
<file path=[Content_Types].xml><?xml version="1.0" encoding="utf-8"?>
<Types xmlns="http://schemas.openxmlformats.org/package/2006/content-types">
  <Default Extension="jpg" ContentType="image/jp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slides/slide100.xml" ContentType="application/vnd.openxmlformats-officedocument.presentationml.slide+xml"/>
  <Override PartName="/ppt/slides/slide101.xml" ContentType="application/vnd.openxmlformats-officedocument.presentationml.slide+xml"/>
  <Override PartName="/ppt/slides/slide102.xml" ContentType="application/vnd.openxmlformats-officedocument.presentationml.slide+xml"/>
  <Override PartName="/ppt/slides/slide103.xml" ContentType="application/vnd.openxmlformats-officedocument.presentationml.slide+xml"/>
  <Override PartName="/ppt/slides/slide104.xml" ContentType="application/vnd.openxmlformats-officedocument.presentationml.slide+xml"/>
  <Override PartName="/ppt/slides/slide105.xml" ContentType="application/vnd.openxmlformats-officedocument.presentationml.slide+xml"/>
  <Override PartName="/ppt/slides/slide106.xml" ContentType="application/vnd.openxmlformats-officedocument.presentationml.slide+xml"/>
  <Override PartName="/ppt/slides/slide107.xml" ContentType="application/vnd.openxmlformats-officedocument.presentationml.slide+xml"/>
  <Override PartName="/ppt/slides/slide108.xml" ContentType="application/vnd.openxmlformats-officedocument.presentationml.slide+xml"/>
  <Override PartName="/ppt/slides/slide109.xml" ContentType="application/vnd.openxmlformats-officedocument.presentationml.slide+xml"/>
  <Override PartName="/ppt/slides/slide110.xml" ContentType="application/vnd.openxmlformats-officedocument.presentationml.slide+xml"/>
  <Override PartName="/ppt/slides/slide111.xml" ContentType="application/vnd.openxmlformats-officedocument.presentationml.slide+xml"/>
  <Override PartName="/ppt/slides/slide112.xml" ContentType="application/vnd.openxmlformats-officedocument.presentationml.slide+xml"/>
  <Override PartName="/ppt/slides/slide113.xml" ContentType="application/vnd.openxmlformats-officedocument.presentationml.slide+xml"/>
  <Override PartName="/ppt/slides/slide114.xml" ContentType="application/vnd.openxmlformats-officedocument.presentationml.slide+xml"/>
  <Override PartName="/ppt/slides/slide115.xml" ContentType="application/vnd.openxmlformats-officedocument.presentationml.slide+xml"/>
  <Override PartName="/ppt/slides/slide116.xml" ContentType="application/vnd.openxmlformats-officedocument.presentationml.slide+xml"/>
  <Override PartName="/ppt/slides/slide117.xml" ContentType="application/vnd.openxmlformats-officedocument.presentationml.slide+xml"/>
  <Override PartName="/ppt/slides/slide118.xml" ContentType="application/vnd.openxmlformats-officedocument.presentationml.slide+xml"/>
  <Override PartName="/ppt/slides/slide119.xml" ContentType="application/vnd.openxmlformats-officedocument.presentationml.slide+xml"/>
  <Override PartName="/ppt/slides/slide120.xml" ContentType="application/vnd.openxmlformats-officedocument.presentationml.slide+xml"/>
  <Override PartName="/ppt/slides/slide121.xml" ContentType="application/vnd.openxmlformats-officedocument.presentationml.slide+xml"/>
  <Override PartName="/ppt/slides/slide122.xml" ContentType="application/vnd.openxmlformats-officedocument.presentationml.slide+xml"/>
  <Override PartName="/ppt/slides/slide123.xml" ContentType="application/vnd.openxmlformats-officedocument.presentationml.slide+xml"/>
  <Override PartName="/ppt/slides/slide124.xml" ContentType="application/vnd.openxmlformats-officedocument.presentationml.slide+xml"/>
  <Override PartName="/ppt/slides/slide125.xml" ContentType="application/vnd.openxmlformats-officedocument.presentationml.slide+xml"/>
  <Override PartName="/ppt/slides/slide126.xml" ContentType="application/vnd.openxmlformats-officedocument.presentationml.slide+xml"/>
  <Override PartName="/ppt/slides/slide127.xml" ContentType="application/vnd.openxmlformats-officedocument.presentationml.slide+xml"/>
  <Override PartName="/ppt/slides/slide128.xml" ContentType="application/vnd.openxmlformats-officedocument.presentationml.slide+xml"/>
  <Override PartName="/ppt/slides/slide129.xml" ContentType="application/vnd.openxmlformats-officedocument.presentationml.slide+xml"/>
  <Override PartName="/ppt/slides/slide130.xml" ContentType="application/vnd.openxmlformats-officedocument.presentationml.slide+xml"/>
  <Override PartName="/ppt/slides/slide131.xml" ContentType="application/vnd.openxmlformats-officedocument.presentationml.slide+xml"/>
  <Override PartName="/ppt/slides/slide132.xml" ContentType="application/vnd.openxmlformats-officedocument.presentationml.slide+xml"/>
  <Override PartName="/ppt/slides/slide133.xml" ContentType="application/vnd.openxmlformats-officedocument.presentationml.slide+xml"/>
  <Override PartName="/ppt/slides/slide134.xml" ContentType="application/vnd.openxmlformats-officedocument.presentationml.slide+xml"/>
  <Override PartName="/ppt/slides/slide135.xml" ContentType="application/vnd.openxmlformats-officedocument.presentationml.slide+xml"/>
  <Override PartName="/ppt/slides/slide136.xml" ContentType="application/vnd.openxmlformats-officedocument.presentationml.slide+xml"/>
  <Override PartName="/ppt/slides/slide137.xml" ContentType="application/vnd.openxmlformats-officedocument.presentationml.slide+xml"/>
  <Override PartName="/ppt/slides/slide138.xml" ContentType="application/vnd.openxmlformats-officedocument.presentationml.slide+xml"/>
  <Override PartName="/ppt/slides/slide139.xml" ContentType="application/vnd.openxmlformats-officedocument.presentationml.slide+xml"/>
  <Override PartName="/ppt/slides/slide140.xml" ContentType="application/vnd.openxmlformats-officedocument.presentationml.slide+xml"/>
  <Override PartName="/ppt/slides/slide141.xml" ContentType="application/vnd.openxmlformats-officedocument.presentationml.slide+xml"/>
  <Override PartName="/ppt/slides/slide142.xml" ContentType="application/vnd.openxmlformats-officedocument.presentationml.slide+xml"/>
  <Override PartName="/ppt/slides/slide143.xml" ContentType="application/vnd.openxmlformats-officedocument.presentationml.slide+xml"/>
  <Override PartName="/ppt/slides/slide144.xml" ContentType="application/vnd.openxmlformats-officedocument.presentationml.slide+xml"/>
  <Override PartName="/ppt/slides/slide145.xml" ContentType="application/vnd.openxmlformats-officedocument.presentationml.slide+xml"/>
  <Override PartName="/ppt/slides/slide146.xml" ContentType="application/vnd.openxmlformats-officedocument.presentationml.slide+xml"/>
  <Override PartName="/ppt/slides/slide147.xml" ContentType="application/vnd.openxmlformats-officedocument.presentationml.slide+xml"/>
  <Override PartName="/ppt/slides/slide148.xml" ContentType="application/vnd.openxmlformats-officedocument.presentationml.slide+xml"/>
  <Override PartName="/ppt/slides/slide149.xml" ContentType="application/vnd.openxmlformats-officedocument.presentationml.slide+xml"/>
  <Override PartName="/ppt/slides/slide150.xml" ContentType="application/vnd.openxmlformats-officedocument.presentationml.slide+xml"/>
  <Override PartName="/ppt/slides/slide151.xml" ContentType="application/vnd.openxmlformats-officedocument.presentationml.slide+xml"/>
  <Override PartName="/ppt/slides/slide152.xml" ContentType="application/vnd.openxmlformats-officedocument.presentationml.slide+xml"/>
  <Override PartName="/ppt/slides/slide153.xml" ContentType="application/vnd.openxmlformats-officedocument.presentationml.slide+xml"/>
  <Override PartName="/ppt/slides/slide154.xml" ContentType="application/vnd.openxmlformats-officedocument.presentationml.slide+xml"/>
  <Override PartName="/ppt/slides/slide155.xml" ContentType="application/vnd.openxmlformats-officedocument.presentationml.slide+xml"/>
  <Override PartName="/ppt/slides/slide156.xml" ContentType="application/vnd.openxmlformats-officedocument.presentationml.slide+xml"/>
  <Override PartName="/ppt/slides/slide157.xml" ContentType="application/vnd.openxmlformats-officedocument.presentationml.slide+xml"/>
  <Override PartName="/ppt/slides/slide158.xml" ContentType="application/vnd.openxmlformats-officedocument.presentationml.slide+xml"/>
  <Override PartName="/ppt/slides/slide159.xml" ContentType="application/vnd.openxmlformats-officedocument.presentationml.slide+xml"/>
  <Override PartName="/ppt/slides/slide160.xml" ContentType="application/vnd.openxmlformats-officedocument.presentationml.slide+xml"/>
  <Override PartName="/ppt/slides/slide161.xml" ContentType="application/vnd.openxmlformats-officedocument.presentationml.slide+xml"/>
  <Override PartName="/ppt/slides/slide162.xml" ContentType="application/vnd.openxmlformats-officedocument.presentationml.slide+xml"/>
  <Override PartName="/ppt/slides/slide163.xml" ContentType="application/vnd.openxmlformats-officedocument.presentationml.slide+xml"/>
  <Override PartName="/ppt/slides/slide164.xml" ContentType="application/vnd.openxmlformats-officedocument.presentationml.slide+xml"/>
  <Override PartName="/ppt/slides/slide165.xml" ContentType="application/vnd.openxmlformats-officedocument.presentationml.slide+xml"/>
  <Override PartName="/ppt/slides/slide166.xml" ContentType="application/vnd.openxmlformats-officedocument.presentationml.slide+xml"/>
  <Override PartName="/ppt/slides/slide167.xml" ContentType="application/vnd.openxmlformats-officedocument.presentationml.slide+xml"/>
  <Override PartName="/ppt/slides/slide168.xml" ContentType="application/vnd.openxmlformats-officedocument.presentationml.slide+xml"/>
  <Override PartName="/ppt/slides/slide169.xml" ContentType="application/vnd.openxmlformats-officedocument.presentationml.slide+xml"/>
  <Override PartName="/ppt/slides/slide170.xml" ContentType="application/vnd.openxmlformats-officedocument.presentationml.slide+xml"/>
  <Override PartName="/ppt/slides/slide171.xml" ContentType="application/vnd.openxmlformats-officedocument.presentationml.slide+xml"/>
  <Override PartName="/ppt/slides/slide172.xml" ContentType="application/vnd.openxmlformats-officedocument.presentationml.slide+xml"/>
  <Override PartName="/ppt/slides/slide173.xml" ContentType="application/vnd.openxmlformats-officedocument.presentationml.slide+xml"/>
  <Override PartName="/ppt/slides/slide174.xml" ContentType="application/vnd.openxmlformats-officedocument.presentationml.slide+xml"/>
  <Override PartName="/ppt/slides/slide175.xml" ContentType="application/vnd.openxmlformats-officedocument.presentationml.slide+xml"/>
  <Override PartName="/ppt/slides/slide176.xml" ContentType="application/vnd.openxmlformats-officedocument.presentationml.slide+xml"/>
  <Override PartName="/ppt/slides/slide177.xml" ContentType="application/vnd.openxmlformats-officedocument.presentationml.slide+xml"/>
  <Override PartName="/ppt/slides/slide178.xml" ContentType="application/vnd.openxmlformats-officedocument.presentationml.slide+xml"/>
  <Override PartName="/ppt/slides/slide179.xml" ContentType="application/vnd.openxmlformats-officedocument.presentationml.slide+xml"/>
  <Override PartName="/ppt/slides/slide180.xml" ContentType="application/vnd.openxmlformats-officedocument.presentationml.slide+xml"/>
  <Override PartName="/ppt/slides/slide181.xml" ContentType="application/vnd.openxmlformats-officedocument.presentationml.slide+xml"/>
  <Override PartName="/ppt/slides/slide182.xml" ContentType="application/vnd.openxmlformats-officedocument.presentationml.slide+xml"/>
  <Override PartName="/ppt/slides/slide183.xml" ContentType="application/vnd.openxmlformats-officedocument.presentationml.slide+xml"/>
  <Override PartName="/ppt/slides/slide184.xml" ContentType="application/vnd.openxmlformats-officedocument.presentationml.slide+xml"/>
  <Override PartName="/ppt/slides/slide185.xml" ContentType="application/vnd.openxmlformats-officedocument.presentationml.slide+xml"/>
  <Override PartName="/ppt/slides/slide186.xml" ContentType="application/vnd.openxmlformats-officedocument.presentationml.slide+xml"/>
  <Override PartName="/ppt/slides/slide187.xml" ContentType="application/vnd.openxmlformats-officedocument.presentationml.slide+xml"/>
  <Override PartName="/ppt/slides/slide188.xml" ContentType="application/vnd.openxmlformats-officedocument.presentationml.slide+xml"/>
  <Override PartName="/ppt/slides/slide189.xml" ContentType="application/vnd.openxmlformats-officedocument.presentationml.slide+xml"/>
  <Override PartName="/ppt/slides/slide190.xml" ContentType="application/vnd.openxmlformats-officedocument.presentationml.slide+xml"/>
  <Override PartName="/ppt/slides/slide191.xml" ContentType="application/vnd.openxmlformats-officedocument.presentationml.slide+xml"/>
  <Override PartName="/ppt/slides/slide192.xml" ContentType="application/vnd.openxmlformats-officedocument.presentationml.slide+xml"/>
  <Override PartName="/ppt/slides/slide193.xml" ContentType="application/vnd.openxmlformats-officedocument.presentationml.slide+xml"/>
  <Override PartName="/ppt/slides/slide194.xml" ContentType="application/vnd.openxmlformats-officedocument.presentationml.slide+xml"/>
  <Override PartName="/ppt/slides/slide195.xml" ContentType="application/vnd.openxmlformats-officedocument.presentationml.slide+xml"/>
  <Override PartName="/ppt/slides/slide196.xml" ContentType="application/vnd.openxmlformats-officedocument.presentationml.slide+xml"/>
  <Override PartName="/ppt/slides/slide197.xml" ContentType="application/vnd.openxmlformats-officedocument.presentationml.slide+xml"/>
  <Override PartName="/ppt/slides/slide198.xml" ContentType="application/vnd.openxmlformats-officedocument.presentationml.slide+xml"/>
  <Override PartName="/ppt/slides/slide199.xml" ContentType="application/vnd.openxmlformats-officedocument.presentationml.slide+xml"/>
  <Override PartName="/ppt/slides/slide200.xml" ContentType="application/vnd.openxmlformats-officedocument.presentationml.slide+xml"/>
  <Override PartName="/ppt/slides/slide201.xml" ContentType="application/vnd.openxmlformats-officedocument.presentationml.slide+xml"/>
  <Override PartName="/ppt/slides/slide202.xml" ContentType="application/vnd.openxmlformats-officedocument.presentationml.slide+xml"/>
  <Override PartName="/ppt/slides/slide203.xml" ContentType="application/vnd.openxmlformats-officedocument.presentationml.slide+xml"/>
  <Override PartName="/ppt/slides/slide204.xml" ContentType="application/vnd.openxmlformats-officedocument.presentationml.slide+xml"/>
  <Override PartName="/ppt/slides/slide205.xml" ContentType="application/vnd.openxmlformats-officedocument.presentationml.slide+xml"/>
  <Override PartName="/ppt/slides/slide206.xml" ContentType="application/vnd.openxmlformats-officedocument.presentationml.slide+xml"/>
  <Override PartName="/ppt/slides/slide207.xml" ContentType="application/vnd.openxmlformats-officedocument.presentationml.slide+xml"/>
  <Override PartName="/ppt/slides/slide208.xml" ContentType="application/vnd.openxmlformats-officedocument.presentationml.slide+xml"/>
  <Override PartName="/ppt/slides/slide209.xml" ContentType="application/vnd.openxmlformats-officedocument.presentationml.slide+xml"/>
  <Override PartName="/ppt/slides/slide210.xml" ContentType="application/vnd.openxmlformats-officedocument.presentationml.slide+xml"/>
  <Override PartName="/ppt/slides/slide211.xml" ContentType="application/vnd.openxmlformats-officedocument.presentationml.slide+xml"/>
  <Override PartName="/ppt/slides/slide212.xml" ContentType="application/vnd.openxmlformats-officedocument.presentationml.slide+xml"/>
  <Override PartName="/ppt/slides/slide213.xml" ContentType="application/vnd.openxmlformats-officedocument.presentationml.slide+xml"/>
  <Override PartName="/ppt/slides/slide214.xml" ContentType="application/vnd.openxmlformats-officedocument.presentationml.slide+xml"/>
  <Override PartName="/ppt/slides/slide215.xml" ContentType="application/vnd.openxmlformats-officedocument.presentationml.slide+xml"/>
  <Override PartName="/ppt/slides/slide216.xml" ContentType="application/vnd.openxmlformats-officedocument.presentationml.slide+xml"/>
  <Override PartName="/ppt/slides/slide217.xml" ContentType="application/vnd.openxmlformats-officedocument.presentationml.slide+xml"/>
  <Override PartName="/ppt/slides/slide218.xml" ContentType="application/vnd.openxmlformats-officedocument.presentationml.slide+xml"/>
  <Override PartName="/ppt/slides/slide219.xml" ContentType="application/vnd.openxmlformats-officedocument.presentationml.slide+xml"/>
  <Override PartName="/ppt/slides/slide220.xml" ContentType="application/vnd.openxmlformats-officedocument.presentationml.slide+xml"/>
  <Override PartName="/ppt/slides/slide221.xml" ContentType="application/vnd.openxmlformats-officedocument.presentationml.slide+xml"/>
  <Override PartName="/ppt/slides/slide222.xml" ContentType="application/vnd.openxmlformats-officedocument.presentationml.slide+xml"/>
  <Override PartName="/ppt/slides/slide223.xml" ContentType="application/vnd.openxmlformats-officedocument.presentationml.slide+xml"/>
  <Override PartName="/ppt/slides/slide224.xml" ContentType="application/vnd.openxmlformats-officedocument.presentationml.slide+xml"/>
  <Override PartName="/ppt/slides/slide225.xml" ContentType="application/vnd.openxmlformats-officedocument.presentationml.slide+xml"/>
  <Override PartName="/ppt/slides/slide226.xml" ContentType="application/vnd.openxmlformats-officedocument.presentationml.slide+xml"/>
  <Override PartName="/ppt/slides/slide227.xml" ContentType="application/vnd.openxmlformats-officedocument.presentationml.slide+xml"/>
  <Override PartName="/ppt/slides/slide228.xml" ContentType="application/vnd.openxmlformats-officedocument.presentationml.slide+xml"/>
  <Override PartName="/ppt/slides/slide229.xml" ContentType="application/vnd.openxmlformats-officedocument.presentationml.slide+xml"/>
  <Override PartName="/ppt/slides/slide230.xml" ContentType="application/vnd.openxmlformats-officedocument.presentationml.slide+xml"/>
  <Override PartName="/ppt/slides/slide231.xml" ContentType="application/vnd.openxmlformats-officedocument.presentationml.slide+xml"/>
  <Override PartName="/ppt/slides/slide232.xml" ContentType="application/vnd.openxmlformats-officedocument.presentationml.slide+xml"/>
  <Override PartName="/ppt/slides/slide233.xml" ContentType="application/vnd.openxmlformats-officedocument.presentationml.slide+xml"/>
  <Override PartName="/ppt/slides/slide234.xml" ContentType="application/vnd.openxmlformats-officedocument.presentationml.slide+xml"/>
  <Override PartName="/ppt/slides/slide235.xml" ContentType="application/vnd.openxmlformats-officedocument.presentationml.slide+xml"/>
  <Override PartName="/ppt/slides/slide236.xml" ContentType="application/vnd.openxmlformats-officedocument.presentationml.slide+xml"/>
  <Override PartName="/ppt/slides/slide237.xml" ContentType="application/vnd.openxmlformats-officedocument.presentationml.slide+xml"/>
  <Override PartName="/ppt/slides/slide238.xml" ContentType="application/vnd.openxmlformats-officedocument.presentationml.slide+xml"/>
  <Override PartName="/ppt/slides/slide239.xml" ContentType="application/vnd.openxmlformats-officedocument.presentationml.slide+xml"/>
  <Override PartName="/ppt/slides/slide240.xml" ContentType="application/vnd.openxmlformats-officedocument.presentationml.slide+xml"/>
  <Override PartName="/ppt/slides/slide241.xml" ContentType="application/vnd.openxmlformats-officedocument.presentationml.slide+xml"/>
  <Override PartName="/ppt/slides/slide242.xml" ContentType="application/vnd.openxmlformats-officedocument.presentationml.slide+xml"/>
  <Override PartName="/ppt/slides/slide243.xml" ContentType="application/vnd.openxmlformats-officedocument.presentationml.slide+xml"/>
  <Override PartName="/ppt/slides/slide244.xml" ContentType="application/vnd.openxmlformats-officedocument.presentationml.slide+xml"/>
  <Override PartName="/ppt/slides/slide245.xml" ContentType="application/vnd.openxmlformats-officedocument.presentationml.slide+xml"/>
  <Override PartName="/ppt/slides/slide246.xml" ContentType="application/vnd.openxmlformats-officedocument.presentationml.slide+xml"/>
  <Override PartName="/ppt/slides/slide247.xml" ContentType="application/vnd.openxmlformats-officedocument.presentationml.slide+xml"/>
  <Override PartName="/ppt/slides/slide248.xml" ContentType="application/vnd.openxmlformats-officedocument.presentationml.slide+xml"/>
  <Override PartName="/ppt/slides/slide249.xml" ContentType="application/vnd.openxmlformats-officedocument.presentationml.slide+xml"/>
  <Override PartName="/ppt/slides/slide250.xml" ContentType="application/vnd.openxmlformats-officedocument.presentationml.slide+xml"/>
  <Override PartName="/ppt/slides/slide251.xml" ContentType="application/vnd.openxmlformats-officedocument.presentationml.slide+xml"/>
  <Override PartName="/ppt/slides/slide252.xml" ContentType="application/vnd.openxmlformats-officedocument.presentationml.slide+xml"/>
  <Override PartName="/ppt/slides/slide253.xml" ContentType="application/vnd.openxmlformats-officedocument.presentationml.slide+xml"/>
  <Override PartName="/ppt/slides/slide254.xml" ContentType="application/vnd.openxmlformats-officedocument.presentationml.slide+xml"/>
  <Override PartName="/ppt/slides/slide255.xml" ContentType="application/vnd.openxmlformats-officedocument.presentationml.slide+xml"/>
  <Override PartName="/ppt/slides/slide256.xml" ContentType="application/vnd.openxmlformats-officedocument.presentationml.slide+xml"/>
  <Override PartName="/ppt/slides/slide257.xml" ContentType="application/vnd.openxmlformats-officedocument.presentationml.slide+xml"/>
  <Override PartName="/ppt/slides/slide258.xml" ContentType="application/vnd.openxmlformats-officedocument.presentationml.slide+xml"/>
  <Override PartName="/ppt/slides/slide259.xml" ContentType="application/vnd.openxmlformats-officedocument.presentationml.slide+xml"/>
  <Override PartName="/ppt/slides/slide260.xml" ContentType="application/vnd.openxmlformats-officedocument.presentationml.slide+xml"/>
  <Override PartName="/ppt/slides/slide261.xml" ContentType="application/vnd.openxmlformats-officedocument.presentationml.slide+xml"/>
  <Override PartName="/ppt/slides/slide262.xml" ContentType="application/vnd.openxmlformats-officedocument.presentationml.slide+xml"/>
  <Override PartName="/ppt/slides/slide263.xml" ContentType="application/vnd.openxmlformats-officedocument.presentationml.slide+xml"/>
  <Override PartName="/ppt/slides/slide264.xml" ContentType="application/vnd.openxmlformats-officedocument.presentationml.slide+xml"/>
  <Override PartName="/ppt/slides/slide265.xml" ContentType="application/vnd.openxmlformats-officedocument.presentationml.slide+xml"/>
  <Override PartName="/ppt/slides/slide266.xml" ContentType="application/vnd.openxmlformats-officedocument.presentationml.slide+xml"/>
  <Override PartName="/ppt/slides/slide267.xml" ContentType="application/vnd.openxmlformats-officedocument.presentationml.slide+xml"/>
  <Override PartName="/ppt/slides/slide268.xml" ContentType="application/vnd.openxmlformats-officedocument.presentationml.slide+xml"/>
  <Override PartName="/ppt/slides/slide269.xml" ContentType="application/vnd.openxmlformats-officedocument.presentationml.slide+xml"/>
  <Override PartName="/ppt/slides/slide270.xml" ContentType="application/vnd.openxmlformats-officedocument.presentationml.slide+xml"/>
  <Override PartName="/ppt/slides/slide271.xml" ContentType="application/vnd.openxmlformats-officedocument.presentationml.slide+xml"/>
  <Override PartName="/ppt/slides/slide272.xml" ContentType="application/vnd.openxmlformats-officedocument.presentationml.slide+xml"/>
  <Override PartName="/ppt/slides/slide273.xml" ContentType="application/vnd.openxmlformats-officedocument.presentationml.slide+xml"/>
  <Override PartName="/ppt/slides/slide274.xml" ContentType="application/vnd.openxmlformats-officedocument.presentationml.slide+xml"/>
  <Override PartName="/ppt/slides/slide275.xml" ContentType="application/vnd.openxmlformats-officedocument.presentationml.slide+xml"/>
  <Override PartName="/ppt/slides/slide276.xml" ContentType="application/vnd.openxmlformats-officedocument.presentationml.slide+xml"/>
  <Override PartName="/ppt/slides/slide277.xml" ContentType="application/vnd.openxmlformats-officedocument.presentationml.slide+xml"/>
  <Override PartName="/ppt/slides/slide278.xml" ContentType="application/vnd.openxmlformats-officedocument.presentationml.slide+xml"/>
  <Override PartName="/ppt/slides/slide279.xml" ContentType="application/vnd.openxmlformats-officedocument.presentationml.slide+xml"/>
  <Override PartName="/ppt/slides/slide280.xml" ContentType="application/vnd.openxmlformats-officedocument.presentationml.slide+xml"/>
  <Override PartName="/ppt/slides/slide281.xml" ContentType="application/vnd.openxmlformats-officedocument.presentationml.slide+xml"/>
  <Override PartName="/ppt/slides/slide282.xml" ContentType="application/vnd.openxmlformats-officedocument.presentationml.slide+xml"/>
  <Override PartName="/ppt/slides/slide283.xml" ContentType="application/vnd.openxmlformats-officedocument.presentationml.slide+xml"/>
  <Override PartName="/ppt/slides/slide284.xml" ContentType="application/vnd.openxmlformats-officedocument.presentationml.slide+xml"/>
  <Override PartName="/ppt/slides/slide285.xml" ContentType="application/vnd.openxmlformats-officedocument.presentationml.slide+xml"/>
  <Override PartName="/ppt/slides/slide286.xml" ContentType="application/vnd.openxmlformats-officedocument.presentationml.slide+xml"/>
  <Override PartName="/ppt/slides/slide287.xml" ContentType="application/vnd.openxmlformats-officedocument.presentationml.slide+xml"/>
  <Override PartName="/ppt/slides/slide288.xml" ContentType="application/vnd.openxmlformats-officedocument.presentationml.slide+xml"/>
  <Override PartName="/ppt/slides/slide289.xml" ContentType="application/vnd.openxmlformats-officedocument.presentationml.slide+xml"/>
  <Override PartName="/ppt/slides/slide290.xml" ContentType="application/vnd.openxmlformats-officedocument.presentationml.slide+xml"/>
  <Override PartName="/ppt/slides/slide291.xml" ContentType="application/vnd.openxmlformats-officedocument.presentationml.slide+xml"/>
  <Override PartName="/ppt/slides/slide292.xml" ContentType="application/vnd.openxmlformats-officedocument.presentationml.slide+xml"/>
  <Override PartName="/ppt/slides/slide293.xml" ContentType="application/vnd.openxmlformats-officedocument.presentationml.slide+xml"/>
  <Override PartName="/ppt/slides/slide294.xml" ContentType="application/vnd.openxmlformats-officedocument.presentationml.slide+xml"/>
  <Override PartName="/ppt/slides/slide295.xml" ContentType="application/vnd.openxmlformats-officedocument.presentationml.slide+xml"/>
  <Override PartName="/ppt/slides/slide296.xml" ContentType="application/vnd.openxmlformats-officedocument.presentationml.slide+xml"/>
  <Override PartName="/ppt/slides/slide297.xml" ContentType="application/vnd.openxmlformats-officedocument.presentationml.slide+xml"/>
  <Override PartName="/ppt/slides/slide298.xml" ContentType="application/vnd.openxmlformats-officedocument.presentationml.slide+xml"/>
  <Override PartName="/ppt/slides/slide299.xml" ContentType="application/vnd.openxmlformats-officedocument.presentationml.slide+xml"/>
  <Override PartName="/ppt/slides/slide300.xml" ContentType="application/vnd.openxmlformats-officedocument.presentationml.slide+xml"/>
  <Override PartName="/ppt/slides/slide301.xml" ContentType="application/vnd.openxmlformats-officedocument.presentationml.slide+xml"/>
  <Override PartName="/ppt/slides/slide302.xml" ContentType="application/vnd.openxmlformats-officedocument.presentationml.slide+xml"/>
  <Override PartName="/ppt/slides/slide303.xml" ContentType="application/vnd.openxmlformats-officedocument.presentationml.slide+xml"/>
  <Override PartName="/ppt/slides/slide304.xml" ContentType="application/vnd.openxmlformats-officedocument.presentationml.slide+xml"/>
  <Override PartName="/ppt/slides/slide305.xml" ContentType="application/vnd.openxmlformats-officedocument.presentationml.slide+xml"/>
  <Override PartName="/ppt/slides/slide306.xml" ContentType="application/vnd.openxmlformats-officedocument.presentationml.slide+xml"/>
  <Override PartName="/ppt/slides/slide307.xml" ContentType="application/vnd.openxmlformats-officedocument.presentationml.slide+xml"/>
  <Override PartName="/ppt/slides/slide308.xml" ContentType="application/vnd.openxmlformats-officedocument.presentationml.slide+xml"/>
  <Override PartName="/ppt/slides/slide309.xml" ContentType="application/vnd.openxmlformats-officedocument.presentationml.slide+xml"/>
  <Override PartName="/ppt/slides/slide310.xml" ContentType="application/vnd.openxmlformats-officedocument.presentationml.slide+xml"/>
  <Override PartName="/ppt/slides/slide311.xml" ContentType="application/vnd.openxmlformats-officedocument.presentationml.slide+xml"/>
  <Override PartName="/ppt/slides/slide312.xml" ContentType="application/vnd.openxmlformats-officedocument.presentationml.slide+xml"/>
  <Override PartName="/ppt/slides/slide313.xml" ContentType="application/vnd.openxmlformats-officedocument.presentationml.slide+xml"/>
  <Override PartName="/ppt/slides/slide314.xml" ContentType="application/vnd.openxmlformats-officedocument.presentationml.slide+xml"/>
  <Override PartName="/ppt/slides/slide315.xml" ContentType="application/vnd.openxmlformats-officedocument.presentationml.slide+xml"/>
  <Override PartName="/ppt/slides/slide316.xml" ContentType="application/vnd.openxmlformats-officedocument.presentationml.slide+xml"/>
  <Override PartName="/ppt/slides/slide317.xml" ContentType="application/vnd.openxmlformats-officedocument.presentationml.slide+xml"/>
  <Override PartName="/ppt/slides/slide318.xml" ContentType="application/vnd.openxmlformats-officedocument.presentationml.slide+xml"/>
  <Override PartName="/ppt/slides/slide319.xml" ContentType="application/vnd.openxmlformats-officedocument.presentationml.slide+xml"/>
  <Override PartName="/ppt/slides/slide320.xml" ContentType="application/vnd.openxmlformats-officedocument.presentationml.slide+xml"/>
  <Override PartName="/ppt/slides/slide321.xml" ContentType="application/vnd.openxmlformats-officedocument.presentationml.slide+xml"/>
  <Override PartName="/ppt/slides/slide322.xml" ContentType="application/vnd.openxmlformats-officedocument.presentationml.slide+xml"/>
  <Override PartName="/ppt/slides/slide323.xml" ContentType="application/vnd.openxmlformats-officedocument.presentationml.slide+xml"/>
  <Override PartName="/ppt/slides/slide324.xml" ContentType="application/vnd.openxmlformats-officedocument.presentationml.slide+xml"/>
  <Override PartName="/ppt/slides/slide325.xml" ContentType="application/vnd.openxmlformats-officedocument.presentationml.slide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Relationship Id="rId4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>
  <p:sldMasterIdLst>
    <p:sldMasterId id="2147483648" r:id="rId1"/>
  </p:sldMasterIdLst>
  <p:sldIdLst>
    <p:sldId id="256" r:id="rId2"/>
    <p:sldId id="257" r:id="rId3"/>
    <p:sldId id="258" r:id="rId4"/>
    <p:sldId id="259" r:id="rId5"/>
    <p:sldId id="260" r:id="rId6"/>
    <p:sldId id="261" r:id="rId7"/>
    <p:sldId id="262" r:id="rId8"/>
    <p:sldId id="263" r:id="rId9"/>
    <p:sldId id="264" r:id="rId10"/>
    <p:sldId id="265" r:id="rId11"/>
    <p:sldId id="266" r:id="rId12"/>
    <p:sldId id="267" r:id="rId13"/>
    <p:sldId id="268" r:id="rId14"/>
    <p:sldId id="269" r:id="rId15"/>
    <p:sldId id="270" r:id="rId16"/>
    <p:sldId id="271" r:id="rId17"/>
    <p:sldId id="272" r:id="rId18"/>
    <p:sldId id="273" r:id="rId19"/>
    <p:sldId id="274" r:id="rId20"/>
    <p:sldId id="275" r:id="rId21"/>
    <p:sldId id="276" r:id="rId22"/>
    <p:sldId id="277" r:id="rId23"/>
    <p:sldId id="278" r:id="rId24"/>
    <p:sldId id="279" r:id="rId25"/>
    <p:sldId id="280" r:id="rId26"/>
    <p:sldId id="281" r:id="rId27"/>
    <p:sldId id="282" r:id="rId28"/>
    <p:sldId id="283" r:id="rId29"/>
    <p:sldId id="284" r:id="rId30"/>
    <p:sldId id="285" r:id="rId31"/>
    <p:sldId id="286" r:id="rId32"/>
    <p:sldId id="287" r:id="rId33"/>
    <p:sldId id="288" r:id="rId34"/>
    <p:sldId id="289" r:id="rId35"/>
    <p:sldId id="290" r:id="rId36"/>
    <p:sldId id="291" r:id="rId37"/>
    <p:sldId id="292" r:id="rId38"/>
    <p:sldId id="293" r:id="rId39"/>
    <p:sldId id="294" r:id="rId40"/>
    <p:sldId id="295" r:id="rId41"/>
    <p:sldId id="296" r:id="rId42"/>
    <p:sldId id="297" r:id="rId43"/>
    <p:sldId id="298" r:id="rId44"/>
    <p:sldId id="299" r:id="rId45"/>
    <p:sldId id="300" r:id="rId46"/>
    <p:sldId id="301" r:id="rId47"/>
    <p:sldId id="302" r:id="rId48"/>
    <p:sldId id="303" r:id="rId49"/>
    <p:sldId id="304" r:id="rId50"/>
    <p:sldId id="305" r:id="rId51"/>
    <p:sldId id="306" r:id="rId52"/>
    <p:sldId id="307" r:id="rId53"/>
    <p:sldId id="308" r:id="rId54"/>
    <p:sldId id="309" r:id="rId55"/>
    <p:sldId id="310" r:id="rId56"/>
    <p:sldId id="311" r:id="rId57"/>
    <p:sldId id="312" r:id="rId58"/>
    <p:sldId id="313" r:id="rId59"/>
    <p:sldId id="314" r:id="rId60"/>
    <p:sldId id="315" r:id="rId61"/>
    <p:sldId id="316" r:id="rId62"/>
    <p:sldId id="317" r:id="rId63"/>
    <p:sldId id="318" r:id="rId64"/>
    <p:sldId id="319" r:id="rId65"/>
    <p:sldId id="320" r:id="rId66"/>
    <p:sldId id="321" r:id="rId67"/>
    <p:sldId id="322" r:id="rId68"/>
    <p:sldId id="323" r:id="rId69"/>
    <p:sldId id="324" r:id="rId70"/>
    <p:sldId id="325" r:id="rId71"/>
    <p:sldId id="326" r:id="rId72"/>
    <p:sldId id="327" r:id="rId73"/>
    <p:sldId id="328" r:id="rId74"/>
    <p:sldId id="329" r:id="rId75"/>
    <p:sldId id="330" r:id="rId76"/>
    <p:sldId id="331" r:id="rId77"/>
    <p:sldId id="332" r:id="rId78"/>
    <p:sldId id="333" r:id="rId79"/>
    <p:sldId id="334" r:id="rId80"/>
    <p:sldId id="335" r:id="rId81"/>
    <p:sldId id="336" r:id="rId82"/>
    <p:sldId id="337" r:id="rId83"/>
    <p:sldId id="338" r:id="rId84"/>
    <p:sldId id="339" r:id="rId85"/>
    <p:sldId id="340" r:id="rId86"/>
    <p:sldId id="341" r:id="rId87"/>
    <p:sldId id="342" r:id="rId88"/>
    <p:sldId id="343" r:id="rId89"/>
    <p:sldId id="344" r:id="rId90"/>
    <p:sldId id="345" r:id="rId91"/>
    <p:sldId id="346" r:id="rId92"/>
    <p:sldId id="347" r:id="rId93"/>
    <p:sldId id="348" r:id="rId94"/>
    <p:sldId id="349" r:id="rId95"/>
    <p:sldId id="350" r:id="rId96"/>
    <p:sldId id="351" r:id="rId97"/>
    <p:sldId id="352" r:id="rId98"/>
    <p:sldId id="353" r:id="rId99"/>
    <p:sldId id="354" r:id="rId100"/>
    <p:sldId id="355" r:id="rId101"/>
    <p:sldId id="356" r:id="rId102"/>
    <p:sldId id="357" r:id="rId103"/>
    <p:sldId id="358" r:id="rId104"/>
    <p:sldId id="359" r:id="rId105"/>
    <p:sldId id="360" r:id="rId106"/>
    <p:sldId id="361" r:id="rId107"/>
    <p:sldId id="362" r:id="rId108"/>
    <p:sldId id="363" r:id="rId109"/>
    <p:sldId id="364" r:id="rId110"/>
    <p:sldId id="365" r:id="rId111"/>
    <p:sldId id="366" r:id="rId112"/>
    <p:sldId id="367" r:id="rId113"/>
    <p:sldId id="368" r:id="rId114"/>
    <p:sldId id="369" r:id="rId115"/>
    <p:sldId id="370" r:id="rId116"/>
    <p:sldId id="371" r:id="rId117"/>
    <p:sldId id="372" r:id="rId118"/>
    <p:sldId id="373" r:id="rId119"/>
    <p:sldId id="374" r:id="rId120"/>
    <p:sldId id="375" r:id="rId121"/>
    <p:sldId id="376" r:id="rId122"/>
    <p:sldId id="377" r:id="rId123"/>
    <p:sldId id="378" r:id="rId124"/>
    <p:sldId id="379" r:id="rId125"/>
    <p:sldId id="380" r:id="rId126"/>
    <p:sldId id="381" r:id="rId127"/>
    <p:sldId id="382" r:id="rId128"/>
    <p:sldId id="383" r:id="rId129"/>
    <p:sldId id="384" r:id="rId130"/>
    <p:sldId id="385" r:id="rId131"/>
    <p:sldId id="386" r:id="rId132"/>
    <p:sldId id="387" r:id="rId133"/>
    <p:sldId id="388" r:id="rId134"/>
    <p:sldId id="389" r:id="rId135"/>
    <p:sldId id="390" r:id="rId136"/>
    <p:sldId id="391" r:id="rId137"/>
    <p:sldId id="392" r:id="rId138"/>
    <p:sldId id="393" r:id="rId139"/>
    <p:sldId id="394" r:id="rId140"/>
    <p:sldId id="395" r:id="rId141"/>
    <p:sldId id="396" r:id="rId142"/>
    <p:sldId id="397" r:id="rId143"/>
    <p:sldId id="398" r:id="rId144"/>
    <p:sldId id="399" r:id="rId145"/>
    <p:sldId id="400" r:id="rId146"/>
    <p:sldId id="401" r:id="rId147"/>
    <p:sldId id="402" r:id="rId148"/>
    <p:sldId id="403" r:id="rId149"/>
    <p:sldId id="404" r:id="rId150"/>
    <p:sldId id="405" r:id="rId151"/>
    <p:sldId id="406" r:id="rId152"/>
    <p:sldId id="407" r:id="rId153"/>
    <p:sldId id="408" r:id="rId154"/>
    <p:sldId id="409" r:id="rId155"/>
    <p:sldId id="410" r:id="rId156"/>
    <p:sldId id="411" r:id="rId157"/>
    <p:sldId id="412" r:id="rId158"/>
    <p:sldId id="413" r:id="rId159"/>
    <p:sldId id="414" r:id="rId160"/>
    <p:sldId id="415" r:id="rId161"/>
    <p:sldId id="416" r:id="rId162"/>
    <p:sldId id="417" r:id="rId163"/>
    <p:sldId id="418" r:id="rId164"/>
    <p:sldId id="419" r:id="rId165"/>
    <p:sldId id="420" r:id="rId166"/>
    <p:sldId id="421" r:id="rId167"/>
    <p:sldId id="422" r:id="rId168"/>
    <p:sldId id="423" r:id="rId169"/>
    <p:sldId id="424" r:id="rId170"/>
    <p:sldId id="425" r:id="rId171"/>
    <p:sldId id="426" r:id="rId172"/>
    <p:sldId id="427" r:id="rId173"/>
    <p:sldId id="428" r:id="rId174"/>
    <p:sldId id="429" r:id="rId175"/>
    <p:sldId id="430" r:id="rId176"/>
    <p:sldId id="431" r:id="rId177"/>
    <p:sldId id="432" r:id="rId178"/>
    <p:sldId id="433" r:id="rId179"/>
    <p:sldId id="434" r:id="rId180"/>
    <p:sldId id="435" r:id="rId181"/>
    <p:sldId id="436" r:id="rId182"/>
    <p:sldId id="437" r:id="rId183"/>
    <p:sldId id="438" r:id="rId184"/>
    <p:sldId id="439" r:id="rId185"/>
    <p:sldId id="440" r:id="rId186"/>
    <p:sldId id="441" r:id="rId187"/>
    <p:sldId id="442" r:id="rId188"/>
    <p:sldId id="443" r:id="rId189"/>
    <p:sldId id="444" r:id="rId190"/>
    <p:sldId id="445" r:id="rId191"/>
    <p:sldId id="446" r:id="rId192"/>
    <p:sldId id="447" r:id="rId193"/>
    <p:sldId id="448" r:id="rId194"/>
    <p:sldId id="449" r:id="rId195"/>
    <p:sldId id="450" r:id="rId196"/>
    <p:sldId id="451" r:id="rId197"/>
    <p:sldId id="452" r:id="rId198"/>
    <p:sldId id="453" r:id="rId199"/>
    <p:sldId id="454" r:id="rId200"/>
    <p:sldId id="455" r:id="rId201"/>
    <p:sldId id="456" r:id="rId202"/>
    <p:sldId id="457" r:id="rId203"/>
    <p:sldId id="458" r:id="rId204"/>
    <p:sldId id="459" r:id="rId205"/>
    <p:sldId id="460" r:id="rId206"/>
    <p:sldId id="461" r:id="rId207"/>
    <p:sldId id="462" r:id="rId208"/>
    <p:sldId id="463" r:id="rId209"/>
    <p:sldId id="464" r:id="rId210"/>
    <p:sldId id="465" r:id="rId211"/>
    <p:sldId id="466" r:id="rId212"/>
    <p:sldId id="467" r:id="rId213"/>
    <p:sldId id="468" r:id="rId214"/>
    <p:sldId id="469" r:id="rId215"/>
    <p:sldId id="470" r:id="rId216"/>
    <p:sldId id="471" r:id="rId217"/>
    <p:sldId id="472" r:id="rId218"/>
    <p:sldId id="473" r:id="rId219"/>
    <p:sldId id="474" r:id="rId220"/>
    <p:sldId id="475" r:id="rId221"/>
    <p:sldId id="476" r:id="rId222"/>
    <p:sldId id="477" r:id="rId223"/>
    <p:sldId id="478" r:id="rId224"/>
    <p:sldId id="479" r:id="rId225"/>
    <p:sldId id="480" r:id="rId226"/>
    <p:sldId id="481" r:id="rId227"/>
    <p:sldId id="482" r:id="rId228"/>
    <p:sldId id="483" r:id="rId229"/>
    <p:sldId id="484" r:id="rId230"/>
    <p:sldId id="485" r:id="rId231"/>
    <p:sldId id="486" r:id="rId232"/>
    <p:sldId id="487" r:id="rId233"/>
    <p:sldId id="488" r:id="rId234"/>
    <p:sldId id="489" r:id="rId235"/>
    <p:sldId id="490" r:id="rId236"/>
    <p:sldId id="491" r:id="rId237"/>
    <p:sldId id="492" r:id="rId238"/>
    <p:sldId id="493" r:id="rId239"/>
    <p:sldId id="494" r:id="rId240"/>
    <p:sldId id="495" r:id="rId241"/>
    <p:sldId id="496" r:id="rId242"/>
    <p:sldId id="497" r:id="rId243"/>
    <p:sldId id="498" r:id="rId244"/>
    <p:sldId id="499" r:id="rId245"/>
    <p:sldId id="500" r:id="rId246"/>
    <p:sldId id="501" r:id="rId247"/>
    <p:sldId id="502" r:id="rId248"/>
    <p:sldId id="503" r:id="rId249"/>
    <p:sldId id="504" r:id="rId250"/>
    <p:sldId id="505" r:id="rId251"/>
    <p:sldId id="506" r:id="rId252"/>
    <p:sldId id="507" r:id="rId253"/>
    <p:sldId id="508" r:id="rId254"/>
    <p:sldId id="509" r:id="rId255"/>
    <p:sldId id="510" r:id="rId256"/>
    <p:sldId id="511" r:id="rId257"/>
    <p:sldId id="512" r:id="rId258"/>
    <p:sldId id="513" r:id="rId259"/>
    <p:sldId id="514" r:id="rId260"/>
    <p:sldId id="515" r:id="rId261"/>
    <p:sldId id="516" r:id="rId262"/>
    <p:sldId id="517" r:id="rId263"/>
    <p:sldId id="518" r:id="rId264"/>
    <p:sldId id="519" r:id="rId265"/>
    <p:sldId id="520" r:id="rId266"/>
    <p:sldId id="521" r:id="rId267"/>
    <p:sldId id="522" r:id="rId268"/>
    <p:sldId id="523" r:id="rId269"/>
    <p:sldId id="524" r:id="rId270"/>
    <p:sldId id="525" r:id="rId271"/>
    <p:sldId id="526" r:id="rId272"/>
    <p:sldId id="527" r:id="rId273"/>
    <p:sldId id="528" r:id="rId274"/>
    <p:sldId id="529" r:id="rId275"/>
    <p:sldId id="530" r:id="rId276"/>
    <p:sldId id="531" r:id="rId277"/>
    <p:sldId id="532" r:id="rId278"/>
    <p:sldId id="533" r:id="rId279"/>
    <p:sldId id="534" r:id="rId280"/>
    <p:sldId id="535" r:id="rId281"/>
    <p:sldId id="536" r:id="rId282"/>
    <p:sldId id="537" r:id="rId283"/>
    <p:sldId id="538" r:id="rId284"/>
    <p:sldId id="539" r:id="rId285"/>
    <p:sldId id="540" r:id="rId286"/>
    <p:sldId id="541" r:id="rId287"/>
    <p:sldId id="542" r:id="rId288"/>
    <p:sldId id="543" r:id="rId289"/>
    <p:sldId id="544" r:id="rId290"/>
    <p:sldId id="545" r:id="rId291"/>
    <p:sldId id="546" r:id="rId292"/>
    <p:sldId id="547" r:id="rId293"/>
    <p:sldId id="548" r:id="rId294"/>
    <p:sldId id="549" r:id="rId295"/>
    <p:sldId id="550" r:id="rId296"/>
    <p:sldId id="551" r:id="rId297"/>
    <p:sldId id="552" r:id="rId298"/>
    <p:sldId id="553" r:id="rId299"/>
    <p:sldId id="554" r:id="rId300"/>
    <p:sldId id="555" r:id="rId301"/>
    <p:sldId id="556" r:id="rId302"/>
    <p:sldId id="557" r:id="rId303"/>
    <p:sldId id="558" r:id="rId304"/>
    <p:sldId id="559" r:id="rId305"/>
    <p:sldId id="560" r:id="rId306"/>
    <p:sldId id="561" r:id="rId307"/>
    <p:sldId id="562" r:id="rId308"/>
    <p:sldId id="563" r:id="rId309"/>
    <p:sldId id="564" r:id="rId310"/>
    <p:sldId id="565" r:id="rId311"/>
    <p:sldId id="566" r:id="rId312"/>
    <p:sldId id="567" r:id="rId313"/>
    <p:sldId id="568" r:id="rId314"/>
    <p:sldId id="569" r:id="rId315"/>
    <p:sldId id="570" r:id="rId316"/>
    <p:sldId id="571" r:id="rId317"/>
    <p:sldId id="572" r:id="rId318"/>
    <p:sldId id="573" r:id="rId319"/>
    <p:sldId id="574" r:id="rId320"/>
    <p:sldId id="575" r:id="rId321"/>
    <p:sldId id="576" r:id="rId322"/>
    <p:sldId id="577" r:id="rId323"/>
    <p:sldId id="578" r:id="rId324"/>
    <p:sldId id="579" r:id="rId325"/>
    <p:sldId id="580" r:id="rId326"/>
  </p:sldIdLst>
  <p:sldSz cx="6858000" cy="9144000" type="screen4x3"/>
  <p:notesSz cx="6858000" cy="9144000"/>
  <p:defaultTextStyle>
    <a:defPPr>
      <a:defRPr kern="0"/>
    </a:defPPr>
  </p:defaultTextStyle>
  <p:extLst>
    <p:ext uri="{EFAFB233-063F-42B5-8137-9DF3F51BA10A}">
      <p15:sldGuideLst xmlns:p15="http://schemas.microsoft.com/office/powerpoint/2012/main">
        <p15:guide id="1" orient="horz" pos="2880">
          <p15:clr>
            <a:srgbClr val="A4A3A4"/>
          </p15:clr>
        </p15:guide>
        <p15:guide id="2" pos="216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99FFCC"/>
    <a:srgbClr val="66FFCC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2D5ABB26-0587-4C30-8999-92F81FD0307C}" styleName="No Style, No Grid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620"/>
    <p:restoredTop sz="94660"/>
  </p:normalViewPr>
  <p:slideViewPr>
    <p:cSldViewPr>
      <p:cViewPr varScale="1">
        <p:scale>
          <a:sx n="78" d="100"/>
          <a:sy n="78" d="100"/>
        </p:scale>
        <p:origin x="3048" y="96"/>
      </p:cViewPr>
      <p:guideLst>
        <p:guide orient="horz" pos="2880"/>
        <p:guide pos="2160"/>
      </p:guideLst>
    </p:cSldViewPr>
  </p:slideViewPr>
  <p:notesTextViewPr>
    <p:cViewPr>
      <p:scale>
        <a:sx n="100" d="100"/>
        <a:sy n="100" d="100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117" Type="http://schemas.openxmlformats.org/officeDocument/2006/relationships/slide" Target="slides/slide116.xml"/><Relationship Id="rId299" Type="http://schemas.openxmlformats.org/officeDocument/2006/relationships/slide" Target="slides/slide298.xml"/><Relationship Id="rId21" Type="http://schemas.openxmlformats.org/officeDocument/2006/relationships/slide" Target="slides/slide20.xml"/><Relationship Id="rId63" Type="http://schemas.openxmlformats.org/officeDocument/2006/relationships/slide" Target="slides/slide62.xml"/><Relationship Id="rId159" Type="http://schemas.openxmlformats.org/officeDocument/2006/relationships/slide" Target="slides/slide158.xml"/><Relationship Id="rId324" Type="http://schemas.openxmlformats.org/officeDocument/2006/relationships/slide" Target="slides/slide323.xml"/><Relationship Id="rId170" Type="http://schemas.openxmlformats.org/officeDocument/2006/relationships/slide" Target="slides/slide169.xml"/><Relationship Id="rId226" Type="http://schemas.openxmlformats.org/officeDocument/2006/relationships/slide" Target="slides/slide225.xml"/><Relationship Id="rId268" Type="http://schemas.openxmlformats.org/officeDocument/2006/relationships/slide" Target="slides/slide267.xml"/><Relationship Id="rId32" Type="http://schemas.openxmlformats.org/officeDocument/2006/relationships/slide" Target="slides/slide31.xml"/><Relationship Id="rId74" Type="http://schemas.openxmlformats.org/officeDocument/2006/relationships/slide" Target="slides/slide73.xml"/><Relationship Id="rId128" Type="http://schemas.openxmlformats.org/officeDocument/2006/relationships/slide" Target="slides/slide127.xml"/><Relationship Id="rId5" Type="http://schemas.openxmlformats.org/officeDocument/2006/relationships/slide" Target="slides/slide4.xml"/><Relationship Id="rId181" Type="http://schemas.openxmlformats.org/officeDocument/2006/relationships/slide" Target="slides/slide180.xml"/><Relationship Id="rId237" Type="http://schemas.openxmlformats.org/officeDocument/2006/relationships/slide" Target="slides/slide236.xml"/><Relationship Id="rId279" Type="http://schemas.openxmlformats.org/officeDocument/2006/relationships/slide" Target="slides/slide278.xml"/><Relationship Id="rId43" Type="http://schemas.openxmlformats.org/officeDocument/2006/relationships/slide" Target="slides/slide42.xml"/><Relationship Id="rId139" Type="http://schemas.openxmlformats.org/officeDocument/2006/relationships/slide" Target="slides/slide138.xml"/><Relationship Id="rId290" Type="http://schemas.openxmlformats.org/officeDocument/2006/relationships/slide" Target="slides/slide289.xml"/><Relationship Id="rId304" Type="http://schemas.openxmlformats.org/officeDocument/2006/relationships/slide" Target="slides/slide303.xml"/><Relationship Id="rId85" Type="http://schemas.openxmlformats.org/officeDocument/2006/relationships/slide" Target="slides/slide84.xml"/><Relationship Id="rId150" Type="http://schemas.openxmlformats.org/officeDocument/2006/relationships/slide" Target="slides/slide149.xml"/><Relationship Id="rId192" Type="http://schemas.openxmlformats.org/officeDocument/2006/relationships/slide" Target="slides/slide191.xml"/><Relationship Id="rId206" Type="http://schemas.openxmlformats.org/officeDocument/2006/relationships/slide" Target="slides/slide205.xml"/><Relationship Id="rId248" Type="http://schemas.openxmlformats.org/officeDocument/2006/relationships/slide" Target="slides/slide247.xml"/><Relationship Id="rId12" Type="http://schemas.openxmlformats.org/officeDocument/2006/relationships/slide" Target="slides/slide11.xml"/><Relationship Id="rId108" Type="http://schemas.openxmlformats.org/officeDocument/2006/relationships/slide" Target="slides/slide107.xml"/><Relationship Id="rId315" Type="http://schemas.openxmlformats.org/officeDocument/2006/relationships/slide" Target="slides/slide314.xml"/><Relationship Id="rId54" Type="http://schemas.openxmlformats.org/officeDocument/2006/relationships/slide" Target="slides/slide53.xml"/><Relationship Id="rId96" Type="http://schemas.openxmlformats.org/officeDocument/2006/relationships/slide" Target="slides/slide95.xml"/><Relationship Id="rId161" Type="http://schemas.openxmlformats.org/officeDocument/2006/relationships/slide" Target="slides/slide160.xml"/><Relationship Id="rId217" Type="http://schemas.openxmlformats.org/officeDocument/2006/relationships/slide" Target="slides/slide216.xml"/><Relationship Id="rId259" Type="http://schemas.openxmlformats.org/officeDocument/2006/relationships/slide" Target="slides/slide258.xml"/><Relationship Id="rId23" Type="http://schemas.openxmlformats.org/officeDocument/2006/relationships/slide" Target="slides/slide22.xml"/><Relationship Id="rId119" Type="http://schemas.openxmlformats.org/officeDocument/2006/relationships/slide" Target="slides/slide118.xml"/><Relationship Id="rId270" Type="http://schemas.openxmlformats.org/officeDocument/2006/relationships/slide" Target="slides/slide269.xml"/><Relationship Id="rId326" Type="http://schemas.openxmlformats.org/officeDocument/2006/relationships/slide" Target="slides/slide325.xml"/><Relationship Id="rId65" Type="http://schemas.openxmlformats.org/officeDocument/2006/relationships/slide" Target="slides/slide64.xml"/><Relationship Id="rId130" Type="http://schemas.openxmlformats.org/officeDocument/2006/relationships/slide" Target="slides/slide129.xml"/><Relationship Id="rId172" Type="http://schemas.openxmlformats.org/officeDocument/2006/relationships/slide" Target="slides/slide171.xml"/><Relationship Id="rId228" Type="http://schemas.openxmlformats.org/officeDocument/2006/relationships/slide" Target="slides/slide227.xml"/><Relationship Id="rId281" Type="http://schemas.openxmlformats.org/officeDocument/2006/relationships/slide" Target="slides/slide280.xml"/><Relationship Id="rId34" Type="http://schemas.openxmlformats.org/officeDocument/2006/relationships/slide" Target="slides/slide33.xml"/><Relationship Id="rId76" Type="http://schemas.openxmlformats.org/officeDocument/2006/relationships/slide" Target="slides/slide75.xml"/><Relationship Id="rId141" Type="http://schemas.openxmlformats.org/officeDocument/2006/relationships/slide" Target="slides/slide140.xml"/><Relationship Id="rId7" Type="http://schemas.openxmlformats.org/officeDocument/2006/relationships/slide" Target="slides/slide6.xml"/><Relationship Id="rId183" Type="http://schemas.openxmlformats.org/officeDocument/2006/relationships/slide" Target="slides/slide182.xml"/><Relationship Id="rId239" Type="http://schemas.openxmlformats.org/officeDocument/2006/relationships/slide" Target="slides/slide238.xml"/><Relationship Id="rId250" Type="http://schemas.openxmlformats.org/officeDocument/2006/relationships/slide" Target="slides/slide249.xml"/><Relationship Id="rId271" Type="http://schemas.openxmlformats.org/officeDocument/2006/relationships/slide" Target="slides/slide270.xml"/><Relationship Id="rId292" Type="http://schemas.openxmlformats.org/officeDocument/2006/relationships/slide" Target="slides/slide291.xml"/><Relationship Id="rId306" Type="http://schemas.openxmlformats.org/officeDocument/2006/relationships/slide" Target="slides/slide305.xml"/><Relationship Id="rId24" Type="http://schemas.openxmlformats.org/officeDocument/2006/relationships/slide" Target="slides/slide23.xml"/><Relationship Id="rId45" Type="http://schemas.openxmlformats.org/officeDocument/2006/relationships/slide" Target="slides/slide44.xml"/><Relationship Id="rId66" Type="http://schemas.openxmlformats.org/officeDocument/2006/relationships/slide" Target="slides/slide65.xml"/><Relationship Id="rId87" Type="http://schemas.openxmlformats.org/officeDocument/2006/relationships/slide" Target="slides/slide86.xml"/><Relationship Id="rId110" Type="http://schemas.openxmlformats.org/officeDocument/2006/relationships/slide" Target="slides/slide109.xml"/><Relationship Id="rId131" Type="http://schemas.openxmlformats.org/officeDocument/2006/relationships/slide" Target="slides/slide130.xml"/><Relationship Id="rId327" Type="http://schemas.openxmlformats.org/officeDocument/2006/relationships/presProps" Target="presProps.xml"/><Relationship Id="rId152" Type="http://schemas.openxmlformats.org/officeDocument/2006/relationships/slide" Target="slides/slide151.xml"/><Relationship Id="rId173" Type="http://schemas.openxmlformats.org/officeDocument/2006/relationships/slide" Target="slides/slide172.xml"/><Relationship Id="rId194" Type="http://schemas.openxmlformats.org/officeDocument/2006/relationships/slide" Target="slides/slide193.xml"/><Relationship Id="rId208" Type="http://schemas.openxmlformats.org/officeDocument/2006/relationships/slide" Target="slides/slide207.xml"/><Relationship Id="rId229" Type="http://schemas.openxmlformats.org/officeDocument/2006/relationships/slide" Target="slides/slide228.xml"/><Relationship Id="rId240" Type="http://schemas.openxmlformats.org/officeDocument/2006/relationships/slide" Target="slides/slide239.xml"/><Relationship Id="rId261" Type="http://schemas.openxmlformats.org/officeDocument/2006/relationships/slide" Target="slides/slide260.xml"/><Relationship Id="rId14" Type="http://schemas.openxmlformats.org/officeDocument/2006/relationships/slide" Target="slides/slide13.xml"/><Relationship Id="rId35" Type="http://schemas.openxmlformats.org/officeDocument/2006/relationships/slide" Target="slides/slide34.xml"/><Relationship Id="rId56" Type="http://schemas.openxmlformats.org/officeDocument/2006/relationships/slide" Target="slides/slide55.xml"/><Relationship Id="rId77" Type="http://schemas.openxmlformats.org/officeDocument/2006/relationships/slide" Target="slides/slide76.xml"/><Relationship Id="rId100" Type="http://schemas.openxmlformats.org/officeDocument/2006/relationships/slide" Target="slides/slide99.xml"/><Relationship Id="rId282" Type="http://schemas.openxmlformats.org/officeDocument/2006/relationships/slide" Target="slides/slide281.xml"/><Relationship Id="rId317" Type="http://schemas.openxmlformats.org/officeDocument/2006/relationships/slide" Target="slides/slide316.xml"/><Relationship Id="rId8" Type="http://schemas.openxmlformats.org/officeDocument/2006/relationships/slide" Target="slides/slide7.xml"/><Relationship Id="rId98" Type="http://schemas.openxmlformats.org/officeDocument/2006/relationships/slide" Target="slides/slide97.xml"/><Relationship Id="rId121" Type="http://schemas.openxmlformats.org/officeDocument/2006/relationships/slide" Target="slides/slide120.xml"/><Relationship Id="rId142" Type="http://schemas.openxmlformats.org/officeDocument/2006/relationships/slide" Target="slides/slide141.xml"/><Relationship Id="rId163" Type="http://schemas.openxmlformats.org/officeDocument/2006/relationships/slide" Target="slides/slide162.xml"/><Relationship Id="rId184" Type="http://schemas.openxmlformats.org/officeDocument/2006/relationships/slide" Target="slides/slide183.xml"/><Relationship Id="rId219" Type="http://schemas.openxmlformats.org/officeDocument/2006/relationships/slide" Target="slides/slide218.xml"/><Relationship Id="rId230" Type="http://schemas.openxmlformats.org/officeDocument/2006/relationships/slide" Target="slides/slide229.xml"/><Relationship Id="rId251" Type="http://schemas.openxmlformats.org/officeDocument/2006/relationships/slide" Target="slides/slide250.xml"/><Relationship Id="rId25" Type="http://schemas.openxmlformats.org/officeDocument/2006/relationships/slide" Target="slides/slide24.xml"/><Relationship Id="rId46" Type="http://schemas.openxmlformats.org/officeDocument/2006/relationships/slide" Target="slides/slide45.xml"/><Relationship Id="rId67" Type="http://schemas.openxmlformats.org/officeDocument/2006/relationships/slide" Target="slides/slide66.xml"/><Relationship Id="rId272" Type="http://schemas.openxmlformats.org/officeDocument/2006/relationships/slide" Target="slides/slide271.xml"/><Relationship Id="rId293" Type="http://schemas.openxmlformats.org/officeDocument/2006/relationships/slide" Target="slides/slide292.xml"/><Relationship Id="rId307" Type="http://schemas.openxmlformats.org/officeDocument/2006/relationships/slide" Target="slides/slide306.xml"/><Relationship Id="rId328" Type="http://schemas.openxmlformats.org/officeDocument/2006/relationships/viewProps" Target="viewProps.xml"/><Relationship Id="rId88" Type="http://schemas.openxmlformats.org/officeDocument/2006/relationships/slide" Target="slides/slide87.xml"/><Relationship Id="rId111" Type="http://schemas.openxmlformats.org/officeDocument/2006/relationships/slide" Target="slides/slide110.xml"/><Relationship Id="rId132" Type="http://schemas.openxmlformats.org/officeDocument/2006/relationships/slide" Target="slides/slide131.xml"/><Relationship Id="rId153" Type="http://schemas.openxmlformats.org/officeDocument/2006/relationships/slide" Target="slides/slide152.xml"/><Relationship Id="rId174" Type="http://schemas.openxmlformats.org/officeDocument/2006/relationships/slide" Target="slides/slide173.xml"/><Relationship Id="rId195" Type="http://schemas.openxmlformats.org/officeDocument/2006/relationships/slide" Target="slides/slide194.xml"/><Relationship Id="rId209" Type="http://schemas.openxmlformats.org/officeDocument/2006/relationships/slide" Target="slides/slide208.xml"/><Relationship Id="rId220" Type="http://schemas.openxmlformats.org/officeDocument/2006/relationships/slide" Target="slides/slide219.xml"/><Relationship Id="rId241" Type="http://schemas.openxmlformats.org/officeDocument/2006/relationships/slide" Target="slides/slide240.xml"/><Relationship Id="rId15" Type="http://schemas.openxmlformats.org/officeDocument/2006/relationships/slide" Target="slides/slide14.xml"/><Relationship Id="rId36" Type="http://schemas.openxmlformats.org/officeDocument/2006/relationships/slide" Target="slides/slide35.xml"/><Relationship Id="rId57" Type="http://schemas.openxmlformats.org/officeDocument/2006/relationships/slide" Target="slides/slide56.xml"/><Relationship Id="rId262" Type="http://schemas.openxmlformats.org/officeDocument/2006/relationships/slide" Target="slides/slide261.xml"/><Relationship Id="rId283" Type="http://schemas.openxmlformats.org/officeDocument/2006/relationships/slide" Target="slides/slide282.xml"/><Relationship Id="rId318" Type="http://schemas.openxmlformats.org/officeDocument/2006/relationships/slide" Target="slides/slide317.xml"/><Relationship Id="rId78" Type="http://schemas.openxmlformats.org/officeDocument/2006/relationships/slide" Target="slides/slide77.xml"/><Relationship Id="rId99" Type="http://schemas.openxmlformats.org/officeDocument/2006/relationships/slide" Target="slides/slide98.xml"/><Relationship Id="rId101" Type="http://schemas.openxmlformats.org/officeDocument/2006/relationships/slide" Target="slides/slide100.xml"/><Relationship Id="rId122" Type="http://schemas.openxmlformats.org/officeDocument/2006/relationships/slide" Target="slides/slide121.xml"/><Relationship Id="rId143" Type="http://schemas.openxmlformats.org/officeDocument/2006/relationships/slide" Target="slides/slide142.xml"/><Relationship Id="rId164" Type="http://schemas.openxmlformats.org/officeDocument/2006/relationships/slide" Target="slides/slide163.xml"/><Relationship Id="rId185" Type="http://schemas.openxmlformats.org/officeDocument/2006/relationships/slide" Target="slides/slide184.xml"/><Relationship Id="rId9" Type="http://schemas.openxmlformats.org/officeDocument/2006/relationships/slide" Target="slides/slide8.xml"/><Relationship Id="rId210" Type="http://schemas.openxmlformats.org/officeDocument/2006/relationships/slide" Target="slides/slide209.xml"/><Relationship Id="rId26" Type="http://schemas.openxmlformats.org/officeDocument/2006/relationships/slide" Target="slides/slide25.xml"/><Relationship Id="rId231" Type="http://schemas.openxmlformats.org/officeDocument/2006/relationships/slide" Target="slides/slide230.xml"/><Relationship Id="rId252" Type="http://schemas.openxmlformats.org/officeDocument/2006/relationships/slide" Target="slides/slide251.xml"/><Relationship Id="rId273" Type="http://schemas.openxmlformats.org/officeDocument/2006/relationships/slide" Target="slides/slide272.xml"/><Relationship Id="rId294" Type="http://schemas.openxmlformats.org/officeDocument/2006/relationships/slide" Target="slides/slide293.xml"/><Relationship Id="rId308" Type="http://schemas.openxmlformats.org/officeDocument/2006/relationships/slide" Target="slides/slide307.xml"/><Relationship Id="rId329" Type="http://schemas.openxmlformats.org/officeDocument/2006/relationships/theme" Target="theme/theme1.xml"/><Relationship Id="rId47" Type="http://schemas.openxmlformats.org/officeDocument/2006/relationships/slide" Target="slides/slide46.xml"/><Relationship Id="rId68" Type="http://schemas.openxmlformats.org/officeDocument/2006/relationships/slide" Target="slides/slide67.xml"/><Relationship Id="rId89" Type="http://schemas.openxmlformats.org/officeDocument/2006/relationships/slide" Target="slides/slide88.xml"/><Relationship Id="rId112" Type="http://schemas.openxmlformats.org/officeDocument/2006/relationships/slide" Target="slides/slide111.xml"/><Relationship Id="rId133" Type="http://schemas.openxmlformats.org/officeDocument/2006/relationships/slide" Target="slides/slide132.xml"/><Relationship Id="rId154" Type="http://schemas.openxmlformats.org/officeDocument/2006/relationships/slide" Target="slides/slide153.xml"/><Relationship Id="rId175" Type="http://schemas.openxmlformats.org/officeDocument/2006/relationships/slide" Target="slides/slide174.xml"/><Relationship Id="rId196" Type="http://schemas.openxmlformats.org/officeDocument/2006/relationships/slide" Target="slides/slide195.xml"/><Relationship Id="rId200" Type="http://schemas.openxmlformats.org/officeDocument/2006/relationships/slide" Target="slides/slide199.xml"/><Relationship Id="rId16" Type="http://schemas.openxmlformats.org/officeDocument/2006/relationships/slide" Target="slides/slide15.xml"/><Relationship Id="rId221" Type="http://schemas.openxmlformats.org/officeDocument/2006/relationships/slide" Target="slides/slide220.xml"/><Relationship Id="rId242" Type="http://schemas.openxmlformats.org/officeDocument/2006/relationships/slide" Target="slides/slide241.xml"/><Relationship Id="rId263" Type="http://schemas.openxmlformats.org/officeDocument/2006/relationships/slide" Target="slides/slide262.xml"/><Relationship Id="rId284" Type="http://schemas.openxmlformats.org/officeDocument/2006/relationships/slide" Target="slides/slide283.xml"/><Relationship Id="rId319" Type="http://schemas.openxmlformats.org/officeDocument/2006/relationships/slide" Target="slides/slide318.xml"/><Relationship Id="rId37" Type="http://schemas.openxmlformats.org/officeDocument/2006/relationships/slide" Target="slides/slide36.xml"/><Relationship Id="rId58" Type="http://schemas.openxmlformats.org/officeDocument/2006/relationships/slide" Target="slides/slide57.xml"/><Relationship Id="rId79" Type="http://schemas.openxmlformats.org/officeDocument/2006/relationships/slide" Target="slides/slide78.xml"/><Relationship Id="rId102" Type="http://schemas.openxmlformats.org/officeDocument/2006/relationships/slide" Target="slides/slide101.xml"/><Relationship Id="rId123" Type="http://schemas.openxmlformats.org/officeDocument/2006/relationships/slide" Target="slides/slide122.xml"/><Relationship Id="rId144" Type="http://schemas.openxmlformats.org/officeDocument/2006/relationships/slide" Target="slides/slide143.xml"/><Relationship Id="rId330" Type="http://schemas.openxmlformats.org/officeDocument/2006/relationships/tableStyles" Target="tableStyles.xml"/><Relationship Id="rId90" Type="http://schemas.openxmlformats.org/officeDocument/2006/relationships/slide" Target="slides/slide89.xml"/><Relationship Id="rId165" Type="http://schemas.openxmlformats.org/officeDocument/2006/relationships/slide" Target="slides/slide164.xml"/><Relationship Id="rId186" Type="http://schemas.openxmlformats.org/officeDocument/2006/relationships/slide" Target="slides/slide185.xml"/><Relationship Id="rId211" Type="http://schemas.openxmlformats.org/officeDocument/2006/relationships/slide" Target="slides/slide210.xml"/><Relationship Id="rId232" Type="http://schemas.openxmlformats.org/officeDocument/2006/relationships/slide" Target="slides/slide231.xml"/><Relationship Id="rId253" Type="http://schemas.openxmlformats.org/officeDocument/2006/relationships/slide" Target="slides/slide252.xml"/><Relationship Id="rId274" Type="http://schemas.openxmlformats.org/officeDocument/2006/relationships/slide" Target="slides/slide273.xml"/><Relationship Id="rId295" Type="http://schemas.openxmlformats.org/officeDocument/2006/relationships/slide" Target="slides/slide294.xml"/><Relationship Id="rId309" Type="http://schemas.openxmlformats.org/officeDocument/2006/relationships/slide" Target="slides/slide308.xml"/><Relationship Id="rId27" Type="http://schemas.openxmlformats.org/officeDocument/2006/relationships/slide" Target="slides/slide26.xml"/><Relationship Id="rId48" Type="http://schemas.openxmlformats.org/officeDocument/2006/relationships/slide" Target="slides/slide47.xml"/><Relationship Id="rId69" Type="http://schemas.openxmlformats.org/officeDocument/2006/relationships/slide" Target="slides/slide68.xml"/><Relationship Id="rId113" Type="http://schemas.openxmlformats.org/officeDocument/2006/relationships/slide" Target="slides/slide112.xml"/><Relationship Id="rId134" Type="http://schemas.openxmlformats.org/officeDocument/2006/relationships/slide" Target="slides/slide133.xml"/><Relationship Id="rId320" Type="http://schemas.openxmlformats.org/officeDocument/2006/relationships/slide" Target="slides/slide319.xml"/><Relationship Id="rId80" Type="http://schemas.openxmlformats.org/officeDocument/2006/relationships/slide" Target="slides/slide79.xml"/><Relationship Id="rId155" Type="http://schemas.openxmlformats.org/officeDocument/2006/relationships/slide" Target="slides/slide154.xml"/><Relationship Id="rId176" Type="http://schemas.openxmlformats.org/officeDocument/2006/relationships/slide" Target="slides/slide175.xml"/><Relationship Id="rId197" Type="http://schemas.openxmlformats.org/officeDocument/2006/relationships/slide" Target="slides/slide196.xml"/><Relationship Id="rId201" Type="http://schemas.openxmlformats.org/officeDocument/2006/relationships/slide" Target="slides/slide200.xml"/><Relationship Id="rId222" Type="http://schemas.openxmlformats.org/officeDocument/2006/relationships/slide" Target="slides/slide221.xml"/><Relationship Id="rId243" Type="http://schemas.openxmlformats.org/officeDocument/2006/relationships/slide" Target="slides/slide242.xml"/><Relationship Id="rId264" Type="http://schemas.openxmlformats.org/officeDocument/2006/relationships/slide" Target="slides/slide263.xml"/><Relationship Id="rId285" Type="http://schemas.openxmlformats.org/officeDocument/2006/relationships/slide" Target="slides/slide284.xml"/><Relationship Id="rId17" Type="http://schemas.openxmlformats.org/officeDocument/2006/relationships/slide" Target="slides/slide16.xml"/><Relationship Id="rId38" Type="http://schemas.openxmlformats.org/officeDocument/2006/relationships/slide" Target="slides/slide37.xml"/><Relationship Id="rId59" Type="http://schemas.openxmlformats.org/officeDocument/2006/relationships/slide" Target="slides/slide58.xml"/><Relationship Id="rId103" Type="http://schemas.openxmlformats.org/officeDocument/2006/relationships/slide" Target="slides/slide102.xml"/><Relationship Id="rId124" Type="http://schemas.openxmlformats.org/officeDocument/2006/relationships/slide" Target="slides/slide123.xml"/><Relationship Id="rId310" Type="http://schemas.openxmlformats.org/officeDocument/2006/relationships/slide" Target="slides/slide309.xml"/><Relationship Id="rId70" Type="http://schemas.openxmlformats.org/officeDocument/2006/relationships/slide" Target="slides/slide69.xml"/><Relationship Id="rId91" Type="http://schemas.openxmlformats.org/officeDocument/2006/relationships/slide" Target="slides/slide90.xml"/><Relationship Id="rId145" Type="http://schemas.openxmlformats.org/officeDocument/2006/relationships/slide" Target="slides/slide144.xml"/><Relationship Id="rId166" Type="http://schemas.openxmlformats.org/officeDocument/2006/relationships/slide" Target="slides/slide165.xml"/><Relationship Id="rId187" Type="http://schemas.openxmlformats.org/officeDocument/2006/relationships/slide" Target="slides/slide186.xml"/><Relationship Id="rId1" Type="http://schemas.openxmlformats.org/officeDocument/2006/relationships/slideMaster" Target="slideMasters/slideMaster1.xml"/><Relationship Id="rId212" Type="http://schemas.openxmlformats.org/officeDocument/2006/relationships/slide" Target="slides/slide211.xml"/><Relationship Id="rId233" Type="http://schemas.openxmlformats.org/officeDocument/2006/relationships/slide" Target="slides/slide232.xml"/><Relationship Id="rId254" Type="http://schemas.openxmlformats.org/officeDocument/2006/relationships/slide" Target="slides/slide253.xml"/><Relationship Id="rId28" Type="http://schemas.openxmlformats.org/officeDocument/2006/relationships/slide" Target="slides/slide27.xml"/><Relationship Id="rId49" Type="http://schemas.openxmlformats.org/officeDocument/2006/relationships/slide" Target="slides/slide48.xml"/><Relationship Id="rId114" Type="http://schemas.openxmlformats.org/officeDocument/2006/relationships/slide" Target="slides/slide113.xml"/><Relationship Id="rId275" Type="http://schemas.openxmlformats.org/officeDocument/2006/relationships/slide" Target="slides/slide274.xml"/><Relationship Id="rId296" Type="http://schemas.openxmlformats.org/officeDocument/2006/relationships/slide" Target="slides/slide295.xml"/><Relationship Id="rId300" Type="http://schemas.openxmlformats.org/officeDocument/2006/relationships/slide" Target="slides/slide299.xml"/><Relationship Id="rId60" Type="http://schemas.openxmlformats.org/officeDocument/2006/relationships/slide" Target="slides/slide59.xml"/><Relationship Id="rId81" Type="http://schemas.openxmlformats.org/officeDocument/2006/relationships/slide" Target="slides/slide80.xml"/><Relationship Id="rId135" Type="http://schemas.openxmlformats.org/officeDocument/2006/relationships/slide" Target="slides/slide134.xml"/><Relationship Id="rId156" Type="http://schemas.openxmlformats.org/officeDocument/2006/relationships/slide" Target="slides/slide155.xml"/><Relationship Id="rId177" Type="http://schemas.openxmlformats.org/officeDocument/2006/relationships/slide" Target="slides/slide176.xml"/><Relationship Id="rId198" Type="http://schemas.openxmlformats.org/officeDocument/2006/relationships/slide" Target="slides/slide197.xml"/><Relationship Id="rId321" Type="http://schemas.openxmlformats.org/officeDocument/2006/relationships/slide" Target="slides/slide320.xml"/><Relationship Id="rId202" Type="http://schemas.openxmlformats.org/officeDocument/2006/relationships/slide" Target="slides/slide201.xml"/><Relationship Id="rId223" Type="http://schemas.openxmlformats.org/officeDocument/2006/relationships/slide" Target="slides/slide222.xml"/><Relationship Id="rId244" Type="http://schemas.openxmlformats.org/officeDocument/2006/relationships/slide" Target="slides/slide243.xml"/><Relationship Id="rId18" Type="http://schemas.openxmlformats.org/officeDocument/2006/relationships/slide" Target="slides/slide17.xml"/><Relationship Id="rId39" Type="http://schemas.openxmlformats.org/officeDocument/2006/relationships/slide" Target="slides/slide38.xml"/><Relationship Id="rId265" Type="http://schemas.openxmlformats.org/officeDocument/2006/relationships/slide" Target="slides/slide264.xml"/><Relationship Id="rId286" Type="http://schemas.openxmlformats.org/officeDocument/2006/relationships/slide" Target="slides/slide285.xml"/><Relationship Id="rId50" Type="http://schemas.openxmlformats.org/officeDocument/2006/relationships/slide" Target="slides/slide49.xml"/><Relationship Id="rId104" Type="http://schemas.openxmlformats.org/officeDocument/2006/relationships/slide" Target="slides/slide103.xml"/><Relationship Id="rId125" Type="http://schemas.openxmlformats.org/officeDocument/2006/relationships/slide" Target="slides/slide124.xml"/><Relationship Id="rId146" Type="http://schemas.openxmlformats.org/officeDocument/2006/relationships/slide" Target="slides/slide145.xml"/><Relationship Id="rId167" Type="http://schemas.openxmlformats.org/officeDocument/2006/relationships/slide" Target="slides/slide166.xml"/><Relationship Id="rId188" Type="http://schemas.openxmlformats.org/officeDocument/2006/relationships/slide" Target="slides/slide187.xml"/><Relationship Id="rId311" Type="http://schemas.openxmlformats.org/officeDocument/2006/relationships/slide" Target="slides/slide310.xml"/><Relationship Id="rId71" Type="http://schemas.openxmlformats.org/officeDocument/2006/relationships/slide" Target="slides/slide70.xml"/><Relationship Id="rId92" Type="http://schemas.openxmlformats.org/officeDocument/2006/relationships/slide" Target="slides/slide91.xml"/><Relationship Id="rId213" Type="http://schemas.openxmlformats.org/officeDocument/2006/relationships/slide" Target="slides/slide212.xml"/><Relationship Id="rId234" Type="http://schemas.openxmlformats.org/officeDocument/2006/relationships/slide" Target="slides/slide233.xml"/><Relationship Id="rId2" Type="http://schemas.openxmlformats.org/officeDocument/2006/relationships/slide" Target="slides/slide1.xml"/><Relationship Id="rId29" Type="http://schemas.openxmlformats.org/officeDocument/2006/relationships/slide" Target="slides/slide28.xml"/><Relationship Id="rId255" Type="http://schemas.openxmlformats.org/officeDocument/2006/relationships/slide" Target="slides/slide254.xml"/><Relationship Id="rId276" Type="http://schemas.openxmlformats.org/officeDocument/2006/relationships/slide" Target="slides/slide275.xml"/><Relationship Id="rId297" Type="http://schemas.openxmlformats.org/officeDocument/2006/relationships/slide" Target="slides/slide296.xml"/><Relationship Id="rId40" Type="http://schemas.openxmlformats.org/officeDocument/2006/relationships/slide" Target="slides/slide39.xml"/><Relationship Id="rId115" Type="http://schemas.openxmlformats.org/officeDocument/2006/relationships/slide" Target="slides/slide114.xml"/><Relationship Id="rId136" Type="http://schemas.openxmlformats.org/officeDocument/2006/relationships/slide" Target="slides/slide135.xml"/><Relationship Id="rId157" Type="http://schemas.openxmlformats.org/officeDocument/2006/relationships/slide" Target="slides/slide156.xml"/><Relationship Id="rId178" Type="http://schemas.openxmlformats.org/officeDocument/2006/relationships/slide" Target="slides/slide177.xml"/><Relationship Id="rId301" Type="http://schemas.openxmlformats.org/officeDocument/2006/relationships/slide" Target="slides/slide300.xml"/><Relationship Id="rId322" Type="http://schemas.openxmlformats.org/officeDocument/2006/relationships/slide" Target="slides/slide321.xml"/><Relationship Id="rId61" Type="http://schemas.openxmlformats.org/officeDocument/2006/relationships/slide" Target="slides/slide60.xml"/><Relationship Id="rId82" Type="http://schemas.openxmlformats.org/officeDocument/2006/relationships/slide" Target="slides/slide81.xml"/><Relationship Id="rId199" Type="http://schemas.openxmlformats.org/officeDocument/2006/relationships/slide" Target="slides/slide198.xml"/><Relationship Id="rId203" Type="http://schemas.openxmlformats.org/officeDocument/2006/relationships/slide" Target="slides/slide202.xml"/><Relationship Id="rId19" Type="http://schemas.openxmlformats.org/officeDocument/2006/relationships/slide" Target="slides/slide18.xml"/><Relationship Id="rId224" Type="http://schemas.openxmlformats.org/officeDocument/2006/relationships/slide" Target="slides/slide223.xml"/><Relationship Id="rId245" Type="http://schemas.openxmlformats.org/officeDocument/2006/relationships/slide" Target="slides/slide244.xml"/><Relationship Id="rId266" Type="http://schemas.openxmlformats.org/officeDocument/2006/relationships/slide" Target="slides/slide265.xml"/><Relationship Id="rId287" Type="http://schemas.openxmlformats.org/officeDocument/2006/relationships/slide" Target="slides/slide286.xml"/><Relationship Id="rId30" Type="http://schemas.openxmlformats.org/officeDocument/2006/relationships/slide" Target="slides/slide29.xml"/><Relationship Id="rId105" Type="http://schemas.openxmlformats.org/officeDocument/2006/relationships/slide" Target="slides/slide104.xml"/><Relationship Id="rId126" Type="http://schemas.openxmlformats.org/officeDocument/2006/relationships/slide" Target="slides/slide125.xml"/><Relationship Id="rId147" Type="http://schemas.openxmlformats.org/officeDocument/2006/relationships/slide" Target="slides/slide146.xml"/><Relationship Id="rId168" Type="http://schemas.openxmlformats.org/officeDocument/2006/relationships/slide" Target="slides/slide167.xml"/><Relationship Id="rId312" Type="http://schemas.openxmlformats.org/officeDocument/2006/relationships/slide" Target="slides/slide311.xml"/><Relationship Id="rId51" Type="http://schemas.openxmlformats.org/officeDocument/2006/relationships/slide" Target="slides/slide50.xml"/><Relationship Id="rId72" Type="http://schemas.openxmlformats.org/officeDocument/2006/relationships/slide" Target="slides/slide71.xml"/><Relationship Id="rId93" Type="http://schemas.openxmlformats.org/officeDocument/2006/relationships/slide" Target="slides/slide92.xml"/><Relationship Id="rId189" Type="http://schemas.openxmlformats.org/officeDocument/2006/relationships/slide" Target="slides/slide188.xml"/><Relationship Id="rId3" Type="http://schemas.openxmlformats.org/officeDocument/2006/relationships/slide" Target="slides/slide2.xml"/><Relationship Id="rId214" Type="http://schemas.openxmlformats.org/officeDocument/2006/relationships/slide" Target="slides/slide213.xml"/><Relationship Id="rId235" Type="http://schemas.openxmlformats.org/officeDocument/2006/relationships/slide" Target="slides/slide234.xml"/><Relationship Id="rId256" Type="http://schemas.openxmlformats.org/officeDocument/2006/relationships/slide" Target="slides/slide255.xml"/><Relationship Id="rId277" Type="http://schemas.openxmlformats.org/officeDocument/2006/relationships/slide" Target="slides/slide276.xml"/><Relationship Id="rId298" Type="http://schemas.openxmlformats.org/officeDocument/2006/relationships/slide" Target="slides/slide297.xml"/><Relationship Id="rId116" Type="http://schemas.openxmlformats.org/officeDocument/2006/relationships/slide" Target="slides/slide115.xml"/><Relationship Id="rId137" Type="http://schemas.openxmlformats.org/officeDocument/2006/relationships/slide" Target="slides/slide136.xml"/><Relationship Id="rId158" Type="http://schemas.openxmlformats.org/officeDocument/2006/relationships/slide" Target="slides/slide157.xml"/><Relationship Id="rId302" Type="http://schemas.openxmlformats.org/officeDocument/2006/relationships/slide" Target="slides/slide301.xml"/><Relationship Id="rId323" Type="http://schemas.openxmlformats.org/officeDocument/2006/relationships/slide" Target="slides/slide322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62" Type="http://schemas.openxmlformats.org/officeDocument/2006/relationships/slide" Target="slides/slide61.xml"/><Relationship Id="rId83" Type="http://schemas.openxmlformats.org/officeDocument/2006/relationships/slide" Target="slides/slide82.xml"/><Relationship Id="rId179" Type="http://schemas.openxmlformats.org/officeDocument/2006/relationships/slide" Target="slides/slide178.xml"/><Relationship Id="rId190" Type="http://schemas.openxmlformats.org/officeDocument/2006/relationships/slide" Target="slides/slide189.xml"/><Relationship Id="rId204" Type="http://schemas.openxmlformats.org/officeDocument/2006/relationships/slide" Target="slides/slide203.xml"/><Relationship Id="rId225" Type="http://schemas.openxmlformats.org/officeDocument/2006/relationships/slide" Target="slides/slide224.xml"/><Relationship Id="rId246" Type="http://schemas.openxmlformats.org/officeDocument/2006/relationships/slide" Target="slides/slide245.xml"/><Relationship Id="rId267" Type="http://schemas.openxmlformats.org/officeDocument/2006/relationships/slide" Target="slides/slide266.xml"/><Relationship Id="rId288" Type="http://schemas.openxmlformats.org/officeDocument/2006/relationships/slide" Target="slides/slide287.xml"/><Relationship Id="rId106" Type="http://schemas.openxmlformats.org/officeDocument/2006/relationships/slide" Target="slides/slide105.xml"/><Relationship Id="rId127" Type="http://schemas.openxmlformats.org/officeDocument/2006/relationships/slide" Target="slides/slide126.xml"/><Relationship Id="rId313" Type="http://schemas.openxmlformats.org/officeDocument/2006/relationships/slide" Target="slides/slide312.xml"/><Relationship Id="rId10" Type="http://schemas.openxmlformats.org/officeDocument/2006/relationships/slide" Target="slides/slide9.xml"/><Relationship Id="rId31" Type="http://schemas.openxmlformats.org/officeDocument/2006/relationships/slide" Target="slides/slide30.xml"/><Relationship Id="rId52" Type="http://schemas.openxmlformats.org/officeDocument/2006/relationships/slide" Target="slides/slide51.xml"/><Relationship Id="rId73" Type="http://schemas.openxmlformats.org/officeDocument/2006/relationships/slide" Target="slides/slide72.xml"/><Relationship Id="rId94" Type="http://schemas.openxmlformats.org/officeDocument/2006/relationships/slide" Target="slides/slide93.xml"/><Relationship Id="rId148" Type="http://schemas.openxmlformats.org/officeDocument/2006/relationships/slide" Target="slides/slide147.xml"/><Relationship Id="rId169" Type="http://schemas.openxmlformats.org/officeDocument/2006/relationships/slide" Target="slides/slide168.xml"/><Relationship Id="rId4" Type="http://schemas.openxmlformats.org/officeDocument/2006/relationships/slide" Target="slides/slide3.xml"/><Relationship Id="rId180" Type="http://schemas.openxmlformats.org/officeDocument/2006/relationships/slide" Target="slides/slide179.xml"/><Relationship Id="rId215" Type="http://schemas.openxmlformats.org/officeDocument/2006/relationships/slide" Target="slides/slide214.xml"/><Relationship Id="rId236" Type="http://schemas.openxmlformats.org/officeDocument/2006/relationships/slide" Target="slides/slide235.xml"/><Relationship Id="rId257" Type="http://schemas.openxmlformats.org/officeDocument/2006/relationships/slide" Target="slides/slide256.xml"/><Relationship Id="rId278" Type="http://schemas.openxmlformats.org/officeDocument/2006/relationships/slide" Target="slides/slide277.xml"/><Relationship Id="rId303" Type="http://schemas.openxmlformats.org/officeDocument/2006/relationships/slide" Target="slides/slide302.xml"/><Relationship Id="rId42" Type="http://schemas.openxmlformats.org/officeDocument/2006/relationships/slide" Target="slides/slide41.xml"/><Relationship Id="rId84" Type="http://schemas.openxmlformats.org/officeDocument/2006/relationships/slide" Target="slides/slide83.xml"/><Relationship Id="rId138" Type="http://schemas.openxmlformats.org/officeDocument/2006/relationships/slide" Target="slides/slide137.xml"/><Relationship Id="rId191" Type="http://schemas.openxmlformats.org/officeDocument/2006/relationships/slide" Target="slides/slide190.xml"/><Relationship Id="rId205" Type="http://schemas.openxmlformats.org/officeDocument/2006/relationships/slide" Target="slides/slide204.xml"/><Relationship Id="rId247" Type="http://schemas.openxmlformats.org/officeDocument/2006/relationships/slide" Target="slides/slide246.xml"/><Relationship Id="rId107" Type="http://schemas.openxmlformats.org/officeDocument/2006/relationships/slide" Target="slides/slide106.xml"/><Relationship Id="rId289" Type="http://schemas.openxmlformats.org/officeDocument/2006/relationships/slide" Target="slides/slide288.xml"/><Relationship Id="rId11" Type="http://schemas.openxmlformats.org/officeDocument/2006/relationships/slide" Target="slides/slide10.xml"/><Relationship Id="rId53" Type="http://schemas.openxmlformats.org/officeDocument/2006/relationships/slide" Target="slides/slide52.xml"/><Relationship Id="rId149" Type="http://schemas.openxmlformats.org/officeDocument/2006/relationships/slide" Target="slides/slide148.xml"/><Relationship Id="rId314" Type="http://schemas.openxmlformats.org/officeDocument/2006/relationships/slide" Target="slides/slide313.xml"/><Relationship Id="rId95" Type="http://schemas.openxmlformats.org/officeDocument/2006/relationships/slide" Target="slides/slide94.xml"/><Relationship Id="rId160" Type="http://schemas.openxmlformats.org/officeDocument/2006/relationships/slide" Target="slides/slide159.xml"/><Relationship Id="rId216" Type="http://schemas.openxmlformats.org/officeDocument/2006/relationships/slide" Target="slides/slide215.xml"/><Relationship Id="rId258" Type="http://schemas.openxmlformats.org/officeDocument/2006/relationships/slide" Target="slides/slide257.xml"/><Relationship Id="rId22" Type="http://schemas.openxmlformats.org/officeDocument/2006/relationships/slide" Target="slides/slide21.xml"/><Relationship Id="rId64" Type="http://schemas.openxmlformats.org/officeDocument/2006/relationships/slide" Target="slides/slide63.xml"/><Relationship Id="rId118" Type="http://schemas.openxmlformats.org/officeDocument/2006/relationships/slide" Target="slides/slide117.xml"/><Relationship Id="rId325" Type="http://schemas.openxmlformats.org/officeDocument/2006/relationships/slide" Target="slides/slide324.xml"/><Relationship Id="rId171" Type="http://schemas.openxmlformats.org/officeDocument/2006/relationships/slide" Target="slides/slide170.xml"/><Relationship Id="rId227" Type="http://schemas.openxmlformats.org/officeDocument/2006/relationships/slide" Target="slides/slide226.xml"/><Relationship Id="rId269" Type="http://schemas.openxmlformats.org/officeDocument/2006/relationships/slide" Target="slides/slide268.xml"/><Relationship Id="rId33" Type="http://schemas.openxmlformats.org/officeDocument/2006/relationships/slide" Target="slides/slide32.xml"/><Relationship Id="rId129" Type="http://schemas.openxmlformats.org/officeDocument/2006/relationships/slide" Target="slides/slide128.xml"/><Relationship Id="rId280" Type="http://schemas.openxmlformats.org/officeDocument/2006/relationships/slide" Target="slides/slide279.xml"/><Relationship Id="rId75" Type="http://schemas.openxmlformats.org/officeDocument/2006/relationships/slide" Target="slides/slide74.xml"/><Relationship Id="rId140" Type="http://schemas.openxmlformats.org/officeDocument/2006/relationships/slide" Target="slides/slide139.xml"/><Relationship Id="rId182" Type="http://schemas.openxmlformats.org/officeDocument/2006/relationships/slide" Target="slides/slide181.xml"/><Relationship Id="rId6" Type="http://schemas.openxmlformats.org/officeDocument/2006/relationships/slide" Target="slides/slide5.xml"/><Relationship Id="rId238" Type="http://schemas.openxmlformats.org/officeDocument/2006/relationships/slide" Target="slides/slide237.xml"/><Relationship Id="rId291" Type="http://schemas.openxmlformats.org/officeDocument/2006/relationships/slide" Target="slides/slide290.xml"/><Relationship Id="rId305" Type="http://schemas.openxmlformats.org/officeDocument/2006/relationships/slide" Target="slides/slide304.xml"/><Relationship Id="rId44" Type="http://schemas.openxmlformats.org/officeDocument/2006/relationships/slide" Target="slides/slide43.xml"/><Relationship Id="rId86" Type="http://schemas.openxmlformats.org/officeDocument/2006/relationships/slide" Target="slides/slide85.xml"/><Relationship Id="rId151" Type="http://schemas.openxmlformats.org/officeDocument/2006/relationships/slide" Target="slides/slide150.xml"/><Relationship Id="rId193" Type="http://schemas.openxmlformats.org/officeDocument/2006/relationships/slide" Target="slides/slide192.xml"/><Relationship Id="rId207" Type="http://schemas.openxmlformats.org/officeDocument/2006/relationships/slide" Target="slides/slide206.xml"/><Relationship Id="rId249" Type="http://schemas.openxmlformats.org/officeDocument/2006/relationships/slide" Target="slides/slide248.xml"/><Relationship Id="rId13" Type="http://schemas.openxmlformats.org/officeDocument/2006/relationships/slide" Target="slides/slide12.xml"/><Relationship Id="rId109" Type="http://schemas.openxmlformats.org/officeDocument/2006/relationships/slide" Target="slides/slide108.xml"/><Relationship Id="rId260" Type="http://schemas.openxmlformats.org/officeDocument/2006/relationships/slide" Target="slides/slide259.xml"/><Relationship Id="rId316" Type="http://schemas.openxmlformats.org/officeDocument/2006/relationships/slide" Target="slides/slide315.xml"/><Relationship Id="rId55" Type="http://schemas.openxmlformats.org/officeDocument/2006/relationships/slide" Target="slides/slide54.xml"/><Relationship Id="rId97" Type="http://schemas.openxmlformats.org/officeDocument/2006/relationships/slide" Target="slides/slide96.xml"/><Relationship Id="rId120" Type="http://schemas.openxmlformats.org/officeDocument/2006/relationships/slide" Target="slides/slide119.xml"/><Relationship Id="rId162" Type="http://schemas.openxmlformats.org/officeDocument/2006/relationships/slide" Target="slides/slide161.xml"/><Relationship Id="rId218" Type="http://schemas.openxmlformats.org/officeDocument/2006/relationships/slide" Target="slides/slide217.xml"/></Relationship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ctrTitle"/>
          </p:nvPr>
        </p:nvSpPr>
        <p:spPr>
          <a:xfrm>
            <a:off x="514350" y="2834640"/>
            <a:ext cx="5829300" cy="192024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subTitle" idx="4"/>
          </p:nvPr>
        </p:nvSpPr>
        <p:spPr>
          <a:xfrm>
            <a:off x="1028700" y="5120640"/>
            <a:ext cx="4800600" cy="228600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dirty="0"/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t>5/28/2025</a:t>
            </a:fld>
            <a:endParaRPr lang="en-US" dirty="0"/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>
              <a:defRPr sz="1200" b="0" i="0">
                <a:solidFill>
                  <a:schemeClr val="tx1"/>
                </a:solidFill>
                <a:latin typeface="Times New Roman"/>
                <a:cs typeface="Times New Roman"/>
              </a:defRPr>
            </a:lvl1pPr>
          </a:lstStyle>
          <a:p>
            <a:pPr marL="330200">
              <a:lnSpc>
                <a:spcPts val="1410"/>
              </a:lnSpc>
            </a:pPr>
            <a:fld id="{81D60167-4931-47E6-BA6A-407CBD079E47}" type="slidenum">
              <a:rPr b="1" spc="-50" dirty="0">
                <a:latin typeface="Times New Roman"/>
                <a:cs typeface="Times New Roman"/>
              </a:rPr>
              <a:t>‹Nº›</a:t>
            </a:fld>
            <a:endParaRPr b="1" spc="-50" dirty="0">
              <a:latin typeface="Times New Roman"/>
              <a:cs typeface="Times New Roman"/>
            </a:endParaRPr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/>
        <p:txBody>
          <a:bodyPr lIns="0" tIns="0" rIns="0" bIns="0"/>
          <a:lstStyle>
            <a:lvl1pPr>
              <a:defRPr/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body" idx="1"/>
          </p:nvPr>
        </p:nvSpPr>
        <p:spPr/>
        <p:txBody>
          <a:bodyPr lIns="0" tIns="0" rIns="0" bIns="0"/>
          <a:lstStyle>
            <a:lvl1pPr>
              <a:defRPr/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dirty="0"/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t>5/28/2025</a:t>
            </a:fld>
            <a:endParaRPr lang="en-US" dirty="0"/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>
              <a:defRPr sz="1200" b="0" i="0">
                <a:solidFill>
                  <a:schemeClr val="tx1"/>
                </a:solidFill>
                <a:latin typeface="Times New Roman"/>
                <a:cs typeface="Times New Roman"/>
              </a:defRPr>
            </a:lvl1pPr>
          </a:lstStyle>
          <a:p>
            <a:pPr marL="330200">
              <a:lnSpc>
                <a:spcPts val="1410"/>
              </a:lnSpc>
            </a:pPr>
            <a:fld id="{81D60167-4931-47E6-BA6A-407CBD079E47}" type="slidenum">
              <a:rPr b="1" spc="-50" dirty="0">
                <a:latin typeface="Times New Roman"/>
                <a:cs typeface="Times New Roman"/>
              </a:rPr>
              <a:t>‹Nº›</a:t>
            </a:fld>
            <a:endParaRPr b="1" spc="-50" dirty="0">
              <a:latin typeface="Times New Roman"/>
              <a:cs typeface="Times New Roman"/>
            </a:endParaRPr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/>
        <p:txBody>
          <a:bodyPr lIns="0" tIns="0" rIns="0" bIns="0"/>
          <a:lstStyle>
            <a:lvl1pPr>
              <a:defRPr/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sz="half" idx="2"/>
          </p:nvPr>
        </p:nvSpPr>
        <p:spPr>
          <a:xfrm>
            <a:off x="342900" y="2103120"/>
            <a:ext cx="2983230" cy="603504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sz="half" idx="3"/>
          </p:nvPr>
        </p:nvSpPr>
        <p:spPr>
          <a:xfrm>
            <a:off x="3531870" y="2103120"/>
            <a:ext cx="2983230" cy="603504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5" name="Holder 5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dirty="0"/>
          </a:p>
        </p:txBody>
      </p:sp>
      <p:sp>
        <p:nvSpPr>
          <p:cNvPr id="6" name="Holder 6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t>5/28/2025</a:t>
            </a:fld>
            <a:endParaRPr lang="en-US" dirty="0"/>
          </a:p>
        </p:txBody>
      </p:sp>
      <p:sp>
        <p:nvSpPr>
          <p:cNvPr id="7" name="Holder 7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>
              <a:defRPr sz="1200" b="0" i="0">
                <a:solidFill>
                  <a:schemeClr val="tx1"/>
                </a:solidFill>
                <a:latin typeface="Times New Roman"/>
                <a:cs typeface="Times New Roman"/>
              </a:defRPr>
            </a:lvl1pPr>
          </a:lstStyle>
          <a:p>
            <a:pPr marL="330200">
              <a:lnSpc>
                <a:spcPts val="1410"/>
              </a:lnSpc>
            </a:pPr>
            <a:fld id="{81D60167-4931-47E6-BA6A-407CBD079E47}" type="slidenum">
              <a:rPr b="1" spc="-50" dirty="0">
                <a:latin typeface="Times New Roman"/>
                <a:cs typeface="Times New Roman"/>
              </a:rPr>
              <a:t>‹Nº›</a:t>
            </a:fld>
            <a:endParaRPr b="1" spc="-50" dirty="0">
              <a:latin typeface="Times New Roman"/>
              <a:cs typeface="Times New Roman"/>
            </a:endParaRPr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/>
        <p:txBody>
          <a:bodyPr lIns="0" tIns="0" rIns="0" bIns="0"/>
          <a:lstStyle>
            <a:lvl1pPr>
              <a:defRPr/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dirty="0"/>
          </a:p>
        </p:txBody>
      </p:sp>
      <p:sp>
        <p:nvSpPr>
          <p:cNvPr id="4" name="Holder 4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t>5/28/2025</a:t>
            </a:fld>
            <a:endParaRPr lang="en-US" dirty="0"/>
          </a:p>
        </p:txBody>
      </p:sp>
      <p:sp>
        <p:nvSpPr>
          <p:cNvPr id="5" name="Holder 5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>
              <a:defRPr sz="1200" b="0" i="0">
                <a:solidFill>
                  <a:schemeClr val="tx1"/>
                </a:solidFill>
                <a:latin typeface="Times New Roman"/>
                <a:cs typeface="Times New Roman"/>
              </a:defRPr>
            </a:lvl1pPr>
          </a:lstStyle>
          <a:p>
            <a:pPr marL="330200">
              <a:lnSpc>
                <a:spcPts val="1410"/>
              </a:lnSpc>
            </a:pPr>
            <a:fld id="{81D60167-4931-47E6-BA6A-407CBD079E47}" type="slidenum">
              <a:rPr b="1" spc="-50" dirty="0">
                <a:latin typeface="Times New Roman"/>
                <a:cs typeface="Times New Roman"/>
              </a:rPr>
              <a:t>‹Nº›</a:t>
            </a:fld>
            <a:endParaRPr b="1" spc="-50" dirty="0">
              <a:latin typeface="Times New Roman"/>
              <a:cs typeface="Times New Roman"/>
            </a:endParaRPr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dirty="0"/>
          </a:p>
        </p:txBody>
      </p:sp>
      <p:sp>
        <p:nvSpPr>
          <p:cNvPr id="3" name="Holder 3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t>5/28/2025</a:t>
            </a:fld>
            <a:endParaRPr lang="en-US" dirty="0"/>
          </a:p>
        </p:txBody>
      </p:sp>
      <p:sp>
        <p:nvSpPr>
          <p:cNvPr id="4" name="Holder 4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>
              <a:defRPr sz="1200" b="0" i="0">
                <a:solidFill>
                  <a:schemeClr val="tx1"/>
                </a:solidFill>
                <a:latin typeface="Times New Roman"/>
                <a:cs typeface="Times New Roman"/>
              </a:defRPr>
            </a:lvl1pPr>
          </a:lstStyle>
          <a:p>
            <a:pPr marL="330200">
              <a:lnSpc>
                <a:spcPts val="1410"/>
              </a:lnSpc>
            </a:pPr>
            <a:fld id="{81D60167-4931-47E6-BA6A-407CBD079E47}" type="slidenum">
              <a:rPr b="1" spc="-50" dirty="0">
                <a:latin typeface="Times New Roman"/>
                <a:cs typeface="Times New Roman"/>
              </a:rPr>
              <a:t>‹Nº›</a:t>
            </a:fld>
            <a:endParaRPr b="1" spc="-50" dirty="0">
              <a:latin typeface="Times New Roman"/>
              <a:cs typeface="Times New Roman"/>
            </a:endParaRPr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image" Target="../media/image2.png"/><Relationship Id="rId3" Type="http://schemas.openxmlformats.org/officeDocument/2006/relationships/slideLayout" Target="../slideLayouts/slideLayout3.xml"/><Relationship Id="rId7" Type="http://schemas.openxmlformats.org/officeDocument/2006/relationships/image" Target="../media/image1.png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theme" Target="../theme/theme1.xml"/><Relationship Id="rId5" Type="http://schemas.openxmlformats.org/officeDocument/2006/relationships/slideLayout" Target="../slideLayouts/slideLayout5.xml"/><Relationship Id="rId4" Type="http://schemas.openxmlformats.org/officeDocument/2006/relationships/slideLayout" Target="../slideLayouts/slideLayout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" name="bg object 16"/>
          <p:cNvPicPr/>
          <p:nvPr/>
        </p:nvPicPr>
        <p:blipFill>
          <a:blip r:embed="rId7" cstate="print"/>
          <a:stretch>
            <a:fillRect/>
          </a:stretch>
        </p:blipFill>
        <p:spPr>
          <a:xfrm>
            <a:off x="94485" y="1473710"/>
            <a:ext cx="6669028" cy="6694927"/>
          </a:xfrm>
          <a:prstGeom prst="rect">
            <a:avLst/>
          </a:prstGeom>
        </p:spPr>
      </p:pic>
      <p:pic>
        <p:nvPicPr>
          <p:cNvPr id="17" name="bg object 17"/>
          <p:cNvPicPr/>
          <p:nvPr/>
        </p:nvPicPr>
        <p:blipFill>
          <a:blip r:embed="rId8" cstate="print"/>
          <a:stretch>
            <a:fillRect/>
          </a:stretch>
        </p:blipFill>
        <p:spPr>
          <a:xfrm>
            <a:off x="142862" y="1501457"/>
            <a:ext cx="6572250" cy="6598920"/>
          </a:xfrm>
          <a:prstGeom prst="rect">
            <a:avLst/>
          </a:prstGeom>
        </p:spPr>
      </p:pic>
      <p:sp>
        <p:nvSpPr>
          <p:cNvPr id="18" name="bg object 18"/>
          <p:cNvSpPr/>
          <p:nvPr/>
        </p:nvSpPr>
        <p:spPr>
          <a:xfrm>
            <a:off x="142862" y="1501457"/>
            <a:ext cx="6572250" cy="6598920"/>
          </a:xfrm>
          <a:custGeom>
            <a:avLst/>
            <a:gdLst/>
            <a:ahLst/>
            <a:cxnLst/>
            <a:rect l="l" t="t" r="r" b="b"/>
            <a:pathLst>
              <a:path w="6572250" h="6598920">
                <a:moveTo>
                  <a:pt x="0" y="6598920"/>
                </a:moveTo>
                <a:lnTo>
                  <a:pt x="6572250" y="6598920"/>
                </a:lnTo>
                <a:lnTo>
                  <a:pt x="6572250" y="0"/>
                </a:lnTo>
                <a:lnTo>
                  <a:pt x="0" y="0"/>
                </a:lnTo>
                <a:lnTo>
                  <a:pt x="0" y="6598920"/>
                </a:lnTo>
                <a:close/>
              </a:path>
            </a:pathLst>
          </a:custGeom>
          <a:ln w="28575">
            <a:solidFill>
              <a:srgbClr val="31AD51"/>
            </a:solidFill>
          </a:ln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19" name="bg object 19"/>
          <p:cNvSpPr/>
          <p:nvPr/>
        </p:nvSpPr>
        <p:spPr>
          <a:xfrm>
            <a:off x="214287" y="8215338"/>
            <a:ext cx="6429375" cy="795655"/>
          </a:xfrm>
          <a:custGeom>
            <a:avLst/>
            <a:gdLst/>
            <a:ahLst/>
            <a:cxnLst/>
            <a:rect l="l" t="t" r="r" b="b"/>
            <a:pathLst>
              <a:path w="6429375" h="795654">
                <a:moveTo>
                  <a:pt x="0" y="795337"/>
                </a:moveTo>
                <a:lnTo>
                  <a:pt x="6429375" y="795337"/>
                </a:lnTo>
                <a:lnTo>
                  <a:pt x="6429375" y="0"/>
                </a:lnTo>
                <a:lnTo>
                  <a:pt x="0" y="0"/>
                </a:lnTo>
                <a:lnTo>
                  <a:pt x="0" y="795337"/>
                </a:lnTo>
                <a:close/>
              </a:path>
            </a:pathLst>
          </a:custGeom>
          <a:ln w="38100">
            <a:solidFill>
              <a:srgbClr val="31AD51"/>
            </a:solidFill>
          </a:ln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2" name="Holder 2"/>
          <p:cNvSpPr>
            <a:spLocks noGrp="1"/>
          </p:cNvSpPr>
          <p:nvPr>
            <p:ph type="title"/>
          </p:nvPr>
        </p:nvSpPr>
        <p:spPr>
          <a:xfrm>
            <a:off x="342900" y="365760"/>
            <a:ext cx="6172200" cy="146304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body" idx="1"/>
          </p:nvPr>
        </p:nvSpPr>
        <p:spPr>
          <a:xfrm>
            <a:off x="342900" y="2103120"/>
            <a:ext cx="6172200" cy="603504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>
          <a:xfrm>
            <a:off x="2331720" y="8503920"/>
            <a:ext cx="2194560" cy="45720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dirty="0"/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>
          <a:xfrm>
            <a:off x="342900" y="8503920"/>
            <a:ext cx="1577340" cy="45720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t>5/28/2025</a:t>
            </a:fld>
            <a:endParaRPr lang="en-US" dirty="0"/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>
          <a:xfrm>
            <a:off x="6434073" y="8867173"/>
            <a:ext cx="483869" cy="303428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1200" b="0" i="0">
                <a:solidFill>
                  <a:schemeClr val="tx1"/>
                </a:solidFill>
                <a:latin typeface="Times New Roman"/>
                <a:cs typeface="Times New Roman"/>
              </a:defRPr>
            </a:lvl1pPr>
          </a:lstStyle>
          <a:p>
            <a:pPr marL="330200">
              <a:lnSpc>
                <a:spcPts val="1410"/>
              </a:lnSpc>
            </a:pPr>
            <a:fld id="{81D60167-4931-47E6-BA6A-407CBD079E47}" type="slidenum">
              <a:rPr b="1" spc="-50" dirty="0">
                <a:latin typeface="Times New Roman"/>
                <a:cs typeface="Times New Roman"/>
              </a:rPr>
              <a:t>‹Nº›</a:t>
            </a:fld>
            <a:endParaRPr b="1" spc="-50" dirty="0">
              <a:latin typeface="Times New Roman"/>
              <a:cs typeface="Times New Roman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</p:sldLayoutIdLst>
  <p:txStyles>
    <p:titleStyle>
      <a:lvl1pPr>
        <a:defRPr>
          <a:latin typeface="+mj-lt"/>
          <a:ea typeface="+mj-ea"/>
          <a:cs typeface="+mj-cs"/>
        </a:defRPr>
      </a:lvl1pPr>
    </p:titleStyle>
    <p:bodyStyle>
      <a:lvl1pPr marL="0">
        <a:defRPr>
          <a:latin typeface="+mn-lt"/>
          <a:ea typeface="+mn-ea"/>
          <a:cs typeface="+mn-cs"/>
        </a:defRPr>
      </a:lvl1pPr>
      <a:lvl2pPr marL="457200">
        <a:defRPr>
          <a:latin typeface="+mn-lt"/>
          <a:ea typeface="+mn-ea"/>
          <a:cs typeface="+mn-cs"/>
        </a:defRPr>
      </a:lvl2pPr>
      <a:lvl3pPr marL="914400">
        <a:defRPr>
          <a:latin typeface="+mn-lt"/>
          <a:ea typeface="+mn-ea"/>
          <a:cs typeface="+mn-cs"/>
        </a:defRPr>
      </a:lvl3pPr>
      <a:lvl4pPr marL="1371600">
        <a:defRPr>
          <a:latin typeface="+mn-lt"/>
          <a:ea typeface="+mn-ea"/>
          <a:cs typeface="+mn-cs"/>
        </a:defRPr>
      </a:lvl4pPr>
      <a:lvl5pPr marL="1828800">
        <a:defRPr>
          <a:latin typeface="+mn-lt"/>
          <a:ea typeface="+mn-ea"/>
          <a:cs typeface="+mn-cs"/>
        </a:defRPr>
      </a:lvl5pPr>
      <a:lvl6pPr marL="2286000">
        <a:defRPr>
          <a:latin typeface="+mn-lt"/>
          <a:ea typeface="+mn-ea"/>
          <a:cs typeface="+mn-cs"/>
        </a:defRPr>
      </a:lvl6pPr>
      <a:lvl7pPr marL="2743200">
        <a:defRPr>
          <a:latin typeface="+mn-lt"/>
          <a:ea typeface="+mn-ea"/>
          <a:cs typeface="+mn-cs"/>
        </a:defRPr>
      </a:lvl7pPr>
      <a:lvl8pPr marL="3200400">
        <a:defRPr>
          <a:latin typeface="+mn-lt"/>
          <a:ea typeface="+mn-ea"/>
          <a:cs typeface="+mn-cs"/>
        </a:defRPr>
      </a:lvl8pPr>
      <a:lvl9pPr marL="3657600">
        <a:defRPr>
          <a:latin typeface="+mn-lt"/>
          <a:ea typeface="+mn-ea"/>
          <a:cs typeface="+mn-cs"/>
        </a:defRPr>
      </a:lvl9pPr>
    </p:bodyStyle>
    <p:otherStyle>
      <a:lvl1pPr marL="0">
        <a:defRPr>
          <a:latin typeface="+mn-lt"/>
          <a:ea typeface="+mn-ea"/>
          <a:cs typeface="+mn-cs"/>
        </a:defRPr>
      </a:lvl1pPr>
      <a:lvl2pPr marL="457200">
        <a:defRPr>
          <a:latin typeface="+mn-lt"/>
          <a:ea typeface="+mn-ea"/>
          <a:cs typeface="+mn-cs"/>
        </a:defRPr>
      </a:lvl2pPr>
      <a:lvl3pPr marL="914400">
        <a:defRPr>
          <a:latin typeface="+mn-lt"/>
          <a:ea typeface="+mn-ea"/>
          <a:cs typeface="+mn-cs"/>
        </a:defRPr>
      </a:lvl3pPr>
      <a:lvl4pPr marL="1371600">
        <a:defRPr>
          <a:latin typeface="+mn-lt"/>
          <a:ea typeface="+mn-ea"/>
          <a:cs typeface="+mn-cs"/>
        </a:defRPr>
      </a:lvl4pPr>
      <a:lvl5pPr marL="1828800">
        <a:defRPr>
          <a:latin typeface="+mn-lt"/>
          <a:ea typeface="+mn-ea"/>
          <a:cs typeface="+mn-cs"/>
        </a:defRPr>
      </a:lvl5pPr>
      <a:lvl6pPr marL="2286000">
        <a:defRPr>
          <a:latin typeface="+mn-lt"/>
          <a:ea typeface="+mn-ea"/>
          <a:cs typeface="+mn-cs"/>
        </a:defRPr>
      </a:lvl6pPr>
      <a:lvl7pPr marL="2743200">
        <a:defRPr>
          <a:latin typeface="+mn-lt"/>
          <a:ea typeface="+mn-ea"/>
          <a:cs typeface="+mn-cs"/>
        </a:defRPr>
      </a:lvl7pPr>
      <a:lvl8pPr marL="3200400">
        <a:defRPr>
          <a:latin typeface="+mn-lt"/>
          <a:ea typeface="+mn-ea"/>
          <a:cs typeface="+mn-cs"/>
        </a:defRPr>
      </a:lvl8pPr>
      <a:lvl9pPr marL="3657600">
        <a:defRPr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8" Type="http://schemas.openxmlformats.org/officeDocument/2006/relationships/image" Target="../media/image9.png"/><Relationship Id="rId13" Type="http://schemas.openxmlformats.org/officeDocument/2006/relationships/image" Target="../media/image14.png"/><Relationship Id="rId18" Type="http://schemas.openxmlformats.org/officeDocument/2006/relationships/image" Target="../media/image19.png"/><Relationship Id="rId3" Type="http://schemas.openxmlformats.org/officeDocument/2006/relationships/image" Target="../media/image4.png"/><Relationship Id="rId7" Type="http://schemas.openxmlformats.org/officeDocument/2006/relationships/image" Target="../media/image8.png"/><Relationship Id="rId12" Type="http://schemas.openxmlformats.org/officeDocument/2006/relationships/image" Target="../media/image13.png"/><Relationship Id="rId17" Type="http://schemas.openxmlformats.org/officeDocument/2006/relationships/image" Target="../media/image18.jpg"/><Relationship Id="rId2" Type="http://schemas.openxmlformats.org/officeDocument/2006/relationships/image" Target="../media/image3.png"/><Relationship Id="rId16" Type="http://schemas.openxmlformats.org/officeDocument/2006/relationships/image" Target="../media/image17.jp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7.png"/><Relationship Id="rId11" Type="http://schemas.openxmlformats.org/officeDocument/2006/relationships/image" Target="../media/image12.png"/><Relationship Id="rId5" Type="http://schemas.openxmlformats.org/officeDocument/2006/relationships/image" Target="../media/image6.png"/><Relationship Id="rId15" Type="http://schemas.openxmlformats.org/officeDocument/2006/relationships/image" Target="../media/image16.png"/><Relationship Id="rId10" Type="http://schemas.openxmlformats.org/officeDocument/2006/relationships/image" Target="../media/image11.png"/><Relationship Id="rId4" Type="http://schemas.openxmlformats.org/officeDocument/2006/relationships/image" Target="../media/image5.jpg"/><Relationship Id="rId9" Type="http://schemas.openxmlformats.org/officeDocument/2006/relationships/image" Target="../media/image10.png"/><Relationship Id="rId14" Type="http://schemas.openxmlformats.org/officeDocument/2006/relationships/image" Target="../media/image15.pn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.png"/><Relationship Id="rId2" Type="http://schemas.openxmlformats.org/officeDocument/2006/relationships/image" Target="../media/image46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49.png"/><Relationship Id="rId5" Type="http://schemas.openxmlformats.org/officeDocument/2006/relationships/image" Target="../media/image48.png"/><Relationship Id="rId4" Type="http://schemas.openxmlformats.org/officeDocument/2006/relationships/image" Target="../media/image24.png"/></Relationships>
</file>

<file path=ppt/slides/_rels/slide100.xml.rels><?xml version="1.0" encoding="UTF-8" standalone="yes"?>
<Relationships xmlns="http://schemas.openxmlformats.org/package/2006/relationships"><Relationship Id="rId8" Type="http://schemas.openxmlformats.org/officeDocument/2006/relationships/image" Target="../media/image63.png"/><Relationship Id="rId13" Type="http://schemas.openxmlformats.org/officeDocument/2006/relationships/image" Target="../media/image49.png"/><Relationship Id="rId3" Type="http://schemas.openxmlformats.org/officeDocument/2006/relationships/image" Target="../media/image46.png"/><Relationship Id="rId7" Type="http://schemas.openxmlformats.org/officeDocument/2006/relationships/image" Target="../media/image62.png"/><Relationship Id="rId12" Type="http://schemas.openxmlformats.org/officeDocument/2006/relationships/image" Target="../media/image54.png"/><Relationship Id="rId2" Type="http://schemas.openxmlformats.org/officeDocument/2006/relationships/image" Target="../media/image52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61.png"/><Relationship Id="rId11" Type="http://schemas.openxmlformats.org/officeDocument/2006/relationships/image" Target="../media/image48.png"/><Relationship Id="rId5" Type="http://schemas.openxmlformats.org/officeDocument/2006/relationships/image" Target="../media/image24.png"/><Relationship Id="rId10" Type="http://schemas.openxmlformats.org/officeDocument/2006/relationships/image" Target="../media/image64.png"/><Relationship Id="rId4" Type="http://schemas.openxmlformats.org/officeDocument/2006/relationships/image" Target="../media/image47.png"/><Relationship Id="rId9" Type="http://schemas.openxmlformats.org/officeDocument/2006/relationships/image" Target="../media/image53.png"/></Relationships>
</file>

<file path=ppt/slides/_rels/slide101.xml.rels><?xml version="1.0" encoding="UTF-8" standalone="yes"?>
<Relationships xmlns="http://schemas.openxmlformats.org/package/2006/relationships"><Relationship Id="rId8" Type="http://schemas.openxmlformats.org/officeDocument/2006/relationships/image" Target="../media/image63.png"/><Relationship Id="rId13" Type="http://schemas.openxmlformats.org/officeDocument/2006/relationships/image" Target="../media/image49.png"/><Relationship Id="rId3" Type="http://schemas.openxmlformats.org/officeDocument/2006/relationships/image" Target="../media/image46.png"/><Relationship Id="rId7" Type="http://schemas.openxmlformats.org/officeDocument/2006/relationships/image" Target="../media/image62.png"/><Relationship Id="rId12" Type="http://schemas.openxmlformats.org/officeDocument/2006/relationships/image" Target="../media/image54.png"/><Relationship Id="rId2" Type="http://schemas.openxmlformats.org/officeDocument/2006/relationships/image" Target="../media/image52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61.png"/><Relationship Id="rId11" Type="http://schemas.openxmlformats.org/officeDocument/2006/relationships/image" Target="../media/image48.png"/><Relationship Id="rId5" Type="http://schemas.openxmlformats.org/officeDocument/2006/relationships/image" Target="../media/image24.png"/><Relationship Id="rId10" Type="http://schemas.openxmlformats.org/officeDocument/2006/relationships/image" Target="../media/image64.png"/><Relationship Id="rId4" Type="http://schemas.openxmlformats.org/officeDocument/2006/relationships/image" Target="../media/image47.png"/><Relationship Id="rId9" Type="http://schemas.openxmlformats.org/officeDocument/2006/relationships/image" Target="../media/image53.png"/></Relationships>
</file>

<file path=ppt/slides/_rels/slide102.xml.rels><?xml version="1.0" encoding="UTF-8" standalone="yes"?>
<Relationships xmlns="http://schemas.openxmlformats.org/package/2006/relationships"><Relationship Id="rId8" Type="http://schemas.openxmlformats.org/officeDocument/2006/relationships/image" Target="../media/image63.png"/><Relationship Id="rId13" Type="http://schemas.openxmlformats.org/officeDocument/2006/relationships/image" Target="../media/image49.png"/><Relationship Id="rId3" Type="http://schemas.openxmlformats.org/officeDocument/2006/relationships/image" Target="../media/image46.png"/><Relationship Id="rId7" Type="http://schemas.openxmlformats.org/officeDocument/2006/relationships/image" Target="../media/image62.png"/><Relationship Id="rId12" Type="http://schemas.openxmlformats.org/officeDocument/2006/relationships/image" Target="../media/image54.png"/><Relationship Id="rId2" Type="http://schemas.openxmlformats.org/officeDocument/2006/relationships/image" Target="../media/image52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61.png"/><Relationship Id="rId11" Type="http://schemas.openxmlformats.org/officeDocument/2006/relationships/image" Target="../media/image48.png"/><Relationship Id="rId5" Type="http://schemas.openxmlformats.org/officeDocument/2006/relationships/image" Target="../media/image24.png"/><Relationship Id="rId10" Type="http://schemas.openxmlformats.org/officeDocument/2006/relationships/image" Target="../media/image64.png"/><Relationship Id="rId4" Type="http://schemas.openxmlformats.org/officeDocument/2006/relationships/image" Target="../media/image47.png"/><Relationship Id="rId9" Type="http://schemas.openxmlformats.org/officeDocument/2006/relationships/image" Target="../media/image53.png"/></Relationships>
</file>

<file path=ppt/slides/_rels/slide103.xml.rels><?xml version="1.0" encoding="UTF-8" standalone="yes"?>
<Relationships xmlns="http://schemas.openxmlformats.org/package/2006/relationships"><Relationship Id="rId8" Type="http://schemas.openxmlformats.org/officeDocument/2006/relationships/image" Target="../media/image63.png"/><Relationship Id="rId13" Type="http://schemas.openxmlformats.org/officeDocument/2006/relationships/image" Target="../media/image49.png"/><Relationship Id="rId3" Type="http://schemas.openxmlformats.org/officeDocument/2006/relationships/image" Target="../media/image46.png"/><Relationship Id="rId7" Type="http://schemas.openxmlformats.org/officeDocument/2006/relationships/image" Target="../media/image62.png"/><Relationship Id="rId12" Type="http://schemas.openxmlformats.org/officeDocument/2006/relationships/image" Target="../media/image54.png"/><Relationship Id="rId2" Type="http://schemas.openxmlformats.org/officeDocument/2006/relationships/image" Target="../media/image52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61.png"/><Relationship Id="rId11" Type="http://schemas.openxmlformats.org/officeDocument/2006/relationships/image" Target="../media/image48.png"/><Relationship Id="rId5" Type="http://schemas.openxmlformats.org/officeDocument/2006/relationships/image" Target="../media/image24.png"/><Relationship Id="rId10" Type="http://schemas.openxmlformats.org/officeDocument/2006/relationships/image" Target="../media/image64.png"/><Relationship Id="rId4" Type="http://schemas.openxmlformats.org/officeDocument/2006/relationships/image" Target="../media/image47.png"/><Relationship Id="rId9" Type="http://schemas.openxmlformats.org/officeDocument/2006/relationships/image" Target="../media/image53.png"/></Relationships>
</file>

<file path=ppt/slides/_rels/slide104.xml.rels><?xml version="1.0" encoding="UTF-8" standalone="yes"?>
<Relationships xmlns="http://schemas.openxmlformats.org/package/2006/relationships"><Relationship Id="rId8" Type="http://schemas.openxmlformats.org/officeDocument/2006/relationships/image" Target="../media/image63.png"/><Relationship Id="rId13" Type="http://schemas.openxmlformats.org/officeDocument/2006/relationships/hyperlink" Target="http://revistas.unica.cu/" TargetMode="External"/><Relationship Id="rId3" Type="http://schemas.openxmlformats.org/officeDocument/2006/relationships/image" Target="../media/image46.png"/><Relationship Id="rId7" Type="http://schemas.openxmlformats.org/officeDocument/2006/relationships/image" Target="../media/image62.png"/><Relationship Id="rId12" Type="http://schemas.openxmlformats.org/officeDocument/2006/relationships/image" Target="../media/image54.png"/><Relationship Id="rId2" Type="http://schemas.openxmlformats.org/officeDocument/2006/relationships/image" Target="../media/image52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61.png"/><Relationship Id="rId11" Type="http://schemas.openxmlformats.org/officeDocument/2006/relationships/image" Target="../media/image48.png"/><Relationship Id="rId5" Type="http://schemas.openxmlformats.org/officeDocument/2006/relationships/image" Target="../media/image24.png"/><Relationship Id="rId10" Type="http://schemas.openxmlformats.org/officeDocument/2006/relationships/image" Target="../media/image64.png"/><Relationship Id="rId4" Type="http://schemas.openxmlformats.org/officeDocument/2006/relationships/image" Target="../media/image47.png"/><Relationship Id="rId9" Type="http://schemas.openxmlformats.org/officeDocument/2006/relationships/image" Target="../media/image53.png"/><Relationship Id="rId14" Type="http://schemas.openxmlformats.org/officeDocument/2006/relationships/image" Target="../media/image49.png"/></Relationships>
</file>

<file path=ppt/slides/_rels/slide105.xml.rels><?xml version="1.0" encoding="UTF-8" standalone="yes"?>
<Relationships xmlns="http://schemas.openxmlformats.org/package/2006/relationships"><Relationship Id="rId8" Type="http://schemas.openxmlformats.org/officeDocument/2006/relationships/image" Target="../media/image63.png"/><Relationship Id="rId13" Type="http://schemas.openxmlformats.org/officeDocument/2006/relationships/hyperlink" Target="http://www.iisue.unam.mx/perfiles/articulo/2016-" TargetMode="External"/><Relationship Id="rId3" Type="http://schemas.openxmlformats.org/officeDocument/2006/relationships/image" Target="../media/image46.png"/><Relationship Id="rId7" Type="http://schemas.openxmlformats.org/officeDocument/2006/relationships/image" Target="../media/image62.png"/><Relationship Id="rId12" Type="http://schemas.openxmlformats.org/officeDocument/2006/relationships/image" Target="../media/image54.png"/><Relationship Id="rId2" Type="http://schemas.openxmlformats.org/officeDocument/2006/relationships/image" Target="../media/image52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61.png"/><Relationship Id="rId11" Type="http://schemas.openxmlformats.org/officeDocument/2006/relationships/image" Target="../media/image48.png"/><Relationship Id="rId5" Type="http://schemas.openxmlformats.org/officeDocument/2006/relationships/image" Target="../media/image24.png"/><Relationship Id="rId15" Type="http://schemas.openxmlformats.org/officeDocument/2006/relationships/image" Target="../media/image49.png"/><Relationship Id="rId10" Type="http://schemas.openxmlformats.org/officeDocument/2006/relationships/image" Target="../media/image64.png"/><Relationship Id="rId4" Type="http://schemas.openxmlformats.org/officeDocument/2006/relationships/image" Target="../media/image47.png"/><Relationship Id="rId9" Type="http://schemas.openxmlformats.org/officeDocument/2006/relationships/image" Target="../media/image53.png"/><Relationship Id="rId14" Type="http://schemas.openxmlformats.org/officeDocument/2006/relationships/hyperlink" Target="http://www.3ciencias.com/wp-content/uploads/2013/01/impacto-de-las-tic.pdf" TargetMode="External"/></Relationships>
</file>

<file path=ppt/slides/_rels/slide106.xml.rels><?xml version="1.0" encoding="UTF-8" standalone="yes"?>
<Relationships xmlns="http://schemas.openxmlformats.org/package/2006/relationships"><Relationship Id="rId8" Type="http://schemas.openxmlformats.org/officeDocument/2006/relationships/image" Target="../media/image63.png"/><Relationship Id="rId13" Type="http://schemas.openxmlformats.org/officeDocument/2006/relationships/image" Target="../media/image49.png"/><Relationship Id="rId3" Type="http://schemas.openxmlformats.org/officeDocument/2006/relationships/image" Target="../media/image46.png"/><Relationship Id="rId7" Type="http://schemas.openxmlformats.org/officeDocument/2006/relationships/image" Target="../media/image62.png"/><Relationship Id="rId12" Type="http://schemas.openxmlformats.org/officeDocument/2006/relationships/image" Target="../media/image54.png"/><Relationship Id="rId2" Type="http://schemas.openxmlformats.org/officeDocument/2006/relationships/image" Target="../media/image52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61.png"/><Relationship Id="rId11" Type="http://schemas.openxmlformats.org/officeDocument/2006/relationships/image" Target="../media/image48.png"/><Relationship Id="rId5" Type="http://schemas.openxmlformats.org/officeDocument/2006/relationships/image" Target="../media/image24.png"/><Relationship Id="rId10" Type="http://schemas.openxmlformats.org/officeDocument/2006/relationships/image" Target="../media/image64.png"/><Relationship Id="rId4" Type="http://schemas.openxmlformats.org/officeDocument/2006/relationships/image" Target="../media/image47.png"/><Relationship Id="rId9" Type="http://schemas.openxmlformats.org/officeDocument/2006/relationships/image" Target="../media/image53.png"/></Relationships>
</file>

<file path=ppt/slides/_rels/slide107.xml.rels><?xml version="1.0" encoding="UTF-8" standalone="yes"?>
<Relationships xmlns="http://schemas.openxmlformats.org/package/2006/relationships"><Relationship Id="rId8" Type="http://schemas.openxmlformats.org/officeDocument/2006/relationships/image" Target="../media/image47.png"/><Relationship Id="rId13" Type="http://schemas.openxmlformats.org/officeDocument/2006/relationships/image" Target="../media/image53.png"/><Relationship Id="rId3" Type="http://schemas.openxmlformats.org/officeDocument/2006/relationships/image" Target="../media/image75.png"/><Relationship Id="rId7" Type="http://schemas.openxmlformats.org/officeDocument/2006/relationships/image" Target="../media/image46.png"/><Relationship Id="rId12" Type="http://schemas.openxmlformats.org/officeDocument/2006/relationships/image" Target="../media/image63.png"/><Relationship Id="rId17" Type="http://schemas.openxmlformats.org/officeDocument/2006/relationships/image" Target="../media/image49.png"/><Relationship Id="rId2" Type="http://schemas.openxmlformats.org/officeDocument/2006/relationships/image" Target="../media/image74.png"/><Relationship Id="rId16" Type="http://schemas.openxmlformats.org/officeDocument/2006/relationships/hyperlink" Target="mailto:mmartinezhiguera@gmail.com" TargetMode="External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45.png"/><Relationship Id="rId11" Type="http://schemas.openxmlformats.org/officeDocument/2006/relationships/image" Target="../media/image62.png"/><Relationship Id="rId5" Type="http://schemas.openxmlformats.org/officeDocument/2006/relationships/image" Target="../media/image81.png"/><Relationship Id="rId15" Type="http://schemas.openxmlformats.org/officeDocument/2006/relationships/image" Target="../media/image48.png"/><Relationship Id="rId10" Type="http://schemas.openxmlformats.org/officeDocument/2006/relationships/image" Target="../media/image61.png"/><Relationship Id="rId4" Type="http://schemas.openxmlformats.org/officeDocument/2006/relationships/image" Target="../media/image80.png"/><Relationship Id="rId9" Type="http://schemas.openxmlformats.org/officeDocument/2006/relationships/image" Target="../media/image24.png"/><Relationship Id="rId14" Type="http://schemas.openxmlformats.org/officeDocument/2006/relationships/image" Target="../media/image64.png"/></Relationships>
</file>

<file path=ppt/slides/_rels/slide108.xml.rels><?xml version="1.0" encoding="UTF-8" standalone="yes"?>
<Relationships xmlns="http://schemas.openxmlformats.org/package/2006/relationships"><Relationship Id="rId8" Type="http://schemas.openxmlformats.org/officeDocument/2006/relationships/image" Target="../media/image47.png"/><Relationship Id="rId13" Type="http://schemas.openxmlformats.org/officeDocument/2006/relationships/image" Target="../media/image53.png"/><Relationship Id="rId3" Type="http://schemas.openxmlformats.org/officeDocument/2006/relationships/image" Target="../media/image93.png"/><Relationship Id="rId7" Type="http://schemas.openxmlformats.org/officeDocument/2006/relationships/image" Target="../media/image46.png"/><Relationship Id="rId12" Type="http://schemas.openxmlformats.org/officeDocument/2006/relationships/image" Target="../media/image63.png"/><Relationship Id="rId17" Type="http://schemas.openxmlformats.org/officeDocument/2006/relationships/hyperlink" Target="mailto:mmartinezhiguera@gmail.com" TargetMode="External"/><Relationship Id="rId2" Type="http://schemas.openxmlformats.org/officeDocument/2006/relationships/image" Target="../media/image92.png"/><Relationship Id="rId16" Type="http://schemas.openxmlformats.org/officeDocument/2006/relationships/image" Target="../media/image49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45.png"/><Relationship Id="rId11" Type="http://schemas.openxmlformats.org/officeDocument/2006/relationships/image" Target="../media/image62.png"/><Relationship Id="rId5" Type="http://schemas.openxmlformats.org/officeDocument/2006/relationships/image" Target="../media/image81.png"/><Relationship Id="rId15" Type="http://schemas.openxmlformats.org/officeDocument/2006/relationships/image" Target="../media/image48.png"/><Relationship Id="rId10" Type="http://schemas.openxmlformats.org/officeDocument/2006/relationships/image" Target="../media/image61.png"/><Relationship Id="rId4" Type="http://schemas.openxmlformats.org/officeDocument/2006/relationships/image" Target="../media/image80.png"/><Relationship Id="rId9" Type="http://schemas.openxmlformats.org/officeDocument/2006/relationships/image" Target="../media/image24.png"/><Relationship Id="rId14" Type="http://schemas.openxmlformats.org/officeDocument/2006/relationships/image" Target="../media/image64.png"/></Relationships>
</file>

<file path=ppt/slides/_rels/slide109.xml.rels><?xml version="1.0" encoding="UTF-8" standalone="yes"?>
<Relationships xmlns="http://schemas.openxmlformats.org/package/2006/relationships"><Relationship Id="rId8" Type="http://schemas.openxmlformats.org/officeDocument/2006/relationships/image" Target="../media/image63.png"/><Relationship Id="rId13" Type="http://schemas.openxmlformats.org/officeDocument/2006/relationships/image" Target="../media/image49.png"/><Relationship Id="rId3" Type="http://schemas.openxmlformats.org/officeDocument/2006/relationships/image" Target="../media/image46.png"/><Relationship Id="rId7" Type="http://schemas.openxmlformats.org/officeDocument/2006/relationships/image" Target="../media/image62.png"/><Relationship Id="rId12" Type="http://schemas.openxmlformats.org/officeDocument/2006/relationships/image" Target="../media/image54.png"/><Relationship Id="rId2" Type="http://schemas.openxmlformats.org/officeDocument/2006/relationships/image" Target="../media/image60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61.png"/><Relationship Id="rId11" Type="http://schemas.openxmlformats.org/officeDocument/2006/relationships/image" Target="../media/image48.png"/><Relationship Id="rId5" Type="http://schemas.openxmlformats.org/officeDocument/2006/relationships/image" Target="../media/image24.png"/><Relationship Id="rId10" Type="http://schemas.openxmlformats.org/officeDocument/2006/relationships/image" Target="../media/image64.png"/><Relationship Id="rId4" Type="http://schemas.openxmlformats.org/officeDocument/2006/relationships/image" Target="../media/image47.png"/><Relationship Id="rId9" Type="http://schemas.openxmlformats.org/officeDocument/2006/relationships/image" Target="../media/image53.png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.png"/><Relationship Id="rId2" Type="http://schemas.openxmlformats.org/officeDocument/2006/relationships/image" Target="../media/image46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49.png"/><Relationship Id="rId5" Type="http://schemas.openxmlformats.org/officeDocument/2006/relationships/image" Target="../media/image48.png"/><Relationship Id="rId4" Type="http://schemas.openxmlformats.org/officeDocument/2006/relationships/image" Target="../media/image24.png"/></Relationships>
</file>

<file path=ppt/slides/_rels/slide110.xml.rels><?xml version="1.0" encoding="UTF-8" standalone="yes"?>
<Relationships xmlns="http://schemas.openxmlformats.org/package/2006/relationships"><Relationship Id="rId8" Type="http://schemas.openxmlformats.org/officeDocument/2006/relationships/image" Target="../media/image62.png"/><Relationship Id="rId13" Type="http://schemas.openxmlformats.org/officeDocument/2006/relationships/image" Target="../media/image54.png"/><Relationship Id="rId3" Type="http://schemas.openxmlformats.org/officeDocument/2006/relationships/image" Target="../media/image46.png"/><Relationship Id="rId7" Type="http://schemas.openxmlformats.org/officeDocument/2006/relationships/image" Target="../media/image61.png"/><Relationship Id="rId12" Type="http://schemas.openxmlformats.org/officeDocument/2006/relationships/image" Target="../media/image48.png"/><Relationship Id="rId2" Type="http://schemas.openxmlformats.org/officeDocument/2006/relationships/image" Target="../media/image60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65.png"/><Relationship Id="rId11" Type="http://schemas.openxmlformats.org/officeDocument/2006/relationships/image" Target="../media/image64.png"/><Relationship Id="rId5" Type="http://schemas.openxmlformats.org/officeDocument/2006/relationships/image" Target="../media/image24.png"/><Relationship Id="rId10" Type="http://schemas.openxmlformats.org/officeDocument/2006/relationships/image" Target="../media/image53.png"/><Relationship Id="rId4" Type="http://schemas.openxmlformats.org/officeDocument/2006/relationships/image" Target="../media/image47.png"/><Relationship Id="rId9" Type="http://schemas.openxmlformats.org/officeDocument/2006/relationships/image" Target="../media/image63.png"/><Relationship Id="rId14" Type="http://schemas.openxmlformats.org/officeDocument/2006/relationships/image" Target="../media/image49.png"/></Relationships>
</file>

<file path=ppt/slides/_rels/slide111.xml.rels><?xml version="1.0" encoding="UTF-8" standalone="yes"?>
<Relationships xmlns="http://schemas.openxmlformats.org/package/2006/relationships"><Relationship Id="rId8" Type="http://schemas.openxmlformats.org/officeDocument/2006/relationships/image" Target="../media/image63.png"/><Relationship Id="rId13" Type="http://schemas.openxmlformats.org/officeDocument/2006/relationships/image" Target="../media/image49.png"/><Relationship Id="rId3" Type="http://schemas.openxmlformats.org/officeDocument/2006/relationships/image" Target="../media/image46.png"/><Relationship Id="rId7" Type="http://schemas.openxmlformats.org/officeDocument/2006/relationships/image" Target="../media/image62.png"/><Relationship Id="rId12" Type="http://schemas.openxmlformats.org/officeDocument/2006/relationships/image" Target="../media/image54.png"/><Relationship Id="rId2" Type="http://schemas.openxmlformats.org/officeDocument/2006/relationships/image" Target="../media/image60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61.png"/><Relationship Id="rId11" Type="http://schemas.openxmlformats.org/officeDocument/2006/relationships/image" Target="../media/image48.png"/><Relationship Id="rId5" Type="http://schemas.openxmlformats.org/officeDocument/2006/relationships/image" Target="../media/image24.png"/><Relationship Id="rId10" Type="http://schemas.openxmlformats.org/officeDocument/2006/relationships/image" Target="../media/image64.png"/><Relationship Id="rId4" Type="http://schemas.openxmlformats.org/officeDocument/2006/relationships/image" Target="../media/image47.png"/><Relationship Id="rId9" Type="http://schemas.openxmlformats.org/officeDocument/2006/relationships/image" Target="../media/image53.png"/></Relationships>
</file>

<file path=ppt/slides/_rels/slide112.xml.rels><?xml version="1.0" encoding="UTF-8" standalone="yes"?>
<Relationships xmlns="http://schemas.openxmlformats.org/package/2006/relationships"><Relationship Id="rId8" Type="http://schemas.openxmlformats.org/officeDocument/2006/relationships/image" Target="../media/image63.png"/><Relationship Id="rId13" Type="http://schemas.openxmlformats.org/officeDocument/2006/relationships/image" Target="../media/image49.png"/><Relationship Id="rId3" Type="http://schemas.openxmlformats.org/officeDocument/2006/relationships/image" Target="../media/image46.png"/><Relationship Id="rId7" Type="http://schemas.openxmlformats.org/officeDocument/2006/relationships/image" Target="../media/image62.png"/><Relationship Id="rId12" Type="http://schemas.openxmlformats.org/officeDocument/2006/relationships/image" Target="../media/image54.png"/><Relationship Id="rId2" Type="http://schemas.openxmlformats.org/officeDocument/2006/relationships/image" Target="../media/image60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61.png"/><Relationship Id="rId11" Type="http://schemas.openxmlformats.org/officeDocument/2006/relationships/image" Target="../media/image48.png"/><Relationship Id="rId5" Type="http://schemas.openxmlformats.org/officeDocument/2006/relationships/image" Target="../media/image24.png"/><Relationship Id="rId10" Type="http://schemas.openxmlformats.org/officeDocument/2006/relationships/image" Target="../media/image64.png"/><Relationship Id="rId4" Type="http://schemas.openxmlformats.org/officeDocument/2006/relationships/image" Target="../media/image47.png"/><Relationship Id="rId9" Type="http://schemas.openxmlformats.org/officeDocument/2006/relationships/image" Target="../media/image53.png"/></Relationships>
</file>

<file path=ppt/slides/_rels/slide113.xml.rels><?xml version="1.0" encoding="UTF-8" standalone="yes"?>
<Relationships xmlns="http://schemas.openxmlformats.org/package/2006/relationships"><Relationship Id="rId8" Type="http://schemas.openxmlformats.org/officeDocument/2006/relationships/image" Target="../media/image63.png"/><Relationship Id="rId13" Type="http://schemas.openxmlformats.org/officeDocument/2006/relationships/image" Target="../media/image49.png"/><Relationship Id="rId3" Type="http://schemas.openxmlformats.org/officeDocument/2006/relationships/image" Target="../media/image46.png"/><Relationship Id="rId7" Type="http://schemas.openxmlformats.org/officeDocument/2006/relationships/image" Target="../media/image62.png"/><Relationship Id="rId12" Type="http://schemas.openxmlformats.org/officeDocument/2006/relationships/image" Target="../media/image54.png"/><Relationship Id="rId2" Type="http://schemas.openxmlformats.org/officeDocument/2006/relationships/image" Target="../media/image60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61.png"/><Relationship Id="rId11" Type="http://schemas.openxmlformats.org/officeDocument/2006/relationships/image" Target="../media/image48.png"/><Relationship Id="rId5" Type="http://schemas.openxmlformats.org/officeDocument/2006/relationships/image" Target="../media/image24.png"/><Relationship Id="rId10" Type="http://schemas.openxmlformats.org/officeDocument/2006/relationships/image" Target="../media/image64.png"/><Relationship Id="rId4" Type="http://schemas.openxmlformats.org/officeDocument/2006/relationships/image" Target="../media/image47.png"/><Relationship Id="rId9" Type="http://schemas.openxmlformats.org/officeDocument/2006/relationships/image" Target="../media/image53.png"/></Relationships>
</file>

<file path=ppt/slides/_rels/slide114.xml.rels><?xml version="1.0" encoding="UTF-8" standalone="yes"?>
<Relationships xmlns="http://schemas.openxmlformats.org/package/2006/relationships"><Relationship Id="rId8" Type="http://schemas.openxmlformats.org/officeDocument/2006/relationships/image" Target="../media/image63.png"/><Relationship Id="rId13" Type="http://schemas.openxmlformats.org/officeDocument/2006/relationships/image" Target="../media/image49.png"/><Relationship Id="rId3" Type="http://schemas.openxmlformats.org/officeDocument/2006/relationships/image" Target="../media/image46.png"/><Relationship Id="rId7" Type="http://schemas.openxmlformats.org/officeDocument/2006/relationships/image" Target="../media/image62.png"/><Relationship Id="rId12" Type="http://schemas.openxmlformats.org/officeDocument/2006/relationships/image" Target="../media/image54.png"/><Relationship Id="rId2" Type="http://schemas.openxmlformats.org/officeDocument/2006/relationships/image" Target="../media/image60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61.png"/><Relationship Id="rId11" Type="http://schemas.openxmlformats.org/officeDocument/2006/relationships/image" Target="../media/image48.png"/><Relationship Id="rId5" Type="http://schemas.openxmlformats.org/officeDocument/2006/relationships/image" Target="../media/image24.png"/><Relationship Id="rId10" Type="http://schemas.openxmlformats.org/officeDocument/2006/relationships/image" Target="../media/image64.png"/><Relationship Id="rId4" Type="http://schemas.openxmlformats.org/officeDocument/2006/relationships/image" Target="../media/image47.png"/><Relationship Id="rId9" Type="http://schemas.openxmlformats.org/officeDocument/2006/relationships/image" Target="../media/image53.png"/></Relationships>
</file>

<file path=ppt/slides/_rels/slide115.xml.rels><?xml version="1.0" encoding="UTF-8" standalone="yes"?>
<Relationships xmlns="http://schemas.openxmlformats.org/package/2006/relationships"><Relationship Id="rId8" Type="http://schemas.openxmlformats.org/officeDocument/2006/relationships/image" Target="../media/image63.png"/><Relationship Id="rId13" Type="http://schemas.openxmlformats.org/officeDocument/2006/relationships/image" Target="../media/image49.png"/><Relationship Id="rId3" Type="http://schemas.openxmlformats.org/officeDocument/2006/relationships/image" Target="../media/image46.png"/><Relationship Id="rId7" Type="http://schemas.openxmlformats.org/officeDocument/2006/relationships/image" Target="../media/image62.png"/><Relationship Id="rId12" Type="http://schemas.openxmlformats.org/officeDocument/2006/relationships/image" Target="../media/image54.png"/><Relationship Id="rId2" Type="http://schemas.openxmlformats.org/officeDocument/2006/relationships/image" Target="../media/image60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61.png"/><Relationship Id="rId11" Type="http://schemas.openxmlformats.org/officeDocument/2006/relationships/image" Target="../media/image48.png"/><Relationship Id="rId5" Type="http://schemas.openxmlformats.org/officeDocument/2006/relationships/image" Target="../media/image24.png"/><Relationship Id="rId10" Type="http://schemas.openxmlformats.org/officeDocument/2006/relationships/image" Target="../media/image64.png"/><Relationship Id="rId4" Type="http://schemas.openxmlformats.org/officeDocument/2006/relationships/image" Target="../media/image47.png"/><Relationship Id="rId9" Type="http://schemas.openxmlformats.org/officeDocument/2006/relationships/image" Target="../media/image53.png"/></Relationships>
</file>

<file path=ppt/slides/_rels/slide116.xml.rels><?xml version="1.0" encoding="UTF-8" standalone="yes"?>
<Relationships xmlns="http://schemas.openxmlformats.org/package/2006/relationships"><Relationship Id="rId8" Type="http://schemas.openxmlformats.org/officeDocument/2006/relationships/image" Target="../media/image63.png"/><Relationship Id="rId13" Type="http://schemas.openxmlformats.org/officeDocument/2006/relationships/image" Target="../media/image49.png"/><Relationship Id="rId3" Type="http://schemas.openxmlformats.org/officeDocument/2006/relationships/image" Target="../media/image46.png"/><Relationship Id="rId7" Type="http://schemas.openxmlformats.org/officeDocument/2006/relationships/image" Target="../media/image62.png"/><Relationship Id="rId12" Type="http://schemas.openxmlformats.org/officeDocument/2006/relationships/image" Target="../media/image54.png"/><Relationship Id="rId2" Type="http://schemas.openxmlformats.org/officeDocument/2006/relationships/image" Target="../media/image60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61.png"/><Relationship Id="rId11" Type="http://schemas.openxmlformats.org/officeDocument/2006/relationships/image" Target="../media/image48.png"/><Relationship Id="rId5" Type="http://schemas.openxmlformats.org/officeDocument/2006/relationships/image" Target="../media/image24.png"/><Relationship Id="rId10" Type="http://schemas.openxmlformats.org/officeDocument/2006/relationships/image" Target="../media/image64.png"/><Relationship Id="rId4" Type="http://schemas.openxmlformats.org/officeDocument/2006/relationships/image" Target="../media/image47.png"/><Relationship Id="rId9" Type="http://schemas.openxmlformats.org/officeDocument/2006/relationships/image" Target="../media/image53.png"/></Relationships>
</file>

<file path=ppt/slides/_rels/slide117.xml.rels><?xml version="1.0" encoding="UTF-8" standalone="yes"?>
<Relationships xmlns="http://schemas.openxmlformats.org/package/2006/relationships"><Relationship Id="rId8" Type="http://schemas.openxmlformats.org/officeDocument/2006/relationships/image" Target="../media/image63.png"/><Relationship Id="rId13" Type="http://schemas.openxmlformats.org/officeDocument/2006/relationships/image" Target="../media/image49.png"/><Relationship Id="rId3" Type="http://schemas.openxmlformats.org/officeDocument/2006/relationships/image" Target="../media/image46.png"/><Relationship Id="rId7" Type="http://schemas.openxmlformats.org/officeDocument/2006/relationships/image" Target="../media/image62.png"/><Relationship Id="rId12" Type="http://schemas.openxmlformats.org/officeDocument/2006/relationships/image" Target="../media/image54.png"/><Relationship Id="rId2" Type="http://schemas.openxmlformats.org/officeDocument/2006/relationships/image" Target="../media/image60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61.png"/><Relationship Id="rId11" Type="http://schemas.openxmlformats.org/officeDocument/2006/relationships/image" Target="../media/image48.png"/><Relationship Id="rId5" Type="http://schemas.openxmlformats.org/officeDocument/2006/relationships/image" Target="../media/image24.png"/><Relationship Id="rId10" Type="http://schemas.openxmlformats.org/officeDocument/2006/relationships/image" Target="../media/image64.png"/><Relationship Id="rId4" Type="http://schemas.openxmlformats.org/officeDocument/2006/relationships/image" Target="../media/image47.png"/><Relationship Id="rId9" Type="http://schemas.openxmlformats.org/officeDocument/2006/relationships/image" Target="../media/image53.png"/></Relationships>
</file>

<file path=ppt/slides/_rels/slide118.xml.rels><?xml version="1.0" encoding="UTF-8" standalone="yes"?>
<Relationships xmlns="http://schemas.openxmlformats.org/package/2006/relationships"><Relationship Id="rId8" Type="http://schemas.openxmlformats.org/officeDocument/2006/relationships/image" Target="../media/image63.png"/><Relationship Id="rId13" Type="http://schemas.openxmlformats.org/officeDocument/2006/relationships/image" Target="../media/image49.png"/><Relationship Id="rId3" Type="http://schemas.openxmlformats.org/officeDocument/2006/relationships/image" Target="../media/image46.png"/><Relationship Id="rId7" Type="http://schemas.openxmlformats.org/officeDocument/2006/relationships/image" Target="../media/image62.png"/><Relationship Id="rId12" Type="http://schemas.openxmlformats.org/officeDocument/2006/relationships/image" Target="../media/image54.png"/><Relationship Id="rId2" Type="http://schemas.openxmlformats.org/officeDocument/2006/relationships/image" Target="../media/image60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61.png"/><Relationship Id="rId11" Type="http://schemas.openxmlformats.org/officeDocument/2006/relationships/image" Target="../media/image48.png"/><Relationship Id="rId5" Type="http://schemas.openxmlformats.org/officeDocument/2006/relationships/image" Target="../media/image24.png"/><Relationship Id="rId10" Type="http://schemas.openxmlformats.org/officeDocument/2006/relationships/image" Target="../media/image64.png"/><Relationship Id="rId4" Type="http://schemas.openxmlformats.org/officeDocument/2006/relationships/image" Target="../media/image47.png"/><Relationship Id="rId9" Type="http://schemas.openxmlformats.org/officeDocument/2006/relationships/image" Target="../media/image53.png"/></Relationships>
</file>

<file path=ppt/slides/_rels/slide119.xml.rels><?xml version="1.0" encoding="UTF-8" standalone="yes"?>
<Relationships xmlns="http://schemas.openxmlformats.org/package/2006/relationships"><Relationship Id="rId8" Type="http://schemas.openxmlformats.org/officeDocument/2006/relationships/image" Target="../media/image63.png"/><Relationship Id="rId13" Type="http://schemas.openxmlformats.org/officeDocument/2006/relationships/image" Target="../media/image49.png"/><Relationship Id="rId3" Type="http://schemas.openxmlformats.org/officeDocument/2006/relationships/image" Target="../media/image46.png"/><Relationship Id="rId7" Type="http://schemas.openxmlformats.org/officeDocument/2006/relationships/image" Target="../media/image62.png"/><Relationship Id="rId12" Type="http://schemas.openxmlformats.org/officeDocument/2006/relationships/image" Target="../media/image54.png"/><Relationship Id="rId2" Type="http://schemas.openxmlformats.org/officeDocument/2006/relationships/image" Target="../media/image60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61.png"/><Relationship Id="rId11" Type="http://schemas.openxmlformats.org/officeDocument/2006/relationships/image" Target="../media/image48.png"/><Relationship Id="rId5" Type="http://schemas.openxmlformats.org/officeDocument/2006/relationships/image" Target="../media/image24.png"/><Relationship Id="rId10" Type="http://schemas.openxmlformats.org/officeDocument/2006/relationships/image" Target="../media/image64.png"/><Relationship Id="rId4" Type="http://schemas.openxmlformats.org/officeDocument/2006/relationships/image" Target="../media/image47.png"/><Relationship Id="rId9" Type="http://schemas.openxmlformats.org/officeDocument/2006/relationships/image" Target="../media/image53.png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.png"/><Relationship Id="rId2" Type="http://schemas.openxmlformats.org/officeDocument/2006/relationships/image" Target="../media/image46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49.png"/><Relationship Id="rId5" Type="http://schemas.openxmlformats.org/officeDocument/2006/relationships/image" Target="../media/image48.png"/><Relationship Id="rId4" Type="http://schemas.openxmlformats.org/officeDocument/2006/relationships/image" Target="../media/image24.png"/></Relationships>
</file>

<file path=ppt/slides/_rels/slide120.xml.rels><?xml version="1.0" encoding="UTF-8" standalone="yes"?>
<Relationships xmlns="http://schemas.openxmlformats.org/package/2006/relationships"><Relationship Id="rId8" Type="http://schemas.openxmlformats.org/officeDocument/2006/relationships/image" Target="../media/image63.png"/><Relationship Id="rId13" Type="http://schemas.openxmlformats.org/officeDocument/2006/relationships/image" Target="../media/image94.jpg"/><Relationship Id="rId3" Type="http://schemas.openxmlformats.org/officeDocument/2006/relationships/image" Target="../media/image46.png"/><Relationship Id="rId7" Type="http://schemas.openxmlformats.org/officeDocument/2006/relationships/image" Target="../media/image62.png"/><Relationship Id="rId12" Type="http://schemas.openxmlformats.org/officeDocument/2006/relationships/image" Target="../media/image54.png"/><Relationship Id="rId2" Type="http://schemas.openxmlformats.org/officeDocument/2006/relationships/image" Target="../media/image60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61.png"/><Relationship Id="rId11" Type="http://schemas.openxmlformats.org/officeDocument/2006/relationships/image" Target="../media/image48.png"/><Relationship Id="rId5" Type="http://schemas.openxmlformats.org/officeDocument/2006/relationships/image" Target="../media/image24.png"/><Relationship Id="rId10" Type="http://schemas.openxmlformats.org/officeDocument/2006/relationships/image" Target="../media/image64.png"/><Relationship Id="rId4" Type="http://schemas.openxmlformats.org/officeDocument/2006/relationships/image" Target="../media/image47.png"/><Relationship Id="rId9" Type="http://schemas.openxmlformats.org/officeDocument/2006/relationships/image" Target="../media/image53.png"/><Relationship Id="rId14" Type="http://schemas.openxmlformats.org/officeDocument/2006/relationships/image" Target="../media/image49.png"/></Relationships>
</file>

<file path=ppt/slides/_rels/slide121.xml.rels><?xml version="1.0" encoding="UTF-8" standalone="yes"?>
<Relationships xmlns="http://schemas.openxmlformats.org/package/2006/relationships"><Relationship Id="rId8" Type="http://schemas.openxmlformats.org/officeDocument/2006/relationships/image" Target="../media/image63.png"/><Relationship Id="rId13" Type="http://schemas.openxmlformats.org/officeDocument/2006/relationships/hyperlink" Target="http://unesdoc.unesco.org/images/0013/001315/131594s.pdf" TargetMode="External"/><Relationship Id="rId3" Type="http://schemas.openxmlformats.org/officeDocument/2006/relationships/image" Target="../media/image46.png"/><Relationship Id="rId7" Type="http://schemas.openxmlformats.org/officeDocument/2006/relationships/image" Target="../media/image62.png"/><Relationship Id="rId12" Type="http://schemas.openxmlformats.org/officeDocument/2006/relationships/image" Target="../media/image54.png"/><Relationship Id="rId2" Type="http://schemas.openxmlformats.org/officeDocument/2006/relationships/image" Target="../media/image60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61.png"/><Relationship Id="rId11" Type="http://schemas.openxmlformats.org/officeDocument/2006/relationships/image" Target="../media/image48.png"/><Relationship Id="rId5" Type="http://schemas.openxmlformats.org/officeDocument/2006/relationships/image" Target="../media/image24.png"/><Relationship Id="rId15" Type="http://schemas.openxmlformats.org/officeDocument/2006/relationships/image" Target="../media/image49.png"/><Relationship Id="rId10" Type="http://schemas.openxmlformats.org/officeDocument/2006/relationships/image" Target="../media/image64.png"/><Relationship Id="rId4" Type="http://schemas.openxmlformats.org/officeDocument/2006/relationships/image" Target="../media/image47.png"/><Relationship Id="rId9" Type="http://schemas.openxmlformats.org/officeDocument/2006/relationships/image" Target="../media/image53.png"/><Relationship Id="rId14" Type="http://schemas.openxmlformats.org/officeDocument/2006/relationships/hyperlink" Target="http://www.monografias.com/" TargetMode="External"/></Relationships>
</file>

<file path=ppt/slides/_rels/slide122.xml.rels><?xml version="1.0" encoding="UTF-8" standalone="yes"?>
<Relationships xmlns="http://schemas.openxmlformats.org/package/2006/relationships"><Relationship Id="rId8" Type="http://schemas.openxmlformats.org/officeDocument/2006/relationships/image" Target="../media/image47.png"/><Relationship Id="rId13" Type="http://schemas.openxmlformats.org/officeDocument/2006/relationships/image" Target="../media/image53.png"/><Relationship Id="rId3" Type="http://schemas.openxmlformats.org/officeDocument/2006/relationships/image" Target="../media/image75.png"/><Relationship Id="rId7" Type="http://schemas.openxmlformats.org/officeDocument/2006/relationships/image" Target="../media/image46.png"/><Relationship Id="rId12" Type="http://schemas.openxmlformats.org/officeDocument/2006/relationships/image" Target="../media/image63.png"/><Relationship Id="rId17" Type="http://schemas.openxmlformats.org/officeDocument/2006/relationships/image" Target="../media/image49.png"/><Relationship Id="rId2" Type="http://schemas.openxmlformats.org/officeDocument/2006/relationships/image" Target="../media/image74.png"/><Relationship Id="rId16" Type="http://schemas.openxmlformats.org/officeDocument/2006/relationships/hyperlink" Target="mailto:kim_zule@hotmail.com" TargetMode="External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45.png"/><Relationship Id="rId11" Type="http://schemas.openxmlformats.org/officeDocument/2006/relationships/image" Target="../media/image62.png"/><Relationship Id="rId5" Type="http://schemas.openxmlformats.org/officeDocument/2006/relationships/image" Target="../media/image81.png"/><Relationship Id="rId15" Type="http://schemas.openxmlformats.org/officeDocument/2006/relationships/image" Target="../media/image48.png"/><Relationship Id="rId10" Type="http://schemas.openxmlformats.org/officeDocument/2006/relationships/image" Target="../media/image61.png"/><Relationship Id="rId4" Type="http://schemas.openxmlformats.org/officeDocument/2006/relationships/image" Target="../media/image80.png"/><Relationship Id="rId9" Type="http://schemas.openxmlformats.org/officeDocument/2006/relationships/image" Target="../media/image24.png"/><Relationship Id="rId14" Type="http://schemas.openxmlformats.org/officeDocument/2006/relationships/image" Target="../media/image64.png"/></Relationships>
</file>

<file path=ppt/slides/_rels/slide123.xml.rels><?xml version="1.0" encoding="UTF-8" standalone="yes"?>
<Relationships xmlns="http://schemas.openxmlformats.org/package/2006/relationships"><Relationship Id="rId8" Type="http://schemas.openxmlformats.org/officeDocument/2006/relationships/image" Target="../media/image47.png"/><Relationship Id="rId13" Type="http://schemas.openxmlformats.org/officeDocument/2006/relationships/image" Target="../media/image53.png"/><Relationship Id="rId3" Type="http://schemas.openxmlformats.org/officeDocument/2006/relationships/image" Target="../media/image75.png"/><Relationship Id="rId7" Type="http://schemas.openxmlformats.org/officeDocument/2006/relationships/image" Target="../media/image46.png"/><Relationship Id="rId12" Type="http://schemas.openxmlformats.org/officeDocument/2006/relationships/image" Target="../media/image63.png"/><Relationship Id="rId17" Type="http://schemas.openxmlformats.org/officeDocument/2006/relationships/image" Target="../media/image49.png"/><Relationship Id="rId2" Type="http://schemas.openxmlformats.org/officeDocument/2006/relationships/image" Target="../media/image74.png"/><Relationship Id="rId16" Type="http://schemas.openxmlformats.org/officeDocument/2006/relationships/hyperlink" Target="mailto:kim_zule@hotmail.com" TargetMode="External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45.png"/><Relationship Id="rId11" Type="http://schemas.openxmlformats.org/officeDocument/2006/relationships/image" Target="../media/image62.png"/><Relationship Id="rId5" Type="http://schemas.openxmlformats.org/officeDocument/2006/relationships/image" Target="../media/image81.png"/><Relationship Id="rId15" Type="http://schemas.openxmlformats.org/officeDocument/2006/relationships/image" Target="../media/image48.png"/><Relationship Id="rId10" Type="http://schemas.openxmlformats.org/officeDocument/2006/relationships/image" Target="../media/image61.png"/><Relationship Id="rId4" Type="http://schemas.openxmlformats.org/officeDocument/2006/relationships/image" Target="../media/image80.png"/><Relationship Id="rId9" Type="http://schemas.openxmlformats.org/officeDocument/2006/relationships/image" Target="../media/image24.png"/><Relationship Id="rId14" Type="http://schemas.openxmlformats.org/officeDocument/2006/relationships/image" Target="../media/image64.png"/></Relationships>
</file>

<file path=ppt/slides/_rels/slide124.xml.rels><?xml version="1.0" encoding="UTF-8" standalone="yes"?>
<Relationships xmlns="http://schemas.openxmlformats.org/package/2006/relationships"><Relationship Id="rId8" Type="http://schemas.openxmlformats.org/officeDocument/2006/relationships/image" Target="../media/image63.png"/><Relationship Id="rId13" Type="http://schemas.openxmlformats.org/officeDocument/2006/relationships/image" Target="../media/image54.png"/><Relationship Id="rId3" Type="http://schemas.openxmlformats.org/officeDocument/2006/relationships/image" Target="../media/image46.png"/><Relationship Id="rId7" Type="http://schemas.openxmlformats.org/officeDocument/2006/relationships/image" Target="../media/image62.png"/><Relationship Id="rId12" Type="http://schemas.openxmlformats.org/officeDocument/2006/relationships/image" Target="../media/image95.png"/><Relationship Id="rId2" Type="http://schemas.openxmlformats.org/officeDocument/2006/relationships/image" Target="../media/image60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61.png"/><Relationship Id="rId11" Type="http://schemas.openxmlformats.org/officeDocument/2006/relationships/image" Target="../media/image48.png"/><Relationship Id="rId5" Type="http://schemas.openxmlformats.org/officeDocument/2006/relationships/image" Target="../media/image24.png"/><Relationship Id="rId10" Type="http://schemas.openxmlformats.org/officeDocument/2006/relationships/image" Target="../media/image64.png"/><Relationship Id="rId4" Type="http://schemas.openxmlformats.org/officeDocument/2006/relationships/image" Target="../media/image47.png"/><Relationship Id="rId9" Type="http://schemas.openxmlformats.org/officeDocument/2006/relationships/image" Target="../media/image53.png"/><Relationship Id="rId14" Type="http://schemas.openxmlformats.org/officeDocument/2006/relationships/image" Target="../media/image49.png"/></Relationships>
</file>

<file path=ppt/slides/_rels/slide125.xml.rels><?xml version="1.0" encoding="UTF-8" standalone="yes"?>
<Relationships xmlns="http://schemas.openxmlformats.org/package/2006/relationships"><Relationship Id="rId8" Type="http://schemas.openxmlformats.org/officeDocument/2006/relationships/image" Target="../media/image62.png"/><Relationship Id="rId13" Type="http://schemas.openxmlformats.org/officeDocument/2006/relationships/image" Target="../media/image54.png"/><Relationship Id="rId3" Type="http://schemas.openxmlformats.org/officeDocument/2006/relationships/image" Target="../media/image46.png"/><Relationship Id="rId7" Type="http://schemas.openxmlformats.org/officeDocument/2006/relationships/image" Target="../media/image61.png"/><Relationship Id="rId12" Type="http://schemas.openxmlformats.org/officeDocument/2006/relationships/image" Target="../media/image48.png"/><Relationship Id="rId2" Type="http://schemas.openxmlformats.org/officeDocument/2006/relationships/image" Target="../media/image60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65.png"/><Relationship Id="rId11" Type="http://schemas.openxmlformats.org/officeDocument/2006/relationships/image" Target="../media/image64.png"/><Relationship Id="rId5" Type="http://schemas.openxmlformats.org/officeDocument/2006/relationships/image" Target="../media/image24.png"/><Relationship Id="rId10" Type="http://schemas.openxmlformats.org/officeDocument/2006/relationships/image" Target="../media/image53.png"/><Relationship Id="rId4" Type="http://schemas.openxmlformats.org/officeDocument/2006/relationships/image" Target="../media/image47.png"/><Relationship Id="rId9" Type="http://schemas.openxmlformats.org/officeDocument/2006/relationships/image" Target="../media/image63.png"/><Relationship Id="rId14" Type="http://schemas.openxmlformats.org/officeDocument/2006/relationships/image" Target="../media/image49.png"/></Relationships>
</file>

<file path=ppt/slides/_rels/slide126.xml.rels><?xml version="1.0" encoding="UTF-8" standalone="yes"?>
<Relationships xmlns="http://schemas.openxmlformats.org/package/2006/relationships"><Relationship Id="rId8" Type="http://schemas.openxmlformats.org/officeDocument/2006/relationships/image" Target="../media/image63.png"/><Relationship Id="rId13" Type="http://schemas.openxmlformats.org/officeDocument/2006/relationships/image" Target="../media/image49.png"/><Relationship Id="rId3" Type="http://schemas.openxmlformats.org/officeDocument/2006/relationships/image" Target="../media/image46.png"/><Relationship Id="rId7" Type="http://schemas.openxmlformats.org/officeDocument/2006/relationships/image" Target="../media/image62.png"/><Relationship Id="rId12" Type="http://schemas.openxmlformats.org/officeDocument/2006/relationships/image" Target="../media/image54.png"/><Relationship Id="rId2" Type="http://schemas.openxmlformats.org/officeDocument/2006/relationships/image" Target="../media/image60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61.png"/><Relationship Id="rId11" Type="http://schemas.openxmlformats.org/officeDocument/2006/relationships/image" Target="../media/image48.png"/><Relationship Id="rId5" Type="http://schemas.openxmlformats.org/officeDocument/2006/relationships/image" Target="../media/image24.png"/><Relationship Id="rId10" Type="http://schemas.openxmlformats.org/officeDocument/2006/relationships/image" Target="../media/image64.png"/><Relationship Id="rId4" Type="http://schemas.openxmlformats.org/officeDocument/2006/relationships/image" Target="../media/image47.png"/><Relationship Id="rId9" Type="http://schemas.openxmlformats.org/officeDocument/2006/relationships/image" Target="../media/image53.png"/></Relationships>
</file>

<file path=ppt/slides/_rels/slide127.xml.rels><?xml version="1.0" encoding="UTF-8" standalone="yes"?>
<Relationships xmlns="http://schemas.openxmlformats.org/package/2006/relationships"><Relationship Id="rId8" Type="http://schemas.openxmlformats.org/officeDocument/2006/relationships/image" Target="../media/image63.png"/><Relationship Id="rId13" Type="http://schemas.openxmlformats.org/officeDocument/2006/relationships/image" Target="../media/image49.png"/><Relationship Id="rId3" Type="http://schemas.openxmlformats.org/officeDocument/2006/relationships/image" Target="../media/image46.png"/><Relationship Id="rId7" Type="http://schemas.openxmlformats.org/officeDocument/2006/relationships/image" Target="../media/image62.png"/><Relationship Id="rId12" Type="http://schemas.openxmlformats.org/officeDocument/2006/relationships/image" Target="../media/image54.png"/><Relationship Id="rId2" Type="http://schemas.openxmlformats.org/officeDocument/2006/relationships/image" Target="../media/image60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61.png"/><Relationship Id="rId11" Type="http://schemas.openxmlformats.org/officeDocument/2006/relationships/image" Target="../media/image48.png"/><Relationship Id="rId5" Type="http://schemas.openxmlformats.org/officeDocument/2006/relationships/image" Target="../media/image24.png"/><Relationship Id="rId10" Type="http://schemas.openxmlformats.org/officeDocument/2006/relationships/image" Target="../media/image64.png"/><Relationship Id="rId4" Type="http://schemas.openxmlformats.org/officeDocument/2006/relationships/image" Target="../media/image47.png"/><Relationship Id="rId9" Type="http://schemas.openxmlformats.org/officeDocument/2006/relationships/image" Target="../media/image53.png"/></Relationships>
</file>

<file path=ppt/slides/_rels/slide128.xml.rels><?xml version="1.0" encoding="UTF-8" standalone="yes"?>
<Relationships xmlns="http://schemas.openxmlformats.org/package/2006/relationships"><Relationship Id="rId8" Type="http://schemas.openxmlformats.org/officeDocument/2006/relationships/image" Target="../media/image63.png"/><Relationship Id="rId13" Type="http://schemas.openxmlformats.org/officeDocument/2006/relationships/image" Target="../media/image49.png"/><Relationship Id="rId3" Type="http://schemas.openxmlformats.org/officeDocument/2006/relationships/image" Target="../media/image46.png"/><Relationship Id="rId7" Type="http://schemas.openxmlformats.org/officeDocument/2006/relationships/image" Target="../media/image62.png"/><Relationship Id="rId12" Type="http://schemas.openxmlformats.org/officeDocument/2006/relationships/image" Target="../media/image54.png"/><Relationship Id="rId2" Type="http://schemas.openxmlformats.org/officeDocument/2006/relationships/image" Target="../media/image60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61.png"/><Relationship Id="rId11" Type="http://schemas.openxmlformats.org/officeDocument/2006/relationships/image" Target="../media/image48.png"/><Relationship Id="rId5" Type="http://schemas.openxmlformats.org/officeDocument/2006/relationships/image" Target="../media/image24.png"/><Relationship Id="rId10" Type="http://schemas.openxmlformats.org/officeDocument/2006/relationships/image" Target="../media/image64.png"/><Relationship Id="rId4" Type="http://schemas.openxmlformats.org/officeDocument/2006/relationships/image" Target="../media/image47.png"/><Relationship Id="rId9" Type="http://schemas.openxmlformats.org/officeDocument/2006/relationships/image" Target="../media/image53.png"/></Relationships>
</file>

<file path=ppt/slides/_rels/slide129.xml.rels><?xml version="1.0" encoding="UTF-8" standalone="yes"?>
<Relationships xmlns="http://schemas.openxmlformats.org/package/2006/relationships"><Relationship Id="rId8" Type="http://schemas.openxmlformats.org/officeDocument/2006/relationships/image" Target="../media/image63.png"/><Relationship Id="rId13" Type="http://schemas.openxmlformats.org/officeDocument/2006/relationships/image" Target="../media/image49.png"/><Relationship Id="rId3" Type="http://schemas.openxmlformats.org/officeDocument/2006/relationships/image" Target="../media/image46.png"/><Relationship Id="rId7" Type="http://schemas.openxmlformats.org/officeDocument/2006/relationships/image" Target="../media/image62.png"/><Relationship Id="rId12" Type="http://schemas.openxmlformats.org/officeDocument/2006/relationships/image" Target="../media/image54.png"/><Relationship Id="rId2" Type="http://schemas.openxmlformats.org/officeDocument/2006/relationships/image" Target="../media/image60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61.png"/><Relationship Id="rId11" Type="http://schemas.openxmlformats.org/officeDocument/2006/relationships/image" Target="../media/image48.png"/><Relationship Id="rId5" Type="http://schemas.openxmlformats.org/officeDocument/2006/relationships/image" Target="../media/image24.png"/><Relationship Id="rId10" Type="http://schemas.openxmlformats.org/officeDocument/2006/relationships/image" Target="../media/image64.png"/><Relationship Id="rId4" Type="http://schemas.openxmlformats.org/officeDocument/2006/relationships/image" Target="../media/image47.png"/><Relationship Id="rId9" Type="http://schemas.openxmlformats.org/officeDocument/2006/relationships/image" Target="../media/image53.png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.png"/><Relationship Id="rId2" Type="http://schemas.openxmlformats.org/officeDocument/2006/relationships/image" Target="../media/image46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49.png"/><Relationship Id="rId5" Type="http://schemas.openxmlformats.org/officeDocument/2006/relationships/image" Target="../media/image48.png"/><Relationship Id="rId4" Type="http://schemas.openxmlformats.org/officeDocument/2006/relationships/image" Target="../media/image24.png"/></Relationships>
</file>

<file path=ppt/slides/_rels/slide130.xml.rels><?xml version="1.0" encoding="UTF-8" standalone="yes"?>
<Relationships xmlns="http://schemas.openxmlformats.org/package/2006/relationships"><Relationship Id="rId8" Type="http://schemas.openxmlformats.org/officeDocument/2006/relationships/image" Target="../media/image63.png"/><Relationship Id="rId13" Type="http://schemas.openxmlformats.org/officeDocument/2006/relationships/image" Target="../media/image49.png"/><Relationship Id="rId3" Type="http://schemas.openxmlformats.org/officeDocument/2006/relationships/image" Target="../media/image46.png"/><Relationship Id="rId7" Type="http://schemas.openxmlformats.org/officeDocument/2006/relationships/image" Target="../media/image62.png"/><Relationship Id="rId12" Type="http://schemas.openxmlformats.org/officeDocument/2006/relationships/image" Target="../media/image54.png"/><Relationship Id="rId2" Type="http://schemas.openxmlformats.org/officeDocument/2006/relationships/image" Target="../media/image60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61.png"/><Relationship Id="rId11" Type="http://schemas.openxmlformats.org/officeDocument/2006/relationships/image" Target="../media/image48.png"/><Relationship Id="rId5" Type="http://schemas.openxmlformats.org/officeDocument/2006/relationships/image" Target="../media/image24.png"/><Relationship Id="rId10" Type="http://schemas.openxmlformats.org/officeDocument/2006/relationships/image" Target="../media/image64.png"/><Relationship Id="rId4" Type="http://schemas.openxmlformats.org/officeDocument/2006/relationships/image" Target="../media/image47.png"/><Relationship Id="rId9" Type="http://schemas.openxmlformats.org/officeDocument/2006/relationships/image" Target="../media/image53.png"/></Relationships>
</file>

<file path=ppt/slides/_rels/slide131.xml.rels><?xml version="1.0" encoding="UTF-8" standalone="yes"?>
<Relationships xmlns="http://schemas.openxmlformats.org/package/2006/relationships"><Relationship Id="rId8" Type="http://schemas.openxmlformats.org/officeDocument/2006/relationships/image" Target="../media/image63.png"/><Relationship Id="rId13" Type="http://schemas.openxmlformats.org/officeDocument/2006/relationships/image" Target="../media/image49.png"/><Relationship Id="rId3" Type="http://schemas.openxmlformats.org/officeDocument/2006/relationships/image" Target="../media/image46.png"/><Relationship Id="rId7" Type="http://schemas.openxmlformats.org/officeDocument/2006/relationships/image" Target="../media/image62.png"/><Relationship Id="rId12" Type="http://schemas.openxmlformats.org/officeDocument/2006/relationships/image" Target="../media/image54.png"/><Relationship Id="rId2" Type="http://schemas.openxmlformats.org/officeDocument/2006/relationships/image" Target="../media/image60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61.png"/><Relationship Id="rId11" Type="http://schemas.openxmlformats.org/officeDocument/2006/relationships/image" Target="../media/image48.png"/><Relationship Id="rId5" Type="http://schemas.openxmlformats.org/officeDocument/2006/relationships/image" Target="../media/image24.png"/><Relationship Id="rId10" Type="http://schemas.openxmlformats.org/officeDocument/2006/relationships/image" Target="../media/image64.png"/><Relationship Id="rId4" Type="http://schemas.openxmlformats.org/officeDocument/2006/relationships/image" Target="../media/image47.png"/><Relationship Id="rId9" Type="http://schemas.openxmlformats.org/officeDocument/2006/relationships/image" Target="../media/image53.png"/></Relationships>
</file>

<file path=ppt/slides/_rels/slide132.xml.rels><?xml version="1.0" encoding="UTF-8" standalone="yes"?>
<Relationships xmlns="http://schemas.openxmlformats.org/package/2006/relationships"><Relationship Id="rId8" Type="http://schemas.openxmlformats.org/officeDocument/2006/relationships/image" Target="../media/image63.png"/><Relationship Id="rId13" Type="http://schemas.openxmlformats.org/officeDocument/2006/relationships/image" Target="../media/image49.png"/><Relationship Id="rId3" Type="http://schemas.openxmlformats.org/officeDocument/2006/relationships/image" Target="../media/image46.png"/><Relationship Id="rId7" Type="http://schemas.openxmlformats.org/officeDocument/2006/relationships/image" Target="../media/image62.png"/><Relationship Id="rId12" Type="http://schemas.openxmlformats.org/officeDocument/2006/relationships/image" Target="../media/image54.png"/><Relationship Id="rId2" Type="http://schemas.openxmlformats.org/officeDocument/2006/relationships/image" Target="../media/image60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61.png"/><Relationship Id="rId11" Type="http://schemas.openxmlformats.org/officeDocument/2006/relationships/image" Target="../media/image48.png"/><Relationship Id="rId5" Type="http://schemas.openxmlformats.org/officeDocument/2006/relationships/image" Target="../media/image24.png"/><Relationship Id="rId10" Type="http://schemas.openxmlformats.org/officeDocument/2006/relationships/image" Target="../media/image64.png"/><Relationship Id="rId4" Type="http://schemas.openxmlformats.org/officeDocument/2006/relationships/image" Target="../media/image47.png"/><Relationship Id="rId9" Type="http://schemas.openxmlformats.org/officeDocument/2006/relationships/image" Target="../media/image53.png"/></Relationships>
</file>

<file path=ppt/slides/_rels/slide133.xml.rels><?xml version="1.0" encoding="UTF-8" standalone="yes"?>
<Relationships xmlns="http://schemas.openxmlformats.org/package/2006/relationships"><Relationship Id="rId8" Type="http://schemas.openxmlformats.org/officeDocument/2006/relationships/image" Target="../media/image63.png"/><Relationship Id="rId13" Type="http://schemas.openxmlformats.org/officeDocument/2006/relationships/image" Target="../media/image49.png"/><Relationship Id="rId3" Type="http://schemas.openxmlformats.org/officeDocument/2006/relationships/image" Target="../media/image46.png"/><Relationship Id="rId7" Type="http://schemas.openxmlformats.org/officeDocument/2006/relationships/image" Target="../media/image62.png"/><Relationship Id="rId12" Type="http://schemas.openxmlformats.org/officeDocument/2006/relationships/image" Target="../media/image54.png"/><Relationship Id="rId2" Type="http://schemas.openxmlformats.org/officeDocument/2006/relationships/image" Target="../media/image60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61.png"/><Relationship Id="rId11" Type="http://schemas.openxmlformats.org/officeDocument/2006/relationships/image" Target="../media/image48.png"/><Relationship Id="rId5" Type="http://schemas.openxmlformats.org/officeDocument/2006/relationships/image" Target="../media/image24.png"/><Relationship Id="rId10" Type="http://schemas.openxmlformats.org/officeDocument/2006/relationships/image" Target="../media/image64.png"/><Relationship Id="rId4" Type="http://schemas.openxmlformats.org/officeDocument/2006/relationships/image" Target="../media/image47.png"/><Relationship Id="rId9" Type="http://schemas.openxmlformats.org/officeDocument/2006/relationships/image" Target="../media/image53.png"/></Relationships>
</file>

<file path=ppt/slides/_rels/slide134.xml.rels><?xml version="1.0" encoding="UTF-8" standalone="yes"?>
<Relationships xmlns="http://schemas.openxmlformats.org/package/2006/relationships"><Relationship Id="rId8" Type="http://schemas.openxmlformats.org/officeDocument/2006/relationships/image" Target="../media/image63.png"/><Relationship Id="rId13" Type="http://schemas.openxmlformats.org/officeDocument/2006/relationships/image" Target="../media/image49.png"/><Relationship Id="rId3" Type="http://schemas.openxmlformats.org/officeDocument/2006/relationships/image" Target="../media/image46.png"/><Relationship Id="rId7" Type="http://schemas.openxmlformats.org/officeDocument/2006/relationships/image" Target="../media/image62.png"/><Relationship Id="rId12" Type="http://schemas.openxmlformats.org/officeDocument/2006/relationships/image" Target="../media/image54.png"/><Relationship Id="rId2" Type="http://schemas.openxmlformats.org/officeDocument/2006/relationships/image" Target="../media/image60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61.png"/><Relationship Id="rId11" Type="http://schemas.openxmlformats.org/officeDocument/2006/relationships/image" Target="../media/image48.png"/><Relationship Id="rId5" Type="http://schemas.openxmlformats.org/officeDocument/2006/relationships/image" Target="../media/image24.png"/><Relationship Id="rId10" Type="http://schemas.openxmlformats.org/officeDocument/2006/relationships/image" Target="../media/image64.png"/><Relationship Id="rId4" Type="http://schemas.openxmlformats.org/officeDocument/2006/relationships/image" Target="../media/image47.png"/><Relationship Id="rId9" Type="http://schemas.openxmlformats.org/officeDocument/2006/relationships/image" Target="../media/image53.png"/></Relationships>
</file>

<file path=ppt/slides/_rels/slide135.xml.rels><?xml version="1.0" encoding="UTF-8" standalone="yes"?>
<Relationships xmlns="http://schemas.openxmlformats.org/package/2006/relationships"><Relationship Id="rId8" Type="http://schemas.openxmlformats.org/officeDocument/2006/relationships/image" Target="../media/image63.png"/><Relationship Id="rId13" Type="http://schemas.openxmlformats.org/officeDocument/2006/relationships/image" Target="../media/image49.png"/><Relationship Id="rId3" Type="http://schemas.openxmlformats.org/officeDocument/2006/relationships/image" Target="../media/image46.png"/><Relationship Id="rId7" Type="http://schemas.openxmlformats.org/officeDocument/2006/relationships/image" Target="../media/image62.png"/><Relationship Id="rId12" Type="http://schemas.openxmlformats.org/officeDocument/2006/relationships/image" Target="../media/image54.png"/><Relationship Id="rId2" Type="http://schemas.openxmlformats.org/officeDocument/2006/relationships/image" Target="../media/image60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61.png"/><Relationship Id="rId11" Type="http://schemas.openxmlformats.org/officeDocument/2006/relationships/image" Target="../media/image48.png"/><Relationship Id="rId5" Type="http://schemas.openxmlformats.org/officeDocument/2006/relationships/image" Target="../media/image24.png"/><Relationship Id="rId10" Type="http://schemas.openxmlformats.org/officeDocument/2006/relationships/image" Target="../media/image64.png"/><Relationship Id="rId4" Type="http://schemas.openxmlformats.org/officeDocument/2006/relationships/image" Target="../media/image47.png"/><Relationship Id="rId9" Type="http://schemas.openxmlformats.org/officeDocument/2006/relationships/image" Target="../media/image53.png"/></Relationships>
</file>

<file path=ppt/slides/_rels/slide136.xml.rels><?xml version="1.0" encoding="UTF-8" standalone="yes"?>
<Relationships xmlns="http://schemas.openxmlformats.org/package/2006/relationships"><Relationship Id="rId8" Type="http://schemas.openxmlformats.org/officeDocument/2006/relationships/image" Target="../media/image63.png"/><Relationship Id="rId13" Type="http://schemas.openxmlformats.org/officeDocument/2006/relationships/image" Target="../media/image49.png"/><Relationship Id="rId3" Type="http://schemas.openxmlformats.org/officeDocument/2006/relationships/image" Target="../media/image46.png"/><Relationship Id="rId7" Type="http://schemas.openxmlformats.org/officeDocument/2006/relationships/image" Target="../media/image62.png"/><Relationship Id="rId12" Type="http://schemas.openxmlformats.org/officeDocument/2006/relationships/image" Target="../media/image54.png"/><Relationship Id="rId2" Type="http://schemas.openxmlformats.org/officeDocument/2006/relationships/image" Target="../media/image60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61.png"/><Relationship Id="rId11" Type="http://schemas.openxmlformats.org/officeDocument/2006/relationships/image" Target="../media/image48.png"/><Relationship Id="rId5" Type="http://schemas.openxmlformats.org/officeDocument/2006/relationships/image" Target="../media/image24.png"/><Relationship Id="rId10" Type="http://schemas.openxmlformats.org/officeDocument/2006/relationships/image" Target="../media/image64.png"/><Relationship Id="rId4" Type="http://schemas.openxmlformats.org/officeDocument/2006/relationships/image" Target="../media/image47.png"/><Relationship Id="rId9" Type="http://schemas.openxmlformats.org/officeDocument/2006/relationships/image" Target="../media/image53.png"/></Relationships>
</file>

<file path=ppt/slides/_rels/slide137.xml.rels><?xml version="1.0" encoding="UTF-8" standalone="yes"?>
<Relationships xmlns="http://schemas.openxmlformats.org/package/2006/relationships"><Relationship Id="rId8" Type="http://schemas.openxmlformats.org/officeDocument/2006/relationships/image" Target="../media/image63.png"/><Relationship Id="rId13" Type="http://schemas.openxmlformats.org/officeDocument/2006/relationships/image" Target="../media/image49.png"/><Relationship Id="rId3" Type="http://schemas.openxmlformats.org/officeDocument/2006/relationships/image" Target="../media/image46.png"/><Relationship Id="rId7" Type="http://schemas.openxmlformats.org/officeDocument/2006/relationships/image" Target="../media/image62.png"/><Relationship Id="rId12" Type="http://schemas.openxmlformats.org/officeDocument/2006/relationships/image" Target="../media/image54.png"/><Relationship Id="rId2" Type="http://schemas.openxmlformats.org/officeDocument/2006/relationships/image" Target="../media/image60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61.png"/><Relationship Id="rId11" Type="http://schemas.openxmlformats.org/officeDocument/2006/relationships/image" Target="../media/image48.png"/><Relationship Id="rId5" Type="http://schemas.openxmlformats.org/officeDocument/2006/relationships/image" Target="../media/image24.png"/><Relationship Id="rId10" Type="http://schemas.openxmlformats.org/officeDocument/2006/relationships/image" Target="../media/image64.png"/><Relationship Id="rId4" Type="http://schemas.openxmlformats.org/officeDocument/2006/relationships/image" Target="../media/image47.png"/><Relationship Id="rId9" Type="http://schemas.openxmlformats.org/officeDocument/2006/relationships/image" Target="../media/image53.png"/></Relationships>
</file>

<file path=ppt/slides/_rels/slide138.xml.rels><?xml version="1.0" encoding="UTF-8" standalone="yes"?>
<Relationships xmlns="http://schemas.openxmlformats.org/package/2006/relationships"><Relationship Id="rId8" Type="http://schemas.openxmlformats.org/officeDocument/2006/relationships/image" Target="../media/image47.png"/><Relationship Id="rId13" Type="http://schemas.openxmlformats.org/officeDocument/2006/relationships/image" Target="../media/image53.png"/><Relationship Id="rId3" Type="http://schemas.openxmlformats.org/officeDocument/2006/relationships/image" Target="../media/image75.png"/><Relationship Id="rId7" Type="http://schemas.openxmlformats.org/officeDocument/2006/relationships/image" Target="../media/image46.png"/><Relationship Id="rId12" Type="http://schemas.openxmlformats.org/officeDocument/2006/relationships/image" Target="../media/image63.png"/><Relationship Id="rId17" Type="http://schemas.openxmlformats.org/officeDocument/2006/relationships/image" Target="../media/image49.png"/><Relationship Id="rId2" Type="http://schemas.openxmlformats.org/officeDocument/2006/relationships/image" Target="../media/image74.png"/><Relationship Id="rId16" Type="http://schemas.openxmlformats.org/officeDocument/2006/relationships/hyperlink" Target="mailto:granmaestro2021@gmail.com" TargetMode="External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45.png"/><Relationship Id="rId11" Type="http://schemas.openxmlformats.org/officeDocument/2006/relationships/image" Target="../media/image62.png"/><Relationship Id="rId5" Type="http://schemas.openxmlformats.org/officeDocument/2006/relationships/image" Target="../media/image81.png"/><Relationship Id="rId15" Type="http://schemas.openxmlformats.org/officeDocument/2006/relationships/image" Target="../media/image48.png"/><Relationship Id="rId10" Type="http://schemas.openxmlformats.org/officeDocument/2006/relationships/image" Target="../media/image61.png"/><Relationship Id="rId4" Type="http://schemas.openxmlformats.org/officeDocument/2006/relationships/image" Target="../media/image80.png"/><Relationship Id="rId9" Type="http://schemas.openxmlformats.org/officeDocument/2006/relationships/image" Target="../media/image24.png"/><Relationship Id="rId14" Type="http://schemas.openxmlformats.org/officeDocument/2006/relationships/image" Target="../media/image64.png"/></Relationships>
</file>

<file path=ppt/slides/_rels/slide139.xml.rels><?xml version="1.0" encoding="UTF-8" standalone="yes"?>
<Relationships xmlns="http://schemas.openxmlformats.org/package/2006/relationships"><Relationship Id="rId8" Type="http://schemas.openxmlformats.org/officeDocument/2006/relationships/image" Target="../media/image47.png"/><Relationship Id="rId13" Type="http://schemas.openxmlformats.org/officeDocument/2006/relationships/image" Target="../media/image53.png"/><Relationship Id="rId3" Type="http://schemas.openxmlformats.org/officeDocument/2006/relationships/image" Target="../media/image75.png"/><Relationship Id="rId7" Type="http://schemas.openxmlformats.org/officeDocument/2006/relationships/image" Target="../media/image46.png"/><Relationship Id="rId12" Type="http://schemas.openxmlformats.org/officeDocument/2006/relationships/image" Target="../media/image63.png"/><Relationship Id="rId17" Type="http://schemas.openxmlformats.org/officeDocument/2006/relationships/image" Target="../media/image49.png"/><Relationship Id="rId2" Type="http://schemas.openxmlformats.org/officeDocument/2006/relationships/image" Target="../media/image74.png"/><Relationship Id="rId16" Type="http://schemas.openxmlformats.org/officeDocument/2006/relationships/hyperlink" Target="mailto:granmaestro2021@gmail.com" TargetMode="External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45.png"/><Relationship Id="rId11" Type="http://schemas.openxmlformats.org/officeDocument/2006/relationships/image" Target="../media/image62.png"/><Relationship Id="rId5" Type="http://schemas.openxmlformats.org/officeDocument/2006/relationships/image" Target="../media/image81.png"/><Relationship Id="rId15" Type="http://schemas.openxmlformats.org/officeDocument/2006/relationships/image" Target="../media/image48.png"/><Relationship Id="rId10" Type="http://schemas.openxmlformats.org/officeDocument/2006/relationships/image" Target="../media/image61.png"/><Relationship Id="rId4" Type="http://schemas.openxmlformats.org/officeDocument/2006/relationships/image" Target="../media/image80.png"/><Relationship Id="rId9" Type="http://schemas.openxmlformats.org/officeDocument/2006/relationships/image" Target="../media/image24.png"/><Relationship Id="rId14" Type="http://schemas.openxmlformats.org/officeDocument/2006/relationships/image" Target="../media/image64.png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.png"/><Relationship Id="rId2" Type="http://schemas.openxmlformats.org/officeDocument/2006/relationships/image" Target="../media/image46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49.png"/><Relationship Id="rId5" Type="http://schemas.openxmlformats.org/officeDocument/2006/relationships/image" Target="../media/image48.png"/><Relationship Id="rId4" Type="http://schemas.openxmlformats.org/officeDocument/2006/relationships/image" Target="../media/image24.png"/></Relationships>
</file>

<file path=ppt/slides/_rels/slide140.xml.rels><?xml version="1.0" encoding="UTF-8" standalone="yes"?>
<Relationships xmlns="http://schemas.openxmlformats.org/package/2006/relationships"><Relationship Id="rId8" Type="http://schemas.openxmlformats.org/officeDocument/2006/relationships/image" Target="../media/image63.png"/><Relationship Id="rId13" Type="http://schemas.openxmlformats.org/officeDocument/2006/relationships/image" Target="../media/image49.png"/><Relationship Id="rId3" Type="http://schemas.openxmlformats.org/officeDocument/2006/relationships/image" Target="../media/image46.png"/><Relationship Id="rId7" Type="http://schemas.openxmlformats.org/officeDocument/2006/relationships/image" Target="../media/image62.png"/><Relationship Id="rId12" Type="http://schemas.openxmlformats.org/officeDocument/2006/relationships/image" Target="../media/image54.png"/><Relationship Id="rId2" Type="http://schemas.openxmlformats.org/officeDocument/2006/relationships/image" Target="../media/image85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61.png"/><Relationship Id="rId11" Type="http://schemas.openxmlformats.org/officeDocument/2006/relationships/image" Target="../media/image48.png"/><Relationship Id="rId5" Type="http://schemas.openxmlformats.org/officeDocument/2006/relationships/image" Target="../media/image24.png"/><Relationship Id="rId10" Type="http://schemas.openxmlformats.org/officeDocument/2006/relationships/image" Target="../media/image64.png"/><Relationship Id="rId4" Type="http://schemas.openxmlformats.org/officeDocument/2006/relationships/image" Target="../media/image47.png"/><Relationship Id="rId9" Type="http://schemas.openxmlformats.org/officeDocument/2006/relationships/image" Target="../media/image53.png"/></Relationships>
</file>

<file path=ppt/slides/_rels/slide141.xml.rels><?xml version="1.0" encoding="UTF-8" standalone="yes"?>
<Relationships xmlns="http://schemas.openxmlformats.org/package/2006/relationships"><Relationship Id="rId8" Type="http://schemas.openxmlformats.org/officeDocument/2006/relationships/image" Target="../media/image63.png"/><Relationship Id="rId13" Type="http://schemas.openxmlformats.org/officeDocument/2006/relationships/image" Target="../media/image49.png"/><Relationship Id="rId3" Type="http://schemas.openxmlformats.org/officeDocument/2006/relationships/image" Target="../media/image46.png"/><Relationship Id="rId7" Type="http://schemas.openxmlformats.org/officeDocument/2006/relationships/image" Target="../media/image62.png"/><Relationship Id="rId12" Type="http://schemas.openxmlformats.org/officeDocument/2006/relationships/image" Target="../media/image54.png"/><Relationship Id="rId2" Type="http://schemas.openxmlformats.org/officeDocument/2006/relationships/image" Target="../media/image85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61.png"/><Relationship Id="rId11" Type="http://schemas.openxmlformats.org/officeDocument/2006/relationships/image" Target="../media/image48.png"/><Relationship Id="rId5" Type="http://schemas.openxmlformats.org/officeDocument/2006/relationships/image" Target="../media/image24.png"/><Relationship Id="rId10" Type="http://schemas.openxmlformats.org/officeDocument/2006/relationships/image" Target="../media/image64.png"/><Relationship Id="rId4" Type="http://schemas.openxmlformats.org/officeDocument/2006/relationships/image" Target="../media/image47.png"/><Relationship Id="rId9" Type="http://schemas.openxmlformats.org/officeDocument/2006/relationships/image" Target="../media/image53.png"/></Relationships>
</file>

<file path=ppt/slides/_rels/slide142.xml.rels><?xml version="1.0" encoding="UTF-8" standalone="yes"?>
<Relationships xmlns="http://schemas.openxmlformats.org/package/2006/relationships"><Relationship Id="rId8" Type="http://schemas.openxmlformats.org/officeDocument/2006/relationships/image" Target="../media/image63.png"/><Relationship Id="rId13" Type="http://schemas.openxmlformats.org/officeDocument/2006/relationships/image" Target="../media/image49.png"/><Relationship Id="rId3" Type="http://schemas.openxmlformats.org/officeDocument/2006/relationships/image" Target="../media/image46.png"/><Relationship Id="rId7" Type="http://schemas.openxmlformats.org/officeDocument/2006/relationships/image" Target="../media/image62.png"/><Relationship Id="rId12" Type="http://schemas.openxmlformats.org/officeDocument/2006/relationships/image" Target="../media/image54.png"/><Relationship Id="rId2" Type="http://schemas.openxmlformats.org/officeDocument/2006/relationships/image" Target="../media/image85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61.png"/><Relationship Id="rId11" Type="http://schemas.openxmlformats.org/officeDocument/2006/relationships/image" Target="../media/image48.png"/><Relationship Id="rId5" Type="http://schemas.openxmlformats.org/officeDocument/2006/relationships/image" Target="../media/image24.png"/><Relationship Id="rId10" Type="http://schemas.openxmlformats.org/officeDocument/2006/relationships/image" Target="../media/image64.png"/><Relationship Id="rId4" Type="http://schemas.openxmlformats.org/officeDocument/2006/relationships/image" Target="../media/image47.png"/><Relationship Id="rId9" Type="http://schemas.openxmlformats.org/officeDocument/2006/relationships/image" Target="../media/image53.png"/></Relationships>
</file>

<file path=ppt/slides/_rels/slide143.xml.rels><?xml version="1.0" encoding="UTF-8" standalone="yes"?>
<Relationships xmlns="http://schemas.openxmlformats.org/package/2006/relationships"><Relationship Id="rId8" Type="http://schemas.openxmlformats.org/officeDocument/2006/relationships/image" Target="../media/image63.png"/><Relationship Id="rId13" Type="http://schemas.openxmlformats.org/officeDocument/2006/relationships/image" Target="../media/image49.png"/><Relationship Id="rId3" Type="http://schemas.openxmlformats.org/officeDocument/2006/relationships/image" Target="../media/image46.png"/><Relationship Id="rId7" Type="http://schemas.openxmlformats.org/officeDocument/2006/relationships/image" Target="../media/image62.png"/><Relationship Id="rId12" Type="http://schemas.openxmlformats.org/officeDocument/2006/relationships/image" Target="../media/image54.png"/><Relationship Id="rId2" Type="http://schemas.openxmlformats.org/officeDocument/2006/relationships/image" Target="../media/image85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61.png"/><Relationship Id="rId11" Type="http://schemas.openxmlformats.org/officeDocument/2006/relationships/image" Target="../media/image48.png"/><Relationship Id="rId5" Type="http://schemas.openxmlformats.org/officeDocument/2006/relationships/image" Target="../media/image24.png"/><Relationship Id="rId10" Type="http://schemas.openxmlformats.org/officeDocument/2006/relationships/image" Target="../media/image64.png"/><Relationship Id="rId4" Type="http://schemas.openxmlformats.org/officeDocument/2006/relationships/image" Target="../media/image47.png"/><Relationship Id="rId9" Type="http://schemas.openxmlformats.org/officeDocument/2006/relationships/image" Target="../media/image53.png"/></Relationships>
</file>

<file path=ppt/slides/_rels/slide144.xml.rels><?xml version="1.0" encoding="UTF-8" standalone="yes"?>
<Relationships xmlns="http://schemas.openxmlformats.org/package/2006/relationships"><Relationship Id="rId8" Type="http://schemas.openxmlformats.org/officeDocument/2006/relationships/image" Target="../media/image63.png"/><Relationship Id="rId13" Type="http://schemas.openxmlformats.org/officeDocument/2006/relationships/image" Target="../media/image49.png"/><Relationship Id="rId3" Type="http://schemas.openxmlformats.org/officeDocument/2006/relationships/image" Target="../media/image46.png"/><Relationship Id="rId7" Type="http://schemas.openxmlformats.org/officeDocument/2006/relationships/image" Target="../media/image62.png"/><Relationship Id="rId12" Type="http://schemas.openxmlformats.org/officeDocument/2006/relationships/image" Target="../media/image54.png"/><Relationship Id="rId2" Type="http://schemas.openxmlformats.org/officeDocument/2006/relationships/image" Target="../media/image85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61.png"/><Relationship Id="rId11" Type="http://schemas.openxmlformats.org/officeDocument/2006/relationships/image" Target="../media/image48.png"/><Relationship Id="rId5" Type="http://schemas.openxmlformats.org/officeDocument/2006/relationships/image" Target="../media/image24.png"/><Relationship Id="rId10" Type="http://schemas.openxmlformats.org/officeDocument/2006/relationships/image" Target="../media/image64.png"/><Relationship Id="rId4" Type="http://schemas.openxmlformats.org/officeDocument/2006/relationships/image" Target="../media/image47.png"/><Relationship Id="rId9" Type="http://schemas.openxmlformats.org/officeDocument/2006/relationships/image" Target="../media/image53.png"/></Relationships>
</file>

<file path=ppt/slides/_rels/slide145.xml.rels><?xml version="1.0" encoding="UTF-8" standalone="yes"?>
<Relationships xmlns="http://schemas.openxmlformats.org/package/2006/relationships"><Relationship Id="rId8" Type="http://schemas.openxmlformats.org/officeDocument/2006/relationships/image" Target="../media/image63.png"/><Relationship Id="rId13" Type="http://schemas.openxmlformats.org/officeDocument/2006/relationships/image" Target="../media/image49.png"/><Relationship Id="rId3" Type="http://schemas.openxmlformats.org/officeDocument/2006/relationships/image" Target="../media/image46.png"/><Relationship Id="rId7" Type="http://schemas.openxmlformats.org/officeDocument/2006/relationships/image" Target="../media/image62.png"/><Relationship Id="rId12" Type="http://schemas.openxmlformats.org/officeDocument/2006/relationships/image" Target="../media/image54.png"/><Relationship Id="rId2" Type="http://schemas.openxmlformats.org/officeDocument/2006/relationships/image" Target="../media/image85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61.png"/><Relationship Id="rId11" Type="http://schemas.openxmlformats.org/officeDocument/2006/relationships/image" Target="../media/image48.png"/><Relationship Id="rId5" Type="http://schemas.openxmlformats.org/officeDocument/2006/relationships/image" Target="../media/image24.png"/><Relationship Id="rId10" Type="http://schemas.openxmlformats.org/officeDocument/2006/relationships/image" Target="../media/image64.png"/><Relationship Id="rId4" Type="http://schemas.openxmlformats.org/officeDocument/2006/relationships/image" Target="../media/image47.png"/><Relationship Id="rId9" Type="http://schemas.openxmlformats.org/officeDocument/2006/relationships/image" Target="../media/image53.png"/></Relationships>
</file>

<file path=ppt/slides/_rels/slide146.xml.rels><?xml version="1.0" encoding="UTF-8" standalone="yes"?>
<Relationships xmlns="http://schemas.openxmlformats.org/package/2006/relationships"><Relationship Id="rId8" Type="http://schemas.openxmlformats.org/officeDocument/2006/relationships/image" Target="../media/image63.png"/><Relationship Id="rId13" Type="http://schemas.openxmlformats.org/officeDocument/2006/relationships/image" Target="../media/image49.png"/><Relationship Id="rId3" Type="http://schemas.openxmlformats.org/officeDocument/2006/relationships/image" Target="../media/image46.png"/><Relationship Id="rId7" Type="http://schemas.openxmlformats.org/officeDocument/2006/relationships/image" Target="../media/image62.png"/><Relationship Id="rId12" Type="http://schemas.openxmlformats.org/officeDocument/2006/relationships/image" Target="../media/image54.png"/><Relationship Id="rId2" Type="http://schemas.openxmlformats.org/officeDocument/2006/relationships/image" Target="../media/image85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61.png"/><Relationship Id="rId11" Type="http://schemas.openxmlformats.org/officeDocument/2006/relationships/image" Target="../media/image48.png"/><Relationship Id="rId5" Type="http://schemas.openxmlformats.org/officeDocument/2006/relationships/image" Target="../media/image24.png"/><Relationship Id="rId10" Type="http://schemas.openxmlformats.org/officeDocument/2006/relationships/image" Target="../media/image64.png"/><Relationship Id="rId4" Type="http://schemas.openxmlformats.org/officeDocument/2006/relationships/image" Target="../media/image47.png"/><Relationship Id="rId9" Type="http://schemas.openxmlformats.org/officeDocument/2006/relationships/image" Target="../media/image53.png"/></Relationships>
</file>

<file path=ppt/slides/_rels/slide147.xml.rels><?xml version="1.0" encoding="UTF-8" standalone="yes"?>
<Relationships xmlns="http://schemas.openxmlformats.org/package/2006/relationships"><Relationship Id="rId8" Type="http://schemas.openxmlformats.org/officeDocument/2006/relationships/image" Target="../media/image63.png"/><Relationship Id="rId13" Type="http://schemas.openxmlformats.org/officeDocument/2006/relationships/image" Target="../media/image49.png"/><Relationship Id="rId3" Type="http://schemas.openxmlformats.org/officeDocument/2006/relationships/image" Target="../media/image46.png"/><Relationship Id="rId7" Type="http://schemas.openxmlformats.org/officeDocument/2006/relationships/image" Target="../media/image62.png"/><Relationship Id="rId12" Type="http://schemas.openxmlformats.org/officeDocument/2006/relationships/image" Target="../media/image54.png"/><Relationship Id="rId2" Type="http://schemas.openxmlformats.org/officeDocument/2006/relationships/image" Target="../media/image85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61.png"/><Relationship Id="rId11" Type="http://schemas.openxmlformats.org/officeDocument/2006/relationships/image" Target="../media/image48.png"/><Relationship Id="rId5" Type="http://schemas.openxmlformats.org/officeDocument/2006/relationships/image" Target="../media/image24.png"/><Relationship Id="rId10" Type="http://schemas.openxmlformats.org/officeDocument/2006/relationships/image" Target="../media/image64.png"/><Relationship Id="rId4" Type="http://schemas.openxmlformats.org/officeDocument/2006/relationships/image" Target="../media/image47.png"/><Relationship Id="rId9" Type="http://schemas.openxmlformats.org/officeDocument/2006/relationships/image" Target="../media/image53.png"/></Relationships>
</file>

<file path=ppt/slides/_rels/slide148.xml.rels><?xml version="1.0" encoding="UTF-8" standalone="yes"?>
<Relationships xmlns="http://schemas.openxmlformats.org/package/2006/relationships"><Relationship Id="rId8" Type="http://schemas.openxmlformats.org/officeDocument/2006/relationships/image" Target="../media/image63.png"/><Relationship Id="rId13" Type="http://schemas.openxmlformats.org/officeDocument/2006/relationships/image" Target="../media/image49.png"/><Relationship Id="rId3" Type="http://schemas.openxmlformats.org/officeDocument/2006/relationships/image" Target="../media/image46.png"/><Relationship Id="rId7" Type="http://schemas.openxmlformats.org/officeDocument/2006/relationships/image" Target="../media/image62.png"/><Relationship Id="rId12" Type="http://schemas.openxmlformats.org/officeDocument/2006/relationships/image" Target="../media/image54.png"/><Relationship Id="rId2" Type="http://schemas.openxmlformats.org/officeDocument/2006/relationships/image" Target="../media/image85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61.png"/><Relationship Id="rId11" Type="http://schemas.openxmlformats.org/officeDocument/2006/relationships/image" Target="../media/image48.png"/><Relationship Id="rId5" Type="http://schemas.openxmlformats.org/officeDocument/2006/relationships/image" Target="../media/image24.png"/><Relationship Id="rId10" Type="http://schemas.openxmlformats.org/officeDocument/2006/relationships/image" Target="../media/image64.png"/><Relationship Id="rId4" Type="http://schemas.openxmlformats.org/officeDocument/2006/relationships/image" Target="../media/image47.png"/><Relationship Id="rId9" Type="http://schemas.openxmlformats.org/officeDocument/2006/relationships/image" Target="../media/image53.png"/></Relationships>
</file>

<file path=ppt/slides/_rels/slide149.xml.rels><?xml version="1.0" encoding="UTF-8" standalone="yes"?>
<Relationships xmlns="http://schemas.openxmlformats.org/package/2006/relationships"><Relationship Id="rId8" Type="http://schemas.openxmlformats.org/officeDocument/2006/relationships/image" Target="../media/image63.png"/><Relationship Id="rId13" Type="http://schemas.openxmlformats.org/officeDocument/2006/relationships/image" Target="../media/image49.png"/><Relationship Id="rId3" Type="http://schemas.openxmlformats.org/officeDocument/2006/relationships/image" Target="../media/image46.png"/><Relationship Id="rId7" Type="http://schemas.openxmlformats.org/officeDocument/2006/relationships/image" Target="../media/image62.png"/><Relationship Id="rId12" Type="http://schemas.openxmlformats.org/officeDocument/2006/relationships/image" Target="../media/image54.png"/><Relationship Id="rId2" Type="http://schemas.openxmlformats.org/officeDocument/2006/relationships/image" Target="../media/image85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61.png"/><Relationship Id="rId11" Type="http://schemas.openxmlformats.org/officeDocument/2006/relationships/image" Target="../media/image48.png"/><Relationship Id="rId5" Type="http://schemas.openxmlformats.org/officeDocument/2006/relationships/image" Target="../media/image24.png"/><Relationship Id="rId10" Type="http://schemas.openxmlformats.org/officeDocument/2006/relationships/image" Target="../media/image64.png"/><Relationship Id="rId4" Type="http://schemas.openxmlformats.org/officeDocument/2006/relationships/image" Target="../media/image47.png"/><Relationship Id="rId9" Type="http://schemas.openxmlformats.org/officeDocument/2006/relationships/image" Target="../media/image53.png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.png"/><Relationship Id="rId2" Type="http://schemas.openxmlformats.org/officeDocument/2006/relationships/image" Target="../media/image46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49.png"/><Relationship Id="rId5" Type="http://schemas.openxmlformats.org/officeDocument/2006/relationships/image" Target="../media/image48.png"/><Relationship Id="rId4" Type="http://schemas.openxmlformats.org/officeDocument/2006/relationships/image" Target="../media/image24.png"/></Relationships>
</file>

<file path=ppt/slides/_rels/slide150.xml.rels><?xml version="1.0" encoding="UTF-8" standalone="yes"?>
<Relationships xmlns="http://schemas.openxmlformats.org/package/2006/relationships"><Relationship Id="rId8" Type="http://schemas.openxmlformats.org/officeDocument/2006/relationships/image" Target="../media/image63.png"/><Relationship Id="rId13" Type="http://schemas.openxmlformats.org/officeDocument/2006/relationships/image" Target="../media/image49.png"/><Relationship Id="rId3" Type="http://schemas.openxmlformats.org/officeDocument/2006/relationships/image" Target="../media/image46.png"/><Relationship Id="rId7" Type="http://schemas.openxmlformats.org/officeDocument/2006/relationships/image" Target="../media/image62.png"/><Relationship Id="rId12" Type="http://schemas.openxmlformats.org/officeDocument/2006/relationships/image" Target="../media/image54.png"/><Relationship Id="rId2" Type="http://schemas.openxmlformats.org/officeDocument/2006/relationships/image" Target="../media/image85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61.png"/><Relationship Id="rId11" Type="http://schemas.openxmlformats.org/officeDocument/2006/relationships/image" Target="../media/image48.png"/><Relationship Id="rId5" Type="http://schemas.openxmlformats.org/officeDocument/2006/relationships/image" Target="../media/image24.png"/><Relationship Id="rId10" Type="http://schemas.openxmlformats.org/officeDocument/2006/relationships/image" Target="../media/image64.png"/><Relationship Id="rId4" Type="http://schemas.openxmlformats.org/officeDocument/2006/relationships/image" Target="../media/image47.png"/><Relationship Id="rId9" Type="http://schemas.openxmlformats.org/officeDocument/2006/relationships/image" Target="../media/image53.png"/></Relationships>
</file>

<file path=ppt/slides/_rels/slide151.xml.rels><?xml version="1.0" encoding="UTF-8" standalone="yes"?>
<Relationships xmlns="http://schemas.openxmlformats.org/package/2006/relationships"><Relationship Id="rId8" Type="http://schemas.openxmlformats.org/officeDocument/2006/relationships/image" Target="../media/image47.png"/><Relationship Id="rId13" Type="http://schemas.openxmlformats.org/officeDocument/2006/relationships/image" Target="../media/image53.png"/><Relationship Id="rId3" Type="http://schemas.openxmlformats.org/officeDocument/2006/relationships/image" Target="../media/image75.png"/><Relationship Id="rId7" Type="http://schemas.openxmlformats.org/officeDocument/2006/relationships/image" Target="../media/image46.png"/><Relationship Id="rId12" Type="http://schemas.openxmlformats.org/officeDocument/2006/relationships/image" Target="../media/image63.png"/><Relationship Id="rId17" Type="http://schemas.openxmlformats.org/officeDocument/2006/relationships/image" Target="../media/image49.png"/><Relationship Id="rId2" Type="http://schemas.openxmlformats.org/officeDocument/2006/relationships/image" Target="../media/image74.png"/><Relationship Id="rId16" Type="http://schemas.openxmlformats.org/officeDocument/2006/relationships/hyperlink" Target="mailto:keyla_torrealba@yahoo.com" TargetMode="External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45.png"/><Relationship Id="rId11" Type="http://schemas.openxmlformats.org/officeDocument/2006/relationships/image" Target="../media/image62.png"/><Relationship Id="rId5" Type="http://schemas.openxmlformats.org/officeDocument/2006/relationships/image" Target="../media/image81.png"/><Relationship Id="rId15" Type="http://schemas.openxmlformats.org/officeDocument/2006/relationships/image" Target="../media/image48.png"/><Relationship Id="rId10" Type="http://schemas.openxmlformats.org/officeDocument/2006/relationships/image" Target="../media/image61.png"/><Relationship Id="rId4" Type="http://schemas.openxmlformats.org/officeDocument/2006/relationships/image" Target="../media/image80.png"/><Relationship Id="rId9" Type="http://schemas.openxmlformats.org/officeDocument/2006/relationships/image" Target="../media/image24.png"/><Relationship Id="rId14" Type="http://schemas.openxmlformats.org/officeDocument/2006/relationships/image" Target="../media/image64.png"/></Relationships>
</file>

<file path=ppt/slides/_rels/slide152.xml.rels><?xml version="1.0" encoding="UTF-8" standalone="yes"?>
<Relationships xmlns="http://schemas.openxmlformats.org/package/2006/relationships"><Relationship Id="rId8" Type="http://schemas.openxmlformats.org/officeDocument/2006/relationships/image" Target="../media/image47.png"/><Relationship Id="rId13" Type="http://schemas.openxmlformats.org/officeDocument/2006/relationships/image" Target="../media/image53.png"/><Relationship Id="rId3" Type="http://schemas.openxmlformats.org/officeDocument/2006/relationships/image" Target="../media/image93.png"/><Relationship Id="rId7" Type="http://schemas.openxmlformats.org/officeDocument/2006/relationships/image" Target="../media/image46.png"/><Relationship Id="rId12" Type="http://schemas.openxmlformats.org/officeDocument/2006/relationships/image" Target="../media/image63.png"/><Relationship Id="rId17" Type="http://schemas.openxmlformats.org/officeDocument/2006/relationships/image" Target="../media/image49.png"/><Relationship Id="rId2" Type="http://schemas.openxmlformats.org/officeDocument/2006/relationships/image" Target="../media/image96.png"/><Relationship Id="rId16" Type="http://schemas.openxmlformats.org/officeDocument/2006/relationships/hyperlink" Target="mailto:keyla_torrealba@yahoo.com" TargetMode="External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45.png"/><Relationship Id="rId11" Type="http://schemas.openxmlformats.org/officeDocument/2006/relationships/image" Target="../media/image62.png"/><Relationship Id="rId5" Type="http://schemas.openxmlformats.org/officeDocument/2006/relationships/image" Target="../media/image81.png"/><Relationship Id="rId15" Type="http://schemas.openxmlformats.org/officeDocument/2006/relationships/image" Target="../media/image48.png"/><Relationship Id="rId10" Type="http://schemas.openxmlformats.org/officeDocument/2006/relationships/image" Target="../media/image61.png"/><Relationship Id="rId4" Type="http://schemas.openxmlformats.org/officeDocument/2006/relationships/image" Target="../media/image80.png"/><Relationship Id="rId9" Type="http://schemas.openxmlformats.org/officeDocument/2006/relationships/image" Target="../media/image24.png"/><Relationship Id="rId14" Type="http://schemas.openxmlformats.org/officeDocument/2006/relationships/image" Target="../media/image64.png"/></Relationships>
</file>

<file path=ppt/slides/_rels/slide153.xml.rels><?xml version="1.0" encoding="UTF-8" standalone="yes"?>
<Relationships xmlns="http://schemas.openxmlformats.org/package/2006/relationships"><Relationship Id="rId8" Type="http://schemas.openxmlformats.org/officeDocument/2006/relationships/image" Target="../media/image63.png"/><Relationship Id="rId13" Type="http://schemas.openxmlformats.org/officeDocument/2006/relationships/image" Target="../media/image49.png"/><Relationship Id="rId3" Type="http://schemas.openxmlformats.org/officeDocument/2006/relationships/image" Target="../media/image46.png"/><Relationship Id="rId7" Type="http://schemas.openxmlformats.org/officeDocument/2006/relationships/image" Target="../media/image62.png"/><Relationship Id="rId12" Type="http://schemas.openxmlformats.org/officeDocument/2006/relationships/image" Target="../media/image54.png"/><Relationship Id="rId2" Type="http://schemas.openxmlformats.org/officeDocument/2006/relationships/image" Target="../media/image60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61.png"/><Relationship Id="rId11" Type="http://schemas.openxmlformats.org/officeDocument/2006/relationships/image" Target="../media/image48.png"/><Relationship Id="rId5" Type="http://schemas.openxmlformats.org/officeDocument/2006/relationships/image" Target="../media/image24.png"/><Relationship Id="rId10" Type="http://schemas.openxmlformats.org/officeDocument/2006/relationships/image" Target="../media/image64.png"/><Relationship Id="rId4" Type="http://schemas.openxmlformats.org/officeDocument/2006/relationships/image" Target="../media/image47.png"/><Relationship Id="rId9" Type="http://schemas.openxmlformats.org/officeDocument/2006/relationships/image" Target="../media/image53.png"/></Relationships>
</file>

<file path=ppt/slides/_rels/slide154.xml.rels><?xml version="1.0" encoding="UTF-8" standalone="yes"?>
<Relationships xmlns="http://schemas.openxmlformats.org/package/2006/relationships"><Relationship Id="rId8" Type="http://schemas.openxmlformats.org/officeDocument/2006/relationships/image" Target="../media/image63.png"/><Relationship Id="rId13" Type="http://schemas.openxmlformats.org/officeDocument/2006/relationships/image" Target="../media/image49.png"/><Relationship Id="rId3" Type="http://schemas.openxmlformats.org/officeDocument/2006/relationships/image" Target="../media/image46.png"/><Relationship Id="rId7" Type="http://schemas.openxmlformats.org/officeDocument/2006/relationships/image" Target="../media/image62.png"/><Relationship Id="rId12" Type="http://schemas.openxmlformats.org/officeDocument/2006/relationships/image" Target="../media/image54.png"/><Relationship Id="rId2" Type="http://schemas.openxmlformats.org/officeDocument/2006/relationships/image" Target="../media/image60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61.png"/><Relationship Id="rId11" Type="http://schemas.openxmlformats.org/officeDocument/2006/relationships/image" Target="../media/image48.png"/><Relationship Id="rId5" Type="http://schemas.openxmlformats.org/officeDocument/2006/relationships/image" Target="../media/image24.png"/><Relationship Id="rId10" Type="http://schemas.openxmlformats.org/officeDocument/2006/relationships/image" Target="../media/image64.png"/><Relationship Id="rId4" Type="http://schemas.openxmlformats.org/officeDocument/2006/relationships/image" Target="../media/image47.png"/><Relationship Id="rId9" Type="http://schemas.openxmlformats.org/officeDocument/2006/relationships/image" Target="../media/image53.png"/></Relationships>
</file>

<file path=ppt/slides/_rels/slide155.xml.rels><?xml version="1.0" encoding="UTF-8" standalone="yes"?>
<Relationships xmlns="http://schemas.openxmlformats.org/package/2006/relationships"><Relationship Id="rId8" Type="http://schemas.openxmlformats.org/officeDocument/2006/relationships/image" Target="../media/image63.png"/><Relationship Id="rId13" Type="http://schemas.openxmlformats.org/officeDocument/2006/relationships/image" Target="../media/image49.png"/><Relationship Id="rId3" Type="http://schemas.openxmlformats.org/officeDocument/2006/relationships/image" Target="../media/image46.png"/><Relationship Id="rId7" Type="http://schemas.openxmlformats.org/officeDocument/2006/relationships/image" Target="../media/image62.png"/><Relationship Id="rId12" Type="http://schemas.openxmlformats.org/officeDocument/2006/relationships/image" Target="../media/image54.png"/><Relationship Id="rId2" Type="http://schemas.openxmlformats.org/officeDocument/2006/relationships/image" Target="../media/image60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61.png"/><Relationship Id="rId11" Type="http://schemas.openxmlformats.org/officeDocument/2006/relationships/image" Target="../media/image48.png"/><Relationship Id="rId5" Type="http://schemas.openxmlformats.org/officeDocument/2006/relationships/image" Target="../media/image24.png"/><Relationship Id="rId10" Type="http://schemas.openxmlformats.org/officeDocument/2006/relationships/image" Target="../media/image64.png"/><Relationship Id="rId4" Type="http://schemas.openxmlformats.org/officeDocument/2006/relationships/image" Target="../media/image47.png"/><Relationship Id="rId9" Type="http://schemas.openxmlformats.org/officeDocument/2006/relationships/image" Target="../media/image53.png"/></Relationships>
</file>

<file path=ppt/slides/_rels/slide156.xml.rels><?xml version="1.0" encoding="UTF-8" standalone="yes"?>
<Relationships xmlns="http://schemas.openxmlformats.org/package/2006/relationships"><Relationship Id="rId8" Type="http://schemas.openxmlformats.org/officeDocument/2006/relationships/image" Target="../media/image61.png"/><Relationship Id="rId13" Type="http://schemas.openxmlformats.org/officeDocument/2006/relationships/image" Target="../media/image48.png"/><Relationship Id="rId3" Type="http://schemas.openxmlformats.org/officeDocument/2006/relationships/image" Target="../media/image2.png"/><Relationship Id="rId7" Type="http://schemas.openxmlformats.org/officeDocument/2006/relationships/image" Target="../media/image24.png"/><Relationship Id="rId12" Type="http://schemas.openxmlformats.org/officeDocument/2006/relationships/image" Target="../media/image64.png"/><Relationship Id="rId2" Type="http://schemas.openxmlformats.org/officeDocument/2006/relationships/image" Target="../media/image97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47.png"/><Relationship Id="rId11" Type="http://schemas.openxmlformats.org/officeDocument/2006/relationships/image" Target="../media/image53.png"/><Relationship Id="rId5" Type="http://schemas.openxmlformats.org/officeDocument/2006/relationships/image" Target="../media/image46.png"/><Relationship Id="rId15" Type="http://schemas.openxmlformats.org/officeDocument/2006/relationships/image" Target="../media/image49.png"/><Relationship Id="rId10" Type="http://schemas.openxmlformats.org/officeDocument/2006/relationships/image" Target="../media/image63.png"/><Relationship Id="rId4" Type="http://schemas.openxmlformats.org/officeDocument/2006/relationships/image" Target="../media/image60.png"/><Relationship Id="rId9" Type="http://schemas.openxmlformats.org/officeDocument/2006/relationships/image" Target="../media/image62.png"/><Relationship Id="rId14" Type="http://schemas.openxmlformats.org/officeDocument/2006/relationships/image" Target="../media/image54.png"/></Relationships>
</file>

<file path=ppt/slides/_rels/slide157.xml.rels><?xml version="1.0" encoding="UTF-8" standalone="yes"?>
<Relationships xmlns="http://schemas.openxmlformats.org/package/2006/relationships"><Relationship Id="rId8" Type="http://schemas.openxmlformats.org/officeDocument/2006/relationships/image" Target="../media/image63.png"/><Relationship Id="rId13" Type="http://schemas.openxmlformats.org/officeDocument/2006/relationships/image" Target="../media/image49.png"/><Relationship Id="rId3" Type="http://schemas.openxmlformats.org/officeDocument/2006/relationships/image" Target="../media/image46.png"/><Relationship Id="rId7" Type="http://schemas.openxmlformats.org/officeDocument/2006/relationships/image" Target="../media/image62.png"/><Relationship Id="rId12" Type="http://schemas.openxmlformats.org/officeDocument/2006/relationships/image" Target="../media/image54.png"/><Relationship Id="rId2" Type="http://schemas.openxmlformats.org/officeDocument/2006/relationships/image" Target="../media/image60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61.png"/><Relationship Id="rId11" Type="http://schemas.openxmlformats.org/officeDocument/2006/relationships/image" Target="../media/image48.png"/><Relationship Id="rId5" Type="http://schemas.openxmlformats.org/officeDocument/2006/relationships/image" Target="../media/image24.png"/><Relationship Id="rId10" Type="http://schemas.openxmlformats.org/officeDocument/2006/relationships/image" Target="../media/image64.png"/><Relationship Id="rId4" Type="http://schemas.openxmlformats.org/officeDocument/2006/relationships/image" Target="../media/image47.png"/><Relationship Id="rId9" Type="http://schemas.openxmlformats.org/officeDocument/2006/relationships/image" Target="../media/image53.png"/></Relationships>
</file>

<file path=ppt/slides/_rels/slide158.xml.rels><?xml version="1.0" encoding="UTF-8" standalone="yes"?>
<Relationships xmlns="http://schemas.openxmlformats.org/package/2006/relationships"><Relationship Id="rId8" Type="http://schemas.openxmlformats.org/officeDocument/2006/relationships/image" Target="../media/image63.png"/><Relationship Id="rId13" Type="http://schemas.openxmlformats.org/officeDocument/2006/relationships/image" Target="../media/image49.png"/><Relationship Id="rId3" Type="http://schemas.openxmlformats.org/officeDocument/2006/relationships/image" Target="../media/image46.png"/><Relationship Id="rId7" Type="http://schemas.openxmlformats.org/officeDocument/2006/relationships/image" Target="../media/image62.png"/><Relationship Id="rId12" Type="http://schemas.openxmlformats.org/officeDocument/2006/relationships/image" Target="../media/image54.png"/><Relationship Id="rId2" Type="http://schemas.openxmlformats.org/officeDocument/2006/relationships/image" Target="../media/image60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61.png"/><Relationship Id="rId11" Type="http://schemas.openxmlformats.org/officeDocument/2006/relationships/image" Target="../media/image48.png"/><Relationship Id="rId5" Type="http://schemas.openxmlformats.org/officeDocument/2006/relationships/image" Target="../media/image24.png"/><Relationship Id="rId10" Type="http://schemas.openxmlformats.org/officeDocument/2006/relationships/image" Target="../media/image64.png"/><Relationship Id="rId4" Type="http://schemas.openxmlformats.org/officeDocument/2006/relationships/image" Target="../media/image47.png"/><Relationship Id="rId9" Type="http://schemas.openxmlformats.org/officeDocument/2006/relationships/image" Target="../media/image53.png"/></Relationships>
</file>

<file path=ppt/slides/_rels/slide159.xml.rels><?xml version="1.0" encoding="UTF-8" standalone="yes"?>
<Relationships xmlns="http://schemas.openxmlformats.org/package/2006/relationships"><Relationship Id="rId8" Type="http://schemas.openxmlformats.org/officeDocument/2006/relationships/image" Target="../media/image63.png"/><Relationship Id="rId13" Type="http://schemas.openxmlformats.org/officeDocument/2006/relationships/image" Target="../media/image49.png"/><Relationship Id="rId3" Type="http://schemas.openxmlformats.org/officeDocument/2006/relationships/image" Target="../media/image46.png"/><Relationship Id="rId7" Type="http://schemas.openxmlformats.org/officeDocument/2006/relationships/image" Target="../media/image62.png"/><Relationship Id="rId12" Type="http://schemas.openxmlformats.org/officeDocument/2006/relationships/image" Target="../media/image54.png"/><Relationship Id="rId2" Type="http://schemas.openxmlformats.org/officeDocument/2006/relationships/image" Target="../media/image60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61.png"/><Relationship Id="rId11" Type="http://schemas.openxmlformats.org/officeDocument/2006/relationships/image" Target="../media/image48.png"/><Relationship Id="rId5" Type="http://schemas.openxmlformats.org/officeDocument/2006/relationships/image" Target="../media/image24.png"/><Relationship Id="rId10" Type="http://schemas.openxmlformats.org/officeDocument/2006/relationships/image" Target="../media/image64.png"/><Relationship Id="rId4" Type="http://schemas.openxmlformats.org/officeDocument/2006/relationships/image" Target="../media/image47.png"/><Relationship Id="rId9" Type="http://schemas.openxmlformats.org/officeDocument/2006/relationships/image" Target="../media/image53.png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.png"/><Relationship Id="rId2" Type="http://schemas.openxmlformats.org/officeDocument/2006/relationships/image" Target="../media/image46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49.png"/><Relationship Id="rId5" Type="http://schemas.openxmlformats.org/officeDocument/2006/relationships/image" Target="../media/image48.png"/><Relationship Id="rId4" Type="http://schemas.openxmlformats.org/officeDocument/2006/relationships/image" Target="../media/image24.png"/></Relationships>
</file>

<file path=ppt/slides/_rels/slide160.xml.rels><?xml version="1.0" encoding="UTF-8" standalone="yes"?>
<Relationships xmlns="http://schemas.openxmlformats.org/package/2006/relationships"><Relationship Id="rId8" Type="http://schemas.openxmlformats.org/officeDocument/2006/relationships/image" Target="../media/image62.png"/><Relationship Id="rId13" Type="http://schemas.openxmlformats.org/officeDocument/2006/relationships/image" Target="../media/image54.png"/><Relationship Id="rId3" Type="http://schemas.openxmlformats.org/officeDocument/2006/relationships/image" Target="../media/image46.png"/><Relationship Id="rId7" Type="http://schemas.openxmlformats.org/officeDocument/2006/relationships/image" Target="../media/image61.png"/><Relationship Id="rId12" Type="http://schemas.openxmlformats.org/officeDocument/2006/relationships/image" Target="../media/image48.png"/><Relationship Id="rId2" Type="http://schemas.openxmlformats.org/officeDocument/2006/relationships/image" Target="../media/image60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65.png"/><Relationship Id="rId11" Type="http://schemas.openxmlformats.org/officeDocument/2006/relationships/image" Target="../media/image64.png"/><Relationship Id="rId5" Type="http://schemas.openxmlformats.org/officeDocument/2006/relationships/image" Target="../media/image24.png"/><Relationship Id="rId10" Type="http://schemas.openxmlformats.org/officeDocument/2006/relationships/image" Target="../media/image53.png"/><Relationship Id="rId4" Type="http://schemas.openxmlformats.org/officeDocument/2006/relationships/image" Target="../media/image47.png"/><Relationship Id="rId9" Type="http://schemas.openxmlformats.org/officeDocument/2006/relationships/image" Target="../media/image63.png"/><Relationship Id="rId14" Type="http://schemas.openxmlformats.org/officeDocument/2006/relationships/image" Target="../media/image49.png"/></Relationships>
</file>

<file path=ppt/slides/_rels/slide161.xml.rels><?xml version="1.0" encoding="UTF-8" standalone="yes"?>
<Relationships xmlns="http://schemas.openxmlformats.org/package/2006/relationships"><Relationship Id="rId8" Type="http://schemas.openxmlformats.org/officeDocument/2006/relationships/image" Target="../media/image63.png"/><Relationship Id="rId13" Type="http://schemas.openxmlformats.org/officeDocument/2006/relationships/image" Target="../media/image49.png"/><Relationship Id="rId3" Type="http://schemas.openxmlformats.org/officeDocument/2006/relationships/image" Target="../media/image46.png"/><Relationship Id="rId7" Type="http://schemas.openxmlformats.org/officeDocument/2006/relationships/image" Target="../media/image62.png"/><Relationship Id="rId12" Type="http://schemas.openxmlformats.org/officeDocument/2006/relationships/image" Target="../media/image54.png"/><Relationship Id="rId2" Type="http://schemas.openxmlformats.org/officeDocument/2006/relationships/image" Target="../media/image60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61.png"/><Relationship Id="rId11" Type="http://schemas.openxmlformats.org/officeDocument/2006/relationships/image" Target="../media/image48.png"/><Relationship Id="rId5" Type="http://schemas.openxmlformats.org/officeDocument/2006/relationships/image" Target="../media/image24.png"/><Relationship Id="rId10" Type="http://schemas.openxmlformats.org/officeDocument/2006/relationships/image" Target="../media/image64.png"/><Relationship Id="rId4" Type="http://schemas.openxmlformats.org/officeDocument/2006/relationships/image" Target="../media/image47.png"/><Relationship Id="rId9" Type="http://schemas.openxmlformats.org/officeDocument/2006/relationships/image" Target="../media/image53.png"/></Relationships>
</file>

<file path=ppt/slides/_rels/slide162.xml.rels><?xml version="1.0" encoding="UTF-8" standalone="yes"?>
<Relationships xmlns="http://schemas.openxmlformats.org/package/2006/relationships"><Relationship Id="rId8" Type="http://schemas.openxmlformats.org/officeDocument/2006/relationships/image" Target="../media/image63.png"/><Relationship Id="rId13" Type="http://schemas.openxmlformats.org/officeDocument/2006/relationships/image" Target="../media/image49.png"/><Relationship Id="rId3" Type="http://schemas.openxmlformats.org/officeDocument/2006/relationships/image" Target="../media/image46.png"/><Relationship Id="rId7" Type="http://schemas.openxmlformats.org/officeDocument/2006/relationships/image" Target="../media/image62.png"/><Relationship Id="rId12" Type="http://schemas.openxmlformats.org/officeDocument/2006/relationships/image" Target="../media/image54.png"/><Relationship Id="rId2" Type="http://schemas.openxmlformats.org/officeDocument/2006/relationships/image" Target="../media/image60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61.png"/><Relationship Id="rId11" Type="http://schemas.openxmlformats.org/officeDocument/2006/relationships/image" Target="../media/image48.png"/><Relationship Id="rId5" Type="http://schemas.openxmlformats.org/officeDocument/2006/relationships/image" Target="../media/image24.png"/><Relationship Id="rId10" Type="http://schemas.openxmlformats.org/officeDocument/2006/relationships/image" Target="../media/image64.png"/><Relationship Id="rId4" Type="http://schemas.openxmlformats.org/officeDocument/2006/relationships/image" Target="../media/image47.png"/><Relationship Id="rId9" Type="http://schemas.openxmlformats.org/officeDocument/2006/relationships/image" Target="../media/image53.png"/></Relationships>
</file>

<file path=ppt/slides/_rels/slide163.xml.rels><?xml version="1.0" encoding="UTF-8" standalone="yes"?>
<Relationships xmlns="http://schemas.openxmlformats.org/package/2006/relationships"><Relationship Id="rId8" Type="http://schemas.openxmlformats.org/officeDocument/2006/relationships/image" Target="../media/image63.png"/><Relationship Id="rId13" Type="http://schemas.openxmlformats.org/officeDocument/2006/relationships/image" Target="../media/image49.png"/><Relationship Id="rId3" Type="http://schemas.openxmlformats.org/officeDocument/2006/relationships/image" Target="../media/image46.png"/><Relationship Id="rId7" Type="http://schemas.openxmlformats.org/officeDocument/2006/relationships/image" Target="../media/image62.png"/><Relationship Id="rId12" Type="http://schemas.openxmlformats.org/officeDocument/2006/relationships/image" Target="../media/image54.png"/><Relationship Id="rId2" Type="http://schemas.openxmlformats.org/officeDocument/2006/relationships/image" Target="../media/image60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61.png"/><Relationship Id="rId11" Type="http://schemas.openxmlformats.org/officeDocument/2006/relationships/image" Target="../media/image48.png"/><Relationship Id="rId5" Type="http://schemas.openxmlformats.org/officeDocument/2006/relationships/image" Target="../media/image24.png"/><Relationship Id="rId10" Type="http://schemas.openxmlformats.org/officeDocument/2006/relationships/image" Target="../media/image64.png"/><Relationship Id="rId4" Type="http://schemas.openxmlformats.org/officeDocument/2006/relationships/image" Target="../media/image47.png"/><Relationship Id="rId9" Type="http://schemas.openxmlformats.org/officeDocument/2006/relationships/image" Target="../media/image53.png"/></Relationships>
</file>

<file path=ppt/slides/_rels/slide164.xml.rels><?xml version="1.0" encoding="UTF-8" standalone="yes"?>
<Relationships xmlns="http://schemas.openxmlformats.org/package/2006/relationships"><Relationship Id="rId8" Type="http://schemas.openxmlformats.org/officeDocument/2006/relationships/image" Target="../media/image63.png"/><Relationship Id="rId13" Type="http://schemas.openxmlformats.org/officeDocument/2006/relationships/hyperlink" Target="http://scielo.isciii.es/scielo.php?script=sci_abstract&amp;pid=S1132-12962016000100009" TargetMode="External"/><Relationship Id="rId18" Type="http://schemas.openxmlformats.org/officeDocument/2006/relationships/image" Target="../media/image49.png"/><Relationship Id="rId3" Type="http://schemas.openxmlformats.org/officeDocument/2006/relationships/image" Target="../media/image46.png"/><Relationship Id="rId7" Type="http://schemas.openxmlformats.org/officeDocument/2006/relationships/image" Target="../media/image62.png"/><Relationship Id="rId12" Type="http://schemas.openxmlformats.org/officeDocument/2006/relationships/image" Target="../media/image54.png"/><Relationship Id="rId17" Type="http://schemas.openxmlformats.org/officeDocument/2006/relationships/hyperlink" Target="http://www.ucla.edu.ve/secretaria/Gacetas/" TargetMode="External"/><Relationship Id="rId2" Type="http://schemas.openxmlformats.org/officeDocument/2006/relationships/image" Target="../media/image60.png"/><Relationship Id="rId16" Type="http://schemas.openxmlformats.org/officeDocument/2006/relationships/hyperlink" Target="http://www.uaq.mx/docsgrales/informatica/Sistema-Multimodal-de-educacion-UAQ.pdf" TargetMode="External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61.png"/><Relationship Id="rId11" Type="http://schemas.openxmlformats.org/officeDocument/2006/relationships/image" Target="../media/image48.png"/><Relationship Id="rId5" Type="http://schemas.openxmlformats.org/officeDocument/2006/relationships/image" Target="../media/image24.png"/><Relationship Id="rId15" Type="http://schemas.openxmlformats.org/officeDocument/2006/relationships/hyperlink" Target="http://saber.ucv.ve/ojs/index.php/rev_docu/article/download/4545/4356" TargetMode="External"/><Relationship Id="rId10" Type="http://schemas.openxmlformats.org/officeDocument/2006/relationships/image" Target="../media/image64.png"/><Relationship Id="rId4" Type="http://schemas.openxmlformats.org/officeDocument/2006/relationships/image" Target="../media/image47.png"/><Relationship Id="rId9" Type="http://schemas.openxmlformats.org/officeDocument/2006/relationships/image" Target="../media/image53.png"/><Relationship Id="rId14" Type="http://schemas.openxmlformats.org/officeDocument/2006/relationships/hyperlink" Target="http://redc.revistas.csic.es/index.php/redc/article/view/744/825" TargetMode="External"/></Relationships>
</file>

<file path=ppt/slides/_rels/slide165.xml.rels><?xml version="1.0" encoding="UTF-8" standalone="yes"?>
<Relationships xmlns="http://schemas.openxmlformats.org/package/2006/relationships"><Relationship Id="rId8" Type="http://schemas.openxmlformats.org/officeDocument/2006/relationships/image" Target="../media/image46.png"/><Relationship Id="rId13" Type="http://schemas.openxmlformats.org/officeDocument/2006/relationships/image" Target="../media/image63.png"/><Relationship Id="rId18" Type="http://schemas.openxmlformats.org/officeDocument/2006/relationships/image" Target="../media/image49.png"/><Relationship Id="rId3" Type="http://schemas.openxmlformats.org/officeDocument/2006/relationships/image" Target="../media/image75.png"/><Relationship Id="rId7" Type="http://schemas.openxmlformats.org/officeDocument/2006/relationships/image" Target="../media/image99.png"/><Relationship Id="rId12" Type="http://schemas.openxmlformats.org/officeDocument/2006/relationships/image" Target="../media/image62.png"/><Relationship Id="rId17" Type="http://schemas.openxmlformats.org/officeDocument/2006/relationships/hyperlink" Target="mailto:Srjos2021@Gmail.com" TargetMode="External"/><Relationship Id="rId2" Type="http://schemas.openxmlformats.org/officeDocument/2006/relationships/image" Target="../media/image98.png"/><Relationship Id="rId16" Type="http://schemas.openxmlformats.org/officeDocument/2006/relationships/image" Target="../media/image48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45.png"/><Relationship Id="rId11" Type="http://schemas.openxmlformats.org/officeDocument/2006/relationships/image" Target="../media/image61.png"/><Relationship Id="rId5" Type="http://schemas.openxmlformats.org/officeDocument/2006/relationships/image" Target="../media/image81.png"/><Relationship Id="rId15" Type="http://schemas.openxmlformats.org/officeDocument/2006/relationships/image" Target="../media/image64.png"/><Relationship Id="rId10" Type="http://schemas.openxmlformats.org/officeDocument/2006/relationships/image" Target="../media/image24.png"/><Relationship Id="rId4" Type="http://schemas.openxmlformats.org/officeDocument/2006/relationships/image" Target="../media/image80.png"/><Relationship Id="rId9" Type="http://schemas.openxmlformats.org/officeDocument/2006/relationships/image" Target="../media/image47.png"/><Relationship Id="rId14" Type="http://schemas.openxmlformats.org/officeDocument/2006/relationships/image" Target="../media/image53.png"/></Relationships>
</file>

<file path=ppt/slides/_rels/slide166.xml.rels><?xml version="1.0" encoding="UTF-8" standalone="yes"?>
<Relationships xmlns="http://schemas.openxmlformats.org/package/2006/relationships"><Relationship Id="rId8" Type="http://schemas.openxmlformats.org/officeDocument/2006/relationships/image" Target="../media/image47.png"/><Relationship Id="rId13" Type="http://schemas.openxmlformats.org/officeDocument/2006/relationships/image" Target="../media/image53.png"/><Relationship Id="rId3" Type="http://schemas.openxmlformats.org/officeDocument/2006/relationships/image" Target="../media/image75.png"/><Relationship Id="rId7" Type="http://schemas.openxmlformats.org/officeDocument/2006/relationships/image" Target="../media/image46.png"/><Relationship Id="rId12" Type="http://schemas.openxmlformats.org/officeDocument/2006/relationships/image" Target="../media/image63.png"/><Relationship Id="rId17" Type="http://schemas.openxmlformats.org/officeDocument/2006/relationships/image" Target="../media/image49.png"/><Relationship Id="rId2" Type="http://schemas.openxmlformats.org/officeDocument/2006/relationships/image" Target="../media/image74.png"/><Relationship Id="rId16" Type="http://schemas.openxmlformats.org/officeDocument/2006/relationships/hyperlink" Target="mailto:Srjos2021@Gmail.com" TargetMode="External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45.png"/><Relationship Id="rId11" Type="http://schemas.openxmlformats.org/officeDocument/2006/relationships/image" Target="../media/image62.png"/><Relationship Id="rId5" Type="http://schemas.openxmlformats.org/officeDocument/2006/relationships/image" Target="../media/image81.png"/><Relationship Id="rId15" Type="http://schemas.openxmlformats.org/officeDocument/2006/relationships/image" Target="../media/image48.png"/><Relationship Id="rId10" Type="http://schemas.openxmlformats.org/officeDocument/2006/relationships/image" Target="../media/image61.png"/><Relationship Id="rId4" Type="http://schemas.openxmlformats.org/officeDocument/2006/relationships/image" Target="../media/image80.png"/><Relationship Id="rId9" Type="http://schemas.openxmlformats.org/officeDocument/2006/relationships/image" Target="../media/image24.png"/><Relationship Id="rId14" Type="http://schemas.openxmlformats.org/officeDocument/2006/relationships/image" Target="../media/image64.png"/></Relationships>
</file>

<file path=ppt/slides/_rels/slide167.xml.rels><?xml version="1.0" encoding="UTF-8" standalone="yes"?>
<Relationships xmlns="http://schemas.openxmlformats.org/package/2006/relationships"><Relationship Id="rId8" Type="http://schemas.openxmlformats.org/officeDocument/2006/relationships/image" Target="../media/image63.png"/><Relationship Id="rId13" Type="http://schemas.openxmlformats.org/officeDocument/2006/relationships/image" Target="../media/image49.png"/><Relationship Id="rId3" Type="http://schemas.openxmlformats.org/officeDocument/2006/relationships/image" Target="../media/image46.png"/><Relationship Id="rId7" Type="http://schemas.openxmlformats.org/officeDocument/2006/relationships/image" Target="../media/image62.png"/><Relationship Id="rId12" Type="http://schemas.openxmlformats.org/officeDocument/2006/relationships/image" Target="../media/image54.png"/><Relationship Id="rId2" Type="http://schemas.openxmlformats.org/officeDocument/2006/relationships/image" Target="../media/image60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61.png"/><Relationship Id="rId11" Type="http://schemas.openxmlformats.org/officeDocument/2006/relationships/image" Target="../media/image48.png"/><Relationship Id="rId5" Type="http://schemas.openxmlformats.org/officeDocument/2006/relationships/image" Target="../media/image24.png"/><Relationship Id="rId10" Type="http://schemas.openxmlformats.org/officeDocument/2006/relationships/image" Target="../media/image64.png"/><Relationship Id="rId4" Type="http://schemas.openxmlformats.org/officeDocument/2006/relationships/image" Target="../media/image47.png"/><Relationship Id="rId9" Type="http://schemas.openxmlformats.org/officeDocument/2006/relationships/image" Target="../media/image53.png"/></Relationships>
</file>

<file path=ppt/slides/_rels/slide168.xml.rels><?xml version="1.0" encoding="UTF-8" standalone="yes"?>
<Relationships xmlns="http://schemas.openxmlformats.org/package/2006/relationships"><Relationship Id="rId8" Type="http://schemas.openxmlformats.org/officeDocument/2006/relationships/image" Target="../media/image63.png"/><Relationship Id="rId13" Type="http://schemas.openxmlformats.org/officeDocument/2006/relationships/image" Target="../media/image49.png"/><Relationship Id="rId3" Type="http://schemas.openxmlformats.org/officeDocument/2006/relationships/image" Target="../media/image46.png"/><Relationship Id="rId7" Type="http://schemas.openxmlformats.org/officeDocument/2006/relationships/image" Target="../media/image62.png"/><Relationship Id="rId12" Type="http://schemas.openxmlformats.org/officeDocument/2006/relationships/image" Target="../media/image54.png"/><Relationship Id="rId2" Type="http://schemas.openxmlformats.org/officeDocument/2006/relationships/image" Target="../media/image60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61.png"/><Relationship Id="rId11" Type="http://schemas.openxmlformats.org/officeDocument/2006/relationships/image" Target="../media/image48.png"/><Relationship Id="rId5" Type="http://schemas.openxmlformats.org/officeDocument/2006/relationships/image" Target="../media/image24.png"/><Relationship Id="rId10" Type="http://schemas.openxmlformats.org/officeDocument/2006/relationships/image" Target="../media/image64.png"/><Relationship Id="rId4" Type="http://schemas.openxmlformats.org/officeDocument/2006/relationships/image" Target="../media/image47.png"/><Relationship Id="rId9" Type="http://schemas.openxmlformats.org/officeDocument/2006/relationships/image" Target="../media/image53.png"/></Relationships>
</file>

<file path=ppt/slides/_rels/slide169.xml.rels><?xml version="1.0" encoding="UTF-8" standalone="yes"?>
<Relationships xmlns="http://schemas.openxmlformats.org/package/2006/relationships"><Relationship Id="rId8" Type="http://schemas.openxmlformats.org/officeDocument/2006/relationships/image" Target="../media/image63.png"/><Relationship Id="rId13" Type="http://schemas.openxmlformats.org/officeDocument/2006/relationships/image" Target="../media/image49.png"/><Relationship Id="rId3" Type="http://schemas.openxmlformats.org/officeDocument/2006/relationships/image" Target="../media/image46.png"/><Relationship Id="rId7" Type="http://schemas.openxmlformats.org/officeDocument/2006/relationships/image" Target="../media/image62.png"/><Relationship Id="rId12" Type="http://schemas.openxmlformats.org/officeDocument/2006/relationships/image" Target="../media/image54.png"/><Relationship Id="rId2" Type="http://schemas.openxmlformats.org/officeDocument/2006/relationships/image" Target="../media/image60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61.png"/><Relationship Id="rId11" Type="http://schemas.openxmlformats.org/officeDocument/2006/relationships/image" Target="../media/image48.png"/><Relationship Id="rId5" Type="http://schemas.openxmlformats.org/officeDocument/2006/relationships/image" Target="../media/image24.png"/><Relationship Id="rId10" Type="http://schemas.openxmlformats.org/officeDocument/2006/relationships/image" Target="../media/image64.png"/><Relationship Id="rId4" Type="http://schemas.openxmlformats.org/officeDocument/2006/relationships/image" Target="../media/image47.png"/><Relationship Id="rId9" Type="http://schemas.openxmlformats.org/officeDocument/2006/relationships/image" Target="../media/image53.png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.png"/><Relationship Id="rId2" Type="http://schemas.openxmlformats.org/officeDocument/2006/relationships/image" Target="../media/image46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49.png"/><Relationship Id="rId5" Type="http://schemas.openxmlformats.org/officeDocument/2006/relationships/image" Target="../media/image48.png"/><Relationship Id="rId4" Type="http://schemas.openxmlformats.org/officeDocument/2006/relationships/image" Target="../media/image24.png"/></Relationships>
</file>

<file path=ppt/slides/_rels/slide170.xml.rels><?xml version="1.0" encoding="UTF-8" standalone="yes"?>
<Relationships xmlns="http://schemas.openxmlformats.org/package/2006/relationships"><Relationship Id="rId8" Type="http://schemas.openxmlformats.org/officeDocument/2006/relationships/image" Target="../media/image63.png"/><Relationship Id="rId13" Type="http://schemas.openxmlformats.org/officeDocument/2006/relationships/image" Target="../media/image49.png"/><Relationship Id="rId3" Type="http://schemas.openxmlformats.org/officeDocument/2006/relationships/image" Target="../media/image46.png"/><Relationship Id="rId7" Type="http://schemas.openxmlformats.org/officeDocument/2006/relationships/image" Target="../media/image62.png"/><Relationship Id="rId12" Type="http://schemas.openxmlformats.org/officeDocument/2006/relationships/image" Target="../media/image54.png"/><Relationship Id="rId2" Type="http://schemas.openxmlformats.org/officeDocument/2006/relationships/image" Target="../media/image60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61.png"/><Relationship Id="rId11" Type="http://schemas.openxmlformats.org/officeDocument/2006/relationships/image" Target="../media/image48.png"/><Relationship Id="rId5" Type="http://schemas.openxmlformats.org/officeDocument/2006/relationships/image" Target="../media/image24.png"/><Relationship Id="rId10" Type="http://schemas.openxmlformats.org/officeDocument/2006/relationships/image" Target="../media/image64.png"/><Relationship Id="rId4" Type="http://schemas.openxmlformats.org/officeDocument/2006/relationships/image" Target="../media/image47.png"/><Relationship Id="rId9" Type="http://schemas.openxmlformats.org/officeDocument/2006/relationships/image" Target="../media/image53.png"/></Relationships>
</file>

<file path=ppt/slides/_rels/slide171.xml.rels><?xml version="1.0" encoding="UTF-8" standalone="yes"?>
<Relationships xmlns="http://schemas.openxmlformats.org/package/2006/relationships"><Relationship Id="rId8" Type="http://schemas.openxmlformats.org/officeDocument/2006/relationships/image" Target="../media/image63.png"/><Relationship Id="rId13" Type="http://schemas.openxmlformats.org/officeDocument/2006/relationships/image" Target="../media/image49.png"/><Relationship Id="rId3" Type="http://schemas.openxmlformats.org/officeDocument/2006/relationships/image" Target="../media/image46.png"/><Relationship Id="rId7" Type="http://schemas.openxmlformats.org/officeDocument/2006/relationships/image" Target="../media/image62.png"/><Relationship Id="rId12" Type="http://schemas.openxmlformats.org/officeDocument/2006/relationships/image" Target="../media/image54.png"/><Relationship Id="rId2" Type="http://schemas.openxmlformats.org/officeDocument/2006/relationships/image" Target="../media/image60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61.png"/><Relationship Id="rId11" Type="http://schemas.openxmlformats.org/officeDocument/2006/relationships/image" Target="../media/image48.png"/><Relationship Id="rId5" Type="http://schemas.openxmlformats.org/officeDocument/2006/relationships/image" Target="../media/image24.png"/><Relationship Id="rId10" Type="http://schemas.openxmlformats.org/officeDocument/2006/relationships/image" Target="../media/image64.png"/><Relationship Id="rId4" Type="http://schemas.openxmlformats.org/officeDocument/2006/relationships/image" Target="../media/image47.png"/><Relationship Id="rId9" Type="http://schemas.openxmlformats.org/officeDocument/2006/relationships/image" Target="../media/image53.png"/></Relationships>
</file>

<file path=ppt/slides/_rels/slide172.xml.rels><?xml version="1.0" encoding="UTF-8" standalone="yes"?>
<Relationships xmlns="http://schemas.openxmlformats.org/package/2006/relationships"><Relationship Id="rId8" Type="http://schemas.openxmlformats.org/officeDocument/2006/relationships/image" Target="../media/image63.png"/><Relationship Id="rId13" Type="http://schemas.openxmlformats.org/officeDocument/2006/relationships/image" Target="../media/image49.png"/><Relationship Id="rId3" Type="http://schemas.openxmlformats.org/officeDocument/2006/relationships/image" Target="../media/image46.png"/><Relationship Id="rId7" Type="http://schemas.openxmlformats.org/officeDocument/2006/relationships/image" Target="../media/image62.png"/><Relationship Id="rId12" Type="http://schemas.openxmlformats.org/officeDocument/2006/relationships/image" Target="../media/image54.png"/><Relationship Id="rId2" Type="http://schemas.openxmlformats.org/officeDocument/2006/relationships/image" Target="../media/image60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61.png"/><Relationship Id="rId11" Type="http://schemas.openxmlformats.org/officeDocument/2006/relationships/image" Target="../media/image48.png"/><Relationship Id="rId5" Type="http://schemas.openxmlformats.org/officeDocument/2006/relationships/image" Target="../media/image24.png"/><Relationship Id="rId10" Type="http://schemas.openxmlformats.org/officeDocument/2006/relationships/image" Target="../media/image64.png"/><Relationship Id="rId4" Type="http://schemas.openxmlformats.org/officeDocument/2006/relationships/image" Target="../media/image47.png"/><Relationship Id="rId9" Type="http://schemas.openxmlformats.org/officeDocument/2006/relationships/image" Target="../media/image53.png"/></Relationships>
</file>

<file path=ppt/slides/_rels/slide173.xml.rels><?xml version="1.0" encoding="UTF-8" standalone="yes"?>
<Relationships xmlns="http://schemas.openxmlformats.org/package/2006/relationships"><Relationship Id="rId8" Type="http://schemas.openxmlformats.org/officeDocument/2006/relationships/image" Target="../media/image63.png"/><Relationship Id="rId13" Type="http://schemas.openxmlformats.org/officeDocument/2006/relationships/image" Target="../media/image49.png"/><Relationship Id="rId3" Type="http://schemas.openxmlformats.org/officeDocument/2006/relationships/image" Target="../media/image46.png"/><Relationship Id="rId7" Type="http://schemas.openxmlformats.org/officeDocument/2006/relationships/image" Target="../media/image62.png"/><Relationship Id="rId12" Type="http://schemas.openxmlformats.org/officeDocument/2006/relationships/image" Target="../media/image54.png"/><Relationship Id="rId2" Type="http://schemas.openxmlformats.org/officeDocument/2006/relationships/image" Target="../media/image60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61.png"/><Relationship Id="rId11" Type="http://schemas.openxmlformats.org/officeDocument/2006/relationships/image" Target="../media/image48.png"/><Relationship Id="rId5" Type="http://schemas.openxmlformats.org/officeDocument/2006/relationships/image" Target="../media/image24.png"/><Relationship Id="rId10" Type="http://schemas.openxmlformats.org/officeDocument/2006/relationships/image" Target="../media/image64.png"/><Relationship Id="rId4" Type="http://schemas.openxmlformats.org/officeDocument/2006/relationships/image" Target="../media/image47.png"/><Relationship Id="rId9" Type="http://schemas.openxmlformats.org/officeDocument/2006/relationships/image" Target="../media/image53.png"/></Relationships>
</file>

<file path=ppt/slides/_rels/slide174.xml.rels><?xml version="1.0" encoding="UTF-8" standalone="yes"?>
<Relationships xmlns="http://schemas.openxmlformats.org/package/2006/relationships"><Relationship Id="rId8" Type="http://schemas.openxmlformats.org/officeDocument/2006/relationships/image" Target="../media/image63.png"/><Relationship Id="rId13" Type="http://schemas.openxmlformats.org/officeDocument/2006/relationships/image" Target="../media/image49.png"/><Relationship Id="rId3" Type="http://schemas.openxmlformats.org/officeDocument/2006/relationships/image" Target="../media/image46.png"/><Relationship Id="rId7" Type="http://schemas.openxmlformats.org/officeDocument/2006/relationships/image" Target="../media/image62.png"/><Relationship Id="rId12" Type="http://schemas.openxmlformats.org/officeDocument/2006/relationships/image" Target="../media/image54.png"/><Relationship Id="rId2" Type="http://schemas.openxmlformats.org/officeDocument/2006/relationships/image" Target="../media/image60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61.png"/><Relationship Id="rId11" Type="http://schemas.openxmlformats.org/officeDocument/2006/relationships/image" Target="../media/image48.png"/><Relationship Id="rId5" Type="http://schemas.openxmlformats.org/officeDocument/2006/relationships/image" Target="../media/image24.png"/><Relationship Id="rId10" Type="http://schemas.openxmlformats.org/officeDocument/2006/relationships/image" Target="../media/image64.png"/><Relationship Id="rId4" Type="http://schemas.openxmlformats.org/officeDocument/2006/relationships/image" Target="../media/image47.png"/><Relationship Id="rId9" Type="http://schemas.openxmlformats.org/officeDocument/2006/relationships/image" Target="../media/image53.png"/></Relationships>
</file>

<file path=ppt/slides/_rels/slide175.xml.rels><?xml version="1.0" encoding="UTF-8" standalone="yes"?>
<Relationships xmlns="http://schemas.openxmlformats.org/package/2006/relationships"><Relationship Id="rId8" Type="http://schemas.openxmlformats.org/officeDocument/2006/relationships/image" Target="../media/image63.png"/><Relationship Id="rId13" Type="http://schemas.openxmlformats.org/officeDocument/2006/relationships/image" Target="../media/image49.png"/><Relationship Id="rId3" Type="http://schemas.openxmlformats.org/officeDocument/2006/relationships/image" Target="../media/image46.png"/><Relationship Id="rId7" Type="http://schemas.openxmlformats.org/officeDocument/2006/relationships/image" Target="../media/image62.png"/><Relationship Id="rId12" Type="http://schemas.openxmlformats.org/officeDocument/2006/relationships/image" Target="../media/image54.png"/><Relationship Id="rId2" Type="http://schemas.openxmlformats.org/officeDocument/2006/relationships/image" Target="../media/image60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61.png"/><Relationship Id="rId11" Type="http://schemas.openxmlformats.org/officeDocument/2006/relationships/image" Target="../media/image48.png"/><Relationship Id="rId5" Type="http://schemas.openxmlformats.org/officeDocument/2006/relationships/image" Target="../media/image24.png"/><Relationship Id="rId10" Type="http://schemas.openxmlformats.org/officeDocument/2006/relationships/image" Target="../media/image64.png"/><Relationship Id="rId4" Type="http://schemas.openxmlformats.org/officeDocument/2006/relationships/image" Target="../media/image47.png"/><Relationship Id="rId9" Type="http://schemas.openxmlformats.org/officeDocument/2006/relationships/image" Target="../media/image53.png"/></Relationships>
</file>

<file path=ppt/slides/_rels/slide176.xml.rels><?xml version="1.0" encoding="UTF-8" standalone="yes"?>
<Relationships xmlns="http://schemas.openxmlformats.org/package/2006/relationships"><Relationship Id="rId8" Type="http://schemas.openxmlformats.org/officeDocument/2006/relationships/image" Target="../media/image63.png"/><Relationship Id="rId13" Type="http://schemas.openxmlformats.org/officeDocument/2006/relationships/image" Target="../media/image49.png"/><Relationship Id="rId3" Type="http://schemas.openxmlformats.org/officeDocument/2006/relationships/image" Target="../media/image46.png"/><Relationship Id="rId7" Type="http://schemas.openxmlformats.org/officeDocument/2006/relationships/image" Target="../media/image62.png"/><Relationship Id="rId12" Type="http://schemas.openxmlformats.org/officeDocument/2006/relationships/image" Target="../media/image54.png"/><Relationship Id="rId2" Type="http://schemas.openxmlformats.org/officeDocument/2006/relationships/image" Target="../media/image60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61.png"/><Relationship Id="rId11" Type="http://schemas.openxmlformats.org/officeDocument/2006/relationships/image" Target="../media/image48.png"/><Relationship Id="rId5" Type="http://schemas.openxmlformats.org/officeDocument/2006/relationships/image" Target="../media/image24.png"/><Relationship Id="rId10" Type="http://schemas.openxmlformats.org/officeDocument/2006/relationships/image" Target="../media/image64.png"/><Relationship Id="rId4" Type="http://schemas.openxmlformats.org/officeDocument/2006/relationships/image" Target="../media/image47.png"/><Relationship Id="rId9" Type="http://schemas.openxmlformats.org/officeDocument/2006/relationships/image" Target="../media/image53.png"/></Relationships>
</file>

<file path=ppt/slides/_rels/slide177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2.png"/><Relationship Id="rId13" Type="http://schemas.openxmlformats.org/officeDocument/2006/relationships/image" Target="../media/image48.png"/><Relationship Id="rId3" Type="http://schemas.openxmlformats.org/officeDocument/2006/relationships/image" Target="../media/image46.png"/><Relationship Id="rId7" Type="http://schemas.openxmlformats.org/officeDocument/2006/relationships/image" Target="../media/image101.png"/><Relationship Id="rId12" Type="http://schemas.openxmlformats.org/officeDocument/2006/relationships/image" Target="../media/image64.png"/><Relationship Id="rId2" Type="http://schemas.openxmlformats.org/officeDocument/2006/relationships/image" Target="../media/image60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100.png"/><Relationship Id="rId11" Type="http://schemas.openxmlformats.org/officeDocument/2006/relationships/image" Target="../media/image53.png"/><Relationship Id="rId5" Type="http://schemas.openxmlformats.org/officeDocument/2006/relationships/image" Target="../media/image24.png"/><Relationship Id="rId15" Type="http://schemas.openxmlformats.org/officeDocument/2006/relationships/image" Target="../media/image49.png"/><Relationship Id="rId10" Type="http://schemas.openxmlformats.org/officeDocument/2006/relationships/image" Target="../media/image63.png"/><Relationship Id="rId4" Type="http://schemas.openxmlformats.org/officeDocument/2006/relationships/image" Target="../media/image47.png"/><Relationship Id="rId9" Type="http://schemas.openxmlformats.org/officeDocument/2006/relationships/image" Target="../media/image103.png"/><Relationship Id="rId14" Type="http://schemas.openxmlformats.org/officeDocument/2006/relationships/image" Target="../media/image54.png"/></Relationships>
</file>

<file path=ppt/slides/_rels/slide178.xml.rels><?xml version="1.0" encoding="UTF-8" standalone="yes"?>
<Relationships xmlns="http://schemas.openxmlformats.org/package/2006/relationships"><Relationship Id="rId8" Type="http://schemas.openxmlformats.org/officeDocument/2006/relationships/image" Target="../media/image63.png"/><Relationship Id="rId13" Type="http://schemas.openxmlformats.org/officeDocument/2006/relationships/image" Target="../media/image49.png"/><Relationship Id="rId3" Type="http://schemas.openxmlformats.org/officeDocument/2006/relationships/image" Target="../media/image46.png"/><Relationship Id="rId7" Type="http://schemas.openxmlformats.org/officeDocument/2006/relationships/image" Target="../media/image62.png"/><Relationship Id="rId12" Type="http://schemas.openxmlformats.org/officeDocument/2006/relationships/image" Target="../media/image54.png"/><Relationship Id="rId2" Type="http://schemas.openxmlformats.org/officeDocument/2006/relationships/image" Target="../media/image60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61.png"/><Relationship Id="rId11" Type="http://schemas.openxmlformats.org/officeDocument/2006/relationships/image" Target="../media/image48.png"/><Relationship Id="rId5" Type="http://schemas.openxmlformats.org/officeDocument/2006/relationships/image" Target="../media/image24.png"/><Relationship Id="rId10" Type="http://schemas.openxmlformats.org/officeDocument/2006/relationships/image" Target="../media/image64.png"/><Relationship Id="rId4" Type="http://schemas.openxmlformats.org/officeDocument/2006/relationships/image" Target="../media/image47.png"/><Relationship Id="rId9" Type="http://schemas.openxmlformats.org/officeDocument/2006/relationships/image" Target="../media/image53.png"/></Relationships>
</file>

<file path=ppt/slides/_rels/slide179.xml.rels><?xml version="1.0" encoding="UTF-8" standalone="yes"?>
<Relationships xmlns="http://schemas.openxmlformats.org/package/2006/relationships"><Relationship Id="rId8" Type="http://schemas.openxmlformats.org/officeDocument/2006/relationships/image" Target="../media/image47.png"/><Relationship Id="rId13" Type="http://schemas.openxmlformats.org/officeDocument/2006/relationships/image" Target="../media/image53.png"/><Relationship Id="rId3" Type="http://schemas.openxmlformats.org/officeDocument/2006/relationships/image" Target="../media/image105.png"/><Relationship Id="rId7" Type="http://schemas.openxmlformats.org/officeDocument/2006/relationships/image" Target="../media/image46.png"/><Relationship Id="rId12" Type="http://schemas.openxmlformats.org/officeDocument/2006/relationships/image" Target="../media/image63.png"/><Relationship Id="rId17" Type="http://schemas.openxmlformats.org/officeDocument/2006/relationships/image" Target="../media/image49.png"/><Relationship Id="rId2" Type="http://schemas.openxmlformats.org/officeDocument/2006/relationships/image" Target="../media/image104.png"/><Relationship Id="rId16" Type="http://schemas.openxmlformats.org/officeDocument/2006/relationships/hyperlink" Target="mailto:Jesusgg81@hotmail.com" TargetMode="External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45.png"/><Relationship Id="rId11" Type="http://schemas.openxmlformats.org/officeDocument/2006/relationships/image" Target="../media/image62.png"/><Relationship Id="rId5" Type="http://schemas.openxmlformats.org/officeDocument/2006/relationships/image" Target="../media/image81.png"/><Relationship Id="rId15" Type="http://schemas.openxmlformats.org/officeDocument/2006/relationships/image" Target="../media/image48.png"/><Relationship Id="rId10" Type="http://schemas.openxmlformats.org/officeDocument/2006/relationships/image" Target="../media/image61.png"/><Relationship Id="rId4" Type="http://schemas.openxmlformats.org/officeDocument/2006/relationships/image" Target="../media/image80.png"/><Relationship Id="rId9" Type="http://schemas.openxmlformats.org/officeDocument/2006/relationships/image" Target="../media/image24.png"/><Relationship Id="rId14" Type="http://schemas.openxmlformats.org/officeDocument/2006/relationships/image" Target="../media/image64.png"/></Relationships>
</file>

<file path=ppt/slides/_rels/slide18.xml.rels><?xml version="1.0" encoding="UTF-8" standalone="yes"?>
<Relationships xmlns="http://schemas.openxmlformats.org/package/2006/relationships"><Relationship Id="rId8" Type="http://schemas.openxmlformats.org/officeDocument/2006/relationships/image" Target="../media/image24.png"/><Relationship Id="rId3" Type="http://schemas.openxmlformats.org/officeDocument/2006/relationships/image" Target="../media/image46.png"/><Relationship Id="rId7" Type="http://schemas.openxmlformats.org/officeDocument/2006/relationships/image" Target="../media/image55.jpg"/><Relationship Id="rId2" Type="http://schemas.openxmlformats.org/officeDocument/2006/relationships/image" Target="../media/image52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54.png"/><Relationship Id="rId5" Type="http://schemas.openxmlformats.org/officeDocument/2006/relationships/image" Target="../media/image53.png"/><Relationship Id="rId10" Type="http://schemas.openxmlformats.org/officeDocument/2006/relationships/image" Target="../media/image49.png"/><Relationship Id="rId4" Type="http://schemas.openxmlformats.org/officeDocument/2006/relationships/image" Target="../media/image47.png"/><Relationship Id="rId9" Type="http://schemas.openxmlformats.org/officeDocument/2006/relationships/image" Target="../media/image48.png"/></Relationships>
</file>

<file path=ppt/slides/_rels/slide180.xml.rels><?xml version="1.0" encoding="UTF-8" standalone="yes"?>
<Relationships xmlns="http://schemas.openxmlformats.org/package/2006/relationships"><Relationship Id="rId8" Type="http://schemas.openxmlformats.org/officeDocument/2006/relationships/image" Target="../media/image47.png"/><Relationship Id="rId13" Type="http://schemas.openxmlformats.org/officeDocument/2006/relationships/image" Target="../media/image53.png"/><Relationship Id="rId3" Type="http://schemas.openxmlformats.org/officeDocument/2006/relationships/image" Target="../media/image75.png"/><Relationship Id="rId7" Type="http://schemas.openxmlformats.org/officeDocument/2006/relationships/image" Target="../media/image46.png"/><Relationship Id="rId12" Type="http://schemas.openxmlformats.org/officeDocument/2006/relationships/image" Target="../media/image63.png"/><Relationship Id="rId17" Type="http://schemas.openxmlformats.org/officeDocument/2006/relationships/image" Target="../media/image49.png"/><Relationship Id="rId2" Type="http://schemas.openxmlformats.org/officeDocument/2006/relationships/image" Target="../media/image74.png"/><Relationship Id="rId16" Type="http://schemas.openxmlformats.org/officeDocument/2006/relationships/hyperlink" Target="mailto:Jesusgg81@hotmail.com" TargetMode="External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45.png"/><Relationship Id="rId11" Type="http://schemas.openxmlformats.org/officeDocument/2006/relationships/image" Target="../media/image62.png"/><Relationship Id="rId5" Type="http://schemas.openxmlformats.org/officeDocument/2006/relationships/image" Target="../media/image81.png"/><Relationship Id="rId15" Type="http://schemas.openxmlformats.org/officeDocument/2006/relationships/image" Target="../media/image48.png"/><Relationship Id="rId10" Type="http://schemas.openxmlformats.org/officeDocument/2006/relationships/image" Target="../media/image61.png"/><Relationship Id="rId4" Type="http://schemas.openxmlformats.org/officeDocument/2006/relationships/image" Target="../media/image80.png"/><Relationship Id="rId9" Type="http://schemas.openxmlformats.org/officeDocument/2006/relationships/image" Target="../media/image24.png"/><Relationship Id="rId14" Type="http://schemas.openxmlformats.org/officeDocument/2006/relationships/image" Target="../media/image64.png"/></Relationships>
</file>

<file path=ppt/slides/_rels/slide181.xml.rels><?xml version="1.0" encoding="UTF-8" standalone="yes"?>
<Relationships xmlns="http://schemas.openxmlformats.org/package/2006/relationships"><Relationship Id="rId8" Type="http://schemas.openxmlformats.org/officeDocument/2006/relationships/image" Target="../media/image63.png"/><Relationship Id="rId13" Type="http://schemas.openxmlformats.org/officeDocument/2006/relationships/image" Target="../media/image49.png"/><Relationship Id="rId3" Type="http://schemas.openxmlformats.org/officeDocument/2006/relationships/image" Target="../media/image46.png"/><Relationship Id="rId7" Type="http://schemas.openxmlformats.org/officeDocument/2006/relationships/image" Target="../media/image62.png"/><Relationship Id="rId12" Type="http://schemas.openxmlformats.org/officeDocument/2006/relationships/image" Target="../media/image54.png"/><Relationship Id="rId2" Type="http://schemas.openxmlformats.org/officeDocument/2006/relationships/image" Target="../media/image60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61.png"/><Relationship Id="rId11" Type="http://schemas.openxmlformats.org/officeDocument/2006/relationships/image" Target="../media/image48.png"/><Relationship Id="rId5" Type="http://schemas.openxmlformats.org/officeDocument/2006/relationships/image" Target="../media/image24.png"/><Relationship Id="rId10" Type="http://schemas.openxmlformats.org/officeDocument/2006/relationships/image" Target="../media/image64.png"/><Relationship Id="rId4" Type="http://schemas.openxmlformats.org/officeDocument/2006/relationships/image" Target="../media/image47.png"/><Relationship Id="rId9" Type="http://schemas.openxmlformats.org/officeDocument/2006/relationships/image" Target="../media/image53.png"/></Relationships>
</file>

<file path=ppt/slides/_rels/slide182.xml.rels><?xml version="1.0" encoding="UTF-8" standalone="yes"?>
<Relationships xmlns="http://schemas.openxmlformats.org/package/2006/relationships"><Relationship Id="rId8" Type="http://schemas.openxmlformats.org/officeDocument/2006/relationships/image" Target="../media/image63.png"/><Relationship Id="rId13" Type="http://schemas.openxmlformats.org/officeDocument/2006/relationships/image" Target="../media/image49.png"/><Relationship Id="rId3" Type="http://schemas.openxmlformats.org/officeDocument/2006/relationships/image" Target="../media/image46.png"/><Relationship Id="rId7" Type="http://schemas.openxmlformats.org/officeDocument/2006/relationships/image" Target="../media/image62.png"/><Relationship Id="rId12" Type="http://schemas.openxmlformats.org/officeDocument/2006/relationships/image" Target="../media/image54.png"/><Relationship Id="rId2" Type="http://schemas.openxmlformats.org/officeDocument/2006/relationships/image" Target="../media/image60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61.png"/><Relationship Id="rId11" Type="http://schemas.openxmlformats.org/officeDocument/2006/relationships/image" Target="../media/image48.png"/><Relationship Id="rId5" Type="http://schemas.openxmlformats.org/officeDocument/2006/relationships/image" Target="../media/image24.png"/><Relationship Id="rId10" Type="http://schemas.openxmlformats.org/officeDocument/2006/relationships/image" Target="../media/image64.png"/><Relationship Id="rId4" Type="http://schemas.openxmlformats.org/officeDocument/2006/relationships/image" Target="../media/image47.png"/><Relationship Id="rId9" Type="http://schemas.openxmlformats.org/officeDocument/2006/relationships/image" Target="../media/image53.png"/></Relationships>
</file>

<file path=ppt/slides/_rels/slide183.xml.rels><?xml version="1.0" encoding="UTF-8" standalone="yes"?>
<Relationships xmlns="http://schemas.openxmlformats.org/package/2006/relationships"><Relationship Id="rId8" Type="http://schemas.openxmlformats.org/officeDocument/2006/relationships/image" Target="../media/image63.png"/><Relationship Id="rId13" Type="http://schemas.openxmlformats.org/officeDocument/2006/relationships/image" Target="../media/image49.png"/><Relationship Id="rId3" Type="http://schemas.openxmlformats.org/officeDocument/2006/relationships/image" Target="../media/image46.png"/><Relationship Id="rId7" Type="http://schemas.openxmlformats.org/officeDocument/2006/relationships/image" Target="../media/image62.png"/><Relationship Id="rId12" Type="http://schemas.openxmlformats.org/officeDocument/2006/relationships/image" Target="../media/image54.png"/><Relationship Id="rId2" Type="http://schemas.openxmlformats.org/officeDocument/2006/relationships/image" Target="../media/image60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61.png"/><Relationship Id="rId11" Type="http://schemas.openxmlformats.org/officeDocument/2006/relationships/image" Target="../media/image48.png"/><Relationship Id="rId5" Type="http://schemas.openxmlformats.org/officeDocument/2006/relationships/image" Target="../media/image24.png"/><Relationship Id="rId10" Type="http://schemas.openxmlformats.org/officeDocument/2006/relationships/image" Target="../media/image64.png"/><Relationship Id="rId4" Type="http://schemas.openxmlformats.org/officeDocument/2006/relationships/image" Target="../media/image47.png"/><Relationship Id="rId9" Type="http://schemas.openxmlformats.org/officeDocument/2006/relationships/image" Target="../media/image53.png"/></Relationships>
</file>

<file path=ppt/slides/_rels/slide184.xml.rels><?xml version="1.0" encoding="UTF-8" standalone="yes"?>
<Relationships xmlns="http://schemas.openxmlformats.org/package/2006/relationships"><Relationship Id="rId8" Type="http://schemas.openxmlformats.org/officeDocument/2006/relationships/image" Target="../media/image63.png"/><Relationship Id="rId13" Type="http://schemas.openxmlformats.org/officeDocument/2006/relationships/image" Target="../media/image49.png"/><Relationship Id="rId3" Type="http://schemas.openxmlformats.org/officeDocument/2006/relationships/image" Target="../media/image46.png"/><Relationship Id="rId7" Type="http://schemas.openxmlformats.org/officeDocument/2006/relationships/image" Target="../media/image62.png"/><Relationship Id="rId12" Type="http://schemas.openxmlformats.org/officeDocument/2006/relationships/image" Target="../media/image54.png"/><Relationship Id="rId2" Type="http://schemas.openxmlformats.org/officeDocument/2006/relationships/image" Target="../media/image60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61.png"/><Relationship Id="rId11" Type="http://schemas.openxmlformats.org/officeDocument/2006/relationships/image" Target="../media/image48.png"/><Relationship Id="rId5" Type="http://schemas.openxmlformats.org/officeDocument/2006/relationships/image" Target="../media/image24.png"/><Relationship Id="rId10" Type="http://schemas.openxmlformats.org/officeDocument/2006/relationships/image" Target="../media/image64.png"/><Relationship Id="rId4" Type="http://schemas.openxmlformats.org/officeDocument/2006/relationships/image" Target="../media/image47.png"/><Relationship Id="rId9" Type="http://schemas.openxmlformats.org/officeDocument/2006/relationships/image" Target="../media/image53.png"/></Relationships>
</file>

<file path=ppt/slides/_rels/slide185.xml.rels><?xml version="1.0" encoding="UTF-8" standalone="yes"?>
<Relationships xmlns="http://schemas.openxmlformats.org/package/2006/relationships"><Relationship Id="rId8" Type="http://schemas.openxmlformats.org/officeDocument/2006/relationships/image" Target="../media/image63.png"/><Relationship Id="rId13" Type="http://schemas.openxmlformats.org/officeDocument/2006/relationships/image" Target="../media/image49.png"/><Relationship Id="rId3" Type="http://schemas.openxmlformats.org/officeDocument/2006/relationships/image" Target="../media/image46.png"/><Relationship Id="rId7" Type="http://schemas.openxmlformats.org/officeDocument/2006/relationships/image" Target="../media/image62.png"/><Relationship Id="rId12" Type="http://schemas.openxmlformats.org/officeDocument/2006/relationships/image" Target="../media/image54.png"/><Relationship Id="rId2" Type="http://schemas.openxmlformats.org/officeDocument/2006/relationships/image" Target="../media/image60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61.png"/><Relationship Id="rId11" Type="http://schemas.openxmlformats.org/officeDocument/2006/relationships/image" Target="../media/image48.png"/><Relationship Id="rId5" Type="http://schemas.openxmlformats.org/officeDocument/2006/relationships/image" Target="../media/image24.png"/><Relationship Id="rId10" Type="http://schemas.openxmlformats.org/officeDocument/2006/relationships/image" Target="../media/image64.png"/><Relationship Id="rId4" Type="http://schemas.openxmlformats.org/officeDocument/2006/relationships/image" Target="../media/image47.png"/><Relationship Id="rId9" Type="http://schemas.openxmlformats.org/officeDocument/2006/relationships/image" Target="../media/image53.png"/></Relationships>
</file>

<file path=ppt/slides/_rels/slide186.xml.rels><?xml version="1.0" encoding="UTF-8" standalone="yes"?>
<Relationships xmlns="http://schemas.openxmlformats.org/package/2006/relationships"><Relationship Id="rId8" Type="http://schemas.openxmlformats.org/officeDocument/2006/relationships/image" Target="../media/image63.png"/><Relationship Id="rId13" Type="http://schemas.openxmlformats.org/officeDocument/2006/relationships/image" Target="../media/image49.png"/><Relationship Id="rId3" Type="http://schemas.openxmlformats.org/officeDocument/2006/relationships/image" Target="../media/image46.png"/><Relationship Id="rId7" Type="http://schemas.openxmlformats.org/officeDocument/2006/relationships/image" Target="../media/image62.png"/><Relationship Id="rId12" Type="http://schemas.openxmlformats.org/officeDocument/2006/relationships/image" Target="../media/image54.png"/><Relationship Id="rId2" Type="http://schemas.openxmlformats.org/officeDocument/2006/relationships/image" Target="../media/image60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61.png"/><Relationship Id="rId11" Type="http://schemas.openxmlformats.org/officeDocument/2006/relationships/image" Target="../media/image48.png"/><Relationship Id="rId5" Type="http://schemas.openxmlformats.org/officeDocument/2006/relationships/image" Target="../media/image24.png"/><Relationship Id="rId10" Type="http://schemas.openxmlformats.org/officeDocument/2006/relationships/image" Target="../media/image64.png"/><Relationship Id="rId4" Type="http://schemas.openxmlformats.org/officeDocument/2006/relationships/image" Target="../media/image47.png"/><Relationship Id="rId9" Type="http://schemas.openxmlformats.org/officeDocument/2006/relationships/image" Target="../media/image53.png"/></Relationships>
</file>

<file path=ppt/slides/_rels/slide187.xml.rels><?xml version="1.0" encoding="UTF-8" standalone="yes"?>
<Relationships xmlns="http://schemas.openxmlformats.org/package/2006/relationships"><Relationship Id="rId8" Type="http://schemas.openxmlformats.org/officeDocument/2006/relationships/image" Target="../media/image63.png"/><Relationship Id="rId13" Type="http://schemas.openxmlformats.org/officeDocument/2006/relationships/image" Target="../media/image49.png"/><Relationship Id="rId3" Type="http://schemas.openxmlformats.org/officeDocument/2006/relationships/image" Target="../media/image46.png"/><Relationship Id="rId7" Type="http://schemas.openxmlformats.org/officeDocument/2006/relationships/image" Target="../media/image62.png"/><Relationship Id="rId12" Type="http://schemas.openxmlformats.org/officeDocument/2006/relationships/image" Target="../media/image54.png"/><Relationship Id="rId2" Type="http://schemas.openxmlformats.org/officeDocument/2006/relationships/image" Target="../media/image60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61.png"/><Relationship Id="rId11" Type="http://schemas.openxmlformats.org/officeDocument/2006/relationships/image" Target="../media/image48.png"/><Relationship Id="rId5" Type="http://schemas.openxmlformats.org/officeDocument/2006/relationships/image" Target="../media/image24.png"/><Relationship Id="rId10" Type="http://schemas.openxmlformats.org/officeDocument/2006/relationships/image" Target="../media/image64.png"/><Relationship Id="rId4" Type="http://schemas.openxmlformats.org/officeDocument/2006/relationships/image" Target="../media/image47.png"/><Relationship Id="rId9" Type="http://schemas.openxmlformats.org/officeDocument/2006/relationships/image" Target="../media/image53.png"/></Relationships>
</file>

<file path=ppt/slides/_rels/slide188.xml.rels><?xml version="1.0" encoding="UTF-8" standalone="yes"?>
<Relationships xmlns="http://schemas.openxmlformats.org/package/2006/relationships"><Relationship Id="rId8" Type="http://schemas.openxmlformats.org/officeDocument/2006/relationships/image" Target="../media/image63.png"/><Relationship Id="rId13" Type="http://schemas.openxmlformats.org/officeDocument/2006/relationships/image" Target="../media/image49.png"/><Relationship Id="rId3" Type="http://schemas.openxmlformats.org/officeDocument/2006/relationships/image" Target="../media/image46.png"/><Relationship Id="rId7" Type="http://schemas.openxmlformats.org/officeDocument/2006/relationships/image" Target="../media/image62.png"/><Relationship Id="rId12" Type="http://schemas.openxmlformats.org/officeDocument/2006/relationships/image" Target="../media/image54.png"/><Relationship Id="rId2" Type="http://schemas.openxmlformats.org/officeDocument/2006/relationships/image" Target="../media/image60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61.png"/><Relationship Id="rId11" Type="http://schemas.openxmlformats.org/officeDocument/2006/relationships/image" Target="../media/image48.png"/><Relationship Id="rId5" Type="http://schemas.openxmlformats.org/officeDocument/2006/relationships/image" Target="../media/image24.png"/><Relationship Id="rId10" Type="http://schemas.openxmlformats.org/officeDocument/2006/relationships/image" Target="../media/image64.png"/><Relationship Id="rId4" Type="http://schemas.openxmlformats.org/officeDocument/2006/relationships/image" Target="../media/image47.png"/><Relationship Id="rId9" Type="http://schemas.openxmlformats.org/officeDocument/2006/relationships/image" Target="../media/image53.png"/></Relationships>
</file>

<file path=ppt/slides/_rels/slide189.xml.rels><?xml version="1.0" encoding="UTF-8" standalone="yes"?>
<Relationships xmlns="http://schemas.openxmlformats.org/package/2006/relationships"><Relationship Id="rId8" Type="http://schemas.openxmlformats.org/officeDocument/2006/relationships/image" Target="../media/image63.png"/><Relationship Id="rId13" Type="http://schemas.openxmlformats.org/officeDocument/2006/relationships/image" Target="../media/image49.png"/><Relationship Id="rId3" Type="http://schemas.openxmlformats.org/officeDocument/2006/relationships/image" Target="../media/image46.png"/><Relationship Id="rId7" Type="http://schemas.openxmlformats.org/officeDocument/2006/relationships/image" Target="../media/image62.png"/><Relationship Id="rId12" Type="http://schemas.openxmlformats.org/officeDocument/2006/relationships/image" Target="../media/image54.png"/><Relationship Id="rId2" Type="http://schemas.openxmlformats.org/officeDocument/2006/relationships/image" Target="../media/image60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61.png"/><Relationship Id="rId11" Type="http://schemas.openxmlformats.org/officeDocument/2006/relationships/image" Target="../media/image48.png"/><Relationship Id="rId5" Type="http://schemas.openxmlformats.org/officeDocument/2006/relationships/image" Target="../media/image24.png"/><Relationship Id="rId10" Type="http://schemas.openxmlformats.org/officeDocument/2006/relationships/image" Target="../media/image64.png"/><Relationship Id="rId4" Type="http://schemas.openxmlformats.org/officeDocument/2006/relationships/image" Target="../media/image47.png"/><Relationship Id="rId9" Type="http://schemas.openxmlformats.org/officeDocument/2006/relationships/image" Target="../media/image53.png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.png"/><Relationship Id="rId2" Type="http://schemas.openxmlformats.org/officeDocument/2006/relationships/image" Target="../media/image46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49.png"/><Relationship Id="rId5" Type="http://schemas.openxmlformats.org/officeDocument/2006/relationships/image" Target="../media/image48.png"/><Relationship Id="rId4" Type="http://schemas.openxmlformats.org/officeDocument/2006/relationships/image" Target="../media/image24.png"/></Relationships>
</file>

<file path=ppt/slides/_rels/slide190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2.png"/><Relationship Id="rId13" Type="http://schemas.openxmlformats.org/officeDocument/2006/relationships/image" Target="../media/image48.png"/><Relationship Id="rId3" Type="http://schemas.openxmlformats.org/officeDocument/2006/relationships/image" Target="../media/image46.png"/><Relationship Id="rId7" Type="http://schemas.openxmlformats.org/officeDocument/2006/relationships/image" Target="../media/image101.png"/><Relationship Id="rId12" Type="http://schemas.openxmlformats.org/officeDocument/2006/relationships/image" Target="../media/image64.png"/><Relationship Id="rId2" Type="http://schemas.openxmlformats.org/officeDocument/2006/relationships/image" Target="../media/image60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100.png"/><Relationship Id="rId11" Type="http://schemas.openxmlformats.org/officeDocument/2006/relationships/image" Target="../media/image53.png"/><Relationship Id="rId5" Type="http://schemas.openxmlformats.org/officeDocument/2006/relationships/image" Target="../media/image24.png"/><Relationship Id="rId15" Type="http://schemas.openxmlformats.org/officeDocument/2006/relationships/image" Target="../media/image49.png"/><Relationship Id="rId10" Type="http://schemas.openxmlformats.org/officeDocument/2006/relationships/image" Target="../media/image63.png"/><Relationship Id="rId4" Type="http://schemas.openxmlformats.org/officeDocument/2006/relationships/image" Target="../media/image47.png"/><Relationship Id="rId9" Type="http://schemas.openxmlformats.org/officeDocument/2006/relationships/image" Target="../media/image103.png"/><Relationship Id="rId14" Type="http://schemas.openxmlformats.org/officeDocument/2006/relationships/image" Target="../media/image54.png"/></Relationships>
</file>

<file path=ppt/slides/_rels/slide191.xml.rels><?xml version="1.0" encoding="UTF-8" standalone="yes"?>
<Relationships xmlns="http://schemas.openxmlformats.org/package/2006/relationships"><Relationship Id="rId8" Type="http://schemas.openxmlformats.org/officeDocument/2006/relationships/image" Target="../media/image47.png"/><Relationship Id="rId13" Type="http://schemas.openxmlformats.org/officeDocument/2006/relationships/image" Target="../media/image53.png"/><Relationship Id="rId3" Type="http://schemas.openxmlformats.org/officeDocument/2006/relationships/image" Target="../media/image107.png"/><Relationship Id="rId7" Type="http://schemas.openxmlformats.org/officeDocument/2006/relationships/image" Target="../media/image46.png"/><Relationship Id="rId12" Type="http://schemas.openxmlformats.org/officeDocument/2006/relationships/image" Target="../media/image63.png"/><Relationship Id="rId17" Type="http://schemas.openxmlformats.org/officeDocument/2006/relationships/image" Target="../media/image49.png"/><Relationship Id="rId2" Type="http://schemas.openxmlformats.org/officeDocument/2006/relationships/image" Target="../media/image106.png"/><Relationship Id="rId16" Type="http://schemas.openxmlformats.org/officeDocument/2006/relationships/hyperlink" Target="mailto:Sisoerik13@hotmail.com" TargetMode="External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45.png"/><Relationship Id="rId11" Type="http://schemas.openxmlformats.org/officeDocument/2006/relationships/image" Target="../media/image62.png"/><Relationship Id="rId5" Type="http://schemas.openxmlformats.org/officeDocument/2006/relationships/image" Target="../media/image81.png"/><Relationship Id="rId15" Type="http://schemas.openxmlformats.org/officeDocument/2006/relationships/image" Target="../media/image48.png"/><Relationship Id="rId10" Type="http://schemas.openxmlformats.org/officeDocument/2006/relationships/image" Target="../media/image61.png"/><Relationship Id="rId4" Type="http://schemas.openxmlformats.org/officeDocument/2006/relationships/image" Target="../media/image80.png"/><Relationship Id="rId9" Type="http://schemas.openxmlformats.org/officeDocument/2006/relationships/image" Target="../media/image24.png"/><Relationship Id="rId14" Type="http://schemas.openxmlformats.org/officeDocument/2006/relationships/image" Target="../media/image64.png"/></Relationships>
</file>

<file path=ppt/slides/_rels/slide192.xml.rels><?xml version="1.0" encoding="UTF-8" standalone="yes"?>
<Relationships xmlns="http://schemas.openxmlformats.org/package/2006/relationships"><Relationship Id="rId8" Type="http://schemas.openxmlformats.org/officeDocument/2006/relationships/image" Target="../media/image47.png"/><Relationship Id="rId13" Type="http://schemas.openxmlformats.org/officeDocument/2006/relationships/image" Target="../media/image53.png"/><Relationship Id="rId3" Type="http://schemas.openxmlformats.org/officeDocument/2006/relationships/image" Target="../media/image75.png"/><Relationship Id="rId7" Type="http://schemas.openxmlformats.org/officeDocument/2006/relationships/image" Target="../media/image46.png"/><Relationship Id="rId12" Type="http://schemas.openxmlformats.org/officeDocument/2006/relationships/image" Target="../media/image63.png"/><Relationship Id="rId17" Type="http://schemas.openxmlformats.org/officeDocument/2006/relationships/hyperlink" Target="mailto:Sisoerik13@hotmail.com" TargetMode="External"/><Relationship Id="rId2" Type="http://schemas.openxmlformats.org/officeDocument/2006/relationships/image" Target="../media/image74.png"/><Relationship Id="rId16" Type="http://schemas.openxmlformats.org/officeDocument/2006/relationships/image" Target="../media/image49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45.png"/><Relationship Id="rId11" Type="http://schemas.openxmlformats.org/officeDocument/2006/relationships/image" Target="../media/image62.png"/><Relationship Id="rId5" Type="http://schemas.openxmlformats.org/officeDocument/2006/relationships/image" Target="../media/image81.png"/><Relationship Id="rId15" Type="http://schemas.openxmlformats.org/officeDocument/2006/relationships/image" Target="../media/image48.png"/><Relationship Id="rId10" Type="http://schemas.openxmlformats.org/officeDocument/2006/relationships/image" Target="../media/image61.png"/><Relationship Id="rId4" Type="http://schemas.openxmlformats.org/officeDocument/2006/relationships/image" Target="../media/image80.png"/><Relationship Id="rId9" Type="http://schemas.openxmlformats.org/officeDocument/2006/relationships/image" Target="../media/image24.png"/><Relationship Id="rId14" Type="http://schemas.openxmlformats.org/officeDocument/2006/relationships/image" Target="../media/image64.png"/></Relationships>
</file>

<file path=ppt/slides/_rels/slide193.xml.rels><?xml version="1.0" encoding="UTF-8" standalone="yes"?>
<Relationships xmlns="http://schemas.openxmlformats.org/package/2006/relationships"><Relationship Id="rId8" Type="http://schemas.openxmlformats.org/officeDocument/2006/relationships/image" Target="../media/image63.png"/><Relationship Id="rId13" Type="http://schemas.openxmlformats.org/officeDocument/2006/relationships/image" Target="../media/image49.png"/><Relationship Id="rId3" Type="http://schemas.openxmlformats.org/officeDocument/2006/relationships/image" Target="../media/image46.png"/><Relationship Id="rId7" Type="http://schemas.openxmlformats.org/officeDocument/2006/relationships/image" Target="../media/image62.png"/><Relationship Id="rId12" Type="http://schemas.openxmlformats.org/officeDocument/2006/relationships/image" Target="../media/image54.png"/><Relationship Id="rId2" Type="http://schemas.openxmlformats.org/officeDocument/2006/relationships/image" Target="../media/image60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61.png"/><Relationship Id="rId11" Type="http://schemas.openxmlformats.org/officeDocument/2006/relationships/image" Target="../media/image48.png"/><Relationship Id="rId5" Type="http://schemas.openxmlformats.org/officeDocument/2006/relationships/image" Target="../media/image24.png"/><Relationship Id="rId10" Type="http://schemas.openxmlformats.org/officeDocument/2006/relationships/image" Target="../media/image64.png"/><Relationship Id="rId4" Type="http://schemas.openxmlformats.org/officeDocument/2006/relationships/image" Target="../media/image47.png"/><Relationship Id="rId9" Type="http://schemas.openxmlformats.org/officeDocument/2006/relationships/image" Target="../media/image53.png"/></Relationships>
</file>

<file path=ppt/slides/_rels/slide194.xml.rels><?xml version="1.0" encoding="UTF-8" standalone="yes"?>
<Relationships xmlns="http://schemas.openxmlformats.org/package/2006/relationships"><Relationship Id="rId8" Type="http://schemas.openxmlformats.org/officeDocument/2006/relationships/image" Target="../media/image62.png"/><Relationship Id="rId13" Type="http://schemas.openxmlformats.org/officeDocument/2006/relationships/image" Target="../media/image54.png"/><Relationship Id="rId3" Type="http://schemas.openxmlformats.org/officeDocument/2006/relationships/image" Target="../media/image46.png"/><Relationship Id="rId7" Type="http://schemas.openxmlformats.org/officeDocument/2006/relationships/image" Target="../media/image61.png"/><Relationship Id="rId12" Type="http://schemas.openxmlformats.org/officeDocument/2006/relationships/image" Target="../media/image48.png"/><Relationship Id="rId2" Type="http://schemas.openxmlformats.org/officeDocument/2006/relationships/image" Target="../media/image60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65.png"/><Relationship Id="rId11" Type="http://schemas.openxmlformats.org/officeDocument/2006/relationships/image" Target="../media/image64.png"/><Relationship Id="rId5" Type="http://schemas.openxmlformats.org/officeDocument/2006/relationships/image" Target="../media/image24.png"/><Relationship Id="rId10" Type="http://schemas.openxmlformats.org/officeDocument/2006/relationships/image" Target="../media/image53.png"/><Relationship Id="rId4" Type="http://schemas.openxmlformats.org/officeDocument/2006/relationships/image" Target="../media/image47.png"/><Relationship Id="rId9" Type="http://schemas.openxmlformats.org/officeDocument/2006/relationships/image" Target="../media/image63.png"/><Relationship Id="rId14" Type="http://schemas.openxmlformats.org/officeDocument/2006/relationships/image" Target="../media/image49.png"/></Relationships>
</file>

<file path=ppt/slides/_rels/slide195.xml.rels><?xml version="1.0" encoding="UTF-8" standalone="yes"?>
<Relationships xmlns="http://schemas.openxmlformats.org/package/2006/relationships"><Relationship Id="rId8" Type="http://schemas.openxmlformats.org/officeDocument/2006/relationships/image" Target="../media/image63.png"/><Relationship Id="rId13" Type="http://schemas.openxmlformats.org/officeDocument/2006/relationships/image" Target="../media/image49.png"/><Relationship Id="rId3" Type="http://schemas.openxmlformats.org/officeDocument/2006/relationships/image" Target="../media/image46.png"/><Relationship Id="rId7" Type="http://schemas.openxmlformats.org/officeDocument/2006/relationships/image" Target="../media/image62.png"/><Relationship Id="rId12" Type="http://schemas.openxmlformats.org/officeDocument/2006/relationships/image" Target="../media/image54.png"/><Relationship Id="rId2" Type="http://schemas.openxmlformats.org/officeDocument/2006/relationships/image" Target="../media/image60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61.png"/><Relationship Id="rId11" Type="http://schemas.openxmlformats.org/officeDocument/2006/relationships/image" Target="../media/image48.png"/><Relationship Id="rId5" Type="http://schemas.openxmlformats.org/officeDocument/2006/relationships/image" Target="../media/image24.png"/><Relationship Id="rId10" Type="http://schemas.openxmlformats.org/officeDocument/2006/relationships/image" Target="../media/image64.png"/><Relationship Id="rId4" Type="http://schemas.openxmlformats.org/officeDocument/2006/relationships/image" Target="../media/image47.png"/><Relationship Id="rId9" Type="http://schemas.openxmlformats.org/officeDocument/2006/relationships/image" Target="../media/image53.png"/></Relationships>
</file>

<file path=ppt/slides/_rels/slide196.xml.rels><?xml version="1.0" encoding="UTF-8" standalone="yes"?>
<Relationships xmlns="http://schemas.openxmlformats.org/package/2006/relationships"><Relationship Id="rId8" Type="http://schemas.openxmlformats.org/officeDocument/2006/relationships/image" Target="../media/image63.png"/><Relationship Id="rId13" Type="http://schemas.openxmlformats.org/officeDocument/2006/relationships/image" Target="../media/image108.jpg"/><Relationship Id="rId3" Type="http://schemas.openxmlformats.org/officeDocument/2006/relationships/image" Target="../media/image46.png"/><Relationship Id="rId7" Type="http://schemas.openxmlformats.org/officeDocument/2006/relationships/image" Target="../media/image62.png"/><Relationship Id="rId12" Type="http://schemas.openxmlformats.org/officeDocument/2006/relationships/image" Target="../media/image54.png"/><Relationship Id="rId2" Type="http://schemas.openxmlformats.org/officeDocument/2006/relationships/image" Target="../media/image60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61.png"/><Relationship Id="rId11" Type="http://schemas.openxmlformats.org/officeDocument/2006/relationships/image" Target="../media/image48.png"/><Relationship Id="rId5" Type="http://schemas.openxmlformats.org/officeDocument/2006/relationships/image" Target="../media/image24.png"/><Relationship Id="rId10" Type="http://schemas.openxmlformats.org/officeDocument/2006/relationships/image" Target="../media/image64.png"/><Relationship Id="rId4" Type="http://schemas.openxmlformats.org/officeDocument/2006/relationships/image" Target="../media/image47.png"/><Relationship Id="rId9" Type="http://schemas.openxmlformats.org/officeDocument/2006/relationships/image" Target="../media/image53.png"/><Relationship Id="rId14" Type="http://schemas.openxmlformats.org/officeDocument/2006/relationships/image" Target="../media/image49.png"/></Relationships>
</file>

<file path=ppt/slides/_rels/slide197.xml.rels><?xml version="1.0" encoding="UTF-8" standalone="yes"?>
<Relationships xmlns="http://schemas.openxmlformats.org/package/2006/relationships"><Relationship Id="rId8" Type="http://schemas.openxmlformats.org/officeDocument/2006/relationships/image" Target="../media/image63.png"/><Relationship Id="rId13" Type="http://schemas.openxmlformats.org/officeDocument/2006/relationships/image" Target="../media/image49.png"/><Relationship Id="rId3" Type="http://schemas.openxmlformats.org/officeDocument/2006/relationships/image" Target="../media/image46.png"/><Relationship Id="rId7" Type="http://schemas.openxmlformats.org/officeDocument/2006/relationships/image" Target="../media/image62.png"/><Relationship Id="rId12" Type="http://schemas.openxmlformats.org/officeDocument/2006/relationships/image" Target="../media/image54.png"/><Relationship Id="rId2" Type="http://schemas.openxmlformats.org/officeDocument/2006/relationships/image" Target="../media/image60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61.png"/><Relationship Id="rId11" Type="http://schemas.openxmlformats.org/officeDocument/2006/relationships/image" Target="../media/image48.png"/><Relationship Id="rId5" Type="http://schemas.openxmlformats.org/officeDocument/2006/relationships/image" Target="../media/image24.png"/><Relationship Id="rId10" Type="http://schemas.openxmlformats.org/officeDocument/2006/relationships/image" Target="../media/image64.png"/><Relationship Id="rId4" Type="http://schemas.openxmlformats.org/officeDocument/2006/relationships/image" Target="../media/image47.png"/><Relationship Id="rId9" Type="http://schemas.openxmlformats.org/officeDocument/2006/relationships/image" Target="../media/image53.png"/></Relationships>
</file>

<file path=ppt/slides/_rels/slide198.xml.rels><?xml version="1.0" encoding="UTF-8" standalone="yes"?>
<Relationships xmlns="http://schemas.openxmlformats.org/package/2006/relationships"><Relationship Id="rId8" Type="http://schemas.openxmlformats.org/officeDocument/2006/relationships/image" Target="../media/image63.png"/><Relationship Id="rId13" Type="http://schemas.openxmlformats.org/officeDocument/2006/relationships/image" Target="../media/image109.png"/><Relationship Id="rId3" Type="http://schemas.openxmlformats.org/officeDocument/2006/relationships/image" Target="../media/image46.png"/><Relationship Id="rId7" Type="http://schemas.openxmlformats.org/officeDocument/2006/relationships/image" Target="../media/image62.png"/><Relationship Id="rId12" Type="http://schemas.openxmlformats.org/officeDocument/2006/relationships/image" Target="../media/image54.png"/><Relationship Id="rId2" Type="http://schemas.openxmlformats.org/officeDocument/2006/relationships/image" Target="../media/image60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61.png"/><Relationship Id="rId11" Type="http://schemas.openxmlformats.org/officeDocument/2006/relationships/image" Target="../media/image48.png"/><Relationship Id="rId5" Type="http://schemas.openxmlformats.org/officeDocument/2006/relationships/image" Target="../media/image24.png"/><Relationship Id="rId15" Type="http://schemas.openxmlformats.org/officeDocument/2006/relationships/image" Target="../media/image49.png"/><Relationship Id="rId10" Type="http://schemas.openxmlformats.org/officeDocument/2006/relationships/image" Target="../media/image64.png"/><Relationship Id="rId4" Type="http://schemas.openxmlformats.org/officeDocument/2006/relationships/image" Target="../media/image47.png"/><Relationship Id="rId9" Type="http://schemas.openxmlformats.org/officeDocument/2006/relationships/image" Target="../media/image53.png"/><Relationship Id="rId14" Type="http://schemas.openxmlformats.org/officeDocument/2006/relationships/image" Target="../media/image110.png"/></Relationships>
</file>

<file path=ppt/slides/_rels/slide199.xml.rels><?xml version="1.0" encoding="UTF-8" standalone="yes"?>
<Relationships xmlns="http://schemas.openxmlformats.org/package/2006/relationships"><Relationship Id="rId8" Type="http://schemas.openxmlformats.org/officeDocument/2006/relationships/image" Target="../media/image63.png"/><Relationship Id="rId13" Type="http://schemas.openxmlformats.org/officeDocument/2006/relationships/image" Target="../media/image111.png"/><Relationship Id="rId3" Type="http://schemas.openxmlformats.org/officeDocument/2006/relationships/image" Target="../media/image46.png"/><Relationship Id="rId7" Type="http://schemas.openxmlformats.org/officeDocument/2006/relationships/image" Target="../media/image62.png"/><Relationship Id="rId12" Type="http://schemas.openxmlformats.org/officeDocument/2006/relationships/image" Target="../media/image54.png"/><Relationship Id="rId2" Type="http://schemas.openxmlformats.org/officeDocument/2006/relationships/image" Target="../media/image60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61.png"/><Relationship Id="rId11" Type="http://schemas.openxmlformats.org/officeDocument/2006/relationships/image" Target="../media/image48.png"/><Relationship Id="rId5" Type="http://schemas.openxmlformats.org/officeDocument/2006/relationships/image" Target="../media/image24.png"/><Relationship Id="rId10" Type="http://schemas.openxmlformats.org/officeDocument/2006/relationships/image" Target="../media/image64.png"/><Relationship Id="rId4" Type="http://schemas.openxmlformats.org/officeDocument/2006/relationships/image" Target="../media/image47.png"/><Relationship Id="rId9" Type="http://schemas.openxmlformats.org/officeDocument/2006/relationships/image" Target="../media/image53.png"/><Relationship Id="rId14" Type="http://schemas.openxmlformats.org/officeDocument/2006/relationships/image" Target="../media/image49.png"/></Relationships>
</file>

<file path=ppt/slides/_rels/slide2.xml.rels><?xml version="1.0" encoding="UTF-8" standalone="yes"?>
<Relationships xmlns="http://schemas.openxmlformats.org/package/2006/relationships"><Relationship Id="rId8" Type="http://schemas.openxmlformats.org/officeDocument/2006/relationships/image" Target="../media/image26.png"/><Relationship Id="rId3" Type="http://schemas.openxmlformats.org/officeDocument/2006/relationships/image" Target="../media/image21.png"/><Relationship Id="rId7" Type="http://schemas.openxmlformats.org/officeDocument/2006/relationships/image" Target="../media/image25.png"/><Relationship Id="rId2" Type="http://schemas.openxmlformats.org/officeDocument/2006/relationships/image" Target="../media/image20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24.png"/><Relationship Id="rId5" Type="http://schemas.openxmlformats.org/officeDocument/2006/relationships/image" Target="../media/image23.png"/><Relationship Id="rId4" Type="http://schemas.openxmlformats.org/officeDocument/2006/relationships/image" Target="../media/image22.png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6.png"/><Relationship Id="rId7" Type="http://schemas.openxmlformats.org/officeDocument/2006/relationships/image" Target="../media/image49.png"/><Relationship Id="rId2" Type="http://schemas.openxmlformats.org/officeDocument/2006/relationships/hyperlink" Target="http://www.razonypalabra.org.mx/anteriores/n57/scorrales.html" TargetMode="External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48.png"/><Relationship Id="rId5" Type="http://schemas.openxmlformats.org/officeDocument/2006/relationships/image" Target="../media/image24.png"/><Relationship Id="rId4" Type="http://schemas.openxmlformats.org/officeDocument/2006/relationships/image" Target="../media/image47.png"/></Relationships>
</file>

<file path=ppt/slides/_rels/slide200.xml.rels><?xml version="1.0" encoding="UTF-8" standalone="yes"?>
<Relationships xmlns="http://schemas.openxmlformats.org/package/2006/relationships"><Relationship Id="rId8" Type="http://schemas.openxmlformats.org/officeDocument/2006/relationships/image" Target="../media/image63.png"/><Relationship Id="rId13" Type="http://schemas.openxmlformats.org/officeDocument/2006/relationships/image" Target="../media/image112.png"/><Relationship Id="rId3" Type="http://schemas.openxmlformats.org/officeDocument/2006/relationships/image" Target="../media/image46.png"/><Relationship Id="rId7" Type="http://schemas.openxmlformats.org/officeDocument/2006/relationships/image" Target="../media/image62.png"/><Relationship Id="rId12" Type="http://schemas.openxmlformats.org/officeDocument/2006/relationships/image" Target="../media/image54.png"/><Relationship Id="rId2" Type="http://schemas.openxmlformats.org/officeDocument/2006/relationships/image" Target="../media/image60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61.png"/><Relationship Id="rId11" Type="http://schemas.openxmlformats.org/officeDocument/2006/relationships/image" Target="../media/image48.png"/><Relationship Id="rId5" Type="http://schemas.openxmlformats.org/officeDocument/2006/relationships/image" Target="../media/image24.png"/><Relationship Id="rId10" Type="http://schemas.openxmlformats.org/officeDocument/2006/relationships/image" Target="../media/image64.png"/><Relationship Id="rId4" Type="http://schemas.openxmlformats.org/officeDocument/2006/relationships/image" Target="../media/image47.png"/><Relationship Id="rId9" Type="http://schemas.openxmlformats.org/officeDocument/2006/relationships/image" Target="../media/image53.png"/><Relationship Id="rId14" Type="http://schemas.openxmlformats.org/officeDocument/2006/relationships/image" Target="../media/image49.png"/></Relationships>
</file>

<file path=ppt/slides/_rels/slide201.xml.rels><?xml version="1.0" encoding="UTF-8" standalone="yes"?>
<Relationships xmlns="http://schemas.openxmlformats.org/package/2006/relationships"><Relationship Id="rId8" Type="http://schemas.openxmlformats.org/officeDocument/2006/relationships/image" Target="../media/image63.png"/><Relationship Id="rId13" Type="http://schemas.openxmlformats.org/officeDocument/2006/relationships/image" Target="../media/image49.png"/><Relationship Id="rId3" Type="http://schemas.openxmlformats.org/officeDocument/2006/relationships/image" Target="../media/image46.png"/><Relationship Id="rId7" Type="http://schemas.openxmlformats.org/officeDocument/2006/relationships/image" Target="../media/image62.png"/><Relationship Id="rId12" Type="http://schemas.openxmlformats.org/officeDocument/2006/relationships/image" Target="../media/image54.png"/><Relationship Id="rId2" Type="http://schemas.openxmlformats.org/officeDocument/2006/relationships/image" Target="../media/image60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61.png"/><Relationship Id="rId11" Type="http://schemas.openxmlformats.org/officeDocument/2006/relationships/image" Target="../media/image48.png"/><Relationship Id="rId5" Type="http://schemas.openxmlformats.org/officeDocument/2006/relationships/image" Target="../media/image24.png"/><Relationship Id="rId10" Type="http://schemas.openxmlformats.org/officeDocument/2006/relationships/image" Target="../media/image64.png"/><Relationship Id="rId4" Type="http://schemas.openxmlformats.org/officeDocument/2006/relationships/image" Target="../media/image47.png"/><Relationship Id="rId9" Type="http://schemas.openxmlformats.org/officeDocument/2006/relationships/image" Target="../media/image53.png"/></Relationships>
</file>

<file path=ppt/slides/_rels/slide202.xml.rels><?xml version="1.0" encoding="UTF-8" standalone="yes"?>
<Relationships xmlns="http://schemas.openxmlformats.org/package/2006/relationships"><Relationship Id="rId8" Type="http://schemas.openxmlformats.org/officeDocument/2006/relationships/image" Target="../media/image63.png"/><Relationship Id="rId13" Type="http://schemas.openxmlformats.org/officeDocument/2006/relationships/image" Target="../media/image49.png"/><Relationship Id="rId3" Type="http://schemas.openxmlformats.org/officeDocument/2006/relationships/image" Target="../media/image46.png"/><Relationship Id="rId7" Type="http://schemas.openxmlformats.org/officeDocument/2006/relationships/image" Target="../media/image62.png"/><Relationship Id="rId12" Type="http://schemas.openxmlformats.org/officeDocument/2006/relationships/image" Target="../media/image54.png"/><Relationship Id="rId2" Type="http://schemas.openxmlformats.org/officeDocument/2006/relationships/image" Target="../media/image60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61.png"/><Relationship Id="rId11" Type="http://schemas.openxmlformats.org/officeDocument/2006/relationships/image" Target="../media/image48.png"/><Relationship Id="rId5" Type="http://schemas.openxmlformats.org/officeDocument/2006/relationships/image" Target="../media/image24.png"/><Relationship Id="rId10" Type="http://schemas.openxmlformats.org/officeDocument/2006/relationships/image" Target="../media/image64.png"/><Relationship Id="rId4" Type="http://schemas.openxmlformats.org/officeDocument/2006/relationships/image" Target="../media/image47.png"/><Relationship Id="rId9" Type="http://schemas.openxmlformats.org/officeDocument/2006/relationships/image" Target="../media/image53.png"/></Relationships>
</file>

<file path=ppt/slides/_rels/slide203.xml.rels><?xml version="1.0" encoding="UTF-8" standalone="yes"?>
<Relationships xmlns="http://schemas.openxmlformats.org/package/2006/relationships"><Relationship Id="rId8" Type="http://schemas.openxmlformats.org/officeDocument/2006/relationships/image" Target="../media/image47.png"/><Relationship Id="rId13" Type="http://schemas.openxmlformats.org/officeDocument/2006/relationships/image" Target="../media/image53.png"/><Relationship Id="rId3" Type="http://schemas.openxmlformats.org/officeDocument/2006/relationships/image" Target="../media/image114.png"/><Relationship Id="rId7" Type="http://schemas.openxmlformats.org/officeDocument/2006/relationships/image" Target="../media/image46.png"/><Relationship Id="rId12" Type="http://schemas.openxmlformats.org/officeDocument/2006/relationships/image" Target="../media/image63.png"/><Relationship Id="rId17" Type="http://schemas.openxmlformats.org/officeDocument/2006/relationships/image" Target="../media/image49.png"/><Relationship Id="rId2" Type="http://schemas.openxmlformats.org/officeDocument/2006/relationships/image" Target="../media/image113.png"/><Relationship Id="rId16" Type="http://schemas.openxmlformats.org/officeDocument/2006/relationships/hyperlink" Target="mailto:cepeme2009@gmail.com" TargetMode="External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45.png"/><Relationship Id="rId11" Type="http://schemas.openxmlformats.org/officeDocument/2006/relationships/image" Target="../media/image62.png"/><Relationship Id="rId5" Type="http://schemas.openxmlformats.org/officeDocument/2006/relationships/image" Target="../media/image81.png"/><Relationship Id="rId15" Type="http://schemas.openxmlformats.org/officeDocument/2006/relationships/image" Target="../media/image48.png"/><Relationship Id="rId10" Type="http://schemas.openxmlformats.org/officeDocument/2006/relationships/image" Target="../media/image61.png"/><Relationship Id="rId4" Type="http://schemas.openxmlformats.org/officeDocument/2006/relationships/image" Target="../media/image80.png"/><Relationship Id="rId9" Type="http://schemas.openxmlformats.org/officeDocument/2006/relationships/image" Target="../media/image24.png"/><Relationship Id="rId14" Type="http://schemas.openxmlformats.org/officeDocument/2006/relationships/image" Target="../media/image64.png"/></Relationships>
</file>

<file path=ppt/slides/_rels/slide204.xml.rels><?xml version="1.0" encoding="UTF-8" standalone="yes"?>
<Relationships xmlns="http://schemas.openxmlformats.org/package/2006/relationships"><Relationship Id="rId8" Type="http://schemas.openxmlformats.org/officeDocument/2006/relationships/image" Target="../media/image47.png"/><Relationship Id="rId13" Type="http://schemas.openxmlformats.org/officeDocument/2006/relationships/image" Target="../media/image53.png"/><Relationship Id="rId3" Type="http://schemas.openxmlformats.org/officeDocument/2006/relationships/image" Target="../media/image75.png"/><Relationship Id="rId7" Type="http://schemas.openxmlformats.org/officeDocument/2006/relationships/image" Target="../media/image46.png"/><Relationship Id="rId12" Type="http://schemas.openxmlformats.org/officeDocument/2006/relationships/image" Target="../media/image63.png"/><Relationship Id="rId17" Type="http://schemas.openxmlformats.org/officeDocument/2006/relationships/image" Target="../media/image49.png"/><Relationship Id="rId2" Type="http://schemas.openxmlformats.org/officeDocument/2006/relationships/image" Target="../media/image74.png"/><Relationship Id="rId16" Type="http://schemas.openxmlformats.org/officeDocument/2006/relationships/hyperlink" Target="mailto:cepeme2009@gmail.com" TargetMode="External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45.png"/><Relationship Id="rId11" Type="http://schemas.openxmlformats.org/officeDocument/2006/relationships/image" Target="../media/image62.png"/><Relationship Id="rId5" Type="http://schemas.openxmlformats.org/officeDocument/2006/relationships/image" Target="../media/image81.png"/><Relationship Id="rId15" Type="http://schemas.openxmlformats.org/officeDocument/2006/relationships/image" Target="../media/image48.png"/><Relationship Id="rId10" Type="http://schemas.openxmlformats.org/officeDocument/2006/relationships/image" Target="../media/image61.png"/><Relationship Id="rId4" Type="http://schemas.openxmlformats.org/officeDocument/2006/relationships/image" Target="../media/image80.png"/><Relationship Id="rId9" Type="http://schemas.openxmlformats.org/officeDocument/2006/relationships/image" Target="../media/image24.png"/><Relationship Id="rId14" Type="http://schemas.openxmlformats.org/officeDocument/2006/relationships/image" Target="../media/image64.png"/></Relationships>
</file>

<file path=ppt/slides/_rels/slide205.xml.rels><?xml version="1.0" encoding="UTF-8" standalone="yes"?>
<Relationships xmlns="http://schemas.openxmlformats.org/package/2006/relationships"><Relationship Id="rId8" Type="http://schemas.openxmlformats.org/officeDocument/2006/relationships/image" Target="../media/image61.png"/><Relationship Id="rId13" Type="http://schemas.openxmlformats.org/officeDocument/2006/relationships/image" Target="../media/image48.png"/><Relationship Id="rId3" Type="http://schemas.openxmlformats.org/officeDocument/2006/relationships/image" Target="../media/image2.png"/><Relationship Id="rId7" Type="http://schemas.openxmlformats.org/officeDocument/2006/relationships/image" Target="../media/image24.png"/><Relationship Id="rId12" Type="http://schemas.openxmlformats.org/officeDocument/2006/relationships/image" Target="../media/image64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47.png"/><Relationship Id="rId11" Type="http://schemas.openxmlformats.org/officeDocument/2006/relationships/image" Target="../media/image53.png"/><Relationship Id="rId5" Type="http://schemas.openxmlformats.org/officeDocument/2006/relationships/image" Target="../media/image46.png"/><Relationship Id="rId15" Type="http://schemas.openxmlformats.org/officeDocument/2006/relationships/image" Target="../media/image49.png"/><Relationship Id="rId10" Type="http://schemas.openxmlformats.org/officeDocument/2006/relationships/image" Target="../media/image63.png"/><Relationship Id="rId4" Type="http://schemas.openxmlformats.org/officeDocument/2006/relationships/image" Target="../media/image85.png"/><Relationship Id="rId9" Type="http://schemas.openxmlformats.org/officeDocument/2006/relationships/image" Target="../media/image62.png"/><Relationship Id="rId14" Type="http://schemas.openxmlformats.org/officeDocument/2006/relationships/image" Target="../media/image54.png"/></Relationships>
</file>

<file path=ppt/slides/_rels/slide206.xml.rels><?xml version="1.0" encoding="UTF-8" standalone="yes"?>
<Relationships xmlns="http://schemas.openxmlformats.org/package/2006/relationships"><Relationship Id="rId8" Type="http://schemas.openxmlformats.org/officeDocument/2006/relationships/image" Target="../media/image62.png"/><Relationship Id="rId13" Type="http://schemas.openxmlformats.org/officeDocument/2006/relationships/image" Target="../media/image54.png"/><Relationship Id="rId3" Type="http://schemas.openxmlformats.org/officeDocument/2006/relationships/image" Target="../media/image46.png"/><Relationship Id="rId7" Type="http://schemas.openxmlformats.org/officeDocument/2006/relationships/image" Target="../media/image61.png"/><Relationship Id="rId12" Type="http://schemas.openxmlformats.org/officeDocument/2006/relationships/image" Target="../media/image48.png"/><Relationship Id="rId2" Type="http://schemas.openxmlformats.org/officeDocument/2006/relationships/image" Target="../media/image60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65.png"/><Relationship Id="rId11" Type="http://schemas.openxmlformats.org/officeDocument/2006/relationships/image" Target="../media/image64.png"/><Relationship Id="rId5" Type="http://schemas.openxmlformats.org/officeDocument/2006/relationships/image" Target="../media/image24.png"/><Relationship Id="rId10" Type="http://schemas.openxmlformats.org/officeDocument/2006/relationships/image" Target="../media/image53.png"/><Relationship Id="rId4" Type="http://schemas.openxmlformats.org/officeDocument/2006/relationships/image" Target="../media/image47.png"/><Relationship Id="rId9" Type="http://schemas.openxmlformats.org/officeDocument/2006/relationships/image" Target="../media/image63.png"/><Relationship Id="rId14" Type="http://schemas.openxmlformats.org/officeDocument/2006/relationships/image" Target="../media/image49.png"/></Relationships>
</file>

<file path=ppt/slides/_rels/slide207.xml.rels><?xml version="1.0" encoding="UTF-8" standalone="yes"?>
<Relationships xmlns="http://schemas.openxmlformats.org/package/2006/relationships"><Relationship Id="rId8" Type="http://schemas.openxmlformats.org/officeDocument/2006/relationships/image" Target="../media/image63.png"/><Relationship Id="rId13" Type="http://schemas.openxmlformats.org/officeDocument/2006/relationships/image" Target="../media/image49.png"/><Relationship Id="rId3" Type="http://schemas.openxmlformats.org/officeDocument/2006/relationships/image" Target="../media/image46.png"/><Relationship Id="rId7" Type="http://schemas.openxmlformats.org/officeDocument/2006/relationships/image" Target="../media/image62.png"/><Relationship Id="rId12" Type="http://schemas.openxmlformats.org/officeDocument/2006/relationships/image" Target="../media/image54.png"/><Relationship Id="rId2" Type="http://schemas.openxmlformats.org/officeDocument/2006/relationships/image" Target="../media/image60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61.png"/><Relationship Id="rId11" Type="http://schemas.openxmlformats.org/officeDocument/2006/relationships/image" Target="../media/image48.png"/><Relationship Id="rId5" Type="http://schemas.openxmlformats.org/officeDocument/2006/relationships/image" Target="../media/image24.png"/><Relationship Id="rId10" Type="http://schemas.openxmlformats.org/officeDocument/2006/relationships/image" Target="../media/image64.png"/><Relationship Id="rId4" Type="http://schemas.openxmlformats.org/officeDocument/2006/relationships/image" Target="../media/image47.png"/><Relationship Id="rId9" Type="http://schemas.openxmlformats.org/officeDocument/2006/relationships/image" Target="../media/image53.png"/></Relationships>
</file>

<file path=ppt/slides/_rels/slide208.xml.rels><?xml version="1.0" encoding="UTF-8" standalone="yes"?>
<Relationships xmlns="http://schemas.openxmlformats.org/package/2006/relationships"><Relationship Id="rId8" Type="http://schemas.openxmlformats.org/officeDocument/2006/relationships/image" Target="../media/image63.png"/><Relationship Id="rId13" Type="http://schemas.openxmlformats.org/officeDocument/2006/relationships/image" Target="../media/image49.png"/><Relationship Id="rId3" Type="http://schemas.openxmlformats.org/officeDocument/2006/relationships/image" Target="../media/image46.png"/><Relationship Id="rId7" Type="http://schemas.openxmlformats.org/officeDocument/2006/relationships/image" Target="../media/image62.png"/><Relationship Id="rId12" Type="http://schemas.openxmlformats.org/officeDocument/2006/relationships/image" Target="../media/image54.png"/><Relationship Id="rId2" Type="http://schemas.openxmlformats.org/officeDocument/2006/relationships/image" Target="../media/image60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61.png"/><Relationship Id="rId11" Type="http://schemas.openxmlformats.org/officeDocument/2006/relationships/image" Target="../media/image48.png"/><Relationship Id="rId5" Type="http://schemas.openxmlformats.org/officeDocument/2006/relationships/image" Target="../media/image24.png"/><Relationship Id="rId10" Type="http://schemas.openxmlformats.org/officeDocument/2006/relationships/image" Target="../media/image64.png"/><Relationship Id="rId4" Type="http://schemas.openxmlformats.org/officeDocument/2006/relationships/image" Target="../media/image47.png"/><Relationship Id="rId9" Type="http://schemas.openxmlformats.org/officeDocument/2006/relationships/image" Target="../media/image53.png"/></Relationships>
</file>

<file path=ppt/slides/_rels/slide209.xml.rels><?xml version="1.0" encoding="UTF-8" standalone="yes"?>
<Relationships xmlns="http://schemas.openxmlformats.org/package/2006/relationships"><Relationship Id="rId8" Type="http://schemas.openxmlformats.org/officeDocument/2006/relationships/image" Target="../media/image63.png"/><Relationship Id="rId13" Type="http://schemas.openxmlformats.org/officeDocument/2006/relationships/image" Target="../media/image49.png"/><Relationship Id="rId3" Type="http://schemas.openxmlformats.org/officeDocument/2006/relationships/image" Target="../media/image46.png"/><Relationship Id="rId7" Type="http://schemas.openxmlformats.org/officeDocument/2006/relationships/image" Target="../media/image62.png"/><Relationship Id="rId12" Type="http://schemas.openxmlformats.org/officeDocument/2006/relationships/image" Target="../media/image54.png"/><Relationship Id="rId2" Type="http://schemas.openxmlformats.org/officeDocument/2006/relationships/image" Target="../media/image60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61.png"/><Relationship Id="rId11" Type="http://schemas.openxmlformats.org/officeDocument/2006/relationships/image" Target="../media/image48.png"/><Relationship Id="rId5" Type="http://schemas.openxmlformats.org/officeDocument/2006/relationships/image" Target="../media/image24.png"/><Relationship Id="rId10" Type="http://schemas.openxmlformats.org/officeDocument/2006/relationships/image" Target="../media/image64.png"/><Relationship Id="rId4" Type="http://schemas.openxmlformats.org/officeDocument/2006/relationships/image" Target="../media/image47.png"/><Relationship Id="rId9" Type="http://schemas.openxmlformats.org/officeDocument/2006/relationships/image" Target="../media/image53.png"/></Relationships>
</file>

<file path=ppt/slides/_rels/slide21.xml.rels><?xml version="1.0" encoding="UTF-8" standalone="yes"?>
<Relationships xmlns="http://schemas.openxmlformats.org/package/2006/relationships"><Relationship Id="rId8" Type="http://schemas.openxmlformats.org/officeDocument/2006/relationships/image" Target="../media/image24.png"/><Relationship Id="rId3" Type="http://schemas.openxmlformats.org/officeDocument/2006/relationships/image" Target="../media/image57.png"/><Relationship Id="rId7" Type="http://schemas.openxmlformats.org/officeDocument/2006/relationships/image" Target="../media/image47.png"/><Relationship Id="rId2" Type="http://schemas.openxmlformats.org/officeDocument/2006/relationships/image" Target="../media/image56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46.png"/><Relationship Id="rId5" Type="http://schemas.openxmlformats.org/officeDocument/2006/relationships/hyperlink" Target="mailto:lisbening80@gmail.com" TargetMode="External"/><Relationship Id="rId10" Type="http://schemas.openxmlformats.org/officeDocument/2006/relationships/image" Target="../media/image49.png"/><Relationship Id="rId4" Type="http://schemas.openxmlformats.org/officeDocument/2006/relationships/image" Target="../media/image45.png"/><Relationship Id="rId9" Type="http://schemas.openxmlformats.org/officeDocument/2006/relationships/image" Target="../media/image48.png"/></Relationships>
</file>

<file path=ppt/slides/_rels/slide210.xml.rels><?xml version="1.0" encoding="UTF-8" standalone="yes"?>
<Relationships xmlns="http://schemas.openxmlformats.org/package/2006/relationships"><Relationship Id="rId8" Type="http://schemas.openxmlformats.org/officeDocument/2006/relationships/image" Target="../media/image63.png"/><Relationship Id="rId13" Type="http://schemas.openxmlformats.org/officeDocument/2006/relationships/image" Target="../media/image49.png"/><Relationship Id="rId3" Type="http://schemas.openxmlformats.org/officeDocument/2006/relationships/image" Target="../media/image46.png"/><Relationship Id="rId7" Type="http://schemas.openxmlformats.org/officeDocument/2006/relationships/image" Target="../media/image62.png"/><Relationship Id="rId12" Type="http://schemas.openxmlformats.org/officeDocument/2006/relationships/image" Target="../media/image54.png"/><Relationship Id="rId2" Type="http://schemas.openxmlformats.org/officeDocument/2006/relationships/image" Target="../media/image60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61.png"/><Relationship Id="rId11" Type="http://schemas.openxmlformats.org/officeDocument/2006/relationships/image" Target="../media/image48.png"/><Relationship Id="rId5" Type="http://schemas.openxmlformats.org/officeDocument/2006/relationships/image" Target="../media/image24.png"/><Relationship Id="rId10" Type="http://schemas.openxmlformats.org/officeDocument/2006/relationships/image" Target="../media/image64.png"/><Relationship Id="rId4" Type="http://schemas.openxmlformats.org/officeDocument/2006/relationships/image" Target="../media/image47.png"/><Relationship Id="rId9" Type="http://schemas.openxmlformats.org/officeDocument/2006/relationships/image" Target="../media/image53.png"/></Relationships>
</file>

<file path=ppt/slides/_rels/slide211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2.png"/><Relationship Id="rId13" Type="http://schemas.openxmlformats.org/officeDocument/2006/relationships/image" Target="../media/image48.png"/><Relationship Id="rId3" Type="http://schemas.openxmlformats.org/officeDocument/2006/relationships/image" Target="../media/image46.png"/><Relationship Id="rId7" Type="http://schemas.openxmlformats.org/officeDocument/2006/relationships/image" Target="../media/image101.png"/><Relationship Id="rId12" Type="http://schemas.openxmlformats.org/officeDocument/2006/relationships/image" Target="../media/image64.png"/><Relationship Id="rId2" Type="http://schemas.openxmlformats.org/officeDocument/2006/relationships/image" Target="../media/image60.png"/><Relationship Id="rId16" Type="http://schemas.openxmlformats.org/officeDocument/2006/relationships/image" Target="../media/image49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100.png"/><Relationship Id="rId11" Type="http://schemas.openxmlformats.org/officeDocument/2006/relationships/image" Target="../media/image53.png"/><Relationship Id="rId5" Type="http://schemas.openxmlformats.org/officeDocument/2006/relationships/image" Target="../media/image24.png"/><Relationship Id="rId15" Type="http://schemas.openxmlformats.org/officeDocument/2006/relationships/hyperlink" Target="http://www.redalyc.org/pdf/447/44713058026.pdf" TargetMode="External"/><Relationship Id="rId10" Type="http://schemas.openxmlformats.org/officeDocument/2006/relationships/image" Target="../media/image63.png"/><Relationship Id="rId4" Type="http://schemas.openxmlformats.org/officeDocument/2006/relationships/image" Target="../media/image47.png"/><Relationship Id="rId9" Type="http://schemas.openxmlformats.org/officeDocument/2006/relationships/image" Target="../media/image103.png"/><Relationship Id="rId14" Type="http://schemas.openxmlformats.org/officeDocument/2006/relationships/image" Target="../media/image54.png"/></Relationships>
</file>

<file path=ppt/slides/_rels/slide212.xml.rels><?xml version="1.0" encoding="UTF-8" standalone="yes"?>
<Relationships xmlns="http://schemas.openxmlformats.org/package/2006/relationships"><Relationship Id="rId8" Type="http://schemas.openxmlformats.org/officeDocument/2006/relationships/image" Target="../media/image47.png"/><Relationship Id="rId13" Type="http://schemas.openxmlformats.org/officeDocument/2006/relationships/image" Target="../media/image53.png"/><Relationship Id="rId3" Type="http://schemas.openxmlformats.org/officeDocument/2006/relationships/image" Target="../media/image75.png"/><Relationship Id="rId7" Type="http://schemas.openxmlformats.org/officeDocument/2006/relationships/image" Target="../media/image46.png"/><Relationship Id="rId12" Type="http://schemas.openxmlformats.org/officeDocument/2006/relationships/image" Target="../media/image63.png"/><Relationship Id="rId17" Type="http://schemas.openxmlformats.org/officeDocument/2006/relationships/image" Target="../media/image49.png"/><Relationship Id="rId2" Type="http://schemas.openxmlformats.org/officeDocument/2006/relationships/image" Target="../media/image74.png"/><Relationship Id="rId16" Type="http://schemas.openxmlformats.org/officeDocument/2006/relationships/hyperlink" Target="mailto:carmenmarin8698@gmail.com" TargetMode="External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45.png"/><Relationship Id="rId11" Type="http://schemas.openxmlformats.org/officeDocument/2006/relationships/image" Target="../media/image62.png"/><Relationship Id="rId5" Type="http://schemas.openxmlformats.org/officeDocument/2006/relationships/image" Target="../media/image81.png"/><Relationship Id="rId15" Type="http://schemas.openxmlformats.org/officeDocument/2006/relationships/image" Target="../media/image48.png"/><Relationship Id="rId10" Type="http://schemas.openxmlformats.org/officeDocument/2006/relationships/image" Target="../media/image61.png"/><Relationship Id="rId4" Type="http://schemas.openxmlformats.org/officeDocument/2006/relationships/image" Target="../media/image80.png"/><Relationship Id="rId9" Type="http://schemas.openxmlformats.org/officeDocument/2006/relationships/image" Target="../media/image24.png"/><Relationship Id="rId14" Type="http://schemas.openxmlformats.org/officeDocument/2006/relationships/image" Target="../media/image64.png"/></Relationships>
</file>

<file path=ppt/slides/_rels/slide213.xml.rels><?xml version="1.0" encoding="UTF-8" standalone="yes"?>
<Relationships xmlns="http://schemas.openxmlformats.org/package/2006/relationships"><Relationship Id="rId8" Type="http://schemas.openxmlformats.org/officeDocument/2006/relationships/image" Target="../media/image47.png"/><Relationship Id="rId13" Type="http://schemas.openxmlformats.org/officeDocument/2006/relationships/image" Target="../media/image53.png"/><Relationship Id="rId3" Type="http://schemas.openxmlformats.org/officeDocument/2006/relationships/image" Target="../media/image75.png"/><Relationship Id="rId7" Type="http://schemas.openxmlformats.org/officeDocument/2006/relationships/image" Target="../media/image46.png"/><Relationship Id="rId12" Type="http://schemas.openxmlformats.org/officeDocument/2006/relationships/image" Target="../media/image63.png"/><Relationship Id="rId17" Type="http://schemas.openxmlformats.org/officeDocument/2006/relationships/image" Target="../media/image49.png"/><Relationship Id="rId2" Type="http://schemas.openxmlformats.org/officeDocument/2006/relationships/image" Target="../media/image74.png"/><Relationship Id="rId16" Type="http://schemas.openxmlformats.org/officeDocument/2006/relationships/hyperlink" Target="mailto:carmenmarin8698@gmail.com" TargetMode="External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45.png"/><Relationship Id="rId11" Type="http://schemas.openxmlformats.org/officeDocument/2006/relationships/image" Target="../media/image62.png"/><Relationship Id="rId5" Type="http://schemas.openxmlformats.org/officeDocument/2006/relationships/image" Target="../media/image81.png"/><Relationship Id="rId15" Type="http://schemas.openxmlformats.org/officeDocument/2006/relationships/image" Target="../media/image48.png"/><Relationship Id="rId10" Type="http://schemas.openxmlformats.org/officeDocument/2006/relationships/image" Target="../media/image61.png"/><Relationship Id="rId4" Type="http://schemas.openxmlformats.org/officeDocument/2006/relationships/image" Target="../media/image80.png"/><Relationship Id="rId9" Type="http://schemas.openxmlformats.org/officeDocument/2006/relationships/image" Target="../media/image24.png"/><Relationship Id="rId14" Type="http://schemas.openxmlformats.org/officeDocument/2006/relationships/image" Target="../media/image64.png"/></Relationships>
</file>

<file path=ppt/slides/_rels/slide214.xml.rels><?xml version="1.0" encoding="UTF-8" standalone="yes"?>
<Relationships xmlns="http://schemas.openxmlformats.org/package/2006/relationships"><Relationship Id="rId8" Type="http://schemas.openxmlformats.org/officeDocument/2006/relationships/image" Target="../media/image63.png"/><Relationship Id="rId13" Type="http://schemas.openxmlformats.org/officeDocument/2006/relationships/image" Target="../media/image49.png"/><Relationship Id="rId3" Type="http://schemas.openxmlformats.org/officeDocument/2006/relationships/image" Target="../media/image46.png"/><Relationship Id="rId7" Type="http://schemas.openxmlformats.org/officeDocument/2006/relationships/image" Target="../media/image62.png"/><Relationship Id="rId12" Type="http://schemas.openxmlformats.org/officeDocument/2006/relationships/image" Target="../media/image54.png"/><Relationship Id="rId2" Type="http://schemas.openxmlformats.org/officeDocument/2006/relationships/image" Target="../media/image60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61.png"/><Relationship Id="rId11" Type="http://schemas.openxmlformats.org/officeDocument/2006/relationships/image" Target="../media/image48.png"/><Relationship Id="rId5" Type="http://schemas.openxmlformats.org/officeDocument/2006/relationships/image" Target="../media/image24.png"/><Relationship Id="rId10" Type="http://schemas.openxmlformats.org/officeDocument/2006/relationships/image" Target="../media/image64.png"/><Relationship Id="rId4" Type="http://schemas.openxmlformats.org/officeDocument/2006/relationships/image" Target="../media/image47.png"/><Relationship Id="rId9" Type="http://schemas.openxmlformats.org/officeDocument/2006/relationships/image" Target="../media/image53.png"/></Relationships>
</file>

<file path=ppt/slides/_rels/slide215.xml.rels><?xml version="1.0" encoding="UTF-8" standalone="yes"?>
<Relationships xmlns="http://schemas.openxmlformats.org/package/2006/relationships"><Relationship Id="rId8" Type="http://schemas.openxmlformats.org/officeDocument/2006/relationships/image" Target="../media/image63.png"/><Relationship Id="rId13" Type="http://schemas.openxmlformats.org/officeDocument/2006/relationships/image" Target="../media/image49.png"/><Relationship Id="rId3" Type="http://schemas.openxmlformats.org/officeDocument/2006/relationships/image" Target="../media/image46.png"/><Relationship Id="rId7" Type="http://schemas.openxmlformats.org/officeDocument/2006/relationships/image" Target="../media/image62.png"/><Relationship Id="rId12" Type="http://schemas.openxmlformats.org/officeDocument/2006/relationships/image" Target="../media/image54.png"/><Relationship Id="rId2" Type="http://schemas.openxmlformats.org/officeDocument/2006/relationships/image" Target="../media/image60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61.png"/><Relationship Id="rId11" Type="http://schemas.openxmlformats.org/officeDocument/2006/relationships/image" Target="../media/image48.png"/><Relationship Id="rId5" Type="http://schemas.openxmlformats.org/officeDocument/2006/relationships/image" Target="../media/image24.png"/><Relationship Id="rId10" Type="http://schemas.openxmlformats.org/officeDocument/2006/relationships/image" Target="../media/image64.png"/><Relationship Id="rId4" Type="http://schemas.openxmlformats.org/officeDocument/2006/relationships/image" Target="../media/image47.png"/><Relationship Id="rId9" Type="http://schemas.openxmlformats.org/officeDocument/2006/relationships/image" Target="../media/image53.png"/></Relationships>
</file>

<file path=ppt/slides/_rels/slide216.xml.rels><?xml version="1.0" encoding="UTF-8" standalone="yes"?>
<Relationships xmlns="http://schemas.openxmlformats.org/package/2006/relationships"><Relationship Id="rId8" Type="http://schemas.openxmlformats.org/officeDocument/2006/relationships/image" Target="../media/image63.png"/><Relationship Id="rId13" Type="http://schemas.openxmlformats.org/officeDocument/2006/relationships/hyperlink" Target="https://www.google.com/url?sa=i&amp;url=https%3A//www.thinglink.com/scene/928639564258476034&amp;psig=AOvVaw06BJ3bnhrWnKMQKldPtflF&amp;ust=1590342865152000&amp;source=images&amp;cd=vfe&amp;ved=0CAIQjRxqFwoTCPi-tIzHyukCFQAAAAAdAAAAABAU" TargetMode="External"/><Relationship Id="rId3" Type="http://schemas.openxmlformats.org/officeDocument/2006/relationships/image" Target="../media/image46.png"/><Relationship Id="rId7" Type="http://schemas.openxmlformats.org/officeDocument/2006/relationships/image" Target="../media/image62.png"/><Relationship Id="rId12" Type="http://schemas.openxmlformats.org/officeDocument/2006/relationships/image" Target="../media/image54.png"/><Relationship Id="rId2" Type="http://schemas.openxmlformats.org/officeDocument/2006/relationships/image" Target="../media/image60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61.png"/><Relationship Id="rId11" Type="http://schemas.openxmlformats.org/officeDocument/2006/relationships/image" Target="../media/image48.png"/><Relationship Id="rId5" Type="http://schemas.openxmlformats.org/officeDocument/2006/relationships/image" Target="../media/image24.png"/><Relationship Id="rId15" Type="http://schemas.openxmlformats.org/officeDocument/2006/relationships/image" Target="../media/image49.png"/><Relationship Id="rId10" Type="http://schemas.openxmlformats.org/officeDocument/2006/relationships/image" Target="../media/image64.png"/><Relationship Id="rId4" Type="http://schemas.openxmlformats.org/officeDocument/2006/relationships/image" Target="../media/image47.png"/><Relationship Id="rId9" Type="http://schemas.openxmlformats.org/officeDocument/2006/relationships/image" Target="../media/image53.png"/><Relationship Id="rId14" Type="http://schemas.openxmlformats.org/officeDocument/2006/relationships/image" Target="../media/image115.jpg"/></Relationships>
</file>

<file path=ppt/slides/_rels/slide217.xml.rels><?xml version="1.0" encoding="UTF-8" standalone="yes"?>
<Relationships xmlns="http://schemas.openxmlformats.org/package/2006/relationships"><Relationship Id="rId8" Type="http://schemas.openxmlformats.org/officeDocument/2006/relationships/image" Target="../media/image63.png"/><Relationship Id="rId13" Type="http://schemas.openxmlformats.org/officeDocument/2006/relationships/image" Target="../media/image49.png"/><Relationship Id="rId3" Type="http://schemas.openxmlformats.org/officeDocument/2006/relationships/image" Target="../media/image46.png"/><Relationship Id="rId7" Type="http://schemas.openxmlformats.org/officeDocument/2006/relationships/image" Target="../media/image62.png"/><Relationship Id="rId12" Type="http://schemas.openxmlformats.org/officeDocument/2006/relationships/image" Target="../media/image54.png"/><Relationship Id="rId2" Type="http://schemas.openxmlformats.org/officeDocument/2006/relationships/image" Target="../media/image60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61.png"/><Relationship Id="rId11" Type="http://schemas.openxmlformats.org/officeDocument/2006/relationships/image" Target="../media/image48.png"/><Relationship Id="rId5" Type="http://schemas.openxmlformats.org/officeDocument/2006/relationships/image" Target="../media/image24.png"/><Relationship Id="rId10" Type="http://schemas.openxmlformats.org/officeDocument/2006/relationships/image" Target="../media/image64.png"/><Relationship Id="rId4" Type="http://schemas.openxmlformats.org/officeDocument/2006/relationships/image" Target="../media/image47.png"/><Relationship Id="rId9" Type="http://schemas.openxmlformats.org/officeDocument/2006/relationships/image" Target="../media/image53.png"/></Relationships>
</file>

<file path=ppt/slides/_rels/slide218.xml.rels><?xml version="1.0" encoding="UTF-8" standalone="yes"?>
<Relationships xmlns="http://schemas.openxmlformats.org/package/2006/relationships"><Relationship Id="rId8" Type="http://schemas.openxmlformats.org/officeDocument/2006/relationships/image" Target="../media/image63.png"/><Relationship Id="rId13" Type="http://schemas.openxmlformats.org/officeDocument/2006/relationships/image" Target="../media/image49.png"/><Relationship Id="rId3" Type="http://schemas.openxmlformats.org/officeDocument/2006/relationships/image" Target="../media/image46.png"/><Relationship Id="rId7" Type="http://schemas.openxmlformats.org/officeDocument/2006/relationships/image" Target="../media/image62.png"/><Relationship Id="rId12" Type="http://schemas.openxmlformats.org/officeDocument/2006/relationships/image" Target="../media/image54.png"/><Relationship Id="rId2" Type="http://schemas.openxmlformats.org/officeDocument/2006/relationships/image" Target="../media/image60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61.png"/><Relationship Id="rId11" Type="http://schemas.openxmlformats.org/officeDocument/2006/relationships/image" Target="../media/image48.png"/><Relationship Id="rId5" Type="http://schemas.openxmlformats.org/officeDocument/2006/relationships/image" Target="../media/image24.png"/><Relationship Id="rId10" Type="http://schemas.openxmlformats.org/officeDocument/2006/relationships/image" Target="../media/image64.png"/><Relationship Id="rId4" Type="http://schemas.openxmlformats.org/officeDocument/2006/relationships/image" Target="../media/image47.png"/><Relationship Id="rId9" Type="http://schemas.openxmlformats.org/officeDocument/2006/relationships/image" Target="../media/image53.png"/></Relationships>
</file>

<file path=ppt/slides/_rels/slide219.xml.rels><?xml version="1.0" encoding="UTF-8" standalone="yes"?>
<Relationships xmlns="http://schemas.openxmlformats.org/package/2006/relationships"><Relationship Id="rId8" Type="http://schemas.openxmlformats.org/officeDocument/2006/relationships/image" Target="../media/image61.png"/><Relationship Id="rId13" Type="http://schemas.openxmlformats.org/officeDocument/2006/relationships/image" Target="../media/image48.png"/><Relationship Id="rId3" Type="http://schemas.openxmlformats.org/officeDocument/2006/relationships/image" Target="../media/image2.png"/><Relationship Id="rId7" Type="http://schemas.openxmlformats.org/officeDocument/2006/relationships/image" Target="../media/image24.png"/><Relationship Id="rId12" Type="http://schemas.openxmlformats.org/officeDocument/2006/relationships/image" Target="../media/image64.png"/><Relationship Id="rId2" Type="http://schemas.openxmlformats.org/officeDocument/2006/relationships/image" Target="../media/image116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47.png"/><Relationship Id="rId11" Type="http://schemas.openxmlformats.org/officeDocument/2006/relationships/image" Target="../media/image53.png"/><Relationship Id="rId5" Type="http://schemas.openxmlformats.org/officeDocument/2006/relationships/image" Target="../media/image46.png"/><Relationship Id="rId15" Type="http://schemas.openxmlformats.org/officeDocument/2006/relationships/image" Target="../media/image49.png"/><Relationship Id="rId10" Type="http://schemas.openxmlformats.org/officeDocument/2006/relationships/image" Target="../media/image63.png"/><Relationship Id="rId4" Type="http://schemas.openxmlformats.org/officeDocument/2006/relationships/image" Target="../media/image60.png"/><Relationship Id="rId9" Type="http://schemas.openxmlformats.org/officeDocument/2006/relationships/image" Target="../media/image62.png"/><Relationship Id="rId14" Type="http://schemas.openxmlformats.org/officeDocument/2006/relationships/image" Target="../media/image54.png"/></Relationships>
</file>

<file path=ppt/slides/_rels/slide22.xml.rels><?xml version="1.0" encoding="UTF-8" standalone="yes"?>
<Relationships xmlns="http://schemas.openxmlformats.org/package/2006/relationships"><Relationship Id="rId8" Type="http://schemas.openxmlformats.org/officeDocument/2006/relationships/image" Target="../media/image24.png"/><Relationship Id="rId3" Type="http://schemas.openxmlformats.org/officeDocument/2006/relationships/image" Target="../media/image59.png"/><Relationship Id="rId7" Type="http://schemas.openxmlformats.org/officeDocument/2006/relationships/image" Target="../media/image47.png"/><Relationship Id="rId2" Type="http://schemas.openxmlformats.org/officeDocument/2006/relationships/image" Target="../media/image58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46.png"/><Relationship Id="rId5" Type="http://schemas.openxmlformats.org/officeDocument/2006/relationships/hyperlink" Target="mailto:lisbening80@gmail.com" TargetMode="External"/><Relationship Id="rId10" Type="http://schemas.openxmlformats.org/officeDocument/2006/relationships/image" Target="../media/image49.png"/><Relationship Id="rId4" Type="http://schemas.openxmlformats.org/officeDocument/2006/relationships/image" Target="../media/image45.png"/><Relationship Id="rId9" Type="http://schemas.openxmlformats.org/officeDocument/2006/relationships/image" Target="../media/image48.png"/></Relationships>
</file>

<file path=ppt/slides/_rels/slide220.xml.rels><?xml version="1.0" encoding="UTF-8" standalone="yes"?>
<Relationships xmlns="http://schemas.openxmlformats.org/package/2006/relationships"><Relationship Id="rId8" Type="http://schemas.openxmlformats.org/officeDocument/2006/relationships/image" Target="../media/image63.png"/><Relationship Id="rId13" Type="http://schemas.openxmlformats.org/officeDocument/2006/relationships/image" Target="../media/image49.png"/><Relationship Id="rId3" Type="http://schemas.openxmlformats.org/officeDocument/2006/relationships/image" Target="../media/image46.png"/><Relationship Id="rId7" Type="http://schemas.openxmlformats.org/officeDocument/2006/relationships/image" Target="../media/image62.png"/><Relationship Id="rId12" Type="http://schemas.openxmlformats.org/officeDocument/2006/relationships/image" Target="../media/image54.png"/><Relationship Id="rId2" Type="http://schemas.openxmlformats.org/officeDocument/2006/relationships/image" Target="../media/image60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61.png"/><Relationship Id="rId11" Type="http://schemas.openxmlformats.org/officeDocument/2006/relationships/image" Target="../media/image48.png"/><Relationship Id="rId5" Type="http://schemas.openxmlformats.org/officeDocument/2006/relationships/image" Target="../media/image24.png"/><Relationship Id="rId10" Type="http://schemas.openxmlformats.org/officeDocument/2006/relationships/image" Target="../media/image64.png"/><Relationship Id="rId4" Type="http://schemas.openxmlformats.org/officeDocument/2006/relationships/image" Target="../media/image47.png"/><Relationship Id="rId9" Type="http://schemas.openxmlformats.org/officeDocument/2006/relationships/image" Target="../media/image53.png"/></Relationships>
</file>

<file path=ppt/slides/_rels/slide221.xml.rels><?xml version="1.0" encoding="UTF-8" standalone="yes"?>
<Relationships xmlns="http://schemas.openxmlformats.org/package/2006/relationships"><Relationship Id="rId8" Type="http://schemas.openxmlformats.org/officeDocument/2006/relationships/image" Target="../media/image63.png"/><Relationship Id="rId13" Type="http://schemas.openxmlformats.org/officeDocument/2006/relationships/hyperlink" Target="http://www.grao.com/" TargetMode="External"/><Relationship Id="rId3" Type="http://schemas.openxmlformats.org/officeDocument/2006/relationships/image" Target="../media/image46.png"/><Relationship Id="rId7" Type="http://schemas.openxmlformats.org/officeDocument/2006/relationships/image" Target="../media/image62.png"/><Relationship Id="rId12" Type="http://schemas.openxmlformats.org/officeDocument/2006/relationships/image" Target="../media/image54.png"/><Relationship Id="rId2" Type="http://schemas.openxmlformats.org/officeDocument/2006/relationships/image" Target="../media/image60.png"/><Relationship Id="rId16" Type="http://schemas.openxmlformats.org/officeDocument/2006/relationships/image" Target="../media/image49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61.png"/><Relationship Id="rId11" Type="http://schemas.openxmlformats.org/officeDocument/2006/relationships/image" Target="../media/image48.png"/><Relationship Id="rId5" Type="http://schemas.openxmlformats.org/officeDocument/2006/relationships/image" Target="../media/image24.png"/><Relationship Id="rId15" Type="http://schemas.openxmlformats.org/officeDocument/2006/relationships/hyperlink" Target="http://www.unir.net/" TargetMode="External"/><Relationship Id="rId10" Type="http://schemas.openxmlformats.org/officeDocument/2006/relationships/image" Target="../media/image64.png"/><Relationship Id="rId4" Type="http://schemas.openxmlformats.org/officeDocument/2006/relationships/image" Target="../media/image47.png"/><Relationship Id="rId9" Type="http://schemas.openxmlformats.org/officeDocument/2006/relationships/image" Target="../media/image53.png"/><Relationship Id="rId14" Type="http://schemas.openxmlformats.org/officeDocument/2006/relationships/hyperlink" Target="http://www.anim.ch/" TargetMode="External"/></Relationships>
</file>

<file path=ppt/slides/_rels/slide222.xml.rels><?xml version="1.0" encoding="UTF-8" standalone="yes"?>
<Relationships xmlns="http://schemas.openxmlformats.org/package/2006/relationships"><Relationship Id="rId8" Type="http://schemas.openxmlformats.org/officeDocument/2006/relationships/image" Target="../media/image47.png"/><Relationship Id="rId13" Type="http://schemas.openxmlformats.org/officeDocument/2006/relationships/image" Target="../media/image53.png"/><Relationship Id="rId3" Type="http://schemas.openxmlformats.org/officeDocument/2006/relationships/image" Target="../media/image75.png"/><Relationship Id="rId7" Type="http://schemas.openxmlformats.org/officeDocument/2006/relationships/image" Target="../media/image46.png"/><Relationship Id="rId12" Type="http://schemas.openxmlformats.org/officeDocument/2006/relationships/image" Target="../media/image63.png"/><Relationship Id="rId17" Type="http://schemas.openxmlformats.org/officeDocument/2006/relationships/image" Target="../media/image49.png"/><Relationship Id="rId2" Type="http://schemas.openxmlformats.org/officeDocument/2006/relationships/image" Target="../media/image74.png"/><Relationship Id="rId16" Type="http://schemas.openxmlformats.org/officeDocument/2006/relationships/hyperlink" Target="mailto:Islandialugot@hotmail.com" TargetMode="External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45.png"/><Relationship Id="rId11" Type="http://schemas.openxmlformats.org/officeDocument/2006/relationships/image" Target="../media/image62.png"/><Relationship Id="rId5" Type="http://schemas.openxmlformats.org/officeDocument/2006/relationships/image" Target="../media/image81.png"/><Relationship Id="rId15" Type="http://schemas.openxmlformats.org/officeDocument/2006/relationships/image" Target="../media/image48.png"/><Relationship Id="rId10" Type="http://schemas.openxmlformats.org/officeDocument/2006/relationships/image" Target="../media/image61.png"/><Relationship Id="rId4" Type="http://schemas.openxmlformats.org/officeDocument/2006/relationships/image" Target="../media/image80.png"/><Relationship Id="rId9" Type="http://schemas.openxmlformats.org/officeDocument/2006/relationships/image" Target="../media/image24.png"/><Relationship Id="rId14" Type="http://schemas.openxmlformats.org/officeDocument/2006/relationships/image" Target="../media/image64.png"/></Relationships>
</file>

<file path=ppt/slides/_rels/slide223.xml.rels><?xml version="1.0" encoding="UTF-8" standalone="yes"?>
<Relationships xmlns="http://schemas.openxmlformats.org/package/2006/relationships"><Relationship Id="rId8" Type="http://schemas.openxmlformats.org/officeDocument/2006/relationships/image" Target="../media/image47.png"/><Relationship Id="rId13" Type="http://schemas.openxmlformats.org/officeDocument/2006/relationships/image" Target="../media/image53.png"/><Relationship Id="rId3" Type="http://schemas.openxmlformats.org/officeDocument/2006/relationships/image" Target="../media/image118.png"/><Relationship Id="rId7" Type="http://schemas.openxmlformats.org/officeDocument/2006/relationships/image" Target="../media/image46.png"/><Relationship Id="rId12" Type="http://schemas.openxmlformats.org/officeDocument/2006/relationships/image" Target="../media/image63.png"/><Relationship Id="rId17" Type="http://schemas.openxmlformats.org/officeDocument/2006/relationships/image" Target="../media/image49.png"/><Relationship Id="rId2" Type="http://schemas.openxmlformats.org/officeDocument/2006/relationships/image" Target="../media/image117.png"/><Relationship Id="rId16" Type="http://schemas.openxmlformats.org/officeDocument/2006/relationships/hyperlink" Target="mailto:Islandialugot@hotmail.com" TargetMode="External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45.png"/><Relationship Id="rId11" Type="http://schemas.openxmlformats.org/officeDocument/2006/relationships/image" Target="../media/image62.png"/><Relationship Id="rId5" Type="http://schemas.openxmlformats.org/officeDocument/2006/relationships/image" Target="../media/image81.png"/><Relationship Id="rId15" Type="http://schemas.openxmlformats.org/officeDocument/2006/relationships/image" Target="../media/image48.png"/><Relationship Id="rId10" Type="http://schemas.openxmlformats.org/officeDocument/2006/relationships/image" Target="../media/image61.png"/><Relationship Id="rId4" Type="http://schemas.openxmlformats.org/officeDocument/2006/relationships/image" Target="../media/image80.png"/><Relationship Id="rId9" Type="http://schemas.openxmlformats.org/officeDocument/2006/relationships/image" Target="../media/image24.png"/><Relationship Id="rId14" Type="http://schemas.openxmlformats.org/officeDocument/2006/relationships/image" Target="../media/image64.png"/></Relationships>
</file>

<file path=ppt/slides/_rels/slide224.xml.rels><?xml version="1.0" encoding="UTF-8" standalone="yes"?>
<Relationships xmlns="http://schemas.openxmlformats.org/package/2006/relationships"><Relationship Id="rId8" Type="http://schemas.openxmlformats.org/officeDocument/2006/relationships/image" Target="../media/image63.png"/><Relationship Id="rId13" Type="http://schemas.openxmlformats.org/officeDocument/2006/relationships/image" Target="../media/image49.png"/><Relationship Id="rId3" Type="http://schemas.openxmlformats.org/officeDocument/2006/relationships/image" Target="../media/image46.png"/><Relationship Id="rId7" Type="http://schemas.openxmlformats.org/officeDocument/2006/relationships/image" Target="../media/image62.png"/><Relationship Id="rId12" Type="http://schemas.openxmlformats.org/officeDocument/2006/relationships/image" Target="../media/image54.png"/><Relationship Id="rId2" Type="http://schemas.openxmlformats.org/officeDocument/2006/relationships/image" Target="../media/image85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61.png"/><Relationship Id="rId11" Type="http://schemas.openxmlformats.org/officeDocument/2006/relationships/image" Target="../media/image48.png"/><Relationship Id="rId5" Type="http://schemas.openxmlformats.org/officeDocument/2006/relationships/image" Target="../media/image24.png"/><Relationship Id="rId10" Type="http://schemas.openxmlformats.org/officeDocument/2006/relationships/image" Target="../media/image64.png"/><Relationship Id="rId4" Type="http://schemas.openxmlformats.org/officeDocument/2006/relationships/image" Target="../media/image47.png"/><Relationship Id="rId9" Type="http://schemas.openxmlformats.org/officeDocument/2006/relationships/image" Target="../media/image53.png"/></Relationships>
</file>

<file path=ppt/slides/_rels/slide225.xml.rels><?xml version="1.0" encoding="UTF-8" standalone="yes"?>
<Relationships xmlns="http://schemas.openxmlformats.org/package/2006/relationships"><Relationship Id="rId8" Type="http://schemas.openxmlformats.org/officeDocument/2006/relationships/image" Target="../media/image63.png"/><Relationship Id="rId13" Type="http://schemas.openxmlformats.org/officeDocument/2006/relationships/image" Target="../media/image49.png"/><Relationship Id="rId3" Type="http://schemas.openxmlformats.org/officeDocument/2006/relationships/image" Target="../media/image46.png"/><Relationship Id="rId7" Type="http://schemas.openxmlformats.org/officeDocument/2006/relationships/image" Target="../media/image62.png"/><Relationship Id="rId12" Type="http://schemas.openxmlformats.org/officeDocument/2006/relationships/image" Target="../media/image54.png"/><Relationship Id="rId2" Type="http://schemas.openxmlformats.org/officeDocument/2006/relationships/image" Target="../media/image85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61.png"/><Relationship Id="rId11" Type="http://schemas.openxmlformats.org/officeDocument/2006/relationships/image" Target="../media/image48.png"/><Relationship Id="rId5" Type="http://schemas.openxmlformats.org/officeDocument/2006/relationships/image" Target="../media/image24.png"/><Relationship Id="rId10" Type="http://schemas.openxmlformats.org/officeDocument/2006/relationships/image" Target="../media/image64.png"/><Relationship Id="rId4" Type="http://schemas.openxmlformats.org/officeDocument/2006/relationships/image" Target="../media/image47.png"/><Relationship Id="rId9" Type="http://schemas.openxmlformats.org/officeDocument/2006/relationships/image" Target="../media/image53.png"/></Relationships>
</file>

<file path=ppt/slides/_rels/slide226.xml.rels><?xml version="1.0" encoding="UTF-8" standalone="yes"?>
<Relationships xmlns="http://schemas.openxmlformats.org/package/2006/relationships"><Relationship Id="rId8" Type="http://schemas.openxmlformats.org/officeDocument/2006/relationships/image" Target="../media/image63.png"/><Relationship Id="rId13" Type="http://schemas.openxmlformats.org/officeDocument/2006/relationships/image" Target="../media/image49.png"/><Relationship Id="rId3" Type="http://schemas.openxmlformats.org/officeDocument/2006/relationships/image" Target="../media/image46.png"/><Relationship Id="rId7" Type="http://schemas.openxmlformats.org/officeDocument/2006/relationships/image" Target="../media/image62.png"/><Relationship Id="rId12" Type="http://schemas.openxmlformats.org/officeDocument/2006/relationships/image" Target="../media/image54.png"/><Relationship Id="rId2" Type="http://schemas.openxmlformats.org/officeDocument/2006/relationships/image" Target="../media/image85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61.png"/><Relationship Id="rId11" Type="http://schemas.openxmlformats.org/officeDocument/2006/relationships/image" Target="../media/image48.png"/><Relationship Id="rId5" Type="http://schemas.openxmlformats.org/officeDocument/2006/relationships/image" Target="../media/image24.png"/><Relationship Id="rId10" Type="http://schemas.openxmlformats.org/officeDocument/2006/relationships/image" Target="../media/image64.png"/><Relationship Id="rId4" Type="http://schemas.openxmlformats.org/officeDocument/2006/relationships/image" Target="../media/image47.png"/><Relationship Id="rId9" Type="http://schemas.openxmlformats.org/officeDocument/2006/relationships/image" Target="../media/image53.png"/></Relationships>
</file>

<file path=ppt/slides/_rels/slide227.xml.rels><?xml version="1.0" encoding="UTF-8" standalone="yes"?>
<Relationships xmlns="http://schemas.openxmlformats.org/package/2006/relationships"><Relationship Id="rId8" Type="http://schemas.openxmlformats.org/officeDocument/2006/relationships/image" Target="../media/image63.png"/><Relationship Id="rId13" Type="http://schemas.openxmlformats.org/officeDocument/2006/relationships/image" Target="../media/image49.png"/><Relationship Id="rId3" Type="http://schemas.openxmlformats.org/officeDocument/2006/relationships/image" Target="../media/image46.png"/><Relationship Id="rId7" Type="http://schemas.openxmlformats.org/officeDocument/2006/relationships/image" Target="../media/image62.png"/><Relationship Id="rId12" Type="http://schemas.openxmlformats.org/officeDocument/2006/relationships/image" Target="../media/image54.png"/><Relationship Id="rId2" Type="http://schemas.openxmlformats.org/officeDocument/2006/relationships/image" Target="../media/image85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61.png"/><Relationship Id="rId11" Type="http://schemas.openxmlformats.org/officeDocument/2006/relationships/image" Target="../media/image48.png"/><Relationship Id="rId5" Type="http://schemas.openxmlformats.org/officeDocument/2006/relationships/image" Target="../media/image24.png"/><Relationship Id="rId10" Type="http://schemas.openxmlformats.org/officeDocument/2006/relationships/image" Target="../media/image64.png"/><Relationship Id="rId4" Type="http://schemas.openxmlformats.org/officeDocument/2006/relationships/image" Target="../media/image47.png"/><Relationship Id="rId9" Type="http://schemas.openxmlformats.org/officeDocument/2006/relationships/image" Target="../media/image53.png"/></Relationships>
</file>

<file path=ppt/slides/_rels/slide228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2.png"/><Relationship Id="rId13" Type="http://schemas.openxmlformats.org/officeDocument/2006/relationships/image" Target="../media/image48.png"/><Relationship Id="rId3" Type="http://schemas.openxmlformats.org/officeDocument/2006/relationships/image" Target="../media/image46.png"/><Relationship Id="rId7" Type="http://schemas.openxmlformats.org/officeDocument/2006/relationships/image" Target="../media/image101.png"/><Relationship Id="rId12" Type="http://schemas.openxmlformats.org/officeDocument/2006/relationships/image" Target="../media/image64.png"/><Relationship Id="rId2" Type="http://schemas.openxmlformats.org/officeDocument/2006/relationships/image" Target="../media/image85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100.png"/><Relationship Id="rId11" Type="http://schemas.openxmlformats.org/officeDocument/2006/relationships/image" Target="../media/image53.png"/><Relationship Id="rId5" Type="http://schemas.openxmlformats.org/officeDocument/2006/relationships/image" Target="../media/image24.png"/><Relationship Id="rId15" Type="http://schemas.openxmlformats.org/officeDocument/2006/relationships/image" Target="../media/image49.png"/><Relationship Id="rId10" Type="http://schemas.openxmlformats.org/officeDocument/2006/relationships/image" Target="../media/image63.png"/><Relationship Id="rId4" Type="http://schemas.openxmlformats.org/officeDocument/2006/relationships/image" Target="../media/image47.png"/><Relationship Id="rId9" Type="http://schemas.openxmlformats.org/officeDocument/2006/relationships/image" Target="../media/image103.png"/><Relationship Id="rId14" Type="http://schemas.openxmlformats.org/officeDocument/2006/relationships/image" Target="../media/image54.png"/></Relationships>
</file>

<file path=ppt/slides/_rels/slide229.xml.rels><?xml version="1.0" encoding="UTF-8" standalone="yes"?>
<Relationships xmlns="http://schemas.openxmlformats.org/package/2006/relationships"><Relationship Id="rId8" Type="http://schemas.openxmlformats.org/officeDocument/2006/relationships/image" Target="../media/image63.png"/><Relationship Id="rId13" Type="http://schemas.openxmlformats.org/officeDocument/2006/relationships/image" Target="../media/image49.png"/><Relationship Id="rId3" Type="http://schemas.openxmlformats.org/officeDocument/2006/relationships/image" Target="../media/image46.png"/><Relationship Id="rId7" Type="http://schemas.openxmlformats.org/officeDocument/2006/relationships/image" Target="../media/image62.png"/><Relationship Id="rId12" Type="http://schemas.openxmlformats.org/officeDocument/2006/relationships/image" Target="../media/image54.png"/><Relationship Id="rId2" Type="http://schemas.openxmlformats.org/officeDocument/2006/relationships/image" Target="../media/image85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61.png"/><Relationship Id="rId11" Type="http://schemas.openxmlformats.org/officeDocument/2006/relationships/image" Target="../media/image48.png"/><Relationship Id="rId5" Type="http://schemas.openxmlformats.org/officeDocument/2006/relationships/image" Target="../media/image24.png"/><Relationship Id="rId10" Type="http://schemas.openxmlformats.org/officeDocument/2006/relationships/image" Target="../media/image64.png"/><Relationship Id="rId4" Type="http://schemas.openxmlformats.org/officeDocument/2006/relationships/image" Target="../media/image47.png"/><Relationship Id="rId9" Type="http://schemas.openxmlformats.org/officeDocument/2006/relationships/image" Target="../media/image53.png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.png"/><Relationship Id="rId2" Type="http://schemas.openxmlformats.org/officeDocument/2006/relationships/image" Target="../media/image46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49.png"/><Relationship Id="rId5" Type="http://schemas.openxmlformats.org/officeDocument/2006/relationships/image" Target="../media/image48.png"/><Relationship Id="rId4" Type="http://schemas.openxmlformats.org/officeDocument/2006/relationships/image" Target="../media/image24.png"/></Relationships>
</file>

<file path=ppt/slides/_rels/slide230.xml.rels><?xml version="1.0" encoding="UTF-8" standalone="yes"?>
<Relationships xmlns="http://schemas.openxmlformats.org/package/2006/relationships"><Relationship Id="rId8" Type="http://schemas.openxmlformats.org/officeDocument/2006/relationships/image" Target="../media/image63.png"/><Relationship Id="rId13" Type="http://schemas.openxmlformats.org/officeDocument/2006/relationships/image" Target="../media/image49.png"/><Relationship Id="rId3" Type="http://schemas.openxmlformats.org/officeDocument/2006/relationships/image" Target="../media/image46.png"/><Relationship Id="rId7" Type="http://schemas.openxmlformats.org/officeDocument/2006/relationships/image" Target="../media/image62.png"/><Relationship Id="rId12" Type="http://schemas.openxmlformats.org/officeDocument/2006/relationships/image" Target="../media/image54.png"/><Relationship Id="rId2" Type="http://schemas.openxmlformats.org/officeDocument/2006/relationships/image" Target="../media/image85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61.png"/><Relationship Id="rId11" Type="http://schemas.openxmlformats.org/officeDocument/2006/relationships/image" Target="../media/image48.png"/><Relationship Id="rId5" Type="http://schemas.openxmlformats.org/officeDocument/2006/relationships/image" Target="../media/image24.png"/><Relationship Id="rId10" Type="http://schemas.openxmlformats.org/officeDocument/2006/relationships/image" Target="../media/image64.png"/><Relationship Id="rId4" Type="http://schemas.openxmlformats.org/officeDocument/2006/relationships/image" Target="../media/image47.png"/><Relationship Id="rId9" Type="http://schemas.openxmlformats.org/officeDocument/2006/relationships/image" Target="../media/image53.png"/></Relationships>
</file>

<file path=ppt/slides/_rels/slide231.xml.rels><?xml version="1.0" encoding="UTF-8" standalone="yes"?>
<Relationships xmlns="http://schemas.openxmlformats.org/package/2006/relationships"><Relationship Id="rId8" Type="http://schemas.openxmlformats.org/officeDocument/2006/relationships/image" Target="../media/image61.png"/><Relationship Id="rId13" Type="http://schemas.openxmlformats.org/officeDocument/2006/relationships/image" Target="../media/image48.png"/><Relationship Id="rId18" Type="http://schemas.openxmlformats.org/officeDocument/2006/relationships/image" Target="../media/image123.png"/><Relationship Id="rId3" Type="http://schemas.openxmlformats.org/officeDocument/2006/relationships/image" Target="../media/image2.png"/><Relationship Id="rId7" Type="http://schemas.openxmlformats.org/officeDocument/2006/relationships/image" Target="../media/image24.png"/><Relationship Id="rId12" Type="http://schemas.openxmlformats.org/officeDocument/2006/relationships/image" Target="../media/image64.png"/><Relationship Id="rId17" Type="http://schemas.openxmlformats.org/officeDocument/2006/relationships/image" Target="../media/image122.png"/><Relationship Id="rId2" Type="http://schemas.openxmlformats.org/officeDocument/2006/relationships/image" Target="../media/image119.png"/><Relationship Id="rId16" Type="http://schemas.openxmlformats.org/officeDocument/2006/relationships/image" Target="../media/image121.png"/><Relationship Id="rId20" Type="http://schemas.openxmlformats.org/officeDocument/2006/relationships/image" Target="../media/image49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47.png"/><Relationship Id="rId11" Type="http://schemas.openxmlformats.org/officeDocument/2006/relationships/image" Target="../media/image53.png"/><Relationship Id="rId5" Type="http://schemas.openxmlformats.org/officeDocument/2006/relationships/image" Target="../media/image46.png"/><Relationship Id="rId15" Type="http://schemas.openxmlformats.org/officeDocument/2006/relationships/image" Target="../media/image120.png"/><Relationship Id="rId10" Type="http://schemas.openxmlformats.org/officeDocument/2006/relationships/image" Target="../media/image63.png"/><Relationship Id="rId19" Type="http://schemas.openxmlformats.org/officeDocument/2006/relationships/image" Target="../media/image124.png"/><Relationship Id="rId4" Type="http://schemas.openxmlformats.org/officeDocument/2006/relationships/image" Target="../media/image85.png"/><Relationship Id="rId9" Type="http://schemas.openxmlformats.org/officeDocument/2006/relationships/image" Target="../media/image62.png"/><Relationship Id="rId14" Type="http://schemas.openxmlformats.org/officeDocument/2006/relationships/image" Target="../media/image54.png"/></Relationships>
</file>

<file path=ppt/slides/_rels/slide232.xml.rels><?xml version="1.0" encoding="UTF-8" standalone="yes"?>
<Relationships xmlns="http://schemas.openxmlformats.org/package/2006/relationships"><Relationship Id="rId8" Type="http://schemas.openxmlformats.org/officeDocument/2006/relationships/image" Target="../media/image63.png"/><Relationship Id="rId13" Type="http://schemas.openxmlformats.org/officeDocument/2006/relationships/image" Target="../media/image49.png"/><Relationship Id="rId3" Type="http://schemas.openxmlformats.org/officeDocument/2006/relationships/image" Target="../media/image46.png"/><Relationship Id="rId7" Type="http://schemas.openxmlformats.org/officeDocument/2006/relationships/image" Target="../media/image62.png"/><Relationship Id="rId12" Type="http://schemas.openxmlformats.org/officeDocument/2006/relationships/image" Target="../media/image54.png"/><Relationship Id="rId2" Type="http://schemas.openxmlformats.org/officeDocument/2006/relationships/image" Target="../media/image85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61.png"/><Relationship Id="rId11" Type="http://schemas.openxmlformats.org/officeDocument/2006/relationships/image" Target="../media/image48.png"/><Relationship Id="rId5" Type="http://schemas.openxmlformats.org/officeDocument/2006/relationships/image" Target="../media/image24.png"/><Relationship Id="rId10" Type="http://schemas.openxmlformats.org/officeDocument/2006/relationships/image" Target="../media/image64.png"/><Relationship Id="rId4" Type="http://schemas.openxmlformats.org/officeDocument/2006/relationships/image" Target="../media/image47.png"/><Relationship Id="rId9" Type="http://schemas.openxmlformats.org/officeDocument/2006/relationships/image" Target="../media/image53.png"/></Relationships>
</file>

<file path=ppt/slides/_rels/slide233.xml.rels><?xml version="1.0" encoding="UTF-8" standalone="yes"?>
<Relationships xmlns="http://schemas.openxmlformats.org/package/2006/relationships"><Relationship Id="rId8" Type="http://schemas.openxmlformats.org/officeDocument/2006/relationships/image" Target="../media/image63.png"/><Relationship Id="rId13" Type="http://schemas.openxmlformats.org/officeDocument/2006/relationships/image" Target="../media/image49.png"/><Relationship Id="rId3" Type="http://schemas.openxmlformats.org/officeDocument/2006/relationships/image" Target="../media/image46.png"/><Relationship Id="rId7" Type="http://schemas.openxmlformats.org/officeDocument/2006/relationships/image" Target="../media/image62.png"/><Relationship Id="rId12" Type="http://schemas.openxmlformats.org/officeDocument/2006/relationships/image" Target="../media/image54.png"/><Relationship Id="rId2" Type="http://schemas.openxmlformats.org/officeDocument/2006/relationships/image" Target="../media/image85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61.png"/><Relationship Id="rId11" Type="http://schemas.openxmlformats.org/officeDocument/2006/relationships/image" Target="../media/image48.png"/><Relationship Id="rId5" Type="http://schemas.openxmlformats.org/officeDocument/2006/relationships/image" Target="../media/image24.png"/><Relationship Id="rId10" Type="http://schemas.openxmlformats.org/officeDocument/2006/relationships/image" Target="../media/image64.png"/><Relationship Id="rId4" Type="http://schemas.openxmlformats.org/officeDocument/2006/relationships/image" Target="../media/image47.png"/><Relationship Id="rId9" Type="http://schemas.openxmlformats.org/officeDocument/2006/relationships/image" Target="../media/image53.png"/></Relationships>
</file>

<file path=ppt/slides/_rels/slide234.xml.rels><?xml version="1.0" encoding="UTF-8" standalone="yes"?>
<Relationships xmlns="http://schemas.openxmlformats.org/package/2006/relationships"><Relationship Id="rId8" Type="http://schemas.openxmlformats.org/officeDocument/2006/relationships/image" Target="../media/image63.png"/><Relationship Id="rId13" Type="http://schemas.openxmlformats.org/officeDocument/2006/relationships/hyperlink" Target="http://guybrousseau.com/wpcontent/uploads/2010/09/Les_obstacles_epistemologiques_et_la_didacti" TargetMode="External"/><Relationship Id="rId3" Type="http://schemas.openxmlformats.org/officeDocument/2006/relationships/image" Target="../media/image46.png"/><Relationship Id="rId7" Type="http://schemas.openxmlformats.org/officeDocument/2006/relationships/image" Target="../media/image62.png"/><Relationship Id="rId12" Type="http://schemas.openxmlformats.org/officeDocument/2006/relationships/image" Target="../media/image54.png"/><Relationship Id="rId2" Type="http://schemas.openxmlformats.org/officeDocument/2006/relationships/image" Target="../media/image85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61.png"/><Relationship Id="rId11" Type="http://schemas.openxmlformats.org/officeDocument/2006/relationships/image" Target="../media/image48.png"/><Relationship Id="rId5" Type="http://schemas.openxmlformats.org/officeDocument/2006/relationships/image" Target="../media/image24.png"/><Relationship Id="rId10" Type="http://schemas.openxmlformats.org/officeDocument/2006/relationships/image" Target="../media/image64.png"/><Relationship Id="rId4" Type="http://schemas.openxmlformats.org/officeDocument/2006/relationships/image" Target="../media/image47.png"/><Relationship Id="rId9" Type="http://schemas.openxmlformats.org/officeDocument/2006/relationships/image" Target="../media/image53.png"/><Relationship Id="rId14" Type="http://schemas.openxmlformats.org/officeDocument/2006/relationships/image" Target="../media/image49.png"/></Relationships>
</file>

<file path=ppt/slides/_rels/slide235.xml.rels><?xml version="1.0" encoding="UTF-8" standalone="yes"?>
<Relationships xmlns="http://schemas.openxmlformats.org/package/2006/relationships"><Relationship Id="rId8" Type="http://schemas.openxmlformats.org/officeDocument/2006/relationships/image" Target="../media/image47.png"/><Relationship Id="rId13" Type="http://schemas.openxmlformats.org/officeDocument/2006/relationships/image" Target="../media/image53.png"/><Relationship Id="rId3" Type="http://schemas.openxmlformats.org/officeDocument/2006/relationships/image" Target="../media/image44.png"/><Relationship Id="rId7" Type="http://schemas.openxmlformats.org/officeDocument/2006/relationships/image" Target="../media/image46.png"/><Relationship Id="rId12" Type="http://schemas.openxmlformats.org/officeDocument/2006/relationships/image" Target="../media/image63.png"/><Relationship Id="rId17" Type="http://schemas.openxmlformats.org/officeDocument/2006/relationships/image" Target="../media/image49.png"/><Relationship Id="rId2" Type="http://schemas.openxmlformats.org/officeDocument/2006/relationships/image" Target="../media/image43.png"/><Relationship Id="rId16" Type="http://schemas.openxmlformats.org/officeDocument/2006/relationships/hyperlink" Target="mailto:mgts4ever@gmail.com" TargetMode="External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45.png"/><Relationship Id="rId11" Type="http://schemas.openxmlformats.org/officeDocument/2006/relationships/image" Target="../media/image62.png"/><Relationship Id="rId5" Type="http://schemas.openxmlformats.org/officeDocument/2006/relationships/image" Target="../media/image81.png"/><Relationship Id="rId15" Type="http://schemas.openxmlformats.org/officeDocument/2006/relationships/image" Target="../media/image48.png"/><Relationship Id="rId10" Type="http://schemas.openxmlformats.org/officeDocument/2006/relationships/image" Target="../media/image61.png"/><Relationship Id="rId4" Type="http://schemas.openxmlformats.org/officeDocument/2006/relationships/image" Target="../media/image80.png"/><Relationship Id="rId9" Type="http://schemas.openxmlformats.org/officeDocument/2006/relationships/image" Target="../media/image24.png"/><Relationship Id="rId14" Type="http://schemas.openxmlformats.org/officeDocument/2006/relationships/image" Target="../media/image64.png"/></Relationships>
</file>

<file path=ppt/slides/_rels/slide236.xml.rels><?xml version="1.0" encoding="UTF-8" standalone="yes"?>
<Relationships xmlns="http://schemas.openxmlformats.org/package/2006/relationships"><Relationship Id="rId8" Type="http://schemas.openxmlformats.org/officeDocument/2006/relationships/image" Target="../media/image47.png"/><Relationship Id="rId13" Type="http://schemas.openxmlformats.org/officeDocument/2006/relationships/image" Target="../media/image53.png"/><Relationship Id="rId3" Type="http://schemas.openxmlformats.org/officeDocument/2006/relationships/image" Target="../media/image75.png"/><Relationship Id="rId7" Type="http://schemas.openxmlformats.org/officeDocument/2006/relationships/image" Target="../media/image46.png"/><Relationship Id="rId12" Type="http://schemas.openxmlformats.org/officeDocument/2006/relationships/image" Target="../media/image63.png"/><Relationship Id="rId17" Type="http://schemas.openxmlformats.org/officeDocument/2006/relationships/image" Target="../media/image49.png"/><Relationship Id="rId2" Type="http://schemas.openxmlformats.org/officeDocument/2006/relationships/image" Target="../media/image74.png"/><Relationship Id="rId16" Type="http://schemas.openxmlformats.org/officeDocument/2006/relationships/hyperlink" Target="mailto:mgts4ever@gmail.com" TargetMode="External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45.png"/><Relationship Id="rId11" Type="http://schemas.openxmlformats.org/officeDocument/2006/relationships/image" Target="../media/image62.png"/><Relationship Id="rId5" Type="http://schemas.openxmlformats.org/officeDocument/2006/relationships/image" Target="../media/image81.png"/><Relationship Id="rId15" Type="http://schemas.openxmlformats.org/officeDocument/2006/relationships/image" Target="../media/image48.png"/><Relationship Id="rId10" Type="http://schemas.openxmlformats.org/officeDocument/2006/relationships/image" Target="../media/image61.png"/><Relationship Id="rId4" Type="http://schemas.openxmlformats.org/officeDocument/2006/relationships/image" Target="../media/image80.png"/><Relationship Id="rId9" Type="http://schemas.openxmlformats.org/officeDocument/2006/relationships/image" Target="../media/image24.png"/><Relationship Id="rId14" Type="http://schemas.openxmlformats.org/officeDocument/2006/relationships/image" Target="../media/image64.png"/></Relationships>
</file>

<file path=ppt/slides/_rels/slide237.xml.rels><?xml version="1.0" encoding="UTF-8" standalone="yes"?>
<Relationships xmlns="http://schemas.openxmlformats.org/package/2006/relationships"><Relationship Id="rId8" Type="http://schemas.openxmlformats.org/officeDocument/2006/relationships/image" Target="../media/image63.png"/><Relationship Id="rId13" Type="http://schemas.openxmlformats.org/officeDocument/2006/relationships/image" Target="../media/image49.png"/><Relationship Id="rId3" Type="http://schemas.openxmlformats.org/officeDocument/2006/relationships/image" Target="../media/image46.png"/><Relationship Id="rId7" Type="http://schemas.openxmlformats.org/officeDocument/2006/relationships/image" Target="../media/image62.png"/><Relationship Id="rId12" Type="http://schemas.openxmlformats.org/officeDocument/2006/relationships/image" Target="../media/image54.png"/><Relationship Id="rId2" Type="http://schemas.openxmlformats.org/officeDocument/2006/relationships/image" Target="../media/image60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61.png"/><Relationship Id="rId11" Type="http://schemas.openxmlformats.org/officeDocument/2006/relationships/image" Target="../media/image48.png"/><Relationship Id="rId5" Type="http://schemas.openxmlformats.org/officeDocument/2006/relationships/image" Target="../media/image24.png"/><Relationship Id="rId10" Type="http://schemas.openxmlformats.org/officeDocument/2006/relationships/image" Target="../media/image64.png"/><Relationship Id="rId4" Type="http://schemas.openxmlformats.org/officeDocument/2006/relationships/image" Target="../media/image47.png"/><Relationship Id="rId9" Type="http://schemas.openxmlformats.org/officeDocument/2006/relationships/image" Target="../media/image53.png"/></Relationships>
</file>

<file path=ppt/slides/_rels/slide238.xml.rels><?xml version="1.0" encoding="UTF-8" standalone="yes"?>
<Relationships xmlns="http://schemas.openxmlformats.org/package/2006/relationships"><Relationship Id="rId8" Type="http://schemas.openxmlformats.org/officeDocument/2006/relationships/image" Target="../media/image62.png"/><Relationship Id="rId13" Type="http://schemas.openxmlformats.org/officeDocument/2006/relationships/image" Target="../media/image54.png"/><Relationship Id="rId3" Type="http://schemas.openxmlformats.org/officeDocument/2006/relationships/image" Target="../media/image46.png"/><Relationship Id="rId7" Type="http://schemas.openxmlformats.org/officeDocument/2006/relationships/image" Target="../media/image61.png"/><Relationship Id="rId12" Type="http://schemas.openxmlformats.org/officeDocument/2006/relationships/image" Target="../media/image48.png"/><Relationship Id="rId2" Type="http://schemas.openxmlformats.org/officeDocument/2006/relationships/image" Target="../media/image60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65.png"/><Relationship Id="rId11" Type="http://schemas.openxmlformats.org/officeDocument/2006/relationships/image" Target="../media/image64.png"/><Relationship Id="rId5" Type="http://schemas.openxmlformats.org/officeDocument/2006/relationships/image" Target="../media/image24.png"/><Relationship Id="rId10" Type="http://schemas.openxmlformats.org/officeDocument/2006/relationships/image" Target="../media/image53.png"/><Relationship Id="rId4" Type="http://schemas.openxmlformats.org/officeDocument/2006/relationships/image" Target="../media/image47.png"/><Relationship Id="rId9" Type="http://schemas.openxmlformats.org/officeDocument/2006/relationships/image" Target="../media/image63.png"/><Relationship Id="rId14" Type="http://schemas.openxmlformats.org/officeDocument/2006/relationships/image" Target="../media/image49.png"/></Relationships>
</file>

<file path=ppt/slides/_rels/slide239.xml.rels><?xml version="1.0" encoding="UTF-8" standalone="yes"?>
<Relationships xmlns="http://schemas.openxmlformats.org/package/2006/relationships"><Relationship Id="rId8" Type="http://schemas.openxmlformats.org/officeDocument/2006/relationships/image" Target="../media/image63.png"/><Relationship Id="rId13" Type="http://schemas.openxmlformats.org/officeDocument/2006/relationships/image" Target="../media/image49.png"/><Relationship Id="rId3" Type="http://schemas.openxmlformats.org/officeDocument/2006/relationships/image" Target="../media/image46.png"/><Relationship Id="rId7" Type="http://schemas.openxmlformats.org/officeDocument/2006/relationships/image" Target="../media/image62.png"/><Relationship Id="rId12" Type="http://schemas.openxmlformats.org/officeDocument/2006/relationships/image" Target="../media/image54.png"/><Relationship Id="rId2" Type="http://schemas.openxmlformats.org/officeDocument/2006/relationships/image" Target="../media/image60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61.png"/><Relationship Id="rId11" Type="http://schemas.openxmlformats.org/officeDocument/2006/relationships/image" Target="../media/image48.png"/><Relationship Id="rId5" Type="http://schemas.openxmlformats.org/officeDocument/2006/relationships/image" Target="../media/image24.png"/><Relationship Id="rId10" Type="http://schemas.openxmlformats.org/officeDocument/2006/relationships/image" Target="../media/image64.png"/><Relationship Id="rId4" Type="http://schemas.openxmlformats.org/officeDocument/2006/relationships/image" Target="../media/image47.png"/><Relationship Id="rId9" Type="http://schemas.openxmlformats.org/officeDocument/2006/relationships/image" Target="../media/image53.png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.png"/><Relationship Id="rId2" Type="http://schemas.openxmlformats.org/officeDocument/2006/relationships/image" Target="../media/image46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49.png"/><Relationship Id="rId5" Type="http://schemas.openxmlformats.org/officeDocument/2006/relationships/image" Target="../media/image48.png"/><Relationship Id="rId4" Type="http://schemas.openxmlformats.org/officeDocument/2006/relationships/image" Target="../media/image24.png"/></Relationships>
</file>

<file path=ppt/slides/_rels/slide240.xml.rels><?xml version="1.0" encoding="UTF-8" standalone="yes"?>
<Relationships xmlns="http://schemas.openxmlformats.org/package/2006/relationships"><Relationship Id="rId8" Type="http://schemas.openxmlformats.org/officeDocument/2006/relationships/image" Target="../media/image63.png"/><Relationship Id="rId13" Type="http://schemas.openxmlformats.org/officeDocument/2006/relationships/image" Target="../media/image49.png"/><Relationship Id="rId3" Type="http://schemas.openxmlformats.org/officeDocument/2006/relationships/image" Target="../media/image46.png"/><Relationship Id="rId7" Type="http://schemas.openxmlformats.org/officeDocument/2006/relationships/image" Target="../media/image62.png"/><Relationship Id="rId12" Type="http://schemas.openxmlformats.org/officeDocument/2006/relationships/image" Target="../media/image54.png"/><Relationship Id="rId2" Type="http://schemas.openxmlformats.org/officeDocument/2006/relationships/image" Target="../media/image60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61.png"/><Relationship Id="rId11" Type="http://schemas.openxmlformats.org/officeDocument/2006/relationships/image" Target="../media/image48.png"/><Relationship Id="rId5" Type="http://schemas.openxmlformats.org/officeDocument/2006/relationships/image" Target="../media/image24.png"/><Relationship Id="rId10" Type="http://schemas.openxmlformats.org/officeDocument/2006/relationships/image" Target="../media/image64.png"/><Relationship Id="rId4" Type="http://schemas.openxmlformats.org/officeDocument/2006/relationships/image" Target="../media/image47.png"/><Relationship Id="rId9" Type="http://schemas.openxmlformats.org/officeDocument/2006/relationships/image" Target="../media/image53.png"/></Relationships>
</file>

<file path=ppt/slides/_rels/slide241.xml.rels><?xml version="1.0" encoding="UTF-8" standalone="yes"?>
<Relationships xmlns="http://schemas.openxmlformats.org/package/2006/relationships"><Relationship Id="rId8" Type="http://schemas.openxmlformats.org/officeDocument/2006/relationships/image" Target="../media/image63.png"/><Relationship Id="rId13" Type="http://schemas.openxmlformats.org/officeDocument/2006/relationships/image" Target="../media/image49.png"/><Relationship Id="rId3" Type="http://schemas.openxmlformats.org/officeDocument/2006/relationships/image" Target="../media/image46.png"/><Relationship Id="rId7" Type="http://schemas.openxmlformats.org/officeDocument/2006/relationships/image" Target="../media/image62.png"/><Relationship Id="rId12" Type="http://schemas.openxmlformats.org/officeDocument/2006/relationships/image" Target="../media/image54.png"/><Relationship Id="rId2" Type="http://schemas.openxmlformats.org/officeDocument/2006/relationships/image" Target="../media/image60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61.png"/><Relationship Id="rId11" Type="http://schemas.openxmlformats.org/officeDocument/2006/relationships/image" Target="../media/image48.png"/><Relationship Id="rId5" Type="http://schemas.openxmlformats.org/officeDocument/2006/relationships/image" Target="../media/image24.png"/><Relationship Id="rId10" Type="http://schemas.openxmlformats.org/officeDocument/2006/relationships/image" Target="../media/image64.png"/><Relationship Id="rId4" Type="http://schemas.openxmlformats.org/officeDocument/2006/relationships/image" Target="../media/image47.png"/><Relationship Id="rId9" Type="http://schemas.openxmlformats.org/officeDocument/2006/relationships/image" Target="../media/image53.png"/></Relationships>
</file>

<file path=ppt/slides/_rels/slide242.xml.rels><?xml version="1.0" encoding="UTF-8" standalone="yes"?>
<Relationships xmlns="http://schemas.openxmlformats.org/package/2006/relationships"><Relationship Id="rId8" Type="http://schemas.openxmlformats.org/officeDocument/2006/relationships/image" Target="../media/image63.png"/><Relationship Id="rId13" Type="http://schemas.openxmlformats.org/officeDocument/2006/relationships/image" Target="../media/image125.png"/><Relationship Id="rId3" Type="http://schemas.openxmlformats.org/officeDocument/2006/relationships/image" Target="../media/image46.png"/><Relationship Id="rId7" Type="http://schemas.openxmlformats.org/officeDocument/2006/relationships/image" Target="../media/image62.png"/><Relationship Id="rId12" Type="http://schemas.openxmlformats.org/officeDocument/2006/relationships/image" Target="../media/image54.png"/><Relationship Id="rId2" Type="http://schemas.openxmlformats.org/officeDocument/2006/relationships/image" Target="../media/image60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61.png"/><Relationship Id="rId11" Type="http://schemas.openxmlformats.org/officeDocument/2006/relationships/image" Target="../media/image48.png"/><Relationship Id="rId5" Type="http://schemas.openxmlformats.org/officeDocument/2006/relationships/image" Target="../media/image24.png"/><Relationship Id="rId15" Type="http://schemas.openxmlformats.org/officeDocument/2006/relationships/image" Target="../media/image49.png"/><Relationship Id="rId10" Type="http://schemas.openxmlformats.org/officeDocument/2006/relationships/image" Target="../media/image64.png"/><Relationship Id="rId4" Type="http://schemas.openxmlformats.org/officeDocument/2006/relationships/image" Target="../media/image47.png"/><Relationship Id="rId9" Type="http://schemas.openxmlformats.org/officeDocument/2006/relationships/image" Target="../media/image53.png"/><Relationship Id="rId14" Type="http://schemas.openxmlformats.org/officeDocument/2006/relationships/image" Target="../media/image126.jpg"/></Relationships>
</file>

<file path=ppt/slides/_rels/slide243.xml.rels><?xml version="1.0" encoding="UTF-8" standalone="yes"?>
<Relationships xmlns="http://schemas.openxmlformats.org/package/2006/relationships"><Relationship Id="rId8" Type="http://schemas.openxmlformats.org/officeDocument/2006/relationships/image" Target="../media/image63.png"/><Relationship Id="rId13" Type="http://schemas.openxmlformats.org/officeDocument/2006/relationships/image" Target="../media/image49.png"/><Relationship Id="rId3" Type="http://schemas.openxmlformats.org/officeDocument/2006/relationships/image" Target="../media/image46.png"/><Relationship Id="rId7" Type="http://schemas.openxmlformats.org/officeDocument/2006/relationships/image" Target="../media/image62.png"/><Relationship Id="rId12" Type="http://schemas.openxmlformats.org/officeDocument/2006/relationships/image" Target="../media/image54.png"/><Relationship Id="rId2" Type="http://schemas.openxmlformats.org/officeDocument/2006/relationships/image" Target="../media/image60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61.png"/><Relationship Id="rId11" Type="http://schemas.openxmlformats.org/officeDocument/2006/relationships/image" Target="../media/image48.png"/><Relationship Id="rId5" Type="http://schemas.openxmlformats.org/officeDocument/2006/relationships/image" Target="../media/image24.png"/><Relationship Id="rId10" Type="http://schemas.openxmlformats.org/officeDocument/2006/relationships/image" Target="../media/image64.png"/><Relationship Id="rId4" Type="http://schemas.openxmlformats.org/officeDocument/2006/relationships/image" Target="../media/image47.png"/><Relationship Id="rId9" Type="http://schemas.openxmlformats.org/officeDocument/2006/relationships/image" Target="../media/image53.png"/></Relationships>
</file>

<file path=ppt/slides/_rels/slide244.xml.rels><?xml version="1.0" encoding="UTF-8" standalone="yes"?>
<Relationships xmlns="http://schemas.openxmlformats.org/package/2006/relationships"><Relationship Id="rId8" Type="http://schemas.openxmlformats.org/officeDocument/2006/relationships/image" Target="../media/image63.png"/><Relationship Id="rId13" Type="http://schemas.openxmlformats.org/officeDocument/2006/relationships/image" Target="../media/image127.png"/><Relationship Id="rId3" Type="http://schemas.openxmlformats.org/officeDocument/2006/relationships/image" Target="../media/image46.png"/><Relationship Id="rId7" Type="http://schemas.openxmlformats.org/officeDocument/2006/relationships/image" Target="../media/image62.png"/><Relationship Id="rId12" Type="http://schemas.openxmlformats.org/officeDocument/2006/relationships/image" Target="../media/image54.png"/><Relationship Id="rId2" Type="http://schemas.openxmlformats.org/officeDocument/2006/relationships/image" Target="../media/image60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61.png"/><Relationship Id="rId11" Type="http://schemas.openxmlformats.org/officeDocument/2006/relationships/image" Target="../media/image48.png"/><Relationship Id="rId5" Type="http://schemas.openxmlformats.org/officeDocument/2006/relationships/image" Target="../media/image24.png"/><Relationship Id="rId10" Type="http://schemas.openxmlformats.org/officeDocument/2006/relationships/image" Target="../media/image64.png"/><Relationship Id="rId4" Type="http://schemas.openxmlformats.org/officeDocument/2006/relationships/image" Target="../media/image47.png"/><Relationship Id="rId9" Type="http://schemas.openxmlformats.org/officeDocument/2006/relationships/image" Target="../media/image53.png"/><Relationship Id="rId14" Type="http://schemas.openxmlformats.org/officeDocument/2006/relationships/image" Target="../media/image49.png"/></Relationships>
</file>

<file path=ppt/slides/_rels/slide245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2.png"/><Relationship Id="rId13" Type="http://schemas.openxmlformats.org/officeDocument/2006/relationships/image" Target="../media/image48.png"/><Relationship Id="rId3" Type="http://schemas.openxmlformats.org/officeDocument/2006/relationships/image" Target="../media/image46.png"/><Relationship Id="rId7" Type="http://schemas.openxmlformats.org/officeDocument/2006/relationships/image" Target="../media/image101.png"/><Relationship Id="rId12" Type="http://schemas.openxmlformats.org/officeDocument/2006/relationships/image" Target="../media/image64.png"/><Relationship Id="rId2" Type="http://schemas.openxmlformats.org/officeDocument/2006/relationships/image" Target="../media/image60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100.png"/><Relationship Id="rId11" Type="http://schemas.openxmlformats.org/officeDocument/2006/relationships/image" Target="../media/image53.png"/><Relationship Id="rId5" Type="http://schemas.openxmlformats.org/officeDocument/2006/relationships/image" Target="../media/image24.png"/><Relationship Id="rId15" Type="http://schemas.openxmlformats.org/officeDocument/2006/relationships/image" Target="../media/image49.png"/><Relationship Id="rId10" Type="http://schemas.openxmlformats.org/officeDocument/2006/relationships/image" Target="../media/image63.png"/><Relationship Id="rId4" Type="http://schemas.openxmlformats.org/officeDocument/2006/relationships/image" Target="../media/image47.png"/><Relationship Id="rId9" Type="http://schemas.openxmlformats.org/officeDocument/2006/relationships/image" Target="../media/image103.png"/><Relationship Id="rId14" Type="http://schemas.openxmlformats.org/officeDocument/2006/relationships/image" Target="../media/image54.png"/></Relationships>
</file>

<file path=ppt/slides/_rels/slide246.xml.rels><?xml version="1.0" encoding="UTF-8" standalone="yes"?>
<Relationships xmlns="http://schemas.openxmlformats.org/package/2006/relationships"><Relationship Id="rId8" Type="http://schemas.openxmlformats.org/officeDocument/2006/relationships/image" Target="../media/image63.png"/><Relationship Id="rId13" Type="http://schemas.openxmlformats.org/officeDocument/2006/relationships/image" Target="../media/image49.png"/><Relationship Id="rId3" Type="http://schemas.openxmlformats.org/officeDocument/2006/relationships/image" Target="../media/image46.png"/><Relationship Id="rId7" Type="http://schemas.openxmlformats.org/officeDocument/2006/relationships/image" Target="../media/image62.png"/><Relationship Id="rId12" Type="http://schemas.openxmlformats.org/officeDocument/2006/relationships/image" Target="../media/image54.png"/><Relationship Id="rId2" Type="http://schemas.openxmlformats.org/officeDocument/2006/relationships/image" Target="../media/image60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61.png"/><Relationship Id="rId11" Type="http://schemas.openxmlformats.org/officeDocument/2006/relationships/image" Target="../media/image48.png"/><Relationship Id="rId5" Type="http://schemas.openxmlformats.org/officeDocument/2006/relationships/image" Target="../media/image24.png"/><Relationship Id="rId10" Type="http://schemas.openxmlformats.org/officeDocument/2006/relationships/image" Target="../media/image64.png"/><Relationship Id="rId4" Type="http://schemas.openxmlformats.org/officeDocument/2006/relationships/image" Target="../media/image47.png"/><Relationship Id="rId9" Type="http://schemas.openxmlformats.org/officeDocument/2006/relationships/image" Target="../media/image53.png"/></Relationships>
</file>

<file path=ppt/slides/_rels/slide247.xml.rels><?xml version="1.0" encoding="UTF-8" standalone="yes"?>
<Relationships xmlns="http://schemas.openxmlformats.org/package/2006/relationships"><Relationship Id="rId8" Type="http://schemas.openxmlformats.org/officeDocument/2006/relationships/image" Target="../media/image47.png"/><Relationship Id="rId13" Type="http://schemas.openxmlformats.org/officeDocument/2006/relationships/image" Target="../media/image53.png"/><Relationship Id="rId3" Type="http://schemas.openxmlformats.org/officeDocument/2006/relationships/image" Target="../media/image75.png"/><Relationship Id="rId7" Type="http://schemas.openxmlformats.org/officeDocument/2006/relationships/image" Target="../media/image46.png"/><Relationship Id="rId12" Type="http://schemas.openxmlformats.org/officeDocument/2006/relationships/image" Target="../media/image63.png"/><Relationship Id="rId17" Type="http://schemas.openxmlformats.org/officeDocument/2006/relationships/image" Target="../media/image49.png"/><Relationship Id="rId2" Type="http://schemas.openxmlformats.org/officeDocument/2006/relationships/image" Target="../media/image74.png"/><Relationship Id="rId16" Type="http://schemas.openxmlformats.org/officeDocument/2006/relationships/hyperlink" Target="mailto:pedrocarpio1961@gmail.com" TargetMode="External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45.png"/><Relationship Id="rId11" Type="http://schemas.openxmlformats.org/officeDocument/2006/relationships/image" Target="../media/image62.png"/><Relationship Id="rId5" Type="http://schemas.openxmlformats.org/officeDocument/2006/relationships/image" Target="../media/image81.png"/><Relationship Id="rId15" Type="http://schemas.openxmlformats.org/officeDocument/2006/relationships/image" Target="../media/image48.png"/><Relationship Id="rId10" Type="http://schemas.openxmlformats.org/officeDocument/2006/relationships/image" Target="../media/image61.png"/><Relationship Id="rId4" Type="http://schemas.openxmlformats.org/officeDocument/2006/relationships/image" Target="../media/image80.png"/><Relationship Id="rId9" Type="http://schemas.openxmlformats.org/officeDocument/2006/relationships/image" Target="../media/image24.png"/><Relationship Id="rId14" Type="http://schemas.openxmlformats.org/officeDocument/2006/relationships/image" Target="../media/image64.png"/></Relationships>
</file>

<file path=ppt/slides/_rels/slide248.xml.rels><?xml version="1.0" encoding="UTF-8" standalone="yes"?>
<Relationships xmlns="http://schemas.openxmlformats.org/package/2006/relationships"><Relationship Id="rId8" Type="http://schemas.openxmlformats.org/officeDocument/2006/relationships/image" Target="../media/image47.png"/><Relationship Id="rId13" Type="http://schemas.openxmlformats.org/officeDocument/2006/relationships/image" Target="../media/image53.png"/><Relationship Id="rId3" Type="http://schemas.openxmlformats.org/officeDocument/2006/relationships/image" Target="../media/image75.png"/><Relationship Id="rId7" Type="http://schemas.openxmlformats.org/officeDocument/2006/relationships/image" Target="../media/image46.png"/><Relationship Id="rId12" Type="http://schemas.openxmlformats.org/officeDocument/2006/relationships/image" Target="../media/image63.png"/><Relationship Id="rId17" Type="http://schemas.openxmlformats.org/officeDocument/2006/relationships/image" Target="../media/image49.png"/><Relationship Id="rId2" Type="http://schemas.openxmlformats.org/officeDocument/2006/relationships/image" Target="../media/image74.png"/><Relationship Id="rId16" Type="http://schemas.openxmlformats.org/officeDocument/2006/relationships/hyperlink" Target="mailto:pedrocarpio1961@gmail.com" TargetMode="External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45.png"/><Relationship Id="rId11" Type="http://schemas.openxmlformats.org/officeDocument/2006/relationships/image" Target="../media/image62.png"/><Relationship Id="rId5" Type="http://schemas.openxmlformats.org/officeDocument/2006/relationships/image" Target="../media/image81.png"/><Relationship Id="rId15" Type="http://schemas.openxmlformats.org/officeDocument/2006/relationships/image" Target="../media/image48.png"/><Relationship Id="rId10" Type="http://schemas.openxmlformats.org/officeDocument/2006/relationships/image" Target="../media/image61.png"/><Relationship Id="rId4" Type="http://schemas.openxmlformats.org/officeDocument/2006/relationships/image" Target="../media/image80.png"/><Relationship Id="rId9" Type="http://schemas.openxmlformats.org/officeDocument/2006/relationships/image" Target="../media/image24.png"/><Relationship Id="rId14" Type="http://schemas.openxmlformats.org/officeDocument/2006/relationships/image" Target="../media/image64.png"/></Relationships>
</file>

<file path=ppt/slides/_rels/slide249.xml.rels><?xml version="1.0" encoding="UTF-8" standalone="yes"?>
<Relationships xmlns="http://schemas.openxmlformats.org/package/2006/relationships"><Relationship Id="rId8" Type="http://schemas.openxmlformats.org/officeDocument/2006/relationships/image" Target="../media/image63.png"/><Relationship Id="rId13" Type="http://schemas.openxmlformats.org/officeDocument/2006/relationships/image" Target="../media/image49.png"/><Relationship Id="rId3" Type="http://schemas.openxmlformats.org/officeDocument/2006/relationships/image" Target="../media/image46.png"/><Relationship Id="rId7" Type="http://schemas.openxmlformats.org/officeDocument/2006/relationships/image" Target="../media/image62.png"/><Relationship Id="rId12" Type="http://schemas.openxmlformats.org/officeDocument/2006/relationships/image" Target="../media/image54.png"/><Relationship Id="rId2" Type="http://schemas.openxmlformats.org/officeDocument/2006/relationships/image" Target="../media/image60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61.png"/><Relationship Id="rId11" Type="http://schemas.openxmlformats.org/officeDocument/2006/relationships/image" Target="../media/image48.png"/><Relationship Id="rId5" Type="http://schemas.openxmlformats.org/officeDocument/2006/relationships/image" Target="../media/image24.png"/><Relationship Id="rId10" Type="http://schemas.openxmlformats.org/officeDocument/2006/relationships/image" Target="../media/image64.png"/><Relationship Id="rId4" Type="http://schemas.openxmlformats.org/officeDocument/2006/relationships/image" Target="../media/image47.png"/><Relationship Id="rId9" Type="http://schemas.openxmlformats.org/officeDocument/2006/relationships/image" Target="../media/image53.png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.png"/><Relationship Id="rId2" Type="http://schemas.openxmlformats.org/officeDocument/2006/relationships/image" Target="../media/image46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49.png"/><Relationship Id="rId5" Type="http://schemas.openxmlformats.org/officeDocument/2006/relationships/image" Target="../media/image48.png"/><Relationship Id="rId4" Type="http://schemas.openxmlformats.org/officeDocument/2006/relationships/image" Target="../media/image24.png"/></Relationships>
</file>

<file path=ppt/slides/_rels/slide250.xml.rels><?xml version="1.0" encoding="UTF-8" standalone="yes"?>
<Relationships xmlns="http://schemas.openxmlformats.org/package/2006/relationships"><Relationship Id="rId8" Type="http://schemas.openxmlformats.org/officeDocument/2006/relationships/image" Target="../media/image63.png"/><Relationship Id="rId13" Type="http://schemas.openxmlformats.org/officeDocument/2006/relationships/image" Target="../media/image49.png"/><Relationship Id="rId3" Type="http://schemas.openxmlformats.org/officeDocument/2006/relationships/image" Target="../media/image46.png"/><Relationship Id="rId7" Type="http://schemas.openxmlformats.org/officeDocument/2006/relationships/image" Target="../media/image62.png"/><Relationship Id="rId12" Type="http://schemas.openxmlformats.org/officeDocument/2006/relationships/image" Target="../media/image54.png"/><Relationship Id="rId2" Type="http://schemas.openxmlformats.org/officeDocument/2006/relationships/image" Target="../media/image60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61.png"/><Relationship Id="rId11" Type="http://schemas.openxmlformats.org/officeDocument/2006/relationships/image" Target="../media/image48.png"/><Relationship Id="rId5" Type="http://schemas.openxmlformats.org/officeDocument/2006/relationships/image" Target="../media/image24.png"/><Relationship Id="rId10" Type="http://schemas.openxmlformats.org/officeDocument/2006/relationships/image" Target="../media/image64.png"/><Relationship Id="rId4" Type="http://schemas.openxmlformats.org/officeDocument/2006/relationships/image" Target="../media/image47.png"/><Relationship Id="rId9" Type="http://schemas.openxmlformats.org/officeDocument/2006/relationships/image" Target="../media/image53.png"/></Relationships>
</file>

<file path=ppt/slides/_rels/slide251.xml.rels><?xml version="1.0" encoding="UTF-8" standalone="yes"?>
<Relationships xmlns="http://schemas.openxmlformats.org/package/2006/relationships"><Relationship Id="rId8" Type="http://schemas.openxmlformats.org/officeDocument/2006/relationships/image" Target="../media/image63.png"/><Relationship Id="rId13" Type="http://schemas.openxmlformats.org/officeDocument/2006/relationships/image" Target="../media/image49.png"/><Relationship Id="rId3" Type="http://schemas.openxmlformats.org/officeDocument/2006/relationships/image" Target="../media/image46.png"/><Relationship Id="rId7" Type="http://schemas.openxmlformats.org/officeDocument/2006/relationships/image" Target="../media/image62.png"/><Relationship Id="rId12" Type="http://schemas.openxmlformats.org/officeDocument/2006/relationships/image" Target="../media/image54.png"/><Relationship Id="rId2" Type="http://schemas.openxmlformats.org/officeDocument/2006/relationships/image" Target="../media/image60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61.png"/><Relationship Id="rId11" Type="http://schemas.openxmlformats.org/officeDocument/2006/relationships/image" Target="../media/image48.png"/><Relationship Id="rId5" Type="http://schemas.openxmlformats.org/officeDocument/2006/relationships/image" Target="../media/image24.png"/><Relationship Id="rId10" Type="http://schemas.openxmlformats.org/officeDocument/2006/relationships/image" Target="../media/image64.png"/><Relationship Id="rId4" Type="http://schemas.openxmlformats.org/officeDocument/2006/relationships/image" Target="../media/image47.png"/><Relationship Id="rId9" Type="http://schemas.openxmlformats.org/officeDocument/2006/relationships/image" Target="../media/image53.png"/></Relationships>
</file>

<file path=ppt/slides/_rels/slide252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2.png"/><Relationship Id="rId13" Type="http://schemas.openxmlformats.org/officeDocument/2006/relationships/image" Target="../media/image48.png"/><Relationship Id="rId3" Type="http://schemas.openxmlformats.org/officeDocument/2006/relationships/image" Target="../media/image46.png"/><Relationship Id="rId7" Type="http://schemas.openxmlformats.org/officeDocument/2006/relationships/image" Target="../media/image101.png"/><Relationship Id="rId12" Type="http://schemas.openxmlformats.org/officeDocument/2006/relationships/image" Target="../media/image64.png"/><Relationship Id="rId2" Type="http://schemas.openxmlformats.org/officeDocument/2006/relationships/image" Target="../media/image60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100.png"/><Relationship Id="rId11" Type="http://schemas.openxmlformats.org/officeDocument/2006/relationships/image" Target="../media/image53.png"/><Relationship Id="rId5" Type="http://schemas.openxmlformats.org/officeDocument/2006/relationships/image" Target="../media/image24.png"/><Relationship Id="rId15" Type="http://schemas.openxmlformats.org/officeDocument/2006/relationships/image" Target="../media/image49.png"/><Relationship Id="rId10" Type="http://schemas.openxmlformats.org/officeDocument/2006/relationships/image" Target="../media/image63.png"/><Relationship Id="rId4" Type="http://schemas.openxmlformats.org/officeDocument/2006/relationships/image" Target="../media/image47.png"/><Relationship Id="rId9" Type="http://schemas.openxmlformats.org/officeDocument/2006/relationships/image" Target="../media/image103.png"/><Relationship Id="rId14" Type="http://schemas.openxmlformats.org/officeDocument/2006/relationships/image" Target="../media/image54.png"/></Relationships>
</file>

<file path=ppt/slides/_rels/slide253.xml.rels><?xml version="1.0" encoding="UTF-8" standalone="yes"?>
<Relationships xmlns="http://schemas.openxmlformats.org/package/2006/relationships"><Relationship Id="rId8" Type="http://schemas.openxmlformats.org/officeDocument/2006/relationships/image" Target="../media/image63.png"/><Relationship Id="rId13" Type="http://schemas.openxmlformats.org/officeDocument/2006/relationships/image" Target="../media/image49.png"/><Relationship Id="rId3" Type="http://schemas.openxmlformats.org/officeDocument/2006/relationships/image" Target="../media/image46.png"/><Relationship Id="rId7" Type="http://schemas.openxmlformats.org/officeDocument/2006/relationships/image" Target="../media/image62.png"/><Relationship Id="rId12" Type="http://schemas.openxmlformats.org/officeDocument/2006/relationships/image" Target="../media/image54.png"/><Relationship Id="rId2" Type="http://schemas.openxmlformats.org/officeDocument/2006/relationships/image" Target="../media/image60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61.png"/><Relationship Id="rId11" Type="http://schemas.openxmlformats.org/officeDocument/2006/relationships/image" Target="../media/image48.png"/><Relationship Id="rId5" Type="http://schemas.openxmlformats.org/officeDocument/2006/relationships/image" Target="../media/image24.png"/><Relationship Id="rId10" Type="http://schemas.openxmlformats.org/officeDocument/2006/relationships/image" Target="../media/image64.png"/><Relationship Id="rId4" Type="http://schemas.openxmlformats.org/officeDocument/2006/relationships/image" Target="../media/image47.png"/><Relationship Id="rId9" Type="http://schemas.openxmlformats.org/officeDocument/2006/relationships/image" Target="../media/image53.png"/></Relationships>
</file>

<file path=ppt/slides/_rels/slide254.xml.rels><?xml version="1.0" encoding="UTF-8" standalone="yes"?>
<Relationships xmlns="http://schemas.openxmlformats.org/package/2006/relationships"><Relationship Id="rId8" Type="http://schemas.openxmlformats.org/officeDocument/2006/relationships/image" Target="../media/image63.png"/><Relationship Id="rId13" Type="http://schemas.openxmlformats.org/officeDocument/2006/relationships/image" Target="../media/image49.png"/><Relationship Id="rId3" Type="http://schemas.openxmlformats.org/officeDocument/2006/relationships/image" Target="../media/image46.png"/><Relationship Id="rId7" Type="http://schemas.openxmlformats.org/officeDocument/2006/relationships/image" Target="../media/image62.png"/><Relationship Id="rId12" Type="http://schemas.openxmlformats.org/officeDocument/2006/relationships/image" Target="../media/image54.png"/><Relationship Id="rId2" Type="http://schemas.openxmlformats.org/officeDocument/2006/relationships/image" Target="../media/image60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61.png"/><Relationship Id="rId11" Type="http://schemas.openxmlformats.org/officeDocument/2006/relationships/image" Target="../media/image48.png"/><Relationship Id="rId5" Type="http://schemas.openxmlformats.org/officeDocument/2006/relationships/image" Target="../media/image24.png"/><Relationship Id="rId10" Type="http://schemas.openxmlformats.org/officeDocument/2006/relationships/image" Target="../media/image64.png"/><Relationship Id="rId4" Type="http://schemas.openxmlformats.org/officeDocument/2006/relationships/image" Target="../media/image47.png"/><Relationship Id="rId9" Type="http://schemas.openxmlformats.org/officeDocument/2006/relationships/image" Target="../media/image53.png"/></Relationships>
</file>

<file path=ppt/slides/_rels/slide255.xml.rels><?xml version="1.0" encoding="UTF-8" standalone="yes"?>
<Relationships xmlns="http://schemas.openxmlformats.org/package/2006/relationships"><Relationship Id="rId8" Type="http://schemas.openxmlformats.org/officeDocument/2006/relationships/image" Target="../media/image63.png"/><Relationship Id="rId13" Type="http://schemas.openxmlformats.org/officeDocument/2006/relationships/image" Target="../media/image49.png"/><Relationship Id="rId3" Type="http://schemas.openxmlformats.org/officeDocument/2006/relationships/image" Target="../media/image46.png"/><Relationship Id="rId7" Type="http://schemas.openxmlformats.org/officeDocument/2006/relationships/image" Target="../media/image62.png"/><Relationship Id="rId12" Type="http://schemas.openxmlformats.org/officeDocument/2006/relationships/image" Target="../media/image54.png"/><Relationship Id="rId2" Type="http://schemas.openxmlformats.org/officeDocument/2006/relationships/image" Target="../media/image60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61.png"/><Relationship Id="rId11" Type="http://schemas.openxmlformats.org/officeDocument/2006/relationships/image" Target="../media/image48.png"/><Relationship Id="rId5" Type="http://schemas.openxmlformats.org/officeDocument/2006/relationships/image" Target="../media/image24.png"/><Relationship Id="rId10" Type="http://schemas.openxmlformats.org/officeDocument/2006/relationships/image" Target="../media/image64.png"/><Relationship Id="rId4" Type="http://schemas.openxmlformats.org/officeDocument/2006/relationships/image" Target="../media/image47.png"/><Relationship Id="rId9" Type="http://schemas.openxmlformats.org/officeDocument/2006/relationships/image" Target="../media/image53.png"/></Relationships>
</file>

<file path=ppt/slides/_rels/slide256.xml.rels><?xml version="1.0" encoding="UTF-8" standalone="yes"?>
<Relationships xmlns="http://schemas.openxmlformats.org/package/2006/relationships"><Relationship Id="rId8" Type="http://schemas.openxmlformats.org/officeDocument/2006/relationships/image" Target="../media/image63.png"/><Relationship Id="rId13" Type="http://schemas.openxmlformats.org/officeDocument/2006/relationships/image" Target="../media/image49.png"/><Relationship Id="rId3" Type="http://schemas.openxmlformats.org/officeDocument/2006/relationships/image" Target="../media/image46.png"/><Relationship Id="rId7" Type="http://schemas.openxmlformats.org/officeDocument/2006/relationships/image" Target="../media/image62.png"/><Relationship Id="rId12" Type="http://schemas.openxmlformats.org/officeDocument/2006/relationships/image" Target="../media/image54.png"/><Relationship Id="rId2" Type="http://schemas.openxmlformats.org/officeDocument/2006/relationships/image" Target="../media/image60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61.png"/><Relationship Id="rId11" Type="http://schemas.openxmlformats.org/officeDocument/2006/relationships/image" Target="../media/image48.png"/><Relationship Id="rId5" Type="http://schemas.openxmlformats.org/officeDocument/2006/relationships/image" Target="../media/image24.png"/><Relationship Id="rId10" Type="http://schemas.openxmlformats.org/officeDocument/2006/relationships/image" Target="../media/image64.png"/><Relationship Id="rId4" Type="http://schemas.openxmlformats.org/officeDocument/2006/relationships/image" Target="../media/image47.png"/><Relationship Id="rId9" Type="http://schemas.openxmlformats.org/officeDocument/2006/relationships/image" Target="../media/image53.png"/></Relationships>
</file>

<file path=ppt/slides/_rels/slide257.xml.rels><?xml version="1.0" encoding="UTF-8" standalone="yes"?>
<Relationships xmlns="http://schemas.openxmlformats.org/package/2006/relationships"><Relationship Id="rId8" Type="http://schemas.openxmlformats.org/officeDocument/2006/relationships/image" Target="../media/image63.png"/><Relationship Id="rId13" Type="http://schemas.openxmlformats.org/officeDocument/2006/relationships/hyperlink" Target="http://www.pequiven.com/pequiven/socialismo/socialismo_del_siglo_XXI.pdf" TargetMode="External"/><Relationship Id="rId3" Type="http://schemas.openxmlformats.org/officeDocument/2006/relationships/image" Target="../media/image46.png"/><Relationship Id="rId7" Type="http://schemas.openxmlformats.org/officeDocument/2006/relationships/image" Target="../media/image62.png"/><Relationship Id="rId12" Type="http://schemas.openxmlformats.org/officeDocument/2006/relationships/image" Target="../media/image54.png"/><Relationship Id="rId2" Type="http://schemas.openxmlformats.org/officeDocument/2006/relationships/image" Target="../media/image60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61.png"/><Relationship Id="rId11" Type="http://schemas.openxmlformats.org/officeDocument/2006/relationships/image" Target="../media/image48.png"/><Relationship Id="rId5" Type="http://schemas.openxmlformats.org/officeDocument/2006/relationships/image" Target="../media/image24.png"/><Relationship Id="rId15" Type="http://schemas.openxmlformats.org/officeDocument/2006/relationships/image" Target="../media/image49.png"/><Relationship Id="rId10" Type="http://schemas.openxmlformats.org/officeDocument/2006/relationships/image" Target="../media/image64.png"/><Relationship Id="rId4" Type="http://schemas.openxmlformats.org/officeDocument/2006/relationships/image" Target="../media/image47.png"/><Relationship Id="rId9" Type="http://schemas.openxmlformats.org/officeDocument/2006/relationships/image" Target="../media/image53.png"/><Relationship Id="rId14" Type="http://schemas.openxmlformats.org/officeDocument/2006/relationships/hyperlink" Target="http://vocabularies.unesco.org/browser/" TargetMode="External"/></Relationships>
</file>

<file path=ppt/slides/_rels/slide258.xml.rels><?xml version="1.0" encoding="UTF-8" standalone="yes"?>
<Relationships xmlns="http://schemas.openxmlformats.org/package/2006/relationships"><Relationship Id="rId8" Type="http://schemas.openxmlformats.org/officeDocument/2006/relationships/image" Target="../media/image47.png"/><Relationship Id="rId13" Type="http://schemas.openxmlformats.org/officeDocument/2006/relationships/image" Target="../media/image53.png"/><Relationship Id="rId18" Type="http://schemas.openxmlformats.org/officeDocument/2006/relationships/image" Target="../media/image49.png"/><Relationship Id="rId3" Type="http://schemas.openxmlformats.org/officeDocument/2006/relationships/image" Target="../media/image75.png"/><Relationship Id="rId7" Type="http://schemas.openxmlformats.org/officeDocument/2006/relationships/image" Target="../media/image46.png"/><Relationship Id="rId12" Type="http://schemas.openxmlformats.org/officeDocument/2006/relationships/image" Target="../media/image63.png"/><Relationship Id="rId17" Type="http://schemas.openxmlformats.org/officeDocument/2006/relationships/hyperlink" Target="mailto:marysi2010@live.com" TargetMode="External"/><Relationship Id="rId2" Type="http://schemas.openxmlformats.org/officeDocument/2006/relationships/image" Target="../media/image128.png"/><Relationship Id="rId16" Type="http://schemas.openxmlformats.org/officeDocument/2006/relationships/hyperlink" Target="https://orcid.org/0000-0002-8138-5373" TargetMode="External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45.png"/><Relationship Id="rId11" Type="http://schemas.openxmlformats.org/officeDocument/2006/relationships/image" Target="../media/image62.png"/><Relationship Id="rId5" Type="http://schemas.openxmlformats.org/officeDocument/2006/relationships/image" Target="../media/image81.png"/><Relationship Id="rId15" Type="http://schemas.openxmlformats.org/officeDocument/2006/relationships/image" Target="../media/image48.png"/><Relationship Id="rId10" Type="http://schemas.openxmlformats.org/officeDocument/2006/relationships/image" Target="../media/image61.png"/><Relationship Id="rId4" Type="http://schemas.openxmlformats.org/officeDocument/2006/relationships/image" Target="../media/image80.png"/><Relationship Id="rId9" Type="http://schemas.openxmlformats.org/officeDocument/2006/relationships/image" Target="../media/image24.png"/><Relationship Id="rId14" Type="http://schemas.openxmlformats.org/officeDocument/2006/relationships/image" Target="../media/image64.png"/></Relationships>
</file>

<file path=ppt/slides/_rels/slide259.xml.rels><?xml version="1.0" encoding="UTF-8" standalone="yes"?>
<Relationships xmlns="http://schemas.openxmlformats.org/package/2006/relationships"><Relationship Id="rId8" Type="http://schemas.openxmlformats.org/officeDocument/2006/relationships/image" Target="../media/image47.png"/><Relationship Id="rId13" Type="http://schemas.openxmlformats.org/officeDocument/2006/relationships/image" Target="../media/image53.png"/><Relationship Id="rId18" Type="http://schemas.openxmlformats.org/officeDocument/2006/relationships/image" Target="../media/image49.png"/><Relationship Id="rId3" Type="http://schemas.openxmlformats.org/officeDocument/2006/relationships/image" Target="../media/image75.png"/><Relationship Id="rId7" Type="http://schemas.openxmlformats.org/officeDocument/2006/relationships/image" Target="../media/image46.png"/><Relationship Id="rId12" Type="http://schemas.openxmlformats.org/officeDocument/2006/relationships/image" Target="../media/image63.png"/><Relationship Id="rId17" Type="http://schemas.openxmlformats.org/officeDocument/2006/relationships/hyperlink" Target="mailto:marysi2010@live.com" TargetMode="External"/><Relationship Id="rId2" Type="http://schemas.openxmlformats.org/officeDocument/2006/relationships/image" Target="../media/image74.png"/><Relationship Id="rId16" Type="http://schemas.openxmlformats.org/officeDocument/2006/relationships/hyperlink" Target="https://orcid.org/0000-0002-8138-5373" TargetMode="External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45.png"/><Relationship Id="rId11" Type="http://schemas.openxmlformats.org/officeDocument/2006/relationships/image" Target="../media/image62.png"/><Relationship Id="rId5" Type="http://schemas.openxmlformats.org/officeDocument/2006/relationships/image" Target="../media/image81.png"/><Relationship Id="rId15" Type="http://schemas.openxmlformats.org/officeDocument/2006/relationships/image" Target="../media/image48.png"/><Relationship Id="rId10" Type="http://schemas.openxmlformats.org/officeDocument/2006/relationships/image" Target="../media/image61.png"/><Relationship Id="rId4" Type="http://schemas.openxmlformats.org/officeDocument/2006/relationships/image" Target="../media/image80.png"/><Relationship Id="rId9" Type="http://schemas.openxmlformats.org/officeDocument/2006/relationships/image" Target="../media/image24.png"/><Relationship Id="rId14" Type="http://schemas.openxmlformats.org/officeDocument/2006/relationships/image" Target="../media/image64.png"/></Relationships>
</file>

<file path=ppt/slides/_rels/slide26.xml.rels><?xml version="1.0" encoding="UTF-8" standalone="yes"?>
<Relationships xmlns="http://schemas.openxmlformats.org/package/2006/relationships"><Relationship Id="rId8" Type="http://schemas.openxmlformats.org/officeDocument/2006/relationships/image" Target="../media/image63.png"/><Relationship Id="rId13" Type="http://schemas.openxmlformats.org/officeDocument/2006/relationships/image" Target="../media/image49.png"/><Relationship Id="rId3" Type="http://schemas.openxmlformats.org/officeDocument/2006/relationships/image" Target="../media/image46.png"/><Relationship Id="rId7" Type="http://schemas.openxmlformats.org/officeDocument/2006/relationships/image" Target="../media/image62.png"/><Relationship Id="rId12" Type="http://schemas.openxmlformats.org/officeDocument/2006/relationships/image" Target="../media/image54.png"/><Relationship Id="rId2" Type="http://schemas.openxmlformats.org/officeDocument/2006/relationships/image" Target="../media/image60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61.png"/><Relationship Id="rId11" Type="http://schemas.openxmlformats.org/officeDocument/2006/relationships/image" Target="../media/image48.png"/><Relationship Id="rId5" Type="http://schemas.openxmlformats.org/officeDocument/2006/relationships/image" Target="../media/image24.png"/><Relationship Id="rId10" Type="http://schemas.openxmlformats.org/officeDocument/2006/relationships/image" Target="../media/image64.png"/><Relationship Id="rId4" Type="http://schemas.openxmlformats.org/officeDocument/2006/relationships/image" Target="../media/image47.png"/><Relationship Id="rId9" Type="http://schemas.openxmlformats.org/officeDocument/2006/relationships/image" Target="../media/image53.png"/></Relationships>
</file>

<file path=ppt/slides/_rels/slide260.xml.rels><?xml version="1.0" encoding="UTF-8" standalone="yes"?>
<Relationships xmlns="http://schemas.openxmlformats.org/package/2006/relationships"><Relationship Id="rId8" Type="http://schemas.openxmlformats.org/officeDocument/2006/relationships/image" Target="../media/image63.png"/><Relationship Id="rId13" Type="http://schemas.openxmlformats.org/officeDocument/2006/relationships/image" Target="../media/image49.png"/><Relationship Id="rId3" Type="http://schemas.openxmlformats.org/officeDocument/2006/relationships/image" Target="../media/image46.png"/><Relationship Id="rId7" Type="http://schemas.openxmlformats.org/officeDocument/2006/relationships/image" Target="../media/image62.png"/><Relationship Id="rId12" Type="http://schemas.openxmlformats.org/officeDocument/2006/relationships/image" Target="../media/image54.png"/><Relationship Id="rId2" Type="http://schemas.openxmlformats.org/officeDocument/2006/relationships/image" Target="../media/image60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61.png"/><Relationship Id="rId11" Type="http://schemas.openxmlformats.org/officeDocument/2006/relationships/image" Target="../media/image48.png"/><Relationship Id="rId5" Type="http://schemas.openxmlformats.org/officeDocument/2006/relationships/image" Target="../media/image24.png"/><Relationship Id="rId10" Type="http://schemas.openxmlformats.org/officeDocument/2006/relationships/image" Target="../media/image64.png"/><Relationship Id="rId4" Type="http://schemas.openxmlformats.org/officeDocument/2006/relationships/image" Target="../media/image47.png"/><Relationship Id="rId9" Type="http://schemas.openxmlformats.org/officeDocument/2006/relationships/image" Target="../media/image53.png"/></Relationships>
</file>

<file path=ppt/slides/_rels/slide261.xml.rels><?xml version="1.0" encoding="UTF-8" standalone="yes"?>
<Relationships xmlns="http://schemas.openxmlformats.org/package/2006/relationships"><Relationship Id="rId8" Type="http://schemas.openxmlformats.org/officeDocument/2006/relationships/image" Target="../media/image63.png"/><Relationship Id="rId13" Type="http://schemas.openxmlformats.org/officeDocument/2006/relationships/image" Target="../media/image49.png"/><Relationship Id="rId3" Type="http://schemas.openxmlformats.org/officeDocument/2006/relationships/image" Target="../media/image46.png"/><Relationship Id="rId7" Type="http://schemas.openxmlformats.org/officeDocument/2006/relationships/image" Target="../media/image62.png"/><Relationship Id="rId12" Type="http://schemas.openxmlformats.org/officeDocument/2006/relationships/image" Target="../media/image54.png"/><Relationship Id="rId2" Type="http://schemas.openxmlformats.org/officeDocument/2006/relationships/image" Target="../media/image60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61.png"/><Relationship Id="rId11" Type="http://schemas.openxmlformats.org/officeDocument/2006/relationships/image" Target="../media/image48.png"/><Relationship Id="rId5" Type="http://schemas.openxmlformats.org/officeDocument/2006/relationships/image" Target="../media/image24.png"/><Relationship Id="rId15" Type="http://schemas.openxmlformats.org/officeDocument/2006/relationships/image" Target="../media/image130.jpg"/><Relationship Id="rId10" Type="http://schemas.openxmlformats.org/officeDocument/2006/relationships/image" Target="../media/image64.png"/><Relationship Id="rId4" Type="http://schemas.openxmlformats.org/officeDocument/2006/relationships/image" Target="../media/image47.png"/><Relationship Id="rId9" Type="http://schemas.openxmlformats.org/officeDocument/2006/relationships/image" Target="../media/image53.png"/><Relationship Id="rId14" Type="http://schemas.openxmlformats.org/officeDocument/2006/relationships/image" Target="../media/image129.jpg"/></Relationships>
</file>

<file path=ppt/slides/_rels/slide262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2.png"/><Relationship Id="rId13" Type="http://schemas.openxmlformats.org/officeDocument/2006/relationships/image" Target="../media/image48.png"/><Relationship Id="rId3" Type="http://schemas.openxmlformats.org/officeDocument/2006/relationships/image" Target="../media/image46.png"/><Relationship Id="rId7" Type="http://schemas.openxmlformats.org/officeDocument/2006/relationships/image" Target="../media/image101.png"/><Relationship Id="rId12" Type="http://schemas.openxmlformats.org/officeDocument/2006/relationships/image" Target="../media/image64.png"/><Relationship Id="rId17" Type="http://schemas.openxmlformats.org/officeDocument/2006/relationships/image" Target="../media/image132.jpg"/><Relationship Id="rId2" Type="http://schemas.openxmlformats.org/officeDocument/2006/relationships/image" Target="../media/image60.png"/><Relationship Id="rId16" Type="http://schemas.openxmlformats.org/officeDocument/2006/relationships/image" Target="../media/image131.jp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100.png"/><Relationship Id="rId11" Type="http://schemas.openxmlformats.org/officeDocument/2006/relationships/image" Target="../media/image53.png"/><Relationship Id="rId5" Type="http://schemas.openxmlformats.org/officeDocument/2006/relationships/image" Target="../media/image24.png"/><Relationship Id="rId15" Type="http://schemas.openxmlformats.org/officeDocument/2006/relationships/image" Target="../media/image49.png"/><Relationship Id="rId10" Type="http://schemas.openxmlformats.org/officeDocument/2006/relationships/image" Target="../media/image63.png"/><Relationship Id="rId4" Type="http://schemas.openxmlformats.org/officeDocument/2006/relationships/image" Target="../media/image47.png"/><Relationship Id="rId9" Type="http://schemas.openxmlformats.org/officeDocument/2006/relationships/image" Target="../media/image103.png"/><Relationship Id="rId14" Type="http://schemas.openxmlformats.org/officeDocument/2006/relationships/image" Target="../media/image54.png"/></Relationships>
</file>

<file path=ppt/slides/_rels/slide263.xml.rels><?xml version="1.0" encoding="UTF-8" standalone="yes"?>
<Relationships xmlns="http://schemas.openxmlformats.org/package/2006/relationships"><Relationship Id="rId8" Type="http://schemas.openxmlformats.org/officeDocument/2006/relationships/image" Target="../media/image63.png"/><Relationship Id="rId13" Type="http://schemas.openxmlformats.org/officeDocument/2006/relationships/image" Target="../media/image49.png"/><Relationship Id="rId3" Type="http://schemas.openxmlformats.org/officeDocument/2006/relationships/image" Target="../media/image46.png"/><Relationship Id="rId7" Type="http://schemas.openxmlformats.org/officeDocument/2006/relationships/image" Target="../media/image62.png"/><Relationship Id="rId12" Type="http://schemas.openxmlformats.org/officeDocument/2006/relationships/image" Target="../media/image54.png"/><Relationship Id="rId2" Type="http://schemas.openxmlformats.org/officeDocument/2006/relationships/image" Target="../media/image60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61.png"/><Relationship Id="rId11" Type="http://schemas.openxmlformats.org/officeDocument/2006/relationships/image" Target="../media/image48.png"/><Relationship Id="rId5" Type="http://schemas.openxmlformats.org/officeDocument/2006/relationships/image" Target="../media/image24.png"/><Relationship Id="rId15" Type="http://schemas.openxmlformats.org/officeDocument/2006/relationships/image" Target="../media/image134.jpg"/><Relationship Id="rId10" Type="http://schemas.openxmlformats.org/officeDocument/2006/relationships/image" Target="../media/image64.png"/><Relationship Id="rId4" Type="http://schemas.openxmlformats.org/officeDocument/2006/relationships/image" Target="../media/image47.png"/><Relationship Id="rId9" Type="http://schemas.openxmlformats.org/officeDocument/2006/relationships/image" Target="../media/image53.png"/><Relationship Id="rId14" Type="http://schemas.openxmlformats.org/officeDocument/2006/relationships/image" Target="../media/image133.jpg"/></Relationships>
</file>

<file path=ppt/slides/_rels/slide264.xml.rels><?xml version="1.0" encoding="UTF-8" standalone="yes"?>
<Relationships xmlns="http://schemas.openxmlformats.org/package/2006/relationships"><Relationship Id="rId8" Type="http://schemas.openxmlformats.org/officeDocument/2006/relationships/image" Target="../media/image63.png"/><Relationship Id="rId13" Type="http://schemas.openxmlformats.org/officeDocument/2006/relationships/image" Target="../media/image49.png"/><Relationship Id="rId3" Type="http://schemas.openxmlformats.org/officeDocument/2006/relationships/image" Target="../media/image46.png"/><Relationship Id="rId7" Type="http://schemas.openxmlformats.org/officeDocument/2006/relationships/image" Target="../media/image62.png"/><Relationship Id="rId12" Type="http://schemas.openxmlformats.org/officeDocument/2006/relationships/image" Target="../media/image54.png"/><Relationship Id="rId2" Type="http://schemas.openxmlformats.org/officeDocument/2006/relationships/image" Target="../media/image60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61.png"/><Relationship Id="rId11" Type="http://schemas.openxmlformats.org/officeDocument/2006/relationships/image" Target="../media/image48.png"/><Relationship Id="rId5" Type="http://schemas.openxmlformats.org/officeDocument/2006/relationships/image" Target="../media/image24.png"/><Relationship Id="rId15" Type="http://schemas.openxmlformats.org/officeDocument/2006/relationships/image" Target="../media/image136.jpg"/><Relationship Id="rId10" Type="http://schemas.openxmlformats.org/officeDocument/2006/relationships/image" Target="../media/image64.png"/><Relationship Id="rId4" Type="http://schemas.openxmlformats.org/officeDocument/2006/relationships/image" Target="../media/image47.png"/><Relationship Id="rId9" Type="http://schemas.openxmlformats.org/officeDocument/2006/relationships/image" Target="../media/image53.png"/><Relationship Id="rId14" Type="http://schemas.openxmlformats.org/officeDocument/2006/relationships/image" Target="../media/image135.jpg"/></Relationships>
</file>

<file path=ppt/slides/_rels/slide265.xml.rels><?xml version="1.0" encoding="UTF-8" standalone="yes"?>
<Relationships xmlns="http://schemas.openxmlformats.org/package/2006/relationships"><Relationship Id="rId8" Type="http://schemas.openxmlformats.org/officeDocument/2006/relationships/image" Target="../media/image63.png"/><Relationship Id="rId13" Type="http://schemas.openxmlformats.org/officeDocument/2006/relationships/image" Target="../media/image49.png"/><Relationship Id="rId3" Type="http://schemas.openxmlformats.org/officeDocument/2006/relationships/image" Target="../media/image46.png"/><Relationship Id="rId7" Type="http://schemas.openxmlformats.org/officeDocument/2006/relationships/image" Target="../media/image62.png"/><Relationship Id="rId12" Type="http://schemas.openxmlformats.org/officeDocument/2006/relationships/image" Target="../media/image54.png"/><Relationship Id="rId2" Type="http://schemas.openxmlformats.org/officeDocument/2006/relationships/image" Target="../media/image60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61.png"/><Relationship Id="rId11" Type="http://schemas.openxmlformats.org/officeDocument/2006/relationships/image" Target="../media/image48.png"/><Relationship Id="rId5" Type="http://schemas.openxmlformats.org/officeDocument/2006/relationships/image" Target="../media/image24.png"/><Relationship Id="rId10" Type="http://schemas.openxmlformats.org/officeDocument/2006/relationships/image" Target="../media/image64.png"/><Relationship Id="rId4" Type="http://schemas.openxmlformats.org/officeDocument/2006/relationships/image" Target="../media/image47.png"/><Relationship Id="rId9" Type="http://schemas.openxmlformats.org/officeDocument/2006/relationships/image" Target="../media/image53.png"/><Relationship Id="rId14" Type="http://schemas.openxmlformats.org/officeDocument/2006/relationships/image" Target="../media/image137.jpg"/></Relationships>
</file>

<file path=ppt/slides/_rels/slide266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2.png"/><Relationship Id="rId13" Type="http://schemas.openxmlformats.org/officeDocument/2006/relationships/image" Target="../media/image48.png"/><Relationship Id="rId3" Type="http://schemas.openxmlformats.org/officeDocument/2006/relationships/image" Target="../media/image46.png"/><Relationship Id="rId7" Type="http://schemas.openxmlformats.org/officeDocument/2006/relationships/image" Target="../media/image101.png"/><Relationship Id="rId12" Type="http://schemas.openxmlformats.org/officeDocument/2006/relationships/image" Target="../media/image64.png"/><Relationship Id="rId2" Type="http://schemas.openxmlformats.org/officeDocument/2006/relationships/image" Target="../media/image60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100.png"/><Relationship Id="rId11" Type="http://schemas.openxmlformats.org/officeDocument/2006/relationships/image" Target="../media/image53.png"/><Relationship Id="rId5" Type="http://schemas.openxmlformats.org/officeDocument/2006/relationships/image" Target="../media/image24.png"/><Relationship Id="rId15" Type="http://schemas.openxmlformats.org/officeDocument/2006/relationships/image" Target="../media/image49.png"/><Relationship Id="rId10" Type="http://schemas.openxmlformats.org/officeDocument/2006/relationships/image" Target="../media/image63.png"/><Relationship Id="rId4" Type="http://schemas.openxmlformats.org/officeDocument/2006/relationships/image" Target="../media/image47.png"/><Relationship Id="rId9" Type="http://schemas.openxmlformats.org/officeDocument/2006/relationships/image" Target="../media/image103.png"/><Relationship Id="rId14" Type="http://schemas.openxmlformats.org/officeDocument/2006/relationships/image" Target="../media/image54.png"/></Relationships>
</file>

<file path=ppt/slides/_rels/slide267.xml.rels><?xml version="1.0" encoding="UTF-8" standalone="yes"?>
<Relationships xmlns="http://schemas.openxmlformats.org/package/2006/relationships"><Relationship Id="rId8" Type="http://schemas.openxmlformats.org/officeDocument/2006/relationships/image" Target="../media/image63.png"/><Relationship Id="rId13" Type="http://schemas.openxmlformats.org/officeDocument/2006/relationships/image" Target="../media/image49.png"/><Relationship Id="rId3" Type="http://schemas.openxmlformats.org/officeDocument/2006/relationships/image" Target="../media/image46.png"/><Relationship Id="rId7" Type="http://schemas.openxmlformats.org/officeDocument/2006/relationships/image" Target="../media/image62.png"/><Relationship Id="rId12" Type="http://schemas.openxmlformats.org/officeDocument/2006/relationships/image" Target="../media/image54.png"/><Relationship Id="rId2" Type="http://schemas.openxmlformats.org/officeDocument/2006/relationships/image" Target="../media/image60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61.png"/><Relationship Id="rId11" Type="http://schemas.openxmlformats.org/officeDocument/2006/relationships/image" Target="../media/image48.png"/><Relationship Id="rId5" Type="http://schemas.openxmlformats.org/officeDocument/2006/relationships/image" Target="../media/image24.png"/><Relationship Id="rId10" Type="http://schemas.openxmlformats.org/officeDocument/2006/relationships/image" Target="../media/image64.png"/><Relationship Id="rId4" Type="http://schemas.openxmlformats.org/officeDocument/2006/relationships/image" Target="../media/image47.png"/><Relationship Id="rId9" Type="http://schemas.openxmlformats.org/officeDocument/2006/relationships/image" Target="../media/image53.png"/><Relationship Id="rId14" Type="http://schemas.openxmlformats.org/officeDocument/2006/relationships/image" Target="../media/image138.jpg"/></Relationships>
</file>

<file path=ppt/slides/_rels/slide268.xml.rels><?xml version="1.0" encoding="UTF-8" standalone="yes"?>
<Relationships xmlns="http://schemas.openxmlformats.org/package/2006/relationships"><Relationship Id="rId8" Type="http://schemas.openxmlformats.org/officeDocument/2006/relationships/image" Target="../media/image63.png"/><Relationship Id="rId13" Type="http://schemas.openxmlformats.org/officeDocument/2006/relationships/image" Target="../media/image49.png"/><Relationship Id="rId3" Type="http://schemas.openxmlformats.org/officeDocument/2006/relationships/image" Target="../media/image46.png"/><Relationship Id="rId7" Type="http://schemas.openxmlformats.org/officeDocument/2006/relationships/image" Target="../media/image62.png"/><Relationship Id="rId12" Type="http://schemas.openxmlformats.org/officeDocument/2006/relationships/image" Target="../media/image54.png"/><Relationship Id="rId2" Type="http://schemas.openxmlformats.org/officeDocument/2006/relationships/image" Target="../media/image60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61.png"/><Relationship Id="rId11" Type="http://schemas.openxmlformats.org/officeDocument/2006/relationships/image" Target="../media/image48.png"/><Relationship Id="rId5" Type="http://schemas.openxmlformats.org/officeDocument/2006/relationships/image" Target="../media/image24.png"/><Relationship Id="rId10" Type="http://schemas.openxmlformats.org/officeDocument/2006/relationships/image" Target="../media/image64.png"/><Relationship Id="rId4" Type="http://schemas.openxmlformats.org/officeDocument/2006/relationships/image" Target="../media/image47.png"/><Relationship Id="rId9" Type="http://schemas.openxmlformats.org/officeDocument/2006/relationships/image" Target="../media/image53.png"/><Relationship Id="rId14" Type="http://schemas.openxmlformats.org/officeDocument/2006/relationships/image" Target="../media/image139.jpg"/></Relationships>
</file>

<file path=ppt/slides/_rels/slide269.xml.rels><?xml version="1.0" encoding="UTF-8" standalone="yes"?>
<Relationships xmlns="http://schemas.openxmlformats.org/package/2006/relationships"><Relationship Id="rId8" Type="http://schemas.openxmlformats.org/officeDocument/2006/relationships/image" Target="../media/image63.png"/><Relationship Id="rId13" Type="http://schemas.openxmlformats.org/officeDocument/2006/relationships/image" Target="../media/image49.png"/><Relationship Id="rId3" Type="http://schemas.openxmlformats.org/officeDocument/2006/relationships/image" Target="../media/image46.png"/><Relationship Id="rId7" Type="http://schemas.openxmlformats.org/officeDocument/2006/relationships/image" Target="../media/image62.png"/><Relationship Id="rId12" Type="http://schemas.openxmlformats.org/officeDocument/2006/relationships/image" Target="../media/image54.png"/><Relationship Id="rId2" Type="http://schemas.openxmlformats.org/officeDocument/2006/relationships/image" Target="../media/image60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61.png"/><Relationship Id="rId11" Type="http://schemas.openxmlformats.org/officeDocument/2006/relationships/image" Target="../media/image48.png"/><Relationship Id="rId5" Type="http://schemas.openxmlformats.org/officeDocument/2006/relationships/image" Target="../media/image24.png"/><Relationship Id="rId10" Type="http://schemas.openxmlformats.org/officeDocument/2006/relationships/image" Target="../media/image64.png"/><Relationship Id="rId4" Type="http://schemas.openxmlformats.org/officeDocument/2006/relationships/image" Target="../media/image47.png"/><Relationship Id="rId9" Type="http://schemas.openxmlformats.org/officeDocument/2006/relationships/image" Target="../media/image53.png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.png"/><Relationship Id="rId2" Type="http://schemas.openxmlformats.org/officeDocument/2006/relationships/image" Target="../media/image46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49.png"/><Relationship Id="rId5" Type="http://schemas.openxmlformats.org/officeDocument/2006/relationships/image" Target="../media/image48.png"/><Relationship Id="rId4" Type="http://schemas.openxmlformats.org/officeDocument/2006/relationships/image" Target="../media/image24.png"/></Relationships>
</file>

<file path=ppt/slides/_rels/slide270.xml.rels><?xml version="1.0" encoding="UTF-8" standalone="yes"?>
<Relationships xmlns="http://schemas.openxmlformats.org/package/2006/relationships"><Relationship Id="rId8" Type="http://schemas.openxmlformats.org/officeDocument/2006/relationships/image" Target="../media/image63.png"/><Relationship Id="rId13" Type="http://schemas.openxmlformats.org/officeDocument/2006/relationships/image" Target="../media/image49.png"/><Relationship Id="rId3" Type="http://schemas.openxmlformats.org/officeDocument/2006/relationships/image" Target="../media/image46.png"/><Relationship Id="rId7" Type="http://schemas.openxmlformats.org/officeDocument/2006/relationships/image" Target="../media/image62.png"/><Relationship Id="rId12" Type="http://schemas.openxmlformats.org/officeDocument/2006/relationships/image" Target="../media/image54.png"/><Relationship Id="rId2" Type="http://schemas.openxmlformats.org/officeDocument/2006/relationships/image" Target="../media/image60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61.png"/><Relationship Id="rId11" Type="http://schemas.openxmlformats.org/officeDocument/2006/relationships/image" Target="../media/image48.png"/><Relationship Id="rId5" Type="http://schemas.openxmlformats.org/officeDocument/2006/relationships/image" Target="../media/image24.png"/><Relationship Id="rId10" Type="http://schemas.openxmlformats.org/officeDocument/2006/relationships/image" Target="../media/image64.png"/><Relationship Id="rId4" Type="http://schemas.openxmlformats.org/officeDocument/2006/relationships/image" Target="../media/image47.png"/><Relationship Id="rId9" Type="http://schemas.openxmlformats.org/officeDocument/2006/relationships/image" Target="../media/image53.png"/><Relationship Id="rId14" Type="http://schemas.openxmlformats.org/officeDocument/2006/relationships/image" Target="../media/image140.jpg"/></Relationships>
</file>

<file path=ppt/slides/_rels/slide271.xml.rels><?xml version="1.0" encoding="UTF-8" standalone="yes"?>
<Relationships xmlns="http://schemas.openxmlformats.org/package/2006/relationships"><Relationship Id="rId8" Type="http://schemas.openxmlformats.org/officeDocument/2006/relationships/image" Target="../media/image63.png"/><Relationship Id="rId13" Type="http://schemas.openxmlformats.org/officeDocument/2006/relationships/image" Target="../media/image49.png"/><Relationship Id="rId3" Type="http://schemas.openxmlformats.org/officeDocument/2006/relationships/image" Target="../media/image46.png"/><Relationship Id="rId7" Type="http://schemas.openxmlformats.org/officeDocument/2006/relationships/image" Target="../media/image62.png"/><Relationship Id="rId12" Type="http://schemas.openxmlformats.org/officeDocument/2006/relationships/image" Target="../media/image54.png"/><Relationship Id="rId2" Type="http://schemas.openxmlformats.org/officeDocument/2006/relationships/image" Target="../media/image60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61.png"/><Relationship Id="rId11" Type="http://schemas.openxmlformats.org/officeDocument/2006/relationships/image" Target="../media/image48.png"/><Relationship Id="rId5" Type="http://schemas.openxmlformats.org/officeDocument/2006/relationships/image" Target="../media/image24.png"/><Relationship Id="rId10" Type="http://schemas.openxmlformats.org/officeDocument/2006/relationships/image" Target="../media/image64.png"/><Relationship Id="rId4" Type="http://schemas.openxmlformats.org/officeDocument/2006/relationships/image" Target="../media/image47.png"/><Relationship Id="rId9" Type="http://schemas.openxmlformats.org/officeDocument/2006/relationships/image" Target="../media/image53.png"/></Relationships>
</file>

<file path=ppt/slides/_rels/slide272.xml.rels><?xml version="1.0" encoding="UTF-8" standalone="yes"?>
<Relationships xmlns="http://schemas.openxmlformats.org/package/2006/relationships"><Relationship Id="rId8" Type="http://schemas.openxmlformats.org/officeDocument/2006/relationships/image" Target="../media/image63.png"/><Relationship Id="rId13" Type="http://schemas.openxmlformats.org/officeDocument/2006/relationships/image" Target="../media/image49.png"/><Relationship Id="rId3" Type="http://schemas.openxmlformats.org/officeDocument/2006/relationships/image" Target="../media/image46.png"/><Relationship Id="rId7" Type="http://schemas.openxmlformats.org/officeDocument/2006/relationships/image" Target="../media/image62.png"/><Relationship Id="rId12" Type="http://schemas.openxmlformats.org/officeDocument/2006/relationships/image" Target="../media/image54.png"/><Relationship Id="rId2" Type="http://schemas.openxmlformats.org/officeDocument/2006/relationships/image" Target="../media/image60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61.png"/><Relationship Id="rId11" Type="http://schemas.openxmlformats.org/officeDocument/2006/relationships/image" Target="../media/image48.png"/><Relationship Id="rId5" Type="http://schemas.openxmlformats.org/officeDocument/2006/relationships/image" Target="../media/image24.png"/><Relationship Id="rId10" Type="http://schemas.openxmlformats.org/officeDocument/2006/relationships/image" Target="../media/image64.png"/><Relationship Id="rId4" Type="http://schemas.openxmlformats.org/officeDocument/2006/relationships/image" Target="../media/image47.png"/><Relationship Id="rId9" Type="http://schemas.openxmlformats.org/officeDocument/2006/relationships/image" Target="../media/image53.png"/></Relationships>
</file>

<file path=ppt/slides/_rels/slide273.xml.rels><?xml version="1.0" encoding="UTF-8" standalone="yes"?>
<Relationships xmlns="http://schemas.openxmlformats.org/package/2006/relationships"><Relationship Id="rId8" Type="http://schemas.openxmlformats.org/officeDocument/2006/relationships/image" Target="../media/image63.png"/><Relationship Id="rId13" Type="http://schemas.openxmlformats.org/officeDocument/2006/relationships/image" Target="../media/image49.png"/><Relationship Id="rId3" Type="http://schemas.openxmlformats.org/officeDocument/2006/relationships/image" Target="../media/image46.png"/><Relationship Id="rId7" Type="http://schemas.openxmlformats.org/officeDocument/2006/relationships/image" Target="../media/image62.png"/><Relationship Id="rId12" Type="http://schemas.openxmlformats.org/officeDocument/2006/relationships/image" Target="../media/image54.png"/><Relationship Id="rId2" Type="http://schemas.openxmlformats.org/officeDocument/2006/relationships/image" Target="../media/image60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61.png"/><Relationship Id="rId11" Type="http://schemas.openxmlformats.org/officeDocument/2006/relationships/image" Target="../media/image48.png"/><Relationship Id="rId5" Type="http://schemas.openxmlformats.org/officeDocument/2006/relationships/image" Target="../media/image24.png"/><Relationship Id="rId10" Type="http://schemas.openxmlformats.org/officeDocument/2006/relationships/image" Target="../media/image64.png"/><Relationship Id="rId4" Type="http://schemas.openxmlformats.org/officeDocument/2006/relationships/image" Target="../media/image47.png"/><Relationship Id="rId9" Type="http://schemas.openxmlformats.org/officeDocument/2006/relationships/image" Target="../media/image53.png"/></Relationships>
</file>

<file path=ppt/slides/_rels/slide274.xml.rels><?xml version="1.0" encoding="UTF-8" standalone="yes"?>
<Relationships xmlns="http://schemas.openxmlformats.org/package/2006/relationships"><Relationship Id="rId8" Type="http://schemas.openxmlformats.org/officeDocument/2006/relationships/image" Target="../media/image63.png"/><Relationship Id="rId13" Type="http://schemas.openxmlformats.org/officeDocument/2006/relationships/image" Target="../media/image49.png"/><Relationship Id="rId18" Type="http://schemas.openxmlformats.org/officeDocument/2006/relationships/hyperlink" Target="http://www.youtube.com/watch?v=6joEiZ9vluE" TargetMode="External"/><Relationship Id="rId3" Type="http://schemas.openxmlformats.org/officeDocument/2006/relationships/image" Target="../media/image46.png"/><Relationship Id="rId21" Type="http://schemas.openxmlformats.org/officeDocument/2006/relationships/hyperlink" Target="http://www.aporrea.org/educacion/n253030.html" TargetMode="External"/><Relationship Id="rId7" Type="http://schemas.openxmlformats.org/officeDocument/2006/relationships/image" Target="../media/image62.png"/><Relationship Id="rId12" Type="http://schemas.openxmlformats.org/officeDocument/2006/relationships/image" Target="../media/image54.png"/><Relationship Id="rId17" Type="http://schemas.openxmlformats.org/officeDocument/2006/relationships/hyperlink" Target="http://www.aporrea.org/actualidad/n256272.html" TargetMode="External"/><Relationship Id="rId2" Type="http://schemas.openxmlformats.org/officeDocument/2006/relationships/image" Target="../media/image60.png"/><Relationship Id="rId16" Type="http://schemas.openxmlformats.org/officeDocument/2006/relationships/hyperlink" Target="http://www.aporrea.org/actualidad/n251718.html" TargetMode="External"/><Relationship Id="rId20" Type="http://schemas.openxmlformats.org/officeDocument/2006/relationships/hyperlink" Target="http://www.youtube.com/watch?v=sTAfU26L6LQ" TargetMode="External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61.png"/><Relationship Id="rId11" Type="http://schemas.openxmlformats.org/officeDocument/2006/relationships/image" Target="../media/image48.png"/><Relationship Id="rId5" Type="http://schemas.openxmlformats.org/officeDocument/2006/relationships/image" Target="../media/image24.png"/><Relationship Id="rId15" Type="http://schemas.openxmlformats.org/officeDocument/2006/relationships/hyperlink" Target="http://www.campaignforeducation.org/" TargetMode="External"/><Relationship Id="rId10" Type="http://schemas.openxmlformats.org/officeDocument/2006/relationships/image" Target="../media/image64.png"/><Relationship Id="rId19" Type="http://schemas.openxmlformats.org/officeDocument/2006/relationships/hyperlink" Target="http://www.youtube.com/watch?v=7OgRkeqF-zg" TargetMode="External"/><Relationship Id="rId4" Type="http://schemas.openxmlformats.org/officeDocument/2006/relationships/image" Target="../media/image47.png"/><Relationship Id="rId9" Type="http://schemas.openxmlformats.org/officeDocument/2006/relationships/image" Target="../media/image53.png"/><Relationship Id="rId14" Type="http://schemas.openxmlformats.org/officeDocument/2006/relationships/hyperlink" Target="http://www.aporrea.org/autores/luis.bonilla/" TargetMode="External"/><Relationship Id="rId22" Type="http://schemas.openxmlformats.org/officeDocument/2006/relationships/hyperlink" Target="http://www.me.gob.ve/contenido.php?id_seccion=44&amp;id_contenido=26076&amp;modo=2" TargetMode="External"/></Relationships>
</file>

<file path=ppt/slides/_rels/slide275.xml.rels><?xml version="1.0" encoding="UTF-8" standalone="yes"?>
<Relationships xmlns="http://schemas.openxmlformats.org/package/2006/relationships"><Relationship Id="rId8" Type="http://schemas.openxmlformats.org/officeDocument/2006/relationships/image" Target="../media/image47.png"/><Relationship Id="rId13" Type="http://schemas.openxmlformats.org/officeDocument/2006/relationships/image" Target="../media/image53.png"/><Relationship Id="rId3" Type="http://schemas.openxmlformats.org/officeDocument/2006/relationships/image" Target="../media/image142.png"/><Relationship Id="rId7" Type="http://schemas.openxmlformats.org/officeDocument/2006/relationships/image" Target="../media/image46.png"/><Relationship Id="rId12" Type="http://schemas.openxmlformats.org/officeDocument/2006/relationships/image" Target="../media/image63.png"/><Relationship Id="rId17" Type="http://schemas.openxmlformats.org/officeDocument/2006/relationships/image" Target="../media/image49.png"/><Relationship Id="rId2" Type="http://schemas.openxmlformats.org/officeDocument/2006/relationships/image" Target="../media/image141.png"/><Relationship Id="rId16" Type="http://schemas.openxmlformats.org/officeDocument/2006/relationships/hyperlink" Target="mailto:deanetabreu@gmail.com" TargetMode="External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45.png"/><Relationship Id="rId11" Type="http://schemas.openxmlformats.org/officeDocument/2006/relationships/image" Target="../media/image62.png"/><Relationship Id="rId5" Type="http://schemas.openxmlformats.org/officeDocument/2006/relationships/image" Target="../media/image81.png"/><Relationship Id="rId15" Type="http://schemas.openxmlformats.org/officeDocument/2006/relationships/image" Target="../media/image48.png"/><Relationship Id="rId10" Type="http://schemas.openxmlformats.org/officeDocument/2006/relationships/image" Target="../media/image61.png"/><Relationship Id="rId4" Type="http://schemas.openxmlformats.org/officeDocument/2006/relationships/image" Target="../media/image80.png"/><Relationship Id="rId9" Type="http://schemas.openxmlformats.org/officeDocument/2006/relationships/image" Target="../media/image24.png"/><Relationship Id="rId14" Type="http://schemas.openxmlformats.org/officeDocument/2006/relationships/image" Target="../media/image64.png"/></Relationships>
</file>

<file path=ppt/slides/_rels/slide276.xml.rels><?xml version="1.0" encoding="UTF-8" standalone="yes"?>
<Relationships xmlns="http://schemas.openxmlformats.org/package/2006/relationships"><Relationship Id="rId8" Type="http://schemas.openxmlformats.org/officeDocument/2006/relationships/image" Target="../media/image47.png"/><Relationship Id="rId13" Type="http://schemas.openxmlformats.org/officeDocument/2006/relationships/image" Target="../media/image63.png"/><Relationship Id="rId18" Type="http://schemas.openxmlformats.org/officeDocument/2006/relationships/image" Target="../media/image49.png"/><Relationship Id="rId3" Type="http://schemas.openxmlformats.org/officeDocument/2006/relationships/image" Target="../media/image75.png"/><Relationship Id="rId7" Type="http://schemas.openxmlformats.org/officeDocument/2006/relationships/image" Target="../media/image46.png"/><Relationship Id="rId12" Type="http://schemas.openxmlformats.org/officeDocument/2006/relationships/image" Target="../media/image62.png"/><Relationship Id="rId17" Type="http://schemas.openxmlformats.org/officeDocument/2006/relationships/hyperlink" Target="mailto:deanetabreu@gmail.com" TargetMode="External"/><Relationship Id="rId2" Type="http://schemas.openxmlformats.org/officeDocument/2006/relationships/image" Target="../media/image74.png"/><Relationship Id="rId16" Type="http://schemas.openxmlformats.org/officeDocument/2006/relationships/image" Target="../media/image48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45.png"/><Relationship Id="rId11" Type="http://schemas.openxmlformats.org/officeDocument/2006/relationships/image" Target="../media/image61.png"/><Relationship Id="rId5" Type="http://schemas.openxmlformats.org/officeDocument/2006/relationships/image" Target="../media/image81.png"/><Relationship Id="rId15" Type="http://schemas.openxmlformats.org/officeDocument/2006/relationships/image" Target="../media/image64.png"/><Relationship Id="rId10" Type="http://schemas.openxmlformats.org/officeDocument/2006/relationships/image" Target="../media/image65.png"/><Relationship Id="rId4" Type="http://schemas.openxmlformats.org/officeDocument/2006/relationships/image" Target="../media/image80.png"/><Relationship Id="rId9" Type="http://schemas.openxmlformats.org/officeDocument/2006/relationships/image" Target="../media/image24.png"/><Relationship Id="rId14" Type="http://schemas.openxmlformats.org/officeDocument/2006/relationships/image" Target="../media/image53.png"/></Relationships>
</file>

<file path=ppt/slides/_rels/slide277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2.png"/><Relationship Id="rId13" Type="http://schemas.openxmlformats.org/officeDocument/2006/relationships/image" Target="../media/image48.png"/><Relationship Id="rId3" Type="http://schemas.openxmlformats.org/officeDocument/2006/relationships/image" Target="../media/image46.png"/><Relationship Id="rId7" Type="http://schemas.openxmlformats.org/officeDocument/2006/relationships/image" Target="../media/image101.png"/><Relationship Id="rId12" Type="http://schemas.openxmlformats.org/officeDocument/2006/relationships/image" Target="../media/image64.png"/><Relationship Id="rId2" Type="http://schemas.openxmlformats.org/officeDocument/2006/relationships/image" Target="../media/image85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100.png"/><Relationship Id="rId11" Type="http://schemas.openxmlformats.org/officeDocument/2006/relationships/image" Target="../media/image53.png"/><Relationship Id="rId5" Type="http://schemas.openxmlformats.org/officeDocument/2006/relationships/image" Target="../media/image24.png"/><Relationship Id="rId15" Type="http://schemas.openxmlformats.org/officeDocument/2006/relationships/image" Target="../media/image49.png"/><Relationship Id="rId10" Type="http://schemas.openxmlformats.org/officeDocument/2006/relationships/image" Target="../media/image63.png"/><Relationship Id="rId4" Type="http://schemas.openxmlformats.org/officeDocument/2006/relationships/image" Target="../media/image47.png"/><Relationship Id="rId9" Type="http://schemas.openxmlformats.org/officeDocument/2006/relationships/image" Target="../media/image103.png"/><Relationship Id="rId14" Type="http://schemas.openxmlformats.org/officeDocument/2006/relationships/image" Target="../media/image54.png"/></Relationships>
</file>

<file path=ppt/slides/_rels/slide278.xml.rels><?xml version="1.0" encoding="UTF-8" standalone="yes"?>
<Relationships xmlns="http://schemas.openxmlformats.org/package/2006/relationships"><Relationship Id="rId8" Type="http://schemas.openxmlformats.org/officeDocument/2006/relationships/image" Target="../media/image63.png"/><Relationship Id="rId13" Type="http://schemas.openxmlformats.org/officeDocument/2006/relationships/image" Target="../media/image49.png"/><Relationship Id="rId3" Type="http://schemas.openxmlformats.org/officeDocument/2006/relationships/image" Target="../media/image46.png"/><Relationship Id="rId7" Type="http://schemas.openxmlformats.org/officeDocument/2006/relationships/image" Target="../media/image62.png"/><Relationship Id="rId12" Type="http://schemas.openxmlformats.org/officeDocument/2006/relationships/image" Target="../media/image54.png"/><Relationship Id="rId2" Type="http://schemas.openxmlformats.org/officeDocument/2006/relationships/image" Target="../media/image85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61.png"/><Relationship Id="rId11" Type="http://schemas.openxmlformats.org/officeDocument/2006/relationships/image" Target="../media/image48.png"/><Relationship Id="rId5" Type="http://schemas.openxmlformats.org/officeDocument/2006/relationships/image" Target="../media/image24.png"/><Relationship Id="rId10" Type="http://schemas.openxmlformats.org/officeDocument/2006/relationships/image" Target="../media/image64.png"/><Relationship Id="rId4" Type="http://schemas.openxmlformats.org/officeDocument/2006/relationships/image" Target="../media/image47.png"/><Relationship Id="rId9" Type="http://schemas.openxmlformats.org/officeDocument/2006/relationships/image" Target="../media/image53.png"/></Relationships>
</file>

<file path=ppt/slides/_rels/slide279.xml.rels><?xml version="1.0" encoding="UTF-8" standalone="yes"?>
<Relationships xmlns="http://schemas.openxmlformats.org/package/2006/relationships"><Relationship Id="rId8" Type="http://schemas.openxmlformats.org/officeDocument/2006/relationships/image" Target="../media/image63.png"/><Relationship Id="rId13" Type="http://schemas.openxmlformats.org/officeDocument/2006/relationships/image" Target="../media/image49.png"/><Relationship Id="rId3" Type="http://schemas.openxmlformats.org/officeDocument/2006/relationships/image" Target="../media/image46.png"/><Relationship Id="rId7" Type="http://schemas.openxmlformats.org/officeDocument/2006/relationships/image" Target="../media/image62.png"/><Relationship Id="rId12" Type="http://schemas.openxmlformats.org/officeDocument/2006/relationships/image" Target="../media/image54.png"/><Relationship Id="rId2" Type="http://schemas.openxmlformats.org/officeDocument/2006/relationships/image" Target="../media/image85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61.png"/><Relationship Id="rId11" Type="http://schemas.openxmlformats.org/officeDocument/2006/relationships/image" Target="../media/image48.png"/><Relationship Id="rId5" Type="http://schemas.openxmlformats.org/officeDocument/2006/relationships/image" Target="../media/image24.png"/><Relationship Id="rId10" Type="http://schemas.openxmlformats.org/officeDocument/2006/relationships/image" Target="../media/image64.png"/><Relationship Id="rId4" Type="http://schemas.openxmlformats.org/officeDocument/2006/relationships/image" Target="../media/image47.png"/><Relationship Id="rId9" Type="http://schemas.openxmlformats.org/officeDocument/2006/relationships/image" Target="../media/image53.png"/></Relationships>
</file>

<file path=ppt/slides/_rels/slide28.xml.rels><?xml version="1.0" encoding="UTF-8" standalone="yes"?>
<Relationships xmlns="http://schemas.openxmlformats.org/package/2006/relationships"><Relationship Id="rId8" Type="http://schemas.openxmlformats.org/officeDocument/2006/relationships/image" Target="../media/image53.png"/><Relationship Id="rId13" Type="http://schemas.openxmlformats.org/officeDocument/2006/relationships/image" Target="../media/image48.png"/><Relationship Id="rId3" Type="http://schemas.openxmlformats.org/officeDocument/2006/relationships/image" Target="../media/image24.png"/><Relationship Id="rId7" Type="http://schemas.openxmlformats.org/officeDocument/2006/relationships/image" Target="../media/image63.png"/><Relationship Id="rId12" Type="http://schemas.openxmlformats.org/officeDocument/2006/relationships/image" Target="../media/image47.png"/><Relationship Id="rId2" Type="http://schemas.openxmlformats.org/officeDocument/2006/relationships/image" Target="../media/image60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62.png"/><Relationship Id="rId11" Type="http://schemas.openxmlformats.org/officeDocument/2006/relationships/image" Target="../media/image46.png"/><Relationship Id="rId5" Type="http://schemas.openxmlformats.org/officeDocument/2006/relationships/image" Target="../media/image61.png"/><Relationship Id="rId10" Type="http://schemas.openxmlformats.org/officeDocument/2006/relationships/image" Target="../media/image54.png"/><Relationship Id="rId4" Type="http://schemas.openxmlformats.org/officeDocument/2006/relationships/image" Target="../media/image65.png"/><Relationship Id="rId9" Type="http://schemas.openxmlformats.org/officeDocument/2006/relationships/image" Target="../media/image64.png"/><Relationship Id="rId14" Type="http://schemas.openxmlformats.org/officeDocument/2006/relationships/image" Target="../media/image49.png"/></Relationships>
</file>

<file path=ppt/slides/_rels/slide280.xml.rels><?xml version="1.0" encoding="UTF-8" standalone="yes"?>
<Relationships xmlns="http://schemas.openxmlformats.org/package/2006/relationships"><Relationship Id="rId8" Type="http://schemas.openxmlformats.org/officeDocument/2006/relationships/image" Target="../media/image63.png"/><Relationship Id="rId13" Type="http://schemas.openxmlformats.org/officeDocument/2006/relationships/image" Target="../media/image49.png"/><Relationship Id="rId3" Type="http://schemas.openxmlformats.org/officeDocument/2006/relationships/image" Target="../media/image46.png"/><Relationship Id="rId7" Type="http://schemas.openxmlformats.org/officeDocument/2006/relationships/image" Target="../media/image62.png"/><Relationship Id="rId12" Type="http://schemas.openxmlformats.org/officeDocument/2006/relationships/image" Target="../media/image54.png"/><Relationship Id="rId2" Type="http://schemas.openxmlformats.org/officeDocument/2006/relationships/image" Target="../media/image85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61.png"/><Relationship Id="rId11" Type="http://schemas.openxmlformats.org/officeDocument/2006/relationships/image" Target="../media/image48.png"/><Relationship Id="rId5" Type="http://schemas.openxmlformats.org/officeDocument/2006/relationships/image" Target="../media/image24.png"/><Relationship Id="rId10" Type="http://schemas.openxmlformats.org/officeDocument/2006/relationships/image" Target="../media/image64.png"/><Relationship Id="rId4" Type="http://schemas.openxmlformats.org/officeDocument/2006/relationships/image" Target="../media/image47.png"/><Relationship Id="rId9" Type="http://schemas.openxmlformats.org/officeDocument/2006/relationships/image" Target="../media/image53.png"/></Relationships>
</file>

<file path=ppt/slides/_rels/slide281.xml.rels><?xml version="1.0" encoding="UTF-8" standalone="yes"?>
<Relationships xmlns="http://schemas.openxmlformats.org/package/2006/relationships"><Relationship Id="rId8" Type="http://schemas.openxmlformats.org/officeDocument/2006/relationships/image" Target="../media/image63.png"/><Relationship Id="rId13" Type="http://schemas.openxmlformats.org/officeDocument/2006/relationships/image" Target="../media/image49.png"/><Relationship Id="rId3" Type="http://schemas.openxmlformats.org/officeDocument/2006/relationships/image" Target="../media/image46.png"/><Relationship Id="rId7" Type="http://schemas.openxmlformats.org/officeDocument/2006/relationships/image" Target="../media/image62.png"/><Relationship Id="rId12" Type="http://schemas.openxmlformats.org/officeDocument/2006/relationships/image" Target="../media/image54.png"/><Relationship Id="rId2" Type="http://schemas.openxmlformats.org/officeDocument/2006/relationships/image" Target="../media/image85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61.png"/><Relationship Id="rId11" Type="http://schemas.openxmlformats.org/officeDocument/2006/relationships/image" Target="../media/image48.png"/><Relationship Id="rId5" Type="http://schemas.openxmlformats.org/officeDocument/2006/relationships/image" Target="../media/image24.png"/><Relationship Id="rId10" Type="http://schemas.openxmlformats.org/officeDocument/2006/relationships/image" Target="../media/image64.png"/><Relationship Id="rId4" Type="http://schemas.openxmlformats.org/officeDocument/2006/relationships/image" Target="../media/image47.png"/><Relationship Id="rId9" Type="http://schemas.openxmlformats.org/officeDocument/2006/relationships/image" Target="../media/image53.png"/></Relationships>
</file>

<file path=ppt/slides/_rels/slide282.xml.rels><?xml version="1.0" encoding="UTF-8" standalone="yes"?>
<Relationships xmlns="http://schemas.openxmlformats.org/package/2006/relationships"><Relationship Id="rId8" Type="http://schemas.openxmlformats.org/officeDocument/2006/relationships/image" Target="../media/image63.png"/><Relationship Id="rId13" Type="http://schemas.openxmlformats.org/officeDocument/2006/relationships/image" Target="../media/image49.png"/><Relationship Id="rId3" Type="http://schemas.openxmlformats.org/officeDocument/2006/relationships/image" Target="../media/image46.png"/><Relationship Id="rId7" Type="http://schemas.openxmlformats.org/officeDocument/2006/relationships/image" Target="../media/image62.png"/><Relationship Id="rId12" Type="http://schemas.openxmlformats.org/officeDocument/2006/relationships/image" Target="../media/image54.png"/><Relationship Id="rId2" Type="http://schemas.openxmlformats.org/officeDocument/2006/relationships/image" Target="../media/image85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61.png"/><Relationship Id="rId11" Type="http://schemas.openxmlformats.org/officeDocument/2006/relationships/image" Target="../media/image48.png"/><Relationship Id="rId5" Type="http://schemas.openxmlformats.org/officeDocument/2006/relationships/image" Target="../media/image24.png"/><Relationship Id="rId10" Type="http://schemas.openxmlformats.org/officeDocument/2006/relationships/image" Target="../media/image64.png"/><Relationship Id="rId4" Type="http://schemas.openxmlformats.org/officeDocument/2006/relationships/image" Target="../media/image47.png"/><Relationship Id="rId9" Type="http://schemas.openxmlformats.org/officeDocument/2006/relationships/image" Target="../media/image53.png"/></Relationships>
</file>

<file path=ppt/slides/_rels/slide283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2.png"/><Relationship Id="rId13" Type="http://schemas.openxmlformats.org/officeDocument/2006/relationships/image" Target="../media/image48.png"/><Relationship Id="rId3" Type="http://schemas.openxmlformats.org/officeDocument/2006/relationships/image" Target="../media/image46.png"/><Relationship Id="rId7" Type="http://schemas.openxmlformats.org/officeDocument/2006/relationships/image" Target="../media/image101.png"/><Relationship Id="rId12" Type="http://schemas.openxmlformats.org/officeDocument/2006/relationships/image" Target="../media/image64.png"/><Relationship Id="rId2" Type="http://schemas.openxmlformats.org/officeDocument/2006/relationships/image" Target="../media/image85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100.png"/><Relationship Id="rId11" Type="http://schemas.openxmlformats.org/officeDocument/2006/relationships/image" Target="../media/image53.png"/><Relationship Id="rId5" Type="http://schemas.openxmlformats.org/officeDocument/2006/relationships/image" Target="../media/image24.png"/><Relationship Id="rId15" Type="http://schemas.openxmlformats.org/officeDocument/2006/relationships/image" Target="../media/image49.png"/><Relationship Id="rId10" Type="http://schemas.openxmlformats.org/officeDocument/2006/relationships/image" Target="../media/image63.png"/><Relationship Id="rId4" Type="http://schemas.openxmlformats.org/officeDocument/2006/relationships/image" Target="../media/image47.png"/><Relationship Id="rId9" Type="http://schemas.openxmlformats.org/officeDocument/2006/relationships/image" Target="../media/image103.png"/><Relationship Id="rId14" Type="http://schemas.openxmlformats.org/officeDocument/2006/relationships/image" Target="../media/image54.png"/></Relationships>
</file>

<file path=ppt/slides/_rels/slide284.xml.rels><?xml version="1.0" encoding="UTF-8" standalone="yes"?>
<Relationships xmlns="http://schemas.openxmlformats.org/package/2006/relationships"><Relationship Id="rId8" Type="http://schemas.openxmlformats.org/officeDocument/2006/relationships/image" Target="../media/image63.png"/><Relationship Id="rId13" Type="http://schemas.openxmlformats.org/officeDocument/2006/relationships/image" Target="../media/image49.png"/><Relationship Id="rId3" Type="http://schemas.openxmlformats.org/officeDocument/2006/relationships/image" Target="../media/image46.png"/><Relationship Id="rId7" Type="http://schemas.openxmlformats.org/officeDocument/2006/relationships/image" Target="../media/image62.png"/><Relationship Id="rId12" Type="http://schemas.openxmlformats.org/officeDocument/2006/relationships/image" Target="../media/image54.png"/><Relationship Id="rId2" Type="http://schemas.openxmlformats.org/officeDocument/2006/relationships/image" Target="../media/image85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61.png"/><Relationship Id="rId11" Type="http://schemas.openxmlformats.org/officeDocument/2006/relationships/image" Target="../media/image48.png"/><Relationship Id="rId5" Type="http://schemas.openxmlformats.org/officeDocument/2006/relationships/image" Target="../media/image24.png"/><Relationship Id="rId10" Type="http://schemas.openxmlformats.org/officeDocument/2006/relationships/image" Target="../media/image64.png"/><Relationship Id="rId4" Type="http://schemas.openxmlformats.org/officeDocument/2006/relationships/image" Target="../media/image47.png"/><Relationship Id="rId9" Type="http://schemas.openxmlformats.org/officeDocument/2006/relationships/image" Target="../media/image53.png"/></Relationships>
</file>

<file path=ppt/slides/_rels/slide285.xml.rels><?xml version="1.0" encoding="UTF-8" standalone="yes"?>
<Relationships xmlns="http://schemas.openxmlformats.org/package/2006/relationships"><Relationship Id="rId8" Type="http://schemas.openxmlformats.org/officeDocument/2006/relationships/image" Target="../media/image63.png"/><Relationship Id="rId13" Type="http://schemas.openxmlformats.org/officeDocument/2006/relationships/image" Target="../media/image49.png"/><Relationship Id="rId3" Type="http://schemas.openxmlformats.org/officeDocument/2006/relationships/image" Target="../media/image46.png"/><Relationship Id="rId7" Type="http://schemas.openxmlformats.org/officeDocument/2006/relationships/image" Target="../media/image62.png"/><Relationship Id="rId12" Type="http://schemas.openxmlformats.org/officeDocument/2006/relationships/image" Target="../media/image54.png"/><Relationship Id="rId2" Type="http://schemas.openxmlformats.org/officeDocument/2006/relationships/image" Target="../media/image85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61.png"/><Relationship Id="rId11" Type="http://schemas.openxmlformats.org/officeDocument/2006/relationships/image" Target="../media/image48.png"/><Relationship Id="rId5" Type="http://schemas.openxmlformats.org/officeDocument/2006/relationships/image" Target="../media/image24.png"/><Relationship Id="rId10" Type="http://schemas.openxmlformats.org/officeDocument/2006/relationships/image" Target="../media/image64.png"/><Relationship Id="rId4" Type="http://schemas.openxmlformats.org/officeDocument/2006/relationships/image" Target="../media/image47.png"/><Relationship Id="rId9" Type="http://schemas.openxmlformats.org/officeDocument/2006/relationships/image" Target="../media/image53.png"/></Relationships>
</file>

<file path=ppt/slides/_rels/slide286.xml.rels><?xml version="1.0" encoding="UTF-8" standalone="yes"?>
<Relationships xmlns="http://schemas.openxmlformats.org/package/2006/relationships"><Relationship Id="rId8" Type="http://schemas.openxmlformats.org/officeDocument/2006/relationships/image" Target="../media/image63.png"/><Relationship Id="rId13" Type="http://schemas.openxmlformats.org/officeDocument/2006/relationships/image" Target="../media/image49.png"/><Relationship Id="rId3" Type="http://schemas.openxmlformats.org/officeDocument/2006/relationships/image" Target="../media/image46.png"/><Relationship Id="rId7" Type="http://schemas.openxmlformats.org/officeDocument/2006/relationships/image" Target="../media/image62.png"/><Relationship Id="rId12" Type="http://schemas.openxmlformats.org/officeDocument/2006/relationships/image" Target="../media/image54.png"/><Relationship Id="rId2" Type="http://schemas.openxmlformats.org/officeDocument/2006/relationships/image" Target="../media/image85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61.png"/><Relationship Id="rId11" Type="http://schemas.openxmlformats.org/officeDocument/2006/relationships/image" Target="../media/image48.png"/><Relationship Id="rId5" Type="http://schemas.openxmlformats.org/officeDocument/2006/relationships/image" Target="../media/image24.png"/><Relationship Id="rId10" Type="http://schemas.openxmlformats.org/officeDocument/2006/relationships/image" Target="../media/image64.png"/><Relationship Id="rId4" Type="http://schemas.openxmlformats.org/officeDocument/2006/relationships/image" Target="../media/image47.png"/><Relationship Id="rId9" Type="http://schemas.openxmlformats.org/officeDocument/2006/relationships/image" Target="../media/image53.png"/><Relationship Id="rId14" Type="http://schemas.openxmlformats.org/officeDocument/2006/relationships/hyperlink" Target="http://www.andes.org.r/unesco.htm" TargetMode="External"/></Relationships>
</file>

<file path=ppt/slides/_rels/slide287.xml.rels><?xml version="1.0" encoding="UTF-8" standalone="yes"?>
<Relationships xmlns="http://schemas.openxmlformats.org/package/2006/relationships"><Relationship Id="rId8" Type="http://schemas.openxmlformats.org/officeDocument/2006/relationships/image" Target="../media/image47.png"/><Relationship Id="rId13" Type="http://schemas.openxmlformats.org/officeDocument/2006/relationships/image" Target="../media/image53.png"/><Relationship Id="rId3" Type="http://schemas.openxmlformats.org/officeDocument/2006/relationships/image" Target="../media/image107.png"/><Relationship Id="rId7" Type="http://schemas.openxmlformats.org/officeDocument/2006/relationships/image" Target="../media/image46.png"/><Relationship Id="rId12" Type="http://schemas.openxmlformats.org/officeDocument/2006/relationships/image" Target="../media/image63.png"/><Relationship Id="rId17" Type="http://schemas.openxmlformats.org/officeDocument/2006/relationships/image" Target="../media/image49.png"/><Relationship Id="rId2" Type="http://schemas.openxmlformats.org/officeDocument/2006/relationships/image" Target="../media/image106.png"/><Relationship Id="rId16" Type="http://schemas.openxmlformats.org/officeDocument/2006/relationships/hyperlink" Target="mailto:rafaelachacinsuarez9858@gmail.com" TargetMode="External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45.png"/><Relationship Id="rId11" Type="http://schemas.openxmlformats.org/officeDocument/2006/relationships/image" Target="../media/image62.png"/><Relationship Id="rId5" Type="http://schemas.openxmlformats.org/officeDocument/2006/relationships/image" Target="../media/image81.png"/><Relationship Id="rId15" Type="http://schemas.openxmlformats.org/officeDocument/2006/relationships/image" Target="../media/image48.png"/><Relationship Id="rId10" Type="http://schemas.openxmlformats.org/officeDocument/2006/relationships/image" Target="../media/image61.png"/><Relationship Id="rId4" Type="http://schemas.openxmlformats.org/officeDocument/2006/relationships/image" Target="../media/image80.png"/><Relationship Id="rId9" Type="http://schemas.openxmlformats.org/officeDocument/2006/relationships/image" Target="../media/image24.png"/><Relationship Id="rId14" Type="http://schemas.openxmlformats.org/officeDocument/2006/relationships/image" Target="../media/image64.png"/></Relationships>
</file>

<file path=ppt/slides/_rels/slide288.xml.rels><?xml version="1.0" encoding="UTF-8" standalone="yes"?>
<Relationships xmlns="http://schemas.openxmlformats.org/package/2006/relationships"><Relationship Id="rId8" Type="http://schemas.openxmlformats.org/officeDocument/2006/relationships/image" Target="../media/image47.png"/><Relationship Id="rId13" Type="http://schemas.openxmlformats.org/officeDocument/2006/relationships/image" Target="../media/image63.png"/><Relationship Id="rId18" Type="http://schemas.openxmlformats.org/officeDocument/2006/relationships/image" Target="../media/image49.png"/><Relationship Id="rId3" Type="http://schemas.openxmlformats.org/officeDocument/2006/relationships/image" Target="../media/image75.png"/><Relationship Id="rId7" Type="http://schemas.openxmlformats.org/officeDocument/2006/relationships/image" Target="../media/image46.png"/><Relationship Id="rId12" Type="http://schemas.openxmlformats.org/officeDocument/2006/relationships/image" Target="../media/image62.png"/><Relationship Id="rId17" Type="http://schemas.openxmlformats.org/officeDocument/2006/relationships/hyperlink" Target="mailto:rafaelachacinsuarez9858@gmail.com" TargetMode="External"/><Relationship Id="rId2" Type="http://schemas.openxmlformats.org/officeDocument/2006/relationships/image" Target="../media/image74.png"/><Relationship Id="rId16" Type="http://schemas.openxmlformats.org/officeDocument/2006/relationships/image" Target="../media/image48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45.png"/><Relationship Id="rId11" Type="http://schemas.openxmlformats.org/officeDocument/2006/relationships/image" Target="../media/image61.png"/><Relationship Id="rId5" Type="http://schemas.openxmlformats.org/officeDocument/2006/relationships/image" Target="../media/image81.png"/><Relationship Id="rId15" Type="http://schemas.openxmlformats.org/officeDocument/2006/relationships/image" Target="../media/image64.png"/><Relationship Id="rId10" Type="http://schemas.openxmlformats.org/officeDocument/2006/relationships/image" Target="../media/image65.png"/><Relationship Id="rId4" Type="http://schemas.openxmlformats.org/officeDocument/2006/relationships/image" Target="../media/image80.png"/><Relationship Id="rId9" Type="http://schemas.openxmlformats.org/officeDocument/2006/relationships/image" Target="../media/image24.png"/><Relationship Id="rId14" Type="http://schemas.openxmlformats.org/officeDocument/2006/relationships/image" Target="../media/image53.png"/></Relationships>
</file>

<file path=ppt/slides/_rels/slide289.xml.rels><?xml version="1.0" encoding="UTF-8" standalone="yes"?>
<Relationships xmlns="http://schemas.openxmlformats.org/package/2006/relationships"><Relationship Id="rId8" Type="http://schemas.openxmlformats.org/officeDocument/2006/relationships/image" Target="../media/image63.png"/><Relationship Id="rId13" Type="http://schemas.openxmlformats.org/officeDocument/2006/relationships/image" Target="../media/image49.png"/><Relationship Id="rId3" Type="http://schemas.openxmlformats.org/officeDocument/2006/relationships/image" Target="../media/image46.png"/><Relationship Id="rId7" Type="http://schemas.openxmlformats.org/officeDocument/2006/relationships/image" Target="../media/image62.png"/><Relationship Id="rId12" Type="http://schemas.openxmlformats.org/officeDocument/2006/relationships/image" Target="../media/image54.png"/><Relationship Id="rId2" Type="http://schemas.openxmlformats.org/officeDocument/2006/relationships/image" Target="../media/image85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61.png"/><Relationship Id="rId11" Type="http://schemas.openxmlformats.org/officeDocument/2006/relationships/image" Target="../media/image48.png"/><Relationship Id="rId5" Type="http://schemas.openxmlformats.org/officeDocument/2006/relationships/image" Target="../media/image24.png"/><Relationship Id="rId10" Type="http://schemas.openxmlformats.org/officeDocument/2006/relationships/image" Target="../media/image64.png"/><Relationship Id="rId4" Type="http://schemas.openxmlformats.org/officeDocument/2006/relationships/image" Target="../media/image47.png"/><Relationship Id="rId9" Type="http://schemas.openxmlformats.org/officeDocument/2006/relationships/image" Target="../media/image53.png"/></Relationships>
</file>

<file path=ppt/slides/_rels/slide29.xml.rels><?xml version="1.0" encoding="UTF-8" standalone="yes"?>
<Relationships xmlns="http://schemas.openxmlformats.org/package/2006/relationships"><Relationship Id="rId8" Type="http://schemas.openxmlformats.org/officeDocument/2006/relationships/image" Target="../media/image64.png"/><Relationship Id="rId13" Type="http://schemas.openxmlformats.org/officeDocument/2006/relationships/image" Target="../media/image47.png"/><Relationship Id="rId3" Type="http://schemas.openxmlformats.org/officeDocument/2006/relationships/image" Target="../media/image24.png"/><Relationship Id="rId7" Type="http://schemas.openxmlformats.org/officeDocument/2006/relationships/image" Target="../media/image53.png"/><Relationship Id="rId12" Type="http://schemas.openxmlformats.org/officeDocument/2006/relationships/image" Target="../media/image46.png"/><Relationship Id="rId2" Type="http://schemas.openxmlformats.org/officeDocument/2006/relationships/image" Target="../media/image60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63.png"/><Relationship Id="rId11" Type="http://schemas.openxmlformats.org/officeDocument/2006/relationships/image" Target="../media/image49.png"/><Relationship Id="rId5" Type="http://schemas.openxmlformats.org/officeDocument/2006/relationships/image" Target="../media/image62.png"/><Relationship Id="rId10" Type="http://schemas.openxmlformats.org/officeDocument/2006/relationships/image" Target="../media/image54.png"/><Relationship Id="rId4" Type="http://schemas.openxmlformats.org/officeDocument/2006/relationships/image" Target="../media/image61.png"/><Relationship Id="rId9" Type="http://schemas.openxmlformats.org/officeDocument/2006/relationships/image" Target="../media/image48.png"/></Relationships>
</file>

<file path=ppt/slides/_rels/slide290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2.png"/><Relationship Id="rId13" Type="http://schemas.openxmlformats.org/officeDocument/2006/relationships/image" Target="../media/image48.png"/><Relationship Id="rId3" Type="http://schemas.openxmlformats.org/officeDocument/2006/relationships/image" Target="../media/image46.png"/><Relationship Id="rId7" Type="http://schemas.openxmlformats.org/officeDocument/2006/relationships/image" Target="../media/image101.png"/><Relationship Id="rId12" Type="http://schemas.openxmlformats.org/officeDocument/2006/relationships/image" Target="../media/image64.png"/><Relationship Id="rId2" Type="http://schemas.openxmlformats.org/officeDocument/2006/relationships/image" Target="../media/image85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100.png"/><Relationship Id="rId11" Type="http://schemas.openxmlformats.org/officeDocument/2006/relationships/image" Target="../media/image53.png"/><Relationship Id="rId5" Type="http://schemas.openxmlformats.org/officeDocument/2006/relationships/image" Target="../media/image24.png"/><Relationship Id="rId15" Type="http://schemas.openxmlformats.org/officeDocument/2006/relationships/image" Target="../media/image49.png"/><Relationship Id="rId10" Type="http://schemas.openxmlformats.org/officeDocument/2006/relationships/image" Target="../media/image63.png"/><Relationship Id="rId4" Type="http://schemas.openxmlformats.org/officeDocument/2006/relationships/image" Target="../media/image47.png"/><Relationship Id="rId9" Type="http://schemas.openxmlformats.org/officeDocument/2006/relationships/image" Target="../media/image103.png"/><Relationship Id="rId14" Type="http://schemas.openxmlformats.org/officeDocument/2006/relationships/image" Target="../media/image54.png"/></Relationships>
</file>

<file path=ppt/slides/_rels/slide291.xml.rels><?xml version="1.0" encoding="UTF-8" standalone="yes"?>
<Relationships xmlns="http://schemas.openxmlformats.org/package/2006/relationships"><Relationship Id="rId8" Type="http://schemas.openxmlformats.org/officeDocument/2006/relationships/image" Target="../media/image63.png"/><Relationship Id="rId13" Type="http://schemas.openxmlformats.org/officeDocument/2006/relationships/image" Target="../media/image49.png"/><Relationship Id="rId3" Type="http://schemas.openxmlformats.org/officeDocument/2006/relationships/image" Target="../media/image46.png"/><Relationship Id="rId7" Type="http://schemas.openxmlformats.org/officeDocument/2006/relationships/image" Target="../media/image62.png"/><Relationship Id="rId12" Type="http://schemas.openxmlformats.org/officeDocument/2006/relationships/image" Target="../media/image54.png"/><Relationship Id="rId2" Type="http://schemas.openxmlformats.org/officeDocument/2006/relationships/image" Target="../media/image85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61.png"/><Relationship Id="rId11" Type="http://schemas.openxmlformats.org/officeDocument/2006/relationships/image" Target="../media/image48.png"/><Relationship Id="rId5" Type="http://schemas.openxmlformats.org/officeDocument/2006/relationships/image" Target="../media/image24.png"/><Relationship Id="rId10" Type="http://schemas.openxmlformats.org/officeDocument/2006/relationships/image" Target="../media/image64.png"/><Relationship Id="rId4" Type="http://schemas.openxmlformats.org/officeDocument/2006/relationships/image" Target="../media/image47.png"/><Relationship Id="rId9" Type="http://schemas.openxmlformats.org/officeDocument/2006/relationships/image" Target="../media/image53.png"/></Relationships>
</file>

<file path=ppt/slides/_rels/slide292.xml.rels><?xml version="1.0" encoding="UTF-8" standalone="yes"?>
<Relationships xmlns="http://schemas.openxmlformats.org/package/2006/relationships"><Relationship Id="rId8" Type="http://schemas.openxmlformats.org/officeDocument/2006/relationships/image" Target="../media/image63.png"/><Relationship Id="rId13" Type="http://schemas.openxmlformats.org/officeDocument/2006/relationships/image" Target="../media/image49.png"/><Relationship Id="rId3" Type="http://schemas.openxmlformats.org/officeDocument/2006/relationships/image" Target="../media/image46.png"/><Relationship Id="rId7" Type="http://schemas.openxmlformats.org/officeDocument/2006/relationships/image" Target="../media/image62.png"/><Relationship Id="rId12" Type="http://schemas.openxmlformats.org/officeDocument/2006/relationships/image" Target="../media/image54.png"/><Relationship Id="rId2" Type="http://schemas.openxmlformats.org/officeDocument/2006/relationships/image" Target="../media/image85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61.png"/><Relationship Id="rId11" Type="http://schemas.openxmlformats.org/officeDocument/2006/relationships/image" Target="../media/image48.png"/><Relationship Id="rId5" Type="http://schemas.openxmlformats.org/officeDocument/2006/relationships/image" Target="../media/image24.png"/><Relationship Id="rId10" Type="http://schemas.openxmlformats.org/officeDocument/2006/relationships/image" Target="../media/image64.png"/><Relationship Id="rId4" Type="http://schemas.openxmlformats.org/officeDocument/2006/relationships/image" Target="../media/image47.png"/><Relationship Id="rId9" Type="http://schemas.openxmlformats.org/officeDocument/2006/relationships/image" Target="../media/image53.png"/></Relationships>
</file>

<file path=ppt/slides/_rels/slide293.xml.rels><?xml version="1.0" encoding="UTF-8" standalone="yes"?>
<Relationships xmlns="http://schemas.openxmlformats.org/package/2006/relationships"><Relationship Id="rId8" Type="http://schemas.openxmlformats.org/officeDocument/2006/relationships/image" Target="../media/image63.png"/><Relationship Id="rId13" Type="http://schemas.openxmlformats.org/officeDocument/2006/relationships/image" Target="../media/image49.png"/><Relationship Id="rId3" Type="http://schemas.openxmlformats.org/officeDocument/2006/relationships/image" Target="../media/image46.png"/><Relationship Id="rId7" Type="http://schemas.openxmlformats.org/officeDocument/2006/relationships/image" Target="../media/image62.png"/><Relationship Id="rId12" Type="http://schemas.openxmlformats.org/officeDocument/2006/relationships/image" Target="../media/image54.png"/><Relationship Id="rId2" Type="http://schemas.openxmlformats.org/officeDocument/2006/relationships/image" Target="../media/image85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61.png"/><Relationship Id="rId11" Type="http://schemas.openxmlformats.org/officeDocument/2006/relationships/image" Target="../media/image48.png"/><Relationship Id="rId5" Type="http://schemas.openxmlformats.org/officeDocument/2006/relationships/image" Target="../media/image24.png"/><Relationship Id="rId10" Type="http://schemas.openxmlformats.org/officeDocument/2006/relationships/image" Target="../media/image64.png"/><Relationship Id="rId4" Type="http://schemas.openxmlformats.org/officeDocument/2006/relationships/image" Target="../media/image47.png"/><Relationship Id="rId9" Type="http://schemas.openxmlformats.org/officeDocument/2006/relationships/image" Target="../media/image53.png"/></Relationships>
</file>

<file path=ppt/slides/_rels/slide294.xml.rels><?xml version="1.0" encoding="UTF-8" standalone="yes"?>
<Relationships xmlns="http://schemas.openxmlformats.org/package/2006/relationships"><Relationship Id="rId8" Type="http://schemas.openxmlformats.org/officeDocument/2006/relationships/image" Target="../media/image63.png"/><Relationship Id="rId13" Type="http://schemas.openxmlformats.org/officeDocument/2006/relationships/image" Target="../media/image49.png"/><Relationship Id="rId3" Type="http://schemas.openxmlformats.org/officeDocument/2006/relationships/image" Target="../media/image46.png"/><Relationship Id="rId7" Type="http://schemas.openxmlformats.org/officeDocument/2006/relationships/image" Target="../media/image62.png"/><Relationship Id="rId12" Type="http://schemas.openxmlformats.org/officeDocument/2006/relationships/image" Target="../media/image54.png"/><Relationship Id="rId2" Type="http://schemas.openxmlformats.org/officeDocument/2006/relationships/image" Target="../media/image85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61.png"/><Relationship Id="rId11" Type="http://schemas.openxmlformats.org/officeDocument/2006/relationships/image" Target="../media/image48.png"/><Relationship Id="rId5" Type="http://schemas.openxmlformats.org/officeDocument/2006/relationships/image" Target="../media/image24.png"/><Relationship Id="rId10" Type="http://schemas.openxmlformats.org/officeDocument/2006/relationships/image" Target="../media/image64.png"/><Relationship Id="rId4" Type="http://schemas.openxmlformats.org/officeDocument/2006/relationships/image" Target="../media/image47.png"/><Relationship Id="rId9" Type="http://schemas.openxmlformats.org/officeDocument/2006/relationships/image" Target="../media/image53.png"/></Relationships>
</file>

<file path=ppt/slides/_rels/slide295.xml.rels><?xml version="1.0" encoding="UTF-8" standalone="yes"?>
<Relationships xmlns="http://schemas.openxmlformats.org/package/2006/relationships"><Relationship Id="rId8" Type="http://schemas.openxmlformats.org/officeDocument/2006/relationships/image" Target="../media/image63.png"/><Relationship Id="rId13" Type="http://schemas.openxmlformats.org/officeDocument/2006/relationships/image" Target="../media/image49.png"/><Relationship Id="rId3" Type="http://schemas.openxmlformats.org/officeDocument/2006/relationships/image" Target="../media/image46.png"/><Relationship Id="rId7" Type="http://schemas.openxmlformats.org/officeDocument/2006/relationships/image" Target="../media/image62.png"/><Relationship Id="rId12" Type="http://schemas.openxmlformats.org/officeDocument/2006/relationships/image" Target="../media/image54.png"/><Relationship Id="rId2" Type="http://schemas.openxmlformats.org/officeDocument/2006/relationships/image" Target="../media/image85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61.png"/><Relationship Id="rId11" Type="http://schemas.openxmlformats.org/officeDocument/2006/relationships/image" Target="../media/image48.png"/><Relationship Id="rId5" Type="http://schemas.openxmlformats.org/officeDocument/2006/relationships/image" Target="../media/image24.png"/><Relationship Id="rId10" Type="http://schemas.openxmlformats.org/officeDocument/2006/relationships/image" Target="../media/image64.png"/><Relationship Id="rId4" Type="http://schemas.openxmlformats.org/officeDocument/2006/relationships/image" Target="../media/image47.png"/><Relationship Id="rId9" Type="http://schemas.openxmlformats.org/officeDocument/2006/relationships/image" Target="../media/image53.png"/></Relationships>
</file>

<file path=ppt/slides/_rels/slide296.xml.rels><?xml version="1.0" encoding="UTF-8" standalone="yes"?>
<Relationships xmlns="http://schemas.openxmlformats.org/package/2006/relationships"><Relationship Id="rId8" Type="http://schemas.openxmlformats.org/officeDocument/2006/relationships/image" Target="../media/image63.png"/><Relationship Id="rId13" Type="http://schemas.openxmlformats.org/officeDocument/2006/relationships/image" Target="../media/image49.png"/><Relationship Id="rId3" Type="http://schemas.openxmlformats.org/officeDocument/2006/relationships/image" Target="../media/image46.png"/><Relationship Id="rId7" Type="http://schemas.openxmlformats.org/officeDocument/2006/relationships/image" Target="../media/image62.png"/><Relationship Id="rId12" Type="http://schemas.openxmlformats.org/officeDocument/2006/relationships/image" Target="../media/image54.png"/><Relationship Id="rId2" Type="http://schemas.openxmlformats.org/officeDocument/2006/relationships/image" Target="../media/image85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61.png"/><Relationship Id="rId11" Type="http://schemas.openxmlformats.org/officeDocument/2006/relationships/image" Target="../media/image48.png"/><Relationship Id="rId5" Type="http://schemas.openxmlformats.org/officeDocument/2006/relationships/image" Target="../media/image24.png"/><Relationship Id="rId10" Type="http://schemas.openxmlformats.org/officeDocument/2006/relationships/image" Target="../media/image64.png"/><Relationship Id="rId4" Type="http://schemas.openxmlformats.org/officeDocument/2006/relationships/image" Target="../media/image47.png"/><Relationship Id="rId9" Type="http://schemas.openxmlformats.org/officeDocument/2006/relationships/image" Target="../media/image53.png"/><Relationship Id="rId14" Type="http://schemas.openxmlformats.org/officeDocument/2006/relationships/hyperlink" Target="http://www.espaciologopedico.com/articulo2.aspid_articulo%3D462" TargetMode="External"/></Relationships>
</file>

<file path=ppt/slides/_rels/slide297.xml.rels><?xml version="1.0" encoding="UTF-8" standalone="yes"?>
<Relationships xmlns="http://schemas.openxmlformats.org/package/2006/relationships"><Relationship Id="rId8" Type="http://schemas.openxmlformats.org/officeDocument/2006/relationships/image" Target="../media/image47.png"/><Relationship Id="rId13" Type="http://schemas.openxmlformats.org/officeDocument/2006/relationships/image" Target="../media/image53.png"/><Relationship Id="rId3" Type="http://schemas.openxmlformats.org/officeDocument/2006/relationships/image" Target="../media/image144.png"/><Relationship Id="rId7" Type="http://schemas.openxmlformats.org/officeDocument/2006/relationships/image" Target="../media/image46.png"/><Relationship Id="rId12" Type="http://schemas.openxmlformats.org/officeDocument/2006/relationships/image" Target="../media/image63.png"/><Relationship Id="rId17" Type="http://schemas.openxmlformats.org/officeDocument/2006/relationships/image" Target="../media/image49.png"/><Relationship Id="rId2" Type="http://schemas.openxmlformats.org/officeDocument/2006/relationships/image" Target="../media/image143.png"/><Relationship Id="rId16" Type="http://schemas.openxmlformats.org/officeDocument/2006/relationships/hyperlink" Target="mailto:ramirezambar2021@gmail.com" TargetMode="External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45.png"/><Relationship Id="rId11" Type="http://schemas.openxmlformats.org/officeDocument/2006/relationships/image" Target="../media/image62.png"/><Relationship Id="rId5" Type="http://schemas.openxmlformats.org/officeDocument/2006/relationships/image" Target="../media/image81.png"/><Relationship Id="rId15" Type="http://schemas.openxmlformats.org/officeDocument/2006/relationships/image" Target="../media/image48.png"/><Relationship Id="rId10" Type="http://schemas.openxmlformats.org/officeDocument/2006/relationships/image" Target="../media/image61.png"/><Relationship Id="rId4" Type="http://schemas.openxmlformats.org/officeDocument/2006/relationships/image" Target="../media/image80.png"/><Relationship Id="rId9" Type="http://schemas.openxmlformats.org/officeDocument/2006/relationships/image" Target="../media/image24.png"/><Relationship Id="rId14" Type="http://schemas.openxmlformats.org/officeDocument/2006/relationships/image" Target="../media/image64.png"/></Relationships>
</file>

<file path=ppt/slides/_rels/slide298.xml.rels><?xml version="1.0" encoding="UTF-8" standalone="yes"?>
<Relationships xmlns="http://schemas.openxmlformats.org/package/2006/relationships"><Relationship Id="rId8" Type="http://schemas.openxmlformats.org/officeDocument/2006/relationships/image" Target="../media/image47.png"/><Relationship Id="rId13" Type="http://schemas.openxmlformats.org/officeDocument/2006/relationships/image" Target="../media/image63.png"/><Relationship Id="rId18" Type="http://schemas.openxmlformats.org/officeDocument/2006/relationships/image" Target="../media/image49.png"/><Relationship Id="rId3" Type="http://schemas.openxmlformats.org/officeDocument/2006/relationships/image" Target="../media/image75.png"/><Relationship Id="rId7" Type="http://schemas.openxmlformats.org/officeDocument/2006/relationships/image" Target="../media/image46.png"/><Relationship Id="rId12" Type="http://schemas.openxmlformats.org/officeDocument/2006/relationships/image" Target="../media/image62.png"/><Relationship Id="rId17" Type="http://schemas.openxmlformats.org/officeDocument/2006/relationships/hyperlink" Target="mailto:ramirezambar2021@gmail.com" TargetMode="External"/><Relationship Id="rId2" Type="http://schemas.openxmlformats.org/officeDocument/2006/relationships/image" Target="../media/image74.png"/><Relationship Id="rId16" Type="http://schemas.openxmlformats.org/officeDocument/2006/relationships/image" Target="../media/image48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45.png"/><Relationship Id="rId11" Type="http://schemas.openxmlformats.org/officeDocument/2006/relationships/image" Target="../media/image61.png"/><Relationship Id="rId5" Type="http://schemas.openxmlformats.org/officeDocument/2006/relationships/image" Target="../media/image81.png"/><Relationship Id="rId15" Type="http://schemas.openxmlformats.org/officeDocument/2006/relationships/image" Target="../media/image64.png"/><Relationship Id="rId10" Type="http://schemas.openxmlformats.org/officeDocument/2006/relationships/image" Target="../media/image65.png"/><Relationship Id="rId4" Type="http://schemas.openxmlformats.org/officeDocument/2006/relationships/image" Target="../media/image80.png"/><Relationship Id="rId9" Type="http://schemas.openxmlformats.org/officeDocument/2006/relationships/image" Target="../media/image24.png"/><Relationship Id="rId14" Type="http://schemas.openxmlformats.org/officeDocument/2006/relationships/image" Target="../media/image53.png"/></Relationships>
</file>

<file path=ppt/slides/_rels/slide299.xml.rels><?xml version="1.0" encoding="UTF-8" standalone="yes"?>
<Relationships xmlns="http://schemas.openxmlformats.org/package/2006/relationships"><Relationship Id="rId8" Type="http://schemas.openxmlformats.org/officeDocument/2006/relationships/image" Target="../media/image61.png"/><Relationship Id="rId13" Type="http://schemas.openxmlformats.org/officeDocument/2006/relationships/image" Target="../media/image48.png"/><Relationship Id="rId3" Type="http://schemas.openxmlformats.org/officeDocument/2006/relationships/image" Target="../media/image146.png"/><Relationship Id="rId7" Type="http://schemas.openxmlformats.org/officeDocument/2006/relationships/image" Target="../media/image24.png"/><Relationship Id="rId12" Type="http://schemas.openxmlformats.org/officeDocument/2006/relationships/image" Target="../media/image64.png"/><Relationship Id="rId2" Type="http://schemas.openxmlformats.org/officeDocument/2006/relationships/image" Target="../media/image145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47.png"/><Relationship Id="rId11" Type="http://schemas.openxmlformats.org/officeDocument/2006/relationships/image" Target="../media/image53.png"/><Relationship Id="rId5" Type="http://schemas.openxmlformats.org/officeDocument/2006/relationships/image" Target="../media/image46.png"/><Relationship Id="rId15" Type="http://schemas.openxmlformats.org/officeDocument/2006/relationships/image" Target="../media/image54.png"/><Relationship Id="rId10" Type="http://schemas.openxmlformats.org/officeDocument/2006/relationships/image" Target="../media/image63.png"/><Relationship Id="rId4" Type="http://schemas.openxmlformats.org/officeDocument/2006/relationships/image" Target="../media/image52.png"/><Relationship Id="rId9" Type="http://schemas.openxmlformats.org/officeDocument/2006/relationships/image" Target="../media/image62.png"/><Relationship Id="rId14" Type="http://schemas.openxmlformats.org/officeDocument/2006/relationships/image" Target="../media/image49.png"/></Relationships>
</file>

<file path=ppt/slides/_rels/slide3.xml.rels><?xml version="1.0" encoding="UTF-8" standalone="yes"?>
<Relationships xmlns="http://schemas.openxmlformats.org/package/2006/relationships"><Relationship Id="rId8" Type="http://schemas.openxmlformats.org/officeDocument/2006/relationships/image" Target="../media/image33.png"/><Relationship Id="rId13" Type="http://schemas.openxmlformats.org/officeDocument/2006/relationships/image" Target="../media/image37.png"/><Relationship Id="rId3" Type="http://schemas.openxmlformats.org/officeDocument/2006/relationships/image" Target="../media/image28.png"/><Relationship Id="rId7" Type="http://schemas.openxmlformats.org/officeDocument/2006/relationships/image" Target="../media/image32.png"/><Relationship Id="rId12" Type="http://schemas.openxmlformats.org/officeDocument/2006/relationships/image" Target="../media/image36.png"/><Relationship Id="rId17" Type="http://schemas.openxmlformats.org/officeDocument/2006/relationships/image" Target="../media/image26.png"/><Relationship Id="rId2" Type="http://schemas.openxmlformats.org/officeDocument/2006/relationships/image" Target="../media/image27.png"/><Relationship Id="rId16" Type="http://schemas.openxmlformats.org/officeDocument/2006/relationships/image" Target="../media/image25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31.png"/><Relationship Id="rId11" Type="http://schemas.openxmlformats.org/officeDocument/2006/relationships/image" Target="../media/image35.png"/><Relationship Id="rId5" Type="http://schemas.openxmlformats.org/officeDocument/2006/relationships/image" Target="../media/image30.png"/><Relationship Id="rId15" Type="http://schemas.openxmlformats.org/officeDocument/2006/relationships/image" Target="../media/image39.png"/><Relationship Id="rId10" Type="http://schemas.openxmlformats.org/officeDocument/2006/relationships/image" Target="../media/image24.png"/><Relationship Id="rId4" Type="http://schemas.openxmlformats.org/officeDocument/2006/relationships/image" Target="../media/image29.png"/><Relationship Id="rId9" Type="http://schemas.openxmlformats.org/officeDocument/2006/relationships/image" Target="../media/image34.png"/><Relationship Id="rId14" Type="http://schemas.openxmlformats.org/officeDocument/2006/relationships/image" Target="../media/image38.png"/></Relationships>
</file>

<file path=ppt/slides/_rels/slide30.xml.rels><?xml version="1.0" encoding="UTF-8" standalone="yes"?>
<Relationships xmlns="http://schemas.openxmlformats.org/package/2006/relationships"><Relationship Id="rId8" Type="http://schemas.openxmlformats.org/officeDocument/2006/relationships/image" Target="../media/image64.png"/><Relationship Id="rId13" Type="http://schemas.openxmlformats.org/officeDocument/2006/relationships/image" Target="../media/image46.png"/><Relationship Id="rId3" Type="http://schemas.openxmlformats.org/officeDocument/2006/relationships/image" Target="../media/image24.png"/><Relationship Id="rId7" Type="http://schemas.openxmlformats.org/officeDocument/2006/relationships/image" Target="../media/image53.png"/><Relationship Id="rId12" Type="http://schemas.openxmlformats.org/officeDocument/2006/relationships/image" Target="../media/image49.png"/><Relationship Id="rId2" Type="http://schemas.openxmlformats.org/officeDocument/2006/relationships/image" Target="../media/image60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63.png"/><Relationship Id="rId11" Type="http://schemas.openxmlformats.org/officeDocument/2006/relationships/image" Target="../media/image66.jpg"/><Relationship Id="rId5" Type="http://schemas.openxmlformats.org/officeDocument/2006/relationships/image" Target="../media/image62.png"/><Relationship Id="rId10" Type="http://schemas.openxmlformats.org/officeDocument/2006/relationships/image" Target="../media/image54.png"/><Relationship Id="rId4" Type="http://schemas.openxmlformats.org/officeDocument/2006/relationships/image" Target="../media/image61.png"/><Relationship Id="rId9" Type="http://schemas.openxmlformats.org/officeDocument/2006/relationships/image" Target="../media/image48.png"/><Relationship Id="rId14" Type="http://schemas.openxmlformats.org/officeDocument/2006/relationships/image" Target="../media/image47.png"/></Relationships>
</file>

<file path=ppt/slides/_rels/slide300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0.png"/><Relationship Id="rId13" Type="http://schemas.openxmlformats.org/officeDocument/2006/relationships/image" Target="../media/image53.png"/><Relationship Id="rId3" Type="http://schemas.openxmlformats.org/officeDocument/2006/relationships/image" Target="../media/image146.png"/><Relationship Id="rId7" Type="http://schemas.openxmlformats.org/officeDocument/2006/relationships/image" Target="../media/image24.png"/><Relationship Id="rId12" Type="http://schemas.openxmlformats.org/officeDocument/2006/relationships/image" Target="../media/image63.png"/><Relationship Id="rId17" Type="http://schemas.openxmlformats.org/officeDocument/2006/relationships/image" Target="../media/image54.png"/><Relationship Id="rId2" Type="http://schemas.openxmlformats.org/officeDocument/2006/relationships/image" Target="../media/image145.png"/><Relationship Id="rId16" Type="http://schemas.openxmlformats.org/officeDocument/2006/relationships/image" Target="../media/image49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47.png"/><Relationship Id="rId11" Type="http://schemas.openxmlformats.org/officeDocument/2006/relationships/image" Target="../media/image103.png"/><Relationship Id="rId5" Type="http://schemas.openxmlformats.org/officeDocument/2006/relationships/image" Target="../media/image46.png"/><Relationship Id="rId15" Type="http://schemas.openxmlformats.org/officeDocument/2006/relationships/image" Target="../media/image48.png"/><Relationship Id="rId10" Type="http://schemas.openxmlformats.org/officeDocument/2006/relationships/image" Target="../media/image102.png"/><Relationship Id="rId4" Type="http://schemas.openxmlformats.org/officeDocument/2006/relationships/image" Target="../media/image52.png"/><Relationship Id="rId9" Type="http://schemas.openxmlformats.org/officeDocument/2006/relationships/image" Target="../media/image101.png"/><Relationship Id="rId14" Type="http://schemas.openxmlformats.org/officeDocument/2006/relationships/image" Target="../media/image64.png"/></Relationships>
</file>

<file path=ppt/slides/_rels/slide301.xml.rels><?xml version="1.0" encoding="UTF-8" standalone="yes"?>
<Relationships xmlns="http://schemas.openxmlformats.org/package/2006/relationships"><Relationship Id="rId8" Type="http://schemas.openxmlformats.org/officeDocument/2006/relationships/image" Target="../media/image61.png"/><Relationship Id="rId13" Type="http://schemas.openxmlformats.org/officeDocument/2006/relationships/image" Target="../media/image48.png"/><Relationship Id="rId3" Type="http://schemas.openxmlformats.org/officeDocument/2006/relationships/image" Target="../media/image146.png"/><Relationship Id="rId7" Type="http://schemas.openxmlformats.org/officeDocument/2006/relationships/image" Target="../media/image24.png"/><Relationship Id="rId12" Type="http://schemas.openxmlformats.org/officeDocument/2006/relationships/image" Target="../media/image64.png"/><Relationship Id="rId2" Type="http://schemas.openxmlformats.org/officeDocument/2006/relationships/image" Target="../media/image145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47.png"/><Relationship Id="rId11" Type="http://schemas.openxmlformats.org/officeDocument/2006/relationships/image" Target="../media/image53.png"/><Relationship Id="rId5" Type="http://schemas.openxmlformats.org/officeDocument/2006/relationships/image" Target="../media/image46.png"/><Relationship Id="rId15" Type="http://schemas.openxmlformats.org/officeDocument/2006/relationships/image" Target="../media/image54.png"/><Relationship Id="rId10" Type="http://schemas.openxmlformats.org/officeDocument/2006/relationships/image" Target="../media/image63.png"/><Relationship Id="rId4" Type="http://schemas.openxmlformats.org/officeDocument/2006/relationships/image" Target="../media/image52.png"/><Relationship Id="rId9" Type="http://schemas.openxmlformats.org/officeDocument/2006/relationships/image" Target="../media/image62.png"/><Relationship Id="rId14" Type="http://schemas.openxmlformats.org/officeDocument/2006/relationships/image" Target="../media/image49.png"/></Relationships>
</file>

<file path=ppt/slides/_rels/slide302.xml.rels><?xml version="1.0" encoding="UTF-8" standalone="yes"?>
<Relationships xmlns="http://schemas.openxmlformats.org/package/2006/relationships"><Relationship Id="rId8" Type="http://schemas.openxmlformats.org/officeDocument/2006/relationships/image" Target="../media/image61.png"/><Relationship Id="rId13" Type="http://schemas.openxmlformats.org/officeDocument/2006/relationships/image" Target="../media/image48.png"/><Relationship Id="rId3" Type="http://schemas.openxmlformats.org/officeDocument/2006/relationships/image" Target="../media/image146.png"/><Relationship Id="rId7" Type="http://schemas.openxmlformats.org/officeDocument/2006/relationships/image" Target="../media/image24.png"/><Relationship Id="rId12" Type="http://schemas.openxmlformats.org/officeDocument/2006/relationships/image" Target="../media/image64.png"/><Relationship Id="rId2" Type="http://schemas.openxmlformats.org/officeDocument/2006/relationships/image" Target="../media/image145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47.png"/><Relationship Id="rId11" Type="http://schemas.openxmlformats.org/officeDocument/2006/relationships/image" Target="../media/image53.png"/><Relationship Id="rId5" Type="http://schemas.openxmlformats.org/officeDocument/2006/relationships/image" Target="../media/image46.png"/><Relationship Id="rId15" Type="http://schemas.openxmlformats.org/officeDocument/2006/relationships/image" Target="../media/image54.png"/><Relationship Id="rId10" Type="http://schemas.openxmlformats.org/officeDocument/2006/relationships/image" Target="../media/image63.png"/><Relationship Id="rId4" Type="http://schemas.openxmlformats.org/officeDocument/2006/relationships/image" Target="../media/image52.png"/><Relationship Id="rId9" Type="http://schemas.openxmlformats.org/officeDocument/2006/relationships/image" Target="../media/image62.png"/><Relationship Id="rId14" Type="http://schemas.openxmlformats.org/officeDocument/2006/relationships/image" Target="../media/image49.png"/></Relationships>
</file>

<file path=ppt/slides/_rels/slide303.xml.rels><?xml version="1.0" encoding="UTF-8" standalone="yes"?>
<Relationships xmlns="http://schemas.openxmlformats.org/package/2006/relationships"><Relationship Id="rId8" Type="http://schemas.openxmlformats.org/officeDocument/2006/relationships/image" Target="../media/image61.png"/><Relationship Id="rId13" Type="http://schemas.openxmlformats.org/officeDocument/2006/relationships/image" Target="../media/image48.png"/><Relationship Id="rId3" Type="http://schemas.openxmlformats.org/officeDocument/2006/relationships/image" Target="../media/image146.png"/><Relationship Id="rId7" Type="http://schemas.openxmlformats.org/officeDocument/2006/relationships/image" Target="../media/image24.png"/><Relationship Id="rId12" Type="http://schemas.openxmlformats.org/officeDocument/2006/relationships/image" Target="../media/image64.png"/><Relationship Id="rId2" Type="http://schemas.openxmlformats.org/officeDocument/2006/relationships/image" Target="../media/image145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47.png"/><Relationship Id="rId11" Type="http://schemas.openxmlformats.org/officeDocument/2006/relationships/image" Target="../media/image53.png"/><Relationship Id="rId5" Type="http://schemas.openxmlformats.org/officeDocument/2006/relationships/image" Target="../media/image46.png"/><Relationship Id="rId15" Type="http://schemas.openxmlformats.org/officeDocument/2006/relationships/image" Target="../media/image54.png"/><Relationship Id="rId10" Type="http://schemas.openxmlformats.org/officeDocument/2006/relationships/image" Target="../media/image63.png"/><Relationship Id="rId4" Type="http://schemas.openxmlformats.org/officeDocument/2006/relationships/image" Target="../media/image52.png"/><Relationship Id="rId9" Type="http://schemas.openxmlformats.org/officeDocument/2006/relationships/image" Target="../media/image62.png"/><Relationship Id="rId14" Type="http://schemas.openxmlformats.org/officeDocument/2006/relationships/image" Target="../media/image49.png"/></Relationships>
</file>

<file path=ppt/slides/_rels/slide304.xml.rels><?xml version="1.0" encoding="UTF-8" standalone="yes"?>
<Relationships xmlns="http://schemas.openxmlformats.org/package/2006/relationships"><Relationship Id="rId8" Type="http://schemas.openxmlformats.org/officeDocument/2006/relationships/image" Target="../media/image61.png"/><Relationship Id="rId13" Type="http://schemas.openxmlformats.org/officeDocument/2006/relationships/image" Target="../media/image48.png"/><Relationship Id="rId3" Type="http://schemas.openxmlformats.org/officeDocument/2006/relationships/image" Target="../media/image146.png"/><Relationship Id="rId7" Type="http://schemas.openxmlformats.org/officeDocument/2006/relationships/image" Target="../media/image24.png"/><Relationship Id="rId12" Type="http://schemas.openxmlformats.org/officeDocument/2006/relationships/image" Target="../media/image64.png"/><Relationship Id="rId2" Type="http://schemas.openxmlformats.org/officeDocument/2006/relationships/image" Target="../media/image145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47.png"/><Relationship Id="rId11" Type="http://schemas.openxmlformats.org/officeDocument/2006/relationships/image" Target="../media/image53.png"/><Relationship Id="rId5" Type="http://schemas.openxmlformats.org/officeDocument/2006/relationships/image" Target="../media/image46.png"/><Relationship Id="rId15" Type="http://schemas.openxmlformats.org/officeDocument/2006/relationships/image" Target="../media/image54.png"/><Relationship Id="rId10" Type="http://schemas.openxmlformats.org/officeDocument/2006/relationships/image" Target="../media/image63.png"/><Relationship Id="rId4" Type="http://schemas.openxmlformats.org/officeDocument/2006/relationships/image" Target="../media/image52.png"/><Relationship Id="rId9" Type="http://schemas.openxmlformats.org/officeDocument/2006/relationships/image" Target="../media/image62.png"/><Relationship Id="rId14" Type="http://schemas.openxmlformats.org/officeDocument/2006/relationships/image" Target="../media/image49.png"/></Relationships>
</file>

<file path=ppt/slides/_rels/slide305.xml.rels><?xml version="1.0" encoding="UTF-8" standalone="yes"?>
<Relationships xmlns="http://schemas.openxmlformats.org/package/2006/relationships"><Relationship Id="rId8" Type="http://schemas.openxmlformats.org/officeDocument/2006/relationships/image" Target="../media/image61.png"/><Relationship Id="rId13" Type="http://schemas.openxmlformats.org/officeDocument/2006/relationships/image" Target="../media/image48.png"/><Relationship Id="rId3" Type="http://schemas.openxmlformats.org/officeDocument/2006/relationships/image" Target="../media/image146.png"/><Relationship Id="rId7" Type="http://schemas.openxmlformats.org/officeDocument/2006/relationships/image" Target="../media/image24.png"/><Relationship Id="rId12" Type="http://schemas.openxmlformats.org/officeDocument/2006/relationships/image" Target="../media/image64.png"/><Relationship Id="rId2" Type="http://schemas.openxmlformats.org/officeDocument/2006/relationships/image" Target="../media/image145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47.png"/><Relationship Id="rId11" Type="http://schemas.openxmlformats.org/officeDocument/2006/relationships/image" Target="../media/image53.png"/><Relationship Id="rId5" Type="http://schemas.openxmlformats.org/officeDocument/2006/relationships/image" Target="../media/image46.png"/><Relationship Id="rId15" Type="http://schemas.openxmlformats.org/officeDocument/2006/relationships/image" Target="../media/image54.png"/><Relationship Id="rId10" Type="http://schemas.openxmlformats.org/officeDocument/2006/relationships/image" Target="../media/image63.png"/><Relationship Id="rId4" Type="http://schemas.openxmlformats.org/officeDocument/2006/relationships/image" Target="../media/image52.png"/><Relationship Id="rId9" Type="http://schemas.openxmlformats.org/officeDocument/2006/relationships/image" Target="../media/image62.png"/><Relationship Id="rId14" Type="http://schemas.openxmlformats.org/officeDocument/2006/relationships/image" Target="../media/image49.png"/></Relationships>
</file>

<file path=ppt/slides/_rels/slide306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0.png"/><Relationship Id="rId13" Type="http://schemas.openxmlformats.org/officeDocument/2006/relationships/image" Target="../media/image53.png"/><Relationship Id="rId3" Type="http://schemas.openxmlformats.org/officeDocument/2006/relationships/image" Target="../media/image146.png"/><Relationship Id="rId7" Type="http://schemas.openxmlformats.org/officeDocument/2006/relationships/image" Target="../media/image24.png"/><Relationship Id="rId12" Type="http://schemas.openxmlformats.org/officeDocument/2006/relationships/image" Target="../media/image63.png"/><Relationship Id="rId17" Type="http://schemas.openxmlformats.org/officeDocument/2006/relationships/image" Target="../media/image54.png"/><Relationship Id="rId2" Type="http://schemas.openxmlformats.org/officeDocument/2006/relationships/image" Target="../media/image145.png"/><Relationship Id="rId16" Type="http://schemas.openxmlformats.org/officeDocument/2006/relationships/image" Target="../media/image49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47.png"/><Relationship Id="rId11" Type="http://schemas.openxmlformats.org/officeDocument/2006/relationships/image" Target="../media/image103.png"/><Relationship Id="rId5" Type="http://schemas.openxmlformats.org/officeDocument/2006/relationships/image" Target="../media/image46.png"/><Relationship Id="rId15" Type="http://schemas.openxmlformats.org/officeDocument/2006/relationships/image" Target="../media/image48.png"/><Relationship Id="rId10" Type="http://schemas.openxmlformats.org/officeDocument/2006/relationships/image" Target="../media/image102.png"/><Relationship Id="rId4" Type="http://schemas.openxmlformats.org/officeDocument/2006/relationships/image" Target="../media/image52.png"/><Relationship Id="rId9" Type="http://schemas.openxmlformats.org/officeDocument/2006/relationships/image" Target="../media/image101.png"/><Relationship Id="rId14" Type="http://schemas.openxmlformats.org/officeDocument/2006/relationships/image" Target="../media/image64.png"/></Relationships>
</file>

<file path=ppt/slides/_rels/slide307.xml.rels><?xml version="1.0" encoding="UTF-8" standalone="yes"?>
<Relationships xmlns="http://schemas.openxmlformats.org/package/2006/relationships"><Relationship Id="rId8" Type="http://schemas.openxmlformats.org/officeDocument/2006/relationships/image" Target="../media/image61.png"/><Relationship Id="rId13" Type="http://schemas.openxmlformats.org/officeDocument/2006/relationships/image" Target="../media/image48.png"/><Relationship Id="rId3" Type="http://schemas.openxmlformats.org/officeDocument/2006/relationships/image" Target="../media/image146.png"/><Relationship Id="rId7" Type="http://schemas.openxmlformats.org/officeDocument/2006/relationships/image" Target="../media/image24.png"/><Relationship Id="rId12" Type="http://schemas.openxmlformats.org/officeDocument/2006/relationships/image" Target="../media/image64.png"/><Relationship Id="rId2" Type="http://schemas.openxmlformats.org/officeDocument/2006/relationships/image" Target="../media/image145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47.png"/><Relationship Id="rId11" Type="http://schemas.openxmlformats.org/officeDocument/2006/relationships/image" Target="../media/image53.png"/><Relationship Id="rId5" Type="http://schemas.openxmlformats.org/officeDocument/2006/relationships/image" Target="../media/image46.png"/><Relationship Id="rId15" Type="http://schemas.openxmlformats.org/officeDocument/2006/relationships/image" Target="../media/image54.png"/><Relationship Id="rId10" Type="http://schemas.openxmlformats.org/officeDocument/2006/relationships/image" Target="../media/image63.png"/><Relationship Id="rId4" Type="http://schemas.openxmlformats.org/officeDocument/2006/relationships/image" Target="../media/image52.png"/><Relationship Id="rId9" Type="http://schemas.openxmlformats.org/officeDocument/2006/relationships/image" Target="../media/image62.png"/><Relationship Id="rId14" Type="http://schemas.openxmlformats.org/officeDocument/2006/relationships/image" Target="../media/image49.png"/></Relationships>
</file>

<file path=ppt/slides/_rels/slide308.xml.rels><?xml version="1.0" encoding="UTF-8" standalone="yes"?>
<Relationships xmlns="http://schemas.openxmlformats.org/package/2006/relationships"><Relationship Id="rId8" Type="http://schemas.openxmlformats.org/officeDocument/2006/relationships/image" Target="../media/image61.png"/><Relationship Id="rId13" Type="http://schemas.openxmlformats.org/officeDocument/2006/relationships/image" Target="../media/image48.png"/><Relationship Id="rId3" Type="http://schemas.openxmlformats.org/officeDocument/2006/relationships/image" Target="../media/image146.png"/><Relationship Id="rId7" Type="http://schemas.openxmlformats.org/officeDocument/2006/relationships/image" Target="../media/image24.png"/><Relationship Id="rId12" Type="http://schemas.openxmlformats.org/officeDocument/2006/relationships/image" Target="../media/image64.png"/><Relationship Id="rId2" Type="http://schemas.openxmlformats.org/officeDocument/2006/relationships/image" Target="../media/image145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47.png"/><Relationship Id="rId11" Type="http://schemas.openxmlformats.org/officeDocument/2006/relationships/image" Target="../media/image53.png"/><Relationship Id="rId5" Type="http://schemas.openxmlformats.org/officeDocument/2006/relationships/image" Target="../media/image46.png"/><Relationship Id="rId15" Type="http://schemas.openxmlformats.org/officeDocument/2006/relationships/image" Target="../media/image54.png"/><Relationship Id="rId10" Type="http://schemas.openxmlformats.org/officeDocument/2006/relationships/image" Target="../media/image63.png"/><Relationship Id="rId4" Type="http://schemas.openxmlformats.org/officeDocument/2006/relationships/image" Target="../media/image52.png"/><Relationship Id="rId9" Type="http://schemas.openxmlformats.org/officeDocument/2006/relationships/image" Target="../media/image62.png"/><Relationship Id="rId14" Type="http://schemas.openxmlformats.org/officeDocument/2006/relationships/image" Target="../media/image49.png"/></Relationships>
</file>

<file path=ppt/slides/_rels/slide309.xml.rels><?xml version="1.0" encoding="UTF-8" standalone="yes"?>
<Relationships xmlns="http://schemas.openxmlformats.org/package/2006/relationships"><Relationship Id="rId8" Type="http://schemas.openxmlformats.org/officeDocument/2006/relationships/image" Target="../media/image61.png"/><Relationship Id="rId13" Type="http://schemas.openxmlformats.org/officeDocument/2006/relationships/image" Target="../media/image48.png"/><Relationship Id="rId3" Type="http://schemas.openxmlformats.org/officeDocument/2006/relationships/image" Target="../media/image146.png"/><Relationship Id="rId7" Type="http://schemas.openxmlformats.org/officeDocument/2006/relationships/image" Target="../media/image24.png"/><Relationship Id="rId12" Type="http://schemas.openxmlformats.org/officeDocument/2006/relationships/image" Target="../media/image64.png"/><Relationship Id="rId2" Type="http://schemas.openxmlformats.org/officeDocument/2006/relationships/image" Target="../media/image145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47.png"/><Relationship Id="rId11" Type="http://schemas.openxmlformats.org/officeDocument/2006/relationships/image" Target="../media/image53.png"/><Relationship Id="rId5" Type="http://schemas.openxmlformats.org/officeDocument/2006/relationships/image" Target="../media/image46.png"/><Relationship Id="rId15" Type="http://schemas.openxmlformats.org/officeDocument/2006/relationships/image" Target="../media/image54.png"/><Relationship Id="rId10" Type="http://schemas.openxmlformats.org/officeDocument/2006/relationships/image" Target="../media/image63.png"/><Relationship Id="rId4" Type="http://schemas.openxmlformats.org/officeDocument/2006/relationships/image" Target="../media/image52.png"/><Relationship Id="rId9" Type="http://schemas.openxmlformats.org/officeDocument/2006/relationships/image" Target="../media/image62.png"/><Relationship Id="rId14" Type="http://schemas.openxmlformats.org/officeDocument/2006/relationships/image" Target="../media/image49.png"/></Relationships>
</file>

<file path=ppt/slides/_rels/slide31.xml.rels><?xml version="1.0" encoding="UTF-8" standalone="yes"?>
<Relationships xmlns="http://schemas.openxmlformats.org/package/2006/relationships"><Relationship Id="rId8" Type="http://schemas.openxmlformats.org/officeDocument/2006/relationships/image" Target="../media/image48.png"/><Relationship Id="rId3" Type="http://schemas.openxmlformats.org/officeDocument/2006/relationships/image" Target="../media/image68.png"/><Relationship Id="rId7" Type="http://schemas.openxmlformats.org/officeDocument/2006/relationships/image" Target="../media/image24.png"/><Relationship Id="rId2" Type="http://schemas.openxmlformats.org/officeDocument/2006/relationships/image" Target="../media/image67.jp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47.png"/><Relationship Id="rId5" Type="http://schemas.openxmlformats.org/officeDocument/2006/relationships/image" Target="../media/image46.png"/><Relationship Id="rId10" Type="http://schemas.openxmlformats.org/officeDocument/2006/relationships/image" Target="../media/image54.png"/><Relationship Id="rId4" Type="http://schemas.openxmlformats.org/officeDocument/2006/relationships/image" Target="../media/image49.png"/><Relationship Id="rId9" Type="http://schemas.openxmlformats.org/officeDocument/2006/relationships/image" Target="../media/image60.png"/></Relationships>
</file>

<file path=ppt/slides/_rels/slide310.xml.rels><?xml version="1.0" encoding="UTF-8" standalone="yes"?>
<Relationships xmlns="http://schemas.openxmlformats.org/package/2006/relationships"><Relationship Id="rId8" Type="http://schemas.openxmlformats.org/officeDocument/2006/relationships/image" Target="../media/image63.png"/><Relationship Id="rId13" Type="http://schemas.openxmlformats.org/officeDocument/2006/relationships/image" Target="../media/image49.png"/><Relationship Id="rId3" Type="http://schemas.openxmlformats.org/officeDocument/2006/relationships/image" Target="../media/image46.png"/><Relationship Id="rId7" Type="http://schemas.openxmlformats.org/officeDocument/2006/relationships/image" Target="../media/image62.png"/><Relationship Id="rId12" Type="http://schemas.openxmlformats.org/officeDocument/2006/relationships/image" Target="../media/image54.png"/><Relationship Id="rId2" Type="http://schemas.openxmlformats.org/officeDocument/2006/relationships/image" Target="../media/image52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61.png"/><Relationship Id="rId11" Type="http://schemas.openxmlformats.org/officeDocument/2006/relationships/image" Target="../media/image48.png"/><Relationship Id="rId5" Type="http://schemas.openxmlformats.org/officeDocument/2006/relationships/image" Target="../media/image24.png"/><Relationship Id="rId10" Type="http://schemas.openxmlformats.org/officeDocument/2006/relationships/image" Target="../media/image64.png"/><Relationship Id="rId4" Type="http://schemas.openxmlformats.org/officeDocument/2006/relationships/image" Target="../media/image47.png"/><Relationship Id="rId9" Type="http://schemas.openxmlformats.org/officeDocument/2006/relationships/image" Target="../media/image53.png"/></Relationships>
</file>

<file path=ppt/slides/_rels/slide311.xml.rels><?xml version="1.0" encoding="UTF-8" standalone="yes"?>
<Relationships xmlns="http://schemas.openxmlformats.org/package/2006/relationships"><Relationship Id="rId8" Type="http://schemas.openxmlformats.org/officeDocument/2006/relationships/image" Target="../media/image61.png"/><Relationship Id="rId13" Type="http://schemas.openxmlformats.org/officeDocument/2006/relationships/image" Target="../media/image48.png"/><Relationship Id="rId3" Type="http://schemas.openxmlformats.org/officeDocument/2006/relationships/image" Target="../media/image146.png"/><Relationship Id="rId7" Type="http://schemas.openxmlformats.org/officeDocument/2006/relationships/image" Target="../media/image24.png"/><Relationship Id="rId12" Type="http://schemas.openxmlformats.org/officeDocument/2006/relationships/image" Target="../media/image64.png"/><Relationship Id="rId2" Type="http://schemas.openxmlformats.org/officeDocument/2006/relationships/image" Target="../media/image145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47.png"/><Relationship Id="rId11" Type="http://schemas.openxmlformats.org/officeDocument/2006/relationships/image" Target="../media/image53.png"/><Relationship Id="rId5" Type="http://schemas.openxmlformats.org/officeDocument/2006/relationships/image" Target="../media/image46.png"/><Relationship Id="rId15" Type="http://schemas.openxmlformats.org/officeDocument/2006/relationships/image" Target="../media/image54.png"/><Relationship Id="rId10" Type="http://schemas.openxmlformats.org/officeDocument/2006/relationships/image" Target="../media/image63.png"/><Relationship Id="rId4" Type="http://schemas.openxmlformats.org/officeDocument/2006/relationships/image" Target="../media/image52.png"/><Relationship Id="rId9" Type="http://schemas.openxmlformats.org/officeDocument/2006/relationships/image" Target="../media/image62.png"/><Relationship Id="rId14" Type="http://schemas.openxmlformats.org/officeDocument/2006/relationships/image" Target="../media/image49.png"/></Relationships>
</file>

<file path=ppt/slides/_rels/slide312.xml.rels><?xml version="1.0" encoding="UTF-8" standalone="yes"?>
<Relationships xmlns="http://schemas.openxmlformats.org/package/2006/relationships"><Relationship Id="rId8" Type="http://schemas.openxmlformats.org/officeDocument/2006/relationships/image" Target="../media/image61.png"/><Relationship Id="rId13" Type="http://schemas.openxmlformats.org/officeDocument/2006/relationships/image" Target="../media/image48.png"/><Relationship Id="rId3" Type="http://schemas.openxmlformats.org/officeDocument/2006/relationships/image" Target="../media/image146.png"/><Relationship Id="rId7" Type="http://schemas.openxmlformats.org/officeDocument/2006/relationships/image" Target="../media/image24.png"/><Relationship Id="rId12" Type="http://schemas.openxmlformats.org/officeDocument/2006/relationships/image" Target="../media/image64.png"/><Relationship Id="rId2" Type="http://schemas.openxmlformats.org/officeDocument/2006/relationships/image" Target="../media/image145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47.png"/><Relationship Id="rId11" Type="http://schemas.openxmlformats.org/officeDocument/2006/relationships/image" Target="../media/image53.png"/><Relationship Id="rId5" Type="http://schemas.openxmlformats.org/officeDocument/2006/relationships/image" Target="../media/image46.png"/><Relationship Id="rId15" Type="http://schemas.openxmlformats.org/officeDocument/2006/relationships/image" Target="../media/image54.png"/><Relationship Id="rId10" Type="http://schemas.openxmlformats.org/officeDocument/2006/relationships/image" Target="../media/image63.png"/><Relationship Id="rId4" Type="http://schemas.openxmlformats.org/officeDocument/2006/relationships/image" Target="../media/image52.png"/><Relationship Id="rId9" Type="http://schemas.openxmlformats.org/officeDocument/2006/relationships/image" Target="../media/image62.png"/><Relationship Id="rId14" Type="http://schemas.openxmlformats.org/officeDocument/2006/relationships/image" Target="../media/image49.png"/></Relationships>
</file>

<file path=ppt/slides/_rels/slide313.xml.rels><?xml version="1.0" encoding="UTF-8" standalone="yes"?>
<Relationships xmlns="http://schemas.openxmlformats.org/package/2006/relationships"><Relationship Id="rId8" Type="http://schemas.openxmlformats.org/officeDocument/2006/relationships/image" Target="../media/image61.png"/><Relationship Id="rId13" Type="http://schemas.openxmlformats.org/officeDocument/2006/relationships/image" Target="../media/image48.png"/><Relationship Id="rId3" Type="http://schemas.openxmlformats.org/officeDocument/2006/relationships/image" Target="../media/image146.png"/><Relationship Id="rId7" Type="http://schemas.openxmlformats.org/officeDocument/2006/relationships/image" Target="../media/image24.png"/><Relationship Id="rId12" Type="http://schemas.openxmlformats.org/officeDocument/2006/relationships/image" Target="../media/image64.png"/><Relationship Id="rId2" Type="http://schemas.openxmlformats.org/officeDocument/2006/relationships/image" Target="../media/image145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47.png"/><Relationship Id="rId11" Type="http://schemas.openxmlformats.org/officeDocument/2006/relationships/image" Target="../media/image53.png"/><Relationship Id="rId5" Type="http://schemas.openxmlformats.org/officeDocument/2006/relationships/image" Target="../media/image46.png"/><Relationship Id="rId15" Type="http://schemas.openxmlformats.org/officeDocument/2006/relationships/image" Target="../media/image54.png"/><Relationship Id="rId10" Type="http://schemas.openxmlformats.org/officeDocument/2006/relationships/image" Target="../media/image63.png"/><Relationship Id="rId4" Type="http://schemas.openxmlformats.org/officeDocument/2006/relationships/image" Target="../media/image52.png"/><Relationship Id="rId9" Type="http://schemas.openxmlformats.org/officeDocument/2006/relationships/image" Target="../media/image62.png"/><Relationship Id="rId14" Type="http://schemas.openxmlformats.org/officeDocument/2006/relationships/image" Target="../media/image49.png"/></Relationships>
</file>

<file path=ppt/slides/_rels/slide314.xml.rels><?xml version="1.0" encoding="UTF-8" standalone="yes"?>
<Relationships xmlns="http://schemas.openxmlformats.org/package/2006/relationships"><Relationship Id="rId8" Type="http://schemas.openxmlformats.org/officeDocument/2006/relationships/image" Target="../media/image61.png"/><Relationship Id="rId13" Type="http://schemas.openxmlformats.org/officeDocument/2006/relationships/image" Target="../media/image48.png"/><Relationship Id="rId3" Type="http://schemas.openxmlformats.org/officeDocument/2006/relationships/image" Target="../media/image146.png"/><Relationship Id="rId7" Type="http://schemas.openxmlformats.org/officeDocument/2006/relationships/image" Target="../media/image24.png"/><Relationship Id="rId12" Type="http://schemas.openxmlformats.org/officeDocument/2006/relationships/image" Target="../media/image64.png"/><Relationship Id="rId2" Type="http://schemas.openxmlformats.org/officeDocument/2006/relationships/image" Target="../media/image145.png"/><Relationship Id="rId16" Type="http://schemas.openxmlformats.org/officeDocument/2006/relationships/image" Target="../media/image54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47.png"/><Relationship Id="rId11" Type="http://schemas.openxmlformats.org/officeDocument/2006/relationships/image" Target="../media/image53.png"/><Relationship Id="rId5" Type="http://schemas.openxmlformats.org/officeDocument/2006/relationships/image" Target="../media/image46.png"/><Relationship Id="rId15" Type="http://schemas.openxmlformats.org/officeDocument/2006/relationships/hyperlink" Target="http://www.colombiaaprende.edu.co/html/investigadores/1609/articles" TargetMode="External"/><Relationship Id="rId10" Type="http://schemas.openxmlformats.org/officeDocument/2006/relationships/image" Target="../media/image63.png"/><Relationship Id="rId4" Type="http://schemas.openxmlformats.org/officeDocument/2006/relationships/image" Target="../media/image52.png"/><Relationship Id="rId9" Type="http://schemas.openxmlformats.org/officeDocument/2006/relationships/image" Target="../media/image62.png"/><Relationship Id="rId14" Type="http://schemas.openxmlformats.org/officeDocument/2006/relationships/image" Target="../media/image49.png"/></Relationships>
</file>

<file path=ppt/slides/_rels/slide315.xml.rels><?xml version="1.0" encoding="UTF-8" standalone="yes"?>
<Relationships xmlns="http://schemas.openxmlformats.org/package/2006/relationships"><Relationship Id="rId8" Type="http://schemas.openxmlformats.org/officeDocument/2006/relationships/image" Target="../media/image47.png"/><Relationship Id="rId13" Type="http://schemas.openxmlformats.org/officeDocument/2006/relationships/image" Target="../media/image53.png"/><Relationship Id="rId3" Type="http://schemas.openxmlformats.org/officeDocument/2006/relationships/image" Target="../media/image144.png"/><Relationship Id="rId7" Type="http://schemas.openxmlformats.org/officeDocument/2006/relationships/image" Target="../media/image46.png"/><Relationship Id="rId12" Type="http://schemas.openxmlformats.org/officeDocument/2006/relationships/image" Target="../media/image63.png"/><Relationship Id="rId17" Type="http://schemas.openxmlformats.org/officeDocument/2006/relationships/image" Target="../media/image49.png"/><Relationship Id="rId2" Type="http://schemas.openxmlformats.org/officeDocument/2006/relationships/image" Target="../media/image143.png"/><Relationship Id="rId16" Type="http://schemas.openxmlformats.org/officeDocument/2006/relationships/hyperlink" Target="mailto:yjdch81@gmail.com" TargetMode="External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45.png"/><Relationship Id="rId11" Type="http://schemas.openxmlformats.org/officeDocument/2006/relationships/image" Target="../media/image62.png"/><Relationship Id="rId5" Type="http://schemas.openxmlformats.org/officeDocument/2006/relationships/image" Target="../media/image81.png"/><Relationship Id="rId15" Type="http://schemas.openxmlformats.org/officeDocument/2006/relationships/image" Target="../media/image48.png"/><Relationship Id="rId10" Type="http://schemas.openxmlformats.org/officeDocument/2006/relationships/image" Target="../media/image61.png"/><Relationship Id="rId4" Type="http://schemas.openxmlformats.org/officeDocument/2006/relationships/image" Target="../media/image80.png"/><Relationship Id="rId9" Type="http://schemas.openxmlformats.org/officeDocument/2006/relationships/image" Target="../media/image24.png"/><Relationship Id="rId14" Type="http://schemas.openxmlformats.org/officeDocument/2006/relationships/image" Target="../media/image64.png"/></Relationships>
</file>

<file path=ppt/slides/_rels/slide316.xml.rels><?xml version="1.0" encoding="UTF-8" standalone="yes"?>
<Relationships xmlns="http://schemas.openxmlformats.org/package/2006/relationships"><Relationship Id="rId8" Type="http://schemas.openxmlformats.org/officeDocument/2006/relationships/image" Target="../media/image46.png"/><Relationship Id="rId13" Type="http://schemas.openxmlformats.org/officeDocument/2006/relationships/image" Target="../media/image62.png"/><Relationship Id="rId18" Type="http://schemas.openxmlformats.org/officeDocument/2006/relationships/hyperlink" Target="mailto:yjdch81@gmail.com" TargetMode="External"/><Relationship Id="rId3" Type="http://schemas.openxmlformats.org/officeDocument/2006/relationships/image" Target="../media/image75.png"/><Relationship Id="rId7" Type="http://schemas.openxmlformats.org/officeDocument/2006/relationships/image" Target="../media/image99.png"/><Relationship Id="rId12" Type="http://schemas.openxmlformats.org/officeDocument/2006/relationships/image" Target="../media/image61.png"/><Relationship Id="rId17" Type="http://schemas.openxmlformats.org/officeDocument/2006/relationships/image" Target="../media/image48.png"/><Relationship Id="rId2" Type="http://schemas.openxmlformats.org/officeDocument/2006/relationships/image" Target="../media/image74.png"/><Relationship Id="rId16" Type="http://schemas.openxmlformats.org/officeDocument/2006/relationships/image" Target="../media/image64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45.png"/><Relationship Id="rId11" Type="http://schemas.openxmlformats.org/officeDocument/2006/relationships/image" Target="../media/image65.png"/><Relationship Id="rId5" Type="http://schemas.openxmlformats.org/officeDocument/2006/relationships/image" Target="../media/image81.png"/><Relationship Id="rId15" Type="http://schemas.openxmlformats.org/officeDocument/2006/relationships/image" Target="../media/image53.png"/><Relationship Id="rId10" Type="http://schemas.openxmlformats.org/officeDocument/2006/relationships/image" Target="../media/image24.png"/><Relationship Id="rId19" Type="http://schemas.openxmlformats.org/officeDocument/2006/relationships/image" Target="../media/image49.png"/><Relationship Id="rId4" Type="http://schemas.openxmlformats.org/officeDocument/2006/relationships/image" Target="../media/image80.png"/><Relationship Id="rId9" Type="http://schemas.openxmlformats.org/officeDocument/2006/relationships/image" Target="../media/image47.png"/><Relationship Id="rId14" Type="http://schemas.openxmlformats.org/officeDocument/2006/relationships/image" Target="../media/image63.png"/></Relationships>
</file>

<file path=ppt/slides/_rels/slide317.xml.rels><?xml version="1.0" encoding="UTF-8" standalone="yes"?>
<Relationships xmlns="http://schemas.openxmlformats.org/package/2006/relationships"><Relationship Id="rId8" Type="http://schemas.openxmlformats.org/officeDocument/2006/relationships/image" Target="../media/image61.png"/><Relationship Id="rId13" Type="http://schemas.openxmlformats.org/officeDocument/2006/relationships/image" Target="../media/image48.png"/><Relationship Id="rId3" Type="http://schemas.openxmlformats.org/officeDocument/2006/relationships/image" Target="../media/image146.png"/><Relationship Id="rId7" Type="http://schemas.openxmlformats.org/officeDocument/2006/relationships/image" Target="../media/image24.png"/><Relationship Id="rId12" Type="http://schemas.openxmlformats.org/officeDocument/2006/relationships/image" Target="../media/image64.png"/><Relationship Id="rId2" Type="http://schemas.openxmlformats.org/officeDocument/2006/relationships/image" Target="../media/image145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47.png"/><Relationship Id="rId11" Type="http://schemas.openxmlformats.org/officeDocument/2006/relationships/image" Target="../media/image53.png"/><Relationship Id="rId5" Type="http://schemas.openxmlformats.org/officeDocument/2006/relationships/image" Target="../media/image46.png"/><Relationship Id="rId15" Type="http://schemas.openxmlformats.org/officeDocument/2006/relationships/image" Target="../media/image54.png"/><Relationship Id="rId10" Type="http://schemas.openxmlformats.org/officeDocument/2006/relationships/image" Target="../media/image63.png"/><Relationship Id="rId4" Type="http://schemas.openxmlformats.org/officeDocument/2006/relationships/image" Target="../media/image52.png"/><Relationship Id="rId9" Type="http://schemas.openxmlformats.org/officeDocument/2006/relationships/image" Target="../media/image62.png"/><Relationship Id="rId14" Type="http://schemas.openxmlformats.org/officeDocument/2006/relationships/image" Target="../media/image49.png"/></Relationships>
</file>

<file path=ppt/slides/_rels/slide318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0.png"/><Relationship Id="rId13" Type="http://schemas.openxmlformats.org/officeDocument/2006/relationships/image" Target="../media/image53.png"/><Relationship Id="rId3" Type="http://schemas.openxmlformats.org/officeDocument/2006/relationships/image" Target="../media/image146.png"/><Relationship Id="rId7" Type="http://schemas.openxmlformats.org/officeDocument/2006/relationships/image" Target="../media/image24.png"/><Relationship Id="rId12" Type="http://schemas.openxmlformats.org/officeDocument/2006/relationships/image" Target="../media/image63.png"/><Relationship Id="rId17" Type="http://schemas.openxmlformats.org/officeDocument/2006/relationships/image" Target="../media/image54.png"/><Relationship Id="rId2" Type="http://schemas.openxmlformats.org/officeDocument/2006/relationships/image" Target="../media/image145.png"/><Relationship Id="rId16" Type="http://schemas.openxmlformats.org/officeDocument/2006/relationships/image" Target="../media/image49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47.png"/><Relationship Id="rId11" Type="http://schemas.openxmlformats.org/officeDocument/2006/relationships/image" Target="../media/image103.png"/><Relationship Id="rId5" Type="http://schemas.openxmlformats.org/officeDocument/2006/relationships/image" Target="../media/image46.png"/><Relationship Id="rId15" Type="http://schemas.openxmlformats.org/officeDocument/2006/relationships/image" Target="../media/image48.png"/><Relationship Id="rId10" Type="http://schemas.openxmlformats.org/officeDocument/2006/relationships/image" Target="../media/image102.png"/><Relationship Id="rId4" Type="http://schemas.openxmlformats.org/officeDocument/2006/relationships/image" Target="../media/image52.png"/><Relationship Id="rId9" Type="http://schemas.openxmlformats.org/officeDocument/2006/relationships/image" Target="../media/image101.png"/><Relationship Id="rId14" Type="http://schemas.openxmlformats.org/officeDocument/2006/relationships/image" Target="../media/image64.png"/></Relationships>
</file>

<file path=ppt/slides/_rels/slide319.xml.rels><?xml version="1.0" encoding="UTF-8" standalone="yes"?>
<Relationships xmlns="http://schemas.openxmlformats.org/package/2006/relationships"><Relationship Id="rId8" Type="http://schemas.openxmlformats.org/officeDocument/2006/relationships/image" Target="../media/image61.png"/><Relationship Id="rId13" Type="http://schemas.openxmlformats.org/officeDocument/2006/relationships/image" Target="../media/image48.png"/><Relationship Id="rId3" Type="http://schemas.openxmlformats.org/officeDocument/2006/relationships/image" Target="../media/image146.png"/><Relationship Id="rId7" Type="http://schemas.openxmlformats.org/officeDocument/2006/relationships/image" Target="../media/image24.png"/><Relationship Id="rId12" Type="http://schemas.openxmlformats.org/officeDocument/2006/relationships/image" Target="../media/image64.png"/><Relationship Id="rId2" Type="http://schemas.openxmlformats.org/officeDocument/2006/relationships/image" Target="../media/image145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47.png"/><Relationship Id="rId11" Type="http://schemas.openxmlformats.org/officeDocument/2006/relationships/image" Target="../media/image53.png"/><Relationship Id="rId5" Type="http://schemas.openxmlformats.org/officeDocument/2006/relationships/image" Target="../media/image46.png"/><Relationship Id="rId15" Type="http://schemas.openxmlformats.org/officeDocument/2006/relationships/image" Target="../media/image54.png"/><Relationship Id="rId10" Type="http://schemas.openxmlformats.org/officeDocument/2006/relationships/image" Target="../media/image63.png"/><Relationship Id="rId4" Type="http://schemas.openxmlformats.org/officeDocument/2006/relationships/image" Target="../media/image52.png"/><Relationship Id="rId9" Type="http://schemas.openxmlformats.org/officeDocument/2006/relationships/image" Target="../media/image62.png"/><Relationship Id="rId14" Type="http://schemas.openxmlformats.org/officeDocument/2006/relationships/image" Target="../media/image49.png"/></Relationships>
</file>

<file path=ppt/slides/_rels/slide32.xml.rels><?xml version="1.0" encoding="UTF-8" standalone="yes"?>
<Relationships xmlns="http://schemas.openxmlformats.org/package/2006/relationships"><Relationship Id="rId8" Type="http://schemas.openxmlformats.org/officeDocument/2006/relationships/image" Target="../media/image64.png"/><Relationship Id="rId13" Type="http://schemas.openxmlformats.org/officeDocument/2006/relationships/image" Target="../media/image72.png"/><Relationship Id="rId18" Type="http://schemas.openxmlformats.org/officeDocument/2006/relationships/image" Target="../media/image48.png"/><Relationship Id="rId3" Type="http://schemas.openxmlformats.org/officeDocument/2006/relationships/image" Target="../media/image24.png"/><Relationship Id="rId7" Type="http://schemas.openxmlformats.org/officeDocument/2006/relationships/image" Target="../media/image53.png"/><Relationship Id="rId12" Type="http://schemas.openxmlformats.org/officeDocument/2006/relationships/image" Target="../media/image71.png"/><Relationship Id="rId17" Type="http://schemas.openxmlformats.org/officeDocument/2006/relationships/image" Target="../media/image47.png"/><Relationship Id="rId2" Type="http://schemas.openxmlformats.org/officeDocument/2006/relationships/image" Target="../media/image60.png"/><Relationship Id="rId16" Type="http://schemas.openxmlformats.org/officeDocument/2006/relationships/image" Target="../media/image46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63.png"/><Relationship Id="rId11" Type="http://schemas.openxmlformats.org/officeDocument/2006/relationships/image" Target="../media/image70.png"/><Relationship Id="rId5" Type="http://schemas.openxmlformats.org/officeDocument/2006/relationships/image" Target="../media/image62.png"/><Relationship Id="rId15" Type="http://schemas.openxmlformats.org/officeDocument/2006/relationships/image" Target="../media/image49.png"/><Relationship Id="rId10" Type="http://schemas.openxmlformats.org/officeDocument/2006/relationships/image" Target="../media/image69.png"/><Relationship Id="rId4" Type="http://schemas.openxmlformats.org/officeDocument/2006/relationships/image" Target="../media/image61.png"/><Relationship Id="rId9" Type="http://schemas.openxmlformats.org/officeDocument/2006/relationships/image" Target="../media/image54.png"/><Relationship Id="rId14" Type="http://schemas.openxmlformats.org/officeDocument/2006/relationships/image" Target="../media/image73.png"/></Relationships>
</file>

<file path=ppt/slides/_rels/slide320.xml.rels><?xml version="1.0" encoding="UTF-8" standalone="yes"?>
<Relationships xmlns="http://schemas.openxmlformats.org/package/2006/relationships"><Relationship Id="rId8" Type="http://schemas.openxmlformats.org/officeDocument/2006/relationships/image" Target="../media/image61.png"/><Relationship Id="rId13" Type="http://schemas.openxmlformats.org/officeDocument/2006/relationships/image" Target="../media/image48.png"/><Relationship Id="rId3" Type="http://schemas.openxmlformats.org/officeDocument/2006/relationships/image" Target="../media/image146.png"/><Relationship Id="rId7" Type="http://schemas.openxmlformats.org/officeDocument/2006/relationships/image" Target="../media/image24.png"/><Relationship Id="rId12" Type="http://schemas.openxmlformats.org/officeDocument/2006/relationships/image" Target="../media/image64.png"/><Relationship Id="rId2" Type="http://schemas.openxmlformats.org/officeDocument/2006/relationships/image" Target="../media/image145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47.png"/><Relationship Id="rId11" Type="http://schemas.openxmlformats.org/officeDocument/2006/relationships/image" Target="../media/image53.png"/><Relationship Id="rId5" Type="http://schemas.openxmlformats.org/officeDocument/2006/relationships/image" Target="../media/image46.png"/><Relationship Id="rId15" Type="http://schemas.openxmlformats.org/officeDocument/2006/relationships/image" Target="../media/image54.png"/><Relationship Id="rId10" Type="http://schemas.openxmlformats.org/officeDocument/2006/relationships/image" Target="../media/image63.png"/><Relationship Id="rId4" Type="http://schemas.openxmlformats.org/officeDocument/2006/relationships/image" Target="../media/image52.png"/><Relationship Id="rId9" Type="http://schemas.openxmlformats.org/officeDocument/2006/relationships/image" Target="../media/image62.png"/><Relationship Id="rId14" Type="http://schemas.openxmlformats.org/officeDocument/2006/relationships/image" Target="../media/image49.png"/></Relationships>
</file>

<file path=ppt/slides/_rels/slide321.xml.rels><?xml version="1.0" encoding="UTF-8" standalone="yes"?>
<Relationships xmlns="http://schemas.openxmlformats.org/package/2006/relationships"><Relationship Id="rId8" Type="http://schemas.openxmlformats.org/officeDocument/2006/relationships/image" Target="../media/image61.png"/><Relationship Id="rId13" Type="http://schemas.openxmlformats.org/officeDocument/2006/relationships/image" Target="../media/image48.png"/><Relationship Id="rId3" Type="http://schemas.openxmlformats.org/officeDocument/2006/relationships/image" Target="../media/image146.png"/><Relationship Id="rId7" Type="http://schemas.openxmlformats.org/officeDocument/2006/relationships/image" Target="../media/image24.png"/><Relationship Id="rId12" Type="http://schemas.openxmlformats.org/officeDocument/2006/relationships/image" Target="../media/image64.png"/><Relationship Id="rId2" Type="http://schemas.openxmlformats.org/officeDocument/2006/relationships/image" Target="../media/image145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47.png"/><Relationship Id="rId11" Type="http://schemas.openxmlformats.org/officeDocument/2006/relationships/image" Target="../media/image53.png"/><Relationship Id="rId5" Type="http://schemas.openxmlformats.org/officeDocument/2006/relationships/image" Target="../media/image46.png"/><Relationship Id="rId15" Type="http://schemas.openxmlformats.org/officeDocument/2006/relationships/image" Target="../media/image54.png"/><Relationship Id="rId10" Type="http://schemas.openxmlformats.org/officeDocument/2006/relationships/image" Target="../media/image63.png"/><Relationship Id="rId4" Type="http://schemas.openxmlformats.org/officeDocument/2006/relationships/image" Target="../media/image52.png"/><Relationship Id="rId9" Type="http://schemas.openxmlformats.org/officeDocument/2006/relationships/image" Target="../media/image62.png"/><Relationship Id="rId14" Type="http://schemas.openxmlformats.org/officeDocument/2006/relationships/image" Target="../media/image49.png"/></Relationships>
</file>

<file path=ppt/slides/_rels/slide322.xml.rels><?xml version="1.0" encoding="UTF-8" standalone="yes"?>
<Relationships xmlns="http://schemas.openxmlformats.org/package/2006/relationships"><Relationship Id="rId8" Type="http://schemas.openxmlformats.org/officeDocument/2006/relationships/image" Target="../media/image61.png"/><Relationship Id="rId13" Type="http://schemas.openxmlformats.org/officeDocument/2006/relationships/image" Target="../media/image48.png"/><Relationship Id="rId3" Type="http://schemas.openxmlformats.org/officeDocument/2006/relationships/image" Target="../media/image146.png"/><Relationship Id="rId7" Type="http://schemas.openxmlformats.org/officeDocument/2006/relationships/image" Target="../media/image24.png"/><Relationship Id="rId12" Type="http://schemas.openxmlformats.org/officeDocument/2006/relationships/image" Target="../media/image64.png"/><Relationship Id="rId2" Type="http://schemas.openxmlformats.org/officeDocument/2006/relationships/image" Target="../media/image145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47.png"/><Relationship Id="rId11" Type="http://schemas.openxmlformats.org/officeDocument/2006/relationships/image" Target="../media/image53.png"/><Relationship Id="rId5" Type="http://schemas.openxmlformats.org/officeDocument/2006/relationships/image" Target="../media/image46.png"/><Relationship Id="rId15" Type="http://schemas.openxmlformats.org/officeDocument/2006/relationships/image" Target="../media/image54.png"/><Relationship Id="rId10" Type="http://schemas.openxmlformats.org/officeDocument/2006/relationships/image" Target="../media/image63.png"/><Relationship Id="rId4" Type="http://schemas.openxmlformats.org/officeDocument/2006/relationships/image" Target="../media/image52.png"/><Relationship Id="rId9" Type="http://schemas.openxmlformats.org/officeDocument/2006/relationships/image" Target="../media/image62.png"/><Relationship Id="rId14" Type="http://schemas.openxmlformats.org/officeDocument/2006/relationships/image" Target="../media/image49.png"/></Relationships>
</file>

<file path=ppt/slides/_rels/slide323.xml.rels><?xml version="1.0" encoding="UTF-8" standalone="yes"?>
<Relationships xmlns="http://schemas.openxmlformats.org/package/2006/relationships"><Relationship Id="rId8" Type="http://schemas.openxmlformats.org/officeDocument/2006/relationships/image" Target="../media/image61.png"/><Relationship Id="rId13" Type="http://schemas.openxmlformats.org/officeDocument/2006/relationships/image" Target="../media/image48.png"/><Relationship Id="rId3" Type="http://schemas.openxmlformats.org/officeDocument/2006/relationships/image" Target="../media/image146.png"/><Relationship Id="rId7" Type="http://schemas.openxmlformats.org/officeDocument/2006/relationships/image" Target="../media/image24.png"/><Relationship Id="rId12" Type="http://schemas.openxmlformats.org/officeDocument/2006/relationships/image" Target="../media/image64.png"/><Relationship Id="rId2" Type="http://schemas.openxmlformats.org/officeDocument/2006/relationships/image" Target="../media/image145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47.png"/><Relationship Id="rId11" Type="http://schemas.openxmlformats.org/officeDocument/2006/relationships/image" Target="../media/image53.png"/><Relationship Id="rId5" Type="http://schemas.openxmlformats.org/officeDocument/2006/relationships/image" Target="../media/image46.png"/><Relationship Id="rId15" Type="http://schemas.openxmlformats.org/officeDocument/2006/relationships/image" Target="../media/image54.png"/><Relationship Id="rId10" Type="http://schemas.openxmlformats.org/officeDocument/2006/relationships/image" Target="../media/image63.png"/><Relationship Id="rId4" Type="http://schemas.openxmlformats.org/officeDocument/2006/relationships/image" Target="../media/image52.png"/><Relationship Id="rId9" Type="http://schemas.openxmlformats.org/officeDocument/2006/relationships/image" Target="../media/image62.png"/><Relationship Id="rId14" Type="http://schemas.openxmlformats.org/officeDocument/2006/relationships/image" Target="../media/image49.png"/></Relationships>
</file>

<file path=ppt/slides/_rels/slide324.xml.rels><?xml version="1.0" encoding="UTF-8" standalone="yes"?>
<Relationships xmlns="http://schemas.openxmlformats.org/package/2006/relationships"><Relationship Id="rId8" Type="http://schemas.openxmlformats.org/officeDocument/2006/relationships/image" Target="../media/image62.png"/><Relationship Id="rId13" Type="http://schemas.openxmlformats.org/officeDocument/2006/relationships/image" Target="../media/image49.png"/><Relationship Id="rId3" Type="http://schemas.openxmlformats.org/officeDocument/2006/relationships/image" Target="../media/image146.png"/><Relationship Id="rId7" Type="http://schemas.openxmlformats.org/officeDocument/2006/relationships/image" Target="../media/image61.png"/><Relationship Id="rId12" Type="http://schemas.openxmlformats.org/officeDocument/2006/relationships/image" Target="../media/image48.png"/><Relationship Id="rId17" Type="http://schemas.openxmlformats.org/officeDocument/2006/relationships/hyperlink" Target="https://creativecommons.org/licenses/by-nc-sa/4.0/deed.es_ES" TargetMode="External"/><Relationship Id="rId2" Type="http://schemas.openxmlformats.org/officeDocument/2006/relationships/image" Target="../media/image145.png"/><Relationship Id="rId16" Type="http://schemas.openxmlformats.org/officeDocument/2006/relationships/image" Target="../media/image148.jp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24.png"/><Relationship Id="rId11" Type="http://schemas.openxmlformats.org/officeDocument/2006/relationships/image" Target="../media/image64.png"/><Relationship Id="rId5" Type="http://schemas.openxmlformats.org/officeDocument/2006/relationships/image" Target="../media/image47.png"/><Relationship Id="rId15" Type="http://schemas.openxmlformats.org/officeDocument/2006/relationships/image" Target="../media/image147.jpg"/><Relationship Id="rId10" Type="http://schemas.openxmlformats.org/officeDocument/2006/relationships/image" Target="../media/image53.png"/><Relationship Id="rId4" Type="http://schemas.openxmlformats.org/officeDocument/2006/relationships/image" Target="../media/image46.png"/><Relationship Id="rId9" Type="http://schemas.openxmlformats.org/officeDocument/2006/relationships/image" Target="../media/image63.png"/><Relationship Id="rId14" Type="http://schemas.openxmlformats.org/officeDocument/2006/relationships/image" Target="../media/image54.png"/></Relationships>
</file>

<file path=ppt/slides/_rels/slide325.xml.rels><?xml version="1.0" encoding="UTF-8" standalone="yes"?>
<Relationships xmlns="http://schemas.openxmlformats.org/package/2006/relationships"><Relationship Id="rId8" Type="http://schemas.openxmlformats.org/officeDocument/2006/relationships/image" Target="../media/image62.png"/><Relationship Id="rId13" Type="http://schemas.openxmlformats.org/officeDocument/2006/relationships/image" Target="../media/image49.png"/><Relationship Id="rId3" Type="http://schemas.openxmlformats.org/officeDocument/2006/relationships/image" Target="../media/image146.png"/><Relationship Id="rId7" Type="http://schemas.openxmlformats.org/officeDocument/2006/relationships/image" Target="../media/image61.png"/><Relationship Id="rId12" Type="http://schemas.openxmlformats.org/officeDocument/2006/relationships/image" Target="../media/image48.png"/><Relationship Id="rId17" Type="http://schemas.openxmlformats.org/officeDocument/2006/relationships/hyperlink" Target="https://creativecommons.org/licenses/by-nc-sa/4.0/deed.es_ES" TargetMode="External"/><Relationship Id="rId2" Type="http://schemas.openxmlformats.org/officeDocument/2006/relationships/image" Target="../media/image145.png"/><Relationship Id="rId16" Type="http://schemas.openxmlformats.org/officeDocument/2006/relationships/image" Target="../media/image147.jp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24.png"/><Relationship Id="rId11" Type="http://schemas.openxmlformats.org/officeDocument/2006/relationships/image" Target="../media/image64.png"/><Relationship Id="rId5" Type="http://schemas.openxmlformats.org/officeDocument/2006/relationships/image" Target="../media/image47.png"/><Relationship Id="rId15" Type="http://schemas.openxmlformats.org/officeDocument/2006/relationships/image" Target="../media/image54.png"/><Relationship Id="rId10" Type="http://schemas.openxmlformats.org/officeDocument/2006/relationships/image" Target="../media/image53.png"/><Relationship Id="rId4" Type="http://schemas.openxmlformats.org/officeDocument/2006/relationships/image" Target="../media/image46.png"/><Relationship Id="rId9" Type="http://schemas.openxmlformats.org/officeDocument/2006/relationships/image" Target="../media/image63.png"/><Relationship Id="rId14" Type="http://schemas.openxmlformats.org/officeDocument/2006/relationships/image" Target="../media/image149.jpg"/></Relationships>
</file>

<file path=ppt/slides/_rels/slide33.xml.rels><?xml version="1.0" encoding="UTF-8" standalone="yes"?>
<Relationships xmlns="http://schemas.openxmlformats.org/package/2006/relationships"><Relationship Id="rId8" Type="http://schemas.openxmlformats.org/officeDocument/2006/relationships/image" Target="../media/image54.png"/><Relationship Id="rId3" Type="http://schemas.openxmlformats.org/officeDocument/2006/relationships/image" Target="../media/image46.png"/><Relationship Id="rId7" Type="http://schemas.openxmlformats.org/officeDocument/2006/relationships/image" Target="../media/image49.png"/><Relationship Id="rId2" Type="http://schemas.openxmlformats.org/officeDocument/2006/relationships/image" Target="../media/image60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48.png"/><Relationship Id="rId5" Type="http://schemas.openxmlformats.org/officeDocument/2006/relationships/image" Target="../media/image24.png"/><Relationship Id="rId4" Type="http://schemas.openxmlformats.org/officeDocument/2006/relationships/image" Target="../media/image47.png"/></Relationships>
</file>

<file path=ppt/slides/_rels/slide34.xml.rels><?xml version="1.0" encoding="UTF-8" standalone="yes"?>
<Relationships xmlns="http://schemas.openxmlformats.org/package/2006/relationships"><Relationship Id="rId8" Type="http://schemas.openxmlformats.org/officeDocument/2006/relationships/image" Target="../media/image54.png"/><Relationship Id="rId13" Type="http://schemas.openxmlformats.org/officeDocument/2006/relationships/image" Target="../media/image49.png"/><Relationship Id="rId3" Type="http://schemas.openxmlformats.org/officeDocument/2006/relationships/image" Target="../media/image61.png"/><Relationship Id="rId7" Type="http://schemas.openxmlformats.org/officeDocument/2006/relationships/image" Target="../media/image64.png"/><Relationship Id="rId12" Type="http://schemas.openxmlformats.org/officeDocument/2006/relationships/image" Target="../media/image48.png"/><Relationship Id="rId2" Type="http://schemas.openxmlformats.org/officeDocument/2006/relationships/image" Target="../media/image60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53.png"/><Relationship Id="rId11" Type="http://schemas.openxmlformats.org/officeDocument/2006/relationships/image" Target="../media/image24.png"/><Relationship Id="rId5" Type="http://schemas.openxmlformats.org/officeDocument/2006/relationships/image" Target="../media/image63.png"/><Relationship Id="rId10" Type="http://schemas.openxmlformats.org/officeDocument/2006/relationships/image" Target="../media/image47.png"/><Relationship Id="rId4" Type="http://schemas.openxmlformats.org/officeDocument/2006/relationships/image" Target="../media/image62.png"/><Relationship Id="rId9" Type="http://schemas.openxmlformats.org/officeDocument/2006/relationships/image" Target="../media/image46.png"/></Relationships>
</file>

<file path=ppt/slides/_rels/slide35.xml.rels><?xml version="1.0" encoding="UTF-8" standalone="yes"?>
<Relationships xmlns="http://schemas.openxmlformats.org/package/2006/relationships"><Relationship Id="rId8" Type="http://schemas.openxmlformats.org/officeDocument/2006/relationships/image" Target="../media/image54.png"/><Relationship Id="rId3" Type="http://schemas.openxmlformats.org/officeDocument/2006/relationships/image" Target="../media/image49.png"/><Relationship Id="rId7" Type="http://schemas.openxmlformats.org/officeDocument/2006/relationships/image" Target="../media/image48.png"/><Relationship Id="rId2" Type="http://schemas.openxmlformats.org/officeDocument/2006/relationships/image" Target="../media/image60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24.png"/><Relationship Id="rId5" Type="http://schemas.openxmlformats.org/officeDocument/2006/relationships/image" Target="../media/image47.png"/><Relationship Id="rId4" Type="http://schemas.openxmlformats.org/officeDocument/2006/relationships/image" Target="../media/image46.png"/></Relationships>
</file>

<file path=ppt/slides/_rels/slide36.xml.rels><?xml version="1.0" encoding="UTF-8" standalone="yes"?>
<Relationships xmlns="http://schemas.openxmlformats.org/package/2006/relationships"><Relationship Id="rId8" Type="http://schemas.openxmlformats.org/officeDocument/2006/relationships/image" Target="../media/image54.png"/><Relationship Id="rId3" Type="http://schemas.openxmlformats.org/officeDocument/2006/relationships/image" Target="../media/image47.png"/><Relationship Id="rId7" Type="http://schemas.openxmlformats.org/officeDocument/2006/relationships/image" Target="../media/image60.png"/><Relationship Id="rId2" Type="http://schemas.openxmlformats.org/officeDocument/2006/relationships/image" Target="../media/image46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49.png"/><Relationship Id="rId5" Type="http://schemas.openxmlformats.org/officeDocument/2006/relationships/image" Target="../media/image48.png"/><Relationship Id="rId4" Type="http://schemas.openxmlformats.org/officeDocument/2006/relationships/image" Target="../media/image24.png"/></Relationships>
</file>

<file path=ppt/slides/_rels/slide37.xml.rels><?xml version="1.0" encoding="UTF-8" standalone="yes"?>
<Relationships xmlns="http://schemas.openxmlformats.org/package/2006/relationships"><Relationship Id="rId8" Type="http://schemas.openxmlformats.org/officeDocument/2006/relationships/image" Target="../media/image47.png"/><Relationship Id="rId3" Type="http://schemas.openxmlformats.org/officeDocument/2006/relationships/image" Target="../media/image75.png"/><Relationship Id="rId7" Type="http://schemas.openxmlformats.org/officeDocument/2006/relationships/image" Target="../media/image46.png"/><Relationship Id="rId2" Type="http://schemas.openxmlformats.org/officeDocument/2006/relationships/image" Target="../media/image74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49.png"/><Relationship Id="rId5" Type="http://schemas.openxmlformats.org/officeDocument/2006/relationships/hyperlink" Target="mailto:rudy.galindo.b@gmail.com" TargetMode="External"/><Relationship Id="rId10" Type="http://schemas.openxmlformats.org/officeDocument/2006/relationships/image" Target="../media/image48.png"/><Relationship Id="rId4" Type="http://schemas.openxmlformats.org/officeDocument/2006/relationships/image" Target="../media/image45.png"/><Relationship Id="rId9" Type="http://schemas.openxmlformats.org/officeDocument/2006/relationships/image" Target="../media/image24.png"/></Relationships>
</file>

<file path=ppt/slides/_rels/slide38.xml.rels><?xml version="1.0" encoding="UTF-8" standalone="yes"?>
<Relationships xmlns="http://schemas.openxmlformats.org/package/2006/relationships"><Relationship Id="rId8" Type="http://schemas.openxmlformats.org/officeDocument/2006/relationships/image" Target="../media/image47.png"/><Relationship Id="rId3" Type="http://schemas.openxmlformats.org/officeDocument/2006/relationships/image" Target="../media/image75.png"/><Relationship Id="rId7" Type="http://schemas.openxmlformats.org/officeDocument/2006/relationships/image" Target="../media/image46.png"/><Relationship Id="rId2" Type="http://schemas.openxmlformats.org/officeDocument/2006/relationships/image" Target="../media/image74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49.png"/><Relationship Id="rId5" Type="http://schemas.openxmlformats.org/officeDocument/2006/relationships/hyperlink" Target="mailto:rudy.galindo.b@gmail.com" TargetMode="External"/><Relationship Id="rId10" Type="http://schemas.openxmlformats.org/officeDocument/2006/relationships/image" Target="../media/image48.png"/><Relationship Id="rId4" Type="http://schemas.openxmlformats.org/officeDocument/2006/relationships/image" Target="../media/image45.png"/><Relationship Id="rId9" Type="http://schemas.openxmlformats.org/officeDocument/2006/relationships/image" Target="../media/image24.png"/></Relationships>
</file>

<file path=ppt/slides/_rels/slide39.xml.rels><?xml version="1.0" encoding="UTF-8" standalone="yes"?>
<Relationships xmlns="http://schemas.openxmlformats.org/package/2006/relationships"><Relationship Id="rId8" Type="http://schemas.openxmlformats.org/officeDocument/2006/relationships/image" Target="../media/image54.png"/><Relationship Id="rId3" Type="http://schemas.openxmlformats.org/officeDocument/2006/relationships/image" Target="../media/image46.png"/><Relationship Id="rId7" Type="http://schemas.openxmlformats.org/officeDocument/2006/relationships/image" Target="../media/image49.png"/><Relationship Id="rId2" Type="http://schemas.openxmlformats.org/officeDocument/2006/relationships/image" Target="../media/image52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48.png"/><Relationship Id="rId5" Type="http://schemas.openxmlformats.org/officeDocument/2006/relationships/image" Target="../media/image24.png"/><Relationship Id="rId4" Type="http://schemas.openxmlformats.org/officeDocument/2006/relationships/image" Target="../media/image47.png"/></Relationships>
</file>

<file path=ppt/slides/_rels/slide4.xml.rels><?xml version="1.0" encoding="UTF-8" standalone="yes"?>
<Relationships xmlns="http://schemas.openxmlformats.org/package/2006/relationships"><Relationship Id="rId8" Type="http://schemas.openxmlformats.org/officeDocument/2006/relationships/image" Target="../media/image36.png"/><Relationship Id="rId13" Type="http://schemas.openxmlformats.org/officeDocument/2006/relationships/image" Target="../media/image26.png"/><Relationship Id="rId3" Type="http://schemas.openxmlformats.org/officeDocument/2006/relationships/image" Target="../media/image41.png"/><Relationship Id="rId7" Type="http://schemas.openxmlformats.org/officeDocument/2006/relationships/image" Target="../media/image35.png"/><Relationship Id="rId12" Type="http://schemas.openxmlformats.org/officeDocument/2006/relationships/image" Target="../media/image25.png"/><Relationship Id="rId2" Type="http://schemas.openxmlformats.org/officeDocument/2006/relationships/image" Target="../media/image40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24.png"/><Relationship Id="rId11" Type="http://schemas.openxmlformats.org/officeDocument/2006/relationships/image" Target="../media/image39.png"/><Relationship Id="rId5" Type="http://schemas.openxmlformats.org/officeDocument/2006/relationships/image" Target="../media/image34.png"/><Relationship Id="rId10" Type="http://schemas.openxmlformats.org/officeDocument/2006/relationships/image" Target="../media/image38.png"/><Relationship Id="rId4" Type="http://schemas.openxmlformats.org/officeDocument/2006/relationships/image" Target="../media/image33.png"/><Relationship Id="rId9" Type="http://schemas.openxmlformats.org/officeDocument/2006/relationships/image" Target="../media/image37.png"/></Relationships>
</file>

<file path=ppt/slides/_rels/slide40.xml.rels><?xml version="1.0" encoding="UTF-8" standalone="yes"?>
<Relationships xmlns="http://schemas.openxmlformats.org/package/2006/relationships"><Relationship Id="rId8" Type="http://schemas.openxmlformats.org/officeDocument/2006/relationships/image" Target="../media/image64.png"/><Relationship Id="rId13" Type="http://schemas.openxmlformats.org/officeDocument/2006/relationships/image" Target="../media/image48.png"/><Relationship Id="rId3" Type="http://schemas.openxmlformats.org/officeDocument/2006/relationships/image" Target="../media/image65.png"/><Relationship Id="rId7" Type="http://schemas.openxmlformats.org/officeDocument/2006/relationships/image" Target="../media/image53.png"/><Relationship Id="rId12" Type="http://schemas.openxmlformats.org/officeDocument/2006/relationships/image" Target="../media/image24.png"/><Relationship Id="rId2" Type="http://schemas.openxmlformats.org/officeDocument/2006/relationships/image" Target="../media/image52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63.png"/><Relationship Id="rId11" Type="http://schemas.openxmlformats.org/officeDocument/2006/relationships/image" Target="../media/image47.png"/><Relationship Id="rId5" Type="http://schemas.openxmlformats.org/officeDocument/2006/relationships/image" Target="../media/image62.png"/><Relationship Id="rId10" Type="http://schemas.openxmlformats.org/officeDocument/2006/relationships/image" Target="../media/image46.png"/><Relationship Id="rId4" Type="http://schemas.openxmlformats.org/officeDocument/2006/relationships/image" Target="../media/image61.png"/><Relationship Id="rId9" Type="http://schemas.openxmlformats.org/officeDocument/2006/relationships/image" Target="../media/image54.png"/><Relationship Id="rId14" Type="http://schemas.openxmlformats.org/officeDocument/2006/relationships/image" Target="../media/image49.png"/></Relationships>
</file>

<file path=ppt/slides/_rels/slide41.xml.rels><?xml version="1.0" encoding="UTF-8" standalone="yes"?>
<Relationships xmlns="http://schemas.openxmlformats.org/package/2006/relationships"><Relationship Id="rId8" Type="http://schemas.openxmlformats.org/officeDocument/2006/relationships/image" Target="../media/image63.png"/><Relationship Id="rId13" Type="http://schemas.openxmlformats.org/officeDocument/2006/relationships/image" Target="../media/image49.png"/><Relationship Id="rId3" Type="http://schemas.openxmlformats.org/officeDocument/2006/relationships/image" Target="../media/image46.png"/><Relationship Id="rId7" Type="http://schemas.openxmlformats.org/officeDocument/2006/relationships/image" Target="../media/image62.png"/><Relationship Id="rId12" Type="http://schemas.openxmlformats.org/officeDocument/2006/relationships/image" Target="../media/image54.png"/><Relationship Id="rId2" Type="http://schemas.openxmlformats.org/officeDocument/2006/relationships/image" Target="../media/image52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61.png"/><Relationship Id="rId11" Type="http://schemas.openxmlformats.org/officeDocument/2006/relationships/image" Target="../media/image48.png"/><Relationship Id="rId5" Type="http://schemas.openxmlformats.org/officeDocument/2006/relationships/image" Target="../media/image24.png"/><Relationship Id="rId10" Type="http://schemas.openxmlformats.org/officeDocument/2006/relationships/image" Target="../media/image64.png"/><Relationship Id="rId4" Type="http://schemas.openxmlformats.org/officeDocument/2006/relationships/image" Target="../media/image47.png"/><Relationship Id="rId9" Type="http://schemas.openxmlformats.org/officeDocument/2006/relationships/image" Target="../media/image53.png"/></Relationships>
</file>

<file path=ppt/slides/_rels/slide42.xml.rels><?xml version="1.0" encoding="UTF-8" standalone="yes"?>
<Relationships xmlns="http://schemas.openxmlformats.org/package/2006/relationships"><Relationship Id="rId8" Type="http://schemas.openxmlformats.org/officeDocument/2006/relationships/image" Target="../media/image63.png"/><Relationship Id="rId13" Type="http://schemas.openxmlformats.org/officeDocument/2006/relationships/image" Target="../media/image49.png"/><Relationship Id="rId3" Type="http://schemas.openxmlformats.org/officeDocument/2006/relationships/image" Target="../media/image46.png"/><Relationship Id="rId7" Type="http://schemas.openxmlformats.org/officeDocument/2006/relationships/image" Target="../media/image62.png"/><Relationship Id="rId12" Type="http://schemas.openxmlformats.org/officeDocument/2006/relationships/image" Target="../media/image54.png"/><Relationship Id="rId2" Type="http://schemas.openxmlformats.org/officeDocument/2006/relationships/image" Target="../media/image52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61.png"/><Relationship Id="rId11" Type="http://schemas.openxmlformats.org/officeDocument/2006/relationships/image" Target="../media/image48.png"/><Relationship Id="rId5" Type="http://schemas.openxmlformats.org/officeDocument/2006/relationships/image" Target="../media/image24.png"/><Relationship Id="rId10" Type="http://schemas.openxmlformats.org/officeDocument/2006/relationships/image" Target="../media/image64.png"/><Relationship Id="rId4" Type="http://schemas.openxmlformats.org/officeDocument/2006/relationships/image" Target="../media/image47.png"/><Relationship Id="rId9" Type="http://schemas.openxmlformats.org/officeDocument/2006/relationships/image" Target="../media/image53.png"/></Relationships>
</file>

<file path=ppt/slides/_rels/slide43.xml.rels><?xml version="1.0" encoding="UTF-8" standalone="yes"?>
<Relationships xmlns="http://schemas.openxmlformats.org/package/2006/relationships"><Relationship Id="rId8" Type="http://schemas.openxmlformats.org/officeDocument/2006/relationships/image" Target="../media/image63.png"/><Relationship Id="rId13" Type="http://schemas.openxmlformats.org/officeDocument/2006/relationships/image" Target="../media/image49.png"/><Relationship Id="rId3" Type="http://schemas.openxmlformats.org/officeDocument/2006/relationships/image" Target="../media/image46.png"/><Relationship Id="rId7" Type="http://schemas.openxmlformats.org/officeDocument/2006/relationships/image" Target="../media/image62.png"/><Relationship Id="rId12" Type="http://schemas.openxmlformats.org/officeDocument/2006/relationships/image" Target="../media/image54.png"/><Relationship Id="rId2" Type="http://schemas.openxmlformats.org/officeDocument/2006/relationships/image" Target="../media/image52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61.png"/><Relationship Id="rId11" Type="http://schemas.openxmlformats.org/officeDocument/2006/relationships/image" Target="../media/image48.png"/><Relationship Id="rId5" Type="http://schemas.openxmlformats.org/officeDocument/2006/relationships/image" Target="../media/image24.png"/><Relationship Id="rId10" Type="http://schemas.openxmlformats.org/officeDocument/2006/relationships/image" Target="../media/image64.png"/><Relationship Id="rId4" Type="http://schemas.openxmlformats.org/officeDocument/2006/relationships/image" Target="../media/image47.png"/><Relationship Id="rId9" Type="http://schemas.openxmlformats.org/officeDocument/2006/relationships/image" Target="../media/image53.png"/></Relationships>
</file>

<file path=ppt/slides/_rels/slide44.xml.rels><?xml version="1.0" encoding="UTF-8" standalone="yes"?>
<Relationships xmlns="http://schemas.openxmlformats.org/package/2006/relationships"><Relationship Id="rId8" Type="http://schemas.openxmlformats.org/officeDocument/2006/relationships/image" Target="../media/image63.png"/><Relationship Id="rId13" Type="http://schemas.openxmlformats.org/officeDocument/2006/relationships/image" Target="../media/image49.png"/><Relationship Id="rId3" Type="http://schemas.openxmlformats.org/officeDocument/2006/relationships/image" Target="../media/image46.png"/><Relationship Id="rId7" Type="http://schemas.openxmlformats.org/officeDocument/2006/relationships/image" Target="../media/image62.png"/><Relationship Id="rId12" Type="http://schemas.openxmlformats.org/officeDocument/2006/relationships/image" Target="../media/image54.png"/><Relationship Id="rId2" Type="http://schemas.openxmlformats.org/officeDocument/2006/relationships/image" Target="../media/image52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61.png"/><Relationship Id="rId11" Type="http://schemas.openxmlformats.org/officeDocument/2006/relationships/image" Target="../media/image48.png"/><Relationship Id="rId5" Type="http://schemas.openxmlformats.org/officeDocument/2006/relationships/image" Target="../media/image24.png"/><Relationship Id="rId10" Type="http://schemas.openxmlformats.org/officeDocument/2006/relationships/image" Target="../media/image64.png"/><Relationship Id="rId4" Type="http://schemas.openxmlformats.org/officeDocument/2006/relationships/image" Target="../media/image47.png"/><Relationship Id="rId9" Type="http://schemas.openxmlformats.org/officeDocument/2006/relationships/image" Target="../media/image53.png"/></Relationships>
</file>

<file path=ppt/slides/_rels/slide45.xml.rels><?xml version="1.0" encoding="UTF-8" standalone="yes"?>
<Relationships xmlns="http://schemas.openxmlformats.org/package/2006/relationships"><Relationship Id="rId8" Type="http://schemas.openxmlformats.org/officeDocument/2006/relationships/image" Target="../media/image63.png"/><Relationship Id="rId13" Type="http://schemas.openxmlformats.org/officeDocument/2006/relationships/image" Target="../media/image49.png"/><Relationship Id="rId3" Type="http://schemas.openxmlformats.org/officeDocument/2006/relationships/image" Target="../media/image46.png"/><Relationship Id="rId7" Type="http://schemas.openxmlformats.org/officeDocument/2006/relationships/image" Target="../media/image62.png"/><Relationship Id="rId12" Type="http://schemas.openxmlformats.org/officeDocument/2006/relationships/image" Target="../media/image54.png"/><Relationship Id="rId2" Type="http://schemas.openxmlformats.org/officeDocument/2006/relationships/image" Target="../media/image52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61.png"/><Relationship Id="rId11" Type="http://schemas.openxmlformats.org/officeDocument/2006/relationships/image" Target="../media/image48.png"/><Relationship Id="rId5" Type="http://schemas.openxmlformats.org/officeDocument/2006/relationships/image" Target="../media/image24.png"/><Relationship Id="rId10" Type="http://schemas.openxmlformats.org/officeDocument/2006/relationships/image" Target="../media/image64.png"/><Relationship Id="rId4" Type="http://schemas.openxmlformats.org/officeDocument/2006/relationships/image" Target="../media/image47.png"/><Relationship Id="rId9" Type="http://schemas.openxmlformats.org/officeDocument/2006/relationships/image" Target="../media/image53.png"/></Relationships>
</file>

<file path=ppt/slides/_rels/slide46.xml.rels><?xml version="1.0" encoding="UTF-8" standalone="yes"?>
<Relationships xmlns="http://schemas.openxmlformats.org/package/2006/relationships"><Relationship Id="rId8" Type="http://schemas.openxmlformats.org/officeDocument/2006/relationships/image" Target="../media/image63.png"/><Relationship Id="rId13" Type="http://schemas.openxmlformats.org/officeDocument/2006/relationships/image" Target="../media/image49.png"/><Relationship Id="rId3" Type="http://schemas.openxmlformats.org/officeDocument/2006/relationships/image" Target="../media/image46.png"/><Relationship Id="rId7" Type="http://schemas.openxmlformats.org/officeDocument/2006/relationships/image" Target="../media/image62.png"/><Relationship Id="rId12" Type="http://schemas.openxmlformats.org/officeDocument/2006/relationships/image" Target="../media/image54.png"/><Relationship Id="rId2" Type="http://schemas.openxmlformats.org/officeDocument/2006/relationships/image" Target="../media/image52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61.png"/><Relationship Id="rId11" Type="http://schemas.openxmlformats.org/officeDocument/2006/relationships/image" Target="../media/image48.png"/><Relationship Id="rId5" Type="http://schemas.openxmlformats.org/officeDocument/2006/relationships/image" Target="../media/image24.png"/><Relationship Id="rId10" Type="http://schemas.openxmlformats.org/officeDocument/2006/relationships/image" Target="../media/image64.png"/><Relationship Id="rId4" Type="http://schemas.openxmlformats.org/officeDocument/2006/relationships/image" Target="../media/image47.png"/><Relationship Id="rId9" Type="http://schemas.openxmlformats.org/officeDocument/2006/relationships/image" Target="../media/image53.png"/></Relationships>
</file>

<file path=ppt/slides/_rels/slide47.xml.rels><?xml version="1.0" encoding="UTF-8" standalone="yes"?>
<Relationships xmlns="http://schemas.openxmlformats.org/package/2006/relationships"><Relationship Id="rId8" Type="http://schemas.openxmlformats.org/officeDocument/2006/relationships/image" Target="../media/image63.png"/><Relationship Id="rId13" Type="http://schemas.openxmlformats.org/officeDocument/2006/relationships/image" Target="../media/image76.png"/><Relationship Id="rId3" Type="http://schemas.openxmlformats.org/officeDocument/2006/relationships/image" Target="../media/image46.png"/><Relationship Id="rId7" Type="http://schemas.openxmlformats.org/officeDocument/2006/relationships/image" Target="../media/image62.png"/><Relationship Id="rId12" Type="http://schemas.openxmlformats.org/officeDocument/2006/relationships/image" Target="../media/image54.png"/><Relationship Id="rId2" Type="http://schemas.openxmlformats.org/officeDocument/2006/relationships/image" Target="../media/image52.png"/><Relationship Id="rId16" Type="http://schemas.openxmlformats.org/officeDocument/2006/relationships/image" Target="../media/image49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61.png"/><Relationship Id="rId11" Type="http://schemas.openxmlformats.org/officeDocument/2006/relationships/image" Target="../media/image48.png"/><Relationship Id="rId5" Type="http://schemas.openxmlformats.org/officeDocument/2006/relationships/image" Target="../media/image24.png"/><Relationship Id="rId15" Type="http://schemas.openxmlformats.org/officeDocument/2006/relationships/image" Target="../media/image78.png"/><Relationship Id="rId10" Type="http://schemas.openxmlformats.org/officeDocument/2006/relationships/image" Target="../media/image64.png"/><Relationship Id="rId4" Type="http://schemas.openxmlformats.org/officeDocument/2006/relationships/image" Target="../media/image47.png"/><Relationship Id="rId9" Type="http://schemas.openxmlformats.org/officeDocument/2006/relationships/image" Target="../media/image53.png"/><Relationship Id="rId14" Type="http://schemas.openxmlformats.org/officeDocument/2006/relationships/image" Target="../media/image77.png"/></Relationships>
</file>

<file path=ppt/slides/_rels/slide48.xml.rels><?xml version="1.0" encoding="UTF-8" standalone="yes"?>
<Relationships xmlns="http://schemas.openxmlformats.org/package/2006/relationships"><Relationship Id="rId8" Type="http://schemas.openxmlformats.org/officeDocument/2006/relationships/image" Target="../media/image63.png"/><Relationship Id="rId13" Type="http://schemas.openxmlformats.org/officeDocument/2006/relationships/image" Target="../media/image49.png"/><Relationship Id="rId3" Type="http://schemas.openxmlformats.org/officeDocument/2006/relationships/image" Target="../media/image46.png"/><Relationship Id="rId7" Type="http://schemas.openxmlformats.org/officeDocument/2006/relationships/image" Target="../media/image62.png"/><Relationship Id="rId12" Type="http://schemas.openxmlformats.org/officeDocument/2006/relationships/image" Target="../media/image54.png"/><Relationship Id="rId2" Type="http://schemas.openxmlformats.org/officeDocument/2006/relationships/image" Target="../media/image52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61.png"/><Relationship Id="rId11" Type="http://schemas.openxmlformats.org/officeDocument/2006/relationships/image" Target="../media/image48.png"/><Relationship Id="rId5" Type="http://schemas.openxmlformats.org/officeDocument/2006/relationships/image" Target="../media/image24.png"/><Relationship Id="rId10" Type="http://schemas.openxmlformats.org/officeDocument/2006/relationships/image" Target="../media/image64.png"/><Relationship Id="rId4" Type="http://schemas.openxmlformats.org/officeDocument/2006/relationships/image" Target="../media/image47.png"/><Relationship Id="rId9" Type="http://schemas.openxmlformats.org/officeDocument/2006/relationships/image" Target="../media/image53.png"/></Relationships>
</file>

<file path=ppt/slides/_rels/slide49.xml.rels><?xml version="1.0" encoding="UTF-8" standalone="yes"?>
<Relationships xmlns="http://schemas.openxmlformats.org/package/2006/relationships"><Relationship Id="rId8" Type="http://schemas.openxmlformats.org/officeDocument/2006/relationships/image" Target="../media/image63.png"/><Relationship Id="rId13" Type="http://schemas.openxmlformats.org/officeDocument/2006/relationships/hyperlink" Target="http://www.resumido.com/es/libro.php?cod=164" TargetMode="External"/><Relationship Id="rId3" Type="http://schemas.openxmlformats.org/officeDocument/2006/relationships/image" Target="../media/image46.png"/><Relationship Id="rId7" Type="http://schemas.openxmlformats.org/officeDocument/2006/relationships/image" Target="../media/image62.png"/><Relationship Id="rId12" Type="http://schemas.openxmlformats.org/officeDocument/2006/relationships/image" Target="../media/image54.png"/><Relationship Id="rId2" Type="http://schemas.openxmlformats.org/officeDocument/2006/relationships/image" Target="../media/image52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61.png"/><Relationship Id="rId11" Type="http://schemas.openxmlformats.org/officeDocument/2006/relationships/image" Target="../media/image48.png"/><Relationship Id="rId5" Type="http://schemas.openxmlformats.org/officeDocument/2006/relationships/image" Target="../media/image24.png"/><Relationship Id="rId10" Type="http://schemas.openxmlformats.org/officeDocument/2006/relationships/image" Target="../media/image64.png"/><Relationship Id="rId4" Type="http://schemas.openxmlformats.org/officeDocument/2006/relationships/image" Target="../media/image47.png"/><Relationship Id="rId9" Type="http://schemas.openxmlformats.org/officeDocument/2006/relationships/image" Target="../media/image53.png"/><Relationship Id="rId14" Type="http://schemas.openxmlformats.org/officeDocument/2006/relationships/image" Target="../media/image49.png"/></Relationships>
</file>

<file path=ppt/slides/_rels/slide5.xml.rels><?xml version="1.0" encoding="UTF-8" standalone="yes"?>
<Relationships xmlns="http://schemas.openxmlformats.org/package/2006/relationships"><Relationship Id="rId8" Type="http://schemas.openxmlformats.org/officeDocument/2006/relationships/image" Target="../media/image37.png"/><Relationship Id="rId13" Type="http://schemas.openxmlformats.org/officeDocument/2006/relationships/image" Target="../media/image42.png"/><Relationship Id="rId3" Type="http://schemas.openxmlformats.org/officeDocument/2006/relationships/image" Target="../media/image33.png"/><Relationship Id="rId7" Type="http://schemas.openxmlformats.org/officeDocument/2006/relationships/image" Target="../media/image36.png"/><Relationship Id="rId12" Type="http://schemas.openxmlformats.org/officeDocument/2006/relationships/image" Target="../media/image26.png"/><Relationship Id="rId2" Type="http://schemas.openxmlformats.org/officeDocument/2006/relationships/image" Target="../media/image40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35.png"/><Relationship Id="rId11" Type="http://schemas.openxmlformats.org/officeDocument/2006/relationships/image" Target="../media/image25.png"/><Relationship Id="rId5" Type="http://schemas.openxmlformats.org/officeDocument/2006/relationships/image" Target="../media/image24.png"/><Relationship Id="rId10" Type="http://schemas.openxmlformats.org/officeDocument/2006/relationships/image" Target="../media/image39.png"/><Relationship Id="rId4" Type="http://schemas.openxmlformats.org/officeDocument/2006/relationships/image" Target="../media/image34.png"/><Relationship Id="rId9" Type="http://schemas.openxmlformats.org/officeDocument/2006/relationships/image" Target="../media/image38.png"/></Relationships>
</file>

<file path=ppt/slides/_rels/slide50.xml.rels><?xml version="1.0" encoding="UTF-8" standalone="yes"?>
<Relationships xmlns="http://schemas.openxmlformats.org/package/2006/relationships"><Relationship Id="rId8" Type="http://schemas.openxmlformats.org/officeDocument/2006/relationships/image" Target="../media/image47.png"/><Relationship Id="rId13" Type="http://schemas.openxmlformats.org/officeDocument/2006/relationships/image" Target="../media/image53.png"/><Relationship Id="rId3" Type="http://schemas.openxmlformats.org/officeDocument/2006/relationships/image" Target="../media/image57.png"/><Relationship Id="rId7" Type="http://schemas.openxmlformats.org/officeDocument/2006/relationships/image" Target="../media/image46.png"/><Relationship Id="rId12" Type="http://schemas.openxmlformats.org/officeDocument/2006/relationships/image" Target="../media/image63.png"/><Relationship Id="rId17" Type="http://schemas.openxmlformats.org/officeDocument/2006/relationships/image" Target="../media/image49.png"/><Relationship Id="rId2" Type="http://schemas.openxmlformats.org/officeDocument/2006/relationships/image" Target="../media/image79.png"/><Relationship Id="rId16" Type="http://schemas.openxmlformats.org/officeDocument/2006/relationships/hyperlink" Target="mailto:egil@unerg.edu.ve" TargetMode="External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45.png"/><Relationship Id="rId11" Type="http://schemas.openxmlformats.org/officeDocument/2006/relationships/image" Target="../media/image62.png"/><Relationship Id="rId5" Type="http://schemas.openxmlformats.org/officeDocument/2006/relationships/image" Target="../media/image81.png"/><Relationship Id="rId15" Type="http://schemas.openxmlformats.org/officeDocument/2006/relationships/image" Target="../media/image48.png"/><Relationship Id="rId10" Type="http://schemas.openxmlformats.org/officeDocument/2006/relationships/image" Target="../media/image61.png"/><Relationship Id="rId4" Type="http://schemas.openxmlformats.org/officeDocument/2006/relationships/image" Target="../media/image80.png"/><Relationship Id="rId9" Type="http://schemas.openxmlformats.org/officeDocument/2006/relationships/image" Target="../media/image24.png"/><Relationship Id="rId14" Type="http://schemas.openxmlformats.org/officeDocument/2006/relationships/image" Target="../media/image64.png"/></Relationships>
</file>

<file path=ppt/slides/_rels/slide51.xml.rels><?xml version="1.0" encoding="UTF-8" standalone="yes"?>
<Relationships xmlns="http://schemas.openxmlformats.org/package/2006/relationships"><Relationship Id="rId8" Type="http://schemas.openxmlformats.org/officeDocument/2006/relationships/image" Target="../media/image47.png"/><Relationship Id="rId13" Type="http://schemas.openxmlformats.org/officeDocument/2006/relationships/image" Target="../media/image53.png"/><Relationship Id="rId3" Type="http://schemas.openxmlformats.org/officeDocument/2006/relationships/image" Target="../media/image83.png"/><Relationship Id="rId7" Type="http://schemas.openxmlformats.org/officeDocument/2006/relationships/image" Target="../media/image46.png"/><Relationship Id="rId12" Type="http://schemas.openxmlformats.org/officeDocument/2006/relationships/image" Target="../media/image63.png"/><Relationship Id="rId17" Type="http://schemas.openxmlformats.org/officeDocument/2006/relationships/image" Target="../media/image49.png"/><Relationship Id="rId2" Type="http://schemas.openxmlformats.org/officeDocument/2006/relationships/image" Target="../media/image82.png"/><Relationship Id="rId16" Type="http://schemas.openxmlformats.org/officeDocument/2006/relationships/hyperlink" Target="mailto:egil@unerg.edu.ve" TargetMode="External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45.png"/><Relationship Id="rId11" Type="http://schemas.openxmlformats.org/officeDocument/2006/relationships/image" Target="../media/image62.png"/><Relationship Id="rId5" Type="http://schemas.openxmlformats.org/officeDocument/2006/relationships/image" Target="../media/image81.png"/><Relationship Id="rId15" Type="http://schemas.openxmlformats.org/officeDocument/2006/relationships/image" Target="../media/image48.png"/><Relationship Id="rId10" Type="http://schemas.openxmlformats.org/officeDocument/2006/relationships/image" Target="../media/image61.png"/><Relationship Id="rId4" Type="http://schemas.openxmlformats.org/officeDocument/2006/relationships/image" Target="../media/image80.png"/><Relationship Id="rId9" Type="http://schemas.openxmlformats.org/officeDocument/2006/relationships/image" Target="../media/image24.png"/><Relationship Id="rId14" Type="http://schemas.openxmlformats.org/officeDocument/2006/relationships/image" Target="../media/image64.png"/></Relationships>
</file>

<file path=ppt/slides/_rels/slide52.xml.rels><?xml version="1.0" encoding="UTF-8" standalone="yes"?>
<Relationships xmlns="http://schemas.openxmlformats.org/package/2006/relationships"><Relationship Id="rId8" Type="http://schemas.openxmlformats.org/officeDocument/2006/relationships/image" Target="../media/image63.png"/><Relationship Id="rId13" Type="http://schemas.openxmlformats.org/officeDocument/2006/relationships/image" Target="../media/image49.png"/><Relationship Id="rId3" Type="http://schemas.openxmlformats.org/officeDocument/2006/relationships/image" Target="../media/image46.png"/><Relationship Id="rId7" Type="http://schemas.openxmlformats.org/officeDocument/2006/relationships/image" Target="../media/image62.png"/><Relationship Id="rId12" Type="http://schemas.openxmlformats.org/officeDocument/2006/relationships/image" Target="../media/image54.png"/><Relationship Id="rId2" Type="http://schemas.openxmlformats.org/officeDocument/2006/relationships/image" Target="../media/image60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61.png"/><Relationship Id="rId11" Type="http://schemas.openxmlformats.org/officeDocument/2006/relationships/image" Target="../media/image48.png"/><Relationship Id="rId5" Type="http://schemas.openxmlformats.org/officeDocument/2006/relationships/image" Target="../media/image24.png"/><Relationship Id="rId10" Type="http://schemas.openxmlformats.org/officeDocument/2006/relationships/image" Target="../media/image64.png"/><Relationship Id="rId4" Type="http://schemas.openxmlformats.org/officeDocument/2006/relationships/image" Target="../media/image47.png"/><Relationship Id="rId9" Type="http://schemas.openxmlformats.org/officeDocument/2006/relationships/image" Target="../media/image53.png"/></Relationships>
</file>

<file path=ppt/slides/_rels/slide53.xml.rels><?xml version="1.0" encoding="UTF-8" standalone="yes"?>
<Relationships xmlns="http://schemas.openxmlformats.org/package/2006/relationships"><Relationship Id="rId8" Type="http://schemas.openxmlformats.org/officeDocument/2006/relationships/image" Target="../media/image63.png"/><Relationship Id="rId13" Type="http://schemas.openxmlformats.org/officeDocument/2006/relationships/image" Target="../media/image49.png"/><Relationship Id="rId3" Type="http://schemas.openxmlformats.org/officeDocument/2006/relationships/image" Target="../media/image46.png"/><Relationship Id="rId7" Type="http://schemas.openxmlformats.org/officeDocument/2006/relationships/image" Target="../media/image62.png"/><Relationship Id="rId12" Type="http://schemas.openxmlformats.org/officeDocument/2006/relationships/image" Target="../media/image54.png"/><Relationship Id="rId2" Type="http://schemas.openxmlformats.org/officeDocument/2006/relationships/image" Target="../media/image60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61.png"/><Relationship Id="rId11" Type="http://schemas.openxmlformats.org/officeDocument/2006/relationships/image" Target="../media/image48.png"/><Relationship Id="rId5" Type="http://schemas.openxmlformats.org/officeDocument/2006/relationships/image" Target="../media/image24.png"/><Relationship Id="rId10" Type="http://schemas.openxmlformats.org/officeDocument/2006/relationships/image" Target="../media/image64.png"/><Relationship Id="rId4" Type="http://schemas.openxmlformats.org/officeDocument/2006/relationships/image" Target="../media/image47.png"/><Relationship Id="rId9" Type="http://schemas.openxmlformats.org/officeDocument/2006/relationships/image" Target="../media/image53.png"/></Relationships>
</file>

<file path=ppt/slides/_rels/slide54.xml.rels><?xml version="1.0" encoding="UTF-8" standalone="yes"?>
<Relationships xmlns="http://schemas.openxmlformats.org/package/2006/relationships"><Relationship Id="rId8" Type="http://schemas.openxmlformats.org/officeDocument/2006/relationships/image" Target="../media/image63.png"/><Relationship Id="rId13" Type="http://schemas.openxmlformats.org/officeDocument/2006/relationships/image" Target="../media/image49.png"/><Relationship Id="rId3" Type="http://schemas.openxmlformats.org/officeDocument/2006/relationships/image" Target="../media/image46.png"/><Relationship Id="rId7" Type="http://schemas.openxmlformats.org/officeDocument/2006/relationships/image" Target="../media/image62.png"/><Relationship Id="rId12" Type="http://schemas.openxmlformats.org/officeDocument/2006/relationships/image" Target="../media/image54.png"/><Relationship Id="rId2" Type="http://schemas.openxmlformats.org/officeDocument/2006/relationships/image" Target="../media/image60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61.png"/><Relationship Id="rId11" Type="http://schemas.openxmlformats.org/officeDocument/2006/relationships/image" Target="../media/image48.png"/><Relationship Id="rId5" Type="http://schemas.openxmlformats.org/officeDocument/2006/relationships/image" Target="../media/image24.png"/><Relationship Id="rId10" Type="http://schemas.openxmlformats.org/officeDocument/2006/relationships/image" Target="../media/image64.png"/><Relationship Id="rId4" Type="http://schemas.openxmlformats.org/officeDocument/2006/relationships/image" Target="../media/image47.png"/><Relationship Id="rId9" Type="http://schemas.openxmlformats.org/officeDocument/2006/relationships/image" Target="../media/image53.png"/></Relationships>
</file>

<file path=ppt/slides/_rels/slide55.xml.rels><?xml version="1.0" encoding="UTF-8" standalone="yes"?>
<Relationships xmlns="http://schemas.openxmlformats.org/package/2006/relationships"><Relationship Id="rId8" Type="http://schemas.openxmlformats.org/officeDocument/2006/relationships/image" Target="../media/image63.png"/><Relationship Id="rId13" Type="http://schemas.openxmlformats.org/officeDocument/2006/relationships/image" Target="../media/image49.png"/><Relationship Id="rId3" Type="http://schemas.openxmlformats.org/officeDocument/2006/relationships/image" Target="../media/image46.png"/><Relationship Id="rId7" Type="http://schemas.openxmlformats.org/officeDocument/2006/relationships/image" Target="../media/image62.png"/><Relationship Id="rId12" Type="http://schemas.openxmlformats.org/officeDocument/2006/relationships/image" Target="../media/image54.png"/><Relationship Id="rId2" Type="http://schemas.openxmlformats.org/officeDocument/2006/relationships/image" Target="../media/image60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61.png"/><Relationship Id="rId11" Type="http://schemas.openxmlformats.org/officeDocument/2006/relationships/image" Target="../media/image48.png"/><Relationship Id="rId5" Type="http://schemas.openxmlformats.org/officeDocument/2006/relationships/image" Target="../media/image24.png"/><Relationship Id="rId10" Type="http://schemas.openxmlformats.org/officeDocument/2006/relationships/image" Target="../media/image64.png"/><Relationship Id="rId4" Type="http://schemas.openxmlformats.org/officeDocument/2006/relationships/image" Target="../media/image47.png"/><Relationship Id="rId9" Type="http://schemas.openxmlformats.org/officeDocument/2006/relationships/image" Target="../media/image53.png"/></Relationships>
</file>

<file path=ppt/slides/_rels/slide56.xml.rels><?xml version="1.0" encoding="UTF-8" standalone="yes"?>
<Relationships xmlns="http://schemas.openxmlformats.org/package/2006/relationships"><Relationship Id="rId8" Type="http://schemas.openxmlformats.org/officeDocument/2006/relationships/image" Target="../media/image63.png"/><Relationship Id="rId13" Type="http://schemas.openxmlformats.org/officeDocument/2006/relationships/image" Target="../media/image49.png"/><Relationship Id="rId3" Type="http://schemas.openxmlformats.org/officeDocument/2006/relationships/image" Target="../media/image46.png"/><Relationship Id="rId7" Type="http://schemas.openxmlformats.org/officeDocument/2006/relationships/image" Target="../media/image62.png"/><Relationship Id="rId12" Type="http://schemas.openxmlformats.org/officeDocument/2006/relationships/image" Target="../media/image54.png"/><Relationship Id="rId2" Type="http://schemas.openxmlformats.org/officeDocument/2006/relationships/image" Target="../media/image60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61.png"/><Relationship Id="rId11" Type="http://schemas.openxmlformats.org/officeDocument/2006/relationships/image" Target="../media/image48.png"/><Relationship Id="rId5" Type="http://schemas.openxmlformats.org/officeDocument/2006/relationships/image" Target="../media/image24.png"/><Relationship Id="rId10" Type="http://schemas.openxmlformats.org/officeDocument/2006/relationships/image" Target="../media/image64.png"/><Relationship Id="rId4" Type="http://schemas.openxmlformats.org/officeDocument/2006/relationships/image" Target="../media/image47.png"/><Relationship Id="rId9" Type="http://schemas.openxmlformats.org/officeDocument/2006/relationships/image" Target="../media/image53.png"/></Relationships>
</file>

<file path=ppt/slides/_rels/slide57.xml.rels><?xml version="1.0" encoding="UTF-8" standalone="yes"?>
<Relationships xmlns="http://schemas.openxmlformats.org/package/2006/relationships"><Relationship Id="rId8" Type="http://schemas.openxmlformats.org/officeDocument/2006/relationships/image" Target="../media/image63.png"/><Relationship Id="rId13" Type="http://schemas.openxmlformats.org/officeDocument/2006/relationships/image" Target="../media/image84.jpg"/><Relationship Id="rId3" Type="http://schemas.openxmlformats.org/officeDocument/2006/relationships/image" Target="../media/image46.png"/><Relationship Id="rId7" Type="http://schemas.openxmlformats.org/officeDocument/2006/relationships/image" Target="../media/image62.png"/><Relationship Id="rId12" Type="http://schemas.openxmlformats.org/officeDocument/2006/relationships/image" Target="../media/image54.png"/><Relationship Id="rId2" Type="http://schemas.openxmlformats.org/officeDocument/2006/relationships/image" Target="../media/image60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61.png"/><Relationship Id="rId11" Type="http://schemas.openxmlformats.org/officeDocument/2006/relationships/image" Target="../media/image48.png"/><Relationship Id="rId5" Type="http://schemas.openxmlformats.org/officeDocument/2006/relationships/image" Target="../media/image24.png"/><Relationship Id="rId10" Type="http://schemas.openxmlformats.org/officeDocument/2006/relationships/image" Target="../media/image64.png"/><Relationship Id="rId4" Type="http://schemas.openxmlformats.org/officeDocument/2006/relationships/image" Target="../media/image47.png"/><Relationship Id="rId9" Type="http://schemas.openxmlformats.org/officeDocument/2006/relationships/image" Target="../media/image53.png"/><Relationship Id="rId14" Type="http://schemas.openxmlformats.org/officeDocument/2006/relationships/image" Target="../media/image49.png"/></Relationships>
</file>

<file path=ppt/slides/_rels/slide58.xml.rels><?xml version="1.0" encoding="UTF-8" standalone="yes"?>
<Relationships xmlns="http://schemas.openxmlformats.org/package/2006/relationships"><Relationship Id="rId8" Type="http://schemas.openxmlformats.org/officeDocument/2006/relationships/image" Target="../media/image63.png"/><Relationship Id="rId13" Type="http://schemas.openxmlformats.org/officeDocument/2006/relationships/image" Target="../media/image49.png"/><Relationship Id="rId3" Type="http://schemas.openxmlformats.org/officeDocument/2006/relationships/image" Target="../media/image46.png"/><Relationship Id="rId7" Type="http://schemas.openxmlformats.org/officeDocument/2006/relationships/image" Target="../media/image62.png"/><Relationship Id="rId12" Type="http://schemas.openxmlformats.org/officeDocument/2006/relationships/image" Target="../media/image54.png"/><Relationship Id="rId2" Type="http://schemas.openxmlformats.org/officeDocument/2006/relationships/image" Target="../media/image60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61.png"/><Relationship Id="rId11" Type="http://schemas.openxmlformats.org/officeDocument/2006/relationships/image" Target="../media/image48.png"/><Relationship Id="rId5" Type="http://schemas.openxmlformats.org/officeDocument/2006/relationships/image" Target="../media/image24.png"/><Relationship Id="rId10" Type="http://schemas.openxmlformats.org/officeDocument/2006/relationships/image" Target="../media/image64.png"/><Relationship Id="rId4" Type="http://schemas.openxmlformats.org/officeDocument/2006/relationships/image" Target="../media/image47.png"/><Relationship Id="rId9" Type="http://schemas.openxmlformats.org/officeDocument/2006/relationships/image" Target="../media/image53.png"/></Relationships>
</file>

<file path=ppt/slides/_rels/slide59.xml.rels><?xml version="1.0" encoding="UTF-8" standalone="yes"?>
<Relationships xmlns="http://schemas.openxmlformats.org/package/2006/relationships"><Relationship Id="rId8" Type="http://schemas.openxmlformats.org/officeDocument/2006/relationships/image" Target="../media/image63.png"/><Relationship Id="rId13" Type="http://schemas.openxmlformats.org/officeDocument/2006/relationships/image" Target="../media/image49.png"/><Relationship Id="rId3" Type="http://schemas.openxmlformats.org/officeDocument/2006/relationships/image" Target="../media/image46.png"/><Relationship Id="rId7" Type="http://schemas.openxmlformats.org/officeDocument/2006/relationships/image" Target="../media/image62.png"/><Relationship Id="rId12" Type="http://schemas.openxmlformats.org/officeDocument/2006/relationships/image" Target="../media/image54.png"/><Relationship Id="rId2" Type="http://schemas.openxmlformats.org/officeDocument/2006/relationships/image" Target="../media/image60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61.png"/><Relationship Id="rId11" Type="http://schemas.openxmlformats.org/officeDocument/2006/relationships/image" Target="../media/image48.png"/><Relationship Id="rId5" Type="http://schemas.openxmlformats.org/officeDocument/2006/relationships/image" Target="../media/image24.png"/><Relationship Id="rId10" Type="http://schemas.openxmlformats.org/officeDocument/2006/relationships/image" Target="../media/image64.png"/><Relationship Id="rId4" Type="http://schemas.openxmlformats.org/officeDocument/2006/relationships/image" Target="../media/image47.png"/><Relationship Id="rId9" Type="http://schemas.openxmlformats.org/officeDocument/2006/relationships/image" Target="../media/image53.png"/></Relationships>
</file>

<file path=ppt/slides/_rels/slide6.xml.rels><?xml version="1.0" encoding="UTF-8" standalone="yes"?>
<Relationships xmlns="http://schemas.openxmlformats.org/package/2006/relationships"><Relationship Id="rId8" Type="http://schemas.openxmlformats.org/officeDocument/2006/relationships/image" Target="../media/image37.png"/><Relationship Id="rId13" Type="http://schemas.openxmlformats.org/officeDocument/2006/relationships/image" Target="../media/image42.png"/><Relationship Id="rId3" Type="http://schemas.openxmlformats.org/officeDocument/2006/relationships/image" Target="../media/image33.png"/><Relationship Id="rId7" Type="http://schemas.openxmlformats.org/officeDocument/2006/relationships/image" Target="../media/image36.png"/><Relationship Id="rId12" Type="http://schemas.openxmlformats.org/officeDocument/2006/relationships/image" Target="../media/image26.png"/><Relationship Id="rId2" Type="http://schemas.openxmlformats.org/officeDocument/2006/relationships/image" Target="../media/image40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35.png"/><Relationship Id="rId11" Type="http://schemas.openxmlformats.org/officeDocument/2006/relationships/image" Target="../media/image25.png"/><Relationship Id="rId5" Type="http://schemas.openxmlformats.org/officeDocument/2006/relationships/image" Target="../media/image24.png"/><Relationship Id="rId10" Type="http://schemas.openxmlformats.org/officeDocument/2006/relationships/image" Target="../media/image39.png"/><Relationship Id="rId4" Type="http://schemas.openxmlformats.org/officeDocument/2006/relationships/image" Target="../media/image34.png"/><Relationship Id="rId9" Type="http://schemas.openxmlformats.org/officeDocument/2006/relationships/image" Target="../media/image38.png"/></Relationships>
</file>

<file path=ppt/slides/_rels/slide60.xml.rels><?xml version="1.0" encoding="UTF-8" standalone="yes"?>
<Relationships xmlns="http://schemas.openxmlformats.org/package/2006/relationships"><Relationship Id="rId8" Type="http://schemas.openxmlformats.org/officeDocument/2006/relationships/image" Target="../media/image63.png"/><Relationship Id="rId13" Type="http://schemas.openxmlformats.org/officeDocument/2006/relationships/image" Target="../media/image49.png"/><Relationship Id="rId3" Type="http://schemas.openxmlformats.org/officeDocument/2006/relationships/image" Target="../media/image46.png"/><Relationship Id="rId7" Type="http://schemas.openxmlformats.org/officeDocument/2006/relationships/image" Target="../media/image62.png"/><Relationship Id="rId12" Type="http://schemas.openxmlformats.org/officeDocument/2006/relationships/image" Target="../media/image54.png"/><Relationship Id="rId2" Type="http://schemas.openxmlformats.org/officeDocument/2006/relationships/image" Target="../media/image60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61.png"/><Relationship Id="rId11" Type="http://schemas.openxmlformats.org/officeDocument/2006/relationships/image" Target="../media/image48.png"/><Relationship Id="rId5" Type="http://schemas.openxmlformats.org/officeDocument/2006/relationships/image" Target="../media/image24.png"/><Relationship Id="rId10" Type="http://schemas.openxmlformats.org/officeDocument/2006/relationships/image" Target="../media/image64.png"/><Relationship Id="rId4" Type="http://schemas.openxmlformats.org/officeDocument/2006/relationships/image" Target="../media/image47.png"/><Relationship Id="rId9" Type="http://schemas.openxmlformats.org/officeDocument/2006/relationships/image" Target="../media/image53.png"/></Relationships>
</file>

<file path=ppt/slides/_rels/slide61.xml.rels><?xml version="1.0" encoding="UTF-8" standalone="yes"?>
<Relationships xmlns="http://schemas.openxmlformats.org/package/2006/relationships"><Relationship Id="rId8" Type="http://schemas.openxmlformats.org/officeDocument/2006/relationships/image" Target="../media/image63.png"/><Relationship Id="rId13" Type="http://schemas.openxmlformats.org/officeDocument/2006/relationships/hyperlink" Target="http://www.el-nacional.com/noticias/historico/globalizacion-identidad-cultural_17561" TargetMode="External"/><Relationship Id="rId3" Type="http://schemas.openxmlformats.org/officeDocument/2006/relationships/image" Target="../media/image46.png"/><Relationship Id="rId7" Type="http://schemas.openxmlformats.org/officeDocument/2006/relationships/image" Target="../media/image62.png"/><Relationship Id="rId12" Type="http://schemas.openxmlformats.org/officeDocument/2006/relationships/image" Target="../media/image54.png"/><Relationship Id="rId2" Type="http://schemas.openxmlformats.org/officeDocument/2006/relationships/image" Target="../media/image60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61.png"/><Relationship Id="rId11" Type="http://schemas.openxmlformats.org/officeDocument/2006/relationships/image" Target="../media/image48.png"/><Relationship Id="rId5" Type="http://schemas.openxmlformats.org/officeDocument/2006/relationships/image" Target="../media/image24.png"/><Relationship Id="rId10" Type="http://schemas.openxmlformats.org/officeDocument/2006/relationships/image" Target="../media/image64.png"/><Relationship Id="rId4" Type="http://schemas.openxmlformats.org/officeDocument/2006/relationships/image" Target="../media/image47.png"/><Relationship Id="rId9" Type="http://schemas.openxmlformats.org/officeDocument/2006/relationships/image" Target="../media/image53.png"/><Relationship Id="rId14" Type="http://schemas.openxmlformats.org/officeDocument/2006/relationships/image" Target="../media/image49.png"/></Relationships>
</file>

<file path=ppt/slides/_rels/slide62.xml.rels><?xml version="1.0" encoding="UTF-8" standalone="yes"?>
<Relationships xmlns="http://schemas.openxmlformats.org/package/2006/relationships"><Relationship Id="rId8" Type="http://schemas.openxmlformats.org/officeDocument/2006/relationships/image" Target="../media/image47.png"/><Relationship Id="rId13" Type="http://schemas.openxmlformats.org/officeDocument/2006/relationships/image" Target="../media/image53.png"/><Relationship Id="rId3" Type="http://schemas.openxmlformats.org/officeDocument/2006/relationships/image" Target="../media/image75.png"/><Relationship Id="rId7" Type="http://schemas.openxmlformats.org/officeDocument/2006/relationships/image" Target="../media/image46.png"/><Relationship Id="rId12" Type="http://schemas.openxmlformats.org/officeDocument/2006/relationships/image" Target="../media/image63.png"/><Relationship Id="rId17" Type="http://schemas.openxmlformats.org/officeDocument/2006/relationships/image" Target="../media/image49.png"/><Relationship Id="rId2" Type="http://schemas.openxmlformats.org/officeDocument/2006/relationships/image" Target="../media/image74.png"/><Relationship Id="rId16" Type="http://schemas.openxmlformats.org/officeDocument/2006/relationships/hyperlink" Target="mailto:miriamjosefina57@gmail.com" TargetMode="External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45.png"/><Relationship Id="rId11" Type="http://schemas.openxmlformats.org/officeDocument/2006/relationships/image" Target="../media/image62.png"/><Relationship Id="rId5" Type="http://schemas.openxmlformats.org/officeDocument/2006/relationships/image" Target="../media/image81.png"/><Relationship Id="rId15" Type="http://schemas.openxmlformats.org/officeDocument/2006/relationships/image" Target="../media/image48.png"/><Relationship Id="rId10" Type="http://schemas.openxmlformats.org/officeDocument/2006/relationships/image" Target="../media/image61.png"/><Relationship Id="rId4" Type="http://schemas.openxmlformats.org/officeDocument/2006/relationships/image" Target="../media/image80.png"/><Relationship Id="rId9" Type="http://schemas.openxmlformats.org/officeDocument/2006/relationships/image" Target="../media/image24.png"/><Relationship Id="rId14" Type="http://schemas.openxmlformats.org/officeDocument/2006/relationships/image" Target="../media/image64.png"/></Relationships>
</file>

<file path=ppt/slides/_rels/slide63.xml.rels><?xml version="1.0" encoding="UTF-8" standalone="yes"?>
<Relationships xmlns="http://schemas.openxmlformats.org/package/2006/relationships"><Relationship Id="rId8" Type="http://schemas.openxmlformats.org/officeDocument/2006/relationships/image" Target="../media/image47.png"/><Relationship Id="rId13" Type="http://schemas.openxmlformats.org/officeDocument/2006/relationships/image" Target="../media/image53.png"/><Relationship Id="rId3" Type="http://schemas.openxmlformats.org/officeDocument/2006/relationships/image" Target="../media/image75.png"/><Relationship Id="rId7" Type="http://schemas.openxmlformats.org/officeDocument/2006/relationships/image" Target="../media/image46.png"/><Relationship Id="rId12" Type="http://schemas.openxmlformats.org/officeDocument/2006/relationships/image" Target="../media/image63.png"/><Relationship Id="rId17" Type="http://schemas.openxmlformats.org/officeDocument/2006/relationships/image" Target="../media/image49.png"/><Relationship Id="rId2" Type="http://schemas.openxmlformats.org/officeDocument/2006/relationships/image" Target="../media/image74.png"/><Relationship Id="rId16" Type="http://schemas.openxmlformats.org/officeDocument/2006/relationships/hyperlink" Target="mailto:miriamjosefina57@gmail.com" TargetMode="External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45.png"/><Relationship Id="rId11" Type="http://schemas.openxmlformats.org/officeDocument/2006/relationships/image" Target="../media/image62.png"/><Relationship Id="rId5" Type="http://schemas.openxmlformats.org/officeDocument/2006/relationships/image" Target="../media/image81.png"/><Relationship Id="rId15" Type="http://schemas.openxmlformats.org/officeDocument/2006/relationships/image" Target="../media/image48.png"/><Relationship Id="rId10" Type="http://schemas.openxmlformats.org/officeDocument/2006/relationships/image" Target="../media/image61.png"/><Relationship Id="rId4" Type="http://schemas.openxmlformats.org/officeDocument/2006/relationships/image" Target="../media/image80.png"/><Relationship Id="rId9" Type="http://schemas.openxmlformats.org/officeDocument/2006/relationships/image" Target="../media/image24.png"/><Relationship Id="rId14" Type="http://schemas.openxmlformats.org/officeDocument/2006/relationships/image" Target="../media/image64.png"/></Relationships>
</file>

<file path=ppt/slides/_rels/slide64.xml.rels><?xml version="1.0" encoding="UTF-8" standalone="yes"?>
<Relationships xmlns="http://schemas.openxmlformats.org/package/2006/relationships"><Relationship Id="rId8" Type="http://schemas.openxmlformats.org/officeDocument/2006/relationships/image" Target="../media/image63.png"/><Relationship Id="rId13" Type="http://schemas.openxmlformats.org/officeDocument/2006/relationships/image" Target="../media/image49.png"/><Relationship Id="rId3" Type="http://schemas.openxmlformats.org/officeDocument/2006/relationships/image" Target="../media/image46.png"/><Relationship Id="rId7" Type="http://schemas.openxmlformats.org/officeDocument/2006/relationships/image" Target="../media/image62.png"/><Relationship Id="rId12" Type="http://schemas.openxmlformats.org/officeDocument/2006/relationships/image" Target="../media/image54.png"/><Relationship Id="rId2" Type="http://schemas.openxmlformats.org/officeDocument/2006/relationships/image" Target="../media/image85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61.png"/><Relationship Id="rId11" Type="http://schemas.openxmlformats.org/officeDocument/2006/relationships/image" Target="../media/image48.png"/><Relationship Id="rId5" Type="http://schemas.openxmlformats.org/officeDocument/2006/relationships/image" Target="../media/image24.png"/><Relationship Id="rId10" Type="http://schemas.openxmlformats.org/officeDocument/2006/relationships/image" Target="../media/image64.png"/><Relationship Id="rId4" Type="http://schemas.openxmlformats.org/officeDocument/2006/relationships/image" Target="../media/image47.png"/><Relationship Id="rId9" Type="http://schemas.openxmlformats.org/officeDocument/2006/relationships/image" Target="../media/image53.png"/></Relationships>
</file>

<file path=ppt/slides/_rels/slide65.xml.rels><?xml version="1.0" encoding="UTF-8" standalone="yes"?>
<Relationships xmlns="http://schemas.openxmlformats.org/package/2006/relationships"><Relationship Id="rId8" Type="http://schemas.openxmlformats.org/officeDocument/2006/relationships/image" Target="../media/image63.png"/><Relationship Id="rId13" Type="http://schemas.openxmlformats.org/officeDocument/2006/relationships/image" Target="../media/image49.png"/><Relationship Id="rId3" Type="http://schemas.openxmlformats.org/officeDocument/2006/relationships/image" Target="../media/image46.png"/><Relationship Id="rId7" Type="http://schemas.openxmlformats.org/officeDocument/2006/relationships/image" Target="../media/image62.png"/><Relationship Id="rId12" Type="http://schemas.openxmlformats.org/officeDocument/2006/relationships/image" Target="../media/image54.png"/><Relationship Id="rId2" Type="http://schemas.openxmlformats.org/officeDocument/2006/relationships/image" Target="../media/image85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61.png"/><Relationship Id="rId11" Type="http://schemas.openxmlformats.org/officeDocument/2006/relationships/image" Target="../media/image48.png"/><Relationship Id="rId5" Type="http://schemas.openxmlformats.org/officeDocument/2006/relationships/image" Target="../media/image24.png"/><Relationship Id="rId10" Type="http://schemas.openxmlformats.org/officeDocument/2006/relationships/image" Target="../media/image64.png"/><Relationship Id="rId4" Type="http://schemas.openxmlformats.org/officeDocument/2006/relationships/image" Target="../media/image47.png"/><Relationship Id="rId9" Type="http://schemas.openxmlformats.org/officeDocument/2006/relationships/image" Target="../media/image53.png"/></Relationships>
</file>

<file path=ppt/slides/_rels/slide66.xml.rels><?xml version="1.0" encoding="UTF-8" standalone="yes"?>
<Relationships xmlns="http://schemas.openxmlformats.org/package/2006/relationships"><Relationship Id="rId8" Type="http://schemas.openxmlformats.org/officeDocument/2006/relationships/image" Target="../media/image63.png"/><Relationship Id="rId13" Type="http://schemas.openxmlformats.org/officeDocument/2006/relationships/image" Target="../media/image49.png"/><Relationship Id="rId3" Type="http://schemas.openxmlformats.org/officeDocument/2006/relationships/image" Target="../media/image46.png"/><Relationship Id="rId7" Type="http://schemas.openxmlformats.org/officeDocument/2006/relationships/image" Target="../media/image62.png"/><Relationship Id="rId12" Type="http://schemas.openxmlformats.org/officeDocument/2006/relationships/image" Target="../media/image54.png"/><Relationship Id="rId2" Type="http://schemas.openxmlformats.org/officeDocument/2006/relationships/image" Target="../media/image85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61.png"/><Relationship Id="rId11" Type="http://schemas.openxmlformats.org/officeDocument/2006/relationships/image" Target="../media/image48.png"/><Relationship Id="rId5" Type="http://schemas.openxmlformats.org/officeDocument/2006/relationships/image" Target="../media/image24.png"/><Relationship Id="rId10" Type="http://schemas.openxmlformats.org/officeDocument/2006/relationships/image" Target="../media/image64.png"/><Relationship Id="rId4" Type="http://schemas.openxmlformats.org/officeDocument/2006/relationships/image" Target="../media/image47.png"/><Relationship Id="rId9" Type="http://schemas.openxmlformats.org/officeDocument/2006/relationships/image" Target="../media/image53.png"/></Relationships>
</file>

<file path=ppt/slides/_rels/slide67.xml.rels><?xml version="1.0" encoding="UTF-8" standalone="yes"?>
<Relationships xmlns="http://schemas.openxmlformats.org/package/2006/relationships"><Relationship Id="rId8" Type="http://schemas.openxmlformats.org/officeDocument/2006/relationships/image" Target="../media/image63.png"/><Relationship Id="rId13" Type="http://schemas.openxmlformats.org/officeDocument/2006/relationships/image" Target="../media/image49.png"/><Relationship Id="rId3" Type="http://schemas.openxmlformats.org/officeDocument/2006/relationships/image" Target="../media/image46.png"/><Relationship Id="rId7" Type="http://schemas.openxmlformats.org/officeDocument/2006/relationships/image" Target="../media/image62.png"/><Relationship Id="rId12" Type="http://schemas.openxmlformats.org/officeDocument/2006/relationships/image" Target="../media/image54.png"/><Relationship Id="rId2" Type="http://schemas.openxmlformats.org/officeDocument/2006/relationships/image" Target="../media/image85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61.png"/><Relationship Id="rId11" Type="http://schemas.openxmlformats.org/officeDocument/2006/relationships/image" Target="../media/image48.png"/><Relationship Id="rId5" Type="http://schemas.openxmlformats.org/officeDocument/2006/relationships/image" Target="../media/image24.png"/><Relationship Id="rId10" Type="http://schemas.openxmlformats.org/officeDocument/2006/relationships/image" Target="../media/image64.png"/><Relationship Id="rId4" Type="http://schemas.openxmlformats.org/officeDocument/2006/relationships/image" Target="../media/image47.png"/><Relationship Id="rId9" Type="http://schemas.openxmlformats.org/officeDocument/2006/relationships/image" Target="../media/image53.png"/></Relationships>
</file>

<file path=ppt/slides/_rels/slide68.xml.rels><?xml version="1.0" encoding="UTF-8" standalone="yes"?>
<Relationships xmlns="http://schemas.openxmlformats.org/package/2006/relationships"><Relationship Id="rId8" Type="http://schemas.openxmlformats.org/officeDocument/2006/relationships/image" Target="../media/image63.png"/><Relationship Id="rId13" Type="http://schemas.openxmlformats.org/officeDocument/2006/relationships/image" Target="../media/image49.png"/><Relationship Id="rId3" Type="http://schemas.openxmlformats.org/officeDocument/2006/relationships/image" Target="../media/image46.png"/><Relationship Id="rId7" Type="http://schemas.openxmlformats.org/officeDocument/2006/relationships/image" Target="../media/image62.png"/><Relationship Id="rId12" Type="http://schemas.openxmlformats.org/officeDocument/2006/relationships/image" Target="../media/image54.png"/><Relationship Id="rId2" Type="http://schemas.openxmlformats.org/officeDocument/2006/relationships/image" Target="../media/image85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61.png"/><Relationship Id="rId11" Type="http://schemas.openxmlformats.org/officeDocument/2006/relationships/image" Target="../media/image48.png"/><Relationship Id="rId5" Type="http://schemas.openxmlformats.org/officeDocument/2006/relationships/image" Target="../media/image24.png"/><Relationship Id="rId10" Type="http://schemas.openxmlformats.org/officeDocument/2006/relationships/image" Target="../media/image64.png"/><Relationship Id="rId4" Type="http://schemas.openxmlformats.org/officeDocument/2006/relationships/image" Target="../media/image47.png"/><Relationship Id="rId9" Type="http://schemas.openxmlformats.org/officeDocument/2006/relationships/image" Target="../media/image53.png"/></Relationships>
</file>

<file path=ppt/slides/_rels/slide69.xml.rels><?xml version="1.0" encoding="UTF-8" standalone="yes"?>
<Relationships xmlns="http://schemas.openxmlformats.org/package/2006/relationships"><Relationship Id="rId8" Type="http://schemas.openxmlformats.org/officeDocument/2006/relationships/image" Target="../media/image63.png"/><Relationship Id="rId13" Type="http://schemas.openxmlformats.org/officeDocument/2006/relationships/image" Target="../media/image49.png"/><Relationship Id="rId3" Type="http://schemas.openxmlformats.org/officeDocument/2006/relationships/image" Target="../media/image46.png"/><Relationship Id="rId7" Type="http://schemas.openxmlformats.org/officeDocument/2006/relationships/image" Target="../media/image62.png"/><Relationship Id="rId12" Type="http://schemas.openxmlformats.org/officeDocument/2006/relationships/image" Target="../media/image54.png"/><Relationship Id="rId2" Type="http://schemas.openxmlformats.org/officeDocument/2006/relationships/image" Target="../media/image85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61.png"/><Relationship Id="rId11" Type="http://schemas.openxmlformats.org/officeDocument/2006/relationships/image" Target="../media/image48.png"/><Relationship Id="rId5" Type="http://schemas.openxmlformats.org/officeDocument/2006/relationships/image" Target="../media/image24.png"/><Relationship Id="rId10" Type="http://schemas.openxmlformats.org/officeDocument/2006/relationships/image" Target="../media/image64.png"/><Relationship Id="rId4" Type="http://schemas.openxmlformats.org/officeDocument/2006/relationships/image" Target="../media/image47.png"/><Relationship Id="rId9" Type="http://schemas.openxmlformats.org/officeDocument/2006/relationships/image" Target="../media/image53.png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image" Target="../media/image37.png"/><Relationship Id="rId13" Type="http://schemas.openxmlformats.org/officeDocument/2006/relationships/image" Target="../media/image42.png"/><Relationship Id="rId3" Type="http://schemas.openxmlformats.org/officeDocument/2006/relationships/image" Target="../media/image33.png"/><Relationship Id="rId7" Type="http://schemas.openxmlformats.org/officeDocument/2006/relationships/image" Target="../media/image36.png"/><Relationship Id="rId12" Type="http://schemas.openxmlformats.org/officeDocument/2006/relationships/image" Target="../media/image26.png"/><Relationship Id="rId2" Type="http://schemas.openxmlformats.org/officeDocument/2006/relationships/image" Target="../media/image40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35.png"/><Relationship Id="rId11" Type="http://schemas.openxmlformats.org/officeDocument/2006/relationships/image" Target="../media/image25.png"/><Relationship Id="rId5" Type="http://schemas.openxmlformats.org/officeDocument/2006/relationships/image" Target="../media/image24.png"/><Relationship Id="rId10" Type="http://schemas.openxmlformats.org/officeDocument/2006/relationships/image" Target="../media/image39.png"/><Relationship Id="rId4" Type="http://schemas.openxmlformats.org/officeDocument/2006/relationships/image" Target="../media/image34.png"/><Relationship Id="rId9" Type="http://schemas.openxmlformats.org/officeDocument/2006/relationships/image" Target="../media/image38.png"/></Relationships>
</file>

<file path=ppt/slides/_rels/slide70.xml.rels><?xml version="1.0" encoding="UTF-8" standalone="yes"?>
<Relationships xmlns="http://schemas.openxmlformats.org/package/2006/relationships"><Relationship Id="rId8" Type="http://schemas.openxmlformats.org/officeDocument/2006/relationships/image" Target="../media/image63.png"/><Relationship Id="rId13" Type="http://schemas.openxmlformats.org/officeDocument/2006/relationships/image" Target="../media/image49.png"/><Relationship Id="rId3" Type="http://schemas.openxmlformats.org/officeDocument/2006/relationships/image" Target="../media/image46.png"/><Relationship Id="rId7" Type="http://schemas.openxmlformats.org/officeDocument/2006/relationships/image" Target="../media/image62.png"/><Relationship Id="rId12" Type="http://schemas.openxmlformats.org/officeDocument/2006/relationships/image" Target="../media/image54.png"/><Relationship Id="rId2" Type="http://schemas.openxmlformats.org/officeDocument/2006/relationships/image" Target="../media/image85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61.png"/><Relationship Id="rId11" Type="http://schemas.openxmlformats.org/officeDocument/2006/relationships/image" Target="../media/image48.png"/><Relationship Id="rId5" Type="http://schemas.openxmlformats.org/officeDocument/2006/relationships/image" Target="../media/image24.png"/><Relationship Id="rId10" Type="http://schemas.openxmlformats.org/officeDocument/2006/relationships/image" Target="../media/image64.png"/><Relationship Id="rId4" Type="http://schemas.openxmlformats.org/officeDocument/2006/relationships/image" Target="../media/image47.png"/><Relationship Id="rId9" Type="http://schemas.openxmlformats.org/officeDocument/2006/relationships/image" Target="../media/image53.png"/></Relationships>
</file>

<file path=ppt/slides/_rels/slide71.xml.rels><?xml version="1.0" encoding="UTF-8" standalone="yes"?>
<Relationships xmlns="http://schemas.openxmlformats.org/package/2006/relationships"><Relationship Id="rId8" Type="http://schemas.openxmlformats.org/officeDocument/2006/relationships/image" Target="../media/image63.png"/><Relationship Id="rId13" Type="http://schemas.openxmlformats.org/officeDocument/2006/relationships/image" Target="../media/image49.png"/><Relationship Id="rId3" Type="http://schemas.openxmlformats.org/officeDocument/2006/relationships/image" Target="../media/image46.png"/><Relationship Id="rId7" Type="http://schemas.openxmlformats.org/officeDocument/2006/relationships/image" Target="../media/image62.png"/><Relationship Id="rId12" Type="http://schemas.openxmlformats.org/officeDocument/2006/relationships/image" Target="../media/image54.png"/><Relationship Id="rId2" Type="http://schemas.openxmlformats.org/officeDocument/2006/relationships/image" Target="../media/image85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61.png"/><Relationship Id="rId11" Type="http://schemas.openxmlformats.org/officeDocument/2006/relationships/image" Target="../media/image48.png"/><Relationship Id="rId5" Type="http://schemas.openxmlformats.org/officeDocument/2006/relationships/image" Target="../media/image24.png"/><Relationship Id="rId10" Type="http://schemas.openxmlformats.org/officeDocument/2006/relationships/image" Target="../media/image64.png"/><Relationship Id="rId4" Type="http://schemas.openxmlformats.org/officeDocument/2006/relationships/image" Target="../media/image47.png"/><Relationship Id="rId9" Type="http://schemas.openxmlformats.org/officeDocument/2006/relationships/image" Target="../media/image53.png"/></Relationships>
</file>

<file path=ppt/slides/_rels/slide72.xml.rels><?xml version="1.0" encoding="UTF-8" standalone="yes"?>
<Relationships xmlns="http://schemas.openxmlformats.org/package/2006/relationships"><Relationship Id="rId8" Type="http://schemas.openxmlformats.org/officeDocument/2006/relationships/image" Target="../media/image63.png"/><Relationship Id="rId13" Type="http://schemas.openxmlformats.org/officeDocument/2006/relationships/image" Target="../media/image49.png"/><Relationship Id="rId3" Type="http://schemas.openxmlformats.org/officeDocument/2006/relationships/image" Target="../media/image46.png"/><Relationship Id="rId7" Type="http://schemas.openxmlformats.org/officeDocument/2006/relationships/image" Target="../media/image62.png"/><Relationship Id="rId12" Type="http://schemas.openxmlformats.org/officeDocument/2006/relationships/image" Target="../media/image54.png"/><Relationship Id="rId2" Type="http://schemas.openxmlformats.org/officeDocument/2006/relationships/image" Target="../media/image85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61.png"/><Relationship Id="rId11" Type="http://schemas.openxmlformats.org/officeDocument/2006/relationships/image" Target="../media/image48.png"/><Relationship Id="rId5" Type="http://schemas.openxmlformats.org/officeDocument/2006/relationships/image" Target="../media/image24.png"/><Relationship Id="rId10" Type="http://schemas.openxmlformats.org/officeDocument/2006/relationships/image" Target="../media/image64.png"/><Relationship Id="rId4" Type="http://schemas.openxmlformats.org/officeDocument/2006/relationships/image" Target="../media/image47.png"/><Relationship Id="rId9" Type="http://schemas.openxmlformats.org/officeDocument/2006/relationships/image" Target="../media/image53.png"/></Relationships>
</file>

<file path=ppt/slides/_rels/slide73.xml.rels><?xml version="1.0" encoding="UTF-8" standalone="yes"?>
<Relationships xmlns="http://schemas.openxmlformats.org/package/2006/relationships"><Relationship Id="rId8" Type="http://schemas.openxmlformats.org/officeDocument/2006/relationships/image" Target="../media/image63.png"/><Relationship Id="rId13" Type="http://schemas.openxmlformats.org/officeDocument/2006/relationships/image" Target="../media/image86.png"/><Relationship Id="rId3" Type="http://schemas.openxmlformats.org/officeDocument/2006/relationships/image" Target="../media/image46.png"/><Relationship Id="rId7" Type="http://schemas.openxmlformats.org/officeDocument/2006/relationships/image" Target="../media/image62.png"/><Relationship Id="rId12" Type="http://schemas.openxmlformats.org/officeDocument/2006/relationships/image" Target="../media/image54.png"/><Relationship Id="rId2" Type="http://schemas.openxmlformats.org/officeDocument/2006/relationships/image" Target="../media/image85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61.png"/><Relationship Id="rId11" Type="http://schemas.openxmlformats.org/officeDocument/2006/relationships/image" Target="../media/image48.png"/><Relationship Id="rId5" Type="http://schemas.openxmlformats.org/officeDocument/2006/relationships/image" Target="../media/image24.png"/><Relationship Id="rId10" Type="http://schemas.openxmlformats.org/officeDocument/2006/relationships/image" Target="../media/image64.png"/><Relationship Id="rId4" Type="http://schemas.openxmlformats.org/officeDocument/2006/relationships/image" Target="../media/image47.png"/><Relationship Id="rId9" Type="http://schemas.openxmlformats.org/officeDocument/2006/relationships/image" Target="../media/image53.png"/><Relationship Id="rId14" Type="http://schemas.openxmlformats.org/officeDocument/2006/relationships/image" Target="../media/image49.png"/></Relationships>
</file>

<file path=ppt/slides/_rels/slide74.xml.rels><?xml version="1.0" encoding="UTF-8" standalone="yes"?>
<Relationships xmlns="http://schemas.openxmlformats.org/package/2006/relationships"><Relationship Id="rId8" Type="http://schemas.openxmlformats.org/officeDocument/2006/relationships/image" Target="../media/image63.png"/><Relationship Id="rId13" Type="http://schemas.openxmlformats.org/officeDocument/2006/relationships/image" Target="../media/image49.png"/><Relationship Id="rId3" Type="http://schemas.openxmlformats.org/officeDocument/2006/relationships/image" Target="../media/image46.png"/><Relationship Id="rId7" Type="http://schemas.openxmlformats.org/officeDocument/2006/relationships/image" Target="../media/image62.png"/><Relationship Id="rId12" Type="http://schemas.openxmlformats.org/officeDocument/2006/relationships/image" Target="../media/image54.png"/><Relationship Id="rId2" Type="http://schemas.openxmlformats.org/officeDocument/2006/relationships/image" Target="../media/image85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61.png"/><Relationship Id="rId11" Type="http://schemas.openxmlformats.org/officeDocument/2006/relationships/image" Target="../media/image48.png"/><Relationship Id="rId5" Type="http://schemas.openxmlformats.org/officeDocument/2006/relationships/image" Target="../media/image24.png"/><Relationship Id="rId10" Type="http://schemas.openxmlformats.org/officeDocument/2006/relationships/image" Target="../media/image64.png"/><Relationship Id="rId4" Type="http://schemas.openxmlformats.org/officeDocument/2006/relationships/image" Target="../media/image47.png"/><Relationship Id="rId9" Type="http://schemas.openxmlformats.org/officeDocument/2006/relationships/image" Target="../media/image53.png"/></Relationships>
</file>

<file path=ppt/slides/_rels/slide75.xml.rels><?xml version="1.0" encoding="UTF-8" standalone="yes"?>
<Relationships xmlns="http://schemas.openxmlformats.org/package/2006/relationships"><Relationship Id="rId8" Type="http://schemas.openxmlformats.org/officeDocument/2006/relationships/image" Target="../media/image63.png"/><Relationship Id="rId13" Type="http://schemas.openxmlformats.org/officeDocument/2006/relationships/image" Target="../media/image49.png"/><Relationship Id="rId3" Type="http://schemas.openxmlformats.org/officeDocument/2006/relationships/image" Target="../media/image46.png"/><Relationship Id="rId7" Type="http://schemas.openxmlformats.org/officeDocument/2006/relationships/image" Target="../media/image62.png"/><Relationship Id="rId12" Type="http://schemas.openxmlformats.org/officeDocument/2006/relationships/image" Target="../media/image54.png"/><Relationship Id="rId2" Type="http://schemas.openxmlformats.org/officeDocument/2006/relationships/image" Target="../media/image85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61.png"/><Relationship Id="rId11" Type="http://schemas.openxmlformats.org/officeDocument/2006/relationships/image" Target="../media/image48.png"/><Relationship Id="rId5" Type="http://schemas.openxmlformats.org/officeDocument/2006/relationships/image" Target="../media/image24.png"/><Relationship Id="rId10" Type="http://schemas.openxmlformats.org/officeDocument/2006/relationships/image" Target="../media/image64.png"/><Relationship Id="rId4" Type="http://schemas.openxmlformats.org/officeDocument/2006/relationships/image" Target="../media/image47.png"/><Relationship Id="rId9" Type="http://schemas.openxmlformats.org/officeDocument/2006/relationships/image" Target="../media/image53.png"/></Relationships>
</file>

<file path=ppt/slides/_rels/slide76.xml.rels><?xml version="1.0" encoding="UTF-8" standalone="yes"?>
<Relationships xmlns="http://schemas.openxmlformats.org/package/2006/relationships"><Relationship Id="rId8" Type="http://schemas.openxmlformats.org/officeDocument/2006/relationships/image" Target="../media/image63.png"/><Relationship Id="rId13" Type="http://schemas.openxmlformats.org/officeDocument/2006/relationships/image" Target="../media/image49.png"/><Relationship Id="rId3" Type="http://schemas.openxmlformats.org/officeDocument/2006/relationships/image" Target="../media/image46.png"/><Relationship Id="rId7" Type="http://schemas.openxmlformats.org/officeDocument/2006/relationships/image" Target="../media/image62.png"/><Relationship Id="rId12" Type="http://schemas.openxmlformats.org/officeDocument/2006/relationships/image" Target="../media/image54.png"/><Relationship Id="rId2" Type="http://schemas.openxmlformats.org/officeDocument/2006/relationships/image" Target="../media/image85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61.png"/><Relationship Id="rId11" Type="http://schemas.openxmlformats.org/officeDocument/2006/relationships/image" Target="../media/image48.png"/><Relationship Id="rId5" Type="http://schemas.openxmlformats.org/officeDocument/2006/relationships/image" Target="../media/image24.png"/><Relationship Id="rId10" Type="http://schemas.openxmlformats.org/officeDocument/2006/relationships/image" Target="../media/image64.png"/><Relationship Id="rId4" Type="http://schemas.openxmlformats.org/officeDocument/2006/relationships/image" Target="../media/image47.png"/><Relationship Id="rId9" Type="http://schemas.openxmlformats.org/officeDocument/2006/relationships/image" Target="../media/image53.png"/></Relationships>
</file>

<file path=ppt/slides/_rels/slide77.xml.rels><?xml version="1.0" encoding="UTF-8" standalone="yes"?>
<Relationships xmlns="http://schemas.openxmlformats.org/package/2006/relationships"><Relationship Id="rId8" Type="http://schemas.openxmlformats.org/officeDocument/2006/relationships/image" Target="../media/image61.png"/><Relationship Id="rId13" Type="http://schemas.openxmlformats.org/officeDocument/2006/relationships/image" Target="../media/image48.png"/><Relationship Id="rId3" Type="http://schemas.openxmlformats.org/officeDocument/2006/relationships/image" Target="../media/image87.png"/><Relationship Id="rId7" Type="http://schemas.openxmlformats.org/officeDocument/2006/relationships/image" Target="../media/image24.png"/><Relationship Id="rId12" Type="http://schemas.openxmlformats.org/officeDocument/2006/relationships/image" Target="../media/image64.png"/><Relationship Id="rId2" Type="http://schemas.openxmlformats.org/officeDocument/2006/relationships/image" Target="../media/image1.png"/><Relationship Id="rId16" Type="http://schemas.openxmlformats.org/officeDocument/2006/relationships/image" Target="../media/image49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47.png"/><Relationship Id="rId11" Type="http://schemas.openxmlformats.org/officeDocument/2006/relationships/image" Target="../media/image53.png"/><Relationship Id="rId5" Type="http://schemas.openxmlformats.org/officeDocument/2006/relationships/image" Target="../media/image46.png"/><Relationship Id="rId15" Type="http://schemas.openxmlformats.org/officeDocument/2006/relationships/hyperlink" Target="http://www.colegiodeprofesores.elnacional/doc_institucionales.nun" TargetMode="External"/><Relationship Id="rId10" Type="http://schemas.openxmlformats.org/officeDocument/2006/relationships/image" Target="../media/image63.png"/><Relationship Id="rId4" Type="http://schemas.openxmlformats.org/officeDocument/2006/relationships/image" Target="../media/image85.png"/><Relationship Id="rId9" Type="http://schemas.openxmlformats.org/officeDocument/2006/relationships/image" Target="../media/image62.png"/><Relationship Id="rId14" Type="http://schemas.openxmlformats.org/officeDocument/2006/relationships/image" Target="../media/image54.png"/></Relationships>
</file>

<file path=ppt/slides/_rels/slide78.xml.rels><?xml version="1.0" encoding="UTF-8" standalone="yes"?>
<Relationships xmlns="http://schemas.openxmlformats.org/package/2006/relationships"><Relationship Id="rId8" Type="http://schemas.openxmlformats.org/officeDocument/2006/relationships/image" Target="../media/image47.png"/><Relationship Id="rId13" Type="http://schemas.openxmlformats.org/officeDocument/2006/relationships/image" Target="../media/image53.png"/><Relationship Id="rId3" Type="http://schemas.openxmlformats.org/officeDocument/2006/relationships/image" Target="../media/image75.png"/><Relationship Id="rId7" Type="http://schemas.openxmlformats.org/officeDocument/2006/relationships/image" Target="../media/image46.png"/><Relationship Id="rId12" Type="http://schemas.openxmlformats.org/officeDocument/2006/relationships/image" Target="../media/image63.png"/><Relationship Id="rId17" Type="http://schemas.openxmlformats.org/officeDocument/2006/relationships/image" Target="../media/image49.png"/><Relationship Id="rId2" Type="http://schemas.openxmlformats.org/officeDocument/2006/relationships/image" Target="../media/image74.png"/><Relationship Id="rId16" Type="http://schemas.openxmlformats.org/officeDocument/2006/relationships/hyperlink" Target="mailto:rondon.lelis@gmail.com" TargetMode="External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45.png"/><Relationship Id="rId11" Type="http://schemas.openxmlformats.org/officeDocument/2006/relationships/image" Target="../media/image62.png"/><Relationship Id="rId5" Type="http://schemas.openxmlformats.org/officeDocument/2006/relationships/image" Target="../media/image81.png"/><Relationship Id="rId15" Type="http://schemas.openxmlformats.org/officeDocument/2006/relationships/image" Target="../media/image48.png"/><Relationship Id="rId10" Type="http://schemas.openxmlformats.org/officeDocument/2006/relationships/image" Target="../media/image61.png"/><Relationship Id="rId4" Type="http://schemas.openxmlformats.org/officeDocument/2006/relationships/image" Target="../media/image80.png"/><Relationship Id="rId9" Type="http://schemas.openxmlformats.org/officeDocument/2006/relationships/image" Target="../media/image24.png"/><Relationship Id="rId14" Type="http://schemas.openxmlformats.org/officeDocument/2006/relationships/image" Target="../media/image64.png"/></Relationships>
</file>

<file path=ppt/slides/_rels/slide79.xml.rels><?xml version="1.0" encoding="UTF-8" standalone="yes"?>
<Relationships xmlns="http://schemas.openxmlformats.org/package/2006/relationships"><Relationship Id="rId8" Type="http://schemas.openxmlformats.org/officeDocument/2006/relationships/image" Target="../media/image47.png"/><Relationship Id="rId13" Type="http://schemas.openxmlformats.org/officeDocument/2006/relationships/image" Target="../media/image53.png"/><Relationship Id="rId3" Type="http://schemas.openxmlformats.org/officeDocument/2006/relationships/image" Target="../media/image75.png"/><Relationship Id="rId7" Type="http://schemas.openxmlformats.org/officeDocument/2006/relationships/image" Target="../media/image46.png"/><Relationship Id="rId12" Type="http://schemas.openxmlformats.org/officeDocument/2006/relationships/image" Target="../media/image63.png"/><Relationship Id="rId17" Type="http://schemas.openxmlformats.org/officeDocument/2006/relationships/image" Target="../media/image49.png"/><Relationship Id="rId2" Type="http://schemas.openxmlformats.org/officeDocument/2006/relationships/image" Target="../media/image74.png"/><Relationship Id="rId16" Type="http://schemas.openxmlformats.org/officeDocument/2006/relationships/hyperlink" Target="mailto:rondon.lelis@gmail.com" TargetMode="External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45.png"/><Relationship Id="rId11" Type="http://schemas.openxmlformats.org/officeDocument/2006/relationships/image" Target="../media/image62.png"/><Relationship Id="rId5" Type="http://schemas.openxmlformats.org/officeDocument/2006/relationships/image" Target="../media/image81.png"/><Relationship Id="rId15" Type="http://schemas.openxmlformats.org/officeDocument/2006/relationships/image" Target="../media/image48.png"/><Relationship Id="rId10" Type="http://schemas.openxmlformats.org/officeDocument/2006/relationships/image" Target="../media/image61.png"/><Relationship Id="rId4" Type="http://schemas.openxmlformats.org/officeDocument/2006/relationships/image" Target="../media/image80.png"/><Relationship Id="rId9" Type="http://schemas.openxmlformats.org/officeDocument/2006/relationships/image" Target="../media/image24.png"/><Relationship Id="rId14" Type="http://schemas.openxmlformats.org/officeDocument/2006/relationships/image" Target="../media/image64.png"/></Relationships>
</file>

<file path=ppt/slides/_rels/slide8.xml.rels><?xml version="1.0" encoding="UTF-8" standalone="yes"?>
<Relationships xmlns="http://schemas.openxmlformats.org/package/2006/relationships"><Relationship Id="rId8" Type="http://schemas.openxmlformats.org/officeDocument/2006/relationships/image" Target="../media/image24.png"/><Relationship Id="rId3" Type="http://schemas.openxmlformats.org/officeDocument/2006/relationships/image" Target="../media/image44.png"/><Relationship Id="rId7" Type="http://schemas.openxmlformats.org/officeDocument/2006/relationships/image" Target="../media/image47.png"/><Relationship Id="rId2" Type="http://schemas.openxmlformats.org/officeDocument/2006/relationships/image" Target="../media/image43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46.png"/><Relationship Id="rId5" Type="http://schemas.openxmlformats.org/officeDocument/2006/relationships/hyperlink" Target="mailto:rcastiv@hotmail.com" TargetMode="External"/><Relationship Id="rId10" Type="http://schemas.openxmlformats.org/officeDocument/2006/relationships/image" Target="../media/image49.png"/><Relationship Id="rId4" Type="http://schemas.openxmlformats.org/officeDocument/2006/relationships/image" Target="../media/image45.png"/><Relationship Id="rId9" Type="http://schemas.openxmlformats.org/officeDocument/2006/relationships/image" Target="../media/image48.png"/></Relationships>
</file>

<file path=ppt/slides/_rels/slide80.xml.rels><?xml version="1.0" encoding="UTF-8" standalone="yes"?>
<Relationships xmlns="http://schemas.openxmlformats.org/package/2006/relationships"><Relationship Id="rId8" Type="http://schemas.openxmlformats.org/officeDocument/2006/relationships/image" Target="../media/image63.png"/><Relationship Id="rId13" Type="http://schemas.openxmlformats.org/officeDocument/2006/relationships/image" Target="../media/image49.png"/><Relationship Id="rId3" Type="http://schemas.openxmlformats.org/officeDocument/2006/relationships/image" Target="../media/image46.png"/><Relationship Id="rId7" Type="http://schemas.openxmlformats.org/officeDocument/2006/relationships/image" Target="../media/image62.png"/><Relationship Id="rId12" Type="http://schemas.openxmlformats.org/officeDocument/2006/relationships/image" Target="../media/image54.png"/><Relationship Id="rId2" Type="http://schemas.openxmlformats.org/officeDocument/2006/relationships/image" Target="../media/image60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61.png"/><Relationship Id="rId11" Type="http://schemas.openxmlformats.org/officeDocument/2006/relationships/image" Target="../media/image48.png"/><Relationship Id="rId5" Type="http://schemas.openxmlformats.org/officeDocument/2006/relationships/image" Target="../media/image24.png"/><Relationship Id="rId10" Type="http://schemas.openxmlformats.org/officeDocument/2006/relationships/image" Target="../media/image64.png"/><Relationship Id="rId4" Type="http://schemas.openxmlformats.org/officeDocument/2006/relationships/image" Target="../media/image47.png"/><Relationship Id="rId9" Type="http://schemas.openxmlformats.org/officeDocument/2006/relationships/image" Target="../media/image53.png"/></Relationships>
</file>

<file path=ppt/slides/_rels/slide81.xml.rels><?xml version="1.0" encoding="UTF-8" standalone="yes"?>
<Relationships xmlns="http://schemas.openxmlformats.org/package/2006/relationships"><Relationship Id="rId8" Type="http://schemas.openxmlformats.org/officeDocument/2006/relationships/image" Target="../media/image63.png"/><Relationship Id="rId13" Type="http://schemas.openxmlformats.org/officeDocument/2006/relationships/image" Target="../media/image49.png"/><Relationship Id="rId3" Type="http://schemas.openxmlformats.org/officeDocument/2006/relationships/image" Target="../media/image46.png"/><Relationship Id="rId7" Type="http://schemas.openxmlformats.org/officeDocument/2006/relationships/image" Target="../media/image62.png"/><Relationship Id="rId12" Type="http://schemas.openxmlformats.org/officeDocument/2006/relationships/image" Target="../media/image54.png"/><Relationship Id="rId2" Type="http://schemas.openxmlformats.org/officeDocument/2006/relationships/image" Target="../media/image60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61.png"/><Relationship Id="rId11" Type="http://schemas.openxmlformats.org/officeDocument/2006/relationships/image" Target="../media/image48.png"/><Relationship Id="rId5" Type="http://schemas.openxmlformats.org/officeDocument/2006/relationships/image" Target="../media/image24.png"/><Relationship Id="rId10" Type="http://schemas.openxmlformats.org/officeDocument/2006/relationships/image" Target="../media/image64.png"/><Relationship Id="rId4" Type="http://schemas.openxmlformats.org/officeDocument/2006/relationships/image" Target="../media/image47.png"/><Relationship Id="rId9" Type="http://schemas.openxmlformats.org/officeDocument/2006/relationships/image" Target="../media/image53.png"/></Relationships>
</file>

<file path=ppt/slides/_rels/slide82.xml.rels><?xml version="1.0" encoding="UTF-8" standalone="yes"?>
<Relationships xmlns="http://schemas.openxmlformats.org/package/2006/relationships"><Relationship Id="rId8" Type="http://schemas.openxmlformats.org/officeDocument/2006/relationships/image" Target="../media/image63.png"/><Relationship Id="rId13" Type="http://schemas.openxmlformats.org/officeDocument/2006/relationships/image" Target="../media/image49.png"/><Relationship Id="rId3" Type="http://schemas.openxmlformats.org/officeDocument/2006/relationships/image" Target="../media/image46.png"/><Relationship Id="rId7" Type="http://schemas.openxmlformats.org/officeDocument/2006/relationships/image" Target="../media/image62.png"/><Relationship Id="rId12" Type="http://schemas.openxmlformats.org/officeDocument/2006/relationships/image" Target="../media/image54.png"/><Relationship Id="rId2" Type="http://schemas.openxmlformats.org/officeDocument/2006/relationships/image" Target="../media/image60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61.png"/><Relationship Id="rId11" Type="http://schemas.openxmlformats.org/officeDocument/2006/relationships/image" Target="../media/image48.png"/><Relationship Id="rId5" Type="http://schemas.openxmlformats.org/officeDocument/2006/relationships/image" Target="../media/image24.png"/><Relationship Id="rId10" Type="http://schemas.openxmlformats.org/officeDocument/2006/relationships/image" Target="../media/image64.png"/><Relationship Id="rId4" Type="http://schemas.openxmlformats.org/officeDocument/2006/relationships/image" Target="../media/image47.png"/><Relationship Id="rId9" Type="http://schemas.openxmlformats.org/officeDocument/2006/relationships/image" Target="../media/image53.png"/></Relationships>
</file>

<file path=ppt/slides/_rels/slide83.xml.rels><?xml version="1.0" encoding="UTF-8" standalone="yes"?>
<Relationships xmlns="http://schemas.openxmlformats.org/package/2006/relationships"><Relationship Id="rId8" Type="http://schemas.openxmlformats.org/officeDocument/2006/relationships/image" Target="../media/image63.png"/><Relationship Id="rId13" Type="http://schemas.openxmlformats.org/officeDocument/2006/relationships/image" Target="../media/image49.png"/><Relationship Id="rId3" Type="http://schemas.openxmlformats.org/officeDocument/2006/relationships/image" Target="../media/image46.png"/><Relationship Id="rId7" Type="http://schemas.openxmlformats.org/officeDocument/2006/relationships/image" Target="../media/image62.png"/><Relationship Id="rId12" Type="http://schemas.openxmlformats.org/officeDocument/2006/relationships/image" Target="../media/image54.png"/><Relationship Id="rId2" Type="http://schemas.openxmlformats.org/officeDocument/2006/relationships/image" Target="../media/image60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61.png"/><Relationship Id="rId11" Type="http://schemas.openxmlformats.org/officeDocument/2006/relationships/image" Target="../media/image48.png"/><Relationship Id="rId5" Type="http://schemas.openxmlformats.org/officeDocument/2006/relationships/image" Target="../media/image24.png"/><Relationship Id="rId10" Type="http://schemas.openxmlformats.org/officeDocument/2006/relationships/image" Target="../media/image64.png"/><Relationship Id="rId4" Type="http://schemas.openxmlformats.org/officeDocument/2006/relationships/image" Target="../media/image47.png"/><Relationship Id="rId9" Type="http://schemas.openxmlformats.org/officeDocument/2006/relationships/image" Target="../media/image53.png"/></Relationships>
</file>

<file path=ppt/slides/_rels/slide84.xml.rels><?xml version="1.0" encoding="UTF-8" standalone="yes"?>
<Relationships xmlns="http://schemas.openxmlformats.org/package/2006/relationships"><Relationship Id="rId8" Type="http://schemas.openxmlformats.org/officeDocument/2006/relationships/image" Target="../media/image63.png"/><Relationship Id="rId13" Type="http://schemas.openxmlformats.org/officeDocument/2006/relationships/image" Target="../media/image49.png"/><Relationship Id="rId3" Type="http://schemas.openxmlformats.org/officeDocument/2006/relationships/image" Target="../media/image46.png"/><Relationship Id="rId7" Type="http://schemas.openxmlformats.org/officeDocument/2006/relationships/image" Target="../media/image62.png"/><Relationship Id="rId12" Type="http://schemas.openxmlformats.org/officeDocument/2006/relationships/image" Target="../media/image54.png"/><Relationship Id="rId2" Type="http://schemas.openxmlformats.org/officeDocument/2006/relationships/image" Target="../media/image60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61.png"/><Relationship Id="rId11" Type="http://schemas.openxmlformats.org/officeDocument/2006/relationships/image" Target="../media/image48.png"/><Relationship Id="rId5" Type="http://schemas.openxmlformats.org/officeDocument/2006/relationships/image" Target="../media/image24.png"/><Relationship Id="rId10" Type="http://schemas.openxmlformats.org/officeDocument/2006/relationships/image" Target="../media/image64.png"/><Relationship Id="rId4" Type="http://schemas.openxmlformats.org/officeDocument/2006/relationships/image" Target="../media/image47.png"/><Relationship Id="rId9" Type="http://schemas.openxmlformats.org/officeDocument/2006/relationships/image" Target="../media/image53.png"/></Relationships>
</file>

<file path=ppt/slides/_rels/slide85.xml.rels><?xml version="1.0" encoding="UTF-8" standalone="yes"?>
<Relationships xmlns="http://schemas.openxmlformats.org/package/2006/relationships"><Relationship Id="rId8" Type="http://schemas.openxmlformats.org/officeDocument/2006/relationships/image" Target="../media/image63.png"/><Relationship Id="rId13" Type="http://schemas.openxmlformats.org/officeDocument/2006/relationships/image" Target="../media/image49.png"/><Relationship Id="rId3" Type="http://schemas.openxmlformats.org/officeDocument/2006/relationships/image" Target="../media/image46.png"/><Relationship Id="rId7" Type="http://schemas.openxmlformats.org/officeDocument/2006/relationships/image" Target="../media/image62.png"/><Relationship Id="rId12" Type="http://schemas.openxmlformats.org/officeDocument/2006/relationships/image" Target="../media/image54.png"/><Relationship Id="rId2" Type="http://schemas.openxmlformats.org/officeDocument/2006/relationships/image" Target="../media/image60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61.png"/><Relationship Id="rId11" Type="http://schemas.openxmlformats.org/officeDocument/2006/relationships/image" Target="../media/image48.png"/><Relationship Id="rId5" Type="http://schemas.openxmlformats.org/officeDocument/2006/relationships/image" Target="../media/image24.png"/><Relationship Id="rId10" Type="http://schemas.openxmlformats.org/officeDocument/2006/relationships/image" Target="../media/image64.png"/><Relationship Id="rId4" Type="http://schemas.openxmlformats.org/officeDocument/2006/relationships/image" Target="../media/image47.png"/><Relationship Id="rId9" Type="http://schemas.openxmlformats.org/officeDocument/2006/relationships/image" Target="../media/image53.png"/></Relationships>
</file>

<file path=ppt/slides/_rels/slide86.xml.rels><?xml version="1.0" encoding="UTF-8" standalone="yes"?>
<Relationships xmlns="http://schemas.openxmlformats.org/package/2006/relationships"><Relationship Id="rId8" Type="http://schemas.openxmlformats.org/officeDocument/2006/relationships/image" Target="../media/image63.png"/><Relationship Id="rId13" Type="http://schemas.openxmlformats.org/officeDocument/2006/relationships/image" Target="../media/image49.png"/><Relationship Id="rId3" Type="http://schemas.openxmlformats.org/officeDocument/2006/relationships/image" Target="../media/image46.png"/><Relationship Id="rId7" Type="http://schemas.openxmlformats.org/officeDocument/2006/relationships/image" Target="../media/image62.png"/><Relationship Id="rId12" Type="http://schemas.openxmlformats.org/officeDocument/2006/relationships/image" Target="../media/image54.png"/><Relationship Id="rId2" Type="http://schemas.openxmlformats.org/officeDocument/2006/relationships/image" Target="../media/image60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61.png"/><Relationship Id="rId11" Type="http://schemas.openxmlformats.org/officeDocument/2006/relationships/image" Target="../media/image48.png"/><Relationship Id="rId5" Type="http://schemas.openxmlformats.org/officeDocument/2006/relationships/image" Target="../media/image24.png"/><Relationship Id="rId10" Type="http://schemas.openxmlformats.org/officeDocument/2006/relationships/image" Target="../media/image64.png"/><Relationship Id="rId4" Type="http://schemas.openxmlformats.org/officeDocument/2006/relationships/image" Target="../media/image47.png"/><Relationship Id="rId9" Type="http://schemas.openxmlformats.org/officeDocument/2006/relationships/image" Target="../media/image53.png"/></Relationships>
</file>

<file path=ppt/slides/_rels/slide87.xml.rels><?xml version="1.0" encoding="UTF-8" standalone="yes"?>
<Relationships xmlns="http://schemas.openxmlformats.org/package/2006/relationships"><Relationship Id="rId8" Type="http://schemas.openxmlformats.org/officeDocument/2006/relationships/image" Target="../media/image63.png"/><Relationship Id="rId13" Type="http://schemas.openxmlformats.org/officeDocument/2006/relationships/image" Target="../media/image49.png"/><Relationship Id="rId3" Type="http://schemas.openxmlformats.org/officeDocument/2006/relationships/image" Target="../media/image46.png"/><Relationship Id="rId7" Type="http://schemas.openxmlformats.org/officeDocument/2006/relationships/image" Target="../media/image62.png"/><Relationship Id="rId12" Type="http://schemas.openxmlformats.org/officeDocument/2006/relationships/image" Target="../media/image54.png"/><Relationship Id="rId2" Type="http://schemas.openxmlformats.org/officeDocument/2006/relationships/image" Target="../media/image60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61.png"/><Relationship Id="rId11" Type="http://schemas.openxmlformats.org/officeDocument/2006/relationships/image" Target="../media/image48.png"/><Relationship Id="rId5" Type="http://schemas.openxmlformats.org/officeDocument/2006/relationships/image" Target="../media/image24.png"/><Relationship Id="rId10" Type="http://schemas.openxmlformats.org/officeDocument/2006/relationships/image" Target="../media/image64.png"/><Relationship Id="rId4" Type="http://schemas.openxmlformats.org/officeDocument/2006/relationships/image" Target="../media/image47.png"/><Relationship Id="rId9" Type="http://schemas.openxmlformats.org/officeDocument/2006/relationships/image" Target="../media/image53.png"/></Relationships>
</file>

<file path=ppt/slides/_rels/slide88.xml.rels><?xml version="1.0" encoding="UTF-8" standalone="yes"?>
<Relationships xmlns="http://schemas.openxmlformats.org/package/2006/relationships"><Relationship Id="rId8" Type="http://schemas.openxmlformats.org/officeDocument/2006/relationships/image" Target="../media/image63.png"/><Relationship Id="rId13" Type="http://schemas.openxmlformats.org/officeDocument/2006/relationships/image" Target="../media/image49.png"/><Relationship Id="rId3" Type="http://schemas.openxmlformats.org/officeDocument/2006/relationships/image" Target="../media/image46.png"/><Relationship Id="rId7" Type="http://schemas.openxmlformats.org/officeDocument/2006/relationships/image" Target="../media/image62.png"/><Relationship Id="rId12" Type="http://schemas.openxmlformats.org/officeDocument/2006/relationships/image" Target="../media/image54.png"/><Relationship Id="rId2" Type="http://schemas.openxmlformats.org/officeDocument/2006/relationships/image" Target="../media/image60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61.png"/><Relationship Id="rId11" Type="http://schemas.openxmlformats.org/officeDocument/2006/relationships/image" Target="../media/image48.png"/><Relationship Id="rId5" Type="http://schemas.openxmlformats.org/officeDocument/2006/relationships/image" Target="../media/image24.png"/><Relationship Id="rId10" Type="http://schemas.openxmlformats.org/officeDocument/2006/relationships/image" Target="../media/image64.png"/><Relationship Id="rId4" Type="http://schemas.openxmlformats.org/officeDocument/2006/relationships/image" Target="../media/image47.png"/><Relationship Id="rId9" Type="http://schemas.openxmlformats.org/officeDocument/2006/relationships/image" Target="../media/image53.png"/></Relationships>
</file>

<file path=ppt/slides/_rels/slide89.xml.rels><?xml version="1.0" encoding="UTF-8" standalone="yes"?>
<Relationships xmlns="http://schemas.openxmlformats.org/package/2006/relationships"><Relationship Id="rId8" Type="http://schemas.openxmlformats.org/officeDocument/2006/relationships/image" Target="../media/image63.png"/><Relationship Id="rId13" Type="http://schemas.openxmlformats.org/officeDocument/2006/relationships/image" Target="../media/image49.png"/><Relationship Id="rId3" Type="http://schemas.openxmlformats.org/officeDocument/2006/relationships/image" Target="../media/image46.png"/><Relationship Id="rId7" Type="http://schemas.openxmlformats.org/officeDocument/2006/relationships/image" Target="../media/image62.png"/><Relationship Id="rId12" Type="http://schemas.openxmlformats.org/officeDocument/2006/relationships/image" Target="../media/image54.png"/><Relationship Id="rId2" Type="http://schemas.openxmlformats.org/officeDocument/2006/relationships/image" Target="../media/image60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61.png"/><Relationship Id="rId11" Type="http://schemas.openxmlformats.org/officeDocument/2006/relationships/image" Target="../media/image48.png"/><Relationship Id="rId5" Type="http://schemas.openxmlformats.org/officeDocument/2006/relationships/image" Target="../media/image24.png"/><Relationship Id="rId10" Type="http://schemas.openxmlformats.org/officeDocument/2006/relationships/image" Target="../media/image64.png"/><Relationship Id="rId4" Type="http://schemas.openxmlformats.org/officeDocument/2006/relationships/image" Target="../media/image47.png"/><Relationship Id="rId9" Type="http://schemas.openxmlformats.org/officeDocument/2006/relationships/image" Target="../media/image53.png"/></Relationships>
</file>

<file path=ppt/slides/_rels/slide9.xml.rels><?xml version="1.0" encoding="UTF-8" standalone="yes"?>
<Relationships xmlns="http://schemas.openxmlformats.org/package/2006/relationships"><Relationship Id="rId8" Type="http://schemas.openxmlformats.org/officeDocument/2006/relationships/image" Target="../media/image48.png"/><Relationship Id="rId3" Type="http://schemas.openxmlformats.org/officeDocument/2006/relationships/image" Target="../media/image51.png"/><Relationship Id="rId7" Type="http://schemas.openxmlformats.org/officeDocument/2006/relationships/image" Target="../media/image24.png"/><Relationship Id="rId2" Type="http://schemas.openxmlformats.org/officeDocument/2006/relationships/image" Target="../media/image50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47.png"/><Relationship Id="rId5" Type="http://schemas.openxmlformats.org/officeDocument/2006/relationships/image" Target="../media/image46.png"/><Relationship Id="rId4" Type="http://schemas.openxmlformats.org/officeDocument/2006/relationships/hyperlink" Target="mailto:rcastiv@hotmail.com" TargetMode="External"/><Relationship Id="rId9" Type="http://schemas.openxmlformats.org/officeDocument/2006/relationships/image" Target="../media/image49.png"/></Relationships>
</file>

<file path=ppt/slides/_rels/slide90.xml.rels><?xml version="1.0" encoding="UTF-8" standalone="yes"?>
<Relationships xmlns="http://schemas.openxmlformats.org/package/2006/relationships"><Relationship Id="rId8" Type="http://schemas.openxmlformats.org/officeDocument/2006/relationships/image" Target="../media/image63.png"/><Relationship Id="rId13" Type="http://schemas.openxmlformats.org/officeDocument/2006/relationships/image" Target="../media/image49.png"/><Relationship Id="rId3" Type="http://schemas.openxmlformats.org/officeDocument/2006/relationships/image" Target="../media/image46.png"/><Relationship Id="rId7" Type="http://schemas.openxmlformats.org/officeDocument/2006/relationships/image" Target="../media/image62.png"/><Relationship Id="rId12" Type="http://schemas.openxmlformats.org/officeDocument/2006/relationships/image" Target="../media/image54.png"/><Relationship Id="rId2" Type="http://schemas.openxmlformats.org/officeDocument/2006/relationships/image" Target="../media/image60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61.png"/><Relationship Id="rId11" Type="http://schemas.openxmlformats.org/officeDocument/2006/relationships/image" Target="../media/image48.png"/><Relationship Id="rId5" Type="http://schemas.openxmlformats.org/officeDocument/2006/relationships/image" Target="../media/image24.png"/><Relationship Id="rId10" Type="http://schemas.openxmlformats.org/officeDocument/2006/relationships/image" Target="../media/image64.png"/><Relationship Id="rId4" Type="http://schemas.openxmlformats.org/officeDocument/2006/relationships/image" Target="../media/image47.png"/><Relationship Id="rId9" Type="http://schemas.openxmlformats.org/officeDocument/2006/relationships/image" Target="../media/image53.png"/></Relationships>
</file>

<file path=ppt/slides/_rels/slide91.xml.rels><?xml version="1.0" encoding="UTF-8" standalone="yes"?>
<Relationships xmlns="http://schemas.openxmlformats.org/package/2006/relationships"><Relationship Id="rId8" Type="http://schemas.openxmlformats.org/officeDocument/2006/relationships/image" Target="../media/image63.png"/><Relationship Id="rId13" Type="http://schemas.openxmlformats.org/officeDocument/2006/relationships/image" Target="../media/image49.png"/><Relationship Id="rId3" Type="http://schemas.openxmlformats.org/officeDocument/2006/relationships/image" Target="../media/image46.png"/><Relationship Id="rId7" Type="http://schemas.openxmlformats.org/officeDocument/2006/relationships/image" Target="../media/image62.png"/><Relationship Id="rId12" Type="http://schemas.openxmlformats.org/officeDocument/2006/relationships/image" Target="../media/image54.png"/><Relationship Id="rId2" Type="http://schemas.openxmlformats.org/officeDocument/2006/relationships/image" Target="../media/image60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61.png"/><Relationship Id="rId11" Type="http://schemas.openxmlformats.org/officeDocument/2006/relationships/image" Target="../media/image48.png"/><Relationship Id="rId5" Type="http://schemas.openxmlformats.org/officeDocument/2006/relationships/image" Target="../media/image24.png"/><Relationship Id="rId10" Type="http://schemas.openxmlformats.org/officeDocument/2006/relationships/image" Target="../media/image64.png"/><Relationship Id="rId4" Type="http://schemas.openxmlformats.org/officeDocument/2006/relationships/image" Target="../media/image47.png"/><Relationship Id="rId9" Type="http://schemas.openxmlformats.org/officeDocument/2006/relationships/image" Target="../media/image53.png"/></Relationships>
</file>

<file path=ppt/slides/_rels/slide92.xml.rels><?xml version="1.0" encoding="UTF-8" standalone="yes"?>
<Relationships xmlns="http://schemas.openxmlformats.org/package/2006/relationships"><Relationship Id="rId8" Type="http://schemas.openxmlformats.org/officeDocument/2006/relationships/image" Target="../media/image63.png"/><Relationship Id="rId13" Type="http://schemas.openxmlformats.org/officeDocument/2006/relationships/hyperlink" Target="http://www.unesco.org.ve/documentosinteres/venezuela/ConsideracionesLeyServic" TargetMode="External"/><Relationship Id="rId3" Type="http://schemas.openxmlformats.org/officeDocument/2006/relationships/image" Target="../media/image46.png"/><Relationship Id="rId7" Type="http://schemas.openxmlformats.org/officeDocument/2006/relationships/image" Target="../media/image62.png"/><Relationship Id="rId12" Type="http://schemas.openxmlformats.org/officeDocument/2006/relationships/image" Target="../media/image54.png"/><Relationship Id="rId2" Type="http://schemas.openxmlformats.org/officeDocument/2006/relationships/image" Target="../media/image60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61.png"/><Relationship Id="rId11" Type="http://schemas.openxmlformats.org/officeDocument/2006/relationships/image" Target="../media/image48.png"/><Relationship Id="rId5" Type="http://schemas.openxmlformats.org/officeDocument/2006/relationships/image" Target="../media/image24.png"/><Relationship Id="rId15" Type="http://schemas.openxmlformats.org/officeDocument/2006/relationships/image" Target="../media/image49.png"/><Relationship Id="rId10" Type="http://schemas.openxmlformats.org/officeDocument/2006/relationships/image" Target="../media/image64.png"/><Relationship Id="rId4" Type="http://schemas.openxmlformats.org/officeDocument/2006/relationships/image" Target="../media/image47.png"/><Relationship Id="rId9" Type="http://schemas.openxmlformats.org/officeDocument/2006/relationships/image" Target="../media/image53.png"/><Relationship Id="rId14" Type="http://schemas.openxmlformats.org/officeDocument/2006/relationships/hyperlink" Target="http://www.redeconomia.org.ve/documentos/desageren/rsuniv.pdf" TargetMode="External"/></Relationships>
</file>

<file path=ppt/slides/_rels/slide93.xml.rels><?xml version="1.0" encoding="UTF-8" standalone="yes"?>
<Relationships xmlns="http://schemas.openxmlformats.org/package/2006/relationships"><Relationship Id="rId8" Type="http://schemas.openxmlformats.org/officeDocument/2006/relationships/image" Target="../media/image62.png"/><Relationship Id="rId13" Type="http://schemas.openxmlformats.org/officeDocument/2006/relationships/image" Target="../media/image54.png"/><Relationship Id="rId3" Type="http://schemas.openxmlformats.org/officeDocument/2006/relationships/image" Target="../media/image46.png"/><Relationship Id="rId7" Type="http://schemas.openxmlformats.org/officeDocument/2006/relationships/image" Target="../media/image61.png"/><Relationship Id="rId12" Type="http://schemas.openxmlformats.org/officeDocument/2006/relationships/image" Target="../media/image48.png"/><Relationship Id="rId2" Type="http://schemas.openxmlformats.org/officeDocument/2006/relationships/image" Target="../media/image60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65.png"/><Relationship Id="rId11" Type="http://schemas.openxmlformats.org/officeDocument/2006/relationships/image" Target="../media/image64.png"/><Relationship Id="rId5" Type="http://schemas.openxmlformats.org/officeDocument/2006/relationships/image" Target="../media/image24.png"/><Relationship Id="rId15" Type="http://schemas.openxmlformats.org/officeDocument/2006/relationships/image" Target="../media/image49.png"/><Relationship Id="rId10" Type="http://schemas.openxmlformats.org/officeDocument/2006/relationships/image" Target="../media/image53.png"/><Relationship Id="rId4" Type="http://schemas.openxmlformats.org/officeDocument/2006/relationships/image" Target="../media/image47.png"/><Relationship Id="rId9" Type="http://schemas.openxmlformats.org/officeDocument/2006/relationships/image" Target="../media/image63.png"/><Relationship Id="rId14" Type="http://schemas.openxmlformats.org/officeDocument/2006/relationships/hyperlink" Target="http://www.ucab.edu.ve/ucabnuevo/noticias/noticia.php?NOTICIA_ID" TargetMode="External"/></Relationships>
</file>

<file path=ppt/slides/_rels/slide94.xml.rels><?xml version="1.0" encoding="UTF-8" standalone="yes"?>
<Relationships xmlns="http://schemas.openxmlformats.org/package/2006/relationships"><Relationship Id="rId8" Type="http://schemas.openxmlformats.org/officeDocument/2006/relationships/image" Target="../media/image47.png"/><Relationship Id="rId13" Type="http://schemas.openxmlformats.org/officeDocument/2006/relationships/image" Target="../media/image53.png"/><Relationship Id="rId18" Type="http://schemas.openxmlformats.org/officeDocument/2006/relationships/hyperlink" Target="mailto:ceferina.cabrera@gmail.com" TargetMode="External"/><Relationship Id="rId3" Type="http://schemas.openxmlformats.org/officeDocument/2006/relationships/image" Target="../media/image89.png"/><Relationship Id="rId7" Type="http://schemas.openxmlformats.org/officeDocument/2006/relationships/image" Target="../media/image46.png"/><Relationship Id="rId12" Type="http://schemas.openxmlformats.org/officeDocument/2006/relationships/image" Target="../media/image63.png"/><Relationship Id="rId17" Type="http://schemas.openxmlformats.org/officeDocument/2006/relationships/hyperlink" Target="mailto:miguelbennasar7884@gmail.com" TargetMode="External"/><Relationship Id="rId2" Type="http://schemas.openxmlformats.org/officeDocument/2006/relationships/image" Target="../media/image88.png"/><Relationship Id="rId16" Type="http://schemas.openxmlformats.org/officeDocument/2006/relationships/image" Target="../media/image49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45.png"/><Relationship Id="rId11" Type="http://schemas.openxmlformats.org/officeDocument/2006/relationships/image" Target="../media/image62.png"/><Relationship Id="rId5" Type="http://schemas.openxmlformats.org/officeDocument/2006/relationships/image" Target="../media/image81.png"/><Relationship Id="rId15" Type="http://schemas.openxmlformats.org/officeDocument/2006/relationships/image" Target="../media/image48.png"/><Relationship Id="rId10" Type="http://schemas.openxmlformats.org/officeDocument/2006/relationships/image" Target="../media/image61.png"/><Relationship Id="rId4" Type="http://schemas.openxmlformats.org/officeDocument/2006/relationships/image" Target="../media/image80.png"/><Relationship Id="rId9" Type="http://schemas.openxmlformats.org/officeDocument/2006/relationships/image" Target="../media/image24.png"/><Relationship Id="rId14" Type="http://schemas.openxmlformats.org/officeDocument/2006/relationships/image" Target="../media/image64.png"/></Relationships>
</file>

<file path=ppt/slides/_rels/slide95.xml.rels><?xml version="1.0" encoding="UTF-8" standalone="yes"?>
<Relationships xmlns="http://schemas.openxmlformats.org/package/2006/relationships"><Relationship Id="rId8" Type="http://schemas.openxmlformats.org/officeDocument/2006/relationships/image" Target="../media/image47.png"/><Relationship Id="rId13" Type="http://schemas.openxmlformats.org/officeDocument/2006/relationships/image" Target="../media/image53.png"/><Relationship Id="rId3" Type="http://schemas.openxmlformats.org/officeDocument/2006/relationships/image" Target="../media/image91.png"/><Relationship Id="rId7" Type="http://schemas.openxmlformats.org/officeDocument/2006/relationships/image" Target="../media/image46.png"/><Relationship Id="rId12" Type="http://schemas.openxmlformats.org/officeDocument/2006/relationships/image" Target="../media/image63.png"/><Relationship Id="rId17" Type="http://schemas.openxmlformats.org/officeDocument/2006/relationships/image" Target="../media/image49.png"/><Relationship Id="rId2" Type="http://schemas.openxmlformats.org/officeDocument/2006/relationships/image" Target="../media/image90.png"/><Relationship Id="rId16" Type="http://schemas.openxmlformats.org/officeDocument/2006/relationships/hyperlink" Target="mailto:kim_zule@hotmail.com" TargetMode="External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45.png"/><Relationship Id="rId11" Type="http://schemas.openxmlformats.org/officeDocument/2006/relationships/image" Target="../media/image62.png"/><Relationship Id="rId5" Type="http://schemas.openxmlformats.org/officeDocument/2006/relationships/image" Target="../media/image81.png"/><Relationship Id="rId15" Type="http://schemas.openxmlformats.org/officeDocument/2006/relationships/image" Target="../media/image48.png"/><Relationship Id="rId10" Type="http://schemas.openxmlformats.org/officeDocument/2006/relationships/image" Target="../media/image61.png"/><Relationship Id="rId4" Type="http://schemas.openxmlformats.org/officeDocument/2006/relationships/image" Target="../media/image80.png"/><Relationship Id="rId9" Type="http://schemas.openxmlformats.org/officeDocument/2006/relationships/image" Target="../media/image24.png"/><Relationship Id="rId14" Type="http://schemas.openxmlformats.org/officeDocument/2006/relationships/image" Target="../media/image64.png"/></Relationships>
</file>

<file path=ppt/slides/_rels/slide96.xml.rels><?xml version="1.0" encoding="UTF-8" standalone="yes"?>
<Relationships xmlns="http://schemas.openxmlformats.org/package/2006/relationships"><Relationship Id="rId8" Type="http://schemas.openxmlformats.org/officeDocument/2006/relationships/image" Target="../media/image63.png"/><Relationship Id="rId13" Type="http://schemas.openxmlformats.org/officeDocument/2006/relationships/image" Target="../media/image49.png"/><Relationship Id="rId3" Type="http://schemas.openxmlformats.org/officeDocument/2006/relationships/image" Target="../media/image46.png"/><Relationship Id="rId7" Type="http://schemas.openxmlformats.org/officeDocument/2006/relationships/image" Target="../media/image62.png"/><Relationship Id="rId12" Type="http://schemas.openxmlformats.org/officeDocument/2006/relationships/image" Target="../media/image54.png"/><Relationship Id="rId2" Type="http://schemas.openxmlformats.org/officeDocument/2006/relationships/image" Target="../media/image52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61.png"/><Relationship Id="rId11" Type="http://schemas.openxmlformats.org/officeDocument/2006/relationships/image" Target="../media/image48.png"/><Relationship Id="rId5" Type="http://schemas.openxmlformats.org/officeDocument/2006/relationships/image" Target="../media/image24.png"/><Relationship Id="rId10" Type="http://schemas.openxmlformats.org/officeDocument/2006/relationships/image" Target="../media/image64.png"/><Relationship Id="rId4" Type="http://schemas.openxmlformats.org/officeDocument/2006/relationships/image" Target="../media/image47.png"/><Relationship Id="rId9" Type="http://schemas.openxmlformats.org/officeDocument/2006/relationships/image" Target="../media/image53.png"/></Relationships>
</file>

<file path=ppt/slides/_rels/slide97.xml.rels><?xml version="1.0" encoding="UTF-8" standalone="yes"?>
<Relationships xmlns="http://schemas.openxmlformats.org/package/2006/relationships"><Relationship Id="rId8" Type="http://schemas.openxmlformats.org/officeDocument/2006/relationships/image" Target="../media/image62.png"/><Relationship Id="rId13" Type="http://schemas.openxmlformats.org/officeDocument/2006/relationships/image" Target="../media/image54.png"/><Relationship Id="rId3" Type="http://schemas.openxmlformats.org/officeDocument/2006/relationships/image" Target="../media/image46.png"/><Relationship Id="rId7" Type="http://schemas.openxmlformats.org/officeDocument/2006/relationships/image" Target="../media/image61.png"/><Relationship Id="rId12" Type="http://schemas.openxmlformats.org/officeDocument/2006/relationships/image" Target="../media/image48.png"/><Relationship Id="rId2" Type="http://schemas.openxmlformats.org/officeDocument/2006/relationships/image" Target="../media/image52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65.png"/><Relationship Id="rId11" Type="http://schemas.openxmlformats.org/officeDocument/2006/relationships/image" Target="../media/image64.png"/><Relationship Id="rId5" Type="http://schemas.openxmlformats.org/officeDocument/2006/relationships/image" Target="../media/image24.png"/><Relationship Id="rId10" Type="http://schemas.openxmlformats.org/officeDocument/2006/relationships/image" Target="../media/image53.png"/><Relationship Id="rId4" Type="http://schemas.openxmlformats.org/officeDocument/2006/relationships/image" Target="../media/image47.png"/><Relationship Id="rId9" Type="http://schemas.openxmlformats.org/officeDocument/2006/relationships/image" Target="../media/image63.png"/><Relationship Id="rId14" Type="http://schemas.openxmlformats.org/officeDocument/2006/relationships/image" Target="../media/image49.png"/></Relationships>
</file>

<file path=ppt/slides/_rels/slide98.xml.rels><?xml version="1.0" encoding="UTF-8" standalone="yes"?>
<Relationships xmlns="http://schemas.openxmlformats.org/package/2006/relationships"><Relationship Id="rId8" Type="http://schemas.openxmlformats.org/officeDocument/2006/relationships/image" Target="../media/image63.png"/><Relationship Id="rId13" Type="http://schemas.openxmlformats.org/officeDocument/2006/relationships/image" Target="../media/image49.png"/><Relationship Id="rId3" Type="http://schemas.openxmlformats.org/officeDocument/2006/relationships/image" Target="../media/image46.png"/><Relationship Id="rId7" Type="http://schemas.openxmlformats.org/officeDocument/2006/relationships/image" Target="../media/image62.png"/><Relationship Id="rId12" Type="http://schemas.openxmlformats.org/officeDocument/2006/relationships/image" Target="../media/image54.png"/><Relationship Id="rId2" Type="http://schemas.openxmlformats.org/officeDocument/2006/relationships/image" Target="../media/image52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61.png"/><Relationship Id="rId11" Type="http://schemas.openxmlformats.org/officeDocument/2006/relationships/image" Target="../media/image48.png"/><Relationship Id="rId5" Type="http://schemas.openxmlformats.org/officeDocument/2006/relationships/image" Target="../media/image24.png"/><Relationship Id="rId10" Type="http://schemas.openxmlformats.org/officeDocument/2006/relationships/image" Target="../media/image64.png"/><Relationship Id="rId4" Type="http://schemas.openxmlformats.org/officeDocument/2006/relationships/image" Target="../media/image47.png"/><Relationship Id="rId9" Type="http://schemas.openxmlformats.org/officeDocument/2006/relationships/image" Target="../media/image53.png"/></Relationships>
</file>

<file path=ppt/slides/_rels/slide99.xml.rels><?xml version="1.0" encoding="UTF-8" standalone="yes"?>
<Relationships xmlns="http://schemas.openxmlformats.org/package/2006/relationships"><Relationship Id="rId8" Type="http://schemas.openxmlformats.org/officeDocument/2006/relationships/image" Target="../media/image63.png"/><Relationship Id="rId13" Type="http://schemas.openxmlformats.org/officeDocument/2006/relationships/image" Target="../media/image49.png"/><Relationship Id="rId3" Type="http://schemas.openxmlformats.org/officeDocument/2006/relationships/image" Target="../media/image46.png"/><Relationship Id="rId7" Type="http://schemas.openxmlformats.org/officeDocument/2006/relationships/image" Target="../media/image62.png"/><Relationship Id="rId12" Type="http://schemas.openxmlformats.org/officeDocument/2006/relationships/image" Target="../media/image54.png"/><Relationship Id="rId2" Type="http://schemas.openxmlformats.org/officeDocument/2006/relationships/image" Target="../media/image52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61.png"/><Relationship Id="rId11" Type="http://schemas.openxmlformats.org/officeDocument/2006/relationships/image" Target="../media/image48.png"/><Relationship Id="rId5" Type="http://schemas.openxmlformats.org/officeDocument/2006/relationships/image" Target="../media/image24.png"/><Relationship Id="rId10" Type="http://schemas.openxmlformats.org/officeDocument/2006/relationships/image" Target="../media/image64.png"/><Relationship Id="rId4" Type="http://schemas.openxmlformats.org/officeDocument/2006/relationships/image" Target="../media/image47.png"/><Relationship Id="rId9" Type="http://schemas.openxmlformats.org/officeDocument/2006/relationships/image" Target="../media/image53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105155" y="1767838"/>
            <a:ext cx="6647815" cy="7149465"/>
            <a:chOff x="105155" y="1767838"/>
            <a:chExt cx="6647815" cy="7149465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05155" y="1767838"/>
              <a:ext cx="6647687" cy="7149087"/>
            </a:xfrm>
            <a:prstGeom prst="rect">
              <a:avLst/>
            </a:prstGeom>
          </p:spPr>
        </p:pic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42849" y="1785899"/>
              <a:ext cx="6572250" cy="7072376"/>
            </a:xfrm>
            <a:prstGeom prst="rect">
              <a:avLst/>
            </a:prstGeom>
          </p:spPr>
        </p:pic>
        <p:sp>
          <p:nvSpPr>
            <p:cNvPr id="5" name="object 5"/>
            <p:cNvSpPr/>
            <p:nvPr/>
          </p:nvSpPr>
          <p:spPr>
            <a:xfrm>
              <a:off x="142849" y="1785899"/>
              <a:ext cx="6572250" cy="7072630"/>
            </a:xfrm>
            <a:custGeom>
              <a:avLst/>
              <a:gdLst/>
              <a:ahLst/>
              <a:cxnLst/>
              <a:rect l="l" t="t" r="r" b="b"/>
              <a:pathLst>
                <a:path w="6572250" h="7072630">
                  <a:moveTo>
                    <a:pt x="0" y="7072376"/>
                  </a:moveTo>
                  <a:lnTo>
                    <a:pt x="6572250" y="7072376"/>
                  </a:lnTo>
                  <a:lnTo>
                    <a:pt x="6572250" y="0"/>
                  </a:lnTo>
                  <a:lnTo>
                    <a:pt x="0" y="0"/>
                  </a:lnTo>
                  <a:lnTo>
                    <a:pt x="0" y="7072376"/>
                  </a:lnTo>
                  <a:close/>
                </a:path>
              </a:pathLst>
            </a:custGeom>
            <a:ln w="9525">
              <a:solidFill>
                <a:srgbClr val="55CE74"/>
              </a:solidFill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pic>
          <p:nvPicPr>
            <p:cNvPr id="6" name="object 6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500037" y="2005964"/>
              <a:ext cx="5929376" cy="4436745"/>
            </a:xfrm>
            <a:prstGeom prst="rect">
              <a:avLst/>
            </a:prstGeom>
          </p:spPr>
        </p:pic>
      </p:grpSp>
      <p:grpSp>
        <p:nvGrpSpPr>
          <p:cNvPr id="7" name="object 7"/>
          <p:cNvGrpSpPr/>
          <p:nvPr/>
        </p:nvGrpSpPr>
        <p:grpSpPr>
          <a:xfrm>
            <a:off x="176786" y="53348"/>
            <a:ext cx="6576059" cy="1647825"/>
            <a:chOff x="176786" y="53348"/>
            <a:chExt cx="6576059" cy="1647825"/>
          </a:xfrm>
        </p:grpSpPr>
        <p:pic>
          <p:nvPicPr>
            <p:cNvPr id="8" name="object 8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176786" y="53348"/>
              <a:ext cx="6576055" cy="1647427"/>
            </a:xfrm>
            <a:prstGeom prst="rect">
              <a:avLst/>
            </a:prstGeom>
          </p:spPr>
        </p:pic>
        <p:pic>
          <p:nvPicPr>
            <p:cNvPr id="9" name="object 9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214337" y="71373"/>
              <a:ext cx="6500748" cy="1571625"/>
            </a:xfrm>
            <a:prstGeom prst="rect">
              <a:avLst/>
            </a:prstGeom>
          </p:spPr>
        </p:pic>
        <p:pic>
          <p:nvPicPr>
            <p:cNvPr id="10" name="object 10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785799" y="166052"/>
              <a:ext cx="2067179" cy="707580"/>
            </a:xfrm>
            <a:prstGeom prst="rect">
              <a:avLst/>
            </a:prstGeom>
          </p:spPr>
        </p:pic>
      </p:grpSp>
      <p:sp>
        <p:nvSpPr>
          <p:cNvPr id="11" name="object 11"/>
          <p:cNvSpPr txBox="1"/>
          <p:nvPr/>
        </p:nvSpPr>
        <p:spPr>
          <a:xfrm>
            <a:off x="214337" y="71373"/>
            <a:ext cx="6501130" cy="1571625"/>
          </a:xfrm>
          <a:prstGeom prst="rect">
            <a:avLst/>
          </a:prstGeom>
          <a:ln w="9525">
            <a:solidFill>
              <a:srgbClr val="55CE74"/>
            </a:solidFill>
          </a:ln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ct val="100000"/>
              </a:lnSpc>
            </a:pPr>
            <a:endParaRPr sz="1100" dirty="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100" dirty="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100" dirty="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100" dirty="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20"/>
              </a:spcBef>
            </a:pPr>
            <a:endParaRPr sz="1100" dirty="0">
              <a:latin typeface="Times New Roman"/>
              <a:cs typeface="Times New Roman"/>
            </a:endParaRPr>
          </a:p>
          <a:p>
            <a:pPr marL="192405" marR="3187700" algn="ctr">
              <a:lnSpc>
                <a:spcPct val="100000"/>
              </a:lnSpc>
            </a:pPr>
            <a:r>
              <a:rPr sz="1100" b="1" spc="-10" dirty="0">
                <a:latin typeface="Arial"/>
                <a:cs typeface="Arial"/>
              </a:rPr>
              <a:t>UNIVERSIDAD</a:t>
            </a:r>
            <a:r>
              <a:rPr sz="1100" b="1" spc="-15" dirty="0">
                <a:latin typeface="Arial"/>
                <a:cs typeface="Arial"/>
              </a:rPr>
              <a:t> </a:t>
            </a:r>
            <a:r>
              <a:rPr sz="1100" b="1" dirty="0">
                <a:latin typeface="Arial"/>
                <a:cs typeface="Arial"/>
              </a:rPr>
              <a:t>NACIONAL</a:t>
            </a:r>
            <a:r>
              <a:rPr sz="1100" b="1" spc="-10" dirty="0">
                <a:latin typeface="Arial"/>
                <a:cs typeface="Arial"/>
              </a:rPr>
              <a:t> EXPERIMENTAL</a:t>
            </a:r>
            <a:r>
              <a:rPr sz="1100" b="1" spc="-5" dirty="0">
                <a:latin typeface="Arial"/>
                <a:cs typeface="Arial"/>
              </a:rPr>
              <a:t> </a:t>
            </a:r>
            <a:r>
              <a:rPr sz="1100" b="1" spc="-25" dirty="0">
                <a:latin typeface="Arial"/>
                <a:cs typeface="Arial"/>
              </a:rPr>
              <a:t>DE </a:t>
            </a:r>
            <a:r>
              <a:rPr sz="1100" b="1" dirty="0">
                <a:latin typeface="Arial"/>
                <a:cs typeface="Arial"/>
              </a:rPr>
              <a:t>LOS</a:t>
            </a:r>
            <a:r>
              <a:rPr sz="1100" b="1" spc="-55" dirty="0">
                <a:latin typeface="Arial"/>
                <a:cs typeface="Arial"/>
              </a:rPr>
              <a:t> </a:t>
            </a:r>
            <a:r>
              <a:rPr sz="1100" b="1" dirty="0">
                <a:latin typeface="Arial"/>
                <a:cs typeface="Arial"/>
              </a:rPr>
              <a:t>LLANOS</a:t>
            </a:r>
            <a:r>
              <a:rPr sz="1100" b="1" spc="-15" dirty="0">
                <a:latin typeface="Arial"/>
                <a:cs typeface="Arial"/>
              </a:rPr>
              <a:t> </a:t>
            </a:r>
            <a:r>
              <a:rPr sz="1100" b="1" spc="-10" dirty="0">
                <a:latin typeface="Arial"/>
                <a:cs typeface="Arial"/>
              </a:rPr>
              <a:t>CENTRALES</a:t>
            </a:r>
            <a:endParaRPr sz="1100" dirty="0">
              <a:latin typeface="Arial"/>
              <a:cs typeface="Arial"/>
            </a:endParaRPr>
          </a:p>
          <a:p>
            <a:pPr marR="2992755" algn="ctr">
              <a:lnSpc>
                <a:spcPct val="100000"/>
              </a:lnSpc>
            </a:pPr>
            <a:r>
              <a:rPr sz="1100" b="1" dirty="0">
                <a:latin typeface="Arial"/>
                <a:cs typeface="Arial"/>
              </a:rPr>
              <a:t>“RÓMULO</a:t>
            </a:r>
            <a:r>
              <a:rPr sz="1100" b="1" spc="-75" dirty="0">
                <a:latin typeface="Arial"/>
                <a:cs typeface="Arial"/>
              </a:rPr>
              <a:t> </a:t>
            </a:r>
            <a:r>
              <a:rPr sz="1100" b="1" dirty="0">
                <a:latin typeface="Arial"/>
                <a:cs typeface="Arial"/>
              </a:rPr>
              <a:t>GALLEGOS</a:t>
            </a:r>
            <a:r>
              <a:rPr sz="1100" b="1" spc="-55" dirty="0">
                <a:latin typeface="Arial"/>
                <a:cs typeface="Arial"/>
              </a:rPr>
              <a:t> </a:t>
            </a:r>
            <a:r>
              <a:rPr sz="1100" b="1" spc="-50" dirty="0">
                <a:latin typeface="Arial"/>
                <a:cs typeface="Arial"/>
              </a:rPr>
              <a:t>“</a:t>
            </a:r>
            <a:endParaRPr sz="1100" dirty="0">
              <a:latin typeface="Arial"/>
              <a:cs typeface="Arial"/>
            </a:endParaRPr>
          </a:p>
          <a:p>
            <a:pPr marR="2994660" algn="ctr">
              <a:lnSpc>
                <a:spcPct val="100000"/>
              </a:lnSpc>
            </a:pPr>
            <a:r>
              <a:rPr sz="1100" b="1" dirty="0">
                <a:latin typeface="Arial"/>
                <a:cs typeface="Arial"/>
              </a:rPr>
              <a:t>ÁREA</a:t>
            </a:r>
            <a:r>
              <a:rPr sz="1100" b="1" spc="235" dirty="0">
                <a:latin typeface="Arial"/>
                <a:cs typeface="Arial"/>
              </a:rPr>
              <a:t> </a:t>
            </a:r>
            <a:r>
              <a:rPr sz="1100" b="1" dirty="0">
                <a:latin typeface="Arial"/>
                <a:cs typeface="Arial"/>
              </a:rPr>
              <a:t>CIENCIAS</a:t>
            </a:r>
            <a:r>
              <a:rPr sz="1100" b="1" spc="-10" dirty="0">
                <a:latin typeface="Arial"/>
                <a:cs typeface="Arial"/>
              </a:rPr>
              <a:t> </a:t>
            </a:r>
            <a:r>
              <a:rPr sz="1100" b="1" dirty="0">
                <a:latin typeface="Arial"/>
                <a:cs typeface="Arial"/>
              </a:rPr>
              <a:t>DE</a:t>
            </a:r>
            <a:r>
              <a:rPr sz="1100" b="1" spc="-45" dirty="0">
                <a:latin typeface="Arial"/>
                <a:cs typeface="Arial"/>
              </a:rPr>
              <a:t> </a:t>
            </a:r>
            <a:r>
              <a:rPr sz="1100" b="1" dirty="0">
                <a:latin typeface="Arial"/>
                <a:cs typeface="Arial"/>
              </a:rPr>
              <a:t>LA</a:t>
            </a:r>
            <a:r>
              <a:rPr sz="1100" b="1" spc="-50" dirty="0">
                <a:latin typeface="Arial"/>
                <a:cs typeface="Arial"/>
              </a:rPr>
              <a:t> </a:t>
            </a:r>
            <a:r>
              <a:rPr sz="1100" b="1" spc="-10" dirty="0">
                <a:latin typeface="Arial"/>
                <a:cs typeface="Arial"/>
              </a:rPr>
              <a:t>EDUCACIÓN</a:t>
            </a:r>
            <a:endParaRPr sz="1100" dirty="0">
              <a:latin typeface="Arial"/>
              <a:cs typeface="Arial"/>
            </a:endParaRPr>
          </a:p>
        </p:txBody>
      </p:sp>
      <p:sp>
        <p:nvSpPr>
          <p:cNvPr id="13" name="object 13"/>
          <p:cNvSpPr/>
          <p:nvPr/>
        </p:nvSpPr>
        <p:spPr>
          <a:xfrm>
            <a:off x="500037" y="6562788"/>
            <a:ext cx="5929630" cy="2081530"/>
          </a:xfrm>
          <a:custGeom>
            <a:avLst/>
            <a:gdLst/>
            <a:ahLst/>
            <a:cxnLst/>
            <a:rect l="l" t="t" r="r" b="b"/>
            <a:pathLst>
              <a:path w="5929630" h="2081529">
                <a:moveTo>
                  <a:pt x="0" y="2081174"/>
                </a:moveTo>
                <a:lnTo>
                  <a:pt x="5929376" y="2081174"/>
                </a:lnTo>
                <a:lnTo>
                  <a:pt x="5929376" y="580923"/>
                </a:lnTo>
                <a:lnTo>
                  <a:pt x="0" y="580923"/>
                </a:lnTo>
                <a:lnTo>
                  <a:pt x="0" y="2081174"/>
                </a:lnTo>
                <a:close/>
              </a:path>
              <a:path w="5929630" h="2081529">
                <a:moveTo>
                  <a:pt x="0" y="2081174"/>
                </a:moveTo>
                <a:lnTo>
                  <a:pt x="5929376" y="2081174"/>
                </a:lnTo>
                <a:lnTo>
                  <a:pt x="5929376" y="1665681"/>
                </a:lnTo>
                <a:lnTo>
                  <a:pt x="0" y="1665681"/>
                </a:lnTo>
                <a:lnTo>
                  <a:pt x="0" y="2081174"/>
                </a:lnTo>
                <a:close/>
              </a:path>
              <a:path w="5929630" h="2081529">
                <a:moveTo>
                  <a:pt x="0" y="509587"/>
                </a:moveTo>
                <a:lnTo>
                  <a:pt x="5929376" y="509587"/>
                </a:lnTo>
                <a:lnTo>
                  <a:pt x="5929376" y="0"/>
                </a:lnTo>
                <a:lnTo>
                  <a:pt x="0" y="0"/>
                </a:lnTo>
                <a:lnTo>
                  <a:pt x="0" y="509587"/>
                </a:lnTo>
                <a:close/>
              </a:path>
            </a:pathLst>
          </a:custGeom>
          <a:ln w="38100">
            <a:solidFill>
              <a:srgbClr val="FF9900"/>
            </a:solidFill>
          </a:ln>
        </p:spPr>
        <p:txBody>
          <a:bodyPr wrap="square" lIns="0" tIns="0" rIns="0" bIns="0" rtlCol="0"/>
          <a:lstStyle/>
          <a:p>
            <a:endParaRPr dirty="0"/>
          </a:p>
        </p:txBody>
      </p:sp>
      <p:pic>
        <p:nvPicPr>
          <p:cNvPr id="14" name="object 14"/>
          <p:cNvPicPr/>
          <p:nvPr/>
        </p:nvPicPr>
        <p:blipFill>
          <a:blip r:embed="rId8" cstate="print"/>
          <a:stretch>
            <a:fillRect/>
          </a:stretch>
        </p:blipFill>
        <p:spPr>
          <a:xfrm>
            <a:off x="595884" y="5757671"/>
            <a:ext cx="5996940" cy="947927"/>
          </a:xfrm>
          <a:prstGeom prst="rect">
            <a:avLst/>
          </a:prstGeom>
        </p:spPr>
      </p:pic>
      <p:pic>
        <p:nvPicPr>
          <p:cNvPr id="16" name="object 16"/>
          <p:cNvPicPr/>
          <p:nvPr/>
        </p:nvPicPr>
        <p:blipFill>
          <a:blip r:embed="rId9" cstate="print"/>
          <a:stretch>
            <a:fillRect/>
          </a:stretch>
        </p:blipFill>
        <p:spPr>
          <a:xfrm>
            <a:off x="573786" y="7155990"/>
            <a:ext cx="6041136" cy="1356360"/>
          </a:xfrm>
          <a:prstGeom prst="rect">
            <a:avLst/>
          </a:prstGeom>
        </p:spPr>
      </p:pic>
      <p:pic>
        <p:nvPicPr>
          <p:cNvPr id="17" name="object 17"/>
          <p:cNvPicPr/>
          <p:nvPr/>
        </p:nvPicPr>
        <p:blipFill>
          <a:blip r:embed="rId10" cstate="print"/>
          <a:stretch>
            <a:fillRect/>
          </a:stretch>
        </p:blipFill>
        <p:spPr>
          <a:xfrm>
            <a:off x="719327" y="8217407"/>
            <a:ext cx="3427476" cy="341375"/>
          </a:xfrm>
          <a:prstGeom prst="rect">
            <a:avLst/>
          </a:prstGeom>
        </p:spPr>
      </p:pic>
      <p:pic>
        <p:nvPicPr>
          <p:cNvPr id="18" name="object 18"/>
          <p:cNvPicPr/>
          <p:nvPr/>
        </p:nvPicPr>
        <p:blipFill>
          <a:blip r:embed="rId11" cstate="print"/>
          <a:stretch>
            <a:fillRect/>
          </a:stretch>
        </p:blipFill>
        <p:spPr>
          <a:xfrm>
            <a:off x="3930396" y="8217407"/>
            <a:ext cx="934212" cy="341375"/>
          </a:xfrm>
          <a:prstGeom prst="rect">
            <a:avLst/>
          </a:prstGeom>
        </p:spPr>
      </p:pic>
      <p:pic>
        <p:nvPicPr>
          <p:cNvPr id="19" name="object 19"/>
          <p:cNvPicPr/>
          <p:nvPr/>
        </p:nvPicPr>
        <p:blipFill>
          <a:blip r:embed="rId12" cstate="print"/>
          <a:stretch>
            <a:fillRect/>
          </a:stretch>
        </p:blipFill>
        <p:spPr>
          <a:xfrm>
            <a:off x="4648200" y="8217407"/>
            <a:ext cx="1516379" cy="341375"/>
          </a:xfrm>
          <a:prstGeom prst="rect">
            <a:avLst/>
          </a:prstGeom>
        </p:spPr>
      </p:pic>
      <p:pic>
        <p:nvPicPr>
          <p:cNvPr id="20" name="object 20"/>
          <p:cNvPicPr/>
          <p:nvPr/>
        </p:nvPicPr>
        <p:blipFill>
          <a:blip r:embed="rId13" cstate="print"/>
          <a:stretch>
            <a:fillRect/>
          </a:stretch>
        </p:blipFill>
        <p:spPr>
          <a:xfrm>
            <a:off x="5948171" y="8217407"/>
            <a:ext cx="263651" cy="341375"/>
          </a:xfrm>
          <a:prstGeom prst="rect">
            <a:avLst/>
          </a:prstGeom>
        </p:spPr>
      </p:pic>
      <p:pic>
        <p:nvPicPr>
          <p:cNvPr id="21" name="object 21"/>
          <p:cNvPicPr/>
          <p:nvPr/>
        </p:nvPicPr>
        <p:blipFill>
          <a:blip r:embed="rId14" cstate="print"/>
          <a:stretch>
            <a:fillRect/>
          </a:stretch>
        </p:blipFill>
        <p:spPr>
          <a:xfrm>
            <a:off x="2596895" y="8385047"/>
            <a:ext cx="1737359" cy="341376"/>
          </a:xfrm>
          <a:prstGeom prst="rect">
            <a:avLst/>
          </a:prstGeom>
        </p:spPr>
      </p:pic>
      <p:grpSp>
        <p:nvGrpSpPr>
          <p:cNvPr id="22" name="object 22"/>
          <p:cNvGrpSpPr/>
          <p:nvPr/>
        </p:nvGrpSpPr>
        <p:grpSpPr>
          <a:xfrm>
            <a:off x="785799" y="2005964"/>
            <a:ext cx="5551805" cy="1851660"/>
            <a:chOff x="785799" y="2005964"/>
            <a:chExt cx="5551805" cy="1851660"/>
          </a:xfrm>
        </p:grpSpPr>
        <p:pic>
          <p:nvPicPr>
            <p:cNvPr id="23" name="object 23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785799" y="2005964"/>
              <a:ext cx="5451475" cy="1851659"/>
            </a:xfrm>
            <a:prstGeom prst="rect">
              <a:avLst/>
            </a:prstGeom>
          </p:spPr>
        </p:pic>
        <p:pic>
          <p:nvPicPr>
            <p:cNvPr id="24" name="object 24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5626226" y="2006104"/>
              <a:ext cx="710996" cy="947915"/>
            </a:xfrm>
            <a:prstGeom prst="rect">
              <a:avLst/>
            </a:prstGeom>
          </p:spPr>
        </p:pic>
      </p:grpSp>
      <p:sp>
        <p:nvSpPr>
          <p:cNvPr id="25" name="object 25"/>
          <p:cNvSpPr txBox="1"/>
          <p:nvPr/>
        </p:nvSpPr>
        <p:spPr>
          <a:xfrm>
            <a:off x="519087" y="8258352"/>
            <a:ext cx="5891530" cy="3613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2185035" marR="299085" indent="-1878330">
              <a:lnSpc>
                <a:spcPct val="100000"/>
              </a:lnSpc>
              <a:spcBef>
                <a:spcPts val="100"/>
              </a:spcBef>
            </a:pPr>
            <a:r>
              <a:rPr sz="1100" b="1" dirty="0">
                <a:solidFill>
                  <a:srgbClr val="001F5F"/>
                </a:solidFill>
                <a:latin typeface="Arial"/>
                <a:cs typeface="Arial"/>
              </a:rPr>
              <a:t>Área Ciencias</a:t>
            </a:r>
            <a:r>
              <a:rPr sz="1100" b="1" spc="-40" dirty="0">
                <a:solidFill>
                  <a:srgbClr val="001F5F"/>
                </a:solidFill>
                <a:latin typeface="Arial"/>
                <a:cs typeface="Arial"/>
              </a:rPr>
              <a:t> </a:t>
            </a:r>
            <a:r>
              <a:rPr sz="1100" b="1" dirty="0">
                <a:solidFill>
                  <a:srgbClr val="001F5F"/>
                </a:solidFill>
                <a:latin typeface="Arial"/>
                <a:cs typeface="Arial"/>
              </a:rPr>
              <a:t>de</a:t>
            </a:r>
            <a:r>
              <a:rPr sz="1100" b="1" spc="-20" dirty="0">
                <a:solidFill>
                  <a:srgbClr val="001F5F"/>
                </a:solidFill>
                <a:latin typeface="Arial"/>
                <a:cs typeface="Arial"/>
              </a:rPr>
              <a:t> </a:t>
            </a:r>
            <a:r>
              <a:rPr sz="1100" b="1" dirty="0">
                <a:solidFill>
                  <a:srgbClr val="001F5F"/>
                </a:solidFill>
                <a:latin typeface="Arial"/>
                <a:cs typeface="Arial"/>
              </a:rPr>
              <a:t>la</a:t>
            </a:r>
            <a:r>
              <a:rPr sz="1100" b="1" spc="-40" dirty="0">
                <a:solidFill>
                  <a:srgbClr val="001F5F"/>
                </a:solidFill>
                <a:latin typeface="Arial"/>
                <a:cs typeface="Arial"/>
              </a:rPr>
              <a:t> </a:t>
            </a:r>
            <a:r>
              <a:rPr sz="1100" b="1" dirty="0">
                <a:solidFill>
                  <a:srgbClr val="001F5F"/>
                </a:solidFill>
                <a:latin typeface="Arial"/>
                <a:cs typeface="Arial"/>
              </a:rPr>
              <a:t>Educación</a:t>
            </a:r>
            <a:r>
              <a:rPr sz="1100" b="1" spc="-30" dirty="0">
                <a:solidFill>
                  <a:srgbClr val="001F5F"/>
                </a:solidFill>
                <a:latin typeface="Arial"/>
                <a:cs typeface="Arial"/>
              </a:rPr>
              <a:t> </a:t>
            </a:r>
            <a:r>
              <a:rPr sz="1100" b="1" dirty="0">
                <a:solidFill>
                  <a:srgbClr val="001F5F"/>
                </a:solidFill>
                <a:latin typeface="Arial"/>
                <a:cs typeface="Arial"/>
              </a:rPr>
              <a:t>(UNERG),</a:t>
            </a:r>
            <a:r>
              <a:rPr sz="1100" b="1" spc="-35" dirty="0">
                <a:solidFill>
                  <a:srgbClr val="001F5F"/>
                </a:solidFill>
                <a:latin typeface="Arial"/>
                <a:cs typeface="Arial"/>
              </a:rPr>
              <a:t> </a:t>
            </a:r>
            <a:r>
              <a:rPr sz="1100" b="1" dirty="0">
                <a:solidFill>
                  <a:srgbClr val="001F5F"/>
                </a:solidFill>
                <a:latin typeface="Arial"/>
                <a:cs typeface="Arial"/>
              </a:rPr>
              <a:t>Sector</a:t>
            </a:r>
            <a:r>
              <a:rPr sz="1100" b="1" spc="-25" dirty="0">
                <a:solidFill>
                  <a:srgbClr val="001F5F"/>
                </a:solidFill>
                <a:latin typeface="Arial"/>
                <a:cs typeface="Arial"/>
              </a:rPr>
              <a:t> </a:t>
            </a:r>
            <a:r>
              <a:rPr sz="1100" b="1" dirty="0">
                <a:solidFill>
                  <a:srgbClr val="001F5F"/>
                </a:solidFill>
                <a:latin typeface="Arial"/>
                <a:cs typeface="Arial"/>
              </a:rPr>
              <a:t>Merecurito,</a:t>
            </a:r>
            <a:r>
              <a:rPr sz="1100" b="1" spc="-70" dirty="0">
                <a:solidFill>
                  <a:srgbClr val="001F5F"/>
                </a:solidFill>
                <a:latin typeface="Arial"/>
                <a:cs typeface="Arial"/>
              </a:rPr>
              <a:t> </a:t>
            </a:r>
            <a:r>
              <a:rPr sz="1100" b="1" dirty="0">
                <a:solidFill>
                  <a:srgbClr val="001F5F"/>
                </a:solidFill>
                <a:latin typeface="Arial"/>
                <a:cs typeface="Arial"/>
              </a:rPr>
              <a:t>Calabozo,</a:t>
            </a:r>
            <a:r>
              <a:rPr sz="1100" b="1" spc="-40" dirty="0">
                <a:solidFill>
                  <a:srgbClr val="001F5F"/>
                </a:solidFill>
                <a:latin typeface="Arial"/>
                <a:cs typeface="Arial"/>
              </a:rPr>
              <a:t> </a:t>
            </a:r>
            <a:r>
              <a:rPr sz="1100" b="1" spc="-10" dirty="0">
                <a:solidFill>
                  <a:srgbClr val="001F5F"/>
                </a:solidFill>
                <a:latin typeface="Arial"/>
                <a:cs typeface="Arial"/>
              </a:rPr>
              <a:t>Guárico- </a:t>
            </a:r>
            <a:r>
              <a:rPr sz="1100" b="1" dirty="0">
                <a:solidFill>
                  <a:srgbClr val="001F5F"/>
                </a:solidFill>
                <a:latin typeface="Arial"/>
                <a:cs typeface="Arial"/>
              </a:rPr>
              <a:t>Teléfono:</a:t>
            </a:r>
            <a:r>
              <a:rPr sz="1100" b="1" spc="-70" dirty="0">
                <a:solidFill>
                  <a:srgbClr val="001F5F"/>
                </a:solidFill>
                <a:latin typeface="Arial"/>
                <a:cs typeface="Arial"/>
              </a:rPr>
              <a:t> </a:t>
            </a:r>
            <a:r>
              <a:rPr sz="1100" b="1" spc="-10" dirty="0">
                <a:solidFill>
                  <a:srgbClr val="001F5F"/>
                </a:solidFill>
                <a:latin typeface="Arial"/>
                <a:cs typeface="Arial"/>
              </a:rPr>
              <a:t>02468713093</a:t>
            </a:r>
            <a:endParaRPr sz="1100" dirty="0">
              <a:latin typeface="Arial"/>
              <a:cs typeface="Arial"/>
            </a:endParaRPr>
          </a:p>
        </p:txBody>
      </p:sp>
      <p:pic>
        <p:nvPicPr>
          <p:cNvPr id="26" name="object 26"/>
          <p:cNvPicPr/>
          <p:nvPr/>
        </p:nvPicPr>
        <p:blipFill>
          <a:blip r:embed="rId17" cstate="print"/>
          <a:stretch>
            <a:fillRect/>
          </a:stretch>
        </p:blipFill>
        <p:spPr>
          <a:xfrm>
            <a:off x="3284982" y="7607972"/>
            <a:ext cx="1113904" cy="390702"/>
          </a:xfrm>
          <a:prstGeom prst="rect">
            <a:avLst/>
          </a:prstGeom>
        </p:spPr>
      </p:pic>
      <p:pic>
        <p:nvPicPr>
          <p:cNvPr id="27" name="object 27"/>
          <p:cNvPicPr/>
          <p:nvPr/>
        </p:nvPicPr>
        <p:blipFill>
          <a:blip r:embed="rId18" cstate="print"/>
          <a:stretch>
            <a:fillRect/>
          </a:stretch>
        </p:blipFill>
        <p:spPr>
          <a:xfrm>
            <a:off x="4352290" y="106045"/>
            <a:ext cx="1970532" cy="1536953"/>
          </a:xfrm>
          <a:prstGeom prst="rect">
            <a:avLst/>
          </a:prstGeom>
        </p:spPr>
      </p:pic>
      <p:sp>
        <p:nvSpPr>
          <p:cNvPr id="28" name="CuadroTexto 27">
            <a:extLst>
              <a:ext uri="{FF2B5EF4-FFF2-40B4-BE49-F238E27FC236}">
                <a16:creationId xmlns:a16="http://schemas.microsoft.com/office/drawing/2014/main" id="{64F4A3AB-3A76-4007-8CA3-746274390A42}"/>
              </a:ext>
            </a:extLst>
          </p:cNvPr>
          <p:cNvSpPr txBox="1"/>
          <p:nvPr/>
        </p:nvSpPr>
        <p:spPr>
          <a:xfrm>
            <a:off x="519087" y="6549299"/>
            <a:ext cx="589153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MX" sz="1600" b="1" dirty="0">
                <a:solidFill>
                  <a:schemeClr val="tx1"/>
                </a:solidFill>
                <a:latin typeface="Amasis MT Pro Black" panose="02040A04050005020304" pitchFamily="18" charset="0"/>
                <a:cs typeface="Aharoni" panose="02010803020104030203" pitchFamily="2" charset="-79"/>
              </a:rPr>
              <a:t>Volumen 4,  Número 1  Enero a Julio 2021</a:t>
            </a:r>
          </a:p>
          <a:p>
            <a:pPr algn="ctr"/>
            <a:r>
              <a:rPr lang="es-MX" sz="1600" b="1" dirty="0">
                <a:solidFill>
                  <a:schemeClr val="tx1"/>
                </a:solidFill>
                <a:latin typeface="Amasis MT Pro Black" panose="02040A04050005020304" pitchFamily="18" charset="0"/>
                <a:cs typeface="Aharoni" panose="02010803020104030203" pitchFamily="2" charset="-79"/>
              </a:rPr>
              <a:t>Revista Semestral. Venezuela</a:t>
            </a:r>
            <a:endParaRPr lang="es-ES" sz="1600" b="1" dirty="0">
              <a:solidFill>
                <a:schemeClr val="tx1"/>
              </a:solidFill>
              <a:latin typeface="Amasis MT Pro Black" panose="02040A04050005020304" pitchFamily="18" charset="0"/>
              <a:cs typeface="Aharoni" panose="02010803020104030203" pitchFamily="2" charset="-79"/>
            </a:endParaRPr>
          </a:p>
        </p:txBody>
      </p:sp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object 16"/>
          <p:cNvSpPr txBox="1"/>
          <p:nvPr/>
        </p:nvSpPr>
        <p:spPr>
          <a:xfrm>
            <a:off x="312369" y="865761"/>
            <a:ext cx="6274435" cy="7032694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1315"/>
              </a:spcBef>
            </a:pPr>
            <a:endParaRPr lang="es-MX" sz="1200" b="1" spc="-10" dirty="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315"/>
              </a:spcBef>
            </a:pPr>
            <a:endParaRPr lang="es-ES" sz="1200" b="1" spc="-10" dirty="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315"/>
              </a:spcBef>
            </a:pPr>
            <a:r>
              <a:rPr sz="1200" b="1" spc="-10" dirty="0">
                <a:latin typeface="Times New Roman"/>
                <a:cs typeface="Times New Roman"/>
              </a:rPr>
              <a:t>INTRODUCCIÓN</a:t>
            </a:r>
            <a:endParaRPr sz="1200" dirty="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60"/>
              </a:spcBef>
            </a:pPr>
            <a:endParaRPr sz="1200" dirty="0">
              <a:latin typeface="Times New Roman"/>
              <a:cs typeface="Times New Roman"/>
            </a:endParaRPr>
          </a:p>
          <a:p>
            <a:pPr marL="375285" marR="6985" indent="-36322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universidades,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producto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exigencias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entorno,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ven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necesidad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preparar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talento </a:t>
            </a:r>
            <a:r>
              <a:rPr sz="1200" dirty="0">
                <a:latin typeface="Times New Roman"/>
                <a:cs typeface="Times New Roman"/>
              </a:rPr>
              <a:t>humano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forma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constante,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fin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mantenerse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actualizadas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ofrecer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servicio</a:t>
            </a:r>
            <a:r>
              <a:rPr sz="1200" spc="-10" dirty="0">
                <a:latin typeface="Times New Roman"/>
                <a:cs typeface="Times New Roman"/>
              </a:rPr>
              <a:t> educativo </a:t>
            </a:r>
            <a:r>
              <a:rPr sz="1200" dirty="0">
                <a:latin typeface="Times New Roman"/>
                <a:cs typeface="Times New Roman"/>
              </a:rPr>
              <a:t>acorde</a:t>
            </a:r>
            <a:r>
              <a:rPr sz="1200" spc="3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3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3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retos</a:t>
            </a:r>
            <a:r>
              <a:rPr sz="1200" spc="3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4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medio</a:t>
            </a:r>
            <a:r>
              <a:rPr sz="1200" spc="3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interno</a:t>
            </a:r>
            <a:r>
              <a:rPr sz="1200" spc="40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3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externo.</a:t>
            </a:r>
            <a:r>
              <a:rPr sz="1200" spc="3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Vale</a:t>
            </a:r>
            <a:r>
              <a:rPr sz="1200" spc="3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acotar</a:t>
            </a:r>
            <a:r>
              <a:rPr sz="1200" spc="3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3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ello</a:t>
            </a:r>
            <a:r>
              <a:rPr sz="1200" spc="3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</a:t>
            </a:r>
            <a:r>
              <a:rPr sz="1200" spc="3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3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38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patrón </a:t>
            </a:r>
            <a:r>
              <a:rPr sz="1200" dirty="0">
                <a:latin typeface="Times New Roman"/>
                <a:cs typeface="Times New Roman"/>
              </a:rPr>
              <a:t>organizacional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aislado,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sino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correspondencia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principios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diseminados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filosofía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gestión.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Sin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embargo,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ello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puede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hacerse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sino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existe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apoyo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talento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calidad </a:t>
            </a:r>
            <a:r>
              <a:rPr sz="1200" dirty="0">
                <a:latin typeface="Times New Roman"/>
                <a:cs typeface="Times New Roman"/>
              </a:rPr>
              <a:t>humana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afrontar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necesidades,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solo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desde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campo interno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sino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externo.</a:t>
            </a:r>
            <a:endParaRPr sz="1200" dirty="0">
              <a:latin typeface="Times New Roman"/>
              <a:cs typeface="Times New Roman"/>
            </a:endParaRPr>
          </a:p>
          <a:p>
            <a:pPr marL="375285" marR="5715" indent="-36322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acuerdo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anterior,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universidades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están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proceso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búsqueda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dar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respuesta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los </a:t>
            </a:r>
            <a:r>
              <a:rPr sz="1200" dirty="0">
                <a:latin typeface="Times New Roman"/>
                <a:cs typeface="Times New Roman"/>
              </a:rPr>
              <a:t>nuevos</a:t>
            </a:r>
            <a:r>
              <a:rPr sz="1200" spc="3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paradigmas</a:t>
            </a:r>
            <a:r>
              <a:rPr sz="1200" spc="3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sociales</a:t>
            </a:r>
            <a:r>
              <a:rPr sz="1200" spc="3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donde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intervención</a:t>
            </a:r>
            <a:r>
              <a:rPr sz="1200" spc="3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sea</a:t>
            </a:r>
            <a:r>
              <a:rPr sz="1200" spc="3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eficiente</a:t>
            </a:r>
            <a:r>
              <a:rPr sz="1200" spc="3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3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concordancia</a:t>
            </a:r>
            <a:r>
              <a:rPr sz="1200" spc="3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sus </a:t>
            </a:r>
            <a:r>
              <a:rPr sz="1200" dirty="0">
                <a:latin typeface="Times New Roman"/>
                <a:cs typeface="Times New Roman"/>
              </a:rPr>
              <a:t>dinámicas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funcionales,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académicas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sociales,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facilite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comunicación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asertiva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las </a:t>
            </a:r>
            <a:r>
              <a:rPr sz="1200" dirty="0">
                <a:latin typeface="Times New Roman"/>
                <a:cs typeface="Times New Roman"/>
              </a:rPr>
              <a:t>comunidades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integrantes de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sociedad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45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hoy.</a:t>
            </a:r>
            <a:endParaRPr sz="1200" dirty="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65"/>
              </a:spcBef>
            </a:pPr>
            <a:endParaRPr sz="1200" dirty="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</a:pPr>
            <a:r>
              <a:rPr sz="1200" b="1" spc="-10" dirty="0">
                <a:latin typeface="Times New Roman"/>
                <a:cs typeface="Times New Roman"/>
              </a:rPr>
              <a:t>ACERCAMIENTO</a:t>
            </a:r>
            <a:r>
              <a:rPr sz="1200" b="1" spc="-7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A</a:t>
            </a:r>
            <a:r>
              <a:rPr sz="1200" b="1" spc="-4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LA</a:t>
            </a:r>
            <a:r>
              <a:rPr sz="1200" b="1" spc="-60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REALIDAD</a:t>
            </a:r>
            <a:endParaRPr sz="1200" dirty="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60"/>
              </a:spcBef>
            </a:pPr>
            <a:endParaRPr sz="1200" dirty="0">
              <a:latin typeface="Times New Roman"/>
              <a:cs typeface="Times New Roman"/>
            </a:endParaRPr>
          </a:p>
          <a:p>
            <a:pPr marL="375285" marR="6350" indent="-36322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últimos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años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está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hablando,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cada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vez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más,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calidad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ámbito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educativo.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término </a:t>
            </a:r>
            <a:r>
              <a:rPr sz="1200" dirty="0">
                <a:latin typeface="Times New Roman"/>
                <a:cs typeface="Times New Roman"/>
              </a:rPr>
              <a:t>calidad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total,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aplicado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inicialmente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mundo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empresarial,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poco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poco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introducido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en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3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educación</a:t>
            </a:r>
            <a:r>
              <a:rPr sz="1200" spc="3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universitaria</a:t>
            </a:r>
            <a:r>
              <a:rPr sz="1200" spc="3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evidenciando</a:t>
            </a:r>
            <a:r>
              <a:rPr sz="1200" spc="3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3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universidades</a:t>
            </a:r>
            <a:r>
              <a:rPr sz="1200" spc="3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quedan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aisladas</a:t>
            </a:r>
            <a:r>
              <a:rPr sz="1200" spc="3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margen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fenómenos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sociales,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sino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que,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mediante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ellos,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plantea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desarrollo.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Según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UNESCO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(1995),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calidad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universidades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referente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más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importante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juzgar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el </a:t>
            </a:r>
            <a:r>
              <a:rPr sz="1200" dirty="0">
                <a:latin typeface="Times New Roman"/>
                <a:cs typeface="Times New Roman"/>
              </a:rPr>
              <a:t>desarrollo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estas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instituciones.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otro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lado,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universidad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venezolana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existía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ni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normativa,</a:t>
            </a:r>
            <a:r>
              <a:rPr sz="1200" spc="3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ni</a:t>
            </a:r>
            <a:r>
              <a:rPr sz="1200" spc="3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3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mecanismos</a:t>
            </a:r>
            <a:r>
              <a:rPr sz="1200" spc="3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técnicos</a:t>
            </a:r>
            <a:r>
              <a:rPr sz="1200" spc="3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3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permitieran</a:t>
            </a:r>
            <a:r>
              <a:rPr sz="1200" spc="3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asumir</a:t>
            </a:r>
            <a:r>
              <a:rPr sz="1200" spc="3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forma</a:t>
            </a:r>
            <a:r>
              <a:rPr sz="1200" spc="3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sistemática</a:t>
            </a:r>
            <a:r>
              <a:rPr sz="1200" spc="33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una </a:t>
            </a:r>
            <a:r>
              <a:rPr sz="1200" dirty="0">
                <a:latin typeface="Times New Roman"/>
                <a:cs typeface="Times New Roman"/>
              </a:rPr>
              <a:t>evaluación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mejora continua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calidad de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enseñanza </a:t>
            </a:r>
            <a:r>
              <a:rPr sz="1200" spc="-10" dirty="0">
                <a:latin typeface="Times New Roman"/>
                <a:cs typeface="Times New Roman"/>
              </a:rPr>
              <a:t>impartida.</a:t>
            </a:r>
            <a:endParaRPr sz="1200" dirty="0">
              <a:latin typeface="Times New Roman"/>
              <a:cs typeface="Times New Roman"/>
            </a:endParaRPr>
          </a:p>
          <a:p>
            <a:pPr marL="375285" marR="7620" indent="-36322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Esta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situación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permite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apreciar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importancia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realizar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presente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investigación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un </a:t>
            </a:r>
            <a:r>
              <a:rPr sz="1200" dirty="0">
                <a:latin typeface="Times New Roman"/>
                <a:cs typeface="Times New Roman"/>
              </a:rPr>
              <a:t>aporte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instituciones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educación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universitaria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dispongan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caminar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las </a:t>
            </a:r>
            <a:r>
              <a:rPr sz="1200" dirty="0">
                <a:latin typeface="Times New Roman"/>
                <a:cs typeface="Times New Roman"/>
              </a:rPr>
              <a:t>sendas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mejora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calidad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enseñanza,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dando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prioridad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base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epistemológica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perfil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humanista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egresado.</a:t>
            </a:r>
            <a:endParaRPr sz="1200" dirty="0">
              <a:latin typeface="Times New Roman"/>
              <a:cs typeface="Times New Roman"/>
            </a:endParaRPr>
          </a:p>
          <a:p>
            <a:pPr marL="375285" marR="5080" indent="-363220" algn="just">
              <a:lnSpc>
                <a:spcPct val="99600"/>
              </a:lnSpc>
              <a:spcBef>
                <a:spcPts val="5"/>
              </a:spcBef>
            </a:pPr>
            <a:r>
              <a:rPr sz="1200" dirty="0">
                <a:latin typeface="Times New Roman"/>
                <a:cs typeface="Times New Roman"/>
              </a:rPr>
              <a:t>López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(1999),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defiende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idea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centros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educativos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tienen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experimentar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cambios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muy </a:t>
            </a:r>
            <a:r>
              <a:rPr sz="1200" dirty="0">
                <a:latin typeface="Times New Roman"/>
                <a:cs typeface="Times New Roman"/>
              </a:rPr>
              <a:t>profundos</a:t>
            </a:r>
            <a:r>
              <a:rPr sz="1200" spc="3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3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organizaciones</a:t>
            </a:r>
            <a:r>
              <a:rPr sz="1200" spc="3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3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adaptarse</a:t>
            </a:r>
            <a:r>
              <a:rPr sz="1200" spc="3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3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3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sociedad</a:t>
            </a:r>
            <a:r>
              <a:rPr sz="1200" spc="3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3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conocimiento</a:t>
            </a:r>
            <a:r>
              <a:rPr sz="1200" spc="3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3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3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información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donde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priman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inteligencia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saber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cómo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principales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factores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progreso </a:t>
            </a:r>
            <a:r>
              <a:rPr sz="1200" dirty="0">
                <a:latin typeface="Times New Roman"/>
                <a:cs typeface="Times New Roman"/>
              </a:rPr>
              <a:t>social</a:t>
            </a:r>
            <a:r>
              <a:rPr sz="1200" spc="3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3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económico.</a:t>
            </a:r>
            <a:r>
              <a:rPr sz="1200" spc="34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Refiriéndose</a:t>
            </a:r>
            <a:r>
              <a:rPr sz="1200" spc="3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3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esta</a:t>
            </a:r>
            <a:r>
              <a:rPr sz="1200" spc="3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situación</a:t>
            </a:r>
            <a:r>
              <a:rPr sz="1200" spc="3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Cantón</a:t>
            </a:r>
            <a:r>
              <a:rPr sz="1200" spc="3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(2000),</a:t>
            </a:r>
            <a:r>
              <a:rPr sz="1200" spc="3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señala</a:t>
            </a:r>
            <a:r>
              <a:rPr sz="1200" spc="3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3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“en</a:t>
            </a:r>
            <a:r>
              <a:rPr sz="1200" spc="35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estas </a:t>
            </a:r>
            <a:r>
              <a:rPr sz="1200" dirty="0">
                <a:latin typeface="Times New Roman"/>
                <a:cs typeface="Times New Roman"/>
              </a:rPr>
              <a:t>condiciones,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mejora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calidad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educación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convierte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objetivo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fundamental” </a:t>
            </a:r>
            <a:r>
              <a:rPr sz="1200" dirty="0">
                <a:latin typeface="Times New Roman"/>
                <a:cs typeface="Times New Roman"/>
              </a:rPr>
              <a:t>(p.201).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caso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venezolano,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bien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cierto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educación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experimentado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cambios, </a:t>
            </a:r>
            <a:r>
              <a:rPr sz="1200" dirty="0">
                <a:latin typeface="Times New Roman"/>
                <a:cs typeface="Times New Roman"/>
              </a:rPr>
              <a:t>no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menos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cierto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esos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cambios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han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ido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acompañados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verdaderas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mejoras, por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ello,</a:t>
            </a:r>
            <a:endParaRPr sz="1200" dirty="0">
              <a:latin typeface="Times New Roman"/>
              <a:cs typeface="Times New Roman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1308353" y="8220692"/>
            <a:ext cx="4304030" cy="81851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ts val="1410"/>
              </a:lnSpc>
            </a:pPr>
            <a:r>
              <a:rPr sz="1200" b="1" dirty="0">
                <a:latin typeface="Times New Roman"/>
                <a:cs typeface="Times New Roman"/>
              </a:rPr>
              <a:t>Educación</a:t>
            </a:r>
            <a:r>
              <a:rPr sz="1200" b="1" spc="-6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Universitaria: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Una</a:t>
            </a:r>
            <a:r>
              <a:rPr sz="1200" b="1" spc="-5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Hermeneusis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Fenomenológica</a:t>
            </a:r>
            <a:r>
              <a:rPr sz="1200" b="1" spc="-1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</a:t>
            </a:r>
            <a:r>
              <a:rPr sz="1200" b="1" spc="-55" dirty="0">
                <a:latin typeface="Times New Roman"/>
                <a:cs typeface="Times New Roman"/>
              </a:rPr>
              <a:t> </a:t>
            </a:r>
            <a:r>
              <a:rPr sz="1200" b="1" spc="-25" dirty="0">
                <a:latin typeface="Times New Roman"/>
                <a:cs typeface="Times New Roman"/>
              </a:rPr>
              <a:t>la</a:t>
            </a:r>
            <a:endParaRPr sz="1200">
              <a:latin typeface="Times New Roman"/>
              <a:cs typeface="Times New Roman"/>
            </a:endParaRPr>
          </a:p>
          <a:p>
            <a:pPr marL="352425" marR="342265" algn="ctr">
              <a:lnSpc>
                <a:spcPts val="1400"/>
              </a:lnSpc>
              <a:spcBef>
                <a:spcPts val="80"/>
              </a:spcBef>
            </a:pPr>
            <a:r>
              <a:rPr sz="1200" b="1" dirty="0">
                <a:latin typeface="Times New Roman"/>
                <a:cs typeface="Times New Roman"/>
              </a:rPr>
              <a:t>Calidad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Humana</a:t>
            </a:r>
            <a:r>
              <a:rPr sz="1200" b="1" spc="-3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los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Egresados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del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Área de</a:t>
            </a:r>
            <a:r>
              <a:rPr sz="1200" b="1" spc="-10" dirty="0">
                <a:latin typeface="Times New Roman"/>
                <a:cs typeface="Times New Roman"/>
              </a:rPr>
              <a:t> Ciencias </a:t>
            </a:r>
            <a:r>
              <a:rPr sz="1200" b="1" dirty="0">
                <a:latin typeface="Times New Roman"/>
                <a:cs typeface="Times New Roman"/>
              </a:rPr>
              <a:t>Económicas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la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Universidad</a:t>
            </a:r>
            <a:r>
              <a:rPr sz="1200" b="1" spc="-5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“Rómulo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Gallegos</a:t>
            </a:r>
            <a:endParaRPr sz="1200">
              <a:latin typeface="Times New Roman"/>
              <a:cs typeface="Times New Roman"/>
            </a:endParaRPr>
          </a:p>
          <a:p>
            <a:pPr marL="78740" algn="ctr">
              <a:lnSpc>
                <a:spcPct val="100000"/>
              </a:lnSpc>
              <a:spcBef>
                <a:spcPts val="590"/>
              </a:spcBef>
            </a:pPr>
            <a:r>
              <a:rPr sz="1200" b="1" spc="-35" dirty="0">
                <a:latin typeface="Times New Roman"/>
                <a:cs typeface="Times New Roman"/>
              </a:rPr>
              <a:t>Dr.</a:t>
            </a:r>
            <a:r>
              <a:rPr sz="1200" b="1" spc="-4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Rolando</a:t>
            </a:r>
            <a:r>
              <a:rPr sz="1200" b="1" spc="-8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Allexer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Castillo</a:t>
            </a:r>
            <a:r>
              <a:rPr sz="1200" b="1" spc="-50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Villanueva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9" name="object 19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51544" rIns="0" bIns="0" rtlCol="0">
            <a:spAutoFit/>
          </a:bodyPr>
          <a:lstStyle/>
          <a:p>
            <a:pPr marL="279400">
              <a:lnSpc>
                <a:spcPts val="1410"/>
              </a:lnSpc>
            </a:pPr>
            <a:fld id="{81D60167-4931-47E6-BA6A-407CBD079E47}" type="slidenum">
              <a:rPr b="1" spc="-25" dirty="0">
                <a:latin typeface="Times New Roman"/>
                <a:cs typeface="Times New Roman"/>
              </a:rPr>
              <a:t>10</a:t>
            </a:fld>
            <a:endParaRPr b="1" spc="-25" dirty="0">
              <a:latin typeface="Times New Roman"/>
              <a:cs typeface="Times New Roman"/>
            </a:endParaRPr>
          </a:p>
        </p:txBody>
      </p:sp>
      <p:grpSp>
        <p:nvGrpSpPr>
          <p:cNvPr id="20" name="Grupo 19">
            <a:extLst>
              <a:ext uri="{FF2B5EF4-FFF2-40B4-BE49-F238E27FC236}">
                <a16:creationId xmlns:a16="http://schemas.microsoft.com/office/drawing/2014/main" id="{F1990E34-67FF-6326-368C-F640E8FCF55E}"/>
              </a:ext>
            </a:extLst>
          </p:cNvPr>
          <p:cNvGrpSpPr/>
          <p:nvPr/>
        </p:nvGrpSpPr>
        <p:grpSpPr>
          <a:xfrm>
            <a:off x="192024" y="99280"/>
            <a:ext cx="6472351" cy="1452626"/>
            <a:chOff x="470065" y="1951410"/>
            <a:chExt cx="6665976" cy="1452626"/>
          </a:xfrm>
        </p:grpSpPr>
        <p:grpSp>
          <p:nvGrpSpPr>
            <p:cNvPr id="21" name="object 12">
              <a:extLst>
                <a:ext uri="{FF2B5EF4-FFF2-40B4-BE49-F238E27FC236}">
                  <a16:creationId xmlns:a16="http://schemas.microsoft.com/office/drawing/2014/main" id="{98B4CDFC-4C7B-9B89-09F1-EDE7307CFD75}"/>
                </a:ext>
              </a:extLst>
            </p:cNvPr>
            <p:cNvGrpSpPr/>
            <p:nvPr/>
          </p:nvGrpSpPr>
          <p:grpSpPr>
            <a:xfrm>
              <a:off x="470065" y="1951664"/>
              <a:ext cx="6665976" cy="1452372"/>
              <a:chOff x="96011" y="115823"/>
              <a:chExt cx="6665976" cy="1452372"/>
            </a:xfrm>
          </p:grpSpPr>
          <p:pic>
            <p:nvPicPr>
              <p:cNvPr id="25" name="object 13">
                <a:extLst>
                  <a:ext uri="{FF2B5EF4-FFF2-40B4-BE49-F238E27FC236}">
                    <a16:creationId xmlns:a16="http://schemas.microsoft.com/office/drawing/2014/main" id="{CF9F2062-F180-7193-0147-B3F2D7A07FF5}"/>
                  </a:ext>
                </a:extLst>
              </p:cNvPr>
              <p:cNvPicPr/>
              <p:nvPr/>
            </p:nvPicPr>
            <p:blipFill>
              <a:blip r:embed="rId2" cstate="print"/>
              <a:stretch>
                <a:fillRect/>
              </a:stretch>
            </p:blipFill>
            <p:spPr>
              <a:xfrm>
                <a:off x="96011" y="115823"/>
                <a:ext cx="6665976" cy="1452372"/>
              </a:xfrm>
              <a:prstGeom prst="rect">
                <a:avLst/>
              </a:prstGeom>
            </p:spPr>
          </p:pic>
          <p:pic>
            <p:nvPicPr>
              <p:cNvPr id="26" name="object 14">
                <a:extLst>
                  <a:ext uri="{FF2B5EF4-FFF2-40B4-BE49-F238E27FC236}">
                    <a16:creationId xmlns:a16="http://schemas.microsoft.com/office/drawing/2014/main" id="{A2DFE455-EDA9-9F4C-F0F3-834C74235C33}"/>
                  </a:ext>
                </a:extLst>
              </p:cNvPr>
              <p:cNvPicPr/>
              <p:nvPr/>
            </p:nvPicPr>
            <p:blipFill>
              <a:blip r:embed="rId3" cstate="print"/>
              <a:stretch>
                <a:fillRect/>
              </a:stretch>
            </p:blipFill>
            <p:spPr>
              <a:xfrm>
                <a:off x="142849" y="142875"/>
                <a:ext cx="6572275" cy="1358646"/>
              </a:xfrm>
              <a:prstGeom prst="rect">
                <a:avLst/>
              </a:prstGeom>
            </p:spPr>
          </p:pic>
          <p:sp>
            <p:nvSpPr>
              <p:cNvPr id="27" name="object 15">
                <a:extLst>
                  <a:ext uri="{FF2B5EF4-FFF2-40B4-BE49-F238E27FC236}">
                    <a16:creationId xmlns:a16="http://schemas.microsoft.com/office/drawing/2014/main" id="{54B9D26E-6FE3-505C-73E2-FD7D98736FE3}"/>
                  </a:ext>
                </a:extLst>
              </p:cNvPr>
              <p:cNvSpPr/>
              <p:nvPr/>
            </p:nvSpPr>
            <p:spPr>
              <a:xfrm>
                <a:off x="142849" y="142875"/>
                <a:ext cx="6572884" cy="1358900"/>
              </a:xfrm>
              <a:custGeom>
                <a:avLst/>
                <a:gdLst/>
                <a:ahLst/>
                <a:cxnLst/>
                <a:rect l="l" t="t" r="r" b="b"/>
                <a:pathLst>
                  <a:path w="6572884" h="1358900">
                    <a:moveTo>
                      <a:pt x="0" y="226441"/>
                    </a:moveTo>
                    <a:lnTo>
                      <a:pt x="4600" y="180795"/>
                    </a:lnTo>
                    <a:lnTo>
                      <a:pt x="17795" y="138285"/>
                    </a:lnTo>
                    <a:lnTo>
                      <a:pt x="38673" y="99820"/>
                    </a:lnTo>
                    <a:lnTo>
                      <a:pt x="66324" y="66309"/>
                    </a:lnTo>
                    <a:lnTo>
                      <a:pt x="99837" y="38663"/>
                    </a:lnTo>
                    <a:lnTo>
                      <a:pt x="138301" y="17789"/>
                    </a:lnTo>
                    <a:lnTo>
                      <a:pt x="180806" y="4599"/>
                    </a:lnTo>
                    <a:lnTo>
                      <a:pt x="226440" y="0"/>
                    </a:lnTo>
                    <a:lnTo>
                      <a:pt x="6345834" y="0"/>
                    </a:lnTo>
                    <a:lnTo>
                      <a:pt x="6391480" y="4599"/>
                    </a:lnTo>
                    <a:lnTo>
                      <a:pt x="6433990" y="17789"/>
                    </a:lnTo>
                    <a:lnTo>
                      <a:pt x="6472455" y="38663"/>
                    </a:lnTo>
                    <a:lnTo>
                      <a:pt x="6505965" y="66309"/>
                    </a:lnTo>
                    <a:lnTo>
                      <a:pt x="6533612" y="99820"/>
                    </a:lnTo>
                    <a:lnTo>
                      <a:pt x="6554485" y="138285"/>
                    </a:lnTo>
                    <a:lnTo>
                      <a:pt x="6567676" y="180795"/>
                    </a:lnTo>
                    <a:lnTo>
                      <a:pt x="6572275" y="226441"/>
                    </a:lnTo>
                    <a:lnTo>
                      <a:pt x="6572275" y="1132204"/>
                    </a:lnTo>
                    <a:lnTo>
                      <a:pt x="6567676" y="1177850"/>
                    </a:lnTo>
                    <a:lnTo>
                      <a:pt x="6554485" y="1220360"/>
                    </a:lnTo>
                    <a:lnTo>
                      <a:pt x="6533612" y="1258825"/>
                    </a:lnTo>
                    <a:lnTo>
                      <a:pt x="6505965" y="1292336"/>
                    </a:lnTo>
                    <a:lnTo>
                      <a:pt x="6472455" y="1319982"/>
                    </a:lnTo>
                    <a:lnTo>
                      <a:pt x="6433990" y="1340856"/>
                    </a:lnTo>
                    <a:lnTo>
                      <a:pt x="6391480" y="1354046"/>
                    </a:lnTo>
                    <a:lnTo>
                      <a:pt x="6345834" y="1358646"/>
                    </a:lnTo>
                    <a:lnTo>
                      <a:pt x="226440" y="1358646"/>
                    </a:lnTo>
                    <a:lnTo>
                      <a:pt x="180806" y="1354046"/>
                    </a:lnTo>
                    <a:lnTo>
                      <a:pt x="138301" y="1340856"/>
                    </a:lnTo>
                    <a:lnTo>
                      <a:pt x="99837" y="1319982"/>
                    </a:lnTo>
                    <a:lnTo>
                      <a:pt x="66324" y="1292336"/>
                    </a:lnTo>
                    <a:lnTo>
                      <a:pt x="38673" y="1258825"/>
                    </a:lnTo>
                    <a:lnTo>
                      <a:pt x="17795" y="1220360"/>
                    </a:lnTo>
                    <a:lnTo>
                      <a:pt x="4600" y="1177850"/>
                    </a:lnTo>
                    <a:lnTo>
                      <a:pt x="0" y="1132204"/>
                    </a:lnTo>
                    <a:lnTo>
                      <a:pt x="0" y="226441"/>
                    </a:lnTo>
                    <a:close/>
                  </a:path>
                </a:pathLst>
              </a:custGeom>
              <a:ln w="9525">
                <a:solidFill>
                  <a:srgbClr val="55CE74"/>
                </a:solidFill>
              </a:ln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pic>
            <p:nvPicPr>
              <p:cNvPr id="28" name="object 16">
                <a:extLst>
                  <a:ext uri="{FF2B5EF4-FFF2-40B4-BE49-F238E27FC236}">
                    <a16:creationId xmlns:a16="http://schemas.microsoft.com/office/drawing/2014/main" id="{B2AEB4F8-CEC6-579B-1781-6E5B7E0FA610}"/>
                  </a:ext>
                </a:extLst>
              </p:cNvPr>
              <p:cNvPicPr/>
              <p:nvPr/>
            </p:nvPicPr>
            <p:blipFill>
              <a:blip r:embed="rId4" cstate="print"/>
              <a:stretch>
                <a:fillRect/>
              </a:stretch>
            </p:blipFill>
            <p:spPr>
              <a:xfrm>
                <a:off x="2500248" y="305930"/>
                <a:ext cx="1714500" cy="733945"/>
              </a:xfrm>
              <a:prstGeom prst="rect">
                <a:avLst/>
              </a:prstGeom>
            </p:spPr>
          </p:pic>
        </p:grpSp>
        <p:sp>
          <p:nvSpPr>
            <p:cNvPr id="22" name="object 16">
              <a:extLst>
                <a:ext uri="{FF2B5EF4-FFF2-40B4-BE49-F238E27FC236}">
                  <a16:creationId xmlns:a16="http://schemas.microsoft.com/office/drawing/2014/main" id="{435B3B36-F3D7-213D-7E6C-D791A34EA388}"/>
                </a:ext>
              </a:extLst>
            </p:cNvPr>
            <p:cNvSpPr txBox="1"/>
            <p:nvPr/>
          </p:nvSpPr>
          <p:spPr>
            <a:xfrm>
              <a:off x="2775727" y="2875716"/>
              <a:ext cx="3332858" cy="391795"/>
            </a:xfrm>
            <a:prstGeom prst="rect">
              <a:avLst/>
            </a:prstGeom>
            <a:noFill/>
          </p:spPr>
          <p:txBody>
            <a:bodyPr vert="horz" wrap="square" lIns="0" tIns="12700" rIns="0" bIns="0" rtlCol="0">
              <a:spAutoFit/>
            </a:bodyPr>
            <a:lstStyle/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Volumen 4,  Número 1  Enero a Julio 2021</a:t>
              </a:r>
            </a:p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Revista Semestral. Venezuela</a:t>
              </a:r>
              <a:endParaRPr sz="1200" dirty="0">
                <a:latin typeface="Arial"/>
                <a:cs typeface="Arial"/>
              </a:endParaRPr>
            </a:p>
          </p:txBody>
        </p:sp>
        <p:pic>
          <p:nvPicPr>
            <p:cNvPr id="23" name="object 25">
              <a:extLst>
                <a:ext uri="{FF2B5EF4-FFF2-40B4-BE49-F238E27FC236}">
                  <a16:creationId xmlns:a16="http://schemas.microsoft.com/office/drawing/2014/main" id="{91397C32-72D6-1B08-1977-4D784EE70929}"/>
                </a:ext>
              </a:extLst>
            </p:cNvPr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470065" y="2027896"/>
              <a:ext cx="2305662" cy="1053903"/>
            </a:xfrm>
            <a:prstGeom prst="rect">
              <a:avLst/>
            </a:prstGeom>
          </p:spPr>
        </p:pic>
        <p:pic>
          <p:nvPicPr>
            <p:cNvPr id="24" name="object 31">
              <a:extLst>
                <a:ext uri="{FF2B5EF4-FFF2-40B4-BE49-F238E27FC236}">
                  <a16:creationId xmlns:a16="http://schemas.microsoft.com/office/drawing/2014/main" id="{A770F718-1769-3E14-58F2-DBFDE548E42B}"/>
                </a:ext>
              </a:extLst>
            </p:cNvPr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4932681" y="1951410"/>
              <a:ext cx="1805304" cy="893889"/>
            </a:xfrm>
            <a:prstGeom prst="rect">
              <a:avLst/>
            </a:prstGeom>
          </p:spPr>
        </p:pic>
      </p:grpSp>
    </p:spTree>
  </p:cSld>
  <p:clrMapOvr>
    <a:masterClrMapping/>
  </p:clrMapOvr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94485" y="115823"/>
            <a:ext cx="6669405" cy="8926195"/>
            <a:chOff x="94485" y="115823"/>
            <a:chExt cx="6669405" cy="8926195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204216" y="8555735"/>
              <a:ext cx="6518148" cy="160020"/>
            </a:xfrm>
            <a:prstGeom prst="rect">
              <a:avLst/>
            </a:prstGeom>
          </p:spPr>
        </p:pic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96012" y="115823"/>
              <a:ext cx="6665976" cy="1452372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42849" y="142875"/>
              <a:ext cx="6572275" cy="1358646"/>
            </a:xfrm>
            <a:prstGeom prst="rect">
              <a:avLst/>
            </a:prstGeom>
          </p:spPr>
        </p:pic>
        <p:sp>
          <p:nvSpPr>
            <p:cNvPr id="6" name="object 6"/>
            <p:cNvSpPr/>
            <p:nvPr/>
          </p:nvSpPr>
          <p:spPr>
            <a:xfrm>
              <a:off x="142849" y="142875"/>
              <a:ext cx="6572884" cy="1358900"/>
            </a:xfrm>
            <a:custGeom>
              <a:avLst/>
              <a:gdLst/>
              <a:ahLst/>
              <a:cxnLst/>
              <a:rect l="l" t="t" r="r" b="b"/>
              <a:pathLst>
                <a:path w="6572884" h="1358900">
                  <a:moveTo>
                    <a:pt x="0" y="226441"/>
                  </a:moveTo>
                  <a:lnTo>
                    <a:pt x="4600" y="180795"/>
                  </a:lnTo>
                  <a:lnTo>
                    <a:pt x="17795" y="138285"/>
                  </a:lnTo>
                  <a:lnTo>
                    <a:pt x="38673" y="99820"/>
                  </a:lnTo>
                  <a:lnTo>
                    <a:pt x="66324" y="66309"/>
                  </a:lnTo>
                  <a:lnTo>
                    <a:pt x="99837" y="38663"/>
                  </a:lnTo>
                  <a:lnTo>
                    <a:pt x="138301" y="17789"/>
                  </a:lnTo>
                  <a:lnTo>
                    <a:pt x="180806" y="4599"/>
                  </a:lnTo>
                  <a:lnTo>
                    <a:pt x="226440" y="0"/>
                  </a:lnTo>
                  <a:lnTo>
                    <a:pt x="6345834" y="0"/>
                  </a:lnTo>
                  <a:lnTo>
                    <a:pt x="6391480" y="4599"/>
                  </a:lnTo>
                  <a:lnTo>
                    <a:pt x="6433990" y="17789"/>
                  </a:lnTo>
                  <a:lnTo>
                    <a:pt x="6472455" y="38663"/>
                  </a:lnTo>
                  <a:lnTo>
                    <a:pt x="6505965" y="66309"/>
                  </a:lnTo>
                  <a:lnTo>
                    <a:pt x="6533612" y="99820"/>
                  </a:lnTo>
                  <a:lnTo>
                    <a:pt x="6554485" y="138285"/>
                  </a:lnTo>
                  <a:lnTo>
                    <a:pt x="6567676" y="180795"/>
                  </a:lnTo>
                  <a:lnTo>
                    <a:pt x="6572275" y="226441"/>
                  </a:lnTo>
                  <a:lnTo>
                    <a:pt x="6572275" y="1132204"/>
                  </a:lnTo>
                  <a:lnTo>
                    <a:pt x="6567676" y="1177850"/>
                  </a:lnTo>
                  <a:lnTo>
                    <a:pt x="6554485" y="1220360"/>
                  </a:lnTo>
                  <a:lnTo>
                    <a:pt x="6533612" y="1258825"/>
                  </a:lnTo>
                  <a:lnTo>
                    <a:pt x="6505965" y="1292336"/>
                  </a:lnTo>
                  <a:lnTo>
                    <a:pt x="6472455" y="1319982"/>
                  </a:lnTo>
                  <a:lnTo>
                    <a:pt x="6433990" y="1340856"/>
                  </a:lnTo>
                  <a:lnTo>
                    <a:pt x="6391480" y="1354046"/>
                  </a:lnTo>
                  <a:lnTo>
                    <a:pt x="6345834" y="1358646"/>
                  </a:lnTo>
                  <a:lnTo>
                    <a:pt x="226440" y="1358646"/>
                  </a:lnTo>
                  <a:lnTo>
                    <a:pt x="180806" y="1354046"/>
                  </a:lnTo>
                  <a:lnTo>
                    <a:pt x="138301" y="1340856"/>
                  </a:lnTo>
                  <a:lnTo>
                    <a:pt x="99837" y="1319982"/>
                  </a:lnTo>
                  <a:lnTo>
                    <a:pt x="66324" y="1292336"/>
                  </a:lnTo>
                  <a:lnTo>
                    <a:pt x="38673" y="1258825"/>
                  </a:lnTo>
                  <a:lnTo>
                    <a:pt x="17795" y="1220360"/>
                  </a:lnTo>
                  <a:lnTo>
                    <a:pt x="4600" y="1177850"/>
                  </a:lnTo>
                  <a:lnTo>
                    <a:pt x="0" y="1132204"/>
                  </a:lnTo>
                  <a:lnTo>
                    <a:pt x="0" y="226441"/>
                  </a:lnTo>
                  <a:close/>
                </a:path>
              </a:pathLst>
            </a:custGeom>
            <a:ln w="9525">
              <a:solidFill>
                <a:srgbClr val="55CE7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" name="object 7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2500248" y="305930"/>
              <a:ext cx="1714500" cy="733945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2738628" y="1024127"/>
              <a:ext cx="1897379" cy="371855"/>
            </a:xfrm>
            <a:prstGeom prst="rect">
              <a:avLst/>
            </a:prstGeom>
          </p:spPr>
        </p:pic>
        <p:pic>
          <p:nvPicPr>
            <p:cNvPr id="9" name="object 9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4401312" y="1024127"/>
              <a:ext cx="1577339" cy="371855"/>
            </a:xfrm>
            <a:prstGeom prst="rect">
              <a:avLst/>
            </a:prstGeom>
          </p:spPr>
        </p:pic>
        <p:pic>
          <p:nvPicPr>
            <p:cNvPr id="10" name="object 10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3169920" y="1207007"/>
              <a:ext cx="1546859" cy="371855"/>
            </a:xfrm>
            <a:prstGeom prst="rect">
              <a:avLst/>
            </a:prstGeom>
          </p:spPr>
        </p:pic>
        <p:pic>
          <p:nvPicPr>
            <p:cNvPr id="11" name="object 11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4482083" y="1207007"/>
              <a:ext cx="284988" cy="371855"/>
            </a:xfrm>
            <a:prstGeom prst="rect">
              <a:avLst/>
            </a:prstGeom>
          </p:spPr>
        </p:pic>
        <p:pic>
          <p:nvPicPr>
            <p:cNvPr id="12" name="object 12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4571999" y="1207007"/>
              <a:ext cx="1013460" cy="371855"/>
            </a:xfrm>
            <a:prstGeom prst="rect">
              <a:avLst/>
            </a:prstGeom>
          </p:spPr>
        </p:pic>
        <p:pic>
          <p:nvPicPr>
            <p:cNvPr id="13" name="object 13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324612" y="234695"/>
              <a:ext cx="1719072" cy="1341120"/>
            </a:xfrm>
            <a:prstGeom prst="rect">
              <a:avLst/>
            </a:prstGeom>
          </p:spPr>
        </p:pic>
        <p:pic>
          <p:nvPicPr>
            <p:cNvPr id="14" name="object 14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5606795" y="8193022"/>
              <a:ext cx="1092707" cy="848868"/>
            </a:xfrm>
            <a:prstGeom prst="rect">
              <a:avLst/>
            </a:prstGeom>
          </p:spPr>
        </p:pic>
        <p:pic>
          <p:nvPicPr>
            <p:cNvPr id="15" name="object 15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109728" y="8193022"/>
              <a:ext cx="1092708" cy="848868"/>
            </a:xfrm>
            <a:prstGeom prst="rect">
              <a:avLst/>
            </a:prstGeom>
          </p:spPr>
        </p:pic>
      </p:grpSp>
      <p:sp>
        <p:nvSpPr>
          <p:cNvPr id="16" name="object 16"/>
          <p:cNvSpPr txBox="1"/>
          <p:nvPr/>
        </p:nvSpPr>
        <p:spPr>
          <a:xfrm>
            <a:off x="221691" y="1068451"/>
            <a:ext cx="6418580" cy="682815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063875" marR="773430" indent="-431800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Arial"/>
                <a:cs typeface="Arial"/>
              </a:rPr>
              <a:t>6ta.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Edición</a:t>
            </a:r>
            <a:r>
              <a:rPr sz="1200" b="1" spc="-10" dirty="0">
                <a:latin typeface="Arial"/>
                <a:cs typeface="Arial"/>
              </a:rPr>
              <a:t> Volumen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I</a:t>
            </a:r>
            <a:r>
              <a:rPr sz="1200" b="1" spc="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Enero</a:t>
            </a:r>
            <a:r>
              <a:rPr sz="1200" b="1" spc="-3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a</a:t>
            </a:r>
            <a:r>
              <a:rPr sz="1200" b="1" spc="-2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Julio</a:t>
            </a:r>
            <a:r>
              <a:rPr sz="1200" b="1" spc="-5" dirty="0">
                <a:latin typeface="Arial"/>
                <a:cs typeface="Arial"/>
              </a:rPr>
              <a:t> </a:t>
            </a:r>
            <a:r>
              <a:rPr sz="1200" b="1" spc="-20" dirty="0">
                <a:latin typeface="Arial"/>
                <a:cs typeface="Arial"/>
              </a:rPr>
              <a:t>2021 </a:t>
            </a:r>
            <a:r>
              <a:rPr sz="1200" b="1" dirty="0">
                <a:latin typeface="Arial"/>
                <a:cs typeface="Arial"/>
              </a:rPr>
              <a:t>Revista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Semestral-</a:t>
            </a:r>
            <a:r>
              <a:rPr sz="1200" b="1" spc="-40" dirty="0">
                <a:latin typeface="Arial"/>
                <a:cs typeface="Arial"/>
              </a:rPr>
              <a:t> </a:t>
            </a:r>
            <a:r>
              <a:rPr sz="1200" b="1" spc="-10" dirty="0">
                <a:latin typeface="Arial"/>
                <a:cs typeface="Arial"/>
              </a:rPr>
              <a:t>Venezuela</a:t>
            </a:r>
            <a:endParaRPr sz="1200">
              <a:latin typeface="Arial"/>
              <a:cs typeface="Arial"/>
            </a:endParaRPr>
          </a:p>
          <a:p>
            <a:pPr marL="375285" marR="5715" indent="-363220" algn="just">
              <a:lnSpc>
                <a:spcPct val="100000"/>
              </a:lnSpc>
              <a:spcBef>
                <a:spcPts val="755"/>
              </a:spcBef>
            </a:pPr>
            <a:r>
              <a:rPr sz="1200" dirty="0">
                <a:latin typeface="Times New Roman"/>
                <a:cs typeface="Times New Roman"/>
              </a:rPr>
              <a:t>Ahora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bien,</a:t>
            </a:r>
            <a:r>
              <a:rPr sz="1200" spc="3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3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tecnologías</a:t>
            </a:r>
            <a:r>
              <a:rPr sz="1200" spc="3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información</a:t>
            </a:r>
            <a:r>
              <a:rPr sz="1200" spc="3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comunicación,</a:t>
            </a:r>
            <a:r>
              <a:rPr sz="1200" spc="3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3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estudio</a:t>
            </a:r>
            <a:r>
              <a:rPr sz="1200" spc="3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3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redes,</a:t>
            </a:r>
            <a:r>
              <a:rPr sz="1200" spc="310" dirty="0">
                <a:latin typeface="Times New Roman"/>
                <a:cs typeface="Times New Roman"/>
              </a:rPr>
              <a:t>  </a:t>
            </a:r>
            <a:r>
              <a:rPr sz="1200" spc="-25" dirty="0">
                <a:latin typeface="Times New Roman"/>
                <a:cs typeface="Times New Roman"/>
              </a:rPr>
              <a:t>han </a:t>
            </a:r>
            <a:r>
              <a:rPr sz="1200" dirty="0">
                <a:latin typeface="Times New Roman"/>
                <a:cs typeface="Times New Roman"/>
              </a:rPr>
              <a:t>impactado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todos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escenarios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acontecer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humano,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materia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educación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también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sienten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estos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impactos,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obliga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adecuación,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solo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curriculum,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sino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también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 </a:t>
            </a:r>
            <a:r>
              <a:rPr sz="1200" dirty="0">
                <a:latin typeface="Times New Roman"/>
                <a:cs typeface="Times New Roman"/>
              </a:rPr>
              <a:t>todos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roles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cumplen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personas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ámbito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educativo.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(Aznar,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2008).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Hace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mención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spc="-50" dirty="0">
                <a:latin typeface="Times New Roman"/>
                <a:cs typeface="Times New Roman"/>
              </a:rPr>
              <a:t>a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universidad,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papel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estelar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hoy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legitimidad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institución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impulsora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grandes </a:t>
            </a:r>
            <a:r>
              <a:rPr sz="1200" dirty="0">
                <a:latin typeface="Times New Roman"/>
                <a:cs typeface="Times New Roman"/>
              </a:rPr>
              <a:t>cambios,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cuando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suscitan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grandes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transformaciones.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“No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obstante,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mejor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nuestro </a:t>
            </a:r>
            <a:r>
              <a:rPr sz="1200" dirty="0">
                <a:latin typeface="Times New Roman"/>
                <a:cs typeface="Times New Roman"/>
              </a:rPr>
              <a:t>conocimiento,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investigación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actual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centrado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analizar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status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quo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(Redes </a:t>
            </a:r>
            <a:r>
              <a:rPr sz="1200" dirty="0">
                <a:latin typeface="Times New Roman"/>
                <a:cs typeface="Times New Roman"/>
              </a:rPr>
              <a:t>definidas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software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(SDN)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manera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integral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enfoque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integrado”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(Castillo,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Caicedo </a:t>
            </a:r>
            <a:r>
              <a:rPr sz="1200" dirty="0">
                <a:latin typeface="Times New Roman"/>
                <a:cs typeface="Times New Roman"/>
              </a:rPr>
              <a:t>Rendón,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Ramírez-</a:t>
            </a:r>
            <a:r>
              <a:rPr sz="1200" dirty="0">
                <a:latin typeface="Times New Roman"/>
                <a:cs typeface="Times New Roman"/>
              </a:rPr>
              <a:t>González,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2020,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p.411).</a:t>
            </a:r>
            <a:endParaRPr sz="1200">
              <a:latin typeface="Times New Roman"/>
              <a:cs typeface="Times New Roman"/>
            </a:endParaRPr>
          </a:p>
          <a:p>
            <a:pPr marL="375285" marR="8255" indent="-36322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Esto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implica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posible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deficiencia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cultura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digital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desarrollada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espacios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encuentros </a:t>
            </a:r>
            <a:r>
              <a:rPr sz="1200" dirty="0">
                <a:latin typeface="Times New Roman"/>
                <a:cs typeface="Times New Roman"/>
              </a:rPr>
              <a:t>educativos</a:t>
            </a:r>
            <a:r>
              <a:rPr sz="1200" spc="3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3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3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instituciones</a:t>
            </a:r>
            <a:r>
              <a:rPr sz="1200" spc="3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educativas;</a:t>
            </a:r>
            <a:r>
              <a:rPr sz="1200" spc="3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3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decir,</a:t>
            </a:r>
            <a:r>
              <a:rPr sz="1200" spc="3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</a:t>
            </a:r>
            <a:r>
              <a:rPr sz="1200" spc="3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está</a:t>
            </a:r>
            <a:r>
              <a:rPr sz="1200" spc="3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realizando</a:t>
            </a:r>
            <a:r>
              <a:rPr sz="1200" spc="3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3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cambios</a:t>
            </a:r>
            <a:r>
              <a:rPr sz="1200" spc="3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31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ameritan,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sino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sigue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especie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inercia,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desarrollando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cultura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ciudadanos </a:t>
            </a:r>
            <a:r>
              <a:rPr sz="1200" dirty="0">
                <a:latin typeface="Times New Roman"/>
                <a:cs typeface="Times New Roman"/>
              </a:rPr>
              <a:t>digitales,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mientras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instituciones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siguen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ancladas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pasado.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(Torres,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1994).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educación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trata </a:t>
            </a:r>
            <a:r>
              <a:rPr sz="1200" dirty="0">
                <a:latin typeface="Times New Roman"/>
                <a:cs typeface="Times New Roman"/>
              </a:rPr>
              <a:t>dignificar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apuntalar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profesionalidad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calidad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desempeño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docente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espacios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en </a:t>
            </a:r>
            <a:r>
              <a:rPr sz="1200" dirty="0">
                <a:latin typeface="Times New Roman"/>
                <a:cs typeface="Times New Roman"/>
              </a:rPr>
              <a:t>constantes</a:t>
            </a:r>
            <a:r>
              <a:rPr sz="1200" spc="3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cambios</a:t>
            </a:r>
            <a:r>
              <a:rPr sz="1200" spc="3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3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siempre</a:t>
            </a:r>
            <a:r>
              <a:rPr sz="1200" spc="3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plantea</a:t>
            </a:r>
            <a:r>
              <a:rPr sz="1200" spc="3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3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sistema</a:t>
            </a:r>
            <a:r>
              <a:rPr sz="1200" spc="3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educativo</a:t>
            </a:r>
            <a:r>
              <a:rPr sz="1200" spc="3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3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3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mismas</a:t>
            </a:r>
            <a:r>
              <a:rPr sz="1200" spc="3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dinámicas</a:t>
            </a:r>
            <a:r>
              <a:rPr sz="1200" spc="37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quehacer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ciudadano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enmarcado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cada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temporalidad.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Ese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desempeño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profesional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refiere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carácter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calidad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quehacer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práctica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docente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acuerdo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ciertos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criterios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pautas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que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valoran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través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cartas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severidad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dentro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determinados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estándares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preestablecidos,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spc="-50" dirty="0">
                <a:latin typeface="Times New Roman"/>
                <a:cs typeface="Times New Roman"/>
              </a:rPr>
              <a:t>a </a:t>
            </a:r>
            <a:r>
              <a:rPr sz="1200" dirty="0">
                <a:latin typeface="Times New Roman"/>
                <a:cs typeface="Times New Roman"/>
              </a:rPr>
              <a:t>fin</a:t>
            </a:r>
            <a:r>
              <a:rPr sz="1200" spc="-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obtener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realimentación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necesaria para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hilvanar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camino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deseado.</a:t>
            </a:r>
            <a:endParaRPr sz="1200">
              <a:latin typeface="Times New Roman"/>
              <a:cs typeface="Times New Roman"/>
            </a:endParaRPr>
          </a:p>
          <a:p>
            <a:pPr marL="375285" marR="5080" indent="-363220" algn="just">
              <a:lnSpc>
                <a:spcPct val="100000"/>
              </a:lnSpc>
              <a:spcBef>
                <a:spcPts val="5"/>
              </a:spcBef>
            </a:pPr>
            <a:r>
              <a:rPr sz="1200" dirty="0">
                <a:latin typeface="Times New Roman"/>
                <a:cs typeface="Times New Roman"/>
              </a:rPr>
              <a:t>Latinoamérica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requiere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asunción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tecnológica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hoy,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definida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contexto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apegada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las </a:t>
            </a:r>
            <a:r>
              <a:rPr sz="1200" dirty="0">
                <a:latin typeface="Times New Roman"/>
                <a:cs typeface="Times New Roman"/>
              </a:rPr>
              <a:t>políticas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académicas,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lograr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satisfacer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necesidades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temporalidad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presente,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una </a:t>
            </a:r>
            <a:r>
              <a:rPr sz="1200" dirty="0">
                <a:latin typeface="Times New Roman"/>
                <a:cs typeface="Times New Roman"/>
              </a:rPr>
              <a:t>realidad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escolar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invadida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tecnologías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libres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demanda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paidodigitales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sed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 </a:t>
            </a:r>
            <a:r>
              <a:rPr sz="1200" dirty="0">
                <a:latin typeface="Times New Roman"/>
                <a:cs typeface="Times New Roman"/>
              </a:rPr>
              <a:t>escalar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ese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mundo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tecnológico.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(Rueda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Quintana,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2013).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Cultura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digital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centros </a:t>
            </a:r>
            <a:r>
              <a:rPr sz="1200" dirty="0">
                <a:latin typeface="Times New Roman"/>
                <a:cs typeface="Times New Roman"/>
              </a:rPr>
              <a:t>educativos,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representa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instrumento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excepcional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mejora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procesos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formación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spc="-50" dirty="0">
                <a:latin typeface="Times New Roman"/>
                <a:cs typeface="Times New Roman"/>
              </a:rPr>
              <a:t>e </a:t>
            </a:r>
            <a:r>
              <a:rPr sz="1200" dirty="0">
                <a:latin typeface="Times New Roman"/>
                <a:cs typeface="Times New Roman"/>
              </a:rPr>
              <a:t>investigación,</a:t>
            </a:r>
            <a:r>
              <a:rPr sz="1200" spc="16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“…tal</a:t>
            </a:r>
            <a:r>
              <a:rPr sz="1200" spc="16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desarrollo</a:t>
            </a:r>
            <a:r>
              <a:rPr sz="1200" spc="16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implica</a:t>
            </a:r>
            <a:r>
              <a:rPr sz="1200" spc="16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igualmente</a:t>
            </a:r>
            <a:r>
              <a:rPr sz="1200" spc="15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6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aprovechamiento</a:t>
            </a:r>
            <a:r>
              <a:rPr sz="1200" spc="16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6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160" dirty="0">
                <a:latin typeface="Times New Roman"/>
                <a:cs typeface="Times New Roman"/>
              </a:rPr>
              <a:t>  </a:t>
            </a:r>
            <a:r>
              <a:rPr sz="1200" spc="-10" dirty="0">
                <a:latin typeface="Times New Roman"/>
                <a:cs typeface="Times New Roman"/>
              </a:rPr>
              <a:t>talentos </a:t>
            </a:r>
            <a:r>
              <a:rPr sz="1200" dirty="0">
                <a:latin typeface="Times New Roman"/>
                <a:cs typeface="Times New Roman"/>
              </a:rPr>
              <a:t>individuales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formar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personas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creativas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innovadoras,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capaces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afrontar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cambios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spc="-50" dirty="0">
                <a:latin typeface="Times New Roman"/>
                <a:cs typeface="Times New Roman"/>
              </a:rPr>
              <a:t>y </a:t>
            </a:r>
            <a:r>
              <a:rPr sz="1200" dirty="0">
                <a:latin typeface="Times New Roman"/>
                <a:cs typeface="Times New Roman"/>
              </a:rPr>
              <a:t>promoverlos”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(Altuve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Z.,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2004,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p.84).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260"/>
              </a:spcBef>
            </a:pPr>
            <a:endParaRPr sz="12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</a:pPr>
            <a:r>
              <a:rPr sz="1200" b="1" spc="-10" dirty="0">
                <a:latin typeface="Times New Roman"/>
                <a:cs typeface="Times New Roman"/>
              </a:rPr>
              <a:t>MÉTODO</a:t>
            </a:r>
            <a:endParaRPr sz="1200">
              <a:latin typeface="Times New Roman"/>
              <a:cs typeface="Times New Roman"/>
            </a:endParaRPr>
          </a:p>
          <a:p>
            <a:pPr marL="12700" marR="6350" indent="449580" algn="just">
              <a:lnSpc>
                <a:spcPct val="100000"/>
              </a:lnSpc>
              <a:spcBef>
                <a:spcPts val="1205"/>
              </a:spcBef>
            </a:pP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presente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trabajo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centra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dentro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paradigma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crítico,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pues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soportes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manejan </a:t>
            </a:r>
            <a:r>
              <a:rPr sz="1200" dirty="0">
                <a:latin typeface="Times New Roman"/>
                <a:cs typeface="Times New Roman"/>
              </a:rPr>
              <a:t>devienen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reflexiones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teóricas,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posiciones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autores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contexto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pedagógico</a:t>
            </a:r>
            <a:r>
              <a:rPr sz="1200" spc="305" dirty="0">
                <a:latin typeface="Times New Roman"/>
                <a:cs typeface="Times New Roman"/>
              </a:rPr>
              <a:t> </a:t>
            </a:r>
            <a:r>
              <a:rPr sz="1200" spc="-50" dirty="0">
                <a:latin typeface="Times New Roman"/>
                <a:cs typeface="Times New Roman"/>
              </a:rPr>
              <a:t>y </a:t>
            </a:r>
            <a:r>
              <a:rPr sz="1200" dirty="0">
                <a:latin typeface="Times New Roman"/>
                <a:cs typeface="Times New Roman"/>
              </a:rPr>
              <a:t>educativo,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esta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nueva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realidad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tecnológica,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desde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donde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concibe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educación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procesos </a:t>
            </a:r>
            <a:r>
              <a:rPr sz="1200" dirty="0">
                <a:latin typeface="Times New Roman"/>
                <a:cs typeface="Times New Roman"/>
              </a:rPr>
              <a:t>formativos</a:t>
            </a:r>
            <a:r>
              <a:rPr sz="1200" spc="-5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actuales.</a:t>
            </a:r>
            <a:endParaRPr sz="1200">
              <a:latin typeface="Times New Roman"/>
              <a:cs typeface="Times New Roman"/>
            </a:endParaRPr>
          </a:p>
        </p:txBody>
      </p:sp>
      <p:pic>
        <p:nvPicPr>
          <p:cNvPr id="17" name="object 17"/>
          <p:cNvPicPr/>
          <p:nvPr/>
        </p:nvPicPr>
        <p:blipFill>
          <a:blip r:embed="rId13" cstate="print"/>
          <a:stretch>
            <a:fillRect/>
          </a:stretch>
        </p:blipFill>
        <p:spPr>
          <a:xfrm>
            <a:off x="4581144" y="149034"/>
            <a:ext cx="1805304" cy="893889"/>
          </a:xfrm>
          <a:prstGeom prst="rect">
            <a:avLst/>
          </a:prstGeom>
        </p:spPr>
      </p:pic>
      <p:sp>
        <p:nvSpPr>
          <p:cNvPr id="18" name="object 18"/>
          <p:cNvSpPr txBox="1"/>
          <p:nvPr/>
        </p:nvSpPr>
        <p:spPr>
          <a:xfrm>
            <a:off x="1310132" y="8233494"/>
            <a:ext cx="4236720" cy="620395"/>
          </a:xfrm>
          <a:prstGeom prst="rect">
            <a:avLst/>
          </a:prstGeom>
        </p:spPr>
        <p:txBody>
          <a:bodyPr vert="horz" wrap="square" lIns="0" tIns="6350" rIns="0" bIns="0" rtlCol="0">
            <a:spAutoFit/>
          </a:bodyPr>
          <a:lstStyle/>
          <a:p>
            <a:pPr marL="99695" marR="92075" algn="ctr">
              <a:lnSpc>
                <a:spcPts val="1400"/>
              </a:lnSpc>
              <a:spcBef>
                <a:spcPts val="50"/>
              </a:spcBef>
            </a:pPr>
            <a:r>
              <a:rPr sz="1200" b="1" dirty="0">
                <a:latin typeface="Times New Roman"/>
                <a:cs typeface="Times New Roman"/>
              </a:rPr>
              <a:t>La</a:t>
            </a:r>
            <a:r>
              <a:rPr sz="1200" b="1" spc="-4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Cultura</a:t>
            </a:r>
            <a:r>
              <a:rPr sz="1200" b="1" spc="-3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Digital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Educativa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Hoy,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Un</a:t>
            </a:r>
            <a:r>
              <a:rPr sz="1200" b="1" spc="-8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Análisis</a:t>
            </a:r>
            <a:r>
              <a:rPr sz="1200" b="1" spc="-3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desde</a:t>
            </a:r>
            <a:r>
              <a:rPr sz="1200" b="1" spc="-4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la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Teoría Crítica</a:t>
            </a:r>
            <a:endParaRPr sz="12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475"/>
              </a:spcBef>
            </a:pPr>
            <a:r>
              <a:rPr sz="1200" b="1" spc="-35" dirty="0">
                <a:latin typeface="Times New Roman"/>
                <a:cs typeface="Times New Roman"/>
              </a:rPr>
              <a:t>Dr. </a:t>
            </a:r>
            <a:r>
              <a:rPr sz="1200" b="1" dirty="0">
                <a:latin typeface="Times New Roman"/>
                <a:cs typeface="Times New Roman"/>
              </a:rPr>
              <a:t>Miguel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Israel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Bennasar</a:t>
            </a:r>
            <a:r>
              <a:rPr sz="1200" b="1" spc="-5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García</a:t>
            </a:r>
            <a:r>
              <a:rPr sz="1200" b="1" spc="-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/</a:t>
            </a:r>
            <a:r>
              <a:rPr sz="1200" b="1" spc="-3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Dra.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Ceferina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Cabrera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Félix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9" name="object 19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56388" rIns="0" bIns="0" rtlCol="0">
            <a:spAutoFit/>
          </a:bodyPr>
          <a:lstStyle/>
          <a:p>
            <a:pPr marL="151130">
              <a:lnSpc>
                <a:spcPts val="1410"/>
              </a:lnSpc>
            </a:pPr>
            <a:fld id="{81D60167-4931-47E6-BA6A-407CBD079E47}" type="slidenum">
              <a:rPr b="1" spc="-25" dirty="0">
                <a:latin typeface="Times New Roman"/>
                <a:cs typeface="Times New Roman"/>
              </a:rPr>
              <a:t>100</a:t>
            </a:fld>
            <a:endParaRPr b="1" spc="-25" dirty="0">
              <a:latin typeface="Times New Roman"/>
              <a:cs typeface="Times New Roman"/>
            </a:endParaRPr>
          </a:p>
        </p:txBody>
      </p:sp>
      <p:grpSp>
        <p:nvGrpSpPr>
          <p:cNvPr id="20" name="Grupo 19">
            <a:extLst>
              <a:ext uri="{FF2B5EF4-FFF2-40B4-BE49-F238E27FC236}">
                <a16:creationId xmlns:a16="http://schemas.microsoft.com/office/drawing/2014/main" id="{FA1D826A-6281-5A7A-8177-0EFBBA1C4D2C}"/>
              </a:ext>
            </a:extLst>
          </p:cNvPr>
          <p:cNvGrpSpPr/>
          <p:nvPr/>
        </p:nvGrpSpPr>
        <p:grpSpPr>
          <a:xfrm>
            <a:off x="109728" y="123189"/>
            <a:ext cx="6665976" cy="1452626"/>
            <a:chOff x="470065" y="1951410"/>
            <a:chExt cx="6665976" cy="1452626"/>
          </a:xfrm>
        </p:grpSpPr>
        <p:grpSp>
          <p:nvGrpSpPr>
            <p:cNvPr id="21" name="object 12">
              <a:extLst>
                <a:ext uri="{FF2B5EF4-FFF2-40B4-BE49-F238E27FC236}">
                  <a16:creationId xmlns:a16="http://schemas.microsoft.com/office/drawing/2014/main" id="{9147E71A-CC69-8EA0-E868-67BF9E9081B5}"/>
                </a:ext>
              </a:extLst>
            </p:cNvPr>
            <p:cNvGrpSpPr/>
            <p:nvPr/>
          </p:nvGrpSpPr>
          <p:grpSpPr>
            <a:xfrm>
              <a:off x="470065" y="1951664"/>
              <a:ext cx="6665976" cy="1452372"/>
              <a:chOff x="96011" y="115823"/>
              <a:chExt cx="6665976" cy="1452372"/>
            </a:xfrm>
          </p:grpSpPr>
          <p:pic>
            <p:nvPicPr>
              <p:cNvPr id="25" name="object 13">
                <a:extLst>
                  <a:ext uri="{FF2B5EF4-FFF2-40B4-BE49-F238E27FC236}">
                    <a16:creationId xmlns:a16="http://schemas.microsoft.com/office/drawing/2014/main" id="{8EFAF93B-AF5D-15EF-F836-A11BC27D1477}"/>
                  </a:ext>
                </a:extLst>
              </p:cNvPr>
              <p:cNvPicPr/>
              <p:nvPr/>
            </p:nvPicPr>
            <p:blipFill>
              <a:blip r:embed="rId3" cstate="print"/>
              <a:stretch>
                <a:fillRect/>
              </a:stretch>
            </p:blipFill>
            <p:spPr>
              <a:xfrm>
                <a:off x="96011" y="115823"/>
                <a:ext cx="6665976" cy="1452372"/>
              </a:xfrm>
              <a:prstGeom prst="rect">
                <a:avLst/>
              </a:prstGeom>
            </p:spPr>
          </p:pic>
          <p:pic>
            <p:nvPicPr>
              <p:cNvPr id="26" name="object 14">
                <a:extLst>
                  <a:ext uri="{FF2B5EF4-FFF2-40B4-BE49-F238E27FC236}">
                    <a16:creationId xmlns:a16="http://schemas.microsoft.com/office/drawing/2014/main" id="{55C73995-6B35-F0FF-CD82-6B8C0BC52E6F}"/>
                  </a:ext>
                </a:extLst>
              </p:cNvPr>
              <p:cNvPicPr/>
              <p:nvPr/>
            </p:nvPicPr>
            <p:blipFill>
              <a:blip r:embed="rId4" cstate="print"/>
              <a:stretch>
                <a:fillRect/>
              </a:stretch>
            </p:blipFill>
            <p:spPr>
              <a:xfrm>
                <a:off x="142849" y="142875"/>
                <a:ext cx="6572275" cy="1358646"/>
              </a:xfrm>
              <a:prstGeom prst="rect">
                <a:avLst/>
              </a:prstGeom>
            </p:spPr>
          </p:pic>
          <p:sp>
            <p:nvSpPr>
              <p:cNvPr id="27" name="object 15">
                <a:extLst>
                  <a:ext uri="{FF2B5EF4-FFF2-40B4-BE49-F238E27FC236}">
                    <a16:creationId xmlns:a16="http://schemas.microsoft.com/office/drawing/2014/main" id="{ACDEF698-51BE-E9DA-D9B1-4BBAD9DDB373}"/>
                  </a:ext>
                </a:extLst>
              </p:cNvPr>
              <p:cNvSpPr/>
              <p:nvPr/>
            </p:nvSpPr>
            <p:spPr>
              <a:xfrm>
                <a:off x="142849" y="142875"/>
                <a:ext cx="6572884" cy="1358900"/>
              </a:xfrm>
              <a:custGeom>
                <a:avLst/>
                <a:gdLst/>
                <a:ahLst/>
                <a:cxnLst/>
                <a:rect l="l" t="t" r="r" b="b"/>
                <a:pathLst>
                  <a:path w="6572884" h="1358900">
                    <a:moveTo>
                      <a:pt x="0" y="226441"/>
                    </a:moveTo>
                    <a:lnTo>
                      <a:pt x="4600" y="180795"/>
                    </a:lnTo>
                    <a:lnTo>
                      <a:pt x="17795" y="138285"/>
                    </a:lnTo>
                    <a:lnTo>
                      <a:pt x="38673" y="99820"/>
                    </a:lnTo>
                    <a:lnTo>
                      <a:pt x="66324" y="66309"/>
                    </a:lnTo>
                    <a:lnTo>
                      <a:pt x="99837" y="38663"/>
                    </a:lnTo>
                    <a:lnTo>
                      <a:pt x="138301" y="17789"/>
                    </a:lnTo>
                    <a:lnTo>
                      <a:pt x="180806" y="4599"/>
                    </a:lnTo>
                    <a:lnTo>
                      <a:pt x="226440" y="0"/>
                    </a:lnTo>
                    <a:lnTo>
                      <a:pt x="6345834" y="0"/>
                    </a:lnTo>
                    <a:lnTo>
                      <a:pt x="6391480" y="4599"/>
                    </a:lnTo>
                    <a:lnTo>
                      <a:pt x="6433990" y="17789"/>
                    </a:lnTo>
                    <a:lnTo>
                      <a:pt x="6472455" y="38663"/>
                    </a:lnTo>
                    <a:lnTo>
                      <a:pt x="6505965" y="66309"/>
                    </a:lnTo>
                    <a:lnTo>
                      <a:pt x="6533612" y="99820"/>
                    </a:lnTo>
                    <a:lnTo>
                      <a:pt x="6554485" y="138285"/>
                    </a:lnTo>
                    <a:lnTo>
                      <a:pt x="6567676" y="180795"/>
                    </a:lnTo>
                    <a:lnTo>
                      <a:pt x="6572275" y="226441"/>
                    </a:lnTo>
                    <a:lnTo>
                      <a:pt x="6572275" y="1132204"/>
                    </a:lnTo>
                    <a:lnTo>
                      <a:pt x="6567676" y="1177850"/>
                    </a:lnTo>
                    <a:lnTo>
                      <a:pt x="6554485" y="1220360"/>
                    </a:lnTo>
                    <a:lnTo>
                      <a:pt x="6533612" y="1258825"/>
                    </a:lnTo>
                    <a:lnTo>
                      <a:pt x="6505965" y="1292336"/>
                    </a:lnTo>
                    <a:lnTo>
                      <a:pt x="6472455" y="1319982"/>
                    </a:lnTo>
                    <a:lnTo>
                      <a:pt x="6433990" y="1340856"/>
                    </a:lnTo>
                    <a:lnTo>
                      <a:pt x="6391480" y="1354046"/>
                    </a:lnTo>
                    <a:lnTo>
                      <a:pt x="6345834" y="1358646"/>
                    </a:lnTo>
                    <a:lnTo>
                      <a:pt x="226440" y="1358646"/>
                    </a:lnTo>
                    <a:lnTo>
                      <a:pt x="180806" y="1354046"/>
                    </a:lnTo>
                    <a:lnTo>
                      <a:pt x="138301" y="1340856"/>
                    </a:lnTo>
                    <a:lnTo>
                      <a:pt x="99837" y="1319982"/>
                    </a:lnTo>
                    <a:lnTo>
                      <a:pt x="66324" y="1292336"/>
                    </a:lnTo>
                    <a:lnTo>
                      <a:pt x="38673" y="1258825"/>
                    </a:lnTo>
                    <a:lnTo>
                      <a:pt x="17795" y="1220360"/>
                    </a:lnTo>
                    <a:lnTo>
                      <a:pt x="4600" y="1177850"/>
                    </a:lnTo>
                    <a:lnTo>
                      <a:pt x="0" y="1132204"/>
                    </a:lnTo>
                    <a:lnTo>
                      <a:pt x="0" y="226441"/>
                    </a:lnTo>
                    <a:close/>
                  </a:path>
                </a:pathLst>
              </a:custGeom>
              <a:ln w="9525">
                <a:solidFill>
                  <a:srgbClr val="55CE74"/>
                </a:solidFill>
              </a:ln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pic>
            <p:nvPicPr>
              <p:cNvPr id="28" name="object 16">
                <a:extLst>
                  <a:ext uri="{FF2B5EF4-FFF2-40B4-BE49-F238E27FC236}">
                    <a16:creationId xmlns:a16="http://schemas.microsoft.com/office/drawing/2014/main" id="{3B56D59A-FA92-7D9A-85D5-68EE195AE0F1}"/>
                  </a:ext>
                </a:extLst>
              </p:cNvPr>
              <p:cNvPicPr/>
              <p:nvPr/>
            </p:nvPicPr>
            <p:blipFill>
              <a:blip r:embed="rId5" cstate="print"/>
              <a:stretch>
                <a:fillRect/>
              </a:stretch>
            </p:blipFill>
            <p:spPr>
              <a:xfrm>
                <a:off x="2500248" y="305930"/>
                <a:ext cx="1714500" cy="733945"/>
              </a:xfrm>
              <a:prstGeom prst="rect">
                <a:avLst/>
              </a:prstGeom>
            </p:spPr>
          </p:pic>
        </p:grpSp>
        <p:sp>
          <p:nvSpPr>
            <p:cNvPr id="22" name="object 16">
              <a:extLst>
                <a:ext uri="{FF2B5EF4-FFF2-40B4-BE49-F238E27FC236}">
                  <a16:creationId xmlns:a16="http://schemas.microsoft.com/office/drawing/2014/main" id="{8F85E730-2877-F7A8-1543-804803E33F83}"/>
                </a:ext>
              </a:extLst>
            </p:cNvPr>
            <p:cNvSpPr txBox="1"/>
            <p:nvPr/>
          </p:nvSpPr>
          <p:spPr>
            <a:xfrm>
              <a:off x="2775727" y="2875716"/>
              <a:ext cx="3332858" cy="391795"/>
            </a:xfrm>
            <a:prstGeom prst="rect">
              <a:avLst/>
            </a:prstGeom>
            <a:noFill/>
          </p:spPr>
          <p:txBody>
            <a:bodyPr vert="horz" wrap="square" lIns="0" tIns="12700" rIns="0" bIns="0" rtlCol="0">
              <a:spAutoFit/>
            </a:bodyPr>
            <a:lstStyle/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Volumen 4,  Número 1  Enero a Julio 2021</a:t>
              </a:r>
            </a:p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Revista Semestral. Venezuela</a:t>
              </a:r>
              <a:endParaRPr sz="1200" dirty="0">
                <a:latin typeface="Arial"/>
                <a:cs typeface="Arial"/>
              </a:endParaRPr>
            </a:p>
          </p:txBody>
        </p:sp>
        <p:pic>
          <p:nvPicPr>
            <p:cNvPr id="23" name="object 25">
              <a:extLst>
                <a:ext uri="{FF2B5EF4-FFF2-40B4-BE49-F238E27FC236}">
                  <a16:creationId xmlns:a16="http://schemas.microsoft.com/office/drawing/2014/main" id="{0581F633-5B1A-A302-EDEC-F679876E40C5}"/>
                </a:ext>
              </a:extLst>
            </p:cNvPr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470065" y="2027896"/>
              <a:ext cx="2305662" cy="1053903"/>
            </a:xfrm>
            <a:prstGeom prst="rect">
              <a:avLst/>
            </a:prstGeom>
          </p:spPr>
        </p:pic>
        <p:pic>
          <p:nvPicPr>
            <p:cNvPr id="24" name="object 31">
              <a:extLst>
                <a:ext uri="{FF2B5EF4-FFF2-40B4-BE49-F238E27FC236}">
                  <a16:creationId xmlns:a16="http://schemas.microsoft.com/office/drawing/2014/main" id="{095CC7D8-7005-A4B2-EF61-1EA2A975F351}"/>
                </a:ext>
              </a:extLst>
            </p:cNvPr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4932681" y="1951410"/>
              <a:ext cx="1805304" cy="893889"/>
            </a:xfrm>
            <a:prstGeom prst="rect">
              <a:avLst/>
            </a:prstGeom>
          </p:spPr>
        </p:pic>
      </p:grpSp>
    </p:spTree>
  </p:cSld>
  <p:clrMapOvr>
    <a:masterClrMapping/>
  </p:clrMapOvr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94485" y="115823"/>
            <a:ext cx="6669405" cy="8926195"/>
            <a:chOff x="94485" y="115823"/>
            <a:chExt cx="6669405" cy="8926195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204216" y="8555735"/>
              <a:ext cx="6518148" cy="160020"/>
            </a:xfrm>
            <a:prstGeom prst="rect">
              <a:avLst/>
            </a:prstGeom>
          </p:spPr>
        </p:pic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96012" y="115823"/>
              <a:ext cx="6665976" cy="1452372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42849" y="142875"/>
              <a:ext cx="6572275" cy="1358646"/>
            </a:xfrm>
            <a:prstGeom prst="rect">
              <a:avLst/>
            </a:prstGeom>
          </p:spPr>
        </p:pic>
        <p:sp>
          <p:nvSpPr>
            <p:cNvPr id="6" name="object 6"/>
            <p:cNvSpPr/>
            <p:nvPr/>
          </p:nvSpPr>
          <p:spPr>
            <a:xfrm>
              <a:off x="142849" y="142875"/>
              <a:ext cx="6572884" cy="1358900"/>
            </a:xfrm>
            <a:custGeom>
              <a:avLst/>
              <a:gdLst/>
              <a:ahLst/>
              <a:cxnLst/>
              <a:rect l="l" t="t" r="r" b="b"/>
              <a:pathLst>
                <a:path w="6572884" h="1358900">
                  <a:moveTo>
                    <a:pt x="0" y="226441"/>
                  </a:moveTo>
                  <a:lnTo>
                    <a:pt x="4600" y="180795"/>
                  </a:lnTo>
                  <a:lnTo>
                    <a:pt x="17795" y="138285"/>
                  </a:lnTo>
                  <a:lnTo>
                    <a:pt x="38673" y="99820"/>
                  </a:lnTo>
                  <a:lnTo>
                    <a:pt x="66324" y="66309"/>
                  </a:lnTo>
                  <a:lnTo>
                    <a:pt x="99837" y="38663"/>
                  </a:lnTo>
                  <a:lnTo>
                    <a:pt x="138301" y="17789"/>
                  </a:lnTo>
                  <a:lnTo>
                    <a:pt x="180806" y="4599"/>
                  </a:lnTo>
                  <a:lnTo>
                    <a:pt x="226440" y="0"/>
                  </a:lnTo>
                  <a:lnTo>
                    <a:pt x="6345834" y="0"/>
                  </a:lnTo>
                  <a:lnTo>
                    <a:pt x="6391480" y="4599"/>
                  </a:lnTo>
                  <a:lnTo>
                    <a:pt x="6433990" y="17789"/>
                  </a:lnTo>
                  <a:lnTo>
                    <a:pt x="6472455" y="38663"/>
                  </a:lnTo>
                  <a:lnTo>
                    <a:pt x="6505965" y="66309"/>
                  </a:lnTo>
                  <a:lnTo>
                    <a:pt x="6533612" y="99820"/>
                  </a:lnTo>
                  <a:lnTo>
                    <a:pt x="6554485" y="138285"/>
                  </a:lnTo>
                  <a:lnTo>
                    <a:pt x="6567676" y="180795"/>
                  </a:lnTo>
                  <a:lnTo>
                    <a:pt x="6572275" y="226441"/>
                  </a:lnTo>
                  <a:lnTo>
                    <a:pt x="6572275" y="1132204"/>
                  </a:lnTo>
                  <a:lnTo>
                    <a:pt x="6567676" y="1177850"/>
                  </a:lnTo>
                  <a:lnTo>
                    <a:pt x="6554485" y="1220360"/>
                  </a:lnTo>
                  <a:lnTo>
                    <a:pt x="6533612" y="1258825"/>
                  </a:lnTo>
                  <a:lnTo>
                    <a:pt x="6505965" y="1292336"/>
                  </a:lnTo>
                  <a:lnTo>
                    <a:pt x="6472455" y="1319982"/>
                  </a:lnTo>
                  <a:lnTo>
                    <a:pt x="6433990" y="1340856"/>
                  </a:lnTo>
                  <a:lnTo>
                    <a:pt x="6391480" y="1354046"/>
                  </a:lnTo>
                  <a:lnTo>
                    <a:pt x="6345834" y="1358646"/>
                  </a:lnTo>
                  <a:lnTo>
                    <a:pt x="226440" y="1358646"/>
                  </a:lnTo>
                  <a:lnTo>
                    <a:pt x="180806" y="1354046"/>
                  </a:lnTo>
                  <a:lnTo>
                    <a:pt x="138301" y="1340856"/>
                  </a:lnTo>
                  <a:lnTo>
                    <a:pt x="99837" y="1319982"/>
                  </a:lnTo>
                  <a:lnTo>
                    <a:pt x="66324" y="1292336"/>
                  </a:lnTo>
                  <a:lnTo>
                    <a:pt x="38673" y="1258825"/>
                  </a:lnTo>
                  <a:lnTo>
                    <a:pt x="17795" y="1220360"/>
                  </a:lnTo>
                  <a:lnTo>
                    <a:pt x="4600" y="1177850"/>
                  </a:lnTo>
                  <a:lnTo>
                    <a:pt x="0" y="1132204"/>
                  </a:lnTo>
                  <a:lnTo>
                    <a:pt x="0" y="226441"/>
                  </a:lnTo>
                  <a:close/>
                </a:path>
              </a:pathLst>
            </a:custGeom>
            <a:ln w="9525">
              <a:solidFill>
                <a:srgbClr val="55CE7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" name="object 7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2500248" y="305930"/>
              <a:ext cx="1714500" cy="733945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2738628" y="1024127"/>
              <a:ext cx="1897379" cy="371855"/>
            </a:xfrm>
            <a:prstGeom prst="rect">
              <a:avLst/>
            </a:prstGeom>
          </p:spPr>
        </p:pic>
        <p:pic>
          <p:nvPicPr>
            <p:cNvPr id="9" name="object 9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4401312" y="1024127"/>
              <a:ext cx="1577339" cy="371855"/>
            </a:xfrm>
            <a:prstGeom prst="rect">
              <a:avLst/>
            </a:prstGeom>
          </p:spPr>
        </p:pic>
        <p:pic>
          <p:nvPicPr>
            <p:cNvPr id="10" name="object 10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3169920" y="1207007"/>
              <a:ext cx="1546859" cy="371855"/>
            </a:xfrm>
            <a:prstGeom prst="rect">
              <a:avLst/>
            </a:prstGeom>
          </p:spPr>
        </p:pic>
        <p:pic>
          <p:nvPicPr>
            <p:cNvPr id="11" name="object 11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4482083" y="1207007"/>
              <a:ext cx="284988" cy="371855"/>
            </a:xfrm>
            <a:prstGeom prst="rect">
              <a:avLst/>
            </a:prstGeom>
          </p:spPr>
        </p:pic>
        <p:pic>
          <p:nvPicPr>
            <p:cNvPr id="12" name="object 12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4571999" y="1207007"/>
              <a:ext cx="1013460" cy="371855"/>
            </a:xfrm>
            <a:prstGeom prst="rect">
              <a:avLst/>
            </a:prstGeom>
          </p:spPr>
        </p:pic>
        <p:pic>
          <p:nvPicPr>
            <p:cNvPr id="13" name="object 13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324612" y="234695"/>
              <a:ext cx="1719072" cy="1341120"/>
            </a:xfrm>
            <a:prstGeom prst="rect">
              <a:avLst/>
            </a:prstGeom>
          </p:spPr>
        </p:pic>
        <p:pic>
          <p:nvPicPr>
            <p:cNvPr id="14" name="object 14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5606795" y="8193022"/>
              <a:ext cx="1092707" cy="848868"/>
            </a:xfrm>
            <a:prstGeom prst="rect">
              <a:avLst/>
            </a:prstGeom>
          </p:spPr>
        </p:pic>
        <p:pic>
          <p:nvPicPr>
            <p:cNvPr id="15" name="object 15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109728" y="8193022"/>
              <a:ext cx="1092708" cy="848868"/>
            </a:xfrm>
            <a:prstGeom prst="rect">
              <a:avLst/>
            </a:prstGeom>
          </p:spPr>
        </p:pic>
      </p:grpSp>
      <p:sp>
        <p:nvSpPr>
          <p:cNvPr id="16" name="object 16"/>
          <p:cNvSpPr txBox="1"/>
          <p:nvPr/>
        </p:nvSpPr>
        <p:spPr>
          <a:xfrm>
            <a:off x="293014" y="1068451"/>
            <a:ext cx="6346190" cy="6973704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2992755" marR="772160" indent="-431800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Arial"/>
                <a:cs typeface="Arial"/>
              </a:rPr>
              <a:t>6ta.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Edición</a:t>
            </a:r>
            <a:r>
              <a:rPr sz="1200" b="1" spc="-10" dirty="0">
                <a:latin typeface="Arial"/>
                <a:cs typeface="Arial"/>
              </a:rPr>
              <a:t> Volumen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I</a:t>
            </a:r>
            <a:r>
              <a:rPr sz="1200" b="1" spc="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Enero</a:t>
            </a:r>
            <a:r>
              <a:rPr sz="1200" b="1" spc="-3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a</a:t>
            </a:r>
            <a:r>
              <a:rPr sz="1200" b="1" spc="-2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Julio</a:t>
            </a:r>
            <a:r>
              <a:rPr sz="1200" b="1" spc="-5" dirty="0">
                <a:latin typeface="Arial"/>
                <a:cs typeface="Arial"/>
              </a:rPr>
              <a:t> </a:t>
            </a:r>
            <a:r>
              <a:rPr sz="1200" b="1" spc="-20" dirty="0">
                <a:latin typeface="Arial"/>
                <a:cs typeface="Arial"/>
              </a:rPr>
              <a:t>2021 </a:t>
            </a:r>
            <a:r>
              <a:rPr sz="1200" b="1" dirty="0">
                <a:latin typeface="Arial"/>
                <a:cs typeface="Arial"/>
              </a:rPr>
              <a:t>Revista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Semestral-</a:t>
            </a:r>
            <a:r>
              <a:rPr sz="1200" b="1" spc="-40" dirty="0">
                <a:latin typeface="Arial"/>
                <a:cs typeface="Arial"/>
              </a:rPr>
              <a:t> </a:t>
            </a:r>
            <a:r>
              <a:rPr sz="1200" b="1" spc="-10" dirty="0">
                <a:latin typeface="Arial"/>
                <a:cs typeface="Arial"/>
              </a:rPr>
              <a:t>Venezuela</a:t>
            </a:r>
            <a:endParaRPr sz="1200" dirty="0">
              <a:latin typeface="Arial"/>
              <a:cs typeface="Arial"/>
            </a:endParaRPr>
          </a:p>
          <a:p>
            <a:pPr marL="375285" marR="6985" indent="-363220" algn="just">
              <a:lnSpc>
                <a:spcPct val="100000"/>
              </a:lnSpc>
              <a:spcBef>
                <a:spcPts val="755"/>
              </a:spcBef>
            </a:pP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método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enfoque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hermenéutico,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permitió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obtener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resultado,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implosión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lang="es-ES" sz="1200" spc="-25" dirty="0">
                <a:latin typeface="Times New Roman"/>
                <a:cs typeface="Times New Roman"/>
              </a:rPr>
              <a:t>una tecnología educativa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espacios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escolares,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docencia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aprendizaje,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estrategia</a:t>
            </a:r>
            <a:r>
              <a:rPr sz="1200" spc="-20" dirty="0">
                <a:latin typeface="Times New Roman"/>
                <a:cs typeface="Times New Roman"/>
              </a:rPr>
              <a:t> para </a:t>
            </a:r>
            <a:r>
              <a:rPr sz="1200" dirty="0">
                <a:latin typeface="Times New Roman"/>
                <a:cs typeface="Times New Roman"/>
              </a:rPr>
              <a:t>decantar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posturas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visualizar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posiciones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reflexión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desde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epistemológico,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hasta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su </a:t>
            </a:r>
            <a:r>
              <a:rPr sz="1200" dirty="0">
                <a:latin typeface="Times New Roman"/>
                <a:cs typeface="Times New Roman"/>
              </a:rPr>
              <a:t>adecuación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pondera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descripción-comprensión-</a:t>
            </a:r>
            <a:r>
              <a:rPr sz="1200" dirty="0">
                <a:latin typeface="Times New Roman"/>
                <a:cs typeface="Times New Roman"/>
              </a:rPr>
              <a:t>interpretación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sus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significados </a:t>
            </a:r>
            <a:r>
              <a:rPr sz="1200" dirty="0">
                <a:latin typeface="Times New Roman"/>
                <a:cs typeface="Times New Roman"/>
              </a:rPr>
              <a:t>desde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aproximaciones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subjetivas, que necesariamente,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están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presentes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 los </a:t>
            </a:r>
            <a:r>
              <a:rPr sz="1200" spc="-10" dirty="0">
                <a:latin typeface="Times New Roman"/>
                <a:cs typeface="Times New Roman"/>
              </a:rPr>
              <a:t>acontecimientos </a:t>
            </a:r>
            <a:r>
              <a:rPr sz="1200" dirty="0">
                <a:latin typeface="Times New Roman"/>
                <a:cs typeface="Times New Roman"/>
              </a:rPr>
              <a:t>académicos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actuales.</a:t>
            </a:r>
            <a:endParaRPr sz="1200" dirty="0">
              <a:latin typeface="Times New Roman"/>
              <a:cs typeface="Times New Roman"/>
            </a:endParaRPr>
          </a:p>
          <a:p>
            <a:pPr marL="375285" marR="5080" indent="-36322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investigación,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índole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cualitativa,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acuerdo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López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(2009,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p.5)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posibilidad </a:t>
            </a:r>
            <a:r>
              <a:rPr sz="1200" dirty="0">
                <a:latin typeface="Times New Roman"/>
                <a:cs typeface="Times New Roman"/>
              </a:rPr>
              <a:t>indagatoria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24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“…se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mueve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entre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eventos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interpretación,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entre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posturas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el </a:t>
            </a:r>
            <a:r>
              <a:rPr sz="1200" dirty="0">
                <a:latin typeface="Times New Roman"/>
                <a:cs typeface="Times New Roman"/>
              </a:rPr>
              <a:t>desarrollo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teoría”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paradigma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crítico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requiere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datos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numéricos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ni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arraigo </a:t>
            </a:r>
            <a:r>
              <a:rPr sz="1200" dirty="0">
                <a:latin typeface="Times New Roman"/>
                <a:cs typeface="Times New Roman"/>
              </a:rPr>
              <a:t>empírico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realidad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educativa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debate,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pues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realizan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reflexiones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sobre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discurso </a:t>
            </a:r>
            <a:r>
              <a:rPr sz="1200" dirty="0">
                <a:latin typeface="Times New Roman"/>
                <a:cs typeface="Times New Roman"/>
              </a:rPr>
              <a:t>universitario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cultura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digital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impactado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claustro.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Esta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circunstancia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que </a:t>
            </a:r>
            <a:r>
              <a:rPr sz="1200" dirty="0">
                <a:latin typeface="Times New Roman"/>
                <a:cs typeface="Times New Roman"/>
              </a:rPr>
              <a:t>motoriza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nueva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realidad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educativa,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donde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estándares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tecnológicos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han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permeado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los </a:t>
            </a:r>
            <a:r>
              <a:rPr sz="1200" dirty="0">
                <a:latin typeface="Times New Roman"/>
                <a:cs typeface="Times New Roman"/>
              </a:rPr>
              <a:t>procesos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enseñanza.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(Angelini,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2016;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Márquez,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2016).</a:t>
            </a:r>
            <a:r>
              <a:rPr sz="1200" spc="4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Gadamer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(1999,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p.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52),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interpreta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“un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modo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comprensión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típicamente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interpretativo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constructivo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intento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 </a:t>
            </a:r>
            <a:r>
              <a:rPr sz="1200" dirty="0">
                <a:latin typeface="Times New Roman"/>
                <a:cs typeface="Times New Roman"/>
              </a:rPr>
              <a:t>comprender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realidad,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permite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interconexión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relación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compleja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entre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las </a:t>
            </a:r>
            <a:r>
              <a:rPr sz="1200" dirty="0">
                <a:latin typeface="Times New Roman"/>
                <a:cs typeface="Times New Roman"/>
              </a:rPr>
              <a:t>diferentes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categorías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ejes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transformación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transversalizan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objeto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estudio”</a:t>
            </a:r>
            <a:endParaRPr sz="1200" dirty="0">
              <a:latin typeface="Times New Roman"/>
              <a:cs typeface="Times New Roman"/>
            </a:endParaRPr>
          </a:p>
          <a:p>
            <a:pPr marL="375285" marR="7620" indent="-363220" algn="just">
              <a:lnSpc>
                <a:spcPct val="100000"/>
              </a:lnSpc>
              <a:spcBef>
                <a:spcPts val="5"/>
              </a:spcBef>
            </a:pP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decir,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hermenéutica-</a:t>
            </a:r>
            <a:r>
              <a:rPr sz="1200" dirty="0">
                <a:latin typeface="Times New Roman"/>
                <a:cs typeface="Times New Roman"/>
              </a:rPr>
              <a:t>critica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convoca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interpretación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comprensión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escenario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formativo </a:t>
            </a:r>
            <a:r>
              <a:rPr sz="1200" dirty="0">
                <a:latin typeface="Times New Roman"/>
                <a:cs typeface="Times New Roman"/>
              </a:rPr>
              <a:t>que se discute,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sobre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 base de su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racionalidad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sentido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 aproximarnos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 una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realidad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que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3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dinámica</a:t>
            </a:r>
            <a:r>
              <a:rPr sz="1200" spc="3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3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cambiante,</a:t>
            </a:r>
            <a:r>
              <a:rPr sz="1200" spc="3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3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son</a:t>
            </a:r>
            <a:r>
              <a:rPr sz="1200" spc="3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cambiantes</a:t>
            </a:r>
            <a:r>
              <a:rPr sz="1200" spc="3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sus</a:t>
            </a:r>
            <a:r>
              <a:rPr sz="1200" spc="3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discursos</a:t>
            </a:r>
            <a:r>
              <a:rPr sz="1200" spc="3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3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sus</a:t>
            </a:r>
            <a:r>
              <a:rPr sz="1200" spc="3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protagonistas,</a:t>
            </a:r>
            <a:r>
              <a:rPr sz="1200" spc="3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37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posibilidad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construir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entramado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histórico-</a:t>
            </a:r>
            <a:r>
              <a:rPr sz="1200" dirty="0">
                <a:latin typeface="Times New Roman"/>
                <a:cs typeface="Times New Roman"/>
              </a:rPr>
              <a:t>social,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consolide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posibilidad,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como </a:t>
            </a:r>
            <a:r>
              <a:rPr sz="1200" dirty="0">
                <a:latin typeface="Times New Roman"/>
                <a:cs typeface="Times New Roman"/>
              </a:rPr>
              <a:t>escenario otro</a:t>
            </a:r>
            <a:r>
              <a:rPr sz="1200" spc="-20" dirty="0">
                <a:latin typeface="Times New Roman"/>
                <a:cs typeface="Times New Roman"/>
              </a:rPr>
              <a:t> (Watts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Lee,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2017).</a:t>
            </a:r>
            <a:endParaRPr sz="1200" dirty="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00" dirty="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20"/>
              </a:spcBef>
            </a:pPr>
            <a:endParaRPr sz="1200" dirty="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</a:pPr>
            <a:r>
              <a:rPr sz="1200" b="1" spc="-10" dirty="0">
                <a:latin typeface="Times New Roman"/>
                <a:cs typeface="Times New Roman"/>
              </a:rPr>
              <a:t>RESULTADOS</a:t>
            </a:r>
            <a:endParaRPr sz="1200" dirty="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60"/>
              </a:spcBef>
            </a:pPr>
            <a:endParaRPr sz="1200" dirty="0">
              <a:latin typeface="Times New Roman"/>
              <a:cs typeface="Times New Roman"/>
            </a:endParaRPr>
          </a:p>
          <a:p>
            <a:pPr marL="375285" marR="5080" indent="-36322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reflexiones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anteriores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dan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cuenta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inequívoca,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transformaciones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educación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los </a:t>
            </a:r>
            <a:r>
              <a:rPr sz="1200" dirty="0">
                <a:latin typeface="Times New Roman"/>
                <a:cs typeface="Times New Roman"/>
              </a:rPr>
              <a:t>procesos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pedagógicos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experimentan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actualidad.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próximas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décadas,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deparan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sin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lugar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50" dirty="0">
                <a:latin typeface="Times New Roman"/>
                <a:cs typeface="Times New Roman"/>
              </a:rPr>
              <a:t>a </a:t>
            </a:r>
            <a:r>
              <a:rPr sz="1200" dirty="0">
                <a:latin typeface="Times New Roman"/>
                <a:cs typeface="Times New Roman"/>
              </a:rPr>
              <a:t>dudas,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posibilidades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nos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invita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explorar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comprender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cultura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realidad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digital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sin </a:t>
            </a:r>
            <a:r>
              <a:rPr sz="1200" dirty="0">
                <a:latin typeface="Times New Roman"/>
                <a:cs typeface="Times New Roman"/>
              </a:rPr>
              <a:t>precedentes,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educación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brinda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espacios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desarrollar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potencialidades</a:t>
            </a:r>
            <a:r>
              <a:rPr sz="1200" spc="16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partir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formación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recursos,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impacto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será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muy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significativo.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(Acosta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Estrada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Díaz</a:t>
            </a:r>
            <a:r>
              <a:rPr sz="1200" spc="105" dirty="0">
                <a:latin typeface="Times New Roman"/>
                <a:cs typeface="Times New Roman"/>
              </a:rPr>
              <a:t>  </a:t>
            </a:r>
            <a:r>
              <a:rPr sz="1200" spc="-10" dirty="0">
                <a:latin typeface="Times New Roman"/>
                <a:cs typeface="Times New Roman"/>
              </a:rPr>
              <a:t>Gispert, </a:t>
            </a:r>
            <a:r>
              <a:rPr sz="1200" dirty="0">
                <a:latin typeface="Times New Roman"/>
                <a:cs typeface="Times New Roman"/>
              </a:rPr>
              <a:t>2015).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significa,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desde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educación,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puede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establecer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vínculo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creativo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los </a:t>
            </a:r>
            <a:r>
              <a:rPr sz="1200" dirty="0">
                <a:latin typeface="Times New Roman"/>
                <a:cs typeface="Times New Roman"/>
              </a:rPr>
              <a:t>acontecimientos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realidades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sociales.</a:t>
            </a:r>
            <a:endParaRPr sz="1200" dirty="0">
              <a:latin typeface="Times New Roman"/>
              <a:cs typeface="Times New Roman"/>
            </a:endParaRPr>
          </a:p>
          <a:p>
            <a:pPr marL="375285" marR="7620" indent="-363220" algn="just">
              <a:lnSpc>
                <a:spcPct val="100000"/>
              </a:lnSpc>
              <a:spcBef>
                <a:spcPts val="5"/>
              </a:spcBef>
            </a:pPr>
            <a:r>
              <a:rPr sz="1200" dirty="0">
                <a:latin typeface="Times New Roman"/>
                <a:cs typeface="Times New Roman"/>
              </a:rPr>
              <a:t>Consolidar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sistema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educativo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través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procesos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formación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promueva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educación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libere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transcienda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espacios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escolares,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orientación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requiere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procesos </a:t>
            </a:r>
            <a:r>
              <a:rPr sz="1200" dirty="0">
                <a:latin typeface="Times New Roman"/>
                <a:cs typeface="Times New Roman"/>
              </a:rPr>
              <a:t>sistematizados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organizados para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esta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nueva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realidad.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(Tamarony,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2020).</a:t>
            </a:r>
            <a:endParaRPr sz="1200" dirty="0">
              <a:latin typeface="Times New Roman"/>
              <a:cs typeface="Times New Roman"/>
            </a:endParaRPr>
          </a:p>
        </p:txBody>
      </p:sp>
      <p:pic>
        <p:nvPicPr>
          <p:cNvPr id="17" name="object 17"/>
          <p:cNvPicPr/>
          <p:nvPr/>
        </p:nvPicPr>
        <p:blipFill>
          <a:blip r:embed="rId13" cstate="print"/>
          <a:stretch>
            <a:fillRect/>
          </a:stretch>
        </p:blipFill>
        <p:spPr>
          <a:xfrm>
            <a:off x="4581144" y="149034"/>
            <a:ext cx="1805304" cy="893889"/>
          </a:xfrm>
          <a:prstGeom prst="rect">
            <a:avLst/>
          </a:prstGeom>
        </p:spPr>
      </p:pic>
      <p:sp>
        <p:nvSpPr>
          <p:cNvPr id="18" name="object 18"/>
          <p:cNvSpPr txBox="1"/>
          <p:nvPr/>
        </p:nvSpPr>
        <p:spPr>
          <a:xfrm>
            <a:off x="1310132" y="8233494"/>
            <a:ext cx="4236720" cy="620395"/>
          </a:xfrm>
          <a:prstGeom prst="rect">
            <a:avLst/>
          </a:prstGeom>
        </p:spPr>
        <p:txBody>
          <a:bodyPr vert="horz" wrap="square" lIns="0" tIns="6350" rIns="0" bIns="0" rtlCol="0">
            <a:spAutoFit/>
          </a:bodyPr>
          <a:lstStyle/>
          <a:p>
            <a:pPr marL="99695" marR="92075" algn="ctr">
              <a:lnSpc>
                <a:spcPts val="1400"/>
              </a:lnSpc>
              <a:spcBef>
                <a:spcPts val="50"/>
              </a:spcBef>
            </a:pPr>
            <a:r>
              <a:rPr sz="1200" b="1" dirty="0">
                <a:latin typeface="Times New Roman"/>
                <a:cs typeface="Times New Roman"/>
              </a:rPr>
              <a:t>La</a:t>
            </a:r>
            <a:r>
              <a:rPr sz="1200" b="1" spc="-4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Cultura</a:t>
            </a:r>
            <a:r>
              <a:rPr sz="1200" b="1" spc="-3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Digital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Educativa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Hoy,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Un</a:t>
            </a:r>
            <a:r>
              <a:rPr sz="1200" b="1" spc="-8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Análisis</a:t>
            </a:r>
            <a:r>
              <a:rPr sz="1200" b="1" spc="-3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desde</a:t>
            </a:r>
            <a:r>
              <a:rPr sz="1200" b="1" spc="-4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la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Teoría Crítica</a:t>
            </a:r>
            <a:endParaRPr sz="12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475"/>
              </a:spcBef>
            </a:pPr>
            <a:r>
              <a:rPr sz="1200" b="1" spc="-35" dirty="0">
                <a:latin typeface="Times New Roman"/>
                <a:cs typeface="Times New Roman"/>
              </a:rPr>
              <a:t>Dr. </a:t>
            </a:r>
            <a:r>
              <a:rPr sz="1200" b="1" dirty="0">
                <a:latin typeface="Times New Roman"/>
                <a:cs typeface="Times New Roman"/>
              </a:rPr>
              <a:t>Miguel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Israel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Bennasar</a:t>
            </a:r>
            <a:r>
              <a:rPr sz="1200" b="1" spc="-5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García</a:t>
            </a:r>
            <a:r>
              <a:rPr sz="1200" b="1" spc="-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/</a:t>
            </a:r>
            <a:r>
              <a:rPr sz="1200" b="1" spc="-3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Dra.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Ceferina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Cabrera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Félix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6677406" y="8918085"/>
            <a:ext cx="180975" cy="139065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5"/>
              </a:spcBef>
            </a:pPr>
            <a:r>
              <a:rPr sz="800" b="1" spc="-25" dirty="0">
                <a:latin typeface="Times New Roman"/>
                <a:cs typeface="Times New Roman"/>
              </a:rPr>
              <a:t>101</a:t>
            </a:r>
            <a:endParaRPr sz="800">
              <a:latin typeface="Times New Roman"/>
              <a:cs typeface="Times New Roman"/>
            </a:endParaRPr>
          </a:p>
        </p:txBody>
      </p:sp>
      <p:grpSp>
        <p:nvGrpSpPr>
          <p:cNvPr id="20" name="Grupo 19">
            <a:extLst>
              <a:ext uri="{FF2B5EF4-FFF2-40B4-BE49-F238E27FC236}">
                <a16:creationId xmlns:a16="http://schemas.microsoft.com/office/drawing/2014/main" id="{C5B49185-AD74-84CD-5012-8B1F318B78EE}"/>
              </a:ext>
            </a:extLst>
          </p:cNvPr>
          <p:cNvGrpSpPr/>
          <p:nvPr/>
        </p:nvGrpSpPr>
        <p:grpSpPr>
          <a:xfrm>
            <a:off x="45718" y="136652"/>
            <a:ext cx="6665976" cy="1452626"/>
            <a:chOff x="470065" y="1951410"/>
            <a:chExt cx="6665976" cy="1452626"/>
          </a:xfrm>
        </p:grpSpPr>
        <p:grpSp>
          <p:nvGrpSpPr>
            <p:cNvPr id="21" name="object 12">
              <a:extLst>
                <a:ext uri="{FF2B5EF4-FFF2-40B4-BE49-F238E27FC236}">
                  <a16:creationId xmlns:a16="http://schemas.microsoft.com/office/drawing/2014/main" id="{E90AA116-CBBB-2A67-B4A4-449F67F4459C}"/>
                </a:ext>
              </a:extLst>
            </p:cNvPr>
            <p:cNvGrpSpPr/>
            <p:nvPr/>
          </p:nvGrpSpPr>
          <p:grpSpPr>
            <a:xfrm>
              <a:off x="470065" y="1951664"/>
              <a:ext cx="6665976" cy="1452372"/>
              <a:chOff x="96011" y="115823"/>
              <a:chExt cx="6665976" cy="1452372"/>
            </a:xfrm>
          </p:grpSpPr>
          <p:pic>
            <p:nvPicPr>
              <p:cNvPr id="25" name="object 13">
                <a:extLst>
                  <a:ext uri="{FF2B5EF4-FFF2-40B4-BE49-F238E27FC236}">
                    <a16:creationId xmlns:a16="http://schemas.microsoft.com/office/drawing/2014/main" id="{842DF4FA-4CF9-53E8-28D3-526F3A1AE623}"/>
                  </a:ext>
                </a:extLst>
              </p:cNvPr>
              <p:cNvPicPr/>
              <p:nvPr/>
            </p:nvPicPr>
            <p:blipFill>
              <a:blip r:embed="rId3" cstate="print"/>
              <a:stretch>
                <a:fillRect/>
              </a:stretch>
            </p:blipFill>
            <p:spPr>
              <a:xfrm>
                <a:off x="96011" y="115823"/>
                <a:ext cx="6665976" cy="1452372"/>
              </a:xfrm>
              <a:prstGeom prst="rect">
                <a:avLst/>
              </a:prstGeom>
            </p:spPr>
          </p:pic>
          <p:pic>
            <p:nvPicPr>
              <p:cNvPr id="26" name="object 14">
                <a:extLst>
                  <a:ext uri="{FF2B5EF4-FFF2-40B4-BE49-F238E27FC236}">
                    <a16:creationId xmlns:a16="http://schemas.microsoft.com/office/drawing/2014/main" id="{AD651C08-D86C-9322-FEBE-1C0D849FF189}"/>
                  </a:ext>
                </a:extLst>
              </p:cNvPr>
              <p:cNvPicPr/>
              <p:nvPr/>
            </p:nvPicPr>
            <p:blipFill>
              <a:blip r:embed="rId4" cstate="print"/>
              <a:stretch>
                <a:fillRect/>
              </a:stretch>
            </p:blipFill>
            <p:spPr>
              <a:xfrm>
                <a:off x="142849" y="142875"/>
                <a:ext cx="6572275" cy="1358646"/>
              </a:xfrm>
              <a:prstGeom prst="rect">
                <a:avLst/>
              </a:prstGeom>
            </p:spPr>
          </p:pic>
          <p:sp>
            <p:nvSpPr>
              <p:cNvPr id="27" name="object 15">
                <a:extLst>
                  <a:ext uri="{FF2B5EF4-FFF2-40B4-BE49-F238E27FC236}">
                    <a16:creationId xmlns:a16="http://schemas.microsoft.com/office/drawing/2014/main" id="{70BAB1B0-642B-ABA6-EE59-ECF9BA1C0D1B}"/>
                  </a:ext>
                </a:extLst>
              </p:cNvPr>
              <p:cNvSpPr/>
              <p:nvPr/>
            </p:nvSpPr>
            <p:spPr>
              <a:xfrm>
                <a:off x="142849" y="142875"/>
                <a:ext cx="6572884" cy="1358900"/>
              </a:xfrm>
              <a:custGeom>
                <a:avLst/>
                <a:gdLst/>
                <a:ahLst/>
                <a:cxnLst/>
                <a:rect l="l" t="t" r="r" b="b"/>
                <a:pathLst>
                  <a:path w="6572884" h="1358900">
                    <a:moveTo>
                      <a:pt x="0" y="226441"/>
                    </a:moveTo>
                    <a:lnTo>
                      <a:pt x="4600" y="180795"/>
                    </a:lnTo>
                    <a:lnTo>
                      <a:pt x="17795" y="138285"/>
                    </a:lnTo>
                    <a:lnTo>
                      <a:pt x="38673" y="99820"/>
                    </a:lnTo>
                    <a:lnTo>
                      <a:pt x="66324" y="66309"/>
                    </a:lnTo>
                    <a:lnTo>
                      <a:pt x="99837" y="38663"/>
                    </a:lnTo>
                    <a:lnTo>
                      <a:pt x="138301" y="17789"/>
                    </a:lnTo>
                    <a:lnTo>
                      <a:pt x="180806" y="4599"/>
                    </a:lnTo>
                    <a:lnTo>
                      <a:pt x="226440" y="0"/>
                    </a:lnTo>
                    <a:lnTo>
                      <a:pt x="6345834" y="0"/>
                    </a:lnTo>
                    <a:lnTo>
                      <a:pt x="6391480" y="4599"/>
                    </a:lnTo>
                    <a:lnTo>
                      <a:pt x="6433990" y="17789"/>
                    </a:lnTo>
                    <a:lnTo>
                      <a:pt x="6472455" y="38663"/>
                    </a:lnTo>
                    <a:lnTo>
                      <a:pt x="6505965" y="66309"/>
                    </a:lnTo>
                    <a:lnTo>
                      <a:pt x="6533612" y="99820"/>
                    </a:lnTo>
                    <a:lnTo>
                      <a:pt x="6554485" y="138285"/>
                    </a:lnTo>
                    <a:lnTo>
                      <a:pt x="6567676" y="180795"/>
                    </a:lnTo>
                    <a:lnTo>
                      <a:pt x="6572275" y="226441"/>
                    </a:lnTo>
                    <a:lnTo>
                      <a:pt x="6572275" y="1132204"/>
                    </a:lnTo>
                    <a:lnTo>
                      <a:pt x="6567676" y="1177850"/>
                    </a:lnTo>
                    <a:lnTo>
                      <a:pt x="6554485" y="1220360"/>
                    </a:lnTo>
                    <a:lnTo>
                      <a:pt x="6533612" y="1258825"/>
                    </a:lnTo>
                    <a:lnTo>
                      <a:pt x="6505965" y="1292336"/>
                    </a:lnTo>
                    <a:lnTo>
                      <a:pt x="6472455" y="1319982"/>
                    </a:lnTo>
                    <a:lnTo>
                      <a:pt x="6433990" y="1340856"/>
                    </a:lnTo>
                    <a:lnTo>
                      <a:pt x="6391480" y="1354046"/>
                    </a:lnTo>
                    <a:lnTo>
                      <a:pt x="6345834" y="1358646"/>
                    </a:lnTo>
                    <a:lnTo>
                      <a:pt x="226440" y="1358646"/>
                    </a:lnTo>
                    <a:lnTo>
                      <a:pt x="180806" y="1354046"/>
                    </a:lnTo>
                    <a:lnTo>
                      <a:pt x="138301" y="1340856"/>
                    </a:lnTo>
                    <a:lnTo>
                      <a:pt x="99837" y="1319982"/>
                    </a:lnTo>
                    <a:lnTo>
                      <a:pt x="66324" y="1292336"/>
                    </a:lnTo>
                    <a:lnTo>
                      <a:pt x="38673" y="1258825"/>
                    </a:lnTo>
                    <a:lnTo>
                      <a:pt x="17795" y="1220360"/>
                    </a:lnTo>
                    <a:lnTo>
                      <a:pt x="4600" y="1177850"/>
                    </a:lnTo>
                    <a:lnTo>
                      <a:pt x="0" y="1132204"/>
                    </a:lnTo>
                    <a:lnTo>
                      <a:pt x="0" y="226441"/>
                    </a:lnTo>
                    <a:close/>
                  </a:path>
                </a:pathLst>
              </a:custGeom>
              <a:ln w="9525">
                <a:solidFill>
                  <a:srgbClr val="55CE74"/>
                </a:solidFill>
              </a:ln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pic>
            <p:nvPicPr>
              <p:cNvPr id="28" name="object 16">
                <a:extLst>
                  <a:ext uri="{FF2B5EF4-FFF2-40B4-BE49-F238E27FC236}">
                    <a16:creationId xmlns:a16="http://schemas.microsoft.com/office/drawing/2014/main" id="{832CBCD8-B71F-ED89-FCB7-343DC678D6E9}"/>
                  </a:ext>
                </a:extLst>
              </p:cNvPr>
              <p:cNvPicPr/>
              <p:nvPr/>
            </p:nvPicPr>
            <p:blipFill>
              <a:blip r:embed="rId5" cstate="print"/>
              <a:stretch>
                <a:fillRect/>
              </a:stretch>
            </p:blipFill>
            <p:spPr>
              <a:xfrm>
                <a:off x="2500248" y="305930"/>
                <a:ext cx="1714500" cy="733945"/>
              </a:xfrm>
              <a:prstGeom prst="rect">
                <a:avLst/>
              </a:prstGeom>
            </p:spPr>
          </p:pic>
        </p:grpSp>
        <p:sp>
          <p:nvSpPr>
            <p:cNvPr id="22" name="object 16">
              <a:extLst>
                <a:ext uri="{FF2B5EF4-FFF2-40B4-BE49-F238E27FC236}">
                  <a16:creationId xmlns:a16="http://schemas.microsoft.com/office/drawing/2014/main" id="{29823033-7B07-953F-FD0F-6B3C64916F95}"/>
                </a:ext>
              </a:extLst>
            </p:cNvPr>
            <p:cNvSpPr txBox="1"/>
            <p:nvPr/>
          </p:nvSpPr>
          <p:spPr>
            <a:xfrm>
              <a:off x="2775727" y="2875716"/>
              <a:ext cx="3332858" cy="391795"/>
            </a:xfrm>
            <a:prstGeom prst="rect">
              <a:avLst/>
            </a:prstGeom>
            <a:noFill/>
          </p:spPr>
          <p:txBody>
            <a:bodyPr vert="horz" wrap="square" lIns="0" tIns="12700" rIns="0" bIns="0" rtlCol="0">
              <a:spAutoFit/>
            </a:bodyPr>
            <a:lstStyle/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Volumen 4,  Número 1  Enero a Julio 2021</a:t>
              </a:r>
            </a:p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Revista Semestral. Venezuela</a:t>
              </a:r>
              <a:endParaRPr sz="1200" dirty="0">
                <a:latin typeface="Arial"/>
                <a:cs typeface="Arial"/>
              </a:endParaRPr>
            </a:p>
          </p:txBody>
        </p:sp>
        <p:pic>
          <p:nvPicPr>
            <p:cNvPr id="23" name="object 25">
              <a:extLst>
                <a:ext uri="{FF2B5EF4-FFF2-40B4-BE49-F238E27FC236}">
                  <a16:creationId xmlns:a16="http://schemas.microsoft.com/office/drawing/2014/main" id="{D62E19F4-3345-057B-CC4D-9CA086711221}"/>
                </a:ext>
              </a:extLst>
            </p:cNvPr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470065" y="2027896"/>
              <a:ext cx="2305662" cy="1053903"/>
            </a:xfrm>
            <a:prstGeom prst="rect">
              <a:avLst/>
            </a:prstGeom>
          </p:spPr>
        </p:pic>
        <p:pic>
          <p:nvPicPr>
            <p:cNvPr id="24" name="object 31">
              <a:extLst>
                <a:ext uri="{FF2B5EF4-FFF2-40B4-BE49-F238E27FC236}">
                  <a16:creationId xmlns:a16="http://schemas.microsoft.com/office/drawing/2014/main" id="{B30A18EF-843D-5744-378F-426506B98B8A}"/>
                </a:ext>
              </a:extLst>
            </p:cNvPr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4932681" y="1951410"/>
              <a:ext cx="1805304" cy="893889"/>
            </a:xfrm>
            <a:prstGeom prst="rect">
              <a:avLst/>
            </a:prstGeom>
          </p:spPr>
        </p:pic>
      </p:grpSp>
    </p:spTree>
  </p:cSld>
  <p:clrMapOvr>
    <a:masterClrMapping/>
  </p:clrMapOvr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94485" y="115823"/>
            <a:ext cx="6669405" cy="8926195"/>
            <a:chOff x="94485" y="115823"/>
            <a:chExt cx="6669405" cy="8926195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204216" y="8555735"/>
              <a:ext cx="6518148" cy="160020"/>
            </a:xfrm>
            <a:prstGeom prst="rect">
              <a:avLst/>
            </a:prstGeom>
          </p:spPr>
        </p:pic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96012" y="115823"/>
              <a:ext cx="6665976" cy="1452372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42849" y="142875"/>
              <a:ext cx="6572275" cy="1358646"/>
            </a:xfrm>
            <a:prstGeom prst="rect">
              <a:avLst/>
            </a:prstGeom>
          </p:spPr>
        </p:pic>
        <p:sp>
          <p:nvSpPr>
            <p:cNvPr id="6" name="object 6"/>
            <p:cNvSpPr/>
            <p:nvPr/>
          </p:nvSpPr>
          <p:spPr>
            <a:xfrm>
              <a:off x="142849" y="142875"/>
              <a:ext cx="6572884" cy="1358900"/>
            </a:xfrm>
            <a:custGeom>
              <a:avLst/>
              <a:gdLst/>
              <a:ahLst/>
              <a:cxnLst/>
              <a:rect l="l" t="t" r="r" b="b"/>
              <a:pathLst>
                <a:path w="6572884" h="1358900">
                  <a:moveTo>
                    <a:pt x="0" y="226441"/>
                  </a:moveTo>
                  <a:lnTo>
                    <a:pt x="4600" y="180795"/>
                  </a:lnTo>
                  <a:lnTo>
                    <a:pt x="17795" y="138285"/>
                  </a:lnTo>
                  <a:lnTo>
                    <a:pt x="38673" y="99820"/>
                  </a:lnTo>
                  <a:lnTo>
                    <a:pt x="66324" y="66309"/>
                  </a:lnTo>
                  <a:lnTo>
                    <a:pt x="99837" y="38663"/>
                  </a:lnTo>
                  <a:lnTo>
                    <a:pt x="138301" y="17789"/>
                  </a:lnTo>
                  <a:lnTo>
                    <a:pt x="180806" y="4599"/>
                  </a:lnTo>
                  <a:lnTo>
                    <a:pt x="226440" y="0"/>
                  </a:lnTo>
                  <a:lnTo>
                    <a:pt x="6345834" y="0"/>
                  </a:lnTo>
                  <a:lnTo>
                    <a:pt x="6391480" y="4599"/>
                  </a:lnTo>
                  <a:lnTo>
                    <a:pt x="6433990" y="17789"/>
                  </a:lnTo>
                  <a:lnTo>
                    <a:pt x="6472455" y="38663"/>
                  </a:lnTo>
                  <a:lnTo>
                    <a:pt x="6505965" y="66309"/>
                  </a:lnTo>
                  <a:lnTo>
                    <a:pt x="6533612" y="99820"/>
                  </a:lnTo>
                  <a:lnTo>
                    <a:pt x="6554485" y="138285"/>
                  </a:lnTo>
                  <a:lnTo>
                    <a:pt x="6567676" y="180795"/>
                  </a:lnTo>
                  <a:lnTo>
                    <a:pt x="6572275" y="226441"/>
                  </a:lnTo>
                  <a:lnTo>
                    <a:pt x="6572275" y="1132204"/>
                  </a:lnTo>
                  <a:lnTo>
                    <a:pt x="6567676" y="1177850"/>
                  </a:lnTo>
                  <a:lnTo>
                    <a:pt x="6554485" y="1220360"/>
                  </a:lnTo>
                  <a:lnTo>
                    <a:pt x="6533612" y="1258825"/>
                  </a:lnTo>
                  <a:lnTo>
                    <a:pt x="6505965" y="1292336"/>
                  </a:lnTo>
                  <a:lnTo>
                    <a:pt x="6472455" y="1319982"/>
                  </a:lnTo>
                  <a:lnTo>
                    <a:pt x="6433990" y="1340856"/>
                  </a:lnTo>
                  <a:lnTo>
                    <a:pt x="6391480" y="1354046"/>
                  </a:lnTo>
                  <a:lnTo>
                    <a:pt x="6345834" y="1358646"/>
                  </a:lnTo>
                  <a:lnTo>
                    <a:pt x="226440" y="1358646"/>
                  </a:lnTo>
                  <a:lnTo>
                    <a:pt x="180806" y="1354046"/>
                  </a:lnTo>
                  <a:lnTo>
                    <a:pt x="138301" y="1340856"/>
                  </a:lnTo>
                  <a:lnTo>
                    <a:pt x="99837" y="1319982"/>
                  </a:lnTo>
                  <a:lnTo>
                    <a:pt x="66324" y="1292336"/>
                  </a:lnTo>
                  <a:lnTo>
                    <a:pt x="38673" y="1258825"/>
                  </a:lnTo>
                  <a:lnTo>
                    <a:pt x="17795" y="1220360"/>
                  </a:lnTo>
                  <a:lnTo>
                    <a:pt x="4600" y="1177850"/>
                  </a:lnTo>
                  <a:lnTo>
                    <a:pt x="0" y="1132204"/>
                  </a:lnTo>
                  <a:lnTo>
                    <a:pt x="0" y="226441"/>
                  </a:lnTo>
                  <a:close/>
                </a:path>
              </a:pathLst>
            </a:custGeom>
            <a:ln w="9525">
              <a:solidFill>
                <a:srgbClr val="55CE7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" name="object 7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2500248" y="305930"/>
              <a:ext cx="1714500" cy="733945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2738628" y="1024127"/>
              <a:ext cx="1897379" cy="371855"/>
            </a:xfrm>
            <a:prstGeom prst="rect">
              <a:avLst/>
            </a:prstGeom>
          </p:spPr>
        </p:pic>
        <p:pic>
          <p:nvPicPr>
            <p:cNvPr id="9" name="object 9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4401312" y="1024127"/>
              <a:ext cx="1577339" cy="371855"/>
            </a:xfrm>
            <a:prstGeom prst="rect">
              <a:avLst/>
            </a:prstGeom>
          </p:spPr>
        </p:pic>
        <p:pic>
          <p:nvPicPr>
            <p:cNvPr id="10" name="object 10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3169920" y="1207007"/>
              <a:ext cx="1546859" cy="371855"/>
            </a:xfrm>
            <a:prstGeom prst="rect">
              <a:avLst/>
            </a:prstGeom>
          </p:spPr>
        </p:pic>
        <p:pic>
          <p:nvPicPr>
            <p:cNvPr id="11" name="object 11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4482083" y="1207007"/>
              <a:ext cx="284988" cy="371855"/>
            </a:xfrm>
            <a:prstGeom prst="rect">
              <a:avLst/>
            </a:prstGeom>
          </p:spPr>
        </p:pic>
        <p:pic>
          <p:nvPicPr>
            <p:cNvPr id="12" name="object 12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4571999" y="1207007"/>
              <a:ext cx="1013460" cy="371855"/>
            </a:xfrm>
            <a:prstGeom prst="rect">
              <a:avLst/>
            </a:prstGeom>
          </p:spPr>
        </p:pic>
        <p:pic>
          <p:nvPicPr>
            <p:cNvPr id="13" name="object 13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324612" y="234695"/>
              <a:ext cx="1719072" cy="1341120"/>
            </a:xfrm>
            <a:prstGeom prst="rect">
              <a:avLst/>
            </a:prstGeom>
          </p:spPr>
        </p:pic>
        <p:pic>
          <p:nvPicPr>
            <p:cNvPr id="14" name="object 14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5606795" y="8193022"/>
              <a:ext cx="1092707" cy="848868"/>
            </a:xfrm>
            <a:prstGeom prst="rect">
              <a:avLst/>
            </a:prstGeom>
          </p:spPr>
        </p:pic>
        <p:pic>
          <p:nvPicPr>
            <p:cNvPr id="15" name="object 15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109728" y="8193022"/>
              <a:ext cx="1092708" cy="848868"/>
            </a:xfrm>
            <a:prstGeom prst="rect">
              <a:avLst/>
            </a:prstGeom>
          </p:spPr>
        </p:pic>
      </p:grpSp>
      <p:sp>
        <p:nvSpPr>
          <p:cNvPr id="16" name="object 16"/>
          <p:cNvSpPr txBox="1"/>
          <p:nvPr/>
        </p:nvSpPr>
        <p:spPr>
          <a:xfrm>
            <a:off x="221691" y="1068451"/>
            <a:ext cx="6417310" cy="6973704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063875" marR="772160" indent="-431800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Arial"/>
                <a:cs typeface="Arial"/>
              </a:rPr>
              <a:t>6ta.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Edición</a:t>
            </a:r>
            <a:r>
              <a:rPr sz="1200" b="1" spc="-10" dirty="0">
                <a:latin typeface="Arial"/>
                <a:cs typeface="Arial"/>
              </a:rPr>
              <a:t> Volumen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I</a:t>
            </a:r>
            <a:r>
              <a:rPr sz="1200" b="1" spc="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Enero</a:t>
            </a:r>
            <a:r>
              <a:rPr sz="1200" b="1" spc="-3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a</a:t>
            </a:r>
            <a:r>
              <a:rPr sz="1200" b="1" spc="-2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Julio</a:t>
            </a:r>
            <a:r>
              <a:rPr sz="1200" b="1" spc="-5" dirty="0">
                <a:latin typeface="Arial"/>
                <a:cs typeface="Arial"/>
              </a:rPr>
              <a:t> </a:t>
            </a:r>
            <a:r>
              <a:rPr sz="1200" b="1" spc="-20" dirty="0">
                <a:latin typeface="Arial"/>
                <a:cs typeface="Arial"/>
              </a:rPr>
              <a:t>2021 </a:t>
            </a:r>
            <a:r>
              <a:rPr sz="1200" b="1" dirty="0">
                <a:latin typeface="Arial"/>
                <a:cs typeface="Arial"/>
              </a:rPr>
              <a:t>Revista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Semestral-</a:t>
            </a:r>
            <a:r>
              <a:rPr sz="1200" b="1" spc="-40" dirty="0">
                <a:latin typeface="Arial"/>
                <a:cs typeface="Arial"/>
              </a:rPr>
              <a:t> </a:t>
            </a:r>
            <a:r>
              <a:rPr sz="1200" b="1" spc="-10" dirty="0">
                <a:latin typeface="Arial"/>
                <a:cs typeface="Arial"/>
              </a:rPr>
              <a:t>Venezuela</a:t>
            </a:r>
            <a:endParaRPr sz="1200" dirty="0">
              <a:latin typeface="Arial"/>
              <a:cs typeface="Arial"/>
            </a:endParaRPr>
          </a:p>
          <a:p>
            <a:pPr marL="375285" marR="5715" indent="-363220" algn="just">
              <a:lnSpc>
                <a:spcPct val="100000"/>
              </a:lnSpc>
              <a:spcBef>
                <a:spcPts val="755"/>
              </a:spcBef>
            </a:pP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TIC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cultura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digital,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son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conjunto,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dispositivo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posibilidades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significativas,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invita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0" dirty="0">
                <a:latin typeface="Times New Roman"/>
                <a:cs typeface="Times New Roman"/>
              </a:rPr>
              <a:t>a </a:t>
            </a:r>
            <a:r>
              <a:rPr sz="1200" dirty="0">
                <a:latin typeface="Times New Roman"/>
                <a:cs typeface="Times New Roman"/>
              </a:rPr>
              <a:t>explorar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ese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espacio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escolar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diverso,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desde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potencialidades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cognoscitivas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afectivas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los </a:t>
            </a:r>
            <a:r>
              <a:rPr sz="1200" dirty="0">
                <a:latin typeface="Times New Roman"/>
                <a:cs typeface="Times New Roman"/>
              </a:rPr>
              <a:t>estudiantes,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irremisiblemente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impulsan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indagación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estudio.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(Fuentes,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2020).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eso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trata,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aproximarnos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espacios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educativos,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más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allá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estándares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curriculares,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sea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ventana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irrumpir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otros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estadios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otras</a:t>
            </a:r>
            <a:r>
              <a:rPr sz="1200" spc="-10" dirty="0">
                <a:latin typeface="Times New Roman"/>
                <a:cs typeface="Times New Roman"/>
              </a:rPr>
              <a:t> posibilidades.</a:t>
            </a:r>
            <a:endParaRPr sz="1200" dirty="0">
              <a:latin typeface="Times New Roman"/>
              <a:cs typeface="Times New Roman"/>
            </a:endParaRPr>
          </a:p>
          <a:p>
            <a:pPr marL="375285" marR="6985" indent="-36322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4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este</a:t>
            </a:r>
            <a:r>
              <a:rPr sz="1200" spc="4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devenir,</a:t>
            </a:r>
            <a:r>
              <a:rPr sz="1200" spc="10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10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plausible</a:t>
            </a:r>
            <a:r>
              <a:rPr sz="1200" spc="10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puntualizar,</a:t>
            </a:r>
            <a:r>
              <a:rPr sz="1200" spc="10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algunos</a:t>
            </a:r>
            <a:r>
              <a:rPr sz="1200" spc="10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escenarios</a:t>
            </a:r>
            <a:r>
              <a:rPr sz="1200" spc="10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posibles,</a:t>
            </a:r>
            <a:r>
              <a:rPr sz="1200" spc="10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10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10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sistemas</a:t>
            </a:r>
            <a:r>
              <a:rPr sz="1200" spc="100" dirty="0">
                <a:latin typeface="Times New Roman"/>
                <a:cs typeface="Times New Roman"/>
              </a:rPr>
              <a:t>  </a:t>
            </a:r>
            <a:r>
              <a:rPr sz="1200" spc="-25" dirty="0">
                <a:latin typeface="Times New Roman"/>
                <a:cs typeface="Times New Roman"/>
              </a:rPr>
              <a:t>de </a:t>
            </a:r>
            <a:r>
              <a:rPr sz="1200" dirty="0">
                <a:latin typeface="Times New Roman"/>
                <a:cs typeface="Times New Roman"/>
              </a:rPr>
              <a:t>aprendizajes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línea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donde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formación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través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espacios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educativos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digitales,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involucre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spc="-50" dirty="0">
                <a:latin typeface="Times New Roman"/>
                <a:cs typeface="Times New Roman"/>
              </a:rPr>
              <a:t>a </a:t>
            </a:r>
            <a:r>
              <a:rPr sz="1200" dirty="0">
                <a:latin typeface="Times New Roman"/>
                <a:cs typeface="Times New Roman"/>
              </a:rPr>
              <a:t>estudiantes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profesores,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asumiendo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conciencia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crítica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esta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nueva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perspectiva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cultural. </a:t>
            </a:r>
            <a:r>
              <a:rPr sz="1200" dirty="0">
                <a:latin typeface="Times New Roman"/>
                <a:cs typeface="Times New Roman"/>
              </a:rPr>
              <a:t>(Sarsa,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2015).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Esta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nueva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realidad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educativa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deviene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necesaria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asunción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cultura </a:t>
            </a:r>
            <a:r>
              <a:rPr sz="1200" dirty="0">
                <a:latin typeface="Times New Roman"/>
                <a:cs typeface="Times New Roman"/>
              </a:rPr>
              <a:t>digital</a:t>
            </a:r>
            <a:r>
              <a:rPr sz="1200" spc="4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4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475" dirty="0">
                <a:latin typeface="Times New Roman"/>
                <a:cs typeface="Times New Roman"/>
              </a:rPr>
              <a:t> </a:t>
            </a:r>
            <a:r>
              <a:rPr sz="1200" dirty="0" err="1">
                <a:latin typeface="Times New Roman"/>
                <a:cs typeface="Times New Roman"/>
              </a:rPr>
              <a:t>intercambios</a:t>
            </a:r>
            <a:r>
              <a:rPr sz="1200" spc="480" dirty="0">
                <a:latin typeface="Times New Roman"/>
                <a:cs typeface="Times New Roman"/>
              </a:rPr>
              <a:t> </a:t>
            </a:r>
            <a:r>
              <a:rPr lang="es-ES" sz="1200" dirty="0">
                <a:latin typeface="Times New Roman"/>
                <a:cs typeface="Times New Roman"/>
              </a:rPr>
              <a:t>pedagógicos</a:t>
            </a:r>
            <a:r>
              <a:rPr sz="1200" spc="4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da</a:t>
            </a:r>
            <a:r>
              <a:rPr sz="1200" spc="4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cuenta</a:t>
            </a:r>
            <a:r>
              <a:rPr sz="1200" spc="4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4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4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importancia,</a:t>
            </a:r>
            <a:r>
              <a:rPr sz="1200" spc="4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pues</a:t>
            </a:r>
            <a:r>
              <a:rPr sz="1200" spc="4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desde</a:t>
            </a:r>
            <a:r>
              <a:rPr sz="1200" spc="48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las </a:t>
            </a:r>
            <a:r>
              <a:rPr sz="1200" dirty="0">
                <a:latin typeface="Times New Roman"/>
                <a:cs typeface="Times New Roman"/>
              </a:rPr>
              <a:t>reflexiones,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estudios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investigaciones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circulan,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productos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investigaciones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académicas, </a:t>
            </a:r>
            <a:r>
              <a:rPr sz="1200" dirty="0">
                <a:latin typeface="Times New Roman"/>
                <a:cs typeface="Times New Roman"/>
              </a:rPr>
              <a:t>refieren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precisamente,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esta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realidad,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lang="es-ES" sz="1200" dirty="0">
                <a:latin typeface="Times New Roman"/>
                <a:cs typeface="Times New Roman"/>
              </a:rPr>
              <a:t>que,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sin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temor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ni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reservas,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hay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dilucidar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(Fernández- </a:t>
            </a:r>
            <a:r>
              <a:rPr sz="1200" dirty="0">
                <a:latin typeface="Times New Roman"/>
                <a:cs typeface="Times New Roman"/>
              </a:rPr>
              <a:t>Cruz,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&amp;</a:t>
            </a:r>
            <a:r>
              <a:rPr sz="1200" spc="-10" dirty="0">
                <a:latin typeface="Times New Roman"/>
                <a:cs typeface="Times New Roman"/>
              </a:rPr>
              <a:t> Fernández-</a:t>
            </a:r>
            <a:r>
              <a:rPr sz="1200" dirty="0">
                <a:latin typeface="Times New Roman"/>
                <a:cs typeface="Times New Roman"/>
              </a:rPr>
              <a:t>Díaz,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2018).</a:t>
            </a:r>
            <a:endParaRPr sz="1200" dirty="0">
              <a:latin typeface="Times New Roman"/>
              <a:cs typeface="Times New Roman"/>
            </a:endParaRPr>
          </a:p>
          <a:p>
            <a:pPr marL="375285" marR="5080" indent="-363220" algn="just">
              <a:lnSpc>
                <a:spcPct val="100000"/>
              </a:lnSpc>
              <a:spcBef>
                <a:spcPts val="5"/>
              </a:spcBef>
            </a:pP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allí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que,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cuanto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propósito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central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estudio,</a:t>
            </a:r>
            <a:r>
              <a:rPr sz="1200" spc="3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cultura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digital,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desde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punto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vista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crítico,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oportunidad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intercambios,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análisis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ideas,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orientación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sosegada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las </a:t>
            </a:r>
            <a:r>
              <a:rPr sz="1200" dirty="0">
                <a:latin typeface="Times New Roman"/>
                <a:cs typeface="Times New Roman"/>
              </a:rPr>
              <a:t>ventajas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limitaciones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ello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deriva,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“…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aportan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contribuyen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generación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 </a:t>
            </a:r>
            <a:r>
              <a:rPr sz="1200" dirty="0">
                <a:latin typeface="Times New Roman"/>
                <a:cs typeface="Times New Roman"/>
              </a:rPr>
              <a:t>conocimiento,…”</a:t>
            </a:r>
            <a:r>
              <a:rPr sz="1200" spc="3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(González,</a:t>
            </a:r>
            <a:r>
              <a:rPr sz="1200" spc="3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2018,</a:t>
            </a:r>
            <a:r>
              <a:rPr sz="1200" spc="33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p.</a:t>
            </a:r>
            <a:r>
              <a:rPr sz="1200" spc="3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30),</a:t>
            </a:r>
            <a:r>
              <a:rPr sz="1200" spc="3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3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3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uno</a:t>
            </a:r>
            <a:r>
              <a:rPr sz="1200" spc="3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3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propósitos</a:t>
            </a:r>
            <a:r>
              <a:rPr sz="1200" spc="3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34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educación </a:t>
            </a:r>
            <a:r>
              <a:rPr sz="1200" dirty="0">
                <a:latin typeface="Times New Roman"/>
                <a:cs typeface="Times New Roman"/>
              </a:rPr>
              <a:t>universitaria.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ejercicio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hermenéutico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permitió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explora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elementos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constitutivos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esta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nueva </a:t>
            </a:r>
            <a:r>
              <a:rPr sz="1200" dirty="0">
                <a:latin typeface="Times New Roman"/>
                <a:cs typeface="Times New Roman"/>
              </a:rPr>
              <a:t>cultura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digital,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decir,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pedagógico,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tecnológico,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estadios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educación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emergente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0" dirty="0">
                <a:latin typeface="Times New Roman"/>
                <a:cs typeface="Times New Roman"/>
              </a:rPr>
              <a:t>y </a:t>
            </a:r>
            <a:r>
              <a:rPr sz="1200" spc="-10" dirty="0">
                <a:latin typeface="Times New Roman"/>
                <a:cs typeface="Times New Roman"/>
              </a:rPr>
              <a:t>necesaria.</a:t>
            </a:r>
            <a:endParaRPr sz="1200" dirty="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60"/>
              </a:spcBef>
            </a:pPr>
            <a:endParaRPr sz="1200" dirty="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</a:pPr>
            <a:r>
              <a:rPr sz="1200" b="1" dirty="0">
                <a:latin typeface="Times New Roman"/>
                <a:cs typeface="Times New Roman"/>
              </a:rPr>
              <a:t>DISCUSIÓN</a:t>
            </a:r>
            <a:r>
              <a:rPr sz="1200" b="1" spc="-4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/ </a:t>
            </a:r>
            <a:r>
              <a:rPr sz="1200" b="1" spc="-10" dirty="0">
                <a:latin typeface="Times New Roman"/>
                <a:cs typeface="Times New Roman"/>
              </a:rPr>
              <a:t>CONCLUSIONES</a:t>
            </a:r>
            <a:endParaRPr sz="1200" dirty="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60"/>
              </a:spcBef>
            </a:pPr>
            <a:endParaRPr sz="1200" dirty="0">
              <a:latin typeface="Times New Roman"/>
              <a:cs typeface="Times New Roman"/>
            </a:endParaRPr>
          </a:p>
          <a:p>
            <a:pPr marL="375285" marR="5715" indent="-36322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cultura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digital,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vista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desde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formación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educativa,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puesto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evidencia,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da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cuenta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 </a:t>
            </a:r>
            <a:r>
              <a:rPr sz="1200" dirty="0">
                <a:latin typeface="Times New Roman"/>
                <a:cs typeface="Times New Roman"/>
              </a:rPr>
              <a:t>unos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desafíos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mayor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rigor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académico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enorme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compromiso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histórico.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Esto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también </a:t>
            </a:r>
            <a:r>
              <a:rPr sz="1200" dirty="0">
                <a:latin typeface="Times New Roman"/>
                <a:cs typeface="Times New Roman"/>
              </a:rPr>
              <a:t>supone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impacto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importante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aquellas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sociedades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aún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están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rezagadas,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cuyos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esfuerzos </a:t>
            </a:r>
            <a:r>
              <a:rPr sz="1200" dirty="0">
                <a:latin typeface="Times New Roman"/>
                <a:cs typeface="Times New Roman"/>
              </a:rPr>
              <a:t>son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mayores,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“…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pero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que,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definitiva,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está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construyendo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entramado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ideas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sentidos </a:t>
            </a:r>
            <a:r>
              <a:rPr sz="1200" dirty="0">
                <a:latin typeface="Times New Roman"/>
                <a:cs typeface="Times New Roman"/>
              </a:rPr>
              <a:t>alrededor del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uso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nuevas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tecnologías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escuela”.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(Rueda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Quintana,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2013,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p.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96)</a:t>
            </a:r>
            <a:endParaRPr sz="1200" dirty="0">
              <a:latin typeface="Times New Roman"/>
              <a:cs typeface="Times New Roman"/>
            </a:endParaRPr>
          </a:p>
          <a:p>
            <a:pPr marL="375285" marR="5715" indent="-36322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cultura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digital,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 err="1">
                <a:latin typeface="Times New Roman"/>
                <a:cs typeface="Times New Roman"/>
              </a:rPr>
              <a:t>en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lang="es-ES" sz="1200" dirty="0">
                <a:latin typeface="Times New Roman"/>
                <a:cs typeface="Times New Roman"/>
              </a:rPr>
              <a:t>definitiva,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viene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representar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necesidad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significativa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relación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cultura </a:t>
            </a:r>
            <a:r>
              <a:rPr sz="1200" dirty="0">
                <a:latin typeface="Times New Roman"/>
                <a:cs typeface="Times New Roman"/>
              </a:rPr>
              <a:t>pedagógica,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fin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dar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sentido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uso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nuevas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tecnologías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claustros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escolares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el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uso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pedagógico.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nuevo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impacto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tienen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empleo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Internet,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celulares, </a:t>
            </a:r>
            <a:r>
              <a:rPr sz="1200" dirty="0">
                <a:latin typeface="Times New Roman"/>
                <a:cs typeface="Times New Roman"/>
              </a:rPr>
              <a:t>computadoras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individuales,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televisión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digital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recursos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digitales.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mediados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los </a:t>
            </a:r>
            <a:r>
              <a:rPr sz="1200" dirty="0">
                <a:latin typeface="Times New Roman"/>
                <a:cs typeface="Times New Roman"/>
              </a:rPr>
              <a:t>ochenta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integración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tecnología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educación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pasa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ser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tema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estudiado.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esta </a:t>
            </a:r>
            <a:r>
              <a:rPr sz="1200" dirty="0">
                <a:latin typeface="Times New Roman"/>
                <a:cs typeface="Times New Roman"/>
              </a:rPr>
              <a:t>época</a:t>
            </a:r>
            <a:r>
              <a:rPr sz="1200" spc="3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3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plantean</a:t>
            </a:r>
            <a:r>
              <a:rPr sz="1200" spc="3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cuestionamientos</a:t>
            </a:r>
            <a:r>
              <a:rPr sz="1200" spc="3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3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críticas</a:t>
            </a:r>
            <a:r>
              <a:rPr sz="1200" spc="3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3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relación</a:t>
            </a:r>
            <a:r>
              <a:rPr sz="1200" spc="3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3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3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validez</a:t>
            </a:r>
            <a:r>
              <a:rPr sz="1200" spc="3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3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TIC</a:t>
            </a:r>
            <a:r>
              <a:rPr sz="1200" spc="3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33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 </a:t>
            </a:r>
            <a:r>
              <a:rPr sz="1200" spc="-10" dirty="0">
                <a:latin typeface="Times New Roman"/>
                <a:cs typeface="Times New Roman"/>
              </a:rPr>
              <a:t>educación.</a:t>
            </a:r>
            <a:endParaRPr sz="1200" dirty="0">
              <a:latin typeface="Times New Roman"/>
              <a:cs typeface="Times New Roman"/>
            </a:endParaRPr>
          </a:p>
        </p:txBody>
      </p:sp>
      <p:pic>
        <p:nvPicPr>
          <p:cNvPr id="17" name="object 17"/>
          <p:cNvPicPr/>
          <p:nvPr/>
        </p:nvPicPr>
        <p:blipFill>
          <a:blip r:embed="rId13" cstate="print"/>
          <a:stretch>
            <a:fillRect/>
          </a:stretch>
        </p:blipFill>
        <p:spPr>
          <a:xfrm>
            <a:off x="4581144" y="149034"/>
            <a:ext cx="1805304" cy="893889"/>
          </a:xfrm>
          <a:prstGeom prst="rect">
            <a:avLst/>
          </a:prstGeom>
        </p:spPr>
      </p:pic>
      <p:sp>
        <p:nvSpPr>
          <p:cNvPr id="18" name="object 18"/>
          <p:cNvSpPr txBox="1"/>
          <p:nvPr/>
        </p:nvSpPr>
        <p:spPr>
          <a:xfrm>
            <a:off x="1310132" y="8233494"/>
            <a:ext cx="4236720" cy="620395"/>
          </a:xfrm>
          <a:prstGeom prst="rect">
            <a:avLst/>
          </a:prstGeom>
        </p:spPr>
        <p:txBody>
          <a:bodyPr vert="horz" wrap="square" lIns="0" tIns="6350" rIns="0" bIns="0" rtlCol="0">
            <a:spAutoFit/>
          </a:bodyPr>
          <a:lstStyle/>
          <a:p>
            <a:pPr marL="99695" marR="92075" algn="ctr">
              <a:lnSpc>
                <a:spcPts val="1400"/>
              </a:lnSpc>
              <a:spcBef>
                <a:spcPts val="50"/>
              </a:spcBef>
            </a:pPr>
            <a:r>
              <a:rPr sz="1200" b="1" dirty="0">
                <a:latin typeface="Times New Roman"/>
                <a:cs typeface="Times New Roman"/>
              </a:rPr>
              <a:t>La</a:t>
            </a:r>
            <a:r>
              <a:rPr sz="1200" b="1" spc="-4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Cultura</a:t>
            </a:r>
            <a:r>
              <a:rPr sz="1200" b="1" spc="-3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Digital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Educativa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Hoy,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Un</a:t>
            </a:r>
            <a:r>
              <a:rPr sz="1200" b="1" spc="-8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Análisis</a:t>
            </a:r>
            <a:r>
              <a:rPr sz="1200" b="1" spc="-3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desde</a:t>
            </a:r>
            <a:r>
              <a:rPr sz="1200" b="1" spc="-4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la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Teoría Crítica</a:t>
            </a:r>
            <a:endParaRPr sz="12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475"/>
              </a:spcBef>
            </a:pPr>
            <a:r>
              <a:rPr sz="1200" b="1" spc="-35" dirty="0">
                <a:latin typeface="Times New Roman"/>
                <a:cs typeface="Times New Roman"/>
              </a:rPr>
              <a:t>Dr. </a:t>
            </a:r>
            <a:r>
              <a:rPr sz="1200" b="1" dirty="0">
                <a:latin typeface="Times New Roman"/>
                <a:cs typeface="Times New Roman"/>
              </a:rPr>
              <a:t>Miguel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Israel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Bennasar</a:t>
            </a:r>
            <a:r>
              <a:rPr sz="1200" b="1" spc="-5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García</a:t>
            </a:r>
            <a:r>
              <a:rPr sz="1200" b="1" spc="-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/</a:t>
            </a:r>
            <a:r>
              <a:rPr sz="1200" b="1" spc="-3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Dra.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Ceferina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Cabrera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Félix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9" name="object 19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56388" rIns="0" bIns="0" rtlCol="0">
            <a:spAutoFit/>
          </a:bodyPr>
          <a:lstStyle/>
          <a:p>
            <a:pPr marL="151130">
              <a:lnSpc>
                <a:spcPts val="1410"/>
              </a:lnSpc>
            </a:pPr>
            <a:fld id="{81D60167-4931-47E6-BA6A-407CBD079E47}" type="slidenum">
              <a:rPr b="1" spc="-25" dirty="0">
                <a:latin typeface="Times New Roman"/>
                <a:cs typeface="Times New Roman"/>
              </a:rPr>
              <a:t>102</a:t>
            </a:fld>
            <a:endParaRPr b="1" spc="-25" dirty="0">
              <a:latin typeface="Times New Roman"/>
              <a:cs typeface="Times New Roman"/>
            </a:endParaRPr>
          </a:p>
        </p:txBody>
      </p:sp>
      <p:grpSp>
        <p:nvGrpSpPr>
          <p:cNvPr id="20" name="Grupo 19">
            <a:extLst>
              <a:ext uri="{FF2B5EF4-FFF2-40B4-BE49-F238E27FC236}">
                <a16:creationId xmlns:a16="http://schemas.microsoft.com/office/drawing/2014/main" id="{2E1CF509-FB36-968D-EA6F-56EB664D904F}"/>
              </a:ext>
            </a:extLst>
          </p:cNvPr>
          <p:cNvGrpSpPr/>
          <p:nvPr/>
        </p:nvGrpSpPr>
        <p:grpSpPr>
          <a:xfrm>
            <a:off x="123444" y="96561"/>
            <a:ext cx="6665976" cy="1452626"/>
            <a:chOff x="470065" y="1951410"/>
            <a:chExt cx="6665976" cy="1452626"/>
          </a:xfrm>
        </p:grpSpPr>
        <p:grpSp>
          <p:nvGrpSpPr>
            <p:cNvPr id="21" name="object 12">
              <a:extLst>
                <a:ext uri="{FF2B5EF4-FFF2-40B4-BE49-F238E27FC236}">
                  <a16:creationId xmlns:a16="http://schemas.microsoft.com/office/drawing/2014/main" id="{D0BB3FEF-C094-1058-2A7B-EF2E57D5A7F3}"/>
                </a:ext>
              </a:extLst>
            </p:cNvPr>
            <p:cNvGrpSpPr/>
            <p:nvPr/>
          </p:nvGrpSpPr>
          <p:grpSpPr>
            <a:xfrm>
              <a:off x="470065" y="1951664"/>
              <a:ext cx="6665976" cy="1452372"/>
              <a:chOff x="96011" y="115823"/>
              <a:chExt cx="6665976" cy="1452372"/>
            </a:xfrm>
          </p:grpSpPr>
          <p:pic>
            <p:nvPicPr>
              <p:cNvPr id="25" name="object 13">
                <a:extLst>
                  <a:ext uri="{FF2B5EF4-FFF2-40B4-BE49-F238E27FC236}">
                    <a16:creationId xmlns:a16="http://schemas.microsoft.com/office/drawing/2014/main" id="{FF40AA65-71CD-7650-A874-63BCC9CA2C33}"/>
                  </a:ext>
                </a:extLst>
              </p:cNvPr>
              <p:cNvPicPr/>
              <p:nvPr/>
            </p:nvPicPr>
            <p:blipFill>
              <a:blip r:embed="rId3" cstate="print"/>
              <a:stretch>
                <a:fillRect/>
              </a:stretch>
            </p:blipFill>
            <p:spPr>
              <a:xfrm>
                <a:off x="96011" y="115823"/>
                <a:ext cx="6665976" cy="1452372"/>
              </a:xfrm>
              <a:prstGeom prst="rect">
                <a:avLst/>
              </a:prstGeom>
            </p:spPr>
          </p:pic>
          <p:pic>
            <p:nvPicPr>
              <p:cNvPr id="26" name="object 14">
                <a:extLst>
                  <a:ext uri="{FF2B5EF4-FFF2-40B4-BE49-F238E27FC236}">
                    <a16:creationId xmlns:a16="http://schemas.microsoft.com/office/drawing/2014/main" id="{B0791380-DAAC-EB00-0235-D445D6745589}"/>
                  </a:ext>
                </a:extLst>
              </p:cNvPr>
              <p:cNvPicPr/>
              <p:nvPr/>
            </p:nvPicPr>
            <p:blipFill>
              <a:blip r:embed="rId4" cstate="print"/>
              <a:stretch>
                <a:fillRect/>
              </a:stretch>
            </p:blipFill>
            <p:spPr>
              <a:xfrm>
                <a:off x="142849" y="142875"/>
                <a:ext cx="6572275" cy="1358646"/>
              </a:xfrm>
              <a:prstGeom prst="rect">
                <a:avLst/>
              </a:prstGeom>
            </p:spPr>
          </p:pic>
          <p:sp>
            <p:nvSpPr>
              <p:cNvPr id="27" name="object 15">
                <a:extLst>
                  <a:ext uri="{FF2B5EF4-FFF2-40B4-BE49-F238E27FC236}">
                    <a16:creationId xmlns:a16="http://schemas.microsoft.com/office/drawing/2014/main" id="{7A0F7957-6DAF-8C86-8748-C37D350CEFE9}"/>
                  </a:ext>
                </a:extLst>
              </p:cNvPr>
              <p:cNvSpPr/>
              <p:nvPr/>
            </p:nvSpPr>
            <p:spPr>
              <a:xfrm>
                <a:off x="142849" y="142875"/>
                <a:ext cx="6572884" cy="1358900"/>
              </a:xfrm>
              <a:custGeom>
                <a:avLst/>
                <a:gdLst/>
                <a:ahLst/>
                <a:cxnLst/>
                <a:rect l="l" t="t" r="r" b="b"/>
                <a:pathLst>
                  <a:path w="6572884" h="1358900">
                    <a:moveTo>
                      <a:pt x="0" y="226441"/>
                    </a:moveTo>
                    <a:lnTo>
                      <a:pt x="4600" y="180795"/>
                    </a:lnTo>
                    <a:lnTo>
                      <a:pt x="17795" y="138285"/>
                    </a:lnTo>
                    <a:lnTo>
                      <a:pt x="38673" y="99820"/>
                    </a:lnTo>
                    <a:lnTo>
                      <a:pt x="66324" y="66309"/>
                    </a:lnTo>
                    <a:lnTo>
                      <a:pt x="99837" y="38663"/>
                    </a:lnTo>
                    <a:lnTo>
                      <a:pt x="138301" y="17789"/>
                    </a:lnTo>
                    <a:lnTo>
                      <a:pt x="180806" y="4599"/>
                    </a:lnTo>
                    <a:lnTo>
                      <a:pt x="226440" y="0"/>
                    </a:lnTo>
                    <a:lnTo>
                      <a:pt x="6345834" y="0"/>
                    </a:lnTo>
                    <a:lnTo>
                      <a:pt x="6391480" y="4599"/>
                    </a:lnTo>
                    <a:lnTo>
                      <a:pt x="6433990" y="17789"/>
                    </a:lnTo>
                    <a:lnTo>
                      <a:pt x="6472455" y="38663"/>
                    </a:lnTo>
                    <a:lnTo>
                      <a:pt x="6505965" y="66309"/>
                    </a:lnTo>
                    <a:lnTo>
                      <a:pt x="6533612" y="99820"/>
                    </a:lnTo>
                    <a:lnTo>
                      <a:pt x="6554485" y="138285"/>
                    </a:lnTo>
                    <a:lnTo>
                      <a:pt x="6567676" y="180795"/>
                    </a:lnTo>
                    <a:lnTo>
                      <a:pt x="6572275" y="226441"/>
                    </a:lnTo>
                    <a:lnTo>
                      <a:pt x="6572275" y="1132204"/>
                    </a:lnTo>
                    <a:lnTo>
                      <a:pt x="6567676" y="1177850"/>
                    </a:lnTo>
                    <a:lnTo>
                      <a:pt x="6554485" y="1220360"/>
                    </a:lnTo>
                    <a:lnTo>
                      <a:pt x="6533612" y="1258825"/>
                    </a:lnTo>
                    <a:lnTo>
                      <a:pt x="6505965" y="1292336"/>
                    </a:lnTo>
                    <a:lnTo>
                      <a:pt x="6472455" y="1319982"/>
                    </a:lnTo>
                    <a:lnTo>
                      <a:pt x="6433990" y="1340856"/>
                    </a:lnTo>
                    <a:lnTo>
                      <a:pt x="6391480" y="1354046"/>
                    </a:lnTo>
                    <a:lnTo>
                      <a:pt x="6345834" y="1358646"/>
                    </a:lnTo>
                    <a:lnTo>
                      <a:pt x="226440" y="1358646"/>
                    </a:lnTo>
                    <a:lnTo>
                      <a:pt x="180806" y="1354046"/>
                    </a:lnTo>
                    <a:lnTo>
                      <a:pt x="138301" y="1340856"/>
                    </a:lnTo>
                    <a:lnTo>
                      <a:pt x="99837" y="1319982"/>
                    </a:lnTo>
                    <a:lnTo>
                      <a:pt x="66324" y="1292336"/>
                    </a:lnTo>
                    <a:lnTo>
                      <a:pt x="38673" y="1258825"/>
                    </a:lnTo>
                    <a:lnTo>
                      <a:pt x="17795" y="1220360"/>
                    </a:lnTo>
                    <a:lnTo>
                      <a:pt x="4600" y="1177850"/>
                    </a:lnTo>
                    <a:lnTo>
                      <a:pt x="0" y="1132204"/>
                    </a:lnTo>
                    <a:lnTo>
                      <a:pt x="0" y="226441"/>
                    </a:lnTo>
                    <a:close/>
                  </a:path>
                </a:pathLst>
              </a:custGeom>
              <a:ln w="9525">
                <a:solidFill>
                  <a:srgbClr val="55CE74"/>
                </a:solidFill>
              </a:ln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pic>
            <p:nvPicPr>
              <p:cNvPr id="28" name="object 16">
                <a:extLst>
                  <a:ext uri="{FF2B5EF4-FFF2-40B4-BE49-F238E27FC236}">
                    <a16:creationId xmlns:a16="http://schemas.microsoft.com/office/drawing/2014/main" id="{2A15059A-4F1E-3FE1-F087-F2703DE4A16F}"/>
                  </a:ext>
                </a:extLst>
              </p:cNvPr>
              <p:cNvPicPr/>
              <p:nvPr/>
            </p:nvPicPr>
            <p:blipFill>
              <a:blip r:embed="rId5" cstate="print"/>
              <a:stretch>
                <a:fillRect/>
              </a:stretch>
            </p:blipFill>
            <p:spPr>
              <a:xfrm>
                <a:off x="2500248" y="305930"/>
                <a:ext cx="1714500" cy="733945"/>
              </a:xfrm>
              <a:prstGeom prst="rect">
                <a:avLst/>
              </a:prstGeom>
            </p:spPr>
          </p:pic>
        </p:grpSp>
        <p:sp>
          <p:nvSpPr>
            <p:cNvPr id="22" name="object 16">
              <a:extLst>
                <a:ext uri="{FF2B5EF4-FFF2-40B4-BE49-F238E27FC236}">
                  <a16:creationId xmlns:a16="http://schemas.microsoft.com/office/drawing/2014/main" id="{72E0EA5D-AC9C-AD19-5E3F-73BE8C114562}"/>
                </a:ext>
              </a:extLst>
            </p:cNvPr>
            <p:cNvSpPr txBox="1"/>
            <p:nvPr/>
          </p:nvSpPr>
          <p:spPr>
            <a:xfrm>
              <a:off x="2775727" y="2875716"/>
              <a:ext cx="3332858" cy="391795"/>
            </a:xfrm>
            <a:prstGeom prst="rect">
              <a:avLst/>
            </a:prstGeom>
            <a:noFill/>
          </p:spPr>
          <p:txBody>
            <a:bodyPr vert="horz" wrap="square" lIns="0" tIns="12700" rIns="0" bIns="0" rtlCol="0">
              <a:spAutoFit/>
            </a:bodyPr>
            <a:lstStyle/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Volumen 4,  Número 1  Enero a Julio 2021</a:t>
              </a:r>
            </a:p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Revista Semestral. Venezuela</a:t>
              </a:r>
              <a:endParaRPr sz="1200" dirty="0">
                <a:latin typeface="Arial"/>
                <a:cs typeface="Arial"/>
              </a:endParaRPr>
            </a:p>
          </p:txBody>
        </p:sp>
        <p:pic>
          <p:nvPicPr>
            <p:cNvPr id="23" name="object 25">
              <a:extLst>
                <a:ext uri="{FF2B5EF4-FFF2-40B4-BE49-F238E27FC236}">
                  <a16:creationId xmlns:a16="http://schemas.microsoft.com/office/drawing/2014/main" id="{433F468C-F392-BFEC-A001-C6B94EE70D4A}"/>
                </a:ext>
              </a:extLst>
            </p:cNvPr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470065" y="2027896"/>
              <a:ext cx="2305662" cy="1053903"/>
            </a:xfrm>
            <a:prstGeom prst="rect">
              <a:avLst/>
            </a:prstGeom>
          </p:spPr>
        </p:pic>
        <p:pic>
          <p:nvPicPr>
            <p:cNvPr id="24" name="object 31">
              <a:extLst>
                <a:ext uri="{FF2B5EF4-FFF2-40B4-BE49-F238E27FC236}">
                  <a16:creationId xmlns:a16="http://schemas.microsoft.com/office/drawing/2014/main" id="{91568897-9F8C-5C5D-D17B-22B136FEC564}"/>
                </a:ext>
              </a:extLst>
            </p:cNvPr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4932681" y="1951410"/>
              <a:ext cx="1805304" cy="893889"/>
            </a:xfrm>
            <a:prstGeom prst="rect">
              <a:avLst/>
            </a:prstGeom>
          </p:spPr>
        </p:pic>
      </p:grpSp>
    </p:spTree>
  </p:cSld>
  <p:clrMapOvr>
    <a:masterClrMapping/>
  </p:clrMapOvr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94485" y="115823"/>
            <a:ext cx="6669405" cy="8926195"/>
            <a:chOff x="94485" y="115823"/>
            <a:chExt cx="6669405" cy="8926195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204216" y="8555735"/>
              <a:ext cx="6518148" cy="160020"/>
            </a:xfrm>
            <a:prstGeom prst="rect">
              <a:avLst/>
            </a:prstGeom>
          </p:spPr>
        </p:pic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96012" y="115823"/>
              <a:ext cx="6665976" cy="1452372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42849" y="142875"/>
              <a:ext cx="6572275" cy="1358646"/>
            </a:xfrm>
            <a:prstGeom prst="rect">
              <a:avLst/>
            </a:prstGeom>
          </p:spPr>
        </p:pic>
        <p:sp>
          <p:nvSpPr>
            <p:cNvPr id="6" name="object 6"/>
            <p:cNvSpPr/>
            <p:nvPr/>
          </p:nvSpPr>
          <p:spPr>
            <a:xfrm>
              <a:off x="142849" y="142875"/>
              <a:ext cx="6572884" cy="1358900"/>
            </a:xfrm>
            <a:custGeom>
              <a:avLst/>
              <a:gdLst/>
              <a:ahLst/>
              <a:cxnLst/>
              <a:rect l="l" t="t" r="r" b="b"/>
              <a:pathLst>
                <a:path w="6572884" h="1358900">
                  <a:moveTo>
                    <a:pt x="0" y="226441"/>
                  </a:moveTo>
                  <a:lnTo>
                    <a:pt x="4600" y="180795"/>
                  </a:lnTo>
                  <a:lnTo>
                    <a:pt x="17795" y="138285"/>
                  </a:lnTo>
                  <a:lnTo>
                    <a:pt x="38673" y="99820"/>
                  </a:lnTo>
                  <a:lnTo>
                    <a:pt x="66324" y="66309"/>
                  </a:lnTo>
                  <a:lnTo>
                    <a:pt x="99837" y="38663"/>
                  </a:lnTo>
                  <a:lnTo>
                    <a:pt x="138301" y="17789"/>
                  </a:lnTo>
                  <a:lnTo>
                    <a:pt x="180806" y="4599"/>
                  </a:lnTo>
                  <a:lnTo>
                    <a:pt x="226440" y="0"/>
                  </a:lnTo>
                  <a:lnTo>
                    <a:pt x="6345834" y="0"/>
                  </a:lnTo>
                  <a:lnTo>
                    <a:pt x="6391480" y="4599"/>
                  </a:lnTo>
                  <a:lnTo>
                    <a:pt x="6433990" y="17789"/>
                  </a:lnTo>
                  <a:lnTo>
                    <a:pt x="6472455" y="38663"/>
                  </a:lnTo>
                  <a:lnTo>
                    <a:pt x="6505965" y="66309"/>
                  </a:lnTo>
                  <a:lnTo>
                    <a:pt x="6533612" y="99820"/>
                  </a:lnTo>
                  <a:lnTo>
                    <a:pt x="6554485" y="138285"/>
                  </a:lnTo>
                  <a:lnTo>
                    <a:pt x="6567676" y="180795"/>
                  </a:lnTo>
                  <a:lnTo>
                    <a:pt x="6572275" y="226441"/>
                  </a:lnTo>
                  <a:lnTo>
                    <a:pt x="6572275" y="1132204"/>
                  </a:lnTo>
                  <a:lnTo>
                    <a:pt x="6567676" y="1177850"/>
                  </a:lnTo>
                  <a:lnTo>
                    <a:pt x="6554485" y="1220360"/>
                  </a:lnTo>
                  <a:lnTo>
                    <a:pt x="6533612" y="1258825"/>
                  </a:lnTo>
                  <a:lnTo>
                    <a:pt x="6505965" y="1292336"/>
                  </a:lnTo>
                  <a:lnTo>
                    <a:pt x="6472455" y="1319982"/>
                  </a:lnTo>
                  <a:lnTo>
                    <a:pt x="6433990" y="1340856"/>
                  </a:lnTo>
                  <a:lnTo>
                    <a:pt x="6391480" y="1354046"/>
                  </a:lnTo>
                  <a:lnTo>
                    <a:pt x="6345834" y="1358646"/>
                  </a:lnTo>
                  <a:lnTo>
                    <a:pt x="226440" y="1358646"/>
                  </a:lnTo>
                  <a:lnTo>
                    <a:pt x="180806" y="1354046"/>
                  </a:lnTo>
                  <a:lnTo>
                    <a:pt x="138301" y="1340856"/>
                  </a:lnTo>
                  <a:lnTo>
                    <a:pt x="99837" y="1319982"/>
                  </a:lnTo>
                  <a:lnTo>
                    <a:pt x="66324" y="1292336"/>
                  </a:lnTo>
                  <a:lnTo>
                    <a:pt x="38673" y="1258825"/>
                  </a:lnTo>
                  <a:lnTo>
                    <a:pt x="17795" y="1220360"/>
                  </a:lnTo>
                  <a:lnTo>
                    <a:pt x="4600" y="1177850"/>
                  </a:lnTo>
                  <a:lnTo>
                    <a:pt x="0" y="1132204"/>
                  </a:lnTo>
                  <a:lnTo>
                    <a:pt x="0" y="226441"/>
                  </a:lnTo>
                  <a:close/>
                </a:path>
              </a:pathLst>
            </a:custGeom>
            <a:ln w="9525">
              <a:solidFill>
                <a:srgbClr val="55CE7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" name="object 7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2500248" y="305930"/>
              <a:ext cx="1714500" cy="733945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2738628" y="1024127"/>
              <a:ext cx="1897379" cy="371855"/>
            </a:xfrm>
            <a:prstGeom prst="rect">
              <a:avLst/>
            </a:prstGeom>
          </p:spPr>
        </p:pic>
        <p:pic>
          <p:nvPicPr>
            <p:cNvPr id="9" name="object 9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4401312" y="1024127"/>
              <a:ext cx="1577339" cy="371855"/>
            </a:xfrm>
            <a:prstGeom prst="rect">
              <a:avLst/>
            </a:prstGeom>
          </p:spPr>
        </p:pic>
        <p:pic>
          <p:nvPicPr>
            <p:cNvPr id="10" name="object 10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3169920" y="1207007"/>
              <a:ext cx="1546859" cy="371855"/>
            </a:xfrm>
            <a:prstGeom prst="rect">
              <a:avLst/>
            </a:prstGeom>
          </p:spPr>
        </p:pic>
        <p:pic>
          <p:nvPicPr>
            <p:cNvPr id="11" name="object 11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4482083" y="1207007"/>
              <a:ext cx="284988" cy="371855"/>
            </a:xfrm>
            <a:prstGeom prst="rect">
              <a:avLst/>
            </a:prstGeom>
          </p:spPr>
        </p:pic>
        <p:pic>
          <p:nvPicPr>
            <p:cNvPr id="12" name="object 12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4571999" y="1207007"/>
              <a:ext cx="1013460" cy="371855"/>
            </a:xfrm>
            <a:prstGeom prst="rect">
              <a:avLst/>
            </a:prstGeom>
          </p:spPr>
        </p:pic>
        <p:pic>
          <p:nvPicPr>
            <p:cNvPr id="13" name="object 13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324612" y="234695"/>
              <a:ext cx="1719072" cy="1341120"/>
            </a:xfrm>
            <a:prstGeom prst="rect">
              <a:avLst/>
            </a:prstGeom>
          </p:spPr>
        </p:pic>
        <p:pic>
          <p:nvPicPr>
            <p:cNvPr id="14" name="object 14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5606795" y="8193022"/>
              <a:ext cx="1092707" cy="848868"/>
            </a:xfrm>
            <a:prstGeom prst="rect">
              <a:avLst/>
            </a:prstGeom>
          </p:spPr>
        </p:pic>
        <p:pic>
          <p:nvPicPr>
            <p:cNvPr id="15" name="object 15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109728" y="8193022"/>
              <a:ext cx="1092708" cy="848868"/>
            </a:xfrm>
            <a:prstGeom prst="rect">
              <a:avLst/>
            </a:prstGeom>
          </p:spPr>
        </p:pic>
      </p:grpSp>
      <p:sp>
        <p:nvSpPr>
          <p:cNvPr id="16" name="object 16"/>
          <p:cNvSpPr txBox="1"/>
          <p:nvPr/>
        </p:nvSpPr>
        <p:spPr>
          <a:xfrm>
            <a:off x="221691" y="1068451"/>
            <a:ext cx="6379210" cy="298323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063875" marR="734060" indent="-431800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Arial"/>
                <a:cs typeface="Arial"/>
              </a:rPr>
              <a:t>6ta.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Edición</a:t>
            </a:r>
            <a:r>
              <a:rPr sz="1200" b="1" spc="-10" dirty="0">
                <a:latin typeface="Arial"/>
                <a:cs typeface="Arial"/>
              </a:rPr>
              <a:t> Volumen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I</a:t>
            </a:r>
            <a:r>
              <a:rPr sz="1200" b="1" spc="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Enero</a:t>
            </a:r>
            <a:r>
              <a:rPr sz="1200" b="1" spc="-3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a</a:t>
            </a:r>
            <a:r>
              <a:rPr sz="1200" b="1" spc="-2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Julio</a:t>
            </a:r>
            <a:r>
              <a:rPr sz="1200" b="1" spc="-5" dirty="0">
                <a:latin typeface="Arial"/>
                <a:cs typeface="Arial"/>
              </a:rPr>
              <a:t> </a:t>
            </a:r>
            <a:r>
              <a:rPr sz="1200" b="1" spc="-20" dirty="0">
                <a:latin typeface="Arial"/>
                <a:cs typeface="Arial"/>
              </a:rPr>
              <a:t>2021 </a:t>
            </a:r>
            <a:r>
              <a:rPr sz="1200" b="1" dirty="0">
                <a:latin typeface="Arial"/>
                <a:cs typeface="Arial"/>
              </a:rPr>
              <a:t>Revista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Semestral-</a:t>
            </a:r>
            <a:r>
              <a:rPr sz="1200" b="1" spc="-40" dirty="0">
                <a:latin typeface="Arial"/>
                <a:cs typeface="Arial"/>
              </a:rPr>
              <a:t> </a:t>
            </a:r>
            <a:r>
              <a:rPr sz="1200" b="1" spc="-10" dirty="0">
                <a:latin typeface="Arial"/>
                <a:cs typeface="Arial"/>
              </a:rPr>
              <a:t>Venezuela</a:t>
            </a:r>
            <a:endParaRPr sz="1200" dirty="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305"/>
              </a:spcBef>
            </a:pPr>
            <a:endParaRPr sz="1200" dirty="0">
              <a:latin typeface="Arial"/>
              <a:cs typeface="Arial"/>
            </a:endParaRPr>
          </a:p>
          <a:p>
            <a:pPr marL="375285" marR="5080" indent="-36322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consiguiente,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hay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 err="1">
                <a:latin typeface="Times New Roman"/>
                <a:cs typeface="Times New Roman"/>
              </a:rPr>
              <a:t>considerar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lang="es-ES" sz="1200" dirty="0">
                <a:latin typeface="Times New Roman"/>
                <a:cs typeface="Times New Roman"/>
              </a:rPr>
              <a:t>que,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bien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fortalezas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TIC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tienen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son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múltiples,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estas </a:t>
            </a:r>
            <a:r>
              <a:rPr sz="1200" dirty="0">
                <a:latin typeface="Times New Roman"/>
                <a:cs typeface="Times New Roman"/>
              </a:rPr>
              <a:t>dependen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 su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uso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escenarios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educativos.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 debe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pasar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alto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 las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oportunidades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brinda</a:t>
            </a:r>
            <a:r>
              <a:rPr sz="1200" spc="3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305" dirty="0">
                <a:latin typeface="Times New Roman"/>
                <a:cs typeface="Times New Roman"/>
              </a:rPr>
              <a:t> </a:t>
            </a:r>
            <a:r>
              <a:rPr sz="1200" dirty="0" err="1">
                <a:latin typeface="Times New Roman"/>
                <a:cs typeface="Times New Roman"/>
              </a:rPr>
              <a:t>cultura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lang="es-ES" sz="1200" dirty="0">
                <a:latin typeface="Times New Roman"/>
                <a:cs typeface="Times New Roman"/>
              </a:rPr>
              <a:t>digital</a:t>
            </a:r>
            <a:r>
              <a:rPr sz="1200" spc="3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hacen</a:t>
            </a:r>
            <a:r>
              <a:rPr sz="1200" spc="3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avanzar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3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enseñanza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tradicional</a:t>
            </a:r>
            <a:r>
              <a:rPr sz="1200" spc="3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basada</a:t>
            </a:r>
            <a:r>
              <a:rPr sz="1200" spc="3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3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30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docente </a:t>
            </a:r>
            <a:r>
              <a:rPr sz="1200" dirty="0">
                <a:latin typeface="Times New Roman"/>
                <a:cs typeface="Times New Roman"/>
              </a:rPr>
              <a:t>únicamente,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esto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significa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“habilidad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organizada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país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adaptarse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mundo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que </a:t>
            </a:r>
            <a:r>
              <a:rPr sz="1200" dirty="0">
                <a:latin typeface="Times New Roman"/>
                <a:cs typeface="Times New Roman"/>
              </a:rPr>
              <a:t>cambia</a:t>
            </a:r>
            <a:r>
              <a:rPr sz="1200" spc="3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rápidamente,</a:t>
            </a:r>
            <a:r>
              <a:rPr sz="1200" spc="3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combinando</a:t>
            </a:r>
            <a:r>
              <a:rPr sz="1200" spc="3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3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adquisición,</a:t>
            </a:r>
            <a:r>
              <a:rPr sz="1200" spc="3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evaluación</a:t>
            </a:r>
            <a:r>
              <a:rPr sz="1200" spc="4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3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uso</a:t>
            </a:r>
            <a:r>
              <a:rPr sz="1200" spc="3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3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información</a:t>
            </a:r>
            <a:r>
              <a:rPr sz="1200" spc="38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actividades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operaciones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planeadas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consecuencia”.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(Dedijer,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1980,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p.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37).</a:t>
            </a:r>
            <a:endParaRPr sz="1200" dirty="0">
              <a:latin typeface="Times New Roman"/>
              <a:cs typeface="Times New Roman"/>
            </a:endParaRPr>
          </a:p>
          <a:p>
            <a:pPr marL="375285" marR="5080" indent="-363220" algn="just">
              <a:lnSpc>
                <a:spcPct val="100000"/>
              </a:lnSpc>
              <a:spcBef>
                <a:spcPts val="5"/>
              </a:spcBef>
            </a:pP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analizado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puede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señalar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uso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TIC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escenarios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docentes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reporta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grandes </a:t>
            </a:r>
            <a:r>
              <a:rPr sz="1200" dirty="0">
                <a:latin typeface="Times New Roman"/>
                <a:cs typeface="Times New Roman"/>
              </a:rPr>
              <a:t>avances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relación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imaginario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social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debe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ser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aplicación.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proceso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-10" dirty="0">
                <a:latin typeface="Times New Roman"/>
                <a:cs typeface="Times New Roman"/>
              </a:rPr>
              <a:t> muchos </a:t>
            </a:r>
            <a:r>
              <a:rPr sz="1200" dirty="0">
                <a:latin typeface="Times New Roman"/>
                <a:cs typeface="Times New Roman"/>
              </a:rPr>
              <a:t>casos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modificado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orden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tradicional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experiencias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docentes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modelos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 </a:t>
            </a:r>
            <a:r>
              <a:rPr sz="1200" dirty="0">
                <a:latin typeface="Times New Roman"/>
                <a:cs typeface="Times New Roman"/>
              </a:rPr>
              <a:t>transferencia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conocimiento.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Esta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una,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entre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otras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razones,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debe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abordar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 </a:t>
            </a:r>
            <a:r>
              <a:rPr sz="1200" dirty="0">
                <a:latin typeface="Times New Roman"/>
                <a:cs typeface="Times New Roman"/>
              </a:rPr>
              <a:t>manera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crítica,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impacto de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cultura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digital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educación de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hoy,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considerando las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creencias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estos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tienen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sobre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este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tipo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tecnología,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sus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usos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formas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son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empleados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los </a:t>
            </a:r>
            <a:r>
              <a:rPr sz="1200" dirty="0">
                <a:latin typeface="Times New Roman"/>
                <a:cs typeface="Times New Roman"/>
              </a:rPr>
              <a:t>escenarios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educativos.</a:t>
            </a:r>
            <a:endParaRPr sz="1200" dirty="0">
              <a:latin typeface="Times New Roman"/>
              <a:cs typeface="Times New Roman"/>
            </a:endParaRPr>
          </a:p>
        </p:txBody>
      </p:sp>
      <p:pic>
        <p:nvPicPr>
          <p:cNvPr id="17" name="object 17"/>
          <p:cNvPicPr/>
          <p:nvPr/>
        </p:nvPicPr>
        <p:blipFill>
          <a:blip r:embed="rId13" cstate="print"/>
          <a:stretch>
            <a:fillRect/>
          </a:stretch>
        </p:blipFill>
        <p:spPr>
          <a:xfrm>
            <a:off x="4581144" y="149034"/>
            <a:ext cx="1805304" cy="893889"/>
          </a:xfrm>
          <a:prstGeom prst="rect">
            <a:avLst/>
          </a:prstGeom>
        </p:spPr>
      </p:pic>
      <p:sp>
        <p:nvSpPr>
          <p:cNvPr id="18" name="object 18"/>
          <p:cNvSpPr txBox="1"/>
          <p:nvPr/>
        </p:nvSpPr>
        <p:spPr>
          <a:xfrm>
            <a:off x="1310132" y="8233494"/>
            <a:ext cx="4236720" cy="620395"/>
          </a:xfrm>
          <a:prstGeom prst="rect">
            <a:avLst/>
          </a:prstGeom>
        </p:spPr>
        <p:txBody>
          <a:bodyPr vert="horz" wrap="square" lIns="0" tIns="6350" rIns="0" bIns="0" rtlCol="0">
            <a:spAutoFit/>
          </a:bodyPr>
          <a:lstStyle/>
          <a:p>
            <a:pPr marL="99695" marR="92075" algn="ctr">
              <a:lnSpc>
                <a:spcPts val="1400"/>
              </a:lnSpc>
              <a:spcBef>
                <a:spcPts val="50"/>
              </a:spcBef>
            </a:pPr>
            <a:r>
              <a:rPr sz="1200" b="1" dirty="0">
                <a:latin typeface="Times New Roman"/>
                <a:cs typeface="Times New Roman"/>
              </a:rPr>
              <a:t>La</a:t>
            </a:r>
            <a:r>
              <a:rPr sz="1200" b="1" spc="-4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Cultura</a:t>
            </a:r>
            <a:r>
              <a:rPr sz="1200" b="1" spc="-3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Digital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Educativa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Hoy,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Un</a:t>
            </a:r>
            <a:r>
              <a:rPr sz="1200" b="1" spc="-8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Análisis</a:t>
            </a:r>
            <a:r>
              <a:rPr sz="1200" b="1" spc="-3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desde</a:t>
            </a:r>
            <a:r>
              <a:rPr sz="1200" b="1" spc="-4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la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Teoría Crítica</a:t>
            </a:r>
            <a:endParaRPr sz="12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475"/>
              </a:spcBef>
            </a:pPr>
            <a:r>
              <a:rPr sz="1200" b="1" spc="-35" dirty="0">
                <a:latin typeface="Times New Roman"/>
                <a:cs typeface="Times New Roman"/>
              </a:rPr>
              <a:t>Dr. </a:t>
            </a:r>
            <a:r>
              <a:rPr sz="1200" b="1" dirty="0">
                <a:latin typeface="Times New Roman"/>
                <a:cs typeface="Times New Roman"/>
              </a:rPr>
              <a:t>Miguel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Israel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Bennasar</a:t>
            </a:r>
            <a:r>
              <a:rPr sz="1200" b="1" spc="-5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García</a:t>
            </a:r>
            <a:r>
              <a:rPr sz="1200" b="1" spc="-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/</a:t>
            </a:r>
            <a:r>
              <a:rPr sz="1200" b="1" spc="-3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Dra.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Ceferina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Cabrera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Félix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9" name="object 19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56388" rIns="0" bIns="0" rtlCol="0">
            <a:spAutoFit/>
          </a:bodyPr>
          <a:lstStyle/>
          <a:p>
            <a:pPr marL="151130">
              <a:lnSpc>
                <a:spcPts val="1410"/>
              </a:lnSpc>
            </a:pPr>
            <a:fld id="{81D60167-4931-47E6-BA6A-407CBD079E47}" type="slidenum">
              <a:rPr b="1" spc="-25" dirty="0">
                <a:latin typeface="Times New Roman"/>
                <a:cs typeface="Times New Roman"/>
              </a:rPr>
              <a:t>103</a:t>
            </a:fld>
            <a:endParaRPr b="1" spc="-25" dirty="0">
              <a:latin typeface="Times New Roman"/>
              <a:cs typeface="Times New Roman"/>
            </a:endParaRPr>
          </a:p>
        </p:txBody>
      </p:sp>
      <p:grpSp>
        <p:nvGrpSpPr>
          <p:cNvPr id="20" name="Grupo 19">
            <a:extLst>
              <a:ext uri="{FF2B5EF4-FFF2-40B4-BE49-F238E27FC236}">
                <a16:creationId xmlns:a16="http://schemas.microsoft.com/office/drawing/2014/main" id="{90F66E67-5203-3AC8-755E-A28BA3C2BBF2}"/>
              </a:ext>
            </a:extLst>
          </p:cNvPr>
          <p:cNvGrpSpPr/>
          <p:nvPr/>
        </p:nvGrpSpPr>
        <p:grpSpPr>
          <a:xfrm>
            <a:off x="95504" y="100116"/>
            <a:ext cx="6665976" cy="1452626"/>
            <a:chOff x="470065" y="1951410"/>
            <a:chExt cx="6665976" cy="1452626"/>
          </a:xfrm>
        </p:grpSpPr>
        <p:grpSp>
          <p:nvGrpSpPr>
            <p:cNvPr id="21" name="object 12">
              <a:extLst>
                <a:ext uri="{FF2B5EF4-FFF2-40B4-BE49-F238E27FC236}">
                  <a16:creationId xmlns:a16="http://schemas.microsoft.com/office/drawing/2014/main" id="{4FECBE05-1202-83E4-71BA-7ACE771FCA63}"/>
                </a:ext>
              </a:extLst>
            </p:cNvPr>
            <p:cNvGrpSpPr/>
            <p:nvPr/>
          </p:nvGrpSpPr>
          <p:grpSpPr>
            <a:xfrm>
              <a:off x="470065" y="1951664"/>
              <a:ext cx="6665976" cy="1452372"/>
              <a:chOff x="96011" y="115823"/>
              <a:chExt cx="6665976" cy="1452372"/>
            </a:xfrm>
          </p:grpSpPr>
          <p:pic>
            <p:nvPicPr>
              <p:cNvPr id="25" name="object 13">
                <a:extLst>
                  <a:ext uri="{FF2B5EF4-FFF2-40B4-BE49-F238E27FC236}">
                    <a16:creationId xmlns:a16="http://schemas.microsoft.com/office/drawing/2014/main" id="{58841E98-8801-F2FC-0A30-3C78DC3C6EA5}"/>
                  </a:ext>
                </a:extLst>
              </p:cNvPr>
              <p:cNvPicPr/>
              <p:nvPr/>
            </p:nvPicPr>
            <p:blipFill>
              <a:blip r:embed="rId3" cstate="print"/>
              <a:stretch>
                <a:fillRect/>
              </a:stretch>
            </p:blipFill>
            <p:spPr>
              <a:xfrm>
                <a:off x="96011" y="115823"/>
                <a:ext cx="6665976" cy="1452372"/>
              </a:xfrm>
              <a:prstGeom prst="rect">
                <a:avLst/>
              </a:prstGeom>
            </p:spPr>
          </p:pic>
          <p:pic>
            <p:nvPicPr>
              <p:cNvPr id="26" name="object 14">
                <a:extLst>
                  <a:ext uri="{FF2B5EF4-FFF2-40B4-BE49-F238E27FC236}">
                    <a16:creationId xmlns:a16="http://schemas.microsoft.com/office/drawing/2014/main" id="{159930BC-F407-0B59-B22C-7AFF709C4B32}"/>
                  </a:ext>
                </a:extLst>
              </p:cNvPr>
              <p:cNvPicPr/>
              <p:nvPr/>
            </p:nvPicPr>
            <p:blipFill>
              <a:blip r:embed="rId4" cstate="print"/>
              <a:stretch>
                <a:fillRect/>
              </a:stretch>
            </p:blipFill>
            <p:spPr>
              <a:xfrm>
                <a:off x="142849" y="142875"/>
                <a:ext cx="6572275" cy="1358646"/>
              </a:xfrm>
              <a:prstGeom prst="rect">
                <a:avLst/>
              </a:prstGeom>
            </p:spPr>
          </p:pic>
          <p:sp>
            <p:nvSpPr>
              <p:cNvPr id="27" name="object 15">
                <a:extLst>
                  <a:ext uri="{FF2B5EF4-FFF2-40B4-BE49-F238E27FC236}">
                    <a16:creationId xmlns:a16="http://schemas.microsoft.com/office/drawing/2014/main" id="{58A0D03C-4204-6038-E7FB-093CDC8C8B78}"/>
                  </a:ext>
                </a:extLst>
              </p:cNvPr>
              <p:cNvSpPr/>
              <p:nvPr/>
            </p:nvSpPr>
            <p:spPr>
              <a:xfrm>
                <a:off x="142849" y="142875"/>
                <a:ext cx="6572884" cy="1358900"/>
              </a:xfrm>
              <a:custGeom>
                <a:avLst/>
                <a:gdLst/>
                <a:ahLst/>
                <a:cxnLst/>
                <a:rect l="l" t="t" r="r" b="b"/>
                <a:pathLst>
                  <a:path w="6572884" h="1358900">
                    <a:moveTo>
                      <a:pt x="0" y="226441"/>
                    </a:moveTo>
                    <a:lnTo>
                      <a:pt x="4600" y="180795"/>
                    </a:lnTo>
                    <a:lnTo>
                      <a:pt x="17795" y="138285"/>
                    </a:lnTo>
                    <a:lnTo>
                      <a:pt x="38673" y="99820"/>
                    </a:lnTo>
                    <a:lnTo>
                      <a:pt x="66324" y="66309"/>
                    </a:lnTo>
                    <a:lnTo>
                      <a:pt x="99837" y="38663"/>
                    </a:lnTo>
                    <a:lnTo>
                      <a:pt x="138301" y="17789"/>
                    </a:lnTo>
                    <a:lnTo>
                      <a:pt x="180806" y="4599"/>
                    </a:lnTo>
                    <a:lnTo>
                      <a:pt x="226440" y="0"/>
                    </a:lnTo>
                    <a:lnTo>
                      <a:pt x="6345834" y="0"/>
                    </a:lnTo>
                    <a:lnTo>
                      <a:pt x="6391480" y="4599"/>
                    </a:lnTo>
                    <a:lnTo>
                      <a:pt x="6433990" y="17789"/>
                    </a:lnTo>
                    <a:lnTo>
                      <a:pt x="6472455" y="38663"/>
                    </a:lnTo>
                    <a:lnTo>
                      <a:pt x="6505965" y="66309"/>
                    </a:lnTo>
                    <a:lnTo>
                      <a:pt x="6533612" y="99820"/>
                    </a:lnTo>
                    <a:lnTo>
                      <a:pt x="6554485" y="138285"/>
                    </a:lnTo>
                    <a:lnTo>
                      <a:pt x="6567676" y="180795"/>
                    </a:lnTo>
                    <a:lnTo>
                      <a:pt x="6572275" y="226441"/>
                    </a:lnTo>
                    <a:lnTo>
                      <a:pt x="6572275" y="1132204"/>
                    </a:lnTo>
                    <a:lnTo>
                      <a:pt x="6567676" y="1177850"/>
                    </a:lnTo>
                    <a:lnTo>
                      <a:pt x="6554485" y="1220360"/>
                    </a:lnTo>
                    <a:lnTo>
                      <a:pt x="6533612" y="1258825"/>
                    </a:lnTo>
                    <a:lnTo>
                      <a:pt x="6505965" y="1292336"/>
                    </a:lnTo>
                    <a:lnTo>
                      <a:pt x="6472455" y="1319982"/>
                    </a:lnTo>
                    <a:lnTo>
                      <a:pt x="6433990" y="1340856"/>
                    </a:lnTo>
                    <a:lnTo>
                      <a:pt x="6391480" y="1354046"/>
                    </a:lnTo>
                    <a:lnTo>
                      <a:pt x="6345834" y="1358646"/>
                    </a:lnTo>
                    <a:lnTo>
                      <a:pt x="226440" y="1358646"/>
                    </a:lnTo>
                    <a:lnTo>
                      <a:pt x="180806" y="1354046"/>
                    </a:lnTo>
                    <a:lnTo>
                      <a:pt x="138301" y="1340856"/>
                    </a:lnTo>
                    <a:lnTo>
                      <a:pt x="99837" y="1319982"/>
                    </a:lnTo>
                    <a:lnTo>
                      <a:pt x="66324" y="1292336"/>
                    </a:lnTo>
                    <a:lnTo>
                      <a:pt x="38673" y="1258825"/>
                    </a:lnTo>
                    <a:lnTo>
                      <a:pt x="17795" y="1220360"/>
                    </a:lnTo>
                    <a:lnTo>
                      <a:pt x="4600" y="1177850"/>
                    </a:lnTo>
                    <a:lnTo>
                      <a:pt x="0" y="1132204"/>
                    </a:lnTo>
                    <a:lnTo>
                      <a:pt x="0" y="226441"/>
                    </a:lnTo>
                    <a:close/>
                  </a:path>
                </a:pathLst>
              </a:custGeom>
              <a:ln w="9525">
                <a:solidFill>
                  <a:srgbClr val="55CE74"/>
                </a:solidFill>
              </a:ln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pic>
            <p:nvPicPr>
              <p:cNvPr id="28" name="object 16">
                <a:extLst>
                  <a:ext uri="{FF2B5EF4-FFF2-40B4-BE49-F238E27FC236}">
                    <a16:creationId xmlns:a16="http://schemas.microsoft.com/office/drawing/2014/main" id="{DFCEBB4D-EFEA-722E-54ED-C4825BDE5722}"/>
                  </a:ext>
                </a:extLst>
              </p:cNvPr>
              <p:cNvPicPr/>
              <p:nvPr/>
            </p:nvPicPr>
            <p:blipFill>
              <a:blip r:embed="rId5" cstate="print"/>
              <a:stretch>
                <a:fillRect/>
              </a:stretch>
            </p:blipFill>
            <p:spPr>
              <a:xfrm>
                <a:off x="2500248" y="305930"/>
                <a:ext cx="1714500" cy="733945"/>
              </a:xfrm>
              <a:prstGeom prst="rect">
                <a:avLst/>
              </a:prstGeom>
            </p:spPr>
          </p:pic>
        </p:grpSp>
        <p:sp>
          <p:nvSpPr>
            <p:cNvPr id="22" name="object 16">
              <a:extLst>
                <a:ext uri="{FF2B5EF4-FFF2-40B4-BE49-F238E27FC236}">
                  <a16:creationId xmlns:a16="http://schemas.microsoft.com/office/drawing/2014/main" id="{A7D49FC3-CF59-0ADC-FECF-00CC57BE9E98}"/>
                </a:ext>
              </a:extLst>
            </p:cNvPr>
            <p:cNvSpPr txBox="1"/>
            <p:nvPr/>
          </p:nvSpPr>
          <p:spPr>
            <a:xfrm>
              <a:off x="2775727" y="2875716"/>
              <a:ext cx="3332858" cy="391795"/>
            </a:xfrm>
            <a:prstGeom prst="rect">
              <a:avLst/>
            </a:prstGeom>
            <a:noFill/>
          </p:spPr>
          <p:txBody>
            <a:bodyPr vert="horz" wrap="square" lIns="0" tIns="12700" rIns="0" bIns="0" rtlCol="0">
              <a:spAutoFit/>
            </a:bodyPr>
            <a:lstStyle/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Volumen 4,  Número 1  Enero a Julio 2021</a:t>
              </a:r>
            </a:p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Revista Semestral. Venezuela</a:t>
              </a:r>
              <a:endParaRPr sz="1200" dirty="0">
                <a:latin typeface="Arial"/>
                <a:cs typeface="Arial"/>
              </a:endParaRPr>
            </a:p>
          </p:txBody>
        </p:sp>
        <p:pic>
          <p:nvPicPr>
            <p:cNvPr id="23" name="object 25">
              <a:extLst>
                <a:ext uri="{FF2B5EF4-FFF2-40B4-BE49-F238E27FC236}">
                  <a16:creationId xmlns:a16="http://schemas.microsoft.com/office/drawing/2014/main" id="{CF03F0B5-3207-8752-251D-92FCA673B86A}"/>
                </a:ext>
              </a:extLst>
            </p:cNvPr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470065" y="2027896"/>
              <a:ext cx="2305662" cy="1053903"/>
            </a:xfrm>
            <a:prstGeom prst="rect">
              <a:avLst/>
            </a:prstGeom>
          </p:spPr>
        </p:pic>
        <p:pic>
          <p:nvPicPr>
            <p:cNvPr id="24" name="object 31">
              <a:extLst>
                <a:ext uri="{FF2B5EF4-FFF2-40B4-BE49-F238E27FC236}">
                  <a16:creationId xmlns:a16="http://schemas.microsoft.com/office/drawing/2014/main" id="{61D1182A-E67C-4D30-924F-A38DE295BA88}"/>
                </a:ext>
              </a:extLst>
            </p:cNvPr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4932681" y="1951410"/>
              <a:ext cx="1805304" cy="893889"/>
            </a:xfrm>
            <a:prstGeom prst="rect">
              <a:avLst/>
            </a:prstGeom>
          </p:spPr>
        </p:pic>
      </p:grpSp>
    </p:spTree>
  </p:cSld>
  <p:clrMapOvr>
    <a:masterClrMapping/>
  </p:clrMapOvr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94485" y="115823"/>
            <a:ext cx="6669405" cy="8926195"/>
            <a:chOff x="94485" y="115823"/>
            <a:chExt cx="6669405" cy="8926195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204216" y="8555735"/>
              <a:ext cx="6518148" cy="160020"/>
            </a:xfrm>
            <a:prstGeom prst="rect">
              <a:avLst/>
            </a:prstGeom>
          </p:spPr>
        </p:pic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96012" y="115823"/>
              <a:ext cx="6665976" cy="1452372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42849" y="142875"/>
              <a:ext cx="6572275" cy="1358646"/>
            </a:xfrm>
            <a:prstGeom prst="rect">
              <a:avLst/>
            </a:prstGeom>
          </p:spPr>
        </p:pic>
        <p:sp>
          <p:nvSpPr>
            <p:cNvPr id="6" name="object 6"/>
            <p:cNvSpPr/>
            <p:nvPr/>
          </p:nvSpPr>
          <p:spPr>
            <a:xfrm>
              <a:off x="142849" y="142875"/>
              <a:ext cx="6572884" cy="1358900"/>
            </a:xfrm>
            <a:custGeom>
              <a:avLst/>
              <a:gdLst/>
              <a:ahLst/>
              <a:cxnLst/>
              <a:rect l="l" t="t" r="r" b="b"/>
              <a:pathLst>
                <a:path w="6572884" h="1358900">
                  <a:moveTo>
                    <a:pt x="0" y="226441"/>
                  </a:moveTo>
                  <a:lnTo>
                    <a:pt x="4600" y="180795"/>
                  </a:lnTo>
                  <a:lnTo>
                    <a:pt x="17795" y="138285"/>
                  </a:lnTo>
                  <a:lnTo>
                    <a:pt x="38673" y="99820"/>
                  </a:lnTo>
                  <a:lnTo>
                    <a:pt x="66324" y="66309"/>
                  </a:lnTo>
                  <a:lnTo>
                    <a:pt x="99837" y="38663"/>
                  </a:lnTo>
                  <a:lnTo>
                    <a:pt x="138301" y="17789"/>
                  </a:lnTo>
                  <a:lnTo>
                    <a:pt x="180806" y="4599"/>
                  </a:lnTo>
                  <a:lnTo>
                    <a:pt x="226440" y="0"/>
                  </a:lnTo>
                  <a:lnTo>
                    <a:pt x="6345834" y="0"/>
                  </a:lnTo>
                  <a:lnTo>
                    <a:pt x="6391480" y="4599"/>
                  </a:lnTo>
                  <a:lnTo>
                    <a:pt x="6433990" y="17789"/>
                  </a:lnTo>
                  <a:lnTo>
                    <a:pt x="6472455" y="38663"/>
                  </a:lnTo>
                  <a:lnTo>
                    <a:pt x="6505965" y="66309"/>
                  </a:lnTo>
                  <a:lnTo>
                    <a:pt x="6533612" y="99820"/>
                  </a:lnTo>
                  <a:lnTo>
                    <a:pt x="6554485" y="138285"/>
                  </a:lnTo>
                  <a:lnTo>
                    <a:pt x="6567676" y="180795"/>
                  </a:lnTo>
                  <a:lnTo>
                    <a:pt x="6572275" y="226441"/>
                  </a:lnTo>
                  <a:lnTo>
                    <a:pt x="6572275" y="1132204"/>
                  </a:lnTo>
                  <a:lnTo>
                    <a:pt x="6567676" y="1177850"/>
                  </a:lnTo>
                  <a:lnTo>
                    <a:pt x="6554485" y="1220360"/>
                  </a:lnTo>
                  <a:lnTo>
                    <a:pt x="6533612" y="1258825"/>
                  </a:lnTo>
                  <a:lnTo>
                    <a:pt x="6505965" y="1292336"/>
                  </a:lnTo>
                  <a:lnTo>
                    <a:pt x="6472455" y="1319982"/>
                  </a:lnTo>
                  <a:lnTo>
                    <a:pt x="6433990" y="1340856"/>
                  </a:lnTo>
                  <a:lnTo>
                    <a:pt x="6391480" y="1354046"/>
                  </a:lnTo>
                  <a:lnTo>
                    <a:pt x="6345834" y="1358646"/>
                  </a:lnTo>
                  <a:lnTo>
                    <a:pt x="226440" y="1358646"/>
                  </a:lnTo>
                  <a:lnTo>
                    <a:pt x="180806" y="1354046"/>
                  </a:lnTo>
                  <a:lnTo>
                    <a:pt x="138301" y="1340856"/>
                  </a:lnTo>
                  <a:lnTo>
                    <a:pt x="99837" y="1319982"/>
                  </a:lnTo>
                  <a:lnTo>
                    <a:pt x="66324" y="1292336"/>
                  </a:lnTo>
                  <a:lnTo>
                    <a:pt x="38673" y="1258825"/>
                  </a:lnTo>
                  <a:lnTo>
                    <a:pt x="17795" y="1220360"/>
                  </a:lnTo>
                  <a:lnTo>
                    <a:pt x="4600" y="1177850"/>
                  </a:lnTo>
                  <a:lnTo>
                    <a:pt x="0" y="1132204"/>
                  </a:lnTo>
                  <a:lnTo>
                    <a:pt x="0" y="226441"/>
                  </a:lnTo>
                  <a:close/>
                </a:path>
              </a:pathLst>
            </a:custGeom>
            <a:ln w="9525">
              <a:solidFill>
                <a:srgbClr val="55CE7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" name="object 7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2500248" y="305930"/>
              <a:ext cx="1714500" cy="733945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2738628" y="1024127"/>
              <a:ext cx="1897379" cy="371855"/>
            </a:xfrm>
            <a:prstGeom prst="rect">
              <a:avLst/>
            </a:prstGeom>
          </p:spPr>
        </p:pic>
        <p:pic>
          <p:nvPicPr>
            <p:cNvPr id="9" name="object 9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4401312" y="1024127"/>
              <a:ext cx="1577339" cy="371855"/>
            </a:xfrm>
            <a:prstGeom prst="rect">
              <a:avLst/>
            </a:prstGeom>
          </p:spPr>
        </p:pic>
        <p:pic>
          <p:nvPicPr>
            <p:cNvPr id="10" name="object 10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3169920" y="1207007"/>
              <a:ext cx="1546859" cy="371855"/>
            </a:xfrm>
            <a:prstGeom prst="rect">
              <a:avLst/>
            </a:prstGeom>
          </p:spPr>
        </p:pic>
        <p:pic>
          <p:nvPicPr>
            <p:cNvPr id="11" name="object 11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4482083" y="1207007"/>
              <a:ext cx="284988" cy="371855"/>
            </a:xfrm>
            <a:prstGeom prst="rect">
              <a:avLst/>
            </a:prstGeom>
          </p:spPr>
        </p:pic>
        <p:pic>
          <p:nvPicPr>
            <p:cNvPr id="12" name="object 12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4571999" y="1207007"/>
              <a:ext cx="1013460" cy="371855"/>
            </a:xfrm>
            <a:prstGeom prst="rect">
              <a:avLst/>
            </a:prstGeom>
          </p:spPr>
        </p:pic>
        <p:pic>
          <p:nvPicPr>
            <p:cNvPr id="13" name="object 13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324612" y="234695"/>
              <a:ext cx="1719072" cy="1341120"/>
            </a:xfrm>
            <a:prstGeom prst="rect">
              <a:avLst/>
            </a:prstGeom>
          </p:spPr>
        </p:pic>
        <p:pic>
          <p:nvPicPr>
            <p:cNvPr id="14" name="object 14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5606795" y="8193022"/>
              <a:ext cx="1092707" cy="848868"/>
            </a:xfrm>
            <a:prstGeom prst="rect">
              <a:avLst/>
            </a:prstGeom>
          </p:spPr>
        </p:pic>
        <p:pic>
          <p:nvPicPr>
            <p:cNvPr id="15" name="object 15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109728" y="8193022"/>
              <a:ext cx="1092708" cy="848868"/>
            </a:xfrm>
            <a:prstGeom prst="rect">
              <a:avLst/>
            </a:prstGeom>
          </p:spPr>
        </p:pic>
      </p:grpSp>
      <p:sp>
        <p:nvSpPr>
          <p:cNvPr id="16" name="object 16"/>
          <p:cNvSpPr txBox="1"/>
          <p:nvPr/>
        </p:nvSpPr>
        <p:spPr>
          <a:xfrm>
            <a:off x="221691" y="1068451"/>
            <a:ext cx="6380480" cy="6591548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063875" marR="735330" indent="-431800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Arial"/>
                <a:cs typeface="Arial"/>
              </a:rPr>
              <a:t>6ta.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Edición</a:t>
            </a:r>
            <a:r>
              <a:rPr sz="1200" b="1" spc="-10" dirty="0">
                <a:latin typeface="Arial"/>
                <a:cs typeface="Arial"/>
              </a:rPr>
              <a:t> Volumen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I</a:t>
            </a:r>
            <a:r>
              <a:rPr sz="1200" b="1" spc="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Enero</a:t>
            </a:r>
            <a:r>
              <a:rPr sz="1200" b="1" spc="-3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a</a:t>
            </a:r>
            <a:r>
              <a:rPr sz="1200" b="1" spc="-2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Julio</a:t>
            </a:r>
            <a:r>
              <a:rPr sz="1200" b="1" spc="-5" dirty="0">
                <a:latin typeface="Arial"/>
                <a:cs typeface="Arial"/>
              </a:rPr>
              <a:t> </a:t>
            </a:r>
            <a:r>
              <a:rPr sz="1200" b="1" spc="-20" dirty="0">
                <a:latin typeface="Arial"/>
                <a:cs typeface="Arial"/>
              </a:rPr>
              <a:t>2021 </a:t>
            </a:r>
            <a:r>
              <a:rPr sz="1200" b="1" dirty="0">
                <a:latin typeface="Arial"/>
                <a:cs typeface="Arial"/>
              </a:rPr>
              <a:t>Revista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Semestral-</a:t>
            </a:r>
            <a:r>
              <a:rPr sz="1200" b="1" spc="-40" dirty="0">
                <a:latin typeface="Arial"/>
                <a:cs typeface="Arial"/>
              </a:rPr>
              <a:t> </a:t>
            </a:r>
            <a:r>
              <a:rPr sz="1200" b="1" spc="-10" dirty="0">
                <a:latin typeface="Arial"/>
                <a:cs typeface="Arial"/>
              </a:rPr>
              <a:t>Venezuela</a:t>
            </a:r>
            <a:endParaRPr sz="1200" dirty="0">
              <a:latin typeface="Arial"/>
              <a:cs typeface="Arial"/>
            </a:endParaRPr>
          </a:p>
          <a:p>
            <a:pPr algn="ctr">
              <a:lnSpc>
                <a:spcPct val="100000"/>
              </a:lnSpc>
              <a:spcBef>
                <a:spcPts val="755"/>
              </a:spcBef>
            </a:pPr>
            <a:r>
              <a:rPr sz="1200" b="1" spc="-10" dirty="0">
                <a:latin typeface="Times New Roman"/>
                <a:cs typeface="Times New Roman"/>
              </a:rPr>
              <a:t>Referencias</a:t>
            </a:r>
            <a:endParaRPr sz="1200" dirty="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60"/>
              </a:spcBef>
            </a:pPr>
            <a:endParaRPr sz="1200" dirty="0">
              <a:latin typeface="Times New Roman"/>
              <a:cs typeface="Times New Roman"/>
            </a:endParaRPr>
          </a:p>
          <a:p>
            <a:pPr marL="375285" marR="7620" indent="-363220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Acosta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Estrada,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L.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A.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Díaz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Gispert,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(2015).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Desafíos</a:t>
            </a:r>
            <a:r>
              <a:rPr sz="1200" i="1" spc="3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de</a:t>
            </a:r>
            <a:r>
              <a:rPr sz="1200" i="1" spc="2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la</a:t>
            </a:r>
            <a:r>
              <a:rPr sz="1200" i="1" spc="25" dirty="0"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Universidad</a:t>
            </a:r>
            <a:r>
              <a:rPr sz="1200" i="1" spc="3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de</a:t>
            </a:r>
            <a:r>
              <a:rPr sz="1200" i="1" spc="1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Otavalo</a:t>
            </a:r>
            <a:r>
              <a:rPr sz="1200" i="1" spc="4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en</a:t>
            </a:r>
            <a:r>
              <a:rPr sz="1200" i="1" spc="2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el</a:t>
            </a:r>
            <a:r>
              <a:rPr sz="1200" i="1" spc="3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siglo</a:t>
            </a:r>
            <a:r>
              <a:rPr sz="1200" i="1" spc="4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spc="-20" dirty="0">
                <a:solidFill>
                  <a:schemeClr val="tx1"/>
                </a:solidFill>
                <a:latin typeface="Times New Roman"/>
                <a:cs typeface="Times New Roman"/>
              </a:rPr>
              <a:t>XXI.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Revista Estrategia y</a:t>
            </a:r>
            <a:r>
              <a:rPr sz="1200" i="1" spc="-2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Gestión</a:t>
            </a:r>
            <a:r>
              <a:rPr sz="1200" i="1" spc="-1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Universitaria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,</a:t>
            </a:r>
            <a:r>
              <a:rPr sz="1200" spc="-3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spc="-40" dirty="0">
                <a:solidFill>
                  <a:schemeClr val="tx1"/>
                </a:solidFill>
                <a:latin typeface="Times New Roman"/>
                <a:cs typeface="Times New Roman"/>
              </a:rPr>
              <a:t>Vol.</a:t>
            </a:r>
            <a:r>
              <a:rPr sz="1200" spc="-2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3,</a:t>
            </a:r>
            <a:r>
              <a:rPr sz="1200" spc="-2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No.</a:t>
            </a:r>
            <a:r>
              <a:rPr sz="1200" spc="-2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2.</a:t>
            </a:r>
            <a:r>
              <a:rPr sz="1200" spc="-1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Pp.</a:t>
            </a:r>
            <a:r>
              <a:rPr sz="1200" spc="-3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chemeClr val="tx1"/>
                </a:solidFill>
                <a:latin typeface="Times New Roman"/>
                <a:cs typeface="Times New Roman"/>
              </a:rPr>
              <a:t>108-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119,</a:t>
            </a:r>
            <a:r>
              <a:rPr sz="1200" spc="-2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chemeClr val="tx1"/>
                </a:solidFill>
                <a:latin typeface="Times New Roman"/>
                <a:cs typeface="Times New Roman"/>
                <a:hlinkClick r:id="rId1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http://revistas.unica.cu</a:t>
            </a:r>
            <a:endParaRPr sz="1200" dirty="0">
              <a:solidFill>
                <a:schemeClr val="tx1"/>
              </a:solidFill>
              <a:latin typeface="Times New Roman"/>
              <a:cs typeface="Times New Roman"/>
            </a:endParaRPr>
          </a:p>
          <a:p>
            <a:pPr marL="375285" marR="6350" indent="-363220">
              <a:lnSpc>
                <a:spcPct val="100000"/>
              </a:lnSpc>
            </a:pP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Altuve</a:t>
            </a:r>
            <a:r>
              <a:rPr sz="1200" spc="12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Z.,</a:t>
            </a:r>
            <a:r>
              <a:rPr sz="1200" spc="114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M.</a:t>
            </a:r>
            <a:r>
              <a:rPr sz="1200" spc="114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(2004).</a:t>
            </a:r>
            <a:r>
              <a:rPr sz="1200" spc="12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El</a:t>
            </a:r>
            <a:r>
              <a:rPr sz="1200" i="1" spc="114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¿para</a:t>
            </a:r>
            <a:r>
              <a:rPr sz="1200" i="1" spc="114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qué?</a:t>
            </a:r>
            <a:r>
              <a:rPr sz="1200" i="1" spc="114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De</a:t>
            </a:r>
            <a:r>
              <a:rPr sz="1200" i="1" spc="12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la</a:t>
            </a:r>
            <a:r>
              <a:rPr sz="1200" i="1" spc="12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educación.</a:t>
            </a:r>
            <a:r>
              <a:rPr sz="1200" i="1" spc="12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Revista</a:t>
            </a:r>
            <a:r>
              <a:rPr sz="1200" i="1" spc="12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del</a:t>
            </a:r>
            <a:r>
              <a:rPr sz="1200" i="1" spc="13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Instituto</a:t>
            </a:r>
            <a:r>
              <a:rPr sz="1200" i="1" spc="12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Pedagógico</a:t>
            </a:r>
            <a:r>
              <a:rPr sz="1200" i="1" spc="12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de</a:t>
            </a:r>
            <a:r>
              <a:rPr sz="1200" i="1" spc="12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spc="-10" dirty="0">
                <a:solidFill>
                  <a:schemeClr val="tx1"/>
                </a:solidFill>
                <a:latin typeface="Times New Roman"/>
                <a:cs typeface="Times New Roman"/>
              </a:rPr>
              <a:t>Miranda </a:t>
            </a:r>
            <a:r>
              <a:rPr sz="1200" i="1" dirty="0">
                <a:latin typeface="Times New Roman"/>
                <a:cs typeface="Times New Roman"/>
              </a:rPr>
              <a:t>“José</a:t>
            </a:r>
            <a:r>
              <a:rPr sz="1200" i="1" spc="-2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Manuel</a:t>
            </a:r>
            <a:r>
              <a:rPr sz="1200" i="1" spc="1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Siso</a:t>
            </a:r>
            <a:r>
              <a:rPr sz="1200" i="1" spc="-15" dirty="0">
                <a:latin typeface="Times New Roman"/>
                <a:cs typeface="Times New Roman"/>
              </a:rPr>
              <a:t> </a:t>
            </a:r>
            <a:r>
              <a:rPr sz="1200" i="1" spc="-10" dirty="0">
                <a:latin typeface="Times New Roman"/>
                <a:cs typeface="Times New Roman"/>
              </a:rPr>
              <a:t>Martínez”</a:t>
            </a:r>
            <a:r>
              <a:rPr sz="1200" i="1" spc="-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Año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4,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No.1.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ISSN: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1317-</a:t>
            </a:r>
            <a:r>
              <a:rPr sz="1200" dirty="0">
                <a:latin typeface="Times New Roman"/>
                <a:cs typeface="Times New Roman"/>
              </a:rPr>
              <a:t>3707,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Venezuela.</a:t>
            </a:r>
            <a:endParaRPr sz="1200" dirty="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Angelini,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M.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(2016).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Integration</a:t>
            </a:r>
            <a:r>
              <a:rPr sz="1200" i="1" spc="4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of</a:t>
            </a:r>
            <a:r>
              <a:rPr sz="1200" i="1" spc="4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the</a:t>
            </a:r>
            <a:r>
              <a:rPr sz="1200" i="1" spc="5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Pedagogical</a:t>
            </a:r>
            <a:r>
              <a:rPr sz="1200" i="1" spc="5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Models</a:t>
            </a:r>
            <a:r>
              <a:rPr sz="1200" i="1" spc="40" dirty="0">
                <a:latin typeface="Times New Roman"/>
                <a:cs typeface="Times New Roman"/>
              </a:rPr>
              <a:t> </a:t>
            </a:r>
            <a:r>
              <a:rPr sz="1200" i="1" spc="-10" dirty="0">
                <a:latin typeface="Times New Roman"/>
                <a:cs typeface="Times New Roman"/>
              </a:rPr>
              <a:t>‘Simulation’</a:t>
            </a:r>
            <a:r>
              <a:rPr sz="1200" i="1" spc="-6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and</a:t>
            </a:r>
            <a:r>
              <a:rPr sz="1200" i="1" spc="4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‘Flipped</a:t>
            </a:r>
            <a:r>
              <a:rPr sz="1200" i="1" spc="4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Classroom</a:t>
            </a:r>
            <a:r>
              <a:rPr sz="1200" dirty="0">
                <a:latin typeface="Times New Roman"/>
                <a:cs typeface="Times New Roman"/>
              </a:rPr>
              <a:t>’,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en</a:t>
            </a:r>
            <a:endParaRPr sz="1200" dirty="0">
              <a:latin typeface="Times New Roman"/>
              <a:cs typeface="Times New Roman"/>
            </a:endParaRPr>
          </a:p>
          <a:p>
            <a:pPr marL="375285">
              <a:lnSpc>
                <a:spcPct val="100000"/>
              </a:lnSpc>
            </a:pPr>
            <a:r>
              <a:rPr sz="1200" i="1" spc="-20" dirty="0">
                <a:latin typeface="Times New Roman"/>
                <a:cs typeface="Times New Roman"/>
              </a:rPr>
              <a:t>Teacher</a:t>
            </a:r>
            <a:r>
              <a:rPr sz="1200" i="1" spc="-1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Instruction</a:t>
            </a:r>
            <a:r>
              <a:rPr sz="1200" dirty="0">
                <a:latin typeface="Times New Roman"/>
                <a:cs typeface="Times New Roman"/>
              </a:rPr>
              <a:t>,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1,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pp.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1-</a:t>
            </a:r>
            <a:r>
              <a:rPr sz="1200" dirty="0">
                <a:latin typeface="Times New Roman"/>
                <a:cs typeface="Times New Roman"/>
              </a:rPr>
              <a:t>8.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DOI: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2158244016636430</a:t>
            </a:r>
            <a:endParaRPr sz="1200" dirty="0">
              <a:latin typeface="Times New Roman"/>
              <a:cs typeface="Times New Roman"/>
            </a:endParaRPr>
          </a:p>
          <a:p>
            <a:pPr marL="375285" marR="6985" indent="-36322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Aznar,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C.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(2008).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Vinculación</a:t>
            </a:r>
            <a:r>
              <a:rPr sz="1200" i="1" spc="15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de</a:t>
            </a:r>
            <a:r>
              <a:rPr sz="1200" i="1" spc="15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la</a:t>
            </a:r>
            <a:r>
              <a:rPr sz="1200" i="1" spc="15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Tecnología</a:t>
            </a:r>
            <a:r>
              <a:rPr sz="1200" i="1" spc="17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Educativa</a:t>
            </a:r>
            <a:r>
              <a:rPr sz="1200" i="1" spc="16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con</a:t>
            </a:r>
            <a:r>
              <a:rPr sz="1200" i="1" spc="16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el</a:t>
            </a:r>
            <a:r>
              <a:rPr sz="1200" i="1" spc="16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Desarrollo</a:t>
            </a:r>
            <a:r>
              <a:rPr sz="1200" i="1" spc="16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Socioeconómico</a:t>
            </a:r>
            <a:r>
              <a:rPr sz="1200" i="1" spc="15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en</a:t>
            </a:r>
            <a:r>
              <a:rPr sz="1200" i="1" spc="155" dirty="0">
                <a:latin typeface="Times New Roman"/>
                <a:cs typeface="Times New Roman"/>
              </a:rPr>
              <a:t> </a:t>
            </a:r>
            <a:r>
              <a:rPr sz="1200" i="1" spc="-25" dirty="0">
                <a:latin typeface="Times New Roman"/>
                <a:cs typeface="Times New Roman"/>
              </a:rPr>
              <a:t>el </a:t>
            </a:r>
            <a:r>
              <a:rPr sz="1200" i="1" dirty="0">
                <a:latin typeface="Times New Roman"/>
                <a:cs typeface="Times New Roman"/>
              </a:rPr>
              <a:t>contexto</a:t>
            </a:r>
            <a:r>
              <a:rPr sz="1200" i="1" spc="26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de</a:t>
            </a:r>
            <a:r>
              <a:rPr sz="1200" i="1" spc="25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la</a:t>
            </a:r>
            <a:r>
              <a:rPr sz="1200" i="1" spc="28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educación</a:t>
            </a:r>
            <a:r>
              <a:rPr sz="1200" i="1" spc="254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superior</a:t>
            </a:r>
            <a:r>
              <a:rPr sz="1200" i="1" spc="254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venezolana,</a:t>
            </a:r>
            <a:r>
              <a:rPr sz="1200" i="1" spc="27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Sistematización</a:t>
            </a:r>
            <a:r>
              <a:rPr sz="1200" i="1" spc="28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desde</a:t>
            </a:r>
            <a:r>
              <a:rPr sz="1200" i="1" spc="25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una</a:t>
            </a:r>
            <a:r>
              <a:rPr sz="1200" i="1" spc="254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experiencia</a:t>
            </a:r>
            <a:r>
              <a:rPr sz="1200" dirty="0">
                <a:latin typeface="Times New Roman"/>
                <a:cs typeface="Times New Roman"/>
              </a:rPr>
              <a:t>.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Tesis </a:t>
            </a:r>
            <a:r>
              <a:rPr sz="1200" dirty="0">
                <a:latin typeface="Times New Roman"/>
                <a:cs typeface="Times New Roman"/>
              </a:rPr>
              <a:t>Doctoral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publicada,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UPEL</a:t>
            </a:r>
            <a:r>
              <a:rPr sz="1200" spc="-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IPM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Venezuela.</a:t>
            </a:r>
            <a:endParaRPr sz="1200" dirty="0">
              <a:latin typeface="Times New Roman"/>
              <a:cs typeface="Times New Roman"/>
            </a:endParaRPr>
          </a:p>
          <a:p>
            <a:pPr marL="375285" marR="5080" indent="-36322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Castillo,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E.,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Caicedo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Rendón,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O.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Ramírez-</a:t>
            </a:r>
            <a:r>
              <a:rPr sz="1200" dirty="0">
                <a:latin typeface="Times New Roman"/>
                <a:cs typeface="Times New Roman"/>
              </a:rPr>
              <a:t>González,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G.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(2020).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Status</a:t>
            </a:r>
            <a:r>
              <a:rPr sz="1200" i="1" spc="1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quo</a:t>
            </a:r>
            <a:r>
              <a:rPr sz="1200" i="1" spc="2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de</a:t>
            </a:r>
            <a:r>
              <a:rPr sz="1200" i="1" spc="1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las</a:t>
            </a:r>
            <a:r>
              <a:rPr sz="1200" i="1" spc="2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redes</a:t>
            </a:r>
            <a:r>
              <a:rPr sz="1200" i="1" spc="2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definidas</a:t>
            </a:r>
            <a:r>
              <a:rPr sz="1200" i="1" spc="35" dirty="0">
                <a:latin typeface="Times New Roman"/>
                <a:cs typeface="Times New Roman"/>
              </a:rPr>
              <a:t> </a:t>
            </a:r>
            <a:r>
              <a:rPr sz="1200" i="1" spc="-25" dirty="0">
                <a:latin typeface="Times New Roman"/>
                <a:cs typeface="Times New Roman"/>
              </a:rPr>
              <a:t>por </a:t>
            </a:r>
            <a:r>
              <a:rPr sz="1200" i="1" dirty="0">
                <a:latin typeface="Times New Roman"/>
                <a:cs typeface="Times New Roman"/>
              </a:rPr>
              <a:t>software:</a:t>
            </a:r>
            <a:r>
              <a:rPr sz="1200" i="1" spc="-2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un</a:t>
            </a:r>
            <a:r>
              <a:rPr sz="1200" i="1" spc="-2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análisis</a:t>
            </a:r>
            <a:r>
              <a:rPr sz="1200" i="1" spc="-1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de</a:t>
            </a:r>
            <a:r>
              <a:rPr sz="1200" i="1" spc="-1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mapeo</a:t>
            </a:r>
            <a:r>
              <a:rPr sz="1200" i="1" spc="-2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científico</a:t>
            </a:r>
            <a:r>
              <a:rPr sz="1200" i="1" spc="-1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basado</a:t>
            </a:r>
            <a:r>
              <a:rPr sz="1200" i="1" spc="-2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en</a:t>
            </a:r>
            <a:r>
              <a:rPr sz="1200" i="1" spc="-2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CiteSp</a:t>
            </a:r>
            <a:r>
              <a:rPr sz="1200" dirty="0">
                <a:latin typeface="Times New Roman"/>
                <a:cs typeface="Times New Roman"/>
              </a:rPr>
              <a:t>ace.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40" dirty="0">
                <a:latin typeface="Times New Roman"/>
                <a:cs typeface="Times New Roman"/>
              </a:rPr>
              <a:t>Vol.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41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(22),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Art.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28.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Pp.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410-</a:t>
            </a:r>
            <a:r>
              <a:rPr sz="1200" spc="-20" dirty="0">
                <a:latin typeface="Times New Roman"/>
                <a:cs typeface="Times New Roman"/>
              </a:rPr>
              <a:t>426. </a:t>
            </a:r>
            <a:r>
              <a:rPr sz="1200" i="1" dirty="0">
                <a:latin typeface="Times New Roman"/>
                <a:cs typeface="Times New Roman"/>
              </a:rPr>
              <a:t>Revista Espacios</a:t>
            </a:r>
            <a:r>
              <a:rPr sz="1200" dirty="0">
                <a:latin typeface="Times New Roman"/>
                <a:cs typeface="Times New Roman"/>
              </a:rPr>
              <a:t>.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ISSN:</a:t>
            </a:r>
            <a:r>
              <a:rPr sz="1200" spc="-10" dirty="0">
                <a:latin typeface="Times New Roman"/>
                <a:cs typeface="Times New Roman"/>
              </a:rPr>
              <a:t> 0798-</a:t>
            </a:r>
            <a:r>
              <a:rPr sz="1200" dirty="0">
                <a:latin typeface="Times New Roman"/>
                <a:cs typeface="Times New Roman"/>
              </a:rPr>
              <a:t>1045,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Colombia.</a:t>
            </a:r>
            <a:endParaRPr sz="1200" dirty="0">
              <a:latin typeface="Times New Roman"/>
              <a:cs typeface="Times New Roman"/>
            </a:endParaRPr>
          </a:p>
          <a:p>
            <a:pPr marL="375285" marR="5715" indent="-363220" algn="just">
              <a:lnSpc>
                <a:spcPct val="100000"/>
              </a:lnSpc>
              <a:spcBef>
                <a:spcPts val="5"/>
              </a:spcBef>
            </a:pPr>
            <a:r>
              <a:rPr sz="1200" dirty="0">
                <a:latin typeface="Times New Roman"/>
                <a:cs typeface="Times New Roman"/>
              </a:rPr>
              <a:t>Castillo, L.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Morales,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S.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(2017).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Derechos</a:t>
            </a:r>
            <a:r>
              <a:rPr sz="1200" i="1" spc="-1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humanos</a:t>
            </a:r>
            <a:r>
              <a:rPr sz="1200" i="1" spc="-1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en</a:t>
            </a:r>
            <a:r>
              <a:rPr sz="1200" i="1" spc="-1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la</a:t>
            </a:r>
            <a:r>
              <a:rPr sz="1200" i="1" spc="-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Universidad</a:t>
            </a:r>
            <a:r>
              <a:rPr sz="1200" i="1" spc="-1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de</a:t>
            </a:r>
            <a:r>
              <a:rPr sz="1200" i="1" spc="-1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La</a:t>
            </a:r>
            <a:r>
              <a:rPr sz="1200" i="1" spc="-15" dirty="0">
                <a:latin typeface="Times New Roman"/>
                <a:cs typeface="Times New Roman"/>
              </a:rPr>
              <a:t> </a:t>
            </a:r>
            <a:r>
              <a:rPr sz="1200" i="1" spc="-10" dirty="0">
                <a:latin typeface="Times New Roman"/>
                <a:cs typeface="Times New Roman"/>
              </a:rPr>
              <a:t>Frontera:</a:t>
            </a:r>
            <a:r>
              <a:rPr sz="1200" i="1" spc="-2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Un</a:t>
            </a:r>
            <a:r>
              <a:rPr sz="1200" i="1" spc="-15" dirty="0">
                <a:latin typeface="Times New Roman"/>
                <a:cs typeface="Times New Roman"/>
              </a:rPr>
              <a:t> </a:t>
            </a:r>
            <a:r>
              <a:rPr sz="1200" i="1" spc="-10" dirty="0">
                <a:latin typeface="Times New Roman"/>
                <a:cs typeface="Times New Roman"/>
              </a:rPr>
              <a:t>diagnóstico </a:t>
            </a:r>
            <a:r>
              <a:rPr sz="1200" i="1" dirty="0">
                <a:latin typeface="Times New Roman"/>
                <a:cs typeface="Times New Roman"/>
              </a:rPr>
              <a:t>sobre</a:t>
            </a:r>
            <a:r>
              <a:rPr sz="1200" i="1" spc="15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el</a:t>
            </a:r>
            <a:r>
              <a:rPr sz="1200" i="1" spc="15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conocimiento</a:t>
            </a:r>
            <a:r>
              <a:rPr sz="1200" i="1" spc="16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insuficiente</a:t>
            </a:r>
            <a:r>
              <a:rPr sz="1200" i="1" spc="16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de</a:t>
            </a:r>
            <a:r>
              <a:rPr sz="1200" i="1" spc="15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estudiantes</a:t>
            </a:r>
            <a:r>
              <a:rPr sz="1200" i="1" spc="16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de</a:t>
            </a:r>
            <a:r>
              <a:rPr sz="1200" i="1" spc="15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primer</a:t>
            </a:r>
            <a:r>
              <a:rPr sz="1200" i="1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año,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p.p.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5-</a:t>
            </a:r>
            <a:r>
              <a:rPr sz="1200" dirty="0">
                <a:latin typeface="Times New Roman"/>
                <a:cs typeface="Times New Roman"/>
              </a:rPr>
              <a:t>39.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Revista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Pedagogía </a:t>
            </a:r>
            <a:r>
              <a:rPr sz="1200" dirty="0">
                <a:latin typeface="Times New Roman"/>
                <a:cs typeface="Times New Roman"/>
              </a:rPr>
              <a:t>Universitaria</a:t>
            </a:r>
            <a:r>
              <a:rPr sz="1200" spc="16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4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Didáctica</a:t>
            </a:r>
            <a:r>
              <a:rPr sz="1200" spc="15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15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Derecho.</a:t>
            </a:r>
            <a:r>
              <a:rPr sz="1200" spc="15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VOL.</a:t>
            </a:r>
            <a:r>
              <a:rPr sz="1200" spc="15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4</a:t>
            </a:r>
            <a:r>
              <a:rPr sz="1200" spc="15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NUM.</a:t>
            </a:r>
            <a:r>
              <a:rPr sz="1200" spc="15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2</a:t>
            </a:r>
            <a:r>
              <a:rPr sz="1200" spc="15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(2017).</a:t>
            </a:r>
            <a:r>
              <a:rPr sz="1200" spc="15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DOI</a:t>
            </a:r>
            <a:r>
              <a:rPr sz="1200" spc="145" dirty="0">
                <a:latin typeface="Times New Roman"/>
                <a:cs typeface="Times New Roman"/>
              </a:rPr>
              <a:t>  </a:t>
            </a:r>
            <a:r>
              <a:rPr sz="1200" spc="-10" dirty="0">
                <a:latin typeface="Times New Roman"/>
                <a:cs typeface="Times New Roman"/>
              </a:rPr>
              <a:t>10.5354/0719- 5885.2017.47969</a:t>
            </a:r>
            <a:endParaRPr sz="1200" dirty="0">
              <a:latin typeface="Times New Roman"/>
              <a:cs typeface="Times New Roman"/>
            </a:endParaRPr>
          </a:p>
          <a:p>
            <a:pPr marL="375285" marR="5715" indent="-36322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Domínguez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Suárez,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A.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(2005).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Pedagogía</a:t>
            </a:r>
            <a:r>
              <a:rPr sz="1200" i="1" spc="10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tradicional</a:t>
            </a:r>
            <a:r>
              <a:rPr sz="1200" i="1" spc="11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vs</a:t>
            </a:r>
            <a:r>
              <a:rPr sz="1200" i="1" spc="10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Pedagogía</a:t>
            </a:r>
            <a:r>
              <a:rPr sz="1200" i="1" spc="12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centradas</a:t>
            </a:r>
            <a:r>
              <a:rPr sz="1200" i="1" spc="10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en</a:t>
            </a:r>
            <a:r>
              <a:rPr sz="1200" i="1" spc="10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el</a:t>
            </a:r>
            <a:r>
              <a:rPr sz="1200" i="1" spc="12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estudiante</a:t>
            </a:r>
            <a:r>
              <a:rPr sz="1200" i="1" spc="114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en</a:t>
            </a:r>
            <a:r>
              <a:rPr sz="1200" i="1" spc="100" dirty="0">
                <a:latin typeface="Times New Roman"/>
                <a:cs typeface="Times New Roman"/>
              </a:rPr>
              <a:t> </a:t>
            </a:r>
            <a:r>
              <a:rPr sz="1200" i="1" spc="-25" dirty="0">
                <a:latin typeface="Times New Roman"/>
                <a:cs typeface="Times New Roman"/>
              </a:rPr>
              <a:t>la </a:t>
            </a:r>
            <a:r>
              <a:rPr sz="1200" i="1" dirty="0">
                <a:latin typeface="Times New Roman"/>
                <a:cs typeface="Times New Roman"/>
              </a:rPr>
              <a:t>formación</a:t>
            </a:r>
            <a:r>
              <a:rPr sz="1200" i="1" spc="5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de</a:t>
            </a:r>
            <a:r>
              <a:rPr sz="1200" i="1" spc="4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valores</a:t>
            </a:r>
            <a:r>
              <a:rPr sz="1200" dirty="0">
                <a:latin typeface="Times New Roman"/>
                <a:cs typeface="Times New Roman"/>
              </a:rPr>
              <a:t>.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P.p.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35" dirty="0">
                <a:latin typeface="Times New Roman"/>
                <a:cs typeface="Times New Roman"/>
              </a:rPr>
              <a:t>111-</a:t>
            </a:r>
            <a:r>
              <a:rPr sz="1200" dirty="0">
                <a:latin typeface="Times New Roman"/>
                <a:cs typeface="Times New Roman"/>
              </a:rPr>
              <a:t>120.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Revista</a:t>
            </a:r>
            <a:r>
              <a:rPr sz="1200" i="1" spc="5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Investigación</a:t>
            </a:r>
            <a:r>
              <a:rPr sz="1200" i="1" spc="6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y</a:t>
            </a:r>
            <a:r>
              <a:rPr sz="1200" i="1" spc="4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Educación</a:t>
            </a:r>
            <a:r>
              <a:rPr sz="1200" dirty="0">
                <a:latin typeface="Times New Roman"/>
                <a:cs typeface="Times New Roman"/>
              </a:rPr>
              <a:t>.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ISSN: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1690-</a:t>
            </a:r>
            <a:r>
              <a:rPr sz="1200" dirty="0">
                <a:latin typeface="Times New Roman"/>
                <a:cs typeface="Times New Roman"/>
              </a:rPr>
              <a:t>1249.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Julio- </a:t>
            </a:r>
            <a:r>
              <a:rPr sz="1200" dirty="0">
                <a:latin typeface="Times New Roman"/>
                <a:cs typeface="Times New Roman"/>
              </a:rPr>
              <a:t>Diciembre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2005.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Subdirección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Investigación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Posgrado,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UPEL-</a:t>
            </a:r>
            <a:r>
              <a:rPr sz="1200" dirty="0">
                <a:latin typeface="Times New Roman"/>
                <a:cs typeface="Times New Roman"/>
              </a:rPr>
              <a:t>IPM,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Venezuela.</a:t>
            </a:r>
            <a:endParaRPr sz="1200" dirty="0">
              <a:latin typeface="Times New Roman"/>
              <a:cs typeface="Times New Roman"/>
            </a:endParaRPr>
          </a:p>
          <a:p>
            <a:pPr marL="12700" algn="just">
              <a:lnSpc>
                <a:spcPct val="100000"/>
              </a:lnSpc>
            </a:pPr>
            <a:r>
              <a:rPr sz="1200" spc="-10" dirty="0">
                <a:latin typeface="Times New Roman"/>
                <a:cs typeface="Times New Roman"/>
              </a:rPr>
              <a:t>Dedijer,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S.</a:t>
            </a:r>
            <a:r>
              <a:rPr sz="1200" spc="-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(1980).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Social</a:t>
            </a:r>
            <a:r>
              <a:rPr sz="1200" i="1" spc="-2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Engineering</a:t>
            </a:r>
            <a:r>
              <a:rPr sz="1200" i="1" spc="-1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of</a:t>
            </a:r>
            <a:r>
              <a:rPr sz="1200" i="1" spc="-3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intelligence</a:t>
            </a:r>
            <a:r>
              <a:rPr sz="1200" i="1" spc="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for</a:t>
            </a:r>
            <a:r>
              <a:rPr sz="1200" i="1" spc="-5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Development</a:t>
            </a:r>
            <a:r>
              <a:rPr sz="1200" dirty="0">
                <a:latin typeface="Times New Roman"/>
                <a:cs typeface="Times New Roman"/>
              </a:rPr>
              <a:t>.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Paris: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OED.</a:t>
            </a:r>
            <a:endParaRPr sz="1200" dirty="0">
              <a:latin typeface="Times New Roman"/>
              <a:cs typeface="Times New Roman"/>
            </a:endParaRPr>
          </a:p>
          <a:p>
            <a:pPr marL="375285" marR="5715" indent="-363220" algn="just">
              <a:lnSpc>
                <a:spcPct val="100000"/>
              </a:lnSpc>
            </a:pPr>
            <a:r>
              <a:rPr sz="1200" spc="-10" dirty="0">
                <a:latin typeface="Times New Roman"/>
                <a:cs typeface="Times New Roman"/>
              </a:rPr>
              <a:t>Fernández-</a:t>
            </a:r>
            <a:r>
              <a:rPr sz="1200" dirty="0">
                <a:latin typeface="Times New Roman"/>
                <a:cs typeface="Times New Roman"/>
              </a:rPr>
              <a:t>Cruz,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F.J.,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&amp;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Fernández-</a:t>
            </a:r>
            <a:r>
              <a:rPr sz="1200" dirty="0">
                <a:latin typeface="Times New Roman"/>
                <a:cs typeface="Times New Roman"/>
              </a:rPr>
              <a:t>Díaz,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M.J.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(2018).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El</a:t>
            </a:r>
            <a:r>
              <a:rPr sz="1200" i="1" spc="7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proceso</a:t>
            </a:r>
            <a:r>
              <a:rPr sz="1200" i="1" spc="7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de</a:t>
            </a:r>
            <a:r>
              <a:rPr sz="1200" i="1" spc="6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integración</a:t>
            </a:r>
            <a:r>
              <a:rPr sz="1200" i="1" spc="7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y</a:t>
            </a:r>
            <a:r>
              <a:rPr sz="1200" i="1" spc="7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uso</a:t>
            </a:r>
            <a:r>
              <a:rPr sz="1200" i="1" spc="7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pedagógico</a:t>
            </a:r>
            <a:r>
              <a:rPr sz="1200" i="1" spc="70" dirty="0">
                <a:latin typeface="Times New Roman"/>
                <a:cs typeface="Times New Roman"/>
              </a:rPr>
              <a:t> </a:t>
            </a:r>
            <a:r>
              <a:rPr sz="1200" i="1" spc="-25" dirty="0">
                <a:latin typeface="Times New Roman"/>
                <a:cs typeface="Times New Roman"/>
              </a:rPr>
              <a:t>de </a:t>
            </a:r>
            <a:r>
              <a:rPr sz="1200" i="1" dirty="0">
                <a:latin typeface="Times New Roman"/>
                <a:cs typeface="Times New Roman"/>
              </a:rPr>
              <a:t>las</a:t>
            </a:r>
            <a:r>
              <a:rPr sz="1200" i="1" spc="165" dirty="0">
                <a:latin typeface="Times New Roman"/>
                <a:cs typeface="Times New Roman"/>
              </a:rPr>
              <a:t>  </a:t>
            </a:r>
            <a:r>
              <a:rPr sz="1200" i="1" dirty="0">
                <a:latin typeface="Times New Roman"/>
                <a:cs typeface="Times New Roman"/>
              </a:rPr>
              <a:t>TIC</a:t>
            </a:r>
            <a:r>
              <a:rPr sz="1200" i="1" spc="170" dirty="0">
                <a:latin typeface="Times New Roman"/>
                <a:cs typeface="Times New Roman"/>
              </a:rPr>
              <a:t>  </a:t>
            </a:r>
            <a:r>
              <a:rPr sz="1200" i="1" dirty="0">
                <a:latin typeface="Times New Roman"/>
                <a:cs typeface="Times New Roman"/>
              </a:rPr>
              <a:t>en</a:t>
            </a:r>
            <a:r>
              <a:rPr sz="1200" i="1" spc="165" dirty="0">
                <a:latin typeface="Times New Roman"/>
                <a:cs typeface="Times New Roman"/>
              </a:rPr>
              <a:t>  </a:t>
            </a:r>
            <a:r>
              <a:rPr sz="1200" i="1" dirty="0">
                <a:latin typeface="Times New Roman"/>
                <a:cs typeface="Times New Roman"/>
              </a:rPr>
              <a:t>los</a:t>
            </a:r>
            <a:r>
              <a:rPr sz="1200" i="1" spc="165" dirty="0">
                <a:latin typeface="Times New Roman"/>
                <a:cs typeface="Times New Roman"/>
              </a:rPr>
              <a:t>  </a:t>
            </a:r>
            <a:r>
              <a:rPr sz="1200" i="1" dirty="0">
                <a:latin typeface="Times New Roman"/>
                <a:cs typeface="Times New Roman"/>
              </a:rPr>
              <a:t>centros</a:t>
            </a:r>
            <a:r>
              <a:rPr sz="1200" i="1" spc="165" dirty="0">
                <a:latin typeface="Times New Roman"/>
                <a:cs typeface="Times New Roman"/>
              </a:rPr>
              <a:t>  </a:t>
            </a:r>
            <a:r>
              <a:rPr sz="1200" i="1" dirty="0">
                <a:latin typeface="Times New Roman"/>
                <a:cs typeface="Times New Roman"/>
              </a:rPr>
              <a:t>educativos</a:t>
            </a:r>
            <a:r>
              <a:rPr sz="1200" i="1" spc="170" dirty="0">
                <a:latin typeface="Times New Roman"/>
                <a:cs typeface="Times New Roman"/>
              </a:rPr>
              <a:t>  </a:t>
            </a:r>
            <a:r>
              <a:rPr sz="1200" i="1" dirty="0">
                <a:latin typeface="Times New Roman"/>
                <a:cs typeface="Times New Roman"/>
              </a:rPr>
              <a:t>madrileños.</a:t>
            </a:r>
            <a:r>
              <a:rPr sz="1200" i="1" spc="165" dirty="0">
                <a:latin typeface="Times New Roman"/>
                <a:cs typeface="Times New Roman"/>
              </a:rPr>
              <a:t>  </a:t>
            </a:r>
            <a:r>
              <a:rPr sz="1200" i="1" dirty="0">
                <a:latin typeface="Times New Roman"/>
                <a:cs typeface="Times New Roman"/>
              </a:rPr>
              <a:t>Educación</a:t>
            </a:r>
            <a:r>
              <a:rPr sz="1200" i="1" spc="170" dirty="0">
                <a:latin typeface="Times New Roman"/>
                <a:cs typeface="Times New Roman"/>
              </a:rPr>
              <a:t>  </a:t>
            </a:r>
            <a:r>
              <a:rPr sz="1200" i="1" dirty="0">
                <a:latin typeface="Times New Roman"/>
                <a:cs typeface="Times New Roman"/>
              </a:rPr>
              <a:t>XX1</a:t>
            </a:r>
            <a:r>
              <a:rPr sz="1200" dirty="0">
                <a:latin typeface="Times New Roman"/>
                <a:cs typeface="Times New Roman"/>
              </a:rPr>
              <a:t>,</a:t>
            </a:r>
            <a:r>
              <a:rPr sz="1200" spc="17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21(2),</a:t>
            </a:r>
            <a:r>
              <a:rPr sz="1200" spc="165" dirty="0">
                <a:latin typeface="Times New Roman"/>
                <a:cs typeface="Times New Roman"/>
              </a:rPr>
              <a:t>  </a:t>
            </a:r>
            <a:r>
              <a:rPr sz="1200" spc="-10" dirty="0">
                <a:latin typeface="Times New Roman"/>
                <a:cs typeface="Times New Roman"/>
              </a:rPr>
              <a:t>395-</a:t>
            </a:r>
            <a:r>
              <a:rPr sz="1200" dirty="0">
                <a:latin typeface="Times New Roman"/>
                <a:cs typeface="Times New Roman"/>
              </a:rPr>
              <a:t>416,</a:t>
            </a:r>
            <a:r>
              <a:rPr sz="1200" spc="165" dirty="0">
                <a:latin typeface="Times New Roman"/>
                <a:cs typeface="Times New Roman"/>
              </a:rPr>
              <a:t>  </a:t>
            </a:r>
            <a:r>
              <a:rPr sz="1200" spc="-20" dirty="0">
                <a:latin typeface="Times New Roman"/>
                <a:cs typeface="Times New Roman"/>
              </a:rPr>
              <a:t>doi: </a:t>
            </a:r>
            <a:r>
              <a:rPr sz="1200" spc="-10" dirty="0">
                <a:latin typeface="Times New Roman"/>
                <a:cs typeface="Times New Roman"/>
              </a:rPr>
              <a:t>10.5944/educXX1.17907</a:t>
            </a:r>
            <a:endParaRPr sz="1200" dirty="0">
              <a:latin typeface="Times New Roman"/>
              <a:cs typeface="Times New Roman"/>
            </a:endParaRPr>
          </a:p>
          <a:p>
            <a:pPr marL="1270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Flores,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R.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(1994).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Hacia</a:t>
            </a:r>
            <a:r>
              <a:rPr sz="1200" i="1" spc="-2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una</a:t>
            </a:r>
            <a:r>
              <a:rPr sz="1200" i="1" spc="-3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pedagogía</a:t>
            </a:r>
            <a:r>
              <a:rPr sz="1200" i="1" spc="-2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del</a:t>
            </a:r>
            <a:r>
              <a:rPr sz="1200" i="1" spc="-1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conocimiento</a:t>
            </a:r>
            <a:r>
              <a:rPr sz="1200" dirty="0">
                <a:latin typeface="Times New Roman"/>
                <a:cs typeface="Times New Roman"/>
              </a:rPr>
              <a:t>.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Editorial Mc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Graw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Hill.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México.</a:t>
            </a:r>
            <a:endParaRPr sz="1200" dirty="0">
              <a:latin typeface="Times New Roman"/>
              <a:cs typeface="Times New Roman"/>
            </a:endParaRPr>
          </a:p>
          <a:p>
            <a:pPr marL="375285" marR="8255" indent="-36322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Freire,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P.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(2004).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Pedagogía</a:t>
            </a:r>
            <a:r>
              <a:rPr sz="1200" i="1" spc="7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de</a:t>
            </a:r>
            <a:r>
              <a:rPr sz="1200" i="1" spc="6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la</a:t>
            </a:r>
            <a:r>
              <a:rPr sz="1200" i="1" spc="7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Autonomía:</a:t>
            </a:r>
            <a:r>
              <a:rPr sz="1200" i="1" spc="6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Saberes</a:t>
            </a:r>
            <a:r>
              <a:rPr sz="1200" i="1" spc="6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Necesarios</a:t>
            </a:r>
            <a:r>
              <a:rPr sz="1200" i="1" spc="7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para</a:t>
            </a:r>
            <a:r>
              <a:rPr sz="1200" i="1" spc="5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la</a:t>
            </a:r>
            <a:r>
              <a:rPr sz="1200" i="1" spc="7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Práctica</a:t>
            </a:r>
            <a:r>
              <a:rPr sz="1200" i="1" spc="7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Educativa.</a:t>
            </a:r>
            <a:r>
              <a:rPr sz="1200" i="1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Paz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spc="-50" dirty="0">
                <a:latin typeface="Times New Roman"/>
                <a:cs typeface="Times New Roman"/>
              </a:rPr>
              <a:t>e </a:t>
            </a:r>
            <a:r>
              <a:rPr sz="1200" spc="-10" dirty="0">
                <a:latin typeface="Times New Roman"/>
                <a:cs typeface="Times New Roman"/>
              </a:rPr>
              <a:t>Terra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SA</a:t>
            </a:r>
            <a:r>
              <a:rPr sz="1200" spc="-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Sao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Paulo.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Brasil.</a:t>
            </a:r>
            <a:endParaRPr sz="1200" dirty="0">
              <a:latin typeface="Times New Roman"/>
              <a:cs typeface="Times New Roman"/>
            </a:endParaRPr>
          </a:p>
          <a:p>
            <a:pPr marL="375285" marR="8255" indent="-36322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Fuentes,</a:t>
            </a:r>
            <a:r>
              <a:rPr sz="1200" spc="4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J.</a:t>
            </a:r>
            <a:r>
              <a:rPr sz="1200" spc="4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(2020).</a:t>
            </a:r>
            <a:r>
              <a:rPr sz="1200" spc="40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La</a:t>
            </a:r>
            <a:r>
              <a:rPr sz="1200" i="1" spc="39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supervisión</a:t>
            </a:r>
            <a:r>
              <a:rPr sz="1200" i="1" spc="40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transformadora</a:t>
            </a:r>
            <a:r>
              <a:rPr sz="1200" i="1" spc="40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en</a:t>
            </a:r>
            <a:r>
              <a:rPr sz="1200" i="1" spc="40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el</a:t>
            </a:r>
            <a:r>
              <a:rPr sz="1200" i="1" spc="40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Instituto</a:t>
            </a:r>
            <a:r>
              <a:rPr sz="1200" i="1" spc="409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Nacional</a:t>
            </a:r>
            <a:r>
              <a:rPr sz="1200" i="1" spc="409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de</a:t>
            </a:r>
            <a:r>
              <a:rPr sz="1200" i="1" spc="40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Capacitación</a:t>
            </a:r>
            <a:r>
              <a:rPr sz="1200" i="1" spc="415" dirty="0">
                <a:latin typeface="Times New Roman"/>
                <a:cs typeface="Times New Roman"/>
              </a:rPr>
              <a:t> </a:t>
            </a:r>
            <a:r>
              <a:rPr sz="1200" i="1" spc="-50" dirty="0">
                <a:latin typeface="Times New Roman"/>
                <a:cs typeface="Times New Roman"/>
              </a:rPr>
              <a:t>y </a:t>
            </a:r>
            <a:r>
              <a:rPr sz="1200" i="1" dirty="0">
                <a:latin typeface="Times New Roman"/>
                <a:cs typeface="Times New Roman"/>
              </a:rPr>
              <a:t>Educación</a:t>
            </a:r>
            <a:r>
              <a:rPr sz="1200" i="1" spc="16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Socialista</a:t>
            </a:r>
            <a:r>
              <a:rPr sz="1200" i="1" spc="18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(INCES)</a:t>
            </a:r>
            <a:r>
              <a:rPr sz="1200" i="1" spc="15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en</a:t>
            </a:r>
            <a:r>
              <a:rPr sz="1200" i="1" spc="170" dirty="0">
                <a:latin typeface="Times New Roman"/>
                <a:cs typeface="Times New Roman"/>
              </a:rPr>
              <a:t>  </a:t>
            </a:r>
            <a:r>
              <a:rPr sz="1200" i="1" dirty="0">
                <a:latin typeface="Times New Roman"/>
                <a:cs typeface="Times New Roman"/>
              </a:rPr>
              <a:t>el</a:t>
            </a:r>
            <a:r>
              <a:rPr sz="1200" i="1" spc="18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Estado</a:t>
            </a:r>
            <a:r>
              <a:rPr sz="1200" i="1" spc="15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Delta</a:t>
            </a:r>
            <a:r>
              <a:rPr sz="1200" i="1" spc="17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Amacuro</a:t>
            </a:r>
            <a:r>
              <a:rPr sz="1200" dirty="0">
                <a:latin typeface="Times New Roman"/>
                <a:cs typeface="Times New Roman"/>
              </a:rPr>
              <a:t>.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Revista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Multidisciplinaria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Saber </a:t>
            </a:r>
            <a:r>
              <a:rPr sz="1200" dirty="0">
                <a:latin typeface="Times New Roman"/>
                <a:cs typeface="Times New Roman"/>
              </a:rPr>
              <a:t>Universitario,</a:t>
            </a:r>
            <a:r>
              <a:rPr sz="1200" spc="48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3,</a:t>
            </a:r>
            <a:r>
              <a:rPr sz="1200" spc="48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69-</a:t>
            </a:r>
            <a:r>
              <a:rPr sz="1200" dirty="0">
                <a:latin typeface="Times New Roman"/>
                <a:cs typeface="Times New Roman"/>
              </a:rPr>
              <a:t>78.</a:t>
            </a:r>
            <a:r>
              <a:rPr sz="1200" spc="4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Recuperado</a:t>
            </a:r>
            <a:r>
              <a:rPr sz="1200" spc="4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de:</a:t>
            </a:r>
            <a:r>
              <a:rPr sz="1200" spc="484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https://saber755.webnode.com.ve/_files/200000012- d44eed44f0/Saber%20Universitario%203%20-%202020-4.pdf</a:t>
            </a:r>
            <a:endParaRPr sz="1200" dirty="0">
              <a:latin typeface="Times New Roman"/>
              <a:cs typeface="Times New Roman"/>
            </a:endParaRPr>
          </a:p>
          <a:p>
            <a:pPr marL="12700" algn="just">
              <a:lnSpc>
                <a:spcPct val="100000"/>
              </a:lnSpc>
              <a:spcBef>
                <a:spcPts val="5"/>
              </a:spcBef>
            </a:pPr>
            <a:r>
              <a:rPr sz="1200" spc="-10" dirty="0">
                <a:latin typeface="Times New Roman"/>
                <a:cs typeface="Times New Roman"/>
              </a:rPr>
              <a:t>Gadamer,</a:t>
            </a:r>
            <a:r>
              <a:rPr sz="1200" dirty="0">
                <a:latin typeface="Times New Roman"/>
                <a:cs typeface="Times New Roman"/>
              </a:rPr>
              <a:t> H.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(1999).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i="1" spc="-25" dirty="0">
                <a:latin typeface="Times New Roman"/>
                <a:cs typeface="Times New Roman"/>
              </a:rPr>
              <a:t>Verdad</a:t>
            </a:r>
            <a:r>
              <a:rPr sz="1200" i="1" spc="-1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y</a:t>
            </a:r>
            <a:r>
              <a:rPr sz="1200" i="1" spc="-2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Método</a:t>
            </a:r>
            <a:r>
              <a:rPr sz="1200" dirty="0">
                <a:latin typeface="Times New Roman"/>
                <a:cs typeface="Times New Roman"/>
              </a:rPr>
              <a:t>.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México: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Sígueme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Ediciones,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p.p.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48-</a:t>
            </a:r>
            <a:r>
              <a:rPr sz="1200" spc="-25" dirty="0">
                <a:latin typeface="Times New Roman"/>
                <a:cs typeface="Times New Roman"/>
              </a:rPr>
              <a:t>56.</a:t>
            </a:r>
            <a:endParaRPr sz="1200" dirty="0">
              <a:latin typeface="Times New Roman"/>
              <a:cs typeface="Times New Roman"/>
            </a:endParaRPr>
          </a:p>
        </p:txBody>
      </p:sp>
      <p:pic>
        <p:nvPicPr>
          <p:cNvPr id="17" name="object 17"/>
          <p:cNvPicPr/>
          <p:nvPr/>
        </p:nvPicPr>
        <p:blipFill>
          <a:blip r:embed="rId14" cstate="print"/>
          <a:stretch>
            <a:fillRect/>
          </a:stretch>
        </p:blipFill>
        <p:spPr>
          <a:xfrm>
            <a:off x="4581144" y="149034"/>
            <a:ext cx="1805304" cy="893889"/>
          </a:xfrm>
          <a:prstGeom prst="rect">
            <a:avLst/>
          </a:prstGeom>
        </p:spPr>
      </p:pic>
      <p:sp>
        <p:nvSpPr>
          <p:cNvPr id="18" name="object 18"/>
          <p:cNvSpPr txBox="1"/>
          <p:nvPr/>
        </p:nvSpPr>
        <p:spPr>
          <a:xfrm>
            <a:off x="1310132" y="8233494"/>
            <a:ext cx="4236720" cy="620395"/>
          </a:xfrm>
          <a:prstGeom prst="rect">
            <a:avLst/>
          </a:prstGeom>
        </p:spPr>
        <p:txBody>
          <a:bodyPr vert="horz" wrap="square" lIns="0" tIns="6350" rIns="0" bIns="0" rtlCol="0">
            <a:spAutoFit/>
          </a:bodyPr>
          <a:lstStyle/>
          <a:p>
            <a:pPr marL="99695" marR="92075" algn="ctr">
              <a:lnSpc>
                <a:spcPts val="1400"/>
              </a:lnSpc>
              <a:spcBef>
                <a:spcPts val="50"/>
              </a:spcBef>
            </a:pPr>
            <a:r>
              <a:rPr sz="1200" b="1" dirty="0">
                <a:latin typeface="Times New Roman"/>
                <a:cs typeface="Times New Roman"/>
              </a:rPr>
              <a:t>La</a:t>
            </a:r>
            <a:r>
              <a:rPr sz="1200" b="1" spc="-4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Cultura</a:t>
            </a:r>
            <a:r>
              <a:rPr sz="1200" b="1" spc="-3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Digital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Educativa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Hoy,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Un</a:t>
            </a:r>
            <a:r>
              <a:rPr sz="1200" b="1" spc="-8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Análisis</a:t>
            </a:r>
            <a:r>
              <a:rPr sz="1200" b="1" spc="-3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desde</a:t>
            </a:r>
            <a:r>
              <a:rPr sz="1200" b="1" spc="-4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la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Teoría Crítica</a:t>
            </a:r>
            <a:endParaRPr sz="12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475"/>
              </a:spcBef>
            </a:pPr>
            <a:r>
              <a:rPr sz="1200" b="1" spc="-35" dirty="0">
                <a:latin typeface="Times New Roman"/>
                <a:cs typeface="Times New Roman"/>
              </a:rPr>
              <a:t>Dr. </a:t>
            </a:r>
            <a:r>
              <a:rPr sz="1200" b="1" dirty="0">
                <a:latin typeface="Times New Roman"/>
                <a:cs typeface="Times New Roman"/>
              </a:rPr>
              <a:t>Miguel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Israel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Bennasar</a:t>
            </a:r>
            <a:r>
              <a:rPr sz="1200" b="1" spc="-5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García</a:t>
            </a:r>
            <a:r>
              <a:rPr sz="1200" b="1" spc="-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/</a:t>
            </a:r>
            <a:r>
              <a:rPr sz="1200" b="1" spc="-3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Dra.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Ceferina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Cabrera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Félix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9" name="object 19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56388" rIns="0" bIns="0" rtlCol="0">
            <a:spAutoFit/>
          </a:bodyPr>
          <a:lstStyle/>
          <a:p>
            <a:pPr marL="151130">
              <a:lnSpc>
                <a:spcPts val="1410"/>
              </a:lnSpc>
            </a:pPr>
            <a:fld id="{81D60167-4931-47E6-BA6A-407CBD079E47}" type="slidenum">
              <a:rPr b="1" spc="-25" dirty="0">
                <a:latin typeface="Times New Roman"/>
                <a:cs typeface="Times New Roman"/>
              </a:rPr>
              <a:t>104</a:t>
            </a:fld>
            <a:endParaRPr b="1" spc="-25" dirty="0">
              <a:latin typeface="Times New Roman"/>
              <a:cs typeface="Times New Roman"/>
            </a:endParaRPr>
          </a:p>
        </p:txBody>
      </p:sp>
      <p:grpSp>
        <p:nvGrpSpPr>
          <p:cNvPr id="20" name="Grupo 19">
            <a:extLst>
              <a:ext uri="{FF2B5EF4-FFF2-40B4-BE49-F238E27FC236}">
                <a16:creationId xmlns:a16="http://schemas.microsoft.com/office/drawing/2014/main" id="{562B1A9C-F7D3-30DA-4DD3-76CACCD86E6D}"/>
              </a:ext>
            </a:extLst>
          </p:cNvPr>
          <p:cNvGrpSpPr/>
          <p:nvPr/>
        </p:nvGrpSpPr>
        <p:grpSpPr>
          <a:xfrm>
            <a:off x="95504" y="83277"/>
            <a:ext cx="6665976" cy="1452626"/>
            <a:chOff x="470065" y="1951410"/>
            <a:chExt cx="6665976" cy="1452626"/>
          </a:xfrm>
        </p:grpSpPr>
        <p:grpSp>
          <p:nvGrpSpPr>
            <p:cNvPr id="21" name="object 12">
              <a:extLst>
                <a:ext uri="{FF2B5EF4-FFF2-40B4-BE49-F238E27FC236}">
                  <a16:creationId xmlns:a16="http://schemas.microsoft.com/office/drawing/2014/main" id="{7B6E8FAF-4891-D21E-6013-A22C3586A70B}"/>
                </a:ext>
              </a:extLst>
            </p:cNvPr>
            <p:cNvGrpSpPr/>
            <p:nvPr/>
          </p:nvGrpSpPr>
          <p:grpSpPr>
            <a:xfrm>
              <a:off x="470065" y="1951664"/>
              <a:ext cx="6665976" cy="1452372"/>
              <a:chOff x="96011" y="115823"/>
              <a:chExt cx="6665976" cy="1452372"/>
            </a:xfrm>
          </p:grpSpPr>
          <p:pic>
            <p:nvPicPr>
              <p:cNvPr id="25" name="object 13">
                <a:extLst>
                  <a:ext uri="{FF2B5EF4-FFF2-40B4-BE49-F238E27FC236}">
                    <a16:creationId xmlns:a16="http://schemas.microsoft.com/office/drawing/2014/main" id="{215E485E-6E48-6338-6200-9FA420D6B828}"/>
                  </a:ext>
                </a:extLst>
              </p:cNvPr>
              <p:cNvPicPr/>
              <p:nvPr/>
            </p:nvPicPr>
            <p:blipFill>
              <a:blip r:embed="rId3" cstate="print"/>
              <a:stretch>
                <a:fillRect/>
              </a:stretch>
            </p:blipFill>
            <p:spPr>
              <a:xfrm>
                <a:off x="96011" y="115823"/>
                <a:ext cx="6665976" cy="1452372"/>
              </a:xfrm>
              <a:prstGeom prst="rect">
                <a:avLst/>
              </a:prstGeom>
            </p:spPr>
          </p:pic>
          <p:pic>
            <p:nvPicPr>
              <p:cNvPr id="26" name="object 14">
                <a:extLst>
                  <a:ext uri="{FF2B5EF4-FFF2-40B4-BE49-F238E27FC236}">
                    <a16:creationId xmlns:a16="http://schemas.microsoft.com/office/drawing/2014/main" id="{DE684BF5-9F25-CDEB-0CFE-5847373E4FAA}"/>
                  </a:ext>
                </a:extLst>
              </p:cNvPr>
              <p:cNvPicPr/>
              <p:nvPr/>
            </p:nvPicPr>
            <p:blipFill>
              <a:blip r:embed="rId4" cstate="print"/>
              <a:stretch>
                <a:fillRect/>
              </a:stretch>
            </p:blipFill>
            <p:spPr>
              <a:xfrm>
                <a:off x="142849" y="142875"/>
                <a:ext cx="6572275" cy="1358646"/>
              </a:xfrm>
              <a:prstGeom prst="rect">
                <a:avLst/>
              </a:prstGeom>
            </p:spPr>
          </p:pic>
          <p:sp>
            <p:nvSpPr>
              <p:cNvPr id="27" name="object 15">
                <a:extLst>
                  <a:ext uri="{FF2B5EF4-FFF2-40B4-BE49-F238E27FC236}">
                    <a16:creationId xmlns:a16="http://schemas.microsoft.com/office/drawing/2014/main" id="{9F63C9B2-8D69-4F90-537F-96DD3C39D53C}"/>
                  </a:ext>
                </a:extLst>
              </p:cNvPr>
              <p:cNvSpPr/>
              <p:nvPr/>
            </p:nvSpPr>
            <p:spPr>
              <a:xfrm>
                <a:off x="142849" y="142875"/>
                <a:ext cx="6572884" cy="1358900"/>
              </a:xfrm>
              <a:custGeom>
                <a:avLst/>
                <a:gdLst/>
                <a:ahLst/>
                <a:cxnLst/>
                <a:rect l="l" t="t" r="r" b="b"/>
                <a:pathLst>
                  <a:path w="6572884" h="1358900">
                    <a:moveTo>
                      <a:pt x="0" y="226441"/>
                    </a:moveTo>
                    <a:lnTo>
                      <a:pt x="4600" y="180795"/>
                    </a:lnTo>
                    <a:lnTo>
                      <a:pt x="17795" y="138285"/>
                    </a:lnTo>
                    <a:lnTo>
                      <a:pt x="38673" y="99820"/>
                    </a:lnTo>
                    <a:lnTo>
                      <a:pt x="66324" y="66309"/>
                    </a:lnTo>
                    <a:lnTo>
                      <a:pt x="99837" y="38663"/>
                    </a:lnTo>
                    <a:lnTo>
                      <a:pt x="138301" y="17789"/>
                    </a:lnTo>
                    <a:lnTo>
                      <a:pt x="180806" y="4599"/>
                    </a:lnTo>
                    <a:lnTo>
                      <a:pt x="226440" y="0"/>
                    </a:lnTo>
                    <a:lnTo>
                      <a:pt x="6345834" y="0"/>
                    </a:lnTo>
                    <a:lnTo>
                      <a:pt x="6391480" y="4599"/>
                    </a:lnTo>
                    <a:lnTo>
                      <a:pt x="6433990" y="17789"/>
                    </a:lnTo>
                    <a:lnTo>
                      <a:pt x="6472455" y="38663"/>
                    </a:lnTo>
                    <a:lnTo>
                      <a:pt x="6505965" y="66309"/>
                    </a:lnTo>
                    <a:lnTo>
                      <a:pt x="6533612" y="99820"/>
                    </a:lnTo>
                    <a:lnTo>
                      <a:pt x="6554485" y="138285"/>
                    </a:lnTo>
                    <a:lnTo>
                      <a:pt x="6567676" y="180795"/>
                    </a:lnTo>
                    <a:lnTo>
                      <a:pt x="6572275" y="226441"/>
                    </a:lnTo>
                    <a:lnTo>
                      <a:pt x="6572275" y="1132204"/>
                    </a:lnTo>
                    <a:lnTo>
                      <a:pt x="6567676" y="1177850"/>
                    </a:lnTo>
                    <a:lnTo>
                      <a:pt x="6554485" y="1220360"/>
                    </a:lnTo>
                    <a:lnTo>
                      <a:pt x="6533612" y="1258825"/>
                    </a:lnTo>
                    <a:lnTo>
                      <a:pt x="6505965" y="1292336"/>
                    </a:lnTo>
                    <a:lnTo>
                      <a:pt x="6472455" y="1319982"/>
                    </a:lnTo>
                    <a:lnTo>
                      <a:pt x="6433990" y="1340856"/>
                    </a:lnTo>
                    <a:lnTo>
                      <a:pt x="6391480" y="1354046"/>
                    </a:lnTo>
                    <a:lnTo>
                      <a:pt x="6345834" y="1358646"/>
                    </a:lnTo>
                    <a:lnTo>
                      <a:pt x="226440" y="1358646"/>
                    </a:lnTo>
                    <a:lnTo>
                      <a:pt x="180806" y="1354046"/>
                    </a:lnTo>
                    <a:lnTo>
                      <a:pt x="138301" y="1340856"/>
                    </a:lnTo>
                    <a:lnTo>
                      <a:pt x="99837" y="1319982"/>
                    </a:lnTo>
                    <a:lnTo>
                      <a:pt x="66324" y="1292336"/>
                    </a:lnTo>
                    <a:lnTo>
                      <a:pt x="38673" y="1258825"/>
                    </a:lnTo>
                    <a:lnTo>
                      <a:pt x="17795" y="1220360"/>
                    </a:lnTo>
                    <a:lnTo>
                      <a:pt x="4600" y="1177850"/>
                    </a:lnTo>
                    <a:lnTo>
                      <a:pt x="0" y="1132204"/>
                    </a:lnTo>
                    <a:lnTo>
                      <a:pt x="0" y="226441"/>
                    </a:lnTo>
                    <a:close/>
                  </a:path>
                </a:pathLst>
              </a:custGeom>
              <a:ln w="9525">
                <a:solidFill>
                  <a:srgbClr val="55CE74"/>
                </a:solidFill>
              </a:ln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pic>
            <p:nvPicPr>
              <p:cNvPr id="28" name="object 16">
                <a:extLst>
                  <a:ext uri="{FF2B5EF4-FFF2-40B4-BE49-F238E27FC236}">
                    <a16:creationId xmlns:a16="http://schemas.microsoft.com/office/drawing/2014/main" id="{0CEB70D6-7568-4EAD-0233-1F40A75AAE15}"/>
                  </a:ext>
                </a:extLst>
              </p:cNvPr>
              <p:cNvPicPr/>
              <p:nvPr/>
            </p:nvPicPr>
            <p:blipFill>
              <a:blip r:embed="rId5" cstate="print"/>
              <a:stretch>
                <a:fillRect/>
              </a:stretch>
            </p:blipFill>
            <p:spPr>
              <a:xfrm>
                <a:off x="2500248" y="305930"/>
                <a:ext cx="1714500" cy="733945"/>
              </a:xfrm>
              <a:prstGeom prst="rect">
                <a:avLst/>
              </a:prstGeom>
            </p:spPr>
          </p:pic>
        </p:grpSp>
        <p:sp>
          <p:nvSpPr>
            <p:cNvPr id="22" name="object 16">
              <a:extLst>
                <a:ext uri="{FF2B5EF4-FFF2-40B4-BE49-F238E27FC236}">
                  <a16:creationId xmlns:a16="http://schemas.microsoft.com/office/drawing/2014/main" id="{499A5BC5-0343-8450-7BA1-8C44D7F16B5F}"/>
                </a:ext>
              </a:extLst>
            </p:cNvPr>
            <p:cNvSpPr txBox="1"/>
            <p:nvPr/>
          </p:nvSpPr>
          <p:spPr>
            <a:xfrm>
              <a:off x="2775727" y="2875716"/>
              <a:ext cx="3332858" cy="391795"/>
            </a:xfrm>
            <a:prstGeom prst="rect">
              <a:avLst/>
            </a:prstGeom>
            <a:noFill/>
          </p:spPr>
          <p:txBody>
            <a:bodyPr vert="horz" wrap="square" lIns="0" tIns="12700" rIns="0" bIns="0" rtlCol="0">
              <a:spAutoFit/>
            </a:bodyPr>
            <a:lstStyle/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Volumen 4,  Número 1  Enero a Julio 2021</a:t>
              </a:r>
            </a:p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Revista Semestral. Venezuela</a:t>
              </a:r>
              <a:endParaRPr sz="1200" dirty="0">
                <a:latin typeface="Arial"/>
                <a:cs typeface="Arial"/>
              </a:endParaRPr>
            </a:p>
          </p:txBody>
        </p:sp>
        <p:pic>
          <p:nvPicPr>
            <p:cNvPr id="23" name="object 25">
              <a:extLst>
                <a:ext uri="{FF2B5EF4-FFF2-40B4-BE49-F238E27FC236}">
                  <a16:creationId xmlns:a16="http://schemas.microsoft.com/office/drawing/2014/main" id="{1C3D0326-4E37-D80B-B707-01D38452BDFD}"/>
                </a:ext>
              </a:extLst>
            </p:cNvPr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470065" y="2027896"/>
              <a:ext cx="2305662" cy="1053903"/>
            </a:xfrm>
            <a:prstGeom prst="rect">
              <a:avLst/>
            </a:prstGeom>
          </p:spPr>
        </p:pic>
        <p:pic>
          <p:nvPicPr>
            <p:cNvPr id="24" name="object 31">
              <a:extLst>
                <a:ext uri="{FF2B5EF4-FFF2-40B4-BE49-F238E27FC236}">
                  <a16:creationId xmlns:a16="http://schemas.microsoft.com/office/drawing/2014/main" id="{84715993-70B4-CAEE-A881-01836E26A9A2}"/>
                </a:ext>
              </a:extLst>
            </p:cNvPr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4932681" y="1951410"/>
              <a:ext cx="1805304" cy="893889"/>
            </a:xfrm>
            <a:prstGeom prst="rect">
              <a:avLst/>
            </a:prstGeom>
          </p:spPr>
        </p:pic>
      </p:grpSp>
    </p:spTree>
  </p:cSld>
  <p:clrMapOvr>
    <a:masterClrMapping/>
  </p:clrMapOvr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94485" y="115823"/>
            <a:ext cx="6669405" cy="8926195"/>
            <a:chOff x="94485" y="115823"/>
            <a:chExt cx="6669405" cy="8926195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204216" y="8555735"/>
              <a:ext cx="6518148" cy="160020"/>
            </a:xfrm>
            <a:prstGeom prst="rect">
              <a:avLst/>
            </a:prstGeom>
          </p:spPr>
        </p:pic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96012" y="115823"/>
              <a:ext cx="6665976" cy="1452372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42849" y="142875"/>
              <a:ext cx="6572275" cy="1358646"/>
            </a:xfrm>
            <a:prstGeom prst="rect">
              <a:avLst/>
            </a:prstGeom>
          </p:spPr>
        </p:pic>
        <p:sp>
          <p:nvSpPr>
            <p:cNvPr id="6" name="object 6"/>
            <p:cNvSpPr/>
            <p:nvPr/>
          </p:nvSpPr>
          <p:spPr>
            <a:xfrm>
              <a:off x="142849" y="142875"/>
              <a:ext cx="6572884" cy="1358900"/>
            </a:xfrm>
            <a:custGeom>
              <a:avLst/>
              <a:gdLst/>
              <a:ahLst/>
              <a:cxnLst/>
              <a:rect l="l" t="t" r="r" b="b"/>
              <a:pathLst>
                <a:path w="6572884" h="1358900">
                  <a:moveTo>
                    <a:pt x="0" y="226441"/>
                  </a:moveTo>
                  <a:lnTo>
                    <a:pt x="4600" y="180795"/>
                  </a:lnTo>
                  <a:lnTo>
                    <a:pt x="17795" y="138285"/>
                  </a:lnTo>
                  <a:lnTo>
                    <a:pt x="38673" y="99820"/>
                  </a:lnTo>
                  <a:lnTo>
                    <a:pt x="66324" y="66309"/>
                  </a:lnTo>
                  <a:lnTo>
                    <a:pt x="99837" y="38663"/>
                  </a:lnTo>
                  <a:lnTo>
                    <a:pt x="138301" y="17789"/>
                  </a:lnTo>
                  <a:lnTo>
                    <a:pt x="180806" y="4599"/>
                  </a:lnTo>
                  <a:lnTo>
                    <a:pt x="226440" y="0"/>
                  </a:lnTo>
                  <a:lnTo>
                    <a:pt x="6345834" y="0"/>
                  </a:lnTo>
                  <a:lnTo>
                    <a:pt x="6391480" y="4599"/>
                  </a:lnTo>
                  <a:lnTo>
                    <a:pt x="6433990" y="17789"/>
                  </a:lnTo>
                  <a:lnTo>
                    <a:pt x="6472455" y="38663"/>
                  </a:lnTo>
                  <a:lnTo>
                    <a:pt x="6505965" y="66309"/>
                  </a:lnTo>
                  <a:lnTo>
                    <a:pt x="6533612" y="99820"/>
                  </a:lnTo>
                  <a:lnTo>
                    <a:pt x="6554485" y="138285"/>
                  </a:lnTo>
                  <a:lnTo>
                    <a:pt x="6567676" y="180795"/>
                  </a:lnTo>
                  <a:lnTo>
                    <a:pt x="6572275" y="226441"/>
                  </a:lnTo>
                  <a:lnTo>
                    <a:pt x="6572275" y="1132204"/>
                  </a:lnTo>
                  <a:lnTo>
                    <a:pt x="6567676" y="1177850"/>
                  </a:lnTo>
                  <a:lnTo>
                    <a:pt x="6554485" y="1220360"/>
                  </a:lnTo>
                  <a:lnTo>
                    <a:pt x="6533612" y="1258825"/>
                  </a:lnTo>
                  <a:lnTo>
                    <a:pt x="6505965" y="1292336"/>
                  </a:lnTo>
                  <a:lnTo>
                    <a:pt x="6472455" y="1319982"/>
                  </a:lnTo>
                  <a:lnTo>
                    <a:pt x="6433990" y="1340856"/>
                  </a:lnTo>
                  <a:lnTo>
                    <a:pt x="6391480" y="1354046"/>
                  </a:lnTo>
                  <a:lnTo>
                    <a:pt x="6345834" y="1358646"/>
                  </a:lnTo>
                  <a:lnTo>
                    <a:pt x="226440" y="1358646"/>
                  </a:lnTo>
                  <a:lnTo>
                    <a:pt x="180806" y="1354046"/>
                  </a:lnTo>
                  <a:lnTo>
                    <a:pt x="138301" y="1340856"/>
                  </a:lnTo>
                  <a:lnTo>
                    <a:pt x="99837" y="1319982"/>
                  </a:lnTo>
                  <a:lnTo>
                    <a:pt x="66324" y="1292336"/>
                  </a:lnTo>
                  <a:lnTo>
                    <a:pt x="38673" y="1258825"/>
                  </a:lnTo>
                  <a:lnTo>
                    <a:pt x="17795" y="1220360"/>
                  </a:lnTo>
                  <a:lnTo>
                    <a:pt x="4600" y="1177850"/>
                  </a:lnTo>
                  <a:lnTo>
                    <a:pt x="0" y="1132204"/>
                  </a:lnTo>
                  <a:lnTo>
                    <a:pt x="0" y="226441"/>
                  </a:lnTo>
                  <a:close/>
                </a:path>
              </a:pathLst>
            </a:custGeom>
            <a:ln w="9525">
              <a:solidFill>
                <a:srgbClr val="55CE7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" name="object 7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2500248" y="305930"/>
              <a:ext cx="1714500" cy="733945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2738628" y="1024127"/>
              <a:ext cx="1897379" cy="371855"/>
            </a:xfrm>
            <a:prstGeom prst="rect">
              <a:avLst/>
            </a:prstGeom>
          </p:spPr>
        </p:pic>
        <p:pic>
          <p:nvPicPr>
            <p:cNvPr id="9" name="object 9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4401312" y="1024127"/>
              <a:ext cx="1577339" cy="371855"/>
            </a:xfrm>
            <a:prstGeom prst="rect">
              <a:avLst/>
            </a:prstGeom>
          </p:spPr>
        </p:pic>
        <p:pic>
          <p:nvPicPr>
            <p:cNvPr id="10" name="object 10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3169920" y="1207007"/>
              <a:ext cx="1546859" cy="371855"/>
            </a:xfrm>
            <a:prstGeom prst="rect">
              <a:avLst/>
            </a:prstGeom>
          </p:spPr>
        </p:pic>
        <p:pic>
          <p:nvPicPr>
            <p:cNvPr id="11" name="object 11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4482083" y="1207007"/>
              <a:ext cx="284988" cy="371855"/>
            </a:xfrm>
            <a:prstGeom prst="rect">
              <a:avLst/>
            </a:prstGeom>
          </p:spPr>
        </p:pic>
        <p:pic>
          <p:nvPicPr>
            <p:cNvPr id="12" name="object 12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4571999" y="1207007"/>
              <a:ext cx="1013460" cy="371855"/>
            </a:xfrm>
            <a:prstGeom prst="rect">
              <a:avLst/>
            </a:prstGeom>
          </p:spPr>
        </p:pic>
        <p:pic>
          <p:nvPicPr>
            <p:cNvPr id="13" name="object 13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324612" y="234695"/>
              <a:ext cx="1719072" cy="1341120"/>
            </a:xfrm>
            <a:prstGeom prst="rect">
              <a:avLst/>
            </a:prstGeom>
          </p:spPr>
        </p:pic>
        <p:pic>
          <p:nvPicPr>
            <p:cNvPr id="14" name="object 14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5606795" y="8193022"/>
              <a:ext cx="1092707" cy="848868"/>
            </a:xfrm>
            <a:prstGeom prst="rect">
              <a:avLst/>
            </a:prstGeom>
          </p:spPr>
        </p:pic>
        <p:pic>
          <p:nvPicPr>
            <p:cNvPr id="15" name="object 15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109728" y="8193022"/>
              <a:ext cx="1092708" cy="848868"/>
            </a:xfrm>
            <a:prstGeom prst="rect">
              <a:avLst/>
            </a:prstGeom>
          </p:spPr>
        </p:pic>
      </p:grpSp>
      <p:sp>
        <p:nvSpPr>
          <p:cNvPr id="16" name="object 16"/>
          <p:cNvSpPr txBox="1"/>
          <p:nvPr/>
        </p:nvSpPr>
        <p:spPr>
          <a:xfrm>
            <a:off x="327456" y="1068451"/>
            <a:ext cx="6274435" cy="68249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2958465" marR="735330" indent="-431800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Arial"/>
                <a:cs typeface="Arial"/>
              </a:rPr>
              <a:t>6ta.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Edición</a:t>
            </a:r>
            <a:r>
              <a:rPr sz="1200" b="1" spc="-10" dirty="0">
                <a:latin typeface="Arial"/>
                <a:cs typeface="Arial"/>
              </a:rPr>
              <a:t> Volumen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I</a:t>
            </a:r>
            <a:r>
              <a:rPr sz="1200" b="1" spc="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Enero</a:t>
            </a:r>
            <a:r>
              <a:rPr sz="1200" b="1" spc="-3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a</a:t>
            </a:r>
            <a:r>
              <a:rPr sz="1200" b="1" spc="-2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Julio</a:t>
            </a:r>
            <a:r>
              <a:rPr sz="1200" b="1" spc="-5" dirty="0">
                <a:latin typeface="Arial"/>
                <a:cs typeface="Arial"/>
              </a:rPr>
              <a:t> </a:t>
            </a:r>
            <a:r>
              <a:rPr sz="1200" b="1" spc="-20" dirty="0">
                <a:latin typeface="Arial"/>
                <a:cs typeface="Arial"/>
              </a:rPr>
              <a:t>2021 </a:t>
            </a:r>
            <a:r>
              <a:rPr sz="1200" b="1" dirty="0">
                <a:latin typeface="Arial"/>
                <a:cs typeface="Arial"/>
              </a:rPr>
              <a:t>Revista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Semestral-</a:t>
            </a:r>
            <a:r>
              <a:rPr sz="1200" b="1" spc="-40" dirty="0">
                <a:latin typeface="Arial"/>
                <a:cs typeface="Arial"/>
              </a:rPr>
              <a:t> </a:t>
            </a:r>
            <a:r>
              <a:rPr sz="1200" b="1" spc="-10" dirty="0">
                <a:latin typeface="Arial"/>
                <a:cs typeface="Arial"/>
              </a:rPr>
              <a:t>Venezuela</a:t>
            </a:r>
            <a:endParaRPr sz="1200" dirty="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305"/>
              </a:spcBef>
            </a:pPr>
            <a:endParaRPr sz="1200" dirty="0">
              <a:latin typeface="Arial"/>
              <a:cs typeface="Arial"/>
            </a:endParaRPr>
          </a:p>
          <a:p>
            <a:pPr marL="375285" marR="6350" indent="-36322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González,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C.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(2018).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Contribuciones</a:t>
            </a:r>
            <a:r>
              <a:rPr sz="1200" i="1" spc="2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de</a:t>
            </a:r>
            <a:r>
              <a:rPr sz="1200" i="1" spc="1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los</a:t>
            </a:r>
            <a:r>
              <a:rPr sz="1200" i="1" spc="2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usos</a:t>
            </a:r>
            <a:r>
              <a:rPr sz="1200" i="1" spc="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didácticos</a:t>
            </a:r>
            <a:r>
              <a:rPr sz="1200" i="1" spc="2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de</a:t>
            </a:r>
            <a:r>
              <a:rPr sz="1200" i="1" spc="1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las</a:t>
            </a:r>
            <a:r>
              <a:rPr sz="1200" i="1" spc="1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TIC</a:t>
            </a:r>
            <a:r>
              <a:rPr sz="1200" i="1" spc="2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para</a:t>
            </a:r>
            <a:r>
              <a:rPr sz="1200" i="1" spc="2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la</a:t>
            </a:r>
            <a:r>
              <a:rPr sz="1200" i="1" spc="1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formación</a:t>
            </a:r>
            <a:r>
              <a:rPr sz="1200" i="1" spc="1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literaria</a:t>
            </a:r>
            <a:r>
              <a:rPr sz="1200" i="1" spc="20" dirty="0">
                <a:latin typeface="Times New Roman"/>
                <a:cs typeface="Times New Roman"/>
              </a:rPr>
              <a:t> </a:t>
            </a:r>
            <a:r>
              <a:rPr sz="1200" i="1" spc="-25" dirty="0">
                <a:latin typeface="Times New Roman"/>
                <a:cs typeface="Times New Roman"/>
              </a:rPr>
              <a:t>de </a:t>
            </a:r>
            <a:r>
              <a:rPr sz="1200" i="1" dirty="0">
                <a:latin typeface="Times New Roman"/>
                <a:cs typeface="Times New Roman"/>
              </a:rPr>
              <a:t>jóvenes</a:t>
            </a:r>
            <a:r>
              <a:rPr sz="1200" i="1" spc="385" dirty="0">
                <a:latin typeface="Times New Roman"/>
                <a:cs typeface="Times New Roman"/>
              </a:rPr>
              <a:t>  </a:t>
            </a:r>
            <a:r>
              <a:rPr sz="1200" i="1" dirty="0">
                <a:latin typeface="Times New Roman"/>
                <a:cs typeface="Times New Roman"/>
              </a:rPr>
              <a:t>lectores.</a:t>
            </a:r>
            <a:r>
              <a:rPr sz="1200" i="1" spc="385" dirty="0">
                <a:latin typeface="Times New Roman"/>
                <a:cs typeface="Times New Roman"/>
              </a:rPr>
              <a:t>  </a:t>
            </a:r>
            <a:r>
              <a:rPr sz="1200" i="1" dirty="0">
                <a:latin typeface="Times New Roman"/>
                <a:cs typeface="Times New Roman"/>
              </a:rPr>
              <a:t>Aula</a:t>
            </a:r>
            <a:r>
              <a:rPr sz="1200" i="1" spc="385" dirty="0">
                <a:latin typeface="Times New Roman"/>
                <a:cs typeface="Times New Roman"/>
              </a:rPr>
              <a:t>  </a:t>
            </a:r>
            <a:r>
              <a:rPr sz="1200" i="1" dirty="0">
                <a:latin typeface="Times New Roman"/>
                <a:cs typeface="Times New Roman"/>
              </a:rPr>
              <a:t>de</a:t>
            </a:r>
            <a:r>
              <a:rPr sz="1200" i="1" spc="385" dirty="0">
                <a:latin typeface="Times New Roman"/>
                <a:cs typeface="Times New Roman"/>
              </a:rPr>
              <a:t>  </a:t>
            </a:r>
            <a:r>
              <a:rPr sz="1200" i="1" dirty="0">
                <a:latin typeface="Times New Roman"/>
                <a:cs typeface="Times New Roman"/>
              </a:rPr>
              <a:t>Encuentro,</a:t>
            </a:r>
            <a:r>
              <a:rPr sz="1200" i="1" spc="39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nº</a:t>
            </a:r>
            <a:r>
              <a:rPr sz="1200" spc="39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2,</a:t>
            </a:r>
            <a:r>
              <a:rPr sz="1200" spc="38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volumen</a:t>
            </a:r>
            <a:r>
              <a:rPr sz="1200" spc="39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20,</a:t>
            </a:r>
            <a:r>
              <a:rPr sz="1200" spc="39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pp.</a:t>
            </a:r>
            <a:r>
              <a:rPr sz="1200" spc="385" dirty="0">
                <a:latin typeface="Times New Roman"/>
                <a:cs typeface="Times New Roman"/>
              </a:rPr>
              <a:t>  </a:t>
            </a:r>
            <a:r>
              <a:rPr sz="1200" spc="-10" dirty="0">
                <a:latin typeface="Times New Roman"/>
                <a:cs typeface="Times New Roman"/>
              </a:rPr>
              <a:t>21-</a:t>
            </a:r>
            <a:r>
              <a:rPr sz="1200" dirty="0">
                <a:latin typeface="Times New Roman"/>
                <a:cs typeface="Times New Roman"/>
              </a:rPr>
              <a:t>34.</a:t>
            </a:r>
            <a:r>
              <a:rPr sz="1200" spc="385" dirty="0">
                <a:latin typeface="Times New Roman"/>
                <a:cs typeface="Times New Roman"/>
              </a:rPr>
              <a:t>  </a:t>
            </a:r>
            <a:r>
              <a:rPr sz="1200" spc="-20" dirty="0">
                <a:latin typeface="Times New Roman"/>
                <a:cs typeface="Times New Roman"/>
              </a:rPr>
              <a:t>DOI: </a:t>
            </a:r>
            <a:r>
              <a:rPr sz="1200" spc="-10" dirty="0">
                <a:latin typeface="Times New Roman"/>
                <a:cs typeface="Times New Roman"/>
              </a:rPr>
              <a:t>https://dx.doi.org/10.17561/ae.v20i2.2</a:t>
            </a:r>
            <a:endParaRPr sz="1200" dirty="0">
              <a:latin typeface="Times New Roman"/>
              <a:cs typeface="Times New Roman"/>
            </a:endParaRPr>
          </a:p>
          <a:p>
            <a:pPr marL="375285" marR="6985" indent="-36322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Lanz,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R.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(2005).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El</a:t>
            </a:r>
            <a:r>
              <a:rPr sz="1200" i="1" spc="12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Arte</a:t>
            </a:r>
            <a:r>
              <a:rPr sz="1200" i="1" spc="12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de</a:t>
            </a:r>
            <a:r>
              <a:rPr sz="1200" i="1" spc="12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Pensar</a:t>
            </a:r>
            <a:r>
              <a:rPr sz="1200" i="1" spc="114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sin</a:t>
            </a:r>
            <a:r>
              <a:rPr sz="1200" i="1" spc="12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Paradigmas</a:t>
            </a:r>
            <a:r>
              <a:rPr sz="1200" i="1" spc="11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en</a:t>
            </a:r>
            <a:r>
              <a:rPr sz="1200" i="1" spc="114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revista</a:t>
            </a:r>
            <a:r>
              <a:rPr sz="1200" i="1" spc="114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Educare</a:t>
            </a:r>
            <a:r>
              <a:rPr sz="1200" dirty="0">
                <a:latin typeface="Times New Roman"/>
                <a:cs typeface="Times New Roman"/>
              </a:rPr>
              <a:t>.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Año,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Nº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30.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Julio-Agosto- Septiembre.</a:t>
            </a:r>
            <a:endParaRPr sz="1200" dirty="0">
              <a:latin typeface="Times New Roman"/>
              <a:cs typeface="Times New Roman"/>
            </a:endParaRPr>
          </a:p>
          <a:p>
            <a:pPr marL="375285" marR="8890" indent="-36322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López,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Q.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(2009).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La</a:t>
            </a:r>
            <a:r>
              <a:rPr sz="1200" i="1" spc="26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Experiencia</a:t>
            </a:r>
            <a:r>
              <a:rPr sz="1200" i="1" spc="28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Estética,</a:t>
            </a:r>
            <a:r>
              <a:rPr sz="1200" i="1" spc="28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Fuente</a:t>
            </a:r>
            <a:r>
              <a:rPr sz="1200" i="1" spc="26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Inagotable</a:t>
            </a:r>
            <a:r>
              <a:rPr sz="1200" i="1" spc="26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de</a:t>
            </a:r>
            <a:r>
              <a:rPr sz="1200" i="1" spc="26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Formación</a:t>
            </a:r>
            <a:r>
              <a:rPr sz="1200" i="1" spc="27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Humana</a:t>
            </a:r>
            <a:r>
              <a:rPr sz="1200" dirty="0">
                <a:latin typeface="Times New Roman"/>
                <a:cs typeface="Times New Roman"/>
              </a:rPr>
              <a:t>.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México: </a:t>
            </a:r>
            <a:r>
              <a:rPr sz="1200" dirty="0">
                <a:latin typeface="Times New Roman"/>
                <a:cs typeface="Times New Roman"/>
              </a:rPr>
              <a:t>Editorial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Trillas,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p.p.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4-</a:t>
            </a:r>
            <a:r>
              <a:rPr sz="1200" spc="-25" dirty="0">
                <a:latin typeface="Times New Roman"/>
                <a:cs typeface="Times New Roman"/>
              </a:rPr>
              <a:t>11.</a:t>
            </a:r>
            <a:endParaRPr sz="1200" dirty="0">
              <a:latin typeface="Times New Roman"/>
              <a:cs typeface="Times New Roman"/>
            </a:endParaRPr>
          </a:p>
          <a:p>
            <a:pPr marL="375285" marR="5080" indent="-363220" algn="just">
              <a:lnSpc>
                <a:spcPct val="100000"/>
              </a:lnSpc>
              <a:spcBef>
                <a:spcPts val="5"/>
              </a:spcBef>
            </a:pPr>
            <a:r>
              <a:rPr sz="1200" dirty="0">
                <a:latin typeface="Times New Roman"/>
                <a:cs typeface="Times New Roman"/>
              </a:rPr>
              <a:t>Márquez,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(2016).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Editorial.,</a:t>
            </a:r>
            <a:r>
              <a:rPr sz="1200" i="1" spc="19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La</a:t>
            </a:r>
            <a:r>
              <a:rPr sz="1200" i="1" spc="190" dirty="0"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desigualdad</a:t>
            </a:r>
            <a:r>
              <a:rPr sz="1200" i="1" spc="21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social</a:t>
            </a:r>
            <a:r>
              <a:rPr sz="1200" i="1" spc="204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y</a:t>
            </a:r>
            <a:r>
              <a:rPr sz="1200" i="1" spc="18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las</a:t>
            </a:r>
            <a:r>
              <a:rPr sz="1200" i="1" spc="19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reformas</a:t>
            </a:r>
            <a:r>
              <a:rPr sz="1200" i="1" spc="20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educativas.</a:t>
            </a:r>
            <a:r>
              <a:rPr sz="1200" i="1" spc="19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En</a:t>
            </a:r>
            <a:r>
              <a:rPr sz="1200" i="1" spc="20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A.</a:t>
            </a:r>
            <a:r>
              <a:rPr sz="1200" i="1" spc="204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spc="-10" dirty="0">
                <a:solidFill>
                  <a:schemeClr val="tx1"/>
                </a:solidFill>
                <a:latin typeface="Times New Roman"/>
                <a:cs typeface="Times New Roman"/>
              </a:rPr>
              <a:t>Márquez.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(Ed.),</a:t>
            </a:r>
            <a:r>
              <a:rPr sz="1200" i="1" spc="27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Perfiles</a:t>
            </a:r>
            <a:r>
              <a:rPr sz="1200" i="1" spc="29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Educativos.</a:t>
            </a:r>
            <a:r>
              <a:rPr sz="1200" i="1" spc="27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México:</a:t>
            </a:r>
            <a:r>
              <a:rPr sz="1200" spc="29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Instituto</a:t>
            </a:r>
            <a:r>
              <a:rPr sz="1200" spc="28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de</a:t>
            </a:r>
            <a:r>
              <a:rPr sz="1200" spc="28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Investigaciones</a:t>
            </a:r>
            <a:r>
              <a:rPr sz="1200" spc="29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sobre</a:t>
            </a:r>
            <a:r>
              <a:rPr sz="1200" spc="28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la</a:t>
            </a:r>
            <a:r>
              <a:rPr sz="1200" spc="27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Universidad</a:t>
            </a:r>
            <a:r>
              <a:rPr sz="1200" spc="30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y</a:t>
            </a:r>
            <a:r>
              <a:rPr sz="1200" spc="254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spc="-25" dirty="0">
                <a:solidFill>
                  <a:schemeClr val="tx1"/>
                </a:solidFill>
                <a:latin typeface="Times New Roman"/>
                <a:cs typeface="Times New Roman"/>
              </a:rPr>
              <a:t>la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Educación</a:t>
            </a:r>
            <a:r>
              <a:rPr sz="1200" spc="33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chemeClr val="tx1"/>
                </a:solidFill>
                <a:latin typeface="Times New Roman"/>
                <a:cs typeface="Times New Roman"/>
              </a:rPr>
              <a:t>IISUE-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UNAM.</a:t>
            </a:r>
            <a:r>
              <a:rPr sz="1200" spc="32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Recuperado</a:t>
            </a:r>
            <a:r>
              <a:rPr sz="1200" spc="32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de</a:t>
            </a:r>
            <a:r>
              <a:rPr sz="1200" spc="31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chemeClr val="tx1"/>
                </a:solidFill>
                <a:latin typeface="Times New Roman"/>
                <a:cs typeface="Times New Roman"/>
              </a:rPr>
              <a:t>https://</a:t>
            </a:r>
            <a:r>
              <a:rPr sz="1200" spc="-10" dirty="0">
                <a:solidFill>
                  <a:schemeClr val="tx1"/>
                </a:solidFill>
                <a:latin typeface="Times New Roman"/>
                <a:cs typeface="Times New Roman"/>
                <a:hlinkClick r:id="rId1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www.iisue.unam.mx/perfiles/articulo/2016-</a:t>
            </a:r>
            <a:r>
              <a:rPr sz="1200" spc="-10" dirty="0">
                <a:solidFill>
                  <a:schemeClr val="tx1"/>
                </a:solidFill>
                <a:latin typeface="Times New Roman"/>
                <a:cs typeface="Times New Roman"/>
              </a:rPr>
              <a:t> 154.pdf</a:t>
            </a:r>
            <a:endParaRPr sz="1200" dirty="0">
              <a:solidFill>
                <a:schemeClr val="tx1"/>
              </a:solidFill>
              <a:latin typeface="Times New Roman"/>
              <a:cs typeface="Times New Roman"/>
            </a:endParaRPr>
          </a:p>
          <a:p>
            <a:pPr marL="375285" marR="8255" indent="-363220" algn="just">
              <a:lnSpc>
                <a:spcPct val="100000"/>
              </a:lnSpc>
            </a:pP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Marqués,</a:t>
            </a:r>
            <a:r>
              <a:rPr sz="1200" spc="30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P.</a:t>
            </a:r>
            <a:r>
              <a:rPr sz="1200" spc="30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(2012)</a:t>
            </a:r>
            <a:r>
              <a:rPr sz="1200" spc="30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Impacto</a:t>
            </a:r>
            <a:r>
              <a:rPr sz="1200" i="1" spc="30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de</a:t>
            </a:r>
            <a:r>
              <a:rPr sz="1200" i="1" spc="30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las</a:t>
            </a:r>
            <a:r>
              <a:rPr sz="1200" i="1" spc="30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TIC</a:t>
            </a:r>
            <a:r>
              <a:rPr sz="1200" i="1" spc="30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en</a:t>
            </a:r>
            <a:r>
              <a:rPr sz="1200" i="1" spc="30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la</a:t>
            </a:r>
            <a:r>
              <a:rPr sz="1200" i="1" spc="30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educación:</a:t>
            </a:r>
            <a:r>
              <a:rPr sz="1200" i="1" spc="30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funciones</a:t>
            </a:r>
            <a:r>
              <a:rPr sz="1200" i="1" spc="31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y</a:t>
            </a:r>
            <a:r>
              <a:rPr sz="1200" i="1" spc="30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limitaciones.</a:t>
            </a:r>
            <a:r>
              <a:rPr sz="1200" i="1" spc="30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Revista</a:t>
            </a:r>
            <a:r>
              <a:rPr sz="1200" i="1" spc="31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spc="-25" dirty="0">
                <a:solidFill>
                  <a:schemeClr val="tx1"/>
                </a:solidFill>
                <a:latin typeface="Times New Roman"/>
                <a:cs typeface="Times New Roman"/>
              </a:rPr>
              <a:t>de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investigación</a:t>
            </a:r>
            <a:r>
              <a:rPr sz="1200" i="1" spc="7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Editada</a:t>
            </a:r>
            <a:r>
              <a:rPr sz="1200" i="1" spc="5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por</a:t>
            </a:r>
            <a:r>
              <a:rPr sz="1200" i="1" spc="5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Área</a:t>
            </a:r>
            <a:r>
              <a:rPr sz="1200" i="1" spc="6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de</a:t>
            </a:r>
            <a:r>
              <a:rPr sz="1200" i="1" spc="5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Innovación</a:t>
            </a:r>
            <a:r>
              <a:rPr sz="1200" i="1" spc="7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y</a:t>
            </a:r>
            <a:r>
              <a:rPr sz="1200" i="1" spc="6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Desarrollo,</a:t>
            </a:r>
            <a:r>
              <a:rPr sz="1200" i="1" spc="6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S.L.</a:t>
            </a:r>
            <a:r>
              <a:rPr sz="1200" spc="5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Vol.</a:t>
            </a:r>
            <a:r>
              <a:rPr sz="1200" spc="6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(3)</a:t>
            </a:r>
            <a:r>
              <a:rPr sz="1200" spc="6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p.p.</a:t>
            </a:r>
            <a:r>
              <a:rPr sz="1200" spc="5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12.</a:t>
            </a:r>
            <a:r>
              <a:rPr sz="1200" spc="6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chemeClr val="tx1"/>
                </a:solidFill>
                <a:latin typeface="Times New Roman"/>
                <a:cs typeface="Times New Roman"/>
              </a:rPr>
              <a:t>Recuperado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de:</a:t>
            </a:r>
            <a:r>
              <a:rPr sz="1200" spc="30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chemeClr val="tx1"/>
                </a:solidFill>
                <a:latin typeface="Times New Roman"/>
                <a:cs typeface="Times New Roman"/>
                <a:hlinkClick r:id="rId1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http://www.3ciencias.com/wp-content/uploads/2013/01/impacto-de-las-tic.pdf</a:t>
            </a:r>
            <a:endParaRPr sz="1200" dirty="0">
              <a:solidFill>
                <a:schemeClr val="tx1"/>
              </a:solidFill>
              <a:latin typeface="Times New Roman"/>
              <a:cs typeface="Times New Roman"/>
            </a:endParaRPr>
          </a:p>
          <a:p>
            <a:pPr marL="375285" marR="5715" indent="-363220" algn="just">
              <a:lnSpc>
                <a:spcPct val="100000"/>
              </a:lnSpc>
              <a:tabLst>
                <a:tab pos="1468120" algn="l"/>
                <a:tab pos="2259330" algn="l"/>
                <a:tab pos="2923540" algn="l"/>
                <a:tab pos="3790950" algn="l"/>
                <a:tab pos="4463415" algn="l"/>
                <a:tab pos="5617210" algn="l"/>
              </a:tabLst>
            </a:pP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Médicis</a:t>
            </a:r>
            <a:r>
              <a:rPr sz="1200" spc="3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Taticuan,</a:t>
            </a:r>
            <a:r>
              <a:rPr sz="1200" spc="3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J.</a:t>
            </a:r>
            <a:r>
              <a:rPr sz="1200" spc="3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(2018).</a:t>
            </a:r>
            <a:r>
              <a:rPr sz="1200" spc="3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Implementación</a:t>
            </a:r>
            <a:r>
              <a:rPr sz="1200" i="1" spc="4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de</a:t>
            </a:r>
            <a:r>
              <a:rPr sz="1200" i="1" spc="3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las</a:t>
            </a:r>
            <a:r>
              <a:rPr sz="1200" i="1" spc="3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TIC</a:t>
            </a:r>
            <a:r>
              <a:rPr sz="1200" i="1" spc="2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en</a:t>
            </a:r>
            <a:r>
              <a:rPr sz="1200" i="1" spc="3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los</a:t>
            </a:r>
            <a:r>
              <a:rPr sz="1200" i="1" spc="3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procesos</a:t>
            </a:r>
            <a:r>
              <a:rPr sz="1200" i="1" spc="4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de</a:t>
            </a:r>
            <a:r>
              <a:rPr sz="1200" i="1" spc="3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lectura</a:t>
            </a:r>
            <a:r>
              <a:rPr sz="1200" i="1" spc="5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y</a:t>
            </a:r>
            <a:r>
              <a:rPr sz="1200" i="1" spc="3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escritura</a:t>
            </a:r>
            <a:r>
              <a:rPr sz="1200" i="1" spc="4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de</a:t>
            </a:r>
            <a:r>
              <a:rPr sz="1200" i="1" spc="3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spc="-25" dirty="0">
                <a:solidFill>
                  <a:schemeClr val="tx1"/>
                </a:solidFill>
                <a:latin typeface="Times New Roman"/>
                <a:cs typeface="Times New Roman"/>
              </a:rPr>
              <a:t>los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estudiantes</a:t>
            </a:r>
            <a:r>
              <a:rPr sz="1200" i="1" spc="25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de</a:t>
            </a:r>
            <a:r>
              <a:rPr sz="1200" i="1" spc="24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grado</a:t>
            </a:r>
            <a:r>
              <a:rPr sz="1200" i="1" spc="25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cuarto</a:t>
            </a:r>
            <a:r>
              <a:rPr sz="1200" i="1" spc="254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del</a:t>
            </a:r>
            <a:r>
              <a:rPr sz="1200" i="1" spc="254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Instituto</a:t>
            </a:r>
            <a:r>
              <a:rPr sz="1200" i="1" spc="254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Champagnat</a:t>
            </a:r>
            <a:r>
              <a:rPr sz="1200" i="1" spc="254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de</a:t>
            </a:r>
            <a:r>
              <a:rPr sz="1200" i="1" spc="26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Pasto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.</a:t>
            </a:r>
            <a:r>
              <a:rPr sz="1200" spc="25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UNIVERSIDAD</a:t>
            </a:r>
            <a:r>
              <a:rPr sz="1200" spc="254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chemeClr val="tx1"/>
                </a:solidFill>
                <a:latin typeface="Times New Roman"/>
                <a:cs typeface="Times New Roman"/>
              </a:rPr>
              <a:t>SANTO TOMÁS: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	</a:t>
            </a:r>
            <a:r>
              <a:rPr sz="1200" spc="-10" dirty="0">
                <a:solidFill>
                  <a:schemeClr val="tx1"/>
                </a:solidFill>
                <a:latin typeface="Times New Roman"/>
                <a:cs typeface="Times New Roman"/>
              </a:rPr>
              <a:t>tesis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	</a:t>
            </a:r>
            <a:r>
              <a:rPr sz="1200" spc="-25" dirty="0">
                <a:solidFill>
                  <a:schemeClr val="tx1"/>
                </a:solidFill>
                <a:latin typeface="Times New Roman"/>
                <a:cs typeface="Times New Roman"/>
              </a:rPr>
              <a:t>de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	</a:t>
            </a:r>
            <a:r>
              <a:rPr sz="1200" spc="-10" dirty="0">
                <a:solidFill>
                  <a:schemeClr val="tx1"/>
                </a:solidFill>
                <a:latin typeface="Times New Roman"/>
                <a:cs typeface="Times New Roman"/>
              </a:rPr>
              <a:t>grado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	</a:t>
            </a:r>
            <a:r>
              <a:rPr sz="1200" spc="-25" dirty="0">
                <a:solidFill>
                  <a:schemeClr val="tx1"/>
                </a:solidFill>
                <a:latin typeface="Times New Roman"/>
                <a:cs typeface="Times New Roman"/>
              </a:rPr>
              <a:t>no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	</a:t>
            </a:r>
            <a:r>
              <a:rPr sz="1200" spc="-10" dirty="0">
                <a:solidFill>
                  <a:schemeClr val="tx1"/>
                </a:solidFill>
                <a:latin typeface="Times New Roman"/>
                <a:cs typeface="Times New Roman"/>
              </a:rPr>
              <a:t>publicada,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	</a:t>
            </a:r>
            <a:r>
              <a:rPr sz="1200" spc="-10" dirty="0">
                <a:solidFill>
                  <a:schemeClr val="tx1"/>
                </a:solidFill>
                <a:latin typeface="Times New Roman"/>
                <a:cs typeface="Times New Roman"/>
              </a:rPr>
              <a:t>Colombia. https://repository.usta.edu.co/bitstream/handle/11634/10585/M%C3%A9dicistaticuan2018.pdf? sequence=1&amp;isAllowed=y</a:t>
            </a:r>
            <a:endParaRPr sz="1200" dirty="0">
              <a:solidFill>
                <a:schemeClr val="tx1"/>
              </a:solidFill>
              <a:latin typeface="Times New Roman"/>
              <a:cs typeface="Times New Roman"/>
            </a:endParaRPr>
          </a:p>
          <a:p>
            <a:pPr marL="375285" marR="6985" indent="-363220" algn="just">
              <a:lnSpc>
                <a:spcPct val="100000"/>
              </a:lnSpc>
            </a:pPr>
            <a:r>
              <a:rPr sz="1200" spc="-10" dirty="0">
                <a:solidFill>
                  <a:schemeClr val="tx1"/>
                </a:solidFill>
                <a:latin typeface="Times New Roman"/>
                <a:cs typeface="Times New Roman"/>
              </a:rPr>
              <a:t>Pérez-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Rave,</a:t>
            </a:r>
            <a:r>
              <a:rPr sz="1200" spc="17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J.,</a:t>
            </a:r>
            <a:r>
              <a:rPr sz="1200" spc="16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chemeClr val="tx1"/>
                </a:solidFill>
                <a:latin typeface="Times New Roman"/>
                <a:cs typeface="Times New Roman"/>
              </a:rPr>
              <a:t>Jaramillo-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Álvarez,</a:t>
            </a:r>
            <a:r>
              <a:rPr sz="1200" spc="17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G.</a:t>
            </a:r>
            <a:r>
              <a:rPr sz="1200" spc="18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y</a:t>
            </a:r>
            <a:r>
              <a:rPr sz="1200" spc="15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chemeClr val="tx1"/>
                </a:solidFill>
                <a:latin typeface="Times New Roman"/>
                <a:cs typeface="Times New Roman"/>
              </a:rPr>
              <a:t>Correa-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morales,</a:t>
            </a:r>
            <a:r>
              <a:rPr sz="1200" spc="17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J.</a:t>
            </a:r>
            <a:r>
              <a:rPr sz="1200" spc="16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(2020).</a:t>
            </a:r>
            <a:r>
              <a:rPr sz="1200" spc="17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Desafíos</a:t>
            </a:r>
            <a:r>
              <a:rPr sz="1200" i="1" spc="17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y</a:t>
            </a:r>
            <a:r>
              <a:rPr sz="1200" i="1" spc="17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oportunidades</a:t>
            </a:r>
            <a:r>
              <a:rPr sz="1200" i="1" spc="17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de</a:t>
            </a:r>
            <a:r>
              <a:rPr sz="1200" i="1" spc="17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spc="-25" dirty="0">
                <a:solidFill>
                  <a:schemeClr val="tx1"/>
                </a:solidFill>
                <a:latin typeface="Times New Roman"/>
                <a:cs typeface="Times New Roman"/>
              </a:rPr>
              <a:t>la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minería</a:t>
            </a:r>
            <a:r>
              <a:rPr sz="1200" i="1" spc="16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de</a:t>
            </a:r>
            <a:r>
              <a:rPr sz="1200" i="1" spc="17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datos/texto</a:t>
            </a:r>
            <a:r>
              <a:rPr sz="1200" i="1" spc="18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en</a:t>
            </a:r>
            <a:r>
              <a:rPr sz="1200" i="1" spc="16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la</a:t>
            </a:r>
            <a:r>
              <a:rPr sz="1200" i="1" spc="16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selección</a:t>
            </a:r>
            <a:r>
              <a:rPr sz="1200" i="1" spc="17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de</a:t>
            </a:r>
            <a:r>
              <a:rPr sz="1200" i="1" spc="16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persona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l.</a:t>
            </a:r>
            <a:r>
              <a:rPr sz="1200" spc="16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Vol.</a:t>
            </a:r>
            <a:r>
              <a:rPr sz="1200" spc="16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41</a:t>
            </a:r>
            <a:r>
              <a:rPr sz="1200" spc="17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(22),</a:t>
            </a:r>
            <a:r>
              <a:rPr sz="1200" spc="16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Art.</a:t>
            </a:r>
            <a:r>
              <a:rPr sz="1200" spc="16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23.</a:t>
            </a:r>
            <a:r>
              <a:rPr sz="1200" spc="16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Revista</a:t>
            </a:r>
            <a:r>
              <a:rPr sz="1200" spc="17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chemeClr val="tx1"/>
                </a:solidFill>
                <a:latin typeface="Times New Roman"/>
                <a:cs typeface="Times New Roman"/>
              </a:rPr>
              <a:t>Espacios.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ISSN:</a:t>
            </a:r>
            <a:r>
              <a:rPr sz="1200" spc="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chemeClr val="tx1"/>
                </a:solidFill>
                <a:latin typeface="Times New Roman"/>
                <a:cs typeface="Times New Roman"/>
              </a:rPr>
              <a:t>0798-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1045, </a:t>
            </a:r>
            <a:r>
              <a:rPr sz="1200" spc="-10" dirty="0">
                <a:solidFill>
                  <a:schemeClr val="tx1"/>
                </a:solidFill>
                <a:latin typeface="Times New Roman"/>
                <a:cs typeface="Times New Roman"/>
              </a:rPr>
              <a:t>Colombia.</a:t>
            </a:r>
            <a:endParaRPr sz="1200" dirty="0">
              <a:solidFill>
                <a:schemeClr val="tx1"/>
              </a:solidFill>
              <a:latin typeface="Times New Roman"/>
              <a:cs typeface="Times New Roman"/>
            </a:endParaRPr>
          </a:p>
          <a:p>
            <a:pPr marL="375285" marR="6985" indent="-363220" algn="just">
              <a:lnSpc>
                <a:spcPct val="100000"/>
              </a:lnSpc>
            </a:pP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Pimentel,</a:t>
            </a:r>
            <a:r>
              <a:rPr sz="1200" spc="1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D.</a:t>
            </a:r>
            <a:r>
              <a:rPr sz="1200" spc="-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(2004),</a:t>
            </a:r>
            <a:r>
              <a:rPr sz="1200" spc="1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Superconectados.</a:t>
            </a:r>
            <a:r>
              <a:rPr sz="1200" i="1" spc="-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En</a:t>
            </a:r>
            <a:r>
              <a:rPr sz="1200" i="1" spc="1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Montagu y</a:t>
            </a:r>
            <a:r>
              <a:rPr sz="1200" i="1" spc="-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ots.,</a:t>
            </a:r>
            <a:r>
              <a:rPr sz="1200" i="1" spc="-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Cultura</a:t>
            </a:r>
            <a:r>
              <a:rPr sz="1200" i="1" spc="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digital.</a:t>
            </a:r>
            <a:r>
              <a:rPr sz="1200" i="1" spc="1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Comunicación</a:t>
            </a:r>
            <a:r>
              <a:rPr sz="1200" i="1" spc="2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y</a:t>
            </a:r>
            <a:r>
              <a:rPr sz="1200" i="1" spc="-10" dirty="0">
                <a:latin typeface="Times New Roman"/>
                <a:cs typeface="Times New Roman"/>
              </a:rPr>
              <a:t> sociedad</a:t>
            </a:r>
            <a:r>
              <a:rPr sz="1200" spc="-10" dirty="0">
                <a:latin typeface="Times New Roman"/>
                <a:cs typeface="Times New Roman"/>
              </a:rPr>
              <a:t>, Buenos</a:t>
            </a:r>
            <a:r>
              <a:rPr sz="1200" spc="-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Aires,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Paidós.</a:t>
            </a:r>
            <a:endParaRPr sz="1200" dirty="0">
              <a:latin typeface="Times New Roman"/>
              <a:cs typeface="Times New Roman"/>
            </a:endParaRPr>
          </a:p>
          <a:p>
            <a:pPr marL="12700" algn="just">
              <a:lnSpc>
                <a:spcPct val="100000"/>
              </a:lnSpc>
              <a:spcBef>
                <a:spcPts val="5"/>
              </a:spcBef>
            </a:pPr>
            <a:r>
              <a:rPr sz="1200" dirty="0">
                <a:latin typeface="Times New Roman"/>
                <a:cs typeface="Times New Roman"/>
              </a:rPr>
              <a:t>Quintana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Cabanas,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J.M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(2001).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Las</a:t>
            </a:r>
            <a:r>
              <a:rPr sz="1200" i="1" spc="16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creencias</a:t>
            </a:r>
            <a:r>
              <a:rPr sz="1200" i="1" spc="18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y</a:t>
            </a:r>
            <a:r>
              <a:rPr sz="1200" i="1" spc="16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la</a:t>
            </a:r>
            <a:r>
              <a:rPr sz="1200" i="1" spc="16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educación.</a:t>
            </a:r>
            <a:r>
              <a:rPr sz="1200" i="1" spc="16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Pedagogía</a:t>
            </a:r>
            <a:r>
              <a:rPr sz="1200" i="1" spc="16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Cos</a:t>
            </a:r>
            <a:r>
              <a:rPr sz="1200" dirty="0">
                <a:latin typeface="Times New Roman"/>
                <a:cs typeface="Times New Roman"/>
              </a:rPr>
              <a:t>movisional.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Madrid:</a:t>
            </a:r>
            <a:endParaRPr sz="1200" dirty="0">
              <a:latin typeface="Times New Roman"/>
              <a:cs typeface="Times New Roman"/>
            </a:endParaRPr>
          </a:p>
          <a:p>
            <a:pPr marL="375285">
              <a:lnSpc>
                <a:spcPct val="100000"/>
              </a:lnSpc>
            </a:pPr>
            <a:r>
              <a:rPr sz="1200" spc="-10" dirty="0">
                <a:latin typeface="Times New Roman"/>
                <a:cs typeface="Times New Roman"/>
              </a:rPr>
              <a:t>Herder.</a:t>
            </a:r>
            <a:endParaRPr sz="1200" dirty="0">
              <a:latin typeface="Times New Roman"/>
              <a:cs typeface="Times New Roman"/>
            </a:endParaRPr>
          </a:p>
          <a:p>
            <a:pPr marL="375285" marR="8890" indent="-36322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Rueda,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R.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Quintana,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A.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(2013).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Ellos</a:t>
            </a:r>
            <a:r>
              <a:rPr sz="1200" i="1" spc="5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Vienen</a:t>
            </a:r>
            <a:r>
              <a:rPr sz="1200" i="1" spc="5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con</a:t>
            </a:r>
            <a:r>
              <a:rPr sz="1200" i="1" spc="4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el</a:t>
            </a:r>
            <a:r>
              <a:rPr sz="1200" i="1" spc="4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Chip</a:t>
            </a:r>
            <a:r>
              <a:rPr sz="1200" i="1" spc="5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Incorporado:</a:t>
            </a:r>
            <a:r>
              <a:rPr sz="1200" i="1" spc="4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Aproximación</a:t>
            </a:r>
            <a:r>
              <a:rPr sz="1200" i="1" spc="5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a</a:t>
            </a:r>
            <a:r>
              <a:rPr sz="1200" i="1" spc="4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la</a:t>
            </a:r>
            <a:r>
              <a:rPr sz="1200" i="1" spc="40" dirty="0">
                <a:latin typeface="Times New Roman"/>
                <a:cs typeface="Times New Roman"/>
              </a:rPr>
              <a:t> </a:t>
            </a:r>
            <a:r>
              <a:rPr sz="1200" i="1" spc="-10" dirty="0">
                <a:latin typeface="Times New Roman"/>
                <a:cs typeface="Times New Roman"/>
              </a:rPr>
              <a:t>Cultura </a:t>
            </a:r>
            <a:r>
              <a:rPr sz="1200" i="1" dirty="0">
                <a:latin typeface="Times New Roman"/>
                <a:cs typeface="Times New Roman"/>
              </a:rPr>
              <a:t>Informática</a:t>
            </a:r>
            <a:r>
              <a:rPr sz="1200" i="1" spc="-3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Escolar</a:t>
            </a:r>
            <a:r>
              <a:rPr sz="1200" dirty="0">
                <a:latin typeface="Times New Roman"/>
                <a:cs typeface="Times New Roman"/>
              </a:rPr>
              <a:t>.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Colombia.</a:t>
            </a:r>
            <a:endParaRPr sz="1200" dirty="0">
              <a:latin typeface="Times New Roman"/>
              <a:cs typeface="Times New Roman"/>
            </a:endParaRPr>
          </a:p>
          <a:p>
            <a:pPr marL="375285" marR="6350" indent="-363220" algn="just">
              <a:lnSpc>
                <a:spcPct val="100000"/>
              </a:lnSpc>
              <a:tabLst>
                <a:tab pos="1558290" algn="l"/>
                <a:tab pos="2875280" algn="l"/>
                <a:tab pos="3591560" algn="l"/>
                <a:tab pos="4771390" algn="l"/>
                <a:tab pos="6073140" algn="l"/>
              </a:tabLst>
            </a:pPr>
            <a:r>
              <a:rPr sz="1200" dirty="0">
                <a:latin typeface="Times New Roman"/>
                <a:cs typeface="Times New Roman"/>
              </a:rPr>
              <a:t>Sarsa, J. (2015).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Influencia</a:t>
            </a:r>
            <a:r>
              <a:rPr sz="1200" i="1" spc="1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en</a:t>
            </a:r>
            <a:r>
              <a:rPr sz="1200" i="1" spc="2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el</a:t>
            </a:r>
            <a:r>
              <a:rPr sz="1200" i="1" spc="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aprendizaje</a:t>
            </a:r>
            <a:r>
              <a:rPr sz="1200" i="1" spc="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de</a:t>
            </a:r>
            <a:r>
              <a:rPr sz="1200" i="1" spc="-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la</a:t>
            </a:r>
            <a:r>
              <a:rPr sz="1200" i="1" spc="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aplicación</a:t>
            </a:r>
            <a:r>
              <a:rPr sz="1200" i="1" spc="2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de</a:t>
            </a:r>
            <a:r>
              <a:rPr sz="1200" i="1" spc="-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un</a:t>
            </a:r>
            <a:r>
              <a:rPr sz="1200" i="1" spc="1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sistema</a:t>
            </a:r>
            <a:r>
              <a:rPr sz="1200" i="1" spc="2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online</a:t>
            </a:r>
            <a:r>
              <a:rPr sz="1200" i="1" spc="1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de</a:t>
            </a:r>
            <a:r>
              <a:rPr sz="1200" i="1" spc="1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distribución</a:t>
            </a:r>
            <a:r>
              <a:rPr sz="1200" i="1" spc="20" dirty="0">
                <a:latin typeface="Times New Roman"/>
                <a:cs typeface="Times New Roman"/>
              </a:rPr>
              <a:t> </a:t>
            </a:r>
            <a:r>
              <a:rPr sz="1200" i="1" spc="-25" dirty="0">
                <a:latin typeface="Times New Roman"/>
                <a:cs typeface="Times New Roman"/>
              </a:rPr>
              <a:t>de </a:t>
            </a:r>
            <a:r>
              <a:rPr sz="1200" i="1" dirty="0">
                <a:latin typeface="Times New Roman"/>
                <a:cs typeface="Times New Roman"/>
              </a:rPr>
              <a:t>contenidos</a:t>
            </a:r>
            <a:r>
              <a:rPr sz="1200" i="1" spc="44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multimedia</a:t>
            </a:r>
            <a:r>
              <a:rPr sz="1200" i="1" spc="45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y</a:t>
            </a:r>
            <a:r>
              <a:rPr sz="1200" i="1" spc="434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streaming</a:t>
            </a:r>
            <a:r>
              <a:rPr sz="1200" i="1" spc="45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de</a:t>
            </a:r>
            <a:r>
              <a:rPr sz="1200" i="1" spc="44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vídeo.</a:t>
            </a:r>
            <a:r>
              <a:rPr sz="1200" i="1" spc="459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(Tesis</a:t>
            </a:r>
            <a:r>
              <a:rPr sz="1200" i="1" spc="44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doctoral).</a:t>
            </a:r>
            <a:r>
              <a:rPr sz="1200" i="1" spc="4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España.</a:t>
            </a:r>
            <a:r>
              <a:rPr sz="1200" spc="4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Recuperado</a:t>
            </a:r>
            <a:r>
              <a:rPr sz="1200" spc="44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de: </a:t>
            </a:r>
            <a:r>
              <a:rPr sz="1200" spc="-10" dirty="0">
                <a:latin typeface="Times New Roman"/>
                <a:cs typeface="Times New Roman"/>
              </a:rPr>
              <a:t>Zaragoza:</a:t>
            </a:r>
            <a:r>
              <a:rPr sz="1200" dirty="0">
                <a:latin typeface="Times New Roman"/>
                <a:cs typeface="Times New Roman"/>
              </a:rPr>
              <a:t>	</a:t>
            </a:r>
            <a:r>
              <a:rPr sz="1200" spc="-10" dirty="0">
                <a:latin typeface="Times New Roman"/>
                <a:cs typeface="Times New Roman"/>
              </a:rPr>
              <a:t>Universidad</a:t>
            </a:r>
            <a:r>
              <a:rPr sz="1200" dirty="0">
                <a:latin typeface="Times New Roman"/>
                <a:cs typeface="Times New Roman"/>
              </a:rPr>
              <a:t>	</a:t>
            </a:r>
            <a:r>
              <a:rPr sz="1200" spc="-25" dirty="0">
                <a:latin typeface="Times New Roman"/>
                <a:cs typeface="Times New Roman"/>
              </a:rPr>
              <a:t>de</a:t>
            </a:r>
            <a:r>
              <a:rPr sz="1200" dirty="0">
                <a:latin typeface="Times New Roman"/>
                <a:cs typeface="Times New Roman"/>
              </a:rPr>
              <a:t>	</a:t>
            </a:r>
            <a:r>
              <a:rPr sz="1200" spc="-10" dirty="0">
                <a:latin typeface="Times New Roman"/>
                <a:cs typeface="Times New Roman"/>
              </a:rPr>
              <a:t>Zaragoza.</a:t>
            </a:r>
            <a:r>
              <a:rPr sz="1200" dirty="0">
                <a:latin typeface="Times New Roman"/>
                <a:cs typeface="Times New Roman"/>
              </a:rPr>
              <a:t>	</a:t>
            </a:r>
            <a:r>
              <a:rPr sz="1200" spc="-10" dirty="0">
                <a:latin typeface="Times New Roman"/>
                <a:cs typeface="Times New Roman"/>
              </a:rPr>
              <a:t>Recuperado</a:t>
            </a:r>
            <a:r>
              <a:rPr sz="1200" dirty="0">
                <a:latin typeface="Times New Roman"/>
                <a:cs typeface="Times New Roman"/>
              </a:rPr>
              <a:t>	</a:t>
            </a:r>
            <a:r>
              <a:rPr sz="1200" spc="-25" dirty="0">
                <a:latin typeface="Times New Roman"/>
                <a:cs typeface="Times New Roman"/>
              </a:rPr>
              <a:t>de: </a:t>
            </a:r>
            <a:r>
              <a:rPr sz="1200" spc="-10" dirty="0">
                <a:latin typeface="Times New Roman"/>
                <a:cs typeface="Times New Roman"/>
              </a:rPr>
              <a:t>https://dialnet.unirioja.es/servlet/tesis?codigo=133114</a:t>
            </a:r>
            <a:endParaRPr sz="1200" dirty="0">
              <a:latin typeface="Times New Roman"/>
              <a:cs typeface="Times New Roman"/>
            </a:endParaRPr>
          </a:p>
          <a:p>
            <a:pPr marL="1270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Soto,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E.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(2001).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Comportamiento </a:t>
            </a:r>
            <a:r>
              <a:rPr sz="1200" i="1" spc="-10" dirty="0">
                <a:latin typeface="Times New Roman"/>
                <a:cs typeface="Times New Roman"/>
              </a:rPr>
              <a:t>organizacional</a:t>
            </a:r>
            <a:r>
              <a:rPr sz="1200" spc="-10" dirty="0">
                <a:latin typeface="Times New Roman"/>
                <a:cs typeface="Times New Roman"/>
              </a:rPr>
              <a:t>.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México,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Iberoamericana</a:t>
            </a:r>
            <a:endParaRPr sz="1200" dirty="0">
              <a:latin typeface="Times New Roman"/>
              <a:cs typeface="Times New Roman"/>
            </a:endParaRPr>
          </a:p>
          <a:p>
            <a:pPr marL="1270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Scolari,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C.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(2004),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Hacia</a:t>
            </a:r>
            <a:r>
              <a:rPr sz="1200" i="1" spc="-2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un</a:t>
            </a:r>
            <a:r>
              <a:rPr sz="1200" i="1" spc="-4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socio</a:t>
            </a:r>
            <a:r>
              <a:rPr sz="1200" i="1" spc="-3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semiótico</a:t>
            </a:r>
            <a:r>
              <a:rPr sz="1200" i="1" spc="-2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de</a:t>
            </a:r>
            <a:r>
              <a:rPr sz="1200" i="1" spc="-3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las</a:t>
            </a:r>
            <a:r>
              <a:rPr sz="1200" i="1" spc="-3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interacciones</a:t>
            </a:r>
            <a:r>
              <a:rPr sz="1200" i="1" spc="-1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digital</a:t>
            </a:r>
            <a:r>
              <a:rPr sz="1200" dirty="0">
                <a:latin typeface="Times New Roman"/>
                <a:cs typeface="Times New Roman"/>
              </a:rPr>
              <a:t>es,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Barcelona,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Gedisa.</a:t>
            </a:r>
            <a:endParaRPr sz="1200" dirty="0">
              <a:latin typeface="Times New Roman"/>
              <a:cs typeface="Times New Roman"/>
            </a:endParaRPr>
          </a:p>
        </p:txBody>
      </p:sp>
      <p:pic>
        <p:nvPicPr>
          <p:cNvPr id="17" name="object 17"/>
          <p:cNvPicPr/>
          <p:nvPr/>
        </p:nvPicPr>
        <p:blipFill>
          <a:blip r:embed="rId15" cstate="print"/>
          <a:stretch>
            <a:fillRect/>
          </a:stretch>
        </p:blipFill>
        <p:spPr>
          <a:xfrm>
            <a:off x="4581144" y="149034"/>
            <a:ext cx="1805304" cy="893889"/>
          </a:xfrm>
          <a:prstGeom prst="rect">
            <a:avLst/>
          </a:prstGeom>
        </p:spPr>
      </p:pic>
      <p:sp>
        <p:nvSpPr>
          <p:cNvPr id="18" name="object 18"/>
          <p:cNvSpPr txBox="1"/>
          <p:nvPr/>
        </p:nvSpPr>
        <p:spPr>
          <a:xfrm>
            <a:off x="1310132" y="8233494"/>
            <a:ext cx="4236720" cy="620395"/>
          </a:xfrm>
          <a:prstGeom prst="rect">
            <a:avLst/>
          </a:prstGeom>
        </p:spPr>
        <p:txBody>
          <a:bodyPr vert="horz" wrap="square" lIns="0" tIns="6350" rIns="0" bIns="0" rtlCol="0">
            <a:spAutoFit/>
          </a:bodyPr>
          <a:lstStyle/>
          <a:p>
            <a:pPr marL="99695" marR="92075" algn="ctr">
              <a:lnSpc>
                <a:spcPts val="1400"/>
              </a:lnSpc>
              <a:spcBef>
                <a:spcPts val="50"/>
              </a:spcBef>
            </a:pPr>
            <a:r>
              <a:rPr sz="1200" b="1" dirty="0">
                <a:latin typeface="Times New Roman"/>
                <a:cs typeface="Times New Roman"/>
              </a:rPr>
              <a:t>La</a:t>
            </a:r>
            <a:r>
              <a:rPr sz="1200" b="1" spc="-4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Cultura</a:t>
            </a:r>
            <a:r>
              <a:rPr sz="1200" b="1" spc="-3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Digital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Educativa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Hoy,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Un</a:t>
            </a:r>
            <a:r>
              <a:rPr sz="1200" b="1" spc="-8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Análisis</a:t>
            </a:r>
            <a:r>
              <a:rPr sz="1200" b="1" spc="-3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desde</a:t>
            </a:r>
            <a:r>
              <a:rPr sz="1200" b="1" spc="-4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la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Teoría Crítica</a:t>
            </a:r>
            <a:endParaRPr sz="12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475"/>
              </a:spcBef>
            </a:pPr>
            <a:r>
              <a:rPr sz="1200" b="1" spc="-35" dirty="0">
                <a:latin typeface="Times New Roman"/>
                <a:cs typeface="Times New Roman"/>
              </a:rPr>
              <a:t>Dr. </a:t>
            </a:r>
            <a:r>
              <a:rPr sz="1200" b="1" dirty="0">
                <a:latin typeface="Times New Roman"/>
                <a:cs typeface="Times New Roman"/>
              </a:rPr>
              <a:t>Miguel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Israel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Bennasar</a:t>
            </a:r>
            <a:r>
              <a:rPr sz="1200" b="1" spc="-5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García</a:t>
            </a:r>
            <a:r>
              <a:rPr sz="1200" b="1" spc="-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/</a:t>
            </a:r>
            <a:r>
              <a:rPr sz="1200" b="1" spc="-3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Dra.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Ceferina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Cabrera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Félix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9" name="object 19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56388" rIns="0" bIns="0" rtlCol="0">
            <a:spAutoFit/>
          </a:bodyPr>
          <a:lstStyle/>
          <a:p>
            <a:pPr marL="151130">
              <a:lnSpc>
                <a:spcPts val="1410"/>
              </a:lnSpc>
            </a:pPr>
            <a:fld id="{81D60167-4931-47E6-BA6A-407CBD079E47}" type="slidenum">
              <a:rPr b="1" spc="-25" dirty="0">
                <a:latin typeface="Times New Roman"/>
                <a:cs typeface="Times New Roman"/>
              </a:rPr>
              <a:t>105</a:t>
            </a:fld>
            <a:endParaRPr b="1" spc="-25" dirty="0">
              <a:latin typeface="Times New Roman"/>
              <a:cs typeface="Times New Roman"/>
            </a:endParaRPr>
          </a:p>
        </p:txBody>
      </p:sp>
      <p:grpSp>
        <p:nvGrpSpPr>
          <p:cNvPr id="20" name="Grupo 19">
            <a:extLst>
              <a:ext uri="{FF2B5EF4-FFF2-40B4-BE49-F238E27FC236}">
                <a16:creationId xmlns:a16="http://schemas.microsoft.com/office/drawing/2014/main" id="{4F500CE0-32B0-F4AB-D5A6-DE938B7FB6C2}"/>
              </a:ext>
            </a:extLst>
          </p:cNvPr>
          <p:cNvGrpSpPr/>
          <p:nvPr/>
        </p:nvGrpSpPr>
        <p:grpSpPr>
          <a:xfrm>
            <a:off x="115824" y="100076"/>
            <a:ext cx="6665976" cy="1452626"/>
            <a:chOff x="470065" y="1951410"/>
            <a:chExt cx="6665976" cy="1452626"/>
          </a:xfrm>
        </p:grpSpPr>
        <p:grpSp>
          <p:nvGrpSpPr>
            <p:cNvPr id="21" name="object 12">
              <a:extLst>
                <a:ext uri="{FF2B5EF4-FFF2-40B4-BE49-F238E27FC236}">
                  <a16:creationId xmlns:a16="http://schemas.microsoft.com/office/drawing/2014/main" id="{D63578F4-FD76-21FE-E5C7-276CED841B07}"/>
                </a:ext>
              </a:extLst>
            </p:cNvPr>
            <p:cNvGrpSpPr/>
            <p:nvPr/>
          </p:nvGrpSpPr>
          <p:grpSpPr>
            <a:xfrm>
              <a:off x="470065" y="1951664"/>
              <a:ext cx="6665976" cy="1452372"/>
              <a:chOff x="96011" y="115823"/>
              <a:chExt cx="6665976" cy="1452372"/>
            </a:xfrm>
          </p:grpSpPr>
          <p:pic>
            <p:nvPicPr>
              <p:cNvPr id="25" name="object 13">
                <a:extLst>
                  <a:ext uri="{FF2B5EF4-FFF2-40B4-BE49-F238E27FC236}">
                    <a16:creationId xmlns:a16="http://schemas.microsoft.com/office/drawing/2014/main" id="{D4DD0E99-F437-2890-9418-7212DAA70349}"/>
                  </a:ext>
                </a:extLst>
              </p:cNvPr>
              <p:cNvPicPr/>
              <p:nvPr/>
            </p:nvPicPr>
            <p:blipFill>
              <a:blip r:embed="rId3" cstate="print"/>
              <a:stretch>
                <a:fillRect/>
              </a:stretch>
            </p:blipFill>
            <p:spPr>
              <a:xfrm>
                <a:off x="96011" y="115823"/>
                <a:ext cx="6665976" cy="1452372"/>
              </a:xfrm>
              <a:prstGeom prst="rect">
                <a:avLst/>
              </a:prstGeom>
            </p:spPr>
          </p:pic>
          <p:pic>
            <p:nvPicPr>
              <p:cNvPr id="26" name="object 14">
                <a:extLst>
                  <a:ext uri="{FF2B5EF4-FFF2-40B4-BE49-F238E27FC236}">
                    <a16:creationId xmlns:a16="http://schemas.microsoft.com/office/drawing/2014/main" id="{8C014F86-DA44-D284-B542-FC06E72E7134}"/>
                  </a:ext>
                </a:extLst>
              </p:cNvPr>
              <p:cNvPicPr/>
              <p:nvPr/>
            </p:nvPicPr>
            <p:blipFill>
              <a:blip r:embed="rId4" cstate="print"/>
              <a:stretch>
                <a:fillRect/>
              </a:stretch>
            </p:blipFill>
            <p:spPr>
              <a:xfrm>
                <a:off x="142849" y="142875"/>
                <a:ext cx="6572275" cy="1358646"/>
              </a:xfrm>
              <a:prstGeom prst="rect">
                <a:avLst/>
              </a:prstGeom>
            </p:spPr>
          </p:pic>
          <p:sp>
            <p:nvSpPr>
              <p:cNvPr id="27" name="object 15">
                <a:extLst>
                  <a:ext uri="{FF2B5EF4-FFF2-40B4-BE49-F238E27FC236}">
                    <a16:creationId xmlns:a16="http://schemas.microsoft.com/office/drawing/2014/main" id="{A54AA22C-273F-B5F2-7717-8C8C16F83DFD}"/>
                  </a:ext>
                </a:extLst>
              </p:cNvPr>
              <p:cNvSpPr/>
              <p:nvPr/>
            </p:nvSpPr>
            <p:spPr>
              <a:xfrm>
                <a:off x="142849" y="142875"/>
                <a:ext cx="6572884" cy="1358900"/>
              </a:xfrm>
              <a:custGeom>
                <a:avLst/>
                <a:gdLst/>
                <a:ahLst/>
                <a:cxnLst/>
                <a:rect l="l" t="t" r="r" b="b"/>
                <a:pathLst>
                  <a:path w="6572884" h="1358900">
                    <a:moveTo>
                      <a:pt x="0" y="226441"/>
                    </a:moveTo>
                    <a:lnTo>
                      <a:pt x="4600" y="180795"/>
                    </a:lnTo>
                    <a:lnTo>
                      <a:pt x="17795" y="138285"/>
                    </a:lnTo>
                    <a:lnTo>
                      <a:pt x="38673" y="99820"/>
                    </a:lnTo>
                    <a:lnTo>
                      <a:pt x="66324" y="66309"/>
                    </a:lnTo>
                    <a:lnTo>
                      <a:pt x="99837" y="38663"/>
                    </a:lnTo>
                    <a:lnTo>
                      <a:pt x="138301" y="17789"/>
                    </a:lnTo>
                    <a:lnTo>
                      <a:pt x="180806" y="4599"/>
                    </a:lnTo>
                    <a:lnTo>
                      <a:pt x="226440" y="0"/>
                    </a:lnTo>
                    <a:lnTo>
                      <a:pt x="6345834" y="0"/>
                    </a:lnTo>
                    <a:lnTo>
                      <a:pt x="6391480" y="4599"/>
                    </a:lnTo>
                    <a:lnTo>
                      <a:pt x="6433990" y="17789"/>
                    </a:lnTo>
                    <a:lnTo>
                      <a:pt x="6472455" y="38663"/>
                    </a:lnTo>
                    <a:lnTo>
                      <a:pt x="6505965" y="66309"/>
                    </a:lnTo>
                    <a:lnTo>
                      <a:pt x="6533612" y="99820"/>
                    </a:lnTo>
                    <a:lnTo>
                      <a:pt x="6554485" y="138285"/>
                    </a:lnTo>
                    <a:lnTo>
                      <a:pt x="6567676" y="180795"/>
                    </a:lnTo>
                    <a:lnTo>
                      <a:pt x="6572275" y="226441"/>
                    </a:lnTo>
                    <a:lnTo>
                      <a:pt x="6572275" y="1132204"/>
                    </a:lnTo>
                    <a:lnTo>
                      <a:pt x="6567676" y="1177850"/>
                    </a:lnTo>
                    <a:lnTo>
                      <a:pt x="6554485" y="1220360"/>
                    </a:lnTo>
                    <a:lnTo>
                      <a:pt x="6533612" y="1258825"/>
                    </a:lnTo>
                    <a:lnTo>
                      <a:pt x="6505965" y="1292336"/>
                    </a:lnTo>
                    <a:lnTo>
                      <a:pt x="6472455" y="1319982"/>
                    </a:lnTo>
                    <a:lnTo>
                      <a:pt x="6433990" y="1340856"/>
                    </a:lnTo>
                    <a:lnTo>
                      <a:pt x="6391480" y="1354046"/>
                    </a:lnTo>
                    <a:lnTo>
                      <a:pt x="6345834" y="1358646"/>
                    </a:lnTo>
                    <a:lnTo>
                      <a:pt x="226440" y="1358646"/>
                    </a:lnTo>
                    <a:lnTo>
                      <a:pt x="180806" y="1354046"/>
                    </a:lnTo>
                    <a:lnTo>
                      <a:pt x="138301" y="1340856"/>
                    </a:lnTo>
                    <a:lnTo>
                      <a:pt x="99837" y="1319982"/>
                    </a:lnTo>
                    <a:lnTo>
                      <a:pt x="66324" y="1292336"/>
                    </a:lnTo>
                    <a:lnTo>
                      <a:pt x="38673" y="1258825"/>
                    </a:lnTo>
                    <a:lnTo>
                      <a:pt x="17795" y="1220360"/>
                    </a:lnTo>
                    <a:lnTo>
                      <a:pt x="4600" y="1177850"/>
                    </a:lnTo>
                    <a:lnTo>
                      <a:pt x="0" y="1132204"/>
                    </a:lnTo>
                    <a:lnTo>
                      <a:pt x="0" y="226441"/>
                    </a:lnTo>
                    <a:close/>
                  </a:path>
                </a:pathLst>
              </a:custGeom>
              <a:ln w="9525">
                <a:solidFill>
                  <a:srgbClr val="55CE74"/>
                </a:solidFill>
              </a:ln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pic>
            <p:nvPicPr>
              <p:cNvPr id="28" name="object 16">
                <a:extLst>
                  <a:ext uri="{FF2B5EF4-FFF2-40B4-BE49-F238E27FC236}">
                    <a16:creationId xmlns:a16="http://schemas.microsoft.com/office/drawing/2014/main" id="{B5E1BB00-ECF8-CEDE-0B26-264AE42ADAFA}"/>
                  </a:ext>
                </a:extLst>
              </p:cNvPr>
              <p:cNvPicPr/>
              <p:nvPr/>
            </p:nvPicPr>
            <p:blipFill>
              <a:blip r:embed="rId5" cstate="print"/>
              <a:stretch>
                <a:fillRect/>
              </a:stretch>
            </p:blipFill>
            <p:spPr>
              <a:xfrm>
                <a:off x="2500248" y="305930"/>
                <a:ext cx="1714500" cy="733945"/>
              </a:xfrm>
              <a:prstGeom prst="rect">
                <a:avLst/>
              </a:prstGeom>
            </p:spPr>
          </p:pic>
        </p:grpSp>
        <p:sp>
          <p:nvSpPr>
            <p:cNvPr id="22" name="object 16">
              <a:extLst>
                <a:ext uri="{FF2B5EF4-FFF2-40B4-BE49-F238E27FC236}">
                  <a16:creationId xmlns:a16="http://schemas.microsoft.com/office/drawing/2014/main" id="{879FEC45-B36D-F9FA-4812-E86E36A34FA6}"/>
                </a:ext>
              </a:extLst>
            </p:cNvPr>
            <p:cNvSpPr txBox="1"/>
            <p:nvPr/>
          </p:nvSpPr>
          <p:spPr>
            <a:xfrm>
              <a:off x="2775727" y="2875716"/>
              <a:ext cx="3332858" cy="391795"/>
            </a:xfrm>
            <a:prstGeom prst="rect">
              <a:avLst/>
            </a:prstGeom>
            <a:noFill/>
          </p:spPr>
          <p:txBody>
            <a:bodyPr vert="horz" wrap="square" lIns="0" tIns="12700" rIns="0" bIns="0" rtlCol="0">
              <a:spAutoFit/>
            </a:bodyPr>
            <a:lstStyle/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Volumen 4,  Número 1  Enero a Julio 2021</a:t>
              </a:r>
            </a:p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Revista Semestral. Venezuela</a:t>
              </a:r>
              <a:endParaRPr sz="1200" dirty="0">
                <a:latin typeface="Arial"/>
                <a:cs typeface="Arial"/>
              </a:endParaRPr>
            </a:p>
          </p:txBody>
        </p:sp>
        <p:pic>
          <p:nvPicPr>
            <p:cNvPr id="23" name="object 25">
              <a:extLst>
                <a:ext uri="{FF2B5EF4-FFF2-40B4-BE49-F238E27FC236}">
                  <a16:creationId xmlns:a16="http://schemas.microsoft.com/office/drawing/2014/main" id="{C00CD8B9-549C-D736-2550-B2CADBFCD8ED}"/>
                </a:ext>
              </a:extLst>
            </p:cNvPr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470065" y="2027896"/>
              <a:ext cx="2305662" cy="1053903"/>
            </a:xfrm>
            <a:prstGeom prst="rect">
              <a:avLst/>
            </a:prstGeom>
          </p:spPr>
        </p:pic>
        <p:pic>
          <p:nvPicPr>
            <p:cNvPr id="24" name="object 31">
              <a:extLst>
                <a:ext uri="{FF2B5EF4-FFF2-40B4-BE49-F238E27FC236}">
                  <a16:creationId xmlns:a16="http://schemas.microsoft.com/office/drawing/2014/main" id="{AD4D244F-3968-C674-8D3C-2DE9C16E63FB}"/>
                </a:ext>
              </a:extLst>
            </p:cNvPr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4932681" y="1951410"/>
              <a:ext cx="1805304" cy="893889"/>
            </a:xfrm>
            <a:prstGeom prst="rect">
              <a:avLst/>
            </a:prstGeom>
          </p:spPr>
        </p:pic>
      </p:grpSp>
    </p:spTree>
  </p:cSld>
  <p:clrMapOvr>
    <a:masterClrMapping/>
  </p:clrMapOvr>
</p:sld>
</file>

<file path=ppt/slides/slide1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94485" y="115823"/>
            <a:ext cx="6669405" cy="8926195"/>
            <a:chOff x="94485" y="115823"/>
            <a:chExt cx="6669405" cy="8926195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204216" y="8555735"/>
              <a:ext cx="6518148" cy="160020"/>
            </a:xfrm>
            <a:prstGeom prst="rect">
              <a:avLst/>
            </a:prstGeom>
          </p:spPr>
        </p:pic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96012" y="115823"/>
              <a:ext cx="6665976" cy="1452372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42849" y="142875"/>
              <a:ext cx="6572275" cy="1358646"/>
            </a:xfrm>
            <a:prstGeom prst="rect">
              <a:avLst/>
            </a:prstGeom>
          </p:spPr>
        </p:pic>
        <p:sp>
          <p:nvSpPr>
            <p:cNvPr id="6" name="object 6"/>
            <p:cNvSpPr/>
            <p:nvPr/>
          </p:nvSpPr>
          <p:spPr>
            <a:xfrm>
              <a:off x="142849" y="142875"/>
              <a:ext cx="6572884" cy="1358900"/>
            </a:xfrm>
            <a:custGeom>
              <a:avLst/>
              <a:gdLst/>
              <a:ahLst/>
              <a:cxnLst/>
              <a:rect l="l" t="t" r="r" b="b"/>
              <a:pathLst>
                <a:path w="6572884" h="1358900">
                  <a:moveTo>
                    <a:pt x="0" y="226441"/>
                  </a:moveTo>
                  <a:lnTo>
                    <a:pt x="4600" y="180795"/>
                  </a:lnTo>
                  <a:lnTo>
                    <a:pt x="17795" y="138285"/>
                  </a:lnTo>
                  <a:lnTo>
                    <a:pt x="38673" y="99820"/>
                  </a:lnTo>
                  <a:lnTo>
                    <a:pt x="66324" y="66309"/>
                  </a:lnTo>
                  <a:lnTo>
                    <a:pt x="99837" y="38663"/>
                  </a:lnTo>
                  <a:lnTo>
                    <a:pt x="138301" y="17789"/>
                  </a:lnTo>
                  <a:lnTo>
                    <a:pt x="180806" y="4599"/>
                  </a:lnTo>
                  <a:lnTo>
                    <a:pt x="226440" y="0"/>
                  </a:lnTo>
                  <a:lnTo>
                    <a:pt x="6345834" y="0"/>
                  </a:lnTo>
                  <a:lnTo>
                    <a:pt x="6391480" y="4599"/>
                  </a:lnTo>
                  <a:lnTo>
                    <a:pt x="6433990" y="17789"/>
                  </a:lnTo>
                  <a:lnTo>
                    <a:pt x="6472455" y="38663"/>
                  </a:lnTo>
                  <a:lnTo>
                    <a:pt x="6505965" y="66309"/>
                  </a:lnTo>
                  <a:lnTo>
                    <a:pt x="6533612" y="99820"/>
                  </a:lnTo>
                  <a:lnTo>
                    <a:pt x="6554485" y="138285"/>
                  </a:lnTo>
                  <a:lnTo>
                    <a:pt x="6567676" y="180795"/>
                  </a:lnTo>
                  <a:lnTo>
                    <a:pt x="6572275" y="226441"/>
                  </a:lnTo>
                  <a:lnTo>
                    <a:pt x="6572275" y="1132204"/>
                  </a:lnTo>
                  <a:lnTo>
                    <a:pt x="6567676" y="1177850"/>
                  </a:lnTo>
                  <a:lnTo>
                    <a:pt x="6554485" y="1220360"/>
                  </a:lnTo>
                  <a:lnTo>
                    <a:pt x="6533612" y="1258825"/>
                  </a:lnTo>
                  <a:lnTo>
                    <a:pt x="6505965" y="1292336"/>
                  </a:lnTo>
                  <a:lnTo>
                    <a:pt x="6472455" y="1319982"/>
                  </a:lnTo>
                  <a:lnTo>
                    <a:pt x="6433990" y="1340856"/>
                  </a:lnTo>
                  <a:lnTo>
                    <a:pt x="6391480" y="1354046"/>
                  </a:lnTo>
                  <a:lnTo>
                    <a:pt x="6345834" y="1358646"/>
                  </a:lnTo>
                  <a:lnTo>
                    <a:pt x="226440" y="1358646"/>
                  </a:lnTo>
                  <a:lnTo>
                    <a:pt x="180806" y="1354046"/>
                  </a:lnTo>
                  <a:lnTo>
                    <a:pt x="138301" y="1340856"/>
                  </a:lnTo>
                  <a:lnTo>
                    <a:pt x="99837" y="1319982"/>
                  </a:lnTo>
                  <a:lnTo>
                    <a:pt x="66324" y="1292336"/>
                  </a:lnTo>
                  <a:lnTo>
                    <a:pt x="38673" y="1258825"/>
                  </a:lnTo>
                  <a:lnTo>
                    <a:pt x="17795" y="1220360"/>
                  </a:lnTo>
                  <a:lnTo>
                    <a:pt x="4600" y="1177850"/>
                  </a:lnTo>
                  <a:lnTo>
                    <a:pt x="0" y="1132204"/>
                  </a:lnTo>
                  <a:lnTo>
                    <a:pt x="0" y="226441"/>
                  </a:lnTo>
                  <a:close/>
                </a:path>
              </a:pathLst>
            </a:custGeom>
            <a:ln w="9525">
              <a:solidFill>
                <a:srgbClr val="55CE7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" name="object 7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2500248" y="305930"/>
              <a:ext cx="1714500" cy="733945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2738628" y="1024127"/>
              <a:ext cx="1897379" cy="371855"/>
            </a:xfrm>
            <a:prstGeom prst="rect">
              <a:avLst/>
            </a:prstGeom>
          </p:spPr>
        </p:pic>
        <p:pic>
          <p:nvPicPr>
            <p:cNvPr id="9" name="object 9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4401312" y="1024127"/>
              <a:ext cx="1577339" cy="371855"/>
            </a:xfrm>
            <a:prstGeom prst="rect">
              <a:avLst/>
            </a:prstGeom>
          </p:spPr>
        </p:pic>
        <p:pic>
          <p:nvPicPr>
            <p:cNvPr id="10" name="object 10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3169920" y="1207007"/>
              <a:ext cx="1546859" cy="371855"/>
            </a:xfrm>
            <a:prstGeom prst="rect">
              <a:avLst/>
            </a:prstGeom>
          </p:spPr>
        </p:pic>
        <p:pic>
          <p:nvPicPr>
            <p:cNvPr id="11" name="object 11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4482083" y="1207007"/>
              <a:ext cx="284988" cy="371855"/>
            </a:xfrm>
            <a:prstGeom prst="rect">
              <a:avLst/>
            </a:prstGeom>
          </p:spPr>
        </p:pic>
        <p:pic>
          <p:nvPicPr>
            <p:cNvPr id="12" name="object 12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4571999" y="1207007"/>
              <a:ext cx="1013460" cy="371855"/>
            </a:xfrm>
            <a:prstGeom prst="rect">
              <a:avLst/>
            </a:prstGeom>
          </p:spPr>
        </p:pic>
        <p:pic>
          <p:nvPicPr>
            <p:cNvPr id="13" name="object 13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324612" y="234695"/>
              <a:ext cx="1719072" cy="1341120"/>
            </a:xfrm>
            <a:prstGeom prst="rect">
              <a:avLst/>
            </a:prstGeom>
          </p:spPr>
        </p:pic>
        <p:pic>
          <p:nvPicPr>
            <p:cNvPr id="14" name="object 14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5606795" y="8193022"/>
              <a:ext cx="1092707" cy="848868"/>
            </a:xfrm>
            <a:prstGeom prst="rect">
              <a:avLst/>
            </a:prstGeom>
          </p:spPr>
        </p:pic>
        <p:pic>
          <p:nvPicPr>
            <p:cNvPr id="15" name="object 15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109728" y="8193022"/>
              <a:ext cx="1092708" cy="848868"/>
            </a:xfrm>
            <a:prstGeom prst="rect">
              <a:avLst/>
            </a:prstGeom>
          </p:spPr>
        </p:pic>
      </p:grpSp>
      <p:sp>
        <p:nvSpPr>
          <p:cNvPr id="16" name="object 16"/>
          <p:cNvSpPr txBox="1"/>
          <p:nvPr/>
        </p:nvSpPr>
        <p:spPr>
          <a:xfrm>
            <a:off x="221691" y="1068451"/>
            <a:ext cx="6377940" cy="243459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063875" marR="732790" indent="-431800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Arial"/>
                <a:cs typeface="Arial"/>
              </a:rPr>
              <a:t>6ta.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Edición</a:t>
            </a:r>
            <a:r>
              <a:rPr sz="1200" b="1" spc="-10" dirty="0">
                <a:latin typeface="Arial"/>
                <a:cs typeface="Arial"/>
              </a:rPr>
              <a:t> Volumen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I</a:t>
            </a:r>
            <a:r>
              <a:rPr sz="1200" b="1" spc="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Enero</a:t>
            </a:r>
            <a:r>
              <a:rPr sz="1200" b="1" spc="-3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a</a:t>
            </a:r>
            <a:r>
              <a:rPr sz="1200" b="1" spc="-2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Julio</a:t>
            </a:r>
            <a:r>
              <a:rPr sz="1200" b="1" spc="-5" dirty="0">
                <a:latin typeface="Arial"/>
                <a:cs typeface="Arial"/>
              </a:rPr>
              <a:t> </a:t>
            </a:r>
            <a:r>
              <a:rPr sz="1200" b="1" spc="-20" dirty="0">
                <a:latin typeface="Arial"/>
                <a:cs typeface="Arial"/>
              </a:rPr>
              <a:t>2021 </a:t>
            </a:r>
            <a:r>
              <a:rPr sz="1200" b="1" dirty="0">
                <a:latin typeface="Arial"/>
                <a:cs typeface="Arial"/>
              </a:rPr>
              <a:t>Revista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Semestral-</a:t>
            </a:r>
            <a:r>
              <a:rPr sz="1200" b="1" spc="-40" dirty="0">
                <a:latin typeface="Arial"/>
                <a:cs typeface="Arial"/>
              </a:rPr>
              <a:t> </a:t>
            </a:r>
            <a:r>
              <a:rPr sz="1200" b="1" spc="-10" dirty="0">
                <a:latin typeface="Arial"/>
                <a:cs typeface="Arial"/>
              </a:rPr>
              <a:t>Venezuela</a:t>
            </a:r>
            <a:endParaRPr sz="12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305"/>
              </a:spcBef>
            </a:pPr>
            <a:endParaRPr sz="1200">
              <a:latin typeface="Arial"/>
              <a:cs typeface="Arial"/>
            </a:endParaRPr>
          </a:p>
          <a:p>
            <a:pPr marL="375285" marR="5080" indent="-363220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Tamarony,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Y.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(2020).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La</a:t>
            </a:r>
            <a:r>
              <a:rPr sz="1200" i="1" spc="26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gestión</a:t>
            </a:r>
            <a:r>
              <a:rPr sz="1200" i="1" spc="26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comunicacional</a:t>
            </a:r>
            <a:r>
              <a:rPr sz="1200" i="1" spc="26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en</a:t>
            </a:r>
            <a:r>
              <a:rPr sz="1200" i="1" spc="27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el</a:t>
            </a:r>
            <a:r>
              <a:rPr sz="1200" i="1" spc="254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proceso</a:t>
            </a:r>
            <a:r>
              <a:rPr sz="1200" i="1" spc="26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gerencial</a:t>
            </a:r>
            <a:r>
              <a:rPr sz="1200" i="1" spc="26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de</a:t>
            </a:r>
            <a:r>
              <a:rPr sz="1200" i="1" spc="254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las</a:t>
            </a:r>
            <a:r>
              <a:rPr sz="1200" i="1" spc="26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instituciones</a:t>
            </a:r>
            <a:r>
              <a:rPr sz="1200" i="1" spc="280" dirty="0">
                <a:latin typeface="Times New Roman"/>
                <a:cs typeface="Times New Roman"/>
              </a:rPr>
              <a:t> </a:t>
            </a:r>
            <a:r>
              <a:rPr sz="1200" i="1" spc="-25" dirty="0">
                <a:latin typeface="Times New Roman"/>
                <a:cs typeface="Times New Roman"/>
              </a:rPr>
              <a:t>de </a:t>
            </a:r>
            <a:r>
              <a:rPr sz="1200" i="1" dirty="0">
                <a:latin typeface="Times New Roman"/>
                <a:cs typeface="Times New Roman"/>
              </a:rPr>
              <a:t>educación</a:t>
            </a:r>
            <a:r>
              <a:rPr sz="1200" i="1" spc="-2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universitaria.</a:t>
            </a:r>
            <a:r>
              <a:rPr sz="1200" i="1" spc="-3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Revista</a:t>
            </a:r>
            <a:r>
              <a:rPr sz="1200" i="1" spc="-3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Multidisciplinaria</a:t>
            </a:r>
            <a:r>
              <a:rPr sz="1200" i="1" spc="-2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Saber</a:t>
            </a:r>
            <a:r>
              <a:rPr sz="1200" i="1" spc="-2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Universi</a:t>
            </a:r>
            <a:r>
              <a:rPr sz="1200" dirty="0">
                <a:latin typeface="Times New Roman"/>
                <a:cs typeface="Times New Roman"/>
              </a:rPr>
              <a:t>tario,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3,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18-</a:t>
            </a:r>
            <a:r>
              <a:rPr sz="1200" dirty="0">
                <a:latin typeface="Times New Roman"/>
                <a:cs typeface="Times New Roman"/>
              </a:rPr>
              <a:t>25.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Recuperado</a:t>
            </a:r>
            <a:r>
              <a:rPr sz="1200" spc="-25" dirty="0">
                <a:latin typeface="Times New Roman"/>
                <a:cs typeface="Times New Roman"/>
              </a:rPr>
              <a:t> de: </a:t>
            </a:r>
            <a:r>
              <a:rPr sz="1200" spc="-10" dirty="0">
                <a:latin typeface="Times New Roman"/>
                <a:cs typeface="Times New Roman"/>
              </a:rPr>
              <a:t>https://saber755.webnode.com.ve/_files/200000012- d44eed44f0/Saber%20Universitario%203%20-%202020-4.pdf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Torres,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J.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(1994).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Globalización</a:t>
            </a:r>
            <a:r>
              <a:rPr sz="1200" i="1" spc="27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e</a:t>
            </a:r>
            <a:r>
              <a:rPr sz="1200" i="1" spc="27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interdiscipli</a:t>
            </a:r>
            <a:r>
              <a:rPr sz="1200" dirty="0">
                <a:latin typeface="Times New Roman"/>
                <a:cs typeface="Times New Roman"/>
              </a:rPr>
              <a:t>nariedad: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currículo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integrado.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Ediciones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Morata.</a:t>
            </a:r>
            <a:endParaRPr sz="1200">
              <a:latin typeface="Times New Roman"/>
              <a:cs typeface="Times New Roman"/>
            </a:endParaRPr>
          </a:p>
          <a:p>
            <a:pPr marL="375285">
              <a:lnSpc>
                <a:spcPct val="100000"/>
              </a:lnSpc>
            </a:pPr>
            <a:r>
              <a:rPr sz="1200" spc="-10" dirty="0">
                <a:latin typeface="Times New Roman"/>
                <a:cs typeface="Times New Roman"/>
              </a:rPr>
              <a:t>Madrid.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z="1200" spc="-25" dirty="0">
                <a:latin typeface="Times New Roman"/>
                <a:cs typeface="Times New Roman"/>
              </a:rPr>
              <a:t>Warley,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J.</a:t>
            </a:r>
            <a:r>
              <a:rPr sz="1200" spc="-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(2003),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cultura,</a:t>
            </a:r>
            <a:r>
              <a:rPr sz="1200" i="1" spc="-3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versiones</a:t>
            </a:r>
            <a:r>
              <a:rPr sz="1200" i="1" spc="-1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y</a:t>
            </a:r>
            <a:r>
              <a:rPr sz="1200" i="1" spc="-3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defini</a:t>
            </a:r>
            <a:r>
              <a:rPr sz="1200" dirty="0">
                <a:latin typeface="Times New Roman"/>
                <a:cs typeface="Times New Roman"/>
              </a:rPr>
              <a:t>ciones, Biblos.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Buenos</a:t>
            </a:r>
            <a:r>
              <a:rPr sz="1200" spc="-7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Aires.</a:t>
            </a:r>
            <a:endParaRPr sz="1200">
              <a:latin typeface="Times New Roman"/>
              <a:cs typeface="Times New Roman"/>
            </a:endParaRPr>
          </a:p>
          <a:p>
            <a:pPr marL="375285" marR="5715" indent="-363220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Watts,</a:t>
            </a:r>
            <a:r>
              <a:rPr sz="1200" spc="3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C.</a:t>
            </a:r>
            <a:r>
              <a:rPr sz="1200" spc="3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Lee,</a:t>
            </a:r>
            <a:r>
              <a:rPr sz="1200" spc="3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L.</a:t>
            </a:r>
            <a:r>
              <a:rPr sz="1200" spc="3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(2017).</a:t>
            </a:r>
            <a:r>
              <a:rPr sz="1200" spc="31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Las</a:t>
            </a:r>
            <a:r>
              <a:rPr sz="1200" i="1" spc="30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TIC</a:t>
            </a:r>
            <a:r>
              <a:rPr sz="1200" i="1" spc="31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como</a:t>
            </a:r>
            <a:r>
              <a:rPr sz="1200" i="1" spc="31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herramientas</a:t>
            </a:r>
            <a:r>
              <a:rPr sz="1200" i="1" spc="31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de</a:t>
            </a:r>
            <a:r>
              <a:rPr sz="1200" i="1" spc="31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inclusión</a:t>
            </a:r>
            <a:r>
              <a:rPr sz="1200" i="1" spc="31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educativa.</a:t>
            </a:r>
            <a:r>
              <a:rPr sz="1200" i="1" spc="32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Acta</a:t>
            </a:r>
            <a:r>
              <a:rPr sz="1200" i="1" spc="31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Scientiae </a:t>
            </a:r>
            <a:r>
              <a:rPr sz="1200" dirty="0">
                <a:latin typeface="Times New Roman"/>
                <a:cs typeface="Times New Roman"/>
              </a:rPr>
              <a:t>Informaticae,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1(1),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92-</a:t>
            </a:r>
            <a:r>
              <a:rPr sz="1200" dirty="0">
                <a:latin typeface="Times New Roman"/>
                <a:cs typeface="Times New Roman"/>
              </a:rPr>
              <a:t>97.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Recuperado de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https://bit.ly/2OTWasy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1200" spc="-20" dirty="0">
                <a:latin typeface="Times New Roman"/>
                <a:cs typeface="Times New Roman"/>
              </a:rPr>
              <a:t>Yanes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J.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(2008).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Las</a:t>
            </a:r>
            <a:r>
              <a:rPr sz="1200" i="1" spc="-2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TIC</a:t>
            </a:r>
            <a:r>
              <a:rPr sz="1200" i="1" spc="-3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y</a:t>
            </a:r>
            <a:r>
              <a:rPr sz="1200" i="1" spc="-1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la</a:t>
            </a:r>
            <a:r>
              <a:rPr sz="1200" i="1" spc="-1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Crisis</a:t>
            </a:r>
            <a:r>
              <a:rPr sz="1200" i="1" spc="-2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de</a:t>
            </a:r>
            <a:r>
              <a:rPr sz="1200" i="1" spc="-2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la </a:t>
            </a:r>
            <a:r>
              <a:rPr sz="1200" i="1" spc="-10" dirty="0">
                <a:latin typeface="Times New Roman"/>
                <a:cs typeface="Times New Roman"/>
              </a:rPr>
              <a:t>Educación:</a:t>
            </a:r>
            <a:r>
              <a:rPr sz="1200" i="1" spc="-2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Algunas</a:t>
            </a:r>
            <a:r>
              <a:rPr sz="1200" i="1" spc="-1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claves</a:t>
            </a:r>
            <a:r>
              <a:rPr sz="1200" i="1" spc="1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para</a:t>
            </a:r>
            <a:r>
              <a:rPr sz="1200" i="1" spc="-1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su</a:t>
            </a:r>
            <a:r>
              <a:rPr sz="1200" i="1" spc="-2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comprensión</a:t>
            </a:r>
            <a:r>
              <a:rPr sz="1200" dirty="0">
                <a:latin typeface="Times New Roman"/>
                <a:cs typeface="Times New Roman"/>
              </a:rPr>
              <a:t>.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Colombia.</a:t>
            </a:r>
            <a:endParaRPr sz="1200">
              <a:latin typeface="Times New Roman"/>
              <a:cs typeface="Times New Roman"/>
            </a:endParaRPr>
          </a:p>
        </p:txBody>
      </p:sp>
      <p:pic>
        <p:nvPicPr>
          <p:cNvPr id="17" name="object 17"/>
          <p:cNvPicPr/>
          <p:nvPr/>
        </p:nvPicPr>
        <p:blipFill>
          <a:blip r:embed="rId13" cstate="print"/>
          <a:stretch>
            <a:fillRect/>
          </a:stretch>
        </p:blipFill>
        <p:spPr>
          <a:xfrm>
            <a:off x="4581144" y="149034"/>
            <a:ext cx="1805304" cy="893889"/>
          </a:xfrm>
          <a:prstGeom prst="rect">
            <a:avLst/>
          </a:prstGeom>
        </p:spPr>
      </p:pic>
      <p:sp>
        <p:nvSpPr>
          <p:cNvPr id="18" name="object 18"/>
          <p:cNvSpPr txBox="1"/>
          <p:nvPr/>
        </p:nvSpPr>
        <p:spPr>
          <a:xfrm>
            <a:off x="1310132" y="8233494"/>
            <a:ext cx="4236720" cy="620395"/>
          </a:xfrm>
          <a:prstGeom prst="rect">
            <a:avLst/>
          </a:prstGeom>
        </p:spPr>
        <p:txBody>
          <a:bodyPr vert="horz" wrap="square" lIns="0" tIns="6350" rIns="0" bIns="0" rtlCol="0">
            <a:spAutoFit/>
          </a:bodyPr>
          <a:lstStyle/>
          <a:p>
            <a:pPr marL="99695" marR="92075" algn="ctr">
              <a:lnSpc>
                <a:spcPts val="1400"/>
              </a:lnSpc>
              <a:spcBef>
                <a:spcPts val="50"/>
              </a:spcBef>
            </a:pPr>
            <a:r>
              <a:rPr sz="1200" b="1" dirty="0">
                <a:latin typeface="Times New Roman"/>
                <a:cs typeface="Times New Roman"/>
              </a:rPr>
              <a:t>La</a:t>
            </a:r>
            <a:r>
              <a:rPr sz="1200" b="1" spc="-4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Cultura</a:t>
            </a:r>
            <a:r>
              <a:rPr sz="1200" b="1" spc="-3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Digital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Educativa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Hoy,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Un</a:t>
            </a:r>
            <a:r>
              <a:rPr sz="1200" b="1" spc="-8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Análisis</a:t>
            </a:r>
            <a:r>
              <a:rPr sz="1200" b="1" spc="-3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desde</a:t>
            </a:r>
            <a:r>
              <a:rPr sz="1200" b="1" spc="-4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la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Teoría Crítica</a:t>
            </a:r>
            <a:endParaRPr sz="12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475"/>
              </a:spcBef>
            </a:pPr>
            <a:r>
              <a:rPr sz="1200" b="1" spc="-35" dirty="0">
                <a:latin typeface="Times New Roman"/>
                <a:cs typeface="Times New Roman"/>
              </a:rPr>
              <a:t>Dr. </a:t>
            </a:r>
            <a:r>
              <a:rPr sz="1200" b="1" dirty="0">
                <a:latin typeface="Times New Roman"/>
                <a:cs typeface="Times New Roman"/>
              </a:rPr>
              <a:t>Miguel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Israel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Bennasar</a:t>
            </a:r>
            <a:r>
              <a:rPr sz="1200" b="1" spc="-5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García</a:t>
            </a:r>
            <a:r>
              <a:rPr sz="1200" b="1" spc="-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/</a:t>
            </a:r>
            <a:r>
              <a:rPr sz="1200" b="1" spc="-3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Dra.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Ceferina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Cabrera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Félix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9" name="object 19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56388" rIns="0" bIns="0" rtlCol="0">
            <a:spAutoFit/>
          </a:bodyPr>
          <a:lstStyle/>
          <a:p>
            <a:pPr marL="151130">
              <a:lnSpc>
                <a:spcPts val="1410"/>
              </a:lnSpc>
            </a:pPr>
            <a:fld id="{81D60167-4931-47E6-BA6A-407CBD079E47}" type="slidenum">
              <a:rPr b="1" spc="-25" dirty="0">
                <a:latin typeface="Times New Roman"/>
                <a:cs typeface="Times New Roman"/>
              </a:rPr>
              <a:t>106</a:t>
            </a:fld>
            <a:endParaRPr b="1" spc="-25" dirty="0">
              <a:latin typeface="Times New Roman"/>
              <a:cs typeface="Times New Roman"/>
            </a:endParaRPr>
          </a:p>
        </p:txBody>
      </p:sp>
      <p:grpSp>
        <p:nvGrpSpPr>
          <p:cNvPr id="20" name="Grupo 19">
            <a:extLst>
              <a:ext uri="{FF2B5EF4-FFF2-40B4-BE49-F238E27FC236}">
                <a16:creationId xmlns:a16="http://schemas.microsoft.com/office/drawing/2014/main" id="{DC6C6404-F161-AD0E-46F8-72218EF68D5B}"/>
              </a:ext>
            </a:extLst>
          </p:cNvPr>
          <p:cNvGrpSpPr/>
          <p:nvPr/>
        </p:nvGrpSpPr>
        <p:grpSpPr>
          <a:xfrm>
            <a:off x="109728" y="115569"/>
            <a:ext cx="6665976" cy="1452626"/>
            <a:chOff x="470065" y="1951410"/>
            <a:chExt cx="6665976" cy="1452626"/>
          </a:xfrm>
        </p:grpSpPr>
        <p:grpSp>
          <p:nvGrpSpPr>
            <p:cNvPr id="21" name="object 12">
              <a:extLst>
                <a:ext uri="{FF2B5EF4-FFF2-40B4-BE49-F238E27FC236}">
                  <a16:creationId xmlns:a16="http://schemas.microsoft.com/office/drawing/2014/main" id="{B6442069-A4C1-D109-B67D-65F0462BA5D0}"/>
                </a:ext>
              </a:extLst>
            </p:cNvPr>
            <p:cNvGrpSpPr/>
            <p:nvPr/>
          </p:nvGrpSpPr>
          <p:grpSpPr>
            <a:xfrm>
              <a:off x="470065" y="1951664"/>
              <a:ext cx="6665976" cy="1452372"/>
              <a:chOff x="96011" y="115823"/>
              <a:chExt cx="6665976" cy="1452372"/>
            </a:xfrm>
          </p:grpSpPr>
          <p:pic>
            <p:nvPicPr>
              <p:cNvPr id="25" name="object 13">
                <a:extLst>
                  <a:ext uri="{FF2B5EF4-FFF2-40B4-BE49-F238E27FC236}">
                    <a16:creationId xmlns:a16="http://schemas.microsoft.com/office/drawing/2014/main" id="{7EE12A94-EB4D-2DCB-BCEB-CEBDF4ACB84A}"/>
                  </a:ext>
                </a:extLst>
              </p:cNvPr>
              <p:cNvPicPr/>
              <p:nvPr/>
            </p:nvPicPr>
            <p:blipFill>
              <a:blip r:embed="rId3" cstate="print"/>
              <a:stretch>
                <a:fillRect/>
              </a:stretch>
            </p:blipFill>
            <p:spPr>
              <a:xfrm>
                <a:off x="96011" y="115823"/>
                <a:ext cx="6665976" cy="1452372"/>
              </a:xfrm>
              <a:prstGeom prst="rect">
                <a:avLst/>
              </a:prstGeom>
            </p:spPr>
          </p:pic>
          <p:pic>
            <p:nvPicPr>
              <p:cNvPr id="26" name="object 14">
                <a:extLst>
                  <a:ext uri="{FF2B5EF4-FFF2-40B4-BE49-F238E27FC236}">
                    <a16:creationId xmlns:a16="http://schemas.microsoft.com/office/drawing/2014/main" id="{A5906493-E1C4-1BC5-B47F-7C0E2F3A9C5D}"/>
                  </a:ext>
                </a:extLst>
              </p:cNvPr>
              <p:cNvPicPr/>
              <p:nvPr/>
            </p:nvPicPr>
            <p:blipFill>
              <a:blip r:embed="rId4" cstate="print"/>
              <a:stretch>
                <a:fillRect/>
              </a:stretch>
            </p:blipFill>
            <p:spPr>
              <a:xfrm>
                <a:off x="142849" y="142875"/>
                <a:ext cx="6572275" cy="1358646"/>
              </a:xfrm>
              <a:prstGeom prst="rect">
                <a:avLst/>
              </a:prstGeom>
            </p:spPr>
          </p:pic>
          <p:sp>
            <p:nvSpPr>
              <p:cNvPr id="27" name="object 15">
                <a:extLst>
                  <a:ext uri="{FF2B5EF4-FFF2-40B4-BE49-F238E27FC236}">
                    <a16:creationId xmlns:a16="http://schemas.microsoft.com/office/drawing/2014/main" id="{3D7F1BF0-6AFF-02C7-1D61-EAA574C10093}"/>
                  </a:ext>
                </a:extLst>
              </p:cNvPr>
              <p:cNvSpPr/>
              <p:nvPr/>
            </p:nvSpPr>
            <p:spPr>
              <a:xfrm>
                <a:off x="142849" y="142875"/>
                <a:ext cx="6572884" cy="1358900"/>
              </a:xfrm>
              <a:custGeom>
                <a:avLst/>
                <a:gdLst/>
                <a:ahLst/>
                <a:cxnLst/>
                <a:rect l="l" t="t" r="r" b="b"/>
                <a:pathLst>
                  <a:path w="6572884" h="1358900">
                    <a:moveTo>
                      <a:pt x="0" y="226441"/>
                    </a:moveTo>
                    <a:lnTo>
                      <a:pt x="4600" y="180795"/>
                    </a:lnTo>
                    <a:lnTo>
                      <a:pt x="17795" y="138285"/>
                    </a:lnTo>
                    <a:lnTo>
                      <a:pt x="38673" y="99820"/>
                    </a:lnTo>
                    <a:lnTo>
                      <a:pt x="66324" y="66309"/>
                    </a:lnTo>
                    <a:lnTo>
                      <a:pt x="99837" y="38663"/>
                    </a:lnTo>
                    <a:lnTo>
                      <a:pt x="138301" y="17789"/>
                    </a:lnTo>
                    <a:lnTo>
                      <a:pt x="180806" y="4599"/>
                    </a:lnTo>
                    <a:lnTo>
                      <a:pt x="226440" y="0"/>
                    </a:lnTo>
                    <a:lnTo>
                      <a:pt x="6345834" y="0"/>
                    </a:lnTo>
                    <a:lnTo>
                      <a:pt x="6391480" y="4599"/>
                    </a:lnTo>
                    <a:lnTo>
                      <a:pt x="6433990" y="17789"/>
                    </a:lnTo>
                    <a:lnTo>
                      <a:pt x="6472455" y="38663"/>
                    </a:lnTo>
                    <a:lnTo>
                      <a:pt x="6505965" y="66309"/>
                    </a:lnTo>
                    <a:lnTo>
                      <a:pt x="6533612" y="99820"/>
                    </a:lnTo>
                    <a:lnTo>
                      <a:pt x="6554485" y="138285"/>
                    </a:lnTo>
                    <a:lnTo>
                      <a:pt x="6567676" y="180795"/>
                    </a:lnTo>
                    <a:lnTo>
                      <a:pt x="6572275" y="226441"/>
                    </a:lnTo>
                    <a:lnTo>
                      <a:pt x="6572275" y="1132204"/>
                    </a:lnTo>
                    <a:lnTo>
                      <a:pt x="6567676" y="1177850"/>
                    </a:lnTo>
                    <a:lnTo>
                      <a:pt x="6554485" y="1220360"/>
                    </a:lnTo>
                    <a:lnTo>
                      <a:pt x="6533612" y="1258825"/>
                    </a:lnTo>
                    <a:lnTo>
                      <a:pt x="6505965" y="1292336"/>
                    </a:lnTo>
                    <a:lnTo>
                      <a:pt x="6472455" y="1319982"/>
                    </a:lnTo>
                    <a:lnTo>
                      <a:pt x="6433990" y="1340856"/>
                    </a:lnTo>
                    <a:lnTo>
                      <a:pt x="6391480" y="1354046"/>
                    </a:lnTo>
                    <a:lnTo>
                      <a:pt x="6345834" y="1358646"/>
                    </a:lnTo>
                    <a:lnTo>
                      <a:pt x="226440" y="1358646"/>
                    </a:lnTo>
                    <a:lnTo>
                      <a:pt x="180806" y="1354046"/>
                    </a:lnTo>
                    <a:lnTo>
                      <a:pt x="138301" y="1340856"/>
                    </a:lnTo>
                    <a:lnTo>
                      <a:pt x="99837" y="1319982"/>
                    </a:lnTo>
                    <a:lnTo>
                      <a:pt x="66324" y="1292336"/>
                    </a:lnTo>
                    <a:lnTo>
                      <a:pt x="38673" y="1258825"/>
                    </a:lnTo>
                    <a:lnTo>
                      <a:pt x="17795" y="1220360"/>
                    </a:lnTo>
                    <a:lnTo>
                      <a:pt x="4600" y="1177850"/>
                    </a:lnTo>
                    <a:lnTo>
                      <a:pt x="0" y="1132204"/>
                    </a:lnTo>
                    <a:lnTo>
                      <a:pt x="0" y="226441"/>
                    </a:lnTo>
                    <a:close/>
                  </a:path>
                </a:pathLst>
              </a:custGeom>
              <a:ln w="9525">
                <a:solidFill>
                  <a:srgbClr val="55CE74"/>
                </a:solidFill>
              </a:ln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pic>
            <p:nvPicPr>
              <p:cNvPr id="28" name="object 16">
                <a:extLst>
                  <a:ext uri="{FF2B5EF4-FFF2-40B4-BE49-F238E27FC236}">
                    <a16:creationId xmlns:a16="http://schemas.microsoft.com/office/drawing/2014/main" id="{17F92324-F223-D2D7-F1A7-947F95D7FEE3}"/>
                  </a:ext>
                </a:extLst>
              </p:cNvPr>
              <p:cNvPicPr/>
              <p:nvPr/>
            </p:nvPicPr>
            <p:blipFill>
              <a:blip r:embed="rId5" cstate="print"/>
              <a:stretch>
                <a:fillRect/>
              </a:stretch>
            </p:blipFill>
            <p:spPr>
              <a:xfrm>
                <a:off x="2500248" y="305930"/>
                <a:ext cx="1714500" cy="733945"/>
              </a:xfrm>
              <a:prstGeom prst="rect">
                <a:avLst/>
              </a:prstGeom>
            </p:spPr>
          </p:pic>
        </p:grpSp>
        <p:sp>
          <p:nvSpPr>
            <p:cNvPr id="22" name="object 16">
              <a:extLst>
                <a:ext uri="{FF2B5EF4-FFF2-40B4-BE49-F238E27FC236}">
                  <a16:creationId xmlns:a16="http://schemas.microsoft.com/office/drawing/2014/main" id="{6F60E478-04EB-6EEA-FD11-0F31BBC1E475}"/>
                </a:ext>
              </a:extLst>
            </p:cNvPr>
            <p:cNvSpPr txBox="1"/>
            <p:nvPr/>
          </p:nvSpPr>
          <p:spPr>
            <a:xfrm>
              <a:off x="2775727" y="2875716"/>
              <a:ext cx="3332858" cy="391795"/>
            </a:xfrm>
            <a:prstGeom prst="rect">
              <a:avLst/>
            </a:prstGeom>
            <a:noFill/>
          </p:spPr>
          <p:txBody>
            <a:bodyPr vert="horz" wrap="square" lIns="0" tIns="12700" rIns="0" bIns="0" rtlCol="0">
              <a:spAutoFit/>
            </a:bodyPr>
            <a:lstStyle/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Volumen 4,  Número 1  Enero a Julio 2021</a:t>
              </a:r>
            </a:p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Revista Semestral. Venezuela</a:t>
              </a:r>
              <a:endParaRPr sz="1200" dirty="0">
                <a:latin typeface="Arial"/>
                <a:cs typeface="Arial"/>
              </a:endParaRPr>
            </a:p>
          </p:txBody>
        </p:sp>
        <p:pic>
          <p:nvPicPr>
            <p:cNvPr id="23" name="object 25">
              <a:extLst>
                <a:ext uri="{FF2B5EF4-FFF2-40B4-BE49-F238E27FC236}">
                  <a16:creationId xmlns:a16="http://schemas.microsoft.com/office/drawing/2014/main" id="{58D8CEAB-4F6B-6CB7-845D-D8FFAD93DE44}"/>
                </a:ext>
              </a:extLst>
            </p:cNvPr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470065" y="2027896"/>
              <a:ext cx="2305662" cy="1053903"/>
            </a:xfrm>
            <a:prstGeom prst="rect">
              <a:avLst/>
            </a:prstGeom>
          </p:spPr>
        </p:pic>
        <p:pic>
          <p:nvPicPr>
            <p:cNvPr id="24" name="object 31">
              <a:extLst>
                <a:ext uri="{FF2B5EF4-FFF2-40B4-BE49-F238E27FC236}">
                  <a16:creationId xmlns:a16="http://schemas.microsoft.com/office/drawing/2014/main" id="{94365149-9DE3-D0B5-D7EF-B7874BA80FE3}"/>
                </a:ext>
              </a:extLst>
            </p:cNvPr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4932681" y="1951410"/>
              <a:ext cx="1805304" cy="893889"/>
            </a:xfrm>
            <a:prstGeom prst="rect">
              <a:avLst/>
            </a:prstGeom>
          </p:spPr>
        </p:pic>
      </p:grpSp>
    </p:spTree>
  </p:cSld>
  <p:clrMapOvr>
    <a:masterClrMapping/>
  </p:clrMapOvr>
</p:sld>
</file>

<file path=ppt/slides/slide10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105155" y="3197353"/>
            <a:ext cx="6647815" cy="5835650"/>
            <a:chOff x="105155" y="3197353"/>
            <a:chExt cx="6647815" cy="5835650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05155" y="3197353"/>
              <a:ext cx="6647687" cy="5835391"/>
            </a:xfrm>
            <a:prstGeom prst="rect">
              <a:avLst/>
            </a:prstGeom>
          </p:spPr>
        </p:pic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42849" y="3216300"/>
              <a:ext cx="6572250" cy="5758053"/>
            </a:xfrm>
            <a:prstGeom prst="rect">
              <a:avLst/>
            </a:prstGeom>
          </p:spPr>
        </p:pic>
        <p:sp>
          <p:nvSpPr>
            <p:cNvPr id="5" name="object 5"/>
            <p:cNvSpPr/>
            <p:nvPr/>
          </p:nvSpPr>
          <p:spPr>
            <a:xfrm>
              <a:off x="142849" y="3216300"/>
              <a:ext cx="6572250" cy="5758180"/>
            </a:xfrm>
            <a:custGeom>
              <a:avLst/>
              <a:gdLst/>
              <a:ahLst/>
              <a:cxnLst/>
              <a:rect l="l" t="t" r="r" b="b"/>
              <a:pathLst>
                <a:path w="6572250" h="5758180">
                  <a:moveTo>
                    <a:pt x="0" y="5758053"/>
                  </a:moveTo>
                  <a:lnTo>
                    <a:pt x="6572250" y="5758053"/>
                  </a:lnTo>
                  <a:lnTo>
                    <a:pt x="6572250" y="0"/>
                  </a:lnTo>
                  <a:lnTo>
                    <a:pt x="0" y="0"/>
                  </a:lnTo>
                  <a:lnTo>
                    <a:pt x="0" y="5758053"/>
                  </a:lnTo>
                  <a:close/>
                </a:path>
              </a:pathLst>
            </a:custGeom>
            <a:ln w="9525">
              <a:solidFill>
                <a:srgbClr val="55CE7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" name="object 6"/>
          <p:cNvGrpSpPr/>
          <p:nvPr/>
        </p:nvGrpSpPr>
        <p:grpSpPr>
          <a:xfrm>
            <a:off x="105155" y="124968"/>
            <a:ext cx="6647815" cy="1193800"/>
            <a:chOff x="105155" y="124968"/>
            <a:chExt cx="6647815" cy="1193800"/>
          </a:xfrm>
        </p:grpSpPr>
        <p:pic>
          <p:nvPicPr>
            <p:cNvPr id="7" name="object 7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05155" y="124968"/>
              <a:ext cx="6647687" cy="1193291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142849" y="142875"/>
              <a:ext cx="6572275" cy="1116710"/>
            </a:xfrm>
            <a:prstGeom prst="rect">
              <a:avLst/>
            </a:prstGeom>
          </p:spPr>
        </p:pic>
        <p:sp>
          <p:nvSpPr>
            <p:cNvPr id="9" name="object 9"/>
            <p:cNvSpPr/>
            <p:nvPr/>
          </p:nvSpPr>
          <p:spPr>
            <a:xfrm>
              <a:off x="142849" y="142875"/>
              <a:ext cx="6572884" cy="1116965"/>
            </a:xfrm>
            <a:custGeom>
              <a:avLst/>
              <a:gdLst/>
              <a:ahLst/>
              <a:cxnLst/>
              <a:rect l="l" t="t" r="r" b="b"/>
              <a:pathLst>
                <a:path w="6572884" h="1116965">
                  <a:moveTo>
                    <a:pt x="0" y="186181"/>
                  </a:moveTo>
                  <a:lnTo>
                    <a:pt x="6649" y="136671"/>
                  </a:lnTo>
                  <a:lnTo>
                    <a:pt x="25413" y="92192"/>
                  </a:lnTo>
                  <a:lnTo>
                    <a:pt x="54517" y="54514"/>
                  </a:lnTo>
                  <a:lnTo>
                    <a:pt x="92188" y="25409"/>
                  </a:lnTo>
                  <a:lnTo>
                    <a:pt x="136651" y="6647"/>
                  </a:lnTo>
                  <a:lnTo>
                    <a:pt x="186131" y="0"/>
                  </a:lnTo>
                  <a:lnTo>
                    <a:pt x="6386093" y="0"/>
                  </a:lnTo>
                  <a:lnTo>
                    <a:pt x="6435603" y="6647"/>
                  </a:lnTo>
                  <a:lnTo>
                    <a:pt x="6480082" y="25409"/>
                  </a:lnTo>
                  <a:lnTo>
                    <a:pt x="6517760" y="54514"/>
                  </a:lnTo>
                  <a:lnTo>
                    <a:pt x="6546865" y="92192"/>
                  </a:lnTo>
                  <a:lnTo>
                    <a:pt x="6565627" y="136671"/>
                  </a:lnTo>
                  <a:lnTo>
                    <a:pt x="6572275" y="186181"/>
                  </a:lnTo>
                  <a:lnTo>
                    <a:pt x="6572275" y="930655"/>
                  </a:lnTo>
                  <a:lnTo>
                    <a:pt x="6565627" y="980112"/>
                  </a:lnTo>
                  <a:lnTo>
                    <a:pt x="6546865" y="1024556"/>
                  </a:lnTo>
                  <a:lnTo>
                    <a:pt x="6517760" y="1062212"/>
                  </a:lnTo>
                  <a:lnTo>
                    <a:pt x="6480082" y="1091306"/>
                  </a:lnTo>
                  <a:lnTo>
                    <a:pt x="6435603" y="1110064"/>
                  </a:lnTo>
                  <a:lnTo>
                    <a:pt x="6386093" y="1116710"/>
                  </a:lnTo>
                  <a:lnTo>
                    <a:pt x="186131" y="1116710"/>
                  </a:lnTo>
                  <a:lnTo>
                    <a:pt x="136651" y="1110064"/>
                  </a:lnTo>
                  <a:lnTo>
                    <a:pt x="92188" y="1091306"/>
                  </a:lnTo>
                  <a:lnTo>
                    <a:pt x="54517" y="1062212"/>
                  </a:lnTo>
                  <a:lnTo>
                    <a:pt x="25413" y="1024556"/>
                  </a:lnTo>
                  <a:lnTo>
                    <a:pt x="6649" y="980112"/>
                  </a:lnTo>
                  <a:lnTo>
                    <a:pt x="0" y="930655"/>
                  </a:lnTo>
                  <a:lnTo>
                    <a:pt x="0" y="186181"/>
                  </a:lnTo>
                  <a:close/>
                </a:path>
              </a:pathLst>
            </a:custGeom>
            <a:ln w="9525">
              <a:solidFill>
                <a:srgbClr val="55CE7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10" name="object 10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318518" y="1504208"/>
            <a:ext cx="6256015" cy="678139"/>
          </a:xfrm>
          <a:prstGeom prst="rect">
            <a:avLst/>
          </a:prstGeom>
        </p:spPr>
      </p:pic>
      <p:sp>
        <p:nvSpPr>
          <p:cNvPr id="11" name="object 11"/>
          <p:cNvSpPr txBox="1"/>
          <p:nvPr/>
        </p:nvSpPr>
        <p:spPr>
          <a:xfrm>
            <a:off x="3020695" y="1360423"/>
            <a:ext cx="1322705" cy="18669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1050" b="1" dirty="0">
                <a:latin typeface="Times New Roman"/>
                <a:cs typeface="Times New Roman"/>
              </a:rPr>
              <a:t>Para</a:t>
            </a:r>
            <a:r>
              <a:rPr sz="1050" b="1" spc="-30" dirty="0">
                <a:latin typeface="Times New Roman"/>
                <a:cs typeface="Times New Roman"/>
              </a:rPr>
              <a:t> </a:t>
            </a:r>
            <a:r>
              <a:rPr sz="1050" b="1" dirty="0">
                <a:latin typeface="Times New Roman"/>
                <a:cs typeface="Times New Roman"/>
              </a:rPr>
              <a:t>citar</a:t>
            </a:r>
            <a:r>
              <a:rPr sz="1050" b="1" spc="-20" dirty="0">
                <a:latin typeface="Times New Roman"/>
                <a:cs typeface="Times New Roman"/>
              </a:rPr>
              <a:t> </a:t>
            </a:r>
            <a:r>
              <a:rPr sz="1050" b="1" dirty="0">
                <a:latin typeface="Times New Roman"/>
                <a:cs typeface="Times New Roman"/>
              </a:rPr>
              <a:t>este</a:t>
            </a:r>
            <a:r>
              <a:rPr sz="1050" b="1" spc="-20" dirty="0">
                <a:latin typeface="Times New Roman"/>
                <a:cs typeface="Times New Roman"/>
              </a:rPr>
              <a:t> </a:t>
            </a:r>
            <a:r>
              <a:rPr sz="1050" b="1" spc="-10" dirty="0">
                <a:latin typeface="Times New Roman"/>
                <a:cs typeface="Times New Roman"/>
              </a:rPr>
              <a:t>artículo</a:t>
            </a:r>
            <a:endParaRPr sz="1050">
              <a:latin typeface="Times New Roman"/>
              <a:cs typeface="Times New Roman"/>
            </a:endParaRPr>
          </a:p>
        </p:txBody>
      </p:sp>
      <p:grpSp>
        <p:nvGrpSpPr>
          <p:cNvPr id="12" name="object 12"/>
          <p:cNvGrpSpPr/>
          <p:nvPr/>
        </p:nvGrpSpPr>
        <p:grpSpPr>
          <a:xfrm>
            <a:off x="96011" y="115823"/>
            <a:ext cx="6666230" cy="1463040"/>
            <a:chOff x="96011" y="115823"/>
            <a:chExt cx="6666230" cy="1463040"/>
          </a:xfrm>
        </p:grpSpPr>
        <p:pic>
          <p:nvPicPr>
            <p:cNvPr id="13" name="object 13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96011" y="115823"/>
              <a:ext cx="6665976" cy="1452372"/>
            </a:xfrm>
            <a:prstGeom prst="rect">
              <a:avLst/>
            </a:prstGeom>
          </p:spPr>
        </p:pic>
        <p:pic>
          <p:nvPicPr>
            <p:cNvPr id="14" name="object 14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142849" y="142875"/>
              <a:ext cx="6572275" cy="1358646"/>
            </a:xfrm>
            <a:prstGeom prst="rect">
              <a:avLst/>
            </a:prstGeom>
          </p:spPr>
        </p:pic>
        <p:sp>
          <p:nvSpPr>
            <p:cNvPr id="15" name="object 15"/>
            <p:cNvSpPr/>
            <p:nvPr/>
          </p:nvSpPr>
          <p:spPr>
            <a:xfrm>
              <a:off x="142849" y="142875"/>
              <a:ext cx="6572884" cy="1358900"/>
            </a:xfrm>
            <a:custGeom>
              <a:avLst/>
              <a:gdLst/>
              <a:ahLst/>
              <a:cxnLst/>
              <a:rect l="l" t="t" r="r" b="b"/>
              <a:pathLst>
                <a:path w="6572884" h="1358900">
                  <a:moveTo>
                    <a:pt x="0" y="226441"/>
                  </a:moveTo>
                  <a:lnTo>
                    <a:pt x="4600" y="180795"/>
                  </a:lnTo>
                  <a:lnTo>
                    <a:pt x="17795" y="138285"/>
                  </a:lnTo>
                  <a:lnTo>
                    <a:pt x="38673" y="99820"/>
                  </a:lnTo>
                  <a:lnTo>
                    <a:pt x="66324" y="66309"/>
                  </a:lnTo>
                  <a:lnTo>
                    <a:pt x="99837" y="38663"/>
                  </a:lnTo>
                  <a:lnTo>
                    <a:pt x="138301" y="17789"/>
                  </a:lnTo>
                  <a:lnTo>
                    <a:pt x="180806" y="4599"/>
                  </a:lnTo>
                  <a:lnTo>
                    <a:pt x="226440" y="0"/>
                  </a:lnTo>
                  <a:lnTo>
                    <a:pt x="6345834" y="0"/>
                  </a:lnTo>
                  <a:lnTo>
                    <a:pt x="6391480" y="4599"/>
                  </a:lnTo>
                  <a:lnTo>
                    <a:pt x="6433990" y="17789"/>
                  </a:lnTo>
                  <a:lnTo>
                    <a:pt x="6472455" y="38663"/>
                  </a:lnTo>
                  <a:lnTo>
                    <a:pt x="6505965" y="66309"/>
                  </a:lnTo>
                  <a:lnTo>
                    <a:pt x="6533612" y="99820"/>
                  </a:lnTo>
                  <a:lnTo>
                    <a:pt x="6554485" y="138285"/>
                  </a:lnTo>
                  <a:lnTo>
                    <a:pt x="6567676" y="180795"/>
                  </a:lnTo>
                  <a:lnTo>
                    <a:pt x="6572275" y="226441"/>
                  </a:lnTo>
                  <a:lnTo>
                    <a:pt x="6572275" y="1132204"/>
                  </a:lnTo>
                  <a:lnTo>
                    <a:pt x="6567676" y="1177850"/>
                  </a:lnTo>
                  <a:lnTo>
                    <a:pt x="6554485" y="1220360"/>
                  </a:lnTo>
                  <a:lnTo>
                    <a:pt x="6533612" y="1258825"/>
                  </a:lnTo>
                  <a:lnTo>
                    <a:pt x="6505965" y="1292336"/>
                  </a:lnTo>
                  <a:lnTo>
                    <a:pt x="6472455" y="1319982"/>
                  </a:lnTo>
                  <a:lnTo>
                    <a:pt x="6433990" y="1340856"/>
                  </a:lnTo>
                  <a:lnTo>
                    <a:pt x="6391480" y="1354046"/>
                  </a:lnTo>
                  <a:lnTo>
                    <a:pt x="6345834" y="1358646"/>
                  </a:lnTo>
                  <a:lnTo>
                    <a:pt x="226440" y="1358646"/>
                  </a:lnTo>
                  <a:lnTo>
                    <a:pt x="180806" y="1354046"/>
                  </a:lnTo>
                  <a:lnTo>
                    <a:pt x="138301" y="1340856"/>
                  </a:lnTo>
                  <a:lnTo>
                    <a:pt x="99837" y="1319982"/>
                  </a:lnTo>
                  <a:lnTo>
                    <a:pt x="66324" y="1292336"/>
                  </a:lnTo>
                  <a:lnTo>
                    <a:pt x="38673" y="1258825"/>
                  </a:lnTo>
                  <a:lnTo>
                    <a:pt x="17795" y="1220360"/>
                  </a:lnTo>
                  <a:lnTo>
                    <a:pt x="4600" y="1177850"/>
                  </a:lnTo>
                  <a:lnTo>
                    <a:pt x="0" y="1132204"/>
                  </a:lnTo>
                  <a:lnTo>
                    <a:pt x="0" y="226441"/>
                  </a:lnTo>
                  <a:close/>
                </a:path>
              </a:pathLst>
            </a:custGeom>
            <a:ln w="9525">
              <a:solidFill>
                <a:srgbClr val="55CE7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6" name="object 16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2500248" y="305930"/>
              <a:ext cx="1714500" cy="733945"/>
            </a:xfrm>
            <a:prstGeom prst="rect">
              <a:avLst/>
            </a:prstGeom>
          </p:spPr>
        </p:pic>
        <p:pic>
          <p:nvPicPr>
            <p:cNvPr id="17" name="object 17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2738628" y="1024127"/>
              <a:ext cx="1897379" cy="371855"/>
            </a:xfrm>
            <a:prstGeom prst="rect">
              <a:avLst/>
            </a:prstGeom>
          </p:spPr>
        </p:pic>
        <p:pic>
          <p:nvPicPr>
            <p:cNvPr id="18" name="object 18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4401311" y="1024127"/>
              <a:ext cx="1577339" cy="371855"/>
            </a:xfrm>
            <a:prstGeom prst="rect">
              <a:avLst/>
            </a:prstGeom>
          </p:spPr>
        </p:pic>
        <p:pic>
          <p:nvPicPr>
            <p:cNvPr id="19" name="object 19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3169919" y="1207007"/>
              <a:ext cx="1546859" cy="371855"/>
            </a:xfrm>
            <a:prstGeom prst="rect">
              <a:avLst/>
            </a:prstGeom>
          </p:spPr>
        </p:pic>
        <p:pic>
          <p:nvPicPr>
            <p:cNvPr id="20" name="object 20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4482083" y="1207007"/>
              <a:ext cx="284988" cy="371855"/>
            </a:xfrm>
            <a:prstGeom prst="rect">
              <a:avLst/>
            </a:prstGeom>
          </p:spPr>
        </p:pic>
        <p:pic>
          <p:nvPicPr>
            <p:cNvPr id="21" name="object 21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4572000" y="1207007"/>
              <a:ext cx="1013460" cy="371855"/>
            </a:xfrm>
            <a:prstGeom prst="rect">
              <a:avLst/>
            </a:prstGeom>
          </p:spPr>
        </p:pic>
      </p:grpSp>
      <p:sp>
        <p:nvSpPr>
          <p:cNvPr id="22" name="object 22"/>
          <p:cNvSpPr txBox="1"/>
          <p:nvPr/>
        </p:nvSpPr>
        <p:spPr>
          <a:xfrm>
            <a:off x="2842005" y="1068451"/>
            <a:ext cx="3029585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Arial"/>
                <a:cs typeface="Arial"/>
              </a:rPr>
              <a:t>6ta.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Edición</a:t>
            </a:r>
            <a:r>
              <a:rPr sz="1200" b="1" spc="-10" dirty="0">
                <a:latin typeface="Arial"/>
                <a:cs typeface="Arial"/>
              </a:rPr>
              <a:t> Volumen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I</a:t>
            </a:r>
            <a:r>
              <a:rPr sz="1200" b="1" spc="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Enero</a:t>
            </a:r>
            <a:r>
              <a:rPr sz="1200" b="1" spc="-3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a</a:t>
            </a:r>
            <a:r>
              <a:rPr sz="1200" b="1" spc="-2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Julio</a:t>
            </a:r>
            <a:r>
              <a:rPr sz="1200" b="1" spc="-5" dirty="0">
                <a:latin typeface="Arial"/>
                <a:cs typeface="Arial"/>
              </a:rPr>
              <a:t> </a:t>
            </a:r>
            <a:r>
              <a:rPr sz="1200" b="1" spc="-20" dirty="0">
                <a:latin typeface="Arial"/>
                <a:cs typeface="Arial"/>
              </a:rPr>
              <a:t>2021</a:t>
            </a:r>
            <a:endParaRPr sz="1200">
              <a:latin typeface="Arial"/>
              <a:cs typeface="Arial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3273297" y="1251331"/>
            <a:ext cx="216789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Arial"/>
                <a:cs typeface="Arial"/>
              </a:rPr>
              <a:t>Revista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Semestral-</a:t>
            </a:r>
            <a:r>
              <a:rPr sz="1200" b="1" spc="-40" dirty="0">
                <a:latin typeface="Arial"/>
                <a:cs typeface="Arial"/>
              </a:rPr>
              <a:t> </a:t>
            </a:r>
            <a:r>
              <a:rPr sz="1200" b="1" spc="-10" dirty="0">
                <a:latin typeface="Arial"/>
                <a:cs typeface="Arial"/>
              </a:rPr>
              <a:t>Venezuela</a:t>
            </a:r>
            <a:endParaRPr sz="1200">
              <a:latin typeface="Arial"/>
              <a:cs typeface="Arial"/>
            </a:endParaRPr>
          </a:p>
        </p:txBody>
      </p:sp>
      <p:grpSp>
        <p:nvGrpSpPr>
          <p:cNvPr id="24" name="object 24"/>
          <p:cNvGrpSpPr/>
          <p:nvPr/>
        </p:nvGrpSpPr>
        <p:grpSpPr>
          <a:xfrm>
            <a:off x="324611" y="234695"/>
            <a:ext cx="6212205" cy="1918335"/>
            <a:chOff x="324611" y="234695"/>
            <a:chExt cx="6212205" cy="1918335"/>
          </a:xfrm>
        </p:grpSpPr>
        <p:pic>
          <p:nvPicPr>
            <p:cNvPr id="25" name="object 25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324611" y="234695"/>
              <a:ext cx="1719072" cy="1341120"/>
            </a:xfrm>
            <a:prstGeom prst="rect">
              <a:avLst/>
            </a:prstGeom>
          </p:spPr>
        </p:pic>
        <p:sp>
          <p:nvSpPr>
            <p:cNvPr id="26" name="object 26"/>
            <p:cNvSpPr/>
            <p:nvPr/>
          </p:nvSpPr>
          <p:spPr>
            <a:xfrm>
              <a:off x="333628" y="1522095"/>
              <a:ext cx="6203315" cy="631190"/>
            </a:xfrm>
            <a:custGeom>
              <a:avLst/>
              <a:gdLst/>
              <a:ahLst/>
              <a:cxnLst/>
              <a:rect l="l" t="t" r="r" b="b"/>
              <a:pathLst>
                <a:path w="6203315" h="631189">
                  <a:moveTo>
                    <a:pt x="6202934" y="0"/>
                  </a:moveTo>
                  <a:lnTo>
                    <a:pt x="0" y="0"/>
                  </a:lnTo>
                  <a:lnTo>
                    <a:pt x="0" y="630935"/>
                  </a:lnTo>
                  <a:lnTo>
                    <a:pt x="6202934" y="630935"/>
                  </a:lnTo>
                  <a:lnTo>
                    <a:pt x="620293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7" name="object 27"/>
          <p:cNvSpPr txBox="1"/>
          <p:nvPr/>
        </p:nvSpPr>
        <p:spPr>
          <a:xfrm>
            <a:off x="338220" y="1522094"/>
            <a:ext cx="6203315" cy="572593"/>
          </a:xfrm>
          <a:prstGeom prst="rect">
            <a:avLst/>
          </a:prstGeom>
          <a:ln w="25400">
            <a:solidFill>
              <a:srgbClr val="5BD078"/>
            </a:solidFill>
          </a:ln>
        </p:spPr>
        <p:txBody>
          <a:bodyPr vert="horz" wrap="square" lIns="0" tIns="41275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325"/>
              </a:spcBef>
            </a:pPr>
            <a:r>
              <a:rPr sz="1200" b="1" dirty="0">
                <a:latin typeface="Times New Roman"/>
                <a:cs typeface="Times New Roman"/>
              </a:rPr>
              <a:t>Dra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Mary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Martínez.</a:t>
            </a:r>
            <a:endParaRPr sz="1200" dirty="0">
              <a:latin typeface="Times New Roman"/>
              <a:cs typeface="Times New Roman"/>
            </a:endParaRPr>
          </a:p>
          <a:p>
            <a:pPr algn="ctr">
              <a:lnSpc>
                <a:spcPts val="1320"/>
              </a:lnSpc>
              <a:spcBef>
                <a:spcPts val="5"/>
              </a:spcBef>
            </a:pPr>
            <a:r>
              <a:rPr sz="1100" dirty="0">
                <a:latin typeface="Times New Roman"/>
                <a:cs typeface="Times New Roman"/>
              </a:rPr>
              <a:t>Universidad</a:t>
            </a:r>
            <a:r>
              <a:rPr sz="1100" spc="-4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Nacional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Experimental</a:t>
            </a:r>
            <a:r>
              <a:rPr sz="1100" spc="-5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los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Llanos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Centrales</a:t>
            </a:r>
            <a:r>
              <a:rPr sz="1100" spc="-4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Rómulo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Gallegos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(UNERG)-</a:t>
            </a:r>
            <a:r>
              <a:rPr sz="1100" spc="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Venezuela)</a:t>
            </a:r>
            <a:endParaRPr sz="1100" dirty="0">
              <a:latin typeface="Times New Roman"/>
              <a:cs typeface="Times New Roman"/>
            </a:endParaRPr>
          </a:p>
          <a:p>
            <a:pPr marR="3175" algn="ctr">
              <a:lnSpc>
                <a:spcPts val="1440"/>
              </a:lnSpc>
            </a:pPr>
            <a:r>
              <a:rPr sz="1200" b="1" dirty="0">
                <a:latin typeface="Times New Roman"/>
                <a:cs typeface="Times New Roman"/>
              </a:rPr>
              <a:t>Correo</a:t>
            </a:r>
            <a:r>
              <a:rPr sz="1200" b="1" spc="-5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Electrónico:</a:t>
            </a:r>
            <a:r>
              <a:rPr sz="1200" b="1" spc="-35" dirty="0"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chemeClr val="tx1"/>
                </a:solidFill>
                <a:latin typeface="Times New Roman"/>
                <a:cs typeface="Times New Roman"/>
                <a:hlinkClick r:id="rId16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mmartinezhiguera@gmail.com</a:t>
            </a:r>
            <a:endParaRPr sz="1200" dirty="0">
              <a:solidFill>
                <a:schemeClr val="tx1"/>
              </a:solidFill>
              <a:latin typeface="Times New Roman"/>
              <a:cs typeface="Times New Roman"/>
            </a:endParaRPr>
          </a:p>
        </p:txBody>
      </p:sp>
      <p:sp>
        <p:nvSpPr>
          <p:cNvPr id="28" name="object 28"/>
          <p:cNvSpPr/>
          <p:nvPr/>
        </p:nvSpPr>
        <p:spPr>
          <a:xfrm>
            <a:off x="342811" y="2153043"/>
            <a:ext cx="6203315" cy="931544"/>
          </a:xfrm>
          <a:custGeom>
            <a:avLst/>
            <a:gdLst/>
            <a:ahLst/>
            <a:cxnLst/>
            <a:rect l="l" t="t" r="r" b="b"/>
            <a:pathLst>
              <a:path w="6203315" h="931544">
                <a:moveTo>
                  <a:pt x="6202934" y="0"/>
                </a:moveTo>
                <a:lnTo>
                  <a:pt x="0" y="0"/>
                </a:lnTo>
                <a:lnTo>
                  <a:pt x="0" y="931024"/>
                </a:lnTo>
                <a:lnTo>
                  <a:pt x="6202934" y="931024"/>
                </a:lnTo>
                <a:lnTo>
                  <a:pt x="6202934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 txBox="1"/>
          <p:nvPr/>
        </p:nvSpPr>
        <p:spPr>
          <a:xfrm>
            <a:off x="338220" y="2153037"/>
            <a:ext cx="6203315" cy="931544"/>
          </a:xfrm>
          <a:prstGeom prst="rect">
            <a:avLst/>
          </a:prstGeom>
          <a:ln w="25400">
            <a:solidFill>
              <a:srgbClr val="5BD078"/>
            </a:solidFill>
          </a:ln>
        </p:spPr>
        <p:txBody>
          <a:bodyPr vert="horz" wrap="square" lIns="0" tIns="41910" rIns="0" bIns="0" rtlCol="0">
            <a:spAutoFit/>
          </a:bodyPr>
          <a:lstStyle/>
          <a:p>
            <a:pPr marL="95885" marR="75565">
              <a:lnSpc>
                <a:spcPct val="100000"/>
              </a:lnSpc>
              <a:spcBef>
                <a:spcPts val="330"/>
              </a:spcBef>
            </a:pPr>
            <a:r>
              <a:rPr sz="1100" b="1" dirty="0">
                <a:latin typeface="Times New Roman"/>
                <a:cs typeface="Times New Roman"/>
              </a:rPr>
              <a:t>Como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citar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este</a:t>
            </a:r>
            <a:r>
              <a:rPr sz="1100" b="1" spc="-1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artículo: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Mary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Martínez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(2021),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“</a:t>
            </a:r>
            <a:r>
              <a:rPr sz="1050" b="1" dirty="0">
                <a:latin typeface="Times New Roman"/>
                <a:cs typeface="Times New Roman"/>
              </a:rPr>
              <a:t>Entramado</a:t>
            </a:r>
            <a:r>
              <a:rPr sz="1050" b="1" spc="-15" dirty="0">
                <a:latin typeface="Times New Roman"/>
                <a:cs typeface="Times New Roman"/>
              </a:rPr>
              <a:t> </a:t>
            </a:r>
            <a:r>
              <a:rPr sz="1050" b="1" dirty="0">
                <a:latin typeface="Times New Roman"/>
                <a:cs typeface="Times New Roman"/>
              </a:rPr>
              <a:t>Teórico</a:t>
            </a:r>
            <a:r>
              <a:rPr sz="1050" b="1" spc="-20" dirty="0">
                <a:latin typeface="Times New Roman"/>
                <a:cs typeface="Times New Roman"/>
              </a:rPr>
              <a:t> </a:t>
            </a:r>
            <a:r>
              <a:rPr sz="1050" b="1" dirty="0">
                <a:latin typeface="Times New Roman"/>
                <a:cs typeface="Times New Roman"/>
              </a:rPr>
              <a:t>de</a:t>
            </a:r>
            <a:r>
              <a:rPr sz="1050" b="1" spc="-20" dirty="0">
                <a:latin typeface="Times New Roman"/>
                <a:cs typeface="Times New Roman"/>
              </a:rPr>
              <a:t> </a:t>
            </a:r>
            <a:r>
              <a:rPr sz="1050" b="1" dirty="0">
                <a:latin typeface="Times New Roman"/>
                <a:cs typeface="Times New Roman"/>
              </a:rPr>
              <a:t>la</a:t>
            </a:r>
            <a:r>
              <a:rPr sz="1050" b="1" spc="-35" dirty="0">
                <a:latin typeface="Times New Roman"/>
                <a:cs typeface="Times New Roman"/>
              </a:rPr>
              <a:t> </a:t>
            </a:r>
            <a:r>
              <a:rPr sz="1050" b="1" dirty="0">
                <a:latin typeface="Times New Roman"/>
                <a:cs typeface="Times New Roman"/>
              </a:rPr>
              <a:t>Formación</a:t>
            </a:r>
            <a:r>
              <a:rPr sz="1050" b="1" spc="-15" dirty="0">
                <a:latin typeface="Times New Roman"/>
                <a:cs typeface="Times New Roman"/>
              </a:rPr>
              <a:t> </a:t>
            </a:r>
            <a:r>
              <a:rPr sz="1050" b="1" dirty="0">
                <a:latin typeface="Times New Roman"/>
                <a:cs typeface="Times New Roman"/>
              </a:rPr>
              <a:t>Andragógica</a:t>
            </a:r>
            <a:r>
              <a:rPr sz="1050" b="1" spc="-30" dirty="0">
                <a:latin typeface="Times New Roman"/>
                <a:cs typeface="Times New Roman"/>
              </a:rPr>
              <a:t> </a:t>
            </a:r>
            <a:r>
              <a:rPr sz="1050" b="1" spc="-25" dirty="0">
                <a:latin typeface="Times New Roman"/>
                <a:cs typeface="Times New Roman"/>
              </a:rPr>
              <a:t>del </a:t>
            </a:r>
            <a:r>
              <a:rPr sz="1050" b="1" dirty="0">
                <a:latin typeface="Times New Roman"/>
                <a:cs typeface="Times New Roman"/>
              </a:rPr>
              <a:t>Docente</a:t>
            </a:r>
            <a:r>
              <a:rPr sz="1050" b="1" spc="-30" dirty="0">
                <a:latin typeface="Times New Roman"/>
                <a:cs typeface="Times New Roman"/>
              </a:rPr>
              <a:t> </a:t>
            </a:r>
            <a:r>
              <a:rPr sz="1050" b="1" dirty="0">
                <a:latin typeface="Times New Roman"/>
                <a:cs typeface="Times New Roman"/>
              </a:rPr>
              <a:t>Universitario</a:t>
            </a:r>
            <a:r>
              <a:rPr sz="1050" b="1" spc="-30" dirty="0">
                <a:latin typeface="Times New Roman"/>
                <a:cs typeface="Times New Roman"/>
              </a:rPr>
              <a:t> </a:t>
            </a:r>
            <a:r>
              <a:rPr sz="1050" b="1" dirty="0">
                <a:latin typeface="Times New Roman"/>
                <a:cs typeface="Times New Roman"/>
              </a:rPr>
              <a:t>en</a:t>
            </a:r>
            <a:r>
              <a:rPr sz="1050" b="1" spc="-15" dirty="0">
                <a:latin typeface="Times New Roman"/>
                <a:cs typeface="Times New Roman"/>
              </a:rPr>
              <a:t> </a:t>
            </a:r>
            <a:r>
              <a:rPr sz="1050" b="1" dirty="0">
                <a:latin typeface="Times New Roman"/>
                <a:cs typeface="Times New Roman"/>
              </a:rPr>
              <a:t>el</a:t>
            </a:r>
            <a:r>
              <a:rPr sz="1050" b="1" spc="-25" dirty="0">
                <a:latin typeface="Times New Roman"/>
                <a:cs typeface="Times New Roman"/>
              </a:rPr>
              <a:t> </a:t>
            </a:r>
            <a:r>
              <a:rPr sz="1050" b="1" dirty="0">
                <a:latin typeface="Times New Roman"/>
                <a:cs typeface="Times New Roman"/>
              </a:rPr>
              <a:t>Uso</a:t>
            </a:r>
            <a:r>
              <a:rPr sz="1050" b="1" spc="-5" dirty="0">
                <a:latin typeface="Times New Roman"/>
                <a:cs typeface="Times New Roman"/>
              </a:rPr>
              <a:t> </a:t>
            </a:r>
            <a:r>
              <a:rPr sz="1050" b="1" dirty="0">
                <a:latin typeface="Times New Roman"/>
                <a:cs typeface="Times New Roman"/>
              </a:rPr>
              <a:t>de</a:t>
            </a:r>
            <a:r>
              <a:rPr sz="1050" b="1" spc="-20" dirty="0">
                <a:latin typeface="Times New Roman"/>
                <a:cs typeface="Times New Roman"/>
              </a:rPr>
              <a:t> </a:t>
            </a:r>
            <a:r>
              <a:rPr sz="1050" b="1" dirty="0">
                <a:latin typeface="Times New Roman"/>
                <a:cs typeface="Times New Roman"/>
              </a:rPr>
              <a:t>las</a:t>
            </a:r>
            <a:r>
              <a:rPr sz="1050" b="1" spc="-10" dirty="0">
                <a:latin typeface="Times New Roman"/>
                <a:cs typeface="Times New Roman"/>
              </a:rPr>
              <a:t> </a:t>
            </a:r>
            <a:r>
              <a:rPr sz="1050" b="1" dirty="0">
                <a:latin typeface="Times New Roman"/>
                <a:cs typeface="Times New Roman"/>
              </a:rPr>
              <a:t>TICS”</a:t>
            </a:r>
            <a:r>
              <a:rPr sz="1050" b="1" spc="-10" dirty="0">
                <a:latin typeface="Times New Roman"/>
                <a:cs typeface="Times New Roman"/>
              </a:rPr>
              <a:t> </a:t>
            </a:r>
            <a:r>
              <a:rPr sz="1050" b="1" dirty="0">
                <a:latin typeface="Times New Roman"/>
                <a:cs typeface="Times New Roman"/>
              </a:rPr>
              <a:t>I</a:t>
            </a:r>
            <a:r>
              <a:rPr sz="1050" b="1" spc="-10" dirty="0">
                <a:latin typeface="Times New Roman"/>
                <a:cs typeface="Times New Roman"/>
              </a:rPr>
              <a:t> (1-</a:t>
            </a:r>
            <a:r>
              <a:rPr sz="1050" b="1" spc="-25" dirty="0">
                <a:latin typeface="Times New Roman"/>
                <a:cs typeface="Times New Roman"/>
              </a:rPr>
              <a:t>15)</a:t>
            </a:r>
            <a:endParaRPr sz="1050">
              <a:latin typeface="Times New Roman"/>
              <a:cs typeface="Times New Roman"/>
            </a:endParaRPr>
          </a:p>
          <a:p>
            <a:pPr marL="2395855">
              <a:lnSpc>
                <a:spcPct val="100000"/>
              </a:lnSpc>
            </a:pPr>
            <a:r>
              <a:rPr sz="1100" b="1" dirty="0">
                <a:latin typeface="Times New Roman"/>
                <a:cs typeface="Times New Roman"/>
              </a:rPr>
              <a:t>Recibido:</a:t>
            </a:r>
            <a:r>
              <a:rPr sz="1100" b="1" spc="24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Octubre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spc="-20" dirty="0">
                <a:latin typeface="Times New Roman"/>
                <a:cs typeface="Times New Roman"/>
              </a:rPr>
              <a:t>2020</a:t>
            </a:r>
            <a:endParaRPr sz="1100">
              <a:latin typeface="Times New Roman"/>
              <a:cs typeface="Times New Roman"/>
            </a:endParaRPr>
          </a:p>
          <a:p>
            <a:pPr marL="2411095">
              <a:lnSpc>
                <a:spcPct val="100000"/>
              </a:lnSpc>
            </a:pPr>
            <a:r>
              <a:rPr sz="1100" b="1" dirty="0">
                <a:latin typeface="Times New Roman"/>
                <a:cs typeface="Times New Roman"/>
              </a:rPr>
              <a:t>Revisado:</a:t>
            </a:r>
            <a:r>
              <a:rPr sz="1100" b="1" spc="24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Noviembre</a:t>
            </a:r>
            <a:r>
              <a:rPr sz="1100" b="1" spc="110" dirty="0">
                <a:latin typeface="Times New Roman"/>
                <a:cs typeface="Times New Roman"/>
              </a:rPr>
              <a:t>  </a:t>
            </a:r>
            <a:r>
              <a:rPr sz="1100" b="1" spc="-20" dirty="0">
                <a:latin typeface="Times New Roman"/>
                <a:cs typeface="Times New Roman"/>
              </a:rPr>
              <a:t>2020</a:t>
            </a:r>
            <a:endParaRPr sz="1100">
              <a:latin typeface="Times New Roman"/>
              <a:cs typeface="Times New Roman"/>
            </a:endParaRPr>
          </a:p>
          <a:p>
            <a:pPr marL="2400300">
              <a:lnSpc>
                <a:spcPct val="100000"/>
              </a:lnSpc>
            </a:pPr>
            <a:r>
              <a:rPr sz="1100" b="1" dirty="0">
                <a:latin typeface="Times New Roman"/>
                <a:cs typeface="Times New Roman"/>
              </a:rPr>
              <a:t>Aceptado:</a:t>
            </a:r>
            <a:r>
              <a:rPr sz="1100" b="1" spc="24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Diciembre</a:t>
            </a:r>
            <a:r>
              <a:rPr sz="1100" b="1" spc="-40" dirty="0">
                <a:latin typeface="Times New Roman"/>
                <a:cs typeface="Times New Roman"/>
              </a:rPr>
              <a:t> </a:t>
            </a:r>
            <a:r>
              <a:rPr sz="1100" b="1" spc="-20" dirty="0">
                <a:latin typeface="Times New Roman"/>
                <a:cs typeface="Times New Roman"/>
              </a:rPr>
              <a:t>2020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30" name="object 30"/>
          <p:cNvSpPr txBox="1"/>
          <p:nvPr/>
        </p:nvSpPr>
        <p:spPr>
          <a:xfrm>
            <a:off x="204012" y="8753347"/>
            <a:ext cx="354076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dirty="0">
                <a:latin typeface="Times New Roman"/>
                <a:cs typeface="Times New Roman"/>
              </a:rPr>
              <a:t>Docente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Derecho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Constitucional.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UNERG.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2016-</a:t>
            </a:r>
            <a:r>
              <a:rPr sz="1200" spc="-20" dirty="0">
                <a:latin typeface="Times New Roman"/>
                <a:cs typeface="Times New Roman"/>
              </a:rPr>
              <a:t>2017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1" name="object 31"/>
          <p:cNvSpPr txBox="1"/>
          <p:nvPr/>
        </p:nvSpPr>
        <p:spPr>
          <a:xfrm>
            <a:off x="204012" y="3213608"/>
            <a:ext cx="6416675" cy="5814412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5875" algn="just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Times New Roman"/>
                <a:cs typeface="Times New Roman"/>
              </a:rPr>
              <a:t>Entramado</a:t>
            </a:r>
            <a:r>
              <a:rPr sz="1200" b="1" spc="-40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Teórico</a:t>
            </a:r>
            <a:r>
              <a:rPr sz="1200" b="1" spc="-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la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Formación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Andragógica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del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Docente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Universitario en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el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Uso</a:t>
            </a:r>
            <a:r>
              <a:rPr sz="1200" b="1" spc="-4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las</a:t>
            </a:r>
            <a:r>
              <a:rPr sz="1200" b="1" spc="-50" dirty="0">
                <a:latin typeface="Times New Roman"/>
                <a:cs typeface="Times New Roman"/>
              </a:rPr>
              <a:t> </a:t>
            </a:r>
            <a:r>
              <a:rPr sz="1200" b="1" spc="-20" dirty="0">
                <a:latin typeface="Times New Roman"/>
                <a:cs typeface="Times New Roman"/>
              </a:rPr>
              <a:t>TICS</a:t>
            </a:r>
            <a:endParaRPr sz="1200" dirty="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70"/>
              </a:spcBef>
            </a:pPr>
            <a:endParaRPr sz="1200" dirty="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</a:pPr>
            <a:r>
              <a:rPr sz="1200" b="1" spc="-10" dirty="0">
                <a:latin typeface="Times New Roman"/>
                <a:cs typeface="Times New Roman"/>
              </a:rPr>
              <a:t>RESUMEN</a:t>
            </a:r>
            <a:endParaRPr sz="1200" dirty="0">
              <a:latin typeface="Times New Roman"/>
              <a:cs typeface="Times New Roman"/>
            </a:endParaRPr>
          </a:p>
          <a:p>
            <a:pPr marL="12700" marR="508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presente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estudio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doctoral,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tuvo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propósito,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generar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entramado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teórico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formación </a:t>
            </a:r>
            <a:r>
              <a:rPr sz="1200" dirty="0">
                <a:latin typeface="Times New Roman"/>
                <a:cs typeface="Times New Roman"/>
              </a:rPr>
              <a:t>andragógica</a:t>
            </a:r>
            <a:r>
              <a:rPr sz="1200" spc="4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4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docente</a:t>
            </a:r>
            <a:r>
              <a:rPr sz="1200" spc="4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universitario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4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4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uso</a:t>
            </a:r>
            <a:r>
              <a:rPr sz="1200" spc="4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45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465" dirty="0">
                <a:latin typeface="Times New Roman"/>
                <a:cs typeface="Times New Roman"/>
              </a:rPr>
              <a:t> </a:t>
            </a:r>
            <a:r>
              <a:rPr lang="es-ES" sz="1200" dirty="0">
                <a:latin typeface="Times New Roman"/>
                <a:cs typeface="Times New Roman"/>
              </a:rPr>
              <a:t>TICS.</a:t>
            </a:r>
            <a:r>
              <a:rPr sz="1200" spc="4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45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enmarcó</a:t>
            </a:r>
            <a:r>
              <a:rPr sz="1200" spc="4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dentro</a:t>
            </a:r>
            <a:r>
              <a:rPr sz="1200" spc="4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46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paradigma </a:t>
            </a:r>
            <a:r>
              <a:rPr sz="1200" dirty="0">
                <a:latin typeface="Times New Roman"/>
                <a:cs typeface="Times New Roman"/>
              </a:rPr>
              <a:t>postpositivista,</a:t>
            </a:r>
            <a:r>
              <a:rPr sz="1200" spc="3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16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6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apoyo</a:t>
            </a:r>
            <a:r>
              <a:rPr sz="1200" spc="16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16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método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hermenéutico. Se sustentó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5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16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teorías</a:t>
            </a:r>
            <a:r>
              <a:rPr sz="1200" spc="165" dirty="0">
                <a:latin typeface="Times New Roman"/>
                <a:cs typeface="Times New Roman"/>
              </a:rPr>
              <a:t>  </a:t>
            </a:r>
            <a:r>
              <a:rPr sz="1200" spc="-10" dirty="0">
                <a:latin typeface="Times New Roman"/>
                <a:cs typeface="Times New Roman"/>
              </a:rPr>
              <a:t>andragógica, </a:t>
            </a:r>
            <a:r>
              <a:rPr sz="1200" dirty="0">
                <a:latin typeface="Times New Roman"/>
                <a:cs typeface="Times New Roman"/>
              </a:rPr>
              <a:t>general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8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sistema</a:t>
            </a:r>
            <a:r>
              <a:rPr sz="1200" spc="285" dirty="0">
                <a:latin typeface="Times New Roman"/>
                <a:cs typeface="Times New Roman"/>
              </a:rPr>
              <a:t>  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cibernética,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tecnología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educativa,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educación</a:t>
            </a:r>
            <a:r>
              <a:rPr sz="1200" spc="3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virtual,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procesamiento</a:t>
            </a:r>
            <a:r>
              <a:rPr sz="1200" spc="3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información,</a:t>
            </a:r>
            <a:r>
              <a:rPr sz="1200" spc="35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socio</a:t>
            </a:r>
            <a:r>
              <a:rPr sz="1200" spc="36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crítica,</a:t>
            </a:r>
            <a:r>
              <a:rPr sz="1200" spc="36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constructivismo</a:t>
            </a:r>
            <a:r>
              <a:rPr sz="1200" spc="36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social,</a:t>
            </a:r>
            <a:r>
              <a:rPr sz="1200" spc="36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conectivismo,</a:t>
            </a:r>
            <a:r>
              <a:rPr sz="1200" spc="355" dirty="0">
                <a:latin typeface="Times New Roman"/>
                <a:cs typeface="Times New Roman"/>
              </a:rPr>
              <a:t>    </a:t>
            </a:r>
            <a:r>
              <a:rPr sz="1200" dirty="0">
                <a:latin typeface="Times New Roman"/>
                <a:cs typeface="Times New Roman"/>
              </a:rPr>
              <a:t>neohumanista,</a:t>
            </a:r>
            <a:r>
              <a:rPr sz="1200" spc="360" dirty="0">
                <a:latin typeface="Times New Roman"/>
                <a:cs typeface="Times New Roman"/>
              </a:rPr>
              <a:t>  </a:t>
            </a:r>
            <a:r>
              <a:rPr sz="1200" spc="-10" dirty="0">
                <a:latin typeface="Times New Roman"/>
                <a:cs typeface="Times New Roman"/>
              </a:rPr>
              <a:t>visión </a:t>
            </a:r>
            <a:r>
              <a:rPr sz="1200" dirty="0">
                <a:latin typeface="Times New Roman"/>
                <a:cs typeface="Times New Roman"/>
              </a:rPr>
              <a:t>transdisciplinaria,</a:t>
            </a:r>
            <a:r>
              <a:rPr sz="1200" spc="4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pensamiento</a:t>
            </a:r>
            <a:r>
              <a:rPr sz="1200" spc="10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complejo.</a:t>
            </a:r>
            <a:r>
              <a:rPr sz="1200" spc="11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4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informantes</a:t>
            </a:r>
            <a:r>
              <a:rPr sz="1200" spc="10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claves:</a:t>
            </a:r>
            <a:r>
              <a:rPr sz="1200" spc="10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cuatro</a:t>
            </a:r>
            <a:r>
              <a:rPr sz="1200" spc="10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(4)</a:t>
            </a:r>
            <a:r>
              <a:rPr sz="1200" spc="4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10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programa</a:t>
            </a:r>
            <a:r>
              <a:rPr sz="1200" spc="49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 </a:t>
            </a:r>
            <a:r>
              <a:rPr sz="1200" dirty="0">
                <a:latin typeface="Times New Roman"/>
                <a:cs typeface="Times New Roman"/>
              </a:rPr>
              <a:t>Educación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Integral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Área</a:t>
            </a:r>
            <a:r>
              <a:rPr sz="1200" spc="4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ciencias</a:t>
            </a:r>
            <a:r>
              <a:rPr sz="1200" spc="4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4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4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Educación</a:t>
            </a:r>
            <a:r>
              <a:rPr sz="1200" spc="48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4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4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Universidad</a:t>
            </a:r>
            <a:r>
              <a:rPr sz="1200" spc="4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Rómulo</a:t>
            </a:r>
            <a:r>
              <a:rPr sz="1200" spc="4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Gallegos: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(2) </a:t>
            </a:r>
            <a:r>
              <a:rPr sz="1200" dirty="0">
                <a:latin typeface="Times New Roman"/>
                <a:cs typeface="Times New Roman"/>
              </a:rPr>
              <a:t>docentes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(2)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estudiantes.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cuanto</a:t>
            </a:r>
            <a:r>
              <a:rPr sz="1200" spc="12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1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14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técnica</a:t>
            </a:r>
            <a:r>
              <a:rPr sz="1200" spc="12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recolección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2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información</a:t>
            </a:r>
            <a:r>
              <a:rPr sz="1200" spc="12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empleó</a:t>
            </a:r>
            <a:r>
              <a:rPr sz="1200" spc="330" dirty="0">
                <a:latin typeface="Times New Roman"/>
                <a:cs typeface="Times New Roman"/>
              </a:rPr>
              <a:t>  </a:t>
            </a:r>
            <a:r>
              <a:rPr sz="1200" spc="-2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entrevista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profundidad,</a:t>
            </a:r>
            <a:r>
              <a:rPr sz="1200" spc="24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instrumento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guion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protocolar</a:t>
            </a:r>
            <a:r>
              <a:rPr sz="1200" spc="24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entrevista,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análisis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45" dirty="0">
                <a:latin typeface="Times New Roman"/>
                <a:cs typeface="Times New Roman"/>
              </a:rPr>
              <a:t>  </a:t>
            </a:r>
            <a:r>
              <a:rPr sz="1200" spc="-2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información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recurrió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proceso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categorización,</a:t>
            </a:r>
            <a:r>
              <a:rPr sz="1200" spc="3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posteriormente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triangulación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fuentes,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estos </a:t>
            </a:r>
            <a:r>
              <a:rPr sz="1200" dirty="0">
                <a:latin typeface="Times New Roman"/>
                <a:cs typeface="Times New Roman"/>
              </a:rPr>
              <a:t>generaron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hallazgos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emergentes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fueron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analizados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manera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sistémica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integral,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atención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las </a:t>
            </a:r>
            <a:r>
              <a:rPr sz="1200" dirty="0">
                <a:latin typeface="Times New Roman"/>
                <a:cs typeface="Times New Roman"/>
              </a:rPr>
              <a:t>categorías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relacionada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formación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andragógica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docente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universitario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uso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tics.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Los </a:t>
            </a:r>
            <a:r>
              <a:rPr sz="1200" dirty="0">
                <a:latin typeface="Times New Roman"/>
                <a:cs typeface="Times New Roman"/>
              </a:rPr>
              <a:t>resultados</a:t>
            </a:r>
            <a:r>
              <a:rPr sz="1200" spc="3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destacaron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lang="es-ES" sz="1100" dirty="0">
                <a:latin typeface="Times New Roman"/>
                <a:cs typeface="Times New Roman"/>
              </a:rPr>
              <a:t>TICS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medio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aprendizaje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formación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andragógica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sirven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para </a:t>
            </a:r>
            <a:r>
              <a:rPr sz="1200" dirty="0">
                <a:latin typeface="Times New Roman"/>
                <a:cs typeface="Times New Roman"/>
              </a:rPr>
              <a:t>enseñar,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aprender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aportan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conocimientos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mediante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comunicación,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debe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ser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usada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manera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que </a:t>
            </a:r>
            <a:r>
              <a:rPr sz="1200" dirty="0">
                <a:latin typeface="Times New Roman"/>
                <a:cs typeface="Times New Roman"/>
              </a:rPr>
              <a:t>permita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estudiante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solo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facilitador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tareas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sino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invención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conocimiento,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dando </a:t>
            </a:r>
            <a:r>
              <a:rPr sz="1200" dirty="0">
                <a:latin typeface="Times New Roman"/>
                <a:cs typeface="Times New Roman"/>
              </a:rPr>
              <a:t>pasos</a:t>
            </a:r>
            <a:r>
              <a:rPr sz="1200" spc="3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3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nuevos</a:t>
            </a:r>
            <a:r>
              <a:rPr sz="1200" spc="3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saberes.</a:t>
            </a:r>
            <a:r>
              <a:rPr sz="1200" spc="3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3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otro</a:t>
            </a:r>
            <a:r>
              <a:rPr sz="1200" spc="3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lado,</a:t>
            </a:r>
            <a:r>
              <a:rPr sz="1200" spc="3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3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docentes</a:t>
            </a:r>
            <a:r>
              <a:rPr sz="1200" spc="3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deberían</a:t>
            </a:r>
            <a:r>
              <a:rPr sz="1200" spc="3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utilizar</a:t>
            </a:r>
            <a:r>
              <a:rPr sz="1200" spc="3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medios</a:t>
            </a:r>
            <a:r>
              <a:rPr sz="1200" spc="3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tics</a:t>
            </a:r>
            <a:r>
              <a:rPr sz="1200" spc="3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3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38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praxis </a:t>
            </a:r>
            <a:r>
              <a:rPr sz="1200" dirty="0">
                <a:latin typeface="Times New Roman"/>
                <a:cs typeface="Times New Roman"/>
              </a:rPr>
              <a:t>andragógica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dentro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fuera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universidad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forma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cotidiana,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dinámica,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usar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particularidad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 </a:t>
            </a:r>
            <a:r>
              <a:rPr sz="1200" dirty="0">
                <a:latin typeface="Times New Roman"/>
                <a:cs typeface="Times New Roman"/>
              </a:rPr>
              <a:t>educación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distancia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flexibilizar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ampliar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procesos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aprendizaje.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consiguiente,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el </a:t>
            </a:r>
            <a:r>
              <a:rPr sz="1200" dirty="0">
                <a:latin typeface="Times New Roman"/>
                <a:cs typeface="Times New Roman"/>
              </a:rPr>
              <a:t>Quehacer</a:t>
            </a:r>
            <a:r>
              <a:rPr sz="1200" spc="3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Educativo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3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Uso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Tic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3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Docente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universitario</a:t>
            </a:r>
            <a:r>
              <a:rPr sz="1200" spc="3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debe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imbricarse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30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cambios </a:t>
            </a:r>
            <a:r>
              <a:rPr sz="1200" dirty="0">
                <a:latin typeface="Times New Roman"/>
                <a:cs typeface="Times New Roman"/>
              </a:rPr>
              <a:t>profundos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toquen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cambien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estructuras,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dándole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visión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social,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justicia y</a:t>
            </a:r>
            <a:r>
              <a:rPr sz="1200" spc="-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oportunidad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0" dirty="0">
                <a:latin typeface="Times New Roman"/>
                <a:cs typeface="Times New Roman"/>
              </a:rPr>
              <a:t>a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3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discusión</a:t>
            </a:r>
            <a:r>
              <a:rPr sz="1200" spc="3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3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saberes,</a:t>
            </a:r>
            <a:r>
              <a:rPr sz="1200" spc="3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</a:t>
            </a:r>
            <a:r>
              <a:rPr sz="1200" spc="3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solo</a:t>
            </a:r>
            <a:r>
              <a:rPr sz="1200" spc="3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3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democratización,</a:t>
            </a:r>
            <a:r>
              <a:rPr sz="1200" spc="3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sino</a:t>
            </a:r>
            <a:r>
              <a:rPr sz="1200" spc="3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3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ecología</a:t>
            </a:r>
            <a:r>
              <a:rPr sz="1200" spc="3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36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saberes convenientes.</a:t>
            </a:r>
            <a:endParaRPr sz="1200" dirty="0">
              <a:latin typeface="Times New Roman"/>
              <a:cs typeface="Times New Roman"/>
            </a:endParaRPr>
          </a:p>
          <a:p>
            <a:pPr marL="12700" algn="just">
              <a:lnSpc>
                <a:spcPct val="100000"/>
              </a:lnSpc>
              <a:spcBef>
                <a:spcPts val="5"/>
              </a:spcBef>
            </a:pPr>
            <a:r>
              <a:rPr sz="1200" b="1" dirty="0">
                <a:latin typeface="Times New Roman"/>
                <a:cs typeface="Times New Roman"/>
              </a:rPr>
              <a:t>Descriptores</a:t>
            </a:r>
            <a:r>
              <a:rPr sz="1200" dirty="0">
                <a:latin typeface="Times New Roman"/>
                <a:cs typeface="Times New Roman"/>
              </a:rPr>
              <a:t>: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Formación</a:t>
            </a:r>
            <a:r>
              <a:rPr sz="1200" spc="-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Andragógica,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Docente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Universitario,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Uso</a:t>
            </a:r>
            <a:r>
              <a:rPr sz="1200" spc="-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-50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Tics</a:t>
            </a:r>
            <a:endParaRPr sz="1200" dirty="0">
              <a:latin typeface="Times New Roman"/>
              <a:cs typeface="Times New Roman"/>
            </a:endParaRPr>
          </a:p>
          <a:p>
            <a:pPr marL="12700" marR="5080" algn="just">
              <a:lnSpc>
                <a:spcPct val="100000"/>
              </a:lnSpc>
            </a:pPr>
            <a:r>
              <a:rPr sz="1200" b="1" dirty="0">
                <a:latin typeface="Times New Roman"/>
                <a:cs typeface="Times New Roman"/>
              </a:rPr>
              <a:t>Reseña</a:t>
            </a:r>
            <a:r>
              <a:rPr sz="1200" b="1" spc="15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Biográfica:</a:t>
            </a:r>
            <a:r>
              <a:rPr sz="1200" b="1" spc="16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Licenciada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Educación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Mención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Computación.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UNERG.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2000.</a:t>
            </a:r>
            <a:r>
              <a:rPr sz="1200" spc="15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Magister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en </a:t>
            </a:r>
            <a:r>
              <a:rPr sz="1200" dirty="0">
                <a:latin typeface="Times New Roman"/>
                <a:cs typeface="Times New Roman"/>
              </a:rPr>
              <a:t>Gerencia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Mención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Sistemas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Educativos.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UBA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2006.</a:t>
            </a:r>
            <a:r>
              <a:rPr sz="1200" spc="4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Abogada.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UNERG.2015.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Doctora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Ciencias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Educación.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Docente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área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Informática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Liceo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Joaquín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Crespo.2016-</a:t>
            </a:r>
            <a:r>
              <a:rPr sz="1200" spc="-20" dirty="0">
                <a:latin typeface="Times New Roman"/>
                <a:cs typeface="Times New Roman"/>
              </a:rPr>
              <a:t>2017</a:t>
            </a:r>
            <a:endParaRPr sz="1200" dirty="0">
              <a:latin typeface="Times New Roman"/>
              <a:cs typeface="Times New Roman"/>
            </a:endParaRPr>
          </a:p>
        </p:txBody>
      </p:sp>
      <p:pic>
        <p:nvPicPr>
          <p:cNvPr id="32" name="object 32"/>
          <p:cNvPicPr/>
          <p:nvPr/>
        </p:nvPicPr>
        <p:blipFill>
          <a:blip r:embed="rId17" cstate="print"/>
          <a:stretch>
            <a:fillRect/>
          </a:stretch>
        </p:blipFill>
        <p:spPr>
          <a:xfrm>
            <a:off x="4581144" y="145986"/>
            <a:ext cx="1805304" cy="893889"/>
          </a:xfrm>
          <a:prstGeom prst="rect">
            <a:avLst/>
          </a:prstGeom>
        </p:spPr>
      </p:pic>
      <p:sp>
        <p:nvSpPr>
          <p:cNvPr id="33" name="object 33"/>
          <p:cNvSpPr txBox="1"/>
          <p:nvPr/>
        </p:nvSpPr>
        <p:spPr>
          <a:xfrm>
            <a:off x="6466459" y="8861552"/>
            <a:ext cx="25400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spc="-25" dirty="0">
                <a:latin typeface="Times New Roman"/>
                <a:cs typeface="Times New Roman"/>
              </a:rPr>
              <a:t>107</a:t>
            </a:r>
            <a:endParaRPr sz="1200">
              <a:latin typeface="Times New Roman"/>
              <a:cs typeface="Times New Roman"/>
            </a:endParaRPr>
          </a:p>
        </p:txBody>
      </p:sp>
      <p:grpSp>
        <p:nvGrpSpPr>
          <p:cNvPr id="34" name="Grupo 33">
            <a:extLst>
              <a:ext uri="{FF2B5EF4-FFF2-40B4-BE49-F238E27FC236}">
                <a16:creationId xmlns:a16="http://schemas.microsoft.com/office/drawing/2014/main" id="{5CDA5151-ADDA-95D3-3CE5-FFF9AC7AE3F8}"/>
              </a:ext>
            </a:extLst>
          </p:cNvPr>
          <p:cNvGrpSpPr/>
          <p:nvPr/>
        </p:nvGrpSpPr>
        <p:grpSpPr>
          <a:xfrm>
            <a:off x="96010" y="86760"/>
            <a:ext cx="6665976" cy="1452626"/>
            <a:chOff x="470065" y="1951410"/>
            <a:chExt cx="6665976" cy="1452626"/>
          </a:xfrm>
        </p:grpSpPr>
        <p:grpSp>
          <p:nvGrpSpPr>
            <p:cNvPr id="35" name="object 12">
              <a:extLst>
                <a:ext uri="{FF2B5EF4-FFF2-40B4-BE49-F238E27FC236}">
                  <a16:creationId xmlns:a16="http://schemas.microsoft.com/office/drawing/2014/main" id="{40815FF1-645D-D054-FEDB-8CDB934EB05E}"/>
                </a:ext>
              </a:extLst>
            </p:cNvPr>
            <p:cNvGrpSpPr/>
            <p:nvPr/>
          </p:nvGrpSpPr>
          <p:grpSpPr>
            <a:xfrm>
              <a:off x="470065" y="1951664"/>
              <a:ext cx="6665976" cy="1452372"/>
              <a:chOff x="96011" y="115823"/>
              <a:chExt cx="6665976" cy="1452372"/>
            </a:xfrm>
          </p:grpSpPr>
          <p:pic>
            <p:nvPicPr>
              <p:cNvPr id="39" name="object 13">
                <a:extLst>
                  <a:ext uri="{FF2B5EF4-FFF2-40B4-BE49-F238E27FC236}">
                    <a16:creationId xmlns:a16="http://schemas.microsoft.com/office/drawing/2014/main" id="{943DFAD9-4BFA-3BCE-6B28-4977CEEC9933}"/>
                  </a:ext>
                </a:extLst>
              </p:cNvPr>
              <p:cNvPicPr/>
              <p:nvPr/>
            </p:nvPicPr>
            <p:blipFill>
              <a:blip r:embed="rId7" cstate="print"/>
              <a:stretch>
                <a:fillRect/>
              </a:stretch>
            </p:blipFill>
            <p:spPr>
              <a:xfrm>
                <a:off x="96011" y="115823"/>
                <a:ext cx="6665976" cy="1452372"/>
              </a:xfrm>
              <a:prstGeom prst="rect">
                <a:avLst/>
              </a:prstGeom>
            </p:spPr>
          </p:pic>
          <p:pic>
            <p:nvPicPr>
              <p:cNvPr id="40" name="object 14">
                <a:extLst>
                  <a:ext uri="{FF2B5EF4-FFF2-40B4-BE49-F238E27FC236}">
                    <a16:creationId xmlns:a16="http://schemas.microsoft.com/office/drawing/2014/main" id="{3C72EB38-DA14-C983-01C7-99CDBB07672D}"/>
                  </a:ext>
                </a:extLst>
              </p:cNvPr>
              <p:cNvPicPr/>
              <p:nvPr/>
            </p:nvPicPr>
            <p:blipFill>
              <a:blip r:embed="rId8" cstate="print"/>
              <a:stretch>
                <a:fillRect/>
              </a:stretch>
            </p:blipFill>
            <p:spPr>
              <a:xfrm>
                <a:off x="142849" y="142875"/>
                <a:ext cx="6572275" cy="1358646"/>
              </a:xfrm>
              <a:prstGeom prst="rect">
                <a:avLst/>
              </a:prstGeom>
            </p:spPr>
          </p:pic>
          <p:sp>
            <p:nvSpPr>
              <p:cNvPr id="41" name="object 15">
                <a:extLst>
                  <a:ext uri="{FF2B5EF4-FFF2-40B4-BE49-F238E27FC236}">
                    <a16:creationId xmlns:a16="http://schemas.microsoft.com/office/drawing/2014/main" id="{15000767-ABCF-A8C9-EFF6-F78D0938FE3F}"/>
                  </a:ext>
                </a:extLst>
              </p:cNvPr>
              <p:cNvSpPr/>
              <p:nvPr/>
            </p:nvSpPr>
            <p:spPr>
              <a:xfrm>
                <a:off x="142849" y="142875"/>
                <a:ext cx="6572884" cy="1358900"/>
              </a:xfrm>
              <a:custGeom>
                <a:avLst/>
                <a:gdLst/>
                <a:ahLst/>
                <a:cxnLst/>
                <a:rect l="l" t="t" r="r" b="b"/>
                <a:pathLst>
                  <a:path w="6572884" h="1358900">
                    <a:moveTo>
                      <a:pt x="0" y="226441"/>
                    </a:moveTo>
                    <a:lnTo>
                      <a:pt x="4600" y="180795"/>
                    </a:lnTo>
                    <a:lnTo>
                      <a:pt x="17795" y="138285"/>
                    </a:lnTo>
                    <a:lnTo>
                      <a:pt x="38673" y="99820"/>
                    </a:lnTo>
                    <a:lnTo>
                      <a:pt x="66324" y="66309"/>
                    </a:lnTo>
                    <a:lnTo>
                      <a:pt x="99837" y="38663"/>
                    </a:lnTo>
                    <a:lnTo>
                      <a:pt x="138301" y="17789"/>
                    </a:lnTo>
                    <a:lnTo>
                      <a:pt x="180806" y="4599"/>
                    </a:lnTo>
                    <a:lnTo>
                      <a:pt x="226440" y="0"/>
                    </a:lnTo>
                    <a:lnTo>
                      <a:pt x="6345834" y="0"/>
                    </a:lnTo>
                    <a:lnTo>
                      <a:pt x="6391480" y="4599"/>
                    </a:lnTo>
                    <a:lnTo>
                      <a:pt x="6433990" y="17789"/>
                    </a:lnTo>
                    <a:lnTo>
                      <a:pt x="6472455" y="38663"/>
                    </a:lnTo>
                    <a:lnTo>
                      <a:pt x="6505965" y="66309"/>
                    </a:lnTo>
                    <a:lnTo>
                      <a:pt x="6533612" y="99820"/>
                    </a:lnTo>
                    <a:lnTo>
                      <a:pt x="6554485" y="138285"/>
                    </a:lnTo>
                    <a:lnTo>
                      <a:pt x="6567676" y="180795"/>
                    </a:lnTo>
                    <a:lnTo>
                      <a:pt x="6572275" y="226441"/>
                    </a:lnTo>
                    <a:lnTo>
                      <a:pt x="6572275" y="1132204"/>
                    </a:lnTo>
                    <a:lnTo>
                      <a:pt x="6567676" y="1177850"/>
                    </a:lnTo>
                    <a:lnTo>
                      <a:pt x="6554485" y="1220360"/>
                    </a:lnTo>
                    <a:lnTo>
                      <a:pt x="6533612" y="1258825"/>
                    </a:lnTo>
                    <a:lnTo>
                      <a:pt x="6505965" y="1292336"/>
                    </a:lnTo>
                    <a:lnTo>
                      <a:pt x="6472455" y="1319982"/>
                    </a:lnTo>
                    <a:lnTo>
                      <a:pt x="6433990" y="1340856"/>
                    </a:lnTo>
                    <a:lnTo>
                      <a:pt x="6391480" y="1354046"/>
                    </a:lnTo>
                    <a:lnTo>
                      <a:pt x="6345834" y="1358646"/>
                    </a:lnTo>
                    <a:lnTo>
                      <a:pt x="226440" y="1358646"/>
                    </a:lnTo>
                    <a:lnTo>
                      <a:pt x="180806" y="1354046"/>
                    </a:lnTo>
                    <a:lnTo>
                      <a:pt x="138301" y="1340856"/>
                    </a:lnTo>
                    <a:lnTo>
                      <a:pt x="99837" y="1319982"/>
                    </a:lnTo>
                    <a:lnTo>
                      <a:pt x="66324" y="1292336"/>
                    </a:lnTo>
                    <a:lnTo>
                      <a:pt x="38673" y="1258825"/>
                    </a:lnTo>
                    <a:lnTo>
                      <a:pt x="17795" y="1220360"/>
                    </a:lnTo>
                    <a:lnTo>
                      <a:pt x="4600" y="1177850"/>
                    </a:lnTo>
                    <a:lnTo>
                      <a:pt x="0" y="1132204"/>
                    </a:lnTo>
                    <a:lnTo>
                      <a:pt x="0" y="226441"/>
                    </a:lnTo>
                    <a:close/>
                  </a:path>
                </a:pathLst>
              </a:custGeom>
              <a:ln w="9525">
                <a:solidFill>
                  <a:srgbClr val="55CE74"/>
                </a:solidFill>
              </a:ln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pic>
            <p:nvPicPr>
              <p:cNvPr id="42" name="object 16">
                <a:extLst>
                  <a:ext uri="{FF2B5EF4-FFF2-40B4-BE49-F238E27FC236}">
                    <a16:creationId xmlns:a16="http://schemas.microsoft.com/office/drawing/2014/main" id="{57F79F5D-4056-ADD2-805A-E6632AA89C5A}"/>
                  </a:ext>
                </a:extLst>
              </p:cNvPr>
              <p:cNvPicPr/>
              <p:nvPr/>
            </p:nvPicPr>
            <p:blipFill>
              <a:blip r:embed="rId9" cstate="print"/>
              <a:stretch>
                <a:fillRect/>
              </a:stretch>
            </p:blipFill>
            <p:spPr>
              <a:xfrm>
                <a:off x="2500248" y="305930"/>
                <a:ext cx="1714500" cy="733945"/>
              </a:xfrm>
              <a:prstGeom prst="rect">
                <a:avLst/>
              </a:prstGeom>
            </p:spPr>
          </p:pic>
        </p:grpSp>
        <p:sp>
          <p:nvSpPr>
            <p:cNvPr id="36" name="object 16">
              <a:extLst>
                <a:ext uri="{FF2B5EF4-FFF2-40B4-BE49-F238E27FC236}">
                  <a16:creationId xmlns:a16="http://schemas.microsoft.com/office/drawing/2014/main" id="{D997578E-A031-3916-A6D5-F03E375EBDC4}"/>
                </a:ext>
              </a:extLst>
            </p:cNvPr>
            <p:cNvSpPr txBox="1"/>
            <p:nvPr/>
          </p:nvSpPr>
          <p:spPr>
            <a:xfrm>
              <a:off x="2775727" y="2875716"/>
              <a:ext cx="3332858" cy="391795"/>
            </a:xfrm>
            <a:prstGeom prst="rect">
              <a:avLst/>
            </a:prstGeom>
            <a:noFill/>
          </p:spPr>
          <p:txBody>
            <a:bodyPr vert="horz" wrap="square" lIns="0" tIns="12700" rIns="0" bIns="0" rtlCol="0">
              <a:spAutoFit/>
            </a:bodyPr>
            <a:lstStyle/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Volumen 4,  Número 1  Enero a Julio 2021</a:t>
              </a:r>
            </a:p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Revista Semestral. Venezuela</a:t>
              </a:r>
              <a:endParaRPr sz="1200" dirty="0">
                <a:latin typeface="Arial"/>
                <a:cs typeface="Arial"/>
              </a:endParaRPr>
            </a:p>
          </p:txBody>
        </p:sp>
        <p:pic>
          <p:nvPicPr>
            <p:cNvPr id="37" name="object 25">
              <a:extLst>
                <a:ext uri="{FF2B5EF4-FFF2-40B4-BE49-F238E27FC236}">
                  <a16:creationId xmlns:a16="http://schemas.microsoft.com/office/drawing/2014/main" id="{8E340232-47C4-5451-AA9F-79323ADFDDD4}"/>
                </a:ext>
              </a:extLst>
            </p:cNvPr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470065" y="2027896"/>
              <a:ext cx="2305662" cy="1053903"/>
            </a:xfrm>
            <a:prstGeom prst="rect">
              <a:avLst/>
            </a:prstGeom>
          </p:spPr>
        </p:pic>
        <p:pic>
          <p:nvPicPr>
            <p:cNvPr id="38" name="object 31">
              <a:extLst>
                <a:ext uri="{FF2B5EF4-FFF2-40B4-BE49-F238E27FC236}">
                  <a16:creationId xmlns:a16="http://schemas.microsoft.com/office/drawing/2014/main" id="{52AC3259-AF1E-FBEA-E7FD-E6C58BC686D6}"/>
                </a:ext>
              </a:extLst>
            </p:cNvPr>
            <p:cNvPicPr/>
            <p:nvPr/>
          </p:nvPicPr>
          <p:blipFill>
            <a:blip r:embed="rId17" cstate="print"/>
            <a:stretch>
              <a:fillRect/>
            </a:stretch>
          </p:blipFill>
          <p:spPr>
            <a:xfrm>
              <a:off x="4932681" y="1951410"/>
              <a:ext cx="1805304" cy="893889"/>
            </a:xfrm>
            <a:prstGeom prst="rect">
              <a:avLst/>
            </a:prstGeom>
          </p:spPr>
        </p:pic>
      </p:grpSp>
    </p:spTree>
  </p:cSld>
  <p:clrMapOvr>
    <a:masterClrMapping/>
  </p:clrMapOvr>
</p:sld>
</file>

<file path=ppt/slides/slide10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105155" y="3259837"/>
            <a:ext cx="6647815" cy="5835650"/>
            <a:chOff x="105155" y="3259837"/>
            <a:chExt cx="6647815" cy="5835650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05155" y="3259837"/>
              <a:ext cx="6647687" cy="5835391"/>
            </a:xfrm>
            <a:prstGeom prst="rect">
              <a:avLst/>
            </a:prstGeom>
          </p:spPr>
        </p:pic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42849" y="3278442"/>
              <a:ext cx="6572250" cy="5758053"/>
            </a:xfrm>
            <a:prstGeom prst="rect">
              <a:avLst/>
            </a:prstGeom>
          </p:spPr>
        </p:pic>
        <p:sp>
          <p:nvSpPr>
            <p:cNvPr id="5" name="object 5"/>
            <p:cNvSpPr/>
            <p:nvPr/>
          </p:nvSpPr>
          <p:spPr>
            <a:xfrm>
              <a:off x="142849" y="3278442"/>
              <a:ext cx="6572250" cy="5758180"/>
            </a:xfrm>
            <a:custGeom>
              <a:avLst/>
              <a:gdLst/>
              <a:ahLst/>
              <a:cxnLst/>
              <a:rect l="l" t="t" r="r" b="b"/>
              <a:pathLst>
                <a:path w="6572250" h="5758180">
                  <a:moveTo>
                    <a:pt x="0" y="5758053"/>
                  </a:moveTo>
                  <a:lnTo>
                    <a:pt x="6572250" y="5758053"/>
                  </a:lnTo>
                  <a:lnTo>
                    <a:pt x="6572250" y="0"/>
                  </a:lnTo>
                  <a:lnTo>
                    <a:pt x="0" y="0"/>
                  </a:lnTo>
                  <a:lnTo>
                    <a:pt x="0" y="5758053"/>
                  </a:lnTo>
                  <a:close/>
                </a:path>
              </a:pathLst>
            </a:custGeom>
            <a:ln w="9525">
              <a:solidFill>
                <a:srgbClr val="55CE7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" name="object 6"/>
          <p:cNvGrpSpPr/>
          <p:nvPr/>
        </p:nvGrpSpPr>
        <p:grpSpPr>
          <a:xfrm>
            <a:off x="105155" y="124968"/>
            <a:ext cx="6647815" cy="1193800"/>
            <a:chOff x="105155" y="124968"/>
            <a:chExt cx="6647815" cy="1193800"/>
          </a:xfrm>
        </p:grpSpPr>
        <p:pic>
          <p:nvPicPr>
            <p:cNvPr id="7" name="object 7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05155" y="124968"/>
              <a:ext cx="6647687" cy="1193291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142849" y="142875"/>
              <a:ext cx="6572275" cy="1116710"/>
            </a:xfrm>
            <a:prstGeom prst="rect">
              <a:avLst/>
            </a:prstGeom>
          </p:spPr>
        </p:pic>
        <p:sp>
          <p:nvSpPr>
            <p:cNvPr id="9" name="object 9"/>
            <p:cNvSpPr/>
            <p:nvPr/>
          </p:nvSpPr>
          <p:spPr>
            <a:xfrm>
              <a:off x="142849" y="142875"/>
              <a:ext cx="6572884" cy="1116965"/>
            </a:xfrm>
            <a:custGeom>
              <a:avLst/>
              <a:gdLst/>
              <a:ahLst/>
              <a:cxnLst/>
              <a:rect l="l" t="t" r="r" b="b"/>
              <a:pathLst>
                <a:path w="6572884" h="1116965">
                  <a:moveTo>
                    <a:pt x="0" y="186181"/>
                  </a:moveTo>
                  <a:lnTo>
                    <a:pt x="6649" y="136671"/>
                  </a:lnTo>
                  <a:lnTo>
                    <a:pt x="25413" y="92192"/>
                  </a:lnTo>
                  <a:lnTo>
                    <a:pt x="54517" y="54514"/>
                  </a:lnTo>
                  <a:lnTo>
                    <a:pt x="92188" y="25409"/>
                  </a:lnTo>
                  <a:lnTo>
                    <a:pt x="136651" y="6647"/>
                  </a:lnTo>
                  <a:lnTo>
                    <a:pt x="186131" y="0"/>
                  </a:lnTo>
                  <a:lnTo>
                    <a:pt x="6386093" y="0"/>
                  </a:lnTo>
                  <a:lnTo>
                    <a:pt x="6435603" y="6647"/>
                  </a:lnTo>
                  <a:lnTo>
                    <a:pt x="6480082" y="25409"/>
                  </a:lnTo>
                  <a:lnTo>
                    <a:pt x="6517760" y="54514"/>
                  </a:lnTo>
                  <a:lnTo>
                    <a:pt x="6546865" y="92192"/>
                  </a:lnTo>
                  <a:lnTo>
                    <a:pt x="6565627" y="136671"/>
                  </a:lnTo>
                  <a:lnTo>
                    <a:pt x="6572275" y="186181"/>
                  </a:lnTo>
                  <a:lnTo>
                    <a:pt x="6572275" y="930655"/>
                  </a:lnTo>
                  <a:lnTo>
                    <a:pt x="6565627" y="980112"/>
                  </a:lnTo>
                  <a:lnTo>
                    <a:pt x="6546865" y="1024556"/>
                  </a:lnTo>
                  <a:lnTo>
                    <a:pt x="6517760" y="1062212"/>
                  </a:lnTo>
                  <a:lnTo>
                    <a:pt x="6480082" y="1091306"/>
                  </a:lnTo>
                  <a:lnTo>
                    <a:pt x="6435603" y="1110064"/>
                  </a:lnTo>
                  <a:lnTo>
                    <a:pt x="6386093" y="1116710"/>
                  </a:lnTo>
                  <a:lnTo>
                    <a:pt x="186131" y="1116710"/>
                  </a:lnTo>
                  <a:lnTo>
                    <a:pt x="136651" y="1110064"/>
                  </a:lnTo>
                  <a:lnTo>
                    <a:pt x="92188" y="1091306"/>
                  </a:lnTo>
                  <a:lnTo>
                    <a:pt x="54517" y="1062212"/>
                  </a:lnTo>
                  <a:lnTo>
                    <a:pt x="25413" y="1024556"/>
                  </a:lnTo>
                  <a:lnTo>
                    <a:pt x="6649" y="980112"/>
                  </a:lnTo>
                  <a:lnTo>
                    <a:pt x="0" y="930655"/>
                  </a:lnTo>
                  <a:lnTo>
                    <a:pt x="0" y="186181"/>
                  </a:lnTo>
                  <a:close/>
                </a:path>
              </a:pathLst>
            </a:custGeom>
            <a:ln w="9525">
              <a:solidFill>
                <a:srgbClr val="55CE7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10" name="object 10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318518" y="1504208"/>
            <a:ext cx="6256015" cy="678139"/>
          </a:xfrm>
          <a:prstGeom prst="rect">
            <a:avLst/>
          </a:prstGeom>
        </p:spPr>
      </p:pic>
      <p:sp>
        <p:nvSpPr>
          <p:cNvPr id="11" name="object 11"/>
          <p:cNvSpPr txBox="1"/>
          <p:nvPr/>
        </p:nvSpPr>
        <p:spPr>
          <a:xfrm>
            <a:off x="3020695" y="1360423"/>
            <a:ext cx="1322705" cy="18669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1050" b="1" dirty="0">
                <a:latin typeface="Times New Roman"/>
                <a:cs typeface="Times New Roman"/>
              </a:rPr>
              <a:t>Para</a:t>
            </a:r>
            <a:r>
              <a:rPr sz="1050" b="1" spc="-30" dirty="0">
                <a:latin typeface="Times New Roman"/>
                <a:cs typeface="Times New Roman"/>
              </a:rPr>
              <a:t> </a:t>
            </a:r>
            <a:r>
              <a:rPr sz="1050" b="1" dirty="0">
                <a:latin typeface="Times New Roman"/>
                <a:cs typeface="Times New Roman"/>
              </a:rPr>
              <a:t>citar</a:t>
            </a:r>
            <a:r>
              <a:rPr sz="1050" b="1" spc="-20" dirty="0">
                <a:latin typeface="Times New Roman"/>
                <a:cs typeface="Times New Roman"/>
              </a:rPr>
              <a:t> </a:t>
            </a:r>
            <a:r>
              <a:rPr sz="1050" b="1" dirty="0">
                <a:latin typeface="Times New Roman"/>
                <a:cs typeface="Times New Roman"/>
              </a:rPr>
              <a:t>este</a:t>
            </a:r>
            <a:r>
              <a:rPr sz="1050" b="1" spc="-20" dirty="0">
                <a:latin typeface="Times New Roman"/>
                <a:cs typeface="Times New Roman"/>
              </a:rPr>
              <a:t> </a:t>
            </a:r>
            <a:r>
              <a:rPr sz="1050" b="1" spc="-10" dirty="0">
                <a:latin typeface="Times New Roman"/>
                <a:cs typeface="Times New Roman"/>
              </a:rPr>
              <a:t>artículo</a:t>
            </a:r>
            <a:endParaRPr sz="1050">
              <a:latin typeface="Times New Roman"/>
              <a:cs typeface="Times New Roman"/>
            </a:endParaRPr>
          </a:p>
        </p:txBody>
      </p:sp>
      <p:grpSp>
        <p:nvGrpSpPr>
          <p:cNvPr id="12" name="object 12"/>
          <p:cNvGrpSpPr/>
          <p:nvPr/>
        </p:nvGrpSpPr>
        <p:grpSpPr>
          <a:xfrm>
            <a:off x="96011" y="115823"/>
            <a:ext cx="6666230" cy="1463040"/>
            <a:chOff x="96011" y="115823"/>
            <a:chExt cx="6666230" cy="1463040"/>
          </a:xfrm>
        </p:grpSpPr>
        <p:pic>
          <p:nvPicPr>
            <p:cNvPr id="13" name="object 13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96011" y="115823"/>
              <a:ext cx="6665976" cy="1452372"/>
            </a:xfrm>
            <a:prstGeom prst="rect">
              <a:avLst/>
            </a:prstGeom>
          </p:spPr>
        </p:pic>
        <p:pic>
          <p:nvPicPr>
            <p:cNvPr id="14" name="object 14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142849" y="142875"/>
              <a:ext cx="6572275" cy="1358646"/>
            </a:xfrm>
            <a:prstGeom prst="rect">
              <a:avLst/>
            </a:prstGeom>
          </p:spPr>
        </p:pic>
        <p:sp>
          <p:nvSpPr>
            <p:cNvPr id="15" name="object 15"/>
            <p:cNvSpPr/>
            <p:nvPr/>
          </p:nvSpPr>
          <p:spPr>
            <a:xfrm>
              <a:off x="142849" y="142875"/>
              <a:ext cx="6572884" cy="1358900"/>
            </a:xfrm>
            <a:custGeom>
              <a:avLst/>
              <a:gdLst/>
              <a:ahLst/>
              <a:cxnLst/>
              <a:rect l="l" t="t" r="r" b="b"/>
              <a:pathLst>
                <a:path w="6572884" h="1358900">
                  <a:moveTo>
                    <a:pt x="0" y="226441"/>
                  </a:moveTo>
                  <a:lnTo>
                    <a:pt x="4600" y="180795"/>
                  </a:lnTo>
                  <a:lnTo>
                    <a:pt x="17795" y="138285"/>
                  </a:lnTo>
                  <a:lnTo>
                    <a:pt x="38673" y="99820"/>
                  </a:lnTo>
                  <a:lnTo>
                    <a:pt x="66324" y="66309"/>
                  </a:lnTo>
                  <a:lnTo>
                    <a:pt x="99837" y="38663"/>
                  </a:lnTo>
                  <a:lnTo>
                    <a:pt x="138301" y="17789"/>
                  </a:lnTo>
                  <a:lnTo>
                    <a:pt x="180806" y="4599"/>
                  </a:lnTo>
                  <a:lnTo>
                    <a:pt x="226440" y="0"/>
                  </a:lnTo>
                  <a:lnTo>
                    <a:pt x="6345834" y="0"/>
                  </a:lnTo>
                  <a:lnTo>
                    <a:pt x="6391480" y="4599"/>
                  </a:lnTo>
                  <a:lnTo>
                    <a:pt x="6433990" y="17789"/>
                  </a:lnTo>
                  <a:lnTo>
                    <a:pt x="6472455" y="38663"/>
                  </a:lnTo>
                  <a:lnTo>
                    <a:pt x="6505965" y="66309"/>
                  </a:lnTo>
                  <a:lnTo>
                    <a:pt x="6533612" y="99820"/>
                  </a:lnTo>
                  <a:lnTo>
                    <a:pt x="6554485" y="138285"/>
                  </a:lnTo>
                  <a:lnTo>
                    <a:pt x="6567676" y="180795"/>
                  </a:lnTo>
                  <a:lnTo>
                    <a:pt x="6572275" y="226441"/>
                  </a:lnTo>
                  <a:lnTo>
                    <a:pt x="6572275" y="1132204"/>
                  </a:lnTo>
                  <a:lnTo>
                    <a:pt x="6567676" y="1177850"/>
                  </a:lnTo>
                  <a:lnTo>
                    <a:pt x="6554485" y="1220360"/>
                  </a:lnTo>
                  <a:lnTo>
                    <a:pt x="6533612" y="1258825"/>
                  </a:lnTo>
                  <a:lnTo>
                    <a:pt x="6505965" y="1292336"/>
                  </a:lnTo>
                  <a:lnTo>
                    <a:pt x="6472455" y="1319982"/>
                  </a:lnTo>
                  <a:lnTo>
                    <a:pt x="6433990" y="1340856"/>
                  </a:lnTo>
                  <a:lnTo>
                    <a:pt x="6391480" y="1354046"/>
                  </a:lnTo>
                  <a:lnTo>
                    <a:pt x="6345834" y="1358646"/>
                  </a:lnTo>
                  <a:lnTo>
                    <a:pt x="226440" y="1358646"/>
                  </a:lnTo>
                  <a:lnTo>
                    <a:pt x="180806" y="1354046"/>
                  </a:lnTo>
                  <a:lnTo>
                    <a:pt x="138301" y="1340856"/>
                  </a:lnTo>
                  <a:lnTo>
                    <a:pt x="99837" y="1319982"/>
                  </a:lnTo>
                  <a:lnTo>
                    <a:pt x="66324" y="1292336"/>
                  </a:lnTo>
                  <a:lnTo>
                    <a:pt x="38673" y="1258825"/>
                  </a:lnTo>
                  <a:lnTo>
                    <a:pt x="17795" y="1220360"/>
                  </a:lnTo>
                  <a:lnTo>
                    <a:pt x="4600" y="1177850"/>
                  </a:lnTo>
                  <a:lnTo>
                    <a:pt x="0" y="1132204"/>
                  </a:lnTo>
                  <a:lnTo>
                    <a:pt x="0" y="226441"/>
                  </a:lnTo>
                  <a:close/>
                </a:path>
              </a:pathLst>
            </a:custGeom>
            <a:ln w="9525">
              <a:solidFill>
                <a:srgbClr val="55CE7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6" name="object 16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2500248" y="305930"/>
              <a:ext cx="1714500" cy="733945"/>
            </a:xfrm>
            <a:prstGeom prst="rect">
              <a:avLst/>
            </a:prstGeom>
          </p:spPr>
        </p:pic>
        <p:pic>
          <p:nvPicPr>
            <p:cNvPr id="17" name="object 17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2738628" y="1024127"/>
              <a:ext cx="1897379" cy="371855"/>
            </a:xfrm>
            <a:prstGeom prst="rect">
              <a:avLst/>
            </a:prstGeom>
          </p:spPr>
        </p:pic>
        <p:pic>
          <p:nvPicPr>
            <p:cNvPr id="18" name="object 18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4401311" y="1024127"/>
              <a:ext cx="1577339" cy="371855"/>
            </a:xfrm>
            <a:prstGeom prst="rect">
              <a:avLst/>
            </a:prstGeom>
          </p:spPr>
        </p:pic>
        <p:pic>
          <p:nvPicPr>
            <p:cNvPr id="19" name="object 19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3169919" y="1207007"/>
              <a:ext cx="1546859" cy="371855"/>
            </a:xfrm>
            <a:prstGeom prst="rect">
              <a:avLst/>
            </a:prstGeom>
          </p:spPr>
        </p:pic>
        <p:pic>
          <p:nvPicPr>
            <p:cNvPr id="20" name="object 20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4482083" y="1207007"/>
              <a:ext cx="284988" cy="371855"/>
            </a:xfrm>
            <a:prstGeom prst="rect">
              <a:avLst/>
            </a:prstGeom>
          </p:spPr>
        </p:pic>
        <p:pic>
          <p:nvPicPr>
            <p:cNvPr id="21" name="object 21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4572000" y="1207007"/>
              <a:ext cx="1013460" cy="371855"/>
            </a:xfrm>
            <a:prstGeom prst="rect">
              <a:avLst/>
            </a:prstGeom>
          </p:spPr>
        </p:pic>
      </p:grpSp>
      <p:sp>
        <p:nvSpPr>
          <p:cNvPr id="22" name="object 22"/>
          <p:cNvSpPr txBox="1"/>
          <p:nvPr/>
        </p:nvSpPr>
        <p:spPr>
          <a:xfrm>
            <a:off x="2842005" y="1068451"/>
            <a:ext cx="3029585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Arial"/>
                <a:cs typeface="Arial"/>
              </a:rPr>
              <a:t>6ta.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Edición</a:t>
            </a:r>
            <a:r>
              <a:rPr sz="1200" b="1" spc="-10" dirty="0">
                <a:latin typeface="Arial"/>
                <a:cs typeface="Arial"/>
              </a:rPr>
              <a:t> Volumen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I</a:t>
            </a:r>
            <a:r>
              <a:rPr sz="1200" b="1" spc="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Enero</a:t>
            </a:r>
            <a:r>
              <a:rPr sz="1200" b="1" spc="-3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a</a:t>
            </a:r>
            <a:r>
              <a:rPr sz="1200" b="1" spc="-2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Julio</a:t>
            </a:r>
            <a:r>
              <a:rPr sz="1200" b="1" spc="-5" dirty="0">
                <a:latin typeface="Arial"/>
                <a:cs typeface="Arial"/>
              </a:rPr>
              <a:t> </a:t>
            </a:r>
            <a:r>
              <a:rPr sz="1200" b="1" spc="-20" dirty="0">
                <a:latin typeface="Arial"/>
                <a:cs typeface="Arial"/>
              </a:rPr>
              <a:t>2021</a:t>
            </a:r>
            <a:endParaRPr sz="1200">
              <a:latin typeface="Arial"/>
              <a:cs typeface="Arial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3273297" y="1251331"/>
            <a:ext cx="216789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Arial"/>
                <a:cs typeface="Arial"/>
              </a:rPr>
              <a:t>Revista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Semestral-</a:t>
            </a:r>
            <a:r>
              <a:rPr sz="1200" b="1" spc="-40" dirty="0">
                <a:latin typeface="Arial"/>
                <a:cs typeface="Arial"/>
              </a:rPr>
              <a:t> </a:t>
            </a:r>
            <a:r>
              <a:rPr sz="1200" b="1" spc="-10" dirty="0">
                <a:latin typeface="Arial"/>
                <a:cs typeface="Arial"/>
              </a:rPr>
              <a:t>Venezuela</a:t>
            </a:r>
            <a:endParaRPr sz="1200">
              <a:latin typeface="Arial"/>
              <a:cs typeface="Arial"/>
            </a:endParaRPr>
          </a:p>
        </p:txBody>
      </p:sp>
      <p:grpSp>
        <p:nvGrpSpPr>
          <p:cNvPr id="24" name="object 24"/>
          <p:cNvGrpSpPr/>
          <p:nvPr/>
        </p:nvGrpSpPr>
        <p:grpSpPr>
          <a:xfrm>
            <a:off x="320929" y="179514"/>
            <a:ext cx="6228715" cy="3096260"/>
            <a:chOff x="320929" y="179514"/>
            <a:chExt cx="6228715" cy="3096260"/>
          </a:xfrm>
        </p:grpSpPr>
        <p:pic>
          <p:nvPicPr>
            <p:cNvPr id="25" name="object 25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324612" y="234696"/>
              <a:ext cx="1719072" cy="1341120"/>
            </a:xfrm>
            <a:prstGeom prst="rect">
              <a:avLst/>
            </a:prstGeom>
          </p:spPr>
        </p:pic>
        <p:sp>
          <p:nvSpPr>
            <p:cNvPr id="26" name="object 26"/>
            <p:cNvSpPr/>
            <p:nvPr/>
          </p:nvSpPr>
          <p:spPr>
            <a:xfrm>
              <a:off x="333629" y="1522069"/>
              <a:ext cx="6203315" cy="646430"/>
            </a:xfrm>
            <a:custGeom>
              <a:avLst/>
              <a:gdLst/>
              <a:ahLst/>
              <a:cxnLst/>
              <a:rect l="l" t="t" r="r" b="b"/>
              <a:pathLst>
                <a:path w="6203315" h="646430">
                  <a:moveTo>
                    <a:pt x="6202934" y="0"/>
                  </a:moveTo>
                  <a:lnTo>
                    <a:pt x="0" y="0"/>
                  </a:lnTo>
                  <a:lnTo>
                    <a:pt x="0" y="646328"/>
                  </a:lnTo>
                  <a:lnTo>
                    <a:pt x="6202934" y="646328"/>
                  </a:lnTo>
                  <a:lnTo>
                    <a:pt x="620293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333629" y="1522069"/>
              <a:ext cx="6203315" cy="646430"/>
            </a:xfrm>
            <a:custGeom>
              <a:avLst/>
              <a:gdLst/>
              <a:ahLst/>
              <a:cxnLst/>
              <a:rect l="l" t="t" r="r" b="b"/>
              <a:pathLst>
                <a:path w="6203315" h="646430">
                  <a:moveTo>
                    <a:pt x="0" y="646328"/>
                  </a:moveTo>
                  <a:lnTo>
                    <a:pt x="6202934" y="646328"/>
                  </a:lnTo>
                  <a:lnTo>
                    <a:pt x="6202934" y="0"/>
                  </a:lnTo>
                  <a:lnTo>
                    <a:pt x="0" y="0"/>
                  </a:lnTo>
                  <a:lnTo>
                    <a:pt x="0" y="646328"/>
                  </a:lnTo>
                  <a:close/>
                </a:path>
              </a:pathLst>
            </a:custGeom>
            <a:ln w="25399">
              <a:solidFill>
                <a:srgbClr val="5BD078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333629" y="2123732"/>
              <a:ext cx="6203315" cy="1139190"/>
            </a:xfrm>
            <a:custGeom>
              <a:avLst/>
              <a:gdLst/>
              <a:ahLst/>
              <a:cxnLst/>
              <a:rect l="l" t="t" r="r" b="b"/>
              <a:pathLst>
                <a:path w="6203315" h="1139189">
                  <a:moveTo>
                    <a:pt x="6202934" y="0"/>
                  </a:moveTo>
                  <a:lnTo>
                    <a:pt x="0" y="0"/>
                  </a:lnTo>
                  <a:lnTo>
                    <a:pt x="0" y="1138770"/>
                  </a:lnTo>
                  <a:lnTo>
                    <a:pt x="6202934" y="1138770"/>
                  </a:lnTo>
                  <a:lnTo>
                    <a:pt x="620293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333629" y="2123732"/>
              <a:ext cx="6203315" cy="1139190"/>
            </a:xfrm>
            <a:custGeom>
              <a:avLst/>
              <a:gdLst/>
              <a:ahLst/>
              <a:cxnLst/>
              <a:rect l="l" t="t" r="r" b="b"/>
              <a:pathLst>
                <a:path w="6203315" h="1139189">
                  <a:moveTo>
                    <a:pt x="0" y="1138770"/>
                  </a:moveTo>
                  <a:lnTo>
                    <a:pt x="6202934" y="1138770"/>
                  </a:lnTo>
                  <a:lnTo>
                    <a:pt x="6202934" y="0"/>
                  </a:lnTo>
                  <a:lnTo>
                    <a:pt x="0" y="0"/>
                  </a:lnTo>
                  <a:lnTo>
                    <a:pt x="0" y="1138770"/>
                  </a:lnTo>
                  <a:close/>
                </a:path>
              </a:pathLst>
            </a:custGeom>
            <a:ln w="25400">
              <a:solidFill>
                <a:srgbClr val="5BD078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0" name="object 30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4581144" y="179514"/>
              <a:ext cx="1805304" cy="893889"/>
            </a:xfrm>
            <a:prstGeom prst="rect">
              <a:avLst/>
            </a:prstGeom>
          </p:spPr>
        </p:pic>
      </p:grpSp>
      <p:sp>
        <p:nvSpPr>
          <p:cNvPr id="31" name="object 31"/>
          <p:cNvSpPr txBox="1"/>
          <p:nvPr/>
        </p:nvSpPr>
        <p:spPr>
          <a:xfrm>
            <a:off x="236016" y="1550923"/>
            <a:ext cx="6484620" cy="7595797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R="77470" algn="ctr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Times New Roman"/>
                <a:cs typeface="Times New Roman"/>
              </a:rPr>
              <a:t>Dra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Mary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Martínez.</a:t>
            </a:r>
            <a:endParaRPr sz="1200" dirty="0">
              <a:latin typeface="Times New Roman"/>
              <a:cs typeface="Times New Roman"/>
            </a:endParaRPr>
          </a:p>
          <a:p>
            <a:pPr marR="79375" algn="ctr">
              <a:lnSpc>
                <a:spcPts val="1320"/>
              </a:lnSpc>
              <a:spcBef>
                <a:spcPts val="5"/>
              </a:spcBef>
            </a:pPr>
            <a:r>
              <a:rPr sz="1100" dirty="0">
                <a:latin typeface="Times New Roman"/>
                <a:cs typeface="Times New Roman"/>
              </a:rPr>
              <a:t>Rómulo</a:t>
            </a:r>
            <a:r>
              <a:rPr sz="1100" spc="-1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Gallegos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National</a:t>
            </a:r>
            <a:r>
              <a:rPr sz="1100" spc="-5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Experimental</a:t>
            </a:r>
            <a:r>
              <a:rPr sz="1100" spc="-5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University</a:t>
            </a:r>
            <a:r>
              <a:rPr sz="1100" spc="-4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Central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Plains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(UNERG)</a:t>
            </a:r>
            <a:r>
              <a:rPr sz="1100" spc="4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-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Venezuela)</a:t>
            </a:r>
            <a:endParaRPr sz="1100" dirty="0">
              <a:latin typeface="Times New Roman"/>
              <a:cs typeface="Times New Roman"/>
            </a:endParaRPr>
          </a:p>
          <a:p>
            <a:pPr marR="79375" algn="ctr">
              <a:lnSpc>
                <a:spcPts val="1440"/>
              </a:lnSpc>
            </a:pPr>
            <a:r>
              <a:rPr sz="1200" b="1" dirty="0">
                <a:latin typeface="Times New Roman"/>
                <a:cs typeface="Times New Roman"/>
              </a:rPr>
              <a:t>Email: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chemeClr val="tx1"/>
                </a:solidFill>
                <a:latin typeface="Times New Roman"/>
                <a:cs typeface="Times New Roman"/>
                <a:hlinkClick r:id="rId17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mmartinezhiguera@gmail.com</a:t>
            </a:r>
            <a:endParaRPr sz="1200" dirty="0">
              <a:solidFill>
                <a:schemeClr val="tx1"/>
              </a:solidFill>
              <a:latin typeface="Times New Roman"/>
              <a:cs typeface="Times New Roman"/>
            </a:endParaRPr>
          </a:p>
          <a:p>
            <a:pPr marL="188595" marR="268605">
              <a:lnSpc>
                <a:spcPct val="100000"/>
              </a:lnSpc>
              <a:spcBef>
                <a:spcPts val="535"/>
              </a:spcBef>
            </a:pPr>
            <a:r>
              <a:rPr sz="1100" b="1" dirty="0">
                <a:latin typeface="Times New Roman"/>
                <a:cs typeface="Times New Roman"/>
              </a:rPr>
              <a:t>How</a:t>
            </a:r>
            <a:r>
              <a:rPr sz="1100" b="1" spc="19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to</a:t>
            </a:r>
            <a:r>
              <a:rPr sz="1100" b="1" spc="18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cite</a:t>
            </a:r>
            <a:r>
              <a:rPr sz="1100" b="1" spc="18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this</a:t>
            </a:r>
            <a:r>
              <a:rPr sz="1100" b="1" spc="19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article:</a:t>
            </a:r>
            <a:r>
              <a:rPr sz="1100" b="1" spc="17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Mary</a:t>
            </a:r>
            <a:r>
              <a:rPr sz="1100" b="1" spc="18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Martínez</a:t>
            </a:r>
            <a:r>
              <a:rPr sz="1100" b="1" spc="18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(2021),</a:t>
            </a:r>
            <a:r>
              <a:rPr sz="1100" b="1" spc="18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“</a:t>
            </a:r>
            <a:r>
              <a:rPr sz="1200" b="1" dirty="0">
                <a:latin typeface="Times New Roman"/>
                <a:cs typeface="Times New Roman"/>
              </a:rPr>
              <a:t>Theoretical</a:t>
            </a:r>
            <a:r>
              <a:rPr sz="1200" b="1" spc="2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Entrance</a:t>
            </a:r>
            <a:r>
              <a:rPr sz="1200" b="1" spc="229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Of</a:t>
            </a:r>
            <a:r>
              <a:rPr sz="1200" b="1" spc="2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The</a:t>
            </a:r>
            <a:r>
              <a:rPr sz="1200" b="1" spc="21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Andragogical Training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Of</a:t>
            </a:r>
            <a:r>
              <a:rPr sz="1200" b="1" spc="-3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The</a:t>
            </a:r>
            <a:r>
              <a:rPr sz="1200" b="1" spc="-1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University</a:t>
            </a:r>
            <a:r>
              <a:rPr sz="1200" b="1" spc="-20" dirty="0">
                <a:latin typeface="Times New Roman"/>
                <a:cs typeface="Times New Roman"/>
              </a:rPr>
              <a:t> Teacher</a:t>
            </a:r>
            <a:r>
              <a:rPr sz="1200" b="1" spc="-1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In</a:t>
            </a:r>
            <a:r>
              <a:rPr sz="1200" b="1" spc="-3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The</a:t>
            </a:r>
            <a:r>
              <a:rPr sz="1200" b="1" spc="-1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Use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Of</a:t>
            </a:r>
            <a:r>
              <a:rPr sz="1200" b="1" spc="27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TIC”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I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(1-</a:t>
            </a:r>
            <a:r>
              <a:rPr sz="1200" b="1" spc="-25" dirty="0">
                <a:latin typeface="Times New Roman"/>
                <a:cs typeface="Times New Roman"/>
              </a:rPr>
              <a:t>15)</a:t>
            </a:r>
            <a:endParaRPr sz="1200" dirty="0">
              <a:latin typeface="Times New Roman"/>
              <a:cs typeface="Times New Roman"/>
            </a:endParaRPr>
          </a:p>
          <a:p>
            <a:pPr marL="3074670">
              <a:lnSpc>
                <a:spcPct val="100000"/>
              </a:lnSpc>
              <a:spcBef>
                <a:spcPts val="5"/>
              </a:spcBef>
            </a:pPr>
            <a:r>
              <a:rPr sz="1100" b="1" dirty="0">
                <a:latin typeface="Times New Roman"/>
                <a:cs typeface="Times New Roman"/>
              </a:rPr>
              <a:t>98 /</a:t>
            </a:r>
            <a:r>
              <a:rPr sz="1100" b="1" spc="-5" dirty="0">
                <a:latin typeface="Times New Roman"/>
                <a:cs typeface="Times New Roman"/>
              </a:rPr>
              <a:t> </a:t>
            </a:r>
            <a:r>
              <a:rPr sz="1100" b="1" spc="-20" dirty="0">
                <a:latin typeface="Times New Roman"/>
                <a:cs typeface="Times New Roman"/>
              </a:rPr>
              <a:t>5000</a:t>
            </a:r>
            <a:endParaRPr sz="1100" dirty="0">
              <a:latin typeface="Times New Roman"/>
              <a:cs typeface="Times New Roman"/>
            </a:endParaRPr>
          </a:p>
          <a:p>
            <a:pPr marL="2488565">
              <a:lnSpc>
                <a:spcPct val="100000"/>
              </a:lnSpc>
            </a:pPr>
            <a:r>
              <a:rPr sz="1100" b="1" dirty="0">
                <a:latin typeface="Times New Roman"/>
                <a:cs typeface="Times New Roman"/>
              </a:rPr>
              <a:t>Received: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October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spc="-20" dirty="0">
                <a:latin typeface="Times New Roman"/>
                <a:cs typeface="Times New Roman"/>
              </a:rPr>
              <a:t>2020</a:t>
            </a:r>
            <a:endParaRPr sz="1100" dirty="0">
              <a:latin typeface="Times New Roman"/>
              <a:cs typeface="Times New Roman"/>
            </a:endParaRPr>
          </a:p>
          <a:p>
            <a:pPr marL="2578735">
              <a:lnSpc>
                <a:spcPct val="100000"/>
              </a:lnSpc>
            </a:pPr>
            <a:r>
              <a:rPr sz="1100" b="1" dirty="0">
                <a:latin typeface="Times New Roman"/>
                <a:cs typeface="Times New Roman"/>
              </a:rPr>
              <a:t>Revised: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November</a:t>
            </a:r>
            <a:r>
              <a:rPr sz="1100" b="1" spc="-40" dirty="0">
                <a:latin typeface="Times New Roman"/>
                <a:cs typeface="Times New Roman"/>
              </a:rPr>
              <a:t> </a:t>
            </a:r>
            <a:r>
              <a:rPr sz="1100" b="1" spc="-20" dirty="0">
                <a:latin typeface="Times New Roman"/>
                <a:cs typeface="Times New Roman"/>
              </a:rPr>
              <a:t>2020</a:t>
            </a:r>
            <a:endParaRPr sz="1100" dirty="0">
              <a:latin typeface="Times New Roman"/>
              <a:cs typeface="Times New Roman"/>
            </a:endParaRPr>
          </a:p>
          <a:p>
            <a:pPr marL="2543810">
              <a:lnSpc>
                <a:spcPct val="100000"/>
              </a:lnSpc>
            </a:pPr>
            <a:r>
              <a:rPr sz="1100" b="1" dirty="0">
                <a:latin typeface="Times New Roman"/>
                <a:cs typeface="Times New Roman"/>
              </a:rPr>
              <a:t>Accepted:</a:t>
            </a:r>
            <a:r>
              <a:rPr sz="1100" b="1" spc="-4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December</a:t>
            </a:r>
            <a:r>
              <a:rPr sz="1100" b="1" spc="-40" dirty="0">
                <a:latin typeface="Times New Roman"/>
                <a:cs typeface="Times New Roman"/>
              </a:rPr>
              <a:t> </a:t>
            </a:r>
            <a:r>
              <a:rPr sz="1100" b="1" spc="-20" dirty="0">
                <a:latin typeface="Times New Roman"/>
                <a:cs typeface="Times New Roman"/>
              </a:rPr>
              <a:t>2020</a:t>
            </a:r>
            <a:endParaRPr sz="1100" dirty="0">
              <a:latin typeface="Times New Roman"/>
              <a:cs typeface="Times New Roman"/>
            </a:endParaRPr>
          </a:p>
          <a:p>
            <a:pPr marL="112395" marR="250825" algn="ctr">
              <a:lnSpc>
                <a:spcPct val="100000"/>
              </a:lnSpc>
              <a:spcBef>
                <a:spcPts val="985"/>
              </a:spcBef>
            </a:pPr>
            <a:r>
              <a:rPr sz="1200" b="1" dirty="0">
                <a:latin typeface="Times New Roman"/>
                <a:cs typeface="Times New Roman"/>
              </a:rPr>
              <a:t>Theoretical</a:t>
            </a:r>
            <a:r>
              <a:rPr sz="1200" b="1" spc="-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Entrance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Of</a:t>
            </a:r>
            <a:r>
              <a:rPr sz="1200" b="1" spc="-4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The</a:t>
            </a:r>
            <a:r>
              <a:rPr sz="1200" b="1" spc="-7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Andragogical</a:t>
            </a:r>
            <a:r>
              <a:rPr sz="1200" b="1" spc="-3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Training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Of</a:t>
            </a:r>
            <a:r>
              <a:rPr sz="1200" b="1" spc="-5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The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University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spc="-20" dirty="0">
                <a:latin typeface="Times New Roman"/>
                <a:cs typeface="Times New Roman"/>
              </a:rPr>
              <a:t>Teacher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In</a:t>
            </a:r>
            <a:r>
              <a:rPr sz="1200" b="1" spc="-5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The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Use</a:t>
            </a:r>
            <a:r>
              <a:rPr sz="1200" b="1" spc="-25" dirty="0">
                <a:latin typeface="Times New Roman"/>
                <a:cs typeface="Times New Roman"/>
              </a:rPr>
              <a:t> Of TIC</a:t>
            </a:r>
            <a:endParaRPr sz="1200" dirty="0">
              <a:latin typeface="Times New Roman"/>
              <a:cs typeface="Times New Roman"/>
            </a:endParaRPr>
          </a:p>
          <a:p>
            <a:pPr marR="109220" algn="ctr">
              <a:lnSpc>
                <a:spcPct val="100000"/>
              </a:lnSpc>
              <a:spcBef>
                <a:spcPts val="869"/>
              </a:spcBef>
            </a:pPr>
            <a:r>
              <a:rPr sz="1200" b="1" spc="-10" dirty="0">
                <a:latin typeface="Times New Roman"/>
                <a:cs typeface="Times New Roman"/>
              </a:rPr>
              <a:t>ABSTRACT</a:t>
            </a:r>
            <a:endParaRPr sz="1200" dirty="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60"/>
              </a:spcBef>
            </a:pPr>
            <a:endParaRPr sz="1200" dirty="0">
              <a:latin typeface="Times New Roman"/>
              <a:cs typeface="Times New Roman"/>
            </a:endParaRPr>
          </a:p>
          <a:p>
            <a:pPr marL="12700" marR="118110" algn="just">
              <a:lnSpc>
                <a:spcPct val="100000"/>
              </a:lnSpc>
              <a:spcBef>
                <a:spcPts val="5"/>
              </a:spcBef>
            </a:pPr>
            <a:r>
              <a:rPr sz="1200" dirty="0">
                <a:latin typeface="Times New Roman"/>
                <a:cs typeface="Times New Roman"/>
              </a:rPr>
              <a:t>This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doctoral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study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was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aimed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generate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theoretical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framework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andragogical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training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of </a:t>
            </a:r>
            <a:r>
              <a:rPr sz="1200" dirty="0">
                <a:latin typeface="Times New Roman"/>
                <a:cs typeface="Times New Roman"/>
              </a:rPr>
              <a:t>university</a:t>
            </a:r>
            <a:r>
              <a:rPr sz="1200" spc="-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teaching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use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 </a:t>
            </a:r>
            <a:r>
              <a:rPr sz="1200" spc="-20" dirty="0">
                <a:latin typeface="Times New Roman"/>
                <a:cs typeface="Times New Roman"/>
              </a:rPr>
              <a:t>ICT.</a:t>
            </a:r>
            <a:r>
              <a:rPr sz="1200" dirty="0">
                <a:latin typeface="Times New Roman"/>
                <a:cs typeface="Times New Roman"/>
              </a:rPr>
              <a:t> It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was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framed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within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postpositivist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paradigm,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with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support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hermeneutical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method.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It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was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based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on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andragogic,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general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system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and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cybernetics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theories, </a:t>
            </a:r>
            <a:r>
              <a:rPr sz="1200" dirty="0">
                <a:latin typeface="Times New Roman"/>
                <a:cs typeface="Times New Roman"/>
              </a:rPr>
              <a:t>educational</a:t>
            </a:r>
            <a:r>
              <a:rPr sz="1200" spc="28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technology,</a:t>
            </a:r>
            <a:r>
              <a:rPr sz="1200" spc="28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virtual</a:t>
            </a:r>
            <a:r>
              <a:rPr sz="1200" spc="28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education,</a:t>
            </a:r>
            <a:r>
              <a:rPr sz="1200" spc="29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information</a:t>
            </a:r>
            <a:r>
              <a:rPr sz="1200" spc="28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processing,</a:t>
            </a:r>
            <a:r>
              <a:rPr sz="1200" spc="28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critical</a:t>
            </a:r>
            <a:r>
              <a:rPr sz="1200" spc="28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partner,</a:t>
            </a:r>
            <a:r>
              <a:rPr sz="1200" spc="285" dirty="0">
                <a:latin typeface="Times New Roman"/>
                <a:cs typeface="Times New Roman"/>
              </a:rPr>
              <a:t>  </a:t>
            </a:r>
            <a:r>
              <a:rPr sz="1200" spc="-10" dirty="0">
                <a:latin typeface="Times New Roman"/>
                <a:cs typeface="Times New Roman"/>
              </a:rPr>
              <a:t>social </a:t>
            </a:r>
            <a:r>
              <a:rPr sz="1200" dirty="0">
                <a:latin typeface="Times New Roman"/>
                <a:cs typeface="Times New Roman"/>
              </a:rPr>
              <a:t>constructivism,</a:t>
            </a:r>
            <a:r>
              <a:rPr sz="1200" spc="4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connectivism,</a:t>
            </a:r>
            <a:r>
              <a:rPr sz="1200" spc="4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neohumanist,</a:t>
            </a:r>
            <a:r>
              <a:rPr sz="1200" spc="4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transdisciplinary</a:t>
            </a:r>
            <a:r>
              <a:rPr sz="1200" spc="4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vision,</a:t>
            </a:r>
            <a:r>
              <a:rPr sz="1200" spc="4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complex</a:t>
            </a:r>
            <a:r>
              <a:rPr sz="1200" spc="43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thinking.</a:t>
            </a:r>
            <a:r>
              <a:rPr sz="1200" spc="4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42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key </a:t>
            </a:r>
            <a:r>
              <a:rPr sz="1200" dirty="0">
                <a:latin typeface="Times New Roman"/>
                <a:cs typeface="Times New Roman"/>
              </a:rPr>
              <a:t>informants: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four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(4)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Integral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Education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program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Education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sciences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Area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Rómulo </a:t>
            </a:r>
            <a:r>
              <a:rPr sz="1200" dirty="0">
                <a:latin typeface="Times New Roman"/>
                <a:cs typeface="Times New Roman"/>
              </a:rPr>
              <a:t>Gallegos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University: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(2)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teachers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and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(2)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students.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Regarding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information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collection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technique,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the </a:t>
            </a:r>
            <a:r>
              <a:rPr sz="1200" spc="-10" dirty="0">
                <a:latin typeface="Times New Roman"/>
                <a:cs typeface="Times New Roman"/>
              </a:rPr>
              <a:t>in-</a:t>
            </a:r>
            <a:r>
              <a:rPr sz="1200" dirty="0">
                <a:latin typeface="Times New Roman"/>
                <a:cs typeface="Times New Roman"/>
              </a:rPr>
              <a:t>depth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interview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was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used,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instrument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was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used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as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interview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protocol,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analysis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the </a:t>
            </a:r>
            <a:r>
              <a:rPr sz="1200" dirty="0">
                <a:latin typeface="Times New Roman"/>
                <a:cs typeface="Times New Roman"/>
              </a:rPr>
              <a:t>information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categorization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process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was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used,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later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triangulation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sources,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these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generated </a:t>
            </a:r>
            <a:r>
              <a:rPr sz="1200" dirty="0">
                <a:latin typeface="Times New Roman"/>
                <a:cs typeface="Times New Roman"/>
              </a:rPr>
              <a:t>emerging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findings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that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were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analyzed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from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comprehensive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systemic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way,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attention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categories </a:t>
            </a:r>
            <a:r>
              <a:rPr sz="1200" dirty="0">
                <a:latin typeface="Times New Roman"/>
                <a:cs typeface="Times New Roman"/>
              </a:rPr>
              <a:t>related to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andragogical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training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university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teacher in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use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tics.</a:t>
            </a:r>
            <a:endParaRPr sz="1200" dirty="0">
              <a:latin typeface="Times New Roman"/>
              <a:cs typeface="Times New Roman"/>
            </a:endParaRPr>
          </a:p>
          <a:p>
            <a:pPr marL="12700" marR="121285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results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highlighted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that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ICTs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as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means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 learning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andragogy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training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serve to teach,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learn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and </a:t>
            </a:r>
            <a:r>
              <a:rPr sz="1200" dirty="0">
                <a:latin typeface="Times New Roman"/>
                <a:cs typeface="Times New Roman"/>
              </a:rPr>
              <a:t>contribute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knowledge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through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communication,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it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should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be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used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way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that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allows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student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not </a:t>
            </a:r>
            <a:r>
              <a:rPr sz="1200" dirty="0">
                <a:latin typeface="Times New Roman"/>
                <a:cs typeface="Times New Roman"/>
              </a:rPr>
              <a:t>only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as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facilitator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tasks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but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invention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knowledge,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taking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steps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new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knowledge.</a:t>
            </a:r>
            <a:endParaRPr sz="1200" dirty="0">
              <a:latin typeface="Times New Roman"/>
              <a:cs typeface="Times New Roman"/>
            </a:endParaRPr>
          </a:p>
          <a:p>
            <a:pPr marL="12700" marR="11938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On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other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hand,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teachers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should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use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ICT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media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their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andragogic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praxis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inside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and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outside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the </a:t>
            </a:r>
            <a:r>
              <a:rPr sz="1200" dirty="0">
                <a:latin typeface="Times New Roman"/>
                <a:cs typeface="Times New Roman"/>
              </a:rPr>
              <a:t>university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daily,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dynamic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way,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using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particularity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distance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education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make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learning </a:t>
            </a:r>
            <a:r>
              <a:rPr sz="1200" dirty="0">
                <a:latin typeface="Times New Roman"/>
                <a:cs typeface="Times New Roman"/>
              </a:rPr>
              <a:t>processes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more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flexible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and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expand.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Consequently,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Educational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Work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Use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ICT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the </a:t>
            </a:r>
            <a:r>
              <a:rPr sz="1200" dirty="0">
                <a:latin typeface="Times New Roman"/>
                <a:cs typeface="Times New Roman"/>
              </a:rPr>
              <a:t>University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Teacher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must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be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embedded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deep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changes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that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touch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and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change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structures,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giving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spc="-50" dirty="0">
                <a:latin typeface="Times New Roman"/>
                <a:cs typeface="Times New Roman"/>
              </a:rPr>
              <a:t>a </a:t>
            </a:r>
            <a:r>
              <a:rPr sz="1200" dirty="0">
                <a:latin typeface="Times New Roman"/>
                <a:cs typeface="Times New Roman"/>
              </a:rPr>
              <a:t>social vision,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justice and the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opportunity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discuss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knowledge,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not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only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as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democratization,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but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also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as </a:t>
            </a:r>
            <a:r>
              <a:rPr sz="1200" dirty="0">
                <a:latin typeface="Times New Roman"/>
                <a:cs typeface="Times New Roman"/>
              </a:rPr>
              <a:t>ecology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convenient</a:t>
            </a:r>
            <a:r>
              <a:rPr sz="1200" spc="-10" dirty="0">
                <a:latin typeface="Times New Roman"/>
                <a:cs typeface="Times New Roman"/>
              </a:rPr>
              <a:t> knowledge.</a:t>
            </a:r>
            <a:endParaRPr sz="1200" dirty="0">
              <a:latin typeface="Times New Roman"/>
              <a:cs typeface="Times New Roman"/>
            </a:endParaRPr>
          </a:p>
          <a:p>
            <a:pPr marL="12700" algn="just">
              <a:lnSpc>
                <a:spcPct val="100000"/>
              </a:lnSpc>
            </a:pPr>
            <a:r>
              <a:rPr sz="1200" b="1" dirty="0">
                <a:latin typeface="Times New Roman"/>
                <a:cs typeface="Times New Roman"/>
              </a:rPr>
              <a:t>Descriptors:</a:t>
            </a:r>
            <a:r>
              <a:rPr sz="1200" b="1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Andragogic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Training,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University</a:t>
            </a:r>
            <a:r>
              <a:rPr sz="1200" spc="-55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Teacher,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Use</a:t>
            </a:r>
            <a:r>
              <a:rPr sz="1200" spc="-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-75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Tics</a:t>
            </a:r>
            <a:endParaRPr sz="1200" dirty="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60"/>
              </a:spcBef>
            </a:pPr>
            <a:endParaRPr sz="1200" dirty="0">
              <a:latin typeface="Times New Roman"/>
              <a:cs typeface="Times New Roman"/>
            </a:endParaRPr>
          </a:p>
          <a:p>
            <a:pPr marL="12700" marR="120650" algn="just">
              <a:lnSpc>
                <a:spcPct val="100000"/>
              </a:lnSpc>
              <a:spcBef>
                <a:spcPts val="5"/>
              </a:spcBef>
            </a:pPr>
            <a:r>
              <a:rPr sz="1200" b="1" dirty="0">
                <a:latin typeface="Times New Roman"/>
                <a:cs typeface="Times New Roman"/>
              </a:rPr>
              <a:t>Biographical</a:t>
            </a:r>
            <a:r>
              <a:rPr sz="1200" b="1" spc="29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Review:</a:t>
            </a:r>
            <a:r>
              <a:rPr sz="1200" b="1" spc="2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Bachelor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Education</a:t>
            </a:r>
            <a:r>
              <a:rPr sz="1200" spc="3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Mention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Computing.</a:t>
            </a:r>
            <a:r>
              <a:rPr sz="1200" spc="3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UNERG.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2000.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Master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Management</a:t>
            </a:r>
            <a:r>
              <a:rPr sz="1200" spc="4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Mention</a:t>
            </a:r>
            <a:r>
              <a:rPr sz="1200" spc="48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</a:t>
            </a:r>
            <a:r>
              <a:rPr sz="1200" spc="4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Educational</a:t>
            </a:r>
            <a:r>
              <a:rPr sz="1200" spc="4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Systems.</a:t>
            </a:r>
            <a:r>
              <a:rPr sz="1200" spc="4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UBA</a:t>
            </a:r>
            <a:r>
              <a:rPr sz="1200" spc="4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2006.</a:t>
            </a:r>
            <a:r>
              <a:rPr sz="1200" spc="4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Lawyer.</a:t>
            </a:r>
            <a:r>
              <a:rPr sz="1200" spc="4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UNERG.2015.</a:t>
            </a:r>
            <a:r>
              <a:rPr sz="1200" spc="4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Doctor</a:t>
            </a:r>
            <a:r>
              <a:rPr sz="1200" spc="48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of </a:t>
            </a:r>
            <a:r>
              <a:rPr sz="1200" dirty="0">
                <a:latin typeface="Times New Roman"/>
                <a:cs typeface="Times New Roman"/>
              </a:rPr>
              <a:t>Educational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Sciences.</a:t>
            </a:r>
            <a:r>
              <a:rPr sz="1200" spc="-10" dirty="0">
                <a:latin typeface="Times New Roman"/>
                <a:cs typeface="Times New Roman"/>
              </a:rPr>
              <a:t> Teacher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Computer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Science area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Joaquín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Crespo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High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School.</a:t>
            </a:r>
            <a:r>
              <a:rPr sz="1200" spc="-10" dirty="0">
                <a:latin typeface="Times New Roman"/>
                <a:cs typeface="Times New Roman"/>
              </a:rPr>
              <a:t> 2016- </a:t>
            </a:r>
            <a:r>
              <a:rPr sz="1200" dirty="0">
                <a:latin typeface="Times New Roman"/>
                <a:cs typeface="Times New Roman"/>
              </a:rPr>
              <a:t>2017.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Professor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Constitutional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Law.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UNERG.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2016-</a:t>
            </a:r>
            <a:r>
              <a:rPr sz="1200" spc="-20" dirty="0">
                <a:latin typeface="Times New Roman"/>
                <a:cs typeface="Times New Roman"/>
              </a:rPr>
              <a:t>2017</a:t>
            </a:r>
            <a:endParaRPr sz="1200" dirty="0">
              <a:latin typeface="Times New Roman"/>
              <a:cs typeface="Times New Roman"/>
            </a:endParaRPr>
          </a:p>
          <a:p>
            <a:pPr marR="5080" algn="r">
              <a:lnSpc>
                <a:spcPts val="1040"/>
              </a:lnSpc>
            </a:pPr>
            <a:r>
              <a:rPr sz="1200" spc="-25" dirty="0">
                <a:latin typeface="Times New Roman"/>
                <a:cs typeface="Times New Roman"/>
              </a:rPr>
              <a:t>108</a:t>
            </a:r>
            <a:endParaRPr sz="1200" dirty="0">
              <a:latin typeface="Times New Roman"/>
              <a:cs typeface="Times New Roman"/>
            </a:endParaRPr>
          </a:p>
        </p:txBody>
      </p:sp>
      <p:grpSp>
        <p:nvGrpSpPr>
          <p:cNvPr id="32" name="Grupo 31">
            <a:extLst>
              <a:ext uri="{FF2B5EF4-FFF2-40B4-BE49-F238E27FC236}">
                <a16:creationId xmlns:a16="http://schemas.microsoft.com/office/drawing/2014/main" id="{F213BF81-D3F8-80B0-63BA-39B20F030096}"/>
              </a:ext>
            </a:extLst>
          </p:cNvPr>
          <p:cNvGrpSpPr/>
          <p:nvPr/>
        </p:nvGrpSpPr>
        <p:grpSpPr>
          <a:xfrm>
            <a:off x="105155" y="98170"/>
            <a:ext cx="6665976" cy="1452626"/>
            <a:chOff x="470065" y="1951410"/>
            <a:chExt cx="6665976" cy="1452626"/>
          </a:xfrm>
        </p:grpSpPr>
        <p:grpSp>
          <p:nvGrpSpPr>
            <p:cNvPr id="33" name="object 12">
              <a:extLst>
                <a:ext uri="{FF2B5EF4-FFF2-40B4-BE49-F238E27FC236}">
                  <a16:creationId xmlns:a16="http://schemas.microsoft.com/office/drawing/2014/main" id="{D2E7702A-710C-A31B-437A-2C4D19EC224B}"/>
                </a:ext>
              </a:extLst>
            </p:cNvPr>
            <p:cNvGrpSpPr/>
            <p:nvPr/>
          </p:nvGrpSpPr>
          <p:grpSpPr>
            <a:xfrm>
              <a:off x="470065" y="1951664"/>
              <a:ext cx="6665976" cy="1452372"/>
              <a:chOff x="96011" y="115823"/>
              <a:chExt cx="6665976" cy="1452372"/>
            </a:xfrm>
          </p:grpSpPr>
          <p:pic>
            <p:nvPicPr>
              <p:cNvPr id="37" name="object 13">
                <a:extLst>
                  <a:ext uri="{FF2B5EF4-FFF2-40B4-BE49-F238E27FC236}">
                    <a16:creationId xmlns:a16="http://schemas.microsoft.com/office/drawing/2014/main" id="{208EF36F-4DF2-D97F-9D94-6A31A5EC9C36}"/>
                  </a:ext>
                </a:extLst>
              </p:cNvPr>
              <p:cNvPicPr/>
              <p:nvPr/>
            </p:nvPicPr>
            <p:blipFill>
              <a:blip r:embed="rId7" cstate="print"/>
              <a:stretch>
                <a:fillRect/>
              </a:stretch>
            </p:blipFill>
            <p:spPr>
              <a:xfrm>
                <a:off x="96011" y="115823"/>
                <a:ext cx="6665976" cy="1452372"/>
              </a:xfrm>
              <a:prstGeom prst="rect">
                <a:avLst/>
              </a:prstGeom>
            </p:spPr>
          </p:pic>
          <p:pic>
            <p:nvPicPr>
              <p:cNvPr id="38" name="object 14">
                <a:extLst>
                  <a:ext uri="{FF2B5EF4-FFF2-40B4-BE49-F238E27FC236}">
                    <a16:creationId xmlns:a16="http://schemas.microsoft.com/office/drawing/2014/main" id="{1B109342-2B3B-4575-CE07-8E1800ED86BB}"/>
                  </a:ext>
                </a:extLst>
              </p:cNvPr>
              <p:cNvPicPr/>
              <p:nvPr/>
            </p:nvPicPr>
            <p:blipFill>
              <a:blip r:embed="rId8" cstate="print"/>
              <a:stretch>
                <a:fillRect/>
              </a:stretch>
            </p:blipFill>
            <p:spPr>
              <a:xfrm>
                <a:off x="142849" y="142875"/>
                <a:ext cx="6572275" cy="1358646"/>
              </a:xfrm>
              <a:prstGeom prst="rect">
                <a:avLst/>
              </a:prstGeom>
            </p:spPr>
          </p:pic>
          <p:sp>
            <p:nvSpPr>
              <p:cNvPr id="39" name="object 15">
                <a:extLst>
                  <a:ext uri="{FF2B5EF4-FFF2-40B4-BE49-F238E27FC236}">
                    <a16:creationId xmlns:a16="http://schemas.microsoft.com/office/drawing/2014/main" id="{4563FF16-BC08-A384-D9E5-3E008B16122C}"/>
                  </a:ext>
                </a:extLst>
              </p:cNvPr>
              <p:cNvSpPr/>
              <p:nvPr/>
            </p:nvSpPr>
            <p:spPr>
              <a:xfrm>
                <a:off x="142849" y="142875"/>
                <a:ext cx="6572884" cy="1358900"/>
              </a:xfrm>
              <a:custGeom>
                <a:avLst/>
                <a:gdLst/>
                <a:ahLst/>
                <a:cxnLst/>
                <a:rect l="l" t="t" r="r" b="b"/>
                <a:pathLst>
                  <a:path w="6572884" h="1358900">
                    <a:moveTo>
                      <a:pt x="0" y="226441"/>
                    </a:moveTo>
                    <a:lnTo>
                      <a:pt x="4600" y="180795"/>
                    </a:lnTo>
                    <a:lnTo>
                      <a:pt x="17795" y="138285"/>
                    </a:lnTo>
                    <a:lnTo>
                      <a:pt x="38673" y="99820"/>
                    </a:lnTo>
                    <a:lnTo>
                      <a:pt x="66324" y="66309"/>
                    </a:lnTo>
                    <a:lnTo>
                      <a:pt x="99837" y="38663"/>
                    </a:lnTo>
                    <a:lnTo>
                      <a:pt x="138301" y="17789"/>
                    </a:lnTo>
                    <a:lnTo>
                      <a:pt x="180806" y="4599"/>
                    </a:lnTo>
                    <a:lnTo>
                      <a:pt x="226440" y="0"/>
                    </a:lnTo>
                    <a:lnTo>
                      <a:pt x="6345834" y="0"/>
                    </a:lnTo>
                    <a:lnTo>
                      <a:pt x="6391480" y="4599"/>
                    </a:lnTo>
                    <a:lnTo>
                      <a:pt x="6433990" y="17789"/>
                    </a:lnTo>
                    <a:lnTo>
                      <a:pt x="6472455" y="38663"/>
                    </a:lnTo>
                    <a:lnTo>
                      <a:pt x="6505965" y="66309"/>
                    </a:lnTo>
                    <a:lnTo>
                      <a:pt x="6533612" y="99820"/>
                    </a:lnTo>
                    <a:lnTo>
                      <a:pt x="6554485" y="138285"/>
                    </a:lnTo>
                    <a:lnTo>
                      <a:pt x="6567676" y="180795"/>
                    </a:lnTo>
                    <a:lnTo>
                      <a:pt x="6572275" y="226441"/>
                    </a:lnTo>
                    <a:lnTo>
                      <a:pt x="6572275" y="1132204"/>
                    </a:lnTo>
                    <a:lnTo>
                      <a:pt x="6567676" y="1177850"/>
                    </a:lnTo>
                    <a:lnTo>
                      <a:pt x="6554485" y="1220360"/>
                    </a:lnTo>
                    <a:lnTo>
                      <a:pt x="6533612" y="1258825"/>
                    </a:lnTo>
                    <a:lnTo>
                      <a:pt x="6505965" y="1292336"/>
                    </a:lnTo>
                    <a:lnTo>
                      <a:pt x="6472455" y="1319982"/>
                    </a:lnTo>
                    <a:lnTo>
                      <a:pt x="6433990" y="1340856"/>
                    </a:lnTo>
                    <a:lnTo>
                      <a:pt x="6391480" y="1354046"/>
                    </a:lnTo>
                    <a:lnTo>
                      <a:pt x="6345834" y="1358646"/>
                    </a:lnTo>
                    <a:lnTo>
                      <a:pt x="226440" y="1358646"/>
                    </a:lnTo>
                    <a:lnTo>
                      <a:pt x="180806" y="1354046"/>
                    </a:lnTo>
                    <a:lnTo>
                      <a:pt x="138301" y="1340856"/>
                    </a:lnTo>
                    <a:lnTo>
                      <a:pt x="99837" y="1319982"/>
                    </a:lnTo>
                    <a:lnTo>
                      <a:pt x="66324" y="1292336"/>
                    </a:lnTo>
                    <a:lnTo>
                      <a:pt x="38673" y="1258825"/>
                    </a:lnTo>
                    <a:lnTo>
                      <a:pt x="17795" y="1220360"/>
                    </a:lnTo>
                    <a:lnTo>
                      <a:pt x="4600" y="1177850"/>
                    </a:lnTo>
                    <a:lnTo>
                      <a:pt x="0" y="1132204"/>
                    </a:lnTo>
                    <a:lnTo>
                      <a:pt x="0" y="226441"/>
                    </a:lnTo>
                    <a:close/>
                  </a:path>
                </a:pathLst>
              </a:custGeom>
              <a:ln w="9525">
                <a:solidFill>
                  <a:srgbClr val="55CE74"/>
                </a:solidFill>
              </a:ln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pic>
            <p:nvPicPr>
              <p:cNvPr id="40" name="object 16">
                <a:extLst>
                  <a:ext uri="{FF2B5EF4-FFF2-40B4-BE49-F238E27FC236}">
                    <a16:creationId xmlns:a16="http://schemas.microsoft.com/office/drawing/2014/main" id="{20320B20-D2B7-9C4C-2056-7AB88E5D8C01}"/>
                  </a:ext>
                </a:extLst>
              </p:cNvPr>
              <p:cNvPicPr/>
              <p:nvPr/>
            </p:nvPicPr>
            <p:blipFill>
              <a:blip r:embed="rId9" cstate="print"/>
              <a:stretch>
                <a:fillRect/>
              </a:stretch>
            </p:blipFill>
            <p:spPr>
              <a:xfrm>
                <a:off x="2500248" y="305930"/>
                <a:ext cx="1714500" cy="733945"/>
              </a:xfrm>
              <a:prstGeom prst="rect">
                <a:avLst/>
              </a:prstGeom>
            </p:spPr>
          </p:pic>
        </p:grpSp>
        <p:sp>
          <p:nvSpPr>
            <p:cNvPr id="34" name="object 16">
              <a:extLst>
                <a:ext uri="{FF2B5EF4-FFF2-40B4-BE49-F238E27FC236}">
                  <a16:creationId xmlns:a16="http://schemas.microsoft.com/office/drawing/2014/main" id="{950ED19D-4AB7-2429-3C4C-A371C5694A88}"/>
                </a:ext>
              </a:extLst>
            </p:cNvPr>
            <p:cNvSpPr txBox="1"/>
            <p:nvPr/>
          </p:nvSpPr>
          <p:spPr>
            <a:xfrm>
              <a:off x="2775727" y="2875716"/>
              <a:ext cx="3332858" cy="391795"/>
            </a:xfrm>
            <a:prstGeom prst="rect">
              <a:avLst/>
            </a:prstGeom>
            <a:noFill/>
          </p:spPr>
          <p:txBody>
            <a:bodyPr vert="horz" wrap="square" lIns="0" tIns="12700" rIns="0" bIns="0" rtlCol="0">
              <a:spAutoFit/>
            </a:bodyPr>
            <a:lstStyle/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Volumen 4,  Número 1  Enero a Julio 2021</a:t>
              </a:r>
            </a:p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Revista Semestral. Venezuela</a:t>
              </a:r>
              <a:endParaRPr sz="1200" dirty="0">
                <a:latin typeface="Arial"/>
                <a:cs typeface="Arial"/>
              </a:endParaRPr>
            </a:p>
          </p:txBody>
        </p:sp>
        <p:pic>
          <p:nvPicPr>
            <p:cNvPr id="35" name="object 25">
              <a:extLst>
                <a:ext uri="{FF2B5EF4-FFF2-40B4-BE49-F238E27FC236}">
                  <a16:creationId xmlns:a16="http://schemas.microsoft.com/office/drawing/2014/main" id="{D01D68C4-37D6-A197-0F99-6FE5738C27C2}"/>
                </a:ext>
              </a:extLst>
            </p:cNvPr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470065" y="2027896"/>
              <a:ext cx="2305662" cy="1053903"/>
            </a:xfrm>
            <a:prstGeom prst="rect">
              <a:avLst/>
            </a:prstGeom>
          </p:spPr>
        </p:pic>
        <p:pic>
          <p:nvPicPr>
            <p:cNvPr id="36" name="object 31">
              <a:extLst>
                <a:ext uri="{FF2B5EF4-FFF2-40B4-BE49-F238E27FC236}">
                  <a16:creationId xmlns:a16="http://schemas.microsoft.com/office/drawing/2014/main" id="{A5DBD185-E091-A201-F494-723CF9BF9785}"/>
                </a:ext>
              </a:extLst>
            </p:cNvPr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4932681" y="1951410"/>
              <a:ext cx="1805304" cy="893889"/>
            </a:xfrm>
            <a:prstGeom prst="rect">
              <a:avLst/>
            </a:prstGeom>
          </p:spPr>
        </p:pic>
      </p:grpSp>
    </p:spTree>
  </p:cSld>
  <p:clrMapOvr>
    <a:masterClrMapping/>
  </p:clrMapOvr>
</p:sld>
</file>

<file path=ppt/slides/slide1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94485" y="115823"/>
            <a:ext cx="6669405" cy="8926195"/>
            <a:chOff x="94485" y="115823"/>
            <a:chExt cx="6669405" cy="8926195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204216" y="8651747"/>
              <a:ext cx="6518148" cy="158496"/>
            </a:xfrm>
            <a:prstGeom prst="rect">
              <a:avLst/>
            </a:prstGeom>
          </p:spPr>
        </p:pic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96012" y="115823"/>
              <a:ext cx="6665976" cy="1452372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42849" y="142875"/>
              <a:ext cx="6572275" cy="1358646"/>
            </a:xfrm>
            <a:prstGeom prst="rect">
              <a:avLst/>
            </a:prstGeom>
          </p:spPr>
        </p:pic>
        <p:sp>
          <p:nvSpPr>
            <p:cNvPr id="6" name="object 6"/>
            <p:cNvSpPr/>
            <p:nvPr/>
          </p:nvSpPr>
          <p:spPr>
            <a:xfrm>
              <a:off x="142849" y="142875"/>
              <a:ext cx="6572884" cy="1358900"/>
            </a:xfrm>
            <a:custGeom>
              <a:avLst/>
              <a:gdLst/>
              <a:ahLst/>
              <a:cxnLst/>
              <a:rect l="l" t="t" r="r" b="b"/>
              <a:pathLst>
                <a:path w="6572884" h="1358900">
                  <a:moveTo>
                    <a:pt x="0" y="226441"/>
                  </a:moveTo>
                  <a:lnTo>
                    <a:pt x="4600" y="180795"/>
                  </a:lnTo>
                  <a:lnTo>
                    <a:pt x="17795" y="138285"/>
                  </a:lnTo>
                  <a:lnTo>
                    <a:pt x="38673" y="99820"/>
                  </a:lnTo>
                  <a:lnTo>
                    <a:pt x="66324" y="66309"/>
                  </a:lnTo>
                  <a:lnTo>
                    <a:pt x="99837" y="38663"/>
                  </a:lnTo>
                  <a:lnTo>
                    <a:pt x="138301" y="17789"/>
                  </a:lnTo>
                  <a:lnTo>
                    <a:pt x="180806" y="4599"/>
                  </a:lnTo>
                  <a:lnTo>
                    <a:pt x="226440" y="0"/>
                  </a:lnTo>
                  <a:lnTo>
                    <a:pt x="6345834" y="0"/>
                  </a:lnTo>
                  <a:lnTo>
                    <a:pt x="6391480" y="4599"/>
                  </a:lnTo>
                  <a:lnTo>
                    <a:pt x="6433990" y="17789"/>
                  </a:lnTo>
                  <a:lnTo>
                    <a:pt x="6472455" y="38663"/>
                  </a:lnTo>
                  <a:lnTo>
                    <a:pt x="6505965" y="66309"/>
                  </a:lnTo>
                  <a:lnTo>
                    <a:pt x="6533612" y="99820"/>
                  </a:lnTo>
                  <a:lnTo>
                    <a:pt x="6554485" y="138285"/>
                  </a:lnTo>
                  <a:lnTo>
                    <a:pt x="6567676" y="180795"/>
                  </a:lnTo>
                  <a:lnTo>
                    <a:pt x="6572275" y="226441"/>
                  </a:lnTo>
                  <a:lnTo>
                    <a:pt x="6572275" y="1132204"/>
                  </a:lnTo>
                  <a:lnTo>
                    <a:pt x="6567676" y="1177850"/>
                  </a:lnTo>
                  <a:lnTo>
                    <a:pt x="6554485" y="1220360"/>
                  </a:lnTo>
                  <a:lnTo>
                    <a:pt x="6533612" y="1258825"/>
                  </a:lnTo>
                  <a:lnTo>
                    <a:pt x="6505965" y="1292336"/>
                  </a:lnTo>
                  <a:lnTo>
                    <a:pt x="6472455" y="1319982"/>
                  </a:lnTo>
                  <a:lnTo>
                    <a:pt x="6433990" y="1340856"/>
                  </a:lnTo>
                  <a:lnTo>
                    <a:pt x="6391480" y="1354046"/>
                  </a:lnTo>
                  <a:lnTo>
                    <a:pt x="6345834" y="1358646"/>
                  </a:lnTo>
                  <a:lnTo>
                    <a:pt x="226440" y="1358646"/>
                  </a:lnTo>
                  <a:lnTo>
                    <a:pt x="180806" y="1354046"/>
                  </a:lnTo>
                  <a:lnTo>
                    <a:pt x="138301" y="1340856"/>
                  </a:lnTo>
                  <a:lnTo>
                    <a:pt x="99837" y="1319982"/>
                  </a:lnTo>
                  <a:lnTo>
                    <a:pt x="66324" y="1292336"/>
                  </a:lnTo>
                  <a:lnTo>
                    <a:pt x="38673" y="1258825"/>
                  </a:lnTo>
                  <a:lnTo>
                    <a:pt x="17795" y="1220360"/>
                  </a:lnTo>
                  <a:lnTo>
                    <a:pt x="4600" y="1177850"/>
                  </a:lnTo>
                  <a:lnTo>
                    <a:pt x="0" y="1132204"/>
                  </a:lnTo>
                  <a:lnTo>
                    <a:pt x="0" y="226441"/>
                  </a:lnTo>
                  <a:close/>
                </a:path>
              </a:pathLst>
            </a:custGeom>
            <a:ln w="9525">
              <a:solidFill>
                <a:srgbClr val="55CE7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" name="object 7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2500248" y="305930"/>
              <a:ext cx="1714500" cy="733945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2738628" y="1024127"/>
              <a:ext cx="1897379" cy="371855"/>
            </a:xfrm>
            <a:prstGeom prst="rect">
              <a:avLst/>
            </a:prstGeom>
          </p:spPr>
        </p:pic>
        <p:pic>
          <p:nvPicPr>
            <p:cNvPr id="9" name="object 9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4401312" y="1024127"/>
              <a:ext cx="1577339" cy="371855"/>
            </a:xfrm>
            <a:prstGeom prst="rect">
              <a:avLst/>
            </a:prstGeom>
          </p:spPr>
        </p:pic>
        <p:pic>
          <p:nvPicPr>
            <p:cNvPr id="10" name="object 10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3169920" y="1207007"/>
              <a:ext cx="1546859" cy="371855"/>
            </a:xfrm>
            <a:prstGeom prst="rect">
              <a:avLst/>
            </a:prstGeom>
          </p:spPr>
        </p:pic>
        <p:pic>
          <p:nvPicPr>
            <p:cNvPr id="11" name="object 11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4482083" y="1207007"/>
              <a:ext cx="284988" cy="371855"/>
            </a:xfrm>
            <a:prstGeom prst="rect">
              <a:avLst/>
            </a:prstGeom>
          </p:spPr>
        </p:pic>
        <p:pic>
          <p:nvPicPr>
            <p:cNvPr id="12" name="object 12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4571999" y="1207007"/>
              <a:ext cx="1013460" cy="371855"/>
            </a:xfrm>
            <a:prstGeom prst="rect">
              <a:avLst/>
            </a:prstGeom>
          </p:spPr>
        </p:pic>
        <p:pic>
          <p:nvPicPr>
            <p:cNvPr id="13" name="object 13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324612" y="234695"/>
              <a:ext cx="1719072" cy="1341120"/>
            </a:xfrm>
            <a:prstGeom prst="rect">
              <a:avLst/>
            </a:prstGeom>
          </p:spPr>
        </p:pic>
        <p:pic>
          <p:nvPicPr>
            <p:cNvPr id="14" name="object 14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5606795" y="8193022"/>
              <a:ext cx="1092707" cy="848868"/>
            </a:xfrm>
            <a:prstGeom prst="rect">
              <a:avLst/>
            </a:prstGeom>
          </p:spPr>
        </p:pic>
        <p:pic>
          <p:nvPicPr>
            <p:cNvPr id="15" name="object 15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109728" y="8193022"/>
              <a:ext cx="1092708" cy="848868"/>
            </a:xfrm>
            <a:prstGeom prst="rect">
              <a:avLst/>
            </a:prstGeom>
          </p:spPr>
        </p:pic>
      </p:grpSp>
      <p:sp>
        <p:nvSpPr>
          <p:cNvPr id="16" name="object 16"/>
          <p:cNvSpPr txBox="1"/>
          <p:nvPr/>
        </p:nvSpPr>
        <p:spPr>
          <a:xfrm>
            <a:off x="221691" y="1068451"/>
            <a:ext cx="6417310" cy="696404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063875" marR="772160" indent="-431800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Arial"/>
                <a:cs typeface="Arial"/>
              </a:rPr>
              <a:t>6ta.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Edición</a:t>
            </a:r>
            <a:r>
              <a:rPr sz="1200" b="1" spc="-10" dirty="0">
                <a:latin typeface="Arial"/>
                <a:cs typeface="Arial"/>
              </a:rPr>
              <a:t> Volumen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I</a:t>
            </a:r>
            <a:r>
              <a:rPr sz="1200" b="1" spc="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Enero</a:t>
            </a:r>
            <a:r>
              <a:rPr sz="1200" b="1" spc="-3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a</a:t>
            </a:r>
            <a:r>
              <a:rPr sz="1200" b="1" spc="-2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Julio</a:t>
            </a:r>
            <a:r>
              <a:rPr sz="1200" b="1" spc="-5" dirty="0">
                <a:latin typeface="Arial"/>
                <a:cs typeface="Arial"/>
              </a:rPr>
              <a:t> </a:t>
            </a:r>
            <a:r>
              <a:rPr sz="1200" b="1" spc="-20" dirty="0">
                <a:latin typeface="Arial"/>
                <a:cs typeface="Arial"/>
              </a:rPr>
              <a:t>2021 </a:t>
            </a:r>
            <a:r>
              <a:rPr sz="1200" b="1" dirty="0">
                <a:latin typeface="Arial"/>
                <a:cs typeface="Arial"/>
              </a:rPr>
              <a:t>Revista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Semestral-</a:t>
            </a:r>
            <a:r>
              <a:rPr sz="1200" b="1" spc="-40" dirty="0">
                <a:latin typeface="Arial"/>
                <a:cs typeface="Arial"/>
              </a:rPr>
              <a:t> </a:t>
            </a:r>
            <a:r>
              <a:rPr sz="1200" b="1" spc="-10" dirty="0">
                <a:latin typeface="Arial"/>
                <a:cs typeface="Arial"/>
              </a:rPr>
              <a:t>Venezuela</a:t>
            </a:r>
            <a:endParaRPr sz="1200">
              <a:latin typeface="Arial"/>
              <a:cs typeface="Arial"/>
            </a:endParaRPr>
          </a:p>
          <a:p>
            <a:pPr algn="ctr">
              <a:lnSpc>
                <a:spcPct val="100000"/>
              </a:lnSpc>
              <a:spcBef>
                <a:spcPts val="1340"/>
              </a:spcBef>
            </a:pPr>
            <a:r>
              <a:rPr sz="1200" b="1" spc="-10" dirty="0">
                <a:latin typeface="Times New Roman"/>
                <a:cs typeface="Times New Roman"/>
              </a:rPr>
              <a:t>PRESENTACIÓN</a:t>
            </a:r>
            <a:endParaRPr sz="1200">
              <a:latin typeface="Times New Roman"/>
              <a:cs typeface="Times New Roman"/>
            </a:endParaRPr>
          </a:p>
          <a:p>
            <a:pPr marL="375285" marR="5080" indent="-363220" algn="just">
              <a:lnSpc>
                <a:spcPct val="100000"/>
              </a:lnSpc>
              <a:spcBef>
                <a:spcPts val="5"/>
              </a:spcBef>
            </a:pP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actual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sociedad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está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conformada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nueva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generación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vigorosamente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identificada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uso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las </a:t>
            </a:r>
            <a:r>
              <a:rPr sz="1200" dirty="0">
                <a:latin typeface="Times New Roman"/>
                <a:cs typeface="Times New Roman"/>
              </a:rPr>
              <a:t>tecnologías,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cual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requiere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cambiar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viejo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paradigma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educativo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educación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universitaria. </a:t>
            </a:r>
            <a:r>
              <a:rPr sz="1200" dirty="0">
                <a:latin typeface="Times New Roman"/>
                <a:cs typeface="Times New Roman"/>
              </a:rPr>
              <a:t>Hoy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día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ambiente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aprendizaje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aula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dinámico,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significativo,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contextualizado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spc="-50" dirty="0">
                <a:latin typeface="Times New Roman"/>
                <a:cs typeface="Times New Roman"/>
              </a:rPr>
              <a:t>y </a:t>
            </a:r>
            <a:r>
              <a:rPr sz="1200" dirty="0">
                <a:latin typeface="Times New Roman"/>
                <a:cs typeface="Times New Roman"/>
              </a:rPr>
              <a:t>transdisciplinario;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esto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debe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personas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construyen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nuevos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conocimientos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través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 </a:t>
            </a:r>
            <a:r>
              <a:rPr sz="1200" dirty="0">
                <a:latin typeface="Times New Roman"/>
                <a:cs typeface="Times New Roman"/>
              </a:rPr>
              <a:t>contribuciones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sus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compañeros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profesores,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esta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forma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sistemas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complejos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donde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integra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todo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conocimiento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convierten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sistemas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abiertos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intercambio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información </a:t>
            </a:r>
            <a:r>
              <a:rPr sz="1200" dirty="0">
                <a:latin typeface="Times New Roman"/>
                <a:cs typeface="Times New Roman"/>
              </a:rPr>
              <a:t>universal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donde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pretende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estudiar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realidad desde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naturaleza y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diversidad.</a:t>
            </a:r>
            <a:endParaRPr sz="1200">
              <a:latin typeface="Times New Roman"/>
              <a:cs typeface="Times New Roman"/>
            </a:endParaRPr>
          </a:p>
          <a:p>
            <a:pPr marL="375285" marR="5080" indent="-36322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comprensión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mundo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desde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incertidumbre con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todas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estas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transformaciones que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surgen 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través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tiempo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permite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soportar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aprendizaje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desde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pensamiento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analítico,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trabajo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equipo, </a:t>
            </a:r>
            <a:r>
              <a:rPr sz="1200" dirty="0">
                <a:latin typeface="Times New Roman"/>
                <a:cs typeface="Times New Roman"/>
              </a:rPr>
              <a:t>autonomía,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iniciativa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propia,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competencia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profesional,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metodológica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personal,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fomenten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vida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positiva,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crítica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creativa.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uso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tecnologías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información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comunicación </a:t>
            </a:r>
            <a:r>
              <a:rPr sz="1200" dirty="0">
                <a:latin typeface="Times New Roman"/>
                <a:cs typeface="Times New Roman"/>
              </a:rPr>
              <a:t>forman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parte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cultura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universal,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implementación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ámbito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educativo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universitario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ha </a:t>
            </a:r>
            <a:r>
              <a:rPr sz="1200" dirty="0">
                <a:latin typeface="Times New Roman"/>
                <a:cs typeface="Times New Roman"/>
              </a:rPr>
              <a:t>contribuido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significativamente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elevar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calidad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formación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integral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docentes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spc="-50" dirty="0">
                <a:latin typeface="Times New Roman"/>
                <a:cs typeface="Times New Roman"/>
              </a:rPr>
              <a:t>y </a:t>
            </a:r>
            <a:r>
              <a:rPr sz="1200" dirty="0">
                <a:latin typeface="Times New Roman"/>
                <a:cs typeface="Times New Roman"/>
              </a:rPr>
              <a:t>estudiantes,</a:t>
            </a:r>
            <a:r>
              <a:rPr sz="1200" spc="3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mediante</a:t>
            </a:r>
            <a:r>
              <a:rPr sz="1200" spc="3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nuevos</a:t>
            </a:r>
            <a:r>
              <a:rPr sz="1200" spc="3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entornos</a:t>
            </a:r>
            <a:r>
              <a:rPr sz="1200" spc="3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enseñanza</a:t>
            </a:r>
            <a:r>
              <a:rPr sz="1200" spc="3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impregnados</a:t>
            </a:r>
            <a:r>
              <a:rPr sz="1200" spc="3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3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verdadero</a:t>
            </a:r>
            <a:r>
              <a:rPr sz="1200" spc="35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sentido </a:t>
            </a:r>
            <a:r>
              <a:rPr sz="1200" dirty="0">
                <a:latin typeface="Times New Roman"/>
                <a:cs typeface="Times New Roman"/>
              </a:rPr>
              <a:t>investigativo,</a:t>
            </a:r>
            <a:r>
              <a:rPr sz="1200" spc="3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creador,</a:t>
            </a:r>
            <a:r>
              <a:rPr sz="1200" spc="3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participativo,</a:t>
            </a:r>
            <a:r>
              <a:rPr sz="1200" spc="3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critico,</a:t>
            </a:r>
            <a:r>
              <a:rPr sz="1200" spc="3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centrado</a:t>
            </a:r>
            <a:r>
              <a:rPr sz="1200" spc="3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3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3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necesidades</a:t>
            </a:r>
            <a:r>
              <a:rPr sz="1200" spc="3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3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intereses</a:t>
            </a:r>
            <a:r>
              <a:rPr sz="1200" spc="3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6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los </a:t>
            </a:r>
            <a:r>
              <a:rPr sz="1200" spc="-10" dirty="0">
                <a:latin typeface="Times New Roman"/>
                <a:cs typeface="Times New Roman"/>
              </a:rPr>
              <a:t>educandos.</a:t>
            </a:r>
            <a:endParaRPr sz="1200">
              <a:latin typeface="Times New Roman"/>
              <a:cs typeface="Times New Roman"/>
            </a:endParaRPr>
          </a:p>
          <a:p>
            <a:pPr marL="375285" marR="6350" indent="-36322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Tics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medio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enseñanza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herramienta de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trabajo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convertido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instrumento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fácil </a:t>
            </a:r>
            <a:r>
              <a:rPr sz="1200" dirty="0">
                <a:latin typeface="Times New Roman"/>
                <a:cs typeface="Times New Roman"/>
              </a:rPr>
              <a:t>acceso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docente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universitario;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bien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sea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acceso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ella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desde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sitio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trabajo,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desde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su </a:t>
            </a:r>
            <a:r>
              <a:rPr sz="1200" dirty="0">
                <a:latin typeface="Times New Roman"/>
                <a:cs typeface="Times New Roman"/>
              </a:rPr>
              <a:t>casa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centros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servicios,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tanto;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inminente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uso,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consecuencia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esto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ido </a:t>
            </a:r>
            <a:r>
              <a:rPr sz="1200" dirty="0">
                <a:latin typeface="Times New Roman"/>
                <a:cs typeface="Times New Roman"/>
              </a:rPr>
              <a:t>gestando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construcción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social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conocimiento,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dando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pauta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constructivismo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tecnológico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toda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innovación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informática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constituye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proceso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aprendizaje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personal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social </a:t>
            </a:r>
            <a:r>
              <a:rPr sz="1200" dirty="0">
                <a:latin typeface="Times New Roman"/>
                <a:cs typeface="Times New Roman"/>
              </a:rPr>
              <a:t>complejo,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resaltando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vez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más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importancia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estos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poderosos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conocimientos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formen </a:t>
            </a:r>
            <a:r>
              <a:rPr sz="1200" dirty="0">
                <a:latin typeface="Times New Roman"/>
                <a:cs typeface="Times New Roman"/>
              </a:rPr>
              <a:t>parte</a:t>
            </a:r>
            <a:r>
              <a:rPr sz="1200" spc="3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3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formación</a:t>
            </a:r>
            <a:r>
              <a:rPr sz="1200" spc="4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integral</a:t>
            </a:r>
            <a:r>
              <a:rPr sz="1200" spc="40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3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humana</a:t>
            </a:r>
            <a:r>
              <a:rPr sz="1200" spc="3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3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docente</a:t>
            </a:r>
            <a:r>
              <a:rPr sz="1200" spc="3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universitario,</a:t>
            </a:r>
            <a:r>
              <a:rPr sz="1200" spc="4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</a:t>
            </a:r>
            <a:r>
              <a:rPr sz="1200" spc="3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cual</a:t>
            </a:r>
            <a:r>
              <a:rPr sz="1200" spc="3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influirá</a:t>
            </a:r>
            <a:r>
              <a:rPr sz="1200" spc="3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39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el </a:t>
            </a:r>
            <a:r>
              <a:rPr sz="1200" dirty="0">
                <a:latin typeface="Times New Roman"/>
                <a:cs typeface="Times New Roman"/>
              </a:rPr>
              <a:t>aprendizaje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20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estudiante.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0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este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sentido,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propósito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presente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estudio,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generar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un </a:t>
            </a:r>
            <a:r>
              <a:rPr sz="1200" dirty="0">
                <a:latin typeface="Times New Roman"/>
                <a:cs typeface="Times New Roman"/>
              </a:rPr>
              <a:t>entramado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teórico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formación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andragógica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docente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universitario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uso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tics </a:t>
            </a:r>
            <a:r>
              <a:rPr sz="1200" dirty="0">
                <a:latin typeface="Times New Roman"/>
                <a:cs typeface="Times New Roman"/>
              </a:rPr>
              <a:t>bajo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visión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transdisciplinaria,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fin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promover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integración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herramientas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tics </a:t>
            </a:r>
            <a:r>
              <a:rPr sz="1200" dirty="0">
                <a:latin typeface="Times New Roman"/>
                <a:cs typeface="Times New Roman"/>
              </a:rPr>
              <a:t>educativas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apoyo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 los procesos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educativos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 llevan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cabo en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Universidad </a:t>
            </a:r>
            <a:r>
              <a:rPr sz="1200" spc="-10" dirty="0">
                <a:latin typeface="Times New Roman"/>
                <a:cs typeface="Times New Roman"/>
              </a:rPr>
              <a:t>Nacional </a:t>
            </a:r>
            <a:r>
              <a:rPr sz="1200" dirty="0">
                <a:latin typeface="Times New Roman"/>
                <a:cs typeface="Times New Roman"/>
              </a:rPr>
              <a:t>Experimental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Llanos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Centrales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“Rómulo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Gallegos”.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65"/>
              </a:spcBef>
            </a:pPr>
            <a:endParaRPr sz="12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</a:pPr>
            <a:r>
              <a:rPr sz="1200" b="1" spc="-10" dirty="0">
                <a:latin typeface="Times New Roman"/>
                <a:cs typeface="Times New Roman"/>
              </a:rPr>
              <a:t>APROXIMACIÓN</a:t>
            </a:r>
            <a:r>
              <a:rPr sz="1200" b="1" spc="-5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A</a:t>
            </a:r>
            <a:r>
              <a:rPr sz="1200" b="1" spc="-5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LA</a:t>
            </a:r>
            <a:r>
              <a:rPr sz="1200" b="1" spc="-6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REALIDAD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</a:t>
            </a:r>
            <a:r>
              <a:rPr sz="1200" b="1" spc="1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ESTUDIO.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60"/>
              </a:spcBef>
            </a:pPr>
            <a:endParaRPr sz="1200">
              <a:latin typeface="Times New Roman"/>
              <a:cs typeface="Times New Roman"/>
            </a:endParaRPr>
          </a:p>
          <a:p>
            <a:pPr marL="375285" marR="6985" indent="-36322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mundo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globalizado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trabaja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redes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información,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introducir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hombre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desde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inicios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 </a:t>
            </a:r>
            <a:r>
              <a:rPr sz="1200" dirty="0">
                <a:latin typeface="Times New Roman"/>
                <a:cs typeface="Times New Roman"/>
              </a:rPr>
              <a:t>este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siglo,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cambio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era,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protagonizado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factor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“la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sociedad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conocimiento”,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que </a:t>
            </a:r>
            <a:r>
              <a:rPr sz="1200" dirty="0">
                <a:latin typeface="Times New Roman"/>
                <a:cs typeface="Times New Roman"/>
              </a:rPr>
              <a:t>surge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manera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entender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valorar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mundo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través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información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0" dirty="0">
                <a:latin typeface="Times New Roman"/>
                <a:cs typeface="Times New Roman"/>
              </a:rPr>
              <a:t>y</a:t>
            </a:r>
            <a:endParaRPr sz="1200">
              <a:latin typeface="Times New Roman"/>
              <a:cs typeface="Times New Roman"/>
            </a:endParaRPr>
          </a:p>
        </p:txBody>
      </p:sp>
      <p:pic>
        <p:nvPicPr>
          <p:cNvPr id="17" name="object 17"/>
          <p:cNvPicPr/>
          <p:nvPr/>
        </p:nvPicPr>
        <p:blipFill>
          <a:blip r:embed="rId13" cstate="print"/>
          <a:stretch>
            <a:fillRect/>
          </a:stretch>
        </p:blipFill>
        <p:spPr>
          <a:xfrm>
            <a:off x="4581144" y="145986"/>
            <a:ext cx="1805304" cy="893889"/>
          </a:xfrm>
          <a:prstGeom prst="rect">
            <a:avLst/>
          </a:prstGeom>
        </p:spPr>
      </p:pic>
      <p:sp>
        <p:nvSpPr>
          <p:cNvPr id="18" name="object 18"/>
          <p:cNvSpPr txBox="1"/>
          <p:nvPr/>
        </p:nvSpPr>
        <p:spPr>
          <a:xfrm>
            <a:off x="1435735" y="8256658"/>
            <a:ext cx="4055110" cy="372745"/>
          </a:xfrm>
          <a:prstGeom prst="rect">
            <a:avLst/>
          </a:prstGeom>
        </p:spPr>
        <p:txBody>
          <a:bodyPr vert="horz" wrap="square" lIns="0" tIns="6350" rIns="0" bIns="0" rtlCol="0">
            <a:spAutoFit/>
          </a:bodyPr>
          <a:lstStyle/>
          <a:p>
            <a:pPr marL="884555" marR="5080" indent="-872490">
              <a:lnSpc>
                <a:spcPts val="1400"/>
              </a:lnSpc>
              <a:spcBef>
                <a:spcPts val="50"/>
              </a:spcBef>
            </a:pPr>
            <a:r>
              <a:rPr sz="1200" b="1" dirty="0">
                <a:latin typeface="Times New Roman"/>
                <a:cs typeface="Times New Roman"/>
              </a:rPr>
              <a:t>Entramado</a:t>
            </a:r>
            <a:r>
              <a:rPr sz="1200" b="1" spc="-4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Teórico </a:t>
            </a:r>
            <a:r>
              <a:rPr sz="1200" b="1" dirty="0">
                <a:latin typeface="Times New Roman"/>
                <a:cs typeface="Times New Roman"/>
              </a:rPr>
              <a:t>de</a:t>
            </a:r>
            <a:r>
              <a:rPr sz="1200" b="1" spc="-3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la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Formación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Andragógica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del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Docente </a:t>
            </a:r>
            <a:r>
              <a:rPr sz="1200" b="1" dirty="0">
                <a:latin typeface="Times New Roman"/>
                <a:cs typeface="Times New Roman"/>
              </a:rPr>
              <a:t>Universitario</a:t>
            </a:r>
            <a:r>
              <a:rPr sz="1200" b="1" spc="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en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el</a:t>
            </a:r>
            <a:r>
              <a:rPr sz="1200" b="1" spc="-1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Uso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las</a:t>
            </a:r>
            <a:r>
              <a:rPr sz="1200" b="1" spc="-40" dirty="0">
                <a:latin typeface="Times New Roman"/>
                <a:cs typeface="Times New Roman"/>
              </a:rPr>
              <a:t> </a:t>
            </a:r>
            <a:r>
              <a:rPr sz="1200" b="1" spc="-20" dirty="0">
                <a:latin typeface="Times New Roman"/>
                <a:cs typeface="Times New Roman"/>
              </a:rPr>
              <a:t>TICS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2946273" y="8773904"/>
            <a:ext cx="1357630" cy="1943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410"/>
              </a:lnSpc>
            </a:pPr>
            <a:r>
              <a:rPr sz="1200" b="1" dirty="0">
                <a:latin typeface="Times New Roman"/>
                <a:cs typeface="Times New Roman"/>
              </a:rPr>
              <a:t>Dra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Mary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Martínez.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6466459" y="8979034"/>
            <a:ext cx="254000" cy="1943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410"/>
              </a:lnSpc>
            </a:pPr>
            <a:r>
              <a:rPr sz="1200" spc="-25" dirty="0">
                <a:latin typeface="Times New Roman"/>
                <a:cs typeface="Times New Roman"/>
              </a:rPr>
              <a:t>109</a:t>
            </a:r>
            <a:endParaRPr sz="1200">
              <a:latin typeface="Times New Roman"/>
              <a:cs typeface="Times New Roman"/>
            </a:endParaRPr>
          </a:p>
        </p:txBody>
      </p:sp>
      <p:grpSp>
        <p:nvGrpSpPr>
          <p:cNvPr id="21" name="Grupo 20">
            <a:extLst>
              <a:ext uri="{FF2B5EF4-FFF2-40B4-BE49-F238E27FC236}">
                <a16:creationId xmlns:a16="http://schemas.microsoft.com/office/drawing/2014/main" id="{BCC68085-D70F-52F7-2F1F-F93FDEC04C35}"/>
              </a:ext>
            </a:extLst>
          </p:cNvPr>
          <p:cNvGrpSpPr/>
          <p:nvPr/>
        </p:nvGrpSpPr>
        <p:grpSpPr>
          <a:xfrm>
            <a:off x="109728" y="101336"/>
            <a:ext cx="6665976" cy="1452626"/>
            <a:chOff x="470065" y="1951410"/>
            <a:chExt cx="6665976" cy="1452626"/>
          </a:xfrm>
        </p:grpSpPr>
        <p:grpSp>
          <p:nvGrpSpPr>
            <p:cNvPr id="22" name="object 12">
              <a:extLst>
                <a:ext uri="{FF2B5EF4-FFF2-40B4-BE49-F238E27FC236}">
                  <a16:creationId xmlns:a16="http://schemas.microsoft.com/office/drawing/2014/main" id="{AE7DF235-15DE-2B2B-D2E5-505BE8238D05}"/>
                </a:ext>
              </a:extLst>
            </p:cNvPr>
            <p:cNvGrpSpPr/>
            <p:nvPr/>
          </p:nvGrpSpPr>
          <p:grpSpPr>
            <a:xfrm>
              <a:off x="470065" y="1951664"/>
              <a:ext cx="6665976" cy="1452372"/>
              <a:chOff x="96011" y="115823"/>
              <a:chExt cx="6665976" cy="1452372"/>
            </a:xfrm>
          </p:grpSpPr>
          <p:pic>
            <p:nvPicPr>
              <p:cNvPr id="26" name="object 13">
                <a:extLst>
                  <a:ext uri="{FF2B5EF4-FFF2-40B4-BE49-F238E27FC236}">
                    <a16:creationId xmlns:a16="http://schemas.microsoft.com/office/drawing/2014/main" id="{7A9BD6BD-9EA5-535F-5271-6AE5A1AAF03C}"/>
                  </a:ext>
                </a:extLst>
              </p:cNvPr>
              <p:cNvPicPr/>
              <p:nvPr/>
            </p:nvPicPr>
            <p:blipFill>
              <a:blip r:embed="rId3" cstate="print"/>
              <a:stretch>
                <a:fillRect/>
              </a:stretch>
            </p:blipFill>
            <p:spPr>
              <a:xfrm>
                <a:off x="96011" y="115823"/>
                <a:ext cx="6665976" cy="1452372"/>
              </a:xfrm>
              <a:prstGeom prst="rect">
                <a:avLst/>
              </a:prstGeom>
            </p:spPr>
          </p:pic>
          <p:pic>
            <p:nvPicPr>
              <p:cNvPr id="27" name="object 14">
                <a:extLst>
                  <a:ext uri="{FF2B5EF4-FFF2-40B4-BE49-F238E27FC236}">
                    <a16:creationId xmlns:a16="http://schemas.microsoft.com/office/drawing/2014/main" id="{AA377F9C-0D9C-0488-CE7B-B36DFBD14AFB}"/>
                  </a:ext>
                </a:extLst>
              </p:cNvPr>
              <p:cNvPicPr/>
              <p:nvPr/>
            </p:nvPicPr>
            <p:blipFill>
              <a:blip r:embed="rId4" cstate="print"/>
              <a:stretch>
                <a:fillRect/>
              </a:stretch>
            </p:blipFill>
            <p:spPr>
              <a:xfrm>
                <a:off x="142849" y="142875"/>
                <a:ext cx="6572275" cy="1358646"/>
              </a:xfrm>
              <a:prstGeom prst="rect">
                <a:avLst/>
              </a:prstGeom>
            </p:spPr>
          </p:pic>
          <p:sp>
            <p:nvSpPr>
              <p:cNvPr id="28" name="object 15">
                <a:extLst>
                  <a:ext uri="{FF2B5EF4-FFF2-40B4-BE49-F238E27FC236}">
                    <a16:creationId xmlns:a16="http://schemas.microsoft.com/office/drawing/2014/main" id="{AB145349-DA1D-733D-0E21-132A72520A52}"/>
                  </a:ext>
                </a:extLst>
              </p:cNvPr>
              <p:cNvSpPr/>
              <p:nvPr/>
            </p:nvSpPr>
            <p:spPr>
              <a:xfrm>
                <a:off x="142849" y="142875"/>
                <a:ext cx="6572884" cy="1358900"/>
              </a:xfrm>
              <a:custGeom>
                <a:avLst/>
                <a:gdLst/>
                <a:ahLst/>
                <a:cxnLst/>
                <a:rect l="l" t="t" r="r" b="b"/>
                <a:pathLst>
                  <a:path w="6572884" h="1358900">
                    <a:moveTo>
                      <a:pt x="0" y="226441"/>
                    </a:moveTo>
                    <a:lnTo>
                      <a:pt x="4600" y="180795"/>
                    </a:lnTo>
                    <a:lnTo>
                      <a:pt x="17795" y="138285"/>
                    </a:lnTo>
                    <a:lnTo>
                      <a:pt x="38673" y="99820"/>
                    </a:lnTo>
                    <a:lnTo>
                      <a:pt x="66324" y="66309"/>
                    </a:lnTo>
                    <a:lnTo>
                      <a:pt x="99837" y="38663"/>
                    </a:lnTo>
                    <a:lnTo>
                      <a:pt x="138301" y="17789"/>
                    </a:lnTo>
                    <a:lnTo>
                      <a:pt x="180806" y="4599"/>
                    </a:lnTo>
                    <a:lnTo>
                      <a:pt x="226440" y="0"/>
                    </a:lnTo>
                    <a:lnTo>
                      <a:pt x="6345834" y="0"/>
                    </a:lnTo>
                    <a:lnTo>
                      <a:pt x="6391480" y="4599"/>
                    </a:lnTo>
                    <a:lnTo>
                      <a:pt x="6433990" y="17789"/>
                    </a:lnTo>
                    <a:lnTo>
                      <a:pt x="6472455" y="38663"/>
                    </a:lnTo>
                    <a:lnTo>
                      <a:pt x="6505965" y="66309"/>
                    </a:lnTo>
                    <a:lnTo>
                      <a:pt x="6533612" y="99820"/>
                    </a:lnTo>
                    <a:lnTo>
                      <a:pt x="6554485" y="138285"/>
                    </a:lnTo>
                    <a:lnTo>
                      <a:pt x="6567676" y="180795"/>
                    </a:lnTo>
                    <a:lnTo>
                      <a:pt x="6572275" y="226441"/>
                    </a:lnTo>
                    <a:lnTo>
                      <a:pt x="6572275" y="1132204"/>
                    </a:lnTo>
                    <a:lnTo>
                      <a:pt x="6567676" y="1177850"/>
                    </a:lnTo>
                    <a:lnTo>
                      <a:pt x="6554485" y="1220360"/>
                    </a:lnTo>
                    <a:lnTo>
                      <a:pt x="6533612" y="1258825"/>
                    </a:lnTo>
                    <a:lnTo>
                      <a:pt x="6505965" y="1292336"/>
                    </a:lnTo>
                    <a:lnTo>
                      <a:pt x="6472455" y="1319982"/>
                    </a:lnTo>
                    <a:lnTo>
                      <a:pt x="6433990" y="1340856"/>
                    </a:lnTo>
                    <a:lnTo>
                      <a:pt x="6391480" y="1354046"/>
                    </a:lnTo>
                    <a:lnTo>
                      <a:pt x="6345834" y="1358646"/>
                    </a:lnTo>
                    <a:lnTo>
                      <a:pt x="226440" y="1358646"/>
                    </a:lnTo>
                    <a:lnTo>
                      <a:pt x="180806" y="1354046"/>
                    </a:lnTo>
                    <a:lnTo>
                      <a:pt x="138301" y="1340856"/>
                    </a:lnTo>
                    <a:lnTo>
                      <a:pt x="99837" y="1319982"/>
                    </a:lnTo>
                    <a:lnTo>
                      <a:pt x="66324" y="1292336"/>
                    </a:lnTo>
                    <a:lnTo>
                      <a:pt x="38673" y="1258825"/>
                    </a:lnTo>
                    <a:lnTo>
                      <a:pt x="17795" y="1220360"/>
                    </a:lnTo>
                    <a:lnTo>
                      <a:pt x="4600" y="1177850"/>
                    </a:lnTo>
                    <a:lnTo>
                      <a:pt x="0" y="1132204"/>
                    </a:lnTo>
                    <a:lnTo>
                      <a:pt x="0" y="226441"/>
                    </a:lnTo>
                    <a:close/>
                  </a:path>
                </a:pathLst>
              </a:custGeom>
              <a:ln w="9525">
                <a:solidFill>
                  <a:srgbClr val="55CE74"/>
                </a:solidFill>
              </a:ln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pic>
            <p:nvPicPr>
              <p:cNvPr id="29" name="object 16">
                <a:extLst>
                  <a:ext uri="{FF2B5EF4-FFF2-40B4-BE49-F238E27FC236}">
                    <a16:creationId xmlns:a16="http://schemas.microsoft.com/office/drawing/2014/main" id="{12DE675C-5204-32B5-8D10-C7A4F6597270}"/>
                  </a:ext>
                </a:extLst>
              </p:cNvPr>
              <p:cNvPicPr/>
              <p:nvPr/>
            </p:nvPicPr>
            <p:blipFill>
              <a:blip r:embed="rId5" cstate="print"/>
              <a:stretch>
                <a:fillRect/>
              </a:stretch>
            </p:blipFill>
            <p:spPr>
              <a:xfrm>
                <a:off x="2500248" y="305930"/>
                <a:ext cx="1714500" cy="733945"/>
              </a:xfrm>
              <a:prstGeom prst="rect">
                <a:avLst/>
              </a:prstGeom>
            </p:spPr>
          </p:pic>
        </p:grpSp>
        <p:sp>
          <p:nvSpPr>
            <p:cNvPr id="23" name="object 16">
              <a:extLst>
                <a:ext uri="{FF2B5EF4-FFF2-40B4-BE49-F238E27FC236}">
                  <a16:creationId xmlns:a16="http://schemas.microsoft.com/office/drawing/2014/main" id="{B8E22DBE-D972-4D11-CCB7-E065DE87ECBC}"/>
                </a:ext>
              </a:extLst>
            </p:cNvPr>
            <p:cNvSpPr txBox="1"/>
            <p:nvPr/>
          </p:nvSpPr>
          <p:spPr>
            <a:xfrm>
              <a:off x="2775727" y="2875716"/>
              <a:ext cx="3332858" cy="391795"/>
            </a:xfrm>
            <a:prstGeom prst="rect">
              <a:avLst/>
            </a:prstGeom>
            <a:noFill/>
          </p:spPr>
          <p:txBody>
            <a:bodyPr vert="horz" wrap="square" lIns="0" tIns="12700" rIns="0" bIns="0" rtlCol="0">
              <a:spAutoFit/>
            </a:bodyPr>
            <a:lstStyle/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Volumen 4,  Número 1  Enero a Julio 2021</a:t>
              </a:r>
            </a:p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Revista Semestral. Venezuela</a:t>
              </a:r>
              <a:endParaRPr sz="1200" dirty="0">
                <a:latin typeface="Arial"/>
                <a:cs typeface="Arial"/>
              </a:endParaRPr>
            </a:p>
          </p:txBody>
        </p:sp>
        <p:pic>
          <p:nvPicPr>
            <p:cNvPr id="24" name="object 25">
              <a:extLst>
                <a:ext uri="{FF2B5EF4-FFF2-40B4-BE49-F238E27FC236}">
                  <a16:creationId xmlns:a16="http://schemas.microsoft.com/office/drawing/2014/main" id="{5E3487D4-1BAB-3BA4-C5F0-E593BE79C3C6}"/>
                </a:ext>
              </a:extLst>
            </p:cNvPr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470065" y="2027896"/>
              <a:ext cx="2305662" cy="1053903"/>
            </a:xfrm>
            <a:prstGeom prst="rect">
              <a:avLst/>
            </a:prstGeom>
          </p:spPr>
        </p:pic>
        <p:pic>
          <p:nvPicPr>
            <p:cNvPr id="25" name="object 31">
              <a:extLst>
                <a:ext uri="{FF2B5EF4-FFF2-40B4-BE49-F238E27FC236}">
                  <a16:creationId xmlns:a16="http://schemas.microsoft.com/office/drawing/2014/main" id="{4140BE6A-7826-DFF9-C104-23450DB777E2}"/>
                </a:ext>
              </a:extLst>
            </p:cNvPr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4932681" y="1951410"/>
              <a:ext cx="1805304" cy="893889"/>
            </a:xfrm>
            <a:prstGeom prst="rect">
              <a:avLst/>
            </a:prstGeom>
          </p:spPr>
        </p:pic>
      </p:grpSp>
    </p:spTree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object 16"/>
          <p:cNvSpPr txBox="1"/>
          <p:nvPr/>
        </p:nvSpPr>
        <p:spPr>
          <a:xfrm>
            <a:off x="255905" y="1413443"/>
            <a:ext cx="6346190" cy="6317114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305"/>
              </a:spcBef>
            </a:pPr>
            <a:endParaRPr sz="1200" dirty="0">
              <a:latin typeface="Arial"/>
              <a:cs typeface="Arial"/>
            </a:endParaRPr>
          </a:p>
          <a:p>
            <a:pPr marL="375285" marR="6350" indent="-36322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4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4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caso</a:t>
            </a:r>
            <a:r>
              <a:rPr sz="1200" spc="4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específico</a:t>
            </a:r>
            <a:r>
              <a:rPr sz="1200" spc="4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45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4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educación</a:t>
            </a:r>
            <a:r>
              <a:rPr sz="1200" spc="4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universitaria,</a:t>
            </a:r>
            <a:r>
              <a:rPr sz="1200" spc="4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existen</a:t>
            </a:r>
            <a:r>
              <a:rPr sz="1200" spc="45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varias</a:t>
            </a:r>
            <a:r>
              <a:rPr sz="1200" spc="4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razones</a:t>
            </a:r>
            <a:r>
              <a:rPr sz="1200" spc="45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4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justifican</a:t>
            </a:r>
            <a:r>
              <a:rPr sz="1200" spc="47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preocupación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-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calidad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servicio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proporcionan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universidades:</a:t>
            </a:r>
            <a:endParaRPr sz="1200" dirty="0">
              <a:latin typeface="Times New Roman"/>
              <a:cs typeface="Times New Roman"/>
            </a:endParaRPr>
          </a:p>
          <a:p>
            <a:pPr marL="223520" marR="8890" indent="-211454" algn="just">
              <a:lnSpc>
                <a:spcPct val="100000"/>
              </a:lnSpc>
              <a:buAutoNum type="arabicPeriod"/>
              <a:tabLst>
                <a:tab pos="375285" algn="l"/>
              </a:tabLst>
            </a:pP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proporcionar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formación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calidad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sociedad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actualmente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objetivo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económicamente 	</a:t>
            </a:r>
            <a:r>
              <a:rPr sz="1200" dirty="0">
                <a:latin typeface="Times New Roman"/>
                <a:cs typeface="Times New Roman"/>
              </a:rPr>
              <a:t>importante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sistemas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educación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universitaria.</a:t>
            </a:r>
            <a:endParaRPr sz="1200" dirty="0">
              <a:latin typeface="Times New Roman"/>
              <a:cs typeface="Times New Roman"/>
            </a:endParaRPr>
          </a:p>
          <a:p>
            <a:pPr marL="210185" marR="10160" indent="-198120" algn="just">
              <a:lnSpc>
                <a:spcPct val="100000"/>
              </a:lnSpc>
              <a:buAutoNum type="arabicPeriod"/>
              <a:tabLst>
                <a:tab pos="375285" algn="l"/>
              </a:tabLst>
            </a:pP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creciente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competitividad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internacional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exige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elevar la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mejora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productividad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 </a:t>
            </a:r>
            <a:r>
              <a:rPr sz="1200" spc="-10" dirty="0">
                <a:latin typeface="Times New Roman"/>
                <a:cs typeface="Times New Roman"/>
              </a:rPr>
              <a:t>desarrollo 	</a:t>
            </a:r>
            <a:r>
              <a:rPr sz="1200" dirty="0">
                <a:latin typeface="Times New Roman"/>
                <a:cs typeface="Times New Roman"/>
              </a:rPr>
              <a:t>tecnológico, siendo</a:t>
            </a:r>
            <a:r>
              <a:rPr sz="1200" spc="-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educación fuerza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clave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afrontar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este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desarrollo.</a:t>
            </a:r>
            <a:endParaRPr sz="1200" dirty="0">
              <a:latin typeface="Times New Roman"/>
              <a:cs typeface="Times New Roman"/>
            </a:endParaRPr>
          </a:p>
          <a:p>
            <a:pPr marL="222250" marR="5080" indent="-210185" algn="just">
              <a:lnSpc>
                <a:spcPct val="100000"/>
              </a:lnSpc>
              <a:spcBef>
                <a:spcPts val="5"/>
              </a:spcBef>
              <a:buAutoNum type="arabicPeriod"/>
              <a:tabLst>
                <a:tab pos="375285" algn="l"/>
              </a:tabLst>
            </a:pP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exigencias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información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parte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empresarios,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cada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día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tornan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más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exigentes 	</a:t>
            </a:r>
            <a:r>
              <a:rPr sz="1200" dirty="0">
                <a:latin typeface="Times New Roman"/>
                <a:cs typeface="Times New Roman"/>
              </a:rPr>
              <a:t>sobre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cualidades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universitarios,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unido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problema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desempleo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reinante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país, 	</a:t>
            </a:r>
            <a:r>
              <a:rPr sz="1200" dirty="0">
                <a:latin typeface="Times New Roman"/>
                <a:cs typeface="Times New Roman"/>
              </a:rPr>
              <a:t>obliga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reflexionar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sobre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adaptación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formación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impartida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universidades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 	</a:t>
            </a:r>
            <a:r>
              <a:rPr sz="1200" spc="-10" dirty="0">
                <a:latin typeface="Times New Roman"/>
                <a:cs typeface="Times New Roman"/>
              </a:rPr>
              <a:t>realidad.</a:t>
            </a:r>
            <a:endParaRPr sz="1200" dirty="0">
              <a:latin typeface="Times New Roman"/>
              <a:cs typeface="Times New Roman"/>
            </a:endParaRPr>
          </a:p>
          <a:p>
            <a:pPr marL="375285" marR="6985" indent="-36322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Todas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estas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razones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justifican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investigación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sobre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calidad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enseñanza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ámbito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 </a:t>
            </a:r>
            <a:r>
              <a:rPr sz="1200" dirty="0">
                <a:latin typeface="Times New Roman"/>
                <a:cs typeface="Times New Roman"/>
              </a:rPr>
              <a:t>educación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universitaria,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considera que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mejora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institucional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gira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torno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mejora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calidad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enseñanza,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cual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ve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desarrollo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conductual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egresado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indicador </a:t>
            </a:r>
            <a:r>
              <a:rPr sz="1200" dirty="0">
                <a:latin typeface="Times New Roman"/>
                <a:cs typeface="Times New Roman"/>
              </a:rPr>
              <a:t>más</a:t>
            </a:r>
            <a:r>
              <a:rPr sz="1200" spc="3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eficaz.</a:t>
            </a:r>
            <a:r>
              <a:rPr sz="1200" spc="3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allí,</a:t>
            </a:r>
            <a:r>
              <a:rPr sz="1200" spc="3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3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preocupación</a:t>
            </a:r>
            <a:r>
              <a:rPr sz="1200" spc="3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desarrollar</a:t>
            </a:r>
            <a:r>
              <a:rPr sz="1200" spc="3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mecanismos</a:t>
            </a:r>
            <a:r>
              <a:rPr sz="1200" spc="3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3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permitan</a:t>
            </a:r>
            <a:r>
              <a:rPr sz="1200" spc="3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orientar</a:t>
            </a:r>
            <a:r>
              <a:rPr sz="1200" spc="32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las </a:t>
            </a:r>
            <a:r>
              <a:rPr sz="1200" dirty="0">
                <a:latin typeface="Times New Roman"/>
                <a:cs typeface="Times New Roman"/>
              </a:rPr>
              <a:t>decisiones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lograr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educación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universitaria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calidad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modo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pueda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cumplir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mejor </a:t>
            </a:r>
            <a:r>
              <a:rPr sz="1200" dirty="0">
                <a:latin typeface="Times New Roman"/>
                <a:cs typeface="Times New Roman"/>
              </a:rPr>
              <a:t>sus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funciones y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adapte 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exigencias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cambios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nueva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sociedad.</a:t>
            </a:r>
            <a:endParaRPr sz="1200" dirty="0">
              <a:latin typeface="Times New Roman"/>
              <a:cs typeface="Times New Roman"/>
            </a:endParaRPr>
          </a:p>
          <a:p>
            <a:pPr marL="375285" marR="6985" indent="-36322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La Universidad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Nacional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Experimental “Rómulo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Gallegos”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escapa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contexto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 cual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están </a:t>
            </a:r>
            <a:r>
              <a:rPr sz="1200" dirty="0">
                <a:latin typeface="Times New Roman"/>
                <a:cs typeface="Times New Roman"/>
              </a:rPr>
              <a:t>inmersas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universidades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mundo,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esto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aprecia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graduandos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ya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déficit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en </a:t>
            </a:r>
            <a:r>
              <a:rPr sz="1200" dirty="0">
                <a:latin typeface="Times New Roman"/>
                <a:cs typeface="Times New Roman"/>
              </a:rPr>
              <a:t>competencias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está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relacionado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habilidades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actitudes,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hagan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sensibles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realidad </a:t>
            </a:r>
            <a:r>
              <a:rPr sz="1200" dirty="0">
                <a:latin typeface="Times New Roman"/>
                <a:cs typeface="Times New Roman"/>
              </a:rPr>
              <a:t>nacional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internacional,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sin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embargo,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estos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manifiestan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existe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exceso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competencias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conocimientos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generales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teóricos.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vive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ahora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unos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momentos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sociedad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está </a:t>
            </a:r>
            <a:r>
              <a:rPr sz="1200" dirty="0">
                <a:latin typeface="Times New Roman"/>
                <a:cs typeface="Times New Roman"/>
              </a:rPr>
              <a:t>sufriendo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mutaciones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muy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profundas,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sería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necesario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universidad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adaptase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ellas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no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quiere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verse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convertida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institución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obsoleta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ya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responde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demandas </a:t>
            </a:r>
            <a:r>
              <a:rPr sz="1200" dirty="0">
                <a:latin typeface="Times New Roman"/>
                <a:cs typeface="Times New Roman"/>
              </a:rPr>
              <a:t>sociales.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esencia, el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cambio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reduce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abrir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puertas a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sociedad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 escuchar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ésta </a:t>
            </a:r>
            <a:r>
              <a:rPr sz="1200" dirty="0">
                <a:latin typeface="Times New Roman"/>
                <a:cs typeface="Times New Roman"/>
              </a:rPr>
              <a:t>demanda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universidades.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Eso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exige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actitud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servicio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social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instituciones,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y, </a:t>
            </a:r>
            <a:r>
              <a:rPr sz="1200" dirty="0">
                <a:latin typeface="Times New Roman"/>
                <a:cs typeface="Times New Roman"/>
              </a:rPr>
              <a:t>sobre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todo,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cada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uno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sus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miembros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capital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humano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egresado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han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aplicar </a:t>
            </a:r>
            <a:r>
              <a:rPr sz="1200" dirty="0">
                <a:latin typeface="Times New Roman"/>
                <a:cs typeface="Times New Roman"/>
              </a:rPr>
              <a:t>estos</a:t>
            </a:r>
            <a:r>
              <a:rPr sz="1200" spc="-10" dirty="0">
                <a:latin typeface="Times New Roman"/>
                <a:cs typeface="Times New Roman"/>
              </a:rPr>
              <a:t> cambios.</a:t>
            </a:r>
            <a:endParaRPr sz="1200" dirty="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60"/>
              </a:spcBef>
            </a:pPr>
            <a:endParaRPr sz="1200" dirty="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5"/>
              </a:spcBef>
            </a:pPr>
            <a:r>
              <a:rPr sz="1200" b="1" i="1" dirty="0">
                <a:latin typeface="Times New Roman"/>
                <a:cs typeface="Times New Roman"/>
              </a:rPr>
              <a:t>Propósitos</a:t>
            </a:r>
            <a:r>
              <a:rPr sz="1200" b="1" i="1" spc="-20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de la</a:t>
            </a:r>
            <a:r>
              <a:rPr sz="1200" b="1" i="1" spc="-10" dirty="0">
                <a:latin typeface="Times New Roman"/>
                <a:cs typeface="Times New Roman"/>
              </a:rPr>
              <a:t> Investigación</a:t>
            </a:r>
            <a:endParaRPr sz="1200" dirty="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5"/>
              </a:spcBef>
            </a:pPr>
            <a:endParaRPr sz="1200" dirty="0">
              <a:latin typeface="Times New Roman"/>
              <a:cs typeface="Times New Roman"/>
            </a:endParaRPr>
          </a:p>
          <a:p>
            <a:pPr marL="355600" marR="7620" indent="-342900" algn="just">
              <a:lnSpc>
                <a:spcPct val="100000"/>
              </a:lnSpc>
              <a:spcBef>
                <a:spcPts val="5"/>
              </a:spcBef>
            </a:pPr>
            <a:r>
              <a:rPr sz="1200" dirty="0">
                <a:latin typeface="Times New Roman"/>
                <a:cs typeface="Times New Roman"/>
              </a:rPr>
              <a:t>-</a:t>
            </a:r>
            <a:r>
              <a:rPr sz="1200" spc="430" dirty="0">
                <a:latin typeface="Times New Roman"/>
                <a:cs typeface="Times New Roman"/>
              </a:rPr>
              <a:t>   </a:t>
            </a:r>
            <a:r>
              <a:rPr sz="1200" dirty="0">
                <a:latin typeface="Times New Roman"/>
                <a:cs typeface="Times New Roman"/>
              </a:rPr>
              <a:t>Generar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reflexiones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teóricas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sobre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bases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sustentables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humanistas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educativas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universitarias,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criterios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éxito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cumplimiento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metas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educación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universitaria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del </a:t>
            </a:r>
            <a:r>
              <a:rPr sz="1200" spc="-10" dirty="0">
                <a:latin typeface="Times New Roman"/>
                <a:cs typeface="Times New Roman"/>
              </a:rPr>
              <a:t>milenio.</a:t>
            </a:r>
            <a:endParaRPr sz="1200" dirty="0">
              <a:latin typeface="Times New Roman"/>
              <a:cs typeface="Times New Roman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1308353" y="8220692"/>
            <a:ext cx="4304030" cy="81851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ts val="1410"/>
              </a:lnSpc>
            </a:pPr>
            <a:r>
              <a:rPr sz="1200" b="1" dirty="0">
                <a:latin typeface="Times New Roman"/>
                <a:cs typeface="Times New Roman"/>
              </a:rPr>
              <a:t>Educación</a:t>
            </a:r>
            <a:r>
              <a:rPr sz="1200" b="1" spc="-6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Universitaria: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Una</a:t>
            </a:r>
            <a:r>
              <a:rPr sz="1200" b="1" spc="-5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Hermeneusis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Fenomenológica</a:t>
            </a:r>
            <a:r>
              <a:rPr sz="1200" b="1" spc="-1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</a:t>
            </a:r>
            <a:r>
              <a:rPr sz="1200" b="1" spc="-55" dirty="0">
                <a:latin typeface="Times New Roman"/>
                <a:cs typeface="Times New Roman"/>
              </a:rPr>
              <a:t> </a:t>
            </a:r>
            <a:r>
              <a:rPr sz="1200" b="1" spc="-25" dirty="0">
                <a:latin typeface="Times New Roman"/>
                <a:cs typeface="Times New Roman"/>
              </a:rPr>
              <a:t>la</a:t>
            </a:r>
            <a:endParaRPr sz="1200">
              <a:latin typeface="Times New Roman"/>
              <a:cs typeface="Times New Roman"/>
            </a:endParaRPr>
          </a:p>
          <a:p>
            <a:pPr marL="352425" marR="342265" algn="ctr">
              <a:lnSpc>
                <a:spcPts val="1400"/>
              </a:lnSpc>
              <a:spcBef>
                <a:spcPts val="80"/>
              </a:spcBef>
            </a:pPr>
            <a:r>
              <a:rPr sz="1200" b="1" dirty="0">
                <a:latin typeface="Times New Roman"/>
                <a:cs typeface="Times New Roman"/>
              </a:rPr>
              <a:t>Calidad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Humana</a:t>
            </a:r>
            <a:r>
              <a:rPr sz="1200" b="1" spc="-3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los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Egresados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del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Área de</a:t>
            </a:r>
            <a:r>
              <a:rPr sz="1200" b="1" spc="-10" dirty="0">
                <a:latin typeface="Times New Roman"/>
                <a:cs typeface="Times New Roman"/>
              </a:rPr>
              <a:t> Ciencias </a:t>
            </a:r>
            <a:r>
              <a:rPr sz="1200" b="1" dirty="0">
                <a:latin typeface="Times New Roman"/>
                <a:cs typeface="Times New Roman"/>
              </a:rPr>
              <a:t>Económicas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la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Universidad</a:t>
            </a:r>
            <a:r>
              <a:rPr sz="1200" b="1" spc="-5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“Rómulo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Gallegos</a:t>
            </a:r>
            <a:endParaRPr sz="1200">
              <a:latin typeface="Times New Roman"/>
              <a:cs typeface="Times New Roman"/>
            </a:endParaRPr>
          </a:p>
          <a:p>
            <a:pPr marL="78740" algn="ctr">
              <a:lnSpc>
                <a:spcPct val="100000"/>
              </a:lnSpc>
              <a:spcBef>
                <a:spcPts val="590"/>
              </a:spcBef>
            </a:pPr>
            <a:r>
              <a:rPr sz="1200" b="1" spc="-35" dirty="0">
                <a:latin typeface="Times New Roman"/>
                <a:cs typeface="Times New Roman"/>
              </a:rPr>
              <a:t>Dr.</a:t>
            </a:r>
            <a:r>
              <a:rPr sz="1200" b="1" spc="-4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Rolando</a:t>
            </a:r>
            <a:r>
              <a:rPr sz="1200" b="1" spc="-8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Allexer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Castillo</a:t>
            </a:r>
            <a:r>
              <a:rPr sz="1200" b="1" spc="-50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Villanueva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9" name="object 19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51544" rIns="0" bIns="0" rtlCol="0">
            <a:spAutoFit/>
          </a:bodyPr>
          <a:lstStyle/>
          <a:p>
            <a:pPr marL="279400">
              <a:lnSpc>
                <a:spcPts val="1410"/>
              </a:lnSpc>
            </a:pPr>
            <a:fld id="{81D60167-4931-47E6-BA6A-407CBD079E47}" type="slidenum">
              <a:rPr b="1" spc="-25" dirty="0">
                <a:latin typeface="Times New Roman"/>
                <a:cs typeface="Times New Roman"/>
              </a:rPr>
              <a:t>11</a:t>
            </a:fld>
            <a:endParaRPr b="1" spc="-25" dirty="0">
              <a:latin typeface="Times New Roman"/>
              <a:cs typeface="Times New Roman"/>
            </a:endParaRPr>
          </a:p>
        </p:txBody>
      </p:sp>
      <p:grpSp>
        <p:nvGrpSpPr>
          <p:cNvPr id="20" name="Grupo 19">
            <a:extLst>
              <a:ext uri="{FF2B5EF4-FFF2-40B4-BE49-F238E27FC236}">
                <a16:creationId xmlns:a16="http://schemas.microsoft.com/office/drawing/2014/main" id="{10ECB73D-4E5B-C198-4CBA-7ED5F249B79D}"/>
              </a:ext>
            </a:extLst>
          </p:cNvPr>
          <p:cNvGrpSpPr/>
          <p:nvPr/>
        </p:nvGrpSpPr>
        <p:grpSpPr>
          <a:xfrm>
            <a:off x="192024" y="99280"/>
            <a:ext cx="6472351" cy="1452626"/>
            <a:chOff x="470065" y="1951410"/>
            <a:chExt cx="6665976" cy="1452626"/>
          </a:xfrm>
        </p:grpSpPr>
        <p:grpSp>
          <p:nvGrpSpPr>
            <p:cNvPr id="21" name="object 12">
              <a:extLst>
                <a:ext uri="{FF2B5EF4-FFF2-40B4-BE49-F238E27FC236}">
                  <a16:creationId xmlns:a16="http://schemas.microsoft.com/office/drawing/2014/main" id="{6BC6A2B1-3F2A-8A51-B91F-40BD2BD9EE19}"/>
                </a:ext>
              </a:extLst>
            </p:cNvPr>
            <p:cNvGrpSpPr/>
            <p:nvPr/>
          </p:nvGrpSpPr>
          <p:grpSpPr>
            <a:xfrm>
              <a:off x="470065" y="1951664"/>
              <a:ext cx="6665976" cy="1452372"/>
              <a:chOff x="96011" y="115823"/>
              <a:chExt cx="6665976" cy="1452372"/>
            </a:xfrm>
          </p:grpSpPr>
          <p:pic>
            <p:nvPicPr>
              <p:cNvPr id="25" name="object 13">
                <a:extLst>
                  <a:ext uri="{FF2B5EF4-FFF2-40B4-BE49-F238E27FC236}">
                    <a16:creationId xmlns:a16="http://schemas.microsoft.com/office/drawing/2014/main" id="{D558B054-16E1-44F6-24B9-859938FA84C9}"/>
                  </a:ext>
                </a:extLst>
              </p:cNvPr>
              <p:cNvPicPr/>
              <p:nvPr/>
            </p:nvPicPr>
            <p:blipFill>
              <a:blip r:embed="rId2" cstate="print"/>
              <a:stretch>
                <a:fillRect/>
              </a:stretch>
            </p:blipFill>
            <p:spPr>
              <a:xfrm>
                <a:off x="96011" y="115823"/>
                <a:ext cx="6665976" cy="1452372"/>
              </a:xfrm>
              <a:prstGeom prst="rect">
                <a:avLst/>
              </a:prstGeom>
            </p:spPr>
          </p:pic>
          <p:pic>
            <p:nvPicPr>
              <p:cNvPr id="26" name="object 14">
                <a:extLst>
                  <a:ext uri="{FF2B5EF4-FFF2-40B4-BE49-F238E27FC236}">
                    <a16:creationId xmlns:a16="http://schemas.microsoft.com/office/drawing/2014/main" id="{440D3BF1-989A-DCCA-0DE2-A4525B1216D2}"/>
                  </a:ext>
                </a:extLst>
              </p:cNvPr>
              <p:cNvPicPr/>
              <p:nvPr/>
            </p:nvPicPr>
            <p:blipFill>
              <a:blip r:embed="rId3" cstate="print"/>
              <a:stretch>
                <a:fillRect/>
              </a:stretch>
            </p:blipFill>
            <p:spPr>
              <a:xfrm>
                <a:off x="142849" y="142875"/>
                <a:ext cx="6572275" cy="1358646"/>
              </a:xfrm>
              <a:prstGeom prst="rect">
                <a:avLst/>
              </a:prstGeom>
            </p:spPr>
          </p:pic>
          <p:sp>
            <p:nvSpPr>
              <p:cNvPr id="27" name="object 15">
                <a:extLst>
                  <a:ext uri="{FF2B5EF4-FFF2-40B4-BE49-F238E27FC236}">
                    <a16:creationId xmlns:a16="http://schemas.microsoft.com/office/drawing/2014/main" id="{9547AE91-BA7A-E5D1-479E-DE8896AE883F}"/>
                  </a:ext>
                </a:extLst>
              </p:cNvPr>
              <p:cNvSpPr/>
              <p:nvPr/>
            </p:nvSpPr>
            <p:spPr>
              <a:xfrm>
                <a:off x="142849" y="142875"/>
                <a:ext cx="6572884" cy="1358900"/>
              </a:xfrm>
              <a:custGeom>
                <a:avLst/>
                <a:gdLst/>
                <a:ahLst/>
                <a:cxnLst/>
                <a:rect l="l" t="t" r="r" b="b"/>
                <a:pathLst>
                  <a:path w="6572884" h="1358900">
                    <a:moveTo>
                      <a:pt x="0" y="226441"/>
                    </a:moveTo>
                    <a:lnTo>
                      <a:pt x="4600" y="180795"/>
                    </a:lnTo>
                    <a:lnTo>
                      <a:pt x="17795" y="138285"/>
                    </a:lnTo>
                    <a:lnTo>
                      <a:pt x="38673" y="99820"/>
                    </a:lnTo>
                    <a:lnTo>
                      <a:pt x="66324" y="66309"/>
                    </a:lnTo>
                    <a:lnTo>
                      <a:pt x="99837" y="38663"/>
                    </a:lnTo>
                    <a:lnTo>
                      <a:pt x="138301" y="17789"/>
                    </a:lnTo>
                    <a:lnTo>
                      <a:pt x="180806" y="4599"/>
                    </a:lnTo>
                    <a:lnTo>
                      <a:pt x="226440" y="0"/>
                    </a:lnTo>
                    <a:lnTo>
                      <a:pt x="6345834" y="0"/>
                    </a:lnTo>
                    <a:lnTo>
                      <a:pt x="6391480" y="4599"/>
                    </a:lnTo>
                    <a:lnTo>
                      <a:pt x="6433990" y="17789"/>
                    </a:lnTo>
                    <a:lnTo>
                      <a:pt x="6472455" y="38663"/>
                    </a:lnTo>
                    <a:lnTo>
                      <a:pt x="6505965" y="66309"/>
                    </a:lnTo>
                    <a:lnTo>
                      <a:pt x="6533612" y="99820"/>
                    </a:lnTo>
                    <a:lnTo>
                      <a:pt x="6554485" y="138285"/>
                    </a:lnTo>
                    <a:lnTo>
                      <a:pt x="6567676" y="180795"/>
                    </a:lnTo>
                    <a:lnTo>
                      <a:pt x="6572275" y="226441"/>
                    </a:lnTo>
                    <a:lnTo>
                      <a:pt x="6572275" y="1132204"/>
                    </a:lnTo>
                    <a:lnTo>
                      <a:pt x="6567676" y="1177850"/>
                    </a:lnTo>
                    <a:lnTo>
                      <a:pt x="6554485" y="1220360"/>
                    </a:lnTo>
                    <a:lnTo>
                      <a:pt x="6533612" y="1258825"/>
                    </a:lnTo>
                    <a:lnTo>
                      <a:pt x="6505965" y="1292336"/>
                    </a:lnTo>
                    <a:lnTo>
                      <a:pt x="6472455" y="1319982"/>
                    </a:lnTo>
                    <a:lnTo>
                      <a:pt x="6433990" y="1340856"/>
                    </a:lnTo>
                    <a:lnTo>
                      <a:pt x="6391480" y="1354046"/>
                    </a:lnTo>
                    <a:lnTo>
                      <a:pt x="6345834" y="1358646"/>
                    </a:lnTo>
                    <a:lnTo>
                      <a:pt x="226440" y="1358646"/>
                    </a:lnTo>
                    <a:lnTo>
                      <a:pt x="180806" y="1354046"/>
                    </a:lnTo>
                    <a:lnTo>
                      <a:pt x="138301" y="1340856"/>
                    </a:lnTo>
                    <a:lnTo>
                      <a:pt x="99837" y="1319982"/>
                    </a:lnTo>
                    <a:lnTo>
                      <a:pt x="66324" y="1292336"/>
                    </a:lnTo>
                    <a:lnTo>
                      <a:pt x="38673" y="1258825"/>
                    </a:lnTo>
                    <a:lnTo>
                      <a:pt x="17795" y="1220360"/>
                    </a:lnTo>
                    <a:lnTo>
                      <a:pt x="4600" y="1177850"/>
                    </a:lnTo>
                    <a:lnTo>
                      <a:pt x="0" y="1132204"/>
                    </a:lnTo>
                    <a:lnTo>
                      <a:pt x="0" y="226441"/>
                    </a:lnTo>
                    <a:close/>
                  </a:path>
                </a:pathLst>
              </a:custGeom>
              <a:ln w="9525">
                <a:solidFill>
                  <a:srgbClr val="55CE74"/>
                </a:solidFill>
              </a:ln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pic>
            <p:nvPicPr>
              <p:cNvPr id="28" name="object 16">
                <a:extLst>
                  <a:ext uri="{FF2B5EF4-FFF2-40B4-BE49-F238E27FC236}">
                    <a16:creationId xmlns:a16="http://schemas.microsoft.com/office/drawing/2014/main" id="{AF174281-27B9-BD25-DEE0-F2CA24B31E9C}"/>
                  </a:ext>
                </a:extLst>
              </p:cNvPr>
              <p:cNvPicPr/>
              <p:nvPr/>
            </p:nvPicPr>
            <p:blipFill>
              <a:blip r:embed="rId4" cstate="print"/>
              <a:stretch>
                <a:fillRect/>
              </a:stretch>
            </p:blipFill>
            <p:spPr>
              <a:xfrm>
                <a:off x="2500248" y="305930"/>
                <a:ext cx="1714500" cy="733945"/>
              </a:xfrm>
              <a:prstGeom prst="rect">
                <a:avLst/>
              </a:prstGeom>
            </p:spPr>
          </p:pic>
        </p:grpSp>
        <p:sp>
          <p:nvSpPr>
            <p:cNvPr id="22" name="object 16">
              <a:extLst>
                <a:ext uri="{FF2B5EF4-FFF2-40B4-BE49-F238E27FC236}">
                  <a16:creationId xmlns:a16="http://schemas.microsoft.com/office/drawing/2014/main" id="{511CCDBD-E462-BC7B-A805-74B69E8A5120}"/>
                </a:ext>
              </a:extLst>
            </p:cNvPr>
            <p:cNvSpPr txBox="1"/>
            <p:nvPr/>
          </p:nvSpPr>
          <p:spPr>
            <a:xfrm>
              <a:off x="2775727" y="2875716"/>
              <a:ext cx="3332858" cy="391795"/>
            </a:xfrm>
            <a:prstGeom prst="rect">
              <a:avLst/>
            </a:prstGeom>
            <a:noFill/>
          </p:spPr>
          <p:txBody>
            <a:bodyPr vert="horz" wrap="square" lIns="0" tIns="12700" rIns="0" bIns="0" rtlCol="0">
              <a:spAutoFit/>
            </a:bodyPr>
            <a:lstStyle/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Volumen 4,  Número 1  Enero a Julio 2021</a:t>
              </a:r>
            </a:p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Revista Semestral. Venezuela</a:t>
              </a:r>
              <a:endParaRPr sz="1200" dirty="0">
                <a:latin typeface="Arial"/>
                <a:cs typeface="Arial"/>
              </a:endParaRPr>
            </a:p>
          </p:txBody>
        </p:sp>
        <p:pic>
          <p:nvPicPr>
            <p:cNvPr id="23" name="object 25">
              <a:extLst>
                <a:ext uri="{FF2B5EF4-FFF2-40B4-BE49-F238E27FC236}">
                  <a16:creationId xmlns:a16="http://schemas.microsoft.com/office/drawing/2014/main" id="{D469AA18-DB35-0AF0-E36A-003C6C31BD58}"/>
                </a:ext>
              </a:extLst>
            </p:cNvPr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470065" y="2027896"/>
              <a:ext cx="2305662" cy="1053903"/>
            </a:xfrm>
            <a:prstGeom prst="rect">
              <a:avLst/>
            </a:prstGeom>
          </p:spPr>
        </p:pic>
        <p:pic>
          <p:nvPicPr>
            <p:cNvPr id="24" name="object 31">
              <a:extLst>
                <a:ext uri="{FF2B5EF4-FFF2-40B4-BE49-F238E27FC236}">
                  <a16:creationId xmlns:a16="http://schemas.microsoft.com/office/drawing/2014/main" id="{0B759B9D-5FF4-389C-9087-4D62AF98DB5E}"/>
                </a:ext>
              </a:extLst>
            </p:cNvPr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4932681" y="1951410"/>
              <a:ext cx="1805304" cy="893889"/>
            </a:xfrm>
            <a:prstGeom prst="rect">
              <a:avLst/>
            </a:prstGeom>
          </p:spPr>
        </p:pic>
      </p:grpSp>
    </p:spTree>
  </p:cSld>
  <p:clrMapOvr>
    <a:masterClrMapping/>
  </p:clrMapOvr>
</p:sld>
</file>

<file path=ppt/slides/slide1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94485" y="115823"/>
            <a:ext cx="6669405" cy="8926195"/>
            <a:chOff x="94485" y="115823"/>
            <a:chExt cx="6669405" cy="8926195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204216" y="8651747"/>
              <a:ext cx="6518148" cy="158496"/>
            </a:xfrm>
            <a:prstGeom prst="rect">
              <a:avLst/>
            </a:prstGeom>
          </p:spPr>
        </p:pic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96012" y="115823"/>
              <a:ext cx="6665976" cy="1452372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42849" y="142875"/>
              <a:ext cx="6572275" cy="1358646"/>
            </a:xfrm>
            <a:prstGeom prst="rect">
              <a:avLst/>
            </a:prstGeom>
          </p:spPr>
        </p:pic>
        <p:sp>
          <p:nvSpPr>
            <p:cNvPr id="6" name="object 6"/>
            <p:cNvSpPr/>
            <p:nvPr/>
          </p:nvSpPr>
          <p:spPr>
            <a:xfrm>
              <a:off x="142849" y="142875"/>
              <a:ext cx="6572884" cy="1358900"/>
            </a:xfrm>
            <a:custGeom>
              <a:avLst/>
              <a:gdLst/>
              <a:ahLst/>
              <a:cxnLst/>
              <a:rect l="l" t="t" r="r" b="b"/>
              <a:pathLst>
                <a:path w="6572884" h="1358900">
                  <a:moveTo>
                    <a:pt x="0" y="226441"/>
                  </a:moveTo>
                  <a:lnTo>
                    <a:pt x="4600" y="180795"/>
                  </a:lnTo>
                  <a:lnTo>
                    <a:pt x="17795" y="138285"/>
                  </a:lnTo>
                  <a:lnTo>
                    <a:pt x="38673" y="99820"/>
                  </a:lnTo>
                  <a:lnTo>
                    <a:pt x="66324" y="66309"/>
                  </a:lnTo>
                  <a:lnTo>
                    <a:pt x="99837" y="38663"/>
                  </a:lnTo>
                  <a:lnTo>
                    <a:pt x="138301" y="17789"/>
                  </a:lnTo>
                  <a:lnTo>
                    <a:pt x="180806" y="4599"/>
                  </a:lnTo>
                  <a:lnTo>
                    <a:pt x="226440" y="0"/>
                  </a:lnTo>
                  <a:lnTo>
                    <a:pt x="6345834" y="0"/>
                  </a:lnTo>
                  <a:lnTo>
                    <a:pt x="6391480" y="4599"/>
                  </a:lnTo>
                  <a:lnTo>
                    <a:pt x="6433990" y="17789"/>
                  </a:lnTo>
                  <a:lnTo>
                    <a:pt x="6472455" y="38663"/>
                  </a:lnTo>
                  <a:lnTo>
                    <a:pt x="6505965" y="66309"/>
                  </a:lnTo>
                  <a:lnTo>
                    <a:pt x="6533612" y="99820"/>
                  </a:lnTo>
                  <a:lnTo>
                    <a:pt x="6554485" y="138285"/>
                  </a:lnTo>
                  <a:lnTo>
                    <a:pt x="6567676" y="180795"/>
                  </a:lnTo>
                  <a:lnTo>
                    <a:pt x="6572275" y="226441"/>
                  </a:lnTo>
                  <a:lnTo>
                    <a:pt x="6572275" y="1132204"/>
                  </a:lnTo>
                  <a:lnTo>
                    <a:pt x="6567676" y="1177850"/>
                  </a:lnTo>
                  <a:lnTo>
                    <a:pt x="6554485" y="1220360"/>
                  </a:lnTo>
                  <a:lnTo>
                    <a:pt x="6533612" y="1258825"/>
                  </a:lnTo>
                  <a:lnTo>
                    <a:pt x="6505965" y="1292336"/>
                  </a:lnTo>
                  <a:lnTo>
                    <a:pt x="6472455" y="1319982"/>
                  </a:lnTo>
                  <a:lnTo>
                    <a:pt x="6433990" y="1340856"/>
                  </a:lnTo>
                  <a:lnTo>
                    <a:pt x="6391480" y="1354046"/>
                  </a:lnTo>
                  <a:lnTo>
                    <a:pt x="6345834" y="1358646"/>
                  </a:lnTo>
                  <a:lnTo>
                    <a:pt x="226440" y="1358646"/>
                  </a:lnTo>
                  <a:lnTo>
                    <a:pt x="180806" y="1354046"/>
                  </a:lnTo>
                  <a:lnTo>
                    <a:pt x="138301" y="1340856"/>
                  </a:lnTo>
                  <a:lnTo>
                    <a:pt x="99837" y="1319982"/>
                  </a:lnTo>
                  <a:lnTo>
                    <a:pt x="66324" y="1292336"/>
                  </a:lnTo>
                  <a:lnTo>
                    <a:pt x="38673" y="1258825"/>
                  </a:lnTo>
                  <a:lnTo>
                    <a:pt x="17795" y="1220360"/>
                  </a:lnTo>
                  <a:lnTo>
                    <a:pt x="4600" y="1177850"/>
                  </a:lnTo>
                  <a:lnTo>
                    <a:pt x="0" y="1132204"/>
                  </a:lnTo>
                  <a:lnTo>
                    <a:pt x="0" y="226441"/>
                  </a:lnTo>
                  <a:close/>
                </a:path>
              </a:pathLst>
            </a:custGeom>
            <a:ln w="9525">
              <a:solidFill>
                <a:srgbClr val="55CE7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" name="object 7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2500248" y="305930"/>
              <a:ext cx="1714500" cy="733945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4357750" y="251586"/>
              <a:ext cx="2214626" cy="788289"/>
            </a:xfrm>
            <a:prstGeom prst="rect">
              <a:avLst/>
            </a:prstGeom>
          </p:spPr>
        </p:pic>
        <p:pic>
          <p:nvPicPr>
            <p:cNvPr id="9" name="object 9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2738628" y="1024127"/>
              <a:ext cx="1897379" cy="371855"/>
            </a:xfrm>
            <a:prstGeom prst="rect">
              <a:avLst/>
            </a:prstGeom>
          </p:spPr>
        </p:pic>
        <p:pic>
          <p:nvPicPr>
            <p:cNvPr id="10" name="object 10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4401312" y="1024127"/>
              <a:ext cx="1577339" cy="371855"/>
            </a:xfrm>
            <a:prstGeom prst="rect">
              <a:avLst/>
            </a:prstGeom>
          </p:spPr>
        </p:pic>
        <p:pic>
          <p:nvPicPr>
            <p:cNvPr id="11" name="object 11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3169920" y="1207007"/>
              <a:ext cx="1546859" cy="371855"/>
            </a:xfrm>
            <a:prstGeom prst="rect">
              <a:avLst/>
            </a:prstGeom>
          </p:spPr>
        </p:pic>
        <p:pic>
          <p:nvPicPr>
            <p:cNvPr id="12" name="object 12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4482083" y="1207007"/>
              <a:ext cx="284988" cy="371855"/>
            </a:xfrm>
            <a:prstGeom prst="rect">
              <a:avLst/>
            </a:prstGeom>
          </p:spPr>
        </p:pic>
        <p:pic>
          <p:nvPicPr>
            <p:cNvPr id="13" name="object 13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4571999" y="1207007"/>
              <a:ext cx="1013460" cy="371855"/>
            </a:xfrm>
            <a:prstGeom prst="rect">
              <a:avLst/>
            </a:prstGeom>
          </p:spPr>
        </p:pic>
        <p:pic>
          <p:nvPicPr>
            <p:cNvPr id="14" name="object 14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324612" y="234695"/>
              <a:ext cx="1719072" cy="1341120"/>
            </a:xfrm>
            <a:prstGeom prst="rect">
              <a:avLst/>
            </a:prstGeom>
          </p:spPr>
        </p:pic>
        <p:pic>
          <p:nvPicPr>
            <p:cNvPr id="15" name="object 15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5606795" y="8193022"/>
              <a:ext cx="1092707" cy="848868"/>
            </a:xfrm>
            <a:prstGeom prst="rect">
              <a:avLst/>
            </a:prstGeom>
          </p:spPr>
        </p:pic>
        <p:pic>
          <p:nvPicPr>
            <p:cNvPr id="16" name="object 16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109728" y="8193022"/>
              <a:ext cx="1092708" cy="848868"/>
            </a:xfrm>
            <a:prstGeom prst="rect">
              <a:avLst/>
            </a:prstGeom>
          </p:spPr>
        </p:pic>
      </p:grpSp>
      <p:sp>
        <p:nvSpPr>
          <p:cNvPr id="17" name="object 17"/>
          <p:cNvSpPr txBox="1"/>
          <p:nvPr/>
        </p:nvSpPr>
        <p:spPr>
          <a:xfrm>
            <a:off x="221691" y="1068451"/>
            <a:ext cx="6417945" cy="693547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063875" marR="772795" indent="-431800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Arial"/>
                <a:cs typeface="Arial"/>
              </a:rPr>
              <a:t>6ta.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Edición</a:t>
            </a:r>
            <a:r>
              <a:rPr sz="1200" b="1" spc="-10" dirty="0">
                <a:latin typeface="Arial"/>
                <a:cs typeface="Arial"/>
              </a:rPr>
              <a:t> Volumen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I</a:t>
            </a:r>
            <a:r>
              <a:rPr sz="1200" b="1" spc="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Enero</a:t>
            </a:r>
            <a:r>
              <a:rPr sz="1200" b="1" spc="-3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a</a:t>
            </a:r>
            <a:r>
              <a:rPr sz="1200" b="1" spc="-2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Julio</a:t>
            </a:r>
            <a:r>
              <a:rPr sz="1200" b="1" spc="-5" dirty="0">
                <a:latin typeface="Arial"/>
                <a:cs typeface="Arial"/>
              </a:rPr>
              <a:t> </a:t>
            </a:r>
            <a:r>
              <a:rPr sz="1200" b="1" spc="-20" dirty="0">
                <a:latin typeface="Arial"/>
                <a:cs typeface="Arial"/>
              </a:rPr>
              <a:t>2021 </a:t>
            </a:r>
            <a:r>
              <a:rPr sz="1200" b="1" dirty="0">
                <a:latin typeface="Arial"/>
                <a:cs typeface="Arial"/>
              </a:rPr>
              <a:t>Revista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Semestral-</a:t>
            </a:r>
            <a:r>
              <a:rPr sz="1200" b="1" spc="-40" dirty="0">
                <a:latin typeface="Arial"/>
                <a:cs typeface="Arial"/>
              </a:rPr>
              <a:t> </a:t>
            </a:r>
            <a:r>
              <a:rPr sz="1200" b="1" spc="-10" dirty="0">
                <a:latin typeface="Arial"/>
                <a:cs typeface="Arial"/>
              </a:rPr>
              <a:t>Venezuela</a:t>
            </a:r>
            <a:endParaRPr sz="1200">
              <a:latin typeface="Arial"/>
              <a:cs typeface="Arial"/>
            </a:endParaRPr>
          </a:p>
          <a:p>
            <a:pPr marL="378460" marR="8255" indent="-365760" algn="just">
              <a:lnSpc>
                <a:spcPct val="100000"/>
              </a:lnSpc>
              <a:spcBef>
                <a:spcPts val="1120"/>
              </a:spcBef>
            </a:pPr>
            <a:r>
              <a:rPr sz="1200" dirty="0">
                <a:latin typeface="Times New Roman"/>
                <a:cs typeface="Times New Roman"/>
              </a:rPr>
              <a:t>comunicación,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acción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económica,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social,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educativa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cultural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humanidad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este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sentido, </a:t>
            </a:r>
            <a:r>
              <a:rPr sz="1200" dirty="0">
                <a:latin typeface="Times New Roman"/>
                <a:cs typeface="Times New Roman"/>
              </a:rPr>
              <a:t>Brunner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(1999),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citado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Barrios (2014),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argumenta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Universidad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Latinoamericana </a:t>
            </a:r>
            <a:r>
              <a:rPr sz="1200" spc="-10" dirty="0">
                <a:latin typeface="Times New Roman"/>
                <a:cs typeface="Times New Roman"/>
              </a:rPr>
              <a:t>deberá </a:t>
            </a:r>
            <a:r>
              <a:rPr sz="1200" dirty="0">
                <a:latin typeface="Times New Roman"/>
                <a:cs typeface="Times New Roman"/>
              </a:rPr>
              <a:t>afrontar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dicho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desafío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sólo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nivel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interno,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sino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vez,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corresponderá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hacerlo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dentro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mundo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donde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competitividad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formación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también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está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globalizada.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serie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 </a:t>
            </a:r>
            <a:r>
              <a:rPr sz="1200" dirty="0">
                <a:latin typeface="Times New Roman"/>
                <a:cs typeface="Times New Roman"/>
              </a:rPr>
              <a:t>propensiones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globales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habrán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conformar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desarrollo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futuro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educación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universitaria.</a:t>
            </a:r>
            <a:endParaRPr sz="1200">
              <a:latin typeface="Times New Roman"/>
              <a:cs typeface="Times New Roman"/>
            </a:endParaRPr>
          </a:p>
          <a:p>
            <a:pPr marL="378460" marR="6350" indent="-36576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instituciones universitarias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hallan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bajo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significativas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presiones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 que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sean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más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productivas, </a:t>
            </a:r>
            <a:r>
              <a:rPr sz="1200" spc="-25" dirty="0">
                <a:latin typeface="Times New Roman"/>
                <a:cs typeface="Times New Roman"/>
              </a:rPr>
              <a:t>en </a:t>
            </a:r>
            <a:r>
              <a:rPr sz="1200" dirty="0">
                <a:latin typeface="Times New Roman"/>
                <a:cs typeface="Times New Roman"/>
              </a:rPr>
              <a:t>cantidad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calidad,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disponiendo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mismos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recursos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o,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incluso,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menos.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atención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lo </a:t>
            </a:r>
            <a:r>
              <a:rPr sz="1200" dirty="0">
                <a:latin typeface="Times New Roman"/>
                <a:cs typeface="Times New Roman"/>
              </a:rPr>
              <a:t>planteado,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docentes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todos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contextos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manera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especial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ámbito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33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educación </a:t>
            </a:r>
            <a:r>
              <a:rPr sz="1200" dirty="0">
                <a:latin typeface="Times New Roman"/>
                <a:cs typeface="Times New Roman"/>
              </a:rPr>
              <a:t>universitaria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deben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aceptar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parte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filosofía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vida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uso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tics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aplicadas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proceso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aprendizaje,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así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lograr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alcanzar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objetivos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globales de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educación;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hoy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 </a:t>
            </a:r>
            <a:r>
              <a:rPr sz="1200" spc="-25" dirty="0">
                <a:latin typeface="Times New Roman"/>
                <a:cs typeface="Times New Roman"/>
              </a:rPr>
              <a:t>día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Objetivo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4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Desarrollo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Sostenible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ONU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(2015-</a:t>
            </a:r>
            <a:r>
              <a:rPr sz="1200" dirty="0">
                <a:latin typeface="Times New Roman"/>
                <a:cs typeface="Times New Roman"/>
              </a:rPr>
              <a:t>2030)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cual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está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centrado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en </a:t>
            </a:r>
            <a:r>
              <a:rPr sz="1200" dirty="0">
                <a:latin typeface="Times New Roman"/>
                <a:cs typeface="Times New Roman"/>
              </a:rPr>
              <a:t>“garantizar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calidad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educación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inclusiva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equitativa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promover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oportunidades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 </a:t>
            </a:r>
            <a:r>
              <a:rPr sz="1200" dirty="0">
                <a:latin typeface="Times New Roman"/>
                <a:cs typeface="Times New Roman"/>
              </a:rPr>
              <a:t>aprendizaje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permanente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todos”,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implica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debe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propiciar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formación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integre </a:t>
            </a:r>
            <a:r>
              <a:rPr sz="1200" dirty="0">
                <a:latin typeface="Times New Roman"/>
                <a:cs typeface="Times New Roman"/>
              </a:rPr>
              <a:t>al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individuo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forma individual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colectiva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 medio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sociocultural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pueda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enfrentarse de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manera </a:t>
            </a:r>
            <a:r>
              <a:rPr sz="1200" dirty="0">
                <a:latin typeface="Times New Roman"/>
                <a:cs typeface="Times New Roman"/>
              </a:rPr>
              <a:t>exitosa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cambios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acelerados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tiempo.</a:t>
            </a:r>
            <a:endParaRPr sz="1200">
              <a:latin typeface="Times New Roman"/>
              <a:cs typeface="Times New Roman"/>
            </a:endParaRPr>
          </a:p>
          <a:p>
            <a:pPr marL="378460" marR="5715" indent="-36576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este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sentido,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muchos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países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han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incorporado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aspecto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tecnológico en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aula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través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proyectos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spc="-50" dirty="0">
                <a:latin typeface="Times New Roman"/>
                <a:cs typeface="Times New Roman"/>
              </a:rPr>
              <a:t>y </a:t>
            </a:r>
            <a:r>
              <a:rPr sz="1200" dirty="0">
                <a:latin typeface="Times New Roman"/>
                <a:cs typeface="Times New Roman"/>
              </a:rPr>
              <a:t>planes,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acuerdo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informe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presentado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UNESCO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citado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Revista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Científica </a:t>
            </a:r>
            <a:r>
              <a:rPr sz="1200" dirty="0">
                <a:latin typeface="Times New Roman"/>
                <a:cs typeface="Times New Roman"/>
              </a:rPr>
              <a:t>Educativa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Candidus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(2002),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cual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extrae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comentarios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manera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general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acerca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las </a:t>
            </a:r>
            <a:r>
              <a:rPr sz="1200" dirty="0">
                <a:latin typeface="Times New Roman"/>
                <a:cs typeface="Times New Roman"/>
              </a:rPr>
              <a:t>principales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tendencias sobre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introducción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computador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tics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 aulas. Al respecto, </a:t>
            </a:r>
            <a:r>
              <a:rPr sz="1200" spc="-2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ha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verificado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muchos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países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mundo,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inclusive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Estados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Unidos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posible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una </a:t>
            </a:r>
            <a:r>
              <a:rPr sz="1200" dirty="0">
                <a:latin typeface="Times New Roman"/>
                <a:cs typeface="Times New Roman"/>
              </a:rPr>
              <a:t>generalización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uso,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manejo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informática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tics,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instituciones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educativas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dicho </a:t>
            </a:r>
            <a:r>
              <a:rPr sz="1200" dirty="0">
                <a:latin typeface="Times New Roman"/>
                <a:cs typeface="Times New Roman"/>
              </a:rPr>
              <a:t>país se concibe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objeto de</a:t>
            </a:r>
            <a:r>
              <a:rPr sz="1200" spc="3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estudio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medio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 enseñanza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escuelas de todos los </a:t>
            </a:r>
            <a:r>
              <a:rPr sz="1200" spc="-10" dirty="0">
                <a:latin typeface="Times New Roman"/>
                <a:cs typeface="Times New Roman"/>
              </a:rPr>
              <a:t>niveles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modalidades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sistema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educativo.</a:t>
            </a:r>
            <a:endParaRPr sz="1200">
              <a:latin typeface="Times New Roman"/>
              <a:cs typeface="Times New Roman"/>
            </a:endParaRPr>
          </a:p>
          <a:p>
            <a:pPr marL="378460" marR="5080" indent="-365760" algn="just">
              <a:lnSpc>
                <a:spcPct val="100000"/>
              </a:lnSpc>
              <a:spcBef>
                <a:spcPts val="5"/>
              </a:spcBef>
            </a:pPr>
            <a:r>
              <a:rPr sz="1200" dirty="0">
                <a:latin typeface="Times New Roman"/>
                <a:cs typeface="Times New Roman"/>
              </a:rPr>
              <a:t>Asimismo,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Francia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implementado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parte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programa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nacional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donde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sistemas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 </a:t>
            </a:r>
            <a:r>
              <a:rPr sz="1200" dirty="0">
                <a:latin typeface="Times New Roman"/>
                <a:cs typeface="Times New Roman"/>
              </a:rPr>
              <a:t>aplicación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son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base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aprendizaje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técnicas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informáticas,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igual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manera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existe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una </a:t>
            </a:r>
            <a:r>
              <a:rPr sz="1200" dirty="0">
                <a:latin typeface="Times New Roman"/>
                <a:cs typeface="Times New Roman"/>
              </a:rPr>
              <a:t>gran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influencia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tendencias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norteamericanas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francesas en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Canadá.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parte,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América </a:t>
            </a:r>
            <a:r>
              <a:rPr sz="1200" dirty="0">
                <a:latin typeface="Times New Roman"/>
                <a:cs typeface="Times New Roman"/>
              </a:rPr>
              <a:t>Latina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Informática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Educativa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alcanzado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alto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nivel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receptividad,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ejemplo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ello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representan</a:t>
            </a:r>
            <a:r>
              <a:rPr sz="1200" spc="4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45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programas</a:t>
            </a:r>
            <a:r>
              <a:rPr sz="1200" spc="45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4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ejecutan</a:t>
            </a:r>
            <a:r>
              <a:rPr sz="1200" spc="4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países</a:t>
            </a:r>
            <a:r>
              <a:rPr sz="1200" spc="45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4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Brasil,</a:t>
            </a:r>
            <a:r>
              <a:rPr sz="1200" spc="4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4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cual</a:t>
            </a:r>
            <a:r>
              <a:rPr sz="1200" spc="4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posee</a:t>
            </a:r>
            <a:r>
              <a:rPr sz="1200" spc="4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459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programa </a:t>
            </a:r>
            <a:r>
              <a:rPr sz="1200" dirty="0">
                <a:latin typeface="Times New Roman"/>
                <a:cs typeface="Times New Roman"/>
              </a:rPr>
              <a:t>denominado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SOFTEX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2000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funciona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todo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sistema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educativo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más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seis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mil </a:t>
            </a:r>
            <a:r>
              <a:rPr sz="1200" dirty="0">
                <a:latin typeface="Times New Roman"/>
                <a:cs typeface="Times New Roman"/>
              </a:rPr>
              <a:t>escuelas,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donde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introduce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computación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uso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tics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objeto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estudio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medio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 </a:t>
            </a:r>
            <a:r>
              <a:rPr sz="1200" dirty="0">
                <a:latin typeface="Times New Roman"/>
                <a:cs typeface="Times New Roman"/>
              </a:rPr>
              <a:t>enseñanza.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parte,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México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desarrollado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proyecto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denominado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Red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Escolar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actualidad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Programa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Nacional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Educación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Distancia;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Uruguay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ejecuta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desde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1985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el </a:t>
            </a:r>
            <a:r>
              <a:rPr sz="1200" dirty="0">
                <a:latin typeface="Times New Roman"/>
                <a:cs typeface="Times New Roman"/>
              </a:rPr>
              <a:t>programa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INFED 2000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Centro Nacional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Informática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disponen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red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 funciona en </a:t>
            </a:r>
            <a:r>
              <a:rPr sz="1200" spc="-2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gran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mayoría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centros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educativos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país,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así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mismo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cuentan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computadoras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personales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recursos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humanos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especializados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1435735" y="8256658"/>
            <a:ext cx="4055110" cy="372745"/>
          </a:xfrm>
          <a:prstGeom prst="rect">
            <a:avLst/>
          </a:prstGeom>
        </p:spPr>
        <p:txBody>
          <a:bodyPr vert="horz" wrap="square" lIns="0" tIns="6350" rIns="0" bIns="0" rtlCol="0">
            <a:spAutoFit/>
          </a:bodyPr>
          <a:lstStyle/>
          <a:p>
            <a:pPr marL="884555" marR="5080" indent="-872490">
              <a:lnSpc>
                <a:spcPts val="1400"/>
              </a:lnSpc>
              <a:spcBef>
                <a:spcPts val="50"/>
              </a:spcBef>
            </a:pPr>
            <a:r>
              <a:rPr sz="1200" b="1" dirty="0">
                <a:latin typeface="Times New Roman"/>
                <a:cs typeface="Times New Roman"/>
              </a:rPr>
              <a:t>Entramado</a:t>
            </a:r>
            <a:r>
              <a:rPr sz="1200" b="1" spc="-4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Teórico </a:t>
            </a:r>
            <a:r>
              <a:rPr sz="1200" b="1" dirty="0">
                <a:latin typeface="Times New Roman"/>
                <a:cs typeface="Times New Roman"/>
              </a:rPr>
              <a:t>de</a:t>
            </a:r>
            <a:r>
              <a:rPr sz="1200" b="1" spc="-3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la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Formación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Andragógica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del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Docente </a:t>
            </a:r>
            <a:r>
              <a:rPr sz="1200" b="1" dirty="0">
                <a:latin typeface="Times New Roman"/>
                <a:cs typeface="Times New Roman"/>
              </a:rPr>
              <a:t>Universitario</a:t>
            </a:r>
            <a:r>
              <a:rPr sz="1200" b="1" spc="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en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el</a:t>
            </a:r>
            <a:r>
              <a:rPr sz="1200" b="1" spc="-1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Uso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las</a:t>
            </a:r>
            <a:r>
              <a:rPr sz="1200" b="1" spc="-40" dirty="0">
                <a:latin typeface="Times New Roman"/>
                <a:cs typeface="Times New Roman"/>
              </a:rPr>
              <a:t> </a:t>
            </a:r>
            <a:r>
              <a:rPr sz="1200" b="1" spc="-20" dirty="0">
                <a:latin typeface="Times New Roman"/>
                <a:cs typeface="Times New Roman"/>
              </a:rPr>
              <a:t>TICS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2946273" y="8773904"/>
            <a:ext cx="1357630" cy="1943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410"/>
              </a:lnSpc>
            </a:pPr>
            <a:r>
              <a:rPr sz="1200" b="1" dirty="0">
                <a:latin typeface="Times New Roman"/>
                <a:cs typeface="Times New Roman"/>
              </a:rPr>
              <a:t>Dra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Mary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Martínez.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6605396" y="8918717"/>
            <a:ext cx="248285" cy="1949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410"/>
              </a:lnSpc>
            </a:pPr>
            <a:r>
              <a:rPr sz="1200" spc="-25" dirty="0">
                <a:latin typeface="Times New Roman"/>
                <a:cs typeface="Times New Roman"/>
              </a:rPr>
              <a:t>110</a:t>
            </a:r>
            <a:endParaRPr sz="1200">
              <a:latin typeface="Times New Roman"/>
              <a:cs typeface="Times New Roman"/>
            </a:endParaRPr>
          </a:p>
        </p:txBody>
      </p:sp>
      <p:grpSp>
        <p:nvGrpSpPr>
          <p:cNvPr id="21" name="Grupo 20">
            <a:extLst>
              <a:ext uri="{FF2B5EF4-FFF2-40B4-BE49-F238E27FC236}">
                <a16:creationId xmlns:a16="http://schemas.microsoft.com/office/drawing/2014/main" id="{448DA0F5-30A7-06DE-D430-943667A609A6}"/>
              </a:ext>
            </a:extLst>
          </p:cNvPr>
          <p:cNvGrpSpPr/>
          <p:nvPr/>
        </p:nvGrpSpPr>
        <p:grpSpPr>
          <a:xfrm>
            <a:off x="95998" y="88915"/>
            <a:ext cx="6665976" cy="1452626"/>
            <a:chOff x="470065" y="1951410"/>
            <a:chExt cx="6665976" cy="1452626"/>
          </a:xfrm>
        </p:grpSpPr>
        <p:grpSp>
          <p:nvGrpSpPr>
            <p:cNvPr id="22" name="object 12">
              <a:extLst>
                <a:ext uri="{FF2B5EF4-FFF2-40B4-BE49-F238E27FC236}">
                  <a16:creationId xmlns:a16="http://schemas.microsoft.com/office/drawing/2014/main" id="{84FE2896-C8F9-8099-BC1E-B4032EB336D5}"/>
                </a:ext>
              </a:extLst>
            </p:cNvPr>
            <p:cNvGrpSpPr/>
            <p:nvPr/>
          </p:nvGrpSpPr>
          <p:grpSpPr>
            <a:xfrm>
              <a:off x="470065" y="1951664"/>
              <a:ext cx="6665976" cy="1452372"/>
              <a:chOff x="96011" y="115823"/>
              <a:chExt cx="6665976" cy="1452372"/>
            </a:xfrm>
          </p:grpSpPr>
          <p:pic>
            <p:nvPicPr>
              <p:cNvPr id="26" name="object 13">
                <a:extLst>
                  <a:ext uri="{FF2B5EF4-FFF2-40B4-BE49-F238E27FC236}">
                    <a16:creationId xmlns:a16="http://schemas.microsoft.com/office/drawing/2014/main" id="{8F3683C7-61DD-8129-3CD4-574AF8B12C09}"/>
                  </a:ext>
                </a:extLst>
              </p:cNvPr>
              <p:cNvPicPr/>
              <p:nvPr/>
            </p:nvPicPr>
            <p:blipFill>
              <a:blip r:embed="rId3" cstate="print"/>
              <a:stretch>
                <a:fillRect/>
              </a:stretch>
            </p:blipFill>
            <p:spPr>
              <a:xfrm>
                <a:off x="96011" y="115823"/>
                <a:ext cx="6665976" cy="1452372"/>
              </a:xfrm>
              <a:prstGeom prst="rect">
                <a:avLst/>
              </a:prstGeom>
            </p:spPr>
          </p:pic>
          <p:pic>
            <p:nvPicPr>
              <p:cNvPr id="27" name="object 14">
                <a:extLst>
                  <a:ext uri="{FF2B5EF4-FFF2-40B4-BE49-F238E27FC236}">
                    <a16:creationId xmlns:a16="http://schemas.microsoft.com/office/drawing/2014/main" id="{2D58172E-F514-F907-EDCA-1B257E84FC98}"/>
                  </a:ext>
                </a:extLst>
              </p:cNvPr>
              <p:cNvPicPr/>
              <p:nvPr/>
            </p:nvPicPr>
            <p:blipFill>
              <a:blip r:embed="rId4" cstate="print"/>
              <a:stretch>
                <a:fillRect/>
              </a:stretch>
            </p:blipFill>
            <p:spPr>
              <a:xfrm>
                <a:off x="142849" y="142875"/>
                <a:ext cx="6572275" cy="1358646"/>
              </a:xfrm>
              <a:prstGeom prst="rect">
                <a:avLst/>
              </a:prstGeom>
            </p:spPr>
          </p:pic>
          <p:sp>
            <p:nvSpPr>
              <p:cNvPr id="28" name="object 15">
                <a:extLst>
                  <a:ext uri="{FF2B5EF4-FFF2-40B4-BE49-F238E27FC236}">
                    <a16:creationId xmlns:a16="http://schemas.microsoft.com/office/drawing/2014/main" id="{CA00BE29-4341-0806-A1FC-FA793EF97F19}"/>
                  </a:ext>
                </a:extLst>
              </p:cNvPr>
              <p:cNvSpPr/>
              <p:nvPr/>
            </p:nvSpPr>
            <p:spPr>
              <a:xfrm>
                <a:off x="142849" y="142875"/>
                <a:ext cx="6572884" cy="1358900"/>
              </a:xfrm>
              <a:custGeom>
                <a:avLst/>
                <a:gdLst/>
                <a:ahLst/>
                <a:cxnLst/>
                <a:rect l="l" t="t" r="r" b="b"/>
                <a:pathLst>
                  <a:path w="6572884" h="1358900">
                    <a:moveTo>
                      <a:pt x="0" y="226441"/>
                    </a:moveTo>
                    <a:lnTo>
                      <a:pt x="4600" y="180795"/>
                    </a:lnTo>
                    <a:lnTo>
                      <a:pt x="17795" y="138285"/>
                    </a:lnTo>
                    <a:lnTo>
                      <a:pt x="38673" y="99820"/>
                    </a:lnTo>
                    <a:lnTo>
                      <a:pt x="66324" y="66309"/>
                    </a:lnTo>
                    <a:lnTo>
                      <a:pt x="99837" y="38663"/>
                    </a:lnTo>
                    <a:lnTo>
                      <a:pt x="138301" y="17789"/>
                    </a:lnTo>
                    <a:lnTo>
                      <a:pt x="180806" y="4599"/>
                    </a:lnTo>
                    <a:lnTo>
                      <a:pt x="226440" y="0"/>
                    </a:lnTo>
                    <a:lnTo>
                      <a:pt x="6345834" y="0"/>
                    </a:lnTo>
                    <a:lnTo>
                      <a:pt x="6391480" y="4599"/>
                    </a:lnTo>
                    <a:lnTo>
                      <a:pt x="6433990" y="17789"/>
                    </a:lnTo>
                    <a:lnTo>
                      <a:pt x="6472455" y="38663"/>
                    </a:lnTo>
                    <a:lnTo>
                      <a:pt x="6505965" y="66309"/>
                    </a:lnTo>
                    <a:lnTo>
                      <a:pt x="6533612" y="99820"/>
                    </a:lnTo>
                    <a:lnTo>
                      <a:pt x="6554485" y="138285"/>
                    </a:lnTo>
                    <a:lnTo>
                      <a:pt x="6567676" y="180795"/>
                    </a:lnTo>
                    <a:lnTo>
                      <a:pt x="6572275" y="226441"/>
                    </a:lnTo>
                    <a:lnTo>
                      <a:pt x="6572275" y="1132204"/>
                    </a:lnTo>
                    <a:lnTo>
                      <a:pt x="6567676" y="1177850"/>
                    </a:lnTo>
                    <a:lnTo>
                      <a:pt x="6554485" y="1220360"/>
                    </a:lnTo>
                    <a:lnTo>
                      <a:pt x="6533612" y="1258825"/>
                    </a:lnTo>
                    <a:lnTo>
                      <a:pt x="6505965" y="1292336"/>
                    </a:lnTo>
                    <a:lnTo>
                      <a:pt x="6472455" y="1319982"/>
                    </a:lnTo>
                    <a:lnTo>
                      <a:pt x="6433990" y="1340856"/>
                    </a:lnTo>
                    <a:lnTo>
                      <a:pt x="6391480" y="1354046"/>
                    </a:lnTo>
                    <a:lnTo>
                      <a:pt x="6345834" y="1358646"/>
                    </a:lnTo>
                    <a:lnTo>
                      <a:pt x="226440" y="1358646"/>
                    </a:lnTo>
                    <a:lnTo>
                      <a:pt x="180806" y="1354046"/>
                    </a:lnTo>
                    <a:lnTo>
                      <a:pt x="138301" y="1340856"/>
                    </a:lnTo>
                    <a:lnTo>
                      <a:pt x="99837" y="1319982"/>
                    </a:lnTo>
                    <a:lnTo>
                      <a:pt x="66324" y="1292336"/>
                    </a:lnTo>
                    <a:lnTo>
                      <a:pt x="38673" y="1258825"/>
                    </a:lnTo>
                    <a:lnTo>
                      <a:pt x="17795" y="1220360"/>
                    </a:lnTo>
                    <a:lnTo>
                      <a:pt x="4600" y="1177850"/>
                    </a:lnTo>
                    <a:lnTo>
                      <a:pt x="0" y="1132204"/>
                    </a:lnTo>
                    <a:lnTo>
                      <a:pt x="0" y="226441"/>
                    </a:lnTo>
                    <a:close/>
                  </a:path>
                </a:pathLst>
              </a:custGeom>
              <a:ln w="9525">
                <a:solidFill>
                  <a:srgbClr val="55CE74"/>
                </a:solidFill>
              </a:ln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pic>
            <p:nvPicPr>
              <p:cNvPr id="29" name="object 16">
                <a:extLst>
                  <a:ext uri="{FF2B5EF4-FFF2-40B4-BE49-F238E27FC236}">
                    <a16:creationId xmlns:a16="http://schemas.microsoft.com/office/drawing/2014/main" id="{3EC23C07-3693-41CA-539A-A2DA5A843F3B}"/>
                  </a:ext>
                </a:extLst>
              </p:cNvPr>
              <p:cNvPicPr/>
              <p:nvPr/>
            </p:nvPicPr>
            <p:blipFill>
              <a:blip r:embed="rId5" cstate="print"/>
              <a:stretch>
                <a:fillRect/>
              </a:stretch>
            </p:blipFill>
            <p:spPr>
              <a:xfrm>
                <a:off x="2500248" y="305930"/>
                <a:ext cx="1714500" cy="733945"/>
              </a:xfrm>
              <a:prstGeom prst="rect">
                <a:avLst/>
              </a:prstGeom>
            </p:spPr>
          </p:pic>
        </p:grpSp>
        <p:sp>
          <p:nvSpPr>
            <p:cNvPr id="23" name="object 16">
              <a:extLst>
                <a:ext uri="{FF2B5EF4-FFF2-40B4-BE49-F238E27FC236}">
                  <a16:creationId xmlns:a16="http://schemas.microsoft.com/office/drawing/2014/main" id="{926DE952-0F20-3BB3-C609-70B32D535C0E}"/>
                </a:ext>
              </a:extLst>
            </p:cNvPr>
            <p:cNvSpPr txBox="1"/>
            <p:nvPr/>
          </p:nvSpPr>
          <p:spPr>
            <a:xfrm>
              <a:off x="2775727" y="2875716"/>
              <a:ext cx="3332858" cy="391795"/>
            </a:xfrm>
            <a:prstGeom prst="rect">
              <a:avLst/>
            </a:prstGeom>
            <a:noFill/>
          </p:spPr>
          <p:txBody>
            <a:bodyPr vert="horz" wrap="square" lIns="0" tIns="12700" rIns="0" bIns="0" rtlCol="0">
              <a:spAutoFit/>
            </a:bodyPr>
            <a:lstStyle/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Volumen 4,  Número 1  Enero a Julio 2021</a:t>
              </a:r>
            </a:p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Revista Semestral. Venezuela</a:t>
              </a:r>
              <a:endParaRPr sz="1200" dirty="0">
                <a:latin typeface="Arial"/>
                <a:cs typeface="Arial"/>
              </a:endParaRPr>
            </a:p>
          </p:txBody>
        </p:sp>
        <p:pic>
          <p:nvPicPr>
            <p:cNvPr id="24" name="object 25">
              <a:extLst>
                <a:ext uri="{FF2B5EF4-FFF2-40B4-BE49-F238E27FC236}">
                  <a16:creationId xmlns:a16="http://schemas.microsoft.com/office/drawing/2014/main" id="{90687471-8FE4-A382-F819-C506A06F5160}"/>
                </a:ext>
              </a:extLst>
            </p:cNvPr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470065" y="2027896"/>
              <a:ext cx="2305662" cy="1053903"/>
            </a:xfrm>
            <a:prstGeom prst="rect">
              <a:avLst/>
            </a:prstGeom>
          </p:spPr>
        </p:pic>
        <p:pic>
          <p:nvPicPr>
            <p:cNvPr id="25" name="object 31">
              <a:extLst>
                <a:ext uri="{FF2B5EF4-FFF2-40B4-BE49-F238E27FC236}">
                  <a16:creationId xmlns:a16="http://schemas.microsoft.com/office/drawing/2014/main" id="{67BB52D9-BA23-E35A-8DDB-55324E584524}"/>
                </a:ext>
              </a:extLst>
            </p:cNvPr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4932681" y="1951410"/>
              <a:ext cx="1805304" cy="893889"/>
            </a:xfrm>
            <a:prstGeom prst="rect">
              <a:avLst/>
            </a:prstGeom>
          </p:spPr>
        </p:pic>
      </p:grpSp>
    </p:spTree>
  </p:cSld>
  <p:clrMapOvr>
    <a:masterClrMapping/>
  </p:clrMapOvr>
</p:sld>
</file>

<file path=ppt/slides/slide1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94485" y="115823"/>
            <a:ext cx="6669405" cy="8926195"/>
            <a:chOff x="94485" y="115823"/>
            <a:chExt cx="6669405" cy="8926195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204216" y="8651747"/>
              <a:ext cx="6518148" cy="158496"/>
            </a:xfrm>
            <a:prstGeom prst="rect">
              <a:avLst/>
            </a:prstGeom>
          </p:spPr>
        </p:pic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96012" y="115823"/>
              <a:ext cx="6665976" cy="1452372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42849" y="142875"/>
              <a:ext cx="6572275" cy="1358646"/>
            </a:xfrm>
            <a:prstGeom prst="rect">
              <a:avLst/>
            </a:prstGeom>
          </p:spPr>
        </p:pic>
        <p:sp>
          <p:nvSpPr>
            <p:cNvPr id="6" name="object 6"/>
            <p:cNvSpPr/>
            <p:nvPr/>
          </p:nvSpPr>
          <p:spPr>
            <a:xfrm>
              <a:off x="142849" y="142875"/>
              <a:ext cx="6572884" cy="1358900"/>
            </a:xfrm>
            <a:custGeom>
              <a:avLst/>
              <a:gdLst/>
              <a:ahLst/>
              <a:cxnLst/>
              <a:rect l="l" t="t" r="r" b="b"/>
              <a:pathLst>
                <a:path w="6572884" h="1358900">
                  <a:moveTo>
                    <a:pt x="0" y="226441"/>
                  </a:moveTo>
                  <a:lnTo>
                    <a:pt x="4600" y="180795"/>
                  </a:lnTo>
                  <a:lnTo>
                    <a:pt x="17795" y="138285"/>
                  </a:lnTo>
                  <a:lnTo>
                    <a:pt x="38673" y="99820"/>
                  </a:lnTo>
                  <a:lnTo>
                    <a:pt x="66324" y="66309"/>
                  </a:lnTo>
                  <a:lnTo>
                    <a:pt x="99837" y="38663"/>
                  </a:lnTo>
                  <a:lnTo>
                    <a:pt x="138301" y="17789"/>
                  </a:lnTo>
                  <a:lnTo>
                    <a:pt x="180806" y="4599"/>
                  </a:lnTo>
                  <a:lnTo>
                    <a:pt x="226440" y="0"/>
                  </a:lnTo>
                  <a:lnTo>
                    <a:pt x="6345834" y="0"/>
                  </a:lnTo>
                  <a:lnTo>
                    <a:pt x="6391480" y="4599"/>
                  </a:lnTo>
                  <a:lnTo>
                    <a:pt x="6433990" y="17789"/>
                  </a:lnTo>
                  <a:lnTo>
                    <a:pt x="6472455" y="38663"/>
                  </a:lnTo>
                  <a:lnTo>
                    <a:pt x="6505965" y="66309"/>
                  </a:lnTo>
                  <a:lnTo>
                    <a:pt x="6533612" y="99820"/>
                  </a:lnTo>
                  <a:lnTo>
                    <a:pt x="6554485" y="138285"/>
                  </a:lnTo>
                  <a:lnTo>
                    <a:pt x="6567676" y="180795"/>
                  </a:lnTo>
                  <a:lnTo>
                    <a:pt x="6572275" y="226441"/>
                  </a:lnTo>
                  <a:lnTo>
                    <a:pt x="6572275" y="1132204"/>
                  </a:lnTo>
                  <a:lnTo>
                    <a:pt x="6567676" y="1177850"/>
                  </a:lnTo>
                  <a:lnTo>
                    <a:pt x="6554485" y="1220360"/>
                  </a:lnTo>
                  <a:lnTo>
                    <a:pt x="6533612" y="1258825"/>
                  </a:lnTo>
                  <a:lnTo>
                    <a:pt x="6505965" y="1292336"/>
                  </a:lnTo>
                  <a:lnTo>
                    <a:pt x="6472455" y="1319982"/>
                  </a:lnTo>
                  <a:lnTo>
                    <a:pt x="6433990" y="1340856"/>
                  </a:lnTo>
                  <a:lnTo>
                    <a:pt x="6391480" y="1354046"/>
                  </a:lnTo>
                  <a:lnTo>
                    <a:pt x="6345834" y="1358646"/>
                  </a:lnTo>
                  <a:lnTo>
                    <a:pt x="226440" y="1358646"/>
                  </a:lnTo>
                  <a:lnTo>
                    <a:pt x="180806" y="1354046"/>
                  </a:lnTo>
                  <a:lnTo>
                    <a:pt x="138301" y="1340856"/>
                  </a:lnTo>
                  <a:lnTo>
                    <a:pt x="99837" y="1319982"/>
                  </a:lnTo>
                  <a:lnTo>
                    <a:pt x="66324" y="1292336"/>
                  </a:lnTo>
                  <a:lnTo>
                    <a:pt x="38673" y="1258825"/>
                  </a:lnTo>
                  <a:lnTo>
                    <a:pt x="17795" y="1220360"/>
                  </a:lnTo>
                  <a:lnTo>
                    <a:pt x="4600" y="1177850"/>
                  </a:lnTo>
                  <a:lnTo>
                    <a:pt x="0" y="1132204"/>
                  </a:lnTo>
                  <a:lnTo>
                    <a:pt x="0" y="226441"/>
                  </a:lnTo>
                  <a:close/>
                </a:path>
              </a:pathLst>
            </a:custGeom>
            <a:ln w="9525">
              <a:solidFill>
                <a:srgbClr val="55CE7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" name="object 7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2500248" y="305930"/>
              <a:ext cx="1714500" cy="733945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2738628" y="1024127"/>
              <a:ext cx="1897379" cy="371855"/>
            </a:xfrm>
            <a:prstGeom prst="rect">
              <a:avLst/>
            </a:prstGeom>
          </p:spPr>
        </p:pic>
        <p:pic>
          <p:nvPicPr>
            <p:cNvPr id="9" name="object 9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4401312" y="1024127"/>
              <a:ext cx="1577339" cy="371855"/>
            </a:xfrm>
            <a:prstGeom prst="rect">
              <a:avLst/>
            </a:prstGeom>
          </p:spPr>
        </p:pic>
        <p:pic>
          <p:nvPicPr>
            <p:cNvPr id="10" name="object 10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3169920" y="1207007"/>
              <a:ext cx="1546859" cy="371855"/>
            </a:xfrm>
            <a:prstGeom prst="rect">
              <a:avLst/>
            </a:prstGeom>
          </p:spPr>
        </p:pic>
        <p:pic>
          <p:nvPicPr>
            <p:cNvPr id="11" name="object 11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4482083" y="1207007"/>
              <a:ext cx="284988" cy="371855"/>
            </a:xfrm>
            <a:prstGeom prst="rect">
              <a:avLst/>
            </a:prstGeom>
          </p:spPr>
        </p:pic>
        <p:pic>
          <p:nvPicPr>
            <p:cNvPr id="12" name="object 12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4571999" y="1207007"/>
              <a:ext cx="1013460" cy="371855"/>
            </a:xfrm>
            <a:prstGeom prst="rect">
              <a:avLst/>
            </a:prstGeom>
          </p:spPr>
        </p:pic>
        <p:pic>
          <p:nvPicPr>
            <p:cNvPr id="13" name="object 13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324612" y="234695"/>
              <a:ext cx="1719072" cy="1341120"/>
            </a:xfrm>
            <a:prstGeom prst="rect">
              <a:avLst/>
            </a:prstGeom>
          </p:spPr>
        </p:pic>
        <p:pic>
          <p:nvPicPr>
            <p:cNvPr id="14" name="object 14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5606795" y="8193022"/>
              <a:ext cx="1092707" cy="848868"/>
            </a:xfrm>
            <a:prstGeom prst="rect">
              <a:avLst/>
            </a:prstGeom>
          </p:spPr>
        </p:pic>
        <p:pic>
          <p:nvPicPr>
            <p:cNvPr id="15" name="object 15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109728" y="8193022"/>
              <a:ext cx="1092708" cy="848868"/>
            </a:xfrm>
            <a:prstGeom prst="rect">
              <a:avLst/>
            </a:prstGeom>
          </p:spPr>
        </p:pic>
      </p:grpSp>
      <p:sp>
        <p:nvSpPr>
          <p:cNvPr id="16" name="object 16"/>
          <p:cNvSpPr txBox="1"/>
          <p:nvPr/>
        </p:nvSpPr>
        <p:spPr>
          <a:xfrm>
            <a:off x="2946273" y="8757310"/>
            <a:ext cx="135763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Times New Roman"/>
                <a:cs typeface="Times New Roman"/>
              </a:rPr>
              <a:t>Dra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Mary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Martínez.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221691" y="1068451"/>
            <a:ext cx="6381115" cy="755840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063875" marR="735965" indent="-431800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Arial"/>
                <a:cs typeface="Arial"/>
              </a:rPr>
              <a:t>6ta.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Edición</a:t>
            </a:r>
            <a:r>
              <a:rPr sz="1200" b="1" spc="-10" dirty="0">
                <a:latin typeface="Arial"/>
                <a:cs typeface="Arial"/>
              </a:rPr>
              <a:t> Volumen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I</a:t>
            </a:r>
            <a:r>
              <a:rPr sz="1200" b="1" spc="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Enero</a:t>
            </a:r>
            <a:r>
              <a:rPr sz="1200" b="1" spc="-3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a</a:t>
            </a:r>
            <a:r>
              <a:rPr sz="1200" b="1" spc="-2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Julio</a:t>
            </a:r>
            <a:r>
              <a:rPr sz="1200" b="1" spc="-5" dirty="0">
                <a:latin typeface="Arial"/>
                <a:cs typeface="Arial"/>
              </a:rPr>
              <a:t> </a:t>
            </a:r>
            <a:r>
              <a:rPr sz="1200" b="1" spc="-20" dirty="0">
                <a:latin typeface="Arial"/>
                <a:cs typeface="Arial"/>
              </a:rPr>
              <a:t>2021 </a:t>
            </a:r>
            <a:r>
              <a:rPr sz="1200" b="1" dirty="0">
                <a:latin typeface="Arial"/>
                <a:cs typeface="Arial"/>
              </a:rPr>
              <a:t>Revista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Semestral-</a:t>
            </a:r>
            <a:r>
              <a:rPr sz="1200" b="1" spc="-40" dirty="0">
                <a:latin typeface="Arial"/>
                <a:cs typeface="Arial"/>
              </a:rPr>
              <a:t> </a:t>
            </a:r>
            <a:r>
              <a:rPr sz="1200" b="1" spc="-10" dirty="0">
                <a:latin typeface="Arial"/>
                <a:cs typeface="Arial"/>
              </a:rPr>
              <a:t>Venezuela</a:t>
            </a:r>
            <a:endParaRPr sz="12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305"/>
              </a:spcBef>
            </a:pPr>
            <a:endParaRPr sz="1200">
              <a:latin typeface="Arial"/>
              <a:cs typeface="Arial"/>
            </a:endParaRPr>
          </a:p>
          <a:p>
            <a:pPr marL="375285" marR="5715" indent="-36322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Ahora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bien,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actualmente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Venezuela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Universidades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Universidad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Nacional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Experimental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Fuerzas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Armadas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Universidad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Experimental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“Rómulo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Gallegos”,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han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servido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como </a:t>
            </a:r>
            <a:r>
              <a:rPr sz="1200" dirty="0">
                <a:latin typeface="Times New Roman"/>
                <a:cs typeface="Times New Roman"/>
              </a:rPr>
              <a:t>epicentro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transformación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universitaria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inclusión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vive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país;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posee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laboratorios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spc="-50" dirty="0">
                <a:latin typeface="Times New Roman"/>
                <a:cs typeface="Times New Roman"/>
              </a:rPr>
              <a:t>y </a:t>
            </a:r>
            <a:r>
              <a:rPr sz="1200" dirty="0">
                <a:latin typeface="Times New Roman"/>
                <a:cs typeface="Times New Roman"/>
              </a:rPr>
              <a:t>espacios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ensamblados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equipos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computación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donde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estudiantes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han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tenido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años </a:t>
            </a:r>
            <a:r>
              <a:rPr sz="1200" dirty="0">
                <a:latin typeface="Times New Roman"/>
                <a:cs typeface="Times New Roman"/>
              </a:rPr>
              <a:t>anteriores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acceso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inclusive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navegación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web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gratuita,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pero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bien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cierto,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hoy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día </a:t>
            </a:r>
            <a:r>
              <a:rPr sz="1200" dirty="0">
                <a:latin typeface="Times New Roman"/>
                <a:cs typeface="Times New Roman"/>
              </a:rPr>
              <a:t>ameritan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restauración,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mantenimiento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dotación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equipos,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ya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así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demanda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población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universitaria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incluyendo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</a:t>
            </a:r>
            <a:r>
              <a:rPr sz="1200" spc="-4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profesorado.</a:t>
            </a:r>
            <a:endParaRPr sz="1200">
              <a:latin typeface="Times New Roman"/>
              <a:cs typeface="Times New Roman"/>
            </a:endParaRPr>
          </a:p>
          <a:p>
            <a:pPr marL="375285" marR="5080" indent="-363220" algn="just">
              <a:lnSpc>
                <a:spcPct val="100000"/>
              </a:lnSpc>
              <a:spcBef>
                <a:spcPts val="5"/>
              </a:spcBef>
            </a:pP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allí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que,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haciendo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énfasis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reseña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anterior,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Venezuela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puede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hacer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mención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lo </a:t>
            </a:r>
            <a:r>
              <a:rPr sz="1200" dirty="0">
                <a:latin typeface="Times New Roman"/>
                <a:cs typeface="Times New Roman"/>
              </a:rPr>
              <a:t>complicado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resultado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insertar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docentes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este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escenario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educativo,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aplicando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informática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parte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educación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integral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individuo,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pesar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avances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percibidos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nuestro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país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incorporación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dichos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espacios,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puede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apreciar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existencia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 </a:t>
            </a:r>
            <a:r>
              <a:rPr sz="1200" dirty="0">
                <a:latin typeface="Times New Roman"/>
                <a:cs typeface="Times New Roman"/>
              </a:rPr>
              <a:t>docentes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analfabetos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funcionales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especie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resistencia,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exige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verdadera </a:t>
            </a:r>
            <a:r>
              <a:rPr sz="1200" dirty="0">
                <a:latin typeface="Times New Roman"/>
                <a:cs typeface="Times New Roman"/>
              </a:rPr>
              <a:t>transformación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praxis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educativa,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ya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actitud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pacífica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conformista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difícilmente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puedan dar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cambios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urgen el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sistema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educativo.</a:t>
            </a:r>
            <a:endParaRPr sz="1200">
              <a:latin typeface="Times New Roman"/>
              <a:cs typeface="Times New Roman"/>
            </a:endParaRPr>
          </a:p>
          <a:p>
            <a:pPr marL="375285" marR="6350" indent="-36322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relación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esta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realidad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educativa,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lamentable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observar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profesionales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docencia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que </a:t>
            </a:r>
            <a:r>
              <a:rPr sz="1200" dirty="0">
                <a:latin typeface="Times New Roman"/>
                <a:cs typeface="Times New Roman"/>
              </a:rPr>
              <a:t>pretenden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enseñar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utilizando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único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medio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“la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pizarra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tiza”,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muchas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ocasiones </a:t>
            </a:r>
            <a:r>
              <a:rPr sz="1200" dirty="0">
                <a:latin typeface="Times New Roman"/>
                <a:cs typeface="Times New Roman"/>
              </a:rPr>
              <a:t>acompañada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actitud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autocrática</a:t>
            </a:r>
            <a:r>
              <a:rPr sz="1200" spc="3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sesgada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realidad,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consecuencias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este </a:t>
            </a:r>
            <a:r>
              <a:rPr sz="1200" dirty="0">
                <a:latin typeface="Times New Roman"/>
                <a:cs typeface="Times New Roman"/>
              </a:rPr>
              <a:t>fenómeno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ven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reflejada</a:t>
            </a:r>
            <a:r>
              <a:rPr sz="1200" spc="3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transmisión</a:t>
            </a:r>
            <a:r>
              <a:rPr sz="1200" spc="3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conocimientos</a:t>
            </a:r>
            <a:r>
              <a:rPr sz="1200" spc="3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vagos</a:t>
            </a:r>
            <a:r>
              <a:rPr sz="1200" spc="3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desactualizados,</a:t>
            </a:r>
            <a:r>
              <a:rPr sz="1200" spc="31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comunicación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coartada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entre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alumno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docente,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desmotivan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parte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alumno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clase,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spc="-50" dirty="0">
                <a:latin typeface="Times New Roman"/>
                <a:cs typeface="Times New Roman"/>
              </a:rPr>
              <a:t>a </a:t>
            </a:r>
            <a:r>
              <a:rPr sz="1200" dirty="0">
                <a:latin typeface="Times New Roman"/>
                <a:cs typeface="Times New Roman"/>
              </a:rPr>
              <a:t>ello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agrega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deserción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escolar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muchos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jóvenes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otras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instituciones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más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competitivas,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bajo </a:t>
            </a:r>
            <a:r>
              <a:rPr sz="1200" dirty="0">
                <a:latin typeface="Times New Roman"/>
                <a:cs typeface="Times New Roman"/>
              </a:rPr>
              <a:t>rendimiento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estudiantil,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entre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otros.</a:t>
            </a:r>
            <a:endParaRPr sz="1200">
              <a:latin typeface="Times New Roman"/>
              <a:cs typeface="Times New Roman"/>
            </a:endParaRPr>
          </a:p>
          <a:p>
            <a:pPr marL="375285" marR="5715" indent="-36322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este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mismo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orden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ideas,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Roberts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citado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Bernard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(2001),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expresa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siguiente: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“Todos </a:t>
            </a:r>
            <a:r>
              <a:rPr sz="1200" dirty="0">
                <a:latin typeface="Times New Roman"/>
                <a:cs typeface="Times New Roman"/>
              </a:rPr>
              <a:t>nuestros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estudiantes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merecen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tener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personal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docente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bien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preparado,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acceso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Internet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spc="-50" dirty="0">
                <a:latin typeface="Times New Roman"/>
                <a:cs typeface="Times New Roman"/>
              </a:rPr>
              <a:t>y </a:t>
            </a:r>
            <a:r>
              <a:rPr sz="1200" dirty="0">
                <a:latin typeface="Times New Roman"/>
                <a:cs typeface="Times New Roman"/>
              </a:rPr>
              <a:t>tecnología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educacional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apropiada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ayudarles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aprender,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ingresar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universidad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spc="-50" dirty="0">
                <a:latin typeface="Times New Roman"/>
                <a:cs typeface="Times New Roman"/>
              </a:rPr>
              <a:t>y </a:t>
            </a:r>
            <a:r>
              <a:rPr sz="1200" dirty="0">
                <a:latin typeface="Times New Roman"/>
                <a:cs typeface="Times New Roman"/>
              </a:rPr>
              <a:t>ayudarles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tener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éxito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 los empleos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 siglo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XXI…”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(p.3).Mucho se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habla en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 mundo </a:t>
            </a:r>
            <a:r>
              <a:rPr sz="1200" spc="-10" dirty="0">
                <a:latin typeface="Times New Roman"/>
                <a:cs typeface="Times New Roman"/>
              </a:rPr>
              <a:t>actual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“Alfabetización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Tecnológica”.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convertido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expresión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polémica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mágica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es </a:t>
            </a:r>
            <a:r>
              <a:rPr sz="1200" dirty="0">
                <a:latin typeface="Times New Roman"/>
                <a:cs typeface="Times New Roman"/>
              </a:rPr>
              <a:t>aplicable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casi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todo,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términos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iniciar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alguien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uso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tics,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expresiones </a:t>
            </a:r>
            <a:r>
              <a:rPr sz="1200" dirty="0">
                <a:latin typeface="Times New Roman"/>
                <a:cs typeface="Times New Roman"/>
              </a:rPr>
              <a:t>disímiles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comprenden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aprender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realizar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programas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educativos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computarizados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(software </a:t>
            </a:r>
            <a:r>
              <a:rPr sz="1200" dirty="0">
                <a:latin typeface="Times New Roman"/>
                <a:cs typeface="Times New Roman"/>
              </a:rPr>
              <a:t>educativo,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páginas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web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educativas,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guías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didácticas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computarizadas,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uso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buscadores,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entre </a:t>
            </a:r>
            <a:r>
              <a:rPr sz="1200" dirty="0">
                <a:latin typeface="Times New Roman"/>
                <a:cs typeface="Times New Roman"/>
              </a:rPr>
              <a:t>otros),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manejar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computadora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propósito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específico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(usando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procesador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texto,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hoja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cálculo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alguna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otra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herramienta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computacional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aparente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utilidad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usuario).</a:t>
            </a:r>
            <a:endParaRPr sz="1200">
              <a:latin typeface="Times New Roman"/>
              <a:cs typeface="Times New Roman"/>
            </a:endParaRPr>
          </a:p>
          <a:p>
            <a:pPr marL="375285" marR="7620" indent="-363220" algn="just">
              <a:lnSpc>
                <a:spcPct val="100000"/>
              </a:lnSpc>
              <a:spcBef>
                <a:spcPts val="5"/>
              </a:spcBef>
            </a:pP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este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contexto,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haciendo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énfasis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anterior,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puede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afirmar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uso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Tics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parte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docente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necesidad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todos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sectores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educativos,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este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estudio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hace </a:t>
            </a:r>
            <a:r>
              <a:rPr sz="1200" dirty="0">
                <a:latin typeface="Times New Roman"/>
                <a:cs typeface="Times New Roman"/>
              </a:rPr>
              <a:t>referencia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respectivo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-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-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docentes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Área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Ciencias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Educación,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particularmente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todos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0"/>
              </a:spcBef>
            </a:pPr>
            <a:endParaRPr sz="1200">
              <a:latin typeface="Times New Roman"/>
              <a:cs typeface="Times New Roman"/>
            </a:endParaRPr>
          </a:p>
          <a:p>
            <a:pPr marL="2098675" marR="1116965" indent="-872490">
              <a:lnSpc>
                <a:spcPts val="1400"/>
              </a:lnSpc>
              <a:spcBef>
                <a:spcPts val="5"/>
              </a:spcBef>
            </a:pPr>
            <a:r>
              <a:rPr sz="1200" b="1" dirty="0">
                <a:latin typeface="Times New Roman"/>
                <a:cs typeface="Times New Roman"/>
              </a:rPr>
              <a:t>Entramado</a:t>
            </a:r>
            <a:r>
              <a:rPr sz="1200" b="1" spc="-4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Teórico </a:t>
            </a:r>
            <a:r>
              <a:rPr sz="1200" b="1" dirty="0">
                <a:latin typeface="Times New Roman"/>
                <a:cs typeface="Times New Roman"/>
              </a:rPr>
              <a:t>de</a:t>
            </a:r>
            <a:r>
              <a:rPr sz="1200" b="1" spc="-3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la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Formación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Andragógica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del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Docente </a:t>
            </a:r>
            <a:r>
              <a:rPr sz="1200" b="1" dirty="0">
                <a:latin typeface="Times New Roman"/>
                <a:cs typeface="Times New Roman"/>
              </a:rPr>
              <a:t>Universitario</a:t>
            </a:r>
            <a:r>
              <a:rPr sz="1200" b="1" spc="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en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el</a:t>
            </a:r>
            <a:r>
              <a:rPr sz="1200" b="1" spc="-1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Uso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las</a:t>
            </a:r>
            <a:r>
              <a:rPr sz="1200" b="1" spc="-40" dirty="0">
                <a:latin typeface="Times New Roman"/>
                <a:cs typeface="Times New Roman"/>
              </a:rPr>
              <a:t> </a:t>
            </a:r>
            <a:r>
              <a:rPr sz="1200" b="1" spc="-20" dirty="0">
                <a:latin typeface="Times New Roman"/>
                <a:cs typeface="Times New Roman"/>
              </a:rPr>
              <a:t>TICS</a:t>
            </a:r>
            <a:endParaRPr sz="1200">
              <a:latin typeface="Times New Roman"/>
              <a:cs typeface="Times New Roman"/>
            </a:endParaRPr>
          </a:p>
        </p:txBody>
      </p:sp>
      <p:pic>
        <p:nvPicPr>
          <p:cNvPr id="18" name="object 18"/>
          <p:cNvPicPr/>
          <p:nvPr/>
        </p:nvPicPr>
        <p:blipFill>
          <a:blip r:embed="rId13" cstate="print"/>
          <a:stretch>
            <a:fillRect/>
          </a:stretch>
        </p:blipFill>
        <p:spPr>
          <a:xfrm>
            <a:off x="4581144" y="145986"/>
            <a:ext cx="1805304" cy="893889"/>
          </a:xfrm>
          <a:prstGeom prst="rect">
            <a:avLst/>
          </a:prstGeom>
        </p:spPr>
      </p:pic>
      <p:sp>
        <p:nvSpPr>
          <p:cNvPr id="19" name="object 19"/>
          <p:cNvSpPr txBox="1"/>
          <p:nvPr/>
        </p:nvSpPr>
        <p:spPr>
          <a:xfrm>
            <a:off x="6605396" y="8861552"/>
            <a:ext cx="23622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spc="-30" dirty="0">
                <a:latin typeface="Times New Roman"/>
                <a:cs typeface="Times New Roman"/>
              </a:rPr>
              <a:t>111</a:t>
            </a:r>
            <a:endParaRPr sz="1200">
              <a:latin typeface="Times New Roman"/>
              <a:cs typeface="Times New Roman"/>
            </a:endParaRPr>
          </a:p>
        </p:txBody>
      </p:sp>
      <p:grpSp>
        <p:nvGrpSpPr>
          <p:cNvPr id="20" name="Grupo 19">
            <a:extLst>
              <a:ext uri="{FF2B5EF4-FFF2-40B4-BE49-F238E27FC236}">
                <a16:creationId xmlns:a16="http://schemas.microsoft.com/office/drawing/2014/main" id="{DA33FF96-B4C5-DF3D-F983-AF263E7FAF51}"/>
              </a:ext>
            </a:extLst>
          </p:cNvPr>
          <p:cNvGrpSpPr/>
          <p:nvPr/>
        </p:nvGrpSpPr>
        <p:grpSpPr>
          <a:xfrm>
            <a:off x="109728" y="110491"/>
            <a:ext cx="6665976" cy="1452626"/>
            <a:chOff x="470065" y="1951410"/>
            <a:chExt cx="6665976" cy="1452626"/>
          </a:xfrm>
        </p:grpSpPr>
        <p:grpSp>
          <p:nvGrpSpPr>
            <p:cNvPr id="21" name="object 12">
              <a:extLst>
                <a:ext uri="{FF2B5EF4-FFF2-40B4-BE49-F238E27FC236}">
                  <a16:creationId xmlns:a16="http://schemas.microsoft.com/office/drawing/2014/main" id="{1A908006-C978-A925-0A24-80F4DF52E6F8}"/>
                </a:ext>
              </a:extLst>
            </p:cNvPr>
            <p:cNvGrpSpPr/>
            <p:nvPr/>
          </p:nvGrpSpPr>
          <p:grpSpPr>
            <a:xfrm>
              <a:off x="470065" y="1951664"/>
              <a:ext cx="6665976" cy="1452372"/>
              <a:chOff x="96011" y="115823"/>
              <a:chExt cx="6665976" cy="1452372"/>
            </a:xfrm>
          </p:grpSpPr>
          <p:pic>
            <p:nvPicPr>
              <p:cNvPr id="25" name="object 13">
                <a:extLst>
                  <a:ext uri="{FF2B5EF4-FFF2-40B4-BE49-F238E27FC236}">
                    <a16:creationId xmlns:a16="http://schemas.microsoft.com/office/drawing/2014/main" id="{159D4024-4035-6E65-9E56-8A8FE880634F}"/>
                  </a:ext>
                </a:extLst>
              </p:cNvPr>
              <p:cNvPicPr/>
              <p:nvPr/>
            </p:nvPicPr>
            <p:blipFill>
              <a:blip r:embed="rId3" cstate="print"/>
              <a:stretch>
                <a:fillRect/>
              </a:stretch>
            </p:blipFill>
            <p:spPr>
              <a:xfrm>
                <a:off x="96011" y="115823"/>
                <a:ext cx="6665976" cy="1452372"/>
              </a:xfrm>
              <a:prstGeom prst="rect">
                <a:avLst/>
              </a:prstGeom>
            </p:spPr>
          </p:pic>
          <p:pic>
            <p:nvPicPr>
              <p:cNvPr id="26" name="object 14">
                <a:extLst>
                  <a:ext uri="{FF2B5EF4-FFF2-40B4-BE49-F238E27FC236}">
                    <a16:creationId xmlns:a16="http://schemas.microsoft.com/office/drawing/2014/main" id="{EAC1B889-C651-671A-B408-EFB0949B17A3}"/>
                  </a:ext>
                </a:extLst>
              </p:cNvPr>
              <p:cNvPicPr/>
              <p:nvPr/>
            </p:nvPicPr>
            <p:blipFill>
              <a:blip r:embed="rId4" cstate="print"/>
              <a:stretch>
                <a:fillRect/>
              </a:stretch>
            </p:blipFill>
            <p:spPr>
              <a:xfrm>
                <a:off x="142849" y="142875"/>
                <a:ext cx="6572275" cy="1358646"/>
              </a:xfrm>
              <a:prstGeom prst="rect">
                <a:avLst/>
              </a:prstGeom>
            </p:spPr>
          </p:pic>
          <p:sp>
            <p:nvSpPr>
              <p:cNvPr id="27" name="object 15">
                <a:extLst>
                  <a:ext uri="{FF2B5EF4-FFF2-40B4-BE49-F238E27FC236}">
                    <a16:creationId xmlns:a16="http://schemas.microsoft.com/office/drawing/2014/main" id="{B1C9D84A-633E-EE4C-9E39-1A4E92D6DC89}"/>
                  </a:ext>
                </a:extLst>
              </p:cNvPr>
              <p:cNvSpPr/>
              <p:nvPr/>
            </p:nvSpPr>
            <p:spPr>
              <a:xfrm>
                <a:off x="142849" y="142875"/>
                <a:ext cx="6572884" cy="1358900"/>
              </a:xfrm>
              <a:custGeom>
                <a:avLst/>
                <a:gdLst/>
                <a:ahLst/>
                <a:cxnLst/>
                <a:rect l="l" t="t" r="r" b="b"/>
                <a:pathLst>
                  <a:path w="6572884" h="1358900">
                    <a:moveTo>
                      <a:pt x="0" y="226441"/>
                    </a:moveTo>
                    <a:lnTo>
                      <a:pt x="4600" y="180795"/>
                    </a:lnTo>
                    <a:lnTo>
                      <a:pt x="17795" y="138285"/>
                    </a:lnTo>
                    <a:lnTo>
                      <a:pt x="38673" y="99820"/>
                    </a:lnTo>
                    <a:lnTo>
                      <a:pt x="66324" y="66309"/>
                    </a:lnTo>
                    <a:lnTo>
                      <a:pt x="99837" y="38663"/>
                    </a:lnTo>
                    <a:lnTo>
                      <a:pt x="138301" y="17789"/>
                    </a:lnTo>
                    <a:lnTo>
                      <a:pt x="180806" y="4599"/>
                    </a:lnTo>
                    <a:lnTo>
                      <a:pt x="226440" y="0"/>
                    </a:lnTo>
                    <a:lnTo>
                      <a:pt x="6345834" y="0"/>
                    </a:lnTo>
                    <a:lnTo>
                      <a:pt x="6391480" y="4599"/>
                    </a:lnTo>
                    <a:lnTo>
                      <a:pt x="6433990" y="17789"/>
                    </a:lnTo>
                    <a:lnTo>
                      <a:pt x="6472455" y="38663"/>
                    </a:lnTo>
                    <a:lnTo>
                      <a:pt x="6505965" y="66309"/>
                    </a:lnTo>
                    <a:lnTo>
                      <a:pt x="6533612" y="99820"/>
                    </a:lnTo>
                    <a:lnTo>
                      <a:pt x="6554485" y="138285"/>
                    </a:lnTo>
                    <a:lnTo>
                      <a:pt x="6567676" y="180795"/>
                    </a:lnTo>
                    <a:lnTo>
                      <a:pt x="6572275" y="226441"/>
                    </a:lnTo>
                    <a:lnTo>
                      <a:pt x="6572275" y="1132204"/>
                    </a:lnTo>
                    <a:lnTo>
                      <a:pt x="6567676" y="1177850"/>
                    </a:lnTo>
                    <a:lnTo>
                      <a:pt x="6554485" y="1220360"/>
                    </a:lnTo>
                    <a:lnTo>
                      <a:pt x="6533612" y="1258825"/>
                    </a:lnTo>
                    <a:lnTo>
                      <a:pt x="6505965" y="1292336"/>
                    </a:lnTo>
                    <a:lnTo>
                      <a:pt x="6472455" y="1319982"/>
                    </a:lnTo>
                    <a:lnTo>
                      <a:pt x="6433990" y="1340856"/>
                    </a:lnTo>
                    <a:lnTo>
                      <a:pt x="6391480" y="1354046"/>
                    </a:lnTo>
                    <a:lnTo>
                      <a:pt x="6345834" y="1358646"/>
                    </a:lnTo>
                    <a:lnTo>
                      <a:pt x="226440" y="1358646"/>
                    </a:lnTo>
                    <a:lnTo>
                      <a:pt x="180806" y="1354046"/>
                    </a:lnTo>
                    <a:lnTo>
                      <a:pt x="138301" y="1340856"/>
                    </a:lnTo>
                    <a:lnTo>
                      <a:pt x="99837" y="1319982"/>
                    </a:lnTo>
                    <a:lnTo>
                      <a:pt x="66324" y="1292336"/>
                    </a:lnTo>
                    <a:lnTo>
                      <a:pt x="38673" y="1258825"/>
                    </a:lnTo>
                    <a:lnTo>
                      <a:pt x="17795" y="1220360"/>
                    </a:lnTo>
                    <a:lnTo>
                      <a:pt x="4600" y="1177850"/>
                    </a:lnTo>
                    <a:lnTo>
                      <a:pt x="0" y="1132204"/>
                    </a:lnTo>
                    <a:lnTo>
                      <a:pt x="0" y="226441"/>
                    </a:lnTo>
                    <a:close/>
                  </a:path>
                </a:pathLst>
              </a:custGeom>
              <a:ln w="9525">
                <a:solidFill>
                  <a:srgbClr val="55CE74"/>
                </a:solidFill>
              </a:ln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pic>
            <p:nvPicPr>
              <p:cNvPr id="28" name="object 16">
                <a:extLst>
                  <a:ext uri="{FF2B5EF4-FFF2-40B4-BE49-F238E27FC236}">
                    <a16:creationId xmlns:a16="http://schemas.microsoft.com/office/drawing/2014/main" id="{2CD1B1CB-53D6-5046-4E57-D8FF77079886}"/>
                  </a:ext>
                </a:extLst>
              </p:cNvPr>
              <p:cNvPicPr/>
              <p:nvPr/>
            </p:nvPicPr>
            <p:blipFill>
              <a:blip r:embed="rId5" cstate="print"/>
              <a:stretch>
                <a:fillRect/>
              </a:stretch>
            </p:blipFill>
            <p:spPr>
              <a:xfrm>
                <a:off x="2500248" y="305930"/>
                <a:ext cx="1714500" cy="733945"/>
              </a:xfrm>
              <a:prstGeom prst="rect">
                <a:avLst/>
              </a:prstGeom>
            </p:spPr>
          </p:pic>
        </p:grpSp>
        <p:sp>
          <p:nvSpPr>
            <p:cNvPr id="22" name="object 16">
              <a:extLst>
                <a:ext uri="{FF2B5EF4-FFF2-40B4-BE49-F238E27FC236}">
                  <a16:creationId xmlns:a16="http://schemas.microsoft.com/office/drawing/2014/main" id="{B347EEE9-A65F-436C-E814-BC80662E3281}"/>
                </a:ext>
              </a:extLst>
            </p:cNvPr>
            <p:cNvSpPr txBox="1"/>
            <p:nvPr/>
          </p:nvSpPr>
          <p:spPr>
            <a:xfrm>
              <a:off x="2775727" y="2875716"/>
              <a:ext cx="3332858" cy="391795"/>
            </a:xfrm>
            <a:prstGeom prst="rect">
              <a:avLst/>
            </a:prstGeom>
            <a:noFill/>
          </p:spPr>
          <p:txBody>
            <a:bodyPr vert="horz" wrap="square" lIns="0" tIns="12700" rIns="0" bIns="0" rtlCol="0">
              <a:spAutoFit/>
            </a:bodyPr>
            <a:lstStyle/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Volumen 4,  Número 1  Enero a Julio 2021</a:t>
              </a:r>
            </a:p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Revista Semestral. Venezuela</a:t>
              </a:r>
              <a:endParaRPr sz="1200" dirty="0">
                <a:latin typeface="Arial"/>
                <a:cs typeface="Arial"/>
              </a:endParaRPr>
            </a:p>
          </p:txBody>
        </p:sp>
        <p:pic>
          <p:nvPicPr>
            <p:cNvPr id="23" name="object 25">
              <a:extLst>
                <a:ext uri="{FF2B5EF4-FFF2-40B4-BE49-F238E27FC236}">
                  <a16:creationId xmlns:a16="http://schemas.microsoft.com/office/drawing/2014/main" id="{2BC2CD2C-BDAC-4B8D-95BD-5DBA19C712C8}"/>
                </a:ext>
              </a:extLst>
            </p:cNvPr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470065" y="2027896"/>
              <a:ext cx="2305662" cy="1053903"/>
            </a:xfrm>
            <a:prstGeom prst="rect">
              <a:avLst/>
            </a:prstGeom>
          </p:spPr>
        </p:pic>
        <p:pic>
          <p:nvPicPr>
            <p:cNvPr id="24" name="object 31">
              <a:extLst>
                <a:ext uri="{FF2B5EF4-FFF2-40B4-BE49-F238E27FC236}">
                  <a16:creationId xmlns:a16="http://schemas.microsoft.com/office/drawing/2014/main" id="{25DD1EF6-F2D2-C6E4-553D-D81071577AC9}"/>
                </a:ext>
              </a:extLst>
            </p:cNvPr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4932681" y="1951410"/>
              <a:ext cx="1805304" cy="893889"/>
            </a:xfrm>
            <a:prstGeom prst="rect">
              <a:avLst/>
            </a:prstGeom>
          </p:spPr>
        </p:pic>
      </p:grpSp>
    </p:spTree>
  </p:cSld>
  <p:clrMapOvr>
    <a:masterClrMapping/>
  </p:clrMapOvr>
</p:sld>
</file>

<file path=ppt/slides/slide1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94485" y="115823"/>
            <a:ext cx="6669405" cy="8926195"/>
            <a:chOff x="94485" y="115823"/>
            <a:chExt cx="6669405" cy="8926195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204216" y="8651747"/>
              <a:ext cx="6518148" cy="158496"/>
            </a:xfrm>
            <a:prstGeom prst="rect">
              <a:avLst/>
            </a:prstGeom>
          </p:spPr>
        </p:pic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96012" y="115823"/>
              <a:ext cx="6665976" cy="1452372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42849" y="142875"/>
              <a:ext cx="6572275" cy="1358646"/>
            </a:xfrm>
            <a:prstGeom prst="rect">
              <a:avLst/>
            </a:prstGeom>
          </p:spPr>
        </p:pic>
        <p:sp>
          <p:nvSpPr>
            <p:cNvPr id="6" name="object 6"/>
            <p:cNvSpPr/>
            <p:nvPr/>
          </p:nvSpPr>
          <p:spPr>
            <a:xfrm>
              <a:off x="142849" y="142875"/>
              <a:ext cx="6572884" cy="1358900"/>
            </a:xfrm>
            <a:custGeom>
              <a:avLst/>
              <a:gdLst/>
              <a:ahLst/>
              <a:cxnLst/>
              <a:rect l="l" t="t" r="r" b="b"/>
              <a:pathLst>
                <a:path w="6572884" h="1358900">
                  <a:moveTo>
                    <a:pt x="0" y="226441"/>
                  </a:moveTo>
                  <a:lnTo>
                    <a:pt x="4600" y="180795"/>
                  </a:lnTo>
                  <a:lnTo>
                    <a:pt x="17795" y="138285"/>
                  </a:lnTo>
                  <a:lnTo>
                    <a:pt x="38673" y="99820"/>
                  </a:lnTo>
                  <a:lnTo>
                    <a:pt x="66324" y="66309"/>
                  </a:lnTo>
                  <a:lnTo>
                    <a:pt x="99837" y="38663"/>
                  </a:lnTo>
                  <a:lnTo>
                    <a:pt x="138301" y="17789"/>
                  </a:lnTo>
                  <a:lnTo>
                    <a:pt x="180806" y="4599"/>
                  </a:lnTo>
                  <a:lnTo>
                    <a:pt x="226440" y="0"/>
                  </a:lnTo>
                  <a:lnTo>
                    <a:pt x="6345834" y="0"/>
                  </a:lnTo>
                  <a:lnTo>
                    <a:pt x="6391480" y="4599"/>
                  </a:lnTo>
                  <a:lnTo>
                    <a:pt x="6433990" y="17789"/>
                  </a:lnTo>
                  <a:lnTo>
                    <a:pt x="6472455" y="38663"/>
                  </a:lnTo>
                  <a:lnTo>
                    <a:pt x="6505965" y="66309"/>
                  </a:lnTo>
                  <a:lnTo>
                    <a:pt x="6533612" y="99820"/>
                  </a:lnTo>
                  <a:lnTo>
                    <a:pt x="6554485" y="138285"/>
                  </a:lnTo>
                  <a:lnTo>
                    <a:pt x="6567676" y="180795"/>
                  </a:lnTo>
                  <a:lnTo>
                    <a:pt x="6572275" y="226441"/>
                  </a:lnTo>
                  <a:lnTo>
                    <a:pt x="6572275" y="1132204"/>
                  </a:lnTo>
                  <a:lnTo>
                    <a:pt x="6567676" y="1177850"/>
                  </a:lnTo>
                  <a:lnTo>
                    <a:pt x="6554485" y="1220360"/>
                  </a:lnTo>
                  <a:lnTo>
                    <a:pt x="6533612" y="1258825"/>
                  </a:lnTo>
                  <a:lnTo>
                    <a:pt x="6505965" y="1292336"/>
                  </a:lnTo>
                  <a:lnTo>
                    <a:pt x="6472455" y="1319982"/>
                  </a:lnTo>
                  <a:lnTo>
                    <a:pt x="6433990" y="1340856"/>
                  </a:lnTo>
                  <a:lnTo>
                    <a:pt x="6391480" y="1354046"/>
                  </a:lnTo>
                  <a:lnTo>
                    <a:pt x="6345834" y="1358646"/>
                  </a:lnTo>
                  <a:lnTo>
                    <a:pt x="226440" y="1358646"/>
                  </a:lnTo>
                  <a:lnTo>
                    <a:pt x="180806" y="1354046"/>
                  </a:lnTo>
                  <a:lnTo>
                    <a:pt x="138301" y="1340856"/>
                  </a:lnTo>
                  <a:lnTo>
                    <a:pt x="99837" y="1319982"/>
                  </a:lnTo>
                  <a:lnTo>
                    <a:pt x="66324" y="1292336"/>
                  </a:lnTo>
                  <a:lnTo>
                    <a:pt x="38673" y="1258825"/>
                  </a:lnTo>
                  <a:lnTo>
                    <a:pt x="17795" y="1220360"/>
                  </a:lnTo>
                  <a:lnTo>
                    <a:pt x="4600" y="1177850"/>
                  </a:lnTo>
                  <a:lnTo>
                    <a:pt x="0" y="1132204"/>
                  </a:lnTo>
                  <a:lnTo>
                    <a:pt x="0" y="226441"/>
                  </a:lnTo>
                  <a:close/>
                </a:path>
              </a:pathLst>
            </a:custGeom>
            <a:ln w="9525">
              <a:solidFill>
                <a:srgbClr val="55CE7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" name="object 7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2500248" y="305930"/>
              <a:ext cx="1714500" cy="733945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2738628" y="1024127"/>
              <a:ext cx="1897379" cy="371855"/>
            </a:xfrm>
            <a:prstGeom prst="rect">
              <a:avLst/>
            </a:prstGeom>
          </p:spPr>
        </p:pic>
        <p:pic>
          <p:nvPicPr>
            <p:cNvPr id="9" name="object 9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4401312" y="1024127"/>
              <a:ext cx="1577339" cy="371855"/>
            </a:xfrm>
            <a:prstGeom prst="rect">
              <a:avLst/>
            </a:prstGeom>
          </p:spPr>
        </p:pic>
        <p:pic>
          <p:nvPicPr>
            <p:cNvPr id="10" name="object 10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3169920" y="1207007"/>
              <a:ext cx="1546859" cy="371855"/>
            </a:xfrm>
            <a:prstGeom prst="rect">
              <a:avLst/>
            </a:prstGeom>
          </p:spPr>
        </p:pic>
        <p:pic>
          <p:nvPicPr>
            <p:cNvPr id="11" name="object 11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4482083" y="1207007"/>
              <a:ext cx="284988" cy="371855"/>
            </a:xfrm>
            <a:prstGeom prst="rect">
              <a:avLst/>
            </a:prstGeom>
          </p:spPr>
        </p:pic>
        <p:pic>
          <p:nvPicPr>
            <p:cNvPr id="12" name="object 12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4571999" y="1207007"/>
              <a:ext cx="1013460" cy="371855"/>
            </a:xfrm>
            <a:prstGeom prst="rect">
              <a:avLst/>
            </a:prstGeom>
          </p:spPr>
        </p:pic>
        <p:pic>
          <p:nvPicPr>
            <p:cNvPr id="13" name="object 13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324612" y="234695"/>
              <a:ext cx="1719072" cy="1341120"/>
            </a:xfrm>
            <a:prstGeom prst="rect">
              <a:avLst/>
            </a:prstGeom>
          </p:spPr>
        </p:pic>
        <p:pic>
          <p:nvPicPr>
            <p:cNvPr id="14" name="object 14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5606795" y="8193022"/>
              <a:ext cx="1092707" cy="848868"/>
            </a:xfrm>
            <a:prstGeom prst="rect">
              <a:avLst/>
            </a:prstGeom>
          </p:spPr>
        </p:pic>
        <p:pic>
          <p:nvPicPr>
            <p:cNvPr id="15" name="object 15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109728" y="8193022"/>
              <a:ext cx="1092708" cy="848868"/>
            </a:xfrm>
            <a:prstGeom prst="rect">
              <a:avLst/>
            </a:prstGeom>
          </p:spPr>
        </p:pic>
      </p:grpSp>
      <p:sp>
        <p:nvSpPr>
          <p:cNvPr id="16" name="object 16"/>
          <p:cNvSpPr txBox="1"/>
          <p:nvPr/>
        </p:nvSpPr>
        <p:spPr>
          <a:xfrm>
            <a:off x="221691" y="1068451"/>
            <a:ext cx="6420485" cy="7127592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063875" marR="775335" indent="-431800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Arial"/>
                <a:cs typeface="Arial"/>
              </a:rPr>
              <a:t>6ta.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Edición</a:t>
            </a:r>
            <a:r>
              <a:rPr sz="1200" b="1" spc="-10" dirty="0">
                <a:latin typeface="Arial"/>
                <a:cs typeface="Arial"/>
              </a:rPr>
              <a:t> Volumen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I</a:t>
            </a:r>
            <a:r>
              <a:rPr sz="1200" b="1" spc="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Enero</a:t>
            </a:r>
            <a:r>
              <a:rPr sz="1200" b="1" spc="-3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a</a:t>
            </a:r>
            <a:r>
              <a:rPr sz="1200" b="1" spc="-2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Julio</a:t>
            </a:r>
            <a:r>
              <a:rPr sz="1200" b="1" spc="-5" dirty="0">
                <a:latin typeface="Arial"/>
                <a:cs typeface="Arial"/>
              </a:rPr>
              <a:t> </a:t>
            </a:r>
            <a:r>
              <a:rPr sz="1200" b="1" spc="-20" dirty="0">
                <a:latin typeface="Arial"/>
                <a:cs typeface="Arial"/>
              </a:rPr>
              <a:t>2021 </a:t>
            </a:r>
            <a:r>
              <a:rPr sz="1200" b="1" dirty="0">
                <a:latin typeface="Arial"/>
                <a:cs typeface="Arial"/>
              </a:rPr>
              <a:t>Revista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Semestral-</a:t>
            </a:r>
            <a:r>
              <a:rPr sz="1200" b="1" spc="-40" dirty="0">
                <a:latin typeface="Arial"/>
                <a:cs typeface="Arial"/>
              </a:rPr>
              <a:t> </a:t>
            </a:r>
            <a:r>
              <a:rPr sz="1200" b="1" spc="-10" dirty="0">
                <a:latin typeface="Arial"/>
                <a:cs typeface="Arial"/>
              </a:rPr>
              <a:t>Venezuela</a:t>
            </a:r>
            <a:endParaRPr sz="1200" dirty="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305"/>
              </a:spcBef>
            </a:pPr>
            <a:endParaRPr sz="1200" dirty="0">
              <a:latin typeface="Arial"/>
              <a:cs typeface="Arial"/>
            </a:endParaRPr>
          </a:p>
          <a:p>
            <a:pPr marL="12700" marR="43815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aquellos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docentes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inmersos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especialidad de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Educación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integral,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puesto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actualidad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una </a:t>
            </a:r>
            <a:r>
              <a:rPr sz="1200" dirty="0">
                <a:latin typeface="Times New Roman"/>
                <a:cs typeface="Times New Roman"/>
              </a:rPr>
              <a:t>realidad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emergente,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preparación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uso</a:t>
            </a:r>
            <a:r>
              <a:rPr sz="1200" spc="4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tecnologías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información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comunicación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como </a:t>
            </a:r>
            <a:r>
              <a:rPr sz="1200" dirty="0">
                <a:latin typeface="Times New Roman"/>
                <a:cs typeface="Times New Roman"/>
              </a:rPr>
              <a:t>centro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formación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educativa.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consonancia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expuesto,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realidad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emergente,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andragogía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ciencia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ocupa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investigar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analizar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sistemáticamente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educación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spc="-25" dirty="0" err="1">
                <a:latin typeface="Times New Roman"/>
                <a:cs typeface="Times New Roman"/>
              </a:rPr>
              <a:t>los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lang="es-ES" sz="1200" dirty="0">
                <a:latin typeface="Times New Roman"/>
                <a:cs typeface="Times New Roman"/>
              </a:rPr>
              <a:t>adultos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posee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beneficios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enrumbar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quehacer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educativo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docente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universitario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uso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lang="es-ES" sz="1200" dirty="0">
                <a:latin typeface="Times New Roman"/>
                <a:cs typeface="Times New Roman"/>
              </a:rPr>
              <a:t>TICS</a:t>
            </a:r>
            <a:r>
              <a:rPr sz="1200" dirty="0">
                <a:latin typeface="Times New Roman"/>
                <a:cs typeface="Times New Roman"/>
              </a:rPr>
              <a:t>,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orientando este accionar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bajo una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mirada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transdisciplinaria,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donde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 err="1">
                <a:latin typeface="Times New Roman"/>
                <a:cs typeface="Times New Roman"/>
              </a:rPr>
              <a:t>conjuguen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lang="es-ES" sz="1200" dirty="0">
                <a:latin typeface="Times New Roman"/>
                <a:cs typeface="Times New Roman"/>
              </a:rPr>
              <a:t>un conjunto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saberes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 err="1">
                <a:latin typeface="Times New Roman"/>
                <a:cs typeface="Times New Roman"/>
              </a:rPr>
              <a:t>abaniquen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lang="es-ES" sz="1200" dirty="0">
                <a:latin typeface="Times New Roman"/>
                <a:cs typeface="Times New Roman"/>
              </a:rPr>
              <a:t>aprendizajes significativos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productivos.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Adam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(1970),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señala,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ya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trata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educación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imagen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semejanza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sociedad,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sino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contrario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educación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responda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intereses,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necesidades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 las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experiencias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propias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vividas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educando.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Adam </a:t>
            </a:r>
            <a:r>
              <a:rPr sz="1200" dirty="0">
                <a:latin typeface="Times New Roman"/>
                <a:cs typeface="Times New Roman"/>
              </a:rPr>
              <a:t>(1977),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expresa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textualmente:</a:t>
            </a:r>
            <a:endParaRPr sz="1200" dirty="0">
              <a:latin typeface="Times New Roman"/>
              <a:cs typeface="Times New Roman"/>
            </a:endParaRPr>
          </a:p>
          <a:p>
            <a:pPr marL="778510" marR="861060" algn="just">
              <a:lnSpc>
                <a:spcPct val="100000"/>
              </a:lnSpc>
              <a:spcBef>
                <a:spcPts val="915"/>
              </a:spcBef>
            </a:pPr>
            <a:r>
              <a:rPr sz="1200" dirty="0">
                <a:latin typeface="Times New Roman"/>
                <a:cs typeface="Times New Roman"/>
              </a:rPr>
              <a:t>Hemos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dicho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adultez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plenitud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vital.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aplicarla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ser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humano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debe </a:t>
            </a:r>
            <a:r>
              <a:rPr sz="1200" dirty="0">
                <a:latin typeface="Times New Roman"/>
                <a:cs typeface="Times New Roman"/>
              </a:rPr>
              <a:t>entenderse</a:t>
            </a:r>
            <a:r>
              <a:rPr sz="1200" spc="40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4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4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capacidad</a:t>
            </a:r>
            <a:r>
              <a:rPr sz="1200" spc="4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4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procrear,</a:t>
            </a:r>
            <a:r>
              <a:rPr sz="1200" spc="4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4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participar</a:t>
            </a:r>
            <a:r>
              <a:rPr sz="1200" spc="4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4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41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trabajo </a:t>
            </a:r>
            <a:r>
              <a:rPr sz="1200" dirty="0">
                <a:latin typeface="Times New Roman"/>
                <a:cs typeface="Times New Roman"/>
              </a:rPr>
              <a:t>productivo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asumir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responsabilidades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inherentes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vida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social,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para </a:t>
            </a:r>
            <a:r>
              <a:rPr sz="1200" dirty="0">
                <a:latin typeface="Times New Roman"/>
                <a:cs typeface="Times New Roman"/>
              </a:rPr>
              <a:t>actuar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independencia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tomar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sus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propias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decisiones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entera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libertad. </a:t>
            </a:r>
            <a:r>
              <a:rPr sz="1200" dirty="0">
                <a:latin typeface="Times New Roman"/>
                <a:cs typeface="Times New Roman"/>
              </a:rPr>
              <a:t>(p.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27)</a:t>
            </a:r>
            <a:endParaRPr sz="1200" dirty="0">
              <a:latin typeface="Times New Roman"/>
              <a:cs typeface="Times New Roman"/>
            </a:endParaRPr>
          </a:p>
          <a:p>
            <a:pPr marL="379730" marR="5715" indent="-363220" algn="just">
              <a:lnSpc>
                <a:spcPct val="100000"/>
              </a:lnSpc>
              <a:spcBef>
                <a:spcPts val="625"/>
              </a:spcBef>
            </a:pP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este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marco,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donde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asume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docente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facilitador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aprendizaje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agente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propicia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el </a:t>
            </a:r>
            <a:r>
              <a:rPr sz="1200" dirty="0">
                <a:latin typeface="Times New Roman"/>
                <a:cs typeface="Times New Roman"/>
              </a:rPr>
              <a:t>trabajo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productivo,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diversos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expertos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Swanson,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(1991),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confluyen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señalar,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más </a:t>
            </a:r>
            <a:r>
              <a:rPr sz="1200" dirty="0">
                <a:latin typeface="Times New Roman"/>
                <a:cs typeface="Times New Roman"/>
              </a:rPr>
              <a:t>revelador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rol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lang="es-ES" sz="1200" dirty="0">
                <a:latin typeface="Times New Roman"/>
                <a:cs typeface="Times New Roman"/>
              </a:rPr>
              <a:t>cumplir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desarrollar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proceso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aprendizaje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centrado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participante, </a:t>
            </a:r>
            <a:r>
              <a:rPr sz="1200" dirty="0">
                <a:latin typeface="Times New Roman"/>
                <a:cs typeface="Times New Roman"/>
              </a:rPr>
              <a:t>incorporando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práctica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diaria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estrategias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carácter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significativo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estudiante.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Además,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le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permitan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relacionar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contenidos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presentan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forma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sustancial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vincular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lo </a:t>
            </a:r>
            <a:r>
              <a:rPr sz="1200" dirty="0">
                <a:latin typeface="Times New Roman"/>
                <a:cs typeface="Times New Roman"/>
              </a:rPr>
              <a:t>esencial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conocimiento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ya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sabe,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 sus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experiencias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vitales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 una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múltiple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realidad, </a:t>
            </a:r>
            <a:r>
              <a:rPr sz="1200" dirty="0">
                <a:latin typeface="Times New Roman"/>
                <a:cs typeface="Times New Roman"/>
              </a:rPr>
              <a:t>estrategias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puede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convenir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uso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tics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medio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aprendizaje,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lograr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ese </a:t>
            </a:r>
            <a:r>
              <a:rPr sz="1200" dirty="0">
                <a:latin typeface="Times New Roman"/>
                <a:cs typeface="Times New Roman"/>
              </a:rPr>
              <a:t>carácter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significativo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estudiante.</a:t>
            </a:r>
            <a:endParaRPr sz="1200" dirty="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65"/>
              </a:spcBef>
            </a:pPr>
            <a:endParaRPr sz="1200" dirty="0">
              <a:latin typeface="Times New Roman"/>
              <a:cs typeface="Times New Roman"/>
            </a:endParaRPr>
          </a:p>
          <a:p>
            <a:pPr marL="635" algn="ctr">
              <a:lnSpc>
                <a:spcPct val="100000"/>
              </a:lnSpc>
            </a:pPr>
            <a:r>
              <a:rPr sz="1200" b="1" i="1" dirty="0">
                <a:latin typeface="Times New Roman"/>
                <a:cs typeface="Times New Roman"/>
              </a:rPr>
              <a:t>Propósito</a:t>
            </a:r>
            <a:r>
              <a:rPr sz="1200" b="1" i="1" spc="-10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de</a:t>
            </a:r>
            <a:r>
              <a:rPr sz="1200" b="1" i="1" spc="-5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la</a:t>
            </a:r>
            <a:r>
              <a:rPr sz="1200" b="1" i="1" spc="-10" dirty="0">
                <a:latin typeface="Times New Roman"/>
                <a:cs typeface="Times New Roman"/>
              </a:rPr>
              <a:t> Investigación</a:t>
            </a:r>
            <a:endParaRPr sz="1200" dirty="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60"/>
              </a:spcBef>
            </a:pPr>
            <a:endParaRPr sz="1200" dirty="0">
              <a:latin typeface="Times New Roman"/>
              <a:cs typeface="Times New Roman"/>
            </a:endParaRPr>
          </a:p>
          <a:p>
            <a:pPr marL="17145" marR="508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Generar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Entramado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Teórico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Formación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Andragógica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Docente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Universitario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uso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TICS.</a:t>
            </a:r>
            <a:endParaRPr sz="1200" dirty="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60"/>
              </a:spcBef>
            </a:pPr>
            <a:endParaRPr sz="1200" dirty="0">
              <a:latin typeface="Times New Roman"/>
              <a:cs typeface="Times New Roman"/>
            </a:endParaRPr>
          </a:p>
          <a:p>
            <a:pPr marL="635" algn="ctr">
              <a:lnSpc>
                <a:spcPct val="100000"/>
              </a:lnSpc>
            </a:pPr>
            <a:r>
              <a:rPr sz="1200" b="1" spc="-10" dirty="0">
                <a:latin typeface="Times New Roman"/>
                <a:cs typeface="Times New Roman"/>
              </a:rPr>
              <a:t>Referentes</a:t>
            </a:r>
            <a:r>
              <a:rPr sz="1200" b="1" spc="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</a:t>
            </a:r>
            <a:r>
              <a:rPr sz="1200" b="1" spc="-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Estudio</a:t>
            </a:r>
            <a:endParaRPr sz="1200" dirty="0">
              <a:latin typeface="Times New Roman"/>
              <a:cs typeface="Times New Roman"/>
            </a:endParaRPr>
          </a:p>
          <a:p>
            <a:pPr marL="17145">
              <a:lnSpc>
                <a:spcPct val="100000"/>
              </a:lnSpc>
            </a:pPr>
            <a:r>
              <a:rPr sz="1200" b="1" i="1" spc="-10" dirty="0">
                <a:latin typeface="Times New Roman"/>
                <a:cs typeface="Times New Roman"/>
              </a:rPr>
              <a:t>Andragogía</a:t>
            </a:r>
            <a:endParaRPr sz="1200" dirty="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60"/>
              </a:spcBef>
            </a:pPr>
            <a:endParaRPr sz="1200" dirty="0">
              <a:latin typeface="Times New Roman"/>
              <a:cs typeface="Times New Roman"/>
            </a:endParaRPr>
          </a:p>
          <a:p>
            <a:pPr marL="17145" marR="6985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Andragogía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disciplina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ocupa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educación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aprendizaje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adulto.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interesante </a:t>
            </a:r>
            <a:r>
              <a:rPr sz="1200" dirty="0">
                <a:latin typeface="Times New Roman"/>
                <a:cs typeface="Times New Roman"/>
              </a:rPr>
              <a:t>dirigir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dicho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estudio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población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docentes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universitarios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porque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son</a:t>
            </a:r>
            <a:r>
              <a:rPr sz="1200" spc="-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ellos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precisamente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quienes</a:t>
            </a:r>
            <a:endParaRPr sz="1200" dirty="0">
              <a:latin typeface="Times New Roman"/>
              <a:cs typeface="Times New Roman"/>
            </a:endParaRPr>
          </a:p>
        </p:txBody>
      </p:sp>
      <p:pic>
        <p:nvPicPr>
          <p:cNvPr id="17" name="object 17"/>
          <p:cNvPicPr/>
          <p:nvPr/>
        </p:nvPicPr>
        <p:blipFill>
          <a:blip r:embed="rId13" cstate="print"/>
          <a:stretch>
            <a:fillRect/>
          </a:stretch>
        </p:blipFill>
        <p:spPr>
          <a:xfrm>
            <a:off x="4581144" y="145986"/>
            <a:ext cx="1805304" cy="893889"/>
          </a:xfrm>
          <a:prstGeom prst="rect">
            <a:avLst/>
          </a:prstGeom>
        </p:spPr>
      </p:pic>
      <p:sp>
        <p:nvSpPr>
          <p:cNvPr id="18" name="object 18"/>
          <p:cNvSpPr txBox="1"/>
          <p:nvPr/>
        </p:nvSpPr>
        <p:spPr>
          <a:xfrm>
            <a:off x="1435735" y="8256658"/>
            <a:ext cx="4055110" cy="372745"/>
          </a:xfrm>
          <a:prstGeom prst="rect">
            <a:avLst/>
          </a:prstGeom>
        </p:spPr>
        <p:txBody>
          <a:bodyPr vert="horz" wrap="square" lIns="0" tIns="6350" rIns="0" bIns="0" rtlCol="0">
            <a:spAutoFit/>
          </a:bodyPr>
          <a:lstStyle/>
          <a:p>
            <a:pPr marL="884555" marR="5080" indent="-872490">
              <a:lnSpc>
                <a:spcPts val="1400"/>
              </a:lnSpc>
              <a:spcBef>
                <a:spcPts val="50"/>
              </a:spcBef>
            </a:pPr>
            <a:r>
              <a:rPr sz="1200" b="1" dirty="0">
                <a:latin typeface="Times New Roman"/>
                <a:cs typeface="Times New Roman"/>
              </a:rPr>
              <a:t>Entramado</a:t>
            </a:r>
            <a:r>
              <a:rPr sz="1200" b="1" spc="-4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Teórico </a:t>
            </a:r>
            <a:r>
              <a:rPr sz="1200" b="1" dirty="0">
                <a:latin typeface="Times New Roman"/>
                <a:cs typeface="Times New Roman"/>
              </a:rPr>
              <a:t>de</a:t>
            </a:r>
            <a:r>
              <a:rPr sz="1200" b="1" spc="-3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la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Formación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Andragógica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del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Docente </a:t>
            </a:r>
            <a:r>
              <a:rPr sz="1200" b="1" dirty="0">
                <a:latin typeface="Times New Roman"/>
                <a:cs typeface="Times New Roman"/>
              </a:rPr>
              <a:t>Universitario</a:t>
            </a:r>
            <a:r>
              <a:rPr sz="1200" b="1" spc="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en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el</a:t>
            </a:r>
            <a:r>
              <a:rPr sz="1200" b="1" spc="-1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Uso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las</a:t>
            </a:r>
            <a:r>
              <a:rPr sz="1200" b="1" spc="-40" dirty="0">
                <a:latin typeface="Times New Roman"/>
                <a:cs typeface="Times New Roman"/>
              </a:rPr>
              <a:t> </a:t>
            </a:r>
            <a:r>
              <a:rPr sz="1200" b="1" spc="-20" dirty="0">
                <a:latin typeface="Times New Roman"/>
                <a:cs typeface="Times New Roman"/>
              </a:rPr>
              <a:t>TICS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2946273" y="8773904"/>
            <a:ext cx="1357630" cy="1943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410"/>
              </a:lnSpc>
            </a:pPr>
            <a:r>
              <a:rPr sz="1200" b="1" dirty="0">
                <a:latin typeface="Times New Roman"/>
                <a:cs typeface="Times New Roman"/>
              </a:rPr>
              <a:t>Dra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Mary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Martínez.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20" name="object 20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45110" rIns="0" bIns="0" rtlCol="0">
            <a:spAutoFit/>
          </a:bodyPr>
          <a:lstStyle/>
          <a:p>
            <a:pPr marL="144145">
              <a:lnSpc>
                <a:spcPts val="1410"/>
              </a:lnSpc>
            </a:pPr>
            <a:fld id="{81D60167-4931-47E6-BA6A-407CBD079E47}" type="slidenum">
              <a:rPr spc="-25" dirty="0"/>
              <a:t>112</a:t>
            </a:fld>
            <a:endParaRPr spc="-25" dirty="0"/>
          </a:p>
        </p:txBody>
      </p:sp>
      <p:grpSp>
        <p:nvGrpSpPr>
          <p:cNvPr id="21" name="Grupo 20">
            <a:extLst>
              <a:ext uri="{FF2B5EF4-FFF2-40B4-BE49-F238E27FC236}">
                <a16:creationId xmlns:a16="http://schemas.microsoft.com/office/drawing/2014/main" id="{2444BDEF-CEC3-B554-51ED-1553EEBA247C}"/>
              </a:ext>
            </a:extLst>
          </p:cNvPr>
          <p:cNvGrpSpPr/>
          <p:nvPr/>
        </p:nvGrpSpPr>
        <p:grpSpPr>
          <a:xfrm>
            <a:off x="114427" y="89371"/>
            <a:ext cx="6665976" cy="1452626"/>
            <a:chOff x="470065" y="1951410"/>
            <a:chExt cx="6665976" cy="1452626"/>
          </a:xfrm>
        </p:grpSpPr>
        <p:grpSp>
          <p:nvGrpSpPr>
            <p:cNvPr id="22" name="object 12">
              <a:extLst>
                <a:ext uri="{FF2B5EF4-FFF2-40B4-BE49-F238E27FC236}">
                  <a16:creationId xmlns:a16="http://schemas.microsoft.com/office/drawing/2014/main" id="{992B5FD2-B5CA-52D0-00DB-D4337163A805}"/>
                </a:ext>
              </a:extLst>
            </p:cNvPr>
            <p:cNvGrpSpPr/>
            <p:nvPr/>
          </p:nvGrpSpPr>
          <p:grpSpPr>
            <a:xfrm>
              <a:off x="470065" y="1951664"/>
              <a:ext cx="6665976" cy="1452372"/>
              <a:chOff x="96011" y="115823"/>
              <a:chExt cx="6665976" cy="1452372"/>
            </a:xfrm>
          </p:grpSpPr>
          <p:pic>
            <p:nvPicPr>
              <p:cNvPr id="26" name="object 13">
                <a:extLst>
                  <a:ext uri="{FF2B5EF4-FFF2-40B4-BE49-F238E27FC236}">
                    <a16:creationId xmlns:a16="http://schemas.microsoft.com/office/drawing/2014/main" id="{32784B21-6877-EEF9-CEED-DBBFFBF52448}"/>
                  </a:ext>
                </a:extLst>
              </p:cNvPr>
              <p:cNvPicPr/>
              <p:nvPr/>
            </p:nvPicPr>
            <p:blipFill>
              <a:blip r:embed="rId3" cstate="print"/>
              <a:stretch>
                <a:fillRect/>
              </a:stretch>
            </p:blipFill>
            <p:spPr>
              <a:xfrm>
                <a:off x="96011" y="115823"/>
                <a:ext cx="6665976" cy="1452372"/>
              </a:xfrm>
              <a:prstGeom prst="rect">
                <a:avLst/>
              </a:prstGeom>
            </p:spPr>
          </p:pic>
          <p:pic>
            <p:nvPicPr>
              <p:cNvPr id="27" name="object 14">
                <a:extLst>
                  <a:ext uri="{FF2B5EF4-FFF2-40B4-BE49-F238E27FC236}">
                    <a16:creationId xmlns:a16="http://schemas.microsoft.com/office/drawing/2014/main" id="{230067D1-5E7D-0168-E68A-A0D78AC508E2}"/>
                  </a:ext>
                </a:extLst>
              </p:cNvPr>
              <p:cNvPicPr/>
              <p:nvPr/>
            </p:nvPicPr>
            <p:blipFill>
              <a:blip r:embed="rId4" cstate="print"/>
              <a:stretch>
                <a:fillRect/>
              </a:stretch>
            </p:blipFill>
            <p:spPr>
              <a:xfrm>
                <a:off x="142849" y="142875"/>
                <a:ext cx="6572275" cy="1358646"/>
              </a:xfrm>
              <a:prstGeom prst="rect">
                <a:avLst/>
              </a:prstGeom>
            </p:spPr>
          </p:pic>
          <p:sp>
            <p:nvSpPr>
              <p:cNvPr id="28" name="object 15">
                <a:extLst>
                  <a:ext uri="{FF2B5EF4-FFF2-40B4-BE49-F238E27FC236}">
                    <a16:creationId xmlns:a16="http://schemas.microsoft.com/office/drawing/2014/main" id="{7651946E-9074-704D-88F4-3B798856F0B3}"/>
                  </a:ext>
                </a:extLst>
              </p:cNvPr>
              <p:cNvSpPr/>
              <p:nvPr/>
            </p:nvSpPr>
            <p:spPr>
              <a:xfrm>
                <a:off x="142849" y="142875"/>
                <a:ext cx="6572884" cy="1358900"/>
              </a:xfrm>
              <a:custGeom>
                <a:avLst/>
                <a:gdLst/>
                <a:ahLst/>
                <a:cxnLst/>
                <a:rect l="l" t="t" r="r" b="b"/>
                <a:pathLst>
                  <a:path w="6572884" h="1358900">
                    <a:moveTo>
                      <a:pt x="0" y="226441"/>
                    </a:moveTo>
                    <a:lnTo>
                      <a:pt x="4600" y="180795"/>
                    </a:lnTo>
                    <a:lnTo>
                      <a:pt x="17795" y="138285"/>
                    </a:lnTo>
                    <a:lnTo>
                      <a:pt x="38673" y="99820"/>
                    </a:lnTo>
                    <a:lnTo>
                      <a:pt x="66324" y="66309"/>
                    </a:lnTo>
                    <a:lnTo>
                      <a:pt x="99837" y="38663"/>
                    </a:lnTo>
                    <a:lnTo>
                      <a:pt x="138301" y="17789"/>
                    </a:lnTo>
                    <a:lnTo>
                      <a:pt x="180806" y="4599"/>
                    </a:lnTo>
                    <a:lnTo>
                      <a:pt x="226440" y="0"/>
                    </a:lnTo>
                    <a:lnTo>
                      <a:pt x="6345834" y="0"/>
                    </a:lnTo>
                    <a:lnTo>
                      <a:pt x="6391480" y="4599"/>
                    </a:lnTo>
                    <a:lnTo>
                      <a:pt x="6433990" y="17789"/>
                    </a:lnTo>
                    <a:lnTo>
                      <a:pt x="6472455" y="38663"/>
                    </a:lnTo>
                    <a:lnTo>
                      <a:pt x="6505965" y="66309"/>
                    </a:lnTo>
                    <a:lnTo>
                      <a:pt x="6533612" y="99820"/>
                    </a:lnTo>
                    <a:lnTo>
                      <a:pt x="6554485" y="138285"/>
                    </a:lnTo>
                    <a:lnTo>
                      <a:pt x="6567676" y="180795"/>
                    </a:lnTo>
                    <a:lnTo>
                      <a:pt x="6572275" y="226441"/>
                    </a:lnTo>
                    <a:lnTo>
                      <a:pt x="6572275" y="1132204"/>
                    </a:lnTo>
                    <a:lnTo>
                      <a:pt x="6567676" y="1177850"/>
                    </a:lnTo>
                    <a:lnTo>
                      <a:pt x="6554485" y="1220360"/>
                    </a:lnTo>
                    <a:lnTo>
                      <a:pt x="6533612" y="1258825"/>
                    </a:lnTo>
                    <a:lnTo>
                      <a:pt x="6505965" y="1292336"/>
                    </a:lnTo>
                    <a:lnTo>
                      <a:pt x="6472455" y="1319982"/>
                    </a:lnTo>
                    <a:lnTo>
                      <a:pt x="6433990" y="1340856"/>
                    </a:lnTo>
                    <a:lnTo>
                      <a:pt x="6391480" y="1354046"/>
                    </a:lnTo>
                    <a:lnTo>
                      <a:pt x="6345834" y="1358646"/>
                    </a:lnTo>
                    <a:lnTo>
                      <a:pt x="226440" y="1358646"/>
                    </a:lnTo>
                    <a:lnTo>
                      <a:pt x="180806" y="1354046"/>
                    </a:lnTo>
                    <a:lnTo>
                      <a:pt x="138301" y="1340856"/>
                    </a:lnTo>
                    <a:lnTo>
                      <a:pt x="99837" y="1319982"/>
                    </a:lnTo>
                    <a:lnTo>
                      <a:pt x="66324" y="1292336"/>
                    </a:lnTo>
                    <a:lnTo>
                      <a:pt x="38673" y="1258825"/>
                    </a:lnTo>
                    <a:lnTo>
                      <a:pt x="17795" y="1220360"/>
                    </a:lnTo>
                    <a:lnTo>
                      <a:pt x="4600" y="1177850"/>
                    </a:lnTo>
                    <a:lnTo>
                      <a:pt x="0" y="1132204"/>
                    </a:lnTo>
                    <a:lnTo>
                      <a:pt x="0" y="226441"/>
                    </a:lnTo>
                    <a:close/>
                  </a:path>
                </a:pathLst>
              </a:custGeom>
              <a:ln w="9525">
                <a:solidFill>
                  <a:srgbClr val="55CE74"/>
                </a:solidFill>
              </a:ln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pic>
            <p:nvPicPr>
              <p:cNvPr id="29" name="object 16">
                <a:extLst>
                  <a:ext uri="{FF2B5EF4-FFF2-40B4-BE49-F238E27FC236}">
                    <a16:creationId xmlns:a16="http://schemas.microsoft.com/office/drawing/2014/main" id="{E8A73E3C-0F43-A4B5-D0B3-5D8B7B2FDB0E}"/>
                  </a:ext>
                </a:extLst>
              </p:cNvPr>
              <p:cNvPicPr/>
              <p:nvPr/>
            </p:nvPicPr>
            <p:blipFill>
              <a:blip r:embed="rId5" cstate="print"/>
              <a:stretch>
                <a:fillRect/>
              </a:stretch>
            </p:blipFill>
            <p:spPr>
              <a:xfrm>
                <a:off x="2500248" y="305930"/>
                <a:ext cx="1714500" cy="733945"/>
              </a:xfrm>
              <a:prstGeom prst="rect">
                <a:avLst/>
              </a:prstGeom>
            </p:spPr>
          </p:pic>
        </p:grpSp>
        <p:sp>
          <p:nvSpPr>
            <p:cNvPr id="23" name="object 16">
              <a:extLst>
                <a:ext uri="{FF2B5EF4-FFF2-40B4-BE49-F238E27FC236}">
                  <a16:creationId xmlns:a16="http://schemas.microsoft.com/office/drawing/2014/main" id="{0D3C33CC-096B-D5FD-9D6F-C3465C60282C}"/>
                </a:ext>
              </a:extLst>
            </p:cNvPr>
            <p:cNvSpPr txBox="1"/>
            <p:nvPr/>
          </p:nvSpPr>
          <p:spPr>
            <a:xfrm>
              <a:off x="2775727" y="2875716"/>
              <a:ext cx="3332858" cy="391795"/>
            </a:xfrm>
            <a:prstGeom prst="rect">
              <a:avLst/>
            </a:prstGeom>
            <a:noFill/>
          </p:spPr>
          <p:txBody>
            <a:bodyPr vert="horz" wrap="square" lIns="0" tIns="12700" rIns="0" bIns="0" rtlCol="0">
              <a:spAutoFit/>
            </a:bodyPr>
            <a:lstStyle/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Volumen 4,  Número 1  Enero a Julio 2021</a:t>
              </a:r>
            </a:p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Revista Semestral. Venezuela</a:t>
              </a:r>
              <a:endParaRPr sz="1200" dirty="0">
                <a:latin typeface="Arial"/>
                <a:cs typeface="Arial"/>
              </a:endParaRPr>
            </a:p>
          </p:txBody>
        </p:sp>
        <p:pic>
          <p:nvPicPr>
            <p:cNvPr id="24" name="object 25">
              <a:extLst>
                <a:ext uri="{FF2B5EF4-FFF2-40B4-BE49-F238E27FC236}">
                  <a16:creationId xmlns:a16="http://schemas.microsoft.com/office/drawing/2014/main" id="{606BA285-7042-4DFB-E024-496F8359A199}"/>
                </a:ext>
              </a:extLst>
            </p:cNvPr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470065" y="2027896"/>
              <a:ext cx="2305662" cy="1053903"/>
            </a:xfrm>
            <a:prstGeom prst="rect">
              <a:avLst/>
            </a:prstGeom>
          </p:spPr>
        </p:pic>
        <p:pic>
          <p:nvPicPr>
            <p:cNvPr id="25" name="object 31">
              <a:extLst>
                <a:ext uri="{FF2B5EF4-FFF2-40B4-BE49-F238E27FC236}">
                  <a16:creationId xmlns:a16="http://schemas.microsoft.com/office/drawing/2014/main" id="{DC4145DB-ECC7-49F6-B8AB-DADC04AFD516}"/>
                </a:ext>
              </a:extLst>
            </p:cNvPr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4932681" y="1951410"/>
              <a:ext cx="1805304" cy="893889"/>
            </a:xfrm>
            <a:prstGeom prst="rect">
              <a:avLst/>
            </a:prstGeom>
          </p:spPr>
        </p:pic>
      </p:grpSp>
    </p:spTree>
  </p:cSld>
  <p:clrMapOvr>
    <a:masterClrMapping/>
  </p:clrMapOvr>
</p:sld>
</file>

<file path=ppt/slides/slide1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94485" y="115823"/>
            <a:ext cx="6669405" cy="8926195"/>
            <a:chOff x="94485" y="115823"/>
            <a:chExt cx="6669405" cy="8926195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204216" y="8651747"/>
              <a:ext cx="6518148" cy="158496"/>
            </a:xfrm>
            <a:prstGeom prst="rect">
              <a:avLst/>
            </a:prstGeom>
          </p:spPr>
        </p:pic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96012" y="115823"/>
              <a:ext cx="6665976" cy="1452372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42849" y="142875"/>
              <a:ext cx="6572275" cy="1358646"/>
            </a:xfrm>
            <a:prstGeom prst="rect">
              <a:avLst/>
            </a:prstGeom>
          </p:spPr>
        </p:pic>
        <p:sp>
          <p:nvSpPr>
            <p:cNvPr id="6" name="object 6"/>
            <p:cNvSpPr/>
            <p:nvPr/>
          </p:nvSpPr>
          <p:spPr>
            <a:xfrm>
              <a:off x="142849" y="142875"/>
              <a:ext cx="6572884" cy="1358900"/>
            </a:xfrm>
            <a:custGeom>
              <a:avLst/>
              <a:gdLst/>
              <a:ahLst/>
              <a:cxnLst/>
              <a:rect l="l" t="t" r="r" b="b"/>
              <a:pathLst>
                <a:path w="6572884" h="1358900">
                  <a:moveTo>
                    <a:pt x="0" y="226441"/>
                  </a:moveTo>
                  <a:lnTo>
                    <a:pt x="4600" y="180795"/>
                  </a:lnTo>
                  <a:lnTo>
                    <a:pt x="17795" y="138285"/>
                  </a:lnTo>
                  <a:lnTo>
                    <a:pt x="38673" y="99820"/>
                  </a:lnTo>
                  <a:lnTo>
                    <a:pt x="66324" y="66309"/>
                  </a:lnTo>
                  <a:lnTo>
                    <a:pt x="99837" y="38663"/>
                  </a:lnTo>
                  <a:lnTo>
                    <a:pt x="138301" y="17789"/>
                  </a:lnTo>
                  <a:lnTo>
                    <a:pt x="180806" y="4599"/>
                  </a:lnTo>
                  <a:lnTo>
                    <a:pt x="226440" y="0"/>
                  </a:lnTo>
                  <a:lnTo>
                    <a:pt x="6345834" y="0"/>
                  </a:lnTo>
                  <a:lnTo>
                    <a:pt x="6391480" y="4599"/>
                  </a:lnTo>
                  <a:lnTo>
                    <a:pt x="6433990" y="17789"/>
                  </a:lnTo>
                  <a:lnTo>
                    <a:pt x="6472455" y="38663"/>
                  </a:lnTo>
                  <a:lnTo>
                    <a:pt x="6505965" y="66309"/>
                  </a:lnTo>
                  <a:lnTo>
                    <a:pt x="6533612" y="99820"/>
                  </a:lnTo>
                  <a:lnTo>
                    <a:pt x="6554485" y="138285"/>
                  </a:lnTo>
                  <a:lnTo>
                    <a:pt x="6567676" y="180795"/>
                  </a:lnTo>
                  <a:lnTo>
                    <a:pt x="6572275" y="226441"/>
                  </a:lnTo>
                  <a:lnTo>
                    <a:pt x="6572275" y="1132204"/>
                  </a:lnTo>
                  <a:lnTo>
                    <a:pt x="6567676" y="1177850"/>
                  </a:lnTo>
                  <a:lnTo>
                    <a:pt x="6554485" y="1220360"/>
                  </a:lnTo>
                  <a:lnTo>
                    <a:pt x="6533612" y="1258825"/>
                  </a:lnTo>
                  <a:lnTo>
                    <a:pt x="6505965" y="1292336"/>
                  </a:lnTo>
                  <a:lnTo>
                    <a:pt x="6472455" y="1319982"/>
                  </a:lnTo>
                  <a:lnTo>
                    <a:pt x="6433990" y="1340856"/>
                  </a:lnTo>
                  <a:lnTo>
                    <a:pt x="6391480" y="1354046"/>
                  </a:lnTo>
                  <a:lnTo>
                    <a:pt x="6345834" y="1358646"/>
                  </a:lnTo>
                  <a:lnTo>
                    <a:pt x="226440" y="1358646"/>
                  </a:lnTo>
                  <a:lnTo>
                    <a:pt x="180806" y="1354046"/>
                  </a:lnTo>
                  <a:lnTo>
                    <a:pt x="138301" y="1340856"/>
                  </a:lnTo>
                  <a:lnTo>
                    <a:pt x="99837" y="1319982"/>
                  </a:lnTo>
                  <a:lnTo>
                    <a:pt x="66324" y="1292336"/>
                  </a:lnTo>
                  <a:lnTo>
                    <a:pt x="38673" y="1258825"/>
                  </a:lnTo>
                  <a:lnTo>
                    <a:pt x="17795" y="1220360"/>
                  </a:lnTo>
                  <a:lnTo>
                    <a:pt x="4600" y="1177850"/>
                  </a:lnTo>
                  <a:lnTo>
                    <a:pt x="0" y="1132204"/>
                  </a:lnTo>
                  <a:lnTo>
                    <a:pt x="0" y="226441"/>
                  </a:lnTo>
                  <a:close/>
                </a:path>
              </a:pathLst>
            </a:custGeom>
            <a:ln w="9525">
              <a:solidFill>
                <a:srgbClr val="55CE7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" name="object 7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2500248" y="305930"/>
              <a:ext cx="1714500" cy="733945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2738628" y="1024127"/>
              <a:ext cx="1897379" cy="371855"/>
            </a:xfrm>
            <a:prstGeom prst="rect">
              <a:avLst/>
            </a:prstGeom>
          </p:spPr>
        </p:pic>
        <p:pic>
          <p:nvPicPr>
            <p:cNvPr id="9" name="object 9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4401312" y="1024127"/>
              <a:ext cx="1577339" cy="371855"/>
            </a:xfrm>
            <a:prstGeom prst="rect">
              <a:avLst/>
            </a:prstGeom>
          </p:spPr>
        </p:pic>
        <p:pic>
          <p:nvPicPr>
            <p:cNvPr id="10" name="object 10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3169920" y="1207007"/>
              <a:ext cx="1546859" cy="371855"/>
            </a:xfrm>
            <a:prstGeom prst="rect">
              <a:avLst/>
            </a:prstGeom>
          </p:spPr>
        </p:pic>
        <p:pic>
          <p:nvPicPr>
            <p:cNvPr id="11" name="object 11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4482083" y="1207007"/>
              <a:ext cx="284988" cy="371855"/>
            </a:xfrm>
            <a:prstGeom prst="rect">
              <a:avLst/>
            </a:prstGeom>
          </p:spPr>
        </p:pic>
        <p:pic>
          <p:nvPicPr>
            <p:cNvPr id="12" name="object 12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4571999" y="1207007"/>
              <a:ext cx="1013460" cy="371855"/>
            </a:xfrm>
            <a:prstGeom prst="rect">
              <a:avLst/>
            </a:prstGeom>
          </p:spPr>
        </p:pic>
        <p:pic>
          <p:nvPicPr>
            <p:cNvPr id="13" name="object 13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324612" y="234695"/>
              <a:ext cx="1719072" cy="1341120"/>
            </a:xfrm>
            <a:prstGeom prst="rect">
              <a:avLst/>
            </a:prstGeom>
          </p:spPr>
        </p:pic>
        <p:pic>
          <p:nvPicPr>
            <p:cNvPr id="14" name="object 14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5606795" y="8193022"/>
              <a:ext cx="1092707" cy="848868"/>
            </a:xfrm>
            <a:prstGeom prst="rect">
              <a:avLst/>
            </a:prstGeom>
          </p:spPr>
        </p:pic>
        <p:pic>
          <p:nvPicPr>
            <p:cNvPr id="15" name="object 15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109728" y="8193022"/>
              <a:ext cx="1092708" cy="848868"/>
            </a:xfrm>
            <a:prstGeom prst="rect">
              <a:avLst/>
            </a:prstGeom>
          </p:spPr>
        </p:pic>
      </p:grpSp>
      <p:sp>
        <p:nvSpPr>
          <p:cNvPr id="16" name="object 16"/>
          <p:cNvSpPr txBox="1"/>
          <p:nvPr/>
        </p:nvSpPr>
        <p:spPr>
          <a:xfrm>
            <a:off x="221691" y="1068451"/>
            <a:ext cx="6379845" cy="68249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063875" marR="734695" indent="-431800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Arial"/>
                <a:cs typeface="Arial"/>
              </a:rPr>
              <a:t>6ta.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Edición</a:t>
            </a:r>
            <a:r>
              <a:rPr sz="1200" b="1" spc="-10" dirty="0">
                <a:latin typeface="Arial"/>
                <a:cs typeface="Arial"/>
              </a:rPr>
              <a:t> Volumen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I</a:t>
            </a:r>
            <a:r>
              <a:rPr sz="1200" b="1" spc="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Enero</a:t>
            </a:r>
            <a:r>
              <a:rPr sz="1200" b="1" spc="-3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a</a:t>
            </a:r>
            <a:r>
              <a:rPr sz="1200" b="1" spc="-2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Julio</a:t>
            </a:r>
            <a:r>
              <a:rPr sz="1200" b="1" spc="-5" dirty="0">
                <a:latin typeface="Arial"/>
                <a:cs typeface="Arial"/>
              </a:rPr>
              <a:t> </a:t>
            </a:r>
            <a:r>
              <a:rPr sz="1200" b="1" spc="-20" dirty="0">
                <a:latin typeface="Arial"/>
                <a:cs typeface="Arial"/>
              </a:rPr>
              <a:t>2021 </a:t>
            </a:r>
            <a:r>
              <a:rPr sz="1200" b="1" dirty="0">
                <a:latin typeface="Arial"/>
                <a:cs typeface="Arial"/>
              </a:rPr>
              <a:t>Revista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Semestral-</a:t>
            </a:r>
            <a:r>
              <a:rPr sz="1200" b="1" spc="-40" dirty="0">
                <a:latin typeface="Arial"/>
                <a:cs typeface="Arial"/>
              </a:rPr>
              <a:t> </a:t>
            </a:r>
            <a:r>
              <a:rPr sz="1200" b="1" spc="-10" dirty="0">
                <a:latin typeface="Arial"/>
                <a:cs typeface="Arial"/>
              </a:rPr>
              <a:t>Venezuela</a:t>
            </a:r>
            <a:endParaRPr sz="12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305"/>
              </a:spcBef>
            </a:pPr>
            <a:endParaRPr sz="1200">
              <a:latin typeface="Arial"/>
              <a:cs typeface="Arial"/>
            </a:endParaRPr>
          </a:p>
          <a:p>
            <a:pPr marL="375285" marR="6350" indent="-36322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tienen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responsabilidad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promover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estudiantes</a:t>
            </a:r>
            <a:r>
              <a:rPr sz="1200" spc="3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futuros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profesionales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valores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que </a:t>
            </a:r>
            <a:r>
              <a:rPr sz="1200" dirty="0">
                <a:latin typeface="Times New Roman"/>
                <a:cs typeface="Times New Roman"/>
              </a:rPr>
              <a:t>requiere un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profesional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ámbito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ser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competitivo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integrar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tics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especialidad.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60"/>
              </a:spcBef>
            </a:pPr>
            <a:endParaRPr sz="1200">
              <a:latin typeface="Times New Roman"/>
              <a:cs typeface="Times New Roman"/>
            </a:endParaRPr>
          </a:p>
          <a:p>
            <a:pPr marL="12700" algn="just">
              <a:lnSpc>
                <a:spcPct val="100000"/>
              </a:lnSpc>
            </a:pPr>
            <a:r>
              <a:rPr sz="1200" b="1" i="1" dirty="0">
                <a:latin typeface="Times New Roman"/>
                <a:cs typeface="Times New Roman"/>
              </a:rPr>
              <a:t>Características</a:t>
            </a:r>
            <a:r>
              <a:rPr sz="1200" b="1" i="1" spc="-25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de</a:t>
            </a:r>
            <a:r>
              <a:rPr sz="1200" b="1" i="1" spc="-30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la</a:t>
            </a:r>
            <a:r>
              <a:rPr sz="1200" b="1" i="1" spc="-60" dirty="0">
                <a:latin typeface="Times New Roman"/>
                <a:cs typeface="Times New Roman"/>
              </a:rPr>
              <a:t> </a:t>
            </a:r>
            <a:r>
              <a:rPr sz="1200" b="1" i="1" spc="-10" dirty="0">
                <a:latin typeface="Times New Roman"/>
                <a:cs typeface="Times New Roman"/>
              </a:rPr>
              <a:t>Andragogía.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60"/>
              </a:spcBef>
            </a:pPr>
            <a:endParaRPr sz="1200">
              <a:latin typeface="Times New Roman"/>
              <a:cs typeface="Times New Roman"/>
            </a:endParaRPr>
          </a:p>
          <a:p>
            <a:pPr marL="1270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"Andragogía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no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Pedagogía"</a:t>
            </a:r>
            <a:r>
              <a:rPr sz="1200" spc="-10" dirty="0">
                <a:latin typeface="Times New Roman"/>
                <a:cs typeface="Times New Roman"/>
              </a:rPr>
              <a:t>(1972),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Malcolm</a:t>
            </a:r>
            <a:r>
              <a:rPr sz="1200" i="1" spc="-1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Knowles</a:t>
            </a:r>
            <a:r>
              <a:rPr sz="1200" i="1" spc="-2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(2007),</a:t>
            </a:r>
            <a:r>
              <a:rPr sz="1200" i="1" spc="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enfatiza:</a:t>
            </a:r>
            <a:endParaRPr sz="1200">
              <a:latin typeface="Times New Roman"/>
              <a:cs typeface="Times New Roman"/>
            </a:endParaRPr>
          </a:p>
          <a:p>
            <a:pPr marL="219075" indent="-206375" algn="just">
              <a:lnSpc>
                <a:spcPct val="100000"/>
              </a:lnSpc>
              <a:spcBef>
                <a:spcPts val="5"/>
              </a:spcBef>
              <a:buAutoNum type="alphaLcParenBoth"/>
              <a:tabLst>
                <a:tab pos="219075" algn="l"/>
              </a:tabLst>
            </a:pPr>
            <a:r>
              <a:rPr sz="1200" b="1" spc="-10" dirty="0">
                <a:latin typeface="Times New Roman"/>
                <a:cs typeface="Times New Roman"/>
              </a:rPr>
              <a:t>Auto-</a:t>
            </a:r>
            <a:r>
              <a:rPr sz="1200" b="1" dirty="0">
                <a:latin typeface="Times New Roman"/>
                <a:cs typeface="Times New Roman"/>
              </a:rPr>
              <a:t>concepto</a:t>
            </a:r>
            <a:r>
              <a:rPr sz="1200" dirty="0">
                <a:latin typeface="Times New Roman"/>
                <a:cs typeface="Times New Roman"/>
              </a:rPr>
              <a:t>.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auto-</a:t>
            </a:r>
            <a:r>
              <a:rPr sz="1200" dirty="0">
                <a:latin typeface="Times New Roman"/>
                <a:cs typeface="Times New Roman"/>
              </a:rPr>
              <a:t>concepto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conlleva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individuo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guiarse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propia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voluntad.</a:t>
            </a:r>
            <a:endParaRPr sz="1200">
              <a:latin typeface="Times New Roman"/>
              <a:cs typeface="Times New Roman"/>
            </a:endParaRPr>
          </a:p>
          <a:p>
            <a:pPr marL="12700" marR="6985" indent="234315" algn="just">
              <a:lnSpc>
                <a:spcPct val="100000"/>
              </a:lnSpc>
              <a:buAutoNum type="alphaLcParenBoth"/>
              <a:tabLst>
                <a:tab pos="247015" algn="l"/>
              </a:tabLst>
            </a:pPr>
            <a:r>
              <a:rPr sz="1200" b="1" dirty="0">
                <a:latin typeface="Times New Roman"/>
                <a:cs typeface="Times New Roman"/>
              </a:rPr>
              <a:t>Experiencia</a:t>
            </a:r>
            <a:r>
              <a:rPr sz="1200" b="1" spc="6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del</a:t>
            </a:r>
            <a:r>
              <a:rPr sz="1200" b="1" spc="6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Adulto:</a:t>
            </a:r>
            <a:r>
              <a:rPr sz="1200" b="1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adultos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independientemente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edad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han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acumulado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gran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riqueza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experiencias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convierten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importantes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recursos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aprendizaje.</a:t>
            </a:r>
            <a:endParaRPr sz="1200">
              <a:latin typeface="Times New Roman"/>
              <a:cs typeface="Times New Roman"/>
            </a:endParaRPr>
          </a:p>
          <a:p>
            <a:pPr marL="12700" marR="6985" indent="221615" algn="just">
              <a:lnSpc>
                <a:spcPct val="100000"/>
              </a:lnSpc>
              <a:buAutoNum type="alphaLcParenBoth"/>
              <a:tabLst>
                <a:tab pos="234315" algn="l"/>
              </a:tabLst>
            </a:pPr>
            <a:r>
              <a:rPr sz="1200" b="1" dirty="0">
                <a:latin typeface="Times New Roman"/>
                <a:cs typeface="Times New Roman"/>
              </a:rPr>
              <a:t>Prisa</a:t>
            </a:r>
            <a:r>
              <a:rPr sz="1200" b="1" spc="9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para</a:t>
            </a:r>
            <a:r>
              <a:rPr sz="1200" b="1" spc="10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Aprender:</a:t>
            </a:r>
            <a:r>
              <a:rPr sz="1200" b="1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adultos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están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dispuestos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aprender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cosas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necesitan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saber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saber </a:t>
            </a:r>
            <a:r>
              <a:rPr sz="1200" dirty="0">
                <a:latin typeface="Times New Roman"/>
                <a:cs typeface="Times New Roman"/>
              </a:rPr>
              <a:t>hacer,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así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cumplir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nuestros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papeles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sociedad: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laboralmente,</a:t>
            </a:r>
            <a:r>
              <a:rPr sz="1200" b="1" spc="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como</a:t>
            </a:r>
            <a:r>
              <a:rPr sz="1200" b="1" spc="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profesionales,</a:t>
            </a:r>
            <a:r>
              <a:rPr sz="1200" b="1" spc="15" dirty="0">
                <a:latin typeface="Times New Roman"/>
                <a:cs typeface="Times New Roman"/>
              </a:rPr>
              <a:t> </a:t>
            </a:r>
            <a:r>
              <a:rPr sz="1200" b="1" spc="-20" dirty="0">
                <a:latin typeface="Times New Roman"/>
                <a:cs typeface="Times New Roman"/>
              </a:rPr>
              <a:t>como </a:t>
            </a:r>
            <a:r>
              <a:rPr sz="1200" b="1" dirty="0">
                <a:latin typeface="Times New Roman"/>
                <a:cs typeface="Times New Roman"/>
              </a:rPr>
              <a:t>líderes,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trabajadores,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esposos(as),</a:t>
            </a:r>
            <a:r>
              <a:rPr sz="1200" b="1" spc="-6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padres</a:t>
            </a:r>
            <a:r>
              <a:rPr sz="1200" b="1" spc="-5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o</a:t>
            </a:r>
            <a:r>
              <a:rPr sz="1200" b="1" spc="-4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madres.</a:t>
            </a:r>
            <a:endParaRPr sz="1200">
              <a:latin typeface="Times New Roman"/>
              <a:cs typeface="Times New Roman"/>
            </a:endParaRPr>
          </a:p>
          <a:p>
            <a:pPr marL="12700" marR="5080" indent="270510" algn="just">
              <a:lnSpc>
                <a:spcPct val="100000"/>
              </a:lnSpc>
              <a:buAutoNum type="alphaLcParenBoth"/>
              <a:tabLst>
                <a:tab pos="283210" algn="l"/>
              </a:tabLst>
            </a:pPr>
            <a:r>
              <a:rPr sz="1200" b="1" dirty="0">
                <a:latin typeface="Times New Roman"/>
                <a:cs typeface="Times New Roman"/>
              </a:rPr>
              <a:t>Orientación</a:t>
            </a:r>
            <a:r>
              <a:rPr sz="1200" b="1" spc="35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para</a:t>
            </a:r>
            <a:r>
              <a:rPr sz="1200" b="1" spc="36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el</a:t>
            </a:r>
            <a:r>
              <a:rPr sz="1200" b="1" spc="34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Aprendizaje:</a:t>
            </a:r>
            <a:r>
              <a:rPr sz="1200" b="1" spc="3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3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perspectiva</a:t>
            </a:r>
            <a:r>
              <a:rPr sz="1200" spc="3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3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tiempo</a:t>
            </a:r>
            <a:r>
              <a:rPr sz="1200" spc="3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3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3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adultos</a:t>
            </a:r>
            <a:r>
              <a:rPr sz="1200" spc="3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cambia</a:t>
            </a:r>
            <a:r>
              <a:rPr sz="1200" spc="34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hacia </a:t>
            </a:r>
            <a:r>
              <a:rPr sz="1200" dirty="0">
                <a:latin typeface="Times New Roman"/>
                <a:cs typeface="Times New Roman"/>
              </a:rPr>
              <a:t>individuos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buscan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conocimientos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aplicación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manera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inmediata,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vaya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mano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objetivos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nuestras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actividades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empresas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cuales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trabaja,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aras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 </a:t>
            </a:r>
            <a:r>
              <a:rPr sz="1200" dirty="0">
                <a:latin typeface="Times New Roman"/>
                <a:cs typeface="Times New Roman"/>
              </a:rPr>
              <a:t>mejorar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tales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competencias.</a:t>
            </a:r>
            <a:endParaRPr sz="1200">
              <a:latin typeface="Times New Roman"/>
              <a:cs typeface="Times New Roman"/>
            </a:endParaRPr>
          </a:p>
          <a:p>
            <a:pPr marL="12700" marR="5080" indent="212725" algn="just">
              <a:lnSpc>
                <a:spcPct val="100000"/>
              </a:lnSpc>
              <a:buAutoNum type="alphaLcParenBoth"/>
              <a:tabLst>
                <a:tab pos="225425" algn="l"/>
              </a:tabLst>
            </a:pPr>
            <a:r>
              <a:rPr sz="1200" b="1" dirty="0">
                <a:latin typeface="Times New Roman"/>
                <a:cs typeface="Times New Roman"/>
              </a:rPr>
              <a:t>Motivación</a:t>
            </a:r>
            <a:r>
              <a:rPr sz="1200" b="1" spc="3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para</a:t>
            </a:r>
            <a:r>
              <a:rPr sz="1200" b="1" spc="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Aprender:</a:t>
            </a:r>
            <a:r>
              <a:rPr sz="1200" b="1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adultos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son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personas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están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más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motivados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aprender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por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factores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internos,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tales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desarrollo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nuestra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auto-</a:t>
            </a:r>
            <a:r>
              <a:rPr sz="1200" dirty="0">
                <a:latin typeface="Times New Roman"/>
                <a:cs typeface="Times New Roman"/>
              </a:rPr>
              <a:t>estima,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recompensas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tales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aumentos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sueldo,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ascensos,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necesidades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evolucionadas,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descritas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Abraham</a:t>
            </a:r>
            <a:r>
              <a:rPr sz="1200" i="1" spc="10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H.</a:t>
            </a:r>
            <a:r>
              <a:rPr sz="1200" i="1" spc="9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Maslowen</a:t>
            </a:r>
            <a:r>
              <a:rPr sz="1200" i="1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Jerarquía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 </a:t>
            </a:r>
            <a:r>
              <a:rPr sz="1200" spc="-10" dirty="0">
                <a:latin typeface="Times New Roman"/>
                <a:cs typeface="Times New Roman"/>
              </a:rPr>
              <a:t>Necesidades".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60"/>
              </a:spcBef>
            </a:pPr>
            <a:endParaRPr sz="1200">
              <a:latin typeface="Times New Roman"/>
              <a:cs typeface="Times New Roman"/>
            </a:endParaRPr>
          </a:p>
          <a:p>
            <a:pPr marL="12700" algn="just">
              <a:lnSpc>
                <a:spcPct val="100000"/>
              </a:lnSpc>
            </a:pPr>
            <a:r>
              <a:rPr sz="1200" b="1" i="1" dirty="0">
                <a:latin typeface="Times New Roman"/>
                <a:cs typeface="Times New Roman"/>
              </a:rPr>
              <a:t>Praxis</a:t>
            </a:r>
            <a:r>
              <a:rPr sz="1200" b="1" i="1" spc="-45" dirty="0">
                <a:latin typeface="Times New Roman"/>
                <a:cs typeface="Times New Roman"/>
              </a:rPr>
              <a:t> </a:t>
            </a:r>
            <a:r>
              <a:rPr sz="1200" b="1" i="1" spc="-10" dirty="0">
                <a:latin typeface="Times New Roman"/>
                <a:cs typeface="Times New Roman"/>
              </a:rPr>
              <a:t>Andragógica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60"/>
              </a:spcBef>
            </a:pPr>
            <a:endParaRPr sz="1200">
              <a:latin typeface="Times New Roman"/>
              <a:cs typeface="Times New Roman"/>
            </a:endParaRPr>
          </a:p>
          <a:p>
            <a:pPr marL="375285" marR="6985" indent="-36322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Centrado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planteamientos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Urbina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Molina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(1978)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“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educación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adulto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andragogía, </a:t>
            </a:r>
            <a:r>
              <a:rPr sz="1200" dirty="0">
                <a:latin typeface="Times New Roman"/>
                <a:cs typeface="Times New Roman"/>
              </a:rPr>
              <a:t>independiente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fines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niveles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académicos.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praxis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autodirectividad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presencia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sociedades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modernas,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manera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sistemática,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fundamenta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necesidad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tiene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el </a:t>
            </a:r>
            <a:r>
              <a:rPr sz="1200" dirty="0">
                <a:latin typeface="Times New Roman"/>
                <a:cs typeface="Times New Roman"/>
              </a:rPr>
              <a:t>adulto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superar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sus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propias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contradicciones,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así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mejorar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calidad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vida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grupo”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(p.52).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60"/>
              </a:spcBef>
            </a:pPr>
            <a:endParaRPr sz="1200">
              <a:latin typeface="Times New Roman"/>
              <a:cs typeface="Times New Roman"/>
            </a:endParaRPr>
          </a:p>
          <a:p>
            <a:pPr marL="12700" algn="just">
              <a:lnSpc>
                <a:spcPct val="100000"/>
              </a:lnSpc>
              <a:spcBef>
                <a:spcPts val="5"/>
              </a:spcBef>
            </a:pPr>
            <a:r>
              <a:rPr sz="1200" b="1" i="1" dirty="0">
                <a:latin typeface="Times New Roman"/>
                <a:cs typeface="Times New Roman"/>
              </a:rPr>
              <a:t>Importancia</a:t>
            </a:r>
            <a:r>
              <a:rPr sz="1200" b="1" i="1" spc="-40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de</a:t>
            </a:r>
            <a:r>
              <a:rPr sz="1200" b="1" i="1" spc="-10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la</a:t>
            </a:r>
            <a:r>
              <a:rPr sz="1200" b="1" i="1" spc="-15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formación</a:t>
            </a:r>
            <a:r>
              <a:rPr sz="1200" b="1" i="1" spc="-10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docente</a:t>
            </a:r>
            <a:r>
              <a:rPr sz="1200" b="1" i="1" spc="-10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en</a:t>
            </a:r>
            <a:r>
              <a:rPr sz="1200" b="1" i="1" spc="-10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el</a:t>
            </a:r>
            <a:r>
              <a:rPr sz="1200" b="1" i="1" spc="-10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siglo</a:t>
            </a:r>
            <a:r>
              <a:rPr sz="1200" b="1" i="1" spc="-15" dirty="0">
                <a:latin typeface="Times New Roman"/>
                <a:cs typeface="Times New Roman"/>
              </a:rPr>
              <a:t> </a:t>
            </a:r>
            <a:r>
              <a:rPr sz="1200" b="1" i="1" spc="-25" dirty="0">
                <a:latin typeface="Times New Roman"/>
                <a:cs typeface="Times New Roman"/>
              </a:rPr>
              <a:t>XXI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5"/>
              </a:spcBef>
            </a:pPr>
            <a:endParaRPr sz="1200">
              <a:latin typeface="Times New Roman"/>
              <a:cs typeface="Times New Roman"/>
            </a:endParaRPr>
          </a:p>
          <a:p>
            <a:pPr marL="375285" marR="5080" indent="-363220" algn="just">
              <a:lnSpc>
                <a:spcPct val="100000"/>
              </a:lnSpc>
              <a:spcBef>
                <a:spcPts val="5"/>
              </a:spcBef>
            </a:pPr>
            <a:r>
              <a:rPr sz="1200" dirty="0">
                <a:latin typeface="Times New Roman"/>
                <a:cs typeface="Times New Roman"/>
              </a:rPr>
              <a:t>Ortiz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(2012),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expresa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que: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formación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docente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siglo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XXI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reto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producto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volatilidad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nuevos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desafíos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desarrollos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experimentan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mundo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científico </a:t>
            </a:r>
            <a:r>
              <a:rPr sz="1200" dirty="0">
                <a:latin typeface="Times New Roman"/>
                <a:cs typeface="Times New Roman"/>
              </a:rPr>
              <a:t>tecnológico.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eso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capacitación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nuevos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saberes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adaptación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tecnología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es</a:t>
            </a:r>
            <a:endParaRPr sz="1200">
              <a:latin typeface="Times New Roman"/>
              <a:cs typeface="Times New Roman"/>
            </a:endParaRPr>
          </a:p>
        </p:txBody>
      </p:sp>
      <p:pic>
        <p:nvPicPr>
          <p:cNvPr id="17" name="object 17"/>
          <p:cNvPicPr/>
          <p:nvPr/>
        </p:nvPicPr>
        <p:blipFill>
          <a:blip r:embed="rId13" cstate="print"/>
          <a:stretch>
            <a:fillRect/>
          </a:stretch>
        </p:blipFill>
        <p:spPr>
          <a:xfrm>
            <a:off x="4581144" y="145986"/>
            <a:ext cx="1805304" cy="893889"/>
          </a:xfrm>
          <a:prstGeom prst="rect">
            <a:avLst/>
          </a:prstGeom>
        </p:spPr>
      </p:pic>
      <p:sp>
        <p:nvSpPr>
          <p:cNvPr id="18" name="object 18"/>
          <p:cNvSpPr txBox="1"/>
          <p:nvPr/>
        </p:nvSpPr>
        <p:spPr>
          <a:xfrm>
            <a:off x="1435735" y="8256658"/>
            <a:ext cx="4055110" cy="372745"/>
          </a:xfrm>
          <a:prstGeom prst="rect">
            <a:avLst/>
          </a:prstGeom>
        </p:spPr>
        <p:txBody>
          <a:bodyPr vert="horz" wrap="square" lIns="0" tIns="6350" rIns="0" bIns="0" rtlCol="0">
            <a:spAutoFit/>
          </a:bodyPr>
          <a:lstStyle/>
          <a:p>
            <a:pPr marL="884555" marR="5080" indent="-872490">
              <a:lnSpc>
                <a:spcPts val="1400"/>
              </a:lnSpc>
              <a:spcBef>
                <a:spcPts val="50"/>
              </a:spcBef>
            </a:pPr>
            <a:r>
              <a:rPr sz="1200" b="1" dirty="0">
                <a:latin typeface="Times New Roman"/>
                <a:cs typeface="Times New Roman"/>
              </a:rPr>
              <a:t>Entramado</a:t>
            </a:r>
            <a:r>
              <a:rPr sz="1200" b="1" spc="-4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Teórico </a:t>
            </a:r>
            <a:r>
              <a:rPr sz="1200" b="1" dirty="0">
                <a:latin typeface="Times New Roman"/>
                <a:cs typeface="Times New Roman"/>
              </a:rPr>
              <a:t>de</a:t>
            </a:r>
            <a:r>
              <a:rPr sz="1200" b="1" spc="-3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la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Formación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Andragógica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del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Docente </a:t>
            </a:r>
            <a:r>
              <a:rPr sz="1200" b="1" dirty="0">
                <a:latin typeface="Times New Roman"/>
                <a:cs typeface="Times New Roman"/>
              </a:rPr>
              <a:t>Universitario</a:t>
            </a:r>
            <a:r>
              <a:rPr sz="1200" b="1" spc="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en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el</a:t>
            </a:r>
            <a:r>
              <a:rPr sz="1200" b="1" spc="-1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Uso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las</a:t>
            </a:r>
            <a:r>
              <a:rPr sz="1200" b="1" spc="-40" dirty="0">
                <a:latin typeface="Times New Roman"/>
                <a:cs typeface="Times New Roman"/>
              </a:rPr>
              <a:t> </a:t>
            </a:r>
            <a:r>
              <a:rPr sz="1200" b="1" spc="-20" dirty="0">
                <a:latin typeface="Times New Roman"/>
                <a:cs typeface="Times New Roman"/>
              </a:rPr>
              <a:t>TICS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2946273" y="8773904"/>
            <a:ext cx="1357630" cy="1943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410"/>
              </a:lnSpc>
            </a:pPr>
            <a:r>
              <a:rPr sz="1200" b="1" dirty="0">
                <a:latin typeface="Times New Roman"/>
                <a:cs typeface="Times New Roman"/>
              </a:rPr>
              <a:t>Dra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Mary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Martínez.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20" name="object 20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45110" rIns="0" bIns="0" rtlCol="0">
            <a:spAutoFit/>
          </a:bodyPr>
          <a:lstStyle/>
          <a:p>
            <a:pPr marL="144145">
              <a:lnSpc>
                <a:spcPts val="1410"/>
              </a:lnSpc>
            </a:pPr>
            <a:fld id="{81D60167-4931-47E6-BA6A-407CBD079E47}" type="slidenum">
              <a:rPr spc="-25" dirty="0"/>
              <a:t>113</a:t>
            </a:fld>
            <a:endParaRPr spc="-25" dirty="0"/>
          </a:p>
        </p:txBody>
      </p:sp>
      <p:grpSp>
        <p:nvGrpSpPr>
          <p:cNvPr id="21" name="Grupo 20">
            <a:extLst>
              <a:ext uri="{FF2B5EF4-FFF2-40B4-BE49-F238E27FC236}">
                <a16:creationId xmlns:a16="http://schemas.microsoft.com/office/drawing/2014/main" id="{3DDD889B-C4E2-65E8-4DF5-3012A6FDA2D0}"/>
              </a:ext>
            </a:extLst>
          </p:cNvPr>
          <p:cNvGrpSpPr/>
          <p:nvPr/>
        </p:nvGrpSpPr>
        <p:grpSpPr>
          <a:xfrm>
            <a:off x="109728" y="101536"/>
            <a:ext cx="6665976" cy="1452626"/>
            <a:chOff x="470065" y="1951410"/>
            <a:chExt cx="6665976" cy="1452626"/>
          </a:xfrm>
        </p:grpSpPr>
        <p:grpSp>
          <p:nvGrpSpPr>
            <p:cNvPr id="22" name="object 12">
              <a:extLst>
                <a:ext uri="{FF2B5EF4-FFF2-40B4-BE49-F238E27FC236}">
                  <a16:creationId xmlns:a16="http://schemas.microsoft.com/office/drawing/2014/main" id="{02EC7F99-0EE2-C522-44CC-0ADD7F14DF18}"/>
                </a:ext>
              </a:extLst>
            </p:cNvPr>
            <p:cNvGrpSpPr/>
            <p:nvPr/>
          </p:nvGrpSpPr>
          <p:grpSpPr>
            <a:xfrm>
              <a:off x="470065" y="1951664"/>
              <a:ext cx="6665976" cy="1452372"/>
              <a:chOff x="96011" y="115823"/>
              <a:chExt cx="6665976" cy="1452372"/>
            </a:xfrm>
          </p:grpSpPr>
          <p:pic>
            <p:nvPicPr>
              <p:cNvPr id="26" name="object 13">
                <a:extLst>
                  <a:ext uri="{FF2B5EF4-FFF2-40B4-BE49-F238E27FC236}">
                    <a16:creationId xmlns:a16="http://schemas.microsoft.com/office/drawing/2014/main" id="{CC67F4F7-42C4-25CB-CCA5-70342796FDCD}"/>
                  </a:ext>
                </a:extLst>
              </p:cNvPr>
              <p:cNvPicPr/>
              <p:nvPr/>
            </p:nvPicPr>
            <p:blipFill>
              <a:blip r:embed="rId3" cstate="print"/>
              <a:stretch>
                <a:fillRect/>
              </a:stretch>
            </p:blipFill>
            <p:spPr>
              <a:xfrm>
                <a:off x="96011" y="115823"/>
                <a:ext cx="6665976" cy="1452372"/>
              </a:xfrm>
              <a:prstGeom prst="rect">
                <a:avLst/>
              </a:prstGeom>
            </p:spPr>
          </p:pic>
          <p:pic>
            <p:nvPicPr>
              <p:cNvPr id="27" name="object 14">
                <a:extLst>
                  <a:ext uri="{FF2B5EF4-FFF2-40B4-BE49-F238E27FC236}">
                    <a16:creationId xmlns:a16="http://schemas.microsoft.com/office/drawing/2014/main" id="{71E790FE-BFA1-A058-109A-7605006DB3BE}"/>
                  </a:ext>
                </a:extLst>
              </p:cNvPr>
              <p:cNvPicPr/>
              <p:nvPr/>
            </p:nvPicPr>
            <p:blipFill>
              <a:blip r:embed="rId4" cstate="print"/>
              <a:stretch>
                <a:fillRect/>
              </a:stretch>
            </p:blipFill>
            <p:spPr>
              <a:xfrm>
                <a:off x="142849" y="142875"/>
                <a:ext cx="6572275" cy="1358646"/>
              </a:xfrm>
              <a:prstGeom prst="rect">
                <a:avLst/>
              </a:prstGeom>
            </p:spPr>
          </p:pic>
          <p:sp>
            <p:nvSpPr>
              <p:cNvPr id="28" name="object 15">
                <a:extLst>
                  <a:ext uri="{FF2B5EF4-FFF2-40B4-BE49-F238E27FC236}">
                    <a16:creationId xmlns:a16="http://schemas.microsoft.com/office/drawing/2014/main" id="{50278257-7EDE-BDE0-407E-649A001FA190}"/>
                  </a:ext>
                </a:extLst>
              </p:cNvPr>
              <p:cNvSpPr/>
              <p:nvPr/>
            </p:nvSpPr>
            <p:spPr>
              <a:xfrm>
                <a:off x="142849" y="142875"/>
                <a:ext cx="6572884" cy="1358900"/>
              </a:xfrm>
              <a:custGeom>
                <a:avLst/>
                <a:gdLst/>
                <a:ahLst/>
                <a:cxnLst/>
                <a:rect l="l" t="t" r="r" b="b"/>
                <a:pathLst>
                  <a:path w="6572884" h="1358900">
                    <a:moveTo>
                      <a:pt x="0" y="226441"/>
                    </a:moveTo>
                    <a:lnTo>
                      <a:pt x="4600" y="180795"/>
                    </a:lnTo>
                    <a:lnTo>
                      <a:pt x="17795" y="138285"/>
                    </a:lnTo>
                    <a:lnTo>
                      <a:pt x="38673" y="99820"/>
                    </a:lnTo>
                    <a:lnTo>
                      <a:pt x="66324" y="66309"/>
                    </a:lnTo>
                    <a:lnTo>
                      <a:pt x="99837" y="38663"/>
                    </a:lnTo>
                    <a:lnTo>
                      <a:pt x="138301" y="17789"/>
                    </a:lnTo>
                    <a:lnTo>
                      <a:pt x="180806" y="4599"/>
                    </a:lnTo>
                    <a:lnTo>
                      <a:pt x="226440" y="0"/>
                    </a:lnTo>
                    <a:lnTo>
                      <a:pt x="6345834" y="0"/>
                    </a:lnTo>
                    <a:lnTo>
                      <a:pt x="6391480" y="4599"/>
                    </a:lnTo>
                    <a:lnTo>
                      <a:pt x="6433990" y="17789"/>
                    </a:lnTo>
                    <a:lnTo>
                      <a:pt x="6472455" y="38663"/>
                    </a:lnTo>
                    <a:lnTo>
                      <a:pt x="6505965" y="66309"/>
                    </a:lnTo>
                    <a:lnTo>
                      <a:pt x="6533612" y="99820"/>
                    </a:lnTo>
                    <a:lnTo>
                      <a:pt x="6554485" y="138285"/>
                    </a:lnTo>
                    <a:lnTo>
                      <a:pt x="6567676" y="180795"/>
                    </a:lnTo>
                    <a:lnTo>
                      <a:pt x="6572275" y="226441"/>
                    </a:lnTo>
                    <a:lnTo>
                      <a:pt x="6572275" y="1132204"/>
                    </a:lnTo>
                    <a:lnTo>
                      <a:pt x="6567676" y="1177850"/>
                    </a:lnTo>
                    <a:lnTo>
                      <a:pt x="6554485" y="1220360"/>
                    </a:lnTo>
                    <a:lnTo>
                      <a:pt x="6533612" y="1258825"/>
                    </a:lnTo>
                    <a:lnTo>
                      <a:pt x="6505965" y="1292336"/>
                    </a:lnTo>
                    <a:lnTo>
                      <a:pt x="6472455" y="1319982"/>
                    </a:lnTo>
                    <a:lnTo>
                      <a:pt x="6433990" y="1340856"/>
                    </a:lnTo>
                    <a:lnTo>
                      <a:pt x="6391480" y="1354046"/>
                    </a:lnTo>
                    <a:lnTo>
                      <a:pt x="6345834" y="1358646"/>
                    </a:lnTo>
                    <a:lnTo>
                      <a:pt x="226440" y="1358646"/>
                    </a:lnTo>
                    <a:lnTo>
                      <a:pt x="180806" y="1354046"/>
                    </a:lnTo>
                    <a:lnTo>
                      <a:pt x="138301" y="1340856"/>
                    </a:lnTo>
                    <a:lnTo>
                      <a:pt x="99837" y="1319982"/>
                    </a:lnTo>
                    <a:lnTo>
                      <a:pt x="66324" y="1292336"/>
                    </a:lnTo>
                    <a:lnTo>
                      <a:pt x="38673" y="1258825"/>
                    </a:lnTo>
                    <a:lnTo>
                      <a:pt x="17795" y="1220360"/>
                    </a:lnTo>
                    <a:lnTo>
                      <a:pt x="4600" y="1177850"/>
                    </a:lnTo>
                    <a:lnTo>
                      <a:pt x="0" y="1132204"/>
                    </a:lnTo>
                    <a:lnTo>
                      <a:pt x="0" y="226441"/>
                    </a:lnTo>
                    <a:close/>
                  </a:path>
                </a:pathLst>
              </a:custGeom>
              <a:ln w="9525">
                <a:solidFill>
                  <a:srgbClr val="55CE74"/>
                </a:solidFill>
              </a:ln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pic>
            <p:nvPicPr>
              <p:cNvPr id="29" name="object 16">
                <a:extLst>
                  <a:ext uri="{FF2B5EF4-FFF2-40B4-BE49-F238E27FC236}">
                    <a16:creationId xmlns:a16="http://schemas.microsoft.com/office/drawing/2014/main" id="{CEECBCD0-62E0-DC63-A825-82C897127641}"/>
                  </a:ext>
                </a:extLst>
              </p:cNvPr>
              <p:cNvPicPr/>
              <p:nvPr/>
            </p:nvPicPr>
            <p:blipFill>
              <a:blip r:embed="rId5" cstate="print"/>
              <a:stretch>
                <a:fillRect/>
              </a:stretch>
            </p:blipFill>
            <p:spPr>
              <a:xfrm>
                <a:off x="2500248" y="305930"/>
                <a:ext cx="1714500" cy="733945"/>
              </a:xfrm>
              <a:prstGeom prst="rect">
                <a:avLst/>
              </a:prstGeom>
            </p:spPr>
          </p:pic>
        </p:grpSp>
        <p:sp>
          <p:nvSpPr>
            <p:cNvPr id="23" name="object 16">
              <a:extLst>
                <a:ext uri="{FF2B5EF4-FFF2-40B4-BE49-F238E27FC236}">
                  <a16:creationId xmlns:a16="http://schemas.microsoft.com/office/drawing/2014/main" id="{4CEEF6C3-3E9F-4716-4C4B-65B7DB7BB88F}"/>
                </a:ext>
              </a:extLst>
            </p:cNvPr>
            <p:cNvSpPr txBox="1"/>
            <p:nvPr/>
          </p:nvSpPr>
          <p:spPr>
            <a:xfrm>
              <a:off x="2775727" y="2875716"/>
              <a:ext cx="3332858" cy="391795"/>
            </a:xfrm>
            <a:prstGeom prst="rect">
              <a:avLst/>
            </a:prstGeom>
            <a:noFill/>
          </p:spPr>
          <p:txBody>
            <a:bodyPr vert="horz" wrap="square" lIns="0" tIns="12700" rIns="0" bIns="0" rtlCol="0">
              <a:spAutoFit/>
            </a:bodyPr>
            <a:lstStyle/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Volumen 4,  Número 1  Enero a Julio 2021</a:t>
              </a:r>
            </a:p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Revista Semestral. Venezuela</a:t>
              </a:r>
              <a:endParaRPr sz="1200" dirty="0">
                <a:latin typeface="Arial"/>
                <a:cs typeface="Arial"/>
              </a:endParaRPr>
            </a:p>
          </p:txBody>
        </p:sp>
        <p:pic>
          <p:nvPicPr>
            <p:cNvPr id="24" name="object 25">
              <a:extLst>
                <a:ext uri="{FF2B5EF4-FFF2-40B4-BE49-F238E27FC236}">
                  <a16:creationId xmlns:a16="http://schemas.microsoft.com/office/drawing/2014/main" id="{D6DB39C5-9C67-6091-7E25-68BE263D73FE}"/>
                </a:ext>
              </a:extLst>
            </p:cNvPr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470065" y="2027896"/>
              <a:ext cx="2305662" cy="1053903"/>
            </a:xfrm>
            <a:prstGeom prst="rect">
              <a:avLst/>
            </a:prstGeom>
          </p:spPr>
        </p:pic>
        <p:pic>
          <p:nvPicPr>
            <p:cNvPr id="25" name="object 31">
              <a:extLst>
                <a:ext uri="{FF2B5EF4-FFF2-40B4-BE49-F238E27FC236}">
                  <a16:creationId xmlns:a16="http://schemas.microsoft.com/office/drawing/2014/main" id="{75B5904E-137C-BDB2-179C-41036B883EF2}"/>
                </a:ext>
              </a:extLst>
            </p:cNvPr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4932681" y="1951410"/>
              <a:ext cx="1805304" cy="893889"/>
            </a:xfrm>
            <a:prstGeom prst="rect">
              <a:avLst/>
            </a:prstGeom>
          </p:spPr>
        </p:pic>
      </p:grpSp>
    </p:spTree>
  </p:cSld>
  <p:clrMapOvr>
    <a:masterClrMapping/>
  </p:clrMapOvr>
</p:sld>
</file>

<file path=ppt/slides/slide1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94485" y="115823"/>
            <a:ext cx="6669405" cy="8926195"/>
            <a:chOff x="94485" y="115823"/>
            <a:chExt cx="6669405" cy="8926195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204216" y="8651747"/>
              <a:ext cx="6518148" cy="158496"/>
            </a:xfrm>
            <a:prstGeom prst="rect">
              <a:avLst/>
            </a:prstGeom>
          </p:spPr>
        </p:pic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96012" y="115823"/>
              <a:ext cx="6665976" cy="1452372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42849" y="142875"/>
              <a:ext cx="6572275" cy="1358646"/>
            </a:xfrm>
            <a:prstGeom prst="rect">
              <a:avLst/>
            </a:prstGeom>
          </p:spPr>
        </p:pic>
        <p:sp>
          <p:nvSpPr>
            <p:cNvPr id="6" name="object 6"/>
            <p:cNvSpPr/>
            <p:nvPr/>
          </p:nvSpPr>
          <p:spPr>
            <a:xfrm>
              <a:off x="142849" y="142875"/>
              <a:ext cx="6572884" cy="1358900"/>
            </a:xfrm>
            <a:custGeom>
              <a:avLst/>
              <a:gdLst/>
              <a:ahLst/>
              <a:cxnLst/>
              <a:rect l="l" t="t" r="r" b="b"/>
              <a:pathLst>
                <a:path w="6572884" h="1358900">
                  <a:moveTo>
                    <a:pt x="0" y="226441"/>
                  </a:moveTo>
                  <a:lnTo>
                    <a:pt x="4600" y="180795"/>
                  </a:lnTo>
                  <a:lnTo>
                    <a:pt x="17795" y="138285"/>
                  </a:lnTo>
                  <a:lnTo>
                    <a:pt x="38673" y="99820"/>
                  </a:lnTo>
                  <a:lnTo>
                    <a:pt x="66324" y="66309"/>
                  </a:lnTo>
                  <a:lnTo>
                    <a:pt x="99837" y="38663"/>
                  </a:lnTo>
                  <a:lnTo>
                    <a:pt x="138301" y="17789"/>
                  </a:lnTo>
                  <a:lnTo>
                    <a:pt x="180806" y="4599"/>
                  </a:lnTo>
                  <a:lnTo>
                    <a:pt x="226440" y="0"/>
                  </a:lnTo>
                  <a:lnTo>
                    <a:pt x="6345834" y="0"/>
                  </a:lnTo>
                  <a:lnTo>
                    <a:pt x="6391480" y="4599"/>
                  </a:lnTo>
                  <a:lnTo>
                    <a:pt x="6433990" y="17789"/>
                  </a:lnTo>
                  <a:lnTo>
                    <a:pt x="6472455" y="38663"/>
                  </a:lnTo>
                  <a:lnTo>
                    <a:pt x="6505965" y="66309"/>
                  </a:lnTo>
                  <a:lnTo>
                    <a:pt x="6533612" y="99820"/>
                  </a:lnTo>
                  <a:lnTo>
                    <a:pt x="6554485" y="138285"/>
                  </a:lnTo>
                  <a:lnTo>
                    <a:pt x="6567676" y="180795"/>
                  </a:lnTo>
                  <a:lnTo>
                    <a:pt x="6572275" y="226441"/>
                  </a:lnTo>
                  <a:lnTo>
                    <a:pt x="6572275" y="1132204"/>
                  </a:lnTo>
                  <a:lnTo>
                    <a:pt x="6567676" y="1177850"/>
                  </a:lnTo>
                  <a:lnTo>
                    <a:pt x="6554485" y="1220360"/>
                  </a:lnTo>
                  <a:lnTo>
                    <a:pt x="6533612" y="1258825"/>
                  </a:lnTo>
                  <a:lnTo>
                    <a:pt x="6505965" y="1292336"/>
                  </a:lnTo>
                  <a:lnTo>
                    <a:pt x="6472455" y="1319982"/>
                  </a:lnTo>
                  <a:lnTo>
                    <a:pt x="6433990" y="1340856"/>
                  </a:lnTo>
                  <a:lnTo>
                    <a:pt x="6391480" y="1354046"/>
                  </a:lnTo>
                  <a:lnTo>
                    <a:pt x="6345834" y="1358646"/>
                  </a:lnTo>
                  <a:lnTo>
                    <a:pt x="226440" y="1358646"/>
                  </a:lnTo>
                  <a:lnTo>
                    <a:pt x="180806" y="1354046"/>
                  </a:lnTo>
                  <a:lnTo>
                    <a:pt x="138301" y="1340856"/>
                  </a:lnTo>
                  <a:lnTo>
                    <a:pt x="99837" y="1319982"/>
                  </a:lnTo>
                  <a:lnTo>
                    <a:pt x="66324" y="1292336"/>
                  </a:lnTo>
                  <a:lnTo>
                    <a:pt x="38673" y="1258825"/>
                  </a:lnTo>
                  <a:lnTo>
                    <a:pt x="17795" y="1220360"/>
                  </a:lnTo>
                  <a:lnTo>
                    <a:pt x="4600" y="1177850"/>
                  </a:lnTo>
                  <a:lnTo>
                    <a:pt x="0" y="1132204"/>
                  </a:lnTo>
                  <a:lnTo>
                    <a:pt x="0" y="226441"/>
                  </a:lnTo>
                  <a:close/>
                </a:path>
              </a:pathLst>
            </a:custGeom>
            <a:ln w="9525">
              <a:solidFill>
                <a:srgbClr val="55CE7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" name="object 7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2500248" y="305930"/>
              <a:ext cx="1714500" cy="733945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2738628" y="1024127"/>
              <a:ext cx="1897379" cy="371855"/>
            </a:xfrm>
            <a:prstGeom prst="rect">
              <a:avLst/>
            </a:prstGeom>
          </p:spPr>
        </p:pic>
        <p:pic>
          <p:nvPicPr>
            <p:cNvPr id="9" name="object 9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4401312" y="1024127"/>
              <a:ext cx="1577339" cy="371855"/>
            </a:xfrm>
            <a:prstGeom prst="rect">
              <a:avLst/>
            </a:prstGeom>
          </p:spPr>
        </p:pic>
        <p:pic>
          <p:nvPicPr>
            <p:cNvPr id="10" name="object 10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3169920" y="1207007"/>
              <a:ext cx="1546859" cy="371855"/>
            </a:xfrm>
            <a:prstGeom prst="rect">
              <a:avLst/>
            </a:prstGeom>
          </p:spPr>
        </p:pic>
        <p:pic>
          <p:nvPicPr>
            <p:cNvPr id="11" name="object 11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4482083" y="1207007"/>
              <a:ext cx="284988" cy="371855"/>
            </a:xfrm>
            <a:prstGeom prst="rect">
              <a:avLst/>
            </a:prstGeom>
          </p:spPr>
        </p:pic>
        <p:pic>
          <p:nvPicPr>
            <p:cNvPr id="12" name="object 12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4571999" y="1207007"/>
              <a:ext cx="1013460" cy="371855"/>
            </a:xfrm>
            <a:prstGeom prst="rect">
              <a:avLst/>
            </a:prstGeom>
          </p:spPr>
        </p:pic>
        <p:pic>
          <p:nvPicPr>
            <p:cNvPr id="13" name="object 13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324612" y="234695"/>
              <a:ext cx="1719072" cy="1341120"/>
            </a:xfrm>
            <a:prstGeom prst="rect">
              <a:avLst/>
            </a:prstGeom>
          </p:spPr>
        </p:pic>
        <p:pic>
          <p:nvPicPr>
            <p:cNvPr id="14" name="object 14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5606795" y="8193022"/>
              <a:ext cx="1092707" cy="848868"/>
            </a:xfrm>
            <a:prstGeom prst="rect">
              <a:avLst/>
            </a:prstGeom>
          </p:spPr>
        </p:pic>
        <p:pic>
          <p:nvPicPr>
            <p:cNvPr id="15" name="object 15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109728" y="8193022"/>
              <a:ext cx="1092708" cy="848868"/>
            </a:xfrm>
            <a:prstGeom prst="rect">
              <a:avLst/>
            </a:prstGeom>
          </p:spPr>
        </p:pic>
      </p:grpSp>
      <p:sp>
        <p:nvSpPr>
          <p:cNvPr id="16" name="object 16"/>
          <p:cNvSpPr txBox="1"/>
          <p:nvPr/>
        </p:nvSpPr>
        <p:spPr>
          <a:xfrm>
            <a:off x="221691" y="1068451"/>
            <a:ext cx="6346190" cy="69608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063875" marR="701040" indent="-431800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Arial"/>
                <a:cs typeface="Arial"/>
              </a:rPr>
              <a:t>6ta.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Edición</a:t>
            </a:r>
            <a:r>
              <a:rPr sz="1200" b="1" spc="-10" dirty="0">
                <a:latin typeface="Arial"/>
                <a:cs typeface="Arial"/>
              </a:rPr>
              <a:t> Volumen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I</a:t>
            </a:r>
            <a:r>
              <a:rPr sz="1200" b="1" spc="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Enero</a:t>
            </a:r>
            <a:r>
              <a:rPr sz="1200" b="1" spc="-3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a</a:t>
            </a:r>
            <a:r>
              <a:rPr sz="1200" b="1" spc="-2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Julio</a:t>
            </a:r>
            <a:r>
              <a:rPr sz="1200" b="1" spc="-5" dirty="0">
                <a:latin typeface="Arial"/>
                <a:cs typeface="Arial"/>
              </a:rPr>
              <a:t> </a:t>
            </a:r>
            <a:r>
              <a:rPr sz="1200" b="1" spc="-20" dirty="0">
                <a:latin typeface="Arial"/>
                <a:cs typeface="Arial"/>
              </a:rPr>
              <a:t>2021 </a:t>
            </a:r>
            <a:r>
              <a:rPr sz="1200" b="1" dirty="0">
                <a:latin typeface="Arial"/>
                <a:cs typeface="Arial"/>
              </a:rPr>
              <a:t>Revista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Semestral-</a:t>
            </a:r>
            <a:r>
              <a:rPr sz="1200" b="1" spc="-40" dirty="0">
                <a:latin typeface="Arial"/>
                <a:cs typeface="Arial"/>
              </a:rPr>
              <a:t> </a:t>
            </a:r>
            <a:r>
              <a:rPr sz="1200" b="1" spc="-10" dirty="0">
                <a:latin typeface="Arial"/>
                <a:cs typeface="Arial"/>
              </a:rPr>
              <a:t>Venezuela</a:t>
            </a:r>
            <a:endParaRPr sz="1200" dirty="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305"/>
              </a:spcBef>
            </a:pPr>
            <a:endParaRPr sz="1200" dirty="0">
              <a:latin typeface="Arial"/>
              <a:cs typeface="Arial"/>
            </a:endParaRPr>
          </a:p>
          <a:p>
            <a:pPr marL="375285" marR="8255" indent="-36322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forma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estratégica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docente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estos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tiempos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debe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asumir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herramienta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fundamental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absorber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cambios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transformaciones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experimenta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área </a:t>
            </a:r>
            <a:r>
              <a:rPr sz="1200" spc="-10" dirty="0">
                <a:latin typeface="Times New Roman"/>
                <a:cs typeface="Times New Roman"/>
              </a:rPr>
              <a:t>educativa.</a:t>
            </a:r>
            <a:endParaRPr sz="1200" dirty="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60"/>
              </a:spcBef>
            </a:pPr>
            <a:endParaRPr sz="1200" dirty="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1200" b="1" i="1" spc="-10" dirty="0">
                <a:latin typeface="Times New Roman"/>
                <a:cs typeface="Times New Roman"/>
              </a:rPr>
              <a:t>Transdisciplinariedad,</a:t>
            </a:r>
            <a:r>
              <a:rPr sz="1200" b="1" i="1" spc="10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formación</a:t>
            </a:r>
            <a:r>
              <a:rPr sz="1200" b="1" i="1" spc="10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andragógica y</a:t>
            </a:r>
            <a:r>
              <a:rPr sz="1200" b="1" i="1" spc="20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Educación</a:t>
            </a:r>
            <a:r>
              <a:rPr sz="1200" b="1" i="1" spc="15" dirty="0">
                <a:latin typeface="Times New Roman"/>
                <a:cs typeface="Times New Roman"/>
              </a:rPr>
              <a:t> </a:t>
            </a:r>
            <a:r>
              <a:rPr sz="1200" b="1" i="1" spc="-10" dirty="0">
                <a:latin typeface="Times New Roman"/>
                <a:cs typeface="Times New Roman"/>
              </a:rPr>
              <a:t>Tecnológica</a:t>
            </a:r>
            <a:endParaRPr sz="1200" dirty="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60"/>
              </a:spcBef>
            </a:pPr>
            <a:endParaRPr sz="1200" dirty="0">
              <a:latin typeface="Times New Roman"/>
              <a:cs typeface="Times New Roman"/>
            </a:endParaRPr>
          </a:p>
          <a:p>
            <a:pPr marL="375285" marR="5080" indent="-36322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concepto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transdisciplinariedad,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Melinosky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(2002),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“implica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actitud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espíritu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humano </a:t>
            </a:r>
            <a:r>
              <a:rPr sz="1200" dirty="0">
                <a:latin typeface="Times New Roman"/>
                <a:cs typeface="Times New Roman"/>
              </a:rPr>
              <a:t>al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vivir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proceso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implica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lógica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diferente,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forma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compleja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pensamiento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sobre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7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realidad,</a:t>
            </a:r>
            <a:r>
              <a:rPr sz="1200" spc="19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17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percepción</a:t>
            </a:r>
            <a:r>
              <a:rPr sz="1200" spc="18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más</a:t>
            </a:r>
            <a:r>
              <a:rPr sz="1200" spc="18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precisa</a:t>
            </a:r>
            <a:r>
              <a:rPr sz="1200" spc="18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7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18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fenómenos”</a:t>
            </a:r>
            <a:r>
              <a:rPr sz="1200" spc="18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(p.67).</a:t>
            </a:r>
            <a:r>
              <a:rPr sz="1200" spc="18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17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lo</a:t>
            </a:r>
            <a:r>
              <a:rPr sz="1200" spc="18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70" dirty="0">
                <a:latin typeface="Times New Roman"/>
                <a:cs typeface="Times New Roman"/>
              </a:rPr>
              <a:t>  </a:t>
            </a:r>
            <a:r>
              <a:rPr sz="1200" spc="-2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transdisciplinariedad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educación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tecnológica,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puede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trabajar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desde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diferentes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aspectos.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Esto </a:t>
            </a:r>
            <a:r>
              <a:rPr sz="1200" dirty="0">
                <a:latin typeface="Times New Roman"/>
                <a:cs typeface="Times New Roman"/>
              </a:rPr>
              <a:t>implica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actitud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apertura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hacia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vida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todos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sus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procesos.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visión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consiste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curiosidad,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reciprocidad,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intuición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pueden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observar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eventos,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cosas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procesos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que </a:t>
            </a:r>
            <a:r>
              <a:rPr sz="1200" dirty="0">
                <a:latin typeface="Times New Roman"/>
                <a:cs typeface="Times New Roman"/>
              </a:rPr>
              <a:t>no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pueden visualizar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forma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común.</a:t>
            </a:r>
            <a:endParaRPr sz="1200" dirty="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60"/>
              </a:spcBef>
            </a:pPr>
            <a:endParaRPr sz="1200" dirty="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z="1200" b="1" i="1" spc="-10" dirty="0">
                <a:latin typeface="Times New Roman"/>
                <a:cs typeface="Times New Roman"/>
              </a:rPr>
              <a:t>Tecnología</a:t>
            </a:r>
            <a:r>
              <a:rPr sz="1200" b="1" i="1" spc="-20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Educativa</a:t>
            </a:r>
            <a:r>
              <a:rPr sz="1200" b="1" i="1" spc="-20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en</a:t>
            </a:r>
            <a:r>
              <a:rPr sz="1200" b="1" i="1" spc="-30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Contextos</a:t>
            </a:r>
            <a:r>
              <a:rPr sz="1200" b="1" i="1" spc="-35" dirty="0">
                <a:latin typeface="Times New Roman"/>
                <a:cs typeface="Times New Roman"/>
              </a:rPr>
              <a:t> </a:t>
            </a:r>
            <a:r>
              <a:rPr sz="1200" b="1" i="1" spc="-10" dirty="0">
                <a:latin typeface="Times New Roman"/>
                <a:cs typeface="Times New Roman"/>
              </a:rPr>
              <a:t>Virtuales</a:t>
            </a:r>
            <a:endParaRPr sz="1200" dirty="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60"/>
              </a:spcBef>
            </a:pPr>
            <a:endParaRPr sz="1200" dirty="0">
              <a:latin typeface="Times New Roman"/>
              <a:cs typeface="Times New Roman"/>
            </a:endParaRPr>
          </a:p>
          <a:p>
            <a:pPr marL="375285" marR="5715" indent="-36322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Uno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herramientas,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mayor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auge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educación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este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tiempo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son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tecnologías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comunicación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información,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posible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llegar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mayor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cantidad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estudiantes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motivados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spc="-50" dirty="0">
                <a:latin typeface="Times New Roman"/>
                <a:cs typeface="Times New Roman"/>
              </a:rPr>
              <a:t>y </a:t>
            </a:r>
            <a:r>
              <a:rPr sz="1200" dirty="0">
                <a:latin typeface="Times New Roman"/>
                <a:cs typeface="Times New Roman"/>
              </a:rPr>
              <a:t>activos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 no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utiliza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 nuevas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tecnologías,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tal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señala, Castells (2010),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10" dirty="0">
                <a:latin typeface="Times New Roman"/>
                <a:cs typeface="Times New Roman"/>
              </a:rPr>
              <a:t> tecnología </a:t>
            </a:r>
            <a:r>
              <a:rPr sz="1200" dirty="0">
                <a:latin typeface="Times New Roman"/>
                <a:cs typeface="Times New Roman"/>
              </a:rPr>
              <a:t>no</a:t>
            </a:r>
            <a:r>
              <a:rPr sz="1200" spc="3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determina</a:t>
            </a:r>
            <a:r>
              <a:rPr sz="1200" spc="3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3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sociedad:</a:t>
            </a:r>
            <a:r>
              <a:rPr sz="1200" spc="3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3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plasma.</a:t>
            </a:r>
            <a:r>
              <a:rPr sz="1200" spc="3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Pero</a:t>
            </a:r>
            <a:r>
              <a:rPr sz="1200" spc="3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tampoco</a:t>
            </a:r>
            <a:r>
              <a:rPr sz="1200" spc="3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3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sociedad</a:t>
            </a:r>
            <a:r>
              <a:rPr sz="1200" spc="3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determina</a:t>
            </a:r>
            <a:r>
              <a:rPr sz="1200" spc="3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37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innovación </a:t>
            </a:r>
            <a:r>
              <a:rPr sz="1200" dirty="0">
                <a:latin typeface="Times New Roman"/>
                <a:cs typeface="Times New Roman"/>
              </a:rPr>
              <a:t>tecnológica: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utiliza,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estas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ideas,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pude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vislumbrar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conocimientos,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aglutinan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en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ciencias,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aplicación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transforma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tecnologías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obra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acción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hombre,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es </a:t>
            </a:r>
            <a:r>
              <a:rPr sz="1200" dirty="0">
                <a:latin typeface="Times New Roman"/>
                <a:cs typeface="Times New Roman"/>
              </a:rPr>
              <a:t>posible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vivir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mundo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adelantos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tecnológicos,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ofrecen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formas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ver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realidades </a:t>
            </a:r>
            <a:r>
              <a:rPr sz="1200" dirty="0">
                <a:latin typeface="Times New Roman"/>
                <a:cs typeface="Times New Roman"/>
              </a:rPr>
              <a:t>contextualizadas,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importante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poder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comprender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elegir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nuevas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realidades.</a:t>
            </a:r>
            <a:endParaRPr sz="1200" dirty="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60"/>
              </a:spcBef>
            </a:pPr>
            <a:endParaRPr sz="1200" dirty="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z="1200" b="1" i="1" dirty="0">
                <a:latin typeface="Times New Roman"/>
                <a:cs typeface="Times New Roman"/>
              </a:rPr>
              <a:t>Integración</a:t>
            </a:r>
            <a:r>
              <a:rPr sz="1200" b="1" i="1" spc="-20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de</a:t>
            </a:r>
            <a:r>
              <a:rPr sz="1200" b="1" i="1" spc="-5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las</a:t>
            </a:r>
            <a:r>
              <a:rPr sz="1200" b="1" i="1" spc="-10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TIC</a:t>
            </a:r>
            <a:r>
              <a:rPr sz="1200" b="1" i="1" spc="-25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en</a:t>
            </a:r>
            <a:r>
              <a:rPr sz="1200" b="1" i="1" spc="-10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la formación</a:t>
            </a:r>
            <a:r>
              <a:rPr sz="1200" b="1" i="1" spc="-20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andragógica</a:t>
            </a:r>
            <a:r>
              <a:rPr sz="1200" b="1" i="1" spc="-20" dirty="0">
                <a:latin typeface="Times New Roman"/>
                <a:cs typeface="Times New Roman"/>
              </a:rPr>
              <a:t> </a:t>
            </a:r>
            <a:r>
              <a:rPr sz="1200" b="1" i="1" spc="-10" dirty="0">
                <a:latin typeface="Times New Roman"/>
                <a:cs typeface="Times New Roman"/>
              </a:rPr>
              <a:t>Universitaria</a:t>
            </a:r>
            <a:endParaRPr sz="1200" dirty="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5"/>
              </a:spcBef>
            </a:pPr>
            <a:endParaRPr sz="1200" dirty="0">
              <a:latin typeface="Times New Roman"/>
              <a:cs typeface="Times New Roman"/>
            </a:endParaRPr>
          </a:p>
          <a:p>
            <a:pPr marL="375285" marR="6985" indent="-363220" algn="just">
              <a:lnSpc>
                <a:spcPct val="100000"/>
              </a:lnSpc>
              <a:spcBef>
                <a:spcPts val="5"/>
              </a:spcBef>
            </a:pPr>
            <a:r>
              <a:rPr sz="1200" dirty="0">
                <a:latin typeface="Times New Roman"/>
                <a:cs typeface="Times New Roman"/>
              </a:rPr>
              <a:t>Ante</a:t>
            </a:r>
            <a:r>
              <a:rPr sz="1200" spc="3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3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situaciones</a:t>
            </a:r>
            <a:r>
              <a:rPr sz="1200" spc="3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cambio</a:t>
            </a:r>
            <a:r>
              <a:rPr sz="1200" spc="3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3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reforma</a:t>
            </a:r>
            <a:r>
              <a:rPr sz="1200" spc="3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3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3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están</a:t>
            </a:r>
            <a:r>
              <a:rPr sz="1200" spc="3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produciendo</a:t>
            </a:r>
            <a:r>
              <a:rPr sz="1200" spc="3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actualmente</a:t>
            </a:r>
            <a:r>
              <a:rPr sz="1200" spc="3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33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educación </a:t>
            </a:r>
            <a:r>
              <a:rPr sz="1200" dirty="0">
                <a:latin typeface="Times New Roman"/>
                <a:cs typeface="Times New Roman"/>
              </a:rPr>
              <a:t>andragógica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universidades,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instituciones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cuentan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recurso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puede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resultar </a:t>
            </a:r>
            <a:r>
              <a:rPr sz="1200" dirty="0">
                <a:latin typeface="Times New Roman"/>
                <a:cs typeface="Times New Roman"/>
              </a:rPr>
              <a:t>bastante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beneficioso: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Tecnologías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Información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Comunicación.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TIC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pueden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ser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gran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ayuda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proceso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formación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andragógica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Universidad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hacia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sociedad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del </a:t>
            </a:r>
            <a:r>
              <a:rPr lang="es-ES" sz="1200" dirty="0">
                <a:latin typeface="Times New Roman"/>
                <a:cs typeface="Times New Roman"/>
              </a:rPr>
              <a:t>conocimiento,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pero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dependiendo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cómo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produzca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integración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distintos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ámbitos </a:t>
            </a:r>
            <a:r>
              <a:rPr sz="1200" dirty="0">
                <a:latin typeface="Times New Roman"/>
                <a:cs typeface="Times New Roman"/>
              </a:rPr>
              <a:t>llegará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ser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dirty="0" err="1">
                <a:latin typeface="Times New Roman"/>
                <a:cs typeface="Times New Roman"/>
              </a:rPr>
              <a:t>exitosa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lang="es-ES" sz="1200" dirty="0">
                <a:latin typeface="Times New Roman"/>
                <a:cs typeface="Times New Roman"/>
              </a:rPr>
              <a:t>o,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3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contrario,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podrá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responder</a:t>
            </a:r>
            <a:r>
              <a:rPr sz="1200" spc="3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expectativas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creadas,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lo </a:t>
            </a:r>
            <a:r>
              <a:rPr sz="1200" dirty="0">
                <a:latin typeface="Times New Roman"/>
                <a:cs typeface="Times New Roman"/>
              </a:rPr>
              <a:t>importante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posibilidad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involucrar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políticas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públicas,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planes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corto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largo </a:t>
            </a:r>
            <a:r>
              <a:rPr sz="1200" dirty="0">
                <a:latin typeface="Times New Roman"/>
                <a:cs typeface="Times New Roman"/>
              </a:rPr>
              <a:t>plazo,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donde</a:t>
            </a:r>
            <a:r>
              <a:rPr sz="1200" spc="-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comunidades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organizadas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puedan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ejercer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protagonismo</a:t>
            </a:r>
            <a:endParaRPr sz="1200" dirty="0">
              <a:latin typeface="Times New Roman"/>
              <a:cs typeface="Times New Roman"/>
            </a:endParaRPr>
          </a:p>
        </p:txBody>
      </p:sp>
      <p:pic>
        <p:nvPicPr>
          <p:cNvPr id="17" name="object 17"/>
          <p:cNvPicPr/>
          <p:nvPr/>
        </p:nvPicPr>
        <p:blipFill>
          <a:blip r:embed="rId13" cstate="print"/>
          <a:stretch>
            <a:fillRect/>
          </a:stretch>
        </p:blipFill>
        <p:spPr>
          <a:xfrm>
            <a:off x="4581144" y="145986"/>
            <a:ext cx="1805304" cy="893889"/>
          </a:xfrm>
          <a:prstGeom prst="rect">
            <a:avLst/>
          </a:prstGeom>
        </p:spPr>
      </p:pic>
      <p:sp>
        <p:nvSpPr>
          <p:cNvPr id="18" name="object 18"/>
          <p:cNvSpPr txBox="1"/>
          <p:nvPr/>
        </p:nvSpPr>
        <p:spPr>
          <a:xfrm>
            <a:off x="1435735" y="8256658"/>
            <a:ext cx="4055110" cy="372745"/>
          </a:xfrm>
          <a:prstGeom prst="rect">
            <a:avLst/>
          </a:prstGeom>
        </p:spPr>
        <p:txBody>
          <a:bodyPr vert="horz" wrap="square" lIns="0" tIns="6350" rIns="0" bIns="0" rtlCol="0">
            <a:spAutoFit/>
          </a:bodyPr>
          <a:lstStyle/>
          <a:p>
            <a:pPr marL="884555" marR="5080" indent="-872490">
              <a:lnSpc>
                <a:spcPts val="1400"/>
              </a:lnSpc>
              <a:spcBef>
                <a:spcPts val="50"/>
              </a:spcBef>
            </a:pPr>
            <a:r>
              <a:rPr sz="1200" b="1" dirty="0">
                <a:latin typeface="Times New Roman"/>
                <a:cs typeface="Times New Roman"/>
              </a:rPr>
              <a:t>Entramado</a:t>
            </a:r>
            <a:r>
              <a:rPr sz="1200" b="1" spc="-4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Teórico </a:t>
            </a:r>
            <a:r>
              <a:rPr sz="1200" b="1" dirty="0">
                <a:latin typeface="Times New Roman"/>
                <a:cs typeface="Times New Roman"/>
              </a:rPr>
              <a:t>de</a:t>
            </a:r>
            <a:r>
              <a:rPr sz="1200" b="1" spc="-3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la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Formación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Andragógica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del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Docente </a:t>
            </a:r>
            <a:r>
              <a:rPr sz="1200" b="1" dirty="0">
                <a:latin typeface="Times New Roman"/>
                <a:cs typeface="Times New Roman"/>
              </a:rPr>
              <a:t>Universitario</a:t>
            </a:r>
            <a:r>
              <a:rPr sz="1200" b="1" spc="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en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el</a:t>
            </a:r>
            <a:r>
              <a:rPr sz="1200" b="1" spc="-1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Uso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las</a:t>
            </a:r>
            <a:r>
              <a:rPr sz="1200" b="1" spc="-40" dirty="0">
                <a:latin typeface="Times New Roman"/>
                <a:cs typeface="Times New Roman"/>
              </a:rPr>
              <a:t> </a:t>
            </a:r>
            <a:r>
              <a:rPr sz="1200" b="1" spc="-20" dirty="0">
                <a:latin typeface="Times New Roman"/>
                <a:cs typeface="Times New Roman"/>
              </a:rPr>
              <a:t>TICS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2946273" y="8773904"/>
            <a:ext cx="1357630" cy="1943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410"/>
              </a:lnSpc>
            </a:pPr>
            <a:r>
              <a:rPr sz="1200" b="1" dirty="0">
                <a:latin typeface="Times New Roman"/>
                <a:cs typeface="Times New Roman"/>
              </a:rPr>
              <a:t>Dra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Mary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Martínez.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20" name="object 20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45110" rIns="0" bIns="0" rtlCol="0">
            <a:spAutoFit/>
          </a:bodyPr>
          <a:lstStyle/>
          <a:p>
            <a:pPr marL="144145">
              <a:lnSpc>
                <a:spcPts val="1410"/>
              </a:lnSpc>
            </a:pPr>
            <a:fld id="{81D60167-4931-47E6-BA6A-407CBD079E47}" type="slidenum">
              <a:rPr spc="-25" dirty="0"/>
              <a:t>114</a:t>
            </a:fld>
            <a:endParaRPr spc="-25" dirty="0"/>
          </a:p>
        </p:txBody>
      </p:sp>
      <p:grpSp>
        <p:nvGrpSpPr>
          <p:cNvPr id="21" name="Grupo 20">
            <a:extLst>
              <a:ext uri="{FF2B5EF4-FFF2-40B4-BE49-F238E27FC236}">
                <a16:creationId xmlns:a16="http://schemas.microsoft.com/office/drawing/2014/main" id="{538C245B-3EAA-4D8E-7BB9-A0B310602076}"/>
              </a:ext>
            </a:extLst>
          </p:cNvPr>
          <p:cNvGrpSpPr/>
          <p:nvPr/>
        </p:nvGrpSpPr>
        <p:grpSpPr>
          <a:xfrm>
            <a:off x="109728" y="93479"/>
            <a:ext cx="6665976" cy="1452626"/>
            <a:chOff x="470065" y="1951410"/>
            <a:chExt cx="6665976" cy="1452626"/>
          </a:xfrm>
        </p:grpSpPr>
        <p:grpSp>
          <p:nvGrpSpPr>
            <p:cNvPr id="22" name="object 12">
              <a:extLst>
                <a:ext uri="{FF2B5EF4-FFF2-40B4-BE49-F238E27FC236}">
                  <a16:creationId xmlns:a16="http://schemas.microsoft.com/office/drawing/2014/main" id="{31602923-AD48-6D3C-1FEC-496EB708AB8C}"/>
                </a:ext>
              </a:extLst>
            </p:cNvPr>
            <p:cNvGrpSpPr/>
            <p:nvPr/>
          </p:nvGrpSpPr>
          <p:grpSpPr>
            <a:xfrm>
              <a:off x="470065" y="1951664"/>
              <a:ext cx="6665976" cy="1452372"/>
              <a:chOff x="96011" y="115823"/>
              <a:chExt cx="6665976" cy="1452372"/>
            </a:xfrm>
          </p:grpSpPr>
          <p:pic>
            <p:nvPicPr>
              <p:cNvPr id="26" name="object 13">
                <a:extLst>
                  <a:ext uri="{FF2B5EF4-FFF2-40B4-BE49-F238E27FC236}">
                    <a16:creationId xmlns:a16="http://schemas.microsoft.com/office/drawing/2014/main" id="{0C57D1D3-2930-D9A0-109D-5EFE3A26DD10}"/>
                  </a:ext>
                </a:extLst>
              </p:cNvPr>
              <p:cNvPicPr/>
              <p:nvPr/>
            </p:nvPicPr>
            <p:blipFill>
              <a:blip r:embed="rId3" cstate="print"/>
              <a:stretch>
                <a:fillRect/>
              </a:stretch>
            </p:blipFill>
            <p:spPr>
              <a:xfrm>
                <a:off x="96011" y="115823"/>
                <a:ext cx="6665976" cy="1452372"/>
              </a:xfrm>
              <a:prstGeom prst="rect">
                <a:avLst/>
              </a:prstGeom>
            </p:spPr>
          </p:pic>
          <p:pic>
            <p:nvPicPr>
              <p:cNvPr id="27" name="object 14">
                <a:extLst>
                  <a:ext uri="{FF2B5EF4-FFF2-40B4-BE49-F238E27FC236}">
                    <a16:creationId xmlns:a16="http://schemas.microsoft.com/office/drawing/2014/main" id="{7C7AEB25-9202-8029-CDE3-D06DF33BB192}"/>
                  </a:ext>
                </a:extLst>
              </p:cNvPr>
              <p:cNvPicPr/>
              <p:nvPr/>
            </p:nvPicPr>
            <p:blipFill>
              <a:blip r:embed="rId4" cstate="print"/>
              <a:stretch>
                <a:fillRect/>
              </a:stretch>
            </p:blipFill>
            <p:spPr>
              <a:xfrm>
                <a:off x="142849" y="142875"/>
                <a:ext cx="6572275" cy="1358646"/>
              </a:xfrm>
              <a:prstGeom prst="rect">
                <a:avLst/>
              </a:prstGeom>
            </p:spPr>
          </p:pic>
          <p:sp>
            <p:nvSpPr>
              <p:cNvPr id="28" name="object 15">
                <a:extLst>
                  <a:ext uri="{FF2B5EF4-FFF2-40B4-BE49-F238E27FC236}">
                    <a16:creationId xmlns:a16="http://schemas.microsoft.com/office/drawing/2014/main" id="{A8B261D1-5A38-9D7E-0B35-5F9B5494C3CB}"/>
                  </a:ext>
                </a:extLst>
              </p:cNvPr>
              <p:cNvSpPr/>
              <p:nvPr/>
            </p:nvSpPr>
            <p:spPr>
              <a:xfrm>
                <a:off x="142849" y="142875"/>
                <a:ext cx="6572884" cy="1358900"/>
              </a:xfrm>
              <a:custGeom>
                <a:avLst/>
                <a:gdLst/>
                <a:ahLst/>
                <a:cxnLst/>
                <a:rect l="l" t="t" r="r" b="b"/>
                <a:pathLst>
                  <a:path w="6572884" h="1358900">
                    <a:moveTo>
                      <a:pt x="0" y="226441"/>
                    </a:moveTo>
                    <a:lnTo>
                      <a:pt x="4600" y="180795"/>
                    </a:lnTo>
                    <a:lnTo>
                      <a:pt x="17795" y="138285"/>
                    </a:lnTo>
                    <a:lnTo>
                      <a:pt x="38673" y="99820"/>
                    </a:lnTo>
                    <a:lnTo>
                      <a:pt x="66324" y="66309"/>
                    </a:lnTo>
                    <a:lnTo>
                      <a:pt x="99837" y="38663"/>
                    </a:lnTo>
                    <a:lnTo>
                      <a:pt x="138301" y="17789"/>
                    </a:lnTo>
                    <a:lnTo>
                      <a:pt x="180806" y="4599"/>
                    </a:lnTo>
                    <a:lnTo>
                      <a:pt x="226440" y="0"/>
                    </a:lnTo>
                    <a:lnTo>
                      <a:pt x="6345834" y="0"/>
                    </a:lnTo>
                    <a:lnTo>
                      <a:pt x="6391480" y="4599"/>
                    </a:lnTo>
                    <a:lnTo>
                      <a:pt x="6433990" y="17789"/>
                    </a:lnTo>
                    <a:lnTo>
                      <a:pt x="6472455" y="38663"/>
                    </a:lnTo>
                    <a:lnTo>
                      <a:pt x="6505965" y="66309"/>
                    </a:lnTo>
                    <a:lnTo>
                      <a:pt x="6533612" y="99820"/>
                    </a:lnTo>
                    <a:lnTo>
                      <a:pt x="6554485" y="138285"/>
                    </a:lnTo>
                    <a:lnTo>
                      <a:pt x="6567676" y="180795"/>
                    </a:lnTo>
                    <a:lnTo>
                      <a:pt x="6572275" y="226441"/>
                    </a:lnTo>
                    <a:lnTo>
                      <a:pt x="6572275" y="1132204"/>
                    </a:lnTo>
                    <a:lnTo>
                      <a:pt x="6567676" y="1177850"/>
                    </a:lnTo>
                    <a:lnTo>
                      <a:pt x="6554485" y="1220360"/>
                    </a:lnTo>
                    <a:lnTo>
                      <a:pt x="6533612" y="1258825"/>
                    </a:lnTo>
                    <a:lnTo>
                      <a:pt x="6505965" y="1292336"/>
                    </a:lnTo>
                    <a:lnTo>
                      <a:pt x="6472455" y="1319982"/>
                    </a:lnTo>
                    <a:lnTo>
                      <a:pt x="6433990" y="1340856"/>
                    </a:lnTo>
                    <a:lnTo>
                      <a:pt x="6391480" y="1354046"/>
                    </a:lnTo>
                    <a:lnTo>
                      <a:pt x="6345834" y="1358646"/>
                    </a:lnTo>
                    <a:lnTo>
                      <a:pt x="226440" y="1358646"/>
                    </a:lnTo>
                    <a:lnTo>
                      <a:pt x="180806" y="1354046"/>
                    </a:lnTo>
                    <a:lnTo>
                      <a:pt x="138301" y="1340856"/>
                    </a:lnTo>
                    <a:lnTo>
                      <a:pt x="99837" y="1319982"/>
                    </a:lnTo>
                    <a:lnTo>
                      <a:pt x="66324" y="1292336"/>
                    </a:lnTo>
                    <a:lnTo>
                      <a:pt x="38673" y="1258825"/>
                    </a:lnTo>
                    <a:lnTo>
                      <a:pt x="17795" y="1220360"/>
                    </a:lnTo>
                    <a:lnTo>
                      <a:pt x="4600" y="1177850"/>
                    </a:lnTo>
                    <a:lnTo>
                      <a:pt x="0" y="1132204"/>
                    </a:lnTo>
                    <a:lnTo>
                      <a:pt x="0" y="226441"/>
                    </a:lnTo>
                    <a:close/>
                  </a:path>
                </a:pathLst>
              </a:custGeom>
              <a:ln w="9525">
                <a:solidFill>
                  <a:srgbClr val="55CE74"/>
                </a:solidFill>
              </a:ln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pic>
            <p:nvPicPr>
              <p:cNvPr id="29" name="object 16">
                <a:extLst>
                  <a:ext uri="{FF2B5EF4-FFF2-40B4-BE49-F238E27FC236}">
                    <a16:creationId xmlns:a16="http://schemas.microsoft.com/office/drawing/2014/main" id="{38D6DA22-FF30-6D9B-D1C8-A042CDE89679}"/>
                  </a:ext>
                </a:extLst>
              </p:cNvPr>
              <p:cNvPicPr/>
              <p:nvPr/>
            </p:nvPicPr>
            <p:blipFill>
              <a:blip r:embed="rId5" cstate="print"/>
              <a:stretch>
                <a:fillRect/>
              </a:stretch>
            </p:blipFill>
            <p:spPr>
              <a:xfrm>
                <a:off x="2500248" y="305930"/>
                <a:ext cx="1714500" cy="733945"/>
              </a:xfrm>
              <a:prstGeom prst="rect">
                <a:avLst/>
              </a:prstGeom>
            </p:spPr>
          </p:pic>
        </p:grpSp>
        <p:sp>
          <p:nvSpPr>
            <p:cNvPr id="23" name="object 16">
              <a:extLst>
                <a:ext uri="{FF2B5EF4-FFF2-40B4-BE49-F238E27FC236}">
                  <a16:creationId xmlns:a16="http://schemas.microsoft.com/office/drawing/2014/main" id="{9BC242BB-014E-F0A1-4604-B8AD955F287C}"/>
                </a:ext>
              </a:extLst>
            </p:cNvPr>
            <p:cNvSpPr txBox="1"/>
            <p:nvPr/>
          </p:nvSpPr>
          <p:spPr>
            <a:xfrm>
              <a:off x="2775727" y="2875716"/>
              <a:ext cx="3332858" cy="391795"/>
            </a:xfrm>
            <a:prstGeom prst="rect">
              <a:avLst/>
            </a:prstGeom>
            <a:noFill/>
          </p:spPr>
          <p:txBody>
            <a:bodyPr vert="horz" wrap="square" lIns="0" tIns="12700" rIns="0" bIns="0" rtlCol="0">
              <a:spAutoFit/>
            </a:bodyPr>
            <a:lstStyle/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Volumen 4,  Número 1  Enero a Julio 2021</a:t>
              </a:r>
            </a:p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Revista Semestral. Venezuela</a:t>
              </a:r>
              <a:endParaRPr sz="1200" dirty="0">
                <a:latin typeface="Arial"/>
                <a:cs typeface="Arial"/>
              </a:endParaRPr>
            </a:p>
          </p:txBody>
        </p:sp>
        <p:pic>
          <p:nvPicPr>
            <p:cNvPr id="24" name="object 25">
              <a:extLst>
                <a:ext uri="{FF2B5EF4-FFF2-40B4-BE49-F238E27FC236}">
                  <a16:creationId xmlns:a16="http://schemas.microsoft.com/office/drawing/2014/main" id="{29105FE1-F1EE-C4AF-2544-5AAC83CFB2D5}"/>
                </a:ext>
              </a:extLst>
            </p:cNvPr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470065" y="2027896"/>
              <a:ext cx="2305662" cy="1053903"/>
            </a:xfrm>
            <a:prstGeom prst="rect">
              <a:avLst/>
            </a:prstGeom>
          </p:spPr>
        </p:pic>
        <p:pic>
          <p:nvPicPr>
            <p:cNvPr id="25" name="object 31">
              <a:extLst>
                <a:ext uri="{FF2B5EF4-FFF2-40B4-BE49-F238E27FC236}">
                  <a16:creationId xmlns:a16="http://schemas.microsoft.com/office/drawing/2014/main" id="{733D1FDE-76BB-2331-D7D2-B42D6C35931A}"/>
                </a:ext>
              </a:extLst>
            </p:cNvPr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4932681" y="1951410"/>
              <a:ext cx="1805304" cy="893889"/>
            </a:xfrm>
            <a:prstGeom prst="rect">
              <a:avLst/>
            </a:prstGeom>
          </p:spPr>
        </p:pic>
      </p:grpSp>
    </p:spTree>
  </p:cSld>
  <p:clrMapOvr>
    <a:masterClrMapping/>
  </p:clrMapOvr>
</p:sld>
</file>

<file path=ppt/slides/slide1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94485" y="115823"/>
            <a:ext cx="6669405" cy="8926195"/>
            <a:chOff x="94485" y="115823"/>
            <a:chExt cx="6669405" cy="8926195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204216" y="8651747"/>
              <a:ext cx="6518148" cy="158496"/>
            </a:xfrm>
            <a:prstGeom prst="rect">
              <a:avLst/>
            </a:prstGeom>
          </p:spPr>
        </p:pic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96012" y="115823"/>
              <a:ext cx="6665976" cy="1452372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42849" y="142875"/>
              <a:ext cx="6572275" cy="1358646"/>
            </a:xfrm>
            <a:prstGeom prst="rect">
              <a:avLst/>
            </a:prstGeom>
          </p:spPr>
        </p:pic>
        <p:sp>
          <p:nvSpPr>
            <p:cNvPr id="6" name="object 6"/>
            <p:cNvSpPr/>
            <p:nvPr/>
          </p:nvSpPr>
          <p:spPr>
            <a:xfrm>
              <a:off x="142849" y="142875"/>
              <a:ext cx="6572884" cy="1358900"/>
            </a:xfrm>
            <a:custGeom>
              <a:avLst/>
              <a:gdLst/>
              <a:ahLst/>
              <a:cxnLst/>
              <a:rect l="l" t="t" r="r" b="b"/>
              <a:pathLst>
                <a:path w="6572884" h="1358900">
                  <a:moveTo>
                    <a:pt x="0" y="226441"/>
                  </a:moveTo>
                  <a:lnTo>
                    <a:pt x="4600" y="180795"/>
                  </a:lnTo>
                  <a:lnTo>
                    <a:pt x="17795" y="138285"/>
                  </a:lnTo>
                  <a:lnTo>
                    <a:pt x="38673" y="99820"/>
                  </a:lnTo>
                  <a:lnTo>
                    <a:pt x="66324" y="66309"/>
                  </a:lnTo>
                  <a:lnTo>
                    <a:pt x="99837" y="38663"/>
                  </a:lnTo>
                  <a:lnTo>
                    <a:pt x="138301" y="17789"/>
                  </a:lnTo>
                  <a:lnTo>
                    <a:pt x="180806" y="4599"/>
                  </a:lnTo>
                  <a:lnTo>
                    <a:pt x="226440" y="0"/>
                  </a:lnTo>
                  <a:lnTo>
                    <a:pt x="6345834" y="0"/>
                  </a:lnTo>
                  <a:lnTo>
                    <a:pt x="6391480" y="4599"/>
                  </a:lnTo>
                  <a:lnTo>
                    <a:pt x="6433990" y="17789"/>
                  </a:lnTo>
                  <a:lnTo>
                    <a:pt x="6472455" y="38663"/>
                  </a:lnTo>
                  <a:lnTo>
                    <a:pt x="6505965" y="66309"/>
                  </a:lnTo>
                  <a:lnTo>
                    <a:pt x="6533612" y="99820"/>
                  </a:lnTo>
                  <a:lnTo>
                    <a:pt x="6554485" y="138285"/>
                  </a:lnTo>
                  <a:lnTo>
                    <a:pt x="6567676" y="180795"/>
                  </a:lnTo>
                  <a:lnTo>
                    <a:pt x="6572275" y="226441"/>
                  </a:lnTo>
                  <a:lnTo>
                    <a:pt x="6572275" y="1132204"/>
                  </a:lnTo>
                  <a:lnTo>
                    <a:pt x="6567676" y="1177850"/>
                  </a:lnTo>
                  <a:lnTo>
                    <a:pt x="6554485" y="1220360"/>
                  </a:lnTo>
                  <a:lnTo>
                    <a:pt x="6533612" y="1258825"/>
                  </a:lnTo>
                  <a:lnTo>
                    <a:pt x="6505965" y="1292336"/>
                  </a:lnTo>
                  <a:lnTo>
                    <a:pt x="6472455" y="1319982"/>
                  </a:lnTo>
                  <a:lnTo>
                    <a:pt x="6433990" y="1340856"/>
                  </a:lnTo>
                  <a:lnTo>
                    <a:pt x="6391480" y="1354046"/>
                  </a:lnTo>
                  <a:lnTo>
                    <a:pt x="6345834" y="1358646"/>
                  </a:lnTo>
                  <a:lnTo>
                    <a:pt x="226440" y="1358646"/>
                  </a:lnTo>
                  <a:lnTo>
                    <a:pt x="180806" y="1354046"/>
                  </a:lnTo>
                  <a:lnTo>
                    <a:pt x="138301" y="1340856"/>
                  </a:lnTo>
                  <a:lnTo>
                    <a:pt x="99837" y="1319982"/>
                  </a:lnTo>
                  <a:lnTo>
                    <a:pt x="66324" y="1292336"/>
                  </a:lnTo>
                  <a:lnTo>
                    <a:pt x="38673" y="1258825"/>
                  </a:lnTo>
                  <a:lnTo>
                    <a:pt x="17795" y="1220360"/>
                  </a:lnTo>
                  <a:lnTo>
                    <a:pt x="4600" y="1177850"/>
                  </a:lnTo>
                  <a:lnTo>
                    <a:pt x="0" y="1132204"/>
                  </a:lnTo>
                  <a:lnTo>
                    <a:pt x="0" y="226441"/>
                  </a:lnTo>
                  <a:close/>
                </a:path>
              </a:pathLst>
            </a:custGeom>
            <a:ln w="9525">
              <a:solidFill>
                <a:srgbClr val="55CE7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" name="object 7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2500248" y="305930"/>
              <a:ext cx="1714500" cy="733945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2738628" y="1024127"/>
              <a:ext cx="1897379" cy="371855"/>
            </a:xfrm>
            <a:prstGeom prst="rect">
              <a:avLst/>
            </a:prstGeom>
          </p:spPr>
        </p:pic>
        <p:pic>
          <p:nvPicPr>
            <p:cNvPr id="9" name="object 9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4401312" y="1024127"/>
              <a:ext cx="1577339" cy="371855"/>
            </a:xfrm>
            <a:prstGeom prst="rect">
              <a:avLst/>
            </a:prstGeom>
          </p:spPr>
        </p:pic>
        <p:pic>
          <p:nvPicPr>
            <p:cNvPr id="10" name="object 10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3169920" y="1207007"/>
              <a:ext cx="1546859" cy="371855"/>
            </a:xfrm>
            <a:prstGeom prst="rect">
              <a:avLst/>
            </a:prstGeom>
          </p:spPr>
        </p:pic>
        <p:pic>
          <p:nvPicPr>
            <p:cNvPr id="11" name="object 11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4482083" y="1207007"/>
              <a:ext cx="284988" cy="371855"/>
            </a:xfrm>
            <a:prstGeom prst="rect">
              <a:avLst/>
            </a:prstGeom>
          </p:spPr>
        </p:pic>
        <p:pic>
          <p:nvPicPr>
            <p:cNvPr id="12" name="object 12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4571999" y="1207007"/>
              <a:ext cx="1013460" cy="371855"/>
            </a:xfrm>
            <a:prstGeom prst="rect">
              <a:avLst/>
            </a:prstGeom>
          </p:spPr>
        </p:pic>
        <p:pic>
          <p:nvPicPr>
            <p:cNvPr id="13" name="object 13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324612" y="234695"/>
              <a:ext cx="1719072" cy="1341120"/>
            </a:xfrm>
            <a:prstGeom prst="rect">
              <a:avLst/>
            </a:prstGeom>
          </p:spPr>
        </p:pic>
        <p:pic>
          <p:nvPicPr>
            <p:cNvPr id="14" name="object 14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5606795" y="8193022"/>
              <a:ext cx="1092707" cy="848868"/>
            </a:xfrm>
            <a:prstGeom prst="rect">
              <a:avLst/>
            </a:prstGeom>
          </p:spPr>
        </p:pic>
        <p:pic>
          <p:nvPicPr>
            <p:cNvPr id="15" name="object 15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109728" y="8193022"/>
              <a:ext cx="1092708" cy="848868"/>
            </a:xfrm>
            <a:prstGeom prst="rect">
              <a:avLst/>
            </a:prstGeom>
          </p:spPr>
        </p:pic>
      </p:grpSp>
      <p:sp>
        <p:nvSpPr>
          <p:cNvPr id="16" name="object 16"/>
          <p:cNvSpPr txBox="1"/>
          <p:nvPr/>
        </p:nvSpPr>
        <p:spPr>
          <a:xfrm>
            <a:off x="221691" y="1068451"/>
            <a:ext cx="6346190" cy="700785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063875" marR="701040" indent="-431800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Arial"/>
                <a:cs typeface="Arial"/>
              </a:rPr>
              <a:t>6ta.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Edición</a:t>
            </a:r>
            <a:r>
              <a:rPr sz="1200" b="1" spc="-10" dirty="0">
                <a:latin typeface="Arial"/>
                <a:cs typeface="Arial"/>
              </a:rPr>
              <a:t> Volumen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I</a:t>
            </a:r>
            <a:r>
              <a:rPr sz="1200" b="1" spc="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Enero</a:t>
            </a:r>
            <a:r>
              <a:rPr sz="1200" b="1" spc="-3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a</a:t>
            </a:r>
            <a:r>
              <a:rPr sz="1200" b="1" spc="-2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Julio</a:t>
            </a:r>
            <a:r>
              <a:rPr sz="1200" b="1" spc="-5" dirty="0">
                <a:latin typeface="Arial"/>
                <a:cs typeface="Arial"/>
              </a:rPr>
              <a:t> </a:t>
            </a:r>
            <a:r>
              <a:rPr sz="1200" b="1" spc="-20" dirty="0">
                <a:latin typeface="Arial"/>
                <a:cs typeface="Arial"/>
              </a:rPr>
              <a:t>2021 </a:t>
            </a:r>
            <a:r>
              <a:rPr sz="1200" b="1" dirty="0">
                <a:latin typeface="Arial"/>
                <a:cs typeface="Arial"/>
              </a:rPr>
              <a:t>Revista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Semestral-</a:t>
            </a:r>
            <a:r>
              <a:rPr sz="1200" b="1" spc="-40" dirty="0">
                <a:latin typeface="Arial"/>
                <a:cs typeface="Arial"/>
              </a:rPr>
              <a:t> </a:t>
            </a:r>
            <a:r>
              <a:rPr sz="1200" b="1" spc="-10" dirty="0">
                <a:latin typeface="Arial"/>
                <a:cs typeface="Arial"/>
              </a:rPr>
              <a:t>Venezuela</a:t>
            </a:r>
            <a:endParaRPr sz="12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305"/>
              </a:spcBef>
            </a:pPr>
            <a:endParaRPr sz="12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</a:pPr>
            <a:r>
              <a:rPr sz="1200" b="1" i="1" dirty="0">
                <a:latin typeface="Times New Roman"/>
                <a:cs typeface="Times New Roman"/>
              </a:rPr>
              <a:t>Internet</a:t>
            </a:r>
            <a:r>
              <a:rPr sz="1200" b="1" i="1" spc="-30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como</a:t>
            </a:r>
            <a:r>
              <a:rPr sz="1200" b="1" i="1" spc="-20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Revolución</a:t>
            </a:r>
            <a:r>
              <a:rPr sz="1200" b="1" i="1" spc="-5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de</a:t>
            </a:r>
            <a:r>
              <a:rPr sz="1200" b="1" i="1" spc="-15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las</a:t>
            </a:r>
            <a:r>
              <a:rPr sz="1200" b="1" i="1" spc="-25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Metodologías</a:t>
            </a:r>
            <a:r>
              <a:rPr sz="1200" b="1" i="1" spc="-10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de</a:t>
            </a:r>
            <a:r>
              <a:rPr sz="1200" b="1" i="1" spc="-20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Formación</a:t>
            </a:r>
            <a:r>
              <a:rPr sz="1200" b="1" i="1" spc="-75" dirty="0">
                <a:latin typeface="Times New Roman"/>
                <a:cs typeface="Times New Roman"/>
              </a:rPr>
              <a:t> </a:t>
            </a:r>
            <a:r>
              <a:rPr sz="1200" b="1" i="1" spc="-10" dirty="0">
                <a:latin typeface="Times New Roman"/>
                <a:cs typeface="Times New Roman"/>
              </a:rPr>
              <a:t>Andragógica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60"/>
              </a:spcBef>
            </a:pPr>
            <a:endParaRPr sz="1200">
              <a:latin typeface="Times New Roman"/>
              <a:cs typeface="Times New Roman"/>
            </a:endParaRPr>
          </a:p>
          <a:p>
            <a:pPr marL="375285" marR="7620" indent="-36322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43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auge</a:t>
            </a:r>
            <a:r>
              <a:rPr sz="1200" spc="4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tecnológico</a:t>
            </a:r>
            <a:r>
              <a:rPr sz="1200" spc="4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4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comienzos</a:t>
            </a:r>
            <a:r>
              <a:rPr sz="1200" spc="4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4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siglo</a:t>
            </a:r>
            <a:r>
              <a:rPr sz="1200" spc="4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XXI</a:t>
            </a:r>
            <a:r>
              <a:rPr sz="1200" spc="4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vino</a:t>
            </a:r>
            <a:r>
              <a:rPr sz="1200" spc="4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marcado,</a:t>
            </a:r>
            <a:r>
              <a:rPr sz="1200" spc="4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entre</a:t>
            </a:r>
            <a:r>
              <a:rPr sz="1200" spc="4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otros</a:t>
            </a:r>
            <a:r>
              <a:rPr sz="1200" spc="4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factores,</a:t>
            </a:r>
            <a:r>
              <a:rPr sz="1200" spc="4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44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introducción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algo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cotidiano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Internet.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este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corto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periodo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tiempo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han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producido </a:t>
            </a:r>
            <a:r>
              <a:rPr sz="1200" dirty="0">
                <a:latin typeface="Times New Roman"/>
                <a:cs typeface="Times New Roman"/>
              </a:rPr>
              <a:t>numerosos</a:t>
            </a:r>
            <a:r>
              <a:rPr sz="1200" spc="3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cambios</a:t>
            </a:r>
            <a:r>
              <a:rPr sz="1200" spc="3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socioeconómicos</a:t>
            </a:r>
            <a:r>
              <a:rPr sz="1200" spc="3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provocados</a:t>
            </a:r>
            <a:r>
              <a:rPr sz="1200" spc="3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3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3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impulso</a:t>
            </a:r>
            <a:r>
              <a:rPr sz="1200" spc="3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Internet</a:t>
            </a:r>
            <a:r>
              <a:rPr sz="1200" spc="3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3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son</a:t>
            </a:r>
            <a:r>
              <a:rPr sz="1200" spc="34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el </a:t>
            </a:r>
            <a:r>
              <a:rPr sz="1200" dirty="0">
                <a:latin typeface="Times New Roman"/>
                <a:cs typeface="Times New Roman"/>
              </a:rPr>
              <a:t>comercio,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publicidad,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ocio,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relaciones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interpersonales,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ayudados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estas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tecnologías </a:t>
            </a:r>
            <a:r>
              <a:rPr sz="1200" dirty="0">
                <a:latin typeface="Times New Roman"/>
                <a:cs typeface="Times New Roman"/>
              </a:rPr>
              <a:t>ofrece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información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ya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tiene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barreras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espacio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ni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tiempo.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este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modo,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el </a:t>
            </a:r>
            <a:r>
              <a:rPr sz="1200" dirty="0">
                <a:latin typeface="Times New Roman"/>
                <a:cs typeface="Times New Roman"/>
              </a:rPr>
              <a:t>número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usuarios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Internet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continuado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creciendo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consonancia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tendencia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observaba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años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anteriores.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60"/>
              </a:spcBef>
            </a:pPr>
            <a:endParaRPr sz="12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5"/>
              </a:spcBef>
            </a:pPr>
            <a:r>
              <a:rPr sz="1200" b="1" spc="-10" dirty="0">
                <a:latin typeface="Times New Roman"/>
                <a:cs typeface="Times New Roman"/>
              </a:rPr>
              <a:t>ORIENTACIONES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METODOLÓGICAS</a:t>
            </a:r>
            <a:r>
              <a:rPr sz="1200" b="1" spc="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DEL</a:t>
            </a:r>
            <a:r>
              <a:rPr sz="1200" b="1" spc="-5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ESTUDIO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5"/>
              </a:spcBef>
            </a:pPr>
            <a:endParaRPr sz="1200">
              <a:latin typeface="Times New Roman"/>
              <a:cs typeface="Times New Roman"/>
            </a:endParaRPr>
          </a:p>
          <a:p>
            <a:pPr marL="375285" marR="5080" indent="-363220" algn="just">
              <a:lnSpc>
                <a:spcPct val="100000"/>
              </a:lnSpc>
              <a:spcBef>
                <a:spcPts val="5"/>
              </a:spcBef>
            </a:pP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3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enmarcó</a:t>
            </a:r>
            <a:r>
              <a:rPr sz="1200" spc="3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dentro</a:t>
            </a:r>
            <a:r>
              <a:rPr sz="1200" spc="3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3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paradigma</a:t>
            </a:r>
            <a:r>
              <a:rPr sz="1200" spc="3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postpositivista,</a:t>
            </a:r>
            <a:r>
              <a:rPr sz="1200" spc="49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17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7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apoyo</a:t>
            </a:r>
            <a:r>
              <a:rPr sz="1200" spc="18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17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método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hermenéutico.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sustentó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3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13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teorías</a:t>
            </a:r>
            <a:r>
              <a:rPr sz="1200" spc="14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andragógica,</a:t>
            </a:r>
            <a:r>
              <a:rPr sz="1200" spc="14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general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sistema</a:t>
            </a:r>
            <a:r>
              <a:rPr sz="1200" spc="14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cibernética,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tecnología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educativa, </a:t>
            </a:r>
            <a:r>
              <a:rPr sz="1200" dirty="0">
                <a:latin typeface="Times New Roman"/>
                <a:cs typeface="Times New Roman"/>
              </a:rPr>
              <a:t>educación</a:t>
            </a:r>
            <a:r>
              <a:rPr sz="1200" spc="4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virtual,</a:t>
            </a:r>
            <a:r>
              <a:rPr sz="1200" spc="40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procesamiento</a:t>
            </a:r>
            <a:r>
              <a:rPr sz="1200" spc="4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4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4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información,</a:t>
            </a:r>
            <a:r>
              <a:rPr sz="1200" spc="4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socio</a:t>
            </a:r>
            <a:r>
              <a:rPr sz="1200" spc="40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crítica,</a:t>
            </a:r>
            <a:r>
              <a:rPr sz="1200" spc="40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constructivismo</a:t>
            </a:r>
            <a:r>
              <a:rPr sz="1200" spc="41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social, </a:t>
            </a:r>
            <a:r>
              <a:rPr sz="1200" dirty="0">
                <a:latin typeface="Times New Roman"/>
                <a:cs typeface="Times New Roman"/>
              </a:rPr>
              <a:t>conectivismo,</a:t>
            </a:r>
            <a:r>
              <a:rPr sz="1200" spc="4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neohumanista,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visión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transdisciplinaria,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pensamiento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complejo.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informantes </a:t>
            </a:r>
            <a:r>
              <a:rPr sz="1200" dirty="0">
                <a:latin typeface="Times New Roman"/>
                <a:cs typeface="Times New Roman"/>
              </a:rPr>
              <a:t>claves: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cuatro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(4)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programa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Educación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Integral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Área</a:t>
            </a:r>
            <a:r>
              <a:rPr sz="1200" spc="4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ciencias</a:t>
            </a:r>
            <a:r>
              <a:rPr sz="1200" spc="4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40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4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Educación</a:t>
            </a:r>
            <a:r>
              <a:rPr sz="1200" spc="42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40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Universidad</a:t>
            </a:r>
            <a:r>
              <a:rPr sz="1200" spc="4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Rómulo</a:t>
            </a:r>
            <a:r>
              <a:rPr sz="1200" spc="4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Gallegos: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(2)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docentes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(2)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estudiantes.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cuanto</a:t>
            </a:r>
            <a:r>
              <a:rPr sz="1200" spc="4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4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4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técnica</a:t>
            </a:r>
            <a:r>
              <a:rPr sz="1200" spc="43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 </a:t>
            </a:r>
            <a:r>
              <a:rPr sz="1200" dirty="0">
                <a:latin typeface="Times New Roman"/>
                <a:cs typeface="Times New Roman"/>
              </a:rPr>
              <a:t>recolección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3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información</a:t>
            </a:r>
            <a:r>
              <a:rPr sz="1200" spc="13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empleó</a:t>
            </a:r>
            <a:r>
              <a:rPr sz="1200" spc="35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entrevista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profundidad,</a:t>
            </a:r>
            <a:r>
              <a:rPr sz="1200" spc="13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instrumento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guión </a:t>
            </a:r>
            <a:r>
              <a:rPr sz="1200" dirty="0">
                <a:latin typeface="Times New Roman"/>
                <a:cs typeface="Times New Roman"/>
              </a:rPr>
              <a:t>protocolar</a:t>
            </a:r>
            <a:r>
              <a:rPr sz="1200" spc="31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entrevista,</a:t>
            </a:r>
            <a:r>
              <a:rPr sz="1200" spc="3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3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3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análisis</a:t>
            </a:r>
            <a:r>
              <a:rPr sz="1200" spc="3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2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31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información</a:t>
            </a:r>
            <a:r>
              <a:rPr sz="1200" spc="32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3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recurrió</a:t>
            </a:r>
            <a:r>
              <a:rPr sz="1200" spc="3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</a:t>
            </a:r>
            <a:r>
              <a:rPr sz="1200" spc="3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proceso</a:t>
            </a:r>
            <a:r>
              <a:rPr sz="1200" spc="32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 </a:t>
            </a:r>
            <a:r>
              <a:rPr sz="1200" dirty="0">
                <a:latin typeface="Times New Roman"/>
                <a:cs typeface="Times New Roman"/>
              </a:rPr>
              <a:t>categorización,</a:t>
            </a:r>
            <a:r>
              <a:rPr sz="1200" spc="305" dirty="0">
                <a:latin typeface="Times New Roman"/>
                <a:cs typeface="Times New Roman"/>
              </a:rPr>
              <a:t>   </a:t>
            </a:r>
            <a:r>
              <a:rPr sz="1200" dirty="0">
                <a:latin typeface="Times New Roman"/>
                <a:cs typeface="Times New Roman"/>
              </a:rPr>
              <a:t>posteriormente</a:t>
            </a:r>
            <a:r>
              <a:rPr sz="1200" spc="16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5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triangulación</a:t>
            </a:r>
            <a:r>
              <a:rPr sz="1200" spc="15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5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fuentes,</a:t>
            </a:r>
            <a:r>
              <a:rPr sz="1200" spc="15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éstos</a:t>
            </a:r>
            <a:r>
              <a:rPr sz="1200" spc="16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generaron</a:t>
            </a:r>
            <a:r>
              <a:rPr sz="1200" spc="150" dirty="0">
                <a:latin typeface="Times New Roman"/>
                <a:cs typeface="Times New Roman"/>
              </a:rPr>
              <a:t>  </a:t>
            </a:r>
            <a:r>
              <a:rPr sz="1200" spc="-10" dirty="0">
                <a:latin typeface="Times New Roman"/>
                <a:cs typeface="Times New Roman"/>
              </a:rPr>
              <a:t>hallazgos </a:t>
            </a:r>
            <a:r>
              <a:rPr sz="1200" dirty="0">
                <a:latin typeface="Times New Roman"/>
                <a:cs typeface="Times New Roman"/>
              </a:rPr>
              <a:t>emergentes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fueron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analizados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manera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sistémica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integral,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atención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165" dirty="0">
                <a:latin typeface="Times New Roman"/>
                <a:cs typeface="Times New Roman"/>
              </a:rPr>
              <a:t>  </a:t>
            </a:r>
            <a:r>
              <a:rPr sz="1200" spc="-10" dirty="0">
                <a:latin typeface="Times New Roman"/>
                <a:cs typeface="Times New Roman"/>
              </a:rPr>
              <a:t>categorías </a:t>
            </a:r>
            <a:r>
              <a:rPr sz="1200" dirty="0">
                <a:latin typeface="Times New Roman"/>
                <a:cs typeface="Times New Roman"/>
              </a:rPr>
              <a:t>relacionada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formación andragógica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docente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universitario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uso</a:t>
            </a:r>
            <a:r>
              <a:rPr sz="1200" spc="-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-20" dirty="0">
                <a:latin typeface="Times New Roman"/>
                <a:cs typeface="Times New Roman"/>
              </a:rPr>
              <a:t> tics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60"/>
              </a:spcBef>
            </a:pP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z="1200" b="1" i="1" dirty="0">
                <a:latin typeface="Times New Roman"/>
                <a:cs typeface="Times New Roman"/>
              </a:rPr>
              <a:t>Formación</a:t>
            </a:r>
            <a:r>
              <a:rPr sz="1200" b="1" i="1" spc="-35" dirty="0">
                <a:latin typeface="Times New Roman"/>
                <a:cs typeface="Times New Roman"/>
              </a:rPr>
              <a:t> </a:t>
            </a:r>
            <a:r>
              <a:rPr sz="1200" b="1" i="1" spc="-10" dirty="0">
                <a:latin typeface="Times New Roman"/>
                <a:cs typeface="Times New Roman"/>
              </a:rPr>
              <a:t>Empírica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5"/>
              </a:spcBef>
            </a:pPr>
            <a:endParaRPr sz="1200">
              <a:latin typeface="Times New Roman"/>
              <a:cs typeface="Times New Roman"/>
            </a:endParaRPr>
          </a:p>
          <a:p>
            <a:pPr marL="375285" marR="5080" indent="-363220" algn="just">
              <a:lnSpc>
                <a:spcPct val="100000"/>
              </a:lnSpc>
              <a:spcBef>
                <a:spcPts val="5"/>
              </a:spcBef>
            </a:pP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4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Guevara</a:t>
            </a:r>
            <a:r>
              <a:rPr sz="1200" spc="4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Juan</a:t>
            </a:r>
            <a:r>
              <a:rPr sz="1200" spc="4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(2009)</a:t>
            </a:r>
            <a:r>
              <a:rPr sz="1200" spc="4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“La</a:t>
            </a:r>
            <a:r>
              <a:rPr sz="1200" spc="4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formación</a:t>
            </a:r>
            <a:r>
              <a:rPr sz="1200" spc="4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empírica</a:t>
            </a:r>
            <a:r>
              <a:rPr sz="1200" spc="4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trata</a:t>
            </a:r>
            <a:r>
              <a:rPr sz="1200" spc="4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sobre</a:t>
            </a:r>
            <a:r>
              <a:rPr sz="1200" spc="4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personas</a:t>
            </a:r>
            <a:r>
              <a:rPr sz="1200" spc="4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4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sin</a:t>
            </a:r>
            <a:r>
              <a:rPr sz="1200" spc="4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tener</a:t>
            </a:r>
            <a:r>
              <a:rPr sz="1200" spc="42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títulos </a:t>
            </a:r>
            <a:r>
              <a:rPr sz="1200" dirty="0">
                <a:latin typeface="Times New Roman"/>
                <a:cs typeface="Times New Roman"/>
              </a:rPr>
              <a:t>profesionales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contar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algún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tipo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formación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académica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son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expertos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hacer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algo”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es </a:t>
            </a:r>
            <a:r>
              <a:rPr sz="1200" dirty="0">
                <a:latin typeface="Times New Roman"/>
                <a:cs typeface="Times New Roman"/>
              </a:rPr>
              <a:t>decir,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tienen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gran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habilidad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ciertos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aspectos,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pueden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dominar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perfección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técnica </a:t>
            </a:r>
            <a:r>
              <a:rPr sz="1200" dirty="0">
                <a:latin typeface="Times New Roman"/>
                <a:cs typeface="Times New Roman"/>
              </a:rPr>
              <a:t>o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arte.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Uno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docentes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entrevistados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opina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caso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sociólogo</a:t>
            </a:r>
            <a:r>
              <a:rPr sz="1200" spc="18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su </a:t>
            </a:r>
            <a:r>
              <a:rPr sz="1200" dirty="0">
                <a:latin typeface="Times New Roman"/>
                <a:cs typeface="Times New Roman"/>
              </a:rPr>
              <a:t>formación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andragógica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viene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comprensión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observación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otros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contribuyen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construcción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social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misma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formación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estudiante,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esto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muestra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docente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un </a:t>
            </a:r>
            <a:r>
              <a:rPr sz="1200" dirty="0">
                <a:latin typeface="Times New Roman"/>
                <a:cs typeface="Times New Roman"/>
              </a:rPr>
              <a:t>facilitador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considera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enriquecer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sus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conocimientos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debe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observar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partir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allí </a:t>
            </a:r>
            <a:r>
              <a:rPr sz="1200" dirty="0">
                <a:latin typeface="Times New Roman"/>
                <a:cs typeface="Times New Roman"/>
              </a:rPr>
              <a:t>construir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conocimientos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manera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colectiva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basándose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experiencia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parte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formación</a:t>
            </a:r>
            <a:r>
              <a:rPr sz="1200" spc="-4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andragógica.</a:t>
            </a:r>
            <a:endParaRPr sz="1200">
              <a:latin typeface="Times New Roman"/>
              <a:cs typeface="Times New Roman"/>
            </a:endParaRPr>
          </a:p>
        </p:txBody>
      </p:sp>
      <p:pic>
        <p:nvPicPr>
          <p:cNvPr id="17" name="object 17"/>
          <p:cNvPicPr/>
          <p:nvPr/>
        </p:nvPicPr>
        <p:blipFill>
          <a:blip r:embed="rId13" cstate="print"/>
          <a:stretch>
            <a:fillRect/>
          </a:stretch>
        </p:blipFill>
        <p:spPr>
          <a:xfrm>
            <a:off x="4581144" y="145986"/>
            <a:ext cx="1805304" cy="893889"/>
          </a:xfrm>
          <a:prstGeom prst="rect">
            <a:avLst/>
          </a:prstGeom>
        </p:spPr>
      </p:pic>
      <p:sp>
        <p:nvSpPr>
          <p:cNvPr id="18" name="object 18"/>
          <p:cNvSpPr txBox="1"/>
          <p:nvPr/>
        </p:nvSpPr>
        <p:spPr>
          <a:xfrm>
            <a:off x="1435735" y="8256658"/>
            <a:ext cx="4055110" cy="372745"/>
          </a:xfrm>
          <a:prstGeom prst="rect">
            <a:avLst/>
          </a:prstGeom>
        </p:spPr>
        <p:txBody>
          <a:bodyPr vert="horz" wrap="square" lIns="0" tIns="6350" rIns="0" bIns="0" rtlCol="0">
            <a:spAutoFit/>
          </a:bodyPr>
          <a:lstStyle/>
          <a:p>
            <a:pPr marL="884555" marR="5080" indent="-872490">
              <a:lnSpc>
                <a:spcPts val="1400"/>
              </a:lnSpc>
              <a:spcBef>
                <a:spcPts val="50"/>
              </a:spcBef>
            </a:pPr>
            <a:r>
              <a:rPr sz="1200" b="1" dirty="0">
                <a:latin typeface="Times New Roman"/>
                <a:cs typeface="Times New Roman"/>
              </a:rPr>
              <a:t>Entramado</a:t>
            </a:r>
            <a:r>
              <a:rPr sz="1200" b="1" spc="-4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Teórico </a:t>
            </a:r>
            <a:r>
              <a:rPr sz="1200" b="1" dirty="0">
                <a:latin typeface="Times New Roman"/>
                <a:cs typeface="Times New Roman"/>
              </a:rPr>
              <a:t>de</a:t>
            </a:r>
            <a:r>
              <a:rPr sz="1200" b="1" spc="-3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la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Formación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Andragógica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del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Docente </a:t>
            </a:r>
            <a:r>
              <a:rPr sz="1200" b="1" dirty="0">
                <a:latin typeface="Times New Roman"/>
                <a:cs typeface="Times New Roman"/>
              </a:rPr>
              <a:t>Universitario</a:t>
            </a:r>
            <a:r>
              <a:rPr sz="1200" b="1" spc="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en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el</a:t>
            </a:r>
            <a:r>
              <a:rPr sz="1200" b="1" spc="-1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Uso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las</a:t>
            </a:r>
            <a:r>
              <a:rPr sz="1200" b="1" spc="-40" dirty="0">
                <a:latin typeface="Times New Roman"/>
                <a:cs typeface="Times New Roman"/>
              </a:rPr>
              <a:t> </a:t>
            </a:r>
            <a:r>
              <a:rPr sz="1200" b="1" spc="-20" dirty="0">
                <a:latin typeface="Times New Roman"/>
                <a:cs typeface="Times New Roman"/>
              </a:rPr>
              <a:t>TICS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2946273" y="8773904"/>
            <a:ext cx="1357630" cy="1943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410"/>
              </a:lnSpc>
            </a:pPr>
            <a:r>
              <a:rPr sz="1200" b="1" dirty="0">
                <a:latin typeface="Times New Roman"/>
                <a:cs typeface="Times New Roman"/>
              </a:rPr>
              <a:t>Dra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Mary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Martínez.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20" name="object 20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45110" rIns="0" bIns="0" rtlCol="0">
            <a:spAutoFit/>
          </a:bodyPr>
          <a:lstStyle/>
          <a:p>
            <a:pPr marL="144145">
              <a:lnSpc>
                <a:spcPts val="1410"/>
              </a:lnSpc>
            </a:pPr>
            <a:fld id="{81D60167-4931-47E6-BA6A-407CBD079E47}" type="slidenum">
              <a:rPr spc="-25" dirty="0"/>
              <a:t>115</a:t>
            </a:fld>
            <a:endParaRPr spc="-25" dirty="0"/>
          </a:p>
        </p:txBody>
      </p:sp>
      <p:grpSp>
        <p:nvGrpSpPr>
          <p:cNvPr id="21" name="Grupo 20">
            <a:extLst>
              <a:ext uri="{FF2B5EF4-FFF2-40B4-BE49-F238E27FC236}">
                <a16:creationId xmlns:a16="http://schemas.microsoft.com/office/drawing/2014/main" id="{E0CB48F5-B1C6-EB15-81F7-D4E903E196AF}"/>
              </a:ext>
            </a:extLst>
          </p:cNvPr>
          <p:cNvGrpSpPr/>
          <p:nvPr/>
        </p:nvGrpSpPr>
        <p:grpSpPr>
          <a:xfrm>
            <a:off x="89916" y="137913"/>
            <a:ext cx="6665976" cy="1452626"/>
            <a:chOff x="470065" y="1951410"/>
            <a:chExt cx="6665976" cy="1452626"/>
          </a:xfrm>
        </p:grpSpPr>
        <p:grpSp>
          <p:nvGrpSpPr>
            <p:cNvPr id="22" name="object 12">
              <a:extLst>
                <a:ext uri="{FF2B5EF4-FFF2-40B4-BE49-F238E27FC236}">
                  <a16:creationId xmlns:a16="http://schemas.microsoft.com/office/drawing/2014/main" id="{8B6C0C43-FB76-87B1-1AE0-C4DFEBE58F40}"/>
                </a:ext>
              </a:extLst>
            </p:cNvPr>
            <p:cNvGrpSpPr/>
            <p:nvPr/>
          </p:nvGrpSpPr>
          <p:grpSpPr>
            <a:xfrm>
              <a:off x="470065" y="1951664"/>
              <a:ext cx="6665976" cy="1452372"/>
              <a:chOff x="96011" y="115823"/>
              <a:chExt cx="6665976" cy="1452372"/>
            </a:xfrm>
          </p:grpSpPr>
          <p:pic>
            <p:nvPicPr>
              <p:cNvPr id="26" name="object 13">
                <a:extLst>
                  <a:ext uri="{FF2B5EF4-FFF2-40B4-BE49-F238E27FC236}">
                    <a16:creationId xmlns:a16="http://schemas.microsoft.com/office/drawing/2014/main" id="{D31CEDF4-94C5-3D2F-831B-16FCD932315D}"/>
                  </a:ext>
                </a:extLst>
              </p:cNvPr>
              <p:cNvPicPr/>
              <p:nvPr/>
            </p:nvPicPr>
            <p:blipFill>
              <a:blip r:embed="rId3" cstate="print"/>
              <a:stretch>
                <a:fillRect/>
              </a:stretch>
            </p:blipFill>
            <p:spPr>
              <a:xfrm>
                <a:off x="96011" y="115823"/>
                <a:ext cx="6665976" cy="1452372"/>
              </a:xfrm>
              <a:prstGeom prst="rect">
                <a:avLst/>
              </a:prstGeom>
            </p:spPr>
          </p:pic>
          <p:pic>
            <p:nvPicPr>
              <p:cNvPr id="27" name="object 14">
                <a:extLst>
                  <a:ext uri="{FF2B5EF4-FFF2-40B4-BE49-F238E27FC236}">
                    <a16:creationId xmlns:a16="http://schemas.microsoft.com/office/drawing/2014/main" id="{0A7EB9CA-552F-4DC7-2A1F-4D3A18E47C9D}"/>
                  </a:ext>
                </a:extLst>
              </p:cNvPr>
              <p:cNvPicPr/>
              <p:nvPr/>
            </p:nvPicPr>
            <p:blipFill>
              <a:blip r:embed="rId4" cstate="print"/>
              <a:stretch>
                <a:fillRect/>
              </a:stretch>
            </p:blipFill>
            <p:spPr>
              <a:xfrm>
                <a:off x="142849" y="142875"/>
                <a:ext cx="6572275" cy="1358646"/>
              </a:xfrm>
              <a:prstGeom prst="rect">
                <a:avLst/>
              </a:prstGeom>
            </p:spPr>
          </p:pic>
          <p:sp>
            <p:nvSpPr>
              <p:cNvPr id="28" name="object 15">
                <a:extLst>
                  <a:ext uri="{FF2B5EF4-FFF2-40B4-BE49-F238E27FC236}">
                    <a16:creationId xmlns:a16="http://schemas.microsoft.com/office/drawing/2014/main" id="{7968678F-2437-2A9C-9A74-D5568270BEEA}"/>
                  </a:ext>
                </a:extLst>
              </p:cNvPr>
              <p:cNvSpPr/>
              <p:nvPr/>
            </p:nvSpPr>
            <p:spPr>
              <a:xfrm>
                <a:off x="142849" y="142875"/>
                <a:ext cx="6572884" cy="1358900"/>
              </a:xfrm>
              <a:custGeom>
                <a:avLst/>
                <a:gdLst/>
                <a:ahLst/>
                <a:cxnLst/>
                <a:rect l="l" t="t" r="r" b="b"/>
                <a:pathLst>
                  <a:path w="6572884" h="1358900">
                    <a:moveTo>
                      <a:pt x="0" y="226441"/>
                    </a:moveTo>
                    <a:lnTo>
                      <a:pt x="4600" y="180795"/>
                    </a:lnTo>
                    <a:lnTo>
                      <a:pt x="17795" y="138285"/>
                    </a:lnTo>
                    <a:lnTo>
                      <a:pt x="38673" y="99820"/>
                    </a:lnTo>
                    <a:lnTo>
                      <a:pt x="66324" y="66309"/>
                    </a:lnTo>
                    <a:lnTo>
                      <a:pt x="99837" y="38663"/>
                    </a:lnTo>
                    <a:lnTo>
                      <a:pt x="138301" y="17789"/>
                    </a:lnTo>
                    <a:lnTo>
                      <a:pt x="180806" y="4599"/>
                    </a:lnTo>
                    <a:lnTo>
                      <a:pt x="226440" y="0"/>
                    </a:lnTo>
                    <a:lnTo>
                      <a:pt x="6345834" y="0"/>
                    </a:lnTo>
                    <a:lnTo>
                      <a:pt x="6391480" y="4599"/>
                    </a:lnTo>
                    <a:lnTo>
                      <a:pt x="6433990" y="17789"/>
                    </a:lnTo>
                    <a:lnTo>
                      <a:pt x="6472455" y="38663"/>
                    </a:lnTo>
                    <a:lnTo>
                      <a:pt x="6505965" y="66309"/>
                    </a:lnTo>
                    <a:lnTo>
                      <a:pt x="6533612" y="99820"/>
                    </a:lnTo>
                    <a:lnTo>
                      <a:pt x="6554485" y="138285"/>
                    </a:lnTo>
                    <a:lnTo>
                      <a:pt x="6567676" y="180795"/>
                    </a:lnTo>
                    <a:lnTo>
                      <a:pt x="6572275" y="226441"/>
                    </a:lnTo>
                    <a:lnTo>
                      <a:pt x="6572275" y="1132204"/>
                    </a:lnTo>
                    <a:lnTo>
                      <a:pt x="6567676" y="1177850"/>
                    </a:lnTo>
                    <a:lnTo>
                      <a:pt x="6554485" y="1220360"/>
                    </a:lnTo>
                    <a:lnTo>
                      <a:pt x="6533612" y="1258825"/>
                    </a:lnTo>
                    <a:lnTo>
                      <a:pt x="6505965" y="1292336"/>
                    </a:lnTo>
                    <a:lnTo>
                      <a:pt x="6472455" y="1319982"/>
                    </a:lnTo>
                    <a:lnTo>
                      <a:pt x="6433990" y="1340856"/>
                    </a:lnTo>
                    <a:lnTo>
                      <a:pt x="6391480" y="1354046"/>
                    </a:lnTo>
                    <a:lnTo>
                      <a:pt x="6345834" y="1358646"/>
                    </a:lnTo>
                    <a:lnTo>
                      <a:pt x="226440" y="1358646"/>
                    </a:lnTo>
                    <a:lnTo>
                      <a:pt x="180806" y="1354046"/>
                    </a:lnTo>
                    <a:lnTo>
                      <a:pt x="138301" y="1340856"/>
                    </a:lnTo>
                    <a:lnTo>
                      <a:pt x="99837" y="1319982"/>
                    </a:lnTo>
                    <a:lnTo>
                      <a:pt x="66324" y="1292336"/>
                    </a:lnTo>
                    <a:lnTo>
                      <a:pt x="38673" y="1258825"/>
                    </a:lnTo>
                    <a:lnTo>
                      <a:pt x="17795" y="1220360"/>
                    </a:lnTo>
                    <a:lnTo>
                      <a:pt x="4600" y="1177850"/>
                    </a:lnTo>
                    <a:lnTo>
                      <a:pt x="0" y="1132204"/>
                    </a:lnTo>
                    <a:lnTo>
                      <a:pt x="0" y="226441"/>
                    </a:lnTo>
                    <a:close/>
                  </a:path>
                </a:pathLst>
              </a:custGeom>
              <a:ln w="9525">
                <a:solidFill>
                  <a:srgbClr val="55CE74"/>
                </a:solidFill>
              </a:ln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pic>
            <p:nvPicPr>
              <p:cNvPr id="29" name="object 16">
                <a:extLst>
                  <a:ext uri="{FF2B5EF4-FFF2-40B4-BE49-F238E27FC236}">
                    <a16:creationId xmlns:a16="http://schemas.microsoft.com/office/drawing/2014/main" id="{00469370-EC21-56F5-8F97-18D0A5468FDB}"/>
                  </a:ext>
                </a:extLst>
              </p:cNvPr>
              <p:cNvPicPr/>
              <p:nvPr/>
            </p:nvPicPr>
            <p:blipFill>
              <a:blip r:embed="rId5" cstate="print"/>
              <a:stretch>
                <a:fillRect/>
              </a:stretch>
            </p:blipFill>
            <p:spPr>
              <a:xfrm>
                <a:off x="2500248" y="305930"/>
                <a:ext cx="1714500" cy="733945"/>
              </a:xfrm>
              <a:prstGeom prst="rect">
                <a:avLst/>
              </a:prstGeom>
            </p:spPr>
          </p:pic>
        </p:grpSp>
        <p:sp>
          <p:nvSpPr>
            <p:cNvPr id="23" name="object 16">
              <a:extLst>
                <a:ext uri="{FF2B5EF4-FFF2-40B4-BE49-F238E27FC236}">
                  <a16:creationId xmlns:a16="http://schemas.microsoft.com/office/drawing/2014/main" id="{4CCDC09B-D304-65E4-5626-C25EAB9EB16E}"/>
                </a:ext>
              </a:extLst>
            </p:cNvPr>
            <p:cNvSpPr txBox="1"/>
            <p:nvPr/>
          </p:nvSpPr>
          <p:spPr>
            <a:xfrm>
              <a:off x="2775727" y="2875716"/>
              <a:ext cx="3332858" cy="391795"/>
            </a:xfrm>
            <a:prstGeom prst="rect">
              <a:avLst/>
            </a:prstGeom>
            <a:noFill/>
          </p:spPr>
          <p:txBody>
            <a:bodyPr vert="horz" wrap="square" lIns="0" tIns="12700" rIns="0" bIns="0" rtlCol="0">
              <a:spAutoFit/>
            </a:bodyPr>
            <a:lstStyle/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Volumen 4,  Número 1  Enero a Julio 2021</a:t>
              </a:r>
            </a:p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Revista Semestral. Venezuela</a:t>
              </a:r>
              <a:endParaRPr sz="1200" dirty="0">
                <a:latin typeface="Arial"/>
                <a:cs typeface="Arial"/>
              </a:endParaRPr>
            </a:p>
          </p:txBody>
        </p:sp>
        <p:pic>
          <p:nvPicPr>
            <p:cNvPr id="24" name="object 25">
              <a:extLst>
                <a:ext uri="{FF2B5EF4-FFF2-40B4-BE49-F238E27FC236}">
                  <a16:creationId xmlns:a16="http://schemas.microsoft.com/office/drawing/2014/main" id="{2D66E058-305B-A9EA-F562-D4F3FF0DAF1B}"/>
                </a:ext>
              </a:extLst>
            </p:cNvPr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470065" y="2027896"/>
              <a:ext cx="2305662" cy="1053903"/>
            </a:xfrm>
            <a:prstGeom prst="rect">
              <a:avLst/>
            </a:prstGeom>
          </p:spPr>
        </p:pic>
        <p:pic>
          <p:nvPicPr>
            <p:cNvPr id="25" name="object 31">
              <a:extLst>
                <a:ext uri="{FF2B5EF4-FFF2-40B4-BE49-F238E27FC236}">
                  <a16:creationId xmlns:a16="http://schemas.microsoft.com/office/drawing/2014/main" id="{08573F68-A8A5-56B5-ED38-03C6DD533D3D}"/>
                </a:ext>
              </a:extLst>
            </p:cNvPr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4932681" y="1951410"/>
              <a:ext cx="1805304" cy="893889"/>
            </a:xfrm>
            <a:prstGeom prst="rect">
              <a:avLst/>
            </a:prstGeom>
          </p:spPr>
        </p:pic>
      </p:grpSp>
    </p:spTree>
  </p:cSld>
  <p:clrMapOvr>
    <a:masterClrMapping/>
  </p:clrMapOvr>
</p:sld>
</file>

<file path=ppt/slides/slide1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94485" y="115823"/>
            <a:ext cx="6669405" cy="8926195"/>
            <a:chOff x="94485" y="115823"/>
            <a:chExt cx="6669405" cy="8926195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204216" y="8651747"/>
              <a:ext cx="6518148" cy="158496"/>
            </a:xfrm>
            <a:prstGeom prst="rect">
              <a:avLst/>
            </a:prstGeom>
          </p:spPr>
        </p:pic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96012" y="115823"/>
              <a:ext cx="6665976" cy="1452372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42849" y="142875"/>
              <a:ext cx="6572275" cy="1358646"/>
            </a:xfrm>
            <a:prstGeom prst="rect">
              <a:avLst/>
            </a:prstGeom>
          </p:spPr>
        </p:pic>
        <p:sp>
          <p:nvSpPr>
            <p:cNvPr id="6" name="object 6"/>
            <p:cNvSpPr/>
            <p:nvPr/>
          </p:nvSpPr>
          <p:spPr>
            <a:xfrm>
              <a:off x="142849" y="142875"/>
              <a:ext cx="6572884" cy="1358900"/>
            </a:xfrm>
            <a:custGeom>
              <a:avLst/>
              <a:gdLst/>
              <a:ahLst/>
              <a:cxnLst/>
              <a:rect l="l" t="t" r="r" b="b"/>
              <a:pathLst>
                <a:path w="6572884" h="1358900">
                  <a:moveTo>
                    <a:pt x="0" y="226441"/>
                  </a:moveTo>
                  <a:lnTo>
                    <a:pt x="4600" y="180795"/>
                  </a:lnTo>
                  <a:lnTo>
                    <a:pt x="17795" y="138285"/>
                  </a:lnTo>
                  <a:lnTo>
                    <a:pt x="38673" y="99820"/>
                  </a:lnTo>
                  <a:lnTo>
                    <a:pt x="66324" y="66309"/>
                  </a:lnTo>
                  <a:lnTo>
                    <a:pt x="99837" y="38663"/>
                  </a:lnTo>
                  <a:lnTo>
                    <a:pt x="138301" y="17789"/>
                  </a:lnTo>
                  <a:lnTo>
                    <a:pt x="180806" y="4599"/>
                  </a:lnTo>
                  <a:lnTo>
                    <a:pt x="226440" y="0"/>
                  </a:lnTo>
                  <a:lnTo>
                    <a:pt x="6345834" y="0"/>
                  </a:lnTo>
                  <a:lnTo>
                    <a:pt x="6391480" y="4599"/>
                  </a:lnTo>
                  <a:lnTo>
                    <a:pt x="6433990" y="17789"/>
                  </a:lnTo>
                  <a:lnTo>
                    <a:pt x="6472455" y="38663"/>
                  </a:lnTo>
                  <a:lnTo>
                    <a:pt x="6505965" y="66309"/>
                  </a:lnTo>
                  <a:lnTo>
                    <a:pt x="6533612" y="99820"/>
                  </a:lnTo>
                  <a:lnTo>
                    <a:pt x="6554485" y="138285"/>
                  </a:lnTo>
                  <a:lnTo>
                    <a:pt x="6567676" y="180795"/>
                  </a:lnTo>
                  <a:lnTo>
                    <a:pt x="6572275" y="226441"/>
                  </a:lnTo>
                  <a:lnTo>
                    <a:pt x="6572275" y="1132204"/>
                  </a:lnTo>
                  <a:lnTo>
                    <a:pt x="6567676" y="1177850"/>
                  </a:lnTo>
                  <a:lnTo>
                    <a:pt x="6554485" y="1220360"/>
                  </a:lnTo>
                  <a:lnTo>
                    <a:pt x="6533612" y="1258825"/>
                  </a:lnTo>
                  <a:lnTo>
                    <a:pt x="6505965" y="1292336"/>
                  </a:lnTo>
                  <a:lnTo>
                    <a:pt x="6472455" y="1319982"/>
                  </a:lnTo>
                  <a:lnTo>
                    <a:pt x="6433990" y="1340856"/>
                  </a:lnTo>
                  <a:lnTo>
                    <a:pt x="6391480" y="1354046"/>
                  </a:lnTo>
                  <a:lnTo>
                    <a:pt x="6345834" y="1358646"/>
                  </a:lnTo>
                  <a:lnTo>
                    <a:pt x="226440" y="1358646"/>
                  </a:lnTo>
                  <a:lnTo>
                    <a:pt x="180806" y="1354046"/>
                  </a:lnTo>
                  <a:lnTo>
                    <a:pt x="138301" y="1340856"/>
                  </a:lnTo>
                  <a:lnTo>
                    <a:pt x="99837" y="1319982"/>
                  </a:lnTo>
                  <a:lnTo>
                    <a:pt x="66324" y="1292336"/>
                  </a:lnTo>
                  <a:lnTo>
                    <a:pt x="38673" y="1258825"/>
                  </a:lnTo>
                  <a:lnTo>
                    <a:pt x="17795" y="1220360"/>
                  </a:lnTo>
                  <a:lnTo>
                    <a:pt x="4600" y="1177850"/>
                  </a:lnTo>
                  <a:lnTo>
                    <a:pt x="0" y="1132204"/>
                  </a:lnTo>
                  <a:lnTo>
                    <a:pt x="0" y="226441"/>
                  </a:lnTo>
                  <a:close/>
                </a:path>
              </a:pathLst>
            </a:custGeom>
            <a:ln w="9525">
              <a:solidFill>
                <a:srgbClr val="55CE7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" name="object 7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2500248" y="305930"/>
              <a:ext cx="1714500" cy="733945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2738628" y="1024127"/>
              <a:ext cx="1897379" cy="371855"/>
            </a:xfrm>
            <a:prstGeom prst="rect">
              <a:avLst/>
            </a:prstGeom>
          </p:spPr>
        </p:pic>
        <p:pic>
          <p:nvPicPr>
            <p:cNvPr id="9" name="object 9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4401312" y="1024127"/>
              <a:ext cx="1577339" cy="371855"/>
            </a:xfrm>
            <a:prstGeom prst="rect">
              <a:avLst/>
            </a:prstGeom>
          </p:spPr>
        </p:pic>
        <p:pic>
          <p:nvPicPr>
            <p:cNvPr id="10" name="object 10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3169920" y="1207007"/>
              <a:ext cx="1546859" cy="371855"/>
            </a:xfrm>
            <a:prstGeom prst="rect">
              <a:avLst/>
            </a:prstGeom>
          </p:spPr>
        </p:pic>
        <p:pic>
          <p:nvPicPr>
            <p:cNvPr id="11" name="object 11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4482083" y="1207007"/>
              <a:ext cx="284988" cy="371855"/>
            </a:xfrm>
            <a:prstGeom prst="rect">
              <a:avLst/>
            </a:prstGeom>
          </p:spPr>
        </p:pic>
        <p:pic>
          <p:nvPicPr>
            <p:cNvPr id="12" name="object 12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4571999" y="1207007"/>
              <a:ext cx="1013460" cy="371855"/>
            </a:xfrm>
            <a:prstGeom prst="rect">
              <a:avLst/>
            </a:prstGeom>
          </p:spPr>
        </p:pic>
        <p:pic>
          <p:nvPicPr>
            <p:cNvPr id="13" name="object 13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324612" y="234695"/>
              <a:ext cx="1719072" cy="1341120"/>
            </a:xfrm>
            <a:prstGeom prst="rect">
              <a:avLst/>
            </a:prstGeom>
          </p:spPr>
        </p:pic>
        <p:pic>
          <p:nvPicPr>
            <p:cNvPr id="14" name="object 14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5606795" y="8193022"/>
              <a:ext cx="1092707" cy="848868"/>
            </a:xfrm>
            <a:prstGeom prst="rect">
              <a:avLst/>
            </a:prstGeom>
          </p:spPr>
        </p:pic>
        <p:pic>
          <p:nvPicPr>
            <p:cNvPr id="15" name="object 15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109728" y="8193022"/>
              <a:ext cx="1092708" cy="848868"/>
            </a:xfrm>
            <a:prstGeom prst="rect">
              <a:avLst/>
            </a:prstGeom>
          </p:spPr>
        </p:pic>
      </p:grpSp>
      <p:sp>
        <p:nvSpPr>
          <p:cNvPr id="16" name="object 16"/>
          <p:cNvSpPr txBox="1"/>
          <p:nvPr/>
        </p:nvSpPr>
        <p:spPr>
          <a:xfrm>
            <a:off x="257352" y="1068451"/>
            <a:ext cx="6346190" cy="6706234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028315" marR="736600" indent="-431800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Arial"/>
                <a:cs typeface="Arial"/>
              </a:rPr>
              <a:t>6ta.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Edición</a:t>
            </a:r>
            <a:r>
              <a:rPr sz="1200" b="1" spc="-10" dirty="0">
                <a:latin typeface="Arial"/>
                <a:cs typeface="Arial"/>
              </a:rPr>
              <a:t> Volumen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I</a:t>
            </a:r>
            <a:r>
              <a:rPr sz="1200" b="1" spc="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Enero</a:t>
            </a:r>
            <a:r>
              <a:rPr sz="1200" b="1" spc="-3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a</a:t>
            </a:r>
            <a:r>
              <a:rPr sz="1200" b="1" spc="-2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Julio</a:t>
            </a:r>
            <a:r>
              <a:rPr sz="1200" b="1" spc="-5" dirty="0">
                <a:latin typeface="Arial"/>
                <a:cs typeface="Arial"/>
              </a:rPr>
              <a:t> </a:t>
            </a:r>
            <a:r>
              <a:rPr sz="1200" b="1" spc="-20" dirty="0">
                <a:latin typeface="Arial"/>
                <a:cs typeface="Arial"/>
              </a:rPr>
              <a:t>2021 </a:t>
            </a:r>
            <a:r>
              <a:rPr sz="1200" b="1" dirty="0">
                <a:latin typeface="Arial"/>
                <a:cs typeface="Arial"/>
              </a:rPr>
              <a:t>Revista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Semestral-</a:t>
            </a:r>
            <a:r>
              <a:rPr sz="1200" b="1" spc="-40" dirty="0">
                <a:latin typeface="Arial"/>
                <a:cs typeface="Arial"/>
              </a:rPr>
              <a:t> </a:t>
            </a:r>
            <a:r>
              <a:rPr sz="1200" b="1" spc="-10" dirty="0">
                <a:latin typeface="Arial"/>
                <a:cs typeface="Arial"/>
              </a:rPr>
              <a:t>Venezuela</a:t>
            </a:r>
            <a:endParaRPr sz="12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815"/>
              </a:spcBef>
            </a:pPr>
            <a:endParaRPr sz="12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</a:pPr>
            <a:r>
              <a:rPr sz="1200" b="1" i="1" dirty="0">
                <a:latin typeface="Times New Roman"/>
                <a:cs typeface="Times New Roman"/>
              </a:rPr>
              <a:t>Educación</a:t>
            </a:r>
            <a:r>
              <a:rPr sz="1200" b="1" i="1" spc="-5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a</a:t>
            </a:r>
            <a:r>
              <a:rPr sz="1200" b="1" i="1" spc="-15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Distancia</a:t>
            </a:r>
            <a:r>
              <a:rPr sz="1200" b="1" i="1" spc="-5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y</a:t>
            </a:r>
            <a:r>
              <a:rPr sz="1200" b="1" i="1" spc="-20" dirty="0">
                <a:latin typeface="Times New Roman"/>
                <a:cs typeface="Times New Roman"/>
              </a:rPr>
              <a:t> </a:t>
            </a:r>
            <a:r>
              <a:rPr sz="1200" b="1" i="1" spc="-10" dirty="0">
                <a:latin typeface="Times New Roman"/>
                <a:cs typeface="Times New Roman"/>
              </a:rPr>
              <a:t>Presencial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60"/>
              </a:spcBef>
            </a:pPr>
            <a:endParaRPr sz="1200">
              <a:latin typeface="Times New Roman"/>
              <a:cs typeface="Times New Roman"/>
            </a:endParaRPr>
          </a:p>
          <a:p>
            <a:pPr marL="378460" marR="6350" indent="-36576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Hay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dos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puntos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vistas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importantes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tomar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cuenta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cuanto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formación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andragógica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docente,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ya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uno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asume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viene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experiencia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otro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viene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incursionar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en </a:t>
            </a:r>
            <a:r>
              <a:rPr sz="1200" dirty="0">
                <a:latin typeface="Times New Roman"/>
                <a:cs typeface="Times New Roman"/>
              </a:rPr>
              <a:t>estudios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modalidades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mixtas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educación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distancia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presencial,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quiere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decir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que </a:t>
            </a:r>
            <a:r>
              <a:rPr sz="1200" dirty="0">
                <a:latin typeface="Times New Roman"/>
                <a:cs typeface="Times New Roman"/>
              </a:rPr>
              <a:t>existen</a:t>
            </a:r>
            <a:r>
              <a:rPr sz="1200" spc="3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diferentes</a:t>
            </a:r>
            <a:r>
              <a:rPr sz="1200" spc="3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niveles</a:t>
            </a:r>
            <a:r>
              <a:rPr sz="1200" spc="3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alfabetización</a:t>
            </a:r>
            <a:r>
              <a:rPr sz="1200" spc="3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tecnológica</a:t>
            </a:r>
            <a:r>
              <a:rPr sz="1200" spc="3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nivel</a:t>
            </a:r>
            <a:r>
              <a:rPr sz="1200" spc="3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universitario</a:t>
            </a:r>
            <a:r>
              <a:rPr sz="1200" spc="31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(alfabetizados, </a:t>
            </a:r>
            <a:r>
              <a:rPr sz="1200" dirty="0">
                <a:latin typeface="Times New Roman"/>
                <a:cs typeface="Times New Roman"/>
              </a:rPr>
              <a:t>analfabetos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funcionales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absolutos),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indica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necesario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nivelación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cuanto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uso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tics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parte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docente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universitario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implementación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aula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sea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 </a:t>
            </a:r>
            <a:r>
              <a:rPr sz="1200" dirty="0">
                <a:latin typeface="Times New Roman"/>
                <a:cs typeface="Times New Roman"/>
              </a:rPr>
              <a:t>manera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exitosa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aprovechando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experiencia y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expertos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materia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propósito.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60"/>
              </a:spcBef>
            </a:pP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1200" b="1" i="1" dirty="0">
                <a:latin typeface="Times New Roman"/>
                <a:cs typeface="Times New Roman"/>
              </a:rPr>
              <a:t>Libertad</a:t>
            </a:r>
            <a:r>
              <a:rPr sz="1200" b="1" i="1" spc="-20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de</a:t>
            </a:r>
            <a:r>
              <a:rPr sz="1200" b="1" i="1" spc="-20" dirty="0">
                <a:latin typeface="Times New Roman"/>
                <a:cs typeface="Times New Roman"/>
              </a:rPr>
              <a:t> </a:t>
            </a:r>
            <a:r>
              <a:rPr sz="1200" b="1" i="1" spc="-10" dirty="0">
                <a:latin typeface="Times New Roman"/>
                <a:cs typeface="Times New Roman"/>
              </a:rPr>
              <a:t>Pensamiento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65"/>
              </a:spcBef>
            </a:pPr>
            <a:endParaRPr sz="1200">
              <a:latin typeface="Times New Roman"/>
              <a:cs typeface="Times New Roman"/>
            </a:endParaRPr>
          </a:p>
          <a:p>
            <a:pPr marL="378460" marR="762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docente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concibe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estudiante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dentro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educación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andragógica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personas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libre </a:t>
            </a:r>
            <a:r>
              <a:rPr sz="1200" dirty="0">
                <a:latin typeface="Times New Roman"/>
                <a:cs typeface="Times New Roman"/>
              </a:rPr>
              <a:t>pensamiento,</a:t>
            </a:r>
            <a:r>
              <a:rPr sz="1200" spc="3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protagonistas</a:t>
            </a:r>
            <a:r>
              <a:rPr sz="1200" spc="3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3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proceso</a:t>
            </a:r>
            <a:r>
              <a:rPr sz="1200" spc="3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enseñanza</a:t>
            </a:r>
            <a:r>
              <a:rPr sz="1200" spc="3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3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disciplina</a:t>
            </a:r>
            <a:r>
              <a:rPr sz="1200" spc="3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3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dirigir</a:t>
            </a:r>
            <a:r>
              <a:rPr sz="1200" spc="3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31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propio </a:t>
            </a:r>
            <a:r>
              <a:rPr sz="1200" dirty="0">
                <a:latin typeface="Times New Roman"/>
                <a:cs typeface="Times New Roman"/>
              </a:rPr>
              <a:t>autoaprendizaje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madurez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asumir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nuevos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retos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conocimientos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dentro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sociedad </a:t>
            </a:r>
            <a:r>
              <a:rPr sz="1200" dirty="0">
                <a:latin typeface="Times New Roman"/>
                <a:cs typeface="Times New Roman"/>
              </a:rPr>
              <a:t>cambiante</a:t>
            </a:r>
            <a:r>
              <a:rPr sz="1200" spc="3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3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afrontar</a:t>
            </a:r>
            <a:r>
              <a:rPr sz="1200" spc="3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3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mundo</a:t>
            </a:r>
            <a:r>
              <a:rPr sz="1200" spc="4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competitivo</a:t>
            </a:r>
            <a:r>
              <a:rPr sz="1200" spc="40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3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global</a:t>
            </a:r>
            <a:r>
              <a:rPr sz="1200" spc="3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3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nos</a:t>
            </a:r>
            <a:r>
              <a:rPr sz="1200" spc="3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espera</a:t>
            </a:r>
            <a:r>
              <a:rPr sz="1200" spc="3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3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vez</a:t>
            </a:r>
            <a:r>
              <a:rPr sz="1200" spc="39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hechos </a:t>
            </a:r>
            <a:r>
              <a:rPr sz="1200" dirty="0">
                <a:latin typeface="Times New Roman"/>
                <a:cs typeface="Times New Roman"/>
              </a:rPr>
              <a:t>profesionales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campo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laboral.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60"/>
              </a:spcBef>
            </a:pP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1200" b="1" i="1" dirty="0">
                <a:latin typeface="Times New Roman"/>
                <a:cs typeface="Times New Roman"/>
              </a:rPr>
              <a:t>Estudiante</a:t>
            </a:r>
            <a:r>
              <a:rPr sz="1200" b="1" i="1" spc="-30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Pieza</a:t>
            </a:r>
            <a:r>
              <a:rPr sz="1200" b="1" i="1" spc="-5" dirty="0">
                <a:latin typeface="Times New Roman"/>
                <a:cs typeface="Times New Roman"/>
              </a:rPr>
              <a:t> </a:t>
            </a:r>
            <a:r>
              <a:rPr sz="1200" b="1" i="1" spc="-10" dirty="0">
                <a:latin typeface="Times New Roman"/>
                <a:cs typeface="Times New Roman"/>
              </a:rPr>
              <a:t>Fundamental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60"/>
              </a:spcBef>
            </a:pPr>
            <a:endParaRPr sz="1200">
              <a:latin typeface="Times New Roman"/>
              <a:cs typeface="Times New Roman"/>
            </a:endParaRPr>
          </a:p>
          <a:p>
            <a:pPr marL="378460" marR="6985" indent="-36576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estudiantes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convinieron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formación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andragógica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ve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estudiante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pieza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fundamental, </a:t>
            </a:r>
            <a:r>
              <a:rPr sz="1200" dirty="0">
                <a:latin typeface="Times New Roman"/>
                <a:cs typeface="Times New Roman"/>
              </a:rPr>
              <a:t>pilar,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estrella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proceso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aprendizaje,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estudiante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debe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poseer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estímulo,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debe </a:t>
            </a:r>
            <a:r>
              <a:rPr sz="1200" dirty="0">
                <a:latin typeface="Times New Roman"/>
                <a:cs typeface="Times New Roman"/>
              </a:rPr>
              <a:t>tener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motivación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lleva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cada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día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profundizar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más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cuanto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contenidos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ser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lo </a:t>
            </a:r>
            <a:r>
              <a:rPr sz="1200" dirty="0">
                <a:latin typeface="Times New Roman"/>
                <a:cs typeface="Times New Roman"/>
              </a:rPr>
              <a:t>más</a:t>
            </a:r>
            <a:r>
              <a:rPr sz="1200" spc="4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asertivo</a:t>
            </a:r>
            <a:r>
              <a:rPr sz="1200" spc="4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hacia</a:t>
            </a:r>
            <a:r>
              <a:rPr sz="1200" spc="43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dónde</a:t>
            </a:r>
            <a:r>
              <a:rPr sz="1200" spc="4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quiere</a:t>
            </a:r>
            <a:r>
              <a:rPr sz="1200" spc="4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llegar.</a:t>
            </a:r>
            <a:r>
              <a:rPr sz="1200" spc="4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4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docente</a:t>
            </a:r>
            <a:r>
              <a:rPr sz="1200" spc="4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4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facilitador</a:t>
            </a:r>
            <a:r>
              <a:rPr sz="1200" spc="4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debe</a:t>
            </a:r>
            <a:r>
              <a:rPr sz="1200" spc="43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propiciar</a:t>
            </a:r>
            <a:r>
              <a:rPr sz="1200" spc="434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las </a:t>
            </a:r>
            <a:r>
              <a:rPr sz="1200" dirty="0">
                <a:latin typeface="Times New Roman"/>
                <a:cs typeface="Times New Roman"/>
              </a:rPr>
              <a:t>condiciones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estimulen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estudiante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profundizar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dinamizar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conocimiento.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60"/>
              </a:spcBef>
            </a:pP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1200" b="1" i="1" spc="-10" dirty="0">
                <a:latin typeface="Times New Roman"/>
                <a:cs typeface="Times New Roman"/>
              </a:rPr>
              <a:t>Orientación</a:t>
            </a:r>
            <a:r>
              <a:rPr sz="1200" b="1" i="1" spc="10" dirty="0">
                <a:latin typeface="Times New Roman"/>
                <a:cs typeface="Times New Roman"/>
              </a:rPr>
              <a:t> </a:t>
            </a:r>
            <a:r>
              <a:rPr sz="1200" b="1" i="1" spc="-10" dirty="0">
                <a:latin typeface="Times New Roman"/>
                <a:cs typeface="Times New Roman"/>
              </a:rPr>
              <a:t>Andragógica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60"/>
              </a:spcBef>
            </a:pPr>
            <a:endParaRPr sz="1200">
              <a:latin typeface="Times New Roman"/>
              <a:cs typeface="Times New Roman"/>
            </a:endParaRPr>
          </a:p>
          <a:p>
            <a:pPr marL="378460" marR="508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4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docentes,</a:t>
            </a:r>
            <a:r>
              <a:rPr sz="1200" spc="4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opinan</a:t>
            </a:r>
            <a:r>
              <a:rPr sz="1200" spc="4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40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4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orientación</a:t>
            </a:r>
            <a:r>
              <a:rPr sz="1200" spc="4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40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40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formación</a:t>
            </a:r>
            <a:r>
              <a:rPr sz="1200" spc="4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dentro</a:t>
            </a:r>
            <a:r>
              <a:rPr sz="1200" spc="4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4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contexto</a:t>
            </a:r>
            <a:r>
              <a:rPr sz="1200" spc="42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educativo </a:t>
            </a:r>
            <a:r>
              <a:rPr sz="1200" dirty="0">
                <a:latin typeface="Times New Roman"/>
                <a:cs typeface="Times New Roman"/>
              </a:rPr>
              <a:t>universitario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debe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ser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carácter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andragógico,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decir;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debe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contemplar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estudiante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como </a:t>
            </a:r>
            <a:r>
              <a:rPr sz="1200" dirty="0">
                <a:latin typeface="Times New Roman"/>
                <a:cs typeface="Times New Roman"/>
              </a:rPr>
              <a:t>promotor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soluciones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constructor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realidad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lograr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autorrealización,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que </a:t>
            </a:r>
            <a:r>
              <a:rPr sz="1200" dirty="0">
                <a:latin typeface="Times New Roman"/>
                <a:cs typeface="Times New Roman"/>
              </a:rPr>
              <a:t>implica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todos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involucrados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le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dan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relevancia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orientación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contexto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educación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universitaria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guiar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manera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efectiva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quehacer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educativo.</a:t>
            </a:r>
            <a:endParaRPr sz="1200">
              <a:latin typeface="Times New Roman"/>
              <a:cs typeface="Times New Roman"/>
            </a:endParaRPr>
          </a:p>
        </p:txBody>
      </p:sp>
      <p:pic>
        <p:nvPicPr>
          <p:cNvPr id="17" name="object 17"/>
          <p:cNvPicPr/>
          <p:nvPr/>
        </p:nvPicPr>
        <p:blipFill>
          <a:blip r:embed="rId13" cstate="print"/>
          <a:stretch>
            <a:fillRect/>
          </a:stretch>
        </p:blipFill>
        <p:spPr>
          <a:xfrm>
            <a:off x="4581144" y="145986"/>
            <a:ext cx="1805304" cy="893889"/>
          </a:xfrm>
          <a:prstGeom prst="rect">
            <a:avLst/>
          </a:prstGeom>
        </p:spPr>
      </p:pic>
      <p:sp>
        <p:nvSpPr>
          <p:cNvPr id="18" name="object 18"/>
          <p:cNvSpPr txBox="1"/>
          <p:nvPr/>
        </p:nvSpPr>
        <p:spPr>
          <a:xfrm>
            <a:off x="1435735" y="8256658"/>
            <a:ext cx="4055110" cy="372745"/>
          </a:xfrm>
          <a:prstGeom prst="rect">
            <a:avLst/>
          </a:prstGeom>
        </p:spPr>
        <p:txBody>
          <a:bodyPr vert="horz" wrap="square" lIns="0" tIns="6350" rIns="0" bIns="0" rtlCol="0">
            <a:spAutoFit/>
          </a:bodyPr>
          <a:lstStyle/>
          <a:p>
            <a:pPr marL="884555" marR="5080" indent="-872490">
              <a:lnSpc>
                <a:spcPts val="1400"/>
              </a:lnSpc>
              <a:spcBef>
                <a:spcPts val="50"/>
              </a:spcBef>
            </a:pPr>
            <a:r>
              <a:rPr sz="1200" b="1" dirty="0">
                <a:latin typeface="Times New Roman"/>
                <a:cs typeface="Times New Roman"/>
              </a:rPr>
              <a:t>Entramado</a:t>
            </a:r>
            <a:r>
              <a:rPr sz="1200" b="1" spc="-4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Teórico </a:t>
            </a:r>
            <a:r>
              <a:rPr sz="1200" b="1" dirty="0">
                <a:latin typeface="Times New Roman"/>
                <a:cs typeface="Times New Roman"/>
              </a:rPr>
              <a:t>de</a:t>
            </a:r>
            <a:r>
              <a:rPr sz="1200" b="1" spc="-3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la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Formación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Andragógica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del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Docente </a:t>
            </a:r>
            <a:r>
              <a:rPr sz="1200" b="1" dirty="0">
                <a:latin typeface="Times New Roman"/>
                <a:cs typeface="Times New Roman"/>
              </a:rPr>
              <a:t>Universitario</a:t>
            </a:r>
            <a:r>
              <a:rPr sz="1200" b="1" spc="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en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el</a:t>
            </a:r>
            <a:r>
              <a:rPr sz="1200" b="1" spc="-1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Uso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las</a:t>
            </a:r>
            <a:r>
              <a:rPr sz="1200" b="1" spc="-40" dirty="0">
                <a:latin typeface="Times New Roman"/>
                <a:cs typeface="Times New Roman"/>
              </a:rPr>
              <a:t> </a:t>
            </a:r>
            <a:r>
              <a:rPr sz="1200" b="1" spc="-20" dirty="0">
                <a:latin typeface="Times New Roman"/>
                <a:cs typeface="Times New Roman"/>
              </a:rPr>
              <a:t>TICS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2946273" y="8773904"/>
            <a:ext cx="1357630" cy="1943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410"/>
              </a:lnSpc>
            </a:pPr>
            <a:r>
              <a:rPr sz="1200" b="1" dirty="0">
                <a:latin typeface="Times New Roman"/>
                <a:cs typeface="Times New Roman"/>
              </a:rPr>
              <a:t>Dra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Mary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Martínez.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20" name="object 20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45110" rIns="0" bIns="0" rtlCol="0">
            <a:spAutoFit/>
          </a:bodyPr>
          <a:lstStyle/>
          <a:p>
            <a:pPr marL="144145">
              <a:lnSpc>
                <a:spcPts val="1410"/>
              </a:lnSpc>
            </a:pPr>
            <a:fld id="{81D60167-4931-47E6-BA6A-407CBD079E47}" type="slidenum">
              <a:rPr spc="-25" dirty="0"/>
              <a:t>116</a:t>
            </a:fld>
            <a:endParaRPr spc="-25" dirty="0"/>
          </a:p>
        </p:txBody>
      </p:sp>
      <p:grpSp>
        <p:nvGrpSpPr>
          <p:cNvPr id="21" name="Grupo 20">
            <a:extLst>
              <a:ext uri="{FF2B5EF4-FFF2-40B4-BE49-F238E27FC236}">
                <a16:creationId xmlns:a16="http://schemas.microsoft.com/office/drawing/2014/main" id="{B9A27395-EB28-A084-6592-B257B2493D7F}"/>
              </a:ext>
            </a:extLst>
          </p:cNvPr>
          <p:cNvGrpSpPr/>
          <p:nvPr/>
        </p:nvGrpSpPr>
        <p:grpSpPr>
          <a:xfrm>
            <a:off x="109728" y="76724"/>
            <a:ext cx="6665976" cy="1452626"/>
            <a:chOff x="470065" y="1951410"/>
            <a:chExt cx="6665976" cy="1452626"/>
          </a:xfrm>
        </p:grpSpPr>
        <p:grpSp>
          <p:nvGrpSpPr>
            <p:cNvPr id="22" name="object 12">
              <a:extLst>
                <a:ext uri="{FF2B5EF4-FFF2-40B4-BE49-F238E27FC236}">
                  <a16:creationId xmlns:a16="http://schemas.microsoft.com/office/drawing/2014/main" id="{7D8BE9D0-14D0-4438-7A36-0B36B9911568}"/>
                </a:ext>
              </a:extLst>
            </p:cNvPr>
            <p:cNvGrpSpPr/>
            <p:nvPr/>
          </p:nvGrpSpPr>
          <p:grpSpPr>
            <a:xfrm>
              <a:off x="470065" y="1951664"/>
              <a:ext cx="6665976" cy="1452372"/>
              <a:chOff x="96011" y="115823"/>
              <a:chExt cx="6665976" cy="1452372"/>
            </a:xfrm>
          </p:grpSpPr>
          <p:pic>
            <p:nvPicPr>
              <p:cNvPr id="26" name="object 13">
                <a:extLst>
                  <a:ext uri="{FF2B5EF4-FFF2-40B4-BE49-F238E27FC236}">
                    <a16:creationId xmlns:a16="http://schemas.microsoft.com/office/drawing/2014/main" id="{78071714-2361-7DDD-3734-97EABE398613}"/>
                  </a:ext>
                </a:extLst>
              </p:cNvPr>
              <p:cNvPicPr/>
              <p:nvPr/>
            </p:nvPicPr>
            <p:blipFill>
              <a:blip r:embed="rId3" cstate="print"/>
              <a:stretch>
                <a:fillRect/>
              </a:stretch>
            </p:blipFill>
            <p:spPr>
              <a:xfrm>
                <a:off x="96011" y="115823"/>
                <a:ext cx="6665976" cy="1452372"/>
              </a:xfrm>
              <a:prstGeom prst="rect">
                <a:avLst/>
              </a:prstGeom>
            </p:spPr>
          </p:pic>
          <p:pic>
            <p:nvPicPr>
              <p:cNvPr id="27" name="object 14">
                <a:extLst>
                  <a:ext uri="{FF2B5EF4-FFF2-40B4-BE49-F238E27FC236}">
                    <a16:creationId xmlns:a16="http://schemas.microsoft.com/office/drawing/2014/main" id="{42DBBEA0-AAE1-3401-36EB-0B216073BEA1}"/>
                  </a:ext>
                </a:extLst>
              </p:cNvPr>
              <p:cNvPicPr/>
              <p:nvPr/>
            </p:nvPicPr>
            <p:blipFill>
              <a:blip r:embed="rId4" cstate="print"/>
              <a:stretch>
                <a:fillRect/>
              </a:stretch>
            </p:blipFill>
            <p:spPr>
              <a:xfrm>
                <a:off x="142849" y="142875"/>
                <a:ext cx="6572275" cy="1358646"/>
              </a:xfrm>
              <a:prstGeom prst="rect">
                <a:avLst/>
              </a:prstGeom>
            </p:spPr>
          </p:pic>
          <p:sp>
            <p:nvSpPr>
              <p:cNvPr id="28" name="object 15">
                <a:extLst>
                  <a:ext uri="{FF2B5EF4-FFF2-40B4-BE49-F238E27FC236}">
                    <a16:creationId xmlns:a16="http://schemas.microsoft.com/office/drawing/2014/main" id="{2C236445-2305-2169-0CFC-86B67D14C916}"/>
                  </a:ext>
                </a:extLst>
              </p:cNvPr>
              <p:cNvSpPr/>
              <p:nvPr/>
            </p:nvSpPr>
            <p:spPr>
              <a:xfrm>
                <a:off x="142849" y="142875"/>
                <a:ext cx="6572884" cy="1358900"/>
              </a:xfrm>
              <a:custGeom>
                <a:avLst/>
                <a:gdLst/>
                <a:ahLst/>
                <a:cxnLst/>
                <a:rect l="l" t="t" r="r" b="b"/>
                <a:pathLst>
                  <a:path w="6572884" h="1358900">
                    <a:moveTo>
                      <a:pt x="0" y="226441"/>
                    </a:moveTo>
                    <a:lnTo>
                      <a:pt x="4600" y="180795"/>
                    </a:lnTo>
                    <a:lnTo>
                      <a:pt x="17795" y="138285"/>
                    </a:lnTo>
                    <a:lnTo>
                      <a:pt x="38673" y="99820"/>
                    </a:lnTo>
                    <a:lnTo>
                      <a:pt x="66324" y="66309"/>
                    </a:lnTo>
                    <a:lnTo>
                      <a:pt x="99837" y="38663"/>
                    </a:lnTo>
                    <a:lnTo>
                      <a:pt x="138301" y="17789"/>
                    </a:lnTo>
                    <a:lnTo>
                      <a:pt x="180806" y="4599"/>
                    </a:lnTo>
                    <a:lnTo>
                      <a:pt x="226440" y="0"/>
                    </a:lnTo>
                    <a:lnTo>
                      <a:pt x="6345834" y="0"/>
                    </a:lnTo>
                    <a:lnTo>
                      <a:pt x="6391480" y="4599"/>
                    </a:lnTo>
                    <a:lnTo>
                      <a:pt x="6433990" y="17789"/>
                    </a:lnTo>
                    <a:lnTo>
                      <a:pt x="6472455" y="38663"/>
                    </a:lnTo>
                    <a:lnTo>
                      <a:pt x="6505965" y="66309"/>
                    </a:lnTo>
                    <a:lnTo>
                      <a:pt x="6533612" y="99820"/>
                    </a:lnTo>
                    <a:lnTo>
                      <a:pt x="6554485" y="138285"/>
                    </a:lnTo>
                    <a:lnTo>
                      <a:pt x="6567676" y="180795"/>
                    </a:lnTo>
                    <a:lnTo>
                      <a:pt x="6572275" y="226441"/>
                    </a:lnTo>
                    <a:lnTo>
                      <a:pt x="6572275" y="1132204"/>
                    </a:lnTo>
                    <a:lnTo>
                      <a:pt x="6567676" y="1177850"/>
                    </a:lnTo>
                    <a:lnTo>
                      <a:pt x="6554485" y="1220360"/>
                    </a:lnTo>
                    <a:lnTo>
                      <a:pt x="6533612" y="1258825"/>
                    </a:lnTo>
                    <a:lnTo>
                      <a:pt x="6505965" y="1292336"/>
                    </a:lnTo>
                    <a:lnTo>
                      <a:pt x="6472455" y="1319982"/>
                    </a:lnTo>
                    <a:lnTo>
                      <a:pt x="6433990" y="1340856"/>
                    </a:lnTo>
                    <a:lnTo>
                      <a:pt x="6391480" y="1354046"/>
                    </a:lnTo>
                    <a:lnTo>
                      <a:pt x="6345834" y="1358646"/>
                    </a:lnTo>
                    <a:lnTo>
                      <a:pt x="226440" y="1358646"/>
                    </a:lnTo>
                    <a:lnTo>
                      <a:pt x="180806" y="1354046"/>
                    </a:lnTo>
                    <a:lnTo>
                      <a:pt x="138301" y="1340856"/>
                    </a:lnTo>
                    <a:lnTo>
                      <a:pt x="99837" y="1319982"/>
                    </a:lnTo>
                    <a:lnTo>
                      <a:pt x="66324" y="1292336"/>
                    </a:lnTo>
                    <a:lnTo>
                      <a:pt x="38673" y="1258825"/>
                    </a:lnTo>
                    <a:lnTo>
                      <a:pt x="17795" y="1220360"/>
                    </a:lnTo>
                    <a:lnTo>
                      <a:pt x="4600" y="1177850"/>
                    </a:lnTo>
                    <a:lnTo>
                      <a:pt x="0" y="1132204"/>
                    </a:lnTo>
                    <a:lnTo>
                      <a:pt x="0" y="226441"/>
                    </a:lnTo>
                    <a:close/>
                  </a:path>
                </a:pathLst>
              </a:custGeom>
              <a:ln w="9525">
                <a:solidFill>
                  <a:srgbClr val="55CE74"/>
                </a:solidFill>
              </a:ln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pic>
            <p:nvPicPr>
              <p:cNvPr id="29" name="object 16">
                <a:extLst>
                  <a:ext uri="{FF2B5EF4-FFF2-40B4-BE49-F238E27FC236}">
                    <a16:creationId xmlns:a16="http://schemas.microsoft.com/office/drawing/2014/main" id="{3D7BBC05-DAFC-705C-B5ED-DE6145E63590}"/>
                  </a:ext>
                </a:extLst>
              </p:cNvPr>
              <p:cNvPicPr/>
              <p:nvPr/>
            </p:nvPicPr>
            <p:blipFill>
              <a:blip r:embed="rId5" cstate="print"/>
              <a:stretch>
                <a:fillRect/>
              </a:stretch>
            </p:blipFill>
            <p:spPr>
              <a:xfrm>
                <a:off x="2500248" y="305930"/>
                <a:ext cx="1714500" cy="733945"/>
              </a:xfrm>
              <a:prstGeom prst="rect">
                <a:avLst/>
              </a:prstGeom>
            </p:spPr>
          </p:pic>
        </p:grpSp>
        <p:sp>
          <p:nvSpPr>
            <p:cNvPr id="23" name="object 16">
              <a:extLst>
                <a:ext uri="{FF2B5EF4-FFF2-40B4-BE49-F238E27FC236}">
                  <a16:creationId xmlns:a16="http://schemas.microsoft.com/office/drawing/2014/main" id="{3B4CEEAC-4D05-CD38-2FC8-FD9D2B4F2D1E}"/>
                </a:ext>
              </a:extLst>
            </p:cNvPr>
            <p:cNvSpPr txBox="1"/>
            <p:nvPr/>
          </p:nvSpPr>
          <p:spPr>
            <a:xfrm>
              <a:off x="2775727" y="2875716"/>
              <a:ext cx="3332858" cy="391795"/>
            </a:xfrm>
            <a:prstGeom prst="rect">
              <a:avLst/>
            </a:prstGeom>
            <a:noFill/>
          </p:spPr>
          <p:txBody>
            <a:bodyPr vert="horz" wrap="square" lIns="0" tIns="12700" rIns="0" bIns="0" rtlCol="0">
              <a:spAutoFit/>
            </a:bodyPr>
            <a:lstStyle/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Volumen 4,  Número 1  Enero a Julio 2021</a:t>
              </a:r>
            </a:p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Revista Semestral. Venezuela</a:t>
              </a:r>
              <a:endParaRPr sz="1200" dirty="0">
                <a:latin typeface="Arial"/>
                <a:cs typeface="Arial"/>
              </a:endParaRPr>
            </a:p>
          </p:txBody>
        </p:sp>
        <p:pic>
          <p:nvPicPr>
            <p:cNvPr id="24" name="object 25">
              <a:extLst>
                <a:ext uri="{FF2B5EF4-FFF2-40B4-BE49-F238E27FC236}">
                  <a16:creationId xmlns:a16="http://schemas.microsoft.com/office/drawing/2014/main" id="{59514B3F-D06C-2F72-D0C9-7B7CB4A2EE5E}"/>
                </a:ext>
              </a:extLst>
            </p:cNvPr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470065" y="2027896"/>
              <a:ext cx="2305662" cy="1053903"/>
            </a:xfrm>
            <a:prstGeom prst="rect">
              <a:avLst/>
            </a:prstGeom>
          </p:spPr>
        </p:pic>
        <p:pic>
          <p:nvPicPr>
            <p:cNvPr id="25" name="object 31">
              <a:extLst>
                <a:ext uri="{FF2B5EF4-FFF2-40B4-BE49-F238E27FC236}">
                  <a16:creationId xmlns:a16="http://schemas.microsoft.com/office/drawing/2014/main" id="{B45AF9FF-355D-396C-75BD-463BEA995042}"/>
                </a:ext>
              </a:extLst>
            </p:cNvPr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4932681" y="1951410"/>
              <a:ext cx="1805304" cy="893889"/>
            </a:xfrm>
            <a:prstGeom prst="rect">
              <a:avLst/>
            </a:prstGeom>
          </p:spPr>
        </p:pic>
      </p:grpSp>
    </p:spTree>
  </p:cSld>
  <p:clrMapOvr>
    <a:masterClrMapping/>
  </p:clrMapOvr>
</p:sld>
</file>

<file path=ppt/slides/slide1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94485" y="115823"/>
            <a:ext cx="6669405" cy="8914130"/>
            <a:chOff x="94485" y="115823"/>
            <a:chExt cx="6669405" cy="8914130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204216" y="8651747"/>
              <a:ext cx="6518148" cy="158496"/>
            </a:xfrm>
            <a:prstGeom prst="rect">
              <a:avLst/>
            </a:prstGeom>
          </p:spPr>
        </p:pic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96012" y="115823"/>
              <a:ext cx="6665976" cy="1452372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42849" y="142875"/>
              <a:ext cx="6572275" cy="1358646"/>
            </a:xfrm>
            <a:prstGeom prst="rect">
              <a:avLst/>
            </a:prstGeom>
          </p:spPr>
        </p:pic>
        <p:sp>
          <p:nvSpPr>
            <p:cNvPr id="6" name="object 6"/>
            <p:cNvSpPr/>
            <p:nvPr/>
          </p:nvSpPr>
          <p:spPr>
            <a:xfrm>
              <a:off x="142849" y="142875"/>
              <a:ext cx="6572884" cy="1358900"/>
            </a:xfrm>
            <a:custGeom>
              <a:avLst/>
              <a:gdLst/>
              <a:ahLst/>
              <a:cxnLst/>
              <a:rect l="l" t="t" r="r" b="b"/>
              <a:pathLst>
                <a:path w="6572884" h="1358900">
                  <a:moveTo>
                    <a:pt x="0" y="226441"/>
                  </a:moveTo>
                  <a:lnTo>
                    <a:pt x="4600" y="180795"/>
                  </a:lnTo>
                  <a:lnTo>
                    <a:pt x="17795" y="138285"/>
                  </a:lnTo>
                  <a:lnTo>
                    <a:pt x="38673" y="99820"/>
                  </a:lnTo>
                  <a:lnTo>
                    <a:pt x="66324" y="66309"/>
                  </a:lnTo>
                  <a:lnTo>
                    <a:pt x="99837" y="38663"/>
                  </a:lnTo>
                  <a:lnTo>
                    <a:pt x="138301" y="17789"/>
                  </a:lnTo>
                  <a:lnTo>
                    <a:pt x="180806" y="4599"/>
                  </a:lnTo>
                  <a:lnTo>
                    <a:pt x="226440" y="0"/>
                  </a:lnTo>
                  <a:lnTo>
                    <a:pt x="6345834" y="0"/>
                  </a:lnTo>
                  <a:lnTo>
                    <a:pt x="6391480" y="4599"/>
                  </a:lnTo>
                  <a:lnTo>
                    <a:pt x="6433990" y="17789"/>
                  </a:lnTo>
                  <a:lnTo>
                    <a:pt x="6472455" y="38663"/>
                  </a:lnTo>
                  <a:lnTo>
                    <a:pt x="6505965" y="66309"/>
                  </a:lnTo>
                  <a:lnTo>
                    <a:pt x="6533612" y="99820"/>
                  </a:lnTo>
                  <a:lnTo>
                    <a:pt x="6554485" y="138285"/>
                  </a:lnTo>
                  <a:lnTo>
                    <a:pt x="6567676" y="180795"/>
                  </a:lnTo>
                  <a:lnTo>
                    <a:pt x="6572275" y="226441"/>
                  </a:lnTo>
                  <a:lnTo>
                    <a:pt x="6572275" y="1132204"/>
                  </a:lnTo>
                  <a:lnTo>
                    <a:pt x="6567676" y="1177850"/>
                  </a:lnTo>
                  <a:lnTo>
                    <a:pt x="6554485" y="1220360"/>
                  </a:lnTo>
                  <a:lnTo>
                    <a:pt x="6533612" y="1258825"/>
                  </a:lnTo>
                  <a:lnTo>
                    <a:pt x="6505965" y="1292336"/>
                  </a:lnTo>
                  <a:lnTo>
                    <a:pt x="6472455" y="1319982"/>
                  </a:lnTo>
                  <a:lnTo>
                    <a:pt x="6433990" y="1340856"/>
                  </a:lnTo>
                  <a:lnTo>
                    <a:pt x="6391480" y="1354046"/>
                  </a:lnTo>
                  <a:lnTo>
                    <a:pt x="6345834" y="1358646"/>
                  </a:lnTo>
                  <a:lnTo>
                    <a:pt x="226440" y="1358646"/>
                  </a:lnTo>
                  <a:lnTo>
                    <a:pt x="180806" y="1354046"/>
                  </a:lnTo>
                  <a:lnTo>
                    <a:pt x="138301" y="1340856"/>
                  </a:lnTo>
                  <a:lnTo>
                    <a:pt x="99837" y="1319982"/>
                  </a:lnTo>
                  <a:lnTo>
                    <a:pt x="66324" y="1292336"/>
                  </a:lnTo>
                  <a:lnTo>
                    <a:pt x="38673" y="1258825"/>
                  </a:lnTo>
                  <a:lnTo>
                    <a:pt x="17795" y="1220360"/>
                  </a:lnTo>
                  <a:lnTo>
                    <a:pt x="4600" y="1177850"/>
                  </a:lnTo>
                  <a:lnTo>
                    <a:pt x="0" y="1132204"/>
                  </a:lnTo>
                  <a:lnTo>
                    <a:pt x="0" y="226441"/>
                  </a:lnTo>
                  <a:close/>
                </a:path>
              </a:pathLst>
            </a:custGeom>
            <a:ln w="9525">
              <a:solidFill>
                <a:srgbClr val="55CE7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" name="object 7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2500248" y="305930"/>
              <a:ext cx="1714500" cy="733945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2738628" y="1024127"/>
              <a:ext cx="1897379" cy="371855"/>
            </a:xfrm>
            <a:prstGeom prst="rect">
              <a:avLst/>
            </a:prstGeom>
          </p:spPr>
        </p:pic>
        <p:pic>
          <p:nvPicPr>
            <p:cNvPr id="9" name="object 9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4401312" y="1024127"/>
              <a:ext cx="1577339" cy="371855"/>
            </a:xfrm>
            <a:prstGeom prst="rect">
              <a:avLst/>
            </a:prstGeom>
          </p:spPr>
        </p:pic>
        <p:pic>
          <p:nvPicPr>
            <p:cNvPr id="10" name="object 10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3169920" y="1207007"/>
              <a:ext cx="1546859" cy="371855"/>
            </a:xfrm>
            <a:prstGeom prst="rect">
              <a:avLst/>
            </a:prstGeom>
          </p:spPr>
        </p:pic>
        <p:pic>
          <p:nvPicPr>
            <p:cNvPr id="11" name="object 11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4482083" y="1207007"/>
              <a:ext cx="284988" cy="371855"/>
            </a:xfrm>
            <a:prstGeom prst="rect">
              <a:avLst/>
            </a:prstGeom>
          </p:spPr>
        </p:pic>
        <p:pic>
          <p:nvPicPr>
            <p:cNvPr id="12" name="object 12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4571999" y="1207007"/>
              <a:ext cx="1013460" cy="371855"/>
            </a:xfrm>
            <a:prstGeom prst="rect">
              <a:avLst/>
            </a:prstGeom>
          </p:spPr>
        </p:pic>
      </p:grpSp>
      <p:sp>
        <p:nvSpPr>
          <p:cNvPr id="13" name="object 13"/>
          <p:cNvSpPr txBox="1"/>
          <p:nvPr/>
        </p:nvSpPr>
        <p:spPr>
          <a:xfrm>
            <a:off x="2842005" y="1068451"/>
            <a:ext cx="3029585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443865" marR="5080" indent="-431800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Arial"/>
                <a:cs typeface="Arial"/>
              </a:rPr>
              <a:t>6ta.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Edición</a:t>
            </a:r>
            <a:r>
              <a:rPr sz="1200" b="1" spc="-10" dirty="0">
                <a:latin typeface="Arial"/>
                <a:cs typeface="Arial"/>
              </a:rPr>
              <a:t> Volumen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I</a:t>
            </a:r>
            <a:r>
              <a:rPr sz="1200" b="1" spc="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Enero</a:t>
            </a:r>
            <a:r>
              <a:rPr sz="1200" b="1" spc="-3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a</a:t>
            </a:r>
            <a:r>
              <a:rPr sz="1200" b="1" spc="-2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Julio</a:t>
            </a:r>
            <a:r>
              <a:rPr sz="1200" b="1" spc="-5" dirty="0">
                <a:latin typeface="Arial"/>
                <a:cs typeface="Arial"/>
              </a:rPr>
              <a:t> </a:t>
            </a:r>
            <a:r>
              <a:rPr sz="1200" b="1" spc="-20" dirty="0">
                <a:latin typeface="Arial"/>
                <a:cs typeface="Arial"/>
              </a:rPr>
              <a:t>2021 </a:t>
            </a:r>
            <a:r>
              <a:rPr sz="1200" b="1" dirty="0">
                <a:latin typeface="Arial"/>
                <a:cs typeface="Arial"/>
              </a:rPr>
              <a:t>Revista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Semestral-</a:t>
            </a:r>
            <a:r>
              <a:rPr sz="1200" b="1" spc="-40" dirty="0">
                <a:latin typeface="Arial"/>
                <a:cs typeface="Arial"/>
              </a:rPr>
              <a:t> </a:t>
            </a:r>
            <a:r>
              <a:rPr sz="1200" b="1" spc="-10" dirty="0">
                <a:latin typeface="Arial"/>
                <a:cs typeface="Arial"/>
              </a:rPr>
              <a:t>Venezuela</a:t>
            </a:r>
            <a:endParaRPr sz="1200">
              <a:latin typeface="Arial"/>
              <a:cs typeface="Arial"/>
            </a:endParaRPr>
          </a:p>
        </p:txBody>
      </p:sp>
      <p:grpSp>
        <p:nvGrpSpPr>
          <p:cNvPr id="14" name="object 14"/>
          <p:cNvGrpSpPr/>
          <p:nvPr/>
        </p:nvGrpSpPr>
        <p:grpSpPr>
          <a:xfrm>
            <a:off x="109728" y="234695"/>
            <a:ext cx="6590030" cy="8807450"/>
            <a:chOff x="109728" y="234695"/>
            <a:chExt cx="6590030" cy="8807450"/>
          </a:xfrm>
        </p:grpSpPr>
        <p:pic>
          <p:nvPicPr>
            <p:cNvPr id="15" name="object 15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324612" y="234695"/>
              <a:ext cx="1719072" cy="1341120"/>
            </a:xfrm>
            <a:prstGeom prst="rect">
              <a:avLst/>
            </a:prstGeom>
          </p:spPr>
        </p:pic>
        <p:pic>
          <p:nvPicPr>
            <p:cNvPr id="16" name="object 16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5606795" y="8193022"/>
              <a:ext cx="1092707" cy="848868"/>
            </a:xfrm>
            <a:prstGeom prst="rect">
              <a:avLst/>
            </a:prstGeom>
          </p:spPr>
        </p:pic>
        <p:pic>
          <p:nvPicPr>
            <p:cNvPr id="17" name="object 17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109728" y="8193022"/>
              <a:ext cx="1092708" cy="848868"/>
            </a:xfrm>
            <a:prstGeom prst="rect">
              <a:avLst/>
            </a:prstGeom>
          </p:spPr>
        </p:pic>
      </p:grpSp>
      <p:sp>
        <p:nvSpPr>
          <p:cNvPr id="18" name="object 18"/>
          <p:cNvSpPr txBox="1"/>
          <p:nvPr/>
        </p:nvSpPr>
        <p:spPr>
          <a:xfrm>
            <a:off x="293014" y="1576578"/>
            <a:ext cx="6309995" cy="642747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i="1" spc="-20" dirty="0">
                <a:latin typeface="Times New Roman"/>
                <a:cs typeface="Times New Roman"/>
              </a:rPr>
              <a:t>Vocación</a:t>
            </a:r>
            <a:r>
              <a:rPr sz="1200" b="1" i="1" spc="15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y</a:t>
            </a:r>
            <a:r>
              <a:rPr sz="1200" b="1" i="1" spc="-10" dirty="0">
                <a:latin typeface="Times New Roman"/>
                <a:cs typeface="Times New Roman"/>
              </a:rPr>
              <a:t> Valores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60"/>
              </a:spcBef>
            </a:pPr>
            <a:endParaRPr sz="1200">
              <a:latin typeface="Times New Roman"/>
              <a:cs typeface="Times New Roman"/>
            </a:endParaRPr>
          </a:p>
          <a:p>
            <a:pPr marL="375285" marR="6350" indent="-36322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estudiantes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perfil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docente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formación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andragógica</a:t>
            </a:r>
            <a:r>
              <a:rPr sz="1200" spc="26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debe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orientado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hacia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promoción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libertad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expresarse,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vocación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valores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hacia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tolerancia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respeto,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que </a:t>
            </a:r>
            <a:r>
              <a:rPr sz="1200" dirty="0">
                <a:latin typeface="Times New Roman"/>
                <a:cs typeface="Times New Roman"/>
              </a:rPr>
              <a:t>demuestre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capacidad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ser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receptivo,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asertivo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forme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hombres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mujeres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bien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para </a:t>
            </a:r>
            <a:r>
              <a:rPr sz="1200" dirty="0">
                <a:latin typeface="Times New Roman"/>
                <a:cs typeface="Times New Roman"/>
              </a:rPr>
              <a:t>enfrentar</a:t>
            </a:r>
            <a:r>
              <a:rPr sz="1200" spc="3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3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retos</a:t>
            </a:r>
            <a:r>
              <a:rPr sz="1200" spc="3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3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vida</a:t>
            </a:r>
            <a:r>
              <a:rPr sz="1200" spc="3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3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actitud</a:t>
            </a:r>
            <a:r>
              <a:rPr sz="1200" spc="3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positiva</a:t>
            </a:r>
            <a:r>
              <a:rPr sz="1200" spc="3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exitosa,</a:t>
            </a:r>
            <a:r>
              <a:rPr sz="1200" spc="3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elementos</a:t>
            </a:r>
            <a:r>
              <a:rPr sz="1200" spc="3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característicos</a:t>
            </a:r>
            <a:r>
              <a:rPr sz="1200" spc="33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 </a:t>
            </a:r>
            <a:r>
              <a:rPr sz="1200" dirty="0">
                <a:latin typeface="Times New Roman"/>
                <a:cs typeface="Times New Roman"/>
              </a:rPr>
              <a:t>docentes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formación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andragógica,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puesto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principios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misma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circunde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promoción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participación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activa,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colaborativa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aprendizajes.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60"/>
              </a:spcBef>
            </a:pP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1200" b="1" i="1" dirty="0">
                <a:latin typeface="Times New Roman"/>
                <a:cs typeface="Times New Roman"/>
              </a:rPr>
              <a:t>Docente</a:t>
            </a:r>
            <a:r>
              <a:rPr sz="1200" b="1" i="1" spc="-35" dirty="0">
                <a:latin typeface="Times New Roman"/>
                <a:cs typeface="Times New Roman"/>
              </a:rPr>
              <a:t> </a:t>
            </a:r>
            <a:r>
              <a:rPr sz="1200" b="1" i="1" spc="-10" dirty="0">
                <a:latin typeface="Times New Roman"/>
                <a:cs typeface="Times New Roman"/>
              </a:rPr>
              <a:t>Facilitador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60"/>
              </a:spcBef>
            </a:pPr>
            <a:endParaRPr sz="1200">
              <a:latin typeface="Times New Roman"/>
              <a:cs typeface="Times New Roman"/>
            </a:endParaRPr>
          </a:p>
          <a:p>
            <a:pPr marL="375285" marR="6350" indent="-36322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estudiantes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experto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concuerdan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perfil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docente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formación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andragógica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debe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 </a:t>
            </a:r>
            <a:r>
              <a:rPr sz="1200" dirty="0">
                <a:latin typeface="Times New Roman"/>
                <a:cs typeface="Times New Roman"/>
              </a:rPr>
              <a:t>proveer</a:t>
            </a:r>
            <a:r>
              <a:rPr sz="1200" spc="16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al</a:t>
            </a:r>
            <a:r>
              <a:rPr sz="1200" spc="16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estudiante</a:t>
            </a:r>
            <a:r>
              <a:rPr sz="1200" spc="16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5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herramientas,</a:t>
            </a:r>
            <a:r>
              <a:rPr sz="1200" spc="16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mostrándose</a:t>
            </a:r>
            <a:r>
              <a:rPr sz="1200" spc="16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16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15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facilitador</a:t>
            </a:r>
            <a:r>
              <a:rPr sz="1200" spc="16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55" dirty="0">
                <a:latin typeface="Times New Roman"/>
                <a:cs typeface="Times New Roman"/>
              </a:rPr>
              <a:t>  </a:t>
            </a:r>
            <a:r>
              <a:rPr sz="1200" spc="-10" dirty="0">
                <a:latin typeface="Times New Roman"/>
                <a:cs typeface="Times New Roman"/>
              </a:rPr>
              <a:t>origine </a:t>
            </a:r>
            <a:r>
              <a:rPr sz="1200" dirty="0">
                <a:latin typeface="Times New Roman"/>
                <a:cs typeface="Times New Roman"/>
              </a:rPr>
              <a:t>incertidumbre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estudiante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esté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partir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ellas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construya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manera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crítica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propio </a:t>
            </a:r>
            <a:r>
              <a:rPr sz="1200" dirty="0">
                <a:latin typeface="Times New Roman"/>
                <a:cs typeface="Times New Roman"/>
              </a:rPr>
              <a:t>conocimiento en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forma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individual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colectiva.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60"/>
              </a:spcBef>
            </a:pP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1200" b="1" i="1" dirty="0">
                <a:latin typeface="Times New Roman"/>
                <a:cs typeface="Times New Roman"/>
              </a:rPr>
              <a:t>Las</a:t>
            </a:r>
            <a:r>
              <a:rPr sz="1200" b="1" i="1" spc="-30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Tics</a:t>
            </a:r>
            <a:r>
              <a:rPr sz="1200" b="1" i="1" spc="-20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como</a:t>
            </a:r>
            <a:r>
              <a:rPr sz="1200" b="1" i="1" spc="-30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Estrategia</a:t>
            </a:r>
            <a:r>
              <a:rPr sz="1200" b="1" i="1" spc="-30" dirty="0">
                <a:latin typeface="Times New Roman"/>
                <a:cs typeface="Times New Roman"/>
              </a:rPr>
              <a:t> </a:t>
            </a:r>
            <a:r>
              <a:rPr sz="1200" b="1" i="1" spc="-10" dirty="0">
                <a:latin typeface="Times New Roman"/>
                <a:cs typeface="Times New Roman"/>
              </a:rPr>
              <a:t>Didáctica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60"/>
              </a:spcBef>
            </a:pPr>
            <a:endParaRPr sz="1200">
              <a:latin typeface="Times New Roman"/>
              <a:cs typeface="Times New Roman"/>
            </a:endParaRPr>
          </a:p>
          <a:p>
            <a:pPr marL="375285" marR="7620" indent="-363220" algn="just">
              <a:lnSpc>
                <a:spcPct val="100000"/>
              </a:lnSpc>
              <a:spcBef>
                <a:spcPts val="5"/>
              </a:spcBef>
            </a:pP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cualquier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forma,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expertos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docentes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afirman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tics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poderosa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herramienta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como </a:t>
            </a:r>
            <a:r>
              <a:rPr sz="1200" dirty="0">
                <a:latin typeface="Times New Roman"/>
                <a:cs typeface="Times New Roman"/>
              </a:rPr>
              <a:t>estrategia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didáctica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dentro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proceso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aprendizaje,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ya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facilita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comprensión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los </a:t>
            </a:r>
            <a:r>
              <a:rPr sz="1200" dirty="0">
                <a:latin typeface="Times New Roman"/>
                <a:cs typeface="Times New Roman"/>
              </a:rPr>
              <a:t>conocimientos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través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materiales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fácil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comprensión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dinámicos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provistos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efectos </a:t>
            </a:r>
            <a:r>
              <a:rPr sz="1200" dirty="0">
                <a:latin typeface="Times New Roman"/>
                <a:cs typeface="Times New Roman"/>
              </a:rPr>
              <a:t>multimedia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permitiendo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activar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todos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sentidos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estudiante.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5"/>
              </a:spcBef>
            </a:pP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z="1200" b="1" i="1" dirty="0">
                <a:latin typeface="Times New Roman"/>
                <a:cs typeface="Times New Roman"/>
              </a:rPr>
              <a:t>Plataforma</a:t>
            </a:r>
            <a:r>
              <a:rPr sz="1200" b="1" i="1" spc="-25" dirty="0">
                <a:latin typeface="Times New Roman"/>
                <a:cs typeface="Times New Roman"/>
              </a:rPr>
              <a:t> </a:t>
            </a:r>
            <a:r>
              <a:rPr sz="1200" b="1" i="1" spc="-10" dirty="0">
                <a:latin typeface="Times New Roman"/>
                <a:cs typeface="Times New Roman"/>
              </a:rPr>
              <a:t>Tecnológica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5"/>
              </a:spcBef>
            </a:pPr>
            <a:endParaRPr sz="1200">
              <a:latin typeface="Times New Roman"/>
              <a:cs typeface="Times New Roman"/>
            </a:endParaRPr>
          </a:p>
          <a:p>
            <a:pPr marL="375285" marR="6350" indent="-363220" algn="just">
              <a:lnSpc>
                <a:spcPct val="100000"/>
              </a:lnSpc>
              <a:spcBef>
                <a:spcPts val="5"/>
              </a:spcBef>
            </a:pP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docentes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versados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están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acuerdo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plataformas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tecnológicas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comprenden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una </a:t>
            </a:r>
            <a:r>
              <a:rPr sz="1200" dirty="0">
                <a:latin typeface="Times New Roman"/>
                <a:cs typeface="Times New Roman"/>
              </a:rPr>
              <a:t>arquitectura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formada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(hardware-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Software),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tales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como;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computadoras,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internet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teléfonos </a:t>
            </a:r>
            <a:r>
              <a:rPr sz="1200" dirty="0">
                <a:latin typeface="Times New Roman"/>
                <a:cs typeface="Times New Roman"/>
              </a:rPr>
              <a:t>inteligentes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aplicados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educación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generan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gran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impacto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emocional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motivan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los </a:t>
            </a:r>
            <a:r>
              <a:rPr sz="1200" dirty="0">
                <a:latin typeface="Times New Roman"/>
                <a:cs typeface="Times New Roman"/>
              </a:rPr>
              <a:t>actores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proceso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educativo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usarlas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clase.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60"/>
              </a:spcBef>
            </a:pP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1200" b="1" i="1" dirty="0">
                <a:latin typeface="Times New Roman"/>
                <a:cs typeface="Times New Roman"/>
              </a:rPr>
              <a:t>Tics</a:t>
            </a:r>
            <a:r>
              <a:rPr sz="1200" b="1" i="1" spc="-50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Herramienta</a:t>
            </a:r>
            <a:r>
              <a:rPr sz="1200" b="1" i="1" spc="-55" dirty="0">
                <a:latin typeface="Times New Roman"/>
                <a:cs typeface="Times New Roman"/>
              </a:rPr>
              <a:t> </a:t>
            </a:r>
            <a:r>
              <a:rPr sz="1200" b="1" i="1" spc="-10" dirty="0">
                <a:latin typeface="Times New Roman"/>
                <a:cs typeface="Times New Roman"/>
              </a:rPr>
              <a:t>Pluricultural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60"/>
              </a:spcBef>
            </a:pPr>
            <a:endParaRPr sz="1200">
              <a:latin typeface="Times New Roman"/>
              <a:cs typeface="Times New Roman"/>
            </a:endParaRPr>
          </a:p>
          <a:p>
            <a:pPr marL="375285" marR="5080" indent="-36322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expertos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docentes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están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acuerdo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tics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son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herramienta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pluricultural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porque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es </a:t>
            </a:r>
            <a:r>
              <a:rPr sz="1200" dirty="0">
                <a:latin typeface="Times New Roman"/>
                <a:cs typeface="Times New Roman"/>
              </a:rPr>
              <a:t>incluyente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uso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universal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representan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oportunidad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cambio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transformación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sociedad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solo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socialización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sino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también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desarrollo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naciones.</a:t>
            </a:r>
            <a:endParaRPr sz="1200">
              <a:latin typeface="Times New Roman"/>
              <a:cs typeface="Times New Roman"/>
            </a:endParaRPr>
          </a:p>
        </p:txBody>
      </p:sp>
      <p:pic>
        <p:nvPicPr>
          <p:cNvPr id="19" name="object 19"/>
          <p:cNvPicPr/>
          <p:nvPr/>
        </p:nvPicPr>
        <p:blipFill>
          <a:blip r:embed="rId13" cstate="print"/>
          <a:stretch>
            <a:fillRect/>
          </a:stretch>
        </p:blipFill>
        <p:spPr>
          <a:xfrm>
            <a:off x="4581144" y="145986"/>
            <a:ext cx="1805304" cy="893889"/>
          </a:xfrm>
          <a:prstGeom prst="rect">
            <a:avLst/>
          </a:prstGeom>
        </p:spPr>
      </p:pic>
      <p:sp>
        <p:nvSpPr>
          <p:cNvPr id="20" name="object 20"/>
          <p:cNvSpPr txBox="1"/>
          <p:nvPr/>
        </p:nvSpPr>
        <p:spPr>
          <a:xfrm>
            <a:off x="1435735" y="8256658"/>
            <a:ext cx="4055110" cy="372745"/>
          </a:xfrm>
          <a:prstGeom prst="rect">
            <a:avLst/>
          </a:prstGeom>
        </p:spPr>
        <p:txBody>
          <a:bodyPr vert="horz" wrap="square" lIns="0" tIns="6350" rIns="0" bIns="0" rtlCol="0">
            <a:spAutoFit/>
          </a:bodyPr>
          <a:lstStyle/>
          <a:p>
            <a:pPr marL="884555" marR="5080" indent="-872490">
              <a:lnSpc>
                <a:spcPts val="1400"/>
              </a:lnSpc>
              <a:spcBef>
                <a:spcPts val="50"/>
              </a:spcBef>
            </a:pPr>
            <a:r>
              <a:rPr sz="1200" b="1" dirty="0">
                <a:latin typeface="Times New Roman"/>
                <a:cs typeface="Times New Roman"/>
              </a:rPr>
              <a:t>Entramado</a:t>
            </a:r>
            <a:r>
              <a:rPr sz="1200" b="1" spc="-4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Teórico </a:t>
            </a:r>
            <a:r>
              <a:rPr sz="1200" b="1" dirty="0">
                <a:latin typeface="Times New Roman"/>
                <a:cs typeface="Times New Roman"/>
              </a:rPr>
              <a:t>de</a:t>
            </a:r>
            <a:r>
              <a:rPr sz="1200" b="1" spc="-3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la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Formación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Andragógica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del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Docente </a:t>
            </a:r>
            <a:r>
              <a:rPr sz="1200" b="1" dirty="0">
                <a:latin typeface="Times New Roman"/>
                <a:cs typeface="Times New Roman"/>
              </a:rPr>
              <a:t>Universitario</a:t>
            </a:r>
            <a:r>
              <a:rPr sz="1200" b="1" spc="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en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el</a:t>
            </a:r>
            <a:r>
              <a:rPr sz="1200" b="1" spc="-1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Uso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las</a:t>
            </a:r>
            <a:r>
              <a:rPr sz="1200" b="1" spc="-40" dirty="0">
                <a:latin typeface="Times New Roman"/>
                <a:cs typeface="Times New Roman"/>
              </a:rPr>
              <a:t> </a:t>
            </a:r>
            <a:r>
              <a:rPr sz="1200" b="1" spc="-20" dirty="0">
                <a:latin typeface="Times New Roman"/>
                <a:cs typeface="Times New Roman"/>
              </a:rPr>
              <a:t>TICS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2946273" y="8773904"/>
            <a:ext cx="1357630" cy="1943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410"/>
              </a:lnSpc>
            </a:pPr>
            <a:r>
              <a:rPr sz="1200" b="1" dirty="0">
                <a:latin typeface="Times New Roman"/>
                <a:cs typeface="Times New Roman"/>
              </a:rPr>
              <a:t>Dra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Mary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Martínez.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22" name="object 22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45110" rIns="0" bIns="0" rtlCol="0">
            <a:spAutoFit/>
          </a:bodyPr>
          <a:lstStyle/>
          <a:p>
            <a:pPr marL="144145">
              <a:lnSpc>
                <a:spcPts val="1410"/>
              </a:lnSpc>
            </a:pPr>
            <a:fld id="{81D60167-4931-47E6-BA6A-407CBD079E47}" type="slidenum">
              <a:rPr spc="-25" dirty="0"/>
              <a:t>117</a:t>
            </a:fld>
            <a:endParaRPr spc="-25" dirty="0"/>
          </a:p>
        </p:txBody>
      </p:sp>
      <p:grpSp>
        <p:nvGrpSpPr>
          <p:cNvPr id="23" name="Grupo 22">
            <a:extLst>
              <a:ext uri="{FF2B5EF4-FFF2-40B4-BE49-F238E27FC236}">
                <a16:creationId xmlns:a16="http://schemas.microsoft.com/office/drawing/2014/main" id="{7CBD78CE-E127-FC0E-8DD9-15877918C1BC}"/>
              </a:ext>
            </a:extLst>
          </p:cNvPr>
          <p:cNvGrpSpPr/>
          <p:nvPr/>
        </p:nvGrpSpPr>
        <p:grpSpPr>
          <a:xfrm>
            <a:off x="104549" y="101608"/>
            <a:ext cx="6665976" cy="1452626"/>
            <a:chOff x="470065" y="1951410"/>
            <a:chExt cx="6665976" cy="1452626"/>
          </a:xfrm>
        </p:grpSpPr>
        <p:grpSp>
          <p:nvGrpSpPr>
            <p:cNvPr id="24" name="object 12">
              <a:extLst>
                <a:ext uri="{FF2B5EF4-FFF2-40B4-BE49-F238E27FC236}">
                  <a16:creationId xmlns:a16="http://schemas.microsoft.com/office/drawing/2014/main" id="{15CC1C17-1074-1B5D-CDE3-B3D2A6BDD4F4}"/>
                </a:ext>
              </a:extLst>
            </p:cNvPr>
            <p:cNvGrpSpPr/>
            <p:nvPr/>
          </p:nvGrpSpPr>
          <p:grpSpPr>
            <a:xfrm>
              <a:off x="470065" y="1951664"/>
              <a:ext cx="6665976" cy="1452372"/>
              <a:chOff x="96011" y="115823"/>
              <a:chExt cx="6665976" cy="1452372"/>
            </a:xfrm>
          </p:grpSpPr>
          <p:pic>
            <p:nvPicPr>
              <p:cNvPr id="28" name="object 13">
                <a:extLst>
                  <a:ext uri="{FF2B5EF4-FFF2-40B4-BE49-F238E27FC236}">
                    <a16:creationId xmlns:a16="http://schemas.microsoft.com/office/drawing/2014/main" id="{B12BADA8-7B57-F24C-C467-A412AA73A486}"/>
                  </a:ext>
                </a:extLst>
              </p:cNvPr>
              <p:cNvPicPr/>
              <p:nvPr/>
            </p:nvPicPr>
            <p:blipFill>
              <a:blip r:embed="rId3" cstate="print"/>
              <a:stretch>
                <a:fillRect/>
              </a:stretch>
            </p:blipFill>
            <p:spPr>
              <a:xfrm>
                <a:off x="96011" y="115823"/>
                <a:ext cx="6665976" cy="1452372"/>
              </a:xfrm>
              <a:prstGeom prst="rect">
                <a:avLst/>
              </a:prstGeom>
            </p:spPr>
          </p:pic>
          <p:pic>
            <p:nvPicPr>
              <p:cNvPr id="29" name="object 14">
                <a:extLst>
                  <a:ext uri="{FF2B5EF4-FFF2-40B4-BE49-F238E27FC236}">
                    <a16:creationId xmlns:a16="http://schemas.microsoft.com/office/drawing/2014/main" id="{CA4A9E51-EF0B-952B-E3B9-0B16FF78D158}"/>
                  </a:ext>
                </a:extLst>
              </p:cNvPr>
              <p:cNvPicPr/>
              <p:nvPr/>
            </p:nvPicPr>
            <p:blipFill>
              <a:blip r:embed="rId4" cstate="print"/>
              <a:stretch>
                <a:fillRect/>
              </a:stretch>
            </p:blipFill>
            <p:spPr>
              <a:xfrm>
                <a:off x="142849" y="142875"/>
                <a:ext cx="6572275" cy="1358646"/>
              </a:xfrm>
              <a:prstGeom prst="rect">
                <a:avLst/>
              </a:prstGeom>
            </p:spPr>
          </p:pic>
          <p:sp>
            <p:nvSpPr>
              <p:cNvPr id="30" name="object 15">
                <a:extLst>
                  <a:ext uri="{FF2B5EF4-FFF2-40B4-BE49-F238E27FC236}">
                    <a16:creationId xmlns:a16="http://schemas.microsoft.com/office/drawing/2014/main" id="{24B5E3A6-7F43-591F-B0FD-5C344EFBBC66}"/>
                  </a:ext>
                </a:extLst>
              </p:cNvPr>
              <p:cNvSpPr/>
              <p:nvPr/>
            </p:nvSpPr>
            <p:spPr>
              <a:xfrm>
                <a:off x="142849" y="142875"/>
                <a:ext cx="6572884" cy="1358900"/>
              </a:xfrm>
              <a:custGeom>
                <a:avLst/>
                <a:gdLst/>
                <a:ahLst/>
                <a:cxnLst/>
                <a:rect l="l" t="t" r="r" b="b"/>
                <a:pathLst>
                  <a:path w="6572884" h="1358900">
                    <a:moveTo>
                      <a:pt x="0" y="226441"/>
                    </a:moveTo>
                    <a:lnTo>
                      <a:pt x="4600" y="180795"/>
                    </a:lnTo>
                    <a:lnTo>
                      <a:pt x="17795" y="138285"/>
                    </a:lnTo>
                    <a:lnTo>
                      <a:pt x="38673" y="99820"/>
                    </a:lnTo>
                    <a:lnTo>
                      <a:pt x="66324" y="66309"/>
                    </a:lnTo>
                    <a:lnTo>
                      <a:pt x="99837" y="38663"/>
                    </a:lnTo>
                    <a:lnTo>
                      <a:pt x="138301" y="17789"/>
                    </a:lnTo>
                    <a:lnTo>
                      <a:pt x="180806" y="4599"/>
                    </a:lnTo>
                    <a:lnTo>
                      <a:pt x="226440" y="0"/>
                    </a:lnTo>
                    <a:lnTo>
                      <a:pt x="6345834" y="0"/>
                    </a:lnTo>
                    <a:lnTo>
                      <a:pt x="6391480" y="4599"/>
                    </a:lnTo>
                    <a:lnTo>
                      <a:pt x="6433990" y="17789"/>
                    </a:lnTo>
                    <a:lnTo>
                      <a:pt x="6472455" y="38663"/>
                    </a:lnTo>
                    <a:lnTo>
                      <a:pt x="6505965" y="66309"/>
                    </a:lnTo>
                    <a:lnTo>
                      <a:pt x="6533612" y="99820"/>
                    </a:lnTo>
                    <a:lnTo>
                      <a:pt x="6554485" y="138285"/>
                    </a:lnTo>
                    <a:lnTo>
                      <a:pt x="6567676" y="180795"/>
                    </a:lnTo>
                    <a:lnTo>
                      <a:pt x="6572275" y="226441"/>
                    </a:lnTo>
                    <a:lnTo>
                      <a:pt x="6572275" y="1132204"/>
                    </a:lnTo>
                    <a:lnTo>
                      <a:pt x="6567676" y="1177850"/>
                    </a:lnTo>
                    <a:lnTo>
                      <a:pt x="6554485" y="1220360"/>
                    </a:lnTo>
                    <a:lnTo>
                      <a:pt x="6533612" y="1258825"/>
                    </a:lnTo>
                    <a:lnTo>
                      <a:pt x="6505965" y="1292336"/>
                    </a:lnTo>
                    <a:lnTo>
                      <a:pt x="6472455" y="1319982"/>
                    </a:lnTo>
                    <a:lnTo>
                      <a:pt x="6433990" y="1340856"/>
                    </a:lnTo>
                    <a:lnTo>
                      <a:pt x="6391480" y="1354046"/>
                    </a:lnTo>
                    <a:lnTo>
                      <a:pt x="6345834" y="1358646"/>
                    </a:lnTo>
                    <a:lnTo>
                      <a:pt x="226440" y="1358646"/>
                    </a:lnTo>
                    <a:lnTo>
                      <a:pt x="180806" y="1354046"/>
                    </a:lnTo>
                    <a:lnTo>
                      <a:pt x="138301" y="1340856"/>
                    </a:lnTo>
                    <a:lnTo>
                      <a:pt x="99837" y="1319982"/>
                    </a:lnTo>
                    <a:lnTo>
                      <a:pt x="66324" y="1292336"/>
                    </a:lnTo>
                    <a:lnTo>
                      <a:pt x="38673" y="1258825"/>
                    </a:lnTo>
                    <a:lnTo>
                      <a:pt x="17795" y="1220360"/>
                    </a:lnTo>
                    <a:lnTo>
                      <a:pt x="4600" y="1177850"/>
                    </a:lnTo>
                    <a:lnTo>
                      <a:pt x="0" y="1132204"/>
                    </a:lnTo>
                    <a:lnTo>
                      <a:pt x="0" y="226441"/>
                    </a:lnTo>
                    <a:close/>
                  </a:path>
                </a:pathLst>
              </a:custGeom>
              <a:ln w="9525">
                <a:solidFill>
                  <a:srgbClr val="55CE74"/>
                </a:solidFill>
              </a:ln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pic>
            <p:nvPicPr>
              <p:cNvPr id="31" name="object 16">
                <a:extLst>
                  <a:ext uri="{FF2B5EF4-FFF2-40B4-BE49-F238E27FC236}">
                    <a16:creationId xmlns:a16="http://schemas.microsoft.com/office/drawing/2014/main" id="{31ED4DB8-3594-DDFC-AAEB-D022C2ED971F}"/>
                  </a:ext>
                </a:extLst>
              </p:cNvPr>
              <p:cNvPicPr/>
              <p:nvPr/>
            </p:nvPicPr>
            <p:blipFill>
              <a:blip r:embed="rId5" cstate="print"/>
              <a:stretch>
                <a:fillRect/>
              </a:stretch>
            </p:blipFill>
            <p:spPr>
              <a:xfrm>
                <a:off x="2500248" y="305930"/>
                <a:ext cx="1714500" cy="733945"/>
              </a:xfrm>
              <a:prstGeom prst="rect">
                <a:avLst/>
              </a:prstGeom>
            </p:spPr>
          </p:pic>
        </p:grpSp>
        <p:sp>
          <p:nvSpPr>
            <p:cNvPr id="25" name="object 16">
              <a:extLst>
                <a:ext uri="{FF2B5EF4-FFF2-40B4-BE49-F238E27FC236}">
                  <a16:creationId xmlns:a16="http://schemas.microsoft.com/office/drawing/2014/main" id="{BD163220-4DC0-E576-4790-E690341697B4}"/>
                </a:ext>
              </a:extLst>
            </p:cNvPr>
            <p:cNvSpPr txBox="1"/>
            <p:nvPr/>
          </p:nvSpPr>
          <p:spPr>
            <a:xfrm>
              <a:off x="2775727" y="2875716"/>
              <a:ext cx="3332858" cy="391795"/>
            </a:xfrm>
            <a:prstGeom prst="rect">
              <a:avLst/>
            </a:prstGeom>
            <a:noFill/>
          </p:spPr>
          <p:txBody>
            <a:bodyPr vert="horz" wrap="square" lIns="0" tIns="12700" rIns="0" bIns="0" rtlCol="0">
              <a:spAutoFit/>
            </a:bodyPr>
            <a:lstStyle/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Volumen 4,  Número 1  Enero a Julio 2021</a:t>
              </a:r>
            </a:p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Revista Semestral. Venezuela</a:t>
              </a:r>
              <a:endParaRPr sz="1200" dirty="0">
                <a:latin typeface="Arial"/>
                <a:cs typeface="Arial"/>
              </a:endParaRPr>
            </a:p>
          </p:txBody>
        </p:sp>
        <p:pic>
          <p:nvPicPr>
            <p:cNvPr id="26" name="object 25">
              <a:extLst>
                <a:ext uri="{FF2B5EF4-FFF2-40B4-BE49-F238E27FC236}">
                  <a16:creationId xmlns:a16="http://schemas.microsoft.com/office/drawing/2014/main" id="{14EC7548-245F-501D-83BC-E4022308305D}"/>
                </a:ext>
              </a:extLst>
            </p:cNvPr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470065" y="2027896"/>
              <a:ext cx="2305662" cy="1053903"/>
            </a:xfrm>
            <a:prstGeom prst="rect">
              <a:avLst/>
            </a:prstGeom>
          </p:spPr>
        </p:pic>
        <p:pic>
          <p:nvPicPr>
            <p:cNvPr id="27" name="object 31">
              <a:extLst>
                <a:ext uri="{FF2B5EF4-FFF2-40B4-BE49-F238E27FC236}">
                  <a16:creationId xmlns:a16="http://schemas.microsoft.com/office/drawing/2014/main" id="{5C6BDFC9-7467-5BE3-FC6F-127BE47F544D}"/>
                </a:ext>
              </a:extLst>
            </p:cNvPr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4932681" y="1951410"/>
              <a:ext cx="1805304" cy="893889"/>
            </a:xfrm>
            <a:prstGeom prst="rect">
              <a:avLst/>
            </a:prstGeom>
          </p:spPr>
        </p:pic>
      </p:grpSp>
    </p:spTree>
  </p:cSld>
  <p:clrMapOvr>
    <a:masterClrMapping/>
  </p:clrMapOvr>
</p:sld>
</file>

<file path=ppt/slides/slide1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94485" y="115823"/>
            <a:ext cx="6669405" cy="8914130"/>
            <a:chOff x="94485" y="115823"/>
            <a:chExt cx="6669405" cy="8914130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204216" y="8651747"/>
              <a:ext cx="6518148" cy="158496"/>
            </a:xfrm>
            <a:prstGeom prst="rect">
              <a:avLst/>
            </a:prstGeom>
          </p:spPr>
        </p:pic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96012" y="115823"/>
              <a:ext cx="6665976" cy="1452372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42849" y="142875"/>
              <a:ext cx="6572275" cy="1358646"/>
            </a:xfrm>
            <a:prstGeom prst="rect">
              <a:avLst/>
            </a:prstGeom>
          </p:spPr>
        </p:pic>
        <p:sp>
          <p:nvSpPr>
            <p:cNvPr id="6" name="object 6"/>
            <p:cNvSpPr/>
            <p:nvPr/>
          </p:nvSpPr>
          <p:spPr>
            <a:xfrm>
              <a:off x="142849" y="142875"/>
              <a:ext cx="6572884" cy="1358900"/>
            </a:xfrm>
            <a:custGeom>
              <a:avLst/>
              <a:gdLst/>
              <a:ahLst/>
              <a:cxnLst/>
              <a:rect l="l" t="t" r="r" b="b"/>
              <a:pathLst>
                <a:path w="6572884" h="1358900">
                  <a:moveTo>
                    <a:pt x="0" y="226441"/>
                  </a:moveTo>
                  <a:lnTo>
                    <a:pt x="4600" y="180795"/>
                  </a:lnTo>
                  <a:lnTo>
                    <a:pt x="17795" y="138285"/>
                  </a:lnTo>
                  <a:lnTo>
                    <a:pt x="38673" y="99820"/>
                  </a:lnTo>
                  <a:lnTo>
                    <a:pt x="66324" y="66309"/>
                  </a:lnTo>
                  <a:lnTo>
                    <a:pt x="99837" y="38663"/>
                  </a:lnTo>
                  <a:lnTo>
                    <a:pt x="138301" y="17789"/>
                  </a:lnTo>
                  <a:lnTo>
                    <a:pt x="180806" y="4599"/>
                  </a:lnTo>
                  <a:lnTo>
                    <a:pt x="226440" y="0"/>
                  </a:lnTo>
                  <a:lnTo>
                    <a:pt x="6345834" y="0"/>
                  </a:lnTo>
                  <a:lnTo>
                    <a:pt x="6391480" y="4599"/>
                  </a:lnTo>
                  <a:lnTo>
                    <a:pt x="6433990" y="17789"/>
                  </a:lnTo>
                  <a:lnTo>
                    <a:pt x="6472455" y="38663"/>
                  </a:lnTo>
                  <a:lnTo>
                    <a:pt x="6505965" y="66309"/>
                  </a:lnTo>
                  <a:lnTo>
                    <a:pt x="6533612" y="99820"/>
                  </a:lnTo>
                  <a:lnTo>
                    <a:pt x="6554485" y="138285"/>
                  </a:lnTo>
                  <a:lnTo>
                    <a:pt x="6567676" y="180795"/>
                  </a:lnTo>
                  <a:lnTo>
                    <a:pt x="6572275" y="226441"/>
                  </a:lnTo>
                  <a:lnTo>
                    <a:pt x="6572275" y="1132204"/>
                  </a:lnTo>
                  <a:lnTo>
                    <a:pt x="6567676" y="1177850"/>
                  </a:lnTo>
                  <a:lnTo>
                    <a:pt x="6554485" y="1220360"/>
                  </a:lnTo>
                  <a:lnTo>
                    <a:pt x="6533612" y="1258825"/>
                  </a:lnTo>
                  <a:lnTo>
                    <a:pt x="6505965" y="1292336"/>
                  </a:lnTo>
                  <a:lnTo>
                    <a:pt x="6472455" y="1319982"/>
                  </a:lnTo>
                  <a:lnTo>
                    <a:pt x="6433990" y="1340856"/>
                  </a:lnTo>
                  <a:lnTo>
                    <a:pt x="6391480" y="1354046"/>
                  </a:lnTo>
                  <a:lnTo>
                    <a:pt x="6345834" y="1358646"/>
                  </a:lnTo>
                  <a:lnTo>
                    <a:pt x="226440" y="1358646"/>
                  </a:lnTo>
                  <a:lnTo>
                    <a:pt x="180806" y="1354046"/>
                  </a:lnTo>
                  <a:lnTo>
                    <a:pt x="138301" y="1340856"/>
                  </a:lnTo>
                  <a:lnTo>
                    <a:pt x="99837" y="1319982"/>
                  </a:lnTo>
                  <a:lnTo>
                    <a:pt x="66324" y="1292336"/>
                  </a:lnTo>
                  <a:lnTo>
                    <a:pt x="38673" y="1258825"/>
                  </a:lnTo>
                  <a:lnTo>
                    <a:pt x="17795" y="1220360"/>
                  </a:lnTo>
                  <a:lnTo>
                    <a:pt x="4600" y="1177850"/>
                  </a:lnTo>
                  <a:lnTo>
                    <a:pt x="0" y="1132204"/>
                  </a:lnTo>
                  <a:lnTo>
                    <a:pt x="0" y="226441"/>
                  </a:lnTo>
                  <a:close/>
                </a:path>
              </a:pathLst>
            </a:custGeom>
            <a:ln w="9525">
              <a:solidFill>
                <a:srgbClr val="55CE7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" name="object 7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2500248" y="305930"/>
              <a:ext cx="1714500" cy="733945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2738628" y="1024127"/>
              <a:ext cx="1897379" cy="371855"/>
            </a:xfrm>
            <a:prstGeom prst="rect">
              <a:avLst/>
            </a:prstGeom>
          </p:spPr>
        </p:pic>
        <p:pic>
          <p:nvPicPr>
            <p:cNvPr id="9" name="object 9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4401312" y="1024127"/>
              <a:ext cx="1577339" cy="371855"/>
            </a:xfrm>
            <a:prstGeom prst="rect">
              <a:avLst/>
            </a:prstGeom>
          </p:spPr>
        </p:pic>
        <p:pic>
          <p:nvPicPr>
            <p:cNvPr id="10" name="object 10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3169920" y="1207007"/>
              <a:ext cx="1546859" cy="371855"/>
            </a:xfrm>
            <a:prstGeom prst="rect">
              <a:avLst/>
            </a:prstGeom>
          </p:spPr>
        </p:pic>
        <p:pic>
          <p:nvPicPr>
            <p:cNvPr id="11" name="object 11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4482083" y="1207007"/>
              <a:ext cx="284988" cy="371855"/>
            </a:xfrm>
            <a:prstGeom prst="rect">
              <a:avLst/>
            </a:prstGeom>
          </p:spPr>
        </p:pic>
        <p:pic>
          <p:nvPicPr>
            <p:cNvPr id="12" name="object 12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4571999" y="1207007"/>
              <a:ext cx="1013460" cy="371855"/>
            </a:xfrm>
            <a:prstGeom prst="rect">
              <a:avLst/>
            </a:prstGeom>
          </p:spPr>
        </p:pic>
      </p:grpSp>
      <p:sp>
        <p:nvSpPr>
          <p:cNvPr id="13" name="object 13"/>
          <p:cNvSpPr txBox="1"/>
          <p:nvPr/>
        </p:nvSpPr>
        <p:spPr>
          <a:xfrm>
            <a:off x="2842005" y="1068451"/>
            <a:ext cx="3029585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443865" marR="5080" indent="-431800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Arial"/>
                <a:cs typeface="Arial"/>
              </a:rPr>
              <a:t>6ta.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Edición</a:t>
            </a:r>
            <a:r>
              <a:rPr sz="1200" b="1" spc="-10" dirty="0">
                <a:latin typeface="Arial"/>
                <a:cs typeface="Arial"/>
              </a:rPr>
              <a:t> Volumen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I</a:t>
            </a:r>
            <a:r>
              <a:rPr sz="1200" b="1" spc="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Enero</a:t>
            </a:r>
            <a:r>
              <a:rPr sz="1200" b="1" spc="-3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a</a:t>
            </a:r>
            <a:r>
              <a:rPr sz="1200" b="1" spc="-2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Julio</a:t>
            </a:r>
            <a:r>
              <a:rPr sz="1200" b="1" spc="-5" dirty="0">
                <a:latin typeface="Arial"/>
                <a:cs typeface="Arial"/>
              </a:rPr>
              <a:t> </a:t>
            </a:r>
            <a:r>
              <a:rPr sz="1200" b="1" spc="-20" dirty="0">
                <a:latin typeface="Arial"/>
                <a:cs typeface="Arial"/>
              </a:rPr>
              <a:t>2021 </a:t>
            </a:r>
            <a:r>
              <a:rPr sz="1200" b="1" dirty="0">
                <a:latin typeface="Arial"/>
                <a:cs typeface="Arial"/>
              </a:rPr>
              <a:t>Revista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Semestral-</a:t>
            </a:r>
            <a:r>
              <a:rPr sz="1200" b="1" spc="-40" dirty="0">
                <a:latin typeface="Arial"/>
                <a:cs typeface="Arial"/>
              </a:rPr>
              <a:t> </a:t>
            </a:r>
            <a:r>
              <a:rPr sz="1200" b="1" spc="-10" dirty="0">
                <a:latin typeface="Arial"/>
                <a:cs typeface="Arial"/>
              </a:rPr>
              <a:t>Venezuela</a:t>
            </a:r>
            <a:endParaRPr sz="1200">
              <a:latin typeface="Arial"/>
              <a:cs typeface="Arial"/>
            </a:endParaRPr>
          </a:p>
        </p:txBody>
      </p:sp>
      <p:grpSp>
        <p:nvGrpSpPr>
          <p:cNvPr id="14" name="object 14"/>
          <p:cNvGrpSpPr/>
          <p:nvPr/>
        </p:nvGrpSpPr>
        <p:grpSpPr>
          <a:xfrm>
            <a:off x="109728" y="234695"/>
            <a:ext cx="6590030" cy="8807450"/>
            <a:chOff x="109728" y="234695"/>
            <a:chExt cx="6590030" cy="8807450"/>
          </a:xfrm>
        </p:grpSpPr>
        <p:pic>
          <p:nvPicPr>
            <p:cNvPr id="15" name="object 15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324612" y="234695"/>
              <a:ext cx="1719072" cy="1341120"/>
            </a:xfrm>
            <a:prstGeom prst="rect">
              <a:avLst/>
            </a:prstGeom>
          </p:spPr>
        </p:pic>
        <p:pic>
          <p:nvPicPr>
            <p:cNvPr id="16" name="object 16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5606795" y="8193022"/>
              <a:ext cx="1092707" cy="848868"/>
            </a:xfrm>
            <a:prstGeom prst="rect">
              <a:avLst/>
            </a:prstGeom>
          </p:spPr>
        </p:pic>
        <p:pic>
          <p:nvPicPr>
            <p:cNvPr id="17" name="object 17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109728" y="8193022"/>
              <a:ext cx="1092708" cy="848868"/>
            </a:xfrm>
            <a:prstGeom prst="rect">
              <a:avLst/>
            </a:prstGeom>
          </p:spPr>
        </p:pic>
      </p:grpSp>
      <p:sp>
        <p:nvSpPr>
          <p:cNvPr id="18" name="object 18"/>
          <p:cNvSpPr txBox="1"/>
          <p:nvPr/>
        </p:nvSpPr>
        <p:spPr>
          <a:xfrm>
            <a:off x="221691" y="1576578"/>
            <a:ext cx="6380480" cy="65659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i="1" dirty="0">
                <a:latin typeface="Times New Roman"/>
                <a:cs typeface="Times New Roman"/>
              </a:rPr>
              <a:t>Barreras</a:t>
            </a:r>
            <a:r>
              <a:rPr sz="1200" b="1" i="1" spc="-15" dirty="0">
                <a:latin typeface="Times New Roman"/>
                <a:cs typeface="Times New Roman"/>
              </a:rPr>
              <a:t> </a:t>
            </a:r>
            <a:r>
              <a:rPr sz="1200" b="1" i="1" spc="-10" dirty="0">
                <a:latin typeface="Times New Roman"/>
                <a:cs typeface="Times New Roman"/>
              </a:rPr>
              <a:t>Geográficas</a:t>
            </a:r>
            <a:endParaRPr sz="1200" dirty="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60"/>
              </a:spcBef>
            </a:pPr>
            <a:endParaRPr sz="1200" dirty="0">
              <a:latin typeface="Times New Roman"/>
              <a:cs typeface="Times New Roman"/>
            </a:endParaRPr>
          </a:p>
          <a:p>
            <a:pPr marL="375285" marR="5715" indent="-36322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4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opinión</a:t>
            </a:r>
            <a:r>
              <a:rPr sz="1200" spc="4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general</a:t>
            </a:r>
            <a:r>
              <a:rPr sz="1200" spc="4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4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48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entrevistados</a:t>
            </a:r>
            <a:r>
              <a:rPr sz="1200" spc="4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(Docente/Estudiantes)</a:t>
            </a:r>
            <a:r>
              <a:rPr sz="1200" spc="10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4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referentes</a:t>
            </a:r>
            <a:r>
              <a:rPr sz="1200" spc="4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teóricos</a:t>
            </a:r>
            <a:r>
              <a:rPr sz="1200" spc="49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presentan </a:t>
            </a:r>
            <a:r>
              <a:rPr sz="1200" dirty="0">
                <a:latin typeface="Times New Roman"/>
                <a:cs typeface="Times New Roman"/>
              </a:rPr>
              <a:t>posiciones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similares,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ya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todos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indican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uso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adecuado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lang="es-ES" sz="1200" dirty="0">
                <a:latin typeface="Times New Roman"/>
                <a:cs typeface="Times New Roman"/>
              </a:rPr>
              <a:t>TICS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permite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liberación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conocimiento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sin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barreras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ende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aprendizaje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interactivo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dinámico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provisto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 </a:t>
            </a:r>
            <a:r>
              <a:rPr sz="1200" dirty="0">
                <a:latin typeface="Times New Roman"/>
                <a:cs typeface="Times New Roman"/>
              </a:rPr>
              <a:t>valores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importantes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sana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socialización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conocimiento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servicio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educación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 </a:t>
            </a:r>
            <a:r>
              <a:rPr sz="1200" dirty="0">
                <a:latin typeface="Times New Roman"/>
                <a:cs typeface="Times New Roman"/>
              </a:rPr>
              <a:t>calidad que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necesitamos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vida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seres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humanos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profesionales.</a:t>
            </a:r>
            <a:endParaRPr sz="1200" dirty="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60"/>
              </a:spcBef>
            </a:pPr>
            <a:endParaRPr sz="1200" dirty="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1200" b="1" i="1" dirty="0">
                <a:latin typeface="Times New Roman"/>
                <a:cs typeface="Times New Roman"/>
              </a:rPr>
              <a:t>Estrategias</a:t>
            </a:r>
            <a:r>
              <a:rPr sz="1200" b="1" i="1" spc="-30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de</a:t>
            </a:r>
            <a:r>
              <a:rPr sz="1200" b="1" i="1" spc="-10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Formación</a:t>
            </a:r>
            <a:r>
              <a:rPr sz="1200" b="1" i="1" spc="-70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Andragógica</a:t>
            </a:r>
            <a:r>
              <a:rPr sz="1200" b="1" i="1" spc="-25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en</a:t>
            </a:r>
            <a:r>
              <a:rPr sz="1200" b="1" i="1" spc="-10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el</a:t>
            </a:r>
            <a:r>
              <a:rPr sz="1200" b="1" i="1" spc="-5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Uso</a:t>
            </a:r>
            <a:r>
              <a:rPr sz="1200" b="1" i="1" spc="-20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de</a:t>
            </a:r>
            <a:r>
              <a:rPr sz="1200" b="1" i="1" spc="-25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las</a:t>
            </a:r>
            <a:r>
              <a:rPr sz="1200" b="1" i="1" spc="-15" dirty="0">
                <a:latin typeface="Times New Roman"/>
                <a:cs typeface="Times New Roman"/>
              </a:rPr>
              <a:t> </a:t>
            </a:r>
            <a:r>
              <a:rPr sz="1200" b="1" i="1" spc="-20" dirty="0">
                <a:latin typeface="Times New Roman"/>
                <a:cs typeface="Times New Roman"/>
              </a:rPr>
              <a:t>Tics</a:t>
            </a:r>
            <a:endParaRPr sz="1200" dirty="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60"/>
              </a:spcBef>
            </a:pPr>
            <a:endParaRPr sz="1200" dirty="0">
              <a:latin typeface="Times New Roman"/>
              <a:cs typeface="Times New Roman"/>
            </a:endParaRPr>
          </a:p>
          <a:p>
            <a:pPr marL="375285" marR="5080" indent="-36322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docentes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utilizan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aula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clases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estrategias;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tales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como,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(taller,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videos,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trabajo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cooperativo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50" dirty="0">
                <a:latin typeface="Times New Roman"/>
                <a:cs typeface="Times New Roman"/>
              </a:rPr>
              <a:t>a </a:t>
            </a:r>
            <a:r>
              <a:rPr sz="1200" dirty="0">
                <a:latin typeface="Times New Roman"/>
                <a:cs typeface="Times New Roman"/>
              </a:rPr>
              <a:t>través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google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drive,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trabajos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grupales,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software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educativo,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acción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tutorial,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video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foro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 </a:t>
            </a:r>
            <a:r>
              <a:rPr sz="1200" dirty="0">
                <a:latin typeface="Times New Roman"/>
                <a:cs typeface="Times New Roman"/>
              </a:rPr>
              <a:t>manera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generalizada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uso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TICs.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Aplican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educación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distancia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evaluando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través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3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correo,</a:t>
            </a:r>
            <a:r>
              <a:rPr sz="1200" spc="3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investigación</a:t>
            </a:r>
            <a:r>
              <a:rPr sz="1200" spc="3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3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3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aula</a:t>
            </a:r>
            <a:r>
              <a:rPr sz="1200" spc="3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3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wifi,</a:t>
            </a:r>
            <a:r>
              <a:rPr sz="1200" spc="3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búsqueda</a:t>
            </a:r>
            <a:r>
              <a:rPr sz="1200" spc="3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información,</a:t>
            </a:r>
            <a:r>
              <a:rPr sz="1200" spc="3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entre</a:t>
            </a:r>
            <a:r>
              <a:rPr sz="1200" spc="3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otros.</a:t>
            </a:r>
            <a:r>
              <a:rPr sz="1200" spc="40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Los </a:t>
            </a:r>
            <a:r>
              <a:rPr sz="1200" dirty="0">
                <a:latin typeface="Times New Roman"/>
                <a:cs typeface="Times New Roman"/>
              </a:rPr>
              <a:t>estudiantes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expresan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 el uso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estrategias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formación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andragógica</a:t>
            </a:r>
            <a:r>
              <a:rPr sz="1200" spc="3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uso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Tics,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son </a:t>
            </a:r>
            <a:r>
              <a:rPr sz="1200" dirty="0">
                <a:latin typeface="Times New Roman"/>
                <a:cs typeface="Times New Roman"/>
              </a:rPr>
              <a:t>efectivas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ayudan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mantener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contacto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través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estos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medios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donde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tiene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información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50" dirty="0">
                <a:latin typeface="Times New Roman"/>
                <a:cs typeface="Times New Roman"/>
              </a:rPr>
              <a:t>a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mano,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estar</a:t>
            </a:r>
            <a:r>
              <a:rPr sz="1200" spc="3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día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efectos</a:t>
            </a:r>
            <a:r>
              <a:rPr sz="1200" spc="3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estudio</a:t>
            </a:r>
            <a:r>
              <a:rPr sz="1200" spc="3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eventos</a:t>
            </a:r>
            <a:r>
              <a:rPr sz="1200" spc="3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relacionados</a:t>
            </a:r>
            <a:r>
              <a:rPr sz="1200" spc="3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nuestra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carrera, </a:t>
            </a:r>
            <a:r>
              <a:rPr sz="1200" dirty="0">
                <a:latin typeface="Times New Roman"/>
                <a:cs typeface="Times New Roman"/>
              </a:rPr>
              <a:t>generalmente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son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autodidácticos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lang="es-ES" sz="1200" dirty="0">
                <a:latin typeface="Times New Roman"/>
                <a:cs typeface="Times New Roman"/>
              </a:rPr>
              <a:t>aprenderlas,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aunque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son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escasamente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utilizados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los </a:t>
            </a:r>
            <a:r>
              <a:rPr sz="1200" spc="-10" dirty="0">
                <a:latin typeface="Times New Roman"/>
                <a:cs typeface="Times New Roman"/>
              </a:rPr>
              <a:t>docentes.</a:t>
            </a:r>
            <a:endParaRPr sz="1200" dirty="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60"/>
              </a:spcBef>
            </a:pPr>
            <a:endParaRPr sz="1200" dirty="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z="1200" b="1" i="1" dirty="0">
                <a:latin typeface="Times New Roman"/>
                <a:cs typeface="Times New Roman"/>
              </a:rPr>
              <a:t>Las</a:t>
            </a:r>
            <a:r>
              <a:rPr sz="1200" b="1" i="1" spc="-35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Tics</a:t>
            </a:r>
            <a:r>
              <a:rPr sz="1200" b="1" i="1" spc="-20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Como</a:t>
            </a:r>
            <a:r>
              <a:rPr sz="1200" b="1" i="1" spc="-75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Aspectos</a:t>
            </a:r>
            <a:r>
              <a:rPr sz="1200" b="1" i="1" spc="-10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del</a:t>
            </a:r>
            <a:r>
              <a:rPr sz="1200" b="1" i="1" spc="-20" dirty="0">
                <a:latin typeface="Times New Roman"/>
                <a:cs typeface="Times New Roman"/>
              </a:rPr>
              <a:t> Saber</a:t>
            </a:r>
            <a:endParaRPr sz="1200" dirty="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5"/>
              </a:spcBef>
            </a:pPr>
            <a:endParaRPr sz="1200" dirty="0">
              <a:latin typeface="Times New Roman"/>
              <a:cs typeface="Times New Roman"/>
            </a:endParaRPr>
          </a:p>
          <a:p>
            <a:pPr marL="375285" marR="5715" indent="-363220" algn="just">
              <a:lnSpc>
                <a:spcPct val="100000"/>
              </a:lnSpc>
              <a:spcBef>
                <a:spcPts val="5"/>
              </a:spcBef>
            </a:pP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docentes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entrevistados,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consideran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lang="es-ES" sz="1200" dirty="0">
                <a:latin typeface="Times New Roman"/>
                <a:cs typeface="Times New Roman"/>
              </a:rPr>
              <a:t>TICS</a:t>
            </a:r>
            <a:r>
              <a:rPr lang="es-ES" sz="1200" spc="30" dirty="0">
                <a:latin typeface="Times New Roman"/>
                <a:cs typeface="Times New Roman"/>
              </a:rPr>
              <a:t> </a:t>
            </a:r>
            <a:r>
              <a:rPr sz="1200" dirty="0" err="1">
                <a:latin typeface="Times New Roman"/>
                <a:cs typeface="Times New Roman"/>
              </a:rPr>
              <a:t>como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medio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aprendizaje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debe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tomar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papel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 </a:t>
            </a:r>
            <a:r>
              <a:rPr sz="1200" dirty="0">
                <a:latin typeface="Times New Roman"/>
                <a:cs typeface="Times New Roman"/>
              </a:rPr>
              <a:t>protagonista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facilitar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medios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sea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participante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quien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liderice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proceso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 </a:t>
            </a:r>
            <a:r>
              <a:rPr sz="1200" dirty="0">
                <a:latin typeface="Times New Roman"/>
                <a:cs typeface="Times New Roman"/>
              </a:rPr>
              <a:t>aprendizaje,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acuerdo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sus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intereses,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motivaciones,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disposición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nueva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realidad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global. </a:t>
            </a:r>
            <a:r>
              <a:rPr sz="1200" spc="-25" dirty="0">
                <a:latin typeface="Times New Roman"/>
                <a:cs typeface="Times New Roman"/>
              </a:rPr>
              <a:t>Los </a:t>
            </a:r>
            <a:r>
              <a:rPr sz="1200" dirty="0">
                <a:latin typeface="Times New Roman"/>
                <a:cs typeface="Times New Roman"/>
              </a:rPr>
              <a:t>estudiantes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expresan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le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gustaría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 docentes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usaran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medios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tics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praxis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andragógica </a:t>
            </a:r>
            <a:r>
              <a:rPr sz="1200" dirty="0">
                <a:latin typeface="Times New Roman"/>
                <a:cs typeface="Times New Roman"/>
              </a:rPr>
              <a:t>dentro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fuera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universidad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forma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frecuente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dinámica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implementaran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modalidad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 </a:t>
            </a:r>
            <a:r>
              <a:rPr sz="1200" dirty="0">
                <a:latin typeface="Times New Roman"/>
                <a:cs typeface="Times New Roman"/>
              </a:rPr>
              <a:t>educación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distancia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presencial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esto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ofrecer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oportunidades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todos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inclusión universitaria.</a:t>
            </a:r>
            <a:endParaRPr sz="1200" dirty="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60"/>
              </a:spcBef>
            </a:pPr>
            <a:endParaRPr sz="1200" dirty="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1200" b="1" i="1" dirty="0">
                <a:latin typeface="Times New Roman"/>
                <a:cs typeface="Times New Roman"/>
              </a:rPr>
              <a:t>Uso</a:t>
            </a:r>
            <a:r>
              <a:rPr sz="1200" b="1" i="1" spc="-30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Tics en</a:t>
            </a:r>
            <a:r>
              <a:rPr sz="1200" b="1" i="1" spc="-15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la</a:t>
            </a:r>
            <a:r>
              <a:rPr sz="1200" b="1" i="1" spc="-15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Praxis</a:t>
            </a:r>
            <a:r>
              <a:rPr sz="1200" b="1" i="1" spc="-25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de</a:t>
            </a:r>
            <a:r>
              <a:rPr sz="1200" b="1" i="1" spc="-10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Formación</a:t>
            </a:r>
            <a:r>
              <a:rPr sz="1200" b="1" i="1" spc="-65" dirty="0">
                <a:latin typeface="Times New Roman"/>
                <a:cs typeface="Times New Roman"/>
              </a:rPr>
              <a:t> </a:t>
            </a:r>
            <a:r>
              <a:rPr sz="1200" b="1" i="1" spc="-10" dirty="0">
                <a:latin typeface="Times New Roman"/>
                <a:cs typeface="Times New Roman"/>
              </a:rPr>
              <a:t>Andragógica</a:t>
            </a:r>
            <a:endParaRPr sz="1200" dirty="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60"/>
              </a:spcBef>
            </a:pPr>
            <a:endParaRPr sz="1200" dirty="0">
              <a:latin typeface="Times New Roman"/>
              <a:cs typeface="Times New Roman"/>
            </a:endParaRPr>
          </a:p>
          <a:p>
            <a:pPr marL="375285" marR="6985" indent="-36322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docentes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han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usado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praxis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andragógica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herramientas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tics,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tales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como: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Video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Foro,</a:t>
            </a:r>
            <a:r>
              <a:rPr sz="1200" spc="125" dirty="0">
                <a:latin typeface="Times New Roman"/>
                <a:cs typeface="Times New Roman"/>
              </a:rPr>
              <a:t>  </a:t>
            </a:r>
            <a:r>
              <a:rPr sz="1200" spc="-10" dirty="0">
                <a:latin typeface="Times New Roman"/>
                <a:cs typeface="Times New Roman"/>
              </a:rPr>
              <a:t>Video </a:t>
            </a:r>
            <a:r>
              <a:rPr sz="1200" dirty="0">
                <a:latin typeface="Times New Roman"/>
                <a:cs typeface="Times New Roman"/>
              </a:rPr>
              <a:t>Conferencia,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Moodle,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chats,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foros,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blogs,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otros;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demuestra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ponen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práctica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en </a:t>
            </a:r>
            <a:r>
              <a:rPr sz="1200" dirty="0">
                <a:latin typeface="Times New Roman"/>
                <a:cs typeface="Times New Roman"/>
              </a:rPr>
              <a:t>sus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clases.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Sin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embargo,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estudiantes manifiestan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utilizado casi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ninguno,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pocas</a:t>
            </a:r>
            <a:endParaRPr sz="1200" dirty="0">
              <a:latin typeface="Times New Roman"/>
              <a:cs typeface="Times New Roman"/>
            </a:endParaRPr>
          </a:p>
        </p:txBody>
      </p:sp>
      <p:pic>
        <p:nvPicPr>
          <p:cNvPr id="19" name="object 19"/>
          <p:cNvPicPr/>
          <p:nvPr/>
        </p:nvPicPr>
        <p:blipFill>
          <a:blip r:embed="rId13" cstate="print"/>
          <a:stretch>
            <a:fillRect/>
          </a:stretch>
        </p:blipFill>
        <p:spPr>
          <a:xfrm>
            <a:off x="4581144" y="145986"/>
            <a:ext cx="1805304" cy="893889"/>
          </a:xfrm>
          <a:prstGeom prst="rect">
            <a:avLst/>
          </a:prstGeom>
        </p:spPr>
      </p:pic>
      <p:sp>
        <p:nvSpPr>
          <p:cNvPr id="20" name="object 20"/>
          <p:cNvSpPr txBox="1"/>
          <p:nvPr/>
        </p:nvSpPr>
        <p:spPr>
          <a:xfrm>
            <a:off x="1435735" y="8256658"/>
            <a:ext cx="4055110" cy="372745"/>
          </a:xfrm>
          <a:prstGeom prst="rect">
            <a:avLst/>
          </a:prstGeom>
        </p:spPr>
        <p:txBody>
          <a:bodyPr vert="horz" wrap="square" lIns="0" tIns="6350" rIns="0" bIns="0" rtlCol="0">
            <a:spAutoFit/>
          </a:bodyPr>
          <a:lstStyle/>
          <a:p>
            <a:pPr marL="884555" marR="5080" indent="-872490">
              <a:lnSpc>
                <a:spcPts val="1400"/>
              </a:lnSpc>
              <a:spcBef>
                <a:spcPts val="50"/>
              </a:spcBef>
            </a:pPr>
            <a:r>
              <a:rPr sz="1200" b="1" dirty="0">
                <a:latin typeface="Times New Roman"/>
                <a:cs typeface="Times New Roman"/>
              </a:rPr>
              <a:t>Entramado</a:t>
            </a:r>
            <a:r>
              <a:rPr sz="1200" b="1" spc="-4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Teórico </a:t>
            </a:r>
            <a:r>
              <a:rPr sz="1200" b="1" dirty="0">
                <a:latin typeface="Times New Roman"/>
                <a:cs typeface="Times New Roman"/>
              </a:rPr>
              <a:t>de</a:t>
            </a:r>
            <a:r>
              <a:rPr sz="1200" b="1" spc="-3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la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Formación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Andragógica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del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Docente </a:t>
            </a:r>
            <a:r>
              <a:rPr sz="1200" b="1" dirty="0">
                <a:latin typeface="Times New Roman"/>
                <a:cs typeface="Times New Roman"/>
              </a:rPr>
              <a:t>Universitario</a:t>
            </a:r>
            <a:r>
              <a:rPr sz="1200" b="1" spc="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en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el</a:t>
            </a:r>
            <a:r>
              <a:rPr sz="1200" b="1" spc="-1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Uso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las</a:t>
            </a:r>
            <a:r>
              <a:rPr sz="1200" b="1" spc="-40" dirty="0">
                <a:latin typeface="Times New Roman"/>
                <a:cs typeface="Times New Roman"/>
              </a:rPr>
              <a:t> </a:t>
            </a:r>
            <a:r>
              <a:rPr sz="1200" b="1" spc="-20" dirty="0">
                <a:latin typeface="Times New Roman"/>
                <a:cs typeface="Times New Roman"/>
              </a:rPr>
              <a:t>TICS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2946273" y="8773904"/>
            <a:ext cx="1357630" cy="1943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410"/>
              </a:lnSpc>
            </a:pPr>
            <a:r>
              <a:rPr sz="1200" b="1" dirty="0">
                <a:latin typeface="Times New Roman"/>
                <a:cs typeface="Times New Roman"/>
              </a:rPr>
              <a:t>Dra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Mary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Martínez.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22" name="object 22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45110" rIns="0" bIns="0" rtlCol="0">
            <a:spAutoFit/>
          </a:bodyPr>
          <a:lstStyle/>
          <a:p>
            <a:pPr marL="144145">
              <a:lnSpc>
                <a:spcPts val="1410"/>
              </a:lnSpc>
            </a:pPr>
            <a:fld id="{81D60167-4931-47E6-BA6A-407CBD079E47}" type="slidenum">
              <a:rPr spc="-25" dirty="0"/>
              <a:t>118</a:t>
            </a:fld>
            <a:endParaRPr spc="-25" dirty="0"/>
          </a:p>
        </p:txBody>
      </p:sp>
      <p:grpSp>
        <p:nvGrpSpPr>
          <p:cNvPr id="23" name="Grupo 22">
            <a:extLst>
              <a:ext uri="{FF2B5EF4-FFF2-40B4-BE49-F238E27FC236}">
                <a16:creationId xmlns:a16="http://schemas.microsoft.com/office/drawing/2014/main" id="{92ECC583-3A5C-0C99-CBC1-93859CB1D81F}"/>
              </a:ext>
            </a:extLst>
          </p:cNvPr>
          <p:cNvGrpSpPr/>
          <p:nvPr/>
        </p:nvGrpSpPr>
        <p:grpSpPr>
          <a:xfrm>
            <a:off x="109728" y="101090"/>
            <a:ext cx="6665976" cy="1452626"/>
            <a:chOff x="470065" y="1951410"/>
            <a:chExt cx="6665976" cy="1452626"/>
          </a:xfrm>
        </p:grpSpPr>
        <p:grpSp>
          <p:nvGrpSpPr>
            <p:cNvPr id="24" name="object 12">
              <a:extLst>
                <a:ext uri="{FF2B5EF4-FFF2-40B4-BE49-F238E27FC236}">
                  <a16:creationId xmlns:a16="http://schemas.microsoft.com/office/drawing/2014/main" id="{4E3AEDFD-2669-D8EA-2816-A7E94F9AD42A}"/>
                </a:ext>
              </a:extLst>
            </p:cNvPr>
            <p:cNvGrpSpPr/>
            <p:nvPr/>
          </p:nvGrpSpPr>
          <p:grpSpPr>
            <a:xfrm>
              <a:off x="470065" y="1951664"/>
              <a:ext cx="6665976" cy="1452372"/>
              <a:chOff x="96011" y="115823"/>
              <a:chExt cx="6665976" cy="1452372"/>
            </a:xfrm>
          </p:grpSpPr>
          <p:pic>
            <p:nvPicPr>
              <p:cNvPr id="28" name="object 13">
                <a:extLst>
                  <a:ext uri="{FF2B5EF4-FFF2-40B4-BE49-F238E27FC236}">
                    <a16:creationId xmlns:a16="http://schemas.microsoft.com/office/drawing/2014/main" id="{654755E3-3095-148D-26E6-8183AFC013B5}"/>
                  </a:ext>
                </a:extLst>
              </p:cNvPr>
              <p:cNvPicPr/>
              <p:nvPr/>
            </p:nvPicPr>
            <p:blipFill>
              <a:blip r:embed="rId3" cstate="print"/>
              <a:stretch>
                <a:fillRect/>
              </a:stretch>
            </p:blipFill>
            <p:spPr>
              <a:xfrm>
                <a:off x="96011" y="115823"/>
                <a:ext cx="6665976" cy="1452372"/>
              </a:xfrm>
              <a:prstGeom prst="rect">
                <a:avLst/>
              </a:prstGeom>
            </p:spPr>
          </p:pic>
          <p:pic>
            <p:nvPicPr>
              <p:cNvPr id="29" name="object 14">
                <a:extLst>
                  <a:ext uri="{FF2B5EF4-FFF2-40B4-BE49-F238E27FC236}">
                    <a16:creationId xmlns:a16="http://schemas.microsoft.com/office/drawing/2014/main" id="{4FEA0CD0-2E6B-2ACD-891F-939B42879BAD}"/>
                  </a:ext>
                </a:extLst>
              </p:cNvPr>
              <p:cNvPicPr/>
              <p:nvPr/>
            </p:nvPicPr>
            <p:blipFill>
              <a:blip r:embed="rId4" cstate="print"/>
              <a:stretch>
                <a:fillRect/>
              </a:stretch>
            </p:blipFill>
            <p:spPr>
              <a:xfrm>
                <a:off x="142849" y="142875"/>
                <a:ext cx="6572275" cy="1358646"/>
              </a:xfrm>
              <a:prstGeom prst="rect">
                <a:avLst/>
              </a:prstGeom>
            </p:spPr>
          </p:pic>
          <p:sp>
            <p:nvSpPr>
              <p:cNvPr id="30" name="object 15">
                <a:extLst>
                  <a:ext uri="{FF2B5EF4-FFF2-40B4-BE49-F238E27FC236}">
                    <a16:creationId xmlns:a16="http://schemas.microsoft.com/office/drawing/2014/main" id="{CB9A2FC9-A974-088F-8512-7B595531D226}"/>
                  </a:ext>
                </a:extLst>
              </p:cNvPr>
              <p:cNvSpPr/>
              <p:nvPr/>
            </p:nvSpPr>
            <p:spPr>
              <a:xfrm>
                <a:off x="142849" y="142875"/>
                <a:ext cx="6572884" cy="1358900"/>
              </a:xfrm>
              <a:custGeom>
                <a:avLst/>
                <a:gdLst/>
                <a:ahLst/>
                <a:cxnLst/>
                <a:rect l="l" t="t" r="r" b="b"/>
                <a:pathLst>
                  <a:path w="6572884" h="1358900">
                    <a:moveTo>
                      <a:pt x="0" y="226441"/>
                    </a:moveTo>
                    <a:lnTo>
                      <a:pt x="4600" y="180795"/>
                    </a:lnTo>
                    <a:lnTo>
                      <a:pt x="17795" y="138285"/>
                    </a:lnTo>
                    <a:lnTo>
                      <a:pt x="38673" y="99820"/>
                    </a:lnTo>
                    <a:lnTo>
                      <a:pt x="66324" y="66309"/>
                    </a:lnTo>
                    <a:lnTo>
                      <a:pt x="99837" y="38663"/>
                    </a:lnTo>
                    <a:lnTo>
                      <a:pt x="138301" y="17789"/>
                    </a:lnTo>
                    <a:lnTo>
                      <a:pt x="180806" y="4599"/>
                    </a:lnTo>
                    <a:lnTo>
                      <a:pt x="226440" y="0"/>
                    </a:lnTo>
                    <a:lnTo>
                      <a:pt x="6345834" y="0"/>
                    </a:lnTo>
                    <a:lnTo>
                      <a:pt x="6391480" y="4599"/>
                    </a:lnTo>
                    <a:lnTo>
                      <a:pt x="6433990" y="17789"/>
                    </a:lnTo>
                    <a:lnTo>
                      <a:pt x="6472455" y="38663"/>
                    </a:lnTo>
                    <a:lnTo>
                      <a:pt x="6505965" y="66309"/>
                    </a:lnTo>
                    <a:lnTo>
                      <a:pt x="6533612" y="99820"/>
                    </a:lnTo>
                    <a:lnTo>
                      <a:pt x="6554485" y="138285"/>
                    </a:lnTo>
                    <a:lnTo>
                      <a:pt x="6567676" y="180795"/>
                    </a:lnTo>
                    <a:lnTo>
                      <a:pt x="6572275" y="226441"/>
                    </a:lnTo>
                    <a:lnTo>
                      <a:pt x="6572275" y="1132204"/>
                    </a:lnTo>
                    <a:lnTo>
                      <a:pt x="6567676" y="1177850"/>
                    </a:lnTo>
                    <a:lnTo>
                      <a:pt x="6554485" y="1220360"/>
                    </a:lnTo>
                    <a:lnTo>
                      <a:pt x="6533612" y="1258825"/>
                    </a:lnTo>
                    <a:lnTo>
                      <a:pt x="6505965" y="1292336"/>
                    </a:lnTo>
                    <a:lnTo>
                      <a:pt x="6472455" y="1319982"/>
                    </a:lnTo>
                    <a:lnTo>
                      <a:pt x="6433990" y="1340856"/>
                    </a:lnTo>
                    <a:lnTo>
                      <a:pt x="6391480" y="1354046"/>
                    </a:lnTo>
                    <a:lnTo>
                      <a:pt x="6345834" y="1358646"/>
                    </a:lnTo>
                    <a:lnTo>
                      <a:pt x="226440" y="1358646"/>
                    </a:lnTo>
                    <a:lnTo>
                      <a:pt x="180806" y="1354046"/>
                    </a:lnTo>
                    <a:lnTo>
                      <a:pt x="138301" y="1340856"/>
                    </a:lnTo>
                    <a:lnTo>
                      <a:pt x="99837" y="1319982"/>
                    </a:lnTo>
                    <a:lnTo>
                      <a:pt x="66324" y="1292336"/>
                    </a:lnTo>
                    <a:lnTo>
                      <a:pt x="38673" y="1258825"/>
                    </a:lnTo>
                    <a:lnTo>
                      <a:pt x="17795" y="1220360"/>
                    </a:lnTo>
                    <a:lnTo>
                      <a:pt x="4600" y="1177850"/>
                    </a:lnTo>
                    <a:lnTo>
                      <a:pt x="0" y="1132204"/>
                    </a:lnTo>
                    <a:lnTo>
                      <a:pt x="0" y="226441"/>
                    </a:lnTo>
                    <a:close/>
                  </a:path>
                </a:pathLst>
              </a:custGeom>
              <a:ln w="9525">
                <a:solidFill>
                  <a:srgbClr val="55CE74"/>
                </a:solidFill>
              </a:ln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pic>
            <p:nvPicPr>
              <p:cNvPr id="31" name="object 16">
                <a:extLst>
                  <a:ext uri="{FF2B5EF4-FFF2-40B4-BE49-F238E27FC236}">
                    <a16:creationId xmlns:a16="http://schemas.microsoft.com/office/drawing/2014/main" id="{A204ED21-A34C-E679-681A-EE20D291C4B7}"/>
                  </a:ext>
                </a:extLst>
              </p:cNvPr>
              <p:cNvPicPr/>
              <p:nvPr/>
            </p:nvPicPr>
            <p:blipFill>
              <a:blip r:embed="rId5" cstate="print"/>
              <a:stretch>
                <a:fillRect/>
              </a:stretch>
            </p:blipFill>
            <p:spPr>
              <a:xfrm>
                <a:off x="2500248" y="305930"/>
                <a:ext cx="1714500" cy="733945"/>
              </a:xfrm>
              <a:prstGeom prst="rect">
                <a:avLst/>
              </a:prstGeom>
            </p:spPr>
          </p:pic>
        </p:grpSp>
        <p:sp>
          <p:nvSpPr>
            <p:cNvPr id="25" name="object 16">
              <a:extLst>
                <a:ext uri="{FF2B5EF4-FFF2-40B4-BE49-F238E27FC236}">
                  <a16:creationId xmlns:a16="http://schemas.microsoft.com/office/drawing/2014/main" id="{C053EE5A-D153-8A3E-2213-C9233756D4A2}"/>
                </a:ext>
              </a:extLst>
            </p:cNvPr>
            <p:cNvSpPr txBox="1"/>
            <p:nvPr/>
          </p:nvSpPr>
          <p:spPr>
            <a:xfrm>
              <a:off x="2775727" y="2875716"/>
              <a:ext cx="3332858" cy="391795"/>
            </a:xfrm>
            <a:prstGeom prst="rect">
              <a:avLst/>
            </a:prstGeom>
            <a:noFill/>
          </p:spPr>
          <p:txBody>
            <a:bodyPr vert="horz" wrap="square" lIns="0" tIns="12700" rIns="0" bIns="0" rtlCol="0">
              <a:spAutoFit/>
            </a:bodyPr>
            <a:lstStyle/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Volumen 4,  Número 1  Enero a Julio 2021</a:t>
              </a:r>
            </a:p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Revista Semestral. Venezuela</a:t>
              </a:r>
              <a:endParaRPr sz="1200" dirty="0">
                <a:latin typeface="Arial"/>
                <a:cs typeface="Arial"/>
              </a:endParaRPr>
            </a:p>
          </p:txBody>
        </p:sp>
        <p:pic>
          <p:nvPicPr>
            <p:cNvPr id="26" name="object 25">
              <a:extLst>
                <a:ext uri="{FF2B5EF4-FFF2-40B4-BE49-F238E27FC236}">
                  <a16:creationId xmlns:a16="http://schemas.microsoft.com/office/drawing/2014/main" id="{B4355562-67E5-DCBE-5763-B02BCA09A534}"/>
                </a:ext>
              </a:extLst>
            </p:cNvPr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470065" y="2027896"/>
              <a:ext cx="2305662" cy="1053903"/>
            </a:xfrm>
            <a:prstGeom prst="rect">
              <a:avLst/>
            </a:prstGeom>
          </p:spPr>
        </p:pic>
        <p:pic>
          <p:nvPicPr>
            <p:cNvPr id="27" name="object 31">
              <a:extLst>
                <a:ext uri="{FF2B5EF4-FFF2-40B4-BE49-F238E27FC236}">
                  <a16:creationId xmlns:a16="http://schemas.microsoft.com/office/drawing/2014/main" id="{BA106078-97A1-8810-B97B-5B0EEAFD605F}"/>
                </a:ext>
              </a:extLst>
            </p:cNvPr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4932681" y="1951410"/>
              <a:ext cx="1805304" cy="893889"/>
            </a:xfrm>
            <a:prstGeom prst="rect">
              <a:avLst/>
            </a:prstGeom>
          </p:spPr>
        </p:pic>
      </p:grpSp>
    </p:spTree>
  </p:cSld>
  <p:clrMapOvr>
    <a:masterClrMapping/>
  </p:clrMapOvr>
</p:sld>
</file>

<file path=ppt/slides/slide1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94485" y="115823"/>
            <a:ext cx="6669405" cy="8926195"/>
            <a:chOff x="94485" y="115823"/>
            <a:chExt cx="6669405" cy="8926195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204216" y="8651747"/>
              <a:ext cx="6518148" cy="158496"/>
            </a:xfrm>
            <a:prstGeom prst="rect">
              <a:avLst/>
            </a:prstGeom>
          </p:spPr>
        </p:pic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96012" y="115823"/>
              <a:ext cx="6665976" cy="1452372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42849" y="142875"/>
              <a:ext cx="6572275" cy="1358646"/>
            </a:xfrm>
            <a:prstGeom prst="rect">
              <a:avLst/>
            </a:prstGeom>
          </p:spPr>
        </p:pic>
        <p:sp>
          <p:nvSpPr>
            <p:cNvPr id="6" name="object 6"/>
            <p:cNvSpPr/>
            <p:nvPr/>
          </p:nvSpPr>
          <p:spPr>
            <a:xfrm>
              <a:off x="142849" y="142875"/>
              <a:ext cx="6572884" cy="1358900"/>
            </a:xfrm>
            <a:custGeom>
              <a:avLst/>
              <a:gdLst/>
              <a:ahLst/>
              <a:cxnLst/>
              <a:rect l="l" t="t" r="r" b="b"/>
              <a:pathLst>
                <a:path w="6572884" h="1358900">
                  <a:moveTo>
                    <a:pt x="0" y="226441"/>
                  </a:moveTo>
                  <a:lnTo>
                    <a:pt x="4600" y="180795"/>
                  </a:lnTo>
                  <a:lnTo>
                    <a:pt x="17795" y="138285"/>
                  </a:lnTo>
                  <a:lnTo>
                    <a:pt x="38673" y="99820"/>
                  </a:lnTo>
                  <a:lnTo>
                    <a:pt x="66324" y="66309"/>
                  </a:lnTo>
                  <a:lnTo>
                    <a:pt x="99837" y="38663"/>
                  </a:lnTo>
                  <a:lnTo>
                    <a:pt x="138301" y="17789"/>
                  </a:lnTo>
                  <a:lnTo>
                    <a:pt x="180806" y="4599"/>
                  </a:lnTo>
                  <a:lnTo>
                    <a:pt x="226440" y="0"/>
                  </a:lnTo>
                  <a:lnTo>
                    <a:pt x="6345834" y="0"/>
                  </a:lnTo>
                  <a:lnTo>
                    <a:pt x="6391480" y="4599"/>
                  </a:lnTo>
                  <a:lnTo>
                    <a:pt x="6433990" y="17789"/>
                  </a:lnTo>
                  <a:lnTo>
                    <a:pt x="6472455" y="38663"/>
                  </a:lnTo>
                  <a:lnTo>
                    <a:pt x="6505965" y="66309"/>
                  </a:lnTo>
                  <a:lnTo>
                    <a:pt x="6533612" y="99820"/>
                  </a:lnTo>
                  <a:lnTo>
                    <a:pt x="6554485" y="138285"/>
                  </a:lnTo>
                  <a:lnTo>
                    <a:pt x="6567676" y="180795"/>
                  </a:lnTo>
                  <a:lnTo>
                    <a:pt x="6572275" y="226441"/>
                  </a:lnTo>
                  <a:lnTo>
                    <a:pt x="6572275" y="1132204"/>
                  </a:lnTo>
                  <a:lnTo>
                    <a:pt x="6567676" y="1177850"/>
                  </a:lnTo>
                  <a:lnTo>
                    <a:pt x="6554485" y="1220360"/>
                  </a:lnTo>
                  <a:lnTo>
                    <a:pt x="6533612" y="1258825"/>
                  </a:lnTo>
                  <a:lnTo>
                    <a:pt x="6505965" y="1292336"/>
                  </a:lnTo>
                  <a:lnTo>
                    <a:pt x="6472455" y="1319982"/>
                  </a:lnTo>
                  <a:lnTo>
                    <a:pt x="6433990" y="1340856"/>
                  </a:lnTo>
                  <a:lnTo>
                    <a:pt x="6391480" y="1354046"/>
                  </a:lnTo>
                  <a:lnTo>
                    <a:pt x="6345834" y="1358646"/>
                  </a:lnTo>
                  <a:lnTo>
                    <a:pt x="226440" y="1358646"/>
                  </a:lnTo>
                  <a:lnTo>
                    <a:pt x="180806" y="1354046"/>
                  </a:lnTo>
                  <a:lnTo>
                    <a:pt x="138301" y="1340856"/>
                  </a:lnTo>
                  <a:lnTo>
                    <a:pt x="99837" y="1319982"/>
                  </a:lnTo>
                  <a:lnTo>
                    <a:pt x="66324" y="1292336"/>
                  </a:lnTo>
                  <a:lnTo>
                    <a:pt x="38673" y="1258825"/>
                  </a:lnTo>
                  <a:lnTo>
                    <a:pt x="17795" y="1220360"/>
                  </a:lnTo>
                  <a:lnTo>
                    <a:pt x="4600" y="1177850"/>
                  </a:lnTo>
                  <a:lnTo>
                    <a:pt x="0" y="1132204"/>
                  </a:lnTo>
                  <a:lnTo>
                    <a:pt x="0" y="226441"/>
                  </a:lnTo>
                  <a:close/>
                </a:path>
              </a:pathLst>
            </a:custGeom>
            <a:ln w="9525">
              <a:solidFill>
                <a:srgbClr val="55CE7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" name="object 7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2500248" y="305930"/>
              <a:ext cx="1714500" cy="733945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2738628" y="1024127"/>
              <a:ext cx="1897379" cy="371855"/>
            </a:xfrm>
            <a:prstGeom prst="rect">
              <a:avLst/>
            </a:prstGeom>
          </p:spPr>
        </p:pic>
        <p:pic>
          <p:nvPicPr>
            <p:cNvPr id="9" name="object 9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4401312" y="1024127"/>
              <a:ext cx="1577339" cy="371855"/>
            </a:xfrm>
            <a:prstGeom prst="rect">
              <a:avLst/>
            </a:prstGeom>
          </p:spPr>
        </p:pic>
        <p:pic>
          <p:nvPicPr>
            <p:cNvPr id="10" name="object 10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3169920" y="1207007"/>
              <a:ext cx="1546859" cy="371855"/>
            </a:xfrm>
            <a:prstGeom prst="rect">
              <a:avLst/>
            </a:prstGeom>
          </p:spPr>
        </p:pic>
        <p:pic>
          <p:nvPicPr>
            <p:cNvPr id="11" name="object 11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4482083" y="1207007"/>
              <a:ext cx="284988" cy="371855"/>
            </a:xfrm>
            <a:prstGeom prst="rect">
              <a:avLst/>
            </a:prstGeom>
          </p:spPr>
        </p:pic>
        <p:pic>
          <p:nvPicPr>
            <p:cNvPr id="12" name="object 12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4571999" y="1207007"/>
              <a:ext cx="1013460" cy="371855"/>
            </a:xfrm>
            <a:prstGeom prst="rect">
              <a:avLst/>
            </a:prstGeom>
          </p:spPr>
        </p:pic>
        <p:pic>
          <p:nvPicPr>
            <p:cNvPr id="13" name="object 13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324612" y="234695"/>
              <a:ext cx="1719072" cy="1341120"/>
            </a:xfrm>
            <a:prstGeom prst="rect">
              <a:avLst/>
            </a:prstGeom>
          </p:spPr>
        </p:pic>
        <p:pic>
          <p:nvPicPr>
            <p:cNvPr id="14" name="object 14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5606795" y="8193022"/>
              <a:ext cx="1092707" cy="848868"/>
            </a:xfrm>
            <a:prstGeom prst="rect">
              <a:avLst/>
            </a:prstGeom>
          </p:spPr>
        </p:pic>
        <p:pic>
          <p:nvPicPr>
            <p:cNvPr id="15" name="object 15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109728" y="8193022"/>
              <a:ext cx="1092708" cy="848868"/>
            </a:xfrm>
            <a:prstGeom prst="rect">
              <a:avLst/>
            </a:prstGeom>
          </p:spPr>
        </p:pic>
      </p:grpSp>
      <p:sp>
        <p:nvSpPr>
          <p:cNvPr id="16" name="object 16"/>
          <p:cNvSpPr txBox="1"/>
          <p:nvPr/>
        </p:nvSpPr>
        <p:spPr>
          <a:xfrm>
            <a:off x="221691" y="1068451"/>
            <a:ext cx="6417310" cy="709425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063875" marR="772160" indent="-431800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Arial"/>
                <a:cs typeface="Arial"/>
              </a:rPr>
              <a:t>6ta.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Edición</a:t>
            </a:r>
            <a:r>
              <a:rPr sz="1200" b="1" spc="-10" dirty="0">
                <a:latin typeface="Arial"/>
                <a:cs typeface="Arial"/>
              </a:rPr>
              <a:t> Volumen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I</a:t>
            </a:r>
            <a:r>
              <a:rPr sz="1200" b="1" spc="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Enero</a:t>
            </a:r>
            <a:r>
              <a:rPr sz="1200" b="1" spc="-3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a</a:t>
            </a:r>
            <a:r>
              <a:rPr sz="1200" b="1" spc="-2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Julio</a:t>
            </a:r>
            <a:r>
              <a:rPr sz="1200" b="1" spc="-5" dirty="0">
                <a:latin typeface="Arial"/>
                <a:cs typeface="Arial"/>
              </a:rPr>
              <a:t> </a:t>
            </a:r>
            <a:r>
              <a:rPr sz="1200" b="1" spc="-20" dirty="0">
                <a:latin typeface="Arial"/>
                <a:cs typeface="Arial"/>
              </a:rPr>
              <a:t>2021 </a:t>
            </a:r>
            <a:r>
              <a:rPr sz="1200" b="1" dirty="0">
                <a:latin typeface="Arial"/>
                <a:cs typeface="Arial"/>
              </a:rPr>
              <a:t>Revista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Semestral-</a:t>
            </a:r>
            <a:r>
              <a:rPr sz="1200" b="1" spc="-40" dirty="0">
                <a:latin typeface="Arial"/>
                <a:cs typeface="Arial"/>
              </a:rPr>
              <a:t> </a:t>
            </a:r>
            <a:r>
              <a:rPr sz="1200" b="1" spc="-10" dirty="0">
                <a:latin typeface="Arial"/>
                <a:cs typeface="Arial"/>
              </a:rPr>
              <a:t>Venezuela</a:t>
            </a:r>
            <a:endParaRPr sz="1200" dirty="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305"/>
              </a:spcBef>
            </a:pPr>
            <a:endParaRPr sz="1200" dirty="0">
              <a:latin typeface="Arial"/>
              <a:cs typeface="Arial"/>
            </a:endParaRPr>
          </a:p>
          <a:p>
            <a:pPr marL="378460" marR="8255" indent="-36576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veces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hemos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entrado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plataformas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tecnológicas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(laboratorios)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mayoría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cuentan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herramientas </a:t>
            </a:r>
            <a:r>
              <a:rPr sz="1200" dirty="0">
                <a:latin typeface="Times New Roman"/>
                <a:cs typeface="Times New Roman"/>
              </a:rPr>
              <a:t>computacionales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internet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sus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lang="es-ES" sz="1200" dirty="0">
                <a:latin typeface="Times New Roman"/>
                <a:cs typeface="Times New Roman"/>
              </a:rPr>
              <a:t>casas,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pero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les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gustaría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docente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más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activo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redes </a:t>
            </a:r>
            <a:r>
              <a:rPr sz="1200" dirty="0">
                <a:latin typeface="Times New Roman"/>
                <a:cs typeface="Times New Roman"/>
              </a:rPr>
              <a:t>sociales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nivel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académico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construir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conocimiento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través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infocultura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-10" dirty="0">
                <a:latin typeface="Times New Roman"/>
                <a:cs typeface="Times New Roman"/>
              </a:rPr>
              <a:t> incursiona </a:t>
            </a:r>
            <a:r>
              <a:rPr sz="1200" dirty="0">
                <a:latin typeface="Times New Roman"/>
                <a:cs typeface="Times New Roman"/>
              </a:rPr>
              <a:t>exitosamente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esta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nueva</a:t>
            </a:r>
            <a:r>
              <a:rPr sz="1200" spc="-20" dirty="0">
                <a:latin typeface="Times New Roman"/>
                <a:cs typeface="Times New Roman"/>
              </a:rPr>
              <a:t> era.</a:t>
            </a:r>
            <a:endParaRPr sz="1200" dirty="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60"/>
              </a:spcBef>
            </a:pPr>
            <a:endParaRPr sz="1200" dirty="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1200" b="1" i="1" dirty="0">
                <a:latin typeface="Times New Roman"/>
                <a:cs typeface="Times New Roman"/>
              </a:rPr>
              <a:t>Programa</a:t>
            </a:r>
            <a:r>
              <a:rPr sz="1200" b="1" i="1" spc="-20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de</a:t>
            </a:r>
            <a:r>
              <a:rPr sz="1200" b="1" i="1" spc="-45" dirty="0">
                <a:latin typeface="Times New Roman"/>
                <a:cs typeface="Times New Roman"/>
              </a:rPr>
              <a:t> </a:t>
            </a:r>
            <a:r>
              <a:rPr sz="1200" b="1" i="1" spc="-10" dirty="0">
                <a:latin typeface="Times New Roman"/>
                <a:cs typeface="Times New Roman"/>
              </a:rPr>
              <a:t>Actualización</a:t>
            </a:r>
            <a:endParaRPr sz="1200" dirty="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60"/>
              </a:spcBef>
            </a:pPr>
            <a:endParaRPr sz="1200" dirty="0">
              <a:latin typeface="Times New Roman"/>
              <a:cs typeface="Times New Roman"/>
            </a:endParaRPr>
          </a:p>
          <a:p>
            <a:pPr marL="378460" marR="5080" indent="-365760" algn="just">
              <a:lnSpc>
                <a:spcPct val="100000"/>
              </a:lnSpc>
              <a:spcBef>
                <a:spcPts val="5"/>
              </a:spcBef>
            </a:pP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entrevistados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están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acuerdo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nunca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han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participado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programa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actualización </a:t>
            </a:r>
            <a:r>
              <a:rPr sz="1200" dirty="0">
                <a:latin typeface="Times New Roman"/>
                <a:cs typeface="Times New Roman"/>
              </a:rPr>
              <a:t>centrada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uso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lang="es-ES" sz="1200" dirty="0">
                <a:latin typeface="Times New Roman"/>
                <a:cs typeface="Times New Roman"/>
              </a:rPr>
              <a:t>TICS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centro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trabajo,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 err="1">
                <a:latin typeface="Times New Roman"/>
                <a:cs typeface="Times New Roman"/>
              </a:rPr>
              <a:t>por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lang="es-ES" sz="1200" dirty="0">
                <a:latin typeface="Times New Roman"/>
                <a:cs typeface="Times New Roman"/>
              </a:rPr>
              <a:t>tanto,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han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adquirido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conocimiento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 </a:t>
            </a:r>
            <a:r>
              <a:rPr sz="1200" dirty="0">
                <a:latin typeface="Times New Roman"/>
                <a:cs typeface="Times New Roman"/>
              </a:rPr>
              <a:t>manera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autodidacta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utilizando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sus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propios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espacios.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docentes,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deben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asumir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positivamente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el </a:t>
            </a:r>
            <a:r>
              <a:rPr sz="1200" dirty="0">
                <a:latin typeface="Times New Roman"/>
                <a:cs typeface="Times New Roman"/>
              </a:rPr>
              <a:t>cambio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ya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infundan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valores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profundamente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humanos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basados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necesidades </a:t>
            </a:r>
            <a:r>
              <a:rPr sz="1200" dirty="0">
                <a:latin typeface="Times New Roman"/>
                <a:cs typeface="Times New Roman"/>
              </a:rPr>
              <a:t>educativas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estudiantes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actuando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ente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transformador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sociedad.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Este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sistema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 </a:t>
            </a:r>
            <a:r>
              <a:rPr sz="1200" dirty="0">
                <a:latin typeface="Times New Roman"/>
                <a:cs typeface="Times New Roman"/>
              </a:rPr>
              <a:t>formación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andragógica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uso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tics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docente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universitario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pretende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crear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cultura </a:t>
            </a:r>
            <a:r>
              <a:rPr sz="1200" dirty="0">
                <a:latin typeface="Times New Roman"/>
                <a:cs typeface="Times New Roman"/>
              </a:rPr>
              <a:t>conectivista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universitaria,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cambio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praxis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docente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donde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sistema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formación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sea </a:t>
            </a:r>
            <a:r>
              <a:rPr sz="1200" dirty="0">
                <a:latin typeface="Times New Roman"/>
                <a:cs typeface="Times New Roman"/>
              </a:rPr>
              <a:t>incluyente,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provisto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oportunidades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igualdad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donde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libertad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pensamiento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permee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las </a:t>
            </a:r>
            <a:r>
              <a:rPr sz="1200" dirty="0">
                <a:latin typeface="Times New Roman"/>
                <a:cs typeface="Times New Roman"/>
              </a:rPr>
              <a:t>ciencias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comprendidas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través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medios de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enseñanza creados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tecnologías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información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0" dirty="0">
                <a:latin typeface="Times New Roman"/>
                <a:cs typeface="Times New Roman"/>
              </a:rPr>
              <a:t>y </a:t>
            </a:r>
            <a:r>
              <a:rPr sz="1200" dirty="0">
                <a:latin typeface="Times New Roman"/>
                <a:cs typeface="Times New Roman"/>
              </a:rPr>
              <a:t>comunicación.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estudiantes,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deben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orientarse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cumplir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rol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activo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actores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claves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en </a:t>
            </a:r>
            <a:r>
              <a:rPr sz="1200" dirty="0">
                <a:latin typeface="Times New Roman"/>
                <a:cs typeface="Times New Roman"/>
              </a:rPr>
              <a:t>los cambios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provocados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 las tics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 err="1">
                <a:latin typeface="Times New Roman"/>
                <a:cs typeface="Times New Roman"/>
              </a:rPr>
              <a:t>en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lang="es-ES" sz="1200" dirty="0">
                <a:latin typeface="Times New Roman"/>
                <a:cs typeface="Times New Roman"/>
              </a:rPr>
              <a:t>los universitarios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exigiendo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calidad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educativa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torno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praxis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docente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siendo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incluyente.</a:t>
            </a:r>
            <a:endParaRPr sz="1200" dirty="0">
              <a:latin typeface="Times New Roman"/>
              <a:cs typeface="Times New Roman"/>
            </a:endParaRPr>
          </a:p>
          <a:p>
            <a:pPr marL="378460" marR="5080" indent="-36576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Estas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categorías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emergieron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dan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robustez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conformación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aproximación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teórica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que </a:t>
            </a:r>
            <a:r>
              <a:rPr sz="1200" dirty="0">
                <a:latin typeface="Times New Roman"/>
                <a:cs typeface="Times New Roman"/>
              </a:rPr>
              <a:t>coadyuvan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desarrollo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 teoría neohumanística del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quehacer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educativo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uso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 las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tic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docente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universitario,</a:t>
            </a:r>
            <a:r>
              <a:rPr sz="1200" spc="26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fin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promover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reflexionar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acerca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actuación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docente,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buscando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reivindicar y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fortalecer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valores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humanos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(solidaridad,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respeto,</a:t>
            </a:r>
            <a:r>
              <a:rPr sz="1200" spc="-10" dirty="0">
                <a:latin typeface="Times New Roman"/>
                <a:cs typeface="Times New Roman"/>
              </a:rPr>
              <a:t> compromiso, </a:t>
            </a:r>
            <a:r>
              <a:rPr sz="1200" dirty="0">
                <a:latin typeface="Times New Roman"/>
                <a:cs typeface="Times New Roman"/>
              </a:rPr>
              <a:t>ética,</a:t>
            </a:r>
            <a:r>
              <a:rPr sz="1200" spc="27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moral,</a:t>
            </a:r>
            <a:r>
              <a:rPr sz="1200" spc="28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responsabilidad,</a:t>
            </a:r>
            <a:r>
              <a:rPr sz="1200" spc="28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innovación),</a:t>
            </a:r>
            <a:r>
              <a:rPr sz="1200" spc="27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27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enfrentar</a:t>
            </a:r>
            <a:r>
              <a:rPr sz="1200" spc="27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7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forma</a:t>
            </a:r>
            <a:r>
              <a:rPr sz="1200" spc="27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contundente</a:t>
            </a:r>
            <a:r>
              <a:rPr sz="1200" spc="280" dirty="0">
                <a:latin typeface="Times New Roman"/>
                <a:cs typeface="Times New Roman"/>
              </a:rPr>
              <a:t>  </a:t>
            </a:r>
            <a:r>
              <a:rPr sz="1200" spc="-2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deshumanización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producida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educación</a:t>
            </a:r>
            <a:r>
              <a:rPr sz="1200" spc="3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minimalista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amplía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horizonte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hacia </a:t>
            </a:r>
            <a:r>
              <a:rPr sz="1200" dirty="0">
                <a:latin typeface="Times New Roman"/>
                <a:cs typeface="Times New Roman"/>
              </a:rPr>
              <a:t>nuevas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perspectivas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educación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desde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humano,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donde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debe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prevalecer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valores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éticos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50" dirty="0">
                <a:latin typeface="Times New Roman"/>
                <a:cs typeface="Times New Roman"/>
              </a:rPr>
              <a:t>y </a:t>
            </a:r>
            <a:r>
              <a:rPr sz="1200" dirty="0">
                <a:latin typeface="Times New Roman"/>
                <a:cs typeface="Times New Roman"/>
              </a:rPr>
              <a:t>propósitos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 tengan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fin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único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desarrollar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proceso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aprendizaje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donde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habilidades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conocimientos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19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desempeñar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oficio</a:t>
            </a:r>
            <a:r>
              <a:rPr sz="1200" spc="19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sean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progresivos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fin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fundamental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los </a:t>
            </a:r>
            <a:r>
              <a:rPr sz="1200" dirty="0">
                <a:latin typeface="Times New Roman"/>
                <a:cs typeface="Times New Roman"/>
              </a:rPr>
              <a:t>procesos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educativos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son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propios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andrología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concierne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alineación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un </a:t>
            </a:r>
            <a:r>
              <a:rPr sz="1200" dirty="0">
                <a:latin typeface="Times New Roman"/>
                <a:cs typeface="Times New Roman"/>
              </a:rPr>
              <a:t>ciudadano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integral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productivo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humanidad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país.</a:t>
            </a:r>
            <a:endParaRPr sz="1200" dirty="0">
              <a:latin typeface="Times New Roman"/>
              <a:cs typeface="Times New Roman"/>
            </a:endParaRPr>
          </a:p>
          <a:p>
            <a:pPr marL="378460" marR="5080" indent="-365760" algn="just">
              <a:lnSpc>
                <a:spcPct val="100000"/>
              </a:lnSpc>
              <a:spcBef>
                <a:spcPts val="5"/>
              </a:spcBef>
            </a:pP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este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contexto,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necesario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generar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estructuras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organizativas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líderes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instruccionales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generen </a:t>
            </a:r>
            <a:r>
              <a:rPr sz="1200" dirty="0">
                <a:latin typeface="Times New Roman"/>
                <a:cs typeface="Times New Roman"/>
              </a:rPr>
              <a:t>ambientes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aprendizaje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significativos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donde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conocimiento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sea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adquirido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puesto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práctica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soluciones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diversas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problemáticas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surgen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través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evolución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tiempo,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situando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estudiante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promotor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primicias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lang="es-ES" sz="1200" dirty="0">
                <a:latin typeface="Times New Roman"/>
                <a:cs typeface="Times New Roman"/>
              </a:rPr>
              <a:t>sus inquietudes científicas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spc="-50" dirty="0">
                <a:latin typeface="Times New Roman"/>
                <a:cs typeface="Times New Roman"/>
              </a:rPr>
              <a:t>y </a:t>
            </a:r>
            <a:r>
              <a:rPr sz="1200" dirty="0">
                <a:latin typeface="Times New Roman"/>
                <a:cs typeface="Times New Roman"/>
              </a:rPr>
              <a:t>sea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capaz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compartirlas para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mejorar su</a:t>
            </a:r>
            <a:r>
              <a:rPr sz="1200" spc="-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entorno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actitud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consolidada</a:t>
            </a:r>
            <a:r>
              <a:rPr sz="1200" spc="-20" dirty="0">
                <a:latin typeface="Times New Roman"/>
                <a:cs typeface="Times New Roman"/>
              </a:rPr>
              <a:t> bajo</a:t>
            </a:r>
            <a:endParaRPr sz="1200" dirty="0">
              <a:latin typeface="Times New Roman"/>
              <a:cs typeface="Times New Roman"/>
            </a:endParaRPr>
          </a:p>
        </p:txBody>
      </p:sp>
      <p:pic>
        <p:nvPicPr>
          <p:cNvPr id="17" name="object 17"/>
          <p:cNvPicPr/>
          <p:nvPr/>
        </p:nvPicPr>
        <p:blipFill>
          <a:blip r:embed="rId13" cstate="print"/>
          <a:stretch>
            <a:fillRect/>
          </a:stretch>
        </p:blipFill>
        <p:spPr>
          <a:xfrm>
            <a:off x="4581144" y="145986"/>
            <a:ext cx="1805304" cy="893889"/>
          </a:xfrm>
          <a:prstGeom prst="rect">
            <a:avLst/>
          </a:prstGeom>
        </p:spPr>
      </p:pic>
      <p:sp>
        <p:nvSpPr>
          <p:cNvPr id="18" name="object 18"/>
          <p:cNvSpPr txBox="1"/>
          <p:nvPr/>
        </p:nvSpPr>
        <p:spPr>
          <a:xfrm>
            <a:off x="1435735" y="8256658"/>
            <a:ext cx="4055110" cy="372745"/>
          </a:xfrm>
          <a:prstGeom prst="rect">
            <a:avLst/>
          </a:prstGeom>
        </p:spPr>
        <p:txBody>
          <a:bodyPr vert="horz" wrap="square" lIns="0" tIns="6350" rIns="0" bIns="0" rtlCol="0">
            <a:spAutoFit/>
          </a:bodyPr>
          <a:lstStyle/>
          <a:p>
            <a:pPr marL="884555" marR="5080" indent="-872490">
              <a:lnSpc>
                <a:spcPts val="1400"/>
              </a:lnSpc>
              <a:spcBef>
                <a:spcPts val="50"/>
              </a:spcBef>
            </a:pPr>
            <a:r>
              <a:rPr sz="1200" b="1" dirty="0">
                <a:latin typeface="Times New Roman"/>
                <a:cs typeface="Times New Roman"/>
              </a:rPr>
              <a:t>Entramado</a:t>
            </a:r>
            <a:r>
              <a:rPr sz="1200" b="1" spc="-4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Teórico </a:t>
            </a:r>
            <a:r>
              <a:rPr sz="1200" b="1" dirty="0">
                <a:latin typeface="Times New Roman"/>
                <a:cs typeface="Times New Roman"/>
              </a:rPr>
              <a:t>de</a:t>
            </a:r>
            <a:r>
              <a:rPr sz="1200" b="1" spc="-3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la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Formación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Andragógica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del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Docente </a:t>
            </a:r>
            <a:r>
              <a:rPr sz="1200" b="1" dirty="0">
                <a:latin typeface="Times New Roman"/>
                <a:cs typeface="Times New Roman"/>
              </a:rPr>
              <a:t>Universitario</a:t>
            </a:r>
            <a:r>
              <a:rPr sz="1200" b="1" spc="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en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el</a:t>
            </a:r>
            <a:r>
              <a:rPr sz="1200" b="1" spc="-1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Uso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las</a:t>
            </a:r>
            <a:r>
              <a:rPr sz="1200" b="1" spc="-40" dirty="0">
                <a:latin typeface="Times New Roman"/>
                <a:cs typeface="Times New Roman"/>
              </a:rPr>
              <a:t> </a:t>
            </a:r>
            <a:r>
              <a:rPr sz="1200" b="1" spc="-20" dirty="0">
                <a:latin typeface="Times New Roman"/>
                <a:cs typeface="Times New Roman"/>
              </a:rPr>
              <a:t>TICS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2946273" y="8773904"/>
            <a:ext cx="1357630" cy="1943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410"/>
              </a:lnSpc>
            </a:pPr>
            <a:r>
              <a:rPr sz="1200" b="1" dirty="0">
                <a:latin typeface="Times New Roman"/>
                <a:cs typeface="Times New Roman"/>
              </a:rPr>
              <a:t>Dra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Mary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Martínez.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20" name="object 20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45110" rIns="0" bIns="0" rtlCol="0">
            <a:spAutoFit/>
          </a:bodyPr>
          <a:lstStyle/>
          <a:p>
            <a:pPr marL="144145">
              <a:lnSpc>
                <a:spcPts val="1410"/>
              </a:lnSpc>
            </a:pPr>
            <a:fld id="{81D60167-4931-47E6-BA6A-407CBD079E47}" type="slidenum">
              <a:rPr spc="-25" dirty="0"/>
              <a:t>119</a:t>
            </a:fld>
            <a:endParaRPr spc="-25" dirty="0"/>
          </a:p>
        </p:txBody>
      </p:sp>
      <p:grpSp>
        <p:nvGrpSpPr>
          <p:cNvPr id="21" name="Grupo 20">
            <a:extLst>
              <a:ext uri="{FF2B5EF4-FFF2-40B4-BE49-F238E27FC236}">
                <a16:creationId xmlns:a16="http://schemas.microsoft.com/office/drawing/2014/main" id="{21AF2076-F49B-2AB3-0F4C-0C5E0C722703}"/>
              </a:ext>
            </a:extLst>
          </p:cNvPr>
          <p:cNvGrpSpPr/>
          <p:nvPr/>
        </p:nvGrpSpPr>
        <p:grpSpPr>
          <a:xfrm>
            <a:off x="95998" y="85470"/>
            <a:ext cx="6665976" cy="1452626"/>
            <a:chOff x="470065" y="1951410"/>
            <a:chExt cx="6665976" cy="1452626"/>
          </a:xfrm>
        </p:grpSpPr>
        <p:grpSp>
          <p:nvGrpSpPr>
            <p:cNvPr id="22" name="object 12">
              <a:extLst>
                <a:ext uri="{FF2B5EF4-FFF2-40B4-BE49-F238E27FC236}">
                  <a16:creationId xmlns:a16="http://schemas.microsoft.com/office/drawing/2014/main" id="{E8D88382-4AD2-9896-2B1E-64667EEB9456}"/>
                </a:ext>
              </a:extLst>
            </p:cNvPr>
            <p:cNvGrpSpPr/>
            <p:nvPr/>
          </p:nvGrpSpPr>
          <p:grpSpPr>
            <a:xfrm>
              <a:off x="470065" y="1951664"/>
              <a:ext cx="6665976" cy="1452372"/>
              <a:chOff x="96011" y="115823"/>
              <a:chExt cx="6665976" cy="1452372"/>
            </a:xfrm>
          </p:grpSpPr>
          <p:pic>
            <p:nvPicPr>
              <p:cNvPr id="26" name="object 13">
                <a:extLst>
                  <a:ext uri="{FF2B5EF4-FFF2-40B4-BE49-F238E27FC236}">
                    <a16:creationId xmlns:a16="http://schemas.microsoft.com/office/drawing/2014/main" id="{129B92B8-674F-8D67-3AFD-2471E0DEFB4F}"/>
                  </a:ext>
                </a:extLst>
              </p:cNvPr>
              <p:cNvPicPr/>
              <p:nvPr/>
            </p:nvPicPr>
            <p:blipFill>
              <a:blip r:embed="rId3" cstate="print"/>
              <a:stretch>
                <a:fillRect/>
              </a:stretch>
            </p:blipFill>
            <p:spPr>
              <a:xfrm>
                <a:off x="96011" y="115823"/>
                <a:ext cx="6665976" cy="1452372"/>
              </a:xfrm>
              <a:prstGeom prst="rect">
                <a:avLst/>
              </a:prstGeom>
            </p:spPr>
          </p:pic>
          <p:pic>
            <p:nvPicPr>
              <p:cNvPr id="27" name="object 14">
                <a:extLst>
                  <a:ext uri="{FF2B5EF4-FFF2-40B4-BE49-F238E27FC236}">
                    <a16:creationId xmlns:a16="http://schemas.microsoft.com/office/drawing/2014/main" id="{6A2846B9-A5B3-8B5A-0906-9BBA1B8647C6}"/>
                  </a:ext>
                </a:extLst>
              </p:cNvPr>
              <p:cNvPicPr/>
              <p:nvPr/>
            </p:nvPicPr>
            <p:blipFill>
              <a:blip r:embed="rId4" cstate="print"/>
              <a:stretch>
                <a:fillRect/>
              </a:stretch>
            </p:blipFill>
            <p:spPr>
              <a:xfrm>
                <a:off x="142849" y="142875"/>
                <a:ext cx="6572275" cy="1358646"/>
              </a:xfrm>
              <a:prstGeom prst="rect">
                <a:avLst/>
              </a:prstGeom>
            </p:spPr>
          </p:pic>
          <p:sp>
            <p:nvSpPr>
              <p:cNvPr id="28" name="object 15">
                <a:extLst>
                  <a:ext uri="{FF2B5EF4-FFF2-40B4-BE49-F238E27FC236}">
                    <a16:creationId xmlns:a16="http://schemas.microsoft.com/office/drawing/2014/main" id="{38DFFBA6-CFCB-D286-A8A3-A9C847A261C0}"/>
                  </a:ext>
                </a:extLst>
              </p:cNvPr>
              <p:cNvSpPr/>
              <p:nvPr/>
            </p:nvSpPr>
            <p:spPr>
              <a:xfrm>
                <a:off x="142849" y="142875"/>
                <a:ext cx="6572884" cy="1358900"/>
              </a:xfrm>
              <a:custGeom>
                <a:avLst/>
                <a:gdLst/>
                <a:ahLst/>
                <a:cxnLst/>
                <a:rect l="l" t="t" r="r" b="b"/>
                <a:pathLst>
                  <a:path w="6572884" h="1358900">
                    <a:moveTo>
                      <a:pt x="0" y="226441"/>
                    </a:moveTo>
                    <a:lnTo>
                      <a:pt x="4600" y="180795"/>
                    </a:lnTo>
                    <a:lnTo>
                      <a:pt x="17795" y="138285"/>
                    </a:lnTo>
                    <a:lnTo>
                      <a:pt x="38673" y="99820"/>
                    </a:lnTo>
                    <a:lnTo>
                      <a:pt x="66324" y="66309"/>
                    </a:lnTo>
                    <a:lnTo>
                      <a:pt x="99837" y="38663"/>
                    </a:lnTo>
                    <a:lnTo>
                      <a:pt x="138301" y="17789"/>
                    </a:lnTo>
                    <a:lnTo>
                      <a:pt x="180806" y="4599"/>
                    </a:lnTo>
                    <a:lnTo>
                      <a:pt x="226440" y="0"/>
                    </a:lnTo>
                    <a:lnTo>
                      <a:pt x="6345834" y="0"/>
                    </a:lnTo>
                    <a:lnTo>
                      <a:pt x="6391480" y="4599"/>
                    </a:lnTo>
                    <a:lnTo>
                      <a:pt x="6433990" y="17789"/>
                    </a:lnTo>
                    <a:lnTo>
                      <a:pt x="6472455" y="38663"/>
                    </a:lnTo>
                    <a:lnTo>
                      <a:pt x="6505965" y="66309"/>
                    </a:lnTo>
                    <a:lnTo>
                      <a:pt x="6533612" y="99820"/>
                    </a:lnTo>
                    <a:lnTo>
                      <a:pt x="6554485" y="138285"/>
                    </a:lnTo>
                    <a:lnTo>
                      <a:pt x="6567676" y="180795"/>
                    </a:lnTo>
                    <a:lnTo>
                      <a:pt x="6572275" y="226441"/>
                    </a:lnTo>
                    <a:lnTo>
                      <a:pt x="6572275" y="1132204"/>
                    </a:lnTo>
                    <a:lnTo>
                      <a:pt x="6567676" y="1177850"/>
                    </a:lnTo>
                    <a:lnTo>
                      <a:pt x="6554485" y="1220360"/>
                    </a:lnTo>
                    <a:lnTo>
                      <a:pt x="6533612" y="1258825"/>
                    </a:lnTo>
                    <a:lnTo>
                      <a:pt x="6505965" y="1292336"/>
                    </a:lnTo>
                    <a:lnTo>
                      <a:pt x="6472455" y="1319982"/>
                    </a:lnTo>
                    <a:lnTo>
                      <a:pt x="6433990" y="1340856"/>
                    </a:lnTo>
                    <a:lnTo>
                      <a:pt x="6391480" y="1354046"/>
                    </a:lnTo>
                    <a:lnTo>
                      <a:pt x="6345834" y="1358646"/>
                    </a:lnTo>
                    <a:lnTo>
                      <a:pt x="226440" y="1358646"/>
                    </a:lnTo>
                    <a:lnTo>
                      <a:pt x="180806" y="1354046"/>
                    </a:lnTo>
                    <a:lnTo>
                      <a:pt x="138301" y="1340856"/>
                    </a:lnTo>
                    <a:lnTo>
                      <a:pt x="99837" y="1319982"/>
                    </a:lnTo>
                    <a:lnTo>
                      <a:pt x="66324" y="1292336"/>
                    </a:lnTo>
                    <a:lnTo>
                      <a:pt x="38673" y="1258825"/>
                    </a:lnTo>
                    <a:lnTo>
                      <a:pt x="17795" y="1220360"/>
                    </a:lnTo>
                    <a:lnTo>
                      <a:pt x="4600" y="1177850"/>
                    </a:lnTo>
                    <a:lnTo>
                      <a:pt x="0" y="1132204"/>
                    </a:lnTo>
                    <a:lnTo>
                      <a:pt x="0" y="226441"/>
                    </a:lnTo>
                    <a:close/>
                  </a:path>
                </a:pathLst>
              </a:custGeom>
              <a:ln w="9525">
                <a:solidFill>
                  <a:srgbClr val="55CE74"/>
                </a:solidFill>
              </a:ln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pic>
            <p:nvPicPr>
              <p:cNvPr id="29" name="object 16">
                <a:extLst>
                  <a:ext uri="{FF2B5EF4-FFF2-40B4-BE49-F238E27FC236}">
                    <a16:creationId xmlns:a16="http://schemas.microsoft.com/office/drawing/2014/main" id="{D1DE79EA-9B99-24A8-775E-72B5ED74B7EB}"/>
                  </a:ext>
                </a:extLst>
              </p:cNvPr>
              <p:cNvPicPr/>
              <p:nvPr/>
            </p:nvPicPr>
            <p:blipFill>
              <a:blip r:embed="rId5" cstate="print"/>
              <a:stretch>
                <a:fillRect/>
              </a:stretch>
            </p:blipFill>
            <p:spPr>
              <a:xfrm>
                <a:off x="2500248" y="305930"/>
                <a:ext cx="1714500" cy="733945"/>
              </a:xfrm>
              <a:prstGeom prst="rect">
                <a:avLst/>
              </a:prstGeom>
            </p:spPr>
          </p:pic>
        </p:grpSp>
        <p:sp>
          <p:nvSpPr>
            <p:cNvPr id="23" name="object 16">
              <a:extLst>
                <a:ext uri="{FF2B5EF4-FFF2-40B4-BE49-F238E27FC236}">
                  <a16:creationId xmlns:a16="http://schemas.microsoft.com/office/drawing/2014/main" id="{F588C6A2-4C43-F20A-C551-A0763C2BC143}"/>
                </a:ext>
              </a:extLst>
            </p:cNvPr>
            <p:cNvSpPr txBox="1"/>
            <p:nvPr/>
          </p:nvSpPr>
          <p:spPr>
            <a:xfrm>
              <a:off x="2775727" y="2875716"/>
              <a:ext cx="3332858" cy="391795"/>
            </a:xfrm>
            <a:prstGeom prst="rect">
              <a:avLst/>
            </a:prstGeom>
            <a:noFill/>
          </p:spPr>
          <p:txBody>
            <a:bodyPr vert="horz" wrap="square" lIns="0" tIns="12700" rIns="0" bIns="0" rtlCol="0">
              <a:spAutoFit/>
            </a:bodyPr>
            <a:lstStyle/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Volumen 4,  Número 1  Enero a Julio 2021</a:t>
              </a:r>
            </a:p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Revista Semestral. Venezuela</a:t>
              </a:r>
              <a:endParaRPr sz="1200" dirty="0">
                <a:latin typeface="Arial"/>
                <a:cs typeface="Arial"/>
              </a:endParaRPr>
            </a:p>
          </p:txBody>
        </p:sp>
        <p:pic>
          <p:nvPicPr>
            <p:cNvPr id="24" name="object 25">
              <a:extLst>
                <a:ext uri="{FF2B5EF4-FFF2-40B4-BE49-F238E27FC236}">
                  <a16:creationId xmlns:a16="http://schemas.microsoft.com/office/drawing/2014/main" id="{50BAE695-5CBE-21E6-4A69-35AA9A060C60}"/>
                </a:ext>
              </a:extLst>
            </p:cNvPr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470065" y="2027896"/>
              <a:ext cx="2305662" cy="1053903"/>
            </a:xfrm>
            <a:prstGeom prst="rect">
              <a:avLst/>
            </a:prstGeom>
          </p:spPr>
        </p:pic>
        <p:pic>
          <p:nvPicPr>
            <p:cNvPr id="25" name="object 31">
              <a:extLst>
                <a:ext uri="{FF2B5EF4-FFF2-40B4-BE49-F238E27FC236}">
                  <a16:creationId xmlns:a16="http://schemas.microsoft.com/office/drawing/2014/main" id="{295FACBC-A594-153C-C37F-D7C1C25B9A48}"/>
                </a:ext>
              </a:extLst>
            </p:cNvPr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4932681" y="1951410"/>
              <a:ext cx="1805304" cy="893889"/>
            </a:xfrm>
            <a:prstGeom prst="rect">
              <a:avLst/>
            </a:prstGeom>
          </p:spPr>
        </p:pic>
      </p:grpSp>
    </p:spTree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object 16"/>
          <p:cNvSpPr txBox="1"/>
          <p:nvPr/>
        </p:nvSpPr>
        <p:spPr>
          <a:xfrm>
            <a:off x="255905" y="1598109"/>
            <a:ext cx="6346190" cy="5947782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55600" marR="8890" indent="-342900" algn="just">
              <a:lnSpc>
                <a:spcPct val="100000"/>
              </a:lnSpc>
              <a:spcBef>
                <a:spcPts val="1110"/>
              </a:spcBef>
              <a:buChar char="-"/>
              <a:tabLst>
                <a:tab pos="355600" algn="l"/>
              </a:tabLst>
            </a:pPr>
            <a:r>
              <a:rPr sz="1200" dirty="0" err="1">
                <a:latin typeface="Times New Roman"/>
                <a:cs typeface="Times New Roman"/>
              </a:rPr>
              <a:t>Reflexionar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todo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concerniente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fenómeno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actual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educación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universitaria,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como </a:t>
            </a:r>
            <a:r>
              <a:rPr sz="1200" dirty="0">
                <a:latin typeface="Times New Roman"/>
                <a:cs typeface="Times New Roman"/>
              </a:rPr>
              <a:t>preámbulo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realizar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hermenéutica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seria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epistemológica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carácter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humanista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egresado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área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ciencias </a:t>
            </a:r>
            <a:r>
              <a:rPr sz="1200" spc="-10" dirty="0">
                <a:latin typeface="Times New Roman"/>
                <a:cs typeface="Times New Roman"/>
              </a:rPr>
              <a:t>económicas.</a:t>
            </a:r>
            <a:endParaRPr sz="1200" dirty="0">
              <a:latin typeface="Times New Roman"/>
              <a:cs typeface="Times New Roman"/>
            </a:endParaRPr>
          </a:p>
          <a:p>
            <a:pPr marL="355600" marR="9525" indent="-342900" algn="just">
              <a:lnSpc>
                <a:spcPct val="100000"/>
              </a:lnSpc>
              <a:buChar char="-"/>
              <a:tabLst>
                <a:tab pos="355600" algn="l"/>
              </a:tabLst>
            </a:pPr>
            <a:r>
              <a:rPr sz="1200" dirty="0">
                <a:latin typeface="Times New Roman"/>
                <a:cs typeface="Times New Roman"/>
              </a:rPr>
              <a:t>Esbozar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verdades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razones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existentes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dentro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área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ciencias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económicas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han </a:t>
            </a:r>
            <a:r>
              <a:rPr sz="1200" dirty="0">
                <a:latin typeface="Times New Roman"/>
                <a:cs typeface="Times New Roman"/>
              </a:rPr>
              <a:t>permitido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mayor desarrollo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social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efectivo de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egresados.</a:t>
            </a:r>
            <a:endParaRPr sz="1200" dirty="0">
              <a:latin typeface="Times New Roman"/>
              <a:cs typeface="Times New Roman"/>
            </a:endParaRPr>
          </a:p>
          <a:p>
            <a:pPr marL="355600" marR="8890" indent="-342900" algn="just">
              <a:lnSpc>
                <a:spcPct val="100000"/>
              </a:lnSpc>
              <a:buChar char="-"/>
              <a:tabLst>
                <a:tab pos="355600" algn="l"/>
              </a:tabLst>
            </a:pPr>
            <a:r>
              <a:rPr sz="1200" dirty="0">
                <a:latin typeface="Times New Roman"/>
                <a:cs typeface="Times New Roman"/>
              </a:rPr>
              <a:t>Valorar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educación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universitaria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actual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dando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prioridad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base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epistemológica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perfil </a:t>
            </a:r>
            <a:r>
              <a:rPr sz="1200" dirty="0">
                <a:latin typeface="Times New Roman"/>
                <a:cs typeface="Times New Roman"/>
              </a:rPr>
              <a:t>humanista</a:t>
            </a:r>
            <a:r>
              <a:rPr sz="1200" spc="114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12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egresado</a:t>
            </a:r>
            <a:r>
              <a:rPr sz="1200" spc="12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12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área</a:t>
            </a:r>
            <a:r>
              <a:rPr sz="1200" spc="114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1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Ciencias</a:t>
            </a:r>
            <a:r>
              <a:rPr sz="1200" spc="114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Económicas</a:t>
            </a:r>
            <a:r>
              <a:rPr sz="1200" spc="12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14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14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Universidad</a:t>
            </a:r>
            <a:r>
              <a:rPr sz="1200" spc="125" dirty="0">
                <a:latin typeface="Times New Roman"/>
                <a:cs typeface="Times New Roman"/>
              </a:rPr>
              <a:t>  </a:t>
            </a:r>
            <a:r>
              <a:rPr sz="1200" spc="-10" dirty="0">
                <a:latin typeface="Times New Roman"/>
                <a:cs typeface="Times New Roman"/>
              </a:rPr>
              <a:t>Nacional </a:t>
            </a:r>
            <a:r>
              <a:rPr sz="1200" dirty="0">
                <a:latin typeface="Times New Roman"/>
                <a:cs typeface="Times New Roman"/>
              </a:rPr>
              <a:t>Experimental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Llanos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Centrales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“Rómulo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Gallegos”.</a:t>
            </a:r>
            <a:endParaRPr sz="1200" dirty="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00" dirty="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20"/>
              </a:spcBef>
            </a:pPr>
            <a:endParaRPr sz="1200" dirty="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</a:pPr>
            <a:r>
              <a:rPr sz="1200" b="1" i="1" dirty="0">
                <a:latin typeface="Times New Roman"/>
                <a:cs typeface="Times New Roman"/>
              </a:rPr>
              <a:t>Argumentos</a:t>
            </a:r>
            <a:r>
              <a:rPr sz="1200" b="1" i="1" spc="-45" dirty="0">
                <a:latin typeface="Times New Roman"/>
                <a:cs typeface="Times New Roman"/>
              </a:rPr>
              <a:t> </a:t>
            </a:r>
            <a:r>
              <a:rPr sz="1200" b="1" i="1" spc="-10" dirty="0">
                <a:latin typeface="Times New Roman"/>
                <a:cs typeface="Times New Roman"/>
              </a:rPr>
              <a:t>Justificantes</a:t>
            </a:r>
            <a:endParaRPr sz="1200" dirty="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60"/>
              </a:spcBef>
            </a:pPr>
            <a:endParaRPr sz="1200" dirty="0">
              <a:latin typeface="Times New Roman"/>
              <a:cs typeface="Times New Roman"/>
            </a:endParaRPr>
          </a:p>
          <a:p>
            <a:pPr marL="375285" marR="7620" indent="-36322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Educación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Universitaria,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siempre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estará en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ojo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huracán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grandes cambios.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Pero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hay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que </a:t>
            </a:r>
            <a:r>
              <a:rPr sz="1200" dirty="0">
                <a:latin typeface="Times New Roman"/>
                <a:cs typeface="Times New Roman"/>
              </a:rPr>
              <a:t>afrontarlos</a:t>
            </a:r>
            <a:r>
              <a:rPr sz="1200" spc="16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dando</a:t>
            </a:r>
            <a:r>
              <a:rPr sz="1200" spc="16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saltos</a:t>
            </a:r>
            <a:r>
              <a:rPr sz="1200" spc="16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cualitativos,</a:t>
            </a:r>
            <a:r>
              <a:rPr sz="1200" spc="16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buscando</a:t>
            </a:r>
            <a:r>
              <a:rPr sz="1200" spc="16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6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todas,</a:t>
            </a:r>
            <a:r>
              <a:rPr sz="1200" spc="16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16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consolidación</a:t>
            </a:r>
            <a:r>
              <a:rPr sz="1200" spc="180" dirty="0">
                <a:latin typeface="Times New Roman"/>
                <a:cs typeface="Times New Roman"/>
              </a:rPr>
              <a:t>  </a:t>
            </a:r>
            <a:r>
              <a:rPr sz="1200" spc="-10" dirty="0">
                <a:latin typeface="Times New Roman"/>
                <a:cs typeface="Times New Roman"/>
              </a:rPr>
              <a:t>educativa </a:t>
            </a:r>
            <a:r>
              <a:rPr sz="1200" dirty="0">
                <a:latin typeface="Times New Roman"/>
                <a:cs typeface="Times New Roman"/>
              </a:rPr>
              <a:t>universitaria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armoniosa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integral del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individuo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entorno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social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comunitario.</a:t>
            </a:r>
            <a:endParaRPr sz="1200" dirty="0">
              <a:latin typeface="Times New Roman"/>
              <a:cs typeface="Times New Roman"/>
            </a:endParaRPr>
          </a:p>
          <a:p>
            <a:pPr marL="375285" marR="8255" indent="-36322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Existe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actualidad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innovación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nuevos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esquemas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participación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social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entorno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sistema </a:t>
            </a:r>
            <a:r>
              <a:rPr sz="1200" dirty="0">
                <a:latin typeface="Times New Roman"/>
                <a:cs typeface="Times New Roman"/>
              </a:rPr>
              <a:t>educativo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nacional.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esto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hay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aprovecharlo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manera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insoslayable.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Apegados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regla </a:t>
            </a:r>
            <a:r>
              <a:rPr sz="1200" dirty="0">
                <a:latin typeface="Times New Roman"/>
                <a:cs typeface="Times New Roman"/>
              </a:rPr>
              <a:t>fija,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norma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inspirada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Constitución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República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Bolivariana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Venezuela,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donde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educación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primer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escalón,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base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todo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desarrollo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sustentable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nación.</a:t>
            </a:r>
            <a:endParaRPr sz="1200" dirty="0">
              <a:latin typeface="Times New Roman"/>
              <a:cs typeface="Times New Roman"/>
            </a:endParaRPr>
          </a:p>
          <a:p>
            <a:pPr marL="375285" marR="5080" indent="-363220" algn="just">
              <a:lnSpc>
                <a:spcPct val="100000"/>
              </a:lnSpc>
              <a:spcBef>
                <a:spcPts val="5"/>
              </a:spcBef>
            </a:pP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suscripción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compromiso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social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Estado,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dar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educación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gratuita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calidad,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sin </a:t>
            </a:r>
            <a:r>
              <a:rPr sz="1200" dirty="0">
                <a:latin typeface="Times New Roman"/>
                <a:cs typeface="Times New Roman"/>
              </a:rPr>
              <a:t>exclusión.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 connotación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compromiso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todos.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“humanizar”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educación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todos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niveles.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Esta estrategia educativa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universitaria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humanizar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 universidades,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humanizar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las </a:t>
            </a:r>
            <a:r>
              <a:rPr sz="1200" dirty="0">
                <a:latin typeface="Times New Roman"/>
                <a:cs typeface="Times New Roman"/>
              </a:rPr>
              <a:t>carreras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sus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ejes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curriculares,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tarea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todo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investigador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educativo.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reto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está planteado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 </a:t>
            </a:r>
            <a:r>
              <a:rPr sz="1200" dirty="0">
                <a:latin typeface="Times New Roman"/>
                <a:cs typeface="Times New Roman"/>
              </a:rPr>
              <a:t>forma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directa,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asumir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esto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compromiso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desde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fuera,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sino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desde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involucramiento </a:t>
            </a:r>
            <a:r>
              <a:rPr sz="1200" dirty="0">
                <a:latin typeface="Times New Roman"/>
                <a:cs typeface="Times New Roman"/>
              </a:rPr>
              <a:t>donde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mismo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investigador se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vea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avasallado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 los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nuevos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descubrimientos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retos,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medida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vaya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avanzando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5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investigación.</a:t>
            </a:r>
            <a:endParaRPr sz="1200" dirty="0">
              <a:latin typeface="Times New Roman"/>
              <a:cs typeface="Times New Roman"/>
            </a:endParaRPr>
          </a:p>
          <a:p>
            <a:pPr marL="375285" marR="5715" indent="-363220" algn="just">
              <a:lnSpc>
                <a:spcPct val="99500"/>
              </a:lnSpc>
              <a:spcBef>
                <a:spcPts val="10"/>
              </a:spcBef>
            </a:pPr>
            <a:r>
              <a:rPr sz="1200" dirty="0">
                <a:latin typeface="Times New Roman"/>
                <a:cs typeface="Times New Roman"/>
              </a:rPr>
              <a:t>Dentro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contexto,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 gran eje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 la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transformación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educativa </a:t>
            </a:r>
            <a:r>
              <a:rPr sz="1200" dirty="0" err="1">
                <a:latin typeface="Times New Roman"/>
                <a:cs typeface="Times New Roman"/>
              </a:rPr>
              <a:t>en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lang="es-ES" sz="1200" spc="-10" dirty="0">
                <a:latin typeface="Times New Roman"/>
                <a:cs typeface="Times New Roman"/>
              </a:rPr>
              <a:t>Venezuela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 darle calidad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educación,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darle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prioridad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equidad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educativa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universitaria,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crear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conciencia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humana </a:t>
            </a:r>
            <a:r>
              <a:rPr sz="1200" dirty="0">
                <a:latin typeface="Times New Roman"/>
                <a:cs typeface="Times New Roman"/>
              </a:rPr>
              <a:t>donde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todos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aprendan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desaprender,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luego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aprender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haciendo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largo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toda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vida.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Es </a:t>
            </a:r>
            <a:r>
              <a:rPr sz="1200" dirty="0">
                <a:latin typeface="Times New Roman"/>
                <a:cs typeface="Times New Roman"/>
              </a:rPr>
              <a:t>darle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sentido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constante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aprender,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constante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educación,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educación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sea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vida,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fin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último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graduarse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trabajar, sino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perpetuidad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vida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-10" dirty="0">
                <a:latin typeface="Times New Roman"/>
                <a:cs typeface="Times New Roman"/>
              </a:rPr>
              <a:t> querer </a:t>
            </a:r>
            <a:r>
              <a:rPr sz="1200" dirty="0">
                <a:latin typeface="Times New Roman"/>
                <a:cs typeface="Times New Roman"/>
              </a:rPr>
              <a:t>seguir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formándose.</a:t>
            </a:r>
            <a:endParaRPr sz="1200" dirty="0">
              <a:latin typeface="Times New Roman"/>
              <a:cs typeface="Times New Roman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1308353" y="8220692"/>
            <a:ext cx="4304030" cy="81851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ts val="1410"/>
              </a:lnSpc>
            </a:pPr>
            <a:r>
              <a:rPr sz="1200" b="1" dirty="0">
                <a:latin typeface="Times New Roman"/>
                <a:cs typeface="Times New Roman"/>
              </a:rPr>
              <a:t>Educación</a:t>
            </a:r>
            <a:r>
              <a:rPr sz="1200" b="1" spc="-6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Universitaria: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Una</a:t>
            </a:r>
            <a:r>
              <a:rPr sz="1200" b="1" spc="-5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Hermeneusis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Fenomenológica</a:t>
            </a:r>
            <a:r>
              <a:rPr sz="1200" b="1" spc="-1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</a:t>
            </a:r>
            <a:r>
              <a:rPr sz="1200" b="1" spc="-55" dirty="0">
                <a:latin typeface="Times New Roman"/>
                <a:cs typeface="Times New Roman"/>
              </a:rPr>
              <a:t> </a:t>
            </a:r>
            <a:r>
              <a:rPr sz="1200" b="1" spc="-25" dirty="0">
                <a:latin typeface="Times New Roman"/>
                <a:cs typeface="Times New Roman"/>
              </a:rPr>
              <a:t>la</a:t>
            </a:r>
            <a:endParaRPr sz="1200">
              <a:latin typeface="Times New Roman"/>
              <a:cs typeface="Times New Roman"/>
            </a:endParaRPr>
          </a:p>
          <a:p>
            <a:pPr marL="352425" marR="342265" algn="ctr">
              <a:lnSpc>
                <a:spcPts val="1400"/>
              </a:lnSpc>
              <a:spcBef>
                <a:spcPts val="80"/>
              </a:spcBef>
            </a:pPr>
            <a:r>
              <a:rPr sz="1200" b="1" dirty="0">
                <a:latin typeface="Times New Roman"/>
                <a:cs typeface="Times New Roman"/>
              </a:rPr>
              <a:t>Calidad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Humana</a:t>
            </a:r>
            <a:r>
              <a:rPr sz="1200" b="1" spc="-3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los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Egresados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del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Área de</a:t>
            </a:r>
            <a:r>
              <a:rPr sz="1200" b="1" spc="-10" dirty="0">
                <a:latin typeface="Times New Roman"/>
                <a:cs typeface="Times New Roman"/>
              </a:rPr>
              <a:t> Ciencias </a:t>
            </a:r>
            <a:r>
              <a:rPr sz="1200" b="1" dirty="0">
                <a:latin typeface="Times New Roman"/>
                <a:cs typeface="Times New Roman"/>
              </a:rPr>
              <a:t>Económicas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la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Universidad</a:t>
            </a:r>
            <a:r>
              <a:rPr sz="1200" b="1" spc="-5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“Rómulo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Gallegos</a:t>
            </a:r>
            <a:endParaRPr sz="1200">
              <a:latin typeface="Times New Roman"/>
              <a:cs typeface="Times New Roman"/>
            </a:endParaRPr>
          </a:p>
          <a:p>
            <a:pPr marL="78740" algn="ctr">
              <a:lnSpc>
                <a:spcPct val="100000"/>
              </a:lnSpc>
              <a:spcBef>
                <a:spcPts val="590"/>
              </a:spcBef>
            </a:pPr>
            <a:r>
              <a:rPr sz="1200" b="1" spc="-35" dirty="0">
                <a:latin typeface="Times New Roman"/>
                <a:cs typeface="Times New Roman"/>
              </a:rPr>
              <a:t>Dr.</a:t>
            </a:r>
            <a:r>
              <a:rPr sz="1200" b="1" spc="-4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Rolando</a:t>
            </a:r>
            <a:r>
              <a:rPr sz="1200" b="1" spc="-8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Allexer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Castillo</a:t>
            </a:r>
            <a:r>
              <a:rPr sz="1200" b="1" spc="-50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Villanueva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9" name="object 19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51544" rIns="0" bIns="0" rtlCol="0">
            <a:spAutoFit/>
          </a:bodyPr>
          <a:lstStyle/>
          <a:p>
            <a:pPr marL="279400">
              <a:lnSpc>
                <a:spcPts val="1410"/>
              </a:lnSpc>
            </a:pPr>
            <a:fld id="{81D60167-4931-47E6-BA6A-407CBD079E47}" type="slidenum">
              <a:rPr b="1" spc="-25" dirty="0">
                <a:latin typeface="Times New Roman"/>
                <a:cs typeface="Times New Roman"/>
              </a:rPr>
              <a:t>12</a:t>
            </a:fld>
            <a:endParaRPr b="1" spc="-25" dirty="0">
              <a:latin typeface="Times New Roman"/>
              <a:cs typeface="Times New Roman"/>
            </a:endParaRPr>
          </a:p>
        </p:txBody>
      </p:sp>
      <p:grpSp>
        <p:nvGrpSpPr>
          <p:cNvPr id="20" name="Grupo 19">
            <a:extLst>
              <a:ext uri="{FF2B5EF4-FFF2-40B4-BE49-F238E27FC236}">
                <a16:creationId xmlns:a16="http://schemas.microsoft.com/office/drawing/2014/main" id="{8AEF3A91-F193-64F3-3203-C3CABAA4178F}"/>
              </a:ext>
            </a:extLst>
          </p:cNvPr>
          <p:cNvGrpSpPr/>
          <p:nvPr/>
        </p:nvGrpSpPr>
        <p:grpSpPr>
          <a:xfrm>
            <a:off x="192024" y="99280"/>
            <a:ext cx="6472351" cy="1452626"/>
            <a:chOff x="470065" y="1951410"/>
            <a:chExt cx="6665976" cy="1452626"/>
          </a:xfrm>
        </p:grpSpPr>
        <p:grpSp>
          <p:nvGrpSpPr>
            <p:cNvPr id="21" name="object 12">
              <a:extLst>
                <a:ext uri="{FF2B5EF4-FFF2-40B4-BE49-F238E27FC236}">
                  <a16:creationId xmlns:a16="http://schemas.microsoft.com/office/drawing/2014/main" id="{69C3244C-CC8E-AB15-46F3-461B03BC8A67}"/>
                </a:ext>
              </a:extLst>
            </p:cNvPr>
            <p:cNvGrpSpPr/>
            <p:nvPr/>
          </p:nvGrpSpPr>
          <p:grpSpPr>
            <a:xfrm>
              <a:off x="470065" y="1951664"/>
              <a:ext cx="6665976" cy="1452372"/>
              <a:chOff x="96011" y="115823"/>
              <a:chExt cx="6665976" cy="1452372"/>
            </a:xfrm>
          </p:grpSpPr>
          <p:pic>
            <p:nvPicPr>
              <p:cNvPr id="25" name="object 13">
                <a:extLst>
                  <a:ext uri="{FF2B5EF4-FFF2-40B4-BE49-F238E27FC236}">
                    <a16:creationId xmlns:a16="http://schemas.microsoft.com/office/drawing/2014/main" id="{26E51AA0-E67A-25C2-629E-9864F6A426DE}"/>
                  </a:ext>
                </a:extLst>
              </p:cNvPr>
              <p:cNvPicPr/>
              <p:nvPr/>
            </p:nvPicPr>
            <p:blipFill>
              <a:blip r:embed="rId2" cstate="print"/>
              <a:stretch>
                <a:fillRect/>
              </a:stretch>
            </p:blipFill>
            <p:spPr>
              <a:xfrm>
                <a:off x="96011" y="115823"/>
                <a:ext cx="6665976" cy="1452372"/>
              </a:xfrm>
              <a:prstGeom prst="rect">
                <a:avLst/>
              </a:prstGeom>
            </p:spPr>
          </p:pic>
          <p:pic>
            <p:nvPicPr>
              <p:cNvPr id="26" name="object 14">
                <a:extLst>
                  <a:ext uri="{FF2B5EF4-FFF2-40B4-BE49-F238E27FC236}">
                    <a16:creationId xmlns:a16="http://schemas.microsoft.com/office/drawing/2014/main" id="{3A0E0E38-818B-C468-E27F-28F17262E6BE}"/>
                  </a:ext>
                </a:extLst>
              </p:cNvPr>
              <p:cNvPicPr/>
              <p:nvPr/>
            </p:nvPicPr>
            <p:blipFill>
              <a:blip r:embed="rId3" cstate="print"/>
              <a:stretch>
                <a:fillRect/>
              </a:stretch>
            </p:blipFill>
            <p:spPr>
              <a:xfrm>
                <a:off x="142849" y="142875"/>
                <a:ext cx="6572275" cy="1358646"/>
              </a:xfrm>
              <a:prstGeom prst="rect">
                <a:avLst/>
              </a:prstGeom>
            </p:spPr>
          </p:pic>
          <p:sp>
            <p:nvSpPr>
              <p:cNvPr id="27" name="object 15">
                <a:extLst>
                  <a:ext uri="{FF2B5EF4-FFF2-40B4-BE49-F238E27FC236}">
                    <a16:creationId xmlns:a16="http://schemas.microsoft.com/office/drawing/2014/main" id="{1BDC7388-9C4E-9489-2CBA-E3DC2151C56F}"/>
                  </a:ext>
                </a:extLst>
              </p:cNvPr>
              <p:cNvSpPr/>
              <p:nvPr/>
            </p:nvSpPr>
            <p:spPr>
              <a:xfrm>
                <a:off x="142849" y="142875"/>
                <a:ext cx="6572884" cy="1358900"/>
              </a:xfrm>
              <a:custGeom>
                <a:avLst/>
                <a:gdLst/>
                <a:ahLst/>
                <a:cxnLst/>
                <a:rect l="l" t="t" r="r" b="b"/>
                <a:pathLst>
                  <a:path w="6572884" h="1358900">
                    <a:moveTo>
                      <a:pt x="0" y="226441"/>
                    </a:moveTo>
                    <a:lnTo>
                      <a:pt x="4600" y="180795"/>
                    </a:lnTo>
                    <a:lnTo>
                      <a:pt x="17795" y="138285"/>
                    </a:lnTo>
                    <a:lnTo>
                      <a:pt x="38673" y="99820"/>
                    </a:lnTo>
                    <a:lnTo>
                      <a:pt x="66324" y="66309"/>
                    </a:lnTo>
                    <a:lnTo>
                      <a:pt x="99837" y="38663"/>
                    </a:lnTo>
                    <a:lnTo>
                      <a:pt x="138301" y="17789"/>
                    </a:lnTo>
                    <a:lnTo>
                      <a:pt x="180806" y="4599"/>
                    </a:lnTo>
                    <a:lnTo>
                      <a:pt x="226440" y="0"/>
                    </a:lnTo>
                    <a:lnTo>
                      <a:pt x="6345834" y="0"/>
                    </a:lnTo>
                    <a:lnTo>
                      <a:pt x="6391480" y="4599"/>
                    </a:lnTo>
                    <a:lnTo>
                      <a:pt x="6433990" y="17789"/>
                    </a:lnTo>
                    <a:lnTo>
                      <a:pt x="6472455" y="38663"/>
                    </a:lnTo>
                    <a:lnTo>
                      <a:pt x="6505965" y="66309"/>
                    </a:lnTo>
                    <a:lnTo>
                      <a:pt x="6533612" y="99820"/>
                    </a:lnTo>
                    <a:lnTo>
                      <a:pt x="6554485" y="138285"/>
                    </a:lnTo>
                    <a:lnTo>
                      <a:pt x="6567676" y="180795"/>
                    </a:lnTo>
                    <a:lnTo>
                      <a:pt x="6572275" y="226441"/>
                    </a:lnTo>
                    <a:lnTo>
                      <a:pt x="6572275" y="1132204"/>
                    </a:lnTo>
                    <a:lnTo>
                      <a:pt x="6567676" y="1177850"/>
                    </a:lnTo>
                    <a:lnTo>
                      <a:pt x="6554485" y="1220360"/>
                    </a:lnTo>
                    <a:lnTo>
                      <a:pt x="6533612" y="1258825"/>
                    </a:lnTo>
                    <a:lnTo>
                      <a:pt x="6505965" y="1292336"/>
                    </a:lnTo>
                    <a:lnTo>
                      <a:pt x="6472455" y="1319982"/>
                    </a:lnTo>
                    <a:lnTo>
                      <a:pt x="6433990" y="1340856"/>
                    </a:lnTo>
                    <a:lnTo>
                      <a:pt x="6391480" y="1354046"/>
                    </a:lnTo>
                    <a:lnTo>
                      <a:pt x="6345834" y="1358646"/>
                    </a:lnTo>
                    <a:lnTo>
                      <a:pt x="226440" y="1358646"/>
                    </a:lnTo>
                    <a:lnTo>
                      <a:pt x="180806" y="1354046"/>
                    </a:lnTo>
                    <a:lnTo>
                      <a:pt x="138301" y="1340856"/>
                    </a:lnTo>
                    <a:lnTo>
                      <a:pt x="99837" y="1319982"/>
                    </a:lnTo>
                    <a:lnTo>
                      <a:pt x="66324" y="1292336"/>
                    </a:lnTo>
                    <a:lnTo>
                      <a:pt x="38673" y="1258825"/>
                    </a:lnTo>
                    <a:lnTo>
                      <a:pt x="17795" y="1220360"/>
                    </a:lnTo>
                    <a:lnTo>
                      <a:pt x="4600" y="1177850"/>
                    </a:lnTo>
                    <a:lnTo>
                      <a:pt x="0" y="1132204"/>
                    </a:lnTo>
                    <a:lnTo>
                      <a:pt x="0" y="226441"/>
                    </a:lnTo>
                    <a:close/>
                  </a:path>
                </a:pathLst>
              </a:custGeom>
              <a:ln w="9525">
                <a:solidFill>
                  <a:srgbClr val="55CE74"/>
                </a:solidFill>
              </a:ln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pic>
            <p:nvPicPr>
              <p:cNvPr id="28" name="object 16">
                <a:extLst>
                  <a:ext uri="{FF2B5EF4-FFF2-40B4-BE49-F238E27FC236}">
                    <a16:creationId xmlns:a16="http://schemas.microsoft.com/office/drawing/2014/main" id="{8D8BE3B7-64AA-5272-1DCF-C4568E397213}"/>
                  </a:ext>
                </a:extLst>
              </p:cNvPr>
              <p:cNvPicPr/>
              <p:nvPr/>
            </p:nvPicPr>
            <p:blipFill>
              <a:blip r:embed="rId4" cstate="print"/>
              <a:stretch>
                <a:fillRect/>
              </a:stretch>
            </p:blipFill>
            <p:spPr>
              <a:xfrm>
                <a:off x="2500248" y="305930"/>
                <a:ext cx="1714500" cy="733945"/>
              </a:xfrm>
              <a:prstGeom prst="rect">
                <a:avLst/>
              </a:prstGeom>
            </p:spPr>
          </p:pic>
        </p:grpSp>
        <p:sp>
          <p:nvSpPr>
            <p:cNvPr id="22" name="object 16">
              <a:extLst>
                <a:ext uri="{FF2B5EF4-FFF2-40B4-BE49-F238E27FC236}">
                  <a16:creationId xmlns:a16="http://schemas.microsoft.com/office/drawing/2014/main" id="{E99F4ABC-F562-B534-BF9B-8DA63E9F64D5}"/>
                </a:ext>
              </a:extLst>
            </p:cNvPr>
            <p:cNvSpPr txBox="1"/>
            <p:nvPr/>
          </p:nvSpPr>
          <p:spPr>
            <a:xfrm>
              <a:off x="2775727" y="2875716"/>
              <a:ext cx="3332858" cy="391795"/>
            </a:xfrm>
            <a:prstGeom prst="rect">
              <a:avLst/>
            </a:prstGeom>
            <a:noFill/>
          </p:spPr>
          <p:txBody>
            <a:bodyPr vert="horz" wrap="square" lIns="0" tIns="12700" rIns="0" bIns="0" rtlCol="0">
              <a:spAutoFit/>
            </a:bodyPr>
            <a:lstStyle/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Volumen 4,  Número 1  Enero a Julio 2021</a:t>
              </a:r>
            </a:p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Revista Semestral. Venezuela</a:t>
              </a:r>
              <a:endParaRPr sz="1200" dirty="0">
                <a:latin typeface="Arial"/>
                <a:cs typeface="Arial"/>
              </a:endParaRPr>
            </a:p>
          </p:txBody>
        </p:sp>
        <p:pic>
          <p:nvPicPr>
            <p:cNvPr id="23" name="object 25">
              <a:extLst>
                <a:ext uri="{FF2B5EF4-FFF2-40B4-BE49-F238E27FC236}">
                  <a16:creationId xmlns:a16="http://schemas.microsoft.com/office/drawing/2014/main" id="{F6A4CF1E-8C60-51BC-C551-2B9E4BA51CD0}"/>
                </a:ext>
              </a:extLst>
            </p:cNvPr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470065" y="2027896"/>
              <a:ext cx="2305662" cy="1053903"/>
            </a:xfrm>
            <a:prstGeom prst="rect">
              <a:avLst/>
            </a:prstGeom>
          </p:spPr>
        </p:pic>
        <p:pic>
          <p:nvPicPr>
            <p:cNvPr id="24" name="object 31">
              <a:extLst>
                <a:ext uri="{FF2B5EF4-FFF2-40B4-BE49-F238E27FC236}">
                  <a16:creationId xmlns:a16="http://schemas.microsoft.com/office/drawing/2014/main" id="{97D44187-F50E-3545-AD2E-152683AD2A3C}"/>
                </a:ext>
              </a:extLst>
            </p:cNvPr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4932681" y="1951410"/>
              <a:ext cx="1805304" cy="893889"/>
            </a:xfrm>
            <a:prstGeom prst="rect">
              <a:avLst/>
            </a:prstGeom>
          </p:spPr>
        </p:pic>
      </p:grpSp>
    </p:spTree>
  </p:cSld>
  <p:clrMapOvr>
    <a:masterClrMapping/>
  </p:clrMapOvr>
</p:sld>
</file>

<file path=ppt/slides/slide1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94485" y="115823"/>
            <a:ext cx="6669405" cy="8926195"/>
            <a:chOff x="94485" y="115823"/>
            <a:chExt cx="6669405" cy="8926195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204216" y="8651747"/>
              <a:ext cx="6518148" cy="158496"/>
            </a:xfrm>
            <a:prstGeom prst="rect">
              <a:avLst/>
            </a:prstGeom>
          </p:spPr>
        </p:pic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96012" y="115823"/>
              <a:ext cx="6665976" cy="1452372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42849" y="142875"/>
              <a:ext cx="6572275" cy="1358646"/>
            </a:xfrm>
            <a:prstGeom prst="rect">
              <a:avLst/>
            </a:prstGeom>
          </p:spPr>
        </p:pic>
        <p:sp>
          <p:nvSpPr>
            <p:cNvPr id="6" name="object 6"/>
            <p:cNvSpPr/>
            <p:nvPr/>
          </p:nvSpPr>
          <p:spPr>
            <a:xfrm>
              <a:off x="142849" y="142875"/>
              <a:ext cx="6572884" cy="1358900"/>
            </a:xfrm>
            <a:custGeom>
              <a:avLst/>
              <a:gdLst/>
              <a:ahLst/>
              <a:cxnLst/>
              <a:rect l="l" t="t" r="r" b="b"/>
              <a:pathLst>
                <a:path w="6572884" h="1358900">
                  <a:moveTo>
                    <a:pt x="0" y="226441"/>
                  </a:moveTo>
                  <a:lnTo>
                    <a:pt x="4600" y="180795"/>
                  </a:lnTo>
                  <a:lnTo>
                    <a:pt x="17795" y="138285"/>
                  </a:lnTo>
                  <a:lnTo>
                    <a:pt x="38673" y="99820"/>
                  </a:lnTo>
                  <a:lnTo>
                    <a:pt x="66324" y="66309"/>
                  </a:lnTo>
                  <a:lnTo>
                    <a:pt x="99837" y="38663"/>
                  </a:lnTo>
                  <a:lnTo>
                    <a:pt x="138301" y="17789"/>
                  </a:lnTo>
                  <a:lnTo>
                    <a:pt x="180806" y="4599"/>
                  </a:lnTo>
                  <a:lnTo>
                    <a:pt x="226440" y="0"/>
                  </a:lnTo>
                  <a:lnTo>
                    <a:pt x="6345834" y="0"/>
                  </a:lnTo>
                  <a:lnTo>
                    <a:pt x="6391480" y="4599"/>
                  </a:lnTo>
                  <a:lnTo>
                    <a:pt x="6433990" y="17789"/>
                  </a:lnTo>
                  <a:lnTo>
                    <a:pt x="6472455" y="38663"/>
                  </a:lnTo>
                  <a:lnTo>
                    <a:pt x="6505965" y="66309"/>
                  </a:lnTo>
                  <a:lnTo>
                    <a:pt x="6533612" y="99820"/>
                  </a:lnTo>
                  <a:lnTo>
                    <a:pt x="6554485" y="138285"/>
                  </a:lnTo>
                  <a:lnTo>
                    <a:pt x="6567676" y="180795"/>
                  </a:lnTo>
                  <a:lnTo>
                    <a:pt x="6572275" y="226441"/>
                  </a:lnTo>
                  <a:lnTo>
                    <a:pt x="6572275" y="1132204"/>
                  </a:lnTo>
                  <a:lnTo>
                    <a:pt x="6567676" y="1177850"/>
                  </a:lnTo>
                  <a:lnTo>
                    <a:pt x="6554485" y="1220360"/>
                  </a:lnTo>
                  <a:lnTo>
                    <a:pt x="6533612" y="1258825"/>
                  </a:lnTo>
                  <a:lnTo>
                    <a:pt x="6505965" y="1292336"/>
                  </a:lnTo>
                  <a:lnTo>
                    <a:pt x="6472455" y="1319982"/>
                  </a:lnTo>
                  <a:lnTo>
                    <a:pt x="6433990" y="1340856"/>
                  </a:lnTo>
                  <a:lnTo>
                    <a:pt x="6391480" y="1354046"/>
                  </a:lnTo>
                  <a:lnTo>
                    <a:pt x="6345834" y="1358646"/>
                  </a:lnTo>
                  <a:lnTo>
                    <a:pt x="226440" y="1358646"/>
                  </a:lnTo>
                  <a:lnTo>
                    <a:pt x="180806" y="1354046"/>
                  </a:lnTo>
                  <a:lnTo>
                    <a:pt x="138301" y="1340856"/>
                  </a:lnTo>
                  <a:lnTo>
                    <a:pt x="99837" y="1319982"/>
                  </a:lnTo>
                  <a:lnTo>
                    <a:pt x="66324" y="1292336"/>
                  </a:lnTo>
                  <a:lnTo>
                    <a:pt x="38673" y="1258825"/>
                  </a:lnTo>
                  <a:lnTo>
                    <a:pt x="17795" y="1220360"/>
                  </a:lnTo>
                  <a:lnTo>
                    <a:pt x="4600" y="1177850"/>
                  </a:lnTo>
                  <a:lnTo>
                    <a:pt x="0" y="1132204"/>
                  </a:lnTo>
                  <a:lnTo>
                    <a:pt x="0" y="226441"/>
                  </a:lnTo>
                  <a:close/>
                </a:path>
              </a:pathLst>
            </a:custGeom>
            <a:ln w="9525">
              <a:solidFill>
                <a:srgbClr val="55CE7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" name="object 7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2500248" y="305930"/>
              <a:ext cx="1714500" cy="733945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2738628" y="1024127"/>
              <a:ext cx="1897379" cy="371855"/>
            </a:xfrm>
            <a:prstGeom prst="rect">
              <a:avLst/>
            </a:prstGeom>
          </p:spPr>
        </p:pic>
        <p:pic>
          <p:nvPicPr>
            <p:cNvPr id="9" name="object 9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4401312" y="1024127"/>
              <a:ext cx="1577339" cy="371855"/>
            </a:xfrm>
            <a:prstGeom prst="rect">
              <a:avLst/>
            </a:prstGeom>
          </p:spPr>
        </p:pic>
        <p:pic>
          <p:nvPicPr>
            <p:cNvPr id="10" name="object 10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3169920" y="1207007"/>
              <a:ext cx="1546859" cy="371855"/>
            </a:xfrm>
            <a:prstGeom prst="rect">
              <a:avLst/>
            </a:prstGeom>
          </p:spPr>
        </p:pic>
        <p:pic>
          <p:nvPicPr>
            <p:cNvPr id="11" name="object 11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4482083" y="1207007"/>
              <a:ext cx="284988" cy="371855"/>
            </a:xfrm>
            <a:prstGeom prst="rect">
              <a:avLst/>
            </a:prstGeom>
          </p:spPr>
        </p:pic>
        <p:pic>
          <p:nvPicPr>
            <p:cNvPr id="12" name="object 12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4571999" y="1207007"/>
              <a:ext cx="1013460" cy="371855"/>
            </a:xfrm>
            <a:prstGeom prst="rect">
              <a:avLst/>
            </a:prstGeom>
          </p:spPr>
        </p:pic>
        <p:pic>
          <p:nvPicPr>
            <p:cNvPr id="13" name="object 13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324612" y="234695"/>
              <a:ext cx="1719072" cy="1341120"/>
            </a:xfrm>
            <a:prstGeom prst="rect">
              <a:avLst/>
            </a:prstGeom>
          </p:spPr>
        </p:pic>
        <p:pic>
          <p:nvPicPr>
            <p:cNvPr id="14" name="object 14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5606795" y="8193022"/>
              <a:ext cx="1092707" cy="848868"/>
            </a:xfrm>
            <a:prstGeom prst="rect">
              <a:avLst/>
            </a:prstGeom>
          </p:spPr>
        </p:pic>
        <p:pic>
          <p:nvPicPr>
            <p:cNvPr id="15" name="object 15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109728" y="8193022"/>
              <a:ext cx="1092708" cy="848868"/>
            </a:xfrm>
            <a:prstGeom prst="rect">
              <a:avLst/>
            </a:prstGeom>
          </p:spPr>
        </p:pic>
      </p:grpSp>
      <p:sp>
        <p:nvSpPr>
          <p:cNvPr id="16" name="object 16"/>
          <p:cNvSpPr txBox="1"/>
          <p:nvPr/>
        </p:nvSpPr>
        <p:spPr>
          <a:xfrm>
            <a:off x="221691" y="1068451"/>
            <a:ext cx="6345555" cy="41459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063875" marR="700405" indent="-431800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Arial"/>
                <a:cs typeface="Arial"/>
              </a:rPr>
              <a:t>6ta.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Edición</a:t>
            </a:r>
            <a:r>
              <a:rPr sz="1200" b="1" spc="-10" dirty="0">
                <a:latin typeface="Arial"/>
                <a:cs typeface="Arial"/>
              </a:rPr>
              <a:t> Volumen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I</a:t>
            </a:r>
            <a:r>
              <a:rPr sz="1200" b="1" spc="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Enero</a:t>
            </a:r>
            <a:r>
              <a:rPr sz="1200" b="1" spc="-3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a</a:t>
            </a:r>
            <a:r>
              <a:rPr sz="1200" b="1" spc="-2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Julio</a:t>
            </a:r>
            <a:r>
              <a:rPr sz="1200" b="1" spc="-5" dirty="0">
                <a:latin typeface="Arial"/>
                <a:cs typeface="Arial"/>
              </a:rPr>
              <a:t> </a:t>
            </a:r>
            <a:r>
              <a:rPr sz="1200" b="1" spc="-20" dirty="0">
                <a:latin typeface="Arial"/>
                <a:cs typeface="Arial"/>
              </a:rPr>
              <a:t>2021 </a:t>
            </a:r>
            <a:r>
              <a:rPr sz="1200" b="1" dirty="0">
                <a:latin typeface="Arial"/>
                <a:cs typeface="Arial"/>
              </a:rPr>
              <a:t>Revista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Semestral-</a:t>
            </a:r>
            <a:r>
              <a:rPr sz="1200" b="1" spc="-40" dirty="0">
                <a:latin typeface="Arial"/>
                <a:cs typeface="Arial"/>
              </a:rPr>
              <a:t> </a:t>
            </a:r>
            <a:r>
              <a:rPr sz="1200" b="1" spc="-10" dirty="0">
                <a:latin typeface="Arial"/>
                <a:cs typeface="Arial"/>
              </a:rPr>
              <a:t>Venezuela</a:t>
            </a:r>
            <a:endParaRPr sz="1200" dirty="0">
              <a:latin typeface="Arial"/>
              <a:cs typeface="Arial"/>
            </a:endParaRPr>
          </a:p>
          <a:p>
            <a:pPr marL="375285" marR="5080" indent="-363220" algn="just">
              <a:lnSpc>
                <a:spcPct val="100000"/>
              </a:lnSpc>
              <a:spcBef>
                <a:spcPts val="755"/>
              </a:spcBef>
            </a:pP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principios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andragógicos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centrados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libertad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pensamiento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valor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fundamental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para </a:t>
            </a:r>
            <a:r>
              <a:rPr sz="1200" dirty="0">
                <a:latin typeface="Times New Roman"/>
                <a:cs typeface="Times New Roman"/>
              </a:rPr>
              <a:t>exaltar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postura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crítica,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argumentada,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socializada,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liberalizadora,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disciplinada,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ética,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que </a:t>
            </a:r>
            <a:r>
              <a:rPr sz="1200" dirty="0">
                <a:latin typeface="Times New Roman"/>
                <a:cs typeface="Times New Roman"/>
              </a:rPr>
              <a:t>aporte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conocimientos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genuinos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basados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realidad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conlleven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metamorfosis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pensamiento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sociedad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servicio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ciencia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donde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ideas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fluyan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constantemente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spc="-50" dirty="0">
                <a:latin typeface="Times New Roman"/>
                <a:cs typeface="Times New Roman"/>
              </a:rPr>
              <a:t>y </a:t>
            </a:r>
            <a:r>
              <a:rPr sz="1200" dirty="0">
                <a:latin typeface="Times New Roman"/>
                <a:cs typeface="Times New Roman"/>
              </a:rPr>
              <a:t>seamos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capaces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tolerarnos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aceptando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diversidad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 err="1">
                <a:latin typeface="Times New Roman"/>
                <a:cs typeface="Times New Roman"/>
              </a:rPr>
              <a:t>como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lang="es-VE" sz="1200" dirty="0">
                <a:latin typeface="Times New Roman"/>
                <a:cs typeface="Times New Roman"/>
              </a:rPr>
              <a:t>a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ofrenda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bienestar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 </a:t>
            </a:r>
            <a:r>
              <a:rPr sz="1200" spc="-10" dirty="0">
                <a:latin typeface="Times New Roman"/>
                <a:cs typeface="Times New Roman"/>
              </a:rPr>
              <a:t>humanidad.</a:t>
            </a:r>
            <a:endParaRPr sz="1200" dirty="0">
              <a:latin typeface="Times New Roman"/>
              <a:cs typeface="Times New Roman"/>
            </a:endParaRPr>
          </a:p>
          <a:p>
            <a:pPr marL="375285" marR="5715" indent="-36322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teoría</a:t>
            </a:r>
            <a:r>
              <a:rPr sz="1200" spc="3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Neohumanística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Quehacer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Educativo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Uso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Tic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Docente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Universitario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no </a:t>
            </a:r>
            <a:r>
              <a:rPr sz="1200" dirty="0">
                <a:latin typeface="Times New Roman"/>
                <a:cs typeface="Times New Roman"/>
              </a:rPr>
              <a:t>pretende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crear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dependencia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uso,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sino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reconocer,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valorar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herramienta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390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debe </a:t>
            </a:r>
            <a:r>
              <a:rPr sz="1200" dirty="0">
                <a:latin typeface="Times New Roman"/>
                <a:cs typeface="Times New Roman"/>
              </a:rPr>
              <a:t>ser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asumida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algo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natural,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parte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cotidianidad,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sus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beneficios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debe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ser </a:t>
            </a:r>
            <a:r>
              <a:rPr sz="1200" dirty="0">
                <a:latin typeface="Times New Roman"/>
                <a:cs typeface="Times New Roman"/>
              </a:rPr>
              <a:t>aprovechada</a:t>
            </a:r>
            <a:r>
              <a:rPr sz="1200" spc="3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3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3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construcción</a:t>
            </a:r>
            <a:r>
              <a:rPr sz="1200" spc="3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3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conocimiento</a:t>
            </a:r>
            <a:r>
              <a:rPr sz="1200" spc="3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3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ende,</a:t>
            </a:r>
            <a:r>
              <a:rPr sz="1200" spc="3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ponerlo</a:t>
            </a:r>
            <a:r>
              <a:rPr sz="1200" spc="3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</a:t>
            </a:r>
            <a:r>
              <a:rPr sz="1200" spc="3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servicio</a:t>
            </a:r>
            <a:r>
              <a:rPr sz="1200" spc="3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3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sociedad.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podemos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evadir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nuestras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prácticas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educativas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realidad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sociopolítica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que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ven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inmerso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nuestro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alumnado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nuestra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propia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labor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docente,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sociedad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donde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globalización es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-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fenómeno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palpable.</a:t>
            </a:r>
            <a:endParaRPr sz="1200" dirty="0">
              <a:latin typeface="Times New Roman"/>
              <a:cs typeface="Times New Roman"/>
            </a:endParaRPr>
          </a:p>
          <a:p>
            <a:pPr marL="375285" marR="5080" indent="-363220" algn="just">
              <a:lnSpc>
                <a:spcPct val="100000"/>
              </a:lnSpc>
              <a:spcBef>
                <a:spcPts val="5"/>
              </a:spcBef>
            </a:pP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3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consiguiente,</a:t>
            </a:r>
            <a:r>
              <a:rPr sz="1200" spc="3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3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Quehacer</a:t>
            </a:r>
            <a:r>
              <a:rPr sz="1200" spc="3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Educativo</a:t>
            </a:r>
            <a:r>
              <a:rPr sz="1200" spc="3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3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3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Uso</a:t>
            </a:r>
            <a:r>
              <a:rPr sz="1200" spc="3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3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Tic</a:t>
            </a:r>
            <a:r>
              <a:rPr sz="1200" spc="3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3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Docente</a:t>
            </a:r>
            <a:r>
              <a:rPr sz="1200" spc="3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universitario</a:t>
            </a:r>
            <a:r>
              <a:rPr sz="1200" spc="375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debe </a:t>
            </a:r>
            <a:r>
              <a:rPr sz="1200" dirty="0">
                <a:latin typeface="Times New Roman"/>
                <a:cs typeface="Times New Roman"/>
              </a:rPr>
              <a:t>imbricarse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cambios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profundos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toquen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cambien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estructuras,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dándole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visión </a:t>
            </a:r>
            <a:r>
              <a:rPr sz="1200" dirty="0">
                <a:latin typeface="Times New Roman"/>
                <a:cs typeface="Times New Roman"/>
              </a:rPr>
              <a:t>social,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justicia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oportunidad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discusión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saberes,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solo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democratización, </a:t>
            </a:r>
            <a:r>
              <a:rPr sz="1200" dirty="0">
                <a:latin typeface="Times New Roman"/>
                <a:cs typeface="Times New Roman"/>
              </a:rPr>
              <a:t>sino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ecología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saberes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convenientes.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esta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visión,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procura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docente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un </a:t>
            </a:r>
            <a:r>
              <a:rPr sz="1200" dirty="0">
                <a:latin typeface="Times New Roman"/>
                <a:cs typeface="Times New Roman"/>
              </a:rPr>
              <a:t>agente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cambio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desde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realidad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más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humana,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aproximándose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genuino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través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trabajo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científico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colaborativo.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Ver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Gráfico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01: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Visión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Holográfica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Teoría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Neohumanística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Quehacer Educativo en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Uso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-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Tic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Docente</a:t>
            </a:r>
            <a:r>
              <a:rPr sz="1200" spc="-10" dirty="0">
                <a:latin typeface="Times New Roman"/>
                <a:cs typeface="Times New Roman"/>
              </a:rPr>
              <a:t> Universitario.</a:t>
            </a:r>
            <a:endParaRPr sz="1200" dirty="0">
              <a:latin typeface="Times New Roman"/>
              <a:cs typeface="Times New Roman"/>
            </a:endParaRPr>
          </a:p>
        </p:txBody>
      </p:sp>
      <p:grpSp>
        <p:nvGrpSpPr>
          <p:cNvPr id="17" name="object 17"/>
          <p:cNvGrpSpPr/>
          <p:nvPr/>
        </p:nvGrpSpPr>
        <p:grpSpPr>
          <a:xfrm>
            <a:off x="908723" y="145986"/>
            <a:ext cx="5478145" cy="7234555"/>
            <a:chOff x="908723" y="145986"/>
            <a:chExt cx="5478145" cy="7234555"/>
          </a:xfrm>
        </p:grpSpPr>
        <p:pic>
          <p:nvPicPr>
            <p:cNvPr id="18" name="object 18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908723" y="5292089"/>
              <a:ext cx="5163439" cy="2088261"/>
            </a:xfrm>
            <a:prstGeom prst="rect">
              <a:avLst/>
            </a:prstGeom>
          </p:spPr>
        </p:pic>
        <p:pic>
          <p:nvPicPr>
            <p:cNvPr id="19" name="object 19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4581143" y="145986"/>
              <a:ext cx="1805304" cy="893889"/>
            </a:xfrm>
            <a:prstGeom prst="rect">
              <a:avLst/>
            </a:prstGeom>
          </p:spPr>
        </p:pic>
      </p:grpSp>
      <p:sp>
        <p:nvSpPr>
          <p:cNvPr id="20" name="object 20"/>
          <p:cNvSpPr txBox="1"/>
          <p:nvPr/>
        </p:nvSpPr>
        <p:spPr>
          <a:xfrm>
            <a:off x="155244" y="7455154"/>
            <a:ext cx="6476365" cy="57467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Times New Roman"/>
                <a:cs typeface="Times New Roman"/>
              </a:rPr>
              <a:t>Gráfico</a:t>
            </a:r>
            <a:r>
              <a:rPr sz="1200" b="1" spc="7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01:</a:t>
            </a:r>
            <a:r>
              <a:rPr sz="1200" b="1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Visión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Holográfica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Teoría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Neohumanística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Quehacer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Educativo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Uso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las </a:t>
            </a:r>
            <a:r>
              <a:rPr sz="1200" dirty="0">
                <a:latin typeface="Times New Roman"/>
                <a:cs typeface="Times New Roman"/>
              </a:rPr>
              <a:t>Tic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Docente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Universitario.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1200" b="1" dirty="0">
                <a:latin typeface="Times New Roman"/>
                <a:cs typeface="Times New Roman"/>
              </a:rPr>
              <a:t>Fuente:</a:t>
            </a:r>
            <a:r>
              <a:rPr sz="1200" b="1" spc="-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Martínez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2017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1435735" y="8256658"/>
            <a:ext cx="4055110" cy="372745"/>
          </a:xfrm>
          <a:prstGeom prst="rect">
            <a:avLst/>
          </a:prstGeom>
        </p:spPr>
        <p:txBody>
          <a:bodyPr vert="horz" wrap="square" lIns="0" tIns="6350" rIns="0" bIns="0" rtlCol="0">
            <a:spAutoFit/>
          </a:bodyPr>
          <a:lstStyle/>
          <a:p>
            <a:pPr marL="884555" marR="5080" indent="-872490">
              <a:lnSpc>
                <a:spcPts val="1400"/>
              </a:lnSpc>
              <a:spcBef>
                <a:spcPts val="50"/>
              </a:spcBef>
            </a:pPr>
            <a:r>
              <a:rPr sz="1200" b="1" dirty="0">
                <a:latin typeface="Times New Roman"/>
                <a:cs typeface="Times New Roman"/>
              </a:rPr>
              <a:t>Entramado</a:t>
            </a:r>
            <a:r>
              <a:rPr sz="1200" b="1" spc="-4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Teórico </a:t>
            </a:r>
            <a:r>
              <a:rPr sz="1200" b="1" dirty="0">
                <a:latin typeface="Times New Roman"/>
                <a:cs typeface="Times New Roman"/>
              </a:rPr>
              <a:t>de</a:t>
            </a:r>
            <a:r>
              <a:rPr sz="1200" b="1" spc="-3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la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Formación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Andragógica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del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Docente </a:t>
            </a:r>
            <a:r>
              <a:rPr sz="1200" b="1" dirty="0">
                <a:latin typeface="Times New Roman"/>
                <a:cs typeface="Times New Roman"/>
              </a:rPr>
              <a:t>Universitario</a:t>
            </a:r>
            <a:r>
              <a:rPr sz="1200" b="1" spc="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en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el</a:t>
            </a:r>
            <a:r>
              <a:rPr sz="1200" b="1" spc="-1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Uso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las</a:t>
            </a:r>
            <a:r>
              <a:rPr sz="1200" b="1" spc="-40" dirty="0">
                <a:latin typeface="Times New Roman"/>
                <a:cs typeface="Times New Roman"/>
              </a:rPr>
              <a:t> </a:t>
            </a:r>
            <a:r>
              <a:rPr sz="1200" b="1" spc="-20" dirty="0">
                <a:latin typeface="Times New Roman"/>
                <a:cs typeface="Times New Roman"/>
              </a:rPr>
              <a:t>TICS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2946273" y="8773904"/>
            <a:ext cx="1357630" cy="1943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410"/>
              </a:lnSpc>
            </a:pPr>
            <a:r>
              <a:rPr sz="1200" b="1" dirty="0">
                <a:latin typeface="Times New Roman"/>
                <a:cs typeface="Times New Roman"/>
              </a:rPr>
              <a:t>Dra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Mary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Martínez.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6579234" y="8914569"/>
            <a:ext cx="199390" cy="152400"/>
          </a:xfrm>
          <a:prstGeom prst="rect">
            <a:avLst/>
          </a:prstGeom>
        </p:spPr>
        <p:txBody>
          <a:bodyPr vert="horz" wrap="square" lIns="0" tIns="6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z="900" spc="-25" dirty="0">
                <a:latin typeface="Times New Roman"/>
                <a:cs typeface="Times New Roman"/>
              </a:rPr>
              <a:t>120</a:t>
            </a:r>
            <a:endParaRPr sz="900">
              <a:latin typeface="Times New Roman"/>
              <a:cs typeface="Times New Roman"/>
            </a:endParaRPr>
          </a:p>
        </p:txBody>
      </p:sp>
      <p:grpSp>
        <p:nvGrpSpPr>
          <p:cNvPr id="24" name="Grupo 23">
            <a:extLst>
              <a:ext uri="{FF2B5EF4-FFF2-40B4-BE49-F238E27FC236}">
                <a16:creationId xmlns:a16="http://schemas.microsoft.com/office/drawing/2014/main" id="{829BF6FB-8104-F274-9203-7D29483A39D3}"/>
              </a:ext>
            </a:extLst>
          </p:cNvPr>
          <p:cNvGrpSpPr/>
          <p:nvPr/>
        </p:nvGrpSpPr>
        <p:grpSpPr>
          <a:xfrm>
            <a:off x="76072" y="86300"/>
            <a:ext cx="6665976" cy="1452626"/>
            <a:chOff x="470065" y="1951410"/>
            <a:chExt cx="6665976" cy="1452626"/>
          </a:xfrm>
        </p:grpSpPr>
        <p:grpSp>
          <p:nvGrpSpPr>
            <p:cNvPr id="25" name="object 12">
              <a:extLst>
                <a:ext uri="{FF2B5EF4-FFF2-40B4-BE49-F238E27FC236}">
                  <a16:creationId xmlns:a16="http://schemas.microsoft.com/office/drawing/2014/main" id="{5F26CC89-4593-3752-9787-D8285D49B030}"/>
                </a:ext>
              </a:extLst>
            </p:cNvPr>
            <p:cNvGrpSpPr/>
            <p:nvPr/>
          </p:nvGrpSpPr>
          <p:grpSpPr>
            <a:xfrm>
              <a:off x="470065" y="1951664"/>
              <a:ext cx="6665976" cy="1452372"/>
              <a:chOff x="96011" y="115823"/>
              <a:chExt cx="6665976" cy="1452372"/>
            </a:xfrm>
          </p:grpSpPr>
          <p:pic>
            <p:nvPicPr>
              <p:cNvPr id="29" name="object 13">
                <a:extLst>
                  <a:ext uri="{FF2B5EF4-FFF2-40B4-BE49-F238E27FC236}">
                    <a16:creationId xmlns:a16="http://schemas.microsoft.com/office/drawing/2014/main" id="{DB3AC2D6-F486-3A27-F032-361B5964D15E}"/>
                  </a:ext>
                </a:extLst>
              </p:cNvPr>
              <p:cNvPicPr/>
              <p:nvPr/>
            </p:nvPicPr>
            <p:blipFill>
              <a:blip r:embed="rId3" cstate="print"/>
              <a:stretch>
                <a:fillRect/>
              </a:stretch>
            </p:blipFill>
            <p:spPr>
              <a:xfrm>
                <a:off x="96011" y="115823"/>
                <a:ext cx="6665976" cy="1452372"/>
              </a:xfrm>
              <a:prstGeom prst="rect">
                <a:avLst/>
              </a:prstGeom>
            </p:spPr>
          </p:pic>
          <p:pic>
            <p:nvPicPr>
              <p:cNvPr id="30" name="object 14">
                <a:extLst>
                  <a:ext uri="{FF2B5EF4-FFF2-40B4-BE49-F238E27FC236}">
                    <a16:creationId xmlns:a16="http://schemas.microsoft.com/office/drawing/2014/main" id="{47E2A2C5-CC54-44E6-FD9E-515A7AD81993}"/>
                  </a:ext>
                </a:extLst>
              </p:cNvPr>
              <p:cNvPicPr/>
              <p:nvPr/>
            </p:nvPicPr>
            <p:blipFill>
              <a:blip r:embed="rId4" cstate="print"/>
              <a:stretch>
                <a:fillRect/>
              </a:stretch>
            </p:blipFill>
            <p:spPr>
              <a:xfrm>
                <a:off x="142849" y="142875"/>
                <a:ext cx="6572275" cy="1358646"/>
              </a:xfrm>
              <a:prstGeom prst="rect">
                <a:avLst/>
              </a:prstGeom>
            </p:spPr>
          </p:pic>
          <p:sp>
            <p:nvSpPr>
              <p:cNvPr id="31" name="object 15">
                <a:extLst>
                  <a:ext uri="{FF2B5EF4-FFF2-40B4-BE49-F238E27FC236}">
                    <a16:creationId xmlns:a16="http://schemas.microsoft.com/office/drawing/2014/main" id="{1CD6F5FB-2F2C-8276-9ADE-3D80E3112E97}"/>
                  </a:ext>
                </a:extLst>
              </p:cNvPr>
              <p:cNvSpPr/>
              <p:nvPr/>
            </p:nvSpPr>
            <p:spPr>
              <a:xfrm>
                <a:off x="142849" y="142875"/>
                <a:ext cx="6572884" cy="1358900"/>
              </a:xfrm>
              <a:custGeom>
                <a:avLst/>
                <a:gdLst/>
                <a:ahLst/>
                <a:cxnLst/>
                <a:rect l="l" t="t" r="r" b="b"/>
                <a:pathLst>
                  <a:path w="6572884" h="1358900">
                    <a:moveTo>
                      <a:pt x="0" y="226441"/>
                    </a:moveTo>
                    <a:lnTo>
                      <a:pt x="4600" y="180795"/>
                    </a:lnTo>
                    <a:lnTo>
                      <a:pt x="17795" y="138285"/>
                    </a:lnTo>
                    <a:lnTo>
                      <a:pt x="38673" y="99820"/>
                    </a:lnTo>
                    <a:lnTo>
                      <a:pt x="66324" y="66309"/>
                    </a:lnTo>
                    <a:lnTo>
                      <a:pt x="99837" y="38663"/>
                    </a:lnTo>
                    <a:lnTo>
                      <a:pt x="138301" y="17789"/>
                    </a:lnTo>
                    <a:lnTo>
                      <a:pt x="180806" y="4599"/>
                    </a:lnTo>
                    <a:lnTo>
                      <a:pt x="226440" y="0"/>
                    </a:lnTo>
                    <a:lnTo>
                      <a:pt x="6345834" y="0"/>
                    </a:lnTo>
                    <a:lnTo>
                      <a:pt x="6391480" y="4599"/>
                    </a:lnTo>
                    <a:lnTo>
                      <a:pt x="6433990" y="17789"/>
                    </a:lnTo>
                    <a:lnTo>
                      <a:pt x="6472455" y="38663"/>
                    </a:lnTo>
                    <a:lnTo>
                      <a:pt x="6505965" y="66309"/>
                    </a:lnTo>
                    <a:lnTo>
                      <a:pt x="6533612" y="99820"/>
                    </a:lnTo>
                    <a:lnTo>
                      <a:pt x="6554485" y="138285"/>
                    </a:lnTo>
                    <a:lnTo>
                      <a:pt x="6567676" y="180795"/>
                    </a:lnTo>
                    <a:lnTo>
                      <a:pt x="6572275" y="226441"/>
                    </a:lnTo>
                    <a:lnTo>
                      <a:pt x="6572275" y="1132204"/>
                    </a:lnTo>
                    <a:lnTo>
                      <a:pt x="6567676" y="1177850"/>
                    </a:lnTo>
                    <a:lnTo>
                      <a:pt x="6554485" y="1220360"/>
                    </a:lnTo>
                    <a:lnTo>
                      <a:pt x="6533612" y="1258825"/>
                    </a:lnTo>
                    <a:lnTo>
                      <a:pt x="6505965" y="1292336"/>
                    </a:lnTo>
                    <a:lnTo>
                      <a:pt x="6472455" y="1319982"/>
                    </a:lnTo>
                    <a:lnTo>
                      <a:pt x="6433990" y="1340856"/>
                    </a:lnTo>
                    <a:lnTo>
                      <a:pt x="6391480" y="1354046"/>
                    </a:lnTo>
                    <a:lnTo>
                      <a:pt x="6345834" y="1358646"/>
                    </a:lnTo>
                    <a:lnTo>
                      <a:pt x="226440" y="1358646"/>
                    </a:lnTo>
                    <a:lnTo>
                      <a:pt x="180806" y="1354046"/>
                    </a:lnTo>
                    <a:lnTo>
                      <a:pt x="138301" y="1340856"/>
                    </a:lnTo>
                    <a:lnTo>
                      <a:pt x="99837" y="1319982"/>
                    </a:lnTo>
                    <a:lnTo>
                      <a:pt x="66324" y="1292336"/>
                    </a:lnTo>
                    <a:lnTo>
                      <a:pt x="38673" y="1258825"/>
                    </a:lnTo>
                    <a:lnTo>
                      <a:pt x="17795" y="1220360"/>
                    </a:lnTo>
                    <a:lnTo>
                      <a:pt x="4600" y="1177850"/>
                    </a:lnTo>
                    <a:lnTo>
                      <a:pt x="0" y="1132204"/>
                    </a:lnTo>
                    <a:lnTo>
                      <a:pt x="0" y="226441"/>
                    </a:lnTo>
                    <a:close/>
                  </a:path>
                </a:pathLst>
              </a:custGeom>
              <a:ln w="9525">
                <a:solidFill>
                  <a:srgbClr val="55CE74"/>
                </a:solidFill>
              </a:ln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pic>
            <p:nvPicPr>
              <p:cNvPr id="32" name="object 16">
                <a:extLst>
                  <a:ext uri="{FF2B5EF4-FFF2-40B4-BE49-F238E27FC236}">
                    <a16:creationId xmlns:a16="http://schemas.microsoft.com/office/drawing/2014/main" id="{FD209709-7B99-334B-0CC4-11D9D909F534}"/>
                  </a:ext>
                </a:extLst>
              </p:cNvPr>
              <p:cNvPicPr/>
              <p:nvPr/>
            </p:nvPicPr>
            <p:blipFill>
              <a:blip r:embed="rId5" cstate="print"/>
              <a:stretch>
                <a:fillRect/>
              </a:stretch>
            </p:blipFill>
            <p:spPr>
              <a:xfrm>
                <a:off x="2500248" y="305930"/>
                <a:ext cx="1714500" cy="733945"/>
              </a:xfrm>
              <a:prstGeom prst="rect">
                <a:avLst/>
              </a:prstGeom>
            </p:spPr>
          </p:pic>
        </p:grpSp>
        <p:sp>
          <p:nvSpPr>
            <p:cNvPr id="26" name="object 16">
              <a:extLst>
                <a:ext uri="{FF2B5EF4-FFF2-40B4-BE49-F238E27FC236}">
                  <a16:creationId xmlns:a16="http://schemas.microsoft.com/office/drawing/2014/main" id="{7DCFA05C-7E4A-4C6A-5927-5EFD60E27E0B}"/>
                </a:ext>
              </a:extLst>
            </p:cNvPr>
            <p:cNvSpPr txBox="1"/>
            <p:nvPr/>
          </p:nvSpPr>
          <p:spPr>
            <a:xfrm>
              <a:off x="2775727" y="2875716"/>
              <a:ext cx="3332858" cy="391795"/>
            </a:xfrm>
            <a:prstGeom prst="rect">
              <a:avLst/>
            </a:prstGeom>
            <a:noFill/>
          </p:spPr>
          <p:txBody>
            <a:bodyPr vert="horz" wrap="square" lIns="0" tIns="12700" rIns="0" bIns="0" rtlCol="0">
              <a:spAutoFit/>
            </a:bodyPr>
            <a:lstStyle/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Volumen 4,  Número 1  Enero a Julio 2021</a:t>
              </a:r>
            </a:p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Revista Semestral. Venezuela</a:t>
              </a:r>
              <a:endParaRPr sz="1200" dirty="0">
                <a:latin typeface="Arial"/>
                <a:cs typeface="Arial"/>
              </a:endParaRPr>
            </a:p>
          </p:txBody>
        </p:sp>
        <p:pic>
          <p:nvPicPr>
            <p:cNvPr id="27" name="object 25">
              <a:extLst>
                <a:ext uri="{FF2B5EF4-FFF2-40B4-BE49-F238E27FC236}">
                  <a16:creationId xmlns:a16="http://schemas.microsoft.com/office/drawing/2014/main" id="{960CA2CE-902E-A534-4B33-05EE438128E6}"/>
                </a:ext>
              </a:extLst>
            </p:cNvPr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470065" y="2027896"/>
              <a:ext cx="2305662" cy="1053903"/>
            </a:xfrm>
            <a:prstGeom prst="rect">
              <a:avLst/>
            </a:prstGeom>
          </p:spPr>
        </p:pic>
        <p:pic>
          <p:nvPicPr>
            <p:cNvPr id="28" name="object 31">
              <a:extLst>
                <a:ext uri="{FF2B5EF4-FFF2-40B4-BE49-F238E27FC236}">
                  <a16:creationId xmlns:a16="http://schemas.microsoft.com/office/drawing/2014/main" id="{6B0FDE93-4E5F-FAA0-FFA7-D0C679240B1E}"/>
                </a:ext>
              </a:extLst>
            </p:cNvPr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4932681" y="1951410"/>
              <a:ext cx="1805304" cy="893889"/>
            </a:xfrm>
            <a:prstGeom prst="rect">
              <a:avLst/>
            </a:prstGeom>
          </p:spPr>
        </p:pic>
      </p:grpSp>
    </p:spTree>
  </p:cSld>
  <p:clrMapOvr>
    <a:masterClrMapping/>
  </p:clrMapOvr>
</p:sld>
</file>

<file path=ppt/slides/slide1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94485" y="115823"/>
            <a:ext cx="6669405" cy="8926195"/>
            <a:chOff x="94485" y="115823"/>
            <a:chExt cx="6669405" cy="8926195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204216" y="8651747"/>
              <a:ext cx="6518148" cy="158496"/>
            </a:xfrm>
            <a:prstGeom prst="rect">
              <a:avLst/>
            </a:prstGeom>
          </p:spPr>
        </p:pic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96012" y="115823"/>
              <a:ext cx="6665976" cy="1452372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42849" y="142875"/>
              <a:ext cx="6572275" cy="1358646"/>
            </a:xfrm>
            <a:prstGeom prst="rect">
              <a:avLst/>
            </a:prstGeom>
          </p:spPr>
        </p:pic>
        <p:sp>
          <p:nvSpPr>
            <p:cNvPr id="6" name="object 6"/>
            <p:cNvSpPr/>
            <p:nvPr/>
          </p:nvSpPr>
          <p:spPr>
            <a:xfrm>
              <a:off x="142849" y="142875"/>
              <a:ext cx="6572884" cy="1358900"/>
            </a:xfrm>
            <a:custGeom>
              <a:avLst/>
              <a:gdLst/>
              <a:ahLst/>
              <a:cxnLst/>
              <a:rect l="l" t="t" r="r" b="b"/>
              <a:pathLst>
                <a:path w="6572884" h="1358900">
                  <a:moveTo>
                    <a:pt x="0" y="226441"/>
                  </a:moveTo>
                  <a:lnTo>
                    <a:pt x="4600" y="180795"/>
                  </a:lnTo>
                  <a:lnTo>
                    <a:pt x="17795" y="138285"/>
                  </a:lnTo>
                  <a:lnTo>
                    <a:pt x="38673" y="99820"/>
                  </a:lnTo>
                  <a:lnTo>
                    <a:pt x="66324" y="66309"/>
                  </a:lnTo>
                  <a:lnTo>
                    <a:pt x="99837" y="38663"/>
                  </a:lnTo>
                  <a:lnTo>
                    <a:pt x="138301" y="17789"/>
                  </a:lnTo>
                  <a:lnTo>
                    <a:pt x="180806" y="4599"/>
                  </a:lnTo>
                  <a:lnTo>
                    <a:pt x="226440" y="0"/>
                  </a:lnTo>
                  <a:lnTo>
                    <a:pt x="6345834" y="0"/>
                  </a:lnTo>
                  <a:lnTo>
                    <a:pt x="6391480" y="4599"/>
                  </a:lnTo>
                  <a:lnTo>
                    <a:pt x="6433990" y="17789"/>
                  </a:lnTo>
                  <a:lnTo>
                    <a:pt x="6472455" y="38663"/>
                  </a:lnTo>
                  <a:lnTo>
                    <a:pt x="6505965" y="66309"/>
                  </a:lnTo>
                  <a:lnTo>
                    <a:pt x="6533612" y="99820"/>
                  </a:lnTo>
                  <a:lnTo>
                    <a:pt x="6554485" y="138285"/>
                  </a:lnTo>
                  <a:lnTo>
                    <a:pt x="6567676" y="180795"/>
                  </a:lnTo>
                  <a:lnTo>
                    <a:pt x="6572275" y="226441"/>
                  </a:lnTo>
                  <a:lnTo>
                    <a:pt x="6572275" y="1132204"/>
                  </a:lnTo>
                  <a:lnTo>
                    <a:pt x="6567676" y="1177850"/>
                  </a:lnTo>
                  <a:lnTo>
                    <a:pt x="6554485" y="1220360"/>
                  </a:lnTo>
                  <a:lnTo>
                    <a:pt x="6533612" y="1258825"/>
                  </a:lnTo>
                  <a:lnTo>
                    <a:pt x="6505965" y="1292336"/>
                  </a:lnTo>
                  <a:lnTo>
                    <a:pt x="6472455" y="1319982"/>
                  </a:lnTo>
                  <a:lnTo>
                    <a:pt x="6433990" y="1340856"/>
                  </a:lnTo>
                  <a:lnTo>
                    <a:pt x="6391480" y="1354046"/>
                  </a:lnTo>
                  <a:lnTo>
                    <a:pt x="6345834" y="1358646"/>
                  </a:lnTo>
                  <a:lnTo>
                    <a:pt x="226440" y="1358646"/>
                  </a:lnTo>
                  <a:lnTo>
                    <a:pt x="180806" y="1354046"/>
                  </a:lnTo>
                  <a:lnTo>
                    <a:pt x="138301" y="1340856"/>
                  </a:lnTo>
                  <a:lnTo>
                    <a:pt x="99837" y="1319982"/>
                  </a:lnTo>
                  <a:lnTo>
                    <a:pt x="66324" y="1292336"/>
                  </a:lnTo>
                  <a:lnTo>
                    <a:pt x="38673" y="1258825"/>
                  </a:lnTo>
                  <a:lnTo>
                    <a:pt x="17795" y="1220360"/>
                  </a:lnTo>
                  <a:lnTo>
                    <a:pt x="4600" y="1177850"/>
                  </a:lnTo>
                  <a:lnTo>
                    <a:pt x="0" y="1132204"/>
                  </a:lnTo>
                  <a:lnTo>
                    <a:pt x="0" y="226441"/>
                  </a:lnTo>
                  <a:close/>
                </a:path>
              </a:pathLst>
            </a:custGeom>
            <a:ln w="9525">
              <a:solidFill>
                <a:srgbClr val="55CE7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" name="object 7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2500248" y="305930"/>
              <a:ext cx="1714500" cy="733945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2738628" y="1024127"/>
              <a:ext cx="1897379" cy="371855"/>
            </a:xfrm>
            <a:prstGeom prst="rect">
              <a:avLst/>
            </a:prstGeom>
          </p:spPr>
        </p:pic>
        <p:pic>
          <p:nvPicPr>
            <p:cNvPr id="9" name="object 9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4401312" y="1024127"/>
              <a:ext cx="1577339" cy="371855"/>
            </a:xfrm>
            <a:prstGeom prst="rect">
              <a:avLst/>
            </a:prstGeom>
          </p:spPr>
        </p:pic>
        <p:pic>
          <p:nvPicPr>
            <p:cNvPr id="10" name="object 10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3169920" y="1207007"/>
              <a:ext cx="1546859" cy="371855"/>
            </a:xfrm>
            <a:prstGeom prst="rect">
              <a:avLst/>
            </a:prstGeom>
          </p:spPr>
        </p:pic>
        <p:pic>
          <p:nvPicPr>
            <p:cNvPr id="11" name="object 11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4482083" y="1207007"/>
              <a:ext cx="284988" cy="371855"/>
            </a:xfrm>
            <a:prstGeom prst="rect">
              <a:avLst/>
            </a:prstGeom>
          </p:spPr>
        </p:pic>
        <p:pic>
          <p:nvPicPr>
            <p:cNvPr id="12" name="object 12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4571999" y="1207007"/>
              <a:ext cx="1013460" cy="371855"/>
            </a:xfrm>
            <a:prstGeom prst="rect">
              <a:avLst/>
            </a:prstGeom>
          </p:spPr>
        </p:pic>
        <p:pic>
          <p:nvPicPr>
            <p:cNvPr id="13" name="object 13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324612" y="234695"/>
              <a:ext cx="1719072" cy="1341120"/>
            </a:xfrm>
            <a:prstGeom prst="rect">
              <a:avLst/>
            </a:prstGeom>
          </p:spPr>
        </p:pic>
        <p:pic>
          <p:nvPicPr>
            <p:cNvPr id="14" name="object 14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5606795" y="8193022"/>
              <a:ext cx="1092707" cy="848868"/>
            </a:xfrm>
            <a:prstGeom prst="rect">
              <a:avLst/>
            </a:prstGeom>
          </p:spPr>
        </p:pic>
        <p:pic>
          <p:nvPicPr>
            <p:cNvPr id="15" name="object 15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109728" y="8193022"/>
              <a:ext cx="1092708" cy="848868"/>
            </a:xfrm>
            <a:prstGeom prst="rect">
              <a:avLst/>
            </a:prstGeom>
          </p:spPr>
        </p:pic>
      </p:grpSp>
      <p:sp>
        <p:nvSpPr>
          <p:cNvPr id="16" name="object 16"/>
          <p:cNvSpPr txBox="1"/>
          <p:nvPr/>
        </p:nvSpPr>
        <p:spPr>
          <a:xfrm>
            <a:off x="2946273" y="8757310"/>
            <a:ext cx="135763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Times New Roman"/>
                <a:cs typeface="Times New Roman"/>
              </a:rPr>
              <a:t>Dra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Mary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Martínez.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1435735" y="8240064"/>
            <a:ext cx="4055110" cy="386715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884555" marR="5080" indent="-872490">
              <a:lnSpc>
                <a:spcPts val="1400"/>
              </a:lnSpc>
              <a:spcBef>
                <a:spcPts val="180"/>
              </a:spcBef>
            </a:pPr>
            <a:r>
              <a:rPr sz="1200" b="1" dirty="0">
                <a:latin typeface="Times New Roman"/>
                <a:cs typeface="Times New Roman"/>
              </a:rPr>
              <a:t>Entramado</a:t>
            </a:r>
            <a:r>
              <a:rPr sz="1200" b="1" spc="-4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Teórico </a:t>
            </a:r>
            <a:r>
              <a:rPr sz="1200" b="1" dirty="0">
                <a:latin typeface="Times New Roman"/>
                <a:cs typeface="Times New Roman"/>
              </a:rPr>
              <a:t>de</a:t>
            </a:r>
            <a:r>
              <a:rPr sz="1200" b="1" spc="-3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la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Formación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Andragógica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del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Docente </a:t>
            </a:r>
            <a:r>
              <a:rPr sz="1200" b="1" dirty="0">
                <a:latin typeface="Times New Roman"/>
                <a:cs typeface="Times New Roman"/>
              </a:rPr>
              <a:t>Universitario</a:t>
            </a:r>
            <a:r>
              <a:rPr sz="1200" b="1" spc="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en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el</a:t>
            </a:r>
            <a:r>
              <a:rPr sz="1200" b="1" spc="-1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Uso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las</a:t>
            </a:r>
            <a:r>
              <a:rPr sz="1200" b="1" spc="-40" dirty="0">
                <a:latin typeface="Times New Roman"/>
                <a:cs typeface="Times New Roman"/>
              </a:rPr>
              <a:t> </a:t>
            </a:r>
            <a:r>
              <a:rPr sz="1200" b="1" spc="-20" dirty="0">
                <a:latin typeface="Times New Roman"/>
                <a:cs typeface="Times New Roman"/>
              </a:rPr>
              <a:t>TICS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221691" y="1068451"/>
            <a:ext cx="6228080" cy="4865434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063875" marR="582930" indent="-431800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Arial"/>
                <a:cs typeface="Arial"/>
              </a:rPr>
              <a:t>6ta.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Edición</a:t>
            </a:r>
            <a:r>
              <a:rPr sz="1200" b="1" spc="-10" dirty="0">
                <a:latin typeface="Arial"/>
                <a:cs typeface="Arial"/>
              </a:rPr>
              <a:t> Volumen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I</a:t>
            </a:r>
            <a:r>
              <a:rPr sz="1200" b="1" spc="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Enero</a:t>
            </a:r>
            <a:r>
              <a:rPr sz="1200" b="1" spc="-3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a</a:t>
            </a:r>
            <a:r>
              <a:rPr sz="1200" b="1" spc="-2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Julio</a:t>
            </a:r>
            <a:r>
              <a:rPr sz="1200" b="1" spc="-5" dirty="0">
                <a:latin typeface="Arial"/>
                <a:cs typeface="Arial"/>
              </a:rPr>
              <a:t> </a:t>
            </a:r>
            <a:r>
              <a:rPr sz="1200" b="1" spc="-20" dirty="0">
                <a:latin typeface="Arial"/>
                <a:cs typeface="Arial"/>
              </a:rPr>
              <a:t>2021 </a:t>
            </a:r>
            <a:r>
              <a:rPr sz="1200" b="1" dirty="0">
                <a:latin typeface="Arial"/>
                <a:cs typeface="Arial"/>
              </a:rPr>
              <a:t>Revista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Semestral-</a:t>
            </a:r>
            <a:r>
              <a:rPr sz="1200" b="1" spc="-40" dirty="0">
                <a:latin typeface="Arial"/>
                <a:cs typeface="Arial"/>
              </a:rPr>
              <a:t> </a:t>
            </a:r>
            <a:r>
              <a:rPr sz="1200" b="1" spc="-10" dirty="0">
                <a:latin typeface="Arial"/>
                <a:cs typeface="Arial"/>
              </a:rPr>
              <a:t>Venezuela</a:t>
            </a:r>
            <a:endParaRPr sz="1200" dirty="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305"/>
              </a:spcBef>
            </a:pPr>
            <a:endParaRPr sz="1200" dirty="0">
              <a:latin typeface="Arial"/>
              <a:cs typeface="Arial"/>
            </a:endParaRPr>
          </a:p>
          <a:p>
            <a:pPr algn="ctr">
              <a:lnSpc>
                <a:spcPct val="100000"/>
              </a:lnSpc>
            </a:pPr>
            <a:r>
              <a:rPr sz="1200" b="1" dirty="0">
                <a:latin typeface="Times New Roman"/>
                <a:cs typeface="Times New Roman"/>
              </a:rPr>
              <a:t>REFERENCIAS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BIBLIOGRÁFICAS</a:t>
            </a:r>
            <a:endParaRPr sz="1200" dirty="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60"/>
              </a:spcBef>
            </a:pPr>
            <a:endParaRPr sz="1200" dirty="0">
              <a:latin typeface="Times New Roman"/>
              <a:cs typeface="Times New Roman"/>
            </a:endParaRPr>
          </a:p>
          <a:p>
            <a:pPr marL="375285" marR="9525" indent="-363220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Adam,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Félix.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(1977).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Algunos</a:t>
            </a:r>
            <a:r>
              <a:rPr sz="1200" i="1" spc="26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Enfoques</a:t>
            </a:r>
            <a:r>
              <a:rPr sz="1200" i="1" spc="254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Sobre</a:t>
            </a:r>
            <a:r>
              <a:rPr sz="1200" i="1" spc="254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Andragogía.</a:t>
            </a:r>
            <a:r>
              <a:rPr sz="1200" i="1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Universidad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Nacional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Experimental </a:t>
            </a:r>
            <a:r>
              <a:rPr sz="1200" dirty="0">
                <a:latin typeface="Times New Roman"/>
                <a:cs typeface="Times New Roman"/>
              </a:rPr>
              <a:t>Simón</a:t>
            </a:r>
            <a:r>
              <a:rPr sz="1200" spc="-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Rodríguez.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Caracas,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Venezuela.</a:t>
            </a:r>
            <a:endParaRPr sz="1200" dirty="0">
              <a:latin typeface="Times New Roman"/>
              <a:cs typeface="Times New Roman"/>
            </a:endParaRPr>
          </a:p>
          <a:p>
            <a:pPr marL="375285" marR="8255" indent="-363220">
              <a:lnSpc>
                <a:spcPct val="100000"/>
              </a:lnSpc>
              <a:tabLst>
                <a:tab pos="780415" algn="l"/>
                <a:tab pos="1507490" algn="l"/>
                <a:tab pos="2245360" algn="l"/>
                <a:tab pos="2708910" algn="l"/>
                <a:tab pos="3148965" algn="l"/>
                <a:tab pos="4121785" algn="l"/>
                <a:tab pos="6068060" algn="l"/>
              </a:tabLst>
            </a:pPr>
            <a:r>
              <a:rPr sz="1200" spc="-10" dirty="0">
                <a:latin typeface="Times New Roman"/>
                <a:cs typeface="Times New Roman"/>
              </a:rPr>
              <a:t>Barrios</a:t>
            </a:r>
            <a:r>
              <a:rPr sz="1200" dirty="0">
                <a:latin typeface="Times New Roman"/>
                <a:cs typeface="Times New Roman"/>
              </a:rPr>
              <a:t>	</a:t>
            </a:r>
            <a:r>
              <a:rPr sz="1200" spc="-10" dirty="0">
                <a:latin typeface="Times New Roman"/>
                <a:cs typeface="Times New Roman"/>
              </a:rPr>
              <a:t>(2014)</a:t>
            </a:r>
            <a:r>
              <a:rPr sz="1200" dirty="0">
                <a:latin typeface="Times New Roman"/>
                <a:cs typeface="Times New Roman"/>
              </a:rPr>
              <a:t>	</a:t>
            </a:r>
            <a:r>
              <a:rPr sz="1200" i="1" spc="-10" dirty="0">
                <a:latin typeface="Times New Roman"/>
                <a:cs typeface="Times New Roman"/>
              </a:rPr>
              <a:t>Futuro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	</a:t>
            </a:r>
            <a:r>
              <a:rPr sz="1200" i="1" spc="-25" dirty="0">
                <a:solidFill>
                  <a:schemeClr val="tx1"/>
                </a:solidFill>
                <a:latin typeface="Times New Roman"/>
                <a:cs typeface="Times New Roman"/>
              </a:rPr>
              <a:t>de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	</a:t>
            </a:r>
            <a:r>
              <a:rPr sz="1200" i="1" spc="-25" dirty="0">
                <a:solidFill>
                  <a:schemeClr val="tx1"/>
                </a:solidFill>
                <a:latin typeface="Times New Roman"/>
                <a:cs typeface="Times New Roman"/>
              </a:rPr>
              <a:t>la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	</a:t>
            </a:r>
            <a:r>
              <a:rPr sz="1200" i="1" spc="-10" dirty="0">
                <a:solidFill>
                  <a:schemeClr val="tx1"/>
                </a:solidFill>
                <a:latin typeface="Times New Roman"/>
                <a:cs typeface="Times New Roman"/>
              </a:rPr>
              <a:t>Educación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	</a:t>
            </a:r>
            <a:r>
              <a:rPr sz="1200" i="1" spc="-10" dirty="0">
                <a:solidFill>
                  <a:schemeClr val="tx1"/>
                </a:solidFill>
                <a:latin typeface="Times New Roman"/>
                <a:cs typeface="Times New Roman"/>
              </a:rPr>
              <a:t>Universitaria</a:t>
            </a:r>
            <a:r>
              <a:rPr sz="1200" spc="-10" dirty="0">
                <a:solidFill>
                  <a:schemeClr val="tx1"/>
                </a:solidFill>
                <a:latin typeface="Times New Roman"/>
                <a:cs typeface="Times New Roman"/>
              </a:rPr>
              <a:t>.(Documento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	</a:t>
            </a:r>
            <a:r>
              <a:rPr sz="1200" spc="-25" dirty="0">
                <a:solidFill>
                  <a:schemeClr val="tx1"/>
                </a:solidFill>
                <a:latin typeface="Times New Roman"/>
                <a:cs typeface="Times New Roman"/>
              </a:rPr>
              <a:t>en </a:t>
            </a:r>
            <a:r>
              <a:rPr sz="1200" spc="-10" dirty="0">
                <a:solidFill>
                  <a:schemeClr val="tx1"/>
                </a:solidFill>
                <a:latin typeface="Times New Roman"/>
                <a:cs typeface="Times New Roman"/>
              </a:rPr>
              <a:t>Línea).Disponible:.</a:t>
            </a:r>
            <a:r>
              <a:rPr sz="1200" spc="-10" dirty="0">
                <a:solidFill>
                  <a:schemeClr val="tx1"/>
                </a:solidFill>
                <a:latin typeface="Times New Roman"/>
                <a:cs typeface="Times New Roman"/>
                <a:hlinkClick r:id="rId1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http://unesdoc.unesco.org/images/0013/001315/131594s.pdf.</a:t>
            </a:r>
            <a:endParaRPr sz="1200" dirty="0">
              <a:solidFill>
                <a:schemeClr val="tx1"/>
              </a:solidFill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Bernard,</a:t>
            </a:r>
            <a:r>
              <a:rPr sz="1200" spc="114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P.</a:t>
            </a:r>
            <a:r>
              <a:rPr sz="1200" spc="114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(2001).</a:t>
            </a:r>
            <a:r>
              <a:rPr sz="1200" spc="114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Docente</a:t>
            </a:r>
            <a:r>
              <a:rPr sz="1200" i="1" spc="114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del</a:t>
            </a:r>
            <a:r>
              <a:rPr sz="1200" i="1" spc="12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Siglo</a:t>
            </a:r>
            <a:r>
              <a:rPr sz="1200" i="1" spc="12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XXI,</a:t>
            </a:r>
            <a:r>
              <a:rPr sz="1200" i="1" spc="114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Tecnología</a:t>
            </a:r>
            <a:r>
              <a:rPr sz="1200" i="1" spc="12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Educativa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.</a:t>
            </a:r>
            <a:r>
              <a:rPr sz="1200" spc="114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2da</a:t>
            </a:r>
            <a:r>
              <a:rPr sz="1200" spc="12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Edición.</a:t>
            </a:r>
            <a:r>
              <a:rPr sz="1200" spc="12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Editorial</a:t>
            </a:r>
            <a:r>
              <a:rPr sz="1200" spc="13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chemeClr val="tx1"/>
                </a:solidFill>
                <a:latin typeface="Times New Roman"/>
                <a:cs typeface="Times New Roman"/>
              </a:rPr>
              <a:t>Normos.</a:t>
            </a:r>
            <a:endParaRPr sz="1200" dirty="0">
              <a:solidFill>
                <a:schemeClr val="tx1"/>
              </a:solidFill>
              <a:latin typeface="Times New Roman"/>
              <a:cs typeface="Times New Roman"/>
            </a:endParaRPr>
          </a:p>
          <a:p>
            <a:pPr marL="375285">
              <a:lnSpc>
                <a:spcPct val="100000"/>
              </a:lnSpc>
            </a:pPr>
            <a:r>
              <a:rPr sz="1200" spc="-10" dirty="0">
                <a:solidFill>
                  <a:schemeClr val="tx1"/>
                </a:solidFill>
                <a:latin typeface="Times New Roman"/>
                <a:cs typeface="Times New Roman"/>
              </a:rPr>
              <a:t>Colombia.</a:t>
            </a:r>
            <a:endParaRPr sz="1200" dirty="0">
              <a:solidFill>
                <a:schemeClr val="tx1"/>
              </a:solidFill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Catells</a:t>
            </a:r>
            <a:r>
              <a:rPr sz="1200" spc="-2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(2010).</a:t>
            </a:r>
            <a:r>
              <a:rPr sz="1200" spc="-2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spc="-10" dirty="0">
                <a:solidFill>
                  <a:schemeClr val="tx1"/>
                </a:solidFill>
                <a:latin typeface="Times New Roman"/>
                <a:cs typeface="Times New Roman"/>
              </a:rPr>
              <a:t>Tecnología</a:t>
            </a:r>
            <a:r>
              <a:rPr sz="1200" i="1" spc="-2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Educativa</a:t>
            </a:r>
            <a:r>
              <a:rPr sz="1200" i="1" spc="-1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en</a:t>
            </a:r>
            <a:r>
              <a:rPr sz="1200" i="1" spc="-2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Contextos</a:t>
            </a:r>
            <a:r>
              <a:rPr sz="1200" i="1" spc="-2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spc="-10" dirty="0">
                <a:solidFill>
                  <a:schemeClr val="tx1"/>
                </a:solidFill>
                <a:latin typeface="Times New Roman"/>
                <a:cs typeface="Times New Roman"/>
              </a:rPr>
              <a:t>Virtuales</a:t>
            </a:r>
            <a:r>
              <a:rPr sz="1200" spc="-10" dirty="0">
                <a:solidFill>
                  <a:schemeClr val="tx1"/>
                </a:solidFill>
                <a:latin typeface="Times New Roman"/>
                <a:cs typeface="Times New Roman"/>
              </a:rPr>
              <a:t>.</a:t>
            </a:r>
            <a:r>
              <a:rPr sz="1200" spc="-3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(Documento</a:t>
            </a:r>
            <a:r>
              <a:rPr sz="1200" spc="-1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en</a:t>
            </a:r>
            <a:r>
              <a:rPr sz="1200" spc="-2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chemeClr val="tx1"/>
                </a:solidFill>
                <a:latin typeface="Times New Roman"/>
                <a:cs typeface="Times New Roman"/>
              </a:rPr>
              <a:t>línea).</a:t>
            </a:r>
            <a:endParaRPr sz="1200" dirty="0">
              <a:solidFill>
                <a:schemeClr val="tx1"/>
              </a:solidFill>
              <a:latin typeface="Times New Roman"/>
              <a:cs typeface="Times New Roman"/>
            </a:endParaRPr>
          </a:p>
          <a:p>
            <a:pPr marL="375285" marR="7620" indent="-363220">
              <a:lnSpc>
                <a:spcPct val="100000"/>
              </a:lnSpc>
              <a:tabLst>
                <a:tab pos="731520" algn="l"/>
                <a:tab pos="1214755" algn="l"/>
                <a:tab pos="1823085" algn="l"/>
                <a:tab pos="2740660" algn="l"/>
                <a:tab pos="3550285" algn="l"/>
                <a:tab pos="4554855" algn="l"/>
                <a:tab pos="4903470" algn="l"/>
                <a:tab pos="5541010" algn="l"/>
              </a:tabLst>
            </a:pPr>
            <a:r>
              <a:rPr sz="1200" spc="-10" dirty="0">
                <a:solidFill>
                  <a:schemeClr val="tx1"/>
                </a:solidFill>
                <a:latin typeface="Times New Roman"/>
                <a:cs typeface="Times New Roman"/>
              </a:rPr>
              <a:t>Guevara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	</a:t>
            </a:r>
            <a:r>
              <a:rPr sz="1200" spc="-20" dirty="0">
                <a:solidFill>
                  <a:schemeClr val="tx1"/>
                </a:solidFill>
                <a:latin typeface="Times New Roman"/>
                <a:cs typeface="Times New Roman"/>
              </a:rPr>
              <a:t>Juan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	</a:t>
            </a:r>
            <a:r>
              <a:rPr sz="1200" spc="-10" dirty="0">
                <a:solidFill>
                  <a:schemeClr val="tx1"/>
                </a:solidFill>
                <a:latin typeface="Times New Roman"/>
                <a:cs typeface="Times New Roman"/>
              </a:rPr>
              <a:t>(2009)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	</a:t>
            </a:r>
            <a:r>
              <a:rPr sz="1200" spc="-10" dirty="0">
                <a:solidFill>
                  <a:schemeClr val="tx1"/>
                </a:solidFill>
                <a:latin typeface="Times New Roman"/>
                <a:cs typeface="Times New Roman"/>
              </a:rPr>
              <a:t>.</a:t>
            </a:r>
            <a:r>
              <a:rPr sz="1200" i="1" spc="-10" dirty="0">
                <a:solidFill>
                  <a:schemeClr val="tx1"/>
                </a:solidFill>
                <a:latin typeface="Times New Roman"/>
                <a:cs typeface="Times New Roman"/>
              </a:rPr>
              <a:t>Formación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	</a:t>
            </a:r>
            <a:r>
              <a:rPr sz="1200" i="1" spc="-10" dirty="0">
                <a:solidFill>
                  <a:schemeClr val="tx1"/>
                </a:solidFill>
                <a:latin typeface="Times New Roman"/>
                <a:cs typeface="Times New Roman"/>
              </a:rPr>
              <a:t>Empírica</a:t>
            </a:r>
            <a:r>
              <a:rPr sz="1200" spc="-10" dirty="0">
                <a:solidFill>
                  <a:schemeClr val="tx1"/>
                </a:solidFill>
                <a:latin typeface="Times New Roman"/>
                <a:cs typeface="Times New Roman"/>
              </a:rPr>
              <a:t>.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	</a:t>
            </a:r>
            <a:r>
              <a:rPr sz="1200" spc="-10" dirty="0">
                <a:solidFill>
                  <a:schemeClr val="tx1"/>
                </a:solidFill>
                <a:latin typeface="Times New Roman"/>
                <a:cs typeface="Times New Roman"/>
              </a:rPr>
              <a:t>.(Documento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	</a:t>
            </a:r>
            <a:r>
              <a:rPr sz="1200" spc="-25" dirty="0">
                <a:solidFill>
                  <a:schemeClr val="tx1"/>
                </a:solidFill>
                <a:latin typeface="Times New Roman"/>
                <a:cs typeface="Times New Roman"/>
              </a:rPr>
              <a:t>en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	</a:t>
            </a:r>
            <a:r>
              <a:rPr sz="1200" spc="-10" dirty="0">
                <a:solidFill>
                  <a:schemeClr val="tx1"/>
                </a:solidFill>
                <a:latin typeface="Times New Roman"/>
                <a:cs typeface="Times New Roman"/>
              </a:rPr>
              <a:t>Línea).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	</a:t>
            </a:r>
            <a:r>
              <a:rPr sz="1200" spc="-10" dirty="0">
                <a:solidFill>
                  <a:schemeClr val="tx1"/>
                </a:solidFill>
                <a:latin typeface="Times New Roman"/>
                <a:cs typeface="Times New Roman"/>
              </a:rPr>
              <a:t>Disponible publicaciones.urbe.edu/index.php/telos/article/viewArticle/4002/5029.</a:t>
            </a:r>
            <a:endParaRPr sz="1200" dirty="0">
              <a:solidFill>
                <a:schemeClr val="tx1"/>
              </a:solidFill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Malcolm</a:t>
            </a:r>
            <a:r>
              <a:rPr sz="1200" spc="-2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Knowles</a:t>
            </a:r>
            <a:r>
              <a:rPr sz="1200" spc="-2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(2007),</a:t>
            </a:r>
            <a:r>
              <a:rPr sz="1200" spc="-3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Enfatiza:</a:t>
            </a:r>
            <a:r>
              <a:rPr sz="1200" i="1" spc="-2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La</a:t>
            </a:r>
            <a:r>
              <a:rPr sz="1200" i="1" spc="-5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Andragogía</a:t>
            </a:r>
            <a:r>
              <a:rPr sz="1200" i="1" spc="-3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(Documento</a:t>
            </a:r>
            <a:r>
              <a:rPr sz="1200" spc="-1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en</a:t>
            </a:r>
            <a:r>
              <a:rPr sz="1200" spc="-3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chemeClr val="tx1"/>
                </a:solidFill>
                <a:latin typeface="Times New Roman"/>
                <a:cs typeface="Times New Roman"/>
              </a:rPr>
              <a:t>Línea).</a:t>
            </a:r>
            <a:endParaRPr sz="1200" dirty="0">
              <a:solidFill>
                <a:schemeClr val="tx1"/>
              </a:solidFill>
              <a:latin typeface="Times New Roman"/>
              <a:cs typeface="Times New Roman"/>
            </a:endParaRPr>
          </a:p>
          <a:p>
            <a:pPr marL="375285" marR="6350" indent="-363220">
              <a:lnSpc>
                <a:spcPct val="100000"/>
              </a:lnSpc>
            </a:pP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Melinosky</a:t>
            </a:r>
            <a:r>
              <a:rPr sz="1200" spc="120" dirty="0">
                <a:solidFill>
                  <a:schemeClr val="tx1"/>
                </a:solidFill>
                <a:latin typeface="Times New Roman"/>
                <a:cs typeface="Times New Roman"/>
              </a:rPr>
              <a:t> 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(2002),</a:t>
            </a:r>
            <a:r>
              <a:rPr sz="1200" spc="135" dirty="0">
                <a:solidFill>
                  <a:schemeClr val="tx1"/>
                </a:solidFill>
                <a:latin typeface="Times New Roman"/>
                <a:cs typeface="Times New Roman"/>
              </a:rPr>
              <a:t> 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Transdisciplinariedad,</a:t>
            </a:r>
            <a:r>
              <a:rPr sz="1200" i="1" spc="130" dirty="0">
                <a:solidFill>
                  <a:schemeClr val="tx1"/>
                </a:solidFill>
                <a:latin typeface="Times New Roman"/>
                <a:cs typeface="Times New Roman"/>
              </a:rPr>
              <a:t> 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formación</a:t>
            </a:r>
            <a:r>
              <a:rPr sz="1200" i="1" spc="135" dirty="0">
                <a:solidFill>
                  <a:schemeClr val="tx1"/>
                </a:solidFill>
                <a:latin typeface="Times New Roman"/>
                <a:cs typeface="Times New Roman"/>
              </a:rPr>
              <a:t> 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andragógica</a:t>
            </a:r>
            <a:r>
              <a:rPr sz="1200" i="1" spc="140" dirty="0">
                <a:solidFill>
                  <a:schemeClr val="tx1"/>
                </a:solidFill>
                <a:latin typeface="Times New Roman"/>
                <a:cs typeface="Times New Roman"/>
              </a:rPr>
              <a:t> 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y</a:t>
            </a:r>
            <a:r>
              <a:rPr sz="1200" i="1" spc="135" dirty="0">
                <a:solidFill>
                  <a:schemeClr val="tx1"/>
                </a:solidFill>
                <a:latin typeface="Times New Roman"/>
                <a:cs typeface="Times New Roman"/>
              </a:rPr>
              <a:t> 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Educación</a:t>
            </a:r>
            <a:r>
              <a:rPr sz="1200" i="1" spc="140" dirty="0">
                <a:solidFill>
                  <a:schemeClr val="tx1"/>
                </a:solidFill>
                <a:latin typeface="Times New Roman"/>
                <a:cs typeface="Times New Roman"/>
              </a:rPr>
              <a:t>  </a:t>
            </a:r>
            <a:r>
              <a:rPr sz="1200" i="1" spc="-10" dirty="0">
                <a:solidFill>
                  <a:schemeClr val="tx1"/>
                </a:solidFill>
                <a:latin typeface="Times New Roman"/>
                <a:cs typeface="Times New Roman"/>
              </a:rPr>
              <a:t>Tecnológica</a:t>
            </a:r>
            <a:r>
              <a:rPr sz="1200" spc="-10" dirty="0">
                <a:solidFill>
                  <a:schemeClr val="tx1"/>
                </a:solidFill>
                <a:latin typeface="Times New Roman"/>
                <a:cs typeface="Times New Roman"/>
              </a:rPr>
              <a:t>.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(Documento</a:t>
            </a:r>
            <a:r>
              <a:rPr sz="1200" spc="-2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en</a:t>
            </a:r>
            <a:r>
              <a:rPr sz="1200" spc="-3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Línea). Disponible</a:t>
            </a:r>
            <a:r>
              <a:rPr sz="1200" spc="-3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chemeClr val="tx1"/>
                </a:solidFill>
                <a:latin typeface="Times New Roman"/>
                <a:cs typeface="Times New Roman"/>
              </a:rPr>
              <a:t>producción.</a:t>
            </a:r>
            <a:endParaRPr sz="1200" dirty="0">
              <a:solidFill>
                <a:schemeClr val="tx1"/>
              </a:solidFill>
              <a:latin typeface="Times New Roman"/>
              <a:cs typeface="Times New Roman"/>
            </a:endParaRPr>
          </a:p>
          <a:p>
            <a:pPr marL="12700" marR="516890">
              <a:lnSpc>
                <a:spcPct val="100000"/>
              </a:lnSpc>
            </a:pP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Ortiz</a:t>
            </a:r>
            <a:r>
              <a:rPr sz="1200" spc="-3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(2012),</a:t>
            </a:r>
            <a:r>
              <a:rPr sz="1200" spc="-2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La</a:t>
            </a:r>
            <a:r>
              <a:rPr sz="1200" i="1" spc="-4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Formación</a:t>
            </a:r>
            <a:r>
              <a:rPr sz="1200" i="1" spc="-2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del</a:t>
            </a:r>
            <a:r>
              <a:rPr sz="1200" i="1" spc="-2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Docente</a:t>
            </a:r>
            <a:r>
              <a:rPr sz="1200" i="1" spc="-1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en</a:t>
            </a:r>
            <a:r>
              <a:rPr sz="1200" i="1" spc="-2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el</a:t>
            </a:r>
            <a:r>
              <a:rPr sz="1200" i="1" spc="-2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Siglo</a:t>
            </a:r>
            <a:r>
              <a:rPr sz="1200" i="1" spc="-3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XXI.</a:t>
            </a:r>
            <a:r>
              <a:rPr sz="1200" i="1" spc="-2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(Documento</a:t>
            </a:r>
            <a:r>
              <a:rPr sz="1200" spc="-1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en</a:t>
            </a:r>
            <a:r>
              <a:rPr sz="1200" spc="-2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Línea).</a:t>
            </a:r>
            <a:r>
              <a:rPr sz="1200" spc="2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chemeClr val="tx1"/>
                </a:solidFill>
                <a:latin typeface="Times New Roman"/>
                <a:cs typeface="Times New Roman"/>
              </a:rPr>
              <a:t>Disponible.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ONU</a:t>
            </a:r>
            <a:r>
              <a:rPr sz="1200" spc="-3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(2015).</a:t>
            </a:r>
            <a:r>
              <a:rPr sz="1200" spc="-2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08</a:t>
            </a:r>
            <a:r>
              <a:rPr sz="1200" i="1" spc="-2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Objetivos</a:t>
            </a:r>
            <a:r>
              <a:rPr sz="1200" i="1" spc="-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de</a:t>
            </a:r>
            <a:r>
              <a:rPr sz="1200" i="1" spc="-3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spc="-10" dirty="0">
                <a:solidFill>
                  <a:schemeClr val="tx1"/>
                </a:solidFill>
                <a:latin typeface="Times New Roman"/>
                <a:cs typeface="Times New Roman"/>
              </a:rPr>
              <a:t>Desarrollo</a:t>
            </a:r>
            <a:r>
              <a:rPr sz="1200" i="1" spc="-2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del</a:t>
            </a:r>
            <a:r>
              <a:rPr sz="1200" i="1" spc="-1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Mileniu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.</a:t>
            </a:r>
            <a:r>
              <a:rPr sz="1200" spc="-1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(Documento</a:t>
            </a:r>
            <a:r>
              <a:rPr sz="1200" spc="-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en</a:t>
            </a:r>
            <a:r>
              <a:rPr sz="1200" spc="-2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Línea).</a:t>
            </a:r>
            <a:r>
              <a:rPr sz="1200" spc="1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chemeClr val="tx1"/>
                </a:solidFill>
                <a:latin typeface="Times New Roman"/>
                <a:cs typeface="Times New Roman"/>
              </a:rPr>
              <a:t>Disponible.</a:t>
            </a:r>
            <a:endParaRPr sz="1200" dirty="0">
              <a:solidFill>
                <a:schemeClr val="tx1"/>
              </a:solidFill>
              <a:latin typeface="Times New Roman"/>
              <a:cs typeface="Times New Roman"/>
            </a:endParaRPr>
          </a:p>
          <a:p>
            <a:pPr marL="375285" marR="8255" indent="-363220">
              <a:lnSpc>
                <a:spcPct val="100000"/>
              </a:lnSpc>
              <a:tabLst>
                <a:tab pos="649605" algn="l"/>
                <a:tab pos="1435735" algn="l"/>
                <a:tab pos="2228215" algn="l"/>
                <a:tab pos="2986405" algn="l"/>
                <a:tab pos="3611245" algn="l"/>
                <a:tab pos="4556125" algn="l"/>
                <a:tab pos="4882515" algn="l"/>
                <a:tab pos="5497830" algn="l"/>
              </a:tabLst>
            </a:pPr>
            <a:r>
              <a:rPr sz="1200" spc="-10" dirty="0">
                <a:solidFill>
                  <a:schemeClr val="tx1"/>
                </a:solidFill>
                <a:latin typeface="Times New Roman"/>
                <a:cs typeface="Times New Roman"/>
              </a:rPr>
              <a:t>Revista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	</a:t>
            </a:r>
            <a:r>
              <a:rPr sz="1200" spc="-10" dirty="0">
                <a:solidFill>
                  <a:schemeClr val="tx1"/>
                </a:solidFill>
                <a:latin typeface="Times New Roman"/>
                <a:cs typeface="Times New Roman"/>
              </a:rPr>
              <a:t>Científica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	</a:t>
            </a:r>
            <a:r>
              <a:rPr sz="1200" spc="-10" dirty="0">
                <a:solidFill>
                  <a:schemeClr val="tx1"/>
                </a:solidFill>
                <a:latin typeface="Times New Roman"/>
                <a:cs typeface="Times New Roman"/>
              </a:rPr>
              <a:t>Educativa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	</a:t>
            </a:r>
            <a:r>
              <a:rPr sz="1200" spc="-10" dirty="0">
                <a:solidFill>
                  <a:schemeClr val="tx1"/>
                </a:solidFill>
                <a:latin typeface="Times New Roman"/>
                <a:cs typeface="Times New Roman"/>
              </a:rPr>
              <a:t>Candidus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	</a:t>
            </a:r>
            <a:r>
              <a:rPr sz="1200" spc="-10" dirty="0">
                <a:solidFill>
                  <a:schemeClr val="tx1"/>
                </a:solidFill>
                <a:latin typeface="Times New Roman"/>
                <a:cs typeface="Times New Roman"/>
              </a:rPr>
              <a:t>(2009).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	</a:t>
            </a:r>
            <a:r>
              <a:rPr sz="1200" spc="-10" dirty="0">
                <a:solidFill>
                  <a:schemeClr val="tx1"/>
                </a:solidFill>
                <a:latin typeface="Times New Roman"/>
                <a:cs typeface="Times New Roman"/>
              </a:rPr>
              <a:t>(Documento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	</a:t>
            </a:r>
            <a:r>
              <a:rPr sz="1200" spc="-25" dirty="0">
                <a:solidFill>
                  <a:schemeClr val="tx1"/>
                </a:solidFill>
                <a:latin typeface="Times New Roman"/>
                <a:cs typeface="Times New Roman"/>
              </a:rPr>
              <a:t>en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	</a:t>
            </a:r>
            <a:r>
              <a:rPr sz="1200" spc="-10" dirty="0">
                <a:solidFill>
                  <a:schemeClr val="tx1"/>
                </a:solidFill>
                <a:latin typeface="Times New Roman"/>
                <a:cs typeface="Times New Roman"/>
              </a:rPr>
              <a:t>Línea).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	</a:t>
            </a:r>
            <a:r>
              <a:rPr sz="1200" spc="-10" dirty="0">
                <a:solidFill>
                  <a:schemeClr val="tx1"/>
                </a:solidFill>
                <a:latin typeface="Times New Roman"/>
                <a:cs typeface="Times New Roman"/>
              </a:rPr>
              <a:t>Disponible: revistas.um.es/rie/article/download/200611/163421.Unesco</a:t>
            </a:r>
            <a:r>
              <a:rPr sz="1200" spc="39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spc="-50" dirty="0">
                <a:solidFill>
                  <a:schemeClr val="tx1"/>
                </a:solidFill>
                <a:latin typeface="Times New Roman"/>
                <a:cs typeface="Times New Roman"/>
              </a:rPr>
              <a:t>[</a:t>
            </a:r>
            <a:endParaRPr sz="1200" dirty="0">
              <a:solidFill>
                <a:schemeClr val="tx1"/>
              </a:solidFill>
              <a:latin typeface="Times New Roman"/>
              <a:cs typeface="Times New Roman"/>
            </a:endParaRPr>
          </a:p>
          <a:p>
            <a:pPr marL="375285" marR="7620" indent="-363220">
              <a:lnSpc>
                <a:spcPct val="100000"/>
              </a:lnSpc>
              <a:tabLst>
                <a:tab pos="911225" algn="l"/>
                <a:tab pos="1730375" algn="l"/>
                <a:tab pos="2265045" algn="l"/>
                <a:tab pos="3071495" algn="l"/>
                <a:tab pos="4210050" algn="l"/>
                <a:tab pos="4730115" algn="l"/>
                <a:tab pos="5541010" algn="l"/>
              </a:tabLst>
            </a:pPr>
            <a:r>
              <a:rPr sz="1200" spc="-10" dirty="0">
                <a:solidFill>
                  <a:schemeClr val="tx1"/>
                </a:solidFill>
                <a:latin typeface="Times New Roman"/>
                <a:cs typeface="Times New Roman"/>
              </a:rPr>
              <a:t>Swarson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	</a:t>
            </a:r>
            <a:r>
              <a:rPr sz="1200" spc="-10" dirty="0">
                <a:solidFill>
                  <a:schemeClr val="tx1"/>
                </a:solidFill>
                <a:latin typeface="Times New Roman"/>
                <a:cs typeface="Times New Roman"/>
              </a:rPr>
              <a:t>(1991).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	</a:t>
            </a:r>
            <a:r>
              <a:rPr sz="1200" i="1" spc="-25" dirty="0">
                <a:solidFill>
                  <a:schemeClr val="tx1"/>
                </a:solidFill>
                <a:latin typeface="Times New Roman"/>
                <a:cs typeface="Times New Roman"/>
              </a:rPr>
              <a:t>La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	</a:t>
            </a:r>
            <a:r>
              <a:rPr sz="1200" i="1" spc="-10" dirty="0">
                <a:solidFill>
                  <a:schemeClr val="tx1"/>
                </a:solidFill>
                <a:latin typeface="Times New Roman"/>
                <a:cs typeface="Times New Roman"/>
              </a:rPr>
              <a:t>Teoría.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	</a:t>
            </a:r>
            <a:r>
              <a:rPr sz="1200" spc="-10" dirty="0">
                <a:solidFill>
                  <a:schemeClr val="tx1"/>
                </a:solidFill>
                <a:latin typeface="Times New Roman"/>
                <a:cs typeface="Times New Roman"/>
              </a:rPr>
              <a:t>(Documento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	</a:t>
            </a:r>
            <a:r>
              <a:rPr sz="1200" spc="-25" dirty="0">
                <a:solidFill>
                  <a:schemeClr val="tx1"/>
                </a:solidFill>
                <a:latin typeface="Times New Roman"/>
                <a:cs typeface="Times New Roman"/>
              </a:rPr>
              <a:t>en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	</a:t>
            </a:r>
            <a:r>
              <a:rPr sz="1200" spc="-10" dirty="0">
                <a:solidFill>
                  <a:schemeClr val="tx1"/>
                </a:solidFill>
                <a:latin typeface="Times New Roman"/>
                <a:cs typeface="Times New Roman"/>
              </a:rPr>
              <a:t>Línea).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	</a:t>
            </a:r>
            <a:r>
              <a:rPr sz="1200" spc="-10" dirty="0">
                <a:solidFill>
                  <a:schemeClr val="tx1"/>
                </a:solidFill>
                <a:latin typeface="Times New Roman"/>
                <a:cs typeface="Times New Roman"/>
              </a:rPr>
              <a:t>Disponible teoriakristenmswanson.blogspot.com/p/enfoque-de-la-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teoria.htm.</a:t>
            </a:r>
            <a:r>
              <a:rPr sz="1200" spc="12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[Consultado:</a:t>
            </a:r>
            <a:r>
              <a:rPr sz="1200" spc="5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Junio</a:t>
            </a:r>
            <a:r>
              <a:rPr sz="1200" spc="2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2016,</a:t>
            </a:r>
            <a:r>
              <a:rPr sz="1200" spc="5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spc="-25" dirty="0">
                <a:solidFill>
                  <a:schemeClr val="tx1"/>
                </a:solidFill>
                <a:latin typeface="Times New Roman"/>
                <a:cs typeface="Times New Roman"/>
              </a:rPr>
              <a:t>8].</a:t>
            </a:r>
            <a:endParaRPr sz="1200" dirty="0">
              <a:solidFill>
                <a:schemeClr val="tx1"/>
              </a:solidFill>
              <a:latin typeface="Times New Roman"/>
              <a:cs typeface="Times New Roman"/>
            </a:endParaRPr>
          </a:p>
          <a:p>
            <a:pPr marL="12700" marR="8255">
              <a:lnSpc>
                <a:spcPct val="100000"/>
              </a:lnSpc>
            </a:pP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UNESCO,</a:t>
            </a:r>
            <a:r>
              <a:rPr sz="1200" spc="-4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(2002).</a:t>
            </a:r>
            <a:r>
              <a:rPr sz="1200" spc="-1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spc="-10" dirty="0">
                <a:solidFill>
                  <a:schemeClr val="tx1"/>
                </a:solidFill>
                <a:latin typeface="Times New Roman"/>
                <a:cs typeface="Times New Roman"/>
              </a:rPr>
              <a:t>Introducción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 al</a:t>
            </a:r>
            <a:r>
              <a:rPr sz="1200" i="1" spc="-2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spc="-10" dirty="0">
                <a:solidFill>
                  <a:schemeClr val="tx1"/>
                </a:solidFill>
                <a:latin typeface="Times New Roman"/>
                <a:cs typeface="Times New Roman"/>
              </a:rPr>
              <a:t>Computador.</a:t>
            </a:r>
            <a:r>
              <a:rPr sz="1200" i="1" spc="-4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Cifras</a:t>
            </a:r>
            <a:r>
              <a:rPr sz="1200" i="1" spc="-3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y</a:t>
            </a:r>
            <a:r>
              <a:rPr sz="1200" i="1" spc="-2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datos</a:t>
            </a:r>
            <a:r>
              <a:rPr sz="1200" i="1" spc="-3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consecuentes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.</a:t>
            </a:r>
            <a:r>
              <a:rPr sz="1200" spc="2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Información</a:t>
            </a:r>
            <a:r>
              <a:rPr sz="1200" spc="2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en</a:t>
            </a:r>
            <a:r>
              <a:rPr sz="1200" spc="-10" dirty="0">
                <a:solidFill>
                  <a:schemeClr val="tx1"/>
                </a:solidFill>
                <a:latin typeface="Times New Roman"/>
                <a:cs typeface="Times New Roman"/>
              </a:rPr>
              <a:t> Línea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Urbina</a:t>
            </a:r>
            <a:r>
              <a:rPr sz="1200" spc="2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y</a:t>
            </a:r>
            <a:r>
              <a:rPr sz="1200" spc="-3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Molina</a:t>
            </a:r>
            <a:r>
              <a:rPr sz="1200" spc="-1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(1978).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La</a:t>
            </a:r>
            <a:r>
              <a:rPr sz="1200" i="1" spc="-1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Andragogía</a:t>
            </a:r>
            <a:r>
              <a:rPr sz="1200" i="1" spc="-1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(Documento</a:t>
            </a:r>
            <a:r>
              <a:rPr sz="1200" spc="-1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en</a:t>
            </a:r>
            <a:r>
              <a:rPr sz="1200" spc="1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Línea).</a:t>
            </a:r>
            <a:r>
              <a:rPr sz="1200" spc="29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Disponible:</a:t>
            </a:r>
            <a:r>
              <a:rPr sz="1200" spc="-1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chemeClr val="tx1"/>
                </a:solidFill>
                <a:latin typeface="Times New Roman"/>
                <a:cs typeface="Times New Roman"/>
                <a:hlinkClick r:id="rId1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www.monografias.com</a:t>
            </a:r>
            <a:endParaRPr sz="1200" dirty="0">
              <a:solidFill>
                <a:schemeClr val="tx1"/>
              </a:solidFill>
              <a:latin typeface="Times New Roman"/>
              <a:cs typeface="Times New Roman"/>
            </a:endParaRPr>
          </a:p>
          <a:p>
            <a:pPr marL="375285">
              <a:lnSpc>
                <a:spcPct val="100000"/>
              </a:lnSpc>
            </a:pP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›</a:t>
            </a:r>
            <a:r>
              <a:rPr sz="1200" spc="-3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Educacion. [Consultado:</a:t>
            </a:r>
            <a:r>
              <a:rPr sz="1200" spc="-3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Mayo 2016,</a:t>
            </a:r>
            <a:r>
              <a:rPr sz="1200" spc="-3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spc="-25" dirty="0">
                <a:solidFill>
                  <a:schemeClr val="tx1"/>
                </a:solidFill>
                <a:latin typeface="Times New Roman"/>
                <a:cs typeface="Times New Roman"/>
              </a:rPr>
              <a:t>2]</a:t>
            </a:r>
            <a:endParaRPr sz="1200" dirty="0">
              <a:solidFill>
                <a:schemeClr val="tx1"/>
              </a:solidFill>
              <a:latin typeface="Times New Roman"/>
              <a:cs typeface="Times New Roman"/>
            </a:endParaRPr>
          </a:p>
        </p:txBody>
      </p:sp>
      <p:pic>
        <p:nvPicPr>
          <p:cNvPr id="19" name="object 19"/>
          <p:cNvPicPr/>
          <p:nvPr/>
        </p:nvPicPr>
        <p:blipFill>
          <a:blip r:embed="rId15" cstate="print"/>
          <a:stretch>
            <a:fillRect/>
          </a:stretch>
        </p:blipFill>
        <p:spPr>
          <a:xfrm>
            <a:off x="4581144" y="145986"/>
            <a:ext cx="1805304" cy="893889"/>
          </a:xfrm>
          <a:prstGeom prst="rect">
            <a:avLst/>
          </a:prstGeom>
        </p:spPr>
      </p:pic>
      <p:sp>
        <p:nvSpPr>
          <p:cNvPr id="20" name="object 20"/>
          <p:cNvSpPr txBox="1"/>
          <p:nvPr/>
        </p:nvSpPr>
        <p:spPr>
          <a:xfrm>
            <a:off x="6677406" y="8861552"/>
            <a:ext cx="180975" cy="14795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spc="-25" dirty="0">
                <a:latin typeface="Times New Roman"/>
                <a:cs typeface="Times New Roman"/>
              </a:rPr>
              <a:t>121</a:t>
            </a:r>
            <a:endParaRPr sz="800">
              <a:latin typeface="Times New Roman"/>
              <a:cs typeface="Times New Roman"/>
            </a:endParaRPr>
          </a:p>
        </p:txBody>
      </p:sp>
      <p:grpSp>
        <p:nvGrpSpPr>
          <p:cNvPr id="21" name="Grupo 20">
            <a:extLst>
              <a:ext uri="{FF2B5EF4-FFF2-40B4-BE49-F238E27FC236}">
                <a16:creationId xmlns:a16="http://schemas.microsoft.com/office/drawing/2014/main" id="{2C16651F-444D-6040-76EE-07615944C15F}"/>
              </a:ext>
            </a:extLst>
          </p:cNvPr>
          <p:cNvGrpSpPr/>
          <p:nvPr/>
        </p:nvGrpSpPr>
        <p:grpSpPr>
          <a:xfrm>
            <a:off x="71628" y="124115"/>
            <a:ext cx="6665976" cy="1452626"/>
            <a:chOff x="470065" y="1951410"/>
            <a:chExt cx="6665976" cy="1452626"/>
          </a:xfrm>
        </p:grpSpPr>
        <p:grpSp>
          <p:nvGrpSpPr>
            <p:cNvPr id="22" name="object 12">
              <a:extLst>
                <a:ext uri="{FF2B5EF4-FFF2-40B4-BE49-F238E27FC236}">
                  <a16:creationId xmlns:a16="http://schemas.microsoft.com/office/drawing/2014/main" id="{65D0776D-06E3-CF91-8D18-831C59B76802}"/>
                </a:ext>
              </a:extLst>
            </p:cNvPr>
            <p:cNvGrpSpPr/>
            <p:nvPr/>
          </p:nvGrpSpPr>
          <p:grpSpPr>
            <a:xfrm>
              <a:off x="470065" y="1951664"/>
              <a:ext cx="6665976" cy="1452372"/>
              <a:chOff x="96011" y="115823"/>
              <a:chExt cx="6665976" cy="1452372"/>
            </a:xfrm>
          </p:grpSpPr>
          <p:pic>
            <p:nvPicPr>
              <p:cNvPr id="26" name="object 13">
                <a:extLst>
                  <a:ext uri="{FF2B5EF4-FFF2-40B4-BE49-F238E27FC236}">
                    <a16:creationId xmlns:a16="http://schemas.microsoft.com/office/drawing/2014/main" id="{1384CDD8-779A-71BC-15DC-EBFA02EB11CE}"/>
                  </a:ext>
                </a:extLst>
              </p:cNvPr>
              <p:cNvPicPr/>
              <p:nvPr/>
            </p:nvPicPr>
            <p:blipFill>
              <a:blip r:embed="rId3" cstate="print"/>
              <a:stretch>
                <a:fillRect/>
              </a:stretch>
            </p:blipFill>
            <p:spPr>
              <a:xfrm>
                <a:off x="96011" y="115823"/>
                <a:ext cx="6665976" cy="1452372"/>
              </a:xfrm>
              <a:prstGeom prst="rect">
                <a:avLst/>
              </a:prstGeom>
            </p:spPr>
          </p:pic>
          <p:pic>
            <p:nvPicPr>
              <p:cNvPr id="27" name="object 14">
                <a:extLst>
                  <a:ext uri="{FF2B5EF4-FFF2-40B4-BE49-F238E27FC236}">
                    <a16:creationId xmlns:a16="http://schemas.microsoft.com/office/drawing/2014/main" id="{D8C9E4BC-04A1-FB91-FFAC-C4A020043D9C}"/>
                  </a:ext>
                </a:extLst>
              </p:cNvPr>
              <p:cNvPicPr/>
              <p:nvPr/>
            </p:nvPicPr>
            <p:blipFill>
              <a:blip r:embed="rId4" cstate="print"/>
              <a:stretch>
                <a:fillRect/>
              </a:stretch>
            </p:blipFill>
            <p:spPr>
              <a:xfrm>
                <a:off x="142849" y="142875"/>
                <a:ext cx="6572275" cy="1358646"/>
              </a:xfrm>
              <a:prstGeom prst="rect">
                <a:avLst/>
              </a:prstGeom>
            </p:spPr>
          </p:pic>
          <p:sp>
            <p:nvSpPr>
              <p:cNvPr id="28" name="object 15">
                <a:extLst>
                  <a:ext uri="{FF2B5EF4-FFF2-40B4-BE49-F238E27FC236}">
                    <a16:creationId xmlns:a16="http://schemas.microsoft.com/office/drawing/2014/main" id="{93897474-5103-62C1-B9F0-DB69686FF778}"/>
                  </a:ext>
                </a:extLst>
              </p:cNvPr>
              <p:cNvSpPr/>
              <p:nvPr/>
            </p:nvSpPr>
            <p:spPr>
              <a:xfrm>
                <a:off x="142849" y="142875"/>
                <a:ext cx="6572884" cy="1358900"/>
              </a:xfrm>
              <a:custGeom>
                <a:avLst/>
                <a:gdLst/>
                <a:ahLst/>
                <a:cxnLst/>
                <a:rect l="l" t="t" r="r" b="b"/>
                <a:pathLst>
                  <a:path w="6572884" h="1358900">
                    <a:moveTo>
                      <a:pt x="0" y="226441"/>
                    </a:moveTo>
                    <a:lnTo>
                      <a:pt x="4600" y="180795"/>
                    </a:lnTo>
                    <a:lnTo>
                      <a:pt x="17795" y="138285"/>
                    </a:lnTo>
                    <a:lnTo>
                      <a:pt x="38673" y="99820"/>
                    </a:lnTo>
                    <a:lnTo>
                      <a:pt x="66324" y="66309"/>
                    </a:lnTo>
                    <a:lnTo>
                      <a:pt x="99837" y="38663"/>
                    </a:lnTo>
                    <a:lnTo>
                      <a:pt x="138301" y="17789"/>
                    </a:lnTo>
                    <a:lnTo>
                      <a:pt x="180806" y="4599"/>
                    </a:lnTo>
                    <a:lnTo>
                      <a:pt x="226440" y="0"/>
                    </a:lnTo>
                    <a:lnTo>
                      <a:pt x="6345834" y="0"/>
                    </a:lnTo>
                    <a:lnTo>
                      <a:pt x="6391480" y="4599"/>
                    </a:lnTo>
                    <a:lnTo>
                      <a:pt x="6433990" y="17789"/>
                    </a:lnTo>
                    <a:lnTo>
                      <a:pt x="6472455" y="38663"/>
                    </a:lnTo>
                    <a:lnTo>
                      <a:pt x="6505965" y="66309"/>
                    </a:lnTo>
                    <a:lnTo>
                      <a:pt x="6533612" y="99820"/>
                    </a:lnTo>
                    <a:lnTo>
                      <a:pt x="6554485" y="138285"/>
                    </a:lnTo>
                    <a:lnTo>
                      <a:pt x="6567676" y="180795"/>
                    </a:lnTo>
                    <a:lnTo>
                      <a:pt x="6572275" y="226441"/>
                    </a:lnTo>
                    <a:lnTo>
                      <a:pt x="6572275" y="1132204"/>
                    </a:lnTo>
                    <a:lnTo>
                      <a:pt x="6567676" y="1177850"/>
                    </a:lnTo>
                    <a:lnTo>
                      <a:pt x="6554485" y="1220360"/>
                    </a:lnTo>
                    <a:lnTo>
                      <a:pt x="6533612" y="1258825"/>
                    </a:lnTo>
                    <a:lnTo>
                      <a:pt x="6505965" y="1292336"/>
                    </a:lnTo>
                    <a:lnTo>
                      <a:pt x="6472455" y="1319982"/>
                    </a:lnTo>
                    <a:lnTo>
                      <a:pt x="6433990" y="1340856"/>
                    </a:lnTo>
                    <a:lnTo>
                      <a:pt x="6391480" y="1354046"/>
                    </a:lnTo>
                    <a:lnTo>
                      <a:pt x="6345834" y="1358646"/>
                    </a:lnTo>
                    <a:lnTo>
                      <a:pt x="226440" y="1358646"/>
                    </a:lnTo>
                    <a:lnTo>
                      <a:pt x="180806" y="1354046"/>
                    </a:lnTo>
                    <a:lnTo>
                      <a:pt x="138301" y="1340856"/>
                    </a:lnTo>
                    <a:lnTo>
                      <a:pt x="99837" y="1319982"/>
                    </a:lnTo>
                    <a:lnTo>
                      <a:pt x="66324" y="1292336"/>
                    </a:lnTo>
                    <a:lnTo>
                      <a:pt x="38673" y="1258825"/>
                    </a:lnTo>
                    <a:lnTo>
                      <a:pt x="17795" y="1220360"/>
                    </a:lnTo>
                    <a:lnTo>
                      <a:pt x="4600" y="1177850"/>
                    </a:lnTo>
                    <a:lnTo>
                      <a:pt x="0" y="1132204"/>
                    </a:lnTo>
                    <a:lnTo>
                      <a:pt x="0" y="226441"/>
                    </a:lnTo>
                    <a:close/>
                  </a:path>
                </a:pathLst>
              </a:custGeom>
              <a:ln w="9525">
                <a:solidFill>
                  <a:srgbClr val="55CE74"/>
                </a:solidFill>
              </a:ln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pic>
            <p:nvPicPr>
              <p:cNvPr id="29" name="object 16">
                <a:extLst>
                  <a:ext uri="{FF2B5EF4-FFF2-40B4-BE49-F238E27FC236}">
                    <a16:creationId xmlns:a16="http://schemas.microsoft.com/office/drawing/2014/main" id="{DE9F4202-3C1C-D574-3017-EB27650496F8}"/>
                  </a:ext>
                </a:extLst>
              </p:cNvPr>
              <p:cNvPicPr/>
              <p:nvPr/>
            </p:nvPicPr>
            <p:blipFill>
              <a:blip r:embed="rId5" cstate="print"/>
              <a:stretch>
                <a:fillRect/>
              </a:stretch>
            </p:blipFill>
            <p:spPr>
              <a:xfrm>
                <a:off x="2500248" y="305930"/>
                <a:ext cx="1714500" cy="733945"/>
              </a:xfrm>
              <a:prstGeom prst="rect">
                <a:avLst/>
              </a:prstGeom>
            </p:spPr>
          </p:pic>
        </p:grpSp>
        <p:sp>
          <p:nvSpPr>
            <p:cNvPr id="23" name="object 16">
              <a:extLst>
                <a:ext uri="{FF2B5EF4-FFF2-40B4-BE49-F238E27FC236}">
                  <a16:creationId xmlns:a16="http://schemas.microsoft.com/office/drawing/2014/main" id="{462DEC38-DECA-9767-C48E-5F167552A88B}"/>
                </a:ext>
              </a:extLst>
            </p:cNvPr>
            <p:cNvSpPr txBox="1"/>
            <p:nvPr/>
          </p:nvSpPr>
          <p:spPr>
            <a:xfrm>
              <a:off x="2775727" y="2875716"/>
              <a:ext cx="3332858" cy="391795"/>
            </a:xfrm>
            <a:prstGeom prst="rect">
              <a:avLst/>
            </a:prstGeom>
            <a:noFill/>
          </p:spPr>
          <p:txBody>
            <a:bodyPr vert="horz" wrap="square" lIns="0" tIns="12700" rIns="0" bIns="0" rtlCol="0">
              <a:spAutoFit/>
            </a:bodyPr>
            <a:lstStyle/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Volumen 4,  Número 1  Enero a Julio 2021</a:t>
              </a:r>
            </a:p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Revista Semestral. Venezuela</a:t>
              </a:r>
              <a:endParaRPr sz="1200" dirty="0">
                <a:latin typeface="Arial"/>
                <a:cs typeface="Arial"/>
              </a:endParaRPr>
            </a:p>
          </p:txBody>
        </p:sp>
        <p:pic>
          <p:nvPicPr>
            <p:cNvPr id="24" name="object 25">
              <a:extLst>
                <a:ext uri="{FF2B5EF4-FFF2-40B4-BE49-F238E27FC236}">
                  <a16:creationId xmlns:a16="http://schemas.microsoft.com/office/drawing/2014/main" id="{DE1C62BD-2F69-4204-1F91-3EA8794F64F7}"/>
                </a:ext>
              </a:extLst>
            </p:cNvPr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470065" y="2027896"/>
              <a:ext cx="2305662" cy="1053903"/>
            </a:xfrm>
            <a:prstGeom prst="rect">
              <a:avLst/>
            </a:prstGeom>
          </p:spPr>
        </p:pic>
        <p:pic>
          <p:nvPicPr>
            <p:cNvPr id="25" name="object 31">
              <a:extLst>
                <a:ext uri="{FF2B5EF4-FFF2-40B4-BE49-F238E27FC236}">
                  <a16:creationId xmlns:a16="http://schemas.microsoft.com/office/drawing/2014/main" id="{02A1961D-88EF-8EF0-B680-CB341DBAA766}"/>
                </a:ext>
              </a:extLst>
            </p:cNvPr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4932681" y="1951410"/>
              <a:ext cx="1805304" cy="893889"/>
            </a:xfrm>
            <a:prstGeom prst="rect">
              <a:avLst/>
            </a:prstGeom>
          </p:spPr>
        </p:pic>
      </p:grpSp>
    </p:spTree>
  </p:cSld>
  <p:clrMapOvr>
    <a:masterClrMapping/>
  </p:clrMapOvr>
</p:sld>
</file>

<file path=ppt/slides/slide12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105155" y="3043430"/>
            <a:ext cx="6647815" cy="5835650"/>
            <a:chOff x="105155" y="3043430"/>
            <a:chExt cx="6647815" cy="5835650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05155" y="3043430"/>
              <a:ext cx="6647687" cy="5835391"/>
            </a:xfrm>
            <a:prstGeom prst="rect">
              <a:avLst/>
            </a:prstGeom>
          </p:spPr>
        </p:pic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42849" y="3062414"/>
              <a:ext cx="6572250" cy="5758053"/>
            </a:xfrm>
            <a:prstGeom prst="rect">
              <a:avLst/>
            </a:prstGeom>
          </p:spPr>
        </p:pic>
        <p:sp>
          <p:nvSpPr>
            <p:cNvPr id="5" name="object 5"/>
            <p:cNvSpPr/>
            <p:nvPr/>
          </p:nvSpPr>
          <p:spPr>
            <a:xfrm>
              <a:off x="142849" y="3062414"/>
              <a:ext cx="6572250" cy="5758180"/>
            </a:xfrm>
            <a:custGeom>
              <a:avLst/>
              <a:gdLst/>
              <a:ahLst/>
              <a:cxnLst/>
              <a:rect l="l" t="t" r="r" b="b"/>
              <a:pathLst>
                <a:path w="6572250" h="5758180">
                  <a:moveTo>
                    <a:pt x="0" y="5758053"/>
                  </a:moveTo>
                  <a:lnTo>
                    <a:pt x="6572250" y="5758053"/>
                  </a:lnTo>
                  <a:lnTo>
                    <a:pt x="6572250" y="0"/>
                  </a:lnTo>
                  <a:lnTo>
                    <a:pt x="0" y="0"/>
                  </a:lnTo>
                  <a:lnTo>
                    <a:pt x="0" y="5758053"/>
                  </a:lnTo>
                  <a:close/>
                </a:path>
              </a:pathLst>
            </a:custGeom>
            <a:ln w="9525">
              <a:solidFill>
                <a:srgbClr val="55CE7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" name="object 6"/>
          <p:cNvGrpSpPr/>
          <p:nvPr/>
        </p:nvGrpSpPr>
        <p:grpSpPr>
          <a:xfrm>
            <a:off x="105155" y="124968"/>
            <a:ext cx="6647815" cy="1193800"/>
            <a:chOff x="105155" y="124968"/>
            <a:chExt cx="6647815" cy="1193800"/>
          </a:xfrm>
        </p:grpSpPr>
        <p:pic>
          <p:nvPicPr>
            <p:cNvPr id="7" name="object 7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05155" y="124968"/>
              <a:ext cx="6647687" cy="1193291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142849" y="142875"/>
              <a:ext cx="6572275" cy="1116710"/>
            </a:xfrm>
            <a:prstGeom prst="rect">
              <a:avLst/>
            </a:prstGeom>
          </p:spPr>
        </p:pic>
        <p:sp>
          <p:nvSpPr>
            <p:cNvPr id="9" name="object 9"/>
            <p:cNvSpPr/>
            <p:nvPr/>
          </p:nvSpPr>
          <p:spPr>
            <a:xfrm>
              <a:off x="142849" y="142875"/>
              <a:ext cx="6572884" cy="1116965"/>
            </a:xfrm>
            <a:custGeom>
              <a:avLst/>
              <a:gdLst/>
              <a:ahLst/>
              <a:cxnLst/>
              <a:rect l="l" t="t" r="r" b="b"/>
              <a:pathLst>
                <a:path w="6572884" h="1116965">
                  <a:moveTo>
                    <a:pt x="0" y="186181"/>
                  </a:moveTo>
                  <a:lnTo>
                    <a:pt x="6649" y="136671"/>
                  </a:lnTo>
                  <a:lnTo>
                    <a:pt x="25413" y="92192"/>
                  </a:lnTo>
                  <a:lnTo>
                    <a:pt x="54517" y="54514"/>
                  </a:lnTo>
                  <a:lnTo>
                    <a:pt x="92188" y="25409"/>
                  </a:lnTo>
                  <a:lnTo>
                    <a:pt x="136651" y="6647"/>
                  </a:lnTo>
                  <a:lnTo>
                    <a:pt x="186131" y="0"/>
                  </a:lnTo>
                  <a:lnTo>
                    <a:pt x="6386093" y="0"/>
                  </a:lnTo>
                  <a:lnTo>
                    <a:pt x="6435603" y="6647"/>
                  </a:lnTo>
                  <a:lnTo>
                    <a:pt x="6480082" y="25409"/>
                  </a:lnTo>
                  <a:lnTo>
                    <a:pt x="6517760" y="54514"/>
                  </a:lnTo>
                  <a:lnTo>
                    <a:pt x="6546865" y="92192"/>
                  </a:lnTo>
                  <a:lnTo>
                    <a:pt x="6565627" y="136671"/>
                  </a:lnTo>
                  <a:lnTo>
                    <a:pt x="6572275" y="186181"/>
                  </a:lnTo>
                  <a:lnTo>
                    <a:pt x="6572275" y="930655"/>
                  </a:lnTo>
                  <a:lnTo>
                    <a:pt x="6565627" y="980112"/>
                  </a:lnTo>
                  <a:lnTo>
                    <a:pt x="6546865" y="1024556"/>
                  </a:lnTo>
                  <a:lnTo>
                    <a:pt x="6517760" y="1062212"/>
                  </a:lnTo>
                  <a:lnTo>
                    <a:pt x="6480082" y="1091306"/>
                  </a:lnTo>
                  <a:lnTo>
                    <a:pt x="6435603" y="1110064"/>
                  </a:lnTo>
                  <a:lnTo>
                    <a:pt x="6386093" y="1116710"/>
                  </a:lnTo>
                  <a:lnTo>
                    <a:pt x="186131" y="1116710"/>
                  </a:lnTo>
                  <a:lnTo>
                    <a:pt x="136651" y="1110064"/>
                  </a:lnTo>
                  <a:lnTo>
                    <a:pt x="92188" y="1091306"/>
                  </a:lnTo>
                  <a:lnTo>
                    <a:pt x="54517" y="1062212"/>
                  </a:lnTo>
                  <a:lnTo>
                    <a:pt x="25413" y="1024556"/>
                  </a:lnTo>
                  <a:lnTo>
                    <a:pt x="6649" y="980112"/>
                  </a:lnTo>
                  <a:lnTo>
                    <a:pt x="0" y="930655"/>
                  </a:lnTo>
                  <a:lnTo>
                    <a:pt x="0" y="186181"/>
                  </a:lnTo>
                  <a:close/>
                </a:path>
              </a:pathLst>
            </a:custGeom>
            <a:ln w="9525">
              <a:solidFill>
                <a:srgbClr val="55CE7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10" name="object 10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318518" y="1504208"/>
            <a:ext cx="6256015" cy="678139"/>
          </a:xfrm>
          <a:prstGeom prst="rect">
            <a:avLst/>
          </a:prstGeom>
        </p:spPr>
      </p:pic>
      <p:sp>
        <p:nvSpPr>
          <p:cNvPr id="11" name="object 11"/>
          <p:cNvSpPr txBox="1"/>
          <p:nvPr/>
        </p:nvSpPr>
        <p:spPr>
          <a:xfrm>
            <a:off x="3020695" y="1360423"/>
            <a:ext cx="1322705" cy="18669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1050" b="1" dirty="0">
                <a:latin typeface="Times New Roman"/>
                <a:cs typeface="Times New Roman"/>
              </a:rPr>
              <a:t>Para</a:t>
            </a:r>
            <a:r>
              <a:rPr sz="1050" b="1" spc="-30" dirty="0">
                <a:latin typeface="Times New Roman"/>
                <a:cs typeface="Times New Roman"/>
              </a:rPr>
              <a:t> </a:t>
            </a:r>
            <a:r>
              <a:rPr sz="1050" b="1" dirty="0">
                <a:latin typeface="Times New Roman"/>
                <a:cs typeface="Times New Roman"/>
              </a:rPr>
              <a:t>citar</a:t>
            </a:r>
            <a:r>
              <a:rPr sz="1050" b="1" spc="-20" dirty="0">
                <a:latin typeface="Times New Roman"/>
                <a:cs typeface="Times New Roman"/>
              </a:rPr>
              <a:t> </a:t>
            </a:r>
            <a:r>
              <a:rPr sz="1050" b="1" dirty="0">
                <a:latin typeface="Times New Roman"/>
                <a:cs typeface="Times New Roman"/>
              </a:rPr>
              <a:t>este</a:t>
            </a:r>
            <a:r>
              <a:rPr sz="1050" b="1" spc="-20" dirty="0">
                <a:latin typeface="Times New Roman"/>
                <a:cs typeface="Times New Roman"/>
              </a:rPr>
              <a:t> </a:t>
            </a:r>
            <a:r>
              <a:rPr sz="1050" b="1" spc="-10" dirty="0">
                <a:latin typeface="Times New Roman"/>
                <a:cs typeface="Times New Roman"/>
              </a:rPr>
              <a:t>artículo</a:t>
            </a:r>
            <a:endParaRPr sz="1050">
              <a:latin typeface="Times New Roman"/>
              <a:cs typeface="Times New Roman"/>
            </a:endParaRPr>
          </a:p>
        </p:txBody>
      </p:sp>
      <p:grpSp>
        <p:nvGrpSpPr>
          <p:cNvPr id="12" name="object 12"/>
          <p:cNvGrpSpPr/>
          <p:nvPr/>
        </p:nvGrpSpPr>
        <p:grpSpPr>
          <a:xfrm>
            <a:off x="96011" y="115823"/>
            <a:ext cx="6666230" cy="1463040"/>
            <a:chOff x="96011" y="115823"/>
            <a:chExt cx="6666230" cy="1463040"/>
          </a:xfrm>
        </p:grpSpPr>
        <p:pic>
          <p:nvPicPr>
            <p:cNvPr id="13" name="object 13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96011" y="115823"/>
              <a:ext cx="6665976" cy="1452372"/>
            </a:xfrm>
            <a:prstGeom prst="rect">
              <a:avLst/>
            </a:prstGeom>
          </p:spPr>
        </p:pic>
        <p:pic>
          <p:nvPicPr>
            <p:cNvPr id="14" name="object 14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142849" y="142875"/>
              <a:ext cx="6572275" cy="1358646"/>
            </a:xfrm>
            <a:prstGeom prst="rect">
              <a:avLst/>
            </a:prstGeom>
          </p:spPr>
        </p:pic>
        <p:sp>
          <p:nvSpPr>
            <p:cNvPr id="15" name="object 15"/>
            <p:cNvSpPr/>
            <p:nvPr/>
          </p:nvSpPr>
          <p:spPr>
            <a:xfrm>
              <a:off x="142849" y="142875"/>
              <a:ext cx="6572884" cy="1358900"/>
            </a:xfrm>
            <a:custGeom>
              <a:avLst/>
              <a:gdLst/>
              <a:ahLst/>
              <a:cxnLst/>
              <a:rect l="l" t="t" r="r" b="b"/>
              <a:pathLst>
                <a:path w="6572884" h="1358900">
                  <a:moveTo>
                    <a:pt x="0" y="226441"/>
                  </a:moveTo>
                  <a:lnTo>
                    <a:pt x="4600" y="180795"/>
                  </a:lnTo>
                  <a:lnTo>
                    <a:pt x="17795" y="138285"/>
                  </a:lnTo>
                  <a:lnTo>
                    <a:pt x="38673" y="99820"/>
                  </a:lnTo>
                  <a:lnTo>
                    <a:pt x="66324" y="66309"/>
                  </a:lnTo>
                  <a:lnTo>
                    <a:pt x="99837" y="38663"/>
                  </a:lnTo>
                  <a:lnTo>
                    <a:pt x="138301" y="17789"/>
                  </a:lnTo>
                  <a:lnTo>
                    <a:pt x="180806" y="4599"/>
                  </a:lnTo>
                  <a:lnTo>
                    <a:pt x="226440" y="0"/>
                  </a:lnTo>
                  <a:lnTo>
                    <a:pt x="6345834" y="0"/>
                  </a:lnTo>
                  <a:lnTo>
                    <a:pt x="6391480" y="4599"/>
                  </a:lnTo>
                  <a:lnTo>
                    <a:pt x="6433990" y="17789"/>
                  </a:lnTo>
                  <a:lnTo>
                    <a:pt x="6472455" y="38663"/>
                  </a:lnTo>
                  <a:lnTo>
                    <a:pt x="6505965" y="66309"/>
                  </a:lnTo>
                  <a:lnTo>
                    <a:pt x="6533612" y="99820"/>
                  </a:lnTo>
                  <a:lnTo>
                    <a:pt x="6554485" y="138285"/>
                  </a:lnTo>
                  <a:lnTo>
                    <a:pt x="6567676" y="180795"/>
                  </a:lnTo>
                  <a:lnTo>
                    <a:pt x="6572275" y="226441"/>
                  </a:lnTo>
                  <a:lnTo>
                    <a:pt x="6572275" y="1132204"/>
                  </a:lnTo>
                  <a:lnTo>
                    <a:pt x="6567676" y="1177850"/>
                  </a:lnTo>
                  <a:lnTo>
                    <a:pt x="6554485" y="1220360"/>
                  </a:lnTo>
                  <a:lnTo>
                    <a:pt x="6533612" y="1258825"/>
                  </a:lnTo>
                  <a:lnTo>
                    <a:pt x="6505965" y="1292336"/>
                  </a:lnTo>
                  <a:lnTo>
                    <a:pt x="6472455" y="1319982"/>
                  </a:lnTo>
                  <a:lnTo>
                    <a:pt x="6433990" y="1340856"/>
                  </a:lnTo>
                  <a:lnTo>
                    <a:pt x="6391480" y="1354046"/>
                  </a:lnTo>
                  <a:lnTo>
                    <a:pt x="6345834" y="1358646"/>
                  </a:lnTo>
                  <a:lnTo>
                    <a:pt x="226440" y="1358646"/>
                  </a:lnTo>
                  <a:lnTo>
                    <a:pt x="180806" y="1354046"/>
                  </a:lnTo>
                  <a:lnTo>
                    <a:pt x="138301" y="1340856"/>
                  </a:lnTo>
                  <a:lnTo>
                    <a:pt x="99837" y="1319982"/>
                  </a:lnTo>
                  <a:lnTo>
                    <a:pt x="66324" y="1292336"/>
                  </a:lnTo>
                  <a:lnTo>
                    <a:pt x="38673" y="1258825"/>
                  </a:lnTo>
                  <a:lnTo>
                    <a:pt x="17795" y="1220360"/>
                  </a:lnTo>
                  <a:lnTo>
                    <a:pt x="4600" y="1177850"/>
                  </a:lnTo>
                  <a:lnTo>
                    <a:pt x="0" y="1132204"/>
                  </a:lnTo>
                  <a:lnTo>
                    <a:pt x="0" y="226441"/>
                  </a:lnTo>
                  <a:close/>
                </a:path>
              </a:pathLst>
            </a:custGeom>
            <a:ln w="9525">
              <a:solidFill>
                <a:srgbClr val="55CE7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6" name="object 16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2500248" y="305930"/>
              <a:ext cx="1714500" cy="733945"/>
            </a:xfrm>
            <a:prstGeom prst="rect">
              <a:avLst/>
            </a:prstGeom>
          </p:spPr>
        </p:pic>
        <p:pic>
          <p:nvPicPr>
            <p:cNvPr id="17" name="object 17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2738628" y="1024127"/>
              <a:ext cx="1897379" cy="371855"/>
            </a:xfrm>
            <a:prstGeom prst="rect">
              <a:avLst/>
            </a:prstGeom>
          </p:spPr>
        </p:pic>
        <p:pic>
          <p:nvPicPr>
            <p:cNvPr id="18" name="object 18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4401311" y="1024127"/>
              <a:ext cx="1577339" cy="371855"/>
            </a:xfrm>
            <a:prstGeom prst="rect">
              <a:avLst/>
            </a:prstGeom>
          </p:spPr>
        </p:pic>
        <p:pic>
          <p:nvPicPr>
            <p:cNvPr id="19" name="object 19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3169919" y="1207007"/>
              <a:ext cx="1546859" cy="371855"/>
            </a:xfrm>
            <a:prstGeom prst="rect">
              <a:avLst/>
            </a:prstGeom>
          </p:spPr>
        </p:pic>
        <p:pic>
          <p:nvPicPr>
            <p:cNvPr id="20" name="object 20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4482083" y="1207007"/>
              <a:ext cx="284988" cy="371855"/>
            </a:xfrm>
            <a:prstGeom prst="rect">
              <a:avLst/>
            </a:prstGeom>
          </p:spPr>
        </p:pic>
        <p:pic>
          <p:nvPicPr>
            <p:cNvPr id="21" name="object 21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4572000" y="1207007"/>
              <a:ext cx="1013460" cy="371855"/>
            </a:xfrm>
            <a:prstGeom prst="rect">
              <a:avLst/>
            </a:prstGeom>
          </p:spPr>
        </p:pic>
      </p:grpSp>
      <p:sp>
        <p:nvSpPr>
          <p:cNvPr id="22" name="object 22"/>
          <p:cNvSpPr txBox="1"/>
          <p:nvPr/>
        </p:nvSpPr>
        <p:spPr>
          <a:xfrm>
            <a:off x="2842005" y="1068451"/>
            <a:ext cx="3029585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Arial"/>
                <a:cs typeface="Arial"/>
              </a:rPr>
              <a:t>6ta.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Edición</a:t>
            </a:r>
            <a:r>
              <a:rPr sz="1200" b="1" spc="-10" dirty="0">
                <a:latin typeface="Arial"/>
                <a:cs typeface="Arial"/>
              </a:rPr>
              <a:t> Volumen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I</a:t>
            </a:r>
            <a:r>
              <a:rPr sz="1200" b="1" spc="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Enero</a:t>
            </a:r>
            <a:r>
              <a:rPr sz="1200" b="1" spc="-3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a</a:t>
            </a:r>
            <a:r>
              <a:rPr sz="1200" b="1" spc="-2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Julio</a:t>
            </a:r>
            <a:r>
              <a:rPr sz="1200" b="1" spc="-5" dirty="0">
                <a:latin typeface="Arial"/>
                <a:cs typeface="Arial"/>
              </a:rPr>
              <a:t> </a:t>
            </a:r>
            <a:r>
              <a:rPr sz="1200" b="1" spc="-20" dirty="0">
                <a:latin typeface="Arial"/>
                <a:cs typeface="Arial"/>
              </a:rPr>
              <a:t>2021</a:t>
            </a:r>
            <a:endParaRPr sz="1200">
              <a:latin typeface="Arial"/>
              <a:cs typeface="Arial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3273297" y="1251331"/>
            <a:ext cx="216789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Arial"/>
                <a:cs typeface="Arial"/>
              </a:rPr>
              <a:t>Revista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Semestral-</a:t>
            </a:r>
            <a:r>
              <a:rPr sz="1200" b="1" spc="-40" dirty="0">
                <a:latin typeface="Arial"/>
                <a:cs typeface="Arial"/>
              </a:rPr>
              <a:t> </a:t>
            </a:r>
            <a:r>
              <a:rPr sz="1200" b="1" spc="-10" dirty="0">
                <a:latin typeface="Arial"/>
                <a:cs typeface="Arial"/>
              </a:rPr>
              <a:t>Venezuela</a:t>
            </a:r>
            <a:endParaRPr sz="1200">
              <a:latin typeface="Arial"/>
              <a:cs typeface="Arial"/>
            </a:endParaRPr>
          </a:p>
        </p:txBody>
      </p:sp>
      <p:grpSp>
        <p:nvGrpSpPr>
          <p:cNvPr id="24" name="object 24"/>
          <p:cNvGrpSpPr/>
          <p:nvPr/>
        </p:nvGrpSpPr>
        <p:grpSpPr>
          <a:xfrm>
            <a:off x="320929" y="234695"/>
            <a:ext cx="6228715" cy="2848610"/>
            <a:chOff x="320929" y="234695"/>
            <a:chExt cx="6228715" cy="2848610"/>
          </a:xfrm>
        </p:grpSpPr>
        <p:pic>
          <p:nvPicPr>
            <p:cNvPr id="25" name="object 25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324612" y="234695"/>
              <a:ext cx="1719072" cy="1341120"/>
            </a:xfrm>
            <a:prstGeom prst="rect">
              <a:avLst/>
            </a:prstGeom>
          </p:spPr>
        </p:pic>
        <p:sp>
          <p:nvSpPr>
            <p:cNvPr id="26" name="object 26"/>
            <p:cNvSpPr/>
            <p:nvPr/>
          </p:nvSpPr>
          <p:spPr>
            <a:xfrm>
              <a:off x="333629" y="1522069"/>
              <a:ext cx="6203315" cy="646430"/>
            </a:xfrm>
            <a:custGeom>
              <a:avLst/>
              <a:gdLst/>
              <a:ahLst/>
              <a:cxnLst/>
              <a:rect l="l" t="t" r="r" b="b"/>
              <a:pathLst>
                <a:path w="6203315" h="646430">
                  <a:moveTo>
                    <a:pt x="6202934" y="0"/>
                  </a:moveTo>
                  <a:lnTo>
                    <a:pt x="0" y="0"/>
                  </a:lnTo>
                  <a:lnTo>
                    <a:pt x="0" y="646328"/>
                  </a:lnTo>
                  <a:lnTo>
                    <a:pt x="6202934" y="646328"/>
                  </a:lnTo>
                  <a:lnTo>
                    <a:pt x="620293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333629" y="1522069"/>
              <a:ext cx="6203315" cy="646430"/>
            </a:xfrm>
            <a:custGeom>
              <a:avLst/>
              <a:gdLst/>
              <a:ahLst/>
              <a:cxnLst/>
              <a:rect l="l" t="t" r="r" b="b"/>
              <a:pathLst>
                <a:path w="6203315" h="646430">
                  <a:moveTo>
                    <a:pt x="0" y="646328"/>
                  </a:moveTo>
                  <a:lnTo>
                    <a:pt x="6202934" y="646328"/>
                  </a:lnTo>
                  <a:lnTo>
                    <a:pt x="6202934" y="0"/>
                  </a:lnTo>
                  <a:lnTo>
                    <a:pt x="0" y="0"/>
                  </a:lnTo>
                  <a:lnTo>
                    <a:pt x="0" y="646328"/>
                  </a:lnTo>
                  <a:close/>
                </a:path>
              </a:pathLst>
            </a:custGeom>
            <a:ln w="25399">
              <a:solidFill>
                <a:srgbClr val="5BD078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333629" y="2123681"/>
              <a:ext cx="6203315" cy="946785"/>
            </a:xfrm>
            <a:custGeom>
              <a:avLst/>
              <a:gdLst/>
              <a:ahLst/>
              <a:cxnLst/>
              <a:rect l="l" t="t" r="r" b="b"/>
              <a:pathLst>
                <a:path w="6203315" h="946785">
                  <a:moveTo>
                    <a:pt x="6202934" y="0"/>
                  </a:moveTo>
                  <a:lnTo>
                    <a:pt x="0" y="0"/>
                  </a:lnTo>
                  <a:lnTo>
                    <a:pt x="0" y="946416"/>
                  </a:lnTo>
                  <a:lnTo>
                    <a:pt x="6202934" y="946416"/>
                  </a:lnTo>
                  <a:lnTo>
                    <a:pt x="620293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333629" y="2123681"/>
              <a:ext cx="6203315" cy="946785"/>
            </a:xfrm>
            <a:custGeom>
              <a:avLst/>
              <a:gdLst/>
              <a:ahLst/>
              <a:cxnLst/>
              <a:rect l="l" t="t" r="r" b="b"/>
              <a:pathLst>
                <a:path w="6203315" h="946785">
                  <a:moveTo>
                    <a:pt x="0" y="946416"/>
                  </a:moveTo>
                  <a:lnTo>
                    <a:pt x="6202934" y="946416"/>
                  </a:lnTo>
                  <a:lnTo>
                    <a:pt x="6202934" y="0"/>
                  </a:lnTo>
                  <a:lnTo>
                    <a:pt x="0" y="0"/>
                  </a:lnTo>
                  <a:lnTo>
                    <a:pt x="0" y="946416"/>
                  </a:lnTo>
                  <a:close/>
                </a:path>
              </a:pathLst>
            </a:custGeom>
            <a:ln w="25399">
              <a:solidFill>
                <a:srgbClr val="5BD078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0" name="object 30"/>
          <p:cNvSpPr txBox="1"/>
          <p:nvPr/>
        </p:nvSpPr>
        <p:spPr>
          <a:xfrm>
            <a:off x="204012" y="1550923"/>
            <a:ext cx="6416675" cy="722375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45085" algn="ctr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Times New Roman"/>
                <a:cs typeface="Times New Roman"/>
              </a:rPr>
              <a:t>MSc.</a:t>
            </a:r>
            <a:r>
              <a:rPr sz="1200" b="1" spc="-4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Kimberllin</a:t>
            </a:r>
            <a:r>
              <a:rPr sz="1200" b="1" spc="-10" dirty="0">
                <a:latin typeface="Times New Roman"/>
                <a:cs typeface="Times New Roman"/>
              </a:rPr>
              <a:t> García</a:t>
            </a:r>
            <a:endParaRPr sz="1200" dirty="0">
              <a:latin typeface="Times New Roman"/>
              <a:cs typeface="Times New Roman"/>
            </a:endParaRPr>
          </a:p>
          <a:p>
            <a:pPr marL="42545" algn="ctr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Universidad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Nacional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Experimental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-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Llanos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Centrales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Rómulo</a:t>
            </a:r>
            <a:r>
              <a:rPr sz="1200" spc="-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Gallegos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(Venezuela)</a:t>
            </a:r>
            <a:endParaRPr sz="1200" dirty="0">
              <a:latin typeface="Times New Roman"/>
              <a:cs typeface="Times New Roman"/>
            </a:endParaRPr>
          </a:p>
          <a:p>
            <a:pPr marL="46355" algn="ctr">
              <a:lnSpc>
                <a:spcPct val="100000"/>
              </a:lnSpc>
            </a:pPr>
            <a:r>
              <a:rPr sz="1200" b="1" dirty="0">
                <a:latin typeface="Times New Roman"/>
                <a:cs typeface="Times New Roman"/>
              </a:rPr>
              <a:t>Correo</a:t>
            </a:r>
            <a:r>
              <a:rPr sz="1200" b="1" spc="-5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Electrónico:</a:t>
            </a:r>
            <a:r>
              <a:rPr sz="1200" b="1" spc="-3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solidFill>
                  <a:schemeClr val="tx1"/>
                </a:solidFill>
                <a:latin typeface="Times New Roman"/>
                <a:cs typeface="Times New Roman"/>
                <a:hlinkClick r:id="rId16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kim_zule@hotmail.com</a:t>
            </a:r>
            <a:endParaRPr sz="1200" dirty="0">
              <a:solidFill>
                <a:schemeClr val="tx1"/>
              </a:solidFill>
              <a:latin typeface="Times New Roman"/>
              <a:cs typeface="Times New Roman"/>
            </a:endParaRPr>
          </a:p>
          <a:p>
            <a:pPr marL="45720" algn="ctr">
              <a:lnSpc>
                <a:spcPct val="100000"/>
              </a:lnSpc>
              <a:spcBef>
                <a:spcPts val="415"/>
              </a:spcBef>
            </a:pPr>
            <a:r>
              <a:rPr sz="1100" b="1" dirty="0">
                <a:latin typeface="Times New Roman"/>
                <a:cs typeface="Times New Roman"/>
              </a:rPr>
              <a:t>Como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citar</a:t>
            </a:r>
            <a:r>
              <a:rPr sz="1100" b="1" spc="-4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este</a:t>
            </a:r>
            <a:r>
              <a:rPr sz="1100" b="1" spc="-4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artículo: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Kimberllin</a:t>
            </a:r>
            <a:r>
              <a:rPr sz="1200" b="1" spc="3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García</a:t>
            </a:r>
            <a:r>
              <a:rPr sz="1200" b="1" spc="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(2021),</a:t>
            </a:r>
            <a:r>
              <a:rPr sz="1100" b="1" spc="-5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“</a:t>
            </a:r>
            <a:r>
              <a:rPr sz="1050" b="1" dirty="0">
                <a:latin typeface="Times New Roman"/>
                <a:cs typeface="Times New Roman"/>
              </a:rPr>
              <a:t>Esencia</a:t>
            </a:r>
            <a:r>
              <a:rPr sz="1050" b="1" spc="-35" dirty="0">
                <a:latin typeface="Times New Roman"/>
                <a:cs typeface="Times New Roman"/>
              </a:rPr>
              <a:t> </a:t>
            </a:r>
            <a:r>
              <a:rPr sz="1050" b="1" dirty="0">
                <a:latin typeface="Times New Roman"/>
                <a:cs typeface="Times New Roman"/>
              </a:rPr>
              <a:t>Educativa</a:t>
            </a:r>
            <a:r>
              <a:rPr sz="1050" b="1" spc="204" dirty="0">
                <a:latin typeface="Times New Roman"/>
                <a:cs typeface="Times New Roman"/>
              </a:rPr>
              <a:t> </a:t>
            </a:r>
            <a:r>
              <a:rPr sz="1050" b="1" dirty="0">
                <a:latin typeface="Times New Roman"/>
                <a:cs typeface="Times New Roman"/>
              </a:rPr>
              <a:t>del</a:t>
            </a:r>
            <a:r>
              <a:rPr sz="1050" b="1" spc="-20" dirty="0">
                <a:latin typeface="Times New Roman"/>
                <a:cs typeface="Times New Roman"/>
              </a:rPr>
              <a:t> </a:t>
            </a:r>
            <a:r>
              <a:rPr sz="1050" b="1" dirty="0">
                <a:latin typeface="Times New Roman"/>
                <a:cs typeface="Times New Roman"/>
              </a:rPr>
              <a:t>Profesional</a:t>
            </a:r>
            <a:r>
              <a:rPr sz="1050" b="1" spc="-65" dirty="0">
                <a:latin typeface="Times New Roman"/>
                <a:cs typeface="Times New Roman"/>
              </a:rPr>
              <a:t> </a:t>
            </a:r>
            <a:r>
              <a:rPr sz="1050" b="1" dirty="0">
                <a:latin typeface="Times New Roman"/>
                <a:cs typeface="Times New Roman"/>
              </a:rPr>
              <a:t>No</a:t>
            </a:r>
            <a:r>
              <a:rPr sz="1050" b="1" spc="-15" dirty="0">
                <a:latin typeface="Times New Roman"/>
                <a:cs typeface="Times New Roman"/>
              </a:rPr>
              <a:t> </a:t>
            </a:r>
            <a:r>
              <a:rPr sz="1050" b="1" spc="-10" dirty="0">
                <a:latin typeface="Times New Roman"/>
                <a:cs typeface="Times New Roman"/>
              </a:rPr>
              <a:t>Docente.</a:t>
            </a:r>
            <a:endParaRPr sz="1050" dirty="0">
              <a:latin typeface="Times New Roman"/>
              <a:cs typeface="Times New Roman"/>
            </a:endParaRPr>
          </a:p>
          <a:p>
            <a:pPr marL="46990" algn="ctr">
              <a:lnSpc>
                <a:spcPts val="1260"/>
              </a:lnSpc>
              <a:spcBef>
                <a:spcPts val="10"/>
              </a:spcBef>
            </a:pPr>
            <a:r>
              <a:rPr sz="1050" b="1" dirty="0">
                <a:latin typeface="Times New Roman"/>
                <a:cs typeface="Times New Roman"/>
              </a:rPr>
              <a:t>Hacia</a:t>
            </a:r>
            <a:r>
              <a:rPr sz="1050" b="1" spc="-25" dirty="0">
                <a:latin typeface="Times New Roman"/>
                <a:cs typeface="Times New Roman"/>
              </a:rPr>
              <a:t> </a:t>
            </a:r>
            <a:r>
              <a:rPr sz="1050" b="1" dirty="0">
                <a:latin typeface="Times New Roman"/>
                <a:cs typeface="Times New Roman"/>
              </a:rPr>
              <a:t>una</a:t>
            </a:r>
            <a:r>
              <a:rPr sz="1050" b="1" spc="-20" dirty="0">
                <a:latin typeface="Times New Roman"/>
                <a:cs typeface="Times New Roman"/>
              </a:rPr>
              <a:t> </a:t>
            </a:r>
            <a:r>
              <a:rPr sz="1050" b="1" dirty="0">
                <a:latin typeface="Times New Roman"/>
                <a:cs typeface="Times New Roman"/>
              </a:rPr>
              <a:t>Teoría</a:t>
            </a:r>
            <a:r>
              <a:rPr sz="1050" b="1" spc="220" dirty="0">
                <a:latin typeface="Times New Roman"/>
                <a:cs typeface="Times New Roman"/>
              </a:rPr>
              <a:t> </a:t>
            </a:r>
            <a:r>
              <a:rPr sz="1050" b="1" dirty="0">
                <a:latin typeface="Times New Roman"/>
                <a:cs typeface="Times New Roman"/>
              </a:rPr>
              <a:t>Epocal</a:t>
            </a:r>
            <a:r>
              <a:rPr sz="1050" b="1" spc="-35" dirty="0">
                <a:latin typeface="Times New Roman"/>
                <a:cs typeface="Times New Roman"/>
              </a:rPr>
              <a:t> </a:t>
            </a:r>
            <a:r>
              <a:rPr sz="1050" b="1" dirty="0">
                <a:latin typeface="Times New Roman"/>
                <a:cs typeface="Times New Roman"/>
              </a:rPr>
              <a:t>Desde</a:t>
            </a:r>
            <a:r>
              <a:rPr sz="1050" b="1" spc="-25" dirty="0">
                <a:latin typeface="Times New Roman"/>
                <a:cs typeface="Times New Roman"/>
              </a:rPr>
              <a:t> </a:t>
            </a:r>
            <a:r>
              <a:rPr sz="1050" b="1" dirty="0">
                <a:latin typeface="Times New Roman"/>
                <a:cs typeface="Times New Roman"/>
              </a:rPr>
              <a:t>los</a:t>
            </a:r>
            <a:r>
              <a:rPr sz="1050" b="1" spc="-10" dirty="0">
                <a:latin typeface="Times New Roman"/>
                <a:cs typeface="Times New Roman"/>
              </a:rPr>
              <a:t> </a:t>
            </a:r>
            <a:r>
              <a:rPr sz="1050" b="1" dirty="0">
                <a:latin typeface="Times New Roman"/>
                <a:cs typeface="Times New Roman"/>
              </a:rPr>
              <a:t>Cimientos</a:t>
            </a:r>
            <a:r>
              <a:rPr sz="1050" b="1" spc="-10" dirty="0">
                <a:latin typeface="Times New Roman"/>
                <a:cs typeface="Times New Roman"/>
              </a:rPr>
              <a:t> </a:t>
            </a:r>
            <a:r>
              <a:rPr sz="1050" b="1" dirty="0">
                <a:latin typeface="Times New Roman"/>
                <a:cs typeface="Times New Roman"/>
              </a:rPr>
              <a:t>Epistémicos</a:t>
            </a:r>
            <a:r>
              <a:rPr sz="1050" b="1" spc="-15" dirty="0">
                <a:latin typeface="Times New Roman"/>
                <a:cs typeface="Times New Roman"/>
              </a:rPr>
              <a:t> </a:t>
            </a:r>
            <a:r>
              <a:rPr sz="1050" b="1" dirty="0">
                <a:latin typeface="Times New Roman"/>
                <a:cs typeface="Times New Roman"/>
              </a:rPr>
              <a:t>Académicos</a:t>
            </a:r>
            <a:r>
              <a:rPr sz="1050" b="1" spc="225" dirty="0">
                <a:latin typeface="Times New Roman"/>
                <a:cs typeface="Times New Roman"/>
              </a:rPr>
              <a:t> </a:t>
            </a:r>
            <a:r>
              <a:rPr sz="1050" b="1" dirty="0">
                <a:latin typeface="Times New Roman"/>
                <a:cs typeface="Times New Roman"/>
              </a:rPr>
              <a:t>Postmodernos.”</a:t>
            </a:r>
            <a:r>
              <a:rPr sz="1050" b="1" spc="-25" dirty="0">
                <a:latin typeface="Times New Roman"/>
                <a:cs typeface="Times New Roman"/>
              </a:rPr>
              <a:t> </a:t>
            </a:r>
            <a:r>
              <a:rPr sz="1050" b="1" dirty="0">
                <a:latin typeface="Times New Roman"/>
                <a:cs typeface="Times New Roman"/>
              </a:rPr>
              <a:t>I</a:t>
            </a:r>
            <a:r>
              <a:rPr sz="1050" b="1" spc="-10" dirty="0">
                <a:latin typeface="Times New Roman"/>
                <a:cs typeface="Times New Roman"/>
              </a:rPr>
              <a:t> (1-</a:t>
            </a:r>
            <a:r>
              <a:rPr sz="1050" b="1" spc="-25" dirty="0">
                <a:latin typeface="Times New Roman"/>
                <a:cs typeface="Times New Roman"/>
              </a:rPr>
              <a:t>16)</a:t>
            </a:r>
            <a:endParaRPr sz="1050" dirty="0">
              <a:latin typeface="Times New Roman"/>
              <a:cs typeface="Times New Roman"/>
            </a:endParaRPr>
          </a:p>
          <a:p>
            <a:pPr marL="300990" algn="ctr">
              <a:lnSpc>
                <a:spcPts val="1320"/>
              </a:lnSpc>
            </a:pPr>
            <a:r>
              <a:rPr sz="1100" b="1" dirty="0">
                <a:latin typeface="Times New Roman"/>
                <a:cs typeface="Times New Roman"/>
              </a:rPr>
              <a:t>Recibido:</a:t>
            </a:r>
            <a:r>
              <a:rPr sz="1100" b="1" spc="24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Septiembre</a:t>
            </a:r>
            <a:r>
              <a:rPr sz="1100" b="1" spc="235" dirty="0">
                <a:latin typeface="Times New Roman"/>
                <a:cs typeface="Times New Roman"/>
              </a:rPr>
              <a:t> </a:t>
            </a:r>
            <a:r>
              <a:rPr sz="1100" b="1" spc="-20" dirty="0">
                <a:latin typeface="Times New Roman"/>
                <a:cs typeface="Times New Roman"/>
              </a:rPr>
              <a:t>2020</a:t>
            </a:r>
            <a:endParaRPr sz="1100" dirty="0">
              <a:latin typeface="Times New Roman"/>
              <a:cs typeface="Times New Roman"/>
            </a:endParaRPr>
          </a:p>
          <a:p>
            <a:pPr marL="252729" algn="ctr">
              <a:lnSpc>
                <a:spcPct val="100000"/>
              </a:lnSpc>
            </a:pPr>
            <a:r>
              <a:rPr sz="1100" b="1" dirty="0">
                <a:latin typeface="Times New Roman"/>
                <a:cs typeface="Times New Roman"/>
              </a:rPr>
              <a:t>Revisado:</a:t>
            </a:r>
            <a:r>
              <a:rPr sz="1100" b="1" spc="25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Octubre</a:t>
            </a:r>
            <a:r>
              <a:rPr sz="1100" b="1" spc="240" dirty="0">
                <a:latin typeface="Times New Roman"/>
                <a:cs typeface="Times New Roman"/>
              </a:rPr>
              <a:t> </a:t>
            </a:r>
            <a:r>
              <a:rPr sz="1100" b="1" spc="-20" dirty="0">
                <a:latin typeface="Times New Roman"/>
                <a:cs typeface="Times New Roman"/>
              </a:rPr>
              <a:t>2020</a:t>
            </a:r>
            <a:endParaRPr sz="1100" dirty="0">
              <a:latin typeface="Times New Roman"/>
              <a:cs typeface="Times New Roman"/>
            </a:endParaRPr>
          </a:p>
          <a:p>
            <a:pPr marL="254000" algn="ctr">
              <a:lnSpc>
                <a:spcPct val="100000"/>
              </a:lnSpc>
            </a:pPr>
            <a:r>
              <a:rPr sz="1100" b="1" dirty="0">
                <a:latin typeface="Times New Roman"/>
                <a:cs typeface="Times New Roman"/>
              </a:rPr>
              <a:t>Aceptado: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Octubre</a:t>
            </a:r>
            <a:r>
              <a:rPr sz="1100" b="1" spc="-40" dirty="0">
                <a:latin typeface="Times New Roman"/>
                <a:cs typeface="Times New Roman"/>
              </a:rPr>
              <a:t> </a:t>
            </a:r>
            <a:r>
              <a:rPr sz="1100" b="1" spc="-20" dirty="0">
                <a:latin typeface="Times New Roman"/>
                <a:cs typeface="Times New Roman"/>
              </a:rPr>
              <a:t>2020</a:t>
            </a:r>
            <a:endParaRPr sz="1100" dirty="0">
              <a:latin typeface="Times New Roman"/>
              <a:cs typeface="Times New Roman"/>
            </a:endParaRPr>
          </a:p>
          <a:p>
            <a:pPr marL="161925" marR="153670" algn="ctr">
              <a:lnSpc>
                <a:spcPts val="1400"/>
              </a:lnSpc>
              <a:spcBef>
                <a:spcPts val="805"/>
              </a:spcBef>
            </a:pPr>
            <a:r>
              <a:rPr sz="1200" b="1" dirty="0">
                <a:latin typeface="Times New Roman"/>
                <a:cs typeface="Times New Roman"/>
              </a:rPr>
              <a:t>Esencia</a:t>
            </a:r>
            <a:r>
              <a:rPr sz="1200" b="1" spc="-3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Educativa</a:t>
            </a:r>
            <a:r>
              <a:rPr sz="1200" b="1" spc="229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del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Profesional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No</a:t>
            </a:r>
            <a:r>
              <a:rPr sz="1200" b="1" spc="-3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Docente.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Hacia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una</a:t>
            </a:r>
            <a:r>
              <a:rPr sz="1200" b="1" spc="-7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Teoría</a:t>
            </a:r>
            <a:r>
              <a:rPr sz="1200" b="1" spc="27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Epocal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Desde</a:t>
            </a:r>
            <a:r>
              <a:rPr sz="1200" b="1" spc="-3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los</a:t>
            </a:r>
            <a:r>
              <a:rPr sz="1200" b="1" spc="-40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Cimientos Epistémicos</a:t>
            </a:r>
            <a:r>
              <a:rPr sz="1200" b="1" spc="-6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Académicos</a:t>
            </a:r>
            <a:r>
              <a:rPr sz="1200" b="1" spc="28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Postmodernos</a:t>
            </a:r>
            <a:endParaRPr sz="1200" dirty="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375"/>
              </a:spcBef>
            </a:pPr>
            <a:r>
              <a:rPr sz="1200" b="1" spc="-10" dirty="0">
                <a:latin typeface="Times New Roman"/>
                <a:cs typeface="Times New Roman"/>
              </a:rPr>
              <a:t>RESUMEN</a:t>
            </a:r>
            <a:endParaRPr sz="1200" dirty="0">
              <a:latin typeface="Times New Roman"/>
              <a:cs typeface="Times New Roman"/>
            </a:endParaRPr>
          </a:p>
          <a:p>
            <a:pPr marL="12700" marR="508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Generar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corpus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teórico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educativo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epocal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hacia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esencia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docente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significación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postmoderna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36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profesionales</a:t>
            </a:r>
            <a:r>
              <a:rPr sz="1200" spc="3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</a:t>
            </a:r>
            <a:r>
              <a:rPr sz="1200" spc="3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graduados</a:t>
            </a:r>
            <a:r>
              <a:rPr sz="1200" spc="3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3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educación</a:t>
            </a:r>
            <a:r>
              <a:rPr sz="1200" spc="3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3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3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Universidad</a:t>
            </a:r>
            <a:r>
              <a:rPr sz="1200" spc="3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Rómulo</a:t>
            </a:r>
            <a:r>
              <a:rPr sz="1200" spc="3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Gallegos.</a:t>
            </a:r>
            <a:r>
              <a:rPr sz="1200" spc="3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Develar</a:t>
            </a:r>
            <a:r>
              <a:rPr sz="1200" spc="37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los </a:t>
            </a:r>
            <a:r>
              <a:rPr sz="1200" dirty="0">
                <a:latin typeface="Times New Roman"/>
                <a:cs typeface="Times New Roman"/>
              </a:rPr>
              <a:t>elementos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ontológicos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gnoseológicos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orientan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sustentan</a:t>
            </a:r>
            <a:r>
              <a:rPr sz="1200" spc="4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esencia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docente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profesional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educación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contexto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Universidad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Rómulo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Gallegos.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Comprender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desde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cotidianidad </a:t>
            </a:r>
            <a:r>
              <a:rPr sz="1200" dirty="0">
                <a:latin typeface="Times New Roman"/>
                <a:cs typeface="Times New Roman"/>
              </a:rPr>
              <a:t>académica</a:t>
            </a:r>
            <a:r>
              <a:rPr sz="1200" spc="3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3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desarrollo</a:t>
            </a:r>
            <a:r>
              <a:rPr sz="1200" spc="34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3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ejercicio</a:t>
            </a:r>
            <a:r>
              <a:rPr sz="1200" spc="3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</a:t>
            </a:r>
            <a:r>
              <a:rPr sz="1200" spc="3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esencia</a:t>
            </a:r>
            <a:r>
              <a:rPr sz="1200" spc="3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3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docente</a:t>
            </a:r>
            <a:r>
              <a:rPr sz="1200" spc="3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</a:t>
            </a:r>
            <a:r>
              <a:rPr sz="1200" spc="3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profesional</a:t>
            </a:r>
            <a:r>
              <a:rPr sz="1200" spc="3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3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educación</a:t>
            </a:r>
            <a:r>
              <a:rPr sz="1200" spc="3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33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Universidad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Rómulo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Gallegos.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Interpretar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desde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vivencias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actores,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elementos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ontológicos </a:t>
            </a:r>
            <a:r>
              <a:rPr sz="1200" dirty="0">
                <a:latin typeface="Times New Roman"/>
                <a:cs typeface="Times New Roman"/>
              </a:rPr>
              <a:t>significantes</a:t>
            </a:r>
            <a:r>
              <a:rPr sz="1200" spc="3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 una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esencia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docente</a:t>
            </a:r>
            <a:r>
              <a:rPr sz="1200" spc="3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 significación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postmoderna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3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profesionales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incorporados </a:t>
            </a:r>
            <a:r>
              <a:rPr sz="1200" spc="-50" dirty="0">
                <a:latin typeface="Times New Roman"/>
                <a:cs typeface="Times New Roman"/>
              </a:rPr>
              <a:t>a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Universidad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Rómulo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Gallegos.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Desde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óptica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metodológica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esta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investigación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acentúa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lo </a:t>
            </a:r>
            <a:r>
              <a:rPr sz="1200" dirty="0">
                <a:latin typeface="Times New Roman"/>
                <a:cs typeface="Times New Roman"/>
              </a:rPr>
              <a:t>fenomenológico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hermenéutico.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lang="es-ES" sz="1200" dirty="0">
                <a:latin typeface="Times New Roman"/>
                <a:cs typeface="Times New Roman"/>
              </a:rPr>
              <a:t>decir,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resultado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desde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mi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mismidad,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asumo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Universidad </a:t>
            </a:r>
            <a:r>
              <a:rPr sz="1200" dirty="0">
                <a:latin typeface="Times New Roman"/>
                <a:cs typeface="Times New Roman"/>
              </a:rPr>
              <a:t>Rómulo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Gallegos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hoy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requiere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docentes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gran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capacidad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decidir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autónomamente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el </a:t>
            </a:r>
            <a:r>
              <a:rPr sz="1200" dirty="0">
                <a:latin typeface="Times New Roman"/>
                <a:cs typeface="Times New Roman"/>
              </a:rPr>
              <a:t>contenido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enseña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y,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supuesto,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también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modo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enseñar.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Dado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ciencia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los </a:t>
            </a:r>
            <a:r>
              <a:rPr sz="1200" dirty="0">
                <a:latin typeface="Times New Roman"/>
                <a:cs typeface="Times New Roman"/>
              </a:rPr>
              <a:t>valores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humanos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han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perdido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rigidez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homogeneidad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tuvieron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otras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épocas,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requiere </a:t>
            </a:r>
            <a:r>
              <a:rPr sz="1200" dirty="0">
                <a:latin typeface="Times New Roman"/>
                <a:cs typeface="Times New Roman"/>
              </a:rPr>
              <a:t>flexibilidad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interpretar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estructuras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híbridas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cambiantes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configuran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saberes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las </a:t>
            </a:r>
            <a:r>
              <a:rPr sz="1200" dirty="0">
                <a:latin typeface="Times New Roman"/>
                <a:cs typeface="Times New Roman"/>
              </a:rPr>
              <a:t>verdades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consideran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válidas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legítimas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estudiantes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aprendan.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elemento </a:t>
            </a:r>
            <a:r>
              <a:rPr sz="1200" dirty="0">
                <a:latin typeface="Times New Roman"/>
                <a:cs typeface="Times New Roman"/>
              </a:rPr>
              <a:t>conclusivo,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lang="es-MX" sz="1200" dirty="0">
                <a:latin typeface="Times New Roman"/>
                <a:cs typeface="Times New Roman"/>
              </a:rPr>
              <a:t>toda esta narrativa desde las vivencias de la investigadora se convierte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escenario </a:t>
            </a:r>
            <a:r>
              <a:rPr sz="1200" dirty="0">
                <a:latin typeface="Times New Roman"/>
                <a:cs typeface="Times New Roman"/>
              </a:rPr>
              <a:t>imperativo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necesario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estudiar,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sea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urgente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dar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cara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actos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le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son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planteados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educación</a:t>
            </a:r>
            <a:r>
              <a:rPr sz="1200" spc="3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universitaria,</a:t>
            </a:r>
            <a:r>
              <a:rPr sz="1200" spc="3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3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asumir</a:t>
            </a:r>
            <a:r>
              <a:rPr sz="1200" spc="3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3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necesidad</a:t>
            </a:r>
            <a:r>
              <a:rPr sz="1200" spc="3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vital</a:t>
            </a:r>
            <a:r>
              <a:rPr sz="1200" spc="3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reformas</a:t>
            </a:r>
            <a:r>
              <a:rPr sz="1200" spc="3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profundas</a:t>
            </a:r>
            <a:r>
              <a:rPr sz="1200" spc="3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donde</a:t>
            </a:r>
            <a:r>
              <a:rPr sz="1200" spc="3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31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planteen </a:t>
            </a:r>
            <a:r>
              <a:rPr sz="1200" dirty="0">
                <a:latin typeface="Times New Roman"/>
                <a:cs typeface="Times New Roman"/>
              </a:rPr>
              <a:t>cambios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 la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manera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pensar,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decir,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hacer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sentir.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 esta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perspectiva, no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puedo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ocultar </a:t>
            </a:r>
            <a:r>
              <a:rPr sz="1200" spc="-20" dirty="0">
                <a:latin typeface="Times New Roman"/>
                <a:cs typeface="Times New Roman"/>
              </a:rPr>
              <a:t>como </a:t>
            </a:r>
            <a:r>
              <a:rPr sz="1200" dirty="0">
                <a:latin typeface="Times New Roman"/>
                <a:cs typeface="Times New Roman"/>
              </a:rPr>
              <a:t>docente universitaria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 en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actualidad pesan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sobre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docentes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incorporados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 ejercicio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10" dirty="0">
                <a:latin typeface="Times New Roman"/>
                <a:cs typeface="Times New Roman"/>
              </a:rPr>
              <a:t>sinfín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demandas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expectativas,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mayoría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ellas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orientadas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responder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corto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plazo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desafíos </a:t>
            </a:r>
            <a:r>
              <a:rPr sz="1200" dirty="0">
                <a:latin typeface="Times New Roman"/>
                <a:cs typeface="Times New Roman"/>
              </a:rPr>
              <a:t>del mundo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globalizado.</a:t>
            </a:r>
            <a:endParaRPr sz="1200" dirty="0">
              <a:latin typeface="Times New Roman"/>
              <a:cs typeface="Times New Roman"/>
            </a:endParaRPr>
          </a:p>
          <a:p>
            <a:pPr marL="12700" algn="just">
              <a:lnSpc>
                <a:spcPct val="100000"/>
              </a:lnSpc>
              <a:spcBef>
                <a:spcPts val="10"/>
              </a:spcBef>
            </a:pPr>
            <a:r>
              <a:rPr sz="1200" b="1" dirty="0">
                <a:latin typeface="Times New Roman"/>
                <a:cs typeface="Times New Roman"/>
              </a:rPr>
              <a:t>Descriptores: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Profesional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Docente,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Cimientos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Epistémicos</a:t>
            </a:r>
            <a:r>
              <a:rPr sz="1200" spc="-6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Académicos.</a:t>
            </a:r>
            <a:endParaRPr sz="1200" dirty="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70"/>
              </a:spcBef>
            </a:pPr>
            <a:endParaRPr sz="1200" dirty="0">
              <a:latin typeface="Times New Roman"/>
              <a:cs typeface="Times New Roman"/>
            </a:endParaRPr>
          </a:p>
          <a:p>
            <a:pPr marL="12700" marR="5080" algn="just">
              <a:lnSpc>
                <a:spcPct val="99200"/>
              </a:lnSpc>
            </a:pPr>
            <a:r>
              <a:rPr sz="1200" b="1" dirty="0">
                <a:latin typeface="Times New Roman"/>
                <a:cs typeface="Times New Roman"/>
              </a:rPr>
              <a:t>Reseña</a:t>
            </a:r>
            <a:r>
              <a:rPr sz="1200" b="1" spc="44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Biográfica:</a:t>
            </a:r>
            <a:r>
              <a:rPr sz="1200" b="1" spc="4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T.S.U</a:t>
            </a:r>
            <a:r>
              <a:rPr sz="1200" spc="43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4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Radiología,</a:t>
            </a:r>
            <a:r>
              <a:rPr sz="1200" spc="4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Docente</a:t>
            </a:r>
            <a:r>
              <a:rPr sz="1200" spc="4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4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Educación</a:t>
            </a:r>
            <a:r>
              <a:rPr sz="1200" spc="4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Rural</a:t>
            </a:r>
            <a:r>
              <a:rPr sz="1200" spc="4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mención</a:t>
            </a:r>
            <a:r>
              <a:rPr sz="1200" spc="44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Agropecuaria </a:t>
            </a:r>
            <a:r>
              <a:rPr sz="1200" dirty="0">
                <a:latin typeface="Times New Roman"/>
                <a:cs typeface="Times New Roman"/>
              </a:rPr>
              <a:t>Universidad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Nacional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Experimental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Llanos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Centrales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Rómulo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Gallegos,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Magister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Scientiarium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Educación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Mención: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Educación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Investigativa.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SECRETARIA.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Auto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lavado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Daytona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spc="-45" dirty="0">
                <a:latin typeface="Times New Roman"/>
                <a:cs typeface="Times New Roman"/>
              </a:rPr>
              <a:t>Av.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Principal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Morera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San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Juan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Morros.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Ámbito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Laboral</a:t>
            </a:r>
            <a:r>
              <a:rPr sz="1200" spc="-10" dirty="0">
                <a:latin typeface="Calibri"/>
                <a:cs typeface="Calibri"/>
              </a:rPr>
              <a:t>.</a:t>
            </a:r>
            <a:endParaRPr sz="1200" dirty="0">
              <a:latin typeface="Calibri"/>
              <a:cs typeface="Calibri"/>
            </a:endParaRPr>
          </a:p>
        </p:txBody>
      </p:sp>
      <p:pic>
        <p:nvPicPr>
          <p:cNvPr id="31" name="object 31"/>
          <p:cNvPicPr/>
          <p:nvPr/>
        </p:nvPicPr>
        <p:blipFill>
          <a:blip r:embed="rId17" cstate="print"/>
          <a:stretch>
            <a:fillRect/>
          </a:stretch>
        </p:blipFill>
        <p:spPr>
          <a:xfrm>
            <a:off x="4725161" y="164274"/>
            <a:ext cx="1805305" cy="893889"/>
          </a:xfrm>
          <a:prstGeom prst="rect">
            <a:avLst/>
          </a:prstGeom>
        </p:spPr>
      </p:pic>
      <p:sp>
        <p:nvSpPr>
          <p:cNvPr id="32" name="object 32"/>
          <p:cNvSpPr txBox="1"/>
          <p:nvPr/>
        </p:nvSpPr>
        <p:spPr>
          <a:xfrm>
            <a:off x="6610604" y="8896129"/>
            <a:ext cx="254000" cy="1943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410"/>
              </a:lnSpc>
            </a:pPr>
            <a:r>
              <a:rPr sz="1200" spc="-25" dirty="0">
                <a:latin typeface="Times New Roman"/>
                <a:cs typeface="Times New Roman"/>
              </a:rPr>
              <a:t>122</a:t>
            </a:r>
            <a:endParaRPr sz="1200">
              <a:latin typeface="Times New Roman"/>
              <a:cs typeface="Times New Roman"/>
            </a:endParaRPr>
          </a:p>
        </p:txBody>
      </p:sp>
      <p:grpSp>
        <p:nvGrpSpPr>
          <p:cNvPr id="33" name="Grupo 32">
            <a:extLst>
              <a:ext uri="{FF2B5EF4-FFF2-40B4-BE49-F238E27FC236}">
                <a16:creationId xmlns:a16="http://schemas.microsoft.com/office/drawing/2014/main" id="{A0FF1363-196E-F6F7-1E1F-C4C0E10BF48A}"/>
              </a:ext>
            </a:extLst>
          </p:cNvPr>
          <p:cNvGrpSpPr/>
          <p:nvPr/>
        </p:nvGrpSpPr>
        <p:grpSpPr>
          <a:xfrm>
            <a:off x="80770" y="113065"/>
            <a:ext cx="6665976" cy="1452626"/>
            <a:chOff x="470065" y="1951410"/>
            <a:chExt cx="6665976" cy="1452626"/>
          </a:xfrm>
        </p:grpSpPr>
        <p:grpSp>
          <p:nvGrpSpPr>
            <p:cNvPr id="34" name="object 12">
              <a:extLst>
                <a:ext uri="{FF2B5EF4-FFF2-40B4-BE49-F238E27FC236}">
                  <a16:creationId xmlns:a16="http://schemas.microsoft.com/office/drawing/2014/main" id="{6384899A-EE69-12EF-B0C2-957D05A303A3}"/>
                </a:ext>
              </a:extLst>
            </p:cNvPr>
            <p:cNvGrpSpPr/>
            <p:nvPr/>
          </p:nvGrpSpPr>
          <p:grpSpPr>
            <a:xfrm>
              <a:off x="470065" y="1951664"/>
              <a:ext cx="6665976" cy="1452372"/>
              <a:chOff x="96011" y="115823"/>
              <a:chExt cx="6665976" cy="1452372"/>
            </a:xfrm>
          </p:grpSpPr>
          <p:pic>
            <p:nvPicPr>
              <p:cNvPr id="38" name="object 13">
                <a:extLst>
                  <a:ext uri="{FF2B5EF4-FFF2-40B4-BE49-F238E27FC236}">
                    <a16:creationId xmlns:a16="http://schemas.microsoft.com/office/drawing/2014/main" id="{12D8C06F-425B-E3D9-0356-D88FBDEE322A}"/>
                  </a:ext>
                </a:extLst>
              </p:cNvPr>
              <p:cNvPicPr/>
              <p:nvPr/>
            </p:nvPicPr>
            <p:blipFill>
              <a:blip r:embed="rId7" cstate="print"/>
              <a:stretch>
                <a:fillRect/>
              </a:stretch>
            </p:blipFill>
            <p:spPr>
              <a:xfrm>
                <a:off x="96011" y="115823"/>
                <a:ext cx="6665976" cy="1452372"/>
              </a:xfrm>
              <a:prstGeom prst="rect">
                <a:avLst/>
              </a:prstGeom>
            </p:spPr>
          </p:pic>
          <p:pic>
            <p:nvPicPr>
              <p:cNvPr id="39" name="object 14">
                <a:extLst>
                  <a:ext uri="{FF2B5EF4-FFF2-40B4-BE49-F238E27FC236}">
                    <a16:creationId xmlns:a16="http://schemas.microsoft.com/office/drawing/2014/main" id="{5EDF2617-88C7-46F5-B3CC-DFD1113F0015}"/>
                  </a:ext>
                </a:extLst>
              </p:cNvPr>
              <p:cNvPicPr/>
              <p:nvPr/>
            </p:nvPicPr>
            <p:blipFill>
              <a:blip r:embed="rId8" cstate="print"/>
              <a:stretch>
                <a:fillRect/>
              </a:stretch>
            </p:blipFill>
            <p:spPr>
              <a:xfrm>
                <a:off x="142849" y="142875"/>
                <a:ext cx="6572275" cy="1358646"/>
              </a:xfrm>
              <a:prstGeom prst="rect">
                <a:avLst/>
              </a:prstGeom>
            </p:spPr>
          </p:pic>
          <p:sp>
            <p:nvSpPr>
              <p:cNvPr id="40" name="object 15">
                <a:extLst>
                  <a:ext uri="{FF2B5EF4-FFF2-40B4-BE49-F238E27FC236}">
                    <a16:creationId xmlns:a16="http://schemas.microsoft.com/office/drawing/2014/main" id="{73A872C8-7B07-684A-37FD-02E1489A411E}"/>
                  </a:ext>
                </a:extLst>
              </p:cNvPr>
              <p:cNvSpPr/>
              <p:nvPr/>
            </p:nvSpPr>
            <p:spPr>
              <a:xfrm>
                <a:off x="142849" y="142875"/>
                <a:ext cx="6572884" cy="1358900"/>
              </a:xfrm>
              <a:custGeom>
                <a:avLst/>
                <a:gdLst/>
                <a:ahLst/>
                <a:cxnLst/>
                <a:rect l="l" t="t" r="r" b="b"/>
                <a:pathLst>
                  <a:path w="6572884" h="1358900">
                    <a:moveTo>
                      <a:pt x="0" y="226441"/>
                    </a:moveTo>
                    <a:lnTo>
                      <a:pt x="4600" y="180795"/>
                    </a:lnTo>
                    <a:lnTo>
                      <a:pt x="17795" y="138285"/>
                    </a:lnTo>
                    <a:lnTo>
                      <a:pt x="38673" y="99820"/>
                    </a:lnTo>
                    <a:lnTo>
                      <a:pt x="66324" y="66309"/>
                    </a:lnTo>
                    <a:lnTo>
                      <a:pt x="99837" y="38663"/>
                    </a:lnTo>
                    <a:lnTo>
                      <a:pt x="138301" y="17789"/>
                    </a:lnTo>
                    <a:lnTo>
                      <a:pt x="180806" y="4599"/>
                    </a:lnTo>
                    <a:lnTo>
                      <a:pt x="226440" y="0"/>
                    </a:lnTo>
                    <a:lnTo>
                      <a:pt x="6345834" y="0"/>
                    </a:lnTo>
                    <a:lnTo>
                      <a:pt x="6391480" y="4599"/>
                    </a:lnTo>
                    <a:lnTo>
                      <a:pt x="6433990" y="17789"/>
                    </a:lnTo>
                    <a:lnTo>
                      <a:pt x="6472455" y="38663"/>
                    </a:lnTo>
                    <a:lnTo>
                      <a:pt x="6505965" y="66309"/>
                    </a:lnTo>
                    <a:lnTo>
                      <a:pt x="6533612" y="99820"/>
                    </a:lnTo>
                    <a:lnTo>
                      <a:pt x="6554485" y="138285"/>
                    </a:lnTo>
                    <a:lnTo>
                      <a:pt x="6567676" y="180795"/>
                    </a:lnTo>
                    <a:lnTo>
                      <a:pt x="6572275" y="226441"/>
                    </a:lnTo>
                    <a:lnTo>
                      <a:pt x="6572275" y="1132204"/>
                    </a:lnTo>
                    <a:lnTo>
                      <a:pt x="6567676" y="1177850"/>
                    </a:lnTo>
                    <a:lnTo>
                      <a:pt x="6554485" y="1220360"/>
                    </a:lnTo>
                    <a:lnTo>
                      <a:pt x="6533612" y="1258825"/>
                    </a:lnTo>
                    <a:lnTo>
                      <a:pt x="6505965" y="1292336"/>
                    </a:lnTo>
                    <a:lnTo>
                      <a:pt x="6472455" y="1319982"/>
                    </a:lnTo>
                    <a:lnTo>
                      <a:pt x="6433990" y="1340856"/>
                    </a:lnTo>
                    <a:lnTo>
                      <a:pt x="6391480" y="1354046"/>
                    </a:lnTo>
                    <a:lnTo>
                      <a:pt x="6345834" y="1358646"/>
                    </a:lnTo>
                    <a:lnTo>
                      <a:pt x="226440" y="1358646"/>
                    </a:lnTo>
                    <a:lnTo>
                      <a:pt x="180806" y="1354046"/>
                    </a:lnTo>
                    <a:lnTo>
                      <a:pt x="138301" y="1340856"/>
                    </a:lnTo>
                    <a:lnTo>
                      <a:pt x="99837" y="1319982"/>
                    </a:lnTo>
                    <a:lnTo>
                      <a:pt x="66324" y="1292336"/>
                    </a:lnTo>
                    <a:lnTo>
                      <a:pt x="38673" y="1258825"/>
                    </a:lnTo>
                    <a:lnTo>
                      <a:pt x="17795" y="1220360"/>
                    </a:lnTo>
                    <a:lnTo>
                      <a:pt x="4600" y="1177850"/>
                    </a:lnTo>
                    <a:lnTo>
                      <a:pt x="0" y="1132204"/>
                    </a:lnTo>
                    <a:lnTo>
                      <a:pt x="0" y="226441"/>
                    </a:lnTo>
                    <a:close/>
                  </a:path>
                </a:pathLst>
              </a:custGeom>
              <a:ln w="9525">
                <a:solidFill>
                  <a:srgbClr val="55CE74"/>
                </a:solidFill>
              </a:ln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pic>
            <p:nvPicPr>
              <p:cNvPr id="41" name="object 16">
                <a:extLst>
                  <a:ext uri="{FF2B5EF4-FFF2-40B4-BE49-F238E27FC236}">
                    <a16:creationId xmlns:a16="http://schemas.microsoft.com/office/drawing/2014/main" id="{0C0A1C40-AABF-F133-0A30-F9E0709D70F8}"/>
                  </a:ext>
                </a:extLst>
              </p:cNvPr>
              <p:cNvPicPr/>
              <p:nvPr/>
            </p:nvPicPr>
            <p:blipFill>
              <a:blip r:embed="rId9" cstate="print"/>
              <a:stretch>
                <a:fillRect/>
              </a:stretch>
            </p:blipFill>
            <p:spPr>
              <a:xfrm>
                <a:off x="2500248" y="305930"/>
                <a:ext cx="1714500" cy="733945"/>
              </a:xfrm>
              <a:prstGeom prst="rect">
                <a:avLst/>
              </a:prstGeom>
            </p:spPr>
          </p:pic>
        </p:grpSp>
        <p:sp>
          <p:nvSpPr>
            <p:cNvPr id="35" name="object 16">
              <a:extLst>
                <a:ext uri="{FF2B5EF4-FFF2-40B4-BE49-F238E27FC236}">
                  <a16:creationId xmlns:a16="http://schemas.microsoft.com/office/drawing/2014/main" id="{FFE69E81-E97B-22AF-EEEE-49C363270C83}"/>
                </a:ext>
              </a:extLst>
            </p:cNvPr>
            <p:cNvSpPr txBox="1"/>
            <p:nvPr/>
          </p:nvSpPr>
          <p:spPr>
            <a:xfrm>
              <a:off x="2775727" y="2875716"/>
              <a:ext cx="3332858" cy="391795"/>
            </a:xfrm>
            <a:prstGeom prst="rect">
              <a:avLst/>
            </a:prstGeom>
            <a:noFill/>
          </p:spPr>
          <p:txBody>
            <a:bodyPr vert="horz" wrap="square" lIns="0" tIns="12700" rIns="0" bIns="0" rtlCol="0">
              <a:spAutoFit/>
            </a:bodyPr>
            <a:lstStyle/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Volumen 4,  Número 1  Enero a Julio 2021</a:t>
              </a:r>
            </a:p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Revista Semestral. Venezuela</a:t>
              </a:r>
              <a:endParaRPr sz="1200" dirty="0">
                <a:latin typeface="Arial"/>
                <a:cs typeface="Arial"/>
              </a:endParaRPr>
            </a:p>
          </p:txBody>
        </p:sp>
        <p:pic>
          <p:nvPicPr>
            <p:cNvPr id="36" name="object 25">
              <a:extLst>
                <a:ext uri="{FF2B5EF4-FFF2-40B4-BE49-F238E27FC236}">
                  <a16:creationId xmlns:a16="http://schemas.microsoft.com/office/drawing/2014/main" id="{469EE4FE-95F0-8086-D231-B9F4352E45A4}"/>
                </a:ext>
              </a:extLst>
            </p:cNvPr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470065" y="2027896"/>
              <a:ext cx="2305662" cy="1053903"/>
            </a:xfrm>
            <a:prstGeom prst="rect">
              <a:avLst/>
            </a:prstGeom>
          </p:spPr>
        </p:pic>
        <p:pic>
          <p:nvPicPr>
            <p:cNvPr id="37" name="object 31">
              <a:extLst>
                <a:ext uri="{FF2B5EF4-FFF2-40B4-BE49-F238E27FC236}">
                  <a16:creationId xmlns:a16="http://schemas.microsoft.com/office/drawing/2014/main" id="{C3DF5D30-81B2-62A4-D1C1-9EFD925FC234}"/>
                </a:ext>
              </a:extLst>
            </p:cNvPr>
            <p:cNvPicPr/>
            <p:nvPr/>
          </p:nvPicPr>
          <p:blipFill>
            <a:blip r:embed="rId17" cstate="print"/>
            <a:stretch>
              <a:fillRect/>
            </a:stretch>
          </p:blipFill>
          <p:spPr>
            <a:xfrm>
              <a:off x="4932681" y="1951410"/>
              <a:ext cx="1805304" cy="893889"/>
            </a:xfrm>
            <a:prstGeom prst="rect">
              <a:avLst/>
            </a:prstGeom>
          </p:spPr>
        </p:pic>
      </p:grpSp>
    </p:spTree>
  </p:cSld>
  <p:clrMapOvr>
    <a:masterClrMapping/>
  </p:clrMapOvr>
</p:sld>
</file>

<file path=ppt/slides/slide12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105155" y="3043430"/>
            <a:ext cx="6647815" cy="5835650"/>
            <a:chOff x="105155" y="3043430"/>
            <a:chExt cx="6647815" cy="5835650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05155" y="3043430"/>
              <a:ext cx="6647687" cy="5835391"/>
            </a:xfrm>
            <a:prstGeom prst="rect">
              <a:avLst/>
            </a:prstGeom>
          </p:spPr>
        </p:pic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42849" y="3062414"/>
              <a:ext cx="6572250" cy="5758053"/>
            </a:xfrm>
            <a:prstGeom prst="rect">
              <a:avLst/>
            </a:prstGeom>
          </p:spPr>
        </p:pic>
        <p:sp>
          <p:nvSpPr>
            <p:cNvPr id="5" name="object 5"/>
            <p:cNvSpPr/>
            <p:nvPr/>
          </p:nvSpPr>
          <p:spPr>
            <a:xfrm>
              <a:off x="142849" y="3062414"/>
              <a:ext cx="6572250" cy="5758180"/>
            </a:xfrm>
            <a:custGeom>
              <a:avLst/>
              <a:gdLst/>
              <a:ahLst/>
              <a:cxnLst/>
              <a:rect l="l" t="t" r="r" b="b"/>
              <a:pathLst>
                <a:path w="6572250" h="5758180">
                  <a:moveTo>
                    <a:pt x="0" y="5758053"/>
                  </a:moveTo>
                  <a:lnTo>
                    <a:pt x="6572250" y="5758053"/>
                  </a:lnTo>
                  <a:lnTo>
                    <a:pt x="6572250" y="0"/>
                  </a:lnTo>
                  <a:lnTo>
                    <a:pt x="0" y="0"/>
                  </a:lnTo>
                  <a:lnTo>
                    <a:pt x="0" y="5758053"/>
                  </a:lnTo>
                  <a:close/>
                </a:path>
              </a:pathLst>
            </a:custGeom>
            <a:ln w="9525">
              <a:solidFill>
                <a:srgbClr val="55CE7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" name="object 6"/>
          <p:cNvGrpSpPr/>
          <p:nvPr/>
        </p:nvGrpSpPr>
        <p:grpSpPr>
          <a:xfrm>
            <a:off x="105155" y="124968"/>
            <a:ext cx="6647815" cy="1193800"/>
            <a:chOff x="105155" y="124968"/>
            <a:chExt cx="6647815" cy="1193800"/>
          </a:xfrm>
        </p:grpSpPr>
        <p:pic>
          <p:nvPicPr>
            <p:cNvPr id="7" name="object 7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05155" y="124968"/>
              <a:ext cx="6647687" cy="1193291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142849" y="142875"/>
              <a:ext cx="6572275" cy="1116710"/>
            </a:xfrm>
            <a:prstGeom prst="rect">
              <a:avLst/>
            </a:prstGeom>
          </p:spPr>
        </p:pic>
        <p:sp>
          <p:nvSpPr>
            <p:cNvPr id="9" name="object 9"/>
            <p:cNvSpPr/>
            <p:nvPr/>
          </p:nvSpPr>
          <p:spPr>
            <a:xfrm>
              <a:off x="142849" y="142875"/>
              <a:ext cx="6572884" cy="1116965"/>
            </a:xfrm>
            <a:custGeom>
              <a:avLst/>
              <a:gdLst/>
              <a:ahLst/>
              <a:cxnLst/>
              <a:rect l="l" t="t" r="r" b="b"/>
              <a:pathLst>
                <a:path w="6572884" h="1116965">
                  <a:moveTo>
                    <a:pt x="0" y="186181"/>
                  </a:moveTo>
                  <a:lnTo>
                    <a:pt x="6649" y="136671"/>
                  </a:lnTo>
                  <a:lnTo>
                    <a:pt x="25413" y="92192"/>
                  </a:lnTo>
                  <a:lnTo>
                    <a:pt x="54517" y="54514"/>
                  </a:lnTo>
                  <a:lnTo>
                    <a:pt x="92188" y="25409"/>
                  </a:lnTo>
                  <a:lnTo>
                    <a:pt x="136651" y="6647"/>
                  </a:lnTo>
                  <a:lnTo>
                    <a:pt x="186131" y="0"/>
                  </a:lnTo>
                  <a:lnTo>
                    <a:pt x="6386093" y="0"/>
                  </a:lnTo>
                  <a:lnTo>
                    <a:pt x="6435603" y="6647"/>
                  </a:lnTo>
                  <a:lnTo>
                    <a:pt x="6480082" y="25409"/>
                  </a:lnTo>
                  <a:lnTo>
                    <a:pt x="6517760" y="54514"/>
                  </a:lnTo>
                  <a:lnTo>
                    <a:pt x="6546865" y="92192"/>
                  </a:lnTo>
                  <a:lnTo>
                    <a:pt x="6565627" y="136671"/>
                  </a:lnTo>
                  <a:lnTo>
                    <a:pt x="6572275" y="186181"/>
                  </a:lnTo>
                  <a:lnTo>
                    <a:pt x="6572275" y="930655"/>
                  </a:lnTo>
                  <a:lnTo>
                    <a:pt x="6565627" y="980112"/>
                  </a:lnTo>
                  <a:lnTo>
                    <a:pt x="6546865" y="1024556"/>
                  </a:lnTo>
                  <a:lnTo>
                    <a:pt x="6517760" y="1062212"/>
                  </a:lnTo>
                  <a:lnTo>
                    <a:pt x="6480082" y="1091306"/>
                  </a:lnTo>
                  <a:lnTo>
                    <a:pt x="6435603" y="1110064"/>
                  </a:lnTo>
                  <a:lnTo>
                    <a:pt x="6386093" y="1116710"/>
                  </a:lnTo>
                  <a:lnTo>
                    <a:pt x="186131" y="1116710"/>
                  </a:lnTo>
                  <a:lnTo>
                    <a:pt x="136651" y="1110064"/>
                  </a:lnTo>
                  <a:lnTo>
                    <a:pt x="92188" y="1091306"/>
                  </a:lnTo>
                  <a:lnTo>
                    <a:pt x="54517" y="1062212"/>
                  </a:lnTo>
                  <a:lnTo>
                    <a:pt x="25413" y="1024556"/>
                  </a:lnTo>
                  <a:lnTo>
                    <a:pt x="6649" y="980112"/>
                  </a:lnTo>
                  <a:lnTo>
                    <a:pt x="0" y="930655"/>
                  </a:lnTo>
                  <a:lnTo>
                    <a:pt x="0" y="186181"/>
                  </a:lnTo>
                  <a:close/>
                </a:path>
              </a:pathLst>
            </a:custGeom>
            <a:ln w="9525">
              <a:solidFill>
                <a:srgbClr val="55CE7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10" name="object 10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318518" y="1504208"/>
            <a:ext cx="6256015" cy="678139"/>
          </a:xfrm>
          <a:prstGeom prst="rect">
            <a:avLst/>
          </a:prstGeom>
        </p:spPr>
      </p:pic>
      <p:sp>
        <p:nvSpPr>
          <p:cNvPr id="11" name="object 11"/>
          <p:cNvSpPr txBox="1"/>
          <p:nvPr/>
        </p:nvSpPr>
        <p:spPr>
          <a:xfrm>
            <a:off x="3020695" y="1360423"/>
            <a:ext cx="1322705" cy="18669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1050" b="1" dirty="0">
                <a:latin typeface="Times New Roman"/>
                <a:cs typeface="Times New Roman"/>
              </a:rPr>
              <a:t>Para</a:t>
            </a:r>
            <a:r>
              <a:rPr sz="1050" b="1" spc="-30" dirty="0">
                <a:latin typeface="Times New Roman"/>
                <a:cs typeface="Times New Roman"/>
              </a:rPr>
              <a:t> </a:t>
            </a:r>
            <a:r>
              <a:rPr sz="1050" b="1" dirty="0">
                <a:latin typeface="Times New Roman"/>
                <a:cs typeface="Times New Roman"/>
              </a:rPr>
              <a:t>citar</a:t>
            </a:r>
            <a:r>
              <a:rPr sz="1050" b="1" spc="-20" dirty="0">
                <a:latin typeface="Times New Roman"/>
                <a:cs typeface="Times New Roman"/>
              </a:rPr>
              <a:t> </a:t>
            </a:r>
            <a:r>
              <a:rPr sz="1050" b="1" dirty="0">
                <a:latin typeface="Times New Roman"/>
                <a:cs typeface="Times New Roman"/>
              </a:rPr>
              <a:t>este</a:t>
            </a:r>
            <a:r>
              <a:rPr sz="1050" b="1" spc="-20" dirty="0">
                <a:latin typeface="Times New Roman"/>
                <a:cs typeface="Times New Roman"/>
              </a:rPr>
              <a:t> </a:t>
            </a:r>
            <a:r>
              <a:rPr sz="1050" b="1" spc="-10" dirty="0">
                <a:latin typeface="Times New Roman"/>
                <a:cs typeface="Times New Roman"/>
              </a:rPr>
              <a:t>artículo</a:t>
            </a:r>
            <a:endParaRPr sz="1050">
              <a:latin typeface="Times New Roman"/>
              <a:cs typeface="Times New Roman"/>
            </a:endParaRPr>
          </a:p>
        </p:txBody>
      </p:sp>
      <p:grpSp>
        <p:nvGrpSpPr>
          <p:cNvPr id="12" name="object 12"/>
          <p:cNvGrpSpPr/>
          <p:nvPr/>
        </p:nvGrpSpPr>
        <p:grpSpPr>
          <a:xfrm>
            <a:off x="96011" y="115823"/>
            <a:ext cx="6666230" cy="1463040"/>
            <a:chOff x="96011" y="115823"/>
            <a:chExt cx="6666230" cy="1463040"/>
          </a:xfrm>
        </p:grpSpPr>
        <p:pic>
          <p:nvPicPr>
            <p:cNvPr id="13" name="object 13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96011" y="115823"/>
              <a:ext cx="6665976" cy="1452372"/>
            </a:xfrm>
            <a:prstGeom prst="rect">
              <a:avLst/>
            </a:prstGeom>
          </p:spPr>
        </p:pic>
        <p:pic>
          <p:nvPicPr>
            <p:cNvPr id="14" name="object 14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142849" y="142875"/>
              <a:ext cx="6572275" cy="1358646"/>
            </a:xfrm>
            <a:prstGeom prst="rect">
              <a:avLst/>
            </a:prstGeom>
          </p:spPr>
        </p:pic>
        <p:sp>
          <p:nvSpPr>
            <p:cNvPr id="15" name="object 15"/>
            <p:cNvSpPr/>
            <p:nvPr/>
          </p:nvSpPr>
          <p:spPr>
            <a:xfrm>
              <a:off x="142849" y="142875"/>
              <a:ext cx="6572884" cy="1358900"/>
            </a:xfrm>
            <a:custGeom>
              <a:avLst/>
              <a:gdLst/>
              <a:ahLst/>
              <a:cxnLst/>
              <a:rect l="l" t="t" r="r" b="b"/>
              <a:pathLst>
                <a:path w="6572884" h="1358900">
                  <a:moveTo>
                    <a:pt x="0" y="226441"/>
                  </a:moveTo>
                  <a:lnTo>
                    <a:pt x="4600" y="180795"/>
                  </a:lnTo>
                  <a:lnTo>
                    <a:pt x="17795" y="138285"/>
                  </a:lnTo>
                  <a:lnTo>
                    <a:pt x="38673" y="99820"/>
                  </a:lnTo>
                  <a:lnTo>
                    <a:pt x="66324" y="66309"/>
                  </a:lnTo>
                  <a:lnTo>
                    <a:pt x="99837" y="38663"/>
                  </a:lnTo>
                  <a:lnTo>
                    <a:pt x="138301" y="17789"/>
                  </a:lnTo>
                  <a:lnTo>
                    <a:pt x="180806" y="4599"/>
                  </a:lnTo>
                  <a:lnTo>
                    <a:pt x="226440" y="0"/>
                  </a:lnTo>
                  <a:lnTo>
                    <a:pt x="6345834" y="0"/>
                  </a:lnTo>
                  <a:lnTo>
                    <a:pt x="6391480" y="4599"/>
                  </a:lnTo>
                  <a:lnTo>
                    <a:pt x="6433990" y="17789"/>
                  </a:lnTo>
                  <a:lnTo>
                    <a:pt x="6472455" y="38663"/>
                  </a:lnTo>
                  <a:lnTo>
                    <a:pt x="6505965" y="66309"/>
                  </a:lnTo>
                  <a:lnTo>
                    <a:pt x="6533612" y="99820"/>
                  </a:lnTo>
                  <a:lnTo>
                    <a:pt x="6554485" y="138285"/>
                  </a:lnTo>
                  <a:lnTo>
                    <a:pt x="6567676" y="180795"/>
                  </a:lnTo>
                  <a:lnTo>
                    <a:pt x="6572275" y="226441"/>
                  </a:lnTo>
                  <a:lnTo>
                    <a:pt x="6572275" y="1132204"/>
                  </a:lnTo>
                  <a:lnTo>
                    <a:pt x="6567676" y="1177850"/>
                  </a:lnTo>
                  <a:lnTo>
                    <a:pt x="6554485" y="1220360"/>
                  </a:lnTo>
                  <a:lnTo>
                    <a:pt x="6533612" y="1258825"/>
                  </a:lnTo>
                  <a:lnTo>
                    <a:pt x="6505965" y="1292336"/>
                  </a:lnTo>
                  <a:lnTo>
                    <a:pt x="6472455" y="1319982"/>
                  </a:lnTo>
                  <a:lnTo>
                    <a:pt x="6433990" y="1340856"/>
                  </a:lnTo>
                  <a:lnTo>
                    <a:pt x="6391480" y="1354046"/>
                  </a:lnTo>
                  <a:lnTo>
                    <a:pt x="6345834" y="1358646"/>
                  </a:lnTo>
                  <a:lnTo>
                    <a:pt x="226440" y="1358646"/>
                  </a:lnTo>
                  <a:lnTo>
                    <a:pt x="180806" y="1354046"/>
                  </a:lnTo>
                  <a:lnTo>
                    <a:pt x="138301" y="1340856"/>
                  </a:lnTo>
                  <a:lnTo>
                    <a:pt x="99837" y="1319982"/>
                  </a:lnTo>
                  <a:lnTo>
                    <a:pt x="66324" y="1292336"/>
                  </a:lnTo>
                  <a:lnTo>
                    <a:pt x="38673" y="1258825"/>
                  </a:lnTo>
                  <a:lnTo>
                    <a:pt x="17795" y="1220360"/>
                  </a:lnTo>
                  <a:lnTo>
                    <a:pt x="4600" y="1177850"/>
                  </a:lnTo>
                  <a:lnTo>
                    <a:pt x="0" y="1132204"/>
                  </a:lnTo>
                  <a:lnTo>
                    <a:pt x="0" y="226441"/>
                  </a:lnTo>
                  <a:close/>
                </a:path>
              </a:pathLst>
            </a:custGeom>
            <a:ln w="9525">
              <a:solidFill>
                <a:srgbClr val="55CE7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6" name="object 16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2500248" y="305930"/>
              <a:ext cx="1714500" cy="733945"/>
            </a:xfrm>
            <a:prstGeom prst="rect">
              <a:avLst/>
            </a:prstGeom>
          </p:spPr>
        </p:pic>
        <p:pic>
          <p:nvPicPr>
            <p:cNvPr id="17" name="object 17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2738628" y="1024127"/>
              <a:ext cx="1897379" cy="371855"/>
            </a:xfrm>
            <a:prstGeom prst="rect">
              <a:avLst/>
            </a:prstGeom>
          </p:spPr>
        </p:pic>
        <p:pic>
          <p:nvPicPr>
            <p:cNvPr id="18" name="object 18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4401311" y="1024127"/>
              <a:ext cx="1577339" cy="371855"/>
            </a:xfrm>
            <a:prstGeom prst="rect">
              <a:avLst/>
            </a:prstGeom>
          </p:spPr>
        </p:pic>
        <p:pic>
          <p:nvPicPr>
            <p:cNvPr id="19" name="object 19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3169919" y="1207007"/>
              <a:ext cx="1546859" cy="371855"/>
            </a:xfrm>
            <a:prstGeom prst="rect">
              <a:avLst/>
            </a:prstGeom>
          </p:spPr>
        </p:pic>
        <p:pic>
          <p:nvPicPr>
            <p:cNvPr id="20" name="object 20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4482083" y="1207007"/>
              <a:ext cx="284988" cy="371855"/>
            </a:xfrm>
            <a:prstGeom prst="rect">
              <a:avLst/>
            </a:prstGeom>
          </p:spPr>
        </p:pic>
        <p:pic>
          <p:nvPicPr>
            <p:cNvPr id="21" name="object 21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4572000" y="1207007"/>
              <a:ext cx="1013460" cy="371855"/>
            </a:xfrm>
            <a:prstGeom prst="rect">
              <a:avLst/>
            </a:prstGeom>
          </p:spPr>
        </p:pic>
      </p:grpSp>
      <p:sp>
        <p:nvSpPr>
          <p:cNvPr id="22" name="object 22"/>
          <p:cNvSpPr txBox="1"/>
          <p:nvPr/>
        </p:nvSpPr>
        <p:spPr>
          <a:xfrm>
            <a:off x="2842005" y="1068451"/>
            <a:ext cx="3029585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Arial"/>
                <a:cs typeface="Arial"/>
              </a:rPr>
              <a:t>6ta.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Edición</a:t>
            </a:r>
            <a:r>
              <a:rPr sz="1200" b="1" spc="-10" dirty="0">
                <a:latin typeface="Arial"/>
                <a:cs typeface="Arial"/>
              </a:rPr>
              <a:t> Volumen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I</a:t>
            </a:r>
            <a:r>
              <a:rPr sz="1200" b="1" spc="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Enero</a:t>
            </a:r>
            <a:r>
              <a:rPr sz="1200" b="1" spc="-3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a</a:t>
            </a:r>
            <a:r>
              <a:rPr sz="1200" b="1" spc="-2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Julio</a:t>
            </a:r>
            <a:r>
              <a:rPr sz="1200" b="1" spc="-5" dirty="0">
                <a:latin typeface="Arial"/>
                <a:cs typeface="Arial"/>
              </a:rPr>
              <a:t> </a:t>
            </a:r>
            <a:r>
              <a:rPr sz="1200" b="1" spc="-20" dirty="0">
                <a:latin typeface="Arial"/>
                <a:cs typeface="Arial"/>
              </a:rPr>
              <a:t>2021</a:t>
            </a:r>
            <a:endParaRPr sz="1200">
              <a:latin typeface="Arial"/>
              <a:cs typeface="Arial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3273297" y="1251331"/>
            <a:ext cx="216789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Arial"/>
                <a:cs typeface="Arial"/>
              </a:rPr>
              <a:t>Revista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Semestral-</a:t>
            </a:r>
            <a:r>
              <a:rPr sz="1200" b="1" spc="-40" dirty="0">
                <a:latin typeface="Arial"/>
                <a:cs typeface="Arial"/>
              </a:rPr>
              <a:t> </a:t>
            </a:r>
            <a:r>
              <a:rPr sz="1200" b="1" spc="-10" dirty="0">
                <a:latin typeface="Arial"/>
                <a:cs typeface="Arial"/>
              </a:rPr>
              <a:t>Venezuela</a:t>
            </a:r>
            <a:endParaRPr sz="1200">
              <a:latin typeface="Arial"/>
              <a:cs typeface="Arial"/>
            </a:endParaRPr>
          </a:p>
        </p:txBody>
      </p:sp>
      <p:grpSp>
        <p:nvGrpSpPr>
          <p:cNvPr id="24" name="object 24"/>
          <p:cNvGrpSpPr/>
          <p:nvPr/>
        </p:nvGrpSpPr>
        <p:grpSpPr>
          <a:xfrm>
            <a:off x="320929" y="234695"/>
            <a:ext cx="6228715" cy="2840990"/>
            <a:chOff x="320929" y="234695"/>
            <a:chExt cx="6228715" cy="2840990"/>
          </a:xfrm>
        </p:grpSpPr>
        <p:pic>
          <p:nvPicPr>
            <p:cNvPr id="25" name="object 25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324612" y="234695"/>
              <a:ext cx="1719072" cy="1341120"/>
            </a:xfrm>
            <a:prstGeom prst="rect">
              <a:avLst/>
            </a:prstGeom>
          </p:spPr>
        </p:pic>
        <p:sp>
          <p:nvSpPr>
            <p:cNvPr id="26" name="object 26"/>
            <p:cNvSpPr/>
            <p:nvPr/>
          </p:nvSpPr>
          <p:spPr>
            <a:xfrm>
              <a:off x="333629" y="1522069"/>
              <a:ext cx="6203315" cy="646430"/>
            </a:xfrm>
            <a:custGeom>
              <a:avLst/>
              <a:gdLst/>
              <a:ahLst/>
              <a:cxnLst/>
              <a:rect l="l" t="t" r="r" b="b"/>
              <a:pathLst>
                <a:path w="6203315" h="646430">
                  <a:moveTo>
                    <a:pt x="6202934" y="0"/>
                  </a:moveTo>
                  <a:lnTo>
                    <a:pt x="0" y="0"/>
                  </a:lnTo>
                  <a:lnTo>
                    <a:pt x="0" y="646328"/>
                  </a:lnTo>
                  <a:lnTo>
                    <a:pt x="6202934" y="646328"/>
                  </a:lnTo>
                  <a:lnTo>
                    <a:pt x="620293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333629" y="1522069"/>
              <a:ext cx="6203315" cy="646430"/>
            </a:xfrm>
            <a:custGeom>
              <a:avLst/>
              <a:gdLst/>
              <a:ahLst/>
              <a:cxnLst/>
              <a:rect l="l" t="t" r="r" b="b"/>
              <a:pathLst>
                <a:path w="6203315" h="646430">
                  <a:moveTo>
                    <a:pt x="0" y="646328"/>
                  </a:moveTo>
                  <a:lnTo>
                    <a:pt x="6202934" y="646328"/>
                  </a:lnTo>
                  <a:lnTo>
                    <a:pt x="6202934" y="0"/>
                  </a:lnTo>
                  <a:lnTo>
                    <a:pt x="0" y="0"/>
                  </a:lnTo>
                  <a:lnTo>
                    <a:pt x="0" y="646328"/>
                  </a:lnTo>
                  <a:close/>
                </a:path>
              </a:pathLst>
            </a:custGeom>
            <a:ln w="25399">
              <a:solidFill>
                <a:srgbClr val="5BD078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333629" y="2123757"/>
              <a:ext cx="6203315" cy="939165"/>
            </a:xfrm>
            <a:custGeom>
              <a:avLst/>
              <a:gdLst/>
              <a:ahLst/>
              <a:cxnLst/>
              <a:rect l="l" t="t" r="r" b="b"/>
              <a:pathLst>
                <a:path w="6203315" h="939164">
                  <a:moveTo>
                    <a:pt x="6202934" y="0"/>
                  </a:moveTo>
                  <a:lnTo>
                    <a:pt x="0" y="0"/>
                  </a:lnTo>
                  <a:lnTo>
                    <a:pt x="0" y="938720"/>
                  </a:lnTo>
                  <a:lnTo>
                    <a:pt x="6202934" y="938720"/>
                  </a:lnTo>
                  <a:lnTo>
                    <a:pt x="620293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333629" y="2123757"/>
              <a:ext cx="6203315" cy="939165"/>
            </a:xfrm>
            <a:custGeom>
              <a:avLst/>
              <a:gdLst/>
              <a:ahLst/>
              <a:cxnLst/>
              <a:rect l="l" t="t" r="r" b="b"/>
              <a:pathLst>
                <a:path w="6203315" h="939164">
                  <a:moveTo>
                    <a:pt x="0" y="938720"/>
                  </a:moveTo>
                  <a:lnTo>
                    <a:pt x="6202934" y="938720"/>
                  </a:lnTo>
                  <a:lnTo>
                    <a:pt x="6202934" y="0"/>
                  </a:lnTo>
                  <a:lnTo>
                    <a:pt x="0" y="0"/>
                  </a:lnTo>
                  <a:lnTo>
                    <a:pt x="0" y="938720"/>
                  </a:lnTo>
                  <a:close/>
                </a:path>
              </a:pathLst>
            </a:custGeom>
            <a:ln w="25400">
              <a:solidFill>
                <a:srgbClr val="5BD078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0" name="object 30"/>
          <p:cNvSpPr txBox="1"/>
          <p:nvPr/>
        </p:nvSpPr>
        <p:spPr>
          <a:xfrm>
            <a:off x="412495" y="1550923"/>
            <a:ext cx="6047740" cy="963294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Times New Roman"/>
                <a:cs typeface="Times New Roman"/>
              </a:rPr>
              <a:t>MSc.</a:t>
            </a:r>
            <a:r>
              <a:rPr sz="1200" b="1" spc="-4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Kimberllin</a:t>
            </a:r>
            <a:r>
              <a:rPr sz="1200" b="1" spc="-10" dirty="0">
                <a:latin typeface="Times New Roman"/>
                <a:cs typeface="Times New Roman"/>
              </a:rPr>
              <a:t> García</a:t>
            </a:r>
            <a:endParaRPr sz="1200" dirty="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Rómulo</a:t>
            </a:r>
            <a:r>
              <a:rPr sz="1200" spc="-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Gallegos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National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Experimental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University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-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Central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Plains</a:t>
            </a:r>
            <a:r>
              <a:rPr sz="1200" spc="-5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(Venezuela)</a:t>
            </a:r>
            <a:endParaRPr sz="1200" dirty="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</a:pPr>
            <a:r>
              <a:rPr sz="1200" b="1" dirty="0">
                <a:latin typeface="Times New Roman"/>
                <a:cs typeface="Times New Roman"/>
              </a:rPr>
              <a:t>Email: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solidFill>
                  <a:schemeClr val="tx1"/>
                </a:solidFill>
                <a:latin typeface="Times New Roman"/>
                <a:cs typeface="Times New Roman"/>
                <a:hlinkClick r:id="rId16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kim_zule@hotmail.com</a:t>
            </a:r>
            <a:endParaRPr sz="1200" dirty="0">
              <a:solidFill>
                <a:schemeClr val="tx1"/>
              </a:solidFill>
              <a:latin typeface="Times New Roman"/>
              <a:cs typeface="Times New Roman"/>
            </a:endParaRPr>
          </a:p>
          <a:p>
            <a:pPr marL="12065" marR="5080" algn="ctr">
              <a:lnSpc>
                <a:spcPct val="100000"/>
              </a:lnSpc>
              <a:spcBef>
                <a:spcPts val="420"/>
              </a:spcBef>
            </a:pPr>
            <a:r>
              <a:rPr sz="1100" b="1" dirty="0">
                <a:latin typeface="Times New Roman"/>
                <a:cs typeface="Times New Roman"/>
              </a:rPr>
              <a:t>How</a:t>
            </a:r>
            <a:r>
              <a:rPr sz="1100" b="1" spc="30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to</a:t>
            </a:r>
            <a:r>
              <a:rPr sz="1100" b="1" spc="29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cite</a:t>
            </a:r>
            <a:r>
              <a:rPr sz="1100" b="1" spc="29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this</a:t>
            </a:r>
            <a:r>
              <a:rPr sz="1100" b="1" spc="30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article:</a:t>
            </a:r>
            <a:r>
              <a:rPr sz="1100" b="1" spc="29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Kimberllin</a:t>
            </a:r>
            <a:r>
              <a:rPr sz="1100" b="1" spc="29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Garcia</a:t>
            </a:r>
            <a:r>
              <a:rPr sz="1100" b="1" spc="29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(2021),</a:t>
            </a:r>
            <a:r>
              <a:rPr sz="1100" b="1" spc="29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“Educational</a:t>
            </a:r>
            <a:r>
              <a:rPr sz="1100" b="1" spc="30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Essence</a:t>
            </a:r>
            <a:r>
              <a:rPr sz="1100" b="1" spc="28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of</a:t>
            </a:r>
            <a:r>
              <a:rPr sz="1100" b="1" spc="31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the</a:t>
            </a:r>
            <a:r>
              <a:rPr sz="1100" b="1" spc="295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Non-Teaching </a:t>
            </a:r>
            <a:r>
              <a:rPr sz="1100" b="1" dirty="0">
                <a:latin typeface="Times New Roman"/>
                <a:cs typeface="Times New Roman"/>
              </a:rPr>
              <a:t>Professional.</a:t>
            </a:r>
            <a:r>
              <a:rPr sz="1100" b="1" spc="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Towards</a:t>
            </a:r>
            <a:r>
              <a:rPr sz="1100" b="1" spc="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an</a:t>
            </a:r>
            <a:r>
              <a:rPr sz="1100" b="1" spc="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Epocal</a:t>
            </a:r>
            <a:r>
              <a:rPr sz="1100" b="1" spc="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Theory</a:t>
            </a:r>
            <a:r>
              <a:rPr sz="1100" b="1" spc="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From</a:t>
            </a:r>
            <a:r>
              <a:rPr sz="1100" b="1" spc="4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Postmodern</a:t>
            </a:r>
            <a:r>
              <a:rPr sz="1100" b="1" spc="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Academic</a:t>
            </a:r>
            <a:r>
              <a:rPr sz="1100" b="1" spc="4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Epistemic</a:t>
            </a:r>
            <a:r>
              <a:rPr sz="1100" b="1" spc="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Foundations"</a:t>
            </a:r>
            <a:r>
              <a:rPr sz="1100" b="1" spc="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</a:t>
            </a:r>
            <a:r>
              <a:rPr sz="1100" b="1" spc="25" dirty="0">
                <a:latin typeface="Times New Roman"/>
                <a:cs typeface="Times New Roman"/>
              </a:rPr>
              <a:t> </a:t>
            </a:r>
            <a:r>
              <a:rPr sz="1100" b="1" spc="-25" dirty="0">
                <a:latin typeface="Times New Roman"/>
                <a:cs typeface="Times New Roman"/>
              </a:rPr>
              <a:t>(1-</a:t>
            </a:r>
            <a:endParaRPr sz="1100" dirty="0">
              <a:latin typeface="Times New Roman"/>
              <a:cs typeface="Times New Roman"/>
            </a:endParaRPr>
          </a:p>
        </p:txBody>
      </p:sp>
      <p:sp>
        <p:nvSpPr>
          <p:cNvPr id="31" name="object 31"/>
          <p:cNvSpPr txBox="1"/>
          <p:nvPr/>
        </p:nvSpPr>
        <p:spPr>
          <a:xfrm>
            <a:off x="412495" y="2487930"/>
            <a:ext cx="212725" cy="19367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b="1" spc="-25" dirty="0">
                <a:latin typeface="Times New Roman"/>
                <a:cs typeface="Times New Roman"/>
              </a:rPr>
              <a:t>16)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32" name="object 32"/>
          <p:cNvSpPr txBox="1"/>
          <p:nvPr/>
        </p:nvSpPr>
        <p:spPr>
          <a:xfrm>
            <a:off x="2799333" y="2487930"/>
            <a:ext cx="1600200" cy="52895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b="1" dirty="0">
                <a:latin typeface="Times New Roman"/>
                <a:cs typeface="Times New Roman"/>
              </a:rPr>
              <a:t>Received: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September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spc="-20" dirty="0">
                <a:latin typeface="Times New Roman"/>
                <a:cs typeface="Times New Roman"/>
              </a:rPr>
              <a:t>2020</a:t>
            </a:r>
            <a:endParaRPr sz="1100">
              <a:latin typeface="Times New Roman"/>
              <a:cs typeface="Times New Roman"/>
            </a:endParaRPr>
          </a:p>
          <a:p>
            <a:pPr marL="82550">
              <a:lnSpc>
                <a:spcPct val="100000"/>
              </a:lnSpc>
              <a:spcBef>
                <a:spcPts val="5"/>
              </a:spcBef>
            </a:pPr>
            <a:r>
              <a:rPr sz="1100" b="1" dirty="0">
                <a:latin typeface="Times New Roman"/>
                <a:cs typeface="Times New Roman"/>
              </a:rPr>
              <a:t>Revised: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October</a:t>
            </a:r>
            <a:r>
              <a:rPr sz="1100" b="1" spc="-50" dirty="0">
                <a:latin typeface="Times New Roman"/>
                <a:cs typeface="Times New Roman"/>
              </a:rPr>
              <a:t> </a:t>
            </a:r>
            <a:r>
              <a:rPr sz="1100" b="1" spc="-20" dirty="0">
                <a:latin typeface="Times New Roman"/>
                <a:cs typeface="Times New Roman"/>
              </a:rPr>
              <a:t>2020</a:t>
            </a:r>
            <a:endParaRPr sz="1100">
              <a:latin typeface="Times New Roman"/>
              <a:cs typeface="Times New Roman"/>
            </a:endParaRPr>
          </a:p>
          <a:p>
            <a:pPr marL="40005">
              <a:lnSpc>
                <a:spcPct val="100000"/>
              </a:lnSpc>
            </a:pPr>
            <a:r>
              <a:rPr sz="1100" b="1" dirty="0">
                <a:latin typeface="Times New Roman"/>
                <a:cs typeface="Times New Roman"/>
              </a:rPr>
              <a:t>Accepted: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October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spc="-20" dirty="0">
                <a:latin typeface="Times New Roman"/>
                <a:cs typeface="Times New Roman"/>
              </a:rPr>
              <a:t>2020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33" name="object 33"/>
          <p:cNvSpPr txBox="1"/>
          <p:nvPr/>
        </p:nvSpPr>
        <p:spPr>
          <a:xfrm>
            <a:off x="251256" y="3255645"/>
            <a:ext cx="6370320" cy="5516245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328930" marR="286385" algn="ctr">
              <a:lnSpc>
                <a:spcPts val="1400"/>
              </a:lnSpc>
              <a:spcBef>
                <a:spcPts val="180"/>
              </a:spcBef>
            </a:pPr>
            <a:r>
              <a:rPr sz="1200" b="1" dirty="0">
                <a:latin typeface="Times New Roman"/>
                <a:cs typeface="Times New Roman"/>
              </a:rPr>
              <a:t>Educational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Essence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of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the</a:t>
            </a:r>
            <a:r>
              <a:rPr sz="1200" b="1" spc="-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Non-</a:t>
            </a:r>
            <a:r>
              <a:rPr sz="1200" b="1" spc="-10" dirty="0">
                <a:latin typeface="Times New Roman"/>
                <a:cs typeface="Times New Roman"/>
              </a:rPr>
              <a:t>Teaching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Professional.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spc="-20" dirty="0">
                <a:latin typeface="Times New Roman"/>
                <a:cs typeface="Times New Roman"/>
              </a:rPr>
              <a:t>Towards</a:t>
            </a:r>
            <a:r>
              <a:rPr sz="1200" b="1" spc="-3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an</a:t>
            </a:r>
            <a:r>
              <a:rPr sz="1200" b="1" spc="-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Epocal</a:t>
            </a:r>
            <a:r>
              <a:rPr sz="1200" b="1" spc="-3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Theory </a:t>
            </a:r>
            <a:r>
              <a:rPr sz="1200" b="1" spc="-20" dirty="0">
                <a:latin typeface="Times New Roman"/>
                <a:cs typeface="Times New Roman"/>
              </a:rPr>
              <a:t>From </a:t>
            </a:r>
            <a:r>
              <a:rPr sz="1200" b="1" spc="-10" dirty="0">
                <a:latin typeface="Times New Roman"/>
                <a:cs typeface="Times New Roman"/>
              </a:rPr>
              <a:t>Postmodern</a:t>
            </a:r>
            <a:r>
              <a:rPr sz="1200" b="1" spc="-6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Academic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Epistemic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Foundations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80"/>
              </a:spcBef>
            </a:pPr>
            <a:endParaRPr sz="12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5"/>
              </a:spcBef>
            </a:pPr>
            <a:r>
              <a:rPr sz="1200" b="1" spc="-10" dirty="0">
                <a:latin typeface="Times New Roman"/>
                <a:cs typeface="Times New Roman"/>
              </a:rPr>
              <a:t>ABSTRACT</a:t>
            </a:r>
            <a:endParaRPr sz="1200">
              <a:latin typeface="Times New Roman"/>
              <a:cs typeface="Times New Roman"/>
            </a:endParaRPr>
          </a:p>
          <a:p>
            <a:pPr marL="12700" marR="508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Generate</a:t>
            </a:r>
            <a:r>
              <a:rPr sz="1200" spc="3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</a:t>
            </a:r>
            <a:r>
              <a:rPr sz="1200" spc="3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epochal</a:t>
            </a:r>
            <a:r>
              <a:rPr sz="1200" spc="3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educational</a:t>
            </a:r>
            <a:r>
              <a:rPr sz="1200" spc="3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theoretical</a:t>
            </a:r>
            <a:r>
              <a:rPr sz="1200" spc="3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corpus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towards</a:t>
            </a:r>
            <a:r>
              <a:rPr sz="1200" spc="3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3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teaching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essence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with</a:t>
            </a:r>
            <a:r>
              <a:rPr sz="1200" spc="31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postmodern </a:t>
            </a:r>
            <a:r>
              <a:rPr sz="1200" dirty="0">
                <a:latin typeface="Times New Roman"/>
                <a:cs typeface="Times New Roman"/>
              </a:rPr>
              <a:t>significance in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undergraduate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professionals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education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at the Rómulo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Gallegos</a:t>
            </a:r>
            <a:r>
              <a:rPr sz="1200" spc="-10" dirty="0">
                <a:latin typeface="Times New Roman"/>
                <a:cs typeface="Times New Roman"/>
              </a:rPr>
              <a:t> University.</a:t>
            </a:r>
            <a:r>
              <a:rPr sz="1200" dirty="0">
                <a:latin typeface="Times New Roman"/>
                <a:cs typeface="Times New Roman"/>
              </a:rPr>
              <a:t> Unveil </a:t>
            </a:r>
            <a:r>
              <a:rPr sz="1200" spc="-25" dirty="0">
                <a:latin typeface="Times New Roman"/>
                <a:cs typeface="Times New Roman"/>
              </a:rPr>
              <a:t>the </a:t>
            </a:r>
            <a:r>
              <a:rPr sz="1200" dirty="0">
                <a:latin typeface="Times New Roman"/>
                <a:cs typeface="Times New Roman"/>
              </a:rPr>
              <a:t>ontological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and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gnoseological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elements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that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guide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or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sustain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essence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non-</a:t>
            </a:r>
            <a:r>
              <a:rPr sz="1200" spc="-10" dirty="0">
                <a:latin typeface="Times New Roman"/>
                <a:cs typeface="Times New Roman"/>
              </a:rPr>
              <a:t>professional </a:t>
            </a:r>
            <a:r>
              <a:rPr sz="1200" dirty="0">
                <a:latin typeface="Times New Roman"/>
                <a:cs typeface="Times New Roman"/>
              </a:rPr>
              <a:t>teacher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education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context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Rómulo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Gallegos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University.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Understand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from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academic </a:t>
            </a:r>
            <a:r>
              <a:rPr sz="1200" dirty="0">
                <a:latin typeface="Times New Roman"/>
                <a:cs typeface="Times New Roman"/>
              </a:rPr>
              <a:t>daily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life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 development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 the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exercise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or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essence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 the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non-</a:t>
            </a:r>
            <a:r>
              <a:rPr sz="1200" dirty="0">
                <a:latin typeface="Times New Roman"/>
                <a:cs typeface="Times New Roman"/>
              </a:rPr>
              <a:t>professional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teacher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 education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at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the </a:t>
            </a:r>
            <a:r>
              <a:rPr sz="1200" dirty="0">
                <a:latin typeface="Times New Roman"/>
                <a:cs typeface="Times New Roman"/>
              </a:rPr>
              <a:t>Rómulo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Gallegos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University.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Interpret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from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experiences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actors,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significant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ontological </a:t>
            </a:r>
            <a:r>
              <a:rPr sz="1200" dirty="0">
                <a:latin typeface="Times New Roman"/>
                <a:cs typeface="Times New Roman"/>
              </a:rPr>
              <a:t>elements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teaching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essence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with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postmodern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significance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professionals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incorporated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the </a:t>
            </a:r>
            <a:r>
              <a:rPr sz="1200" dirty="0">
                <a:latin typeface="Times New Roman"/>
                <a:cs typeface="Times New Roman"/>
              </a:rPr>
              <a:t>Rómulo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Gallegos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University.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From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methodological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point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view,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this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research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is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accentuated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the </a:t>
            </a:r>
            <a:r>
              <a:rPr sz="1200" dirty="0">
                <a:latin typeface="Times New Roman"/>
                <a:cs typeface="Times New Roman"/>
              </a:rPr>
              <a:t>hermeneutic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phenomenological.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That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is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say,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as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result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from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my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very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self,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 assume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that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Rómulo </a:t>
            </a:r>
            <a:r>
              <a:rPr sz="1200" dirty="0">
                <a:latin typeface="Times New Roman"/>
                <a:cs typeface="Times New Roman"/>
              </a:rPr>
              <a:t>Gallegos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University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today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requires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teachers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with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great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capacity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independently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decide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the </a:t>
            </a:r>
            <a:r>
              <a:rPr sz="1200" dirty="0">
                <a:latin typeface="Times New Roman"/>
                <a:cs typeface="Times New Roman"/>
              </a:rPr>
              <a:t>content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what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is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taught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and,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course,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also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way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teaching.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Given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that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science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and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human </a:t>
            </a:r>
            <a:r>
              <a:rPr sz="1200" dirty="0">
                <a:latin typeface="Times New Roman"/>
                <a:cs typeface="Times New Roman"/>
              </a:rPr>
              <a:t>values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have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lost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rigidity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and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homogeneity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that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they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had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other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times,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flexibility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is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required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to </a:t>
            </a:r>
            <a:r>
              <a:rPr sz="1200" dirty="0">
                <a:latin typeface="Times New Roman"/>
                <a:cs typeface="Times New Roman"/>
              </a:rPr>
              <a:t>interpret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hybrid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and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changing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structures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as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knowledge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and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truths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that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are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considered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valid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and </a:t>
            </a:r>
            <a:r>
              <a:rPr sz="1200" dirty="0">
                <a:latin typeface="Times New Roman"/>
                <a:cs typeface="Times New Roman"/>
              </a:rPr>
              <a:t>legitimate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are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configured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students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learn.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.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As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conclusive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element,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all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this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narrative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from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the </a:t>
            </a:r>
            <a:r>
              <a:rPr sz="1200" dirty="0">
                <a:latin typeface="Times New Roman"/>
                <a:cs typeface="Times New Roman"/>
              </a:rPr>
              <a:t>experiences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 the researcher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become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 imperative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and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necessary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scenario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study,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that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is,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it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is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urgent </a:t>
            </a:r>
            <a:r>
              <a:rPr sz="1200" dirty="0">
                <a:latin typeface="Times New Roman"/>
                <a:cs typeface="Times New Roman"/>
              </a:rPr>
              <a:t>to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face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acts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that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are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proposed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university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education,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assume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profound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reforms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as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vital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need </a:t>
            </a:r>
            <a:r>
              <a:rPr sz="1200" dirty="0">
                <a:latin typeface="Times New Roman"/>
                <a:cs typeface="Times New Roman"/>
              </a:rPr>
              <a:t>where changes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are raised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 way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thinking, saying,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doing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and feeling.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this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perspective,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cannot </a:t>
            </a:r>
            <a:r>
              <a:rPr sz="1200" dirty="0">
                <a:latin typeface="Times New Roman"/>
                <a:cs typeface="Times New Roman"/>
              </a:rPr>
              <a:t>hide</a:t>
            </a:r>
            <a:r>
              <a:rPr sz="1200" spc="3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as</a:t>
            </a:r>
            <a:r>
              <a:rPr sz="1200" spc="3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3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university</a:t>
            </a:r>
            <a:r>
              <a:rPr sz="1200" spc="3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professor</a:t>
            </a:r>
            <a:r>
              <a:rPr sz="1200" spc="3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that</a:t>
            </a:r>
            <a:r>
              <a:rPr sz="1200" spc="3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currently</a:t>
            </a:r>
            <a:r>
              <a:rPr sz="1200" spc="3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3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myriad</a:t>
            </a:r>
            <a:r>
              <a:rPr sz="1200" spc="3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3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demands</a:t>
            </a:r>
            <a:r>
              <a:rPr sz="1200" spc="3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and</a:t>
            </a:r>
            <a:r>
              <a:rPr sz="1200" spc="3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expectations</a:t>
            </a:r>
            <a:r>
              <a:rPr sz="1200" spc="3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weigh</a:t>
            </a:r>
            <a:r>
              <a:rPr sz="1200" spc="39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on </a:t>
            </a:r>
            <a:r>
              <a:rPr sz="1200" dirty="0">
                <a:latin typeface="Times New Roman"/>
                <a:cs typeface="Times New Roman"/>
              </a:rPr>
              <a:t>incorporated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and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practicing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teachers,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most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them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aimed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at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responding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short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term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the </a:t>
            </a:r>
            <a:r>
              <a:rPr sz="1200" dirty="0">
                <a:latin typeface="Times New Roman"/>
                <a:cs typeface="Times New Roman"/>
              </a:rPr>
              <a:t>challenges of</a:t>
            </a:r>
            <a:r>
              <a:rPr sz="1200" spc="-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globalized</a:t>
            </a:r>
            <a:r>
              <a:rPr sz="1200" spc="-10" dirty="0">
                <a:latin typeface="Times New Roman"/>
                <a:cs typeface="Times New Roman"/>
              </a:rPr>
              <a:t> world.</a:t>
            </a:r>
            <a:endParaRPr sz="1200">
              <a:latin typeface="Times New Roman"/>
              <a:cs typeface="Times New Roman"/>
            </a:endParaRPr>
          </a:p>
          <a:p>
            <a:pPr marL="12700" algn="just">
              <a:lnSpc>
                <a:spcPct val="100000"/>
              </a:lnSpc>
              <a:spcBef>
                <a:spcPts val="5"/>
              </a:spcBef>
            </a:pPr>
            <a:r>
              <a:rPr sz="1200" b="1" dirty="0">
                <a:latin typeface="Times New Roman"/>
                <a:cs typeface="Times New Roman"/>
              </a:rPr>
              <a:t>Descriptors:</a:t>
            </a:r>
            <a:r>
              <a:rPr sz="1200" b="1" spc="-3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Non-Teaching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Professional,</a:t>
            </a:r>
            <a:r>
              <a:rPr sz="1200" spc="-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Academic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Epistemic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Foundations.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60"/>
              </a:spcBef>
            </a:pPr>
            <a:endParaRPr sz="1200">
              <a:latin typeface="Times New Roman"/>
              <a:cs typeface="Times New Roman"/>
            </a:endParaRPr>
          </a:p>
          <a:p>
            <a:pPr marL="12700" marR="5080" algn="just">
              <a:lnSpc>
                <a:spcPct val="100000"/>
              </a:lnSpc>
            </a:pPr>
            <a:r>
              <a:rPr sz="1200" b="1" dirty="0">
                <a:latin typeface="Times New Roman"/>
                <a:cs typeface="Times New Roman"/>
              </a:rPr>
              <a:t>Biographical</a:t>
            </a:r>
            <a:r>
              <a:rPr sz="1200" b="1" spc="33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Review:</a:t>
            </a:r>
            <a:r>
              <a:rPr sz="1200" b="1" spc="3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T.S.U</a:t>
            </a:r>
            <a:r>
              <a:rPr sz="1200" spc="3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</a:t>
            </a:r>
            <a:r>
              <a:rPr sz="1200" spc="3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Radiology,</a:t>
            </a:r>
            <a:r>
              <a:rPr sz="1200" spc="3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Professor</a:t>
            </a:r>
            <a:r>
              <a:rPr sz="1200" spc="3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3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Rural</a:t>
            </a:r>
            <a:r>
              <a:rPr sz="1200" spc="3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Education,</a:t>
            </a:r>
            <a:r>
              <a:rPr sz="1200" spc="3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Agricultural</a:t>
            </a:r>
            <a:r>
              <a:rPr sz="1200" spc="33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mention, </a:t>
            </a:r>
            <a:r>
              <a:rPr sz="1200" dirty="0">
                <a:latin typeface="Times New Roman"/>
                <a:cs typeface="Times New Roman"/>
              </a:rPr>
              <a:t>Rómulo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Gallegos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National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Experimental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University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Central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Plains,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Magister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Scientiarium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Education,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Specialization: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Investigative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Education.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SECRETARY.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Car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wash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Daytona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Main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Av.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Morera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San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Juan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Morros.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Labor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sphere.</a:t>
            </a:r>
            <a:endParaRPr sz="1200">
              <a:latin typeface="Times New Roman"/>
              <a:cs typeface="Times New Roman"/>
            </a:endParaRPr>
          </a:p>
        </p:txBody>
      </p:sp>
      <p:pic>
        <p:nvPicPr>
          <p:cNvPr id="34" name="object 34"/>
          <p:cNvPicPr/>
          <p:nvPr/>
        </p:nvPicPr>
        <p:blipFill>
          <a:blip r:embed="rId17" cstate="print"/>
          <a:stretch>
            <a:fillRect/>
          </a:stretch>
        </p:blipFill>
        <p:spPr>
          <a:xfrm>
            <a:off x="4725161" y="164274"/>
            <a:ext cx="1805305" cy="893889"/>
          </a:xfrm>
          <a:prstGeom prst="rect">
            <a:avLst/>
          </a:prstGeom>
        </p:spPr>
      </p:pic>
      <p:sp>
        <p:nvSpPr>
          <p:cNvPr id="35" name="object 35"/>
          <p:cNvSpPr txBox="1"/>
          <p:nvPr/>
        </p:nvSpPr>
        <p:spPr>
          <a:xfrm>
            <a:off x="6353683" y="8867173"/>
            <a:ext cx="254000" cy="1943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410"/>
              </a:lnSpc>
            </a:pPr>
            <a:r>
              <a:rPr sz="1200" spc="-25" dirty="0">
                <a:latin typeface="Times New Roman"/>
                <a:cs typeface="Times New Roman"/>
              </a:rPr>
              <a:t>123</a:t>
            </a:r>
            <a:endParaRPr sz="1200">
              <a:latin typeface="Times New Roman"/>
              <a:cs typeface="Times New Roman"/>
            </a:endParaRPr>
          </a:p>
        </p:txBody>
      </p:sp>
      <p:grpSp>
        <p:nvGrpSpPr>
          <p:cNvPr id="36" name="Grupo 35">
            <a:extLst>
              <a:ext uri="{FF2B5EF4-FFF2-40B4-BE49-F238E27FC236}">
                <a16:creationId xmlns:a16="http://schemas.microsoft.com/office/drawing/2014/main" id="{7A780201-316B-BDE9-EB03-A168F70F4D0E}"/>
              </a:ext>
            </a:extLst>
          </p:cNvPr>
          <p:cNvGrpSpPr/>
          <p:nvPr/>
        </p:nvGrpSpPr>
        <p:grpSpPr>
          <a:xfrm>
            <a:off x="96010" y="112139"/>
            <a:ext cx="6665976" cy="1452626"/>
            <a:chOff x="470065" y="1951410"/>
            <a:chExt cx="6665976" cy="1452626"/>
          </a:xfrm>
        </p:grpSpPr>
        <p:grpSp>
          <p:nvGrpSpPr>
            <p:cNvPr id="37" name="object 12">
              <a:extLst>
                <a:ext uri="{FF2B5EF4-FFF2-40B4-BE49-F238E27FC236}">
                  <a16:creationId xmlns:a16="http://schemas.microsoft.com/office/drawing/2014/main" id="{7666DF90-3899-6457-8C3A-820EF4BCDB04}"/>
                </a:ext>
              </a:extLst>
            </p:cNvPr>
            <p:cNvGrpSpPr/>
            <p:nvPr/>
          </p:nvGrpSpPr>
          <p:grpSpPr>
            <a:xfrm>
              <a:off x="470065" y="1951664"/>
              <a:ext cx="6665976" cy="1452372"/>
              <a:chOff x="96011" y="115823"/>
              <a:chExt cx="6665976" cy="1452372"/>
            </a:xfrm>
          </p:grpSpPr>
          <p:pic>
            <p:nvPicPr>
              <p:cNvPr id="41" name="object 13">
                <a:extLst>
                  <a:ext uri="{FF2B5EF4-FFF2-40B4-BE49-F238E27FC236}">
                    <a16:creationId xmlns:a16="http://schemas.microsoft.com/office/drawing/2014/main" id="{9EE459F6-F3EC-79E1-2FA3-1411732485B1}"/>
                  </a:ext>
                </a:extLst>
              </p:cNvPr>
              <p:cNvPicPr/>
              <p:nvPr/>
            </p:nvPicPr>
            <p:blipFill>
              <a:blip r:embed="rId7" cstate="print"/>
              <a:stretch>
                <a:fillRect/>
              </a:stretch>
            </p:blipFill>
            <p:spPr>
              <a:xfrm>
                <a:off x="96011" y="115823"/>
                <a:ext cx="6665976" cy="1452372"/>
              </a:xfrm>
              <a:prstGeom prst="rect">
                <a:avLst/>
              </a:prstGeom>
            </p:spPr>
          </p:pic>
          <p:pic>
            <p:nvPicPr>
              <p:cNvPr id="42" name="object 14">
                <a:extLst>
                  <a:ext uri="{FF2B5EF4-FFF2-40B4-BE49-F238E27FC236}">
                    <a16:creationId xmlns:a16="http://schemas.microsoft.com/office/drawing/2014/main" id="{697307C1-84D0-336C-17DF-539B5128DCBF}"/>
                  </a:ext>
                </a:extLst>
              </p:cNvPr>
              <p:cNvPicPr/>
              <p:nvPr/>
            </p:nvPicPr>
            <p:blipFill>
              <a:blip r:embed="rId8" cstate="print"/>
              <a:stretch>
                <a:fillRect/>
              </a:stretch>
            </p:blipFill>
            <p:spPr>
              <a:xfrm>
                <a:off x="142849" y="142875"/>
                <a:ext cx="6572275" cy="1358646"/>
              </a:xfrm>
              <a:prstGeom prst="rect">
                <a:avLst/>
              </a:prstGeom>
            </p:spPr>
          </p:pic>
          <p:sp>
            <p:nvSpPr>
              <p:cNvPr id="43" name="object 15">
                <a:extLst>
                  <a:ext uri="{FF2B5EF4-FFF2-40B4-BE49-F238E27FC236}">
                    <a16:creationId xmlns:a16="http://schemas.microsoft.com/office/drawing/2014/main" id="{2B3100A0-D833-ACFF-EB10-75D7E9049B2D}"/>
                  </a:ext>
                </a:extLst>
              </p:cNvPr>
              <p:cNvSpPr/>
              <p:nvPr/>
            </p:nvSpPr>
            <p:spPr>
              <a:xfrm>
                <a:off x="142849" y="142875"/>
                <a:ext cx="6572884" cy="1358900"/>
              </a:xfrm>
              <a:custGeom>
                <a:avLst/>
                <a:gdLst/>
                <a:ahLst/>
                <a:cxnLst/>
                <a:rect l="l" t="t" r="r" b="b"/>
                <a:pathLst>
                  <a:path w="6572884" h="1358900">
                    <a:moveTo>
                      <a:pt x="0" y="226441"/>
                    </a:moveTo>
                    <a:lnTo>
                      <a:pt x="4600" y="180795"/>
                    </a:lnTo>
                    <a:lnTo>
                      <a:pt x="17795" y="138285"/>
                    </a:lnTo>
                    <a:lnTo>
                      <a:pt x="38673" y="99820"/>
                    </a:lnTo>
                    <a:lnTo>
                      <a:pt x="66324" y="66309"/>
                    </a:lnTo>
                    <a:lnTo>
                      <a:pt x="99837" y="38663"/>
                    </a:lnTo>
                    <a:lnTo>
                      <a:pt x="138301" y="17789"/>
                    </a:lnTo>
                    <a:lnTo>
                      <a:pt x="180806" y="4599"/>
                    </a:lnTo>
                    <a:lnTo>
                      <a:pt x="226440" y="0"/>
                    </a:lnTo>
                    <a:lnTo>
                      <a:pt x="6345834" y="0"/>
                    </a:lnTo>
                    <a:lnTo>
                      <a:pt x="6391480" y="4599"/>
                    </a:lnTo>
                    <a:lnTo>
                      <a:pt x="6433990" y="17789"/>
                    </a:lnTo>
                    <a:lnTo>
                      <a:pt x="6472455" y="38663"/>
                    </a:lnTo>
                    <a:lnTo>
                      <a:pt x="6505965" y="66309"/>
                    </a:lnTo>
                    <a:lnTo>
                      <a:pt x="6533612" y="99820"/>
                    </a:lnTo>
                    <a:lnTo>
                      <a:pt x="6554485" y="138285"/>
                    </a:lnTo>
                    <a:lnTo>
                      <a:pt x="6567676" y="180795"/>
                    </a:lnTo>
                    <a:lnTo>
                      <a:pt x="6572275" y="226441"/>
                    </a:lnTo>
                    <a:lnTo>
                      <a:pt x="6572275" y="1132204"/>
                    </a:lnTo>
                    <a:lnTo>
                      <a:pt x="6567676" y="1177850"/>
                    </a:lnTo>
                    <a:lnTo>
                      <a:pt x="6554485" y="1220360"/>
                    </a:lnTo>
                    <a:lnTo>
                      <a:pt x="6533612" y="1258825"/>
                    </a:lnTo>
                    <a:lnTo>
                      <a:pt x="6505965" y="1292336"/>
                    </a:lnTo>
                    <a:lnTo>
                      <a:pt x="6472455" y="1319982"/>
                    </a:lnTo>
                    <a:lnTo>
                      <a:pt x="6433990" y="1340856"/>
                    </a:lnTo>
                    <a:lnTo>
                      <a:pt x="6391480" y="1354046"/>
                    </a:lnTo>
                    <a:lnTo>
                      <a:pt x="6345834" y="1358646"/>
                    </a:lnTo>
                    <a:lnTo>
                      <a:pt x="226440" y="1358646"/>
                    </a:lnTo>
                    <a:lnTo>
                      <a:pt x="180806" y="1354046"/>
                    </a:lnTo>
                    <a:lnTo>
                      <a:pt x="138301" y="1340856"/>
                    </a:lnTo>
                    <a:lnTo>
                      <a:pt x="99837" y="1319982"/>
                    </a:lnTo>
                    <a:lnTo>
                      <a:pt x="66324" y="1292336"/>
                    </a:lnTo>
                    <a:lnTo>
                      <a:pt x="38673" y="1258825"/>
                    </a:lnTo>
                    <a:lnTo>
                      <a:pt x="17795" y="1220360"/>
                    </a:lnTo>
                    <a:lnTo>
                      <a:pt x="4600" y="1177850"/>
                    </a:lnTo>
                    <a:lnTo>
                      <a:pt x="0" y="1132204"/>
                    </a:lnTo>
                    <a:lnTo>
                      <a:pt x="0" y="226441"/>
                    </a:lnTo>
                    <a:close/>
                  </a:path>
                </a:pathLst>
              </a:custGeom>
              <a:ln w="9525">
                <a:solidFill>
                  <a:srgbClr val="55CE74"/>
                </a:solidFill>
              </a:ln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pic>
            <p:nvPicPr>
              <p:cNvPr id="44" name="object 16">
                <a:extLst>
                  <a:ext uri="{FF2B5EF4-FFF2-40B4-BE49-F238E27FC236}">
                    <a16:creationId xmlns:a16="http://schemas.microsoft.com/office/drawing/2014/main" id="{A61501C6-EAD5-4B62-66A6-AD7A71866A39}"/>
                  </a:ext>
                </a:extLst>
              </p:cNvPr>
              <p:cNvPicPr/>
              <p:nvPr/>
            </p:nvPicPr>
            <p:blipFill>
              <a:blip r:embed="rId9" cstate="print"/>
              <a:stretch>
                <a:fillRect/>
              </a:stretch>
            </p:blipFill>
            <p:spPr>
              <a:xfrm>
                <a:off x="2500248" y="305930"/>
                <a:ext cx="1714500" cy="733945"/>
              </a:xfrm>
              <a:prstGeom prst="rect">
                <a:avLst/>
              </a:prstGeom>
            </p:spPr>
          </p:pic>
        </p:grpSp>
        <p:sp>
          <p:nvSpPr>
            <p:cNvPr id="38" name="object 16">
              <a:extLst>
                <a:ext uri="{FF2B5EF4-FFF2-40B4-BE49-F238E27FC236}">
                  <a16:creationId xmlns:a16="http://schemas.microsoft.com/office/drawing/2014/main" id="{80C85BC4-F21E-41CF-0A91-228B211F56A3}"/>
                </a:ext>
              </a:extLst>
            </p:cNvPr>
            <p:cNvSpPr txBox="1"/>
            <p:nvPr/>
          </p:nvSpPr>
          <p:spPr>
            <a:xfrm>
              <a:off x="2775727" y="2875716"/>
              <a:ext cx="3332858" cy="391795"/>
            </a:xfrm>
            <a:prstGeom prst="rect">
              <a:avLst/>
            </a:prstGeom>
            <a:noFill/>
          </p:spPr>
          <p:txBody>
            <a:bodyPr vert="horz" wrap="square" lIns="0" tIns="12700" rIns="0" bIns="0" rtlCol="0">
              <a:spAutoFit/>
            </a:bodyPr>
            <a:lstStyle/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Volumen 4,  Número 1  Enero a Julio 2021</a:t>
              </a:r>
            </a:p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Revista Semestral. Venezuela</a:t>
              </a:r>
              <a:endParaRPr sz="1200" dirty="0">
                <a:latin typeface="Arial"/>
                <a:cs typeface="Arial"/>
              </a:endParaRPr>
            </a:p>
          </p:txBody>
        </p:sp>
        <p:pic>
          <p:nvPicPr>
            <p:cNvPr id="39" name="object 25">
              <a:extLst>
                <a:ext uri="{FF2B5EF4-FFF2-40B4-BE49-F238E27FC236}">
                  <a16:creationId xmlns:a16="http://schemas.microsoft.com/office/drawing/2014/main" id="{756235A9-C85B-6B13-0E8C-ED4BFEC946DA}"/>
                </a:ext>
              </a:extLst>
            </p:cNvPr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470065" y="2027896"/>
              <a:ext cx="2305662" cy="1053903"/>
            </a:xfrm>
            <a:prstGeom prst="rect">
              <a:avLst/>
            </a:prstGeom>
          </p:spPr>
        </p:pic>
        <p:pic>
          <p:nvPicPr>
            <p:cNvPr id="40" name="object 31">
              <a:extLst>
                <a:ext uri="{FF2B5EF4-FFF2-40B4-BE49-F238E27FC236}">
                  <a16:creationId xmlns:a16="http://schemas.microsoft.com/office/drawing/2014/main" id="{633F47FA-AB51-4E93-DB25-362277506463}"/>
                </a:ext>
              </a:extLst>
            </p:cNvPr>
            <p:cNvPicPr/>
            <p:nvPr/>
          </p:nvPicPr>
          <p:blipFill>
            <a:blip r:embed="rId17" cstate="print"/>
            <a:stretch>
              <a:fillRect/>
            </a:stretch>
          </p:blipFill>
          <p:spPr>
            <a:xfrm>
              <a:off x="4932681" y="1951410"/>
              <a:ext cx="1805304" cy="893889"/>
            </a:xfrm>
            <a:prstGeom prst="rect">
              <a:avLst/>
            </a:prstGeom>
          </p:spPr>
        </p:pic>
      </p:grpSp>
    </p:spTree>
  </p:cSld>
  <p:clrMapOvr>
    <a:masterClrMapping/>
  </p:clrMapOvr>
</p:sld>
</file>

<file path=ppt/slides/slide1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94485" y="115823"/>
            <a:ext cx="6669405" cy="8958580"/>
            <a:chOff x="94485" y="115823"/>
            <a:chExt cx="6669405" cy="8958580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204216" y="8651747"/>
              <a:ext cx="6518148" cy="158496"/>
            </a:xfrm>
            <a:prstGeom prst="rect">
              <a:avLst/>
            </a:prstGeom>
          </p:spPr>
        </p:pic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96012" y="115823"/>
              <a:ext cx="6665976" cy="1452372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42849" y="142875"/>
              <a:ext cx="6572275" cy="1358646"/>
            </a:xfrm>
            <a:prstGeom prst="rect">
              <a:avLst/>
            </a:prstGeom>
          </p:spPr>
        </p:pic>
        <p:sp>
          <p:nvSpPr>
            <p:cNvPr id="6" name="object 6"/>
            <p:cNvSpPr/>
            <p:nvPr/>
          </p:nvSpPr>
          <p:spPr>
            <a:xfrm>
              <a:off x="142849" y="142875"/>
              <a:ext cx="6572884" cy="1358900"/>
            </a:xfrm>
            <a:custGeom>
              <a:avLst/>
              <a:gdLst/>
              <a:ahLst/>
              <a:cxnLst/>
              <a:rect l="l" t="t" r="r" b="b"/>
              <a:pathLst>
                <a:path w="6572884" h="1358900">
                  <a:moveTo>
                    <a:pt x="0" y="226441"/>
                  </a:moveTo>
                  <a:lnTo>
                    <a:pt x="4600" y="180795"/>
                  </a:lnTo>
                  <a:lnTo>
                    <a:pt x="17795" y="138285"/>
                  </a:lnTo>
                  <a:lnTo>
                    <a:pt x="38673" y="99820"/>
                  </a:lnTo>
                  <a:lnTo>
                    <a:pt x="66324" y="66309"/>
                  </a:lnTo>
                  <a:lnTo>
                    <a:pt x="99837" y="38663"/>
                  </a:lnTo>
                  <a:lnTo>
                    <a:pt x="138301" y="17789"/>
                  </a:lnTo>
                  <a:lnTo>
                    <a:pt x="180806" y="4599"/>
                  </a:lnTo>
                  <a:lnTo>
                    <a:pt x="226440" y="0"/>
                  </a:lnTo>
                  <a:lnTo>
                    <a:pt x="6345834" y="0"/>
                  </a:lnTo>
                  <a:lnTo>
                    <a:pt x="6391480" y="4599"/>
                  </a:lnTo>
                  <a:lnTo>
                    <a:pt x="6433990" y="17789"/>
                  </a:lnTo>
                  <a:lnTo>
                    <a:pt x="6472455" y="38663"/>
                  </a:lnTo>
                  <a:lnTo>
                    <a:pt x="6505965" y="66309"/>
                  </a:lnTo>
                  <a:lnTo>
                    <a:pt x="6533612" y="99820"/>
                  </a:lnTo>
                  <a:lnTo>
                    <a:pt x="6554485" y="138285"/>
                  </a:lnTo>
                  <a:lnTo>
                    <a:pt x="6567676" y="180795"/>
                  </a:lnTo>
                  <a:lnTo>
                    <a:pt x="6572275" y="226441"/>
                  </a:lnTo>
                  <a:lnTo>
                    <a:pt x="6572275" y="1132204"/>
                  </a:lnTo>
                  <a:lnTo>
                    <a:pt x="6567676" y="1177850"/>
                  </a:lnTo>
                  <a:lnTo>
                    <a:pt x="6554485" y="1220360"/>
                  </a:lnTo>
                  <a:lnTo>
                    <a:pt x="6533612" y="1258825"/>
                  </a:lnTo>
                  <a:lnTo>
                    <a:pt x="6505965" y="1292336"/>
                  </a:lnTo>
                  <a:lnTo>
                    <a:pt x="6472455" y="1319982"/>
                  </a:lnTo>
                  <a:lnTo>
                    <a:pt x="6433990" y="1340856"/>
                  </a:lnTo>
                  <a:lnTo>
                    <a:pt x="6391480" y="1354046"/>
                  </a:lnTo>
                  <a:lnTo>
                    <a:pt x="6345834" y="1358646"/>
                  </a:lnTo>
                  <a:lnTo>
                    <a:pt x="226440" y="1358646"/>
                  </a:lnTo>
                  <a:lnTo>
                    <a:pt x="180806" y="1354046"/>
                  </a:lnTo>
                  <a:lnTo>
                    <a:pt x="138301" y="1340856"/>
                  </a:lnTo>
                  <a:lnTo>
                    <a:pt x="99837" y="1319982"/>
                  </a:lnTo>
                  <a:lnTo>
                    <a:pt x="66324" y="1292336"/>
                  </a:lnTo>
                  <a:lnTo>
                    <a:pt x="38673" y="1258825"/>
                  </a:lnTo>
                  <a:lnTo>
                    <a:pt x="17795" y="1220360"/>
                  </a:lnTo>
                  <a:lnTo>
                    <a:pt x="4600" y="1177850"/>
                  </a:lnTo>
                  <a:lnTo>
                    <a:pt x="0" y="1132204"/>
                  </a:lnTo>
                  <a:lnTo>
                    <a:pt x="0" y="226441"/>
                  </a:lnTo>
                  <a:close/>
                </a:path>
              </a:pathLst>
            </a:custGeom>
            <a:ln w="9525">
              <a:solidFill>
                <a:srgbClr val="55CE7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" name="object 7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2500248" y="305930"/>
              <a:ext cx="1714500" cy="733945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2738628" y="1024127"/>
              <a:ext cx="1897379" cy="371855"/>
            </a:xfrm>
            <a:prstGeom prst="rect">
              <a:avLst/>
            </a:prstGeom>
          </p:spPr>
        </p:pic>
        <p:pic>
          <p:nvPicPr>
            <p:cNvPr id="9" name="object 9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4401312" y="1024127"/>
              <a:ext cx="1577339" cy="371855"/>
            </a:xfrm>
            <a:prstGeom prst="rect">
              <a:avLst/>
            </a:prstGeom>
          </p:spPr>
        </p:pic>
        <p:pic>
          <p:nvPicPr>
            <p:cNvPr id="10" name="object 10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3169920" y="1207007"/>
              <a:ext cx="1546859" cy="371855"/>
            </a:xfrm>
            <a:prstGeom prst="rect">
              <a:avLst/>
            </a:prstGeom>
          </p:spPr>
        </p:pic>
        <p:pic>
          <p:nvPicPr>
            <p:cNvPr id="11" name="object 11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4482083" y="1207007"/>
              <a:ext cx="284988" cy="371855"/>
            </a:xfrm>
            <a:prstGeom prst="rect">
              <a:avLst/>
            </a:prstGeom>
          </p:spPr>
        </p:pic>
        <p:pic>
          <p:nvPicPr>
            <p:cNvPr id="12" name="object 12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4571999" y="1207007"/>
              <a:ext cx="1013460" cy="371855"/>
            </a:xfrm>
            <a:prstGeom prst="rect">
              <a:avLst/>
            </a:prstGeom>
          </p:spPr>
        </p:pic>
        <p:pic>
          <p:nvPicPr>
            <p:cNvPr id="13" name="object 13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324612" y="234695"/>
              <a:ext cx="1719072" cy="1341120"/>
            </a:xfrm>
            <a:prstGeom prst="rect">
              <a:avLst/>
            </a:prstGeom>
          </p:spPr>
        </p:pic>
        <p:pic>
          <p:nvPicPr>
            <p:cNvPr id="14" name="object 14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5556504" y="8226550"/>
              <a:ext cx="1092707" cy="847344"/>
            </a:xfrm>
            <a:prstGeom prst="rect">
              <a:avLst/>
            </a:prstGeom>
          </p:spPr>
        </p:pic>
        <p:pic>
          <p:nvPicPr>
            <p:cNvPr id="15" name="object 15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109728" y="8193022"/>
              <a:ext cx="1092708" cy="848868"/>
            </a:xfrm>
            <a:prstGeom prst="rect">
              <a:avLst/>
            </a:prstGeom>
          </p:spPr>
        </p:pic>
      </p:grpSp>
      <p:sp>
        <p:nvSpPr>
          <p:cNvPr id="16" name="object 16"/>
          <p:cNvSpPr txBox="1"/>
          <p:nvPr/>
        </p:nvSpPr>
        <p:spPr>
          <a:xfrm>
            <a:off x="293014" y="1068451"/>
            <a:ext cx="6346190" cy="68967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2992755" marR="772160" indent="-431800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Arial"/>
                <a:cs typeface="Arial"/>
              </a:rPr>
              <a:t>6ta.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Edición</a:t>
            </a:r>
            <a:r>
              <a:rPr sz="1200" b="1" spc="-10" dirty="0">
                <a:latin typeface="Arial"/>
                <a:cs typeface="Arial"/>
              </a:rPr>
              <a:t> Volumen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I</a:t>
            </a:r>
            <a:r>
              <a:rPr sz="1200" b="1" spc="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Enero</a:t>
            </a:r>
            <a:r>
              <a:rPr sz="1200" b="1" spc="-3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a</a:t>
            </a:r>
            <a:r>
              <a:rPr sz="1200" b="1" spc="-2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Julio</a:t>
            </a:r>
            <a:r>
              <a:rPr sz="1200" b="1" spc="-5" dirty="0">
                <a:latin typeface="Arial"/>
                <a:cs typeface="Arial"/>
              </a:rPr>
              <a:t> </a:t>
            </a:r>
            <a:r>
              <a:rPr sz="1200" b="1" spc="-20" dirty="0">
                <a:latin typeface="Arial"/>
                <a:cs typeface="Arial"/>
              </a:rPr>
              <a:t>2021 </a:t>
            </a:r>
            <a:r>
              <a:rPr sz="1200" b="1" dirty="0">
                <a:latin typeface="Arial"/>
                <a:cs typeface="Arial"/>
              </a:rPr>
              <a:t>Revista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Semestral-</a:t>
            </a:r>
            <a:r>
              <a:rPr sz="1200" b="1" spc="-40" dirty="0">
                <a:latin typeface="Arial"/>
                <a:cs typeface="Arial"/>
              </a:rPr>
              <a:t> </a:t>
            </a:r>
            <a:r>
              <a:rPr sz="1200" b="1" spc="-10" dirty="0">
                <a:latin typeface="Arial"/>
                <a:cs typeface="Arial"/>
              </a:rPr>
              <a:t>Venezuela</a:t>
            </a:r>
            <a:endParaRPr sz="1200" dirty="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305"/>
              </a:spcBef>
            </a:pPr>
            <a:endParaRPr sz="1200" dirty="0">
              <a:latin typeface="Arial"/>
              <a:cs typeface="Arial"/>
            </a:endParaRPr>
          </a:p>
          <a:p>
            <a:pPr algn="ctr">
              <a:lnSpc>
                <a:spcPct val="100000"/>
              </a:lnSpc>
            </a:pPr>
            <a:r>
              <a:rPr sz="1200" b="1" spc="-10" dirty="0">
                <a:latin typeface="Times New Roman"/>
                <a:cs typeface="Times New Roman"/>
              </a:rPr>
              <a:t>PROBLEMATIZACIÓN</a:t>
            </a:r>
            <a:r>
              <a:rPr sz="1200" b="1" spc="-5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Y</a:t>
            </a:r>
            <a:r>
              <a:rPr sz="1200" b="1" spc="-5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GÉNESIS</a:t>
            </a:r>
            <a:r>
              <a:rPr sz="1200" b="1" spc="-1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LA</a:t>
            </a:r>
            <a:r>
              <a:rPr sz="1200" b="1" spc="-7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INCERTIDUMBRE</a:t>
            </a:r>
            <a:endParaRPr sz="1200" dirty="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60"/>
              </a:spcBef>
            </a:pPr>
            <a:endParaRPr sz="1200" dirty="0">
              <a:latin typeface="Times New Roman"/>
              <a:cs typeface="Times New Roman"/>
            </a:endParaRPr>
          </a:p>
          <a:p>
            <a:pPr marL="375285" marR="5715" indent="-36322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educación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universitaria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mundo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vivido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vive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proceso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revisión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interpretación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 </a:t>
            </a:r>
            <a:r>
              <a:rPr sz="1200" dirty="0">
                <a:latin typeface="Times New Roman"/>
                <a:cs typeface="Times New Roman"/>
              </a:rPr>
              <a:t>manera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constantes.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Esto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significa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procesos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reforma,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necesidad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generar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modelos </a:t>
            </a:r>
            <a:r>
              <a:rPr sz="1200" dirty="0">
                <a:latin typeface="Times New Roman"/>
                <a:cs typeface="Times New Roman"/>
              </a:rPr>
              <a:t>innovadores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centrados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estudiante,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utilización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tecnologías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información,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el </a:t>
            </a:r>
            <a:r>
              <a:rPr sz="1200" dirty="0">
                <a:latin typeface="Times New Roman"/>
                <a:cs typeface="Times New Roman"/>
              </a:rPr>
              <a:t>fomento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autogestión,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formación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integral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aprendizaje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largo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vida,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son </a:t>
            </a:r>
            <a:r>
              <a:rPr sz="1200" dirty="0">
                <a:latin typeface="Times New Roman"/>
                <a:cs typeface="Times New Roman"/>
              </a:rPr>
              <a:t>elementos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distintivos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continente,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país,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tanto,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tampoco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universidad</a:t>
            </a:r>
            <a:endParaRPr sz="1200" dirty="0">
              <a:latin typeface="Times New Roman"/>
              <a:cs typeface="Times New Roman"/>
            </a:endParaRPr>
          </a:p>
          <a:p>
            <a:pPr marL="375285" marR="5080" indent="-363220" algn="just">
              <a:lnSpc>
                <a:spcPct val="100000"/>
              </a:lnSpc>
              <a:spcBef>
                <a:spcPts val="5"/>
              </a:spcBef>
            </a:pP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esta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perspectiva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universidad</a:t>
            </a:r>
            <a:r>
              <a:rPr sz="1200" spc="4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tiene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misión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ineludible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preparación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hombre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que </a:t>
            </a:r>
            <a:r>
              <a:rPr sz="1200" dirty="0">
                <a:latin typeface="Times New Roman"/>
                <a:cs typeface="Times New Roman"/>
              </a:rPr>
              <a:t>enfrente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apropiadamente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exigencias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sociedad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circunstancias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cuales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les </a:t>
            </a:r>
            <a:r>
              <a:rPr sz="1200" dirty="0">
                <a:latin typeface="Times New Roman"/>
                <a:cs typeface="Times New Roman"/>
              </a:rPr>
              <a:t>corresponde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vivir.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desarrollo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lang="es-ES" sz="1200" dirty="0">
                <a:latin typeface="Times New Roman"/>
                <a:cs typeface="Times New Roman"/>
              </a:rPr>
              <a:t>este cometido</a:t>
            </a:r>
            <a:r>
              <a:rPr sz="1200" dirty="0">
                <a:latin typeface="Times New Roman"/>
                <a:cs typeface="Times New Roman"/>
              </a:rPr>
              <a:t>,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educación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debe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dirigir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acción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desarrollo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habilidades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manera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clara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herramientas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le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permitan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individuo </a:t>
            </a:r>
            <a:r>
              <a:rPr sz="1200" dirty="0">
                <a:latin typeface="Times New Roman"/>
                <a:cs typeface="Times New Roman"/>
              </a:rPr>
              <a:t>conocer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propósito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parte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sociedad.</a:t>
            </a:r>
            <a:r>
              <a:rPr sz="1200" spc="16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Dicho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otra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manera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mirando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el </a:t>
            </a:r>
            <a:r>
              <a:rPr sz="1200" dirty="0">
                <a:latin typeface="Times New Roman"/>
                <a:cs typeface="Times New Roman"/>
              </a:rPr>
              <a:t>escenario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Venezuela,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educación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universitaria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nuestros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días</a:t>
            </a:r>
            <a:r>
              <a:rPr sz="1200" spc="3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adquiere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papel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relevante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virtud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cambios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acelerados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 el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orden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científico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técnico que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inciden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directamente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desarrollo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socioeconómico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cultural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países,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determina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necesidad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 </a:t>
            </a:r>
            <a:r>
              <a:rPr sz="1200" dirty="0">
                <a:latin typeface="Times New Roman"/>
                <a:cs typeface="Times New Roman"/>
              </a:rPr>
              <a:t>redefinir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perfeccionar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sus funciones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respecto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formación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capacitación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permanentes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los </a:t>
            </a:r>
            <a:r>
              <a:rPr sz="1200" dirty="0">
                <a:latin typeface="Times New Roman"/>
                <a:cs typeface="Times New Roman"/>
              </a:rPr>
              <a:t>recursos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humanos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altamente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calificados,</a:t>
            </a:r>
            <a:endParaRPr sz="1200" dirty="0">
              <a:latin typeface="Times New Roman"/>
              <a:cs typeface="Times New Roman"/>
            </a:endParaRPr>
          </a:p>
          <a:p>
            <a:pPr marL="375285" marR="5715" indent="-36322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Ahora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bien,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este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contexto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tan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exigente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universidad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venezolana,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necesario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hacer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mención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0" dirty="0">
                <a:latin typeface="Times New Roman"/>
                <a:cs typeface="Times New Roman"/>
              </a:rPr>
              <a:t>a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3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Universidad</a:t>
            </a:r>
            <a:r>
              <a:rPr sz="1200" spc="3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Rómulo</a:t>
            </a:r>
            <a:r>
              <a:rPr sz="1200" spc="4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Gallegos,</a:t>
            </a:r>
            <a:r>
              <a:rPr sz="1200" spc="3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debido</a:t>
            </a:r>
            <a:r>
              <a:rPr sz="1200" spc="4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3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39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existe</a:t>
            </a:r>
            <a:r>
              <a:rPr sz="1200" spc="3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3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gran</a:t>
            </a:r>
            <a:r>
              <a:rPr sz="1200" spc="4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cantidad</a:t>
            </a:r>
            <a:r>
              <a:rPr sz="1200" spc="4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8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excelentes </a:t>
            </a:r>
            <a:r>
              <a:rPr sz="1200" dirty="0">
                <a:latin typeface="Times New Roman"/>
                <a:cs typeface="Times New Roman"/>
              </a:rPr>
              <a:t>profesionales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incorporados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docencia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deben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revisar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vigilar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forma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vienen </a:t>
            </a:r>
            <a:r>
              <a:rPr sz="1200" dirty="0">
                <a:latin typeface="Times New Roman"/>
                <a:cs typeface="Times New Roman"/>
              </a:rPr>
              <a:t>desarrollando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tan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importante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tarea</a:t>
            </a:r>
            <a:r>
              <a:rPr sz="1200" spc="16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confían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tan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prestigiosa</a:t>
            </a:r>
            <a:r>
              <a:rPr sz="1200" spc="16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casa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estudios, </a:t>
            </a:r>
            <a:r>
              <a:rPr sz="1200" dirty="0">
                <a:latin typeface="Times New Roman"/>
                <a:cs typeface="Times New Roman"/>
              </a:rPr>
              <a:t>esperando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ella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preparación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le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permita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crecer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humana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profesionalmente.</a:t>
            </a:r>
            <a:r>
              <a:rPr sz="1200" spc="4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esto </a:t>
            </a:r>
            <a:r>
              <a:rPr sz="1200" dirty="0">
                <a:latin typeface="Times New Roman"/>
                <a:cs typeface="Times New Roman"/>
              </a:rPr>
              <a:t>quiero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señalar,</a:t>
            </a:r>
            <a:r>
              <a:rPr sz="1200" spc="3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estos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profesionales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incorporados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docencia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requieren</a:t>
            </a:r>
            <a:r>
              <a:rPr sz="1200" spc="3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perfil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docente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acuerdo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investigación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anterior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Dra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Emma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Lima,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señala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que: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orientado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hacia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persona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aprende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pueda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generar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conjunto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experiencias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guiadas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orientadas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competencias,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convirtiéndose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 guía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hacia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desarrollo de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habilidades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10" dirty="0">
                <a:latin typeface="Times New Roman"/>
                <a:cs typeface="Times New Roman"/>
              </a:rPr>
              <a:t> búsqueda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nuevos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conocimientos;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otras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palabras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esencia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docente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profesional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universitario </a:t>
            </a:r>
            <a:r>
              <a:rPr sz="1200" dirty="0">
                <a:latin typeface="Times New Roman"/>
                <a:cs typeface="Times New Roman"/>
              </a:rPr>
              <a:t>debe</a:t>
            </a:r>
            <a:r>
              <a:rPr sz="1200" spc="3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conducir</a:t>
            </a:r>
            <a:r>
              <a:rPr sz="1200" spc="3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</a:t>
            </a:r>
            <a:r>
              <a:rPr sz="1200" spc="3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adiestramiento</a:t>
            </a:r>
            <a:r>
              <a:rPr sz="1200" spc="3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3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actitud</a:t>
            </a:r>
            <a:r>
              <a:rPr sz="1200" spc="3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crítica</a:t>
            </a:r>
            <a:r>
              <a:rPr sz="1200" spc="3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reflexiva</a:t>
            </a:r>
            <a:r>
              <a:rPr sz="1200" spc="3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enmarcada</a:t>
            </a:r>
            <a:r>
              <a:rPr sz="1200" spc="3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3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31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hacer </a:t>
            </a:r>
            <a:r>
              <a:rPr sz="1200" dirty="0">
                <a:latin typeface="Times New Roman"/>
                <a:cs typeface="Times New Roman"/>
              </a:rPr>
              <a:t>consciente y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cuestionador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sobre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práctica, con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meta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consolidable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alcanzable</a:t>
            </a:r>
            <a:endParaRPr sz="1200" dirty="0">
              <a:latin typeface="Times New Roman"/>
              <a:cs typeface="Times New Roman"/>
            </a:endParaRPr>
          </a:p>
          <a:p>
            <a:pPr marL="375285" marR="6350" indent="-363220" algn="just">
              <a:lnSpc>
                <a:spcPct val="100099"/>
              </a:lnSpc>
            </a:pP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este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sentido,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resulta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conveniente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mí,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reseñar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afirmaciones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Urdaneta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(2002)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señalando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“en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contexto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educación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universitaria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venezolana,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persisten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más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diversas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críticas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cuestionan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concreción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desarrollo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cuanto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expansión,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diversificación,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variables </a:t>
            </a:r>
            <a:r>
              <a:rPr sz="1200" dirty="0">
                <a:latin typeface="Times New Roman"/>
                <a:cs typeface="Times New Roman"/>
              </a:rPr>
              <a:t>académicas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administrativas”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(p.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45).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puede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notarse,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Conferencia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Mundial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revela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que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agenda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debate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internacional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sobre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dicho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proceso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hay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serie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puntos</a:t>
            </a:r>
            <a:r>
              <a:rPr sz="1200" spc="-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ocupan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un</a:t>
            </a:r>
            <a:endParaRPr sz="1200" dirty="0">
              <a:latin typeface="Times New Roman"/>
              <a:cs typeface="Times New Roman"/>
            </a:endParaRPr>
          </a:p>
        </p:txBody>
      </p:sp>
      <p:pic>
        <p:nvPicPr>
          <p:cNvPr id="17" name="object 17"/>
          <p:cNvPicPr/>
          <p:nvPr/>
        </p:nvPicPr>
        <p:blipFill>
          <a:blip r:embed="rId14" cstate="print"/>
          <a:stretch>
            <a:fillRect/>
          </a:stretch>
        </p:blipFill>
        <p:spPr>
          <a:xfrm>
            <a:off x="4725161" y="164274"/>
            <a:ext cx="1805305" cy="893889"/>
          </a:xfrm>
          <a:prstGeom prst="rect">
            <a:avLst/>
          </a:prstGeom>
        </p:spPr>
      </p:pic>
      <p:sp>
        <p:nvSpPr>
          <p:cNvPr id="18" name="object 18"/>
          <p:cNvSpPr txBox="1"/>
          <p:nvPr/>
        </p:nvSpPr>
        <p:spPr>
          <a:xfrm>
            <a:off x="1234236" y="8256964"/>
            <a:ext cx="4399280" cy="372745"/>
          </a:xfrm>
          <a:prstGeom prst="rect">
            <a:avLst/>
          </a:prstGeom>
        </p:spPr>
        <p:txBody>
          <a:bodyPr vert="horz" wrap="square" lIns="0" tIns="6350" rIns="0" bIns="0" rtlCol="0">
            <a:spAutoFit/>
          </a:bodyPr>
          <a:lstStyle/>
          <a:p>
            <a:pPr marL="12700" marR="5080" indent="73025">
              <a:lnSpc>
                <a:spcPts val="1400"/>
              </a:lnSpc>
              <a:spcBef>
                <a:spcPts val="50"/>
              </a:spcBef>
            </a:pPr>
            <a:r>
              <a:rPr sz="1200" b="1" dirty="0">
                <a:latin typeface="Times New Roman"/>
                <a:cs typeface="Times New Roman"/>
              </a:rPr>
              <a:t>Esencia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Educativa</a:t>
            </a:r>
            <a:r>
              <a:rPr sz="1200" b="1" spc="23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del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Profesional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No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Docente.</a:t>
            </a:r>
            <a:r>
              <a:rPr sz="1200" b="1" spc="-1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Hacia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una</a:t>
            </a:r>
            <a:r>
              <a:rPr sz="1200" b="1" spc="-6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Teoría </a:t>
            </a:r>
            <a:r>
              <a:rPr sz="1200" b="1" dirty="0">
                <a:latin typeface="Times New Roman"/>
                <a:cs typeface="Times New Roman"/>
              </a:rPr>
              <a:t>Epocal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Desde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los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Cimientos</a:t>
            </a:r>
            <a:r>
              <a:rPr sz="1200" b="1" spc="-10" dirty="0">
                <a:latin typeface="Times New Roman"/>
                <a:cs typeface="Times New Roman"/>
              </a:rPr>
              <a:t> Epistémicos</a:t>
            </a:r>
            <a:r>
              <a:rPr sz="1200" b="1" spc="-6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Académicos</a:t>
            </a:r>
            <a:r>
              <a:rPr sz="1200" b="1" spc="-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Postmodernos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2593085" y="8828768"/>
            <a:ext cx="1602740" cy="1943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410"/>
              </a:lnSpc>
            </a:pPr>
            <a:r>
              <a:rPr sz="1200" b="1" dirty="0">
                <a:latin typeface="Times New Roman"/>
                <a:cs typeface="Times New Roman"/>
              </a:rPr>
              <a:t>MSc.</a:t>
            </a:r>
            <a:r>
              <a:rPr sz="1200" b="1" spc="-4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Kimberllin</a:t>
            </a:r>
            <a:r>
              <a:rPr sz="1200" b="1" spc="-10" dirty="0">
                <a:latin typeface="Times New Roman"/>
                <a:cs typeface="Times New Roman"/>
              </a:rPr>
              <a:t> García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20" name="object 20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68971" rIns="0" bIns="0" rtlCol="0">
            <a:spAutoFit/>
          </a:bodyPr>
          <a:lstStyle/>
          <a:p>
            <a:pPr marL="255904">
              <a:lnSpc>
                <a:spcPct val="100000"/>
              </a:lnSpc>
              <a:spcBef>
                <a:spcPts val="15"/>
              </a:spcBef>
            </a:pPr>
            <a:fld id="{81D60167-4931-47E6-BA6A-407CBD079E47}" type="slidenum">
              <a:rPr sz="800" spc="-25" dirty="0"/>
              <a:t>124</a:t>
            </a:fld>
            <a:endParaRPr sz="800"/>
          </a:p>
        </p:txBody>
      </p:sp>
      <p:grpSp>
        <p:nvGrpSpPr>
          <p:cNvPr id="21" name="Grupo 20">
            <a:extLst>
              <a:ext uri="{FF2B5EF4-FFF2-40B4-BE49-F238E27FC236}">
                <a16:creationId xmlns:a16="http://schemas.microsoft.com/office/drawing/2014/main" id="{336C4AB9-F14F-F4EA-292A-62F948BBD1A7}"/>
              </a:ext>
            </a:extLst>
          </p:cNvPr>
          <p:cNvGrpSpPr/>
          <p:nvPr/>
        </p:nvGrpSpPr>
        <p:grpSpPr>
          <a:xfrm>
            <a:off x="120397" y="78487"/>
            <a:ext cx="6665976" cy="1452626"/>
            <a:chOff x="470065" y="1951410"/>
            <a:chExt cx="6665976" cy="1452626"/>
          </a:xfrm>
        </p:grpSpPr>
        <p:grpSp>
          <p:nvGrpSpPr>
            <p:cNvPr id="22" name="object 12">
              <a:extLst>
                <a:ext uri="{FF2B5EF4-FFF2-40B4-BE49-F238E27FC236}">
                  <a16:creationId xmlns:a16="http://schemas.microsoft.com/office/drawing/2014/main" id="{F30862EE-1156-C99A-F478-F62B8E72AFAB}"/>
                </a:ext>
              </a:extLst>
            </p:cNvPr>
            <p:cNvGrpSpPr/>
            <p:nvPr/>
          </p:nvGrpSpPr>
          <p:grpSpPr>
            <a:xfrm>
              <a:off x="470065" y="1951664"/>
              <a:ext cx="6665976" cy="1452372"/>
              <a:chOff x="96011" y="115823"/>
              <a:chExt cx="6665976" cy="1452372"/>
            </a:xfrm>
          </p:grpSpPr>
          <p:pic>
            <p:nvPicPr>
              <p:cNvPr id="26" name="object 13">
                <a:extLst>
                  <a:ext uri="{FF2B5EF4-FFF2-40B4-BE49-F238E27FC236}">
                    <a16:creationId xmlns:a16="http://schemas.microsoft.com/office/drawing/2014/main" id="{AC081D14-5F76-6B59-1B4B-D4BBB5E873E1}"/>
                  </a:ext>
                </a:extLst>
              </p:cNvPr>
              <p:cNvPicPr/>
              <p:nvPr/>
            </p:nvPicPr>
            <p:blipFill>
              <a:blip r:embed="rId3" cstate="print"/>
              <a:stretch>
                <a:fillRect/>
              </a:stretch>
            </p:blipFill>
            <p:spPr>
              <a:xfrm>
                <a:off x="96011" y="115823"/>
                <a:ext cx="6665976" cy="1452372"/>
              </a:xfrm>
              <a:prstGeom prst="rect">
                <a:avLst/>
              </a:prstGeom>
            </p:spPr>
          </p:pic>
          <p:pic>
            <p:nvPicPr>
              <p:cNvPr id="27" name="object 14">
                <a:extLst>
                  <a:ext uri="{FF2B5EF4-FFF2-40B4-BE49-F238E27FC236}">
                    <a16:creationId xmlns:a16="http://schemas.microsoft.com/office/drawing/2014/main" id="{6C42F1BC-F658-90FF-1E50-B1FBD6448F6E}"/>
                  </a:ext>
                </a:extLst>
              </p:cNvPr>
              <p:cNvPicPr/>
              <p:nvPr/>
            </p:nvPicPr>
            <p:blipFill>
              <a:blip r:embed="rId4" cstate="print"/>
              <a:stretch>
                <a:fillRect/>
              </a:stretch>
            </p:blipFill>
            <p:spPr>
              <a:xfrm>
                <a:off x="142849" y="142875"/>
                <a:ext cx="6572275" cy="1358646"/>
              </a:xfrm>
              <a:prstGeom prst="rect">
                <a:avLst/>
              </a:prstGeom>
            </p:spPr>
          </p:pic>
          <p:sp>
            <p:nvSpPr>
              <p:cNvPr id="28" name="object 15">
                <a:extLst>
                  <a:ext uri="{FF2B5EF4-FFF2-40B4-BE49-F238E27FC236}">
                    <a16:creationId xmlns:a16="http://schemas.microsoft.com/office/drawing/2014/main" id="{278C78F1-113A-F7FA-96D7-621E03970179}"/>
                  </a:ext>
                </a:extLst>
              </p:cNvPr>
              <p:cNvSpPr/>
              <p:nvPr/>
            </p:nvSpPr>
            <p:spPr>
              <a:xfrm>
                <a:off x="142849" y="142875"/>
                <a:ext cx="6572884" cy="1358900"/>
              </a:xfrm>
              <a:custGeom>
                <a:avLst/>
                <a:gdLst/>
                <a:ahLst/>
                <a:cxnLst/>
                <a:rect l="l" t="t" r="r" b="b"/>
                <a:pathLst>
                  <a:path w="6572884" h="1358900">
                    <a:moveTo>
                      <a:pt x="0" y="226441"/>
                    </a:moveTo>
                    <a:lnTo>
                      <a:pt x="4600" y="180795"/>
                    </a:lnTo>
                    <a:lnTo>
                      <a:pt x="17795" y="138285"/>
                    </a:lnTo>
                    <a:lnTo>
                      <a:pt x="38673" y="99820"/>
                    </a:lnTo>
                    <a:lnTo>
                      <a:pt x="66324" y="66309"/>
                    </a:lnTo>
                    <a:lnTo>
                      <a:pt x="99837" y="38663"/>
                    </a:lnTo>
                    <a:lnTo>
                      <a:pt x="138301" y="17789"/>
                    </a:lnTo>
                    <a:lnTo>
                      <a:pt x="180806" y="4599"/>
                    </a:lnTo>
                    <a:lnTo>
                      <a:pt x="226440" y="0"/>
                    </a:lnTo>
                    <a:lnTo>
                      <a:pt x="6345834" y="0"/>
                    </a:lnTo>
                    <a:lnTo>
                      <a:pt x="6391480" y="4599"/>
                    </a:lnTo>
                    <a:lnTo>
                      <a:pt x="6433990" y="17789"/>
                    </a:lnTo>
                    <a:lnTo>
                      <a:pt x="6472455" y="38663"/>
                    </a:lnTo>
                    <a:lnTo>
                      <a:pt x="6505965" y="66309"/>
                    </a:lnTo>
                    <a:lnTo>
                      <a:pt x="6533612" y="99820"/>
                    </a:lnTo>
                    <a:lnTo>
                      <a:pt x="6554485" y="138285"/>
                    </a:lnTo>
                    <a:lnTo>
                      <a:pt x="6567676" y="180795"/>
                    </a:lnTo>
                    <a:lnTo>
                      <a:pt x="6572275" y="226441"/>
                    </a:lnTo>
                    <a:lnTo>
                      <a:pt x="6572275" y="1132204"/>
                    </a:lnTo>
                    <a:lnTo>
                      <a:pt x="6567676" y="1177850"/>
                    </a:lnTo>
                    <a:lnTo>
                      <a:pt x="6554485" y="1220360"/>
                    </a:lnTo>
                    <a:lnTo>
                      <a:pt x="6533612" y="1258825"/>
                    </a:lnTo>
                    <a:lnTo>
                      <a:pt x="6505965" y="1292336"/>
                    </a:lnTo>
                    <a:lnTo>
                      <a:pt x="6472455" y="1319982"/>
                    </a:lnTo>
                    <a:lnTo>
                      <a:pt x="6433990" y="1340856"/>
                    </a:lnTo>
                    <a:lnTo>
                      <a:pt x="6391480" y="1354046"/>
                    </a:lnTo>
                    <a:lnTo>
                      <a:pt x="6345834" y="1358646"/>
                    </a:lnTo>
                    <a:lnTo>
                      <a:pt x="226440" y="1358646"/>
                    </a:lnTo>
                    <a:lnTo>
                      <a:pt x="180806" y="1354046"/>
                    </a:lnTo>
                    <a:lnTo>
                      <a:pt x="138301" y="1340856"/>
                    </a:lnTo>
                    <a:lnTo>
                      <a:pt x="99837" y="1319982"/>
                    </a:lnTo>
                    <a:lnTo>
                      <a:pt x="66324" y="1292336"/>
                    </a:lnTo>
                    <a:lnTo>
                      <a:pt x="38673" y="1258825"/>
                    </a:lnTo>
                    <a:lnTo>
                      <a:pt x="17795" y="1220360"/>
                    </a:lnTo>
                    <a:lnTo>
                      <a:pt x="4600" y="1177850"/>
                    </a:lnTo>
                    <a:lnTo>
                      <a:pt x="0" y="1132204"/>
                    </a:lnTo>
                    <a:lnTo>
                      <a:pt x="0" y="226441"/>
                    </a:lnTo>
                    <a:close/>
                  </a:path>
                </a:pathLst>
              </a:custGeom>
              <a:ln w="9525">
                <a:solidFill>
                  <a:srgbClr val="55CE74"/>
                </a:solidFill>
              </a:ln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pic>
            <p:nvPicPr>
              <p:cNvPr id="29" name="object 16">
                <a:extLst>
                  <a:ext uri="{FF2B5EF4-FFF2-40B4-BE49-F238E27FC236}">
                    <a16:creationId xmlns:a16="http://schemas.microsoft.com/office/drawing/2014/main" id="{B64018D0-3318-5120-4F65-C9A17908AB47}"/>
                  </a:ext>
                </a:extLst>
              </p:cNvPr>
              <p:cNvPicPr/>
              <p:nvPr/>
            </p:nvPicPr>
            <p:blipFill>
              <a:blip r:embed="rId5" cstate="print"/>
              <a:stretch>
                <a:fillRect/>
              </a:stretch>
            </p:blipFill>
            <p:spPr>
              <a:xfrm>
                <a:off x="2500248" y="305930"/>
                <a:ext cx="1714500" cy="733945"/>
              </a:xfrm>
              <a:prstGeom prst="rect">
                <a:avLst/>
              </a:prstGeom>
            </p:spPr>
          </p:pic>
        </p:grpSp>
        <p:sp>
          <p:nvSpPr>
            <p:cNvPr id="23" name="object 16">
              <a:extLst>
                <a:ext uri="{FF2B5EF4-FFF2-40B4-BE49-F238E27FC236}">
                  <a16:creationId xmlns:a16="http://schemas.microsoft.com/office/drawing/2014/main" id="{40480057-B1EB-AD56-ED26-4B6DC5EE1505}"/>
                </a:ext>
              </a:extLst>
            </p:cNvPr>
            <p:cNvSpPr txBox="1"/>
            <p:nvPr/>
          </p:nvSpPr>
          <p:spPr>
            <a:xfrm>
              <a:off x="2775727" y="2875716"/>
              <a:ext cx="3332858" cy="391795"/>
            </a:xfrm>
            <a:prstGeom prst="rect">
              <a:avLst/>
            </a:prstGeom>
            <a:noFill/>
          </p:spPr>
          <p:txBody>
            <a:bodyPr vert="horz" wrap="square" lIns="0" tIns="12700" rIns="0" bIns="0" rtlCol="0">
              <a:spAutoFit/>
            </a:bodyPr>
            <a:lstStyle/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Volumen 4,  Número 1  Enero a Julio 2021</a:t>
              </a:r>
            </a:p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Revista Semestral. Venezuela</a:t>
              </a:r>
              <a:endParaRPr sz="1200" dirty="0">
                <a:latin typeface="Arial"/>
                <a:cs typeface="Arial"/>
              </a:endParaRPr>
            </a:p>
          </p:txBody>
        </p:sp>
        <p:pic>
          <p:nvPicPr>
            <p:cNvPr id="24" name="object 25">
              <a:extLst>
                <a:ext uri="{FF2B5EF4-FFF2-40B4-BE49-F238E27FC236}">
                  <a16:creationId xmlns:a16="http://schemas.microsoft.com/office/drawing/2014/main" id="{3EDA83B2-DE31-5DEF-F4B7-FB10AF256AB6}"/>
                </a:ext>
              </a:extLst>
            </p:cNvPr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470065" y="2027896"/>
              <a:ext cx="2305662" cy="1053903"/>
            </a:xfrm>
            <a:prstGeom prst="rect">
              <a:avLst/>
            </a:prstGeom>
          </p:spPr>
        </p:pic>
        <p:pic>
          <p:nvPicPr>
            <p:cNvPr id="25" name="object 31">
              <a:extLst>
                <a:ext uri="{FF2B5EF4-FFF2-40B4-BE49-F238E27FC236}">
                  <a16:creationId xmlns:a16="http://schemas.microsoft.com/office/drawing/2014/main" id="{C1C13572-605F-6BFE-3900-C88BCB8B256A}"/>
                </a:ext>
              </a:extLst>
            </p:cNvPr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4932681" y="1951410"/>
              <a:ext cx="1805304" cy="893889"/>
            </a:xfrm>
            <a:prstGeom prst="rect">
              <a:avLst/>
            </a:prstGeom>
          </p:spPr>
        </p:pic>
      </p:grpSp>
    </p:spTree>
  </p:cSld>
  <p:clrMapOvr>
    <a:masterClrMapping/>
  </p:clrMapOvr>
</p:sld>
</file>

<file path=ppt/slides/slide1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94485" y="115823"/>
            <a:ext cx="6669405" cy="8926195"/>
            <a:chOff x="94485" y="115823"/>
            <a:chExt cx="6669405" cy="8926195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204216" y="8651747"/>
              <a:ext cx="6518148" cy="158496"/>
            </a:xfrm>
            <a:prstGeom prst="rect">
              <a:avLst/>
            </a:prstGeom>
          </p:spPr>
        </p:pic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96012" y="115823"/>
              <a:ext cx="6665976" cy="1452372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42849" y="142875"/>
              <a:ext cx="6572275" cy="1358646"/>
            </a:xfrm>
            <a:prstGeom prst="rect">
              <a:avLst/>
            </a:prstGeom>
          </p:spPr>
        </p:pic>
        <p:sp>
          <p:nvSpPr>
            <p:cNvPr id="6" name="object 6"/>
            <p:cNvSpPr/>
            <p:nvPr/>
          </p:nvSpPr>
          <p:spPr>
            <a:xfrm>
              <a:off x="142849" y="142875"/>
              <a:ext cx="6572884" cy="1358900"/>
            </a:xfrm>
            <a:custGeom>
              <a:avLst/>
              <a:gdLst/>
              <a:ahLst/>
              <a:cxnLst/>
              <a:rect l="l" t="t" r="r" b="b"/>
              <a:pathLst>
                <a:path w="6572884" h="1358900">
                  <a:moveTo>
                    <a:pt x="0" y="226441"/>
                  </a:moveTo>
                  <a:lnTo>
                    <a:pt x="4600" y="180795"/>
                  </a:lnTo>
                  <a:lnTo>
                    <a:pt x="17795" y="138285"/>
                  </a:lnTo>
                  <a:lnTo>
                    <a:pt x="38673" y="99820"/>
                  </a:lnTo>
                  <a:lnTo>
                    <a:pt x="66324" y="66309"/>
                  </a:lnTo>
                  <a:lnTo>
                    <a:pt x="99837" y="38663"/>
                  </a:lnTo>
                  <a:lnTo>
                    <a:pt x="138301" y="17789"/>
                  </a:lnTo>
                  <a:lnTo>
                    <a:pt x="180806" y="4599"/>
                  </a:lnTo>
                  <a:lnTo>
                    <a:pt x="226440" y="0"/>
                  </a:lnTo>
                  <a:lnTo>
                    <a:pt x="6345834" y="0"/>
                  </a:lnTo>
                  <a:lnTo>
                    <a:pt x="6391480" y="4599"/>
                  </a:lnTo>
                  <a:lnTo>
                    <a:pt x="6433990" y="17789"/>
                  </a:lnTo>
                  <a:lnTo>
                    <a:pt x="6472455" y="38663"/>
                  </a:lnTo>
                  <a:lnTo>
                    <a:pt x="6505965" y="66309"/>
                  </a:lnTo>
                  <a:lnTo>
                    <a:pt x="6533612" y="99820"/>
                  </a:lnTo>
                  <a:lnTo>
                    <a:pt x="6554485" y="138285"/>
                  </a:lnTo>
                  <a:lnTo>
                    <a:pt x="6567676" y="180795"/>
                  </a:lnTo>
                  <a:lnTo>
                    <a:pt x="6572275" y="226441"/>
                  </a:lnTo>
                  <a:lnTo>
                    <a:pt x="6572275" y="1132204"/>
                  </a:lnTo>
                  <a:lnTo>
                    <a:pt x="6567676" y="1177850"/>
                  </a:lnTo>
                  <a:lnTo>
                    <a:pt x="6554485" y="1220360"/>
                  </a:lnTo>
                  <a:lnTo>
                    <a:pt x="6533612" y="1258825"/>
                  </a:lnTo>
                  <a:lnTo>
                    <a:pt x="6505965" y="1292336"/>
                  </a:lnTo>
                  <a:lnTo>
                    <a:pt x="6472455" y="1319982"/>
                  </a:lnTo>
                  <a:lnTo>
                    <a:pt x="6433990" y="1340856"/>
                  </a:lnTo>
                  <a:lnTo>
                    <a:pt x="6391480" y="1354046"/>
                  </a:lnTo>
                  <a:lnTo>
                    <a:pt x="6345834" y="1358646"/>
                  </a:lnTo>
                  <a:lnTo>
                    <a:pt x="226440" y="1358646"/>
                  </a:lnTo>
                  <a:lnTo>
                    <a:pt x="180806" y="1354046"/>
                  </a:lnTo>
                  <a:lnTo>
                    <a:pt x="138301" y="1340856"/>
                  </a:lnTo>
                  <a:lnTo>
                    <a:pt x="99837" y="1319982"/>
                  </a:lnTo>
                  <a:lnTo>
                    <a:pt x="66324" y="1292336"/>
                  </a:lnTo>
                  <a:lnTo>
                    <a:pt x="38673" y="1258825"/>
                  </a:lnTo>
                  <a:lnTo>
                    <a:pt x="17795" y="1220360"/>
                  </a:lnTo>
                  <a:lnTo>
                    <a:pt x="4600" y="1177850"/>
                  </a:lnTo>
                  <a:lnTo>
                    <a:pt x="0" y="1132204"/>
                  </a:lnTo>
                  <a:lnTo>
                    <a:pt x="0" y="226441"/>
                  </a:lnTo>
                  <a:close/>
                </a:path>
              </a:pathLst>
            </a:custGeom>
            <a:ln w="9525">
              <a:solidFill>
                <a:srgbClr val="55CE7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" name="object 7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2500248" y="305930"/>
              <a:ext cx="1714500" cy="733945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4357750" y="251586"/>
              <a:ext cx="2214626" cy="788289"/>
            </a:xfrm>
            <a:prstGeom prst="rect">
              <a:avLst/>
            </a:prstGeom>
          </p:spPr>
        </p:pic>
        <p:pic>
          <p:nvPicPr>
            <p:cNvPr id="9" name="object 9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2738628" y="1024127"/>
              <a:ext cx="1897379" cy="371855"/>
            </a:xfrm>
            <a:prstGeom prst="rect">
              <a:avLst/>
            </a:prstGeom>
          </p:spPr>
        </p:pic>
        <p:pic>
          <p:nvPicPr>
            <p:cNvPr id="10" name="object 10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4401312" y="1024127"/>
              <a:ext cx="1577339" cy="371855"/>
            </a:xfrm>
            <a:prstGeom prst="rect">
              <a:avLst/>
            </a:prstGeom>
          </p:spPr>
        </p:pic>
        <p:pic>
          <p:nvPicPr>
            <p:cNvPr id="11" name="object 11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3169920" y="1207007"/>
              <a:ext cx="1546859" cy="371855"/>
            </a:xfrm>
            <a:prstGeom prst="rect">
              <a:avLst/>
            </a:prstGeom>
          </p:spPr>
        </p:pic>
        <p:pic>
          <p:nvPicPr>
            <p:cNvPr id="12" name="object 12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4482083" y="1207007"/>
              <a:ext cx="284988" cy="371855"/>
            </a:xfrm>
            <a:prstGeom prst="rect">
              <a:avLst/>
            </a:prstGeom>
          </p:spPr>
        </p:pic>
        <p:pic>
          <p:nvPicPr>
            <p:cNvPr id="13" name="object 13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4571999" y="1207007"/>
              <a:ext cx="1013460" cy="371855"/>
            </a:xfrm>
            <a:prstGeom prst="rect">
              <a:avLst/>
            </a:prstGeom>
          </p:spPr>
        </p:pic>
        <p:pic>
          <p:nvPicPr>
            <p:cNvPr id="14" name="object 14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324612" y="234695"/>
              <a:ext cx="1719072" cy="1341120"/>
            </a:xfrm>
            <a:prstGeom prst="rect">
              <a:avLst/>
            </a:prstGeom>
          </p:spPr>
        </p:pic>
        <p:pic>
          <p:nvPicPr>
            <p:cNvPr id="15" name="object 15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5606795" y="8193022"/>
              <a:ext cx="1092707" cy="848868"/>
            </a:xfrm>
            <a:prstGeom prst="rect">
              <a:avLst/>
            </a:prstGeom>
          </p:spPr>
        </p:pic>
        <p:pic>
          <p:nvPicPr>
            <p:cNvPr id="16" name="object 16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109728" y="8193022"/>
              <a:ext cx="1092708" cy="848868"/>
            </a:xfrm>
            <a:prstGeom prst="rect">
              <a:avLst/>
            </a:prstGeom>
          </p:spPr>
        </p:pic>
      </p:grpSp>
      <p:sp>
        <p:nvSpPr>
          <p:cNvPr id="17" name="object 17"/>
          <p:cNvSpPr txBox="1"/>
          <p:nvPr/>
        </p:nvSpPr>
        <p:spPr>
          <a:xfrm>
            <a:off x="293014" y="1068451"/>
            <a:ext cx="6275070" cy="6724918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2992755" marR="701675" indent="-431800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Arial"/>
                <a:cs typeface="Arial"/>
              </a:rPr>
              <a:t>6ta.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Edición</a:t>
            </a:r>
            <a:r>
              <a:rPr sz="1200" b="1" spc="-10" dirty="0">
                <a:latin typeface="Arial"/>
                <a:cs typeface="Arial"/>
              </a:rPr>
              <a:t> Volumen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I</a:t>
            </a:r>
            <a:r>
              <a:rPr sz="1200" b="1" spc="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Enero</a:t>
            </a:r>
            <a:r>
              <a:rPr sz="1200" b="1" spc="-3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a</a:t>
            </a:r>
            <a:r>
              <a:rPr sz="1200" b="1" spc="-2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Julio</a:t>
            </a:r>
            <a:r>
              <a:rPr sz="1200" b="1" spc="-5" dirty="0">
                <a:latin typeface="Arial"/>
                <a:cs typeface="Arial"/>
              </a:rPr>
              <a:t> </a:t>
            </a:r>
            <a:r>
              <a:rPr sz="1200" b="1" spc="-20" dirty="0">
                <a:latin typeface="Arial"/>
                <a:cs typeface="Arial"/>
              </a:rPr>
              <a:t>2021 </a:t>
            </a:r>
            <a:r>
              <a:rPr sz="1200" b="1" dirty="0">
                <a:latin typeface="Arial"/>
                <a:cs typeface="Arial"/>
              </a:rPr>
              <a:t>Revista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Semestral-</a:t>
            </a:r>
            <a:r>
              <a:rPr sz="1200" b="1" spc="-40" dirty="0">
                <a:latin typeface="Arial"/>
                <a:cs typeface="Arial"/>
              </a:rPr>
              <a:t> </a:t>
            </a:r>
            <a:r>
              <a:rPr sz="1200" b="1" spc="-10" dirty="0">
                <a:latin typeface="Arial"/>
                <a:cs typeface="Arial"/>
              </a:rPr>
              <a:t>Venezuela</a:t>
            </a:r>
            <a:endParaRPr sz="1200" dirty="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305"/>
              </a:spcBef>
            </a:pPr>
            <a:endParaRPr sz="1200" dirty="0">
              <a:latin typeface="Arial"/>
              <a:cs typeface="Arial"/>
            </a:endParaRPr>
          </a:p>
          <a:p>
            <a:pPr marL="375285" marR="8255" indent="-36322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lugar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relevante,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siendo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ellos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preocupación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calidad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docencia,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cual</a:t>
            </a:r>
            <a:r>
              <a:rPr sz="1200" spc="18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ha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llevado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spc="-50" dirty="0">
                <a:latin typeface="Times New Roman"/>
                <a:cs typeface="Times New Roman"/>
              </a:rPr>
              <a:t>a </a:t>
            </a:r>
            <a:r>
              <a:rPr sz="1200" dirty="0">
                <a:latin typeface="Times New Roman"/>
                <a:cs typeface="Times New Roman"/>
              </a:rPr>
              <a:t>organizar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procesos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evaluación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acreditación;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casi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todos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países.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Visto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así,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considero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existe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preocupación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pertinencia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hacer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docente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instituciones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 </a:t>
            </a:r>
            <a:r>
              <a:rPr sz="1200" dirty="0">
                <a:latin typeface="Times New Roman"/>
                <a:cs typeface="Times New Roman"/>
              </a:rPr>
              <a:t>educación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universitaria;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marcada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urgencia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mejorar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substancialmente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procesos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 </a:t>
            </a:r>
            <a:r>
              <a:rPr sz="1200" dirty="0">
                <a:latin typeface="Times New Roman"/>
                <a:cs typeface="Times New Roman"/>
              </a:rPr>
              <a:t>aprendizaje;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necesidad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aprovechar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nuevas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tecnologías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información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comunicación;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conveniencia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revisar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concepto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mismo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concepción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sobre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docencia </a:t>
            </a:r>
            <a:r>
              <a:rPr sz="1200" dirty="0">
                <a:latin typeface="Times New Roman"/>
                <a:cs typeface="Times New Roman"/>
              </a:rPr>
              <a:t>universitaria;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responsabilidad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social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búsqueda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nuevas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formas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hacer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docencia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en </a:t>
            </a:r>
            <a:r>
              <a:rPr sz="1200" dirty="0">
                <a:latin typeface="Times New Roman"/>
                <a:cs typeface="Times New Roman"/>
              </a:rPr>
              <a:t>todas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carreras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programas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contribuyen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desarrollo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país.</a:t>
            </a:r>
            <a:endParaRPr sz="1200" dirty="0">
              <a:latin typeface="Times New Roman"/>
              <a:cs typeface="Times New Roman"/>
            </a:endParaRPr>
          </a:p>
          <a:p>
            <a:pPr marL="375285" marR="6985" indent="-363220" algn="just">
              <a:lnSpc>
                <a:spcPct val="100000"/>
              </a:lnSpc>
              <a:spcBef>
                <a:spcPts val="5"/>
              </a:spcBef>
            </a:pPr>
            <a:r>
              <a:rPr sz="1200" dirty="0">
                <a:latin typeface="Times New Roman"/>
                <a:cs typeface="Times New Roman"/>
              </a:rPr>
              <a:t>Pero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idea,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condenar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sino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buscar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esa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vinculación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docente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lang="es-ES" sz="1200" dirty="0">
                <a:latin typeface="Times New Roman"/>
                <a:cs typeface="Times New Roman"/>
              </a:rPr>
              <a:t>nuevos paradigmas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donde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ofrezca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estudiante</a:t>
            </a:r>
            <a:r>
              <a:rPr sz="1200" spc="12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poner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práctica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sus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conocimientos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partir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sus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problemáticas </a:t>
            </a:r>
            <a:r>
              <a:rPr sz="1200" dirty="0">
                <a:latin typeface="Times New Roman"/>
                <a:cs typeface="Times New Roman"/>
              </a:rPr>
              <a:t>donde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surgirán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propuestas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ser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implementadas.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ello,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dinámica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docente </a:t>
            </a:r>
            <a:r>
              <a:rPr sz="1200" dirty="0">
                <a:latin typeface="Times New Roman"/>
                <a:cs typeface="Times New Roman"/>
              </a:rPr>
              <a:t>universitaria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enfrenta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serie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desafíos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mundo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transforma,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ello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debe </a:t>
            </a:r>
            <a:r>
              <a:rPr sz="1200" dirty="0">
                <a:latin typeface="Times New Roman"/>
                <a:cs typeface="Times New Roman"/>
              </a:rPr>
              <a:t>revisar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misión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redefinir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muchas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sus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tareas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sustantivas,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especial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aquellas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relacionen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necesidades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sociedad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materia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aprendizaje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superación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continua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capital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humano.</a:t>
            </a:r>
            <a:endParaRPr sz="1200" dirty="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60"/>
              </a:spcBef>
            </a:pPr>
            <a:endParaRPr sz="1200" dirty="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</a:pPr>
            <a:r>
              <a:rPr sz="1200" b="1" dirty="0">
                <a:latin typeface="Times New Roman"/>
                <a:cs typeface="Times New Roman"/>
              </a:rPr>
              <a:t>Contexto,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Globalización</a:t>
            </a:r>
            <a:r>
              <a:rPr sz="1200" b="1" spc="-1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y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Complejidad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del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Problema</a:t>
            </a:r>
            <a:endParaRPr sz="1200" dirty="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60"/>
              </a:spcBef>
            </a:pPr>
            <a:endParaRPr sz="1200" dirty="0">
              <a:latin typeface="Times New Roman"/>
              <a:cs typeface="Times New Roman"/>
            </a:endParaRPr>
          </a:p>
          <a:p>
            <a:pPr marL="375285" marR="5080" indent="-36322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atención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ello,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veo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asumo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punto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clave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 la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esencia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docente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universitaria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está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dirigida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0" dirty="0">
                <a:latin typeface="Times New Roman"/>
                <a:cs typeface="Times New Roman"/>
              </a:rPr>
              <a:t>a </a:t>
            </a:r>
            <a:r>
              <a:rPr sz="1200" dirty="0">
                <a:latin typeface="Times New Roman"/>
                <a:cs typeface="Times New Roman"/>
              </a:rPr>
              <a:t>enaltecer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tareas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universidades,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donde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requiere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llevar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cabo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esfuerzos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elevar</a:t>
            </a:r>
            <a:r>
              <a:rPr sz="1200" spc="-25" dirty="0">
                <a:latin typeface="Times New Roman"/>
                <a:cs typeface="Times New Roman"/>
              </a:rPr>
              <a:t> la </a:t>
            </a:r>
            <a:r>
              <a:rPr sz="1200" dirty="0">
                <a:latin typeface="Times New Roman"/>
                <a:cs typeface="Times New Roman"/>
              </a:rPr>
              <a:t>formación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pedagógica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profesores,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cual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contribuirá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mejor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preparación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los </a:t>
            </a:r>
            <a:r>
              <a:rPr sz="1200" dirty="0">
                <a:latin typeface="Times New Roman"/>
                <a:cs typeface="Times New Roman"/>
              </a:rPr>
              <a:t>egresados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universitarios.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mi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opinión,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ser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docente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debe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concebirse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mediador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no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manera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declarativa;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sino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debe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asumir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reto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involucrarse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construcción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conocimiento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aula.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Pues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mí,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importante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necesariamente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cuánto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sabe,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sino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buena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solidad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plataforma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teórica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conceptual,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psicológica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filosófica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sustentar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práctica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pedagógica.</a:t>
            </a:r>
            <a:endParaRPr sz="1200" dirty="0">
              <a:latin typeface="Times New Roman"/>
              <a:cs typeface="Times New Roman"/>
            </a:endParaRPr>
          </a:p>
          <a:p>
            <a:pPr marL="375285" marR="5080" indent="-363220" algn="just">
              <a:lnSpc>
                <a:spcPct val="100000"/>
              </a:lnSpc>
              <a:spcBef>
                <a:spcPts val="5"/>
              </a:spcBef>
            </a:pP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adición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anterior,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atrevo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argumentar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dentro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praxis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docente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universitaria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requiere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esencia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hacer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docente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sea</a:t>
            </a:r>
            <a:r>
              <a:rPr sz="1200" spc="28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percibido</a:t>
            </a:r>
            <a:r>
              <a:rPr sz="1200" spc="3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promotor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aprendizaje, </a:t>
            </a:r>
            <a:r>
              <a:rPr sz="1200" dirty="0">
                <a:latin typeface="Times New Roman"/>
                <a:cs typeface="Times New Roman"/>
              </a:rPr>
              <a:t>motivador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sensible,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pues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trata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3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docente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conozca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3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respete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estudiante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le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facilite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situaciones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inviten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búsqueda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constante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conocimiento.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Dicho,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otra </a:t>
            </a:r>
            <a:r>
              <a:rPr sz="1200" dirty="0">
                <a:latin typeface="Times New Roman"/>
                <a:cs typeface="Times New Roman"/>
              </a:rPr>
              <a:t>manera, no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 trata de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dirigir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críticas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más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críticas,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sino darle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entender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él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modelo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50" dirty="0">
                <a:latin typeface="Times New Roman"/>
                <a:cs typeface="Times New Roman"/>
              </a:rPr>
              <a:t>y </a:t>
            </a:r>
            <a:r>
              <a:rPr sz="1200" dirty="0">
                <a:latin typeface="Times New Roman"/>
                <a:cs typeface="Times New Roman"/>
              </a:rPr>
              <a:t>líder,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centrado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sus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alumnos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sujetos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aprendizaje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rol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interactúa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dos </a:t>
            </a:r>
            <a:r>
              <a:rPr sz="1200" dirty="0">
                <a:latin typeface="Times New Roman"/>
                <a:cs typeface="Times New Roman"/>
              </a:rPr>
              <a:t>elementos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más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formar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tríada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interpretativa: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docente,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alumno,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saber.</a:t>
            </a:r>
            <a:endParaRPr sz="1200" dirty="0">
              <a:latin typeface="Times New Roman"/>
              <a:cs typeface="Times New Roman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1234236" y="8256964"/>
            <a:ext cx="4399280" cy="372745"/>
          </a:xfrm>
          <a:prstGeom prst="rect">
            <a:avLst/>
          </a:prstGeom>
        </p:spPr>
        <p:txBody>
          <a:bodyPr vert="horz" wrap="square" lIns="0" tIns="6350" rIns="0" bIns="0" rtlCol="0">
            <a:spAutoFit/>
          </a:bodyPr>
          <a:lstStyle/>
          <a:p>
            <a:pPr marL="12700" marR="5080" indent="73025">
              <a:lnSpc>
                <a:spcPts val="1400"/>
              </a:lnSpc>
              <a:spcBef>
                <a:spcPts val="50"/>
              </a:spcBef>
            </a:pPr>
            <a:r>
              <a:rPr sz="1200" b="1" dirty="0">
                <a:latin typeface="Times New Roman"/>
                <a:cs typeface="Times New Roman"/>
              </a:rPr>
              <a:t>Esencia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Educativa</a:t>
            </a:r>
            <a:r>
              <a:rPr sz="1200" b="1" spc="23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del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Profesional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No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Docente.</a:t>
            </a:r>
            <a:r>
              <a:rPr sz="1200" b="1" spc="-1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Hacia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una</a:t>
            </a:r>
            <a:r>
              <a:rPr sz="1200" b="1" spc="-6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Teoría </a:t>
            </a:r>
            <a:r>
              <a:rPr sz="1200" b="1" dirty="0">
                <a:latin typeface="Times New Roman"/>
                <a:cs typeface="Times New Roman"/>
              </a:rPr>
              <a:t>Epocal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Desde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los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Cimientos</a:t>
            </a:r>
            <a:r>
              <a:rPr sz="1200" b="1" spc="-10" dirty="0">
                <a:latin typeface="Times New Roman"/>
                <a:cs typeface="Times New Roman"/>
              </a:rPr>
              <a:t> Epistémicos</a:t>
            </a:r>
            <a:r>
              <a:rPr sz="1200" b="1" spc="-6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Académicos</a:t>
            </a:r>
            <a:r>
              <a:rPr sz="1200" b="1" spc="-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Postmodernos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2593085" y="8828768"/>
            <a:ext cx="1602740" cy="1943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410"/>
              </a:lnSpc>
            </a:pPr>
            <a:r>
              <a:rPr sz="1200" b="1" dirty="0">
                <a:latin typeface="Times New Roman"/>
                <a:cs typeface="Times New Roman"/>
              </a:rPr>
              <a:t>MSc.</a:t>
            </a:r>
            <a:r>
              <a:rPr sz="1200" b="1" spc="-4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Kimberllin</a:t>
            </a:r>
            <a:r>
              <a:rPr sz="1200" b="1" spc="-10" dirty="0">
                <a:latin typeface="Times New Roman"/>
                <a:cs typeface="Times New Roman"/>
              </a:rPr>
              <a:t> García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20" name="object 20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68971" rIns="0" bIns="0" rtlCol="0">
            <a:spAutoFit/>
          </a:bodyPr>
          <a:lstStyle/>
          <a:p>
            <a:pPr marL="255904">
              <a:lnSpc>
                <a:spcPct val="100000"/>
              </a:lnSpc>
              <a:spcBef>
                <a:spcPts val="15"/>
              </a:spcBef>
            </a:pPr>
            <a:fld id="{81D60167-4931-47E6-BA6A-407CBD079E47}" type="slidenum">
              <a:rPr sz="800" spc="-25" dirty="0"/>
              <a:t>125</a:t>
            </a:fld>
            <a:endParaRPr sz="800"/>
          </a:p>
        </p:txBody>
      </p:sp>
      <p:grpSp>
        <p:nvGrpSpPr>
          <p:cNvPr id="21" name="Grupo 20">
            <a:extLst>
              <a:ext uri="{FF2B5EF4-FFF2-40B4-BE49-F238E27FC236}">
                <a16:creationId xmlns:a16="http://schemas.microsoft.com/office/drawing/2014/main" id="{C75D4E17-A4D8-564F-D719-9E279E76C7F4}"/>
              </a:ext>
            </a:extLst>
          </p:cNvPr>
          <p:cNvGrpSpPr/>
          <p:nvPr/>
        </p:nvGrpSpPr>
        <p:grpSpPr>
          <a:xfrm>
            <a:off x="109728" y="110491"/>
            <a:ext cx="6665976" cy="1452626"/>
            <a:chOff x="470065" y="1951410"/>
            <a:chExt cx="6665976" cy="1452626"/>
          </a:xfrm>
        </p:grpSpPr>
        <p:grpSp>
          <p:nvGrpSpPr>
            <p:cNvPr id="22" name="object 12">
              <a:extLst>
                <a:ext uri="{FF2B5EF4-FFF2-40B4-BE49-F238E27FC236}">
                  <a16:creationId xmlns:a16="http://schemas.microsoft.com/office/drawing/2014/main" id="{4EC5ED33-7A79-607E-ED73-75AADE0816B2}"/>
                </a:ext>
              </a:extLst>
            </p:cNvPr>
            <p:cNvGrpSpPr/>
            <p:nvPr/>
          </p:nvGrpSpPr>
          <p:grpSpPr>
            <a:xfrm>
              <a:off x="470065" y="1951664"/>
              <a:ext cx="6665976" cy="1452372"/>
              <a:chOff x="96011" y="115823"/>
              <a:chExt cx="6665976" cy="1452372"/>
            </a:xfrm>
          </p:grpSpPr>
          <p:pic>
            <p:nvPicPr>
              <p:cNvPr id="26" name="object 13">
                <a:extLst>
                  <a:ext uri="{FF2B5EF4-FFF2-40B4-BE49-F238E27FC236}">
                    <a16:creationId xmlns:a16="http://schemas.microsoft.com/office/drawing/2014/main" id="{D2468F2F-06EA-DA5F-4011-4BA9A578F09E}"/>
                  </a:ext>
                </a:extLst>
              </p:cNvPr>
              <p:cNvPicPr/>
              <p:nvPr/>
            </p:nvPicPr>
            <p:blipFill>
              <a:blip r:embed="rId3" cstate="print"/>
              <a:stretch>
                <a:fillRect/>
              </a:stretch>
            </p:blipFill>
            <p:spPr>
              <a:xfrm>
                <a:off x="96011" y="115823"/>
                <a:ext cx="6665976" cy="1452372"/>
              </a:xfrm>
              <a:prstGeom prst="rect">
                <a:avLst/>
              </a:prstGeom>
            </p:spPr>
          </p:pic>
          <p:pic>
            <p:nvPicPr>
              <p:cNvPr id="27" name="object 14">
                <a:extLst>
                  <a:ext uri="{FF2B5EF4-FFF2-40B4-BE49-F238E27FC236}">
                    <a16:creationId xmlns:a16="http://schemas.microsoft.com/office/drawing/2014/main" id="{A8008131-9449-0D3B-682A-C49496E72C04}"/>
                  </a:ext>
                </a:extLst>
              </p:cNvPr>
              <p:cNvPicPr/>
              <p:nvPr/>
            </p:nvPicPr>
            <p:blipFill>
              <a:blip r:embed="rId4" cstate="print"/>
              <a:stretch>
                <a:fillRect/>
              </a:stretch>
            </p:blipFill>
            <p:spPr>
              <a:xfrm>
                <a:off x="142849" y="142875"/>
                <a:ext cx="6572275" cy="1358646"/>
              </a:xfrm>
              <a:prstGeom prst="rect">
                <a:avLst/>
              </a:prstGeom>
            </p:spPr>
          </p:pic>
          <p:sp>
            <p:nvSpPr>
              <p:cNvPr id="28" name="object 15">
                <a:extLst>
                  <a:ext uri="{FF2B5EF4-FFF2-40B4-BE49-F238E27FC236}">
                    <a16:creationId xmlns:a16="http://schemas.microsoft.com/office/drawing/2014/main" id="{459359D7-71E2-E955-D889-9B0A49815A8F}"/>
                  </a:ext>
                </a:extLst>
              </p:cNvPr>
              <p:cNvSpPr/>
              <p:nvPr/>
            </p:nvSpPr>
            <p:spPr>
              <a:xfrm>
                <a:off x="142849" y="142875"/>
                <a:ext cx="6572884" cy="1358900"/>
              </a:xfrm>
              <a:custGeom>
                <a:avLst/>
                <a:gdLst/>
                <a:ahLst/>
                <a:cxnLst/>
                <a:rect l="l" t="t" r="r" b="b"/>
                <a:pathLst>
                  <a:path w="6572884" h="1358900">
                    <a:moveTo>
                      <a:pt x="0" y="226441"/>
                    </a:moveTo>
                    <a:lnTo>
                      <a:pt x="4600" y="180795"/>
                    </a:lnTo>
                    <a:lnTo>
                      <a:pt x="17795" y="138285"/>
                    </a:lnTo>
                    <a:lnTo>
                      <a:pt x="38673" y="99820"/>
                    </a:lnTo>
                    <a:lnTo>
                      <a:pt x="66324" y="66309"/>
                    </a:lnTo>
                    <a:lnTo>
                      <a:pt x="99837" y="38663"/>
                    </a:lnTo>
                    <a:lnTo>
                      <a:pt x="138301" y="17789"/>
                    </a:lnTo>
                    <a:lnTo>
                      <a:pt x="180806" y="4599"/>
                    </a:lnTo>
                    <a:lnTo>
                      <a:pt x="226440" y="0"/>
                    </a:lnTo>
                    <a:lnTo>
                      <a:pt x="6345834" y="0"/>
                    </a:lnTo>
                    <a:lnTo>
                      <a:pt x="6391480" y="4599"/>
                    </a:lnTo>
                    <a:lnTo>
                      <a:pt x="6433990" y="17789"/>
                    </a:lnTo>
                    <a:lnTo>
                      <a:pt x="6472455" y="38663"/>
                    </a:lnTo>
                    <a:lnTo>
                      <a:pt x="6505965" y="66309"/>
                    </a:lnTo>
                    <a:lnTo>
                      <a:pt x="6533612" y="99820"/>
                    </a:lnTo>
                    <a:lnTo>
                      <a:pt x="6554485" y="138285"/>
                    </a:lnTo>
                    <a:lnTo>
                      <a:pt x="6567676" y="180795"/>
                    </a:lnTo>
                    <a:lnTo>
                      <a:pt x="6572275" y="226441"/>
                    </a:lnTo>
                    <a:lnTo>
                      <a:pt x="6572275" y="1132204"/>
                    </a:lnTo>
                    <a:lnTo>
                      <a:pt x="6567676" y="1177850"/>
                    </a:lnTo>
                    <a:lnTo>
                      <a:pt x="6554485" y="1220360"/>
                    </a:lnTo>
                    <a:lnTo>
                      <a:pt x="6533612" y="1258825"/>
                    </a:lnTo>
                    <a:lnTo>
                      <a:pt x="6505965" y="1292336"/>
                    </a:lnTo>
                    <a:lnTo>
                      <a:pt x="6472455" y="1319982"/>
                    </a:lnTo>
                    <a:lnTo>
                      <a:pt x="6433990" y="1340856"/>
                    </a:lnTo>
                    <a:lnTo>
                      <a:pt x="6391480" y="1354046"/>
                    </a:lnTo>
                    <a:lnTo>
                      <a:pt x="6345834" y="1358646"/>
                    </a:lnTo>
                    <a:lnTo>
                      <a:pt x="226440" y="1358646"/>
                    </a:lnTo>
                    <a:lnTo>
                      <a:pt x="180806" y="1354046"/>
                    </a:lnTo>
                    <a:lnTo>
                      <a:pt x="138301" y="1340856"/>
                    </a:lnTo>
                    <a:lnTo>
                      <a:pt x="99837" y="1319982"/>
                    </a:lnTo>
                    <a:lnTo>
                      <a:pt x="66324" y="1292336"/>
                    </a:lnTo>
                    <a:lnTo>
                      <a:pt x="38673" y="1258825"/>
                    </a:lnTo>
                    <a:lnTo>
                      <a:pt x="17795" y="1220360"/>
                    </a:lnTo>
                    <a:lnTo>
                      <a:pt x="4600" y="1177850"/>
                    </a:lnTo>
                    <a:lnTo>
                      <a:pt x="0" y="1132204"/>
                    </a:lnTo>
                    <a:lnTo>
                      <a:pt x="0" y="226441"/>
                    </a:lnTo>
                    <a:close/>
                  </a:path>
                </a:pathLst>
              </a:custGeom>
              <a:ln w="9525">
                <a:solidFill>
                  <a:srgbClr val="55CE74"/>
                </a:solidFill>
              </a:ln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pic>
            <p:nvPicPr>
              <p:cNvPr id="29" name="object 16">
                <a:extLst>
                  <a:ext uri="{FF2B5EF4-FFF2-40B4-BE49-F238E27FC236}">
                    <a16:creationId xmlns:a16="http://schemas.microsoft.com/office/drawing/2014/main" id="{3CC48909-D4C7-A506-3152-B7C1105CAAB5}"/>
                  </a:ext>
                </a:extLst>
              </p:cNvPr>
              <p:cNvPicPr/>
              <p:nvPr/>
            </p:nvPicPr>
            <p:blipFill>
              <a:blip r:embed="rId5" cstate="print"/>
              <a:stretch>
                <a:fillRect/>
              </a:stretch>
            </p:blipFill>
            <p:spPr>
              <a:xfrm>
                <a:off x="2500248" y="305930"/>
                <a:ext cx="1714500" cy="733945"/>
              </a:xfrm>
              <a:prstGeom prst="rect">
                <a:avLst/>
              </a:prstGeom>
            </p:spPr>
          </p:pic>
        </p:grpSp>
        <p:sp>
          <p:nvSpPr>
            <p:cNvPr id="23" name="object 16">
              <a:extLst>
                <a:ext uri="{FF2B5EF4-FFF2-40B4-BE49-F238E27FC236}">
                  <a16:creationId xmlns:a16="http://schemas.microsoft.com/office/drawing/2014/main" id="{03C43D74-09BB-CF7A-50E6-607F9497D986}"/>
                </a:ext>
              </a:extLst>
            </p:cNvPr>
            <p:cNvSpPr txBox="1"/>
            <p:nvPr/>
          </p:nvSpPr>
          <p:spPr>
            <a:xfrm>
              <a:off x="2775727" y="2875716"/>
              <a:ext cx="3332858" cy="391795"/>
            </a:xfrm>
            <a:prstGeom prst="rect">
              <a:avLst/>
            </a:prstGeom>
            <a:noFill/>
          </p:spPr>
          <p:txBody>
            <a:bodyPr vert="horz" wrap="square" lIns="0" tIns="12700" rIns="0" bIns="0" rtlCol="0">
              <a:spAutoFit/>
            </a:bodyPr>
            <a:lstStyle/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Volumen 4,  Número 1  Enero a Julio 2021</a:t>
              </a:r>
            </a:p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Revista Semestral. Venezuela</a:t>
              </a:r>
              <a:endParaRPr sz="1200" dirty="0">
                <a:latin typeface="Arial"/>
                <a:cs typeface="Arial"/>
              </a:endParaRPr>
            </a:p>
          </p:txBody>
        </p:sp>
        <p:pic>
          <p:nvPicPr>
            <p:cNvPr id="24" name="object 25">
              <a:extLst>
                <a:ext uri="{FF2B5EF4-FFF2-40B4-BE49-F238E27FC236}">
                  <a16:creationId xmlns:a16="http://schemas.microsoft.com/office/drawing/2014/main" id="{CB261272-3622-D292-E37D-700936890F23}"/>
                </a:ext>
              </a:extLst>
            </p:cNvPr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470065" y="2027896"/>
              <a:ext cx="2305662" cy="1053903"/>
            </a:xfrm>
            <a:prstGeom prst="rect">
              <a:avLst/>
            </a:prstGeom>
          </p:spPr>
        </p:pic>
        <p:pic>
          <p:nvPicPr>
            <p:cNvPr id="25" name="object 31">
              <a:extLst>
                <a:ext uri="{FF2B5EF4-FFF2-40B4-BE49-F238E27FC236}">
                  <a16:creationId xmlns:a16="http://schemas.microsoft.com/office/drawing/2014/main" id="{0D3A8C3F-4088-4FE7-5CB3-3ED9EDDC5C1F}"/>
                </a:ext>
              </a:extLst>
            </p:cNvPr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4932681" y="1951410"/>
              <a:ext cx="1805304" cy="893889"/>
            </a:xfrm>
            <a:prstGeom prst="rect">
              <a:avLst/>
            </a:prstGeom>
          </p:spPr>
        </p:pic>
      </p:grpSp>
    </p:spTree>
  </p:cSld>
  <p:clrMapOvr>
    <a:masterClrMapping/>
  </p:clrMapOvr>
</p:sld>
</file>

<file path=ppt/slides/slide1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94485" y="115823"/>
            <a:ext cx="6669405" cy="8926195"/>
            <a:chOff x="94485" y="115823"/>
            <a:chExt cx="6669405" cy="8926195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204216" y="8651747"/>
              <a:ext cx="6518148" cy="158496"/>
            </a:xfrm>
            <a:prstGeom prst="rect">
              <a:avLst/>
            </a:prstGeom>
          </p:spPr>
        </p:pic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96012" y="115823"/>
              <a:ext cx="6665976" cy="1452372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42849" y="142875"/>
              <a:ext cx="6572275" cy="1358646"/>
            </a:xfrm>
            <a:prstGeom prst="rect">
              <a:avLst/>
            </a:prstGeom>
          </p:spPr>
        </p:pic>
        <p:sp>
          <p:nvSpPr>
            <p:cNvPr id="6" name="object 6"/>
            <p:cNvSpPr/>
            <p:nvPr/>
          </p:nvSpPr>
          <p:spPr>
            <a:xfrm>
              <a:off x="142849" y="142875"/>
              <a:ext cx="6572884" cy="1358900"/>
            </a:xfrm>
            <a:custGeom>
              <a:avLst/>
              <a:gdLst/>
              <a:ahLst/>
              <a:cxnLst/>
              <a:rect l="l" t="t" r="r" b="b"/>
              <a:pathLst>
                <a:path w="6572884" h="1358900">
                  <a:moveTo>
                    <a:pt x="0" y="226441"/>
                  </a:moveTo>
                  <a:lnTo>
                    <a:pt x="4600" y="180795"/>
                  </a:lnTo>
                  <a:lnTo>
                    <a:pt x="17795" y="138285"/>
                  </a:lnTo>
                  <a:lnTo>
                    <a:pt x="38673" y="99820"/>
                  </a:lnTo>
                  <a:lnTo>
                    <a:pt x="66324" y="66309"/>
                  </a:lnTo>
                  <a:lnTo>
                    <a:pt x="99837" y="38663"/>
                  </a:lnTo>
                  <a:lnTo>
                    <a:pt x="138301" y="17789"/>
                  </a:lnTo>
                  <a:lnTo>
                    <a:pt x="180806" y="4599"/>
                  </a:lnTo>
                  <a:lnTo>
                    <a:pt x="226440" y="0"/>
                  </a:lnTo>
                  <a:lnTo>
                    <a:pt x="6345834" y="0"/>
                  </a:lnTo>
                  <a:lnTo>
                    <a:pt x="6391480" y="4599"/>
                  </a:lnTo>
                  <a:lnTo>
                    <a:pt x="6433990" y="17789"/>
                  </a:lnTo>
                  <a:lnTo>
                    <a:pt x="6472455" y="38663"/>
                  </a:lnTo>
                  <a:lnTo>
                    <a:pt x="6505965" y="66309"/>
                  </a:lnTo>
                  <a:lnTo>
                    <a:pt x="6533612" y="99820"/>
                  </a:lnTo>
                  <a:lnTo>
                    <a:pt x="6554485" y="138285"/>
                  </a:lnTo>
                  <a:lnTo>
                    <a:pt x="6567676" y="180795"/>
                  </a:lnTo>
                  <a:lnTo>
                    <a:pt x="6572275" y="226441"/>
                  </a:lnTo>
                  <a:lnTo>
                    <a:pt x="6572275" y="1132204"/>
                  </a:lnTo>
                  <a:lnTo>
                    <a:pt x="6567676" y="1177850"/>
                  </a:lnTo>
                  <a:lnTo>
                    <a:pt x="6554485" y="1220360"/>
                  </a:lnTo>
                  <a:lnTo>
                    <a:pt x="6533612" y="1258825"/>
                  </a:lnTo>
                  <a:lnTo>
                    <a:pt x="6505965" y="1292336"/>
                  </a:lnTo>
                  <a:lnTo>
                    <a:pt x="6472455" y="1319982"/>
                  </a:lnTo>
                  <a:lnTo>
                    <a:pt x="6433990" y="1340856"/>
                  </a:lnTo>
                  <a:lnTo>
                    <a:pt x="6391480" y="1354046"/>
                  </a:lnTo>
                  <a:lnTo>
                    <a:pt x="6345834" y="1358646"/>
                  </a:lnTo>
                  <a:lnTo>
                    <a:pt x="226440" y="1358646"/>
                  </a:lnTo>
                  <a:lnTo>
                    <a:pt x="180806" y="1354046"/>
                  </a:lnTo>
                  <a:lnTo>
                    <a:pt x="138301" y="1340856"/>
                  </a:lnTo>
                  <a:lnTo>
                    <a:pt x="99837" y="1319982"/>
                  </a:lnTo>
                  <a:lnTo>
                    <a:pt x="66324" y="1292336"/>
                  </a:lnTo>
                  <a:lnTo>
                    <a:pt x="38673" y="1258825"/>
                  </a:lnTo>
                  <a:lnTo>
                    <a:pt x="17795" y="1220360"/>
                  </a:lnTo>
                  <a:lnTo>
                    <a:pt x="4600" y="1177850"/>
                  </a:lnTo>
                  <a:lnTo>
                    <a:pt x="0" y="1132204"/>
                  </a:lnTo>
                  <a:lnTo>
                    <a:pt x="0" y="226441"/>
                  </a:lnTo>
                  <a:close/>
                </a:path>
              </a:pathLst>
            </a:custGeom>
            <a:ln w="9525">
              <a:solidFill>
                <a:srgbClr val="55CE7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" name="object 7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2500248" y="305930"/>
              <a:ext cx="1714500" cy="733945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2738628" y="1024127"/>
              <a:ext cx="1897379" cy="371855"/>
            </a:xfrm>
            <a:prstGeom prst="rect">
              <a:avLst/>
            </a:prstGeom>
          </p:spPr>
        </p:pic>
        <p:pic>
          <p:nvPicPr>
            <p:cNvPr id="9" name="object 9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4401312" y="1024127"/>
              <a:ext cx="1577339" cy="371855"/>
            </a:xfrm>
            <a:prstGeom prst="rect">
              <a:avLst/>
            </a:prstGeom>
          </p:spPr>
        </p:pic>
        <p:pic>
          <p:nvPicPr>
            <p:cNvPr id="10" name="object 10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3169920" y="1207007"/>
              <a:ext cx="1546859" cy="371855"/>
            </a:xfrm>
            <a:prstGeom prst="rect">
              <a:avLst/>
            </a:prstGeom>
          </p:spPr>
        </p:pic>
        <p:pic>
          <p:nvPicPr>
            <p:cNvPr id="11" name="object 11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4482083" y="1207007"/>
              <a:ext cx="284988" cy="371855"/>
            </a:xfrm>
            <a:prstGeom prst="rect">
              <a:avLst/>
            </a:prstGeom>
          </p:spPr>
        </p:pic>
        <p:pic>
          <p:nvPicPr>
            <p:cNvPr id="12" name="object 12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4571999" y="1207007"/>
              <a:ext cx="1013460" cy="371855"/>
            </a:xfrm>
            <a:prstGeom prst="rect">
              <a:avLst/>
            </a:prstGeom>
          </p:spPr>
        </p:pic>
        <p:pic>
          <p:nvPicPr>
            <p:cNvPr id="13" name="object 13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324612" y="234695"/>
              <a:ext cx="1719072" cy="1341120"/>
            </a:xfrm>
            <a:prstGeom prst="rect">
              <a:avLst/>
            </a:prstGeom>
          </p:spPr>
        </p:pic>
        <p:pic>
          <p:nvPicPr>
            <p:cNvPr id="14" name="object 14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5606795" y="8193022"/>
              <a:ext cx="1092707" cy="848868"/>
            </a:xfrm>
            <a:prstGeom prst="rect">
              <a:avLst/>
            </a:prstGeom>
          </p:spPr>
        </p:pic>
        <p:pic>
          <p:nvPicPr>
            <p:cNvPr id="15" name="object 15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109728" y="8193022"/>
              <a:ext cx="1092708" cy="848868"/>
            </a:xfrm>
            <a:prstGeom prst="rect">
              <a:avLst/>
            </a:prstGeom>
          </p:spPr>
        </p:pic>
      </p:grpSp>
      <p:sp>
        <p:nvSpPr>
          <p:cNvPr id="16" name="object 16"/>
          <p:cNvSpPr txBox="1"/>
          <p:nvPr/>
        </p:nvSpPr>
        <p:spPr>
          <a:xfrm>
            <a:off x="221691" y="1068451"/>
            <a:ext cx="6346190" cy="8045792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063875" marR="701040" indent="-431800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Arial"/>
                <a:cs typeface="Arial"/>
              </a:rPr>
              <a:t>6ta.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Edición</a:t>
            </a:r>
            <a:r>
              <a:rPr sz="1200" b="1" spc="-10" dirty="0">
                <a:latin typeface="Arial"/>
                <a:cs typeface="Arial"/>
              </a:rPr>
              <a:t> Volumen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I</a:t>
            </a:r>
            <a:r>
              <a:rPr sz="1200" b="1" spc="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Enero</a:t>
            </a:r>
            <a:r>
              <a:rPr sz="1200" b="1" spc="-3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a</a:t>
            </a:r>
            <a:r>
              <a:rPr sz="1200" b="1" spc="-2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Julio</a:t>
            </a:r>
            <a:r>
              <a:rPr sz="1200" b="1" spc="-5" dirty="0">
                <a:latin typeface="Arial"/>
                <a:cs typeface="Arial"/>
              </a:rPr>
              <a:t> </a:t>
            </a:r>
            <a:r>
              <a:rPr sz="1200" b="1" spc="-20" dirty="0">
                <a:latin typeface="Arial"/>
                <a:cs typeface="Arial"/>
              </a:rPr>
              <a:t>2021 </a:t>
            </a:r>
            <a:r>
              <a:rPr sz="1200" b="1" dirty="0">
                <a:latin typeface="Arial"/>
                <a:cs typeface="Arial"/>
              </a:rPr>
              <a:t>Revista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Semestral-</a:t>
            </a:r>
            <a:r>
              <a:rPr sz="1200" b="1" spc="-40" dirty="0">
                <a:latin typeface="Arial"/>
                <a:cs typeface="Arial"/>
              </a:rPr>
              <a:t> </a:t>
            </a:r>
            <a:r>
              <a:rPr sz="1200" b="1" spc="-10" dirty="0">
                <a:latin typeface="Arial"/>
                <a:cs typeface="Arial"/>
              </a:rPr>
              <a:t>Venezuela</a:t>
            </a:r>
            <a:endParaRPr sz="1200" dirty="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305"/>
              </a:spcBef>
            </a:pPr>
            <a:endParaRPr sz="1200" dirty="0">
              <a:latin typeface="Arial"/>
              <a:cs typeface="Arial"/>
            </a:endParaRPr>
          </a:p>
          <a:p>
            <a:pPr marL="375285" marR="5715" indent="-36322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esta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perspectiva,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puedo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ocultar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docente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universitaria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actualidad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pesan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sobre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los </a:t>
            </a:r>
            <a:r>
              <a:rPr sz="1200" dirty="0">
                <a:latin typeface="Times New Roman"/>
                <a:cs typeface="Times New Roman"/>
              </a:rPr>
              <a:t>docentes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incorporados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ejercicio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sin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fin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demandas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expectativas,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mayoría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ellas </a:t>
            </a:r>
            <a:r>
              <a:rPr sz="1200" dirty="0">
                <a:latin typeface="Times New Roman"/>
                <a:cs typeface="Times New Roman"/>
              </a:rPr>
              <a:t>orientadas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responder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corto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plazo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desafíos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mundo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globalizado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 la sociedad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conocimiento,</a:t>
            </a:r>
            <a:r>
              <a:rPr sz="1200" spc="3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3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3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contexto</a:t>
            </a:r>
            <a:r>
              <a:rPr sz="1200" spc="3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3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además</a:t>
            </a:r>
            <a:r>
              <a:rPr sz="1200" spc="3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3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caracteriza</a:t>
            </a:r>
            <a:r>
              <a:rPr sz="1200" spc="3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3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3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diversidad</a:t>
            </a:r>
            <a:r>
              <a:rPr sz="1200" spc="3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5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estudiantes </a:t>
            </a:r>
            <a:r>
              <a:rPr sz="1200" dirty="0">
                <a:latin typeface="Times New Roman"/>
                <a:cs typeface="Times New Roman"/>
              </a:rPr>
              <a:t>producto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masificación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educación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grandes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esfuerzos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Estado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ampliar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acceso, la cobertura y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permanencia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estudiantes.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lang="es-ES" sz="1200" dirty="0">
                <a:latin typeface="Times New Roman"/>
                <a:cs typeface="Times New Roman"/>
              </a:rPr>
              <a:t>decir,</a:t>
            </a:r>
            <a:r>
              <a:rPr sz="1200" dirty="0">
                <a:latin typeface="Times New Roman"/>
                <a:cs typeface="Times New Roman"/>
              </a:rPr>
              <a:t> desde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mi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mismidad, asumo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que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Universidad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Rómulo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Gallegos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hoy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requiere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docentes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gran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capacidad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decidir </a:t>
            </a:r>
            <a:r>
              <a:rPr sz="1200" dirty="0">
                <a:latin typeface="Times New Roman"/>
                <a:cs typeface="Times New Roman"/>
              </a:rPr>
              <a:t>autónomamente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contenido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enseña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y,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supuesto,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también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modo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enseñar. </a:t>
            </a:r>
            <a:r>
              <a:rPr sz="1200" dirty="0">
                <a:latin typeface="Times New Roman"/>
                <a:cs typeface="Times New Roman"/>
              </a:rPr>
              <a:t>Dado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ciencia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valores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humanos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han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perdido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rigidez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homogeneidad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que </a:t>
            </a:r>
            <a:r>
              <a:rPr sz="1200" dirty="0">
                <a:latin typeface="Times New Roman"/>
                <a:cs typeface="Times New Roman"/>
              </a:rPr>
              <a:t>tuvieron</a:t>
            </a:r>
            <a:r>
              <a:rPr sz="1200" spc="43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4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otras</a:t>
            </a:r>
            <a:r>
              <a:rPr sz="1200" spc="4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épocas,</a:t>
            </a:r>
            <a:r>
              <a:rPr sz="1200" spc="4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4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requiere</a:t>
            </a:r>
            <a:r>
              <a:rPr sz="1200" spc="4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flexibilidad</a:t>
            </a:r>
            <a:r>
              <a:rPr sz="1200" spc="43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4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interpretar</a:t>
            </a:r>
            <a:r>
              <a:rPr sz="1200" spc="4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4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formas</a:t>
            </a:r>
            <a:r>
              <a:rPr sz="1200" spc="43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híbridas</a:t>
            </a:r>
            <a:r>
              <a:rPr sz="1200" spc="440" dirty="0">
                <a:latin typeface="Times New Roman"/>
                <a:cs typeface="Times New Roman"/>
              </a:rPr>
              <a:t> </a:t>
            </a:r>
            <a:r>
              <a:rPr sz="1200" spc="-50" dirty="0">
                <a:latin typeface="Times New Roman"/>
                <a:cs typeface="Times New Roman"/>
              </a:rPr>
              <a:t>y </a:t>
            </a:r>
            <a:r>
              <a:rPr sz="1200" dirty="0">
                <a:latin typeface="Times New Roman"/>
                <a:cs typeface="Times New Roman"/>
              </a:rPr>
              <a:t>cambiantes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configuran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saberes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verdades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consideran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válidas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legítimas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estudiantes</a:t>
            </a:r>
            <a:r>
              <a:rPr sz="1200" spc="-10" dirty="0">
                <a:latin typeface="Times New Roman"/>
                <a:cs typeface="Times New Roman"/>
              </a:rPr>
              <a:t> aprendan.</a:t>
            </a:r>
            <a:endParaRPr sz="1200" dirty="0">
              <a:latin typeface="Times New Roman"/>
              <a:cs typeface="Times New Roman"/>
            </a:endParaRPr>
          </a:p>
          <a:p>
            <a:pPr marL="375285" marR="5715" indent="-363220" algn="just">
              <a:lnSpc>
                <a:spcPct val="100000"/>
              </a:lnSpc>
              <a:spcBef>
                <a:spcPts val="5"/>
              </a:spcBef>
            </a:pP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mí,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dichas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verdades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necesidad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estudiantes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hoy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aprendan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respetar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diversas </a:t>
            </a:r>
            <a:r>
              <a:rPr sz="1200" dirty="0">
                <a:latin typeface="Times New Roman"/>
                <a:cs typeface="Times New Roman"/>
              </a:rPr>
              <a:t>culturas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juzgar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interpretar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complejidad del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mundo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moderno,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hace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docentes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deban </a:t>
            </a:r>
            <a:r>
              <a:rPr sz="1200" dirty="0">
                <a:latin typeface="Times New Roman"/>
                <a:cs typeface="Times New Roman"/>
              </a:rPr>
              <a:t>ser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formados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tratados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profesionales,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inteligencia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suficiente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decidir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construir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saber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pedagógico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exprese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tal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diversidad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complejidad.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allí,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esencia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existir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docente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universitario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debe</a:t>
            </a:r>
            <a:r>
              <a:rPr sz="1200" spc="3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estar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centrada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debe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ser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facilitador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construcción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 </a:t>
            </a:r>
            <a:r>
              <a:rPr sz="1200" dirty="0">
                <a:latin typeface="Times New Roman"/>
                <a:cs typeface="Times New Roman"/>
              </a:rPr>
              <a:t>conocimiento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promover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autonomía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habilidad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desempeñarse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contexto.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Por </a:t>
            </a:r>
            <a:r>
              <a:rPr sz="1200" dirty="0">
                <a:latin typeface="Times New Roman"/>
                <a:cs typeface="Times New Roman"/>
              </a:rPr>
              <a:t>eso,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esencia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dicho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ejercicio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tiene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apuntar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creatividad,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flexibilidad,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su </a:t>
            </a:r>
            <a:r>
              <a:rPr sz="1200" dirty="0">
                <a:latin typeface="Times New Roman"/>
                <a:cs typeface="Times New Roman"/>
              </a:rPr>
              <a:t>capacidad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elegir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seleccionar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pertinente.</a:t>
            </a:r>
            <a:endParaRPr sz="1200" dirty="0">
              <a:latin typeface="Times New Roman"/>
              <a:cs typeface="Times New Roman"/>
            </a:endParaRPr>
          </a:p>
          <a:p>
            <a:pPr marL="375285" marR="5080" indent="-363220" algn="just">
              <a:lnSpc>
                <a:spcPct val="100000"/>
              </a:lnSpc>
            </a:pPr>
            <a:r>
              <a:rPr sz="1200" spc="-10" dirty="0">
                <a:latin typeface="Times New Roman"/>
                <a:cs typeface="Times New Roman"/>
              </a:rPr>
              <a:t>Visto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así,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estoy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convencida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exige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docente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universitario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mucho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más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estructurado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en </a:t>
            </a:r>
            <a:r>
              <a:rPr sz="1200" dirty="0">
                <a:latin typeface="Times New Roman"/>
                <a:cs typeface="Times New Roman"/>
              </a:rPr>
              <a:t>pedagogía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didáctica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así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transmitir</a:t>
            </a:r>
            <a:r>
              <a:rPr sz="1200" spc="4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éxito</a:t>
            </a:r>
            <a:r>
              <a:rPr sz="1200" spc="45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conocimiento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área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maneja,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más </a:t>
            </a:r>
            <a:r>
              <a:rPr sz="1200" dirty="0">
                <a:latin typeface="Times New Roman"/>
                <a:cs typeface="Times New Roman"/>
              </a:rPr>
              <a:t>culto,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universal,</a:t>
            </a:r>
            <a:r>
              <a:rPr sz="1200" spc="3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profundo</a:t>
            </a:r>
            <a:r>
              <a:rPr sz="1200" spc="3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riguroso,</a:t>
            </a:r>
            <a:r>
              <a:rPr sz="1200" spc="3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deba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actualizarse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permanentemente,</a:t>
            </a:r>
            <a:r>
              <a:rPr sz="1200" spc="3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investigar</a:t>
            </a:r>
            <a:r>
              <a:rPr sz="1200" spc="320" dirty="0">
                <a:latin typeface="Times New Roman"/>
                <a:cs typeface="Times New Roman"/>
              </a:rPr>
              <a:t> </a:t>
            </a:r>
            <a:r>
              <a:rPr sz="1200" spc="-50" dirty="0">
                <a:latin typeface="Times New Roman"/>
                <a:cs typeface="Times New Roman"/>
              </a:rPr>
              <a:t>y </a:t>
            </a:r>
            <a:r>
              <a:rPr sz="1200" dirty="0">
                <a:latin typeface="Times New Roman"/>
                <a:cs typeface="Times New Roman"/>
              </a:rPr>
              <a:t>documentarse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más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exhaustivamente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posible.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Ya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basta,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educación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universitaria </a:t>
            </a:r>
            <a:r>
              <a:rPr sz="1200" dirty="0">
                <a:latin typeface="Times New Roman"/>
                <a:cs typeface="Times New Roman"/>
              </a:rPr>
              <a:t>sea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vista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proceso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universalización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donde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ser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todos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adultos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apliquen </a:t>
            </a:r>
            <a:r>
              <a:rPr sz="1200" dirty="0">
                <a:latin typeface="Times New Roman"/>
                <a:cs typeface="Times New Roman"/>
              </a:rPr>
              <a:t>dinámicas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estrategias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basadas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epistemologías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educativas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vigentes.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Esto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significa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los </a:t>
            </a:r>
            <a:r>
              <a:rPr sz="1200" dirty="0">
                <a:latin typeface="Times New Roman"/>
                <a:cs typeface="Times New Roman"/>
              </a:rPr>
              <a:t>procesos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reforma,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necesidad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generar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modelos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innovadores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centrados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estudiante,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utilización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tecnologías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información,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fomento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autogestión,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formación </a:t>
            </a:r>
            <a:r>
              <a:rPr sz="1200" dirty="0">
                <a:latin typeface="Times New Roman"/>
                <a:cs typeface="Times New Roman"/>
              </a:rPr>
              <a:t>integral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aprendizaje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largo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 la vida,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son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elementos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distintivos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 continente,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país,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tanto,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tampoco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universidad.</a:t>
            </a:r>
            <a:endParaRPr sz="1200" dirty="0">
              <a:latin typeface="Times New Roman"/>
              <a:cs typeface="Times New Roman"/>
            </a:endParaRPr>
          </a:p>
          <a:p>
            <a:pPr marL="375285" marR="6350" indent="-363220" algn="just">
              <a:lnSpc>
                <a:spcPct val="100000"/>
              </a:lnSpc>
              <a:spcBef>
                <a:spcPts val="5"/>
              </a:spcBef>
            </a:pP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concordancia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tal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idea,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también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agrego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protagonista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este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ejercicio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doctoral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educación</a:t>
            </a:r>
            <a:r>
              <a:rPr sz="1200" spc="3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universitaria</a:t>
            </a:r>
            <a:r>
              <a:rPr sz="1200" spc="3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tiene</a:t>
            </a:r>
            <a:r>
              <a:rPr sz="1200" spc="3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3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misión</a:t>
            </a:r>
            <a:r>
              <a:rPr sz="1200" spc="3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ineludible</a:t>
            </a:r>
            <a:r>
              <a:rPr sz="1200" spc="3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3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preparación</a:t>
            </a:r>
            <a:r>
              <a:rPr sz="1200" spc="3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3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hombre</a:t>
            </a:r>
            <a:r>
              <a:rPr sz="1200" spc="3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34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que </a:t>
            </a:r>
            <a:r>
              <a:rPr sz="1200" dirty="0">
                <a:latin typeface="Times New Roman"/>
                <a:cs typeface="Times New Roman"/>
              </a:rPr>
              <a:t>enfrente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apropiadamente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exigencias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sociedad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circunstancias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cuales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les </a:t>
            </a:r>
            <a:r>
              <a:rPr sz="1200" dirty="0">
                <a:latin typeface="Times New Roman"/>
                <a:cs typeface="Times New Roman"/>
              </a:rPr>
              <a:t>corresponde</a:t>
            </a:r>
            <a:r>
              <a:rPr sz="1200" spc="-10" dirty="0">
                <a:latin typeface="Times New Roman"/>
                <a:cs typeface="Times New Roman"/>
              </a:rPr>
              <a:t> vivir,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pero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desarrollo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esta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cometido,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docente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debe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dirigir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acción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al</a:t>
            </a:r>
            <a:endParaRPr sz="1200" dirty="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00" dirty="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4"/>
              </a:spcBef>
            </a:pPr>
            <a:endParaRPr sz="1200" dirty="0">
              <a:latin typeface="Times New Roman"/>
              <a:cs typeface="Times New Roman"/>
            </a:endParaRPr>
          </a:p>
          <a:p>
            <a:pPr marL="1024890" marR="939165" indent="73025">
              <a:lnSpc>
                <a:spcPts val="1400"/>
              </a:lnSpc>
            </a:pPr>
            <a:r>
              <a:rPr sz="1200" b="1" dirty="0">
                <a:latin typeface="Times New Roman"/>
                <a:cs typeface="Times New Roman"/>
              </a:rPr>
              <a:t>Esencia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Educativa</a:t>
            </a:r>
            <a:r>
              <a:rPr sz="1200" b="1" spc="23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del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Profesional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No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Docente.</a:t>
            </a:r>
            <a:r>
              <a:rPr sz="1200" b="1" spc="-1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Hacia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una</a:t>
            </a:r>
            <a:r>
              <a:rPr sz="1200" b="1" spc="-6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Teoría </a:t>
            </a:r>
            <a:r>
              <a:rPr sz="1200" b="1" dirty="0">
                <a:latin typeface="Times New Roman"/>
                <a:cs typeface="Times New Roman"/>
              </a:rPr>
              <a:t>Epocal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Desde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los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Cimientos</a:t>
            </a:r>
            <a:r>
              <a:rPr sz="1200" b="1" spc="-10" dirty="0">
                <a:latin typeface="Times New Roman"/>
                <a:cs typeface="Times New Roman"/>
              </a:rPr>
              <a:t> Epistémicos</a:t>
            </a:r>
            <a:r>
              <a:rPr sz="1200" b="1" spc="-6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Académicos</a:t>
            </a:r>
            <a:r>
              <a:rPr sz="1200" b="1" spc="-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Postmodernos</a:t>
            </a:r>
            <a:endParaRPr sz="1200" dirty="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40"/>
              </a:spcBef>
            </a:pPr>
            <a:endParaRPr sz="1200" dirty="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5"/>
              </a:spcBef>
            </a:pPr>
            <a:r>
              <a:rPr sz="1200" b="1" dirty="0">
                <a:latin typeface="Times New Roman"/>
                <a:cs typeface="Times New Roman"/>
              </a:rPr>
              <a:t>MSc.</a:t>
            </a:r>
            <a:r>
              <a:rPr sz="1200" b="1" spc="-4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Kimberllin</a:t>
            </a:r>
            <a:r>
              <a:rPr sz="1200" b="1" spc="-10" dirty="0">
                <a:latin typeface="Times New Roman"/>
                <a:cs typeface="Times New Roman"/>
              </a:rPr>
              <a:t> García</a:t>
            </a:r>
            <a:endParaRPr sz="1200" dirty="0">
              <a:latin typeface="Times New Roman"/>
              <a:cs typeface="Times New Roman"/>
            </a:endParaRPr>
          </a:p>
        </p:txBody>
      </p:sp>
      <p:pic>
        <p:nvPicPr>
          <p:cNvPr id="17" name="object 17"/>
          <p:cNvPicPr/>
          <p:nvPr/>
        </p:nvPicPr>
        <p:blipFill>
          <a:blip r:embed="rId13" cstate="print"/>
          <a:stretch>
            <a:fillRect/>
          </a:stretch>
        </p:blipFill>
        <p:spPr>
          <a:xfrm>
            <a:off x="4725161" y="164274"/>
            <a:ext cx="1805305" cy="893889"/>
          </a:xfrm>
          <a:prstGeom prst="rect">
            <a:avLst/>
          </a:prstGeom>
        </p:spPr>
      </p:pic>
      <p:sp>
        <p:nvSpPr>
          <p:cNvPr id="18" name="object 18"/>
          <p:cNvSpPr txBox="1"/>
          <p:nvPr/>
        </p:nvSpPr>
        <p:spPr>
          <a:xfrm>
            <a:off x="6661784" y="8962440"/>
            <a:ext cx="180975" cy="14795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spc="-25" dirty="0">
                <a:latin typeface="Times New Roman"/>
                <a:cs typeface="Times New Roman"/>
              </a:rPr>
              <a:t>126</a:t>
            </a:r>
            <a:endParaRPr sz="800">
              <a:latin typeface="Times New Roman"/>
              <a:cs typeface="Times New Roman"/>
            </a:endParaRPr>
          </a:p>
        </p:txBody>
      </p:sp>
      <p:grpSp>
        <p:nvGrpSpPr>
          <p:cNvPr id="19" name="Grupo 18">
            <a:extLst>
              <a:ext uri="{FF2B5EF4-FFF2-40B4-BE49-F238E27FC236}">
                <a16:creationId xmlns:a16="http://schemas.microsoft.com/office/drawing/2014/main" id="{867F36AD-A6D1-E30A-F47B-95659F2D3B3A}"/>
              </a:ext>
            </a:extLst>
          </p:cNvPr>
          <p:cNvGrpSpPr/>
          <p:nvPr/>
        </p:nvGrpSpPr>
        <p:grpSpPr>
          <a:xfrm>
            <a:off x="119140" y="82498"/>
            <a:ext cx="6665976" cy="1452626"/>
            <a:chOff x="470065" y="1951410"/>
            <a:chExt cx="6665976" cy="1452626"/>
          </a:xfrm>
        </p:grpSpPr>
        <p:grpSp>
          <p:nvGrpSpPr>
            <p:cNvPr id="20" name="object 12">
              <a:extLst>
                <a:ext uri="{FF2B5EF4-FFF2-40B4-BE49-F238E27FC236}">
                  <a16:creationId xmlns:a16="http://schemas.microsoft.com/office/drawing/2014/main" id="{AD52DB4B-4890-D4B0-FA7F-9B3D6F056F38}"/>
                </a:ext>
              </a:extLst>
            </p:cNvPr>
            <p:cNvGrpSpPr/>
            <p:nvPr/>
          </p:nvGrpSpPr>
          <p:grpSpPr>
            <a:xfrm>
              <a:off x="470065" y="1951664"/>
              <a:ext cx="6665976" cy="1452372"/>
              <a:chOff x="96011" y="115823"/>
              <a:chExt cx="6665976" cy="1452372"/>
            </a:xfrm>
          </p:grpSpPr>
          <p:pic>
            <p:nvPicPr>
              <p:cNvPr id="24" name="object 13">
                <a:extLst>
                  <a:ext uri="{FF2B5EF4-FFF2-40B4-BE49-F238E27FC236}">
                    <a16:creationId xmlns:a16="http://schemas.microsoft.com/office/drawing/2014/main" id="{334A8A0F-08F6-A8EE-4BFF-1C4C77391366}"/>
                  </a:ext>
                </a:extLst>
              </p:cNvPr>
              <p:cNvPicPr/>
              <p:nvPr/>
            </p:nvPicPr>
            <p:blipFill>
              <a:blip r:embed="rId3" cstate="print"/>
              <a:stretch>
                <a:fillRect/>
              </a:stretch>
            </p:blipFill>
            <p:spPr>
              <a:xfrm>
                <a:off x="96011" y="115823"/>
                <a:ext cx="6665976" cy="1452372"/>
              </a:xfrm>
              <a:prstGeom prst="rect">
                <a:avLst/>
              </a:prstGeom>
            </p:spPr>
          </p:pic>
          <p:pic>
            <p:nvPicPr>
              <p:cNvPr id="25" name="object 14">
                <a:extLst>
                  <a:ext uri="{FF2B5EF4-FFF2-40B4-BE49-F238E27FC236}">
                    <a16:creationId xmlns:a16="http://schemas.microsoft.com/office/drawing/2014/main" id="{C6DF90D4-9264-F258-86CB-02311FC2513C}"/>
                  </a:ext>
                </a:extLst>
              </p:cNvPr>
              <p:cNvPicPr/>
              <p:nvPr/>
            </p:nvPicPr>
            <p:blipFill>
              <a:blip r:embed="rId4" cstate="print"/>
              <a:stretch>
                <a:fillRect/>
              </a:stretch>
            </p:blipFill>
            <p:spPr>
              <a:xfrm>
                <a:off x="142849" y="142875"/>
                <a:ext cx="6572275" cy="1358646"/>
              </a:xfrm>
              <a:prstGeom prst="rect">
                <a:avLst/>
              </a:prstGeom>
            </p:spPr>
          </p:pic>
          <p:sp>
            <p:nvSpPr>
              <p:cNvPr id="26" name="object 15">
                <a:extLst>
                  <a:ext uri="{FF2B5EF4-FFF2-40B4-BE49-F238E27FC236}">
                    <a16:creationId xmlns:a16="http://schemas.microsoft.com/office/drawing/2014/main" id="{E6E54FA8-F39D-6A69-26A7-A73152F88D29}"/>
                  </a:ext>
                </a:extLst>
              </p:cNvPr>
              <p:cNvSpPr/>
              <p:nvPr/>
            </p:nvSpPr>
            <p:spPr>
              <a:xfrm>
                <a:off x="142849" y="142875"/>
                <a:ext cx="6572884" cy="1358900"/>
              </a:xfrm>
              <a:custGeom>
                <a:avLst/>
                <a:gdLst/>
                <a:ahLst/>
                <a:cxnLst/>
                <a:rect l="l" t="t" r="r" b="b"/>
                <a:pathLst>
                  <a:path w="6572884" h="1358900">
                    <a:moveTo>
                      <a:pt x="0" y="226441"/>
                    </a:moveTo>
                    <a:lnTo>
                      <a:pt x="4600" y="180795"/>
                    </a:lnTo>
                    <a:lnTo>
                      <a:pt x="17795" y="138285"/>
                    </a:lnTo>
                    <a:lnTo>
                      <a:pt x="38673" y="99820"/>
                    </a:lnTo>
                    <a:lnTo>
                      <a:pt x="66324" y="66309"/>
                    </a:lnTo>
                    <a:lnTo>
                      <a:pt x="99837" y="38663"/>
                    </a:lnTo>
                    <a:lnTo>
                      <a:pt x="138301" y="17789"/>
                    </a:lnTo>
                    <a:lnTo>
                      <a:pt x="180806" y="4599"/>
                    </a:lnTo>
                    <a:lnTo>
                      <a:pt x="226440" y="0"/>
                    </a:lnTo>
                    <a:lnTo>
                      <a:pt x="6345834" y="0"/>
                    </a:lnTo>
                    <a:lnTo>
                      <a:pt x="6391480" y="4599"/>
                    </a:lnTo>
                    <a:lnTo>
                      <a:pt x="6433990" y="17789"/>
                    </a:lnTo>
                    <a:lnTo>
                      <a:pt x="6472455" y="38663"/>
                    </a:lnTo>
                    <a:lnTo>
                      <a:pt x="6505965" y="66309"/>
                    </a:lnTo>
                    <a:lnTo>
                      <a:pt x="6533612" y="99820"/>
                    </a:lnTo>
                    <a:lnTo>
                      <a:pt x="6554485" y="138285"/>
                    </a:lnTo>
                    <a:lnTo>
                      <a:pt x="6567676" y="180795"/>
                    </a:lnTo>
                    <a:lnTo>
                      <a:pt x="6572275" y="226441"/>
                    </a:lnTo>
                    <a:lnTo>
                      <a:pt x="6572275" y="1132204"/>
                    </a:lnTo>
                    <a:lnTo>
                      <a:pt x="6567676" y="1177850"/>
                    </a:lnTo>
                    <a:lnTo>
                      <a:pt x="6554485" y="1220360"/>
                    </a:lnTo>
                    <a:lnTo>
                      <a:pt x="6533612" y="1258825"/>
                    </a:lnTo>
                    <a:lnTo>
                      <a:pt x="6505965" y="1292336"/>
                    </a:lnTo>
                    <a:lnTo>
                      <a:pt x="6472455" y="1319982"/>
                    </a:lnTo>
                    <a:lnTo>
                      <a:pt x="6433990" y="1340856"/>
                    </a:lnTo>
                    <a:lnTo>
                      <a:pt x="6391480" y="1354046"/>
                    </a:lnTo>
                    <a:lnTo>
                      <a:pt x="6345834" y="1358646"/>
                    </a:lnTo>
                    <a:lnTo>
                      <a:pt x="226440" y="1358646"/>
                    </a:lnTo>
                    <a:lnTo>
                      <a:pt x="180806" y="1354046"/>
                    </a:lnTo>
                    <a:lnTo>
                      <a:pt x="138301" y="1340856"/>
                    </a:lnTo>
                    <a:lnTo>
                      <a:pt x="99837" y="1319982"/>
                    </a:lnTo>
                    <a:lnTo>
                      <a:pt x="66324" y="1292336"/>
                    </a:lnTo>
                    <a:lnTo>
                      <a:pt x="38673" y="1258825"/>
                    </a:lnTo>
                    <a:lnTo>
                      <a:pt x="17795" y="1220360"/>
                    </a:lnTo>
                    <a:lnTo>
                      <a:pt x="4600" y="1177850"/>
                    </a:lnTo>
                    <a:lnTo>
                      <a:pt x="0" y="1132204"/>
                    </a:lnTo>
                    <a:lnTo>
                      <a:pt x="0" y="226441"/>
                    </a:lnTo>
                    <a:close/>
                  </a:path>
                </a:pathLst>
              </a:custGeom>
              <a:ln w="9525">
                <a:solidFill>
                  <a:srgbClr val="55CE74"/>
                </a:solidFill>
              </a:ln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pic>
            <p:nvPicPr>
              <p:cNvPr id="27" name="object 16">
                <a:extLst>
                  <a:ext uri="{FF2B5EF4-FFF2-40B4-BE49-F238E27FC236}">
                    <a16:creationId xmlns:a16="http://schemas.microsoft.com/office/drawing/2014/main" id="{831A3900-930B-C51D-31E9-F5C91948270C}"/>
                  </a:ext>
                </a:extLst>
              </p:cNvPr>
              <p:cNvPicPr/>
              <p:nvPr/>
            </p:nvPicPr>
            <p:blipFill>
              <a:blip r:embed="rId5" cstate="print"/>
              <a:stretch>
                <a:fillRect/>
              </a:stretch>
            </p:blipFill>
            <p:spPr>
              <a:xfrm>
                <a:off x="2500248" y="305930"/>
                <a:ext cx="1714500" cy="733945"/>
              </a:xfrm>
              <a:prstGeom prst="rect">
                <a:avLst/>
              </a:prstGeom>
            </p:spPr>
          </p:pic>
        </p:grpSp>
        <p:sp>
          <p:nvSpPr>
            <p:cNvPr id="21" name="object 16">
              <a:extLst>
                <a:ext uri="{FF2B5EF4-FFF2-40B4-BE49-F238E27FC236}">
                  <a16:creationId xmlns:a16="http://schemas.microsoft.com/office/drawing/2014/main" id="{57BBF3A0-8E55-0404-8C0B-A6174A0EA8CA}"/>
                </a:ext>
              </a:extLst>
            </p:cNvPr>
            <p:cNvSpPr txBox="1"/>
            <p:nvPr/>
          </p:nvSpPr>
          <p:spPr>
            <a:xfrm>
              <a:off x="2775727" y="2875716"/>
              <a:ext cx="3332858" cy="391795"/>
            </a:xfrm>
            <a:prstGeom prst="rect">
              <a:avLst/>
            </a:prstGeom>
            <a:noFill/>
          </p:spPr>
          <p:txBody>
            <a:bodyPr vert="horz" wrap="square" lIns="0" tIns="12700" rIns="0" bIns="0" rtlCol="0">
              <a:spAutoFit/>
            </a:bodyPr>
            <a:lstStyle/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Volumen 4,  Número 1  Enero a Julio 2021</a:t>
              </a:r>
            </a:p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Revista Semestral. Venezuela</a:t>
              </a:r>
              <a:endParaRPr sz="1200" dirty="0">
                <a:latin typeface="Arial"/>
                <a:cs typeface="Arial"/>
              </a:endParaRPr>
            </a:p>
          </p:txBody>
        </p:sp>
        <p:pic>
          <p:nvPicPr>
            <p:cNvPr id="22" name="object 25">
              <a:extLst>
                <a:ext uri="{FF2B5EF4-FFF2-40B4-BE49-F238E27FC236}">
                  <a16:creationId xmlns:a16="http://schemas.microsoft.com/office/drawing/2014/main" id="{8B41FE3E-1F3A-5546-4610-F74FE796A7A6}"/>
                </a:ext>
              </a:extLst>
            </p:cNvPr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470065" y="2027896"/>
              <a:ext cx="2305662" cy="1053903"/>
            </a:xfrm>
            <a:prstGeom prst="rect">
              <a:avLst/>
            </a:prstGeom>
          </p:spPr>
        </p:pic>
        <p:pic>
          <p:nvPicPr>
            <p:cNvPr id="23" name="object 31">
              <a:extLst>
                <a:ext uri="{FF2B5EF4-FFF2-40B4-BE49-F238E27FC236}">
                  <a16:creationId xmlns:a16="http://schemas.microsoft.com/office/drawing/2014/main" id="{E3C97967-631D-160D-8EAB-AE46A7798772}"/>
                </a:ext>
              </a:extLst>
            </p:cNvPr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4932681" y="1951410"/>
              <a:ext cx="1805304" cy="893889"/>
            </a:xfrm>
            <a:prstGeom prst="rect">
              <a:avLst/>
            </a:prstGeom>
          </p:spPr>
        </p:pic>
      </p:grpSp>
    </p:spTree>
  </p:cSld>
  <p:clrMapOvr>
    <a:masterClrMapping/>
  </p:clrMapOvr>
</p:sld>
</file>

<file path=ppt/slides/slide1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94485" y="115823"/>
            <a:ext cx="6669405" cy="8926195"/>
            <a:chOff x="94485" y="115823"/>
            <a:chExt cx="6669405" cy="8926195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204216" y="8651747"/>
              <a:ext cx="6518148" cy="158496"/>
            </a:xfrm>
            <a:prstGeom prst="rect">
              <a:avLst/>
            </a:prstGeom>
          </p:spPr>
        </p:pic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96012" y="115823"/>
              <a:ext cx="6665976" cy="1452372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42849" y="142875"/>
              <a:ext cx="6572275" cy="1358646"/>
            </a:xfrm>
            <a:prstGeom prst="rect">
              <a:avLst/>
            </a:prstGeom>
          </p:spPr>
        </p:pic>
        <p:sp>
          <p:nvSpPr>
            <p:cNvPr id="6" name="object 6"/>
            <p:cNvSpPr/>
            <p:nvPr/>
          </p:nvSpPr>
          <p:spPr>
            <a:xfrm>
              <a:off x="142849" y="142875"/>
              <a:ext cx="6572884" cy="1358900"/>
            </a:xfrm>
            <a:custGeom>
              <a:avLst/>
              <a:gdLst/>
              <a:ahLst/>
              <a:cxnLst/>
              <a:rect l="l" t="t" r="r" b="b"/>
              <a:pathLst>
                <a:path w="6572884" h="1358900">
                  <a:moveTo>
                    <a:pt x="0" y="226441"/>
                  </a:moveTo>
                  <a:lnTo>
                    <a:pt x="4600" y="180795"/>
                  </a:lnTo>
                  <a:lnTo>
                    <a:pt x="17795" y="138285"/>
                  </a:lnTo>
                  <a:lnTo>
                    <a:pt x="38673" y="99820"/>
                  </a:lnTo>
                  <a:lnTo>
                    <a:pt x="66324" y="66309"/>
                  </a:lnTo>
                  <a:lnTo>
                    <a:pt x="99837" y="38663"/>
                  </a:lnTo>
                  <a:lnTo>
                    <a:pt x="138301" y="17789"/>
                  </a:lnTo>
                  <a:lnTo>
                    <a:pt x="180806" y="4599"/>
                  </a:lnTo>
                  <a:lnTo>
                    <a:pt x="226440" y="0"/>
                  </a:lnTo>
                  <a:lnTo>
                    <a:pt x="6345834" y="0"/>
                  </a:lnTo>
                  <a:lnTo>
                    <a:pt x="6391480" y="4599"/>
                  </a:lnTo>
                  <a:lnTo>
                    <a:pt x="6433990" y="17789"/>
                  </a:lnTo>
                  <a:lnTo>
                    <a:pt x="6472455" y="38663"/>
                  </a:lnTo>
                  <a:lnTo>
                    <a:pt x="6505965" y="66309"/>
                  </a:lnTo>
                  <a:lnTo>
                    <a:pt x="6533612" y="99820"/>
                  </a:lnTo>
                  <a:lnTo>
                    <a:pt x="6554485" y="138285"/>
                  </a:lnTo>
                  <a:lnTo>
                    <a:pt x="6567676" y="180795"/>
                  </a:lnTo>
                  <a:lnTo>
                    <a:pt x="6572275" y="226441"/>
                  </a:lnTo>
                  <a:lnTo>
                    <a:pt x="6572275" y="1132204"/>
                  </a:lnTo>
                  <a:lnTo>
                    <a:pt x="6567676" y="1177850"/>
                  </a:lnTo>
                  <a:lnTo>
                    <a:pt x="6554485" y="1220360"/>
                  </a:lnTo>
                  <a:lnTo>
                    <a:pt x="6533612" y="1258825"/>
                  </a:lnTo>
                  <a:lnTo>
                    <a:pt x="6505965" y="1292336"/>
                  </a:lnTo>
                  <a:lnTo>
                    <a:pt x="6472455" y="1319982"/>
                  </a:lnTo>
                  <a:lnTo>
                    <a:pt x="6433990" y="1340856"/>
                  </a:lnTo>
                  <a:lnTo>
                    <a:pt x="6391480" y="1354046"/>
                  </a:lnTo>
                  <a:lnTo>
                    <a:pt x="6345834" y="1358646"/>
                  </a:lnTo>
                  <a:lnTo>
                    <a:pt x="226440" y="1358646"/>
                  </a:lnTo>
                  <a:lnTo>
                    <a:pt x="180806" y="1354046"/>
                  </a:lnTo>
                  <a:lnTo>
                    <a:pt x="138301" y="1340856"/>
                  </a:lnTo>
                  <a:lnTo>
                    <a:pt x="99837" y="1319982"/>
                  </a:lnTo>
                  <a:lnTo>
                    <a:pt x="66324" y="1292336"/>
                  </a:lnTo>
                  <a:lnTo>
                    <a:pt x="38673" y="1258825"/>
                  </a:lnTo>
                  <a:lnTo>
                    <a:pt x="17795" y="1220360"/>
                  </a:lnTo>
                  <a:lnTo>
                    <a:pt x="4600" y="1177850"/>
                  </a:lnTo>
                  <a:lnTo>
                    <a:pt x="0" y="1132204"/>
                  </a:lnTo>
                  <a:lnTo>
                    <a:pt x="0" y="226441"/>
                  </a:lnTo>
                  <a:close/>
                </a:path>
              </a:pathLst>
            </a:custGeom>
            <a:ln w="9525">
              <a:solidFill>
                <a:srgbClr val="55CE7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" name="object 7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2500248" y="305930"/>
              <a:ext cx="1714500" cy="733945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2738628" y="1024127"/>
              <a:ext cx="1897379" cy="371855"/>
            </a:xfrm>
            <a:prstGeom prst="rect">
              <a:avLst/>
            </a:prstGeom>
          </p:spPr>
        </p:pic>
        <p:pic>
          <p:nvPicPr>
            <p:cNvPr id="9" name="object 9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4401312" y="1024127"/>
              <a:ext cx="1577339" cy="371855"/>
            </a:xfrm>
            <a:prstGeom prst="rect">
              <a:avLst/>
            </a:prstGeom>
          </p:spPr>
        </p:pic>
        <p:pic>
          <p:nvPicPr>
            <p:cNvPr id="10" name="object 10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3169920" y="1207007"/>
              <a:ext cx="1546859" cy="371855"/>
            </a:xfrm>
            <a:prstGeom prst="rect">
              <a:avLst/>
            </a:prstGeom>
          </p:spPr>
        </p:pic>
        <p:pic>
          <p:nvPicPr>
            <p:cNvPr id="11" name="object 11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4482083" y="1207007"/>
              <a:ext cx="284988" cy="371855"/>
            </a:xfrm>
            <a:prstGeom prst="rect">
              <a:avLst/>
            </a:prstGeom>
          </p:spPr>
        </p:pic>
        <p:pic>
          <p:nvPicPr>
            <p:cNvPr id="12" name="object 12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4571999" y="1207007"/>
              <a:ext cx="1013460" cy="371855"/>
            </a:xfrm>
            <a:prstGeom prst="rect">
              <a:avLst/>
            </a:prstGeom>
          </p:spPr>
        </p:pic>
        <p:pic>
          <p:nvPicPr>
            <p:cNvPr id="13" name="object 13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324612" y="234695"/>
              <a:ext cx="1719072" cy="1341120"/>
            </a:xfrm>
            <a:prstGeom prst="rect">
              <a:avLst/>
            </a:prstGeom>
          </p:spPr>
        </p:pic>
        <p:pic>
          <p:nvPicPr>
            <p:cNvPr id="14" name="object 14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5606795" y="8193022"/>
              <a:ext cx="1092707" cy="848868"/>
            </a:xfrm>
            <a:prstGeom prst="rect">
              <a:avLst/>
            </a:prstGeom>
          </p:spPr>
        </p:pic>
        <p:pic>
          <p:nvPicPr>
            <p:cNvPr id="15" name="object 15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109728" y="8193022"/>
              <a:ext cx="1092708" cy="848868"/>
            </a:xfrm>
            <a:prstGeom prst="rect">
              <a:avLst/>
            </a:prstGeom>
          </p:spPr>
        </p:pic>
      </p:grpSp>
      <p:sp>
        <p:nvSpPr>
          <p:cNvPr id="16" name="object 16"/>
          <p:cNvSpPr txBox="1"/>
          <p:nvPr/>
        </p:nvSpPr>
        <p:spPr>
          <a:xfrm>
            <a:off x="2593085" y="8812174"/>
            <a:ext cx="160274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Times New Roman"/>
                <a:cs typeface="Times New Roman"/>
              </a:rPr>
              <a:t>MSc.</a:t>
            </a:r>
            <a:r>
              <a:rPr sz="1200" b="1" spc="-4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Kimberllin</a:t>
            </a:r>
            <a:r>
              <a:rPr sz="1200" b="1" spc="-10" dirty="0">
                <a:latin typeface="Times New Roman"/>
                <a:cs typeface="Times New Roman"/>
              </a:rPr>
              <a:t> García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221691" y="1068451"/>
            <a:ext cx="6346190" cy="7650812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063875" marR="701040" indent="-431800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Arial"/>
                <a:cs typeface="Arial"/>
              </a:rPr>
              <a:t>6ta.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Edición</a:t>
            </a:r>
            <a:r>
              <a:rPr sz="1200" b="1" spc="-10" dirty="0">
                <a:latin typeface="Arial"/>
                <a:cs typeface="Arial"/>
              </a:rPr>
              <a:t> Volumen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I</a:t>
            </a:r>
            <a:r>
              <a:rPr sz="1200" b="1" spc="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Enero</a:t>
            </a:r>
            <a:r>
              <a:rPr sz="1200" b="1" spc="-3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a</a:t>
            </a:r>
            <a:r>
              <a:rPr sz="1200" b="1" spc="-2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Julio</a:t>
            </a:r>
            <a:r>
              <a:rPr sz="1200" b="1" spc="-5" dirty="0">
                <a:latin typeface="Arial"/>
                <a:cs typeface="Arial"/>
              </a:rPr>
              <a:t> </a:t>
            </a:r>
            <a:r>
              <a:rPr sz="1200" b="1" spc="-20" dirty="0">
                <a:latin typeface="Arial"/>
                <a:cs typeface="Arial"/>
              </a:rPr>
              <a:t>2021 </a:t>
            </a:r>
            <a:r>
              <a:rPr sz="1200" b="1" dirty="0">
                <a:latin typeface="Arial"/>
                <a:cs typeface="Arial"/>
              </a:rPr>
              <a:t>Revista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Semestral-</a:t>
            </a:r>
            <a:r>
              <a:rPr sz="1200" b="1" spc="-40" dirty="0">
                <a:latin typeface="Arial"/>
                <a:cs typeface="Arial"/>
              </a:rPr>
              <a:t> </a:t>
            </a:r>
            <a:r>
              <a:rPr sz="1200" b="1" spc="-10" dirty="0">
                <a:latin typeface="Arial"/>
                <a:cs typeface="Arial"/>
              </a:rPr>
              <a:t>Venezuela</a:t>
            </a:r>
            <a:endParaRPr sz="1200" dirty="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305"/>
              </a:spcBef>
            </a:pPr>
            <a:endParaRPr sz="1200" dirty="0">
              <a:latin typeface="Arial"/>
              <a:cs typeface="Arial"/>
            </a:endParaRPr>
          </a:p>
          <a:p>
            <a:pPr marL="375285" marR="6350" indent="-36322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desarrollo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habilidades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 manera clara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herramientas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 le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permitan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individuo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conocer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propósito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 err="1">
                <a:latin typeface="Times New Roman"/>
                <a:cs typeface="Times New Roman"/>
              </a:rPr>
              <a:t>conlleva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lang="es-ES" sz="1200" dirty="0">
                <a:latin typeface="Times New Roman"/>
                <a:cs typeface="Times New Roman"/>
              </a:rPr>
              <a:t>a la formación</a:t>
            </a:r>
            <a:r>
              <a:rPr sz="1200" dirty="0">
                <a:latin typeface="Times New Roman"/>
                <a:cs typeface="Times New Roman"/>
              </a:rPr>
              <a:t>.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Planteada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toda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esta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conceptualización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dirigida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esencia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comportamiento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docente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universitario,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plantea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así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necesidad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indagación </a:t>
            </a:r>
            <a:r>
              <a:rPr sz="1200" dirty="0">
                <a:latin typeface="Times New Roman"/>
                <a:cs typeface="Times New Roman"/>
              </a:rPr>
              <a:t>reflexiva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torno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esencia</a:t>
            </a:r>
            <a:r>
              <a:rPr sz="1200" spc="114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docente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propia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práctica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implicación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mismo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experiencia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desarrollo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sus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clases,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ello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praxis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debe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estar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siempre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sujeta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0" dirty="0">
                <a:latin typeface="Times New Roman"/>
                <a:cs typeface="Times New Roman"/>
              </a:rPr>
              <a:t>a </a:t>
            </a:r>
            <a:r>
              <a:rPr sz="1200" dirty="0">
                <a:latin typeface="Times New Roman"/>
                <a:cs typeface="Times New Roman"/>
              </a:rPr>
              <a:t>conocer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indagar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nuevas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formas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ejecutarla.</a:t>
            </a:r>
            <a:endParaRPr sz="1200" dirty="0">
              <a:latin typeface="Times New Roman"/>
              <a:cs typeface="Times New Roman"/>
            </a:endParaRPr>
          </a:p>
          <a:p>
            <a:pPr marL="375285" marR="7620" indent="-363220" algn="just">
              <a:lnSpc>
                <a:spcPct val="100000"/>
              </a:lnSpc>
              <a:spcBef>
                <a:spcPts val="5"/>
              </a:spcBef>
            </a:pPr>
            <a:r>
              <a:rPr sz="1200" dirty="0">
                <a:latin typeface="Times New Roman"/>
                <a:cs typeface="Times New Roman"/>
              </a:rPr>
              <a:t>Partiendo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estas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ideas,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comienzo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adentrarme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fenómeno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,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permite</a:t>
            </a:r>
            <a:r>
              <a:rPr sz="1200" spc="17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recorrer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un </a:t>
            </a:r>
            <a:r>
              <a:rPr sz="1200" dirty="0">
                <a:latin typeface="Times New Roman"/>
                <a:cs typeface="Times New Roman"/>
              </a:rPr>
              <a:t>extenso</a:t>
            </a:r>
            <a:r>
              <a:rPr sz="1200" spc="4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4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inconmensurable</a:t>
            </a:r>
            <a:r>
              <a:rPr sz="1200" spc="45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camino</a:t>
            </a:r>
            <a:r>
              <a:rPr sz="1200" spc="4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lleno</a:t>
            </a:r>
            <a:r>
              <a:rPr sz="1200" spc="4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4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hechos,</a:t>
            </a:r>
            <a:r>
              <a:rPr sz="1200" spc="4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sucesos,</a:t>
            </a:r>
            <a:r>
              <a:rPr sz="1200" spc="4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avances,</a:t>
            </a:r>
            <a:r>
              <a:rPr sz="1200" spc="4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retrocesos,</a:t>
            </a:r>
            <a:r>
              <a:rPr sz="1200" spc="45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leyes, </a:t>
            </a:r>
            <a:r>
              <a:rPr sz="1200" dirty="0">
                <a:latin typeface="Times New Roman"/>
                <a:cs typeface="Times New Roman"/>
              </a:rPr>
              <a:t>proyectos,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miradas,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desafíos,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emprendimientos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hacen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esencia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docente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algo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acabado, </a:t>
            </a:r>
            <a:r>
              <a:rPr sz="1200" dirty="0">
                <a:latin typeface="Times New Roman"/>
                <a:cs typeface="Times New Roman"/>
              </a:rPr>
              <a:t>sino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ella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desprende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reflexión,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cual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3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puede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iniciar</a:t>
            </a:r>
            <a:r>
              <a:rPr sz="1200" spc="3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aclarando</a:t>
            </a:r>
            <a:r>
              <a:rPr sz="1200" spc="3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Educación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sí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fin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concluido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sino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atraviesa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relacionándose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conjugándose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vivencias </a:t>
            </a:r>
            <a:r>
              <a:rPr sz="1200" dirty="0">
                <a:latin typeface="Times New Roman"/>
                <a:cs typeface="Times New Roman"/>
              </a:rPr>
              <a:t>derivadas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praxis,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historia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tal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asume.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respecto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Callen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(2008),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afirma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“de </a:t>
            </a:r>
            <a:r>
              <a:rPr sz="1200" dirty="0">
                <a:latin typeface="Times New Roman"/>
                <a:cs typeface="Times New Roman"/>
              </a:rPr>
              <a:t>complejas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prácticas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educativas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docentes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han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formado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excelentes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hombres,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porque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él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el </a:t>
            </a:r>
            <a:r>
              <a:rPr sz="1200" dirty="0">
                <a:latin typeface="Times New Roman"/>
                <a:cs typeface="Times New Roman"/>
              </a:rPr>
              <a:t>centro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ese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inmenso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entramado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relaciones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conforman a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Educación”.</a:t>
            </a:r>
            <a:endParaRPr sz="1200" dirty="0">
              <a:latin typeface="Times New Roman"/>
              <a:cs typeface="Times New Roman"/>
            </a:endParaRPr>
          </a:p>
          <a:p>
            <a:pPr marL="375285" marR="5080" indent="-36322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atención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anterior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,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afirmo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1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este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recorrido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ideas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abre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puertas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1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mi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argumentación </a:t>
            </a:r>
            <a:r>
              <a:rPr sz="1200" dirty="0">
                <a:latin typeface="Times New Roman"/>
                <a:cs typeface="Times New Roman"/>
              </a:rPr>
              <a:t>teórica</a:t>
            </a:r>
            <a:r>
              <a:rPr sz="1200" spc="13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sostener,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desde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mi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mismidad,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 en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mi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opinión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describe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ontología</a:t>
            </a:r>
            <a:r>
              <a:rPr sz="1200" spc="-10" dirty="0">
                <a:latin typeface="Times New Roman"/>
                <a:cs typeface="Times New Roman"/>
              </a:rPr>
              <a:t> situacional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esta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producción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doctoral,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centrada</a:t>
            </a:r>
            <a:r>
              <a:rPr sz="1200" spc="3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que,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sistema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educativo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universitario</a:t>
            </a:r>
            <a:r>
              <a:rPr sz="1200" spc="38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venezolano </a:t>
            </a:r>
            <a:r>
              <a:rPr sz="1200" dirty="0">
                <a:latin typeface="Times New Roman"/>
                <a:cs typeface="Times New Roman"/>
              </a:rPr>
              <a:t>actual,</a:t>
            </a:r>
            <a:r>
              <a:rPr sz="1200" spc="3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3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docente</a:t>
            </a:r>
            <a:r>
              <a:rPr sz="1200" spc="3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3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</a:t>
            </a:r>
            <a:r>
              <a:rPr sz="1200" spc="3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erigido</a:t>
            </a:r>
            <a:r>
              <a:rPr sz="1200" spc="4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3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3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profesional</a:t>
            </a:r>
            <a:r>
              <a:rPr sz="1200" spc="3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3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3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concepción</a:t>
            </a:r>
            <a:r>
              <a:rPr sz="1200" spc="4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algo</a:t>
            </a:r>
            <a:r>
              <a:rPr sz="1200" spc="3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errada</a:t>
            </a:r>
            <a:r>
              <a:rPr sz="1200" spc="390" dirty="0">
                <a:latin typeface="Times New Roman"/>
                <a:cs typeface="Times New Roman"/>
              </a:rPr>
              <a:t> </a:t>
            </a:r>
            <a:r>
              <a:rPr sz="1200" spc="-50" dirty="0">
                <a:latin typeface="Times New Roman"/>
                <a:cs typeface="Times New Roman"/>
              </a:rPr>
              <a:t>, </a:t>
            </a:r>
            <a:r>
              <a:rPr sz="1200" dirty="0">
                <a:latin typeface="Times New Roman"/>
                <a:cs typeface="Times New Roman"/>
              </a:rPr>
              <a:t>refiriéndome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específicamente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universidad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Rómulo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Gallegos,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afirmo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esto,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basándome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pregunta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sobre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qué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conocimiento,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actitudes,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comportamientos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habilidades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deberían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poseer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los </a:t>
            </a:r>
            <a:r>
              <a:rPr sz="1200" dirty="0">
                <a:latin typeface="Times New Roman"/>
                <a:cs typeface="Times New Roman"/>
              </a:rPr>
              <a:t>profesores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hacer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praxis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calidad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,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pues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mí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sin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duda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alguna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tema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gran </a:t>
            </a:r>
            <a:r>
              <a:rPr sz="1200" dirty="0">
                <a:latin typeface="Times New Roman"/>
                <a:cs typeface="Times New Roman"/>
              </a:rPr>
              <a:t>debate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Universidad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Rómulo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Gallegos.</a:t>
            </a:r>
            <a:endParaRPr sz="1200" dirty="0">
              <a:latin typeface="Times New Roman"/>
              <a:cs typeface="Times New Roman"/>
            </a:endParaRPr>
          </a:p>
          <a:p>
            <a:pPr marL="375285" marR="6350" indent="-363220" algn="just">
              <a:lnSpc>
                <a:spcPct val="99800"/>
              </a:lnSpc>
              <a:spcBef>
                <a:spcPts val="5"/>
              </a:spcBef>
            </a:pPr>
            <a:r>
              <a:rPr sz="1200" dirty="0">
                <a:latin typeface="Times New Roman"/>
                <a:cs typeface="Times New Roman"/>
              </a:rPr>
              <a:t>Desde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mi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cotidianidad,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afirmo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hay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debilidades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conocimiento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fundamental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ser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docente, </a:t>
            </a:r>
            <a:r>
              <a:rPr sz="1200" dirty="0">
                <a:latin typeface="Times New Roman"/>
                <a:cs typeface="Times New Roman"/>
              </a:rPr>
              <a:t>pues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ello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requiere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filosofía</a:t>
            </a:r>
            <a:r>
              <a:rPr sz="1200" spc="3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educación,</a:t>
            </a:r>
            <a:r>
              <a:rPr sz="1200" spc="3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historia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30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educación, </a:t>
            </a:r>
            <a:r>
              <a:rPr sz="1200" dirty="0">
                <a:latin typeface="Times New Roman"/>
                <a:cs typeface="Times New Roman"/>
              </a:rPr>
              <a:t>psicología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educativa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sociología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educación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podría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permitir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docentes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no </a:t>
            </a:r>
            <a:r>
              <a:rPr sz="1200" dirty="0">
                <a:latin typeface="Times New Roman"/>
                <a:cs typeface="Times New Roman"/>
              </a:rPr>
              <a:t>profesionales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educación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conocer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diferentes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modelos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educativos,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caracterizan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las </a:t>
            </a:r>
            <a:r>
              <a:rPr sz="1200" dirty="0">
                <a:latin typeface="Times New Roman"/>
                <a:cs typeface="Times New Roman"/>
              </a:rPr>
              <a:t>diferentes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formas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enseñanza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aprendizaje,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decir,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conocen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esto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les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permite </a:t>
            </a:r>
            <a:r>
              <a:rPr sz="1200" dirty="0">
                <a:latin typeface="Times New Roman"/>
                <a:cs typeface="Times New Roman"/>
              </a:rPr>
              <a:t>contar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marco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referencia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acerca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principios,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desarrollo,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trascendencia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función</a:t>
            </a:r>
            <a:r>
              <a:rPr sz="1200" spc="3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social</a:t>
            </a:r>
            <a:r>
              <a:rPr sz="1200" spc="3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3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educación</a:t>
            </a:r>
            <a:r>
              <a:rPr sz="1200" spc="3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3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3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diferentes</a:t>
            </a:r>
            <a:r>
              <a:rPr sz="1200" spc="3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épocas</a:t>
            </a:r>
            <a:r>
              <a:rPr sz="1200" spc="3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históricas,</a:t>
            </a:r>
            <a:r>
              <a:rPr sz="1200" spc="3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así</a:t>
            </a:r>
            <a:r>
              <a:rPr sz="1200" spc="3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3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favorecer</a:t>
            </a:r>
            <a:r>
              <a:rPr sz="1200" spc="33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comprensión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cómo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da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proceso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aprendizaje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estudiantes.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adición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ello, </a:t>
            </a:r>
            <a:r>
              <a:rPr sz="1200" dirty="0">
                <a:latin typeface="Times New Roman"/>
                <a:cs typeface="Times New Roman"/>
              </a:rPr>
              <a:t>agrego</a:t>
            </a:r>
            <a:r>
              <a:rPr sz="1200" spc="3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3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este</a:t>
            </a:r>
            <a:r>
              <a:rPr sz="1200" spc="3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escenario</a:t>
            </a:r>
            <a:r>
              <a:rPr sz="1200" spc="3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ontológico,</a:t>
            </a:r>
            <a:r>
              <a:rPr sz="1200" spc="3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debilidades</a:t>
            </a:r>
            <a:r>
              <a:rPr sz="1200" spc="3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3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formas</a:t>
            </a:r>
            <a:r>
              <a:rPr sz="1200" spc="3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evaluación</a:t>
            </a:r>
            <a:r>
              <a:rPr sz="1200" spc="3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3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mejorar</a:t>
            </a:r>
            <a:r>
              <a:rPr sz="1200" spc="35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el </a:t>
            </a:r>
            <a:r>
              <a:rPr sz="1200" dirty="0">
                <a:latin typeface="Times New Roman"/>
                <a:cs typeface="Times New Roman"/>
              </a:rPr>
              <a:t>aprendizaje,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traduce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poca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ayuda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4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estudiantes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necesidades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acentuadas. </a:t>
            </a:r>
            <a:r>
              <a:rPr sz="1200" dirty="0">
                <a:latin typeface="Times New Roman"/>
                <a:cs typeface="Times New Roman"/>
              </a:rPr>
              <a:t>Siendo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esto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así,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asumo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nosotros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profesionales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incorporados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docencia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universitaria </a:t>
            </a:r>
            <a:r>
              <a:rPr sz="1200" dirty="0">
                <a:latin typeface="Times New Roman"/>
                <a:cs typeface="Times New Roman"/>
              </a:rPr>
              <a:t>algunas veces no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asumimos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planes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programas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estudio,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nos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permite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participar</a:t>
            </a:r>
            <a:endParaRPr sz="1200" dirty="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00" dirty="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90"/>
              </a:spcBef>
            </a:pPr>
            <a:endParaRPr sz="1200" dirty="0">
              <a:latin typeface="Times New Roman"/>
              <a:cs typeface="Times New Roman"/>
            </a:endParaRPr>
          </a:p>
          <a:p>
            <a:pPr marL="1024890" marR="939165" indent="73025">
              <a:lnSpc>
                <a:spcPts val="1400"/>
              </a:lnSpc>
            </a:pPr>
            <a:r>
              <a:rPr sz="1200" b="1" dirty="0">
                <a:latin typeface="Times New Roman"/>
                <a:cs typeface="Times New Roman"/>
              </a:rPr>
              <a:t>Esencia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Educativa</a:t>
            </a:r>
            <a:r>
              <a:rPr sz="1200" b="1" spc="23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del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Profesional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No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Docente.</a:t>
            </a:r>
            <a:r>
              <a:rPr sz="1200" b="1" spc="-1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Hacia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una</a:t>
            </a:r>
            <a:r>
              <a:rPr sz="1200" b="1" spc="-6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Teoría </a:t>
            </a:r>
            <a:r>
              <a:rPr sz="1200" b="1" dirty="0">
                <a:latin typeface="Times New Roman"/>
                <a:cs typeface="Times New Roman"/>
              </a:rPr>
              <a:t>Epocal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Desde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los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Cimientos</a:t>
            </a:r>
            <a:r>
              <a:rPr sz="1200" b="1" spc="-10" dirty="0">
                <a:latin typeface="Times New Roman"/>
                <a:cs typeface="Times New Roman"/>
              </a:rPr>
              <a:t> Epistémicos</a:t>
            </a:r>
            <a:r>
              <a:rPr sz="1200" b="1" spc="-6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Académicos</a:t>
            </a:r>
            <a:r>
              <a:rPr sz="1200" b="1" spc="-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Postmodernos</a:t>
            </a:r>
            <a:endParaRPr sz="1200" dirty="0">
              <a:latin typeface="Times New Roman"/>
              <a:cs typeface="Times New Roman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6610604" y="8885935"/>
            <a:ext cx="25400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spc="-25" dirty="0">
                <a:latin typeface="Times New Roman"/>
                <a:cs typeface="Times New Roman"/>
              </a:rPr>
              <a:t>127</a:t>
            </a:r>
            <a:endParaRPr sz="1200">
              <a:latin typeface="Times New Roman"/>
              <a:cs typeface="Times New Roman"/>
            </a:endParaRPr>
          </a:p>
        </p:txBody>
      </p:sp>
      <p:pic>
        <p:nvPicPr>
          <p:cNvPr id="19" name="object 19"/>
          <p:cNvPicPr/>
          <p:nvPr/>
        </p:nvPicPr>
        <p:blipFill>
          <a:blip r:embed="rId13" cstate="print"/>
          <a:stretch>
            <a:fillRect/>
          </a:stretch>
        </p:blipFill>
        <p:spPr>
          <a:xfrm>
            <a:off x="4725161" y="164274"/>
            <a:ext cx="1805305" cy="893889"/>
          </a:xfrm>
          <a:prstGeom prst="rect">
            <a:avLst/>
          </a:prstGeom>
        </p:spPr>
      </p:pic>
      <p:grpSp>
        <p:nvGrpSpPr>
          <p:cNvPr id="20" name="Grupo 19">
            <a:extLst>
              <a:ext uri="{FF2B5EF4-FFF2-40B4-BE49-F238E27FC236}">
                <a16:creationId xmlns:a16="http://schemas.microsoft.com/office/drawing/2014/main" id="{692C8D9F-317B-1101-3724-9E8FD22E0994}"/>
              </a:ext>
            </a:extLst>
          </p:cNvPr>
          <p:cNvGrpSpPr/>
          <p:nvPr/>
        </p:nvGrpSpPr>
        <p:grpSpPr>
          <a:xfrm>
            <a:off x="71628" y="63499"/>
            <a:ext cx="6665976" cy="1452626"/>
            <a:chOff x="470065" y="1951410"/>
            <a:chExt cx="6665976" cy="1452626"/>
          </a:xfrm>
        </p:grpSpPr>
        <p:grpSp>
          <p:nvGrpSpPr>
            <p:cNvPr id="21" name="object 12">
              <a:extLst>
                <a:ext uri="{FF2B5EF4-FFF2-40B4-BE49-F238E27FC236}">
                  <a16:creationId xmlns:a16="http://schemas.microsoft.com/office/drawing/2014/main" id="{F1FBC8D7-8133-68FB-DEF7-CAFD33EAD168}"/>
                </a:ext>
              </a:extLst>
            </p:cNvPr>
            <p:cNvGrpSpPr/>
            <p:nvPr/>
          </p:nvGrpSpPr>
          <p:grpSpPr>
            <a:xfrm>
              <a:off x="470065" y="1951664"/>
              <a:ext cx="6665976" cy="1452372"/>
              <a:chOff x="96011" y="115823"/>
              <a:chExt cx="6665976" cy="1452372"/>
            </a:xfrm>
          </p:grpSpPr>
          <p:pic>
            <p:nvPicPr>
              <p:cNvPr id="25" name="object 13">
                <a:extLst>
                  <a:ext uri="{FF2B5EF4-FFF2-40B4-BE49-F238E27FC236}">
                    <a16:creationId xmlns:a16="http://schemas.microsoft.com/office/drawing/2014/main" id="{AFC262D5-3AD3-46A0-B66D-ABBB9A14D856}"/>
                  </a:ext>
                </a:extLst>
              </p:cNvPr>
              <p:cNvPicPr/>
              <p:nvPr/>
            </p:nvPicPr>
            <p:blipFill>
              <a:blip r:embed="rId3" cstate="print"/>
              <a:stretch>
                <a:fillRect/>
              </a:stretch>
            </p:blipFill>
            <p:spPr>
              <a:xfrm>
                <a:off x="96011" y="115823"/>
                <a:ext cx="6665976" cy="1452372"/>
              </a:xfrm>
              <a:prstGeom prst="rect">
                <a:avLst/>
              </a:prstGeom>
            </p:spPr>
          </p:pic>
          <p:pic>
            <p:nvPicPr>
              <p:cNvPr id="26" name="object 14">
                <a:extLst>
                  <a:ext uri="{FF2B5EF4-FFF2-40B4-BE49-F238E27FC236}">
                    <a16:creationId xmlns:a16="http://schemas.microsoft.com/office/drawing/2014/main" id="{3DB6485E-D0FB-8A1C-46ED-C2720D20ADCF}"/>
                  </a:ext>
                </a:extLst>
              </p:cNvPr>
              <p:cNvPicPr/>
              <p:nvPr/>
            </p:nvPicPr>
            <p:blipFill>
              <a:blip r:embed="rId4" cstate="print"/>
              <a:stretch>
                <a:fillRect/>
              </a:stretch>
            </p:blipFill>
            <p:spPr>
              <a:xfrm>
                <a:off x="142849" y="142875"/>
                <a:ext cx="6572275" cy="1358646"/>
              </a:xfrm>
              <a:prstGeom prst="rect">
                <a:avLst/>
              </a:prstGeom>
            </p:spPr>
          </p:pic>
          <p:sp>
            <p:nvSpPr>
              <p:cNvPr id="27" name="object 15">
                <a:extLst>
                  <a:ext uri="{FF2B5EF4-FFF2-40B4-BE49-F238E27FC236}">
                    <a16:creationId xmlns:a16="http://schemas.microsoft.com/office/drawing/2014/main" id="{68350385-85D1-BAA4-C5AB-7C52CDE76F72}"/>
                  </a:ext>
                </a:extLst>
              </p:cNvPr>
              <p:cNvSpPr/>
              <p:nvPr/>
            </p:nvSpPr>
            <p:spPr>
              <a:xfrm>
                <a:off x="142849" y="142875"/>
                <a:ext cx="6572884" cy="1358900"/>
              </a:xfrm>
              <a:custGeom>
                <a:avLst/>
                <a:gdLst/>
                <a:ahLst/>
                <a:cxnLst/>
                <a:rect l="l" t="t" r="r" b="b"/>
                <a:pathLst>
                  <a:path w="6572884" h="1358900">
                    <a:moveTo>
                      <a:pt x="0" y="226441"/>
                    </a:moveTo>
                    <a:lnTo>
                      <a:pt x="4600" y="180795"/>
                    </a:lnTo>
                    <a:lnTo>
                      <a:pt x="17795" y="138285"/>
                    </a:lnTo>
                    <a:lnTo>
                      <a:pt x="38673" y="99820"/>
                    </a:lnTo>
                    <a:lnTo>
                      <a:pt x="66324" y="66309"/>
                    </a:lnTo>
                    <a:lnTo>
                      <a:pt x="99837" y="38663"/>
                    </a:lnTo>
                    <a:lnTo>
                      <a:pt x="138301" y="17789"/>
                    </a:lnTo>
                    <a:lnTo>
                      <a:pt x="180806" y="4599"/>
                    </a:lnTo>
                    <a:lnTo>
                      <a:pt x="226440" y="0"/>
                    </a:lnTo>
                    <a:lnTo>
                      <a:pt x="6345834" y="0"/>
                    </a:lnTo>
                    <a:lnTo>
                      <a:pt x="6391480" y="4599"/>
                    </a:lnTo>
                    <a:lnTo>
                      <a:pt x="6433990" y="17789"/>
                    </a:lnTo>
                    <a:lnTo>
                      <a:pt x="6472455" y="38663"/>
                    </a:lnTo>
                    <a:lnTo>
                      <a:pt x="6505965" y="66309"/>
                    </a:lnTo>
                    <a:lnTo>
                      <a:pt x="6533612" y="99820"/>
                    </a:lnTo>
                    <a:lnTo>
                      <a:pt x="6554485" y="138285"/>
                    </a:lnTo>
                    <a:lnTo>
                      <a:pt x="6567676" y="180795"/>
                    </a:lnTo>
                    <a:lnTo>
                      <a:pt x="6572275" y="226441"/>
                    </a:lnTo>
                    <a:lnTo>
                      <a:pt x="6572275" y="1132204"/>
                    </a:lnTo>
                    <a:lnTo>
                      <a:pt x="6567676" y="1177850"/>
                    </a:lnTo>
                    <a:lnTo>
                      <a:pt x="6554485" y="1220360"/>
                    </a:lnTo>
                    <a:lnTo>
                      <a:pt x="6533612" y="1258825"/>
                    </a:lnTo>
                    <a:lnTo>
                      <a:pt x="6505965" y="1292336"/>
                    </a:lnTo>
                    <a:lnTo>
                      <a:pt x="6472455" y="1319982"/>
                    </a:lnTo>
                    <a:lnTo>
                      <a:pt x="6433990" y="1340856"/>
                    </a:lnTo>
                    <a:lnTo>
                      <a:pt x="6391480" y="1354046"/>
                    </a:lnTo>
                    <a:lnTo>
                      <a:pt x="6345834" y="1358646"/>
                    </a:lnTo>
                    <a:lnTo>
                      <a:pt x="226440" y="1358646"/>
                    </a:lnTo>
                    <a:lnTo>
                      <a:pt x="180806" y="1354046"/>
                    </a:lnTo>
                    <a:lnTo>
                      <a:pt x="138301" y="1340856"/>
                    </a:lnTo>
                    <a:lnTo>
                      <a:pt x="99837" y="1319982"/>
                    </a:lnTo>
                    <a:lnTo>
                      <a:pt x="66324" y="1292336"/>
                    </a:lnTo>
                    <a:lnTo>
                      <a:pt x="38673" y="1258825"/>
                    </a:lnTo>
                    <a:lnTo>
                      <a:pt x="17795" y="1220360"/>
                    </a:lnTo>
                    <a:lnTo>
                      <a:pt x="4600" y="1177850"/>
                    </a:lnTo>
                    <a:lnTo>
                      <a:pt x="0" y="1132204"/>
                    </a:lnTo>
                    <a:lnTo>
                      <a:pt x="0" y="226441"/>
                    </a:lnTo>
                    <a:close/>
                  </a:path>
                </a:pathLst>
              </a:custGeom>
              <a:ln w="9525">
                <a:solidFill>
                  <a:srgbClr val="55CE74"/>
                </a:solidFill>
              </a:ln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pic>
            <p:nvPicPr>
              <p:cNvPr id="28" name="object 16">
                <a:extLst>
                  <a:ext uri="{FF2B5EF4-FFF2-40B4-BE49-F238E27FC236}">
                    <a16:creationId xmlns:a16="http://schemas.microsoft.com/office/drawing/2014/main" id="{E1AAF088-663A-9E05-8990-CCB59CCCEC91}"/>
                  </a:ext>
                </a:extLst>
              </p:cNvPr>
              <p:cNvPicPr/>
              <p:nvPr/>
            </p:nvPicPr>
            <p:blipFill>
              <a:blip r:embed="rId5" cstate="print"/>
              <a:stretch>
                <a:fillRect/>
              </a:stretch>
            </p:blipFill>
            <p:spPr>
              <a:xfrm>
                <a:off x="2500248" y="305930"/>
                <a:ext cx="1714500" cy="733945"/>
              </a:xfrm>
              <a:prstGeom prst="rect">
                <a:avLst/>
              </a:prstGeom>
            </p:spPr>
          </p:pic>
        </p:grpSp>
        <p:sp>
          <p:nvSpPr>
            <p:cNvPr id="22" name="object 16">
              <a:extLst>
                <a:ext uri="{FF2B5EF4-FFF2-40B4-BE49-F238E27FC236}">
                  <a16:creationId xmlns:a16="http://schemas.microsoft.com/office/drawing/2014/main" id="{4602D1E0-9B80-4DC1-178F-AD35C59F158A}"/>
                </a:ext>
              </a:extLst>
            </p:cNvPr>
            <p:cNvSpPr txBox="1"/>
            <p:nvPr/>
          </p:nvSpPr>
          <p:spPr>
            <a:xfrm>
              <a:off x="2775727" y="2875716"/>
              <a:ext cx="3332858" cy="391795"/>
            </a:xfrm>
            <a:prstGeom prst="rect">
              <a:avLst/>
            </a:prstGeom>
            <a:noFill/>
          </p:spPr>
          <p:txBody>
            <a:bodyPr vert="horz" wrap="square" lIns="0" tIns="12700" rIns="0" bIns="0" rtlCol="0">
              <a:spAutoFit/>
            </a:bodyPr>
            <a:lstStyle/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Volumen 4,  Número 1  Enero a Julio 2021</a:t>
              </a:r>
            </a:p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Revista Semestral. Venezuela</a:t>
              </a:r>
              <a:endParaRPr sz="1200" dirty="0">
                <a:latin typeface="Arial"/>
                <a:cs typeface="Arial"/>
              </a:endParaRPr>
            </a:p>
          </p:txBody>
        </p:sp>
        <p:pic>
          <p:nvPicPr>
            <p:cNvPr id="23" name="object 25">
              <a:extLst>
                <a:ext uri="{FF2B5EF4-FFF2-40B4-BE49-F238E27FC236}">
                  <a16:creationId xmlns:a16="http://schemas.microsoft.com/office/drawing/2014/main" id="{4960B6AA-3F27-E058-676A-E871D231CB1F}"/>
                </a:ext>
              </a:extLst>
            </p:cNvPr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507680" y="2035379"/>
              <a:ext cx="2305662" cy="1053903"/>
            </a:xfrm>
            <a:prstGeom prst="rect">
              <a:avLst/>
            </a:prstGeom>
          </p:spPr>
        </p:pic>
        <p:pic>
          <p:nvPicPr>
            <p:cNvPr id="24" name="object 31">
              <a:extLst>
                <a:ext uri="{FF2B5EF4-FFF2-40B4-BE49-F238E27FC236}">
                  <a16:creationId xmlns:a16="http://schemas.microsoft.com/office/drawing/2014/main" id="{12A8C920-E5C1-5C3E-FE41-BCDB1004CBA5}"/>
                </a:ext>
              </a:extLst>
            </p:cNvPr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4932681" y="1951410"/>
              <a:ext cx="1805304" cy="893889"/>
            </a:xfrm>
            <a:prstGeom prst="rect">
              <a:avLst/>
            </a:prstGeom>
          </p:spPr>
        </p:pic>
      </p:grpSp>
    </p:spTree>
  </p:cSld>
  <p:clrMapOvr>
    <a:masterClrMapping/>
  </p:clrMapOvr>
</p:sld>
</file>

<file path=ppt/slides/slide1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94485" y="115823"/>
            <a:ext cx="6669405" cy="8926195"/>
            <a:chOff x="94485" y="115823"/>
            <a:chExt cx="6669405" cy="8926195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204216" y="8651747"/>
              <a:ext cx="6518148" cy="158496"/>
            </a:xfrm>
            <a:prstGeom prst="rect">
              <a:avLst/>
            </a:prstGeom>
          </p:spPr>
        </p:pic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96012" y="115823"/>
              <a:ext cx="6665976" cy="1452372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42849" y="142875"/>
              <a:ext cx="6572275" cy="1358646"/>
            </a:xfrm>
            <a:prstGeom prst="rect">
              <a:avLst/>
            </a:prstGeom>
          </p:spPr>
        </p:pic>
        <p:sp>
          <p:nvSpPr>
            <p:cNvPr id="6" name="object 6"/>
            <p:cNvSpPr/>
            <p:nvPr/>
          </p:nvSpPr>
          <p:spPr>
            <a:xfrm>
              <a:off x="142849" y="142875"/>
              <a:ext cx="6572884" cy="1358900"/>
            </a:xfrm>
            <a:custGeom>
              <a:avLst/>
              <a:gdLst/>
              <a:ahLst/>
              <a:cxnLst/>
              <a:rect l="l" t="t" r="r" b="b"/>
              <a:pathLst>
                <a:path w="6572884" h="1358900">
                  <a:moveTo>
                    <a:pt x="0" y="226441"/>
                  </a:moveTo>
                  <a:lnTo>
                    <a:pt x="4600" y="180795"/>
                  </a:lnTo>
                  <a:lnTo>
                    <a:pt x="17795" y="138285"/>
                  </a:lnTo>
                  <a:lnTo>
                    <a:pt x="38673" y="99820"/>
                  </a:lnTo>
                  <a:lnTo>
                    <a:pt x="66324" y="66309"/>
                  </a:lnTo>
                  <a:lnTo>
                    <a:pt x="99837" y="38663"/>
                  </a:lnTo>
                  <a:lnTo>
                    <a:pt x="138301" y="17789"/>
                  </a:lnTo>
                  <a:lnTo>
                    <a:pt x="180806" y="4599"/>
                  </a:lnTo>
                  <a:lnTo>
                    <a:pt x="226440" y="0"/>
                  </a:lnTo>
                  <a:lnTo>
                    <a:pt x="6345834" y="0"/>
                  </a:lnTo>
                  <a:lnTo>
                    <a:pt x="6391480" y="4599"/>
                  </a:lnTo>
                  <a:lnTo>
                    <a:pt x="6433990" y="17789"/>
                  </a:lnTo>
                  <a:lnTo>
                    <a:pt x="6472455" y="38663"/>
                  </a:lnTo>
                  <a:lnTo>
                    <a:pt x="6505965" y="66309"/>
                  </a:lnTo>
                  <a:lnTo>
                    <a:pt x="6533612" y="99820"/>
                  </a:lnTo>
                  <a:lnTo>
                    <a:pt x="6554485" y="138285"/>
                  </a:lnTo>
                  <a:lnTo>
                    <a:pt x="6567676" y="180795"/>
                  </a:lnTo>
                  <a:lnTo>
                    <a:pt x="6572275" y="226441"/>
                  </a:lnTo>
                  <a:lnTo>
                    <a:pt x="6572275" y="1132204"/>
                  </a:lnTo>
                  <a:lnTo>
                    <a:pt x="6567676" y="1177850"/>
                  </a:lnTo>
                  <a:lnTo>
                    <a:pt x="6554485" y="1220360"/>
                  </a:lnTo>
                  <a:lnTo>
                    <a:pt x="6533612" y="1258825"/>
                  </a:lnTo>
                  <a:lnTo>
                    <a:pt x="6505965" y="1292336"/>
                  </a:lnTo>
                  <a:lnTo>
                    <a:pt x="6472455" y="1319982"/>
                  </a:lnTo>
                  <a:lnTo>
                    <a:pt x="6433990" y="1340856"/>
                  </a:lnTo>
                  <a:lnTo>
                    <a:pt x="6391480" y="1354046"/>
                  </a:lnTo>
                  <a:lnTo>
                    <a:pt x="6345834" y="1358646"/>
                  </a:lnTo>
                  <a:lnTo>
                    <a:pt x="226440" y="1358646"/>
                  </a:lnTo>
                  <a:lnTo>
                    <a:pt x="180806" y="1354046"/>
                  </a:lnTo>
                  <a:lnTo>
                    <a:pt x="138301" y="1340856"/>
                  </a:lnTo>
                  <a:lnTo>
                    <a:pt x="99837" y="1319982"/>
                  </a:lnTo>
                  <a:lnTo>
                    <a:pt x="66324" y="1292336"/>
                  </a:lnTo>
                  <a:lnTo>
                    <a:pt x="38673" y="1258825"/>
                  </a:lnTo>
                  <a:lnTo>
                    <a:pt x="17795" y="1220360"/>
                  </a:lnTo>
                  <a:lnTo>
                    <a:pt x="4600" y="1177850"/>
                  </a:lnTo>
                  <a:lnTo>
                    <a:pt x="0" y="1132204"/>
                  </a:lnTo>
                  <a:lnTo>
                    <a:pt x="0" y="226441"/>
                  </a:lnTo>
                  <a:close/>
                </a:path>
              </a:pathLst>
            </a:custGeom>
            <a:ln w="9525">
              <a:solidFill>
                <a:srgbClr val="55CE7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" name="object 7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2500248" y="305930"/>
              <a:ext cx="1714500" cy="733945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2738628" y="1024127"/>
              <a:ext cx="1897379" cy="371855"/>
            </a:xfrm>
            <a:prstGeom prst="rect">
              <a:avLst/>
            </a:prstGeom>
          </p:spPr>
        </p:pic>
        <p:pic>
          <p:nvPicPr>
            <p:cNvPr id="9" name="object 9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4401312" y="1024127"/>
              <a:ext cx="1577339" cy="371855"/>
            </a:xfrm>
            <a:prstGeom prst="rect">
              <a:avLst/>
            </a:prstGeom>
          </p:spPr>
        </p:pic>
        <p:pic>
          <p:nvPicPr>
            <p:cNvPr id="10" name="object 10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3169920" y="1207007"/>
              <a:ext cx="1546859" cy="371855"/>
            </a:xfrm>
            <a:prstGeom prst="rect">
              <a:avLst/>
            </a:prstGeom>
          </p:spPr>
        </p:pic>
        <p:pic>
          <p:nvPicPr>
            <p:cNvPr id="11" name="object 11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4482083" y="1207007"/>
              <a:ext cx="284988" cy="371855"/>
            </a:xfrm>
            <a:prstGeom prst="rect">
              <a:avLst/>
            </a:prstGeom>
          </p:spPr>
        </p:pic>
        <p:pic>
          <p:nvPicPr>
            <p:cNvPr id="12" name="object 12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4571999" y="1207007"/>
              <a:ext cx="1013460" cy="371855"/>
            </a:xfrm>
            <a:prstGeom prst="rect">
              <a:avLst/>
            </a:prstGeom>
          </p:spPr>
        </p:pic>
        <p:pic>
          <p:nvPicPr>
            <p:cNvPr id="13" name="object 13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324612" y="234695"/>
              <a:ext cx="1719072" cy="1341120"/>
            </a:xfrm>
            <a:prstGeom prst="rect">
              <a:avLst/>
            </a:prstGeom>
          </p:spPr>
        </p:pic>
        <p:pic>
          <p:nvPicPr>
            <p:cNvPr id="14" name="object 14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5606795" y="8193022"/>
              <a:ext cx="1092707" cy="848868"/>
            </a:xfrm>
            <a:prstGeom prst="rect">
              <a:avLst/>
            </a:prstGeom>
          </p:spPr>
        </p:pic>
        <p:pic>
          <p:nvPicPr>
            <p:cNvPr id="15" name="object 15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109728" y="8193022"/>
              <a:ext cx="1092708" cy="848868"/>
            </a:xfrm>
            <a:prstGeom prst="rect">
              <a:avLst/>
            </a:prstGeom>
          </p:spPr>
        </p:pic>
      </p:grpSp>
      <p:sp>
        <p:nvSpPr>
          <p:cNvPr id="16" name="object 16"/>
          <p:cNvSpPr txBox="1"/>
          <p:nvPr/>
        </p:nvSpPr>
        <p:spPr>
          <a:xfrm>
            <a:off x="2593085" y="8812174"/>
            <a:ext cx="160274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Times New Roman"/>
                <a:cs typeface="Times New Roman"/>
              </a:rPr>
              <a:t>MSc.</a:t>
            </a:r>
            <a:r>
              <a:rPr sz="1200" b="1" spc="-4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Kimberllin</a:t>
            </a:r>
            <a:r>
              <a:rPr sz="1200" b="1" spc="-10" dirty="0">
                <a:latin typeface="Times New Roman"/>
                <a:cs typeface="Times New Roman"/>
              </a:rPr>
              <a:t> García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293014" y="1068451"/>
            <a:ext cx="6308725" cy="7663636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2992755" marR="735330" indent="-431800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Arial"/>
                <a:cs typeface="Arial"/>
              </a:rPr>
              <a:t>6ta.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Edición</a:t>
            </a:r>
            <a:r>
              <a:rPr sz="1200" b="1" spc="-10" dirty="0">
                <a:latin typeface="Arial"/>
                <a:cs typeface="Arial"/>
              </a:rPr>
              <a:t> Volumen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I</a:t>
            </a:r>
            <a:r>
              <a:rPr sz="1200" b="1" spc="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Enero</a:t>
            </a:r>
            <a:r>
              <a:rPr sz="1200" b="1" spc="-3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a</a:t>
            </a:r>
            <a:r>
              <a:rPr sz="1200" b="1" spc="-2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Julio</a:t>
            </a:r>
            <a:r>
              <a:rPr sz="1200" b="1" spc="-5" dirty="0">
                <a:latin typeface="Arial"/>
                <a:cs typeface="Arial"/>
              </a:rPr>
              <a:t> </a:t>
            </a:r>
            <a:r>
              <a:rPr sz="1200" b="1" spc="-20" dirty="0">
                <a:latin typeface="Arial"/>
                <a:cs typeface="Arial"/>
              </a:rPr>
              <a:t>2021 </a:t>
            </a:r>
            <a:r>
              <a:rPr sz="1200" b="1" dirty="0">
                <a:latin typeface="Arial"/>
                <a:cs typeface="Arial"/>
              </a:rPr>
              <a:t>Revista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Semestral-</a:t>
            </a:r>
            <a:r>
              <a:rPr sz="1200" b="1" spc="-40" dirty="0">
                <a:latin typeface="Arial"/>
                <a:cs typeface="Arial"/>
              </a:rPr>
              <a:t> </a:t>
            </a:r>
            <a:r>
              <a:rPr sz="1200" b="1" spc="-10" dirty="0">
                <a:latin typeface="Arial"/>
                <a:cs typeface="Arial"/>
              </a:rPr>
              <a:t>Venezuela</a:t>
            </a:r>
            <a:endParaRPr sz="1200" dirty="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305"/>
              </a:spcBef>
            </a:pPr>
            <a:endParaRPr sz="1200" dirty="0">
              <a:latin typeface="Arial"/>
              <a:cs typeface="Arial"/>
            </a:endParaRPr>
          </a:p>
          <a:p>
            <a:pPr marL="375285" marR="5080" indent="-36322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valoración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desempeño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estudiantes,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así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hecho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verificar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proceso </a:t>
            </a:r>
            <a:r>
              <a:rPr sz="1200" dirty="0">
                <a:latin typeface="Times New Roman"/>
                <a:cs typeface="Times New Roman"/>
              </a:rPr>
              <a:t>enseñanza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aprendizaje,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lleva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cabo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acuerdo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planeado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modelo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educativo </a:t>
            </a:r>
            <a:r>
              <a:rPr sz="1200" dirty="0">
                <a:latin typeface="Times New Roman"/>
                <a:cs typeface="Times New Roman"/>
              </a:rPr>
              <a:t>elegido.</a:t>
            </a:r>
            <a:r>
              <a:rPr sz="1200" spc="3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Agregando</a:t>
            </a:r>
            <a:r>
              <a:rPr sz="1200" spc="3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aún</a:t>
            </a:r>
            <a:r>
              <a:rPr sz="1200" spc="3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más</a:t>
            </a:r>
            <a:r>
              <a:rPr sz="1200" spc="3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3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esta</a:t>
            </a:r>
            <a:r>
              <a:rPr sz="1200" spc="3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realidad</a:t>
            </a:r>
            <a:r>
              <a:rPr sz="1200" spc="3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</a:t>
            </a:r>
            <a:r>
              <a:rPr sz="1200" spc="3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permito</a:t>
            </a:r>
            <a:r>
              <a:rPr sz="1200" spc="3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expresar</a:t>
            </a:r>
            <a:r>
              <a:rPr sz="1200" spc="3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desde</a:t>
            </a:r>
            <a:r>
              <a:rPr sz="1200" spc="3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3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vivencias</a:t>
            </a:r>
            <a:r>
              <a:rPr sz="1200" spc="390" dirty="0">
                <a:latin typeface="Times New Roman"/>
                <a:cs typeface="Times New Roman"/>
              </a:rPr>
              <a:t> </a:t>
            </a:r>
            <a:r>
              <a:rPr sz="1200" spc="-50" dirty="0">
                <a:latin typeface="Times New Roman"/>
                <a:cs typeface="Times New Roman"/>
              </a:rPr>
              <a:t>y </a:t>
            </a:r>
            <a:r>
              <a:rPr sz="1200" dirty="0">
                <a:latin typeface="Times New Roman"/>
                <a:cs typeface="Times New Roman"/>
              </a:rPr>
              <a:t>conversaciones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algunos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colegas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aún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existe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fortalezas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contenidos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pero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debilidades </a:t>
            </a:r>
            <a:r>
              <a:rPr sz="1200" dirty="0">
                <a:latin typeface="Times New Roman"/>
                <a:cs typeface="Times New Roman"/>
              </a:rPr>
              <a:t>didácticas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direccionalidad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hacia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estudiantes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,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decir,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existe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creciente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debate </a:t>
            </a:r>
            <a:r>
              <a:rPr sz="1200" dirty="0">
                <a:latin typeface="Times New Roman"/>
                <a:cs typeface="Times New Roman"/>
              </a:rPr>
              <a:t>sobre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este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aspecto,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debido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docentes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conocen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habilidades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deberían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poseer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"transversales"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"horizontales"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tales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"aprender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aprender"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"habilidades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sociales",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los </a:t>
            </a:r>
            <a:r>
              <a:rPr sz="1200" dirty="0">
                <a:latin typeface="Times New Roman"/>
                <a:cs typeface="Times New Roman"/>
              </a:rPr>
              <a:t>cuales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definen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esencia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docente</a:t>
            </a:r>
            <a:r>
              <a:rPr sz="1200" spc="4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tanto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ponen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relieve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métodos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capacitación </a:t>
            </a:r>
            <a:r>
              <a:rPr sz="1200" dirty="0">
                <a:latin typeface="Times New Roman"/>
                <a:cs typeface="Times New Roman"/>
              </a:rPr>
              <a:t>docente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métodos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trabajo en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aula.</a:t>
            </a:r>
            <a:endParaRPr sz="1200" dirty="0">
              <a:latin typeface="Times New Roman"/>
              <a:cs typeface="Times New Roman"/>
            </a:endParaRPr>
          </a:p>
          <a:p>
            <a:pPr marL="375285" marR="6985" indent="-363220" algn="just">
              <a:lnSpc>
                <a:spcPct val="100000"/>
              </a:lnSpc>
              <a:spcBef>
                <a:spcPts val="5"/>
              </a:spcBef>
            </a:pPr>
            <a:r>
              <a:rPr sz="1200" dirty="0">
                <a:latin typeface="Times New Roman"/>
                <a:cs typeface="Times New Roman"/>
              </a:rPr>
              <a:t>Desde mi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percepción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vivencias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 la Universidad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Rómulo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Gallegos,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esencia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docente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 la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sala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 </a:t>
            </a:r>
            <a:r>
              <a:rPr sz="1200" dirty="0">
                <a:latin typeface="Times New Roman"/>
                <a:cs typeface="Times New Roman"/>
              </a:rPr>
              <a:t>clases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usualmente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debe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ser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supervisado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respaldada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alguna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manera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aportes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aquellos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3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aún</a:t>
            </a:r>
            <a:r>
              <a:rPr sz="1200" spc="3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tienen</a:t>
            </a:r>
            <a:r>
              <a:rPr sz="1200" spc="3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más</a:t>
            </a:r>
            <a:r>
              <a:rPr sz="1200" spc="3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experiencia,</a:t>
            </a:r>
            <a:r>
              <a:rPr sz="1200" spc="3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sin</a:t>
            </a:r>
            <a:r>
              <a:rPr sz="1200" spc="3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3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este</a:t>
            </a:r>
            <a:r>
              <a:rPr sz="1200" spc="3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genere</a:t>
            </a:r>
            <a:r>
              <a:rPr sz="1200" spc="3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discordias,</a:t>
            </a:r>
            <a:r>
              <a:rPr sz="1200" spc="3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sino</a:t>
            </a:r>
            <a:r>
              <a:rPr sz="1200" spc="3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3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3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contrario</a:t>
            </a:r>
            <a:r>
              <a:rPr sz="1200" spc="32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un </a:t>
            </a:r>
            <a:r>
              <a:rPr sz="1200" dirty="0">
                <a:latin typeface="Times New Roman"/>
                <a:cs typeface="Times New Roman"/>
              </a:rPr>
              <a:t>aprendizaje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-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continuar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haciendo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docencia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universitaria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exitosa.</a:t>
            </a:r>
            <a:endParaRPr sz="1200" dirty="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00" dirty="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20"/>
              </a:spcBef>
            </a:pPr>
            <a:endParaRPr sz="1200" dirty="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</a:pPr>
            <a:r>
              <a:rPr sz="1200" b="1" dirty="0">
                <a:latin typeface="Times New Roman"/>
                <a:cs typeface="Times New Roman"/>
              </a:rPr>
              <a:t>CONSTRUCCIÓN</a:t>
            </a:r>
            <a:r>
              <a:rPr sz="1200" b="1" spc="-3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DEL</a:t>
            </a:r>
            <a:r>
              <a:rPr sz="1200" b="1" spc="-70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CAMINO</a:t>
            </a:r>
            <a:endParaRPr sz="1200" dirty="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60"/>
              </a:spcBef>
            </a:pPr>
            <a:endParaRPr sz="1200" dirty="0">
              <a:latin typeface="Times New Roman"/>
              <a:cs typeface="Times New Roman"/>
            </a:endParaRPr>
          </a:p>
          <a:p>
            <a:pPr marL="375285" marR="6350" indent="-36322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3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este</a:t>
            </a:r>
            <a:r>
              <a:rPr sz="1200" spc="3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contexto</a:t>
            </a:r>
            <a:r>
              <a:rPr sz="1200" spc="3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narrativo</a:t>
            </a:r>
            <a:r>
              <a:rPr sz="1200" spc="3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motivacional</a:t>
            </a:r>
            <a:r>
              <a:rPr sz="1200" spc="3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3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dicho</a:t>
            </a:r>
            <a:r>
              <a:rPr sz="1200" spc="3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estudio,</a:t>
            </a:r>
            <a:r>
              <a:rPr sz="1200" spc="3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</a:t>
            </a:r>
            <a:r>
              <a:rPr sz="1200" spc="3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permito</a:t>
            </a:r>
            <a:r>
              <a:rPr sz="1200" spc="3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afirmar</a:t>
            </a:r>
            <a:r>
              <a:rPr sz="1200" spc="3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32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docente </a:t>
            </a:r>
            <a:r>
              <a:rPr sz="1200" dirty="0">
                <a:latin typeface="Times New Roman"/>
                <a:cs typeface="Times New Roman"/>
              </a:rPr>
              <a:t>universitaria,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término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facilitador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sido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muy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cuestionado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muy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poco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aceptado,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pues </a:t>
            </a:r>
            <a:r>
              <a:rPr sz="1200" dirty="0">
                <a:latin typeface="Times New Roman"/>
                <a:cs typeface="Times New Roman"/>
              </a:rPr>
              <a:t>algunos consideran que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denota cierta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pasividad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profesor,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hace mucho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deja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los </a:t>
            </a:r>
            <a:r>
              <a:rPr sz="1200" dirty="0">
                <a:latin typeface="Times New Roman"/>
                <a:cs typeface="Times New Roman"/>
              </a:rPr>
              <a:t>estudiantes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aprendan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mientras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él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ella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hace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observaciones.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decir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,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docente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actúa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como </a:t>
            </a:r>
            <a:r>
              <a:rPr sz="1200" dirty="0">
                <a:latin typeface="Times New Roman"/>
                <a:cs typeface="Times New Roman"/>
              </a:rPr>
              <a:t>guía,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sentido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constructivista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sobre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todo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 </a:t>
            </a:r>
            <a:r>
              <a:rPr sz="1200" spc="-25" dirty="0">
                <a:latin typeface="Times New Roman"/>
                <a:cs typeface="Times New Roman"/>
              </a:rPr>
              <a:t>Vygotsky,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lang="es-ES" sz="1200" dirty="0">
                <a:latin typeface="Times New Roman"/>
                <a:cs typeface="Times New Roman"/>
              </a:rPr>
              <a:t>que,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mal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recuerdo,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quien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sabe </a:t>
            </a:r>
            <a:r>
              <a:rPr sz="1200" dirty="0">
                <a:latin typeface="Times New Roman"/>
                <a:cs typeface="Times New Roman"/>
              </a:rPr>
              <a:t>hacer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preguntas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plantear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retos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 motiven</a:t>
            </a:r>
            <a:r>
              <a:rPr sz="1200" spc="3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 los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alumnos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todo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tiempo;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decir ,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docente </a:t>
            </a:r>
            <a:r>
              <a:rPr sz="1200" dirty="0">
                <a:latin typeface="Times New Roman"/>
                <a:cs typeface="Times New Roman"/>
              </a:rPr>
              <a:t>no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está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actuando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12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excelente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comunicador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14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conoce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muy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bien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sus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alumnos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su </a:t>
            </a:r>
            <a:r>
              <a:rPr sz="1200" dirty="0">
                <a:latin typeface="Times New Roman"/>
                <a:cs typeface="Times New Roman"/>
              </a:rPr>
              <a:t>materia.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hace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necesaria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consciencia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crítica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que,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más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dominar,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requiere </a:t>
            </a:r>
            <a:r>
              <a:rPr sz="1200" dirty="0">
                <a:latin typeface="Times New Roman"/>
                <a:cs typeface="Times New Roman"/>
              </a:rPr>
              <a:t>pensar</a:t>
            </a:r>
            <a:r>
              <a:rPr sz="1200" spc="3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3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aprehender</a:t>
            </a:r>
            <a:r>
              <a:rPr sz="1200" spc="3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3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saber</a:t>
            </a:r>
            <a:r>
              <a:rPr sz="1200" spc="3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docente</a:t>
            </a:r>
            <a:r>
              <a:rPr sz="1200" spc="3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3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luego</a:t>
            </a:r>
            <a:r>
              <a:rPr sz="1200" spc="3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trasmitirlo.</a:t>
            </a:r>
            <a:r>
              <a:rPr sz="1200" spc="3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igual</a:t>
            </a:r>
            <a:r>
              <a:rPr sz="1200" spc="3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forma,</a:t>
            </a:r>
            <a:r>
              <a:rPr sz="1200" spc="3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hay</a:t>
            </a:r>
            <a:r>
              <a:rPr sz="1200" spc="30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que </a:t>
            </a:r>
            <a:r>
              <a:rPr sz="1200" dirty="0">
                <a:latin typeface="Times New Roman"/>
                <a:cs typeface="Times New Roman"/>
              </a:rPr>
              <a:t>mantener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mayor claridad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durante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proceso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formación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pretende</a:t>
            </a:r>
            <a:r>
              <a:rPr sz="1200" spc="-10" dirty="0">
                <a:latin typeface="Times New Roman"/>
                <a:cs typeface="Times New Roman"/>
              </a:rPr>
              <a:t> obtener.</a:t>
            </a:r>
            <a:endParaRPr sz="1200" dirty="0">
              <a:latin typeface="Times New Roman"/>
              <a:cs typeface="Times New Roman"/>
            </a:endParaRPr>
          </a:p>
          <a:p>
            <a:pPr marL="375285" marR="6985" indent="-363220" algn="just">
              <a:lnSpc>
                <a:spcPct val="100000"/>
              </a:lnSpc>
              <a:spcBef>
                <a:spcPts val="5"/>
              </a:spcBef>
            </a:pPr>
            <a:r>
              <a:rPr sz="1200" dirty="0">
                <a:latin typeface="Times New Roman"/>
                <a:cs typeface="Times New Roman"/>
              </a:rPr>
              <a:t>Entonces,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dicha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ontología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Universidad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Rómulo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lang="es-ES" sz="1200" dirty="0">
                <a:latin typeface="Times New Roman"/>
                <a:cs typeface="Times New Roman"/>
              </a:rPr>
              <a:t>Gallegos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resume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 err="1">
                <a:latin typeface="Times New Roman"/>
                <a:cs typeface="Times New Roman"/>
              </a:rPr>
              <a:t>en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lang="es-ES" sz="1200" dirty="0">
                <a:latin typeface="Times New Roman"/>
                <a:cs typeface="Times New Roman"/>
              </a:rPr>
              <a:t>que,</a:t>
            </a:r>
            <a:r>
              <a:rPr sz="1200" spc="4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pesar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debate </a:t>
            </a:r>
            <a:r>
              <a:rPr sz="1200" dirty="0">
                <a:latin typeface="Times New Roman"/>
                <a:cs typeface="Times New Roman"/>
              </a:rPr>
              <a:t>epistemológico,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existen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algunos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factores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 impiden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trascendencia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 praxis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docente </a:t>
            </a:r>
            <a:r>
              <a:rPr sz="1200" spc="-10" dirty="0">
                <a:latin typeface="Times New Roman"/>
                <a:cs typeface="Times New Roman"/>
              </a:rPr>
              <a:t>tales como:</a:t>
            </a:r>
            <a:endParaRPr sz="1200" dirty="0">
              <a:latin typeface="Times New Roman"/>
              <a:cs typeface="Times New Roman"/>
            </a:endParaRPr>
          </a:p>
          <a:p>
            <a:pPr marL="375285" marR="5715" indent="-363220" algn="just">
              <a:lnSpc>
                <a:spcPct val="100000"/>
              </a:lnSpc>
              <a:buFont typeface="Wingdings"/>
              <a:buChar char=""/>
              <a:tabLst>
                <a:tab pos="375285" algn="l"/>
                <a:tab pos="414020" algn="l"/>
              </a:tabLst>
            </a:pPr>
            <a:r>
              <a:rPr sz="1200" dirty="0">
                <a:latin typeface="Times New Roman"/>
                <a:cs typeface="Times New Roman"/>
              </a:rPr>
              <a:t>	La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resistencia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algunos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docentes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cambio,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supresión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reflexión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epistemológica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contenidos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pretende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trasmitir,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bajo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incentivo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campo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investigación,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falta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 </a:t>
            </a:r>
            <a:r>
              <a:rPr sz="1200" dirty="0">
                <a:latin typeface="Times New Roman"/>
                <a:cs typeface="Times New Roman"/>
              </a:rPr>
              <a:t>comprensión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proceso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enseñanza,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así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percepción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docente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egresado </a:t>
            </a:r>
            <a:r>
              <a:rPr sz="1200" dirty="0">
                <a:latin typeface="Times New Roman"/>
                <a:cs typeface="Times New Roman"/>
              </a:rPr>
              <a:t>sin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haber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logrado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sólida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comprensión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educador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visión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integradora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los </a:t>
            </a:r>
            <a:r>
              <a:rPr sz="1200" dirty="0">
                <a:latin typeface="Times New Roman"/>
                <a:cs typeface="Times New Roman"/>
              </a:rPr>
              <a:t>saberes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adquiridos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paso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universidad.</a:t>
            </a:r>
            <a:endParaRPr sz="1200" dirty="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95"/>
              </a:spcBef>
            </a:pPr>
            <a:endParaRPr sz="1200" dirty="0">
              <a:latin typeface="Times New Roman"/>
              <a:cs typeface="Times New Roman"/>
            </a:endParaRPr>
          </a:p>
          <a:p>
            <a:pPr marL="953769" marR="973455" indent="-4445" algn="ctr">
              <a:lnSpc>
                <a:spcPts val="1400"/>
              </a:lnSpc>
            </a:pPr>
            <a:r>
              <a:rPr sz="1200" b="1" dirty="0">
                <a:latin typeface="Times New Roman"/>
                <a:cs typeface="Times New Roman"/>
              </a:rPr>
              <a:t>Esencia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Educativa</a:t>
            </a:r>
            <a:r>
              <a:rPr sz="1200" b="1" spc="23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del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Profesional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No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Docente.</a:t>
            </a:r>
            <a:r>
              <a:rPr sz="1200" b="1" spc="-1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Hacia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una</a:t>
            </a:r>
            <a:r>
              <a:rPr sz="1200" b="1" spc="-6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Teoría </a:t>
            </a:r>
            <a:r>
              <a:rPr sz="1200" b="1" dirty="0">
                <a:latin typeface="Times New Roman"/>
                <a:cs typeface="Times New Roman"/>
              </a:rPr>
              <a:t>Epocal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Desde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los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Cimientos</a:t>
            </a:r>
            <a:r>
              <a:rPr sz="1200" b="1" spc="-10" dirty="0">
                <a:latin typeface="Times New Roman"/>
                <a:cs typeface="Times New Roman"/>
              </a:rPr>
              <a:t> Epistémicos</a:t>
            </a:r>
            <a:r>
              <a:rPr sz="1200" b="1" spc="-6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Académicos</a:t>
            </a:r>
            <a:r>
              <a:rPr sz="1200" b="1" spc="-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Postmodernos</a:t>
            </a:r>
            <a:endParaRPr sz="1200" dirty="0">
              <a:latin typeface="Times New Roman"/>
              <a:cs typeface="Times New Roman"/>
            </a:endParaRPr>
          </a:p>
        </p:txBody>
      </p:sp>
      <p:pic>
        <p:nvPicPr>
          <p:cNvPr id="18" name="object 18"/>
          <p:cNvPicPr/>
          <p:nvPr/>
        </p:nvPicPr>
        <p:blipFill>
          <a:blip r:embed="rId13" cstate="print"/>
          <a:stretch>
            <a:fillRect/>
          </a:stretch>
        </p:blipFill>
        <p:spPr>
          <a:xfrm>
            <a:off x="4725161" y="164274"/>
            <a:ext cx="1805305" cy="893889"/>
          </a:xfrm>
          <a:prstGeom prst="rect">
            <a:avLst/>
          </a:prstGeom>
        </p:spPr>
      </p:pic>
      <p:sp>
        <p:nvSpPr>
          <p:cNvPr id="19" name="object 19"/>
          <p:cNvSpPr txBox="1"/>
          <p:nvPr/>
        </p:nvSpPr>
        <p:spPr>
          <a:xfrm>
            <a:off x="6620636" y="8902090"/>
            <a:ext cx="180975" cy="14795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spc="-25" dirty="0">
                <a:latin typeface="Times New Roman"/>
                <a:cs typeface="Times New Roman"/>
              </a:rPr>
              <a:t>128</a:t>
            </a:r>
            <a:endParaRPr sz="800">
              <a:latin typeface="Times New Roman"/>
              <a:cs typeface="Times New Roman"/>
            </a:endParaRPr>
          </a:p>
        </p:txBody>
      </p:sp>
      <p:grpSp>
        <p:nvGrpSpPr>
          <p:cNvPr id="20" name="Grupo 19">
            <a:extLst>
              <a:ext uri="{FF2B5EF4-FFF2-40B4-BE49-F238E27FC236}">
                <a16:creationId xmlns:a16="http://schemas.microsoft.com/office/drawing/2014/main" id="{21390EEE-6304-A7D6-F9F7-4B35A594F946}"/>
              </a:ext>
            </a:extLst>
          </p:cNvPr>
          <p:cNvGrpSpPr/>
          <p:nvPr/>
        </p:nvGrpSpPr>
        <p:grpSpPr>
          <a:xfrm>
            <a:off x="95998" y="101705"/>
            <a:ext cx="6665976" cy="1452626"/>
            <a:chOff x="470065" y="1951410"/>
            <a:chExt cx="6665976" cy="1452626"/>
          </a:xfrm>
        </p:grpSpPr>
        <p:grpSp>
          <p:nvGrpSpPr>
            <p:cNvPr id="21" name="object 12">
              <a:extLst>
                <a:ext uri="{FF2B5EF4-FFF2-40B4-BE49-F238E27FC236}">
                  <a16:creationId xmlns:a16="http://schemas.microsoft.com/office/drawing/2014/main" id="{3C80C8E0-0185-B297-C46C-56B47375D169}"/>
                </a:ext>
              </a:extLst>
            </p:cNvPr>
            <p:cNvGrpSpPr/>
            <p:nvPr/>
          </p:nvGrpSpPr>
          <p:grpSpPr>
            <a:xfrm>
              <a:off x="470065" y="1951664"/>
              <a:ext cx="6665976" cy="1452372"/>
              <a:chOff x="96011" y="115823"/>
              <a:chExt cx="6665976" cy="1452372"/>
            </a:xfrm>
          </p:grpSpPr>
          <p:pic>
            <p:nvPicPr>
              <p:cNvPr id="25" name="object 13">
                <a:extLst>
                  <a:ext uri="{FF2B5EF4-FFF2-40B4-BE49-F238E27FC236}">
                    <a16:creationId xmlns:a16="http://schemas.microsoft.com/office/drawing/2014/main" id="{D8C2642A-E55F-1B08-72C0-DED17A3F3071}"/>
                  </a:ext>
                </a:extLst>
              </p:cNvPr>
              <p:cNvPicPr/>
              <p:nvPr/>
            </p:nvPicPr>
            <p:blipFill>
              <a:blip r:embed="rId3" cstate="print"/>
              <a:stretch>
                <a:fillRect/>
              </a:stretch>
            </p:blipFill>
            <p:spPr>
              <a:xfrm>
                <a:off x="96011" y="115823"/>
                <a:ext cx="6665976" cy="1452372"/>
              </a:xfrm>
              <a:prstGeom prst="rect">
                <a:avLst/>
              </a:prstGeom>
            </p:spPr>
          </p:pic>
          <p:pic>
            <p:nvPicPr>
              <p:cNvPr id="26" name="object 14">
                <a:extLst>
                  <a:ext uri="{FF2B5EF4-FFF2-40B4-BE49-F238E27FC236}">
                    <a16:creationId xmlns:a16="http://schemas.microsoft.com/office/drawing/2014/main" id="{EE1B8D4B-2348-AA87-68A7-78C2876D5016}"/>
                  </a:ext>
                </a:extLst>
              </p:cNvPr>
              <p:cNvPicPr/>
              <p:nvPr/>
            </p:nvPicPr>
            <p:blipFill>
              <a:blip r:embed="rId4" cstate="print"/>
              <a:stretch>
                <a:fillRect/>
              </a:stretch>
            </p:blipFill>
            <p:spPr>
              <a:xfrm>
                <a:off x="142849" y="142875"/>
                <a:ext cx="6572275" cy="1358646"/>
              </a:xfrm>
              <a:prstGeom prst="rect">
                <a:avLst/>
              </a:prstGeom>
            </p:spPr>
          </p:pic>
          <p:sp>
            <p:nvSpPr>
              <p:cNvPr id="27" name="object 15">
                <a:extLst>
                  <a:ext uri="{FF2B5EF4-FFF2-40B4-BE49-F238E27FC236}">
                    <a16:creationId xmlns:a16="http://schemas.microsoft.com/office/drawing/2014/main" id="{B8276C0D-C2C0-1A69-7B3B-00486530E6AA}"/>
                  </a:ext>
                </a:extLst>
              </p:cNvPr>
              <p:cNvSpPr/>
              <p:nvPr/>
            </p:nvSpPr>
            <p:spPr>
              <a:xfrm>
                <a:off x="142849" y="142875"/>
                <a:ext cx="6572884" cy="1358900"/>
              </a:xfrm>
              <a:custGeom>
                <a:avLst/>
                <a:gdLst/>
                <a:ahLst/>
                <a:cxnLst/>
                <a:rect l="l" t="t" r="r" b="b"/>
                <a:pathLst>
                  <a:path w="6572884" h="1358900">
                    <a:moveTo>
                      <a:pt x="0" y="226441"/>
                    </a:moveTo>
                    <a:lnTo>
                      <a:pt x="4600" y="180795"/>
                    </a:lnTo>
                    <a:lnTo>
                      <a:pt x="17795" y="138285"/>
                    </a:lnTo>
                    <a:lnTo>
                      <a:pt x="38673" y="99820"/>
                    </a:lnTo>
                    <a:lnTo>
                      <a:pt x="66324" y="66309"/>
                    </a:lnTo>
                    <a:lnTo>
                      <a:pt x="99837" y="38663"/>
                    </a:lnTo>
                    <a:lnTo>
                      <a:pt x="138301" y="17789"/>
                    </a:lnTo>
                    <a:lnTo>
                      <a:pt x="180806" y="4599"/>
                    </a:lnTo>
                    <a:lnTo>
                      <a:pt x="226440" y="0"/>
                    </a:lnTo>
                    <a:lnTo>
                      <a:pt x="6345834" y="0"/>
                    </a:lnTo>
                    <a:lnTo>
                      <a:pt x="6391480" y="4599"/>
                    </a:lnTo>
                    <a:lnTo>
                      <a:pt x="6433990" y="17789"/>
                    </a:lnTo>
                    <a:lnTo>
                      <a:pt x="6472455" y="38663"/>
                    </a:lnTo>
                    <a:lnTo>
                      <a:pt x="6505965" y="66309"/>
                    </a:lnTo>
                    <a:lnTo>
                      <a:pt x="6533612" y="99820"/>
                    </a:lnTo>
                    <a:lnTo>
                      <a:pt x="6554485" y="138285"/>
                    </a:lnTo>
                    <a:lnTo>
                      <a:pt x="6567676" y="180795"/>
                    </a:lnTo>
                    <a:lnTo>
                      <a:pt x="6572275" y="226441"/>
                    </a:lnTo>
                    <a:lnTo>
                      <a:pt x="6572275" y="1132204"/>
                    </a:lnTo>
                    <a:lnTo>
                      <a:pt x="6567676" y="1177850"/>
                    </a:lnTo>
                    <a:lnTo>
                      <a:pt x="6554485" y="1220360"/>
                    </a:lnTo>
                    <a:lnTo>
                      <a:pt x="6533612" y="1258825"/>
                    </a:lnTo>
                    <a:lnTo>
                      <a:pt x="6505965" y="1292336"/>
                    </a:lnTo>
                    <a:lnTo>
                      <a:pt x="6472455" y="1319982"/>
                    </a:lnTo>
                    <a:lnTo>
                      <a:pt x="6433990" y="1340856"/>
                    </a:lnTo>
                    <a:lnTo>
                      <a:pt x="6391480" y="1354046"/>
                    </a:lnTo>
                    <a:lnTo>
                      <a:pt x="6345834" y="1358646"/>
                    </a:lnTo>
                    <a:lnTo>
                      <a:pt x="226440" y="1358646"/>
                    </a:lnTo>
                    <a:lnTo>
                      <a:pt x="180806" y="1354046"/>
                    </a:lnTo>
                    <a:lnTo>
                      <a:pt x="138301" y="1340856"/>
                    </a:lnTo>
                    <a:lnTo>
                      <a:pt x="99837" y="1319982"/>
                    </a:lnTo>
                    <a:lnTo>
                      <a:pt x="66324" y="1292336"/>
                    </a:lnTo>
                    <a:lnTo>
                      <a:pt x="38673" y="1258825"/>
                    </a:lnTo>
                    <a:lnTo>
                      <a:pt x="17795" y="1220360"/>
                    </a:lnTo>
                    <a:lnTo>
                      <a:pt x="4600" y="1177850"/>
                    </a:lnTo>
                    <a:lnTo>
                      <a:pt x="0" y="1132204"/>
                    </a:lnTo>
                    <a:lnTo>
                      <a:pt x="0" y="226441"/>
                    </a:lnTo>
                    <a:close/>
                  </a:path>
                </a:pathLst>
              </a:custGeom>
              <a:ln w="9525">
                <a:solidFill>
                  <a:srgbClr val="55CE74"/>
                </a:solidFill>
              </a:ln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pic>
            <p:nvPicPr>
              <p:cNvPr id="28" name="object 16">
                <a:extLst>
                  <a:ext uri="{FF2B5EF4-FFF2-40B4-BE49-F238E27FC236}">
                    <a16:creationId xmlns:a16="http://schemas.microsoft.com/office/drawing/2014/main" id="{F0F7A9E1-8DA0-1E4D-E053-C344E9D71FFD}"/>
                  </a:ext>
                </a:extLst>
              </p:cNvPr>
              <p:cNvPicPr/>
              <p:nvPr/>
            </p:nvPicPr>
            <p:blipFill>
              <a:blip r:embed="rId5" cstate="print"/>
              <a:stretch>
                <a:fillRect/>
              </a:stretch>
            </p:blipFill>
            <p:spPr>
              <a:xfrm>
                <a:off x="2500248" y="305930"/>
                <a:ext cx="1714500" cy="733945"/>
              </a:xfrm>
              <a:prstGeom prst="rect">
                <a:avLst/>
              </a:prstGeom>
            </p:spPr>
          </p:pic>
        </p:grpSp>
        <p:sp>
          <p:nvSpPr>
            <p:cNvPr id="22" name="object 16">
              <a:extLst>
                <a:ext uri="{FF2B5EF4-FFF2-40B4-BE49-F238E27FC236}">
                  <a16:creationId xmlns:a16="http://schemas.microsoft.com/office/drawing/2014/main" id="{5F0BD03B-191B-51AE-A1AB-0A4514BD808F}"/>
                </a:ext>
              </a:extLst>
            </p:cNvPr>
            <p:cNvSpPr txBox="1"/>
            <p:nvPr/>
          </p:nvSpPr>
          <p:spPr>
            <a:xfrm>
              <a:off x="2775727" y="2875716"/>
              <a:ext cx="3332858" cy="391795"/>
            </a:xfrm>
            <a:prstGeom prst="rect">
              <a:avLst/>
            </a:prstGeom>
            <a:noFill/>
          </p:spPr>
          <p:txBody>
            <a:bodyPr vert="horz" wrap="square" lIns="0" tIns="12700" rIns="0" bIns="0" rtlCol="0">
              <a:spAutoFit/>
            </a:bodyPr>
            <a:lstStyle/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Volumen 4,  Número 1  Enero a Julio 2021</a:t>
              </a:r>
            </a:p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Revista Semestral. Venezuela</a:t>
              </a:r>
              <a:endParaRPr sz="1200" dirty="0">
                <a:latin typeface="Arial"/>
                <a:cs typeface="Arial"/>
              </a:endParaRPr>
            </a:p>
          </p:txBody>
        </p:sp>
        <p:pic>
          <p:nvPicPr>
            <p:cNvPr id="23" name="object 25">
              <a:extLst>
                <a:ext uri="{FF2B5EF4-FFF2-40B4-BE49-F238E27FC236}">
                  <a16:creationId xmlns:a16="http://schemas.microsoft.com/office/drawing/2014/main" id="{29116C49-F4E1-B23E-7E7A-F096A12DCF15}"/>
                </a:ext>
              </a:extLst>
            </p:cNvPr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470065" y="2027896"/>
              <a:ext cx="2305662" cy="1053903"/>
            </a:xfrm>
            <a:prstGeom prst="rect">
              <a:avLst/>
            </a:prstGeom>
          </p:spPr>
        </p:pic>
        <p:pic>
          <p:nvPicPr>
            <p:cNvPr id="24" name="object 31">
              <a:extLst>
                <a:ext uri="{FF2B5EF4-FFF2-40B4-BE49-F238E27FC236}">
                  <a16:creationId xmlns:a16="http://schemas.microsoft.com/office/drawing/2014/main" id="{3637DF13-9B5C-CD66-8686-4B66B0B39B55}"/>
                </a:ext>
              </a:extLst>
            </p:cNvPr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4932681" y="1951410"/>
              <a:ext cx="1805304" cy="893889"/>
            </a:xfrm>
            <a:prstGeom prst="rect">
              <a:avLst/>
            </a:prstGeom>
          </p:spPr>
        </p:pic>
      </p:grpSp>
    </p:spTree>
  </p:cSld>
  <p:clrMapOvr>
    <a:masterClrMapping/>
  </p:clrMapOvr>
</p:sld>
</file>

<file path=ppt/slides/slide1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94485" y="115823"/>
            <a:ext cx="6669405" cy="8926195"/>
            <a:chOff x="94485" y="115823"/>
            <a:chExt cx="6669405" cy="8926195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204216" y="8651747"/>
              <a:ext cx="6518148" cy="158496"/>
            </a:xfrm>
            <a:prstGeom prst="rect">
              <a:avLst/>
            </a:prstGeom>
          </p:spPr>
        </p:pic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96012" y="115823"/>
              <a:ext cx="6665976" cy="1452372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42849" y="142875"/>
              <a:ext cx="6572275" cy="1358646"/>
            </a:xfrm>
            <a:prstGeom prst="rect">
              <a:avLst/>
            </a:prstGeom>
          </p:spPr>
        </p:pic>
        <p:sp>
          <p:nvSpPr>
            <p:cNvPr id="6" name="object 6"/>
            <p:cNvSpPr/>
            <p:nvPr/>
          </p:nvSpPr>
          <p:spPr>
            <a:xfrm>
              <a:off x="142849" y="142875"/>
              <a:ext cx="6572884" cy="1358900"/>
            </a:xfrm>
            <a:custGeom>
              <a:avLst/>
              <a:gdLst/>
              <a:ahLst/>
              <a:cxnLst/>
              <a:rect l="l" t="t" r="r" b="b"/>
              <a:pathLst>
                <a:path w="6572884" h="1358900">
                  <a:moveTo>
                    <a:pt x="0" y="226441"/>
                  </a:moveTo>
                  <a:lnTo>
                    <a:pt x="4600" y="180795"/>
                  </a:lnTo>
                  <a:lnTo>
                    <a:pt x="17795" y="138285"/>
                  </a:lnTo>
                  <a:lnTo>
                    <a:pt x="38673" y="99820"/>
                  </a:lnTo>
                  <a:lnTo>
                    <a:pt x="66324" y="66309"/>
                  </a:lnTo>
                  <a:lnTo>
                    <a:pt x="99837" y="38663"/>
                  </a:lnTo>
                  <a:lnTo>
                    <a:pt x="138301" y="17789"/>
                  </a:lnTo>
                  <a:lnTo>
                    <a:pt x="180806" y="4599"/>
                  </a:lnTo>
                  <a:lnTo>
                    <a:pt x="226440" y="0"/>
                  </a:lnTo>
                  <a:lnTo>
                    <a:pt x="6345834" y="0"/>
                  </a:lnTo>
                  <a:lnTo>
                    <a:pt x="6391480" y="4599"/>
                  </a:lnTo>
                  <a:lnTo>
                    <a:pt x="6433990" y="17789"/>
                  </a:lnTo>
                  <a:lnTo>
                    <a:pt x="6472455" y="38663"/>
                  </a:lnTo>
                  <a:lnTo>
                    <a:pt x="6505965" y="66309"/>
                  </a:lnTo>
                  <a:lnTo>
                    <a:pt x="6533612" y="99820"/>
                  </a:lnTo>
                  <a:lnTo>
                    <a:pt x="6554485" y="138285"/>
                  </a:lnTo>
                  <a:lnTo>
                    <a:pt x="6567676" y="180795"/>
                  </a:lnTo>
                  <a:lnTo>
                    <a:pt x="6572275" y="226441"/>
                  </a:lnTo>
                  <a:lnTo>
                    <a:pt x="6572275" y="1132204"/>
                  </a:lnTo>
                  <a:lnTo>
                    <a:pt x="6567676" y="1177850"/>
                  </a:lnTo>
                  <a:lnTo>
                    <a:pt x="6554485" y="1220360"/>
                  </a:lnTo>
                  <a:lnTo>
                    <a:pt x="6533612" y="1258825"/>
                  </a:lnTo>
                  <a:lnTo>
                    <a:pt x="6505965" y="1292336"/>
                  </a:lnTo>
                  <a:lnTo>
                    <a:pt x="6472455" y="1319982"/>
                  </a:lnTo>
                  <a:lnTo>
                    <a:pt x="6433990" y="1340856"/>
                  </a:lnTo>
                  <a:lnTo>
                    <a:pt x="6391480" y="1354046"/>
                  </a:lnTo>
                  <a:lnTo>
                    <a:pt x="6345834" y="1358646"/>
                  </a:lnTo>
                  <a:lnTo>
                    <a:pt x="226440" y="1358646"/>
                  </a:lnTo>
                  <a:lnTo>
                    <a:pt x="180806" y="1354046"/>
                  </a:lnTo>
                  <a:lnTo>
                    <a:pt x="138301" y="1340856"/>
                  </a:lnTo>
                  <a:lnTo>
                    <a:pt x="99837" y="1319982"/>
                  </a:lnTo>
                  <a:lnTo>
                    <a:pt x="66324" y="1292336"/>
                  </a:lnTo>
                  <a:lnTo>
                    <a:pt x="38673" y="1258825"/>
                  </a:lnTo>
                  <a:lnTo>
                    <a:pt x="17795" y="1220360"/>
                  </a:lnTo>
                  <a:lnTo>
                    <a:pt x="4600" y="1177850"/>
                  </a:lnTo>
                  <a:lnTo>
                    <a:pt x="0" y="1132204"/>
                  </a:lnTo>
                  <a:lnTo>
                    <a:pt x="0" y="226441"/>
                  </a:lnTo>
                  <a:close/>
                </a:path>
              </a:pathLst>
            </a:custGeom>
            <a:ln w="9525">
              <a:solidFill>
                <a:srgbClr val="55CE7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" name="object 7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2500248" y="305930"/>
              <a:ext cx="1714500" cy="733945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2738628" y="1024127"/>
              <a:ext cx="1897379" cy="371855"/>
            </a:xfrm>
            <a:prstGeom prst="rect">
              <a:avLst/>
            </a:prstGeom>
          </p:spPr>
        </p:pic>
        <p:pic>
          <p:nvPicPr>
            <p:cNvPr id="9" name="object 9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4401312" y="1024127"/>
              <a:ext cx="1577339" cy="371855"/>
            </a:xfrm>
            <a:prstGeom prst="rect">
              <a:avLst/>
            </a:prstGeom>
          </p:spPr>
        </p:pic>
        <p:pic>
          <p:nvPicPr>
            <p:cNvPr id="10" name="object 10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3169920" y="1207007"/>
              <a:ext cx="1546859" cy="371855"/>
            </a:xfrm>
            <a:prstGeom prst="rect">
              <a:avLst/>
            </a:prstGeom>
          </p:spPr>
        </p:pic>
        <p:pic>
          <p:nvPicPr>
            <p:cNvPr id="11" name="object 11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4482083" y="1207007"/>
              <a:ext cx="284988" cy="371855"/>
            </a:xfrm>
            <a:prstGeom prst="rect">
              <a:avLst/>
            </a:prstGeom>
          </p:spPr>
        </p:pic>
        <p:pic>
          <p:nvPicPr>
            <p:cNvPr id="12" name="object 12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4571999" y="1207007"/>
              <a:ext cx="1013460" cy="371855"/>
            </a:xfrm>
            <a:prstGeom prst="rect">
              <a:avLst/>
            </a:prstGeom>
          </p:spPr>
        </p:pic>
        <p:pic>
          <p:nvPicPr>
            <p:cNvPr id="13" name="object 13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324612" y="234695"/>
              <a:ext cx="1719072" cy="1341120"/>
            </a:xfrm>
            <a:prstGeom prst="rect">
              <a:avLst/>
            </a:prstGeom>
          </p:spPr>
        </p:pic>
        <p:pic>
          <p:nvPicPr>
            <p:cNvPr id="14" name="object 14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5606795" y="8193022"/>
              <a:ext cx="1092707" cy="848868"/>
            </a:xfrm>
            <a:prstGeom prst="rect">
              <a:avLst/>
            </a:prstGeom>
          </p:spPr>
        </p:pic>
        <p:pic>
          <p:nvPicPr>
            <p:cNvPr id="15" name="object 15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109728" y="8193022"/>
              <a:ext cx="1092708" cy="848868"/>
            </a:xfrm>
            <a:prstGeom prst="rect">
              <a:avLst/>
            </a:prstGeom>
          </p:spPr>
        </p:pic>
      </p:grpSp>
      <p:sp>
        <p:nvSpPr>
          <p:cNvPr id="16" name="object 16"/>
          <p:cNvSpPr txBox="1"/>
          <p:nvPr/>
        </p:nvSpPr>
        <p:spPr>
          <a:xfrm>
            <a:off x="267411" y="1068451"/>
            <a:ext cx="6346825" cy="795210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018155" marR="747395" indent="-431800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Arial"/>
                <a:cs typeface="Arial"/>
              </a:rPr>
              <a:t>6ta.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Edición</a:t>
            </a:r>
            <a:r>
              <a:rPr sz="1200" b="1" spc="-10" dirty="0">
                <a:latin typeface="Arial"/>
                <a:cs typeface="Arial"/>
              </a:rPr>
              <a:t> Volumen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I</a:t>
            </a:r>
            <a:r>
              <a:rPr sz="1200" b="1" spc="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Enero</a:t>
            </a:r>
            <a:r>
              <a:rPr sz="1200" b="1" spc="-3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a</a:t>
            </a:r>
            <a:r>
              <a:rPr sz="1200" b="1" spc="-2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Julio</a:t>
            </a:r>
            <a:r>
              <a:rPr sz="1200" b="1" spc="-5" dirty="0">
                <a:latin typeface="Arial"/>
                <a:cs typeface="Arial"/>
              </a:rPr>
              <a:t> </a:t>
            </a:r>
            <a:r>
              <a:rPr sz="1200" b="1" spc="-20" dirty="0">
                <a:latin typeface="Arial"/>
                <a:cs typeface="Arial"/>
              </a:rPr>
              <a:t>2021 </a:t>
            </a:r>
            <a:r>
              <a:rPr sz="1200" b="1" dirty="0">
                <a:latin typeface="Arial"/>
                <a:cs typeface="Arial"/>
              </a:rPr>
              <a:t>Revista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Semestral-</a:t>
            </a:r>
            <a:r>
              <a:rPr sz="1200" b="1" spc="-40" dirty="0">
                <a:latin typeface="Arial"/>
                <a:cs typeface="Arial"/>
              </a:rPr>
              <a:t> </a:t>
            </a:r>
            <a:r>
              <a:rPr sz="1200" b="1" spc="-10" dirty="0">
                <a:latin typeface="Arial"/>
                <a:cs typeface="Arial"/>
              </a:rPr>
              <a:t>Venezuela</a:t>
            </a:r>
            <a:endParaRPr sz="12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305"/>
              </a:spcBef>
            </a:pPr>
            <a:endParaRPr sz="1200">
              <a:latin typeface="Arial"/>
              <a:cs typeface="Arial"/>
            </a:endParaRPr>
          </a:p>
          <a:p>
            <a:pPr marL="299085" marR="5715" indent="-287020" algn="just">
              <a:lnSpc>
                <a:spcPct val="100000"/>
              </a:lnSpc>
              <a:buFont typeface="Arial MT"/>
              <a:buChar char="•"/>
              <a:tabLst>
                <a:tab pos="299085" algn="l"/>
                <a:tab pos="301625" algn="l"/>
              </a:tabLst>
            </a:pPr>
            <a:r>
              <a:rPr sz="1200" dirty="0">
                <a:latin typeface="Times New Roman"/>
                <a:cs typeface="Times New Roman"/>
              </a:rPr>
              <a:t>	Ante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este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escenario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constituye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imperativo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necesario,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dar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cara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actos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le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son </a:t>
            </a:r>
            <a:r>
              <a:rPr sz="1200" dirty="0">
                <a:latin typeface="Times New Roman"/>
                <a:cs typeface="Times New Roman"/>
              </a:rPr>
              <a:t>planteados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 la educación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universitaria,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asumir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necesidad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vital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reformas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profundas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donde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planteen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cambios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manera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pensar,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decir,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hacer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sentir.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otras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palabras,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idea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suministrar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sistematizar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conocimientos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aquellos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2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encuentran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incorporados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Universidad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Rómulo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Gallegos,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debido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hasta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fecha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encontrado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esa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esencia </a:t>
            </a:r>
            <a:r>
              <a:rPr sz="1200" dirty="0">
                <a:latin typeface="Times New Roman"/>
                <a:cs typeface="Times New Roman"/>
              </a:rPr>
              <a:t>docente</a:t>
            </a:r>
            <a:r>
              <a:rPr sz="1200" spc="4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solo</a:t>
            </a:r>
            <a:r>
              <a:rPr sz="1200" spc="5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4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dedica</a:t>
            </a:r>
            <a:r>
              <a:rPr sz="1200" spc="10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0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49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transferencia</a:t>
            </a:r>
            <a:r>
              <a:rPr sz="1200" spc="10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0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conocimientos</a:t>
            </a:r>
            <a:r>
              <a:rPr sz="1200" spc="10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0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manera</a:t>
            </a:r>
            <a:r>
              <a:rPr sz="1200" spc="10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rápida</a:t>
            </a:r>
            <a:r>
              <a:rPr sz="1200" spc="11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470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algo </a:t>
            </a:r>
            <a:r>
              <a:rPr sz="1200" dirty="0">
                <a:latin typeface="Times New Roman"/>
                <a:cs typeface="Times New Roman"/>
              </a:rPr>
              <a:t>desorganizada,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centrada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productos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cómo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direcciona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conocimiento,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decir, </a:t>
            </a:r>
            <a:r>
              <a:rPr sz="1200" dirty="0">
                <a:latin typeface="Times New Roman"/>
                <a:cs typeface="Times New Roman"/>
              </a:rPr>
              <a:t>no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existe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énfasis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metodológico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epistemológico.</a:t>
            </a:r>
            <a:endParaRPr sz="1200">
              <a:latin typeface="Times New Roman"/>
              <a:cs typeface="Times New Roman"/>
            </a:endParaRPr>
          </a:p>
          <a:p>
            <a:pPr marL="299085" marR="5080" indent="-287020" algn="just">
              <a:lnSpc>
                <a:spcPct val="100000"/>
              </a:lnSpc>
              <a:spcBef>
                <a:spcPts val="5"/>
              </a:spcBef>
              <a:buFont typeface="Arial MT"/>
              <a:buChar char="•"/>
              <a:tabLst>
                <a:tab pos="299085" algn="l"/>
                <a:tab pos="301625" algn="l"/>
              </a:tabLst>
            </a:pPr>
            <a:r>
              <a:rPr sz="1200" dirty="0">
                <a:latin typeface="Times New Roman"/>
                <a:cs typeface="Times New Roman"/>
              </a:rPr>
              <a:t>	Para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mí,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trata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sólo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conocer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contenido,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sino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seleccionarlo,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secuenciarlo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proponer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actividades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pertinentes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madurez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sujetos.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formación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psicopedagógica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spc="-50" dirty="0">
                <a:latin typeface="Times New Roman"/>
                <a:cs typeface="Times New Roman"/>
              </a:rPr>
              <a:t>y </a:t>
            </a:r>
            <a:r>
              <a:rPr sz="1200" dirty="0">
                <a:latin typeface="Times New Roman"/>
                <a:cs typeface="Times New Roman"/>
              </a:rPr>
              <a:t>didáctica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convierten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docente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 un licenciado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 persona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 posee conocimientos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sobre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una </a:t>
            </a:r>
            <a:r>
              <a:rPr sz="1200" dirty="0">
                <a:latin typeface="Times New Roman"/>
                <a:cs typeface="Times New Roman"/>
              </a:rPr>
              <a:t>determinada</a:t>
            </a:r>
            <a:r>
              <a:rPr sz="1200" spc="4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materia.</a:t>
            </a:r>
            <a:r>
              <a:rPr sz="1200" spc="4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Siendo</a:t>
            </a:r>
            <a:r>
              <a:rPr sz="1200" spc="4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más</a:t>
            </a:r>
            <a:r>
              <a:rPr sz="1200" spc="4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concreto,</a:t>
            </a:r>
            <a:r>
              <a:rPr sz="1200" spc="4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estar</a:t>
            </a:r>
            <a:r>
              <a:rPr sz="1200" spc="40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capacitado</a:t>
            </a:r>
            <a:r>
              <a:rPr sz="1200" spc="40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4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resolver</a:t>
            </a:r>
            <a:r>
              <a:rPr sz="1200" spc="4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40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problemática </a:t>
            </a:r>
            <a:r>
              <a:rPr sz="1200" dirty="0">
                <a:latin typeface="Times New Roman"/>
                <a:cs typeface="Times New Roman"/>
              </a:rPr>
              <a:t>inherente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profesión</a:t>
            </a:r>
            <a:endParaRPr sz="1200">
              <a:latin typeface="Times New Roman"/>
              <a:cs typeface="Times New Roman"/>
            </a:endParaRPr>
          </a:p>
          <a:p>
            <a:pPr marL="299085" marR="5715" indent="-287020" algn="just">
              <a:lnSpc>
                <a:spcPct val="100000"/>
              </a:lnSpc>
              <a:buFont typeface="Arial MT"/>
              <a:buChar char="•"/>
              <a:tabLst>
                <a:tab pos="299085" algn="l"/>
                <a:tab pos="301625" algn="l"/>
              </a:tabLst>
            </a:pPr>
            <a:r>
              <a:rPr sz="1200" dirty="0">
                <a:latin typeface="Times New Roman"/>
                <a:cs typeface="Times New Roman"/>
              </a:rPr>
              <a:t>	Toda</a:t>
            </a:r>
            <a:r>
              <a:rPr sz="1200" spc="3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esta</a:t>
            </a:r>
            <a:r>
              <a:rPr sz="1200" spc="3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narrativa</a:t>
            </a:r>
            <a:r>
              <a:rPr sz="1200" spc="3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desde</a:t>
            </a:r>
            <a:r>
              <a:rPr sz="1200" spc="3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3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vivencias</a:t>
            </a:r>
            <a:r>
              <a:rPr sz="1200" spc="3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3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investigadora</a:t>
            </a:r>
            <a:r>
              <a:rPr sz="1200" spc="3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3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convierten</a:t>
            </a:r>
            <a:r>
              <a:rPr sz="1200" spc="3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3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35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escenario </a:t>
            </a:r>
            <a:r>
              <a:rPr sz="1200" dirty="0">
                <a:latin typeface="Times New Roman"/>
                <a:cs typeface="Times New Roman"/>
              </a:rPr>
              <a:t>imperativo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necesario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estudiar,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sea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urgente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dar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cara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actos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le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son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planteados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0" dirty="0">
                <a:latin typeface="Times New Roman"/>
                <a:cs typeface="Times New Roman"/>
              </a:rPr>
              <a:t>a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3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educación</a:t>
            </a:r>
            <a:r>
              <a:rPr sz="1200" spc="3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universitaria,</a:t>
            </a:r>
            <a:r>
              <a:rPr sz="1200" spc="3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3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asumir</a:t>
            </a:r>
            <a:r>
              <a:rPr sz="1200" spc="3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3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necesidad</a:t>
            </a:r>
            <a:r>
              <a:rPr sz="1200" spc="3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vital</a:t>
            </a:r>
            <a:r>
              <a:rPr sz="1200" spc="3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reformas</a:t>
            </a:r>
            <a:r>
              <a:rPr sz="1200" spc="3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profundas</a:t>
            </a:r>
            <a:r>
              <a:rPr sz="1200" spc="3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donde</a:t>
            </a:r>
            <a:r>
              <a:rPr sz="1200" spc="34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planteen cambios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manera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pensar, </a:t>
            </a:r>
            <a:r>
              <a:rPr sz="1200" dirty="0">
                <a:latin typeface="Times New Roman"/>
                <a:cs typeface="Times New Roman"/>
              </a:rPr>
              <a:t>decir,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hacer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sentir.</a:t>
            </a:r>
            <a:endParaRPr sz="1200">
              <a:latin typeface="Times New Roman"/>
              <a:cs typeface="Times New Roman"/>
            </a:endParaRPr>
          </a:p>
          <a:p>
            <a:pPr marL="299085" marR="6985" indent="-287020" algn="just">
              <a:lnSpc>
                <a:spcPct val="100000"/>
              </a:lnSpc>
              <a:buFont typeface="Arial MT"/>
              <a:buChar char="•"/>
              <a:tabLst>
                <a:tab pos="299085" algn="l"/>
                <a:tab pos="301625" algn="l"/>
              </a:tabLst>
            </a:pPr>
            <a:r>
              <a:rPr sz="1200" dirty="0">
                <a:latin typeface="Times New Roman"/>
                <a:cs typeface="Times New Roman"/>
              </a:rPr>
              <a:t>	Ocurre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entonces,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incorporación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profesionales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docentes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debe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ir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acompañada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en </a:t>
            </a:r>
            <a:r>
              <a:rPr sz="1200" dirty="0">
                <a:latin typeface="Times New Roman"/>
                <a:cs typeface="Times New Roman"/>
              </a:rPr>
              <a:t>exigirle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mínima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formación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docente,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desde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mi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percepción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,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considero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práctica </a:t>
            </a:r>
            <a:r>
              <a:rPr sz="1200" dirty="0">
                <a:latin typeface="Times New Roman"/>
                <a:cs typeface="Times New Roman"/>
              </a:rPr>
              <a:t>docente de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espaldas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 condiciones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realidades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 entorno,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difícil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lograr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 los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estudiantes </a:t>
            </a:r>
            <a:r>
              <a:rPr sz="1200" dirty="0">
                <a:latin typeface="Times New Roman"/>
                <a:cs typeface="Times New Roman"/>
              </a:rPr>
              <a:t>desarrollen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sus</a:t>
            </a:r>
            <a:r>
              <a:rPr sz="1200" spc="3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habilidades</a:t>
            </a:r>
            <a:r>
              <a:rPr sz="1200" spc="3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destrezas</a:t>
            </a:r>
            <a:r>
              <a:rPr sz="1200" spc="3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cognoscitivas,</a:t>
            </a:r>
            <a:r>
              <a:rPr sz="1200" spc="3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decir,</a:t>
            </a:r>
            <a:r>
              <a:rPr sz="1200" spc="3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esta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manera</a:t>
            </a:r>
            <a:r>
              <a:rPr sz="1200" spc="3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podrá </a:t>
            </a:r>
            <a:r>
              <a:rPr sz="1200" dirty="0">
                <a:latin typeface="Times New Roman"/>
                <a:cs typeface="Times New Roman"/>
              </a:rPr>
              <a:t>fomentar</a:t>
            </a:r>
            <a:r>
              <a:rPr sz="1200" spc="3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habilidades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destrezas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cognoscitivas,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obviar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práctica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educación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centrada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en </a:t>
            </a:r>
            <a:r>
              <a:rPr sz="1200" dirty="0">
                <a:latin typeface="Times New Roman"/>
                <a:cs typeface="Times New Roman"/>
              </a:rPr>
              <a:t>procesos,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tan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importantes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considerárseles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componentes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activos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mente,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tanto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son </a:t>
            </a:r>
            <a:r>
              <a:rPr sz="1200" dirty="0">
                <a:latin typeface="Times New Roman"/>
                <a:cs typeface="Times New Roman"/>
              </a:rPr>
              <a:t>elementos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básicos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construir,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organizar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usar</a:t>
            </a:r>
            <a:r>
              <a:rPr sz="1200" spc="-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conocimientos.</a:t>
            </a:r>
            <a:endParaRPr sz="1200">
              <a:latin typeface="Times New Roman"/>
              <a:cs typeface="Times New Roman"/>
            </a:endParaRPr>
          </a:p>
          <a:p>
            <a:pPr marL="299085" marR="6985" indent="-287020" algn="just">
              <a:lnSpc>
                <a:spcPct val="100000"/>
              </a:lnSpc>
              <a:spcBef>
                <a:spcPts val="5"/>
              </a:spcBef>
              <a:buFont typeface="Arial MT"/>
              <a:buChar char="•"/>
              <a:tabLst>
                <a:tab pos="299085" algn="l"/>
                <a:tab pos="300990" algn="l"/>
              </a:tabLst>
            </a:pPr>
            <a:r>
              <a:rPr sz="1200" dirty="0">
                <a:latin typeface="Times New Roman"/>
                <a:cs typeface="Times New Roman"/>
              </a:rPr>
              <a:t>	Ya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descrita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esta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naturaleza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esencia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docente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profesional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graduado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educación,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me </a:t>
            </a:r>
            <a:r>
              <a:rPr sz="1200" dirty="0">
                <a:latin typeface="Times New Roman"/>
                <a:cs typeface="Times New Roman"/>
              </a:rPr>
              <a:t>permito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plena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seguridad,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plantearme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unas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interrogantes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segura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estoy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permitirán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dar </a:t>
            </a:r>
            <a:r>
              <a:rPr sz="1200" dirty="0">
                <a:latin typeface="Times New Roman"/>
                <a:cs typeface="Times New Roman"/>
              </a:rPr>
              <a:t>respuesta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situación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fenómeno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abordado,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cual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 seguirá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siendo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preocupación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durante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existencia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universidad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Rómulo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Gallegos.</a:t>
            </a:r>
            <a:endParaRPr sz="1200">
              <a:latin typeface="Times New Roman"/>
              <a:cs typeface="Times New Roman"/>
            </a:endParaRPr>
          </a:p>
          <a:p>
            <a:pPr marL="375285" marR="6985" indent="-36322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cuanto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representación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esta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investigación,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fin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último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es: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Generar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corpus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teórico </a:t>
            </a:r>
            <a:r>
              <a:rPr sz="1200" dirty="0">
                <a:latin typeface="Times New Roman"/>
                <a:cs typeface="Times New Roman"/>
              </a:rPr>
              <a:t>educativo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epocal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hacia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esencia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docente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significación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postmoderna</a:t>
            </a:r>
            <a:r>
              <a:rPr sz="1200" spc="3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3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profesionales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no </a:t>
            </a:r>
            <a:r>
              <a:rPr sz="1200" dirty="0">
                <a:latin typeface="Times New Roman"/>
                <a:cs typeface="Times New Roman"/>
              </a:rPr>
              <a:t>graduados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educación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universidad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Rómulo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Gallegos.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Develar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elementos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ontológicos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gnoseológicos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orientan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sustentan</a:t>
            </a:r>
            <a:r>
              <a:rPr sz="1200" spc="3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esencia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docente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profesional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educación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en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contexto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universidad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Rómulo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Gallegos.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Comprender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desde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cotidianidad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académica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el </a:t>
            </a:r>
            <a:r>
              <a:rPr sz="1200" dirty="0">
                <a:latin typeface="Times New Roman"/>
                <a:cs typeface="Times New Roman"/>
              </a:rPr>
              <a:t>desarrollo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ejercicio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esencia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docente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profesional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educación en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Universidad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4"/>
              </a:spcBef>
            </a:pPr>
            <a:endParaRPr sz="1200">
              <a:latin typeface="Times New Roman"/>
              <a:cs typeface="Times New Roman"/>
            </a:endParaRPr>
          </a:p>
          <a:p>
            <a:pPr marL="979169" marR="985519" indent="73025">
              <a:lnSpc>
                <a:spcPts val="1400"/>
              </a:lnSpc>
            </a:pPr>
            <a:r>
              <a:rPr sz="1200" b="1" dirty="0">
                <a:latin typeface="Times New Roman"/>
                <a:cs typeface="Times New Roman"/>
              </a:rPr>
              <a:t>Esencia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Educativa</a:t>
            </a:r>
            <a:r>
              <a:rPr sz="1200" b="1" spc="23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del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Profesional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No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Docente.</a:t>
            </a:r>
            <a:r>
              <a:rPr sz="1200" b="1" spc="-1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Hacia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una</a:t>
            </a:r>
            <a:r>
              <a:rPr sz="1200" b="1" spc="-6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Teoría </a:t>
            </a:r>
            <a:r>
              <a:rPr sz="1200" b="1" dirty="0">
                <a:latin typeface="Times New Roman"/>
                <a:cs typeface="Times New Roman"/>
              </a:rPr>
              <a:t>Epocal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Desde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los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Cimientos</a:t>
            </a:r>
            <a:r>
              <a:rPr sz="1200" b="1" spc="-10" dirty="0">
                <a:latin typeface="Times New Roman"/>
                <a:cs typeface="Times New Roman"/>
              </a:rPr>
              <a:t> Epistémicos</a:t>
            </a:r>
            <a:r>
              <a:rPr sz="1200" b="1" spc="-6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Académicos</a:t>
            </a:r>
            <a:r>
              <a:rPr sz="1200" b="1" spc="-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Postmodernos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40"/>
              </a:spcBef>
            </a:pPr>
            <a:endParaRPr sz="1200">
              <a:latin typeface="Times New Roman"/>
              <a:cs typeface="Times New Roman"/>
            </a:endParaRPr>
          </a:p>
          <a:p>
            <a:pPr marR="85090" algn="ctr">
              <a:lnSpc>
                <a:spcPct val="100000"/>
              </a:lnSpc>
              <a:spcBef>
                <a:spcPts val="5"/>
              </a:spcBef>
            </a:pPr>
            <a:r>
              <a:rPr sz="1200" b="1" dirty="0">
                <a:latin typeface="Times New Roman"/>
                <a:cs typeface="Times New Roman"/>
              </a:rPr>
              <a:t>MSc.</a:t>
            </a:r>
            <a:r>
              <a:rPr sz="1200" b="1" spc="-4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Kimberllin</a:t>
            </a:r>
            <a:r>
              <a:rPr sz="1200" b="1" spc="-10" dirty="0">
                <a:latin typeface="Times New Roman"/>
                <a:cs typeface="Times New Roman"/>
              </a:rPr>
              <a:t> García</a:t>
            </a:r>
            <a:endParaRPr sz="1200">
              <a:latin typeface="Times New Roman"/>
              <a:cs typeface="Times New Roman"/>
            </a:endParaRPr>
          </a:p>
        </p:txBody>
      </p:sp>
      <p:pic>
        <p:nvPicPr>
          <p:cNvPr id="17" name="object 17"/>
          <p:cNvPicPr/>
          <p:nvPr/>
        </p:nvPicPr>
        <p:blipFill>
          <a:blip r:embed="rId13" cstate="print"/>
          <a:stretch>
            <a:fillRect/>
          </a:stretch>
        </p:blipFill>
        <p:spPr>
          <a:xfrm>
            <a:off x="4725161" y="164274"/>
            <a:ext cx="1805305" cy="893889"/>
          </a:xfrm>
          <a:prstGeom prst="rect">
            <a:avLst/>
          </a:prstGeom>
        </p:spPr>
      </p:pic>
      <p:sp>
        <p:nvSpPr>
          <p:cNvPr id="18" name="object 18"/>
          <p:cNvSpPr txBox="1"/>
          <p:nvPr/>
        </p:nvSpPr>
        <p:spPr>
          <a:xfrm>
            <a:off x="6613906" y="8981338"/>
            <a:ext cx="180975" cy="14795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spc="-25" dirty="0">
                <a:latin typeface="Times New Roman"/>
                <a:cs typeface="Times New Roman"/>
              </a:rPr>
              <a:t>129</a:t>
            </a:r>
            <a:endParaRPr sz="800">
              <a:latin typeface="Times New Roman"/>
              <a:cs typeface="Times New Roman"/>
            </a:endParaRPr>
          </a:p>
        </p:txBody>
      </p:sp>
      <p:grpSp>
        <p:nvGrpSpPr>
          <p:cNvPr id="19" name="Grupo 18">
            <a:extLst>
              <a:ext uri="{FF2B5EF4-FFF2-40B4-BE49-F238E27FC236}">
                <a16:creationId xmlns:a16="http://schemas.microsoft.com/office/drawing/2014/main" id="{37D180A4-E002-5C96-3657-3D7793EC6B07}"/>
              </a:ext>
            </a:extLst>
          </p:cNvPr>
          <p:cNvGrpSpPr/>
          <p:nvPr/>
        </p:nvGrpSpPr>
        <p:grpSpPr>
          <a:xfrm>
            <a:off x="130302" y="63600"/>
            <a:ext cx="6665976" cy="1452626"/>
            <a:chOff x="470065" y="1951410"/>
            <a:chExt cx="6665976" cy="1452626"/>
          </a:xfrm>
        </p:grpSpPr>
        <p:grpSp>
          <p:nvGrpSpPr>
            <p:cNvPr id="20" name="object 12">
              <a:extLst>
                <a:ext uri="{FF2B5EF4-FFF2-40B4-BE49-F238E27FC236}">
                  <a16:creationId xmlns:a16="http://schemas.microsoft.com/office/drawing/2014/main" id="{ACC35FEB-D742-B403-6885-CEB57DD61C42}"/>
                </a:ext>
              </a:extLst>
            </p:cNvPr>
            <p:cNvGrpSpPr/>
            <p:nvPr/>
          </p:nvGrpSpPr>
          <p:grpSpPr>
            <a:xfrm>
              <a:off x="470065" y="1951664"/>
              <a:ext cx="6665976" cy="1452372"/>
              <a:chOff x="96011" y="115823"/>
              <a:chExt cx="6665976" cy="1452372"/>
            </a:xfrm>
          </p:grpSpPr>
          <p:pic>
            <p:nvPicPr>
              <p:cNvPr id="24" name="object 13">
                <a:extLst>
                  <a:ext uri="{FF2B5EF4-FFF2-40B4-BE49-F238E27FC236}">
                    <a16:creationId xmlns:a16="http://schemas.microsoft.com/office/drawing/2014/main" id="{2CDA5224-0F70-E6DF-D005-47C5DAB2BCAB}"/>
                  </a:ext>
                </a:extLst>
              </p:cNvPr>
              <p:cNvPicPr/>
              <p:nvPr/>
            </p:nvPicPr>
            <p:blipFill>
              <a:blip r:embed="rId3" cstate="print"/>
              <a:stretch>
                <a:fillRect/>
              </a:stretch>
            </p:blipFill>
            <p:spPr>
              <a:xfrm>
                <a:off x="96011" y="115823"/>
                <a:ext cx="6665976" cy="1452372"/>
              </a:xfrm>
              <a:prstGeom prst="rect">
                <a:avLst/>
              </a:prstGeom>
            </p:spPr>
          </p:pic>
          <p:pic>
            <p:nvPicPr>
              <p:cNvPr id="25" name="object 14">
                <a:extLst>
                  <a:ext uri="{FF2B5EF4-FFF2-40B4-BE49-F238E27FC236}">
                    <a16:creationId xmlns:a16="http://schemas.microsoft.com/office/drawing/2014/main" id="{5255D871-3398-02E9-3456-7A571B2F2E81}"/>
                  </a:ext>
                </a:extLst>
              </p:cNvPr>
              <p:cNvPicPr/>
              <p:nvPr/>
            </p:nvPicPr>
            <p:blipFill>
              <a:blip r:embed="rId4" cstate="print"/>
              <a:stretch>
                <a:fillRect/>
              </a:stretch>
            </p:blipFill>
            <p:spPr>
              <a:xfrm>
                <a:off x="142849" y="142875"/>
                <a:ext cx="6572275" cy="1358646"/>
              </a:xfrm>
              <a:prstGeom prst="rect">
                <a:avLst/>
              </a:prstGeom>
            </p:spPr>
          </p:pic>
          <p:sp>
            <p:nvSpPr>
              <p:cNvPr id="26" name="object 15">
                <a:extLst>
                  <a:ext uri="{FF2B5EF4-FFF2-40B4-BE49-F238E27FC236}">
                    <a16:creationId xmlns:a16="http://schemas.microsoft.com/office/drawing/2014/main" id="{330BF709-104C-B47F-0FF1-4FF5E9928482}"/>
                  </a:ext>
                </a:extLst>
              </p:cNvPr>
              <p:cNvSpPr/>
              <p:nvPr/>
            </p:nvSpPr>
            <p:spPr>
              <a:xfrm>
                <a:off x="142849" y="142875"/>
                <a:ext cx="6572884" cy="1358900"/>
              </a:xfrm>
              <a:custGeom>
                <a:avLst/>
                <a:gdLst/>
                <a:ahLst/>
                <a:cxnLst/>
                <a:rect l="l" t="t" r="r" b="b"/>
                <a:pathLst>
                  <a:path w="6572884" h="1358900">
                    <a:moveTo>
                      <a:pt x="0" y="226441"/>
                    </a:moveTo>
                    <a:lnTo>
                      <a:pt x="4600" y="180795"/>
                    </a:lnTo>
                    <a:lnTo>
                      <a:pt x="17795" y="138285"/>
                    </a:lnTo>
                    <a:lnTo>
                      <a:pt x="38673" y="99820"/>
                    </a:lnTo>
                    <a:lnTo>
                      <a:pt x="66324" y="66309"/>
                    </a:lnTo>
                    <a:lnTo>
                      <a:pt x="99837" y="38663"/>
                    </a:lnTo>
                    <a:lnTo>
                      <a:pt x="138301" y="17789"/>
                    </a:lnTo>
                    <a:lnTo>
                      <a:pt x="180806" y="4599"/>
                    </a:lnTo>
                    <a:lnTo>
                      <a:pt x="226440" y="0"/>
                    </a:lnTo>
                    <a:lnTo>
                      <a:pt x="6345834" y="0"/>
                    </a:lnTo>
                    <a:lnTo>
                      <a:pt x="6391480" y="4599"/>
                    </a:lnTo>
                    <a:lnTo>
                      <a:pt x="6433990" y="17789"/>
                    </a:lnTo>
                    <a:lnTo>
                      <a:pt x="6472455" y="38663"/>
                    </a:lnTo>
                    <a:lnTo>
                      <a:pt x="6505965" y="66309"/>
                    </a:lnTo>
                    <a:lnTo>
                      <a:pt x="6533612" y="99820"/>
                    </a:lnTo>
                    <a:lnTo>
                      <a:pt x="6554485" y="138285"/>
                    </a:lnTo>
                    <a:lnTo>
                      <a:pt x="6567676" y="180795"/>
                    </a:lnTo>
                    <a:lnTo>
                      <a:pt x="6572275" y="226441"/>
                    </a:lnTo>
                    <a:lnTo>
                      <a:pt x="6572275" y="1132204"/>
                    </a:lnTo>
                    <a:lnTo>
                      <a:pt x="6567676" y="1177850"/>
                    </a:lnTo>
                    <a:lnTo>
                      <a:pt x="6554485" y="1220360"/>
                    </a:lnTo>
                    <a:lnTo>
                      <a:pt x="6533612" y="1258825"/>
                    </a:lnTo>
                    <a:lnTo>
                      <a:pt x="6505965" y="1292336"/>
                    </a:lnTo>
                    <a:lnTo>
                      <a:pt x="6472455" y="1319982"/>
                    </a:lnTo>
                    <a:lnTo>
                      <a:pt x="6433990" y="1340856"/>
                    </a:lnTo>
                    <a:lnTo>
                      <a:pt x="6391480" y="1354046"/>
                    </a:lnTo>
                    <a:lnTo>
                      <a:pt x="6345834" y="1358646"/>
                    </a:lnTo>
                    <a:lnTo>
                      <a:pt x="226440" y="1358646"/>
                    </a:lnTo>
                    <a:lnTo>
                      <a:pt x="180806" y="1354046"/>
                    </a:lnTo>
                    <a:lnTo>
                      <a:pt x="138301" y="1340856"/>
                    </a:lnTo>
                    <a:lnTo>
                      <a:pt x="99837" y="1319982"/>
                    </a:lnTo>
                    <a:lnTo>
                      <a:pt x="66324" y="1292336"/>
                    </a:lnTo>
                    <a:lnTo>
                      <a:pt x="38673" y="1258825"/>
                    </a:lnTo>
                    <a:lnTo>
                      <a:pt x="17795" y="1220360"/>
                    </a:lnTo>
                    <a:lnTo>
                      <a:pt x="4600" y="1177850"/>
                    </a:lnTo>
                    <a:lnTo>
                      <a:pt x="0" y="1132204"/>
                    </a:lnTo>
                    <a:lnTo>
                      <a:pt x="0" y="226441"/>
                    </a:lnTo>
                    <a:close/>
                  </a:path>
                </a:pathLst>
              </a:custGeom>
              <a:ln w="9525">
                <a:solidFill>
                  <a:srgbClr val="55CE74"/>
                </a:solidFill>
              </a:ln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pic>
            <p:nvPicPr>
              <p:cNvPr id="27" name="object 16">
                <a:extLst>
                  <a:ext uri="{FF2B5EF4-FFF2-40B4-BE49-F238E27FC236}">
                    <a16:creationId xmlns:a16="http://schemas.microsoft.com/office/drawing/2014/main" id="{4435CE6F-C01F-624B-A654-5C7DAB7BA297}"/>
                  </a:ext>
                </a:extLst>
              </p:cNvPr>
              <p:cNvPicPr/>
              <p:nvPr/>
            </p:nvPicPr>
            <p:blipFill>
              <a:blip r:embed="rId5" cstate="print"/>
              <a:stretch>
                <a:fillRect/>
              </a:stretch>
            </p:blipFill>
            <p:spPr>
              <a:xfrm>
                <a:off x="2500248" y="305930"/>
                <a:ext cx="1714500" cy="733945"/>
              </a:xfrm>
              <a:prstGeom prst="rect">
                <a:avLst/>
              </a:prstGeom>
            </p:spPr>
          </p:pic>
        </p:grpSp>
        <p:sp>
          <p:nvSpPr>
            <p:cNvPr id="21" name="object 16">
              <a:extLst>
                <a:ext uri="{FF2B5EF4-FFF2-40B4-BE49-F238E27FC236}">
                  <a16:creationId xmlns:a16="http://schemas.microsoft.com/office/drawing/2014/main" id="{49BEA745-2BB0-3238-8496-47CFB1FF7952}"/>
                </a:ext>
              </a:extLst>
            </p:cNvPr>
            <p:cNvSpPr txBox="1"/>
            <p:nvPr/>
          </p:nvSpPr>
          <p:spPr>
            <a:xfrm>
              <a:off x="2775727" y="2875716"/>
              <a:ext cx="3332858" cy="391795"/>
            </a:xfrm>
            <a:prstGeom prst="rect">
              <a:avLst/>
            </a:prstGeom>
            <a:noFill/>
          </p:spPr>
          <p:txBody>
            <a:bodyPr vert="horz" wrap="square" lIns="0" tIns="12700" rIns="0" bIns="0" rtlCol="0">
              <a:spAutoFit/>
            </a:bodyPr>
            <a:lstStyle/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Volumen 4,  Número 1  Enero a Julio 2021</a:t>
              </a:r>
            </a:p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Revista Semestral. Venezuela</a:t>
              </a:r>
              <a:endParaRPr sz="1200" dirty="0">
                <a:latin typeface="Arial"/>
                <a:cs typeface="Arial"/>
              </a:endParaRPr>
            </a:p>
          </p:txBody>
        </p:sp>
        <p:pic>
          <p:nvPicPr>
            <p:cNvPr id="22" name="object 25">
              <a:extLst>
                <a:ext uri="{FF2B5EF4-FFF2-40B4-BE49-F238E27FC236}">
                  <a16:creationId xmlns:a16="http://schemas.microsoft.com/office/drawing/2014/main" id="{3A463EE0-8BB2-92F2-563C-AB248C6BBE0A}"/>
                </a:ext>
              </a:extLst>
            </p:cNvPr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470065" y="2027896"/>
              <a:ext cx="2305662" cy="1053903"/>
            </a:xfrm>
            <a:prstGeom prst="rect">
              <a:avLst/>
            </a:prstGeom>
          </p:spPr>
        </p:pic>
        <p:pic>
          <p:nvPicPr>
            <p:cNvPr id="23" name="object 31">
              <a:extLst>
                <a:ext uri="{FF2B5EF4-FFF2-40B4-BE49-F238E27FC236}">
                  <a16:creationId xmlns:a16="http://schemas.microsoft.com/office/drawing/2014/main" id="{8A14A09A-1073-7968-3940-AE00207C1445}"/>
                </a:ext>
              </a:extLst>
            </p:cNvPr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4932681" y="1951410"/>
              <a:ext cx="1805304" cy="893889"/>
            </a:xfrm>
            <a:prstGeom prst="rect">
              <a:avLst/>
            </a:prstGeom>
          </p:spPr>
        </p:pic>
      </p:grpSp>
    </p:spTree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object 16"/>
          <p:cNvSpPr txBox="1"/>
          <p:nvPr/>
        </p:nvSpPr>
        <p:spPr>
          <a:xfrm>
            <a:off x="256540" y="1447800"/>
            <a:ext cx="6344920" cy="5814412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305"/>
              </a:spcBef>
            </a:pPr>
            <a:endParaRPr sz="1200" dirty="0">
              <a:latin typeface="Arial"/>
              <a:cs typeface="Arial"/>
            </a:endParaRPr>
          </a:p>
          <a:p>
            <a:pPr algn="ctr">
              <a:lnSpc>
                <a:spcPct val="100000"/>
              </a:lnSpc>
            </a:pPr>
            <a:r>
              <a:rPr sz="1200" b="1" dirty="0">
                <a:latin typeface="Times New Roman"/>
                <a:cs typeface="Times New Roman"/>
              </a:rPr>
              <a:t>POSTURAS</a:t>
            </a:r>
            <a:r>
              <a:rPr sz="1200" b="1" spc="-60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TEÓRICAS</a:t>
            </a:r>
            <a:endParaRPr sz="1200" dirty="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60"/>
              </a:spcBef>
            </a:pPr>
            <a:endParaRPr sz="1200" dirty="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1200" b="1" i="1" spc="-10" dirty="0">
                <a:latin typeface="Times New Roman"/>
                <a:cs typeface="Times New Roman"/>
              </a:rPr>
              <a:t>Teoría</a:t>
            </a:r>
            <a:r>
              <a:rPr sz="1200" b="1" i="1" spc="-15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Humanista</a:t>
            </a:r>
            <a:r>
              <a:rPr sz="1200" dirty="0">
                <a:latin typeface="Times New Roman"/>
                <a:cs typeface="Times New Roman"/>
              </a:rPr>
              <a:t>.</a:t>
            </a:r>
            <a:r>
              <a:rPr sz="1200" spc="-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(Maslow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Rogers).</a:t>
            </a:r>
            <a:endParaRPr sz="1200" dirty="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60"/>
              </a:spcBef>
            </a:pPr>
            <a:endParaRPr sz="1200" dirty="0">
              <a:latin typeface="Times New Roman"/>
              <a:cs typeface="Times New Roman"/>
            </a:endParaRPr>
          </a:p>
          <a:p>
            <a:pPr marL="375285" marR="278765" indent="-363220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acuerdo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autores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teoría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humanista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corriente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filosófica,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educativa y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psicológica. </a:t>
            </a:r>
            <a:r>
              <a:rPr sz="1200" dirty="0">
                <a:latin typeface="Times New Roman"/>
                <a:cs typeface="Times New Roman"/>
              </a:rPr>
              <a:t>Asimismo,</a:t>
            </a:r>
            <a:r>
              <a:rPr sz="1200" spc="-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Rojas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(1998)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señala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humanismo,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refiere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estudio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promoción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los </a:t>
            </a:r>
            <a:r>
              <a:rPr sz="1200" dirty="0">
                <a:latin typeface="Times New Roman"/>
                <a:cs typeface="Times New Roman"/>
              </a:rPr>
              <a:t>procesos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integrales de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persona.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personalidad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humana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-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organización que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está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en </a:t>
            </a:r>
            <a:r>
              <a:rPr sz="1200" dirty="0">
                <a:latin typeface="Times New Roman"/>
                <a:cs typeface="Times New Roman"/>
              </a:rPr>
              <a:t>continuo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proceso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desarrollo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persona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debe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ser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estudiada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-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contexto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interpersonal </a:t>
            </a:r>
            <a:r>
              <a:rPr sz="1200" spc="-50" dirty="0">
                <a:latin typeface="Times New Roman"/>
                <a:cs typeface="Times New Roman"/>
              </a:rPr>
              <a:t>y </a:t>
            </a:r>
            <a:r>
              <a:rPr sz="1200" spc="-10" dirty="0">
                <a:latin typeface="Times New Roman"/>
                <a:cs typeface="Times New Roman"/>
              </a:rPr>
              <a:t>social.</a:t>
            </a:r>
            <a:endParaRPr sz="1200" dirty="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60"/>
              </a:spcBef>
            </a:pPr>
            <a:endParaRPr sz="1200" dirty="0">
              <a:latin typeface="Times New Roman"/>
              <a:cs typeface="Times New Roman"/>
            </a:endParaRPr>
          </a:p>
          <a:p>
            <a:pPr marL="50800">
              <a:lnSpc>
                <a:spcPct val="100000"/>
              </a:lnSpc>
              <a:spcBef>
                <a:spcPts val="5"/>
              </a:spcBef>
            </a:pPr>
            <a:r>
              <a:rPr sz="1200" b="1" i="1" spc="-10" dirty="0">
                <a:latin typeface="Times New Roman"/>
                <a:cs typeface="Times New Roman"/>
              </a:rPr>
              <a:t>Teoría</a:t>
            </a:r>
            <a:r>
              <a:rPr sz="1200" b="1" i="1" spc="-25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de</a:t>
            </a:r>
            <a:r>
              <a:rPr sz="1200" b="1" i="1" spc="-25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la</a:t>
            </a:r>
            <a:r>
              <a:rPr sz="1200" b="1" i="1" spc="-35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Motivación</a:t>
            </a:r>
            <a:r>
              <a:rPr sz="1200" b="1" i="1" spc="-1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(Stoner)</a:t>
            </a:r>
            <a:endParaRPr sz="1200" dirty="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5"/>
              </a:spcBef>
            </a:pPr>
            <a:endParaRPr sz="1200" dirty="0">
              <a:latin typeface="Times New Roman"/>
              <a:cs typeface="Times New Roman"/>
            </a:endParaRPr>
          </a:p>
          <a:p>
            <a:pPr marL="375285" marR="5715" indent="-363220" algn="just">
              <a:lnSpc>
                <a:spcPct val="100000"/>
              </a:lnSpc>
              <a:spcBef>
                <a:spcPts val="5"/>
              </a:spcBef>
            </a:pPr>
            <a:r>
              <a:rPr sz="1200" dirty="0">
                <a:latin typeface="Times New Roman"/>
                <a:cs typeface="Times New Roman"/>
              </a:rPr>
              <a:t>Stoner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(1996),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refiere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motivar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consiste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influir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conducta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personas,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basado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el </a:t>
            </a:r>
            <a:r>
              <a:rPr sz="1200" dirty="0">
                <a:latin typeface="Times New Roman"/>
                <a:cs typeface="Times New Roman"/>
              </a:rPr>
              <a:t>conocimiento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“qué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hacer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gente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funcione”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(p.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484).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este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sentido,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precisa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motivación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uno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procesos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más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simples,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pero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mismo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tiempo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más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complejos. </a:t>
            </a:r>
            <a:r>
              <a:rPr sz="1200" dirty="0">
                <a:latin typeface="Times New Roman"/>
                <a:cs typeface="Times New Roman"/>
              </a:rPr>
              <a:t>Bajo esta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perspectiva, la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motivación es aquel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complejo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funcionamiento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psíquico “que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determina, </a:t>
            </a:r>
            <a:r>
              <a:rPr sz="1200" dirty="0">
                <a:latin typeface="Times New Roman"/>
                <a:cs typeface="Times New Roman"/>
              </a:rPr>
              <a:t>regula,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dirección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(el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objeto-</a:t>
            </a:r>
            <a:r>
              <a:rPr sz="1200" dirty="0">
                <a:latin typeface="Times New Roman"/>
                <a:cs typeface="Times New Roman"/>
              </a:rPr>
              <a:t>meta)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grado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activación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intensidad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comportamiento” </a:t>
            </a:r>
            <a:r>
              <a:rPr sz="1200" dirty="0">
                <a:latin typeface="Times New Roman"/>
                <a:cs typeface="Times New Roman"/>
              </a:rPr>
              <a:t>González,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(1995).</a:t>
            </a:r>
            <a:endParaRPr sz="1200" dirty="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60"/>
              </a:spcBef>
            </a:pPr>
            <a:endParaRPr sz="1200" dirty="0">
              <a:latin typeface="Times New Roman"/>
              <a:cs typeface="Times New Roman"/>
            </a:endParaRPr>
          </a:p>
          <a:p>
            <a:pPr marL="88900">
              <a:lnSpc>
                <a:spcPct val="100000"/>
              </a:lnSpc>
            </a:pPr>
            <a:r>
              <a:rPr sz="1200" b="1" i="1" spc="-10" dirty="0">
                <a:latin typeface="Times New Roman"/>
                <a:cs typeface="Times New Roman"/>
              </a:rPr>
              <a:t>Teoría</a:t>
            </a:r>
            <a:r>
              <a:rPr sz="1200" b="1" i="1" spc="-20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de</a:t>
            </a:r>
            <a:r>
              <a:rPr sz="1200" b="1" i="1" spc="-30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la</a:t>
            </a:r>
            <a:r>
              <a:rPr sz="1200" b="1" i="1" spc="-75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Acción</a:t>
            </a:r>
            <a:r>
              <a:rPr sz="1200" b="1" i="1" spc="-10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Dialógica</a:t>
            </a:r>
            <a:r>
              <a:rPr sz="1200" b="1" i="1" spc="-20" dirty="0">
                <a:latin typeface="Times New Roman"/>
                <a:cs typeface="Times New Roman"/>
              </a:rPr>
              <a:t> </a:t>
            </a:r>
            <a:r>
              <a:rPr sz="1200" b="1" i="1" spc="-10" dirty="0">
                <a:latin typeface="Times New Roman"/>
                <a:cs typeface="Times New Roman"/>
              </a:rPr>
              <a:t>(Freire)</a:t>
            </a:r>
            <a:endParaRPr sz="1200" dirty="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60"/>
              </a:spcBef>
            </a:pPr>
            <a:endParaRPr sz="1200" dirty="0">
              <a:latin typeface="Times New Roman"/>
              <a:cs typeface="Times New Roman"/>
            </a:endParaRPr>
          </a:p>
          <a:p>
            <a:pPr marL="375285" marR="5080" indent="-36322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correspondencia,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teoría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acción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dialógica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Freire,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diálogo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tiene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dos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dimensiones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50" dirty="0">
                <a:latin typeface="Times New Roman"/>
                <a:cs typeface="Times New Roman"/>
              </a:rPr>
              <a:t>– </a:t>
            </a:r>
            <a:r>
              <a:rPr sz="1200" dirty="0">
                <a:latin typeface="Times New Roman"/>
                <a:cs typeface="Times New Roman"/>
              </a:rPr>
              <a:t>acción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reflexión-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derivación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praxis,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palabra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verdadera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transforma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el </a:t>
            </a:r>
            <a:r>
              <a:rPr sz="1200" dirty="0">
                <a:latin typeface="Times New Roman"/>
                <a:cs typeface="Times New Roman"/>
              </a:rPr>
              <a:t>mundo.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“Mediante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verbalismo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alienado</a:t>
            </a:r>
            <a:r>
              <a:rPr sz="1200" spc="3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activismo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alienante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puede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esperar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denuncia</a:t>
            </a:r>
            <a:r>
              <a:rPr sz="1200" spc="45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45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mundo,</a:t>
            </a:r>
            <a:r>
              <a:rPr sz="1200" spc="45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dado</a:t>
            </a:r>
            <a:r>
              <a:rPr sz="1200" spc="4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4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</a:t>
            </a:r>
            <a:r>
              <a:rPr sz="1200" spc="4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hay</a:t>
            </a:r>
            <a:r>
              <a:rPr sz="1200" spc="4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denuncia</a:t>
            </a:r>
            <a:r>
              <a:rPr sz="1200" spc="4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sin</a:t>
            </a:r>
            <a:r>
              <a:rPr sz="1200" spc="45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compromiso</a:t>
            </a:r>
            <a:r>
              <a:rPr sz="1200" spc="4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4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transformación</a:t>
            </a:r>
            <a:r>
              <a:rPr sz="1200" spc="459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ni </a:t>
            </a:r>
            <a:r>
              <a:rPr sz="1200" dirty="0">
                <a:latin typeface="Times New Roman"/>
                <a:cs typeface="Times New Roman"/>
              </a:rPr>
              <a:t>compromiso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sin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acción”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(Freire,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2000,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p.99).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Esta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teoría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refleja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contexto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actuación </a:t>
            </a:r>
            <a:r>
              <a:rPr sz="1200" dirty="0">
                <a:latin typeface="Times New Roman"/>
                <a:cs typeface="Times New Roman"/>
              </a:rPr>
              <a:t>individual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encuentra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separada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valores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cultura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sociedad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cuál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pertenece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el </a:t>
            </a:r>
            <a:r>
              <a:rPr sz="1200" dirty="0">
                <a:latin typeface="Times New Roman"/>
                <a:cs typeface="Times New Roman"/>
              </a:rPr>
              <a:t>sujeto</a:t>
            </a:r>
            <a:r>
              <a:rPr sz="1200" spc="3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3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3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gerencia</a:t>
            </a:r>
            <a:r>
              <a:rPr sz="1200" spc="3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educativa</a:t>
            </a:r>
            <a:r>
              <a:rPr sz="1200" spc="3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</a:t>
            </a:r>
            <a:r>
              <a:rPr sz="1200" spc="3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escapa</a:t>
            </a:r>
            <a:r>
              <a:rPr sz="1200" spc="3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3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contacto</a:t>
            </a:r>
            <a:r>
              <a:rPr sz="1200" spc="3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3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individuos</a:t>
            </a:r>
            <a:r>
              <a:rPr sz="1200" spc="3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3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participación</a:t>
            </a:r>
            <a:r>
              <a:rPr sz="1200" spc="38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en </a:t>
            </a:r>
            <a:r>
              <a:rPr sz="1200" dirty="0">
                <a:latin typeface="Times New Roman"/>
                <a:cs typeface="Times New Roman"/>
              </a:rPr>
              <a:t>comunicaciones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ya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sean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personales,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trabajo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muchas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veces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conociendo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sus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sentimientos, </a:t>
            </a:r>
            <a:r>
              <a:rPr sz="1200" dirty="0">
                <a:latin typeface="Times New Roman"/>
                <a:cs typeface="Times New Roman"/>
              </a:rPr>
              <a:t>miedos, y</a:t>
            </a:r>
            <a:r>
              <a:rPr sz="1200" spc="-10" dirty="0">
                <a:latin typeface="Times New Roman"/>
                <a:cs typeface="Times New Roman"/>
              </a:rPr>
              <a:t> logros.</a:t>
            </a:r>
            <a:endParaRPr sz="1200" dirty="0">
              <a:latin typeface="Times New Roman"/>
              <a:cs typeface="Times New Roman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1204366" y="8267022"/>
            <a:ext cx="4304665" cy="77216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 marL="12700" marR="5080" algn="ctr">
              <a:lnSpc>
                <a:spcPts val="1440"/>
              </a:lnSpc>
              <a:spcBef>
                <a:spcPts val="15"/>
              </a:spcBef>
            </a:pPr>
            <a:r>
              <a:rPr sz="1200" b="1" dirty="0">
                <a:latin typeface="Times New Roman"/>
                <a:cs typeface="Times New Roman"/>
              </a:rPr>
              <a:t>Educación</a:t>
            </a:r>
            <a:r>
              <a:rPr sz="1200" b="1" spc="-6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Universitaria: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Una</a:t>
            </a:r>
            <a:r>
              <a:rPr sz="1200" b="1" spc="-4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Hermeneusis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Fenomenológica</a:t>
            </a:r>
            <a:r>
              <a:rPr sz="1200" b="1" spc="-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</a:t>
            </a:r>
            <a:r>
              <a:rPr sz="1200" b="1" spc="-55" dirty="0">
                <a:latin typeface="Times New Roman"/>
                <a:cs typeface="Times New Roman"/>
              </a:rPr>
              <a:t> </a:t>
            </a:r>
            <a:r>
              <a:rPr sz="1200" b="1" spc="-25" dirty="0">
                <a:latin typeface="Times New Roman"/>
                <a:cs typeface="Times New Roman"/>
              </a:rPr>
              <a:t>la </a:t>
            </a:r>
            <a:r>
              <a:rPr sz="1200" b="1" dirty="0">
                <a:latin typeface="Times New Roman"/>
                <a:cs typeface="Times New Roman"/>
              </a:rPr>
              <a:t>Calidad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Humana</a:t>
            </a:r>
            <a:r>
              <a:rPr sz="1200" b="1" spc="-3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los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Egresados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del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Área de</a:t>
            </a:r>
            <a:r>
              <a:rPr sz="1200" b="1" spc="-10" dirty="0">
                <a:latin typeface="Times New Roman"/>
                <a:cs typeface="Times New Roman"/>
              </a:rPr>
              <a:t> Ciencias</a:t>
            </a:r>
            <a:endParaRPr sz="1200">
              <a:latin typeface="Times New Roman"/>
              <a:cs typeface="Times New Roman"/>
            </a:endParaRPr>
          </a:p>
          <a:p>
            <a:pPr marL="1270" algn="ctr">
              <a:lnSpc>
                <a:spcPts val="1360"/>
              </a:lnSpc>
            </a:pPr>
            <a:r>
              <a:rPr sz="1200" b="1" dirty="0">
                <a:latin typeface="Times New Roman"/>
                <a:cs typeface="Times New Roman"/>
              </a:rPr>
              <a:t>Económicas de</a:t>
            </a:r>
            <a:r>
              <a:rPr sz="1200" b="1" spc="-1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la </a:t>
            </a:r>
            <a:r>
              <a:rPr sz="1200" b="1" spc="-10" dirty="0">
                <a:latin typeface="Times New Roman"/>
                <a:cs typeface="Times New Roman"/>
              </a:rPr>
              <a:t>Universidad</a:t>
            </a:r>
            <a:r>
              <a:rPr sz="1200" b="1" spc="-3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“Rómulo </a:t>
            </a:r>
            <a:r>
              <a:rPr sz="1200" b="1" spc="-10" dirty="0">
                <a:latin typeface="Times New Roman"/>
                <a:cs typeface="Times New Roman"/>
              </a:rPr>
              <a:t>Gallegos</a:t>
            </a:r>
            <a:endParaRPr sz="1200">
              <a:latin typeface="Times New Roman"/>
              <a:cs typeface="Times New Roman"/>
            </a:endParaRPr>
          </a:p>
          <a:p>
            <a:pPr marL="286385" algn="ctr">
              <a:lnSpc>
                <a:spcPct val="100000"/>
              </a:lnSpc>
              <a:spcBef>
                <a:spcPts val="260"/>
              </a:spcBef>
            </a:pPr>
            <a:r>
              <a:rPr sz="1200" b="1" spc="-35" dirty="0">
                <a:latin typeface="Times New Roman"/>
                <a:cs typeface="Times New Roman"/>
              </a:rPr>
              <a:t>Dr.</a:t>
            </a:r>
            <a:r>
              <a:rPr sz="1200" b="1" spc="-4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Rolando</a:t>
            </a:r>
            <a:r>
              <a:rPr sz="1200" b="1" spc="-8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Allexer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Castillo</a:t>
            </a:r>
            <a:r>
              <a:rPr sz="1200" b="1" spc="-50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Villanueva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9" name="object 19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51544" rIns="0" bIns="0" rtlCol="0">
            <a:spAutoFit/>
          </a:bodyPr>
          <a:lstStyle/>
          <a:p>
            <a:pPr marL="279400">
              <a:lnSpc>
                <a:spcPts val="1410"/>
              </a:lnSpc>
            </a:pPr>
            <a:fld id="{81D60167-4931-47E6-BA6A-407CBD079E47}" type="slidenum">
              <a:rPr b="1" spc="-25" dirty="0">
                <a:latin typeface="Times New Roman"/>
                <a:cs typeface="Times New Roman"/>
              </a:rPr>
              <a:t>13</a:t>
            </a:fld>
            <a:endParaRPr b="1" spc="-25" dirty="0">
              <a:latin typeface="Times New Roman"/>
              <a:cs typeface="Times New Roman"/>
            </a:endParaRPr>
          </a:p>
        </p:txBody>
      </p:sp>
      <p:grpSp>
        <p:nvGrpSpPr>
          <p:cNvPr id="20" name="Grupo 19">
            <a:extLst>
              <a:ext uri="{FF2B5EF4-FFF2-40B4-BE49-F238E27FC236}">
                <a16:creationId xmlns:a16="http://schemas.microsoft.com/office/drawing/2014/main" id="{AEF59C0A-F975-329C-FAB1-2B74022BEA31}"/>
              </a:ext>
            </a:extLst>
          </p:cNvPr>
          <p:cNvGrpSpPr/>
          <p:nvPr/>
        </p:nvGrpSpPr>
        <p:grpSpPr>
          <a:xfrm>
            <a:off x="192024" y="99280"/>
            <a:ext cx="6472351" cy="1452626"/>
            <a:chOff x="470065" y="1951410"/>
            <a:chExt cx="6665976" cy="1452626"/>
          </a:xfrm>
        </p:grpSpPr>
        <p:grpSp>
          <p:nvGrpSpPr>
            <p:cNvPr id="21" name="object 12">
              <a:extLst>
                <a:ext uri="{FF2B5EF4-FFF2-40B4-BE49-F238E27FC236}">
                  <a16:creationId xmlns:a16="http://schemas.microsoft.com/office/drawing/2014/main" id="{9E98CA73-17AD-00DA-9350-337F02F548BE}"/>
                </a:ext>
              </a:extLst>
            </p:cNvPr>
            <p:cNvGrpSpPr/>
            <p:nvPr/>
          </p:nvGrpSpPr>
          <p:grpSpPr>
            <a:xfrm>
              <a:off x="470065" y="1951664"/>
              <a:ext cx="6665976" cy="1452372"/>
              <a:chOff x="96011" y="115823"/>
              <a:chExt cx="6665976" cy="1452372"/>
            </a:xfrm>
          </p:grpSpPr>
          <p:pic>
            <p:nvPicPr>
              <p:cNvPr id="25" name="object 13">
                <a:extLst>
                  <a:ext uri="{FF2B5EF4-FFF2-40B4-BE49-F238E27FC236}">
                    <a16:creationId xmlns:a16="http://schemas.microsoft.com/office/drawing/2014/main" id="{2FAE6D83-B8DD-3F93-B39D-D53F06B9411C}"/>
                  </a:ext>
                </a:extLst>
              </p:cNvPr>
              <p:cNvPicPr/>
              <p:nvPr/>
            </p:nvPicPr>
            <p:blipFill>
              <a:blip r:embed="rId2" cstate="print"/>
              <a:stretch>
                <a:fillRect/>
              </a:stretch>
            </p:blipFill>
            <p:spPr>
              <a:xfrm>
                <a:off x="96011" y="115823"/>
                <a:ext cx="6665976" cy="1452372"/>
              </a:xfrm>
              <a:prstGeom prst="rect">
                <a:avLst/>
              </a:prstGeom>
            </p:spPr>
          </p:pic>
          <p:pic>
            <p:nvPicPr>
              <p:cNvPr id="26" name="object 14">
                <a:extLst>
                  <a:ext uri="{FF2B5EF4-FFF2-40B4-BE49-F238E27FC236}">
                    <a16:creationId xmlns:a16="http://schemas.microsoft.com/office/drawing/2014/main" id="{00474446-784C-1DDF-83D6-94FF0BF808AC}"/>
                  </a:ext>
                </a:extLst>
              </p:cNvPr>
              <p:cNvPicPr/>
              <p:nvPr/>
            </p:nvPicPr>
            <p:blipFill>
              <a:blip r:embed="rId3" cstate="print"/>
              <a:stretch>
                <a:fillRect/>
              </a:stretch>
            </p:blipFill>
            <p:spPr>
              <a:xfrm>
                <a:off x="142849" y="142875"/>
                <a:ext cx="6572275" cy="1358646"/>
              </a:xfrm>
              <a:prstGeom prst="rect">
                <a:avLst/>
              </a:prstGeom>
            </p:spPr>
          </p:pic>
          <p:sp>
            <p:nvSpPr>
              <p:cNvPr id="27" name="object 15">
                <a:extLst>
                  <a:ext uri="{FF2B5EF4-FFF2-40B4-BE49-F238E27FC236}">
                    <a16:creationId xmlns:a16="http://schemas.microsoft.com/office/drawing/2014/main" id="{975D4D31-CD7D-EED0-4756-983992FA7DE9}"/>
                  </a:ext>
                </a:extLst>
              </p:cNvPr>
              <p:cNvSpPr/>
              <p:nvPr/>
            </p:nvSpPr>
            <p:spPr>
              <a:xfrm>
                <a:off x="142849" y="142875"/>
                <a:ext cx="6572884" cy="1358900"/>
              </a:xfrm>
              <a:custGeom>
                <a:avLst/>
                <a:gdLst/>
                <a:ahLst/>
                <a:cxnLst/>
                <a:rect l="l" t="t" r="r" b="b"/>
                <a:pathLst>
                  <a:path w="6572884" h="1358900">
                    <a:moveTo>
                      <a:pt x="0" y="226441"/>
                    </a:moveTo>
                    <a:lnTo>
                      <a:pt x="4600" y="180795"/>
                    </a:lnTo>
                    <a:lnTo>
                      <a:pt x="17795" y="138285"/>
                    </a:lnTo>
                    <a:lnTo>
                      <a:pt x="38673" y="99820"/>
                    </a:lnTo>
                    <a:lnTo>
                      <a:pt x="66324" y="66309"/>
                    </a:lnTo>
                    <a:lnTo>
                      <a:pt x="99837" y="38663"/>
                    </a:lnTo>
                    <a:lnTo>
                      <a:pt x="138301" y="17789"/>
                    </a:lnTo>
                    <a:lnTo>
                      <a:pt x="180806" y="4599"/>
                    </a:lnTo>
                    <a:lnTo>
                      <a:pt x="226440" y="0"/>
                    </a:lnTo>
                    <a:lnTo>
                      <a:pt x="6345834" y="0"/>
                    </a:lnTo>
                    <a:lnTo>
                      <a:pt x="6391480" y="4599"/>
                    </a:lnTo>
                    <a:lnTo>
                      <a:pt x="6433990" y="17789"/>
                    </a:lnTo>
                    <a:lnTo>
                      <a:pt x="6472455" y="38663"/>
                    </a:lnTo>
                    <a:lnTo>
                      <a:pt x="6505965" y="66309"/>
                    </a:lnTo>
                    <a:lnTo>
                      <a:pt x="6533612" y="99820"/>
                    </a:lnTo>
                    <a:lnTo>
                      <a:pt x="6554485" y="138285"/>
                    </a:lnTo>
                    <a:lnTo>
                      <a:pt x="6567676" y="180795"/>
                    </a:lnTo>
                    <a:lnTo>
                      <a:pt x="6572275" y="226441"/>
                    </a:lnTo>
                    <a:lnTo>
                      <a:pt x="6572275" y="1132204"/>
                    </a:lnTo>
                    <a:lnTo>
                      <a:pt x="6567676" y="1177850"/>
                    </a:lnTo>
                    <a:lnTo>
                      <a:pt x="6554485" y="1220360"/>
                    </a:lnTo>
                    <a:lnTo>
                      <a:pt x="6533612" y="1258825"/>
                    </a:lnTo>
                    <a:lnTo>
                      <a:pt x="6505965" y="1292336"/>
                    </a:lnTo>
                    <a:lnTo>
                      <a:pt x="6472455" y="1319982"/>
                    </a:lnTo>
                    <a:lnTo>
                      <a:pt x="6433990" y="1340856"/>
                    </a:lnTo>
                    <a:lnTo>
                      <a:pt x="6391480" y="1354046"/>
                    </a:lnTo>
                    <a:lnTo>
                      <a:pt x="6345834" y="1358646"/>
                    </a:lnTo>
                    <a:lnTo>
                      <a:pt x="226440" y="1358646"/>
                    </a:lnTo>
                    <a:lnTo>
                      <a:pt x="180806" y="1354046"/>
                    </a:lnTo>
                    <a:lnTo>
                      <a:pt x="138301" y="1340856"/>
                    </a:lnTo>
                    <a:lnTo>
                      <a:pt x="99837" y="1319982"/>
                    </a:lnTo>
                    <a:lnTo>
                      <a:pt x="66324" y="1292336"/>
                    </a:lnTo>
                    <a:lnTo>
                      <a:pt x="38673" y="1258825"/>
                    </a:lnTo>
                    <a:lnTo>
                      <a:pt x="17795" y="1220360"/>
                    </a:lnTo>
                    <a:lnTo>
                      <a:pt x="4600" y="1177850"/>
                    </a:lnTo>
                    <a:lnTo>
                      <a:pt x="0" y="1132204"/>
                    </a:lnTo>
                    <a:lnTo>
                      <a:pt x="0" y="226441"/>
                    </a:lnTo>
                    <a:close/>
                  </a:path>
                </a:pathLst>
              </a:custGeom>
              <a:ln w="9525">
                <a:solidFill>
                  <a:srgbClr val="55CE74"/>
                </a:solidFill>
              </a:ln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pic>
            <p:nvPicPr>
              <p:cNvPr id="28" name="object 16">
                <a:extLst>
                  <a:ext uri="{FF2B5EF4-FFF2-40B4-BE49-F238E27FC236}">
                    <a16:creationId xmlns:a16="http://schemas.microsoft.com/office/drawing/2014/main" id="{0CA0B126-3C2F-C8CF-CD67-95383ABE3F0A}"/>
                  </a:ext>
                </a:extLst>
              </p:cNvPr>
              <p:cNvPicPr/>
              <p:nvPr/>
            </p:nvPicPr>
            <p:blipFill>
              <a:blip r:embed="rId4" cstate="print"/>
              <a:stretch>
                <a:fillRect/>
              </a:stretch>
            </p:blipFill>
            <p:spPr>
              <a:xfrm>
                <a:off x="2500248" y="305930"/>
                <a:ext cx="1714500" cy="733945"/>
              </a:xfrm>
              <a:prstGeom prst="rect">
                <a:avLst/>
              </a:prstGeom>
            </p:spPr>
          </p:pic>
        </p:grpSp>
        <p:sp>
          <p:nvSpPr>
            <p:cNvPr id="22" name="object 16">
              <a:extLst>
                <a:ext uri="{FF2B5EF4-FFF2-40B4-BE49-F238E27FC236}">
                  <a16:creationId xmlns:a16="http://schemas.microsoft.com/office/drawing/2014/main" id="{F0918E27-4B10-EF80-A8B2-C373802991ED}"/>
                </a:ext>
              </a:extLst>
            </p:cNvPr>
            <p:cNvSpPr txBox="1"/>
            <p:nvPr/>
          </p:nvSpPr>
          <p:spPr>
            <a:xfrm>
              <a:off x="2775727" y="2875716"/>
              <a:ext cx="3332858" cy="391795"/>
            </a:xfrm>
            <a:prstGeom prst="rect">
              <a:avLst/>
            </a:prstGeom>
            <a:noFill/>
          </p:spPr>
          <p:txBody>
            <a:bodyPr vert="horz" wrap="square" lIns="0" tIns="12700" rIns="0" bIns="0" rtlCol="0">
              <a:spAutoFit/>
            </a:bodyPr>
            <a:lstStyle/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Volumen 4,  Número 1  Enero a Julio 2021</a:t>
              </a:r>
            </a:p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Revista Semestral. Venezuela</a:t>
              </a:r>
              <a:endParaRPr sz="1200" dirty="0">
                <a:latin typeface="Arial"/>
                <a:cs typeface="Arial"/>
              </a:endParaRPr>
            </a:p>
          </p:txBody>
        </p:sp>
        <p:pic>
          <p:nvPicPr>
            <p:cNvPr id="23" name="object 25">
              <a:extLst>
                <a:ext uri="{FF2B5EF4-FFF2-40B4-BE49-F238E27FC236}">
                  <a16:creationId xmlns:a16="http://schemas.microsoft.com/office/drawing/2014/main" id="{C47647F6-B6F6-174A-ECD3-44BF61DE454B}"/>
                </a:ext>
              </a:extLst>
            </p:cNvPr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470065" y="2027896"/>
              <a:ext cx="2305662" cy="1053903"/>
            </a:xfrm>
            <a:prstGeom prst="rect">
              <a:avLst/>
            </a:prstGeom>
          </p:spPr>
        </p:pic>
        <p:pic>
          <p:nvPicPr>
            <p:cNvPr id="24" name="object 31">
              <a:extLst>
                <a:ext uri="{FF2B5EF4-FFF2-40B4-BE49-F238E27FC236}">
                  <a16:creationId xmlns:a16="http://schemas.microsoft.com/office/drawing/2014/main" id="{F44C6442-BD6E-BA7D-288E-11FD1CCD7541}"/>
                </a:ext>
              </a:extLst>
            </p:cNvPr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4932681" y="1951410"/>
              <a:ext cx="1805304" cy="893889"/>
            </a:xfrm>
            <a:prstGeom prst="rect">
              <a:avLst/>
            </a:prstGeom>
          </p:spPr>
        </p:pic>
      </p:grpSp>
    </p:spTree>
  </p:cSld>
  <p:clrMapOvr>
    <a:masterClrMapping/>
  </p:clrMapOvr>
</p:sld>
</file>

<file path=ppt/slides/slide1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94485" y="115823"/>
            <a:ext cx="6669405" cy="8926195"/>
            <a:chOff x="94485" y="115823"/>
            <a:chExt cx="6669405" cy="8926195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204216" y="8651747"/>
              <a:ext cx="6518148" cy="158496"/>
            </a:xfrm>
            <a:prstGeom prst="rect">
              <a:avLst/>
            </a:prstGeom>
          </p:spPr>
        </p:pic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96012" y="115823"/>
              <a:ext cx="6665976" cy="1452372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42849" y="142875"/>
              <a:ext cx="6572275" cy="1358646"/>
            </a:xfrm>
            <a:prstGeom prst="rect">
              <a:avLst/>
            </a:prstGeom>
          </p:spPr>
        </p:pic>
        <p:sp>
          <p:nvSpPr>
            <p:cNvPr id="6" name="object 6"/>
            <p:cNvSpPr/>
            <p:nvPr/>
          </p:nvSpPr>
          <p:spPr>
            <a:xfrm>
              <a:off x="142849" y="142875"/>
              <a:ext cx="6572884" cy="1358900"/>
            </a:xfrm>
            <a:custGeom>
              <a:avLst/>
              <a:gdLst/>
              <a:ahLst/>
              <a:cxnLst/>
              <a:rect l="l" t="t" r="r" b="b"/>
              <a:pathLst>
                <a:path w="6572884" h="1358900">
                  <a:moveTo>
                    <a:pt x="0" y="226441"/>
                  </a:moveTo>
                  <a:lnTo>
                    <a:pt x="4600" y="180795"/>
                  </a:lnTo>
                  <a:lnTo>
                    <a:pt x="17795" y="138285"/>
                  </a:lnTo>
                  <a:lnTo>
                    <a:pt x="38673" y="99820"/>
                  </a:lnTo>
                  <a:lnTo>
                    <a:pt x="66324" y="66309"/>
                  </a:lnTo>
                  <a:lnTo>
                    <a:pt x="99837" y="38663"/>
                  </a:lnTo>
                  <a:lnTo>
                    <a:pt x="138301" y="17789"/>
                  </a:lnTo>
                  <a:lnTo>
                    <a:pt x="180806" y="4599"/>
                  </a:lnTo>
                  <a:lnTo>
                    <a:pt x="226440" y="0"/>
                  </a:lnTo>
                  <a:lnTo>
                    <a:pt x="6345834" y="0"/>
                  </a:lnTo>
                  <a:lnTo>
                    <a:pt x="6391480" y="4599"/>
                  </a:lnTo>
                  <a:lnTo>
                    <a:pt x="6433990" y="17789"/>
                  </a:lnTo>
                  <a:lnTo>
                    <a:pt x="6472455" y="38663"/>
                  </a:lnTo>
                  <a:lnTo>
                    <a:pt x="6505965" y="66309"/>
                  </a:lnTo>
                  <a:lnTo>
                    <a:pt x="6533612" y="99820"/>
                  </a:lnTo>
                  <a:lnTo>
                    <a:pt x="6554485" y="138285"/>
                  </a:lnTo>
                  <a:lnTo>
                    <a:pt x="6567676" y="180795"/>
                  </a:lnTo>
                  <a:lnTo>
                    <a:pt x="6572275" y="226441"/>
                  </a:lnTo>
                  <a:lnTo>
                    <a:pt x="6572275" y="1132204"/>
                  </a:lnTo>
                  <a:lnTo>
                    <a:pt x="6567676" y="1177850"/>
                  </a:lnTo>
                  <a:lnTo>
                    <a:pt x="6554485" y="1220360"/>
                  </a:lnTo>
                  <a:lnTo>
                    <a:pt x="6533612" y="1258825"/>
                  </a:lnTo>
                  <a:lnTo>
                    <a:pt x="6505965" y="1292336"/>
                  </a:lnTo>
                  <a:lnTo>
                    <a:pt x="6472455" y="1319982"/>
                  </a:lnTo>
                  <a:lnTo>
                    <a:pt x="6433990" y="1340856"/>
                  </a:lnTo>
                  <a:lnTo>
                    <a:pt x="6391480" y="1354046"/>
                  </a:lnTo>
                  <a:lnTo>
                    <a:pt x="6345834" y="1358646"/>
                  </a:lnTo>
                  <a:lnTo>
                    <a:pt x="226440" y="1358646"/>
                  </a:lnTo>
                  <a:lnTo>
                    <a:pt x="180806" y="1354046"/>
                  </a:lnTo>
                  <a:lnTo>
                    <a:pt x="138301" y="1340856"/>
                  </a:lnTo>
                  <a:lnTo>
                    <a:pt x="99837" y="1319982"/>
                  </a:lnTo>
                  <a:lnTo>
                    <a:pt x="66324" y="1292336"/>
                  </a:lnTo>
                  <a:lnTo>
                    <a:pt x="38673" y="1258825"/>
                  </a:lnTo>
                  <a:lnTo>
                    <a:pt x="17795" y="1220360"/>
                  </a:lnTo>
                  <a:lnTo>
                    <a:pt x="4600" y="1177850"/>
                  </a:lnTo>
                  <a:lnTo>
                    <a:pt x="0" y="1132204"/>
                  </a:lnTo>
                  <a:lnTo>
                    <a:pt x="0" y="226441"/>
                  </a:lnTo>
                  <a:close/>
                </a:path>
              </a:pathLst>
            </a:custGeom>
            <a:ln w="9525">
              <a:solidFill>
                <a:srgbClr val="55CE7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" name="object 7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2500248" y="305930"/>
              <a:ext cx="1714500" cy="733945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2738628" y="1024127"/>
              <a:ext cx="1897379" cy="371855"/>
            </a:xfrm>
            <a:prstGeom prst="rect">
              <a:avLst/>
            </a:prstGeom>
          </p:spPr>
        </p:pic>
        <p:pic>
          <p:nvPicPr>
            <p:cNvPr id="9" name="object 9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4401312" y="1024127"/>
              <a:ext cx="1577339" cy="371855"/>
            </a:xfrm>
            <a:prstGeom prst="rect">
              <a:avLst/>
            </a:prstGeom>
          </p:spPr>
        </p:pic>
        <p:pic>
          <p:nvPicPr>
            <p:cNvPr id="10" name="object 10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3169920" y="1207007"/>
              <a:ext cx="1546859" cy="371855"/>
            </a:xfrm>
            <a:prstGeom prst="rect">
              <a:avLst/>
            </a:prstGeom>
          </p:spPr>
        </p:pic>
        <p:pic>
          <p:nvPicPr>
            <p:cNvPr id="11" name="object 11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4482083" y="1207007"/>
              <a:ext cx="284988" cy="371855"/>
            </a:xfrm>
            <a:prstGeom prst="rect">
              <a:avLst/>
            </a:prstGeom>
          </p:spPr>
        </p:pic>
        <p:pic>
          <p:nvPicPr>
            <p:cNvPr id="12" name="object 12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4571999" y="1207007"/>
              <a:ext cx="1013460" cy="371855"/>
            </a:xfrm>
            <a:prstGeom prst="rect">
              <a:avLst/>
            </a:prstGeom>
          </p:spPr>
        </p:pic>
        <p:pic>
          <p:nvPicPr>
            <p:cNvPr id="13" name="object 13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324612" y="234695"/>
              <a:ext cx="1719072" cy="1341120"/>
            </a:xfrm>
            <a:prstGeom prst="rect">
              <a:avLst/>
            </a:prstGeom>
          </p:spPr>
        </p:pic>
        <p:pic>
          <p:nvPicPr>
            <p:cNvPr id="14" name="object 14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5606795" y="8193022"/>
              <a:ext cx="1092707" cy="848868"/>
            </a:xfrm>
            <a:prstGeom prst="rect">
              <a:avLst/>
            </a:prstGeom>
          </p:spPr>
        </p:pic>
        <p:pic>
          <p:nvPicPr>
            <p:cNvPr id="15" name="object 15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109728" y="8193022"/>
              <a:ext cx="1092708" cy="848868"/>
            </a:xfrm>
            <a:prstGeom prst="rect">
              <a:avLst/>
            </a:prstGeom>
          </p:spPr>
        </p:pic>
      </p:grpSp>
      <p:sp>
        <p:nvSpPr>
          <p:cNvPr id="16" name="object 16"/>
          <p:cNvSpPr txBox="1"/>
          <p:nvPr/>
        </p:nvSpPr>
        <p:spPr>
          <a:xfrm>
            <a:off x="293014" y="1068451"/>
            <a:ext cx="6275070" cy="68249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2992755" marR="701675" indent="-431800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Arial"/>
                <a:cs typeface="Arial"/>
              </a:rPr>
              <a:t>6ta.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Edición</a:t>
            </a:r>
            <a:r>
              <a:rPr sz="1200" b="1" spc="-10" dirty="0">
                <a:latin typeface="Arial"/>
                <a:cs typeface="Arial"/>
              </a:rPr>
              <a:t> Volumen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I</a:t>
            </a:r>
            <a:r>
              <a:rPr sz="1200" b="1" spc="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Enero</a:t>
            </a:r>
            <a:r>
              <a:rPr sz="1200" b="1" spc="-3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a</a:t>
            </a:r>
            <a:r>
              <a:rPr sz="1200" b="1" spc="-2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Julio</a:t>
            </a:r>
            <a:r>
              <a:rPr sz="1200" b="1" spc="-5" dirty="0">
                <a:latin typeface="Arial"/>
                <a:cs typeface="Arial"/>
              </a:rPr>
              <a:t> </a:t>
            </a:r>
            <a:r>
              <a:rPr sz="1200" b="1" spc="-20" dirty="0">
                <a:latin typeface="Arial"/>
                <a:cs typeface="Arial"/>
              </a:rPr>
              <a:t>2021 </a:t>
            </a:r>
            <a:r>
              <a:rPr sz="1200" b="1" dirty="0">
                <a:latin typeface="Arial"/>
                <a:cs typeface="Arial"/>
              </a:rPr>
              <a:t>Revista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Semestral-</a:t>
            </a:r>
            <a:r>
              <a:rPr sz="1200" b="1" spc="-40" dirty="0">
                <a:latin typeface="Arial"/>
                <a:cs typeface="Arial"/>
              </a:rPr>
              <a:t> </a:t>
            </a:r>
            <a:r>
              <a:rPr sz="1200" b="1" spc="-10" dirty="0">
                <a:latin typeface="Arial"/>
                <a:cs typeface="Arial"/>
              </a:rPr>
              <a:t>Venezuela</a:t>
            </a:r>
            <a:endParaRPr sz="12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305"/>
              </a:spcBef>
            </a:pPr>
            <a:endParaRPr sz="1200">
              <a:latin typeface="Arial"/>
              <a:cs typeface="Arial"/>
            </a:endParaRPr>
          </a:p>
          <a:p>
            <a:pPr marL="12700" marR="6985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Rómulo</a:t>
            </a:r>
            <a:r>
              <a:rPr sz="1200" spc="4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Gallegos.</a:t>
            </a:r>
            <a:r>
              <a:rPr sz="1200" spc="4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Interpretar</a:t>
            </a:r>
            <a:r>
              <a:rPr sz="1200" spc="4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desde</a:t>
            </a:r>
            <a:r>
              <a:rPr sz="1200" spc="4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4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vivencias</a:t>
            </a:r>
            <a:r>
              <a:rPr sz="1200" spc="4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4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4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actores,</a:t>
            </a:r>
            <a:r>
              <a:rPr sz="1200" spc="4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4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elementos</a:t>
            </a:r>
            <a:r>
              <a:rPr sz="1200" spc="49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ontológicos </a:t>
            </a:r>
            <a:r>
              <a:rPr sz="1200" dirty="0">
                <a:latin typeface="Times New Roman"/>
                <a:cs typeface="Times New Roman"/>
              </a:rPr>
              <a:t>significantes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esencia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docente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significación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postmoderna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profesionales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incorporados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Universidad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Rómulo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Gallegos.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20"/>
              </a:spcBef>
            </a:pPr>
            <a:endParaRPr sz="12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</a:pPr>
            <a:r>
              <a:rPr sz="1200" b="1" dirty="0">
                <a:latin typeface="Times New Roman"/>
                <a:cs typeface="Times New Roman"/>
              </a:rPr>
              <a:t>CONSTRUCCIÓN</a:t>
            </a:r>
            <a:r>
              <a:rPr sz="1200" b="1" spc="-3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</a:t>
            </a:r>
            <a:r>
              <a:rPr sz="1200" b="1" spc="-7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ASUNCIONES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60"/>
              </a:spcBef>
            </a:pPr>
            <a:endParaRPr sz="1200">
              <a:latin typeface="Times New Roman"/>
              <a:cs typeface="Times New Roman"/>
            </a:endParaRPr>
          </a:p>
          <a:p>
            <a:pPr marL="375285" marR="5080" indent="-363220" algn="just">
              <a:lnSpc>
                <a:spcPct val="100000"/>
              </a:lnSpc>
              <a:spcBef>
                <a:spcPts val="5"/>
              </a:spcBef>
            </a:pP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presente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investigación,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autora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pretende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desde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visión</a:t>
            </a:r>
            <a:r>
              <a:rPr sz="1200" spc="23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cualitativa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hacer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emerjan </a:t>
            </a:r>
            <a:r>
              <a:rPr sz="1200" dirty="0">
                <a:latin typeface="Times New Roman"/>
                <a:cs typeface="Times New Roman"/>
              </a:rPr>
              <a:t>sustentos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teórico-</a:t>
            </a:r>
            <a:r>
              <a:rPr sz="1200" dirty="0">
                <a:latin typeface="Times New Roman"/>
                <a:cs typeface="Times New Roman"/>
              </a:rPr>
              <a:t>epistemológicos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nueva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perspectiva</a:t>
            </a:r>
            <a:r>
              <a:rPr sz="1200" spc="17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alguna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manera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pueda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contribuir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adecuar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ejercicio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esencia</a:t>
            </a:r>
            <a:r>
              <a:rPr sz="1200" spc="43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docente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universitaria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nuevos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referentes </a:t>
            </a:r>
            <a:r>
              <a:rPr sz="1200" dirty="0">
                <a:latin typeface="Times New Roman"/>
                <a:cs typeface="Times New Roman"/>
              </a:rPr>
              <a:t>paradigmáticos.</a:t>
            </a:r>
            <a:r>
              <a:rPr sz="1200" spc="3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3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este</a:t>
            </a:r>
            <a:r>
              <a:rPr sz="1200" spc="3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camino,</a:t>
            </a:r>
            <a:r>
              <a:rPr sz="1200" spc="3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3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desea</a:t>
            </a:r>
            <a:r>
              <a:rPr sz="1200" spc="3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3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sean</a:t>
            </a:r>
            <a:r>
              <a:rPr sz="1200" spc="3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tomadas</a:t>
            </a:r>
            <a:r>
              <a:rPr sz="1200" spc="3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3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cuentas</a:t>
            </a:r>
            <a:r>
              <a:rPr sz="1200" spc="3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3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categorías</a:t>
            </a:r>
            <a:r>
              <a:rPr sz="1200" spc="355" dirty="0">
                <a:latin typeface="Times New Roman"/>
                <a:cs typeface="Times New Roman"/>
              </a:rPr>
              <a:t> </a:t>
            </a:r>
            <a:r>
              <a:rPr sz="1200" spc="-50" dirty="0">
                <a:latin typeface="Times New Roman"/>
                <a:cs typeface="Times New Roman"/>
              </a:rPr>
              <a:t>y </a:t>
            </a:r>
            <a:r>
              <a:rPr sz="1200" dirty="0">
                <a:latin typeface="Times New Roman"/>
                <a:cs typeface="Times New Roman"/>
              </a:rPr>
              <a:t>subcategorías</a:t>
            </a:r>
            <a:r>
              <a:rPr sz="1200" spc="114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emerjan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discurso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sujetos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significantes,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pues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deberá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tomar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en </a:t>
            </a:r>
            <a:r>
              <a:rPr sz="1200" dirty="0">
                <a:latin typeface="Times New Roman"/>
                <a:cs typeface="Times New Roman"/>
              </a:rPr>
              <a:t>cuenta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sistematización de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cotidianidad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académica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actuar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manera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inmediata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través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tipo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ejercicio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doctoral.</a:t>
            </a:r>
            <a:endParaRPr sz="1200">
              <a:latin typeface="Times New Roman"/>
              <a:cs typeface="Times New Roman"/>
            </a:endParaRPr>
          </a:p>
          <a:p>
            <a:pPr marL="375285" marR="8255" indent="-36322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3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hecho</a:t>
            </a:r>
            <a:r>
              <a:rPr sz="1200" spc="3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investigar</a:t>
            </a:r>
            <a:r>
              <a:rPr sz="1200" spc="3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3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esencia</a:t>
            </a:r>
            <a:r>
              <a:rPr sz="1200" spc="3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37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docente</a:t>
            </a:r>
            <a:r>
              <a:rPr sz="1200" spc="3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</a:t>
            </a:r>
            <a:r>
              <a:rPr sz="1200" spc="3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profesional</a:t>
            </a:r>
            <a:r>
              <a:rPr sz="1200" spc="3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3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educación</a:t>
            </a:r>
            <a:r>
              <a:rPr sz="1200" spc="3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bajo</a:t>
            </a:r>
            <a:r>
              <a:rPr sz="1200" spc="3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36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visión </a:t>
            </a:r>
            <a:r>
              <a:rPr sz="1200" dirty="0">
                <a:latin typeface="Times New Roman"/>
                <a:cs typeface="Times New Roman"/>
              </a:rPr>
              <a:t>interpretativa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enfoque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cualitativo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confiere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características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especiales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este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estudio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ya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trasciende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desde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pensamiento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disyuntivo-</a:t>
            </a:r>
            <a:r>
              <a:rPr sz="1200" dirty="0">
                <a:latin typeface="Times New Roman"/>
                <a:cs typeface="Times New Roman"/>
              </a:rPr>
              <a:t>reductor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pasando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mundos de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vida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hasta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llegar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profundizar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talento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humano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forma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hacer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docencia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contexto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muy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dinámico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expansión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universitaria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curso.</a:t>
            </a:r>
            <a:endParaRPr sz="1200">
              <a:latin typeface="Times New Roman"/>
              <a:cs typeface="Times New Roman"/>
            </a:endParaRPr>
          </a:p>
          <a:p>
            <a:pPr marL="375285" marR="5715" indent="-36322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Esta</a:t>
            </a:r>
            <a:r>
              <a:rPr sz="1200" spc="3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investigación</a:t>
            </a:r>
            <a:r>
              <a:rPr sz="1200" spc="3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presenta</a:t>
            </a:r>
            <a:r>
              <a:rPr sz="1200" spc="3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alta</a:t>
            </a:r>
            <a:r>
              <a:rPr sz="1200" spc="3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pertinencia</a:t>
            </a:r>
            <a:r>
              <a:rPr sz="1200" spc="3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debido</a:t>
            </a:r>
            <a:r>
              <a:rPr sz="1200" spc="3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3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3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3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pretende</a:t>
            </a:r>
            <a:r>
              <a:rPr sz="1200" spc="3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generar</a:t>
            </a:r>
            <a:r>
              <a:rPr sz="1200" spc="3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saberes</a:t>
            </a:r>
            <a:r>
              <a:rPr sz="1200" spc="3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34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academia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formativa,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así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mismo</a:t>
            </a:r>
            <a:r>
              <a:rPr sz="1200" spc="28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constituye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aporte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desde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punto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vista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institucional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ya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vincula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manera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directa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ejercicio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docente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Universidad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Rómulo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Gallegos, </a:t>
            </a:r>
            <a:r>
              <a:rPr sz="1200" dirty="0">
                <a:latin typeface="Times New Roman"/>
                <a:cs typeface="Times New Roman"/>
              </a:rPr>
              <a:t>señalando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importancia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sistematizar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experiencias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relación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forma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actuar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los </a:t>
            </a:r>
            <a:r>
              <a:rPr sz="1200" dirty="0">
                <a:latin typeface="Times New Roman"/>
                <a:cs typeface="Times New Roman"/>
              </a:rPr>
              <a:t>distintos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profesionales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universidad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les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abre las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puertas,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 aras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consolidar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visión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0" dirty="0">
                <a:latin typeface="Times New Roman"/>
                <a:cs typeface="Times New Roman"/>
              </a:rPr>
              <a:t>o </a:t>
            </a:r>
            <a:r>
              <a:rPr sz="1200" dirty="0">
                <a:latin typeface="Times New Roman"/>
                <a:cs typeface="Times New Roman"/>
              </a:rPr>
              <a:t>misión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institución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desarrollo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país.</a:t>
            </a:r>
            <a:endParaRPr sz="1200">
              <a:latin typeface="Times New Roman"/>
              <a:cs typeface="Times New Roman"/>
            </a:endParaRPr>
          </a:p>
          <a:p>
            <a:pPr marL="375285" marR="6350" indent="-363220" algn="just">
              <a:lnSpc>
                <a:spcPct val="100000"/>
              </a:lnSpc>
              <a:spcBef>
                <a:spcPts val="5"/>
              </a:spcBef>
            </a:pPr>
            <a:r>
              <a:rPr sz="1200" dirty="0">
                <a:latin typeface="Times New Roman"/>
                <a:cs typeface="Times New Roman"/>
              </a:rPr>
              <a:t>Esta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investigación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consolida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desde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social,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cuanto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yunta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universidad-</a:t>
            </a:r>
            <a:r>
              <a:rPr sz="1200" dirty="0">
                <a:latin typeface="Times New Roman"/>
                <a:cs typeface="Times New Roman"/>
              </a:rPr>
              <a:t>sociedad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docente </a:t>
            </a:r>
            <a:r>
              <a:rPr sz="1200" dirty="0">
                <a:latin typeface="Times New Roman"/>
                <a:cs typeface="Times New Roman"/>
              </a:rPr>
              <a:t>constituye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socialización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saberes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excelencia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estudio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puede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contribuir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nutrir</a:t>
            </a:r>
            <a:r>
              <a:rPr sz="1200" spc="35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esencia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ejercicio</a:t>
            </a:r>
            <a:r>
              <a:rPr sz="1200" spc="13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docente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universidad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sociedad,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ya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tener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docentes </a:t>
            </a:r>
            <a:r>
              <a:rPr sz="1200" dirty="0">
                <a:latin typeface="Times New Roman"/>
                <a:cs typeface="Times New Roman"/>
              </a:rPr>
              <a:t>mejor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preparados,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garantiza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calidad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futuros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profesionales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involucrados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vocación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spc="-50" dirty="0">
                <a:latin typeface="Times New Roman"/>
                <a:cs typeface="Times New Roman"/>
              </a:rPr>
              <a:t>y </a:t>
            </a:r>
            <a:r>
              <a:rPr sz="1200" spc="-10" dirty="0">
                <a:latin typeface="Times New Roman"/>
                <a:cs typeface="Times New Roman"/>
              </a:rPr>
              <a:t>quehacer.</a:t>
            </a:r>
            <a:endParaRPr sz="1200">
              <a:latin typeface="Times New Roman"/>
              <a:cs typeface="Times New Roman"/>
            </a:endParaRPr>
          </a:p>
          <a:p>
            <a:pPr marL="375285" marR="6985" indent="-36322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Ésta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tesis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pretende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ser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referente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obligatorio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relación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esencia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ejercicio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docente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desarrolla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universidad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Rómulo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Gallegos,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cuanto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fomentan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estimulan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profesional </a:t>
            </a:r>
            <a:r>
              <a:rPr sz="1200" dirty="0">
                <a:latin typeface="Times New Roman"/>
                <a:cs typeface="Times New Roman"/>
              </a:rPr>
              <a:t>hacia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mejor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preparación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asumir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rol.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hecho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estimular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talento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humano </a:t>
            </a:r>
            <a:r>
              <a:rPr sz="1200" dirty="0">
                <a:latin typeface="Times New Roman"/>
                <a:cs typeface="Times New Roman"/>
              </a:rPr>
              <a:t>considera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camino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teleológico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demás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interesante,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ya que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visiona</a:t>
            </a:r>
            <a:r>
              <a:rPr sz="1200" spc="-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manera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distinta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desde</a:t>
            </a:r>
            <a:endParaRPr sz="1200">
              <a:latin typeface="Times New Roman"/>
              <a:cs typeface="Times New Roman"/>
            </a:endParaRPr>
          </a:p>
        </p:txBody>
      </p:sp>
      <p:pic>
        <p:nvPicPr>
          <p:cNvPr id="17" name="object 17"/>
          <p:cNvPicPr/>
          <p:nvPr/>
        </p:nvPicPr>
        <p:blipFill>
          <a:blip r:embed="rId13" cstate="print"/>
          <a:stretch>
            <a:fillRect/>
          </a:stretch>
        </p:blipFill>
        <p:spPr>
          <a:xfrm>
            <a:off x="4725161" y="164274"/>
            <a:ext cx="1805305" cy="893889"/>
          </a:xfrm>
          <a:prstGeom prst="rect">
            <a:avLst/>
          </a:prstGeom>
        </p:spPr>
      </p:pic>
      <p:sp>
        <p:nvSpPr>
          <p:cNvPr id="18" name="object 18"/>
          <p:cNvSpPr txBox="1"/>
          <p:nvPr/>
        </p:nvSpPr>
        <p:spPr>
          <a:xfrm>
            <a:off x="1234236" y="8256964"/>
            <a:ext cx="4399280" cy="372745"/>
          </a:xfrm>
          <a:prstGeom prst="rect">
            <a:avLst/>
          </a:prstGeom>
        </p:spPr>
        <p:txBody>
          <a:bodyPr vert="horz" wrap="square" lIns="0" tIns="6350" rIns="0" bIns="0" rtlCol="0">
            <a:spAutoFit/>
          </a:bodyPr>
          <a:lstStyle/>
          <a:p>
            <a:pPr marL="12700" marR="5080" indent="73025">
              <a:lnSpc>
                <a:spcPts val="1400"/>
              </a:lnSpc>
              <a:spcBef>
                <a:spcPts val="50"/>
              </a:spcBef>
            </a:pPr>
            <a:r>
              <a:rPr sz="1200" b="1" dirty="0">
                <a:latin typeface="Times New Roman"/>
                <a:cs typeface="Times New Roman"/>
              </a:rPr>
              <a:t>Esencia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Educativa</a:t>
            </a:r>
            <a:r>
              <a:rPr sz="1200" b="1" spc="23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del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Profesional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No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Docente.</a:t>
            </a:r>
            <a:r>
              <a:rPr sz="1200" b="1" spc="-1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Hacia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una</a:t>
            </a:r>
            <a:r>
              <a:rPr sz="1200" b="1" spc="-6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Teoría </a:t>
            </a:r>
            <a:r>
              <a:rPr sz="1200" b="1" dirty="0">
                <a:latin typeface="Times New Roman"/>
                <a:cs typeface="Times New Roman"/>
              </a:rPr>
              <a:t>Epocal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Desde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los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Cimientos</a:t>
            </a:r>
            <a:r>
              <a:rPr sz="1200" b="1" spc="-10" dirty="0">
                <a:latin typeface="Times New Roman"/>
                <a:cs typeface="Times New Roman"/>
              </a:rPr>
              <a:t> Epistémicos</a:t>
            </a:r>
            <a:r>
              <a:rPr sz="1200" b="1" spc="-6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Académicos</a:t>
            </a:r>
            <a:r>
              <a:rPr sz="1200" b="1" spc="-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Postmodernos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2593085" y="8828768"/>
            <a:ext cx="1602740" cy="1943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410"/>
              </a:lnSpc>
            </a:pPr>
            <a:r>
              <a:rPr sz="1200" b="1" dirty="0">
                <a:latin typeface="Times New Roman"/>
                <a:cs typeface="Times New Roman"/>
              </a:rPr>
              <a:t>MSc.</a:t>
            </a:r>
            <a:r>
              <a:rPr sz="1200" b="1" spc="-4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Kimberllin</a:t>
            </a:r>
            <a:r>
              <a:rPr sz="1200" b="1" spc="-10" dirty="0">
                <a:latin typeface="Times New Roman"/>
                <a:cs typeface="Times New Roman"/>
              </a:rPr>
              <a:t> García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20" name="object 20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62179" rIns="0" bIns="0" rtlCol="0">
            <a:spAutoFit/>
          </a:bodyPr>
          <a:lstStyle/>
          <a:p>
            <a:pPr marL="183515">
              <a:lnSpc>
                <a:spcPts val="1410"/>
              </a:lnSpc>
            </a:pPr>
            <a:fld id="{81D60167-4931-47E6-BA6A-407CBD079E47}" type="slidenum">
              <a:rPr spc="-25" dirty="0"/>
              <a:t>130</a:t>
            </a:fld>
            <a:endParaRPr spc="-25" dirty="0"/>
          </a:p>
        </p:txBody>
      </p:sp>
      <p:grpSp>
        <p:nvGrpSpPr>
          <p:cNvPr id="21" name="Grupo 20">
            <a:extLst>
              <a:ext uri="{FF2B5EF4-FFF2-40B4-BE49-F238E27FC236}">
                <a16:creationId xmlns:a16="http://schemas.microsoft.com/office/drawing/2014/main" id="{BC6AB261-7DA3-8C37-D301-A2C8A5A8D8E3}"/>
              </a:ext>
            </a:extLst>
          </p:cNvPr>
          <p:cNvGrpSpPr/>
          <p:nvPr/>
        </p:nvGrpSpPr>
        <p:grpSpPr>
          <a:xfrm>
            <a:off x="109728" y="93785"/>
            <a:ext cx="6665976" cy="1452626"/>
            <a:chOff x="470065" y="1951410"/>
            <a:chExt cx="6665976" cy="1452626"/>
          </a:xfrm>
        </p:grpSpPr>
        <p:grpSp>
          <p:nvGrpSpPr>
            <p:cNvPr id="22" name="object 12">
              <a:extLst>
                <a:ext uri="{FF2B5EF4-FFF2-40B4-BE49-F238E27FC236}">
                  <a16:creationId xmlns:a16="http://schemas.microsoft.com/office/drawing/2014/main" id="{E5A03A84-2E5A-41DE-1F54-1654AD79F243}"/>
                </a:ext>
              </a:extLst>
            </p:cNvPr>
            <p:cNvGrpSpPr/>
            <p:nvPr/>
          </p:nvGrpSpPr>
          <p:grpSpPr>
            <a:xfrm>
              <a:off x="470065" y="1951664"/>
              <a:ext cx="6665976" cy="1452372"/>
              <a:chOff x="96011" y="115823"/>
              <a:chExt cx="6665976" cy="1452372"/>
            </a:xfrm>
          </p:grpSpPr>
          <p:pic>
            <p:nvPicPr>
              <p:cNvPr id="26" name="object 13">
                <a:extLst>
                  <a:ext uri="{FF2B5EF4-FFF2-40B4-BE49-F238E27FC236}">
                    <a16:creationId xmlns:a16="http://schemas.microsoft.com/office/drawing/2014/main" id="{A5B814F5-8A13-1601-755C-E6329DEC5339}"/>
                  </a:ext>
                </a:extLst>
              </p:cNvPr>
              <p:cNvPicPr/>
              <p:nvPr/>
            </p:nvPicPr>
            <p:blipFill>
              <a:blip r:embed="rId3" cstate="print"/>
              <a:stretch>
                <a:fillRect/>
              </a:stretch>
            </p:blipFill>
            <p:spPr>
              <a:xfrm>
                <a:off x="96011" y="115823"/>
                <a:ext cx="6665976" cy="1452372"/>
              </a:xfrm>
              <a:prstGeom prst="rect">
                <a:avLst/>
              </a:prstGeom>
            </p:spPr>
          </p:pic>
          <p:pic>
            <p:nvPicPr>
              <p:cNvPr id="27" name="object 14">
                <a:extLst>
                  <a:ext uri="{FF2B5EF4-FFF2-40B4-BE49-F238E27FC236}">
                    <a16:creationId xmlns:a16="http://schemas.microsoft.com/office/drawing/2014/main" id="{94E81353-2F7A-B00C-6E09-FD5EC2DFAC2E}"/>
                  </a:ext>
                </a:extLst>
              </p:cNvPr>
              <p:cNvPicPr/>
              <p:nvPr/>
            </p:nvPicPr>
            <p:blipFill>
              <a:blip r:embed="rId4" cstate="print"/>
              <a:stretch>
                <a:fillRect/>
              </a:stretch>
            </p:blipFill>
            <p:spPr>
              <a:xfrm>
                <a:off x="142849" y="142875"/>
                <a:ext cx="6572275" cy="1358646"/>
              </a:xfrm>
              <a:prstGeom prst="rect">
                <a:avLst/>
              </a:prstGeom>
            </p:spPr>
          </p:pic>
          <p:sp>
            <p:nvSpPr>
              <p:cNvPr id="28" name="object 15">
                <a:extLst>
                  <a:ext uri="{FF2B5EF4-FFF2-40B4-BE49-F238E27FC236}">
                    <a16:creationId xmlns:a16="http://schemas.microsoft.com/office/drawing/2014/main" id="{9A22E071-C6D3-FD2D-773F-E83A31DDDB71}"/>
                  </a:ext>
                </a:extLst>
              </p:cNvPr>
              <p:cNvSpPr/>
              <p:nvPr/>
            </p:nvSpPr>
            <p:spPr>
              <a:xfrm>
                <a:off x="142849" y="142875"/>
                <a:ext cx="6572884" cy="1358900"/>
              </a:xfrm>
              <a:custGeom>
                <a:avLst/>
                <a:gdLst/>
                <a:ahLst/>
                <a:cxnLst/>
                <a:rect l="l" t="t" r="r" b="b"/>
                <a:pathLst>
                  <a:path w="6572884" h="1358900">
                    <a:moveTo>
                      <a:pt x="0" y="226441"/>
                    </a:moveTo>
                    <a:lnTo>
                      <a:pt x="4600" y="180795"/>
                    </a:lnTo>
                    <a:lnTo>
                      <a:pt x="17795" y="138285"/>
                    </a:lnTo>
                    <a:lnTo>
                      <a:pt x="38673" y="99820"/>
                    </a:lnTo>
                    <a:lnTo>
                      <a:pt x="66324" y="66309"/>
                    </a:lnTo>
                    <a:lnTo>
                      <a:pt x="99837" y="38663"/>
                    </a:lnTo>
                    <a:lnTo>
                      <a:pt x="138301" y="17789"/>
                    </a:lnTo>
                    <a:lnTo>
                      <a:pt x="180806" y="4599"/>
                    </a:lnTo>
                    <a:lnTo>
                      <a:pt x="226440" y="0"/>
                    </a:lnTo>
                    <a:lnTo>
                      <a:pt x="6345834" y="0"/>
                    </a:lnTo>
                    <a:lnTo>
                      <a:pt x="6391480" y="4599"/>
                    </a:lnTo>
                    <a:lnTo>
                      <a:pt x="6433990" y="17789"/>
                    </a:lnTo>
                    <a:lnTo>
                      <a:pt x="6472455" y="38663"/>
                    </a:lnTo>
                    <a:lnTo>
                      <a:pt x="6505965" y="66309"/>
                    </a:lnTo>
                    <a:lnTo>
                      <a:pt x="6533612" y="99820"/>
                    </a:lnTo>
                    <a:lnTo>
                      <a:pt x="6554485" y="138285"/>
                    </a:lnTo>
                    <a:lnTo>
                      <a:pt x="6567676" y="180795"/>
                    </a:lnTo>
                    <a:lnTo>
                      <a:pt x="6572275" y="226441"/>
                    </a:lnTo>
                    <a:lnTo>
                      <a:pt x="6572275" y="1132204"/>
                    </a:lnTo>
                    <a:lnTo>
                      <a:pt x="6567676" y="1177850"/>
                    </a:lnTo>
                    <a:lnTo>
                      <a:pt x="6554485" y="1220360"/>
                    </a:lnTo>
                    <a:lnTo>
                      <a:pt x="6533612" y="1258825"/>
                    </a:lnTo>
                    <a:lnTo>
                      <a:pt x="6505965" y="1292336"/>
                    </a:lnTo>
                    <a:lnTo>
                      <a:pt x="6472455" y="1319982"/>
                    </a:lnTo>
                    <a:lnTo>
                      <a:pt x="6433990" y="1340856"/>
                    </a:lnTo>
                    <a:lnTo>
                      <a:pt x="6391480" y="1354046"/>
                    </a:lnTo>
                    <a:lnTo>
                      <a:pt x="6345834" y="1358646"/>
                    </a:lnTo>
                    <a:lnTo>
                      <a:pt x="226440" y="1358646"/>
                    </a:lnTo>
                    <a:lnTo>
                      <a:pt x="180806" y="1354046"/>
                    </a:lnTo>
                    <a:lnTo>
                      <a:pt x="138301" y="1340856"/>
                    </a:lnTo>
                    <a:lnTo>
                      <a:pt x="99837" y="1319982"/>
                    </a:lnTo>
                    <a:lnTo>
                      <a:pt x="66324" y="1292336"/>
                    </a:lnTo>
                    <a:lnTo>
                      <a:pt x="38673" y="1258825"/>
                    </a:lnTo>
                    <a:lnTo>
                      <a:pt x="17795" y="1220360"/>
                    </a:lnTo>
                    <a:lnTo>
                      <a:pt x="4600" y="1177850"/>
                    </a:lnTo>
                    <a:lnTo>
                      <a:pt x="0" y="1132204"/>
                    </a:lnTo>
                    <a:lnTo>
                      <a:pt x="0" y="226441"/>
                    </a:lnTo>
                    <a:close/>
                  </a:path>
                </a:pathLst>
              </a:custGeom>
              <a:ln w="9525">
                <a:solidFill>
                  <a:srgbClr val="55CE74"/>
                </a:solidFill>
              </a:ln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pic>
            <p:nvPicPr>
              <p:cNvPr id="29" name="object 16">
                <a:extLst>
                  <a:ext uri="{FF2B5EF4-FFF2-40B4-BE49-F238E27FC236}">
                    <a16:creationId xmlns:a16="http://schemas.microsoft.com/office/drawing/2014/main" id="{7A0F41DA-BBA3-1A31-481A-4CC10F50B06D}"/>
                  </a:ext>
                </a:extLst>
              </p:cNvPr>
              <p:cNvPicPr/>
              <p:nvPr/>
            </p:nvPicPr>
            <p:blipFill>
              <a:blip r:embed="rId5" cstate="print"/>
              <a:stretch>
                <a:fillRect/>
              </a:stretch>
            </p:blipFill>
            <p:spPr>
              <a:xfrm>
                <a:off x="2500248" y="305930"/>
                <a:ext cx="1714500" cy="733945"/>
              </a:xfrm>
              <a:prstGeom prst="rect">
                <a:avLst/>
              </a:prstGeom>
            </p:spPr>
          </p:pic>
        </p:grpSp>
        <p:sp>
          <p:nvSpPr>
            <p:cNvPr id="23" name="object 16">
              <a:extLst>
                <a:ext uri="{FF2B5EF4-FFF2-40B4-BE49-F238E27FC236}">
                  <a16:creationId xmlns:a16="http://schemas.microsoft.com/office/drawing/2014/main" id="{60E881C6-3737-9BF5-757F-A9E31C7A4CC6}"/>
                </a:ext>
              </a:extLst>
            </p:cNvPr>
            <p:cNvSpPr txBox="1"/>
            <p:nvPr/>
          </p:nvSpPr>
          <p:spPr>
            <a:xfrm>
              <a:off x="2775727" y="2875716"/>
              <a:ext cx="3332858" cy="391795"/>
            </a:xfrm>
            <a:prstGeom prst="rect">
              <a:avLst/>
            </a:prstGeom>
            <a:noFill/>
          </p:spPr>
          <p:txBody>
            <a:bodyPr vert="horz" wrap="square" lIns="0" tIns="12700" rIns="0" bIns="0" rtlCol="0">
              <a:spAutoFit/>
            </a:bodyPr>
            <a:lstStyle/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Volumen 4,  Número 1  Enero a Julio 2021</a:t>
              </a:r>
            </a:p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Revista Semestral. Venezuela</a:t>
              </a:r>
              <a:endParaRPr sz="1200" dirty="0">
                <a:latin typeface="Arial"/>
                <a:cs typeface="Arial"/>
              </a:endParaRPr>
            </a:p>
          </p:txBody>
        </p:sp>
        <p:pic>
          <p:nvPicPr>
            <p:cNvPr id="24" name="object 25">
              <a:extLst>
                <a:ext uri="{FF2B5EF4-FFF2-40B4-BE49-F238E27FC236}">
                  <a16:creationId xmlns:a16="http://schemas.microsoft.com/office/drawing/2014/main" id="{9B6CFFD5-4DC8-2ECB-7CEB-4D9266E662C3}"/>
                </a:ext>
              </a:extLst>
            </p:cNvPr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470065" y="2027896"/>
              <a:ext cx="2305662" cy="1053903"/>
            </a:xfrm>
            <a:prstGeom prst="rect">
              <a:avLst/>
            </a:prstGeom>
          </p:spPr>
        </p:pic>
        <p:pic>
          <p:nvPicPr>
            <p:cNvPr id="25" name="object 31">
              <a:extLst>
                <a:ext uri="{FF2B5EF4-FFF2-40B4-BE49-F238E27FC236}">
                  <a16:creationId xmlns:a16="http://schemas.microsoft.com/office/drawing/2014/main" id="{29A22FCB-4820-7320-A5FD-654BEDA588CC}"/>
                </a:ext>
              </a:extLst>
            </p:cNvPr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4932681" y="1951410"/>
              <a:ext cx="1805304" cy="893889"/>
            </a:xfrm>
            <a:prstGeom prst="rect">
              <a:avLst/>
            </a:prstGeom>
          </p:spPr>
        </p:pic>
      </p:grpSp>
    </p:spTree>
  </p:cSld>
  <p:clrMapOvr>
    <a:masterClrMapping/>
  </p:clrMapOvr>
</p:sld>
</file>

<file path=ppt/slides/slide1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94485" y="115823"/>
            <a:ext cx="6669405" cy="8926195"/>
            <a:chOff x="94485" y="115823"/>
            <a:chExt cx="6669405" cy="8926195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204216" y="8651747"/>
              <a:ext cx="6518148" cy="158496"/>
            </a:xfrm>
            <a:prstGeom prst="rect">
              <a:avLst/>
            </a:prstGeom>
          </p:spPr>
        </p:pic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96012" y="115823"/>
              <a:ext cx="6665976" cy="1452372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42849" y="142875"/>
              <a:ext cx="6572275" cy="1358646"/>
            </a:xfrm>
            <a:prstGeom prst="rect">
              <a:avLst/>
            </a:prstGeom>
          </p:spPr>
        </p:pic>
        <p:sp>
          <p:nvSpPr>
            <p:cNvPr id="6" name="object 6"/>
            <p:cNvSpPr/>
            <p:nvPr/>
          </p:nvSpPr>
          <p:spPr>
            <a:xfrm>
              <a:off x="142849" y="142875"/>
              <a:ext cx="6572884" cy="1358900"/>
            </a:xfrm>
            <a:custGeom>
              <a:avLst/>
              <a:gdLst/>
              <a:ahLst/>
              <a:cxnLst/>
              <a:rect l="l" t="t" r="r" b="b"/>
              <a:pathLst>
                <a:path w="6572884" h="1358900">
                  <a:moveTo>
                    <a:pt x="0" y="226441"/>
                  </a:moveTo>
                  <a:lnTo>
                    <a:pt x="4600" y="180795"/>
                  </a:lnTo>
                  <a:lnTo>
                    <a:pt x="17795" y="138285"/>
                  </a:lnTo>
                  <a:lnTo>
                    <a:pt x="38673" y="99820"/>
                  </a:lnTo>
                  <a:lnTo>
                    <a:pt x="66324" y="66309"/>
                  </a:lnTo>
                  <a:lnTo>
                    <a:pt x="99837" y="38663"/>
                  </a:lnTo>
                  <a:lnTo>
                    <a:pt x="138301" y="17789"/>
                  </a:lnTo>
                  <a:lnTo>
                    <a:pt x="180806" y="4599"/>
                  </a:lnTo>
                  <a:lnTo>
                    <a:pt x="226440" y="0"/>
                  </a:lnTo>
                  <a:lnTo>
                    <a:pt x="6345834" y="0"/>
                  </a:lnTo>
                  <a:lnTo>
                    <a:pt x="6391480" y="4599"/>
                  </a:lnTo>
                  <a:lnTo>
                    <a:pt x="6433990" y="17789"/>
                  </a:lnTo>
                  <a:lnTo>
                    <a:pt x="6472455" y="38663"/>
                  </a:lnTo>
                  <a:lnTo>
                    <a:pt x="6505965" y="66309"/>
                  </a:lnTo>
                  <a:lnTo>
                    <a:pt x="6533612" y="99820"/>
                  </a:lnTo>
                  <a:lnTo>
                    <a:pt x="6554485" y="138285"/>
                  </a:lnTo>
                  <a:lnTo>
                    <a:pt x="6567676" y="180795"/>
                  </a:lnTo>
                  <a:lnTo>
                    <a:pt x="6572275" y="226441"/>
                  </a:lnTo>
                  <a:lnTo>
                    <a:pt x="6572275" y="1132204"/>
                  </a:lnTo>
                  <a:lnTo>
                    <a:pt x="6567676" y="1177850"/>
                  </a:lnTo>
                  <a:lnTo>
                    <a:pt x="6554485" y="1220360"/>
                  </a:lnTo>
                  <a:lnTo>
                    <a:pt x="6533612" y="1258825"/>
                  </a:lnTo>
                  <a:lnTo>
                    <a:pt x="6505965" y="1292336"/>
                  </a:lnTo>
                  <a:lnTo>
                    <a:pt x="6472455" y="1319982"/>
                  </a:lnTo>
                  <a:lnTo>
                    <a:pt x="6433990" y="1340856"/>
                  </a:lnTo>
                  <a:lnTo>
                    <a:pt x="6391480" y="1354046"/>
                  </a:lnTo>
                  <a:lnTo>
                    <a:pt x="6345834" y="1358646"/>
                  </a:lnTo>
                  <a:lnTo>
                    <a:pt x="226440" y="1358646"/>
                  </a:lnTo>
                  <a:lnTo>
                    <a:pt x="180806" y="1354046"/>
                  </a:lnTo>
                  <a:lnTo>
                    <a:pt x="138301" y="1340856"/>
                  </a:lnTo>
                  <a:lnTo>
                    <a:pt x="99837" y="1319982"/>
                  </a:lnTo>
                  <a:lnTo>
                    <a:pt x="66324" y="1292336"/>
                  </a:lnTo>
                  <a:lnTo>
                    <a:pt x="38673" y="1258825"/>
                  </a:lnTo>
                  <a:lnTo>
                    <a:pt x="17795" y="1220360"/>
                  </a:lnTo>
                  <a:lnTo>
                    <a:pt x="4600" y="1177850"/>
                  </a:lnTo>
                  <a:lnTo>
                    <a:pt x="0" y="1132204"/>
                  </a:lnTo>
                  <a:lnTo>
                    <a:pt x="0" y="226441"/>
                  </a:lnTo>
                  <a:close/>
                </a:path>
              </a:pathLst>
            </a:custGeom>
            <a:ln w="9525">
              <a:solidFill>
                <a:srgbClr val="55CE7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" name="object 7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2500248" y="305930"/>
              <a:ext cx="1714500" cy="733945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2738628" y="1024127"/>
              <a:ext cx="1897379" cy="371855"/>
            </a:xfrm>
            <a:prstGeom prst="rect">
              <a:avLst/>
            </a:prstGeom>
          </p:spPr>
        </p:pic>
        <p:pic>
          <p:nvPicPr>
            <p:cNvPr id="9" name="object 9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4401312" y="1024127"/>
              <a:ext cx="1577339" cy="371855"/>
            </a:xfrm>
            <a:prstGeom prst="rect">
              <a:avLst/>
            </a:prstGeom>
          </p:spPr>
        </p:pic>
        <p:pic>
          <p:nvPicPr>
            <p:cNvPr id="10" name="object 10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3169920" y="1207007"/>
              <a:ext cx="1546859" cy="371855"/>
            </a:xfrm>
            <a:prstGeom prst="rect">
              <a:avLst/>
            </a:prstGeom>
          </p:spPr>
        </p:pic>
        <p:pic>
          <p:nvPicPr>
            <p:cNvPr id="11" name="object 11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4482083" y="1207007"/>
              <a:ext cx="284988" cy="371855"/>
            </a:xfrm>
            <a:prstGeom prst="rect">
              <a:avLst/>
            </a:prstGeom>
          </p:spPr>
        </p:pic>
        <p:pic>
          <p:nvPicPr>
            <p:cNvPr id="12" name="object 12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4571999" y="1207007"/>
              <a:ext cx="1013460" cy="371855"/>
            </a:xfrm>
            <a:prstGeom prst="rect">
              <a:avLst/>
            </a:prstGeom>
          </p:spPr>
        </p:pic>
        <p:pic>
          <p:nvPicPr>
            <p:cNvPr id="13" name="object 13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324612" y="234695"/>
              <a:ext cx="1719072" cy="1341120"/>
            </a:xfrm>
            <a:prstGeom prst="rect">
              <a:avLst/>
            </a:prstGeom>
          </p:spPr>
        </p:pic>
        <p:pic>
          <p:nvPicPr>
            <p:cNvPr id="14" name="object 14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5606795" y="8193022"/>
              <a:ext cx="1092707" cy="848868"/>
            </a:xfrm>
            <a:prstGeom prst="rect">
              <a:avLst/>
            </a:prstGeom>
          </p:spPr>
        </p:pic>
        <p:pic>
          <p:nvPicPr>
            <p:cNvPr id="15" name="object 15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109728" y="8193022"/>
              <a:ext cx="1092708" cy="848868"/>
            </a:xfrm>
            <a:prstGeom prst="rect">
              <a:avLst/>
            </a:prstGeom>
          </p:spPr>
        </p:pic>
      </p:grpSp>
      <p:sp>
        <p:nvSpPr>
          <p:cNvPr id="16" name="object 16"/>
          <p:cNvSpPr txBox="1"/>
          <p:nvPr/>
        </p:nvSpPr>
        <p:spPr>
          <a:xfrm>
            <a:off x="195478" y="1068451"/>
            <a:ext cx="6417310" cy="688975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089910" marR="745490" indent="-431800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Arial"/>
                <a:cs typeface="Arial"/>
              </a:rPr>
              <a:t>6ta.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Edición</a:t>
            </a:r>
            <a:r>
              <a:rPr sz="1200" b="1" spc="-10" dirty="0">
                <a:latin typeface="Arial"/>
                <a:cs typeface="Arial"/>
              </a:rPr>
              <a:t> Volumen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I</a:t>
            </a:r>
            <a:r>
              <a:rPr sz="1200" b="1" spc="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Enero</a:t>
            </a:r>
            <a:r>
              <a:rPr sz="1200" b="1" spc="-3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a</a:t>
            </a:r>
            <a:r>
              <a:rPr sz="1200" b="1" spc="-2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Julio</a:t>
            </a:r>
            <a:r>
              <a:rPr sz="1200" b="1" spc="-5" dirty="0">
                <a:latin typeface="Arial"/>
                <a:cs typeface="Arial"/>
              </a:rPr>
              <a:t> </a:t>
            </a:r>
            <a:r>
              <a:rPr sz="1200" b="1" spc="-20" dirty="0">
                <a:latin typeface="Arial"/>
                <a:cs typeface="Arial"/>
              </a:rPr>
              <a:t>2021 </a:t>
            </a:r>
            <a:r>
              <a:rPr sz="1200" b="1" dirty="0">
                <a:latin typeface="Arial"/>
                <a:cs typeface="Arial"/>
              </a:rPr>
              <a:t>Revista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Semestral-</a:t>
            </a:r>
            <a:r>
              <a:rPr sz="1200" b="1" spc="-40" dirty="0">
                <a:latin typeface="Arial"/>
                <a:cs typeface="Arial"/>
              </a:rPr>
              <a:t> </a:t>
            </a:r>
            <a:r>
              <a:rPr sz="1200" b="1" spc="-10" dirty="0">
                <a:latin typeface="Arial"/>
                <a:cs typeface="Arial"/>
              </a:rPr>
              <a:t>Venezuela</a:t>
            </a:r>
            <a:endParaRPr sz="1200">
              <a:latin typeface="Arial"/>
              <a:cs typeface="Arial"/>
            </a:endParaRPr>
          </a:p>
          <a:p>
            <a:pPr marL="12700" marR="212725" algn="just">
              <a:lnSpc>
                <a:spcPct val="100000"/>
              </a:lnSpc>
              <a:spcBef>
                <a:spcPts val="755"/>
              </a:spcBef>
            </a:pPr>
            <a:r>
              <a:rPr sz="1200" dirty="0">
                <a:latin typeface="Times New Roman"/>
                <a:cs typeface="Times New Roman"/>
              </a:rPr>
              <a:t>desde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postmodernidad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hacer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docente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considerando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referentes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humanistas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acercan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aún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más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spc="-50" dirty="0">
                <a:latin typeface="Times New Roman"/>
                <a:cs typeface="Times New Roman"/>
              </a:rPr>
              <a:t>a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verdaderos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protagonistas: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docente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discente.</a:t>
            </a:r>
            <a:endParaRPr sz="1200">
              <a:latin typeface="Times New Roman"/>
              <a:cs typeface="Times New Roman"/>
            </a:endParaRPr>
          </a:p>
          <a:p>
            <a:pPr marL="375285" marR="5715" indent="-36322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igual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manera,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desde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académico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este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trabajo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justifica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cuanto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evidencia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verdaderos </a:t>
            </a:r>
            <a:r>
              <a:rPr sz="1200" dirty="0">
                <a:latin typeface="Times New Roman"/>
                <a:cs typeface="Times New Roman"/>
              </a:rPr>
              <a:t>puentes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comprensión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entre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docencia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preparación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estudiante.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Permitirá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visión </a:t>
            </a:r>
            <a:r>
              <a:rPr sz="1200" dirty="0">
                <a:latin typeface="Times New Roman"/>
                <a:cs typeface="Times New Roman"/>
              </a:rPr>
              <a:t>dinámica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torno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unicidad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debe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tener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entre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ejercicio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docente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calidad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formación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universitaria.</a:t>
            </a:r>
            <a:r>
              <a:rPr sz="1200" spc="17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Uno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aspectos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más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pertinentes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interés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genera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desde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investigadora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cuanto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le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permite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interpretar</a:t>
            </a:r>
            <a:r>
              <a:rPr sz="1200" spc="4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describir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realidad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docente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desde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propia </a:t>
            </a:r>
            <a:r>
              <a:rPr sz="1200" dirty="0">
                <a:latin typeface="Times New Roman"/>
                <a:cs typeface="Times New Roman"/>
              </a:rPr>
              <a:t>interacción</a:t>
            </a:r>
            <a:r>
              <a:rPr sz="1200" spc="3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3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3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escenario</a:t>
            </a:r>
            <a:r>
              <a:rPr sz="1200" spc="3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educativo,</a:t>
            </a:r>
            <a:r>
              <a:rPr sz="1200" spc="3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donde</a:t>
            </a:r>
            <a:r>
              <a:rPr sz="1200" spc="3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3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labora</a:t>
            </a:r>
            <a:r>
              <a:rPr sz="1200" spc="3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3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profesional</a:t>
            </a:r>
            <a:r>
              <a:rPr sz="1200" spc="3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incorporado</a:t>
            </a:r>
            <a:r>
              <a:rPr sz="1200" spc="37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sin </a:t>
            </a:r>
            <a:r>
              <a:rPr sz="1200" dirty="0">
                <a:latin typeface="Times New Roman"/>
                <a:cs typeface="Times New Roman"/>
              </a:rPr>
              <a:t>conocimientos</a:t>
            </a:r>
            <a:r>
              <a:rPr sz="1200" spc="-5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pedagógicos.</a:t>
            </a:r>
            <a:endParaRPr sz="1200">
              <a:latin typeface="Times New Roman"/>
              <a:cs typeface="Times New Roman"/>
            </a:endParaRPr>
          </a:p>
          <a:p>
            <a:pPr marL="375285" marR="5080" indent="-36322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Tiene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esta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relevancia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cuanto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esencia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docente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debe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abarcar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teórico-</a:t>
            </a:r>
            <a:r>
              <a:rPr sz="1200" dirty="0">
                <a:latin typeface="Times New Roman"/>
                <a:cs typeface="Times New Roman"/>
              </a:rPr>
              <a:t>práctico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tecnológico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50" dirty="0">
                <a:latin typeface="Times New Roman"/>
                <a:cs typeface="Times New Roman"/>
              </a:rPr>
              <a:t>y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valores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educativos (creatividad, innovación,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productividad,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responsabilidad)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fin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estar </a:t>
            </a:r>
            <a:r>
              <a:rPr sz="1200" spc="-50" dirty="0">
                <a:latin typeface="Times New Roman"/>
                <a:cs typeface="Times New Roman"/>
              </a:rPr>
              <a:t>a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 exigencias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laborales que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demanda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nación de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acuerdo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planes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desarrollo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en </a:t>
            </a:r>
            <a:r>
              <a:rPr sz="1200" dirty="0">
                <a:latin typeface="Times New Roman"/>
                <a:cs typeface="Times New Roman"/>
              </a:rPr>
              <a:t>todos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sus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ejes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productivos.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Desde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otra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perspectiva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investigación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comprende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parte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una </a:t>
            </a:r>
            <a:r>
              <a:rPr sz="1200" dirty="0">
                <a:latin typeface="Times New Roman"/>
                <a:cs typeface="Times New Roman"/>
              </a:rPr>
              <a:t>realidad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educativa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está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sinergia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nuevos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lineamientos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vez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forma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parte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todo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más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complejo,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intención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dar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aportes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significativos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nuevas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investigaciones.</a:t>
            </a:r>
            <a:endParaRPr sz="1200">
              <a:latin typeface="Times New Roman"/>
              <a:cs typeface="Times New Roman"/>
            </a:endParaRPr>
          </a:p>
          <a:p>
            <a:pPr marL="375285" marR="6350" indent="-363220" algn="just">
              <a:lnSpc>
                <a:spcPct val="100000"/>
              </a:lnSpc>
              <a:spcBef>
                <a:spcPts val="5"/>
              </a:spcBef>
            </a:pPr>
            <a:r>
              <a:rPr sz="1200" dirty="0">
                <a:latin typeface="Times New Roman"/>
                <a:cs typeface="Times New Roman"/>
              </a:rPr>
              <a:t>Esta</a:t>
            </a:r>
            <a:r>
              <a:rPr sz="1200" spc="3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investigación</a:t>
            </a:r>
            <a:r>
              <a:rPr sz="1200" spc="3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doctoral</a:t>
            </a:r>
            <a:r>
              <a:rPr sz="1200" spc="3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3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3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ejemplo</a:t>
            </a:r>
            <a:r>
              <a:rPr sz="1200" spc="3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3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pluralismo</a:t>
            </a:r>
            <a:r>
              <a:rPr sz="1200" spc="3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metodológico</a:t>
            </a:r>
            <a:r>
              <a:rPr sz="1200" spc="3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derivado</a:t>
            </a:r>
            <a:r>
              <a:rPr sz="1200" spc="3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desde</a:t>
            </a:r>
            <a:r>
              <a:rPr sz="1200" spc="3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31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visión </a:t>
            </a:r>
            <a:r>
              <a:rPr sz="1200" dirty="0">
                <a:latin typeface="Times New Roman"/>
                <a:cs typeface="Times New Roman"/>
              </a:rPr>
              <a:t>cualitativa,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cuyo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sustento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forma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abordar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fenómeno,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siendo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este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enfoque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cualitativo. </a:t>
            </a:r>
            <a:r>
              <a:rPr sz="1200" dirty="0">
                <a:latin typeface="Times New Roman"/>
                <a:cs typeface="Times New Roman"/>
              </a:rPr>
              <a:t>Así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mismo desde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visión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cualitativa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investigadora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apoyara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manera coherente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ordenada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método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fenomenológico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hermenéutico,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comprender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interpretar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desde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ontología </a:t>
            </a:r>
            <a:r>
              <a:rPr sz="1200" dirty="0">
                <a:latin typeface="Times New Roman"/>
                <a:cs typeface="Times New Roman"/>
              </a:rPr>
              <a:t>constitutiva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esencia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docente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Universidad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Rómulo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Gallegos.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60"/>
              </a:spcBef>
            </a:pPr>
            <a:endParaRPr sz="12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</a:pPr>
            <a:r>
              <a:rPr sz="1200" b="1" dirty="0">
                <a:latin typeface="Times New Roman"/>
                <a:cs typeface="Times New Roman"/>
              </a:rPr>
              <a:t>SUPUESTOS</a:t>
            </a:r>
            <a:r>
              <a:rPr sz="1200" b="1" spc="-7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METODOLÓGICOS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20"/>
              </a:spcBef>
            </a:pPr>
            <a:endParaRPr sz="1200">
              <a:latin typeface="Times New Roman"/>
              <a:cs typeface="Times New Roman"/>
            </a:endParaRPr>
          </a:p>
          <a:p>
            <a:pPr marL="375285" marR="6985" indent="-36322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Tomando</a:t>
            </a:r>
            <a:r>
              <a:rPr sz="1200" spc="3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3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referencia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anterior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investigación</a:t>
            </a:r>
            <a:r>
              <a:rPr sz="1200" spc="3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fundamenta</a:t>
            </a:r>
            <a:r>
              <a:rPr sz="1200" spc="3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siguientes</a:t>
            </a:r>
            <a:r>
              <a:rPr sz="1200" spc="30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supuestos investigativos:</a:t>
            </a:r>
            <a:endParaRPr sz="1200">
              <a:latin typeface="Times New Roman"/>
              <a:cs typeface="Times New Roman"/>
            </a:endParaRPr>
          </a:p>
          <a:p>
            <a:pPr marL="375285" marR="6985" indent="-36322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orientación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metodológica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adoptada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presente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investigación,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toma</a:t>
            </a:r>
            <a:r>
              <a:rPr sz="1200" spc="18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cuenta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situaciones </a:t>
            </a:r>
            <a:r>
              <a:rPr sz="1200" dirty="0">
                <a:latin typeface="Times New Roman"/>
                <a:cs typeface="Times New Roman"/>
              </a:rPr>
              <a:t>emergentes,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imprevisto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indeterminado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todo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conocimiento,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contribuyendo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14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integrar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los </a:t>
            </a:r>
            <a:r>
              <a:rPr sz="1200" dirty="0">
                <a:latin typeface="Times New Roman"/>
                <a:cs typeface="Times New Roman"/>
              </a:rPr>
              <a:t>aspectos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prácticos,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objetivos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subjetivos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acciones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educativas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campo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docencia,</a:t>
            </a:r>
            <a:endParaRPr sz="1200">
              <a:latin typeface="Times New Roman"/>
              <a:cs typeface="Times New Roman"/>
            </a:endParaRPr>
          </a:p>
          <a:p>
            <a:pPr marL="375285" marR="5715" indent="-36322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3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concordancia</a:t>
            </a:r>
            <a:r>
              <a:rPr sz="1200" spc="3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3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este</a:t>
            </a:r>
            <a:r>
              <a:rPr sz="1200" spc="3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parecer,</a:t>
            </a:r>
            <a:r>
              <a:rPr sz="1200" spc="3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3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investigadora</a:t>
            </a:r>
            <a:r>
              <a:rPr sz="1200" spc="32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me</a:t>
            </a:r>
            <a:r>
              <a:rPr sz="1200" spc="3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oriento</a:t>
            </a:r>
            <a:r>
              <a:rPr sz="1200" spc="33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hacia</a:t>
            </a:r>
            <a:r>
              <a:rPr sz="1200" spc="3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3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comprensión</a:t>
            </a:r>
            <a:r>
              <a:rPr sz="1200" spc="33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significado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experiencia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vivida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tiene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persona.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sintonía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cual,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estudio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sitúa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interpretar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comprender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experiencias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construidas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actores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sociales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referencia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0" dirty="0">
                <a:latin typeface="Times New Roman"/>
                <a:cs typeface="Times New Roman"/>
              </a:rPr>
              <a:t>a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3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praxis</a:t>
            </a:r>
            <a:r>
              <a:rPr sz="1200" spc="33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3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profesional</a:t>
            </a:r>
            <a:r>
              <a:rPr sz="1200" spc="3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</a:t>
            </a:r>
            <a:r>
              <a:rPr sz="1200" spc="3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docente.</a:t>
            </a:r>
            <a:r>
              <a:rPr sz="1200" spc="3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Conforme</a:t>
            </a:r>
            <a:r>
              <a:rPr sz="1200" spc="3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3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esta</a:t>
            </a:r>
            <a:r>
              <a:rPr sz="1200" spc="3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idea</a:t>
            </a:r>
            <a:r>
              <a:rPr sz="1200" spc="34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Ugas</a:t>
            </a:r>
            <a:r>
              <a:rPr sz="1200" spc="3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(2005),</a:t>
            </a:r>
            <a:r>
              <a:rPr sz="1200" spc="3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refiere</a:t>
            </a:r>
            <a:r>
              <a:rPr sz="1200" spc="3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34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hermenéutica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dialéctica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permite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“descubrir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significados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hacer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inteligible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acción”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(p.26).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modo,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acción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docente y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investigación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siempre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estará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abierta a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sucesos</a:t>
            </a:r>
            <a:endParaRPr sz="1200">
              <a:latin typeface="Times New Roman"/>
              <a:cs typeface="Times New Roman"/>
            </a:endParaRPr>
          </a:p>
        </p:txBody>
      </p:sp>
      <p:pic>
        <p:nvPicPr>
          <p:cNvPr id="17" name="object 17"/>
          <p:cNvPicPr/>
          <p:nvPr/>
        </p:nvPicPr>
        <p:blipFill>
          <a:blip r:embed="rId13" cstate="print"/>
          <a:stretch>
            <a:fillRect/>
          </a:stretch>
        </p:blipFill>
        <p:spPr>
          <a:xfrm>
            <a:off x="4725161" y="164274"/>
            <a:ext cx="1805305" cy="893889"/>
          </a:xfrm>
          <a:prstGeom prst="rect">
            <a:avLst/>
          </a:prstGeom>
        </p:spPr>
      </p:pic>
      <p:sp>
        <p:nvSpPr>
          <p:cNvPr id="18" name="object 18"/>
          <p:cNvSpPr txBox="1"/>
          <p:nvPr/>
        </p:nvSpPr>
        <p:spPr>
          <a:xfrm>
            <a:off x="1234236" y="8256964"/>
            <a:ext cx="4399280" cy="372745"/>
          </a:xfrm>
          <a:prstGeom prst="rect">
            <a:avLst/>
          </a:prstGeom>
        </p:spPr>
        <p:txBody>
          <a:bodyPr vert="horz" wrap="square" lIns="0" tIns="6350" rIns="0" bIns="0" rtlCol="0">
            <a:spAutoFit/>
          </a:bodyPr>
          <a:lstStyle/>
          <a:p>
            <a:pPr marL="12700" marR="5080" indent="73025">
              <a:lnSpc>
                <a:spcPts val="1400"/>
              </a:lnSpc>
              <a:spcBef>
                <a:spcPts val="50"/>
              </a:spcBef>
            </a:pPr>
            <a:r>
              <a:rPr sz="1200" b="1" dirty="0">
                <a:latin typeface="Times New Roman"/>
                <a:cs typeface="Times New Roman"/>
              </a:rPr>
              <a:t>Esencia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Educativa</a:t>
            </a:r>
            <a:r>
              <a:rPr sz="1200" b="1" spc="23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del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Profesional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No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Docente.</a:t>
            </a:r>
            <a:r>
              <a:rPr sz="1200" b="1" spc="-1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Hacia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una</a:t>
            </a:r>
            <a:r>
              <a:rPr sz="1200" b="1" spc="-6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Teoría </a:t>
            </a:r>
            <a:r>
              <a:rPr sz="1200" b="1" dirty="0">
                <a:latin typeface="Times New Roman"/>
                <a:cs typeface="Times New Roman"/>
              </a:rPr>
              <a:t>Epocal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Desde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los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Cimientos</a:t>
            </a:r>
            <a:r>
              <a:rPr sz="1200" b="1" spc="-10" dirty="0">
                <a:latin typeface="Times New Roman"/>
                <a:cs typeface="Times New Roman"/>
              </a:rPr>
              <a:t> Epistémicos</a:t>
            </a:r>
            <a:r>
              <a:rPr sz="1200" b="1" spc="-6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Académicos</a:t>
            </a:r>
            <a:r>
              <a:rPr sz="1200" b="1" spc="-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Postmodernos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2593085" y="8828768"/>
            <a:ext cx="1602740" cy="1943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410"/>
              </a:lnSpc>
            </a:pPr>
            <a:r>
              <a:rPr sz="1200" b="1" dirty="0">
                <a:latin typeface="Times New Roman"/>
                <a:cs typeface="Times New Roman"/>
              </a:rPr>
              <a:t>MSc.</a:t>
            </a:r>
            <a:r>
              <a:rPr sz="1200" b="1" spc="-4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Kimberllin</a:t>
            </a:r>
            <a:r>
              <a:rPr sz="1200" b="1" spc="-10" dirty="0">
                <a:latin typeface="Times New Roman"/>
                <a:cs typeface="Times New Roman"/>
              </a:rPr>
              <a:t> García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20" name="object 20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62179" rIns="0" bIns="0" rtlCol="0">
            <a:spAutoFit/>
          </a:bodyPr>
          <a:lstStyle/>
          <a:p>
            <a:pPr marL="183515">
              <a:lnSpc>
                <a:spcPts val="1410"/>
              </a:lnSpc>
            </a:pPr>
            <a:fld id="{81D60167-4931-47E6-BA6A-407CBD079E47}" type="slidenum">
              <a:rPr spc="-25" dirty="0"/>
              <a:t>131</a:t>
            </a:fld>
            <a:endParaRPr spc="-25" dirty="0"/>
          </a:p>
        </p:txBody>
      </p:sp>
      <p:grpSp>
        <p:nvGrpSpPr>
          <p:cNvPr id="21" name="Grupo 20">
            <a:extLst>
              <a:ext uri="{FF2B5EF4-FFF2-40B4-BE49-F238E27FC236}">
                <a16:creationId xmlns:a16="http://schemas.microsoft.com/office/drawing/2014/main" id="{32689E0E-21A6-DEA2-3681-AED98EC03C20}"/>
              </a:ext>
            </a:extLst>
          </p:cNvPr>
          <p:cNvGrpSpPr/>
          <p:nvPr/>
        </p:nvGrpSpPr>
        <p:grpSpPr>
          <a:xfrm>
            <a:off x="95998" y="97152"/>
            <a:ext cx="6665976" cy="1452626"/>
            <a:chOff x="470065" y="1951410"/>
            <a:chExt cx="6665976" cy="1452626"/>
          </a:xfrm>
        </p:grpSpPr>
        <p:grpSp>
          <p:nvGrpSpPr>
            <p:cNvPr id="22" name="object 12">
              <a:extLst>
                <a:ext uri="{FF2B5EF4-FFF2-40B4-BE49-F238E27FC236}">
                  <a16:creationId xmlns:a16="http://schemas.microsoft.com/office/drawing/2014/main" id="{7C4FB7C8-32BB-9F5B-6FF3-99CE0BD4ABB5}"/>
                </a:ext>
              </a:extLst>
            </p:cNvPr>
            <p:cNvGrpSpPr/>
            <p:nvPr/>
          </p:nvGrpSpPr>
          <p:grpSpPr>
            <a:xfrm>
              <a:off x="470065" y="1951664"/>
              <a:ext cx="6665976" cy="1452372"/>
              <a:chOff x="96011" y="115823"/>
              <a:chExt cx="6665976" cy="1452372"/>
            </a:xfrm>
          </p:grpSpPr>
          <p:pic>
            <p:nvPicPr>
              <p:cNvPr id="26" name="object 13">
                <a:extLst>
                  <a:ext uri="{FF2B5EF4-FFF2-40B4-BE49-F238E27FC236}">
                    <a16:creationId xmlns:a16="http://schemas.microsoft.com/office/drawing/2014/main" id="{5FE6CA38-2BCA-D4BF-5104-49686E402972}"/>
                  </a:ext>
                </a:extLst>
              </p:cNvPr>
              <p:cNvPicPr/>
              <p:nvPr/>
            </p:nvPicPr>
            <p:blipFill>
              <a:blip r:embed="rId3" cstate="print"/>
              <a:stretch>
                <a:fillRect/>
              </a:stretch>
            </p:blipFill>
            <p:spPr>
              <a:xfrm>
                <a:off x="96011" y="115823"/>
                <a:ext cx="6665976" cy="1452372"/>
              </a:xfrm>
              <a:prstGeom prst="rect">
                <a:avLst/>
              </a:prstGeom>
            </p:spPr>
          </p:pic>
          <p:pic>
            <p:nvPicPr>
              <p:cNvPr id="27" name="object 14">
                <a:extLst>
                  <a:ext uri="{FF2B5EF4-FFF2-40B4-BE49-F238E27FC236}">
                    <a16:creationId xmlns:a16="http://schemas.microsoft.com/office/drawing/2014/main" id="{8BE38A07-58FD-239C-3116-CAB372A7E93D}"/>
                  </a:ext>
                </a:extLst>
              </p:cNvPr>
              <p:cNvPicPr/>
              <p:nvPr/>
            </p:nvPicPr>
            <p:blipFill>
              <a:blip r:embed="rId4" cstate="print"/>
              <a:stretch>
                <a:fillRect/>
              </a:stretch>
            </p:blipFill>
            <p:spPr>
              <a:xfrm>
                <a:off x="142849" y="142875"/>
                <a:ext cx="6572275" cy="1358646"/>
              </a:xfrm>
              <a:prstGeom prst="rect">
                <a:avLst/>
              </a:prstGeom>
            </p:spPr>
          </p:pic>
          <p:sp>
            <p:nvSpPr>
              <p:cNvPr id="28" name="object 15">
                <a:extLst>
                  <a:ext uri="{FF2B5EF4-FFF2-40B4-BE49-F238E27FC236}">
                    <a16:creationId xmlns:a16="http://schemas.microsoft.com/office/drawing/2014/main" id="{7D81114C-2937-C3B7-C1BF-A2D8F86976F3}"/>
                  </a:ext>
                </a:extLst>
              </p:cNvPr>
              <p:cNvSpPr/>
              <p:nvPr/>
            </p:nvSpPr>
            <p:spPr>
              <a:xfrm>
                <a:off x="142849" y="142875"/>
                <a:ext cx="6572884" cy="1358900"/>
              </a:xfrm>
              <a:custGeom>
                <a:avLst/>
                <a:gdLst/>
                <a:ahLst/>
                <a:cxnLst/>
                <a:rect l="l" t="t" r="r" b="b"/>
                <a:pathLst>
                  <a:path w="6572884" h="1358900">
                    <a:moveTo>
                      <a:pt x="0" y="226441"/>
                    </a:moveTo>
                    <a:lnTo>
                      <a:pt x="4600" y="180795"/>
                    </a:lnTo>
                    <a:lnTo>
                      <a:pt x="17795" y="138285"/>
                    </a:lnTo>
                    <a:lnTo>
                      <a:pt x="38673" y="99820"/>
                    </a:lnTo>
                    <a:lnTo>
                      <a:pt x="66324" y="66309"/>
                    </a:lnTo>
                    <a:lnTo>
                      <a:pt x="99837" y="38663"/>
                    </a:lnTo>
                    <a:lnTo>
                      <a:pt x="138301" y="17789"/>
                    </a:lnTo>
                    <a:lnTo>
                      <a:pt x="180806" y="4599"/>
                    </a:lnTo>
                    <a:lnTo>
                      <a:pt x="226440" y="0"/>
                    </a:lnTo>
                    <a:lnTo>
                      <a:pt x="6345834" y="0"/>
                    </a:lnTo>
                    <a:lnTo>
                      <a:pt x="6391480" y="4599"/>
                    </a:lnTo>
                    <a:lnTo>
                      <a:pt x="6433990" y="17789"/>
                    </a:lnTo>
                    <a:lnTo>
                      <a:pt x="6472455" y="38663"/>
                    </a:lnTo>
                    <a:lnTo>
                      <a:pt x="6505965" y="66309"/>
                    </a:lnTo>
                    <a:lnTo>
                      <a:pt x="6533612" y="99820"/>
                    </a:lnTo>
                    <a:lnTo>
                      <a:pt x="6554485" y="138285"/>
                    </a:lnTo>
                    <a:lnTo>
                      <a:pt x="6567676" y="180795"/>
                    </a:lnTo>
                    <a:lnTo>
                      <a:pt x="6572275" y="226441"/>
                    </a:lnTo>
                    <a:lnTo>
                      <a:pt x="6572275" y="1132204"/>
                    </a:lnTo>
                    <a:lnTo>
                      <a:pt x="6567676" y="1177850"/>
                    </a:lnTo>
                    <a:lnTo>
                      <a:pt x="6554485" y="1220360"/>
                    </a:lnTo>
                    <a:lnTo>
                      <a:pt x="6533612" y="1258825"/>
                    </a:lnTo>
                    <a:lnTo>
                      <a:pt x="6505965" y="1292336"/>
                    </a:lnTo>
                    <a:lnTo>
                      <a:pt x="6472455" y="1319982"/>
                    </a:lnTo>
                    <a:lnTo>
                      <a:pt x="6433990" y="1340856"/>
                    </a:lnTo>
                    <a:lnTo>
                      <a:pt x="6391480" y="1354046"/>
                    </a:lnTo>
                    <a:lnTo>
                      <a:pt x="6345834" y="1358646"/>
                    </a:lnTo>
                    <a:lnTo>
                      <a:pt x="226440" y="1358646"/>
                    </a:lnTo>
                    <a:lnTo>
                      <a:pt x="180806" y="1354046"/>
                    </a:lnTo>
                    <a:lnTo>
                      <a:pt x="138301" y="1340856"/>
                    </a:lnTo>
                    <a:lnTo>
                      <a:pt x="99837" y="1319982"/>
                    </a:lnTo>
                    <a:lnTo>
                      <a:pt x="66324" y="1292336"/>
                    </a:lnTo>
                    <a:lnTo>
                      <a:pt x="38673" y="1258825"/>
                    </a:lnTo>
                    <a:lnTo>
                      <a:pt x="17795" y="1220360"/>
                    </a:lnTo>
                    <a:lnTo>
                      <a:pt x="4600" y="1177850"/>
                    </a:lnTo>
                    <a:lnTo>
                      <a:pt x="0" y="1132204"/>
                    </a:lnTo>
                    <a:lnTo>
                      <a:pt x="0" y="226441"/>
                    </a:lnTo>
                    <a:close/>
                  </a:path>
                </a:pathLst>
              </a:custGeom>
              <a:ln w="9525">
                <a:solidFill>
                  <a:srgbClr val="55CE74"/>
                </a:solidFill>
              </a:ln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pic>
            <p:nvPicPr>
              <p:cNvPr id="29" name="object 16">
                <a:extLst>
                  <a:ext uri="{FF2B5EF4-FFF2-40B4-BE49-F238E27FC236}">
                    <a16:creationId xmlns:a16="http://schemas.microsoft.com/office/drawing/2014/main" id="{1709BB7C-B353-1656-2932-F17991213D3D}"/>
                  </a:ext>
                </a:extLst>
              </p:cNvPr>
              <p:cNvPicPr/>
              <p:nvPr/>
            </p:nvPicPr>
            <p:blipFill>
              <a:blip r:embed="rId5" cstate="print"/>
              <a:stretch>
                <a:fillRect/>
              </a:stretch>
            </p:blipFill>
            <p:spPr>
              <a:xfrm>
                <a:off x="2500248" y="305930"/>
                <a:ext cx="1714500" cy="733945"/>
              </a:xfrm>
              <a:prstGeom prst="rect">
                <a:avLst/>
              </a:prstGeom>
            </p:spPr>
          </p:pic>
        </p:grpSp>
        <p:sp>
          <p:nvSpPr>
            <p:cNvPr id="23" name="object 16">
              <a:extLst>
                <a:ext uri="{FF2B5EF4-FFF2-40B4-BE49-F238E27FC236}">
                  <a16:creationId xmlns:a16="http://schemas.microsoft.com/office/drawing/2014/main" id="{8BE6450C-D874-2914-5562-751BA0444CE7}"/>
                </a:ext>
              </a:extLst>
            </p:cNvPr>
            <p:cNvSpPr txBox="1"/>
            <p:nvPr/>
          </p:nvSpPr>
          <p:spPr>
            <a:xfrm>
              <a:off x="2775727" y="2875716"/>
              <a:ext cx="3332858" cy="391795"/>
            </a:xfrm>
            <a:prstGeom prst="rect">
              <a:avLst/>
            </a:prstGeom>
            <a:noFill/>
          </p:spPr>
          <p:txBody>
            <a:bodyPr vert="horz" wrap="square" lIns="0" tIns="12700" rIns="0" bIns="0" rtlCol="0">
              <a:spAutoFit/>
            </a:bodyPr>
            <a:lstStyle/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Volumen 4,  Número 1  Enero a Julio 2021</a:t>
              </a:r>
            </a:p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Revista Semestral. Venezuela</a:t>
              </a:r>
              <a:endParaRPr sz="1200" dirty="0">
                <a:latin typeface="Arial"/>
                <a:cs typeface="Arial"/>
              </a:endParaRPr>
            </a:p>
          </p:txBody>
        </p:sp>
        <p:pic>
          <p:nvPicPr>
            <p:cNvPr id="24" name="object 25">
              <a:extLst>
                <a:ext uri="{FF2B5EF4-FFF2-40B4-BE49-F238E27FC236}">
                  <a16:creationId xmlns:a16="http://schemas.microsoft.com/office/drawing/2014/main" id="{B6709C46-6662-7178-3612-75737C9B6EF3}"/>
                </a:ext>
              </a:extLst>
            </p:cNvPr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470065" y="2027896"/>
              <a:ext cx="2305662" cy="1053903"/>
            </a:xfrm>
            <a:prstGeom prst="rect">
              <a:avLst/>
            </a:prstGeom>
          </p:spPr>
        </p:pic>
        <p:pic>
          <p:nvPicPr>
            <p:cNvPr id="25" name="object 31">
              <a:extLst>
                <a:ext uri="{FF2B5EF4-FFF2-40B4-BE49-F238E27FC236}">
                  <a16:creationId xmlns:a16="http://schemas.microsoft.com/office/drawing/2014/main" id="{BC58FC2C-A47D-4671-40C5-7B3F88FCA635}"/>
                </a:ext>
              </a:extLst>
            </p:cNvPr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4932681" y="1951410"/>
              <a:ext cx="1805304" cy="893889"/>
            </a:xfrm>
            <a:prstGeom prst="rect">
              <a:avLst/>
            </a:prstGeom>
          </p:spPr>
        </p:pic>
      </p:grpSp>
    </p:spTree>
  </p:cSld>
  <p:clrMapOvr>
    <a:masterClrMapping/>
  </p:clrMapOvr>
</p:sld>
</file>

<file path=ppt/slides/slide1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94485" y="115823"/>
            <a:ext cx="6669405" cy="8926195"/>
            <a:chOff x="94485" y="115823"/>
            <a:chExt cx="6669405" cy="8926195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204216" y="8651747"/>
              <a:ext cx="6518148" cy="158496"/>
            </a:xfrm>
            <a:prstGeom prst="rect">
              <a:avLst/>
            </a:prstGeom>
          </p:spPr>
        </p:pic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96012" y="115823"/>
              <a:ext cx="6665976" cy="1452372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42849" y="142875"/>
              <a:ext cx="6572275" cy="1358646"/>
            </a:xfrm>
            <a:prstGeom prst="rect">
              <a:avLst/>
            </a:prstGeom>
          </p:spPr>
        </p:pic>
        <p:sp>
          <p:nvSpPr>
            <p:cNvPr id="6" name="object 6"/>
            <p:cNvSpPr/>
            <p:nvPr/>
          </p:nvSpPr>
          <p:spPr>
            <a:xfrm>
              <a:off x="142849" y="142875"/>
              <a:ext cx="6572884" cy="1358900"/>
            </a:xfrm>
            <a:custGeom>
              <a:avLst/>
              <a:gdLst/>
              <a:ahLst/>
              <a:cxnLst/>
              <a:rect l="l" t="t" r="r" b="b"/>
              <a:pathLst>
                <a:path w="6572884" h="1358900">
                  <a:moveTo>
                    <a:pt x="0" y="226441"/>
                  </a:moveTo>
                  <a:lnTo>
                    <a:pt x="4600" y="180795"/>
                  </a:lnTo>
                  <a:lnTo>
                    <a:pt x="17795" y="138285"/>
                  </a:lnTo>
                  <a:lnTo>
                    <a:pt x="38673" y="99820"/>
                  </a:lnTo>
                  <a:lnTo>
                    <a:pt x="66324" y="66309"/>
                  </a:lnTo>
                  <a:lnTo>
                    <a:pt x="99837" y="38663"/>
                  </a:lnTo>
                  <a:lnTo>
                    <a:pt x="138301" y="17789"/>
                  </a:lnTo>
                  <a:lnTo>
                    <a:pt x="180806" y="4599"/>
                  </a:lnTo>
                  <a:lnTo>
                    <a:pt x="226440" y="0"/>
                  </a:lnTo>
                  <a:lnTo>
                    <a:pt x="6345834" y="0"/>
                  </a:lnTo>
                  <a:lnTo>
                    <a:pt x="6391480" y="4599"/>
                  </a:lnTo>
                  <a:lnTo>
                    <a:pt x="6433990" y="17789"/>
                  </a:lnTo>
                  <a:lnTo>
                    <a:pt x="6472455" y="38663"/>
                  </a:lnTo>
                  <a:lnTo>
                    <a:pt x="6505965" y="66309"/>
                  </a:lnTo>
                  <a:lnTo>
                    <a:pt x="6533612" y="99820"/>
                  </a:lnTo>
                  <a:lnTo>
                    <a:pt x="6554485" y="138285"/>
                  </a:lnTo>
                  <a:lnTo>
                    <a:pt x="6567676" y="180795"/>
                  </a:lnTo>
                  <a:lnTo>
                    <a:pt x="6572275" y="226441"/>
                  </a:lnTo>
                  <a:lnTo>
                    <a:pt x="6572275" y="1132204"/>
                  </a:lnTo>
                  <a:lnTo>
                    <a:pt x="6567676" y="1177850"/>
                  </a:lnTo>
                  <a:lnTo>
                    <a:pt x="6554485" y="1220360"/>
                  </a:lnTo>
                  <a:lnTo>
                    <a:pt x="6533612" y="1258825"/>
                  </a:lnTo>
                  <a:lnTo>
                    <a:pt x="6505965" y="1292336"/>
                  </a:lnTo>
                  <a:lnTo>
                    <a:pt x="6472455" y="1319982"/>
                  </a:lnTo>
                  <a:lnTo>
                    <a:pt x="6433990" y="1340856"/>
                  </a:lnTo>
                  <a:lnTo>
                    <a:pt x="6391480" y="1354046"/>
                  </a:lnTo>
                  <a:lnTo>
                    <a:pt x="6345834" y="1358646"/>
                  </a:lnTo>
                  <a:lnTo>
                    <a:pt x="226440" y="1358646"/>
                  </a:lnTo>
                  <a:lnTo>
                    <a:pt x="180806" y="1354046"/>
                  </a:lnTo>
                  <a:lnTo>
                    <a:pt x="138301" y="1340856"/>
                  </a:lnTo>
                  <a:lnTo>
                    <a:pt x="99837" y="1319982"/>
                  </a:lnTo>
                  <a:lnTo>
                    <a:pt x="66324" y="1292336"/>
                  </a:lnTo>
                  <a:lnTo>
                    <a:pt x="38673" y="1258825"/>
                  </a:lnTo>
                  <a:lnTo>
                    <a:pt x="17795" y="1220360"/>
                  </a:lnTo>
                  <a:lnTo>
                    <a:pt x="4600" y="1177850"/>
                  </a:lnTo>
                  <a:lnTo>
                    <a:pt x="0" y="1132204"/>
                  </a:lnTo>
                  <a:lnTo>
                    <a:pt x="0" y="226441"/>
                  </a:lnTo>
                  <a:close/>
                </a:path>
              </a:pathLst>
            </a:custGeom>
            <a:ln w="9525">
              <a:solidFill>
                <a:srgbClr val="55CE7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" name="object 7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2500248" y="305930"/>
              <a:ext cx="1714500" cy="733945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2738628" y="1024127"/>
              <a:ext cx="1897379" cy="371855"/>
            </a:xfrm>
            <a:prstGeom prst="rect">
              <a:avLst/>
            </a:prstGeom>
          </p:spPr>
        </p:pic>
        <p:pic>
          <p:nvPicPr>
            <p:cNvPr id="9" name="object 9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4401312" y="1024127"/>
              <a:ext cx="1577339" cy="371855"/>
            </a:xfrm>
            <a:prstGeom prst="rect">
              <a:avLst/>
            </a:prstGeom>
          </p:spPr>
        </p:pic>
        <p:pic>
          <p:nvPicPr>
            <p:cNvPr id="10" name="object 10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3169920" y="1207007"/>
              <a:ext cx="1546859" cy="371855"/>
            </a:xfrm>
            <a:prstGeom prst="rect">
              <a:avLst/>
            </a:prstGeom>
          </p:spPr>
        </p:pic>
        <p:pic>
          <p:nvPicPr>
            <p:cNvPr id="11" name="object 11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4482083" y="1207007"/>
              <a:ext cx="284988" cy="371855"/>
            </a:xfrm>
            <a:prstGeom prst="rect">
              <a:avLst/>
            </a:prstGeom>
          </p:spPr>
        </p:pic>
        <p:pic>
          <p:nvPicPr>
            <p:cNvPr id="12" name="object 12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4571999" y="1207007"/>
              <a:ext cx="1013460" cy="371855"/>
            </a:xfrm>
            <a:prstGeom prst="rect">
              <a:avLst/>
            </a:prstGeom>
          </p:spPr>
        </p:pic>
        <p:pic>
          <p:nvPicPr>
            <p:cNvPr id="13" name="object 13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324612" y="234695"/>
              <a:ext cx="1719072" cy="1341120"/>
            </a:xfrm>
            <a:prstGeom prst="rect">
              <a:avLst/>
            </a:prstGeom>
          </p:spPr>
        </p:pic>
        <p:pic>
          <p:nvPicPr>
            <p:cNvPr id="14" name="object 14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5606795" y="8193022"/>
              <a:ext cx="1092707" cy="848868"/>
            </a:xfrm>
            <a:prstGeom prst="rect">
              <a:avLst/>
            </a:prstGeom>
          </p:spPr>
        </p:pic>
        <p:pic>
          <p:nvPicPr>
            <p:cNvPr id="15" name="object 15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109728" y="8193022"/>
              <a:ext cx="1092708" cy="848868"/>
            </a:xfrm>
            <a:prstGeom prst="rect">
              <a:avLst/>
            </a:prstGeom>
          </p:spPr>
        </p:pic>
      </p:grpSp>
      <p:sp>
        <p:nvSpPr>
          <p:cNvPr id="16" name="object 16"/>
          <p:cNvSpPr txBox="1"/>
          <p:nvPr/>
        </p:nvSpPr>
        <p:spPr>
          <a:xfrm>
            <a:off x="293014" y="1068451"/>
            <a:ext cx="6346825" cy="678624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2992755" marR="773430" indent="-431800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Arial"/>
                <a:cs typeface="Arial"/>
              </a:rPr>
              <a:t>6ta.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Edición</a:t>
            </a:r>
            <a:r>
              <a:rPr sz="1200" b="1" spc="-10" dirty="0">
                <a:latin typeface="Arial"/>
                <a:cs typeface="Arial"/>
              </a:rPr>
              <a:t> Volumen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I</a:t>
            </a:r>
            <a:r>
              <a:rPr sz="1200" b="1" spc="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Enero</a:t>
            </a:r>
            <a:r>
              <a:rPr sz="1200" b="1" spc="-3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a</a:t>
            </a:r>
            <a:r>
              <a:rPr sz="1200" b="1" spc="-2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Julio</a:t>
            </a:r>
            <a:r>
              <a:rPr sz="1200" b="1" spc="-5" dirty="0">
                <a:latin typeface="Arial"/>
                <a:cs typeface="Arial"/>
              </a:rPr>
              <a:t> </a:t>
            </a:r>
            <a:r>
              <a:rPr sz="1200" b="1" spc="-20" dirty="0">
                <a:latin typeface="Arial"/>
                <a:cs typeface="Arial"/>
              </a:rPr>
              <a:t>2021 </a:t>
            </a:r>
            <a:r>
              <a:rPr sz="1200" b="1" dirty="0">
                <a:latin typeface="Arial"/>
                <a:cs typeface="Arial"/>
              </a:rPr>
              <a:t>Revista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Semestral-</a:t>
            </a:r>
            <a:r>
              <a:rPr sz="1200" b="1" spc="-40" dirty="0">
                <a:latin typeface="Arial"/>
                <a:cs typeface="Arial"/>
              </a:rPr>
              <a:t> </a:t>
            </a:r>
            <a:r>
              <a:rPr sz="1200" b="1" spc="-10" dirty="0">
                <a:latin typeface="Arial"/>
                <a:cs typeface="Arial"/>
              </a:rPr>
              <a:t>Venezuela</a:t>
            </a:r>
            <a:endParaRPr sz="12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305"/>
              </a:spcBef>
            </a:pPr>
            <a:endParaRPr sz="1200">
              <a:latin typeface="Arial"/>
              <a:cs typeface="Arial"/>
            </a:endParaRPr>
          </a:p>
          <a:p>
            <a:pPr marL="12700" marR="5715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inesperados,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dado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incertidumbre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subjetividad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están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siempre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presentes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construcción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3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realidad.</a:t>
            </a:r>
            <a:r>
              <a:rPr sz="1200" spc="3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Esta</a:t>
            </a:r>
            <a:r>
              <a:rPr sz="1200" spc="3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perspectiva</a:t>
            </a:r>
            <a:r>
              <a:rPr sz="1200" spc="3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metodológica</a:t>
            </a:r>
            <a:r>
              <a:rPr sz="1200" spc="3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4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3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entrevista</a:t>
            </a:r>
            <a:r>
              <a:rPr sz="1200" spc="3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dialógica</a:t>
            </a:r>
            <a:r>
              <a:rPr sz="1200" spc="40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permite</a:t>
            </a:r>
            <a:r>
              <a:rPr sz="1200" spc="3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39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orientación </a:t>
            </a:r>
            <a:r>
              <a:rPr sz="1200" dirty="0">
                <a:latin typeface="Times New Roman"/>
                <a:cs typeface="Times New Roman"/>
              </a:rPr>
              <a:t>explicativa</a:t>
            </a:r>
            <a:r>
              <a:rPr sz="1200" spc="3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3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3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adaptable</a:t>
            </a:r>
            <a:r>
              <a:rPr sz="1200" spc="3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3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3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realidad</a:t>
            </a:r>
            <a:r>
              <a:rPr sz="1200" spc="3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estudiada</a:t>
            </a:r>
            <a:r>
              <a:rPr sz="1200" spc="33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según</a:t>
            </a:r>
            <a:r>
              <a:rPr sz="1200" spc="3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Van</a:t>
            </a:r>
            <a:r>
              <a:rPr sz="1200" spc="3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Manen</a:t>
            </a:r>
            <a:r>
              <a:rPr sz="1200" spc="3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(2008),</a:t>
            </a:r>
            <a:r>
              <a:rPr sz="1200" spc="3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ahí</a:t>
            </a:r>
            <a:r>
              <a:rPr sz="1200" spc="3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33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fenomenología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hermenéutica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articula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hermenéutica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contexto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temporalidad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historicidad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existencia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humana.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significado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experiencias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construye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núcleo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base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líneas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 </a:t>
            </a:r>
            <a:r>
              <a:rPr sz="1200" spc="-10" dirty="0">
                <a:latin typeface="Times New Roman"/>
                <a:cs typeface="Times New Roman"/>
              </a:rPr>
              <a:t>investigación.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60"/>
              </a:spcBef>
            </a:pPr>
            <a:endParaRPr sz="12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5"/>
              </a:spcBef>
            </a:pPr>
            <a:r>
              <a:rPr sz="1200" b="1" dirty="0">
                <a:latin typeface="Times New Roman"/>
                <a:cs typeface="Times New Roman"/>
              </a:rPr>
              <a:t>Fundamentación</a:t>
            </a:r>
            <a:r>
              <a:rPr sz="1200" b="1" spc="-7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Metodológica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65"/>
              </a:spcBef>
            </a:pPr>
            <a:endParaRPr sz="1200">
              <a:latin typeface="Times New Roman"/>
              <a:cs typeface="Times New Roman"/>
            </a:endParaRPr>
          </a:p>
          <a:p>
            <a:pPr marL="375285" marR="6985" indent="-363220" algn="just">
              <a:lnSpc>
                <a:spcPct val="99600"/>
              </a:lnSpc>
            </a:pPr>
            <a:r>
              <a:rPr sz="1200" dirty="0">
                <a:latin typeface="Times New Roman"/>
                <a:cs typeface="Times New Roman"/>
              </a:rPr>
              <a:t>Derivado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anterior,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orientación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metodológica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adoptada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presente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investigación,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toma</a:t>
            </a:r>
            <a:r>
              <a:rPr sz="1200" spc="47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en </a:t>
            </a:r>
            <a:r>
              <a:rPr sz="1200" dirty="0">
                <a:latin typeface="Times New Roman"/>
                <a:cs typeface="Times New Roman"/>
              </a:rPr>
              <a:t>cuenta</a:t>
            </a:r>
            <a:r>
              <a:rPr sz="1200" spc="43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43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situaciones</a:t>
            </a:r>
            <a:r>
              <a:rPr sz="1200" spc="4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emergentes,</a:t>
            </a:r>
            <a:r>
              <a:rPr sz="1200" spc="4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</a:t>
            </a:r>
            <a:r>
              <a:rPr sz="1200" spc="4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imprevisto</a:t>
            </a:r>
            <a:r>
              <a:rPr sz="1200" spc="4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4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indeterminado</a:t>
            </a:r>
            <a:r>
              <a:rPr sz="1200" spc="43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4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todo</a:t>
            </a:r>
            <a:r>
              <a:rPr sz="1200" spc="44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conocimiento, </a:t>
            </a:r>
            <a:r>
              <a:rPr sz="1200" dirty="0">
                <a:latin typeface="Times New Roman"/>
                <a:cs typeface="Times New Roman"/>
              </a:rPr>
              <a:t>contribuyendo</a:t>
            </a:r>
            <a:r>
              <a:rPr sz="1200" spc="3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37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integrar</a:t>
            </a:r>
            <a:r>
              <a:rPr sz="1200" spc="3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3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aspectos</a:t>
            </a:r>
            <a:r>
              <a:rPr sz="1200" spc="3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prácticos,</a:t>
            </a:r>
            <a:r>
              <a:rPr sz="1200" spc="3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objetivos</a:t>
            </a:r>
            <a:r>
              <a:rPr sz="1200" spc="38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3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subjetivos</a:t>
            </a:r>
            <a:r>
              <a:rPr sz="1200" spc="3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37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acciones </a:t>
            </a:r>
            <a:r>
              <a:rPr sz="1200" dirty="0">
                <a:latin typeface="Times New Roman"/>
                <a:cs typeface="Times New Roman"/>
              </a:rPr>
              <a:t>educativas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campo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docencia,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concordancia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este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parecer,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investigadora </a:t>
            </a:r>
            <a:r>
              <a:rPr sz="1200" dirty="0">
                <a:latin typeface="Times New Roman"/>
                <a:cs typeface="Times New Roman"/>
              </a:rPr>
              <a:t>me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oriento</a:t>
            </a:r>
            <a:r>
              <a:rPr sz="1200" spc="27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hacia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comprensión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significado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experiencia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vivida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tiene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persona.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sintonía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cual,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estudio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sitúa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interpretar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comprender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experiencias </a:t>
            </a:r>
            <a:r>
              <a:rPr sz="1200" dirty="0">
                <a:latin typeface="Times New Roman"/>
                <a:cs typeface="Times New Roman"/>
              </a:rPr>
              <a:t>construidas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actores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sociales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referencia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praxis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profesional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docente.</a:t>
            </a:r>
            <a:endParaRPr sz="1200">
              <a:latin typeface="Times New Roman"/>
              <a:cs typeface="Times New Roman"/>
            </a:endParaRPr>
          </a:p>
          <a:p>
            <a:pPr marL="375285" marR="5715" indent="-363220" algn="just">
              <a:lnSpc>
                <a:spcPct val="100000"/>
              </a:lnSpc>
              <a:spcBef>
                <a:spcPts val="35"/>
              </a:spcBef>
            </a:pPr>
            <a:r>
              <a:rPr sz="1200" dirty="0">
                <a:latin typeface="Times New Roman"/>
                <a:cs typeface="Times New Roman"/>
              </a:rPr>
              <a:t>Conforme</a:t>
            </a:r>
            <a:r>
              <a:rPr sz="1200" spc="3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3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esta</a:t>
            </a:r>
            <a:r>
              <a:rPr sz="1200" spc="3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idea</a:t>
            </a:r>
            <a:r>
              <a:rPr sz="1200" spc="36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Ugas</a:t>
            </a:r>
            <a:r>
              <a:rPr sz="1200" spc="3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(2005),</a:t>
            </a:r>
            <a:r>
              <a:rPr sz="1200" spc="3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refiere</a:t>
            </a:r>
            <a:r>
              <a:rPr sz="1200" spc="3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3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3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hermenéutica</a:t>
            </a:r>
            <a:r>
              <a:rPr sz="1200" spc="3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dialéctica</a:t>
            </a:r>
            <a:r>
              <a:rPr sz="1200" spc="3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permite</a:t>
            </a:r>
            <a:r>
              <a:rPr sz="1200" spc="37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“descubrir </a:t>
            </a:r>
            <a:r>
              <a:rPr sz="1200" dirty="0">
                <a:latin typeface="Times New Roman"/>
                <a:cs typeface="Times New Roman"/>
              </a:rPr>
              <a:t>significados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hacer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inteligible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acción”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(p.26).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este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modo,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acción</a:t>
            </a:r>
            <a:r>
              <a:rPr sz="1200" spc="21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docente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 </a:t>
            </a:r>
            <a:r>
              <a:rPr sz="1200" dirty="0">
                <a:latin typeface="Times New Roman"/>
                <a:cs typeface="Times New Roman"/>
              </a:rPr>
              <a:t>investigación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siempre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estará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abierta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sucesos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inesperados,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dado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incertidumbre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subjetividad</a:t>
            </a:r>
            <a:r>
              <a:rPr sz="1200" spc="43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están</a:t>
            </a:r>
            <a:r>
              <a:rPr sz="1200" spc="4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siempre</a:t>
            </a:r>
            <a:r>
              <a:rPr sz="1200" spc="43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presentes</a:t>
            </a:r>
            <a:r>
              <a:rPr sz="1200" spc="4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4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4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construcción</a:t>
            </a:r>
            <a:r>
              <a:rPr sz="1200" spc="43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4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43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realidad.</a:t>
            </a:r>
            <a:r>
              <a:rPr sz="1200" spc="4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Esta</a:t>
            </a:r>
            <a:r>
              <a:rPr sz="1200" spc="43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perspectiva </a:t>
            </a:r>
            <a:r>
              <a:rPr sz="1200" dirty="0">
                <a:latin typeface="Times New Roman"/>
                <a:cs typeface="Times New Roman"/>
              </a:rPr>
              <a:t>metodológica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entrevista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dialógica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permite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orientación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explicativa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adaptable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realidad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estudiada</a:t>
            </a:r>
            <a:r>
              <a:rPr sz="1200" spc="3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según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Van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Manen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(2008),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ahí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 la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fenomenología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hermenéutica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articula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hermenéutica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contexto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temporalidad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historicidad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existencia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humana.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El </a:t>
            </a:r>
            <a:r>
              <a:rPr sz="1200" dirty="0">
                <a:latin typeface="Times New Roman"/>
                <a:cs typeface="Times New Roman"/>
              </a:rPr>
              <a:t>significado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experiencias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construye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núcleo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base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líneas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investigación.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Leal, (2005)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95"/>
              </a:spcBef>
            </a:pPr>
            <a:endParaRPr sz="1200">
              <a:latin typeface="Times New Roman"/>
              <a:cs typeface="Times New Roman"/>
            </a:endParaRPr>
          </a:p>
          <a:p>
            <a:pPr marL="50800" algn="just">
              <a:lnSpc>
                <a:spcPct val="100000"/>
              </a:lnSpc>
              <a:spcBef>
                <a:spcPts val="5"/>
              </a:spcBef>
            </a:pPr>
            <a:r>
              <a:rPr sz="1200" b="1" i="1" dirty="0">
                <a:latin typeface="Times New Roman"/>
                <a:cs typeface="Times New Roman"/>
              </a:rPr>
              <a:t>Escenario</a:t>
            </a:r>
            <a:r>
              <a:rPr sz="1200" b="1" i="1" spc="-20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de</a:t>
            </a:r>
            <a:r>
              <a:rPr sz="1200" b="1" i="1" spc="-25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Investigación</a:t>
            </a:r>
            <a:r>
              <a:rPr sz="1200" b="1" i="1" spc="-5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y</a:t>
            </a:r>
            <a:r>
              <a:rPr sz="1200" b="1" i="1" spc="-65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Actores</a:t>
            </a:r>
            <a:r>
              <a:rPr sz="1200" b="1" i="1" spc="-20" dirty="0">
                <a:latin typeface="Times New Roman"/>
                <a:cs typeface="Times New Roman"/>
              </a:rPr>
              <a:t> </a:t>
            </a:r>
            <a:r>
              <a:rPr sz="1200" b="1" i="1" spc="-10" dirty="0">
                <a:latin typeface="Times New Roman"/>
                <a:cs typeface="Times New Roman"/>
              </a:rPr>
              <a:t>Informantes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860"/>
              </a:spcBef>
            </a:pPr>
            <a:endParaRPr sz="1200">
              <a:latin typeface="Times New Roman"/>
              <a:cs typeface="Times New Roman"/>
            </a:endParaRPr>
          </a:p>
          <a:p>
            <a:pPr marL="375285" marR="5080" indent="-36322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acuerdo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naturaleza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propósito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investigación,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escenario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estudio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considerado</a:t>
            </a:r>
            <a:r>
              <a:rPr sz="1200" spc="38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fue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2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Universidad</a:t>
            </a:r>
            <a:r>
              <a:rPr sz="1200" spc="12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Nacional</a:t>
            </a:r>
            <a:r>
              <a:rPr sz="1200" spc="12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Experimental</a:t>
            </a:r>
            <a:r>
              <a:rPr sz="1200" spc="265" dirty="0">
                <a:latin typeface="Times New Roman"/>
                <a:cs typeface="Times New Roman"/>
              </a:rPr>
              <a:t>   </a:t>
            </a:r>
            <a:r>
              <a:rPr sz="1200" dirty="0">
                <a:latin typeface="Times New Roman"/>
                <a:cs typeface="Times New Roman"/>
              </a:rPr>
              <a:t>Rómulo</a:t>
            </a:r>
            <a:r>
              <a:rPr sz="1200" spc="12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Gallegos</a:t>
            </a:r>
            <a:r>
              <a:rPr sz="1200" spc="13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específicamente</a:t>
            </a:r>
            <a:r>
              <a:rPr sz="1200" spc="12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13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área</a:t>
            </a:r>
            <a:r>
              <a:rPr sz="1200" spc="120" dirty="0">
                <a:latin typeface="Times New Roman"/>
                <a:cs typeface="Times New Roman"/>
              </a:rPr>
              <a:t>  </a:t>
            </a:r>
            <a:r>
              <a:rPr sz="1200" spc="-25" dirty="0">
                <a:latin typeface="Times New Roman"/>
                <a:cs typeface="Times New Roman"/>
              </a:rPr>
              <a:t>de </a:t>
            </a:r>
            <a:r>
              <a:rPr sz="1200" dirty="0">
                <a:latin typeface="Times New Roman"/>
                <a:cs typeface="Times New Roman"/>
              </a:rPr>
              <a:t>Radiodiagnóstico.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ello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actores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informantes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son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(01)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profesional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área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no </a:t>
            </a:r>
            <a:r>
              <a:rPr sz="1200" dirty="0">
                <a:latin typeface="Times New Roman"/>
                <a:cs typeface="Times New Roman"/>
              </a:rPr>
              <a:t>docente,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(01)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facilitador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formación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docente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(01)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discente,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todos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dispuestos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colaborar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spc="-50" dirty="0">
                <a:latin typeface="Times New Roman"/>
                <a:cs typeface="Times New Roman"/>
              </a:rPr>
              <a:t>y </a:t>
            </a:r>
            <a:r>
              <a:rPr sz="1200" dirty="0">
                <a:latin typeface="Times New Roman"/>
                <a:cs typeface="Times New Roman"/>
              </a:rPr>
              <a:t>facilitar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información.</a:t>
            </a:r>
            <a:endParaRPr sz="1200">
              <a:latin typeface="Times New Roman"/>
              <a:cs typeface="Times New Roman"/>
            </a:endParaRPr>
          </a:p>
        </p:txBody>
      </p:sp>
      <p:pic>
        <p:nvPicPr>
          <p:cNvPr id="17" name="object 17"/>
          <p:cNvPicPr/>
          <p:nvPr/>
        </p:nvPicPr>
        <p:blipFill>
          <a:blip r:embed="rId13" cstate="print"/>
          <a:stretch>
            <a:fillRect/>
          </a:stretch>
        </p:blipFill>
        <p:spPr>
          <a:xfrm>
            <a:off x="4725161" y="164274"/>
            <a:ext cx="1805305" cy="893889"/>
          </a:xfrm>
          <a:prstGeom prst="rect">
            <a:avLst/>
          </a:prstGeom>
        </p:spPr>
      </p:pic>
      <p:sp>
        <p:nvSpPr>
          <p:cNvPr id="18" name="object 18"/>
          <p:cNvSpPr txBox="1"/>
          <p:nvPr/>
        </p:nvSpPr>
        <p:spPr>
          <a:xfrm>
            <a:off x="1234236" y="8256964"/>
            <a:ext cx="4399280" cy="372745"/>
          </a:xfrm>
          <a:prstGeom prst="rect">
            <a:avLst/>
          </a:prstGeom>
        </p:spPr>
        <p:txBody>
          <a:bodyPr vert="horz" wrap="square" lIns="0" tIns="6350" rIns="0" bIns="0" rtlCol="0">
            <a:spAutoFit/>
          </a:bodyPr>
          <a:lstStyle/>
          <a:p>
            <a:pPr marL="12700" marR="5080" indent="73025">
              <a:lnSpc>
                <a:spcPts val="1400"/>
              </a:lnSpc>
              <a:spcBef>
                <a:spcPts val="50"/>
              </a:spcBef>
            </a:pPr>
            <a:r>
              <a:rPr sz="1200" b="1" dirty="0">
                <a:latin typeface="Times New Roman"/>
                <a:cs typeface="Times New Roman"/>
              </a:rPr>
              <a:t>Esencia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Educativa</a:t>
            </a:r>
            <a:r>
              <a:rPr sz="1200" b="1" spc="23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del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Profesional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No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Docente.</a:t>
            </a:r>
            <a:r>
              <a:rPr sz="1200" b="1" spc="-1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Hacia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una</a:t>
            </a:r>
            <a:r>
              <a:rPr sz="1200" b="1" spc="-6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Teoría </a:t>
            </a:r>
            <a:r>
              <a:rPr sz="1200" b="1" dirty="0">
                <a:latin typeface="Times New Roman"/>
                <a:cs typeface="Times New Roman"/>
              </a:rPr>
              <a:t>Epocal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Desde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los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Cimientos</a:t>
            </a:r>
            <a:r>
              <a:rPr sz="1200" b="1" spc="-10" dirty="0">
                <a:latin typeface="Times New Roman"/>
                <a:cs typeface="Times New Roman"/>
              </a:rPr>
              <a:t> Epistémicos</a:t>
            </a:r>
            <a:r>
              <a:rPr sz="1200" b="1" spc="-6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Académicos</a:t>
            </a:r>
            <a:r>
              <a:rPr sz="1200" b="1" spc="-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Postmodernos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2593085" y="8828768"/>
            <a:ext cx="1602740" cy="1943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410"/>
              </a:lnSpc>
            </a:pPr>
            <a:r>
              <a:rPr sz="1200" b="1" dirty="0">
                <a:latin typeface="Times New Roman"/>
                <a:cs typeface="Times New Roman"/>
              </a:rPr>
              <a:t>MSc.</a:t>
            </a:r>
            <a:r>
              <a:rPr sz="1200" b="1" spc="-4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Kimberllin</a:t>
            </a:r>
            <a:r>
              <a:rPr sz="1200" b="1" spc="-10" dirty="0">
                <a:latin typeface="Times New Roman"/>
                <a:cs typeface="Times New Roman"/>
              </a:rPr>
              <a:t> García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20" name="object 20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62179" rIns="0" bIns="0" rtlCol="0">
            <a:spAutoFit/>
          </a:bodyPr>
          <a:lstStyle/>
          <a:p>
            <a:pPr marL="183515">
              <a:lnSpc>
                <a:spcPts val="1410"/>
              </a:lnSpc>
            </a:pPr>
            <a:fld id="{81D60167-4931-47E6-BA6A-407CBD079E47}" type="slidenum">
              <a:rPr spc="-25" dirty="0"/>
              <a:t>132</a:t>
            </a:fld>
            <a:endParaRPr spc="-25" dirty="0"/>
          </a:p>
        </p:txBody>
      </p:sp>
      <p:grpSp>
        <p:nvGrpSpPr>
          <p:cNvPr id="21" name="Grupo 20">
            <a:extLst>
              <a:ext uri="{FF2B5EF4-FFF2-40B4-BE49-F238E27FC236}">
                <a16:creationId xmlns:a16="http://schemas.microsoft.com/office/drawing/2014/main" id="{CB4CF621-EAF1-8238-640B-D7AF6C0080D4}"/>
              </a:ext>
            </a:extLst>
          </p:cNvPr>
          <p:cNvGrpSpPr/>
          <p:nvPr/>
        </p:nvGrpSpPr>
        <p:grpSpPr>
          <a:xfrm>
            <a:off x="106680" y="102110"/>
            <a:ext cx="6665976" cy="1452626"/>
            <a:chOff x="470065" y="1951410"/>
            <a:chExt cx="6665976" cy="1452626"/>
          </a:xfrm>
        </p:grpSpPr>
        <p:grpSp>
          <p:nvGrpSpPr>
            <p:cNvPr id="22" name="object 12">
              <a:extLst>
                <a:ext uri="{FF2B5EF4-FFF2-40B4-BE49-F238E27FC236}">
                  <a16:creationId xmlns:a16="http://schemas.microsoft.com/office/drawing/2014/main" id="{119D163F-2990-9485-BBAC-C192408EA93B}"/>
                </a:ext>
              </a:extLst>
            </p:cNvPr>
            <p:cNvGrpSpPr/>
            <p:nvPr/>
          </p:nvGrpSpPr>
          <p:grpSpPr>
            <a:xfrm>
              <a:off x="470065" y="1951664"/>
              <a:ext cx="6665976" cy="1452372"/>
              <a:chOff x="96011" y="115823"/>
              <a:chExt cx="6665976" cy="1452372"/>
            </a:xfrm>
          </p:grpSpPr>
          <p:pic>
            <p:nvPicPr>
              <p:cNvPr id="26" name="object 13">
                <a:extLst>
                  <a:ext uri="{FF2B5EF4-FFF2-40B4-BE49-F238E27FC236}">
                    <a16:creationId xmlns:a16="http://schemas.microsoft.com/office/drawing/2014/main" id="{EF99B2F7-C713-E656-4197-F47422D23FC3}"/>
                  </a:ext>
                </a:extLst>
              </p:cNvPr>
              <p:cNvPicPr/>
              <p:nvPr/>
            </p:nvPicPr>
            <p:blipFill>
              <a:blip r:embed="rId3" cstate="print"/>
              <a:stretch>
                <a:fillRect/>
              </a:stretch>
            </p:blipFill>
            <p:spPr>
              <a:xfrm>
                <a:off x="96011" y="115823"/>
                <a:ext cx="6665976" cy="1452372"/>
              </a:xfrm>
              <a:prstGeom prst="rect">
                <a:avLst/>
              </a:prstGeom>
            </p:spPr>
          </p:pic>
          <p:pic>
            <p:nvPicPr>
              <p:cNvPr id="27" name="object 14">
                <a:extLst>
                  <a:ext uri="{FF2B5EF4-FFF2-40B4-BE49-F238E27FC236}">
                    <a16:creationId xmlns:a16="http://schemas.microsoft.com/office/drawing/2014/main" id="{9BA4CACE-C3A7-186B-9761-8D55E823F1A2}"/>
                  </a:ext>
                </a:extLst>
              </p:cNvPr>
              <p:cNvPicPr/>
              <p:nvPr/>
            </p:nvPicPr>
            <p:blipFill>
              <a:blip r:embed="rId4" cstate="print"/>
              <a:stretch>
                <a:fillRect/>
              </a:stretch>
            </p:blipFill>
            <p:spPr>
              <a:xfrm>
                <a:off x="142849" y="142875"/>
                <a:ext cx="6572275" cy="1358646"/>
              </a:xfrm>
              <a:prstGeom prst="rect">
                <a:avLst/>
              </a:prstGeom>
            </p:spPr>
          </p:pic>
          <p:sp>
            <p:nvSpPr>
              <p:cNvPr id="28" name="object 15">
                <a:extLst>
                  <a:ext uri="{FF2B5EF4-FFF2-40B4-BE49-F238E27FC236}">
                    <a16:creationId xmlns:a16="http://schemas.microsoft.com/office/drawing/2014/main" id="{63FE0C6C-A96A-DE98-7453-95960EC20F7A}"/>
                  </a:ext>
                </a:extLst>
              </p:cNvPr>
              <p:cNvSpPr/>
              <p:nvPr/>
            </p:nvSpPr>
            <p:spPr>
              <a:xfrm>
                <a:off x="142849" y="142875"/>
                <a:ext cx="6572884" cy="1358900"/>
              </a:xfrm>
              <a:custGeom>
                <a:avLst/>
                <a:gdLst/>
                <a:ahLst/>
                <a:cxnLst/>
                <a:rect l="l" t="t" r="r" b="b"/>
                <a:pathLst>
                  <a:path w="6572884" h="1358900">
                    <a:moveTo>
                      <a:pt x="0" y="226441"/>
                    </a:moveTo>
                    <a:lnTo>
                      <a:pt x="4600" y="180795"/>
                    </a:lnTo>
                    <a:lnTo>
                      <a:pt x="17795" y="138285"/>
                    </a:lnTo>
                    <a:lnTo>
                      <a:pt x="38673" y="99820"/>
                    </a:lnTo>
                    <a:lnTo>
                      <a:pt x="66324" y="66309"/>
                    </a:lnTo>
                    <a:lnTo>
                      <a:pt x="99837" y="38663"/>
                    </a:lnTo>
                    <a:lnTo>
                      <a:pt x="138301" y="17789"/>
                    </a:lnTo>
                    <a:lnTo>
                      <a:pt x="180806" y="4599"/>
                    </a:lnTo>
                    <a:lnTo>
                      <a:pt x="226440" y="0"/>
                    </a:lnTo>
                    <a:lnTo>
                      <a:pt x="6345834" y="0"/>
                    </a:lnTo>
                    <a:lnTo>
                      <a:pt x="6391480" y="4599"/>
                    </a:lnTo>
                    <a:lnTo>
                      <a:pt x="6433990" y="17789"/>
                    </a:lnTo>
                    <a:lnTo>
                      <a:pt x="6472455" y="38663"/>
                    </a:lnTo>
                    <a:lnTo>
                      <a:pt x="6505965" y="66309"/>
                    </a:lnTo>
                    <a:lnTo>
                      <a:pt x="6533612" y="99820"/>
                    </a:lnTo>
                    <a:lnTo>
                      <a:pt x="6554485" y="138285"/>
                    </a:lnTo>
                    <a:lnTo>
                      <a:pt x="6567676" y="180795"/>
                    </a:lnTo>
                    <a:lnTo>
                      <a:pt x="6572275" y="226441"/>
                    </a:lnTo>
                    <a:lnTo>
                      <a:pt x="6572275" y="1132204"/>
                    </a:lnTo>
                    <a:lnTo>
                      <a:pt x="6567676" y="1177850"/>
                    </a:lnTo>
                    <a:lnTo>
                      <a:pt x="6554485" y="1220360"/>
                    </a:lnTo>
                    <a:lnTo>
                      <a:pt x="6533612" y="1258825"/>
                    </a:lnTo>
                    <a:lnTo>
                      <a:pt x="6505965" y="1292336"/>
                    </a:lnTo>
                    <a:lnTo>
                      <a:pt x="6472455" y="1319982"/>
                    </a:lnTo>
                    <a:lnTo>
                      <a:pt x="6433990" y="1340856"/>
                    </a:lnTo>
                    <a:lnTo>
                      <a:pt x="6391480" y="1354046"/>
                    </a:lnTo>
                    <a:lnTo>
                      <a:pt x="6345834" y="1358646"/>
                    </a:lnTo>
                    <a:lnTo>
                      <a:pt x="226440" y="1358646"/>
                    </a:lnTo>
                    <a:lnTo>
                      <a:pt x="180806" y="1354046"/>
                    </a:lnTo>
                    <a:lnTo>
                      <a:pt x="138301" y="1340856"/>
                    </a:lnTo>
                    <a:lnTo>
                      <a:pt x="99837" y="1319982"/>
                    </a:lnTo>
                    <a:lnTo>
                      <a:pt x="66324" y="1292336"/>
                    </a:lnTo>
                    <a:lnTo>
                      <a:pt x="38673" y="1258825"/>
                    </a:lnTo>
                    <a:lnTo>
                      <a:pt x="17795" y="1220360"/>
                    </a:lnTo>
                    <a:lnTo>
                      <a:pt x="4600" y="1177850"/>
                    </a:lnTo>
                    <a:lnTo>
                      <a:pt x="0" y="1132204"/>
                    </a:lnTo>
                    <a:lnTo>
                      <a:pt x="0" y="226441"/>
                    </a:lnTo>
                    <a:close/>
                  </a:path>
                </a:pathLst>
              </a:custGeom>
              <a:ln w="9525">
                <a:solidFill>
                  <a:srgbClr val="55CE74"/>
                </a:solidFill>
              </a:ln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pic>
            <p:nvPicPr>
              <p:cNvPr id="29" name="object 16">
                <a:extLst>
                  <a:ext uri="{FF2B5EF4-FFF2-40B4-BE49-F238E27FC236}">
                    <a16:creationId xmlns:a16="http://schemas.microsoft.com/office/drawing/2014/main" id="{C31D671A-439C-0CC7-0BAE-4AB76DF90E37}"/>
                  </a:ext>
                </a:extLst>
              </p:cNvPr>
              <p:cNvPicPr/>
              <p:nvPr/>
            </p:nvPicPr>
            <p:blipFill>
              <a:blip r:embed="rId5" cstate="print"/>
              <a:stretch>
                <a:fillRect/>
              </a:stretch>
            </p:blipFill>
            <p:spPr>
              <a:xfrm>
                <a:off x="2500248" y="305930"/>
                <a:ext cx="1714500" cy="733945"/>
              </a:xfrm>
              <a:prstGeom prst="rect">
                <a:avLst/>
              </a:prstGeom>
            </p:spPr>
          </p:pic>
        </p:grpSp>
        <p:sp>
          <p:nvSpPr>
            <p:cNvPr id="23" name="object 16">
              <a:extLst>
                <a:ext uri="{FF2B5EF4-FFF2-40B4-BE49-F238E27FC236}">
                  <a16:creationId xmlns:a16="http://schemas.microsoft.com/office/drawing/2014/main" id="{733F5E22-A1E4-4B6E-3840-612B4EC80D67}"/>
                </a:ext>
              </a:extLst>
            </p:cNvPr>
            <p:cNvSpPr txBox="1"/>
            <p:nvPr/>
          </p:nvSpPr>
          <p:spPr>
            <a:xfrm>
              <a:off x="2775727" y="2875716"/>
              <a:ext cx="3332858" cy="391795"/>
            </a:xfrm>
            <a:prstGeom prst="rect">
              <a:avLst/>
            </a:prstGeom>
            <a:noFill/>
          </p:spPr>
          <p:txBody>
            <a:bodyPr vert="horz" wrap="square" lIns="0" tIns="12700" rIns="0" bIns="0" rtlCol="0">
              <a:spAutoFit/>
            </a:bodyPr>
            <a:lstStyle/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Volumen 4,  Número 1  Enero a Julio 2021</a:t>
              </a:r>
            </a:p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Revista Semestral. Venezuela</a:t>
              </a:r>
              <a:endParaRPr sz="1200" dirty="0">
                <a:latin typeface="Arial"/>
                <a:cs typeface="Arial"/>
              </a:endParaRPr>
            </a:p>
          </p:txBody>
        </p:sp>
        <p:pic>
          <p:nvPicPr>
            <p:cNvPr id="24" name="object 25">
              <a:extLst>
                <a:ext uri="{FF2B5EF4-FFF2-40B4-BE49-F238E27FC236}">
                  <a16:creationId xmlns:a16="http://schemas.microsoft.com/office/drawing/2014/main" id="{AC8F9CCF-0F6B-753F-6F1B-4A220B37F282}"/>
                </a:ext>
              </a:extLst>
            </p:cNvPr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470065" y="2027896"/>
              <a:ext cx="2305662" cy="1053903"/>
            </a:xfrm>
            <a:prstGeom prst="rect">
              <a:avLst/>
            </a:prstGeom>
          </p:spPr>
        </p:pic>
        <p:pic>
          <p:nvPicPr>
            <p:cNvPr id="25" name="object 31">
              <a:extLst>
                <a:ext uri="{FF2B5EF4-FFF2-40B4-BE49-F238E27FC236}">
                  <a16:creationId xmlns:a16="http://schemas.microsoft.com/office/drawing/2014/main" id="{DE22E965-CA40-9D72-2923-3F01C5EC86FC}"/>
                </a:ext>
              </a:extLst>
            </p:cNvPr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4932681" y="1951410"/>
              <a:ext cx="1805304" cy="893889"/>
            </a:xfrm>
            <a:prstGeom prst="rect">
              <a:avLst/>
            </a:prstGeom>
          </p:spPr>
        </p:pic>
      </p:grpSp>
    </p:spTree>
  </p:cSld>
  <p:clrMapOvr>
    <a:masterClrMapping/>
  </p:clrMapOvr>
</p:sld>
</file>

<file path=ppt/slides/slide1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94485" y="115823"/>
            <a:ext cx="6669405" cy="8926195"/>
            <a:chOff x="94485" y="115823"/>
            <a:chExt cx="6669405" cy="8926195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204216" y="8651747"/>
              <a:ext cx="6518148" cy="158496"/>
            </a:xfrm>
            <a:prstGeom prst="rect">
              <a:avLst/>
            </a:prstGeom>
          </p:spPr>
        </p:pic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96012" y="115823"/>
              <a:ext cx="6665976" cy="1452372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42849" y="142875"/>
              <a:ext cx="6572275" cy="1358646"/>
            </a:xfrm>
            <a:prstGeom prst="rect">
              <a:avLst/>
            </a:prstGeom>
          </p:spPr>
        </p:pic>
        <p:sp>
          <p:nvSpPr>
            <p:cNvPr id="6" name="object 6"/>
            <p:cNvSpPr/>
            <p:nvPr/>
          </p:nvSpPr>
          <p:spPr>
            <a:xfrm>
              <a:off x="142849" y="142875"/>
              <a:ext cx="6572884" cy="1358900"/>
            </a:xfrm>
            <a:custGeom>
              <a:avLst/>
              <a:gdLst/>
              <a:ahLst/>
              <a:cxnLst/>
              <a:rect l="l" t="t" r="r" b="b"/>
              <a:pathLst>
                <a:path w="6572884" h="1358900">
                  <a:moveTo>
                    <a:pt x="0" y="226441"/>
                  </a:moveTo>
                  <a:lnTo>
                    <a:pt x="4600" y="180795"/>
                  </a:lnTo>
                  <a:lnTo>
                    <a:pt x="17795" y="138285"/>
                  </a:lnTo>
                  <a:lnTo>
                    <a:pt x="38673" y="99820"/>
                  </a:lnTo>
                  <a:lnTo>
                    <a:pt x="66324" y="66309"/>
                  </a:lnTo>
                  <a:lnTo>
                    <a:pt x="99837" y="38663"/>
                  </a:lnTo>
                  <a:lnTo>
                    <a:pt x="138301" y="17789"/>
                  </a:lnTo>
                  <a:lnTo>
                    <a:pt x="180806" y="4599"/>
                  </a:lnTo>
                  <a:lnTo>
                    <a:pt x="226440" y="0"/>
                  </a:lnTo>
                  <a:lnTo>
                    <a:pt x="6345834" y="0"/>
                  </a:lnTo>
                  <a:lnTo>
                    <a:pt x="6391480" y="4599"/>
                  </a:lnTo>
                  <a:lnTo>
                    <a:pt x="6433990" y="17789"/>
                  </a:lnTo>
                  <a:lnTo>
                    <a:pt x="6472455" y="38663"/>
                  </a:lnTo>
                  <a:lnTo>
                    <a:pt x="6505965" y="66309"/>
                  </a:lnTo>
                  <a:lnTo>
                    <a:pt x="6533612" y="99820"/>
                  </a:lnTo>
                  <a:lnTo>
                    <a:pt x="6554485" y="138285"/>
                  </a:lnTo>
                  <a:lnTo>
                    <a:pt x="6567676" y="180795"/>
                  </a:lnTo>
                  <a:lnTo>
                    <a:pt x="6572275" y="226441"/>
                  </a:lnTo>
                  <a:lnTo>
                    <a:pt x="6572275" y="1132204"/>
                  </a:lnTo>
                  <a:lnTo>
                    <a:pt x="6567676" y="1177850"/>
                  </a:lnTo>
                  <a:lnTo>
                    <a:pt x="6554485" y="1220360"/>
                  </a:lnTo>
                  <a:lnTo>
                    <a:pt x="6533612" y="1258825"/>
                  </a:lnTo>
                  <a:lnTo>
                    <a:pt x="6505965" y="1292336"/>
                  </a:lnTo>
                  <a:lnTo>
                    <a:pt x="6472455" y="1319982"/>
                  </a:lnTo>
                  <a:lnTo>
                    <a:pt x="6433990" y="1340856"/>
                  </a:lnTo>
                  <a:lnTo>
                    <a:pt x="6391480" y="1354046"/>
                  </a:lnTo>
                  <a:lnTo>
                    <a:pt x="6345834" y="1358646"/>
                  </a:lnTo>
                  <a:lnTo>
                    <a:pt x="226440" y="1358646"/>
                  </a:lnTo>
                  <a:lnTo>
                    <a:pt x="180806" y="1354046"/>
                  </a:lnTo>
                  <a:lnTo>
                    <a:pt x="138301" y="1340856"/>
                  </a:lnTo>
                  <a:lnTo>
                    <a:pt x="99837" y="1319982"/>
                  </a:lnTo>
                  <a:lnTo>
                    <a:pt x="66324" y="1292336"/>
                  </a:lnTo>
                  <a:lnTo>
                    <a:pt x="38673" y="1258825"/>
                  </a:lnTo>
                  <a:lnTo>
                    <a:pt x="17795" y="1220360"/>
                  </a:lnTo>
                  <a:lnTo>
                    <a:pt x="4600" y="1177850"/>
                  </a:lnTo>
                  <a:lnTo>
                    <a:pt x="0" y="1132204"/>
                  </a:lnTo>
                  <a:lnTo>
                    <a:pt x="0" y="226441"/>
                  </a:lnTo>
                  <a:close/>
                </a:path>
              </a:pathLst>
            </a:custGeom>
            <a:ln w="9525">
              <a:solidFill>
                <a:srgbClr val="55CE7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" name="object 7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2500248" y="305930"/>
              <a:ext cx="1714500" cy="733945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2738628" y="1024127"/>
              <a:ext cx="1897379" cy="371855"/>
            </a:xfrm>
            <a:prstGeom prst="rect">
              <a:avLst/>
            </a:prstGeom>
          </p:spPr>
        </p:pic>
        <p:pic>
          <p:nvPicPr>
            <p:cNvPr id="9" name="object 9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4401312" y="1024127"/>
              <a:ext cx="1577339" cy="371855"/>
            </a:xfrm>
            <a:prstGeom prst="rect">
              <a:avLst/>
            </a:prstGeom>
          </p:spPr>
        </p:pic>
        <p:pic>
          <p:nvPicPr>
            <p:cNvPr id="10" name="object 10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3169920" y="1207007"/>
              <a:ext cx="1546859" cy="371855"/>
            </a:xfrm>
            <a:prstGeom prst="rect">
              <a:avLst/>
            </a:prstGeom>
          </p:spPr>
        </p:pic>
        <p:pic>
          <p:nvPicPr>
            <p:cNvPr id="11" name="object 11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4482083" y="1207007"/>
              <a:ext cx="284988" cy="371855"/>
            </a:xfrm>
            <a:prstGeom prst="rect">
              <a:avLst/>
            </a:prstGeom>
          </p:spPr>
        </p:pic>
        <p:pic>
          <p:nvPicPr>
            <p:cNvPr id="12" name="object 12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4571999" y="1207007"/>
              <a:ext cx="1013460" cy="371855"/>
            </a:xfrm>
            <a:prstGeom prst="rect">
              <a:avLst/>
            </a:prstGeom>
          </p:spPr>
        </p:pic>
        <p:pic>
          <p:nvPicPr>
            <p:cNvPr id="13" name="object 13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324612" y="234695"/>
              <a:ext cx="1719072" cy="1341120"/>
            </a:xfrm>
            <a:prstGeom prst="rect">
              <a:avLst/>
            </a:prstGeom>
          </p:spPr>
        </p:pic>
        <p:pic>
          <p:nvPicPr>
            <p:cNvPr id="14" name="object 14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5606795" y="8193022"/>
              <a:ext cx="1092707" cy="848868"/>
            </a:xfrm>
            <a:prstGeom prst="rect">
              <a:avLst/>
            </a:prstGeom>
          </p:spPr>
        </p:pic>
        <p:pic>
          <p:nvPicPr>
            <p:cNvPr id="15" name="object 15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109728" y="8193022"/>
              <a:ext cx="1092708" cy="848868"/>
            </a:xfrm>
            <a:prstGeom prst="rect">
              <a:avLst/>
            </a:prstGeom>
          </p:spPr>
        </p:pic>
      </p:grpSp>
      <p:sp>
        <p:nvSpPr>
          <p:cNvPr id="16" name="object 16"/>
          <p:cNvSpPr txBox="1"/>
          <p:nvPr/>
        </p:nvSpPr>
        <p:spPr>
          <a:xfrm>
            <a:off x="293014" y="1068451"/>
            <a:ext cx="6309360" cy="700785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2992755" marR="735330" indent="-431800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Arial"/>
                <a:cs typeface="Arial"/>
              </a:rPr>
              <a:t>6ta.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Edición</a:t>
            </a:r>
            <a:r>
              <a:rPr sz="1200" b="1" spc="-10" dirty="0">
                <a:latin typeface="Arial"/>
                <a:cs typeface="Arial"/>
              </a:rPr>
              <a:t> Volumen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I</a:t>
            </a:r>
            <a:r>
              <a:rPr sz="1200" b="1" spc="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Enero</a:t>
            </a:r>
            <a:r>
              <a:rPr sz="1200" b="1" spc="-3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a</a:t>
            </a:r>
            <a:r>
              <a:rPr sz="1200" b="1" spc="-2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Julio</a:t>
            </a:r>
            <a:r>
              <a:rPr sz="1200" b="1" spc="-5" dirty="0">
                <a:latin typeface="Arial"/>
                <a:cs typeface="Arial"/>
              </a:rPr>
              <a:t> </a:t>
            </a:r>
            <a:r>
              <a:rPr sz="1200" b="1" spc="-20" dirty="0">
                <a:latin typeface="Arial"/>
                <a:cs typeface="Arial"/>
              </a:rPr>
              <a:t>2021 </a:t>
            </a:r>
            <a:r>
              <a:rPr sz="1200" b="1" dirty="0">
                <a:latin typeface="Arial"/>
                <a:cs typeface="Arial"/>
              </a:rPr>
              <a:t>Revista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Semestral-</a:t>
            </a:r>
            <a:r>
              <a:rPr sz="1200" b="1" spc="-40" dirty="0">
                <a:latin typeface="Arial"/>
                <a:cs typeface="Arial"/>
              </a:rPr>
              <a:t> </a:t>
            </a:r>
            <a:r>
              <a:rPr sz="1200" b="1" spc="-10" dirty="0">
                <a:latin typeface="Arial"/>
                <a:cs typeface="Arial"/>
              </a:rPr>
              <a:t>Venezuela</a:t>
            </a:r>
            <a:endParaRPr sz="12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760"/>
              </a:spcBef>
            </a:pPr>
            <a:endParaRPr sz="12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</a:pPr>
            <a:r>
              <a:rPr sz="1200" b="1" i="1" dirty="0">
                <a:latin typeface="Times New Roman"/>
                <a:cs typeface="Times New Roman"/>
              </a:rPr>
              <a:t>Estrategias</a:t>
            </a:r>
            <a:r>
              <a:rPr sz="1200" b="1" i="1" spc="-45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y</a:t>
            </a:r>
            <a:r>
              <a:rPr sz="1200" b="1" i="1" spc="-25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Técnicas</a:t>
            </a:r>
            <a:r>
              <a:rPr sz="1200" b="1" i="1" spc="-10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de</a:t>
            </a:r>
            <a:r>
              <a:rPr sz="1200" b="1" i="1" spc="-25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Recolección</a:t>
            </a:r>
            <a:r>
              <a:rPr sz="1200" b="1" i="1" spc="10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de</a:t>
            </a:r>
            <a:r>
              <a:rPr sz="1200" b="1" i="1" spc="-25" dirty="0">
                <a:latin typeface="Times New Roman"/>
                <a:cs typeface="Times New Roman"/>
              </a:rPr>
              <a:t> </a:t>
            </a:r>
            <a:r>
              <a:rPr sz="1200" b="1" i="1" spc="-10" dirty="0">
                <a:latin typeface="Times New Roman"/>
                <a:cs typeface="Times New Roman"/>
              </a:rPr>
              <a:t>Información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45"/>
              </a:spcBef>
            </a:pPr>
            <a:endParaRPr sz="1200">
              <a:latin typeface="Times New Roman"/>
              <a:cs typeface="Times New Roman"/>
            </a:endParaRPr>
          </a:p>
          <a:p>
            <a:pPr marL="375285" marR="6350" indent="-36322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estrategia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ordenadora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investigación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adoptó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interacción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individual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colectiva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del </a:t>
            </a:r>
            <a:r>
              <a:rPr sz="1200" spc="-10" dirty="0">
                <a:latin typeface="Times New Roman"/>
                <a:cs typeface="Times New Roman"/>
              </a:rPr>
              <a:t>investigador,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tanto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docentes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 los participantes. Esta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interacción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estará </a:t>
            </a:r>
            <a:r>
              <a:rPr sz="1200" spc="-10" dirty="0">
                <a:latin typeface="Times New Roman"/>
                <a:cs typeface="Times New Roman"/>
              </a:rPr>
              <a:t>apoyada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técnica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entrevista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dialógica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desestructurada,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así como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también en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 grupos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focales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aprendizaje.Así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mismo,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recolección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datos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información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utilizó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como </a:t>
            </a:r>
            <a:r>
              <a:rPr sz="1200" dirty="0">
                <a:latin typeface="Times New Roman"/>
                <a:cs typeface="Times New Roman"/>
              </a:rPr>
              <a:t>instrumento</a:t>
            </a:r>
            <a:r>
              <a:rPr sz="1200" spc="3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3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guion</a:t>
            </a:r>
            <a:r>
              <a:rPr sz="1200" spc="3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entrevistas</a:t>
            </a:r>
            <a:r>
              <a:rPr sz="1200" spc="3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dialógica</a:t>
            </a:r>
            <a:r>
              <a:rPr sz="1200" spc="3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3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dos</a:t>
            </a:r>
            <a:r>
              <a:rPr sz="1200" spc="3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partes:</a:t>
            </a:r>
            <a:r>
              <a:rPr sz="1200" spc="3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3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primera</a:t>
            </a:r>
            <a:r>
              <a:rPr sz="1200" spc="3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referida</a:t>
            </a:r>
            <a:r>
              <a:rPr sz="1200" spc="3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36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datos </a:t>
            </a:r>
            <a:r>
              <a:rPr sz="1200" dirty="0">
                <a:latin typeface="Times New Roman"/>
                <a:cs typeface="Times New Roman"/>
              </a:rPr>
              <a:t>personales,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segunda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relacionada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categorías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Subcategorías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preliminares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análisis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número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preguntas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sub-</a:t>
            </a:r>
            <a:r>
              <a:rPr sz="1200" dirty="0">
                <a:latin typeface="Times New Roman"/>
                <a:cs typeface="Times New Roman"/>
              </a:rPr>
              <a:t>preguntas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requeridas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información,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siempre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forma libre.</a:t>
            </a:r>
            <a:endParaRPr sz="1200">
              <a:latin typeface="Times New Roman"/>
              <a:cs typeface="Times New Roman"/>
            </a:endParaRPr>
          </a:p>
          <a:p>
            <a:pPr marL="375285" marR="5715" indent="-363220" algn="just">
              <a:lnSpc>
                <a:spcPct val="100000"/>
              </a:lnSpc>
              <a:spcBef>
                <a:spcPts val="5"/>
              </a:spcBef>
            </a:pPr>
            <a:r>
              <a:rPr sz="1200" dirty="0">
                <a:latin typeface="Times New Roman"/>
                <a:cs typeface="Times New Roman"/>
              </a:rPr>
              <a:t>Otra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técnica utilizada fue la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observación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participante, la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cual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requirió la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intervención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investigador </a:t>
            </a:r>
            <a:r>
              <a:rPr sz="1200" dirty="0">
                <a:latin typeface="Times New Roman"/>
                <a:cs typeface="Times New Roman"/>
              </a:rPr>
              <a:t>sobre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hechos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realidades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puedan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producirse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institución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seleccionada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durante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el </a:t>
            </a:r>
            <a:r>
              <a:rPr sz="1200" dirty="0">
                <a:latin typeface="Times New Roman"/>
                <a:cs typeface="Times New Roman"/>
              </a:rPr>
              <a:t>periodo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estudio,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cual,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datos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obtenidos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fueron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registrados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notas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campo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 </a:t>
            </a:r>
            <a:r>
              <a:rPr sz="1200" dirty="0">
                <a:latin typeface="Times New Roman"/>
                <a:cs typeface="Times New Roman"/>
              </a:rPr>
              <a:t>acuerdo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vivencias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escenario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natural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donde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desarrollaron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acontecimientos,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Universidad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Nacional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Experimental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Rómulo</a:t>
            </a:r>
            <a:r>
              <a:rPr sz="1200" spc="-5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Gallegos.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60"/>
              </a:spcBef>
            </a:pP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1200" b="1" i="1" dirty="0">
                <a:latin typeface="Times New Roman"/>
                <a:cs typeface="Times New Roman"/>
              </a:rPr>
              <a:t>Técnicas de</a:t>
            </a:r>
            <a:r>
              <a:rPr sz="1200" b="1" i="1" spc="-60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Análisis</a:t>
            </a:r>
            <a:r>
              <a:rPr sz="1200" b="1" i="1" spc="-40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de</a:t>
            </a:r>
            <a:r>
              <a:rPr sz="1200" b="1" i="1" spc="-15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la</a:t>
            </a:r>
            <a:r>
              <a:rPr sz="1200" b="1" i="1" spc="-20" dirty="0">
                <a:latin typeface="Times New Roman"/>
                <a:cs typeface="Times New Roman"/>
              </a:rPr>
              <a:t> </a:t>
            </a:r>
            <a:r>
              <a:rPr sz="1200" b="1" i="1" spc="-10" dirty="0">
                <a:latin typeface="Times New Roman"/>
                <a:cs typeface="Times New Roman"/>
              </a:rPr>
              <a:t>Información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60"/>
              </a:spcBef>
            </a:pPr>
            <a:endParaRPr sz="1200">
              <a:latin typeface="Times New Roman"/>
              <a:cs typeface="Times New Roman"/>
            </a:endParaRPr>
          </a:p>
          <a:p>
            <a:pPr marL="375285" marR="7620" indent="-36322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acuerdo</a:t>
            </a:r>
            <a:r>
              <a:rPr sz="1200" spc="3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3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Ruiz</a:t>
            </a:r>
            <a:r>
              <a:rPr sz="1200" spc="3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3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Ispizua</a:t>
            </a:r>
            <a:r>
              <a:rPr sz="1200" spc="3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(1989),</a:t>
            </a:r>
            <a:r>
              <a:rPr sz="1200" spc="3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3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análisis</a:t>
            </a:r>
            <a:r>
              <a:rPr sz="1200" spc="3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consiste</a:t>
            </a:r>
            <a:r>
              <a:rPr sz="1200" spc="3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“en</a:t>
            </a:r>
            <a:r>
              <a:rPr sz="1200" spc="3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desentrañar</a:t>
            </a:r>
            <a:r>
              <a:rPr sz="1200" spc="3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3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estructuras</a:t>
            </a:r>
            <a:r>
              <a:rPr sz="1200" spc="36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 </a:t>
            </a:r>
            <a:r>
              <a:rPr sz="1200" dirty="0">
                <a:latin typeface="Times New Roman"/>
                <a:cs typeface="Times New Roman"/>
              </a:rPr>
              <a:t>significados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información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recabada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determinar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campo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social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alcance”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(p.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69).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este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modo,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abordó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reducción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datos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posterior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categorización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codificación, </a:t>
            </a:r>
            <a:r>
              <a:rPr sz="1200" dirty="0">
                <a:latin typeface="Times New Roman"/>
                <a:cs typeface="Times New Roman"/>
              </a:rPr>
              <a:t>así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estructuración,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contrastación y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triangulación para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-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debida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teorización.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60"/>
              </a:spcBef>
            </a:pPr>
            <a:endParaRPr sz="12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5"/>
              </a:spcBef>
            </a:pPr>
            <a:r>
              <a:rPr sz="1200" b="1" spc="-25" dirty="0">
                <a:latin typeface="Times New Roman"/>
                <a:cs typeface="Times New Roman"/>
              </a:rPr>
              <a:t>RESULTADOS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FINALES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5"/>
              </a:spcBef>
            </a:pPr>
            <a:endParaRPr sz="1200">
              <a:latin typeface="Times New Roman"/>
              <a:cs typeface="Times New Roman"/>
            </a:endParaRPr>
          </a:p>
          <a:p>
            <a:pPr marL="375285" marR="5080" indent="-363220" algn="just">
              <a:lnSpc>
                <a:spcPct val="100000"/>
              </a:lnSpc>
              <a:spcBef>
                <a:spcPts val="5"/>
              </a:spcBef>
            </a:pP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hacer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posible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esta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realidad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necesario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estar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paz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nosotros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3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otro.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formación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spc="-50" dirty="0">
                <a:latin typeface="Times New Roman"/>
                <a:cs typeface="Times New Roman"/>
              </a:rPr>
              <a:t>y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ejercicio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docente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requieren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mucha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paz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espiritual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tiene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partir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proceso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 </a:t>
            </a:r>
            <a:r>
              <a:rPr sz="1200" dirty="0">
                <a:latin typeface="Times New Roman"/>
                <a:cs typeface="Times New Roman"/>
              </a:rPr>
              <a:t>reconciliación</a:t>
            </a:r>
            <a:r>
              <a:rPr sz="1200" spc="3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3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nosotros</a:t>
            </a:r>
            <a:r>
              <a:rPr sz="1200" spc="3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mismos</a:t>
            </a:r>
            <a:r>
              <a:rPr sz="1200" spc="3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3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poder</a:t>
            </a:r>
            <a:r>
              <a:rPr sz="1200" spc="3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reconciliarnos</a:t>
            </a:r>
            <a:r>
              <a:rPr sz="1200" spc="3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3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3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otro.</a:t>
            </a:r>
            <a:r>
              <a:rPr sz="1200" spc="31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Tenemos</a:t>
            </a:r>
            <a:r>
              <a:rPr sz="1200" spc="32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que </a:t>
            </a:r>
            <a:r>
              <a:rPr sz="1200" dirty="0">
                <a:latin typeface="Times New Roman"/>
                <a:cs typeface="Times New Roman"/>
              </a:rPr>
              <a:t>recuperar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0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tarea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humanizadora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educación,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educación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despierte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ser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humano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llevamos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dentro,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dé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cuenta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realidad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caótica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cambiante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apropiándonos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spc="-50" dirty="0">
                <a:latin typeface="Times New Roman"/>
                <a:cs typeface="Times New Roman"/>
              </a:rPr>
              <a:t>y </a:t>
            </a:r>
            <a:r>
              <a:rPr sz="1200" dirty="0">
                <a:latin typeface="Times New Roman"/>
                <a:cs typeface="Times New Roman"/>
              </a:rPr>
              <a:t>preparado al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conglomerado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estudiante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asumir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desafíos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era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postmoderna.</a:t>
            </a:r>
            <a:endParaRPr sz="1200">
              <a:latin typeface="Times New Roman"/>
              <a:cs typeface="Times New Roman"/>
            </a:endParaRPr>
          </a:p>
          <a:p>
            <a:pPr marL="375285" marR="7620" indent="-36322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agregar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cambiar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sociedad,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donde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podamos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vivir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paz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incluso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celebrar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nuestras </a:t>
            </a:r>
            <a:r>
              <a:rPr sz="1200" dirty="0">
                <a:latin typeface="Times New Roman"/>
                <a:cs typeface="Times New Roman"/>
              </a:rPr>
              <a:t>diferencias,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necesario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transformar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visión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ser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humano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personalizado,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aislado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una </a:t>
            </a:r>
            <a:r>
              <a:rPr sz="1200" dirty="0">
                <a:latin typeface="Times New Roman"/>
                <a:cs typeface="Times New Roman"/>
              </a:rPr>
              <a:t>fragmentada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mirada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individuo,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solo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piensa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sí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mismo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propio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beneficio.</a:t>
            </a:r>
            <a:endParaRPr sz="1200">
              <a:latin typeface="Times New Roman"/>
              <a:cs typeface="Times New Roman"/>
            </a:endParaRPr>
          </a:p>
        </p:txBody>
      </p:sp>
      <p:pic>
        <p:nvPicPr>
          <p:cNvPr id="17" name="object 17"/>
          <p:cNvPicPr/>
          <p:nvPr/>
        </p:nvPicPr>
        <p:blipFill>
          <a:blip r:embed="rId13" cstate="print"/>
          <a:stretch>
            <a:fillRect/>
          </a:stretch>
        </p:blipFill>
        <p:spPr>
          <a:xfrm>
            <a:off x="4725161" y="164274"/>
            <a:ext cx="1805305" cy="893889"/>
          </a:xfrm>
          <a:prstGeom prst="rect">
            <a:avLst/>
          </a:prstGeom>
        </p:spPr>
      </p:pic>
      <p:sp>
        <p:nvSpPr>
          <p:cNvPr id="18" name="object 18"/>
          <p:cNvSpPr txBox="1"/>
          <p:nvPr/>
        </p:nvSpPr>
        <p:spPr>
          <a:xfrm>
            <a:off x="1234236" y="8256964"/>
            <a:ext cx="4399280" cy="372745"/>
          </a:xfrm>
          <a:prstGeom prst="rect">
            <a:avLst/>
          </a:prstGeom>
        </p:spPr>
        <p:txBody>
          <a:bodyPr vert="horz" wrap="square" lIns="0" tIns="6350" rIns="0" bIns="0" rtlCol="0">
            <a:spAutoFit/>
          </a:bodyPr>
          <a:lstStyle/>
          <a:p>
            <a:pPr marL="12700" marR="5080" indent="73025">
              <a:lnSpc>
                <a:spcPts val="1400"/>
              </a:lnSpc>
              <a:spcBef>
                <a:spcPts val="50"/>
              </a:spcBef>
            </a:pPr>
            <a:r>
              <a:rPr sz="1200" b="1" dirty="0">
                <a:latin typeface="Times New Roman"/>
                <a:cs typeface="Times New Roman"/>
              </a:rPr>
              <a:t>Esencia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Educativa</a:t>
            </a:r>
            <a:r>
              <a:rPr sz="1200" b="1" spc="23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del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Profesional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No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Docente.</a:t>
            </a:r>
            <a:r>
              <a:rPr sz="1200" b="1" spc="-1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Hacia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una</a:t>
            </a:r>
            <a:r>
              <a:rPr sz="1200" b="1" spc="-6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Teoría </a:t>
            </a:r>
            <a:r>
              <a:rPr sz="1200" b="1" dirty="0">
                <a:latin typeface="Times New Roman"/>
                <a:cs typeface="Times New Roman"/>
              </a:rPr>
              <a:t>Epocal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Desde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los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Cimientos</a:t>
            </a:r>
            <a:r>
              <a:rPr sz="1200" b="1" spc="-10" dirty="0">
                <a:latin typeface="Times New Roman"/>
                <a:cs typeface="Times New Roman"/>
              </a:rPr>
              <a:t> Epistémicos</a:t>
            </a:r>
            <a:r>
              <a:rPr sz="1200" b="1" spc="-6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Académicos</a:t>
            </a:r>
            <a:r>
              <a:rPr sz="1200" b="1" spc="-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Postmodernos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2593085" y="8828768"/>
            <a:ext cx="1602740" cy="1943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410"/>
              </a:lnSpc>
            </a:pPr>
            <a:r>
              <a:rPr sz="1200" b="1" dirty="0">
                <a:latin typeface="Times New Roman"/>
                <a:cs typeface="Times New Roman"/>
              </a:rPr>
              <a:t>MSc.</a:t>
            </a:r>
            <a:r>
              <a:rPr sz="1200" b="1" spc="-4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Kimberllin</a:t>
            </a:r>
            <a:r>
              <a:rPr sz="1200" b="1" spc="-10" dirty="0">
                <a:latin typeface="Times New Roman"/>
                <a:cs typeface="Times New Roman"/>
              </a:rPr>
              <a:t> García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20" name="object 20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62179" rIns="0" bIns="0" rtlCol="0">
            <a:spAutoFit/>
          </a:bodyPr>
          <a:lstStyle/>
          <a:p>
            <a:pPr marL="183515">
              <a:lnSpc>
                <a:spcPts val="1410"/>
              </a:lnSpc>
            </a:pPr>
            <a:fld id="{81D60167-4931-47E6-BA6A-407CBD079E47}" type="slidenum">
              <a:rPr spc="-25" dirty="0"/>
              <a:t>133</a:t>
            </a:fld>
            <a:endParaRPr spc="-25" dirty="0"/>
          </a:p>
        </p:txBody>
      </p:sp>
      <p:grpSp>
        <p:nvGrpSpPr>
          <p:cNvPr id="21" name="Grupo 20">
            <a:extLst>
              <a:ext uri="{FF2B5EF4-FFF2-40B4-BE49-F238E27FC236}">
                <a16:creationId xmlns:a16="http://schemas.microsoft.com/office/drawing/2014/main" id="{6669F28B-17A8-5DE2-FEE4-404839A196A9}"/>
              </a:ext>
            </a:extLst>
          </p:cNvPr>
          <p:cNvGrpSpPr/>
          <p:nvPr/>
        </p:nvGrpSpPr>
        <p:grpSpPr>
          <a:xfrm>
            <a:off x="109728" y="123189"/>
            <a:ext cx="6665976" cy="1452626"/>
            <a:chOff x="470065" y="1951410"/>
            <a:chExt cx="6665976" cy="1452626"/>
          </a:xfrm>
        </p:grpSpPr>
        <p:grpSp>
          <p:nvGrpSpPr>
            <p:cNvPr id="22" name="object 12">
              <a:extLst>
                <a:ext uri="{FF2B5EF4-FFF2-40B4-BE49-F238E27FC236}">
                  <a16:creationId xmlns:a16="http://schemas.microsoft.com/office/drawing/2014/main" id="{819FB089-69B7-79AD-A4AA-F736D49ADD3D}"/>
                </a:ext>
              </a:extLst>
            </p:cNvPr>
            <p:cNvGrpSpPr/>
            <p:nvPr/>
          </p:nvGrpSpPr>
          <p:grpSpPr>
            <a:xfrm>
              <a:off x="470065" y="1951664"/>
              <a:ext cx="6665976" cy="1452372"/>
              <a:chOff x="96011" y="115823"/>
              <a:chExt cx="6665976" cy="1452372"/>
            </a:xfrm>
          </p:grpSpPr>
          <p:pic>
            <p:nvPicPr>
              <p:cNvPr id="26" name="object 13">
                <a:extLst>
                  <a:ext uri="{FF2B5EF4-FFF2-40B4-BE49-F238E27FC236}">
                    <a16:creationId xmlns:a16="http://schemas.microsoft.com/office/drawing/2014/main" id="{3074B365-B992-813F-3CC1-7C109D1E30FD}"/>
                  </a:ext>
                </a:extLst>
              </p:cNvPr>
              <p:cNvPicPr/>
              <p:nvPr/>
            </p:nvPicPr>
            <p:blipFill>
              <a:blip r:embed="rId3" cstate="print"/>
              <a:stretch>
                <a:fillRect/>
              </a:stretch>
            </p:blipFill>
            <p:spPr>
              <a:xfrm>
                <a:off x="96011" y="115823"/>
                <a:ext cx="6665976" cy="1452372"/>
              </a:xfrm>
              <a:prstGeom prst="rect">
                <a:avLst/>
              </a:prstGeom>
            </p:spPr>
          </p:pic>
          <p:pic>
            <p:nvPicPr>
              <p:cNvPr id="27" name="object 14">
                <a:extLst>
                  <a:ext uri="{FF2B5EF4-FFF2-40B4-BE49-F238E27FC236}">
                    <a16:creationId xmlns:a16="http://schemas.microsoft.com/office/drawing/2014/main" id="{00430D18-363F-D697-A200-E32A94FC5ED3}"/>
                  </a:ext>
                </a:extLst>
              </p:cNvPr>
              <p:cNvPicPr/>
              <p:nvPr/>
            </p:nvPicPr>
            <p:blipFill>
              <a:blip r:embed="rId4" cstate="print"/>
              <a:stretch>
                <a:fillRect/>
              </a:stretch>
            </p:blipFill>
            <p:spPr>
              <a:xfrm>
                <a:off x="142849" y="142875"/>
                <a:ext cx="6572275" cy="1358646"/>
              </a:xfrm>
              <a:prstGeom prst="rect">
                <a:avLst/>
              </a:prstGeom>
            </p:spPr>
          </p:pic>
          <p:sp>
            <p:nvSpPr>
              <p:cNvPr id="28" name="object 15">
                <a:extLst>
                  <a:ext uri="{FF2B5EF4-FFF2-40B4-BE49-F238E27FC236}">
                    <a16:creationId xmlns:a16="http://schemas.microsoft.com/office/drawing/2014/main" id="{B35B364F-02E3-3F26-6060-EDCEE2D3CBB7}"/>
                  </a:ext>
                </a:extLst>
              </p:cNvPr>
              <p:cNvSpPr/>
              <p:nvPr/>
            </p:nvSpPr>
            <p:spPr>
              <a:xfrm>
                <a:off x="142849" y="142875"/>
                <a:ext cx="6572884" cy="1358900"/>
              </a:xfrm>
              <a:custGeom>
                <a:avLst/>
                <a:gdLst/>
                <a:ahLst/>
                <a:cxnLst/>
                <a:rect l="l" t="t" r="r" b="b"/>
                <a:pathLst>
                  <a:path w="6572884" h="1358900">
                    <a:moveTo>
                      <a:pt x="0" y="226441"/>
                    </a:moveTo>
                    <a:lnTo>
                      <a:pt x="4600" y="180795"/>
                    </a:lnTo>
                    <a:lnTo>
                      <a:pt x="17795" y="138285"/>
                    </a:lnTo>
                    <a:lnTo>
                      <a:pt x="38673" y="99820"/>
                    </a:lnTo>
                    <a:lnTo>
                      <a:pt x="66324" y="66309"/>
                    </a:lnTo>
                    <a:lnTo>
                      <a:pt x="99837" y="38663"/>
                    </a:lnTo>
                    <a:lnTo>
                      <a:pt x="138301" y="17789"/>
                    </a:lnTo>
                    <a:lnTo>
                      <a:pt x="180806" y="4599"/>
                    </a:lnTo>
                    <a:lnTo>
                      <a:pt x="226440" y="0"/>
                    </a:lnTo>
                    <a:lnTo>
                      <a:pt x="6345834" y="0"/>
                    </a:lnTo>
                    <a:lnTo>
                      <a:pt x="6391480" y="4599"/>
                    </a:lnTo>
                    <a:lnTo>
                      <a:pt x="6433990" y="17789"/>
                    </a:lnTo>
                    <a:lnTo>
                      <a:pt x="6472455" y="38663"/>
                    </a:lnTo>
                    <a:lnTo>
                      <a:pt x="6505965" y="66309"/>
                    </a:lnTo>
                    <a:lnTo>
                      <a:pt x="6533612" y="99820"/>
                    </a:lnTo>
                    <a:lnTo>
                      <a:pt x="6554485" y="138285"/>
                    </a:lnTo>
                    <a:lnTo>
                      <a:pt x="6567676" y="180795"/>
                    </a:lnTo>
                    <a:lnTo>
                      <a:pt x="6572275" y="226441"/>
                    </a:lnTo>
                    <a:lnTo>
                      <a:pt x="6572275" y="1132204"/>
                    </a:lnTo>
                    <a:lnTo>
                      <a:pt x="6567676" y="1177850"/>
                    </a:lnTo>
                    <a:lnTo>
                      <a:pt x="6554485" y="1220360"/>
                    </a:lnTo>
                    <a:lnTo>
                      <a:pt x="6533612" y="1258825"/>
                    </a:lnTo>
                    <a:lnTo>
                      <a:pt x="6505965" y="1292336"/>
                    </a:lnTo>
                    <a:lnTo>
                      <a:pt x="6472455" y="1319982"/>
                    </a:lnTo>
                    <a:lnTo>
                      <a:pt x="6433990" y="1340856"/>
                    </a:lnTo>
                    <a:lnTo>
                      <a:pt x="6391480" y="1354046"/>
                    </a:lnTo>
                    <a:lnTo>
                      <a:pt x="6345834" y="1358646"/>
                    </a:lnTo>
                    <a:lnTo>
                      <a:pt x="226440" y="1358646"/>
                    </a:lnTo>
                    <a:lnTo>
                      <a:pt x="180806" y="1354046"/>
                    </a:lnTo>
                    <a:lnTo>
                      <a:pt x="138301" y="1340856"/>
                    </a:lnTo>
                    <a:lnTo>
                      <a:pt x="99837" y="1319982"/>
                    </a:lnTo>
                    <a:lnTo>
                      <a:pt x="66324" y="1292336"/>
                    </a:lnTo>
                    <a:lnTo>
                      <a:pt x="38673" y="1258825"/>
                    </a:lnTo>
                    <a:lnTo>
                      <a:pt x="17795" y="1220360"/>
                    </a:lnTo>
                    <a:lnTo>
                      <a:pt x="4600" y="1177850"/>
                    </a:lnTo>
                    <a:lnTo>
                      <a:pt x="0" y="1132204"/>
                    </a:lnTo>
                    <a:lnTo>
                      <a:pt x="0" y="226441"/>
                    </a:lnTo>
                    <a:close/>
                  </a:path>
                </a:pathLst>
              </a:custGeom>
              <a:ln w="9525">
                <a:solidFill>
                  <a:srgbClr val="55CE74"/>
                </a:solidFill>
              </a:ln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pic>
            <p:nvPicPr>
              <p:cNvPr id="29" name="object 16">
                <a:extLst>
                  <a:ext uri="{FF2B5EF4-FFF2-40B4-BE49-F238E27FC236}">
                    <a16:creationId xmlns:a16="http://schemas.microsoft.com/office/drawing/2014/main" id="{4BD15485-EDD4-1BAF-253A-6D8F9476D0CE}"/>
                  </a:ext>
                </a:extLst>
              </p:cNvPr>
              <p:cNvPicPr/>
              <p:nvPr/>
            </p:nvPicPr>
            <p:blipFill>
              <a:blip r:embed="rId5" cstate="print"/>
              <a:stretch>
                <a:fillRect/>
              </a:stretch>
            </p:blipFill>
            <p:spPr>
              <a:xfrm>
                <a:off x="2500248" y="305930"/>
                <a:ext cx="1714500" cy="733945"/>
              </a:xfrm>
              <a:prstGeom prst="rect">
                <a:avLst/>
              </a:prstGeom>
            </p:spPr>
          </p:pic>
        </p:grpSp>
        <p:sp>
          <p:nvSpPr>
            <p:cNvPr id="23" name="object 16">
              <a:extLst>
                <a:ext uri="{FF2B5EF4-FFF2-40B4-BE49-F238E27FC236}">
                  <a16:creationId xmlns:a16="http://schemas.microsoft.com/office/drawing/2014/main" id="{9EBFE3B4-8BD0-F595-68D4-568457BB82BD}"/>
                </a:ext>
              </a:extLst>
            </p:cNvPr>
            <p:cNvSpPr txBox="1"/>
            <p:nvPr/>
          </p:nvSpPr>
          <p:spPr>
            <a:xfrm>
              <a:off x="2775727" y="2875716"/>
              <a:ext cx="3332858" cy="391795"/>
            </a:xfrm>
            <a:prstGeom prst="rect">
              <a:avLst/>
            </a:prstGeom>
            <a:noFill/>
          </p:spPr>
          <p:txBody>
            <a:bodyPr vert="horz" wrap="square" lIns="0" tIns="12700" rIns="0" bIns="0" rtlCol="0">
              <a:spAutoFit/>
            </a:bodyPr>
            <a:lstStyle/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Volumen 4,  Número 1  Enero a Julio 2021</a:t>
              </a:r>
            </a:p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Revista Semestral. Venezuela</a:t>
              </a:r>
              <a:endParaRPr sz="1200" dirty="0">
                <a:latin typeface="Arial"/>
                <a:cs typeface="Arial"/>
              </a:endParaRPr>
            </a:p>
          </p:txBody>
        </p:sp>
        <p:pic>
          <p:nvPicPr>
            <p:cNvPr id="24" name="object 25">
              <a:extLst>
                <a:ext uri="{FF2B5EF4-FFF2-40B4-BE49-F238E27FC236}">
                  <a16:creationId xmlns:a16="http://schemas.microsoft.com/office/drawing/2014/main" id="{3C1C9237-23AD-62B1-3CE3-D2C25BC1F106}"/>
                </a:ext>
              </a:extLst>
            </p:cNvPr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470065" y="2027896"/>
              <a:ext cx="2305662" cy="1053903"/>
            </a:xfrm>
            <a:prstGeom prst="rect">
              <a:avLst/>
            </a:prstGeom>
          </p:spPr>
        </p:pic>
        <p:pic>
          <p:nvPicPr>
            <p:cNvPr id="25" name="object 31">
              <a:extLst>
                <a:ext uri="{FF2B5EF4-FFF2-40B4-BE49-F238E27FC236}">
                  <a16:creationId xmlns:a16="http://schemas.microsoft.com/office/drawing/2014/main" id="{5C25FAD9-68A2-87B3-6E40-B9AB0112DD94}"/>
                </a:ext>
              </a:extLst>
            </p:cNvPr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4932681" y="1951410"/>
              <a:ext cx="1805304" cy="893889"/>
            </a:xfrm>
            <a:prstGeom prst="rect">
              <a:avLst/>
            </a:prstGeom>
          </p:spPr>
        </p:pic>
      </p:grpSp>
    </p:spTree>
  </p:cSld>
  <p:clrMapOvr>
    <a:masterClrMapping/>
  </p:clrMapOvr>
</p:sld>
</file>

<file path=ppt/slides/slide1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94485" y="115823"/>
            <a:ext cx="6669405" cy="8926195"/>
            <a:chOff x="94485" y="115823"/>
            <a:chExt cx="6669405" cy="8926195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204216" y="8651747"/>
              <a:ext cx="6518148" cy="158496"/>
            </a:xfrm>
            <a:prstGeom prst="rect">
              <a:avLst/>
            </a:prstGeom>
          </p:spPr>
        </p:pic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96012" y="115823"/>
              <a:ext cx="6665976" cy="1452372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42849" y="142875"/>
              <a:ext cx="6572275" cy="1358646"/>
            </a:xfrm>
            <a:prstGeom prst="rect">
              <a:avLst/>
            </a:prstGeom>
          </p:spPr>
        </p:pic>
        <p:sp>
          <p:nvSpPr>
            <p:cNvPr id="6" name="object 6"/>
            <p:cNvSpPr/>
            <p:nvPr/>
          </p:nvSpPr>
          <p:spPr>
            <a:xfrm>
              <a:off x="142849" y="142875"/>
              <a:ext cx="6572884" cy="1358900"/>
            </a:xfrm>
            <a:custGeom>
              <a:avLst/>
              <a:gdLst/>
              <a:ahLst/>
              <a:cxnLst/>
              <a:rect l="l" t="t" r="r" b="b"/>
              <a:pathLst>
                <a:path w="6572884" h="1358900">
                  <a:moveTo>
                    <a:pt x="0" y="226441"/>
                  </a:moveTo>
                  <a:lnTo>
                    <a:pt x="4600" y="180795"/>
                  </a:lnTo>
                  <a:lnTo>
                    <a:pt x="17795" y="138285"/>
                  </a:lnTo>
                  <a:lnTo>
                    <a:pt x="38673" y="99820"/>
                  </a:lnTo>
                  <a:lnTo>
                    <a:pt x="66324" y="66309"/>
                  </a:lnTo>
                  <a:lnTo>
                    <a:pt x="99837" y="38663"/>
                  </a:lnTo>
                  <a:lnTo>
                    <a:pt x="138301" y="17789"/>
                  </a:lnTo>
                  <a:lnTo>
                    <a:pt x="180806" y="4599"/>
                  </a:lnTo>
                  <a:lnTo>
                    <a:pt x="226440" y="0"/>
                  </a:lnTo>
                  <a:lnTo>
                    <a:pt x="6345834" y="0"/>
                  </a:lnTo>
                  <a:lnTo>
                    <a:pt x="6391480" y="4599"/>
                  </a:lnTo>
                  <a:lnTo>
                    <a:pt x="6433990" y="17789"/>
                  </a:lnTo>
                  <a:lnTo>
                    <a:pt x="6472455" y="38663"/>
                  </a:lnTo>
                  <a:lnTo>
                    <a:pt x="6505965" y="66309"/>
                  </a:lnTo>
                  <a:lnTo>
                    <a:pt x="6533612" y="99820"/>
                  </a:lnTo>
                  <a:lnTo>
                    <a:pt x="6554485" y="138285"/>
                  </a:lnTo>
                  <a:lnTo>
                    <a:pt x="6567676" y="180795"/>
                  </a:lnTo>
                  <a:lnTo>
                    <a:pt x="6572275" y="226441"/>
                  </a:lnTo>
                  <a:lnTo>
                    <a:pt x="6572275" y="1132204"/>
                  </a:lnTo>
                  <a:lnTo>
                    <a:pt x="6567676" y="1177850"/>
                  </a:lnTo>
                  <a:lnTo>
                    <a:pt x="6554485" y="1220360"/>
                  </a:lnTo>
                  <a:lnTo>
                    <a:pt x="6533612" y="1258825"/>
                  </a:lnTo>
                  <a:lnTo>
                    <a:pt x="6505965" y="1292336"/>
                  </a:lnTo>
                  <a:lnTo>
                    <a:pt x="6472455" y="1319982"/>
                  </a:lnTo>
                  <a:lnTo>
                    <a:pt x="6433990" y="1340856"/>
                  </a:lnTo>
                  <a:lnTo>
                    <a:pt x="6391480" y="1354046"/>
                  </a:lnTo>
                  <a:lnTo>
                    <a:pt x="6345834" y="1358646"/>
                  </a:lnTo>
                  <a:lnTo>
                    <a:pt x="226440" y="1358646"/>
                  </a:lnTo>
                  <a:lnTo>
                    <a:pt x="180806" y="1354046"/>
                  </a:lnTo>
                  <a:lnTo>
                    <a:pt x="138301" y="1340856"/>
                  </a:lnTo>
                  <a:lnTo>
                    <a:pt x="99837" y="1319982"/>
                  </a:lnTo>
                  <a:lnTo>
                    <a:pt x="66324" y="1292336"/>
                  </a:lnTo>
                  <a:lnTo>
                    <a:pt x="38673" y="1258825"/>
                  </a:lnTo>
                  <a:lnTo>
                    <a:pt x="17795" y="1220360"/>
                  </a:lnTo>
                  <a:lnTo>
                    <a:pt x="4600" y="1177850"/>
                  </a:lnTo>
                  <a:lnTo>
                    <a:pt x="0" y="1132204"/>
                  </a:lnTo>
                  <a:lnTo>
                    <a:pt x="0" y="226441"/>
                  </a:lnTo>
                  <a:close/>
                </a:path>
              </a:pathLst>
            </a:custGeom>
            <a:ln w="9525">
              <a:solidFill>
                <a:srgbClr val="55CE7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" name="object 7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2500248" y="305930"/>
              <a:ext cx="1714500" cy="733945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2738628" y="1024127"/>
              <a:ext cx="1897379" cy="371855"/>
            </a:xfrm>
            <a:prstGeom prst="rect">
              <a:avLst/>
            </a:prstGeom>
          </p:spPr>
        </p:pic>
        <p:pic>
          <p:nvPicPr>
            <p:cNvPr id="9" name="object 9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4401312" y="1024127"/>
              <a:ext cx="1577339" cy="371855"/>
            </a:xfrm>
            <a:prstGeom prst="rect">
              <a:avLst/>
            </a:prstGeom>
          </p:spPr>
        </p:pic>
        <p:pic>
          <p:nvPicPr>
            <p:cNvPr id="10" name="object 10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3169920" y="1207007"/>
              <a:ext cx="1546859" cy="371855"/>
            </a:xfrm>
            <a:prstGeom prst="rect">
              <a:avLst/>
            </a:prstGeom>
          </p:spPr>
        </p:pic>
        <p:pic>
          <p:nvPicPr>
            <p:cNvPr id="11" name="object 11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4482083" y="1207007"/>
              <a:ext cx="284988" cy="371855"/>
            </a:xfrm>
            <a:prstGeom prst="rect">
              <a:avLst/>
            </a:prstGeom>
          </p:spPr>
        </p:pic>
        <p:pic>
          <p:nvPicPr>
            <p:cNvPr id="12" name="object 12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4571999" y="1207007"/>
              <a:ext cx="1013460" cy="371855"/>
            </a:xfrm>
            <a:prstGeom prst="rect">
              <a:avLst/>
            </a:prstGeom>
          </p:spPr>
        </p:pic>
        <p:pic>
          <p:nvPicPr>
            <p:cNvPr id="13" name="object 13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324612" y="234695"/>
              <a:ext cx="1719072" cy="1341120"/>
            </a:xfrm>
            <a:prstGeom prst="rect">
              <a:avLst/>
            </a:prstGeom>
          </p:spPr>
        </p:pic>
        <p:pic>
          <p:nvPicPr>
            <p:cNvPr id="14" name="object 14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5606795" y="8193022"/>
              <a:ext cx="1092707" cy="848868"/>
            </a:xfrm>
            <a:prstGeom prst="rect">
              <a:avLst/>
            </a:prstGeom>
          </p:spPr>
        </p:pic>
        <p:pic>
          <p:nvPicPr>
            <p:cNvPr id="15" name="object 15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109728" y="8193022"/>
              <a:ext cx="1092708" cy="848868"/>
            </a:xfrm>
            <a:prstGeom prst="rect">
              <a:avLst/>
            </a:prstGeom>
          </p:spPr>
        </p:pic>
      </p:grpSp>
      <p:sp>
        <p:nvSpPr>
          <p:cNvPr id="16" name="object 16"/>
          <p:cNvSpPr txBox="1"/>
          <p:nvPr/>
        </p:nvSpPr>
        <p:spPr>
          <a:xfrm>
            <a:off x="221691" y="1068451"/>
            <a:ext cx="6417310" cy="678624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063875" marR="772160" indent="-431800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Arial"/>
                <a:cs typeface="Arial"/>
              </a:rPr>
              <a:t>6ta.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Edición</a:t>
            </a:r>
            <a:r>
              <a:rPr sz="1200" b="1" spc="-10" dirty="0">
                <a:latin typeface="Arial"/>
                <a:cs typeface="Arial"/>
              </a:rPr>
              <a:t> Volumen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I</a:t>
            </a:r>
            <a:r>
              <a:rPr sz="1200" b="1" spc="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Enero</a:t>
            </a:r>
            <a:r>
              <a:rPr sz="1200" b="1" spc="-3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a</a:t>
            </a:r>
            <a:r>
              <a:rPr sz="1200" b="1" spc="-2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Julio</a:t>
            </a:r>
            <a:r>
              <a:rPr sz="1200" b="1" spc="-5" dirty="0">
                <a:latin typeface="Arial"/>
                <a:cs typeface="Arial"/>
              </a:rPr>
              <a:t> </a:t>
            </a:r>
            <a:r>
              <a:rPr sz="1200" b="1" spc="-20" dirty="0">
                <a:latin typeface="Arial"/>
                <a:cs typeface="Arial"/>
              </a:rPr>
              <a:t>2021 </a:t>
            </a:r>
            <a:r>
              <a:rPr sz="1200" b="1" dirty="0">
                <a:latin typeface="Arial"/>
                <a:cs typeface="Arial"/>
              </a:rPr>
              <a:t>Revista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Semestral-</a:t>
            </a:r>
            <a:r>
              <a:rPr sz="1200" b="1" spc="-40" dirty="0">
                <a:latin typeface="Arial"/>
                <a:cs typeface="Arial"/>
              </a:rPr>
              <a:t> </a:t>
            </a:r>
            <a:r>
              <a:rPr sz="1200" b="1" spc="-10" dirty="0">
                <a:latin typeface="Arial"/>
                <a:cs typeface="Arial"/>
              </a:rPr>
              <a:t>Venezuela</a:t>
            </a:r>
            <a:endParaRPr sz="12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Arial"/>
              <a:cs typeface="Arial"/>
            </a:endParaRPr>
          </a:p>
          <a:p>
            <a:pPr marL="375285" marR="6985" indent="-363220" algn="just">
              <a:lnSpc>
                <a:spcPct val="99200"/>
              </a:lnSpc>
              <a:spcBef>
                <a:spcPts val="5"/>
              </a:spcBef>
            </a:pPr>
            <a:r>
              <a:rPr sz="1200" dirty="0">
                <a:latin typeface="Times New Roman"/>
                <a:cs typeface="Times New Roman"/>
              </a:rPr>
              <a:t>Si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cambiamos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personas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todo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cambiará.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paz,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comprensión,</a:t>
            </a:r>
            <a:r>
              <a:rPr sz="1200" spc="4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felicidad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satisfacción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sólo </a:t>
            </a:r>
            <a:r>
              <a:rPr sz="1200" dirty="0">
                <a:latin typeface="Times New Roman"/>
                <a:cs typeface="Times New Roman"/>
              </a:rPr>
              <a:t>serán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posibles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logramos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entiendan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comprendan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asuman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ser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humano</a:t>
            </a:r>
            <a:r>
              <a:rPr sz="1200" spc="10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viene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spc="-50" dirty="0">
                <a:latin typeface="Times New Roman"/>
                <a:cs typeface="Times New Roman"/>
              </a:rPr>
              <a:t>a </a:t>
            </a:r>
            <a:r>
              <a:rPr sz="1200" dirty="0">
                <a:latin typeface="Times New Roman"/>
                <a:cs typeface="Times New Roman"/>
              </a:rPr>
              <a:t>este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mundo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muy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corto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imprevisible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tiempo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cual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debe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aprovechar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saber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vivir, </a:t>
            </a:r>
            <a:r>
              <a:rPr sz="1200" dirty="0">
                <a:latin typeface="Times New Roman"/>
                <a:cs typeface="Times New Roman"/>
              </a:rPr>
              <a:t>convivir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contribuir 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vida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mejor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más</a:t>
            </a:r>
            <a:r>
              <a:rPr sz="1200" spc="-10" dirty="0">
                <a:latin typeface="Times New Roman"/>
                <a:cs typeface="Times New Roman"/>
              </a:rPr>
              <a:t> humana.</a:t>
            </a:r>
            <a:endParaRPr sz="1200">
              <a:latin typeface="Times New Roman"/>
              <a:cs typeface="Times New Roman"/>
            </a:endParaRPr>
          </a:p>
          <a:p>
            <a:pPr marL="375285" marR="5080" indent="-363220" algn="just">
              <a:lnSpc>
                <a:spcPct val="99800"/>
              </a:lnSpc>
              <a:spcBef>
                <a:spcPts val="35"/>
              </a:spcBef>
            </a:pPr>
            <a:r>
              <a:rPr sz="1200" dirty="0">
                <a:latin typeface="Times New Roman"/>
                <a:cs typeface="Times New Roman"/>
              </a:rPr>
              <a:t>Visto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esta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forma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práctica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docente</a:t>
            </a:r>
            <a:r>
              <a:rPr sz="1200" spc="4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dentro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institución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universitaria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hoy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corresponde, </a:t>
            </a:r>
            <a:r>
              <a:rPr sz="1200" dirty="0">
                <a:latin typeface="Times New Roman"/>
                <a:cs typeface="Times New Roman"/>
              </a:rPr>
              <a:t>está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inspirada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siguientes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principios: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debate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público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fundamentado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desarrollo </a:t>
            </a:r>
            <a:r>
              <a:rPr sz="1200" dirty="0">
                <a:latin typeface="Times New Roman"/>
                <a:cs typeface="Times New Roman"/>
              </a:rPr>
              <a:t>legislativo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educación;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desarrolla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aprendizaje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significativo,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partir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problemas, </a:t>
            </a:r>
            <a:r>
              <a:rPr sz="1200" dirty="0">
                <a:latin typeface="Times New Roman"/>
                <a:cs typeface="Times New Roman"/>
              </a:rPr>
              <a:t>necesidades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intereses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actores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comunitarios;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tiene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función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social,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surge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conocimiento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situaciones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contextuales; articula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sensibilidad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experiencial –acción-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indagación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teórica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-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pensamiento;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apunta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desarrollo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intelectual,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afectivo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comportamental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spc="-50" dirty="0">
                <a:latin typeface="Times New Roman"/>
                <a:cs typeface="Times New Roman"/>
              </a:rPr>
              <a:t>a </a:t>
            </a:r>
            <a:r>
              <a:rPr sz="1200" dirty="0">
                <a:latin typeface="Times New Roman"/>
                <a:cs typeface="Times New Roman"/>
              </a:rPr>
              <a:t>partir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procesos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socialización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comprende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pedagogía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ontología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recíproca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spc="-50" dirty="0">
                <a:latin typeface="Times New Roman"/>
                <a:cs typeface="Times New Roman"/>
              </a:rPr>
              <a:t>y </a:t>
            </a:r>
            <a:r>
              <a:rPr sz="1200" dirty="0">
                <a:latin typeface="Times New Roman"/>
                <a:cs typeface="Times New Roman"/>
              </a:rPr>
              <a:t>coherente,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epistemología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constructiva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 método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crítico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construcción teórica,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25" dirty="0">
                <a:latin typeface="Times New Roman"/>
                <a:cs typeface="Times New Roman"/>
              </a:rPr>
              <a:t>que </a:t>
            </a:r>
            <a:r>
              <a:rPr sz="1200" dirty="0">
                <a:latin typeface="Times New Roman"/>
                <a:cs typeface="Times New Roman"/>
              </a:rPr>
              <a:t>evidentemente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nos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lleva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planos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transcomplejo,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integradores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complementarios,</a:t>
            </a:r>
            <a:r>
              <a:rPr sz="1200" spc="38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lo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cual </a:t>
            </a:r>
            <a:r>
              <a:rPr sz="1200" dirty="0">
                <a:latin typeface="Times New Roman"/>
                <a:cs typeface="Times New Roman"/>
              </a:rPr>
              <a:t>sólo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podemos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conseguir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mediante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interpretación,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holismo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libertad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pensamiento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que </a:t>
            </a:r>
            <a:r>
              <a:rPr sz="1200" dirty="0">
                <a:latin typeface="Times New Roman"/>
                <a:cs typeface="Times New Roman"/>
              </a:rPr>
              <a:t>funda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postmodernismo.</a:t>
            </a:r>
            <a:endParaRPr sz="1200">
              <a:latin typeface="Times New Roman"/>
              <a:cs typeface="Times New Roman"/>
            </a:endParaRPr>
          </a:p>
          <a:p>
            <a:pPr marL="375285" marR="5080" indent="-363220" algn="just">
              <a:lnSpc>
                <a:spcPct val="99700"/>
              </a:lnSpc>
              <a:spcBef>
                <a:spcPts val="40"/>
              </a:spcBef>
            </a:pPr>
            <a:r>
              <a:rPr sz="1200" dirty="0">
                <a:latin typeface="Times New Roman"/>
                <a:cs typeface="Times New Roman"/>
              </a:rPr>
              <a:t>Indudablemente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tiempo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comenzar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trascender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espacios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cerrados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aula,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abogar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autonomía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 docente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,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libertad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10" dirty="0">
                <a:latin typeface="Times New Roman"/>
                <a:cs typeface="Times New Roman"/>
              </a:rPr>
              <a:t> pensar,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 conocer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hacer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medio de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investigaciones </a:t>
            </a:r>
            <a:r>
              <a:rPr sz="1200" dirty="0">
                <a:latin typeface="Times New Roman"/>
                <a:cs typeface="Times New Roman"/>
              </a:rPr>
              <a:t>intersubjetivas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 través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diálogo,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consiguiendo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comprender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significados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estos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procesos </a:t>
            </a:r>
            <a:r>
              <a:rPr sz="1200" dirty="0">
                <a:latin typeface="Times New Roman"/>
                <a:cs typeface="Times New Roman"/>
              </a:rPr>
              <a:t>internos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profundidades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simbólicas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realidad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social,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cual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constituye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epistemología </a:t>
            </a:r>
            <a:r>
              <a:rPr sz="1200" dirty="0">
                <a:latin typeface="Times New Roman"/>
                <a:cs typeface="Times New Roman"/>
              </a:rPr>
              <a:t>emergente,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mediante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sus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métodos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particulares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modos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conocer,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trasciende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límites </a:t>
            </a:r>
            <a:r>
              <a:rPr sz="1200" dirty="0">
                <a:latin typeface="Times New Roman"/>
                <a:cs typeface="Times New Roman"/>
              </a:rPr>
              <a:t>disciplinarios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conocimiento,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abrirse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paso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sobre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transcultural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forma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transversal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spc="-50" dirty="0">
                <a:latin typeface="Times New Roman"/>
                <a:cs typeface="Times New Roman"/>
              </a:rPr>
              <a:t>y </a:t>
            </a:r>
            <a:r>
              <a:rPr sz="1200" dirty="0">
                <a:latin typeface="Times New Roman"/>
                <a:cs typeface="Times New Roman"/>
              </a:rPr>
              <a:t>compleja</a:t>
            </a:r>
            <a:r>
              <a:rPr sz="1200" spc="3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través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imaginación</a:t>
            </a:r>
            <a:r>
              <a:rPr sz="1200" spc="3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creadora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ser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humano,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quien</a:t>
            </a:r>
            <a:r>
              <a:rPr sz="1200" spc="3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vez</a:t>
            </a:r>
            <a:r>
              <a:rPr sz="1200" spc="3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construye</a:t>
            </a:r>
            <a:r>
              <a:rPr sz="1200" spc="325" dirty="0">
                <a:latin typeface="Times New Roman"/>
                <a:cs typeface="Times New Roman"/>
              </a:rPr>
              <a:t> </a:t>
            </a:r>
            <a:r>
              <a:rPr sz="1200" spc="-50" dirty="0">
                <a:latin typeface="Times New Roman"/>
                <a:cs typeface="Times New Roman"/>
              </a:rPr>
              <a:t>y </a:t>
            </a:r>
            <a:r>
              <a:rPr sz="1200" dirty="0">
                <a:latin typeface="Times New Roman"/>
                <a:cs typeface="Times New Roman"/>
              </a:rPr>
              <a:t>reconstruye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dialécticamente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conocimiento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marco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desafío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permanente.</a:t>
            </a:r>
            <a:endParaRPr sz="1200">
              <a:latin typeface="Times New Roman"/>
              <a:cs typeface="Times New Roman"/>
            </a:endParaRPr>
          </a:p>
          <a:p>
            <a:pPr marL="375285" marR="5080" indent="-363220" algn="just">
              <a:lnSpc>
                <a:spcPct val="99800"/>
              </a:lnSpc>
              <a:spcBef>
                <a:spcPts val="40"/>
              </a:spcBef>
            </a:pP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nuevas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demandas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educativas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han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ido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apareciendo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últimos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años,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hacen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posible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institución</a:t>
            </a:r>
            <a:r>
              <a:rPr sz="1200" spc="3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universitaria</a:t>
            </a:r>
            <a:r>
              <a:rPr sz="1200" spc="3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tenga</a:t>
            </a:r>
            <a:r>
              <a:rPr sz="1200" spc="3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3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dedicarse</a:t>
            </a:r>
            <a:r>
              <a:rPr sz="1200" spc="3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3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más</a:t>
            </a:r>
            <a:r>
              <a:rPr sz="1200" spc="3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ahínco</a:t>
            </a:r>
            <a:r>
              <a:rPr sz="1200" spc="3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</a:t>
            </a:r>
            <a:r>
              <a:rPr sz="1200" spc="3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proceso</a:t>
            </a:r>
            <a:r>
              <a:rPr sz="1200" spc="3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formativo</a:t>
            </a:r>
            <a:r>
              <a:rPr sz="1200" spc="3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tanto</a:t>
            </a:r>
            <a:r>
              <a:rPr sz="1200" spc="31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 </a:t>
            </a:r>
            <a:r>
              <a:rPr sz="1200" dirty="0">
                <a:latin typeface="Times New Roman"/>
                <a:cs typeface="Times New Roman"/>
              </a:rPr>
              <a:t>docentes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estudiantes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ya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estos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últimos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podrá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aprender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fuera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escuela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otros </a:t>
            </a:r>
            <a:r>
              <a:rPr sz="1200" dirty="0">
                <a:latin typeface="Times New Roman"/>
                <a:cs typeface="Times New Roman"/>
              </a:rPr>
              <a:t>ámbitos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conocimiento,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</a:t>
            </a:r>
            <a:r>
              <a:rPr sz="1200" spc="3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estoy refiriendo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educación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contexto,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educación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para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3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desarrollo</a:t>
            </a:r>
            <a:r>
              <a:rPr sz="1200" spc="4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humano</a:t>
            </a:r>
            <a:r>
              <a:rPr sz="1200" spc="3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sostenible,</a:t>
            </a:r>
            <a:r>
              <a:rPr sz="1200" spc="4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3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educación</a:t>
            </a:r>
            <a:r>
              <a:rPr sz="1200" spc="40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3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valores</a:t>
            </a:r>
            <a:r>
              <a:rPr sz="1200" spc="40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3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3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ciudadanía</a:t>
            </a:r>
            <a:r>
              <a:rPr sz="1200" spc="3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responsable,</a:t>
            </a:r>
            <a:r>
              <a:rPr sz="1200" spc="39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educación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desarrollo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pensamiento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complejo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autoformación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sociedad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información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conocimiento.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allí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desarrollo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profesión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más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educativa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spc="-50" dirty="0">
                <a:latin typeface="Times New Roman"/>
                <a:cs typeface="Times New Roman"/>
              </a:rPr>
              <a:t>y </a:t>
            </a:r>
            <a:r>
              <a:rPr sz="1200" dirty="0">
                <a:latin typeface="Times New Roman"/>
                <a:cs typeface="Times New Roman"/>
              </a:rPr>
              <a:t>social,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además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técnica,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permitiría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afianzar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nutrir</a:t>
            </a:r>
            <a:r>
              <a:rPr sz="1200" spc="4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desarrollo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aprendizajes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básicos, </a:t>
            </a:r>
            <a:r>
              <a:rPr sz="1200" dirty="0">
                <a:latin typeface="Times New Roman"/>
                <a:cs typeface="Times New Roman"/>
              </a:rPr>
              <a:t>debe</a:t>
            </a:r>
            <a:r>
              <a:rPr sz="1200" spc="3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voltearse</a:t>
            </a:r>
            <a:r>
              <a:rPr sz="1200" spc="3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3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mirada</a:t>
            </a:r>
            <a:r>
              <a:rPr sz="1200" spc="3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hacia</a:t>
            </a:r>
            <a:r>
              <a:rPr sz="1200" spc="3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3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reprofesionalizaciòn</a:t>
            </a:r>
            <a:r>
              <a:rPr sz="1200" spc="3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3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docente</a:t>
            </a:r>
            <a:r>
              <a:rPr sz="1200" spc="3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</a:t>
            </a:r>
            <a:r>
              <a:rPr sz="1200" spc="3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bien</a:t>
            </a:r>
            <a:r>
              <a:rPr sz="1200" spc="3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33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formación </a:t>
            </a:r>
            <a:r>
              <a:rPr sz="1200" dirty="0">
                <a:latin typeface="Times New Roman"/>
                <a:cs typeface="Times New Roman"/>
              </a:rPr>
              <a:t>educativa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actualizada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según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tiempos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postmodernos,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vanguardia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profesionales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no </a:t>
            </a:r>
            <a:r>
              <a:rPr sz="1200" spc="-10" dirty="0">
                <a:latin typeface="Times New Roman"/>
                <a:cs typeface="Times New Roman"/>
              </a:rPr>
              <a:t>docentes.</a:t>
            </a:r>
            <a:endParaRPr sz="1200">
              <a:latin typeface="Times New Roman"/>
              <a:cs typeface="Times New Roman"/>
            </a:endParaRPr>
          </a:p>
        </p:txBody>
      </p:sp>
      <p:pic>
        <p:nvPicPr>
          <p:cNvPr id="17" name="object 17"/>
          <p:cNvPicPr/>
          <p:nvPr/>
        </p:nvPicPr>
        <p:blipFill>
          <a:blip r:embed="rId13" cstate="print"/>
          <a:stretch>
            <a:fillRect/>
          </a:stretch>
        </p:blipFill>
        <p:spPr>
          <a:xfrm>
            <a:off x="4725161" y="164274"/>
            <a:ext cx="1805305" cy="893889"/>
          </a:xfrm>
          <a:prstGeom prst="rect">
            <a:avLst/>
          </a:prstGeom>
        </p:spPr>
      </p:pic>
      <p:sp>
        <p:nvSpPr>
          <p:cNvPr id="18" name="object 18"/>
          <p:cNvSpPr txBox="1"/>
          <p:nvPr/>
        </p:nvSpPr>
        <p:spPr>
          <a:xfrm>
            <a:off x="1234236" y="8256964"/>
            <a:ext cx="4399280" cy="372745"/>
          </a:xfrm>
          <a:prstGeom prst="rect">
            <a:avLst/>
          </a:prstGeom>
        </p:spPr>
        <p:txBody>
          <a:bodyPr vert="horz" wrap="square" lIns="0" tIns="6350" rIns="0" bIns="0" rtlCol="0">
            <a:spAutoFit/>
          </a:bodyPr>
          <a:lstStyle/>
          <a:p>
            <a:pPr marL="12700" marR="5080" indent="73025">
              <a:lnSpc>
                <a:spcPts val="1400"/>
              </a:lnSpc>
              <a:spcBef>
                <a:spcPts val="50"/>
              </a:spcBef>
            </a:pPr>
            <a:r>
              <a:rPr sz="1200" b="1" dirty="0">
                <a:latin typeface="Times New Roman"/>
                <a:cs typeface="Times New Roman"/>
              </a:rPr>
              <a:t>Esencia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Educativa</a:t>
            </a:r>
            <a:r>
              <a:rPr sz="1200" b="1" spc="23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del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Profesional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No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Docente.</a:t>
            </a:r>
            <a:r>
              <a:rPr sz="1200" b="1" spc="-1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Hacia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una</a:t>
            </a:r>
            <a:r>
              <a:rPr sz="1200" b="1" spc="-6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Teoría </a:t>
            </a:r>
            <a:r>
              <a:rPr sz="1200" b="1" dirty="0">
                <a:latin typeface="Times New Roman"/>
                <a:cs typeface="Times New Roman"/>
              </a:rPr>
              <a:t>Epocal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Desde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los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Cimientos</a:t>
            </a:r>
            <a:r>
              <a:rPr sz="1200" b="1" spc="-10" dirty="0">
                <a:latin typeface="Times New Roman"/>
                <a:cs typeface="Times New Roman"/>
              </a:rPr>
              <a:t> Epistémicos</a:t>
            </a:r>
            <a:r>
              <a:rPr sz="1200" b="1" spc="-6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Académicos</a:t>
            </a:r>
            <a:r>
              <a:rPr sz="1200" b="1" spc="-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Postmodernos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2593085" y="8828768"/>
            <a:ext cx="1602740" cy="1943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410"/>
              </a:lnSpc>
            </a:pPr>
            <a:r>
              <a:rPr sz="1200" b="1" dirty="0">
                <a:latin typeface="Times New Roman"/>
                <a:cs typeface="Times New Roman"/>
              </a:rPr>
              <a:t>MSc.</a:t>
            </a:r>
            <a:r>
              <a:rPr sz="1200" b="1" spc="-4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Kimberllin</a:t>
            </a:r>
            <a:r>
              <a:rPr sz="1200" b="1" spc="-10" dirty="0">
                <a:latin typeface="Times New Roman"/>
                <a:cs typeface="Times New Roman"/>
              </a:rPr>
              <a:t> García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6677406" y="8937005"/>
            <a:ext cx="177800" cy="1949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410"/>
              </a:lnSpc>
            </a:pPr>
            <a:r>
              <a:rPr sz="1200" spc="-25" dirty="0">
                <a:latin typeface="Times New Roman"/>
                <a:cs typeface="Times New Roman"/>
              </a:rPr>
              <a:t>13</a:t>
            </a:r>
            <a:endParaRPr sz="1200">
              <a:latin typeface="Times New Roman"/>
              <a:cs typeface="Times New Roman"/>
            </a:endParaRPr>
          </a:p>
        </p:txBody>
      </p:sp>
      <p:grpSp>
        <p:nvGrpSpPr>
          <p:cNvPr id="21" name="Grupo 20">
            <a:extLst>
              <a:ext uri="{FF2B5EF4-FFF2-40B4-BE49-F238E27FC236}">
                <a16:creationId xmlns:a16="http://schemas.microsoft.com/office/drawing/2014/main" id="{08AF8489-AF7C-E979-DD50-59CDA197276C}"/>
              </a:ext>
            </a:extLst>
          </p:cNvPr>
          <p:cNvGrpSpPr/>
          <p:nvPr/>
        </p:nvGrpSpPr>
        <p:grpSpPr>
          <a:xfrm>
            <a:off x="109728" y="82169"/>
            <a:ext cx="6665976" cy="1452626"/>
            <a:chOff x="470065" y="1951410"/>
            <a:chExt cx="6665976" cy="1452626"/>
          </a:xfrm>
        </p:grpSpPr>
        <p:grpSp>
          <p:nvGrpSpPr>
            <p:cNvPr id="22" name="object 12">
              <a:extLst>
                <a:ext uri="{FF2B5EF4-FFF2-40B4-BE49-F238E27FC236}">
                  <a16:creationId xmlns:a16="http://schemas.microsoft.com/office/drawing/2014/main" id="{1CCE55D3-0AEE-A23C-D5AC-9AD6498E0AB4}"/>
                </a:ext>
              </a:extLst>
            </p:cNvPr>
            <p:cNvGrpSpPr/>
            <p:nvPr/>
          </p:nvGrpSpPr>
          <p:grpSpPr>
            <a:xfrm>
              <a:off x="470065" y="1951664"/>
              <a:ext cx="6665976" cy="1452372"/>
              <a:chOff x="96011" y="115823"/>
              <a:chExt cx="6665976" cy="1452372"/>
            </a:xfrm>
          </p:grpSpPr>
          <p:pic>
            <p:nvPicPr>
              <p:cNvPr id="26" name="object 13">
                <a:extLst>
                  <a:ext uri="{FF2B5EF4-FFF2-40B4-BE49-F238E27FC236}">
                    <a16:creationId xmlns:a16="http://schemas.microsoft.com/office/drawing/2014/main" id="{384BB9BC-D15C-5DF7-3C38-563A3138AD40}"/>
                  </a:ext>
                </a:extLst>
              </p:cNvPr>
              <p:cNvPicPr/>
              <p:nvPr/>
            </p:nvPicPr>
            <p:blipFill>
              <a:blip r:embed="rId3" cstate="print"/>
              <a:stretch>
                <a:fillRect/>
              </a:stretch>
            </p:blipFill>
            <p:spPr>
              <a:xfrm>
                <a:off x="96011" y="115823"/>
                <a:ext cx="6665976" cy="1452372"/>
              </a:xfrm>
              <a:prstGeom prst="rect">
                <a:avLst/>
              </a:prstGeom>
            </p:spPr>
          </p:pic>
          <p:pic>
            <p:nvPicPr>
              <p:cNvPr id="27" name="object 14">
                <a:extLst>
                  <a:ext uri="{FF2B5EF4-FFF2-40B4-BE49-F238E27FC236}">
                    <a16:creationId xmlns:a16="http://schemas.microsoft.com/office/drawing/2014/main" id="{5F033A80-20E5-F9EB-29C9-3C9843C12DAD}"/>
                  </a:ext>
                </a:extLst>
              </p:cNvPr>
              <p:cNvPicPr/>
              <p:nvPr/>
            </p:nvPicPr>
            <p:blipFill>
              <a:blip r:embed="rId4" cstate="print"/>
              <a:stretch>
                <a:fillRect/>
              </a:stretch>
            </p:blipFill>
            <p:spPr>
              <a:xfrm>
                <a:off x="142849" y="142875"/>
                <a:ext cx="6572275" cy="1358646"/>
              </a:xfrm>
              <a:prstGeom prst="rect">
                <a:avLst/>
              </a:prstGeom>
            </p:spPr>
          </p:pic>
          <p:sp>
            <p:nvSpPr>
              <p:cNvPr id="28" name="object 15">
                <a:extLst>
                  <a:ext uri="{FF2B5EF4-FFF2-40B4-BE49-F238E27FC236}">
                    <a16:creationId xmlns:a16="http://schemas.microsoft.com/office/drawing/2014/main" id="{7FB61D7A-47B6-B46D-A53C-7B9F4D0A26BC}"/>
                  </a:ext>
                </a:extLst>
              </p:cNvPr>
              <p:cNvSpPr/>
              <p:nvPr/>
            </p:nvSpPr>
            <p:spPr>
              <a:xfrm>
                <a:off x="142849" y="142875"/>
                <a:ext cx="6572884" cy="1358900"/>
              </a:xfrm>
              <a:custGeom>
                <a:avLst/>
                <a:gdLst/>
                <a:ahLst/>
                <a:cxnLst/>
                <a:rect l="l" t="t" r="r" b="b"/>
                <a:pathLst>
                  <a:path w="6572884" h="1358900">
                    <a:moveTo>
                      <a:pt x="0" y="226441"/>
                    </a:moveTo>
                    <a:lnTo>
                      <a:pt x="4600" y="180795"/>
                    </a:lnTo>
                    <a:lnTo>
                      <a:pt x="17795" y="138285"/>
                    </a:lnTo>
                    <a:lnTo>
                      <a:pt x="38673" y="99820"/>
                    </a:lnTo>
                    <a:lnTo>
                      <a:pt x="66324" y="66309"/>
                    </a:lnTo>
                    <a:lnTo>
                      <a:pt x="99837" y="38663"/>
                    </a:lnTo>
                    <a:lnTo>
                      <a:pt x="138301" y="17789"/>
                    </a:lnTo>
                    <a:lnTo>
                      <a:pt x="180806" y="4599"/>
                    </a:lnTo>
                    <a:lnTo>
                      <a:pt x="226440" y="0"/>
                    </a:lnTo>
                    <a:lnTo>
                      <a:pt x="6345834" y="0"/>
                    </a:lnTo>
                    <a:lnTo>
                      <a:pt x="6391480" y="4599"/>
                    </a:lnTo>
                    <a:lnTo>
                      <a:pt x="6433990" y="17789"/>
                    </a:lnTo>
                    <a:lnTo>
                      <a:pt x="6472455" y="38663"/>
                    </a:lnTo>
                    <a:lnTo>
                      <a:pt x="6505965" y="66309"/>
                    </a:lnTo>
                    <a:lnTo>
                      <a:pt x="6533612" y="99820"/>
                    </a:lnTo>
                    <a:lnTo>
                      <a:pt x="6554485" y="138285"/>
                    </a:lnTo>
                    <a:lnTo>
                      <a:pt x="6567676" y="180795"/>
                    </a:lnTo>
                    <a:lnTo>
                      <a:pt x="6572275" y="226441"/>
                    </a:lnTo>
                    <a:lnTo>
                      <a:pt x="6572275" y="1132204"/>
                    </a:lnTo>
                    <a:lnTo>
                      <a:pt x="6567676" y="1177850"/>
                    </a:lnTo>
                    <a:lnTo>
                      <a:pt x="6554485" y="1220360"/>
                    </a:lnTo>
                    <a:lnTo>
                      <a:pt x="6533612" y="1258825"/>
                    </a:lnTo>
                    <a:lnTo>
                      <a:pt x="6505965" y="1292336"/>
                    </a:lnTo>
                    <a:lnTo>
                      <a:pt x="6472455" y="1319982"/>
                    </a:lnTo>
                    <a:lnTo>
                      <a:pt x="6433990" y="1340856"/>
                    </a:lnTo>
                    <a:lnTo>
                      <a:pt x="6391480" y="1354046"/>
                    </a:lnTo>
                    <a:lnTo>
                      <a:pt x="6345834" y="1358646"/>
                    </a:lnTo>
                    <a:lnTo>
                      <a:pt x="226440" y="1358646"/>
                    </a:lnTo>
                    <a:lnTo>
                      <a:pt x="180806" y="1354046"/>
                    </a:lnTo>
                    <a:lnTo>
                      <a:pt x="138301" y="1340856"/>
                    </a:lnTo>
                    <a:lnTo>
                      <a:pt x="99837" y="1319982"/>
                    </a:lnTo>
                    <a:lnTo>
                      <a:pt x="66324" y="1292336"/>
                    </a:lnTo>
                    <a:lnTo>
                      <a:pt x="38673" y="1258825"/>
                    </a:lnTo>
                    <a:lnTo>
                      <a:pt x="17795" y="1220360"/>
                    </a:lnTo>
                    <a:lnTo>
                      <a:pt x="4600" y="1177850"/>
                    </a:lnTo>
                    <a:lnTo>
                      <a:pt x="0" y="1132204"/>
                    </a:lnTo>
                    <a:lnTo>
                      <a:pt x="0" y="226441"/>
                    </a:lnTo>
                    <a:close/>
                  </a:path>
                </a:pathLst>
              </a:custGeom>
              <a:ln w="9525">
                <a:solidFill>
                  <a:srgbClr val="55CE74"/>
                </a:solidFill>
              </a:ln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pic>
            <p:nvPicPr>
              <p:cNvPr id="29" name="object 16">
                <a:extLst>
                  <a:ext uri="{FF2B5EF4-FFF2-40B4-BE49-F238E27FC236}">
                    <a16:creationId xmlns:a16="http://schemas.microsoft.com/office/drawing/2014/main" id="{3254F4C2-C5C7-5052-B172-B9F3A735E952}"/>
                  </a:ext>
                </a:extLst>
              </p:cNvPr>
              <p:cNvPicPr/>
              <p:nvPr/>
            </p:nvPicPr>
            <p:blipFill>
              <a:blip r:embed="rId5" cstate="print"/>
              <a:stretch>
                <a:fillRect/>
              </a:stretch>
            </p:blipFill>
            <p:spPr>
              <a:xfrm>
                <a:off x="2500248" y="305930"/>
                <a:ext cx="1714500" cy="733945"/>
              </a:xfrm>
              <a:prstGeom prst="rect">
                <a:avLst/>
              </a:prstGeom>
            </p:spPr>
          </p:pic>
        </p:grpSp>
        <p:sp>
          <p:nvSpPr>
            <p:cNvPr id="23" name="object 16">
              <a:extLst>
                <a:ext uri="{FF2B5EF4-FFF2-40B4-BE49-F238E27FC236}">
                  <a16:creationId xmlns:a16="http://schemas.microsoft.com/office/drawing/2014/main" id="{595B1229-8E9D-2EBD-A4BF-C7C384F3FDF4}"/>
                </a:ext>
              </a:extLst>
            </p:cNvPr>
            <p:cNvSpPr txBox="1"/>
            <p:nvPr/>
          </p:nvSpPr>
          <p:spPr>
            <a:xfrm>
              <a:off x="2775727" y="2875716"/>
              <a:ext cx="3332858" cy="391795"/>
            </a:xfrm>
            <a:prstGeom prst="rect">
              <a:avLst/>
            </a:prstGeom>
            <a:noFill/>
          </p:spPr>
          <p:txBody>
            <a:bodyPr vert="horz" wrap="square" lIns="0" tIns="12700" rIns="0" bIns="0" rtlCol="0">
              <a:spAutoFit/>
            </a:bodyPr>
            <a:lstStyle/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Volumen 4,  Número 1  Enero a Julio 2021</a:t>
              </a:r>
            </a:p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Revista Semestral. Venezuela</a:t>
              </a:r>
              <a:endParaRPr sz="1200" dirty="0">
                <a:latin typeface="Arial"/>
                <a:cs typeface="Arial"/>
              </a:endParaRPr>
            </a:p>
          </p:txBody>
        </p:sp>
        <p:pic>
          <p:nvPicPr>
            <p:cNvPr id="24" name="object 25">
              <a:extLst>
                <a:ext uri="{FF2B5EF4-FFF2-40B4-BE49-F238E27FC236}">
                  <a16:creationId xmlns:a16="http://schemas.microsoft.com/office/drawing/2014/main" id="{26B882EE-580C-E239-9F7B-FBAD195AFEE0}"/>
                </a:ext>
              </a:extLst>
            </p:cNvPr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470065" y="2027896"/>
              <a:ext cx="2305662" cy="1053903"/>
            </a:xfrm>
            <a:prstGeom prst="rect">
              <a:avLst/>
            </a:prstGeom>
          </p:spPr>
        </p:pic>
        <p:pic>
          <p:nvPicPr>
            <p:cNvPr id="25" name="object 31">
              <a:extLst>
                <a:ext uri="{FF2B5EF4-FFF2-40B4-BE49-F238E27FC236}">
                  <a16:creationId xmlns:a16="http://schemas.microsoft.com/office/drawing/2014/main" id="{16C87803-BAB3-12E1-6AA2-335B8D9D2CDE}"/>
                </a:ext>
              </a:extLst>
            </p:cNvPr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4932681" y="1951410"/>
              <a:ext cx="1805304" cy="893889"/>
            </a:xfrm>
            <a:prstGeom prst="rect">
              <a:avLst/>
            </a:prstGeom>
          </p:spPr>
        </p:pic>
      </p:grpSp>
    </p:spTree>
  </p:cSld>
  <p:clrMapOvr>
    <a:masterClrMapping/>
  </p:clrMapOvr>
</p:sld>
</file>

<file path=ppt/slides/slide1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94485" y="115823"/>
            <a:ext cx="6669405" cy="8926195"/>
            <a:chOff x="94485" y="115823"/>
            <a:chExt cx="6669405" cy="8926195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204216" y="8651747"/>
              <a:ext cx="6518148" cy="158496"/>
            </a:xfrm>
            <a:prstGeom prst="rect">
              <a:avLst/>
            </a:prstGeom>
          </p:spPr>
        </p:pic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96012" y="115823"/>
              <a:ext cx="6665976" cy="1452372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42849" y="142875"/>
              <a:ext cx="6572275" cy="1358646"/>
            </a:xfrm>
            <a:prstGeom prst="rect">
              <a:avLst/>
            </a:prstGeom>
          </p:spPr>
        </p:pic>
        <p:sp>
          <p:nvSpPr>
            <p:cNvPr id="6" name="object 6"/>
            <p:cNvSpPr/>
            <p:nvPr/>
          </p:nvSpPr>
          <p:spPr>
            <a:xfrm>
              <a:off x="142849" y="142875"/>
              <a:ext cx="6572884" cy="1358900"/>
            </a:xfrm>
            <a:custGeom>
              <a:avLst/>
              <a:gdLst/>
              <a:ahLst/>
              <a:cxnLst/>
              <a:rect l="l" t="t" r="r" b="b"/>
              <a:pathLst>
                <a:path w="6572884" h="1358900">
                  <a:moveTo>
                    <a:pt x="0" y="226441"/>
                  </a:moveTo>
                  <a:lnTo>
                    <a:pt x="4600" y="180795"/>
                  </a:lnTo>
                  <a:lnTo>
                    <a:pt x="17795" y="138285"/>
                  </a:lnTo>
                  <a:lnTo>
                    <a:pt x="38673" y="99820"/>
                  </a:lnTo>
                  <a:lnTo>
                    <a:pt x="66324" y="66309"/>
                  </a:lnTo>
                  <a:lnTo>
                    <a:pt x="99837" y="38663"/>
                  </a:lnTo>
                  <a:lnTo>
                    <a:pt x="138301" y="17789"/>
                  </a:lnTo>
                  <a:lnTo>
                    <a:pt x="180806" y="4599"/>
                  </a:lnTo>
                  <a:lnTo>
                    <a:pt x="226440" y="0"/>
                  </a:lnTo>
                  <a:lnTo>
                    <a:pt x="6345834" y="0"/>
                  </a:lnTo>
                  <a:lnTo>
                    <a:pt x="6391480" y="4599"/>
                  </a:lnTo>
                  <a:lnTo>
                    <a:pt x="6433990" y="17789"/>
                  </a:lnTo>
                  <a:lnTo>
                    <a:pt x="6472455" y="38663"/>
                  </a:lnTo>
                  <a:lnTo>
                    <a:pt x="6505965" y="66309"/>
                  </a:lnTo>
                  <a:lnTo>
                    <a:pt x="6533612" y="99820"/>
                  </a:lnTo>
                  <a:lnTo>
                    <a:pt x="6554485" y="138285"/>
                  </a:lnTo>
                  <a:lnTo>
                    <a:pt x="6567676" y="180795"/>
                  </a:lnTo>
                  <a:lnTo>
                    <a:pt x="6572275" y="226441"/>
                  </a:lnTo>
                  <a:lnTo>
                    <a:pt x="6572275" y="1132204"/>
                  </a:lnTo>
                  <a:lnTo>
                    <a:pt x="6567676" y="1177850"/>
                  </a:lnTo>
                  <a:lnTo>
                    <a:pt x="6554485" y="1220360"/>
                  </a:lnTo>
                  <a:lnTo>
                    <a:pt x="6533612" y="1258825"/>
                  </a:lnTo>
                  <a:lnTo>
                    <a:pt x="6505965" y="1292336"/>
                  </a:lnTo>
                  <a:lnTo>
                    <a:pt x="6472455" y="1319982"/>
                  </a:lnTo>
                  <a:lnTo>
                    <a:pt x="6433990" y="1340856"/>
                  </a:lnTo>
                  <a:lnTo>
                    <a:pt x="6391480" y="1354046"/>
                  </a:lnTo>
                  <a:lnTo>
                    <a:pt x="6345834" y="1358646"/>
                  </a:lnTo>
                  <a:lnTo>
                    <a:pt x="226440" y="1358646"/>
                  </a:lnTo>
                  <a:lnTo>
                    <a:pt x="180806" y="1354046"/>
                  </a:lnTo>
                  <a:lnTo>
                    <a:pt x="138301" y="1340856"/>
                  </a:lnTo>
                  <a:lnTo>
                    <a:pt x="99837" y="1319982"/>
                  </a:lnTo>
                  <a:lnTo>
                    <a:pt x="66324" y="1292336"/>
                  </a:lnTo>
                  <a:lnTo>
                    <a:pt x="38673" y="1258825"/>
                  </a:lnTo>
                  <a:lnTo>
                    <a:pt x="17795" y="1220360"/>
                  </a:lnTo>
                  <a:lnTo>
                    <a:pt x="4600" y="1177850"/>
                  </a:lnTo>
                  <a:lnTo>
                    <a:pt x="0" y="1132204"/>
                  </a:lnTo>
                  <a:lnTo>
                    <a:pt x="0" y="226441"/>
                  </a:lnTo>
                  <a:close/>
                </a:path>
              </a:pathLst>
            </a:custGeom>
            <a:ln w="9525">
              <a:solidFill>
                <a:srgbClr val="55CE7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" name="object 7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2500248" y="305930"/>
              <a:ext cx="1714500" cy="733945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2738628" y="1024127"/>
              <a:ext cx="1897379" cy="371855"/>
            </a:xfrm>
            <a:prstGeom prst="rect">
              <a:avLst/>
            </a:prstGeom>
          </p:spPr>
        </p:pic>
        <p:pic>
          <p:nvPicPr>
            <p:cNvPr id="9" name="object 9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4401312" y="1024127"/>
              <a:ext cx="1577339" cy="371855"/>
            </a:xfrm>
            <a:prstGeom prst="rect">
              <a:avLst/>
            </a:prstGeom>
          </p:spPr>
        </p:pic>
        <p:pic>
          <p:nvPicPr>
            <p:cNvPr id="10" name="object 10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3169920" y="1207007"/>
              <a:ext cx="1546859" cy="371855"/>
            </a:xfrm>
            <a:prstGeom prst="rect">
              <a:avLst/>
            </a:prstGeom>
          </p:spPr>
        </p:pic>
        <p:pic>
          <p:nvPicPr>
            <p:cNvPr id="11" name="object 11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4482083" y="1207007"/>
              <a:ext cx="284988" cy="371855"/>
            </a:xfrm>
            <a:prstGeom prst="rect">
              <a:avLst/>
            </a:prstGeom>
          </p:spPr>
        </p:pic>
        <p:pic>
          <p:nvPicPr>
            <p:cNvPr id="12" name="object 12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4571999" y="1207007"/>
              <a:ext cx="1013460" cy="371855"/>
            </a:xfrm>
            <a:prstGeom prst="rect">
              <a:avLst/>
            </a:prstGeom>
          </p:spPr>
        </p:pic>
        <p:pic>
          <p:nvPicPr>
            <p:cNvPr id="13" name="object 13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324612" y="234695"/>
              <a:ext cx="1719072" cy="1341120"/>
            </a:xfrm>
            <a:prstGeom prst="rect">
              <a:avLst/>
            </a:prstGeom>
          </p:spPr>
        </p:pic>
        <p:pic>
          <p:nvPicPr>
            <p:cNvPr id="14" name="object 14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5606795" y="8193022"/>
              <a:ext cx="1092707" cy="848868"/>
            </a:xfrm>
            <a:prstGeom prst="rect">
              <a:avLst/>
            </a:prstGeom>
          </p:spPr>
        </p:pic>
        <p:pic>
          <p:nvPicPr>
            <p:cNvPr id="15" name="object 15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109728" y="8193022"/>
              <a:ext cx="1092708" cy="848868"/>
            </a:xfrm>
            <a:prstGeom prst="rect">
              <a:avLst/>
            </a:prstGeom>
          </p:spPr>
        </p:pic>
      </p:grpSp>
      <p:sp>
        <p:nvSpPr>
          <p:cNvPr id="16" name="object 16"/>
          <p:cNvSpPr txBox="1"/>
          <p:nvPr/>
        </p:nvSpPr>
        <p:spPr>
          <a:xfrm>
            <a:off x="293014" y="1068451"/>
            <a:ext cx="6309995" cy="693547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2992755" marR="735965" indent="-431800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Arial"/>
                <a:cs typeface="Arial"/>
              </a:rPr>
              <a:t>6ta.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Edición</a:t>
            </a:r>
            <a:r>
              <a:rPr sz="1200" b="1" spc="-10" dirty="0">
                <a:latin typeface="Arial"/>
                <a:cs typeface="Arial"/>
              </a:rPr>
              <a:t> Volumen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I</a:t>
            </a:r>
            <a:r>
              <a:rPr sz="1200" b="1" spc="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Enero</a:t>
            </a:r>
            <a:r>
              <a:rPr sz="1200" b="1" spc="-3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a</a:t>
            </a:r>
            <a:r>
              <a:rPr sz="1200" b="1" spc="-2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Julio</a:t>
            </a:r>
            <a:r>
              <a:rPr sz="1200" b="1" spc="-5" dirty="0">
                <a:latin typeface="Arial"/>
                <a:cs typeface="Arial"/>
              </a:rPr>
              <a:t> </a:t>
            </a:r>
            <a:r>
              <a:rPr sz="1200" b="1" spc="-20" dirty="0">
                <a:latin typeface="Arial"/>
                <a:cs typeface="Arial"/>
              </a:rPr>
              <a:t>2021 </a:t>
            </a:r>
            <a:r>
              <a:rPr sz="1200" b="1" dirty="0">
                <a:latin typeface="Arial"/>
                <a:cs typeface="Arial"/>
              </a:rPr>
              <a:t>Revista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Semestral-</a:t>
            </a:r>
            <a:r>
              <a:rPr sz="1200" b="1" spc="-40" dirty="0">
                <a:latin typeface="Arial"/>
                <a:cs typeface="Arial"/>
              </a:rPr>
              <a:t> </a:t>
            </a:r>
            <a:r>
              <a:rPr sz="1200" b="1" spc="-10" dirty="0">
                <a:latin typeface="Arial"/>
                <a:cs typeface="Arial"/>
              </a:rPr>
              <a:t>Venezuela</a:t>
            </a:r>
            <a:endParaRPr sz="1200" dirty="0">
              <a:latin typeface="Arial"/>
              <a:cs typeface="Arial"/>
            </a:endParaRPr>
          </a:p>
          <a:p>
            <a:pPr algn="ctr">
              <a:lnSpc>
                <a:spcPct val="100000"/>
              </a:lnSpc>
              <a:spcBef>
                <a:spcPts val="1120"/>
              </a:spcBef>
            </a:pPr>
            <a:r>
              <a:rPr sz="1200" b="1" dirty="0">
                <a:latin typeface="Times New Roman"/>
                <a:cs typeface="Times New Roman"/>
              </a:rPr>
              <a:t>REFLEXIONES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SURGIDAS</a:t>
            </a:r>
            <a:endParaRPr sz="1200" dirty="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60"/>
              </a:spcBef>
            </a:pPr>
            <a:endParaRPr sz="1200" dirty="0">
              <a:latin typeface="Times New Roman"/>
              <a:cs typeface="Times New Roman"/>
            </a:endParaRPr>
          </a:p>
          <a:p>
            <a:pPr marL="375285" marR="5080" indent="-36322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práctica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pedagógica,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desde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perspectiva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ontológica,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compleja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4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ajustada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tiempos </a:t>
            </a:r>
            <a:r>
              <a:rPr sz="1200" dirty="0">
                <a:latin typeface="Times New Roman"/>
                <a:cs typeface="Times New Roman"/>
              </a:rPr>
              <a:t>epocales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post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modernos,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sin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embargo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cuando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reflexionamos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entre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ser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deber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ser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actuación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3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docente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encontramos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nos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corresponde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orientar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estudiantes,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contribuir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50" dirty="0">
                <a:latin typeface="Times New Roman"/>
                <a:cs typeface="Times New Roman"/>
              </a:rPr>
              <a:t>a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formación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integral,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pero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muchas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veces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hace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difícil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formación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nuestros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hijos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no </a:t>
            </a:r>
            <a:r>
              <a:rPr sz="1200" dirty="0">
                <a:latin typeface="Times New Roman"/>
                <a:cs typeface="Times New Roman"/>
              </a:rPr>
              <a:t>logramos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progresen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sus</a:t>
            </a:r>
            <a:r>
              <a:rPr sz="1200" spc="11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estudios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1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vida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personal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esta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seria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certeza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 </a:t>
            </a:r>
            <a:r>
              <a:rPr sz="1200" dirty="0">
                <a:latin typeface="Times New Roman"/>
                <a:cs typeface="Times New Roman"/>
              </a:rPr>
              <a:t>nuestra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realidad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formadores,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llegarnos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convertir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más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docentes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padres,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porque </a:t>
            </a:r>
            <a:r>
              <a:rPr sz="1200" dirty="0">
                <a:latin typeface="Times New Roman"/>
                <a:cs typeface="Times New Roman"/>
              </a:rPr>
              <a:t>estamos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más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tiempo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nuestra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labor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docente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aun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casa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casa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misma,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aun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cuando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en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práctica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aula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mantiene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mismos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esquemas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añejos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pasado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moderno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bien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centra </a:t>
            </a:r>
            <a:r>
              <a:rPr sz="1200" dirty="0">
                <a:latin typeface="Times New Roman"/>
                <a:cs typeface="Times New Roman"/>
              </a:rPr>
              <a:t>dos</a:t>
            </a:r>
            <a:r>
              <a:rPr sz="1200" spc="3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3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3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institución</a:t>
            </a:r>
            <a:r>
              <a:rPr sz="1200" spc="3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</a:t>
            </a:r>
            <a:r>
              <a:rPr sz="1200" spc="3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3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3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cumplimiento</a:t>
            </a:r>
            <a:r>
              <a:rPr sz="1200" spc="3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objetivos</a:t>
            </a:r>
            <a:r>
              <a:rPr sz="1200" spc="3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obviando</a:t>
            </a:r>
            <a:r>
              <a:rPr sz="1200" spc="3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</a:t>
            </a:r>
            <a:r>
              <a:rPr sz="1200" spc="3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ser</a:t>
            </a:r>
            <a:r>
              <a:rPr sz="1200" spc="3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humano</a:t>
            </a:r>
            <a:r>
              <a:rPr sz="1200" spc="3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35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su </a:t>
            </a:r>
            <a:r>
              <a:rPr sz="1200" dirty="0">
                <a:latin typeface="Times New Roman"/>
                <a:cs typeface="Times New Roman"/>
              </a:rPr>
              <a:t>crecimiento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integral como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nuevo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paradigma educativo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integrador,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holista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postmoderno</a:t>
            </a:r>
            <a:endParaRPr sz="1200" dirty="0">
              <a:latin typeface="Times New Roman"/>
              <a:cs typeface="Times New Roman"/>
            </a:endParaRPr>
          </a:p>
          <a:p>
            <a:pPr marL="375285" marR="6985" indent="-36322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lang="es-ES" sz="1200" dirty="0">
                <a:latin typeface="Times New Roman"/>
                <a:cs typeface="Times New Roman"/>
              </a:rPr>
              <a:t>tanto,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otro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componente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importante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currículo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nuestras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instituciones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educativas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más </a:t>
            </a:r>
            <a:r>
              <a:rPr sz="1200" dirty="0">
                <a:latin typeface="Times New Roman"/>
                <a:cs typeface="Times New Roman"/>
              </a:rPr>
              <a:t>en la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universitaria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coexisten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tres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versiones: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(a)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currículo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oficial,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prescrito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autoridades </a:t>
            </a:r>
            <a:r>
              <a:rPr sz="1200" dirty="0">
                <a:latin typeface="Times New Roman"/>
                <a:cs typeface="Times New Roman"/>
              </a:rPr>
              <a:t>educativas,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(b)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currículo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oculto,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derivado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rutinas,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prácticas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3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costumbres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dan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en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institución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(c)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currículo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real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expresión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balance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dos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anteriores.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que </a:t>
            </a:r>
            <a:r>
              <a:rPr sz="1200" dirty="0">
                <a:latin typeface="Times New Roman"/>
                <a:cs typeface="Times New Roman"/>
              </a:rPr>
              <a:t>indica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cosa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nos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dice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programa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enseñemos;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otra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realmente </a:t>
            </a:r>
            <a:r>
              <a:rPr sz="1200" dirty="0">
                <a:latin typeface="Times New Roman"/>
                <a:cs typeface="Times New Roman"/>
              </a:rPr>
              <a:t>enseñamos y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otra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distinta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aprenden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alumnos.</a:t>
            </a:r>
            <a:endParaRPr sz="1200" dirty="0">
              <a:latin typeface="Times New Roman"/>
              <a:cs typeface="Times New Roman"/>
            </a:endParaRPr>
          </a:p>
          <a:p>
            <a:pPr marL="375285" marR="6350" indent="-363220" algn="just">
              <a:lnSpc>
                <a:spcPct val="100000"/>
              </a:lnSpc>
              <a:spcBef>
                <a:spcPts val="5"/>
              </a:spcBef>
            </a:pP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importante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destacar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propósito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formar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necesita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teoría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pedagógica,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pues,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pedagogía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fundamenta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 la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formación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este proceso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debe tener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orientación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hombre,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entonces, </a:t>
            </a:r>
            <a:r>
              <a:rPr sz="1200" dirty="0">
                <a:latin typeface="Times New Roman"/>
                <a:cs typeface="Times New Roman"/>
              </a:rPr>
              <a:t>necesitamos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antropología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cosmovisión;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decir,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concepción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hombre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quiere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formar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proyecto</a:t>
            </a:r>
            <a:r>
              <a:rPr sz="1200" spc="16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5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sociedad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queremos,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aun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cuando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aplique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las </a:t>
            </a:r>
            <a:r>
              <a:rPr sz="1200" dirty="0">
                <a:latin typeface="Times New Roman"/>
                <a:cs typeface="Times New Roman"/>
              </a:rPr>
              <a:t>universidades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ser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atención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jóvenes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niños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pedagogía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orienta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los </a:t>
            </a:r>
            <a:r>
              <a:rPr sz="1200" dirty="0">
                <a:latin typeface="Times New Roman"/>
                <a:cs typeface="Times New Roman"/>
              </a:rPr>
              <a:t>aprendizajes de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manera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más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profunda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además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guía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didáctica y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tanto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praxis.</a:t>
            </a:r>
            <a:endParaRPr sz="1200" dirty="0">
              <a:latin typeface="Times New Roman"/>
              <a:cs typeface="Times New Roman"/>
            </a:endParaRPr>
          </a:p>
          <a:p>
            <a:pPr marL="375285" marR="6985" indent="-36322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Todos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elementos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desarrollan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contexto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multirreferencial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constituido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compleja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red </a:t>
            </a:r>
            <a:r>
              <a:rPr sz="1200" dirty="0">
                <a:latin typeface="Times New Roman"/>
                <a:cs typeface="Times New Roman"/>
              </a:rPr>
              <a:t>dinámica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cambiante.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realidad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contextual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ejerce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influencia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vida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institucional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en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demás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esferas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vida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social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esta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realidad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cotidianidad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relevante,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pues,</a:t>
            </a:r>
            <a:r>
              <a:rPr sz="1200" spc="3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trata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3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mundo</a:t>
            </a:r>
            <a:r>
              <a:rPr sz="1200" spc="3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diario</a:t>
            </a:r>
            <a:r>
              <a:rPr sz="1200" spc="3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intercambios,</a:t>
            </a:r>
            <a:r>
              <a:rPr sz="1200" spc="3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interacciones,</a:t>
            </a:r>
            <a:r>
              <a:rPr sz="1200" spc="3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símbolos</a:t>
            </a:r>
            <a:r>
              <a:rPr sz="1200" spc="38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3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significados</a:t>
            </a:r>
            <a:r>
              <a:rPr sz="1200" spc="3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3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37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cuales </a:t>
            </a:r>
            <a:r>
              <a:rPr sz="1200" dirty="0">
                <a:latin typeface="Times New Roman"/>
                <a:cs typeface="Times New Roman"/>
              </a:rPr>
              <a:t>participamos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consciente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inconscientemente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docentes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estudiantes.</a:t>
            </a:r>
            <a:endParaRPr sz="1200" dirty="0">
              <a:latin typeface="Times New Roman"/>
              <a:cs typeface="Times New Roman"/>
            </a:endParaRPr>
          </a:p>
          <a:p>
            <a:pPr marL="375285" marR="5080" indent="-36322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14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3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hacer</a:t>
            </a:r>
            <a:r>
              <a:rPr sz="1200" spc="14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notar</a:t>
            </a:r>
            <a:r>
              <a:rPr sz="1200" spc="14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14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nuevas</a:t>
            </a:r>
            <a:r>
              <a:rPr sz="1200" spc="15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exigencias</a:t>
            </a:r>
            <a:r>
              <a:rPr sz="1200" spc="14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curriculares</a:t>
            </a:r>
            <a:r>
              <a:rPr sz="1200" spc="14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4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14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recintos</a:t>
            </a:r>
            <a:r>
              <a:rPr sz="1200" spc="14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universitarios</a:t>
            </a:r>
            <a:r>
              <a:rPr sz="1200" spc="15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30" dirty="0">
                <a:latin typeface="Times New Roman"/>
                <a:cs typeface="Times New Roman"/>
              </a:rPr>
              <a:t>  </a:t>
            </a:r>
            <a:r>
              <a:rPr sz="1200" spc="-25" dirty="0">
                <a:latin typeface="Times New Roman"/>
                <a:cs typeface="Times New Roman"/>
              </a:rPr>
              <a:t>las </a:t>
            </a:r>
            <a:r>
              <a:rPr sz="1200" dirty="0">
                <a:latin typeface="Times New Roman"/>
                <a:cs typeface="Times New Roman"/>
              </a:rPr>
              <a:t>transformaciones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profundas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perspectivas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educativas</a:t>
            </a:r>
            <a:r>
              <a:rPr sz="1200" spc="43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guían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hacia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innovadoras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variadas </a:t>
            </a:r>
            <a:r>
              <a:rPr sz="1200" dirty="0">
                <a:latin typeface="Times New Roman"/>
                <a:cs typeface="Times New Roman"/>
              </a:rPr>
              <a:t>formas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construir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conocimiento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apoyado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tecnologías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cual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está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ausente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los </a:t>
            </a:r>
            <a:r>
              <a:rPr sz="1200" dirty="0">
                <a:latin typeface="Times New Roman"/>
                <a:cs typeface="Times New Roman"/>
              </a:rPr>
              <a:t>currículos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meritando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formación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permanente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también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competencias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tecnológicas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ajuste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tiempos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posmodernos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donde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supuesto</a:t>
            </a:r>
            <a:r>
              <a:rPr sz="1200" spc="10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carencia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preparación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grande </a:t>
            </a:r>
            <a:r>
              <a:rPr sz="1200" dirty="0">
                <a:latin typeface="Times New Roman"/>
                <a:cs typeface="Times New Roman"/>
              </a:rPr>
              <a:t>ante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situaciones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complejas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imprevistas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acontecen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cotidiano.</a:t>
            </a:r>
            <a:endParaRPr sz="1200" dirty="0">
              <a:latin typeface="Times New Roman"/>
              <a:cs typeface="Times New Roman"/>
            </a:endParaRPr>
          </a:p>
        </p:txBody>
      </p:sp>
      <p:pic>
        <p:nvPicPr>
          <p:cNvPr id="17" name="object 17"/>
          <p:cNvPicPr/>
          <p:nvPr/>
        </p:nvPicPr>
        <p:blipFill>
          <a:blip r:embed="rId13" cstate="print"/>
          <a:stretch>
            <a:fillRect/>
          </a:stretch>
        </p:blipFill>
        <p:spPr>
          <a:xfrm>
            <a:off x="4725161" y="164274"/>
            <a:ext cx="1805305" cy="893889"/>
          </a:xfrm>
          <a:prstGeom prst="rect">
            <a:avLst/>
          </a:prstGeom>
        </p:spPr>
      </p:pic>
      <p:sp>
        <p:nvSpPr>
          <p:cNvPr id="18" name="object 18"/>
          <p:cNvSpPr txBox="1"/>
          <p:nvPr/>
        </p:nvSpPr>
        <p:spPr>
          <a:xfrm>
            <a:off x="1234236" y="8256964"/>
            <a:ext cx="4399280" cy="372745"/>
          </a:xfrm>
          <a:prstGeom prst="rect">
            <a:avLst/>
          </a:prstGeom>
        </p:spPr>
        <p:txBody>
          <a:bodyPr vert="horz" wrap="square" lIns="0" tIns="6350" rIns="0" bIns="0" rtlCol="0">
            <a:spAutoFit/>
          </a:bodyPr>
          <a:lstStyle/>
          <a:p>
            <a:pPr marL="12700" marR="5080" indent="73025">
              <a:lnSpc>
                <a:spcPts val="1400"/>
              </a:lnSpc>
              <a:spcBef>
                <a:spcPts val="50"/>
              </a:spcBef>
            </a:pPr>
            <a:r>
              <a:rPr sz="1200" b="1" dirty="0">
                <a:latin typeface="Times New Roman"/>
                <a:cs typeface="Times New Roman"/>
              </a:rPr>
              <a:t>Esencia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Educativa</a:t>
            </a:r>
            <a:r>
              <a:rPr sz="1200" b="1" spc="23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del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Profesional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No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Docente.</a:t>
            </a:r>
            <a:r>
              <a:rPr sz="1200" b="1" spc="-1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Hacia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una</a:t>
            </a:r>
            <a:r>
              <a:rPr sz="1200" b="1" spc="-6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Teoría </a:t>
            </a:r>
            <a:r>
              <a:rPr sz="1200" b="1" dirty="0">
                <a:latin typeface="Times New Roman"/>
                <a:cs typeface="Times New Roman"/>
              </a:rPr>
              <a:t>Epocal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Desde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los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Cimientos</a:t>
            </a:r>
            <a:r>
              <a:rPr sz="1200" b="1" spc="-10" dirty="0">
                <a:latin typeface="Times New Roman"/>
                <a:cs typeface="Times New Roman"/>
              </a:rPr>
              <a:t> Epistémicos</a:t>
            </a:r>
            <a:r>
              <a:rPr sz="1200" b="1" spc="-6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Académicos</a:t>
            </a:r>
            <a:r>
              <a:rPr sz="1200" b="1" spc="-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Postmodernos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2593085" y="8828768"/>
            <a:ext cx="1602740" cy="1943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410"/>
              </a:lnSpc>
            </a:pPr>
            <a:r>
              <a:rPr sz="1200" b="1" dirty="0">
                <a:latin typeface="Times New Roman"/>
                <a:cs typeface="Times New Roman"/>
              </a:rPr>
              <a:t>MSc.</a:t>
            </a:r>
            <a:r>
              <a:rPr sz="1200" b="1" spc="-4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Kimberllin</a:t>
            </a:r>
            <a:r>
              <a:rPr sz="1200" b="1" spc="-10" dirty="0">
                <a:latin typeface="Times New Roman"/>
                <a:cs typeface="Times New Roman"/>
              </a:rPr>
              <a:t> García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20" name="object 20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69832" rIns="0" bIns="0" rtlCol="0">
            <a:spAutoFit/>
          </a:bodyPr>
          <a:lstStyle/>
          <a:p>
            <a:pPr marL="183515">
              <a:lnSpc>
                <a:spcPts val="1410"/>
              </a:lnSpc>
            </a:pPr>
            <a:fld id="{81D60167-4931-47E6-BA6A-407CBD079E47}" type="slidenum">
              <a:rPr spc="-25" dirty="0"/>
              <a:t>135</a:t>
            </a:fld>
            <a:endParaRPr spc="-25" dirty="0"/>
          </a:p>
        </p:txBody>
      </p:sp>
      <p:grpSp>
        <p:nvGrpSpPr>
          <p:cNvPr id="21" name="Grupo 20">
            <a:extLst>
              <a:ext uri="{FF2B5EF4-FFF2-40B4-BE49-F238E27FC236}">
                <a16:creationId xmlns:a16="http://schemas.microsoft.com/office/drawing/2014/main" id="{0CB07687-4815-07BA-2B16-E86D5C709D26}"/>
              </a:ext>
            </a:extLst>
          </p:cNvPr>
          <p:cNvGrpSpPr/>
          <p:nvPr/>
        </p:nvGrpSpPr>
        <p:grpSpPr>
          <a:xfrm>
            <a:off x="95998" y="124330"/>
            <a:ext cx="6665976" cy="1452626"/>
            <a:chOff x="470065" y="1951410"/>
            <a:chExt cx="6665976" cy="1452626"/>
          </a:xfrm>
        </p:grpSpPr>
        <p:grpSp>
          <p:nvGrpSpPr>
            <p:cNvPr id="22" name="object 12">
              <a:extLst>
                <a:ext uri="{FF2B5EF4-FFF2-40B4-BE49-F238E27FC236}">
                  <a16:creationId xmlns:a16="http://schemas.microsoft.com/office/drawing/2014/main" id="{C1A1461B-70E2-8FE2-A71C-389CF8FDB996}"/>
                </a:ext>
              </a:extLst>
            </p:cNvPr>
            <p:cNvGrpSpPr/>
            <p:nvPr/>
          </p:nvGrpSpPr>
          <p:grpSpPr>
            <a:xfrm>
              <a:off x="470065" y="1951664"/>
              <a:ext cx="6665976" cy="1452372"/>
              <a:chOff x="96011" y="115823"/>
              <a:chExt cx="6665976" cy="1452372"/>
            </a:xfrm>
          </p:grpSpPr>
          <p:pic>
            <p:nvPicPr>
              <p:cNvPr id="26" name="object 13">
                <a:extLst>
                  <a:ext uri="{FF2B5EF4-FFF2-40B4-BE49-F238E27FC236}">
                    <a16:creationId xmlns:a16="http://schemas.microsoft.com/office/drawing/2014/main" id="{1DE33E4E-B3A9-AB76-5F9D-04E19226D52E}"/>
                  </a:ext>
                </a:extLst>
              </p:cNvPr>
              <p:cNvPicPr/>
              <p:nvPr/>
            </p:nvPicPr>
            <p:blipFill>
              <a:blip r:embed="rId3" cstate="print"/>
              <a:stretch>
                <a:fillRect/>
              </a:stretch>
            </p:blipFill>
            <p:spPr>
              <a:xfrm>
                <a:off x="96011" y="115823"/>
                <a:ext cx="6665976" cy="1452372"/>
              </a:xfrm>
              <a:prstGeom prst="rect">
                <a:avLst/>
              </a:prstGeom>
            </p:spPr>
          </p:pic>
          <p:pic>
            <p:nvPicPr>
              <p:cNvPr id="27" name="object 14">
                <a:extLst>
                  <a:ext uri="{FF2B5EF4-FFF2-40B4-BE49-F238E27FC236}">
                    <a16:creationId xmlns:a16="http://schemas.microsoft.com/office/drawing/2014/main" id="{D30F9AB1-A586-E0BF-239A-36B790C837C3}"/>
                  </a:ext>
                </a:extLst>
              </p:cNvPr>
              <p:cNvPicPr/>
              <p:nvPr/>
            </p:nvPicPr>
            <p:blipFill>
              <a:blip r:embed="rId4" cstate="print"/>
              <a:stretch>
                <a:fillRect/>
              </a:stretch>
            </p:blipFill>
            <p:spPr>
              <a:xfrm>
                <a:off x="142849" y="142875"/>
                <a:ext cx="6572275" cy="1358646"/>
              </a:xfrm>
              <a:prstGeom prst="rect">
                <a:avLst/>
              </a:prstGeom>
            </p:spPr>
          </p:pic>
          <p:sp>
            <p:nvSpPr>
              <p:cNvPr id="28" name="object 15">
                <a:extLst>
                  <a:ext uri="{FF2B5EF4-FFF2-40B4-BE49-F238E27FC236}">
                    <a16:creationId xmlns:a16="http://schemas.microsoft.com/office/drawing/2014/main" id="{B907C892-E328-1D66-0270-DCAB791C6497}"/>
                  </a:ext>
                </a:extLst>
              </p:cNvPr>
              <p:cNvSpPr/>
              <p:nvPr/>
            </p:nvSpPr>
            <p:spPr>
              <a:xfrm>
                <a:off x="142849" y="142875"/>
                <a:ext cx="6572884" cy="1358900"/>
              </a:xfrm>
              <a:custGeom>
                <a:avLst/>
                <a:gdLst/>
                <a:ahLst/>
                <a:cxnLst/>
                <a:rect l="l" t="t" r="r" b="b"/>
                <a:pathLst>
                  <a:path w="6572884" h="1358900">
                    <a:moveTo>
                      <a:pt x="0" y="226441"/>
                    </a:moveTo>
                    <a:lnTo>
                      <a:pt x="4600" y="180795"/>
                    </a:lnTo>
                    <a:lnTo>
                      <a:pt x="17795" y="138285"/>
                    </a:lnTo>
                    <a:lnTo>
                      <a:pt x="38673" y="99820"/>
                    </a:lnTo>
                    <a:lnTo>
                      <a:pt x="66324" y="66309"/>
                    </a:lnTo>
                    <a:lnTo>
                      <a:pt x="99837" y="38663"/>
                    </a:lnTo>
                    <a:lnTo>
                      <a:pt x="138301" y="17789"/>
                    </a:lnTo>
                    <a:lnTo>
                      <a:pt x="180806" y="4599"/>
                    </a:lnTo>
                    <a:lnTo>
                      <a:pt x="226440" y="0"/>
                    </a:lnTo>
                    <a:lnTo>
                      <a:pt x="6345834" y="0"/>
                    </a:lnTo>
                    <a:lnTo>
                      <a:pt x="6391480" y="4599"/>
                    </a:lnTo>
                    <a:lnTo>
                      <a:pt x="6433990" y="17789"/>
                    </a:lnTo>
                    <a:lnTo>
                      <a:pt x="6472455" y="38663"/>
                    </a:lnTo>
                    <a:lnTo>
                      <a:pt x="6505965" y="66309"/>
                    </a:lnTo>
                    <a:lnTo>
                      <a:pt x="6533612" y="99820"/>
                    </a:lnTo>
                    <a:lnTo>
                      <a:pt x="6554485" y="138285"/>
                    </a:lnTo>
                    <a:lnTo>
                      <a:pt x="6567676" y="180795"/>
                    </a:lnTo>
                    <a:lnTo>
                      <a:pt x="6572275" y="226441"/>
                    </a:lnTo>
                    <a:lnTo>
                      <a:pt x="6572275" y="1132204"/>
                    </a:lnTo>
                    <a:lnTo>
                      <a:pt x="6567676" y="1177850"/>
                    </a:lnTo>
                    <a:lnTo>
                      <a:pt x="6554485" y="1220360"/>
                    </a:lnTo>
                    <a:lnTo>
                      <a:pt x="6533612" y="1258825"/>
                    </a:lnTo>
                    <a:lnTo>
                      <a:pt x="6505965" y="1292336"/>
                    </a:lnTo>
                    <a:lnTo>
                      <a:pt x="6472455" y="1319982"/>
                    </a:lnTo>
                    <a:lnTo>
                      <a:pt x="6433990" y="1340856"/>
                    </a:lnTo>
                    <a:lnTo>
                      <a:pt x="6391480" y="1354046"/>
                    </a:lnTo>
                    <a:lnTo>
                      <a:pt x="6345834" y="1358646"/>
                    </a:lnTo>
                    <a:lnTo>
                      <a:pt x="226440" y="1358646"/>
                    </a:lnTo>
                    <a:lnTo>
                      <a:pt x="180806" y="1354046"/>
                    </a:lnTo>
                    <a:lnTo>
                      <a:pt x="138301" y="1340856"/>
                    </a:lnTo>
                    <a:lnTo>
                      <a:pt x="99837" y="1319982"/>
                    </a:lnTo>
                    <a:lnTo>
                      <a:pt x="66324" y="1292336"/>
                    </a:lnTo>
                    <a:lnTo>
                      <a:pt x="38673" y="1258825"/>
                    </a:lnTo>
                    <a:lnTo>
                      <a:pt x="17795" y="1220360"/>
                    </a:lnTo>
                    <a:lnTo>
                      <a:pt x="4600" y="1177850"/>
                    </a:lnTo>
                    <a:lnTo>
                      <a:pt x="0" y="1132204"/>
                    </a:lnTo>
                    <a:lnTo>
                      <a:pt x="0" y="226441"/>
                    </a:lnTo>
                    <a:close/>
                  </a:path>
                </a:pathLst>
              </a:custGeom>
              <a:ln w="9525">
                <a:solidFill>
                  <a:srgbClr val="55CE74"/>
                </a:solidFill>
              </a:ln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pic>
            <p:nvPicPr>
              <p:cNvPr id="29" name="object 16">
                <a:extLst>
                  <a:ext uri="{FF2B5EF4-FFF2-40B4-BE49-F238E27FC236}">
                    <a16:creationId xmlns:a16="http://schemas.microsoft.com/office/drawing/2014/main" id="{8B82737D-3EC7-A356-3E59-85F7A62F868B}"/>
                  </a:ext>
                </a:extLst>
              </p:cNvPr>
              <p:cNvPicPr/>
              <p:nvPr/>
            </p:nvPicPr>
            <p:blipFill>
              <a:blip r:embed="rId5" cstate="print"/>
              <a:stretch>
                <a:fillRect/>
              </a:stretch>
            </p:blipFill>
            <p:spPr>
              <a:xfrm>
                <a:off x="2500248" y="305930"/>
                <a:ext cx="1714500" cy="733945"/>
              </a:xfrm>
              <a:prstGeom prst="rect">
                <a:avLst/>
              </a:prstGeom>
            </p:spPr>
          </p:pic>
        </p:grpSp>
        <p:sp>
          <p:nvSpPr>
            <p:cNvPr id="23" name="object 16">
              <a:extLst>
                <a:ext uri="{FF2B5EF4-FFF2-40B4-BE49-F238E27FC236}">
                  <a16:creationId xmlns:a16="http://schemas.microsoft.com/office/drawing/2014/main" id="{F6E73AD6-ADBA-FB17-FE53-A810CAEBE0FE}"/>
                </a:ext>
              </a:extLst>
            </p:cNvPr>
            <p:cNvSpPr txBox="1"/>
            <p:nvPr/>
          </p:nvSpPr>
          <p:spPr>
            <a:xfrm>
              <a:off x="2775727" y="2875716"/>
              <a:ext cx="3332858" cy="391795"/>
            </a:xfrm>
            <a:prstGeom prst="rect">
              <a:avLst/>
            </a:prstGeom>
            <a:noFill/>
          </p:spPr>
          <p:txBody>
            <a:bodyPr vert="horz" wrap="square" lIns="0" tIns="12700" rIns="0" bIns="0" rtlCol="0">
              <a:spAutoFit/>
            </a:bodyPr>
            <a:lstStyle/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Volumen 4,  Número 1  Enero a Julio 2021</a:t>
              </a:r>
            </a:p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Revista Semestral. Venezuela</a:t>
              </a:r>
              <a:endParaRPr sz="1200" dirty="0">
                <a:latin typeface="Arial"/>
                <a:cs typeface="Arial"/>
              </a:endParaRPr>
            </a:p>
          </p:txBody>
        </p:sp>
        <p:pic>
          <p:nvPicPr>
            <p:cNvPr id="24" name="object 25">
              <a:extLst>
                <a:ext uri="{FF2B5EF4-FFF2-40B4-BE49-F238E27FC236}">
                  <a16:creationId xmlns:a16="http://schemas.microsoft.com/office/drawing/2014/main" id="{DA5F1942-3709-CA00-7E30-BEA1E739D842}"/>
                </a:ext>
              </a:extLst>
            </p:cNvPr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470065" y="2027896"/>
              <a:ext cx="2305662" cy="1053903"/>
            </a:xfrm>
            <a:prstGeom prst="rect">
              <a:avLst/>
            </a:prstGeom>
          </p:spPr>
        </p:pic>
        <p:pic>
          <p:nvPicPr>
            <p:cNvPr id="25" name="object 31">
              <a:extLst>
                <a:ext uri="{FF2B5EF4-FFF2-40B4-BE49-F238E27FC236}">
                  <a16:creationId xmlns:a16="http://schemas.microsoft.com/office/drawing/2014/main" id="{4AFA7F7A-7D61-469F-2BC5-9803795C356B}"/>
                </a:ext>
              </a:extLst>
            </p:cNvPr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4932681" y="1951410"/>
              <a:ext cx="1805304" cy="893889"/>
            </a:xfrm>
            <a:prstGeom prst="rect">
              <a:avLst/>
            </a:prstGeom>
          </p:spPr>
        </p:pic>
      </p:grpSp>
    </p:spTree>
  </p:cSld>
  <p:clrMapOvr>
    <a:masterClrMapping/>
  </p:clrMapOvr>
</p:sld>
</file>

<file path=ppt/slides/slide1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94485" y="115823"/>
            <a:ext cx="6669405" cy="8926195"/>
            <a:chOff x="94485" y="115823"/>
            <a:chExt cx="6669405" cy="8926195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204216" y="8651747"/>
              <a:ext cx="6518148" cy="158496"/>
            </a:xfrm>
            <a:prstGeom prst="rect">
              <a:avLst/>
            </a:prstGeom>
          </p:spPr>
        </p:pic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96012" y="115823"/>
              <a:ext cx="6665976" cy="1452372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42849" y="142875"/>
              <a:ext cx="6572275" cy="1358646"/>
            </a:xfrm>
            <a:prstGeom prst="rect">
              <a:avLst/>
            </a:prstGeom>
          </p:spPr>
        </p:pic>
        <p:sp>
          <p:nvSpPr>
            <p:cNvPr id="6" name="object 6"/>
            <p:cNvSpPr/>
            <p:nvPr/>
          </p:nvSpPr>
          <p:spPr>
            <a:xfrm>
              <a:off x="142849" y="142875"/>
              <a:ext cx="6572884" cy="1358900"/>
            </a:xfrm>
            <a:custGeom>
              <a:avLst/>
              <a:gdLst/>
              <a:ahLst/>
              <a:cxnLst/>
              <a:rect l="l" t="t" r="r" b="b"/>
              <a:pathLst>
                <a:path w="6572884" h="1358900">
                  <a:moveTo>
                    <a:pt x="0" y="226441"/>
                  </a:moveTo>
                  <a:lnTo>
                    <a:pt x="4600" y="180795"/>
                  </a:lnTo>
                  <a:lnTo>
                    <a:pt x="17795" y="138285"/>
                  </a:lnTo>
                  <a:lnTo>
                    <a:pt x="38673" y="99820"/>
                  </a:lnTo>
                  <a:lnTo>
                    <a:pt x="66324" y="66309"/>
                  </a:lnTo>
                  <a:lnTo>
                    <a:pt x="99837" y="38663"/>
                  </a:lnTo>
                  <a:lnTo>
                    <a:pt x="138301" y="17789"/>
                  </a:lnTo>
                  <a:lnTo>
                    <a:pt x="180806" y="4599"/>
                  </a:lnTo>
                  <a:lnTo>
                    <a:pt x="226440" y="0"/>
                  </a:lnTo>
                  <a:lnTo>
                    <a:pt x="6345834" y="0"/>
                  </a:lnTo>
                  <a:lnTo>
                    <a:pt x="6391480" y="4599"/>
                  </a:lnTo>
                  <a:lnTo>
                    <a:pt x="6433990" y="17789"/>
                  </a:lnTo>
                  <a:lnTo>
                    <a:pt x="6472455" y="38663"/>
                  </a:lnTo>
                  <a:lnTo>
                    <a:pt x="6505965" y="66309"/>
                  </a:lnTo>
                  <a:lnTo>
                    <a:pt x="6533612" y="99820"/>
                  </a:lnTo>
                  <a:lnTo>
                    <a:pt x="6554485" y="138285"/>
                  </a:lnTo>
                  <a:lnTo>
                    <a:pt x="6567676" y="180795"/>
                  </a:lnTo>
                  <a:lnTo>
                    <a:pt x="6572275" y="226441"/>
                  </a:lnTo>
                  <a:lnTo>
                    <a:pt x="6572275" y="1132204"/>
                  </a:lnTo>
                  <a:lnTo>
                    <a:pt x="6567676" y="1177850"/>
                  </a:lnTo>
                  <a:lnTo>
                    <a:pt x="6554485" y="1220360"/>
                  </a:lnTo>
                  <a:lnTo>
                    <a:pt x="6533612" y="1258825"/>
                  </a:lnTo>
                  <a:lnTo>
                    <a:pt x="6505965" y="1292336"/>
                  </a:lnTo>
                  <a:lnTo>
                    <a:pt x="6472455" y="1319982"/>
                  </a:lnTo>
                  <a:lnTo>
                    <a:pt x="6433990" y="1340856"/>
                  </a:lnTo>
                  <a:lnTo>
                    <a:pt x="6391480" y="1354046"/>
                  </a:lnTo>
                  <a:lnTo>
                    <a:pt x="6345834" y="1358646"/>
                  </a:lnTo>
                  <a:lnTo>
                    <a:pt x="226440" y="1358646"/>
                  </a:lnTo>
                  <a:lnTo>
                    <a:pt x="180806" y="1354046"/>
                  </a:lnTo>
                  <a:lnTo>
                    <a:pt x="138301" y="1340856"/>
                  </a:lnTo>
                  <a:lnTo>
                    <a:pt x="99837" y="1319982"/>
                  </a:lnTo>
                  <a:lnTo>
                    <a:pt x="66324" y="1292336"/>
                  </a:lnTo>
                  <a:lnTo>
                    <a:pt x="38673" y="1258825"/>
                  </a:lnTo>
                  <a:lnTo>
                    <a:pt x="17795" y="1220360"/>
                  </a:lnTo>
                  <a:lnTo>
                    <a:pt x="4600" y="1177850"/>
                  </a:lnTo>
                  <a:lnTo>
                    <a:pt x="0" y="1132204"/>
                  </a:lnTo>
                  <a:lnTo>
                    <a:pt x="0" y="226441"/>
                  </a:lnTo>
                  <a:close/>
                </a:path>
              </a:pathLst>
            </a:custGeom>
            <a:ln w="9525">
              <a:solidFill>
                <a:srgbClr val="55CE7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" name="object 7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2500248" y="305930"/>
              <a:ext cx="1714500" cy="733945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2738628" y="1024127"/>
              <a:ext cx="1897379" cy="371855"/>
            </a:xfrm>
            <a:prstGeom prst="rect">
              <a:avLst/>
            </a:prstGeom>
          </p:spPr>
        </p:pic>
        <p:pic>
          <p:nvPicPr>
            <p:cNvPr id="9" name="object 9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4401312" y="1024127"/>
              <a:ext cx="1577339" cy="371855"/>
            </a:xfrm>
            <a:prstGeom prst="rect">
              <a:avLst/>
            </a:prstGeom>
          </p:spPr>
        </p:pic>
        <p:pic>
          <p:nvPicPr>
            <p:cNvPr id="10" name="object 10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3169920" y="1207007"/>
              <a:ext cx="1546859" cy="371855"/>
            </a:xfrm>
            <a:prstGeom prst="rect">
              <a:avLst/>
            </a:prstGeom>
          </p:spPr>
        </p:pic>
        <p:pic>
          <p:nvPicPr>
            <p:cNvPr id="11" name="object 11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4482083" y="1207007"/>
              <a:ext cx="284988" cy="371855"/>
            </a:xfrm>
            <a:prstGeom prst="rect">
              <a:avLst/>
            </a:prstGeom>
          </p:spPr>
        </p:pic>
        <p:pic>
          <p:nvPicPr>
            <p:cNvPr id="12" name="object 12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4571999" y="1207007"/>
              <a:ext cx="1013460" cy="371855"/>
            </a:xfrm>
            <a:prstGeom prst="rect">
              <a:avLst/>
            </a:prstGeom>
          </p:spPr>
        </p:pic>
        <p:pic>
          <p:nvPicPr>
            <p:cNvPr id="13" name="object 13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324612" y="234695"/>
              <a:ext cx="1719072" cy="1341120"/>
            </a:xfrm>
            <a:prstGeom prst="rect">
              <a:avLst/>
            </a:prstGeom>
          </p:spPr>
        </p:pic>
        <p:pic>
          <p:nvPicPr>
            <p:cNvPr id="14" name="object 14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5606795" y="8193022"/>
              <a:ext cx="1092707" cy="848868"/>
            </a:xfrm>
            <a:prstGeom prst="rect">
              <a:avLst/>
            </a:prstGeom>
          </p:spPr>
        </p:pic>
        <p:pic>
          <p:nvPicPr>
            <p:cNvPr id="15" name="object 15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109728" y="8193022"/>
              <a:ext cx="1092708" cy="848868"/>
            </a:xfrm>
            <a:prstGeom prst="rect">
              <a:avLst/>
            </a:prstGeom>
          </p:spPr>
        </p:pic>
      </p:grpSp>
      <p:sp>
        <p:nvSpPr>
          <p:cNvPr id="16" name="object 16"/>
          <p:cNvSpPr txBox="1"/>
          <p:nvPr/>
        </p:nvSpPr>
        <p:spPr>
          <a:xfrm>
            <a:off x="238759" y="1068451"/>
            <a:ext cx="6415405" cy="66954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046730" marR="787400" indent="-431800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Arial"/>
                <a:cs typeface="Arial"/>
              </a:rPr>
              <a:t>6ta.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Edición</a:t>
            </a:r>
            <a:r>
              <a:rPr sz="1200" b="1" spc="-10" dirty="0">
                <a:latin typeface="Arial"/>
                <a:cs typeface="Arial"/>
              </a:rPr>
              <a:t> Volumen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I</a:t>
            </a:r>
            <a:r>
              <a:rPr sz="1200" b="1" spc="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Enero</a:t>
            </a:r>
            <a:r>
              <a:rPr sz="1200" b="1" spc="-3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a</a:t>
            </a:r>
            <a:r>
              <a:rPr sz="1200" b="1" spc="-2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Julio</a:t>
            </a:r>
            <a:r>
              <a:rPr sz="1200" b="1" spc="-5" dirty="0">
                <a:latin typeface="Arial"/>
                <a:cs typeface="Arial"/>
              </a:rPr>
              <a:t> </a:t>
            </a:r>
            <a:r>
              <a:rPr sz="1200" b="1" spc="-20" dirty="0">
                <a:latin typeface="Arial"/>
                <a:cs typeface="Arial"/>
              </a:rPr>
              <a:t>2021 </a:t>
            </a:r>
            <a:r>
              <a:rPr sz="1200" b="1" dirty="0">
                <a:latin typeface="Arial"/>
                <a:cs typeface="Arial"/>
              </a:rPr>
              <a:t>Revista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Semestral-</a:t>
            </a:r>
            <a:r>
              <a:rPr sz="1200" b="1" spc="-40" dirty="0">
                <a:latin typeface="Arial"/>
                <a:cs typeface="Arial"/>
              </a:rPr>
              <a:t> </a:t>
            </a:r>
            <a:r>
              <a:rPr sz="1200" b="1" spc="-10" dirty="0">
                <a:latin typeface="Arial"/>
                <a:cs typeface="Arial"/>
              </a:rPr>
              <a:t>Venezuela</a:t>
            </a:r>
            <a:endParaRPr sz="1200">
              <a:latin typeface="Arial"/>
              <a:cs typeface="Arial"/>
            </a:endParaRPr>
          </a:p>
          <a:p>
            <a:pPr algn="ctr">
              <a:lnSpc>
                <a:spcPct val="100000"/>
              </a:lnSpc>
              <a:spcBef>
                <a:spcPts val="1210"/>
              </a:spcBef>
            </a:pPr>
            <a:r>
              <a:rPr sz="1200" b="1" spc="-10" dirty="0">
                <a:latin typeface="Times New Roman"/>
                <a:cs typeface="Times New Roman"/>
              </a:rPr>
              <a:t>SEÑALAMIENTOS</a:t>
            </a:r>
            <a:r>
              <a:rPr sz="1200" b="1" spc="4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BIBLIOGRÁFICOS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894"/>
              </a:spcBef>
            </a:pPr>
            <a:r>
              <a:rPr sz="1200" dirty="0">
                <a:latin typeface="Times New Roman"/>
                <a:cs typeface="Times New Roman"/>
              </a:rPr>
              <a:t>Arellano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H.,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(2012)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“</a:t>
            </a:r>
            <a:r>
              <a:rPr sz="1200" i="1" dirty="0">
                <a:latin typeface="Times New Roman"/>
                <a:cs typeface="Times New Roman"/>
              </a:rPr>
              <a:t>Epistemología</a:t>
            </a:r>
            <a:r>
              <a:rPr sz="1200" i="1" spc="114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de</a:t>
            </a:r>
            <a:r>
              <a:rPr sz="1200" i="1" spc="10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la</a:t>
            </a:r>
            <a:r>
              <a:rPr sz="1200" i="1" spc="10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antropología</a:t>
            </a:r>
            <a:r>
              <a:rPr sz="1200" i="1" spc="11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como</a:t>
            </a:r>
            <a:r>
              <a:rPr sz="1200" i="1" spc="10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teoría</a:t>
            </a:r>
            <a:r>
              <a:rPr sz="1200" i="1" spc="11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del</a:t>
            </a:r>
            <a:r>
              <a:rPr sz="1200" i="1" spc="11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hombre</a:t>
            </a:r>
            <a:r>
              <a:rPr sz="1200" dirty="0">
                <a:latin typeface="Times New Roman"/>
                <a:cs typeface="Times New Roman"/>
              </a:rPr>
              <a:t>”.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París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(2012),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pp.</a:t>
            </a:r>
            <a:endParaRPr sz="1200">
              <a:latin typeface="Times New Roman"/>
              <a:cs typeface="Times New Roman"/>
            </a:endParaRPr>
          </a:p>
          <a:p>
            <a:pPr marL="375285">
              <a:lnSpc>
                <a:spcPct val="100000"/>
              </a:lnSpc>
              <a:spcBef>
                <a:spcPts val="5"/>
              </a:spcBef>
            </a:pPr>
            <a:r>
              <a:rPr sz="1200" spc="-10" dirty="0">
                <a:latin typeface="Times New Roman"/>
                <a:cs typeface="Times New Roman"/>
              </a:rPr>
              <a:t>59-</a:t>
            </a:r>
            <a:r>
              <a:rPr sz="1200" dirty="0">
                <a:latin typeface="Times New Roman"/>
                <a:cs typeface="Times New Roman"/>
              </a:rPr>
              <a:t>86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vol.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6,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núm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2.</a:t>
            </a:r>
            <a:endParaRPr sz="1200">
              <a:latin typeface="Times New Roman"/>
              <a:cs typeface="Times New Roman"/>
            </a:endParaRPr>
          </a:p>
          <a:p>
            <a:pPr marL="375285" marR="5715" indent="-363220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Balza,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A.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(2011)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Complejidad,</a:t>
            </a:r>
            <a:r>
              <a:rPr sz="1200" i="1" spc="13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Transdisciplinariedad</a:t>
            </a:r>
            <a:r>
              <a:rPr sz="1200" i="1" spc="14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y</a:t>
            </a:r>
            <a:r>
              <a:rPr sz="1200" i="1" spc="114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Transcomplejidad.</a:t>
            </a:r>
            <a:r>
              <a:rPr sz="1200" i="1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Caminos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Nueva </a:t>
            </a:r>
            <a:r>
              <a:rPr sz="1200" dirty="0">
                <a:latin typeface="Times New Roman"/>
                <a:cs typeface="Times New Roman"/>
              </a:rPr>
              <a:t>Ciencia.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Caracas. Fondo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Editorial </a:t>
            </a:r>
            <a:r>
              <a:rPr sz="1200" spc="-10" dirty="0">
                <a:latin typeface="Times New Roman"/>
                <a:cs typeface="Times New Roman"/>
              </a:rPr>
              <a:t>Gremial</a:t>
            </a:r>
            <a:r>
              <a:rPr sz="1200" spc="-6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APUNESR.</a:t>
            </a:r>
            <a:endParaRPr sz="1200">
              <a:latin typeface="Times New Roman"/>
              <a:cs typeface="Times New Roman"/>
            </a:endParaRPr>
          </a:p>
          <a:p>
            <a:pPr marL="375285" marR="5080" indent="-363220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Bravo,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Arturo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(2010)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“Integración</a:t>
            </a:r>
            <a:r>
              <a:rPr sz="1200" i="1" spc="10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de</a:t>
            </a:r>
            <a:r>
              <a:rPr sz="1200" i="1" spc="10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la</a:t>
            </a:r>
            <a:r>
              <a:rPr sz="1200" i="1" spc="10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epistemología</a:t>
            </a:r>
            <a:r>
              <a:rPr sz="1200" i="1" spc="9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en</a:t>
            </a:r>
            <a:r>
              <a:rPr sz="1200" i="1" spc="10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la</a:t>
            </a:r>
            <a:r>
              <a:rPr sz="1200" i="1" spc="9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formación</a:t>
            </a:r>
            <a:r>
              <a:rPr sz="1200" i="1" spc="114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del</a:t>
            </a:r>
            <a:r>
              <a:rPr sz="1200" i="1" spc="9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profesorado</a:t>
            </a:r>
            <a:r>
              <a:rPr sz="1200" i="1" spc="10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de</a:t>
            </a:r>
            <a:r>
              <a:rPr sz="1200" i="1" spc="95" dirty="0">
                <a:latin typeface="Times New Roman"/>
                <a:cs typeface="Times New Roman"/>
              </a:rPr>
              <a:t> </a:t>
            </a:r>
            <a:r>
              <a:rPr sz="1200" i="1" spc="-10" dirty="0">
                <a:latin typeface="Times New Roman"/>
                <a:cs typeface="Times New Roman"/>
              </a:rPr>
              <a:t>ciencias” </a:t>
            </a:r>
            <a:r>
              <a:rPr sz="1200" i="1" dirty="0">
                <a:latin typeface="Times New Roman"/>
                <a:cs typeface="Times New Roman"/>
              </a:rPr>
              <a:t>en</a:t>
            </a:r>
            <a:r>
              <a:rPr sz="1200" i="1" spc="-2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la</a:t>
            </a:r>
            <a:r>
              <a:rPr sz="1200" i="1" spc="-3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Universidad</a:t>
            </a:r>
            <a:r>
              <a:rPr sz="1200" i="1" spc="-4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Autónoma</a:t>
            </a:r>
            <a:r>
              <a:rPr sz="1200" i="1" spc="-3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de</a:t>
            </a:r>
            <a:r>
              <a:rPr sz="1200" i="1" spc="-2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Barcelona.</a:t>
            </a:r>
            <a:r>
              <a:rPr sz="1200" i="1" spc="254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España</a:t>
            </a:r>
            <a:endParaRPr sz="1200">
              <a:latin typeface="Times New Roman"/>
              <a:cs typeface="Times New Roman"/>
            </a:endParaRPr>
          </a:p>
          <a:p>
            <a:pPr marL="375285" marR="6350" indent="-363220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Colom,A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(y)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Melich.(1994).</a:t>
            </a:r>
            <a:r>
              <a:rPr sz="1200" i="1" dirty="0">
                <a:latin typeface="Times New Roman"/>
                <a:cs typeface="Times New Roman"/>
              </a:rPr>
              <a:t>Después</a:t>
            </a:r>
            <a:r>
              <a:rPr sz="1200" i="1" spc="4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de</a:t>
            </a:r>
            <a:r>
              <a:rPr sz="1200" i="1" spc="3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la</a:t>
            </a:r>
            <a:r>
              <a:rPr sz="1200" i="1" spc="4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Modernidad.</a:t>
            </a:r>
            <a:r>
              <a:rPr sz="1200" i="1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Nuevas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Filosofías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Educación.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Barcelona: </a:t>
            </a:r>
            <a:r>
              <a:rPr sz="1200" dirty="0">
                <a:latin typeface="Times New Roman"/>
                <a:cs typeface="Times New Roman"/>
              </a:rPr>
              <a:t>Paidos</a:t>
            </a:r>
            <a:r>
              <a:rPr sz="1200" spc="-10" dirty="0">
                <a:latin typeface="Times New Roman"/>
                <a:cs typeface="Times New Roman"/>
              </a:rPr>
              <a:t> Ibérica.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Lanz,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R.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(2004).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El</a:t>
            </a:r>
            <a:r>
              <a:rPr sz="1200" i="1" spc="3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Arte</a:t>
            </a:r>
            <a:r>
              <a:rPr sz="1200" i="1" spc="3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de</a:t>
            </a:r>
            <a:r>
              <a:rPr sz="1200" i="1" spc="2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Pensar</a:t>
            </a:r>
            <a:r>
              <a:rPr sz="1200" i="1" spc="3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sin</a:t>
            </a:r>
            <a:r>
              <a:rPr sz="1200" i="1" spc="3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Paradigmas.</a:t>
            </a:r>
            <a:r>
              <a:rPr sz="1200" i="1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[Revista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línea].Disponible: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http//www.voltairen</a:t>
            </a:r>
            <a:endParaRPr sz="1200">
              <a:latin typeface="Times New Roman"/>
              <a:cs typeface="Times New Roman"/>
            </a:endParaRPr>
          </a:p>
          <a:p>
            <a:pPr marL="375285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et.org/articl.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[Consulta:</a:t>
            </a:r>
            <a:r>
              <a:rPr sz="1200" spc="-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2017,</a:t>
            </a:r>
            <a:r>
              <a:rPr sz="1200" spc="-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Octubre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14].</a:t>
            </a:r>
            <a:endParaRPr sz="1200">
              <a:latin typeface="Times New Roman"/>
              <a:cs typeface="Times New Roman"/>
            </a:endParaRPr>
          </a:p>
          <a:p>
            <a:pPr marL="375285" marR="6985" indent="-363220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Levinas,</a:t>
            </a:r>
            <a:r>
              <a:rPr sz="1200" spc="3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E.</a:t>
            </a:r>
            <a:r>
              <a:rPr sz="1200" spc="3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(2004).</a:t>
            </a:r>
            <a:r>
              <a:rPr sz="1200" spc="34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El</a:t>
            </a:r>
            <a:r>
              <a:rPr sz="1200" i="1" spc="35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Tiempo</a:t>
            </a:r>
            <a:r>
              <a:rPr sz="1200" i="1" spc="34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y</a:t>
            </a:r>
            <a:r>
              <a:rPr sz="1200" i="1" spc="34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el</a:t>
            </a:r>
            <a:r>
              <a:rPr sz="1200" i="1" spc="35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Otro.</a:t>
            </a:r>
            <a:r>
              <a:rPr sz="1200" i="1" spc="34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Barcelona:</a:t>
            </a:r>
            <a:r>
              <a:rPr sz="1200" i="1" spc="34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Paidós.</a:t>
            </a:r>
            <a:r>
              <a:rPr sz="1200" i="1" spc="3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Lyotard,</a:t>
            </a:r>
            <a:r>
              <a:rPr sz="1200" spc="3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J.</a:t>
            </a:r>
            <a:r>
              <a:rPr sz="1200" spc="3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(1991).</a:t>
            </a:r>
            <a:r>
              <a:rPr sz="1200" spc="3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33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Condición </a:t>
            </a:r>
            <a:r>
              <a:rPr sz="1200" dirty="0">
                <a:latin typeface="Times New Roman"/>
                <a:cs typeface="Times New Roman"/>
              </a:rPr>
              <a:t>Postmoderna.</a:t>
            </a:r>
            <a:r>
              <a:rPr sz="1200" spc="-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Madrid:</a:t>
            </a:r>
            <a:r>
              <a:rPr sz="1200" spc="-5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Cátedra.</a:t>
            </a:r>
            <a:endParaRPr sz="1200">
              <a:latin typeface="Times New Roman"/>
              <a:cs typeface="Times New Roman"/>
            </a:endParaRPr>
          </a:p>
          <a:p>
            <a:pPr marL="12700" marR="559435">
              <a:lnSpc>
                <a:spcPct val="100000"/>
              </a:lnSpc>
            </a:pPr>
            <a:r>
              <a:rPr sz="1200" spc="-10" dirty="0">
                <a:latin typeface="Times New Roman"/>
                <a:cs typeface="Times New Roman"/>
              </a:rPr>
              <a:t>Lyon,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D.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(1994)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Postmodernidad:</a:t>
            </a:r>
            <a:r>
              <a:rPr sz="1200" i="1" spc="-2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la</a:t>
            </a:r>
            <a:r>
              <a:rPr sz="1200" i="1" spc="-2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historia</a:t>
            </a:r>
            <a:r>
              <a:rPr sz="1200" i="1" spc="-2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de</a:t>
            </a:r>
            <a:r>
              <a:rPr sz="1200" i="1" spc="-1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una</a:t>
            </a:r>
            <a:r>
              <a:rPr sz="1200" i="1" spc="-2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idea,</a:t>
            </a:r>
            <a:r>
              <a:rPr sz="1200" i="1" spc="-1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en</a:t>
            </a:r>
            <a:r>
              <a:rPr sz="1200" i="1" spc="-2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Postmodernidad.</a:t>
            </a:r>
            <a:r>
              <a:rPr sz="1200" i="1" spc="-1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Madrid,</a:t>
            </a:r>
            <a:r>
              <a:rPr sz="1200" spc="-6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Alianza </a:t>
            </a:r>
            <a:r>
              <a:rPr sz="1200" dirty="0">
                <a:latin typeface="Times New Roman"/>
                <a:cs typeface="Times New Roman"/>
              </a:rPr>
              <a:t>Luhmann,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(1993)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i="1" spc="-10" dirty="0">
                <a:latin typeface="Times New Roman"/>
                <a:cs typeface="Times New Roman"/>
              </a:rPr>
              <a:t>Teoría</a:t>
            </a:r>
            <a:r>
              <a:rPr sz="1200" i="1" spc="-2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de</a:t>
            </a:r>
            <a:r>
              <a:rPr sz="1200" i="1" spc="-3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la</a:t>
            </a:r>
            <a:r>
              <a:rPr sz="1200" i="1" spc="-2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sociedad,</a:t>
            </a:r>
            <a:r>
              <a:rPr sz="1200" i="1" spc="-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Universidad</a:t>
            </a:r>
            <a:r>
              <a:rPr sz="1200" i="1" spc="-15" dirty="0">
                <a:latin typeface="Times New Roman"/>
                <a:cs typeface="Times New Roman"/>
              </a:rPr>
              <a:t> </a:t>
            </a:r>
            <a:r>
              <a:rPr sz="1200" i="1" spc="-10" dirty="0">
                <a:latin typeface="Times New Roman"/>
                <a:cs typeface="Times New Roman"/>
              </a:rPr>
              <a:t>Iberoamericana,</a:t>
            </a:r>
            <a:r>
              <a:rPr sz="1200" i="1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México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D.F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(1993)</a:t>
            </a:r>
            <a:endParaRPr sz="1200">
              <a:latin typeface="Times New Roman"/>
              <a:cs typeface="Times New Roman"/>
            </a:endParaRPr>
          </a:p>
          <a:p>
            <a:pPr marL="375285" marR="5080" indent="-363220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Machado,</a:t>
            </a:r>
            <a:r>
              <a:rPr sz="1200" spc="3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A.</a:t>
            </a:r>
            <a:r>
              <a:rPr sz="1200" spc="4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3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Otros</a:t>
            </a:r>
            <a:r>
              <a:rPr sz="1200" spc="3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(2004).</a:t>
            </a:r>
            <a:r>
              <a:rPr sz="1200" spc="39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Educación:</a:t>
            </a:r>
            <a:r>
              <a:rPr sz="1200" i="1" spc="38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La</a:t>
            </a:r>
            <a:r>
              <a:rPr sz="1200" i="1" spc="38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Tarea</a:t>
            </a:r>
            <a:r>
              <a:rPr sz="1200" i="1" spc="38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Pendiente</a:t>
            </a:r>
            <a:r>
              <a:rPr sz="1200" i="1" spc="38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de</a:t>
            </a:r>
            <a:r>
              <a:rPr sz="1200" i="1" spc="38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América</a:t>
            </a:r>
            <a:r>
              <a:rPr sz="1200" i="1" spc="39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Latina.</a:t>
            </a:r>
            <a:r>
              <a:rPr sz="1200" i="1" spc="39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En:</a:t>
            </a:r>
            <a:r>
              <a:rPr sz="1200" i="1" spc="385" dirty="0">
                <a:latin typeface="Times New Roman"/>
                <a:cs typeface="Times New Roman"/>
              </a:rPr>
              <a:t> </a:t>
            </a:r>
            <a:r>
              <a:rPr sz="1200" i="1" spc="-10" dirty="0">
                <a:latin typeface="Times New Roman"/>
                <a:cs typeface="Times New Roman"/>
              </a:rPr>
              <a:t>Revista </a:t>
            </a:r>
            <a:r>
              <a:rPr sz="1200" i="1" dirty="0">
                <a:latin typeface="Times New Roman"/>
                <a:cs typeface="Times New Roman"/>
              </a:rPr>
              <a:t>Perspectiva.</a:t>
            </a:r>
            <a:r>
              <a:rPr sz="1200" i="1" spc="-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Nº</a:t>
            </a:r>
            <a:r>
              <a:rPr sz="1200" i="1" spc="-3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5.</a:t>
            </a:r>
            <a:r>
              <a:rPr sz="1200" i="1" spc="-3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Bogotá.</a:t>
            </a:r>
            <a:r>
              <a:rPr sz="1200" i="1" spc="-3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Colombia:</a:t>
            </a:r>
            <a:r>
              <a:rPr sz="1200" i="1" spc="-3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Instituto</a:t>
            </a:r>
            <a:r>
              <a:rPr sz="1200" i="1" spc="-3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de</a:t>
            </a:r>
            <a:r>
              <a:rPr sz="1200" i="1" spc="-3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Ciencia</a:t>
            </a:r>
            <a:r>
              <a:rPr sz="1200" i="1" spc="-15" dirty="0">
                <a:latin typeface="Times New Roman"/>
                <a:cs typeface="Times New Roman"/>
              </a:rPr>
              <a:t> </a:t>
            </a:r>
            <a:r>
              <a:rPr sz="1200" i="1" spc="-10" dirty="0">
                <a:latin typeface="Times New Roman"/>
                <a:cs typeface="Times New Roman"/>
              </a:rPr>
              <a:t>Política.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Morín,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E.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(2000).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i="1" spc="-10" dirty="0">
                <a:latin typeface="Times New Roman"/>
                <a:cs typeface="Times New Roman"/>
              </a:rPr>
              <a:t>Introducción</a:t>
            </a:r>
            <a:r>
              <a:rPr sz="1200" i="1" spc="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al</a:t>
            </a:r>
            <a:r>
              <a:rPr sz="1200" i="1" spc="-1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pensamiento</a:t>
            </a:r>
            <a:r>
              <a:rPr sz="1200" i="1" spc="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complejo.</a:t>
            </a:r>
            <a:r>
              <a:rPr sz="1200" i="1" spc="-1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Madrid,</a:t>
            </a:r>
            <a:r>
              <a:rPr sz="1200" i="1" spc="-1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España:</a:t>
            </a:r>
            <a:r>
              <a:rPr sz="1200" i="1" spc="-15" dirty="0">
                <a:latin typeface="Times New Roman"/>
                <a:cs typeface="Times New Roman"/>
              </a:rPr>
              <a:t> </a:t>
            </a:r>
            <a:r>
              <a:rPr sz="1200" i="1" spc="-10" dirty="0">
                <a:latin typeface="Times New Roman"/>
                <a:cs typeface="Times New Roman"/>
              </a:rPr>
              <a:t>Gedeza.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Morín,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E;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Ciurana,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Motta,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(2006)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Educar</a:t>
            </a:r>
            <a:r>
              <a:rPr sz="1200" i="1" spc="-3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en</a:t>
            </a:r>
            <a:r>
              <a:rPr sz="1200" i="1" spc="-1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la</a:t>
            </a:r>
            <a:r>
              <a:rPr sz="1200" i="1" spc="-3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era</a:t>
            </a:r>
            <a:r>
              <a:rPr sz="1200" i="1" spc="-1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planetaria.</a:t>
            </a:r>
            <a:r>
              <a:rPr sz="1200" i="1" spc="-3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Ediciones</a:t>
            </a:r>
            <a:r>
              <a:rPr sz="1200" i="1" spc="-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Gedisa.</a:t>
            </a:r>
            <a:r>
              <a:rPr sz="1200" i="1" spc="-15" dirty="0">
                <a:latin typeface="Times New Roman"/>
                <a:cs typeface="Times New Roman"/>
              </a:rPr>
              <a:t> </a:t>
            </a:r>
            <a:r>
              <a:rPr sz="1200" i="1" spc="-10" dirty="0">
                <a:latin typeface="Times New Roman"/>
                <a:cs typeface="Times New Roman"/>
              </a:rPr>
              <a:t>España.</a:t>
            </a:r>
            <a:endParaRPr sz="1200">
              <a:latin typeface="Times New Roman"/>
              <a:cs typeface="Times New Roman"/>
            </a:endParaRPr>
          </a:p>
          <a:p>
            <a:pPr marL="375285" marR="5080" indent="-363220">
              <a:lnSpc>
                <a:spcPct val="100000"/>
              </a:lnSpc>
              <a:spcBef>
                <a:spcPts val="5"/>
              </a:spcBef>
            </a:pPr>
            <a:r>
              <a:rPr sz="1200" dirty="0">
                <a:latin typeface="Times New Roman"/>
                <a:cs typeface="Times New Roman"/>
              </a:rPr>
              <a:t>Nietzsche,</a:t>
            </a:r>
            <a:r>
              <a:rPr sz="1200" spc="4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F.</a:t>
            </a:r>
            <a:r>
              <a:rPr sz="1200" spc="4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(1882).</a:t>
            </a:r>
            <a:r>
              <a:rPr sz="1200" spc="49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La</a:t>
            </a:r>
            <a:r>
              <a:rPr sz="1200" i="1" spc="48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Gaya</a:t>
            </a:r>
            <a:r>
              <a:rPr sz="1200" i="1" spc="47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Ciencia.</a:t>
            </a:r>
            <a:r>
              <a:rPr sz="1200" i="1" spc="4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[Documento</a:t>
            </a:r>
            <a:r>
              <a:rPr sz="1200" spc="10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4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línea].Disponible.</a:t>
            </a:r>
            <a:r>
              <a:rPr sz="1200" spc="48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http://www.librodot. </a:t>
            </a:r>
            <a:r>
              <a:rPr sz="1200" dirty="0">
                <a:latin typeface="Times New Roman"/>
                <a:cs typeface="Times New Roman"/>
              </a:rPr>
              <a:t>[Consulta: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2018,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Enero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20].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1200" spc="-10" dirty="0">
                <a:latin typeface="Times New Roman"/>
                <a:cs typeface="Times New Roman"/>
              </a:rPr>
              <a:t>Orcajo,</a:t>
            </a:r>
            <a:r>
              <a:rPr sz="1200" spc="-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-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(1998).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La</a:t>
            </a:r>
            <a:r>
              <a:rPr sz="1200" i="1" spc="-1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Postmodernidad</a:t>
            </a:r>
            <a:r>
              <a:rPr sz="1200" i="1" spc="-1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o</a:t>
            </a:r>
            <a:r>
              <a:rPr sz="1200" i="1" spc="-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la</a:t>
            </a:r>
            <a:r>
              <a:rPr sz="1200" i="1" spc="-1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Fractura</a:t>
            </a:r>
            <a:r>
              <a:rPr sz="1200" i="1" spc="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de</a:t>
            </a:r>
            <a:r>
              <a:rPr sz="1200" i="1" spc="-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las</a:t>
            </a:r>
            <a:r>
              <a:rPr sz="1200" i="1" spc="-15" dirty="0">
                <a:latin typeface="Times New Roman"/>
                <a:cs typeface="Times New Roman"/>
              </a:rPr>
              <a:t> </a:t>
            </a:r>
            <a:r>
              <a:rPr sz="1200" i="1" spc="-10" dirty="0">
                <a:latin typeface="Times New Roman"/>
                <a:cs typeface="Times New Roman"/>
              </a:rPr>
              <a:t>Ilusiones.(2ª.ed).Valencia:</a:t>
            </a:r>
            <a:r>
              <a:rPr sz="1200" i="1" spc="45" dirty="0">
                <a:latin typeface="Times New Roman"/>
                <a:cs typeface="Times New Roman"/>
              </a:rPr>
              <a:t> </a:t>
            </a:r>
            <a:r>
              <a:rPr sz="1200" i="1" spc="-25" dirty="0">
                <a:latin typeface="Times New Roman"/>
                <a:cs typeface="Times New Roman"/>
              </a:rPr>
              <a:t>UC.</a:t>
            </a:r>
            <a:endParaRPr sz="1200">
              <a:latin typeface="Times New Roman"/>
              <a:cs typeface="Times New Roman"/>
            </a:endParaRPr>
          </a:p>
          <a:p>
            <a:pPr marL="375285" marR="5715" indent="-363220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Parmeggiani,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M.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(2003).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i="1" dirty="0">
                <a:latin typeface="Times New Roman"/>
                <a:cs typeface="Times New Roman"/>
              </a:rPr>
              <a:t>xperimentalismo</a:t>
            </a:r>
            <a:r>
              <a:rPr sz="1200" i="1" spc="15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versus</a:t>
            </a:r>
            <a:r>
              <a:rPr sz="1200" i="1" spc="15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hermenéutica:</a:t>
            </a:r>
            <a:r>
              <a:rPr sz="1200" i="1" spc="14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G.</a:t>
            </a:r>
            <a:r>
              <a:rPr sz="1200" i="1" spc="15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Deleuze.</a:t>
            </a:r>
            <a:r>
              <a:rPr sz="1200" i="1" spc="16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Episteme,</a:t>
            </a:r>
            <a:r>
              <a:rPr sz="1200" i="1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Vol.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23,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(2) </a:t>
            </a:r>
            <a:r>
              <a:rPr sz="1200" spc="-10" dirty="0">
                <a:latin typeface="Times New Roman"/>
                <a:cs typeface="Times New Roman"/>
              </a:rPr>
              <a:t>127-</a:t>
            </a:r>
            <a:r>
              <a:rPr sz="1200" spc="-25" dirty="0">
                <a:latin typeface="Times New Roman"/>
                <a:cs typeface="Times New Roman"/>
              </a:rPr>
              <a:t>149</a:t>
            </a:r>
            <a:endParaRPr sz="1200">
              <a:latin typeface="Times New Roman"/>
              <a:cs typeface="Times New Roman"/>
            </a:endParaRPr>
          </a:p>
          <a:p>
            <a:pPr marL="375285" marR="6985" indent="-363220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Pérez,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2000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Epistemología,</a:t>
            </a:r>
            <a:r>
              <a:rPr sz="1200" i="1" spc="12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Currículum</a:t>
            </a:r>
            <a:r>
              <a:rPr sz="1200" i="1" spc="12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y</a:t>
            </a:r>
            <a:r>
              <a:rPr sz="1200" i="1" spc="114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Formación</a:t>
            </a:r>
            <a:r>
              <a:rPr sz="1200" i="1" spc="12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Docente.</a:t>
            </a:r>
            <a:r>
              <a:rPr sz="1200" i="1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Universidad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Oriente.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Coordinación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Publicaciones.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Barcelona.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Ritzer,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(1993),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Ideas</a:t>
            </a:r>
            <a:r>
              <a:rPr sz="1200" i="1" spc="-3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sobre</a:t>
            </a:r>
            <a:r>
              <a:rPr sz="1200" i="1" spc="-4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la</a:t>
            </a:r>
            <a:r>
              <a:rPr sz="1200" i="1" spc="-4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complejidad</a:t>
            </a:r>
            <a:r>
              <a:rPr sz="1200" i="1" spc="-1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y</a:t>
            </a:r>
            <a:r>
              <a:rPr sz="1200" i="1" spc="-3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el</a:t>
            </a:r>
            <a:r>
              <a:rPr sz="1200" i="1" spc="-3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postmodernismo:</a:t>
            </a:r>
            <a:r>
              <a:rPr sz="1200" i="1" spc="-4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Murcia.</a:t>
            </a:r>
            <a:r>
              <a:rPr sz="1200" i="1" spc="-3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España</a:t>
            </a:r>
            <a:r>
              <a:rPr sz="1200" i="1" spc="-3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Editores</a:t>
            </a:r>
            <a:r>
              <a:rPr sz="1200" i="1" spc="-30" dirty="0">
                <a:latin typeface="Times New Roman"/>
                <a:cs typeface="Times New Roman"/>
              </a:rPr>
              <a:t> </a:t>
            </a:r>
            <a:r>
              <a:rPr sz="1200" i="1" spc="-10" dirty="0">
                <a:latin typeface="Times New Roman"/>
                <a:cs typeface="Times New Roman"/>
              </a:rPr>
              <a:t>ETTSC.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Rosales</a:t>
            </a:r>
            <a:r>
              <a:rPr sz="1200" spc="3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(1999)</a:t>
            </a:r>
            <a:r>
              <a:rPr sz="1200" i="1" dirty="0">
                <a:latin typeface="Times New Roman"/>
                <a:cs typeface="Times New Roman"/>
              </a:rPr>
              <a:t>La</a:t>
            </a:r>
            <a:r>
              <a:rPr sz="1200" i="1" spc="30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reflexión</a:t>
            </a:r>
            <a:r>
              <a:rPr sz="1200" i="1" spc="31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sobre</a:t>
            </a:r>
            <a:r>
              <a:rPr sz="1200" i="1" spc="30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la</a:t>
            </a:r>
            <a:r>
              <a:rPr sz="1200" i="1" spc="31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educación</a:t>
            </a:r>
            <a:r>
              <a:rPr sz="1200" i="1" spc="32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y</a:t>
            </a:r>
            <a:r>
              <a:rPr sz="1200" i="1" spc="30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la</a:t>
            </a:r>
            <a:r>
              <a:rPr sz="1200" i="1" spc="33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construcción</a:t>
            </a:r>
            <a:r>
              <a:rPr sz="1200" i="1" spc="32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del</a:t>
            </a:r>
            <a:r>
              <a:rPr sz="1200" i="1" spc="32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conocimiento</a:t>
            </a:r>
            <a:r>
              <a:rPr sz="1200" i="1" spc="32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en</a:t>
            </a:r>
            <a:r>
              <a:rPr sz="1200" i="1" spc="31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el</a:t>
            </a:r>
            <a:r>
              <a:rPr sz="1200" i="1" spc="310" dirty="0">
                <a:latin typeface="Times New Roman"/>
                <a:cs typeface="Times New Roman"/>
              </a:rPr>
              <a:t> </a:t>
            </a:r>
            <a:r>
              <a:rPr sz="1200" i="1" spc="-10" dirty="0">
                <a:latin typeface="Times New Roman"/>
                <a:cs typeface="Times New Roman"/>
              </a:rPr>
              <a:t>adulto.</a:t>
            </a:r>
            <a:endParaRPr sz="1200">
              <a:latin typeface="Times New Roman"/>
              <a:cs typeface="Times New Roman"/>
            </a:endParaRPr>
          </a:p>
          <a:p>
            <a:pPr marL="375285">
              <a:lnSpc>
                <a:spcPct val="100000"/>
              </a:lnSpc>
            </a:pPr>
            <a:r>
              <a:rPr sz="1200" i="1" dirty="0">
                <a:latin typeface="Times New Roman"/>
                <a:cs typeface="Times New Roman"/>
              </a:rPr>
              <a:t>Ediciones Nueva</a:t>
            </a:r>
            <a:r>
              <a:rPr sz="1200" i="1" spc="-1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Época,</a:t>
            </a:r>
            <a:r>
              <a:rPr sz="1200" i="1" spc="-1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núm.</a:t>
            </a:r>
            <a:r>
              <a:rPr sz="1200" i="1" spc="-2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8,</a:t>
            </a:r>
            <a:r>
              <a:rPr sz="1200" i="1" spc="-20" dirty="0">
                <a:latin typeface="Times New Roman"/>
                <a:cs typeface="Times New Roman"/>
              </a:rPr>
              <a:t> </a:t>
            </a:r>
            <a:r>
              <a:rPr sz="1200" i="1" spc="-10" dirty="0">
                <a:latin typeface="Times New Roman"/>
                <a:cs typeface="Times New Roman"/>
              </a:rPr>
              <a:t>México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Schvarstein, (1998).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i="1" spc="-10" dirty="0">
                <a:latin typeface="Times New Roman"/>
                <a:cs typeface="Times New Roman"/>
              </a:rPr>
              <a:t>Tensiones</a:t>
            </a:r>
            <a:r>
              <a:rPr sz="1200" i="1" spc="-2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y</a:t>
            </a:r>
            <a:r>
              <a:rPr sz="1200" i="1" spc="-1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Paradojas.</a:t>
            </a:r>
            <a:r>
              <a:rPr sz="1200" i="1" spc="-2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Buenos</a:t>
            </a:r>
            <a:r>
              <a:rPr sz="1200" i="1" spc="-35" dirty="0">
                <a:latin typeface="Times New Roman"/>
                <a:cs typeface="Times New Roman"/>
              </a:rPr>
              <a:t> </a:t>
            </a:r>
            <a:r>
              <a:rPr sz="1200" i="1" spc="-10" dirty="0">
                <a:latin typeface="Times New Roman"/>
                <a:cs typeface="Times New Roman"/>
              </a:rPr>
              <a:t>Aires,</a:t>
            </a:r>
            <a:r>
              <a:rPr sz="1200" i="1" spc="-30" dirty="0">
                <a:latin typeface="Times New Roman"/>
                <a:cs typeface="Times New Roman"/>
              </a:rPr>
              <a:t> </a:t>
            </a:r>
            <a:r>
              <a:rPr sz="1200" i="1" spc="-10" dirty="0">
                <a:latin typeface="Times New Roman"/>
                <a:cs typeface="Times New Roman"/>
              </a:rPr>
              <a:t>Argentina:</a:t>
            </a:r>
            <a:r>
              <a:rPr sz="1200" i="1" spc="-15" dirty="0">
                <a:latin typeface="Times New Roman"/>
                <a:cs typeface="Times New Roman"/>
              </a:rPr>
              <a:t> </a:t>
            </a:r>
            <a:r>
              <a:rPr sz="1200" i="1" spc="-10" dirty="0">
                <a:latin typeface="Times New Roman"/>
                <a:cs typeface="Times New Roman"/>
              </a:rPr>
              <a:t>PAIDOS.</a:t>
            </a:r>
            <a:endParaRPr sz="1200">
              <a:latin typeface="Times New Roman"/>
              <a:cs typeface="Times New Roman"/>
            </a:endParaRPr>
          </a:p>
          <a:p>
            <a:pPr marL="375285" marR="6350" indent="-363220">
              <a:lnSpc>
                <a:spcPct val="100000"/>
              </a:lnSpc>
            </a:pPr>
            <a:r>
              <a:rPr sz="1200" spc="-10" dirty="0">
                <a:latin typeface="Times New Roman"/>
                <a:cs typeface="Times New Roman"/>
              </a:rPr>
              <a:t>Taylor,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Bogdan,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(1989).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Introducción</a:t>
            </a:r>
            <a:r>
              <a:rPr sz="1200" i="1" spc="4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a</a:t>
            </a:r>
            <a:r>
              <a:rPr sz="1200" i="1" spc="3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los</a:t>
            </a:r>
            <a:r>
              <a:rPr sz="1200" i="1" spc="3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Métodos</a:t>
            </a:r>
            <a:r>
              <a:rPr sz="1200" i="1" spc="3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Cualitativos</a:t>
            </a:r>
            <a:r>
              <a:rPr sz="1200" i="1" spc="3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de</a:t>
            </a:r>
            <a:r>
              <a:rPr sz="1200" i="1" spc="2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Investigación.</a:t>
            </a:r>
            <a:r>
              <a:rPr sz="1200" i="1" spc="3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La</a:t>
            </a:r>
            <a:r>
              <a:rPr sz="1200" i="1" spc="25" dirty="0">
                <a:latin typeface="Times New Roman"/>
                <a:cs typeface="Times New Roman"/>
              </a:rPr>
              <a:t> </a:t>
            </a:r>
            <a:r>
              <a:rPr sz="1200" i="1" spc="-10" dirty="0">
                <a:latin typeface="Times New Roman"/>
                <a:cs typeface="Times New Roman"/>
              </a:rPr>
              <a:t>Búsqueda </a:t>
            </a:r>
            <a:r>
              <a:rPr sz="1200" i="1" dirty="0">
                <a:latin typeface="Times New Roman"/>
                <a:cs typeface="Times New Roman"/>
              </a:rPr>
              <a:t>de</a:t>
            </a:r>
            <a:r>
              <a:rPr sz="1200" i="1" spc="-3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Significados.</a:t>
            </a:r>
            <a:r>
              <a:rPr sz="1200" i="1" spc="-1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Buenos</a:t>
            </a:r>
            <a:r>
              <a:rPr sz="1200" spc="-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Aires.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Ediciones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Paidos.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1200" spc="-10" dirty="0">
                <a:latin typeface="Times New Roman"/>
                <a:cs typeface="Times New Roman"/>
              </a:rPr>
              <a:t>Terino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(2003)</a:t>
            </a:r>
            <a:r>
              <a:rPr sz="1200" i="1" dirty="0">
                <a:latin typeface="Times New Roman"/>
                <a:cs typeface="Times New Roman"/>
              </a:rPr>
              <a:t>Filosofía</a:t>
            </a:r>
            <a:r>
              <a:rPr sz="1200" i="1" spc="-2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de</a:t>
            </a:r>
            <a:r>
              <a:rPr sz="1200" i="1" spc="-3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la</a:t>
            </a:r>
            <a:r>
              <a:rPr sz="1200" i="1" spc="-3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sospecha:</a:t>
            </a:r>
            <a:r>
              <a:rPr sz="1200" i="1" spc="-3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pensamiento</a:t>
            </a:r>
            <a:r>
              <a:rPr sz="1200" i="1" spc="-2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crítico</a:t>
            </a:r>
            <a:r>
              <a:rPr sz="1200" i="1" spc="-1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y</a:t>
            </a:r>
            <a:r>
              <a:rPr sz="1200" i="1" spc="-4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retorno</a:t>
            </a:r>
            <a:r>
              <a:rPr sz="1200" i="1" spc="-2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a</a:t>
            </a:r>
            <a:r>
              <a:rPr sz="1200" i="1" spc="-3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los</a:t>
            </a:r>
            <a:r>
              <a:rPr sz="1200" i="1" spc="-4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orígenes.</a:t>
            </a:r>
            <a:r>
              <a:rPr sz="1200" i="1" spc="-2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Taurus,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Madrid,.</a:t>
            </a:r>
            <a:endParaRPr sz="1200">
              <a:latin typeface="Times New Roman"/>
              <a:cs typeface="Times New Roman"/>
            </a:endParaRPr>
          </a:p>
        </p:txBody>
      </p:sp>
      <p:pic>
        <p:nvPicPr>
          <p:cNvPr id="17" name="object 17"/>
          <p:cNvPicPr/>
          <p:nvPr/>
        </p:nvPicPr>
        <p:blipFill>
          <a:blip r:embed="rId13" cstate="print"/>
          <a:stretch>
            <a:fillRect/>
          </a:stretch>
        </p:blipFill>
        <p:spPr>
          <a:xfrm>
            <a:off x="4725161" y="164274"/>
            <a:ext cx="1805305" cy="893889"/>
          </a:xfrm>
          <a:prstGeom prst="rect">
            <a:avLst/>
          </a:prstGeom>
        </p:spPr>
      </p:pic>
      <p:sp>
        <p:nvSpPr>
          <p:cNvPr id="18" name="object 18"/>
          <p:cNvSpPr txBox="1"/>
          <p:nvPr/>
        </p:nvSpPr>
        <p:spPr>
          <a:xfrm>
            <a:off x="1234236" y="8256964"/>
            <a:ext cx="4399280" cy="372745"/>
          </a:xfrm>
          <a:prstGeom prst="rect">
            <a:avLst/>
          </a:prstGeom>
        </p:spPr>
        <p:txBody>
          <a:bodyPr vert="horz" wrap="square" lIns="0" tIns="6350" rIns="0" bIns="0" rtlCol="0">
            <a:spAutoFit/>
          </a:bodyPr>
          <a:lstStyle/>
          <a:p>
            <a:pPr marL="12700" marR="5080" indent="73025">
              <a:lnSpc>
                <a:spcPts val="1400"/>
              </a:lnSpc>
              <a:spcBef>
                <a:spcPts val="50"/>
              </a:spcBef>
            </a:pPr>
            <a:r>
              <a:rPr sz="1200" b="1" dirty="0">
                <a:latin typeface="Times New Roman"/>
                <a:cs typeface="Times New Roman"/>
              </a:rPr>
              <a:t>Esencia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Educativa</a:t>
            </a:r>
            <a:r>
              <a:rPr sz="1200" b="1" spc="23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del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Profesional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No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Docente.</a:t>
            </a:r>
            <a:r>
              <a:rPr sz="1200" b="1" spc="-1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Hacia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una</a:t>
            </a:r>
            <a:r>
              <a:rPr sz="1200" b="1" spc="-6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Teoría </a:t>
            </a:r>
            <a:r>
              <a:rPr sz="1200" b="1" dirty="0">
                <a:latin typeface="Times New Roman"/>
                <a:cs typeface="Times New Roman"/>
              </a:rPr>
              <a:t>Epocal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Desde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los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Cimientos</a:t>
            </a:r>
            <a:r>
              <a:rPr sz="1200" b="1" spc="-10" dirty="0">
                <a:latin typeface="Times New Roman"/>
                <a:cs typeface="Times New Roman"/>
              </a:rPr>
              <a:t> Epistémicos</a:t>
            </a:r>
            <a:r>
              <a:rPr sz="1200" b="1" spc="-6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Académicos</a:t>
            </a:r>
            <a:r>
              <a:rPr sz="1200" b="1" spc="-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Postmodernos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2593085" y="8828768"/>
            <a:ext cx="1602740" cy="1943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410"/>
              </a:lnSpc>
            </a:pPr>
            <a:r>
              <a:rPr sz="1200" b="1" dirty="0">
                <a:latin typeface="Times New Roman"/>
                <a:cs typeface="Times New Roman"/>
              </a:rPr>
              <a:t>MSc.</a:t>
            </a:r>
            <a:r>
              <a:rPr sz="1200" b="1" spc="-4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Kimberllin</a:t>
            </a:r>
            <a:r>
              <a:rPr sz="1200" b="1" spc="-10" dirty="0">
                <a:latin typeface="Times New Roman"/>
                <a:cs typeface="Times New Roman"/>
              </a:rPr>
              <a:t> García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20" name="object 20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69832" rIns="0" bIns="0" rtlCol="0">
            <a:spAutoFit/>
          </a:bodyPr>
          <a:lstStyle/>
          <a:p>
            <a:pPr marL="183515">
              <a:lnSpc>
                <a:spcPts val="1410"/>
              </a:lnSpc>
            </a:pPr>
            <a:fld id="{81D60167-4931-47E6-BA6A-407CBD079E47}" type="slidenum">
              <a:rPr spc="-25" dirty="0"/>
              <a:t>136</a:t>
            </a:fld>
            <a:endParaRPr spc="-25" dirty="0"/>
          </a:p>
        </p:txBody>
      </p:sp>
      <p:grpSp>
        <p:nvGrpSpPr>
          <p:cNvPr id="21" name="Grupo 20">
            <a:extLst>
              <a:ext uri="{FF2B5EF4-FFF2-40B4-BE49-F238E27FC236}">
                <a16:creationId xmlns:a16="http://schemas.microsoft.com/office/drawing/2014/main" id="{025CEF72-F256-1DBF-D536-46D5CD199252}"/>
              </a:ext>
            </a:extLst>
          </p:cNvPr>
          <p:cNvGrpSpPr/>
          <p:nvPr/>
        </p:nvGrpSpPr>
        <p:grpSpPr>
          <a:xfrm>
            <a:off x="95998" y="85343"/>
            <a:ext cx="6665976" cy="1452626"/>
            <a:chOff x="470065" y="1951410"/>
            <a:chExt cx="6665976" cy="1452626"/>
          </a:xfrm>
        </p:grpSpPr>
        <p:grpSp>
          <p:nvGrpSpPr>
            <p:cNvPr id="22" name="object 12">
              <a:extLst>
                <a:ext uri="{FF2B5EF4-FFF2-40B4-BE49-F238E27FC236}">
                  <a16:creationId xmlns:a16="http://schemas.microsoft.com/office/drawing/2014/main" id="{E32FB080-BD42-62F5-3D96-36C52CD066C6}"/>
                </a:ext>
              </a:extLst>
            </p:cNvPr>
            <p:cNvGrpSpPr/>
            <p:nvPr/>
          </p:nvGrpSpPr>
          <p:grpSpPr>
            <a:xfrm>
              <a:off x="470065" y="1951664"/>
              <a:ext cx="6665976" cy="1452372"/>
              <a:chOff x="96011" y="115823"/>
              <a:chExt cx="6665976" cy="1452372"/>
            </a:xfrm>
          </p:grpSpPr>
          <p:pic>
            <p:nvPicPr>
              <p:cNvPr id="26" name="object 13">
                <a:extLst>
                  <a:ext uri="{FF2B5EF4-FFF2-40B4-BE49-F238E27FC236}">
                    <a16:creationId xmlns:a16="http://schemas.microsoft.com/office/drawing/2014/main" id="{83E779BB-4A5F-A132-905E-392DF77C7ABE}"/>
                  </a:ext>
                </a:extLst>
              </p:cNvPr>
              <p:cNvPicPr/>
              <p:nvPr/>
            </p:nvPicPr>
            <p:blipFill>
              <a:blip r:embed="rId3" cstate="print"/>
              <a:stretch>
                <a:fillRect/>
              </a:stretch>
            </p:blipFill>
            <p:spPr>
              <a:xfrm>
                <a:off x="96011" y="115823"/>
                <a:ext cx="6665976" cy="1452372"/>
              </a:xfrm>
              <a:prstGeom prst="rect">
                <a:avLst/>
              </a:prstGeom>
            </p:spPr>
          </p:pic>
          <p:pic>
            <p:nvPicPr>
              <p:cNvPr id="27" name="object 14">
                <a:extLst>
                  <a:ext uri="{FF2B5EF4-FFF2-40B4-BE49-F238E27FC236}">
                    <a16:creationId xmlns:a16="http://schemas.microsoft.com/office/drawing/2014/main" id="{5FEE7907-C1D7-4D10-14ED-6AABB321C313}"/>
                  </a:ext>
                </a:extLst>
              </p:cNvPr>
              <p:cNvPicPr/>
              <p:nvPr/>
            </p:nvPicPr>
            <p:blipFill>
              <a:blip r:embed="rId4" cstate="print"/>
              <a:stretch>
                <a:fillRect/>
              </a:stretch>
            </p:blipFill>
            <p:spPr>
              <a:xfrm>
                <a:off x="142849" y="142875"/>
                <a:ext cx="6572275" cy="1358646"/>
              </a:xfrm>
              <a:prstGeom prst="rect">
                <a:avLst/>
              </a:prstGeom>
            </p:spPr>
          </p:pic>
          <p:sp>
            <p:nvSpPr>
              <p:cNvPr id="28" name="object 15">
                <a:extLst>
                  <a:ext uri="{FF2B5EF4-FFF2-40B4-BE49-F238E27FC236}">
                    <a16:creationId xmlns:a16="http://schemas.microsoft.com/office/drawing/2014/main" id="{12E8C056-9616-DB0E-B79D-96C006C24FD2}"/>
                  </a:ext>
                </a:extLst>
              </p:cNvPr>
              <p:cNvSpPr/>
              <p:nvPr/>
            </p:nvSpPr>
            <p:spPr>
              <a:xfrm>
                <a:off x="142849" y="142875"/>
                <a:ext cx="6572884" cy="1358900"/>
              </a:xfrm>
              <a:custGeom>
                <a:avLst/>
                <a:gdLst/>
                <a:ahLst/>
                <a:cxnLst/>
                <a:rect l="l" t="t" r="r" b="b"/>
                <a:pathLst>
                  <a:path w="6572884" h="1358900">
                    <a:moveTo>
                      <a:pt x="0" y="226441"/>
                    </a:moveTo>
                    <a:lnTo>
                      <a:pt x="4600" y="180795"/>
                    </a:lnTo>
                    <a:lnTo>
                      <a:pt x="17795" y="138285"/>
                    </a:lnTo>
                    <a:lnTo>
                      <a:pt x="38673" y="99820"/>
                    </a:lnTo>
                    <a:lnTo>
                      <a:pt x="66324" y="66309"/>
                    </a:lnTo>
                    <a:lnTo>
                      <a:pt x="99837" y="38663"/>
                    </a:lnTo>
                    <a:lnTo>
                      <a:pt x="138301" y="17789"/>
                    </a:lnTo>
                    <a:lnTo>
                      <a:pt x="180806" y="4599"/>
                    </a:lnTo>
                    <a:lnTo>
                      <a:pt x="226440" y="0"/>
                    </a:lnTo>
                    <a:lnTo>
                      <a:pt x="6345834" y="0"/>
                    </a:lnTo>
                    <a:lnTo>
                      <a:pt x="6391480" y="4599"/>
                    </a:lnTo>
                    <a:lnTo>
                      <a:pt x="6433990" y="17789"/>
                    </a:lnTo>
                    <a:lnTo>
                      <a:pt x="6472455" y="38663"/>
                    </a:lnTo>
                    <a:lnTo>
                      <a:pt x="6505965" y="66309"/>
                    </a:lnTo>
                    <a:lnTo>
                      <a:pt x="6533612" y="99820"/>
                    </a:lnTo>
                    <a:lnTo>
                      <a:pt x="6554485" y="138285"/>
                    </a:lnTo>
                    <a:lnTo>
                      <a:pt x="6567676" y="180795"/>
                    </a:lnTo>
                    <a:lnTo>
                      <a:pt x="6572275" y="226441"/>
                    </a:lnTo>
                    <a:lnTo>
                      <a:pt x="6572275" y="1132204"/>
                    </a:lnTo>
                    <a:lnTo>
                      <a:pt x="6567676" y="1177850"/>
                    </a:lnTo>
                    <a:lnTo>
                      <a:pt x="6554485" y="1220360"/>
                    </a:lnTo>
                    <a:lnTo>
                      <a:pt x="6533612" y="1258825"/>
                    </a:lnTo>
                    <a:lnTo>
                      <a:pt x="6505965" y="1292336"/>
                    </a:lnTo>
                    <a:lnTo>
                      <a:pt x="6472455" y="1319982"/>
                    </a:lnTo>
                    <a:lnTo>
                      <a:pt x="6433990" y="1340856"/>
                    </a:lnTo>
                    <a:lnTo>
                      <a:pt x="6391480" y="1354046"/>
                    </a:lnTo>
                    <a:lnTo>
                      <a:pt x="6345834" y="1358646"/>
                    </a:lnTo>
                    <a:lnTo>
                      <a:pt x="226440" y="1358646"/>
                    </a:lnTo>
                    <a:lnTo>
                      <a:pt x="180806" y="1354046"/>
                    </a:lnTo>
                    <a:lnTo>
                      <a:pt x="138301" y="1340856"/>
                    </a:lnTo>
                    <a:lnTo>
                      <a:pt x="99837" y="1319982"/>
                    </a:lnTo>
                    <a:lnTo>
                      <a:pt x="66324" y="1292336"/>
                    </a:lnTo>
                    <a:lnTo>
                      <a:pt x="38673" y="1258825"/>
                    </a:lnTo>
                    <a:lnTo>
                      <a:pt x="17795" y="1220360"/>
                    </a:lnTo>
                    <a:lnTo>
                      <a:pt x="4600" y="1177850"/>
                    </a:lnTo>
                    <a:lnTo>
                      <a:pt x="0" y="1132204"/>
                    </a:lnTo>
                    <a:lnTo>
                      <a:pt x="0" y="226441"/>
                    </a:lnTo>
                    <a:close/>
                  </a:path>
                </a:pathLst>
              </a:custGeom>
              <a:ln w="9525">
                <a:solidFill>
                  <a:srgbClr val="55CE74"/>
                </a:solidFill>
              </a:ln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pic>
            <p:nvPicPr>
              <p:cNvPr id="29" name="object 16">
                <a:extLst>
                  <a:ext uri="{FF2B5EF4-FFF2-40B4-BE49-F238E27FC236}">
                    <a16:creationId xmlns:a16="http://schemas.microsoft.com/office/drawing/2014/main" id="{3D899129-75F2-37F7-EE47-A9F8B15F2767}"/>
                  </a:ext>
                </a:extLst>
              </p:cNvPr>
              <p:cNvPicPr/>
              <p:nvPr/>
            </p:nvPicPr>
            <p:blipFill>
              <a:blip r:embed="rId5" cstate="print"/>
              <a:stretch>
                <a:fillRect/>
              </a:stretch>
            </p:blipFill>
            <p:spPr>
              <a:xfrm>
                <a:off x="2500248" y="305930"/>
                <a:ext cx="1714500" cy="733945"/>
              </a:xfrm>
              <a:prstGeom prst="rect">
                <a:avLst/>
              </a:prstGeom>
            </p:spPr>
          </p:pic>
        </p:grpSp>
        <p:sp>
          <p:nvSpPr>
            <p:cNvPr id="23" name="object 16">
              <a:extLst>
                <a:ext uri="{FF2B5EF4-FFF2-40B4-BE49-F238E27FC236}">
                  <a16:creationId xmlns:a16="http://schemas.microsoft.com/office/drawing/2014/main" id="{8ED39977-B0E1-C100-8371-F970F3E7B65C}"/>
                </a:ext>
              </a:extLst>
            </p:cNvPr>
            <p:cNvSpPr txBox="1"/>
            <p:nvPr/>
          </p:nvSpPr>
          <p:spPr>
            <a:xfrm>
              <a:off x="2775727" y="2875716"/>
              <a:ext cx="3332858" cy="391795"/>
            </a:xfrm>
            <a:prstGeom prst="rect">
              <a:avLst/>
            </a:prstGeom>
            <a:noFill/>
          </p:spPr>
          <p:txBody>
            <a:bodyPr vert="horz" wrap="square" lIns="0" tIns="12700" rIns="0" bIns="0" rtlCol="0">
              <a:spAutoFit/>
            </a:bodyPr>
            <a:lstStyle/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Volumen 4,  Número 1  Enero a Julio 2021</a:t>
              </a:r>
            </a:p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Revista Semestral. Venezuela</a:t>
              </a:r>
              <a:endParaRPr sz="1200" dirty="0">
                <a:latin typeface="Arial"/>
                <a:cs typeface="Arial"/>
              </a:endParaRPr>
            </a:p>
          </p:txBody>
        </p:sp>
        <p:pic>
          <p:nvPicPr>
            <p:cNvPr id="24" name="object 25">
              <a:extLst>
                <a:ext uri="{FF2B5EF4-FFF2-40B4-BE49-F238E27FC236}">
                  <a16:creationId xmlns:a16="http://schemas.microsoft.com/office/drawing/2014/main" id="{FD51C4BB-11A0-8F8A-687D-8EC9C0B8A664}"/>
                </a:ext>
              </a:extLst>
            </p:cNvPr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470065" y="2027896"/>
              <a:ext cx="2305662" cy="1053903"/>
            </a:xfrm>
            <a:prstGeom prst="rect">
              <a:avLst/>
            </a:prstGeom>
          </p:spPr>
        </p:pic>
        <p:pic>
          <p:nvPicPr>
            <p:cNvPr id="25" name="object 31">
              <a:extLst>
                <a:ext uri="{FF2B5EF4-FFF2-40B4-BE49-F238E27FC236}">
                  <a16:creationId xmlns:a16="http://schemas.microsoft.com/office/drawing/2014/main" id="{4673D9E5-A3B1-E106-A742-95044B170373}"/>
                </a:ext>
              </a:extLst>
            </p:cNvPr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4932681" y="1951410"/>
              <a:ext cx="1805304" cy="893889"/>
            </a:xfrm>
            <a:prstGeom prst="rect">
              <a:avLst/>
            </a:prstGeom>
          </p:spPr>
        </p:pic>
      </p:grpSp>
    </p:spTree>
  </p:cSld>
  <p:clrMapOvr>
    <a:masterClrMapping/>
  </p:clrMapOvr>
</p:sld>
</file>

<file path=ppt/slides/slide1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94485" y="115823"/>
            <a:ext cx="6669405" cy="8926195"/>
            <a:chOff x="94485" y="115823"/>
            <a:chExt cx="6669405" cy="8926195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204216" y="8651747"/>
              <a:ext cx="6518148" cy="158496"/>
            </a:xfrm>
            <a:prstGeom prst="rect">
              <a:avLst/>
            </a:prstGeom>
          </p:spPr>
        </p:pic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96012" y="115823"/>
              <a:ext cx="6665976" cy="1452372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42849" y="142875"/>
              <a:ext cx="6572275" cy="1358646"/>
            </a:xfrm>
            <a:prstGeom prst="rect">
              <a:avLst/>
            </a:prstGeom>
          </p:spPr>
        </p:pic>
        <p:sp>
          <p:nvSpPr>
            <p:cNvPr id="6" name="object 6"/>
            <p:cNvSpPr/>
            <p:nvPr/>
          </p:nvSpPr>
          <p:spPr>
            <a:xfrm>
              <a:off x="142849" y="142875"/>
              <a:ext cx="6572884" cy="1358900"/>
            </a:xfrm>
            <a:custGeom>
              <a:avLst/>
              <a:gdLst/>
              <a:ahLst/>
              <a:cxnLst/>
              <a:rect l="l" t="t" r="r" b="b"/>
              <a:pathLst>
                <a:path w="6572884" h="1358900">
                  <a:moveTo>
                    <a:pt x="0" y="226441"/>
                  </a:moveTo>
                  <a:lnTo>
                    <a:pt x="4600" y="180795"/>
                  </a:lnTo>
                  <a:lnTo>
                    <a:pt x="17795" y="138285"/>
                  </a:lnTo>
                  <a:lnTo>
                    <a:pt x="38673" y="99820"/>
                  </a:lnTo>
                  <a:lnTo>
                    <a:pt x="66324" y="66309"/>
                  </a:lnTo>
                  <a:lnTo>
                    <a:pt x="99837" y="38663"/>
                  </a:lnTo>
                  <a:lnTo>
                    <a:pt x="138301" y="17789"/>
                  </a:lnTo>
                  <a:lnTo>
                    <a:pt x="180806" y="4599"/>
                  </a:lnTo>
                  <a:lnTo>
                    <a:pt x="226440" y="0"/>
                  </a:lnTo>
                  <a:lnTo>
                    <a:pt x="6345834" y="0"/>
                  </a:lnTo>
                  <a:lnTo>
                    <a:pt x="6391480" y="4599"/>
                  </a:lnTo>
                  <a:lnTo>
                    <a:pt x="6433990" y="17789"/>
                  </a:lnTo>
                  <a:lnTo>
                    <a:pt x="6472455" y="38663"/>
                  </a:lnTo>
                  <a:lnTo>
                    <a:pt x="6505965" y="66309"/>
                  </a:lnTo>
                  <a:lnTo>
                    <a:pt x="6533612" y="99820"/>
                  </a:lnTo>
                  <a:lnTo>
                    <a:pt x="6554485" y="138285"/>
                  </a:lnTo>
                  <a:lnTo>
                    <a:pt x="6567676" y="180795"/>
                  </a:lnTo>
                  <a:lnTo>
                    <a:pt x="6572275" y="226441"/>
                  </a:lnTo>
                  <a:lnTo>
                    <a:pt x="6572275" y="1132204"/>
                  </a:lnTo>
                  <a:lnTo>
                    <a:pt x="6567676" y="1177850"/>
                  </a:lnTo>
                  <a:lnTo>
                    <a:pt x="6554485" y="1220360"/>
                  </a:lnTo>
                  <a:lnTo>
                    <a:pt x="6533612" y="1258825"/>
                  </a:lnTo>
                  <a:lnTo>
                    <a:pt x="6505965" y="1292336"/>
                  </a:lnTo>
                  <a:lnTo>
                    <a:pt x="6472455" y="1319982"/>
                  </a:lnTo>
                  <a:lnTo>
                    <a:pt x="6433990" y="1340856"/>
                  </a:lnTo>
                  <a:lnTo>
                    <a:pt x="6391480" y="1354046"/>
                  </a:lnTo>
                  <a:lnTo>
                    <a:pt x="6345834" y="1358646"/>
                  </a:lnTo>
                  <a:lnTo>
                    <a:pt x="226440" y="1358646"/>
                  </a:lnTo>
                  <a:lnTo>
                    <a:pt x="180806" y="1354046"/>
                  </a:lnTo>
                  <a:lnTo>
                    <a:pt x="138301" y="1340856"/>
                  </a:lnTo>
                  <a:lnTo>
                    <a:pt x="99837" y="1319982"/>
                  </a:lnTo>
                  <a:lnTo>
                    <a:pt x="66324" y="1292336"/>
                  </a:lnTo>
                  <a:lnTo>
                    <a:pt x="38673" y="1258825"/>
                  </a:lnTo>
                  <a:lnTo>
                    <a:pt x="17795" y="1220360"/>
                  </a:lnTo>
                  <a:lnTo>
                    <a:pt x="4600" y="1177850"/>
                  </a:lnTo>
                  <a:lnTo>
                    <a:pt x="0" y="1132204"/>
                  </a:lnTo>
                  <a:lnTo>
                    <a:pt x="0" y="226441"/>
                  </a:lnTo>
                  <a:close/>
                </a:path>
              </a:pathLst>
            </a:custGeom>
            <a:ln w="9525">
              <a:solidFill>
                <a:srgbClr val="55CE7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" name="object 7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2500248" y="305930"/>
              <a:ext cx="1714500" cy="733945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2738628" y="1024127"/>
              <a:ext cx="1897379" cy="371855"/>
            </a:xfrm>
            <a:prstGeom prst="rect">
              <a:avLst/>
            </a:prstGeom>
          </p:spPr>
        </p:pic>
        <p:pic>
          <p:nvPicPr>
            <p:cNvPr id="9" name="object 9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4401312" y="1024127"/>
              <a:ext cx="1577339" cy="371855"/>
            </a:xfrm>
            <a:prstGeom prst="rect">
              <a:avLst/>
            </a:prstGeom>
          </p:spPr>
        </p:pic>
        <p:pic>
          <p:nvPicPr>
            <p:cNvPr id="10" name="object 10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3169920" y="1207007"/>
              <a:ext cx="1546859" cy="371855"/>
            </a:xfrm>
            <a:prstGeom prst="rect">
              <a:avLst/>
            </a:prstGeom>
          </p:spPr>
        </p:pic>
        <p:pic>
          <p:nvPicPr>
            <p:cNvPr id="11" name="object 11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4482083" y="1207007"/>
              <a:ext cx="284988" cy="371855"/>
            </a:xfrm>
            <a:prstGeom prst="rect">
              <a:avLst/>
            </a:prstGeom>
          </p:spPr>
        </p:pic>
        <p:pic>
          <p:nvPicPr>
            <p:cNvPr id="12" name="object 12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4571999" y="1207007"/>
              <a:ext cx="1013460" cy="371855"/>
            </a:xfrm>
            <a:prstGeom prst="rect">
              <a:avLst/>
            </a:prstGeom>
          </p:spPr>
        </p:pic>
        <p:pic>
          <p:nvPicPr>
            <p:cNvPr id="13" name="object 13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324612" y="234695"/>
              <a:ext cx="1719072" cy="1341120"/>
            </a:xfrm>
            <a:prstGeom prst="rect">
              <a:avLst/>
            </a:prstGeom>
          </p:spPr>
        </p:pic>
        <p:pic>
          <p:nvPicPr>
            <p:cNvPr id="14" name="object 14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5606795" y="8193022"/>
              <a:ext cx="1092707" cy="848868"/>
            </a:xfrm>
            <a:prstGeom prst="rect">
              <a:avLst/>
            </a:prstGeom>
          </p:spPr>
        </p:pic>
        <p:pic>
          <p:nvPicPr>
            <p:cNvPr id="15" name="object 15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109728" y="8193022"/>
              <a:ext cx="1092708" cy="848868"/>
            </a:xfrm>
            <a:prstGeom prst="rect">
              <a:avLst/>
            </a:prstGeom>
          </p:spPr>
        </p:pic>
      </p:grpSp>
      <p:sp>
        <p:nvSpPr>
          <p:cNvPr id="16" name="object 16"/>
          <p:cNvSpPr txBox="1"/>
          <p:nvPr/>
        </p:nvSpPr>
        <p:spPr>
          <a:xfrm>
            <a:off x="221691" y="1068451"/>
            <a:ext cx="6381115" cy="30556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063875" marR="735965" indent="-431800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Arial"/>
                <a:cs typeface="Arial"/>
              </a:rPr>
              <a:t>6ta.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Edición</a:t>
            </a:r>
            <a:r>
              <a:rPr sz="1200" b="1" spc="-10" dirty="0">
                <a:latin typeface="Arial"/>
                <a:cs typeface="Arial"/>
              </a:rPr>
              <a:t> Volumen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I</a:t>
            </a:r>
            <a:r>
              <a:rPr sz="1200" b="1" spc="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Enero</a:t>
            </a:r>
            <a:r>
              <a:rPr sz="1200" b="1" spc="-3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a</a:t>
            </a:r>
            <a:r>
              <a:rPr sz="1200" b="1" spc="-2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Julio</a:t>
            </a:r>
            <a:r>
              <a:rPr sz="1200" b="1" spc="-5" dirty="0">
                <a:latin typeface="Arial"/>
                <a:cs typeface="Arial"/>
              </a:rPr>
              <a:t> </a:t>
            </a:r>
            <a:r>
              <a:rPr sz="1200" b="1" spc="-20" dirty="0">
                <a:latin typeface="Arial"/>
                <a:cs typeface="Arial"/>
              </a:rPr>
              <a:t>2021 </a:t>
            </a:r>
            <a:r>
              <a:rPr sz="1200" b="1" dirty="0">
                <a:latin typeface="Arial"/>
                <a:cs typeface="Arial"/>
              </a:rPr>
              <a:t>Revista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Semestral-</a:t>
            </a:r>
            <a:r>
              <a:rPr sz="1200" b="1" spc="-40" dirty="0">
                <a:latin typeface="Arial"/>
                <a:cs typeface="Arial"/>
              </a:rPr>
              <a:t> </a:t>
            </a:r>
            <a:r>
              <a:rPr sz="1200" b="1" spc="-10" dirty="0">
                <a:latin typeface="Arial"/>
                <a:cs typeface="Arial"/>
              </a:rPr>
              <a:t>Venezuela</a:t>
            </a:r>
            <a:endParaRPr sz="12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869"/>
              </a:spcBef>
            </a:pPr>
            <a:endParaRPr sz="1200">
              <a:latin typeface="Arial"/>
              <a:cs typeface="Arial"/>
            </a:endParaRPr>
          </a:p>
          <a:p>
            <a:pPr marL="375285" marR="7620" indent="-36322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Ugas,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G.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(2005).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Epistemología</a:t>
            </a:r>
            <a:r>
              <a:rPr sz="1200" i="1" spc="8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de</a:t>
            </a:r>
            <a:r>
              <a:rPr sz="1200" i="1" spc="8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la</a:t>
            </a:r>
            <a:r>
              <a:rPr sz="1200" i="1" spc="10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Educación</a:t>
            </a:r>
            <a:r>
              <a:rPr sz="1200" i="1" spc="8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y</a:t>
            </a:r>
            <a:r>
              <a:rPr sz="1200" i="1" spc="8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la</a:t>
            </a:r>
            <a:r>
              <a:rPr sz="1200" i="1" spc="10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Pedagogía.</a:t>
            </a:r>
            <a:r>
              <a:rPr sz="1200" i="1" spc="8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San</a:t>
            </a:r>
            <a:r>
              <a:rPr sz="1200" i="1" spc="8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Cristóbal.</a:t>
            </a:r>
            <a:r>
              <a:rPr sz="1200" i="1" spc="8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Ediciones</a:t>
            </a:r>
            <a:r>
              <a:rPr sz="1200" i="1" spc="9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del</a:t>
            </a:r>
            <a:r>
              <a:rPr sz="1200" i="1" spc="85" dirty="0">
                <a:latin typeface="Times New Roman"/>
                <a:cs typeface="Times New Roman"/>
              </a:rPr>
              <a:t> </a:t>
            </a:r>
            <a:r>
              <a:rPr sz="1200" i="1" spc="-10" dirty="0">
                <a:latin typeface="Times New Roman"/>
                <a:cs typeface="Times New Roman"/>
              </a:rPr>
              <a:t>Taller </a:t>
            </a:r>
            <a:r>
              <a:rPr sz="1200" i="1" dirty="0">
                <a:latin typeface="Times New Roman"/>
                <a:cs typeface="Times New Roman"/>
              </a:rPr>
              <a:t>Permanente</a:t>
            </a:r>
            <a:r>
              <a:rPr sz="1200" i="1" spc="27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de</a:t>
            </a:r>
            <a:r>
              <a:rPr sz="1200" i="1" spc="28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Estudios</a:t>
            </a:r>
            <a:r>
              <a:rPr sz="1200" i="1" spc="27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Epistemológicos</a:t>
            </a:r>
            <a:r>
              <a:rPr sz="1200" i="1" spc="28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UNESCO</a:t>
            </a:r>
            <a:r>
              <a:rPr sz="1200" i="1" spc="26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(1998</a:t>
            </a:r>
            <a:r>
              <a:rPr sz="1200" dirty="0">
                <a:latin typeface="Times New Roman"/>
                <a:cs typeface="Times New Roman"/>
              </a:rPr>
              <a:t>):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educación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superior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una </a:t>
            </a:r>
            <a:r>
              <a:rPr sz="1200" dirty="0">
                <a:latin typeface="Times New Roman"/>
                <a:cs typeface="Times New Roman"/>
              </a:rPr>
              <a:t>nueva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sociedad: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visión</a:t>
            </a:r>
            <a:r>
              <a:rPr sz="1200" spc="-4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estudiantil.</a:t>
            </a:r>
            <a:endParaRPr sz="1200">
              <a:latin typeface="Times New Roman"/>
              <a:cs typeface="Times New Roman"/>
            </a:endParaRPr>
          </a:p>
          <a:p>
            <a:pPr marL="375285" marR="6350" indent="-363220" algn="just">
              <a:lnSpc>
                <a:spcPct val="100000"/>
              </a:lnSpc>
              <a:spcBef>
                <a:spcPts val="5"/>
              </a:spcBef>
            </a:pPr>
            <a:r>
              <a:rPr sz="1200" dirty="0">
                <a:latin typeface="Times New Roman"/>
                <a:cs typeface="Times New Roman"/>
              </a:rPr>
              <a:t>Universidad</a:t>
            </a:r>
            <a:r>
              <a:rPr sz="1200" spc="12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Nacional</a:t>
            </a:r>
            <a:r>
              <a:rPr sz="1200" spc="13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Experimental</a:t>
            </a:r>
            <a:r>
              <a:rPr sz="1200" spc="13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Rómulo</a:t>
            </a:r>
            <a:r>
              <a:rPr sz="1200" spc="13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Gallegos.(2006)</a:t>
            </a:r>
            <a:r>
              <a:rPr sz="1200" spc="130" dirty="0">
                <a:latin typeface="Times New Roman"/>
                <a:cs typeface="Times New Roman"/>
              </a:rPr>
              <a:t>  </a:t>
            </a:r>
            <a:r>
              <a:rPr sz="1200" i="1" dirty="0">
                <a:latin typeface="Times New Roman"/>
                <a:cs typeface="Times New Roman"/>
              </a:rPr>
              <a:t>Normas</a:t>
            </a:r>
            <a:r>
              <a:rPr sz="1200" i="1" spc="125" dirty="0">
                <a:latin typeface="Times New Roman"/>
                <a:cs typeface="Times New Roman"/>
              </a:rPr>
              <a:t>  </a:t>
            </a:r>
            <a:r>
              <a:rPr sz="1200" i="1" dirty="0">
                <a:latin typeface="Times New Roman"/>
                <a:cs typeface="Times New Roman"/>
              </a:rPr>
              <a:t>Para</a:t>
            </a:r>
            <a:r>
              <a:rPr sz="1200" i="1" spc="125" dirty="0">
                <a:latin typeface="Times New Roman"/>
                <a:cs typeface="Times New Roman"/>
              </a:rPr>
              <a:t>  </a:t>
            </a:r>
            <a:r>
              <a:rPr sz="1200" i="1" dirty="0">
                <a:latin typeface="Times New Roman"/>
                <a:cs typeface="Times New Roman"/>
              </a:rPr>
              <a:t>la</a:t>
            </a:r>
            <a:r>
              <a:rPr sz="1200" i="1" spc="130" dirty="0">
                <a:latin typeface="Times New Roman"/>
                <a:cs typeface="Times New Roman"/>
              </a:rPr>
              <a:t>  </a:t>
            </a:r>
            <a:r>
              <a:rPr sz="1200" i="1" dirty="0">
                <a:latin typeface="Times New Roman"/>
                <a:cs typeface="Times New Roman"/>
              </a:rPr>
              <a:t>Elaboración</a:t>
            </a:r>
            <a:r>
              <a:rPr sz="1200" i="1" spc="125" dirty="0">
                <a:latin typeface="Times New Roman"/>
                <a:cs typeface="Times New Roman"/>
              </a:rPr>
              <a:t>  </a:t>
            </a:r>
            <a:r>
              <a:rPr sz="1200" i="1" spc="-50" dirty="0">
                <a:latin typeface="Times New Roman"/>
                <a:cs typeface="Times New Roman"/>
              </a:rPr>
              <a:t>y </a:t>
            </a:r>
            <a:r>
              <a:rPr sz="1200" i="1" dirty="0">
                <a:latin typeface="Times New Roman"/>
                <a:cs typeface="Times New Roman"/>
              </a:rPr>
              <a:t>Aprobación</a:t>
            </a:r>
            <a:r>
              <a:rPr sz="1200" i="1" spc="18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de</a:t>
            </a:r>
            <a:r>
              <a:rPr sz="1200" i="1" spc="17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Trabajos</a:t>
            </a:r>
            <a:r>
              <a:rPr sz="1200" i="1" spc="17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Técnicos.</a:t>
            </a:r>
            <a:r>
              <a:rPr sz="1200" i="1" spc="18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Trabajos</a:t>
            </a:r>
            <a:r>
              <a:rPr sz="1200" i="1" spc="18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Especiales</a:t>
            </a:r>
            <a:r>
              <a:rPr sz="1200" i="1" spc="18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de</a:t>
            </a:r>
            <a:r>
              <a:rPr sz="1200" i="1" spc="17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Grado,</a:t>
            </a:r>
            <a:r>
              <a:rPr sz="1200" i="1" spc="18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Trabajos</a:t>
            </a:r>
            <a:r>
              <a:rPr sz="1200" i="1" spc="18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de</a:t>
            </a:r>
            <a:r>
              <a:rPr sz="1200" i="1" spc="17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Grado</a:t>
            </a:r>
            <a:r>
              <a:rPr sz="1200" i="1" spc="18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y</a:t>
            </a:r>
            <a:r>
              <a:rPr sz="1200" i="1" spc="175" dirty="0">
                <a:latin typeface="Times New Roman"/>
                <a:cs typeface="Times New Roman"/>
              </a:rPr>
              <a:t> </a:t>
            </a:r>
            <a:r>
              <a:rPr sz="1200" i="1" spc="-10" dirty="0">
                <a:latin typeface="Times New Roman"/>
                <a:cs typeface="Times New Roman"/>
              </a:rPr>
              <a:t>Tesis </a:t>
            </a:r>
            <a:r>
              <a:rPr sz="1200" i="1" dirty="0">
                <a:latin typeface="Times New Roman"/>
                <a:cs typeface="Times New Roman"/>
              </a:rPr>
              <a:t>Doctorales.</a:t>
            </a:r>
            <a:r>
              <a:rPr sz="1200" i="1" spc="-1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San</a:t>
            </a:r>
            <a:r>
              <a:rPr sz="1200" i="1" spc="-2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Juan</a:t>
            </a:r>
            <a:r>
              <a:rPr sz="1200" i="1" spc="-1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de</a:t>
            </a:r>
            <a:r>
              <a:rPr sz="1200" i="1" spc="-2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los</a:t>
            </a:r>
            <a:r>
              <a:rPr sz="1200" i="1" spc="-2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Morros-</a:t>
            </a:r>
            <a:r>
              <a:rPr sz="1200" i="1" spc="-3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Edo.</a:t>
            </a:r>
            <a:r>
              <a:rPr sz="1200" i="1" spc="-2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Guárico</a:t>
            </a:r>
            <a:r>
              <a:rPr sz="1200" i="1" spc="-2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en</a:t>
            </a:r>
            <a:r>
              <a:rPr sz="1200" i="1" spc="-1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Ciencias</a:t>
            </a:r>
            <a:r>
              <a:rPr sz="1200" i="1" spc="-5" dirty="0">
                <a:latin typeface="Times New Roman"/>
                <a:cs typeface="Times New Roman"/>
              </a:rPr>
              <a:t> </a:t>
            </a:r>
            <a:r>
              <a:rPr sz="1200" i="1" spc="-10" dirty="0">
                <a:latin typeface="Times New Roman"/>
                <a:cs typeface="Times New Roman"/>
              </a:rPr>
              <a:t>Sociales.</a:t>
            </a:r>
            <a:endParaRPr sz="1200">
              <a:latin typeface="Times New Roman"/>
              <a:cs typeface="Times New Roman"/>
            </a:endParaRPr>
          </a:p>
          <a:p>
            <a:pPr marL="375285" marR="5080" indent="-363220" algn="just">
              <a:lnSpc>
                <a:spcPct val="100000"/>
              </a:lnSpc>
            </a:pPr>
            <a:r>
              <a:rPr sz="1200" spc="-20" dirty="0">
                <a:latin typeface="Times New Roman"/>
                <a:cs typeface="Times New Roman"/>
              </a:rPr>
              <a:t>Van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Manen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(2008),</a:t>
            </a:r>
            <a:r>
              <a:rPr sz="1200" i="1" dirty="0">
                <a:latin typeface="Times New Roman"/>
                <a:cs typeface="Times New Roman"/>
              </a:rPr>
              <a:t>La</a:t>
            </a:r>
            <a:r>
              <a:rPr sz="1200" i="1" spc="2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metodología</a:t>
            </a:r>
            <a:r>
              <a:rPr sz="1200" i="1" spc="25" dirty="0">
                <a:latin typeface="Times New Roman"/>
                <a:cs typeface="Times New Roman"/>
              </a:rPr>
              <a:t> </a:t>
            </a:r>
            <a:r>
              <a:rPr sz="1200" i="1" spc="-10" dirty="0">
                <a:latin typeface="Times New Roman"/>
                <a:cs typeface="Times New Roman"/>
              </a:rPr>
              <a:t>fenomenológico-</a:t>
            </a:r>
            <a:r>
              <a:rPr sz="1200" i="1" dirty="0">
                <a:latin typeface="Times New Roman"/>
                <a:cs typeface="Times New Roman"/>
              </a:rPr>
              <a:t>hermenéutica</a:t>
            </a:r>
            <a:r>
              <a:rPr sz="1200" i="1" spc="3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de</a:t>
            </a:r>
            <a:r>
              <a:rPr sz="1200" i="1" spc="2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M.</a:t>
            </a:r>
            <a:r>
              <a:rPr sz="1200" i="1" spc="35" dirty="0">
                <a:latin typeface="Times New Roman"/>
                <a:cs typeface="Times New Roman"/>
              </a:rPr>
              <a:t> </a:t>
            </a:r>
            <a:r>
              <a:rPr sz="1200" i="1" spc="-10" dirty="0">
                <a:latin typeface="Times New Roman"/>
                <a:cs typeface="Times New Roman"/>
              </a:rPr>
              <a:t>Van</a:t>
            </a:r>
            <a:r>
              <a:rPr sz="1200" i="1" spc="2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Manen</a:t>
            </a:r>
            <a:r>
              <a:rPr sz="1200" i="1" spc="4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en</a:t>
            </a:r>
            <a:r>
              <a:rPr sz="1200" i="1" spc="3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el</a:t>
            </a:r>
            <a:r>
              <a:rPr sz="1200" i="1" spc="3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campo</a:t>
            </a:r>
            <a:r>
              <a:rPr sz="1200" i="1" spc="2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de</a:t>
            </a:r>
            <a:r>
              <a:rPr sz="1200" i="1" spc="20" dirty="0">
                <a:latin typeface="Times New Roman"/>
                <a:cs typeface="Times New Roman"/>
              </a:rPr>
              <a:t> </a:t>
            </a:r>
            <a:r>
              <a:rPr sz="1200" i="1" spc="-25" dirty="0">
                <a:latin typeface="Times New Roman"/>
                <a:cs typeface="Times New Roman"/>
              </a:rPr>
              <a:t>la </a:t>
            </a:r>
            <a:r>
              <a:rPr sz="1200" i="1" dirty="0">
                <a:latin typeface="Times New Roman"/>
                <a:cs typeface="Times New Roman"/>
              </a:rPr>
              <a:t>investigación</a:t>
            </a:r>
            <a:r>
              <a:rPr sz="1200" i="1" spc="33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educativa.</a:t>
            </a:r>
            <a:r>
              <a:rPr sz="1200" i="1" spc="33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Posibilidades</a:t>
            </a:r>
            <a:r>
              <a:rPr sz="1200" i="1" spc="34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y</a:t>
            </a:r>
            <a:r>
              <a:rPr sz="1200" i="1" spc="32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primeras</a:t>
            </a:r>
            <a:r>
              <a:rPr sz="1200" i="1" spc="32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experiencias.</a:t>
            </a:r>
            <a:r>
              <a:rPr sz="1200" i="1" spc="3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Facultad</a:t>
            </a:r>
            <a:r>
              <a:rPr sz="1200" spc="3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Ciencias</a:t>
            </a:r>
            <a:r>
              <a:rPr sz="1200" spc="3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1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Educación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Universidad</a:t>
            </a:r>
            <a:r>
              <a:rPr sz="1200" spc="-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Autónoma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Barcelona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Revista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Investigación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educativa.</a:t>
            </a:r>
            <a:endParaRPr sz="1200">
              <a:latin typeface="Times New Roman"/>
              <a:cs typeface="Times New Roman"/>
            </a:endParaRPr>
          </a:p>
          <a:p>
            <a:pPr marL="1270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Vossio,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R.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(2002)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Certificación</a:t>
            </a:r>
            <a:r>
              <a:rPr sz="1200" i="1" spc="19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y</a:t>
            </a:r>
            <a:r>
              <a:rPr sz="1200" i="1" spc="16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normalización</a:t>
            </a:r>
            <a:r>
              <a:rPr sz="1200" i="1" spc="18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de</a:t>
            </a:r>
            <a:r>
              <a:rPr sz="1200" i="1" spc="17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competencias.</a:t>
            </a:r>
            <a:r>
              <a:rPr sz="1200" i="1" spc="17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Orígenes,</a:t>
            </a:r>
            <a:r>
              <a:rPr sz="1200" i="1" spc="17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conceptos</a:t>
            </a:r>
            <a:r>
              <a:rPr sz="1200" i="1" spc="19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y</a:t>
            </a:r>
            <a:r>
              <a:rPr sz="1200" i="1" spc="170" dirty="0">
                <a:latin typeface="Times New Roman"/>
                <a:cs typeface="Times New Roman"/>
              </a:rPr>
              <a:t> </a:t>
            </a:r>
            <a:r>
              <a:rPr sz="1200" i="1" spc="-10" dirty="0">
                <a:latin typeface="Times New Roman"/>
                <a:cs typeface="Times New Roman"/>
              </a:rPr>
              <a:t>prácticas.</a:t>
            </a:r>
            <a:endParaRPr sz="1200">
              <a:latin typeface="Times New Roman"/>
              <a:cs typeface="Times New Roman"/>
            </a:endParaRPr>
          </a:p>
          <a:p>
            <a:pPr marL="375285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Boletín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CINTERFOR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#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152,</a:t>
            </a:r>
            <a:endParaRPr sz="1200">
              <a:latin typeface="Times New Roman"/>
              <a:cs typeface="Times New Roman"/>
            </a:endParaRPr>
          </a:p>
          <a:p>
            <a:pPr marL="1270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Winch Peter (1994) </a:t>
            </a:r>
            <a:r>
              <a:rPr sz="1200" i="1" dirty="0">
                <a:latin typeface="Times New Roman"/>
                <a:cs typeface="Times New Roman"/>
              </a:rPr>
              <a:t>El</a:t>
            </a:r>
            <a:r>
              <a:rPr sz="1200" i="1" spc="1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lenguaje de</a:t>
            </a:r>
            <a:r>
              <a:rPr sz="1200" i="1" spc="-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la</a:t>
            </a:r>
            <a:r>
              <a:rPr sz="1200" i="1" spc="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Acción.</a:t>
            </a:r>
            <a:r>
              <a:rPr sz="1200" i="1" spc="30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Paradigma:</a:t>
            </a:r>
            <a:r>
              <a:rPr sz="1200" i="1" spc="5" dirty="0">
                <a:latin typeface="Times New Roman"/>
                <a:cs typeface="Times New Roman"/>
              </a:rPr>
              <a:t> </a:t>
            </a:r>
            <a:r>
              <a:rPr sz="1200" i="1" spc="-10" dirty="0">
                <a:latin typeface="Times New Roman"/>
                <a:cs typeface="Times New Roman"/>
              </a:rPr>
              <a:t>Interpretativo</a:t>
            </a:r>
            <a:r>
              <a:rPr sz="1200" i="1" spc="1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Instituto</a:t>
            </a:r>
            <a:r>
              <a:rPr sz="1200" i="1" spc="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de</a:t>
            </a:r>
            <a:r>
              <a:rPr sz="1200" i="1" spc="-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Estudios</a:t>
            </a:r>
            <a:r>
              <a:rPr sz="1200" i="1" spc="10" dirty="0">
                <a:latin typeface="Times New Roman"/>
                <a:cs typeface="Times New Roman"/>
              </a:rPr>
              <a:t> </a:t>
            </a:r>
            <a:r>
              <a:rPr sz="1200" i="1" spc="-10" dirty="0">
                <a:latin typeface="Times New Roman"/>
                <a:cs typeface="Times New Roman"/>
              </a:rPr>
              <a:t>Sociales</a:t>
            </a:r>
            <a:endParaRPr sz="1200">
              <a:latin typeface="Times New Roman"/>
              <a:cs typeface="Times New Roman"/>
            </a:endParaRPr>
          </a:p>
          <a:p>
            <a:pPr marL="375285">
              <a:lnSpc>
                <a:spcPct val="100000"/>
              </a:lnSpc>
            </a:pPr>
            <a:r>
              <a:rPr sz="1200" i="1" spc="-10" dirty="0">
                <a:latin typeface="Times New Roman"/>
                <a:cs typeface="Times New Roman"/>
              </a:rPr>
              <a:t>Avanzados.</a:t>
            </a:r>
            <a:r>
              <a:rPr sz="1200" i="1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Consejo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Superior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Investigaciones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Científicas.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Chile.</a:t>
            </a:r>
            <a:endParaRPr sz="1200">
              <a:latin typeface="Times New Roman"/>
              <a:cs typeface="Times New Roman"/>
            </a:endParaRPr>
          </a:p>
        </p:txBody>
      </p:sp>
      <p:pic>
        <p:nvPicPr>
          <p:cNvPr id="17" name="object 17"/>
          <p:cNvPicPr/>
          <p:nvPr/>
        </p:nvPicPr>
        <p:blipFill>
          <a:blip r:embed="rId13" cstate="print"/>
          <a:stretch>
            <a:fillRect/>
          </a:stretch>
        </p:blipFill>
        <p:spPr>
          <a:xfrm>
            <a:off x="4725161" y="164274"/>
            <a:ext cx="1805305" cy="893889"/>
          </a:xfrm>
          <a:prstGeom prst="rect">
            <a:avLst/>
          </a:prstGeom>
        </p:spPr>
      </p:pic>
      <p:sp>
        <p:nvSpPr>
          <p:cNvPr id="18" name="object 18"/>
          <p:cNvSpPr txBox="1"/>
          <p:nvPr/>
        </p:nvSpPr>
        <p:spPr>
          <a:xfrm>
            <a:off x="1234236" y="8256964"/>
            <a:ext cx="4399280" cy="372745"/>
          </a:xfrm>
          <a:prstGeom prst="rect">
            <a:avLst/>
          </a:prstGeom>
        </p:spPr>
        <p:txBody>
          <a:bodyPr vert="horz" wrap="square" lIns="0" tIns="6350" rIns="0" bIns="0" rtlCol="0">
            <a:spAutoFit/>
          </a:bodyPr>
          <a:lstStyle/>
          <a:p>
            <a:pPr marL="12700" marR="5080" indent="73025">
              <a:lnSpc>
                <a:spcPts val="1400"/>
              </a:lnSpc>
              <a:spcBef>
                <a:spcPts val="50"/>
              </a:spcBef>
            </a:pPr>
            <a:r>
              <a:rPr sz="1200" b="1" dirty="0">
                <a:latin typeface="Times New Roman"/>
                <a:cs typeface="Times New Roman"/>
              </a:rPr>
              <a:t>Esencia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Educativa</a:t>
            </a:r>
            <a:r>
              <a:rPr sz="1200" b="1" spc="23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del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Profesional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No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Docente.</a:t>
            </a:r>
            <a:r>
              <a:rPr sz="1200" b="1" spc="-1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Hacia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una</a:t>
            </a:r>
            <a:r>
              <a:rPr sz="1200" b="1" spc="-6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Teoría </a:t>
            </a:r>
            <a:r>
              <a:rPr sz="1200" b="1" dirty="0">
                <a:latin typeface="Times New Roman"/>
                <a:cs typeface="Times New Roman"/>
              </a:rPr>
              <a:t>Epocal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Desde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los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Cimientos</a:t>
            </a:r>
            <a:r>
              <a:rPr sz="1200" b="1" spc="-10" dirty="0">
                <a:latin typeface="Times New Roman"/>
                <a:cs typeface="Times New Roman"/>
              </a:rPr>
              <a:t> Epistémicos</a:t>
            </a:r>
            <a:r>
              <a:rPr sz="1200" b="1" spc="-6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Académicos</a:t>
            </a:r>
            <a:r>
              <a:rPr sz="1200" b="1" spc="-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Postmodernos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2593085" y="8828768"/>
            <a:ext cx="1602740" cy="1943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410"/>
              </a:lnSpc>
            </a:pPr>
            <a:r>
              <a:rPr sz="1200" b="1" dirty="0">
                <a:latin typeface="Times New Roman"/>
                <a:cs typeface="Times New Roman"/>
              </a:rPr>
              <a:t>MSc.</a:t>
            </a:r>
            <a:r>
              <a:rPr sz="1200" b="1" spc="-4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Kimberllin</a:t>
            </a:r>
            <a:r>
              <a:rPr sz="1200" b="1" spc="-10" dirty="0">
                <a:latin typeface="Times New Roman"/>
                <a:cs typeface="Times New Roman"/>
              </a:rPr>
              <a:t> García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20" name="object 20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69832" rIns="0" bIns="0" rtlCol="0">
            <a:spAutoFit/>
          </a:bodyPr>
          <a:lstStyle/>
          <a:p>
            <a:pPr marL="183515">
              <a:lnSpc>
                <a:spcPts val="1410"/>
              </a:lnSpc>
            </a:pPr>
            <a:fld id="{81D60167-4931-47E6-BA6A-407CBD079E47}" type="slidenum">
              <a:rPr spc="-25" dirty="0"/>
              <a:t>137</a:t>
            </a:fld>
            <a:endParaRPr spc="-25" dirty="0"/>
          </a:p>
        </p:txBody>
      </p:sp>
      <p:grpSp>
        <p:nvGrpSpPr>
          <p:cNvPr id="21" name="Grupo 20">
            <a:extLst>
              <a:ext uri="{FF2B5EF4-FFF2-40B4-BE49-F238E27FC236}">
                <a16:creationId xmlns:a16="http://schemas.microsoft.com/office/drawing/2014/main" id="{AA5DBE7F-9DA0-9CFF-2DF1-CC9A33319A18}"/>
              </a:ext>
            </a:extLst>
          </p:cNvPr>
          <p:cNvGrpSpPr/>
          <p:nvPr/>
        </p:nvGrpSpPr>
        <p:grpSpPr>
          <a:xfrm>
            <a:off x="109728" y="88391"/>
            <a:ext cx="6665976" cy="1452626"/>
            <a:chOff x="470065" y="1951410"/>
            <a:chExt cx="6665976" cy="1452626"/>
          </a:xfrm>
        </p:grpSpPr>
        <p:grpSp>
          <p:nvGrpSpPr>
            <p:cNvPr id="22" name="object 12">
              <a:extLst>
                <a:ext uri="{FF2B5EF4-FFF2-40B4-BE49-F238E27FC236}">
                  <a16:creationId xmlns:a16="http://schemas.microsoft.com/office/drawing/2014/main" id="{D46BFFFD-336B-C5B9-BFD5-7C114078574B}"/>
                </a:ext>
              </a:extLst>
            </p:cNvPr>
            <p:cNvGrpSpPr/>
            <p:nvPr/>
          </p:nvGrpSpPr>
          <p:grpSpPr>
            <a:xfrm>
              <a:off x="470065" y="1951664"/>
              <a:ext cx="6665976" cy="1452372"/>
              <a:chOff x="96011" y="115823"/>
              <a:chExt cx="6665976" cy="1452372"/>
            </a:xfrm>
          </p:grpSpPr>
          <p:pic>
            <p:nvPicPr>
              <p:cNvPr id="26" name="object 13">
                <a:extLst>
                  <a:ext uri="{FF2B5EF4-FFF2-40B4-BE49-F238E27FC236}">
                    <a16:creationId xmlns:a16="http://schemas.microsoft.com/office/drawing/2014/main" id="{55D6ABC0-8816-E3A4-EA99-A314B81A04F9}"/>
                  </a:ext>
                </a:extLst>
              </p:cNvPr>
              <p:cNvPicPr/>
              <p:nvPr/>
            </p:nvPicPr>
            <p:blipFill>
              <a:blip r:embed="rId3" cstate="print"/>
              <a:stretch>
                <a:fillRect/>
              </a:stretch>
            </p:blipFill>
            <p:spPr>
              <a:xfrm>
                <a:off x="96011" y="115823"/>
                <a:ext cx="6665976" cy="1452372"/>
              </a:xfrm>
              <a:prstGeom prst="rect">
                <a:avLst/>
              </a:prstGeom>
            </p:spPr>
          </p:pic>
          <p:pic>
            <p:nvPicPr>
              <p:cNvPr id="27" name="object 14">
                <a:extLst>
                  <a:ext uri="{FF2B5EF4-FFF2-40B4-BE49-F238E27FC236}">
                    <a16:creationId xmlns:a16="http://schemas.microsoft.com/office/drawing/2014/main" id="{6CB15C98-F04F-6BDD-93CD-8FD6903332DD}"/>
                  </a:ext>
                </a:extLst>
              </p:cNvPr>
              <p:cNvPicPr/>
              <p:nvPr/>
            </p:nvPicPr>
            <p:blipFill>
              <a:blip r:embed="rId4" cstate="print"/>
              <a:stretch>
                <a:fillRect/>
              </a:stretch>
            </p:blipFill>
            <p:spPr>
              <a:xfrm>
                <a:off x="142849" y="142875"/>
                <a:ext cx="6572275" cy="1358646"/>
              </a:xfrm>
              <a:prstGeom prst="rect">
                <a:avLst/>
              </a:prstGeom>
            </p:spPr>
          </p:pic>
          <p:sp>
            <p:nvSpPr>
              <p:cNvPr id="28" name="object 15">
                <a:extLst>
                  <a:ext uri="{FF2B5EF4-FFF2-40B4-BE49-F238E27FC236}">
                    <a16:creationId xmlns:a16="http://schemas.microsoft.com/office/drawing/2014/main" id="{7133539C-E352-3422-0B6A-FD3034A3BBC3}"/>
                  </a:ext>
                </a:extLst>
              </p:cNvPr>
              <p:cNvSpPr/>
              <p:nvPr/>
            </p:nvSpPr>
            <p:spPr>
              <a:xfrm>
                <a:off x="142849" y="142875"/>
                <a:ext cx="6572884" cy="1358900"/>
              </a:xfrm>
              <a:custGeom>
                <a:avLst/>
                <a:gdLst/>
                <a:ahLst/>
                <a:cxnLst/>
                <a:rect l="l" t="t" r="r" b="b"/>
                <a:pathLst>
                  <a:path w="6572884" h="1358900">
                    <a:moveTo>
                      <a:pt x="0" y="226441"/>
                    </a:moveTo>
                    <a:lnTo>
                      <a:pt x="4600" y="180795"/>
                    </a:lnTo>
                    <a:lnTo>
                      <a:pt x="17795" y="138285"/>
                    </a:lnTo>
                    <a:lnTo>
                      <a:pt x="38673" y="99820"/>
                    </a:lnTo>
                    <a:lnTo>
                      <a:pt x="66324" y="66309"/>
                    </a:lnTo>
                    <a:lnTo>
                      <a:pt x="99837" y="38663"/>
                    </a:lnTo>
                    <a:lnTo>
                      <a:pt x="138301" y="17789"/>
                    </a:lnTo>
                    <a:lnTo>
                      <a:pt x="180806" y="4599"/>
                    </a:lnTo>
                    <a:lnTo>
                      <a:pt x="226440" y="0"/>
                    </a:lnTo>
                    <a:lnTo>
                      <a:pt x="6345834" y="0"/>
                    </a:lnTo>
                    <a:lnTo>
                      <a:pt x="6391480" y="4599"/>
                    </a:lnTo>
                    <a:lnTo>
                      <a:pt x="6433990" y="17789"/>
                    </a:lnTo>
                    <a:lnTo>
                      <a:pt x="6472455" y="38663"/>
                    </a:lnTo>
                    <a:lnTo>
                      <a:pt x="6505965" y="66309"/>
                    </a:lnTo>
                    <a:lnTo>
                      <a:pt x="6533612" y="99820"/>
                    </a:lnTo>
                    <a:lnTo>
                      <a:pt x="6554485" y="138285"/>
                    </a:lnTo>
                    <a:lnTo>
                      <a:pt x="6567676" y="180795"/>
                    </a:lnTo>
                    <a:lnTo>
                      <a:pt x="6572275" y="226441"/>
                    </a:lnTo>
                    <a:lnTo>
                      <a:pt x="6572275" y="1132204"/>
                    </a:lnTo>
                    <a:lnTo>
                      <a:pt x="6567676" y="1177850"/>
                    </a:lnTo>
                    <a:lnTo>
                      <a:pt x="6554485" y="1220360"/>
                    </a:lnTo>
                    <a:lnTo>
                      <a:pt x="6533612" y="1258825"/>
                    </a:lnTo>
                    <a:lnTo>
                      <a:pt x="6505965" y="1292336"/>
                    </a:lnTo>
                    <a:lnTo>
                      <a:pt x="6472455" y="1319982"/>
                    </a:lnTo>
                    <a:lnTo>
                      <a:pt x="6433990" y="1340856"/>
                    </a:lnTo>
                    <a:lnTo>
                      <a:pt x="6391480" y="1354046"/>
                    </a:lnTo>
                    <a:lnTo>
                      <a:pt x="6345834" y="1358646"/>
                    </a:lnTo>
                    <a:lnTo>
                      <a:pt x="226440" y="1358646"/>
                    </a:lnTo>
                    <a:lnTo>
                      <a:pt x="180806" y="1354046"/>
                    </a:lnTo>
                    <a:lnTo>
                      <a:pt x="138301" y="1340856"/>
                    </a:lnTo>
                    <a:lnTo>
                      <a:pt x="99837" y="1319982"/>
                    </a:lnTo>
                    <a:lnTo>
                      <a:pt x="66324" y="1292336"/>
                    </a:lnTo>
                    <a:lnTo>
                      <a:pt x="38673" y="1258825"/>
                    </a:lnTo>
                    <a:lnTo>
                      <a:pt x="17795" y="1220360"/>
                    </a:lnTo>
                    <a:lnTo>
                      <a:pt x="4600" y="1177850"/>
                    </a:lnTo>
                    <a:lnTo>
                      <a:pt x="0" y="1132204"/>
                    </a:lnTo>
                    <a:lnTo>
                      <a:pt x="0" y="226441"/>
                    </a:lnTo>
                    <a:close/>
                  </a:path>
                </a:pathLst>
              </a:custGeom>
              <a:ln w="9525">
                <a:solidFill>
                  <a:srgbClr val="55CE74"/>
                </a:solidFill>
              </a:ln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pic>
            <p:nvPicPr>
              <p:cNvPr id="29" name="object 16">
                <a:extLst>
                  <a:ext uri="{FF2B5EF4-FFF2-40B4-BE49-F238E27FC236}">
                    <a16:creationId xmlns:a16="http://schemas.microsoft.com/office/drawing/2014/main" id="{5C41DF71-8EED-EFF6-2C55-49DA7FD0D4C6}"/>
                  </a:ext>
                </a:extLst>
              </p:cNvPr>
              <p:cNvPicPr/>
              <p:nvPr/>
            </p:nvPicPr>
            <p:blipFill>
              <a:blip r:embed="rId5" cstate="print"/>
              <a:stretch>
                <a:fillRect/>
              </a:stretch>
            </p:blipFill>
            <p:spPr>
              <a:xfrm>
                <a:off x="2500248" y="305930"/>
                <a:ext cx="1714500" cy="733945"/>
              </a:xfrm>
              <a:prstGeom prst="rect">
                <a:avLst/>
              </a:prstGeom>
            </p:spPr>
          </p:pic>
        </p:grpSp>
        <p:sp>
          <p:nvSpPr>
            <p:cNvPr id="23" name="object 16">
              <a:extLst>
                <a:ext uri="{FF2B5EF4-FFF2-40B4-BE49-F238E27FC236}">
                  <a16:creationId xmlns:a16="http://schemas.microsoft.com/office/drawing/2014/main" id="{6AC8C8B2-B4DB-EB10-2267-D8EC65E5FE41}"/>
                </a:ext>
              </a:extLst>
            </p:cNvPr>
            <p:cNvSpPr txBox="1"/>
            <p:nvPr/>
          </p:nvSpPr>
          <p:spPr>
            <a:xfrm>
              <a:off x="2775727" y="2875716"/>
              <a:ext cx="3332858" cy="391795"/>
            </a:xfrm>
            <a:prstGeom prst="rect">
              <a:avLst/>
            </a:prstGeom>
            <a:noFill/>
          </p:spPr>
          <p:txBody>
            <a:bodyPr vert="horz" wrap="square" lIns="0" tIns="12700" rIns="0" bIns="0" rtlCol="0">
              <a:spAutoFit/>
            </a:bodyPr>
            <a:lstStyle/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Volumen 4,  Número 1  Enero a Julio 2021</a:t>
              </a:r>
            </a:p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Revista Semestral. Venezuela</a:t>
              </a:r>
              <a:endParaRPr sz="1200" dirty="0">
                <a:latin typeface="Arial"/>
                <a:cs typeface="Arial"/>
              </a:endParaRPr>
            </a:p>
          </p:txBody>
        </p:sp>
        <p:pic>
          <p:nvPicPr>
            <p:cNvPr id="24" name="object 25">
              <a:extLst>
                <a:ext uri="{FF2B5EF4-FFF2-40B4-BE49-F238E27FC236}">
                  <a16:creationId xmlns:a16="http://schemas.microsoft.com/office/drawing/2014/main" id="{30CE34F3-5F38-C2D1-A69B-2E06527F0CB8}"/>
                </a:ext>
              </a:extLst>
            </p:cNvPr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470065" y="2027896"/>
              <a:ext cx="2305662" cy="1053903"/>
            </a:xfrm>
            <a:prstGeom prst="rect">
              <a:avLst/>
            </a:prstGeom>
          </p:spPr>
        </p:pic>
        <p:pic>
          <p:nvPicPr>
            <p:cNvPr id="25" name="object 31">
              <a:extLst>
                <a:ext uri="{FF2B5EF4-FFF2-40B4-BE49-F238E27FC236}">
                  <a16:creationId xmlns:a16="http://schemas.microsoft.com/office/drawing/2014/main" id="{5A77821A-EE31-A614-C955-31998B564C07}"/>
                </a:ext>
              </a:extLst>
            </p:cNvPr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4932681" y="1951410"/>
              <a:ext cx="1805304" cy="893889"/>
            </a:xfrm>
            <a:prstGeom prst="rect">
              <a:avLst/>
            </a:prstGeom>
          </p:spPr>
        </p:pic>
      </p:grpSp>
    </p:spTree>
  </p:cSld>
  <p:clrMapOvr>
    <a:masterClrMapping/>
  </p:clrMapOvr>
</p:sld>
</file>

<file path=ppt/slides/slide13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105155" y="3043430"/>
            <a:ext cx="6647815" cy="5835650"/>
            <a:chOff x="105155" y="3043430"/>
            <a:chExt cx="6647815" cy="5835650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05155" y="3043430"/>
              <a:ext cx="6647687" cy="5835391"/>
            </a:xfrm>
            <a:prstGeom prst="rect">
              <a:avLst/>
            </a:prstGeom>
          </p:spPr>
        </p:pic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42849" y="3062414"/>
              <a:ext cx="6572250" cy="5758053"/>
            </a:xfrm>
            <a:prstGeom prst="rect">
              <a:avLst/>
            </a:prstGeom>
          </p:spPr>
        </p:pic>
        <p:sp>
          <p:nvSpPr>
            <p:cNvPr id="5" name="object 5"/>
            <p:cNvSpPr/>
            <p:nvPr/>
          </p:nvSpPr>
          <p:spPr>
            <a:xfrm>
              <a:off x="142849" y="3062414"/>
              <a:ext cx="6572250" cy="5758180"/>
            </a:xfrm>
            <a:custGeom>
              <a:avLst/>
              <a:gdLst/>
              <a:ahLst/>
              <a:cxnLst/>
              <a:rect l="l" t="t" r="r" b="b"/>
              <a:pathLst>
                <a:path w="6572250" h="5758180">
                  <a:moveTo>
                    <a:pt x="0" y="5758053"/>
                  </a:moveTo>
                  <a:lnTo>
                    <a:pt x="6572250" y="5758053"/>
                  </a:lnTo>
                  <a:lnTo>
                    <a:pt x="6572250" y="0"/>
                  </a:lnTo>
                  <a:lnTo>
                    <a:pt x="0" y="0"/>
                  </a:lnTo>
                  <a:lnTo>
                    <a:pt x="0" y="5758053"/>
                  </a:lnTo>
                  <a:close/>
                </a:path>
              </a:pathLst>
            </a:custGeom>
            <a:ln w="9525">
              <a:solidFill>
                <a:srgbClr val="55CE7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" name="object 6"/>
          <p:cNvGrpSpPr/>
          <p:nvPr/>
        </p:nvGrpSpPr>
        <p:grpSpPr>
          <a:xfrm>
            <a:off x="105155" y="124968"/>
            <a:ext cx="6647815" cy="1193800"/>
            <a:chOff x="105155" y="124968"/>
            <a:chExt cx="6647815" cy="1193800"/>
          </a:xfrm>
        </p:grpSpPr>
        <p:pic>
          <p:nvPicPr>
            <p:cNvPr id="7" name="object 7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05155" y="124968"/>
              <a:ext cx="6647687" cy="1193291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142849" y="142875"/>
              <a:ext cx="6572275" cy="1116710"/>
            </a:xfrm>
            <a:prstGeom prst="rect">
              <a:avLst/>
            </a:prstGeom>
          </p:spPr>
        </p:pic>
        <p:sp>
          <p:nvSpPr>
            <p:cNvPr id="9" name="object 9"/>
            <p:cNvSpPr/>
            <p:nvPr/>
          </p:nvSpPr>
          <p:spPr>
            <a:xfrm>
              <a:off x="142849" y="142875"/>
              <a:ext cx="6572884" cy="1116965"/>
            </a:xfrm>
            <a:custGeom>
              <a:avLst/>
              <a:gdLst/>
              <a:ahLst/>
              <a:cxnLst/>
              <a:rect l="l" t="t" r="r" b="b"/>
              <a:pathLst>
                <a:path w="6572884" h="1116965">
                  <a:moveTo>
                    <a:pt x="0" y="186181"/>
                  </a:moveTo>
                  <a:lnTo>
                    <a:pt x="6649" y="136671"/>
                  </a:lnTo>
                  <a:lnTo>
                    <a:pt x="25413" y="92192"/>
                  </a:lnTo>
                  <a:lnTo>
                    <a:pt x="54517" y="54514"/>
                  </a:lnTo>
                  <a:lnTo>
                    <a:pt x="92188" y="25409"/>
                  </a:lnTo>
                  <a:lnTo>
                    <a:pt x="136651" y="6647"/>
                  </a:lnTo>
                  <a:lnTo>
                    <a:pt x="186131" y="0"/>
                  </a:lnTo>
                  <a:lnTo>
                    <a:pt x="6386093" y="0"/>
                  </a:lnTo>
                  <a:lnTo>
                    <a:pt x="6435603" y="6647"/>
                  </a:lnTo>
                  <a:lnTo>
                    <a:pt x="6480082" y="25409"/>
                  </a:lnTo>
                  <a:lnTo>
                    <a:pt x="6517760" y="54514"/>
                  </a:lnTo>
                  <a:lnTo>
                    <a:pt x="6546865" y="92192"/>
                  </a:lnTo>
                  <a:lnTo>
                    <a:pt x="6565627" y="136671"/>
                  </a:lnTo>
                  <a:lnTo>
                    <a:pt x="6572275" y="186181"/>
                  </a:lnTo>
                  <a:lnTo>
                    <a:pt x="6572275" y="930655"/>
                  </a:lnTo>
                  <a:lnTo>
                    <a:pt x="6565627" y="980112"/>
                  </a:lnTo>
                  <a:lnTo>
                    <a:pt x="6546865" y="1024556"/>
                  </a:lnTo>
                  <a:lnTo>
                    <a:pt x="6517760" y="1062212"/>
                  </a:lnTo>
                  <a:lnTo>
                    <a:pt x="6480082" y="1091306"/>
                  </a:lnTo>
                  <a:lnTo>
                    <a:pt x="6435603" y="1110064"/>
                  </a:lnTo>
                  <a:lnTo>
                    <a:pt x="6386093" y="1116710"/>
                  </a:lnTo>
                  <a:lnTo>
                    <a:pt x="186131" y="1116710"/>
                  </a:lnTo>
                  <a:lnTo>
                    <a:pt x="136651" y="1110064"/>
                  </a:lnTo>
                  <a:lnTo>
                    <a:pt x="92188" y="1091306"/>
                  </a:lnTo>
                  <a:lnTo>
                    <a:pt x="54517" y="1062212"/>
                  </a:lnTo>
                  <a:lnTo>
                    <a:pt x="25413" y="1024556"/>
                  </a:lnTo>
                  <a:lnTo>
                    <a:pt x="6649" y="980112"/>
                  </a:lnTo>
                  <a:lnTo>
                    <a:pt x="0" y="930655"/>
                  </a:lnTo>
                  <a:lnTo>
                    <a:pt x="0" y="186181"/>
                  </a:lnTo>
                  <a:close/>
                </a:path>
              </a:pathLst>
            </a:custGeom>
            <a:ln w="9525">
              <a:solidFill>
                <a:srgbClr val="55CE7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10" name="object 10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318518" y="1504208"/>
            <a:ext cx="6256015" cy="678139"/>
          </a:xfrm>
          <a:prstGeom prst="rect">
            <a:avLst/>
          </a:prstGeom>
        </p:spPr>
      </p:pic>
      <p:sp>
        <p:nvSpPr>
          <p:cNvPr id="11" name="object 11"/>
          <p:cNvSpPr txBox="1"/>
          <p:nvPr/>
        </p:nvSpPr>
        <p:spPr>
          <a:xfrm>
            <a:off x="3020695" y="1360423"/>
            <a:ext cx="1322705" cy="18669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1050" b="1" dirty="0">
                <a:latin typeface="Times New Roman"/>
                <a:cs typeface="Times New Roman"/>
              </a:rPr>
              <a:t>Para</a:t>
            </a:r>
            <a:r>
              <a:rPr sz="1050" b="1" spc="-30" dirty="0">
                <a:latin typeface="Times New Roman"/>
                <a:cs typeface="Times New Roman"/>
              </a:rPr>
              <a:t> </a:t>
            </a:r>
            <a:r>
              <a:rPr sz="1050" b="1" dirty="0">
                <a:latin typeface="Times New Roman"/>
                <a:cs typeface="Times New Roman"/>
              </a:rPr>
              <a:t>citar</a:t>
            </a:r>
            <a:r>
              <a:rPr sz="1050" b="1" spc="-20" dirty="0">
                <a:latin typeface="Times New Roman"/>
                <a:cs typeface="Times New Roman"/>
              </a:rPr>
              <a:t> </a:t>
            </a:r>
            <a:r>
              <a:rPr sz="1050" b="1" dirty="0">
                <a:latin typeface="Times New Roman"/>
                <a:cs typeface="Times New Roman"/>
              </a:rPr>
              <a:t>este</a:t>
            </a:r>
            <a:r>
              <a:rPr sz="1050" b="1" spc="-20" dirty="0">
                <a:latin typeface="Times New Roman"/>
                <a:cs typeface="Times New Roman"/>
              </a:rPr>
              <a:t> </a:t>
            </a:r>
            <a:r>
              <a:rPr sz="1050" b="1" spc="-10" dirty="0">
                <a:latin typeface="Times New Roman"/>
                <a:cs typeface="Times New Roman"/>
              </a:rPr>
              <a:t>artículo</a:t>
            </a:r>
            <a:endParaRPr sz="1050">
              <a:latin typeface="Times New Roman"/>
              <a:cs typeface="Times New Roman"/>
            </a:endParaRPr>
          </a:p>
        </p:txBody>
      </p:sp>
      <p:grpSp>
        <p:nvGrpSpPr>
          <p:cNvPr id="12" name="object 12"/>
          <p:cNvGrpSpPr/>
          <p:nvPr/>
        </p:nvGrpSpPr>
        <p:grpSpPr>
          <a:xfrm>
            <a:off x="96011" y="115823"/>
            <a:ext cx="6666230" cy="1463040"/>
            <a:chOff x="96011" y="115823"/>
            <a:chExt cx="6666230" cy="1463040"/>
          </a:xfrm>
        </p:grpSpPr>
        <p:pic>
          <p:nvPicPr>
            <p:cNvPr id="13" name="object 13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96011" y="115823"/>
              <a:ext cx="6665976" cy="1452372"/>
            </a:xfrm>
            <a:prstGeom prst="rect">
              <a:avLst/>
            </a:prstGeom>
          </p:spPr>
        </p:pic>
        <p:pic>
          <p:nvPicPr>
            <p:cNvPr id="14" name="object 14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142849" y="142875"/>
              <a:ext cx="6572275" cy="1358646"/>
            </a:xfrm>
            <a:prstGeom prst="rect">
              <a:avLst/>
            </a:prstGeom>
          </p:spPr>
        </p:pic>
        <p:sp>
          <p:nvSpPr>
            <p:cNvPr id="15" name="object 15"/>
            <p:cNvSpPr/>
            <p:nvPr/>
          </p:nvSpPr>
          <p:spPr>
            <a:xfrm>
              <a:off x="142849" y="142875"/>
              <a:ext cx="6572884" cy="1358900"/>
            </a:xfrm>
            <a:custGeom>
              <a:avLst/>
              <a:gdLst/>
              <a:ahLst/>
              <a:cxnLst/>
              <a:rect l="l" t="t" r="r" b="b"/>
              <a:pathLst>
                <a:path w="6572884" h="1358900">
                  <a:moveTo>
                    <a:pt x="0" y="226441"/>
                  </a:moveTo>
                  <a:lnTo>
                    <a:pt x="4600" y="180795"/>
                  </a:lnTo>
                  <a:lnTo>
                    <a:pt x="17795" y="138285"/>
                  </a:lnTo>
                  <a:lnTo>
                    <a:pt x="38673" y="99820"/>
                  </a:lnTo>
                  <a:lnTo>
                    <a:pt x="66324" y="66309"/>
                  </a:lnTo>
                  <a:lnTo>
                    <a:pt x="99837" y="38663"/>
                  </a:lnTo>
                  <a:lnTo>
                    <a:pt x="138301" y="17789"/>
                  </a:lnTo>
                  <a:lnTo>
                    <a:pt x="180806" y="4599"/>
                  </a:lnTo>
                  <a:lnTo>
                    <a:pt x="226440" y="0"/>
                  </a:lnTo>
                  <a:lnTo>
                    <a:pt x="6345834" y="0"/>
                  </a:lnTo>
                  <a:lnTo>
                    <a:pt x="6391480" y="4599"/>
                  </a:lnTo>
                  <a:lnTo>
                    <a:pt x="6433990" y="17789"/>
                  </a:lnTo>
                  <a:lnTo>
                    <a:pt x="6472455" y="38663"/>
                  </a:lnTo>
                  <a:lnTo>
                    <a:pt x="6505965" y="66309"/>
                  </a:lnTo>
                  <a:lnTo>
                    <a:pt x="6533612" y="99820"/>
                  </a:lnTo>
                  <a:lnTo>
                    <a:pt x="6554485" y="138285"/>
                  </a:lnTo>
                  <a:lnTo>
                    <a:pt x="6567676" y="180795"/>
                  </a:lnTo>
                  <a:lnTo>
                    <a:pt x="6572275" y="226441"/>
                  </a:lnTo>
                  <a:lnTo>
                    <a:pt x="6572275" y="1132204"/>
                  </a:lnTo>
                  <a:lnTo>
                    <a:pt x="6567676" y="1177850"/>
                  </a:lnTo>
                  <a:lnTo>
                    <a:pt x="6554485" y="1220360"/>
                  </a:lnTo>
                  <a:lnTo>
                    <a:pt x="6533612" y="1258825"/>
                  </a:lnTo>
                  <a:lnTo>
                    <a:pt x="6505965" y="1292336"/>
                  </a:lnTo>
                  <a:lnTo>
                    <a:pt x="6472455" y="1319982"/>
                  </a:lnTo>
                  <a:lnTo>
                    <a:pt x="6433990" y="1340856"/>
                  </a:lnTo>
                  <a:lnTo>
                    <a:pt x="6391480" y="1354046"/>
                  </a:lnTo>
                  <a:lnTo>
                    <a:pt x="6345834" y="1358646"/>
                  </a:lnTo>
                  <a:lnTo>
                    <a:pt x="226440" y="1358646"/>
                  </a:lnTo>
                  <a:lnTo>
                    <a:pt x="180806" y="1354046"/>
                  </a:lnTo>
                  <a:lnTo>
                    <a:pt x="138301" y="1340856"/>
                  </a:lnTo>
                  <a:lnTo>
                    <a:pt x="99837" y="1319982"/>
                  </a:lnTo>
                  <a:lnTo>
                    <a:pt x="66324" y="1292336"/>
                  </a:lnTo>
                  <a:lnTo>
                    <a:pt x="38673" y="1258825"/>
                  </a:lnTo>
                  <a:lnTo>
                    <a:pt x="17795" y="1220360"/>
                  </a:lnTo>
                  <a:lnTo>
                    <a:pt x="4600" y="1177850"/>
                  </a:lnTo>
                  <a:lnTo>
                    <a:pt x="0" y="1132204"/>
                  </a:lnTo>
                  <a:lnTo>
                    <a:pt x="0" y="226441"/>
                  </a:lnTo>
                  <a:close/>
                </a:path>
              </a:pathLst>
            </a:custGeom>
            <a:ln w="9525">
              <a:solidFill>
                <a:srgbClr val="55CE7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6" name="object 16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2500248" y="305930"/>
              <a:ext cx="1714500" cy="733945"/>
            </a:xfrm>
            <a:prstGeom prst="rect">
              <a:avLst/>
            </a:prstGeom>
          </p:spPr>
        </p:pic>
        <p:pic>
          <p:nvPicPr>
            <p:cNvPr id="17" name="object 17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2738628" y="1024127"/>
              <a:ext cx="1897379" cy="371855"/>
            </a:xfrm>
            <a:prstGeom prst="rect">
              <a:avLst/>
            </a:prstGeom>
          </p:spPr>
        </p:pic>
        <p:pic>
          <p:nvPicPr>
            <p:cNvPr id="18" name="object 18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4401311" y="1024127"/>
              <a:ext cx="1577339" cy="371855"/>
            </a:xfrm>
            <a:prstGeom prst="rect">
              <a:avLst/>
            </a:prstGeom>
          </p:spPr>
        </p:pic>
        <p:pic>
          <p:nvPicPr>
            <p:cNvPr id="19" name="object 19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3169919" y="1207007"/>
              <a:ext cx="1546859" cy="371855"/>
            </a:xfrm>
            <a:prstGeom prst="rect">
              <a:avLst/>
            </a:prstGeom>
          </p:spPr>
        </p:pic>
        <p:pic>
          <p:nvPicPr>
            <p:cNvPr id="20" name="object 20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4482083" y="1207007"/>
              <a:ext cx="284988" cy="371855"/>
            </a:xfrm>
            <a:prstGeom prst="rect">
              <a:avLst/>
            </a:prstGeom>
          </p:spPr>
        </p:pic>
        <p:pic>
          <p:nvPicPr>
            <p:cNvPr id="21" name="object 21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4572000" y="1207007"/>
              <a:ext cx="1013460" cy="371855"/>
            </a:xfrm>
            <a:prstGeom prst="rect">
              <a:avLst/>
            </a:prstGeom>
          </p:spPr>
        </p:pic>
      </p:grpSp>
      <p:sp>
        <p:nvSpPr>
          <p:cNvPr id="22" name="object 22"/>
          <p:cNvSpPr txBox="1"/>
          <p:nvPr/>
        </p:nvSpPr>
        <p:spPr>
          <a:xfrm>
            <a:off x="2842005" y="1068451"/>
            <a:ext cx="3029585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Arial"/>
                <a:cs typeface="Arial"/>
              </a:rPr>
              <a:t>6ta.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Edición</a:t>
            </a:r>
            <a:r>
              <a:rPr sz="1200" b="1" spc="-10" dirty="0">
                <a:latin typeface="Arial"/>
                <a:cs typeface="Arial"/>
              </a:rPr>
              <a:t> Volumen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I</a:t>
            </a:r>
            <a:r>
              <a:rPr sz="1200" b="1" spc="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Enero</a:t>
            </a:r>
            <a:r>
              <a:rPr sz="1200" b="1" spc="-3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a</a:t>
            </a:r>
            <a:r>
              <a:rPr sz="1200" b="1" spc="-2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Julio</a:t>
            </a:r>
            <a:r>
              <a:rPr sz="1200" b="1" spc="-5" dirty="0">
                <a:latin typeface="Arial"/>
                <a:cs typeface="Arial"/>
              </a:rPr>
              <a:t> </a:t>
            </a:r>
            <a:r>
              <a:rPr sz="1200" b="1" spc="-20" dirty="0">
                <a:latin typeface="Arial"/>
                <a:cs typeface="Arial"/>
              </a:rPr>
              <a:t>2021</a:t>
            </a:r>
            <a:endParaRPr sz="1200">
              <a:latin typeface="Arial"/>
              <a:cs typeface="Arial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3273297" y="1251331"/>
            <a:ext cx="216789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Arial"/>
                <a:cs typeface="Arial"/>
              </a:rPr>
              <a:t>Revista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Semestral-</a:t>
            </a:r>
            <a:r>
              <a:rPr sz="1200" b="1" spc="-40" dirty="0">
                <a:latin typeface="Arial"/>
                <a:cs typeface="Arial"/>
              </a:rPr>
              <a:t> </a:t>
            </a:r>
            <a:r>
              <a:rPr sz="1200" b="1" spc="-10" dirty="0">
                <a:latin typeface="Arial"/>
                <a:cs typeface="Arial"/>
              </a:rPr>
              <a:t>Venezuela</a:t>
            </a:r>
            <a:endParaRPr sz="1200">
              <a:latin typeface="Arial"/>
              <a:cs typeface="Arial"/>
            </a:endParaRPr>
          </a:p>
        </p:txBody>
      </p:sp>
      <p:grpSp>
        <p:nvGrpSpPr>
          <p:cNvPr id="24" name="object 24"/>
          <p:cNvGrpSpPr/>
          <p:nvPr/>
        </p:nvGrpSpPr>
        <p:grpSpPr>
          <a:xfrm>
            <a:off x="320929" y="234695"/>
            <a:ext cx="6228715" cy="2832735"/>
            <a:chOff x="320929" y="234695"/>
            <a:chExt cx="6228715" cy="2832735"/>
          </a:xfrm>
        </p:grpSpPr>
        <p:pic>
          <p:nvPicPr>
            <p:cNvPr id="25" name="object 25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324612" y="234695"/>
              <a:ext cx="1719072" cy="1341120"/>
            </a:xfrm>
            <a:prstGeom prst="rect">
              <a:avLst/>
            </a:prstGeom>
          </p:spPr>
        </p:pic>
        <p:sp>
          <p:nvSpPr>
            <p:cNvPr id="26" name="object 26"/>
            <p:cNvSpPr/>
            <p:nvPr/>
          </p:nvSpPr>
          <p:spPr>
            <a:xfrm>
              <a:off x="333629" y="1522069"/>
              <a:ext cx="6203315" cy="646430"/>
            </a:xfrm>
            <a:custGeom>
              <a:avLst/>
              <a:gdLst/>
              <a:ahLst/>
              <a:cxnLst/>
              <a:rect l="l" t="t" r="r" b="b"/>
              <a:pathLst>
                <a:path w="6203315" h="646430">
                  <a:moveTo>
                    <a:pt x="6202934" y="0"/>
                  </a:moveTo>
                  <a:lnTo>
                    <a:pt x="0" y="0"/>
                  </a:lnTo>
                  <a:lnTo>
                    <a:pt x="0" y="646328"/>
                  </a:lnTo>
                  <a:lnTo>
                    <a:pt x="6202934" y="646328"/>
                  </a:lnTo>
                  <a:lnTo>
                    <a:pt x="620293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333629" y="1522069"/>
              <a:ext cx="6203315" cy="646430"/>
            </a:xfrm>
            <a:custGeom>
              <a:avLst/>
              <a:gdLst/>
              <a:ahLst/>
              <a:cxnLst/>
              <a:rect l="l" t="t" r="r" b="b"/>
              <a:pathLst>
                <a:path w="6203315" h="646430">
                  <a:moveTo>
                    <a:pt x="0" y="646328"/>
                  </a:moveTo>
                  <a:lnTo>
                    <a:pt x="6202934" y="646328"/>
                  </a:lnTo>
                  <a:lnTo>
                    <a:pt x="6202934" y="0"/>
                  </a:lnTo>
                  <a:lnTo>
                    <a:pt x="0" y="0"/>
                  </a:lnTo>
                  <a:lnTo>
                    <a:pt x="0" y="646328"/>
                  </a:lnTo>
                  <a:close/>
                </a:path>
              </a:pathLst>
            </a:custGeom>
            <a:ln w="25399">
              <a:solidFill>
                <a:srgbClr val="5BD078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333629" y="2123706"/>
              <a:ext cx="6203315" cy="931544"/>
            </a:xfrm>
            <a:custGeom>
              <a:avLst/>
              <a:gdLst/>
              <a:ahLst/>
              <a:cxnLst/>
              <a:rect l="l" t="t" r="r" b="b"/>
              <a:pathLst>
                <a:path w="6203315" h="931544">
                  <a:moveTo>
                    <a:pt x="6202934" y="0"/>
                  </a:moveTo>
                  <a:lnTo>
                    <a:pt x="0" y="0"/>
                  </a:lnTo>
                  <a:lnTo>
                    <a:pt x="0" y="931024"/>
                  </a:lnTo>
                  <a:lnTo>
                    <a:pt x="6202934" y="931024"/>
                  </a:lnTo>
                  <a:lnTo>
                    <a:pt x="620293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333629" y="2123706"/>
              <a:ext cx="6203315" cy="931544"/>
            </a:xfrm>
            <a:custGeom>
              <a:avLst/>
              <a:gdLst/>
              <a:ahLst/>
              <a:cxnLst/>
              <a:rect l="l" t="t" r="r" b="b"/>
              <a:pathLst>
                <a:path w="6203315" h="931544">
                  <a:moveTo>
                    <a:pt x="0" y="931024"/>
                  </a:moveTo>
                  <a:lnTo>
                    <a:pt x="6202934" y="931024"/>
                  </a:lnTo>
                  <a:lnTo>
                    <a:pt x="6202934" y="0"/>
                  </a:lnTo>
                  <a:lnTo>
                    <a:pt x="0" y="0"/>
                  </a:lnTo>
                  <a:lnTo>
                    <a:pt x="0" y="931024"/>
                  </a:lnTo>
                  <a:close/>
                </a:path>
              </a:pathLst>
            </a:custGeom>
            <a:ln w="25400">
              <a:solidFill>
                <a:srgbClr val="5BD078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0" name="object 30"/>
          <p:cNvSpPr txBox="1"/>
          <p:nvPr/>
        </p:nvSpPr>
        <p:spPr>
          <a:xfrm>
            <a:off x="204012" y="1550923"/>
            <a:ext cx="6417310" cy="7122463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46990" algn="ctr">
              <a:lnSpc>
                <a:spcPct val="100000"/>
              </a:lnSpc>
              <a:spcBef>
                <a:spcPts val="100"/>
              </a:spcBef>
            </a:pPr>
            <a:r>
              <a:rPr sz="1200" b="1" spc="-35" dirty="0">
                <a:latin typeface="Times New Roman"/>
                <a:cs typeface="Times New Roman"/>
              </a:rPr>
              <a:t>Dr.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José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Jesus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Brito</a:t>
            </a:r>
            <a:r>
              <a:rPr sz="1200" b="1" spc="-10" dirty="0">
                <a:latin typeface="Times New Roman"/>
                <a:cs typeface="Times New Roman"/>
              </a:rPr>
              <a:t> </a:t>
            </a:r>
            <a:r>
              <a:rPr sz="1200" b="1" spc="-20" dirty="0">
                <a:latin typeface="Times New Roman"/>
                <a:cs typeface="Times New Roman"/>
              </a:rPr>
              <a:t>Cova</a:t>
            </a:r>
            <a:endParaRPr sz="1200" dirty="0">
              <a:latin typeface="Times New Roman"/>
              <a:cs typeface="Times New Roman"/>
            </a:endParaRPr>
          </a:p>
          <a:p>
            <a:pPr marL="45085" algn="ctr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Universidad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Nacional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Experimental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Simón</a:t>
            </a:r>
            <a:r>
              <a:rPr sz="1200" spc="-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Rodríguez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(UNESR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-</a:t>
            </a:r>
            <a:r>
              <a:rPr sz="1200" spc="-6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Venezuela)</a:t>
            </a:r>
            <a:endParaRPr sz="1200" dirty="0">
              <a:latin typeface="Times New Roman"/>
              <a:cs typeface="Times New Roman"/>
            </a:endParaRPr>
          </a:p>
          <a:p>
            <a:pPr marL="45085" algn="ctr">
              <a:lnSpc>
                <a:spcPct val="100000"/>
              </a:lnSpc>
            </a:pPr>
            <a:r>
              <a:rPr sz="1200" b="1" dirty="0">
                <a:latin typeface="Times New Roman"/>
                <a:cs typeface="Times New Roman"/>
              </a:rPr>
              <a:t>Correo</a:t>
            </a:r>
            <a:r>
              <a:rPr sz="1200" b="1" spc="-5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Electrónico:</a:t>
            </a:r>
            <a:r>
              <a:rPr sz="1200" b="1" spc="-35" dirty="0"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chemeClr val="tx1"/>
                </a:solidFill>
                <a:latin typeface="Times New Roman"/>
                <a:cs typeface="Times New Roman"/>
                <a:hlinkClick r:id="rId16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granmaestro2021@gmail.com</a:t>
            </a:r>
            <a:endParaRPr sz="1200" dirty="0">
              <a:solidFill>
                <a:schemeClr val="tx1"/>
              </a:solidFill>
              <a:latin typeface="Times New Roman"/>
              <a:cs typeface="Times New Roman"/>
            </a:endParaRPr>
          </a:p>
          <a:p>
            <a:pPr marL="220979" marR="371475">
              <a:lnSpc>
                <a:spcPct val="100000"/>
              </a:lnSpc>
              <a:spcBef>
                <a:spcPts val="420"/>
              </a:spcBef>
            </a:pPr>
            <a:r>
              <a:rPr sz="1100" b="1" dirty="0">
                <a:latin typeface="Times New Roman"/>
                <a:cs typeface="Times New Roman"/>
              </a:rPr>
              <a:t>Como</a:t>
            </a:r>
            <a:r>
              <a:rPr sz="1100" b="1" spc="-1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citar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este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artículo:</a:t>
            </a:r>
            <a:r>
              <a:rPr sz="1100" b="1" spc="-1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José</a:t>
            </a:r>
            <a:r>
              <a:rPr sz="1100" b="1" spc="26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J.</a:t>
            </a:r>
            <a:r>
              <a:rPr sz="1100" b="1" spc="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Brito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Cova</a:t>
            </a:r>
            <a:r>
              <a:rPr sz="1100" b="1" spc="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(2021),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“</a:t>
            </a:r>
            <a:r>
              <a:rPr sz="1050" b="1" spc="-10" dirty="0">
                <a:latin typeface="Times New Roman"/>
                <a:cs typeface="Times New Roman"/>
              </a:rPr>
              <a:t>Empoderamiento</a:t>
            </a:r>
            <a:r>
              <a:rPr sz="1050" b="1" spc="-20" dirty="0">
                <a:latin typeface="Times New Roman"/>
                <a:cs typeface="Times New Roman"/>
              </a:rPr>
              <a:t> </a:t>
            </a:r>
            <a:r>
              <a:rPr sz="1050" b="1" dirty="0">
                <a:latin typeface="Times New Roman"/>
                <a:cs typeface="Times New Roman"/>
              </a:rPr>
              <a:t>de</a:t>
            </a:r>
            <a:r>
              <a:rPr sz="1050" b="1" spc="5" dirty="0">
                <a:latin typeface="Times New Roman"/>
                <a:cs typeface="Times New Roman"/>
              </a:rPr>
              <a:t> </a:t>
            </a:r>
            <a:r>
              <a:rPr sz="1050" b="1" dirty="0">
                <a:latin typeface="Times New Roman"/>
                <a:cs typeface="Times New Roman"/>
              </a:rPr>
              <a:t>los</a:t>
            </a:r>
            <a:r>
              <a:rPr sz="1050" b="1" spc="5" dirty="0">
                <a:latin typeface="Times New Roman"/>
                <a:cs typeface="Times New Roman"/>
              </a:rPr>
              <a:t> </a:t>
            </a:r>
            <a:r>
              <a:rPr sz="1050" b="1" dirty="0">
                <a:latin typeface="Times New Roman"/>
                <a:cs typeface="Times New Roman"/>
              </a:rPr>
              <a:t>Criterios</a:t>
            </a:r>
            <a:r>
              <a:rPr sz="1050" b="1" spc="-20" dirty="0">
                <a:latin typeface="Times New Roman"/>
                <a:cs typeface="Times New Roman"/>
              </a:rPr>
              <a:t> </a:t>
            </a:r>
            <a:r>
              <a:rPr sz="1050" b="1" dirty="0">
                <a:latin typeface="Times New Roman"/>
                <a:cs typeface="Times New Roman"/>
              </a:rPr>
              <a:t>Usabilidad</a:t>
            </a:r>
            <a:r>
              <a:rPr sz="1050" b="1" spc="-5" dirty="0">
                <a:latin typeface="Times New Roman"/>
                <a:cs typeface="Times New Roman"/>
              </a:rPr>
              <a:t> </a:t>
            </a:r>
            <a:r>
              <a:rPr sz="1050" b="1" spc="-50" dirty="0">
                <a:latin typeface="Times New Roman"/>
                <a:cs typeface="Times New Roman"/>
              </a:rPr>
              <a:t>y </a:t>
            </a:r>
            <a:r>
              <a:rPr sz="1050" b="1" dirty="0">
                <a:latin typeface="Times New Roman"/>
                <a:cs typeface="Times New Roman"/>
              </a:rPr>
              <a:t>Utilidad</a:t>
            </a:r>
            <a:r>
              <a:rPr sz="1050" b="1" spc="-25" dirty="0">
                <a:latin typeface="Times New Roman"/>
                <a:cs typeface="Times New Roman"/>
              </a:rPr>
              <a:t> </a:t>
            </a:r>
            <a:r>
              <a:rPr sz="1050" b="1" dirty="0">
                <a:latin typeface="Times New Roman"/>
                <a:cs typeface="Times New Roman"/>
              </a:rPr>
              <a:t>Tecnológica</a:t>
            </a:r>
            <a:r>
              <a:rPr sz="1050" b="1" spc="-50" dirty="0">
                <a:latin typeface="Times New Roman"/>
                <a:cs typeface="Times New Roman"/>
              </a:rPr>
              <a:t> </a:t>
            </a:r>
            <a:r>
              <a:rPr sz="1050" b="1" dirty="0">
                <a:latin typeface="Times New Roman"/>
                <a:cs typeface="Times New Roman"/>
              </a:rPr>
              <a:t>como</a:t>
            </a:r>
            <a:r>
              <a:rPr sz="1050" b="1" spc="-15" dirty="0">
                <a:latin typeface="Times New Roman"/>
                <a:cs typeface="Times New Roman"/>
              </a:rPr>
              <a:t> </a:t>
            </a:r>
            <a:r>
              <a:rPr sz="1050" b="1" dirty="0">
                <a:latin typeface="Times New Roman"/>
                <a:cs typeface="Times New Roman"/>
              </a:rPr>
              <a:t>Elementos</a:t>
            </a:r>
            <a:r>
              <a:rPr sz="1050" b="1" spc="-25" dirty="0">
                <a:latin typeface="Times New Roman"/>
                <a:cs typeface="Times New Roman"/>
              </a:rPr>
              <a:t> </a:t>
            </a:r>
            <a:r>
              <a:rPr sz="1050" b="1" dirty="0">
                <a:latin typeface="Times New Roman"/>
                <a:cs typeface="Times New Roman"/>
              </a:rPr>
              <a:t>de</a:t>
            </a:r>
            <a:r>
              <a:rPr sz="1050" b="1" spc="-25" dirty="0">
                <a:latin typeface="Times New Roman"/>
                <a:cs typeface="Times New Roman"/>
              </a:rPr>
              <a:t> </a:t>
            </a:r>
            <a:r>
              <a:rPr sz="1050" b="1" dirty="0">
                <a:latin typeface="Times New Roman"/>
                <a:cs typeface="Times New Roman"/>
              </a:rPr>
              <a:t>Inclusión</a:t>
            </a:r>
            <a:r>
              <a:rPr sz="1050" b="1" spc="-15" dirty="0">
                <a:latin typeface="Times New Roman"/>
                <a:cs typeface="Times New Roman"/>
              </a:rPr>
              <a:t> </a:t>
            </a:r>
            <a:r>
              <a:rPr sz="1050" b="1" dirty="0">
                <a:latin typeface="Times New Roman"/>
                <a:cs typeface="Times New Roman"/>
              </a:rPr>
              <a:t>Social</a:t>
            </a:r>
            <a:r>
              <a:rPr sz="1050" b="1" spc="-30" dirty="0">
                <a:latin typeface="Times New Roman"/>
                <a:cs typeface="Times New Roman"/>
              </a:rPr>
              <a:t> </a:t>
            </a:r>
            <a:r>
              <a:rPr sz="1050" b="1" dirty="0">
                <a:latin typeface="Times New Roman"/>
                <a:cs typeface="Times New Roman"/>
              </a:rPr>
              <a:t>en</a:t>
            </a:r>
            <a:r>
              <a:rPr sz="1050" b="1" spc="-30" dirty="0">
                <a:latin typeface="Times New Roman"/>
                <a:cs typeface="Times New Roman"/>
              </a:rPr>
              <a:t> </a:t>
            </a:r>
            <a:r>
              <a:rPr sz="1050" b="1" dirty="0">
                <a:latin typeface="Times New Roman"/>
                <a:cs typeface="Times New Roman"/>
              </a:rPr>
              <a:t>la</a:t>
            </a:r>
            <a:r>
              <a:rPr sz="1050" b="1" spc="-10" dirty="0">
                <a:latin typeface="Times New Roman"/>
                <a:cs typeface="Times New Roman"/>
              </a:rPr>
              <a:t> </a:t>
            </a:r>
            <a:r>
              <a:rPr sz="1050" b="1" dirty="0">
                <a:latin typeface="Times New Roman"/>
                <a:cs typeface="Times New Roman"/>
              </a:rPr>
              <a:t>Gestión</a:t>
            </a:r>
            <a:r>
              <a:rPr sz="1050" b="1" spc="-20" dirty="0">
                <a:latin typeface="Times New Roman"/>
                <a:cs typeface="Times New Roman"/>
              </a:rPr>
              <a:t> </a:t>
            </a:r>
            <a:r>
              <a:rPr sz="1050" b="1" dirty="0">
                <a:latin typeface="Times New Roman"/>
                <a:cs typeface="Times New Roman"/>
              </a:rPr>
              <a:t>Comunitaria.”</a:t>
            </a:r>
            <a:r>
              <a:rPr sz="1050" b="1" spc="-25" dirty="0">
                <a:latin typeface="Times New Roman"/>
                <a:cs typeface="Times New Roman"/>
              </a:rPr>
              <a:t> </a:t>
            </a:r>
            <a:r>
              <a:rPr sz="1050" b="1" dirty="0">
                <a:latin typeface="Times New Roman"/>
                <a:cs typeface="Times New Roman"/>
              </a:rPr>
              <a:t>I</a:t>
            </a:r>
            <a:r>
              <a:rPr sz="1050" b="1" spc="-15" dirty="0">
                <a:latin typeface="Times New Roman"/>
                <a:cs typeface="Times New Roman"/>
              </a:rPr>
              <a:t> </a:t>
            </a:r>
            <a:r>
              <a:rPr sz="1050" b="1" spc="-10" dirty="0">
                <a:latin typeface="Times New Roman"/>
                <a:cs typeface="Times New Roman"/>
              </a:rPr>
              <a:t>(1-</a:t>
            </a:r>
            <a:r>
              <a:rPr sz="1050" b="1" spc="-25" dirty="0">
                <a:latin typeface="Times New Roman"/>
                <a:cs typeface="Times New Roman"/>
              </a:rPr>
              <a:t>13)</a:t>
            </a:r>
            <a:endParaRPr sz="1050" dirty="0">
              <a:latin typeface="Times New Roman"/>
              <a:cs typeface="Times New Roman"/>
            </a:endParaRPr>
          </a:p>
          <a:p>
            <a:pPr marL="300355" algn="ctr">
              <a:lnSpc>
                <a:spcPct val="100000"/>
              </a:lnSpc>
            </a:pPr>
            <a:r>
              <a:rPr sz="1100" b="1" dirty="0">
                <a:latin typeface="Times New Roman"/>
                <a:cs typeface="Times New Roman"/>
              </a:rPr>
              <a:t>Recibido:</a:t>
            </a:r>
            <a:r>
              <a:rPr sz="1100" b="1" spc="24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Septiembre</a:t>
            </a:r>
            <a:r>
              <a:rPr sz="1100" b="1" spc="235" dirty="0">
                <a:latin typeface="Times New Roman"/>
                <a:cs typeface="Times New Roman"/>
              </a:rPr>
              <a:t> </a:t>
            </a:r>
            <a:r>
              <a:rPr sz="1100" b="1" spc="-20" dirty="0">
                <a:latin typeface="Times New Roman"/>
                <a:cs typeface="Times New Roman"/>
              </a:rPr>
              <a:t>2020</a:t>
            </a:r>
            <a:endParaRPr sz="1100" dirty="0">
              <a:latin typeface="Times New Roman"/>
              <a:cs typeface="Times New Roman"/>
            </a:endParaRPr>
          </a:p>
          <a:p>
            <a:pPr marL="252095" algn="ctr">
              <a:lnSpc>
                <a:spcPct val="100000"/>
              </a:lnSpc>
            </a:pPr>
            <a:r>
              <a:rPr sz="1100" b="1" dirty="0">
                <a:latin typeface="Times New Roman"/>
                <a:cs typeface="Times New Roman"/>
              </a:rPr>
              <a:t>Revisado:</a:t>
            </a:r>
            <a:r>
              <a:rPr sz="1100" b="1" spc="25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Octubre</a:t>
            </a:r>
            <a:r>
              <a:rPr sz="1100" b="1" spc="240" dirty="0">
                <a:latin typeface="Times New Roman"/>
                <a:cs typeface="Times New Roman"/>
              </a:rPr>
              <a:t> </a:t>
            </a:r>
            <a:r>
              <a:rPr sz="1100" b="1" spc="-20" dirty="0">
                <a:latin typeface="Times New Roman"/>
                <a:cs typeface="Times New Roman"/>
              </a:rPr>
              <a:t>2020</a:t>
            </a:r>
            <a:endParaRPr sz="1100" dirty="0">
              <a:latin typeface="Times New Roman"/>
              <a:cs typeface="Times New Roman"/>
            </a:endParaRPr>
          </a:p>
          <a:p>
            <a:pPr marL="253365" algn="ctr">
              <a:lnSpc>
                <a:spcPct val="100000"/>
              </a:lnSpc>
            </a:pPr>
            <a:r>
              <a:rPr sz="1100" b="1" dirty="0">
                <a:latin typeface="Times New Roman"/>
                <a:cs typeface="Times New Roman"/>
              </a:rPr>
              <a:t>Aceptado: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Octubre</a:t>
            </a:r>
            <a:r>
              <a:rPr sz="1100" b="1" spc="-40" dirty="0">
                <a:latin typeface="Times New Roman"/>
                <a:cs typeface="Times New Roman"/>
              </a:rPr>
              <a:t> </a:t>
            </a:r>
            <a:r>
              <a:rPr sz="1100" b="1" spc="-20" dirty="0">
                <a:latin typeface="Times New Roman"/>
                <a:cs typeface="Times New Roman"/>
              </a:rPr>
              <a:t>2020</a:t>
            </a:r>
            <a:endParaRPr sz="1100" dirty="0">
              <a:latin typeface="Times New Roman"/>
              <a:cs typeface="Times New Roman"/>
            </a:endParaRPr>
          </a:p>
          <a:p>
            <a:pPr marL="43180" marR="43180" algn="ctr">
              <a:lnSpc>
                <a:spcPts val="1400"/>
              </a:lnSpc>
              <a:spcBef>
                <a:spcPts val="930"/>
              </a:spcBef>
            </a:pPr>
            <a:r>
              <a:rPr sz="1200" b="1" spc="-10" dirty="0">
                <a:latin typeface="Times New Roman"/>
                <a:cs typeface="Times New Roman"/>
              </a:rPr>
              <a:t>Empoderamiento</a:t>
            </a:r>
            <a:r>
              <a:rPr sz="1200" b="1" spc="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los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Criterios</a:t>
            </a:r>
            <a:r>
              <a:rPr sz="1200" b="1" spc="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Usabilidad</a:t>
            </a:r>
            <a:r>
              <a:rPr sz="1200" b="1" spc="-5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y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Utilidad</a:t>
            </a:r>
            <a:r>
              <a:rPr sz="1200" b="1" spc="-50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Tecnológica</a:t>
            </a:r>
            <a:r>
              <a:rPr sz="1200" b="1" dirty="0">
                <a:latin typeface="Times New Roman"/>
                <a:cs typeface="Times New Roman"/>
              </a:rPr>
              <a:t> como Elementos de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Inclusión </a:t>
            </a:r>
            <a:r>
              <a:rPr sz="1200" b="1" dirty="0">
                <a:latin typeface="Times New Roman"/>
                <a:cs typeface="Times New Roman"/>
              </a:rPr>
              <a:t>Social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en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la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Gestión</a:t>
            </a:r>
            <a:r>
              <a:rPr sz="1200" b="1" spc="-10" dirty="0">
                <a:latin typeface="Times New Roman"/>
                <a:cs typeface="Times New Roman"/>
              </a:rPr>
              <a:t> Comunitaria.</a:t>
            </a:r>
            <a:endParaRPr sz="1200" dirty="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375"/>
              </a:spcBef>
            </a:pPr>
            <a:r>
              <a:rPr sz="1200" b="1" spc="-10" dirty="0">
                <a:latin typeface="Times New Roman"/>
                <a:cs typeface="Times New Roman"/>
              </a:rPr>
              <a:t>RESUMEN</a:t>
            </a:r>
            <a:endParaRPr sz="1200" dirty="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60"/>
              </a:spcBef>
            </a:pPr>
            <a:endParaRPr sz="1200" dirty="0">
              <a:latin typeface="Times New Roman"/>
              <a:cs typeface="Times New Roman"/>
            </a:endParaRPr>
          </a:p>
          <a:p>
            <a:pPr marL="12700" marR="508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presente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investigación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orienta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desarrollar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empoderamiento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criterios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usabilidad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spc="-50" dirty="0">
                <a:latin typeface="Times New Roman"/>
                <a:cs typeface="Times New Roman"/>
              </a:rPr>
              <a:t>y </a:t>
            </a:r>
            <a:r>
              <a:rPr sz="1200" dirty="0">
                <a:latin typeface="Times New Roman"/>
                <a:cs typeface="Times New Roman"/>
              </a:rPr>
              <a:t>utilidad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tecnológica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elementos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inclusión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social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gestión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comunitaria;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teniendo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cuenta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tales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herramientas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ven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enmarcadas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actividades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trabajo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social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componente </a:t>
            </a:r>
            <a:r>
              <a:rPr sz="1200" dirty="0">
                <a:latin typeface="Times New Roman"/>
                <a:cs typeface="Times New Roman"/>
              </a:rPr>
              <a:t>enriquecedor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labores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comunitarias.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tal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sentido,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hace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pertinente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consejo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comunal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adentre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manejo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adecuado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TIC,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organizaciones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aprenden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crecen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gran </a:t>
            </a:r>
            <a:r>
              <a:rPr sz="1200" dirty="0">
                <a:latin typeface="Times New Roman"/>
                <a:cs typeface="Times New Roman"/>
              </a:rPr>
              <a:t>equipo.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Entre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referentes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mencionan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Zambrano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(2008),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sobre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desarrollo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endógeno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socialista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spc="-50" dirty="0">
                <a:latin typeface="Times New Roman"/>
                <a:cs typeface="Times New Roman"/>
              </a:rPr>
              <a:t>y </a:t>
            </a:r>
            <a:r>
              <a:rPr sz="1200" dirty="0">
                <a:latin typeface="Times New Roman"/>
                <a:cs typeface="Times New Roman"/>
              </a:rPr>
              <a:t>defensa</a:t>
            </a:r>
            <a:r>
              <a:rPr sz="1200" spc="3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popular</a:t>
            </a:r>
            <a:r>
              <a:rPr sz="1200" spc="3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3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Martínez</a:t>
            </a:r>
            <a:r>
              <a:rPr sz="1200" spc="3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(2002),</a:t>
            </a:r>
            <a:r>
              <a:rPr sz="1200" spc="3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3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investigación</a:t>
            </a:r>
            <a:r>
              <a:rPr sz="1200" spc="3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cualitativa,</a:t>
            </a:r>
            <a:r>
              <a:rPr sz="1200" spc="3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etnográfica</a:t>
            </a:r>
            <a:r>
              <a:rPr sz="1200" spc="3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3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educación.</a:t>
            </a:r>
            <a:r>
              <a:rPr sz="1200" spc="375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Esta </a:t>
            </a:r>
            <a:r>
              <a:rPr sz="1200" dirty="0">
                <a:latin typeface="Times New Roman"/>
                <a:cs typeface="Times New Roman"/>
              </a:rPr>
              <a:t>investigación</a:t>
            </a:r>
            <a:r>
              <a:rPr sz="1200" spc="3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3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enmarca</a:t>
            </a:r>
            <a:r>
              <a:rPr sz="1200" spc="3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dentro</a:t>
            </a:r>
            <a:r>
              <a:rPr sz="1200" spc="3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4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enfoque</a:t>
            </a:r>
            <a:r>
              <a:rPr sz="1200" spc="3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cualitativo,</a:t>
            </a:r>
            <a:r>
              <a:rPr sz="1200" spc="3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basado</a:t>
            </a:r>
            <a:r>
              <a:rPr sz="1200" spc="4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4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3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método</a:t>
            </a:r>
            <a:r>
              <a:rPr sz="1200" spc="39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fenomenológico, </a:t>
            </a:r>
            <a:r>
              <a:rPr sz="1200" dirty="0">
                <a:latin typeface="Times New Roman"/>
                <a:cs typeface="Times New Roman"/>
              </a:rPr>
              <a:t>adaptándose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concepción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transformación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social;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igual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manera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considera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investigación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 </a:t>
            </a:r>
            <a:r>
              <a:rPr sz="1200" dirty="0">
                <a:latin typeface="Times New Roman"/>
                <a:cs typeface="Times New Roman"/>
              </a:rPr>
              <a:t>campo,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pues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toma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 datos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realidad, sin el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uso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intermediarios,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vez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recolecta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información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través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fuentes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secundarias.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concluye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consejo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comunal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organización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social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han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 </a:t>
            </a:r>
            <a:r>
              <a:rPr sz="1200" dirty="0">
                <a:latin typeface="Times New Roman"/>
                <a:cs typeface="Times New Roman"/>
              </a:rPr>
              <a:t>estar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íntimamente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conectados/articulados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nuevas tecnologías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información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comunicación;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injerencia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está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ligada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presentación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ejecución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proyectos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sociales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orientados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producir </a:t>
            </a:r>
            <a:r>
              <a:rPr sz="1200" dirty="0">
                <a:latin typeface="Times New Roman"/>
                <a:cs typeface="Times New Roman"/>
              </a:rPr>
              <a:t>cambios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significativos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entorno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social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participación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colectivo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esto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sin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duda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mejorará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el </a:t>
            </a:r>
            <a:r>
              <a:rPr sz="1200" dirty="0">
                <a:latin typeface="Times New Roman"/>
                <a:cs typeface="Times New Roman"/>
              </a:rPr>
              <a:t>acceso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información,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apropiarse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útil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uso,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conllevando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optimizar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asuntos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relacionados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toma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decisiones,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logrando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además,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nuevas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formas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comunicación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horizontal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entes </a:t>
            </a:r>
            <a:r>
              <a:rPr sz="1200" dirty="0">
                <a:latin typeface="Times New Roman"/>
                <a:cs typeface="Times New Roman"/>
              </a:rPr>
              <a:t>gubernamentales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gubernamentales.</a:t>
            </a:r>
            <a:endParaRPr sz="1200" dirty="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z="1200" spc="-50" dirty="0">
                <a:latin typeface="Times New Roman"/>
                <a:cs typeface="Times New Roman"/>
              </a:rPr>
              <a:t>.</a:t>
            </a:r>
            <a:endParaRPr sz="1200" dirty="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1200" b="1" spc="-10" dirty="0">
                <a:latin typeface="Times New Roman"/>
                <a:cs typeface="Times New Roman"/>
              </a:rPr>
              <a:t>Descriptore</a:t>
            </a:r>
            <a:r>
              <a:rPr sz="1200" spc="-10" dirty="0">
                <a:latin typeface="Times New Roman"/>
                <a:cs typeface="Times New Roman"/>
              </a:rPr>
              <a:t>s: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Empoderamiento,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TIC,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Inclusión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Social,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Tecnológica.</a:t>
            </a:r>
            <a:endParaRPr sz="1200" dirty="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60"/>
              </a:spcBef>
            </a:pPr>
            <a:endParaRPr sz="1200" dirty="0">
              <a:latin typeface="Times New Roman"/>
              <a:cs typeface="Times New Roman"/>
            </a:endParaRPr>
          </a:p>
          <a:p>
            <a:pPr marL="12700" marR="8255" algn="just">
              <a:lnSpc>
                <a:spcPct val="100000"/>
              </a:lnSpc>
            </a:pPr>
            <a:r>
              <a:rPr sz="1200" b="1" dirty="0">
                <a:latin typeface="Times New Roman"/>
                <a:cs typeface="Times New Roman"/>
              </a:rPr>
              <a:t>Reseña</a:t>
            </a:r>
            <a:r>
              <a:rPr sz="1200" b="1" spc="3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Biográfica</a:t>
            </a:r>
            <a:r>
              <a:rPr sz="1200" dirty="0">
                <a:latin typeface="Times New Roman"/>
                <a:cs typeface="Times New Roman"/>
              </a:rPr>
              <a:t>:</a:t>
            </a:r>
            <a:r>
              <a:rPr sz="1200" spc="3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Estudios</a:t>
            </a:r>
            <a:r>
              <a:rPr sz="1200" spc="3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profesionales:</a:t>
            </a:r>
            <a:r>
              <a:rPr sz="1200" spc="3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Dr.</a:t>
            </a:r>
            <a:r>
              <a:rPr sz="1200" spc="3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3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Ciencias</a:t>
            </a:r>
            <a:r>
              <a:rPr sz="1200" spc="3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Administrativas.</a:t>
            </a:r>
            <a:r>
              <a:rPr sz="1200" spc="3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MSc.</a:t>
            </a:r>
            <a:r>
              <a:rPr sz="1200" spc="3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32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Educación </a:t>
            </a:r>
            <a:r>
              <a:rPr sz="1200" dirty="0">
                <a:latin typeface="Times New Roman"/>
                <a:cs typeface="Times New Roman"/>
              </a:rPr>
              <a:t>Robinsoniana.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MSc.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Planificación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Administración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Educativa.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Experto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Tecnología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Educativa. </a:t>
            </a:r>
            <a:r>
              <a:rPr sz="1200" dirty="0">
                <a:latin typeface="Times New Roman"/>
                <a:cs typeface="Times New Roman"/>
              </a:rPr>
              <a:t>Experto</a:t>
            </a:r>
            <a:r>
              <a:rPr sz="1200" spc="3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3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Procesos</a:t>
            </a:r>
            <a:r>
              <a:rPr sz="1200" spc="35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e-</a:t>
            </a:r>
            <a:r>
              <a:rPr sz="1200" dirty="0">
                <a:latin typeface="Times New Roman"/>
                <a:cs typeface="Times New Roman"/>
              </a:rPr>
              <a:t>learning.</a:t>
            </a:r>
            <a:r>
              <a:rPr sz="1200" spc="3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Especialista</a:t>
            </a:r>
            <a:r>
              <a:rPr sz="1200" spc="3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3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Planificación</a:t>
            </a:r>
            <a:r>
              <a:rPr sz="1200" spc="3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3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Administración</a:t>
            </a:r>
            <a:r>
              <a:rPr sz="1200" spc="3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35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Educación </a:t>
            </a:r>
            <a:r>
              <a:rPr sz="1200" dirty="0">
                <a:latin typeface="Times New Roman"/>
                <a:cs typeface="Times New Roman"/>
              </a:rPr>
              <a:t>Superior.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Actualmente:</a:t>
            </a:r>
            <a:r>
              <a:rPr sz="1200" spc="3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Coordinador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Planificación</a:t>
            </a:r>
            <a:r>
              <a:rPr sz="1200" spc="3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Curricular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UNESR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Núcleo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Barcelona. </a:t>
            </a:r>
            <a:r>
              <a:rPr sz="1200" dirty="0">
                <a:latin typeface="Times New Roman"/>
                <a:cs typeface="Times New Roman"/>
              </a:rPr>
              <a:t>Facilitador/tutor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-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carreras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Educación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7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Administración.</a:t>
            </a:r>
            <a:endParaRPr sz="1200" dirty="0">
              <a:latin typeface="Times New Roman"/>
              <a:cs typeface="Times New Roman"/>
            </a:endParaRPr>
          </a:p>
        </p:txBody>
      </p:sp>
      <p:pic>
        <p:nvPicPr>
          <p:cNvPr id="31" name="object 31"/>
          <p:cNvPicPr/>
          <p:nvPr/>
        </p:nvPicPr>
        <p:blipFill>
          <a:blip r:embed="rId17" cstate="print"/>
          <a:stretch>
            <a:fillRect/>
          </a:stretch>
        </p:blipFill>
        <p:spPr>
          <a:xfrm>
            <a:off x="4581144" y="149034"/>
            <a:ext cx="1805304" cy="893889"/>
          </a:xfrm>
          <a:prstGeom prst="rect">
            <a:avLst/>
          </a:prstGeom>
        </p:spPr>
      </p:pic>
      <p:sp>
        <p:nvSpPr>
          <p:cNvPr id="32" name="object 32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57150" rIns="0" bIns="0" rtlCol="0">
            <a:spAutoFit/>
          </a:bodyPr>
          <a:lstStyle/>
          <a:p>
            <a:pPr marL="133985">
              <a:lnSpc>
                <a:spcPct val="100000"/>
              </a:lnSpc>
              <a:spcBef>
                <a:spcPts val="450"/>
              </a:spcBef>
            </a:pPr>
            <a:fld id="{81D60167-4931-47E6-BA6A-407CBD079E47}" type="slidenum">
              <a:rPr spc="-25" dirty="0"/>
              <a:t>138</a:t>
            </a:fld>
            <a:endParaRPr spc="-25" dirty="0"/>
          </a:p>
        </p:txBody>
      </p:sp>
      <p:grpSp>
        <p:nvGrpSpPr>
          <p:cNvPr id="33" name="Grupo 32">
            <a:extLst>
              <a:ext uri="{FF2B5EF4-FFF2-40B4-BE49-F238E27FC236}">
                <a16:creationId xmlns:a16="http://schemas.microsoft.com/office/drawing/2014/main" id="{4DC74CAA-2F5E-3CCB-A7D0-3BC5180B668D}"/>
              </a:ext>
            </a:extLst>
          </p:cNvPr>
          <p:cNvGrpSpPr/>
          <p:nvPr/>
        </p:nvGrpSpPr>
        <p:grpSpPr>
          <a:xfrm>
            <a:off x="105155" y="98244"/>
            <a:ext cx="6665976" cy="1452626"/>
            <a:chOff x="470065" y="1951410"/>
            <a:chExt cx="6665976" cy="1452626"/>
          </a:xfrm>
        </p:grpSpPr>
        <p:grpSp>
          <p:nvGrpSpPr>
            <p:cNvPr id="34" name="object 12">
              <a:extLst>
                <a:ext uri="{FF2B5EF4-FFF2-40B4-BE49-F238E27FC236}">
                  <a16:creationId xmlns:a16="http://schemas.microsoft.com/office/drawing/2014/main" id="{2E1DCDF9-5174-AFF5-9BE5-9A839AFE87A5}"/>
                </a:ext>
              </a:extLst>
            </p:cNvPr>
            <p:cNvGrpSpPr/>
            <p:nvPr/>
          </p:nvGrpSpPr>
          <p:grpSpPr>
            <a:xfrm>
              <a:off x="470065" y="1951664"/>
              <a:ext cx="6665976" cy="1452372"/>
              <a:chOff x="96011" y="115823"/>
              <a:chExt cx="6665976" cy="1452372"/>
            </a:xfrm>
          </p:grpSpPr>
          <p:pic>
            <p:nvPicPr>
              <p:cNvPr id="38" name="object 13">
                <a:extLst>
                  <a:ext uri="{FF2B5EF4-FFF2-40B4-BE49-F238E27FC236}">
                    <a16:creationId xmlns:a16="http://schemas.microsoft.com/office/drawing/2014/main" id="{CE35DCBF-A677-98E5-6C02-4F961A5B6585}"/>
                  </a:ext>
                </a:extLst>
              </p:cNvPr>
              <p:cNvPicPr/>
              <p:nvPr/>
            </p:nvPicPr>
            <p:blipFill>
              <a:blip r:embed="rId7" cstate="print"/>
              <a:stretch>
                <a:fillRect/>
              </a:stretch>
            </p:blipFill>
            <p:spPr>
              <a:xfrm>
                <a:off x="96011" y="115823"/>
                <a:ext cx="6665976" cy="1452372"/>
              </a:xfrm>
              <a:prstGeom prst="rect">
                <a:avLst/>
              </a:prstGeom>
            </p:spPr>
          </p:pic>
          <p:pic>
            <p:nvPicPr>
              <p:cNvPr id="39" name="object 14">
                <a:extLst>
                  <a:ext uri="{FF2B5EF4-FFF2-40B4-BE49-F238E27FC236}">
                    <a16:creationId xmlns:a16="http://schemas.microsoft.com/office/drawing/2014/main" id="{595452A9-6F4C-FE70-F6BA-21449B0C22E7}"/>
                  </a:ext>
                </a:extLst>
              </p:cNvPr>
              <p:cNvPicPr/>
              <p:nvPr/>
            </p:nvPicPr>
            <p:blipFill>
              <a:blip r:embed="rId8" cstate="print"/>
              <a:stretch>
                <a:fillRect/>
              </a:stretch>
            </p:blipFill>
            <p:spPr>
              <a:xfrm>
                <a:off x="142849" y="142875"/>
                <a:ext cx="6572275" cy="1358646"/>
              </a:xfrm>
              <a:prstGeom prst="rect">
                <a:avLst/>
              </a:prstGeom>
            </p:spPr>
          </p:pic>
          <p:sp>
            <p:nvSpPr>
              <p:cNvPr id="40" name="object 15">
                <a:extLst>
                  <a:ext uri="{FF2B5EF4-FFF2-40B4-BE49-F238E27FC236}">
                    <a16:creationId xmlns:a16="http://schemas.microsoft.com/office/drawing/2014/main" id="{767F56BD-154D-9111-6CD0-75FD4161EF25}"/>
                  </a:ext>
                </a:extLst>
              </p:cNvPr>
              <p:cNvSpPr/>
              <p:nvPr/>
            </p:nvSpPr>
            <p:spPr>
              <a:xfrm>
                <a:off x="142849" y="142875"/>
                <a:ext cx="6572884" cy="1358900"/>
              </a:xfrm>
              <a:custGeom>
                <a:avLst/>
                <a:gdLst/>
                <a:ahLst/>
                <a:cxnLst/>
                <a:rect l="l" t="t" r="r" b="b"/>
                <a:pathLst>
                  <a:path w="6572884" h="1358900">
                    <a:moveTo>
                      <a:pt x="0" y="226441"/>
                    </a:moveTo>
                    <a:lnTo>
                      <a:pt x="4600" y="180795"/>
                    </a:lnTo>
                    <a:lnTo>
                      <a:pt x="17795" y="138285"/>
                    </a:lnTo>
                    <a:lnTo>
                      <a:pt x="38673" y="99820"/>
                    </a:lnTo>
                    <a:lnTo>
                      <a:pt x="66324" y="66309"/>
                    </a:lnTo>
                    <a:lnTo>
                      <a:pt x="99837" y="38663"/>
                    </a:lnTo>
                    <a:lnTo>
                      <a:pt x="138301" y="17789"/>
                    </a:lnTo>
                    <a:lnTo>
                      <a:pt x="180806" y="4599"/>
                    </a:lnTo>
                    <a:lnTo>
                      <a:pt x="226440" y="0"/>
                    </a:lnTo>
                    <a:lnTo>
                      <a:pt x="6345834" y="0"/>
                    </a:lnTo>
                    <a:lnTo>
                      <a:pt x="6391480" y="4599"/>
                    </a:lnTo>
                    <a:lnTo>
                      <a:pt x="6433990" y="17789"/>
                    </a:lnTo>
                    <a:lnTo>
                      <a:pt x="6472455" y="38663"/>
                    </a:lnTo>
                    <a:lnTo>
                      <a:pt x="6505965" y="66309"/>
                    </a:lnTo>
                    <a:lnTo>
                      <a:pt x="6533612" y="99820"/>
                    </a:lnTo>
                    <a:lnTo>
                      <a:pt x="6554485" y="138285"/>
                    </a:lnTo>
                    <a:lnTo>
                      <a:pt x="6567676" y="180795"/>
                    </a:lnTo>
                    <a:lnTo>
                      <a:pt x="6572275" y="226441"/>
                    </a:lnTo>
                    <a:lnTo>
                      <a:pt x="6572275" y="1132204"/>
                    </a:lnTo>
                    <a:lnTo>
                      <a:pt x="6567676" y="1177850"/>
                    </a:lnTo>
                    <a:lnTo>
                      <a:pt x="6554485" y="1220360"/>
                    </a:lnTo>
                    <a:lnTo>
                      <a:pt x="6533612" y="1258825"/>
                    </a:lnTo>
                    <a:lnTo>
                      <a:pt x="6505965" y="1292336"/>
                    </a:lnTo>
                    <a:lnTo>
                      <a:pt x="6472455" y="1319982"/>
                    </a:lnTo>
                    <a:lnTo>
                      <a:pt x="6433990" y="1340856"/>
                    </a:lnTo>
                    <a:lnTo>
                      <a:pt x="6391480" y="1354046"/>
                    </a:lnTo>
                    <a:lnTo>
                      <a:pt x="6345834" y="1358646"/>
                    </a:lnTo>
                    <a:lnTo>
                      <a:pt x="226440" y="1358646"/>
                    </a:lnTo>
                    <a:lnTo>
                      <a:pt x="180806" y="1354046"/>
                    </a:lnTo>
                    <a:lnTo>
                      <a:pt x="138301" y="1340856"/>
                    </a:lnTo>
                    <a:lnTo>
                      <a:pt x="99837" y="1319982"/>
                    </a:lnTo>
                    <a:lnTo>
                      <a:pt x="66324" y="1292336"/>
                    </a:lnTo>
                    <a:lnTo>
                      <a:pt x="38673" y="1258825"/>
                    </a:lnTo>
                    <a:lnTo>
                      <a:pt x="17795" y="1220360"/>
                    </a:lnTo>
                    <a:lnTo>
                      <a:pt x="4600" y="1177850"/>
                    </a:lnTo>
                    <a:lnTo>
                      <a:pt x="0" y="1132204"/>
                    </a:lnTo>
                    <a:lnTo>
                      <a:pt x="0" y="226441"/>
                    </a:lnTo>
                    <a:close/>
                  </a:path>
                </a:pathLst>
              </a:custGeom>
              <a:ln w="9525">
                <a:solidFill>
                  <a:srgbClr val="55CE74"/>
                </a:solidFill>
              </a:ln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pic>
            <p:nvPicPr>
              <p:cNvPr id="41" name="object 16">
                <a:extLst>
                  <a:ext uri="{FF2B5EF4-FFF2-40B4-BE49-F238E27FC236}">
                    <a16:creationId xmlns:a16="http://schemas.microsoft.com/office/drawing/2014/main" id="{C8C818BE-7B11-8ADF-4C15-1D388E1DED55}"/>
                  </a:ext>
                </a:extLst>
              </p:cNvPr>
              <p:cNvPicPr/>
              <p:nvPr/>
            </p:nvPicPr>
            <p:blipFill>
              <a:blip r:embed="rId9" cstate="print"/>
              <a:stretch>
                <a:fillRect/>
              </a:stretch>
            </p:blipFill>
            <p:spPr>
              <a:xfrm>
                <a:off x="2500248" y="305930"/>
                <a:ext cx="1714500" cy="733945"/>
              </a:xfrm>
              <a:prstGeom prst="rect">
                <a:avLst/>
              </a:prstGeom>
            </p:spPr>
          </p:pic>
        </p:grpSp>
        <p:sp>
          <p:nvSpPr>
            <p:cNvPr id="35" name="object 16">
              <a:extLst>
                <a:ext uri="{FF2B5EF4-FFF2-40B4-BE49-F238E27FC236}">
                  <a16:creationId xmlns:a16="http://schemas.microsoft.com/office/drawing/2014/main" id="{E0D3A2E8-2F4B-5620-0085-D4B3CF835475}"/>
                </a:ext>
              </a:extLst>
            </p:cNvPr>
            <p:cNvSpPr txBox="1"/>
            <p:nvPr/>
          </p:nvSpPr>
          <p:spPr>
            <a:xfrm>
              <a:off x="2775727" y="2875716"/>
              <a:ext cx="3332858" cy="391795"/>
            </a:xfrm>
            <a:prstGeom prst="rect">
              <a:avLst/>
            </a:prstGeom>
            <a:noFill/>
          </p:spPr>
          <p:txBody>
            <a:bodyPr vert="horz" wrap="square" lIns="0" tIns="12700" rIns="0" bIns="0" rtlCol="0">
              <a:spAutoFit/>
            </a:bodyPr>
            <a:lstStyle/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Volumen 4,  Número 1  Enero a Julio 2021</a:t>
              </a:r>
            </a:p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Revista Semestral. Venezuela</a:t>
              </a:r>
              <a:endParaRPr sz="1200" dirty="0">
                <a:latin typeface="Arial"/>
                <a:cs typeface="Arial"/>
              </a:endParaRPr>
            </a:p>
          </p:txBody>
        </p:sp>
        <p:pic>
          <p:nvPicPr>
            <p:cNvPr id="36" name="object 25">
              <a:extLst>
                <a:ext uri="{FF2B5EF4-FFF2-40B4-BE49-F238E27FC236}">
                  <a16:creationId xmlns:a16="http://schemas.microsoft.com/office/drawing/2014/main" id="{A0016840-B853-2B12-E584-7CD6F5E4363F}"/>
                </a:ext>
              </a:extLst>
            </p:cNvPr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470065" y="2027896"/>
              <a:ext cx="2305662" cy="1053903"/>
            </a:xfrm>
            <a:prstGeom prst="rect">
              <a:avLst/>
            </a:prstGeom>
          </p:spPr>
        </p:pic>
        <p:pic>
          <p:nvPicPr>
            <p:cNvPr id="37" name="object 31">
              <a:extLst>
                <a:ext uri="{FF2B5EF4-FFF2-40B4-BE49-F238E27FC236}">
                  <a16:creationId xmlns:a16="http://schemas.microsoft.com/office/drawing/2014/main" id="{6ED983DA-7CF2-46A7-F3FC-F93A016598F3}"/>
                </a:ext>
              </a:extLst>
            </p:cNvPr>
            <p:cNvPicPr/>
            <p:nvPr/>
          </p:nvPicPr>
          <p:blipFill>
            <a:blip r:embed="rId17" cstate="print"/>
            <a:stretch>
              <a:fillRect/>
            </a:stretch>
          </p:blipFill>
          <p:spPr>
            <a:xfrm>
              <a:off x="4932681" y="1951410"/>
              <a:ext cx="1805304" cy="893889"/>
            </a:xfrm>
            <a:prstGeom prst="rect">
              <a:avLst/>
            </a:prstGeom>
          </p:spPr>
        </p:pic>
      </p:grpSp>
    </p:spTree>
  </p:cSld>
  <p:clrMapOvr>
    <a:masterClrMapping/>
  </p:clrMapOvr>
</p:sld>
</file>

<file path=ppt/slides/slide13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105155" y="3043430"/>
            <a:ext cx="6647815" cy="5835650"/>
            <a:chOff x="105155" y="3043430"/>
            <a:chExt cx="6647815" cy="5835650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05155" y="3043430"/>
              <a:ext cx="6647687" cy="5835391"/>
            </a:xfrm>
            <a:prstGeom prst="rect">
              <a:avLst/>
            </a:prstGeom>
          </p:spPr>
        </p:pic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42849" y="3062414"/>
              <a:ext cx="6572250" cy="5758053"/>
            </a:xfrm>
            <a:prstGeom prst="rect">
              <a:avLst/>
            </a:prstGeom>
          </p:spPr>
        </p:pic>
        <p:sp>
          <p:nvSpPr>
            <p:cNvPr id="5" name="object 5"/>
            <p:cNvSpPr/>
            <p:nvPr/>
          </p:nvSpPr>
          <p:spPr>
            <a:xfrm>
              <a:off x="142849" y="3062414"/>
              <a:ext cx="6572250" cy="5758180"/>
            </a:xfrm>
            <a:custGeom>
              <a:avLst/>
              <a:gdLst/>
              <a:ahLst/>
              <a:cxnLst/>
              <a:rect l="l" t="t" r="r" b="b"/>
              <a:pathLst>
                <a:path w="6572250" h="5758180">
                  <a:moveTo>
                    <a:pt x="0" y="5758053"/>
                  </a:moveTo>
                  <a:lnTo>
                    <a:pt x="6572250" y="5758053"/>
                  </a:lnTo>
                  <a:lnTo>
                    <a:pt x="6572250" y="0"/>
                  </a:lnTo>
                  <a:lnTo>
                    <a:pt x="0" y="0"/>
                  </a:lnTo>
                  <a:lnTo>
                    <a:pt x="0" y="5758053"/>
                  </a:lnTo>
                  <a:close/>
                </a:path>
              </a:pathLst>
            </a:custGeom>
            <a:ln w="9525">
              <a:solidFill>
                <a:srgbClr val="55CE7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" name="object 6"/>
          <p:cNvGrpSpPr/>
          <p:nvPr/>
        </p:nvGrpSpPr>
        <p:grpSpPr>
          <a:xfrm>
            <a:off x="105155" y="124968"/>
            <a:ext cx="6647815" cy="1193800"/>
            <a:chOff x="105155" y="124968"/>
            <a:chExt cx="6647815" cy="1193800"/>
          </a:xfrm>
        </p:grpSpPr>
        <p:pic>
          <p:nvPicPr>
            <p:cNvPr id="7" name="object 7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05155" y="124968"/>
              <a:ext cx="6647687" cy="1193291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142849" y="142875"/>
              <a:ext cx="6572275" cy="1116710"/>
            </a:xfrm>
            <a:prstGeom prst="rect">
              <a:avLst/>
            </a:prstGeom>
          </p:spPr>
        </p:pic>
        <p:sp>
          <p:nvSpPr>
            <p:cNvPr id="9" name="object 9"/>
            <p:cNvSpPr/>
            <p:nvPr/>
          </p:nvSpPr>
          <p:spPr>
            <a:xfrm>
              <a:off x="142849" y="142875"/>
              <a:ext cx="6572884" cy="1116965"/>
            </a:xfrm>
            <a:custGeom>
              <a:avLst/>
              <a:gdLst/>
              <a:ahLst/>
              <a:cxnLst/>
              <a:rect l="l" t="t" r="r" b="b"/>
              <a:pathLst>
                <a:path w="6572884" h="1116965">
                  <a:moveTo>
                    <a:pt x="0" y="186181"/>
                  </a:moveTo>
                  <a:lnTo>
                    <a:pt x="6649" y="136671"/>
                  </a:lnTo>
                  <a:lnTo>
                    <a:pt x="25413" y="92192"/>
                  </a:lnTo>
                  <a:lnTo>
                    <a:pt x="54517" y="54514"/>
                  </a:lnTo>
                  <a:lnTo>
                    <a:pt x="92188" y="25409"/>
                  </a:lnTo>
                  <a:lnTo>
                    <a:pt x="136651" y="6647"/>
                  </a:lnTo>
                  <a:lnTo>
                    <a:pt x="186131" y="0"/>
                  </a:lnTo>
                  <a:lnTo>
                    <a:pt x="6386093" y="0"/>
                  </a:lnTo>
                  <a:lnTo>
                    <a:pt x="6435603" y="6647"/>
                  </a:lnTo>
                  <a:lnTo>
                    <a:pt x="6480082" y="25409"/>
                  </a:lnTo>
                  <a:lnTo>
                    <a:pt x="6517760" y="54514"/>
                  </a:lnTo>
                  <a:lnTo>
                    <a:pt x="6546865" y="92192"/>
                  </a:lnTo>
                  <a:lnTo>
                    <a:pt x="6565627" y="136671"/>
                  </a:lnTo>
                  <a:lnTo>
                    <a:pt x="6572275" y="186181"/>
                  </a:lnTo>
                  <a:lnTo>
                    <a:pt x="6572275" y="930655"/>
                  </a:lnTo>
                  <a:lnTo>
                    <a:pt x="6565627" y="980112"/>
                  </a:lnTo>
                  <a:lnTo>
                    <a:pt x="6546865" y="1024556"/>
                  </a:lnTo>
                  <a:lnTo>
                    <a:pt x="6517760" y="1062212"/>
                  </a:lnTo>
                  <a:lnTo>
                    <a:pt x="6480082" y="1091306"/>
                  </a:lnTo>
                  <a:lnTo>
                    <a:pt x="6435603" y="1110064"/>
                  </a:lnTo>
                  <a:lnTo>
                    <a:pt x="6386093" y="1116710"/>
                  </a:lnTo>
                  <a:lnTo>
                    <a:pt x="186131" y="1116710"/>
                  </a:lnTo>
                  <a:lnTo>
                    <a:pt x="136651" y="1110064"/>
                  </a:lnTo>
                  <a:lnTo>
                    <a:pt x="92188" y="1091306"/>
                  </a:lnTo>
                  <a:lnTo>
                    <a:pt x="54517" y="1062212"/>
                  </a:lnTo>
                  <a:lnTo>
                    <a:pt x="25413" y="1024556"/>
                  </a:lnTo>
                  <a:lnTo>
                    <a:pt x="6649" y="980112"/>
                  </a:lnTo>
                  <a:lnTo>
                    <a:pt x="0" y="930655"/>
                  </a:lnTo>
                  <a:lnTo>
                    <a:pt x="0" y="186181"/>
                  </a:lnTo>
                  <a:close/>
                </a:path>
              </a:pathLst>
            </a:custGeom>
            <a:ln w="9525">
              <a:solidFill>
                <a:srgbClr val="55CE7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10" name="object 10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318518" y="1504208"/>
            <a:ext cx="6256015" cy="678139"/>
          </a:xfrm>
          <a:prstGeom prst="rect">
            <a:avLst/>
          </a:prstGeom>
        </p:spPr>
      </p:pic>
      <p:sp>
        <p:nvSpPr>
          <p:cNvPr id="11" name="object 11"/>
          <p:cNvSpPr txBox="1"/>
          <p:nvPr/>
        </p:nvSpPr>
        <p:spPr>
          <a:xfrm>
            <a:off x="3020695" y="1360423"/>
            <a:ext cx="1322705" cy="18669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1050" b="1" dirty="0">
                <a:latin typeface="Times New Roman"/>
                <a:cs typeface="Times New Roman"/>
              </a:rPr>
              <a:t>Para</a:t>
            </a:r>
            <a:r>
              <a:rPr sz="1050" b="1" spc="-30" dirty="0">
                <a:latin typeface="Times New Roman"/>
                <a:cs typeface="Times New Roman"/>
              </a:rPr>
              <a:t> </a:t>
            </a:r>
            <a:r>
              <a:rPr sz="1050" b="1" dirty="0">
                <a:latin typeface="Times New Roman"/>
                <a:cs typeface="Times New Roman"/>
              </a:rPr>
              <a:t>citar</a:t>
            </a:r>
            <a:r>
              <a:rPr sz="1050" b="1" spc="-20" dirty="0">
                <a:latin typeface="Times New Roman"/>
                <a:cs typeface="Times New Roman"/>
              </a:rPr>
              <a:t> </a:t>
            </a:r>
            <a:r>
              <a:rPr sz="1050" b="1" dirty="0">
                <a:latin typeface="Times New Roman"/>
                <a:cs typeface="Times New Roman"/>
              </a:rPr>
              <a:t>este</a:t>
            </a:r>
            <a:r>
              <a:rPr sz="1050" b="1" spc="-20" dirty="0">
                <a:latin typeface="Times New Roman"/>
                <a:cs typeface="Times New Roman"/>
              </a:rPr>
              <a:t> </a:t>
            </a:r>
            <a:r>
              <a:rPr sz="1050" b="1" spc="-10" dirty="0">
                <a:latin typeface="Times New Roman"/>
                <a:cs typeface="Times New Roman"/>
              </a:rPr>
              <a:t>artículo</a:t>
            </a:r>
            <a:endParaRPr sz="1050">
              <a:latin typeface="Times New Roman"/>
              <a:cs typeface="Times New Roman"/>
            </a:endParaRPr>
          </a:p>
        </p:txBody>
      </p:sp>
      <p:grpSp>
        <p:nvGrpSpPr>
          <p:cNvPr id="12" name="object 12"/>
          <p:cNvGrpSpPr/>
          <p:nvPr/>
        </p:nvGrpSpPr>
        <p:grpSpPr>
          <a:xfrm>
            <a:off x="96011" y="115823"/>
            <a:ext cx="6666230" cy="1463040"/>
            <a:chOff x="96011" y="115823"/>
            <a:chExt cx="6666230" cy="1463040"/>
          </a:xfrm>
        </p:grpSpPr>
        <p:pic>
          <p:nvPicPr>
            <p:cNvPr id="13" name="object 13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96011" y="115823"/>
              <a:ext cx="6665976" cy="1452372"/>
            </a:xfrm>
            <a:prstGeom prst="rect">
              <a:avLst/>
            </a:prstGeom>
          </p:spPr>
        </p:pic>
        <p:pic>
          <p:nvPicPr>
            <p:cNvPr id="14" name="object 14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142849" y="142875"/>
              <a:ext cx="6572275" cy="1358646"/>
            </a:xfrm>
            <a:prstGeom prst="rect">
              <a:avLst/>
            </a:prstGeom>
          </p:spPr>
        </p:pic>
        <p:sp>
          <p:nvSpPr>
            <p:cNvPr id="15" name="object 15"/>
            <p:cNvSpPr/>
            <p:nvPr/>
          </p:nvSpPr>
          <p:spPr>
            <a:xfrm>
              <a:off x="142849" y="142875"/>
              <a:ext cx="6572884" cy="1358900"/>
            </a:xfrm>
            <a:custGeom>
              <a:avLst/>
              <a:gdLst/>
              <a:ahLst/>
              <a:cxnLst/>
              <a:rect l="l" t="t" r="r" b="b"/>
              <a:pathLst>
                <a:path w="6572884" h="1358900">
                  <a:moveTo>
                    <a:pt x="0" y="226441"/>
                  </a:moveTo>
                  <a:lnTo>
                    <a:pt x="4600" y="180795"/>
                  </a:lnTo>
                  <a:lnTo>
                    <a:pt x="17795" y="138285"/>
                  </a:lnTo>
                  <a:lnTo>
                    <a:pt x="38673" y="99820"/>
                  </a:lnTo>
                  <a:lnTo>
                    <a:pt x="66324" y="66309"/>
                  </a:lnTo>
                  <a:lnTo>
                    <a:pt x="99837" y="38663"/>
                  </a:lnTo>
                  <a:lnTo>
                    <a:pt x="138301" y="17789"/>
                  </a:lnTo>
                  <a:lnTo>
                    <a:pt x="180806" y="4599"/>
                  </a:lnTo>
                  <a:lnTo>
                    <a:pt x="226440" y="0"/>
                  </a:lnTo>
                  <a:lnTo>
                    <a:pt x="6345834" y="0"/>
                  </a:lnTo>
                  <a:lnTo>
                    <a:pt x="6391480" y="4599"/>
                  </a:lnTo>
                  <a:lnTo>
                    <a:pt x="6433990" y="17789"/>
                  </a:lnTo>
                  <a:lnTo>
                    <a:pt x="6472455" y="38663"/>
                  </a:lnTo>
                  <a:lnTo>
                    <a:pt x="6505965" y="66309"/>
                  </a:lnTo>
                  <a:lnTo>
                    <a:pt x="6533612" y="99820"/>
                  </a:lnTo>
                  <a:lnTo>
                    <a:pt x="6554485" y="138285"/>
                  </a:lnTo>
                  <a:lnTo>
                    <a:pt x="6567676" y="180795"/>
                  </a:lnTo>
                  <a:lnTo>
                    <a:pt x="6572275" y="226441"/>
                  </a:lnTo>
                  <a:lnTo>
                    <a:pt x="6572275" y="1132204"/>
                  </a:lnTo>
                  <a:lnTo>
                    <a:pt x="6567676" y="1177850"/>
                  </a:lnTo>
                  <a:lnTo>
                    <a:pt x="6554485" y="1220360"/>
                  </a:lnTo>
                  <a:lnTo>
                    <a:pt x="6533612" y="1258825"/>
                  </a:lnTo>
                  <a:lnTo>
                    <a:pt x="6505965" y="1292336"/>
                  </a:lnTo>
                  <a:lnTo>
                    <a:pt x="6472455" y="1319982"/>
                  </a:lnTo>
                  <a:lnTo>
                    <a:pt x="6433990" y="1340856"/>
                  </a:lnTo>
                  <a:lnTo>
                    <a:pt x="6391480" y="1354046"/>
                  </a:lnTo>
                  <a:lnTo>
                    <a:pt x="6345834" y="1358646"/>
                  </a:lnTo>
                  <a:lnTo>
                    <a:pt x="226440" y="1358646"/>
                  </a:lnTo>
                  <a:lnTo>
                    <a:pt x="180806" y="1354046"/>
                  </a:lnTo>
                  <a:lnTo>
                    <a:pt x="138301" y="1340856"/>
                  </a:lnTo>
                  <a:lnTo>
                    <a:pt x="99837" y="1319982"/>
                  </a:lnTo>
                  <a:lnTo>
                    <a:pt x="66324" y="1292336"/>
                  </a:lnTo>
                  <a:lnTo>
                    <a:pt x="38673" y="1258825"/>
                  </a:lnTo>
                  <a:lnTo>
                    <a:pt x="17795" y="1220360"/>
                  </a:lnTo>
                  <a:lnTo>
                    <a:pt x="4600" y="1177850"/>
                  </a:lnTo>
                  <a:lnTo>
                    <a:pt x="0" y="1132204"/>
                  </a:lnTo>
                  <a:lnTo>
                    <a:pt x="0" y="226441"/>
                  </a:lnTo>
                  <a:close/>
                </a:path>
              </a:pathLst>
            </a:custGeom>
            <a:ln w="9525">
              <a:solidFill>
                <a:srgbClr val="55CE7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6" name="object 16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2500248" y="305930"/>
              <a:ext cx="1714500" cy="733945"/>
            </a:xfrm>
            <a:prstGeom prst="rect">
              <a:avLst/>
            </a:prstGeom>
          </p:spPr>
        </p:pic>
        <p:pic>
          <p:nvPicPr>
            <p:cNvPr id="17" name="object 17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2738628" y="1024127"/>
              <a:ext cx="1897379" cy="371855"/>
            </a:xfrm>
            <a:prstGeom prst="rect">
              <a:avLst/>
            </a:prstGeom>
          </p:spPr>
        </p:pic>
        <p:pic>
          <p:nvPicPr>
            <p:cNvPr id="18" name="object 18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4401311" y="1024127"/>
              <a:ext cx="1577339" cy="371855"/>
            </a:xfrm>
            <a:prstGeom prst="rect">
              <a:avLst/>
            </a:prstGeom>
          </p:spPr>
        </p:pic>
        <p:pic>
          <p:nvPicPr>
            <p:cNvPr id="19" name="object 19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3169919" y="1207007"/>
              <a:ext cx="1546859" cy="371855"/>
            </a:xfrm>
            <a:prstGeom prst="rect">
              <a:avLst/>
            </a:prstGeom>
          </p:spPr>
        </p:pic>
        <p:pic>
          <p:nvPicPr>
            <p:cNvPr id="20" name="object 20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4482083" y="1207007"/>
              <a:ext cx="284988" cy="371855"/>
            </a:xfrm>
            <a:prstGeom prst="rect">
              <a:avLst/>
            </a:prstGeom>
          </p:spPr>
        </p:pic>
        <p:pic>
          <p:nvPicPr>
            <p:cNvPr id="21" name="object 21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4572000" y="1207007"/>
              <a:ext cx="1013460" cy="371855"/>
            </a:xfrm>
            <a:prstGeom prst="rect">
              <a:avLst/>
            </a:prstGeom>
          </p:spPr>
        </p:pic>
      </p:grpSp>
      <p:sp>
        <p:nvSpPr>
          <p:cNvPr id="22" name="object 22"/>
          <p:cNvSpPr txBox="1"/>
          <p:nvPr/>
        </p:nvSpPr>
        <p:spPr>
          <a:xfrm>
            <a:off x="2842005" y="1068451"/>
            <a:ext cx="3029585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Arial"/>
                <a:cs typeface="Arial"/>
              </a:rPr>
              <a:t>6ta.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Edición</a:t>
            </a:r>
            <a:r>
              <a:rPr sz="1200" b="1" spc="-10" dirty="0">
                <a:latin typeface="Arial"/>
                <a:cs typeface="Arial"/>
              </a:rPr>
              <a:t> Volumen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I</a:t>
            </a:r>
            <a:r>
              <a:rPr sz="1200" b="1" spc="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Enero</a:t>
            </a:r>
            <a:r>
              <a:rPr sz="1200" b="1" spc="-3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a</a:t>
            </a:r>
            <a:r>
              <a:rPr sz="1200" b="1" spc="-2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Julio</a:t>
            </a:r>
            <a:r>
              <a:rPr sz="1200" b="1" spc="-5" dirty="0">
                <a:latin typeface="Arial"/>
                <a:cs typeface="Arial"/>
              </a:rPr>
              <a:t> </a:t>
            </a:r>
            <a:r>
              <a:rPr sz="1200" b="1" spc="-20" dirty="0">
                <a:latin typeface="Arial"/>
                <a:cs typeface="Arial"/>
              </a:rPr>
              <a:t>2021</a:t>
            </a:r>
            <a:endParaRPr sz="1200">
              <a:latin typeface="Arial"/>
              <a:cs typeface="Arial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3273297" y="1251331"/>
            <a:ext cx="216789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Arial"/>
                <a:cs typeface="Arial"/>
              </a:rPr>
              <a:t>Revista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Semestral-</a:t>
            </a:r>
            <a:r>
              <a:rPr sz="1200" b="1" spc="-40" dirty="0">
                <a:latin typeface="Arial"/>
                <a:cs typeface="Arial"/>
              </a:rPr>
              <a:t> </a:t>
            </a:r>
            <a:r>
              <a:rPr sz="1200" b="1" spc="-10" dirty="0">
                <a:latin typeface="Arial"/>
                <a:cs typeface="Arial"/>
              </a:rPr>
              <a:t>Venezuela</a:t>
            </a:r>
            <a:endParaRPr sz="1200">
              <a:latin typeface="Arial"/>
              <a:cs typeface="Arial"/>
            </a:endParaRPr>
          </a:p>
        </p:txBody>
      </p:sp>
      <p:grpSp>
        <p:nvGrpSpPr>
          <p:cNvPr id="24" name="object 24"/>
          <p:cNvGrpSpPr/>
          <p:nvPr/>
        </p:nvGrpSpPr>
        <p:grpSpPr>
          <a:xfrm>
            <a:off x="320929" y="234695"/>
            <a:ext cx="6228715" cy="2840990"/>
            <a:chOff x="320929" y="234695"/>
            <a:chExt cx="6228715" cy="2840990"/>
          </a:xfrm>
        </p:grpSpPr>
        <p:pic>
          <p:nvPicPr>
            <p:cNvPr id="25" name="object 25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324612" y="234695"/>
              <a:ext cx="1719072" cy="1341120"/>
            </a:xfrm>
            <a:prstGeom prst="rect">
              <a:avLst/>
            </a:prstGeom>
          </p:spPr>
        </p:pic>
        <p:sp>
          <p:nvSpPr>
            <p:cNvPr id="26" name="object 26"/>
            <p:cNvSpPr/>
            <p:nvPr/>
          </p:nvSpPr>
          <p:spPr>
            <a:xfrm>
              <a:off x="333629" y="1522069"/>
              <a:ext cx="6203315" cy="646430"/>
            </a:xfrm>
            <a:custGeom>
              <a:avLst/>
              <a:gdLst/>
              <a:ahLst/>
              <a:cxnLst/>
              <a:rect l="l" t="t" r="r" b="b"/>
              <a:pathLst>
                <a:path w="6203315" h="646430">
                  <a:moveTo>
                    <a:pt x="6202934" y="0"/>
                  </a:moveTo>
                  <a:lnTo>
                    <a:pt x="0" y="0"/>
                  </a:lnTo>
                  <a:lnTo>
                    <a:pt x="0" y="646328"/>
                  </a:lnTo>
                  <a:lnTo>
                    <a:pt x="6202934" y="646328"/>
                  </a:lnTo>
                  <a:lnTo>
                    <a:pt x="620293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333629" y="1522069"/>
              <a:ext cx="6203315" cy="646430"/>
            </a:xfrm>
            <a:custGeom>
              <a:avLst/>
              <a:gdLst/>
              <a:ahLst/>
              <a:cxnLst/>
              <a:rect l="l" t="t" r="r" b="b"/>
              <a:pathLst>
                <a:path w="6203315" h="646430">
                  <a:moveTo>
                    <a:pt x="0" y="646328"/>
                  </a:moveTo>
                  <a:lnTo>
                    <a:pt x="6202934" y="646328"/>
                  </a:lnTo>
                  <a:lnTo>
                    <a:pt x="6202934" y="0"/>
                  </a:lnTo>
                  <a:lnTo>
                    <a:pt x="0" y="0"/>
                  </a:lnTo>
                  <a:lnTo>
                    <a:pt x="0" y="646328"/>
                  </a:lnTo>
                  <a:close/>
                </a:path>
              </a:pathLst>
            </a:custGeom>
            <a:ln w="25399">
              <a:solidFill>
                <a:srgbClr val="5BD078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333629" y="2123757"/>
              <a:ext cx="6203315" cy="939165"/>
            </a:xfrm>
            <a:custGeom>
              <a:avLst/>
              <a:gdLst/>
              <a:ahLst/>
              <a:cxnLst/>
              <a:rect l="l" t="t" r="r" b="b"/>
              <a:pathLst>
                <a:path w="6203315" h="939164">
                  <a:moveTo>
                    <a:pt x="6202934" y="0"/>
                  </a:moveTo>
                  <a:lnTo>
                    <a:pt x="0" y="0"/>
                  </a:lnTo>
                  <a:lnTo>
                    <a:pt x="0" y="938720"/>
                  </a:lnTo>
                  <a:lnTo>
                    <a:pt x="6202934" y="938720"/>
                  </a:lnTo>
                  <a:lnTo>
                    <a:pt x="620293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333629" y="2123757"/>
              <a:ext cx="6203315" cy="939165"/>
            </a:xfrm>
            <a:custGeom>
              <a:avLst/>
              <a:gdLst/>
              <a:ahLst/>
              <a:cxnLst/>
              <a:rect l="l" t="t" r="r" b="b"/>
              <a:pathLst>
                <a:path w="6203315" h="939164">
                  <a:moveTo>
                    <a:pt x="0" y="938720"/>
                  </a:moveTo>
                  <a:lnTo>
                    <a:pt x="6202934" y="938720"/>
                  </a:lnTo>
                  <a:lnTo>
                    <a:pt x="6202934" y="0"/>
                  </a:lnTo>
                  <a:lnTo>
                    <a:pt x="0" y="0"/>
                  </a:lnTo>
                  <a:lnTo>
                    <a:pt x="0" y="938720"/>
                  </a:lnTo>
                  <a:close/>
                </a:path>
              </a:pathLst>
            </a:custGeom>
            <a:ln w="25400">
              <a:solidFill>
                <a:srgbClr val="5BD078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0" name="object 30"/>
          <p:cNvSpPr txBox="1"/>
          <p:nvPr/>
        </p:nvSpPr>
        <p:spPr>
          <a:xfrm>
            <a:off x="251256" y="1550923"/>
            <a:ext cx="6370320" cy="7142981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100"/>
              </a:spcBef>
            </a:pPr>
            <a:r>
              <a:rPr sz="1200" b="1" spc="-35" dirty="0">
                <a:latin typeface="Times New Roman"/>
                <a:cs typeface="Times New Roman"/>
              </a:rPr>
              <a:t>Dr.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José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Jesus</a:t>
            </a:r>
            <a:r>
              <a:rPr sz="1200" b="1" spc="-3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Brito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spc="-20" dirty="0">
                <a:latin typeface="Times New Roman"/>
                <a:cs typeface="Times New Roman"/>
              </a:rPr>
              <a:t>Cova</a:t>
            </a:r>
            <a:endParaRPr sz="1200" dirty="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Simón</a:t>
            </a:r>
            <a:r>
              <a:rPr sz="1200" spc="-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Rodríguez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National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Experimental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University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(UNESR</a:t>
            </a:r>
            <a:r>
              <a:rPr sz="1200" spc="-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–</a:t>
            </a:r>
            <a:r>
              <a:rPr sz="1200" spc="-6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Venezuela</a:t>
            </a:r>
            <a:endParaRPr sz="1200" dirty="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</a:pPr>
            <a:r>
              <a:rPr sz="1200" b="1" dirty="0">
                <a:latin typeface="Times New Roman"/>
                <a:cs typeface="Times New Roman"/>
              </a:rPr>
              <a:t>Email: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chemeClr val="tx1"/>
                </a:solidFill>
                <a:latin typeface="Times New Roman"/>
                <a:cs typeface="Times New Roman"/>
                <a:hlinkClick r:id="rId16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granmaestro2021@gmail.com</a:t>
            </a:r>
            <a:endParaRPr sz="1200" dirty="0">
              <a:solidFill>
                <a:schemeClr val="tx1"/>
              </a:solidFill>
              <a:latin typeface="Times New Roman"/>
              <a:cs typeface="Times New Roman"/>
            </a:endParaRPr>
          </a:p>
          <a:p>
            <a:pPr marL="173355" marR="167005">
              <a:lnSpc>
                <a:spcPct val="100000"/>
              </a:lnSpc>
              <a:spcBef>
                <a:spcPts val="420"/>
              </a:spcBef>
            </a:pPr>
            <a:r>
              <a:rPr sz="1100" b="1" dirty="0">
                <a:latin typeface="Times New Roman"/>
                <a:cs typeface="Times New Roman"/>
              </a:rPr>
              <a:t>How</a:t>
            </a:r>
            <a:r>
              <a:rPr sz="1100" b="1" spc="1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to</a:t>
            </a:r>
            <a:r>
              <a:rPr sz="1100" b="1" spc="1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cite</a:t>
            </a:r>
            <a:r>
              <a:rPr sz="1100" b="1" spc="1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this</a:t>
            </a:r>
            <a:r>
              <a:rPr sz="1100" b="1" spc="14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article:</a:t>
            </a:r>
            <a:r>
              <a:rPr sz="1100" b="1" spc="1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José</a:t>
            </a:r>
            <a:r>
              <a:rPr sz="1100" b="1" spc="1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J</a:t>
            </a:r>
            <a:r>
              <a:rPr sz="1100" b="1" spc="1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Brito</a:t>
            </a:r>
            <a:r>
              <a:rPr sz="1100" b="1" spc="14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Cova</a:t>
            </a:r>
            <a:r>
              <a:rPr sz="1100" b="1" spc="14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(2021),</a:t>
            </a:r>
            <a:r>
              <a:rPr sz="1100" b="1" spc="1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“Empowerment</a:t>
            </a:r>
            <a:r>
              <a:rPr sz="1100" b="1" spc="15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of</a:t>
            </a:r>
            <a:r>
              <a:rPr sz="1100" b="1" spc="14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Usability</a:t>
            </a:r>
            <a:r>
              <a:rPr sz="1100" b="1" spc="1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and</a:t>
            </a:r>
            <a:r>
              <a:rPr sz="1100" b="1" spc="135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Technological </a:t>
            </a:r>
            <a:r>
              <a:rPr sz="1100" b="1" dirty="0">
                <a:latin typeface="Times New Roman"/>
                <a:cs typeface="Times New Roman"/>
              </a:rPr>
              <a:t>Utility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Criteria</a:t>
            </a:r>
            <a:r>
              <a:rPr sz="1100" b="1" spc="-4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as</a:t>
            </a:r>
            <a:r>
              <a:rPr sz="1100" b="1" spc="-1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Elements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of</a:t>
            </a:r>
            <a:r>
              <a:rPr sz="1100" b="1" spc="-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Social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Inclusion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1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Community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Management"</a:t>
            </a:r>
            <a:r>
              <a:rPr sz="1100" b="1" spc="-4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 (1-</a:t>
            </a:r>
            <a:r>
              <a:rPr sz="1100" b="1" spc="-25" dirty="0">
                <a:latin typeface="Times New Roman"/>
                <a:cs typeface="Times New Roman"/>
              </a:rPr>
              <a:t>13)</a:t>
            </a:r>
            <a:endParaRPr sz="1100" dirty="0">
              <a:latin typeface="Times New Roman"/>
              <a:cs typeface="Times New Roman"/>
            </a:endParaRPr>
          </a:p>
          <a:p>
            <a:pPr marL="2587625">
              <a:lnSpc>
                <a:spcPct val="100000"/>
              </a:lnSpc>
            </a:pPr>
            <a:r>
              <a:rPr sz="1100" b="1" dirty="0">
                <a:latin typeface="Times New Roman"/>
                <a:cs typeface="Times New Roman"/>
              </a:rPr>
              <a:t>Received: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September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spc="-20" dirty="0">
                <a:latin typeface="Times New Roman"/>
                <a:cs typeface="Times New Roman"/>
              </a:rPr>
              <a:t>2020</a:t>
            </a:r>
            <a:endParaRPr sz="1100" dirty="0">
              <a:latin typeface="Times New Roman"/>
              <a:cs typeface="Times New Roman"/>
            </a:endParaRPr>
          </a:p>
          <a:p>
            <a:pPr marL="2630805">
              <a:lnSpc>
                <a:spcPct val="100000"/>
              </a:lnSpc>
            </a:pPr>
            <a:r>
              <a:rPr sz="1100" b="1" dirty="0">
                <a:latin typeface="Times New Roman"/>
                <a:cs typeface="Times New Roman"/>
              </a:rPr>
              <a:t>Revised: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October</a:t>
            </a:r>
            <a:r>
              <a:rPr sz="1100" b="1" spc="-50" dirty="0">
                <a:latin typeface="Times New Roman"/>
                <a:cs typeface="Times New Roman"/>
              </a:rPr>
              <a:t> </a:t>
            </a:r>
            <a:r>
              <a:rPr sz="1100" b="1" spc="-20" dirty="0">
                <a:latin typeface="Times New Roman"/>
                <a:cs typeface="Times New Roman"/>
              </a:rPr>
              <a:t>2020</a:t>
            </a:r>
            <a:endParaRPr sz="1100" dirty="0">
              <a:latin typeface="Times New Roman"/>
              <a:cs typeface="Times New Roman"/>
            </a:endParaRPr>
          </a:p>
          <a:p>
            <a:pPr marL="2587625">
              <a:lnSpc>
                <a:spcPct val="100000"/>
              </a:lnSpc>
            </a:pPr>
            <a:r>
              <a:rPr sz="1100" b="1" dirty="0">
                <a:latin typeface="Times New Roman"/>
                <a:cs typeface="Times New Roman"/>
              </a:rPr>
              <a:t>Accepted: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October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spc="-20" dirty="0">
                <a:latin typeface="Times New Roman"/>
                <a:cs typeface="Times New Roman"/>
              </a:rPr>
              <a:t>2020</a:t>
            </a:r>
            <a:endParaRPr sz="1100" dirty="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815"/>
              </a:spcBef>
            </a:pPr>
            <a:endParaRPr sz="1100" dirty="0">
              <a:latin typeface="Times New Roman"/>
              <a:cs typeface="Times New Roman"/>
            </a:endParaRPr>
          </a:p>
          <a:p>
            <a:pPr marL="103505" marR="68580" algn="ctr">
              <a:lnSpc>
                <a:spcPct val="100000"/>
              </a:lnSpc>
            </a:pPr>
            <a:r>
              <a:rPr sz="1200" b="1" spc="-10" dirty="0">
                <a:latin typeface="Times New Roman"/>
                <a:cs typeface="Times New Roman"/>
              </a:rPr>
              <a:t>Empowerment </a:t>
            </a:r>
            <a:r>
              <a:rPr sz="1200" b="1" dirty="0">
                <a:latin typeface="Times New Roman"/>
                <a:cs typeface="Times New Roman"/>
              </a:rPr>
              <a:t>of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Usability</a:t>
            </a:r>
            <a:r>
              <a:rPr sz="1200" b="1" spc="-3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and</a:t>
            </a:r>
            <a:r>
              <a:rPr sz="1200" b="1" spc="-5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Technological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Utility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Criteria</a:t>
            </a:r>
            <a:r>
              <a:rPr sz="1200" b="1" spc="1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as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Elements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of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Social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Inclusion</a:t>
            </a:r>
            <a:r>
              <a:rPr sz="1200" b="1" spc="-40" dirty="0">
                <a:latin typeface="Times New Roman"/>
                <a:cs typeface="Times New Roman"/>
              </a:rPr>
              <a:t> </a:t>
            </a:r>
            <a:r>
              <a:rPr sz="1200" b="1" spc="-25" dirty="0">
                <a:latin typeface="Times New Roman"/>
                <a:cs typeface="Times New Roman"/>
              </a:rPr>
              <a:t>in </a:t>
            </a:r>
            <a:r>
              <a:rPr sz="1200" b="1" dirty="0">
                <a:latin typeface="Times New Roman"/>
                <a:cs typeface="Times New Roman"/>
              </a:rPr>
              <a:t>Community</a:t>
            </a:r>
            <a:r>
              <a:rPr sz="1200" b="1" spc="-60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Management</a:t>
            </a:r>
            <a:endParaRPr sz="1200" dirty="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85"/>
              </a:spcBef>
            </a:pPr>
            <a:endParaRPr sz="1200" dirty="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</a:pPr>
            <a:r>
              <a:rPr sz="1200" b="1" spc="-10" dirty="0">
                <a:latin typeface="Times New Roman"/>
                <a:cs typeface="Times New Roman"/>
              </a:rPr>
              <a:t>ABSTRACT</a:t>
            </a:r>
            <a:endParaRPr sz="1200" dirty="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65"/>
              </a:spcBef>
            </a:pPr>
            <a:endParaRPr sz="1200" dirty="0">
              <a:latin typeface="Times New Roman"/>
              <a:cs typeface="Times New Roman"/>
            </a:endParaRPr>
          </a:p>
          <a:p>
            <a:pPr marL="12700" marR="508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This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research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is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aimed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at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developing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empowerment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usability and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technological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utility criteria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as </a:t>
            </a:r>
            <a:r>
              <a:rPr sz="1200" dirty="0">
                <a:latin typeface="Times New Roman"/>
                <a:cs typeface="Times New Roman"/>
              </a:rPr>
              <a:t>elements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social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inclusion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community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management;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taking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into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account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that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such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tools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are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framed </a:t>
            </a:r>
            <a:r>
              <a:rPr sz="1200" dirty="0">
                <a:latin typeface="Times New Roman"/>
                <a:cs typeface="Times New Roman"/>
              </a:rPr>
              <a:t>in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social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work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activities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as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enriching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component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community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work.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this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sense,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it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is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pertinent </a:t>
            </a:r>
            <a:r>
              <a:rPr sz="1200" dirty="0">
                <a:latin typeface="Times New Roman"/>
                <a:cs typeface="Times New Roman"/>
              </a:rPr>
              <a:t>that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community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council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delve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into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proper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management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ICT,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as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organizations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that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learn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and </a:t>
            </a:r>
            <a:r>
              <a:rPr sz="1200" dirty="0">
                <a:latin typeface="Times New Roman"/>
                <a:cs typeface="Times New Roman"/>
              </a:rPr>
              <a:t>grow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as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great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team.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Among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references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mentioned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are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Zambrano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(2008),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on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endogenous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socialist </a:t>
            </a:r>
            <a:r>
              <a:rPr sz="1200" dirty="0">
                <a:latin typeface="Times New Roman"/>
                <a:cs typeface="Times New Roman"/>
              </a:rPr>
              <a:t>development</a:t>
            </a:r>
            <a:r>
              <a:rPr sz="1200" spc="4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and</a:t>
            </a:r>
            <a:r>
              <a:rPr sz="1200" spc="4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popular</a:t>
            </a:r>
            <a:r>
              <a:rPr sz="1200" spc="48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defense</a:t>
            </a:r>
            <a:r>
              <a:rPr sz="1200" spc="10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and</a:t>
            </a:r>
            <a:r>
              <a:rPr sz="1200" spc="48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Martínez</a:t>
            </a:r>
            <a:r>
              <a:rPr sz="1200" spc="10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(2002),</a:t>
            </a:r>
            <a:r>
              <a:rPr sz="1200" spc="4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Qualitative,</a:t>
            </a:r>
            <a:r>
              <a:rPr sz="1200" spc="4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ethnographic</a:t>
            </a:r>
            <a:r>
              <a:rPr sz="1200" spc="48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research</a:t>
            </a:r>
            <a:r>
              <a:rPr sz="1200" spc="100" dirty="0">
                <a:latin typeface="Times New Roman"/>
                <a:cs typeface="Times New Roman"/>
              </a:rPr>
              <a:t>  </a:t>
            </a:r>
            <a:r>
              <a:rPr sz="1200" spc="-25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education.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This research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is framed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within the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qualitative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approach, based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on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phenomenological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and </a:t>
            </a:r>
            <a:r>
              <a:rPr sz="1200" dirty="0">
                <a:latin typeface="Times New Roman"/>
                <a:cs typeface="Times New Roman"/>
              </a:rPr>
              <a:t>interpretive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method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and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correlational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paradigm,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adapting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conception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social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transformation; </a:t>
            </a:r>
            <a:r>
              <a:rPr sz="1200" dirty="0">
                <a:latin typeface="Times New Roman"/>
                <a:cs typeface="Times New Roman"/>
              </a:rPr>
              <a:t>In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same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way,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it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is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considered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field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research,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since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it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takes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data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from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reality,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without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use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of </a:t>
            </a:r>
            <a:r>
              <a:rPr sz="1200" dirty="0">
                <a:latin typeface="Times New Roman"/>
                <a:cs typeface="Times New Roman"/>
              </a:rPr>
              <a:t>intermediaries,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and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turn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collects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information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through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secondary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sources.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It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is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concluded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that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the </a:t>
            </a:r>
            <a:r>
              <a:rPr sz="1200" dirty="0">
                <a:latin typeface="Times New Roman"/>
                <a:cs typeface="Times New Roman"/>
              </a:rPr>
              <a:t>communal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council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as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social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organization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must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be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closely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connected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/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articulated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with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new </a:t>
            </a:r>
            <a:r>
              <a:rPr sz="1200" dirty="0">
                <a:latin typeface="Times New Roman"/>
                <a:cs typeface="Times New Roman"/>
              </a:rPr>
              <a:t>information</a:t>
            </a:r>
            <a:r>
              <a:rPr sz="1200" spc="3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and</a:t>
            </a:r>
            <a:r>
              <a:rPr sz="1200" spc="3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communication</a:t>
            </a:r>
            <a:r>
              <a:rPr sz="1200" spc="3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technologies;</a:t>
            </a:r>
            <a:r>
              <a:rPr sz="1200" spc="3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Its</a:t>
            </a:r>
            <a:r>
              <a:rPr sz="1200" spc="3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interference</a:t>
            </a:r>
            <a:r>
              <a:rPr sz="1200" spc="3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is</a:t>
            </a:r>
            <a:r>
              <a:rPr sz="1200" spc="3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linked</a:t>
            </a:r>
            <a:r>
              <a:rPr sz="1200" spc="3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</a:t>
            </a:r>
            <a:r>
              <a:rPr sz="1200" spc="3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3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presentation</a:t>
            </a:r>
            <a:r>
              <a:rPr sz="1200" spc="39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and </a:t>
            </a:r>
            <a:r>
              <a:rPr sz="1200" dirty="0">
                <a:latin typeface="Times New Roman"/>
                <a:cs typeface="Times New Roman"/>
              </a:rPr>
              <a:t>execution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social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projects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aimed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at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producing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significant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changes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social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environment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with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the </a:t>
            </a:r>
            <a:r>
              <a:rPr sz="1200" dirty="0">
                <a:latin typeface="Times New Roman"/>
                <a:cs typeface="Times New Roman"/>
              </a:rPr>
              <a:t>participation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group,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this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will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undoubtedly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improve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access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information,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and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appropriate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the </a:t>
            </a:r>
            <a:r>
              <a:rPr sz="1200" dirty="0">
                <a:latin typeface="Times New Roman"/>
                <a:cs typeface="Times New Roman"/>
              </a:rPr>
              <a:t>useful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and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use,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leading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optimize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issues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related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decision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making,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also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achieving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new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forms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of </a:t>
            </a:r>
            <a:r>
              <a:rPr sz="1200" dirty="0">
                <a:latin typeface="Times New Roman"/>
                <a:cs typeface="Times New Roman"/>
              </a:rPr>
              <a:t>horizontal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communication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with</a:t>
            </a:r>
            <a:r>
              <a:rPr sz="1200" spc="-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governmental and</a:t>
            </a:r>
            <a:r>
              <a:rPr sz="1200" spc="-4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non-</a:t>
            </a:r>
            <a:r>
              <a:rPr sz="1200" dirty="0">
                <a:latin typeface="Times New Roman"/>
                <a:cs typeface="Times New Roman"/>
              </a:rPr>
              <a:t>governmental </a:t>
            </a:r>
            <a:r>
              <a:rPr sz="1200" spc="-10" dirty="0">
                <a:latin typeface="Times New Roman"/>
                <a:cs typeface="Times New Roman"/>
              </a:rPr>
              <a:t>entities.</a:t>
            </a:r>
            <a:endParaRPr sz="1200" dirty="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60"/>
              </a:spcBef>
            </a:pPr>
            <a:endParaRPr sz="1200" dirty="0">
              <a:latin typeface="Times New Roman"/>
              <a:cs typeface="Times New Roman"/>
            </a:endParaRPr>
          </a:p>
          <a:p>
            <a:pPr marL="12700" algn="just">
              <a:lnSpc>
                <a:spcPct val="100000"/>
              </a:lnSpc>
            </a:pPr>
            <a:r>
              <a:rPr sz="1200" b="1" dirty="0">
                <a:latin typeface="Times New Roman"/>
                <a:cs typeface="Times New Roman"/>
              </a:rPr>
              <a:t>Descriptors:</a:t>
            </a:r>
            <a:r>
              <a:rPr sz="1200" b="1" spc="-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Empowerment,</a:t>
            </a:r>
            <a:r>
              <a:rPr sz="1200" spc="-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TIC,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Social</a:t>
            </a:r>
            <a:r>
              <a:rPr sz="1200" spc="-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Inclusion,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Technology.</a:t>
            </a:r>
            <a:endParaRPr sz="1200" dirty="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60"/>
              </a:spcBef>
            </a:pPr>
            <a:endParaRPr sz="1200" dirty="0">
              <a:latin typeface="Times New Roman"/>
              <a:cs typeface="Times New Roman"/>
            </a:endParaRPr>
          </a:p>
          <a:p>
            <a:pPr marL="12700" marR="5080" algn="just">
              <a:lnSpc>
                <a:spcPct val="100000"/>
              </a:lnSpc>
              <a:spcBef>
                <a:spcPts val="5"/>
              </a:spcBef>
            </a:pPr>
            <a:r>
              <a:rPr sz="1200" b="1" dirty="0">
                <a:latin typeface="Times New Roman"/>
                <a:cs typeface="Times New Roman"/>
              </a:rPr>
              <a:t>Biographical</a:t>
            </a:r>
            <a:r>
              <a:rPr sz="1200" b="1" spc="2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Review</a:t>
            </a:r>
            <a:r>
              <a:rPr sz="1200" dirty="0">
                <a:latin typeface="Times New Roman"/>
                <a:cs typeface="Times New Roman"/>
              </a:rPr>
              <a:t>: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Professional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studies: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Dr.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Administrative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Sciences.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M.Sc.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Robinsonian </a:t>
            </a:r>
            <a:r>
              <a:rPr sz="1200" dirty="0">
                <a:latin typeface="Times New Roman"/>
                <a:cs typeface="Times New Roman"/>
              </a:rPr>
              <a:t>Education.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M.Sc.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Educational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Planning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and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Administration.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Expert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Educational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Technology. </a:t>
            </a:r>
            <a:r>
              <a:rPr sz="1200" dirty="0">
                <a:latin typeface="Times New Roman"/>
                <a:cs typeface="Times New Roman"/>
              </a:rPr>
              <a:t>Expert</a:t>
            </a:r>
            <a:r>
              <a:rPr sz="1200" spc="3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</a:t>
            </a:r>
            <a:r>
              <a:rPr sz="1200" spc="38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e-</a:t>
            </a:r>
            <a:r>
              <a:rPr sz="1200" dirty="0">
                <a:latin typeface="Times New Roman"/>
                <a:cs typeface="Times New Roman"/>
              </a:rPr>
              <a:t>learning</a:t>
            </a:r>
            <a:r>
              <a:rPr sz="1200" spc="3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processes.</a:t>
            </a:r>
            <a:r>
              <a:rPr sz="1200" spc="3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Specialist</a:t>
            </a:r>
            <a:r>
              <a:rPr sz="1200" spc="3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</a:t>
            </a:r>
            <a:r>
              <a:rPr sz="1200" spc="3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Planning</a:t>
            </a:r>
            <a:r>
              <a:rPr sz="1200" spc="3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and</a:t>
            </a:r>
            <a:r>
              <a:rPr sz="1200" spc="3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Administration</a:t>
            </a:r>
            <a:r>
              <a:rPr sz="1200" spc="3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3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Higher</a:t>
            </a:r>
            <a:r>
              <a:rPr sz="1200" spc="37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Education. </a:t>
            </a:r>
            <a:r>
              <a:rPr sz="1200" dirty="0">
                <a:latin typeface="Times New Roman"/>
                <a:cs typeface="Times New Roman"/>
              </a:rPr>
              <a:t>Currently: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Coordinator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Curricular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Planning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at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UNESR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Núcleo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Barcelona.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Facilitator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/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tutor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Education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and</a:t>
            </a:r>
            <a:r>
              <a:rPr sz="1200" spc="-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Administration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careers.</a:t>
            </a:r>
            <a:endParaRPr sz="1200" dirty="0">
              <a:latin typeface="Times New Roman"/>
              <a:cs typeface="Times New Roman"/>
            </a:endParaRPr>
          </a:p>
        </p:txBody>
      </p:sp>
      <p:pic>
        <p:nvPicPr>
          <p:cNvPr id="31" name="object 31"/>
          <p:cNvPicPr/>
          <p:nvPr/>
        </p:nvPicPr>
        <p:blipFill>
          <a:blip r:embed="rId17" cstate="print"/>
          <a:stretch>
            <a:fillRect/>
          </a:stretch>
        </p:blipFill>
        <p:spPr>
          <a:xfrm>
            <a:off x="4581144" y="149034"/>
            <a:ext cx="1805304" cy="893889"/>
          </a:xfrm>
          <a:prstGeom prst="rect">
            <a:avLst/>
          </a:prstGeom>
        </p:spPr>
      </p:pic>
      <p:sp>
        <p:nvSpPr>
          <p:cNvPr id="32" name="object 32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57150" rIns="0" bIns="0" rtlCol="0">
            <a:spAutoFit/>
          </a:bodyPr>
          <a:lstStyle/>
          <a:p>
            <a:pPr marL="133985">
              <a:lnSpc>
                <a:spcPct val="100000"/>
              </a:lnSpc>
              <a:spcBef>
                <a:spcPts val="450"/>
              </a:spcBef>
            </a:pPr>
            <a:fld id="{81D60167-4931-47E6-BA6A-407CBD079E47}" type="slidenum">
              <a:rPr spc="-25" dirty="0"/>
              <a:t>139</a:t>
            </a:fld>
            <a:endParaRPr spc="-25" dirty="0"/>
          </a:p>
        </p:txBody>
      </p:sp>
      <p:grpSp>
        <p:nvGrpSpPr>
          <p:cNvPr id="33" name="Grupo 32">
            <a:extLst>
              <a:ext uri="{FF2B5EF4-FFF2-40B4-BE49-F238E27FC236}">
                <a16:creationId xmlns:a16="http://schemas.microsoft.com/office/drawing/2014/main" id="{E3B3BDF5-01EC-65D6-0E90-6492E78A5D07}"/>
              </a:ext>
            </a:extLst>
          </p:cNvPr>
          <p:cNvGrpSpPr/>
          <p:nvPr/>
        </p:nvGrpSpPr>
        <p:grpSpPr>
          <a:xfrm>
            <a:off x="105155" y="101975"/>
            <a:ext cx="6665976" cy="1452626"/>
            <a:chOff x="470065" y="1951410"/>
            <a:chExt cx="6665976" cy="1452626"/>
          </a:xfrm>
        </p:grpSpPr>
        <p:grpSp>
          <p:nvGrpSpPr>
            <p:cNvPr id="34" name="object 12">
              <a:extLst>
                <a:ext uri="{FF2B5EF4-FFF2-40B4-BE49-F238E27FC236}">
                  <a16:creationId xmlns:a16="http://schemas.microsoft.com/office/drawing/2014/main" id="{0BAFCF7F-912C-2D8F-A715-88D466ABE472}"/>
                </a:ext>
              </a:extLst>
            </p:cNvPr>
            <p:cNvGrpSpPr/>
            <p:nvPr/>
          </p:nvGrpSpPr>
          <p:grpSpPr>
            <a:xfrm>
              <a:off x="470065" y="1951664"/>
              <a:ext cx="6665976" cy="1452372"/>
              <a:chOff x="96011" y="115823"/>
              <a:chExt cx="6665976" cy="1452372"/>
            </a:xfrm>
          </p:grpSpPr>
          <p:pic>
            <p:nvPicPr>
              <p:cNvPr id="38" name="object 13">
                <a:extLst>
                  <a:ext uri="{FF2B5EF4-FFF2-40B4-BE49-F238E27FC236}">
                    <a16:creationId xmlns:a16="http://schemas.microsoft.com/office/drawing/2014/main" id="{45F6DAE4-CF6D-0004-CA84-F8DFFB0378FE}"/>
                  </a:ext>
                </a:extLst>
              </p:cNvPr>
              <p:cNvPicPr/>
              <p:nvPr/>
            </p:nvPicPr>
            <p:blipFill>
              <a:blip r:embed="rId7" cstate="print"/>
              <a:stretch>
                <a:fillRect/>
              </a:stretch>
            </p:blipFill>
            <p:spPr>
              <a:xfrm>
                <a:off x="96011" y="115823"/>
                <a:ext cx="6665976" cy="1452372"/>
              </a:xfrm>
              <a:prstGeom prst="rect">
                <a:avLst/>
              </a:prstGeom>
            </p:spPr>
          </p:pic>
          <p:pic>
            <p:nvPicPr>
              <p:cNvPr id="39" name="object 14">
                <a:extLst>
                  <a:ext uri="{FF2B5EF4-FFF2-40B4-BE49-F238E27FC236}">
                    <a16:creationId xmlns:a16="http://schemas.microsoft.com/office/drawing/2014/main" id="{4BB1E2FD-5CAD-3AE0-A011-421C228C2EBE}"/>
                  </a:ext>
                </a:extLst>
              </p:cNvPr>
              <p:cNvPicPr/>
              <p:nvPr/>
            </p:nvPicPr>
            <p:blipFill>
              <a:blip r:embed="rId8" cstate="print"/>
              <a:stretch>
                <a:fillRect/>
              </a:stretch>
            </p:blipFill>
            <p:spPr>
              <a:xfrm>
                <a:off x="142849" y="142875"/>
                <a:ext cx="6572275" cy="1358646"/>
              </a:xfrm>
              <a:prstGeom prst="rect">
                <a:avLst/>
              </a:prstGeom>
            </p:spPr>
          </p:pic>
          <p:sp>
            <p:nvSpPr>
              <p:cNvPr id="40" name="object 15">
                <a:extLst>
                  <a:ext uri="{FF2B5EF4-FFF2-40B4-BE49-F238E27FC236}">
                    <a16:creationId xmlns:a16="http://schemas.microsoft.com/office/drawing/2014/main" id="{E5F25184-BFDB-9680-5E15-9D0E9CE922D6}"/>
                  </a:ext>
                </a:extLst>
              </p:cNvPr>
              <p:cNvSpPr/>
              <p:nvPr/>
            </p:nvSpPr>
            <p:spPr>
              <a:xfrm>
                <a:off x="142849" y="142875"/>
                <a:ext cx="6572884" cy="1358900"/>
              </a:xfrm>
              <a:custGeom>
                <a:avLst/>
                <a:gdLst/>
                <a:ahLst/>
                <a:cxnLst/>
                <a:rect l="l" t="t" r="r" b="b"/>
                <a:pathLst>
                  <a:path w="6572884" h="1358900">
                    <a:moveTo>
                      <a:pt x="0" y="226441"/>
                    </a:moveTo>
                    <a:lnTo>
                      <a:pt x="4600" y="180795"/>
                    </a:lnTo>
                    <a:lnTo>
                      <a:pt x="17795" y="138285"/>
                    </a:lnTo>
                    <a:lnTo>
                      <a:pt x="38673" y="99820"/>
                    </a:lnTo>
                    <a:lnTo>
                      <a:pt x="66324" y="66309"/>
                    </a:lnTo>
                    <a:lnTo>
                      <a:pt x="99837" y="38663"/>
                    </a:lnTo>
                    <a:lnTo>
                      <a:pt x="138301" y="17789"/>
                    </a:lnTo>
                    <a:lnTo>
                      <a:pt x="180806" y="4599"/>
                    </a:lnTo>
                    <a:lnTo>
                      <a:pt x="226440" y="0"/>
                    </a:lnTo>
                    <a:lnTo>
                      <a:pt x="6345834" y="0"/>
                    </a:lnTo>
                    <a:lnTo>
                      <a:pt x="6391480" y="4599"/>
                    </a:lnTo>
                    <a:lnTo>
                      <a:pt x="6433990" y="17789"/>
                    </a:lnTo>
                    <a:lnTo>
                      <a:pt x="6472455" y="38663"/>
                    </a:lnTo>
                    <a:lnTo>
                      <a:pt x="6505965" y="66309"/>
                    </a:lnTo>
                    <a:lnTo>
                      <a:pt x="6533612" y="99820"/>
                    </a:lnTo>
                    <a:lnTo>
                      <a:pt x="6554485" y="138285"/>
                    </a:lnTo>
                    <a:lnTo>
                      <a:pt x="6567676" y="180795"/>
                    </a:lnTo>
                    <a:lnTo>
                      <a:pt x="6572275" y="226441"/>
                    </a:lnTo>
                    <a:lnTo>
                      <a:pt x="6572275" y="1132204"/>
                    </a:lnTo>
                    <a:lnTo>
                      <a:pt x="6567676" y="1177850"/>
                    </a:lnTo>
                    <a:lnTo>
                      <a:pt x="6554485" y="1220360"/>
                    </a:lnTo>
                    <a:lnTo>
                      <a:pt x="6533612" y="1258825"/>
                    </a:lnTo>
                    <a:lnTo>
                      <a:pt x="6505965" y="1292336"/>
                    </a:lnTo>
                    <a:lnTo>
                      <a:pt x="6472455" y="1319982"/>
                    </a:lnTo>
                    <a:lnTo>
                      <a:pt x="6433990" y="1340856"/>
                    </a:lnTo>
                    <a:lnTo>
                      <a:pt x="6391480" y="1354046"/>
                    </a:lnTo>
                    <a:lnTo>
                      <a:pt x="6345834" y="1358646"/>
                    </a:lnTo>
                    <a:lnTo>
                      <a:pt x="226440" y="1358646"/>
                    </a:lnTo>
                    <a:lnTo>
                      <a:pt x="180806" y="1354046"/>
                    </a:lnTo>
                    <a:lnTo>
                      <a:pt x="138301" y="1340856"/>
                    </a:lnTo>
                    <a:lnTo>
                      <a:pt x="99837" y="1319982"/>
                    </a:lnTo>
                    <a:lnTo>
                      <a:pt x="66324" y="1292336"/>
                    </a:lnTo>
                    <a:lnTo>
                      <a:pt x="38673" y="1258825"/>
                    </a:lnTo>
                    <a:lnTo>
                      <a:pt x="17795" y="1220360"/>
                    </a:lnTo>
                    <a:lnTo>
                      <a:pt x="4600" y="1177850"/>
                    </a:lnTo>
                    <a:lnTo>
                      <a:pt x="0" y="1132204"/>
                    </a:lnTo>
                    <a:lnTo>
                      <a:pt x="0" y="226441"/>
                    </a:lnTo>
                    <a:close/>
                  </a:path>
                </a:pathLst>
              </a:custGeom>
              <a:ln w="9525">
                <a:solidFill>
                  <a:srgbClr val="55CE74"/>
                </a:solidFill>
              </a:ln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pic>
            <p:nvPicPr>
              <p:cNvPr id="41" name="object 16">
                <a:extLst>
                  <a:ext uri="{FF2B5EF4-FFF2-40B4-BE49-F238E27FC236}">
                    <a16:creationId xmlns:a16="http://schemas.microsoft.com/office/drawing/2014/main" id="{54B4687A-9858-1FA1-54D9-EC2796248A3C}"/>
                  </a:ext>
                </a:extLst>
              </p:cNvPr>
              <p:cNvPicPr/>
              <p:nvPr/>
            </p:nvPicPr>
            <p:blipFill>
              <a:blip r:embed="rId9" cstate="print"/>
              <a:stretch>
                <a:fillRect/>
              </a:stretch>
            </p:blipFill>
            <p:spPr>
              <a:xfrm>
                <a:off x="2500248" y="305930"/>
                <a:ext cx="1714500" cy="733945"/>
              </a:xfrm>
              <a:prstGeom prst="rect">
                <a:avLst/>
              </a:prstGeom>
            </p:spPr>
          </p:pic>
        </p:grpSp>
        <p:sp>
          <p:nvSpPr>
            <p:cNvPr id="35" name="object 16">
              <a:extLst>
                <a:ext uri="{FF2B5EF4-FFF2-40B4-BE49-F238E27FC236}">
                  <a16:creationId xmlns:a16="http://schemas.microsoft.com/office/drawing/2014/main" id="{77CB6B7C-0012-2ED8-B9C3-4CC9452FF966}"/>
                </a:ext>
              </a:extLst>
            </p:cNvPr>
            <p:cNvSpPr txBox="1"/>
            <p:nvPr/>
          </p:nvSpPr>
          <p:spPr>
            <a:xfrm>
              <a:off x="2775727" y="2875716"/>
              <a:ext cx="3332858" cy="391795"/>
            </a:xfrm>
            <a:prstGeom prst="rect">
              <a:avLst/>
            </a:prstGeom>
            <a:noFill/>
          </p:spPr>
          <p:txBody>
            <a:bodyPr vert="horz" wrap="square" lIns="0" tIns="12700" rIns="0" bIns="0" rtlCol="0">
              <a:spAutoFit/>
            </a:bodyPr>
            <a:lstStyle/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Volumen 4,  Número 1  Enero a Julio 2021</a:t>
              </a:r>
            </a:p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Revista Semestral. Venezuela</a:t>
              </a:r>
              <a:endParaRPr sz="1200" dirty="0">
                <a:latin typeface="Arial"/>
                <a:cs typeface="Arial"/>
              </a:endParaRPr>
            </a:p>
          </p:txBody>
        </p:sp>
        <p:pic>
          <p:nvPicPr>
            <p:cNvPr id="36" name="object 25">
              <a:extLst>
                <a:ext uri="{FF2B5EF4-FFF2-40B4-BE49-F238E27FC236}">
                  <a16:creationId xmlns:a16="http://schemas.microsoft.com/office/drawing/2014/main" id="{359C7EA7-019E-0F85-E194-E0A65BE1B246}"/>
                </a:ext>
              </a:extLst>
            </p:cNvPr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470065" y="2027896"/>
              <a:ext cx="2305662" cy="1053903"/>
            </a:xfrm>
            <a:prstGeom prst="rect">
              <a:avLst/>
            </a:prstGeom>
          </p:spPr>
        </p:pic>
        <p:pic>
          <p:nvPicPr>
            <p:cNvPr id="37" name="object 31">
              <a:extLst>
                <a:ext uri="{FF2B5EF4-FFF2-40B4-BE49-F238E27FC236}">
                  <a16:creationId xmlns:a16="http://schemas.microsoft.com/office/drawing/2014/main" id="{5B22CD54-E5BB-A403-3A61-1C09BE32B897}"/>
                </a:ext>
              </a:extLst>
            </p:cNvPr>
            <p:cNvPicPr/>
            <p:nvPr/>
          </p:nvPicPr>
          <p:blipFill>
            <a:blip r:embed="rId17" cstate="print"/>
            <a:stretch>
              <a:fillRect/>
            </a:stretch>
          </p:blipFill>
          <p:spPr>
            <a:xfrm>
              <a:off x="4932681" y="1951410"/>
              <a:ext cx="1805304" cy="893889"/>
            </a:xfrm>
            <a:prstGeom prst="rect">
              <a:avLst/>
            </a:prstGeom>
          </p:spPr>
        </p:pic>
      </p:grpSp>
    </p:spTree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object 16"/>
          <p:cNvSpPr txBox="1"/>
          <p:nvPr/>
        </p:nvSpPr>
        <p:spPr>
          <a:xfrm>
            <a:off x="303656" y="1492884"/>
            <a:ext cx="6346825" cy="6547946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1120"/>
              </a:spcBef>
            </a:pPr>
            <a:r>
              <a:rPr sz="1200" b="1" i="1" spc="-10" dirty="0" err="1">
                <a:latin typeface="Times New Roman"/>
                <a:cs typeface="Times New Roman"/>
              </a:rPr>
              <a:t>Fundamentación</a:t>
            </a:r>
            <a:r>
              <a:rPr sz="1200" b="1" i="1" spc="50" dirty="0">
                <a:latin typeface="Times New Roman"/>
                <a:cs typeface="Times New Roman"/>
              </a:rPr>
              <a:t> </a:t>
            </a:r>
            <a:r>
              <a:rPr sz="1200" b="1" i="1" spc="-10" dirty="0">
                <a:latin typeface="Times New Roman"/>
                <a:cs typeface="Times New Roman"/>
              </a:rPr>
              <a:t>Teórica</a:t>
            </a:r>
            <a:endParaRPr sz="1200" dirty="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60"/>
              </a:spcBef>
            </a:pPr>
            <a:endParaRPr sz="1200" dirty="0">
              <a:latin typeface="Times New Roman"/>
              <a:cs typeface="Times New Roman"/>
            </a:endParaRPr>
          </a:p>
          <a:p>
            <a:pPr marL="12700" marR="6985" algn="just">
              <a:lnSpc>
                <a:spcPct val="100000"/>
              </a:lnSpc>
            </a:pPr>
            <a:r>
              <a:rPr sz="1200" b="1" i="1" dirty="0">
                <a:latin typeface="Times New Roman"/>
                <a:cs typeface="Times New Roman"/>
              </a:rPr>
              <a:t>La</a:t>
            </a:r>
            <a:r>
              <a:rPr sz="1200" b="1" i="1" spc="320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formación</a:t>
            </a:r>
            <a:r>
              <a:rPr sz="1200" b="1" i="1" spc="335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de</a:t>
            </a:r>
            <a:r>
              <a:rPr sz="1200" b="1" i="1" spc="320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profesionales</a:t>
            </a:r>
            <a:r>
              <a:rPr sz="1200" b="1" i="1" spc="325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competentes</a:t>
            </a:r>
            <a:r>
              <a:rPr sz="1200" b="1" i="1" spc="340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y</a:t>
            </a:r>
            <a:r>
              <a:rPr sz="1200" b="1" i="1" spc="335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comprometidos</a:t>
            </a:r>
            <a:r>
              <a:rPr sz="1200" b="1" i="1" spc="330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con</a:t>
            </a:r>
            <a:r>
              <a:rPr sz="1200" b="1" i="1" spc="330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el</a:t>
            </a:r>
            <a:r>
              <a:rPr sz="1200" b="1" i="1" spc="340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desarrollo</a:t>
            </a:r>
            <a:r>
              <a:rPr sz="1200" b="1" i="1" spc="325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social,</a:t>
            </a:r>
            <a:r>
              <a:rPr sz="1200" b="1" i="1" spc="325" dirty="0">
                <a:latin typeface="Times New Roman"/>
                <a:cs typeface="Times New Roman"/>
              </a:rPr>
              <a:t> </a:t>
            </a:r>
            <a:r>
              <a:rPr sz="1200" b="1" i="1" spc="-10" dirty="0">
                <a:latin typeface="Times New Roman"/>
                <a:cs typeface="Times New Roman"/>
              </a:rPr>
              <a:t>misión </a:t>
            </a:r>
            <a:r>
              <a:rPr sz="1200" b="1" i="1" dirty="0">
                <a:latin typeface="Times New Roman"/>
                <a:cs typeface="Times New Roman"/>
              </a:rPr>
              <a:t>esencial</a:t>
            </a:r>
            <a:r>
              <a:rPr sz="1200" b="1" i="1" spc="-5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de</a:t>
            </a:r>
            <a:r>
              <a:rPr sz="1200" b="1" i="1" spc="-20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la</a:t>
            </a:r>
            <a:r>
              <a:rPr sz="1200" b="1" i="1" spc="-25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universidad</a:t>
            </a:r>
            <a:r>
              <a:rPr sz="1200" b="1" i="1" spc="-20" dirty="0">
                <a:latin typeface="Times New Roman"/>
                <a:cs typeface="Times New Roman"/>
              </a:rPr>
              <a:t> </a:t>
            </a:r>
            <a:r>
              <a:rPr sz="1200" b="1" i="1" spc="-10" dirty="0">
                <a:latin typeface="Times New Roman"/>
                <a:cs typeface="Times New Roman"/>
              </a:rPr>
              <a:t>contemporánea</a:t>
            </a:r>
            <a:endParaRPr sz="1200" dirty="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60"/>
              </a:spcBef>
            </a:pPr>
            <a:endParaRPr sz="1200" dirty="0">
              <a:latin typeface="Times New Roman"/>
              <a:cs typeface="Times New Roman"/>
            </a:endParaRPr>
          </a:p>
          <a:p>
            <a:pPr marL="375285" marR="5080" indent="-36322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Cada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día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sociedad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demanda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más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fuerza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formación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profesionales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capaces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resolver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eficiencia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problemas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práctica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profesional,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además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lograr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desempeño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ético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spc="-50" dirty="0">
                <a:latin typeface="Times New Roman"/>
                <a:cs typeface="Times New Roman"/>
              </a:rPr>
              <a:t>y </a:t>
            </a:r>
            <a:r>
              <a:rPr sz="1200" dirty="0">
                <a:latin typeface="Times New Roman"/>
                <a:cs typeface="Times New Roman"/>
              </a:rPr>
              <a:t>responsable.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responsabilidad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ciudadana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compromiso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social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valores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asociados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spc="-50" dirty="0">
                <a:latin typeface="Times New Roman"/>
                <a:cs typeface="Times New Roman"/>
              </a:rPr>
              <a:t>y </a:t>
            </a:r>
            <a:r>
              <a:rPr sz="1200" dirty="0">
                <a:latin typeface="Times New Roman"/>
                <a:cs typeface="Times New Roman"/>
              </a:rPr>
              <a:t>vinculados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competencia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 err="1">
                <a:latin typeface="Times New Roman"/>
                <a:cs typeface="Times New Roman"/>
              </a:rPr>
              <a:t>estos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lang="es-ES" sz="1200" dirty="0">
                <a:latin typeface="Times New Roman"/>
                <a:cs typeface="Times New Roman"/>
              </a:rPr>
              <a:t>egresados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constituyen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centro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atención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proceso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formación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tiene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lugar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universidades,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expresando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necesidad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transitar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un </a:t>
            </a:r>
            <a:r>
              <a:rPr sz="1200" dirty="0">
                <a:latin typeface="Times New Roman"/>
                <a:cs typeface="Times New Roman"/>
              </a:rPr>
              <a:t>aprendizaje tecnocrático a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uno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humanista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(González,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2001).</a:t>
            </a:r>
            <a:endParaRPr sz="1200" dirty="0">
              <a:latin typeface="Times New Roman"/>
              <a:cs typeface="Times New Roman"/>
            </a:endParaRPr>
          </a:p>
          <a:p>
            <a:pPr marL="375285" marR="6985" indent="-36322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este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sentido,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señala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Corrales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(2009),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educación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universitaria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le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corresponde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papel </a:t>
            </a:r>
            <a:r>
              <a:rPr sz="1200" dirty="0">
                <a:latin typeface="Times New Roman"/>
                <a:cs typeface="Times New Roman"/>
              </a:rPr>
              <a:t>estelar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escenario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previsto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 los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próximos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años,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porque es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donde las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nuevas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generaciones </a:t>
            </a:r>
            <a:r>
              <a:rPr sz="1200" dirty="0">
                <a:latin typeface="Times New Roman"/>
                <a:cs typeface="Times New Roman"/>
              </a:rPr>
              <a:t>deben ser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modeladas con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apego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paradigmas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emanados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reflexión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científica,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través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 </a:t>
            </a:r>
            <a:r>
              <a:rPr sz="1200" dirty="0">
                <a:latin typeface="Times New Roman"/>
                <a:cs typeface="Times New Roman"/>
              </a:rPr>
              <a:t>planes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programas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académicos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transdisciplinarios,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integrales y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abiertos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trascendencia.</a:t>
            </a:r>
            <a:endParaRPr sz="1200" dirty="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15"/>
              </a:spcBef>
            </a:pPr>
            <a:endParaRPr sz="1200" dirty="0">
              <a:latin typeface="Times New Roman"/>
              <a:cs typeface="Times New Roman"/>
            </a:endParaRPr>
          </a:p>
          <a:p>
            <a:pPr marL="12700" algn="just">
              <a:lnSpc>
                <a:spcPct val="100000"/>
              </a:lnSpc>
              <a:spcBef>
                <a:spcPts val="5"/>
              </a:spcBef>
            </a:pPr>
            <a:r>
              <a:rPr sz="1200" b="1" i="1" dirty="0">
                <a:latin typeface="Times New Roman"/>
                <a:cs typeface="Times New Roman"/>
              </a:rPr>
              <a:t>Educar</a:t>
            </a:r>
            <a:r>
              <a:rPr sz="1200" b="1" i="1" spc="-25" dirty="0">
                <a:latin typeface="Times New Roman"/>
                <a:cs typeface="Times New Roman"/>
              </a:rPr>
              <a:t> </a:t>
            </a:r>
            <a:r>
              <a:rPr sz="1200" b="1" i="1" spc="-10" dirty="0">
                <a:latin typeface="Times New Roman"/>
                <a:cs typeface="Times New Roman"/>
              </a:rPr>
              <a:t>humanamente.</a:t>
            </a:r>
            <a:endParaRPr sz="1200" dirty="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25"/>
              </a:spcBef>
            </a:pPr>
            <a:endParaRPr sz="1200" dirty="0">
              <a:latin typeface="Times New Roman"/>
              <a:cs typeface="Times New Roman"/>
            </a:endParaRPr>
          </a:p>
          <a:p>
            <a:pPr marL="375285" marR="6985" indent="-36322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Este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tipo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educación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trasciende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educación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cognoscitiva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intelectual,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abarcar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educación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toda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persona,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incluyendo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crecimiento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personal,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desarrollo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personalidad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aprendizaje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orientado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hacia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uno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mismo.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modo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existencial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vivir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vida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sea </a:t>
            </a:r>
            <a:r>
              <a:rPr sz="1200" dirty="0">
                <a:latin typeface="Times New Roman"/>
                <a:cs typeface="Times New Roman"/>
              </a:rPr>
              <a:t>estática,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sino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proceso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activo,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flexible,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adaptación.</a:t>
            </a:r>
            <a:endParaRPr sz="1200" dirty="0">
              <a:latin typeface="Times New Roman"/>
              <a:cs typeface="Times New Roman"/>
            </a:endParaRPr>
          </a:p>
          <a:p>
            <a:pPr marL="50800" algn="just">
              <a:lnSpc>
                <a:spcPct val="100000"/>
              </a:lnSpc>
              <a:spcBef>
                <a:spcPts val="455"/>
              </a:spcBef>
            </a:pPr>
            <a:r>
              <a:rPr sz="1200" b="1" i="1" dirty="0">
                <a:latin typeface="Times New Roman"/>
                <a:cs typeface="Times New Roman"/>
              </a:rPr>
              <a:t>El</a:t>
            </a:r>
            <a:r>
              <a:rPr sz="1200" b="1" i="1" spc="-15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componente</a:t>
            </a:r>
            <a:r>
              <a:rPr sz="1200" b="1" i="1" spc="-15" dirty="0">
                <a:latin typeface="Times New Roman"/>
                <a:cs typeface="Times New Roman"/>
              </a:rPr>
              <a:t> </a:t>
            </a:r>
            <a:r>
              <a:rPr sz="1200" b="1" i="1" spc="-10" dirty="0">
                <a:latin typeface="Times New Roman"/>
                <a:cs typeface="Times New Roman"/>
              </a:rPr>
              <a:t>socio-</a:t>
            </a:r>
            <a:r>
              <a:rPr sz="1200" b="1" i="1" dirty="0">
                <a:latin typeface="Times New Roman"/>
                <a:cs typeface="Times New Roman"/>
              </a:rPr>
              <a:t>humanístico</a:t>
            </a:r>
            <a:r>
              <a:rPr sz="1200" b="1" i="1" spc="-30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en</a:t>
            </a:r>
            <a:r>
              <a:rPr sz="1200" b="1" i="1" spc="-15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la</a:t>
            </a:r>
            <a:r>
              <a:rPr sz="1200" b="1" i="1" spc="-15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formación</a:t>
            </a:r>
            <a:r>
              <a:rPr sz="1200" b="1" i="1" spc="-20" dirty="0">
                <a:latin typeface="Times New Roman"/>
                <a:cs typeface="Times New Roman"/>
              </a:rPr>
              <a:t> </a:t>
            </a:r>
            <a:r>
              <a:rPr sz="1200" b="1" i="1" spc="-10" dirty="0">
                <a:latin typeface="Times New Roman"/>
                <a:cs typeface="Times New Roman"/>
              </a:rPr>
              <a:t>integral.</a:t>
            </a:r>
            <a:endParaRPr sz="1200" dirty="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25"/>
              </a:spcBef>
            </a:pPr>
            <a:endParaRPr sz="1200" dirty="0">
              <a:latin typeface="Times New Roman"/>
              <a:cs typeface="Times New Roman"/>
            </a:endParaRPr>
          </a:p>
          <a:p>
            <a:pPr marL="375285" marR="8255" indent="-36322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hombre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unidad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compleja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ser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biológico-psicológico-</a:t>
            </a:r>
            <a:r>
              <a:rPr sz="1200" dirty="0">
                <a:latin typeface="Times New Roman"/>
                <a:cs typeface="Times New Roman"/>
              </a:rPr>
              <a:t>social.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allí,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orientación socio-</a:t>
            </a:r>
            <a:r>
              <a:rPr sz="1200" dirty="0">
                <a:latin typeface="Times New Roman"/>
                <a:cs typeface="Times New Roman"/>
              </a:rPr>
              <a:t>humanística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formación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estudiante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concibe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modo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configurar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el </a:t>
            </a:r>
            <a:r>
              <a:rPr sz="1200" dirty="0">
                <a:latin typeface="Times New Roman"/>
                <a:cs typeface="Times New Roman"/>
              </a:rPr>
              <a:t>proceso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 sistema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influencias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educativas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 realzan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valores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humanos,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educan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vida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social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propician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pleno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desarrollo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personal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genuina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expresión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dichos </a:t>
            </a:r>
            <a:r>
              <a:rPr sz="1200" dirty="0">
                <a:latin typeface="Times New Roman"/>
                <a:cs typeface="Times New Roman"/>
              </a:rPr>
              <a:t>valores,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función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progreso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social.</a:t>
            </a:r>
            <a:endParaRPr sz="1200" dirty="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60"/>
              </a:spcBef>
            </a:pPr>
            <a:endParaRPr sz="1200" dirty="0">
              <a:latin typeface="Times New Roman"/>
              <a:cs typeface="Times New Roman"/>
            </a:endParaRPr>
          </a:p>
          <a:p>
            <a:pPr marL="12700" algn="just">
              <a:lnSpc>
                <a:spcPct val="100000"/>
              </a:lnSpc>
            </a:pPr>
            <a:r>
              <a:rPr sz="1200" b="1" i="1" dirty="0">
                <a:latin typeface="Times New Roman"/>
                <a:cs typeface="Times New Roman"/>
              </a:rPr>
              <a:t>Calidad</a:t>
            </a:r>
            <a:r>
              <a:rPr sz="1200" b="1" i="1" spc="-10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humana</a:t>
            </a:r>
            <a:r>
              <a:rPr sz="1200" b="1" i="1" spc="-50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y</a:t>
            </a:r>
            <a:r>
              <a:rPr sz="1200" b="1" i="1" spc="-20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formación</a:t>
            </a:r>
            <a:r>
              <a:rPr sz="1200" b="1" i="1" spc="-10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profesional</a:t>
            </a:r>
            <a:r>
              <a:rPr sz="1200" b="1" i="1" spc="-20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del</a:t>
            </a:r>
            <a:r>
              <a:rPr sz="1200" b="1" i="1" spc="-5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egresado</a:t>
            </a:r>
            <a:r>
              <a:rPr sz="1200" b="1" i="1" spc="-10" dirty="0">
                <a:latin typeface="Times New Roman"/>
                <a:cs typeface="Times New Roman"/>
              </a:rPr>
              <a:t> universitario.</a:t>
            </a:r>
            <a:endParaRPr sz="1200" dirty="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60"/>
              </a:spcBef>
            </a:pPr>
            <a:endParaRPr sz="1200" dirty="0">
              <a:latin typeface="Times New Roman"/>
              <a:cs typeface="Times New Roman"/>
            </a:endParaRPr>
          </a:p>
          <a:p>
            <a:pPr marL="375285" marR="10160" indent="-36322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Si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educación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concibe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ayuda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desarrollo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integral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persona,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finalidad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última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es </a:t>
            </a:r>
            <a:r>
              <a:rPr sz="1200" dirty="0">
                <a:latin typeface="Times New Roman"/>
                <a:cs typeface="Times New Roman"/>
              </a:rPr>
              <a:t>aportar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calidad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humana.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Esta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meta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confiere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particular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dignidad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toda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tarea</a:t>
            </a:r>
            <a:endParaRPr sz="1200" dirty="0">
              <a:latin typeface="Times New Roman"/>
              <a:cs typeface="Times New Roman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1347342" y="8220692"/>
            <a:ext cx="4304665" cy="81851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ts val="1410"/>
              </a:lnSpc>
            </a:pPr>
            <a:r>
              <a:rPr sz="1200" b="1" dirty="0">
                <a:latin typeface="Times New Roman"/>
                <a:cs typeface="Times New Roman"/>
              </a:rPr>
              <a:t>Educación</a:t>
            </a:r>
            <a:r>
              <a:rPr sz="1200" b="1" spc="-6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Universitaria: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Una</a:t>
            </a:r>
            <a:r>
              <a:rPr sz="1200" b="1" spc="-5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Hermeneusis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Fenomenológica</a:t>
            </a:r>
            <a:r>
              <a:rPr sz="1200" b="1" spc="-1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</a:t>
            </a:r>
            <a:r>
              <a:rPr sz="1200" b="1" spc="-55" dirty="0">
                <a:latin typeface="Times New Roman"/>
                <a:cs typeface="Times New Roman"/>
              </a:rPr>
              <a:t> </a:t>
            </a:r>
            <a:r>
              <a:rPr sz="1200" b="1" spc="-25" dirty="0">
                <a:latin typeface="Times New Roman"/>
                <a:cs typeface="Times New Roman"/>
              </a:rPr>
              <a:t>la</a:t>
            </a:r>
            <a:endParaRPr sz="1200">
              <a:latin typeface="Times New Roman"/>
              <a:cs typeface="Times New Roman"/>
            </a:endParaRPr>
          </a:p>
          <a:p>
            <a:pPr marL="352425" marR="342265" algn="ctr">
              <a:lnSpc>
                <a:spcPts val="1400"/>
              </a:lnSpc>
              <a:spcBef>
                <a:spcPts val="80"/>
              </a:spcBef>
            </a:pPr>
            <a:r>
              <a:rPr sz="1200" b="1" dirty="0">
                <a:latin typeface="Times New Roman"/>
                <a:cs typeface="Times New Roman"/>
              </a:rPr>
              <a:t>Calidad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Humana</a:t>
            </a:r>
            <a:r>
              <a:rPr sz="1200" b="1" spc="-3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los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Egresados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del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Área de</a:t>
            </a:r>
            <a:r>
              <a:rPr sz="1200" b="1" spc="-10" dirty="0">
                <a:latin typeface="Times New Roman"/>
                <a:cs typeface="Times New Roman"/>
              </a:rPr>
              <a:t> Ciencias </a:t>
            </a:r>
            <a:r>
              <a:rPr sz="1200" b="1" dirty="0">
                <a:latin typeface="Times New Roman"/>
                <a:cs typeface="Times New Roman"/>
              </a:rPr>
              <a:t>Económicas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la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Universidad</a:t>
            </a:r>
            <a:r>
              <a:rPr sz="1200" b="1" spc="-5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“Rómulo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Gallegos</a:t>
            </a:r>
            <a:endParaRPr sz="1200">
              <a:latin typeface="Times New Roman"/>
              <a:cs typeface="Times New Roman"/>
            </a:endParaRPr>
          </a:p>
          <a:p>
            <a:pPr marL="635" algn="ctr">
              <a:lnSpc>
                <a:spcPct val="100000"/>
              </a:lnSpc>
              <a:spcBef>
                <a:spcPts val="590"/>
              </a:spcBef>
            </a:pPr>
            <a:r>
              <a:rPr sz="1200" b="1" spc="-35" dirty="0">
                <a:latin typeface="Times New Roman"/>
                <a:cs typeface="Times New Roman"/>
              </a:rPr>
              <a:t>Dr.</a:t>
            </a:r>
            <a:r>
              <a:rPr sz="1200" b="1" spc="-4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Rolando</a:t>
            </a:r>
            <a:r>
              <a:rPr sz="1200" b="1" spc="-8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Allexer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Castillo</a:t>
            </a:r>
            <a:r>
              <a:rPr sz="1200" b="1" spc="-50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Villanueva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9" name="object 19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51544" rIns="0" bIns="0" rtlCol="0">
            <a:spAutoFit/>
          </a:bodyPr>
          <a:lstStyle/>
          <a:p>
            <a:pPr marL="279400">
              <a:lnSpc>
                <a:spcPts val="1410"/>
              </a:lnSpc>
            </a:pPr>
            <a:fld id="{81D60167-4931-47E6-BA6A-407CBD079E47}" type="slidenum">
              <a:rPr b="1" spc="-25" dirty="0">
                <a:latin typeface="Times New Roman"/>
                <a:cs typeface="Times New Roman"/>
              </a:rPr>
              <a:t>14</a:t>
            </a:fld>
            <a:endParaRPr b="1" spc="-25" dirty="0">
              <a:latin typeface="Times New Roman"/>
              <a:cs typeface="Times New Roman"/>
            </a:endParaRPr>
          </a:p>
        </p:txBody>
      </p:sp>
      <p:grpSp>
        <p:nvGrpSpPr>
          <p:cNvPr id="20" name="Grupo 19">
            <a:extLst>
              <a:ext uri="{FF2B5EF4-FFF2-40B4-BE49-F238E27FC236}">
                <a16:creationId xmlns:a16="http://schemas.microsoft.com/office/drawing/2014/main" id="{18F04E95-3BAA-1EAE-FF9E-68DD89AD163C}"/>
              </a:ext>
            </a:extLst>
          </p:cNvPr>
          <p:cNvGrpSpPr/>
          <p:nvPr/>
        </p:nvGrpSpPr>
        <p:grpSpPr>
          <a:xfrm>
            <a:off x="192024" y="99280"/>
            <a:ext cx="6472351" cy="1452626"/>
            <a:chOff x="470065" y="1951410"/>
            <a:chExt cx="6665976" cy="1452626"/>
          </a:xfrm>
        </p:grpSpPr>
        <p:grpSp>
          <p:nvGrpSpPr>
            <p:cNvPr id="21" name="object 12">
              <a:extLst>
                <a:ext uri="{FF2B5EF4-FFF2-40B4-BE49-F238E27FC236}">
                  <a16:creationId xmlns:a16="http://schemas.microsoft.com/office/drawing/2014/main" id="{F57AF4FB-FA39-3730-AC4C-844AF1B7C8C2}"/>
                </a:ext>
              </a:extLst>
            </p:cNvPr>
            <p:cNvGrpSpPr/>
            <p:nvPr/>
          </p:nvGrpSpPr>
          <p:grpSpPr>
            <a:xfrm>
              <a:off x="470065" y="1951664"/>
              <a:ext cx="6665976" cy="1452372"/>
              <a:chOff x="96011" y="115823"/>
              <a:chExt cx="6665976" cy="1452372"/>
            </a:xfrm>
          </p:grpSpPr>
          <p:pic>
            <p:nvPicPr>
              <p:cNvPr id="25" name="object 13">
                <a:extLst>
                  <a:ext uri="{FF2B5EF4-FFF2-40B4-BE49-F238E27FC236}">
                    <a16:creationId xmlns:a16="http://schemas.microsoft.com/office/drawing/2014/main" id="{C8C5EA75-94F9-5F9A-8C30-91A060BE44D5}"/>
                  </a:ext>
                </a:extLst>
              </p:cNvPr>
              <p:cNvPicPr/>
              <p:nvPr/>
            </p:nvPicPr>
            <p:blipFill>
              <a:blip r:embed="rId2" cstate="print"/>
              <a:stretch>
                <a:fillRect/>
              </a:stretch>
            </p:blipFill>
            <p:spPr>
              <a:xfrm>
                <a:off x="96011" y="115823"/>
                <a:ext cx="6665976" cy="1452372"/>
              </a:xfrm>
              <a:prstGeom prst="rect">
                <a:avLst/>
              </a:prstGeom>
            </p:spPr>
          </p:pic>
          <p:pic>
            <p:nvPicPr>
              <p:cNvPr id="26" name="object 14">
                <a:extLst>
                  <a:ext uri="{FF2B5EF4-FFF2-40B4-BE49-F238E27FC236}">
                    <a16:creationId xmlns:a16="http://schemas.microsoft.com/office/drawing/2014/main" id="{058E4B3D-B7E2-135B-22D7-E00A093DCB3E}"/>
                  </a:ext>
                </a:extLst>
              </p:cNvPr>
              <p:cNvPicPr/>
              <p:nvPr/>
            </p:nvPicPr>
            <p:blipFill>
              <a:blip r:embed="rId3" cstate="print"/>
              <a:stretch>
                <a:fillRect/>
              </a:stretch>
            </p:blipFill>
            <p:spPr>
              <a:xfrm>
                <a:off x="142849" y="142875"/>
                <a:ext cx="6572275" cy="1358646"/>
              </a:xfrm>
              <a:prstGeom prst="rect">
                <a:avLst/>
              </a:prstGeom>
            </p:spPr>
          </p:pic>
          <p:sp>
            <p:nvSpPr>
              <p:cNvPr id="27" name="object 15">
                <a:extLst>
                  <a:ext uri="{FF2B5EF4-FFF2-40B4-BE49-F238E27FC236}">
                    <a16:creationId xmlns:a16="http://schemas.microsoft.com/office/drawing/2014/main" id="{4535D82C-067A-60E5-942F-416807ED6693}"/>
                  </a:ext>
                </a:extLst>
              </p:cNvPr>
              <p:cNvSpPr/>
              <p:nvPr/>
            </p:nvSpPr>
            <p:spPr>
              <a:xfrm>
                <a:off x="142849" y="142875"/>
                <a:ext cx="6572884" cy="1358900"/>
              </a:xfrm>
              <a:custGeom>
                <a:avLst/>
                <a:gdLst/>
                <a:ahLst/>
                <a:cxnLst/>
                <a:rect l="l" t="t" r="r" b="b"/>
                <a:pathLst>
                  <a:path w="6572884" h="1358900">
                    <a:moveTo>
                      <a:pt x="0" y="226441"/>
                    </a:moveTo>
                    <a:lnTo>
                      <a:pt x="4600" y="180795"/>
                    </a:lnTo>
                    <a:lnTo>
                      <a:pt x="17795" y="138285"/>
                    </a:lnTo>
                    <a:lnTo>
                      <a:pt x="38673" y="99820"/>
                    </a:lnTo>
                    <a:lnTo>
                      <a:pt x="66324" y="66309"/>
                    </a:lnTo>
                    <a:lnTo>
                      <a:pt x="99837" y="38663"/>
                    </a:lnTo>
                    <a:lnTo>
                      <a:pt x="138301" y="17789"/>
                    </a:lnTo>
                    <a:lnTo>
                      <a:pt x="180806" y="4599"/>
                    </a:lnTo>
                    <a:lnTo>
                      <a:pt x="226440" y="0"/>
                    </a:lnTo>
                    <a:lnTo>
                      <a:pt x="6345834" y="0"/>
                    </a:lnTo>
                    <a:lnTo>
                      <a:pt x="6391480" y="4599"/>
                    </a:lnTo>
                    <a:lnTo>
                      <a:pt x="6433990" y="17789"/>
                    </a:lnTo>
                    <a:lnTo>
                      <a:pt x="6472455" y="38663"/>
                    </a:lnTo>
                    <a:lnTo>
                      <a:pt x="6505965" y="66309"/>
                    </a:lnTo>
                    <a:lnTo>
                      <a:pt x="6533612" y="99820"/>
                    </a:lnTo>
                    <a:lnTo>
                      <a:pt x="6554485" y="138285"/>
                    </a:lnTo>
                    <a:lnTo>
                      <a:pt x="6567676" y="180795"/>
                    </a:lnTo>
                    <a:lnTo>
                      <a:pt x="6572275" y="226441"/>
                    </a:lnTo>
                    <a:lnTo>
                      <a:pt x="6572275" y="1132204"/>
                    </a:lnTo>
                    <a:lnTo>
                      <a:pt x="6567676" y="1177850"/>
                    </a:lnTo>
                    <a:lnTo>
                      <a:pt x="6554485" y="1220360"/>
                    </a:lnTo>
                    <a:lnTo>
                      <a:pt x="6533612" y="1258825"/>
                    </a:lnTo>
                    <a:lnTo>
                      <a:pt x="6505965" y="1292336"/>
                    </a:lnTo>
                    <a:lnTo>
                      <a:pt x="6472455" y="1319982"/>
                    </a:lnTo>
                    <a:lnTo>
                      <a:pt x="6433990" y="1340856"/>
                    </a:lnTo>
                    <a:lnTo>
                      <a:pt x="6391480" y="1354046"/>
                    </a:lnTo>
                    <a:lnTo>
                      <a:pt x="6345834" y="1358646"/>
                    </a:lnTo>
                    <a:lnTo>
                      <a:pt x="226440" y="1358646"/>
                    </a:lnTo>
                    <a:lnTo>
                      <a:pt x="180806" y="1354046"/>
                    </a:lnTo>
                    <a:lnTo>
                      <a:pt x="138301" y="1340856"/>
                    </a:lnTo>
                    <a:lnTo>
                      <a:pt x="99837" y="1319982"/>
                    </a:lnTo>
                    <a:lnTo>
                      <a:pt x="66324" y="1292336"/>
                    </a:lnTo>
                    <a:lnTo>
                      <a:pt x="38673" y="1258825"/>
                    </a:lnTo>
                    <a:lnTo>
                      <a:pt x="17795" y="1220360"/>
                    </a:lnTo>
                    <a:lnTo>
                      <a:pt x="4600" y="1177850"/>
                    </a:lnTo>
                    <a:lnTo>
                      <a:pt x="0" y="1132204"/>
                    </a:lnTo>
                    <a:lnTo>
                      <a:pt x="0" y="226441"/>
                    </a:lnTo>
                    <a:close/>
                  </a:path>
                </a:pathLst>
              </a:custGeom>
              <a:ln w="9525">
                <a:solidFill>
                  <a:srgbClr val="55CE74"/>
                </a:solidFill>
              </a:ln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pic>
            <p:nvPicPr>
              <p:cNvPr id="28" name="object 16">
                <a:extLst>
                  <a:ext uri="{FF2B5EF4-FFF2-40B4-BE49-F238E27FC236}">
                    <a16:creationId xmlns:a16="http://schemas.microsoft.com/office/drawing/2014/main" id="{4227FB5C-57F9-3CD7-C433-F30855E63221}"/>
                  </a:ext>
                </a:extLst>
              </p:cNvPr>
              <p:cNvPicPr/>
              <p:nvPr/>
            </p:nvPicPr>
            <p:blipFill>
              <a:blip r:embed="rId4" cstate="print"/>
              <a:stretch>
                <a:fillRect/>
              </a:stretch>
            </p:blipFill>
            <p:spPr>
              <a:xfrm>
                <a:off x="2500248" y="305930"/>
                <a:ext cx="1714500" cy="733945"/>
              </a:xfrm>
              <a:prstGeom prst="rect">
                <a:avLst/>
              </a:prstGeom>
            </p:spPr>
          </p:pic>
        </p:grpSp>
        <p:sp>
          <p:nvSpPr>
            <p:cNvPr id="22" name="object 16">
              <a:extLst>
                <a:ext uri="{FF2B5EF4-FFF2-40B4-BE49-F238E27FC236}">
                  <a16:creationId xmlns:a16="http://schemas.microsoft.com/office/drawing/2014/main" id="{C701C2CE-5F28-CA19-93FB-9539296DDDC3}"/>
                </a:ext>
              </a:extLst>
            </p:cNvPr>
            <p:cNvSpPr txBox="1"/>
            <p:nvPr/>
          </p:nvSpPr>
          <p:spPr>
            <a:xfrm>
              <a:off x="2775727" y="2875716"/>
              <a:ext cx="3332858" cy="391795"/>
            </a:xfrm>
            <a:prstGeom prst="rect">
              <a:avLst/>
            </a:prstGeom>
            <a:noFill/>
          </p:spPr>
          <p:txBody>
            <a:bodyPr vert="horz" wrap="square" lIns="0" tIns="12700" rIns="0" bIns="0" rtlCol="0">
              <a:spAutoFit/>
            </a:bodyPr>
            <a:lstStyle/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Volumen 4,  Número 1  Enero a Julio 2021</a:t>
              </a:r>
            </a:p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Revista Semestral. Venezuela</a:t>
              </a:r>
              <a:endParaRPr sz="1200" dirty="0">
                <a:latin typeface="Arial"/>
                <a:cs typeface="Arial"/>
              </a:endParaRPr>
            </a:p>
          </p:txBody>
        </p:sp>
        <p:pic>
          <p:nvPicPr>
            <p:cNvPr id="23" name="object 25">
              <a:extLst>
                <a:ext uri="{FF2B5EF4-FFF2-40B4-BE49-F238E27FC236}">
                  <a16:creationId xmlns:a16="http://schemas.microsoft.com/office/drawing/2014/main" id="{B7EF6AAE-4842-0AB3-4196-9B5B65F61D3C}"/>
                </a:ext>
              </a:extLst>
            </p:cNvPr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470065" y="2027896"/>
              <a:ext cx="2305662" cy="1053903"/>
            </a:xfrm>
            <a:prstGeom prst="rect">
              <a:avLst/>
            </a:prstGeom>
          </p:spPr>
        </p:pic>
        <p:pic>
          <p:nvPicPr>
            <p:cNvPr id="24" name="object 31">
              <a:extLst>
                <a:ext uri="{FF2B5EF4-FFF2-40B4-BE49-F238E27FC236}">
                  <a16:creationId xmlns:a16="http://schemas.microsoft.com/office/drawing/2014/main" id="{C8FA7F6E-A9E7-DC4E-1F1A-EF6A1062A9CD}"/>
                </a:ext>
              </a:extLst>
            </p:cNvPr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4932681" y="1951410"/>
              <a:ext cx="1805304" cy="893889"/>
            </a:xfrm>
            <a:prstGeom prst="rect">
              <a:avLst/>
            </a:prstGeom>
          </p:spPr>
        </p:pic>
      </p:grpSp>
    </p:spTree>
  </p:cSld>
  <p:clrMapOvr>
    <a:masterClrMapping/>
  </p:clrMapOvr>
</p:sld>
</file>

<file path=ppt/slides/slide1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94485" y="115823"/>
            <a:ext cx="6669405" cy="8926195"/>
            <a:chOff x="94485" y="115823"/>
            <a:chExt cx="6669405" cy="8926195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44780" y="8651747"/>
              <a:ext cx="6516624" cy="158496"/>
            </a:xfrm>
            <a:prstGeom prst="rect">
              <a:avLst/>
            </a:prstGeom>
          </p:spPr>
        </p:pic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96012" y="115823"/>
              <a:ext cx="6665976" cy="1452372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42849" y="142875"/>
              <a:ext cx="6572275" cy="1358646"/>
            </a:xfrm>
            <a:prstGeom prst="rect">
              <a:avLst/>
            </a:prstGeom>
          </p:spPr>
        </p:pic>
        <p:sp>
          <p:nvSpPr>
            <p:cNvPr id="6" name="object 6"/>
            <p:cNvSpPr/>
            <p:nvPr/>
          </p:nvSpPr>
          <p:spPr>
            <a:xfrm>
              <a:off x="142849" y="142875"/>
              <a:ext cx="6572884" cy="1358900"/>
            </a:xfrm>
            <a:custGeom>
              <a:avLst/>
              <a:gdLst/>
              <a:ahLst/>
              <a:cxnLst/>
              <a:rect l="l" t="t" r="r" b="b"/>
              <a:pathLst>
                <a:path w="6572884" h="1358900">
                  <a:moveTo>
                    <a:pt x="0" y="226441"/>
                  </a:moveTo>
                  <a:lnTo>
                    <a:pt x="4600" y="180795"/>
                  </a:lnTo>
                  <a:lnTo>
                    <a:pt x="17795" y="138285"/>
                  </a:lnTo>
                  <a:lnTo>
                    <a:pt x="38673" y="99820"/>
                  </a:lnTo>
                  <a:lnTo>
                    <a:pt x="66324" y="66309"/>
                  </a:lnTo>
                  <a:lnTo>
                    <a:pt x="99837" y="38663"/>
                  </a:lnTo>
                  <a:lnTo>
                    <a:pt x="138301" y="17789"/>
                  </a:lnTo>
                  <a:lnTo>
                    <a:pt x="180806" y="4599"/>
                  </a:lnTo>
                  <a:lnTo>
                    <a:pt x="226440" y="0"/>
                  </a:lnTo>
                  <a:lnTo>
                    <a:pt x="6345834" y="0"/>
                  </a:lnTo>
                  <a:lnTo>
                    <a:pt x="6391480" y="4599"/>
                  </a:lnTo>
                  <a:lnTo>
                    <a:pt x="6433990" y="17789"/>
                  </a:lnTo>
                  <a:lnTo>
                    <a:pt x="6472455" y="38663"/>
                  </a:lnTo>
                  <a:lnTo>
                    <a:pt x="6505965" y="66309"/>
                  </a:lnTo>
                  <a:lnTo>
                    <a:pt x="6533612" y="99820"/>
                  </a:lnTo>
                  <a:lnTo>
                    <a:pt x="6554485" y="138285"/>
                  </a:lnTo>
                  <a:lnTo>
                    <a:pt x="6567676" y="180795"/>
                  </a:lnTo>
                  <a:lnTo>
                    <a:pt x="6572275" y="226441"/>
                  </a:lnTo>
                  <a:lnTo>
                    <a:pt x="6572275" y="1132204"/>
                  </a:lnTo>
                  <a:lnTo>
                    <a:pt x="6567676" y="1177850"/>
                  </a:lnTo>
                  <a:lnTo>
                    <a:pt x="6554485" y="1220360"/>
                  </a:lnTo>
                  <a:lnTo>
                    <a:pt x="6533612" y="1258825"/>
                  </a:lnTo>
                  <a:lnTo>
                    <a:pt x="6505965" y="1292336"/>
                  </a:lnTo>
                  <a:lnTo>
                    <a:pt x="6472455" y="1319982"/>
                  </a:lnTo>
                  <a:lnTo>
                    <a:pt x="6433990" y="1340856"/>
                  </a:lnTo>
                  <a:lnTo>
                    <a:pt x="6391480" y="1354046"/>
                  </a:lnTo>
                  <a:lnTo>
                    <a:pt x="6345834" y="1358646"/>
                  </a:lnTo>
                  <a:lnTo>
                    <a:pt x="226440" y="1358646"/>
                  </a:lnTo>
                  <a:lnTo>
                    <a:pt x="180806" y="1354046"/>
                  </a:lnTo>
                  <a:lnTo>
                    <a:pt x="138301" y="1340856"/>
                  </a:lnTo>
                  <a:lnTo>
                    <a:pt x="99837" y="1319982"/>
                  </a:lnTo>
                  <a:lnTo>
                    <a:pt x="66324" y="1292336"/>
                  </a:lnTo>
                  <a:lnTo>
                    <a:pt x="38673" y="1258825"/>
                  </a:lnTo>
                  <a:lnTo>
                    <a:pt x="17795" y="1220360"/>
                  </a:lnTo>
                  <a:lnTo>
                    <a:pt x="4600" y="1177850"/>
                  </a:lnTo>
                  <a:lnTo>
                    <a:pt x="0" y="1132204"/>
                  </a:lnTo>
                  <a:lnTo>
                    <a:pt x="0" y="226441"/>
                  </a:lnTo>
                  <a:close/>
                </a:path>
              </a:pathLst>
            </a:custGeom>
            <a:ln w="9525">
              <a:solidFill>
                <a:srgbClr val="55CE7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" name="object 7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2500248" y="305930"/>
              <a:ext cx="1714500" cy="733945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2738628" y="1024127"/>
              <a:ext cx="1897379" cy="371855"/>
            </a:xfrm>
            <a:prstGeom prst="rect">
              <a:avLst/>
            </a:prstGeom>
          </p:spPr>
        </p:pic>
        <p:pic>
          <p:nvPicPr>
            <p:cNvPr id="9" name="object 9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4401312" y="1024127"/>
              <a:ext cx="1577339" cy="371855"/>
            </a:xfrm>
            <a:prstGeom prst="rect">
              <a:avLst/>
            </a:prstGeom>
          </p:spPr>
        </p:pic>
        <p:pic>
          <p:nvPicPr>
            <p:cNvPr id="10" name="object 10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3169920" y="1207007"/>
              <a:ext cx="1546859" cy="371855"/>
            </a:xfrm>
            <a:prstGeom prst="rect">
              <a:avLst/>
            </a:prstGeom>
          </p:spPr>
        </p:pic>
        <p:pic>
          <p:nvPicPr>
            <p:cNvPr id="11" name="object 11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4482083" y="1207007"/>
              <a:ext cx="284988" cy="371855"/>
            </a:xfrm>
            <a:prstGeom prst="rect">
              <a:avLst/>
            </a:prstGeom>
          </p:spPr>
        </p:pic>
        <p:pic>
          <p:nvPicPr>
            <p:cNvPr id="12" name="object 12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4571999" y="1207007"/>
              <a:ext cx="1013460" cy="371855"/>
            </a:xfrm>
            <a:prstGeom prst="rect">
              <a:avLst/>
            </a:prstGeom>
          </p:spPr>
        </p:pic>
        <p:pic>
          <p:nvPicPr>
            <p:cNvPr id="13" name="object 13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324612" y="234695"/>
              <a:ext cx="1719072" cy="1341120"/>
            </a:xfrm>
            <a:prstGeom prst="rect">
              <a:avLst/>
            </a:prstGeom>
          </p:spPr>
        </p:pic>
        <p:pic>
          <p:nvPicPr>
            <p:cNvPr id="14" name="object 14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5606795" y="8193022"/>
              <a:ext cx="1092707" cy="848868"/>
            </a:xfrm>
            <a:prstGeom prst="rect">
              <a:avLst/>
            </a:prstGeom>
          </p:spPr>
        </p:pic>
        <p:pic>
          <p:nvPicPr>
            <p:cNvPr id="15" name="object 15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109728" y="8193022"/>
              <a:ext cx="1092708" cy="848868"/>
            </a:xfrm>
            <a:prstGeom prst="rect">
              <a:avLst/>
            </a:prstGeom>
          </p:spPr>
        </p:pic>
      </p:grpSp>
      <p:sp>
        <p:nvSpPr>
          <p:cNvPr id="16" name="object 16"/>
          <p:cNvSpPr txBox="1"/>
          <p:nvPr/>
        </p:nvSpPr>
        <p:spPr>
          <a:xfrm>
            <a:off x="293014" y="1068451"/>
            <a:ext cx="6158230" cy="664146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2992755" marR="584200" indent="-431800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Arial"/>
                <a:cs typeface="Arial"/>
              </a:rPr>
              <a:t>6ta.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Edición</a:t>
            </a:r>
            <a:r>
              <a:rPr sz="1200" b="1" spc="-10" dirty="0">
                <a:latin typeface="Arial"/>
                <a:cs typeface="Arial"/>
              </a:rPr>
              <a:t> Volumen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I</a:t>
            </a:r>
            <a:r>
              <a:rPr sz="1200" b="1" spc="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Enero</a:t>
            </a:r>
            <a:r>
              <a:rPr sz="1200" b="1" spc="-3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a</a:t>
            </a:r>
            <a:r>
              <a:rPr sz="1200" b="1" spc="-2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Julio</a:t>
            </a:r>
            <a:r>
              <a:rPr sz="1200" b="1" spc="-5" dirty="0">
                <a:latin typeface="Arial"/>
                <a:cs typeface="Arial"/>
              </a:rPr>
              <a:t> </a:t>
            </a:r>
            <a:r>
              <a:rPr sz="1200" b="1" spc="-20" dirty="0">
                <a:latin typeface="Arial"/>
                <a:cs typeface="Arial"/>
              </a:rPr>
              <a:t>2021 </a:t>
            </a:r>
            <a:r>
              <a:rPr sz="1200" b="1" dirty="0">
                <a:latin typeface="Arial"/>
                <a:cs typeface="Arial"/>
              </a:rPr>
              <a:t>Revista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Semestral-</a:t>
            </a:r>
            <a:r>
              <a:rPr sz="1200" b="1" spc="-40" dirty="0">
                <a:latin typeface="Arial"/>
                <a:cs typeface="Arial"/>
              </a:rPr>
              <a:t> </a:t>
            </a:r>
            <a:r>
              <a:rPr sz="1200" b="1" spc="-10" dirty="0">
                <a:latin typeface="Arial"/>
                <a:cs typeface="Arial"/>
              </a:rPr>
              <a:t>Venezuela</a:t>
            </a:r>
            <a:endParaRPr sz="12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305"/>
              </a:spcBef>
            </a:pPr>
            <a:endParaRPr sz="1200">
              <a:latin typeface="Arial"/>
              <a:cs typeface="Arial"/>
            </a:endParaRPr>
          </a:p>
          <a:p>
            <a:pPr algn="ctr">
              <a:lnSpc>
                <a:spcPct val="100000"/>
              </a:lnSpc>
            </a:pPr>
            <a:r>
              <a:rPr sz="1200" b="1" spc="-10" dirty="0">
                <a:latin typeface="Times New Roman"/>
                <a:cs typeface="Times New Roman"/>
              </a:rPr>
              <a:t>INTRODUCCIÓN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20"/>
              </a:spcBef>
            </a:pPr>
            <a:endParaRPr sz="1200">
              <a:latin typeface="Times New Roman"/>
              <a:cs typeface="Times New Roman"/>
            </a:endParaRPr>
          </a:p>
          <a:p>
            <a:pPr marL="375285" marR="6350" indent="-36322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4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relación</a:t>
            </a:r>
            <a:r>
              <a:rPr sz="1200" spc="4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40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4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consejos</a:t>
            </a:r>
            <a:r>
              <a:rPr sz="1200" spc="4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comunales</a:t>
            </a:r>
            <a:r>
              <a:rPr sz="1200" spc="4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4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4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entorno</a:t>
            </a:r>
            <a:r>
              <a:rPr sz="1200" spc="4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40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40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relevancia</a:t>
            </a:r>
            <a:r>
              <a:rPr sz="1200" spc="4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4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41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adecuada </a:t>
            </a:r>
            <a:r>
              <a:rPr sz="1200" dirty="0">
                <a:latin typeface="Times New Roman"/>
                <a:cs typeface="Times New Roman"/>
              </a:rPr>
              <a:t>estructuración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proyectos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comunitarios,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alcanzar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desarrollo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local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coherente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spc="-50" dirty="0">
                <a:latin typeface="Times New Roman"/>
                <a:cs typeface="Times New Roman"/>
              </a:rPr>
              <a:t>y </a:t>
            </a:r>
            <a:r>
              <a:rPr sz="1200" dirty="0">
                <a:latin typeface="Times New Roman"/>
                <a:cs typeface="Times New Roman"/>
              </a:rPr>
              <a:t>planificado,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donde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colectivo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sea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protagonista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contribuir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solución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los </a:t>
            </a:r>
            <a:r>
              <a:rPr sz="1200" dirty="0">
                <a:latin typeface="Times New Roman"/>
                <a:cs typeface="Times New Roman"/>
              </a:rPr>
              <a:t>problemas</a:t>
            </a:r>
            <a:r>
              <a:rPr sz="1200" spc="3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ajustándose</a:t>
            </a:r>
            <a:r>
              <a:rPr sz="1200" spc="3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3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3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necesidades</a:t>
            </a:r>
            <a:r>
              <a:rPr sz="1200" spc="3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cada</a:t>
            </a:r>
            <a:r>
              <a:rPr sz="1200" spc="3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comunidad.</a:t>
            </a:r>
            <a:r>
              <a:rPr sz="1200" spc="3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3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organización</a:t>
            </a:r>
            <a:r>
              <a:rPr sz="1200" spc="33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están </a:t>
            </a:r>
            <a:r>
              <a:rPr sz="1200" dirty="0">
                <a:latin typeface="Times New Roman"/>
                <a:cs typeface="Times New Roman"/>
              </a:rPr>
              <a:t>íntimamente</a:t>
            </a:r>
            <a:r>
              <a:rPr sz="1200" spc="43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conectados</a:t>
            </a:r>
            <a:r>
              <a:rPr sz="1200" spc="4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43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4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adelantos</a:t>
            </a:r>
            <a:r>
              <a:rPr sz="1200" spc="4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tecnológicos</a:t>
            </a:r>
            <a:r>
              <a:rPr sz="1200" spc="4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(NTIC:</a:t>
            </a:r>
            <a:r>
              <a:rPr sz="1200" spc="4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nuevas</a:t>
            </a:r>
            <a:r>
              <a:rPr sz="1200" spc="4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tecnologías</a:t>
            </a:r>
            <a:r>
              <a:rPr sz="1200" spc="42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 </a:t>
            </a:r>
            <a:r>
              <a:rPr sz="1200" dirty="0">
                <a:latin typeface="Times New Roman"/>
                <a:cs typeface="Times New Roman"/>
              </a:rPr>
              <a:t>información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comunicación),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porque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actuación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está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ligada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presentación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ejecución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Proyectos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Sociales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orientados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producir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cambios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significativos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comunidad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participación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colectivo.</a:t>
            </a:r>
            <a:endParaRPr sz="1200">
              <a:latin typeface="Times New Roman"/>
              <a:cs typeface="Times New Roman"/>
            </a:endParaRPr>
          </a:p>
          <a:p>
            <a:pPr marL="375285" marR="6985" indent="-363220" algn="just">
              <a:lnSpc>
                <a:spcPct val="100000"/>
              </a:lnSpc>
              <a:spcBef>
                <a:spcPts val="5"/>
              </a:spcBef>
            </a:pP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allí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presente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investigación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oriente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desarrollar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empoderamiento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criterios </a:t>
            </a:r>
            <a:r>
              <a:rPr sz="1200" dirty="0">
                <a:latin typeface="Times New Roman"/>
                <a:cs typeface="Times New Roman"/>
              </a:rPr>
              <a:t>usabilidad</a:t>
            </a:r>
            <a:r>
              <a:rPr sz="1200" spc="114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4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utilidad</a:t>
            </a:r>
            <a:r>
              <a:rPr sz="1200" spc="10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tecnológica</a:t>
            </a:r>
            <a:r>
              <a:rPr sz="1200" spc="114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11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elementos</a:t>
            </a:r>
            <a:r>
              <a:rPr sz="1200" spc="11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0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inclusión</a:t>
            </a:r>
            <a:r>
              <a:rPr sz="1200" spc="11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social</a:t>
            </a:r>
            <a:r>
              <a:rPr sz="1200" spc="10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1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05" dirty="0">
                <a:latin typeface="Times New Roman"/>
                <a:cs typeface="Times New Roman"/>
              </a:rPr>
              <a:t>  </a:t>
            </a:r>
            <a:r>
              <a:rPr sz="1200" spc="-10" dirty="0">
                <a:latin typeface="Times New Roman"/>
                <a:cs typeface="Times New Roman"/>
              </a:rPr>
              <a:t>gestión </a:t>
            </a:r>
            <a:r>
              <a:rPr sz="1200" dirty="0">
                <a:latin typeface="Times New Roman"/>
                <a:cs typeface="Times New Roman"/>
              </a:rPr>
              <a:t>comunitaria.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sentido,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puesta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marcha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proyectos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sociales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basen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uso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TIC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tiene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marco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referencial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erradicar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exclusión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aquellos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diversas </a:t>
            </a:r>
            <a:r>
              <a:rPr sz="1200" dirty="0">
                <a:latin typeface="Times New Roman"/>
                <a:cs typeface="Times New Roman"/>
              </a:rPr>
              <a:t>razones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otra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época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otros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escenarios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han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logrado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involucrarse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activamente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realización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labores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transformación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cambio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realidad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entorno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socio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spc="-50" dirty="0">
                <a:latin typeface="Times New Roman"/>
                <a:cs typeface="Times New Roman"/>
              </a:rPr>
              <a:t>– </a:t>
            </a:r>
            <a:r>
              <a:rPr sz="1200" dirty="0">
                <a:latin typeface="Times New Roman"/>
                <a:cs typeface="Times New Roman"/>
              </a:rPr>
              <a:t>natural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socio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–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cultural.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abordaje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investigación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estructura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siguiente manera:</a:t>
            </a:r>
            <a:endParaRPr sz="1200">
              <a:latin typeface="Times New Roman"/>
              <a:cs typeface="Times New Roman"/>
            </a:endParaRPr>
          </a:p>
          <a:p>
            <a:pPr marL="375285" marR="5080" indent="-36322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Momento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I: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desconocido: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(Contexto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comunitario,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objetivos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investigación,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justificación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spc="-50" dirty="0">
                <a:latin typeface="Times New Roman"/>
                <a:cs typeface="Times New Roman"/>
              </a:rPr>
              <a:t>e </a:t>
            </a:r>
            <a:r>
              <a:rPr sz="1200" dirty="0">
                <a:latin typeface="Times New Roman"/>
                <a:cs typeface="Times New Roman"/>
              </a:rPr>
              <a:t>importancia);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Momento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II: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Cosmo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teórico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referencial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(antecedentes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investigación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spc="-50" dirty="0">
                <a:latin typeface="Times New Roman"/>
                <a:cs typeface="Times New Roman"/>
              </a:rPr>
              <a:t>y </a:t>
            </a:r>
            <a:r>
              <a:rPr sz="1200" dirty="0">
                <a:latin typeface="Times New Roman"/>
                <a:cs typeface="Times New Roman"/>
              </a:rPr>
              <a:t>referentes</a:t>
            </a:r>
            <a:r>
              <a:rPr sz="1200" spc="19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teóricos);</a:t>
            </a:r>
            <a:r>
              <a:rPr sz="1200" spc="20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Momento</a:t>
            </a:r>
            <a:r>
              <a:rPr sz="1200" spc="204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III:</a:t>
            </a:r>
            <a:r>
              <a:rPr sz="1200" spc="20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Ámbito</a:t>
            </a:r>
            <a:r>
              <a:rPr sz="1200" spc="200" dirty="0">
                <a:latin typeface="Times New Roman"/>
                <a:cs typeface="Times New Roman"/>
              </a:rPr>
              <a:t>  </a:t>
            </a:r>
            <a:r>
              <a:rPr sz="1200" spc="-10" dirty="0">
                <a:latin typeface="Times New Roman"/>
                <a:cs typeface="Times New Roman"/>
              </a:rPr>
              <a:t>onto-epistemo-</a:t>
            </a:r>
            <a:r>
              <a:rPr sz="1200" dirty="0">
                <a:latin typeface="Times New Roman"/>
                <a:cs typeface="Times New Roman"/>
              </a:rPr>
              <a:t>metodológico</a:t>
            </a:r>
            <a:r>
              <a:rPr sz="1200" spc="20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(método</a:t>
            </a:r>
            <a:r>
              <a:rPr sz="1200" spc="195" dirty="0">
                <a:latin typeface="Times New Roman"/>
                <a:cs typeface="Times New Roman"/>
              </a:rPr>
              <a:t>  </a:t>
            </a:r>
            <a:r>
              <a:rPr sz="1200" spc="-25" dirty="0">
                <a:latin typeface="Times New Roman"/>
                <a:cs typeface="Times New Roman"/>
              </a:rPr>
              <a:t>de </a:t>
            </a:r>
            <a:r>
              <a:rPr sz="1200" dirty="0">
                <a:latin typeface="Times New Roman"/>
                <a:cs typeface="Times New Roman"/>
              </a:rPr>
              <a:t>investigación,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objeto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investigación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técnicas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instrumentos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investigación);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Momento </a:t>
            </a:r>
            <a:r>
              <a:rPr sz="1200" dirty="0">
                <a:latin typeface="Times New Roman"/>
                <a:cs typeface="Times New Roman"/>
              </a:rPr>
              <a:t>IV:</a:t>
            </a:r>
            <a:r>
              <a:rPr sz="1200" spc="3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Proceso</a:t>
            </a:r>
            <a:r>
              <a:rPr sz="1200" spc="4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4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INFORCO</a:t>
            </a:r>
            <a:r>
              <a:rPr sz="1200" spc="3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(análisis</a:t>
            </a:r>
            <a:r>
              <a:rPr sz="1200" spc="4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3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interpretación</a:t>
            </a:r>
            <a:r>
              <a:rPr sz="1200" spc="4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3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información);</a:t>
            </a:r>
            <a:r>
              <a:rPr sz="1200" spc="3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Momento</a:t>
            </a:r>
            <a:r>
              <a:rPr sz="1200" spc="40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V: </a:t>
            </a:r>
            <a:r>
              <a:rPr sz="1200" dirty="0">
                <a:latin typeface="Times New Roman"/>
                <a:cs typeface="Times New Roman"/>
              </a:rPr>
              <a:t>Hallazgos</a:t>
            </a:r>
            <a:r>
              <a:rPr sz="1200" spc="114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(conclusiones</a:t>
            </a:r>
            <a:r>
              <a:rPr sz="1200" spc="13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0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recomendaciones):</a:t>
            </a:r>
            <a:r>
              <a:rPr sz="1200" spc="13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Momento</a:t>
            </a:r>
            <a:r>
              <a:rPr sz="1200" spc="12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VI:</a:t>
            </a:r>
            <a:r>
              <a:rPr sz="1200" spc="13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3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gran</a:t>
            </a:r>
            <a:r>
              <a:rPr sz="1200" spc="12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final</a:t>
            </a:r>
            <a:r>
              <a:rPr sz="1200" spc="130" dirty="0">
                <a:latin typeface="Times New Roman"/>
                <a:cs typeface="Times New Roman"/>
              </a:rPr>
              <a:t>  </a:t>
            </a:r>
            <a:r>
              <a:rPr sz="1200" spc="-10" dirty="0">
                <a:latin typeface="Times New Roman"/>
                <a:cs typeface="Times New Roman"/>
              </a:rPr>
              <a:t>(proyecto comunitario).</a:t>
            </a:r>
            <a:endParaRPr sz="1200">
              <a:latin typeface="Times New Roman"/>
              <a:cs typeface="Times New Roman"/>
            </a:endParaRPr>
          </a:p>
          <a:p>
            <a:pPr marL="375285" marR="5715" indent="-363220" algn="just">
              <a:lnSpc>
                <a:spcPct val="100000"/>
              </a:lnSpc>
              <a:spcBef>
                <a:spcPts val="5"/>
              </a:spcBef>
            </a:pP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usabilidad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utilidad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tecnológica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tienen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ver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directamente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interactividad,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flexibilidad,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accesibilidad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manejo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herramientas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web,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cabe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mencionar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cómo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influye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áreas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educación,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salud,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comunicación,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trabajo,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entretenimiento,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entre </a:t>
            </a:r>
            <a:r>
              <a:rPr sz="1200" dirty="0">
                <a:latin typeface="Times New Roman"/>
                <a:cs typeface="Times New Roman"/>
              </a:rPr>
              <a:t>otras.</a:t>
            </a:r>
            <a:r>
              <a:rPr sz="1200" spc="3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3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ejemplo</a:t>
            </a:r>
            <a:r>
              <a:rPr sz="1200" spc="3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empoderamiento</a:t>
            </a:r>
            <a:r>
              <a:rPr sz="1200" spc="3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3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inclusión</a:t>
            </a:r>
            <a:r>
              <a:rPr sz="1200" spc="3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social</a:t>
            </a:r>
            <a:r>
              <a:rPr sz="1200" spc="3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3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3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personas</a:t>
            </a:r>
            <a:r>
              <a:rPr sz="1200" spc="3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34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alguna </a:t>
            </a:r>
            <a:r>
              <a:rPr sz="1200" dirty="0">
                <a:latin typeface="Times New Roman"/>
                <a:cs typeface="Times New Roman"/>
              </a:rPr>
              <a:t>discapacidad,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ya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ellas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básico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adaptar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cualquier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dispositivo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sus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necesidades: </a:t>
            </a:r>
            <a:r>
              <a:rPr sz="1200" dirty="0">
                <a:latin typeface="Times New Roman"/>
                <a:cs typeface="Times New Roman"/>
              </a:rPr>
              <a:t>poder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cambiar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tipo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letra,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convertir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textos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voz,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facilitar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navegación…,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trata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 </a:t>
            </a:r>
            <a:r>
              <a:rPr sz="1200" dirty="0">
                <a:latin typeface="Times New Roman"/>
                <a:cs typeface="Times New Roman"/>
              </a:rPr>
              <a:t>hacer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suyo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ese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conocimiento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puede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llegar a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marcar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día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-20" dirty="0">
                <a:latin typeface="Times New Roman"/>
                <a:cs typeface="Times New Roman"/>
              </a:rPr>
              <a:t> día.</a:t>
            </a:r>
            <a:endParaRPr sz="1200">
              <a:latin typeface="Times New Roman"/>
              <a:cs typeface="Times New Roman"/>
            </a:endParaRPr>
          </a:p>
        </p:txBody>
      </p:sp>
      <p:pic>
        <p:nvPicPr>
          <p:cNvPr id="17" name="object 17"/>
          <p:cNvPicPr/>
          <p:nvPr/>
        </p:nvPicPr>
        <p:blipFill>
          <a:blip r:embed="rId13" cstate="print"/>
          <a:stretch>
            <a:fillRect/>
          </a:stretch>
        </p:blipFill>
        <p:spPr>
          <a:xfrm>
            <a:off x="4581144" y="149034"/>
            <a:ext cx="1805304" cy="893889"/>
          </a:xfrm>
          <a:prstGeom prst="rect">
            <a:avLst/>
          </a:prstGeom>
        </p:spPr>
      </p:pic>
      <p:sp>
        <p:nvSpPr>
          <p:cNvPr id="18" name="object 18"/>
          <p:cNvSpPr txBox="1"/>
          <p:nvPr/>
        </p:nvSpPr>
        <p:spPr>
          <a:xfrm>
            <a:off x="1254353" y="8256658"/>
            <a:ext cx="4417060" cy="372745"/>
          </a:xfrm>
          <a:prstGeom prst="rect">
            <a:avLst/>
          </a:prstGeom>
        </p:spPr>
        <p:txBody>
          <a:bodyPr vert="horz" wrap="square" lIns="0" tIns="6350" rIns="0" bIns="0" rtlCol="0">
            <a:spAutoFit/>
          </a:bodyPr>
          <a:lstStyle/>
          <a:p>
            <a:pPr marL="148590" marR="5080" indent="-136525">
              <a:lnSpc>
                <a:spcPts val="1400"/>
              </a:lnSpc>
              <a:spcBef>
                <a:spcPts val="50"/>
              </a:spcBef>
            </a:pPr>
            <a:r>
              <a:rPr sz="1200" b="1" spc="-10" dirty="0">
                <a:latin typeface="Times New Roman"/>
                <a:cs typeface="Times New Roman"/>
              </a:rPr>
              <a:t>Empoderamiento</a:t>
            </a:r>
            <a:r>
              <a:rPr sz="1200" b="1" spc="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los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Criterios</a:t>
            </a:r>
            <a:r>
              <a:rPr sz="1200" b="1" spc="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Usabilidad</a:t>
            </a:r>
            <a:r>
              <a:rPr sz="1200" b="1" spc="-4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y</a:t>
            </a:r>
            <a:r>
              <a:rPr sz="1200" b="1" spc="-1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Utilidad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Tecnológica </a:t>
            </a:r>
            <a:r>
              <a:rPr sz="1200" b="1" dirty="0">
                <a:latin typeface="Times New Roman"/>
                <a:cs typeface="Times New Roman"/>
              </a:rPr>
              <a:t>como</a:t>
            </a:r>
            <a:r>
              <a:rPr sz="1200" b="1" spc="-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Elementos</a:t>
            </a:r>
            <a:r>
              <a:rPr sz="1200" b="1" spc="-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Inclusión</a:t>
            </a:r>
            <a:r>
              <a:rPr sz="1200" b="1" spc="-4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Social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en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la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Gestión</a:t>
            </a:r>
            <a:r>
              <a:rPr sz="1200" b="1" spc="-10" dirty="0">
                <a:latin typeface="Times New Roman"/>
                <a:cs typeface="Times New Roman"/>
              </a:rPr>
              <a:t> Comunitaria.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2782951" y="8773904"/>
            <a:ext cx="1683385" cy="1943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410"/>
              </a:lnSpc>
            </a:pPr>
            <a:r>
              <a:rPr sz="1200" b="1" spc="-35" dirty="0">
                <a:latin typeface="Times New Roman"/>
                <a:cs typeface="Times New Roman"/>
              </a:rPr>
              <a:t>Dr.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José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Jesus</a:t>
            </a:r>
            <a:r>
              <a:rPr sz="1200" b="1" spc="-3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Brito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spc="-20" dirty="0">
                <a:latin typeface="Times New Roman"/>
                <a:cs typeface="Times New Roman"/>
              </a:rPr>
              <a:t>Cova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20" name="object 20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55473" rIns="0" bIns="0" rtlCol="0">
            <a:spAutoFit/>
          </a:bodyPr>
          <a:lstStyle/>
          <a:p>
            <a:pPr marL="146685">
              <a:lnSpc>
                <a:spcPts val="1410"/>
              </a:lnSpc>
            </a:pPr>
            <a:fld id="{81D60167-4931-47E6-BA6A-407CBD079E47}" type="slidenum">
              <a:rPr b="1" spc="-25" dirty="0">
                <a:latin typeface="Times New Roman"/>
                <a:cs typeface="Times New Roman"/>
              </a:rPr>
              <a:t>140</a:t>
            </a:fld>
            <a:endParaRPr b="1" spc="-25" dirty="0">
              <a:latin typeface="Times New Roman"/>
              <a:cs typeface="Times New Roman"/>
            </a:endParaRPr>
          </a:p>
        </p:txBody>
      </p:sp>
      <p:grpSp>
        <p:nvGrpSpPr>
          <p:cNvPr id="21" name="Grupo 20">
            <a:extLst>
              <a:ext uri="{FF2B5EF4-FFF2-40B4-BE49-F238E27FC236}">
                <a16:creationId xmlns:a16="http://schemas.microsoft.com/office/drawing/2014/main" id="{35A522A4-495C-88ED-34F7-F54578CC87F5}"/>
              </a:ext>
            </a:extLst>
          </p:cNvPr>
          <p:cNvGrpSpPr/>
          <p:nvPr/>
        </p:nvGrpSpPr>
        <p:grpSpPr>
          <a:xfrm>
            <a:off x="106781" y="100585"/>
            <a:ext cx="6665976" cy="1452626"/>
            <a:chOff x="470065" y="1951410"/>
            <a:chExt cx="6665976" cy="1452626"/>
          </a:xfrm>
        </p:grpSpPr>
        <p:grpSp>
          <p:nvGrpSpPr>
            <p:cNvPr id="22" name="object 12">
              <a:extLst>
                <a:ext uri="{FF2B5EF4-FFF2-40B4-BE49-F238E27FC236}">
                  <a16:creationId xmlns:a16="http://schemas.microsoft.com/office/drawing/2014/main" id="{79C98AB4-0126-C3B6-E24C-C5154399B7E1}"/>
                </a:ext>
              </a:extLst>
            </p:cNvPr>
            <p:cNvGrpSpPr/>
            <p:nvPr/>
          </p:nvGrpSpPr>
          <p:grpSpPr>
            <a:xfrm>
              <a:off x="470065" y="1951664"/>
              <a:ext cx="6665976" cy="1452372"/>
              <a:chOff x="96011" y="115823"/>
              <a:chExt cx="6665976" cy="1452372"/>
            </a:xfrm>
          </p:grpSpPr>
          <p:pic>
            <p:nvPicPr>
              <p:cNvPr id="26" name="object 13">
                <a:extLst>
                  <a:ext uri="{FF2B5EF4-FFF2-40B4-BE49-F238E27FC236}">
                    <a16:creationId xmlns:a16="http://schemas.microsoft.com/office/drawing/2014/main" id="{92B6B319-151E-0605-3341-2ACE52B3F277}"/>
                  </a:ext>
                </a:extLst>
              </p:cNvPr>
              <p:cNvPicPr/>
              <p:nvPr/>
            </p:nvPicPr>
            <p:blipFill>
              <a:blip r:embed="rId3" cstate="print"/>
              <a:stretch>
                <a:fillRect/>
              </a:stretch>
            </p:blipFill>
            <p:spPr>
              <a:xfrm>
                <a:off x="96011" y="115823"/>
                <a:ext cx="6665976" cy="1452372"/>
              </a:xfrm>
              <a:prstGeom prst="rect">
                <a:avLst/>
              </a:prstGeom>
            </p:spPr>
          </p:pic>
          <p:pic>
            <p:nvPicPr>
              <p:cNvPr id="27" name="object 14">
                <a:extLst>
                  <a:ext uri="{FF2B5EF4-FFF2-40B4-BE49-F238E27FC236}">
                    <a16:creationId xmlns:a16="http://schemas.microsoft.com/office/drawing/2014/main" id="{93039F38-B8CE-C9CF-0AD8-C686365A4E5D}"/>
                  </a:ext>
                </a:extLst>
              </p:cNvPr>
              <p:cNvPicPr/>
              <p:nvPr/>
            </p:nvPicPr>
            <p:blipFill>
              <a:blip r:embed="rId4" cstate="print"/>
              <a:stretch>
                <a:fillRect/>
              </a:stretch>
            </p:blipFill>
            <p:spPr>
              <a:xfrm>
                <a:off x="142849" y="142875"/>
                <a:ext cx="6572275" cy="1358646"/>
              </a:xfrm>
              <a:prstGeom prst="rect">
                <a:avLst/>
              </a:prstGeom>
            </p:spPr>
          </p:pic>
          <p:sp>
            <p:nvSpPr>
              <p:cNvPr id="28" name="object 15">
                <a:extLst>
                  <a:ext uri="{FF2B5EF4-FFF2-40B4-BE49-F238E27FC236}">
                    <a16:creationId xmlns:a16="http://schemas.microsoft.com/office/drawing/2014/main" id="{89085963-D320-D01D-E58A-76178C63293D}"/>
                  </a:ext>
                </a:extLst>
              </p:cNvPr>
              <p:cNvSpPr/>
              <p:nvPr/>
            </p:nvSpPr>
            <p:spPr>
              <a:xfrm>
                <a:off x="142849" y="142875"/>
                <a:ext cx="6572884" cy="1358900"/>
              </a:xfrm>
              <a:custGeom>
                <a:avLst/>
                <a:gdLst/>
                <a:ahLst/>
                <a:cxnLst/>
                <a:rect l="l" t="t" r="r" b="b"/>
                <a:pathLst>
                  <a:path w="6572884" h="1358900">
                    <a:moveTo>
                      <a:pt x="0" y="226441"/>
                    </a:moveTo>
                    <a:lnTo>
                      <a:pt x="4600" y="180795"/>
                    </a:lnTo>
                    <a:lnTo>
                      <a:pt x="17795" y="138285"/>
                    </a:lnTo>
                    <a:lnTo>
                      <a:pt x="38673" y="99820"/>
                    </a:lnTo>
                    <a:lnTo>
                      <a:pt x="66324" y="66309"/>
                    </a:lnTo>
                    <a:lnTo>
                      <a:pt x="99837" y="38663"/>
                    </a:lnTo>
                    <a:lnTo>
                      <a:pt x="138301" y="17789"/>
                    </a:lnTo>
                    <a:lnTo>
                      <a:pt x="180806" y="4599"/>
                    </a:lnTo>
                    <a:lnTo>
                      <a:pt x="226440" y="0"/>
                    </a:lnTo>
                    <a:lnTo>
                      <a:pt x="6345834" y="0"/>
                    </a:lnTo>
                    <a:lnTo>
                      <a:pt x="6391480" y="4599"/>
                    </a:lnTo>
                    <a:lnTo>
                      <a:pt x="6433990" y="17789"/>
                    </a:lnTo>
                    <a:lnTo>
                      <a:pt x="6472455" y="38663"/>
                    </a:lnTo>
                    <a:lnTo>
                      <a:pt x="6505965" y="66309"/>
                    </a:lnTo>
                    <a:lnTo>
                      <a:pt x="6533612" y="99820"/>
                    </a:lnTo>
                    <a:lnTo>
                      <a:pt x="6554485" y="138285"/>
                    </a:lnTo>
                    <a:lnTo>
                      <a:pt x="6567676" y="180795"/>
                    </a:lnTo>
                    <a:lnTo>
                      <a:pt x="6572275" y="226441"/>
                    </a:lnTo>
                    <a:lnTo>
                      <a:pt x="6572275" y="1132204"/>
                    </a:lnTo>
                    <a:lnTo>
                      <a:pt x="6567676" y="1177850"/>
                    </a:lnTo>
                    <a:lnTo>
                      <a:pt x="6554485" y="1220360"/>
                    </a:lnTo>
                    <a:lnTo>
                      <a:pt x="6533612" y="1258825"/>
                    </a:lnTo>
                    <a:lnTo>
                      <a:pt x="6505965" y="1292336"/>
                    </a:lnTo>
                    <a:lnTo>
                      <a:pt x="6472455" y="1319982"/>
                    </a:lnTo>
                    <a:lnTo>
                      <a:pt x="6433990" y="1340856"/>
                    </a:lnTo>
                    <a:lnTo>
                      <a:pt x="6391480" y="1354046"/>
                    </a:lnTo>
                    <a:lnTo>
                      <a:pt x="6345834" y="1358646"/>
                    </a:lnTo>
                    <a:lnTo>
                      <a:pt x="226440" y="1358646"/>
                    </a:lnTo>
                    <a:lnTo>
                      <a:pt x="180806" y="1354046"/>
                    </a:lnTo>
                    <a:lnTo>
                      <a:pt x="138301" y="1340856"/>
                    </a:lnTo>
                    <a:lnTo>
                      <a:pt x="99837" y="1319982"/>
                    </a:lnTo>
                    <a:lnTo>
                      <a:pt x="66324" y="1292336"/>
                    </a:lnTo>
                    <a:lnTo>
                      <a:pt x="38673" y="1258825"/>
                    </a:lnTo>
                    <a:lnTo>
                      <a:pt x="17795" y="1220360"/>
                    </a:lnTo>
                    <a:lnTo>
                      <a:pt x="4600" y="1177850"/>
                    </a:lnTo>
                    <a:lnTo>
                      <a:pt x="0" y="1132204"/>
                    </a:lnTo>
                    <a:lnTo>
                      <a:pt x="0" y="226441"/>
                    </a:lnTo>
                    <a:close/>
                  </a:path>
                </a:pathLst>
              </a:custGeom>
              <a:ln w="9525">
                <a:solidFill>
                  <a:srgbClr val="55CE74"/>
                </a:solidFill>
              </a:ln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pic>
            <p:nvPicPr>
              <p:cNvPr id="29" name="object 16">
                <a:extLst>
                  <a:ext uri="{FF2B5EF4-FFF2-40B4-BE49-F238E27FC236}">
                    <a16:creationId xmlns:a16="http://schemas.microsoft.com/office/drawing/2014/main" id="{FB002E79-073A-29BC-EA5A-1BB05C6BCBD0}"/>
                  </a:ext>
                </a:extLst>
              </p:cNvPr>
              <p:cNvPicPr/>
              <p:nvPr/>
            </p:nvPicPr>
            <p:blipFill>
              <a:blip r:embed="rId5" cstate="print"/>
              <a:stretch>
                <a:fillRect/>
              </a:stretch>
            </p:blipFill>
            <p:spPr>
              <a:xfrm>
                <a:off x="2500248" y="305930"/>
                <a:ext cx="1714500" cy="733945"/>
              </a:xfrm>
              <a:prstGeom prst="rect">
                <a:avLst/>
              </a:prstGeom>
            </p:spPr>
          </p:pic>
        </p:grpSp>
        <p:sp>
          <p:nvSpPr>
            <p:cNvPr id="23" name="object 16">
              <a:extLst>
                <a:ext uri="{FF2B5EF4-FFF2-40B4-BE49-F238E27FC236}">
                  <a16:creationId xmlns:a16="http://schemas.microsoft.com/office/drawing/2014/main" id="{0D65287C-12CB-0E81-A94B-AD047EF1CBE2}"/>
                </a:ext>
              </a:extLst>
            </p:cNvPr>
            <p:cNvSpPr txBox="1"/>
            <p:nvPr/>
          </p:nvSpPr>
          <p:spPr>
            <a:xfrm>
              <a:off x="2775727" y="2875716"/>
              <a:ext cx="3332858" cy="391795"/>
            </a:xfrm>
            <a:prstGeom prst="rect">
              <a:avLst/>
            </a:prstGeom>
            <a:noFill/>
          </p:spPr>
          <p:txBody>
            <a:bodyPr vert="horz" wrap="square" lIns="0" tIns="12700" rIns="0" bIns="0" rtlCol="0">
              <a:spAutoFit/>
            </a:bodyPr>
            <a:lstStyle/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Volumen 4,  Número 1  Enero a Julio 2021</a:t>
              </a:r>
            </a:p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Revista Semestral. Venezuela</a:t>
              </a:r>
              <a:endParaRPr sz="1200" dirty="0">
                <a:latin typeface="Arial"/>
                <a:cs typeface="Arial"/>
              </a:endParaRPr>
            </a:p>
          </p:txBody>
        </p:sp>
        <p:pic>
          <p:nvPicPr>
            <p:cNvPr id="24" name="object 25">
              <a:extLst>
                <a:ext uri="{FF2B5EF4-FFF2-40B4-BE49-F238E27FC236}">
                  <a16:creationId xmlns:a16="http://schemas.microsoft.com/office/drawing/2014/main" id="{D6840F7A-39DA-1CAC-2F84-8E63C6F61B4D}"/>
                </a:ext>
              </a:extLst>
            </p:cNvPr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470065" y="2027896"/>
              <a:ext cx="2305662" cy="1053903"/>
            </a:xfrm>
            <a:prstGeom prst="rect">
              <a:avLst/>
            </a:prstGeom>
          </p:spPr>
        </p:pic>
        <p:pic>
          <p:nvPicPr>
            <p:cNvPr id="25" name="object 31">
              <a:extLst>
                <a:ext uri="{FF2B5EF4-FFF2-40B4-BE49-F238E27FC236}">
                  <a16:creationId xmlns:a16="http://schemas.microsoft.com/office/drawing/2014/main" id="{ACD27E54-C971-37C4-BBCC-BC8F1E81CF40}"/>
                </a:ext>
              </a:extLst>
            </p:cNvPr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4932681" y="1951410"/>
              <a:ext cx="1805304" cy="893889"/>
            </a:xfrm>
            <a:prstGeom prst="rect">
              <a:avLst/>
            </a:prstGeom>
          </p:spPr>
        </p:pic>
      </p:grpSp>
    </p:spTree>
  </p:cSld>
  <p:clrMapOvr>
    <a:masterClrMapping/>
  </p:clrMapOvr>
</p:sld>
</file>

<file path=ppt/slides/slide1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94485" y="115823"/>
            <a:ext cx="6669405" cy="8926195"/>
            <a:chOff x="94485" y="115823"/>
            <a:chExt cx="6669405" cy="8926195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44780" y="8651747"/>
              <a:ext cx="6516624" cy="158496"/>
            </a:xfrm>
            <a:prstGeom prst="rect">
              <a:avLst/>
            </a:prstGeom>
          </p:spPr>
        </p:pic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96012" y="115823"/>
              <a:ext cx="6665976" cy="1452372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42849" y="142875"/>
              <a:ext cx="6572275" cy="1358646"/>
            </a:xfrm>
            <a:prstGeom prst="rect">
              <a:avLst/>
            </a:prstGeom>
          </p:spPr>
        </p:pic>
        <p:sp>
          <p:nvSpPr>
            <p:cNvPr id="6" name="object 6"/>
            <p:cNvSpPr/>
            <p:nvPr/>
          </p:nvSpPr>
          <p:spPr>
            <a:xfrm>
              <a:off x="142849" y="142875"/>
              <a:ext cx="6572884" cy="1358900"/>
            </a:xfrm>
            <a:custGeom>
              <a:avLst/>
              <a:gdLst/>
              <a:ahLst/>
              <a:cxnLst/>
              <a:rect l="l" t="t" r="r" b="b"/>
              <a:pathLst>
                <a:path w="6572884" h="1358900">
                  <a:moveTo>
                    <a:pt x="0" y="226441"/>
                  </a:moveTo>
                  <a:lnTo>
                    <a:pt x="4600" y="180795"/>
                  </a:lnTo>
                  <a:lnTo>
                    <a:pt x="17795" y="138285"/>
                  </a:lnTo>
                  <a:lnTo>
                    <a:pt x="38673" y="99820"/>
                  </a:lnTo>
                  <a:lnTo>
                    <a:pt x="66324" y="66309"/>
                  </a:lnTo>
                  <a:lnTo>
                    <a:pt x="99837" y="38663"/>
                  </a:lnTo>
                  <a:lnTo>
                    <a:pt x="138301" y="17789"/>
                  </a:lnTo>
                  <a:lnTo>
                    <a:pt x="180806" y="4599"/>
                  </a:lnTo>
                  <a:lnTo>
                    <a:pt x="226440" y="0"/>
                  </a:lnTo>
                  <a:lnTo>
                    <a:pt x="6345834" y="0"/>
                  </a:lnTo>
                  <a:lnTo>
                    <a:pt x="6391480" y="4599"/>
                  </a:lnTo>
                  <a:lnTo>
                    <a:pt x="6433990" y="17789"/>
                  </a:lnTo>
                  <a:lnTo>
                    <a:pt x="6472455" y="38663"/>
                  </a:lnTo>
                  <a:lnTo>
                    <a:pt x="6505965" y="66309"/>
                  </a:lnTo>
                  <a:lnTo>
                    <a:pt x="6533612" y="99820"/>
                  </a:lnTo>
                  <a:lnTo>
                    <a:pt x="6554485" y="138285"/>
                  </a:lnTo>
                  <a:lnTo>
                    <a:pt x="6567676" y="180795"/>
                  </a:lnTo>
                  <a:lnTo>
                    <a:pt x="6572275" y="226441"/>
                  </a:lnTo>
                  <a:lnTo>
                    <a:pt x="6572275" y="1132204"/>
                  </a:lnTo>
                  <a:lnTo>
                    <a:pt x="6567676" y="1177850"/>
                  </a:lnTo>
                  <a:lnTo>
                    <a:pt x="6554485" y="1220360"/>
                  </a:lnTo>
                  <a:lnTo>
                    <a:pt x="6533612" y="1258825"/>
                  </a:lnTo>
                  <a:lnTo>
                    <a:pt x="6505965" y="1292336"/>
                  </a:lnTo>
                  <a:lnTo>
                    <a:pt x="6472455" y="1319982"/>
                  </a:lnTo>
                  <a:lnTo>
                    <a:pt x="6433990" y="1340856"/>
                  </a:lnTo>
                  <a:lnTo>
                    <a:pt x="6391480" y="1354046"/>
                  </a:lnTo>
                  <a:lnTo>
                    <a:pt x="6345834" y="1358646"/>
                  </a:lnTo>
                  <a:lnTo>
                    <a:pt x="226440" y="1358646"/>
                  </a:lnTo>
                  <a:lnTo>
                    <a:pt x="180806" y="1354046"/>
                  </a:lnTo>
                  <a:lnTo>
                    <a:pt x="138301" y="1340856"/>
                  </a:lnTo>
                  <a:lnTo>
                    <a:pt x="99837" y="1319982"/>
                  </a:lnTo>
                  <a:lnTo>
                    <a:pt x="66324" y="1292336"/>
                  </a:lnTo>
                  <a:lnTo>
                    <a:pt x="38673" y="1258825"/>
                  </a:lnTo>
                  <a:lnTo>
                    <a:pt x="17795" y="1220360"/>
                  </a:lnTo>
                  <a:lnTo>
                    <a:pt x="4600" y="1177850"/>
                  </a:lnTo>
                  <a:lnTo>
                    <a:pt x="0" y="1132204"/>
                  </a:lnTo>
                  <a:lnTo>
                    <a:pt x="0" y="226441"/>
                  </a:lnTo>
                  <a:close/>
                </a:path>
              </a:pathLst>
            </a:custGeom>
            <a:ln w="9525">
              <a:solidFill>
                <a:srgbClr val="55CE7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" name="object 7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2500248" y="305930"/>
              <a:ext cx="1714500" cy="733945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2738628" y="1024127"/>
              <a:ext cx="1897379" cy="371855"/>
            </a:xfrm>
            <a:prstGeom prst="rect">
              <a:avLst/>
            </a:prstGeom>
          </p:spPr>
        </p:pic>
        <p:pic>
          <p:nvPicPr>
            <p:cNvPr id="9" name="object 9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4401312" y="1024127"/>
              <a:ext cx="1577339" cy="371855"/>
            </a:xfrm>
            <a:prstGeom prst="rect">
              <a:avLst/>
            </a:prstGeom>
          </p:spPr>
        </p:pic>
        <p:pic>
          <p:nvPicPr>
            <p:cNvPr id="10" name="object 10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3169920" y="1207007"/>
              <a:ext cx="1546859" cy="371855"/>
            </a:xfrm>
            <a:prstGeom prst="rect">
              <a:avLst/>
            </a:prstGeom>
          </p:spPr>
        </p:pic>
        <p:pic>
          <p:nvPicPr>
            <p:cNvPr id="11" name="object 11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4482083" y="1207007"/>
              <a:ext cx="284988" cy="371855"/>
            </a:xfrm>
            <a:prstGeom prst="rect">
              <a:avLst/>
            </a:prstGeom>
          </p:spPr>
        </p:pic>
        <p:pic>
          <p:nvPicPr>
            <p:cNvPr id="12" name="object 12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4571999" y="1207007"/>
              <a:ext cx="1013460" cy="371855"/>
            </a:xfrm>
            <a:prstGeom prst="rect">
              <a:avLst/>
            </a:prstGeom>
          </p:spPr>
        </p:pic>
        <p:pic>
          <p:nvPicPr>
            <p:cNvPr id="13" name="object 13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324612" y="234695"/>
              <a:ext cx="1719072" cy="1341120"/>
            </a:xfrm>
            <a:prstGeom prst="rect">
              <a:avLst/>
            </a:prstGeom>
          </p:spPr>
        </p:pic>
        <p:pic>
          <p:nvPicPr>
            <p:cNvPr id="14" name="object 14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5606795" y="8193022"/>
              <a:ext cx="1092707" cy="848868"/>
            </a:xfrm>
            <a:prstGeom prst="rect">
              <a:avLst/>
            </a:prstGeom>
          </p:spPr>
        </p:pic>
        <p:pic>
          <p:nvPicPr>
            <p:cNvPr id="15" name="object 15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109728" y="8193022"/>
              <a:ext cx="1092708" cy="848868"/>
            </a:xfrm>
            <a:prstGeom prst="rect">
              <a:avLst/>
            </a:prstGeom>
          </p:spPr>
        </p:pic>
      </p:grpSp>
      <p:sp>
        <p:nvSpPr>
          <p:cNvPr id="16" name="object 16"/>
          <p:cNvSpPr txBox="1"/>
          <p:nvPr/>
        </p:nvSpPr>
        <p:spPr>
          <a:xfrm>
            <a:off x="221691" y="1068451"/>
            <a:ext cx="6381750" cy="700785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063875" marR="736600" indent="-431800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Arial"/>
                <a:cs typeface="Arial"/>
              </a:rPr>
              <a:t>6ta.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Edición</a:t>
            </a:r>
            <a:r>
              <a:rPr sz="1200" b="1" spc="-10" dirty="0">
                <a:latin typeface="Arial"/>
                <a:cs typeface="Arial"/>
              </a:rPr>
              <a:t> Volumen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I</a:t>
            </a:r>
            <a:r>
              <a:rPr sz="1200" b="1" spc="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Enero</a:t>
            </a:r>
            <a:r>
              <a:rPr sz="1200" b="1" spc="-3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a</a:t>
            </a:r>
            <a:r>
              <a:rPr sz="1200" b="1" spc="-2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Julio</a:t>
            </a:r>
            <a:r>
              <a:rPr sz="1200" b="1" spc="-5" dirty="0">
                <a:latin typeface="Arial"/>
                <a:cs typeface="Arial"/>
              </a:rPr>
              <a:t> </a:t>
            </a:r>
            <a:r>
              <a:rPr sz="1200" b="1" spc="-20" dirty="0">
                <a:latin typeface="Arial"/>
                <a:cs typeface="Arial"/>
              </a:rPr>
              <a:t>2021 </a:t>
            </a:r>
            <a:r>
              <a:rPr sz="1200" b="1" dirty="0">
                <a:latin typeface="Arial"/>
                <a:cs typeface="Arial"/>
              </a:rPr>
              <a:t>Revista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Semestral-</a:t>
            </a:r>
            <a:r>
              <a:rPr sz="1200" b="1" spc="-40" dirty="0">
                <a:latin typeface="Arial"/>
                <a:cs typeface="Arial"/>
              </a:rPr>
              <a:t> </a:t>
            </a:r>
            <a:r>
              <a:rPr sz="1200" b="1" spc="-10" dirty="0">
                <a:latin typeface="Arial"/>
                <a:cs typeface="Arial"/>
              </a:rPr>
              <a:t>Venezuela</a:t>
            </a:r>
            <a:endParaRPr sz="12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305"/>
              </a:spcBef>
            </a:pPr>
            <a:endParaRPr sz="1200">
              <a:latin typeface="Arial"/>
              <a:cs typeface="Arial"/>
            </a:endParaRPr>
          </a:p>
          <a:p>
            <a:pPr algn="ctr">
              <a:lnSpc>
                <a:spcPct val="100000"/>
              </a:lnSpc>
            </a:pPr>
            <a:r>
              <a:rPr sz="1200" b="1" spc="-10" dirty="0">
                <a:latin typeface="Times New Roman"/>
                <a:cs typeface="Times New Roman"/>
              </a:rPr>
              <a:t>MOMENTO</a:t>
            </a:r>
            <a:r>
              <a:rPr sz="1200" b="1" spc="-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I.</a:t>
            </a:r>
            <a:r>
              <a:rPr sz="1200" b="1" spc="-1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LO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DESCONOCIDO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60"/>
              </a:spcBef>
            </a:pPr>
            <a:endParaRPr sz="1200">
              <a:latin typeface="Times New Roman"/>
              <a:cs typeface="Times New Roman"/>
            </a:endParaRPr>
          </a:p>
          <a:p>
            <a:pPr marL="375285" marR="5715" indent="-36322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Este</a:t>
            </a:r>
            <a:r>
              <a:rPr sz="1200" spc="3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proceso</a:t>
            </a:r>
            <a:r>
              <a:rPr sz="1200" spc="3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3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llevó</a:t>
            </a:r>
            <a:r>
              <a:rPr sz="1200" spc="3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3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cabo</a:t>
            </a:r>
            <a:r>
              <a:rPr sz="1200" spc="3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3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3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Consejo</a:t>
            </a:r>
            <a:r>
              <a:rPr sz="1200" spc="3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Comunal</a:t>
            </a:r>
            <a:r>
              <a:rPr sz="1200" spc="3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“Juan</a:t>
            </a:r>
            <a:r>
              <a:rPr sz="1200" spc="3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Manuel</a:t>
            </a:r>
            <a:r>
              <a:rPr sz="1200" spc="3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Cajigal”</a:t>
            </a:r>
            <a:r>
              <a:rPr sz="1200" spc="3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(CCJMC),</a:t>
            </a:r>
            <a:r>
              <a:rPr sz="1200" spc="32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Nueva </a:t>
            </a:r>
            <a:r>
              <a:rPr sz="1200" dirty="0">
                <a:latin typeface="Times New Roman"/>
                <a:cs typeface="Times New Roman"/>
              </a:rPr>
              <a:t>Barcelona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Estado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Anzoátegui,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mediante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recorridos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realizados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sector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contactó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los </a:t>
            </a:r>
            <a:r>
              <a:rPr sz="1200" dirty="0">
                <a:latin typeface="Times New Roman"/>
                <a:cs typeface="Times New Roman"/>
              </a:rPr>
              <a:t>informantes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claves,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siendo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vecinos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voceros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consejo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comunal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(CC);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esto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permitió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observar, </a:t>
            </a:r>
            <a:r>
              <a:rPr sz="1200" dirty="0">
                <a:latin typeface="Times New Roman"/>
                <a:cs typeface="Times New Roman"/>
              </a:rPr>
              <a:t>conocer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 identificar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áreas de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acción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investigación,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todo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ello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obtener información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0" dirty="0">
                <a:latin typeface="Times New Roman"/>
                <a:cs typeface="Times New Roman"/>
              </a:rPr>
              <a:t>y </a:t>
            </a:r>
            <a:r>
              <a:rPr sz="1200" dirty="0">
                <a:latin typeface="Times New Roman"/>
                <a:cs typeface="Times New Roman"/>
              </a:rPr>
              <a:t>así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poder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realizar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diagnóstico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participativo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tomando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cuenta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sus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necesidades;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utilizando </a:t>
            </a:r>
            <a:r>
              <a:rPr sz="1200" dirty="0">
                <a:latin typeface="Times New Roman"/>
                <a:cs typeface="Times New Roman"/>
              </a:rPr>
              <a:t>grabadoras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anotaciones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registró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impresiones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surgieron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visitas,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conversaciones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entrevistas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realizadas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preámbulo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 preparación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realización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dos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conversatorios: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primero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referido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empoderamiento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fortalecimiento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poder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popular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segundo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hacia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convivencia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comunitaria;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debo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resaltar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éxito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actividades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realizadas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respuesta </a:t>
            </a:r>
            <a:r>
              <a:rPr sz="1200" dirty="0">
                <a:latin typeface="Times New Roman"/>
                <a:cs typeface="Times New Roman"/>
              </a:rPr>
              <a:t>emitidas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comunidad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manera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amena,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sincera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cordial;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donde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expresaron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sus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ideas, </a:t>
            </a:r>
            <a:r>
              <a:rPr sz="1200" dirty="0">
                <a:latin typeface="Times New Roman"/>
                <a:cs typeface="Times New Roman"/>
              </a:rPr>
              <a:t>inquietudes,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necesidades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posibles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proyectos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realizar,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sobre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todo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posibles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soluciones;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por </a:t>
            </a:r>
            <a:r>
              <a:rPr sz="1200" dirty="0">
                <a:latin typeface="Times New Roman"/>
                <a:cs typeface="Times New Roman"/>
              </a:rPr>
              <a:t>mi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parte,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sólo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intervine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uno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más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grupo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sin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imponer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mis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criterios,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fueron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momentos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 </a:t>
            </a:r>
            <a:r>
              <a:rPr sz="1200" dirty="0">
                <a:latin typeface="Times New Roman"/>
                <a:cs typeface="Times New Roman"/>
              </a:rPr>
              <a:t>compartir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experiencias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manera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amena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conjunta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cual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otra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manera,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enlaza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Universidad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Nacional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Experimental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“Simón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Rodríguez”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(UNESR)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CCJMC;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logrando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 </a:t>
            </a:r>
            <a:r>
              <a:rPr sz="1200" dirty="0">
                <a:latin typeface="Times New Roman"/>
                <a:cs typeface="Times New Roman"/>
              </a:rPr>
              <a:t>esta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manera,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propósito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jornada.</a:t>
            </a:r>
            <a:endParaRPr sz="1200">
              <a:latin typeface="Times New Roman"/>
              <a:cs typeface="Times New Roman"/>
            </a:endParaRPr>
          </a:p>
          <a:p>
            <a:pPr marL="375285" marR="5080" indent="-363220" algn="just">
              <a:lnSpc>
                <a:spcPct val="100000"/>
              </a:lnSpc>
              <a:spcBef>
                <a:spcPts val="5"/>
              </a:spcBef>
            </a:pP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CCJMC,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producto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conversatorios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constató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diversas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dificultades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como: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falta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 </a:t>
            </a:r>
            <a:r>
              <a:rPr sz="1200" dirty="0">
                <a:latin typeface="Times New Roman"/>
                <a:cs typeface="Times New Roman"/>
              </a:rPr>
              <a:t>integración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sus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habitantes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sólo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unos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pocos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trabajaban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solución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sus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necesidades,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inseguridad,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desbordamiento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aguas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servidas,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acumulación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desechos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sólidos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son </a:t>
            </a:r>
            <a:r>
              <a:rPr sz="1200" dirty="0">
                <a:latin typeface="Times New Roman"/>
                <a:cs typeface="Times New Roman"/>
              </a:rPr>
              <a:t>colocados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 las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aceras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 calles e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islas de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avenidas,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falta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iluminarias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 algunas carreras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0" dirty="0">
                <a:latin typeface="Times New Roman"/>
                <a:cs typeface="Times New Roman"/>
              </a:rPr>
              <a:t>y </a:t>
            </a:r>
            <a:r>
              <a:rPr sz="1200" dirty="0">
                <a:latin typeface="Times New Roman"/>
                <a:cs typeface="Times New Roman"/>
              </a:rPr>
              <a:t>calles,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postes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luz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punto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caerse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debido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falta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mantenimiento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corrosión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el </a:t>
            </a:r>
            <a:r>
              <a:rPr sz="1200" dirty="0">
                <a:latin typeface="Times New Roman"/>
                <a:cs typeface="Times New Roman"/>
              </a:rPr>
              <a:t>tiempo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algunos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sectores,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ausencia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instituciones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servicios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públicos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salud,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alimentos, </a:t>
            </a:r>
            <a:r>
              <a:rPr sz="1200" dirty="0">
                <a:latin typeface="Times New Roman"/>
                <a:cs typeface="Times New Roman"/>
              </a:rPr>
              <a:t>medicinas,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bibliotecas,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escuela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artes,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además,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procesos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gestión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pública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ejecutan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 </a:t>
            </a:r>
            <a:r>
              <a:rPr sz="1200" dirty="0">
                <a:latin typeface="Times New Roman"/>
                <a:cs typeface="Times New Roman"/>
              </a:rPr>
              <a:t>forma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ineficiente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desorganización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actividades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relacionadas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proceso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administrativo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actividades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implican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relaciones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humanas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tiempo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tales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como: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déficit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equipos </a:t>
            </a:r>
            <a:r>
              <a:rPr sz="1200" dirty="0">
                <a:latin typeface="Times New Roman"/>
                <a:cs typeface="Times New Roman"/>
              </a:rPr>
              <a:t>mínimos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dar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respuesta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eficaz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oportuna,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descoordinación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entre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diferentes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miembros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que </a:t>
            </a:r>
            <a:r>
              <a:rPr sz="1200" dirty="0">
                <a:latin typeface="Times New Roman"/>
                <a:cs typeface="Times New Roman"/>
              </a:rPr>
              <a:t>intervienen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Gestión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comunitaria,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carencia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centro</a:t>
            </a:r>
            <a:r>
              <a:rPr sz="1200" spc="3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informático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así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manejo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herramientas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tecnológicas,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incidiendo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negativamente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toma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decisiones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oportunas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en </a:t>
            </a:r>
            <a:r>
              <a:rPr sz="1200" dirty="0">
                <a:latin typeface="Times New Roman"/>
                <a:cs typeface="Times New Roman"/>
              </a:rPr>
              <a:t>función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sus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necesidades,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deficiente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alfabetización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tecnológica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miembros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CCJMC, </a:t>
            </a:r>
            <a:r>
              <a:rPr sz="1200" dirty="0">
                <a:latin typeface="Times New Roman"/>
                <a:cs typeface="Times New Roman"/>
              </a:rPr>
              <a:t>inadecuado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uso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sobre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procesamiento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tratamiento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información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contar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habilidad,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conocimiento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acceso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directo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equipos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herramientas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informáticas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permita </a:t>
            </a:r>
            <a:r>
              <a:rPr sz="1200" dirty="0">
                <a:latin typeface="Times New Roman"/>
                <a:cs typeface="Times New Roman"/>
              </a:rPr>
              <a:t>automatizarlos,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trayendo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consecuencia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información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maneje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manualmente,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en </a:t>
            </a:r>
            <a:r>
              <a:rPr sz="1200" dirty="0">
                <a:latin typeface="Times New Roman"/>
                <a:cs typeface="Times New Roman"/>
              </a:rPr>
              <a:t>físico,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algunos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casos,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forma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desordenada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ocasionando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pérdida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tiempo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acceso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misma,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extravío,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poca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veracidad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confiabilidad, sin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métodos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resguardo.</a:t>
            </a:r>
            <a:endParaRPr sz="1200">
              <a:latin typeface="Times New Roman"/>
              <a:cs typeface="Times New Roman"/>
            </a:endParaRPr>
          </a:p>
        </p:txBody>
      </p:sp>
      <p:pic>
        <p:nvPicPr>
          <p:cNvPr id="17" name="object 17"/>
          <p:cNvPicPr/>
          <p:nvPr/>
        </p:nvPicPr>
        <p:blipFill>
          <a:blip r:embed="rId13" cstate="print"/>
          <a:stretch>
            <a:fillRect/>
          </a:stretch>
        </p:blipFill>
        <p:spPr>
          <a:xfrm>
            <a:off x="4581144" y="149034"/>
            <a:ext cx="1805304" cy="893889"/>
          </a:xfrm>
          <a:prstGeom prst="rect">
            <a:avLst/>
          </a:prstGeom>
        </p:spPr>
      </p:pic>
      <p:sp>
        <p:nvSpPr>
          <p:cNvPr id="18" name="object 18"/>
          <p:cNvSpPr txBox="1"/>
          <p:nvPr/>
        </p:nvSpPr>
        <p:spPr>
          <a:xfrm>
            <a:off x="1254353" y="8256658"/>
            <a:ext cx="4417060" cy="372745"/>
          </a:xfrm>
          <a:prstGeom prst="rect">
            <a:avLst/>
          </a:prstGeom>
        </p:spPr>
        <p:txBody>
          <a:bodyPr vert="horz" wrap="square" lIns="0" tIns="6350" rIns="0" bIns="0" rtlCol="0">
            <a:spAutoFit/>
          </a:bodyPr>
          <a:lstStyle/>
          <a:p>
            <a:pPr marL="148590" marR="5080" indent="-136525">
              <a:lnSpc>
                <a:spcPts val="1400"/>
              </a:lnSpc>
              <a:spcBef>
                <a:spcPts val="50"/>
              </a:spcBef>
            </a:pPr>
            <a:r>
              <a:rPr sz="1200" b="1" spc="-10" dirty="0">
                <a:latin typeface="Times New Roman"/>
                <a:cs typeface="Times New Roman"/>
              </a:rPr>
              <a:t>Empoderamiento</a:t>
            </a:r>
            <a:r>
              <a:rPr sz="1200" b="1" spc="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los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Criterios</a:t>
            </a:r>
            <a:r>
              <a:rPr sz="1200" b="1" spc="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Usabilidad</a:t>
            </a:r>
            <a:r>
              <a:rPr sz="1200" b="1" spc="-4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y</a:t>
            </a:r>
            <a:r>
              <a:rPr sz="1200" b="1" spc="-1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Utilidad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Tecnológica </a:t>
            </a:r>
            <a:r>
              <a:rPr sz="1200" b="1" dirty="0">
                <a:latin typeface="Times New Roman"/>
                <a:cs typeface="Times New Roman"/>
              </a:rPr>
              <a:t>como</a:t>
            </a:r>
            <a:r>
              <a:rPr sz="1200" b="1" spc="-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Elementos</a:t>
            </a:r>
            <a:r>
              <a:rPr sz="1200" b="1" spc="-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Inclusión</a:t>
            </a:r>
            <a:r>
              <a:rPr sz="1200" b="1" spc="-4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Social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en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la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Gestión</a:t>
            </a:r>
            <a:r>
              <a:rPr sz="1200" b="1" spc="-10" dirty="0">
                <a:latin typeface="Times New Roman"/>
                <a:cs typeface="Times New Roman"/>
              </a:rPr>
              <a:t> Comunitaria.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2782951" y="8773904"/>
            <a:ext cx="1683385" cy="1943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410"/>
              </a:lnSpc>
            </a:pPr>
            <a:r>
              <a:rPr sz="1200" b="1" spc="-35" dirty="0">
                <a:latin typeface="Times New Roman"/>
                <a:cs typeface="Times New Roman"/>
              </a:rPr>
              <a:t>Dr.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José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Jesus</a:t>
            </a:r>
            <a:r>
              <a:rPr sz="1200" b="1" spc="-3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Brito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spc="-20" dirty="0">
                <a:latin typeface="Times New Roman"/>
                <a:cs typeface="Times New Roman"/>
              </a:rPr>
              <a:t>Cova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20" name="object 20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55473" rIns="0" bIns="0" rtlCol="0">
            <a:spAutoFit/>
          </a:bodyPr>
          <a:lstStyle/>
          <a:p>
            <a:pPr marL="146685">
              <a:lnSpc>
                <a:spcPts val="1410"/>
              </a:lnSpc>
            </a:pPr>
            <a:fld id="{81D60167-4931-47E6-BA6A-407CBD079E47}" type="slidenum">
              <a:rPr b="1" spc="-25" dirty="0">
                <a:latin typeface="Times New Roman"/>
                <a:cs typeface="Times New Roman"/>
              </a:rPr>
              <a:t>141</a:t>
            </a:fld>
            <a:endParaRPr b="1" spc="-25" dirty="0">
              <a:latin typeface="Times New Roman"/>
              <a:cs typeface="Times New Roman"/>
            </a:endParaRPr>
          </a:p>
        </p:txBody>
      </p:sp>
      <p:grpSp>
        <p:nvGrpSpPr>
          <p:cNvPr id="21" name="Grupo 20">
            <a:extLst>
              <a:ext uri="{FF2B5EF4-FFF2-40B4-BE49-F238E27FC236}">
                <a16:creationId xmlns:a16="http://schemas.microsoft.com/office/drawing/2014/main" id="{6694544B-703C-5AD6-17FD-CD71BFF8063B}"/>
              </a:ext>
            </a:extLst>
          </p:cNvPr>
          <p:cNvGrpSpPr/>
          <p:nvPr/>
        </p:nvGrpSpPr>
        <p:grpSpPr>
          <a:xfrm>
            <a:off x="95998" y="102110"/>
            <a:ext cx="6665976" cy="1452626"/>
            <a:chOff x="470065" y="1951410"/>
            <a:chExt cx="6665976" cy="1452626"/>
          </a:xfrm>
        </p:grpSpPr>
        <p:grpSp>
          <p:nvGrpSpPr>
            <p:cNvPr id="22" name="object 12">
              <a:extLst>
                <a:ext uri="{FF2B5EF4-FFF2-40B4-BE49-F238E27FC236}">
                  <a16:creationId xmlns:a16="http://schemas.microsoft.com/office/drawing/2014/main" id="{E7153B31-4F1C-0A1F-C8E3-B4F27C7BE8B0}"/>
                </a:ext>
              </a:extLst>
            </p:cNvPr>
            <p:cNvGrpSpPr/>
            <p:nvPr/>
          </p:nvGrpSpPr>
          <p:grpSpPr>
            <a:xfrm>
              <a:off x="470065" y="1951664"/>
              <a:ext cx="6665976" cy="1452372"/>
              <a:chOff x="96011" y="115823"/>
              <a:chExt cx="6665976" cy="1452372"/>
            </a:xfrm>
          </p:grpSpPr>
          <p:pic>
            <p:nvPicPr>
              <p:cNvPr id="26" name="object 13">
                <a:extLst>
                  <a:ext uri="{FF2B5EF4-FFF2-40B4-BE49-F238E27FC236}">
                    <a16:creationId xmlns:a16="http://schemas.microsoft.com/office/drawing/2014/main" id="{42D0F21A-9A63-644C-C973-F2FCA2403983}"/>
                  </a:ext>
                </a:extLst>
              </p:cNvPr>
              <p:cNvPicPr/>
              <p:nvPr/>
            </p:nvPicPr>
            <p:blipFill>
              <a:blip r:embed="rId3" cstate="print"/>
              <a:stretch>
                <a:fillRect/>
              </a:stretch>
            </p:blipFill>
            <p:spPr>
              <a:xfrm>
                <a:off x="96011" y="115823"/>
                <a:ext cx="6665976" cy="1452372"/>
              </a:xfrm>
              <a:prstGeom prst="rect">
                <a:avLst/>
              </a:prstGeom>
            </p:spPr>
          </p:pic>
          <p:pic>
            <p:nvPicPr>
              <p:cNvPr id="27" name="object 14">
                <a:extLst>
                  <a:ext uri="{FF2B5EF4-FFF2-40B4-BE49-F238E27FC236}">
                    <a16:creationId xmlns:a16="http://schemas.microsoft.com/office/drawing/2014/main" id="{3F2F6BE4-4FB9-85B3-F28D-FDAE4E0F9761}"/>
                  </a:ext>
                </a:extLst>
              </p:cNvPr>
              <p:cNvPicPr/>
              <p:nvPr/>
            </p:nvPicPr>
            <p:blipFill>
              <a:blip r:embed="rId4" cstate="print"/>
              <a:stretch>
                <a:fillRect/>
              </a:stretch>
            </p:blipFill>
            <p:spPr>
              <a:xfrm>
                <a:off x="142849" y="142875"/>
                <a:ext cx="6572275" cy="1358646"/>
              </a:xfrm>
              <a:prstGeom prst="rect">
                <a:avLst/>
              </a:prstGeom>
            </p:spPr>
          </p:pic>
          <p:sp>
            <p:nvSpPr>
              <p:cNvPr id="28" name="object 15">
                <a:extLst>
                  <a:ext uri="{FF2B5EF4-FFF2-40B4-BE49-F238E27FC236}">
                    <a16:creationId xmlns:a16="http://schemas.microsoft.com/office/drawing/2014/main" id="{2E53BEF8-52E8-845A-82D0-0740890EF78C}"/>
                  </a:ext>
                </a:extLst>
              </p:cNvPr>
              <p:cNvSpPr/>
              <p:nvPr/>
            </p:nvSpPr>
            <p:spPr>
              <a:xfrm>
                <a:off x="142849" y="142875"/>
                <a:ext cx="6572884" cy="1358900"/>
              </a:xfrm>
              <a:custGeom>
                <a:avLst/>
                <a:gdLst/>
                <a:ahLst/>
                <a:cxnLst/>
                <a:rect l="l" t="t" r="r" b="b"/>
                <a:pathLst>
                  <a:path w="6572884" h="1358900">
                    <a:moveTo>
                      <a:pt x="0" y="226441"/>
                    </a:moveTo>
                    <a:lnTo>
                      <a:pt x="4600" y="180795"/>
                    </a:lnTo>
                    <a:lnTo>
                      <a:pt x="17795" y="138285"/>
                    </a:lnTo>
                    <a:lnTo>
                      <a:pt x="38673" y="99820"/>
                    </a:lnTo>
                    <a:lnTo>
                      <a:pt x="66324" y="66309"/>
                    </a:lnTo>
                    <a:lnTo>
                      <a:pt x="99837" y="38663"/>
                    </a:lnTo>
                    <a:lnTo>
                      <a:pt x="138301" y="17789"/>
                    </a:lnTo>
                    <a:lnTo>
                      <a:pt x="180806" y="4599"/>
                    </a:lnTo>
                    <a:lnTo>
                      <a:pt x="226440" y="0"/>
                    </a:lnTo>
                    <a:lnTo>
                      <a:pt x="6345834" y="0"/>
                    </a:lnTo>
                    <a:lnTo>
                      <a:pt x="6391480" y="4599"/>
                    </a:lnTo>
                    <a:lnTo>
                      <a:pt x="6433990" y="17789"/>
                    </a:lnTo>
                    <a:lnTo>
                      <a:pt x="6472455" y="38663"/>
                    </a:lnTo>
                    <a:lnTo>
                      <a:pt x="6505965" y="66309"/>
                    </a:lnTo>
                    <a:lnTo>
                      <a:pt x="6533612" y="99820"/>
                    </a:lnTo>
                    <a:lnTo>
                      <a:pt x="6554485" y="138285"/>
                    </a:lnTo>
                    <a:lnTo>
                      <a:pt x="6567676" y="180795"/>
                    </a:lnTo>
                    <a:lnTo>
                      <a:pt x="6572275" y="226441"/>
                    </a:lnTo>
                    <a:lnTo>
                      <a:pt x="6572275" y="1132204"/>
                    </a:lnTo>
                    <a:lnTo>
                      <a:pt x="6567676" y="1177850"/>
                    </a:lnTo>
                    <a:lnTo>
                      <a:pt x="6554485" y="1220360"/>
                    </a:lnTo>
                    <a:lnTo>
                      <a:pt x="6533612" y="1258825"/>
                    </a:lnTo>
                    <a:lnTo>
                      <a:pt x="6505965" y="1292336"/>
                    </a:lnTo>
                    <a:lnTo>
                      <a:pt x="6472455" y="1319982"/>
                    </a:lnTo>
                    <a:lnTo>
                      <a:pt x="6433990" y="1340856"/>
                    </a:lnTo>
                    <a:lnTo>
                      <a:pt x="6391480" y="1354046"/>
                    </a:lnTo>
                    <a:lnTo>
                      <a:pt x="6345834" y="1358646"/>
                    </a:lnTo>
                    <a:lnTo>
                      <a:pt x="226440" y="1358646"/>
                    </a:lnTo>
                    <a:lnTo>
                      <a:pt x="180806" y="1354046"/>
                    </a:lnTo>
                    <a:lnTo>
                      <a:pt x="138301" y="1340856"/>
                    </a:lnTo>
                    <a:lnTo>
                      <a:pt x="99837" y="1319982"/>
                    </a:lnTo>
                    <a:lnTo>
                      <a:pt x="66324" y="1292336"/>
                    </a:lnTo>
                    <a:lnTo>
                      <a:pt x="38673" y="1258825"/>
                    </a:lnTo>
                    <a:lnTo>
                      <a:pt x="17795" y="1220360"/>
                    </a:lnTo>
                    <a:lnTo>
                      <a:pt x="4600" y="1177850"/>
                    </a:lnTo>
                    <a:lnTo>
                      <a:pt x="0" y="1132204"/>
                    </a:lnTo>
                    <a:lnTo>
                      <a:pt x="0" y="226441"/>
                    </a:lnTo>
                    <a:close/>
                  </a:path>
                </a:pathLst>
              </a:custGeom>
              <a:ln w="9525">
                <a:solidFill>
                  <a:srgbClr val="55CE74"/>
                </a:solidFill>
              </a:ln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pic>
            <p:nvPicPr>
              <p:cNvPr id="29" name="object 16">
                <a:extLst>
                  <a:ext uri="{FF2B5EF4-FFF2-40B4-BE49-F238E27FC236}">
                    <a16:creationId xmlns:a16="http://schemas.microsoft.com/office/drawing/2014/main" id="{DD6F473A-D919-834C-904C-CE8AFF036040}"/>
                  </a:ext>
                </a:extLst>
              </p:cNvPr>
              <p:cNvPicPr/>
              <p:nvPr/>
            </p:nvPicPr>
            <p:blipFill>
              <a:blip r:embed="rId5" cstate="print"/>
              <a:stretch>
                <a:fillRect/>
              </a:stretch>
            </p:blipFill>
            <p:spPr>
              <a:xfrm>
                <a:off x="2500248" y="305930"/>
                <a:ext cx="1714500" cy="733945"/>
              </a:xfrm>
              <a:prstGeom prst="rect">
                <a:avLst/>
              </a:prstGeom>
            </p:spPr>
          </p:pic>
        </p:grpSp>
        <p:sp>
          <p:nvSpPr>
            <p:cNvPr id="23" name="object 16">
              <a:extLst>
                <a:ext uri="{FF2B5EF4-FFF2-40B4-BE49-F238E27FC236}">
                  <a16:creationId xmlns:a16="http://schemas.microsoft.com/office/drawing/2014/main" id="{C689A5D3-9FC1-7ACF-5693-74FC11F783B8}"/>
                </a:ext>
              </a:extLst>
            </p:cNvPr>
            <p:cNvSpPr txBox="1"/>
            <p:nvPr/>
          </p:nvSpPr>
          <p:spPr>
            <a:xfrm>
              <a:off x="2775727" y="2875716"/>
              <a:ext cx="3332858" cy="391795"/>
            </a:xfrm>
            <a:prstGeom prst="rect">
              <a:avLst/>
            </a:prstGeom>
            <a:noFill/>
          </p:spPr>
          <p:txBody>
            <a:bodyPr vert="horz" wrap="square" lIns="0" tIns="12700" rIns="0" bIns="0" rtlCol="0">
              <a:spAutoFit/>
            </a:bodyPr>
            <a:lstStyle/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Volumen 4,  Número 1  Enero a Julio 2021</a:t>
              </a:r>
            </a:p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Revista Semestral. Venezuela</a:t>
              </a:r>
              <a:endParaRPr sz="1200" dirty="0">
                <a:latin typeface="Arial"/>
                <a:cs typeface="Arial"/>
              </a:endParaRPr>
            </a:p>
          </p:txBody>
        </p:sp>
        <p:pic>
          <p:nvPicPr>
            <p:cNvPr id="24" name="object 25">
              <a:extLst>
                <a:ext uri="{FF2B5EF4-FFF2-40B4-BE49-F238E27FC236}">
                  <a16:creationId xmlns:a16="http://schemas.microsoft.com/office/drawing/2014/main" id="{99268D92-7F12-DAB4-7F01-17E0788687FE}"/>
                </a:ext>
              </a:extLst>
            </p:cNvPr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470065" y="2027896"/>
              <a:ext cx="2305662" cy="1053903"/>
            </a:xfrm>
            <a:prstGeom prst="rect">
              <a:avLst/>
            </a:prstGeom>
          </p:spPr>
        </p:pic>
        <p:pic>
          <p:nvPicPr>
            <p:cNvPr id="25" name="object 31">
              <a:extLst>
                <a:ext uri="{FF2B5EF4-FFF2-40B4-BE49-F238E27FC236}">
                  <a16:creationId xmlns:a16="http://schemas.microsoft.com/office/drawing/2014/main" id="{49E388A9-F0C3-B8BC-5309-BA6FE2A11BD1}"/>
                </a:ext>
              </a:extLst>
            </p:cNvPr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4932681" y="1951410"/>
              <a:ext cx="1805304" cy="893889"/>
            </a:xfrm>
            <a:prstGeom prst="rect">
              <a:avLst/>
            </a:prstGeom>
          </p:spPr>
        </p:pic>
      </p:grpSp>
    </p:spTree>
  </p:cSld>
  <p:clrMapOvr>
    <a:masterClrMapping/>
  </p:clrMapOvr>
</p:sld>
</file>

<file path=ppt/slides/slide1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94485" y="115823"/>
            <a:ext cx="6669405" cy="8926195"/>
            <a:chOff x="94485" y="115823"/>
            <a:chExt cx="6669405" cy="8926195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44780" y="8651747"/>
              <a:ext cx="6516624" cy="158496"/>
            </a:xfrm>
            <a:prstGeom prst="rect">
              <a:avLst/>
            </a:prstGeom>
          </p:spPr>
        </p:pic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96012" y="115823"/>
              <a:ext cx="6665976" cy="1452372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42849" y="142875"/>
              <a:ext cx="6572275" cy="1358646"/>
            </a:xfrm>
            <a:prstGeom prst="rect">
              <a:avLst/>
            </a:prstGeom>
          </p:spPr>
        </p:pic>
        <p:sp>
          <p:nvSpPr>
            <p:cNvPr id="6" name="object 6"/>
            <p:cNvSpPr/>
            <p:nvPr/>
          </p:nvSpPr>
          <p:spPr>
            <a:xfrm>
              <a:off x="142849" y="142875"/>
              <a:ext cx="6572884" cy="1358900"/>
            </a:xfrm>
            <a:custGeom>
              <a:avLst/>
              <a:gdLst/>
              <a:ahLst/>
              <a:cxnLst/>
              <a:rect l="l" t="t" r="r" b="b"/>
              <a:pathLst>
                <a:path w="6572884" h="1358900">
                  <a:moveTo>
                    <a:pt x="0" y="226441"/>
                  </a:moveTo>
                  <a:lnTo>
                    <a:pt x="4600" y="180795"/>
                  </a:lnTo>
                  <a:lnTo>
                    <a:pt x="17795" y="138285"/>
                  </a:lnTo>
                  <a:lnTo>
                    <a:pt x="38673" y="99820"/>
                  </a:lnTo>
                  <a:lnTo>
                    <a:pt x="66324" y="66309"/>
                  </a:lnTo>
                  <a:lnTo>
                    <a:pt x="99837" y="38663"/>
                  </a:lnTo>
                  <a:lnTo>
                    <a:pt x="138301" y="17789"/>
                  </a:lnTo>
                  <a:lnTo>
                    <a:pt x="180806" y="4599"/>
                  </a:lnTo>
                  <a:lnTo>
                    <a:pt x="226440" y="0"/>
                  </a:lnTo>
                  <a:lnTo>
                    <a:pt x="6345834" y="0"/>
                  </a:lnTo>
                  <a:lnTo>
                    <a:pt x="6391480" y="4599"/>
                  </a:lnTo>
                  <a:lnTo>
                    <a:pt x="6433990" y="17789"/>
                  </a:lnTo>
                  <a:lnTo>
                    <a:pt x="6472455" y="38663"/>
                  </a:lnTo>
                  <a:lnTo>
                    <a:pt x="6505965" y="66309"/>
                  </a:lnTo>
                  <a:lnTo>
                    <a:pt x="6533612" y="99820"/>
                  </a:lnTo>
                  <a:lnTo>
                    <a:pt x="6554485" y="138285"/>
                  </a:lnTo>
                  <a:lnTo>
                    <a:pt x="6567676" y="180795"/>
                  </a:lnTo>
                  <a:lnTo>
                    <a:pt x="6572275" y="226441"/>
                  </a:lnTo>
                  <a:lnTo>
                    <a:pt x="6572275" y="1132204"/>
                  </a:lnTo>
                  <a:lnTo>
                    <a:pt x="6567676" y="1177850"/>
                  </a:lnTo>
                  <a:lnTo>
                    <a:pt x="6554485" y="1220360"/>
                  </a:lnTo>
                  <a:lnTo>
                    <a:pt x="6533612" y="1258825"/>
                  </a:lnTo>
                  <a:lnTo>
                    <a:pt x="6505965" y="1292336"/>
                  </a:lnTo>
                  <a:lnTo>
                    <a:pt x="6472455" y="1319982"/>
                  </a:lnTo>
                  <a:lnTo>
                    <a:pt x="6433990" y="1340856"/>
                  </a:lnTo>
                  <a:lnTo>
                    <a:pt x="6391480" y="1354046"/>
                  </a:lnTo>
                  <a:lnTo>
                    <a:pt x="6345834" y="1358646"/>
                  </a:lnTo>
                  <a:lnTo>
                    <a:pt x="226440" y="1358646"/>
                  </a:lnTo>
                  <a:lnTo>
                    <a:pt x="180806" y="1354046"/>
                  </a:lnTo>
                  <a:lnTo>
                    <a:pt x="138301" y="1340856"/>
                  </a:lnTo>
                  <a:lnTo>
                    <a:pt x="99837" y="1319982"/>
                  </a:lnTo>
                  <a:lnTo>
                    <a:pt x="66324" y="1292336"/>
                  </a:lnTo>
                  <a:lnTo>
                    <a:pt x="38673" y="1258825"/>
                  </a:lnTo>
                  <a:lnTo>
                    <a:pt x="17795" y="1220360"/>
                  </a:lnTo>
                  <a:lnTo>
                    <a:pt x="4600" y="1177850"/>
                  </a:lnTo>
                  <a:lnTo>
                    <a:pt x="0" y="1132204"/>
                  </a:lnTo>
                  <a:lnTo>
                    <a:pt x="0" y="226441"/>
                  </a:lnTo>
                  <a:close/>
                </a:path>
              </a:pathLst>
            </a:custGeom>
            <a:ln w="9525">
              <a:solidFill>
                <a:srgbClr val="55CE7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" name="object 7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2500248" y="305930"/>
              <a:ext cx="1714500" cy="733945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2738628" y="1024127"/>
              <a:ext cx="1897379" cy="371855"/>
            </a:xfrm>
            <a:prstGeom prst="rect">
              <a:avLst/>
            </a:prstGeom>
          </p:spPr>
        </p:pic>
        <p:pic>
          <p:nvPicPr>
            <p:cNvPr id="9" name="object 9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4401312" y="1024127"/>
              <a:ext cx="1577339" cy="371855"/>
            </a:xfrm>
            <a:prstGeom prst="rect">
              <a:avLst/>
            </a:prstGeom>
          </p:spPr>
        </p:pic>
        <p:pic>
          <p:nvPicPr>
            <p:cNvPr id="10" name="object 10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3169920" y="1207007"/>
              <a:ext cx="1546859" cy="371855"/>
            </a:xfrm>
            <a:prstGeom prst="rect">
              <a:avLst/>
            </a:prstGeom>
          </p:spPr>
        </p:pic>
        <p:pic>
          <p:nvPicPr>
            <p:cNvPr id="11" name="object 11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4482083" y="1207007"/>
              <a:ext cx="284988" cy="371855"/>
            </a:xfrm>
            <a:prstGeom prst="rect">
              <a:avLst/>
            </a:prstGeom>
          </p:spPr>
        </p:pic>
        <p:pic>
          <p:nvPicPr>
            <p:cNvPr id="12" name="object 12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4571999" y="1207007"/>
              <a:ext cx="1013460" cy="371855"/>
            </a:xfrm>
            <a:prstGeom prst="rect">
              <a:avLst/>
            </a:prstGeom>
          </p:spPr>
        </p:pic>
        <p:pic>
          <p:nvPicPr>
            <p:cNvPr id="13" name="object 13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324612" y="234695"/>
              <a:ext cx="1719072" cy="1341120"/>
            </a:xfrm>
            <a:prstGeom prst="rect">
              <a:avLst/>
            </a:prstGeom>
          </p:spPr>
        </p:pic>
        <p:pic>
          <p:nvPicPr>
            <p:cNvPr id="14" name="object 14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5606795" y="8193022"/>
              <a:ext cx="1092707" cy="848868"/>
            </a:xfrm>
            <a:prstGeom prst="rect">
              <a:avLst/>
            </a:prstGeom>
          </p:spPr>
        </p:pic>
        <p:pic>
          <p:nvPicPr>
            <p:cNvPr id="15" name="object 15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109728" y="8193022"/>
              <a:ext cx="1092708" cy="848868"/>
            </a:xfrm>
            <a:prstGeom prst="rect">
              <a:avLst/>
            </a:prstGeom>
          </p:spPr>
        </p:pic>
      </p:grpSp>
      <p:sp>
        <p:nvSpPr>
          <p:cNvPr id="16" name="object 16"/>
          <p:cNvSpPr txBox="1"/>
          <p:nvPr/>
        </p:nvSpPr>
        <p:spPr>
          <a:xfrm>
            <a:off x="221691" y="1068451"/>
            <a:ext cx="6418580" cy="243459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063875" marR="773430" indent="-431800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Arial"/>
                <a:cs typeface="Arial"/>
              </a:rPr>
              <a:t>6ta.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Edición</a:t>
            </a:r>
            <a:r>
              <a:rPr sz="1200" b="1" spc="-10" dirty="0">
                <a:latin typeface="Arial"/>
                <a:cs typeface="Arial"/>
              </a:rPr>
              <a:t> Volumen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I</a:t>
            </a:r>
            <a:r>
              <a:rPr sz="1200" b="1" spc="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Enero</a:t>
            </a:r>
            <a:r>
              <a:rPr sz="1200" b="1" spc="-3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a</a:t>
            </a:r>
            <a:r>
              <a:rPr sz="1200" b="1" spc="-2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Julio</a:t>
            </a:r>
            <a:r>
              <a:rPr sz="1200" b="1" spc="-5" dirty="0">
                <a:latin typeface="Arial"/>
                <a:cs typeface="Arial"/>
              </a:rPr>
              <a:t> </a:t>
            </a:r>
            <a:r>
              <a:rPr sz="1200" b="1" spc="-20" dirty="0">
                <a:latin typeface="Arial"/>
                <a:cs typeface="Arial"/>
              </a:rPr>
              <a:t>2021 </a:t>
            </a:r>
            <a:r>
              <a:rPr sz="1200" b="1" dirty="0">
                <a:latin typeface="Arial"/>
                <a:cs typeface="Arial"/>
              </a:rPr>
              <a:t>Revista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Semestral-</a:t>
            </a:r>
            <a:r>
              <a:rPr sz="1200" b="1" spc="-40" dirty="0">
                <a:latin typeface="Arial"/>
                <a:cs typeface="Arial"/>
              </a:rPr>
              <a:t> </a:t>
            </a:r>
            <a:r>
              <a:rPr sz="1200" b="1" spc="-10" dirty="0">
                <a:latin typeface="Arial"/>
                <a:cs typeface="Arial"/>
              </a:rPr>
              <a:t>Venezuela</a:t>
            </a:r>
            <a:endParaRPr sz="12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305"/>
              </a:spcBef>
            </a:pPr>
            <a:endParaRPr sz="1200">
              <a:latin typeface="Arial"/>
              <a:cs typeface="Arial"/>
            </a:endParaRPr>
          </a:p>
          <a:p>
            <a:pPr marL="375285" marR="5080" indent="-36322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antes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expuesto,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generó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nuevas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formas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comunicación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ni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intercambio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electrónico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 </a:t>
            </a:r>
            <a:r>
              <a:rPr sz="1200" dirty="0">
                <a:latin typeface="Times New Roman"/>
                <a:cs typeface="Times New Roman"/>
              </a:rPr>
              <a:t>información,</a:t>
            </a:r>
            <a:r>
              <a:rPr sz="1200" spc="4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saberes</a:t>
            </a:r>
            <a:r>
              <a:rPr sz="1200" spc="4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4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4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experiencias</a:t>
            </a:r>
            <a:r>
              <a:rPr sz="1200" spc="4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entre</a:t>
            </a:r>
            <a:r>
              <a:rPr sz="1200" spc="4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4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habitantes</a:t>
            </a:r>
            <a:r>
              <a:rPr sz="1200" spc="4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4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45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comunidad</a:t>
            </a:r>
            <a:r>
              <a:rPr sz="1200" spc="4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45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46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las </a:t>
            </a:r>
            <a:r>
              <a:rPr sz="1200" dirty="0">
                <a:latin typeface="Times New Roman"/>
                <a:cs typeface="Times New Roman"/>
              </a:rPr>
              <a:t>comunidades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vecinas.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obstante,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miembros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comunidad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(guiados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sus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líderes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spc="-50" dirty="0">
                <a:latin typeface="Times New Roman"/>
                <a:cs typeface="Times New Roman"/>
              </a:rPr>
              <a:t>u </a:t>
            </a:r>
            <a:r>
              <a:rPr sz="1200" dirty="0">
                <a:latin typeface="Times New Roman"/>
                <a:cs typeface="Times New Roman"/>
              </a:rPr>
              <a:t>organizadores)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fijaron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meta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hacer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consejo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comunal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lugar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donde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pueden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unirse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como </a:t>
            </a:r>
            <a:r>
              <a:rPr sz="1200" dirty="0">
                <a:latin typeface="Times New Roman"/>
                <a:cs typeface="Times New Roman"/>
              </a:rPr>
              <a:t>vecinos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creen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organización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participación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comunidad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mejorar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calidad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 </a:t>
            </a:r>
            <a:r>
              <a:rPr sz="1200" dirty="0">
                <a:latin typeface="Times New Roman"/>
                <a:cs typeface="Times New Roman"/>
              </a:rPr>
              <a:t>vida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sus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habitantes.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este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sentido,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autor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definido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instrumento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INFORCO </a:t>
            </a:r>
            <a:r>
              <a:rPr sz="1200" dirty="0">
                <a:latin typeface="Times New Roman"/>
                <a:cs typeface="Times New Roman"/>
              </a:rPr>
              <a:t>(información,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formación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comunicación)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aspecto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tecnológico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(virtual)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refiere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elemento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clave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gestión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dentro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otredad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comunitaria,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finalidad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acelerar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spc="-50" dirty="0">
                <a:latin typeface="Times New Roman"/>
                <a:cs typeface="Times New Roman"/>
              </a:rPr>
              <a:t>y </a:t>
            </a:r>
            <a:r>
              <a:rPr sz="1200" dirty="0">
                <a:latin typeface="Times New Roman"/>
                <a:cs typeface="Times New Roman"/>
              </a:rPr>
              <a:t>simplificar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actividades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procesos,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mejorar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acceso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información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apropiarse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útil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spc="-50" dirty="0">
                <a:latin typeface="Times New Roman"/>
                <a:cs typeface="Times New Roman"/>
              </a:rPr>
              <a:t>y </a:t>
            </a:r>
            <a:r>
              <a:rPr sz="1200" spc="-20" dirty="0">
                <a:latin typeface="Times New Roman"/>
                <a:cs typeface="Times New Roman"/>
              </a:rPr>
              <a:t>uso.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221691" y="3477514"/>
            <a:ext cx="338455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spc="-20" dirty="0">
                <a:latin typeface="Times New Roman"/>
                <a:cs typeface="Times New Roman"/>
              </a:rPr>
              <a:t>Cabe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584403" y="3477514"/>
            <a:ext cx="6053455" cy="130619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46990" algn="just">
              <a:lnSpc>
                <a:spcPct val="100000"/>
              </a:lnSpc>
              <a:spcBef>
                <a:spcPts val="100"/>
              </a:spcBef>
            </a:pPr>
            <a:r>
              <a:rPr sz="1200" dirty="0">
                <a:latin typeface="Times New Roman"/>
                <a:cs typeface="Times New Roman"/>
              </a:rPr>
              <a:t>resaltar,</a:t>
            </a:r>
            <a:r>
              <a:rPr sz="1200" spc="4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4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4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Gobierno</a:t>
            </a:r>
            <a:r>
              <a:rPr sz="1200" spc="4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Bolivariano</a:t>
            </a:r>
            <a:r>
              <a:rPr sz="1200" spc="4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desarrolló</a:t>
            </a:r>
            <a:r>
              <a:rPr sz="1200" spc="4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infraestructuras</a:t>
            </a:r>
            <a:r>
              <a:rPr sz="1200" spc="43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tecnológicas</a:t>
            </a:r>
            <a:r>
              <a:rPr sz="1200" spc="4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tales</a:t>
            </a:r>
            <a:r>
              <a:rPr sz="1200" spc="42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como: </a:t>
            </a:r>
            <a:r>
              <a:rPr sz="1200" dirty="0">
                <a:latin typeface="Times New Roman"/>
                <a:cs typeface="Times New Roman"/>
              </a:rPr>
              <a:t>Infocentros,</a:t>
            </a:r>
            <a:r>
              <a:rPr sz="1200" spc="13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Infomóviles,</a:t>
            </a:r>
            <a:r>
              <a:rPr sz="1200" spc="13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Centros</a:t>
            </a:r>
            <a:r>
              <a:rPr sz="1200" spc="13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3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Gestión</a:t>
            </a:r>
            <a:r>
              <a:rPr sz="1200" spc="14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Parroquial</a:t>
            </a:r>
            <a:r>
              <a:rPr sz="1200" spc="14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2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13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Centros</a:t>
            </a:r>
            <a:r>
              <a:rPr sz="1200" spc="13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Bolivarianos</a:t>
            </a:r>
            <a:r>
              <a:rPr sz="1200" spc="135" dirty="0">
                <a:latin typeface="Times New Roman"/>
                <a:cs typeface="Times New Roman"/>
              </a:rPr>
              <a:t>  </a:t>
            </a:r>
            <a:r>
              <a:rPr sz="1200" spc="-25" dirty="0">
                <a:latin typeface="Times New Roman"/>
                <a:cs typeface="Times New Roman"/>
              </a:rPr>
              <a:t>de </a:t>
            </a:r>
            <a:r>
              <a:rPr sz="1200" dirty="0">
                <a:latin typeface="Times New Roman"/>
                <a:cs typeface="Times New Roman"/>
              </a:rPr>
              <a:t>Informática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Telemática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(CBIT)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instituciones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educación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media,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todo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esto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lograr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formación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permanente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comunidad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organizada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programas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proyectos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sociales,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sobre </a:t>
            </a:r>
            <a:r>
              <a:rPr sz="1200" dirty="0">
                <a:latin typeface="Times New Roman"/>
                <a:cs typeface="Times New Roman"/>
              </a:rPr>
              <a:t>todo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impulsar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uso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Tecnologías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Información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Comunicación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(TIC).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tal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sentido,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define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pregunta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investigación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¿Cómo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apropiar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miembros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comunidad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criterios </a:t>
            </a:r>
            <a:r>
              <a:rPr sz="1200" dirty="0">
                <a:latin typeface="Times New Roman"/>
                <a:cs typeface="Times New Roman"/>
              </a:rPr>
              <a:t>usabilidad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utilidad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tecnológica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optimizar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gestión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consejo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comunal?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221691" y="5090286"/>
            <a:ext cx="6414135" cy="286131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100"/>
              </a:spcBef>
            </a:pPr>
            <a:r>
              <a:rPr sz="1200" b="1" i="1" dirty="0">
                <a:latin typeface="Times New Roman"/>
                <a:cs typeface="Times New Roman"/>
              </a:rPr>
              <a:t>Objetivos</a:t>
            </a:r>
            <a:r>
              <a:rPr sz="1200" b="1" i="1" spc="-15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de</a:t>
            </a:r>
            <a:r>
              <a:rPr sz="1200" b="1" i="1" spc="-20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la</a:t>
            </a:r>
            <a:r>
              <a:rPr sz="1200" b="1" i="1" spc="-20" dirty="0">
                <a:latin typeface="Times New Roman"/>
                <a:cs typeface="Times New Roman"/>
              </a:rPr>
              <a:t> </a:t>
            </a:r>
            <a:r>
              <a:rPr sz="1200" b="1" i="1" spc="-10" dirty="0">
                <a:latin typeface="Times New Roman"/>
                <a:cs typeface="Times New Roman"/>
              </a:rPr>
              <a:t>Investigación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40"/>
              </a:spcBef>
            </a:pPr>
            <a:endParaRPr sz="1200">
              <a:latin typeface="Times New Roman"/>
              <a:cs typeface="Times New Roman"/>
            </a:endParaRPr>
          </a:p>
          <a:p>
            <a:pPr marL="12700" marR="5080" algn="just">
              <a:lnSpc>
                <a:spcPct val="100000"/>
              </a:lnSpc>
              <a:spcBef>
                <a:spcPts val="5"/>
              </a:spcBef>
            </a:pPr>
            <a:r>
              <a:rPr sz="1200" b="1" i="1" dirty="0">
                <a:latin typeface="Times New Roman"/>
                <a:cs typeface="Times New Roman"/>
              </a:rPr>
              <a:t>Objetivo</a:t>
            </a:r>
            <a:r>
              <a:rPr sz="1200" b="1" i="1" spc="180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General:</a:t>
            </a:r>
            <a:r>
              <a:rPr sz="1200" b="1" i="1" spc="17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Desarrollar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empoderamiento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criterios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usabilidad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utilidad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tecnológica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elementos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inclusión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social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gestión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comunitaria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mejorar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acceso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información, </a:t>
            </a:r>
            <a:r>
              <a:rPr sz="1200" dirty="0">
                <a:latin typeface="Times New Roman"/>
                <a:cs typeface="Times New Roman"/>
              </a:rPr>
              <a:t>apropiarse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útil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uso,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optimizar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 asuntos relacionados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toma de decisiones,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nuevas </a:t>
            </a:r>
            <a:r>
              <a:rPr sz="1200" dirty="0">
                <a:latin typeface="Times New Roman"/>
                <a:cs typeface="Times New Roman"/>
              </a:rPr>
              <a:t>formas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comunicación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horizontal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-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entes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gubernamentales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gubernamentales.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235"/>
              </a:spcBef>
            </a:pPr>
            <a:endParaRPr sz="1200">
              <a:latin typeface="Times New Roman"/>
              <a:cs typeface="Times New Roman"/>
            </a:endParaRPr>
          </a:p>
          <a:p>
            <a:pPr marL="12700" algn="just">
              <a:lnSpc>
                <a:spcPct val="100000"/>
              </a:lnSpc>
            </a:pPr>
            <a:r>
              <a:rPr sz="1200" b="1" i="1" dirty="0">
                <a:latin typeface="Times New Roman"/>
                <a:cs typeface="Times New Roman"/>
              </a:rPr>
              <a:t>Objetivos</a:t>
            </a:r>
            <a:r>
              <a:rPr sz="1200" b="1" i="1" spc="-40" dirty="0">
                <a:latin typeface="Times New Roman"/>
                <a:cs typeface="Times New Roman"/>
              </a:rPr>
              <a:t> </a:t>
            </a:r>
            <a:r>
              <a:rPr sz="1100" b="1" i="1" spc="-10" dirty="0">
                <a:latin typeface="Times New Roman"/>
                <a:cs typeface="Times New Roman"/>
              </a:rPr>
              <a:t>Específico</a:t>
            </a:r>
            <a:r>
              <a:rPr sz="1200" b="1" i="1" spc="-10" dirty="0">
                <a:latin typeface="Times New Roman"/>
                <a:cs typeface="Times New Roman"/>
              </a:rPr>
              <a:t>s: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20"/>
              </a:spcBef>
            </a:pPr>
            <a:endParaRPr sz="1200">
              <a:latin typeface="Times New Roman"/>
              <a:cs typeface="Times New Roman"/>
            </a:endParaRPr>
          </a:p>
          <a:p>
            <a:pPr marL="127000" indent="-117475">
              <a:lnSpc>
                <a:spcPct val="100000"/>
              </a:lnSpc>
              <a:buSzPct val="91666"/>
              <a:buAutoNum type="arabicPeriod"/>
              <a:tabLst>
                <a:tab pos="127000" algn="l"/>
              </a:tabLst>
            </a:pPr>
            <a:r>
              <a:rPr sz="1200" dirty="0">
                <a:latin typeface="Times New Roman"/>
                <a:cs typeface="Times New Roman"/>
              </a:rPr>
              <a:t>Describir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proceso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INFORCO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lleva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cabo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gestión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consejo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comunal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Juan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Manuel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Cajigal.</a:t>
            </a:r>
            <a:endParaRPr sz="1200">
              <a:latin typeface="Times New Roman"/>
              <a:cs typeface="Times New Roman"/>
            </a:endParaRPr>
          </a:p>
          <a:p>
            <a:pPr marL="165100" indent="-152400">
              <a:lnSpc>
                <a:spcPct val="100000"/>
              </a:lnSpc>
              <a:spcBef>
                <a:spcPts val="720"/>
              </a:spcBef>
              <a:buSzPct val="91666"/>
              <a:buAutoNum type="arabicPeriod"/>
              <a:tabLst>
                <a:tab pos="165100" algn="l"/>
              </a:tabLst>
            </a:pPr>
            <a:r>
              <a:rPr sz="1200" dirty="0">
                <a:latin typeface="Times New Roman"/>
                <a:cs typeface="Times New Roman"/>
              </a:rPr>
              <a:t>Identificar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-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criterios usabilidad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utilidad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tecnológica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maneja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gestión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comunitaria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estudio</a:t>
            </a:r>
            <a:endParaRPr sz="1200">
              <a:latin typeface="Times New Roman"/>
              <a:cs typeface="Times New Roman"/>
            </a:endParaRPr>
          </a:p>
          <a:p>
            <a:pPr marL="161290" indent="-148590">
              <a:lnSpc>
                <a:spcPct val="100000"/>
              </a:lnSpc>
              <a:spcBef>
                <a:spcPts val="725"/>
              </a:spcBef>
              <a:buSzPct val="91666"/>
              <a:buAutoNum type="arabicPeriod"/>
              <a:tabLst>
                <a:tab pos="161290" algn="l"/>
              </a:tabLst>
            </a:pPr>
            <a:r>
              <a:rPr sz="1200" spc="-20" dirty="0">
                <a:latin typeface="Times New Roman"/>
                <a:cs typeface="Times New Roman"/>
              </a:rPr>
              <a:t>Valorar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importancia de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criterios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usabilidad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utilidad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tecnológica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gestión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comunitaria</a:t>
            </a:r>
            <a:endParaRPr sz="1200">
              <a:latin typeface="Times New Roman"/>
              <a:cs typeface="Times New Roman"/>
            </a:endParaRPr>
          </a:p>
        </p:txBody>
      </p:sp>
      <p:pic>
        <p:nvPicPr>
          <p:cNvPr id="20" name="object 20"/>
          <p:cNvPicPr/>
          <p:nvPr/>
        </p:nvPicPr>
        <p:blipFill>
          <a:blip r:embed="rId13" cstate="print"/>
          <a:stretch>
            <a:fillRect/>
          </a:stretch>
        </p:blipFill>
        <p:spPr>
          <a:xfrm>
            <a:off x="4581144" y="149034"/>
            <a:ext cx="1805304" cy="893889"/>
          </a:xfrm>
          <a:prstGeom prst="rect">
            <a:avLst/>
          </a:prstGeom>
        </p:spPr>
      </p:pic>
      <p:sp>
        <p:nvSpPr>
          <p:cNvPr id="21" name="object 21"/>
          <p:cNvSpPr txBox="1"/>
          <p:nvPr/>
        </p:nvSpPr>
        <p:spPr>
          <a:xfrm>
            <a:off x="1254353" y="8256658"/>
            <a:ext cx="4417060" cy="372745"/>
          </a:xfrm>
          <a:prstGeom prst="rect">
            <a:avLst/>
          </a:prstGeom>
        </p:spPr>
        <p:txBody>
          <a:bodyPr vert="horz" wrap="square" lIns="0" tIns="6350" rIns="0" bIns="0" rtlCol="0">
            <a:spAutoFit/>
          </a:bodyPr>
          <a:lstStyle/>
          <a:p>
            <a:pPr marL="148590" marR="5080" indent="-136525">
              <a:lnSpc>
                <a:spcPts val="1400"/>
              </a:lnSpc>
              <a:spcBef>
                <a:spcPts val="50"/>
              </a:spcBef>
            </a:pPr>
            <a:r>
              <a:rPr sz="1200" b="1" spc="-10" dirty="0">
                <a:latin typeface="Times New Roman"/>
                <a:cs typeface="Times New Roman"/>
              </a:rPr>
              <a:t>Empoderamiento</a:t>
            </a:r>
            <a:r>
              <a:rPr sz="1200" b="1" spc="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los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Criterios</a:t>
            </a:r>
            <a:r>
              <a:rPr sz="1200" b="1" spc="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Usabilidad</a:t>
            </a:r>
            <a:r>
              <a:rPr sz="1200" b="1" spc="-4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y</a:t>
            </a:r>
            <a:r>
              <a:rPr sz="1200" b="1" spc="-1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Utilidad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Tecnológica </a:t>
            </a:r>
            <a:r>
              <a:rPr sz="1200" b="1" dirty="0">
                <a:latin typeface="Times New Roman"/>
                <a:cs typeface="Times New Roman"/>
              </a:rPr>
              <a:t>como</a:t>
            </a:r>
            <a:r>
              <a:rPr sz="1200" b="1" spc="-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Elementos</a:t>
            </a:r>
            <a:r>
              <a:rPr sz="1200" b="1" spc="-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Inclusión</a:t>
            </a:r>
            <a:r>
              <a:rPr sz="1200" b="1" spc="-4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Social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en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la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Gestión</a:t>
            </a:r>
            <a:r>
              <a:rPr sz="1200" b="1" spc="-10" dirty="0">
                <a:latin typeface="Times New Roman"/>
                <a:cs typeface="Times New Roman"/>
              </a:rPr>
              <a:t> Comunitaria.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2782951" y="8773904"/>
            <a:ext cx="1683385" cy="1943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410"/>
              </a:lnSpc>
            </a:pPr>
            <a:r>
              <a:rPr sz="1200" b="1" spc="-35" dirty="0">
                <a:latin typeface="Times New Roman"/>
                <a:cs typeface="Times New Roman"/>
              </a:rPr>
              <a:t>Dr.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José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Jesus</a:t>
            </a:r>
            <a:r>
              <a:rPr sz="1200" b="1" spc="-3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Brito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spc="-20" dirty="0">
                <a:latin typeface="Times New Roman"/>
                <a:cs typeface="Times New Roman"/>
              </a:rPr>
              <a:t>Cova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23" name="object 23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55473" rIns="0" bIns="0" rtlCol="0">
            <a:spAutoFit/>
          </a:bodyPr>
          <a:lstStyle/>
          <a:p>
            <a:pPr marL="146685">
              <a:lnSpc>
                <a:spcPts val="1410"/>
              </a:lnSpc>
            </a:pPr>
            <a:fld id="{81D60167-4931-47E6-BA6A-407CBD079E47}" type="slidenum">
              <a:rPr b="1" spc="-25" dirty="0">
                <a:latin typeface="Times New Roman"/>
                <a:cs typeface="Times New Roman"/>
              </a:rPr>
              <a:t>142</a:t>
            </a:fld>
            <a:endParaRPr b="1" spc="-25" dirty="0">
              <a:latin typeface="Times New Roman"/>
              <a:cs typeface="Times New Roman"/>
            </a:endParaRPr>
          </a:p>
        </p:txBody>
      </p:sp>
      <p:grpSp>
        <p:nvGrpSpPr>
          <p:cNvPr id="24" name="Grupo 23">
            <a:extLst>
              <a:ext uri="{FF2B5EF4-FFF2-40B4-BE49-F238E27FC236}">
                <a16:creationId xmlns:a16="http://schemas.microsoft.com/office/drawing/2014/main" id="{CADFD313-F53F-4E3E-122D-CA5B1574CE6E}"/>
              </a:ext>
            </a:extLst>
          </p:cNvPr>
          <p:cNvGrpSpPr/>
          <p:nvPr/>
        </p:nvGrpSpPr>
        <p:grpSpPr>
          <a:xfrm>
            <a:off x="108739" y="99568"/>
            <a:ext cx="6665976" cy="1452626"/>
            <a:chOff x="470065" y="1951410"/>
            <a:chExt cx="6665976" cy="1452626"/>
          </a:xfrm>
        </p:grpSpPr>
        <p:grpSp>
          <p:nvGrpSpPr>
            <p:cNvPr id="25" name="object 12">
              <a:extLst>
                <a:ext uri="{FF2B5EF4-FFF2-40B4-BE49-F238E27FC236}">
                  <a16:creationId xmlns:a16="http://schemas.microsoft.com/office/drawing/2014/main" id="{FE7D4AFA-ACE7-606C-E341-7AAC8BF09D70}"/>
                </a:ext>
              </a:extLst>
            </p:cNvPr>
            <p:cNvGrpSpPr/>
            <p:nvPr/>
          </p:nvGrpSpPr>
          <p:grpSpPr>
            <a:xfrm>
              <a:off x="470065" y="1951664"/>
              <a:ext cx="6665976" cy="1452372"/>
              <a:chOff x="96011" y="115823"/>
              <a:chExt cx="6665976" cy="1452372"/>
            </a:xfrm>
          </p:grpSpPr>
          <p:pic>
            <p:nvPicPr>
              <p:cNvPr id="29" name="object 13">
                <a:extLst>
                  <a:ext uri="{FF2B5EF4-FFF2-40B4-BE49-F238E27FC236}">
                    <a16:creationId xmlns:a16="http://schemas.microsoft.com/office/drawing/2014/main" id="{609E93F7-ED42-67DB-57EC-F9D2C2CA8E5F}"/>
                  </a:ext>
                </a:extLst>
              </p:cNvPr>
              <p:cNvPicPr/>
              <p:nvPr/>
            </p:nvPicPr>
            <p:blipFill>
              <a:blip r:embed="rId3" cstate="print"/>
              <a:stretch>
                <a:fillRect/>
              </a:stretch>
            </p:blipFill>
            <p:spPr>
              <a:xfrm>
                <a:off x="96011" y="115823"/>
                <a:ext cx="6665976" cy="1452372"/>
              </a:xfrm>
              <a:prstGeom prst="rect">
                <a:avLst/>
              </a:prstGeom>
            </p:spPr>
          </p:pic>
          <p:pic>
            <p:nvPicPr>
              <p:cNvPr id="30" name="object 14">
                <a:extLst>
                  <a:ext uri="{FF2B5EF4-FFF2-40B4-BE49-F238E27FC236}">
                    <a16:creationId xmlns:a16="http://schemas.microsoft.com/office/drawing/2014/main" id="{D5AF78F4-026C-7040-F1DA-D1A17E4FC3CE}"/>
                  </a:ext>
                </a:extLst>
              </p:cNvPr>
              <p:cNvPicPr/>
              <p:nvPr/>
            </p:nvPicPr>
            <p:blipFill>
              <a:blip r:embed="rId4" cstate="print"/>
              <a:stretch>
                <a:fillRect/>
              </a:stretch>
            </p:blipFill>
            <p:spPr>
              <a:xfrm>
                <a:off x="142849" y="142875"/>
                <a:ext cx="6572275" cy="1358646"/>
              </a:xfrm>
              <a:prstGeom prst="rect">
                <a:avLst/>
              </a:prstGeom>
            </p:spPr>
          </p:pic>
          <p:sp>
            <p:nvSpPr>
              <p:cNvPr id="31" name="object 15">
                <a:extLst>
                  <a:ext uri="{FF2B5EF4-FFF2-40B4-BE49-F238E27FC236}">
                    <a16:creationId xmlns:a16="http://schemas.microsoft.com/office/drawing/2014/main" id="{91CD5C55-76B2-D7D7-DD4A-3D522D6B42EC}"/>
                  </a:ext>
                </a:extLst>
              </p:cNvPr>
              <p:cNvSpPr/>
              <p:nvPr/>
            </p:nvSpPr>
            <p:spPr>
              <a:xfrm>
                <a:off x="142849" y="142875"/>
                <a:ext cx="6572884" cy="1358900"/>
              </a:xfrm>
              <a:custGeom>
                <a:avLst/>
                <a:gdLst/>
                <a:ahLst/>
                <a:cxnLst/>
                <a:rect l="l" t="t" r="r" b="b"/>
                <a:pathLst>
                  <a:path w="6572884" h="1358900">
                    <a:moveTo>
                      <a:pt x="0" y="226441"/>
                    </a:moveTo>
                    <a:lnTo>
                      <a:pt x="4600" y="180795"/>
                    </a:lnTo>
                    <a:lnTo>
                      <a:pt x="17795" y="138285"/>
                    </a:lnTo>
                    <a:lnTo>
                      <a:pt x="38673" y="99820"/>
                    </a:lnTo>
                    <a:lnTo>
                      <a:pt x="66324" y="66309"/>
                    </a:lnTo>
                    <a:lnTo>
                      <a:pt x="99837" y="38663"/>
                    </a:lnTo>
                    <a:lnTo>
                      <a:pt x="138301" y="17789"/>
                    </a:lnTo>
                    <a:lnTo>
                      <a:pt x="180806" y="4599"/>
                    </a:lnTo>
                    <a:lnTo>
                      <a:pt x="226440" y="0"/>
                    </a:lnTo>
                    <a:lnTo>
                      <a:pt x="6345834" y="0"/>
                    </a:lnTo>
                    <a:lnTo>
                      <a:pt x="6391480" y="4599"/>
                    </a:lnTo>
                    <a:lnTo>
                      <a:pt x="6433990" y="17789"/>
                    </a:lnTo>
                    <a:lnTo>
                      <a:pt x="6472455" y="38663"/>
                    </a:lnTo>
                    <a:lnTo>
                      <a:pt x="6505965" y="66309"/>
                    </a:lnTo>
                    <a:lnTo>
                      <a:pt x="6533612" y="99820"/>
                    </a:lnTo>
                    <a:lnTo>
                      <a:pt x="6554485" y="138285"/>
                    </a:lnTo>
                    <a:lnTo>
                      <a:pt x="6567676" y="180795"/>
                    </a:lnTo>
                    <a:lnTo>
                      <a:pt x="6572275" y="226441"/>
                    </a:lnTo>
                    <a:lnTo>
                      <a:pt x="6572275" y="1132204"/>
                    </a:lnTo>
                    <a:lnTo>
                      <a:pt x="6567676" y="1177850"/>
                    </a:lnTo>
                    <a:lnTo>
                      <a:pt x="6554485" y="1220360"/>
                    </a:lnTo>
                    <a:lnTo>
                      <a:pt x="6533612" y="1258825"/>
                    </a:lnTo>
                    <a:lnTo>
                      <a:pt x="6505965" y="1292336"/>
                    </a:lnTo>
                    <a:lnTo>
                      <a:pt x="6472455" y="1319982"/>
                    </a:lnTo>
                    <a:lnTo>
                      <a:pt x="6433990" y="1340856"/>
                    </a:lnTo>
                    <a:lnTo>
                      <a:pt x="6391480" y="1354046"/>
                    </a:lnTo>
                    <a:lnTo>
                      <a:pt x="6345834" y="1358646"/>
                    </a:lnTo>
                    <a:lnTo>
                      <a:pt x="226440" y="1358646"/>
                    </a:lnTo>
                    <a:lnTo>
                      <a:pt x="180806" y="1354046"/>
                    </a:lnTo>
                    <a:lnTo>
                      <a:pt x="138301" y="1340856"/>
                    </a:lnTo>
                    <a:lnTo>
                      <a:pt x="99837" y="1319982"/>
                    </a:lnTo>
                    <a:lnTo>
                      <a:pt x="66324" y="1292336"/>
                    </a:lnTo>
                    <a:lnTo>
                      <a:pt x="38673" y="1258825"/>
                    </a:lnTo>
                    <a:lnTo>
                      <a:pt x="17795" y="1220360"/>
                    </a:lnTo>
                    <a:lnTo>
                      <a:pt x="4600" y="1177850"/>
                    </a:lnTo>
                    <a:lnTo>
                      <a:pt x="0" y="1132204"/>
                    </a:lnTo>
                    <a:lnTo>
                      <a:pt x="0" y="226441"/>
                    </a:lnTo>
                    <a:close/>
                  </a:path>
                </a:pathLst>
              </a:custGeom>
              <a:ln w="9525">
                <a:solidFill>
                  <a:srgbClr val="55CE74"/>
                </a:solidFill>
              </a:ln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pic>
            <p:nvPicPr>
              <p:cNvPr id="32" name="object 16">
                <a:extLst>
                  <a:ext uri="{FF2B5EF4-FFF2-40B4-BE49-F238E27FC236}">
                    <a16:creationId xmlns:a16="http://schemas.microsoft.com/office/drawing/2014/main" id="{D434F6F7-2A05-D6F6-839E-1DF55E6E6414}"/>
                  </a:ext>
                </a:extLst>
              </p:cNvPr>
              <p:cNvPicPr/>
              <p:nvPr/>
            </p:nvPicPr>
            <p:blipFill>
              <a:blip r:embed="rId5" cstate="print"/>
              <a:stretch>
                <a:fillRect/>
              </a:stretch>
            </p:blipFill>
            <p:spPr>
              <a:xfrm>
                <a:off x="2500248" y="305930"/>
                <a:ext cx="1714500" cy="733945"/>
              </a:xfrm>
              <a:prstGeom prst="rect">
                <a:avLst/>
              </a:prstGeom>
            </p:spPr>
          </p:pic>
        </p:grpSp>
        <p:sp>
          <p:nvSpPr>
            <p:cNvPr id="26" name="object 16">
              <a:extLst>
                <a:ext uri="{FF2B5EF4-FFF2-40B4-BE49-F238E27FC236}">
                  <a16:creationId xmlns:a16="http://schemas.microsoft.com/office/drawing/2014/main" id="{355D25F5-F9F0-CBB7-3A52-4A95DCB9BF04}"/>
                </a:ext>
              </a:extLst>
            </p:cNvPr>
            <p:cNvSpPr txBox="1"/>
            <p:nvPr/>
          </p:nvSpPr>
          <p:spPr>
            <a:xfrm>
              <a:off x="2775727" y="2875716"/>
              <a:ext cx="3332858" cy="391795"/>
            </a:xfrm>
            <a:prstGeom prst="rect">
              <a:avLst/>
            </a:prstGeom>
            <a:noFill/>
          </p:spPr>
          <p:txBody>
            <a:bodyPr vert="horz" wrap="square" lIns="0" tIns="12700" rIns="0" bIns="0" rtlCol="0">
              <a:spAutoFit/>
            </a:bodyPr>
            <a:lstStyle/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Volumen 4,  Número 1  Enero a Julio 2021</a:t>
              </a:r>
            </a:p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Revista Semestral. Venezuela</a:t>
              </a:r>
              <a:endParaRPr sz="1200" dirty="0">
                <a:latin typeface="Arial"/>
                <a:cs typeface="Arial"/>
              </a:endParaRPr>
            </a:p>
          </p:txBody>
        </p:sp>
        <p:pic>
          <p:nvPicPr>
            <p:cNvPr id="27" name="object 25">
              <a:extLst>
                <a:ext uri="{FF2B5EF4-FFF2-40B4-BE49-F238E27FC236}">
                  <a16:creationId xmlns:a16="http://schemas.microsoft.com/office/drawing/2014/main" id="{231A7F0F-E808-D609-992E-F0B91A3D5945}"/>
                </a:ext>
              </a:extLst>
            </p:cNvPr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470065" y="2027896"/>
              <a:ext cx="2305662" cy="1053903"/>
            </a:xfrm>
            <a:prstGeom prst="rect">
              <a:avLst/>
            </a:prstGeom>
          </p:spPr>
        </p:pic>
        <p:pic>
          <p:nvPicPr>
            <p:cNvPr id="28" name="object 31">
              <a:extLst>
                <a:ext uri="{FF2B5EF4-FFF2-40B4-BE49-F238E27FC236}">
                  <a16:creationId xmlns:a16="http://schemas.microsoft.com/office/drawing/2014/main" id="{F288FD65-F99C-C140-6516-6DC89A8A5622}"/>
                </a:ext>
              </a:extLst>
            </p:cNvPr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4932681" y="1951410"/>
              <a:ext cx="1805304" cy="893889"/>
            </a:xfrm>
            <a:prstGeom prst="rect">
              <a:avLst/>
            </a:prstGeom>
          </p:spPr>
        </p:pic>
      </p:grpSp>
    </p:spTree>
  </p:cSld>
  <p:clrMapOvr>
    <a:masterClrMapping/>
  </p:clrMapOvr>
</p:sld>
</file>

<file path=ppt/slides/slide1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94485" y="115823"/>
            <a:ext cx="6669405" cy="8926195"/>
            <a:chOff x="94485" y="115823"/>
            <a:chExt cx="6669405" cy="8926195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44780" y="8651747"/>
              <a:ext cx="6516624" cy="158496"/>
            </a:xfrm>
            <a:prstGeom prst="rect">
              <a:avLst/>
            </a:prstGeom>
          </p:spPr>
        </p:pic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96012" y="115823"/>
              <a:ext cx="6665976" cy="1452372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42849" y="142875"/>
              <a:ext cx="6572275" cy="1358646"/>
            </a:xfrm>
            <a:prstGeom prst="rect">
              <a:avLst/>
            </a:prstGeom>
          </p:spPr>
        </p:pic>
        <p:sp>
          <p:nvSpPr>
            <p:cNvPr id="6" name="object 6"/>
            <p:cNvSpPr/>
            <p:nvPr/>
          </p:nvSpPr>
          <p:spPr>
            <a:xfrm>
              <a:off x="142849" y="142875"/>
              <a:ext cx="6572884" cy="1358900"/>
            </a:xfrm>
            <a:custGeom>
              <a:avLst/>
              <a:gdLst/>
              <a:ahLst/>
              <a:cxnLst/>
              <a:rect l="l" t="t" r="r" b="b"/>
              <a:pathLst>
                <a:path w="6572884" h="1358900">
                  <a:moveTo>
                    <a:pt x="0" y="226441"/>
                  </a:moveTo>
                  <a:lnTo>
                    <a:pt x="4600" y="180795"/>
                  </a:lnTo>
                  <a:lnTo>
                    <a:pt x="17795" y="138285"/>
                  </a:lnTo>
                  <a:lnTo>
                    <a:pt x="38673" y="99820"/>
                  </a:lnTo>
                  <a:lnTo>
                    <a:pt x="66324" y="66309"/>
                  </a:lnTo>
                  <a:lnTo>
                    <a:pt x="99837" y="38663"/>
                  </a:lnTo>
                  <a:lnTo>
                    <a:pt x="138301" y="17789"/>
                  </a:lnTo>
                  <a:lnTo>
                    <a:pt x="180806" y="4599"/>
                  </a:lnTo>
                  <a:lnTo>
                    <a:pt x="226440" y="0"/>
                  </a:lnTo>
                  <a:lnTo>
                    <a:pt x="6345834" y="0"/>
                  </a:lnTo>
                  <a:lnTo>
                    <a:pt x="6391480" y="4599"/>
                  </a:lnTo>
                  <a:lnTo>
                    <a:pt x="6433990" y="17789"/>
                  </a:lnTo>
                  <a:lnTo>
                    <a:pt x="6472455" y="38663"/>
                  </a:lnTo>
                  <a:lnTo>
                    <a:pt x="6505965" y="66309"/>
                  </a:lnTo>
                  <a:lnTo>
                    <a:pt x="6533612" y="99820"/>
                  </a:lnTo>
                  <a:lnTo>
                    <a:pt x="6554485" y="138285"/>
                  </a:lnTo>
                  <a:lnTo>
                    <a:pt x="6567676" y="180795"/>
                  </a:lnTo>
                  <a:lnTo>
                    <a:pt x="6572275" y="226441"/>
                  </a:lnTo>
                  <a:lnTo>
                    <a:pt x="6572275" y="1132204"/>
                  </a:lnTo>
                  <a:lnTo>
                    <a:pt x="6567676" y="1177850"/>
                  </a:lnTo>
                  <a:lnTo>
                    <a:pt x="6554485" y="1220360"/>
                  </a:lnTo>
                  <a:lnTo>
                    <a:pt x="6533612" y="1258825"/>
                  </a:lnTo>
                  <a:lnTo>
                    <a:pt x="6505965" y="1292336"/>
                  </a:lnTo>
                  <a:lnTo>
                    <a:pt x="6472455" y="1319982"/>
                  </a:lnTo>
                  <a:lnTo>
                    <a:pt x="6433990" y="1340856"/>
                  </a:lnTo>
                  <a:lnTo>
                    <a:pt x="6391480" y="1354046"/>
                  </a:lnTo>
                  <a:lnTo>
                    <a:pt x="6345834" y="1358646"/>
                  </a:lnTo>
                  <a:lnTo>
                    <a:pt x="226440" y="1358646"/>
                  </a:lnTo>
                  <a:lnTo>
                    <a:pt x="180806" y="1354046"/>
                  </a:lnTo>
                  <a:lnTo>
                    <a:pt x="138301" y="1340856"/>
                  </a:lnTo>
                  <a:lnTo>
                    <a:pt x="99837" y="1319982"/>
                  </a:lnTo>
                  <a:lnTo>
                    <a:pt x="66324" y="1292336"/>
                  </a:lnTo>
                  <a:lnTo>
                    <a:pt x="38673" y="1258825"/>
                  </a:lnTo>
                  <a:lnTo>
                    <a:pt x="17795" y="1220360"/>
                  </a:lnTo>
                  <a:lnTo>
                    <a:pt x="4600" y="1177850"/>
                  </a:lnTo>
                  <a:lnTo>
                    <a:pt x="0" y="1132204"/>
                  </a:lnTo>
                  <a:lnTo>
                    <a:pt x="0" y="226441"/>
                  </a:lnTo>
                  <a:close/>
                </a:path>
              </a:pathLst>
            </a:custGeom>
            <a:ln w="9525">
              <a:solidFill>
                <a:srgbClr val="55CE7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" name="object 7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2500248" y="305930"/>
              <a:ext cx="1714500" cy="733945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2738628" y="1024127"/>
              <a:ext cx="1897379" cy="371855"/>
            </a:xfrm>
            <a:prstGeom prst="rect">
              <a:avLst/>
            </a:prstGeom>
          </p:spPr>
        </p:pic>
        <p:pic>
          <p:nvPicPr>
            <p:cNvPr id="9" name="object 9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4401312" y="1024127"/>
              <a:ext cx="1577339" cy="371855"/>
            </a:xfrm>
            <a:prstGeom prst="rect">
              <a:avLst/>
            </a:prstGeom>
          </p:spPr>
        </p:pic>
        <p:pic>
          <p:nvPicPr>
            <p:cNvPr id="10" name="object 10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3169920" y="1207007"/>
              <a:ext cx="1546859" cy="371855"/>
            </a:xfrm>
            <a:prstGeom prst="rect">
              <a:avLst/>
            </a:prstGeom>
          </p:spPr>
        </p:pic>
        <p:pic>
          <p:nvPicPr>
            <p:cNvPr id="11" name="object 11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4482083" y="1207007"/>
              <a:ext cx="284988" cy="371855"/>
            </a:xfrm>
            <a:prstGeom prst="rect">
              <a:avLst/>
            </a:prstGeom>
          </p:spPr>
        </p:pic>
        <p:pic>
          <p:nvPicPr>
            <p:cNvPr id="12" name="object 12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4571999" y="1207007"/>
              <a:ext cx="1013460" cy="371855"/>
            </a:xfrm>
            <a:prstGeom prst="rect">
              <a:avLst/>
            </a:prstGeom>
          </p:spPr>
        </p:pic>
        <p:pic>
          <p:nvPicPr>
            <p:cNvPr id="13" name="object 13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324612" y="234695"/>
              <a:ext cx="1719072" cy="1341120"/>
            </a:xfrm>
            <a:prstGeom prst="rect">
              <a:avLst/>
            </a:prstGeom>
          </p:spPr>
        </p:pic>
        <p:pic>
          <p:nvPicPr>
            <p:cNvPr id="14" name="object 14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5606795" y="8193022"/>
              <a:ext cx="1092707" cy="848868"/>
            </a:xfrm>
            <a:prstGeom prst="rect">
              <a:avLst/>
            </a:prstGeom>
          </p:spPr>
        </p:pic>
        <p:pic>
          <p:nvPicPr>
            <p:cNvPr id="15" name="object 15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109728" y="8193022"/>
              <a:ext cx="1092708" cy="848868"/>
            </a:xfrm>
            <a:prstGeom prst="rect">
              <a:avLst/>
            </a:prstGeom>
          </p:spPr>
        </p:pic>
      </p:grpSp>
      <p:sp>
        <p:nvSpPr>
          <p:cNvPr id="16" name="object 16"/>
          <p:cNvSpPr txBox="1"/>
          <p:nvPr/>
        </p:nvSpPr>
        <p:spPr>
          <a:xfrm>
            <a:off x="221691" y="1068451"/>
            <a:ext cx="6381115" cy="645858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063875" marR="735965" indent="-431800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Arial"/>
                <a:cs typeface="Arial"/>
              </a:rPr>
              <a:t>6ta.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Edición</a:t>
            </a:r>
            <a:r>
              <a:rPr sz="1200" b="1" spc="-10" dirty="0">
                <a:latin typeface="Arial"/>
                <a:cs typeface="Arial"/>
              </a:rPr>
              <a:t> Volumen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I</a:t>
            </a:r>
            <a:r>
              <a:rPr sz="1200" b="1" spc="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Enero</a:t>
            </a:r>
            <a:r>
              <a:rPr sz="1200" b="1" spc="-3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a</a:t>
            </a:r>
            <a:r>
              <a:rPr sz="1200" b="1" spc="-2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Julio</a:t>
            </a:r>
            <a:r>
              <a:rPr sz="1200" b="1" spc="-5" dirty="0">
                <a:latin typeface="Arial"/>
                <a:cs typeface="Arial"/>
              </a:rPr>
              <a:t> </a:t>
            </a:r>
            <a:r>
              <a:rPr sz="1200" b="1" spc="-20" dirty="0">
                <a:latin typeface="Arial"/>
                <a:cs typeface="Arial"/>
              </a:rPr>
              <a:t>2021 </a:t>
            </a:r>
            <a:r>
              <a:rPr sz="1200" b="1" dirty="0">
                <a:latin typeface="Arial"/>
                <a:cs typeface="Arial"/>
              </a:rPr>
              <a:t>Revista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Semestral-</a:t>
            </a:r>
            <a:r>
              <a:rPr sz="1200" b="1" spc="-40" dirty="0">
                <a:latin typeface="Arial"/>
                <a:cs typeface="Arial"/>
              </a:rPr>
              <a:t> </a:t>
            </a:r>
            <a:r>
              <a:rPr sz="1200" b="1" spc="-10" dirty="0">
                <a:latin typeface="Arial"/>
                <a:cs typeface="Arial"/>
              </a:rPr>
              <a:t>Venezuela</a:t>
            </a:r>
            <a:endParaRPr sz="12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305"/>
              </a:spcBef>
            </a:pPr>
            <a:endParaRPr sz="1200">
              <a:latin typeface="Arial"/>
              <a:cs typeface="Arial"/>
            </a:endParaRPr>
          </a:p>
          <a:p>
            <a:pPr algn="ctr">
              <a:lnSpc>
                <a:spcPct val="100000"/>
              </a:lnSpc>
            </a:pPr>
            <a:r>
              <a:rPr sz="1200" b="1" i="1" dirty="0">
                <a:latin typeface="Times New Roman"/>
                <a:cs typeface="Times New Roman"/>
              </a:rPr>
              <a:t>Justificación</a:t>
            </a:r>
            <a:r>
              <a:rPr sz="1200" b="1" i="1" spc="-20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de</a:t>
            </a:r>
            <a:r>
              <a:rPr sz="1200" b="1" i="1" spc="-20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la</a:t>
            </a:r>
            <a:r>
              <a:rPr sz="1200" b="1" i="1" spc="-25" dirty="0">
                <a:latin typeface="Times New Roman"/>
                <a:cs typeface="Times New Roman"/>
              </a:rPr>
              <a:t> </a:t>
            </a:r>
            <a:r>
              <a:rPr sz="1200" b="1" i="1" spc="-10" dirty="0">
                <a:latin typeface="Times New Roman"/>
                <a:cs typeface="Times New Roman"/>
              </a:rPr>
              <a:t>Investigación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60"/>
              </a:spcBef>
            </a:pPr>
            <a:endParaRPr sz="1200">
              <a:latin typeface="Times New Roman"/>
              <a:cs typeface="Times New Roman"/>
            </a:endParaRPr>
          </a:p>
          <a:p>
            <a:pPr marL="375285" marR="5080" indent="-36322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Sensibilizar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miembros del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CCJMC, para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abordaje,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construcción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conjunta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colectiva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partir </a:t>
            </a:r>
            <a:r>
              <a:rPr sz="1200" spc="-25" dirty="0">
                <a:latin typeface="Times New Roman"/>
                <a:cs typeface="Times New Roman"/>
              </a:rPr>
              <a:t>de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comprensión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sus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experiencias,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diálogo,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reflexión,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praxis,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acción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 lo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cotidiano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 </a:t>
            </a:r>
            <a:r>
              <a:rPr sz="1200" dirty="0">
                <a:latin typeface="Times New Roman"/>
                <a:cs typeface="Times New Roman"/>
              </a:rPr>
              <a:t>los ciudadanos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protagonistas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organización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actores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mismo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contexto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ello, </a:t>
            </a:r>
            <a:r>
              <a:rPr sz="1200" dirty="0">
                <a:latin typeface="Times New Roman"/>
                <a:cs typeface="Times New Roman"/>
              </a:rPr>
              <a:t>generar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espacios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articulación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social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permitan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enlazar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universidad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(UNESR)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organización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comunal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proyectos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impulsen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economía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social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mejorar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calidad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 </a:t>
            </a:r>
            <a:r>
              <a:rPr sz="1200" spc="-10" dirty="0">
                <a:latin typeface="Times New Roman"/>
                <a:cs typeface="Times New Roman"/>
              </a:rPr>
              <a:t>vida.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20"/>
              </a:spcBef>
            </a:pPr>
            <a:endParaRPr sz="12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5"/>
              </a:spcBef>
            </a:pPr>
            <a:r>
              <a:rPr sz="1200" b="1" spc="-10" dirty="0">
                <a:latin typeface="Times New Roman"/>
                <a:cs typeface="Times New Roman"/>
              </a:rPr>
              <a:t>MOMENTO</a:t>
            </a:r>
            <a:r>
              <a:rPr sz="1200" b="1" spc="-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II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COSMO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TEÓRICO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REFERENCIAL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5"/>
              </a:spcBef>
            </a:pPr>
            <a:endParaRPr sz="1200">
              <a:latin typeface="Times New Roman"/>
              <a:cs typeface="Times New Roman"/>
            </a:endParaRPr>
          </a:p>
          <a:p>
            <a:pPr marL="375285" marR="5715" indent="-363220" algn="just">
              <a:lnSpc>
                <a:spcPct val="100000"/>
              </a:lnSpc>
              <a:spcBef>
                <a:spcPts val="5"/>
              </a:spcBef>
            </a:pP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inició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investigación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mediante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arqueo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diversas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fuentes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impresas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digitales: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textos,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revistas </a:t>
            </a:r>
            <a:r>
              <a:rPr sz="1200" dirty="0">
                <a:latin typeface="Times New Roman"/>
                <a:cs typeface="Times New Roman"/>
              </a:rPr>
              <a:t>y/o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documentos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especializados,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TD,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PhD,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hizo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posible,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antecedentes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definir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los </a:t>
            </a:r>
            <a:r>
              <a:rPr sz="1200" dirty="0">
                <a:latin typeface="Times New Roman"/>
                <a:cs typeface="Times New Roman"/>
              </a:rPr>
              <a:t>estudios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previos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categorías;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definir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referente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teórico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fundamenta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investigación </a:t>
            </a:r>
            <a:r>
              <a:rPr sz="1200" dirty="0">
                <a:latin typeface="Times New Roman"/>
                <a:cs typeface="Times New Roman"/>
              </a:rPr>
              <a:t>Zambrano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(2008),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deriva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propuesta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partir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Consejos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Comunales);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Asimismo,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producto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estado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arte;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definir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indicadores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variables.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60"/>
              </a:spcBef>
            </a:pP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1200" b="1" i="1" dirty="0">
                <a:latin typeface="Times New Roman"/>
                <a:cs typeface="Times New Roman"/>
              </a:rPr>
              <a:t>Antecedentes</a:t>
            </a:r>
            <a:r>
              <a:rPr sz="1200" b="1" i="1" spc="-5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de</a:t>
            </a:r>
            <a:r>
              <a:rPr sz="1200" b="1" i="1" spc="-25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la</a:t>
            </a:r>
            <a:r>
              <a:rPr sz="1200" b="1" i="1" spc="-25" dirty="0">
                <a:latin typeface="Times New Roman"/>
                <a:cs typeface="Times New Roman"/>
              </a:rPr>
              <a:t> </a:t>
            </a:r>
            <a:r>
              <a:rPr sz="1200" b="1" i="1" spc="-10" dirty="0">
                <a:latin typeface="Times New Roman"/>
                <a:cs typeface="Times New Roman"/>
              </a:rPr>
              <a:t>investigación: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60"/>
              </a:spcBef>
            </a:pPr>
            <a:endParaRPr sz="1200">
              <a:latin typeface="Times New Roman"/>
              <a:cs typeface="Times New Roman"/>
            </a:endParaRPr>
          </a:p>
          <a:p>
            <a:pPr marL="375285" marR="5080" indent="-36322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Tovar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Viñoles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(2015),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realizaron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investigación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sobre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Uso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tecnologías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información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50" dirty="0">
                <a:latin typeface="Times New Roman"/>
                <a:cs typeface="Times New Roman"/>
              </a:rPr>
              <a:t>y </a:t>
            </a:r>
            <a:r>
              <a:rPr sz="1200" dirty="0">
                <a:latin typeface="Times New Roman"/>
                <a:cs typeface="Times New Roman"/>
              </a:rPr>
              <a:t>comunicación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elaboración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proyectos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sociales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consejos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comunales.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abordó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desde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Investigación-</a:t>
            </a:r>
            <a:r>
              <a:rPr sz="1200" dirty="0">
                <a:latin typeface="Times New Roman"/>
                <a:cs typeface="Times New Roman"/>
              </a:rPr>
              <a:t>Acción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Participante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donde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presentaron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comunidades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autoridades </a:t>
            </a:r>
            <a:r>
              <a:rPr sz="1200" dirty="0">
                <a:latin typeface="Times New Roman"/>
                <a:cs typeface="Times New Roman"/>
              </a:rPr>
              <a:t>locales</a:t>
            </a:r>
            <a:r>
              <a:rPr sz="1200" spc="3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3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poder</a:t>
            </a:r>
            <a:r>
              <a:rPr sz="1200" spc="3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popular</a:t>
            </a:r>
            <a:r>
              <a:rPr sz="1200" spc="3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3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propuesta</a:t>
            </a:r>
            <a:r>
              <a:rPr sz="1200" spc="3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3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contribuya</a:t>
            </a:r>
            <a:r>
              <a:rPr sz="1200" spc="3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3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3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formación</a:t>
            </a:r>
            <a:r>
              <a:rPr sz="1200" spc="3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3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3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uso</a:t>
            </a:r>
            <a:r>
              <a:rPr sz="1200" spc="3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5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las </a:t>
            </a:r>
            <a:r>
              <a:rPr sz="1200" dirty="0">
                <a:latin typeface="Times New Roman"/>
                <a:cs typeface="Times New Roman"/>
              </a:rPr>
              <a:t>herramientas</a:t>
            </a:r>
            <a:r>
              <a:rPr sz="1200" spc="4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multimedia</a:t>
            </a:r>
            <a:r>
              <a:rPr sz="1200" spc="4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4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4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difusión</a:t>
            </a:r>
            <a:r>
              <a:rPr sz="1200" spc="4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3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gestión</a:t>
            </a:r>
            <a:r>
              <a:rPr sz="1200" spc="4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4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4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proyectos</a:t>
            </a:r>
            <a:r>
              <a:rPr sz="1200" spc="4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generados</a:t>
            </a:r>
            <a:r>
              <a:rPr sz="1200" spc="40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desde</a:t>
            </a:r>
            <a:r>
              <a:rPr sz="1200" spc="40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 </a:t>
            </a:r>
            <a:r>
              <a:rPr sz="1200" spc="-10" dirty="0">
                <a:latin typeface="Times New Roman"/>
                <a:cs typeface="Times New Roman"/>
              </a:rPr>
              <a:t>comunidad.</a:t>
            </a:r>
            <a:endParaRPr sz="1200">
              <a:latin typeface="Times New Roman"/>
              <a:cs typeface="Times New Roman"/>
            </a:endParaRPr>
          </a:p>
          <a:p>
            <a:pPr marL="375285" marR="6350" indent="-363220" algn="just">
              <a:lnSpc>
                <a:spcPct val="100000"/>
              </a:lnSpc>
              <a:spcBef>
                <a:spcPts val="5"/>
              </a:spcBef>
            </a:pPr>
            <a:r>
              <a:rPr sz="1200" dirty="0">
                <a:latin typeface="Times New Roman"/>
                <a:cs typeface="Times New Roman"/>
              </a:rPr>
              <a:t>Márquez,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Olimar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Rodríguez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(2013)</a:t>
            </a:r>
            <a:r>
              <a:rPr sz="1200" spc="18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sobre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Modalidades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participación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gestión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los </a:t>
            </a:r>
            <a:r>
              <a:rPr sz="1200" dirty="0">
                <a:latin typeface="Times New Roman"/>
                <a:cs typeface="Times New Roman"/>
              </a:rPr>
              <a:t>Consejos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Comunales,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logrando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describir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modalidades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participación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ciudadana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gestión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consejos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comunales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municipio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San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Francisco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Estado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Zulia,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Venezuela,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durante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el </a:t>
            </a:r>
            <a:r>
              <a:rPr sz="1200" dirty="0">
                <a:latin typeface="Times New Roman"/>
                <a:cs typeface="Times New Roman"/>
              </a:rPr>
              <a:t>período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2006-</a:t>
            </a:r>
            <a:r>
              <a:rPr sz="1200" dirty="0">
                <a:latin typeface="Times New Roman"/>
                <a:cs typeface="Times New Roman"/>
              </a:rPr>
              <a:t>2008,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bajo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metodología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tipo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descriptiva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resaltando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consejos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son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un </a:t>
            </a:r>
            <a:r>
              <a:rPr sz="1200" dirty="0">
                <a:latin typeface="Times New Roman"/>
                <a:cs typeface="Times New Roman"/>
              </a:rPr>
              <a:t>espacio</a:t>
            </a:r>
            <a:r>
              <a:rPr sz="1200" spc="43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4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participación</a:t>
            </a:r>
            <a:r>
              <a:rPr sz="1200" spc="4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donde</a:t>
            </a:r>
            <a:r>
              <a:rPr sz="1200" spc="4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4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comunidades</a:t>
            </a:r>
            <a:r>
              <a:rPr sz="1200" spc="4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llevan</a:t>
            </a:r>
            <a:r>
              <a:rPr sz="1200" spc="45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43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cabo</a:t>
            </a:r>
            <a:r>
              <a:rPr sz="1200" spc="4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acciones</a:t>
            </a:r>
            <a:r>
              <a:rPr sz="1200" spc="4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cónsonas</a:t>
            </a:r>
            <a:r>
              <a:rPr sz="1200" spc="4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434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sus </a:t>
            </a:r>
            <a:r>
              <a:rPr sz="1200" dirty="0">
                <a:latin typeface="Times New Roman"/>
                <a:cs typeface="Times New Roman"/>
              </a:rPr>
              <a:t>necesidades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potencialidades.</a:t>
            </a:r>
            <a:endParaRPr sz="1200">
              <a:latin typeface="Times New Roman"/>
              <a:cs typeface="Times New Roman"/>
            </a:endParaRPr>
          </a:p>
        </p:txBody>
      </p:sp>
      <p:pic>
        <p:nvPicPr>
          <p:cNvPr id="17" name="object 17"/>
          <p:cNvPicPr/>
          <p:nvPr/>
        </p:nvPicPr>
        <p:blipFill>
          <a:blip r:embed="rId13" cstate="print"/>
          <a:stretch>
            <a:fillRect/>
          </a:stretch>
        </p:blipFill>
        <p:spPr>
          <a:xfrm>
            <a:off x="4581144" y="149034"/>
            <a:ext cx="1805304" cy="893889"/>
          </a:xfrm>
          <a:prstGeom prst="rect">
            <a:avLst/>
          </a:prstGeom>
        </p:spPr>
      </p:pic>
      <p:sp>
        <p:nvSpPr>
          <p:cNvPr id="18" name="object 18"/>
          <p:cNvSpPr txBox="1"/>
          <p:nvPr/>
        </p:nvSpPr>
        <p:spPr>
          <a:xfrm>
            <a:off x="1254353" y="8256658"/>
            <a:ext cx="4417060" cy="372745"/>
          </a:xfrm>
          <a:prstGeom prst="rect">
            <a:avLst/>
          </a:prstGeom>
        </p:spPr>
        <p:txBody>
          <a:bodyPr vert="horz" wrap="square" lIns="0" tIns="6350" rIns="0" bIns="0" rtlCol="0">
            <a:spAutoFit/>
          </a:bodyPr>
          <a:lstStyle/>
          <a:p>
            <a:pPr marL="148590" marR="5080" indent="-136525">
              <a:lnSpc>
                <a:spcPts val="1400"/>
              </a:lnSpc>
              <a:spcBef>
                <a:spcPts val="50"/>
              </a:spcBef>
            </a:pPr>
            <a:r>
              <a:rPr sz="1200" b="1" spc="-10" dirty="0">
                <a:latin typeface="Times New Roman"/>
                <a:cs typeface="Times New Roman"/>
              </a:rPr>
              <a:t>Empoderamiento</a:t>
            </a:r>
            <a:r>
              <a:rPr sz="1200" b="1" spc="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los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Criterios</a:t>
            </a:r>
            <a:r>
              <a:rPr sz="1200" b="1" spc="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Usabilidad</a:t>
            </a:r>
            <a:r>
              <a:rPr sz="1200" b="1" spc="-4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y</a:t>
            </a:r>
            <a:r>
              <a:rPr sz="1200" b="1" spc="-1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Utilidad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Tecnológica </a:t>
            </a:r>
            <a:r>
              <a:rPr sz="1200" b="1" dirty="0">
                <a:latin typeface="Times New Roman"/>
                <a:cs typeface="Times New Roman"/>
              </a:rPr>
              <a:t>como</a:t>
            </a:r>
            <a:r>
              <a:rPr sz="1200" b="1" spc="-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Elementos</a:t>
            </a:r>
            <a:r>
              <a:rPr sz="1200" b="1" spc="-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Inclusión</a:t>
            </a:r>
            <a:r>
              <a:rPr sz="1200" b="1" spc="-4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Social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en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la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Gestión</a:t>
            </a:r>
            <a:r>
              <a:rPr sz="1200" b="1" spc="-10" dirty="0">
                <a:latin typeface="Times New Roman"/>
                <a:cs typeface="Times New Roman"/>
              </a:rPr>
              <a:t> Comunitaria.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2782951" y="8773904"/>
            <a:ext cx="1683385" cy="1943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410"/>
              </a:lnSpc>
            </a:pPr>
            <a:r>
              <a:rPr sz="1200" b="1" spc="-35" dirty="0">
                <a:latin typeface="Times New Roman"/>
                <a:cs typeface="Times New Roman"/>
              </a:rPr>
              <a:t>Dr.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José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Jesus</a:t>
            </a:r>
            <a:r>
              <a:rPr sz="1200" b="1" spc="-3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Brito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spc="-20" dirty="0">
                <a:latin typeface="Times New Roman"/>
                <a:cs typeface="Times New Roman"/>
              </a:rPr>
              <a:t>Cova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20" name="object 20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55473" rIns="0" bIns="0" rtlCol="0">
            <a:spAutoFit/>
          </a:bodyPr>
          <a:lstStyle/>
          <a:p>
            <a:pPr marL="146685">
              <a:lnSpc>
                <a:spcPts val="1410"/>
              </a:lnSpc>
            </a:pPr>
            <a:fld id="{81D60167-4931-47E6-BA6A-407CBD079E47}" type="slidenum">
              <a:rPr b="1" spc="-25" dirty="0">
                <a:latin typeface="Times New Roman"/>
                <a:cs typeface="Times New Roman"/>
              </a:rPr>
              <a:t>143</a:t>
            </a:fld>
            <a:endParaRPr b="1" spc="-25" dirty="0">
              <a:latin typeface="Times New Roman"/>
              <a:cs typeface="Times New Roman"/>
            </a:endParaRPr>
          </a:p>
        </p:txBody>
      </p:sp>
      <p:grpSp>
        <p:nvGrpSpPr>
          <p:cNvPr id="21" name="Grupo 20">
            <a:extLst>
              <a:ext uri="{FF2B5EF4-FFF2-40B4-BE49-F238E27FC236}">
                <a16:creationId xmlns:a16="http://schemas.microsoft.com/office/drawing/2014/main" id="{A9A2DE33-1429-ECF5-9DC1-40173408C985}"/>
              </a:ext>
            </a:extLst>
          </p:cNvPr>
          <p:cNvGrpSpPr/>
          <p:nvPr/>
        </p:nvGrpSpPr>
        <p:grpSpPr>
          <a:xfrm>
            <a:off x="95998" y="123957"/>
            <a:ext cx="6665976" cy="1452626"/>
            <a:chOff x="470065" y="1951410"/>
            <a:chExt cx="6665976" cy="1452626"/>
          </a:xfrm>
        </p:grpSpPr>
        <p:grpSp>
          <p:nvGrpSpPr>
            <p:cNvPr id="22" name="object 12">
              <a:extLst>
                <a:ext uri="{FF2B5EF4-FFF2-40B4-BE49-F238E27FC236}">
                  <a16:creationId xmlns:a16="http://schemas.microsoft.com/office/drawing/2014/main" id="{53087DE1-B871-4149-C07B-9483AC64454A}"/>
                </a:ext>
              </a:extLst>
            </p:cNvPr>
            <p:cNvGrpSpPr/>
            <p:nvPr/>
          </p:nvGrpSpPr>
          <p:grpSpPr>
            <a:xfrm>
              <a:off x="470065" y="1951664"/>
              <a:ext cx="6665976" cy="1452372"/>
              <a:chOff x="96011" y="115823"/>
              <a:chExt cx="6665976" cy="1452372"/>
            </a:xfrm>
          </p:grpSpPr>
          <p:pic>
            <p:nvPicPr>
              <p:cNvPr id="26" name="object 13">
                <a:extLst>
                  <a:ext uri="{FF2B5EF4-FFF2-40B4-BE49-F238E27FC236}">
                    <a16:creationId xmlns:a16="http://schemas.microsoft.com/office/drawing/2014/main" id="{DA176B3F-DF09-CFAB-ABFE-10EB61162FB0}"/>
                  </a:ext>
                </a:extLst>
              </p:cNvPr>
              <p:cNvPicPr/>
              <p:nvPr/>
            </p:nvPicPr>
            <p:blipFill>
              <a:blip r:embed="rId3" cstate="print"/>
              <a:stretch>
                <a:fillRect/>
              </a:stretch>
            </p:blipFill>
            <p:spPr>
              <a:xfrm>
                <a:off x="96011" y="115823"/>
                <a:ext cx="6665976" cy="1452372"/>
              </a:xfrm>
              <a:prstGeom prst="rect">
                <a:avLst/>
              </a:prstGeom>
            </p:spPr>
          </p:pic>
          <p:pic>
            <p:nvPicPr>
              <p:cNvPr id="27" name="object 14">
                <a:extLst>
                  <a:ext uri="{FF2B5EF4-FFF2-40B4-BE49-F238E27FC236}">
                    <a16:creationId xmlns:a16="http://schemas.microsoft.com/office/drawing/2014/main" id="{1FFB4A64-784F-EE96-D4FE-54D0D0FE68CB}"/>
                  </a:ext>
                </a:extLst>
              </p:cNvPr>
              <p:cNvPicPr/>
              <p:nvPr/>
            </p:nvPicPr>
            <p:blipFill>
              <a:blip r:embed="rId4" cstate="print"/>
              <a:stretch>
                <a:fillRect/>
              </a:stretch>
            </p:blipFill>
            <p:spPr>
              <a:xfrm>
                <a:off x="142849" y="142875"/>
                <a:ext cx="6572275" cy="1358646"/>
              </a:xfrm>
              <a:prstGeom prst="rect">
                <a:avLst/>
              </a:prstGeom>
            </p:spPr>
          </p:pic>
          <p:sp>
            <p:nvSpPr>
              <p:cNvPr id="28" name="object 15">
                <a:extLst>
                  <a:ext uri="{FF2B5EF4-FFF2-40B4-BE49-F238E27FC236}">
                    <a16:creationId xmlns:a16="http://schemas.microsoft.com/office/drawing/2014/main" id="{30DC88E2-FD15-917A-3FFB-8301CD888BD9}"/>
                  </a:ext>
                </a:extLst>
              </p:cNvPr>
              <p:cNvSpPr/>
              <p:nvPr/>
            </p:nvSpPr>
            <p:spPr>
              <a:xfrm>
                <a:off x="142849" y="142875"/>
                <a:ext cx="6572884" cy="1358900"/>
              </a:xfrm>
              <a:custGeom>
                <a:avLst/>
                <a:gdLst/>
                <a:ahLst/>
                <a:cxnLst/>
                <a:rect l="l" t="t" r="r" b="b"/>
                <a:pathLst>
                  <a:path w="6572884" h="1358900">
                    <a:moveTo>
                      <a:pt x="0" y="226441"/>
                    </a:moveTo>
                    <a:lnTo>
                      <a:pt x="4600" y="180795"/>
                    </a:lnTo>
                    <a:lnTo>
                      <a:pt x="17795" y="138285"/>
                    </a:lnTo>
                    <a:lnTo>
                      <a:pt x="38673" y="99820"/>
                    </a:lnTo>
                    <a:lnTo>
                      <a:pt x="66324" y="66309"/>
                    </a:lnTo>
                    <a:lnTo>
                      <a:pt x="99837" y="38663"/>
                    </a:lnTo>
                    <a:lnTo>
                      <a:pt x="138301" y="17789"/>
                    </a:lnTo>
                    <a:lnTo>
                      <a:pt x="180806" y="4599"/>
                    </a:lnTo>
                    <a:lnTo>
                      <a:pt x="226440" y="0"/>
                    </a:lnTo>
                    <a:lnTo>
                      <a:pt x="6345834" y="0"/>
                    </a:lnTo>
                    <a:lnTo>
                      <a:pt x="6391480" y="4599"/>
                    </a:lnTo>
                    <a:lnTo>
                      <a:pt x="6433990" y="17789"/>
                    </a:lnTo>
                    <a:lnTo>
                      <a:pt x="6472455" y="38663"/>
                    </a:lnTo>
                    <a:lnTo>
                      <a:pt x="6505965" y="66309"/>
                    </a:lnTo>
                    <a:lnTo>
                      <a:pt x="6533612" y="99820"/>
                    </a:lnTo>
                    <a:lnTo>
                      <a:pt x="6554485" y="138285"/>
                    </a:lnTo>
                    <a:lnTo>
                      <a:pt x="6567676" y="180795"/>
                    </a:lnTo>
                    <a:lnTo>
                      <a:pt x="6572275" y="226441"/>
                    </a:lnTo>
                    <a:lnTo>
                      <a:pt x="6572275" y="1132204"/>
                    </a:lnTo>
                    <a:lnTo>
                      <a:pt x="6567676" y="1177850"/>
                    </a:lnTo>
                    <a:lnTo>
                      <a:pt x="6554485" y="1220360"/>
                    </a:lnTo>
                    <a:lnTo>
                      <a:pt x="6533612" y="1258825"/>
                    </a:lnTo>
                    <a:lnTo>
                      <a:pt x="6505965" y="1292336"/>
                    </a:lnTo>
                    <a:lnTo>
                      <a:pt x="6472455" y="1319982"/>
                    </a:lnTo>
                    <a:lnTo>
                      <a:pt x="6433990" y="1340856"/>
                    </a:lnTo>
                    <a:lnTo>
                      <a:pt x="6391480" y="1354046"/>
                    </a:lnTo>
                    <a:lnTo>
                      <a:pt x="6345834" y="1358646"/>
                    </a:lnTo>
                    <a:lnTo>
                      <a:pt x="226440" y="1358646"/>
                    </a:lnTo>
                    <a:lnTo>
                      <a:pt x="180806" y="1354046"/>
                    </a:lnTo>
                    <a:lnTo>
                      <a:pt x="138301" y="1340856"/>
                    </a:lnTo>
                    <a:lnTo>
                      <a:pt x="99837" y="1319982"/>
                    </a:lnTo>
                    <a:lnTo>
                      <a:pt x="66324" y="1292336"/>
                    </a:lnTo>
                    <a:lnTo>
                      <a:pt x="38673" y="1258825"/>
                    </a:lnTo>
                    <a:lnTo>
                      <a:pt x="17795" y="1220360"/>
                    </a:lnTo>
                    <a:lnTo>
                      <a:pt x="4600" y="1177850"/>
                    </a:lnTo>
                    <a:lnTo>
                      <a:pt x="0" y="1132204"/>
                    </a:lnTo>
                    <a:lnTo>
                      <a:pt x="0" y="226441"/>
                    </a:lnTo>
                    <a:close/>
                  </a:path>
                </a:pathLst>
              </a:custGeom>
              <a:ln w="9525">
                <a:solidFill>
                  <a:srgbClr val="55CE74"/>
                </a:solidFill>
              </a:ln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pic>
            <p:nvPicPr>
              <p:cNvPr id="29" name="object 16">
                <a:extLst>
                  <a:ext uri="{FF2B5EF4-FFF2-40B4-BE49-F238E27FC236}">
                    <a16:creationId xmlns:a16="http://schemas.microsoft.com/office/drawing/2014/main" id="{6599755F-66CD-4A13-4306-A900D7D7DDF2}"/>
                  </a:ext>
                </a:extLst>
              </p:cNvPr>
              <p:cNvPicPr/>
              <p:nvPr/>
            </p:nvPicPr>
            <p:blipFill>
              <a:blip r:embed="rId5" cstate="print"/>
              <a:stretch>
                <a:fillRect/>
              </a:stretch>
            </p:blipFill>
            <p:spPr>
              <a:xfrm>
                <a:off x="2500248" y="305930"/>
                <a:ext cx="1714500" cy="733945"/>
              </a:xfrm>
              <a:prstGeom prst="rect">
                <a:avLst/>
              </a:prstGeom>
            </p:spPr>
          </p:pic>
        </p:grpSp>
        <p:sp>
          <p:nvSpPr>
            <p:cNvPr id="23" name="object 16">
              <a:extLst>
                <a:ext uri="{FF2B5EF4-FFF2-40B4-BE49-F238E27FC236}">
                  <a16:creationId xmlns:a16="http://schemas.microsoft.com/office/drawing/2014/main" id="{8D0E1C4C-03D9-C97D-A5EF-C5BB88F164FC}"/>
                </a:ext>
              </a:extLst>
            </p:cNvPr>
            <p:cNvSpPr txBox="1"/>
            <p:nvPr/>
          </p:nvSpPr>
          <p:spPr>
            <a:xfrm>
              <a:off x="2775727" y="2875716"/>
              <a:ext cx="3332858" cy="391795"/>
            </a:xfrm>
            <a:prstGeom prst="rect">
              <a:avLst/>
            </a:prstGeom>
            <a:noFill/>
          </p:spPr>
          <p:txBody>
            <a:bodyPr vert="horz" wrap="square" lIns="0" tIns="12700" rIns="0" bIns="0" rtlCol="0">
              <a:spAutoFit/>
            </a:bodyPr>
            <a:lstStyle/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Volumen 4,  Número 1  Enero a Julio 2021</a:t>
              </a:r>
            </a:p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Revista Semestral. Venezuela</a:t>
              </a:r>
              <a:endParaRPr sz="1200" dirty="0">
                <a:latin typeface="Arial"/>
                <a:cs typeface="Arial"/>
              </a:endParaRPr>
            </a:p>
          </p:txBody>
        </p:sp>
        <p:pic>
          <p:nvPicPr>
            <p:cNvPr id="24" name="object 25">
              <a:extLst>
                <a:ext uri="{FF2B5EF4-FFF2-40B4-BE49-F238E27FC236}">
                  <a16:creationId xmlns:a16="http://schemas.microsoft.com/office/drawing/2014/main" id="{85AF48CE-412A-4A97-C72C-6E4D9F174252}"/>
                </a:ext>
              </a:extLst>
            </p:cNvPr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470065" y="2027896"/>
              <a:ext cx="2305662" cy="1053903"/>
            </a:xfrm>
            <a:prstGeom prst="rect">
              <a:avLst/>
            </a:prstGeom>
          </p:spPr>
        </p:pic>
        <p:pic>
          <p:nvPicPr>
            <p:cNvPr id="25" name="object 31">
              <a:extLst>
                <a:ext uri="{FF2B5EF4-FFF2-40B4-BE49-F238E27FC236}">
                  <a16:creationId xmlns:a16="http://schemas.microsoft.com/office/drawing/2014/main" id="{B13CD4C2-ED91-0EB3-5C56-94355A66FB96}"/>
                </a:ext>
              </a:extLst>
            </p:cNvPr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4932681" y="1951410"/>
              <a:ext cx="1805304" cy="893889"/>
            </a:xfrm>
            <a:prstGeom prst="rect">
              <a:avLst/>
            </a:prstGeom>
          </p:spPr>
        </p:pic>
      </p:grpSp>
    </p:spTree>
  </p:cSld>
  <p:clrMapOvr>
    <a:masterClrMapping/>
  </p:clrMapOvr>
</p:sld>
</file>

<file path=ppt/slides/slide1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94485" y="115823"/>
            <a:ext cx="6669405" cy="8926195"/>
            <a:chOff x="94485" y="115823"/>
            <a:chExt cx="6669405" cy="8926195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44780" y="8651747"/>
              <a:ext cx="6516624" cy="158496"/>
            </a:xfrm>
            <a:prstGeom prst="rect">
              <a:avLst/>
            </a:prstGeom>
          </p:spPr>
        </p:pic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96012" y="115823"/>
              <a:ext cx="6665976" cy="1452372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42849" y="142875"/>
              <a:ext cx="6572275" cy="1358646"/>
            </a:xfrm>
            <a:prstGeom prst="rect">
              <a:avLst/>
            </a:prstGeom>
          </p:spPr>
        </p:pic>
        <p:sp>
          <p:nvSpPr>
            <p:cNvPr id="6" name="object 6"/>
            <p:cNvSpPr/>
            <p:nvPr/>
          </p:nvSpPr>
          <p:spPr>
            <a:xfrm>
              <a:off x="142849" y="142875"/>
              <a:ext cx="6572884" cy="1358900"/>
            </a:xfrm>
            <a:custGeom>
              <a:avLst/>
              <a:gdLst/>
              <a:ahLst/>
              <a:cxnLst/>
              <a:rect l="l" t="t" r="r" b="b"/>
              <a:pathLst>
                <a:path w="6572884" h="1358900">
                  <a:moveTo>
                    <a:pt x="0" y="226441"/>
                  </a:moveTo>
                  <a:lnTo>
                    <a:pt x="4600" y="180795"/>
                  </a:lnTo>
                  <a:lnTo>
                    <a:pt x="17795" y="138285"/>
                  </a:lnTo>
                  <a:lnTo>
                    <a:pt x="38673" y="99820"/>
                  </a:lnTo>
                  <a:lnTo>
                    <a:pt x="66324" y="66309"/>
                  </a:lnTo>
                  <a:lnTo>
                    <a:pt x="99837" y="38663"/>
                  </a:lnTo>
                  <a:lnTo>
                    <a:pt x="138301" y="17789"/>
                  </a:lnTo>
                  <a:lnTo>
                    <a:pt x="180806" y="4599"/>
                  </a:lnTo>
                  <a:lnTo>
                    <a:pt x="226440" y="0"/>
                  </a:lnTo>
                  <a:lnTo>
                    <a:pt x="6345834" y="0"/>
                  </a:lnTo>
                  <a:lnTo>
                    <a:pt x="6391480" y="4599"/>
                  </a:lnTo>
                  <a:lnTo>
                    <a:pt x="6433990" y="17789"/>
                  </a:lnTo>
                  <a:lnTo>
                    <a:pt x="6472455" y="38663"/>
                  </a:lnTo>
                  <a:lnTo>
                    <a:pt x="6505965" y="66309"/>
                  </a:lnTo>
                  <a:lnTo>
                    <a:pt x="6533612" y="99820"/>
                  </a:lnTo>
                  <a:lnTo>
                    <a:pt x="6554485" y="138285"/>
                  </a:lnTo>
                  <a:lnTo>
                    <a:pt x="6567676" y="180795"/>
                  </a:lnTo>
                  <a:lnTo>
                    <a:pt x="6572275" y="226441"/>
                  </a:lnTo>
                  <a:lnTo>
                    <a:pt x="6572275" y="1132204"/>
                  </a:lnTo>
                  <a:lnTo>
                    <a:pt x="6567676" y="1177850"/>
                  </a:lnTo>
                  <a:lnTo>
                    <a:pt x="6554485" y="1220360"/>
                  </a:lnTo>
                  <a:lnTo>
                    <a:pt x="6533612" y="1258825"/>
                  </a:lnTo>
                  <a:lnTo>
                    <a:pt x="6505965" y="1292336"/>
                  </a:lnTo>
                  <a:lnTo>
                    <a:pt x="6472455" y="1319982"/>
                  </a:lnTo>
                  <a:lnTo>
                    <a:pt x="6433990" y="1340856"/>
                  </a:lnTo>
                  <a:lnTo>
                    <a:pt x="6391480" y="1354046"/>
                  </a:lnTo>
                  <a:lnTo>
                    <a:pt x="6345834" y="1358646"/>
                  </a:lnTo>
                  <a:lnTo>
                    <a:pt x="226440" y="1358646"/>
                  </a:lnTo>
                  <a:lnTo>
                    <a:pt x="180806" y="1354046"/>
                  </a:lnTo>
                  <a:lnTo>
                    <a:pt x="138301" y="1340856"/>
                  </a:lnTo>
                  <a:lnTo>
                    <a:pt x="99837" y="1319982"/>
                  </a:lnTo>
                  <a:lnTo>
                    <a:pt x="66324" y="1292336"/>
                  </a:lnTo>
                  <a:lnTo>
                    <a:pt x="38673" y="1258825"/>
                  </a:lnTo>
                  <a:lnTo>
                    <a:pt x="17795" y="1220360"/>
                  </a:lnTo>
                  <a:lnTo>
                    <a:pt x="4600" y="1177850"/>
                  </a:lnTo>
                  <a:lnTo>
                    <a:pt x="0" y="1132204"/>
                  </a:lnTo>
                  <a:lnTo>
                    <a:pt x="0" y="226441"/>
                  </a:lnTo>
                  <a:close/>
                </a:path>
              </a:pathLst>
            </a:custGeom>
            <a:ln w="9525">
              <a:solidFill>
                <a:srgbClr val="55CE7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" name="object 7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2500248" y="305930"/>
              <a:ext cx="1714500" cy="733945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2738628" y="1024127"/>
              <a:ext cx="1897379" cy="371855"/>
            </a:xfrm>
            <a:prstGeom prst="rect">
              <a:avLst/>
            </a:prstGeom>
          </p:spPr>
        </p:pic>
        <p:pic>
          <p:nvPicPr>
            <p:cNvPr id="9" name="object 9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4401312" y="1024127"/>
              <a:ext cx="1577339" cy="371855"/>
            </a:xfrm>
            <a:prstGeom prst="rect">
              <a:avLst/>
            </a:prstGeom>
          </p:spPr>
        </p:pic>
        <p:pic>
          <p:nvPicPr>
            <p:cNvPr id="10" name="object 10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3169920" y="1207007"/>
              <a:ext cx="1546859" cy="371855"/>
            </a:xfrm>
            <a:prstGeom prst="rect">
              <a:avLst/>
            </a:prstGeom>
          </p:spPr>
        </p:pic>
        <p:pic>
          <p:nvPicPr>
            <p:cNvPr id="11" name="object 11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4482083" y="1207007"/>
              <a:ext cx="284988" cy="371855"/>
            </a:xfrm>
            <a:prstGeom prst="rect">
              <a:avLst/>
            </a:prstGeom>
          </p:spPr>
        </p:pic>
        <p:pic>
          <p:nvPicPr>
            <p:cNvPr id="12" name="object 12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4571999" y="1207007"/>
              <a:ext cx="1013460" cy="371855"/>
            </a:xfrm>
            <a:prstGeom prst="rect">
              <a:avLst/>
            </a:prstGeom>
          </p:spPr>
        </p:pic>
        <p:pic>
          <p:nvPicPr>
            <p:cNvPr id="13" name="object 13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324612" y="234695"/>
              <a:ext cx="1719072" cy="1341120"/>
            </a:xfrm>
            <a:prstGeom prst="rect">
              <a:avLst/>
            </a:prstGeom>
          </p:spPr>
        </p:pic>
        <p:pic>
          <p:nvPicPr>
            <p:cNvPr id="14" name="object 14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5606795" y="8193022"/>
              <a:ext cx="1092707" cy="848868"/>
            </a:xfrm>
            <a:prstGeom prst="rect">
              <a:avLst/>
            </a:prstGeom>
          </p:spPr>
        </p:pic>
        <p:pic>
          <p:nvPicPr>
            <p:cNvPr id="15" name="object 15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109728" y="8193022"/>
              <a:ext cx="1092708" cy="848868"/>
            </a:xfrm>
            <a:prstGeom prst="rect">
              <a:avLst/>
            </a:prstGeom>
          </p:spPr>
        </p:pic>
      </p:grpSp>
      <p:sp>
        <p:nvSpPr>
          <p:cNvPr id="16" name="object 16"/>
          <p:cNvSpPr txBox="1"/>
          <p:nvPr/>
        </p:nvSpPr>
        <p:spPr>
          <a:xfrm>
            <a:off x="232359" y="1068451"/>
            <a:ext cx="6380480" cy="691959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053080" marR="745490" indent="-431800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Arial"/>
                <a:cs typeface="Arial"/>
              </a:rPr>
              <a:t>6ta.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Edición</a:t>
            </a:r>
            <a:r>
              <a:rPr sz="1200" b="1" spc="-10" dirty="0">
                <a:latin typeface="Arial"/>
                <a:cs typeface="Arial"/>
              </a:rPr>
              <a:t> Volumen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I</a:t>
            </a:r>
            <a:r>
              <a:rPr sz="1200" b="1" spc="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Enero</a:t>
            </a:r>
            <a:r>
              <a:rPr sz="1200" b="1" spc="-3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a</a:t>
            </a:r>
            <a:r>
              <a:rPr sz="1200" b="1" spc="-2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Julio</a:t>
            </a:r>
            <a:r>
              <a:rPr sz="1200" b="1" spc="-5" dirty="0">
                <a:latin typeface="Arial"/>
                <a:cs typeface="Arial"/>
              </a:rPr>
              <a:t> </a:t>
            </a:r>
            <a:r>
              <a:rPr sz="1200" b="1" spc="-20" dirty="0">
                <a:latin typeface="Arial"/>
                <a:cs typeface="Arial"/>
              </a:rPr>
              <a:t>2021 </a:t>
            </a:r>
            <a:r>
              <a:rPr sz="1200" b="1" dirty="0">
                <a:latin typeface="Arial"/>
                <a:cs typeface="Arial"/>
              </a:rPr>
              <a:t>Revista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Semestral-</a:t>
            </a:r>
            <a:r>
              <a:rPr sz="1200" b="1" spc="-40" dirty="0">
                <a:latin typeface="Arial"/>
                <a:cs typeface="Arial"/>
              </a:rPr>
              <a:t> </a:t>
            </a:r>
            <a:r>
              <a:rPr sz="1200" b="1" spc="-10" dirty="0">
                <a:latin typeface="Arial"/>
                <a:cs typeface="Arial"/>
              </a:rPr>
              <a:t>Venezuela</a:t>
            </a:r>
            <a:endParaRPr sz="1200">
              <a:latin typeface="Arial"/>
              <a:cs typeface="Arial"/>
            </a:endParaRPr>
          </a:p>
          <a:p>
            <a:pPr marL="377825" marR="6985" indent="-365760" algn="just">
              <a:lnSpc>
                <a:spcPct val="100000"/>
              </a:lnSpc>
              <a:spcBef>
                <a:spcPts val="990"/>
              </a:spcBef>
            </a:pPr>
            <a:r>
              <a:rPr sz="1200" dirty="0">
                <a:latin typeface="Times New Roman"/>
                <a:cs typeface="Times New Roman"/>
              </a:rPr>
              <a:t>Centeno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Monterrey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(2010),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realizaron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investigación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sobre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papel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consejos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comunales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en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0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agendación</a:t>
            </a:r>
            <a:r>
              <a:rPr sz="1200" spc="114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4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0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toma</a:t>
            </a:r>
            <a:r>
              <a:rPr sz="1200" spc="10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0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decisiones</a:t>
            </a:r>
            <a:r>
              <a:rPr sz="1200" spc="10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0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10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políticas</a:t>
            </a:r>
            <a:r>
              <a:rPr sz="1200" spc="10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públicas</a:t>
            </a:r>
            <a:r>
              <a:rPr sz="1200" spc="10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locales</a:t>
            </a:r>
            <a:r>
              <a:rPr sz="1200" spc="11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05" dirty="0">
                <a:latin typeface="Times New Roman"/>
                <a:cs typeface="Times New Roman"/>
              </a:rPr>
              <a:t>  </a:t>
            </a:r>
            <a:r>
              <a:rPr sz="1200" spc="-10" dirty="0">
                <a:latin typeface="Times New Roman"/>
                <a:cs typeface="Times New Roman"/>
              </a:rPr>
              <a:t>Venezuela </a:t>
            </a:r>
            <a:r>
              <a:rPr sz="1200" dirty="0">
                <a:latin typeface="Times New Roman"/>
                <a:cs typeface="Times New Roman"/>
              </a:rPr>
              <a:t>desarrollando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metodología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cualitativa,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buscan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participación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ciudadana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institucionalizada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en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figura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Consejos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Comunales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instancias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articuladoras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método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gobierno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el </a:t>
            </a:r>
            <a:r>
              <a:rPr sz="1200" dirty="0">
                <a:latin typeface="Times New Roman"/>
                <a:cs typeface="Times New Roman"/>
              </a:rPr>
              <a:t>espacio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público.</a:t>
            </a:r>
            <a:endParaRPr sz="1200">
              <a:latin typeface="Times New Roman"/>
              <a:cs typeface="Times New Roman"/>
            </a:endParaRPr>
          </a:p>
          <a:p>
            <a:pPr marL="375285" marR="77470" indent="-363220">
              <a:lnSpc>
                <a:spcPct val="100000"/>
              </a:lnSpc>
              <a:spcBef>
                <a:spcPts val="5"/>
              </a:spcBef>
            </a:pP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consejos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comunales,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-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configuran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actores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sociales,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encargados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gestionar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estrategias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para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presentación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ejecución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proyectos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beneficio del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colectivo,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permite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sus </a:t>
            </a:r>
            <a:r>
              <a:rPr sz="1200" dirty="0">
                <a:latin typeface="Times New Roman"/>
                <a:cs typeface="Times New Roman"/>
              </a:rPr>
              <a:t>miembros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participar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directamente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diagnóstico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comunitario siendo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más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fácil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uso</a:t>
            </a:r>
            <a:r>
              <a:rPr sz="1200" spc="-4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-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TIC,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específicamente,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multimedia.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60"/>
              </a:spcBef>
            </a:pPr>
            <a:endParaRPr sz="12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</a:pPr>
            <a:r>
              <a:rPr sz="1200" b="1" dirty="0">
                <a:latin typeface="Times New Roman"/>
                <a:cs typeface="Times New Roman"/>
              </a:rPr>
              <a:t>REFERENTES</a:t>
            </a:r>
            <a:r>
              <a:rPr sz="1200" b="1" spc="-50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TEÓRICOS</a:t>
            </a:r>
            <a:endParaRPr sz="1200">
              <a:latin typeface="Times New Roman"/>
              <a:cs typeface="Times New Roman"/>
            </a:endParaRPr>
          </a:p>
          <a:p>
            <a:pPr marL="50800">
              <a:lnSpc>
                <a:spcPct val="100000"/>
              </a:lnSpc>
            </a:pPr>
            <a:r>
              <a:rPr sz="1200" b="1" i="1" dirty="0">
                <a:latin typeface="Times New Roman"/>
                <a:cs typeface="Times New Roman"/>
              </a:rPr>
              <a:t>Consejos</a:t>
            </a:r>
            <a:r>
              <a:rPr sz="1200" b="1" i="1" spc="-25" dirty="0">
                <a:latin typeface="Times New Roman"/>
                <a:cs typeface="Times New Roman"/>
              </a:rPr>
              <a:t> </a:t>
            </a:r>
            <a:r>
              <a:rPr sz="1200" b="1" i="1" spc="-10" dirty="0">
                <a:latin typeface="Times New Roman"/>
                <a:cs typeface="Times New Roman"/>
              </a:rPr>
              <a:t>Comunales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60"/>
              </a:spcBef>
            </a:pPr>
            <a:endParaRPr sz="1200">
              <a:latin typeface="Times New Roman"/>
              <a:cs typeface="Times New Roman"/>
            </a:endParaRPr>
          </a:p>
          <a:p>
            <a:pPr marL="375285" marR="5080" indent="-323215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participación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elemento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impulsor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crecimiento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comunidades,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fundamental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el </a:t>
            </a:r>
            <a:r>
              <a:rPr sz="1200" dirty="0">
                <a:latin typeface="Times New Roman"/>
                <a:cs typeface="Times New Roman"/>
              </a:rPr>
              <a:t>desarrollo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valores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igualdad,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solidaridad,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respeto, otros;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dando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paso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-10" dirty="0">
                <a:latin typeface="Times New Roman"/>
                <a:cs typeface="Times New Roman"/>
              </a:rPr>
              <a:t> personas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aporten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soluciones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resolución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problemas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dentro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contexto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ende </a:t>
            </a:r>
            <a:r>
              <a:rPr sz="1200" dirty="0">
                <a:latin typeface="Times New Roman"/>
                <a:cs typeface="Times New Roman"/>
              </a:rPr>
              <a:t>sean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partícipes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cambios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positivos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medio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desenvuelven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actores.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En </a:t>
            </a:r>
            <a:r>
              <a:rPr sz="1200" dirty="0">
                <a:latin typeface="Times New Roman"/>
                <a:cs typeface="Times New Roman"/>
              </a:rPr>
              <a:t>este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marco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habla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comunidades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organizadas;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éstas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involucran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conglomerado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 </a:t>
            </a:r>
            <a:r>
              <a:rPr sz="1200" dirty="0">
                <a:latin typeface="Times New Roman"/>
                <a:cs typeface="Times New Roman"/>
              </a:rPr>
              <a:t>personas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interactúan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función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búsqueda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alcanzar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objetivo común,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teniendo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muy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cuenta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quienes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integran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tienen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potencialidades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son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portadores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conocimientos </a:t>
            </a:r>
            <a:r>
              <a:rPr sz="1200" dirty="0">
                <a:latin typeface="Times New Roman"/>
                <a:cs typeface="Times New Roman"/>
              </a:rPr>
              <a:t>(producto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experiencia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estudios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formales)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son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manifestados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dentro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espacios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 </a:t>
            </a:r>
            <a:r>
              <a:rPr sz="1200" dirty="0">
                <a:latin typeface="Times New Roman"/>
                <a:cs typeface="Times New Roman"/>
              </a:rPr>
              <a:t>participación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popular.</a:t>
            </a:r>
            <a:endParaRPr sz="1200">
              <a:latin typeface="Times New Roman"/>
              <a:cs typeface="Times New Roman"/>
            </a:endParaRPr>
          </a:p>
          <a:p>
            <a:pPr marL="375285" marR="5080" indent="-363220" algn="just">
              <a:lnSpc>
                <a:spcPct val="100000"/>
              </a:lnSpc>
              <a:spcBef>
                <a:spcPts val="5"/>
              </a:spcBef>
            </a:pPr>
            <a:r>
              <a:rPr sz="1200" dirty="0">
                <a:latin typeface="Times New Roman"/>
                <a:cs typeface="Times New Roman"/>
              </a:rPr>
              <a:t>Así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consejos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comunales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son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creados,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dentro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nación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(República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Bolivariana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10" dirty="0">
                <a:latin typeface="Times New Roman"/>
                <a:cs typeface="Times New Roman"/>
              </a:rPr>
              <a:t> Venezuela),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2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intención</a:t>
            </a:r>
            <a:r>
              <a:rPr sz="1200" spc="13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2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fomentar</a:t>
            </a:r>
            <a:r>
              <a:rPr sz="1200" spc="13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2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trabajo</a:t>
            </a:r>
            <a:r>
              <a:rPr sz="1200" spc="13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social.</a:t>
            </a:r>
            <a:r>
              <a:rPr sz="1200" spc="13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3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estas</a:t>
            </a:r>
            <a:r>
              <a:rPr sz="1200" spc="12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organizaciones,</a:t>
            </a:r>
            <a:r>
              <a:rPr sz="1200" spc="13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13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actores</a:t>
            </a:r>
            <a:r>
              <a:rPr sz="1200" spc="130" dirty="0">
                <a:latin typeface="Times New Roman"/>
                <a:cs typeface="Times New Roman"/>
              </a:rPr>
              <a:t>  </a:t>
            </a:r>
            <a:r>
              <a:rPr sz="1200" spc="-25" dirty="0">
                <a:latin typeface="Times New Roman"/>
                <a:cs typeface="Times New Roman"/>
              </a:rPr>
              <a:t>de </a:t>
            </a:r>
            <a:r>
              <a:rPr sz="1200" dirty="0">
                <a:latin typeface="Times New Roman"/>
                <a:cs typeface="Times New Roman"/>
              </a:rPr>
              <a:t>transformación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cambio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social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manera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endógena,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participación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colectivo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constituye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herramienta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vital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alcanzar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objetivos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proponen;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donde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igualdad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sea </a:t>
            </a:r>
            <a:r>
              <a:rPr sz="1200" dirty="0">
                <a:latin typeface="Times New Roman"/>
                <a:cs typeface="Times New Roman"/>
              </a:rPr>
              <a:t>emblema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participación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cooperación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contribuir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construcción de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sociedad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mejor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todos.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importante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resaltar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Consejos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Comunales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nuevos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actores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descentralización,</a:t>
            </a:r>
            <a:r>
              <a:rPr sz="1200" spc="4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son</a:t>
            </a:r>
            <a:r>
              <a:rPr sz="1200" spc="4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43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vital</a:t>
            </a:r>
            <a:r>
              <a:rPr sz="1200" spc="4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interés</a:t>
            </a:r>
            <a:r>
              <a:rPr sz="1200" spc="4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43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4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participación</a:t>
            </a:r>
            <a:r>
              <a:rPr sz="1200" spc="4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4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ciudadano</a:t>
            </a:r>
            <a:r>
              <a:rPr sz="1200" spc="4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común</a:t>
            </a:r>
            <a:r>
              <a:rPr sz="1200" spc="4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44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su </a:t>
            </a:r>
            <a:r>
              <a:rPr sz="1200" dirty="0">
                <a:latin typeface="Times New Roman"/>
                <a:cs typeface="Times New Roman"/>
              </a:rPr>
              <a:t>integración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ejecución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labores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sociales,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tal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expresa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Zambrano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(ob.cit.):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…sin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lugar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dudas,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nuevos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sujetos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descentralización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transferencia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desde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Estado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sus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tres </a:t>
            </a:r>
            <a:r>
              <a:rPr sz="1200" dirty="0">
                <a:latin typeface="Times New Roman"/>
                <a:cs typeface="Times New Roman"/>
              </a:rPr>
              <a:t>niveles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políticos-</a:t>
            </a:r>
            <a:r>
              <a:rPr sz="1200" dirty="0">
                <a:latin typeface="Times New Roman"/>
                <a:cs typeface="Times New Roman"/>
              </a:rPr>
              <a:t>territoriales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programas,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servicios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recursos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financieros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financieros. </a:t>
            </a:r>
            <a:r>
              <a:rPr sz="1200" dirty="0">
                <a:latin typeface="Times New Roman"/>
                <a:cs typeface="Times New Roman"/>
              </a:rPr>
              <a:t>Además,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necesidad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socializar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economía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modelo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productivo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 crear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uno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nuevo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que </a:t>
            </a:r>
            <a:r>
              <a:rPr sz="1200" dirty="0">
                <a:latin typeface="Times New Roman"/>
                <a:cs typeface="Times New Roman"/>
              </a:rPr>
              <a:t>privilegie</a:t>
            </a:r>
            <a:r>
              <a:rPr sz="1200" spc="3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3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trabajo,</a:t>
            </a:r>
            <a:r>
              <a:rPr sz="1200" spc="3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3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propiedad</a:t>
            </a:r>
            <a:r>
              <a:rPr sz="1200" spc="3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social</a:t>
            </a:r>
            <a:r>
              <a:rPr sz="1200" spc="3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sobre</a:t>
            </a:r>
            <a:r>
              <a:rPr sz="1200" spc="3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3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capital</a:t>
            </a:r>
            <a:r>
              <a:rPr sz="1200" spc="3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generando</a:t>
            </a:r>
            <a:r>
              <a:rPr sz="1200" spc="3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nuevas</a:t>
            </a:r>
            <a:r>
              <a:rPr sz="1200" spc="3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relaciones</a:t>
            </a:r>
            <a:r>
              <a:rPr sz="1200" spc="38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 </a:t>
            </a:r>
            <a:r>
              <a:rPr sz="1200" dirty="0">
                <a:latin typeface="Times New Roman"/>
                <a:cs typeface="Times New Roman"/>
              </a:rPr>
              <a:t>producción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objeto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satisfacer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necesidades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pueblo.</a:t>
            </a:r>
            <a:endParaRPr sz="1200">
              <a:latin typeface="Times New Roman"/>
              <a:cs typeface="Times New Roman"/>
            </a:endParaRPr>
          </a:p>
        </p:txBody>
      </p:sp>
      <p:pic>
        <p:nvPicPr>
          <p:cNvPr id="17" name="object 17"/>
          <p:cNvPicPr/>
          <p:nvPr/>
        </p:nvPicPr>
        <p:blipFill>
          <a:blip r:embed="rId13" cstate="print"/>
          <a:stretch>
            <a:fillRect/>
          </a:stretch>
        </p:blipFill>
        <p:spPr>
          <a:xfrm>
            <a:off x="4581144" y="149034"/>
            <a:ext cx="1805304" cy="893889"/>
          </a:xfrm>
          <a:prstGeom prst="rect">
            <a:avLst/>
          </a:prstGeom>
        </p:spPr>
      </p:pic>
      <p:sp>
        <p:nvSpPr>
          <p:cNvPr id="18" name="object 18"/>
          <p:cNvSpPr txBox="1"/>
          <p:nvPr/>
        </p:nvSpPr>
        <p:spPr>
          <a:xfrm>
            <a:off x="1254353" y="8256658"/>
            <a:ext cx="4417060" cy="372745"/>
          </a:xfrm>
          <a:prstGeom prst="rect">
            <a:avLst/>
          </a:prstGeom>
        </p:spPr>
        <p:txBody>
          <a:bodyPr vert="horz" wrap="square" lIns="0" tIns="6350" rIns="0" bIns="0" rtlCol="0">
            <a:spAutoFit/>
          </a:bodyPr>
          <a:lstStyle/>
          <a:p>
            <a:pPr marL="148590" marR="5080" indent="-136525">
              <a:lnSpc>
                <a:spcPts val="1400"/>
              </a:lnSpc>
              <a:spcBef>
                <a:spcPts val="50"/>
              </a:spcBef>
            </a:pPr>
            <a:r>
              <a:rPr sz="1200" b="1" spc="-10" dirty="0">
                <a:latin typeface="Times New Roman"/>
                <a:cs typeface="Times New Roman"/>
              </a:rPr>
              <a:t>Empoderamiento</a:t>
            </a:r>
            <a:r>
              <a:rPr sz="1200" b="1" spc="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los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Criterios</a:t>
            </a:r>
            <a:r>
              <a:rPr sz="1200" b="1" spc="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Usabilidad</a:t>
            </a:r>
            <a:r>
              <a:rPr sz="1200" b="1" spc="-4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y</a:t>
            </a:r>
            <a:r>
              <a:rPr sz="1200" b="1" spc="-1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Utilidad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Tecnológica </a:t>
            </a:r>
            <a:r>
              <a:rPr sz="1200" b="1" dirty="0">
                <a:latin typeface="Times New Roman"/>
                <a:cs typeface="Times New Roman"/>
              </a:rPr>
              <a:t>como</a:t>
            </a:r>
            <a:r>
              <a:rPr sz="1200" b="1" spc="-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Elementos</a:t>
            </a:r>
            <a:r>
              <a:rPr sz="1200" b="1" spc="-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Inclusión</a:t>
            </a:r>
            <a:r>
              <a:rPr sz="1200" b="1" spc="-4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Social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en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la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Gestión</a:t>
            </a:r>
            <a:r>
              <a:rPr sz="1200" b="1" spc="-10" dirty="0">
                <a:latin typeface="Times New Roman"/>
                <a:cs typeface="Times New Roman"/>
              </a:rPr>
              <a:t> Comunitaria.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2782951" y="8773904"/>
            <a:ext cx="1683385" cy="1943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410"/>
              </a:lnSpc>
            </a:pPr>
            <a:r>
              <a:rPr sz="1200" b="1" spc="-35" dirty="0">
                <a:latin typeface="Times New Roman"/>
                <a:cs typeface="Times New Roman"/>
              </a:rPr>
              <a:t>Dr.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José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Jesus</a:t>
            </a:r>
            <a:r>
              <a:rPr sz="1200" b="1" spc="-3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Brito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spc="-20" dirty="0">
                <a:latin typeface="Times New Roman"/>
                <a:cs typeface="Times New Roman"/>
              </a:rPr>
              <a:t>Cova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20" name="object 20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55473" rIns="0" bIns="0" rtlCol="0">
            <a:spAutoFit/>
          </a:bodyPr>
          <a:lstStyle/>
          <a:p>
            <a:pPr marL="146685">
              <a:lnSpc>
                <a:spcPts val="1410"/>
              </a:lnSpc>
            </a:pPr>
            <a:fld id="{81D60167-4931-47E6-BA6A-407CBD079E47}" type="slidenum">
              <a:rPr b="1" spc="-25" dirty="0">
                <a:latin typeface="Times New Roman"/>
                <a:cs typeface="Times New Roman"/>
              </a:rPr>
              <a:t>144</a:t>
            </a:fld>
            <a:endParaRPr b="1" spc="-25" dirty="0">
              <a:latin typeface="Times New Roman"/>
              <a:cs typeface="Times New Roman"/>
            </a:endParaRPr>
          </a:p>
        </p:txBody>
      </p:sp>
      <p:grpSp>
        <p:nvGrpSpPr>
          <p:cNvPr id="21" name="Grupo 20">
            <a:extLst>
              <a:ext uri="{FF2B5EF4-FFF2-40B4-BE49-F238E27FC236}">
                <a16:creationId xmlns:a16="http://schemas.microsoft.com/office/drawing/2014/main" id="{0FE0CE3D-5D51-DC6E-0452-2439A09397E8}"/>
              </a:ext>
            </a:extLst>
          </p:cNvPr>
          <p:cNvGrpSpPr/>
          <p:nvPr/>
        </p:nvGrpSpPr>
        <p:grpSpPr>
          <a:xfrm>
            <a:off x="118973" y="123189"/>
            <a:ext cx="6665976" cy="1452626"/>
            <a:chOff x="470065" y="1951410"/>
            <a:chExt cx="6665976" cy="1452626"/>
          </a:xfrm>
        </p:grpSpPr>
        <p:grpSp>
          <p:nvGrpSpPr>
            <p:cNvPr id="22" name="object 12">
              <a:extLst>
                <a:ext uri="{FF2B5EF4-FFF2-40B4-BE49-F238E27FC236}">
                  <a16:creationId xmlns:a16="http://schemas.microsoft.com/office/drawing/2014/main" id="{E960F271-3F63-F6A1-1B99-0447D8AD2163}"/>
                </a:ext>
              </a:extLst>
            </p:cNvPr>
            <p:cNvGrpSpPr/>
            <p:nvPr/>
          </p:nvGrpSpPr>
          <p:grpSpPr>
            <a:xfrm>
              <a:off x="470065" y="1951664"/>
              <a:ext cx="6665976" cy="1452372"/>
              <a:chOff x="96011" y="115823"/>
              <a:chExt cx="6665976" cy="1452372"/>
            </a:xfrm>
          </p:grpSpPr>
          <p:pic>
            <p:nvPicPr>
              <p:cNvPr id="26" name="object 13">
                <a:extLst>
                  <a:ext uri="{FF2B5EF4-FFF2-40B4-BE49-F238E27FC236}">
                    <a16:creationId xmlns:a16="http://schemas.microsoft.com/office/drawing/2014/main" id="{B9208D01-7ADF-51EE-8657-3B22087EF4A3}"/>
                  </a:ext>
                </a:extLst>
              </p:cNvPr>
              <p:cNvPicPr/>
              <p:nvPr/>
            </p:nvPicPr>
            <p:blipFill>
              <a:blip r:embed="rId3" cstate="print"/>
              <a:stretch>
                <a:fillRect/>
              </a:stretch>
            </p:blipFill>
            <p:spPr>
              <a:xfrm>
                <a:off x="96011" y="115823"/>
                <a:ext cx="6665976" cy="1452372"/>
              </a:xfrm>
              <a:prstGeom prst="rect">
                <a:avLst/>
              </a:prstGeom>
            </p:spPr>
          </p:pic>
          <p:pic>
            <p:nvPicPr>
              <p:cNvPr id="27" name="object 14">
                <a:extLst>
                  <a:ext uri="{FF2B5EF4-FFF2-40B4-BE49-F238E27FC236}">
                    <a16:creationId xmlns:a16="http://schemas.microsoft.com/office/drawing/2014/main" id="{EDF04334-F334-1F5E-31A1-EF06BEE560D8}"/>
                  </a:ext>
                </a:extLst>
              </p:cNvPr>
              <p:cNvPicPr/>
              <p:nvPr/>
            </p:nvPicPr>
            <p:blipFill>
              <a:blip r:embed="rId4" cstate="print"/>
              <a:stretch>
                <a:fillRect/>
              </a:stretch>
            </p:blipFill>
            <p:spPr>
              <a:xfrm>
                <a:off x="142849" y="142875"/>
                <a:ext cx="6572275" cy="1358646"/>
              </a:xfrm>
              <a:prstGeom prst="rect">
                <a:avLst/>
              </a:prstGeom>
            </p:spPr>
          </p:pic>
          <p:sp>
            <p:nvSpPr>
              <p:cNvPr id="28" name="object 15">
                <a:extLst>
                  <a:ext uri="{FF2B5EF4-FFF2-40B4-BE49-F238E27FC236}">
                    <a16:creationId xmlns:a16="http://schemas.microsoft.com/office/drawing/2014/main" id="{AE313ED3-956C-513C-C57A-CEECF8F7ADCC}"/>
                  </a:ext>
                </a:extLst>
              </p:cNvPr>
              <p:cNvSpPr/>
              <p:nvPr/>
            </p:nvSpPr>
            <p:spPr>
              <a:xfrm>
                <a:off x="142849" y="142875"/>
                <a:ext cx="6572884" cy="1358900"/>
              </a:xfrm>
              <a:custGeom>
                <a:avLst/>
                <a:gdLst/>
                <a:ahLst/>
                <a:cxnLst/>
                <a:rect l="l" t="t" r="r" b="b"/>
                <a:pathLst>
                  <a:path w="6572884" h="1358900">
                    <a:moveTo>
                      <a:pt x="0" y="226441"/>
                    </a:moveTo>
                    <a:lnTo>
                      <a:pt x="4600" y="180795"/>
                    </a:lnTo>
                    <a:lnTo>
                      <a:pt x="17795" y="138285"/>
                    </a:lnTo>
                    <a:lnTo>
                      <a:pt x="38673" y="99820"/>
                    </a:lnTo>
                    <a:lnTo>
                      <a:pt x="66324" y="66309"/>
                    </a:lnTo>
                    <a:lnTo>
                      <a:pt x="99837" y="38663"/>
                    </a:lnTo>
                    <a:lnTo>
                      <a:pt x="138301" y="17789"/>
                    </a:lnTo>
                    <a:lnTo>
                      <a:pt x="180806" y="4599"/>
                    </a:lnTo>
                    <a:lnTo>
                      <a:pt x="226440" y="0"/>
                    </a:lnTo>
                    <a:lnTo>
                      <a:pt x="6345834" y="0"/>
                    </a:lnTo>
                    <a:lnTo>
                      <a:pt x="6391480" y="4599"/>
                    </a:lnTo>
                    <a:lnTo>
                      <a:pt x="6433990" y="17789"/>
                    </a:lnTo>
                    <a:lnTo>
                      <a:pt x="6472455" y="38663"/>
                    </a:lnTo>
                    <a:lnTo>
                      <a:pt x="6505965" y="66309"/>
                    </a:lnTo>
                    <a:lnTo>
                      <a:pt x="6533612" y="99820"/>
                    </a:lnTo>
                    <a:lnTo>
                      <a:pt x="6554485" y="138285"/>
                    </a:lnTo>
                    <a:lnTo>
                      <a:pt x="6567676" y="180795"/>
                    </a:lnTo>
                    <a:lnTo>
                      <a:pt x="6572275" y="226441"/>
                    </a:lnTo>
                    <a:lnTo>
                      <a:pt x="6572275" y="1132204"/>
                    </a:lnTo>
                    <a:lnTo>
                      <a:pt x="6567676" y="1177850"/>
                    </a:lnTo>
                    <a:lnTo>
                      <a:pt x="6554485" y="1220360"/>
                    </a:lnTo>
                    <a:lnTo>
                      <a:pt x="6533612" y="1258825"/>
                    </a:lnTo>
                    <a:lnTo>
                      <a:pt x="6505965" y="1292336"/>
                    </a:lnTo>
                    <a:lnTo>
                      <a:pt x="6472455" y="1319982"/>
                    </a:lnTo>
                    <a:lnTo>
                      <a:pt x="6433990" y="1340856"/>
                    </a:lnTo>
                    <a:lnTo>
                      <a:pt x="6391480" y="1354046"/>
                    </a:lnTo>
                    <a:lnTo>
                      <a:pt x="6345834" y="1358646"/>
                    </a:lnTo>
                    <a:lnTo>
                      <a:pt x="226440" y="1358646"/>
                    </a:lnTo>
                    <a:lnTo>
                      <a:pt x="180806" y="1354046"/>
                    </a:lnTo>
                    <a:lnTo>
                      <a:pt x="138301" y="1340856"/>
                    </a:lnTo>
                    <a:lnTo>
                      <a:pt x="99837" y="1319982"/>
                    </a:lnTo>
                    <a:lnTo>
                      <a:pt x="66324" y="1292336"/>
                    </a:lnTo>
                    <a:lnTo>
                      <a:pt x="38673" y="1258825"/>
                    </a:lnTo>
                    <a:lnTo>
                      <a:pt x="17795" y="1220360"/>
                    </a:lnTo>
                    <a:lnTo>
                      <a:pt x="4600" y="1177850"/>
                    </a:lnTo>
                    <a:lnTo>
                      <a:pt x="0" y="1132204"/>
                    </a:lnTo>
                    <a:lnTo>
                      <a:pt x="0" y="226441"/>
                    </a:lnTo>
                    <a:close/>
                  </a:path>
                </a:pathLst>
              </a:custGeom>
              <a:ln w="9525">
                <a:solidFill>
                  <a:srgbClr val="55CE74"/>
                </a:solidFill>
              </a:ln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pic>
            <p:nvPicPr>
              <p:cNvPr id="29" name="object 16">
                <a:extLst>
                  <a:ext uri="{FF2B5EF4-FFF2-40B4-BE49-F238E27FC236}">
                    <a16:creationId xmlns:a16="http://schemas.microsoft.com/office/drawing/2014/main" id="{616D7B00-CB01-7815-53DD-32312618C448}"/>
                  </a:ext>
                </a:extLst>
              </p:cNvPr>
              <p:cNvPicPr/>
              <p:nvPr/>
            </p:nvPicPr>
            <p:blipFill>
              <a:blip r:embed="rId5" cstate="print"/>
              <a:stretch>
                <a:fillRect/>
              </a:stretch>
            </p:blipFill>
            <p:spPr>
              <a:xfrm>
                <a:off x="2500248" y="305930"/>
                <a:ext cx="1714500" cy="733945"/>
              </a:xfrm>
              <a:prstGeom prst="rect">
                <a:avLst/>
              </a:prstGeom>
            </p:spPr>
          </p:pic>
        </p:grpSp>
        <p:sp>
          <p:nvSpPr>
            <p:cNvPr id="23" name="object 16">
              <a:extLst>
                <a:ext uri="{FF2B5EF4-FFF2-40B4-BE49-F238E27FC236}">
                  <a16:creationId xmlns:a16="http://schemas.microsoft.com/office/drawing/2014/main" id="{A417CAFB-B3A5-19AF-BD10-54C4B4031391}"/>
                </a:ext>
              </a:extLst>
            </p:cNvPr>
            <p:cNvSpPr txBox="1"/>
            <p:nvPr/>
          </p:nvSpPr>
          <p:spPr>
            <a:xfrm>
              <a:off x="2775727" y="2875716"/>
              <a:ext cx="3332858" cy="391795"/>
            </a:xfrm>
            <a:prstGeom prst="rect">
              <a:avLst/>
            </a:prstGeom>
            <a:noFill/>
          </p:spPr>
          <p:txBody>
            <a:bodyPr vert="horz" wrap="square" lIns="0" tIns="12700" rIns="0" bIns="0" rtlCol="0">
              <a:spAutoFit/>
            </a:bodyPr>
            <a:lstStyle/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Volumen 4,  Número 1  Enero a Julio 2021</a:t>
              </a:r>
            </a:p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Revista Semestral. Venezuela</a:t>
              </a:r>
              <a:endParaRPr sz="1200" dirty="0">
                <a:latin typeface="Arial"/>
                <a:cs typeface="Arial"/>
              </a:endParaRPr>
            </a:p>
          </p:txBody>
        </p:sp>
        <p:pic>
          <p:nvPicPr>
            <p:cNvPr id="24" name="object 25">
              <a:extLst>
                <a:ext uri="{FF2B5EF4-FFF2-40B4-BE49-F238E27FC236}">
                  <a16:creationId xmlns:a16="http://schemas.microsoft.com/office/drawing/2014/main" id="{80849C11-CE69-D891-E3BC-AFC7F496FE96}"/>
                </a:ext>
              </a:extLst>
            </p:cNvPr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470065" y="2027896"/>
              <a:ext cx="2305662" cy="1053903"/>
            </a:xfrm>
            <a:prstGeom prst="rect">
              <a:avLst/>
            </a:prstGeom>
          </p:spPr>
        </p:pic>
        <p:pic>
          <p:nvPicPr>
            <p:cNvPr id="25" name="object 31">
              <a:extLst>
                <a:ext uri="{FF2B5EF4-FFF2-40B4-BE49-F238E27FC236}">
                  <a16:creationId xmlns:a16="http://schemas.microsoft.com/office/drawing/2014/main" id="{AAF39696-9F00-F613-BB35-BED7DC153A65}"/>
                </a:ext>
              </a:extLst>
            </p:cNvPr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4932681" y="1951410"/>
              <a:ext cx="1805304" cy="893889"/>
            </a:xfrm>
            <a:prstGeom prst="rect">
              <a:avLst/>
            </a:prstGeom>
          </p:spPr>
        </p:pic>
      </p:grpSp>
    </p:spTree>
  </p:cSld>
  <p:clrMapOvr>
    <a:masterClrMapping/>
  </p:clrMapOvr>
</p:sld>
</file>

<file path=ppt/slides/slide1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94485" y="115823"/>
            <a:ext cx="6669405" cy="8926195"/>
            <a:chOff x="94485" y="115823"/>
            <a:chExt cx="6669405" cy="8926195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44780" y="8651747"/>
              <a:ext cx="6516624" cy="158496"/>
            </a:xfrm>
            <a:prstGeom prst="rect">
              <a:avLst/>
            </a:prstGeom>
          </p:spPr>
        </p:pic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96012" y="115823"/>
              <a:ext cx="6665976" cy="1452372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42849" y="142875"/>
              <a:ext cx="6572275" cy="1358646"/>
            </a:xfrm>
            <a:prstGeom prst="rect">
              <a:avLst/>
            </a:prstGeom>
          </p:spPr>
        </p:pic>
        <p:sp>
          <p:nvSpPr>
            <p:cNvPr id="6" name="object 6"/>
            <p:cNvSpPr/>
            <p:nvPr/>
          </p:nvSpPr>
          <p:spPr>
            <a:xfrm>
              <a:off x="142849" y="142875"/>
              <a:ext cx="6572884" cy="1358900"/>
            </a:xfrm>
            <a:custGeom>
              <a:avLst/>
              <a:gdLst/>
              <a:ahLst/>
              <a:cxnLst/>
              <a:rect l="l" t="t" r="r" b="b"/>
              <a:pathLst>
                <a:path w="6572884" h="1358900">
                  <a:moveTo>
                    <a:pt x="0" y="226441"/>
                  </a:moveTo>
                  <a:lnTo>
                    <a:pt x="4600" y="180795"/>
                  </a:lnTo>
                  <a:lnTo>
                    <a:pt x="17795" y="138285"/>
                  </a:lnTo>
                  <a:lnTo>
                    <a:pt x="38673" y="99820"/>
                  </a:lnTo>
                  <a:lnTo>
                    <a:pt x="66324" y="66309"/>
                  </a:lnTo>
                  <a:lnTo>
                    <a:pt x="99837" y="38663"/>
                  </a:lnTo>
                  <a:lnTo>
                    <a:pt x="138301" y="17789"/>
                  </a:lnTo>
                  <a:lnTo>
                    <a:pt x="180806" y="4599"/>
                  </a:lnTo>
                  <a:lnTo>
                    <a:pt x="226440" y="0"/>
                  </a:lnTo>
                  <a:lnTo>
                    <a:pt x="6345834" y="0"/>
                  </a:lnTo>
                  <a:lnTo>
                    <a:pt x="6391480" y="4599"/>
                  </a:lnTo>
                  <a:lnTo>
                    <a:pt x="6433990" y="17789"/>
                  </a:lnTo>
                  <a:lnTo>
                    <a:pt x="6472455" y="38663"/>
                  </a:lnTo>
                  <a:lnTo>
                    <a:pt x="6505965" y="66309"/>
                  </a:lnTo>
                  <a:lnTo>
                    <a:pt x="6533612" y="99820"/>
                  </a:lnTo>
                  <a:lnTo>
                    <a:pt x="6554485" y="138285"/>
                  </a:lnTo>
                  <a:lnTo>
                    <a:pt x="6567676" y="180795"/>
                  </a:lnTo>
                  <a:lnTo>
                    <a:pt x="6572275" y="226441"/>
                  </a:lnTo>
                  <a:lnTo>
                    <a:pt x="6572275" y="1132204"/>
                  </a:lnTo>
                  <a:lnTo>
                    <a:pt x="6567676" y="1177850"/>
                  </a:lnTo>
                  <a:lnTo>
                    <a:pt x="6554485" y="1220360"/>
                  </a:lnTo>
                  <a:lnTo>
                    <a:pt x="6533612" y="1258825"/>
                  </a:lnTo>
                  <a:lnTo>
                    <a:pt x="6505965" y="1292336"/>
                  </a:lnTo>
                  <a:lnTo>
                    <a:pt x="6472455" y="1319982"/>
                  </a:lnTo>
                  <a:lnTo>
                    <a:pt x="6433990" y="1340856"/>
                  </a:lnTo>
                  <a:lnTo>
                    <a:pt x="6391480" y="1354046"/>
                  </a:lnTo>
                  <a:lnTo>
                    <a:pt x="6345834" y="1358646"/>
                  </a:lnTo>
                  <a:lnTo>
                    <a:pt x="226440" y="1358646"/>
                  </a:lnTo>
                  <a:lnTo>
                    <a:pt x="180806" y="1354046"/>
                  </a:lnTo>
                  <a:lnTo>
                    <a:pt x="138301" y="1340856"/>
                  </a:lnTo>
                  <a:lnTo>
                    <a:pt x="99837" y="1319982"/>
                  </a:lnTo>
                  <a:lnTo>
                    <a:pt x="66324" y="1292336"/>
                  </a:lnTo>
                  <a:lnTo>
                    <a:pt x="38673" y="1258825"/>
                  </a:lnTo>
                  <a:lnTo>
                    <a:pt x="17795" y="1220360"/>
                  </a:lnTo>
                  <a:lnTo>
                    <a:pt x="4600" y="1177850"/>
                  </a:lnTo>
                  <a:lnTo>
                    <a:pt x="0" y="1132204"/>
                  </a:lnTo>
                  <a:lnTo>
                    <a:pt x="0" y="226441"/>
                  </a:lnTo>
                  <a:close/>
                </a:path>
              </a:pathLst>
            </a:custGeom>
            <a:ln w="9525">
              <a:solidFill>
                <a:srgbClr val="55CE7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" name="object 7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2500248" y="305930"/>
              <a:ext cx="1714500" cy="733945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2738628" y="1024127"/>
              <a:ext cx="1897379" cy="371855"/>
            </a:xfrm>
            <a:prstGeom prst="rect">
              <a:avLst/>
            </a:prstGeom>
          </p:spPr>
        </p:pic>
        <p:pic>
          <p:nvPicPr>
            <p:cNvPr id="9" name="object 9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4401312" y="1024127"/>
              <a:ext cx="1577339" cy="371855"/>
            </a:xfrm>
            <a:prstGeom prst="rect">
              <a:avLst/>
            </a:prstGeom>
          </p:spPr>
        </p:pic>
        <p:pic>
          <p:nvPicPr>
            <p:cNvPr id="10" name="object 10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3169920" y="1207007"/>
              <a:ext cx="1546859" cy="371855"/>
            </a:xfrm>
            <a:prstGeom prst="rect">
              <a:avLst/>
            </a:prstGeom>
          </p:spPr>
        </p:pic>
        <p:pic>
          <p:nvPicPr>
            <p:cNvPr id="11" name="object 11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4482083" y="1207007"/>
              <a:ext cx="284988" cy="371855"/>
            </a:xfrm>
            <a:prstGeom prst="rect">
              <a:avLst/>
            </a:prstGeom>
          </p:spPr>
        </p:pic>
        <p:pic>
          <p:nvPicPr>
            <p:cNvPr id="12" name="object 12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4571999" y="1207007"/>
              <a:ext cx="1013460" cy="371855"/>
            </a:xfrm>
            <a:prstGeom prst="rect">
              <a:avLst/>
            </a:prstGeom>
          </p:spPr>
        </p:pic>
        <p:pic>
          <p:nvPicPr>
            <p:cNvPr id="13" name="object 13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324612" y="234695"/>
              <a:ext cx="1719072" cy="1341120"/>
            </a:xfrm>
            <a:prstGeom prst="rect">
              <a:avLst/>
            </a:prstGeom>
          </p:spPr>
        </p:pic>
        <p:pic>
          <p:nvPicPr>
            <p:cNvPr id="14" name="object 14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5606795" y="8193022"/>
              <a:ext cx="1092707" cy="848868"/>
            </a:xfrm>
            <a:prstGeom prst="rect">
              <a:avLst/>
            </a:prstGeom>
          </p:spPr>
        </p:pic>
        <p:pic>
          <p:nvPicPr>
            <p:cNvPr id="15" name="object 15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109728" y="8193022"/>
              <a:ext cx="1092708" cy="848868"/>
            </a:xfrm>
            <a:prstGeom prst="rect">
              <a:avLst/>
            </a:prstGeom>
          </p:spPr>
        </p:pic>
      </p:grpSp>
      <p:sp>
        <p:nvSpPr>
          <p:cNvPr id="16" name="object 16"/>
          <p:cNvSpPr txBox="1"/>
          <p:nvPr/>
        </p:nvSpPr>
        <p:spPr>
          <a:xfrm>
            <a:off x="221691" y="1068451"/>
            <a:ext cx="6417945" cy="68249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063875" marR="772795" indent="-431800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Arial"/>
                <a:cs typeface="Arial"/>
              </a:rPr>
              <a:t>6ta.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Edición</a:t>
            </a:r>
            <a:r>
              <a:rPr sz="1200" b="1" spc="-10" dirty="0">
                <a:latin typeface="Arial"/>
                <a:cs typeface="Arial"/>
              </a:rPr>
              <a:t> Volumen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I</a:t>
            </a:r>
            <a:r>
              <a:rPr sz="1200" b="1" spc="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Enero</a:t>
            </a:r>
            <a:r>
              <a:rPr sz="1200" b="1" spc="-3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a</a:t>
            </a:r>
            <a:r>
              <a:rPr sz="1200" b="1" spc="-2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Julio</a:t>
            </a:r>
            <a:r>
              <a:rPr sz="1200" b="1" spc="-5" dirty="0">
                <a:latin typeface="Arial"/>
                <a:cs typeface="Arial"/>
              </a:rPr>
              <a:t> </a:t>
            </a:r>
            <a:r>
              <a:rPr sz="1200" b="1" spc="-20" dirty="0">
                <a:latin typeface="Arial"/>
                <a:cs typeface="Arial"/>
              </a:rPr>
              <a:t>2021 </a:t>
            </a:r>
            <a:r>
              <a:rPr sz="1200" b="1" dirty="0">
                <a:latin typeface="Arial"/>
                <a:cs typeface="Arial"/>
              </a:rPr>
              <a:t>Revista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Semestral-</a:t>
            </a:r>
            <a:r>
              <a:rPr sz="1200" b="1" spc="-40" dirty="0">
                <a:latin typeface="Arial"/>
                <a:cs typeface="Arial"/>
              </a:rPr>
              <a:t> </a:t>
            </a:r>
            <a:r>
              <a:rPr sz="1200" b="1" spc="-10" dirty="0">
                <a:latin typeface="Arial"/>
                <a:cs typeface="Arial"/>
              </a:rPr>
              <a:t>Venezuela</a:t>
            </a:r>
            <a:endParaRPr sz="12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305"/>
              </a:spcBef>
            </a:pPr>
            <a:endParaRPr sz="12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</a:pPr>
            <a:r>
              <a:rPr sz="1200" b="1" i="1" dirty="0">
                <a:latin typeface="Times New Roman"/>
                <a:cs typeface="Times New Roman"/>
              </a:rPr>
              <a:t>Las</a:t>
            </a:r>
            <a:r>
              <a:rPr sz="1200" b="1" i="1" spc="-20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TIC</a:t>
            </a:r>
            <a:r>
              <a:rPr sz="1200" b="1" i="1" spc="-15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en</a:t>
            </a:r>
            <a:r>
              <a:rPr sz="1200" b="1" i="1" spc="-15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la</a:t>
            </a:r>
            <a:r>
              <a:rPr sz="1200" b="1" i="1" spc="-20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Elaboración</a:t>
            </a:r>
            <a:r>
              <a:rPr sz="1200" b="1" i="1" spc="-25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de</a:t>
            </a:r>
            <a:r>
              <a:rPr sz="1200" b="1" i="1" spc="-10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Proyectos</a:t>
            </a:r>
            <a:r>
              <a:rPr sz="1200" b="1" i="1" spc="5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Sociales:</a:t>
            </a:r>
            <a:r>
              <a:rPr sz="1200" b="1" i="1" spc="-10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Nuevos</a:t>
            </a:r>
            <a:r>
              <a:rPr sz="1200" b="1" i="1" spc="-20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Espacios</a:t>
            </a:r>
            <a:r>
              <a:rPr sz="1200" b="1" i="1" spc="-15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de</a:t>
            </a:r>
            <a:r>
              <a:rPr sz="1200" b="1" i="1" spc="-10" dirty="0">
                <a:latin typeface="Times New Roman"/>
                <a:cs typeface="Times New Roman"/>
              </a:rPr>
              <a:t> Participación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60"/>
              </a:spcBef>
            </a:pPr>
            <a:endParaRPr sz="1200">
              <a:latin typeface="Times New Roman"/>
              <a:cs typeface="Times New Roman"/>
            </a:endParaRPr>
          </a:p>
          <a:p>
            <a:pPr marL="375285" marR="6985" indent="-36322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formulación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puesta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marcha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proyectos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sociales,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partan de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reflexión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sobre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elementos </a:t>
            </a:r>
            <a:r>
              <a:rPr sz="1200" dirty="0">
                <a:latin typeface="Times New Roman"/>
                <a:cs typeface="Times New Roman"/>
              </a:rPr>
              <a:t>teóricos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vivenciales,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cuanto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elaboración,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aunado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uso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TIC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herramienta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diseñar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consolidar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mismos,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orientándose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participación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protagónica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dentro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un </a:t>
            </a:r>
            <a:r>
              <a:rPr sz="1200" dirty="0">
                <a:latin typeface="Times New Roman"/>
                <a:cs typeface="Times New Roman"/>
              </a:rPr>
              <a:t>enfoque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desarrollo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social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 endógeno;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constituyen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elementos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importancia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inserción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herramientas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tipo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tecnológico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ejecución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programas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buscan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bien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las </a:t>
            </a:r>
            <a:r>
              <a:rPr sz="1200" dirty="0">
                <a:latin typeface="Times New Roman"/>
                <a:cs typeface="Times New Roman"/>
              </a:rPr>
              <a:t>comunidades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desarrollo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pueblos.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Partiendo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allí,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diseño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uso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interfaces </a:t>
            </a:r>
            <a:r>
              <a:rPr sz="1200" dirty="0">
                <a:latin typeface="Times New Roman"/>
                <a:cs typeface="Times New Roman"/>
              </a:rPr>
              <a:t>dinámicas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vital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generar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correlación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entre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espacio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virtual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realidad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social.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tal </a:t>
            </a:r>
            <a:r>
              <a:rPr sz="1200" dirty="0">
                <a:latin typeface="Times New Roman"/>
                <a:cs typeface="Times New Roman"/>
              </a:rPr>
              <a:t>sentido,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TIC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dentro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sociedad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convierten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factor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importante,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tal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expresa </a:t>
            </a:r>
            <a:r>
              <a:rPr sz="1200" dirty="0">
                <a:latin typeface="Times New Roman"/>
                <a:cs typeface="Times New Roman"/>
              </a:rPr>
              <a:t>Mas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(2007);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“el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papel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protagónico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TIC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sociedad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actual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convierte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factor </a:t>
            </a:r>
            <a:r>
              <a:rPr sz="1200" dirty="0">
                <a:latin typeface="Times New Roman"/>
                <a:cs typeface="Times New Roman"/>
              </a:rPr>
              <a:t>fundamental para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mejoramiento de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calidad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vida”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(p.164).</a:t>
            </a:r>
            <a:endParaRPr sz="1200">
              <a:latin typeface="Times New Roman"/>
              <a:cs typeface="Times New Roman"/>
            </a:endParaRPr>
          </a:p>
          <a:p>
            <a:pPr marL="375285" marR="6350" indent="-363220" algn="just">
              <a:lnSpc>
                <a:spcPct val="100000"/>
              </a:lnSpc>
              <a:spcBef>
                <a:spcPts val="5"/>
              </a:spcBef>
            </a:pP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sentido,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puesta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marcha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proyectos sociales que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basen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uso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TIC tienen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como </a:t>
            </a:r>
            <a:r>
              <a:rPr sz="1200" dirty="0">
                <a:latin typeface="Times New Roman"/>
                <a:cs typeface="Times New Roman"/>
              </a:rPr>
              <a:t>marco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referencial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erradicar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exclusión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aquellos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diversas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razones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otra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época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en </a:t>
            </a:r>
            <a:r>
              <a:rPr sz="1200" dirty="0">
                <a:latin typeface="Times New Roman"/>
                <a:cs typeface="Times New Roman"/>
              </a:rPr>
              <a:t>otros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escenarios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han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logrado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involucrarse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activamente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realización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labores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transformación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cambio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realidad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entorno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socio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–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natural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socio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–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cultural;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por </a:t>
            </a:r>
            <a:r>
              <a:rPr sz="1200" dirty="0">
                <a:latin typeface="Times New Roman"/>
                <a:cs typeface="Times New Roman"/>
              </a:rPr>
              <a:t>supuesto,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marco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participación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protagónica,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promotora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igualdad,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solidaridad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una </a:t>
            </a:r>
            <a:r>
              <a:rPr sz="1200" dirty="0">
                <a:latin typeface="Times New Roman"/>
                <a:cs typeface="Times New Roman"/>
              </a:rPr>
              <a:t>mejor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calidad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 vida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 todos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actores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desenvuelven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 sociedad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interrelacionan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en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contexto,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donde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realidad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dinámica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ende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interacción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social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llena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constantes cambios.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60"/>
              </a:spcBef>
            </a:pPr>
            <a:endParaRPr sz="12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</a:pPr>
            <a:r>
              <a:rPr sz="1200" b="1" spc="-10" dirty="0">
                <a:latin typeface="Times New Roman"/>
                <a:cs typeface="Times New Roman"/>
              </a:rPr>
              <a:t>MOMENTO</a:t>
            </a:r>
            <a:r>
              <a:rPr sz="1200" b="1" spc="-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III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ÁMBITO</a:t>
            </a:r>
            <a:r>
              <a:rPr sz="1200" b="1" spc="-10" dirty="0">
                <a:latin typeface="Times New Roman"/>
                <a:cs typeface="Times New Roman"/>
              </a:rPr>
              <a:t> ONTO-EPISTEMO-METODOLÓGICO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60"/>
              </a:spcBef>
            </a:pPr>
            <a:endParaRPr sz="1200">
              <a:latin typeface="Times New Roman"/>
              <a:cs typeface="Times New Roman"/>
            </a:endParaRPr>
          </a:p>
          <a:p>
            <a:pPr marL="375285" marR="5080" indent="-36322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Desde el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punto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vista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ontológico: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miembros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CCJMC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reconocen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sujeto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participativo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0" dirty="0">
                <a:latin typeface="Times New Roman"/>
                <a:cs typeface="Times New Roman"/>
              </a:rPr>
              <a:t>y </a:t>
            </a:r>
            <a:r>
              <a:rPr sz="1200" dirty="0">
                <a:latin typeface="Times New Roman"/>
                <a:cs typeface="Times New Roman"/>
              </a:rPr>
              <a:t>protagónico,</a:t>
            </a:r>
            <a:r>
              <a:rPr sz="1200" spc="3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cumpliendo</a:t>
            </a:r>
            <a:r>
              <a:rPr sz="1200" spc="3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diversos</a:t>
            </a:r>
            <a:r>
              <a:rPr sz="1200" spc="3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roles</a:t>
            </a:r>
            <a:r>
              <a:rPr sz="1200" spc="3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3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pueden</a:t>
            </a:r>
            <a:r>
              <a:rPr sz="1200" spc="3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ejercer</a:t>
            </a:r>
            <a:r>
              <a:rPr sz="1200" spc="3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3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3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comunidad</a:t>
            </a:r>
            <a:r>
              <a:rPr sz="1200" spc="3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3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3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34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desenvuelve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ende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proceso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investigación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comunitaria,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pues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pondría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práctica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sus </a:t>
            </a:r>
            <a:r>
              <a:rPr sz="1200" dirty="0">
                <a:latin typeface="Times New Roman"/>
                <a:cs typeface="Times New Roman"/>
              </a:rPr>
              <a:t>saberes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empíricos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científico,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formas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pensar,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actuar,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capacidades,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cultura,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valores,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postura </a:t>
            </a:r>
            <a:r>
              <a:rPr sz="1200" dirty="0">
                <a:latin typeface="Times New Roman"/>
                <a:cs typeface="Times New Roman"/>
              </a:rPr>
              <a:t>deontológica,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axiología,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potencialidades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intelectuales,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creativas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organizativas.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Desde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punto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vista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epistemológico: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producción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conocimientos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genera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partir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interrelaciones </a:t>
            </a:r>
            <a:r>
              <a:rPr sz="1200" dirty="0">
                <a:latin typeface="Times New Roman"/>
                <a:cs typeface="Times New Roman"/>
              </a:rPr>
              <a:t>dialógicas,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horizontales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entre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miembros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comunidad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hecho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aislado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spc="-50" dirty="0">
                <a:latin typeface="Times New Roman"/>
                <a:cs typeface="Times New Roman"/>
              </a:rPr>
              <a:t>e </a:t>
            </a:r>
            <a:r>
              <a:rPr sz="1200" dirty="0">
                <a:latin typeface="Times New Roman"/>
                <a:cs typeface="Times New Roman"/>
              </a:rPr>
              <a:t>individual,</a:t>
            </a:r>
            <a:r>
              <a:rPr sz="1200" spc="3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3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busca</a:t>
            </a:r>
            <a:r>
              <a:rPr sz="1200" spc="3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</a:t>
            </a:r>
            <a:r>
              <a:rPr sz="1200" spc="3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sólo</a:t>
            </a:r>
            <a:r>
              <a:rPr sz="1200" spc="3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3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comprensión</a:t>
            </a:r>
            <a:r>
              <a:rPr sz="1200" spc="3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3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realidad</a:t>
            </a:r>
            <a:r>
              <a:rPr sz="1200" spc="3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comunitaria</a:t>
            </a:r>
            <a:r>
              <a:rPr sz="1200" spc="3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sino</a:t>
            </a:r>
            <a:r>
              <a:rPr sz="1200" spc="3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3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forma</a:t>
            </a:r>
            <a:r>
              <a:rPr sz="1200" spc="37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 </a:t>
            </a:r>
            <a:r>
              <a:rPr sz="1200" dirty="0">
                <a:latin typeface="Times New Roman"/>
                <a:cs typeface="Times New Roman"/>
              </a:rPr>
              <a:t>interpretarla,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pasar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cultura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Homo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Homo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Social,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esa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cultura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hombre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el </a:t>
            </a:r>
            <a:r>
              <a:rPr sz="1200" dirty="0">
                <a:latin typeface="Times New Roman"/>
                <a:cs typeface="Times New Roman"/>
              </a:rPr>
              <a:t>hombre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cuidando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alteridad.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Desde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punto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vista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metodológico: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refiere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formas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 </a:t>
            </a:r>
            <a:r>
              <a:rPr sz="1200" dirty="0">
                <a:latin typeface="Times New Roman"/>
                <a:cs typeface="Times New Roman"/>
              </a:rPr>
              <a:t>producir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conocimiento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través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método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fenomenológico,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técnica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entrevista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4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observación</a:t>
            </a:r>
            <a:endParaRPr sz="1200">
              <a:latin typeface="Times New Roman"/>
              <a:cs typeface="Times New Roman"/>
            </a:endParaRPr>
          </a:p>
        </p:txBody>
      </p:sp>
      <p:pic>
        <p:nvPicPr>
          <p:cNvPr id="17" name="object 17"/>
          <p:cNvPicPr/>
          <p:nvPr/>
        </p:nvPicPr>
        <p:blipFill>
          <a:blip r:embed="rId13" cstate="print"/>
          <a:stretch>
            <a:fillRect/>
          </a:stretch>
        </p:blipFill>
        <p:spPr>
          <a:xfrm>
            <a:off x="4581144" y="149034"/>
            <a:ext cx="1805304" cy="893889"/>
          </a:xfrm>
          <a:prstGeom prst="rect">
            <a:avLst/>
          </a:prstGeom>
        </p:spPr>
      </p:pic>
      <p:sp>
        <p:nvSpPr>
          <p:cNvPr id="18" name="object 18"/>
          <p:cNvSpPr txBox="1"/>
          <p:nvPr/>
        </p:nvSpPr>
        <p:spPr>
          <a:xfrm>
            <a:off x="1254353" y="8256658"/>
            <a:ext cx="4417060" cy="372745"/>
          </a:xfrm>
          <a:prstGeom prst="rect">
            <a:avLst/>
          </a:prstGeom>
        </p:spPr>
        <p:txBody>
          <a:bodyPr vert="horz" wrap="square" lIns="0" tIns="6350" rIns="0" bIns="0" rtlCol="0">
            <a:spAutoFit/>
          </a:bodyPr>
          <a:lstStyle/>
          <a:p>
            <a:pPr marL="148590" marR="5080" indent="-136525">
              <a:lnSpc>
                <a:spcPts val="1400"/>
              </a:lnSpc>
              <a:spcBef>
                <a:spcPts val="50"/>
              </a:spcBef>
            </a:pPr>
            <a:r>
              <a:rPr sz="1200" b="1" spc="-10" dirty="0">
                <a:latin typeface="Times New Roman"/>
                <a:cs typeface="Times New Roman"/>
              </a:rPr>
              <a:t>Empoderamiento</a:t>
            </a:r>
            <a:r>
              <a:rPr sz="1200" b="1" spc="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los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Criterios</a:t>
            </a:r>
            <a:r>
              <a:rPr sz="1200" b="1" spc="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Usabilidad</a:t>
            </a:r>
            <a:r>
              <a:rPr sz="1200" b="1" spc="-4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y</a:t>
            </a:r>
            <a:r>
              <a:rPr sz="1200" b="1" spc="-1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Utilidad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Tecnológica </a:t>
            </a:r>
            <a:r>
              <a:rPr sz="1200" b="1" dirty="0">
                <a:latin typeface="Times New Roman"/>
                <a:cs typeface="Times New Roman"/>
              </a:rPr>
              <a:t>como</a:t>
            </a:r>
            <a:r>
              <a:rPr sz="1200" b="1" spc="-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Elementos</a:t>
            </a:r>
            <a:r>
              <a:rPr sz="1200" b="1" spc="-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Inclusión</a:t>
            </a:r>
            <a:r>
              <a:rPr sz="1200" b="1" spc="-4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Social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en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la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Gestión</a:t>
            </a:r>
            <a:r>
              <a:rPr sz="1200" b="1" spc="-10" dirty="0">
                <a:latin typeface="Times New Roman"/>
                <a:cs typeface="Times New Roman"/>
              </a:rPr>
              <a:t> Comunitaria.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2782951" y="8773904"/>
            <a:ext cx="1683385" cy="1943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410"/>
              </a:lnSpc>
            </a:pPr>
            <a:r>
              <a:rPr sz="1200" b="1" spc="-35" dirty="0">
                <a:latin typeface="Times New Roman"/>
                <a:cs typeface="Times New Roman"/>
              </a:rPr>
              <a:t>Dr.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José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Jesus</a:t>
            </a:r>
            <a:r>
              <a:rPr sz="1200" b="1" spc="-3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Brito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spc="-20" dirty="0">
                <a:latin typeface="Times New Roman"/>
                <a:cs typeface="Times New Roman"/>
              </a:rPr>
              <a:t>Cova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20" name="object 20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55473" rIns="0" bIns="0" rtlCol="0">
            <a:spAutoFit/>
          </a:bodyPr>
          <a:lstStyle/>
          <a:p>
            <a:pPr marL="146685">
              <a:lnSpc>
                <a:spcPts val="1410"/>
              </a:lnSpc>
            </a:pPr>
            <a:fld id="{81D60167-4931-47E6-BA6A-407CBD079E47}" type="slidenum">
              <a:rPr b="1" spc="-25" dirty="0">
                <a:latin typeface="Times New Roman"/>
                <a:cs typeface="Times New Roman"/>
              </a:rPr>
              <a:t>145</a:t>
            </a:fld>
            <a:endParaRPr b="1" spc="-25" dirty="0">
              <a:latin typeface="Times New Roman"/>
              <a:cs typeface="Times New Roman"/>
            </a:endParaRPr>
          </a:p>
        </p:txBody>
      </p:sp>
      <p:grpSp>
        <p:nvGrpSpPr>
          <p:cNvPr id="21" name="Grupo 20">
            <a:extLst>
              <a:ext uri="{FF2B5EF4-FFF2-40B4-BE49-F238E27FC236}">
                <a16:creationId xmlns:a16="http://schemas.microsoft.com/office/drawing/2014/main" id="{4116A963-69C2-7AFD-528E-B37C9F4A71B8}"/>
              </a:ext>
            </a:extLst>
          </p:cNvPr>
          <p:cNvGrpSpPr/>
          <p:nvPr/>
        </p:nvGrpSpPr>
        <p:grpSpPr>
          <a:xfrm>
            <a:off x="109728" y="101346"/>
            <a:ext cx="6665976" cy="1452626"/>
            <a:chOff x="470065" y="1951410"/>
            <a:chExt cx="6665976" cy="1452626"/>
          </a:xfrm>
        </p:grpSpPr>
        <p:grpSp>
          <p:nvGrpSpPr>
            <p:cNvPr id="22" name="object 12">
              <a:extLst>
                <a:ext uri="{FF2B5EF4-FFF2-40B4-BE49-F238E27FC236}">
                  <a16:creationId xmlns:a16="http://schemas.microsoft.com/office/drawing/2014/main" id="{553A23BB-D0BA-E6BC-7CFD-FEE67A5527F9}"/>
                </a:ext>
              </a:extLst>
            </p:cNvPr>
            <p:cNvGrpSpPr/>
            <p:nvPr/>
          </p:nvGrpSpPr>
          <p:grpSpPr>
            <a:xfrm>
              <a:off x="470065" y="1951664"/>
              <a:ext cx="6665976" cy="1452372"/>
              <a:chOff x="96011" y="115823"/>
              <a:chExt cx="6665976" cy="1452372"/>
            </a:xfrm>
          </p:grpSpPr>
          <p:pic>
            <p:nvPicPr>
              <p:cNvPr id="26" name="object 13">
                <a:extLst>
                  <a:ext uri="{FF2B5EF4-FFF2-40B4-BE49-F238E27FC236}">
                    <a16:creationId xmlns:a16="http://schemas.microsoft.com/office/drawing/2014/main" id="{BF1AEB98-EEDD-2E36-AF6F-F88A4011A8DA}"/>
                  </a:ext>
                </a:extLst>
              </p:cNvPr>
              <p:cNvPicPr/>
              <p:nvPr/>
            </p:nvPicPr>
            <p:blipFill>
              <a:blip r:embed="rId3" cstate="print"/>
              <a:stretch>
                <a:fillRect/>
              </a:stretch>
            </p:blipFill>
            <p:spPr>
              <a:xfrm>
                <a:off x="96011" y="115823"/>
                <a:ext cx="6665976" cy="1452372"/>
              </a:xfrm>
              <a:prstGeom prst="rect">
                <a:avLst/>
              </a:prstGeom>
            </p:spPr>
          </p:pic>
          <p:pic>
            <p:nvPicPr>
              <p:cNvPr id="27" name="object 14">
                <a:extLst>
                  <a:ext uri="{FF2B5EF4-FFF2-40B4-BE49-F238E27FC236}">
                    <a16:creationId xmlns:a16="http://schemas.microsoft.com/office/drawing/2014/main" id="{D73DB2AC-FF54-1FDA-913A-28509E0E6865}"/>
                  </a:ext>
                </a:extLst>
              </p:cNvPr>
              <p:cNvPicPr/>
              <p:nvPr/>
            </p:nvPicPr>
            <p:blipFill>
              <a:blip r:embed="rId4" cstate="print"/>
              <a:stretch>
                <a:fillRect/>
              </a:stretch>
            </p:blipFill>
            <p:spPr>
              <a:xfrm>
                <a:off x="142849" y="142875"/>
                <a:ext cx="6572275" cy="1358646"/>
              </a:xfrm>
              <a:prstGeom prst="rect">
                <a:avLst/>
              </a:prstGeom>
            </p:spPr>
          </p:pic>
          <p:sp>
            <p:nvSpPr>
              <p:cNvPr id="28" name="object 15">
                <a:extLst>
                  <a:ext uri="{FF2B5EF4-FFF2-40B4-BE49-F238E27FC236}">
                    <a16:creationId xmlns:a16="http://schemas.microsoft.com/office/drawing/2014/main" id="{84FE8BB0-7C57-62D9-8764-A8881B377E54}"/>
                  </a:ext>
                </a:extLst>
              </p:cNvPr>
              <p:cNvSpPr/>
              <p:nvPr/>
            </p:nvSpPr>
            <p:spPr>
              <a:xfrm>
                <a:off x="142849" y="142875"/>
                <a:ext cx="6572884" cy="1358900"/>
              </a:xfrm>
              <a:custGeom>
                <a:avLst/>
                <a:gdLst/>
                <a:ahLst/>
                <a:cxnLst/>
                <a:rect l="l" t="t" r="r" b="b"/>
                <a:pathLst>
                  <a:path w="6572884" h="1358900">
                    <a:moveTo>
                      <a:pt x="0" y="226441"/>
                    </a:moveTo>
                    <a:lnTo>
                      <a:pt x="4600" y="180795"/>
                    </a:lnTo>
                    <a:lnTo>
                      <a:pt x="17795" y="138285"/>
                    </a:lnTo>
                    <a:lnTo>
                      <a:pt x="38673" y="99820"/>
                    </a:lnTo>
                    <a:lnTo>
                      <a:pt x="66324" y="66309"/>
                    </a:lnTo>
                    <a:lnTo>
                      <a:pt x="99837" y="38663"/>
                    </a:lnTo>
                    <a:lnTo>
                      <a:pt x="138301" y="17789"/>
                    </a:lnTo>
                    <a:lnTo>
                      <a:pt x="180806" y="4599"/>
                    </a:lnTo>
                    <a:lnTo>
                      <a:pt x="226440" y="0"/>
                    </a:lnTo>
                    <a:lnTo>
                      <a:pt x="6345834" y="0"/>
                    </a:lnTo>
                    <a:lnTo>
                      <a:pt x="6391480" y="4599"/>
                    </a:lnTo>
                    <a:lnTo>
                      <a:pt x="6433990" y="17789"/>
                    </a:lnTo>
                    <a:lnTo>
                      <a:pt x="6472455" y="38663"/>
                    </a:lnTo>
                    <a:lnTo>
                      <a:pt x="6505965" y="66309"/>
                    </a:lnTo>
                    <a:lnTo>
                      <a:pt x="6533612" y="99820"/>
                    </a:lnTo>
                    <a:lnTo>
                      <a:pt x="6554485" y="138285"/>
                    </a:lnTo>
                    <a:lnTo>
                      <a:pt x="6567676" y="180795"/>
                    </a:lnTo>
                    <a:lnTo>
                      <a:pt x="6572275" y="226441"/>
                    </a:lnTo>
                    <a:lnTo>
                      <a:pt x="6572275" y="1132204"/>
                    </a:lnTo>
                    <a:lnTo>
                      <a:pt x="6567676" y="1177850"/>
                    </a:lnTo>
                    <a:lnTo>
                      <a:pt x="6554485" y="1220360"/>
                    </a:lnTo>
                    <a:lnTo>
                      <a:pt x="6533612" y="1258825"/>
                    </a:lnTo>
                    <a:lnTo>
                      <a:pt x="6505965" y="1292336"/>
                    </a:lnTo>
                    <a:lnTo>
                      <a:pt x="6472455" y="1319982"/>
                    </a:lnTo>
                    <a:lnTo>
                      <a:pt x="6433990" y="1340856"/>
                    </a:lnTo>
                    <a:lnTo>
                      <a:pt x="6391480" y="1354046"/>
                    </a:lnTo>
                    <a:lnTo>
                      <a:pt x="6345834" y="1358646"/>
                    </a:lnTo>
                    <a:lnTo>
                      <a:pt x="226440" y="1358646"/>
                    </a:lnTo>
                    <a:lnTo>
                      <a:pt x="180806" y="1354046"/>
                    </a:lnTo>
                    <a:lnTo>
                      <a:pt x="138301" y="1340856"/>
                    </a:lnTo>
                    <a:lnTo>
                      <a:pt x="99837" y="1319982"/>
                    </a:lnTo>
                    <a:lnTo>
                      <a:pt x="66324" y="1292336"/>
                    </a:lnTo>
                    <a:lnTo>
                      <a:pt x="38673" y="1258825"/>
                    </a:lnTo>
                    <a:lnTo>
                      <a:pt x="17795" y="1220360"/>
                    </a:lnTo>
                    <a:lnTo>
                      <a:pt x="4600" y="1177850"/>
                    </a:lnTo>
                    <a:lnTo>
                      <a:pt x="0" y="1132204"/>
                    </a:lnTo>
                    <a:lnTo>
                      <a:pt x="0" y="226441"/>
                    </a:lnTo>
                    <a:close/>
                  </a:path>
                </a:pathLst>
              </a:custGeom>
              <a:ln w="9525">
                <a:solidFill>
                  <a:srgbClr val="55CE74"/>
                </a:solidFill>
              </a:ln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pic>
            <p:nvPicPr>
              <p:cNvPr id="29" name="object 16">
                <a:extLst>
                  <a:ext uri="{FF2B5EF4-FFF2-40B4-BE49-F238E27FC236}">
                    <a16:creationId xmlns:a16="http://schemas.microsoft.com/office/drawing/2014/main" id="{F51724AF-A1E7-BAE4-9A41-83EDA730CE37}"/>
                  </a:ext>
                </a:extLst>
              </p:cNvPr>
              <p:cNvPicPr/>
              <p:nvPr/>
            </p:nvPicPr>
            <p:blipFill>
              <a:blip r:embed="rId5" cstate="print"/>
              <a:stretch>
                <a:fillRect/>
              </a:stretch>
            </p:blipFill>
            <p:spPr>
              <a:xfrm>
                <a:off x="2500248" y="305930"/>
                <a:ext cx="1714500" cy="733945"/>
              </a:xfrm>
              <a:prstGeom prst="rect">
                <a:avLst/>
              </a:prstGeom>
            </p:spPr>
          </p:pic>
        </p:grpSp>
        <p:sp>
          <p:nvSpPr>
            <p:cNvPr id="23" name="object 16">
              <a:extLst>
                <a:ext uri="{FF2B5EF4-FFF2-40B4-BE49-F238E27FC236}">
                  <a16:creationId xmlns:a16="http://schemas.microsoft.com/office/drawing/2014/main" id="{2E16836F-765E-EF09-1B22-B75CE1AD8D64}"/>
                </a:ext>
              </a:extLst>
            </p:cNvPr>
            <p:cNvSpPr txBox="1"/>
            <p:nvPr/>
          </p:nvSpPr>
          <p:spPr>
            <a:xfrm>
              <a:off x="2775727" y="2875716"/>
              <a:ext cx="3332858" cy="391795"/>
            </a:xfrm>
            <a:prstGeom prst="rect">
              <a:avLst/>
            </a:prstGeom>
            <a:noFill/>
          </p:spPr>
          <p:txBody>
            <a:bodyPr vert="horz" wrap="square" lIns="0" tIns="12700" rIns="0" bIns="0" rtlCol="0">
              <a:spAutoFit/>
            </a:bodyPr>
            <a:lstStyle/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Volumen 4,  Número 1  Enero a Julio 2021</a:t>
              </a:r>
            </a:p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Revista Semestral. Venezuela</a:t>
              </a:r>
              <a:endParaRPr sz="1200" dirty="0">
                <a:latin typeface="Arial"/>
                <a:cs typeface="Arial"/>
              </a:endParaRPr>
            </a:p>
          </p:txBody>
        </p:sp>
        <p:pic>
          <p:nvPicPr>
            <p:cNvPr id="24" name="object 25">
              <a:extLst>
                <a:ext uri="{FF2B5EF4-FFF2-40B4-BE49-F238E27FC236}">
                  <a16:creationId xmlns:a16="http://schemas.microsoft.com/office/drawing/2014/main" id="{1434E5A3-93C2-E64B-920C-ECFDE2B7EE16}"/>
                </a:ext>
              </a:extLst>
            </p:cNvPr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470065" y="2027896"/>
              <a:ext cx="2305662" cy="1053903"/>
            </a:xfrm>
            <a:prstGeom prst="rect">
              <a:avLst/>
            </a:prstGeom>
          </p:spPr>
        </p:pic>
        <p:pic>
          <p:nvPicPr>
            <p:cNvPr id="25" name="object 31">
              <a:extLst>
                <a:ext uri="{FF2B5EF4-FFF2-40B4-BE49-F238E27FC236}">
                  <a16:creationId xmlns:a16="http://schemas.microsoft.com/office/drawing/2014/main" id="{46320DCE-2400-B132-8A40-86902F655E59}"/>
                </a:ext>
              </a:extLst>
            </p:cNvPr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4932681" y="1951410"/>
              <a:ext cx="1805304" cy="893889"/>
            </a:xfrm>
            <a:prstGeom prst="rect">
              <a:avLst/>
            </a:prstGeom>
          </p:spPr>
        </p:pic>
      </p:grpSp>
    </p:spTree>
  </p:cSld>
  <p:clrMapOvr>
    <a:masterClrMapping/>
  </p:clrMapOvr>
</p:sld>
</file>

<file path=ppt/slides/slide1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94485" y="115823"/>
            <a:ext cx="6669405" cy="8926195"/>
            <a:chOff x="94485" y="115823"/>
            <a:chExt cx="6669405" cy="8926195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44780" y="8651747"/>
              <a:ext cx="6516624" cy="158496"/>
            </a:xfrm>
            <a:prstGeom prst="rect">
              <a:avLst/>
            </a:prstGeom>
          </p:spPr>
        </p:pic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96012" y="115823"/>
              <a:ext cx="6665976" cy="1452372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42849" y="142875"/>
              <a:ext cx="6572275" cy="1358646"/>
            </a:xfrm>
            <a:prstGeom prst="rect">
              <a:avLst/>
            </a:prstGeom>
          </p:spPr>
        </p:pic>
        <p:sp>
          <p:nvSpPr>
            <p:cNvPr id="6" name="object 6"/>
            <p:cNvSpPr/>
            <p:nvPr/>
          </p:nvSpPr>
          <p:spPr>
            <a:xfrm>
              <a:off x="142849" y="142875"/>
              <a:ext cx="6572884" cy="1358900"/>
            </a:xfrm>
            <a:custGeom>
              <a:avLst/>
              <a:gdLst/>
              <a:ahLst/>
              <a:cxnLst/>
              <a:rect l="l" t="t" r="r" b="b"/>
              <a:pathLst>
                <a:path w="6572884" h="1358900">
                  <a:moveTo>
                    <a:pt x="0" y="226441"/>
                  </a:moveTo>
                  <a:lnTo>
                    <a:pt x="4600" y="180795"/>
                  </a:lnTo>
                  <a:lnTo>
                    <a:pt x="17795" y="138285"/>
                  </a:lnTo>
                  <a:lnTo>
                    <a:pt x="38673" y="99820"/>
                  </a:lnTo>
                  <a:lnTo>
                    <a:pt x="66324" y="66309"/>
                  </a:lnTo>
                  <a:lnTo>
                    <a:pt x="99837" y="38663"/>
                  </a:lnTo>
                  <a:lnTo>
                    <a:pt x="138301" y="17789"/>
                  </a:lnTo>
                  <a:lnTo>
                    <a:pt x="180806" y="4599"/>
                  </a:lnTo>
                  <a:lnTo>
                    <a:pt x="226440" y="0"/>
                  </a:lnTo>
                  <a:lnTo>
                    <a:pt x="6345834" y="0"/>
                  </a:lnTo>
                  <a:lnTo>
                    <a:pt x="6391480" y="4599"/>
                  </a:lnTo>
                  <a:lnTo>
                    <a:pt x="6433990" y="17789"/>
                  </a:lnTo>
                  <a:lnTo>
                    <a:pt x="6472455" y="38663"/>
                  </a:lnTo>
                  <a:lnTo>
                    <a:pt x="6505965" y="66309"/>
                  </a:lnTo>
                  <a:lnTo>
                    <a:pt x="6533612" y="99820"/>
                  </a:lnTo>
                  <a:lnTo>
                    <a:pt x="6554485" y="138285"/>
                  </a:lnTo>
                  <a:lnTo>
                    <a:pt x="6567676" y="180795"/>
                  </a:lnTo>
                  <a:lnTo>
                    <a:pt x="6572275" y="226441"/>
                  </a:lnTo>
                  <a:lnTo>
                    <a:pt x="6572275" y="1132204"/>
                  </a:lnTo>
                  <a:lnTo>
                    <a:pt x="6567676" y="1177850"/>
                  </a:lnTo>
                  <a:lnTo>
                    <a:pt x="6554485" y="1220360"/>
                  </a:lnTo>
                  <a:lnTo>
                    <a:pt x="6533612" y="1258825"/>
                  </a:lnTo>
                  <a:lnTo>
                    <a:pt x="6505965" y="1292336"/>
                  </a:lnTo>
                  <a:lnTo>
                    <a:pt x="6472455" y="1319982"/>
                  </a:lnTo>
                  <a:lnTo>
                    <a:pt x="6433990" y="1340856"/>
                  </a:lnTo>
                  <a:lnTo>
                    <a:pt x="6391480" y="1354046"/>
                  </a:lnTo>
                  <a:lnTo>
                    <a:pt x="6345834" y="1358646"/>
                  </a:lnTo>
                  <a:lnTo>
                    <a:pt x="226440" y="1358646"/>
                  </a:lnTo>
                  <a:lnTo>
                    <a:pt x="180806" y="1354046"/>
                  </a:lnTo>
                  <a:lnTo>
                    <a:pt x="138301" y="1340856"/>
                  </a:lnTo>
                  <a:lnTo>
                    <a:pt x="99837" y="1319982"/>
                  </a:lnTo>
                  <a:lnTo>
                    <a:pt x="66324" y="1292336"/>
                  </a:lnTo>
                  <a:lnTo>
                    <a:pt x="38673" y="1258825"/>
                  </a:lnTo>
                  <a:lnTo>
                    <a:pt x="17795" y="1220360"/>
                  </a:lnTo>
                  <a:lnTo>
                    <a:pt x="4600" y="1177850"/>
                  </a:lnTo>
                  <a:lnTo>
                    <a:pt x="0" y="1132204"/>
                  </a:lnTo>
                  <a:lnTo>
                    <a:pt x="0" y="226441"/>
                  </a:lnTo>
                  <a:close/>
                </a:path>
              </a:pathLst>
            </a:custGeom>
            <a:ln w="9525">
              <a:solidFill>
                <a:srgbClr val="55CE7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" name="object 7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2500248" y="305930"/>
              <a:ext cx="1714500" cy="733945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2738628" y="1024127"/>
              <a:ext cx="1897379" cy="371855"/>
            </a:xfrm>
            <a:prstGeom prst="rect">
              <a:avLst/>
            </a:prstGeom>
          </p:spPr>
        </p:pic>
        <p:pic>
          <p:nvPicPr>
            <p:cNvPr id="9" name="object 9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4401312" y="1024127"/>
              <a:ext cx="1577339" cy="371855"/>
            </a:xfrm>
            <a:prstGeom prst="rect">
              <a:avLst/>
            </a:prstGeom>
          </p:spPr>
        </p:pic>
        <p:pic>
          <p:nvPicPr>
            <p:cNvPr id="10" name="object 10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3169920" y="1207007"/>
              <a:ext cx="1546859" cy="371855"/>
            </a:xfrm>
            <a:prstGeom prst="rect">
              <a:avLst/>
            </a:prstGeom>
          </p:spPr>
        </p:pic>
        <p:pic>
          <p:nvPicPr>
            <p:cNvPr id="11" name="object 11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4482083" y="1207007"/>
              <a:ext cx="284988" cy="371855"/>
            </a:xfrm>
            <a:prstGeom prst="rect">
              <a:avLst/>
            </a:prstGeom>
          </p:spPr>
        </p:pic>
        <p:pic>
          <p:nvPicPr>
            <p:cNvPr id="12" name="object 12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4571999" y="1207007"/>
              <a:ext cx="1013460" cy="371855"/>
            </a:xfrm>
            <a:prstGeom prst="rect">
              <a:avLst/>
            </a:prstGeom>
          </p:spPr>
        </p:pic>
        <p:pic>
          <p:nvPicPr>
            <p:cNvPr id="13" name="object 13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324612" y="234695"/>
              <a:ext cx="1719072" cy="1341120"/>
            </a:xfrm>
            <a:prstGeom prst="rect">
              <a:avLst/>
            </a:prstGeom>
          </p:spPr>
        </p:pic>
        <p:pic>
          <p:nvPicPr>
            <p:cNvPr id="14" name="object 14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5606795" y="8193022"/>
              <a:ext cx="1092707" cy="848868"/>
            </a:xfrm>
            <a:prstGeom prst="rect">
              <a:avLst/>
            </a:prstGeom>
          </p:spPr>
        </p:pic>
        <p:pic>
          <p:nvPicPr>
            <p:cNvPr id="15" name="object 15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109728" y="8193022"/>
              <a:ext cx="1092708" cy="848868"/>
            </a:xfrm>
            <a:prstGeom prst="rect">
              <a:avLst/>
            </a:prstGeom>
          </p:spPr>
        </p:pic>
      </p:grpSp>
      <p:sp>
        <p:nvSpPr>
          <p:cNvPr id="16" name="object 16"/>
          <p:cNvSpPr txBox="1"/>
          <p:nvPr/>
        </p:nvSpPr>
        <p:spPr>
          <a:xfrm>
            <a:off x="293014" y="1068451"/>
            <a:ext cx="6229350" cy="627570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2992755" marR="655955" indent="-431800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Arial"/>
                <a:cs typeface="Arial"/>
              </a:rPr>
              <a:t>6ta.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Edición</a:t>
            </a:r>
            <a:r>
              <a:rPr sz="1200" b="1" spc="-10" dirty="0">
                <a:latin typeface="Arial"/>
                <a:cs typeface="Arial"/>
              </a:rPr>
              <a:t> Volumen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I</a:t>
            </a:r>
            <a:r>
              <a:rPr sz="1200" b="1" spc="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Enero</a:t>
            </a:r>
            <a:r>
              <a:rPr sz="1200" b="1" spc="-3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a</a:t>
            </a:r>
            <a:r>
              <a:rPr sz="1200" b="1" spc="-2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Julio</a:t>
            </a:r>
            <a:r>
              <a:rPr sz="1200" b="1" spc="-5" dirty="0">
                <a:latin typeface="Arial"/>
                <a:cs typeface="Arial"/>
              </a:rPr>
              <a:t> </a:t>
            </a:r>
            <a:r>
              <a:rPr sz="1200" b="1" spc="-20" dirty="0">
                <a:latin typeface="Arial"/>
                <a:cs typeface="Arial"/>
              </a:rPr>
              <a:t>2021 </a:t>
            </a:r>
            <a:r>
              <a:rPr sz="1200" b="1" dirty="0">
                <a:latin typeface="Arial"/>
                <a:cs typeface="Arial"/>
              </a:rPr>
              <a:t>Revista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Semestral-</a:t>
            </a:r>
            <a:r>
              <a:rPr sz="1200" b="1" spc="-40" dirty="0">
                <a:latin typeface="Arial"/>
                <a:cs typeface="Arial"/>
              </a:rPr>
              <a:t> </a:t>
            </a:r>
            <a:r>
              <a:rPr sz="1200" b="1" spc="-10" dirty="0">
                <a:latin typeface="Arial"/>
                <a:cs typeface="Arial"/>
              </a:rPr>
              <a:t>Venezuela</a:t>
            </a:r>
            <a:endParaRPr sz="12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305"/>
              </a:spcBef>
            </a:pPr>
            <a:endParaRPr sz="1200">
              <a:latin typeface="Arial"/>
              <a:cs typeface="Arial"/>
            </a:endParaRPr>
          </a:p>
          <a:p>
            <a:pPr marL="375285" marR="7620" indent="-36322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participante,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manera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flexible,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garantizando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participación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actores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proceso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 </a:t>
            </a:r>
            <a:r>
              <a:rPr sz="1200" dirty="0">
                <a:latin typeface="Times New Roman"/>
                <a:cs typeface="Times New Roman"/>
              </a:rPr>
              <a:t>investigación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comunitaria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promoviendo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intercambio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saberes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través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praxis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social,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manera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puedan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hacer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uso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herramientas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tecnológicas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facilitar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manera </a:t>
            </a:r>
            <a:r>
              <a:rPr sz="1200" dirty="0">
                <a:latin typeface="Times New Roman"/>
                <a:cs typeface="Times New Roman"/>
              </a:rPr>
              <a:t>eficiente el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proceso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administrativo.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20"/>
              </a:spcBef>
            </a:pPr>
            <a:endParaRPr sz="12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5"/>
              </a:spcBef>
            </a:pPr>
            <a:r>
              <a:rPr sz="1200" b="1" spc="-10" dirty="0">
                <a:latin typeface="Times New Roman"/>
                <a:cs typeface="Times New Roman"/>
              </a:rPr>
              <a:t>MOMENTO</a:t>
            </a:r>
            <a:r>
              <a:rPr sz="1200" b="1" spc="-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IV</a:t>
            </a:r>
            <a:r>
              <a:rPr sz="1200" b="1" spc="-4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PROCESO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INFORCO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5"/>
              </a:spcBef>
            </a:pPr>
            <a:endParaRPr sz="1200">
              <a:latin typeface="Times New Roman"/>
              <a:cs typeface="Times New Roman"/>
            </a:endParaRPr>
          </a:p>
          <a:p>
            <a:pPr marL="375285" marR="5715" indent="-363220" algn="just">
              <a:lnSpc>
                <a:spcPct val="100000"/>
              </a:lnSpc>
              <a:spcBef>
                <a:spcPts val="5"/>
              </a:spcBef>
            </a:pPr>
            <a:r>
              <a:rPr sz="1200" b="1" dirty="0">
                <a:latin typeface="Times New Roman"/>
                <a:cs typeface="Times New Roman"/>
              </a:rPr>
              <a:t>Análisis</a:t>
            </a:r>
            <a:r>
              <a:rPr sz="1200" b="1" spc="204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e</a:t>
            </a:r>
            <a:r>
              <a:rPr sz="1200" b="1" spc="20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interpretación</a:t>
            </a:r>
            <a:r>
              <a:rPr sz="1200" b="1" spc="204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</a:t>
            </a:r>
            <a:r>
              <a:rPr sz="1200" b="1" spc="20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la</a:t>
            </a:r>
            <a:r>
              <a:rPr sz="1200" b="1" spc="21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información:</a:t>
            </a:r>
            <a:r>
              <a:rPr sz="1200" b="1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Abordada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metodología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propuesta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Martínez </a:t>
            </a:r>
            <a:r>
              <a:rPr sz="1200" dirty="0">
                <a:latin typeface="Times New Roman"/>
                <a:cs typeface="Times New Roman"/>
              </a:rPr>
              <a:t>(2004),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tiene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Etapa</a:t>
            </a:r>
            <a:r>
              <a:rPr sz="1200" b="1" spc="7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I.</a:t>
            </a:r>
            <a:r>
              <a:rPr sz="1200" b="1" spc="7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Clarificación</a:t>
            </a:r>
            <a:r>
              <a:rPr sz="1200" b="1" spc="8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</a:t>
            </a:r>
            <a:r>
              <a:rPr sz="1200" b="1" spc="6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los</a:t>
            </a:r>
            <a:r>
              <a:rPr sz="1200" b="1" spc="7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presupuestos</a:t>
            </a:r>
            <a:r>
              <a:rPr sz="1200" b="1" spc="5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</a:t>
            </a:r>
            <a:r>
              <a:rPr sz="1200" b="1" spc="6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la</a:t>
            </a:r>
            <a:r>
              <a:rPr sz="1200" b="1" spc="7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investigación</a:t>
            </a:r>
            <a:r>
              <a:rPr sz="1200" b="1" spc="7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reduce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evita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epojé,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Husserl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(1970),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tomando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cuenta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praxis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gestión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vivenciada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por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miembros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CCJMC,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actores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sociales,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abordados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partir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conversaciones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introspección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ellos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hacen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quehacer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gerencial,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vida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interior,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significado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que </a:t>
            </a:r>
            <a:r>
              <a:rPr sz="1200" dirty="0">
                <a:latin typeface="Times New Roman"/>
                <a:cs typeface="Times New Roman"/>
              </a:rPr>
              <a:t>estos</a:t>
            </a:r>
            <a:r>
              <a:rPr sz="1200" spc="114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actores</a:t>
            </a:r>
            <a:r>
              <a:rPr sz="1200" spc="12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le</a:t>
            </a:r>
            <a:r>
              <a:rPr sz="1200" spc="11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otorgan</a:t>
            </a:r>
            <a:r>
              <a:rPr sz="1200" spc="11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14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0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praxis</a:t>
            </a:r>
            <a:r>
              <a:rPr sz="1200" spc="114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gerencial;</a:t>
            </a:r>
            <a:r>
              <a:rPr sz="1200" spc="114" dirty="0">
                <a:latin typeface="Times New Roman"/>
                <a:cs typeface="Times New Roman"/>
              </a:rPr>
              <a:t>  </a:t>
            </a:r>
            <a:r>
              <a:rPr sz="1200" b="1" dirty="0">
                <a:latin typeface="Times New Roman"/>
                <a:cs typeface="Times New Roman"/>
              </a:rPr>
              <a:t>Etapa</a:t>
            </a:r>
            <a:r>
              <a:rPr sz="1200" b="1" spc="110" dirty="0">
                <a:latin typeface="Times New Roman"/>
                <a:cs typeface="Times New Roman"/>
              </a:rPr>
              <a:t>  </a:t>
            </a:r>
            <a:r>
              <a:rPr sz="1200" b="1" dirty="0">
                <a:latin typeface="Times New Roman"/>
                <a:cs typeface="Times New Roman"/>
              </a:rPr>
              <a:t>II.</a:t>
            </a:r>
            <a:r>
              <a:rPr sz="1200" b="1" spc="110" dirty="0">
                <a:latin typeface="Times New Roman"/>
                <a:cs typeface="Times New Roman"/>
              </a:rPr>
              <a:t>  </a:t>
            </a:r>
            <a:r>
              <a:rPr sz="1200" b="1" dirty="0">
                <a:latin typeface="Times New Roman"/>
                <a:cs typeface="Times New Roman"/>
              </a:rPr>
              <a:t>Descriptiva</a:t>
            </a:r>
            <a:r>
              <a:rPr sz="1200" b="1" spc="11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114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eligen</a:t>
            </a:r>
            <a:r>
              <a:rPr sz="1200" spc="110" dirty="0">
                <a:latin typeface="Times New Roman"/>
                <a:cs typeface="Times New Roman"/>
              </a:rPr>
              <a:t>  </a:t>
            </a:r>
            <a:r>
              <a:rPr sz="1200" spc="-25" dirty="0">
                <a:latin typeface="Times New Roman"/>
                <a:cs typeface="Times New Roman"/>
              </a:rPr>
              <a:t>los </a:t>
            </a:r>
            <a:r>
              <a:rPr sz="1200" dirty="0">
                <a:latin typeface="Times New Roman"/>
                <a:cs typeface="Times New Roman"/>
              </a:rPr>
              <a:t>procedimientos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apropiados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aplicar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técnicas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observación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entrevistas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profundidad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3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3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descripción</a:t>
            </a:r>
            <a:r>
              <a:rPr sz="1200" spc="3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protocolar.</a:t>
            </a:r>
            <a:r>
              <a:rPr sz="1200" spc="3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Etapa</a:t>
            </a:r>
            <a:r>
              <a:rPr sz="1200" b="1" spc="3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3.</a:t>
            </a:r>
            <a:r>
              <a:rPr sz="1200" b="1" spc="3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Estructural</a:t>
            </a:r>
            <a:r>
              <a:rPr sz="1200" b="1" spc="3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s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3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realizan</a:t>
            </a:r>
            <a:r>
              <a:rPr sz="1200" spc="3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3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reducciones</a:t>
            </a:r>
            <a:r>
              <a:rPr sz="1200" spc="33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eidéticas </a:t>
            </a:r>
            <a:r>
              <a:rPr sz="1200" dirty="0">
                <a:latin typeface="Times New Roman"/>
                <a:cs typeface="Times New Roman"/>
              </a:rPr>
              <a:t>(codifican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 definen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categorías);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Etapa</a:t>
            </a:r>
            <a:r>
              <a:rPr sz="1200" b="1" spc="3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4.</a:t>
            </a:r>
            <a:r>
              <a:rPr sz="1200" b="1" spc="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Discusión</a:t>
            </a:r>
            <a:r>
              <a:rPr sz="1200" b="1" spc="3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y</a:t>
            </a:r>
            <a:r>
              <a:rPr sz="1200" b="1" spc="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comunicación</a:t>
            </a:r>
            <a:r>
              <a:rPr sz="1200" b="1" spc="4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</a:t>
            </a:r>
            <a:r>
              <a:rPr sz="1200" b="1" spc="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los</a:t>
            </a:r>
            <a:r>
              <a:rPr sz="1200" b="1" spc="3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resultados</a:t>
            </a:r>
            <a:r>
              <a:rPr sz="1200" b="1" spc="1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establece</a:t>
            </a:r>
            <a:r>
              <a:rPr sz="1200" spc="4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4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conexiones</a:t>
            </a:r>
            <a:r>
              <a:rPr sz="1200" spc="4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4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interpretaciones</a:t>
            </a:r>
            <a:r>
              <a:rPr sz="1200" spc="4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mediante</a:t>
            </a:r>
            <a:r>
              <a:rPr sz="1200" spc="4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48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aplicación</a:t>
            </a:r>
            <a:r>
              <a:rPr sz="1200" spc="4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4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4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técnicas</a:t>
            </a:r>
            <a:r>
              <a:rPr sz="1200" spc="48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 </a:t>
            </a:r>
            <a:r>
              <a:rPr sz="1200" dirty="0">
                <a:latin typeface="Times New Roman"/>
                <a:cs typeface="Times New Roman"/>
              </a:rPr>
              <a:t>codificación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categorización.</a:t>
            </a:r>
            <a:endParaRPr sz="1200">
              <a:latin typeface="Times New Roman"/>
              <a:cs typeface="Times New Roman"/>
            </a:endParaRPr>
          </a:p>
          <a:p>
            <a:pPr marL="375285" marR="7620" indent="-36322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Durante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este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proceso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codifica,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clasifica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categoriza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toda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data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generada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investigación, </a:t>
            </a:r>
            <a:r>
              <a:rPr sz="1200" dirty="0">
                <a:latin typeface="Times New Roman"/>
                <a:cs typeface="Times New Roman"/>
              </a:rPr>
              <a:t>tomando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ideas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Strauss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Corbin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(2002),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específicamente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estrategias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codificación </a:t>
            </a:r>
            <a:r>
              <a:rPr sz="1200" dirty="0">
                <a:latin typeface="Times New Roman"/>
                <a:cs typeface="Times New Roman"/>
              </a:rPr>
              <a:t>abierta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(ubicación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conceptos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categorías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similares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 cuanto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propiedades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dimensiones), </a:t>
            </a:r>
            <a:r>
              <a:rPr sz="1200" dirty="0">
                <a:latin typeface="Times New Roman"/>
                <a:cs typeface="Times New Roman"/>
              </a:rPr>
              <a:t>codificación</a:t>
            </a:r>
            <a:r>
              <a:rPr sz="1200" spc="3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axial</a:t>
            </a:r>
            <a:r>
              <a:rPr sz="1200" spc="3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(estructuración</a:t>
            </a:r>
            <a:r>
              <a:rPr sz="1200" spc="3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3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relación</a:t>
            </a:r>
            <a:r>
              <a:rPr sz="1200" spc="3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entre</a:t>
            </a:r>
            <a:r>
              <a:rPr sz="1200" spc="3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categorías)</a:t>
            </a:r>
            <a:r>
              <a:rPr sz="1200" spc="3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3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3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codificación</a:t>
            </a:r>
            <a:r>
              <a:rPr sz="1200" spc="34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selectiva </a:t>
            </a:r>
            <a:r>
              <a:rPr sz="1200" dirty="0">
                <a:latin typeface="Times New Roman"/>
                <a:cs typeface="Times New Roman"/>
              </a:rPr>
              <a:t>(integración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categorías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función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concepto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nuclear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ordenador)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obteniendo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como </a:t>
            </a:r>
            <a:r>
              <a:rPr sz="1200" dirty="0">
                <a:latin typeface="Times New Roman"/>
                <a:cs typeface="Times New Roman"/>
              </a:rPr>
              <a:t>resultado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constitución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Consejo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Comunal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instancia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tomas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decisiones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para </a:t>
            </a:r>
            <a:r>
              <a:rPr sz="1200" dirty="0">
                <a:latin typeface="Times New Roman"/>
                <a:cs typeface="Times New Roman"/>
              </a:rPr>
              <a:t>la gestión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políticas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públicas en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resolver las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necesidades,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hacer cada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vez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más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digno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espacio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social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ocupa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habitacionalmente,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elevar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calidad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vida,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solucionar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que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siente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prioritario.</a:t>
            </a:r>
            <a:endParaRPr sz="1200">
              <a:latin typeface="Times New Roman"/>
              <a:cs typeface="Times New Roman"/>
            </a:endParaRPr>
          </a:p>
          <a:p>
            <a:pPr marL="375285" marR="5080" indent="-363220" algn="just">
              <a:lnSpc>
                <a:spcPct val="100000"/>
              </a:lnSpc>
              <a:spcBef>
                <a:spcPts val="5"/>
              </a:spcBef>
            </a:pP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ello,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requieren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innovar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instalación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nuevas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formas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comunicación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más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asertivas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spc="-50" dirty="0">
                <a:latin typeface="Times New Roman"/>
                <a:cs typeface="Times New Roman"/>
              </a:rPr>
              <a:t>y </a:t>
            </a:r>
            <a:r>
              <a:rPr sz="1200" dirty="0">
                <a:latin typeface="Times New Roman"/>
                <a:cs typeface="Times New Roman"/>
              </a:rPr>
              <a:t>permanentes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impacto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tecnológico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proporcione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fuente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participación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ciudadana, </a:t>
            </a:r>
            <a:r>
              <a:rPr sz="1200" dirty="0">
                <a:latin typeface="Times New Roman"/>
                <a:cs typeface="Times New Roman"/>
              </a:rPr>
              <a:t>ejecutar proyectos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le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permita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desarrollo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socioeconómico.</a:t>
            </a:r>
            <a:endParaRPr sz="1200">
              <a:latin typeface="Times New Roman"/>
              <a:cs typeface="Times New Roman"/>
            </a:endParaRPr>
          </a:p>
        </p:txBody>
      </p:sp>
      <p:pic>
        <p:nvPicPr>
          <p:cNvPr id="17" name="object 17"/>
          <p:cNvPicPr/>
          <p:nvPr/>
        </p:nvPicPr>
        <p:blipFill>
          <a:blip r:embed="rId13" cstate="print"/>
          <a:stretch>
            <a:fillRect/>
          </a:stretch>
        </p:blipFill>
        <p:spPr>
          <a:xfrm>
            <a:off x="4581144" y="149034"/>
            <a:ext cx="1805304" cy="893889"/>
          </a:xfrm>
          <a:prstGeom prst="rect">
            <a:avLst/>
          </a:prstGeom>
        </p:spPr>
      </p:pic>
      <p:sp>
        <p:nvSpPr>
          <p:cNvPr id="18" name="object 18"/>
          <p:cNvSpPr txBox="1"/>
          <p:nvPr/>
        </p:nvSpPr>
        <p:spPr>
          <a:xfrm>
            <a:off x="1254353" y="8256658"/>
            <a:ext cx="4417060" cy="372745"/>
          </a:xfrm>
          <a:prstGeom prst="rect">
            <a:avLst/>
          </a:prstGeom>
        </p:spPr>
        <p:txBody>
          <a:bodyPr vert="horz" wrap="square" lIns="0" tIns="6350" rIns="0" bIns="0" rtlCol="0">
            <a:spAutoFit/>
          </a:bodyPr>
          <a:lstStyle/>
          <a:p>
            <a:pPr marL="148590" marR="5080" indent="-136525">
              <a:lnSpc>
                <a:spcPts val="1400"/>
              </a:lnSpc>
              <a:spcBef>
                <a:spcPts val="50"/>
              </a:spcBef>
            </a:pPr>
            <a:r>
              <a:rPr sz="1200" b="1" spc="-10" dirty="0">
                <a:latin typeface="Times New Roman"/>
                <a:cs typeface="Times New Roman"/>
              </a:rPr>
              <a:t>Empoderamiento</a:t>
            </a:r>
            <a:r>
              <a:rPr sz="1200" b="1" spc="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los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Criterios</a:t>
            </a:r>
            <a:r>
              <a:rPr sz="1200" b="1" spc="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Usabilidad</a:t>
            </a:r>
            <a:r>
              <a:rPr sz="1200" b="1" spc="-4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y</a:t>
            </a:r>
            <a:r>
              <a:rPr sz="1200" b="1" spc="-1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Utilidad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Tecnológica </a:t>
            </a:r>
            <a:r>
              <a:rPr sz="1200" b="1" dirty="0">
                <a:latin typeface="Times New Roman"/>
                <a:cs typeface="Times New Roman"/>
              </a:rPr>
              <a:t>como</a:t>
            </a:r>
            <a:r>
              <a:rPr sz="1200" b="1" spc="-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Elementos</a:t>
            </a:r>
            <a:r>
              <a:rPr sz="1200" b="1" spc="-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Inclusión</a:t>
            </a:r>
            <a:r>
              <a:rPr sz="1200" b="1" spc="-4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Social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en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la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Gestión</a:t>
            </a:r>
            <a:r>
              <a:rPr sz="1200" b="1" spc="-10" dirty="0">
                <a:latin typeface="Times New Roman"/>
                <a:cs typeface="Times New Roman"/>
              </a:rPr>
              <a:t> Comunitaria.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2782951" y="8773904"/>
            <a:ext cx="1683385" cy="1943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410"/>
              </a:lnSpc>
            </a:pPr>
            <a:r>
              <a:rPr sz="1200" b="1" spc="-35" dirty="0">
                <a:latin typeface="Times New Roman"/>
                <a:cs typeface="Times New Roman"/>
              </a:rPr>
              <a:t>Dr.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José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Jesus</a:t>
            </a:r>
            <a:r>
              <a:rPr sz="1200" b="1" spc="-3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Brito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spc="-20" dirty="0">
                <a:latin typeface="Times New Roman"/>
                <a:cs typeface="Times New Roman"/>
              </a:rPr>
              <a:t>Cova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20" name="object 20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55473" rIns="0" bIns="0" rtlCol="0">
            <a:spAutoFit/>
          </a:bodyPr>
          <a:lstStyle/>
          <a:p>
            <a:pPr marL="146685">
              <a:lnSpc>
                <a:spcPts val="1410"/>
              </a:lnSpc>
            </a:pPr>
            <a:fld id="{81D60167-4931-47E6-BA6A-407CBD079E47}" type="slidenum">
              <a:rPr b="1" spc="-25" dirty="0">
                <a:latin typeface="Times New Roman"/>
                <a:cs typeface="Times New Roman"/>
              </a:rPr>
              <a:t>146</a:t>
            </a:fld>
            <a:endParaRPr b="1" spc="-25" dirty="0">
              <a:latin typeface="Times New Roman"/>
              <a:cs typeface="Times New Roman"/>
            </a:endParaRPr>
          </a:p>
        </p:txBody>
      </p:sp>
      <p:grpSp>
        <p:nvGrpSpPr>
          <p:cNvPr id="21" name="Grupo 20">
            <a:extLst>
              <a:ext uri="{FF2B5EF4-FFF2-40B4-BE49-F238E27FC236}">
                <a16:creationId xmlns:a16="http://schemas.microsoft.com/office/drawing/2014/main" id="{0CC98D34-2278-8854-01EF-5604E7B40270}"/>
              </a:ext>
            </a:extLst>
          </p:cNvPr>
          <p:cNvGrpSpPr/>
          <p:nvPr/>
        </p:nvGrpSpPr>
        <p:grpSpPr>
          <a:xfrm>
            <a:off x="114298" y="93479"/>
            <a:ext cx="6665976" cy="1452626"/>
            <a:chOff x="470065" y="1951410"/>
            <a:chExt cx="6665976" cy="1452626"/>
          </a:xfrm>
        </p:grpSpPr>
        <p:grpSp>
          <p:nvGrpSpPr>
            <p:cNvPr id="22" name="object 12">
              <a:extLst>
                <a:ext uri="{FF2B5EF4-FFF2-40B4-BE49-F238E27FC236}">
                  <a16:creationId xmlns:a16="http://schemas.microsoft.com/office/drawing/2014/main" id="{98B574AF-389F-1571-547B-0401ED1AFCDE}"/>
                </a:ext>
              </a:extLst>
            </p:cNvPr>
            <p:cNvGrpSpPr/>
            <p:nvPr/>
          </p:nvGrpSpPr>
          <p:grpSpPr>
            <a:xfrm>
              <a:off x="470065" y="1951664"/>
              <a:ext cx="6665976" cy="1452372"/>
              <a:chOff x="96011" y="115823"/>
              <a:chExt cx="6665976" cy="1452372"/>
            </a:xfrm>
          </p:grpSpPr>
          <p:pic>
            <p:nvPicPr>
              <p:cNvPr id="26" name="object 13">
                <a:extLst>
                  <a:ext uri="{FF2B5EF4-FFF2-40B4-BE49-F238E27FC236}">
                    <a16:creationId xmlns:a16="http://schemas.microsoft.com/office/drawing/2014/main" id="{BFD68113-C69B-EE14-27E7-05D3C71FA9CA}"/>
                  </a:ext>
                </a:extLst>
              </p:cNvPr>
              <p:cNvPicPr/>
              <p:nvPr/>
            </p:nvPicPr>
            <p:blipFill>
              <a:blip r:embed="rId3" cstate="print"/>
              <a:stretch>
                <a:fillRect/>
              </a:stretch>
            </p:blipFill>
            <p:spPr>
              <a:xfrm>
                <a:off x="96011" y="115823"/>
                <a:ext cx="6665976" cy="1452372"/>
              </a:xfrm>
              <a:prstGeom prst="rect">
                <a:avLst/>
              </a:prstGeom>
            </p:spPr>
          </p:pic>
          <p:pic>
            <p:nvPicPr>
              <p:cNvPr id="27" name="object 14">
                <a:extLst>
                  <a:ext uri="{FF2B5EF4-FFF2-40B4-BE49-F238E27FC236}">
                    <a16:creationId xmlns:a16="http://schemas.microsoft.com/office/drawing/2014/main" id="{30F9438A-DD7A-DE40-0941-B993337C2762}"/>
                  </a:ext>
                </a:extLst>
              </p:cNvPr>
              <p:cNvPicPr/>
              <p:nvPr/>
            </p:nvPicPr>
            <p:blipFill>
              <a:blip r:embed="rId4" cstate="print"/>
              <a:stretch>
                <a:fillRect/>
              </a:stretch>
            </p:blipFill>
            <p:spPr>
              <a:xfrm>
                <a:off x="142849" y="142875"/>
                <a:ext cx="6572275" cy="1358646"/>
              </a:xfrm>
              <a:prstGeom prst="rect">
                <a:avLst/>
              </a:prstGeom>
            </p:spPr>
          </p:pic>
          <p:sp>
            <p:nvSpPr>
              <p:cNvPr id="28" name="object 15">
                <a:extLst>
                  <a:ext uri="{FF2B5EF4-FFF2-40B4-BE49-F238E27FC236}">
                    <a16:creationId xmlns:a16="http://schemas.microsoft.com/office/drawing/2014/main" id="{69C77BEC-4933-0FA3-502B-789D40CE4DF0}"/>
                  </a:ext>
                </a:extLst>
              </p:cNvPr>
              <p:cNvSpPr/>
              <p:nvPr/>
            </p:nvSpPr>
            <p:spPr>
              <a:xfrm>
                <a:off x="142849" y="142875"/>
                <a:ext cx="6572884" cy="1358900"/>
              </a:xfrm>
              <a:custGeom>
                <a:avLst/>
                <a:gdLst/>
                <a:ahLst/>
                <a:cxnLst/>
                <a:rect l="l" t="t" r="r" b="b"/>
                <a:pathLst>
                  <a:path w="6572884" h="1358900">
                    <a:moveTo>
                      <a:pt x="0" y="226441"/>
                    </a:moveTo>
                    <a:lnTo>
                      <a:pt x="4600" y="180795"/>
                    </a:lnTo>
                    <a:lnTo>
                      <a:pt x="17795" y="138285"/>
                    </a:lnTo>
                    <a:lnTo>
                      <a:pt x="38673" y="99820"/>
                    </a:lnTo>
                    <a:lnTo>
                      <a:pt x="66324" y="66309"/>
                    </a:lnTo>
                    <a:lnTo>
                      <a:pt x="99837" y="38663"/>
                    </a:lnTo>
                    <a:lnTo>
                      <a:pt x="138301" y="17789"/>
                    </a:lnTo>
                    <a:lnTo>
                      <a:pt x="180806" y="4599"/>
                    </a:lnTo>
                    <a:lnTo>
                      <a:pt x="226440" y="0"/>
                    </a:lnTo>
                    <a:lnTo>
                      <a:pt x="6345834" y="0"/>
                    </a:lnTo>
                    <a:lnTo>
                      <a:pt x="6391480" y="4599"/>
                    </a:lnTo>
                    <a:lnTo>
                      <a:pt x="6433990" y="17789"/>
                    </a:lnTo>
                    <a:lnTo>
                      <a:pt x="6472455" y="38663"/>
                    </a:lnTo>
                    <a:lnTo>
                      <a:pt x="6505965" y="66309"/>
                    </a:lnTo>
                    <a:lnTo>
                      <a:pt x="6533612" y="99820"/>
                    </a:lnTo>
                    <a:lnTo>
                      <a:pt x="6554485" y="138285"/>
                    </a:lnTo>
                    <a:lnTo>
                      <a:pt x="6567676" y="180795"/>
                    </a:lnTo>
                    <a:lnTo>
                      <a:pt x="6572275" y="226441"/>
                    </a:lnTo>
                    <a:lnTo>
                      <a:pt x="6572275" y="1132204"/>
                    </a:lnTo>
                    <a:lnTo>
                      <a:pt x="6567676" y="1177850"/>
                    </a:lnTo>
                    <a:lnTo>
                      <a:pt x="6554485" y="1220360"/>
                    </a:lnTo>
                    <a:lnTo>
                      <a:pt x="6533612" y="1258825"/>
                    </a:lnTo>
                    <a:lnTo>
                      <a:pt x="6505965" y="1292336"/>
                    </a:lnTo>
                    <a:lnTo>
                      <a:pt x="6472455" y="1319982"/>
                    </a:lnTo>
                    <a:lnTo>
                      <a:pt x="6433990" y="1340856"/>
                    </a:lnTo>
                    <a:lnTo>
                      <a:pt x="6391480" y="1354046"/>
                    </a:lnTo>
                    <a:lnTo>
                      <a:pt x="6345834" y="1358646"/>
                    </a:lnTo>
                    <a:lnTo>
                      <a:pt x="226440" y="1358646"/>
                    </a:lnTo>
                    <a:lnTo>
                      <a:pt x="180806" y="1354046"/>
                    </a:lnTo>
                    <a:lnTo>
                      <a:pt x="138301" y="1340856"/>
                    </a:lnTo>
                    <a:lnTo>
                      <a:pt x="99837" y="1319982"/>
                    </a:lnTo>
                    <a:lnTo>
                      <a:pt x="66324" y="1292336"/>
                    </a:lnTo>
                    <a:lnTo>
                      <a:pt x="38673" y="1258825"/>
                    </a:lnTo>
                    <a:lnTo>
                      <a:pt x="17795" y="1220360"/>
                    </a:lnTo>
                    <a:lnTo>
                      <a:pt x="4600" y="1177850"/>
                    </a:lnTo>
                    <a:lnTo>
                      <a:pt x="0" y="1132204"/>
                    </a:lnTo>
                    <a:lnTo>
                      <a:pt x="0" y="226441"/>
                    </a:lnTo>
                    <a:close/>
                  </a:path>
                </a:pathLst>
              </a:custGeom>
              <a:ln w="9525">
                <a:solidFill>
                  <a:srgbClr val="55CE74"/>
                </a:solidFill>
              </a:ln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pic>
            <p:nvPicPr>
              <p:cNvPr id="29" name="object 16">
                <a:extLst>
                  <a:ext uri="{FF2B5EF4-FFF2-40B4-BE49-F238E27FC236}">
                    <a16:creationId xmlns:a16="http://schemas.microsoft.com/office/drawing/2014/main" id="{99AB7D7B-241A-B26D-71E1-0810642630FC}"/>
                  </a:ext>
                </a:extLst>
              </p:cNvPr>
              <p:cNvPicPr/>
              <p:nvPr/>
            </p:nvPicPr>
            <p:blipFill>
              <a:blip r:embed="rId5" cstate="print"/>
              <a:stretch>
                <a:fillRect/>
              </a:stretch>
            </p:blipFill>
            <p:spPr>
              <a:xfrm>
                <a:off x="2500248" y="305930"/>
                <a:ext cx="1714500" cy="733945"/>
              </a:xfrm>
              <a:prstGeom prst="rect">
                <a:avLst/>
              </a:prstGeom>
            </p:spPr>
          </p:pic>
        </p:grpSp>
        <p:sp>
          <p:nvSpPr>
            <p:cNvPr id="23" name="object 16">
              <a:extLst>
                <a:ext uri="{FF2B5EF4-FFF2-40B4-BE49-F238E27FC236}">
                  <a16:creationId xmlns:a16="http://schemas.microsoft.com/office/drawing/2014/main" id="{8951863A-44B2-486E-6C7D-C4715BC4E57C}"/>
                </a:ext>
              </a:extLst>
            </p:cNvPr>
            <p:cNvSpPr txBox="1"/>
            <p:nvPr/>
          </p:nvSpPr>
          <p:spPr>
            <a:xfrm>
              <a:off x="2775727" y="2875716"/>
              <a:ext cx="3332858" cy="391795"/>
            </a:xfrm>
            <a:prstGeom prst="rect">
              <a:avLst/>
            </a:prstGeom>
            <a:noFill/>
          </p:spPr>
          <p:txBody>
            <a:bodyPr vert="horz" wrap="square" lIns="0" tIns="12700" rIns="0" bIns="0" rtlCol="0">
              <a:spAutoFit/>
            </a:bodyPr>
            <a:lstStyle/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Volumen 4,  Número 1  Enero a Julio 2021</a:t>
              </a:r>
            </a:p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Revista Semestral. Venezuela</a:t>
              </a:r>
              <a:endParaRPr sz="1200" dirty="0">
                <a:latin typeface="Arial"/>
                <a:cs typeface="Arial"/>
              </a:endParaRPr>
            </a:p>
          </p:txBody>
        </p:sp>
        <p:pic>
          <p:nvPicPr>
            <p:cNvPr id="24" name="object 25">
              <a:extLst>
                <a:ext uri="{FF2B5EF4-FFF2-40B4-BE49-F238E27FC236}">
                  <a16:creationId xmlns:a16="http://schemas.microsoft.com/office/drawing/2014/main" id="{545B8AF6-9179-D336-F6DB-9D81EE8E9570}"/>
                </a:ext>
              </a:extLst>
            </p:cNvPr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470065" y="2027896"/>
              <a:ext cx="2305662" cy="1053903"/>
            </a:xfrm>
            <a:prstGeom prst="rect">
              <a:avLst/>
            </a:prstGeom>
          </p:spPr>
        </p:pic>
        <p:pic>
          <p:nvPicPr>
            <p:cNvPr id="25" name="object 31">
              <a:extLst>
                <a:ext uri="{FF2B5EF4-FFF2-40B4-BE49-F238E27FC236}">
                  <a16:creationId xmlns:a16="http://schemas.microsoft.com/office/drawing/2014/main" id="{CCE13054-5F28-09BA-98AF-8A1C75FDF6DA}"/>
                </a:ext>
              </a:extLst>
            </p:cNvPr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4932681" y="1951410"/>
              <a:ext cx="1805304" cy="893889"/>
            </a:xfrm>
            <a:prstGeom prst="rect">
              <a:avLst/>
            </a:prstGeom>
          </p:spPr>
        </p:pic>
      </p:grpSp>
    </p:spTree>
  </p:cSld>
  <p:clrMapOvr>
    <a:masterClrMapping/>
  </p:clrMapOvr>
</p:sld>
</file>

<file path=ppt/slides/slide1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94485" y="115823"/>
            <a:ext cx="6669405" cy="8926195"/>
            <a:chOff x="94485" y="115823"/>
            <a:chExt cx="6669405" cy="8926195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44780" y="8651747"/>
              <a:ext cx="6516624" cy="158496"/>
            </a:xfrm>
            <a:prstGeom prst="rect">
              <a:avLst/>
            </a:prstGeom>
          </p:spPr>
        </p:pic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96012" y="115823"/>
              <a:ext cx="6665976" cy="1452372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42849" y="142875"/>
              <a:ext cx="6572275" cy="1358646"/>
            </a:xfrm>
            <a:prstGeom prst="rect">
              <a:avLst/>
            </a:prstGeom>
          </p:spPr>
        </p:pic>
        <p:sp>
          <p:nvSpPr>
            <p:cNvPr id="6" name="object 6"/>
            <p:cNvSpPr/>
            <p:nvPr/>
          </p:nvSpPr>
          <p:spPr>
            <a:xfrm>
              <a:off x="142849" y="142875"/>
              <a:ext cx="6572884" cy="1358900"/>
            </a:xfrm>
            <a:custGeom>
              <a:avLst/>
              <a:gdLst/>
              <a:ahLst/>
              <a:cxnLst/>
              <a:rect l="l" t="t" r="r" b="b"/>
              <a:pathLst>
                <a:path w="6572884" h="1358900">
                  <a:moveTo>
                    <a:pt x="0" y="226441"/>
                  </a:moveTo>
                  <a:lnTo>
                    <a:pt x="4600" y="180795"/>
                  </a:lnTo>
                  <a:lnTo>
                    <a:pt x="17795" y="138285"/>
                  </a:lnTo>
                  <a:lnTo>
                    <a:pt x="38673" y="99820"/>
                  </a:lnTo>
                  <a:lnTo>
                    <a:pt x="66324" y="66309"/>
                  </a:lnTo>
                  <a:lnTo>
                    <a:pt x="99837" y="38663"/>
                  </a:lnTo>
                  <a:lnTo>
                    <a:pt x="138301" y="17789"/>
                  </a:lnTo>
                  <a:lnTo>
                    <a:pt x="180806" y="4599"/>
                  </a:lnTo>
                  <a:lnTo>
                    <a:pt x="226440" y="0"/>
                  </a:lnTo>
                  <a:lnTo>
                    <a:pt x="6345834" y="0"/>
                  </a:lnTo>
                  <a:lnTo>
                    <a:pt x="6391480" y="4599"/>
                  </a:lnTo>
                  <a:lnTo>
                    <a:pt x="6433990" y="17789"/>
                  </a:lnTo>
                  <a:lnTo>
                    <a:pt x="6472455" y="38663"/>
                  </a:lnTo>
                  <a:lnTo>
                    <a:pt x="6505965" y="66309"/>
                  </a:lnTo>
                  <a:lnTo>
                    <a:pt x="6533612" y="99820"/>
                  </a:lnTo>
                  <a:lnTo>
                    <a:pt x="6554485" y="138285"/>
                  </a:lnTo>
                  <a:lnTo>
                    <a:pt x="6567676" y="180795"/>
                  </a:lnTo>
                  <a:lnTo>
                    <a:pt x="6572275" y="226441"/>
                  </a:lnTo>
                  <a:lnTo>
                    <a:pt x="6572275" y="1132204"/>
                  </a:lnTo>
                  <a:lnTo>
                    <a:pt x="6567676" y="1177850"/>
                  </a:lnTo>
                  <a:lnTo>
                    <a:pt x="6554485" y="1220360"/>
                  </a:lnTo>
                  <a:lnTo>
                    <a:pt x="6533612" y="1258825"/>
                  </a:lnTo>
                  <a:lnTo>
                    <a:pt x="6505965" y="1292336"/>
                  </a:lnTo>
                  <a:lnTo>
                    <a:pt x="6472455" y="1319982"/>
                  </a:lnTo>
                  <a:lnTo>
                    <a:pt x="6433990" y="1340856"/>
                  </a:lnTo>
                  <a:lnTo>
                    <a:pt x="6391480" y="1354046"/>
                  </a:lnTo>
                  <a:lnTo>
                    <a:pt x="6345834" y="1358646"/>
                  </a:lnTo>
                  <a:lnTo>
                    <a:pt x="226440" y="1358646"/>
                  </a:lnTo>
                  <a:lnTo>
                    <a:pt x="180806" y="1354046"/>
                  </a:lnTo>
                  <a:lnTo>
                    <a:pt x="138301" y="1340856"/>
                  </a:lnTo>
                  <a:lnTo>
                    <a:pt x="99837" y="1319982"/>
                  </a:lnTo>
                  <a:lnTo>
                    <a:pt x="66324" y="1292336"/>
                  </a:lnTo>
                  <a:lnTo>
                    <a:pt x="38673" y="1258825"/>
                  </a:lnTo>
                  <a:lnTo>
                    <a:pt x="17795" y="1220360"/>
                  </a:lnTo>
                  <a:lnTo>
                    <a:pt x="4600" y="1177850"/>
                  </a:lnTo>
                  <a:lnTo>
                    <a:pt x="0" y="1132204"/>
                  </a:lnTo>
                  <a:lnTo>
                    <a:pt x="0" y="226441"/>
                  </a:lnTo>
                  <a:close/>
                </a:path>
              </a:pathLst>
            </a:custGeom>
            <a:ln w="9525">
              <a:solidFill>
                <a:srgbClr val="55CE7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" name="object 7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2500248" y="305930"/>
              <a:ext cx="1714500" cy="733945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2738628" y="1024127"/>
              <a:ext cx="1897379" cy="371855"/>
            </a:xfrm>
            <a:prstGeom prst="rect">
              <a:avLst/>
            </a:prstGeom>
          </p:spPr>
        </p:pic>
        <p:pic>
          <p:nvPicPr>
            <p:cNvPr id="9" name="object 9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4401312" y="1024127"/>
              <a:ext cx="1577339" cy="371855"/>
            </a:xfrm>
            <a:prstGeom prst="rect">
              <a:avLst/>
            </a:prstGeom>
          </p:spPr>
        </p:pic>
        <p:pic>
          <p:nvPicPr>
            <p:cNvPr id="10" name="object 10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3169920" y="1207007"/>
              <a:ext cx="1546859" cy="371855"/>
            </a:xfrm>
            <a:prstGeom prst="rect">
              <a:avLst/>
            </a:prstGeom>
          </p:spPr>
        </p:pic>
        <p:pic>
          <p:nvPicPr>
            <p:cNvPr id="11" name="object 11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4482083" y="1207007"/>
              <a:ext cx="284988" cy="371855"/>
            </a:xfrm>
            <a:prstGeom prst="rect">
              <a:avLst/>
            </a:prstGeom>
          </p:spPr>
        </p:pic>
        <p:pic>
          <p:nvPicPr>
            <p:cNvPr id="12" name="object 12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4571999" y="1207007"/>
              <a:ext cx="1013460" cy="371855"/>
            </a:xfrm>
            <a:prstGeom prst="rect">
              <a:avLst/>
            </a:prstGeom>
          </p:spPr>
        </p:pic>
        <p:pic>
          <p:nvPicPr>
            <p:cNvPr id="13" name="object 13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324612" y="234695"/>
              <a:ext cx="1719072" cy="1341120"/>
            </a:xfrm>
            <a:prstGeom prst="rect">
              <a:avLst/>
            </a:prstGeom>
          </p:spPr>
        </p:pic>
        <p:pic>
          <p:nvPicPr>
            <p:cNvPr id="14" name="object 14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5606795" y="8193022"/>
              <a:ext cx="1092707" cy="848868"/>
            </a:xfrm>
            <a:prstGeom prst="rect">
              <a:avLst/>
            </a:prstGeom>
          </p:spPr>
        </p:pic>
        <p:pic>
          <p:nvPicPr>
            <p:cNvPr id="15" name="object 15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109728" y="8193022"/>
              <a:ext cx="1092708" cy="848868"/>
            </a:xfrm>
            <a:prstGeom prst="rect">
              <a:avLst/>
            </a:prstGeom>
          </p:spPr>
        </p:pic>
      </p:grpSp>
      <p:sp>
        <p:nvSpPr>
          <p:cNvPr id="16" name="object 16"/>
          <p:cNvSpPr txBox="1"/>
          <p:nvPr/>
        </p:nvSpPr>
        <p:spPr>
          <a:xfrm>
            <a:off x="221691" y="1068451"/>
            <a:ext cx="6417310" cy="674814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063875" marR="772160" indent="-431800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Arial"/>
                <a:cs typeface="Arial"/>
              </a:rPr>
              <a:t>6ta.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Edición</a:t>
            </a:r>
            <a:r>
              <a:rPr sz="1200" b="1" spc="-10" dirty="0">
                <a:latin typeface="Arial"/>
                <a:cs typeface="Arial"/>
              </a:rPr>
              <a:t> Volumen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I</a:t>
            </a:r>
            <a:r>
              <a:rPr sz="1200" b="1" spc="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Enero</a:t>
            </a:r>
            <a:r>
              <a:rPr sz="1200" b="1" spc="-3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a</a:t>
            </a:r>
            <a:r>
              <a:rPr sz="1200" b="1" spc="-2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Julio</a:t>
            </a:r>
            <a:r>
              <a:rPr sz="1200" b="1" spc="-5" dirty="0">
                <a:latin typeface="Arial"/>
                <a:cs typeface="Arial"/>
              </a:rPr>
              <a:t> </a:t>
            </a:r>
            <a:r>
              <a:rPr sz="1200" b="1" spc="-20" dirty="0">
                <a:latin typeface="Arial"/>
                <a:cs typeface="Arial"/>
              </a:rPr>
              <a:t>2021 </a:t>
            </a:r>
            <a:r>
              <a:rPr sz="1200" b="1" dirty="0">
                <a:latin typeface="Arial"/>
                <a:cs typeface="Arial"/>
              </a:rPr>
              <a:t>Revista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Semestral-</a:t>
            </a:r>
            <a:r>
              <a:rPr sz="1200" b="1" spc="-40" dirty="0">
                <a:latin typeface="Arial"/>
                <a:cs typeface="Arial"/>
              </a:rPr>
              <a:t> </a:t>
            </a:r>
            <a:r>
              <a:rPr sz="1200" b="1" spc="-10" dirty="0">
                <a:latin typeface="Arial"/>
                <a:cs typeface="Arial"/>
              </a:rPr>
              <a:t>Venezuela</a:t>
            </a:r>
            <a:endParaRPr sz="1200">
              <a:latin typeface="Arial"/>
              <a:cs typeface="Arial"/>
            </a:endParaRPr>
          </a:p>
          <a:p>
            <a:pPr algn="ctr">
              <a:lnSpc>
                <a:spcPct val="100000"/>
              </a:lnSpc>
              <a:spcBef>
                <a:spcPts val="1120"/>
              </a:spcBef>
            </a:pPr>
            <a:r>
              <a:rPr sz="1200" b="1" spc="-10" dirty="0">
                <a:latin typeface="Times New Roman"/>
                <a:cs typeface="Times New Roman"/>
              </a:rPr>
              <a:t>MOMENTO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V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CONCLUSIONES</a:t>
            </a:r>
            <a:r>
              <a:rPr sz="1200" b="1" spc="-6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Y</a:t>
            </a:r>
            <a:r>
              <a:rPr sz="1200" b="1" spc="-7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RECOMENDACIONES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60"/>
              </a:spcBef>
            </a:pP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1200" b="1" i="1" dirty="0">
                <a:latin typeface="Times New Roman"/>
                <a:cs typeface="Times New Roman"/>
              </a:rPr>
              <a:t>A</a:t>
            </a:r>
            <a:r>
              <a:rPr sz="1200" b="1" i="1" spc="-5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Modo</a:t>
            </a:r>
            <a:r>
              <a:rPr sz="1200" b="1" i="1" spc="-20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de </a:t>
            </a:r>
            <a:r>
              <a:rPr sz="1200" b="1" i="1" spc="-10" dirty="0">
                <a:latin typeface="Times New Roman"/>
                <a:cs typeface="Times New Roman"/>
              </a:rPr>
              <a:t>Conclusión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60"/>
              </a:spcBef>
            </a:pPr>
            <a:endParaRPr sz="1200">
              <a:latin typeface="Times New Roman"/>
              <a:cs typeface="Times New Roman"/>
            </a:endParaRPr>
          </a:p>
          <a:p>
            <a:pPr marL="375285" marR="6985" indent="-36322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Urge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nuestra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sociedad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presencia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consejo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comunal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organización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agente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cambio </a:t>
            </a:r>
            <a:r>
              <a:rPr sz="1200" dirty="0">
                <a:latin typeface="Times New Roman"/>
                <a:cs typeface="Times New Roman"/>
              </a:rPr>
              <a:t>social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convertido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gestores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proceso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administrativo,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productivo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íntimamente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conectado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adelantos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tecnológicos;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cuya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injerencia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ligada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presentación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ejecución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proyectos </a:t>
            </a:r>
            <a:r>
              <a:rPr sz="1200" dirty="0">
                <a:latin typeface="Times New Roman"/>
                <a:cs typeface="Times New Roman"/>
              </a:rPr>
              <a:t>sociales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orienten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producir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cambios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significativos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entorno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social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participación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empoderamiento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-5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comunidades.</a:t>
            </a:r>
            <a:endParaRPr sz="1200">
              <a:latin typeface="Times New Roman"/>
              <a:cs typeface="Times New Roman"/>
            </a:endParaRPr>
          </a:p>
          <a:p>
            <a:pPr marL="375285" marR="6985" indent="-36322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Existe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marcado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interés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miembros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Consejo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Comunal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aprender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sobre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TIC;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evidente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voceros(as)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quieren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fortalecer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competencias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área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tecnológica;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pues,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motivan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spc="-50" dirty="0">
                <a:latin typeface="Times New Roman"/>
                <a:cs typeface="Times New Roman"/>
              </a:rPr>
              <a:t>a </a:t>
            </a:r>
            <a:r>
              <a:rPr sz="1200" dirty="0">
                <a:latin typeface="Times New Roman"/>
                <a:cs typeface="Times New Roman"/>
              </a:rPr>
              <a:t>participar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jornadas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formación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manifiestan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 ello estar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compenetrados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 la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noble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labor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desempeñan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 comunidades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organizadas.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 manera que les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permitan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organizar </a:t>
            </a:r>
            <a:r>
              <a:rPr sz="1200" spc="-10" dirty="0">
                <a:latin typeface="Times New Roman"/>
                <a:cs typeface="Times New Roman"/>
              </a:rPr>
              <a:t>jornadas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capacitación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relación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uso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Herramientas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Multimedia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utilidad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gestión comunitaria.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60"/>
              </a:spcBef>
            </a:pP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1200" b="1" i="1" dirty="0">
                <a:latin typeface="Times New Roman"/>
                <a:cs typeface="Times New Roman"/>
              </a:rPr>
              <a:t>A</a:t>
            </a:r>
            <a:r>
              <a:rPr sz="1200" b="1" i="1" spc="-75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Modo</a:t>
            </a:r>
            <a:r>
              <a:rPr sz="1200" b="1" i="1" spc="-5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de</a:t>
            </a:r>
            <a:r>
              <a:rPr sz="1200" b="1" i="1" spc="-5" dirty="0">
                <a:latin typeface="Times New Roman"/>
                <a:cs typeface="Times New Roman"/>
              </a:rPr>
              <a:t> </a:t>
            </a:r>
            <a:r>
              <a:rPr sz="1200" b="1" i="1" spc="-10" dirty="0">
                <a:latin typeface="Times New Roman"/>
                <a:cs typeface="Times New Roman"/>
              </a:rPr>
              <a:t>Resumen: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65"/>
              </a:spcBef>
            </a:pPr>
            <a:endParaRPr sz="1200">
              <a:latin typeface="Times New Roman"/>
              <a:cs typeface="Times New Roman"/>
            </a:endParaRPr>
          </a:p>
          <a:p>
            <a:pPr marL="375285" marR="7620" indent="-36322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Realizar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concejo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comunal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planes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formación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desarrollo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manejo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herramientas </a:t>
            </a:r>
            <a:r>
              <a:rPr sz="1200" dirty="0">
                <a:latin typeface="Times New Roman"/>
                <a:cs typeface="Times New Roman"/>
              </a:rPr>
              <a:t>tecnológicas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elemento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 inclusión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social,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gestión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comunitaria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 fortalezca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las </a:t>
            </a:r>
            <a:r>
              <a:rPr sz="1200" dirty="0">
                <a:latin typeface="Times New Roman"/>
                <a:cs typeface="Times New Roman"/>
              </a:rPr>
              <a:t>competencias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área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impulse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participación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protagónica.</a:t>
            </a:r>
            <a:endParaRPr sz="1200">
              <a:latin typeface="Times New Roman"/>
              <a:cs typeface="Times New Roman"/>
            </a:endParaRPr>
          </a:p>
          <a:p>
            <a:pPr marL="375285" marR="5080" indent="-36322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Promover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UNESR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núcleo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Barcelona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acciones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dirigidas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impulsar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explosión,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fortalecimiento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spc="-50" dirty="0">
                <a:latin typeface="Times New Roman"/>
                <a:cs typeface="Times New Roman"/>
              </a:rPr>
              <a:t>y </a:t>
            </a:r>
            <a:r>
              <a:rPr sz="1200" dirty="0">
                <a:latin typeface="Times New Roman"/>
                <a:cs typeface="Times New Roman"/>
              </a:rPr>
              <a:t>consolidación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poder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popular,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entendiendo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este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materialización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capacidad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para </a:t>
            </a:r>
            <a:r>
              <a:rPr sz="1200" dirty="0">
                <a:latin typeface="Times New Roman"/>
                <a:cs typeface="Times New Roman"/>
              </a:rPr>
              <a:t>tomar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decisiones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capacidad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ejecutar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decisión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tomada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parte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comunidad </a:t>
            </a:r>
            <a:r>
              <a:rPr sz="1200" dirty="0">
                <a:latin typeface="Times New Roman"/>
                <a:cs typeface="Times New Roman"/>
              </a:rPr>
              <a:t>organizada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contribuir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así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transformación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social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definida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plan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nación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2019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-2025.</a:t>
            </a:r>
            <a:endParaRPr sz="1200">
              <a:latin typeface="Times New Roman"/>
              <a:cs typeface="Times New Roman"/>
            </a:endParaRPr>
          </a:p>
          <a:p>
            <a:pPr marL="375285" marR="7620" indent="-36322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Brindar</a:t>
            </a:r>
            <a:r>
              <a:rPr sz="1200" spc="18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8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8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UNESR</a:t>
            </a:r>
            <a:r>
              <a:rPr sz="1200" spc="18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núcleo</a:t>
            </a:r>
            <a:r>
              <a:rPr sz="1200" spc="18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Barcelona</a:t>
            </a:r>
            <a:r>
              <a:rPr sz="1200" spc="18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asistencia</a:t>
            </a:r>
            <a:r>
              <a:rPr sz="1200" spc="18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técnica</a:t>
            </a:r>
            <a:r>
              <a:rPr sz="1200" spc="18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necesaria</a:t>
            </a:r>
            <a:r>
              <a:rPr sz="1200" spc="18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18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85" dirty="0">
                <a:latin typeface="Times New Roman"/>
                <a:cs typeface="Times New Roman"/>
              </a:rPr>
              <a:t>  </a:t>
            </a:r>
            <a:r>
              <a:rPr sz="1200" spc="-10" dirty="0">
                <a:latin typeface="Times New Roman"/>
                <a:cs typeface="Times New Roman"/>
              </a:rPr>
              <a:t>seguimiento, </a:t>
            </a:r>
            <a:r>
              <a:rPr sz="1200" dirty="0">
                <a:latin typeface="Times New Roman"/>
                <a:cs typeface="Times New Roman"/>
              </a:rPr>
              <a:t>acompañamiento,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control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apoyo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Consejo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Comunal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materia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formación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tecnológica, </a:t>
            </a:r>
            <a:r>
              <a:rPr sz="1200" dirty="0">
                <a:latin typeface="Times New Roman"/>
                <a:cs typeface="Times New Roman"/>
              </a:rPr>
              <a:t>gestión</a:t>
            </a:r>
            <a:r>
              <a:rPr sz="1200" spc="43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comercial,</a:t>
            </a:r>
            <a:r>
              <a:rPr sz="1200" spc="4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corresponsabilidad</a:t>
            </a:r>
            <a:r>
              <a:rPr sz="1200" spc="4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social,</a:t>
            </a:r>
            <a:r>
              <a:rPr sz="1200" spc="4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participación</a:t>
            </a:r>
            <a:r>
              <a:rPr sz="1200" spc="4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comunitaria</a:t>
            </a:r>
            <a:r>
              <a:rPr sz="1200" spc="4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4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formación</a:t>
            </a:r>
            <a:r>
              <a:rPr sz="1200" spc="43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socio- política.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60"/>
              </a:spcBef>
            </a:pPr>
            <a:endParaRPr sz="12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</a:pPr>
            <a:r>
              <a:rPr sz="1200" b="1" spc="-10" dirty="0">
                <a:latin typeface="Times New Roman"/>
                <a:cs typeface="Times New Roman"/>
              </a:rPr>
              <a:t>MOMENTO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VI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EL</a:t>
            </a:r>
            <a:r>
              <a:rPr sz="1200" b="1" spc="-7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GRAN</a:t>
            </a:r>
            <a:r>
              <a:rPr sz="1200" b="1" spc="-20" dirty="0">
                <a:latin typeface="Times New Roman"/>
                <a:cs typeface="Times New Roman"/>
              </a:rPr>
              <a:t> FINAL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40"/>
              </a:spcBef>
            </a:pPr>
            <a:endParaRPr sz="1200">
              <a:latin typeface="Times New Roman"/>
              <a:cs typeface="Times New Roman"/>
            </a:endParaRPr>
          </a:p>
          <a:p>
            <a:pPr marL="375285" marR="6985" indent="-363220" algn="just">
              <a:lnSpc>
                <a:spcPts val="1400"/>
              </a:lnSpc>
            </a:pP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3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elaboró</a:t>
            </a:r>
            <a:r>
              <a:rPr sz="1200" spc="3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3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proyecto</a:t>
            </a:r>
            <a:r>
              <a:rPr sz="1200" spc="3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comunitario</a:t>
            </a:r>
            <a:r>
              <a:rPr sz="1200" spc="3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(proyecto</a:t>
            </a:r>
            <a:r>
              <a:rPr sz="1200" spc="3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factible)</a:t>
            </a:r>
            <a:r>
              <a:rPr sz="1200" spc="3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3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3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objetivo</a:t>
            </a:r>
            <a:r>
              <a:rPr sz="1200" spc="3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general</a:t>
            </a:r>
            <a:r>
              <a:rPr sz="1200" spc="3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desarrollar</a:t>
            </a:r>
            <a:r>
              <a:rPr sz="1200" spc="32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el </a:t>
            </a:r>
            <a:r>
              <a:rPr sz="1200" dirty="0">
                <a:latin typeface="Times New Roman"/>
                <a:cs typeface="Times New Roman"/>
              </a:rPr>
              <a:t>empoderamiento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criterios usabilidad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utilidad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tecnológica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elementos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inclusión</a:t>
            </a:r>
            <a:endParaRPr sz="1200">
              <a:latin typeface="Times New Roman"/>
              <a:cs typeface="Times New Roman"/>
            </a:endParaRPr>
          </a:p>
        </p:txBody>
      </p:sp>
      <p:pic>
        <p:nvPicPr>
          <p:cNvPr id="17" name="object 17"/>
          <p:cNvPicPr/>
          <p:nvPr/>
        </p:nvPicPr>
        <p:blipFill>
          <a:blip r:embed="rId13" cstate="print"/>
          <a:stretch>
            <a:fillRect/>
          </a:stretch>
        </p:blipFill>
        <p:spPr>
          <a:xfrm>
            <a:off x="4581144" y="149034"/>
            <a:ext cx="1805304" cy="893889"/>
          </a:xfrm>
          <a:prstGeom prst="rect">
            <a:avLst/>
          </a:prstGeom>
        </p:spPr>
      </p:pic>
      <p:sp>
        <p:nvSpPr>
          <p:cNvPr id="18" name="object 18"/>
          <p:cNvSpPr txBox="1"/>
          <p:nvPr/>
        </p:nvSpPr>
        <p:spPr>
          <a:xfrm>
            <a:off x="1254353" y="8256658"/>
            <a:ext cx="4417060" cy="372745"/>
          </a:xfrm>
          <a:prstGeom prst="rect">
            <a:avLst/>
          </a:prstGeom>
        </p:spPr>
        <p:txBody>
          <a:bodyPr vert="horz" wrap="square" lIns="0" tIns="6350" rIns="0" bIns="0" rtlCol="0">
            <a:spAutoFit/>
          </a:bodyPr>
          <a:lstStyle/>
          <a:p>
            <a:pPr marL="148590" marR="5080" indent="-136525">
              <a:lnSpc>
                <a:spcPts val="1400"/>
              </a:lnSpc>
              <a:spcBef>
                <a:spcPts val="50"/>
              </a:spcBef>
            </a:pPr>
            <a:r>
              <a:rPr sz="1200" b="1" spc="-10" dirty="0">
                <a:latin typeface="Times New Roman"/>
                <a:cs typeface="Times New Roman"/>
              </a:rPr>
              <a:t>Empoderamiento</a:t>
            </a:r>
            <a:r>
              <a:rPr sz="1200" b="1" spc="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los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Criterios</a:t>
            </a:r>
            <a:r>
              <a:rPr sz="1200" b="1" spc="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Usabilidad</a:t>
            </a:r>
            <a:r>
              <a:rPr sz="1200" b="1" spc="-4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y</a:t>
            </a:r>
            <a:r>
              <a:rPr sz="1200" b="1" spc="-1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Utilidad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Tecnológica </a:t>
            </a:r>
            <a:r>
              <a:rPr sz="1200" b="1" dirty="0">
                <a:latin typeface="Times New Roman"/>
                <a:cs typeface="Times New Roman"/>
              </a:rPr>
              <a:t>como</a:t>
            </a:r>
            <a:r>
              <a:rPr sz="1200" b="1" spc="-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Elementos</a:t>
            </a:r>
            <a:r>
              <a:rPr sz="1200" b="1" spc="-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Inclusión</a:t>
            </a:r>
            <a:r>
              <a:rPr sz="1200" b="1" spc="-4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Social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en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la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Gestión</a:t>
            </a:r>
            <a:r>
              <a:rPr sz="1200" b="1" spc="-10" dirty="0">
                <a:latin typeface="Times New Roman"/>
                <a:cs typeface="Times New Roman"/>
              </a:rPr>
              <a:t> Comunitaria.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2782951" y="8773904"/>
            <a:ext cx="1683385" cy="1943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410"/>
              </a:lnSpc>
            </a:pPr>
            <a:r>
              <a:rPr sz="1200" b="1" spc="-35" dirty="0">
                <a:latin typeface="Times New Roman"/>
                <a:cs typeface="Times New Roman"/>
              </a:rPr>
              <a:t>Dr.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José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Jesus</a:t>
            </a:r>
            <a:r>
              <a:rPr sz="1200" b="1" spc="-3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Brito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spc="-20" dirty="0">
                <a:latin typeface="Times New Roman"/>
                <a:cs typeface="Times New Roman"/>
              </a:rPr>
              <a:t>Cova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20" name="object 20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55473" rIns="0" bIns="0" rtlCol="0">
            <a:spAutoFit/>
          </a:bodyPr>
          <a:lstStyle/>
          <a:p>
            <a:pPr marL="146685">
              <a:lnSpc>
                <a:spcPts val="1410"/>
              </a:lnSpc>
            </a:pPr>
            <a:fld id="{81D60167-4931-47E6-BA6A-407CBD079E47}" type="slidenum">
              <a:rPr b="1" spc="-25" dirty="0">
                <a:latin typeface="Times New Roman"/>
                <a:cs typeface="Times New Roman"/>
              </a:rPr>
              <a:t>147</a:t>
            </a:fld>
            <a:endParaRPr b="1" spc="-25" dirty="0">
              <a:latin typeface="Times New Roman"/>
              <a:cs typeface="Times New Roman"/>
            </a:endParaRPr>
          </a:p>
        </p:txBody>
      </p:sp>
      <p:grpSp>
        <p:nvGrpSpPr>
          <p:cNvPr id="21" name="Grupo 20">
            <a:extLst>
              <a:ext uri="{FF2B5EF4-FFF2-40B4-BE49-F238E27FC236}">
                <a16:creationId xmlns:a16="http://schemas.microsoft.com/office/drawing/2014/main" id="{E7FDA1A0-2A56-C4DA-0EBA-40089EC9F01B}"/>
              </a:ext>
            </a:extLst>
          </p:cNvPr>
          <p:cNvGrpSpPr/>
          <p:nvPr/>
        </p:nvGrpSpPr>
        <p:grpSpPr>
          <a:xfrm>
            <a:off x="109728" y="99060"/>
            <a:ext cx="6665976" cy="1452626"/>
            <a:chOff x="470065" y="1951410"/>
            <a:chExt cx="6665976" cy="1452626"/>
          </a:xfrm>
        </p:grpSpPr>
        <p:grpSp>
          <p:nvGrpSpPr>
            <p:cNvPr id="22" name="object 12">
              <a:extLst>
                <a:ext uri="{FF2B5EF4-FFF2-40B4-BE49-F238E27FC236}">
                  <a16:creationId xmlns:a16="http://schemas.microsoft.com/office/drawing/2014/main" id="{26C15CEE-99A7-E3DA-A578-8CFF45DBF8F9}"/>
                </a:ext>
              </a:extLst>
            </p:cNvPr>
            <p:cNvGrpSpPr/>
            <p:nvPr/>
          </p:nvGrpSpPr>
          <p:grpSpPr>
            <a:xfrm>
              <a:off x="470065" y="1951664"/>
              <a:ext cx="6665976" cy="1452372"/>
              <a:chOff x="96011" y="115823"/>
              <a:chExt cx="6665976" cy="1452372"/>
            </a:xfrm>
          </p:grpSpPr>
          <p:pic>
            <p:nvPicPr>
              <p:cNvPr id="26" name="object 13">
                <a:extLst>
                  <a:ext uri="{FF2B5EF4-FFF2-40B4-BE49-F238E27FC236}">
                    <a16:creationId xmlns:a16="http://schemas.microsoft.com/office/drawing/2014/main" id="{93523C1F-6CC7-CF9B-0744-8EA822F2525F}"/>
                  </a:ext>
                </a:extLst>
              </p:cNvPr>
              <p:cNvPicPr/>
              <p:nvPr/>
            </p:nvPicPr>
            <p:blipFill>
              <a:blip r:embed="rId3" cstate="print"/>
              <a:stretch>
                <a:fillRect/>
              </a:stretch>
            </p:blipFill>
            <p:spPr>
              <a:xfrm>
                <a:off x="96011" y="115823"/>
                <a:ext cx="6665976" cy="1452372"/>
              </a:xfrm>
              <a:prstGeom prst="rect">
                <a:avLst/>
              </a:prstGeom>
            </p:spPr>
          </p:pic>
          <p:pic>
            <p:nvPicPr>
              <p:cNvPr id="27" name="object 14">
                <a:extLst>
                  <a:ext uri="{FF2B5EF4-FFF2-40B4-BE49-F238E27FC236}">
                    <a16:creationId xmlns:a16="http://schemas.microsoft.com/office/drawing/2014/main" id="{3F3DE95B-E332-EC65-B90B-C2125CB9B8E7}"/>
                  </a:ext>
                </a:extLst>
              </p:cNvPr>
              <p:cNvPicPr/>
              <p:nvPr/>
            </p:nvPicPr>
            <p:blipFill>
              <a:blip r:embed="rId4" cstate="print"/>
              <a:stretch>
                <a:fillRect/>
              </a:stretch>
            </p:blipFill>
            <p:spPr>
              <a:xfrm>
                <a:off x="142849" y="142875"/>
                <a:ext cx="6572275" cy="1358646"/>
              </a:xfrm>
              <a:prstGeom prst="rect">
                <a:avLst/>
              </a:prstGeom>
            </p:spPr>
          </p:pic>
          <p:sp>
            <p:nvSpPr>
              <p:cNvPr id="28" name="object 15">
                <a:extLst>
                  <a:ext uri="{FF2B5EF4-FFF2-40B4-BE49-F238E27FC236}">
                    <a16:creationId xmlns:a16="http://schemas.microsoft.com/office/drawing/2014/main" id="{A19331A0-0DF2-49A1-0538-03C41C5825B7}"/>
                  </a:ext>
                </a:extLst>
              </p:cNvPr>
              <p:cNvSpPr/>
              <p:nvPr/>
            </p:nvSpPr>
            <p:spPr>
              <a:xfrm>
                <a:off x="142849" y="142875"/>
                <a:ext cx="6572884" cy="1358900"/>
              </a:xfrm>
              <a:custGeom>
                <a:avLst/>
                <a:gdLst/>
                <a:ahLst/>
                <a:cxnLst/>
                <a:rect l="l" t="t" r="r" b="b"/>
                <a:pathLst>
                  <a:path w="6572884" h="1358900">
                    <a:moveTo>
                      <a:pt x="0" y="226441"/>
                    </a:moveTo>
                    <a:lnTo>
                      <a:pt x="4600" y="180795"/>
                    </a:lnTo>
                    <a:lnTo>
                      <a:pt x="17795" y="138285"/>
                    </a:lnTo>
                    <a:lnTo>
                      <a:pt x="38673" y="99820"/>
                    </a:lnTo>
                    <a:lnTo>
                      <a:pt x="66324" y="66309"/>
                    </a:lnTo>
                    <a:lnTo>
                      <a:pt x="99837" y="38663"/>
                    </a:lnTo>
                    <a:lnTo>
                      <a:pt x="138301" y="17789"/>
                    </a:lnTo>
                    <a:lnTo>
                      <a:pt x="180806" y="4599"/>
                    </a:lnTo>
                    <a:lnTo>
                      <a:pt x="226440" y="0"/>
                    </a:lnTo>
                    <a:lnTo>
                      <a:pt x="6345834" y="0"/>
                    </a:lnTo>
                    <a:lnTo>
                      <a:pt x="6391480" y="4599"/>
                    </a:lnTo>
                    <a:lnTo>
                      <a:pt x="6433990" y="17789"/>
                    </a:lnTo>
                    <a:lnTo>
                      <a:pt x="6472455" y="38663"/>
                    </a:lnTo>
                    <a:lnTo>
                      <a:pt x="6505965" y="66309"/>
                    </a:lnTo>
                    <a:lnTo>
                      <a:pt x="6533612" y="99820"/>
                    </a:lnTo>
                    <a:lnTo>
                      <a:pt x="6554485" y="138285"/>
                    </a:lnTo>
                    <a:lnTo>
                      <a:pt x="6567676" y="180795"/>
                    </a:lnTo>
                    <a:lnTo>
                      <a:pt x="6572275" y="226441"/>
                    </a:lnTo>
                    <a:lnTo>
                      <a:pt x="6572275" y="1132204"/>
                    </a:lnTo>
                    <a:lnTo>
                      <a:pt x="6567676" y="1177850"/>
                    </a:lnTo>
                    <a:lnTo>
                      <a:pt x="6554485" y="1220360"/>
                    </a:lnTo>
                    <a:lnTo>
                      <a:pt x="6533612" y="1258825"/>
                    </a:lnTo>
                    <a:lnTo>
                      <a:pt x="6505965" y="1292336"/>
                    </a:lnTo>
                    <a:lnTo>
                      <a:pt x="6472455" y="1319982"/>
                    </a:lnTo>
                    <a:lnTo>
                      <a:pt x="6433990" y="1340856"/>
                    </a:lnTo>
                    <a:lnTo>
                      <a:pt x="6391480" y="1354046"/>
                    </a:lnTo>
                    <a:lnTo>
                      <a:pt x="6345834" y="1358646"/>
                    </a:lnTo>
                    <a:lnTo>
                      <a:pt x="226440" y="1358646"/>
                    </a:lnTo>
                    <a:lnTo>
                      <a:pt x="180806" y="1354046"/>
                    </a:lnTo>
                    <a:lnTo>
                      <a:pt x="138301" y="1340856"/>
                    </a:lnTo>
                    <a:lnTo>
                      <a:pt x="99837" y="1319982"/>
                    </a:lnTo>
                    <a:lnTo>
                      <a:pt x="66324" y="1292336"/>
                    </a:lnTo>
                    <a:lnTo>
                      <a:pt x="38673" y="1258825"/>
                    </a:lnTo>
                    <a:lnTo>
                      <a:pt x="17795" y="1220360"/>
                    </a:lnTo>
                    <a:lnTo>
                      <a:pt x="4600" y="1177850"/>
                    </a:lnTo>
                    <a:lnTo>
                      <a:pt x="0" y="1132204"/>
                    </a:lnTo>
                    <a:lnTo>
                      <a:pt x="0" y="226441"/>
                    </a:lnTo>
                    <a:close/>
                  </a:path>
                </a:pathLst>
              </a:custGeom>
              <a:ln w="9525">
                <a:solidFill>
                  <a:srgbClr val="55CE74"/>
                </a:solidFill>
              </a:ln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pic>
            <p:nvPicPr>
              <p:cNvPr id="29" name="object 16">
                <a:extLst>
                  <a:ext uri="{FF2B5EF4-FFF2-40B4-BE49-F238E27FC236}">
                    <a16:creationId xmlns:a16="http://schemas.microsoft.com/office/drawing/2014/main" id="{142ED782-4A78-4C6B-1160-18813AFF14B3}"/>
                  </a:ext>
                </a:extLst>
              </p:cNvPr>
              <p:cNvPicPr/>
              <p:nvPr/>
            </p:nvPicPr>
            <p:blipFill>
              <a:blip r:embed="rId5" cstate="print"/>
              <a:stretch>
                <a:fillRect/>
              </a:stretch>
            </p:blipFill>
            <p:spPr>
              <a:xfrm>
                <a:off x="2500248" y="305930"/>
                <a:ext cx="1714500" cy="733945"/>
              </a:xfrm>
              <a:prstGeom prst="rect">
                <a:avLst/>
              </a:prstGeom>
            </p:spPr>
          </p:pic>
        </p:grpSp>
        <p:sp>
          <p:nvSpPr>
            <p:cNvPr id="23" name="object 16">
              <a:extLst>
                <a:ext uri="{FF2B5EF4-FFF2-40B4-BE49-F238E27FC236}">
                  <a16:creationId xmlns:a16="http://schemas.microsoft.com/office/drawing/2014/main" id="{DE92622C-13AA-6557-74DE-D92F9F3CBF4E}"/>
                </a:ext>
              </a:extLst>
            </p:cNvPr>
            <p:cNvSpPr txBox="1"/>
            <p:nvPr/>
          </p:nvSpPr>
          <p:spPr>
            <a:xfrm>
              <a:off x="2775727" y="2875716"/>
              <a:ext cx="3332858" cy="391795"/>
            </a:xfrm>
            <a:prstGeom prst="rect">
              <a:avLst/>
            </a:prstGeom>
            <a:noFill/>
          </p:spPr>
          <p:txBody>
            <a:bodyPr vert="horz" wrap="square" lIns="0" tIns="12700" rIns="0" bIns="0" rtlCol="0">
              <a:spAutoFit/>
            </a:bodyPr>
            <a:lstStyle/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Volumen 4,  Número 1  Enero a Julio 2021</a:t>
              </a:r>
            </a:p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Revista Semestral. Venezuela</a:t>
              </a:r>
              <a:endParaRPr sz="1200" dirty="0">
                <a:latin typeface="Arial"/>
                <a:cs typeface="Arial"/>
              </a:endParaRPr>
            </a:p>
          </p:txBody>
        </p:sp>
        <p:pic>
          <p:nvPicPr>
            <p:cNvPr id="24" name="object 25">
              <a:extLst>
                <a:ext uri="{FF2B5EF4-FFF2-40B4-BE49-F238E27FC236}">
                  <a16:creationId xmlns:a16="http://schemas.microsoft.com/office/drawing/2014/main" id="{99165151-77B2-D0F1-4908-9523B6915356}"/>
                </a:ext>
              </a:extLst>
            </p:cNvPr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470065" y="2027896"/>
              <a:ext cx="2305662" cy="1053903"/>
            </a:xfrm>
            <a:prstGeom prst="rect">
              <a:avLst/>
            </a:prstGeom>
          </p:spPr>
        </p:pic>
        <p:pic>
          <p:nvPicPr>
            <p:cNvPr id="25" name="object 31">
              <a:extLst>
                <a:ext uri="{FF2B5EF4-FFF2-40B4-BE49-F238E27FC236}">
                  <a16:creationId xmlns:a16="http://schemas.microsoft.com/office/drawing/2014/main" id="{212A3AB8-E7EE-BC74-98BA-4D91E4C5C4AF}"/>
                </a:ext>
              </a:extLst>
            </p:cNvPr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4932681" y="1951410"/>
              <a:ext cx="1805304" cy="893889"/>
            </a:xfrm>
            <a:prstGeom prst="rect">
              <a:avLst/>
            </a:prstGeom>
          </p:spPr>
        </p:pic>
      </p:grpSp>
    </p:spTree>
  </p:cSld>
  <p:clrMapOvr>
    <a:masterClrMapping/>
  </p:clrMapOvr>
</p:sld>
</file>

<file path=ppt/slides/slide1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94485" y="115823"/>
            <a:ext cx="6669405" cy="8926195"/>
            <a:chOff x="94485" y="115823"/>
            <a:chExt cx="6669405" cy="8926195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44780" y="8651747"/>
              <a:ext cx="6516624" cy="158496"/>
            </a:xfrm>
            <a:prstGeom prst="rect">
              <a:avLst/>
            </a:prstGeom>
          </p:spPr>
        </p:pic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96012" y="115823"/>
              <a:ext cx="6665976" cy="1452372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42849" y="142875"/>
              <a:ext cx="6572275" cy="1358646"/>
            </a:xfrm>
            <a:prstGeom prst="rect">
              <a:avLst/>
            </a:prstGeom>
          </p:spPr>
        </p:pic>
        <p:sp>
          <p:nvSpPr>
            <p:cNvPr id="6" name="object 6"/>
            <p:cNvSpPr/>
            <p:nvPr/>
          </p:nvSpPr>
          <p:spPr>
            <a:xfrm>
              <a:off x="142849" y="142875"/>
              <a:ext cx="6572884" cy="1358900"/>
            </a:xfrm>
            <a:custGeom>
              <a:avLst/>
              <a:gdLst/>
              <a:ahLst/>
              <a:cxnLst/>
              <a:rect l="l" t="t" r="r" b="b"/>
              <a:pathLst>
                <a:path w="6572884" h="1358900">
                  <a:moveTo>
                    <a:pt x="0" y="226441"/>
                  </a:moveTo>
                  <a:lnTo>
                    <a:pt x="4600" y="180795"/>
                  </a:lnTo>
                  <a:lnTo>
                    <a:pt x="17795" y="138285"/>
                  </a:lnTo>
                  <a:lnTo>
                    <a:pt x="38673" y="99820"/>
                  </a:lnTo>
                  <a:lnTo>
                    <a:pt x="66324" y="66309"/>
                  </a:lnTo>
                  <a:lnTo>
                    <a:pt x="99837" y="38663"/>
                  </a:lnTo>
                  <a:lnTo>
                    <a:pt x="138301" y="17789"/>
                  </a:lnTo>
                  <a:lnTo>
                    <a:pt x="180806" y="4599"/>
                  </a:lnTo>
                  <a:lnTo>
                    <a:pt x="226440" y="0"/>
                  </a:lnTo>
                  <a:lnTo>
                    <a:pt x="6345834" y="0"/>
                  </a:lnTo>
                  <a:lnTo>
                    <a:pt x="6391480" y="4599"/>
                  </a:lnTo>
                  <a:lnTo>
                    <a:pt x="6433990" y="17789"/>
                  </a:lnTo>
                  <a:lnTo>
                    <a:pt x="6472455" y="38663"/>
                  </a:lnTo>
                  <a:lnTo>
                    <a:pt x="6505965" y="66309"/>
                  </a:lnTo>
                  <a:lnTo>
                    <a:pt x="6533612" y="99820"/>
                  </a:lnTo>
                  <a:lnTo>
                    <a:pt x="6554485" y="138285"/>
                  </a:lnTo>
                  <a:lnTo>
                    <a:pt x="6567676" y="180795"/>
                  </a:lnTo>
                  <a:lnTo>
                    <a:pt x="6572275" y="226441"/>
                  </a:lnTo>
                  <a:lnTo>
                    <a:pt x="6572275" y="1132204"/>
                  </a:lnTo>
                  <a:lnTo>
                    <a:pt x="6567676" y="1177850"/>
                  </a:lnTo>
                  <a:lnTo>
                    <a:pt x="6554485" y="1220360"/>
                  </a:lnTo>
                  <a:lnTo>
                    <a:pt x="6533612" y="1258825"/>
                  </a:lnTo>
                  <a:lnTo>
                    <a:pt x="6505965" y="1292336"/>
                  </a:lnTo>
                  <a:lnTo>
                    <a:pt x="6472455" y="1319982"/>
                  </a:lnTo>
                  <a:lnTo>
                    <a:pt x="6433990" y="1340856"/>
                  </a:lnTo>
                  <a:lnTo>
                    <a:pt x="6391480" y="1354046"/>
                  </a:lnTo>
                  <a:lnTo>
                    <a:pt x="6345834" y="1358646"/>
                  </a:lnTo>
                  <a:lnTo>
                    <a:pt x="226440" y="1358646"/>
                  </a:lnTo>
                  <a:lnTo>
                    <a:pt x="180806" y="1354046"/>
                  </a:lnTo>
                  <a:lnTo>
                    <a:pt x="138301" y="1340856"/>
                  </a:lnTo>
                  <a:lnTo>
                    <a:pt x="99837" y="1319982"/>
                  </a:lnTo>
                  <a:lnTo>
                    <a:pt x="66324" y="1292336"/>
                  </a:lnTo>
                  <a:lnTo>
                    <a:pt x="38673" y="1258825"/>
                  </a:lnTo>
                  <a:lnTo>
                    <a:pt x="17795" y="1220360"/>
                  </a:lnTo>
                  <a:lnTo>
                    <a:pt x="4600" y="1177850"/>
                  </a:lnTo>
                  <a:lnTo>
                    <a:pt x="0" y="1132204"/>
                  </a:lnTo>
                  <a:lnTo>
                    <a:pt x="0" y="226441"/>
                  </a:lnTo>
                  <a:close/>
                </a:path>
              </a:pathLst>
            </a:custGeom>
            <a:ln w="9525">
              <a:solidFill>
                <a:srgbClr val="55CE7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" name="object 7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2500248" y="305930"/>
              <a:ext cx="1714500" cy="733945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2738628" y="1024127"/>
              <a:ext cx="1897379" cy="371855"/>
            </a:xfrm>
            <a:prstGeom prst="rect">
              <a:avLst/>
            </a:prstGeom>
          </p:spPr>
        </p:pic>
        <p:pic>
          <p:nvPicPr>
            <p:cNvPr id="9" name="object 9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4401312" y="1024127"/>
              <a:ext cx="1577339" cy="371855"/>
            </a:xfrm>
            <a:prstGeom prst="rect">
              <a:avLst/>
            </a:prstGeom>
          </p:spPr>
        </p:pic>
        <p:pic>
          <p:nvPicPr>
            <p:cNvPr id="10" name="object 10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3169920" y="1207007"/>
              <a:ext cx="1546859" cy="371855"/>
            </a:xfrm>
            <a:prstGeom prst="rect">
              <a:avLst/>
            </a:prstGeom>
          </p:spPr>
        </p:pic>
        <p:pic>
          <p:nvPicPr>
            <p:cNvPr id="11" name="object 11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4482083" y="1207007"/>
              <a:ext cx="284988" cy="371855"/>
            </a:xfrm>
            <a:prstGeom prst="rect">
              <a:avLst/>
            </a:prstGeom>
          </p:spPr>
        </p:pic>
        <p:pic>
          <p:nvPicPr>
            <p:cNvPr id="12" name="object 12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4571999" y="1207007"/>
              <a:ext cx="1013460" cy="371855"/>
            </a:xfrm>
            <a:prstGeom prst="rect">
              <a:avLst/>
            </a:prstGeom>
          </p:spPr>
        </p:pic>
        <p:pic>
          <p:nvPicPr>
            <p:cNvPr id="13" name="object 13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324612" y="234695"/>
              <a:ext cx="1719072" cy="1341120"/>
            </a:xfrm>
            <a:prstGeom prst="rect">
              <a:avLst/>
            </a:prstGeom>
          </p:spPr>
        </p:pic>
        <p:pic>
          <p:nvPicPr>
            <p:cNvPr id="14" name="object 14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5606795" y="8193022"/>
              <a:ext cx="1092707" cy="848868"/>
            </a:xfrm>
            <a:prstGeom prst="rect">
              <a:avLst/>
            </a:prstGeom>
          </p:spPr>
        </p:pic>
        <p:pic>
          <p:nvPicPr>
            <p:cNvPr id="15" name="object 15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109728" y="8193022"/>
              <a:ext cx="1092708" cy="848868"/>
            </a:xfrm>
            <a:prstGeom prst="rect">
              <a:avLst/>
            </a:prstGeom>
          </p:spPr>
        </p:pic>
      </p:grpSp>
      <p:sp>
        <p:nvSpPr>
          <p:cNvPr id="16" name="object 16"/>
          <p:cNvSpPr txBox="1"/>
          <p:nvPr/>
        </p:nvSpPr>
        <p:spPr>
          <a:xfrm>
            <a:off x="221691" y="1068451"/>
            <a:ext cx="6417945" cy="688975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063875" marR="772795" indent="-431800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Arial"/>
                <a:cs typeface="Arial"/>
              </a:rPr>
              <a:t>6ta.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Edición</a:t>
            </a:r>
            <a:r>
              <a:rPr sz="1200" b="1" spc="-10" dirty="0">
                <a:latin typeface="Arial"/>
                <a:cs typeface="Arial"/>
              </a:rPr>
              <a:t> Volumen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I</a:t>
            </a:r>
            <a:r>
              <a:rPr sz="1200" b="1" spc="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Enero</a:t>
            </a:r>
            <a:r>
              <a:rPr sz="1200" b="1" spc="-3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a</a:t>
            </a:r>
            <a:r>
              <a:rPr sz="1200" b="1" spc="-2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Julio</a:t>
            </a:r>
            <a:r>
              <a:rPr sz="1200" b="1" spc="-5" dirty="0">
                <a:latin typeface="Arial"/>
                <a:cs typeface="Arial"/>
              </a:rPr>
              <a:t> </a:t>
            </a:r>
            <a:r>
              <a:rPr sz="1200" b="1" spc="-20" dirty="0">
                <a:latin typeface="Arial"/>
                <a:cs typeface="Arial"/>
              </a:rPr>
              <a:t>2021 </a:t>
            </a:r>
            <a:r>
              <a:rPr sz="1200" b="1" dirty="0">
                <a:latin typeface="Arial"/>
                <a:cs typeface="Arial"/>
              </a:rPr>
              <a:t>Revista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Semestral-</a:t>
            </a:r>
            <a:r>
              <a:rPr sz="1200" b="1" spc="-40" dirty="0">
                <a:latin typeface="Arial"/>
                <a:cs typeface="Arial"/>
              </a:rPr>
              <a:t> </a:t>
            </a:r>
            <a:r>
              <a:rPr sz="1200" b="1" spc="-10" dirty="0">
                <a:latin typeface="Arial"/>
                <a:cs typeface="Arial"/>
              </a:rPr>
              <a:t>Venezuela</a:t>
            </a:r>
            <a:endParaRPr sz="1200">
              <a:latin typeface="Arial"/>
              <a:cs typeface="Arial"/>
            </a:endParaRPr>
          </a:p>
          <a:p>
            <a:pPr marL="375285" marR="6350" indent="-363220" algn="just">
              <a:lnSpc>
                <a:spcPct val="100000"/>
              </a:lnSpc>
              <a:spcBef>
                <a:spcPts val="755"/>
              </a:spcBef>
            </a:pPr>
            <a:r>
              <a:rPr sz="1200" dirty="0">
                <a:latin typeface="Times New Roman"/>
                <a:cs typeface="Times New Roman"/>
              </a:rPr>
              <a:t>social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gestión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comunitaria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CCJMC,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partiendo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necesidad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sensibilizar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miembros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comunidad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sobre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manejo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 las TIC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elemento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inclusión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social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 la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búsqueda </a:t>
            </a:r>
            <a:r>
              <a:rPr sz="1200" spc="-25" dirty="0">
                <a:latin typeface="Times New Roman"/>
                <a:cs typeface="Times New Roman"/>
              </a:rPr>
              <a:t>de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3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participación</a:t>
            </a:r>
            <a:r>
              <a:rPr sz="1200" spc="3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3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3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realización</a:t>
            </a:r>
            <a:r>
              <a:rPr sz="1200" spc="3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sus</a:t>
            </a:r>
            <a:r>
              <a:rPr sz="1200" spc="3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proyectos</a:t>
            </a:r>
            <a:r>
              <a:rPr sz="1200" spc="3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3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3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ende</a:t>
            </a:r>
            <a:r>
              <a:rPr sz="1200" spc="3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3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3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mejora</a:t>
            </a:r>
            <a:r>
              <a:rPr sz="1200" spc="3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32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gestión </a:t>
            </a:r>
            <a:r>
              <a:rPr sz="1200" dirty="0">
                <a:latin typeface="Times New Roman"/>
                <a:cs typeface="Times New Roman"/>
              </a:rPr>
              <a:t>comunitaria,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así</a:t>
            </a:r>
            <a:r>
              <a:rPr sz="1200" spc="4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empoderarse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acerca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usabilidad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utilidad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TIC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planeación, </a:t>
            </a:r>
            <a:r>
              <a:rPr sz="1200" dirty="0">
                <a:latin typeface="Times New Roman"/>
                <a:cs typeface="Times New Roman"/>
              </a:rPr>
              <a:t>elaboración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ejecución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proyectos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viabilicen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mejor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calidad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vida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comunidad, </a:t>
            </a:r>
            <a:r>
              <a:rPr sz="1200" dirty="0">
                <a:latin typeface="Times New Roman"/>
                <a:cs typeface="Times New Roman"/>
              </a:rPr>
              <a:t>pues,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acceso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uso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estas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tecnologías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requieren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nuevas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habilidades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andar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modo </a:t>
            </a:r>
            <a:r>
              <a:rPr sz="1200" dirty="0">
                <a:latin typeface="Times New Roman"/>
                <a:cs typeface="Times New Roman"/>
              </a:rPr>
              <a:t>autónomo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era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digital;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ahí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formación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competencias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área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tecnológica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los </a:t>
            </a:r>
            <a:r>
              <a:rPr sz="1200" dirty="0">
                <a:latin typeface="Times New Roman"/>
                <a:cs typeface="Times New Roman"/>
              </a:rPr>
              <a:t>voceros(as)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miembros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consejo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comunal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hace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indispensable,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 que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estos organismos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 </a:t>
            </a:r>
            <a:r>
              <a:rPr sz="1200" dirty="0">
                <a:latin typeface="Times New Roman"/>
                <a:cs typeface="Times New Roman"/>
              </a:rPr>
              <a:t>participación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poder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popular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usen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herramientas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tecnológicas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sus</a:t>
            </a:r>
            <a:r>
              <a:rPr sz="1200" spc="-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labores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comunitarias.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60"/>
              </a:spcBef>
            </a:pPr>
            <a:endParaRPr sz="1200">
              <a:latin typeface="Times New Roman"/>
              <a:cs typeface="Times New Roman"/>
            </a:endParaRPr>
          </a:p>
          <a:p>
            <a:pPr marL="12700" algn="just">
              <a:lnSpc>
                <a:spcPct val="100000"/>
              </a:lnSpc>
            </a:pPr>
            <a:r>
              <a:rPr sz="1200" b="1" i="1" dirty="0">
                <a:latin typeface="Times New Roman"/>
                <a:cs typeface="Times New Roman"/>
              </a:rPr>
              <a:t>Criterios</a:t>
            </a:r>
            <a:r>
              <a:rPr sz="1200" b="1" i="1" spc="-30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de</a:t>
            </a:r>
            <a:r>
              <a:rPr sz="1200" b="1" i="1" spc="-20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usabilidad</a:t>
            </a:r>
            <a:r>
              <a:rPr sz="1200" b="1" i="1" spc="-35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(facilidad y</a:t>
            </a:r>
            <a:r>
              <a:rPr sz="1200" b="1" i="1" spc="-20" dirty="0">
                <a:latin typeface="Times New Roman"/>
                <a:cs typeface="Times New Roman"/>
              </a:rPr>
              <a:t> </a:t>
            </a:r>
            <a:r>
              <a:rPr sz="1200" b="1" i="1" spc="-10" dirty="0">
                <a:latin typeface="Times New Roman"/>
                <a:cs typeface="Times New Roman"/>
              </a:rPr>
              <a:t>simplicidad)</a:t>
            </a:r>
            <a:endParaRPr sz="1200">
              <a:latin typeface="Times New Roman"/>
              <a:cs typeface="Times New Roman"/>
            </a:endParaRPr>
          </a:p>
          <a:p>
            <a:pPr marL="1270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‗</a:t>
            </a:r>
            <a:r>
              <a:rPr sz="1200" spc="425" dirty="0">
                <a:latin typeface="Times New Roman"/>
                <a:cs typeface="Times New Roman"/>
              </a:rPr>
              <a:t>   </a:t>
            </a:r>
            <a:r>
              <a:rPr sz="1200" dirty="0">
                <a:latin typeface="Times New Roman"/>
                <a:cs typeface="Times New Roman"/>
              </a:rPr>
              <a:t>Facilidad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aprendizaje: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Indica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qué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tan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fácil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aprender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funcionalidad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básica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sistema,</a:t>
            </a:r>
            <a:endParaRPr sz="1200">
              <a:latin typeface="Times New Roman"/>
              <a:cs typeface="Times New Roman"/>
            </a:endParaRPr>
          </a:p>
          <a:p>
            <a:pPr marL="375285" algn="just">
              <a:lnSpc>
                <a:spcPct val="100000"/>
              </a:lnSpc>
              <a:spcBef>
                <a:spcPts val="5"/>
              </a:spcBef>
            </a:pP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ser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capaz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realizar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tareas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desea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realizar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usuario.</a:t>
            </a:r>
            <a:endParaRPr sz="1200">
              <a:latin typeface="Times New Roman"/>
              <a:cs typeface="Times New Roman"/>
            </a:endParaRPr>
          </a:p>
          <a:p>
            <a:pPr marL="375285" marR="6350" indent="-36322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‗</a:t>
            </a:r>
            <a:r>
              <a:rPr sz="1200" spc="415" dirty="0">
                <a:latin typeface="Times New Roman"/>
                <a:cs typeface="Times New Roman"/>
              </a:rPr>
              <a:t>   </a:t>
            </a:r>
            <a:r>
              <a:rPr sz="1200" dirty="0">
                <a:latin typeface="Times New Roman"/>
                <a:cs typeface="Times New Roman"/>
              </a:rPr>
              <a:t>Eficiencia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uso: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Cuando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mejora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tareas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realizadas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utilización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recurso</a:t>
            </a:r>
            <a:r>
              <a:rPr sz="1200" spc="-10" dirty="0">
                <a:latin typeface="Times New Roman"/>
                <a:cs typeface="Times New Roman"/>
              </a:rPr>
              <a:t> alcanzando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nivel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alto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productividad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determina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número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transacciones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unidad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 </a:t>
            </a:r>
            <a:r>
              <a:rPr sz="1200" dirty="0">
                <a:latin typeface="Times New Roman"/>
                <a:cs typeface="Times New Roman"/>
              </a:rPr>
              <a:t>tiempo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usuario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puede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realizar usando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sistema</a:t>
            </a:r>
            <a:endParaRPr sz="1200">
              <a:latin typeface="Times New Roman"/>
              <a:cs typeface="Times New Roman"/>
            </a:endParaRPr>
          </a:p>
          <a:p>
            <a:pPr marL="375285" marR="6985" indent="-36322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‗</a:t>
            </a:r>
            <a:r>
              <a:rPr sz="1200" spc="434" dirty="0">
                <a:latin typeface="Times New Roman"/>
                <a:cs typeface="Times New Roman"/>
              </a:rPr>
              <a:t>   </a:t>
            </a:r>
            <a:r>
              <a:rPr sz="1200" dirty="0">
                <a:latin typeface="Times New Roman"/>
                <a:cs typeface="Times New Roman"/>
              </a:rPr>
              <a:t>Facilidad</a:t>
            </a:r>
            <a:r>
              <a:rPr sz="1200" spc="13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13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recordar:</a:t>
            </a:r>
            <a:r>
              <a:rPr sz="1200" spc="12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Cuando</a:t>
            </a:r>
            <a:r>
              <a:rPr sz="1200" spc="12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12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vuelve</a:t>
            </a:r>
            <a:r>
              <a:rPr sz="1200" spc="13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2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utilizar</a:t>
            </a:r>
            <a:r>
              <a:rPr sz="1200" spc="13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2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recurso</a:t>
            </a:r>
            <a:r>
              <a:rPr sz="1200" spc="13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12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pueda</a:t>
            </a:r>
            <a:r>
              <a:rPr sz="1200" spc="13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recordar</a:t>
            </a:r>
            <a:r>
              <a:rPr sz="1200" spc="120" dirty="0">
                <a:latin typeface="Times New Roman"/>
                <a:cs typeface="Times New Roman"/>
              </a:rPr>
              <a:t>  </a:t>
            </a:r>
            <a:r>
              <a:rPr sz="1200" spc="-25" dirty="0">
                <a:latin typeface="Times New Roman"/>
                <a:cs typeface="Times New Roman"/>
              </a:rPr>
              <a:t>su </a:t>
            </a:r>
            <a:r>
              <a:rPr sz="1200" dirty="0">
                <a:latin typeface="Times New Roman"/>
                <a:cs typeface="Times New Roman"/>
              </a:rPr>
              <a:t>funcionamiento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tener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mayor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conocimiento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él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primera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vez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utilizó.</a:t>
            </a:r>
            <a:endParaRPr sz="1200">
              <a:latin typeface="Times New Roman"/>
              <a:cs typeface="Times New Roman"/>
            </a:endParaRPr>
          </a:p>
          <a:p>
            <a:pPr marL="375285" marR="5080" indent="-36322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‗</a:t>
            </a:r>
            <a:r>
              <a:rPr sz="1200" spc="430" dirty="0">
                <a:latin typeface="Times New Roman"/>
                <a:cs typeface="Times New Roman"/>
              </a:rPr>
              <a:t>   </a:t>
            </a:r>
            <a:r>
              <a:rPr sz="1200" dirty="0">
                <a:latin typeface="Times New Roman"/>
                <a:cs typeface="Times New Roman"/>
              </a:rPr>
              <a:t>Pocos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errores: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recurso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accesible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cuando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nivel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errores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mínimo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tienen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facilidad para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identificar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qué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manera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puedan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corregir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interrumpir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utilización.</a:t>
            </a:r>
            <a:endParaRPr sz="1200">
              <a:latin typeface="Times New Roman"/>
              <a:cs typeface="Times New Roman"/>
            </a:endParaRPr>
          </a:p>
          <a:p>
            <a:pPr marL="375285" marR="6985" indent="-36322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‗</a:t>
            </a:r>
            <a:r>
              <a:rPr sz="1200" spc="420" dirty="0">
                <a:latin typeface="Times New Roman"/>
                <a:cs typeface="Times New Roman"/>
              </a:rPr>
              <a:t>   </a:t>
            </a:r>
            <a:r>
              <a:rPr sz="1200" dirty="0">
                <a:latin typeface="Times New Roman"/>
                <a:cs typeface="Times New Roman"/>
              </a:rPr>
              <a:t>Satisfacción: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sensación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haber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tenido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grata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experiencia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uso;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impresión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subjetiva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que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3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operador</a:t>
            </a:r>
            <a:r>
              <a:rPr sz="1200" spc="3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3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sistema</a:t>
            </a:r>
            <a:r>
              <a:rPr sz="1200" spc="3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obtiene</a:t>
            </a:r>
            <a:r>
              <a:rPr sz="1200" spc="3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3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mismo.</a:t>
            </a:r>
            <a:r>
              <a:rPr sz="1200" spc="3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3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ello</a:t>
            </a:r>
            <a:r>
              <a:rPr sz="1200" spc="3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3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utilizan</a:t>
            </a:r>
            <a:r>
              <a:rPr sz="1200" spc="3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cuestionarios,</a:t>
            </a:r>
            <a:r>
              <a:rPr sz="1200" spc="39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encuestas, entrevistas.</a:t>
            </a:r>
            <a:endParaRPr sz="1200">
              <a:latin typeface="Times New Roman"/>
              <a:cs typeface="Times New Roman"/>
            </a:endParaRPr>
          </a:p>
          <a:p>
            <a:pPr marL="375285" marR="8890" indent="-36322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‗</a:t>
            </a:r>
            <a:r>
              <a:rPr sz="1200" spc="415" dirty="0">
                <a:latin typeface="Times New Roman"/>
                <a:cs typeface="Times New Roman"/>
              </a:rPr>
              <a:t>   </a:t>
            </a:r>
            <a:r>
              <a:rPr sz="1200" dirty="0">
                <a:latin typeface="Times New Roman"/>
                <a:cs typeface="Times New Roman"/>
              </a:rPr>
              <a:t>Presentación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visual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apropiada: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diseño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interfaz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gráfica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usuario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recomienda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tener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cuenta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serie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normas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provenientes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campo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diseño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gráfico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sobre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cómo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elegir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los </a:t>
            </a:r>
            <a:r>
              <a:rPr sz="1200" dirty="0">
                <a:latin typeface="Times New Roman"/>
                <a:cs typeface="Times New Roman"/>
              </a:rPr>
              <a:t>colores, tipo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letra, la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disposición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elementos,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etc.</a:t>
            </a:r>
            <a:endParaRPr sz="1200">
              <a:latin typeface="Times New Roman"/>
              <a:cs typeface="Times New Roman"/>
            </a:endParaRPr>
          </a:p>
          <a:p>
            <a:pPr marL="375285" marR="6985" indent="-36322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‗</a:t>
            </a:r>
            <a:r>
              <a:rPr sz="1200" spc="420" dirty="0">
                <a:latin typeface="Times New Roman"/>
                <a:cs typeface="Times New Roman"/>
              </a:rPr>
              <a:t>   </a:t>
            </a:r>
            <a:r>
              <a:rPr sz="1200" dirty="0">
                <a:latin typeface="Times New Roman"/>
                <a:cs typeface="Times New Roman"/>
              </a:rPr>
              <a:t>Manejo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Errores: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Indica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cómo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sistema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previene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errores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usuario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puede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cometer </a:t>
            </a:r>
            <a:r>
              <a:rPr sz="1200" dirty="0">
                <a:latin typeface="Times New Roman"/>
                <a:cs typeface="Times New Roman"/>
              </a:rPr>
              <a:t>mientras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encuentra operando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programa.</a:t>
            </a:r>
            <a:endParaRPr sz="1200">
              <a:latin typeface="Times New Roman"/>
              <a:cs typeface="Times New Roman"/>
            </a:endParaRPr>
          </a:p>
          <a:p>
            <a:pPr marL="375285" marR="7620" indent="-36322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‗</a:t>
            </a:r>
            <a:r>
              <a:rPr sz="1200" spc="415" dirty="0">
                <a:latin typeface="Times New Roman"/>
                <a:cs typeface="Times New Roman"/>
              </a:rPr>
              <a:t>   </a:t>
            </a:r>
            <a:r>
              <a:rPr sz="1200" dirty="0">
                <a:latin typeface="Times New Roman"/>
                <a:cs typeface="Times New Roman"/>
              </a:rPr>
              <a:t>Nivel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seguridad: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calidad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puede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existir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sin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seguridad.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Constituye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factor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importante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en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usabilidad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aplicación,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porque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genera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mayor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confianza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usuarios.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65"/>
              </a:spcBef>
            </a:pPr>
            <a:endParaRPr sz="1200">
              <a:latin typeface="Times New Roman"/>
              <a:cs typeface="Times New Roman"/>
            </a:endParaRPr>
          </a:p>
          <a:p>
            <a:pPr marL="12700" algn="just">
              <a:lnSpc>
                <a:spcPct val="100000"/>
              </a:lnSpc>
            </a:pPr>
            <a:r>
              <a:rPr sz="1200" b="1" i="1" dirty="0">
                <a:latin typeface="Times New Roman"/>
                <a:cs typeface="Times New Roman"/>
              </a:rPr>
              <a:t>Criterios</a:t>
            </a:r>
            <a:r>
              <a:rPr sz="1200" b="1" i="1" spc="-30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de</a:t>
            </a:r>
            <a:r>
              <a:rPr sz="1200" b="1" i="1" spc="-25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utilidad</a:t>
            </a:r>
            <a:r>
              <a:rPr sz="1200" b="1" i="1" spc="-20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(produce</a:t>
            </a:r>
            <a:r>
              <a:rPr sz="1200" b="1" i="1" spc="-25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provecho,</a:t>
            </a:r>
            <a:r>
              <a:rPr sz="1200" b="1" i="1" spc="-10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comodidad,</a:t>
            </a:r>
            <a:r>
              <a:rPr sz="1200" b="1" i="1" spc="-25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fruto</a:t>
            </a:r>
            <a:r>
              <a:rPr sz="1200" b="1" i="1" spc="-40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o</a:t>
            </a:r>
            <a:r>
              <a:rPr sz="1200" b="1" i="1" spc="-25" dirty="0">
                <a:latin typeface="Times New Roman"/>
                <a:cs typeface="Times New Roman"/>
              </a:rPr>
              <a:t> </a:t>
            </a:r>
            <a:r>
              <a:rPr sz="1200" b="1" i="1" spc="-10" dirty="0">
                <a:latin typeface="Times New Roman"/>
                <a:cs typeface="Times New Roman"/>
              </a:rPr>
              <a:t>interés)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60"/>
              </a:spcBef>
            </a:pPr>
            <a:endParaRPr sz="1200">
              <a:latin typeface="Times New Roman"/>
              <a:cs typeface="Times New Roman"/>
            </a:endParaRPr>
          </a:p>
          <a:p>
            <a:pPr marL="375285" marR="9525" indent="-36322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‗</a:t>
            </a:r>
            <a:r>
              <a:rPr sz="1200" spc="415" dirty="0">
                <a:latin typeface="Times New Roman"/>
                <a:cs typeface="Times New Roman"/>
              </a:rPr>
              <a:t>   </a:t>
            </a:r>
            <a:r>
              <a:rPr sz="1200" dirty="0">
                <a:latin typeface="Times New Roman"/>
                <a:cs typeface="Times New Roman"/>
              </a:rPr>
              <a:t>Visión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compartida: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liderazgo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activo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desarrollo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visión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compartida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sobre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educación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TICs entre todos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grupos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interesados en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educación.</a:t>
            </a:r>
            <a:endParaRPr sz="1200">
              <a:latin typeface="Times New Roman"/>
              <a:cs typeface="Times New Roman"/>
            </a:endParaRPr>
          </a:p>
        </p:txBody>
      </p:sp>
      <p:pic>
        <p:nvPicPr>
          <p:cNvPr id="17" name="object 17"/>
          <p:cNvPicPr/>
          <p:nvPr/>
        </p:nvPicPr>
        <p:blipFill>
          <a:blip r:embed="rId13" cstate="print"/>
          <a:stretch>
            <a:fillRect/>
          </a:stretch>
        </p:blipFill>
        <p:spPr>
          <a:xfrm>
            <a:off x="4581144" y="149034"/>
            <a:ext cx="1805304" cy="893889"/>
          </a:xfrm>
          <a:prstGeom prst="rect">
            <a:avLst/>
          </a:prstGeom>
        </p:spPr>
      </p:pic>
      <p:sp>
        <p:nvSpPr>
          <p:cNvPr id="18" name="object 18"/>
          <p:cNvSpPr txBox="1"/>
          <p:nvPr/>
        </p:nvSpPr>
        <p:spPr>
          <a:xfrm>
            <a:off x="1254353" y="8256658"/>
            <a:ext cx="4417060" cy="372745"/>
          </a:xfrm>
          <a:prstGeom prst="rect">
            <a:avLst/>
          </a:prstGeom>
        </p:spPr>
        <p:txBody>
          <a:bodyPr vert="horz" wrap="square" lIns="0" tIns="6350" rIns="0" bIns="0" rtlCol="0">
            <a:spAutoFit/>
          </a:bodyPr>
          <a:lstStyle/>
          <a:p>
            <a:pPr marL="148590" marR="5080" indent="-136525">
              <a:lnSpc>
                <a:spcPts val="1400"/>
              </a:lnSpc>
              <a:spcBef>
                <a:spcPts val="50"/>
              </a:spcBef>
            </a:pPr>
            <a:r>
              <a:rPr sz="1200" b="1" spc="-10" dirty="0">
                <a:latin typeface="Times New Roman"/>
                <a:cs typeface="Times New Roman"/>
              </a:rPr>
              <a:t>Empoderamiento</a:t>
            </a:r>
            <a:r>
              <a:rPr sz="1200" b="1" spc="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los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Criterios</a:t>
            </a:r>
            <a:r>
              <a:rPr sz="1200" b="1" spc="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Usabilidad</a:t>
            </a:r>
            <a:r>
              <a:rPr sz="1200" b="1" spc="-4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y</a:t>
            </a:r>
            <a:r>
              <a:rPr sz="1200" b="1" spc="-1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Utilidad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Tecnológica </a:t>
            </a:r>
            <a:r>
              <a:rPr sz="1200" b="1" dirty="0">
                <a:latin typeface="Times New Roman"/>
                <a:cs typeface="Times New Roman"/>
              </a:rPr>
              <a:t>como</a:t>
            </a:r>
            <a:r>
              <a:rPr sz="1200" b="1" spc="-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Elementos</a:t>
            </a:r>
            <a:r>
              <a:rPr sz="1200" b="1" spc="-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Inclusión</a:t>
            </a:r>
            <a:r>
              <a:rPr sz="1200" b="1" spc="-4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Social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en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la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Gestión</a:t>
            </a:r>
            <a:r>
              <a:rPr sz="1200" b="1" spc="-10" dirty="0">
                <a:latin typeface="Times New Roman"/>
                <a:cs typeface="Times New Roman"/>
              </a:rPr>
              <a:t> Comunitaria.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2782951" y="8773904"/>
            <a:ext cx="1683385" cy="1943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410"/>
              </a:lnSpc>
            </a:pPr>
            <a:r>
              <a:rPr sz="1200" b="1" spc="-35" dirty="0">
                <a:latin typeface="Times New Roman"/>
                <a:cs typeface="Times New Roman"/>
              </a:rPr>
              <a:t>Dr.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José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Jesus</a:t>
            </a:r>
            <a:r>
              <a:rPr sz="1200" b="1" spc="-3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Brito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spc="-20" dirty="0">
                <a:latin typeface="Times New Roman"/>
                <a:cs typeface="Times New Roman"/>
              </a:rPr>
              <a:t>Cova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20" name="object 20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55473" rIns="0" bIns="0" rtlCol="0">
            <a:spAutoFit/>
          </a:bodyPr>
          <a:lstStyle/>
          <a:p>
            <a:pPr marL="146685">
              <a:lnSpc>
                <a:spcPts val="1410"/>
              </a:lnSpc>
            </a:pPr>
            <a:fld id="{81D60167-4931-47E6-BA6A-407CBD079E47}" type="slidenum">
              <a:rPr b="1" spc="-25" dirty="0">
                <a:latin typeface="Times New Roman"/>
                <a:cs typeface="Times New Roman"/>
              </a:rPr>
              <a:t>148</a:t>
            </a:fld>
            <a:endParaRPr b="1" spc="-25" dirty="0">
              <a:latin typeface="Times New Roman"/>
              <a:cs typeface="Times New Roman"/>
            </a:endParaRPr>
          </a:p>
        </p:txBody>
      </p:sp>
      <p:grpSp>
        <p:nvGrpSpPr>
          <p:cNvPr id="21" name="Grupo 20">
            <a:extLst>
              <a:ext uri="{FF2B5EF4-FFF2-40B4-BE49-F238E27FC236}">
                <a16:creationId xmlns:a16="http://schemas.microsoft.com/office/drawing/2014/main" id="{A7135933-A117-80EC-2C00-57AD82881A76}"/>
              </a:ext>
            </a:extLst>
          </p:cNvPr>
          <p:cNvGrpSpPr/>
          <p:nvPr/>
        </p:nvGrpSpPr>
        <p:grpSpPr>
          <a:xfrm>
            <a:off x="109728" y="112776"/>
            <a:ext cx="6665976" cy="1452626"/>
            <a:chOff x="470065" y="1951410"/>
            <a:chExt cx="6665976" cy="1452626"/>
          </a:xfrm>
        </p:grpSpPr>
        <p:grpSp>
          <p:nvGrpSpPr>
            <p:cNvPr id="22" name="object 12">
              <a:extLst>
                <a:ext uri="{FF2B5EF4-FFF2-40B4-BE49-F238E27FC236}">
                  <a16:creationId xmlns:a16="http://schemas.microsoft.com/office/drawing/2014/main" id="{D809A119-464F-1BF0-C033-7561064F09A6}"/>
                </a:ext>
              </a:extLst>
            </p:cNvPr>
            <p:cNvGrpSpPr/>
            <p:nvPr/>
          </p:nvGrpSpPr>
          <p:grpSpPr>
            <a:xfrm>
              <a:off x="470065" y="1951664"/>
              <a:ext cx="6665976" cy="1452372"/>
              <a:chOff x="96011" y="115823"/>
              <a:chExt cx="6665976" cy="1452372"/>
            </a:xfrm>
          </p:grpSpPr>
          <p:pic>
            <p:nvPicPr>
              <p:cNvPr id="26" name="object 13">
                <a:extLst>
                  <a:ext uri="{FF2B5EF4-FFF2-40B4-BE49-F238E27FC236}">
                    <a16:creationId xmlns:a16="http://schemas.microsoft.com/office/drawing/2014/main" id="{D3339C60-33FD-7846-81A0-492BEB83769F}"/>
                  </a:ext>
                </a:extLst>
              </p:cNvPr>
              <p:cNvPicPr/>
              <p:nvPr/>
            </p:nvPicPr>
            <p:blipFill>
              <a:blip r:embed="rId3" cstate="print"/>
              <a:stretch>
                <a:fillRect/>
              </a:stretch>
            </p:blipFill>
            <p:spPr>
              <a:xfrm>
                <a:off x="96011" y="115823"/>
                <a:ext cx="6665976" cy="1452372"/>
              </a:xfrm>
              <a:prstGeom prst="rect">
                <a:avLst/>
              </a:prstGeom>
            </p:spPr>
          </p:pic>
          <p:pic>
            <p:nvPicPr>
              <p:cNvPr id="27" name="object 14">
                <a:extLst>
                  <a:ext uri="{FF2B5EF4-FFF2-40B4-BE49-F238E27FC236}">
                    <a16:creationId xmlns:a16="http://schemas.microsoft.com/office/drawing/2014/main" id="{4081E17B-75AE-CBC1-5B84-693706FBA5EF}"/>
                  </a:ext>
                </a:extLst>
              </p:cNvPr>
              <p:cNvPicPr/>
              <p:nvPr/>
            </p:nvPicPr>
            <p:blipFill>
              <a:blip r:embed="rId4" cstate="print"/>
              <a:stretch>
                <a:fillRect/>
              </a:stretch>
            </p:blipFill>
            <p:spPr>
              <a:xfrm>
                <a:off x="142849" y="142875"/>
                <a:ext cx="6572275" cy="1358646"/>
              </a:xfrm>
              <a:prstGeom prst="rect">
                <a:avLst/>
              </a:prstGeom>
            </p:spPr>
          </p:pic>
          <p:sp>
            <p:nvSpPr>
              <p:cNvPr id="28" name="object 15">
                <a:extLst>
                  <a:ext uri="{FF2B5EF4-FFF2-40B4-BE49-F238E27FC236}">
                    <a16:creationId xmlns:a16="http://schemas.microsoft.com/office/drawing/2014/main" id="{3D3E7F90-5126-A772-49B0-87C38515C158}"/>
                  </a:ext>
                </a:extLst>
              </p:cNvPr>
              <p:cNvSpPr/>
              <p:nvPr/>
            </p:nvSpPr>
            <p:spPr>
              <a:xfrm>
                <a:off x="142849" y="142875"/>
                <a:ext cx="6572884" cy="1358900"/>
              </a:xfrm>
              <a:custGeom>
                <a:avLst/>
                <a:gdLst/>
                <a:ahLst/>
                <a:cxnLst/>
                <a:rect l="l" t="t" r="r" b="b"/>
                <a:pathLst>
                  <a:path w="6572884" h="1358900">
                    <a:moveTo>
                      <a:pt x="0" y="226441"/>
                    </a:moveTo>
                    <a:lnTo>
                      <a:pt x="4600" y="180795"/>
                    </a:lnTo>
                    <a:lnTo>
                      <a:pt x="17795" y="138285"/>
                    </a:lnTo>
                    <a:lnTo>
                      <a:pt x="38673" y="99820"/>
                    </a:lnTo>
                    <a:lnTo>
                      <a:pt x="66324" y="66309"/>
                    </a:lnTo>
                    <a:lnTo>
                      <a:pt x="99837" y="38663"/>
                    </a:lnTo>
                    <a:lnTo>
                      <a:pt x="138301" y="17789"/>
                    </a:lnTo>
                    <a:lnTo>
                      <a:pt x="180806" y="4599"/>
                    </a:lnTo>
                    <a:lnTo>
                      <a:pt x="226440" y="0"/>
                    </a:lnTo>
                    <a:lnTo>
                      <a:pt x="6345834" y="0"/>
                    </a:lnTo>
                    <a:lnTo>
                      <a:pt x="6391480" y="4599"/>
                    </a:lnTo>
                    <a:lnTo>
                      <a:pt x="6433990" y="17789"/>
                    </a:lnTo>
                    <a:lnTo>
                      <a:pt x="6472455" y="38663"/>
                    </a:lnTo>
                    <a:lnTo>
                      <a:pt x="6505965" y="66309"/>
                    </a:lnTo>
                    <a:lnTo>
                      <a:pt x="6533612" y="99820"/>
                    </a:lnTo>
                    <a:lnTo>
                      <a:pt x="6554485" y="138285"/>
                    </a:lnTo>
                    <a:lnTo>
                      <a:pt x="6567676" y="180795"/>
                    </a:lnTo>
                    <a:lnTo>
                      <a:pt x="6572275" y="226441"/>
                    </a:lnTo>
                    <a:lnTo>
                      <a:pt x="6572275" y="1132204"/>
                    </a:lnTo>
                    <a:lnTo>
                      <a:pt x="6567676" y="1177850"/>
                    </a:lnTo>
                    <a:lnTo>
                      <a:pt x="6554485" y="1220360"/>
                    </a:lnTo>
                    <a:lnTo>
                      <a:pt x="6533612" y="1258825"/>
                    </a:lnTo>
                    <a:lnTo>
                      <a:pt x="6505965" y="1292336"/>
                    </a:lnTo>
                    <a:lnTo>
                      <a:pt x="6472455" y="1319982"/>
                    </a:lnTo>
                    <a:lnTo>
                      <a:pt x="6433990" y="1340856"/>
                    </a:lnTo>
                    <a:lnTo>
                      <a:pt x="6391480" y="1354046"/>
                    </a:lnTo>
                    <a:lnTo>
                      <a:pt x="6345834" y="1358646"/>
                    </a:lnTo>
                    <a:lnTo>
                      <a:pt x="226440" y="1358646"/>
                    </a:lnTo>
                    <a:lnTo>
                      <a:pt x="180806" y="1354046"/>
                    </a:lnTo>
                    <a:lnTo>
                      <a:pt x="138301" y="1340856"/>
                    </a:lnTo>
                    <a:lnTo>
                      <a:pt x="99837" y="1319982"/>
                    </a:lnTo>
                    <a:lnTo>
                      <a:pt x="66324" y="1292336"/>
                    </a:lnTo>
                    <a:lnTo>
                      <a:pt x="38673" y="1258825"/>
                    </a:lnTo>
                    <a:lnTo>
                      <a:pt x="17795" y="1220360"/>
                    </a:lnTo>
                    <a:lnTo>
                      <a:pt x="4600" y="1177850"/>
                    </a:lnTo>
                    <a:lnTo>
                      <a:pt x="0" y="1132204"/>
                    </a:lnTo>
                    <a:lnTo>
                      <a:pt x="0" y="226441"/>
                    </a:lnTo>
                    <a:close/>
                  </a:path>
                </a:pathLst>
              </a:custGeom>
              <a:ln w="9525">
                <a:solidFill>
                  <a:srgbClr val="55CE74"/>
                </a:solidFill>
              </a:ln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pic>
            <p:nvPicPr>
              <p:cNvPr id="29" name="object 16">
                <a:extLst>
                  <a:ext uri="{FF2B5EF4-FFF2-40B4-BE49-F238E27FC236}">
                    <a16:creationId xmlns:a16="http://schemas.microsoft.com/office/drawing/2014/main" id="{DC9DD699-B5F1-9B58-2FCF-6E27E046A796}"/>
                  </a:ext>
                </a:extLst>
              </p:cNvPr>
              <p:cNvPicPr/>
              <p:nvPr/>
            </p:nvPicPr>
            <p:blipFill>
              <a:blip r:embed="rId5" cstate="print"/>
              <a:stretch>
                <a:fillRect/>
              </a:stretch>
            </p:blipFill>
            <p:spPr>
              <a:xfrm>
                <a:off x="2500248" y="305930"/>
                <a:ext cx="1714500" cy="733945"/>
              </a:xfrm>
              <a:prstGeom prst="rect">
                <a:avLst/>
              </a:prstGeom>
            </p:spPr>
          </p:pic>
        </p:grpSp>
        <p:sp>
          <p:nvSpPr>
            <p:cNvPr id="23" name="object 16">
              <a:extLst>
                <a:ext uri="{FF2B5EF4-FFF2-40B4-BE49-F238E27FC236}">
                  <a16:creationId xmlns:a16="http://schemas.microsoft.com/office/drawing/2014/main" id="{2C68E672-9DFA-A67E-ED1C-585D41E4EED2}"/>
                </a:ext>
              </a:extLst>
            </p:cNvPr>
            <p:cNvSpPr txBox="1"/>
            <p:nvPr/>
          </p:nvSpPr>
          <p:spPr>
            <a:xfrm>
              <a:off x="2775727" y="2875716"/>
              <a:ext cx="3332858" cy="391795"/>
            </a:xfrm>
            <a:prstGeom prst="rect">
              <a:avLst/>
            </a:prstGeom>
            <a:noFill/>
          </p:spPr>
          <p:txBody>
            <a:bodyPr vert="horz" wrap="square" lIns="0" tIns="12700" rIns="0" bIns="0" rtlCol="0">
              <a:spAutoFit/>
            </a:bodyPr>
            <a:lstStyle/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Volumen 4,  Número 1  Enero a Julio 2021</a:t>
              </a:r>
            </a:p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Revista Semestral. Venezuela</a:t>
              </a:r>
              <a:endParaRPr sz="1200" dirty="0">
                <a:latin typeface="Arial"/>
                <a:cs typeface="Arial"/>
              </a:endParaRPr>
            </a:p>
          </p:txBody>
        </p:sp>
        <p:pic>
          <p:nvPicPr>
            <p:cNvPr id="24" name="object 25">
              <a:extLst>
                <a:ext uri="{FF2B5EF4-FFF2-40B4-BE49-F238E27FC236}">
                  <a16:creationId xmlns:a16="http://schemas.microsoft.com/office/drawing/2014/main" id="{13FB254B-B5E6-6FD7-E28D-91F25D76E888}"/>
                </a:ext>
              </a:extLst>
            </p:cNvPr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470065" y="2027896"/>
              <a:ext cx="2305662" cy="1053903"/>
            </a:xfrm>
            <a:prstGeom prst="rect">
              <a:avLst/>
            </a:prstGeom>
          </p:spPr>
        </p:pic>
        <p:pic>
          <p:nvPicPr>
            <p:cNvPr id="25" name="object 31">
              <a:extLst>
                <a:ext uri="{FF2B5EF4-FFF2-40B4-BE49-F238E27FC236}">
                  <a16:creationId xmlns:a16="http://schemas.microsoft.com/office/drawing/2014/main" id="{2C092C8D-15F7-8444-3986-A01C3F2E46D6}"/>
                </a:ext>
              </a:extLst>
            </p:cNvPr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4932681" y="1951410"/>
              <a:ext cx="1805304" cy="893889"/>
            </a:xfrm>
            <a:prstGeom prst="rect">
              <a:avLst/>
            </a:prstGeom>
          </p:spPr>
        </p:pic>
      </p:grpSp>
    </p:spTree>
  </p:cSld>
  <p:clrMapOvr>
    <a:masterClrMapping/>
  </p:clrMapOvr>
</p:sld>
</file>

<file path=ppt/slides/slide1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73152" y="115823"/>
            <a:ext cx="6690359" cy="8926195"/>
            <a:chOff x="73152" y="115823"/>
            <a:chExt cx="6690359" cy="8926195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73152" y="8651747"/>
              <a:ext cx="6516624" cy="158496"/>
            </a:xfrm>
            <a:prstGeom prst="rect">
              <a:avLst/>
            </a:prstGeom>
          </p:spPr>
        </p:pic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96012" y="115823"/>
              <a:ext cx="6665976" cy="1452372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42849" y="142875"/>
              <a:ext cx="6572275" cy="1358646"/>
            </a:xfrm>
            <a:prstGeom prst="rect">
              <a:avLst/>
            </a:prstGeom>
          </p:spPr>
        </p:pic>
        <p:sp>
          <p:nvSpPr>
            <p:cNvPr id="6" name="object 6"/>
            <p:cNvSpPr/>
            <p:nvPr/>
          </p:nvSpPr>
          <p:spPr>
            <a:xfrm>
              <a:off x="142849" y="142875"/>
              <a:ext cx="6572884" cy="1358900"/>
            </a:xfrm>
            <a:custGeom>
              <a:avLst/>
              <a:gdLst/>
              <a:ahLst/>
              <a:cxnLst/>
              <a:rect l="l" t="t" r="r" b="b"/>
              <a:pathLst>
                <a:path w="6572884" h="1358900">
                  <a:moveTo>
                    <a:pt x="0" y="226441"/>
                  </a:moveTo>
                  <a:lnTo>
                    <a:pt x="4600" y="180795"/>
                  </a:lnTo>
                  <a:lnTo>
                    <a:pt x="17795" y="138285"/>
                  </a:lnTo>
                  <a:lnTo>
                    <a:pt x="38673" y="99820"/>
                  </a:lnTo>
                  <a:lnTo>
                    <a:pt x="66324" y="66309"/>
                  </a:lnTo>
                  <a:lnTo>
                    <a:pt x="99837" y="38663"/>
                  </a:lnTo>
                  <a:lnTo>
                    <a:pt x="138301" y="17789"/>
                  </a:lnTo>
                  <a:lnTo>
                    <a:pt x="180806" y="4599"/>
                  </a:lnTo>
                  <a:lnTo>
                    <a:pt x="226440" y="0"/>
                  </a:lnTo>
                  <a:lnTo>
                    <a:pt x="6345834" y="0"/>
                  </a:lnTo>
                  <a:lnTo>
                    <a:pt x="6391480" y="4599"/>
                  </a:lnTo>
                  <a:lnTo>
                    <a:pt x="6433990" y="17789"/>
                  </a:lnTo>
                  <a:lnTo>
                    <a:pt x="6472455" y="38663"/>
                  </a:lnTo>
                  <a:lnTo>
                    <a:pt x="6505965" y="66309"/>
                  </a:lnTo>
                  <a:lnTo>
                    <a:pt x="6533612" y="99820"/>
                  </a:lnTo>
                  <a:lnTo>
                    <a:pt x="6554485" y="138285"/>
                  </a:lnTo>
                  <a:lnTo>
                    <a:pt x="6567676" y="180795"/>
                  </a:lnTo>
                  <a:lnTo>
                    <a:pt x="6572275" y="226441"/>
                  </a:lnTo>
                  <a:lnTo>
                    <a:pt x="6572275" y="1132204"/>
                  </a:lnTo>
                  <a:lnTo>
                    <a:pt x="6567676" y="1177850"/>
                  </a:lnTo>
                  <a:lnTo>
                    <a:pt x="6554485" y="1220360"/>
                  </a:lnTo>
                  <a:lnTo>
                    <a:pt x="6533612" y="1258825"/>
                  </a:lnTo>
                  <a:lnTo>
                    <a:pt x="6505965" y="1292336"/>
                  </a:lnTo>
                  <a:lnTo>
                    <a:pt x="6472455" y="1319982"/>
                  </a:lnTo>
                  <a:lnTo>
                    <a:pt x="6433990" y="1340856"/>
                  </a:lnTo>
                  <a:lnTo>
                    <a:pt x="6391480" y="1354046"/>
                  </a:lnTo>
                  <a:lnTo>
                    <a:pt x="6345834" y="1358646"/>
                  </a:lnTo>
                  <a:lnTo>
                    <a:pt x="226440" y="1358646"/>
                  </a:lnTo>
                  <a:lnTo>
                    <a:pt x="180806" y="1354046"/>
                  </a:lnTo>
                  <a:lnTo>
                    <a:pt x="138301" y="1340856"/>
                  </a:lnTo>
                  <a:lnTo>
                    <a:pt x="99837" y="1319982"/>
                  </a:lnTo>
                  <a:lnTo>
                    <a:pt x="66324" y="1292336"/>
                  </a:lnTo>
                  <a:lnTo>
                    <a:pt x="38673" y="1258825"/>
                  </a:lnTo>
                  <a:lnTo>
                    <a:pt x="17795" y="1220360"/>
                  </a:lnTo>
                  <a:lnTo>
                    <a:pt x="4600" y="1177850"/>
                  </a:lnTo>
                  <a:lnTo>
                    <a:pt x="0" y="1132204"/>
                  </a:lnTo>
                  <a:lnTo>
                    <a:pt x="0" y="226441"/>
                  </a:lnTo>
                  <a:close/>
                </a:path>
              </a:pathLst>
            </a:custGeom>
            <a:ln w="9525">
              <a:solidFill>
                <a:srgbClr val="55CE7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" name="object 7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2500249" y="305930"/>
              <a:ext cx="1714500" cy="733945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2738628" y="1024127"/>
              <a:ext cx="1897379" cy="371855"/>
            </a:xfrm>
            <a:prstGeom prst="rect">
              <a:avLst/>
            </a:prstGeom>
          </p:spPr>
        </p:pic>
        <p:pic>
          <p:nvPicPr>
            <p:cNvPr id="9" name="object 9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4401311" y="1024127"/>
              <a:ext cx="1577339" cy="371855"/>
            </a:xfrm>
            <a:prstGeom prst="rect">
              <a:avLst/>
            </a:prstGeom>
          </p:spPr>
        </p:pic>
        <p:pic>
          <p:nvPicPr>
            <p:cNvPr id="10" name="object 10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3169919" y="1207007"/>
              <a:ext cx="1546859" cy="371855"/>
            </a:xfrm>
            <a:prstGeom prst="rect">
              <a:avLst/>
            </a:prstGeom>
          </p:spPr>
        </p:pic>
        <p:pic>
          <p:nvPicPr>
            <p:cNvPr id="11" name="object 11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4482084" y="1207007"/>
              <a:ext cx="284988" cy="371855"/>
            </a:xfrm>
            <a:prstGeom prst="rect">
              <a:avLst/>
            </a:prstGeom>
          </p:spPr>
        </p:pic>
        <p:pic>
          <p:nvPicPr>
            <p:cNvPr id="12" name="object 12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4571999" y="1207007"/>
              <a:ext cx="1013460" cy="371855"/>
            </a:xfrm>
            <a:prstGeom prst="rect">
              <a:avLst/>
            </a:prstGeom>
          </p:spPr>
        </p:pic>
        <p:pic>
          <p:nvPicPr>
            <p:cNvPr id="13" name="object 13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324611" y="234695"/>
              <a:ext cx="1719072" cy="1341120"/>
            </a:xfrm>
            <a:prstGeom prst="rect">
              <a:avLst/>
            </a:prstGeom>
          </p:spPr>
        </p:pic>
        <p:pic>
          <p:nvPicPr>
            <p:cNvPr id="14" name="object 14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5606796" y="8193022"/>
              <a:ext cx="1092707" cy="848868"/>
            </a:xfrm>
            <a:prstGeom prst="rect">
              <a:avLst/>
            </a:prstGeom>
          </p:spPr>
        </p:pic>
        <p:pic>
          <p:nvPicPr>
            <p:cNvPr id="15" name="object 15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109728" y="8193022"/>
              <a:ext cx="1092708" cy="848868"/>
            </a:xfrm>
            <a:prstGeom prst="rect">
              <a:avLst/>
            </a:prstGeom>
          </p:spPr>
        </p:pic>
      </p:grpSp>
      <p:sp>
        <p:nvSpPr>
          <p:cNvPr id="16" name="object 16"/>
          <p:cNvSpPr txBox="1"/>
          <p:nvPr/>
        </p:nvSpPr>
        <p:spPr>
          <a:xfrm>
            <a:off x="190296" y="1068451"/>
            <a:ext cx="6379845" cy="36042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095625" marR="702945" indent="-431800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Arial"/>
                <a:cs typeface="Arial"/>
              </a:rPr>
              <a:t>6ta.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Edición</a:t>
            </a:r>
            <a:r>
              <a:rPr sz="1200" b="1" spc="-10" dirty="0">
                <a:latin typeface="Arial"/>
                <a:cs typeface="Arial"/>
              </a:rPr>
              <a:t> Volumen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I</a:t>
            </a:r>
            <a:r>
              <a:rPr sz="1200" b="1" spc="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Enero</a:t>
            </a:r>
            <a:r>
              <a:rPr sz="1200" b="1" spc="-3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a</a:t>
            </a:r>
            <a:r>
              <a:rPr sz="1200" b="1" spc="-2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Julio</a:t>
            </a:r>
            <a:r>
              <a:rPr sz="1200" b="1" spc="-5" dirty="0">
                <a:latin typeface="Arial"/>
                <a:cs typeface="Arial"/>
              </a:rPr>
              <a:t> </a:t>
            </a:r>
            <a:r>
              <a:rPr sz="1200" b="1" spc="-20" dirty="0">
                <a:latin typeface="Arial"/>
                <a:cs typeface="Arial"/>
              </a:rPr>
              <a:t>2021 </a:t>
            </a:r>
            <a:r>
              <a:rPr sz="1200" b="1" dirty="0">
                <a:latin typeface="Arial"/>
                <a:cs typeface="Arial"/>
              </a:rPr>
              <a:t>Revista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Semestral-</a:t>
            </a:r>
            <a:r>
              <a:rPr sz="1200" b="1" spc="-40" dirty="0">
                <a:latin typeface="Arial"/>
                <a:cs typeface="Arial"/>
              </a:rPr>
              <a:t> </a:t>
            </a:r>
            <a:r>
              <a:rPr sz="1200" b="1" spc="-10" dirty="0">
                <a:latin typeface="Arial"/>
                <a:cs typeface="Arial"/>
              </a:rPr>
              <a:t>Venezuela</a:t>
            </a:r>
            <a:endParaRPr sz="12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869"/>
              </a:spcBef>
            </a:pPr>
            <a:endParaRPr sz="1200">
              <a:latin typeface="Arial"/>
              <a:cs typeface="Arial"/>
            </a:endParaRPr>
          </a:p>
          <a:p>
            <a:pPr marL="184785" marR="5080" indent="-172720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‗</a:t>
            </a:r>
            <a:r>
              <a:rPr sz="1200" spc="4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Líderes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“poder”: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personas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interesadas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educación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escolar,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todos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niveles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ser </a:t>
            </a:r>
            <a:r>
              <a:rPr sz="1200" dirty="0">
                <a:latin typeface="Times New Roman"/>
                <a:cs typeface="Times New Roman"/>
              </a:rPr>
              <a:t>líderes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cambio.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‗</a:t>
            </a:r>
            <a:r>
              <a:rPr sz="1200" spc="3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Planificación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implementación: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asegure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efectividad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integración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-4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TICs.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z="1200" dirty="0">
                <a:latin typeface="Times New Roman"/>
                <a:cs typeface="Times New Roman"/>
              </a:rPr>
              <a:t>‗</a:t>
            </a:r>
            <a:r>
              <a:rPr sz="1200" spc="3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Financiación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consistente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adecuada: para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apoyar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permanentemente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infraestructura </a:t>
            </a:r>
            <a:r>
              <a:rPr sz="1200" spc="-10" dirty="0">
                <a:latin typeface="Times New Roman"/>
                <a:cs typeface="Times New Roman"/>
              </a:rPr>
              <a:t>necesaria.</a:t>
            </a:r>
            <a:endParaRPr sz="1200">
              <a:latin typeface="Times New Roman"/>
              <a:cs typeface="Times New Roman"/>
            </a:endParaRPr>
          </a:p>
          <a:p>
            <a:pPr marL="184785" marR="5080" indent="-172720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‗</a:t>
            </a:r>
            <a:r>
              <a:rPr sz="1200" spc="4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Acceso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equitativo: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acceso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confiable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TICs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recursos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digitales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tanto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actuales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emergentes,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conectividad para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todos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estudiantes,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docentes,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personal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apoyo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líderes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escolares.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‗</a:t>
            </a:r>
            <a:r>
              <a:rPr sz="1200" spc="4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Personal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cualificado: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efectivo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desempeño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sus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responsabilidades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laborales.</a:t>
            </a:r>
            <a:endParaRPr sz="1200">
              <a:latin typeface="Times New Roman"/>
              <a:cs typeface="Times New Roman"/>
            </a:endParaRPr>
          </a:p>
          <a:p>
            <a:pPr marL="184785" marR="5080" indent="-172720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‗</a:t>
            </a:r>
            <a:r>
              <a:rPr sz="1200" spc="40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Aprendizaje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profesional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permanente: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planes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aprendizaje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capacitación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profesional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relacionados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-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TICs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oportunidades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dedicar tiempo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práctica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compartir </a:t>
            </a:r>
            <a:r>
              <a:rPr sz="1200" spc="-10" dirty="0">
                <a:latin typeface="Times New Roman"/>
                <a:cs typeface="Times New Roman"/>
              </a:rPr>
              <a:t>ideas.</a:t>
            </a:r>
            <a:endParaRPr sz="1200">
              <a:latin typeface="Times New Roman"/>
              <a:cs typeface="Times New Roman"/>
            </a:endParaRPr>
          </a:p>
          <a:p>
            <a:pPr marL="184785" marR="6350" indent="-172720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‗</a:t>
            </a:r>
            <a:r>
              <a:rPr sz="1200" spc="4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Soporte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técnico: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apoyo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constante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confiable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mantenimiento,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renovación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utilización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-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TICs y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recursos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digitales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aprendizaje.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‗</a:t>
            </a:r>
            <a:r>
              <a:rPr sz="1200" spc="4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Estructura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currículo: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estándares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contenido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recursos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digitales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relacionados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currículo</a:t>
            </a:r>
            <a:endParaRPr sz="1200">
              <a:latin typeface="Times New Roman"/>
              <a:cs typeface="Times New Roman"/>
            </a:endParaRPr>
          </a:p>
          <a:p>
            <a:pPr marL="184785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están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alineados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apoyan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aprendizaje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trabajo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esta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era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digital.</a:t>
            </a:r>
            <a:endParaRPr sz="1200">
              <a:latin typeface="Times New Roman"/>
              <a:cs typeface="Times New Roman"/>
            </a:endParaRPr>
          </a:p>
          <a:p>
            <a:pPr marL="184785" marR="5715" indent="-172720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‗</a:t>
            </a:r>
            <a:r>
              <a:rPr sz="1200" spc="4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Aprendizaje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centrado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participante: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planificación,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enseñanza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evaluación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centradas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las </a:t>
            </a:r>
            <a:r>
              <a:rPr sz="1200" dirty="0">
                <a:latin typeface="Times New Roman"/>
                <a:cs typeface="Times New Roman"/>
              </a:rPr>
              <a:t>necesidades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habilidades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estudiantes.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‗</a:t>
            </a:r>
            <a:r>
              <a:rPr sz="1200" spc="4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Evaluación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valoración: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uso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TICs y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recursos</a:t>
            </a:r>
            <a:r>
              <a:rPr sz="1200" spc="-10" dirty="0">
                <a:latin typeface="Times New Roman"/>
                <a:cs typeface="Times New Roman"/>
              </a:rPr>
              <a:t> digitales.</a:t>
            </a:r>
            <a:endParaRPr sz="1200">
              <a:latin typeface="Times New Roman"/>
              <a:cs typeface="Times New Roman"/>
            </a:endParaRPr>
          </a:p>
        </p:txBody>
      </p:sp>
      <p:pic>
        <p:nvPicPr>
          <p:cNvPr id="17" name="object 17"/>
          <p:cNvPicPr/>
          <p:nvPr/>
        </p:nvPicPr>
        <p:blipFill>
          <a:blip r:embed="rId13" cstate="print"/>
          <a:stretch>
            <a:fillRect/>
          </a:stretch>
        </p:blipFill>
        <p:spPr>
          <a:xfrm>
            <a:off x="4581144" y="149034"/>
            <a:ext cx="1805304" cy="893889"/>
          </a:xfrm>
          <a:prstGeom prst="rect">
            <a:avLst/>
          </a:prstGeom>
        </p:spPr>
      </p:pic>
      <p:sp>
        <p:nvSpPr>
          <p:cNvPr id="18" name="object 18"/>
          <p:cNvSpPr txBox="1"/>
          <p:nvPr/>
        </p:nvSpPr>
        <p:spPr>
          <a:xfrm>
            <a:off x="1254353" y="8256658"/>
            <a:ext cx="4417060" cy="372745"/>
          </a:xfrm>
          <a:prstGeom prst="rect">
            <a:avLst/>
          </a:prstGeom>
        </p:spPr>
        <p:txBody>
          <a:bodyPr vert="horz" wrap="square" lIns="0" tIns="6350" rIns="0" bIns="0" rtlCol="0">
            <a:spAutoFit/>
          </a:bodyPr>
          <a:lstStyle/>
          <a:p>
            <a:pPr marL="148590" marR="5080" indent="-136525">
              <a:lnSpc>
                <a:spcPts val="1400"/>
              </a:lnSpc>
              <a:spcBef>
                <a:spcPts val="50"/>
              </a:spcBef>
            </a:pPr>
            <a:r>
              <a:rPr sz="1200" b="1" spc="-10" dirty="0">
                <a:latin typeface="Times New Roman"/>
                <a:cs typeface="Times New Roman"/>
              </a:rPr>
              <a:t>Empoderamiento</a:t>
            </a:r>
            <a:r>
              <a:rPr sz="1200" b="1" spc="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los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Criterios</a:t>
            </a:r>
            <a:r>
              <a:rPr sz="1200" b="1" spc="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Usabilidad</a:t>
            </a:r>
            <a:r>
              <a:rPr sz="1200" b="1" spc="-4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y</a:t>
            </a:r>
            <a:r>
              <a:rPr sz="1200" b="1" spc="-1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Utilidad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Tecnológica </a:t>
            </a:r>
            <a:r>
              <a:rPr sz="1200" b="1" dirty="0">
                <a:latin typeface="Times New Roman"/>
                <a:cs typeface="Times New Roman"/>
              </a:rPr>
              <a:t>como</a:t>
            </a:r>
            <a:r>
              <a:rPr sz="1200" b="1" spc="-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Elementos</a:t>
            </a:r>
            <a:r>
              <a:rPr sz="1200" b="1" spc="-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Inclusión</a:t>
            </a:r>
            <a:r>
              <a:rPr sz="1200" b="1" spc="-4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Social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en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la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Gestión</a:t>
            </a:r>
            <a:r>
              <a:rPr sz="1200" b="1" spc="-10" dirty="0">
                <a:latin typeface="Times New Roman"/>
                <a:cs typeface="Times New Roman"/>
              </a:rPr>
              <a:t> Comunitaria.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2782951" y="8773904"/>
            <a:ext cx="1683385" cy="1943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410"/>
              </a:lnSpc>
            </a:pPr>
            <a:r>
              <a:rPr sz="1200" b="1" spc="-35" dirty="0">
                <a:latin typeface="Times New Roman"/>
                <a:cs typeface="Times New Roman"/>
              </a:rPr>
              <a:t>Dr.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José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Jesus</a:t>
            </a:r>
            <a:r>
              <a:rPr sz="1200" b="1" spc="-3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Brito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spc="-20" dirty="0">
                <a:latin typeface="Times New Roman"/>
                <a:cs typeface="Times New Roman"/>
              </a:rPr>
              <a:t>Cova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20" name="object 20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55473" rIns="0" bIns="0" rtlCol="0">
            <a:spAutoFit/>
          </a:bodyPr>
          <a:lstStyle/>
          <a:p>
            <a:pPr marL="146685">
              <a:lnSpc>
                <a:spcPts val="1410"/>
              </a:lnSpc>
            </a:pPr>
            <a:fld id="{81D60167-4931-47E6-BA6A-407CBD079E47}" type="slidenum">
              <a:rPr b="1" spc="-25" dirty="0">
                <a:latin typeface="Times New Roman"/>
                <a:cs typeface="Times New Roman"/>
              </a:rPr>
              <a:t>149</a:t>
            </a:fld>
            <a:endParaRPr b="1" spc="-25" dirty="0">
              <a:latin typeface="Times New Roman"/>
              <a:cs typeface="Times New Roman"/>
            </a:endParaRPr>
          </a:p>
        </p:txBody>
      </p:sp>
      <p:grpSp>
        <p:nvGrpSpPr>
          <p:cNvPr id="21" name="Grupo 20">
            <a:extLst>
              <a:ext uri="{FF2B5EF4-FFF2-40B4-BE49-F238E27FC236}">
                <a16:creationId xmlns:a16="http://schemas.microsoft.com/office/drawing/2014/main" id="{D3B52C78-AB7E-2A20-1B3F-7C130DC351E6}"/>
              </a:ext>
            </a:extLst>
          </p:cNvPr>
          <p:cNvGrpSpPr/>
          <p:nvPr/>
        </p:nvGrpSpPr>
        <p:grpSpPr>
          <a:xfrm>
            <a:off x="95998" y="124330"/>
            <a:ext cx="6665976" cy="1452626"/>
            <a:chOff x="470065" y="1951410"/>
            <a:chExt cx="6665976" cy="1452626"/>
          </a:xfrm>
        </p:grpSpPr>
        <p:grpSp>
          <p:nvGrpSpPr>
            <p:cNvPr id="22" name="object 12">
              <a:extLst>
                <a:ext uri="{FF2B5EF4-FFF2-40B4-BE49-F238E27FC236}">
                  <a16:creationId xmlns:a16="http://schemas.microsoft.com/office/drawing/2014/main" id="{3FF3712A-067A-F79C-EE97-A5A52A010B08}"/>
                </a:ext>
              </a:extLst>
            </p:cNvPr>
            <p:cNvGrpSpPr/>
            <p:nvPr/>
          </p:nvGrpSpPr>
          <p:grpSpPr>
            <a:xfrm>
              <a:off x="470065" y="1951664"/>
              <a:ext cx="6665976" cy="1452372"/>
              <a:chOff x="96011" y="115823"/>
              <a:chExt cx="6665976" cy="1452372"/>
            </a:xfrm>
          </p:grpSpPr>
          <p:pic>
            <p:nvPicPr>
              <p:cNvPr id="26" name="object 13">
                <a:extLst>
                  <a:ext uri="{FF2B5EF4-FFF2-40B4-BE49-F238E27FC236}">
                    <a16:creationId xmlns:a16="http://schemas.microsoft.com/office/drawing/2014/main" id="{0B2F6551-7967-E31C-B0AA-7CC591CF9A01}"/>
                  </a:ext>
                </a:extLst>
              </p:cNvPr>
              <p:cNvPicPr/>
              <p:nvPr/>
            </p:nvPicPr>
            <p:blipFill>
              <a:blip r:embed="rId3" cstate="print"/>
              <a:stretch>
                <a:fillRect/>
              </a:stretch>
            </p:blipFill>
            <p:spPr>
              <a:xfrm>
                <a:off x="96011" y="115823"/>
                <a:ext cx="6665976" cy="1452372"/>
              </a:xfrm>
              <a:prstGeom prst="rect">
                <a:avLst/>
              </a:prstGeom>
            </p:spPr>
          </p:pic>
          <p:pic>
            <p:nvPicPr>
              <p:cNvPr id="27" name="object 14">
                <a:extLst>
                  <a:ext uri="{FF2B5EF4-FFF2-40B4-BE49-F238E27FC236}">
                    <a16:creationId xmlns:a16="http://schemas.microsoft.com/office/drawing/2014/main" id="{307BA4F0-FA9B-FF0A-F610-6D80F9CD4B6D}"/>
                  </a:ext>
                </a:extLst>
              </p:cNvPr>
              <p:cNvPicPr/>
              <p:nvPr/>
            </p:nvPicPr>
            <p:blipFill>
              <a:blip r:embed="rId4" cstate="print"/>
              <a:stretch>
                <a:fillRect/>
              </a:stretch>
            </p:blipFill>
            <p:spPr>
              <a:xfrm>
                <a:off x="142849" y="142875"/>
                <a:ext cx="6572275" cy="1358646"/>
              </a:xfrm>
              <a:prstGeom prst="rect">
                <a:avLst/>
              </a:prstGeom>
            </p:spPr>
          </p:pic>
          <p:sp>
            <p:nvSpPr>
              <p:cNvPr id="28" name="object 15">
                <a:extLst>
                  <a:ext uri="{FF2B5EF4-FFF2-40B4-BE49-F238E27FC236}">
                    <a16:creationId xmlns:a16="http://schemas.microsoft.com/office/drawing/2014/main" id="{4B42AEC9-ECA5-9610-DE2F-D6576BE11D14}"/>
                  </a:ext>
                </a:extLst>
              </p:cNvPr>
              <p:cNvSpPr/>
              <p:nvPr/>
            </p:nvSpPr>
            <p:spPr>
              <a:xfrm>
                <a:off x="142849" y="142875"/>
                <a:ext cx="6572884" cy="1358900"/>
              </a:xfrm>
              <a:custGeom>
                <a:avLst/>
                <a:gdLst/>
                <a:ahLst/>
                <a:cxnLst/>
                <a:rect l="l" t="t" r="r" b="b"/>
                <a:pathLst>
                  <a:path w="6572884" h="1358900">
                    <a:moveTo>
                      <a:pt x="0" y="226441"/>
                    </a:moveTo>
                    <a:lnTo>
                      <a:pt x="4600" y="180795"/>
                    </a:lnTo>
                    <a:lnTo>
                      <a:pt x="17795" y="138285"/>
                    </a:lnTo>
                    <a:lnTo>
                      <a:pt x="38673" y="99820"/>
                    </a:lnTo>
                    <a:lnTo>
                      <a:pt x="66324" y="66309"/>
                    </a:lnTo>
                    <a:lnTo>
                      <a:pt x="99837" y="38663"/>
                    </a:lnTo>
                    <a:lnTo>
                      <a:pt x="138301" y="17789"/>
                    </a:lnTo>
                    <a:lnTo>
                      <a:pt x="180806" y="4599"/>
                    </a:lnTo>
                    <a:lnTo>
                      <a:pt x="226440" y="0"/>
                    </a:lnTo>
                    <a:lnTo>
                      <a:pt x="6345834" y="0"/>
                    </a:lnTo>
                    <a:lnTo>
                      <a:pt x="6391480" y="4599"/>
                    </a:lnTo>
                    <a:lnTo>
                      <a:pt x="6433990" y="17789"/>
                    </a:lnTo>
                    <a:lnTo>
                      <a:pt x="6472455" y="38663"/>
                    </a:lnTo>
                    <a:lnTo>
                      <a:pt x="6505965" y="66309"/>
                    </a:lnTo>
                    <a:lnTo>
                      <a:pt x="6533612" y="99820"/>
                    </a:lnTo>
                    <a:lnTo>
                      <a:pt x="6554485" y="138285"/>
                    </a:lnTo>
                    <a:lnTo>
                      <a:pt x="6567676" y="180795"/>
                    </a:lnTo>
                    <a:lnTo>
                      <a:pt x="6572275" y="226441"/>
                    </a:lnTo>
                    <a:lnTo>
                      <a:pt x="6572275" y="1132204"/>
                    </a:lnTo>
                    <a:lnTo>
                      <a:pt x="6567676" y="1177850"/>
                    </a:lnTo>
                    <a:lnTo>
                      <a:pt x="6554485" y="1220360"/>
                    </a:lnTo>
                    <a:lnTo>
                      <a:pt x="6533612" y="1258825"/>
                    </a:lnTo>
                    <a:lnTo>
                      <a:pt x="6505965" y="1292336"/>
                    </a:lnTo>
                    <a:lnTo>
                      <a:pt x="6472455" y="1319982"/>
                    </a:lnTo>
                    <a:lnTo>
                      <a:pt x="6433990" y="1340856"/>
                    </a:lnTo>
                    <a:lnTo>
                      <a:pt x="6391480" y="1354046"/>
                    </a:lnTo>
                    <a:lnTo>
                      <a:pt x="6345834" y="1358646"/>
                    </a:lnTo>
                    <a:lnTo>
                      <a:pt x="226440" y="1358646"/>
                    </a:lnTo>
                    <a:lnTo>
                      <a:pt x="180806" y="1354046"/>
                    </a:lnTo>
                    <a:lnTo>
                      <a:pt x="138301" y="1340856"/>
                    </a:lnTo>
                    <a:lnTo>
                      <a:pt x="99837" y="1319982"/>
                    </a:lnTo>
                    <a:lnTo>
                      <a:pt x="66324" y="1292336"/>
                    </a:lnTo>
                    <a:lnTo>
                      <a:pt x="38673" y="1258825"/>
                    </a:lnTo>
                    <a:lnTo>
                      <a:pt x="17795" y="1220360"/>
                    </a:lnTo>
                    <a:lnTo>
                      <a:pt x="4600" y="1177850"/>
                    </a:lnTo>
                    <a:lnTo>
                      <a:pt x="0" y="1132204"/>
                    </a:lnTo>
                    <a:lnTo>
                      <a:pt x="0" y="226441"/>
                    </a:lnTo>
                    <a:close/>
                  </a:path>
                </a:pathLst>
              </a:custGeom>
              <a:ln w="9525">
                <a:solidFill>
                  <a:srgbClr val="55CE74"/>
                </a:solidFill>
              </a:ln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pic>
            <p:nvPicPr>
              <p:cNvPr id="29" name="object 16">
                <a:extLst>
                  <a:ext uri="{FF2B5EF4-FFF2-40B4-BE49-F238E27FC236}">
                    <a16:creationId xmlns:a16="http://schemas.microsoft.com/office/drawing/2014/main" id="{6F1C0478-8CE6-3243-C4CB-F37A52D6152C}"/>
                  </a:ext>
                </a:extLst>
              </p:cNvPr>
              <p:cNvPicPr/>
              <p:nvPr/>
            </p:nvPicPr>
            <p:blipFill>
              <a:blip r:embed="rId5" cstate="print"/>
              <a:stretch>
                <a:fillRect/>
              </a:stretch>
            </p:blipFill>
            <p:spPr>
              <a:xfrm>
                <a:off x="2500248" y="305930"/>
                <a:ext cx="1714500" cy="733945"/>
              </a:xfrm>
              <a:prstGeom prst="rect">
                <a:avLst/>
              </a:prstGeom>
            </p:spPr>
          </p:pic>
        </p:grpSp>
        <p:sp>
          <p:nvSpPr>
            <p:cNvPr id="23" name="object 16">
              <a:extLst>
                <a:ext uri="{FF2B5EF4-FFF2-40B4-BE49-F238E27FC236}">
                  <a16:creationId xmlns:a16="http://schemas.microsoft.com/office/drawing/2014/main" id="{28B4F306-DC95-C390-C7B0-7006EDF98A52}"/>
                </a:ext>
              </a:extLst>
            </p:cNvPr>
            <p:cNvSpPr txBox="1"/>
            <p:nvPr/>
          </p:nvSpPr>
          <p:spPr>
            <a:xfrm>
              <a:off x="2775727" y="2875716"/>
              <a:ext cx="3332858" cy="391795"/>
            </a:xfrm>
            <a:prstGeom prst="rect">
              <a:avLst/>
            </a:prstGeom>
            <a:noFill/>
          </p:spPr>
          <p:txBody>
            <a:bodyPr vert="horz" wrap="square" lIns="0" tIns="12700" rIns="0" bIns="0" rtlCol="0">
              <a:spAutoFit/>
            </a:bodyPr>
            <a:lstStyle/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Volumen 4,  Número 1  Enero a Julio 2021</a:t>
              </a:r>
            </a:p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Revista Semestral. Venezuela</a:t>
              </a:r>
              <a:endParaRPr sz="1200" dirty="0">
                <a:latin typeface="Arial"/>
                <a:cs typeface="Arial"/>
              </a:endParaRPr>
            </a:p>
          </p:txBody>
        </p:sp>
        <p:pic>
          <p:nvPicPr>
            <p:cNvPr id="24" name="object 25">
              <a:extLst>
                <a:ext uri="{FF2B5EF4-FFF2-40B4-BE49-F238E27FC236}">
                  <a16:creationId xmlns:a16="http://schemas.microsoft.com/office/drawing/2014/main" id="{EBD0633C-5AEE-3817-B5A8-738801BC1B69}"/>
                </a:ext>
              </a:extLst>
            </p:cNvPr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470065" y="2027896"/>
              <a:ext cx="2305662" cy="1053903"/>
            </a:xfrm>
            <a:prstGeom prst="rect">
              <a:avLst/>
            </a:prstGeom>
          </p:spPr>
        </p:pic>
        <p:pic>
          <p:nvPicPr>
            <p:cNvPr id="25" name="object 31">
              <a:extLst>
                <a:ext uri="{FF2B5EF4-FFF2-40B4-BE49-F238E27FC236}">
                  <a16:creationId xmlns:a16="http://schemas.microsoft.com/office/drawing/2014/main" id="{78D1EB8B-4902-E5B1-6899-FD383EC76B7A}"/>
                </a:ext>
              </a:extLst>
            </p:cNvPr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4932681" y="1951410"/>
              <a:ext cx="1805304" cy="893889"/>
            </a:xfrm>
            <a:prstGeom prst="rect">
              <a:avLst/>
            </a:prstGeom>
          </p:spPr>
        </p:pic>
      </p:grpSp>
    </p:spTree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object 16"/>
          <p:cNvSpPr txBox="1"/>
          <p:nvPr/>
        </p:nvSpPr>
        <p:spPr>
          <a:xfrm>
            <a:off x="247394" y="1501515"/>
            <a:ext cx="6418580" cy="6381491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305"/>
              </a:spcBef>
            </a:pPr>
            <a:endParaRPr lang="es-MX" sz="1200" dirty="0">
              <a:latin typeface="Arial"/>
              <a:cs typeface="Arial"/>
            </a:endParaRPr>
          </a:p>
          <a:p>
            <a:pPr marL="375285" marR="6985" indent="-363220" algn="just">
              <a:lnSpc>
                <a:spcPct val="100000"/>
              </a:lnSpc>
            </a:pPr>
            <a:r>
              <a:rPr lang="es-MX" sz="1200" dirty="0">
                <a:latin typeface="Times New Roman"/>
                <a:cs typeface="Times New Roman"/>
              </a:rPr>
              <a:t>educativa,</a:t>
            </a:r>
            <a:r>
              <a:rPr lang="es-MX" sz="1200" spc="315" dirty="0">
                <a:latin typeface="Times New Roman"/>
                <a:cs typeface="Times New Roman"/>
              </a:rPr>
              <a:t> </a:t>
            </a:r>
            <a:r>
              <a:rPr lang="es-MX" sz="1200" dirty="0">
                <a:latin typeface="Times New Roman"/>
                <a:cs typeface="Times New Roman"/>
              </a:rPr>
              <a:t>y</a:t>
            </a:r>
            <a:r>
              <a:rPr lang="es-MX" sz="1200" spc="285" dirty="0">
                <a:latin typeface="Times New Roman"/>
                <a:cs typeface="Times New Roman"/>
              </a:rPr>
              <a:t> </a:t>
            </a:r>
            <a:r>
              <a:rPr lang="es-MX" sz="1200" dirty="0">
                <a:latin typeface="Times New Roman"/>
                <a:cs typeface="Times New Roman"/>
              </a:rPr>
              <a:t>tanto</a:t>
            </a:r>
            <a:r>
              <a:rPr lang="es-MX" sz="1200" spc="310" dirty="0">
                <a:latin typeface="Times New Roman"/>
                <a:cs typeface="Times New Roman"/>
              </a:rPr>
              <a:t> </a:t>
            </a:r>
            <a:r>
              <a:rPr lang="es-MX" sz="1200" dirty="0">
                <a:latin typeface="Times New Roman"/>
                <a:cs typeface="Times New Roman"/>
              </a:rPr>
              <a:t>más</a:t>
            </a:r>
            <a:r>
              <a:rPr lang="es-MX" sz="1200" spc="300" dirty="0">
                <a:latin typeface="Times New Roman"/>
                <a:cs typeface="Times New Roman"/>
              </a:rPr>
              <a:t> </a:t>
            </a:r>
            <a:r>
              <a:rPr lang="es-MX" sz="1200" dirty="0">
                <a:latin typeface="Times New Roman"/>
                <a:cs typeface="Times New Roman"/>
              </a:rPr>
              <a:t>cuanto</a:t>
            </a:r>
            <a:r>
              <a:rPr lang="es-MX" sz="1200" spc="300" dirty="0">
                <a:latin typeface="Times New Roman"/>
                <a:cs typeface="Times New Roman"/>
              </a:rPr>
              <a:t> </a:t>
            </a:r>
            <a:r>
              <a:rPr lang="es-MX" sz="1200" dirty="0">
                <a:latin typeface="Times New Roman"/>
                <a:cs typeface="Times New Roman"/>
              </a:rPr>
              <a:t>se</a:t>
            </a:r>
            <a:r>
              <a:rPr lang="es-MX" sz="1200" spc="300" dirty="0">
                <a:latin typeface="Times New Roman"/>
                <a:cs typeface="Times New Roman"/>
              </a:rPr>
              <a:t> </a:t>
            </a:r>
            <a:r>
              <a:rPr lang="es-MX" sz="1200" dirty="0">
                <a:latin typeface="Times New Roman"/>
                <a:cs typeface="Times New Roman"/>
              </a:rPr>
              <a:t>ejerza</a:t>
            </a:r>
            <a:r>
              <a:rPr lang="es-MX" sz="1200" spc="295" dirty="0">
                <a:latin typeface="Times New Roman"/>
                <a:cs typeface="Times New Roman"/>
              </a:rPr>
              <a:t> </a:t>
            </a:r>
            <a:r>
              <a:rPr lang="es-MX" sz="1200" dirty="0">
                <a:latin typeface="Times New Roman"/>
                <a:cs typeface="Times New Roman"/>
              </a:rPr>
              <a:t>en</a:t>
            </a:r>
            <a:r>
              <a:rPr lang="es-MX" sz="1200" spc="290" dirty="0">
                <a:latin typeface="Times New Roman"/>
                <a:cs typeface="Times New Roman"/>
              </a:rPr>
              <a:t> </a:t>
            </a:r>
            <a:r>
              <a:rPr lang="es-MX" sz="1200" dirty="0">
                <a:latin typeface="Times New Roman"/>
                <a:cs typeface="Times New Roman"/>
              </a:rPr>
              <a:t>su</a:t>
            </a:r>
            <a:r>
              <a:rPr lang="es-MX" sz="1200" spc="295" dirty="0">
                <a:latin typeface="Times New Roman"/>
                <a:cs typeface="Times New Roman"/>
              </a:rPr>
              <a:t> </a:t>
            </a:r>
            <a:r>
              <a:rPr lang="es-MX" sz="1200" dirty="0">
                <a:latin typeface="Times New Roman"/>
                <a:cs typeface="Times New Roman"/>
              </a:rPr>
              <a:t>más</a:t>
            </a:r>
            <a:r>
              <a:rPr lang="es-MX" sz="1200" spc="295" dirty="0">
                <a:latin typeface="Times New Roman"/>
                <a:cs typeface="Times New Roman"/>
              </a:rPr>
              <a:t> </a:t>
            </a:r>
            <a:r>
              <a:rPr lang="es-MX" sz="1200" dirty="0">
                <a:latin typeface="Times New Roman"/>
                <a:cs typeface="Times New Roman"/>
              </a:rPr>
              <a:t>alto</a:t>
            </a:r>
            <a:r>
              <a:rPr lang="es-MX" sz="1200" spc="295" dirty="0">
                <a:latin typeface="Times New Roman"/>
                <a:cs typeface="Times New Roman"/>
              </a:rPr>
              <a:t> </a:t>
            </a:r>
            <a:r>
              <a:rPr lang="es-MX" sz="1200" dirty="0">
                <a:latin typeface="Times New Roman"/>
                <a:cs typeface="Times New Roman"/>
              </a:rPr>
              <a:t>nivel,</a:t>
            </a:r>
            <a:r>
              <a:rPr lang="es-MX" sz="1200" spc="305" dirty="0">
                <a:latin typeface="Times New Roman"/>
                <a:cs typeface="Times New Roman"/>
              </a:rPr>
              <a:t> </a:t>
            </a:r>
            <a:r>
              <a:rPr lang="es-MX" sz="1200" dirty="0">
                <a:latin typeface="Times New Roman"/>
                <a:cs typeface="Times New Roman"/>
              </a:rPr>
              <a:t>como</a:t>
            </a:r>
            <a:r>
              <a:rPr lang="es-MX" sz="1200" spc="305" dirty="0">
                <a:latin typeface="Times New Roman"/>
                <a:cs typeface="Times New Roman"/>
              </a:rPr>
              <a:t> </a:t>
            </a:r>
            <a:r>
              <a:rPr lang="es-MX" sz="1200" dirty="0">
                <a:latin typeface="Times New Roman"/>
                <a:cs typeface="Times New Roman"/>
              </a:rPr>
              <a:t>es</a:t>
            </a:r>
            <a:r>
              <a:rPr lang="es-MX" sz="1200" spc="295" dirty="0">
                <a:latin typeface="Times New Roman"/>
                <a:cs typeface="Times New Roman"/>
              </a:rPr>
              <a:t> </a:t>
            </a:r>
            <a:r>
              <a:rPr lang="es-MX" sz="1200" dirty="0">
                <a:latin typeface="Times New Roman"/>
                <a:cs typeface="Times New Roman"/>
              </a:rPr>
              <a:t>el</a:t>
            </a:r>
            <a:r>
              <a:rPr lang="es-MX" sz="1200" spc="310" dirty="0">
                <a:latin typeface="Times New Roman"/>
                <a:cs typeface="Times New Roman"/>
              </a:rPr>
              <a:t> </a:t>
            </a:r>
            <a:r>
              <a:rPr lang="es-MX" sz="1200" dirty="0">
                <a:latin typeface="Times New Roman"/>
                <a:cs typeface="Times New Roman"/>
              </a:rPr>
              <a:t>caso</a:t>
            </a:r>
            <a:r>
              <a:rPr lang="es-MX" sz="1200" spc="290" dirty="0">
                <a:latin typeface="Times New Roman"/>
                <a:cs typeface="Times New Roman"/>
              </a:rPr>
              <a:t> </a:t>
            </a:r>
            <a:r>
              <a:rPr lang="es-MX" sz="1200" dirty="0">
                <a:latin typeface="Times New Roman"/>
                <a:cs typeface="Times New Roman"/>
              </a:rPr>
              <a:t>de</a:t>
            </a:r>
            <a:r>
              <a:rPr lang="es-MX" sz="1200" spc="290" dirty="0">
                <a:latin typeface="Times New Roman"/>
                <a:cs typeface="Times New Roman"/>
              </a:rPr>
              <a:t> </a:t>
            </a:r>
            <a:r>
              <a:rPr lang="es-MX" sz="1200" dirty="0">
                <a:latin typeface="Times New Roman"/>
                <a:cs typeface="Times New Roman"/>
              </a:rPr>
              <a:t>la</a:t>
            </a:r>
            <a:r>
              <a:rPr lang="es-MX" sz="1200" spc="290" dirty="0">
                <a:latin typeface="Times New Roman"/>
                <a:cs typeface="Times New Roman"/>
              </a:rPr>
              <a:t> </a:t>
            </a:r>
            <a:r>
              <a:rPr lang="es-MX" sz="1200" spc="-10" dirty="0">
                <a:latin typeface="Times New Roman"/>
                <a:cs typeface="Times New Roman"/>
              </a:rPr>
              <a:t>formación </a:t>
            </a:r>
            <a:r>
              <a:rPr lang="es-MX" sz="1200" dirty="0">
                <a:latin typeface="Times New Roman"/>
                <a:cs typeface="Times New Roman"/>
              </a:rPr>
              <a:t>universitaria.</a:t>
            </a:r>
            <a:r>
              <a:rPr lang="es-MX" sz="1200" spc="240" dirty="0">
                <a:latin typeface="Times New Roman"/>
                <a:cs typeface="Times New Roman"/>
              </a:rPr>
              <a:t> </a:t>
            </a:r>
            <a:r>
              <a:rPr lang="es-MX" sz="1200" dirty="0">
                <a:latin typeface="Times New Roman"/>
                <a:cs typeface="Times New Roman"/>
              </a:rPr>
              <a:t>Por</a:t>
            </a:r>
            <a:r>
              <a:rPr lang="es-MX" sz="1200" spc="240" dirty="0">
                <a:latin typeface="Times New Roman"/>
                <a:cs typeface="Times New Roman"/>
              </a:rPr>
              <a:t> </a:t>
            </a:r>
            <a:r>
              <a:rPr lang="es-MX" sz="1200" dirty="0">
                <a:latin typeface="Times New Roman"/>
                <a:cs typeface="Times New Roman"/>
              </a:rPr>
              <a:t>eso,</a:t>
            </a:r>
            <a:r>
              <a:rPr lang="es-MX" sz="1200" spc="245" dirty="0">
                <a:latin typeface="Times New Roman"/>
                <a:cs typeface="Times New Roman"/>
              </a:rPr>
              <a:t> </a:t>
            </a:r>
            <a:r>
              <a:rPr lang="es-MX" sz="1200" dirty="0">
                <a:latin typeface="Times New Roman"/>
                <a:cs typeface="Times New Roman"/>
              </a:rPr>
              <a:t>el</a:t>
            </a:r>
            <a:r>
              <a:rPr lang="es-MX" sz="1200" spc="245" dirty="0">
                <a:latin typeface="Times New Roman"/>
                <a:cs typeface="Times New Roman"/>
              </a:rPr>
              <a:t> </a:t>
            </a:r>
            <a:r>
              <a:rPr lang="es-MX" sz="1200" dirty="0">
                <a:latin typeface="Times New Roman"/>
                <a:cs typeface="Times New Roman"/>
              </a:rPr>
              <a:t>principal</a:t>
            </a:r>
            <a:r>
              <a:rPr lang="es-MX" sz="1200" spc="250" dirty="0">
                <a:latin typeface="Times New Roman"/>
                <a:cs typeface="Times New Roman"/>
              </a:rPr>
              <a:t> </a:t>
            </a:r>
            <a:r>
              <a:rPr lang="es-MX" sz="1200" dirty="0">
                <a:latin typeface="Times New Roman"/>
                <a:cs typeface="Times New Roman"/>
              </a:rPr>
              <a:t>beneficio</a:t>
            </a:r>
            <a:r>
              <a:rPr lang="es-MX" sz="1200" spc="250" dirty="0">
                <a:latin typeface="Times New Roman"/>
                <a:cs typeface="Times New Roman"/>
              </a:rPr>
              <a:t> </a:t>
            </a:r>
            <a:r>
              <a:rPr lang="es-MX" sz="1200" dirty="0">
                <a:latin typeface="Times New Roman"/>
                <a:cs typeface="Times New Roman"/>
              </a:rPr>
              <a:t>que</a:t>
            </a:r>
            <a:r>
              <a:rPr lang="es-MX" sz="1200" spc="235" dirty="0">
                <a:latin typeface="Times New Roman"/>
                <a:cs typeface="Times New Roman"/>
              </a:rPr>
              <a:t> </a:t>
            </a:r>
            <a:r>
              <a:rPr lang="es-MX" sz="1200" dirty="0">
                <a:latin typeface="Times New Roman"/>
                <a:cs typeface="Times New Roman"/>
              </a:rPr>
              <a:t>un</a:t>
            </a:r>
            <a:r>
              <a:rPr lang="es-MX" sz="1200" spc="240" dirty="0">
                <a:latin typeface="Times New Roman"/>
                <a:cs typeface="Times New Roman"/>
              </a:rPr>
              <a:t> </a:t>
            </a:r>
            <a:r>
              <a:rPr lang="es-MX" sz="1200" dirty="0">
                <a:latin typeface="Times New Roman"/>
                <a:cs typeface="Times New Roman"/>
              </a:rPr>
              <a:t>profesor</a:t>
            </a:r>
            <a:r>
              <a:rPr lang="es-MX" sz="1200" spc="240" dirty="0">
                <a:latin typeface="Times New Roman"/>
                <a:cs typeface="Times New Roman"/>
              </a:rPr>
              <a:t> </a:t>
            </a:r>
            <a:r>
              <a:rPr lang="es-MX" sz="1200" dirty="0">
                <a:latin typeface="Times New Roman"/>
                <a:cs typeface="Times New Roman"/>
              </a:rPr>
              <a:t>puede</a:t>
            </a:r>
            <a:r>
              <a:rPr lang="es-MX" sz="1200" spc="240" dirty="0">
                <a:latin typeface="Times New Roman"/>
                <a:cs typeface="Times New Roman"/>
              </a:rPr>
              <a:t> </a:t>
            </a:r>
            <a:r>
              <a:rPr lang="es-MX" sz="1200" dirty="0">
                <a:latin typeface="Times New Roman"/>
                <a:cs typeface="Times New Roman"/>
              </a:rPr>
              <a:t>aportar</a:t>
            </a:r>
            <a:r>
              <a:rPr lang="es-MX" sz="1200" spc="240" dirty="0">
                <a:latin typeface="Times New Roman"/>
                <a:cs typeface="Times New Roman"/>
              </a:rPr>
              <a:t> </a:t>
            </a:r>
            <a:r>
              <a:rPr lang="es-MX" sz="1200" dirty="0">
                <a:latin typeface="Times New Roman"/>
                <a:cs typeface="Times New Roman"/>
              </a:rPr>
              <a:t>a</a:t>
            </a:r>
            <a:r>
              <a:rPr lang="es-MX" sz="1200" spc="240" dirty="0">
                <a:latin typeface="Times New Roman"/>
                <a:cs typeface="Times New Roman"/>
              </a:rPr>
              <a:t> </a:t>
            </a:r>
            <a:r>
              <a:rPr lang="es-MX" sz="1200" dirty="0">
                <a:latin typeface="Times New Roman"/>
                <a:cs typeface="Times New Roman"/>
              </a:rPr>
              <a:t>sus</a:t>
            </a:r>
            <a:r>
              <a:rPr lang="es-MX" sz="1200" spc="245" dirty="0">
                <a:latin typeface="Times New Roman"/>
                <a:cs typeface="Times New Roman"/>
              </a:rPr>
              <a:t> </a:t>
            </a:r>
            <a:r>
              <a:rPr lang="es-MX" sz="1200" spc="-10" dirty="0">
                <a:latin typeface="Times New Roman"/>
                <a:cs typeface="Times New Roman"/>
              </a:rPr>
              <a:t>estudiantes </a:t>
            </a:r>
            <a:r>
              <a:rPr lang="es-MX" sz="1200" dirty="0">
                <a:latin typeface="Times New Roman"/>
                <a:cs typeface="Times New Roman"/>
              </a:rPr>
              <a:t>estriba</a:t>
            </a:r>
            <a:r>
              <a:rPr lang="es-MX" sz="1200" spc="75" dirty="0">
                <a:latin typeface="Times New Roman"/>
                <a:cs typeface="Times New Roman"/>
              </a:rPr>
              <a:t> </a:t>
            </a:r>
            <a:r>
              <a:rPr lang="es-MX" sz="1200" dirty="0">
                <a:latin typeface="Times New Roman"/>
                <a:cs typeface="Times New Roman"/>
              </a:rPr>
              <a:t>en</a:t>
            </a:r>
            <a:r>
              <a:rPr lang="es-MX" sz="1200" spc="65" dirty="0">
                <a:latin typeface="Times New Roman"/>
                <a:cs typeface="Times New Roman"/>
              </a:rPr>
              <a:t> </a:t>
            </a:r>
            <a:r>
              <a:rPr lang="es-MX" sz="1200" dirty="0">
                <a:latin typeface="Times New Roman"/>
                <a:cs typeface="Times New Roman"/>
              </a:rPr>
              <a:t>descubrirle</a:t>
            </a:r>
            <a:r>
              <a:rPr lang="es-MX" sz="1200" spc="80" dirty="0">
                <a:latin typeface="Times New Roman"/>
                <a:cs typeface="Times New Roman"/>
              </a:rPr>
              <a:t> </a:t>
            </a:r>
            <a:r>
              <a:rPr lang="es-MX" sz="1200" dirty="0">
                <a:latin typeface="Times New Roman"/>
                <a:cs typeface="Times New Roman"/>
              </a:rPr>
              <a:t>metas</a:t>
            </a:r>
            <a:r>
              <a:rPr lang="es-MX" sz="1200" spc="70" dirty="0">
                <a:latin typeface="Times New Roman"/>
                <a:cs typeface="Times New Roman"/>
              </a:rPr>
              <a:t> </a:t>
            </a:r>
            <a:r>
              <a:rPr lang="es-MX" sz="1200" dirty="0">
                <a:latin typeface="Times New Roman"/>
                <a:cs typeface="Times New Roman"/>
              </a:rPr>
              <a:t>que</a:t>
            </a:r>
            <a:r>
              <a:rPr lang="es-MX" sz="1200" spc="60" dirty="0">
                <a:latin typeface="Times New Roman"/>
                <a:cs typeface="Times New Roman"/>
              </a:rPr>
              <a:t> </a:t>
            </a:r>
            <a:r>
              <a:rPr lang="es-MX" sz="1200" dirty="0">
                <a:latin typeface="Times New Roman"/>
                <a:cs typeface="Times New Roman"/>
              </a:rPr>
              <a:t>valgan</a:t>
            </a:r>
            <a:r>
              <a:rPr lang="es-MX" sz="1200" spc="70" dirty="0">
                <a:latin typeface="Times New Roman"/>
                <a:cs typeface="Times New Roman"/>
              </a:rPr>
              <a:t> </a:t>
            </a:r>
            <a:r>
              <a:rPr lang="es-MX" sz="1200" dirty="0">
                <a:latin typeface="Times New Roman"/>
                <a:cs typeface="Times New Roman"/>
              </a:rPr>
              <a:t>la</a:t>
            </a:r>
            <a:r>
              <a:rPr lang="es-MX" sz="1200" spc="60" dirty="0">
                <a:latin typeface="Times New Roman"/>
                <a:cs typeface="Times New Roman"/>
              </a:rPr>
              <a:t> </a:t>
            </a:r>
            <a:r>
              <a:rPr lang="es-MX" sz="1200" dirty="0">
                <a:latin typeface="Times New Roman"/>
                <a:cs typeface="Times New Roman"/>
              </a:rPr>
              <a:t>pena.</a:t>
            </a:r>
            <a:r>
              <a:rPr lang="es-MX" sz="1200" spc="80" dirty="0">
                <a:latin typeface="Times New Roman"/>
                <a:cs typeface="Times New Roman"/>
              </a:rPr>
              <a:t> </a:t>
            </a:r>
            <a:r>
              <a:rPr lang="es-MX" sz="1200" dirty="0">
                <a:latin typeface="Times New Roman"/>
                <a:cs typeface="Times New Roman"/>
              </a:rPr>
              <a:t>Esos</a:t>
            </a:r>
            <a:r>
              <a:rPr lang="es-MX" sz="1200" spc="75" dirty="0">
                <a:latin typeface="Times New Roman"/>
                <a:cs typeface="Times New Roman"/>
              </a:rPr>
              <a:t> </a:t>
            </a:r>
            <a:r>
              <a:rPr lang="es-MX" sz="1200" dirty="0">
                <a:latin typeface="Times New Roman"/>
                <a:cs typeface="Times New Roman"/>
              </a:rPr>
              <a:t>fines</a:t>
            </a:r>
            <a:r>
              <a:rPr lang="es-MX" sz="1200" spc="70" dirty="0">
                <a:latin typeface="Times New Roman"/>
                <a:cs typeface="Times New Roman"/>
              </a:rPr>
              <a:t> </a:t>
            </a:r>
            <a:r>
              <a:rPr lang="es-MX" sz="1200" dirty="0">
                <a:latin typeface="Times New Roman"/>
                <a:cs typeface="Times New Roman"/>
              </a:rPr>
              <a:t>serán</a:t>
            </a:r>
            <a:r>
              <a:rPr lang="es-MX" sz="1200" spc="70" dirty="0">
                <a:latin typeface="Times New Roman"/>
                <a:cs typeface="Times New Roman"/>
              </a:rPr>
              <a:t> </a:t>
            </a:r>
            <a:r>
              <a:rPr lang="es-MX" sz="1200" dirty="0">
                <a:latin typeface="Times New Roman"/>
                <a:cs typeface="Times New Roman"/>
              </a:rPr>
              <a:t>los</a:t>
            </a:r>
            <a:r>
              <a:rPr lang="es-MX" sz="1200" spc="70" dirty="0">
                <a:latin typeface="Times New Roman"/>
                <a:cs typeface="Times New Roman"/>
              </a:rPr>
              <a:t> </a:t>
            </a:r>
            <a:r>
              <a:rPr lang="es-MX" sz="1200" dirty="0">
                <a:latin typeface="Times New Roman"/>
                <a:cs typeface="Times New Roman"/>
              </a:rPr>
              <a:t>que</a:t>
            </a:r>
            <a:r>
              <a:rPr lang="es-MX" sz="1200" spc="75" dirty="0">
                <a:latin typeface="Times New Roman"/>
                <a:cs typeface="Times New Roman"/>
              </a:rPr>
              <a:t> </a:t>
            </a:r>
            <a:r>
              <a:rPr lang="es-MX" sz="1200" dirty="0">
                <a:latin typeface="Times New Roman"/>
                <a:cs typeface="Times New Roman"/>
              </a:rPr>
              <a:t>le</a:t>
            </a:r>
            <a:r>
              <a:rPr lang="es-MX" sz="1200" spc="60" dirty="0">
                <a:latin typeface="Times New Roman"/>
                <a:cs typeface="Times New Roman"/>
              </a:rPr>
              <a:t> </a:t>
            </a:r>
            <a:r>
              <a:rPr lang="es-MX" sz="1200" dirty="0">
                <a:latin typeface="Times New Roman"/>
                <a:cs typeface="Times New Roman"/>
              </a:rPr>
              <a:t>muevan</a:t>
            </a:r>
            <a:r>
              <a:rPr lang="es-MX" sz="1200" spc="80" dirty="0">
                <a:latin typeface="Times New Roman"/>
                <a:cs typeface="Times New Roman"/>
              </a:rPr>
              <a:t> </a:t>
            </a:r>
            <a:r>
              <a:rPr lang="es-MX" sz="1200" dirty="0">
                <a:latin typeface="Times New Roman"/>
                <a:cs typeface="Times New Roman"/>
              </a:rPr>
              <a:t>a</a:t>
            </a:r>
            <a:r>
              <a:rPr lang="es-MX" sz="1200" spc="75" dirty="0">
                <a:latin typeface="Times New Roman"/>
                <a:cs typeface="Times New Roman"/>
              </a:rPr>
              <a:t> </a:t>
            </a:r>
            <a:r>
              <a:rPr lang="es-MX" sz="1200" spc="-10" dirty="0">
                <a:latin typeface="Times New Roman"/>
                <a:cs typeface="Times New Roman"/>
              </a:rPr>
              <a:t>esforzarse </a:t>
            </a:r>
            <a:r>
              <a:rPr lang="es-MX" sz="1200" dirty="0">
                <a:latin typeface="Times New Roman"/>
                <a:cs typeface="Times New Roman"/>
              </a:rPr>
              <a:t>por</a:t>
            </a:r>
            <a:r>
              <a:rPr lang="es-MX" sz="1200" spc="-40" dirty="0">
                <a:latin typeface="Times New Roman"/>
                <a:cs typeface="Times New Roman"/>
              </a:rPr>
              <a:t> </a:t>
            </a:r>
            <a:r>
              <a:rPr lang="es-MX" sz="1200" dirty="0">
                <a:latin typeface="Times New Roman"/>
                <a:cs typeface="Times New Roman"/>
              </a:rPr>
              <a:t>adquirir</a:t>
            </a:r>
            <a:r>
              <a:rPr lang="es-MX" sz="1200" spc="-20" dirty="0">
                <a:latin typeface="Times New Roman"/>
                <a:cs typeface="Times New Roman"/>
              </a:rPr>
              <a:t> </a:t>
            </a:r>
            <a:r>
              <a:rPr lang="es-MX" sz="1200" dirty="0">
                <a:latin typeface="Times New Roman"/>
                <a:cs typeface="Times New Roman"/>
              </a:rPr>
              <a:t>las</a:t>
            </a:r>
            <a:r>
              <a:rPr lang="es-MX" sz="1200" spc="-35" dirty="0">
                <a:latin typeface="Times New Roman"/>
                <a:cs typeface="Times New Roman"/>
              </a:rPr>
              <a:t> </a:t>
            </a:r>
            <a:r>
              <a:rPr lang="es-MX" sz="1200" dirty="0">
                <a:latin typeface="Times New Roman"/>
                <a:cs typeface="Times New Roman"/>
              </a:rPr>
              <a:t>capacidades</a:t>
            </a:r>
            <a:r>
              <a:rPr lang="es-MX" sz="1200" spc="20" dirty="0">
                <a:latin typeface="Times New Roman"/>
                <a:cs typeface="Times New Roman"/>
              </a:rPr>
              <a:t> </a:t>
            </a:r>
            <a:r>
              <a:rPr lang="es-MX" sz="1200" dirty="0">
                <a:latin typeface="Times New Roman"/>
                <a:cs typeface="Times New Roman"/>
              </a:rPr>
              <a:t>precisas</a:t>
            </a:r>
            <a:r>
              <a:rPr lang="es-MX" sz="1200" spc="-15" dirty="0">
                <a:latin typeface="Times New Roman"/>
                <a:cs typeface="Times New Roman"/>
              </a:rPr>
              <a:t> </a:t>
            </a:r>
            <a:r>
              <a:rPr lang="es-MX" sz="1200" dirty="0">
                <a:latin typeface="Times New Roman"/>
                <a:cs typeface="Times New Roman"/>
              </a:rPr>
              <a:t>para</a:t>
            </a:r>
            <a:r>
              <a:rPr lang="es-MX" sz="1200" spc="-20" dirty="0">
                <a:latin typeface="Times New Roman"/>
                <a:cs typeface="Times New Roman"/>
              </a:rPr>
              <a:t> </a:t>
            </a:r>
            <a:r>
              <a:rPr lang="es-MX" sz="1200" spc="-10" dirty="0">
                <a:latin typeface="Times New Roman"/>
                <a:cs typeface="Times New Roman"/>
              </a:rPr>
              <a:t>alcanzarlos.</a:t>
            </a:r>
            <a:endParaRPr lang="es-MX" sz="1200" dirty="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240"/>
              </a:spcBef>
            </a:pPr>
            <a:endParaRPr sz="1200" dirty="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</a:pPr>
            <a:r>
              <a:rPr sz="1200" b="1" dirty="0">
                <a:latin typeface="Times New Roman"/>
                <a:cs typeface="Times New Roman"/>
              </a:rPr>
              <a:t>ABORDAJE</a:t>
            </a:r>
            <a:r>
              <a:rPr sz="1200" b="1" spc="-3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METODOLÓGICO</a:t>
            </a:r>
            <a:endParaRPr sz="1200" dirty="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40"/>
              </a:spcBef>
            </a:pPr>
            <a:endParaRPr sz="1200" dirty="0">
              <a:latin typeface="Times New Roman"/>
              <a:cs typeface="Times New Roman"/>
            </a:endParaRPr>
          </a:p>
          <a:p>
            <a:pPr marL="375285" marR="5080" indent="-363220" algn="just">
              <a:lnSpc>
                <a:spcPct val="100000"/>
              </a:lnSpc>
              <a:spcBef>
                <a:spcPts val="5"/>
              </a:spcBef>
            </a:pP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investigación se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enmarcó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paradigma</a:t>
            </a:r>
            <a:r>
              <a:rPr sz="1200" b="1" spc="-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interpretativo</a:t>
            </a:r>
            <a:r>
              <a:rPr sz="1200" dirty="0">
                <a:latin typeface="Times New Roman"/>
                <a:cs typeface="Times New Roman"/>
              </a:rPr>
              <a:t>,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bajo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enfoque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cualitativo</a:t>
            </a:r>
            <a:r>
              <a:rPr sz="1200" dirty="0">
                <a:latin typeface="Times New Roman"/>
                <a:cs typeface="Times New Roman"/>
              </a:rPr>
              <a:t>,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asumiendo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bondades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método</a:t>
            </a:r>
            <a:r>
              <a:rPr sz="1200" b="1" spc="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hermenéutico</a:t>
            </a:r>
            <a:r>
              <a:rPr sz="1200" b="1" spc="3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-</a:t>
            </a:r>
            <a:r>
              <a:rPr sz="1200" b="1" spc="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fenomenológico</a:t>
            </a:r>
            <a:r>
              <a:rPr sz="1200" dirty="0">
                <a:latin typeface="Times New Roman"/>
                <a:cs typeface="Times New Roman"/>
              </a:rPr>
              <a:t>,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acuerdo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Van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Manen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(2003),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investigador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fenomenológico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hermenéutico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interesa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estudio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significado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esencial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fenómenos,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primordialmente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enfocado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experiencias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ser.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este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sentido,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abordó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realidad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privilegiando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acción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práctica,</a:t>
            </a:r>
            <a:r>
              <a:rPr sz="1200" spc="26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buscando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sentido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significado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dentro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historicidad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específica,</a:t>
            </a:r>
            <a:r>
              <a:rPr sz="1200" spc="3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correspondencia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necesidades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actuales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concebir,</a:t>
            </a:r>
            <a:r>
              <a:rPr sz="1200" spc="3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entender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50" dirty="0">
                <a:latin typeface="Times New Roman"/>
                <a:cs typeface="Times New Roman"/>
              </a:rPr>
              <a:t>y </a:t>
            </a:r>
            <a:r>
              <a:rPr sz="1200" dirty="0">
                <a:latin typeface="Times New Roman"/>
                <a:cs typeface="Times New Roman"/>
              </a:rPr>
              <a:t>aproximarse</a:t>
            </a:r>
            <a:r>
              <a:rPr sz="1200" spc="3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</a:t>
            </a:r>
            <a:r>
              <a:rPr sz="1200" spc="3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objeto</a:t>
            </a:r>
            <a:r>
              <a:rPr sz="1200" spc="3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estudio</a:t>
            </a:r>
            <a:r>
              <a:rPr sz="1200" spc="3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3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través</a:t>
            </a:r>
            <a:r>
              <a:rPr sz="1200" spc="3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nuevos</a:t>
            </a:r>
            <a:r>
              <a:rPr sz="1200" spc="3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caminos</a:t>
            </a:r>
            <a:r>
              <a:rPr sz="1200" spc="3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3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permitió,</a:t>
            </a:r>
            <a:r>
              <a:rPr sz="1200" spc="3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3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31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parte, </a:t>
            </a:r>
            <a:r>
              <a:rPr sz="1200" dirty="0">
                <a:latin typeface="Times New Roman"/>
                <a:cs typeface="Times New Roman"/>
              </a:rPr>
              <a:t>descubrir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categorías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praxeológicas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constitutivas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modelo emergente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praxis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pedagógica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Área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Ciencias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Económicas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Universidad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Rómulo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Gallegos,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otra,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interpretar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el </a:t>
            </a:r>
            <a:r>
              <a:rPr sz="1200" dirty="0">
                <a:latin typeface="Times New Roman"/>
                <a:cs typeface="Times New Roman"/>
              </a:rPr>
              <a:t>impacto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social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tiene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garantía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calidad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humana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egresados,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referentes conceptuales.</a:t>
            </a:r>
            <a:endParaRPr sz="1200" dirty="0">
              <a:latin typeface="Times New Roman"/>
              <a:cs typeface="Times New Roman"/>
            </a:endParaRPr>
          </a:p>
          <a:p>
            <a:pPr marL="375285" marR="6985" indent="-36322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otro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lado,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escenario</a:t>
            </a:r>
            <a:r>
              <a:rPr sz="1200" b="1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seleccionado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desarrollar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presente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investigación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ubicó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el </a:t>
            </a:r>
            <a:r>
              <a:rPr sz="1200" dirty="0">
                <a:latin typeface="Times New Roman"/>
                <a:cs typeface="Times New Roman"/>
              </a:rPr>
              <a:t>contexto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 Educación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Universitaria;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específicamente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Área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 Ciencias Económicas de </a:t>
            </a:r>
            <a:r>
              <a:rPr sz="1200" spc="-2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Universidad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Nacional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Experimental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Llanos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Centrales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Rómulo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Gallegos,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ubicada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San </a:t>
            </a:r>
            <a:r>
              <a:rPr sz="1200" dirty="0">
                <a:latin typeface="Times New Roman"/>
                <a:cs typeface="Times New Roman"/>
              </a:rPr>
              <a:t>Juan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Morros,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estado </a:t>
            </a:r>
            <a:r>
              <a:rPr sz="1200" spc="-10" dirty="0">
                <a:latin typeface="Times New Roman"/>
                <a:cs typeface="Times New Roman"/>
              </a:rPr>
              <a:t>Guárico.</a:t>
            </a:r>
            <a:endParaRPr sz="1200" dirty="0">
              <a:latin typeface="Times New Roman"/>
              <a:cs typeface="Times New Roman"/>
            </a:endParaRPr>
          </a:p>
          <a:p>
            <a:pPr marL="375285" marR="8255" indent="-36322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este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orden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ideas,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sujetos</a:t>
            </a:r>
            <a:r>
              <a:rPr sz="1200" b="1" spc="6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informantes</a:t>
            </a:r>
            <a:r>
              <a:rPr sz="1200" b="1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seleccionó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manera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intencional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grupo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 </a:t>
            </a:r>
            <a:r>
              <a:rPr sz="1200" dirty="0">
                <a:latin typeface="Times New Roman"/>
                <a:cs typeface="Times New Roman"/>
              </a:rPr>
              <a:t>tres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(3)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actores,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decir,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docentes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vinculados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directamente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dirección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cada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las </a:t>
            </a:r>
            <a:r>
              <a:rPr sz="1200" dirty="0">
                <a:latin typeface="Times New Roman"/>
                <a:cs typeface="Times New Roman"/>
              </a:rPr>
              <a:t>carreras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desarrollan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esta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área,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involucrados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práctica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pedagógica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generada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ese </a:t>
            </a:r>
            <a:r>
              <a:rPr sz="1200" dirty="0">
                <a:latin typeface="Times New Roman"/>
                <a:cs typeface="Times New Roman"/>
              </a:rPr>
              <a:t>contexto.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Todo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ello,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concordancia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planteado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Martínez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(2004),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quien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refiere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selección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sujetos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informantes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investigación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cualitativa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admite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escogencia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azar,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aleatoria y</a:t>
            </a:r>
            <a:r>
              <a:rPr sz="1200" spc="-4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descontextualizada.</a:t>
            </a:r>
            <a:endParaRPr sz="1200" dirty="0">
              <a:latin typeface="Times New Roman"/>
              <a:cs typeface="Times New Roman"/>
            </a:endParaRPr>
          </a:p>
          <a:p>
            <a:pPr marL="375285" marR="9525" indent="-363220" algn="just">
              <a:lnSpc>
                <a:spcPct val="99200"/>
              </a:lnSpc>
              <a:spcBef>
                <a:spcPts val="15"/>
              </a:spcBef>
            </a:pPr>
            <a:r>
              <a:rPr sz="1200" dirty="0">
                <a:latin typeface="Times New Roman"/>
                <a:cs typeface="Times New Roman"/>
              </a:rPr>
              <a:t>En referencia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Técnicas</a:t>
            </a:r>
            <a:r>
              <a:rPr sz="1200" b="1" spc="1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</a:t>
            </a:r>
            <a:r>
              <a:rPr sz="1200" b="1" spc="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recolección</a:t>
            </a:r>
            <a:r>
              <a:rPr sz="1200" b="1" spc="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</a:t>
            </a:r>
            <a:r>
              <a:rPr sz="1200" b="1" spc="-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información</a:t>
            </a:r>
            <a:r>
              <a:rPr sz="1200" dirty="0">
                <a:latin typeface="Times New Roman"/>
                <a:cs typeface="Times New Roman"/>
              </a:rPr>
              <a:t>,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usó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entrevista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 profundidad,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cual </a:t>
            </a:r>
            <a:r>
              <a:rPr sz="1200" dirty="0">
                <a:latin typeface="Times New Roman"/>
                <a:cs typeface="Times New Roman"/>
              </a:rPr>
              <a:t>según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Elliot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(1998),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concreta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conjunto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opiniones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libres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formuladas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actores </a:t>
            </a:r>
            <a:r>
              <a:rPr sz="1200" dirty="0">
                <a:latin typeface="Times New Roman"/>
                <a:cs typeface="Times New Roman"/>
              </a:rPr>
              <a:t>acerca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asunto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interés,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tanto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investigador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entrevistado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(p.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202).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En </a:t>
            </a:r>
            <a:r>
              <a:rPr sz="1200" dirty="0">
                <a:latin typeface="Times New Roman"/>
                <a:cs typeface="Times New Roman"/>
              </a:rPr>
              <a:t>cuanto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instrumento</a:t>
            </a:r>
            <a:r>
              <a:rPr sz="1200" dirty="0">
                <a:latin typeface="Times New Roman"/>
                <a:cs typeface="Times New Roman"/>
              </a:rPr>
              <a:t>,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elaboró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guía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entrevista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observación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participante.</a:t>
            </a:r>
            <a:endParaRPr sz="1200" dirty="0">
              <a:latin typeface="Times New Roman"/>
              <a:cs typeface="Times New Roman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1505838" y="8220082"/>
            <a:ext cx="4304665" cy="8191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ts val="1410"/>
              </a:lnSpc>
            </a:pPr>
            <a:r>
              <a:rPr sz="1200" b="1" dirty="0">
                <a:latin typeface="Times New Roman"/>
                <a:cs typeface="Times New Roman"/>
              </a:rPr>
              <a:t>Educación</a:t>
            </a:r>
            <a:r>
              <a:rPr sz="1200" b="1" spc="-5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Universitaria: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Una</a:t>
            </a:r>
            <a:r>
              <a:rPr sz="1200" b="1" spc="-5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Hermeneusis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Fenomenológica</a:t>
            </a:r>
            <a:r>
              <a:rPr sz="1200" b="1" spc="-1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</a:t>
            </a:r>
            <a:r>
              <a:rPr sz="1200" b="1" spc="-50" dirty="0">
                <a:latin typeface="Times New Roman"/>
                <a:cs typeface="Times New Roman"/>
              </a:rPr>
              <a:t> </a:t>
            </a:r>
            <a:r>
              <a:rPr sz="1200" b="1" spc="-25" dirty="0">
                <a:latin typeface="Times New Roman"/>
                <a:cs typeface="Times New Roman"/>
              </a:rPr>
              <a:t>la</a:t>
            </a:r>
            <a:endParaRPr sz="1200">
              <a:latin typeface="Times New Roman"/>
              <a:cs typeface="Times New Roman"/>
            </a:endParaRPr>
          </a:p>
          <a:p>
            <a:pPr marL="352425" marR="341630" algn="ctr">
              <a:lnSpc>
                <a:spcPts val="1400"/>
              </a:lnSpc>
              <a:spcBef>
                <a:spcPts val="80"/>
              </a:spcBef>
            </a:pPr>
            <a:r>
              <a:rPr sz="1200" b="1" dirty="0">
                <a:latin typeface="Times New Roman"/>
                <a:cs typeface="Times New Roman"/>
              </a:rPr>
              <a:t>Calidad</a:t>
            </a:r>
            <a:r>
              <a:rPr sz="1200" b="1" spc="-3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Humana</a:t>
            </a:r>
            <a:r>
              <a:rPr sz="1200" b="1" spc="-3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los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Egresados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del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Área</a:t>
            </a:r>
            <a:r>
              <a:rPr sz="1200" b="1" spc="-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Ciencias </a:t>
            </a:r>
            <a:r>
              <a:rPr sz="1200" b="1" dirty="0">
                <a:latin typeface="Times New Roman"/>
                <a:cs typeface="Times New Roman"/>
              </a:rPr>
              <a:t>Económicas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</a:t>
            </a:r>
            <a:r>
              <a:rPr sz="1200" b="1" spc="-3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la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Universidad</a:t>
            </a:r>
            <a:r>
              <a:rPr sz="1200" b="1" spc="-5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“Rómulo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Gallegos</a:t>
            </a:r>
            <a:endParaRPr sz="1200">
              <a:latin typeface="Times New Roman"/>
              <a:cs typeface="Times New Roman"/>
            </a:endParaRPr>
          </a:p>
          <a:p>
            <a:pPr marR="308610" algn="ctr">
              <a:lnSpc>
                <a:spcPct val="100000"/>
              </a:lnSpc>
              <a:spcBef>
                <a:spcPts val="595"/>
              </a:spcBef>
            </a:pPr>
            <a:r>
              <a:rPr sz="1200" b="1" spc="-35" dirty="0">
                <a:latin typeface="Times New Roman"/>
                <a:cs typeface="Times New Roman"/>
              </a:rPr>
              <a:t>Dr.</a:t>
            </a:r>
            <a:r>
              <a:rPr sz="1200" b="1" spc="-4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Rolando</a:t>
            </a:r>
            <a:r>
              <a:rPr sz="1200" b="1" spc="-8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Allexer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Castillo</a:t>
            </a:r>
            <a:r>
              <a:rPr sz="1200" b="1" spc="-50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Villanueva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9" name="object 19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51544" rIns="0" bIns="0" rtlCol="0">
            <a:spAutoFit/>
          </a:bodyPr>
          <a:lstStyle/>
          <a:p>
            <a:pPr marL="279400">
              <a:lnSpc>
                <a:spcPts val="1410"/>
              </a:lnSpc>
            </a:pPr>
            <a:fld id="{81D60167-4931-47E6-BA6A-407CBD079E47}" type="slidenum">
              <a:rPr b="1" spc="-25" dirty="0">
                <a:latin typeface="Times New Roman"/>
                <a:cs typeface="Times New Roman"/>
              </a:rPr>
              <a:t>15</a:t>
            </a:fld>
            <a:endParaRPr b="1" spc="-25" dirty="0">
              <a:latin typeface="Times New Roman"/>
              <a:cs typeface="Times New Roman"/>
            </a:endParaRPr>
          </a:p>
        </p:txBody>
      </p:sp>
      <p:grpSp>
        <p:nvGrpSpPr>
          <p:cNvPr id="20" name="Grupo 19">
            <a:extLst>
              <a:ext uri="{FF2B5EF4-FFF2-40B4-BE49-F238E27FC236}">
                <a16:creationId xmlns:a16="http://schemas.microsoft.com/office/drawing/2014/main" id="{AE2261E9-BBA5-4212-BDD0-14969ED3A412}"/>
              </a:ext>
            </a:extLst>
          </p:cNvPr>
          <p:cNvGrpSpPr/>
          <p:nvPr/>
        </p:nvGrpSpPr>
        <p:grpSpPr>
          <a:xfrm>
            <a:off x="192024" y="99280"/>
            <a:ext cx="6472351" cy="1452626"/>
            <a:chOff x="470065" y="1951410"/>
            <a:chExt cx="6665976" cy="1452626"/>
          </a:xfrm>
        </p:grpSpPr>
        <p:grpSp>
          <p:nvGrpSpPr>
            <p:cNvPr id="21" name="object 12">
              <a:extLst>
                <a:ext uri="{FF2B5EF4-FFF2-40B4-BE49-F238E27FC236}">
                  <a16:creationId xmlns:a16="http://schemas.microsoft.com/office/drawing/2014/main" id="{9211C247-4443-8296-7BA3-C4A0DB7774DA}"/>
                </a:ext>
              </a:extLst>
            </p:cNvPr>
            <p:cNvGrpSpPr/>
            <p:nvPr/>
          </p:nvGrpSpPr>
          <p:grpSpPr>
            <a:xfrm>
              <a:off x="470065" y="1951664"/>
              <a:ext cx="6665976" cy="1452372"/>
              <a:chOff x="96011" y="115823"/>
              <a:chExt cx="6665976" cy="1452372"/>
            </a:xfrm>
          </p:grpSpPr>
          <p:pic>
            <p:nvPicPr>
              <p:cNvPr id="25" name="object 13">
                <a:extLst>
                  <a:ext uri="{FF2B5EF4-FFF2-40B4-BE49-F238E27FC236}">
                    <a16:creationId xmlns:a16="http://schemas.microsoft.com/office/drawing/2014/main" id="{2925E0EC-696E-1030-50F6-2C9D9D12F82B}"/>
                  </a:ext>
                </a:extLst>
              </p:cNvPr>
              <p:cNvPicPr/>
              <p:nvPr/>
            </p:nvPicPr>
            <p:blipFill>
              <a:blip r:embed="rId2" cstate="print"/>
              <a:stretch>
                <a:fillRect/>
              </a:stretch>
            </p:blipFill>
            <p:spPr>
              <a:xfrm>
                <a:off x="96011" y="115823"/>
                <a:ext cx="6665976" cy="1452372"/>
              </a:xfrm>
              <a:prstGeom prst="rect">
                <a:avLst/>
              </a:prstGeom>
            </p:spPr>
          </p:pic>
          <p:pic>
            <p:nvPicPr>
              <p:cNvPr id="26" name="object 14">
                <a:extLst>
                  <a:ext uri="{FF2B5EF4-FFF2-40B4-BE49-F238E27FC236}">
                    <a16:creationId xmlns:a16="http://schemas.microsoft.com/office/drawing/2014/main" id="{3DDB641D-276F-BB92-F86E-DF6093A7C658}"/>
                  </a:ext>
                </a:extLst>
              </p:cNvPr>
              <p:cNvPicPr/>
              <p:nvPr/>
            </p:nvPicPr>
            <p:blipFill>
              <a:blip r:embed="rId3" cstate="print"/>
              <a:stretch>
                <a:fillRect/>
              </a:stretch>
            </p:blipFill>
            <p:spPr>
              <a:xfrm>
                <a:off x="142849" y="142875"/>
                <a:ext cx="6572275" cy="1358646"/>
              </a:xfrm>
              <a:prstGeom prst="rect">
                <a:avLst/>
              </a:prstGeom>
            </p:spPr>
          </p:pic>
          <p:sp>
            <p:nvSpPr>
              <p:cNvPr id="27" name="object 15">
                <a:extLst>
                  <a:ext uri="{FF2B5EF4-FFF2-40B4-BE49-F238E27FC236}">
                    <a16:creationId xmlns:a16="http://schemas.microsoft.com/office/drawing/2014/main" id="{19E2F8F6-2CDE-170E-243A-642F7C7472FE}"/>
                  </a:ext>
                </a:extLst>
              </p:cNvPr>
              <p:cNvSpPr/>
              <p:nvPr/>
            </p:nvSpPr>
            <p:spPr>
              <a:xfrm>
                <a:off x="142849" y="142875"/>
                <a:ext cx="6572884" cy="1358900"/>
              </a:xfrm>
              <a:custGeom>
                <a:avLst/>
                <a:gdLst/>
                <a:ahLst/>
                <a:cxnLst/>
                <a:rect l="l" t="t" r="r" b="b"/>
                <a:pathLst>
                  <a:path w="6572884" h="1358900">
                    <a:moveTo>
                      <a:pt x="0" y="226441"/>
                    </a:moveTo>
                    <a:lnTo>
                      <a:pt x="4600" y="180795"/>
                    </a:lnTo>
                    <a:lnTo>
                      <a:pt x="17795" y="138285"/>
                    </a:lnTo>
                    <a:lnTo>
                      <a:pt x="38673" y="99820"/>
                    </a:lnTo>
                    <a:lnTo>
                      <a:pt x="66324" y="66309"/>
                    </a:lnTo>
                    <a:lnTo>
                      <a:pt x="99837" y="38663"/>
                    </a:lnTo>
                    <a:lnTo>
                      <a:pt x="138301" y="17789"/>
                    </a:lnTo>
                    <a:lnTo>
                      <a:pt x="180806" y="4599"/>
                    </a:lnTo>
                    <a:lnTo>
                      <a:pt x="226440" y="0"/>
                    </a:lnTo>
                    <a:lnTo>
                      <a:pt x="6345834" y="0"/>
                    </a:lnTo>
                    <a:lnTo>
                      <a:pt x="6391480" y="4599"/>
                    </a:lnTo>
                    <a:lnTo>
                      <a:pt x="6433990" y="17789"/>
                    </a:lnTo>
                    <a:lnTo>
                      <a:pt x="6472455" y="38663"/>
                    </a:lnTo>
                    <a:lnTo>
                      <a:pt x="6505965" y="66309"/>
                    </a:lnTo>
                    <a:lnTo>
                      <a:pt x="6533612" y="99820"/>
                    </a:lnTo>
                    <a:lnTo>
                      <a:pt x="6554485" y="138285"/>
                    </a:lnTo>
                    <a:lnTo>
                      <a:pt x="6567676" y="180795"/>
                    </a:lnTo>
                    <a:lnTo>
                      <a:pt x="6572275" y="226441"/>
                    </a:lnTo>
                    <a:lnTo>
                      <a:pt x="6572275" y="1132204"/>
                    </a:lnTo>
                    <a:lnTo>
                      <a:pt x="6567676" y="1177850"/>
                    </a:lnTo>
                    <a:lnTo>
                      <a:pt x="6554485" y="1220360"/>
                    </a:lnTo>
                    <a:lnTo>
                      <a:pt x="6533612" y="1258825"/>
                    </a:lnTo>
                    <a:lnTo>
                      <a:pt x="6505965" y="1292336"/>
                    </a:lnTo>
                    <a:lnTo>
                      <a:pt x="6472455" y="1319982"/>
                    </a:lnTo>
                    <a:lnTo>
                      <a:pt x="6433990" y="1340856"/>
                    </a:lnTo>
                    <a:lnTo>
                      <a:pt x="6391480" y="1354046"/>
                    </a:lnTo>
                    <a:lnTo>
                      <a:pt x="6345834" y="1358646"/>
                    </a:lnTo>
                    <a:lnTo>
                      <a:pt x="226440" y="1358646"/>
                    </a:lnTo>
                    <a:lnTo>
                      <a:pt x="180806" y="1354046"/>
                    </a:lnTo>
                    <a:lnTo>
                      <a:pt x="138301" y="1340856"/>
                    </a:lnTo>
                    <a:lnTo>
                      <a:pt x="99837" y="1319982"/>
                    </a:lnTo>
                    <a:lnTo>
                      <a:pt x="66324" y="1292336"/>
                    </a:lnTo>
                    <a:lnTo>
                      <a:pt x="38673" y="1258825"/>
                    </a:lnTo>
                    <a:lnTo>
                      <a:pt x="17795" y="1220360"/>
                    </a:lnTo>
                    <a:lnTo>
                      <a:pt x="4600" y="1177850"/>
                    </a:lnTo>
                    <a:lnTo>
                      <a:pt x="0" y="1132204"/>
                    </a:lnTo>
                    <a:lnTo>
                      <a:pt x="0" y="226441"/>
                    </a:lnTo>
                    <a:close/>
                  </a:path>
                </a:pathLst>
              </a:custGeom>
              <a:ln w="9525">
                <a:solidFill>
                  <a:srgbClr val="55CE74"/>
                </a:solidFill>
              </a:ln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pic>
            <p:nvPicPr>
              <p:cNvPr id="28" name="object 16">
                <a:extLst>
                  <a:ext uri="{FF2B5EF4-FFF2-40B4-BE49-F238E27FC236}">
                    <a16:creationId xmlns:a16="http://schemas.microsoft.com/office/drawing/2014/main" id="{79D1E6C6-939E-E90D-8633-8DBC7572A845}"/>
                  </a:ext>
                </a:extLst>
              </p:cNvPr>
              <p:cNvPicPr/>
              <p:nvPr/>
            </p:nvPicPr>
            <p:blipFill>
              <a:blip r:embed="rId4" cstate="print"/>
              <a:stretch>
                <a:fillRect/>
              </a:stretch>
            </p:blipFill>
            <p:spPr>
              <a:xfrm>
                <a:off x="2500248" y="305930"/>
                <a:ext cx="1714500" cy="733945"/>
              </a:xfrm>
              <a:prstGeom prst="rect">
                <a:avLst/>
              </a:prstGeom>
            </p:spPr>
          </p:pic>
        </p:grpSp>
        <p:sp>
          <p:nvSpPr>
            <p:cNvPr id="22" name="object 16">
              <a:extLst>
                <a:ext uri="{FF2B5EF4-FFF2-40B4-BE49-F238E27FC236}">
                  <a16:creationId xmlns:a16="http://schemas.microsoft.com/office/drawing/2014/main" id="{D1098E56-A90E-D53F-7E3C-4AFF9DB45A53}"/>
                </a:ext>
              </a:extLst>
            </p:cNvPr>
            <p:cNvSpPr txBox="1"/>
            <p:nvPr/>
          </p:nvSpPr>
          <p:spPr>
            <a:xfrm>
              <a:off x="2775727" y="2875716"/>
              <a:ext cx="3332858" cy="391795"/>
            </a:xfrm>
            <a:prstGeom prst="rect">
              <a:avLst/>
            </a:prstGeom>
            <a:noFill/>
          </p:spPr>
          <p:txBody>
            <a:bodyPr vert="horz" wrap="square" lIns="0" tIns="12700" rIns="0" bIns="0" rtlCol="0">
              <a:spAutoFit/>
            </a:bodyPr>
            <a:lstStyle/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Volumen 4,  Número 1  Enero a Julio 2021</a:t>
              </a:r>
            </a:p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Revista Semestral. Venezuela</a:t>
              </a:r>
              <a:endParaRPr sz="1200" dirty="0">
                <a:latin typeface="Arial"/>
                <a:cs typeface="Arial"/>
              </a:endParaRPr>
            </a:p>
          </p:txBody>
        </p:sp>
        <p:pic>
          <p:nvPicPr>
            <p:cNvPr id="23" name="object 25">
              <a:extLst>
                <a:ext uri="{FF2B5EF4-FFF2-40B4-BE49-F238E27FC236}">
                  <a16:creationId xmlns:a16="http://schemas.microsoft.com/office/drawing/2014/main" id="{299BA730-9CE3-006F-59B7-38C659798F96}"/>
                </a:ext>
              </a:extLst>
            </p:cNvPr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470065" y="2027896"/>
              <a:ext cx="2305662" cy="1053903"/>
            </a:xfrm>
            <a:prstGeom prst="rect">
              <a:avLst/>
            </a:prstGeom>
          </p:spPr>
        </p:pic>
        <p:pic>
          <p:nvPicPr>
            <p:cNvPr id="24" name="object 31">
              <a:extLst>
                <a:ext uri="{FF2B5EF4-FFF2-40B4-BE49-F238E27FC236}">
                  <a16:creationId xmlns:a16="http://schemas.microsoft.com/office/drawing/2014/main" id="{1666AB53-7F71-7167-2D08-F589A34A00E4}"/>
                </a:ext>
              </a:extLst>
            </p:cNvPr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4932681" y="1951410"/>
              <a:ext cx="1805304" cy="893889"/>
            </a:xfrm>
            <a:prstGeom prst="rect">
              <a:avLst/>
            </a:prstGeom>
          </p:spPr>
        </p:pic>
      </p:grpSp>
    </p:spTree>
  </p:cSld>
  <p:clrMapOvr>
    <a:masterClrMapping/>
  </p:clrMapOvr>
</p:sld>
</file>

<file path=ppt/slides/slide1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73152" y="115823"/>
            <a:ext cx="6690359" cy="8926195"/>
            <a:chOff x="73152" y="115823"/>
            <a:chExt cx="6690359" cy="8926195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73152" y="8651747"/>
              <a:ext cx="6516624" cy="158496"/>
            </a:xfrm>
            <a:prstGeom prst="rect">
              <a:avLst/>
            </a:prstGeom>
          </p:spPr>
        </p:pic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96012" y="115823"/>
              <a:ext cx="6665976" cy="1452372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42849" y="142875"/>
              <a:ext cx="6572275" cy="1358646"/>
            </a:xfrm>
            <a:prstGeom prst="rect">
              <a:avLst/>
            </a:prstGeom>
          </p:spPr>
        </p:pic>
        <p:sp>
          <p:nvSpPr>
            <p:cNvPr id="6" name="object 6"/>
            <p:cNvSpPr/>
            <p:nvPr/>
          </p:nvSpPr>
          <p:spPr>
            <a:xfrm>
              <a:off x="142849" y="142875"/>
              <a:ext cx="6572884" cy="1358900"/>
            </a:xfrm>
            <a:custGeom>
              <a:avLst/>
              <a:gdLst/>
              <a:ahLst/>
              <a:cxnLst/>
              <a:rect l="l" t="t" r="r" b="b"/>
              <a:pathLst>
                <a:path w="6572884" h="1358900">
                  <a:moveTo>
                    <a:pt x="0" y="226441"/>
                  </a:moveTo>
                  <a:lnTo>
                    <a:pt x="4600" y="180795"/>
                  </a:lnTo>
                  <a:lnTo>
                    <a:pt x="17795" y="138285"/>
                  </a:lnTo>
                  <a:lnTo>
                    <a:pt x="38673" y="99820"/>
                  </a:lnTo>
                  <a:lnTo>
                    <a:pt x="66324" y="66309"/>
                  </a:lnTo>
                  <a:lnTo>
                    <a:pt x="99837" y="38663"/>
                  </a:lnTo>
                  <a:lnTo>
                    <a:pt x="138301" y="17789"/>
                  </a:lnTo>
                  <a:lnTo>
                    <a:pt x="180806" y="4599"/>
                  </a:lnTo>
                  <a:lnTo>
                    <a:pt x="226440" y="0"/>
                  </a:lnTo>
                  <a:lnTo>
                    <a:pt x="6345834" y="0"/>
                  </a:lnTo>
                  <a:lnTo>
                    <a:pt x="6391480" y="4599"/>
                  </a:lnTo>
                  <a:lnTo>
                    <a:pt x="6433990" y="17789"/>
                  </a:lnTo>
                  <a:lnTo>
                    <a:pt x="6472455" y="38663"/>
                  </a:lnTo>
                  <a:lnTo>
                    <a:pt x="6505965" y="66309"/>
                  </a:lnTo>
                  <a:lnTo>
                    <a:pt x="6533612" y="99820"/>
                  </a:lnTo>
                  <a:lnTo>
                    <a:pt x="6554485" y="138285"/>
                  </a:lnTo>
                  <a:lnTo>
                    <a:pt x="6567676" y="180795"/>
                  </a:lnTo>
                  <a:lnTo>
                    <a:pt x="6572275" y="226441"/>
                  </a:lnTo>
                  <a:lnTo>
                    <a:pt x="6572275" y="1132204"/>
                  </a:lnTo>
                  <a:lnTo>
                    <a:pt x="6567676" y="1177850"/>
                  </a:lnTo>
                  <a:lnTo>
                    <a:pt x="6554485" y="1220360"/>
                  </a:lnTo>
                  <a:lnTo>
                    <a:pt x="6533612" y="1258825"/>
                  </a:lnTo>
                  <a:lnTo>
                    <a:pt x="6505965" y="1292336"/>
                  </a:lnTo>
                  <a:lnTo>
                    <a:pt x="6472455" y="1319982"/>
                  </a:lnTo>
                  <a:lnTo>
                    <a:pt x="6433990" y="1340856"/>
                  </a:lnTo>
                  <a:lnTo>
                    <a:pt x="6391480" y="1354046"/>
                  </a:lnTo>
                  <a:lnTo>
                    <a:pt x="6345834" y="1358646"/>
                  </a:lnTo>
                  <a:lnTo>
                    <a:pt x="226440" y="1358646"/>
                  </a:lnTo>
                  <a:lnTo>
                    <a:pt x="180806" y="1354046"/>
                  </a:lnTo>
                  <a:lnTo>
                    <a:pt x="138301" y="1340856"/>
                  </a:lnTo>
                  <a:lnTo>
                    <a:pt x="99837" y="1319982"/>
                  </a:lnTo>
                  <a:lnTo>
                    <a:pt x="66324" y="1292336"/>
                  </a:lnTo>
                  <a:lnTo>
                    <a:pt x="38673" y="1258825"/>
                  </a:lnTo>
                  <a:lnTo>
                    <a:pt x="17795" y="1220360"/>
                  </a:lnTo>
                  <a:lnTo>
                    <a:pt x="4600" y="1177850"/>
                  </a:lnTo>
                  <a:lnTo>
                    <a:pt x="0" y="1132204"/>
                  </a:lnTo>
                  <a:lnTo>
                    <a:pt x="0" y="226441"/>
                  </a:lnTo>
                  <a:close/>
                </a:path>
              </a:pathLst>
            </a:custGeom>
            <a:ln w="9525">
              <a:solidFill>
                <a:srgbClr val="55CE7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" name="object 7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2500249" y="305930"/>
              <a:ext cx="1714500" cy="733945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2738628" y="1024127"/>
              <a:ext cx="1897379" cy="371855"/>
            </a:xfrm>
            <a:prstGeom prst="rect">
              <a:avLst/>
            </a:prstGeom>
          </p:spPr>
        </p:pic>
        <p:pic>
          <p:nvPicPr>
            <p:cNvPr id="9" name="object 9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4401311" y="1024127"/>
              <a:ext cx="1577339" cy="371855"/>
            </a:xfrm>
            <a:prstGeom prst="rect">
              <a:avLst/>
            </a:prstGeom>
          </p:spPr>
        </p:pic>
        <p:pic>
          <p:nvPicPr>
            <p:cNvPr id="10" name="object 10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3169919" y="1207007"/>
              <a:ext cx="1546859" cy="371855"/>
            </a:xfrm>
            <a:prstGeom prst="rect">
              <a:avLst/>
            </a:prstGeom>
          </p:spPr>
        </p:pic>
        <p:pic>
          <p:nvPicPr>
            <p:cNvPr id="11" name="object 11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4482084" y="1207007"/>
              <a:ext cx="284988" cy="371855"/>
            </a:xfrm>
            <a:prstGeom prst="rect">
              <a:avLst/>
            </a:prstGeom>
          </p:spPr>
        </p:pic>
        <p:pic>
          <p:nvPicPr>
            <p:cNvPr id="12" name="object 12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4571999" y="1207007"/>
              <a:ext cx="1013460" cy="371855"/>
            </a:xfrm>
            <a:prstGeom prst="rect">
              <a:avLst/>
            </a:prstGeom>
          </p:spPr>
        </p:pic>
        <p:pic>
          <p:nvPicPr>
            <p:cNvPr id="13" name="object 13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324611" y="234695"/>
              <a:ext cx="1719072" cy="1341120"/>
            </a:xfrm>
            <a:prstGeom prst="rect">
              <a:avLst/>
            </a:prstGeom>
          </p:spPr>
        </p:pic>
        <p:pic>
          <p:nvPicPr>
            <p:cNvPr id="14" name="object 14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5606796" y="8193022"/>
              <a:ext cx="1092707" cy="848868"/>
            </a:xfrm>
            <a:prstGeom prst="rect">
              <a:avLst/>
            </a:prstGeom>
          </p:spPr>
        </p:pic>
        <p:pic>
          <p:nvPicPr>
            <p:cNvPr id="15" name="object 15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109728" y="8193022"/>
              <a:ext cx="1092708" cy="848868"/>
            </a:xfrm>
            <a:prstGeom prst="rect">
              <a:avLst/>
            </a:prstGeom>
          </p:spPr>
        </p:pic>
      </p:grpSp>
      <p:sp>
        <p:nvSpPr>
          <p:cNvPr id="16" name="object 16"/>
          <p:cNvSpPr txBox="1"/>
          <p:nvPr/>
        </p:nvSpPr>
        <p:spPr>
          <a:xfrm>
            <a:off x="293014" y="1068451"/>
            <a:ext cx="6346190" cy="496506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2992755" marR="772160" indent="-431800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Arial"/>
                <a:cs typeface="Arial"/>
              </a:rPr>
              <a:t>6ta.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Edición</a:t>
            </a:r>
            <a:r>
              <a:rPr sz="1200" b="1" spc="-10" dirty="0">
                <a:latin typeface="Arial"/>
                <a:cs typeface="Arial"/>
              </a:rPr>
              <a:t> Volumen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I</a:t>
            </a:r>
            <a:r>
              <a:rPr sz="1200" b="1" spc="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Enero</a:t>
            </a:r>
            <a:r>
              <a:rPr sz="1200" b="1" spc="-3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a</a:t>
            </a:r>
            <a:r>
              <a:rPr sz="1200" b="1" spc="-2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Julio</a:t>
            </a:r>
            <a:r>
              <a:rPr sz="1200" b="1" spc="-5" dirty="0">
                <a:latin typeface="Arial"/>
                <a:cs typeface="Arial"/>
              </a:rPr>
              <a:t> </a:t>
            </a:r>
            <a:r>
              <a:rPr sz="1200" b="1" spc="-20" dirty="0">
                <a:latin typeface="Arial"/>
                <a:cs typeface="Arial"/>
              </a:rPr>
              <a:t>2021 </a:t>
            </a:r>
            <a:r>
              <a:rPr sz="1200" b="1" dirty="0">
                <a:latin typeface="Arial"/>
                <a:cs typeface="Arial"/>
              </a:rPr>
              <a:t>Revista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Semestral-</a:t>
            </a:r>
            <a:r>
              <a:rPr sz="1200" b="1" spc="-40" dirty="0">
                <a:latin typeface="Arial"/>
                <a:cs typeface="Arial"/>
              </a:rPr>
              <a:t> </a:t>
            </a:r>
            <a:r>
              <a:rPr sz="1200" b="1" spc="-10" dirty="0">
                <a:latin typeface="Arial"/>
                <a:cs typeface="Arial"/>
              </a:rPr>
              <a:t>Venezuela</a:t>
            </a:r>
            <a:endParaRPr sz="12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305"/>
              </a:spcBef>
            </a:pPr>
            <a:endParaRPr sz="1200">
              <a:latin typeface="Arial"/>
              <a:cs typeface="Arial"/>
            </a:endParaRPr>
          </a:p>
          <a:p>
            <a:pPr algn="ctr">
              <a:lnSpc>
                <a:spcPct val="100000"/>
              </a:lnSpc>
            </a:pPr>
            <a:r>
              <a:rPr sz="1200" b="1" dirty="0">
                <a:latin typeface="Times New Roman"/>
                <a:cs typeface="Times New Roman"/>
              </a:rPr>
              <a:t>REFERENCIAS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BIBLIOGRÁFICAS</a:t>
            </a:r>
            <a:endParaRPr sz="1200">
              <a:latin typeface="Times New Roman"/>
              <a:cs typeface="Times New Roman"/>
            </a:endParaRPr>
          </a:p>
          <a:p>
            <a:pPr marL="375285" marR="8890" indent="-363220" algn="just">
              <a:lnSpc>
                <a:spcPct val="100000"/>
              </a:lnSpc>
              <a:spcBef>
                <a:spcPts val="1200"/>
              </a:spcBef>
            </a:pPr>
            <a:r>
              <a:rPr sz="1200" dirty="0">
                <a:latin typeface="Times New Roman"/>
                <a:cs typeface="Times New Roman"/>
              </a:rPr>
              <a:t>Brito,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J.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(2020).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212121"/>
                </a:solidFill>
                <a:latin typeface="Times New Roman"/>
                <a:cs typeface="Times New Roman"/>
              </a:rPr>
              <a:t>Los</a:t>
            </a:r>
            <a:r>
              <a:rPr sz="1200" i="1" spc="225" dirty="0">
                <a:solidFill>
                  <a:srgbClr val="21212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212121"/>
                </a:solidFill>
                <a:latin typeface="Times New Roman"/>
                <a:cs typeface="Times New Roman"/>
              </a:rPr>
              <a:t>ecosistemas</a:t>
            </a:r>
            <a:r>
              <a:rPr sz="1200" i="1" spc="229" dirty="0">
                <a:solidFill>
                  <a:srgbClr val="21212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212121"/>
                </a:solidFill>
                <a:latin typeface="Times New Roman"/>
                <a:cs typeface="Times New Roman"/>
              </a:rPr>
              <a:t>digitales</a:t>
            </a:r>
            <a:r>
              <a:rPr sz="1200" i="1" spc="225" dirty="0">
                <a:solidFill>
                  <a:srgbClr val="21212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212121"/>
                </a:solidFill>
                <a:latin typeface="Times New Roman"/>
                <a:cs typeface="Times New Roman"/>
              </a:rPr>
              <a:t>como</a:t>
            </a:r>
            <a:r>
              <a:rPr sz="1200" i="1" spc="225" dirty="0">
                <a:solidFill>
                  <a:srgbClr val="21212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212121"/>
                </a:solidFill>
                <a:latin typeface="Times New Roman"/>
                <a:cs typeface="Times New Roman"/>
              </a:rPr>
              <a:t>modelo</a:t>
            </a:r>
            <a:r>
              <a:rPr sz="1200" i="1" spc="229" dirty="0">
                <a:solidFill>
                  <a:srgbClr val="21212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212121"/>
                </a:solidFill>
                <a:latin typeface="Times New Roman"/>
                <a:cs typeface="Times New Roman"/>
              </a:rPr>
              <a:t>productivo</a:t>
            </a:r>
            <a:r>
              <a:rPr sz="1200" i="1" spc="235" dirty="0">
                <a:solidFill>
                  <a:srgbClr val="21212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212121"/>
                </a:solidFill>
                <a:latin typeface="Times New Roman"/>
                <a:cs typeface="Times New Roman"/>
              </a:rPr>
              <a:t>en</a:t>
            </a:r>
            <a:r>
              <a:rPr sz="1200" i="1" spc="229" dirty="0">
                <a:solidFill>
                  <a:srgbClr val="21212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212121"/>
                </a:solidFill>
                <a:latin typeface="Times New Roman"/>
                <a:cs typeface="Times New Roman"/>
              </a:rPr>
              <a:t>las</a:t>
            </a:r>
            <a:r>
              <a:rPr sz="1200" i="1" spc="229" dirty="0">
                <a:solidFill>
                  <a:srgbClr val="21212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212121"/>
                </a:solidFill>
                <a:latin typeface="Times New Roman"/>
                <a:cs typeface="Times New Roman"/>
              </a:rPr>
              <a:t>nuevas</a:t>
            </a:r>
            <a:r>
              <a:rPr sz="1200" i="1" spc="229" dirty="0">
                <a:solidFill>
                  <a:srgbClr val="212121"/>
                </a:solidFill>
                <a:latin typeface="Times New Roman"/>
                <a:cs typeface="Times New Roman"/>
              </a:rPr>
              <a:t> </a:t>
            </a:r>
            <a:r>
              <a:rPr sz="1200" i="1" spc="-10" dirty="0">
                <a:solidFill>
                  <a:srgbClr val="212121"/>
                </a:solidFill>
                <a:latin typeface="Times New Roman"/>
                <a:cs typeface="Times New Roman"/>
              </a:rPr>
              <a:t>organizaciones </a:t>
            </a:r>
            <a:r>
              <a:rPr sz="1200" i="1" dirty="0">
                <a:solidFill>
                  <a:srgbClr val="212121"/>
                </a:solidFill>
                <a:latin typeface="Times New Roman"/>
                <a:cs typeface="Times New Roman"/>
              </a:rPr>
              <a:t>industriales</a:t>
            </a:r>
            <a:r>
              <a:rPr sz="1200" i="1" spc="-25" dirty="0">
                <a:solidFill>
                  <a:srgbClr val="21212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212121"/>
                </a:solidFill>
                <a:latin typeface="Times New Roman"/>
                <a:cs typeface="Times New Roman"/>
              </a:rPr>
              <a:t>del</a:t>
            </a:r>
            <a:r>
              <a:rPr sz="1200" i="1" spc="-10" dirty="0">
                <a:solidFill>
                  <a:srgbClr val="21212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rgbClr val="212121"/>
                </a:solidFill>
                <a:latin typeface="Times New Roman"/>
                <a:cs typeface="Times New Roman"/>
              </a:rPr>
              <a:t>sector</a:t>
            </a:r>
            <a:r>
              <a:rPr sz="1200" i="1" spc="-5" dirty="0">
                <a:solidFill>
                  <a:srgbClr val="212121"/>
                </a:solidFill>
                <a:latin typeface="Times New Roman"/>
                <a:cs typeface="Times New Roman"/>
              </a:rPr>
              <a:t> </a:t>
            </a:r>
            <a:r>
              <a:rPr sz="1200" i="1" spc="-10" dirty="0">
                <a:solidFill>
                  <a:srgbClr val="212121"/>
                </a:solidFill>
                <a:latin typeface="Times New Roman"/>
                <a:cs typeface="Times New Roman"/>
              </a:rPr>
              <a:t>telecomunicaciones.</a:t>
            </a:r>
            <a:r>
              <a:rPr sz="1200" i="1" spc="20" dirty="0">
                <a:solidFill>
                  <a:srgbClr val="212121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212121"/>
                </a:solidFill>
                <a:latin typeface="Times New Roman"/>
                <a:cs typeface="Times New Roman"/>
              </a:rPr>
              <a:t>(Tesis </a:t>
            </a:r>
            <a:r>
              <a:rPr sz="1200" dirty="0">
                <a:solidFill>
                  <a:srgbClr val="212121"/>
                </a:solidFill>
                <a:latin typeface="Times New Roman"/>
                <a:cs typeface="Times New Roman"/>
              </a:rPr>
              <a:t>Doctoral). Caracas.</a:t>
            </a:r>
            <a:r>
              <a:rPr sz="1200" spc="10" dirty="0">
                <a:solidFill>
                  <a:srgbClr val="21212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212121"/>
                </a:solidFill>
                <a:latin typeface="Times New Roman"/>
                <a:cs typeface="Times New Roman"/>
              </a:rPr>
              <a:t>UNESR</a:t>
            </a:r>
            <a:r>
              <a:rPr sz="1200" spc="-25" dirty="0">
                <a:solidFill>
                  <a:srgbClr val="21212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212121"/>
                </a:solidFill>
                <a:latin typeface="Times New Roman"/>
                <a:cs typeface="Times New Roman"/>
              </a:rPr>
              <a:t>-</a:t>
            </a:r>
            <a:r>
              <a:rPr sz="1200" spc="-15" dirty="0">
                <a:solidFill>
                  <a:srgbClr val="212121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rgbClr val="212121"/>
                </a:solidFill>
                <a:latin typeface="Times New Roman"/>
                <a:cs typeface="Times New Roman"/>
              </a:rPr>
              <a:t>NREAC</a:t>
            </a:r>
            <a:endParaRPr sz="1200">
              <a:latin typeface="Times New Roman"/>
              <a:cs typeface="Times New Roman"/>
            </a:endParaRPr>
          </a:p>
          <a:p>
            <a:pPr marL="375285" marR="5080" indent="-363220" algn="just">
              <a:lnSpc>
                <a:spcPct val="83400"/>
              </a:lnSpc>
              <a:spcBef>
                <a:spcPts val="1200"/>
              </a:spcBef>
            </a:pPr>
            <a:r>
              <a:rPr sz="1200" dirty="0">
                <a:latin typeface="Times New Roman"/>
                <a:cs typeface="Times New Roman"/>
              </a:rPr>
              <a:t>Centeno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Monterrey,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M.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(2010).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El</a:t>
            </a:r>
            <a:r>
              <a:rPr sz="1200" i="1" spc="7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papel</a:t>
            </a:r>
            <a:r>
              <a:rPr sz="1200" i="1" spc="8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de</a:t>
            </a:r>
            <a:r>
              <a:rPr sz="1200" i="1" spc="7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los</a:t>
            </a:r>
            <a:r>
              <a:rPr sz="1200" i="1" spc="9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consejos</a:t>
            </a:r>
            <a:r>
              <a:rPr sz="1200" i="1" spc="8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comunales</a:t>
            </a:r>
            <a:r>
              <a:rPr sz="1200" i="1" spc="8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en</a:t>
            </a:r>
            <a:r>
              <a:rPr sz="1200" i="1" spc="8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la</a:t>
            </a:r>
            <a:r>
              <a:rPr sz="1200" i="1" spc="8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agendación</a:t>
            </a:r>
            <a:r>
              <a:rPr sz="1200" i="1" spc="8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y</a:t>
            </a:r>
            <a:r>
              <a:rPr sz="1200" i="1" spc="7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la</a:t>
            </a:r>
            <a:r>
              <a:rPr sz="1200" i="1" spc="8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toma</a:t>
            </a:r>
            <a:r>
              <a:rPr sz="1200" i="1" spc="85" dirty="0">
                <a:latin typeface="Times New Roman"/>
                <a:cs typeface="Times New Roman"/>
              </a:rPr>
              <a:t> </a:t>
            </a:r>
            <a:r>
              <a:rPr sz="1200" i="1" spc="-25" dirty="0">
                <a:latin typeface="Times New Roman"/>
                <a:cs typeface="Times New Roman"/>
              </a:rPr>
              <a:t>de </a:t>
            </a:r>
            <a:r>
              <a:rPr sz="1200" i="1" dirty="0">
                <a:latin typeface="Times New Roman"/>
                <a:cs typeface="Times New Roman"/>
              </a:rPr>
              <a:t>decisiones</a:t>
            </a:r>
            <a:r>
              <a:rPr sz="1200" i="1" spc="36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de</a:t>
            </a:r>
            <a:r>
              <a:rPr sz="1200" i="1" spc="35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las</a:t>
            </a:r>
            <a:r>
              <a:rPr sz="1200" i="1" spc="36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políticas</a:t>
            </a:r>
            <a:r>
              <a:rPr sz="1200" i="1" spc="36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públicas</a:t>
            </a:r>
            <a:r>
              <a:rPr sz="1200" i="1" spc="36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locales</a:t>
            </a:r>
            <a:r>
              <a:rPr sz="1200" i="1" spc="37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en</a:t>
            </a:r>
            <a:r>
              <a:rPr sz="1200" i="1" spc="36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Venezuela.</a:t>
            </a:r>
            <a:r>
              <a:rPr sz="1200" i="1" spc="3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Tesis</a:t>
            </a:r>
            <a:r>
              <a:rPr sz="1200" spc="3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doctoral</a:t>
            </a:r>
            <a:r>
              <a:rPr sz="1200" spc="3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Tecnológico</a:t>
            </a:r>
            <a:r>
              <a:rPr sz="1200" spc="36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 </a:t>
            </a:r>
            <a:r>
              <a:rPr sz="1200" spc="-10" dirty="0">
                <a:latin typeface="Times New Roman"/>
                <a:cs typeface="Times New Roman"/>
              </a:rPr>
              <a:t>Monterrey.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México.</a:t>
            </a:r>
            <a:endParaRPr sz="1200">
              <a:latin typeface="Times New Roman"/>
              <a:cs typeface="Times New Roman"/>
            </a:endParaRPr>
          </a:p>
          <a:p>
            <a:pPr marL="375285" marR="6985" indent="-363220" algn="just">
              <a:lnSpc>
                <a:spcPts val="1200"/>
              </a:lnSpc>
              <a:spcBef>
                <a:spcPts val="1200"/>
              </a:spcBef>
            </a:pPr>
            <a:r>
              <a:rPr sz="1200" dirty="0">
                <a:latin typeface="Times New Roman"/>
                <a:cs typeface="Times New Roman"/>
              </a:rPr>
              <a:t>Márquez,</a:t>
            </a:r>
            <a:r>
              <a:rPr sz="1200" spc="3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Olivar</a:t>
            </a:r>
            <a:r>
              <a:rPr sz="1200" spc="3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Rodríguez,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J.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(2012).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Modalidades</a:t>
            </a:r>
            <a:r>
              <a:rPr sz="1200" i="1" spc="3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de</a:t>
            </a:r>
            <a:r>
              <a:rPr sz="1200" i="1" spc="3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participación</a:t>
            </a:r>
            <a:r>
              <a:rPr sz="1200" i="1" spc="4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en</a:t>
            </a:r>
            <a:r>
              <a:rPr sz="1200" i="1" spc="2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la</a:t>
            </a:r>
            <a:r>
              <a:rPr sz="1200" i="1" spc="3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gestión</a:t>
            </a:r>
            <a:r>
              <a:rPr sz="1200" i="1" spc="3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de</a:t>
            </a:r>
            <a:r>
              <a:rPr sz="1200" i="1" spc="2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los</a:t>
            </a:r>
            <a:r>
              <a:rPr sz="1200" i="1" spc="35" dirty="0">
                <a:latin typeface="Times New Roman"/>
                <a:cs typeface="Times New Roman"/>
              </a:rPr>
              <a:t> </a:t>
            </a:r>
            <a:r>
              <a:rPr sz="1200" i="1" spc="-10" dirty="0">
                <a:latin typeface="Times New Roman"/>
                <a:cs typeface="Times New Roman"/>
              </a:rPr>
              <a:t>Consejos </a:t>
            </a:r>
            <a:r>
              <a:rPr sz="1200" i="1" dirty="0">
                <a:latin typeface="Times New Roman"/>
                <a:cs typeface="Times New Roman"/>
              </a:rPr>
              <a:t>Comunales</a:t>
            </a:r>
            <a:r>
              <a:rPr sz="1200" i="1" spc="15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del</a:t>
            </a:r>
            <a:r>
              <a:rPr sz="1200" i="1" spc="15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municipio</a:t>
            </a:r>
            <a:r>
              <a:rPr sz="1200" i="1" spc="15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San</a:t>
            </a:r>
            <a:r>
              <a:rPr sz="1200" i="1" spc="15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Francisco</a:t>
            </a:r>
            <a:r>
              <a:rPr sz="1200" i="1" spc="15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del</a:t>
            </a:r>
            <a:r>
              <a:rPr sz="1200" i="1" spc="15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estado</a:t>
            </a:r>
            <a:r>
              <a:rPr sz="1200" i="1" spc="15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Zulia,</a:t>
            </a:r>
            <a:r>
              <a:rPr sz="1200" i="1" spc="15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Venezuela</a:t>
            </a:r>
            <a:r>
              <a:rPr sz="1200" dirty="0">
                <a:latin typeface="Times New Roman"/>
                <a:cs typeface="Times New Roman"/>
              </a:rPr>
              <a:t>.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RCS.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Vol.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XVIII,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N°2, </a:t>
            </a:r>
            <a:r>
              <a:rPr sz="1200" dirty="0">
                <a:latin typeface="Times New Roman"/>
                <a:cs typeface="Times New Roman"/>
              </a:rPr>
              <a:t>junio.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FACES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-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LUZ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60"/>
              </a:spcBef>
            </a:pP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Martínez,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M.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(2004).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Ciencia</a:t>
            </a:r>
            <a:r>
              <a:rPr sz="1200" i="1" spc="-1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y</a:t>
            </a:r>
            <a:r>
              <a:rPr sz="1200" i="1" spc="-2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arte</a:t>
            </a:r>
            <a:r>
              <a:rPr sz="1200" i="1" spc="-3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en</a:t>
            </a:r>
            <a:r>
              <a:rPr sz="1200" i="1" spc="-1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la</a:t>
            </a:r>
            <a:r>
              <a:rPr sz="1200" i="1" spc="-3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metodología</a:t>
            </a:r>
            <a:r>
              <a:rPr sz="1200" i="1" spc="-1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cualitativa.</a:t>
            </a:r>
            <a:r>
              <a:rPr sz="1200" i="1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1ra.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ed.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México:</a:t>
            </a:r>
            <a:r>
              <a:rPr sz="1200" spc="-5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Trillas.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60"/>
              </a:spcBef>
            </a:pP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Mas,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J.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(2007).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Desarrollo</a:t>
            </a:r>
            <a:r>
              <a:rPr sz="1200" i="1" spc="5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Tecnoendógeno</a:t>
            </a:r>
            <a:r>
              <a:rPr sz="1200" dirty="0">
                <a:latin typeface="Times New Roman"/>
                <a:cs typeface="Times New Roman"/>
              </a:rPr>
              <a:t>.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Ensayos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sobre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tecnología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desarrollo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endógeno.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Caracas</a:t>
            </a:r>
            <a:endParaRPr sz="1200">
              <a:latin typeface="Times New Roman"/>
              <a:cs typeface="Times New Roman"/>
            </a:endParaRPr>
          </a:p>
          <a:p>
            <a:pPr marL="375285">
              <a:lnSpc>
                <a:spcPct val="100000"/>
              </a:lnSpc>
              <a:spcBef>
                <a:spcPts val="5"/>
              </a:spcBef>
            </a:pPr>
            <a:r>
              <a:rPr sz="1200" spc="-20" dirty="0">
                <a:latin typeface="Times New Roman"/>
                <a:cs typeface="Times New Roman"/>
              </a:rPr>
              <a:t>Venezuela.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Editorial</a:t>
            </a:r>
            <a:r>
              <a:rPr sz="1200" spc="-10" dirty="0">
                <a:latin typeface="Times New Roman"/>
                <a:cs typeface="Times New Roman"/>
              </a:rPr>
              <a:t> Panapo.</a:t>
            </a:r>
            <a:endParaRPr sz="1200">
              <a:latin typeface="Times New Roman"/>
              <a:cs typeface="Times New Roman"/>
            </a:endParaRPr>
          </a:p>
          <a:p>
            <a:pPr marL="375285" marR="8255" indent="-363220" algn="just">
              <a:lnSpc>
                <a:spcPts val="1200"/>
              </a:lnSpc>
              <a:spcBef>
                <a:spcPts val="1200"/>
              </a:spcBef>
            </a:pPr>
            <a:r>
              <a:rPr sz="1200" dirty="0">
                <a:latin typeface="Times New Roman"/>
                <a:cs typeface="Times New Roman"/>
              </a:rPr>
              <a:t>Strauss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Corbin,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J.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(2002).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Bases</a:t>
            </a:r>
            <a:r>
              <a:rPr sz="1200" i="1" spc="17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de</a:t>
            </a:r>
            <a:r>
              <a:rPr sz="1200" i="1" spc="17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la</a:t>
            </a:r>
            <a:r>
              <a:rPr sz="1200" i="1" spc="17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Investigación</a:t>
            </a:r>
            <a:r>
              <a:rPr sz="1200" i="1" spc="18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cualitativa.</a:t>
            </a:r>
            <a:r>
              <a:rPr sz="1200" i="1" spc="17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Técnicas</a:t>
            </a:r>
            <a:r>
              <a:rPr sz="1200" i="1" spc="17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y</a:t>
            </a:r>
            <a:r>
              <a:rPr sz="1200" i="1" spc="17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procedimientos</a:t>
            </a:r>
            <a:r>
              <a:rPr sz="1200" i="1" spc="185" dirty="0">
                <a:latin typeface="Times New Roman"/>
                <a:cs typeface="Times New Roman"/>
              </a:rPr>
              <a:t> </a:t>
            </a:r>
            <a:r>
              <a:rPr sz="1200" i="1" spc="-20" dirty="0">
                <a:latin typeface="Times New Roman"/>
                <a:cs typeface="Times New Roman"/>
              </a:rPr>
              <a:t>para </a:t>
            </a:r>
            <a:r>
              <a:rPr sz="1200" i="1" spc="-10" dirty="0">
                <a:latin typeface="Times New Roman"/>
                <a:cs typeface="Times New Roman"/>
              </a:rPr>
              <a:t>desarrollar</a:t>
            </a:r>
            <a:r>
              <a:rPr sz="1200" i="1" spc="-2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la teoría</a:t>
            </a:r>
            <a:r>
              <a:rPr sz="1200" i="1" spc="-15" dirty="0">
                <a:latin typeface="Times New Roman"/>
                <a:cs typeface="Times New Roman"/>
              </a:rPr>
              <a:t> </a:t>
            </a:r>
            <a:r>
              <a:rPr sz="1200" i="1" spc="-10" dirty="0">
                <a:latin typeface="Times New Roman"/>
                <a:cs typeface="Times New Roman"/>
              </a:rPr>
              <a:t>fundamentada</a:t>
            </a:r>
            <a:r>
              <a:rPr sz="1200" spc="-10" dirty="0">
                <a:latin typeface="Times New Roman"/>
                <a:cs typeface="Times New Roman"/>
              </a:rPr>
              <a:t>.</a:t>
            </a:r>
            <a:r>
              <a:rPr sz="1200" spc="-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Antioquia: Universidad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6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Antioquia.</a:t>
            </a:r>
            <a:endParaRPr sz="1200">
              <a:latin typeface="Times New Roman"/>
              <a:cs typeface="Times New Roman"/>
            </a:endParaRPr>
          </a:p>
          <a:p>
            <a:pPr marL="375285" marR="5715" indent="-363220" algn="just">
              <a:lnSpc>
                <a:spcPts val="1200"/>
              </a:lnSpc>
              <a:spcBef>
                <a:spcPts val="1200"/>
              </a:spcBef>
            </a:pPr>
            <a:r>
              <a:rPr sz="1200" dirty="0">
                <a:latin typeface="Times New Roman"/>
                <a:cs typeface="Times New Roman"/>
              </a:rPr>
              <a:t>Tovar</a:t>
            </a:r>
            <a:r>
              <a:rPr sz="1200" spc="40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3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Viñoles,</a:t>
            </a:r>
            <a:r>
              <a:rPr sz="1200" spc="4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D.</a:t>
            </a:r>
            <a:r>
              <a:rPr sz="1200" spc="4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(2015).</a:t>
            </a:r>
            <a:r>
              <a:rPr sz="1200" spc="40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Uso</a:t>
            </a:r>
            <a:r>
              <a:rPr sz="1200" i="1" spc="40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de</a:t>
            </a:r>
            <a:r>
              <a:rPr sz="1200" i="1" spc="40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las</a:t>
            </a:r>
            <a:r>
              <a:rPr sz="1200" i="1" spc="409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tecnologías</a:t>
            </a:r>
            <a:r>
              <a:rPr sz="1200" i="1" spc="409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de</a:t>
            </a:r>
            <a:r>
              <a:rPr sz="1200" i="1" spc="40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información</a:t>
            </a:r>
            <a:r>
              <a:rPr sz="1200" i="1" spc="40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y</a:t>
            </a:r>
            <a:r>
              <a:rPr sz="1200" i="1" spc="40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comunicación</a:t>
            </a:r>
            <a:r>
              <a:rPr sz="1200" i="1" spc="41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para</a:t>
            </a:r>
            <a:r>
              <a:rPr sz="1200" i="1" spc="405" dirty="0">
                <a:latin typeface="Times New Roman"/>
                <a:cs typeface="Times New Roman"/>
              </a:rPr>
              <a:t> </a:t>
            </a:r>
            <a:r>
              <a:rPr sz="1200" i="1" spc="-25" dirty="0">
                <a:latin typeface="Times New Roman"/>
                <a:cs typeface="Times New Roman"/>
              </a:rPr>
              <a:t>la </a:t>
            </a:r>
            <a:r>
              <a:rPr sz="1200" i="1" dirty="0">
                <a:latin typeface="Times New Roman"/>
                <a:cs typeface="Times New Roman"/>
              </a:rPr>
              <a:t>elaboración</a:t>
            </a:r>
            <a:r>
              <a:rPr sz="1200" i="1" spc="2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de</a:t>
            </a:r>
            <a:r>
              <a:rPr sz="1200" i="1" spc="1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proyectos</a:t>
            </a:r>
            <a:r>
              <a:rPr sz="1200" i="1" spc="2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sociales</a:t>
            </a:r>
            <a:r>
              <a:rPr sz="1200" i="1" spc="1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en</a:t>
            </a:r>
            <a:r>
              <a:rPr sz="1200" i="1" spc="1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consejos</a:t>
            </a:r>
            <a:r>
              <a:rPr sz="1200" i="1" spc="2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comunales</a:t>
            </a:r>
            <a:r>
              <a:rPr sz="1200" dirty="0">
                <a:latin typeface="Times New Roman"/>
                <a:cs typeface="Times New Roman"/>
              </a:rPr>
              <a:t>,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QUÓRUM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ACADÉMICO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Vol.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12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Nº </a:t>
            </a:r>
            <a:r>
              <a:rPr sz="1200" dirty="0">
                <a:latin typeface="Times New Roman"/>
                <a:cs typeface="Times New Roman"/>
              </a:rPr>
              <a:t>2,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julio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-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diciembre.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pp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304-</a:t>
            </a:r>
            <a:r>
              <a:rPr sz="1200" dirty="0">
                <a:latin typeface="Times New Roman"/>
                <a:cs typeface="Times New Roman"/>
              </a:rPr>
              <a:t>326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Universidad del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Zulia.</a:t>
            </a:r>
            <a:endParaRPr sz="1200">
              <a:latin typeface="Times New Roman"/>
              <a:cs typeface="Times New Roman"/>
            </a:endParaRPr>
          </a:p>
          <a:p>
            <a:pPr marL="375285" marR="5715" indent="-363220" algn="just">
              <a:lnSpc>
                <a:spcPts val="1200"/>
              </a:lnSpc>
              <a:spcBef>
                <a:spcPts val="1200"/>
              </a:spcBef>
            </a:pPr>
            <a:r>
              <a:rPr sz="1200" dirty="0">
                <a:latin typeface="Times New Roman"/>
                <a:cs typeface="Times New Roman"/>
              </a:rPr>
              <a:t>Zambrano,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L.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(2008).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Desarrollo</a:t>
            </a:r>
            <a:r>
              <a:rPr sz="1200" i="1" spc="4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endógeno</a:t>
            </a:r>
            <a:r>
              <a:rPr sz="1200" i="1" spc="3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socialista</a:t>
            </a:r>
            <a:r>
              <a:rPr sz="1200" i="1" spc="3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y</a:t>
            </a:r>
            <a:r>
              <a:rPr sz="1200" i="1" spc="3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defensa</a:t>
            </a:r>
            <a:r>
              <a:rPr sz="1200" i="1" spc="3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popular</a:t>
            </a:r>
            <a:r>
              <a:rPr sz="1200" dirty="0">
                <a:latin typeface="Times New Roman"/>
                <a:cs typeface="Times New Roman"/>
              </a:rPr>
              <a:t>: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propuesta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partir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los </a:t>
            </a:r>
            <a:r>
              <a:rPr sz="1200" dirty="0">
                <a:latin typeface="Times New Roman"/>
                <a:cs typeface="Times New Roman"/>
              </a:rPr>
              <a:t>consejos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comunales.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Caracas.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Corporación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Marca.</a:t>
            </a:r>
            <a:endParaRPr sz="1200">
              <a:latin typeface="Times New Roman"/>
              <a:cs typeface="Times New Roman"/>
            </a:endParaRPr>
          </a:p>
        </p:txBody>
      </p:sp>
      <p:pic>
        <p:nvPicPr>
          <p:cNvPr id="17" name="object 17"/>
          <p:cNvPicPr/>
          <p:nvPr/>
        </p:nvPicPr>
        <p:blipFill>
          <a:blip r:embed="rId13" cstate="print"/>
          <a:stretch>
            <a:fillRect/>
          </a:stretch>
        </p:blipFill>
        <p:spPr>
          <a:xfrm>
            <a:off x="4581144" y="149034"/>
            <a:ext cx="1805304" cy="893889"/>
          </a:xfrm>
          <a:prstGeom prst="rect">
            <a:avLst/>
          </a:prstGeom>
        </p:spPr>
      </p:pic>
      <p:sp>
        <p:nvSpPr>
          <p:cNvPr id="18" name="object 18"/>
          <p:cNvSpPr txBox="1"/>
          <p:nvPr/>
        </p:nvSpPr>
        <p:spPr>
          <a:xfrm>
            <a:off x="1254353" y="8256658"/>
            <a:ext cx="4417060" cy="372745"/>
          </a:xfrm>
          <a:prstGeom prst="rect">
            <a:avLst/>
          </a:prstGeom>
        </p:spPr>
        <p:txBody>
          <a:bodyPr vert="horz" wrap="square" lIns="0" tIns="6350" rIns="0" bIns="0" rtlCol="0">
            <a:spAutoFit/>
          </a:bodyPr>
          <a:lstStyle/>
          <a:p>
            <a:pPr marL="148590" marR="5080" indent="-136525">
              <a:lnSpc>
                <a:spcPts val="1400"/>
              </a:lnSpc>
              <a:spcBef>
                <a:spcPts val="50"/>
              </a:spcBef>
            </a:pPr>
            <a:r>
              <a:rPr sz="1200" b="1" spc="-10" dirty="0">
                <a:latin typeface="Times New Roman"/>
                <a:cs typeface="Times New Roman"/>
              </a:rPr>
              <a:t>Empoderamiento</a:t>
            </a:r>
            <a:r>
              <a:rPr sz="1200" b="1" spc="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los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Criterios</a:t>
            </a:r>
            <a:r>
              <a:rPr sz="1200" b="1" spc="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Usabilidad</a:t>
            </a:r>
            <a:r>
              <a:rPr sz="1200" b="1" spc="-4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y</a:t>
            </a:r>
            <a:r>
              <a:rPr sz="1200" b="1" spc="-1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Utilidad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Tecnológica </a:t>
            </a:r>
            <a:r>
              <a:rPr sz="1200" b="1" dirty="0">
                <a:latin typeface="Times New Roman"/>
                <a:cs typeface="Times New Roman"/>
              </a:rPr>
              <a:t>como</a:t>
            </a:r>
            <a:r>
              <a:rPr sz="1200" b="1" spc="-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Elementos</a:t>
            </a:r>
            <a:r>
              <a:rPr sz="1200" b="1" spc="-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Inclusión</a:t>
            </a:r>
            <a:r>
              <a:rPr sz="1200" b="1" spc="-4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Social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en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la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Gestión</a:t>
            </a:r>
            <a:r>
              <a:rPr sz="1200" b="1" spc="-10" dirty="0">
                <a:latin typeface="Times New Roman"/>
                <a:cs typeface="Times New Roman"/>
              </a:rPr>
              <a:t> Comunitaria.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2782951" y="8773904"/>
            <a:ext cx="1683385" cy="1943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410"/>
              </a:lnSpc>
            </a:pPr>
            <a:r>
              <a:rPr sz="1200" b="1" spc="-35" dirty="0">
                <a:latin typeface="Times New Roman"/>
                <a:cs typeface="Times New Roman"/>
              </a:rPr>
              <a:t>Dr.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José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Jesus</a:t>
            </a:r>
            <a:r>
              <a:rPr sz="1200" b="1" spc="-3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Brito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spc="-20" dirty="0">
                <a:latin typeface="Times New Roman"/>
                <a:cs typeface="Times New Roman"/>
              </a:rPr>
              <a:t>Cova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20" name="object 20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55473" rIns="0" bIns="0" rtlCol="0">
            <a:spAutoFit/>
          </a:bodyPr>
          <a:lstStyle/>
          <a:p>
            <a:pPr marL="146685">
              <a:lnSpc>
                <a:spcPts val="1410"/>
              </a:lnSpc>
            </a:pPr>
            <a:fld id="{81D60167-4931-47E6-BA6A-407CBD079E47}" type="slidenum">
              <a:rPr b="1" spc="-25" dirty="0">
                <a:latin typeface="Times New Roman"/>
                <a:cs typeface="Times New Roman"/>
              </a:rPr>
              <a:t>150</a:t>
            </a:fld>
            <a:endParaRPr b="1" spc="-25" dirty="0">
              <a:latin typeface="Times New Roman"/>
              <a:cs typeface="Times New Roman"/>
            </a:endParaRPr>
          </a:p>
        </p:txBody>
      </p:sp>
      <p:grpSp>
        <p:nvGrpSpPr>
          <p:cNvPr id="21" name="Grupo 20">
            <a:extLst>
              <a:ext uri="{FF2B5EF4-FFF2-40B4-BE49-F238E27FC236}">
                <a16:creationId xmlns:a16="http://schemas.microsoft.com/office/drawing/2014/main" id="{4382511F-AA29-9917-63D0-B07DBA5E7562}"/>
              </a:ext>
            </a:extLst>
          </p:cNvPr>
          <p:cNvGrpSpPr/>
          <p:nvPr/>
        </p:nvGrpSpPr>
        <p:grpSpPr>
          <a:xfrm>
            <a:off x="109728" y="123189"/>
            <a:ext cx="6665976" cy="1452626"/>
            <a:chOff x="470065" y="1951410"/>
            <a:chExt cx="6665976" cy="1452626"/>
          </a:xfrm>
        </p:grpSpPr>
        <p:grpSp>
          <p:nvGrpSpPr>
            <p:cNvPr id="22" name="object 12">
              <a:extLst>
                <a:ext uri="{FF2B5EF4-FFF2-40B4-BE49-F238E27FC236}">
                  <a16:creationId xmlns:a16="http://schemas.microsoft.com/office/drawing/2014/main" id="{597D285A-61B3-4177-4E3A-9CB72F42A655}"/>
                </a:ext>
              </a:extLst>
            </p:cNvPr>
            <p:cNvGrpSpPr/>
            <p:nvPr/>
          </p:nvGrpSpPr>
          <p:grpSpPr>
            <a:xfrm>
              <a:off x="470065" y="1951664"/>
              <a:ext cx="6665976" cy="1452372"/>
              <a:chOff x="96011" y="115823"/>
              <a:chExt cx="6665976" cy="1452372"/>
            </a:xfrm>
          </p:grpSpPr>
          <p:pic>
            <p:nvPicPr>
              <p:cNvPr id="26" name="object 13">
                <a:extLst>
                  <a:ext uri="{FF2B5EF4-FFF2-40B4-BE49-F238E27FC236}">
                    <a16:creationId xmlns:a16="http://schemas.microsoft.com/office/drawing/2014/main" id="{832BA521-A8DF-B267-B766-47EE5ED9BE5D}"/>
                  </a:ext>
                </a:extLst>
              </p:cNvPr>
              <p:cNvPicPr/>
              <p:nvPr/>
            </p:nvPicPr>
            <p:blipFill>
              <a:blip r:embed="rId3" cstate="print"/>
              <a:stretch>
                <a:fillRect/>
              </a:stretch>
            </p:blipFill>
            <p:spPr>
              <a:xfrm>
                <a:off x="96011" y="115823"/>
                <a:ext cx="6665976" cy="1452372"/>
              </a:xfrm>
              <a:prstGeom prst="rect">
                <a:avLst/>
              </a:prstGeom>
            </p:spPr>
          </p:pic>
          <p:pic>
            <p:nvPicPr>
              <p:cNvPr id="27" name="object 14">
                <a:extLst>
                  <a:ext uri="{FF2B5EF4-FFF2-40B4-BE49-F238E27FC236}">
                    <a16:creationId xmlns:a16="http://schemas.microsoft.com/office/drawing/2014/main" id="{F8628223-43EE-F192-CE6F-2E3782F2FDB7}"/>
                  </a:ext>
                </a:extLst>
              </p:cNvPr>
              <p:cNvPicPr/>
              <p:nvPr/>
            </p:nvPicPr>
            <p:blipFill>
              <a:blip r:embed="rId4" cstate="print"/>
              <a:stretch>
                <a:fillRect/>
              </a:stretch>
            </p:blipFill>
            <p:spPr>
              <a:xfrm>
                <a:off x="142849" y="142875"/>
                <a:ext cx="6572275" cy="1358646"/>
              </a:xfrm>
              <a:prstGeom prst="rect">
                <a:avLst/>
              </a:prstGeom>
            </p:spPr>
          </p:pic>
          <p:sp>
            <p:nvSpPr>
              <p:cNvPr id="28" name="object 15">
                <a:extLst>
                  <a:ext uri="{FF2B5EF4-FFF2-40B4-BE49-F238E27FC236}">
                    <a16:creationId xmlns:a16="http://schemas.microsoft.com/office/drawing/2014/main" id="{77D279EB-97F1-A624-77D6-6D35F8898C2A}"/>
                  </a:ext>
                </a:extLst>
              </p:cNvPr>
              <p:cNvSpPr/>
              <p:nvPr/>
            </p:nvSpPr>
            <p:spPr>
              <a:xfrm>
                <a:off x="142849" y="142875"/>
                <a:ext cx="6572884" cy="1358900"/>
              </a:xfrm>
              <a:custGeom>
                <a:avLst/>
                <a:gdLst/>
                <a:ahLst/>
                <a:cxnLst/>
                <a:rect l="l" t="t" r="r" b="b"/>
                <a:pathLst>
                  <a:path w="6572884" h="1358900">
                    <a:moveTo>
                      <a:pt x="0" y="226441"/>
                    </a:moveTo>
                    <a:lnTo>
                      <a:pt x="4600" y="180795"/>
                    </a:lnTo>
                    <a:lnTo>
                      <a:pt x="17795" y="138285"/>
                    </a:lnTo>
                    <a:lnTo>
                      <a:pt x="38673" y="99820"/>
                    </a:lnTo>
                    <a:lnTo>
                      <a:pt x="66324" y="66309"/>
                    </a:lnTo>
                    <a:lnTo>
                      <a:pt x="99837" y="38663"/>
                    </a:lnTo>
                    <a:lnTo>
                      <a:pt x="138301" y="17789"/>
                    </a:lnTo>
                    <a:lnTo>
                      <a:pt x="180806" y="4599"/>
                    </a:lnTo>
                    <a:lnTo>
                      <a:pt x="226440" y="0"/>
                    </a:lnTo>
                    <a:lnTo>
                      <a:pt x="6345834" y="0"/>
                    </a:lnTo>
                    <a:lnTo>
                      <a:pt x="6391480" y="4599"/>
                    </a:lnTo>
                    <a:lnTo>
                      <a:pt x="6433990" y="17789"/>
                    </a:lnTo>
                    <a:lnTo>
                      <a:pt x="6472455" y="38663"/>
                    </a:lnTo>
                    <a:lnTo>
                      <a:pt x="6505965" y="66309"/>
                    </a:lnTo>
                    <a:lnTo>
                      <a:pt x="6533612" y="99820"/>
                    </a:lnTo>
                    <a:lnTo>
                      <a:pt x="6554485" y="138285"/>
                    </a:lnTo>
                    <a:lnTo>
                      <a:pt x="6567676" y="180795"/>
                    </a:lnTo>
                    <a:lnTo>
                      <a:pt x="6572275" y="226441"/>
                    </a:lnTo>
                    <a:lnTo>
                      <a:pt x="6572275" y="1132204"/>
                    </a:lnTo>
                    <a:lnTo>
                      <a:pt x="6567676" y="1177850"/>
                    </a:lnTo>
                    <a:lnTo>
                      <a:pt x="6554485" y="1220360"/>
                    </a:lnTo>
                    <a:lnTo>
                      <a:pt x="6533612" y="1258825"/>
                    </a:lnTo>
                    <a:lnTo>
                      <a:pt x="6505965" y="1292336"/>
                    </a:lnTo>
                    <a:lnTo>
                      <a:pt x="6472455" y="1319982"/>
                    </a:lnTo>
                    <a:lnTo>
                      <a:pt x="6433990" y="1340856"/>
                    </a:lnTo>
                    <a:lnTo>
                      <a:pt x="6391480" y="1354046"/>
                    </a:lnTo>
                    <a:lnTo>
                      <a:pt x="6345834" y="1358646"/>
                    </a:lnTo>
                    <a:lnTo>
                      <a:pt x="226440" y="1358646"/>
                    </a:lnTo>
                    <a:lnTo>
                      <a:pt x="180806" y="1354046"/>
                    </a:lnTo>
                    <a:lnTo>
                      <a:pt x="138301" y="1340856"/>
                    </a:lnTo>
                    <a:lnTo>
                      <a:pt x="99837" y="1319982"/>
                    </a:lnTo>
                    <a:lnTo>
                      <a:pt x="66324" y="1292336"/>
                    </a:lnTo>
                    <a:lnTo>
                      <a:pt x="38673" y="1258825"/>
                    </a:lnTo>
                    <a:lnTo>
                      <a:pt x="17795" y="1220360"/>
                    </a:lnTo>
                    <a:lnTo>
                      <a:pt x="4600" y="1177850"/>
                    </a:lnTo>
                    <a:lnTo>
                      <a:pt x="0" y="1132204"/>
                    </a:lnTo>
                    <a:lnTo>
                      <a:pt x="0" y="226441"/>
                    </a:lnTo>
                    <a:close/>
                  </a:path>
                </a:pathLst>
              </a:custGeom>
              <a:ln w="9525">
                <a:solidFill>
                  <a:srgbClr val="55CE74"/>
                </a:solidFill>
              </a:ln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pic>
            <p:nvPicPr>
              <p:cNvPr id="29" name="object 16">
                <a:extLst>
                  <a:ext uri="{FF2B5EF4-FFF2-40B4-BE49-F238E27FC236}">
                    <a16:creationId xmlns:a16="http://schemas.microsoft.com/office/drawing/2014/main" id="{87225A46-7D9B-8B24-E84B-9E3E75476A52}"/>
                  </a:ext>
                </a:extLst>
              </p:cNvPr>
              <p:cNvPicPr/>
              <p:nvPr/>
            </p:nvPicPr>
            <p:blipFill>
              <a:blip r:embed="rId5" cstate="print"/>
              <a:stretch>
                <a:fillRect/>
              </a:stretch>
            </p:blipFill>
            <p:spPr>
              <a:xfrm>
                <a:off x="2500248" y="305930"/>
                <a:ext cx="1714500" cy="733945"/>
              </a:xfrm>
              <a:prstGeom prst="rect">
                <a:avLst/>
              </a:prstGeom>
            </p:spPr>
          </p:pic>
        </p:grpSp>
        <p:sp>
          <p:nvSpPr>
            <p:cNvPr id="23" name="object 16">
              <a:extLst>
                <a:ext uri="{FF2B5EF4-FFF2-40B4-BE49-F238E27FC236}">
                  <a16:creationId xmlns:a16="http://schemas.microsoft.com/office/drawing/2014/main" id="{D961D9BC-0CEE-E295-65CA-09F694651BD7}"/>
                </a:ext>
              </a:extLst>
            </p:cNvPr>
            <p:cNvSpPr txBox="1"/>
            <p:nvPr/>
          </p:nvSpPr>
          <p:spPr>
            <a:xfrm>
              <a:off x="2775727" y="2875716"/>
              <a:ext cx="3332858" cy="391795"/>
            </a:xfrm>
            <a:prstGeom prst="rect">
              <a:avLst/>
            </a:prstGeom>
            <a:noFill/>
          </p:spPr>
          <p:txBody>
            <a:bodyPr vert="horz" wrap="square" lIns="0" tIns="12700" rIns="0" bIns="0" rtlCol="0">
              <a:spAutoFit/>
            </a:bodyPr>
            <a:lstStyle/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Volumen 4,  Número 1  Enero a Julio 2021</a:t>
              </a:r>
            </a:p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Revista Semestral. Venezuela</a:t>
              </a:r>
              <a:endParaRPr sz="1200" dirty="0">
                <a:latin typeface="Arial"/>
                <a:cs typeface="Arial"/>
              </a:endParaRPr>
            </a:p>
          </p:txBody>
        </p:sp>
        <p:pic>
          <p:nvPicPr>
            <p:cNvPr id="24" name="object 25">
              <a:extLst>
                <a:ext uri="{FF2B5EF4-FFF2-40B4-BE49-F238E27FC236}">
                  <a16:creationId xmlns:a16="http://schemas.microsoft.com/office/drawing/2014/main" id="{7F1A2D54-EA27-39E0-A249-872685CED55F}"/>
                </a:ext>
              </a:extLst>
            </p:cNvPr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470065" y="2027896"/>
              <a:ext cx="2305662" cy="1053903"/>
            </a:xfrm>
            <a:prstGeom prst="rect">
              <a:avLst/>
            </a:prstGeom>
          </p:spPr>
        </p:pic>
        <p:pic>
          <p:nvPicPr>
            <p:cNvPr id="25" name="object 31">
              <a:extLst>
                <a:ext uri="{FF2B5EF4-FFF2-40B4-BE49-F238E27FC236}">
                  <a16:creationId xmlns:a16="http://schemas.microsoft.com/office/drawing/2014/main" id="{7EBA7F4E-E6A6-96E3-1FF1-82A309244BD6}"/>
                </a:ext>
              </a:extLst>
            </p:cNvPr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4932681" y="1951410"/>
              <a:ext cx="1805304" cy="893889"/>
            </a:xfrm>
            <a:prstGeom prst="rect">
              <a:avLst/>
            </a:prstGeom>
          </p:spPr>
        </p:pic>
      </p:grpSp>
    </p:spTree>
  </p:cSld>
  <p:clrMapOvr>
    <a:masterClrMapping/>
  </p:clrMapOvr>
</p:sld>
</file>

<file path=ppt/slides/slide15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105155" y="3197353"/>
            <a:ext cx="6647815" cy="5835650"/>
            <a:chOff x="105155" y="3197353"/>
            <a:chExt cx="6647815" cy="5835650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05155" y="3197353"/>
              <a:ext cx="6647687" cy="5835391"/>
            </a:xfrm>
            <a:prstGeom prst="rect">
              <a:avLst/>
            </a:prstGeom>
          </p:spPr>
        </p:pic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42849" y="3216300"/>
              <a:ext cx="6572250" cy="5758053"/>
            </a:xfrm>
            <a:prstGeom prst="rect">
              <a:avLst/>
            </a:prstGeom>
          </p:spPr>
        </p:pic>
        <p:sp>
          <p:nvSpPr>
            <p:cNvPr id="5" name="object 5"/>
            <p:cNvSpPr/>
            <p:nvPr/>
          </p:nvSpPr>
          <p:spPr>
            <a:xfrm>
              <a:off x="142849" y="3216300"/>
              <a:ext cx="6572250" cy="5758180"/>
            </a:xfrm>
            <a:custGeom>
              <a:avLst/>
              <a:gdLst/>
              <a:ahLst/>
              <a:cxnLst/>
              <a:rect l="l" t="t" r="r" b="b"/>
              <a:pathLst>
                <a:path w="6572250" h="5758180">
                  <a:moveTo>
                    <a:pt x="0" y="5758053"/>
                  </a:moveTo>
                  <a:lnTo>
                    <a:pt x="6572250" y="5758053"/>
                  </a:lnTo>
                  <a:lnTo>
                    <a:pt x="6572250" y="0"/>
                  </a:lnTo>
                  <a:lnTo>
                    <a:pt x="0" y="0"/>
                  </a:lnTo>
                  <a:lnTo>
                    <a:pt x="0" y="5758053"/>
                  </a:lnTo>
                  <a:close/>
                </a:path>
              </a:pathLst>
            </a:custGeom>
            <a:ln w="9525">
              <a:solidFill>
                <a:srgbClr val="55CE7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" name="object 6"/>
          <p:cNvGrpSpPr/>
          <p:nvPr/>
        </p:nvGrpSpPr>
        <p:grpSpPr>
          <a:xfrm>
            <a:off x="105155" y="124968"/>
            <a:ext cx="6647815" cy="1193800"/>
            <a:chOff x="105155" y="124968"/>
            <a:chExt cx="6647815" cy="1193800"/>
          </a:xfrm>
        </p:grpSpPr>
        <p:pic>
          <p:nvPicPr>
            <p:cNvPr id="7" name="object 7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05155" y="124968"/>
              <a:ext cx="6647687" cy="1193291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142849" y="142875"/>
              <a:ext cx="6572275" cy="1116710"/>
            </a:xfrm>
            <a:prstGeom prst="rect">
              <a:avLst/>
            </a:prstGeom>
          </p:spPr>
        </p:pic>
        <p:sp>
          <p:nvSpPr>
            <p:cNvPr id="9" name="object 9"/>
            <p:cNvSpPr/>
            <p:nvPr/>
          </p:nvSpPr>
          <p:spPr>
            <a:xfrm>
              <a:off x="142849" y="142875"/>
              <a:ext cx="6572884" cy="1116965"/>
            </a:xfrm>
            <a:custGeom>
              <a:avLst/>
              <a:gdLst/>
              <a:ahLst/>
              <a:cxnLst/>
              <a:rect l="l" t="t" r="r" b="b"/>
              <a:pathLst>
                <a:path w="6572884" h="1116965">
                  <a:moveTo>
                    <a:pt x="0" y="186181"/>
                  </a:moveTo>
                  <a:lnTo>
                    <a:pt x="6649" y="136671"/>
                  </a:lnTo>
                  <a:lnTo>
                    <a:pt x="25413" y="92192"/>
                  </a:lnTo>
                  <a:lnTo>
                    <a:pt x="54517" y="54514"/>
                  </a:lnTo>
                  <a:lnTo>
                    <a:pt x="92188" y="25409"/>
                  </a:lnTo>
                  <a:lnTo>
                    <a:pt x="136651" y="6647"/>
                  </a:lnTo>
                  <a:lnTo>
                    <a:pt x="186131" y="0"/>
                  </a:lnTo>
                  <a:lnTo>
                    <a:pt x="6386093" y="0"/>
                  </a:lnTo>
                  <a:lnTo>
                    <a:pt x="6435603" y="6647"/>
                  </a:lnTo>
                  <a:lnTo>
                    <a:pt x="6480082" y="25409"/>
                  </a:lnTo>
                  <a:lnTo>
                    <a:pt x="6517760" y="54514"/>
                  </a:lnTo>
                  <a:lnTo>
                    <a:pt x="6546865" y="92192"/>
                  </a:lnTo>
                  <a:lnTo>
                    <a:pt x="6565627" y="136671"/>
                  </a:lnTo>
                  <a:lnTo>
                    <a:pt x="6572275" y="186181"/>
                  </a:lnTo>
                  <a:lnTo>
                    <a:pt x="6572275" y="930655"/>
                  </a:lnTo>
                  <a:lnTo>
                    <a:pt x="6565627" y="980112"/>
                  </a:lnTo>
                  <a:lnTo>
                    <a:pt x="6546865" y="1024556"/>
                  </a:lnTo>
                  <a:lnTo>
                    <a:pt x="6517760" y="1062212"/>
                  </a:lnTo>
                  <a:lnTo>
                    <a:pt x="6480082" y="1091306"/>
                  </a:lnTo>
                  <a:lnTo>
                    <a:pt x="6435603" y="1110064"/>
                  </a:lnTo>
                  <a:lnTo>
                    <a:pt x="6386093" y="1116710"/>
                  </a:lnTo>
                  <a:lnTo>
                    <a:pt x="186131" y="1116710"/>
                  </a:lnTo>
                  <a:lnTo>
                    <a:pt x="136651" y="1110064"/>
                  </a:lnTo>
                  <a:lnTo>
                    <a:pt x="92188" y="1091306"/>
                  </a:lnTo>
                  <a:lnTo>
                    <a:pt x="54517" y="1062212"/>
                  </a:lnTo>
                  <a:lnTo>
                    <a:pt x="25413" y="1024556"/>
                  </a:lnTo>
                  <a:lnTo>
                    <a:pt x="6649" y="980112"/>
                  </a:lnTo>
                  <a:lnTo>
                    <a:pt x="0" y="930655"/>
                  </a:lnTo>
                  <a:lnTo>
                    <a:pt x="0" y="186181"/>
                  </a:lnTo>
                  <a:close/>
                </a:path>
              </a:pathLst>
            </a:custGeom>
            <a:ln w="9525">
              <a:solidFill>
                <a:srgbClr val="55CE7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10" name="object 10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318518" y="1504208"/>
            <a:ext cx="6256015" cy="678139"/>
          </a:xfrm>
          <a:prstGeom prst="rect">
            <a:avLst/>
          </a:prstGeom>
        </p:spPr>
      </p:pic>
      <p:sp>
        <p:nvSpPr>
          <p:cNvPr id="11" name="object 11"/>
          <p:cNvSpPr txBox="1"/>
          <p:nvPr/>
        </p:nvSpPr>
        <p:spPr>
          <a:xfrm>
            <a:off x="3020695" y="1360423"/>
            <a:ext cx="1322705" cy="18669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1050" b="1" dirty="0">
                <a:latin typeface="Times New Roman"/>
                <a:cs typeface="Times New Roman"/>
              </a:rPr>
              <a:t>Para</a:t>
            </a:r>
            <a:r>
              <a:rPr sz="1050" b="1" spc="-30" dirty="0">
                <a:latin typeface="Times New Roman"/>
                <a:cs typeface="Times New Roman"/>
              </a:rPr>
              <a:t> </a:t>
            </a:r>
            <a:r>
              <a:rPr sz="1050" b="1" dirty="0">
                <a:latin typeface="Times New Roman"/>
                <a:cs typeface="Times New Roman"/>
              </a:rPr>
              <a:t>citar</a:t>
            </a:r>
            <a:r>
              <a:rPr sz="1050" b="1" spc="-20" dirty="0">
                <a:latin typeface="Times New Roman"/>
                <a:cs typeface="Times New Roman"/>
              </a:rPr>
              <a:t> </a:t>
            </a:r>
            <a:r>
              <a:rPr sz="1050" b="1" dirty="0">
                <a:latin typeface="Times New Roman"/>
                <a:cs typeface="Times New Roman"/>
              </a:rPr>
              <a:t>este</a:t>
            </a:r>
            <a:r>
              <a:rPr sz="1050" b="1" spc="-20" dirty="0">
                <a:latin typeface="Times New Roman"/>
                <a:cs typeface="Times New Roman"/>
              </a:rPr>
              <a:t> </a:t>
            </a:r>
            <a:r>
              <a:rPr sz="1050" b="1" spc="-10" dirty="0">
                <a:latin typeface="Times New Roman"/>
                <a:cs typeface="Times New Roman"/>
              </a:rPr>
              <a:t>artículo</a:t>
            </a:r>
            <a:endParaRPr sz="1050">
              <a:latin typeface="Times New Roman"/>
              <a:cs typeface="Times New Roman"/>
            </a:endParaRPr>
          </a:p>
        </p:txBody>
      </p:sp>
      <p:grpSp>
        <p:nvGrpSpPr>
          <p:cNvPr id="12" name="object 12"/>
          <p:cNvGrpSpPr/>
          <p:nvPr/>
        </p:nvGrpSpPr>
        <p:grpSpPr>
          <a:xfrm>
            <a:off x="96011" y="115823"/>
            <a:ext cx="6666230" cy="1463040"/>
            <a:chOff x="96011" y="115823"/>
            <a:chExt cx="6666230" cy="1463040"/>
          </a:xfrm>
        </p:grpSpPr>
        <p:pic>
          <p:nvPicPr>
            <p:cNvPr id="13" name="object 13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96011" y="115823"/>
              <a:ext cx="6665976" cy="1452372"/>
            </a:xfrm>
            <a:prstGeom prst="rect">
              <a:avLst/>
            </a:prstGeom>
          </p:spPr>
        </p:pic>
        <p:pic>
          <p:nvPicPr>
            <p:cNvPr id="14" name="object 14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142849" y="142875"/>
              <a:ext cx="6572275" cy="1358646"/>
            </a:xfrm>
            <a:prstGeom prst="rect">
              <a:avLst/>
            </a:prstGeom>
          </p:spPr>
        </p:pic>
        <p:sp>
          <p:nvSpPr>
            <p:cNvPr id="15" name="object 15"/>
            <p:cNvSpPr/>
            <p:nvPr/>
          </p:nvSpPr>
          <p:spPr>
            <a:xfrm>
              <a:off x="142849" y="142875"/>
              <a:ext cx="6572884" cy="1358900"/>
            </a:xfrm>
            <a:custGeom>
              <a:avLst/>
              <a:gdLst/>
              <a:ahLst/>
              <a:cxnLst/>
              <a:rect l="l" t="t" r="r" b="b"/>
              <a:pathLst>
                <a:path w="6572884" h="1358900">
                  <a:moveTo>
                    <a:pt x="0" y="226441"/>
                  </a:moveTo>
                  <a:lnTo>
                    <a:pt x="4600" y="180795"/>
                  </a:lnTo>
                  <a:lnTo>
                    <a:pt x="17795" y="138285"/>
                  </a:lnTo>
                  <a:lnTo>
                    <a:pt x="38673" y="99820"/>
                  </a:lnTo>
                  <a:lnTo>
                    <a:pt x="66324" y="66309"/>
                  </a:lnTo>
                  <a:lnTo>
                    <a:pt x="99837" y="38663"/>
                  </a:lnTo>
                  <a:lnTo>
                    <a:pt x="138301" y="17789"/>
                  </a:lnTo>
                  <a:lnTo>
                    <a:pt x="180806" y="4599"/>
                  </a:lnTo>
                  <a:lnTo>
                    <a:pt x="226440" y="0"/>
                  </a:lnTo>
                  <a:lnTo>
                    <a:pt x="6345834" y="0"/>
                  </a:lnTo>
                  <a:lnTo>
                    <a:pt x="6391480" y="4599"/>
                  </a:lnTo>
                  <a:lnTo>
                    <a:pt x="6433990" y="17789"/>
                  </a:lnTo>
                  <a:lnTo>
                    <a:pt x="6472455" y="38663"/>
                  </a:lnTo>
                  <a:lnTo>
                    <a:pt x="6505965" y="66309"/>
                  </a:lnTo>
                  <a:lnTo>
                    <a:pt x="6533612" y="99820"/>
                  </a:lnTo>
                  <a:lnTo>
                    <a:pt x="6554485" y="138285"/>
                  </a:lnTo>
                  <a:lnTo>
                    <a:pt x="6567676" y="180795"/>
                  </a:lnTo>
                  <a:lnTo>
                    <a:pt x="6572275" y="226441"/>
                  </a:lnTo>
                  <a:lnTo>
                    <a:pt x="6572275" y="1132204"/>
                  </a:lnTo>
                  <a:lnTo>
                    <a:pt x="6567676" y="1177850"/>
                  </a:lnTo>
                  <a:lnTo>
                    <a:pt x="6554485" y="1220360"/>
                  </a:lnTo>
                  <a:lnTo>
                    <a:pt x="6533612" y="1258825"/>
                  </a:lnTo>
                  <a:lnTo>
                    <a:pt x="6505965" y="1292336"/>
                  </a:lnTo>
                  <a:lnTo>
                    <a:pt x="6472455" y="1319982"/>
                  </a:lnTo>
                  <a:lnTo>
                    <a:pt x="6433990" y="1340856"/>
                  </a:lnTo>
                  <a:lnTo>
                    <a:pt x="6391480" y="1354046"/>
                  </a:lnTo>
                  <a:lnTo>
                    <a:pt x="6345834" y="1358646"/>
                  </a:lnTo>
                  <a:lnTo>
                    <a:pt x="226440" y="1358646"/>
                  </a:lnTo>
                  <a:lnTo>
                    <a:pt x="180806" y="1354046"/>
                  </a:lnTo>
                  <a:lnTo>
                    <a:pt x="138301" y="1340856"/>
                  </a:lnTo>
                  <a:lnTo>
                    <a:pt x="99837" y="1319982"/>
                  </a:lnTo>
                  <a:lnTo>
                    <a:pt x="66324" y="1292336"/>
                  </a:lnTo>
                  <a:lnTo>
                    <a:pt x="38673" y="1258825"/>
                  </a:lnTo>
                  <a:lnTo>
                    <a:pt x="17795" y="1220360"/>
                  </a:lnTo>
                  <a:lnTo>
                    <a:pt x="4600" y="1177850"/>
                  </a:lnTo>
                  <a:lnTo>
                    <a:pt x="0" y="1132204"/>
                  </a:lnTo>
                  <a:lnTo>
                    <a:pt x="0" y="226441"/>
                  </a:lnTo>
                  <a:close/>
                </a:path>
              </a:pathLst>
            </a:custGeom>
            <a:ln w="9525">
              <a:solidFill>
                <a:srgbClr val="55CE7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6" name="object 16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2500248" y="305930"/>
              <a:ext cx="1714500" cy="733945"/>
            </a:xfrm>
            <a:prstGeom prst="rect">
              <a:avLst/>
            </a:prstGeom>
          </p:spPr>
        </p:pic>
        <p:pic>
          <p:nvPicPr>
            <p:cNvPr id="17" name="object 17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2738628" y="1024127"/>
              <a:ext cx="1897379" cy="371855"/>
            </a:xfrm>
            <a:prstGeom prst="rect">
              <a:avLst/>
            </a:prstGeom>
          </p:spPr>
        </p:pic>
        <p:pic>
          <p:nvPicPr>
            <p:cNvPr id="18" name="object 18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4401311" y="1024127"/>
              <a:ext cx="1577339" cy="371855"/>
            </a:xfrm>
            <a:prstGeom prst="rect">
              <a:avLst/>
            </a:prstGeom>
          </p:spPr>
        </p:pic>
        <p:pic>
          <p:nvPicPr>
            <p:cNvPr id="19" name="object 19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3169919" y="1207007"/>
              <a:ext cx="1546859" cy="371855"/>
            </a:xfrm>
            <a:prstGeom prst="rect">
              <a:avLst/>
            </a:prstGeom>
          </p:spPr>
        </p:pic>
        <p:pic>
          <p:nvPicPr>
            <p:cNvPr id="20" name="object 20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4482083" y="1207007"/>
              <a:ext cx="284988" cy="371855"/>
            </a:xfrm>
            <a:prstGeom prst="rect">
              <a:avLst/>
            </a:prstGeom>
          </p:spPr>
        </p:pic>
        <p:pic>
          <p:nvPicPr>
            <p:cNvPr id="21" name="object 21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4572000" y="1207007"/>
              <a:ext cx="1013460" cy="371855"/>
            </a:xfrm>
            <a:prstGeom prst="rect">
              <a:avLst/>
            </a:prstGeom>
          </p:spPr>
        </p:pic>
      </p:grpSp>
      <p:sp>
        <p:nvSpPr>
          <p:cNvPr id="22" name="object 22"/>
          <p:cNvSpPr txBox="1"/>
          <p:nvPr/>
        </p:nvSpPr>
        <p:spPr>
          <a:xfrm>
            <a:off x="2842005" y="1068451"/>
            <a:ext cx="3029585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Arial"/>
                <a:cs typeface="Arial"/>
              </a:rPr>
              <a:t>6ta.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Edición</a:t>
            </a:r>
            <a:r>
              <a:rPr sz="1200" b="1" spc="-10" dirty="0">
                <a:latin typeface="Arial"/>
                <a:cs typeface="Arial"/>
              </a:rPr>
              <a:t> Volumen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I</a:t>
            </a:r>
            <a:r>
              <a:rPr sz="1200" b="1" spc="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Enero</a:t>
            </a:r>
            <a:r>
              <a:rPr sz="1200" b="1" spc="-3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a</a:t>
            </a:r>
            <a:r>
              <a:rPr sz="1200" b="1" spc="-2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Julio</a:t>
            </a:r>
            <a:r>
              <a:rPr sz="1200" b="1" spc="-5" dirty="0">
                <a:latin typeface="Arial"/>
                <a:cs typeface="Arial"/>
              </a:rPr>
              <a:t> </a:t>
            </a:r>
            <a:r>
              <a:rPr sz="1200" b="1" spc="-20" dirty="0">
                <a:latin typeface="Arial"/>
                <a:cs typeface="Arial"/>
              </a:rPr>
              <a:t>2021</a:t>
            </a:r>
            <a:endParaRPr sz="1200">
              <a:latin typeface="Arial"/>
              <a:cs typeface="Arial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3273297" y="1251331"/>
            <a:ext cx="216789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Arial"/>
                <a:cs typeface="Arial"/>
              </a:rPr>
              <a:t>Revista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Semestral-</a:t>
            </a:r>
            <a:r>
              <a:rPr sz="1200" b="1" spc="-40" dirty="0">
                <a:latin typeface="Arial"/>
                <a:cs typeface="Arial"/>
              </a:rPr>
              <a:t> </a:t>
            </a:r>
            <a:r>
              <a:rPr sz="1200" b="1" spc="-10" dirty="0">
                <a:latin typeface="Arial"/>
                <a:cs typeface="Arial"/>
              </a:rPr>
              <a:t>Venezuela</a:t>
            </a:r>
            <a:endParaRPr sz="1200">
              <a:latin typeface="Arial"/>
              <a:cs typeface="Arial"/>
            </a:endParaRPr>
          </a:p>
        </p:txBody>
      </p:sp>
      <p:grpSp>
        <p:nvGrpSpPr>
          <p:cNvPr id="24" name="object 24"/>
          <p:cNvGrpSpPr/>
          <p:nvPr/>
        </p:nvGrpSpPr>
        <p:grpSpPr>
          <a:xfrm>
            <a:off x="320929" y="234695"/>
            <a:ext cx="6228715" cy="2994660"/>
            <a:chOff x="320929" y="234695"/>
            <a:chExt cx="6228715" cy="2994660"/>
          </a:xfrm>
        </p:grpSpPr>
        <p:pic>
          <p:nvPicPr>
            <p:cNvPr id="25" name="object 25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324612" y="234695"/>
              <a:ext cx="1719072" cy="1341120"/>
            </a:xfrm>
            <a:prstGeom prst="rect">
              <a:avLst/>
            </a:prstGeom>
          </p:spPr>
        </p:pic>
        <p:sp>
          <p:nvSpPr>
            <p:cNvPr id="26" name="object 26"/>
            <p:cNvSpPr/>
            <p:nvPr/>
          </p:nvSpPr>
          <p:spPr>
            <a:xfrm>
              <a:off x="333629" y="1522069"/>
              <a:ext cx="6203315" cy="646430"/>
            </a:xfrm>
            <a:custGeom>
              <a:avLst/>
              <a:gdLst/>
              <a:ahLst/>
              <a:cxnLst/>
              <a:rect l="l" t="t" r="r" b="b"/>
              <a:pathLst>
                <a:path w="6203315" h="646430">
                  <a:moveTo>
                    <a:pt x="6202934" y="0"/>
                  </a:moveTo>
                  <a:lnTo>
                    <a:pt x="0" y="0"/>
                  </a:lnTo>
                  <a:lnTo>
                    <a:pt x="0" y="646328"/>
                  </a:lnTo>
                  <a:lnTo>
                    <a:pt x="6202934" y="646328"/>
                  </a:lnTo>
                  <a:lnTo>
                    <a:pt x="620293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333629" y="1522069"/>
              <a:ext cx="6203315" cy="646430"/>
            </a:xfrm>
            <a:custGeom>
              <a:avLst/>
              <a:gdLst/>
              <a:ahLst/>
              <a:cxnLst/>
              <a:rect l="l" t="t" r="r" b="b"/>
              <a:pathLst>
                <a:path w="6203315" h="646430">
                  <a:moveTo>
                    <a:pt x="0" y="646328"/>
                  </a:moveTo>
                  <a:lnTo>
                    <a:pt x="6202934" y="646328"/>
                  </a:lnTo>
                  <a:lnTo>
                    <a:pt x="6202934" y="0"/>
                  </a:lnTo>
                  <a:lnTo>
                    <a:pt x="0" y="0"/>
                  </a:lnTo>
                  <a:lnTo>
                    <a:pt x="0" y="646328"/>
                  </a:lnTo>
                  <a:close/>
                </a:path>
              </a:pathLst>
            </a:custGeom>
            <a:ln w="25399">
              <a:solidFill>
                <a:srgbClr val="5BD078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333629" y="2123668"/>
              <a:ext cx="6203315" cy="1092835"/>
            </a:xfrm>
            <a:custGeom>
              <a:avLst/>
              <a:gdLst/>
              <a:ahLst/>
              <a:cxnLst/>
              <a:rect l="l" t="t" r="r" b="b"/>
              <a:pathLst>
                <a:path w="6203315" h="1092835">
                  <a:moveTo>
                    <a:pt x="6202934" y="0"/>
                  </a:moveTo>
                  <a:lnTo>
                    <a:pt x="0" y="0"/>
                  </a:lnTo>
                  <a:lnTo>
                    <a:pt x="0" y="1092606"/>
                  </a:lnTo>
                  <a:lnTo>
                    <a:pt x="6202934" y="1092606"/>
                  </a:lnTo>
                  <a:lnTo>
                    <a:pt x="620293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333629" y="2123668"/>
              <a:ext cx="6203315" cy="1092835"/>
            </a:xfrm>
            <a:custGeom>
              <a:avLst/>
              <a:gdLst/>
              <a:ahLst/>
              <a:cxnLst/>
              <a:rect l="l" t="t" r="r" b="b"/>
              <a:pathLst>
                <a:path w="6203315" h="1092835">
                  <a:moveTo>
                    <a:pt x="0" y="1092606"/>
                  </a:moveTo>
                  <a:lnTo>
                    <a:pt x="6202934" y="1092606"/>
                  </a:lnTo>
                  <a:lnTo>
                    <a:pt x="6202934" y="0"/>
                  </a:lnTo>
                  <a:lnTo>
                    <a:pt x="0" y="0"/>
                  </a:lnTo>
                  <a:lnTo>
                    <a:pt x="0" y="1092606"/>
                  </a:lnTo>
                  <a:close/>
                </a:path>
              </a:pathLst>
            </a:custGeom>
            <a:ln w="25400">
              <a:solidFill>
                <a:srgbClr val="5BD078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0" name="object 30"/>
          <p:cNvSpPr txBox="1"/>
          <p:nvPr/>
        </p:nvSpPr>
        <p:spPr>
          <a:xfrm>
            <a:off x="229006" y="1550923"/>
            <a:ext cx="6428105" cy="748666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R="6350" algn="ctr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Times New Roman"/>
                <a:cs typeface="Times New Roman"/>
              </a:rPr>
              <a:t>Ing.</a:t>
            </a:r>
            <a:r>
              <a:rPr sz="1200" b="1" spc="-4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Keyla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Torrealba</a:t>
            </a:r>
            <a:endParaRPr sz="1200" dirty="0">
              <a:latin typeface="Times New Roman"/>
              <a:cs typeface="Times New Roman"/>
            </a:endParaRPr>
          </a:p>
          <a:p>
            <a:pPr marL="860425" marR="867410" algn="ctr">
              <a:lnSpc>
                <a:spcPct val="100000"/>
              </a:lnSpc>
            </a:pPr>
            <a:r>
              <a:rPr sz="1200" b="1" dirty="0">
                <a:latin typeface="Times New Roman"/>
                <a:cs typeface="Times New Roman"/>
              </a:rPr>
              <a:t>Universidad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Centroccidental</a:t>
            </a:r>
            <a:r>
              <a:rPr sz="1200" b="1" spc="20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“Lisandro</a:t>
            </a:r>
            <a:r>
              <a:rPr sz="1200" b="1" spc="-7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Alvarado”. (UCLA)-</a:t>
            </a:r>
            <a:r>
              <a:rPr sz="1200" b="1" spc="-3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Venezuela) </a:t>
            </a:r>
            <a:r>
              <a:rPr sz="1200" b="1" dirty="0">
                <a:latin typeface="Times New Roman"/>
                <a:cs typeface="Times New Roman"/>
              </a:rPr>
              <a:t>Correo</a:t>
            </a:r>
            <a:r>
              <a:rPr sz="1200" b="1" spc="-5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Electrónico</a:t>
            </a:r>
            <a:r>
              <a:rPr sz="1200" b="1" dirty="0">
                <a:solidFill>
                  <a:schemeClr val="tx1"/>
                </a:solidFill>
                <a:latin typeface="Times New Roman"/>
                <a:cs typeface="Times New Roman"/>
              </a:rPr>
              <a:t>:</a:t>
            </a:r>
            <a:r>
              <a:rPr sz="1200" b="1" spc="-3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chemeClr val="tx1"/>
                </a:solidFill>
                <a:latin typeface="Times New Roman"/>
                <a:cs typeface="Times New Roman"/>
                <a:hlinkClick r:id="rId16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keyla_torrealba@yahoo.com</a:t>
            </a:r>
            <a:endParaRPr sz="1200" dirty="0">
              <a:solidFill>
                <a:schemeClr val="tx1"/>
              </a:solidFill>
              <a:latin typeface="Times New Roman"/>
              <a:cs typeface="Times New Roman"/>
            </a:endParaRPr>
          </a:p>
          <a:p>
            <a:pPr marL="195580" marR="201295" algn="just">
              <a:lnSpc>
                <a:spcPct val="100000"/>
              </a:lnSpc>
              <a:spcBef>
                <a:spcPts val="420"/>
              </a:spcBef>
            </a:pPr>
            <a:r>
              <a:rPr sz="1100" b="1" dirty="0">
                <a:latin typeface="Times New Roman"/>
                <a:cs typeface="Times New Roman"/>
              </a:rPr>
              <a:t>Como</a:t>
            </a:r>
            <a:r>
              <a:rPr sz="1100" b="1" spc="30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citar</a:t>
            </a:r>
            <a:r>
              <a:rPr sz="1100" b="1" spc="29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este</a:t>
            </a:r>
            <a:r>
              <a:rPr sz="1100" b="1" spc="30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artículo:</a:t>
            </a:r>
            <a:r>
              <a:rPr sz="1100" b="1" spc="29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Keyla</a:t>
            </a:r>
            <a:r>
              <a:rPr sz="1100" b="1" spc="30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Torrealba</a:t>
            </a:r>
            <a:r>
              <a:rPr sz="1100" b="1" spc="30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(2021),</a:t>
            </a:r>
            <a:r>
              <a:rPr sz="1100" b="1" spc="30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“</a:t>
            </a:r>
            <a:r>
              <a:rPr sz="1050" b="1" dirty="0">
                <a:latin typeface="Times New Roman"/>
                <a:cs typeface="Times New Roman"/>
              </a:rPr>
              <a:t>Actualización</a:t>
            </a:r>
            <a:r>
              <a:rPr sz="1050" b="1" spc="295" dirty="0">
                <a:latin typeface="Times New Roman"/>
                <a:cs typeface="Times New Roman"/>
              </a:rPr>
              <a:t> </a:t>
            </a:r>
            <a:r>
              <a:rPr sz="1050" b="1" dirty="0">
                <a:latin typeface="Times New Roman"/>
                <a:cs typeface="Times New Roman"/>
              </a:rPr>
              <a:t>del</a:t>
            </a:r>
            <a:r>
              <a:rPr sz="1050" b="1" spc="275" dirty="0">
                <a:latin typeface="Times New Roman"/>
                <a:cs typeface="Times New Roman"/>
              </a:rPr>
              <a:t> </a:t>
            </a:r>
            <a:r>
              <a:rPr sz="1050" b="1" dirty="0">
                <a:latin typeface="Times New Roman"/>
                <a:cs typeface="Times New Roman"/>
              </a:rPr>
              <a:t>Diseño</a:t>
            </a:r>
            <a:r>
              <a:rPr sz="1050" b="1" spc="290" dirty="0">
                <a:latin typeface="Times New Roman"/>
                <a:cs typeface="Times New Roman"/>
              </a:rPr>
              <a:t> </a:t>
            </a:r>
            <a:r>
              <a:rPr sz="1050" b="1" dirty="0">
                <a:latin typeface="Times New Roman"/>
                <a:cs typeface="Times New Roman"/>
              </a:rPr>
              <a:t>Instruccional</a:t>
            </a:r>
            <a:r>
              <a:rPr sz="1050" b="1" spc="290" dirty="0">
                <a:latin typeface="Times New Roman"/>
                <a:cs typeface="Times New Roman"/>
              </a:rPr>
              <a:t> </a:t>
            </a:r>
            <a:r>
              <a:rPr sz="1050" b="1" dirty="0">
                <a:latin typeface="Times New Roman"/>
                <a:cs typeface="Times New Roman"/>
              </a:rPr>
              <a:t>de</a:t>
            </a:r>
            <a:r>
              <a:rPr sz="1050" b="1" spc="290" dirty="0">
                <a:latin typeface="Times New Roman"/>
                <a:cs typeface="Times New Roman"/>
              </a:rPr>
              <a:t> </a:t>
            </a:r>
            <a:r>
              <a:rPr sz="1050" b="1" spc="-25" dirty="0">
                <a:latin typeface="Times New Roman"/>
                <a:cs typeface="Times New Roman"/>
              </a:rPr>
              <a:t>la </a:t>
            </a:r>
            <a:r>
              <a:rPr sz="1050" b="1" dirty="0">
                <a:latin typeface="Times New Roman"/>
                <a:cs typeface="Times New Roman"/>
              </a:rPr>
              <a:t>Asignatura</a:t>
            </a:r>
            <a:r>
              <a:rPr sz="1050" b="1" spc="5" dirty="0">
                <a:latin typeface="Times New Roman"/>
                <a:cs typeface="Times New Roman"/>
              </a:rPr>
              <a:t> </a:t>
            </a:r>
            <a:r>
              <a:rPr sz="1050" b="1" dirty="0">
                <a:latin typeface="Times New Roman"/>
                <a:cs typeface="Times New Roman"/>
              </a:rPr>
              <a:t>Introducción</a:t>
            </a:r>
            <a:r>
              <a:rPr sz="1050" b="1" spc="10" dirty="0">
                <a:latin typeface="Times New Roman"/>
                <a:cs typeface="Times New Roman"/>
              </a:rPr>
              <a:t> </a:t>
            </a:r>
            <a:r>
              <a:rPr sz="1050" b="1" dirty="0">
                <a:latin typeface="Times New Roman"/>
                <a:cs typeface="Times New Roman"/>
              </a:rPr>
              <a:t>a</a:t>
            </a:r>
            <a:r>
              <a:rPr sz="1050" b="1" spc="10" dirty="0">
                <a:latin typeface="Times New Roman"/>
                <a:cs typeface="Times New Roman"/>
              </a:rPr>
              <a:t> </a:t>
            </a:r>
            <a:r>
              <a:rPr sz="1050" b="1" dirty="0">
                <a:latin typeface="Times New Roman"/>
                <a:cs typeface="Times New Roman"/>
              </a:rPr>
              <a:t>la</a:t>
            </a:r>
            <a:r>
              <a:rPr sz="1050" b="1" spc="15" dirty="0">
                <a:latin typeface="Times New Roman"/>
                <a:cs typeface="Times New Roman"/>
              </a:rPr>
              <a:t> </a:t>
            </a:r>
            <a:r>
              <a:rPr sz="1050" b="1" dirty="0">
                <a:latin typeface="Times New Roman"/>
                <a:cs typeface="Times New Roman"/>
              </a:rPr>
              <a:t>Computación</a:t>
            </a:r>
            <a:r>
              <a:rPr sz="1050" b="1" spc="10" dirty="0">
                <a:latin typeface="Times New Roman"/>
                <a:cs typeface="Times New Roman"/>
              </a:rPr>
              <a:t> </a:t>
            </a:r>
            <a:r>
              <a:rPr sz="1050" b="1" dirty="0">
                <a:latin typeface="Times New Roman"/>
                <a:cs typeface="Times New Roman"/>
              </a:rPr>
              <a:t>del</a:t>
            </a:r>
            <a:r>
              <a:rPr sz="1050" b="1" spc="5" dirty="0">
                <a:latin typeface="Times New Roman"/>
                <a:cs typeface="Times New Roman"/>
              </a:rPr>
              <a:t> </a:t>
            </a:r>
            <a:r>
              <a:rPr sz="1050" b="1" dirty="0">
                <a:latin typeface="Times New Roman"/>
                <a:cs typeface="Times New Roman"/>
              </a:rPr>
              <a:t>II</a:t>
            </a:r>
            <a:r>
              <a:rPr sz="1050" b="1" spc="15" dirty="0">
                <a:latin typeface="Times New Roman"/>
                <a:cs typeface="Times New Roman"/>
              </a:rPr>
              <a:t> </a:t>
            </a:r>
            <a:r>
              <a:rPr sz="1050" b="1" dirty="0">
                <a:latin typeface="Times New Roman"/>
                <a:cs typeface="Times New Roman"/>
              </a:rPr>
              <a:t>Semestre</a:t>
            </a:r>
            <a:r>
              <a:rPr sz="1050" b="1" spc="20" dirty="0">
                <a:latin typeface="Times New Roman"/>
                <a:cs typeface="Times New Roman"/>
              </a:rPr>
              <a:t> </a:t>
            </a:r>
            <a:r>
              <a:rPr sz="1050" b="1" dirty="0">
                <a:latin typeface="Times New Roman"/>
                <a:cs typeface="Times New Roman"/>
              </a:rPr>
              <a:t>de</a:t>
            </a:r>
            <a:r>
              <a:rPr sz="1050" b="1" spc="5" dirty="0">
                <a:latin typeface="Times New Roman"/>
                <a:cs typeface="Times New Roman"/>
              </a:rPr>
              <a:t> </a:t>
            </a:r>
            <a:r>
              <a:rPr sz="1050" b="1" dirty="0">
                <a:latin typeface="Times New Roman"/>
                <a:cs typeface="Times New Roman"/>
              </a:rPr>
              <a:t>Enfermería</a:t>
            </a:r>
            <a:r>
              <a:rPr sz="1050" b="1" spc="25" dirty="0">
                <a:latin typeface="Times New Roman"/>
                <a:cs typeface="Times New Roman"/>
              </a:rPr>
              <a:t> </a:t>
            </a:r>
            <a:r>
              <a:rPr sz="1050" b="1" dirty="0">
                <a:latin typeface="Times New Roman"/>
                <a:cs typeface="Times New Roman"/>
              </a:rPr>
              <a:t>del Decanato</a:t>
            </a:r>
            <a:r>
              <a:rPr sz="1050" b="1" spc="10" dirty="0">
                <a:latin typeface="Times New Roman"/>
                <a:cs typeface="Times New Roman"/>
              </a:rPr>
              <a:t> </a:t>
            </a:r>
            <a:r>
              <a:rPr sz="1050" b="1" dirty="0">
                <a:latin typeface="Times New Roman"/>
                <a:cs typeface="Times New Roman"/>
              </a:rPr>
              <a:t>de</a:t>
            </a:r>
            <a:r>
              <a:rPr sz="1050" b="1" spc="5" dirty="0">
                <a:latin typeface="Times New Roman"/>
                <a:cs typeface="Times New Roman"/>
              </a:rPr>
              <a:t> </a:t>
            </a:r>
            <a:r>
              <a:rPr sz="1050" b="1" dirty="0">
                <a:latin typeface="Times New Roman"/>
                <a:cs typeface="Times New Roman"/>
              </a:rPr>
              <a:t>Ciencias</a:t>
            </a:r>
            <a:r>
              <a:rPr sz="1050" b="1" spc="20" dirty="0">
                <a:latin typeface="Times New Roman"/>
                <a:cs typeface="Times New Roman"/>
              </a:rPr>
              <a:t> </a:t>
            </a:r>
            <a:r>
              <a:rPr sz="1050" b="1" dirty="0">
                <a:latin typeface="Times New Roman"/>
                <a:cs typeface="Times New Roman"/>
              </a:rPr>
              <a:t>de</a:t>
            </a:r>
            <a:r>
              <a:rPr sz="1050" b="1" spc="20" dirty="0">
                <a:latin typeface="Times New Roman"/>
                <a:cs typeface="Times New Roman"/>
              </a:rPr>
              <a:t> </a:t>
            </a:r>
            <a:r>
              <a:rPr sz="1050" b="1" spc="-25" dirty="0">
                <a:latin typeface="Times New Roman"/>
                <a:cs typeface="Times New Roman"/>
              </a:rPr>
              <a:t>la </a:t>
            </a:r>
            <a:r>
              <a:rPr sz="1050" b="1" dirty="0">
                <a:latin typeface="Times New Roman"/>
                <a:cs typeface="Times New Roman"/>
              </a:rPr>
              <a:t>Salud</a:t>
            </a:r>
            <a:r>
              <a:rPr sz="1050" b="1" spc="-20" dirty="0">
                <a:latin typeface="Times New Roman"/>
                <a:cs typeface="Times New Roman"/>
              </a:rPr>
              <a:t> </a:t>
            </a:r>
            <a:r>
              <a:rPr sz="1050" b="1" dirty="0">
                <a:latin typeface="Times New Roman"/>
                <a:cs typeface="Times New Roman"/>
              </a:rPr>
              <a:t>de</a:t>
            </a:r>
            <a:r>
              <a:rPr sz="1050" b="1" spc="-5" dirty="0">
                <a:latin typeface="Times New Roman"/>
                <a:cs typeface="Times New Roman"/>
              </a:rPr>
              <a:t> </a:t>
            </a:r>
            <a:r>
              <a:rPr sz="1050" b="1" dirty="0">
                <a:latin typeface="Times New Roman"/>
                <a:cs typeface="Times New Roman"/>
              </a:rPr>
              <a:t>la</a:t>
            </a:r>
            <a:r>
              <a:rPr sz="1050" b="1" spc="-20" dirty="0">
                <a:latin typeface="Times New Roman"/>
                <a:cs typeface="Times New Roman"/>
              </a:rPr>
              <a:t> </a:t>
            </a:r>
            <a:r>
              <a:rPr sz="1050" b="1" dirty="0">
                <a:latin typeface="Times New Roman"/>
                <a:cs typeface="Times New Roman"/>
              </a:rPr>
              <a:t>UCLA,</a:t>
            </a:r>
            <a:r>
              <a:rPr sz="1050" b="1" spc="-30" dirty="0">
                <a:latin typeface="Times New Roman"/>
                <a:cs typeface="Times New Roman"/>
              </a:rPr>
              <a:t> </a:t>
            </a:r>
            <a:r>
              <a:rPr sz="1050" b="1" dirty="0">
                <a:latin typeface="Times New Roman"/>
                <a:cs typeface="Times New Roman"/>
              </a:rPr>
              <a:t>Barquisimeto,</a:t>
            </a:r>
            <a:r>
              <a:rPr sz="1050" b="1" spc="-15" dirty="0">
                <a:latin typeface="Times New Roman"/>
                <a:cs typeface="Times New Roman"/>
              </a:rPr>
              <a:t> </a:t>
            </a:r>
            <a:r>
              <a:rPr sz="1050" b="1" dirty="0">
                <a:latin typeface="Times New Roman"/>
                <a:cs typeface="Times New Roman"/>
              </a:rPr>
              <a:t>Estado</a:t>
            </a:r>
            <a:r>
              <a:rPr sz="1050" b="1" spc="-15" dirty="0">
                <a:latin typeface="Times New Roman"/>
                <a:cs typeface="Times New Roman"/>
              </a:rPr>
              <a:t> </a:t>
            </a:r>
            <a:r>
              <a:rPr sz="1050" b="1" dirty="0">
                <a:latin typeface="Times New Roman"/>
                <a:cs typeface="Times New Roman"/>
              </a:rPr>
              <a:t>Lara”</a:t>
            </a:r>
            <a:r>
              <a:rPr sz="1050" b="1" spc="-30" dirty="0">
                <a:latin typeface="Times New Roman"/>
                <a:cs typeface="Times New Roman"/>
              </a:rPr>
              <a:t> </a:t>
            </a:r>
            <a:r>
              <a:rPr sz="1050" b="1" dirty="0">
                <a:latin typeface="Times New Roman"/>
                <a:cs typeface="Times New Roman"/>
              </a:rPr>
              <a:t>I</a:t>
            </a:r>
            <a:r>
              <a:rPr sz="1050" b="1" spc="5" dirty="0">
                <a:latin typeface="Times New Roman"/>
                <a:cs typeface="Times New Roman"/>
              </a:rPr>
              <a:t> </a:t>
            </a:r>
            <a:r>
              <a:rPr sz="1050" b="1" spc="-10" dirty="0">
                <a:latin typeface="Times New Roman"/>
                <a:cs typeface="Times New Roman"/>
              </a:rPr>
              <a:t>(1-</a:t>
            </a:r>
            <a:r>
              <a:rPr sz="1050" b="1" spc="-25" dirty="0">
                <a:latin typeface="Times New Roman"/>
                <a:cs typeface="Times New Roman"/>
              </a:rPr>
              <a:t>14)</a:t>
            </a:r>
            <a:endParaRPr sz="1050" dirty="0">
              <a:latin typeface="Times New Roman"/>
              <a:cs typeface="Times New Roman"/>
            </a:endParaRPr>
          </a:p>
          <a:p>
            <a:pPr marL="239395" algn="ctr">
              <a:lnSpc>
                <a:spcPct val="100000"/>
              </a:lnSpc>
            </a:pPr>
            <a:r>
              <a:rPr sz="1100" b="1" dirty="0">
                <a:latin typeface="Times New Roman"/>
                <a:cs typeface="Times New Roman"/>
              </a:rPr>
              <a:t>Recibido:</a:t>
            </a:r>
            <a:r>
              <a:rPr sz="1100" b="1" spc="24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Septiembre</a:t>
            </a:r>
            <a:r>
              <a:rPr sz="1100" b="1" spc="235" dirty="0">
                <a:latin typeface="Times New Roman"/>
                <a:cs typeface="Times New Roman"/>
              </a:rPr>
              <a:t> </a:t>
            </a:r>
            <a:r>
              <a:rPr sz="1100" b="1" spc="-20" dirty="0">
                <a:latin typeface="Times New Roman"/>
                <a:cs typeface="Times New Roman"/>
              </a:rPr>
              <a:t>2020</a:t>
            </a:r>
            <a:endParaRPr sz="1100" dirty="0">
              <a:latin typeface="Times New Roman"/>
              <a:cs typeface="Times New Roman"/>
            </a:endParaRPr>
          </a:p>
          <a:p>
            <a:pPr marL="193040" algn="ctr">
              <a:lnSpc>
                <a:spcPct val="100000"/>
              </a:lnSpc>
              <a:tabLst>
                <a:tab pos="1485900" algn="l"/>
              </a:tabLst>
            </a:pPr>
            <a:r>
              <a:rPr sz="1100" b="1" dirty="0">
                <a:latin typeface="Times New Roman"/>
                <a:cs typeface="Times New Roman"/>
              </a:rPr>
              <a:t>Revisado:</a:t>
            </a:r>
            <a:r>
              <a:rPr sz="1100" b="1" spc="240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Octubre</a:t>
            </a:r>
            <a:r>
              <a:rPr sz="1100" b="1" dirty="0">
                <a:latin typeface="Times New Roman"/>
                <a:cs typeface="Times New Roman"/>
              </a:rPr>
              <a:t>	</a:t>
            </a:r>
            <a:r>
              <a:rPr sz="1100" b="1" spc="-20" dirty="0">
                <a:latin typeface="Times New Roman"/>
                <a:cs typeface="Times New Roman"/>
              </a:rPr>
              <a:t>2020</a:t>
            </a:r>
            <a:endParaRPr sz="1100" dirty="0">
              <a:latin typeface="Times New Roman"/>
              <a:cs typeface="Times New Roman"/>
            </a:endParaRPr>
          </a:p>
          <a:p>
            <a:pPr marL="193040" algn="ctr">
              <a:lnSpc>
                <a:spcPct val="100000"/>
              </a:lnSpc>
            </a:pPr>
            <a:r>
              <a:rPr sz="1100" b="1" dirty="0">
                <a:latin typeface="Times New Roman"/>
                <a:cs typeface="Times New Roman"/>
              </a:rPr>
              <a:t>Aceptado:</a:t>
            </a:r>
            <a:r>
              <a:rPr sz="1100" b="1" spc="25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Octubre</a:t>
            </a:r>
            <a:r>
              <a:rPr sz="1100" b="1" spc="235" dirty="0">
                <a:latin typeface="Times New Roman"/>
                <a:cs typeface="Times New Roman"/>
              </a:rPr>
              <a:t> </a:t>
            </a:r>
            <a:r>
              <a:rPr sz="1100" b="1" spc="-20" dirty="0">
                <a:latin typeface="Times New Roman"/>
                <a:cs typeface="Times New Roman"/>
              </a:rPr>
              <a:t>2020</a:t>
            </a:r>
            <a:endParaRPr sz="1100" dirty="0">
              <a:latin typeface="Times New Roman"/>
              <a:cs typeface="Times New Roman"/>
            </a:endParaRPr>
          </a:p>
          <a:p>
            <a:pPr marL="500380" marR="97155" indent="-487680">
              <a:lnSpc>
                <a:spcPts val="1280"/>
              </a:lnSpc>
              <a:spcBef>
                <a:spcPts val="665"/>
              </a:spcBef>
            </a:pPr>
            <a:r>
              <a:rPr sz="1100" b="1" dirty="0">
                <a:latin typeface="Times New Roman"/>
                <a:cs typeface="Times New Roman"/>
              </a:rPr>
              <a:t>Actualización</a:t>
            </a:r>
            <a:r>
              <a:rPr sz="1100" b="1" spc="-4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del</a:t>
            </a:r>
            <a:r>
              <a:rPr sz="1100" b="1" spc="-1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Diseño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Instruccional</a:t>
            </a:r>
            <a:r>
              <a:rPr sz="1100" b="1" spc="-5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de la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Asignatura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Introducción</a:t>
            </a:r>
            <a:r>
              <a:rPr sz="1100" b="1" spc="-4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</a:t>
            </a:r>
            <a:r>
              <a:rPr sz="1100" b="1" spc="-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la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Computación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del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II</a:t>
            </a:r>
            <a:r>
              <a:rPr sz="1100" b="1" spc="-1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Semestre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spc="-25" dirty="0">
                <a:latin typeface="Times New Roman"/>
                <a:cs typeface="Times New Roman"/>
              </a:rPr>
              <a:t>de </a:t>
            </a:r>
            <a:r>
              <a:rPr sz="1100" b="1" dirty="0">
                <a:latin typeface="Times New Roman"/>
                <a:cs typeface="Times New Roman"/>
              </a:rPr>
              <a:t>Enfermería</a:t>
            </a:r>
            <a:r>
              <a:rPr sz="1100" b="1" spc="-5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del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Decanato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de</a:t>
            </a:r>
            <a:r>
              <a:rPr sz="1100" b="1" spc="-1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Ciencias</a:t>
            </a:r>
            <a:r>
              <a:rPr sz="1100" b="1" spc="-4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de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la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Salud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de</a:t>
            </a:r>
            <a:r>
              <a:rPr sz="1100" b="1" spc="-1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la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UCLA,</a:t>
            </a:r>
            <a:r>
              <a:rPr sz="1100" b="1" spc="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Barquisimeto,</a:t>
            </a:r>
            <a:r>
              <a:rPr sz="1100" b="1" spc="-5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Estado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spc="-20" dirty="0">
                <a:latin typeface="Times New Roman"/>
                <a:cs typeface="Times New Roman"/>
              </a:rPr>
              <a:t>Lara</a:t>
            </a:r>
            <a:endParaRPr sz="1100" dirty="0">
              <a:latin typeface="Times New Roman"/>
              <a:cs typeface="Times New Roman"/>
            </a:endParaRPr>
          </a:p>
          <a:p>
            <a:pPr marL="9525" algn="ctr">
              <a:lnSpc>
                <a:spcPct val="100000"/>
              </a:lnSpc>
              <a:spcBef>
                <a:spcPts val="509"/>
              </a:spcBef>
            </a:pPr>
            <a:r>
              <a:rPr sz="1200" b="1" spc="-10" dirty="0">
                <a:latin typeface="Times New Roman"/>
                <a:cs typeface="Times New Roman"/>
              </a:rPr>
              <a:t>RESUMEN</a:t>
            </a:r>
            <a:endParaRPr sz="1200" dirty="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60"/>
              </a:spcBef>
            </a:pPr>
            <a:endParaRPr sz="1200" dirty="0">
              <a:latin typeface="Times New Roman"/>
              <a:cs typeface="Times New Roman"/>
            </a:endParaRPr>
          </a:p>
          <a:p>
            <a:pPr marL="22860" marR="508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3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presente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trabajo</a:t>
            </a:r>
            <a:r>
              <a:rPr sz="1200" spc="3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investigación</a:t>
            </a:r>
            <a:r>
              <a:rPr sz="1200" spc="3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tuvo</a:t>
            </a:r>
            <a:r>
              <a:rPr sz="1200" spc="3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3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finalidad</a:t>
            </a:r>
            <a:r>
              <a:rPr sz="1200" spc="3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actualizar</a:t>
            </a:r>
            <a:r>
              <a:rPr sz="1200" spc="3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3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diseño</a:t>
            </a:r>
            <a:r>
              <a:rPr sz="1200" spc="3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instruccional</a:t>
            </a:r>
            <a:r>
              <a:rPr sz="1200" spc="3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asignatura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“Introducción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Computación”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(IC)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adscrita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II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semestre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carrera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Enfermería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Decanato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Ciencias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Salud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Universidad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Centroccidental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“Lisandro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Alvarado”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(UCLA), </a:t>
            </a:r>
            <a:r>
              <a:rPr sz="1200" dirty="0">
                <a:latin typeface="Times New Roman"/>
                <a:cs typeface="Times New Roman"/>
              </a:rPr>
              <a:t>puesto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vienen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observando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debilidades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estudiantes</a:t>
            </a:r>
            <a:r>
              <a:rPr sz="1200" spc="4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concernientes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competencia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digital,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lo </a:t>
            </a:r>
            <a:r>
              <a:rPr sz="1200" dirty="0">
                <a:latin typeface="Times New Roman"/>
                <a:cs typeface="Times New Roman"/>
              </a:rPr>
              <a:t>cual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preciso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cubrir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nuevo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requerimiento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formación.</a:t>
            </a:r>
            <a:r>
              <a:rPr sz="1200" spc="18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llevó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cabo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investigación </a:t>
            </a:r>
            <a:r>
              <a:rPr sz="1200" dirty="0">
                <a:latin typeface="Times New Roman"/>
                <a:cs typeface="Times New Roman"/>
              </a:rPr>
              <a:t>dentro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modalidad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proyecto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factible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sustentado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teoría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constructivista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aplicando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modelo </a:t>
            </a:r>
            <a:r>
              <a:rPr sz="1200" dirty="0">
                <a:latin typeface="Times New Roman"/>
                <a:cs typeface="Times New Roman"/>
              </a:rPr>
              <a:t>instruccional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Escontrela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base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 la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propuesta.</a:t>
            </a:r>
            <a:r>
              <a:rPr sz="1200" spc="3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muestra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estuvo conformada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cuarenta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50" dirty="0">
                <a:latin typeface="Times New Roman"/>
                <a:cs typeface="Times New Roman"/>
              </a:rPr>
              <a:t>y </a:t>
            </a:r>
            <a:r>
              <a:rPr sz="1200" dirty="0">
                <a:latin typeface="Times New Roman"/>
                <a:cs typeface="Times New Roman"/>
              </a:rPr>
              <a:t>seis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(46)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estudiantes.</a:t>
            </a:r>
            <a:r>
              <a:rPr sz="1200" spc="3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utilizó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cuestionario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 la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observación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técnicas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obtención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los </a:t>
            </a:r>
            <a:r>
              <a:rPr sz="1200" dirty="0">
                <a:latin typeface="Times New Roman"/>
                <a:cs typeface="Times New Roman"/>
              </a:rPr>
              <a:t>datos,</a:t>
            </a:r>
            <a:r>
              <a:rPr sz="1200" spc="3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3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fueron</a:t>
            </a:r>
            <a:r>
              <a:rPr sz="1200" spc="3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analizados</a:t>
            </a:r>
            <a:r>
              <a:rPr sz="1200" spc="3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interpretados,</a:t>
            </a:r>
            <a:r>
              <a:rPr sz="1200" spc="3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permitieron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proponer</a:t>
            </a:r>
            <a:r>
              <a:rPr sz="1200" spc="3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3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nuevo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programa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asignatura,</a:t>
            </a:r>
            <a:r>
              <a:rPr sz="1200" spc="4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tomando</a:t>
            </a:r>
            <a:r>
              <a:rPr sz="1200" spc="48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4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referentes</a:t>
            </a:r>
            <a:r>
              <a:rPr sz="1200" spc="4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4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necesidades</a:t>
            </a:r>
            <a:r>
              <a:rPr sz="1200" spc="4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sentidas</a:t>
            </a:r>
            <a:r>
              <a:rPr sz="1200" spc="4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4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equipo</a:t>
            </a:r>
            <a:r>
              <a:rPr sz="1200" spc="48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docente,</a:t>
            </a:r>
            <a:r>
              <a:rPr sz="1200" spc="47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normativas, </a:t>
            </a:r>
            <a:r>
              <a:rPr sz="1200" dirty="0">
                <a:latin typeface="Times New Roman"/>
                <a:cs typeface="Times New Roman"/>
              </a:rPr>
              <a:t>lineamientos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institucionales,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sobre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todo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requerimientos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formación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evidenciados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estudiantes.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3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resultados</a:t>
            </a:r>
            <a:r>
              <a:rPr sz="1200" spc="3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permitieron</a:t>
            </a:r>
            <a:r>
              <a:rPr sz="1200" spc="3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reflexionar</a:t>
            </a:r>
            <a:r>
              <a:rPr sz="1200" spc="3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sobre</a:t>
            </a:r>
            <a:r>
              <a:rPr sz="1200" spc="3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3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desarrollo</a:t>
            </a:r>
            <a:r>
              <a:rPr sz="1200" spc="3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3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aprendizaje</a:t>
            </a:r>
            <a:r>
              <a:rPr sz="1200" spc="3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significativo</a:t>
            </a:r>
            <a:r>
              <a:rPr sz="1200" spc="3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34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los </a:t>
            </a:r>
            <a:r>
              <a:rPr sz="1200" dirty="0">
                <a:latin typeface="Times New Roman"/>
                <a:cs typeface="Times New Roman"/>
              </a:rPr>
              <a:t>aprendices,</a:t>
            </a:r>
            <a:r>
              <a:rPr sz="1200" spc="3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mediante</a:t>
            </a:r>
            <a:r>
              <a:rPr sz="1200" spc="3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3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asignación</a:t>
            </a:r>
            <a:r>
              <a:rPr sz="1200" spc="3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actividades</a:t>
            </a:r>
            <a:r>
              <a:rPr sz="1200" spc="3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3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3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relacionen</a:t>
            </a:r>
            <a:r>
              <a:rPr sz="1200" spc="3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3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3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entorno</a:t>
            </a:r>
            <a:r>
              <a:rPr sz="1200" spc="3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real</a:t>
            </a:r>
            <a:r>
              <a:rPr sz="1200" spc="3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34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que </a:t>
            </a:r>
            <a:r>
              <a:rPr sz="1200" dirty="0">
                <a:latin typeface="Times New Roman"/>
                <a:cs typeface="Times New Roman"/>
              </a:rPr>
              <a:t>promuevan</a:t>
            </a:r>
            <a:r>
              <a:rPr sz="1200" spc="3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3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análisis</a:t>
            </a:r>
            <a:r>
              <a:rPr sz="1200" spc="3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crítico</a:t>
            </a:r>
            <a:r>
              <a:rPr sz="1200" spc="3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3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reflexivo</a:t>
            </a:r>
            <a:r>
              <a:rPr sz="1200" spc="3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3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torno</a:t>
            </a:r>
            <a:r>
              <a:rPr sz="1200" spc="3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3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3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aplicación</a:t>
            </a:r>
            <a:r>
              <a:rPr sz="1200" spc="3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3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uso</a:t>
            </a:r>
            <a:r>
              <a:rPr sz="1200" spc="3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3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tecnologías</a:t>
            </a:r>
            <a:r>
              <a:rPr sz="1200" spc="37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 </a:t>
            </a:r>
            <a:r>
              <a:rPr sz="1200" dirty="0">
                <a:latin typeface="Times New Roman"/>
                <a:cs typeface="Times New Roman"/>
              </a:rPr>
              <a:t>información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comunicación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(TIC)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área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Enfermería,</a:t>
            </a:r>
            <a:r>
              <a:rPr sz="1200" spc="19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ética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fiabilidad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información, </a:t>
            </a:r>
            <a:r>
              <a:rPr sz="1200" dirty="0">
                <a:latin typeface="Times New Roman"/>
                <a:cs typeface="Times New Roman"/>
              </a:rPr>
              <a:t>derecho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autor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propiedad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intelectual,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criterios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seleccionar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fuentes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información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válidas, </a:t>
            </a:r>
            <a:r>
              <a:rPr sz="1200" dirty="0">
                <a:latin typeface="Times New Roman"/>
                <a:cs typeface="Times New Roman"/>
              </a:rPr>
              <a:t>confiables,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seguras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actualizadas;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normas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elaboración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adecuada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producciones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digitales, </a:t>
            </a:r>
            <a:r>
              <a:rPr sz="1200" dirty="0">
                <a:latin typeface="Times New Roman"/>
                <a:cs typeface="Times New Roman"/>
              </a:rPr>
              <a:t>herramientas</a:t>
            </a:r>
            <a:r>
              <a:rPr sz="1200" spc="3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web</a:t>
            </a:r>
            <a:r>
              <a:rPr sz="1200" spc="3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3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publicar</a:t>
            </a:r>
            <a:r>
              <a:rPr sz="1200" spc="3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información</a:t>
            </a:r>
            <a:r>
              <a:rPr sz="1200" spc="3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3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interactuar</a:t>
            </a:r>
            <a:r>
              <a:rPr sz="1200" spc="3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sobre</a:t>
            </a:r>
            <a:r>
              <a:rPr sz="1200" spc="3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esta.</a:t>
            </a:r>
            <a:r>
              <a:rPr sz="1200" spc="3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Esto</a:t>
            </a:r>
            <a:r>
              <a:rPr sz="1200" spc="3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reorientó</a:t>
            </a:r>
            <a:r>
              <a:rPr sz="1200" spc="3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37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objetivo </a:t>
            </a:r>
            <a:r>
              <a:rPr sz="1200" dirty="0">
                <a:latin typeface="Times New Roman"/>
                <a:cs typeface="Times New Roman"/>
              </a:rPr>
              <a:t>instruccional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asignatura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hacia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formación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gestionar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información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utilizando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TIC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como </a:t>
            </a:r>
            <a:r>
              <a:rPr sz="1200" dirty="0">
                <a:latin typeface="Times New Roman"/>
                <a:cs typeface="Times New Roman"/>
              </a:rPr>
              <a:t>herramienta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optimización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práctica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académica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profesional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área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Enfermería, </a:t>
            </a:r>
            <a:r>
              <a:rPr sz="1200" dirty="0">
                <a:latin typeface="Times New Roman"/>
                <a:cs typeface="Times New Roman"/>
              </a:rPr>
              <a:t>aplicando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principios</a:t>
            </a:r>
            <a:r>
              <a:rPr sz="1200" spc="3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valores</a:t>
            </a:r>
            <a:r>
              <a:rPr sz="1200" spc="3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éticos,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morales</a:t>
            </a:r>
            <a:r>
              <a:rPr sz="1200" spc="3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humanísticos.</a:t>
            </a:r>
            <a:r>
              <a:rPr sz="1200" spc="30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3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vez</a:t>
            </a:r>
            <a:r>
              <a:rPr sz="1200" spc="3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rediseñado</a:t>
            </a:r>
            <a:r>
              <a:rPr sz="1200" spc="3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programa </a:t>
            </a:r>
            <a:r>
              <a:rPr sz="1200" dirty="0">
                <a:latin typeface="Times New Roman"/>
                <a:cs typeface="Times New Roman"/>
              </a:rPr>
              <a:t>instruccional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actualizó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el</a:t>
            </a:r>
            <a:r>
              <a:rPr sz="1200" spc="-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Aula</a:t>
            </a:r>
            <a:r>
              <a:rPr sz="1200" spc="-4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Virtual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asignatura.</a:t>
            </a:r>
            <a:endParaRPr sz="1200" dirty="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65"/>
              </a:spcBef>
            </a:pPr>
            <a:endParaRPr sz="1200" dirty="0">
              <a:latin typeface="Times New Roman"/>
              <a:cs typeface="Times New Roman"/>
            </a:endParaRPr>
          </a:p>
          <a:p>
            <a:pPr marL="22860">
              <a:lnSpc>
                <a:spcPct val="100000"/>
              </a:lnSpc>
              <a:spcBef>
                <a:spcPts val="5"/>
              </a:spcBef>
            </a:pPr>
            <a:r>
              <a:rPr sz="1200" b="1" dirty="0">
                <a:latin typeface="Times New Roman"/>
                <a:cs typeface="Times New Roman"/>
              </a:rPr>
              <a:t>Descriptores:</a:t>
            </a:r>
            <a:r>
              <a:rPr sz="1200" b="1" spc="13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Aula</a:t>
            </a:r>
            <a:r>
              <a:rPr sz="1200" spc="12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Virtual,</a:t>
            </a:r>
            <a:r>
              <a:rPr sz="1200" spc="13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Enfermería,</a:t>
            </a:r>
            <a:r>
              <a:rPr sz="1200" spc="13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Diseño</a:t>
            </a:r>
            <a:r>
              <a:rPr sz="1200" spc="14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Instruccional,</a:t>
            </a:r>
            <a:r>
              <a:rPr sz="1200" spc="13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Tecnologías</a:t>
            </a:r>
            <a:r>
              <a:rPr sz="1200" spc="13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4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Información</a:t>
            </a:r>
            <a:r>
              <a:rPr sz="1200" spc="140" dirty="0">
                <a:latin typeface="Times New Roman"/>
                <a:cs typeface="Times New Roman"/>
              </a:rPr>
              <a:t>  </a:t>
            </a:r>
            <a:r>
              <a:rPr sz="1200" spc="-50" dirty="0">
                <a:latin typeface="Times New Roman"/>
                <a:cs typeface="Times New Roman"/>
              </a:rPr>
              <a:t>y</a:t>
            </a:r>
            <a:endParaRPr sz="1200" dirty="0">
              <a:latin typeface="Times New Roman"/>
              <a:cs typeface="Times New Roman"/>
            </a:endParaRPr>
          </a:p>
          <a:p>
            <a:pPr marL="22860">
              <a:lnSpc>
                <a:spcPct val="100000"/>
              </a:lnSpc>
            </a:pPr>
            <a:r>
              <a:rPr sz="1200" spc="-10" dirty="0">
                <a:latin typeface="Times New Roman"/>
                <a:cs typeface="Times New Roman"/>
              </a:rPr>
              <a:t>Comunicación,</a:t>
            </a:r>
            <a:r>
              <a:rPr sz="1200" spc="-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Alfabetización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Digital</a:t>
            </a:r>
            <a:endParaRPr sz="1200" dirty="0">
              <a:latin typeface="Times New Roman"/>
              <a:cs typeface="Times New Roman"/>
            </a:endParaRPr>
          </a:p>
          <a:p>
            <a:pPr marL="22860" marR="5715">
              <a:lnSpc>
                <a:spcPct val="100000"/>
              </a:lnSpc>
            </a:pPr>
            <a:r>
              <a:rPr sz="1200" b="1" dirty="0">
                <a:latin typeface="Times New Roman"/>
                <a:cs typeface="Times New Roman"/>
              </a:rPr>
              <a:t>Reseña Biográfica:</a:t>
            </a:r>
            <a:r>
              <a:rPr sz="1200" b="1" spc="1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Ingeniero-</a:t>
            </a:r>
            <a:r>
              <a:rPr sz="1200" dirty="0">
                <a:latin typeface="Times New Roman"/>
                <a:cs typeface="Times New Roman"/>
              </a:rPr>
              <a:t>Profesora de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Informática.</a:t>
            </a:r>
            <a:r>
              <a:rPr sz="1200" spc="3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Docente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Asistente Decanato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Ciencias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Salud,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Universidad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Centroccidental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“Lisandro</a:t>
            </a:r>
            <a:r>
              <a:rPr sz="1200" spc="-5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Alvarado”.</a:t>
            </a:r>
            <a:endParaRPr sz="1200" dirty="0">
              <a:latin typeface="Times New Roman"/>
              <a:cs typeface="Times New Roman"/>
            </a:endParaRPr>
          </a:p>
        </p:txBody>
      </p:sp>
      <p:pic>
        <p:nvPicPr>
          <p:cNvPr id="31" name="object 31"/>
          <p:cNvPicPr/>
          <p:nvPr/>
        </p:nvPicPr>
        <p:blipFill>
          <a:blip r:embed="rId17" cstate="print"/>
          <a:stretch>
            <a:fillRect/>
          </a:stretch>
        </p:blipFill>
        <p:spPr>
          <a:xfrm>
            <a:off x="4653153" y="142938"/>
            <a:ext cx="1805304" cy="893889"/>
          </a:xfrm>
          <a:prstGeom prst="rect">
            <a:avLst/>
          </a:prstGeom>
        </p:spPr>
      </p:pic>
      <p:sp>
        <p:nvSpPr>
          <p:cNvPr id="32" name="object 32"/>
          <p:cNvSpPr txBox="1"/>
          <p:nvPr/>
        </p:nvSpPr>
        <p:spPr>
          <a:xfrm>
            <a:off x="6538341" y="8939106"/>
            <a:ext cx="254000" cy="1943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410"/>
              </a:lnSpc>
            </a:pPr>
            <a:r>
              <a:rPr sz="1200" spc="-25" dirty="0">
                <a:latin typeface="Times New Roman"/>
                <a:cs typeface="Times New Roman"/>
              </a:rPr>
              <a:t>151</a:t>
            </a:r>
            <a:endParaRPr sz="1200">
              <a:latin typeface="Times New Roman"/>
              <a:cs typeface="Times New Roman"/>
            </a:endParaRPr>
          </a:p>
        </p:txBody>
      </p:sp>
      <p:grpSp>
        <p:nvGrpSpPr>
          <p:cNvPr id="33" name="Grupo 32">
            <a:extLst>
              <a:ext uri="{FF2B5EF4-FFF2-40B4-BE49-F238E27FC236}">
                <a16:creationId xmlns:a16="http://schemas.microsoft.com/office/drawing/2014/main" id="{29BEAA32-FC47-9EAA-146D-7AF70FD93F89}"/>
              </a:ext>
            </a:extLst>
          </p:cNvPr>
          <p:cNvGrpSpPr/>
          <p:nvPr/>
        </p:nvGrpSpPr>
        <p:grpSpPr>
          <a:xfrm>
            <a:off x="83819" y="74940"/>
            <a:ext cx="6665976" cy="1452626"/>
            <a:chOff x="470065" y="1951410"/>
            <a:chExt cx="6665976" cy="1452626"/>
          </a:xfrm>
        </p:grpSpPr>
        <p:grpSp>
          <p:nvGrpSpPr>
            <p:cNvPr id="34" name="object 12">
              <a:extLst>
                <a:ext uri="{FF2B5EF4-FFF2-40B4-BE49-F238E27FC236}">
                  <a16:creationId xmlns:a16="http://schemas.microsoft.com/office/drawing/2014/main" id="{DD9933FF-6A8F-6A0C-FC41-46E823273D2B}"/>
                </a:ext>
              </a:extLst>
            </p:cNvPr>
            <p:cNvGrpSpPr/>
            <p:nvPr/>
          </p:nvGrpSpPr>
          <p:grpSpPr>
            <a:xfrm>
              <a:off x="470065" y="1951664"/>
              <a:ext cx="6665976" cy="1452372"/>
              <a:chOff x="96011" y="115823"/>
              <a:chExt cx="6665976" cy="1452372"/>
            </a:xfrm>
          </p:grpSpPr>
          <p:pic>
            <p:nvPicPr>
              <p:cNvPr id="38" name="object 13">
                <a:extLst>
                  <a:ext uri="{FF2B5EF4-FFF2-40B4-BE49-F238E27FC236}">
                    <a16:creationId xmlns:a16="http://schemas.microsoft.com/office/drawing/2014/main" id="{2A3862E4-04D4-7E7F-B0F4-B0E10DD3EEE4}"/>
                  </a:ext>
                </a:extLst>
              </p:cNvPr>
              <p:cNvPicPr/>
              <p:nvPr/>
            </p:nvPicPr>
            <p:blipFill>
              <a:blip r:embed="rId7" cstate="print"/>
              <a:stretch>
                <a:fillRect/>
              </a:stretch>
            </p:blipFill>
            <p:spPr>
              <a:xfrm>
                <a:off x="96011" y="115823"/>
                <a:ext cx="6665976" cy="1452372"/>
              </a:xfrm>
              <a:prstGeom prst="rect">
                <a:avLst/>
              </a:prstGeom>
            </p:spPr>
          </p:pic>
          <p:pic>
            <p:nvPicPr>
              <p:cNvPr id="39" name="object 14">
                <a:extLst>
                  <a:ext uri="{FF2B5EF4-FFF2-40B4-BE49-F238E27FC236}">
                    <a16:creationId xmlns:a16="http://schemas.microsoft.com/office/drawing/2014/main" id="{1FFEFB85-FA7F-1C17-F212-24EEB446CD54}"/>
                  </a:ext>
                </a:extLst>
              </p:cNvPr>
              <p:cNvPicPr/>
              <p:nvPr/>
            </p:nvPicPr>
            <p:blipFill>
              <a:blip r:embed="rId8" cstate="print"/>
              <a:stretch>
                <a:fillRect/>
              </a:stretch>
            </p:blipFill>
            <p:spPr>
              <a:xfrm>
                <a:off x="142849" y="142875"/>
                <a:ext cx="6572275" cy="1358646"/>
              </a:xfrm>
              <a:prstGeom prst="rect">
                <a:avLst/>
              </a:prstGeom>
            </p:spPr>
          </p:pic>
          <p:sp>
            <p:nvSpPr>
              <p:cNvPr id="40" name="object 15">
                <a:extLst>
                  <a:ext uri="{FF2B5EF4-FFF2-40B4-BE49-F238E27FC236}">
                    <a16:creationId xmlns:a16="http://schemas.microsoft.com/office/drawing/2014/main" id="{DDEC33A0-1D38-FD65-3227-4FA77BCA486D}"/>
                  </a:ext>
                </a:extLst>
              </p:cNvPr>
              <p:cNvSpPr/>
              <p:nvPr/>
            </p:nvSpPr>
            <p:spPr>
              <a:xfrm>
                <a:off x="142849" y="142875"/>
                <a:ext cx="6572884" cy="1358900"/>
              </a:xfrm>
              <a:custGeom>
                <a:avLst/>
                <a:gdLst/>
                <a:ahLst/>
                <a:cxnLst/>
                <a:rect l="l" t="t" r="r" b="b"/>
                <a:pathLst>
                  <a:path w="6572884" h="1358900">
                    <a:moveTo>
                      <a:pt x="0" y="226441"/>
                    </a:moveTo>
                    <a:lnTo>
                      <a:pt x="4600" y="180795"/>
                    </a:lnTo>
                    <a:lnTo>
                      <a:pt x="17795" y="138285"/>
                    </a:lnTo>
                    <a:lnTo>
                      <a:pt x="38673" y="99820"/>
                    </a:lnTo>
                    <a:lnTo>
                      <a:pt x="66324" y="66309"/>
                    </a:lnTo>
                    <a:lnTo>
                      <a:pt x="99837" y="38663"/>
                    </a:lnTo>
                    <a:lnTo>
                      <a:pt x="138301" y="17789"/>
                    </a:lnTo>
                    <a:lnTo>
                      <a:pt x="180806" y="4599"/>
                    </a:lnTo>
                    <a:lnTo>
                      <a:pt x="226440" y="0"/>
                    </a:lnTo>
                    <a:lnTo>
                      <a:pt x="6345834" y="0"/>
                    </a:lnTo>
                    <a:lnTo>
                      <a:pt x="6391480" y="4599"/>
                    </a:lnTo>
                    <a:lnTo>
                      <a:pt x="6433990" y="17789"/>
                    </a:lnTo>
                    <a:lnTo>
                      <a:pt x="6472455" y="38663"/>
                    </a:lnTo>
                    <a:lnTo>
                      <a:pt x="6505965" y="66309"/>
                    </a:lnTo>
                    <a:lnTo>
                      <a:pt x="6533612" y="99820"/>
                    </a:lnTo>
                    <a:lnTo>
                      <a:pt x="6554485" y="138285"/>
                    </a:lnTo>
                    <a:lnTo>
                      <a:pt x="6567676" y="180795"/>
                    </a:lnTo>
                    <a:lnTo>
                      <a:pt x="6572275" y="226441"/>
                    </a:lnTo>
                    <a:lnTo>
                      <a:pt x="6572275" y="1132204"/>
                    </a:lnTo>
                    <a:lnTo>
                      <a:pt x="6567676" y="1177850"/>
                    </a:lnTo>
                    <a:lnTo>
                      <a:pt x="6554485" y="1220360"/>
                    </a:lnTo>
                    <a:lnTo>
                      <a:pt x="6533612" y="1258825"/>
                    </a:lnTo>
                    <a:lnTo>
                      <a:pt x="6505965" y="1292336"/>
                    </a:lnTo>
                    <a:lnTo>
                      <a:pt x="6472455" y="1319982"/>
                    </a:lnTo>
                    <a:lnTo>
                      <a:pt x="6433990" y="1340856"/>
                    </a:lnTo>
                    <a:lnTo>
                      <a:pt x="6391480" y="1354046"/>
                    </a:lnTo>
                    <a:lnTo>
                      <a:pt x="6345834" y="1358646"/>
                    </a:lnTo>
                    <a:lnTo>
                      <a:pt x="226440" y="1358646"/>
                    </a:lnTo>
                    <a:lnTo>
                      <a:pt x="180806" y="1354046"/>
                    </a:lnTo>
                    <a:lnTo>
                      <a:pt x="138301" y="1340856"/>
                    </a:lnTo>
                    <a:lnTo>
                      <a:pt x="99837" y="1319982"/>
                    </a:lnTo>
                    <a:lnTo>
                      <a:pt x="66324" y="1292336"/>
                    </a:lnTo>
                    <a:lnTo>
                      <a:pt x="38673" y="1258825"/>
                    </a:lnTo>
                    <a:lnTo>
                      <a:pt x="17795" y="1220360"/>
                    </a:lnTo>
                    <a:lnTo>
                      <a:pt x="4600" y="1177850"/>
                    </a:lnTo>
                    <a:lnTo>
                      <a:pt x="0" y="1132204"/>
                    </a:lnTo>
                    <a:lnTo>
                      <a:pt x="0" y="226441"/>
                    </a:lnTo>
                    <a:close/>
                  </a:path>
                </a:pathLst>
              </a:custGeom>
              <a:ln w="9525">
                <a:solidFill>
                  <a:srgbClr val="55CE74"/>
                </a:solidFill>
              </a:ln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pic>
            <p:nvPicPr>
              <p:cNvPr id="41" name="object 16">
                <a:extLst>
                  <a:ext uri="{FF2B5EF4-FFF2-40B4-BE49-F238E27FC236}">
                    <a16:creationId xmlns:a16="http://schemas.microsoft.com/office/drawing/2014/main" id="{1CBA9DA9-3D30-04B7-BB03-3758473D7281}"/>
                  </a:ext>
                </a:extLst>
              </p:cNvPr>
              <p:cNvPicPr/>
              <p:nvPr/>
            </p:nvPicPr>
            <p:blipFill>
              <a:blip r:embed="rId9" cstate="print"/>
              <a:stretch>
                <a:fillRect/>
              </a:stretch>
            </p:blipFill>
            <p:spPr>
              <a:xfrm>
                <a:off x="2500248" y="305930"/>
                <a:ext cx="1714500" cy="733945"/>
              </a:xfrm>
              <a:prstGeom prst="rect">
                <a:avLst/>
              </a:prstGeom>
            </p:spPr>
          </p:pic>
        </p:grpSp>
        <p:sp>
          <p:nvSpPr>
            <p:cNvPr id="35" name="object 16">
              <a:extLst>
                <a:ext uri="{FF2B5EF4-FFF2-40B4-BE49-F238E27FC236}">
                  <a16:creationId xmlns:a16="http://schemas.microsoft.com/office/drawing/2014/main" id="{A408CB64-603C-291F-0734-C3D3ADD71E20}"/>
                </a:ext>
              </a:extLst>
            </p:cNvPr>
            <p:cNvSpPr txBox="1"/>
            <p:nvPr/>
          </p:nvSpPr>
          <p:spPr>
            <a:xfrm>
              <a:off x="2775727" y="2875716"/>
              <a:ext cx="3332858" cy="391795"/>
            </a:xfrm>
            <a:prstGeom prst="rect">
              <a:avLst/>
            </a:prstGeom>
            <a:noFill/>
          </p:spPr>
          <p:txBody>
            <a:bodyPr vert="horz" wrap="square" lIns="0" tIns="12700" rIns="0" bIns="0" rtlCol="0">
              <a:spAutoFit/>
            </a:bodyPr>
            <a:lstStyle/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Volumen 4,  Número 1  Enero a Julio 2021</a:t>
              </a:r>
            </a:p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Revista Semestral. Venezuela</a:t>
              </a:r>
              <a:endParaRPr sz="1200" dirty="0">
                <a:latin typeface="Arial"/>
                <a:cs typeface="Arial"/>
              </a:endParaRPr>
            </a:p>
          </p:txBody>
        </p:sp>
        <p:pic>
          <p:nvPicPr>
            <p:cNvPr id="36" name="object 25">
              <a:extLst>
                <a:ext uri="{FF2B5EF4-FFF2-40B4-BE49-F238E27FC236}">
                  <a16:creationId xmlns:a16="http://schemas.microsoft.com/office/drawing/2014/main" id="{C49B21FD-E02A-33E3-4E40-769CD869D794}"/>
                </a:ext>
              </a:extLst>
            </p:cNvPr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470065" y="2027896"/>
              <a:ext cx="2305662" cy="1053903"/>
            </a:xfrm>
            <a:prstGeom prst="rect">
              <a:avLst/>
            </a:prstGeom>
          </p:spPr>
        </p:pic>
        <p:pic>
          <p:nvPicPr>
            <p:cNvPr id="37" name="object 31">
              <a:extLst>
                <a:ext uri="{FF2B5EF4-FFF2-40B4-BE49-F238E27FC236}">
                  <a16:creationId xmlns:a16="http://schemas.microsoft.com/office/drawing/2014/main" id="{F9A7FF3D-EB48-97A3-90BA-19606FD572E3}"/>
                </a:ext>
              </a:extLst>
            </p:cNvPr>
            <p:cNvPicPr/>
            <p:nvPr/>
          </p:nvPicPr>
          <p:blipFill>
            <a:blip r:embed="rId17" cstate="print"/>
            <a:stretch>
              <a:fillRect/>
            </a:stretch>
          </p:blipFill>
          <p:spPr>
            <a:xfrm>
              <a:off x="4932681" y="1951410"/>
              <a:ext cx="1805304" cy="893889"/>
            </a:xfrm>
            <a:prstGeom prst="rect">
              <a:avLst/>
            </a:prstGeom>
          </p:spPr>
        </p:pic>
      </p:grpSp>
    </p:spTree>
  </p:cSld>
  <p:clrMapOvr>
    <a:masterClrMapping/>
  </p:clrMapOvr>
</p:sld>
</file>

<file path=ppt/slides/slide15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105155" y="3258311"/>
            <a:ext cx="6647815" cy="5834380"/>
            <a:chOff x="105155" y="3258311"/>
            <a:chExt cx="6647815" cy="5834380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05155" y="3258311"/>
              <a:ext cx="6647687" cy="5833872"/>
            </a:xfrm>
            <a:prstGeom prst="rect">
              <a:avLst/>
            </a:prstGeom>
          </p:spPr>
        </p:pic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42849" y="3275827"/>
              <a:ext cx="6572250" cy="5758053"/>
            </a:xfrm>
            <a:prstGeom prst="rect">
              <a:avLst/>
            </a:prstGeom>
          </p:spPr>
        </p:pic>
        <p:sp>
          <p:nvSpPr>
            <p:cNvPr id="5" name="object 5"/>
            <p:cNvSpPr/>
            <p:nvPr/>
          </p:nvSpPr>
          <p:spPr>
            <a:xfrm>
              <a:off x="142849" y="3275827"/>
              <a:ext cx="6572250" cy="5758180"/>
            </a:xfrm>
            <a:custGeom>
              <a:avLst/>
              <a:gdLst/>
              <a:ahLst/>
              <a:cxnLst/>
              <a:rect l="l" t="t" r="r" b="b"/>
              <a:pathLst>
                <a:path w="6572250" h="5758180">
                  <a:moveTo>
                    <a:pt x="0" y="5758053"/>
                  </a:moveTo>
                  <a:lnTo>
                    <a:pt x="6572250" y="5758053"/>
                  </a:lnTo>
                  <a:lnTo>
                    <a:pt x="6572250" y="0"/>
                  </a:lnTo>
                  <a:lnTo>
                    <a:pt x="0" y="0"/>
                  </a:lnTo>
                  <a:lnTo>
                    <a:pt x="0" y="5758053"/>
                  </a:lnTo>
                  <a:close/>
                </a:path>
              </a:pathLst>
            </a:custGeom>
            <a:ln w="9525">
              <a:solidFill>
                <a:srgbClr val="55CE7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" name="object 6"/>
          <p:cNvGrpSpPr/>
          <p:nvPr/>
        </p:nvGrpSpPr>
        <p:grpSpPr>
          <a:xfrm>
            <a:off x="105155" y="124968"/>
            <a:ext cx="6647815" cy="1193800"/>
            <a:chOff x="105155" y="124968"/>
            <a:chExt cx="6647815" cy="1193800"/>
          </a:xfrm>
        </p:grpSpPr>
        <p:pic>
          <p:nvPicPr>
            <p:cNvPr id="7" name="object 7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05155" y="124968"/>
              <a:ext cx="6647687" cy="1193291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142849" y="142875"/>
              <a:ext cx="6572275" cy="1116710"/>
            </a:xfrm>
            <a:prstGeom prst="rect">
              <a:avLst/>
            </a:prstGeom>
          </p:spPr>
        </p:pic>
        <p:sp>
          <p:nvSpPr>
            <p:cNvPr id="9" name="object 9"/>
            <p:cNvSpPr/>
            <p:nvPr/>
          </p:nvSpPr>
          <p:spPr>
            <a:xfrm>
              <a:off x="142849" y="142875"/>
              <a:ext cx="6572884" cy="1116965"/>
            </a:xfrm>
            <a:custGeom>
              <a:avLst/>
              <a:gdLst/>
              <a:ahLst/>
              <a:cxnLst/>
              <a:rect l="l" t="t" r="r" b="b"/>
              <a:pathLst>
                <a:path w="6572884" h="1116965">
                  <a:moveTo>
                    <a:pt x="0" y="186181"/>
                  </a:moveTo>
                  <a:lnTo>
                    <a:pt x="6649" y="136671"/>
                  </a:lnTo>
                  <a:lnTo>
                    <a:pt x="25413" y="92192"/>
                  </a:lnTo>
                  <a:lnTo>
                    <a:pt x="54517" y="54514"/>
                  </a:lnTo>
                  <a:lnTo>
                    <a:pt x="92188" y="25409"/>
                  </a:lnTo>
                  <a:lnTo>
                    <a:pt x="136651" y="6647"/>
                  </a:lnTo>
                  <a:lnTo>
                    <a:pt x="186131" y="0"/>
                  </a:lnTo>
                  <a:lnTo>
                    <a:pt x="6386093" y="0"/>
                  </a:lnTo>
                  <a:lnTo>
                    <a:pt x="6435603" y="6647"/>
                  </a:lnTo>
                  <a:lnTo>
                    <a:pt x="6480082" y="25409"/>
                  </a:lnTo>
                  <a:lnTo>
                    <a:pt x="6517760" y="54514"/>
                  </a:lnTo>
                  <a:lnTo>
                    <a:pt x="6546865" y="92192"/>
                  </a:lnTo>
                  <a:lnTo>
                    <a:pt x="6565627" y="136671"/>
                  </a:lnTo>
                  <a:lnTo>
                    <a:pt x="6572275" y="186181"/>
                  </a:lnTo>
                  <a:lnTo>
                    <a:pt x="6572275" y="930655"/>
                  </a:lnTo>
                  <a:lnTo>
                    <a:pt x="6565627" y="980112"/>
                  </a:lnTo>
                  <a:lnTo>
                    <a:pt x="6546865" y="1024556"/>
                  </a:lnTo>
                  <a:lnTo>
                    <a:pt x="6517760" y="1062212"/>
                  </a:lnTo>
                  <a:lnTo>
                    <a:pt x="6480082" y="1091306"/>
                  </a:lnTo>
                  <a:lnTo>
                    <a:pt x="6435603" y="1110064"/>
                  </a:lnTo>
                  <a:lnTo>
                    <a:pt x="6386093" y="1116710"/>
                  </a:lnTo>
                  <a:lnTo>
                    <a:pt x="186131" y="1116710"/>
                  </a:lnTo>
                  <a:lnTo>
                    <a:pt x="136651" y="1110064"/>
                  </a:lnTo>
                  <a:lnTo>
                    <a:pt x="92188" y="1091306"/>
                  </a:lnTo>
                  <a:lnTo>
                    <a:pt x="54517" y="1062212"/>
                  </a:lnTo>
                  <a:lnTo>
                    <a:pt x="25413" y="1024556"/>
                  </a:lnTo>
                  <a:lnTo>
                    <a:pt x="6649" y="980112"/>
                  </a:lnTo>
                  <a:lnTo>
                    <a:pt x="0" y="930655"/>
                  </a:lnTo>
                  <a:lnTo>
                    <a:pt x="0" y="186181"/>
                  </a:lnTo>
                  <a:close/>
                </a:path>
              </a:pathLst>
            </a:custGeom>
            <a:ln w="9525">
              <a:solidFill>
                <a:srgbClr val="55CE7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10" name="object 10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318518" y="1504208"/>
            <a:ext cx="6256015" cy="678139"/>
          </a:xfrm>
          <a:prstGeom prst="rect">
            <a:avLst/>
          </a:prstGeom>
        </p:spPr>
      </p:pic>
      <p:sp>
        <p:nvSpPr>
          <p:cNvPr id="11" name="object 11"/>
          <p:cNvSpPr txBox="1"/>
          <p:nvPr/>
        </p:nvSpPr>
        <p:spPr>
          <a:xfrm>
            <a:off x="3020695" y="1360423"/>
            <a:ext cx="1322705" cy="18669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1050" b="1" dirty="0">
                <a:latin typeface="Times New Roman"/>
                <a:cs typeface="Times New Roman"/>
              </a:rPr>
              <a:t>Para</a:t>
            </a:r>
            <a:r>
              <a:rPr sz="1050" b="1" spc="-30" dirty="0">
                <a:latin typeface="Times New Roman"/>
                <a:cs typeface="Times New Roman"/>
              </a:rPr>
              <a:t> </a:t>
            </a:r>
            <a:r>
              <a:rPr sz="1050" b="1" dirty="0">
                <a:latin typeface="Times New Roman"/>
                <a:cs typeface="Times New Roman"/>
              </a:rPr>
              <a:t>citar</a:t>
            </a:r>
            <a:r>
              <a:rPr sz="1050" b="1" spc="-20" dirty="0">
                <a:latin typeface="Times New Roman"/>
                <a:cs typeface="Times New Roman"/>
              </a:rPr>
              <a:t> </a:t>
            </a:r>
            <a:r>
              <a:rPr sz="1050" b="1" dirty="0">
                <a:latin typeface="Times New Roman"/>
                <a:cs typeface="Times New Roman"/>
              </a:rPr>
              <a:t>este</a:t>
            </a:r>
            <a:r>
              <a:rPr sz="1050" b="1" spc="-20" dirty="0">
                <a:latin typeface="Times New Roman"/>
                <a:cs typeface="Times New Roman"/>
              </a:rPr>
              <a:t> </a:t>
            </a:r>
            <a:r>
              <a:rPr sz="1050" b="1" spc="-10" dirty="0">
                <a:latin typeface="Times New Roman"/>
                <a:cs typeface="Times New Roman"/>
              </a:rPr>
              <a:t>artículo</a:t>
            </a:r>
            <a:endParaRPr sz="1050">
              <a:latin typeface="Times New Roman"/>
              <a:cs typeface="Times New Roman"/>
            </a:endParaRPr>
          </a:p>
        </p:txBody>
      </p:sp>
      <p:grpSp>
        <p:nvGrpSpPr>
          <p:cNvPr id="12" name="object 12"/>
          <p:cNvGrpSpPr/>
          <p:nvPr/>
        </p:nvGrpSpPr>
        <p:grpSpPr>
          <a:xfrm>
            <a:off x="96011" y="115823"/>
            <a:ext cx="6666230" cy="1463040"/>
            <a:chOff x="96011" y="115823"/>
            <a:chExt cx="6666230" cy="1463040"/>
          </a:xfrm>
        </p:grpSpPr>
        <p:pic>
          <p:nvPicPr>
            <p:cNvPr id="13" name="object 13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96011" y="115823"/>
              <a:ext cx="6665976" cy="1452372"/>
            </a:xfrm>
            <a:prstGeom prst="rect">
              <a:avLst/>
            </a:prstGeom>
          </p:spPr>
        </p:pic>
        <p:pic>
          <p:nvPicPr>
            <p:cNvPr id="14" name="object 14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142849" y="142875"/>
              <a:ext cx="6572275" cy="1358646"/>
            </a:xfrm>
            <a:prstGeom prst="rect">
              <a:avLst/>
            </a:prstGeom>
          </p:spPr>
        </p:pic>
        <p:sp>
          <p:nvSpPr>
            <p:cNvPr id="15" name="object 15"/>
            <p:cNvSpPr/>
            <p:nvPr/>
          </p:nvSpPr>
          <p:spPr>
            <a:xfrm>
              <a:off x="142849" y="142875"/>
              <a:ext cx="6572884" cy="1358900"/>
            </a:xfrm>
            <a:custGeom>
              <a:avLst/>
              <a:gdLst/>
              <a:ahLst/>
              <a:cxnLst/>
              <a:rect l="l" t="t" r="r" b="b"/>
              <a:pathLst>
                <a:path w="6572884" h="1358900">
                  <a:moveTo>
                    <a:pt x="0" y="226441"/>
                  </a:moveTo>
                  <a:lnTo>
                    <a:pt x="4600" y="180795"/>
                  </a:lnTo>
                  <a:lnTo>
                    <a:pt x="17795" y="138285"/>
                  </a:lnTo>
                  <a:lnTo>
                    <a:pt x="38673" y="99820"/>
                  </a:lnTo>
                  <a:lnTo>
                    <a:pt x="66324" y="66309"/>
                  </a:lnTo>
                  <a:lnTo>
                    <a:pt x="99837" y="38663"/>
                  </a:lnTo>
                  <a:lnTo>
                    <a:pt x="138301" y="17789"/>
                  </a:lnTo>
                  <a:lnTo>
                    <a:pt x="180806" y="4599"/>
                  </a:lnTo>
                  <a:lnTo>
                    <a:pt x="226440" y="0"/>
                  </a:lnTo>
                  <a:lnTo>
                    <a:pt x="6345834" y="0"/>
                  </a:lnTo>
                  <a:lnTo>
                    <a:pt x="6391480" y="4599"/>
                  </a:lnTo>
                  <a:lnTo>
                    <a:pt x="6433990" y="17789"/>
                  </a:lnTo>
                  <a:lnTo>
                    <a:pt x="6472455" y="38663"/>
                  </a:lnTo>
                  <a:lnTo>
                    <a:pt x="6505965" y="66309"/>
                  </a:lnTo>
                  <a:lnTo>
                    <a:pt x="6533612" y="99820"/>
                  </a:lnTo>
                  <a:lnTo>
                    <a:pt x="6554485" y="138285"/>
                  </a:lnTo>
                  <a:lnTo>
                    <a:pt x="6567676" y="180795"/>
                  </a:lnTo>
                  <a:lnTo>
                    <a:pt x="6572275" y="226441"/>
                  </a:lnTo>
                  <a:lnTo>
                    <a:pt x="6572275" y="1132204"/>
                  </a:lnTo>
                  <a:lnTo>
                    <a:pt x="6567676" y="1177850"/>
                  </a:lnTo>
                  <a:lnTo>
                    <a:pt x="6554485" y="1220360"/>
                  </a:lnTo>
                  <a:lnTo>
                    <a:pt x="6533612" y="1258825"/>
                  </a:lnTo>
                  <a:lnTo>
                    <a:pt x="6505965" y="1292336"/>
                  </a:lnTo>
                  <a:lnTo>
                    <a:pt x="6472455" y="1319982"/>
                  </a:lnTo>
                  <a:lnTo>
                    <a:pt x="6433990" y="1340856"/>
                  </a:lnTo>
                  <a:lnTo>
                    <a:pt x="6391480" y="1354046"/>
                  </a:lnTo>
                  <a:lnTo>
                    <a:pt x="6345834" y="1358646"/>
                  </a:lnTo>
                  <a:lnTo>
                    <a:pt x="226440" y="1358646"/>
                  </a:lnTo>
                  <a:lnTo>
                    <a:pt x="180806" y="1354046"/>
                  </a:lnTo>
                  <a:lnTo>
                    <a:pt x="138301" y="1340856"/>
                  </a:lnTo>
                  <a:lnTo>
                    <a:pt x="99837" y="1319982"/>
                  </a:lnTo>
                  <a:lnTo>
                    <a:pt x="66324" y="1292336"/>
                  </a:lnTo>
                  <a:lnTo>
                    <a:pt x="38673" y="1258825"/>
                  </a:lnTo>
                  <a:lnTo>
                    <a:pt x="17795" y="1220360"/>
                  </a:lnTo>
                  <a:lnTo>
                    <a:pt x="4600" y="1177850"/>
                  </a:lnTo>
                  <a:lnTo>
                    <a:pt x="0" y="1132204"/>
                  </a:lnTo>
                  <a:lnTo>
                    <a:pt x="0" y="226441"/>
                  </a:lnTo>
                  <a:close/>
                </a:path>
              </a:pathLst>
            </a:custGeom>
            <a:ln w="9525">
              <a:solidFill>
                <a:srgbClr val="55CE7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6" name="object 16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2500248" y="305930"/>
              <a:ext cx="1714500" cy="733945"/>
            </a:xfrm>
            <a:prstGeom prst="rect">
              <a:avLst/>
            </a:prstGeom>
          </p:spPr>
        </p:pic>
        <p:pic>
          <p:nvPicPr>
            <p:cNvPr id="17" name="object 17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2738628" y="1024127"/>
              <a:ext cx="1897379" cy="371855"/>
            </a:xfrm>
            <a:prstGeom prst="rect">
              <a:avLst/>
            </a:prstGeom>
          </p:spPr>
        </p:pic>
        <p:pic>
          <p:nvPicPr>
            <p:cNvPr id="18" name="object 18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4401311" y="1024127"/>
              <a:ext cx="1577339" cy="371855"/>
            </a:xfrm>
            <a:prstGeom prst="rect">
              <a:avLst/>
            </a:prstGeom>
          </p:spPr>
        </p:pic>
        <p:pic>
          <p:nvPicPr>
            <p:cNvPr id="19" name="object 19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3169919" y="1207007"/>
              <a:ext cx="1546859" cy="371855"/>
            </a:xfrm>
            <a:prstGeom prst="rect">
              <a:avLst/>
            </a:prstGeom>
          </p:spPr>
        </p:pic>
        <p:pic>
          <p:nvPicPr>
            <p:cNvPr id="20" name="object 20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4482083" y="1207007"/>
              <a:ext cx="284988" cy="371855"/>
            </a:xfrm>
            <a:prstGeom prst="rect">
              <a:avLst/>
            </a:prstGeom>
          </p:spPr>
        </p:pic>
        <p:pic>
          <p:nvPicPr>
            <p:cNvPr id="21" name="object 21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4572000" y="1207007"/>
              <a:ext cx="1013460" cy="371855"/>
            </a:xfrm>
            <a:prstGeom prst="rect">
              <a:avLst/>
            </a:prstGeom>
          </p:spPr>
        </p:pic>
      </p:grpSp>
      <p:sp>
        <p:nvSpPr>
          <p:cNvPr id="22" name="object 22"/>
          <p:cNvSpPr txBox="1"/>
          <p:nvPr/>
        </p:nvSpPr>
        <p:spPr>
          <a:xfrm>
            <a:off x="2842005" y="1068451"/>
            <a:ext cx="3029585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Arial"/>
                <a:cs typeface="Arial"/>
              </a:rPr>
              <a:t>6ta.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Edición</a:t>
            </a:r>
            <a:r>
              <a:rPr sz="1200" b="1" spc="-10" dirty="0">
                <a:latin typeface="Arial"/>
                <a:cs typeface="Arial"/>
              </a:rPr>
              <a:t> Volumen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I</a:t>
            </a:r>
            <a:r>
              <a:rPr sz="1200" b="1" spc="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Enero</a:t>
            </a:r>
            <a:r>
              <a:rPr sz="1200" b="1" spc="-3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a</a:t>
            </a:r>
            <a:r>
              <a:rPr sz="1200" b="1" spc="-2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Julio</a:t>
            </a:r>
            <a:r>
              <a:rPr sz="1200" b="1" spc="-5" dirty="0">
                <a:latin typeface="Arial"/>
                <a:cs typeface="Arial"/>
              </a:rPr>
              <a:t> </a:t>
            </a:r>
            <a:r>
              <a:rPr sz="1200" b="1" spc="-20" dirty="0">
                <a:latin typeface="Arial"/>
                <a:cs typeface="Arial"/>
              </a:rPr>
              <a:t>2021</a:t>
            </a:r>
            <a:endParaRPr sz="1200">
              <a:latin typeface="Arial"/>
              <a:cs typeface="Arial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3273297" y="1251331"/>
            <a:ext cx="216789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Arial"/>
                <a:cs typeface="Arial"/>
              </a:rPr>
              <a:t>Revista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Semestral-</a:t>
            </a:r>
            <a:r>
              <a:rPr sz="1200" b="1" spc="-40" dirty="0">
                <a:latin typeface="Arial"/>
                <a:cs typeface="Arial"/>
              </a:rPr>
              <a:t> </a:t>
            </a:r>
            <a:r>
              <a:rPr sz="1200" b="1" spc="-10" dirty="0">
                <a:latin typeface="Arial"/>
                <a:cs typeface="Arial"/>
              </a:rPr>
              <a:t>Venezuela</a:t>
            </a:r>
            <a:endParaRPr sz="1200">
              <a:latin typeface="Arial"/>
              <a:cs typeface="Arial"/>
            </a:endParaRPr>
          </a:p>
        </p:txBody>
      </p:sp>
      <p:grpSp>
        <p:nvGrpSpPr>
          <p:cNvPr id="24" name="object 24"/>
          <p:cNvGrpSpPr/>
          <p:nvPr/>
        </p:nvGrpSpPr>
        <p:grpSpPr>
          <a:xfrm>
            <a:off x="324611" y="234695"/>
            <a:ext cx="6212205" cy="1934210"/>
            <a:chOff x="324611" y="234695"/>
            <a:chExt cx="6212205" cy="1934210"/>
          </a:xfrm>
        </p:grpSpPr>
        <p:pic>
          <p:nvPicPr>
            <p:cNvPr id="25" name="object 25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324611" y="234695"/>
              <a:ext cx="1719072" cy="1341120"/>
            </a:xfrm>
            <a:prstGeom prst="rect">
              <a:avLst/>
            </a:prstGeom>
          </p:spPr>
        </p:pic>
        <p:sp>
          <p:nvSpPr>
            <p:cNvPr id="26" name="object 26"/>
            <p:cNvSpPr/>
            <p:nvPr/>
          </p:nvSpPr>
          <p:spPr>
            <a:xfrm>
              <a:off x="333628" y="1522069"/>
              <a:ext cx="6203315" cy="646430"/>
            </a:xfrm>
            <a:custGeom>
              <a:avLst/>
              <a:gdLst/>
              <a:ahLst/>
              <a:cxnLst/>
              <a:rect l="l" t="t" r="r" b="b"/>
              <a:pathLst>
                <a:path w="6203315" h="646430">
                  <a:moveTo>
                    <a:pt x="6202934" y="0"/>
                  </a:moveTo>
                  <a:lnTo>
                    <a:pt x="0" y="0"/>
                  </a:lnTo>
                  <a:lnTo>
                    <a:pt x="0" y="646328"/>
                  </a:lnTo>
                  <a:lnTo>
                    <a:pt x="6202934" y="646328"/>
                  </a:lnTo>
                  <a:lnTo>
                    <a:pt x="620293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7" name="object 27"/>
          <p:cNvSpPr txBox="1"/>
          <p:nvPr/>
        </p:nvSpPr>
        <p:spPr>
          <a:xfrm>
            <a:off x="333629" y="1522069"/>
            <a:ext cx="6203315" cy="601980"/>
          </a:xfrm>
          <a:prstGeom prst="rect">
            <a:avLst/>
          </a:prstGeom>
          <a:solidFill>
            <a:srgbClr val="FFFFFF"/>
          </a:solidFill>
          <a:ln w="25400">
            <a:solidFill>
              <a:srgbClr val="5BD078"/>
            </a:solidFill>
          </a:ln>
        </p:spPr>
        <p:txBody>
          <a:bodyPr vert="horz" wrap="square" lIns="0" tIns="41275" rIns="0" bIns="0" rtlCol="0">
            <a:spAutoFit/>
          </a:bodyPr>
          <a:lstStyle/>
          <a:p>
            <a:pPr marL="635" algn="ctr">
              <a:lnSpc>
                <a:spcPct val="100000"/>
              </a:lnSpc>
              <a:spcBef>
                <a:spcPts val="325"/>
              </a:spcBef>
            </a:pPr>
            <a:r>
              <a:rPr sz="1200" b="1" dirty="0">
                <a:latin typeface="Times New Roman"/>
                <a:cs typeface="Times New Roman"/>
              </a:rPr>
              <a:t>Ing.</a:t>
            </a:r>
            <a:r>
              <a:rPr sz="1200" b="1" spc="-4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Keyla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Torrealba</a:t>
            </a:r>
            <a:endParaRPr sz="1200" dirty="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Central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Western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University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"Lisandro</a:t>
            </a:r>
            <a:r>
              <a:rPr sz="1200" spc="-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Alvarado".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(UCLA) -</a:t>
            </a:r>
            <a:r>
              <a:rPr sz="1200" spc="-6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Venezuela)</a:t>
            </a:r>
            <a:endParaRPr sz="1200" dirty="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</a:pPr>
            <a:r>
              <a:rPr sz="1200" b="1" dirty="0">
                <a:latin typeface="Times New Roman"/>
                <a:cs typeface="Times New Roman"/>
              </a:rPr>
              <a:t>Email: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chemeClr val="tx1"/>
                </a:solidFill>
                <a:latin typeface="Times New Roman"/>
                <a:cs typeface="Times New Roman"/>
                <a:hlinkClick r:id="rId16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keyla_torrealba@yahoo.com</a:t>
            </a:r>
            <a:endParaRPr sz="1200" dirty="0">
              <a:solidFill>
                <a:schemeClr val="tx1"/>
              </a:solidFill>
              <a:latin typeface="Times New Roman"/>
              <a:cs typeface="Times New Roman"/>
            </a:endParaRPr>
          </a:p>
        </p:txBody>
      </p:sp>
      <p:sp>
        <p:nvSpPr>
          <p:cNvPr id="28" name="object 28"/>
          <p:cNvSpPr/>
          <p:nvPr/>
        </p:nvSpPr>
        <p:spPr>
          <a:xfrm>
            <a:off x="333629" y="2123770"/>
            <a:ext cx="6203315" cy="1108075"/>
          </a:xfrm>
          <a:custGeom>
            <a:avLst/>
            <a:gdLst/>
            <a:ahLst/>
            <a:cxnLst/>
            <a:rect l="l" t="t" r="r" b="b"/>
            <a:pathLst>
              <a:path w="6203315" h="1108075">
                <a:moveTo>
                  <a:pt x="6202934" y="0"/>
                </a:moveTo>
                <a:lnTo>
                  <a:pt x="0" y="0"/>
                </a:lnTo>
                <a:lnTo>
                  <a:pt x="0" y="1107998"/>
                </a:lnTo>
                <a:lnTo>
                  <a:pt x="6202934" y="1107998"/>
                </a:lnTo>
                <a:lnTo>
                  <a:pt x="6202934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 txBox="1"/>
          <p:nvPr/>
        </p:nvSpPr>
        <p:spPr>
          <a:xfrm>
            <a:off x="333629" y="2123770"/>
            <a:ext cx="6203315" cy="1108075"/>
          </a:xfrm>
          <a:prstGeom prst="rect">
            <a:avLst/>
          </a:prstGeom>
          <a:ln w="25400">
            <a:solidFill>
              <a:srgbClr val="5BD078"/>
            </a:solidFill>
          </a:ln>
        </p:spPr>
        <p:txBody>
          <a:bodyPr vert="horz" wrap="square" lIns="0" tIns="41910" rIns="0" bIns="0" rtlCol="0">
            <a:spAutoFit/>
          </a:bodyPr>
          <a:lstStyle/>
          <a:p>
            <a:pPr marL="91440" marR="83185" algn="just">
              <a:lnSpc>
                <a:spcPct val="100000"/>
              </a:lnSpc>
              <a:spcBef>
                <a:spcPts val="330"/>
              </a:spcBef>
            </a:pPr>
            <a:r>
              <a:rPr sz="1100" b="1" dirty="0">
                <a:latin typeface="Times New Roman"/>
                <a:cs typeface="Times New Roman"/>
              </a:rPr>
              <a:t>How</a:t>
            </a:r>
            <a:r>
              <a:rPr sz="1100" b="1" spc="6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to</a:t>
            </a:r>
            <a:r>
              <a:rPr sz="1100" b="1" spc="6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cite</a:t>
            </a:r>
            <a:r>
              <a:rPr sz="1100" b="1" spc="6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this</a:t>
            </a:r>
            <a:r>
              <a:rPr sz="1100" b="1" spc="7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article:</a:t>
            </a:r>
            <a:r>
              <a:rPr sz="1100" b="1" spc="5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Keyla</a:t>
            </a:r>
            <a:r>
              <a:rPr sz="1100" b="1" spc="7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Torrealba</a:t>
            </a:r>
            <a:r>
              <a:rPr sz="1100" b="1" spc="5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(2021),</a:t>
            </a:r>
            <a:r>
              <a:rPr sz="1100" b="1" spc="5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“Update</a:t>
            </a:r>
            <a:r>
              <a:rPr sz="1100" b="1" spc="7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of</a:t>
            </a:r>
            <a:r>
              <a:rPr sz="1100" b="1" spc="5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the</a:t>
            </a:r>
            <a:r>
              <a:rPr sz="1100" b="1" spc="5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Instructional</a:t>
            </a:r>
            <a:r>
              <a:rPr sz="1100" b="1" spc="7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Design</a:t>
            </a:r>
            <a:r>
              <a:rPr sz="1100" b="1" spc="6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of</a:t>
            </a:r>
            <a:r>
              <a:rPr sz="1100" b="1" spc="6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the</a:t>
            </a:r>
            <a:r>
              <a:rPr sz="1100" b="1" spc="70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Subject </a:t>
            </a:r>
            <a:r>
              <a:rPr sz="1100" b="1" dirty="0">
                <a:latin typeface="Times New Roman"/>
                <a:cs typeface="Times New Roman"/>
              </a:rPr>
              <a:t>Introduction</a:t>
            </a:r>
            <a:r>
              <a:rPr sz="1100" b="1" spc="6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to</a:t>
            </a:r>
            <a:r>
              <a:rPr sz="1100" b="1" spc="7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Computing</a:t>
            </a:r>
            <a:r>
              <a:rPr sz="1100" b="1" spc="8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of</a:t>
            </a:r>
            <a:r>
              <a:rPr sz="1100" b="1" spc="7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the</a:t>
            </a:r>
            <a:r>
              <a:rPr sz="1100" b="1" spc="7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II</a:t>
            </a:r>
            <a:r>
              <a:rPr sz="1100" b="1" spc="7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Semester</a:t>
            </a:r>
            <a:r>
              <a:rPr sz="1100" b="1" spc="8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of</a:t>
            </a:r>
            <a:r>
              <a:rPr sz="1100" b="1" spc="7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Nursing</a:t>
            </a:r>
            <a:r>
              <a:rPr sz="1100" b="1" spc="6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of</a:t>
            </a:r>
            <a:r>
              <a:rPr sz="1100" b="1" spc="7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the</a:t>
            </a:r>
            <a:r>
              <a:rPr sz="1100" b="1" spc="8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Dean</a:t>
            </a:r>
            <a:r>
              <a:rPr sz="1100" b="1" spc="7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of</a:t>
            </a:r>
            <a:r>
              <a:rPr sz="1100" b="1" spc="7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Health</a:t>
            </a:r>
            <a:r>
              <a:rPr sz="1100" b="1" spc="6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Sciences</a:t>
            </a:r>
            <a:r>
              <a:rPr sz="1100" b="1" spc="8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of</a:t>
            </a:r>
            <a:r>
              <a:rPr sz="1100" b="1" spc="85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UCLA, </a:t>
            </a:r>
            <a:r>
              <a:rPr sz="1100" b="1" dirty="0">
                <a:latin typeface="Times New Roman"/>
                <a:cs typeface="Times New Roman"/>
              </a:rPr>
              <a:t>Barquisimeto,</a:t>
            </a:r>
            <a:r>
              <a:rPr sz="1100" b="1" spc="-4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Lara State”</a:t>
            </a:r>
            <a:r>
              <a:rPr sz="1100" b="1" spc="-4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</a:t>
            </a:r>
            <a:r>
              <a:rPr sz="1100" b="1" spc="-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(1-</a:t>
            </a:r>
            <a:r>
              <a:rPr sz="1100" b="1" spc="-25" dirty="0">
                <a:latin typeface="Times New Roman"/>
                <a:cs typeface="Times New Roman"/>
              </a:rPr>
              <a:t>14)</a:t>
            </a:r>
            <a:endParaRPr sz="1100">
              <a:latin typeface="Times New Roman"/>
              <a:cs typeface="Times New Roman"/>
            </a:endParaRPr>
          </a:p>
          <a:p>
            <a:pPr marL="2536190">
              <a:lnSpc>
                <a:spcPct val="100000"/>
              </a:lnSpc>
            </a:pPr>
            <a:r>
              <a:rPr sz="1100" b="1" dirty="0">
                <a:latin typeface="Times New Roman"/>
                <a:cs typeface="Times New Roman"/>
              </a:rPr>
              <a:t>Received: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September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spc="-20" dirty="0">
                <a:latin typeface="Times New Roman"/>
                <a:cs typeface="Times New Roman"/>
              </a:rPr>
              <a:t>2020</a:t>
            </a:r>
            <a:endParaRPr sz="1100">
              <a:latin typeface="Times New Roman"/>
              <a:cs typeface="Times New Roman"/>
            </a:endParaRPr>
          </a:p>
          <a:p>
            <a:pPr marL="2548255">
              <a:lnSpc>
                <a:spcPct val="100000"/>
              </a:lnSpc>
            </a:pPr>
            <a:r>
              <a:rPr sz="1100" b="1" dirty="0">
                <a:latin typeface="Times New Roman"/>
                <a:cs typeface="Times New Roman"/>
              </a:rPr>
              <a:t>Revised: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October</a:t>
            </a:r>
            <a:r>
              <a:rPr sz="1100" b="1" spc="-50" dirty="0">
                <a:latin typeface="Times New Roman"/>
                <a:cs typeface="Times New Roman"/>
              </a:rPr>
              <a:t> </a:t>
            </a:r>
            <a:r>
              <a:rPr sz="1100" b="1" spc="-20" dirty="0">
                <a:latin typeface="Times New Roman"/>
                <a:cs typeface="Times New Roman"/>
              </a:rPr>
              <a:t>2020</a:t>
            </a:r>
            <a:endParaRPr sz="1100">
              <a:latin typeface="Times New Roman"/>
              <a:cs typeface="Times New Roman"/>
            </a:endParaRPr>
          </a:p>
          <a:p>
            <a:pPr marL="2505710">
              <a:lnSpc>
                <a:spcPct val="100000"/>
              </a:lnSpc>
            </a:pPr>
            <a:r>
              <a:rPr sz="1100" b="1" dirty="0">
                <a:latin typeface="Times New Roman"/>
                <a:cs typeface="Times New Roman"/>
              </a:rPr>
              <a:t>Accepted: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October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spc="-20" dirty="0">
                <a:latin typeface="Times New Roman"/>
                <a:cs typeface="Times New Roman"/>
              </a:rPr>
              <a:t>2020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30" name="object 30"/>
          <p:cNvSpPr txBox="1"/>
          <p:nvPr/>
        </p:nvSpPr>
        <p:spPr>
          <a:xfrm>
            <a:off x="199440" y="3398265"/>
            <a:ext cx="6468745" cy="5400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808990" marR="43815" indent="-725805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Times New Roman"/>
                <a:cs typeface="Times New Roman"/>
              </a:rPr>
              <a:t>Update</a:t>
            </a:r>
            <a:r>
              <a:rPr sz="1200" b="1" spc="-4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of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the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Instructional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Design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of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the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Subject</a:t>
            </a:r>
            <a:r>
              <a:rPr sz="1200" b="1" spc="-4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Introduction</a:t>
            </a:r>
            <a:r>
              <a:rPr sz="1200" b="1" spc="-3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to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Computing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of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the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II</a:t>
            </a:r>
            <a:r>
              <a:rPr sz="1200" b="1" spc="-3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Semester</a:t>
            </a:r>
            <a:r>
              <a:rPr sz="1200" b="1" spc="-10" dirty="0">
                <a:latin typeface="Times New Roman"/>
                <a:cs typeface="Times New Roman"/>
              </a:rPr>
              <a:t> </a:t>
            </a:r>
            <a:r>
              <a:rPr sz="1200" b="1" spc="-25" dirty="0">
                <a:latin typeface="Times New Roman"/>
                <a:cs typeface="Times New Roman"/>
              </a:rPr>
              <a:t>of </a:t>
            </a:r>
            <a:r>
              <a:rPr sz="1200" b="1" dirty="0">
                <a:latin typeface="Times New Roman"/>
                <a:cs typeface="Times New Roman"/>
              </a:rPr>
              <a:t>Nursing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of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the</a:t>
            </a:r>
            <a:r>
              <a:rPr sz="1200" b="1" spc="-1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Dean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of</a:t>
            </a:r>
            <a:r>
              <a:rPr sz="1200" b="1" spc="-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Health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Sciences</a:t>
            </a:r>
            <a:r>
              <a:rPr sz="1200" b="1" spc="-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of</a:t>
            </a:r>
            <a:r>
              <a:rPr sz="1200" b="1" spc="-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UCLA,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Barquisimeto,</a:t>
            </a:r>
            <a:r>
              <a:rPr sz="1200" b="1" spc="-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Lara</a:t>
            </a:r>
            <a:r>
              <a:rPr sz="1200" b="1" spc="-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State</a:t>
            </a:r>
            <a:endParaRPr sz="1200">
              <a:latin typeface="Times New Roman"/>
              <a:cs typeface="Times New Roman"/>
            </a:endParaRPr>
          </a:p>
          <a:p>
            <a:pPr marR="45720" algn="ctr">
              <a:lnSpc>
                <a:spcPct val="100000"/>
              </a:lnSpc>
              <a:spcBef>
                <a:spcPts val="755"/>
              </a:spcBef>
            </a:pPr>
            <a:r>
              <a:rPr sz="1200" b="1" spc="-10" dirty="0">
                <a:latin typeface="Times New Roman"/>
                <a:cs typeface="Times New Roman"/>
              </a:rPr>
              <a:t>ABSTRACT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40"/>
              </a:spcBef>
            </a:pPr>
            <a:endParaRPr sz="1200">
              <a:latin typeface="Times New Roman"/>
              <a:cs typeface="Times New Roman"/>
            </a:endParaRPr>
          </a:p>
          <a:p>
            <a:pPr marL="36195" marR="508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purpose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this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research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work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was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update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instructional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design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subject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"Introduction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to </a:t>
            </a:r>
            <a:r>
              <a:rPr sz="1200" dirty="0">
                <a:latin typeface="Times New Roman"/>
                <a:cs typeface="Times New Roman"/>
              </a:rPr>
              <a:t>Computing"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(IC)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assigned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second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semester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Nursing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career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Dean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Health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Sciences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Centroccidental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University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"Lisandro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Alvarado"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(UCLA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),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since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weaknesses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have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been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observed </a:t>
            </a:r>
            <a:r>
              <a:rPr sz="1200" dirty="0">
                <a:latin typeface="Times New Roman"/>
                <a:cs typeface="Times New Roman"/>
              </a:rPr>
              <a:t>in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students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concerning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digital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competence,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which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must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be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covered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as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new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training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requirement.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An </a:t>
            </a:r>
            <a:r>
              <a:rPr sz="1200" dirty="0">
                <a:latin typeface="Times New Roman"/>
                <a:cs typeface="Times New Roman"/>
              </a:rPr>
              <a:t>investigation was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carried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out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within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modality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 a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feasible project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based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on constructivist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theory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and </a:t>
            </a:r>
            <a:r>
              <a:rPr sz="1200" dirty="0">
                <a:latin typeface="Times New Roman"/>
                <a:cs typeface="Times New Roman"/>
              </a:rPr>
              <a:t>applying the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Escontrela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instructional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model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as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basis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proposal.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sample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consisted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forty- </a:t>
            </a:r>
            <a:r>
              <a:rPr sz="1200" dirty="0">
                <a:latin typeface="Times New Roman"/>
                <a:cs typeface="Times New Roman"/>
              </a:rPr>
              <a:t>six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(46)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students.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questionnaire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and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observation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were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used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as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techniques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obtain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data,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which </a:t>
            </a:r>
            <a:r>
              <a:rPr sz="1200" dirty="0">
                <a:latin typeface="Times New Roman"/>
                <a:cs typeface="Times New Roman"/>
              </a:rPr>
              <a:t>were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analyzed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and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interpreted,</a:t>
            </a:r>
            <a:r>
              <a:rPr sz="1200" spc="3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and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allowed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propose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new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program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subject,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taking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as </a:t>
            </a:r>
            <a:r>
              <a:rPr sz="1200" dirty="0">
                <a:latin typeface="Times New Roman"/>
                <a:cs typeface="Times New Roman"/>
              </a:rPr>
              <a:t>references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felt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needs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teaching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team,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regulations,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institutional guidelines,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and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above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all</a:t>
            </a:r>
            <a:r>
              <a:rPr sz="1200" spc="-10" dirty="0">
                <a:latin typeface="Times New Roman"/>
                <a:cs typeface="Times New Roman"/>
              </a:rPr>
              <a:t> training </a:t>
            </a:r>
            <a:r>
              <a:rPr sz="1200" dirty="0">
                <a:latin typeface="Times New Roman"/>
                <a:cs typeface="Times New Roman"/>
              </a:rPr>
              <a:t>requirements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evidenced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students.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results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allowed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us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reflect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on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development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meaningful </a:t>
            </a:r>
            <a:r>
              <a:rPr sz="1200" dirty="0">
                <a:latin typeface="Times New Roman"/>
                <a:cs typeface="Times New Roman"/>
              </a:rPr>
              <a:t>learning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apprentices,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through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assignment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activities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that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are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related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their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real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environment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and </a:t>
            </a:r>
            <a:r>
              <a:rPr sz="1200" dirty="0">
                <a:latin typeface="Times New Roman"/>
                <a:cs typeface="Times New Roman"/>
              </a:rPr>
              <a:t>that</a:t>
            </a:r>
            <a:r>
              <a:rPr sz="1200" spc="3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promote</a:t>
            </a:r>
            <a:r>
              <a:rPr sz="1200" spc="3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critical</a:t>
            </a:r>
            <a:r>
              <a:rPr sz="1200" spc="4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and</a:t>
            </a:r>
            <a:r>
              <a:rPr sz="1200" spc="3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reflective</a:t>
            </a:r>
            <a:r>
              <a:rPr sz="1200" spc="4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analysis</a:t>
            </a:r>
            <a:r>
              <a:rPr sz="1200" spc="3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around</a:t>
            </a:r>
            <a:r>
              <a:rPr sz="1200" spc="3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3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application</a:t>
            </a:r>
            <a:r>
              <a:rPr sz="1200" spc="4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and</a:t>
            </a:r>
            <a:r>
              <a:rPr sz="1200" spc="3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use</a:t>
            </a:r>
            <a:r>
              <a:rPr sz="1200" spc="3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3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information</a:t>
            </a:r>
            <a:r>
              <a:rPr sz="1200" spc="39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and </a:t>
            </a:r>
            <a:r>
              <a:rPr sz="1200" dirty="0">
                <a:latin typeface="Times New Roman"/>
                <a:cs typeface="Times New Roman"/>
              </a:rPr>
              <a:t>communication</a:t>
            </a:r>
            <a:r>
              <a:rPr sz="1200" spc="3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technologies</a:t>
            </a:r>
            <a:r>
              <a:rPr sz="1200" spc="3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</a:t>
            </a:r>
            <a:r>
              <a:rPr sz="1200" spc="3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ICT)</a:t>
            </a:r>
            <a:r>
              <a:rPr sz="1200" spc="3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</a:t>
            </a:r>
            <a:r>
              <a:rPr sz="1200" spc="3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3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area</a:t>
            </a:r>
            <a:r>
              <a:rPr sz="1200" spc="3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3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Nursing,</a:t>
            </a:r>
            <a:r>
              <a:rPr sz="1200" spc="3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ethics</a:t>
            </a:r>
            <a:r>
              <a:rPr sz="1200" spc="3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and</a:t>
            </a:r>
            <a:r>
              <a:rPr sz="1200" spc="3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reliability</a:t>
            </a:r>
            <a:r>
              <a:rPr sz="1200" spc="3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32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information, </a:t>
            </a:r>
            <a:r>
              <a:rPr sz="1200" dirty="0">
                <a:latin typeface="Times New Roman"/>
                <a:cs typeface="Times New Roman"/>
              </a:rPr>
              <a:t>copyright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and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intellectual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property,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criteria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selecting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valid,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reliable,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safe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and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updated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sources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of </a:t>
            </a:r>
            <a:r>
              <a:rPr sz="1200" dirty="0">
                <a:latin typeface="Times New Roman"/>
                <a:cs typeface="Times New Roman"/>
              </a:rPr>
              <a:t>information;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standards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proper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preparation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digital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productions,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web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tools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publish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information </a:t>
            </a:r>
            <a:r>
              <a:rPr sz="1200" dirty="0">
                <a:latin typeface="Times New Roman"/>
                <a:cs typeface="Times New Roman"/>
              </a:rPr>
              <a:t>and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interact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on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it.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This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reoriented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instructional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objective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subject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towards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training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manage </a:t>
            </a:r>
            <a:r>
              <a:rPr sz="1200" dirty="0">
                <a:latin typeface="Times New Roman"/>
                <a:cs typeface="Times New Roman"/>
              </a:rPr>
              <a:t>information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using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ICT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as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tool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optimizing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academic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and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professional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practice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Nursing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area, </a:t>
            </a:r>
            <a:r>
              <a:rPr sz="1200" dirty="0">
                <a:latin typeface="Times New Roman"/>
                <a:cs typeface="Times New Roman"/>
              </a:rPr>
              <a:t>applying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ethical,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moral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and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humanistic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principles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and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values.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Once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instructional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program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was </a:t>
            </a:r>
            <a:r>
              <a:rPr sz="1200" dirty="0">
                <a:latin typeface="Times New Roman"/>
                <a:cs typeface="Times New Roman"/>
              </a:rPr>
              <a:t>redesigned, the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Virtual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Classroom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subject was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updated.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65"/>
              </a:spcBef>
            </a:pPr>
            <a:endParaRPr sz="1200">
              <a:latin typeface="Times New Roman"/>
              <a:cs typeface="Times New Roman"/>
            </a:endParaRPr>
          </a:p>
          <a:p>
            <a:pPr marL="36195" marR="7620" algn="just">
              <a:lnSpc>
                <a:spcPct val="100000"/>
              </a:lnSpc>
            </a:pPr>
            <a:r>
              <a:rPr sz="1200" b="1" dirty="0">
                <a:latin typeface="Times New Roman"/>
                <a:cs typeface="Times New Roman"/>
              </a:rPr>
              <a:t>Descriptors:</a:t>
            </a:r>
            <a:r>
              <a:rPr sz="1200" b="1" spc="4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Virtual</a:t>
            </a:r>
            <a:r>
              <a:rPr sz="1200" spc="4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Classroom,</a:t>
            </a:r>
            <a:r>
              <a:rPr sz="1200" spc="43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Nursing,</a:t>
            </a:r>
            <a:r>
              <a:rPr sz="1200" spc="4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Instructional</a:t>
            </a:r>
            <a:r>
              <a:rPr sz="1200" spc="43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Design,</a:t>
            </a:r>
            <a:r>
              <a:rPr sz="1200" spc="4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Information</a:t>
            </a:r>
            <a:r>
              <a:rPr sz="1200" spc="4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and</a:t>
            </a:r>
            <a:r>
              <a:rPr sz="1200" spc="434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Communication Technologies,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Digital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Literacy</a:t>
            </a:r>
            <a:endParaRPr sz="1200">
              <a:latin typeface="Times New Roman"/>
              <a:cs typeface="Times New Roman"/>
            </a:endParaRPr>
          </a:p>
          <a:p>
            <a:pPr marL="12700" marR="59055" algn="just">
              <a:lnSpc>
                <a:spcPct val="100000"/>
              </a:lnSpc>
              <a:spcBef>
                <a:spcPts val="855"/>
              </a:spcBef>
            </a:pPr>
            <a:r>
              <a:rPr sz="1200" b="1" dirty="0">
                <a:latin typeface="Times New Roman"/>
                <a:cs typeface="Times New Roman"/>
              </a:rPr>
              <a:t>Biographical</a:t>
            </a:r>
            <a:r>
              <a:rPr sz="1200" b="1" spc="229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Review</a:t>
            </a:r>
            <a:r>
              <a:rPr sz="1200" dirty="0">
                <a:latin typeface="Times New Roman"/>
                <a:cs typeface="Times New Roman"/>
              </a:rPr>
              <a:t>: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Computer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Engineer-</a:t>
            </a:r>
            <a:r>
              <a:rPr sz="1200" dirty="0">
                <a:latin typeface="Times New Roman"/>
                <a:cs typeface="Times New Roman"/>
              </a:rPr>
              <a:t>Professor.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Assistant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Professor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Dean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Health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Sciences, </a:t>
            </a:r>
            <a:r>
              <a:rPr sz="1200" dirty="0">
                <a:latin typeface="Times New Roman"/>
                <a:cs typeface="Times New Roman"/>
              </a:rPr>
              <a:t>Universidad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Centroccidental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"Lisandro</a:t>
            </a:r>
            <a:r>
              <a:rPr sz="1200" spc="-6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Alvarado".</a:t>
            </a:r>
            <a:endParaRPr sz="1200">
              <a:latin typeface="Times New Roman"/>
              <a:cs typeface="Times New Roman"/>
            </a:endParaRPr>
          </a:p>
        </p:txBody>
      </p:sp>
      <p:pic>
        <p:nvPicPr>
          <p:cNvPr id="31" name="object 31"/>
          <p:cNvPicPr/>
          <p:nvPr/>
        </p:nvPicPr>
        <p:blipFill>
          <a:blip r:embed="rId17" cstate="print"/>
          <a:stretch>
            <a:fillRect/>
          </a:stretch>
        </p:blipFill>
        <p:spPr>
          <a:xfrm>
            <a:off x="4653153" y="142938"/>
            <a:ext cx="1805304" cy="893889"/>
          </a:xfrm>
          <a:prstGeom prst="rect">
            <a:avLst/>
          </a:prstGeom>
        </p:spPr>
      </p:pic>
      <p:sp>
        <p:nvSpPr>
          <p:cNvPr id="32" name="object 32"/>
          <p:cNvSpPr txBox="1"/>
          <p:nvPr/>
        </p:nvSpPr>
        <p:spPr>
          <a:xfrm>
            <a:off x="6389370" y="8939106"/>
            <a:ext cx="254000" cy="1943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410"/>
              </a:lnSpc>
            </a:pPr>
            <a:r>
              <a:rPr sz="1200" spc="-25" dirty="0">
                <a:latin typeface="Times New Roman"/>
                <a:cs typeface="Times New Roman"/>
              </a:rPr>
              <a:t>152</a:t>
            </a:r>
            <a:endParaRPr sz="1200">
              <a:latin typeface="Times New Roman"/>
              <a:cs typeface="Times New Roman"/>
            </a:endParaRPr>
          </a:p>
        </p:txBody>
      </p:sp>
      <p:grpSp>
        <p:nvGrpSpPr>
          <p:cNvPr id="33" name="Grupo 32">
            <a:extLst>
              <a:ext uri="{FF2B5EF4-FFF2-40B4-BE49-F238E27FC236}">
                <a16:creationId xmlns:a16="http://schemas.microsoft.com/office/drawing/2014/main" id="{CB2D3BDC-57E9-C44B-193E-613DAB73F7B6}"/>
              </a:ext>
            </a:extLst>
          </p:cNvPr>
          <p:cNvGrpSpPr/>
          <p:nvPr/>
        </p:nvGrpSpPr>
        <p:grpSpPr>
          <a:xfrm>
            <a:off x="95986" y="109993"/>
            <a:ext cx="6665976" cy="1452626"/>
            <a:chOff x="470065" y="1951410"/>
            <a:chExt cx="6665976" cy="1452626"/>
          </a:xfrm>
        </p:grpSpPr>
        <p:grpSp>
          <p:nvGrpSpPr>
            <p:cNvPr id="34" name="object 12">
              <a:extLst>
                <a:ext uri="{FF2B5EF4-FFF2-40B4-BE49-F238E27FC236}">
                  <a16:creationId xmlns:a16="http://schemas.microsoft.com/office/drawing/2014/main" id="{B4F3B08D-6A0C-9FEA-7412-F6C5888A6D86}"/>
                </a:ext>
              </a:extLst>
            </p:cNvPr>
            <p:cNvGrpSpPr/>
            <p:nvPr/>
          </p:nvGrpSpPr>
          <p:grpSpPr>
            <a:xfrm>
              <a:off x="470065" y="1951664"/>
              <a:ext cx="6665976" cy="1452372"/>
              <a:chOff x="96011" y="115823"/>
              <a:chExt cx="6665976" cy="1452372"/>
            </a:xfrm>
          </p:grpSpPr>
          <p:pic>
            <p:nvPicPr>
              <p:cNvPr id="38" name="object 13">
                <a:extLst>
                  <a:ext uri="{FF2B5EF4-FFF2-40B4-BE49-F238E27FC236}">
                    <a16:creationId xmlns:a16="http://schemas.microsoft.com/office/drawing/2014/main" id="{14EB34FE-E379-8856-8363-496D9D45C301}"/>
                  </a:ext>
                </a:extLst>
              </p:cNvPr>
              <p:cNvPicPr/>
              <p:nvPr/>
            </p:nvPicPr>
            <p:blipFill>
              <a:blip r:embed="rId7" cstate="print"/>
              <a:stretch>
                <a:fillRect/>
              </a:stretch>
            </p:blipFill>
            <p:spPr>
              <a:xfrm>
                <a:off x="96011" y="115823"/>
                <a:ext cx="6665976" cy="1452372"/>
              </a:xfrm>
              <a:prstGeom prst="rect">
                <a:avLst/>
              </a:prstGeom>
            </p:spPr>
          </p:pic>
          <p:pic>
            <p:nvPicPr>
              <p:cNvPr id="39" name="object 14">
                <a:extLst>
                  <a:ext uri="{FF2B5EF4-FFF2-40B4-BE49-F238E27FC236}">
                    <a16:creationId xmlns:a16="http://schemas.microsoft.com/office/drawing/2014/main" id="{F6BC229C-2ADA-07F9-91B8-8053A4633D18}"/>
                  </a:ext>
                </a:extLst>
              </p:cNvPr>
              <p:cNvPicPr/>
              <p:nvPr/>
            </p:nvPicPr>
            <p:blipFill>
              <a:blip r:embed="rId8" cstate="print"/>
              <a:stretch>
                <a:fillRect/>
              </a:stretch>
            </p:blipFill>
            <p:spPr>
              <a:xfrm>
                <a:off x="142849" y="142875"/>
                <a:ext cx="6572275" cy="1358646"/>
              </a:xfrm>
              <a:prstGeom prst="rect">
                <a:avLst/>
              </a:prstGeom>
            </p:spPr>
          </p:pic>
          <p:sp>
            <p:nvSpPr>
              <p:cNvPr id="40" name="object 15">
                <a:extLst>
                  <a:ext uri="{FF2B5EF4-FFF2-40B4-BE49-F238E27FC236}">
                    <a16:creationId xmlns:a16="http://schemas.microsoft.com/office/drawing/2014/main" id="{2480CE6F-250F-938D-47F5-063906D8D3F3}"/>
                  </a:ext>
                </a:extLst>
              </p:cNvPr>
              <p:cNvSpPr/>
              <p:nvPr/>
            </p:nvSpPr>
            <p:spPr>
              <a:xfrm>
                <a:off x="142849" y="142875"/>
                <a:ext cx="6572884" cy="1358900"/>
              </a:xfrm>
              <a:custGeom>
                <a:avLst/>
                <a:gdLst/>
                <a:ahLst/>
                <a:cxnLst/>
                <a:rect l="l" t="t" r="r" b="b"/>
                <a:pathLst>
                  <a:path w="6572884" h="1358900">
                    <a:moveTo>
                      <a:pt x="0" y="226441"/>
                    </a:moveTo>
                    <a:lnTo>
                      <a:pt x="4600" y="180795"/>
                    </a:lnTo>
                    <a:lnTo>
                      <a:pt x="17795" y="138285"/>
                    </a:lnTo>
                    <a:lnTo>
                      <a:pt x="38673" y="99820"/>
                    </a:lnTo>
                    <a:lnTo>
                      <a:pt x="66324" y="66309"/>
                    </a:lnTo>
                    <a:lnTo>
                      <a:pt x="99837" y="38663"/>
                    </a:lnTo>
                    <a:lnTo>
                      <a:pt x="138301" y="17789"/>
                    </a:lnTo>
                    <a:lnTo>
                      <a:pt x="180806" y="4599"/>
                    </a:lnTo>
                    <a:lnTo>
                      <a:pt x="226440" y="0"/>
                    </a:lnTo>
                    <a:lnTo>
                      <a:pt x="6345834" y="0"/>
                    </a:lnTo>
                    <a:lnTo>
                      <a:pt x="6391480" y="4599"/>
                    </a:lnTo>
                    <a:lnTo>
                      <a:pt x="6433990" y="17789"/>
                    </a:lnTo>
                    <a:lnTo>
                      <a:pt x="6472455" y="38663"/>
                    </a:lnTo>
                    <a:lnTo>
                      <a:pt x="6505965" y="66309"/>
                    </a:lnTo>
                    <a:lnTo>
                      <a:pt x="6533612" y="99820"/>
                    </a:lnTo>
                    <a:lnTo>
                      <a:pt x="6554485" y="138285"/>
                    </a:lnTo>
                    <a:lnTo>
                      <a:pt x="6567676" y="180795"/>
                    </a:lnTo>
                    <a:lnTo>
                      <a:pt x="6572275" y="226441"/>
                    </a:lnTo>
                    <a:lnTo>
                      <a:pt x="6572275" y="1132204"/>
                    </a:lnTo>
                    <a:lnTo>
                      <a:pt x="6567676" y="1177850"/>
                    </a:lnTo>
                    <a:lnTo>
                      <a:pt x="6554485" y="1220360"/>
                    </a:lnTo>
                    <a:lnTo>
                      <a:pt x="6533612" y="1258825"/>
                    </a:lnTo>
                    <a:lnTo>
                      <a:pt x="6505965" y="1292336"/>
                    </a:lnTo>
                    <a:lnTo>
                      <a:pt x="6472455" y="1319982"/>
                    </a:lnTo>
                    <a:lnTo>
                      <a:pt x="6433990" y="1340856"/>
                    </a:lnTo>
                    <a:lnTo>
                      <a:pt x="6391480" y="1354046"/>
                    </a:lnTo>
                    <a:lnTo>
                      <a:pt x="6345834" y="1358646"/>
                    </a:lnTo>
                    <a:lnTo>
                      <a:pt x="226440" y="1358646"/>
                    </a:lnTo>
                    <a:lnTo>
                      <a:pt x="180806" y="1354046"/>
                    </a:lnTo>
                    <a:lnTo>
                      <a:pt x="138301" y="1340856"/>
                    </a:lnTo>
                    <a:lnTo>
                      <a:pt x="99837" y="1319982"/>
                    </a:lnTo>
                    <a:lnTo>
                      <a:pt x="66324" y="1292336"/>
                    </a:lnTo>
                    <a:lnTo>
                      <a:pt x="38673" y="1258825"/>
                    </a:lnTo>
                    <a:lnTo>
                      <a:pt x="17795" y="1220360"/>
                    </a:lnTo>
                    <a:lnTo>
                      <a:pt x="4600" y="1177850"/>
                    </a:lnTo>
                    <a:lnTo>
                      <a:pt x="0" y="1132204"/>
                    </a:lnTo>
                    <a:lnTo>
                      <a:pt x="0" y="226441"/>
                    </a:lnTo>
                    <a:close/>
                  </a:path>
                </a:pathLst>
              </a:custGeom>
              <a:ln w="9525">
                <a:solidFill>
                  <a:srgbClr val="55CE74"/>
                </a:solidFill>
              </a:ln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pic>
            <p:nvPicPr>
              <p:cNvPr id="41" name="object 16">
                <a:extLst>
                  <a:ext uri="{FF2B5EF4-FFF2-40B4-BE49-F238E27FC236}">
                    <a16:creationId xmlns:a16="http://schemas.microsoft.com/office/drawing/2014/main" id="{4E5FC01C-958D-0739-F584-1BCBA0DC8AA8}"/>
                  </a:ext>
                </a:extLst>
              </p:cNvPr>
              <p:cNvPicPr/>
              <p:nvPr/>
            </p:nvPicPr>
            <p:blipFill>
              <a:blip r:embed="rId9" cstate="print"/>
              <a:stretch>
                <a:fillRect/>
              </a:stretch>
            </p:blipFill>
            <p:spPr>
              <a:xfrm>
                <a:off x="2500248" y="305930"/>
                <a:ext cx="1714500" cy="733945"/>
              </a:xfrm>
              <a:prstGeom prst="rect">
                <a:avLst/>
              </a:prstGeom>
            </p:spPr>
          </p:pic>
        </p:grpSp>
        <p:sp>
          <p:nvSpPr>
            <p:cNvPr id="35" name="object 16">
              <a:extLst>
                <a:ext uri="{FF2B5EF4-FFF2-40B4-BE49-F238E27FC236}">
                  <a16:creationId xmlns:a16="http://schemas.microsoft.com/office/drawing/2014/main" id="{FEB8C909-2137-D0DE-AB01-B2BCBDC6C7A1}"/>
                </a:ext>
              </a:extLst>
            </p:cNvPr>
            <p:cNvSpPr txBox="1"/>
            <p:nvPr/>
          </p:nvSpPr>
          <p:spPr>
            <a:xfrm>
              <a:off x="2775727" y="2875716"/>
              <a:ext cx="3332858" cy="391795"/>
            </a:xfrm>
            <a:prstGeom prst="rect">
              <a:avLst/>
            </a:prstGeom>
            <a:noFill/>
          </p:spPr>
          <p:txBody>
            <a:bodyPr vert="horz" wrap="square" lIns="0" tIns="12700" rIns="0" bIns="0" rtlCol="0">
              <a:spAutoFit/>
            </a:bodyPr>
            <a:lstStyle/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Volumen 4,  Número 1  Enero a Julio 2021</a:t>
              </a:r>
            </a:p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Revista Semestral. Venezuela</a:t>
              </a:r>
              <a:endParaRPr sz="1200" dirty="0">
                <a:latin typeface="Arial"/>
                <a:cs typeface="Arial"/>
              </a:endParaRPr>
            </a:p>
          </p:txBody>
        </p:sp>
        <p:pic>
          <p:nvPicPr>
            <p:cNvPr id="36" name="object 25">
              <a:extLst>
                <a:ext uri="{FF2B5EF4-FFF2-40B4-BE49-F238E27FC236}">
                  <a16:creationId xmlns:a16="http://schemas.microsoft.com/office/drawing/2014/main" id="{9421E9B6-EDAA-28C6-4166-A53841FE56DA}"/>
                </a:ext>
              </a:extLst>
            </p:cNvPr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470065" y="2027896"/>
              <a:ext cx="2305662" cy="1053903"/>
            </a:xfrm>
            <a:prstGeom prst="rect">
              <a:avLst/>
            </a:prstGeom>
          </p:spPr>
        </p:pic>
        <p:pic>
          <p:nvPicPr>
            <p:cNvPr id="37" name="object 31">
              <a:extLst>
                <a:ext uri="{FF2B5EF4-FFF2-40B4-BE49-F238E27FC236}">
                  <a16:creationId xmlns:a16="http://schemas.microsoft.com/office/drawing/2014/main" id="{197158FC-D9BD-A8F3-05CB-E5326B57A0DB}"/>
                </a:ext>
              </a:extLst>
            </p:cNvPr>
            <p:cNvPicPr/>
            <p:nvPr/>
          </p:nvPicPr>
          <p:blipFill>
            <a:blip r:embed="rId17" cstate="print"/>
            <a:stretch>
              <a:fillRect/>
            </a:stretch>
          </p:blipFill>
          <p:spPr>
            <a:xfrm>
              <a:off x="4932681" y="1951410"/>
              <a:ext cx="1805304" cy="893889"/>
            </a:xfrm>
            <a:prstGeom prst="rect">
              <a:avLst/>
            </a:prstGeom>
          </p:spPr>
        </p:pic>
      </p:grpSp>
    </p:spTree>
  </p:cSld>
  <p:clrMapOvr>
    <a:masterClrMapping/>
  </p:clrMapOvr>
</p:sld>
</file>

<file path=ppt/slides/slide1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94485" y="115823"/>
            <a:ext cx="6669405" cy="8926195"/>
            <a:chOff x="94485" y="115823"/>
            <a:chExt cx="6669405" cy="8926195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204216" y="8651747"/>
              <a:ext cx="6518148" cy="158496"/>
            </a:xfrm>
            <a:prstGeom prst="rect">
              <a:avLst/>
            </a:prstGeom>
          </p:spPr>
        </p:pic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96012" y="115823"/>
              <a:ext cx="6665976" cy="1452372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42849" y="142875"/>
              <a:ext cx="6572275" cy="1358646"/>
            </a:xfrm>
            <a:prstGeom prst="rect">
              <a:avLst/>
            </a:prstGeom>
          </p:spPr>
        </p:pic>
        <p:sp>
          <p:nvSpPr>
            <p:cNvPr id="6" name="object 6"/>
            <p:cNvSpPr/>
            <p:nvPr/>
          </p:nvSpPr>
          <p:spPr>
            <a:xfrm>
              <a:off x="142849" y="142875"/>
              <a:ext cx="6572884" cy="1358900"/>
            </a:xfrm>
            <a:custGeom>
              <a:avLst/>
              <a:gdLst/>
              <a:ahLst/>
              <a:cxnLst/>
              <a:rect l="l" t="t" r="r" b="b"/>
              <a:pathLst>
                <a:path w="6572884" h="1358900">
                  <a:moveTo>
                    <a:pt x="0" y="226441"/>
                  </a:moveTo>
                  <a:lnTo>
                    <a:pt x="4600" y="180795"/>
                  </a:lnTo>
                  <a:lnTo>
                    <a:pt x="17795" y="138285"/>
                  </a:lnTo>
                  <a:lnTo>
                    <a:pt x="38673" y="99820"/>
                  </a:lnTo>
                  <a:lnTo>
                    <a:pt x="66324" y="66309"/>
                  </a:lnTo>
                  <a:lnTo>
                    <a:pt x="99837" y="38663"/>
                  </a:lnTo>
                  <a:lnTo>
                    <a:pt x="138301" y="17789"/>
                  </a:lnTo>
                  <a:lnTo>
                    <a:pt x="180806" y="4599"/>
                  </a:lnTo>
                  <a:lnTo>
                    <a:pt x="226440" y="0"/>
                  </a:lnTo>
                  <a:lnTo>
                    <a:pt x="6345834" y="0"/>
                  </a:lnTo>
                  <a:lnTo>
                    <a:pt x="6391480" y="4599"/>
                  </a:lnTo>
                  <a:lnTo>
                    <a:pt x="6433990" y="17789"/>
                  </a:lnTo>
                  <a:lnTo>
                    <a:pt x="6472455" y="38663"/>
                  </a:lnTo>
                  <a:lnTo>
                    <a:pt x="6505965" y="66309"/>
                  </a:lnTo>
                  <a:lnTo>
                    <a:pt x="6533612" y="99820"/>
                  </a:lnTo>
                  <a:lnTo>
                    <a:pt x="6554485" y="138285"/>
                  </a:lnTo>
                  <a:lnTo>
                    <a:pt x="6567676" y="180795"/>
                  </a:lnTo>
                  <a:lnTo>
                    <a:pt x="6572275" y="226441"/>
                  </a:lnTo>
                  <a:lnTo>
                    <a:pt x="6572275" y="1132204"/>
                  </a:lnTo>
                  <a:lnTo>
                    <a:pt x="6567676" y="1177850"/>
                  </a:lnTo>
                  <a:lnTo>
                    <a:pt x="6554485" y="1220360"/>
                  </a:lnTo>
                  <a:lnTo>
                    <a:pt x="6533612" y="1258825"/>
                  </a:lnTo>
                  <a:lnTo>
                    <a:pt x="6505965" y="1292336"/>
                  </a:lnTo>
                  <a:lnTo>
                    <a:pt x="6472455" y="1319982"/>
                  </a:lnTo>
                  <a:lnTo>
                    <a:pt x="6433990" y="1340856"/>
                  </a:lnTo>
                  <a:lnTo>
                    <a:pt x="6391480" y="1354046"/>
                  </a:lnTo>
                  <a:lnTo>
                    <a:pt x="6345834" y="1358646"/>
                  </a:lnTo>
                  <a:lnTo>
                    <a:pt x="226440" y="1358646"/>
                  </a:lnTo>
                  <a:lnTo>
                    <a:pt x="180806" y="1354046"/>
                  </a:lnTo>
                  <a:lnTo>
                    <a:pt x="138301" y="1340856"/>
                  </a:lnTo>
                  <a:lnTo>
                    <a:pt x="99837" y="1319982"/>
                  </a:lnTo>
                  <a:lnTo>
                    <a:pt x="66324" y="1292336"/>
                  </a:lnTo>
                  <a:lnTo>
                    <a:pt x="38673" y="1258825"/>
                  </a:lnTo>
                  <a:lnTo>
                    <a:pt x="17795" y="1220360"/>
                  </a:lnTo>
                  <a:lnTo>
                    <a:pt x="4600" y="1177850"/>
                  </a:lnTo>
                  <a:lnTo>
                    <a:pt x="0" y="1132204"/>
                  </a:lnTo>
                  <a:lnTo>
                    <a:pt x="0" y="226441"/>
                  </a:lnTo>
                  <a:close/>
                </a:path>
              </a:pathLst>
            </a:custGeom>
            <a:ln w="9525">
              <a:solidFill>
                <a:srgbClr val="55CE7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" name="object 7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2500248" y="305930"/>
              <a:ext cx="1714500" cy="733945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2738628" y="1024127"/>
              <a:ext cx="1897379" cy="371855"/>
            </a:xfrm>
            <a:prstGeom prst="rect">
              <a:avLst/>
            </a:prstGeom>
          </p:spPr>
        </p:pic>
        <p:pic>
          <p:nvPicPr>
            <p:cNvPr id="9" name="object 9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4401312" y="1024127"/>
              <a:ext cx="1577339" cy="371855"/>
            </a:xfrm>
            <a:prstGeom prst="rect">
              <a:avLst/>
            </a:prstGeom>
          </p:spPr>
        </p:pic>
        <p:pic>
          <p:nvPicPr>
            <p:cNvPr id="10" name="object 10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3169920" y="1207007"/>
              <a:ext cx="1546859" cy="371855"/>
            </a:xfrm>
            <a:prstGeom prst="rect">
              <a:avLst/>
            </a:prstGeom>
          </p:spPr>
        </p:pic>
        <p:pic>
          <p:nvPicPr>
            <p:cNvPr id="11" name="object 11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4482083" y="1207007"/>
              <a:ext cx="284988" cy="371855"/>
            </a:xfrm>
            <a:prstGeom prst="rect">
              <a:avLst/>
            </a:prstGeom>
          </p:spPr>
        </p:pic>
        <p:pic>
          <p:nvPicPr>
            <p:cNvPr id="12" name="object 12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4571999" y="1207007"/>
              <a:ext cx="1013460" cy="371855"/>
            </a:xfrm>
            <a:prstGeom prst="rect">
              <a:avLst/>
            </a:prstGeom>
          </p:spPr>
        </p:pic>
        <p:pic>
          <p:nvPicPr>
            <p:cNvPr id="13" name="object 13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324612" y="234695"/>
              <a:ext cx="1719072" cy="1341120"/>
            </a:xfrm>
            <a:prstGeom prst="rect">
              <a:avLst/>
            </a:prstGeom>
          </p:spPr>
        </p:pic>
        <p:pic>
          <p:nvPicPr>
            <p:cNvPr id="14" name="object 14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5606795" y="8193022"/>
              <a:ext cx="1092707" cy="848868"/>
            </a:xfrm>
            <a:prstGeom prst="rect">
              <a:avLst/>
            </a:prstGeom>
          </p:spPr>
        </p:pic>
        <p:pic>
          <p:nvPicPr>
            <p:cNvPr id="15" name="object 15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109728" y="8193022"/>
              <a:ext cx="1092708" cy="848868"/>
            </a:xfrm>
            <a:prstGeom prst="rect">
              <a:avLst/>
            </a:prstGeom>
          </p:spPr>
        </p:pic>
      </p:grpSp>
      <p:sp>
        <p:nvSpPr>
          <p:cNvPr id="16" name="object 16"/>
          <p:cNvSpPr txBox="1"/>
          <p:nvPr/>
        </p:nvSpPr>
        <p:spPr>
          <a:xfrm>
            <a:off x="221691" y="1068451"/>
            <a:ext cx="6381750" cy="68249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063875" marR="736600" indent="-431800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Arial"/>
                <a:cs typeface="Arial"/>
              </a:rPr>
              <a:t>6ta.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Edición</a:t>
            </a:r>
            <a:r>
              <a:rPr sz="1200" b="1" spc="-10" dirty="0">
                <a:latin typeface="Arial"/>
                <a:cs typeface="Arial"/>
              </a:rPr>
              <a:t> Volumen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I</a:t>
            </a:r>
            <a:r>
              <a:rPr sz="1200" b="1" spc="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Enero</a:t>
            </a:r>
            <a:r>
              <a:rPr sz="1200" b="1" spc="-3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a</a:t>
            </a:r>
            <a:r>
              <a:rPr sz="1200" b="1" spc="-2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Julio</a:t>
            </a:r>
            <a:r>
              <a:rPr sz="1200" b="1" spc="-5" dirty="0">
                <a:latin typeface="Arial"/>
                <a:cs typeface="Arial"/>
              </a:rPr>
              <a:t> </a:t>
            </a:r>
            <a:r>
              <a:rPr sz="1200" b="1" spc="-20" dirty="0">
                <a:latin typeface="Arial"/>
                <a:cs typeface="Arial"/>
              </a:rPr>
              <a:t>2021 </a:t>
            </a:r>
            <a:r>
              <a:rPr sz="1200" b="1" dirty="0">
                <a:latin typeface="Arial"/>
                <a:cs typeface="Arial"/>
              </a:rPr>
              <a:t>Revista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Semestral-</a:t>
            </a:r>
            <a:r>
              <a:rPr sz="1200" b="1" spc="-40" dirty="0">
                <a:latin typeface="Arial"/>
                <a:cs typeface="Arial"/>
              </a:rPr>
              <a:t> </a:t>
            </a:r>
            <a:r>
              <a:rPr sz="1200" b="1" spc="-10" dirty="0">
                <a:latin typeface="Arial"/>
                <a:cs typeface="Arial"/>
              </a:rPr>
              <a:t>Venezuela</a:t>
            </a:r>
            <a:endParaRPr sz="12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305"/>
              </a:spcBef>
            </a:pPr>
            <a:endParaRPr sz="1200">
              <a:latin typeface="Arial"/>
              <a:cs typeface="Arial"/>
            </a:endParaRPr>
          </a:p>
          <a:p>
            <a:pPr algn="ctr">
              <a:lnSpc>
                <a:spcPct val="100000"/>
              </a:lnSpc>
            </a:pPr>
            <a:r>
              <a:rPr sz="1200" b="1" spc="-10" dirty="0">
                <a:latin typeface="Times New Roman"/>
                <a:cs typeface="Times New Roman"/>
              </a:rPr>
              <a:t>INTRODUCCIÓN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60"/>
              </a:spcBef>
            </a:pPr>
            <a:endParaRPr sz="1200">
              <a:latin typeface="Times New Roman"/>
              <a:cs typeface="Times New Roman"/>
            </a:endParaRPr>
          </a:p>
          <a:p>
            <a:pPr marL="375285" marR="6985" indent="-36322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subsistema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educativo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observan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cambios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diversas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modalidades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estudio,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cuales </a:t>
            </a:r>
            <a:r>
              <a:rPr sz="1200" dirty="0">
                <a:latin typeface="Times New Roman"/>
                <a:cs typeface="Times New Roman"/>
              </a:rPr>
              <a:t>repercuten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directa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indirectamente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elementos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forman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parte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ambientes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 </a:t>
            </a:r>
            <a:r>
              <a:rPr sz="1200" dirty="0">
                <a:latin typeface="Times New Roman"/>
                <a:cs typeface="Times New Roman"/>
              </a:rPr>
              <a:t>aprendizaje,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buscando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adaptarse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hoy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denominada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Sociedad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Información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(SI).</a:t>
            </a:r>
            <a:r>
              <a:rPr sz="1200" spc="13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Educación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Distancia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(EaD)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estos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elementos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incluyen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programas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instruccionales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Aulas Virtuales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Aprendizaje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0" dirty="0">
                <a:latin typeface="Times New Roman"/>
                <a:cs typeface="Times New Roman"/>
              </a:rPr>
              <a:t>(AVA),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son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utilizadas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diversos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actores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llevar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cabo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los </a:t>
            </a:r>
            <a:r>
              <a:rPr sz="1200" dirty="0">
                <a:latin typeface="Times New Roman"/>
                <a:cs typeface="Times New Roman"/>
              </a:rPr>
              <a:t>procesos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enseñanza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aprendizaje,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vez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deben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irse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ajustando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nuevas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necesidades </a:t>
            </a:r>
            <a:r>
              <a:rPr sz="1200" dirty="0">
                <a:latin typeface="Times New Roman"/>
                <a:cs typeface="Times New Roman"/>
              </a:rPr>
              <a:t>o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requerimientos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propia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dinámica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educativa,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institucional,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académica,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profesional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social </a:t>
            </a:r>
            <a:r>
              <a:rPr sz="1200" dirty="0">
                <a:latin typeface="Times New Roman"/>
                <a:cs typeface="Times New Roman"/>
              </a:rPr>
              <a:t>va</a:t>
            </a:r>
            <a:r>
              <a:rPr sz="1200" spc="-10" dirty="0">
                <a:latin typeface="Times New Roman"/>
                <a:cs typeface="Times New Roman"/>
              </a:rPr>
              <a:t> generando.</a:t>
            </a:r>
            <a:endParaRPr sz="1200">
              <a:latin typeface="Times New Roman"/>
              <a:cs typeface="Times New Roman"/>
            </a:endParaRPr>
          </a:p>
          <a:p>
            <a:pPr marL="375285" marR="7620" indent="-363220" algn="just">
              <a:lnSpc>
                <a:spcPct val="100000"/>
              </a:lnSpc>
              <a:spcBef>
                <a:spcPts val="5"/>
              </a:spcBef>
            </a:pPr>
            <a:r>
              <a:rPr sz="1200" dirty="0">
                <a:latin typeface="Times New Roman"/>
                <a:cs typeface="Times New Roman"/>
              </a:rPr>
              <a:t>Estos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nuevos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requerimientos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pueden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originarse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acuerdo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 lo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afirman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Área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Guarro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(2012):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“La </a:t>
            </a:r>
            <a:r>
              <a:rPr sz="1200" dirty="0">
                <a:latin typeface="Times New Roman"/>
                <a:cs typeface="Times New Roman"/>
              </a:rPr>
              <a:t>información</a:t>
            </a:r>
            <a:r>
              <a:rPr sz="1200" spc="4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digitalizada</a:t>
            </a:r>
            <a:r>
              <a:rPr sz="1200" spc="45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4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4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entornos</a:t>
            </a:r>
            <a:r>
              <a:rPr sz="1200" spc="4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4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comunicación</a:t>
            </a:r>
            <a:r>
              <a:rPr sz="1200" spc="45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virtuales</a:t>
            </a:r>
            <a:r>
              <a:rPr sz="1200" spc="4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representan</a:t>
            </a:r>
            <a:r>
              <a:rPr sz="1200" spc="4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45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nuevo </a:t>
            </a:r>
            <a:r>
              <a:rPr sz="1200" dirty="0">
                <a:latin typeface="Times New Roman"/>
                <a:cs typeface="Times New Roman"/>
              </a:rPr>
              <a:t>ecosistema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hábitat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vida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cotidiana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ciudadano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siglo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XXI”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(p.68).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Además,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estos </a:t>
            </a:r>
            <a:r>
              <a:rPr sz="1200" dirty="0">
                <a:latin typeface="Times New Roman"/>
                <a:cs typeface="Times New Roman"/>
              </a:rPr>
              <a:t>autores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señalan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que,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sociedad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hoy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subsisten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desarrollan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personas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grupos </a:t>
            </a:r>
            <a:r>
              <a:rPr sz="1200" dirty="0">
                <a:latin typeface="Times New Roman"/>
                <a:cs typeface="Times New Roman"/>
              </a:rPr>
              <a:t>sociales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posean</a:t>
            </a:r>
            <a:r>
              <a:rPr sz="1200" spc="3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competencias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generar,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publicar</a:t>
            </a:r>
            <a:r>
              <a:rPr sz="1200" spc="3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consumir</a:t>
            </a:r>
            <a:r>
              <a:rPr sz="1200" spc="3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información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forma </a:t>
            </a:r>
            <a:r>
              <a:rPr sz="1200" dirty="0">
                <a:latin typeface="Times New Roman"/>
                <a:cs typeface="Times New Roman"/>
              </a:rPr>
              <a:t>exitosa,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desenvolverse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sujeto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socializado.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estudiante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Enfermería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hoy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un </a:t>
            </a:r>
            <a:r>
              <a:rPr sz="1200" dirty="0">
                <a:latin typeface="Times New Roman"/>
                <a:cs typeface="Times New Roman"/>
              </a:rPr>
              <a:t>ciudadano</a:t>
            </a:r>
            <a:r>
              <a:rPr sz="1200" spc="4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4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siglo</a:t>
            </a:r>
            <a:r>
              <a:rPr sz="1200" spc="4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XXI</a:t>
            </a:r>
            <a:r>
              <a:rPr sz="1200" spc="3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3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debe</a:t>
            </a:r>
            <a:r>
              <a:rPr sz="1200" spc="4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ser</a:t>
            </a:r>
            <a:r>
              <a:rPr sz="1200" spc="40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capacitado</a:t>
            </a:r>
            <a:r>
              <a:rPr sz="1200" spc="4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3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tal</a:t>
            </a:r>
            <a:r>
              <a:rPr sz="1200" spc="40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fin,</a:t>
            </a:r>
            <a:r>
              <a:rPr sz="1200" spc="3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aprovechando</a:t>
            </a:r>
            <a:r>
              <a:rPr sz="1200" spc="4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todo</a:t>
            </a:r>
            <a:r>
              <a:rPr sz="1200" spc="4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tipo</a:t>
            </a:r>
            <a:r>
              <a:rPr sz="1200" spc="40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 </a:t>
            </a:r>
            <a:r>
              <a:rPr sz="1200" dirty="0">
                <a:latin typeface="Times New Roman"/>
                <a:cs typeface="Times New Roman"/>
              </a:rPr>
              <a:t>oportunidades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educativas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ello.</a:t>
            </a:r>
            <a:endParaRPr sz="1200">
              <a:latin typeface="Times New Roman"/>
              <a:cs typeface="Times New Roman"/>
            </a:endParaRPr>
          </a:p>
          <a:p>
            <a:pPr marL="375285" marR="5080" indent="-36322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caso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específico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Decanato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Ciencias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(Cs)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Salud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4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(UCLA),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utiliza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Aula </a:t>
            </a:r>
            <a:r>
              <a:rPr sz="1200" dirty="0">
                <a:latin typeface="Times New Roman"/>
                <a:cs typeface="Times New Roman"/>
              </a:rPr>
              <a:t>Virtual</a:t>
            </a:r>
            <a:r>
              <a:rPr sz="1200" spc="4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48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Aprendizaje</a:t>
            </a:r>
            <a:r>
              <a:rPr sz="1200" spc="10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(AVA)</a:t>
            </a:r>
            <a:r>
              <a:rPr sz="1200" spc="4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4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48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unidad</a:t>
            </a:r>
            <a:r>
              <a:rPr sz="1200" spc="4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curricular</a:t>
            </a:r>
            <a:r>
              <a:rPr sz="1200" spc="10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IC,</a:t>
            </a:r>
            <a:r>
              <a:rPr sz="1200" spc="48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4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48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imparte</a:t>
            </a:r>
            <a:r>
              <a:rPr sz="1200" spc="4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484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forma </a:t>
            </a:r>
            <a:r>
              <a:rPr sz="1200" dirty="0">
                <a:latin typeface="Times New Roman"/>
                <a:cs typeface="Times New Roman"/>
              </a:rPr>
              <a:t>semipresencial</a:t>
            </a:r>
            <a:r>
              <a:rPr sz="1200" spc="-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II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semestre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carrera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Enfermería.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través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esta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135" dirty="0">
                <a:latin typeface="Times New Roman"/>
                <a:cs typeface="Times New Roman"/>
              </a:rPr>
              <a:t>AVA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han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venido </a:t>
            </a:r>
            <a:r>
              <a:rPr sz="1200" dirty="0">
                <a:latin typeface="Times New Roman"/>
                <a:cs typeface="Times New Roman"/>
              </a:rPr>
              <a:t>ofreciendo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contenidos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estudiantes,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fin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capacitarlos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desarrollar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habilidades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comunicación,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análisis,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síntesis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 resolución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problemas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área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tecnológica,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través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manejo</a:t>
            </a:r>
            <a:r>
              <a:rPr sz="1200" spc="43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4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computador,</a:t>
            </a:r>
            <a:r>
              <a:rPr sz="1200" spc="4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aplicando</a:t>
            </a:r>
            <a:r>
              <a:rPr sz="1200" spc="43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4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principios</a:t>
            </a:r>
            <a:r>
              <a:rPr sz="1200" spc="43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técnicos,</a:t>
            </a:r>
            <a:r>
              <a:rPr sz="1200" spc="43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científicos,</a:t>
            </a:r>
            <a:r>
              <a:rPr sz="1200" spc="43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éticos,</a:t>
            </a:r>
            <a:r>
              <a:rPr sz="1200" spc="4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bioéticos</a:t>
            </a:r>
            <a:r>
              <a:rPr sz="1200" spc="455" dirty="0">
                <a:latin typeface="Times New Roman"/>
                <a:cs typeface="Times New Roman"/>
              </a:rPr>
              <a:t> </a:t>
            </a:r>
            <a:r>
              <a:rPr sz="1200" spc="-50" dirty="0">
                <a:latin typeface="Times New Roman"/>
                <a:cs typeface="Times New Roman"/>
              </a:rPr>
              <a:t>y </a:t>
            </a:r>
            <a:r>
              <a:rPr sz="1200" dirty="0">
                <a:latin typeface="Times New Roman"/>
                <a:cs typeface="Times New Roman"/>
              </a:rPr>
              <a:t>humanísticos.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Sin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embargo,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resultó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oportuno actualizar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programa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80" dirty="0">
                <a:latin typeface="Times New Roman"/>
                <a:cs typeface="Times New Roman"/>
              </a:rPr>
              <a:t>AVA,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propuesta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 </a:t>
            </a:r>
            <a:r>
              <a:rPr sz="1200" dirty="0">
                <a:latin typeface="Times New Roman"/>
                <a:cs typeface="Times New Roman"/>
              </a:rPr>
              <a:t>diseño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instruccional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pueda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ser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estudiada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nivel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currículo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alternativa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factible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 </a:t>
            </a:r>
            <a:r>
              <a:rPr sz="1200" dirty="0">
                <a:latin typeface="Times New Roman"/>
                <a:cs typeface="Times New Roman"/>
              </a:rPr>
              <a:t>adaptación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asignatura</a:t>
            </a:r>
            <a:r>
              <a:rPr sz="1200" spc="3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IC,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tomando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cuenta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normativas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nacionales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institucionales, </a:t>
            </a:r>
            <a:r>
              <a:rPr sz="1200" dirty="0">
                <a:latin typeface="Times New Roman"/>
                <a:cs typeface="Times New Roman"/>
              </a:rPr>
              <a:t>necesidades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sentidas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equipo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docente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requerimientos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evidenciados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estudiantes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 </a:t>
            </a:r>
            <a:r>
              <a:rPr sz="1200" dirty="0">
                <a:latin typeface="Times New Roman"/>
                <a:cs typeface="Times New Roman"/>
              </a:rPr>
              <a:t>enfermería,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cuanto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manejo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adecuado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información</a:t>
            </a:r>
            <a:r>
              <a:rPr sz="1200" spc="-10" dirty="0">
                <a:latin typeface="Times New Roman"/>
                <a:cs typeface="Times New Roman"/>
              </a:rPr>
              <a:t> digital.</a:t>
            </a:r>
            <a:endParaRPr sz="1200">
              <a:latin typeface="Times New Roman"/>
              <a:cs typeface="Times New Roman"/>
            </a:endParaRPr>
          </a:p>
          <a:p>
            <a:pPr marL="375285" marR="5715" indent="-363220" algn="just">
              <a:lnSpc>
                <a:spcPct val="100000"/>
              </a:lnSpc>
              <a:spcBef>
                <a:spcPts val="5"/>
              </a:spcBef>
            </a:pPr>
            <a:r>
              <a:rPr sz="1200" dirty="0">
                <a:latin typeface="Times New Roman"/>
                <a:cs typeface="Times New Roman"/>
              </a:rPr>
              <a:t>Este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trabajo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permitió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determinar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fundamental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capacitar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estudiantes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enfermería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para </a:t>
            </a:r>
            <a:r>
              <a:rPr sz="1200" dirty="0">
                <a:latin typeface="Times New Roman"/>
                <a:cs typeface="Times New Roman"/>
              </a:rPr>
              <a:t>utilizar de forma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eficiente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recursos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herramientas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tanto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búsqueda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información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 </a:t>
            </a:r>
            <a:r>
              <a:rPr sz="1200" dirty="0">
                <a:latin typeface="Times New Roman"/>
                <a:cs typeface="Times New Roman"/>
              </a:rPr>
              <a:t>producción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difusión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misma,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así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 comunicarla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compartirla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socialmente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través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distintas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herramientas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entornos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digitales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disponibles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web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2.0.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Así,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Arandojo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(2016) </a:t>
            </a:r>
            <a:r>
              <a:rPr sz="1200" dirty="0">
                <a:latin typeface="Times New Roman"/>
                <a:cs typeface="Times New Roman"/>
              </a:rPr>
              <a:t>indica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que: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“El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enfermero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siglo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XXI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desarrollado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nuevos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conocimientos,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proporcionados</a:t>
            </a:r>
            <a:endParaRPr sz="1200">
              <a:latin typeface="Times New Roman"/>
              <a:cs typeface="Times New Roman"/>
            </a:endParaRPr>
          </a:p>
        </p:txBody>
      </p:sp>
      <p:pic>
        <p:nvPicPr>
          <p:cNvPr id="17" name="object 17"/>
          <p:cNvPicPr/>
          <p:nvPr/>
        </p:nvPicPr>
        <p:blipFill>
          <a:blip r:embed="rId13" cstate="print"/>
          <a:stretch>
            <a:fillRect/>
          </a:stretch>
        </p:blipFill>
        <p:spPr>
          <a:xfrm>
            <a:off x="4653153" y="142938"/>
            <a:ext cx="1805304" cy="893889"/>
          </a:xfrm>
          <a:prstGeom prst="rect">
            <a:avLst/>
          </a:prstGeom>
        </p:spPr>
      </p:pic>
      <p:sp>
        <p:nvSpPr>
          <p:cNvPr id="18" name="object 18"/>
          <p:cNvSpPr txBox="1"/>
          <p:nvPr/>
        </p:nvSpPr>
        <p:spPr>
          <a:xfrm>
            <a:off x="1211681" y="8188580"/>
            <a:ext cx="4498975" cy="760095"/>
          </a:xfrm>
          <a:prstGeom prst="rect">
            <a:avLst/>
          </a:prstGeom>
        </p:spPr>
        <p:txBody>
          <a:bodyPr vert="horz" wrap="square" lIns="0" tIns="3175" rIns="0" bIns="0" rtlCol="0">
            <a:spAutoFit/>
          </a:bodyPr>
          <a:lstStyle/>
          <a:p>
            <a:pPr marL="12065" marR="5080" indent="1270" algn="ctr">
              <a:lnSpc>
                <a:spcPts val="1320"/>
              </a:lnSpc>
              <a:spcBef>
                <a:spcPts val="25"/>
              </a:spcBef>
            </a:pPr>
            <a:r>
              <a:rPr sz="1100" b="1" dirty="0">
                <a:latin typeface="Times New Roman"/>
                <a:cs typeface="Times New Roman"/>
              </a:rPr>
              <a:t>Actualización</a:t>
            </a:r>
            <a:r>
              <a:rPr sz="1100" b="1" spc="-4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del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Diseño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Instruccional</a:t>
            </a:r>
            <a:r>
              <a:rPr sz="1100" b="1" spc="-5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de</a:t>
            </a:r>
            <a:r>
              <a:rPr sz="1100" b="1" spc="-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la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Asignatura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Introducción</a:t>
            </a:r>
            <a:r>
              <a:rPr sz="1100" b="1" spc="-4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</a:t>
            </a:r>
            <a:r>
              <a:rPr sz="1100" b="1" spc="-5" dirty="0">
                <a:latin typeface="Times New Roman"/>
                <a:cs typeface="Times New Roman"/>
              </a:rPr>
              <a:t> </a:t>
            </a:r>
            <a:r>
              <a:rPr sz="1100" b="1" spc="-25" dirty="0">
                <a:latin typeface="Times New Roman"/>
                <a:cs typeface="Times New Roman"/>
              </a:rPr>
              <a:t>la </a:t>
            </a:r>
            <a:r>
              <a:rPr sz="1100" b="1" dirty="0">
                <a:latin typeface="Times New Roman"/>
                <a:cs typeface="Times New Roman"/>
              </a:rPr>
              <a:t>Computación</a:t>
            </a:r>
            <a:r>
              <a:rPr sz="1100" b="1" spc="-4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del</a:t>
            </a:r>
            <a:r>
              <a:rPr sz="1100" b="1" spc="-1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II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Semestre</a:t>
            </a:r>
            <a:r>
              <a:rPr sz="1100" b="1" spc="-4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de</a:t>
            </a:r>
            <a:r>
              <a:rPr sz="1100" b="1" spc="-1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Enfermería</a:t>
            </a:r>
            <a:r>
              <a:rPr sz="1100" b="1" spc="-4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del</a:t>
            </a:r>
            <a:r>
              <a:rPr sz="1100" b="1" spc="-1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Decanato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de</a:t>
            </a:r>
            <a:r>
              <a:rPr sz="1100" b="1" spc="-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Ciencias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de</a:t>
            </a:r>
            <a:r>
              <a:rPr sz="1100" b="1" spc="-5" dirty="0">
                <a:latin typeface="Times New Roman"/>
                <a:cs typeface="Times New Roman"/>
              </a:rPr>
              <a:t> </a:t>
            </a:r>
            <a:r>
              <a:rPr sz="1100" b="1" spc="-25" dirty="0">
                <a:latin typeface="Times New Roman"/>
                <a:cs typeface="Times New Roman"/>
              </a:rPr>
              <a:t>la </a:t>
            </a:r>
            <a:r>
              <a:rPr sz="1100" b="1" dirty="0">
                <a:latin typeface="Times New Roman"/>
                <a:cs typeface="Times New Roman"/>
              </a:rPr>
              <a:t>Salud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de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la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UCLA,</a:t>
            </a:r>
            <a:r>
              <a:rPr sz="1100" b="1" spc="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Barquisimeto,</a:t>
            </a:r>
            <a:r>
              <a:rPr sz="1100" b="1" spc="-6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Estado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spc="-20" dirty="0">
                <a:latin typeface="Times New Roman"/>
                <a:cs typeface="Times New Roman"/>
              </a:rPr>
              <a:t>Lara</a:t>
            </a:r>
            <a:endParaRPr sz="1100">
              <a:latin typeface="Times New Roman"/>
              <a:cs typeface="Times New Roman"/>
            </a:endParaRPr>
          </a:p>
          <a:p>
            <a:pPr marL="2540" algn="ctr">
              <a:lnSpc>
                <a:spcPct val="100000"/>
              </a:lnSpc>
              <a:spcBef>
                <a:spcPts val="439"/>
              </a:spcBef>
            </a:pPr>
            <a:r>
              <a:rPr sz="1200" b="1" dirty="0">
                <a:latin typeface="Times New Roman"/>
                <a:cs typeface="Times New Roman"/>
              </a:rPr>
              <a:t>Ing.</a:t>
            </a:r>
            <a:r>
              <a:rPr sz="1200" b="1" spc="-4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Keyla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Torrealba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9" name="object 19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71932" rIns="0" bIns="0" rtlCol="0">
            <a:spAutoFit/>
          </a:bodyPr>
          <a:lstStyle/>
          <a:p>
            <a:pPr marL="116839">
              <a:lnSpc>
                <a:spcPts val="1410"/>
              </a:lnSpc>
            </a:pPr>
            <a:fld id="{81D60167-4931-47E6-BA6A-407CBD079E47}" type="slidenum">
              <a:rPr spc="-25" dirty="0"/>
              <a:t>153</a:t>
            </a:fld>
            <a:endParaRPr spc="-25" dirty="0"/>
          </a:p>
        </p:txBody>
      </p:sp>
      <p:grpSp>
        <p:nvGrpSpPr>
          <p:cNvPr id="20" name="Grupo 19">
            <a:extLst>
              <a:ext uri="{FF2B5EF4-FFF2-40B4-BE49-F238E27FC236}">
                <a16:creationId xmlns:a16="http://schemas.microsoft.com/office/drawing/2014/main" id="{C99A06BA-C193-63DC-3C72-DA12EB418BF2}"/>
              </a:ext>
            </a:extLst>
          </p:cNvPr>
          <p:cNvGrpSpPr/>
          <p:nvPr/>
        </p:nvGrpSpPr>
        <p:grpSpPr>
          <a:xfrm>
            <a:off x="79578" y="89371"/>
            <a:ext cx="6665976" cy="1452626"/>
            <a:chOff x="470065" y="1951410"/>
            <a:chExt cx="6665976" cy="1452626"/>
          </a:xfrm>
        </p:grpSpPr>
        <p:grpSp>
          <p:nvGrpSpPr>
            <p:cNvPr id="21" name="object 12">
              <a:extLst>
                <a:ext uri="{FF2B5EF4-FFF2-40B4-BE49-F238E27FC236}">
                  <a16:creationId xmlns:a16="http://schemas.microsoft.com/office/drawing/2014/main" id="{637A37D0-25FD-3719-5BEB-EB1A89057244}"/>
                </a:ext>
              </a:extLst>
            </p:cNvPr>
            <p:cNvGrpSpPr/>
            <p:nvPr/>
          </p:nvGrpSpPr>
          <p:grpSpPr>
            <a:xfrm>
              <a:off x="470065" y="1951664"/>
              <a:ext cx="6665976" cy="1452372"/>
              <a:chOff x="96011" y="115823"/>
              <a:chExt cx="6665976" cy="1452372"/>
            </a:xfrm>
          </p:grpSpPr>
          <p:pic>
            <p:nvPicPr>
              <p:cNvPr id="25" name="object 13">
                <a:extLst>
                  <a:ext uri="{FF2B5EF4-FFF2-40B4-BE49-F238E27FC236}">
                    <a16:creationId xmlns:a16="http://schemas.microsoft.com/office/drawing/2014/main" id="{C587C870-A519-C6CA-1647-0C54E1A30E84}"/>
                  </a:ext>
                </a:extLst>
              </p:cNvPr>
              <p:cNvPicPr/>
              <p:nvPr/>
            </p:nvPicPr>
            <p:blipFill>
              <a:blip r:embed="rId3" cstate="print"/>
              <a:stretch>
                <a:fillRect/>
              </a:stretch>
            </p:blipFill>
            <p:spPr>
              <a:xfrm>
                <a:off x="96011" y="115823"/>
                <a:ext cx="6665976" cy="1452372"/>
              </a:xfrm>
              <a:prstGeom prst="rect">
                <a:avLst/>
              </a:prstGeom>
            </p:spPr>
          </p:pic>
          <p:pic>
            <p:nvPicPr>
              <p:cNvPr id="26" name="object 14">
                <a:extLst>
                  <a:ext uri="{FF2B5EF4-FFF2-40B4-BE49-F238E27FC236}">
                    <a16:creationId xmlns:a16="http://schemas.microsoft.com/office/drawing/2014/main" id="{654FABD3-9F2C-5ECE-91D8-3EA9A42B7832}"/>
                  </a:ext>
                </a:extLst>
              </p:cNvPr>
              <p:cNvPicPr/>
              <p:nvPr/>
            </p:nvPicPr>
            <p:blipFill>
              <a:blip r:embed="rId4" cstate="print"/>
              <a:stretch>
                <a:fillRect/>
              </a:stretch>
            </p:blipFill>
            <p:spPr>
              <a:xfrm>
                <a:off x="142849" y="142875"/>
                <a:ext cx="6572275" cy="1358646"/>
              </a:xfrm>
              <a:prstGeom prst="rect">
                <a:avLst/>
              </a:prstGeom>
            </p:spPr>
          </p:pic>
          <p:sp>
            <p:nvSpPr>
              <p:cNvPr id="27" name="object 15">
                <a:extLst>
                  <a:ext uri="{FF2B5EF4-FFF2-40B4-BE49-F238E27FC236}">
                    <a16:creationId xmlns:a16="http://schemas.microsoft.com/office/drawing/2014/main" id="{522ECC3F-69C1-FB6E-083A-15DFFEE427E2}"/>
                  </a:ext>
                </a:extLst>
              </p:cNvPr>
              <p:cNvSpPr/>
              <p:nvPr/>
            </p:nvSpPr>
            <p:spPr>
              <a:xfrm>
                <a:off x="142849" y="142875"/>
                <a:ext cx="6572884" cy="1358900"/>
              </a:xfrm>
              <a:custGeom>
                <a:avLst/>
                <a:gdLst/>
                <a:ahLst/>
                <a:cxnLst/>
                <a:rect l="l" t="t" r="r" b="b"/>
                <a:pathLst>
                  <a:path w="6572884" h="1358900">
                    <a:moveTo>
                      <a:pt x="0" y="226441"/>
                    </a:moveTo>
                    <a:lnTo>
                      <a:pt x="4600" y="180795"/>
                    </a:lnTo>
                    <a:lnTo>
                      <a:pt x="17795" y="138285"/>
                    </a:lnTo>
                    <a:lnTo>
                      <a:pt x="38673" y="99820"/>
                    </a:lnTo>
                    <a:lnTo>
                      <a:pt x="66324" y="66309"/>
                    </a:lnTo>
                    <a:lnTo>
                      <a:pt x="99837" y="38663"/>
                    </a:lnTo>
                    <a:lnTo>
                      <a:pt x="138301" y="17789"/>
                    </a:lnTo>
                    <a:lnTo>
                      <a:pt x="180806" y="4599"/>
                    </a:lnTo>
                    <a:lnTo>
                      <a:pt x="226440" y="0"/>
                    </a:lnTo>
                    <a:lnTo>
                      <a:pt x="6345834" y="0"/>
                    </a:lnTo>
                    <a:lnTo>
                      <a:pt x="6391480" y="4599"/>
                    </a:lnTo>
                    <a:lnTo>
                      <a:pt x="6433990" y="17789"/>
                    </a:lnTo>
                    <a:lnTo>
                      <a:pt x="6472455" y="38663"/>
                    </a:lnTo>
                    <a:lnTo>
                      <a:pt x="6505965" y="66309"/>
                    </a:lnTo>
                    <a:lnTo>
                      <a:pt x="6533612" y="99820"/>
                    </a:lnTo>
                    <a:lnTo>
                      <a:pt x="6554485" y="138285"/>
                    </a:lnTo>
                    <a:lnTo>
                      <a:pt x="6567676" y="180795"/>
                    </a:lnTo>
                    <a:lnTo>
                      <a:pt x="6572275" y="226441"/>
                    </a:lnTo>
                    <a:lnTo>
                      <a:pt x="6572275" y="1132204"/>
                    </a:lnTo>
                    <a:lnTo>
                      <a:pt x="6567676" y="1177850"/>
                    </a:lnTo>
                    <a:lnTo>
                      <a:pt x="6554485" y="1220360"/>
                    </a:lnTo>
                    <a:lnTo>
                      <a:pt x="6533612" y="1258825"/>
                    </a:lnTo>
                    <a:lnTo>
                      <a:pt x="6505965" y="1292336"/>
                    </a:lnTo>
                    <a:lnTo>
                      <a:pt x="6472455" y="1319982"/>
                    </a:lnTo>
                    <a:lnTo>
                      <a:pt x="6433990" y="1340856"/>
                    </a:lnTo>
                    <a:lnTo>
                      <a:pt x="6391480" y="1354046"/>
                    </a:lnTo>
                    <a:lnTo>
                      <a:pt x="6345834" y="1358646"/>
                    </a:lnTo>
                    <a:lnTo>
                      <a:pt x="226440" y="1358646"/>
                    </a:lnTo>
                    <a:lnTo>
                      <a:pt x="180806" y="1354046"/>
                    </a:lnTo>
                    <a:lnTo>
                      <a:pt x="138301" y="1340856"/>
                    </a:lnTo>
                    <a:lnTo>
                      <a:pt x="99837" y="1319982"/>
                    </a:lnTo>
                    <a:lnTo>
                      <a:pt x="66324" y="1292336"/>
                    </a:lnTo>
                    <a:lnTo>
                      <a:pt x="38673" y="1258825"/>
                    </a:lnTo>
                    <a:lnTo>
                      <a:pt x="17795" y="1220360"/>
                    </a:lnTo>
                    <a:lnTo>
                      <a:pt x="4600" y="1177850"/>
                    </a:lnTo>
                    <a:lnTo>
                      <a:pt x="0" y="1132204"/>
                    </a:lnTo>
                    <a:lnTo>
                      <a:pt x="0" y="226441"/>
                    </a:lnTo>
                    <a:close/>
                  </a:path>
                </a:pathLst>
              </a:custGeom>
              <a:ln w="9525">
                <a:solidFill>
                  <a:srgbClr val="55CE74"/>
                </a:solidFill>
              </a:ln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pic>
            <p:nvPicPr>
              <p:cNvPr id="28" name="object 16">
                <a:extLst>
                  <a:ext uri="{FF2B5EF4-FFF2-40B4-BE49-F238E27FC236}">
                    <a16:creationId xmlns:a16="http://schemas.microsoft.com/office/drawing/2014/main" id="{8FB64C9E-41FF-61A2-BD5A-83484E0771B4}"/>
                  </a:ext>
                </a:extLst>
              </p:cNvPr>
              <p:cNvPicPr/>
              <p:nvPr/>
            </p:nvPicPr>
            <p:blipFill>
              <a:blip r:embed="rId5" cstate="print"/>
              <a:stretch>
                <a:fillRect/>
              </a:stretch>
            </p:blipFill>
            <p:spPr>
              <a:xfrm>
                <a:off x="2500248" y="305930"/>
                <a:ext cx="1714500" cy="733945"/>
              </a:xfrm>
              <a:prstGeom prst="rect">
                <a:avLst/>
              </a:prstGeom>
            </p:spPr>
          </p:pic>
        </p:grpSp>
        <p:sp>
          <p:nvSpPr>
            <p:cNvPr id="22" name="object 16">
              <a:extLst>
                <a:ext uri="{FF2B5EF4-FFF2-40B4-BE49-F238E27FC236}">
                  <a16:creationId xmlns:a16="http://schemas.microsoft.com/office/drawing/2014/main" id="{AC08C282-949A-F4AC-49D9-57C430939053}"/>
                </a:ext>
              </a:extLst>
            </p:cNvPr>
            <p:cNvSpPr txBox="1"/>
            <p:nvPr/>
          </p:nvSpPr>
          <p:spPr>
            <a:xfrm>
              <a:off x="2775727" y="2875716"/>
              <a:ext cx="3332858" cy="391795"/>
            </a:xfrm>
            <a:prstGeom prst="rect">
              <a:avLst/>
            </a:prstGeom>
            <a:noFill/>
          </p:spPr>
          <p:txBody>
            <a:bodyPr vert="horz" wrap="square" lIns="0" tIns="12700" rIns="0" bIns="0" rtlCol="0">
              <a:spAutoFit/>
            </a:bodyPr>
            <a:lstStyle/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Volumen 4,  Número 1  Enero a Julio 2021</a:t>
              </a:r>
            </a:p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Revista Semestral. Venezuela</a:t>
              </a:r>
              <a:endParaRPr sz="1200" dirty="0">
                <a:latin typeface="Arial"/>
                <a:cs typeface="Arial"/>
              </a:endParaRPr>
            </a:p>
          </p:txBody>
        </p:sp>
        <p:pic>
          <p:nvPicPr>
            <p:cNvPr id="23" name="object 25">
              <a:extLst>
                <a:ext uri="{FF2B5EF4-FFF2-40B4-BE49-F238E27FC236}">
                  <a16:creationId xmlns:a16="http://schemas.microsoft.com/office/drawing/2014/main" id="{09458E4D-69C3-1F0D-FA1A-0B8FD0F14950}"/>
                </a:ext>
              </a:extLst>
            </p:cNvPr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470065" y="2027896"/>
              <a:ext cx="2305662" cy="1053903"/>
            </a:xfrm>
            <a:prstGeom prst="rect">
              <a:avLst/>
            </a:prstGeom>
          </p:spPr>
        </p:pic>
        <p:pic>
          <p:nvPicPr>
            <p:cNvPr id="24" name="object 31">
              <a:extLst>
                <a:ext uri="{FF2B5EF4-FFF2-40B4-BE49-F238E27FC236}">
                  <a16:creationId xmlns:a16="http://schemas.microsoft.com/office/drawing/2014/main" id="{D5047F62-DC5B-C0F1-DB4E-37E91AEBF192}"/>
                </a:ext>
              </a:extLst>
            </p:cNvPr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4932681" y="1951410"/>
              <a:ext cx="1805304" cy="893889"/>
            </a:xfrm>
            <a:prstGeom prst="rect">
              <a:avLst/>
            </a:prstGeom>
          </p:spPr>
        </p:pic>
      </p:grpSp>
    </p:spTree>
  </p:cSld>
  <p:clrMapOvr>
    <a:masterClrMapping/>
  </p:clrMapOvr>
</p:sld>
</file>

<file path=ppt/slides/slide1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94485" y="115823"/>
            <a:ext cx="6669405" cy="8926195"/>
            <a:chOff x="94485" y="115823"/>
            <a:chExt cx="6669405" cy="8926195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204216" y="8651747"/>
              <a:ext cx="6518148" cy="158496"/>
            </a:xfrm>
            <a:prstGeom prst="rect">
              <a:avLst/>
            </a:prstGeom>
          </p:spPr>
        </p:pic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96012" y="115823"/>
              <a:ext cx="6665976" cy="1452372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42849" y="142875"/>
              <a:ext cx="6572275" cy="1358646"/>
            </a:xfrm>
            <a:prstGeom prst="rect">
              <a:avLst/>
            </a:prstGeom>
          </p:spPr>
        </p:pic>
        <p:sp>
          <p:nvSpPr>
            <p:cNvPr id="6" name="object 6"/>
            <p:cNvSpPr/>
            <p:nvPr/>
          </p:nvSpPr>
          <p:spPr>
            <a:xfrm>
              <a:off x="142849" y="142875"/>
              <a:ext cx="6572884" cy="1358900"/>
            </a:xfrm>
            <a:custGeom>
              <a:avLst/>
              <a:gdLst/>
              <a:ahLst/>
              <a:cxnLst/>
              <a:rect l="l" t="t" r="r" b="b"/>
              <a:pathLst>
                <a:path w="6572884" h="1358900">
                  <a:moveTo>
                    <a:pt x="0" y="226441"/>
                  </a:moveTo>
                  <a:lnTo>
                    <a:pt x="4600" y="180795"/>
                  </a:lnTo>
                  <a:lnTo>
                    <a:pt x="17795" y="138285"/>
                  </a:lnTo>
                  <a:lnTo>
                    <a:pt x="38673" y="99820"/>
                  </a:lnTo>
                  <a:lnTo>
                    <a:pt x="66324" y="66309"/>
                  </a:lnTo>
                  <a:lnTo>
                    <a:pt x="99837" y="38663"/>
                  </a:lnTo>
                  <a:lnTo>
                    <a:pt x="138301" y="17789"/>
                  </a:lnTo>
                  <a:lnTo>
                    <a:pt x="180806" y="4599"/>
                  </a:lnTo>
                  <a:lnTo>
                    <a:pt x="226440" y="0"/>
                  </a:lnTo>
                  <a:lnTo>
                    <a:pt x="6345834" y="0"/>
                  </a:lnTo>
                  <a:lnTo>
                    <a:pt x="6391480" y="4599"/>
                  </a:lnTo>
                  <a:lnTo>
                    <a:pt x="6433990" y="17789"/>
                  </a:lnTo>
                  <a:lnTo>
                    <a:pt x="6472455" y="38663"/>
                  </a:lnTo>
                  <a:lnTo>
                    <a:pt x="6505965" y="66309"/>
                  </a:lnTo>
                  <a:lnTo>
                    <a:pt x="6533612" y="99820"/>
                  </a:lnTo>
                  <a:lnTo>
                    <a:pt x="6554485" y="138285"/>
                  </a:lnTo>
                  <a:lnTo>
                    <a:pt x="6567676" y="180795"/>
                  </a:lnTo>
                  <a:lnTo>
                    <a:pt x="6572275" y="226441"/>
                  </a:lnTo>
                  <a:lnTo>
                    <a:pt x="6572275" y="1132204"/>
                  </a:lnTo>
                  <a:lnTo>
                    <a:pt x="6567676" y="1177850"/>
                  </a:lnTo>
                  <a:lnTo>
                    <a:pt x="6554485" y="1220360"/>
                  </a:lnTo>
                  <a:lnTo>
                    <a:pt x="6533612" y="1258825"/>
                  </a:lnTo>
                  <a:lnTo>
                    <a:pt x="6505965" y="1292336"/>
                  </a:lnTo>
                  <a:lnTo>
                    <a:pt x="6472455" y="1319982"/>
                  </a:lnTo>
                  <a:lnTo>
                    <a:pt x="6433990" y="1340856"/>
                  </a:lnTo>
                  <a:lnTo>
                    <a:pt x="6391480" y="1354046"/>
                  </a:lnTo>
                  <a:lnTo>
                    <a:pt x="6345834" y="1358646"/>
                  </a:lnTo>
                  <a:lnTo>
                    <a:pt x="226440" y="1358646"/>
                  </a:lnTo>
                  <a:lnTo>
                    <a:pt x="180806" y="1354046"/>
                  </a:lnTo>
                  <a:lnTo>
                    <a:pt x="138301" y="1340856"/>
                  </a:lnTo>
                  <a:lnTo>
                    <a:pt x="99837" y="1319982"/>
                  </a:lnTo>
                  <a:lnTo>
                    <a:pt x="66324" y="1292336"/>
                  </a:lnTo>
                  <a:lnTo>
                    <a:pt x="38673" y="1258825"/>
                  </a:lnTo>
                  <a:lnTo>
                    <a:pt x="17795" y="1220360"/>
                  </a:lnTo>
                  <a:lnTo>
                    <a:pt x="4600" y="1177850"/>
                  </a:lnTo>
                  <a:lnTo>
                    <a:pt x="0" y="1132204"/>
                  </a:lnTo>
                  <a:lnTo>
                    <a:pt x="0" y="226441"/>
                  </a:lnTo>
                  <a:close/>
                </a:path>
              </a:pathLst>
            </a:custGeom>
            <a:ln w="9525">
              <a:solidFill>
                <a:srgbClr val="55CE7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" name="object 7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2500248" y="305930"/>
              <a:ext cx="1714500" cy="733945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2738628" y="1024127"/>
              <a:ext cx="1897379" cy="371855"/>
            </a:xfrm>
            <a:prstGeom prst="rect">
              <a:avLst/>
            </a:prstGeom>
          </p:spPr>
        </p:pic>
        <p:pic>
          <p:nvPicPr>
            <p:cNvPr id="9" name="object 9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4401312" y="1024127"/>
              <a:ext cx="1577339" cy="371855"/>
            </a:xfrm>
            <a:prstGeom prst="rect">
              <a:avLst/>
            </a:prstGeom>
          </p:spPr>
        </p:pic>
        <p:pic>
          <p:nvPicPr>
            <p:cNvPr id="10" name="object 10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3169920" y="1207007"/>
              <a:ext cx="1546859" cy="371855"/>
            </a:xfrm>
            <a:prstGeom prst="rect">
              <a:avLst/>
            </a:prstGeom>
          </p:spPr>
        </p:pic>
        <p:pic>
          <p:nvPicPr>
            <p:cNvPr id="11" name="object 11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4482083" y="1207007"/>
              <a:ext cx="284988" cy="371855"/>
            </a:xfrm>
            <a:prstGeom prst="rect">
              <a:avLst/>
            </a:prstGeom>
          </p:spPr>
        </p:pic>
        <p:pic>
          <p:nvPicPr>
            <p:cNvPr id="12" name="object 12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4571999" y="1207007"/>
              <a:ext cx="1013460" cy="371855"/>
            </a:xfrm>
            <a:prstGeom prst="rect">
              <a:avLst/>
            </a:prstGeom>
          </p:spPr>
        </p:pic>
        <p:pic>
          <p:nvPicPr>
            <p:cNvPr id="13" name="object 13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324612" y="234695"/>
              <a:ext cx="1719072" cy="1341120"/>
            </a:xfrm>
            <a:prstGeom prst="rect">
              <a:avLst/>
            </a:prstGeom>
          </p:spPr>
        </p:pic>
        <p:pic>
          <p:nvPicPr>
            <p:cNvPr id="14" name="object 14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5606795" y="8193022"/>
              <a:ext cx="1092707" cy="848868"/>
            </a:xfrm>
            <a:prstGeom prst="rect">
              <a:avLst/>
            </a:prstGeom>
          </p:spPr>
        </p:pic>
        <p:pic>
          <p:nvPicPr>
            <p:cNvPr id="15" name="object 15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109728" y="8193022"/>
              <a:ext cx="1092708" cy="848868"/>
            </a:xfrm>
            <a:prstGeom prst="rect">
              <a:avLst/>
            </a:prstGeom>
          </p:spPr>
        </p:pic>
      </p:grpSp>
      <p:sp>
        <p:nvSpPr>
          <p:cNvPr id="16" name="object 16"/>
          <p:cNvSpPr txBox="1"/>
          <p:nvPr/>
        </p:nvSpPr>
        <p:spPr>
          <a:xfrm>
            <a:off x="221691" y="1068451"/>
            <a:ext cx="6382385" cy="635317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063875" marR="737235" indent="-431800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Arial"/>
                <a:cs typeface="Arial"/>
              </a:rPr>
              <a:t>6ta.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Edición</a:t>
            </a:r>
            <a:r>
              <a:rPr sz="1200" b="1" spc="-10" dirty="0">
                <a:latin typeface="Arial"/>
                <a:cs typeface="Arial"/>
              </a:rPr>
              <a:t> Volumen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I</a:t>
            </a:r>
            <a:r>
              <a:rPr sz="1200" b="1" spc="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Enero</a:t>
            </a:r>
            <a:r>
              <a:rPr sz="1200" b="1" spc="-3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a</a:t>
            </a:r>
            <a:r>
              <a:rPr sz="1200" b="1" spc="-2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Julio</a:t>
            </a:r>
            <a:r>
              <a:rPr sz="1200" b="1" spc="-5" dirty="0">
                <a:latin typeface="Arial"/>
                <a:cs typeface="Arial"/>
              </a:rPr>
              <a:t> </a:t>
            </a:r>
            <a:r>
              <a:rPr sz="1200" b="1" spc="-20" dirty="0">
                <a:latin typeface="Arial"/>
                <a:cs typeface="Arial"/>
              </a:rPr>
              <a:t>2021 </a:t>
            </a:r>
            <a:r>
              <a:rPr sz="1200" b="1" dirty="0">
                <a:latin typeface="Arial"/>
                <a:cs typeface="Arial"/>
              </a:rPr>
              <a:t>Revista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Semestral-</a:t>
            </a:r>
            <a:r>
              <a:rPr sz="1200" b="1" spc="-40" dirty="0">
                <a:latin typeface="Arial"/>
                <a:cs typeface="Arial"/>
              </a:rPr>
              <a:t> </a:t>
            </a:r>
            <a:r>
              <a:rPr sz="1200" b="1" spc="-10" dirty="0">
                <a:latin typeface="Arial"/>
                <a:cs typeface="Arial"/>
              </a:rPr>
              <a:t>Venezuela</a:t>
            </a:r>
            <a:endParaRPr sz="12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1180"/>
              </a:spcBef>
            </a:pPr>
            <a:endParaRPr sz="1200">
              <a:latin typeface="Arial"/>
              <a:cs typeface="Arial"/>
            </a:endParaRPr>
          </a:p>
          <a:p>
            <a:pPr marL="375285" marR="8255" indent="-36322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formación,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adquirir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habilidades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necesarias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ejercer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labor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dentro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nuevos </a:t>
            </a:r>
            <a:r>
              <a:rPr sz="1200" dirty="0">
                <a:latin typeface="Times New Roman"/>
                <a:cs typeface="Times New Roman"/>
              </a:rPr>
              <a:t>campos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actividad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profesional,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donde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han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integrado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ya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TIC…”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(p.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39),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enfatizando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casi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exigencia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este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debe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poseer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competencias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básicas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alfabetización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digital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spc="-50" dirty="0">
                <a:latin typeface="Times New Roman"/>
                <a:cs typeface="Times New Roman"/>
              </a:rPr>
              <a:t>o </a:t>
            </a:r>
            <a:r>
              <a:rPr sz="1200" dirty="0">
                <a:latin typeface="Times New Roman"/>
                <a:cs typeface="Times New Roman"/>
              </a:rPr>
              <a:t>alfabetización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informacional.</a:t>
            </a:r>
            <a:endParaRPr sz="1200">
              <a:latin typeface="Times New Roman"/>
              <a:cs typeface="Times New Roman"/>
            </a:endParaRPr>
          </a:p>
          <a:p>
            <a:pPr marL="375285" marR="5080" indent="-363220" algn="just">
              <a:lnSpc>
                <a:spcPct val="100000"/>
              </a:lnSpc>
            </a:pPr>
            <a:r>
              <a:rPr sz="1200" dirty="0">
                <a:solidFill>
                  <a:srgbClr val="000009"/>
                </a:solidFill>
                <a:latin typeface="Times New Roman"/>
                <a:cs typeface="Times New Roman"/>
              </a:rPr>
              <a:t>Con</a:t>
            </a:r>
            <a:r>
              <a:rPr sz="1200" spc="10" dirty="0">
                <a:solidFill>
                  <a:srgbClr val="000009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0009"/>
                </a:solidFill>
                <a:latin typeface="Times New Roman"/>
                <a:cs typeface="Times New Roman"/>
              </a:rPr>
              <a:t>base</a:t>
            </a:r>
            <a:r>
              <a:rPr sz="1200" spc="10" dirty="0">
                <a:solidFill>
                  <a:srgbClr val="000009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0009"/>
                </a:solidFill>
                <a:latin typeface="Times New Roman"/>
                <a:cs typeface="Times New Roman"/>
              </a:rPr>
              <a:t>en</a:t>
            </a:r>
            <a:r>
              <a:rPr sz="1200" spc="15" dirty="0">
                <a:solidFill>
                  <a:srgbClr val="000009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0009"/>
                </a:solidFill>
                <a:latin typeface="Times New Roman"/>
                <a:cs typeface="Times New Roman"/>
              </a:rPr>
              <a:t>lo</a:t>
            </a:r>
            <a:r>
              <a:rPr sz="1200" spc="10" dirty="0">
                <a:solidFill>
                  <a:srgbClr val="000009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0009"/>
                </a:solidFill>
                <a:latin typeface="Times New Roman"/>
                <a:cs typeface="Times New Roman"/>
              </a:rPr>
              <a:t>anterior,</a:t>
            </a:r>
            <a:r>
              <a:rPr sz="1200" spc="20" dirty="0">
                <a:solidFill>
                  <a:srgbClr val="000009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0009"/>
                </a:solidFill>
                <a:latin typeface="Times New Roman"/>
                <a:cs typeface="Times New Roman"/>
              </a:rPr>
              <a:t>se</a:t>
            </a:r>
            <a:r>
              <a:rPr sz="1200" spc="5" dirty="0">
                <a:solidFill>
                  <a:srgbClr val="000009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0009"/>
                </a:solidFill>
                <a:latin typeface="Times New Roman"/>
                <a:cs typeface="Times New Roman"/>
              </a:rPr>
              <a:t>propuso</a:t>
            </a:r>
            <a:r>
              <a:rPr sz="1200" spc="10" dirty="0">
                <a:solidFill>
                  <a:srgbClr val="000009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0009"/>
                </a:solidFill>
                <a:latin typeface="Times New Roman"/>
                <a:cs typeface="Times New Roman"/>
              </a:rPr>
              <a:t>la</a:t>
            </a:r>
            <a:r>
              <a:rPr sz="1200" spc="15" dirty="0">
                <a:solidFill>
                  <a:srgbClr val="000009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0009"/>
                </a:solidFill>
                <a:latin typeface="Times New Roman"/>
                <a:cs typeface="Times New Roman"/>
              </a:rPr>
              <a:t>actualización</a:t>
            </a:r>
            <a:r>
              <a:rPr sz="1200" spc="20" dirty="0">
                <a:solidFill>
                  <a:srgbClr val="000009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0009"/>
                </a:solidFill>
                <a:latin typeface="Times New Roman"/>
                <a:cs typeface="Times New Roman"/>
              </a:rPr>
              <a:t>del</a:t>
            </a:r>
            <a:r>
              <a:rPr sz="1200" spc="10" dirty="0">
                <a:solidFill>
                  <a:srgbClr val="000009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0009"/>
                </a:solidFill>
                <a:latin typeface="Times New Roman"/>
                <a:cs typeface="Times New Roman"/>
              </a:rPr>
              <a:t>diseño</a:t>
            </a:r>
            <a:r>
              <a:rPr sz="1200" spc="10" dirty="0">
                <a:solidFill>
                  <a:srgbClr val="000009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rgbClr val="000009"/>
                </a:solidFill>
                <a:latin typeface="Times New Roman"/>
                <a:cs typeface="Times New Roman"/>
              </a:rPr>
              <a:t>instruccional</a:t>
            </a:r>
            <a:r>
              <a:rPr sz="1200" spc="20" dirty="0">
                <a:solidFill>
                  <a:srgbClr val="000009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unidad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curricular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IC, </a:t>
            </a:r>
            <a:r>
              <a:rPr sz="1200" dirty="0">
                <a:latin typeface="Times New Roman"/>
                <a:cs typeface="Times New Roman"/>
              </a:rPr>
              <a:t>orientado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hacia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desarrollo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proceso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enseñanza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capacite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estudiante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 </a:t>
            </a:r>
            <a:r>
              <a:rPr sz="1200" spc="-10" dirty="0">
                <a:latin typeface="Times New Roman"/>
                <a:cs typeface="Times New Roman"/>
              </a:rPr>
              <a:t>gestionar </a:t>
            </a:r>
            <a:r>
              <a:rPr sz="1200" dirty="0">
                <a:latin typeface="Times New Roman"/>
                <a:cs typeface="Times New Roman"/>
              </a:rPr>
              <a:t>información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utilizando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TIC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herramienta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optimización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práctica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académica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0" dirty="0">
                <a:latin typeface="Times New Roman"/>
                <a:cs typeface="Times New Roman"/>
              </a:rPr>
              <a:t>y </a:t>
            </a:r>
            <a:r>
              <a:rPr sz="1200" dirty="0">
                <a:latin typeface="Times New Roman"/>
                <a:cs typeface="Times New Roman"/>
              </a:rPr>
              <a:t>profesional</a:t>
            </a:r>
            <a:r>
              <a:rPr sz="1200" spc="10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4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0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área</a:t>
            </a:r>
            <a:r>
              <a:rPr sz="1200" spc="5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4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Enfermería,</a:t>
            </a:r>
            <a:r>
              <a:rPr sz="1200" spc="10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aplicando</a:t>
            </a:r>
            <a:r>
              <a:rPr sz="1200" spc="48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principios</a:t>
            </a:r>
            <a:r>
              <a:rPr sz="1200" spc="10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4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valores</a:t>
            </a:r>
            <a:r>
              <a:rPr sz="1200" spc="4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éticos,</a:t>
            </a:r>
            <a:r>
              <a:rPr sz="1200" spc="4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morales</a:t>
            </a:r>
            <a:r>
              <a:rPr sz="1200" spc="105" dirty="0">
                <a:latin typeface="Times New Roman"/>
                <a:cs typeface="Times New Roman"/>
              </a:rPr>
              <a:t>  </a:t>
            </a:r>
            <a:r>
              <a:rPr sz="1200" spc="-50" dirty="0">
                <a:latin typeface="Times New Roman"/>
                <a:cs typeface="Times New Roman"/>
              </a:rPr>
              <a:t>y </a:t>
            </a:r>
            <a:r>
              <a:rPr sz="1200" spc="-10" dirty="0">
                <a:latin typeface="Times New Roman"/>
                <a:cs typeface="Times New Roman"/>
              </a:rPr>
              <a:t>humanísticos.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15"/>
              </a:spcBef>
            </a:pPr>
            <a:endParaRPr sz="1200">
              <a:latin typeface="Times New Roman"/>
              <a:cs typeface="Times New Roman"/>
            </a:endParaRPr>
          </a:p>
          <a:p>
            <a:pPr marL="50800">
              <a:lnSpc>
                <a:spcPct val="100000"/>
              </a:lnSpc>
              <a:spcBef>
                <a:spcPts val="5"/>
              </a:spcBef>
            </a:pPr>
            <a:r>
              <a:rPr sz="1200" b="1" dirty="0">
                <a:latin typeface="Times New Roman"/>
                <a:cs typeface="Times New Roman"/>
              </a:rPr>
              <a:t>Objetivo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General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775"/>
              </a:spcBef>
            </a:pPr>
            <a:endParaRPr sz="1200">
              <a:latin typeface="Times New Roman"/>
              <a:cs typeface="Times New Roman"/>
            </a:endParaRPr>
          </a:p>
          <a:p>
            <a:pPr marL="12700" marR="8255">
              <a:lnSpc>
                <a:spcPct val="150000"/>
              </a:lnSpc>
              <a:spcBef>
                <a:spcPts val="5"/>
              </a:spcBef>
            </a:pPr>
            <a:r>
              <a:rPr sz="1200" dirty="0">
                <a:latin typeface="Times New Roman"/>
                <a:cs typeface="Times New Roman"/>
              </a:rPr>
              <a:t>Actualizar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diseño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instruccional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asignatura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Introducción</a:t>
            </a:r>
            <a:r>
              <a:rPr sz="1200" spc="3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Computación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dirigida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los </a:t>
            </a:r>
            <a:r>
              <a:rPr sz="1200" dirty="0">
                <a:latin typeface="Times New Roman"/>
                <a:cs typeface="Times New Roman"/>
              </a:rPr>
              <a:t>estudiantes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II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semestre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Enfermería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Decanato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Cs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Salud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UCLA,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Estado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Lara.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20"/>
              </a:spcBef>
            </a:pPr>
            <a:endParaRPr sz="1200">
              <a:latin typeface="Times New Roman"/>
              <a:cs typeface="Times New Roman"/>
            </a:endParaRPr>
          </a:p>
          <a:p>
            <a:pPr marL="50800">
              <a:lnSpc>
                <a:spcPct val="100000"/>
              </a:lnSpc>
            </a:pPr>
            <a:r>
              <a:rPr sz="1200" b="1" dirty="0">
                <a:latin typeface="Times New Roman"/>
                <a:cs typeface="Times New Roman"/>
              </a:rPr>
              <a:t>Objetivos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Específicos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780"/>
              </a:spcBef>
            </a:pPr>
            <a:endParaRPr sz="1200">
              <a:latin typeface="Times New Roman"/>
              <a:cs typeface="Times New Roman"/>
            </a:endParaRPr>
          </a:p>
          <a:p>
            <a:pPr marL="355600" marR="8890" indent="-342900">
              <a:lnSpc>
                <a:spcPct val="150000"/>
              </a:lnSpc>
              <a:buFont typeface="Wingdings"/>
              <a:buChar char=""/>
              <a:tabLst>
                <a:tab pos="355600" algn="l"/>
              </a:tabLst>
            </a:pPr>
            <a:r>
              <a:rPr sz="1200" dirty="0">
                <a:latin typeface="Times New Roman"/>
                <a:cs typeface="Times New Roman"/>
              </a:rPr>
              <a:t>Diagnosticar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competencias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TIC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 estudiantes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asignatura Introducción a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Computación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II semestre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Enfermería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Decanato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Cs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Salud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UCLA.</a:t>
            </a:r>
            <a:endParaRPr sz="1200">
              <a:latin typeface="Times New Roman"/>
              <a:cs typeface="Times New Roman"/>
            </a:endParaRPr>
          </a:p>
          <a:p>
            <a:pPr marL="355600" marR="5715" indent="-342900">
              <a:lnSpc>
                <a:spcPct val="150000"/>
              </a:lnSpc>
              <a:buFont typeface="Wingdings"/>
              <a:buChar char=""/>
              <a:tabLst>
                <a:tab pos="355600" algn="l"/>
              </a:tabLst>
            </a:pPr>
            <a:r>
              <a:rPr sz="1200" dirty="0">
                <a:latin typeface="Times New Roman"/>
                <a:cs typeface="Times New Roman"/>
              </a:rPr>
              <a:t>Determinar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factibilidad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técnica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curricular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llevar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cabo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actualización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diseño </a:t>
            </a:r>
            <a:r>
              <a:rPr sz="1200" dirty="0">
                <a:latin typeface="Times New Roman"/>
                <a:cs typeface="Times New Roman"/>
              </a:rPr>
              <a:t>Instruccional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asignatura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Introducción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Computación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II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semestre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carrera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</a:t>
            </a:r>
            <a:endParaRPr sz="1200">
              <a:latin typeface="Times New Roman"/>
              <a:cs typeface="Times New Roman"/>
            </a:endParaRPr>
          </a:p>
          <a:p>
            <a:pPr marL="355600">
              <a:lnSpc>
                <a:spcPct val="100000"/>
              </a:lnSpc>
              <a:spcBef>
                <a:spcPts val="725"/>
              </a:spcBef>
            </a:pPr>
            <a:r>
              <a:rPr sz="1200" dirty="0">
                <a:latin typeface="Times New Roman"/>
                <a:cs typeface="Times New Roman"/>
              </a:rPr>
              <a:t>Enfermería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Decanato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Cs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Salud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UCLA.</a:t>
            </a:r>
            <a:endParaRPr sz="1200">
              <a:latin typeface="Times New Roman"/>
              <a:cs typeface="Times New Roman"/>
            </a:endParaRPr>
          </a:p>
          <a:p>
            <a:pPr marL="355600" marR="6985" indent="-342900">
              <a:lnSpc>
                <a:spcPct val="150000"/>
              </a:lnSpc>
              <a:buFont typeface="Wingdings"/>
              <a:buChar char=""/>
              <a:tabLst>
                <a:tab pos="355600" algn="l"/>
              </a:tabLst>
            </a:pPr>
            <a:r>
              <a:rPr sz="1200" dirty="0">
                <a:latin typeface="Times New Roman"/>
                <a:cs typeface="Times New Roman"/>
              </a:rPr>
              <a:t>Rediseñar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instrucción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asignatura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Introducción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Computación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II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semestre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carrera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Enfermería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Decanato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Cs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Salud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UCLA.</a:t>
            </a:r>
            <a:endParaRPr sz="1200">
              <a:latin typeface="Times New Roman"/>
              <a:cs typeface="Times New Roman"/>
            </a:endParaRPr>
          </a:p>
        </p:txBody>
      </p:sp>
      <p:pic>
        <p:nvPicPr>
          <p:cNvPr id="17" name="object 17"/>
          <p:cNvPicPr/>
          <p:nvPr/>
        </p:nvPicPr>
        <p:blipFill>
          <a:blip r:embed="rId13" cstate="print"/>
          <a:stretch>
            <a:fillRect/>
          </a:stretch>
        </p:blipFill>
        <p:spPr>
          <a:xfrm>
            <a:off x="4653153" y="142938"/>
            <a:ext cx="1805304" cy="893889"/>
          </a:xfrm>
          <a:prstGeom prst="rect">
            <a:avLst/>
          </a:prstGeom>
        </p:spPr>
      </p:pic>
      <p:sp>
        <p:nvSpPr>
          <p:cNvPr id="18" name="object 18"/>
          <p:cNvSpPr txBox="1"/>
          <p:nvPr/>
        </p:nvSpPr>
        <p:spPr>
          <a:xfrm>
            <a:off x="1211681" y="8188580"/>
            <a:ext cx="4498975" cy="760095"/>
          </a:xfrm>
          <a:prstGeom prst="rect">
            <a:avLst/>
          </a:prstGeom>
        </p:spPr>
        <p:txBody>
          <a:bodyPr vert="horz" wrap="square" lIns="0" tIns="3175" rIns="0" bIns="0" rtlCol="0">
            <a:spAutoFit/>
          </a:bodyPr>
          <a:lstStyle/>
          <a:p>
            <a:pPr marL="12065" marR="5080" indent="1270" algn="ctr">
              <a:lnSpc>
                <a:spcPts val="1320"/>
              </a:lnSpc>
              <a:spcBef>
                <a:spcPts val="25"/>
              </a:spcBef>
            </a:pPr>
            <a:r>
              <a:rPr sz="1100" b="1" dirty="0">
                <a:latin typeface="Times New Roman"/>
                <a:cs typeface="Times New Roman"/>
              </a:rPr>
              <a:t>Actualización</a:t>
            </a:r>
            <a:r>
              <a:rPr sz="1100" b="1" spc="-4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del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Diseño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Instruccional</a:t>
            </a:r>
            <a:r>
              <a:rPr sz="1100" b="1" spc="-5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de</a:t>
            </a:r>
            <a:r>
              <a:rPr sz="1100" b="1" spc="-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la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Asignatura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Introducción</a:t>
            </a:r>
            <a:r>
              <a:rPr sz="1100" b="1" spc="-4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</a:t>
            </a:r>
            <a:r>
              <a:rPr sz="1100" b="1" spc="-5" dirty="0">
                <a:latin typeface="Times New Roman"/>
                <a:cs typeface="Times New Roman"/>
              </a:rPr>
              <a:t> </a:t>
            </a:r>
            <a:r>
              <a:rPr sz="1100" b="1" spc="-25" dirty="0">
                <a:latin typeface="Times New Roman"/>
                <a:cs typeface="Times New Roman"/>
              </a:rPr>
              <a:t>la </a:t>
            </a:r>
            <a:r>
              <a:rPr sz="1100" b="1" dirty="0">
                <a:latin typeface="Times New Roman"/>
                <a:cs typeface="Times New Roman"/>
              </a:rPr>
              <a:t>Computación</a:t>
            </a:r>
            <a:r>
              <a:rPr sz="1100" b="1" spc="-4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del</a:t>
            </a:r>
            <a:r>
              <a:rPr sz="1100" b="1" spc="-1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II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Semestre</a:t>
            </a:r>
            <a:r>
              <a:rPr sz="1100" b="1" spc="-4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de</a:t>
            </a:r>
            <a:r>
              <a:rPr sz="1100" b="1" spc="-1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Enfermería</a:t>
            </a:r>
            <a:r>
              <a:rPr sz="1100" b="1" spc="-4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del</a:t>
            </a:r>
            <a:r>
              <a:rPr sz="1100" b="1" spc="-1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Decanato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de</a:t>
            </a:r>
            <a:r>
              <a:rPr sz="1100" b="1" spc="-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Ciencias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de</a:t>
            </a:r>
            <a:r>
              <a:rPr sz="1100" b="1" spc="-5" dirty="0">
                <a:latin typeface="Times New Roman"/>
                <a:cs typeface="Times New Roman"/>
              </a:rPr>
              <a:t> </a:t>
            </a:r>
            <a:r>
              <a:rPr sz="1100" b="1" spc="-25" dirty="0">
                <a:latin typeface="Times New Roman"/>
                <a:cs typeface="Times New Roman"/>
              </a:rPr>
              <a:t>la </a:t>
            </a:r>
            <a:r>
              <a:rPr sz="1100" b="1" dirty="0">
                <a:latin typeface="Times New Roman"/>
                <a:cs typeface="Times New Roman"/>
              </a:rPr>
              <a:t>Salud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de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la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UCLA,</a:t>
            </a:r>
            <a:r>
              <a:rPr sz="1100" b="1" spc="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Barquisimeto,</a:t>
            </a:r>
            <a:r>
              <a:rPr sz="1100" b="1" spc="-6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Estado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spc="-20" dirty="0">
                <a:latin typeface="Times New Roman"/>
                <a:cs typeface="Times New Roman"/>
              </a:rPr>
              <a:t>Lara</a:t>
            </a:r>
            <a:endParaRPr sz="1100">
              <a:latin typeface="Times New Roman"/>
              <a:cs typeface="Times New Roman"/>
            </a:endParaRPr>
          </a:p>
          <a:p>
            <a:pPr marL="2540" algn="ctr">
              <a:lnSpc>
                <a:spcPct val="100000"/>
              </a:lnSpc>
              <a:spcBef>
                <a:spcPts val="439"/>
              </a:spcBef>
            </a:pPr>
            <a:r>
              <a:rPr sz="1200" b="1" dirty="0">
                <a:latin typeface="Times New Roman"/>
                <a:cs typeface="Times New Roman"/>
              </a:rPr>
              <a:t>Ing.</a:t>
            </a:r>
            <a:r>
              <a:rPr sz="1200" b="1" spc="-4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Keyla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Torrealba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9" name="object 19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71932" rIns="0" bIns="0" rtlCol="0">
            <a:spAutoFit/>
          </a:bodyPr>
          <a:lstStyle/>
          <a:p>
            <a:pPr marL="116839">
              <a:lnSpc>
                <a:spcPts val="1410"/>
              </a:lnSpc>
            </a:pPr>
            <a:fld id="{81D60167-4931-47E6-BA6A-407CBD079E47}" type="slidenum">
              <a:rPr spc="-25" dirty="0"/>
              <a:t>154</a:t>
            </a:fld>
            <a:endParaRPr spc="-25" dirty="0"/>
          </a:p>
        </p:txBody>
      </p:sp>
      <p:grpSp>
        <p:nvGrpSpPr>
          <p:cNvPr id="20" name="Grupo 19">
            <a:extLst>
              <a:ext uri="{FF2B5EF4-FFF2-40B4-BE49-F238E27FC236}">
                <a16:creationId xmlns:a16="http://schemas.microsoft.com/office/drawing/2014/main" id="{52FFEBE9-8FE1-BE80-E893-F1907DAA0118}"/>
              </a:ext>
            </a:extLst>
          </p:cNvPr>
          <p:cNvGrpSpPr/>
          <p:nvPr/>
        </p:nvGrpSpPr>
        <p:grpSpPr>
          <a:xfrm>
            <a:off x="95998" y="110555"/>
            <a:ext cx="6665976" cy="1452626"/>
            <a:chOff x="470065" y="1951410"/>
            <a:chExt cx="6665976" cy="1452626"/>
          </a:xfrm>
        </p:grpSpPr>
        <p:grpSp>
          <p:nvGrpSpPr>
            <p:cNvPr id="21" name="object 12">
              <a:extLst>
                <a:ext uri="{FF2B5EF4-FFF2-40B4-BE49-F238E27FC236}">
                  <a16:creationId xmlns:a16="http://schemas.microsoft.com/office/drawing/2014/main" id="{ADE71C02-E47C-6D08-46FC-515510B27180}"/>
                </a:ext>
              </a:extLst>
            </p:cNvPr>
            <p:cNvGrpSpPr/>
            <p:nvPr/>
          </p:nvGrpSpPr>
          <p:grpSpPr>
            <a:xfrm>
              <a:off x="470065" y="1951664"/>
              <a:ext cx="6665976" cy="1452372"/>
              <a:chOff x="96011" y="115823"/>
              <a:chExt cx="6665976" cy="1452372"/>
            </a:xfrm>
          </p:grpSpPr>
          <p:pic>
            <p:nvPicPr>
              <p:cNvPr id="25" name="object 13">
                <a:extLst>
                  <a:ext uri="{FF2B5EF4-FFF2-40B4-BE49-F238E27FC236}">
                    <a16:creationId xmlns:a16="http://schemas.microsoft.com/office/drawing/2014/main" id="{75A41935-2AA6-755B-EA9B-10EC85E85C22}"/>
                  </a:ext>
                </a:extLst>
              </p:cNvPr>
              <p:cNvPicPr/>
              <p:nvPr/>
            </p:nvPicPr>
            <p:blipFill>
              <a:blip r:embed="rId3" cstate="print"/>
              <a:stretch>
                <a:fillRect/>
              </a:stretch>
            </p:blipFill>
            <p:spPr>
              <a:xfrm>
                <a:off x="96011" y="115823"/>
                <a:ext cx="6665976" cy="1452372"/>
              </a:xfrm>
              <a:prstGeom prst="rect">
                <a:avLst/>
              </a:prstGeom>
            </p:spPr>
          </p:pic>
          <p:pic>
            <p:nvPicPr>
              <p:cNvPr id="26" name="object 14">
                <a:extLst>
                  <a:ext uri="{FF2B5EF4-FFF2-40B4-BE49-F238E27FC236}">
                    <a16:creationId xmlns:a16="http://schemas.microsoft.com/office/drawing/2014/main" id="{BBC6D37A-E2EF-62E5-CAE1-86197223138F}"/>
                  </a:ext>
                </a:extLst>
              </p:cNvPr>
              <p:cNvPicPr/>
              <p:nvPr/>
            </p:nvPicPr>
            <p:blipFill>
              <a:blip r:embed="rId4" cstate="print"/>
              <a:stretch>
                <a:fillRect/>
              </a:stretch>
            </p:blipFill>
            <p:spPr>
              <a:xfrm>
                <a:off x="142849" y="142875"/>
                <a:ext cx="6572275" cy="1358646"/>
              </a:xfrm>
              <a:prstGeom prst="rect">
                <a:avLst/>
              </a:prstGeom>
            </p:spPr>
          </p:pic>
          <p:sp>
            <p:nvSpPr>
              <p:cNvPr id="27" name="object 15">
                <a:extLst>
                  <a:ext uri="{FF2B5EF4-FFF2-40B4-BE49-F238E27FC236}">
                    <a16:creationId xmlns:a16="http://schemas.microsoft.com/office/drawing/2014/main" id="{8119236E-1E7D-3C6B-6611-27E460B3DD8F}"/>
                  </a:ext>
                </a:extLst>
              </p:cNvPr>
              <p:cNvSpPr/>
              <p:nvPr/>
            </p:nvSpPr>
            <p:spPr>
              <a:xfrm>
                <a:off x="142849" y="142875"/>
                <a:ext cx="6572884" cy="1358900"/>
              </a:xfrm>
              <a:custGeom>
                <a:avLst/>
                <a:gdLst/>
                <a:ahLst/>
                <a:cxnLst/>
                <a:rect l="l" t="t" r="r" b="b"/>
                <a:pathLst>
                  <a:path w="6572884" h="1358900">
                    <a:moveTo>
                      <a:pt x="0" y="226441"/>
                    </a:moveTo>
                    <a:lnTo>
                      <a:pt x="4600" y="180795"/>
                    </a:lnTo>
                    <a:lnTo>
                      <a:pt x="17795" y="138285"/>
                    </a:lnTo>
                    <a:lnTo>
                      <a:pt x="38673" y="99820"/>
                    </a:lnTo>
                    <a:lnTo>
                      <a:pt x="66324" y="66309"/>
                    </a:lnTo>
                    <a:lnTo>
                      <a:pt x="99837" y="38663"/>
                    </a:lnTo>
                    <a:lnTo>
                      <a:pt x="138301" y="17789"/>
                    </a:lnTo>
                    <a:lnTo>
                      <a:pt x="180806" y="4599"/>
                    </a:lnTo>
                    <a:lnTo>
                      <a:pt x="226440" y="0"/>
                    </a:lnTo>
                    <a:lnTo>
                      <a:pt x="6345834" y="0"/>
                    </a:lnTo>
                    <a:lnTo>
                      <a:pt x="6391480" y="4599"/>
                    </a:lnTo>
                    <a:lnTo>
                      <a:pt x="6433990" y="17789"/>
                    </a:lnTo>
                    <a:lnTo>
                      <a:pt x="6472455" y="38663"/>
                    </a:lnTo>
                    <a:lnTo>
                      <a:pt x="6505965" y="66309"/>
                    </a:lnTo>
                    <a:lnTo>
                      <a:pt x="6533612" y="99820"/>
                    </a:lnTo>
                    <a:lnTo>
                      <a:pt x="6554485" y="138285"/>
                    </a:lnTo>
                    <a:lnTo>
                      <a:pt x="6567676" y="180795"/>
                    </a:lnTo>
                    <a:lnTo>
                      <a:pt x="6572275" y="226441"/>
                    </a:lnTo>
                    <a:lnTo>
                      <a:pt x="6572275" y="1132204"/>
                    </a:lnTo>
                    <a:lnTo>
                      <a:pt x="6567676" y="1177850"/>
                    </a:lnTo>
                    <a:lnTo>
                      <a:pt x="6554485" y="1220360"/>
                    </a:lnTo>
                    <a:lnTo>
                      <a:pt x="6533612" y="1258825"/>
                    </a:lnTo>
                    <a:lnTo>
                      <a:pt x="6505965" y="1292336"/>
                    </a:lnTo>
                    <a:lnTo>
                      <a:pt x="6472455" y="1319982"/>
                    </a:lnTo>
                    <a:lnTo>
                      <a:pt x="6433990" y="1340856"/>
                    </a:lnTo>
                    <a:lnTo>
                      <a:pt x="6391480" y="1354046"/>
                    </a:lnTo>
                    <a:lnTo>
                      <a:pt x="6345834" y="1358646"/>
                    </a:lnTo>
                    <a:lnTo>
                      <a:pt x="226440" y="1358646"/>
                    </a:lnTo>
                    <a:lnTo>
                      <a:pt x="180806" y="1354046"/>
                    </a:lnTo>
                    <a:lnTo>
                      <a:pt x="138301" y="1340856"/>
                    </a:lnTo>
                    <a:lnTo>
                      <a:pt x="99837" y="1319982"/>
                    </a:lnTo>
                    <a:lnTo>
                      <a:pt x="66324" y="1292336"/>
                    </a:lnTo>
                    <a:lnTo>
                      <a:pt x="38673" y="1258825"/>
                    </a:lnTo>
                    <a:lnTo>
                      <a:pt x="17795" y="1220360"/>
                    </a:lnTo>
                    <a:lnTo>
                      <a:pt x="4600" y="1177850"/>
                    </a:lnTo>
                    <a:lnTo>
                      <a:pt x="0" y="1132204"/>
                    </a:lnTo>
                    <a:lnTo>
                      <a:pt x="0" y="226441"/>
                    </a:lnTo>
                    <a:close/>
                  </a:path>
                </a:pathLst>
              </a:custGeom>
              <a:ln w="9525">
                <a:solidFill>
                  <a:srgbClr val="55CE74"/>
                </a:solidFill>
              </a:ln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pic>
            <p:nvPicPr>
              <p:cNvPr id="28" name="object 16">
                <a:extLst>
                  <a:ext uri="{FF2B5EF4-FFF2-40B4-BE49-F238E27FC236}">
                    <a16:creationId xmlns:a16="http://schemas.microsoft.com/office/drawing/2014/main" id="{58B71C03-7462-18B3-10B1-7BF11852DB80}"/>
                  </a:ext>
                </a:extLst>
              </p:cNvPr>
              <p:cNvPicPr/>
              <p:nvPr/>
            </p:nvPicPr>
            <p:blipFill>
              <a:blip r:embed="rId5" cstate="print"/>
              <a:stretch>
                <a:fillRect/>
              </a:stretch>
            </p:blipFill>
            <p:spPr>
              <a:xfrm>
                <a:off x="2500248" y="305930"/>
                <a:ext cx="1714500" cy="733945"/>
              </a:xfrm>
              <a:prstGeom prst="rect">
                <a:avLst/>
              </a:prstGeom>
            </p:spPr>
          </p:pic>
        </p:grpSp>
        <p:sp>
          <p:nvSpPr>
            <p:cNvPr id="22" name="object 16">
              <a:extLst>
                <a:ext uri="{FF2B5EF4-FFF2-40B4-BE49-F238E27FC236}">
                  <a16:creationId xmlns:a16="http://schemas.microsoft.com/office/drawing/2014/main" id="{75B4E740-0438-976F-7749-84C51272E789}"/>
                </a:ext>
              </a:extLst>
            </p:cNvPr>
            <p:cNvSpPr txBox="1"/>
            <p:nvPr/>
          </p:nvSpPr>
          <p:spPr>
            <a:xfrm>
              <a:off x="2775727" y="2875716"/>
              <a:ext cx="3332858" cy="391795"/>
            </a:xfrm>
            <a:prstGeom prst="rect">
              <a:avLst/>
            </a:prstGeom>
            <a:noFill/>
          </p:spPr>
          <p:txBody>
            <a:bodyPr vert="horz" wrap="square" lIns="0" tIns="12700" rIns="0" bIns="0" rtlCol="0">
              <a:spAutoFit/>
            </a:bodyPr>
            <a:lstStyle/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Volumen 4,  Número 1  Enero a Julio 2021</a:t>
              </a:r>
            </a:p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Revista Semestral. Venezuela</a:t>
              </a:r>
              <a:endParaRPr sz="1200" dirty="0">
                <a:latin typeface="Arial"/>
                <a:cs typeface="Arial"/>
              </a:endParaRPr>
            </a:p>
          </p:txBody>
        </p:sp>
        <p:pic>
          <p:nvPicPr>
            <p:cNvPr id="23" name="object 25">
              <a:extLst>
                <a:ext uri="{FF2B5EF4-FFF2-40B4-BE49-F238E27FC236}">
                  <a16:creationId xmlns:a16="http://schemas.microsoft.com/office/drawing/2014/main" id="{25B17D22-63BF-BC29-1FAA-D80FD3256C9B}"/>
                </a:ext>
              </a:extLst>
            </p:cNvPr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470065" y="2027896"/>
              <a:ext cx="2305662" cy="1053903"/>
            </a:xfrm>
            <a:prstGeom prst="rect">
              <a:avLst/>
            </a:prstGeom>
          </p:spPr>
        </p:pic>
        <p:pic>
          <p:nvPicPr>
            <p:cNvPr id="24" name="object 31">
              <a:extLst>
                <a:ext uri="{FF2B5EF4-FFF2-40B4-BE49-F238E27FC236}">
                  <a16:creationId xmlns:a16="http://schemas.microsoft.com/office/drawing/2014/main" id="{C5D2BB42-AEFE-C242-F9D0-D61A812C11A6}"/>
                </a:ext>
              </a:extLst>
            </p:cNvPr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4932681" y="1951410"/>
              <a:ext cx="1805304" cy="893889"/>
            </a:xfrm>
            <a:prstGeom prst="rect">
              <a:avLst/>
            </a:prstGeom>
          </p:spPr>
        </p:pic>
      </p:grpSp>
    </p:spTree>
  </p:cSld>
  <p:clrMapOvr>
    <a:masterClrMapping/>
  </p:clrMapOvr>
</p:sld>
</file>

<file path=ppt/slides/slide1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94485" y="115823"/>
            <a:ext cx="6669405" cy="8926195"/>
            <a:chOff x="94485" y="115823"/>
            <a:chExt cx="6669405" cy="8926195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204216" y="8651747"/>
              <a:ext cx="6518148" cy="158496"/>
            </a:xfrm>
            <a:prstGeom prst="rect">
              <a:avLst/>
            </a:prstGeom>
          </p:spPr>
        </p:pic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96012" y="115823"/>
              <a:ext cx="6665976" cy="1452372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42849" y="142875"/>
              <a:ext cx="6572275" cy="1358646"/>
            </a:xfrm>
            <a:prstGeom prst="rect">
              <a:avLst/>
            </a:prstGeom>
          </p:spPr>
        </p:pic>
        <p:sp>
          <p:nvSpPr>
            <p:cNvPr id="6" name="object 6"/>
            <p:cNvSpPr/>
            <p:nvPr/>
          </p:nvSpPr>
          <p:spPr>
            <a:xfrm>
              <a:off x="142849" y="142875"/>
              <a:ext cx="6572884" cy="1358900"/>
            </a:xfrm>
            <a:custGeom>
              <a:avLst/>
              <a:gdLst/>
              <a:ahLst/>
              <a:cxnLst/>
              <a:rect l="l" t="t" r="r" b="b"/>
              <a:pathLst>
                <a:path w="6572884" h="1358900">
                  <a:moveTo>
                    <a:pt x="0" y="226441"/>
                  </a:moveTo>
                  <a:lnTo>
                    <a:pt x="4600" y="180795"/>
                  </a:lnTo>
                  <a:lnTo>
                    <a:pt x="17795" y="138285"/>
                  </a:lnTo>
                  <a:lnTo>
                    <a:pt x="38673" y="99820"/>
                  </a:lnTo>
                  <a:lnTo>
                    <a:pt x="66324" y="66309"/>
                  </a:lnTo>
                  <a:lnTo>
                    <a:pt x="99837" y="38663"/>
                  </a:lnTo>
                  <a:lnTo>
                    <a:pt x="138301" y="17789"/>
                  </a:lnTo>
                  <a:lnTo>
                    <a:pt x="180806" y="4599"/>
                  </a:lnTo>
                  <a:lnTo>
                    <a:pt x="226440" y="0"/>
                  </a:lnTo>
                  <a:lnTo>
                    <a:pt x="6345834" y="0"/>
                  </a:lnTo>
                  <a:lnTo>
                    <a:pt x="6391480" y="4599"/>
                  </a:lnTo>
                  <a:lnTo>
                    <a:pt x="6433990" y="17789"/>
                  </a:lnTo>
                  <a:lnTo>
                    <a:pt x="6472455" y="38663"/>
                  </a:lnTo>
                  <a:lnTo>
                    <a:pt x="6505965" y="66309"/>
                  </a:lnTo>
                  <a:lnTo>
                    <a:pt x="6533612" y="99820"/>
                  </a:lnTo>
                  <a:lnTo>
                    <a:pt x="6554485" y="138285"/>
                  </a:lnTo>
                  <a:lnTo>
                    <a:pt x="6567676" y="180795"/>
                  </a:lnTo>
                  <a:lnTo>
                    <a:pt x="6572275" y="226441"/>
                  </a:lnTo>
                  <a:lnTo>
                    <a:pt x="6572275" y="1132204"/>
                  </a:lnTo>
                  <a:lnTo>
                    <a:pt x="6567676" y="1177850"/>
                  </a:lnTo>
                  <a:lnTo>
                    <a:pt x="6554485" y="1220360"/>
                  </a:lnTo>
                  <a:lnTo>
                    <a:pt x="6533612" y="1258825"/>
                  </a:lnTo>
                  <a:lnTo>
                    <a:pt x="6505965" y="1292336"/>
                  </a:lnTo>
                  <a:lnTo>
                    <a:pt x="6472455" y="1319982"/>
                  </a:lnTo>
                  <a:lnTo>
                    <a:pt x="6433990" y="1340856"/>
                  </a:lnTo>
                  <a:lnTo>
                    <a:pt x="6391480" y="1354046"/>
                  </a:lnTo>
                  <a:lnTo>
                    <a:pt x="6345834" y="1358646"/>
                  </a:lnTo>
                  <a:lnTo>
                    <a:pt x="226440" y="1358646"/>
                  </a:lnTo>
                  <a:lnTo>
                    <a:pt x="180806" y="1354046"/>
                  </a:lnTo>
                  <a:lnTo>
                    <a:pt x="138301" y="1340856"/>
                  </a:lnTo>
                  <a:lnTo>
                    <a:pt x="99837" y="1319982"/>
                  </a:lnTo>
                  <a:lnTo>
                    <a:pt x="66324" y="1292336"/>
                  </a:lnTo>
                  <a:lnTo>
                    <a:pt x="38673" y="1258825"/>
                  </a:lnTo>
                  <a:lnTo>
                    <a:pt x="17795" y="1220360"/>
                  </a:lnTo>
                  <a:lnTo>
                    <a:pt x="4600" y="1177850"/>
                  </a:lnTo>
                  <a:lnTo>
                    <a:pt x="0" y="1132204"/>
                  </a:lnTo>
                  <a:lnTo>
                    <a:pt x="0" y="226441"/>
                  </a:lnTo>
                  <a:close/>
                </a:path>
              </a:pathLst>
            </a:custGeom>
            <a:ln w="9525">
              <a:solidFill>
                <a:srgbClr val="55CE7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" name="object 7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2500248" y="305930"/>
              <a:ext cx="1714500" cy="733945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2738628" y="1024127"/>
              <a:ext cx="1897379" cy="371855"/>
            </a:xfrm>
            <a:prstGeom prst="rect">
              <a:avLst/>
            </a:prstGeom>
          </p:spPr>
        </p:pic>
        <p:pic>
          <p:nvPicPr>
            <p:cNvPr id="9" name="object 9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4401312" y="1024127"/>
              <a:ext cx="1577339" cy="371855"/>
            </a:xfrm>
            <a:prstGeom prst="rect">
              <a:avLst/>
            </a:prstGeom>
          </p:spPr>
        </p:pic>
        <p:pic>
          <p:nvPicPr>
            <p:cNvPr id="10" name="object 10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3169920" y="1207007"/>
              <a:ext cx="1546859" cy="371855"/>
            </a:xfrm>
            <a:prstGeom prst="rect">
              <a:avLst/>
            </a:prstGeom>
          </p:spPr>
        </p:pic>
        <p:pic>
          <p:nvPicPr>
            <p:cNvPr id="11" name="object 11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4482083" y="1207007"/>
              <a:ext cx="284988" cy="371855"/>
            </a:xfrm>
            <a:prstGeom prst="rect">
              <a:avLst/>
            </a:prstGeom>
          </p:spPr>
        </p:pic>
        <p:pic>
          <p:nvPicPr>
            <p:cNvPr id="12" name="object 12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4571999" y="1207007"/>
              <a:ext cx="1013460" cy="371855"/>
            </a:xfrm>
            <a:prstGeom prst="rect">
              <a:avLst/>
            </a:prstGeom>
          </p:spPr>
        </p:pic>
        <p:pic>
          <p:nvPicPr>
            <p:cNvPr id="13" name="object 13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324612" y="234695"/>
              <a:ext cx="1719072" cy="1341120"/>
            </a:xfrm>
            <a:prstGeom prst="rect">
              <a:avLst/>
            </a:prstGeom>
          </p:spPr>
        </p:pic>
        <p:pic>
          <p:nvPicPr>
            <p:cNvPr id="14" name="object 14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5606795" y="8193022"/>
              <a:ext cx="1092707" cy="848868"/>
            </a:xfrm>
            <a:prstGeom prst="rect">
              <a:avLst/>
            </a:prstGeom>
          </p:spPr>
        </p:pic>
        <p:pic>
          <p:nvPicPr>
            <p:cNvPr id="15" name="object 15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109728" y="8193022"/>
              <a:ext cx="1092708" cy="848868"/>
            </a:xfrm>
            <a:prstGeom prst="rect">
              <a:avLst/>
            </a:prstGeom>
          </p:spPr>
        </p:pic>
      </p:grpSp>
      <p:sp>
        <p:nvSpPr>
          <p:cNvPr id="16" name="object 16"/>
          <p:cNvSpPr txBox="1"/>
          <p:nvPr/>
        </p:nvSpPr>
        <p:spPr>
          <a:xfrm>
            <a:off x="293014" y="1068451"/>
            <a:ext cx="6205220" cy="688975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2992755" marR="631190" indent="-431800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Arial"/>
                <a:cs typeface="Arial"/>
              </a:rPr>
              <a:t>6ta.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Edición</a:t>
            </a:r>
            <a:r>
              <a:rPr sz="1200" b="1" spc="-10" dirty="0">
                <a:latin typeface="Arial"/>
                <a:cs typeface="Arial"/>
              </a:rPr>
              <a:t> Volumen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I</a:t>
            </a:r>
            <a:r>
              <a:rPr sz="1200" b="1" spc="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Enero</a:t>
            </a:r>
            <a:r>
              <a:rPr sz="1200" b="1" spc="-3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a</a:t>
            </a:r>
            <a:r>
              <a:rPr sz="1200" b="1" spc="-2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Julio</a:t>
            </a:r>
            <a:r>
              <a:rPr sz="1200" b="1" spc="-5" dirty="0">
                <a:latin typeface="Arial"/>
                <a:cs typeface="Arial"/>
              </a:rPr>
              <a:t> </a:t>
            </a:r>
            <a:r>
              <a:rPr sz="1200" b="1" spc="-20" dirty="0">
                <a:latin typeface="Arial"/>
                <a:cs typeface="Arial"/>
              </a:rPr>
              <a:t>2021 </a:t>
            </a:r>
            <a:r>
              <a:rPr sz="1200" b="1" dirty="0">
                <a:latin typeface="Arial"/>
                <a:cs typeface="Arial"/>
              </a:rPr>
              <a:t>Revista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Semestral-</a:t>
            </a:r>
            <a:r>
              <a:rPr sz="1200" b="1" spc="-40" dirty="0">
                <a:latin typeface="Arial"/>
                <a:cs typeface="Arial"/>
              </a:rPr>
              <a:t> </a:t>
            </a:r>
            <a:r>
              <a:rPr sz="1200" b="1" spc="-10" dirty="0">
                <a:latin typeface="Arial"/>
                <a:cs typeface="Arial"/>
              </a:rPr>
              <a:t>Venezuela</a:t>
            </a:r>
            <a:endParaRPr sz="1200">
              <a:latin typeface="Arial"/>
              <a:cs typeface="Arial"/>
            </a:endParaRPr>
          </a:p>
          <a:p>
            <a:pPr algn="ctr">
              <a:lnSpc>
                <a:spcPct val="100000"/>
              </a:lnSpc>
              <a:spcBef>
                <a:spcPts val="755"/>
              </a:spcBef>
            </a:pPr>
            <a:r>
              <a:rPr sz="1200" b="1" dirty="0">
                <a:latin typeface="Times New Roman"/>
                <a:cs typeface="Times New Roman"/>
              </a:rPr>
              <a:t>BASES</a:t>
            </a:r>
            <a:r>
              <a:rPr sz="1200" b="1" spc="-4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TEÓRICAS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60"/>
              </a:spcBef>
            </a:pPr>
            <a:endParaRPr sz="1200">
              <a:latin typeface="Times New Roman"/>
              <a:cs typeface="Times New Roman"/>
            </a:endParaRPr>
          </a:p>
          <a:p>
            <a:pPr marL="375285" marR="5080" indent="-36322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modelos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instruccionales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deben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fundamentar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pedagogía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teorías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aprendizaje,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han </a:t>
            </a:r>
            <a:r>
              <a:rPr sz="1200" dirty="0">
                <a:latin typeface="Times New Roman"/>
                <a:cs typeface="Times New Roman"/>
              </a:rPr>
              <a:t>venido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surgiendo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desde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tiempos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antiguos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dada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curiosidad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ser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humano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conocer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spc="-50" dirty="0">
                <a:latin typeface="Times New Roman"/>
                <a:cs typeface="Times New Roman"/>
              </a:rPr>
              <a:t>y </a:t>
            </a:r>
            <a:r>
              <a:rPr sz="1200" dirty="0">
                <a:latin typeface="Times New Roman"/>
                <a:cs typeface="Times New Roman"/>
              </a:rPr>
              <a:t>explicar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forma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lleva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cabo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proceso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aprendizaje.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caso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hará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alusión </a:t>
            </a:r>
            <a:r>
              <a:rPr sz="1200" dirty="0">
                <a:latin typeface="Times New Roman"/>
                <a:cs typeface="Times New Roman"/>
              </a:rPr>
              <a:t>al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constructivismo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modelo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instruccional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Escontrela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mantuvo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parte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fundamentación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-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diseño</a:t>
            </a:r>
            <a:r>
              <a:rPr sz="1200" spc="-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instruccional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propuesto.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60"/>
              </a:spcBef>
            </a:pP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1200" b="1" i="1" spc="-10" dirty="0">
                <a:latin typeface="Times New Roman"/>
                <a:cs typeface="Times New Roman"/>
              </a:rPr>
              <a:t>Teorías</a:t>
            </a:r>
            <a:r>
              <a:rPr sz="1200" b="1" i="1" spc="-60" dirty="0">
                <a:latin typeface="Times New Roman"/>
                <a:cs typeface="Times New Roman"/>
              </a:rPr>
              <a:t> </a:t>
            </a:r>
            <a:r>
              <a:rPr sz="1200" b="1" i="1" spc="-10" dirty="0">
                <a:latin typeface="Times New Roman"/>
                <a:cs typeface="Times New Roman"/>
              </a:rPr>
              <a:t>Constructivista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60"/>
              </a:spcBef>
            </a:pPr>
            <a:endParaRPr sz="1200">
              <a:latin typeface="Times New Roman"/>
              <a:cs typeface="Times New Roman"/>
            </a:endParaRPr>
          </a:p>
          <a:p>
            <a:pPr marL="375285" marR="6350" indent="-36322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conocido que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teoría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constructivista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busca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aprendiz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asocie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conocimientos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previos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las </a:t>
            </a:r>
            <a:r>
              <a:rPr sz="1200" dirty="0">
                <a:latin typeface="Times New Roman"/>
                <a:cs typeface="Times New Roman"/>
              </a:rPr>
              <a:t>experiencias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nuevas,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aplicarlo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ambientes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virtuales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aprendizaje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Guzmán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(2016) </a:t>
            </a:r>
            <a:r>
              <a:rPr sz="1200" dirty="0">
                <a:latin typeface="Times New Roman"/>
                <a:cs typeface="Times New Roman"/>
              </a:rPr>
              <a:t>señala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función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pedagógica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misma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es:</a:t>
            </a:r>
            <a:r>
              <a:rPr sz="1200" spc="18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“(…)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desarrollar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estudiantes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las </a:t>
            </a:r>
            <a:r>
              <a:rPr sz="1200" dirty="0">
                <a:latin typeface="Times New Roman"/>
                <a:cs typeface="Times New Roman"/>
              </a:rPr>
              <a:t>capacidades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cognitivas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realizar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aprendizajes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significativos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sí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solos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situaciones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spc="-50" dirty="0">
                <a:latin typeface="Times New Roman"/>
                <a:cs typeface="Times New Roman"/>
              </a:rPr>
              <a:t>y </a:t>
            </a:r>
            <a:r>
              <a:rPr sz="1200" dirty="0">
                <a:latin typeface="Times New Roman"/>
                <a:cs typeface="Times New Roman"/>
              </a:rPr>
              <a:t>circunstancias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diversas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pueden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sintetizarse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enseñar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pensar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actuar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sobre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contenidos </a:t>
            </a:r>
            <a:r>
              <a:rPr sz="1200" dirty="0">
                <a:latin typeface="Times New Roman"/>
                <a:cs typeface="Times New Roman"/>
              </a:rPr>
              <a:t>significativos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contextuales”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(p. 27), haciendo mención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además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 la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EaD se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cumple </a:t>
            </a:r>
            <a:r>
              <a:rPr sz="1200" spc="-20" dirty="0">
                <a:latin typeface="Times New Roman"/>
                <a:cs typeface="Times New Roman"/>
              </a:rPr>
              <a:t>ésta </a:t>
            </a:r>
            <a:r>
              <a:rPr sz="1200" dirty="0">
                <a:latin typeface="Times New Roman"/>
                <a:cs typeface="Times New Roman"/>
              </a:rPr>
              <a:t>función,</a:t>
            </a:r>
            <a:r>
              <a:rPr sz="1200" spc="3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ya</a:t>
            </a:r>
            <a:r>
              <a:rPr sz="1200" spc="3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3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3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3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procesos</a:t>
            </a:r>
            <a:r>
              <a:rPr sz="1200" spc="3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enseñanza</a:t>
            </a:r>
            <a:r>
              <a:rPr sz="1200" spc="3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aprendizaje</a:t>
            </a:r>
            <a:r>
              <a:rPr sz="1200" spc="3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3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articula</a:t>
            </a:r>
            <a:r>
              <a:rPr sz="1200" spc="3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30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interacción </a:t>
            </a:r>
            <a:r>
              <a:rPr sz="1200" dirty="0">
                <a:latin typeface="Times New Roman"/>
                <a:cs typeface="Times New Roman"/>
              </a:rPr>
              <a:t>bidireccional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entre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estudiantes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entre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tutor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estudiante,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mediante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cual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produce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un </a:t>
            </a:r>
            <a:r>
              <a:rPr sz="1200" spc="-10" dirty="0">
                <a:latin typeface="Times New Roman"/>
                <a:cs typeface="Times New Roman"/>
              </a:rPr>
              <a:t>significado</a:t>
            </a:r>
            <a:endParaRPr sz="1200">
              <a:latin typeface="Times New Roman"/>
              <a:cs typeface="Times New Roman"/>
            </a:endParaRPr>
          </a:p>
          <a:p>
            <a:pPr marL="375285" marR="6985" indent="-363220" algn="just">
              <a:lnSpc>
                <a:spcPct val="100000"/>
              </a:lnSpc>
              <a:spcBef>
                <a:spcPts val="5"/>
              </a:spcBef>
            </a:pP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relación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teoría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mencionada,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autora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buscó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incorporar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estrategias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adecuadas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para </a:t>
            </a:r>
            <a:r>
              <a:rPr sz="1200" dirty="0">
                <a:latin typeface="Times New Roman"/>
                <a:cs typeface="Times New Roman"/>
              </a:rPr>
              <a:t>desarrollar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pensamiento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crítico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reflexivo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estudiante,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ayudarlo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aplicar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aprendido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solución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problemas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mejorar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situaciones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específicas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entorno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partir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experiencia,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tal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manera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desde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contenidos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específicos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sobre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Computador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y/o </a:t>
            </a:r>
            <a:r>
              <a:rPr sz="1200" dirty="0">
                <a:latin typeface="Times New Roman"/>
                <a:cs typeface="Times New Roman"/>
              </a:rPr>
              <a:t>Paquetes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Ofimáticos,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proceso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enseñanza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aprendizaje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lleve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indagar,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ejemplo, </a:t>
            </a:r>
            <a:r>
              <a:rPr sz="1200" dirty="0">
                <a:latin typeface="Times New Roman"/>
                <a:cs typeface="Times New Roman"/>
              </a:rPr>
              <a:t>sobre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temas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relacionados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área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salud,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vez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le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permitan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crear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sus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propios </a:t>
            </a:r>
            <a:r>
              <a:rPr sz="1200" dirty="0">
                <a:latin typeface="Times New Roman"/>
                <a:cs typeface="Times New Roman"/>
              </a:rPr>
              <a:t>análisis,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argumentar,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debatir,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comunicar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ideas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 estimular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cambios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actitud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bien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común </a:t>
            </a:r>
            <a:r>
              <a:rPr sz="1200" dirty="0">
                <a:latin typeface="Times New Roman"/>
                <a:cs typeface="Times New Roman"/>
              </a:rPr>
              <a:t>mediante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uso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adecuado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TIC.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60"/>
              </a:spcBef>
            </a:pP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1200" b="1" i="1" dirty="0">
                <a:latin typeface="Times New Roman"/>
                <a:cs typeface="Times New Roman"/>
              </a:rPr>
              <a:t>Modelo</a:t>
            </a:r>
            <a:r>
              <a:rPr sz="1200" b="1" i="1" spc="-25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Instruccional</a:t>
            </a:r>
            <a:r>
              <a:rPr sz="1200" b="1" i="1" spc="-30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de</a:t>
            </a:r>
            <a:r>
              <a:rPr sz="1200" b="1" i="1" spc="-30" dirty="0">
                <a:latin typeface="Times New Roman"/>
                <a:cs typeface="Times New Roman"/>
              </a:rPr>
              <a:t> </a:t>
            </a:r>
            <a:r>
              <a:rPr sz="1200" b="1" i="1" spc="-10" dirty="0">
                <a:latin typeface="Times New Roman"/>
                <a:cs typeface="Times New Roman"/>
              </a:rPr>
              <a:t>Escontrela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60"/>
              </a:spcBef>
            </a:pPr>
            <a:endParaRPr sz="1200">
              <a:latin typeface="Times New Roman"/>
              <a:cs typeface="Times New Roman"/>
            </a:endParaRPr>
          </a:p>
          <a:p>
            <a:pPr marL="375285" marR="8890" indent="-36322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actualización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diseño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instruccional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cátedra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IC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tomó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modelo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propuesto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por </a:t>
            </a:r>
            <a:r>
              <a:rPr sz="1200" dirty="0">
                <a:latin typeface="Times New Roman"/>
                <a:cs typeface="Times New Roman"/>
              </a:rPr>
              <a:t>Escontrela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(2003),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quien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describe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3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“un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proceso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reflexivo,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crítico</a:t>
            </a:r>
            <a:r>
              <a:rPr sz="1200" spc="3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creativo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que </a:t>
            </a:r>
            <a:r>
              <a:rPr sz="1200" dirty="0">
                <a:latin typeface="Times New Roman"/>
                <a:cs typeface="Times New Roman"/>
              </a:rPr>
              <a:t>comienza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existencia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problema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necesidad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formación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concreta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elaboración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plan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estrategia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satisfacerla”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(p.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38).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Resulta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importante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agregar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aquí,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modelo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va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dirigido a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sistemas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educación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distancia,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sustenta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los</a:t>
            </a:r>
            <a:endParaRPr sz="1200">
              <a:latin typeface="Times New Roman"/>
              <a:cs typeface="Times New Roman"/>
            </a:endParaRPr>
          </a:p>
        </p:txBody>
      </p:sp>
      <p:pic>
        <p:nvPicPr>
          <p:cNvPr id="17" name="object 17"/>
          <p:cNvPicPr/>
          <p:nvPr/>
        </p:nvPicPr>
        <p:blipFill>
          <a:blip r:embed="rId13" cstate="print"/>
          <a:stretch>
            <a:fillRect/>
          </a:stretch>
        </p:blipFill>
        <p:spPr>
          <a:xfrm>
            <a:off x="4653153" y="142938"/>
            <a:ext cx="1805304" cy="893889"/>
          </a:xfrm>
          <a:prstGeom prst="rect">
            <a:avLst/>
          </a:prstGeom>
        </p:spPr>
      </p:pic>
      <p:sp>
        <p:nvSpPr>
          <p:cNvPr id="18" name="object 18"/>
          <p:cNvSpPr txBox="1"/>
          <p:nvPr/>
        </p:nvSpPr>
        <p:spPr>
          <a:xfrm>
            <a:off x="1211681" y="8188580"/>
            <a:ext cx="4498975" cy="760095"/>
          </a:xfrm>
          <a:prstGeom prst="rect">
            <a:avLst/>
          </a:prstGeom>
        </p:spPr>
        <p:txBody>
          <a:bodyPr vert="horz" wrap="square" lIns="0" tIns="3175" rIns="0" bIns="0" rtlCol="0">
            <a:spAutoFit/>
          </a:bodyPr>
          <a:lstStyle/>
          <a:p>
            <a:pPr marL="12065" marR="5080" indent="1270" algn="ctr">
              <a:lnSpc>
                <a:spcPts val="1320"/>
              </a:lnSpc>
              <a:spcBef>
                <a:spcPts val="25"/>
              </a:spcBef>
            </a:pPr>
            <a:r>
              <a:rPr sz="1100" b="1" dirty="0">
                <a:latin typeface="Times New Roman"/>
                <a:cs typeface="Times New Roman"/>
              </a:rPr>
              <a:t>Actualización</a:t>
            </a:r>
            <a:r>
              <a:rPr sz="1100" b="1" spc="-4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del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Diseño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Instruccional</a:t>
            </a:r>
            <a:r>
              <a:rPr sz="1100" b="1" spc="-5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de</a:t>
            </a:r>
            <a:r>
              <a:rPr sz="1100" b="1" spc="-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la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Asignatura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Introducción</a:t>
            </a:r>
            <a:r>
              <a:rPr sz="1100" b="1" spc="-4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</a:t>
            </a:r>
            <a:r>
              <a:rPr sz="1100" b="1" spc="-5" dirty="0">
                <a:latin typeface="Times New Roman"/>
                <a:cs typeface="Times New Roman"/>
              </a:rPr>
              <a:t> </a:t>
            </a:r>
            <a:r>
              <a:rPr sz="1100" b="1" spc="-25" dirty="0">
                <a:latin typeface="Times New Roman"/>
                <a:cs typeface="Times New Roman"/>
              </a:rPr>
              <a:t>la </a:t>
            </a:r>
            <a:r>
              <a:rPr sz="1100" b="1" dirty="0">
                <a:latin typeface="Times New Roman"/>
                <a:cs typeface="Times New Roman"/>
              </a:rPr>
              <a:t>Computación</a:t>
            </a:r>
            <a:r>
              <a:rPr sz="1100" b="1" spc="-4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del</a:t>
            </a:r>
            <a:r>
              <a:rPr sz="1100" b="1" spc="-1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II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Semestre</a:t>
            </a:r>
            <a:r>
              <a:rPr sz="1100" b="1" spc="-4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de</a:t>
            </a:r>
            <a:r>
              <a:rPr sz="1100" b="1" spc="-1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Enfermería</a:t>
            </a:r>
            <a:r>
              <a:rPr sz="1100" b="1" spc="-4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del</a:t>
            </a:r>
            <a:r>
              <a:rPr sz="1100" b="1" spc="-1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Decanato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de</a:t>
            </a:r>
            <a:r>
              <a:rPr sz="1100" b="1" spc="-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Ciencias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de</a:t>
            </a:r>
            <a:r>
              <a:rPr sz="1100" b="1" spc="-5" dirty="0">
                <a:latin typeface="Times New Roman"/>
                <a:cs typeface="Times New Roman"/>
              </a:rPr>
              <a:t> </a:t>
            </a:r>
            <a:r>
              <a:rPr sz="1100" b="1" spc="-25" dirty="0">
                <a:latin typeface="Times New Roman"/>
                <a:cs typeface="Times New Roman"/>
              </a:rPr>
              <a:t>la </a:t>
            </a:r>
            <a:r>
              <a:rPr sz="1100" b="1" dirty="0">
                <a:latin typeface="Times New Roman"/>
                <a:cs typeface="Times New Roman"/>
              </a:rPr>
              <a:t>Salud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de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la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UCLA,</a:t>
            </a:r>
            <a:r>
              <a:rPr sz="1100" b="1" spc="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Barquisimeto,</a:t>
            </a:r>
            <a:r>
              <a:rPr sz="1100" b="1" spc="-6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Estado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spc="-20" dirty="0">
                <a:latin typeface="Times New Roman"/>
                <a:cs typeface="Times New Roman"/>
              </a:rPr>
              <a:t>Lara</a:t>
            </a:r>
            <a:endParaRPr sz="1100">
              <a:latin typeface="Times New Roman"/>
              <a:cs typeface="Times New Roman"/>
            </a:endParaRPr>
          </a:p>
          <a:p>
            <a:pPr marL="2540" algn="ctr">
              <a:lnSpc>
                <a:spcPct val="100000"/>
              </a:lnSpc>
              <a:spcBef>
                <a:spcPts val="439"/>
              </a:spcBef>
            </a:pPr>
            <a:r>
              <a:rPr sz="1200" b="1" dirty="0">
                <a:latin typeface="Times New Roman"/>
                <a:cs typeface="Times New Roman"/>
              </a:rPr>
              <a:t>Ing.</a:t>
            </a:r>
            <a:r>
              <a:rPr sz="1200" b="1" spc="-4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Keyla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Torrealba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9" name="object 19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71932" rIns="0" bIns="0" rtlCol="0">
            <a:spAutoFit/>
          </a:bodyPr>
          <a:lstStyle/>
          <a:p>
            <a:pPr marL="116839">
              <a:lnSpc>
                <a:spcPts val="1410"/>
              </a:lnSpc>
            </a:pPr>
            <a:fld id="{81D60167-4931-47E6-BA6A-407CBD079E47}" type="slidenum">
              <a:rPr spc="-25" dirty="0"/>
              <a:t>155</a:t>
            </a:fld>
            <a:endParaRPr spc="-25" dirty="0"/>
          </a:p>
        </p:txBody>
      </p:sp>
      <p:grpSp>
        <p:nvGrpSpPr>
          <p:cNvPr id="20" name="Grupo 19">
            <a:extLst>
              <a:ext uri="{FF2B5EF4-FFF2-40B4-BE49-F238E27FC236}">
                <a16:creationId xmlns:a16="http://schemas.microsoft.com/office/drawing/2014/main" id="{33327F8C-AE6A-4312-E94A-7B5D457B4EF4}"/>
              </a:ext>
            </a:extLst>
          </p:cNvPr>
          <p:cNvGrpSpPr/>
          <p:nvPr/>
        </p:nvGrpSpPr>
        <p:grpSpPr>
          <a:xfrm>
            <a:off x="117348" y="111250"/>
            <a:ext cx="6665976" cy="1452626"/>
            <a:chOff x="470065" y="1951410"/>
            <a:chExt cx="6665976" cy="1452626"/>
          </a:xfrm>
        </p:grpSpPr>
        <p:grpSp>
          <p:nvGrpSpPr>
            <p:cNvPr id="21" name="object 12">
              <a:extLst>
                <a:ext uri="{FF2B5EF4-FFF2-40B4-BE49-F238E27FC236}">
                  <a16:creationId xmlns:a16="http://schemas.microsoft.com/office/drawing/2014/main" id="{DD4D07B0-899C-A818-FB56-5BB0A7732AAC}"/>
                </a:ext>
              </a:extLst>
            </p:cNvPr>
            <p:cNvGrpSpPr/>
            <p:nvPr/>
          </p:nvGrpSpPr>
          <p:grpSpPr>
            <a:xfrm>
              <a:off x="470065" y="1951664"/>
              <a:ext cx="6665976" cy="1452372"/>
              <a:chOff x="96011" y="115823"/>
              <a:chExt cx="6665976" cy="1452372"/>
            </a:xfrm>
          </p:grpSpPr>
          <p:pic>
            <p:nvPicPr>
              <p:cNvPr id="25" name="object 13">
                <a:extLst>
                  <a:ext uri="{FF2B5EF4-FFF2-40B4-BE49-F238E27FC236}">
                    <a16:creationId xmlns:a16="http://schemas.microsoft.com/office/drawing/2014/main" id="{652BDF4D-C7DE-CB60-5463-16A1EB65646E}"/>
                  </a:ext>
                </a:extLst>
              </p:cNvPr>
              <p:cNvPicPr/>
              <p:nvPr/>
            </p:nvPicPr>
            <p:blipFill>
              <a:blip r:embed="rId3" cstate="print"/>
              <a:stretch>
                <a:fillRect/>
              </a:stretch>
            </p:blipFill>
            <p:spPr>
              <a:xfrm>
                <a:off x="96011" y="115823"/>
                <a:ext cx="6665976" cy="1452372"/>
              </a:xfrm>
              <a:prstGeom prst="rect">
                <a:avLst/>
              </a:prstGeom>
            </p:spPr>
          </p:pic>
          <p:pic>
            <p:nvPicPr>
              <p:cNvPr id="26" name="object 14">
                <a:extLst>
                  <a:ext uri="{FF2B5EF4-FFF2-40B4-BE49-F238E27FC236}">
                    <a16:creationId xmlns:a16="http://schemas.microsoft.com/office/drawing/2014/main" id="{2E9E7968-74FB-5853-0089-A4961C8EA3A1}"/>
                  </a:ext>
                </a:extLst>
              </p:cNvPr>
              <p:cNvPicPr/>
              <p:nvPr/>
            </p:nvPicPr>
            <p:blipFill>
              <a:blip r:embed="rId4" cstate="print"/>
              <a:stretch>
                <a:fillRect/>
              </a:stretch>
            </p:blipFill>
            <p:spPr>
              <a:xfrm>
                <a:off x="142849" y="142875"/>
                <a:ext cx="6572275" cy="1358646"/>
              </a:xfrm>
              <a:prstGeom prst="rect">
                <a:avLst/>
              </a:prstGeom>
            </p:spPr>
          </p:pic>
          <p:sp>
            <p:nvSpPr>
              <p:cNvPr id="27" name="object 15">
                <a:extLst>
                  <a:ext uri="{FF2B5EF4-FFF2-40B4-BE49-F238E27FC236}">
                    <a16:creationId xmlns:a16="http://schemas.microsoft.com/office/drawing/2014/main" id="{C873F045-E259-307F-C95F-E42499CB2A2D}"/>
                  </a:ext>
                </a:extLst>
              </p:cNvPr>
              <p:cNvSpPr/>
              <p:nvPr/>
            </p:nvSpPr>
            <p:spPr>
              <a:xfrm>
                <a:off x="142849" y="142875"/>
                <a:ext cx="6572884" cy="1358900"/>
              </a:xfrm>
              <a:custGeom>
                <a:avLst/>
                <a:gdLst/>
                <a:ahLst/>
                <a:cxnLst/>
                <a:rect l="l" t="t" r="r" b="b"/>
                <a:pathLst>
                  <a:path w="6572884" h="1358900">
                    <a:moveTo>
                      <a:pt x="0" y="226441"/>
                    </a:moveTo>
                    <a:lnTo>
                      <a:pt x="4600" y="180795"/>
                    </a:lnTo>
                    <a:lnTo>
                      <a:pt x="17795" y="138285"/>
                    </a:lnTo>
                    <a:lnTo>
                      <a:pt x="38673" y="99820"/>
                    </a:lnTo>
                    <a:lnTo>
                      <a:pt x="66324" y="66309"/>
                    </a:lnTo>
                    <a:lnTo>
                      <a:pt x="99837" y="38663"/>
                    </a:lnTo>
                    <a:lnTo>
                      <a:pt x="138301" y="17789"/>
                    </a:lnTo>
                    <a:lnTo>
                      <a:pt x="180806" y="4599"/>
                    </a:lnTo>
                    <a:lnTo>
                      <a:pt x="226440" y="0"/>
                    </a:lnTo>
                    <a:lnTo>
                      <a:pt x="6345834" y="0"/>
                    </a:lnTo>
                    <a:lnTo>
                      <a:pt x="6391480" y="4599"/>
                    </a:lnTo>
                    <a:lnTo>
                      <a:pt x="6433990" y="17789"/>
                    </a:lnTo>
                    <a:lnTo>
                      <a:pt x="6472455" y="38663"/>
                    </a:lnTo>
                    <a:lnTo>
                      <a:pt x="6505965" y="66309"/>
                    </a:lnTo>
                    <a:lnTo>
                      <a:pt x="6533612" y="99820"/>
                    </a:lnTo>
                    <a:lnTo>
                      <a:pt x="6554485" y="138285"/>
                    </a:lnTo>
                    <a:lnTo>
                      <a:pt x="6567676" y="180795"/>
                    </a:lnTo>
                    <a:lnTo>
                      <a:pt x="6572275" y="226441"/>
                    </a:lnTo>
                    <a:lnTo>
                      <a:pt x="6572275" y="1132204"/>
                    </a:lnTo>
                    <a:lnTo>
                      <a:pt x="6567676" y="1177850"/>
                    </a:lnTo>
                    <a:lnTo>
                      <a:pt x="6554485" y="1220360"/>
                    </a:lnTo>
                    <a:lnTo>
                      <a:pt x="6533612" y="1258825"/>
                    </a:lnTo>
                    <a:lnTo>
                      <a:pt x="6505965" y="1292336"/>
                    </a:lnTo>
                    <a:lnTo>
                      <a:pt x="6472455" y="1319982"/>
                    </a:lnTo>
                    <a:lnTo>
                      <a:pt x="6433990" y="1340856"/>
                    </a:lnTo>
                    <a:lnTo>
                      <a:pt x="6391480" y="1354046"/>
                    </a:lnTo>
                    <a:lnTo>
                      <a:pt x="6345834" y="1358646"/>
                    </a:lnTo>
                    <a:lnTo>
                      <a:pt x="226440" y="1358646"/>
                    </a:lnTo>
                    <a:lnTo>
                      <a:pt x="180806" y="1354046"/>
                    </a:lnTo>
                    <a:lnTo>
                      <a:pt x="138301" y="1340856"/>
                    </a:lnTo>
                    <a:lnTo>
                      <a:pt x="99837" y="1319982"/>
                    </a:lnTo>
                    <a:lnTo>
                      <a:pt x="66324" y="1292336"/>
                    </a:lnTo>
                    <a:lnTo>
                      <a:pt x="38673" y="1258825"/>
                    </a:lnTo>
                    <a:lnTo>
                      <a:pt x="17795" y="1220360"/>
                    </a:lnTo>
                    <a:lnTo>
                      <a:pt x="4600" y="1177850"/>
                    </a:lnTo>
                    <a:lnTo>
                      <a:pt x="0" y="1132204"/>
                    </a:lnTo>
                    <a:lnTo>
                      <a:pt x="0" y="226441"/>
                    </a:lnTo>
                    <a:close/>
                  </a:path>
                </a:pathLst>
              </a:custGeom>
              <a:ln w="9525">
                <a:solidFill>
                  <a:srgbClr val="55CE74"/>
                </a:solidFill>
              </a:ln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pic>
            <p:nvPicPr>
              <p:cNvPr id="28" name="object 16">
                <a:extLst>
                  <a:ext uri="{FF2B5EF4-FFF2-40B4-BE49-F238E27FC236}">
                    <a16:creationId xmlns:a16="http://schemas.microsoft.com/office/drawing/2014/main" id="{E77B2228-56AE-84EC-A534-E1BD5CBD31DB}"/>
                  </a:ext>
                </a:extLst>
              </p:cNvPr>
              <p:cNvPicPr/>
              <p:nvPr/>
            </p:nvPicPr>
            <p:blipFill>
              <a:blip r:embed="rId5" cstate="print"/>
              <a:stretch>
                <a:fillRect/>
              </a:stretch>
            </p:blipFill>
            <p:spPr>
              <a:xfrm>
                <a:off x="2500248" y="305930"/>
                <a:ext cx="1714500" cy="733945"/>
              </a:xfrm>
              <a:prstGeom prst="rect">
                <a:avLst/>
              </a:prstGeom>
            </p:spPr>
          </p:pic>
        </p:grpSp>
        <p:sp>
          <p:nvSpPr>
            <p:cNvPr id="22" name="object 16">
              <a:extLst>
                <a:ext uri="{FF2B5EF4-FFF2-40B4-BE49-F238E27FC236}">
                  <a16:creationId xmlns:a16="http://schemas.microsoft.com/office/drawing/2014/main" id="{EF0109C3-F76E-D969-66D1-7C5F5D152A17}"/>
                </a:ext>
              </a:extLst>
            </p:cNvPr>
            <p:cNvSpPr txBox="1"/>
            <p:nvPr/>
          </p:nvSpPr>
          <p:spPr>
            <a:xfrm>
              <a:off x="2775727" y="2875716"/>
              <a:ext cx="3332858" cy="391795"/>
            </a:xfrm>
            <a:prstGeom prst="rect">
              <a:avLst/>
            </a:prstGeom>
            <a:noFill/>
          </p:spPr>
          <p:txBody>
            <a:bodyPr vert="horz" wrap="square" lIns="0" tIns="12700" rIns="0" bIns="0" rtlCol="0">
              <a:spAutoFit/>
            </a:bodyPr>
            <a:lstStyle/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Volumen 4,  Número 1  Enero a Julio 2021</a:t>
              </a:r>
            </a:p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Revista Semestral. Venezuela</a:t>
              </a:r>
              <a:endParaRPr sz="1200" dirty="0">
                <a:latin typeface="Arial"/>
                <a:cs typeface="Arial"/>
              </a:endParaRPr>
            </a:p>
          </p:txBody>
        </p:sp>
        <p:pic>
          <p:nvPicPr>
            <p:cNvPr id="23" name="object 25">
              <a:extLst>
                <a:ext uri="{FF2B5EF4-FFF2-40B4-BE49-F238E27FC236}">
                  <a16:creationId xmlns:a16="http://schemas.microsoft.com/office/drawing/2014/main" id="{9EA99BF1-F5B3-CB6E-2D01-78E9922C4530}"/>
                </a:ext>
              </a:extLst>
            </p:cNvPr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470065" y="2027896"/>
              <a:ext cx="2305662" cy="1053903"/>
            </a:xfrm>
            <a:prstGeom prst="rect">
              <a:avLst/>
            </a:prstGeom>
          </p:spPr>
        </p:pic>
        <p:pic>
          <p:nvPicPr>
            <p:cNvPr id="24" name="object 31">
              <a:extLst>
                <a:ext uri="{FF2B5EF4-FFF2-40B4-BE49-F238E27FC236}">
                  <a16:creationId xmlns:a16="http://schemas.microsoft.com/office/drawing/2014/main" id="{B0869355-A2B6-F70F-6124-E49CB9087BD1}"/>
                </a:ext>
              </a:extLst>
            </p:cNvPr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4932681" y="1951410"/>
              <a:ext cx="1805304" cy="893889"/>
            </a:xfrm>
            <a:prstGeom prst="rect">
              <a:avLst/>
            </a:prstGeom>
          </p:spPr>
        </p:pic>
      </p:grpSp>
    </p:spTree>
  </p:cSld>
  <p:clrMapOvr>
    <a:masterClrMapping/>
  </p:clrMapOvr>
</p:sld>
</file>

<file path=ppt/slides/slide15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94485" y="1400558"/>
            <a:ext cx="6669405" cy="6695440"/>
            <a:chOff x="94485" y="1400558"/>
            <a:chExt cx="6669405" cy="6695440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94485" y="1400558"/>
              <a:ext cx="6669028" cy="6694927"/>
            </a:xfrm>
            <a:prstGeom prst="rect">
              <a:avLst/>
            </a:prstGeom>
          </p:spPr>
        </p:pic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42862" y="1428584"/>
              <a:ext cx="6572250" cy="6598920"/>
            </a:xfrm>
            <a:prstGeom prst="rect">
              <a:avLst/>
            </a:prstGeom>
          </p:spPr>
        </p:pic>
        <p:sp>
          <p:nvSpPr>
            <p:cNvPr id="5" name="object 5"/>
            <p:cNvSpPr/>
            <p:nvPr/>
          </p:nvSpPr>
          <p:spPr>
            <a:xfrm>
              <a:off x="142862" y="1428584"/>
              <a:ext cx="6572250" cy="6598920"/>
            </a:xfrm>
            <a:custGeom>
              <a:avLst/>
              <a:gdLst/>
              <a:ahLst/>
              <a:cxnLst/>
              <a:rect l="l" t="t" r="r" b="b"/>
              <a:pathLst>
                <a:path w="6572250" h="6598920">
                  <a:moveTo>
                    <a:pt x="0" y="6598920"/>
                  </a:moveTo>
                  <a:lnTo>
                    <a:pt x="6572250" y="6598920"/>
                  </a:lnTo>
                  <a:lnTo>
                    <a:pt x="6572250" y="0"/>
                  </a:lnTo>
                  <a:lnTo>
                    <a:pt x="0" y="0"/>
                  </a:lnTo>
                  <a:lnTo>
                    <a:pt x="0" y="6598920"/>
                  </a:lnTo>
                  <a:close/>
                </a:path>
              </a:pathLst>
            </a:custGeom>
            <a:ln w="28575">
              <a:solidFill>
                <a:srgbClr val="31AD5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" name="object 6"/>
          <p:cNvGrpSpPr/>
          <p:nvPr/>
        </p:nvGrpSpPr>
        <p:grpSpPr>
          <a:xfrm>
            <a:off x="195237" y="8196288"/>
            <a:ext cx="6527165" cy="833755"/>
            <a:chOff x="195237" y="8196288"/>
            <a:chExt cx="6527165" cy="833755"/>
          </a:xfrm>
        </p:grpSpPr>
        <p:sp>
          <p:nvSpPr>
            <p:cNvPr id="7" name="object 7"/>
            <p:cNvSpPr/>
            <p:nvPr/>
          </p:nvSpPr>
          <p:spPr>
            <a:xfrm>
              <a:off x="214287" y="8215338"/>
              <a:ext cx="6429375" cy="795655"/>
            </a:xfrm>
            <a:custGeom>
              <a:avLst/>
              <a:gdLst/>
              <a:ahLst/>
              <a:cxnLst/>
              <a:rect l="l" t="t" r="r" b="b"/>
              <a:pathLst>
                <a:path w="6429375" h="795654">
                  <a:moveTo>
                    <a:pt x="0" y="795337"/>
                  </a:moveTo>
                  <a:lnTo>
                    <a:pt x="6429375" y="795337"/>
                  </a:lnTo>
                  <a:lnTo>
                    <a:pt x="6429375" y="0"/>
                  </a:lnTo>
                  <a:lnTo>
                    <a:pt x="0" y="0"/>
                  </a:lnTo>
                  <a:lnTo>
                    <a:pt x="0" y="795337"/>
                  </a:lnTo>
                  <a:close/>
                </a:path>
              </a:pathLst>
            </a:custGeom>
            <a:ln w="38100">
              <a:solidFill>
                <a:srgbClr val="31AD5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" name="object 8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204216" y="8651748"/>
              <a:ext cx="6518148" cy="158496"/>
            </a:xfrm>
            <a:prstGeom prst="rect">
              <a:avLst/>
            </a:prstGeom>
          </p:spPr>
        </p:pic>
      </p:grpSp>
      <p:grpSp>
        <p:nvGrpSpPr>
          <p:cNvPr id="9" name="object 9"/>
          <p:cNvGrpSpPr/>
          <p:nvPr/>
        </p:nvGrpSpPr>
        <p:grpSpPr>
          <a:xfrm>
            <a:off x="96011" y="115823"/>
            <a:ext cx="6666230" cy="1463040"/>
            <a:chOff x="96011" y="115823"/>
            <a:chExt cx="6666230" cy="1463040"/>
          </a:xfrm>
        </p:grpSpPr>
        <p:pic>
          <p:nvPicPr>
            <p:cNvPr id="10" name="object 10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96011" y="115823"/>
              <a:ext cx="6665976" cy="1452372"/>
            </a:xfrm>
            <a:prstGeom prst="rect">
              <a:avLst/>
            </a:prstGeom>
          </p:spPr>
        </p:pic>
        <p:pic>
          <p:nvPicPr>
            <p:cNvPr id="11" name="object 11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142849" y="142875"/>
              <a:ext cx="6572275" cy="1358646"/>
            </a:xfrm>
            <a:prstGeom prst="rect">
              <a:avLst/>
            </a:prstGeom>
          </p:spPr>
        </p:pic>
        <p:sp>
          <p:nvSpPr>
            <p:cNvPr id="12" name="object 12"/>
            <p:cNvSpPr/>
            <p:nvPr/>
          </p:nvSpPr>
          <p:spPr>
            <a:xfrm>
              <a:off x="142849" y="142875"/>
              <a:ext cx="6572884" cy="1358900"/>
            </a:xfrm>
            <a:custGeom>
              <a:avLst/>
              <a:gdLst/>
              <a:ahLst/>
              <a:cxnLst/>
              <a:rect l="l" t="t" r="r" b="b"/>
              <a:pathLst>
                <a:path w="6572884" h="1358900">
                  <a:moveTo>
                    <a:pt x="0" y="226441"/>
                  </a:moveTo>
                  <a:lnTo>
                    <a:pt x="4600" y="180795"/>
                  </a:lnTo>
                  <a:lnTo>
                    <a:pt x="17795" y="138285"/>
                  </a:lnTo>
                  <a:lnTo>
                    <a:pt x="38673" y="99820"/>
                  </a:lnTo>
                  <a:lnTo>
                    <a:pt x="66324" y="66309"/>
                  </a:lnTo>
                  <a:lnTo>
                    <a:pt x="99837" y="38663"/>
                  </a:lnTo>
                  <a:lnTo>
                    <a:pt x="138301" y="17789"/>
                  </a:lnTo>
                  <a:lnTo>
                    <a:pt x="180806" y="4599"/>
                  </a:lnTo>
                  <a:lnTo>
                    <a:pt x="226440" y="0"/>
                  </a:lnTo>
                  <a:lnTo>
                    <a:pt x="6345834" y="0"/>
                  </a:lnTo>
                  <a:lnTo>
                    <a:pt x="6391480" y="4599"/>
                  </a:lnTo>
                  <a:lnTo>
                    <a:pt x="6433990" y="17789"/>
                  </a:lnTo>
                  <a:lnTo>
                    <a:pt x="6472455" y="38663"/>
                  </a:lnTo>
                  <a:lnTo>
                    <a:pt x="6505965" y="66309"/>
                  </a:lnTo>
                  <a:lnTo>
                    <a:pt x="6533612" y="99820"/>
                  </a:lnTo>
                  <a:lnTo>
                    <a:pt x="6554485" y="138285"/>
                  </a:lnTo>
                  <a:lnTo>
                    <a:pt x="6567676" y="180795"/>
                  </a:lnTo>
                  <a:lnTo>
                    <a:pt x="6572275" y="226441"/>
                  </a:lnTo>
                  <a:lnTo>
                    <a:pt x="6572275" y="1132204"/>
                  </a:lnTo>
                  <a:lnTo>
                    <a:pt x="6567676" y="1177850"/>
                  </a:lnTo>
                  <a:lnTo>
                    <a:pt x="6554485" y="1220360"/>
                  </a:lnTo>
                  <a:lnTo>
                    <a:pt x="6533612" y="1258825"/>
                  </a:lnTo>
                  <a:lnTo>
                    <a:pt x="6505965" y="1292336"/>
                  </a:lnTo>
                  <a:lnTo>
                    <a:pt x="6472455" y="1319982"/>
                  </a:lnTo>
                  <a:lnTo>
                    <a:pt x="6433990" y="1340856"/>
                  </a:lnTo>
                  <a:lnTo>
                    <a:pt x="6391480" y="1354046"/>
                  </a:lnTo>
                  <a:lnTo>
                    <a:pt x="6345834" y="1358646"/>
                  </a:lnTo>
                  <a:lnTo>
                    <a:pt x="226440" y="1358646"/>
                  </a:lnTo>
                  <a:lnTo>
                    <a:pt x="180806" y="1354046"/>
                  </a:lnTo>
                  <a:lnTo>
                    <a:pt x="138301" y="1340856"/>
                  </a:lnTo>
                  <a:lnTo>
                    <a:pt x="99837" y="1319982"/>
                  </a:lnTo>
                  <a:lnTo>
                    <a:pt x="66324" y="1292336"/>
                  </a:lnTo>
                  <a:lnTo>
                    <a:pt x="38673" y="1258825"/>
                  </a:lnTo>
                  <a:lnTo>
                    <a:pt x="17795" y="1220360"/>
                  </a:lnTo>
                  <a:lnTo>
                    <a:pt x="4600" y="1177850"/>
                  </a:lnTo>
                  <a:lnTo>
                    <a:pt x="0" y="1132204"/>
                  </a:lnTo>
                  <a:lnTo>
                    <a:pt x="0" y="226441"/>
                  </a:lnTo>
                  <a:close/>
                </a:path>
              </a:pathLst>
            </a:custGeom>
            <a:ln w="9525">
              <a:solidFill>
                <a:srgbClr val="55CE7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3" name="object 13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2500248" y="305930"/>
              <a:ext cx="1714500" cy="733945"/>
            </a:xfrm>
            <a:prstGeom prst="rect">
              <a:avLst/>
            </a:prstGeom>
          </p:spPr>
        </p:pic>
        <p:pic>
          <p:nvPicPr>
            <p:cNvPr id="14" name="object 14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2738628" y="1024127"/>
              <a:ext cx="1897379" cy="371855"/>
            </a:xfrm>
            <a:prstGeom prst="rect">
              <a:avLst/>
            </a:prstGeom>
          </p:spPr>
        </p:pic>
        <p:pic>
          <p:nvPicPr>
            <p:cNvPr id="15" name="object 15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4401311" y="1024127"/>
              <a:ext cx="1577339" cy="371855"/>
            </a:xfrm>
            <a:prstGeom prst="rect">
              <a:avLst/>
            </a:prstGeom>
          </p:spPr>
        </p:pic>
        <p:pic>
          <p:nvPicPr>
            <p:cNvPr id="16" name="object 16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3169919" y="1207007"/>
              <a:ext cx="1546859" cy="371855"/>
            </a:xfrm>
            <a:prstGeom prst="rect">
              <a:avLst/>
            </a:prstGeom>
          </p:spPr>
        </p:pic>
        <p:pic>
          <p:nvPicPr>
            <p:cNvPr id="17" name="object 17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4482083" y="1207007"/>
              <a:ext cx="284988" cy="371855"/>
            </a:xfrm>
            <a:prstGeom prst="rect">
              <a:avLst/>
            </a:prstGeom>
          </p:spPr>
        </p:pic>
        <p:pic>
          <p:nvPicPr>
            <p:cNvPr id="18" name="object 18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4572000" y="1207007"/>
              <a:ext cx="1013460" cy="371855"/>
            </a:xfrm>
            <a:prstGeom prst="rect">
              <a:avLst/>
            </a:prstGeom>
          </p:spPr>
        </p:pic>
        <p:pic>
          <p:nvPicPr>
            <p:cNvPr id="19" name="object 19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324611" y="234695"/>
              <a:ext cx="1719072" cy="1341120"/>
            </a:xfrm>
            <a:prstGeom prst="rect">
              <a:avLst/>
            </a:prstGeom>
          </p:spPr>
        </p:pic>
      </p:grpSp>
      <p:pic>
        <p:nvPicPr>
          <p:cNvPr id="20" name="object 20"/>
          <p:cNvPicPr/>
          <p:nvPr/>
        </p:nvPicPr>
        <p:blipFill>
          <a:blip r:embed="rId14" cstate="print"/>
          <a:stretch>
            <a:fillRect/>
          </a:stretch>
        </p:blipFill>
        <p:spPr>
          <a:xfrm>
            <a:off x="5606796" y="8193022"/>
            <a:ext cx="1092707" cy="848868"/>
          </a:xfrm>
          <a:prstGeom prst="rect">
            <a:avLst/>
          </a:prstGeom>
        </p:spPr>
      </p:pic>
      <p:pic>
        <p:nvPicPr>
          <p:cNvPr id="21" name="object 21"/>
          <p:cNvPicPr/>
          <p:nvPr/>
        </p:nvPicPr>
        <p:blipFill>
          <a:blip r:embed="rId14" cstate="print"/>
          <a:stretch>
            <a:fillRect/>
          </a:stretch>
        </p:blipFill>
        <p:spPr>
          <a:xfrm>
            <a:off x="109728" y="8193022"/>
            <a:ext cx="1092708" cy="848868"/>
          </a:xfrm>
          <a:prstGeom prst="rect">
            <a:avLst/>
          </a:prstGeom>
        </p:spPr>
      </p:pic>
      <p:graphicFrame>
        <p:nvGraphicFramePr>
          <p:cNvPr id="22" name="object 22"/>
          <p:cNvGraphicFramePr>
            <a:graphicFrameLocks noGrp="1"/>
          </p:cNvGraphicFramePr>
          <p:nvPr/>
        </p:nvGraphicFramePr>
        <p:xfrm>
          <a:off x="236169" y="2699511"/>
          <a:ext cx="6215378" cy="275907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99821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70053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51662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236220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95"/>
                        </a:spcBef>
                      </a:pPr>
                      <a:r>
                        <a:rPr sz="800" b="1" spc="-1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Fases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6286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38100">
                      <a:solidFill>
                        <a:srgbClr val="FFFFFF"/>
                      </a:solidFill>
                      <a:prstDash val="solid"/>
                    </a:lnB>
                    <a:solidFill>
                      <a:srgbClr val="30B6FC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95"/>
                        </a:spcBef>
                      </a:pPr>
                      <a:r>
                        <a:rPr sz="800" b="1" spc="-1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Descripción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6286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38100">
                      <a:solidFill>
                        <a:srgbClr val="FFFFFF"/>
                      </a:solidFill>
                      <a:prstDash val="solid"/>
                    </a:lnB>
                    <a:solidFill>
                      <a:srgbClr val="30B6FC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95"/>
                        </a:spcBef>
                      </a:pPr>
                      <a:r>
                        <a:rPr sz="800" b="1" spc="-1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Propósitos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6286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38100">
                      <a:solidFill>
                        <a:srgbClr val="FFFFFF"/>
                      </a:solidFill>
                      <a:prstDash val="solid"/>
                    </a:lnB>
                    <a:solidFill>
                      <a:srgbClr val="30B6F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7493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40"/>
                        </a:spcBef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  <a:p>
                      <a:pPr algn="ctr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Marco</a:t>
                      </a:r>
                      <a:r>
                        <a:rPr sz="800" b="1" spc="-2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800" b="1" spc="-1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Referencial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30B6FC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  <a:p>
                      <a:pPr marL="73025" marR="64135" algn="just">
                        <a:lnSpc>
                          <a:spcPct val="100400"/>
                        </a:lnSpc>
                        <a:spcBef>
                          <a:spcPts val="5"/>
                        </a:spcBef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Fundamentos</a:t>
                      </a:r>
                      <a:r>
                        <a:rPr sz="800" spc="229" dirty="0">
                          <a:latin typeface="Calibri"/>
                          <a:cs typeface="Calibri"/>
                        </a:rPr>
                        <a:t>  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que</a:t>
                      </a:r>
                      <a:r>
                        <a:rPr sz="800" spc="245" dirty="0">
                          <a:latin typeface="Calibri"/>
                          <a:cs typeface="Calibri"/>
                        </a:rPr>
                        <a:t>  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sustentan</a:t>
                      </a:r>
                      <a:r>
                        <a:rPr sz="800" spc="245" dirty="0">
                          <a:latin typeface="Calibri"/>
                          <a:cs typeface="Calibri"/>
                        </a:rPr>
                        <a:t>  </a:t>
                      </a:r>
                      <a:r>
                        <a:rPr sz="800" spc="-25" dirty="0">
                          <a:latin typeface="Calibri"/>
                          <a:cs typeface="Calibri"/>
                        </a:rPr>
                        <a:t>el</a:t>
                      </a:r>
                      <a:r>
                        <a:rPr sz="800" spc="500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enfoque</a:t>
                      </a:r>
                      <a:r>
                        <a:rPr sz="800" spc="35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de</a:t>
                      </a:r>
                      <a:r>
                        <a:rPr sz="800" spc="35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formación</a:t>
                      </a:r>
                      <a:r>
                        <a:rPr sz="800" spc="45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que</a:t>
                      </a:r>
                      <a:r>
                        <a:rPr sz="800" spc="40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se</a:t>
                      </a:r>
                      <a:r>
                        <a:rPr sz="800" spc="40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800" spc="-20" dirty="0">
                          <a:latin typeface="Calibri"/>
                          <a:cs typeface="Calibri"/>
                        </a:rPr>
                        <a:t>asume</a:t>
                      </a:r>
                      <a:r>
                        <a:rPr sz="800" spc="500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para</a:t>
                      </a:r>
                      <a:r>
                        <a:rPr sz="800" spc="260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satisfacer</a:t>
                      </a:r>
                      <a:r>
                        <a:rPr sz="800" spc="265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las</a:t>
                      </a:r>
                      <a:r>
                        <a:rPr sz="800" spc="265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necesidades</a:t>
                      </a:r>
                      <a:r>
                        <a:rPr sz="800" spc="265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800" spc="-25" dirty="0">
                          <a:latin typeface="Calibri"/>
                          <a:cs typeface="Calibri"/>
                        </a:rPr>
                        <a:t>de</a:t>
                      </a:r>
                      <a:r>
                        <a:rPr sz="800" spc="500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formación</a:t>
                      </a:r>
                      <a:r>
                        <a:rPr sz="800" spc="-25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800" spc="-10" dirty="0">
                          <a:latin typeface="Calibri"/>
                          <a:cs typeface="Calibri"/>
                        </a:rPr>
                        <a:t>detectadas.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635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DE4FD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55"/>
                        </a:spcBef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  <a:p>
                      <a:pPr marL="415925" indent="-342265">
                        <a:lnSpc>
                          <a:spcPct val="100000"/>
                        </a:lnSpc>
                        <a:buFont typeface="Wingdings"/>
                        <a:buChar char=""/>
                        <a:tabLst>
                          <a:tab pos="415925" algn="l"/>
                        </a:tabLst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Describir,</a:t>
                      </a:r>
                      <a:r>
                        <a:rPr sz="800" spc="-10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documentar</a:t>
                      </a:r>
                      <a:r>
                        <a:rPr sz="800" spc="-15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y</a:t>
                      </a:r>
                      <a:r>
                        <a:rPr sz="800" spc="-20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800" spc="-10" dirty="0">
                          <a:latin typeface="Calibri"/>
                          <a:cs typeface="Calibri"/>
                        </a:rPr>
                        <a:t>contextualizar</a:t>
                      </a:r>
                      <a:r>
                        <a:rPr sz="800" spc="5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las</a:t>
                      </a:r>
                      <a:r>
                        <a:rPr sz="800" spc="-25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necesidades</a:t>
                      </a:r>
                      <a:r>
                        <a:rPr sz="800" spc="10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de</a:t>
                      </a:r>
                      <a:r>
                        <a:rPr sz="800" spc="-25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800" spc="-10" dirty="0">
                          <a:latin typeface="Calibri"/>
                          <a:cs typeface="Calibri"/>
                        </a:rPr>
                        <a:t>formación</a:t>
                      </a:r>
                      <a:endParaRPr sz="800">
                        <a:latin typeface="Calibri"/>
                        <a:cs typeface="Calibri"/>
                      </a:endParaRPr>
                    </a:p>
                    <a:p>
                      <a:pPr marL="415925" indent="-342265">
                        <a:lnSpc>
                          <a:spcPct val="100000"/>
                        </a:lnSpc>
                        <a:buFont typeface="Wingdings"/>
                        <a:buChar char=""/>
                        <a:tabLst>
                          <a:tab pos="415925" algn="l"/>
                        </a:tabLst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Justificar la</a:t>
                      </a:r>
                      <a:r>
                        <a:rPr sz="800" spc="-5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800" spc="-10" dirty="0">
                          <a:latin typeface="Calibri"/>
                          <a:cs typeface="Calibri"/>
                        </a:rPr>
                        <a:t>necesidad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 de</a:t>
                      </a:r>
                      <a:r>
                        <a:rPr sz="800" spc="-10" dirty="0">
                          <a:latin typeface="Calibri"/>
                          <a:cs typeface="Calibri"/>
                        </a:rPr>
                        <a:t> formación</a:t>
                      </a:r>
                      <a:endParaRPr sz="800">
                        <a:latin typeface="Calibri"/>
                        <a:cs typeface="Calibri"/>
                      </a:endParaRPr>
                    </a:p>
                    <a:p>
                      <a:pPr marL="416559" marR="494665" indent="-342900">
                        <a:lnSpc>
                          <a:spcPct val="100000"/>
                        </a:lnSpc>
                        <a:buFont typeface="Wingdings"/>
                        <a:buChar char=""/>
                        <a:tabLst>
                          <a:tab pos="416559" algn="l"/>
                        </a:tabLst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Generar</a:t>
                      </a:r>
                      <a:r>
                        <a:rPr sz="800" spc="-25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un</a:t>
                      </a:r>
                      <a:r>
                        <a:rPr sz="800" spc="-10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enfoque</a:t>
                      </a:r>
                      <a:r>
                        <a:rPr sz="800" spc="10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800" spc="-10" dirty="0">
                          <a:latin typeface="Calibri"/>
                          <a:cs typeface="Calibri"/>
                        </a:rPr>
                        <a:t>pertinente</a:t>
                      </a:r>
                      <a:r>
                        <a:rPr sz="800" spc="-5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para</a:t>
                      </a:r>
                      <a:r>
                        <a:rPr sz="800" spc="-20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la</a:t>
                      </a:r>
                      <a:r>
                        <a:rPr sz="800" spc="-15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formación,</a:t>
                      </a:r>
                      <a:r>
                        <a:rPr sz="800" spc="-5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en</a:t>
                      </a:r>
                      <a:r>
                        <a:rPr sz="800" spc="-15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el</a:t>
                      </a:r>
                      <a:r>
                        <a:rPr sz="800" spc="-20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que</a:t>
                      </a:r>
                      <a:r>
                        <a:rPr sz="800" spc="-20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800" spc="-25" dirty="0">
                          <a:latin typeface="Calibri"/>
                          <a:cs typeface="Calibri"/>
                        </a:rPr>
                        <a:t>se</a:t>
                      </a:r>
                      <a:r>
                        <a:rPr sz="800" spc="500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800" spc="-10" dirty="0">
                          <a:latin typeface="Calibri"/>
                          <a:cs typeface="Calibri"/>
                        </a:rPr>
                        <a:t>sustenten</a:t>
                      </a:r>
                      <a:r>
                        <a:rPr sz="800" spc="30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800" spc="-10" dirty="0">
                          <a:latin typeface="Calibri"/>
                          <a:cs typeface="Calibri"/>
                        </a:rPr>
                        <a:t>apropiadamente</a:t>
                      </a:r>
                      <a:r>
                        <a:rPr sz="800" spc="55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las</a:t>
                      </a:r>
                      <a:r>
                        <a:rPr sz="800" spc="30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800" spc="-10" dirty="0">
                          <a:latin typeface="Calibri"/>
                          <a:cs typeface="Calibri"/>
                        </a:rPr>
                        <a:t>decisiones.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698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DE4F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80454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40"/>
                        </a:spcBef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  <a:p>
                      <a:pPr algn="ctr">
                        <a:lnSpc>
                          <a:spcPct val="1000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Marco</a:t>
                      </a:r>
                      <a:r>
                        <a:rPr sz="800" b="1" spc="-2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800" b="1" spc="-1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Explicativo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30B6FC"/>
                    </a:solidFill>
                  </a:tcPr>
                </a:tc>
                <a:tc>
                  <a:txBody>
                    <a:bodyPr/>
                    <a:lstStyle/>
                    <a:p>
                      <a:pPr marL="73025" marR="66040" algn="just">
                        <a:lnSpc>
                          <a:spcPct val="100299"/>
                        </a:lnSpc>
                        <a:spcBef>
                          <a:spcPts val="905"/>
                        </a:spcBef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Decisiones</a:t>
                      </a:r>
                      <a:r>
                        <a:rPr sz="800" spc="270" dirty="0">
                          <a:latin typeface="Calibri"/>
                          <a:cs typeface="Calibri"/>
                        </a:rPr>
                        <a:t>  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con</a:t>
                      </a:r>
                      <a:r>
                        <a:rPr sz="800" spc="270" dirty="0">
                          <a:latin typeface="Calibri"/>
                          <a:cs typeface="Calibri"/>
                        </a:rPr>
                        <a:t>  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respecto</a:t>
                      </a:r>
                      <a:r>
                        <a:rPr sz="800" spc="270" dirty="0">
                          <a:latin typeface="Calibri"/>
                          <a:cs typeface="Calibri"/>
                        </a:rPr>
                        <a:t>  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a</a:t>
                      </a:r>
                      <a:r>
                        <a:rPr sz="800" spc="275" dirty="0">
                          <a:latin typeface="Calibri"/>
                          <a:cs typeface="Calibri"/>
                        </a:rPr>
                        <a:t>  </a:t>
                      </a:r>
                      <a:r>
                        <a:rPr sz="800" spc="-35" dirty="0">
                          <a:latin typeface="Calibri"/>
                          <a:cs typeface="Calibri"/>
                        </a:rPr>
                        <a:t>la</a:t>
                      </a:r>
                      <a:r>
                        <a:rPr sz="800" spc="500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estrategia</a:t>
                      </a:r>
                      <a:r>
                        <a:rPr sz="800" spc="265" dirty="0">
                          <a:latin typeface="Calibri"/>
                          <a:cs typeface="Calibri"/>
                        </a:rPr>
                        <a:t>  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instruccional</a:t>
                      </a:r>
                      <a:r>
                        <a:rPr sz="800" spc="270" dirty="0">
                          <a:latin typeface="Calibri"/>
                          <a:cs typeface="Calibri"/>
                        </a:rPr>
                        <a:t>  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que</a:t>
                      </a:r>
                      <a:r>
                        <a:rPr sz="800" spc="265" dirty="0">
                          <a:latin typeface="Calibri"/>
                          <a:cs typeface="Calibri"/>
                        </a:rPr>
                        <a:t>  </a:t>
                      </a:r>
                      <a:r>
                        <a:rPr sz="800" spc="-25" dirty="0">
                          <a:latin typeface="Calibri"/>
                          <a:cs typeface="Calibri"/>
                        </a:rPr>
                        <a:t>se</a:t>
                      </a:r>
                      <a:r>
                        <a:rPr sz="800" spc="500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llevará</a:t>
                      </a:r>
                      <a:r>
                        <a:rPr sz="800" spc="45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a</a:t>
                      </a:r>
                      <a:r>
                        <a:rPr sz="800" spc="50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cabo,</a:t>
                      </a:r>
                      <a:r>
                        <a:rPr sz="800" spc="55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es</a:t>
                      </a:r>
                      <a:r>
                        <a:rPr sz="800" spc="45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decir,</a:t>
                      </a:r>
                      <a:r>
                        <a:rPr sz="800" spc="50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800" spc="-10" dirty="0">
                          <a:latin typeface="Calibri"/>
                          <a:cs typeface="Calibri"/>
                        </a:rPr>
                        <a:t>corresponde</a:t>
                      </a:r>
                      <a:r>
                        <a:rPr sz="800" spc="500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al</a:t>
                      </a:r>
                      <a:r>
                        <a:rPr sz="800" spc="195" dirty="0">
                          <a:latin typeface="Calibri"/>
                          <a:cs typeface="Calibri"/>
                        </a:rPr>
                        <a:t>  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diseño</a:t>
                      </a:r>
                      <a:r>
                        <a:rPr sz="800" spc="200" dirty="0">
                          <a:latin typeface="Calibri"/>
                          <a:cs typeface="Calibri"/>
                        </a:rPr>
                        <a:t>  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de</a:t>
                      </a:r>
                      <a:r>
                        <a:rPr sz="800" spc="204" dirty="0">
                          <a:latin typeface="Calibri"/>
                          <a:cs typeface="Calibri"/>
                        </a:rPr>
                        <a:t>  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las</a:t>
                      </a:r>
                      <a:r>
                        <a:rPr sz="800" spc="200" dirty="0">
                          <a:latin typeface="Calibri"/>
                          <a:cs typeface="Calibri"/>
                        </a:rPr>
                        <a:t>  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unidades</a:t>
                      </a:r>
                      <a:r>
                        <a:rPr sz="800" spc="204" dirty="0">
                          <a:latin typeface="Calibri"/>
                          <a:cs typeface="Calibri"/>
                        </a:rPr>
                        <a:t>  </a:t>
                      </a:r>
                      <a:r>
                        <a:rPr sz="800" spc="-25" dirty="0">
                          <a:latin typeface="Calibri"/>
                          <a:cs typeface="Calibri"/>
                        </a:rPr>
                        <a:t>de</a:t>
                      </a:r>
                      <a:r>
                        <a:rPr sz="800" spc="500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800" spc="-10" dirty="0">
                          <a:latin typeface="Calibri"/>
                          <a:cs typeface="Calibri"/>
                        </a:rPr>
                        <a:t>formación.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11493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F3FF"/>
                    </a:solidFill>
                  </a:tcPr>
                </a:tc>
                <a:tc>
                  <a:txBody>
                    <a:bodyPr/>
                    <a:lstStyle/>
                    <a:p>
                      <a:pPr marL="416559" marR="62865" indent="-342900">
                        <a:lnSpc>
                          <a:spcPct val="100000"/>
                        </a:lnSpc>
                        <a:spcBef>
                          <a:spcPts val="715"/>
                        </a:spcBef>
                        <a:buFont typeface="Wingdings"/>
                        <a:buChar char=""/>
                        <a:tabLst>
                          <a:tab pos="416559" algn="l"/>
                        </a:tabLst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Analizar</a:t>
                      </a:r>
                      <a:r>
                        <a:rPr sz="800" spc="20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teorías</a:t>
                      </a:r>
                      <a:r>
                        <a:rPr sz="800" spc="30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y</a:t>
                      </a:r>
                      <a:r>
                        <a:rPr sz="800" spc="30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estrategias</a:t>
                      </a:r>
                      <a:r>
                        <a:rPr sz="800" spc="45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instruccionales</a:t>
                      </a:r>
                      <a:r>
                        <a:rPr sz="800" spc="25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e</a:t>
                      </a:r>
                      <a:r>
                        <a:rPr sz="800" spc="30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inferir</a:t>
                      </a:r>
                      <a:r>
                        <a:rPr sz="800" spc="30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sus</a:t>
                      </a:r>
                      <a:r>
                        <a:rPr sz="800" spc="30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aplicaciones</a:t>
                      </a:r>
                      <a:r>
                        <a:rPr sz="800" spc="30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800" spc="-25" dirty="0">
                          <a:latin typeface="Calibri"/>
                          <a:cs typeface="Calibri"/>
                        </a:rPr>
                        <a:t>al</a:t>
                      </a:r>
                      <a:r>
                        <a:rPr sz="800" spc="500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diseño</a:t>
                      </a:r>
                      <a:r>
                        <a:rPr sz="800" spc="-15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del</a:t>
                      </a:r>
                      <a:r>
                        <a:rPr sz="800" spc="-20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programa</a:t>
                      </a:r>
                      <a:r>
                        <a:rPr sz="800" spc="-35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de</a:t>
                      </a:r>
                      <a:r>
                        <a:rPr sz="800" spc="-35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800" spc="-10" dirty="0">
                          <a:latin typeface="Calibri"/>
                          <a:cs typeface="Calibri"/>
                        </a:rPr>
                        <a:t>formación</a:t>
                      </a:r>
                      <a:endParaRPr sz="800">
                        <a:latin typeface="Calibri"/>
                        <a:cs typeface="Calibri"/>
                      </a:endParaRPr>
                    </a:p>
                    <a:p>
                      <a:pPr marL="416559" marR="83820" indent="-342900">
                        <a:lnSpc>
                          <a:spcPct val="100000"/>
                        </a:lnSpc>
                        <a:buFont typeface="Wingdings"/>
                        <a:buChar char=""/>
                        <a:tabLst>
                          <a:tab pos="416559" algn="l"/>
                        </a:tabLst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Estructurar</a:t>
                      </a:r>
                      <a:r>
                        <a:rPr sz="800" spc="-25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un</a:t>
                      </a:r>
                      <a:r>
                        <a:rPr sz="800" spc="-20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800" spc="-10" dirty="0">
                          <a:latin typeface="Calibri"/>
                          <a:cs typeface="Calibri"/>
                        </a:rPr>
                        <a:t>conjunto 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articulado</a:t>
                      </a:r>
                      <a:r>
                        <a:rPr sz="800" spc="10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de</a:t>
                      </a:r>
                      <a:r>
                        <a:rPr sz="800" spc="-25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conceptos</a:t>
                      </a:r>
                      <a:r>
                        <a:rPr sz="800" spc="5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y</a:t>
                      </a:r>
                      <a:r>
                        <a:rPr sz="800" spc="-20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800" spc="-10" dirty="0">
                          <a:latin typeface="Calibri"/>
                          <a:cs typeface="Calibri"/>
                        </a:rPr>
                        <a:t>principios</a:t>
                      </a:r>
                      <a:r>
                        <a:rPr sz="800" spc="10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que</a:t>
                      </a:r>
                      <a:r>
                        <a:rPr sz="800" spc="-10" dirty="0">
                          <a:latin typeface="Calibri"/>
                          <a:cs typeface="Calibri"/>
                        </a:rPr>
                        <a:t> sirvan</a:t>
                      </a:r>
                      <a:r>
                        <a:rPr sz="800" spc="500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de</a:t>
                      </a:r>
                      <a:r>
                        <a:rPr sz="800" spc="-15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sustento</a:t>
                      </a:r>
                      <a:r>
                        <a:rPr sz="800" spc="-5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al</a:t>
                      </a:r>
                      <a:r>
                        <a:rPr sz="800" spc="-5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diseño</a:t>
                      </a:r>
                      <a:r>
                        <a:rPr sz="800" spc="10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de</a:t>
                      </a:r>
                      <a:r>
                        <a:rPr sz="800" spc="-15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las </a:t>
                      </a:r>
                      <a:r>
                        <a:rPr sz="800" spc="-10" dirty="0">
                          <a:latin typeface="Calibri"/>
                          <a:cs typeface="Calibri"/>
                        </a:rPr>
                        <a:t>estrategias instruccionales</a:t>
                      </a:r>
                      <a:r>
                        <a:rPr sz="800" spc="35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para</a:t>
                      </a:r>
                      <a:r>
                        <a:rPr sz="800" spc="-10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la </a:t>
                      </a:r>
                      <a:r>
                        <a:rPr sz="800" spc="-10" dirty="0">
                          <a:latin typeface="Calibri"/>
                          <a:cs typeface="Calibri"/>
                        </a:rPr>
                        <a:t>formación</a:t>
                      </a:r>
                      <a:r>
                        <a:rPr sz="800" spc="500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del</a:t>
                      </a:r>
                      <a:r>
                        <a:rPr sz="800" spc="-20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800" spc="-10" dirty="0">
                          <a:latin typeface="Calibri"/>
                          <a:cs typeface="Calibri"/>
                        </a:rPr>
                        <a:t>estudiante.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9080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F3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96901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  <a:p>
                      <a:pPr marL="234950" marR="215900" indent="-13970" algn="just">
                        <a:lnSpc>
                          <a:spcPct val="100600"/>
                        </a:lnSpc>
                      </a:pP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Diseño</a:t>
                      </a:r>
                      <a:r>
                        <a:rPr sz="800" b="1" spc="-3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de</a:t>
                      </a:r>
                      <a:r>
                        <a:rPr sz="800" b="1" spc="-2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las</a:t>
                      </a:r>
                      <a:r>
                        <a:rPr sz="800" b="1" spc="50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800" b="1" spc="-1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Unidades</a:t>
                      </a:r>
                      <a:r>
                        <a:rPr sz="800" b="1" spc="1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800" b="1" spc="-2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de</a:t>
                      </a:r>
                      <a:r>
                        <a:rPr sz="800" b="1" spc="50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800" b="1" spc="-1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Formación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30B6FC"/>
                    </a:solidFill>
                  </a:tcPr>
                </a:tc>
                <a:tc>
                  <a:txBody>
                    <a:bodyPr/>
                    <a:lstStyle/>
                    <a:p>
                      <a:pPr marL="73025" marR="66040" algn="just">
                        <a:lnSpc>
                          <a:spcPct val="100600"/>
                        </a:lnSpc>
                        <a:spcBef>
                          <a:spcPts val="905"/>
                        </a:spcBef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Forma</a:t>
                      </a:r>
                      <a:r>
                        <a:rPr sz="800" spc="85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operativa</a:t>
                      </a:r>
                      <a:r>
                        <a:rPr sz="800" spc="80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y</a:t>
                      </a:r>
                      <a:r>
                        <a:rPr sz="800" spc="80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práctica</a:t>
                      </a:r>
                      <a:r>
                        <a:rPr sz="800" spc="350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de</a:t>
                      </a:r>
                      <a:r>
                        <a:rPr sz="800" spc="80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800" spc="-20" dirty="0">
                          <a:latin typeface="Calibri"/>
                          <a:cs typeface="Calibri"/>
                        </a:rPr>
                        <a:t>cada</a:t>
                      </a:r>
                      <a:r>
                        <a:rPr sz="800" spc="500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una</a:t>
                      </a:r>
                      <a:r>
                        <a:rPr sz="800" spc="120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de</a:t>
                      </a:r>
                      <a:r>
                        <a:rPr sz="800" spc="114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las</a:t>
                      </a:r>
                      <a:r>
                        <a:rPr sz="800" spc="120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decisiones</a:t>
                      </a:r>
                      <a:r>
                        <a:rPr sz="800" spc="120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800" spc="-10" dirty="0">
                          <a:latin typeface="Calibri"/>
                          <a:cs typeface="Calibri"/>
                        </a:rPr>
                        <a:t>intruccionales</a:t>
                      </a:r>
                      <a:r>
                        <a:rPr sz="800" spc="500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800" spc="-10" dirty="0">
                          <a:latin typeface="Calibri"/>
                          <a:cs typeface="Calibri"/>
                        </a:rPr>
                        <a:t>tomadas</a:t>
                      </a:r>
                      <a:r>
                        <a:rPr sz="800" spc="25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800" spc="-10" dirty="0">
                          <a:latin typeface="Calibri"/>
                          <a:cs typeface="Calibri"/>
                        </a:rPr>
                        <a:t>previamente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11493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DE4FD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445"/>
                        </a:spcBef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  <a:p>
                      <a:pPr marL="415925" indent="-342265">
                        <a:lnSpc>
                          <a:spcPct val="100000"/>
                        </a:lnSpc>
                        <a:spcBef>
                          <a:spcPts val="5"/>
                        </a:spcBef>
                        <a:buFont typeface="Wingdings"/>
                        <a:buChar char=""/>
                        <a:tabLst>
                          <a:tab pos="415925" algn="l"/>
                        </a:tabLst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Definición</a:t>
                      </a:r>
                      <a:r>
                        <a:rPr sz="800" spc="30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de</a:t>
                      </a:r>
                      <a:r>
                        <a:rPr sz="800" spc="-15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las</a:t>
                      </a:r>
                      <a:r>
                        <a:rPr sz="800" spc="-15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800" spc="-10" dirty="0">
                          <a:latin typeface="Calibri"/>
                          <a:cs typeface="Calibri"/>
                        </a:rPr>
                        <a:t>competencias</a:t>
                      </a:r>
                      <a:r>
                        <a:rPr sz="800" spc="10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que </a:t>
                      </a:r>
                      <a:r>
                        <a:rPr sz="800" spc="-10" dirty="0">
                          <a:latin typeface="Calibri"/>
                          <a:cs typeface="Calibri"/>
                        </a:rPr>
                        <a:t>desarrollará</a:t>
                      </a:r>
                      <a:r>
                        <a:rPr sz="800" spc="20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la</a:t>
                      </a:r>
                      <a:r>
                        <a:rPr sz="800" spc="-10" dirty="0">
                          <a:latin typeface="Calibri"/>
                          <a:cs typeface="Calibri"/>
                        </a:rPr>
                        <a:t> formación.</a:t>
                      </a:r>
                      <a:endParaRPr sz="800">
                        <a:latin typeface="Calibri"/>
                        <a:cs typeface="Calibri"/>
                      </a:endParaRPr>
                    </a:p>
                    <a:p>
                      <a:pPr marL="415925" indent="-342265">
                        <a:lnSpc>
                          <a:spcPct val="100000"/>
                        </a:lnSpc>
                        <a:buFont typeface="Wingdings"/>
                        <a:buChar char=""/>
                        <a:tabLst>
                          <a:tab pos="415925" algn="l"/>
                        </a:tabLst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Formulación de</a:t>
                      </a:r>
                      <a:r>
                        <a:rPr sz="800" spc="-10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los contenidos</a:t>
                      </a:r>
                      <a:r>
                        <a:rPr sz="800" spc="25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800" spc="-10" dirty="0">
                          <a:latin typeface="Calibri"/>
                          <a:cs typeface="Calibri"/>
                        </a:rPr>
                        <a:t>conceptuales,</a:t>
                      </a:r>
                      <a:r>
                        <a:rPr sz="800" spc="35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800" spc="-10" dirty="0">
                          <a:latin typeface="Calibri"/>
                          <a:cs typeface="Calibri"/>
                        </a:rPr>
                        <a:t>procedimentales</a:t>
                      </a:r>
                      <a:r>
                        <a:rPr sz="800" spc="15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800" spc="-50" dirty="0">
                          <a:latin typeface="Calibri"/>
                          <a:cs typeface="Calibri"/>
                        </a:rPr>
                        <a:t>y</a:t>
                      </a:r>
                      <a:endParaRPr sz="800">
                        <a:latin typeface="Calibri"/>
                        <a:cs typeface="Calibri"/>
                      </a:endParaRPr>
                    </a:p>
                    <a:p>
                      <a:pPr marL="415925" indent="-342265">
                        <a:lnSpc>
                          <a:spcPct val="100000"/>
                        </a:lnSpc>
                        <a:buFont typeface="Wingdings"/>
                        <a:buChar char=""/>
                        <a:tabLst>
                          <a:tab pos="415925" algn="l"/>
                        </a:tabLst>
                      </a:pPr>
                      <a:r>
                        <a:rPr sz="800" spc="-10" dirty="0">
                          <a:latin typeface="Calibri"/>
                          <a:cs typeface="Calibri"/>
                        </a:rPr>
                        <a:t>actitudinales.</a:t>
                      </a:r>
                      <a:endParaRPr sz="800">
                        <a:latin typeface="Calibri"/>
                        <a:cs typeface="Calibri"/>
                      </a:endParaRPr>
                    </a:p>
                    <a:p>
                      <a:pPr marL="415925" indent="-342265">
                        <a:lnSpc>
                          <a:spcPct val="100000"/>
                        </a:lnSpc>
                        <a:buFont typeface="Wingdings"/>
                        <a:buChar char=""/>
                        <a:tabLst>
                          <a:tab pos="415925" algn="l"/>
                        </a:tabLst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Selección</a:t>
                      </a:r>
                      <a:r>
                        <a:rPr sz="800" spc="-5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de</a:t>
                      </a:r>
                      <a:r>
                        <a:rPr sz="800" spc="-30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las</a:t>
                      </a:r>
                      <a:r>
                        <a:rPr sz="800" spc="-10" dirty="0">
                          <a:latin typeface="Calibri"/>
                          <a:cs typeface="Calibri"/>
                        </a:rPr>
                        <a:t> estrategias</a:t>
                      </a:r>
                      <a:r>
                        <a:rPr sz="800" spc="-25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de</a:t>
                      </a:r>
                      <a:r>
                        <a:rPr sz="800" spc="-20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enseñanza, aprendizaje</a:t>
                      </a:r>
                      <a:r>
                        <a:rPr sz="800" spc="5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y</a:t>
                      </a:r>
                      <a:r>
                        <a:rPr sz="800" spc="-30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800" spc="-10" dirty="0">
                          <a:latin typeface="Calibri"/>
                          <a:cs typeface="Calibri"/>
                        </a:rPr>
                        <a:t>evaluación.</a:t>
                      </a:r>
                      <a:endParaRPr sz="800">
                        <a:latin typeface="Calibri"/>
                        <a:cs typeface="Calibri"/>
                      </a:endParaRPr>
                    </a:p>
                    <a:p>
                      <a:pPr marL="415925" indent="-342265">
                        <a:lnSpc>
                          <a:spcPct val="100000"/>
                        </a:lnSpc>
                        <a:buFont typeface="Wingdings"/>
                        <a:buChar char=""/>
                        <a:tabLst>
                          <a:tab pos="415925" algn="l"/>
                        </a:tabLst>
                      </a:pPr>
                      <a:r>
                        <a:rPr sz="800" spc="-10" dirty="0">
                          <a:latin typeface="Calibri"/>
                          <a:cs typeface="Calibri"/>
                        </a:rPr>
                        <a:t>Recursos.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5651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DE4F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sp>
        <p:nvSpPr>
          <p:cNvPr id="23" name="object 23"/>
          <p:cNvSpPr txBox="1"/>
          <p:nvPr/>
        </p:nvSpPr>
        <p:spPr>
          <a:xfrm>
            <a:off x="317093" y="1068451"/>
            <a:ext cx="6320155" cy="156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2968625" marR="770890" indent="-431800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Arial"/>
                <a:cs typeface="Arial"/>
              </a:rPr>
              <a:t>6ta.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Edición</a:t>
            </a:r>
            <a:r>
              <a:rPr sz="1200" b="1" spc="-10" dirty="0">
                <a:latin typeface="Arial"/>
                <a:cs typeface="Arial"/>
              </a:rPr>
              <a:t> Volumen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I</a:t>
            </a:r>
            <a:r>
              <a:rPr sz="1200" b="1" spc="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Enero</a:t>
            </a:r>
            <a:r>
              <a:rPr sz="1200" b="1" spc="-3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a</a:t>
            </a:r>
            <a:r>
              <a:rPr sz="1200" b="1" spc="-2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Julio</a:t>
            </a:r>
            <a:r>
              <a:rPr sz="1200" b="1" spc="-5" dirty="0">
                <a:latin typeface="Arial"/>
                <a:cs typeface="Arial"/>
              </a:rPr>
              <a:t> </a:t>
            </a:r>
            <a:r>
              <a:rPr sz="1200" b="1" spc="-20" dirty="0">
                <a:latin typeface="Arial"/>
                <a:cs typeface="Arial"/>
              </a:rPr>
              <a:t>2021 </a:t>
            </a:r>
            <a:r>
              <a:rPr sz="1200" b="1" dirty="0">
                <a:latin typeface="Arial"/>
                <a:cs typeface="Arial"/>
              </a:rPr>
              <a:t>Revista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Semestral-</a:t>
            </a:r>
            <a:r>
              <a:rPr sz="1200" b="1" spc="-40" dirty="0">
                <a:latin typeface="Arial"/>
                <a:cs typeface="Arial"/>
              </a:rPr>
              <a:t> </a:t>
            </a:r>
            <a:r>
              <a:rPr sz="1200" b="1" spc="-10" dirty="0">
                <a:latin typeface="Arial"/>
                <a:cs typeface="Arial"/>
              </a:rPr>
              <a:t>Venezuela</a:t>
            </a:r>
            <a:endParaRPr sz="12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320"/>
              </a:spcBef>
            </a:pPr>
            <a:endParaRPr sz="1200">
              <a:latin typeface="Arial"/>
              <a:cs typeface="Arial"/>
            </a:endParaRPr>
          </a:p>
          <a:p>
            <a:pPr marL="388620" marR="5080" indent="-365760" algn="just">
              <a:lnSpc>
                <a:spcPct val="98800"/>
              </a:lnSpc>
              <a:spcBef>
                <a:spcPts val="5"/>
              </a:spcBef>
            </a:pPr>
            <a:r>
              <a:rPr sz="1200" dirty="0">
                <a:latin typeface="Times New Roman"/>
                <a:cs typeface="Times New Roman"/>
              </a:rPr>
              <a:t>postulados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constructivismo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contempla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autor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denomina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tres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(3)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momentos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principales: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Marco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Referencial,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Marco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Explicativo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Diseño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Unidades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Formación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(Ver </a:t>
            </a:r>
            <a:r>
              <a:rPr sz="1200" dirty="0">
                <a:latin typeface="Times New Roman"/>
                <a:cs typeface="Times New Roman"/>
              </a:rPr>
              <a:t>Cuadro</a:t>
            </a:r>
            <a:r>
              <a:rPr sz="1200" spc="-25" dirty="0">
                <a:latin typeface="Times New Roman"/>
                <a:cs typeface="Times New Roman"/>
              </a:rPr>
              <a:t> 1).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80"/>
              </a:spcBef>
            </a:pP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z="1200" b="1" dirty="0">
                <a:latin typeface="Times New Roman"/>
                <a:cs typeface="Times New Roman"/>
              </a:rPr>
              <a:t>Cuadro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1.</a:t>
            </a:r>
            <a:r>
              <a:rPr sz="1200" b="1" spc="270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Momentos</a:t>
            </a:r>
            <a:r>
              <a:rPr sz="1200" b="1" i="1" spc="-25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del</a:t>
            </a:r>
            <a:r>
              <a:rPr sz="1200" b="1" i="1" spc="-5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Modelo</a:t>
            </a:r>
            <a:r>
              <a:rPr sz="1200" b="1" i="1" spc="-20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Instruccional</a:t>
            </a:r>
            <a:r>
              <a:rPr sz="1200" b="1" i="1" spc="-40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de </a:t>
            </a:r>
            <a:r>
              <a:rPr sz="1200" b="1" i="1" spc="-10" dirty="0">
                <a:latin typeface="Times New Roman"/>
                <a:cs typeface="Times New Roman"/>
              </a:rPr>
              <a:t>Escontrela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277774" y="5493766"/>
            <a:ext cx="6346190" cy="2424430"/>
          </a:xfrm>
          <a:prstGeom prst="rect">
            <a:avLst/>
          </a:prstGeom>
        </p:spPr>
        <p:txBody>
          <a:bodyPr vert="horz" wrap="square" lIns="0" tIns="114300" rIns="0" bIns="0" rtlCol="0">
            <a:spAutoFit/>
          </a:bodyPr>
          <a:lstStyle/>
          <a:p>
            <a:pPr marL="45085">
              <a:lnSpc>
                <a:spcPct val="100000"/>
              </a:lnSpc>
              <a:spcBef>
                <a:spcPts val="900"/>
              </a:spcBef>
            </a:pPr>
            <a:r>
              <a:rPr sz="1200" b="1" i="1" dirty="0">
                <a:latin typeface="Times New Roman"/>
                <a:cs typeface="Times New Roman"/>
              </a:rPr>
              <a:t>Nota.</a:t>
            </a:r>
            <a:r>
              <a:rPr sz="1200" b="1" i="1" spc="-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Información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tomada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Escontrela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(2003)</a:t>
            </a:r>
            <a:endParaRPr sz="12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800"/>
              </a:spcBef>
            </a:pPr>
            <a:r>
              <a:rPr sz="1200" b="1" spc="-10" dirty="0">
                <a:latin typeface="Times New Roman"/>
                <a:cs typeface="Times New Roman"/>
              </a:rPr>
              <a:t>MÉTODO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60"/>
              </a:spcBef>
            </a:pP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z="1200" b="1" i="1" dirty="0">
                <a:latin typeface="Times New Roman"/>
                <a:cs typeface="Times New Roman"/>
              </a:rPr>
              <a:t>Tipo</a:t>
            </a:r>
            <a:r>
              <a:rPr sz="1200" b="1" i="1" spc="-20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y</a:t>
            </a:r>
            <a:r>
              <a:rPr sz="1200" b="1" i="1" spc="-25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Nivel</a:t>
            </a:r>
            <a:r>
              <a:rPr sz="1200" b="1" i="1" spc="-20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de</a:t>
            </a:r>
            <a:r>
              <a:rPr sz="1200" b="1" i="1" spc="-25" dirty="0">
                <a:latin typeface="Times New Roman"/>
                <a:cs typeface="Times New Roman"/>
              </a:rPr>
              <a:t> </a:t>
            </a:r>
            <a:r>
              <a:rPr sz="1200" b="1" i="1" spc="-10" dirty="0">
                <a:latin typeface="Times New Roman"/>
                <a:cs typeface="Times New Roman"/>
              </a:rPr>
              <a:t>Investigación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60"/>
              </a:spcBef>
            </a:pPr>
            <a:endParaRPr sz="1200">
              <a:latin typeface="Times New Roman"/>
              <a:cs typeface="Times New Roman"/>
            </a:endParaRPr>
          </a:p>
          <a:p>
            <a:pPr marL="375285" marR="5080" indent="-36322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usó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enfoque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cuantitativo,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dentro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modalidad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proyecto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factible,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apoyado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trabajo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campo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permitió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describir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analizar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requerimientos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instruccionales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estudiantes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cuanto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uso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manejo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TIC,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abordando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tópicos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relacionados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conocimientos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 </a:t>
            </a:r>
            <a:r>
              <a:rPr sz="1200" dirty="0">
                <a:latin typeface="Times New Roman"/>
                <a:cs typeface="Times New Roman"/>
              </a:rPr>
              <a:t>hardware,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sistema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operativo,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software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ofimático,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internet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herramientas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TIC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general.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tomaron</a:t>
            </a:r>
            <a:r>
              <a:rPr sz="1200" spc="4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4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cuenta</a:t>
            </a:r>
            <a:r>
              <a:rPr sz="1200" spc="4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4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referencias</a:t>
            </a:r>
            <a:r>
              <a:rPr sz="1200" spc="4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documentales</a:t>
            </a:r>
            <a:r>
              <a:rPr sz="1200" spc="4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afines,</a:t>
            </a:r>
            <a:r>
              <a:rPr sz="1200" spc="4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así</a:t>
            </a:r>
            <a:r>
              <a:rPr sz="1200" spc="4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4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también</a:t>
            </a:r>
            <a:r>
              <a:rPr sz="1200" spc="4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48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aspectos </a:t>
            </a:r>
            <a:r>
              <a:rPr sz="1200" dirty="0">
                <a:latin typeface="Times New Roman"/>
                <a:cs typeface="Times New Roman"/>
              </a:rPr>
              <a:t>relacionados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lineamientos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políticas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institucionales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reorientar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objetivos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 </a:t>
            </a:r>
            <a:r>
              <a:rPr sz="1200" spc="-10" dirty="0">
                <a:latin typeface="Times New Roman"/>
                <a:cs typeface="Times New Roman"/>
              </a:rPr>
              <a:t>formación.</a:t>
            </a:r>
            <a:endParaRPr sz="1200">
              <a:latin typeface="Times New Roman"/>
              <a:cs typeface="Times New Roman"/>
            </a:endParaRPr>
          </a:p>
        </p:txBody>
      </p:sp>
      <p:pic>
        <p:nvPicPr>
          <p:cNvPr id="25" name="object 25"/>
          <p:cNvPicPr/>
          <p:nvPr/>
        </p:nvPicPr>
        <p:blipFill>
          <a:blip r:embed="rId15" cstate="print"/>
          <a:stretch>
            <a:fillRect/>
          </a:stretch>
        </p:blipFill>
        <p:spPr>
          <a:xfrm>
            <a:off x="4653153" y="142938"/>
            <a:ext cx="1805304" cy="893889"/>
          </a:xfrm>
          <a:prstGeom prst="rect">
            <a:avLst/>
          </a:prstGeom>
        </p:spPr>
      </p:pic>
      <p:sp>
        <p:nvSpPr>
          <p:cNvPr id="26" name="object 26"/>
          <p:cNvSpPr txBox="1"/>
          <p:nvPr/>
        </p:nvSpPr>
        <p:spPr>
          <a:xfrm>
            <a:off x="1211681" y="8188580"/>
            <a:ext cx="4498975" cy="760095"/>
          </a:xfrm>
          <a:prstGeom prst="rect">
            <a:avLst/>
          </a:prstGeom>
        </p:spPr>
        <p:txBody>
          <a:bodyPr vert="horz" wrap="square" lIns="0" tIns="3175" rIns="0" bIns="0" rtlCol="0">
            <a:spAutoFit/>
          </a:bodyPr>
          <a:lstStyle/>
          <a:p>
            <a:pPr marL="12065" marR="5080" indent="1270" algn="ctr">
              <a:lnSpc>
                <a:spcPts val="1320"/>
              </a:lnSpc>
              <a:spcBef>
                <a:spcPts val="25"/>
              </a:spcBef>
            </a:pPr>
            <a:r>
              <a:rPr sz="1100" b="1" dirty="0">
                <a:latin typeface="Times New Roman"/>
                <a:cs typeface="Times New Roman"/>
              </a:rPr>
              <a:t>Actualización</a:t>
            </a:r>
            <a:r>
              <a:rPr sz="1100" b="1" spc="-4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del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Diseño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Instruccional</a:t>
            </a:r>
            <a:r>
              <a:rPr sz="1100" b="1" spc="-5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de</a:t>
            </a:r>
            <a:r>
              <a:rPr sz="1100" b="1" spc="-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la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Asignatura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Introducción</a:t>
            </a:r>
            <a:r>
              <a:rPr sz="1100" b="1" spc="-4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</a:t>
            </a:r>
            <a:r>
              <a:rPr sz="1100" b="1" spc="-5" dirty="0">
                <a:latin typeface="Times New Roman"/>
                <a:cs typeface="Times New Roman"/>
              </a:rPr>
              <a:t> </a:t>
            </a:r>
            <a:r>
              <a:rPr sz="1100" b="1" spc="-25" dirty="0">
                <a:latin typeface="Times New Roman"/>
                <a:cs typeface="Times New Roman"/>
              </a:rPr>
              <a:t>la </a:t>
            </a:r>
            <a:r>
              <a:rPr sz="1100" b="1" dirty="0">
                <a:latin typeface="Times New Roman"/>
                <a:cs typeface="Times New Roman"/>
              </a:rPr>
              <a:t>Computación</a:t>
            </a:r>
            <a:r>
              <a:rPr sz="1100" b="1" spc="-4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del</a:t>
            </a:r>
            <a:r>
              <a:rPr sz="1100" b="1" spc="-1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II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Semestre</a:t>
            </a:r>
            <a:r>
              <a:rPr sz="1100" b="1" spc="-4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de</a:t>
            </a:r>
            <a:r>
              <a:rPr sz="1100" b="1" spc="-1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Enfermería</a:t>
            </a:r>
            <a:r>
              <a:rPr sz="1100" b="1" spc="-4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del</a:t>
            </a:r>
            <a:r>
              <a:rPr sz="1100" b="1" spc="-1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Decanato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de</a:t>
            </a:r>
            <a:r>
              <a:rPr sz="1100" b="1" spc="-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Ciencias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de</a:t>
            </a:r>
            <a:r>
              <a:rPr sz="1100" b="1" spc="-5" dirty="0">
                <a:latin typeface="Times New Roman"/>
                <a:cs typeface="Times New Roman"/>
              </a:rPr>
              <a:t> </a:t>
            </a:r>
            <a:r>
              <a:rPr sz="1100" b="1" spc="-25" dirty="0">
                <a:latin typeface="Times New Roman"/>
                <a:cs typeface="Times New Roman"/>
              </a:rPr>
              <a:t>la </a:t>
            </a:r>
            <a:r>
              <a:rPr sz="1100" b="1" dirty="0">
                <a:latin typeface="Times New Roman"/>
                <a:cs typeface="Times New Roman"/>
              </a:rPr>
              <a:t>Salud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de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la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UCLA,</a:t>
            </a:r>
            <a:r>
              <a:rPr sz="1100" b="1" spc="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Barquisimeto,</a:t>
            </a:r>
            <a:r>
              <a:rPr sz="1100" b="1" spc="-6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Estado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spc="-20" dirty="0">
                <a:latin typeface="Times New Roman"/>
                <a:cs typeface="Times New Roman"/>
              </a:rPr>
              <a:t>Lara</a:t>
            </a:r>
            <a:endParaRPr sz="1100">
              <a:latin typeface="Times New Roman"/>
              <a:cs typeface="Times New Roman"/>
            </a:endParaRPr>
          </a:p>
          <a:p>
            <a:pPr marL="2540" algn="ctr">
              <a:lnSpc>
                <a:spcPct val="100000"/>
              </a:lnSpc>
              <a:spcBef>
                <a:spcPts val="439"/>
              </a:spcBef>
            </a:pPr>
            <a:r>
              <a:rPr sz="1200" b="1" dirty="0">
                <a:latin typeface="Times New Roman"/>
                <a:cs typeface="Times New Roman"/>
              </a:rPr>
              <a:t>Ing.</a:t>
            </a:r>
            <a:r>
              <a:rPr sz="1200" b="1" spc="-4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Keyla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Torrealba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27" name="object 27"/>
          <p:cNvSpPr txBox="1"/>
          <p:nvPr/>
        </p:nvSpPr>
        <p:spPr>
          <a:xfrm>
            <a:off x="6389370" y="8939106"/>
            <a:ext cx="254000" cy="1943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410"/>
              </a:lnSpc>
            </a:pPr>
            <a:r>
              <a:rPr sz="1200" spc="-25" dirty="0">
                <a:latin typeface="Times New Roman"/>
                <a:cs typeface="Times New Roman"/>
              </a:rPr>
              <a:t>156</a:t>
            </a:r>
            <a:endParaRPr sz="1200">
              <a:latin typeface="Times New Roman"/>
              <a:cs typeface="Times New Roman"/>
            </a:endParaRPr>
          </a:p>
        </p:txBody>
      </p:sp>
      <p:grpSp>
        <p:nvGrpSpPr>
          <p:cNvPr id="28" name="Grupo 27">
            <a:extLst>
              <a:ext uri="{FF2B5EF4-FFF2-40B4-BE49-F238E27FC236}">
                <a16:creationId xmlns:a16="http://schemas.microsoft.com/office/drawing/2014/main" id="{4568221E-F035-BBF3-33CC-B93D04FD6AEF}"/>
              </a:ext>
            </a:extLst>
          </p:cNvPr>
          <p:cNvGrpSpPr/>
          <p:nvPr/>
        </p:nvGrpSpPr>
        <p:grpSpPr>
          <a:xfrm>
            <a:off x="117881" y="87376"/>
            <a:ext cx="6665976" cy="1452626"/>
            <a:chOff x="470065" y="1951410"/>
            <a:chExt cx="6665976" cy="1452626"/>
          </a:xfrm>
        </p:grpSpPr>
        <p:grpSp>
          <p:nvGrpSpPr>
            <p:cNvPr id="29" name="object 12">
              <a:extLst>
                <a:ext uri="{FF2B5EF4-FFF2-40B4-BE49-F238E27FC236}">
                  <a16:creationId xmlns:a16="http://schemas.microsoft.com/office/drawing/2014/main" id="{EB3DED59-FE39-02DD-9ED2-8362502D5B91}"/>
                </a:ext>
              </a:extLst>
            </p:cNvPr>
            <p:cNvGrpSpPr/>
            <p:nvPr/>
          </p:nvGrpSpPr>
          <p:grpSpPr>
            <a:xfrm>
              <a:off x="470065" y="1951664"/>
              <a:ext cx="6665976" cy="1452372"/>
              <a:chOff x="96011" y="115823"/>
              <a:chExt cx="6665976" cy="1452372"/>
            </a:xfrm>
          </p:grpSpPr>
          <p:pic>
            <p:nvPicPr>
              <p:cNvPr id="33" name="object 13">
                <a:extLst>
                  <a:ext uri="{FF2B5EF4-FFF2-40B4-BE49-F238E27FC236}">
                    <a16:creationId xmlns:a16="http://schemas.microsoft.com/office/drawing/2014/main" id="{7C76A62E-B92A-5B47-C9C9-359A99998A78}"/>
                  </a:ext>
                </a:extLst>
              </p:cNvPr>
              <p:cNvPicPr/>
              <p:nvPr/>
            </p:nvPicPr>
            <p:blipFill>
              <a:blip r:embed="rId5" cstate="print"/>
              <a:stretch>
                <a:fillRect/>
              </a:stretch>
            </p:blipFill>
            <p:spPr>
              <a:xfrm>
                <a:off x="96011" y="115823"/>
                <a:ext cx="6665976" cy="1452372"/>
              </a:xfrm>
              <a:prstGeom prst="rect">
                <a:avLst/>
              </a:prstGeom>
            </p:spPr>
          </p:pic>
          <p:pic>
            <p:nvPicPr>
              <p:cNvPr id="34" name="object 14">
                <a:extLst>
                  <a:ext uri="{FF2B5EF4-FFF2-40B4-BE49-F238E27FC236}">
                    <a16:creationId xmlns:a16="http://schemas.microsoft.com/office/drawing/2014/main" id="{6AD25AC4-DAEC-BA19-DA30-9A40FDCEF1B5}"/>
                  </a:ext>
                </a:extLst>
              </p:cNvPr>
              <p:cNvPicPr/>
              <p:nvPr/>
            </p:nvPicPr>
            <p:blipFill>
              <a:blip r:embed="rId6" cstate="print"/>
              <a:stretch>
                <a:fillRect/>
              </a:stretch>
            </p:blipFill>
            <p:spPr>
              <a:xfrm>
                <a:off x="142849" y="142875"/>
                <a:ext cx="6572275" cy="1358646"/>
              </a:xfrm>
              <a:prstGeom prst="rect">
                <a:avLst/>
              </a:prstGeom>
            </p:spPr>
          </p:pic>
          <p:sp>
            <p:nvSpPr>
              <p:cNvPr id="35" name="object 15">
                <a:extLst>
                  <a:ext uri="{FF2B5EF4-FFF2-40B4-BE49-F238E27FC236}">
                    <a16:creationId xmlns:a16="http://schemas.microsoft.com/office/drawing/2014/main" id="{08F0E550-0F60-46C0-A894-786A4C32F532}"/>
                  </a:ext>
                </a:extLst>
              </p:cNvPr>
              <p:cNvSpPr/>
              <p:nvPr/>
            </p:nvSpPr>
            <p:spPr>
              <a:xfrm>
                <a:off x="142849" y="142875"/>
                <a:ext cx="6572884" cy="1358900"/>
              </a:xfrm>
              <a:custGeom>
                <a:avLst/>
                <a:gdLst/>
                <a:ahLst/>
                <a:cxnLst/>
                <a:rect l="l" t="t" r="r" b="b"/>
                <a:pathLst>
                  <a:path w="6572884" h="1358900">
                    <a:moveTo>
                      <a:pt x="0" y="226441"/>
                    </a:moveTo>
                    <a:lnTo>
                      <a:pt x="4600" y="180795"/>
                    </a:lnTo>
                    <a:lnTo>
                      <a:pt x="17795" y="138285"/>
                    </a:lnTo>
                    <a:lnTo>
                      <a:pt x="38673" y="99820"/>
                    </a:lnTo>
                    <a:lnTo>
                      <a:pt x="66324" y="66309"/>
                    </a:lnTo>
                    <a:lnTo>
                      <a:pt x="99837" y="38663"/>
                    </a:lnTo>
                    <a:lnTo>
                      <a:pt x="138301" y="17789"/>
                    </a:lnTo>
                    <a:lnTo>
                      <a:pt x="180806" y="4599"/>
                    </a:lnTo>
                    <a:lnTo>
                      <a:pt x="226440" y="0"/>
                    </a:lnTo>
                    <a:lnTo>
                      <a:pt x="6345834" y="0"/>
                    </a:lnTo>
                    <a:lnTo>
                      <a:pt x="6391480" y="4599"/>
                    </a:lnTo>
                    <a:lnTo>
                      <a:pt x="6433990" y="17789"/>
                    </a:lnTo>
                    <a:lnTo>
                      <a:pt x="6472455" y="38663"/>
                    </a:lnTo>
                    <a:lnTo>
                      <a:pt x="6505965" y="66309"/>
                    </a:lnTo>
                    <a:lnTo>
                      <a:pt x="6533612" y="99820"/>
                    </a:lnTo>
                    <a:lnTo>
                      <a:pt x="6554485" y="138285"/>
                    </a:lnTo>
                    <a:lnTo>
                      <a:pt x="6567676" y="180795"/>
                    </a:lnTo>
                    <a:lnTo>
                      <a:pt x="6572275" y="226441"/>
                    </a:lnTo>
                    <a:lnTo>
                      <a:pt x="6572275" y="1132204"/>
                    </a:lnTo>
                    <a:lnTo>
                      <a:pt x="6567676" y="1177850"/>
                    </a:lnTo>
                    <a:lnTo>
                      <a:pt x="6554485" y="1220360"/>
                    </a:lnTo>
                    <a:lnTo>
                      <a:pt x="6533612" y="1258825"/>
                    </a:lnTo>
                    <a:lnTo>
                      <a:pt x="6505965" y="1292336"/>
                    </a:lnTo>
                    <a:lnTo>
                      <a:pt x="6472455" y="1319982"/>
                    </a:lnTo>
                    <a:lnTo>
                      <a:pt x="6433990" y="1340856"/>
                    </a:lnTo>
                    <a:lnTo>
                      <a:pt x="6391480" y="1354046"/>
                    </a:lnTo>
                    <a:lnTo>
                      <a:pt x="6345834" y="1358646"/>
                    </a:lnTo>
                    <a:lnTo>
                      <a:pt x="226440" y="1358646"/>
                    </a:lnTo>
                    <a:lnTo>
                      <a:pt x="180806" y="1354046"/>
                    </a:lnTo>
                    <a:lnTo>
                      <a:pt x="138301" y="1340856"/>
                    </a:lnTo>
                    <a:lnTo>
                      <a:pt x="99837" y="1319982"/>
                    </a:lnTo>
                    <a:lnTo>
                      <a:pt x="66324" y="1292336"/>
                    </a:lnTo>
                    <a:lnTo>
                      <a:pt x="38673" y="1258825"/>
                    </a:lnTo>
                    <a:lnTo>
                      <a:pt x="17795" y="1220360"/>
                    </a:lnTo>
                    <a:lnTo>
                      <a:pt x="4600" y="1177850"/>
                    </a:lnTo>
                    <a:lnTo>
                      <a:pt x="0" y="1132204"/>
                    </a:lnTo>
                    <a:lnTo>
                      <a:pt x="0" y="226441"/>
                    </a:lnTo>
                    <a:close/>
                  </a:path>
                </a:pathLst>
              </a:custGeom>
              <a:ln w="9525">
                <a:solidFill>
                  <a:srgbClr val="55CE74"/>
                </a:solidFill>
              </a:ln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pic>
            <p:nvPicPr>
              <p:cNvPr id="36" name="object 16">
                <a:extLst>
                  <a:ext uri="{FF2B5EF4-FFF2-40B4-BE49-F238E27FC236}">
                    <a16:creationId xmlns:a16="http://schemas.microsoft.com/office/drawing/2014/main" id="{C0AF265E-3D11-9AE4-1734-2FC4AA3F3A5B}"/>
                  </a:ext>
                </a:extLst>
              </p:cNvPr>
              <p:cNvPicPr/>
              <p:nvPr/>
            </p:nvPicPr>
            <p:blipFill>
              <a:blip r:embed="rId7" cstate="print"/>
              <a:stretch>
                <a:fillRect/>
              </a:stretch>
            </p:blipFill>
            <p:spPr>
              <a:xfrm>
                <a:off x="2500248" y="305930"/>
                <a:ext cx="1714500" cy="733945"/>
              </a:xfrm>
              <a:prstGeom prst="rect">
                <a:avLst/>
              </a:prstGeom>
            </p:spPr>
          </p:pic>
        </p:grpSp>
        <p:sp>
          <p:nvSpPr>
            <p:cNvPr id="30" name="object 16">
              <a:extLst>
                <a:ext uri="{FF2B5EF4-FFF2-40B4-BE49-F238E27FC236}">
                  <a16:creationId xmlns:a16="http://schemas.microsoft.com/office/drawing/2014/main" id="{2BFED362-FC97-FE82-C521-FAC98257B809}"/>
                </a:ext>
              </a:extLst>
            </p:cNvPr>
            <p:cNvSpPr txBox="1"/>
            <p:nvPr/>
          </p:nvSpPr>
          <p:spPr>
            <a:xfrm>
              <a:off x="2775727" y="2875716"/>
              <a:ext cx="3332858" cy="391795"/>
            </a:xfrm>
            <a:prstGeom prst="rect">
              <a:avLst/>
            </a:prstGeom>
            <a:noFill/>
          </p:spPr>
          <p:txBody>
            <a:bodyPr vert="horz" wrap="square" lIns="0" tIns="12700" rIns="0" bIns="0" rtlCol="0">
              <a:spAutoFit/>
            </a:bodyPr>
            <a:lstStyle/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Volumen 4,  Número 1  Enero a Julio 2021</a:t>
              </a:r>
            </a:p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Revista Semestral. Venezuela</a:t>
              </a:r>
              <a:endParaRPr sz="1200" dirty="0">
                <a:latin typeface="Arial"/>
                <a:cs typeface="Arial"/>
              </a:endParaRPr>
            </a:p>
          </p:txBody>
        </p:sp>
        <p:pic>
          <p:nvPicPr>
            <p:cNvPr id="31" name="object 25">
              <a:extLst>
                <a:ext uri="{FF2B5EF4-FFF2-40B4-BE49-F238E27FC236}">
                  <a16:creationId xmlns:a16="http://schemas.microsoft.com/office/drawing/2014/main" id="{C06CC2EF-6A61-A5E0-677F-DBC5764232EF}"/>
                </a:ext>
              </a:extLst>
            </p:cNvPr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470065" y="2027896"/>
              <a:ext cx="2305662" cy="1053903"/>
            </a:xfrm>
            <a:prstGeom prst="rect">
              <a:avLst/>
            </a:prstGeom>
          </p:spPr>
        </p:pic>
        <p:pic>
          <p:nvPicPr>
            <p:cNvPr id="32" name="object 31">
              <a:extLst>
                <a:ext uri="{FF2B5EF4-FFF2-40B4-BE49-F238E27FC236}">
                  <a16:creationId xmlns:a16="http://schemas.microsoft.com/office/drawing/2014/main" id="{AFD89B61-173A-8C98-7201-31706B4357B1}"/>
                </a:ext>
              </a:extLst>
            </p:cNvPr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4932681" y="1951410"/>
              <a:ext cx="1805304" cy="893889"/>
            </a:xfrm>
            <a:prstGeom prst="rect">
              <a:avLst/>
            </a:prstGeom>
          </p:spPr>
        </p:pic>
      </p:grpSp>
    </p:spTree>
  </p:cSld>
  <p:clrMapOvr>
    <a:masterClrMapping/>
  </p:clrMapOvr>
</p:sld>
</file>

<file path=ppt/slides/slide1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94485" y="115823"/>
            <a:ext cx="6669405" cy="8914130"/>
            <a:chOff x="94485" y="115823"/>
            <a:chExt cx="6669405" cy="8914130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204216" y="8651747"/>
              <a:ext cx="6518148" cy="158496"/>
            </a:xfrm>
            <a:prstGeom prst="rect">
              <a:avLst/>
            </a:prstGeom>
          </p:spPr>
        </p:pic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96012" y="115823"/>
              <a:ext cx="6665976" cy="1452372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42849" y="142875"/>
              <a:ext cx="6572275" cy="1358646"/>
            </a:xfrm>
            <a:prstGeom prst="rect">
              <a:avLst/>
            </a:prstGeom>
          </p:spPr>
        </p:pic>
        <p:sp>
          <p:nvSpPr>
            <p:cNvPr id="6" name="object 6"/>
            <p:cNvSpPr/>
            <p:nvPr/>
          </p:nvSpPr>
          <p:spPr>
            <a:xfrm>
              <a:off x="142849" y="142875"/>
              <a:ext cx="6572884" cy="1358900"/>
            </a:xfrm>
            <a:custGeom>
              <a:avLst/>
              <a:gdLst/>
              <a:ahLst/>
              <a:cxnLst/>
              <a:rect l="l" t="t" r="r" b="b"/>
              <a:pathLst>
                <a:path w="6572884" h="1358900">
                  <a:moveTo>
                    <a:pt x="0" y="226441"/>
                  </a:moveTo>
                  <a:lnTo>
                    <a:pt x="4600" y="180795"/>
                  </a:lnTo>
                  <a:lnTo>
                    <a:pt x="17795" y="138285"/>
                  </a:lnTo>
                  <a:lnTo>
                    <a:pt x="38673" y="99820"/>
                  </a:lnTo>
                  <a:lnTo>
                    <a:pt x="66324" y="66309"/>
                  </a:lnTo>
                  <a:lnTo>
                    <a:pt x="99837" y="38663"/>
                  </a:lnTo>
                  <a:lnTo>
                    <a:pt x="138301" y="17789"/>
                  </a:lnTo>
                  <a:lnTo>
                    <a:pt x="180806" y="4599"/>
                  </a:lnTo>
                  <a:lnTo>
                    <a:pt x="226440" y="0"/>
                  </a:lnTo>
                  <a:lnTo>
                    <a:pt x="6345834" y="0"/>
                  </a:lnTo>
                  <a:lnTo>
                    <a:pt x="6391480" y="4599"/>
                  </a:lnTo>
                  <a:lnTo>
                    <a:pt x="6433990" y="17789"/>
                  </a:lnTo>
                  <a:lnTo>
                    <a:pt x="6472455" y="38663"/>
                  </a:lnTo>
                  <a:lnTo>
                    <a:pt x="6505965" y="66309"/>
                  </a:lnTo>
                  <a:lnTo>
                    <a:pt x="6533612" y="99820"/>
                  </a:lnTo>
                  <a:lnTo>
                    <a:pt x="6554485" y="138285"/>
                  </a:lnTo>
                  <a:lnTo>
                    <a:pt x="6567676" y="180795"/>
                  </a:lnTo>
                  <a:lnTo>
                    <a:pt x="6572275" y="226441"/>
                  </a:lnTo>
                  <a:lnTo>
                    <a:pt x="6572275" y="1132204"/>
                  </a:lnTo>
                  <a:lnTo>
                    <a:pt x="6567676" y="1177850"/>
                  </a:lnTo>
                  <a:lnTo>
                    <a:pt x="6554485" y="1220360"/>
                  </a:lnTo>
                  <a:lnTo>
                    <a:pt x="6533612" y="1258825"/>
                  </a:lnTo>
                  <a:lnTo>
                    <a:pt x="6505965" y="1292336"/>
                  </a:lnTo>
                  <a:lnTo>
                    <a:pt x="6472455" y="1319982"/>
                  </a:lnTo>
                  <a:lnTo>
                    <a:pt x="6433990" y="1340856"/>
                  </a:lnTo>
                  <a:lnTo>
                    <a:pt x="6391480" y="1354046"/>
                  </a:lnTo>
                  <a:lnTo>
                    <a:pt x="6345834" y="1358646"/>
                  </a:lnTo>
                  <a:lnTo>
                    <a:pt x="226440" y="1358646"/>
                  </a:lnTo>
                  <a:lnTo>
                    <a:pt x="180806" y="1354046"/>
                  </a:lnTo>
                  <a:lnTo>
                    <a:pt x="138301" y="1340856"/>
                  </a:lnTo>
                  <a:lnTo>
                    <a:pt x="99837" y="1319982"/>
                  </a:lnTo>
                  <a:lnTo>
                    <a:pt x="66324" y="1292336"/>
                  </a:lnTo>
                  <a:lnTo>
                    <a:pt x="38673" y="1258825"/>
                  </a:lnTo>
                  <a:lnTo>
                    <a:pt x="17795" y="1220360"/>
                  </a:lnTo>
                  <a:lnTo>
                    <a:pt x="4600" y="1177850"/>
                  </a:lnTo>
                  <a:lnTo>
                    <a:pt x="0" y="1132204"/>
                  </a:lnTo>
                  <a:lnTo>
                    <a:pt x="0" y="226441"/>
                  </a:lnTo>
                  <a:close/>
                </a:path>
              </a:pathLst>
            </a:custGeom>
            <a:ln w="9525">
              <a:solidFill>
                <a:srgbClr val="55CE7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" name="object 7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2500248" y="305930"/>
              <a:ext cx="1714500" cy="733945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2738628" y="1024127"/>
              <a:ext cx="1897379" cy="371855"/>
            </a:xfrm>
            <a:prstGeom prst="rect">
              <a:avLst/>
            </a:prstGeom>
          </p:spPr>
        </p:pic>
        <p:pic>
          <p:nvPicPr>
            <p:cNvPr id="9" name="object 9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4401312" y="1024127"/>
              <a:ext cx="1577339" cy="371855"/>
            </a:xfrm>
            <a:prstGeom prst="rect">
              <a:avLst/>
            </a:prstGeom>
          </p:spPr>
        </p:pic>
        <p:pic>
          <p:nvPicPr>
            <p:cNvPr id="10" name="object 10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3169920" y="1207007"/>
              <a:ext cx="1546859" cy="371855"/>
            </a:xfrm>
            <a:prstGeom prst="rect">
              <a:avLst/>
            </a:prstGeom>
          </p:spPr>
        </p:pic>
        <p:pic>
          <p:nvPicPr>
            <p:cNvPr id="11" name="object 11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4482083" y="1207007"/>
              <a:ext cx="284988" cy="371855"/>
            </a:xfrm>
            <a:prstGeom prst="rect">
              <a:avLst/>
            </a:prstGeom>
          </p:spPr>
        </p:pic>
        <p:pic>
          <p:nvPicPr>
            <p:cNvPr id="12" name="object 12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4571999" y="1207007"/>
              <a:ext cx="1013460" cy="371855"/>
            </a:xfrm>
            <a:prstGeom prst="rect">
              <a:avLst/>
            </a:prstGeom>
          </p:spPr>
        </p:pic>
      </p:grpSp>
      <p:sp>
        <p:nvSpPr>
          <p:cNvPr id="13" name="object 13"/>
          <p:cNvSpPr txBox="1"/>
          <p:nvPr/>
        </p:nvSpPr>
        <p:spPr>
          <a:xfrm>
            <a:off x="2842005" y="1068451"/>
            <a:ext cx="3029585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443865" marR="5080" indent="-431800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Arial"/>
                <a:cs typeface="Arial"/>
              </a:rPr>
              <a:t>6ta.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Edición</a:t>
            </a:r>
            <a:r>
              <a:rPr sz="1200" b="1" spc="-10" dirty="0">
                <a:latin typeface="Arial"/>
                <a:cs typeface="Arial"/>
              </a:rPr>
              <a:t> Volumen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I</a:t>
            </a:r>
            <a:r>
              <a:rPr sz="1200" b="1" spc="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Enero</a:t>
            </a:r>
            <a:r>
              <a:rPr sz="1200" b="1" spc="-3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a</a:t>
            </a:r>
            <a:r>
              <a:rPr sz="1200" b="1" spc="-2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Julio</a:t>
            </a:r>
            <a:r>
              <a:rPr sz="1200" b="1" spc="-5" dirty="0">
                <a:latin typeface="Arial"/>
                <a:cs typeface="Arial"/>
              </a:rPr>
              <a:t> </a:t>
            </a:r>
            <a:r>
              <a:rPr sz="1200" b="1" spc="-20" dirty="0">
                <a:latin typeface="Arial"/>
                <a:cs typeface="Arial"/>
              </a:rPr>
              <a:t>2021 </a:t>
            </a:r>
            <a:r>
              <a:rPr sz="1200" b="1" dirty="0">
                <a:latin typeface="Arial"/>
                <a:cs typeface="Arial"/>
              </a:rPr>
              <a:t>Revista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Semestral-</a:t>
            </a:r>
            <a:r>
              <a:rPr sz="1200" b="1" spc="-40" dirty="0">
                <a:latin typeface="Arial"/>
                <a:cs typeface="Arial"/>
              </a:rPr>
              <a:t> </a:t>
            </a:r>
            <a:r>
              <a:rPr sz="1200" b="1" spc="-10" dirty="0">
                <a:latin typeface="Arial"/>
                <a:cs typeface="Arial"/>
              </a:rPr>
              <a:t>Venezuela</a:t>
            </a:r>
            <a:endParaRPr sz="1200">
              <a:latin typeface="Arial"/>
              <a:cs typeface="Arial"/>
            </a:endParaRPr>
          </a:p>
        </p:txBody>
      </p:sp>
      <p:grpSp>
        <p:nvGrpSpPr>
          <p:cNvPr id="14" name="object 14"/>
          <p:cNvGrpSpPr/>
          <p:nvPr/>
        </p:nvGrpSpPr>
        <p:grpSpPr>
          <a:xfrm>
            <a:off x="109728" y="234695"/>
            <a:ext cx="6590030" cy="8807450"/>
            <a:chOff x="109728" y="234695"/>
            <a:chExt cx="6590030" cy="8807450"/>
          </a:xfrm>
        </p:grpSpPr>
        <p:pic>
          <p:nvPicPr>
            <p:cNvPr id="15" name="object 15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324612" y="234695"/>
              <a:ext cx="1719072" cy="1341120"/>
            </a:xfrm>
            <a:prstGeom prst="rect">
              <a:avLst/>
            </a:prstGeom>
          </p:spPr>
        </p:pic>
        <p:pic>
          <p:nvPicPr>
            <p:cNvPr id="16" name="object 16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5606795" y="8193022"/>
              <a:ext cx="1092707" cy="848868"/>
            </a:xfrm>
            <a:prstGeom prst="rect">
              <a:avLst/>
            </a:prstGeom>
          </p:spPr>
        </p:pic>
        <p:pic>
          <p:nvPicPr>
            <p:cNvPr id="17" name="object 17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109728" y="8193022"/>
              <a:ext cx="1092708" cy="848868"/>
            </a:xfrm>
            <a:prstGeom prst="rect">
              <a:avLst/>
            </a:prstGeom>
          </p:spPr>
        </p:pic>
      </p:grpSp>
      <p:sp>
        <p:nvSpPr>
          <p:cNvPr id="18" name="object 18"/>
          <p:cNvSpPr txBox="1"/>
          <p:nvPr/>
        </p:nvSpPr>
        <p:spPr>
          <a:xfrm>
            <a:off x="221691" y="1576578"/>
            <a:ext cx="6381115" cy="642747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algn="just">
              <a:lnSpc>
                <a:spcPct val="100000"/>
              </a:lnSpc>
              <a:spcBef>
                <a:spcPts val="100"/>
              </a:spcBef>
            </a:pPr>
            <a:r>
              <a:rPr sz="1200" b="1" i="1" dirty="0">
                <a:latin typeface="Times New Roman"/>
                <a:cs typeface="Times New Roman"/>
              </a:rPr>
              <a:t>Población</a:t>
            </a:r>
            <a:r>
              <a:rPr sz="1200" b="1" i="1" spc="-10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y</a:t>
            </a:r>
            <a:r>
              <a:rPr sz="1200" b="1" i="1" spc="-25" dirty="0">
                <a:latin typeface="Times New Roman"/>
                <a:cs typeface="Times New Roman"/>
              </a:rPr>
              <a:t> </a:t>
            </a:r>
            <a:r>
              <a:rPr sz="1200" b="1" i="1" spc="-10" dirty="0">
                <a:latin typeface="Times New Roman"/>
                <a:cs typeface="Times New Roman"/>
              </a:rPr>
              <a:t>Muestra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60"/>
              </a:spcBef>
            </a:pPr>
            <a:endParaRPr sz="1200">
              <a:latin typeface="Times New Roman"/>
              <a:cs typeface="Times New Roman"/>
            </a:endParaRPr>
          </a:p>
          <a:p>
            <a:pPr marL="375285" marR="7620" indent="-36322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tomó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población,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 totalidad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 estudiantes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inscritos en el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lapso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2018-2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asignatura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IC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II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Semestre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carrera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Enfermería,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Decanato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Cs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Salud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UCLA,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cual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según </a:t>
            </a:r>
            <a:r>
              <a:rPr sz="1200" dirty="0">
                <a:latin typeface="Times New Roman"/>
                <a:cs typeface="Times New Roman"/>
              </a:rPr>
              <a:t>listado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corresponde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66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estudiantes,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selección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muestra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aplicó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Muestreo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No </a:t>
            </a:r>
            <a:r>
              <a:rPr sz="1200" dirty="0">
                <a:latin typeface="Times New Roman"/>
                <a:cs typeface="Times New Roman"/>
              </a:rPr>
              <a:t>Probabilístico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Intencional,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cuyos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criterios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este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caso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constituyen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estudiantes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formalmente </a:t>
            </a:r>
            <a:r>
              <a:rPr sz="1200" dirty="0">
                <a:latin typeface="Times New Roman"/>
                <a:cs typeface="Times New Roman"/>
              </a:rPr>
              <a:t>inscritos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lapso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2018-</a:t>
            </a:r>
            <a:r>
              <a:rPr sz="1200" dirty="0">
                <a:latin typeface="Times New Roman"/>
                <a:cs typeface="Times New Roman"/>
              </a:rPr>
              <a:t>2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asignatura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IC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II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Semestre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Enfermería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inician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en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misma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través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respectiva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AVA.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Así,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muestra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quedó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finalmente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constituida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46 </a:t>
            </a:r>
            <a:r>
              <a:rPr sz="1200" spc="-10" dirty="0">
                <a:latin typeface="Times New Roman"/>
                <a:cs typeface="Times New Roman"/>
              </a:rPr>
              <a:t>estudiantes.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60"/>
              </a:spcBef>
            </a:pPr>
            <a:endParaRPr sz="1200">
              <a:latin typeface="Times New Roman"/>
              <a:cs typeface="Times New Roman"/>
            </a:endParaRPr>
          </a:p>
          <a:p>
            <a:pPr marL="12700" algn="just">
              <a:lnSpc>
                <a:spcPct val="100000"/>
              </a:lnSpc>
            </a:pPr>
            <a:r>
              <a:rPr sz="1200" b="1" i="1" dirty="0">
                <a:latin typeface="Times New Roman"/>
                <a:cs typeface="Times New Roman"/>
              </a:rPr>
              <a:t>Técnicas</a:t>
            </a:r>
            <a:r>
              <a:rPr sz="1200" b="1" i="1" spc="-10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e</a:t>
            </a:r>
            <a:r>
              <a:rPr sz="1200" b="1" i="1" spc="-30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Instrumentos</a:t>
            </a:r>
            <a:r>
              <a:rPr sz="1200" b="1" i="1" spc="-60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de</a:t>
            </a:r>
            <a:r>
              <a:rPr sz="1200" b="1" i="1" spc="-20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Recolección</a:t>
            </a:r>
            <a:r>
              <a:rPr sz="1200" b="1" i="1" spc="15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de</a:t>
            </a:r>
            <a:r>
              <a:rPr sz="1200" b="1" i="1" spc="-20" dirty="0">
                <a:latin typeface="Times New Roman"/>
                <a:cs typeface="Times New Roman"/>
              </a:rPr>
              <a:t> </a:t>
            </a:r>
            <a:r>
              <a:rPr sz="1200" b="1" i="1" spc="-10" dirty="0">
                <a:latin typeface="Times New Roman"/>
                <a:cs typeface="Times New Roman"/>
              </a:rPr>
              <a:t>Información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60"/>
              </a:spcBef>
            </a:pPr>
            <a:endParaRPr sz="1200">
              <a:latin typeface="Times New Roman"/>
              <a:cs typeface="Times New Roman"/>
            </a:endParaRPr>
          </a:p>
          <a:p>
            <a:pPr marL="375285" marR="6350" indent="-36322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trabajó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encuesta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aplicando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instrumento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cuestionario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anónimo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indagar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sobre </a:t>
            </a:r>
            <a:r>
              <a:rPr sz="1200" dirty="0">
                <a:latin typeface="Times New Roman"/>
                <a:cs typeface="Times New Roman"/>
              </a:rPr>
              <a:t>aspectos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relacionados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aprendices.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intención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fue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conocer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información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general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nivel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4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dominio</a:t>
            </a:r>
            <a:r>
              <a:rPr sz="1200" spc="4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4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competencias</a:t>
            </a:r>
            <a:r>
              <a:rPr sz="1200" spc="4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sobre</a:t>
            </a:r>
            <a:r>
              <a:rPr sz="1200" spc="4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4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uso</a:t>
            </a:r>
            <a:r>
              <a:rPr sz="1200" spc="40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4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herramientas</a:t>
            </a:r>
            <a:r>
              <a:rPr sz="1200" spc="4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TIC,</a:t>
            </a:r>
            <a:r>
              <a:rPr sz="1200" spc="43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4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40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base</a:t>
            </a:r>
            <a:r>
              <a:rPr sz="1200" spc="4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4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esto</a:t>
            </a:r>
            <a:r>
              <a:rPr sz="1200" spc="41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determinaron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aspectos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relacionados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necesidad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actualizar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diseño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instruccional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asignatura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IC.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elaboración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aplicación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cuestionario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utilizó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servicio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Formulario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Google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Drive,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cuyo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link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acceso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agregó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bloque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cero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(0)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50" dirty="0">
                <a:latin typeface="Times New Roman"/>
                <a:cs typeface="Times New Roman"/>
              </a:rPr>
              <a:t>AVAIC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 desde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cual </a:t>
            </a:r>
            <a:r>
              <a:rPr sz="1200" dirty="0">
                <a:latin typeface="Times New Roman"/>
                <a:cs typeface="Times New Roman"/>
              </a:rPr>
              <a:t>fueron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recibidas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respuestas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estudiantes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forma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online.</a:t>
            </a:r>
            <a:endParaRPr sz="1200">
              <a:latin typeface="Times New Roman"/>
              <a:cs typeface="Times New Roman"/>
            </a:endParaRPr>
          </a:p>
          <a:p>
            <a:pPr marL="375285" marR="6985" indent="-363220" algn="just">
              <a:lnSpc>
                <a:spcPct val="100000"/>
              </a:lnSpc>
              <a:spcBef>
                <a:spcPts val="5"/>
              </a:spcBef>
            </a:pPr>
            <a:r>
              <a:rPr sz="1200" dirty="0">
                <a:latin typeface="Times New Roman"/>
                <a:cs typeface="Times New Roman"/>
              </a:rPr>
              <a:t>Este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cuestionario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fue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estructurado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dos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bloques: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(1)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Información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general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estudiante,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los </a:t>
            </a:r>
            <a:r>
              <a:rPr sz="1200" dirty="0">
                <a:latin typeface="Times New Roman"/>
                <a:cs typeface="Times New Roman"/>
              </a:rPr>
              <a:t>literales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donde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busca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conocer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género,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edad,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condición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académica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asignatura,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disposición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computador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funcional,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frecuencia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uso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internet,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entre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otros;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(2)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Competencias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Uso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TIC,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contiene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21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ítems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saber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opinión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estudiante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sobre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nivel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dominio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considera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tener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relación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serie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aspectos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referentes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TIC.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Cada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uno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estos </a:t>
            </a:r>
            <a:r>
              <a:rPr sz="1200" dirty="0">
                <a:latin typeface="Times New Roman"/>
                <a:cs typeface="Times New Roman"/>
              </a:rPr>
              <a:t>ítems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tiene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escala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va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0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(cero)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5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(cinco),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donde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2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0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(cero)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usó</a:t>
            </a:r>
            <a:r>
              <a:rPr sz="1200" spc="12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expresar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que </a:t>
            </a:r>
            <a:r>
              <a:rPr sz="1200" dirty="0">
                <a:latin typeface="Times New Roman"/>
                <a:cs typeface="Times New Roman"/>
              </a:rPr>
              <a:t>Desconoce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Tiene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Idea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le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está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Presentando,</a:t>
            </a:r>
            <a:r>
              <a:rPr sz="1200" spc="114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1(uno)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hace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referencia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el </a:t>
            </a:r>
            <a:r>
              <a:rPr sz="1200" dirty="0">
                <a:latin typeface="Times New Roman"/>
                <a:cs typeface="Times New Roman"/>
              </a:rPr>
              <a:t>estudiante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tiene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Nada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dominio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le presenta,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2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(dos)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Casi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Nada de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dominio,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el </a:t>
            </a:r>
            <a:r>
              <a:rPr sz="1200" dirty="0">
                <a:latin typeface="Times New Roman"/>
                <a:cs typeface="Times New Roman"/>
              </a:rPr>
              <a:t>3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(tres)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considera</a:t>
            </a:r>
            <a:r>
              <a:rPr sz="1200" spc="3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tiene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dominio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Medio,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4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(cuatro)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domina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Casi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Totalmente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5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(cinco) </a:t>
            </a:r>
            <a:r>
              <a:rPr sz="1200" dirty="0">
                <a:latin typeface="Times New Roman"/>
                <a:cs typeface="Times New Roman"/>
              </a:rPr>
              <a:t>considera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Domina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Completamente.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60"/>
              </a:spcBef>
            </a:pPr>
            <a:endParaRPr sz="1200">
              <a:latin typeface="Times New Roman"/>
              <a:cs typeface="Times New Roman"/>
            </a:endParaRPr>
          </a:p>
          <a:p>
            <a:pPr marL="12700" algn="just">
              <a:lnSpc>
                <a:spcPct val="100000"/>
              </a:lnSpc>
            </a:pPr>
            <a:r>
              <a:rPr sz="1200" b="1" i="1" dirty="0">
                <a:latin typeface="Times New Roman"/>
                <a:cs typeface="Times New Roman"/>
              </a:rPr>
              <a:t>Operacionalización</a:t>
            </a:r>
            <a:r>
              <a:rPr sz="1200" b="1" i="1" spc="-25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de</a:t>
            </a:r>
            <a:r>
              <a:rPr sz="1200" b="1" i="1" spc="-20" dirty="0">
                <a:latin typeface="Times New Roman"/>
                <a:cs typeface="Times New Roman"/>
              </a:rPr>
              <a:t> </a:t>
            </a:r>
            <a:r>
              <a:rPr sz="1200" b="1" i="1" spc="-10" dirty="0">
                <a:latin typeface="Times New Roman"/>
                <a:cs typeface="Times New Roman"/>
              </a:rPr>
              <a:t>Variables</a:t>
            </a:r>
            <a:endParaRPr sz="1200">
              <a:latin typeface="Times New Roman"/>
              <a:cs typeface="Times New Roman"/>
            </a:endParaRPr>
          </a:p>
          <a:p>
            <a:pPr marL="375285" marR="5080" indent="-36322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Manual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elaboración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presentación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10" dirty="0">
                <a:latin typeface="Times New Roman"/>
                <a:cs typeface="Times New Roman"/>
              </a:rPr>
              <a:t>Trabajo </a:t>
            </a:r>
            <a:r>
              <a:rPr sz="1200" dirty="0">
                <a:latin typeface="Times New Roman"/>
                <a:cs typeface="Times New Roman"/>
              </a:rPr>
              <a:t>Especial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Grado,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Trabajo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Grado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Tesis </a:t>
            </a:r>
            <a:r>
              <a:rPr sz="1200" dirty="0">
                <a:latin typeface="Times New Roman"/>
                <a:cs typeface="Times New Roman"/>
              </a:rPr>
              <a:t>Doctoral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Decanato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Ciencias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Salud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(UCLA,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2012)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destaca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9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proyectos </a:t>
            </a:r>
            <a:r>
              <a:rPr sz="1200" dirty="0">
                <a:latin typeface="Times New Roman"/>
                <a:cs typeface="Times New Roman"/>
              </a:rPr>
              <a:t>factibles</a:t>
            </a:r>
            <a:r>
              <a:rPr sz="1200" spc="4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</a:t>
            </a:r>
            <a:r>
              <a:rPr sz="1200" spc="4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4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manipulan</a:t>
            </a:r>
            <a:r>
              <a:rPr sz="1200" spc="4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variables</a:t>
            </a:r>
            <a:r>
              <a:rPr sz="1200" spc="10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4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señala</a:t>
            </a:r>
            <a:r>
              <a:rPr sz="1200" spc="4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4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“La</a:t>
            </a:r>
            <a:r>
              <a:rPr sz="1200" spc="48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variable</a:t>
            </a:r>
            <a:r>
              <a:rPr sz="1200" spc="10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está</a:t>
            </a:r>
            <a:r>
              <a:rPr sz="1200" spc="4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relacionada</a:t>
            </a:r>
            <a:r>
              <a:rPr sz="1200" spc="4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47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identificación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necesidades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planteamiento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resolver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fase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diagnóstica” (p.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29).</a:t>
            </a:r>
            <a:endParaRPr sz="1200">
              <a:latin typeface="Times New Roman"/>
              <a:cs typeface="Times New Roman"/>
            </a:endParaRPr>
          </a:p>
        </p:txBody>
      </p:sp>
      <p:pic>
        <p:nvPicPr>
          <p:cNvPr id="19" name="object 19"/>
          <p:cNvPicPr/>
          <p:nvPr/>
        </p:nvPicPr>
        <p:blipFill>
          <a:blip r:embed="rId13" cstate="print"/>
          <a:stretch>
            <a:fillRect/>
          </a:stretch>
        </p:blipFill>
        <p:spPr>
          <a:xfrm>
            <a:off x="4653153" y="142938"/>
            <a:ext cx="1805304" cy="893889"/>
          </a:xfrm>
          <a:prstGeom prst="rect">
            <a:avLst/>
          </a:prstGeom>
        </p:spPr>
      </p:pic>
      <p:sp>
        <p:nvSpPr>
          <p:cNvPr id="20" name="object 20"/>
          <p:cNvSpPr txBox="1"/>
          <p:nvPr/>
        </p:nvSpPr>
        <p:spPr>
          <a:xfrm>
            <a:off x="1211681" y="8188580"/>
            <a:ext cx="4498975" cy="760095"/>
          </a:xfrm>
          <a:prstGeom prst="rect">
            <a:avLst/>
          </a:prstGeom>
        </p:spPr>
        <p:txBody>
          <a:bodyPr vert="horz" wrap="square" lIns="0" tIns="3175" rIns="0" bIns="0" rtlCol="0">
            <a:spAutoFit/>
          </a:bodyPr>
          <a:lstStyle/>
          <a:p>
            <a:pPr marL="12065" marR="5080" indent="1270" algn="ctr">
              <a:lnSpc>
                <a:spcPts val="1320"/>
              </a:lnSpc>
              <a:spcBef>
                <a:spcPts val="25"/>
              </a:spcBef>
            </a:pPr>
            <a:r>
              <a:rPr sz="1100" b="1" dirty="0">
                <a:latin typeface="Times New Roman"/>
                <a:cs typeface="Times New Roman"/>
              </a:rPr>
              <a:t>Actualización</a:t>
            </a:r>
            <a:r>
              <a:rPr sz="1100" b="1" spc="-4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del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Diseño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Instruccional</a:t>
            </a:r>
            <a:r>
              <a:rPr sz="1100" b="1" spc="-5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de</a:t>
            </a:r>
            <a:r>
              <a:rPr sz="1100" b="1" spc="-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la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Asignatura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Introducción</a:t>
            </a:r>
            <a:r>
              <a:rPr sz="1100" b="1" spc="-4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</a:t>
            </a:r>
            <a:r>
              <a:rPr sz="1100" b="1" spc="-5" dirty="0">
                <a:latin typeface="Times New Roman"/>
                <a:cs typeface="Times New Roman"/>
              </a:rPr>
              <a:t> </a:t>
            </a:r>
            <a:r>
              <a:rPr sz="1100" b="1" spc="-25" dirty="0">
                <a:latin typeface="Times New Roman"/>
                <a:cs typeface="Times New Roman"/>
              </a:rPr>
              <a:t>la </a:t>
            </a:r>
            <a:r>
              <a:rPr sz="1100" b="1" dirty="0">
                <a:latin typeface="Times New Roman"/>
                <a:cs typeface="Times New Roman"/>
              </a:rPr>
              <a:t>Computación</a:t>
            </a:r>
            <a:r>
              <a:rPr sz="1100" b="1" spc="-4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del</a:t>
            </a:r>
            <a:r>
              <a:rPr sz="1100" b="1" spc="-1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II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Semestre</a:t>
            </a:r>
            <a:r>
              <a:rPr sz="1100" b="1" spc="-4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de</a:t>
            </a:r>
            <a:r>
              <a:rPr sz="1100" b="1" spc="-1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Enfermería</a:t>
            </a:r>
            <a:r>
              <a:rPr sz="1100" b="1" spc="-4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del</a:t>
            </a:r>
            <a:r>
              <a:rPr sz="1100" b="1" spc="-1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Decanato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de</a:t>
            </a:r>
            <a:r>
              <a:rPr sz="1100" b="1" spc="-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Ciencias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de</a:t>
            </a:r>
            <a:r>
              <a:rPr sz="1100" b="1" spc="-5" dirty="0">
                <a:latin typeface="Times New Roman"/>
                <a:cs typeface="Times New Roman"/>
              </a:rPr>
              <a:t> </a:t>
            </a:r>
            <a:r>
              <a:rPr sz="1100" b="1" spc="-25" dirty="0">
                <a:latin typeface="Times New Roman"/>
                <a:cs typeface="Times New Roman"/>
              </a:rPr>
              <a:t>la </a:t>
            </a:r>
            <a:r>
              <a:rPr sz="1100" b="1" dirty="0">
                <a:latin typeface="Times New Roman"/>
                <a:cs typeface="Times New Roman"/>
              </a:rPr>
              <a:t>Salud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de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la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UCLA,</a:t>
            </a:r>
            <a:r>
              <a:rPr sz="1100" b="1" spc="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Barquisimeto,</a:t>
            </a:r>
            <a:r>
              <a:rPr sz="1100" b="1" spc="-6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Estado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spc="-20" dirty="0">
                <a:latin typeface="Times New Roman"/>
                <a:cs typeface="Times New Roman"/>
              </a:rPr>
              <a:t>Lara</a:t>
            </a:r>
            <a:endParaRPr sz="1100">
              <a:latin typeface="Times New Roman"/>
              <a:cs typeface="Times New Roman"/>
            </a:endParaRPr>
          </a:p>
          <a:p>
            <a:pPr marL="2540" algn="ctr">
              <a:lnSpc>
                <a:spcPct val="100000"/>
              </a:lnSpc>
              <a:spcBef>
                <a:spcPts val="439"/>
              </a:spcBef>
            </a:pPr>
            <a:r>
              <a:rPr sz="1200" b="1" dirty="0">
                <a:latin typeface="Times New Roman"/>
                <a:cs typeface="Times New Roman"/>
              </a:rPr>
              <a:t>Ing.</a:t>
            </a:r>
            <a:r>
              <a:rPr sz="1200" b="1" spc="-4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Keyla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Torrealba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6257290" y="8939106"/>
            <a:ext cx="254000" cy="1943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410"/>
              </a:lnSpc>
            </a:pPr>
            <a:r>
              <a:rPr sz="1200" spc="-25" dirty="0">
                <a:latin typeface="Times New Roman"/>
                <a:cs typeface="Times New Roman"/>
              </a:rPr>
              <a:t>157</a:t>
            </a:r>
            <a:endParaRPr sz="1200">
              <a:latin typeface="Times New Roman"/>
              <a:cs typeface="Times New Roman"/>
            </a:endParaRPr>
          </a:p>
        </p:txBody>
      </p:sp>
      <p:grpSp>
        <p:nvGrpSpPr>
          <p:cNvPr id="22" name="Grupo 21">
            <a:extLst>
              <a:ext uri="{FF2B5EF4-FFF2-40B4-BE49-F238E27FC236}">
                <a16:creationId xmlns:a16="http://schemas.microsoft.com/office/drawing/2014/main" id="{87F4DF86-76BC-4165-8B8B-4096A2D7082D}"/>
              </a:ext>
            </a:extLst>
          </p:cNvPr>
          <p:cNvGrpSpPr/>
          <p:nvPr/>
        </p:nvGrpSpPr>
        <p:grpSpPr>
          <a:xfrm>
            <a:off x="109728" y="123571"/>
            <a:ext cx="6665976" cy="1452626"/>
            <a:chOff x="470065" y="1951410"/>
            <a:chExt cx="6665976" cy="1452626"/>
          </a:xfrm>
        </p:grpSpPr>
        <p:grpSp>
          <p:nvGrpSpPr>
            <p:cNvPr id="23" name="object 12">
              <a:extLst>
                <a:ext uri="{FF2B5EF4-FFF2-40B4-BE49-F238E27FC236}">
                  <a16:creationId xmlns:a16="http://schemas.microsoft.com/office/drawing/2014/main" id="{FA60D1A9-476B-7FE9-92F7-7FDA914B8062}"/>
                </a:ext>
              </a:extLst>
            </p:cNvPr>
            <p:cNvGrpSpPr/>
            <p:nvPr/>
          </p:nvGrpSpPr>
          <p:grpSpPr>
            <a:xfrm>
              <a:off x="470065" y="1951664"/>
              <a:ext cx="6665976" cy="1452372"/>
              <a:chOff x="96011" y="115823"/>
              <a:chExt cx="6665976" cy="1452372"/>
            </a:xfrm>
          </p:grpSpPr>
          <p:pic>
            <p:nvPicPr>
              <p:cNvPr id="27" name="object 13">
                <a:extLst>
                  <a:ext uri="{FF2B5EF4-FFF2-40B4-BE49-F238E27FC236}">
                    <a16:creationId xmlns:a16="http://schemas.microsoft.com/office/drawing/2014/main" id="{5812A43D-F2E5-8E10-DD5D-D6923B792C1F}"/>
                  </a:ext>
                </a:extLst>
              </p:cNvPr>
              <p:cNvPicPr/>
              <p:nvPr/>
            </p:nvPicPr>
            <p:blipFill>
              <a:blip r:embed="rId3" cstate="print"/>
              <a:stretch>
                <a:fillRect/>
              </a:stretch>
            </p:blipFill>
            <p:spPr>
              <a:xfrm>
                <a:off x="96011" y="115823"/>
                <a:ext cx="6665976" cy="1452372"/>
              </a:xfrm>
              <a:prstGeom prst="rect">
                <a:avLst/>
              </a:prstGeom>
            </p:spPr>
          </p:pic>
          <p:pic>
            <p:nvPicPr>
              <p:cNvPr id="28" name="object 14">
                <a:extLst>
                  <a:ext uri="{FF2B5EF4-FFF2-40B4-BE49-F238E27FC236}">
                    <a16:creationId xmlns:a16="http://schemas.microsoft.com/office/drawing/2014/main" id="{8191F569-CC27-D886-C788-D6FE9C285DE5}"/>
                  </a:ext>
                </a:extLst>
              </p:cNvPr>
              <p:cNvPicPr/>
              <p:nvPr/>
            </p:nvPicPr>
            <p:blipFill>
              <a:blip r:embed="rId4" cstate="print"/>
              <a:stretch>
                <a:fillRect/>
              </a:stretch>
            </p:blipFill>
            <p:spPr>
              <a:xfrm>
                <a:off x="142849" y="142875"/>
                <a:ext cx="6572275" cy="1358646"/>
              </a:xfrm>
              <a:prstGeom prst="rect">
                <a:avLst/>
              </a:prstGeom>
            </p:spPr>
          </p:pic>
          <p:sp>
            <p:nvSpPr>
              <p:cNvPr id="29" name="object 15">
                <a:extLst>
                  <a:ext uri="{FF2B5EF4-FFF2-40B4-BE49-F238E27FC236}">
                    <a16:creationId xmlns:a16="http://schemas.microsoft.com/office/drawing/2014/main" id="{FD879C7A-D5A4-0229-FF53-EDD0BD1D32C5}"/>
                  </a:ext>
                </a:extLst>
              </p:cNvPr>
              <p:cNvSpPr/>
              <p:nvPr/>
            </p:nvSpPr>
            <p:spPr>
              <a:xfrm>
                <a:off x="142849" y="142875"/>
                <a:ext cx="6572884" cy="1358900"/>
              </a:xfrm>
              <a:custGeom>
                <a:avLst/>
                <a:gdLst/>
                <a:ahLst/>
                <a:cxnLst/>
                <a:rect l="l" t="t" r="r" b="b"/>
                <a:pathLst>
                  <a:path w="6572884" h="1358900">
                    <a:moveTo>
                      <a:pt x="0" y="226441"/>
                    </a:moveTo>
                    <a:lnTo>
                      <a:pt x="4600" y="180795"/>
                    </a:lnTo>
                    <a:lnTo>
                      <a:pt x="17795" y="138285"/>
                    </a:lnTo>
                    <a:lnTo>
                      <a:pt x="38673" y="99820"/>
                    </a:lnTo>
                    <a:lnTo>
                      <a:pt x="66324" y="66309"/>
                    </a:lnTo>
                    <a:lnTo>
                      <a:pt x="99837" y="38663"/>
                    </a:lnTo>
                    <a:lnTo>
                      <a:pt x="138301" y="17789"/>
                    </a:lnTo>
                    <a:lnTo>
                      <a:pt x="180806" y="4599"/>
                    </a:lnTo>
                    <a:lnTo>
                      <a:pt x="226440" y="0"/>
                    </a:lnTo>
                    <a:lnTo>
                      <a:pt x="6345834" y="0"/>
                    </a:lnTo>
                    <a:lnTo>
                      <a:pt x="6391480" y="4599"/>
                    </a:lnTo>
                    <a:lnTo>
                      <a:pt x="6433990" y="17789"/>
                    </a:lnTo>
                    <a:lnTo>
                      <a:pt x="6472455" y="38663"/>
                    </a:lnTo>
                    <a:lnTo>
                      <a:pt x="6505965" y="66309"/>
                    </a:lnTo>
                    <a:lnTo>
                      <a:pt x="6533612" y="99820"/>
                    </a:lnTo>
                    <a:lnTo>
                      <a:pt x="6554485" y="138285"/>
                    </a:lnTo>
                    <a:lnTo>
                      <a:pt x="6567676" y="180795"/>
                    </a:lnTo>
                    <a:lnTo>
                      <a:pt x="6572275" y="226441"/>
                    </a:lnTo>
                    <a:lnTo>
                      <a:pt x="6572275" y="1132204"/>
                    </a:lnTo>
                    <a:lnTo>
                      <a:pt x="6567676" y="1177850"/>
                    </a:lnTo>
                    <a:lnTo>
                      <a:pt x="6554485" y="1220360"/>
                    </a:lnTo>
                    <a:lnTo>
                      <a:pt x="6533612" y="1258825"/>
                    </a:lnTo>
                    <a:lnTo>
                      <a:pt x="6505965" y="1292336"/>
                    </a:lnTo>
                    <a:lnTo>
                      <a:pt x="6472455" y="1319982"/>
                    </a:lnTo>
                    <a:lnTo>
                      <a:pt x="6433990" y="1340856"/>
                    </a:lnTo>
                    <a:lnTo>
                      <a:pt x="6391480" y="1354046"/>
                    </a:lnTo>
                    <a:lnTo>
                      <a:pt x="6345834" y="1358646"/>
                    </a:lnTo>
                    <a:lnTo>
                      <a:pt x="226440" y="1358646"/>
                    </a:lnTo>
                    <a:lnTo>
                      <a:pt x="180806" y="1354046"/>
                    </a:lnTo>
                    <a:lnTo>
                      <a:pt x="138301" y="1340856"/>
                    </a:lnTo>
                    <a:lnTo>
                      <a:pt x="99837" y="1319982"/>
                    </a:lnTo>
                    <a:lnTo>
                      <a:pt x="66324" y="1292336"/>
                    </a:lnTo>
                    <a:lnTo>
                      <a:pt x="38673" y="1258825"/>
                    </a:lnTo>
                    <a:lnTo>
                      <a:pt x="17795" y="1220360"/>
                    </a:lnTo>
                    <a:lnTo>
                      <a:pt x="4600" y="1177850"/>
                    </a:lnTo>
                    <a:lnTo>
                      <a:pt x="0" y="1132204"/>
                    </a:lnTo>
                    <a:lnTo>
                      <a:pt x="0" y="226441"/>
                    </a:lnTo>
                    <a:close/>
                  </a:path>
                </a:pathLst>
              </a:custGeom>
              <a:ln w="9525">
                <a:solidFill>
                  <a:srgbClr val="55CE74"/>
                </a:solidFill>
              </a:ln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pic>
            <p:nvPicPr>
              <p:cNvPr id="30" name="object 16">
                <a:extLst>
                  <a:ext uri="{FF2B5EF4-FFF2-40B4-BE49-F238E27FC236}">
                    <a16:creationId xmlns:a16="http://schemas.microsoft.com/office/drawing/2014/main" id="{26FF5F69-3E04-D620-0C26-38476218B923}"/>
                  </a:ext>
                </a:extLst>
              </p:cNvPr>
              <p:cNvPicPr/>
              <p:nvPr/>
            </p:nvPicPr>
            <p:blipFill>
              <a:blip r:embed="rId5" cstate="print"/>
              <a:stretch>
                <a:fillRect/>
              </a:stretch>
            </p:blipFill>
            <p:spPr>
              <a:xfrm>
                <a:off x="2500248" y="305930"/>
                <a:ext cx="1714500" cy="733945"/>
              </a:xfrm>
              <a:prstGeom prst="rect">
                <a:avLst/>
              </a:prstGeom>
            </p:spPr>
          </p:pic>
        </p:grpSp>
        <p:sp>
          <p:nvSpPr>
            <p:cNvPr id="24" name="object 16">
              <a:extLst>
                <a:ext uri="{FF2B5EF4-FFF2-40B4-BE49-F238E27FC236}">
                  <a16:creationId xmlns:a16="http://schemas.microsoft.com/office/drawing/2014/main" id="{C0993BAE-6498-ABAF-481C-8FEDD24CDBA8}"/>
                </a:ext>
              </a:extLst>
            </p:cNvPr>
            <p:cNvSpPr txBox="1"/>
            <p:nvPr/>
          </p:nvSpPr>
          <p:spPr>
            <a:xfrm>
              <a:off x="2775727" y="2875716"/>
              <a:ext cx="3332858" cy="391795"/>
            </a:xfrm>
            <a:prstGeom prst="rect">
              <a:avLst/>
            </a:prstGeom>
            <a:noFill/>
          </p:spPr>
          <p:txBody>
            <a:bodyPr vert="horz" wrap="square" lIns="0" tIns="12700" rIns="0" bIns="0" rtlCol="0">
              <a:spAutoFit/>
            </a:bodyPr>
            <a:lstStyle/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Volumen 4,  Número 1  Enero a Julio 2021</a:t>
              </a:r>
            </a:p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Revista Semestral. Venezuela</a:t>
              </a:r>
              <a:endParaRPr sz="1200" dirty="0">
                <a:latin typeface="Arial"/>
                <a:cs typeface="Arial"/>
              </a:endParaRPr>
            </a:p>
          </p:txBody>
        </p:sp>
        <p:pic>
          <p:nvPicPr>
            <p:cNvPr id="25" name="object 25">
              <a:extLst>
                <a:ext uri="{FF2B5EF4-FFF2-40B4-BE49-F238E27FC236}">
                  <a16:creationId xmlns:a16="http://schemas.microsoft.com/office/drawing/2014/main" id="{68E486FF-92C9-7DEF-B73E-3EE8430CCC2C}"/>
                </a:ext>
              </a:extLst>
            </p:cNvPr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470065" y="2027896"/>
              <a:ext cx="2305662" cy="1053903"/>
            </a:xfrm>
            <a:prstGeom prst="rect">
              <a:avLst/>
            </a:prstGeom>
          </p:spPr>
        </p:pic>
        <p:pic>
          <p:nvPicPr>
            <p:cNvPr id="26" name="object 31">
              <a:extLst>
                <a:ext uri="{FF2B5EF4-FFF2-40B4-BE49-F238E27FC236}">
                  <a16:creationId xmlns:a16="http://schemas.microsoft.com/office/drawing/2014/main" id="{DCC1E494-9D7B-B5FA-463F-9893B1284EDB}"/>
                </a:ext>
              </a:extLst>
            </p:cNvPr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4932681" y="1951410"/>
              <a:ext cx="1805304" cy="893889"/>
            </a:xfrm>
            <a:prstGeom prst="rect">
              <a:avLst/>
            </a:prstGeom>
          </p:spPr>
        </p:pic>
      </p:grpSp>
    </p:spTree>
  </p:cSld>
  <p:clrMapOvr>
    <a:masterClrMapping/>
  </p:clrMapOvr>
</p:sld>
</file>

<file path=ppt/slides/slide1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94485" y="115823"/>
            <a:ext cx="6669405" cy="8926195"/>
            <a:chOff x="94485" y="115823"/>
            <a:chExt cx="6669405" cy="8926195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204216" y="8651747"/>
              <a:ext cx="6518148" cy="158496"/>
            </a:xfrm>
            <a:prstGeom prst="rect">
              <a:avLst/>
            </a:prstGeom>
          </p:spPr>
        </p:pic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96012" y="115823"/>
              <a:ext cx="6665976" cy="1452372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42849" y="142875"/>
              <a:ext cx="6572275" cy="1358646"/>
            </a:xfrm>
            <a:prstGeom prst="rect">
              <a:avLst/>
            </a:prstGeom>
          </p:spPr>
        </p:pic>
        <p:sp>
          <p:nvSpPr>
            <p:cNvPr id="6" name="object 6"/>
            <p:cNvSpPr/>
            <p:nvPr/>
          </p:nvSpPr>
          <p:spPr>
            <a:xfrm>
              <a:off x="142849" y="142875"/>
              <a:ext cx="6572884" cy="1358900"/>
            </a:xfrm>
            <a:custGeom>
              <a:avLst/>
              <a:gdLst/>
              <a:ahLst/>
              <a:cxnLst/>
              <a:rect l="l" t="t" r="r" b="b"/>
              <a:pathLst>
                <a:path w="6572884" h="1358900">
                  <a:moveTo>
                    <a:pt x="0" y="226441"/>
                  </a:moveTo>
                  <a:lnTo>
                    <a:pt x="4600" y="180795"/>
                  </a:lnTo>
                  <a:lnTo>
                    <a:pt x="17795" y="138285"/>
                  </a:lnTo>
                  <a:lnTo>
                    <a:pt x="38673" y="99820"/>
                  </a:lnTo>
                  <a:lnTo>
                    <a:pt x="66324" y="66309"/>
                  </a:lnTo>
                  <a:lnTo>
                    <a:pt x="99837" y="38663"/>
                  </a:lnTo>
                  <a:lnTo>
                    <a:pt x="138301" y="17789"/>
                  </a:lnTo>
                  <a:lnTo>
                    <a:pt x="180806" y="4599"/>
                  </a:lnTo>
                  <a:lnTo>
                    <a:pt x="226440" y="0"/>
                  </a:lnTo>
                  <a:lnTo>
                    <a:pt x="6345834" y="0"/>
                  </a:lnTo>
                  <a:lnTo>
                    <a:pt x="6391480" y="4599"/>
                  </a:lnTo>
                  <a:lnTo>
                    <a:pt x="6433990" y="17789"/>
                  </a:lnTo>
                  <a:lnTo>
                    <a:pt x="6472455" y="38663"/>
                  </a:lnTo>
                  <a:lnTo>
                    <a:pt x="6505965" y="66309"/>
                  </a:lnTo>
                  <a:lnTo>
                    <a:pt x="6533612" y="99820"/>
                  </a:lnTo>
                  <a:lnTo>
                    <a:pt x="6554485" y="138285"/>
                  </a:lnTo>
                  <a:lnTo>
                    <a:pt x="6567676" y="180795"/>
                  </a:lnTo>
                  <a:lnTo>
                    <a:pt x="6572275" y="226441"/>
                  </a:lnTo>
                  <a:lnTo>
                    <a:pt x="6572275" y="1132204"/>
                  </a:lnTo>
                  <a:lnTo>
                    <a:pt x="6567676" y="1177850"/>
                  </a:lnTo>
                  <a:lnTo>
                    <a:pt x="6554485" y="1220360"/>
                  </a:lnTo>
                  <a:lnTo>
                    <a:pt x="6533612" y="1258825"/>
                  </a:lnTo>
                  <a:lnTo>
                    <a:pt x="6505965" y="1292336"/>
                  </a:lnTo>
                  <a:lnTo>
                    <a:pt x="6472455" y="1319982"/>
                  </a:lnTo>
                  <a:lnTo>
                    <a:pt x="6433990" y="1340856"/>
                  </a:lnTo>
                  <a:lnTo>
                    <a:pt x="6391480" y="1354046"/>
                  </a:lnTo>
                  <a:lnTo>
                    <a:pt x="6345834" y="1358646"/>
                  </a:lnTo>
                  <a:lnTo>
                    <a:pt x="226440" y="1358646"/>
                  </a:lnTo>
                  <a:lnTo>
                    <a:pt x="180806" y="1354046"/>
                  </a:lnTo>
                  <a:lnTo>
                    <a:pt x="138301" y="1340856"/>
                  </a:lnTo>
                  <a:lnTo>
                    <a:pt x="99837" y="1319982"/>
                  </a:lnTo>
                  <a:lnTo>
                    <a:pt x="66324" y="1292336"/>
                  </a:lnTo>
                  <a:lnTo>
                    <a:pt x="38673" y="1258825"/>
                  </a:lnTo>
                  <a:lnTo>
                    <a:pt x="17795" y="1220360"/>
                  </a:lnTo>
                  <a:lnTo>
                    <a:pt x="4600" y="1177850"/>
                  </a:lnTo>
                  <a:lnTo>
                    <a:pt x="0" y="1132204"/>
                  </a:lnTo>
                  <a:lnTo>
                    <a:pt x="0" y="226441"/>
                  </a:lnTo>
                  <a:close/>
                </a:path>
              </a:pathLst>
            </a:custGeom>
            <a:ln w="9525">
              <a:solidFill>
                <a:srgbClr val="55CE7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" name="object 7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2500248" y="305930"/>
              <a:ext cx="1714500" cy="733945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2738628" y="1024127"/>
              <a:ext cx="1897379" cy="371855"/>
            </a:xfrm>
            <a:prstGeom prst="rect">
              <a:avLst/>
            </a:prstGeom>
          </p:spPr>
        </p:pic>
        <p:pic>
          <p:nvPicPr>
            <p:cNvPr id="9" name="object 9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4401312" y="1024127"/>
              <a:ext cx="1577339" cy="371855"/>
            </a:xfrm>
            <a:prstGeom prst="rect">
              <a:avLst/>
            </a:prstGeom>
          </p:spPr>
        </p:pic>
        <p:pic>
          <p:nvPicPr>
            <p:cNvPr id="10" name="object 10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3169920" y="1207007"/>
              <a:ext cx="1546859" cy="371855"/>
            </a:xfrm>
            <a:prstGeom prst="rect">
              <a:avLst/>
            </a:prstGeom>
          </p:spPr>
        </p:pic>
        <p:pic>
          <p:nvPicPr>
            <p:cNvPr id="11" name="object 11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4482083" y="1207007"/>
              <a:ext cx="284988" cy="371855"/>
            </a:xfrm>
            <a:prstGeom prst="rect">
              <a:avLst/>
            </a:prstGeom>
          </p:spPr>
        </p:pic>
        <p:pic>
          <p:nvPicPr>
            <p:cNvPr id="12" name="object 12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4571999" y="1207007"/>
              <a:ext cx="1013460" cy="371855"/>
            </a:xfrm>
            <a:prstGeom prst="rect">
              <a:avLst/>
            </a:prstGeom>
          </p:spPr>
        </p:pic>
        <p:pic>
          <p:nvPicPr>
            <p:cNvPr id="13" name="object 13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324612" y="234695"/>
              <a:ext cx="1719072" cy="1341120"/>
            </a:xfrm>
            <a:prstGeom prst="rect">
              <a:avLst/>
            </a:prstGeom>
          </p:spPr>
        </p:pic>
        <p:pic>
          <p:nvPicPr>
            <p:cNvPr id="14" name="object 14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5606795" y="8193022"/>
              <a:ext cx="1092707" cy="848868"/>
            </a:xfrm>
            <a:prstGeom prst="rect">
              <a:avLst/>
            </a:prstGeom>
          </p:spPr>
        </p:pic>
        <p:pic>
          <p:nvPicPr>
            <p:cNvPr id="15" name="object 15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109728" y="8193022"/>
              <a:ext cx="1092708" cy="848868"/>
            </a:xfrm>
            <a:prstGeom prst="rect">
              <a:avLst/>
            </a:prstGeom>
          </p:spPr>
        </p:pic>
      </p:grpSp>
      <p:graphicFrame>
        <p:nvGraphicFramePr>
          <p:cNvPr id="16" name="object 16"/>
          <p:cNvGraphicFramePr>
            <a:graphicFrameLocks noGrp="1"/>
          </p:cNvGraphicFramePr>
          <p:nvPr/>
        </p:nvGraphicFramePr>
        <p:xfrm>
          <a:off x="242239" y="3053460"/>
          <a:ext cx="6203315" cy="252158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78486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30187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29616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82042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139700">
                <a:tc>
                  <a:txBody>
                    <a:bodyPr/>
                    <a:lstStyle/>
                    <a:p>
                      <a:pPr marL="182880">
                        <a:lnSpc>
                          <a:spcPct val="100000"/>
                        </a:lnSpc>
                        <a:spcBef>
                          <a:spcPts val="30"/>
                        </a:spcBef>
                      </a:pPr>
                      <a:r>
                        <a:rPr sz="800" b="1" spc="-1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VARIABLE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381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38100">
                      <a:solidFill>
                        <a:srgbClr val="FFFFFF"/>
                      </a:solidFill>
                      <a:prstDash val="solid"/>
                    </a:lnB>
                    <a:solidFill>
                      <a:srgbClr val="30B6FC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0"/>
                        </a:spcBef>
                      </a:pPr>
                      <a:r>
                        <a:rPr sz="800" b="1" spc="-1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DIMENSIÓN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381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38100">
                      <a:solidFill>
                        <a:srgbClr val="FFFFFF"/>
                      </a:solidFill>
                      <a:prstDash val="solid"/>
                    </a:lnB>
                    <a:solidFill>
                      <a:srgbClr val="30B6FC"/>
                    </a:solidFill>
                  </a:tcPr>
                </a:tc>
                <a:tc>
                  <a:txBody>
                    <a:bodyPr/>
                    <a:lstStyle/>
                    <a:p>
                      <a:pPr marL="1270" algn="ctr">
                        <a:lnSpc>
                          <a:spcPct val="100000"/>
                        </a:lnSpc>
                        <a:spcBef>
                          <a:spcPts val="30"/>
                        </a:spcBef>
                      </a:pPr>
                      <a:r>
                        <a:rPr sz="800" b="1" spc="-1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INDICADOR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381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38100">
                      <a:solidFill>
                        <a:srgbClr val="FFFFFF"/>
                      </a:solidFill>
                      <a:prstDash val="solid"/>
                    </a:lnB>
                    <a:solidFill>
                      <a:srgbClr val="30B6FC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0"/>
                        </a:spcBef>
                      </a:pPr>
                      <a:r>
                        <a:rPr sz="800" b="1" spc="-1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ÍTEMS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381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38100">
                      <a:solidFill>
                        <a:srgbClr val="FFFFFF"/>
                      </a:solidFill>
                      <a:prstDash val="solid"/>
                    </a:lnB>
                    <a:solidFill>
                      <a:srgbClr val="30B6F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981075">
                <a:tc rowSpan="4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805"/>
                        </a:spcBef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  <a:p>
                      <a:pPr marL="156845" marR="149225" indent="71120">
                        <a:lnSpc>
                          <a:spcPct val="114999"/>
                        </a:lnSpc>
                        <a:spcBef>
                          <a:spcPts val="5"/>
                        </a:spcBef>
                      </a:pPr>
                      <a:r>
                        <a:rPr sz="800" b="1" spc="-1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Compe-</a:t>
                      </a:r>
                      <a:r>
                        <a:rPr sz="800" b="1" spc="50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8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tencias</a:t>
                      </a:r>
                      <a:r>
                        <a:rPr sz="800" b="1" spc="13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800" b="1" spc="-2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TIC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30B6FC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585"/>
                        </a:spcBef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  <a:p>
                      <a:pPr algn="ctr">
                        <a:lnSpc>
                          <a:spcPct val="100000"/>
                        </a:lnSpc>
                      </a:pPr>
                      <a:r>
                        <a:rPr sz="800" spc="-10" dirty="0">
                          <a:latin typeface="Calibri"/>
                          <a:cs typeface="Calibri"/>
                        </a:rPr>
                        <a:t>Información</a:t>
                      </a:r>
                      <a:r>
                        <a:rPr sz="800" spc="10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General del </a:t>
                      </a:r>
                      <a:r>
                        <a:rPr sz="800" spc="-10" dirty="0">
                          <a:latin typeface="Calibri"/>
                          <a:cs typeface="Calibri"/>
                        </a:rPr>
                        <a:t>Estudiante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DE4FD"/>
                    </a:solidFill>
                  </a:tcPr>
                </a:tc>
                <a:tc>
                  <a:txBody>
                    <a:bodyPr/>
                    <a:lstStyle/>
                    <a:p>
                      <a:pPr marL="412115" indent="-342900">
                        <a:lnSpc>
                          <a:spcPct val="100000"/>
                        </a:lnSpc>
                        <a:spcBef>
                          <a:spcPts val="30"/>
                        </a:spcBef>
                        <a:buFont typeface="Wingdings"/>
                        <a:buChar char=""/>
                        <a:tabLst>
                          <a:tab pos="412115" algn="l"/>
                        </a:tabLst>
                      </a:pPr>
                      <a:r>
                        <a:rPr sz="800" spc="-10" dirty="0">
                          <a:latin typeface="Calibri"/>
                          <a:cs typeface="Calibri"/>
                        </a:rPr>
                        <a:t>Género</a:t>
                      </a:r>
                      <a:endParaRPr sz="800">
                        <a:latin typeface="Calibri"/>
                        <a:cs typeface="Calibri"/>
                      </a:endParaRPr>
                    </a:p>
                    <a:p>
                      <a:pPr marL="412115" indent="-342900">
                        <a:lnSpc>
                          <a:spcPct val="100000"/>
                        </a:lnSpc>
                        <a:spcBef>
                          <a:spcPts val="145"/>
                        </a:spcBef>
                        <a:buFont typeface="Wingdings"/>
                        <a:buChar char=""/>
                        <a:tabLst>
                          <a:tab pos="412115" algn="l"/>
                        </a:tabLst>
                      </a:pPr>
                      <a:r>
                        <a:rPr sz="800" spc="-20" dirty="0">
                          <a:latin typeface="Calibri"/>
                          <a:cs typeface="Calibri"/>
                        </a:rPr>
                        <a:t>Edad</a:t>
                      </a:r>
                      <a:endParaRPr sz="800">
                        <a:latin typeface="Calibri"/>
                        <a:cs typeface="Calibri"/>
                      </a:endParaRPr>
                    </a:p>
                    <a:p>
                      <a:pPr marL="412115" indent="-342900">
                        <a:lnSpc>
                          <a:spcPct val="100000"/>
                        </a:lnSpc>
                        <a:spcBef>
                          <a:spcPts val="145"/>
                        </a:spcBef>
                        <a:buFont typeface="Wingdings"/>
                        <a:buChar char=""/>
                        <a:tabLst>
                          <a:tab pos="412115" algn="l"/>
                        </a:tabLst>
                      </a:pPr>
                      <a:r>
                        <a:rPr sz="800" spc="-10" dirty="0">
                          <a:latin typeface="Calibri"/>
                          <a:cs typeface="Calibri"/>
                        </a:rPr>
                        <a:t>Condición</a:t>
                      </a:r>
                      <a:r>
                        <a:rPr sz="800" spc="15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de la </a:t>
                      </a:r>
                      <a:r>
                        <a:rPr sz="800" spc="-10" dirty="0">
                          <a:latin typeface="Calibri"/>
                          <a:cs typeface="Calibri"/>
                        </a:rPr>
                        <a:t>Asignatura</a:t>
                      </a:r>
                      <a:endParaRPr sz="800">
                        <a:latin typeface="Calibri"/>
                        <a:cs typeface="Calibri"/>
                      </a:endParaRPr>
                    </a:p>
                    <a:p>
                      <a:pPr marL="412115" indent="-342900">
                        <a:lnSpc>
                          <a:spcPct val="100000"/>
                        </a:lnSpc>
                        <a:spcBef>
                          <a:spcPts val="145"/>
                        </a:spcBef>
                        <a:buFont typeface="Wingdings"/>
                        <a:buChar char=""/>
                        <a:tabLst>
                          <a:tab pos="412115" algn="l"/>
                        </a:tabLst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Acceso</a:t>
                      </a:r>
                      <a:r>
                        <a:rPr sz="800" spc="-25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a</a:t>
                      </a:r>
                      <a:r>
                        <a:rPr sz="800" spc="-15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800" spc="-10" dirty="0">
                          <a:latin typeface="Calibri"/>
                          <a:cs typeface="Calibri"/>
                        </a:rPr>
                        <a:t>Computador</a:t>
                      </a:r>
                      <a:endParaRPr sz="800">
                        <a:latin typeface="Calibri"/>
                        <a:cs typeface="Calibri"/>
                      </a:endParaRPr>
                    </a:p>
                    <a:p>
                      <a:pPr marL="412115" indent="-342900">
                        <a:lnSpc>
                          <a:spcPct val="100000"/>
                        </a:lnSpc>
                        <a:spcBef>
                          <a:spcPts val="140"/>
                        </a:spcBef>
                        <a:buFont typeface="Wingdings"/>
                        <a:buChar char=""/>
                        <a:tabLst>
                          <a:tab pos="412115" algn="l"/>
                        </a:tabLst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Acceso</a:t>
                      </a:r>
                      <a:r>
                        <a:rPr sz="800" spc="-25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a</a:t>
                      </a:r>
                      <a:r>
                        <a:rPr sz="800" spc="-15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800" spc="-10" dirty="0">
                          <a:latin typeface="Calibri"/>
                          <a:cs typeface="Calibri"/>
                        </a:rPr>
                        <a:t>Internet</a:t>
                      </a:r>
                      <a:endParaRPr sz="800">
                        <a:latin typeface="Calibri"/>
                        <a:cs typeface="Calibri"/>
                      </a:endParaRPr>
                    </a:p>
                    <a:p>
                      <a:pPr marL="412115" indent="-342900">
                        <a:lnSpc>
                          <a:spcPct val="100000"/>
                        </a:lnSpc>
                        <a:spcBef>
                          <a:spcPts val="145"/>
                        </a:spcBef>
                        <a:buFont typeface="Wingdings"/>
                        <a:buChar char=""/>
                        <a:tabLst>
                          <a:tab pos="412115" algn="l"/>
                        </a:tabLst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Aceptación</a:t>
                      </a:r>
                      <a:r>
                        <a:rPr sz="800" spc="-10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de</a:t>
                      </a:r>
                      <a:r>
                        <a:rPr sz="800" spc="-30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la</a:t>
                      </a:r>
                      <a:r>
                        <a:rPr sz="800" spc="-15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800" spc="-25" dirty="0">
                          <a:latin typeface="Calibri"/>
                          <a:cs typeface="Calibri"/>
                        </a:rPr>
                        <a:t>EaD</a:t>
                      </a:r>
                      <a:endParaRPr sz="800">
                        <a:latin typeface="Calibri"/>
                        <a:cs typeface="Calibri"/>
                      </a:endParaRPr>
                    </a:p>
                    <a:p>
                      <a:pPr marL="412115" indent="-342900">
                        <a:lnSpc>
                          <a:spcPct val="100000"/>
                        </a:lnSpc>
                        <a:spcBef>
                          <a:spcPts val="145"/>
                        </a:spcBef>
                        <a:buFont typeface="Wingdings"/>
                        <a:buChar char=""/>
                        <a:tabLst>
                          <a:tab pos="412115" algn="l"/>
                        </a:tabLst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Nivel</a:t>
                      </a:r>
                      <a:r>
                        <a:rPr sz="800" spc="-15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de</a:t>
                      </a:r>
                      <a:r>
                        <a:rPr sz="800" spc="-25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800" spc="-10" dirty="0">
                          <a:latin typeface="Calibri"/>
                          <a:cs typeface="Calibri"/>
                        </a:rPr>
                        <a:t>Aceptación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381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DE4FD"/>
                    </a:solidFill>
                  </a:tcPr>
                </a:tc>
                <a:tc>
                  <a:txBody>
                    <a:bodyPr/>
                    <a:lstStyle/>
                    <a:p>
                      <a:pPr marL="2540" algn="ctr">
                        <a:lnSpc>
                          <a:spcPct val="100000"/>
                        </a:lnSpc>
                        <a:spcBef>
                          <a:spcPts val="30"/>
                        </a:spcBef>
                      </a:pPr>
                      <a:r>
                        <a:rPr sz="800" spc="-50" dirty="0">
                          <a:latin typeface="Calibri"/>
                          <a:cs typeface="Calibri"/>
                        </a:rPr>
                        <a:t>a</a:t>
                      </a:r>
                      <a:endParaRPr sz="800">
                        <a:latin typeface="Calibri"/>
                        <a:cs typeface="Calibri"/>
                      </a:endParaRPr>
                    </a:p>
                    <a:p>
                      <a:pPr marL="384175" marR="375285" algn="just">
                        <a:lnSpc>
                          <a:spcPct val="114999"/>
                        </a:lnSpc>
                      </a:pPr>
                      <a:r>
                        <a:rPr sz="800" spc="-50" dirty="0">
                          <a:latin typeface="Calibri"/>
                          <a:cs typeface="Calibri"/>
                        </a:rPr>
                        <a:t>b</a:t>
                      </a:r>
                      <a:r>
                        <a:rPr sz="800" spc="500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800" spc="-50" dirty="0">
                          <a:latin typeface="Calibri"/>
                          <a:cs typeface="Calibri"/>
                        </a:rPr>
                        <a:t>c</a:t>
                      </a:r>
                      <a:r>
                        <a:rPr sz="800" spc="500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800" spc="-50" dirty="0">
                          <a:latin typeface="Calibri"/>
                          <a:cs typeface="Calibri"/>
                        </a:rPr>
                        <a:t>d</a:t>
                      </a:r>
                      <a:endParaRPr sz="800">
                        <a:latin typeface="Calibri"/>
                        <a:cs typeface="Calibri"/>
                      </a:endParaRPr>
                    </a:p>
                    <a:p>
                      <a:pPr marL="396240" marR="288925" indent="-99060" algn="just">
                        <a:lnSpc>
                          <a:spcPct val="114999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e,</a:t>
                      </a:r>
                      <a:r>
                        <a:rPr sz="800" spc="-10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f,</a:t>
                      </a:r>
                      <a:r>
                        <a:rPr sz="800" spc="-10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800" spc="-50" dirty="0">
                          <a:latin typeface="Calibri"/>
                          <a:cs typeface="Calibri"/>
                        </a:rPr>
                        <a:t>g</a:t>
                      </a:r>
                      <a:r>
                        <a:rPr sz="800" spc="500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800" spc="-50" dirty="0">
                          <a:latin typeface="Calibri"/>
                          <a:cs typeface="Calibri"/>
                        </a:rPr>
                        <a:t>h</a:t>
                      </a:r>
                      <a:endParaRPr sz="800">
                        <a:latin typeface="Calibri"/>
                        <a:cs typeface="Calibri"/>
                      </a:endParaRPr>
                    </a:p>
                    <a:p>
                      <a:pPr marL="635" algn="ctr">
                        <a:lnSpc>
                          <a:spcPct val="100000"/>
                        </a:lnSpc>
                        <a:spcBef>
                          <a:spcPts val="145"/>
                        </a:spcBef>
                      </a:pPr>
                      <a:r>
                        <a:rPr sz="800" spc="-50" dirty="0">
                          <a:latin typeface="Calibri"/>
                          <a:cs typeface="Calibri"/>
                        </a:rPr>
                        <a:t>I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381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DE4F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700405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30B6FC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  <a:p>
                      <a:pPr algn="ctr">
                        <a:lnSpc>
                          <a:spcPct val="100000"/>
                        </a:lnSpc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El</a:t>
                      </a:r>
                      <a:r>
                        <a:rPr sz="800" spc="-20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800" spc="-10" dirty="0">
                          <a:latin typeface="Calibri"/>
                          <a:cs typeface="Calibri"/>
                        </a:rPr>
                        <a:t>Computador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F3FF"/>
                    </a:solidFill>
                  </a:tcPr>
                </a:tc>
                <a:tc>
                  <a:txBody>
                    <a:bodyPr/>
                    <a:lstStyle/>
                    <a:p>
                      <a:pPr marL="412115" indent="-342900">
                        <a:lnSpc>
                          <a:spcPct val="100000"/>
                        </a:lnSpc>
                        <a:spcBef>
                          <a:spcPts val="30"/>
                        </a:spcBef>
                        <a:buFont typeface="Wingdings"/>
                        <a:buChar char=""/>
                        <a:tabLst>
                          <a:tab pos="412115" algn="l"/>
                        </a:tabLst>
                      </a:pPr>
                      <a:r>
                        <a:rPr sz="800" spc="-10" dirty="0">
                          <a:latin typeface="Calibri"/>
                          <a:cs typeface="Calibri"/>
                        </a:rPr>
                        <a:t>Funcionamiento</a:t>
                      </a:r>
                      <a:endParaRPr sz="800">
                        <a:latin typeface="Calibri"/>
                        <a:cs typeface="Calibri"/>
                      </a:endParaRPr>
                    </a:p>
                    <a:p>
                      <a:pPr marL="412115" indent="-342900">
                        <a:lnSpc>
                          <a:spcPct val="100000"/>
                        </a:lnSpc>
                        <a:spcBef>
                          <a:spcPts val="145"/>
                        </a:spcBef>
                        <a:buFont typeface="Wingdings"/>
                        <a:buChar char=""/>
                        <a:tabLst>
                          <a:tab pos="412115" algn="l"/>
                        </a:tabLst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Software</a:t>
                      </a:r>
                      <a:r>
                        <a:rPr sz="800" spc="-35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800" spc="-10" dirty="0">
                          <a:latin typeface="Calibri"/>
                          <a:cs typeface="Calibri"/>
                        </a:rPr>
                        <a:t>Operativo</a:t>
                      </a:r>
                      <a:endParaRPr sz="800">
                        <a:latin typeface="Calibri"/>
                        <a:cs typeface="Calibri"/>
                      </a:endParaRPr>
                    </a:p>
                    <a:p>
                      <a:pPr marL="412115" indent="-342900">
                        <a:lnSpc>
                          <a:spcPct val="100000"/>
                        </a:lnSpc>
                        <a:spcBef>
                          <a:spcPts val="145"/>
                        </a:spcBef>
                        <a:buFont typeface="Wingdings"/>
                        <a:buChar char=""/>
                        <a:tabLst>
                          <a:tab pos="412115" algn="l"/>
                        </a:tabLst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Paquetes</a:t>
                      </a:r>
                      <a:r>
                        <a:rPr sz="800" spc="-45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800" spc="-10" dirty="0">
                          <a:latin typeface="Calibri"/>
                          <a:cs typeface="Calibri"/>
                        </a:rPr>
                        <a:t>Ofimáticos</a:t>
                      </a:r>
                      <a:endParaRPr sz="800">
                        <a:latin typeface="Calibri"/>
                        <a:cs typeface="Calibri"/>
                      </a:endParaRPr>
                    </a:p>
                    <a:p>
                      <a:pPr marL="412115" marR="60960" indent="-342900">
                        <a:lnSpc>
                          <a:spcPct val="114999"/>
                        </a:lnSpc>
                        <a:spcBef>
                          <a:spcPts val="5"/>
                        </a:spcBef>
                        <a:buFont typeface="Wingdings"/>
                        <a:buChar char=""/>
                        <a:tabLst>
                          <a:tab pos="412115" algn="l"/>
                        </a:tabLst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Normas</a:t>
                      </a:r>
                      <a:r>
                        <a:rPr sz="800" spc="415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de</a:t>
                      </a:r>
                      <a:r>
                        <a:rPr sz="800" spc="425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elaboración</a:t>
                      </a:r>
                      <a:r>
                        <a:rPr sz="800" spc="430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documentos</a:t>
                      </a:r>
                      <a:r>
                        <a:rPr sz="800" spc="430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800" spc="-50" dirty="0">
                          <a:latin typeface="Calibri"/>
                          <a:cs typeface="Calibri"/>
                        </a:rPr>
                        <a:t>y</a:t>
                      </a:r>
                      <a:r>
                        <a:rPr sz="800" spc="500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800" spc="-10" dirty="0">
                          <a:latin typeface="Calibri"/>
                          <a:cs typeface="Calibri"/>
                        </a:rPr>
                        <a:t>presentaciones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381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F3FF"/>
                    </a:solidFill>
                  </a:tcPr>
                </a:tc>
                <a:tc>
                  <a:txBody>
                    <a:bodyPr/>
                    <a:lstStyle/>
                    <a:p>
                      <a:pPr marL="1905" algn="ctr">
                        <a:lnSpc>
                          <a:spcPct val="100000"/>
                        </a:lnSpc>
                        <a:spcBef>
                          <a:spcPts val="30"/>
                        </a:spcBef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1,</a:t>
                      </a:r>
                      <a:r>
                        <a:rPr sz="800" spc="-5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800" spc="-25" dirty="0">
                          <a:latin typeface="Calibri"/>
                          <a:cs typeface="Calibri"/>
                        </a:rPr>
                        <a:t>2,</a:t>
                      </a:r>
                      <a:endParaRPr sz="800">
                        <a:latin typeface="Calibri"/>
                        <a:cs typeface="Calibri"/>
                      </a:endParaRPr>
                    </a:p>
                    <a:p>
                      <a:pPr marL="24765" algn="ctr">
                        <a:lnSpc>
                          <a:spcPct val="100000"/>
                        </a:lnSpc>
                        <a:spcBef>
                          <a:spcPts val="145"/>
                        </a:spcBef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3,</a:t>
                      </a:r>
                      <a:r>
                        <a:rPr sz="800" spc="-20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800" spc="-25" dirty="0">
                          <a:latin typeface="Calibri"/>
                          <a:cs typeface="Calibri"/>
                        </a:rPr>
                        <a:t>4,</a:t>
                      </a:r>
                      <a:endParaRPr sz="800">
                        <a:latin typeface="Calibri"/>
                        <a:cs typeface="Calibri"/>
                      </a:endParaRPr>
                    </a:p>
                    <a:p>
                      <a:pPr marL="22860" algn="ctr">
                        <a:lnSpc>
                          <a:spcPct val="100000"/>
                        </a:lnSpc>
                        <a:spcBef>
                          <a:spcPts val="145"/>
                        </a:spcBef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5,</a:t>
                      </a:r>
                      <a:r>
                        <a:rPr sz="800" spc="-20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6,</a:t>
                      </a:r>
                      <a:r>
                        <a:rPr sz="800" spc="-5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800" spc="-25" dirty="0">
                          <a:latin typeface="Calibri"/>
                          <a:cs typeface="Calibri"/>
                        </a:rPr>
                        <a:t>7,</a:t>
                      </a:r>
                      <a:endParaRPr sz="800">
                        <a:latin typeface="Calibri"/>
                        <a:cs typeface="Calibri"/>
                      </a:endParaRPr>
                    </a:p>
                    <a:p>
                      <a:pPr marL="1905" algn="ctr">
                        <a:lnSpc>
                          <a:spcPct val="100000"/>
                        </a:lnSpc>
                        <a:spcBef>
                          <a:spcPts val="145"/>
                        </a:spcBef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8,</a:t>
                      </a:r>
                      <a:r>
                        <a:rPr sz="800" spc="-5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800" spc="-25" dirty="0">
                          <a:latin typeface="Calibri"/>
                          <a:cs typeface="Calibri"/>
                        </a:rPr>
                        <a:t>9,</a:t>
                      </a:r>
                      <a:endParaRPr sz="800">
                        <a:latin typeface="Calibri"/>
                        <a:cs typeface="Calibri"/>
                      </a:endParaRPr>
                    </a:p>
                    <a:p>
                      <a:pPr marL="1905" algn="ctr">
                        <a:lnSpc>
                          <a:spcPct val="100000"/>
                        </a:lnSpc>
                        <a:spcBef>
                          <a:spcPts val="145"/>
                        </a:spcBef>
                      </a:pPr>
                      <a:r>
                        <a:rPr sz="800" spc="-25" dirty="0">
                          <a:latin typeface="Calibri"/>
                          <a:cs typeface="Calibri"/>
                        </a:rPr>
                        <a:t>10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381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F3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20370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30B6FC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220"/>
                        </a:spcBef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  <a:p>
                      <a:pPr marL="635" algn="ctr">
                        <a:lnSpc>
                          <a:spcPct val="100000"/>
                        </a:lnSpc>
                      </a:pPr>
                      <a:r>
                        <a:rPr sz="800" spc="-10" dirty="0">
                          <a:latin typeface="Calibri"/>
                          <a:cs typeface="Calibri"/>
                        </a:rPr>
                        <a:t>Internet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2794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DE4FD"/>
                    </a:solidFill>
                  </a:tcPr>
                </a:tc>
                <a:tc>
                  <a:txBody>
                    <a:bodyPr/>
                    <a:lstStyle/>
                    <a:p>
                      <a:pPr marL="412115" indent="-342900">
                        <a:lnSpc>
                          <a:spcPct val="100000"/>
                        </a:lnSpc>
                        <a:spcBef>
                          <a:spcPts val="35"/>
                        </a:spcBef>
                        <a:buFont typeface="Wingdings"/>
                        <a:buChar char=""/>
                        <a:tabLst>
                          <a:tab pos="412115" algn="l"/>
                        </a:tabLst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Buscar</a:t>
                      </a:r>
                      <a:r>
                        <a:rPr sz="800" spc="-20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y</a:t>
                      </a:r>
                      <a:r>
                        <a:rPr sz="800" spc="-25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Seleccionar</a:t>
                      </a:r>
                      <a:r>
                        <a:rPr sz="800" spc="130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800" spc="-10" dirty="0">
                          <a:latin typeface="Calibri"/>
                          <a:cs typeface="Calibri"/>
                        </a:rPr>
                        <a:t>información</a:t>
                      </a:r>
                      <a:endParaRPr sz="800">
                        <a:latin typeface="Calibri"/>
                        <a:cs typeface="Calibri"/>
                      </a:endParaRPr>
                    </a:p>
                    <a:p>
                      <a:pPr marL="412115" indent="-342900">
                        <a:lnSpc>
                          <a:spcPct val="100000"/>
                        </a:lnSpc>
                        <a:spcBef>
                          <a:spcPts val="145"/>
                        </a:spcBef>
                        <a:buFont typeface="Wingdings"/>
                        <a:buChar char=""/>
                        <a:tabLst>
                          <a:tab pos="412115" algn="l"/>
                        </a:tabLst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Crear,</a:t>
                      </a:r>
                      <a:r>
                        <a:rPr sz="800" spc="-30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Almacenar</a:t>
                      </a:r>
                      <a:r>
                        <a:rPr sz="800" spc="-25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y</a:t>
                      </a:r>
                      <a:r>
                        <a:rPr sz="800" spc="-20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Compartir</a:t>
                      </a:r>
                      <a:r>
                        <a:rPr sz="800" spc="-25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800" spc="-10" dirty="0">
                          <a:latin typeface="Calibri"/>
                          <a:cs typeface="Calibri"/>
                        </a:rPr>
                        <a:t>Información</a:t>
                      </a:r>
                      <a:endParaRPr sz="800">
                        <a:latin typeface="Calibri"/>
                        <a:cs typeface="Calibri"/>
                      </a:endParaRPr>
                    </a:p>
                    <a:p>
                      <a:pPr marL="412115" indent="-342900">
                        <a:lnSpc>
                          <a:spcPct val="100000"/>
                        </a:lnSpc>
                        <a:spcBef>
                          <a:spcPts val="145"/>
                        </a:spcBef>
                        <a:buFont typeface="Wingdings"/>
                        <a:buChar char=""/>
                        <a:tabLst>
                          <a:tab pos="412115" algn="l"/>
                        </a:tabLst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Ética</a:t>
                      </a:r>
                      <a:r>
                        <a:rPr sz="800" spc="-15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y</a:t>
                      </a:r>
                      <a:r>
                        <a:rPr sz="800" spc="-15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800" spc="-10" dirty="0">
                          <a:latin typeface="Calibri"/>
                          <a:cs typeface="Calibri"/>
                        </a:rPr>
                        <a:t>Fiabilidad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444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DE4FD"/>
                    </a:solidFill>
                  </a:tcPr>
                </a:tc>
                <a:tc>
                  <a:txBody>
                    <a:bodyPr/>
                    <a:lstStyle/>
                    <a:p>
                      <a:pPr marL="24765" algn="ctr"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11,</a:t>
                      </a:r>
                      <a:r>
                        <a:rPr sz="800" spc="-30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12,</a:t>
                      </a:r>
                      <a:r>
                        <a:rPr sz="800" spc="-15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13,</a:t>
                      </a:r>
                      <a:r>
                        <a:rPr sz="800" spc="-10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800" spc="-25" dirty="0">
                          <a:latin typeface="Calibri"/>
                          <a:cs typeface="Calibri"/>
                        </a:rPr>
                        <a:t>14</a:t>
                      </a:r>
                      <a:endParaRPr sz="800">
                        <a:latin typeface="Calibri"/>
                        <a:cs typeface="Calibri"/>
                      </a:endParaRPr>
                    </a:p>
                    <a:p>
                      <a:pPr marL="1905" algn="ctr">
                        <a:lnSpc>
                          <a:spcPct val="100000"/>
                        </a:lnSpc>
                        <a:spcBef>
                          <a:spcPts val="145"/>
                        </a:spcBef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15,</a:t>
                      </a:r>
                      <a:r>
                        <a:rPr sz="800" spc="-25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16,</a:t>
                      </a:r>
                      <a:r>
                        <a:rPr sz="800" spc="-15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17,</a:t>
                      </a:r>
                      <a:r>
                        <a:rPr sz="800" spc="-15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800" spc="-25" dirty="0">
                          <a:latin typeface="Calibri"/>
                          <a:cs typeface="Calibri"/>
                        </a:rPr>
                        <a:t>28</a:t>
                      </a:r>
                      <a:endParaRPr sz="800">
                        <a:latin typeface="Calibri"/>
                        <a:cs typeface="Calibri"/>
                      </a:endParaRPr>
                    </a:p>
                    <a:p>
                      <a:pPr marL="1905" algn="ctr">
                        <a:lnSpc>
                          <a:spcPct val="100000"/>
                        </a:lnSpc>
                        <a:spcBef>
                          <a:spcPts val="145"/>
                        </a:spcBef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19,</a:t>
                      </a:r>
                      <a:r>
                        <a:rPr sz="800" spc="-15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800" spc="-25" dirty="0">
                          <a:latin typeface="Calibri"/>
                          <a:cs typeface="Calibri"/>
                        </a:rPr>
                        <a:t>20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444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DE4F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80035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30B6FC"/>
                    </a:solidFill>
                  </a:tcPr>
                </a:tc>
                <a:tc>
                  <a:txBody>
                    <a:bodyPr/>
                    <a:lstStyle/>
                    <a:p>
                      <a:pPr marL="1270" algn="ctr">
                        <a:lnSpc>
                          <a:spcPct val="100000"/>
                        </a:lnSpc>
                        <a:spcBef>
                          <a:spcPts val="585"/>
                        </a:spcBef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TIC</a:t>
                      </a:r>
                      <a:r>
                        <a:rPr sz="800" spc="-30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en</a:t>
                      </a:r>
                      <a:r>
                        <a:rPr sz="800" spc="-5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800" spc="-10" dirty="0">
                          <a:latin typeface="Calibri"/>
                          <a:cs typeface="Calibri"/>
                        </a:rPr>
                        <a:t>Enfermería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7429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F3FF"/>
                    </a:solidFill>
                  </a:tcPr>
                </a:tc>
                <a:tc>
                  <a:txBody>
                    <a:bodyPr/>
                    <a:lstStyle/>
                    <a:p>
                      <a:pPr marL="412115" indent="-342900">
                        <a:lnSpc>
                          <a:spcPct val="100000"/>
                        </a:lnSpc>
                        <a:spcBef>
                          <a:spcPts val="35"/>
                        </a:spcBef>
                        <a:buFont typeface="Wingdings"/>
                        <a:buChar char=""/>
                        <a:tabLst>
                          <a:tab pos="412115" algn="l"/>
                        </a:tabLst>
                      </a:pPr>
                      <a:r>
                        <a:rPr sz="800" dirty="0">
                          <a:latin typeface="Calibri"/>
                          <a:cs typeface="Calibri"/>
                        </a:rPr>
                        <a:t>Aplicación</a:t>
                      </a:r>
                      <a:r>
                        <a:rPr sz="800" spc="160" dirty="0">
                          <a:latin typeface="Calibri"/>
                          <a:cs typeface="Calibri"/>
                        </a:rPr>
                        <a:t>  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y</a:t>
                      </a:r>
                      <a:r>
                        <a:rPr sz="800" spc="165" dirty="0">
                          <a:latin typeface="Calibri"/>
                          <a:cs typeface="Calibri"/>
                        </a:rPr>
                        <a:t>  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usos</a:t>
                      </a:r>
                      <a:r>
                        <a:rPr sz="800" spc="165" dirty="0">
                          <a:latin typeface="Calibri"/>
                          <a:cs typeface="Calibri"/>
                        </a:rPr>
                        <a:t>  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de</a:t>
                      </a:r>
                      <a:r>
                        <a:rPr sz="800" spc="160" dirty="0">
                          <a:latin typeface="Calibri"/>
                          <a:cs typeface="Calibri"/>
                        </a:rPr>
                        <a:t>  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las</a:t>
                      </a:r>
                      <a:r>
                        <a:rPr sz="800" spc="165" dirty="0">
                          <a:latin typeface="Calibri"/>
                          <a:cs typeface="Calibri"/>
                        </a:rPr>
                        <a:t>  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TIC</a:t>
                      </a:r>
                      <a:r>
                        <a:rPr sz="800" spc="484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800" dirty="0">
                          <a:latin typeface="Calibri"/>
                          <a:cs typeface="Calibri"/>
                        </a:rPr>
                        <a:t>en</a:t>
                      </a:r>
                      <a:r>
                        <a:rPr sz="800" spc="160" dirty="0">
                          <a:latin typeface="Calibri"/>
                          <a:cs typeface="Calibri"/>
                        </a:rPr>
                        <a:t>  </a:t>
                      </a:r>
                      <a:r>
                        <a:rPr sz="800" spc="-25" dirty="0">
                          <a:latin typeface="Calibri"/>
                          <a:cs typeface="Calibri"/>
                        </a:rPr>
                        <a:t>la</a:t>
                      </a:r>
                      <a:endParaRPr sz="800">
                        <a:latin typeface="Calibri"/>
                        <a:cs typeface="Calibri"/>
                      </a:endParaRPr>
                    </a:p>
                    <a:p>
                      <a:pPr marL="412115">
                        <a:lnSpc>
                          <a:spcPct val="100000"/>
                        </a:lnSpc>
                        <a:spcBef>
                          <a:spcPts val="145"/>
                        </a:spcBef>
                      </a:pPr>
                      <a:r>
                        <a:rPr sz="800" spc="-10" dirty="0">
                          <a:latin typeface="Calibri"/>
                          <a:cs typeface="Calibri"/>
                        </a:rPr>
                        <a:t>Enfermería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444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F3FF"/>
                    </a:solidFill>
                  </a:tcPr>
                </a:tc>
                <a:tc>
                  <a:txBody>
                    <a:bodyPr/>
                    <a:lstStyle/>
                    <a:p>
                      <a:pPr marL="1905" algn="ctr">
                        <a:lnSpc>
                          <a:spcPct val="100000"/>
                        </a:lnSpc>
                        <a:spcBef>
                          <a:spcPts val="585"/>
                        </a:spcBef>
                      </a:pPr>
                      <a:r>
                        <a:rPr sz="800" spc="-25" dirty="0">
                          <a:latin typeface="Calibri"/>
                          <a:cs typeface="Calibri"/>
                        </a:rPr>
                        <a:t>21</a:t>
                      </a:r>
                      <a:endParaRPr sz="800">
                        <a:latin typeface="Calibri"/>
                        <a:cs typeface="Calibri"/>
                      </a:endParaRPr>
                    </a:p>
                  </a:txBody>
                  <a:tcPr marL="0" marR="0" marT="7429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F3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sp>
        <p:nvSpPr>
          <p:cNvPr id="17" name="object 17"/>
          <p:cNvSpPr txBox="1"/>
          <p:nvPr/>
        </p:nvSpPr>
        <p:spPr>
          <a:xfrm>
            <a:off x="293014" y="1068451"/>
            <a:ext cx="6344920" cy="188848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2992755" marR="770890" indent="-431800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Arial"/>
                <a:cs typeface="Arial"/>
              </a:rPr>
              <a:t>6ta.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Edición</a:t>
            </a:r>
            <a:r>
              <a:rPr sz="1200" b="1" spc="-10" dirty="0">
                <a:latin typeface="Arial"/>
                <a:cs typeface="Arial"/>
              </a:rPr>
              <a:t> Volumen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I</a:t>
            </a:r>
            <a:r>
              <a:rPr sz="1200" b="1" spc="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Enero</a:t>
            </a:r>
            <a:r>
              <a:rPr sz="1200" b="1" spc="-3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a</a:t>
            </a:r>
            <a:r>
              <a:rPr sz="1200" b="1" spc="-2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Julio</a:t>
            </a:r>
            <a:r>
              <a:rPr sz="1200" b="1" spc="-5" dirty="0">
                <a:latin typeface="Arial"/>
                <a:cs typeface="Arial"/>
              </a:rPr>
              <a:t> </a:t>
            </a:r>
            <a:r>
              <a:rPr sz="1200" b="1" spc="-20" dirty="0">
                <a:latin typeface="Arial"/>
                <a:cs typeface="Arial"/>
              </a:rPr>
              <a:t>2021 </a:t>
            </a:r>
            <a:r>
              <a:rPr sz="1200" b="1" dirty="0">
                <a:latin typeface="Arial"/>
                <a:cs typeface="Arial"/>
              </a:rPr>
              <a:t>Revista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Semestral-</a:t>
            </a:r>
            <a:r>
              <a:rPr sz="1200" b="1" spc="-40" dirty="0">
                <a:latin typeface="Arial"/>
                <a:cs typeface="Arial"/>
              </a:rPr>
              <a:t> </a:t>
            </a:r>
            <a:r>
              <a:rPr sz="1200" b="1" spc="-10" dirty="0">
                <a:latin typeface="Arial"/>
                <a:cs typeface="Arial"/>
              </a:rPr>
              <a:t>Venezuela</a:t>
            </a:r>
            <a:endParaRPr sz="12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305"/>
              </a:spcBef>
            </a:pPr>
            <a:endParaRPr sz="1200">
              <a:latin typeface="Arial"/>
              <a:cs typeface="Arial"/>
            </a:endParaRPr>
          </a:p>
          <a:p>
            <a:pPr marL="375285" marR="5080" indent="-36322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este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sentido,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realizó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operacionalización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variable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tomando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cuenta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objetivo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específico: </a:t>
            </a:r>
            <a:r>
              <a:rPr sz="1200" dirty="0">
                <a:latin typeface="Times New Roman"/>
                <a:cs typeface="Times New Roman"/>
              </a:rPr>
              <a:t>Diagnosticar</a:t>
            </a:r>
            <a:r>
              <a:rPr sz="1200" spc="47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Competencias</a:t>
            </a:r>
            <a:r>
              <a:rPr sz="1200" spc="4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TIC</a:t>
            </a:r>
            <a:r>
              <a:rPr sz="1200" spc="4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4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4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estudiantes</a:t>
            </a:r>
            <a:r>
              <a:rPr sz="1200" spc="4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45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4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asignatura</a:t>
            </a:r>
            <a:r>
              <a:rPr sz="1200" spc="48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Introducción</a:t>
            </a:r>
            <a:r>
              <a:rPr sz="1200" spc="4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459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Computación</a:t>
            </a:r>
            <a:r>
              <a:rPr sz="1200" spc="48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II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semestre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Enfermería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Decanato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Cs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Salud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UCLA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(Ver </a:t>
            </a:r>
            <a:r>
              <a:rPr sz="1200" dirty="0">
                <a:latin typeface="Times New Roman"/>
                <a:cs typeface="Times New Roman"/>
              </a:rPr>
              <a:t>Cuadro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2).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40"/>
              </a:spcBef>
            </a:pP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1200" b="1" dirty="0">
                <a:latin typeface="Times New Roman"/>
                <a:cs typeface="Times New Roman"/>
              </a:rPr>
              <a:t>Cuadro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2.</a:t>
            </a:r>
            <a:r>
              <a:rPr sz="1200" b="1" spc="270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Operacionalización de</a:t>
            </a:r>
            <a:r>
              <a:rPr sz="1200" b="1" i="1" spc="-20" dirty="0">
                <a:latin typeface="Times New Roman"/>
                <a:cs typeface="Times New Roman"/>
              </a:rPr>
              <a:t> </a:t>
            </a:r>
            <a:r>
              <a:rPr sz="1200" b="1" i="1" spc="-10" dirty="0">
                <a:latin typeface="Times New Roman"/>
                <a:cs typeface="Times New Roman"/>
              </a:rPr>
              <a:t>Variables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236626" y="5681598"/>
            <a:ext cx="6364605" cy="16992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70485">
              <a:lnSpc>
                <a:spcPct val="100000"/>
              </a:lnSpc>
              <a:spcBef>
                <a:spcPts val="100"/>
              </a:spcBef>
            </a:pPr>
            <a:r>
              <a:rPr sz="1200" b="1" i="1" dirty="0">
                <a:latin typeface="Times New Roman"/>
                <a:cs typeface="Times New Roman"/>
              </a:rPr>
              <a:t>Nota.</a:t>
            </a:r>
            <a:r>
              <a:rPr sz="1200" b="1" i="1" spc="-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Elaboración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propia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35"/>
              </a:spcBef>
            </a:pP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1200" b="1" i="1" dirty="0">
                <a:latin typeface="Times New Roman"/>
                <a:cs typeface="Times New Roman"/>
              </a:rPr>
              <a:t>Confiabilidad</a:t>
            </a:r>
            <a:r>
              <a:rPr sz="1200" b="1" i="1" spc="-25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y</a:t>
            </a:r>
            <a:r>
              <a:rPr sz="1200" b="1" i="1" spc="-35" dirty="0">
                <a:latin typeface="Times New Roman"/>
                <a:cs typeface="Times New Roman"/>
              </a:rPr>
              <a:t> </a:t>
            </a:r>
            <a:r>
              <a:rPr sz="1200" b="1" i="1" spc="-20" dirty="0">
                <a:latin typeface="Times New Roman"/>
                <a:cs typeface="Times New Roman"/>
              </a:rPr>
              <a:t>Validez</a:t>
            </a:r>
            <a:r>
              <a:rPr sz="1200" b="1" i="1" dirty="0">
                <a:latin typeface="Times New Roman"/>
                <a:cs typeface="Times New Roman"/>
              </a:rPr>
              <a:t> del</a:t>
            </a:r>
            <a:r>
              <a:rPr sz="1200" b="1" i="1" spc="-20" dirty="0">
                <a:latin typeface="Times New Roman"/>
                <a:cs typeface="Times New Roman"/>
              </a:rPr>
              <a:t> </a:t>
            </a:r>
            <a:r>
              <a:rPr sz="1200" b="1" i="1" spc="-10" dirty="0">
                <a:latin typeface="Times New Roman"/>
                <a:cs typeface="Times New Roman"/>
              </a:rPr>
              <a:t>Instrumento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60"/>
              </a:spcBef>
            </a:pPr>
            <a:endParaRPr sz="1200">
              <a:latin typeface="Times New Roman"/>
              <a:cs typeface="Times New Roman"/>
            </a:endParaRPr>
          </a:p>
          <a:p>
            <a:pPr marL="375285" marR="5080" indent="-36322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cuestionario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fue reajustado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acuerdo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revisión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validado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 grupo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3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(tres) especialistas </a:t>
            </a:r>
            <a:r>
              <a:rPr sz="1200" spc="-25" dirty="0">
                <a:latin typeface="Times New Roman"/>
                <a:cs typeface="Times New Roman"/>
              </a:rPr>
              <a:t>en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áreas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de: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diseño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instruccional,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educación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distancia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metodología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investigación,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confiabilidad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 mismo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fue determinada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mediante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Alpha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Cronbach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obteniéndose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resultado </a:t>
            </a:r>
            <a:r>
              <a:rPr sz="1200" dirty="0">
                <a:latin typeface="Times New Roman"/>
                <a:cs typeface="Times New Roman"/>
              </a:rPr>
              <a:t>óptimo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aplicación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0,952.</a:t>
            </a:r>
            <a:endParaRPr sz="1200">
              <a:latin typeface="Times New Roman"/>
              <a:cs typeface="Times New Roman"/>
            </a:endParaRPr>
          </a:p>
        </p:txBody>
      </p:sp>
      <p:pic>
        <p:nvPicPr>
          <p:cNvPr id="19" name="object 19"/>
          <p:cNvPicPr/>
          <p:nvPr/>
        </p:nvPicPr>
        <p:blipFill>
          <a:blip r:embed="rId13" cstate="print"/>
          <a:stretch>
            <a:fillRect/>
          </a:stretch>
        </p:blipFill>
        <p:spPr>
          <a:xfrm>
            <a:off x="4653153" y="142938"/>
            <a:ext cx="1805304" cy="893889"/>
          </a:xfrm>
          <a:prstGeom prst="rect">
            <a:avLst/>
          </a:prstGeom>
        </p:spPr>
      </p:pic>
      <p:sp>
        <p:nvSpPr>
          <p:cNvPr id="20" name="object 20"/>
          <p:cNvSpPr txBox="1"/>
          <p:nvPr/>
        </p:nvSpPr>
        <p:spPr>
          <a:xfrm>
            <a:off x="1211681" y="8188580"/>
            <a:ext cx="4498975" cy="760095"/>
          </a:xfrm>
          <a:prstGeom prst="rect">
            <a:avLst/>
          </a:prstGeom>
        </p:spPr>
        <p:txBody>
          <a:bodyPr vert="horz" wrap="square" lIns="0" tIns="3175" rIns="0" bIns="0" rtlCol="0">
            <a:spAutoFit/>
          </a:bodyPr>
          <a:lstStyle/>
          <a:p>
            <a:pPr marL="12065" marR="5080" indent="1270" algn="ctr">
              <a:lnSpc>
                <a:spcPts val="1320"/>
              </a:lnSpc>
              <a:spcBef>
                <a:spcPts val="25"/>
              </a:spcBef>
            </a:pPr>
            <a:r>
              <a:rPr sz="1100" b="1" dirty="0">
                <a:latin typeface="Times New Roman"/>
                <a:cs typeface="Times New Roman"/>
              </a:rPr>
              <a:t>Actualización</a:t>
            </a:r>
            <a:r>
              <a:rPr sz="1100" b="1" spc="-4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del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Diseño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Instruccional</a:t>
            </a:r>
            <a:r>
              <a:rPr sz="1100" b="1" spc="-5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de</a:t>
            </a:r>
            <a:r>
              <a:rPr sz="1100" b="1" spc="-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la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Asignatura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Introducción</a:t>
            </a:r>
            <a:r>
              <a:rPr sz="1100" b="1" spc="-4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</a:t>
            </a:r>
            <a:r>
              <a:rPr sz="1100" b="1" spc="-5" dirty="0">
                <a:latin typeface="Times New Roman"/>
                <a:cs typeface="Times New Roman"/>
              </a:rPr>
              <a:t> </a:t>
            </a:r>
            <a:r>
              <a:rPr sz="1100" b="1" spc="-25" dirty="0">
                <a:latin typeface="Times New Roman"/>
                <a:cs typeface="Times New Roman"/>
              </a:rPr>
              <a:t>la </a:t>
            </a:r>
            <a:r>
              <a:rPr sz="1100" b="1" dirty="0">
                <a:latin typeface="Times New Roman"/>
                <a:cs typeface="Times New Roman"/>
              </a:rPr>
              <a:t>Computación</a:t>
            </a:r>
            <a:r>
              <a:rPr sz="1100" b="1" spc="-4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del</a:t>
            </a:r>
            <a:r>
              <a:rPr sz="1100" b="1" spc="-1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II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Semestre</a:t>
            </a:r>
            <a:r>
              <a:rPr sz="1100" b="1" spc="-4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de</a:t>
            </a:r>
            <a:r>
              <a:rPr sz="1100" b="1" spc="-1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Enfermería</a:t>
            </a:r>
            <a:r>
              <a:rPr sz="1100" b="1" spc="-4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del</a:t>
            </a:r>
            <a:r>
              <a:rPr sz="1100" b="1" spc="-1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Decanato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de</a:t>
            </a:r>
            <a:r>
              <a:rPr sz="1100" b="1" spc="-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Ciencias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de</a:t>
            </a:r>
            <a:r>
              <a:rPr sz="1100" b="1" spc="-5" dirty="0">
                <a:latin typeface="Times New Roman"/>
                <a:cs typeface="Times New Roman"/>
              </a:rPr>
              <a:t> </a:t>
            </a:r>
            <a:r>
              <a:rPr sz="1100" b="1" spc="-25" dirty="0">
                <a:latin typeface="Times New Roman"/>
                <a:cs typeface="Times New Roman"/>
              </a:rPr>
              <a:t>la </a:t>
            </a:r>
            <a:r>
              <a:rPr sz="1100" b="1" dirty="0">
                <a:latin typeface="Times New Roman"/>
                <a:cs typeface="Times New Roman"/>
              </a:rPr>
              <a:t>Salud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de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la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UCLA,</a:t>
            </a:r>
            <a:r>
              <a:rPr sz="1100" b="1" spc="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Barquisimeto,</a:t>
            </a:r>
            <a:r>
              <a:rPr sz="1100" b="1" spc="-6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Estado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spc="-20" dirty="0">
                <a:latin typeface="Times New Roman"/>
                <a:cs typeface="Times New Roman"/>
              </a:rPr>
              <a:t>Lara</a:t>
            </a:r>
            <a:endParaRPr sz="1100">
              <a:latin typeface="Times New Roman"/>
              <a:cs typeface="Times New Roman"/>
            </a:endParaRPr>
          </a:p>
          <a:p>
            <a:pPr marL="2540" algn="ctr">
              <a:lnSpc>
                <a:spcPct val="100000"/>
              </a:lnSpc>
              <a:spcBef>
                <a:spcPts val="439"/>
              </a:spcBef>
            </a:pPr>
            <a:r>
              <a:rPr sz="1200" b="1" dirty="0">
                <a:latin typeface="Times New Roman"/>
                <a:cs typeface="Times New Roman"/>
              </a:rPr>
              <a:t>Ing.</a:t>
            </a:r>
            <a:r>
              <a:rPr sz="1200" b="1" spc="-4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Keyla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Torrealba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21" name="object 21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71932" rIns="0" bIns="0" rtlCol="0">
            <a:spAutoFit/>
          </a:bodyPr>
          <a:lstStyle/>
          <a:p>
            <a:pPr marL="116839">
              <a:lnSpc>
                <a:spcPts val="1410"/>
              </a:lnSpc>
            </a:pPr>
            <a:fld id="{81D60167-4931-47E6-BA6A-407CBD079E47}" type="slidenum">
              <a:rPr spc="-25" dirty="0"/>
              <a:t>158</a:t>
            </a:fld>
            <a:endParaRPr spc="-25" dirty="0"/>
          </a:p>
        </p:txBody>
      </p:sp>
      <p:grpSp>
        <p:nvGrpSpPr>
          <p:cNvPr id="22" name="Grupo 21">
            <a:extLst>
              <a:ext uri="{FF2B5EF4-FFF2-40B4-BE49-F238E27FC236}">
                <a16:creationId xmlns:a16="http://schemas.microsoft.com/office/drawing/2014/main" id="{A4B99072-AD9A-BEFA-95CC-D1A8D5F18337}"/>
              </a:ext>
            </a:extLst>
          </p:cNvPr>
          <p:cNvGrpSpPr/>
          <p:nvPr/>
        </p:nvGrpSpPr>
        <p:grpSpPr>
          <a:xfrm>
            <a:off x="119140" y="96581"/>
            <a:ext cx="6665976" cy="1452626"/>
            <a:chOff x="470065" y="1951410"/>
            <a:chExt cx="6665976" cy="1452626"/>
          </a:xfrm>
        </p:grpSpPr>
        <p:grpSp>
          <p:nvGrpSpPr>
            <p:cNvPr id="23" name="object 12">
              <a:extLst>
                <a:ext uri="{FF2B5EF4-FFF2-40B4-BE49-F238E27FC236}">
                  <a16:creationId xmlns:a16="http://schemas.microsoft.com/office/drawing/2014/main" id="{74ABC07D-8162-F577-BAF6-394D1DE6D75B}"/>
                </a:ext>
              </a:extLst>
            </p:cNvPr>
            <p:cNvGrpSpPr/>
            <p:nvPr/>
          </p:nvGrpSpPr>
          <p:grpSpPr>
            <a:xfrm>
              <a:off x="470065" y="1951664"/>
              <a:ext cx="6665976" cy="1452372"/>
              <a:chOff x="96011" y="115823"/>
              <a:chExt cx="6665976" cy="1452372"/>
            </a:xfrm>
          </p:grpSpPr>
          <p:pic>
            <p:nvPicPr>
              <p:cNvPr id="27" name="object 13">
                <a:extLst>
                  <a:ext uri="{FF2B5EF4-FFF2-40B4-BE49-F238E27FC236}">
                    <a16:creationId xmlns:a16="http://schemas.microsoft.com/office/drawing/2014/main" id="{9A31B507-86CB-FC77-3183-D837AF6C96BA}"/>
                  </a:ext>
                </a:extLst>
              </p:cNvPr>
              <p:cNvPicPr/>
              <p:nvPr/>
            </p:nvPicPr>
            <p:blipFill>
              <a:blip r:embed="rId3" cstate="print"/>
              <a:stretch>
                <a:fillRect/>
              </a:stretch>
            </p:blipFill>
            <p:spPr>
              <a:xfrm>
                <a:off x="96011" y="115823"/>
                <a:ext cx="6665976" cy="1452372"/>
              </a:xfrm>
              <a:prstGeom prst="rect">
                <a:avLst/>
              </a:prstGeom>
            </p:spPr>
          </p:pic>
          <p:pic>
            <p:nvPicPr>
              <p:cNvPr id="28" name="object 14">
                <a:extLst>
                  <a:ext uri="{FF2B5EF4-FFF2-40B4-BE49-F238E27FC236}">
                    <a16:creationId xmlns:a16="http://schemas.microsoft.com/office/drawing/2014/main" id="{680C2DFE-D4E8-6427-8E15-21352019154A}"/>
                  </a:ext>
                </a:extLst>
              </p:cNvPr>
              <p:cNvPicPr/>
              <p:nvPr/>
            </p:nvPicPr>
            <p:blipFill>
              <a:blip r:embed="rId4" cstate="print"/>
              <a:stretch>
                <a:fillRect/>
              </a:stretch>
            </p:blipFill>
            <p:spPr>
              <a:xfrm>
                <a:off x="142849" y="142875"/>
                <a:ext cx="6572275" cy="1358646"/>
              </a:xfrm>
              <a:prstGeom prst="rect">
                <a:avLst/>
              </a:prstGeom>
            </p:spPr>
          </p:pic>
          <p:sp>
            <p:nvSpPr>
              <p:cNvPr id="29" name="object 15">
                <a:extLst>
                  <a:ext uri="{FF2B5EF4-FFF2-40B4-BE49-F238E27FC236}">
                    <a16:creationId xmlns:a16="http://schemas.microsoft.com/office/drawing/2014/main" id="{E5F0CA20-E2B4-7256-3EF9-CA41012E8FFB}"/>
                  </a:ext>
                </a:extLst>
              </p:cNvPr>
              <p:cNvSpPr/>
              <p:nvPr/>
            </p:nvSpPr>
            <p:spPr>
              <a:xfrm>
                <a:off x="142849" y="142875"/>
                <a:ext cx="6572884" cy="1358900"/>
              </a:xfrm>
              <a:custGeom>
                <a:avLst/>
                <a:gdLst/>
                <a:ahLst/>
                <a:cxnLst/>
                <a:rect l="l" t="t" r="r" b="b"/>
                <a:pathLst>
                  <a:path w="6572884" h="1358900">
                    <a:moveTo>
                      <a:pt x="0" y="226441"/>
                    </a:moveTo>
                    <a:lnTo>
                      <a:pt x="4600" y="180795"/>
                    </a:lnTo>
                    <a:lnTo>
                      <a:pt x="17795" y="138285"/>
                    </a:lnTo>
                    <a:lnTo>
                      <a:pt x="38673" y="99820"/>
                    </a:lnTo>
                    <a:lnTo>
                      <a:pt x="66324" y="66309"/>
                    </a:lnTo>
                    <a:lnTo>
                      <a:pt x="99837" y="38663"/>
                    </a:lnTo>
                    <a:lnTo>
                      <a:pt x="138301" y="17789"/>
                    </a:lnTo>
                    <a:lnTo>
                      <a:pt x="180806" y="4599"/>
                    </a:lnTo>
                    <a:lnTo>
                      <a:pt x="226440" y="0"/>
                    </a:lnTo>
                    <a:lnTo>
                      <a:pt x="6345834" y="0"/>
                    </a:lnTo>
                    <a:lnTo>
                      <a:pt x="6391480" y="4599"/>
                    </a:lnTo>
                    <a:lnTo>
                      <a:pt x="6433990" y="17789"/>
                    </a:lnTo>
                    <a:lnTo>
                      <a:pt x="6472455" y="38663"/>
                    </a:lnTo>
                    <a:lnTo>
                      <a:pt x="6505965" y="66309"/>
                    </a:lnTo>
                    <a:lnTo>
                      <a:pt x="6533612" y="99820"/>
                    </a:lnTo>
                    <a:lnTo>
                      <a:pt x="6554485" y="138285"/>
                    </a:lnTo>
                    <a:lnTo>
                      <a:pt x="6567676" y="180795"/>
                    </a:lnTo>
                    <a:lnTo>
                      <a:pt x="6572275" y="226441"/>
                    </a:lnTo>
                    <a:lnTo>
                      <a:pt x="6572275" y="1132204"/>
                    </a:lnTo>
                    <a:lnTo>
                      <a:pt x="6567676" y="1177850"/>
                    </a:lnTo>
                    <a:lnTo>
                      <a:pt x="6554485" y="1220360"/>
                    </a:lnTo>
                    <a:lnTo>
                      <a:pt x="6533612" y="1258825"/>
                    </a:lnTo>
                    <a:lnTo>
                      <a:pt x="6505965" y="1292336"/>
                    </a:lnTo>
                    <a:lnTo>
                      <a:pt x="6472455" y="1319982"/>
                    </a:lnTo>
                    <a:lnTo>
                      <a:pt x="6433990" y="1340856"/>
                    </a:lnTo>
                    <a:lnTo>
                      <a:pt x="6391480" y="1354046"/>
                    </a:lnTo>
                    <a:lnTo>
                      <a:pt x="6345834" y="1358646"/>
                    </a:lnTo>
                    <a:lnTo>
                      <a:pt x="226440" y="1358646"/>
                    </a:lnTo>
                    <a:lnTo>
                      <a:pt x="180806" y="1354046"/>
                    </a:lnTo>
                    <a:lnTo>
                      <a:pt x="138301" y="1340856"/>
                    </a:lnTo>
                    <a:lnTo>
                      <a:pt x="99837" y="1319982"/>
                    </a:lnTo>
                    <a:lnTo>
                      <a:pt x="66324" y="1292336"/>
                    </a:lnTo>
                    <a:lnTo>
                      <a:pt x="38673" y="1258825"/>
                    </a:lnTo>
                    <a:lnTo>
                      <a:pt x="17795" y="1220360"/>
                    </a:lnTo>
                    <a:lnTo>
                      <a:pt x="4600" y="1177850"/>
                    </a:lnTo>
                    <a:lnTo>
                      <a:pt x="0" y="1132204"/>
                    </a:lnTo>
                    <a:lnTo>
                      <a:pt x="0" y="226441"/>
                    </a:lnTo>
                    <a:close/>
                  </a:path>
                </a:pathLst>
              </a:custGeom>
              <a:ln w="9525">
                <a:solidFill>
                  <a:srgbClr val="55CE74"/>
                </a:solidFill>
              </a:ln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pic>
            <p:nvPicPr>
              <p:cNvPr id="30" name="object 16">
                <a:extLst>
                  <a:ext uri="{FF2B5EF4-FFF2-40B4-BE49-F238E27FC236}">
                    <a16:creationId xmlns:a16="http://schemas.microsoft.com/office/drawing/2014/main" id="{C321A6FC-9905-5C45-EC0F-7A1F95DF132D}"/>
                  </a:ext>
                </a:extLst>
              </p:cNvPr>
              <p:cNvPicPr/>
              <p:nvPr/>
            </p:nvPicPr>
            <p:blipFill>
              <a:blip r:embed="rId5" cstate="print"/>
              <a:stretch>
                <a:fillRect/>
              </a:stretch>
            </p:blipFill>
            <p:spPr>
              <a:xfrm>
                <a:off x="2500248" y="305930"/>
                <a:ext cx="1714500" cy="733945"/>
              </a:xfrm>
              <a:prstGeom prst="rect">
                <a:avLst/>
              </a:prstGeom>
            </p:spPr>
          </p:pic>
        </p:grpSp>
        <p:sp>
          <p:nvSpPr>
            <p:cNvPr id="24" name="object 16">
              <a:extLst>
                <a:ext uri="{FF2B5EF4-FFF2-40B4-BE49-F238E27FC236}">
                  <a16:creationId xmlns:a16="http://schemas.microsoft.com/office/drawing/2014/main" id="{D58D7EDC-5E00-5672-A190-841EA571ACE8}"/>
                </a:ext>
              </a:extLst>
            </p:cNvPr>
            <p:cNvSpPr txBox="1"/>
            <p:nvPr/>
          </p:nvSpPr>
          <p:spPr>
            <a:xfrm>
              <a:off x="2775727" y="2875716"/>
              <a:ext cx="3332858" cy="391795"/>
            </a:xfrm>
            <a:prstGeom prst="rect">
              <a:avLst/>
            </a:prstGeom>
            <a:noFill/>
          </p:spPr>
          <p:txBody>
            <a:bodyPr vert="horz" wrap="square" lIns="0" tIns="12700" rIns="0" bIns="0" rtlCol="0">
              <a:spAutoFit/>
            </a:bodyPr>
            <a:lstStyle/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Volumen 4,  Número 1  Enero a Julio 2021</a:t>
              </a:r>
            </a:p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Revista Semestral. Venezuela</a:t>
              </a:r>
              <a:endParaRPr sz="1200" dirty="0">
                <a:latin typeface="Arial"/>
                <a:cs typeface="Arial"/>
              </a:endParaRPr>
            </a:p>
          </p:txBody>
        </p:sp>
        <p:pic>
          <p:nvPicPr>
            <p:cNvPr id="25" name="object 25">
              <a:extLst>
                <a:ext uri="{FF2B5EF4-FFF2-40B4-BE49-F238E27FC236}">
                  <a16:creationId xmlns:a16="http://schemas.microsoft.com/office/drawing/2014/main" id="{F95E947A-EE49-5F47-26D0-2D66DC3A892B}"/>
                </a:ext>
              </a:extLst>
            </p:cNvPr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470065" y="2027896"/>
              <a:ext cx="2305662" cy="1053903"/>
            </a:xfrm>
            <a:prstGeom prst="rect">
              <a:avLst/>
            </a:prstGeom>
          </p:spPr>
        </p:pic>
        <p:pic>
          <p:nvPicPr>
            <p:cNvPr id="26" name="object 31">
              <a:extLst>
                <a:ext uri="{FF2B5EF4-FFF2-40B4-BE49-F238E27FC236}">
                  <a16:creationId xmlns:a16="http://schemas.microsoft.com/office/drawing/2014/main" id="{413CC597-7E11-4F5A-E604-6B82D0AA562C}"/>
                </a:ext>
              </a:extLst>
            </p:cNvPr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4932681" y="1951410"/>
              <a:ext cx="1805304" cy="893889"/>
            </a:xfrm>
            <a:prstGeom prst="rect">
              <a:avLst/>
            </a:prstGeom>
          </p:spPr>
        </p:pic>
      </p:grpSp>
    </p:spTree>
  </p:cSld>
  <p:clrMapOvr>
    <a:masterClrMapping/>
  </p:clrMapOvr>
</p:sld>
</file>

<file path=ppt/slides/slide1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94485" y="115823"/>
            <a:ext cx="6669405" cy="8926195"/>
            <a:chOff x="94485" y="115823"/>
            <a:chExt cx="6669405" cy="8926195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204216" y="8651747"/>
              <a:ext cx="6518148" cy="158496"/>
            </a:xfrm>
            <a:prstGeom prst="rect">
              <a:avLst/>
            </a:prstGeom>
          </p:spPr>
        </p:pic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96012" y="115823"/>
              <a:ext cx="6665976" cy="1452372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42849" y="142875"/>
              <a:ext cx="6572275" cy="1358646"/>
            </a:xfrm>
            <a:prstGeom prst="rect">
              <a:avLst/>
            </a:prstGeom>
          </p:spPr>
        </p:pic>
        <p:sp>
          <p:nvSpPr>
            <p:cNvPr id="6" name="object 6"/>
            <p:cNvSpPr/>
            <p:nvPr/>
          </p:nvSpPr>
          <p:spPr>
            <a:xfrm>
              <a:off x="142849" y="142875"/>
              <a:ext cx="6572884" cy="1358900"/>
            </a:xfrm>
            <a:custGeom>
              <a:avLst/>
              <a:gdLst/>
              <a:ahLst/>
              <a:cxnLst/>
              <a:rect l="l" t="t" r="r" b="b"/>
              <a:pathLst>
                <a:path w="6572884" h="1358900">
                  <a:moveTo>
                    <a:pt x="0" y="226441"/>
                  </a:moveTo>
                  <a:lnTo>
                    <a:pt x="4600" y="180795"/>
                  </a:lnTo>
                  <a:lnTo>
                    <a:pt x="17795" y="138285"/>
                  </a:lnTo>
                  <a:lnTo>
                    <a:pt x="38673" y="99820"/>
                  </a:lnTo>
                  <a:lnTo>
                    <a:pt x="66324" y="66309"/>
                  </a:lnTo>
                  <a:lnTo>
                    <a:pt x="99837" y="38663"/>
                  </a:lnTo>
                  <a:lnTo>
                    <a:pt x="138301" y="17789"/>
                  </a:lnTo>
                  <a:lnTo>
                    <a:pt x="180806" y="4599"/>
                  </a:lnTo>
                  <a:lnTo>
                    <a:pt x="226440" y="0"/>
                  </a:lnTo>
                  <a:lnTo>
                    <a:pt x="6345834" y="0"/>
                  </a:lnTo>
                  <a:lnTo>
                    <a:pt x="6391480" y="4599"/>
                  </a:lnTo>
                  <a:lnTo>
                    <a:pt x="6433990" y="17789"/>
                  </a:lnTo>
                  <a:lnTo>
                    <a:pt x="6472455" y="38663"/>
                  </a:lnTo>
                  <a:lnTo>
                    <a:pt x="6505965" y="66309"/>
                  </a:lnTo>
                  <a:lnTo>
                    <a:pt x="6533612" y="99820"/>
                  </a:lnTo>
                  <a:lnTo>
                    <a:pt x="6554485" y="138285"/>
                  </a:lnTo>
                  <a:lnTo>
                    <a:pt x="6567676" y="180795"/>
                  </a:lnTo>
                  <a:lnTo>
                    <a:pt x="6572275" y="226441"/>
                  </a:lnTo>
                  <a:lnTo>
                    <a:pt x="6572275" y="1132204"/>
                  </a:lnTo>
                  <a:lnTo>
                    <a:pt x="6567676" y="1177850"/>
                  </a:lnTo>
                  <a:lnTo>
                    <a:pt x="6554485" y="1220360"/>
                  </a:lnTo>
                  <a:lnTo>
                    <a:pt x="6533612" y="1258825"/>
                  </a:lnTo>
                  <a:lnTo>
                    <a:pt x="6505965" y="1292336"/>
                  </a:lnTo>
                  <a:lnTo>
                    <a:pt x="6472455" y="1319982"/>
                  </a:lnTo>
                  <a:lnTo>
                    <a:pt x="6433990" y="1340856"/>
                  </a:lnTo>
                  <a:lnTo>
                    <a:pt x="6391480" y="1354046"/>
                  </a:lnTo>
                  <a:lnTo>
                    <a:pt x="6345834" y="1358646"/>
                  </a:lnTo>
                  <a:lnTo>
                    <a:pt x="226440" y="1358646"/>
                  </a:lnTo>
                  <a:lnTo>
                    <a:pt x="180806" y="1354046"/>
                  </a:lnTo>
                  <a:lnTo>
                    <a:pt x="138301" y="1340856"/>
                  </a:lnTo>
                  <a:lnTo>
                    <a:pt x="99837" y="1319982"/>
                  </a:lnTo>
                  <a:lnTo>
                    <a:pt x="66324" y="1292336"/>
                  </a:lnTo>
                  <a:lnTo>
                    <a:pt x="38673" y="1258825"/>
                  </a:lnTo>
                  <a:lnTo>
                    <a:pt x="17795" y="1220360"/>
                  </a:lnTo>
                  <a:lnTo>
                    <a:pt x="4600" y="1177850"/>
                  </a:lnTo>
                  <a:lnTo>
                    <a:pt x="0" y="1132204"/>
                  </a:lnTo>
                  <a:lnTo>
                    <a:pt x="0" y="226441"/>
                  </a:lnTo>
                  <a:close/>
                </a:path>
              </a:pathLst>
            </a:custGeom>
            <a:ln w="9525">
              <a:solidFill>
                <a:srgbClr val="55CE7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" name="object 7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2500248" y="305930"/>
              <a:ext cx="1714500" cy="733945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2738628" y="1024127"/>
              <a:ext cx="1897379" cy="371855"/>
            </a:xfrm>
            <a:prstGeom prst="rect">
              <a:avLst/>
            </a:prstGeom>
          </p:spPr>
        </p:pic>
        <p:pic>
          <p:nvPicPr>
            <p:cNvPr id="9" name="object 9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4401312" y="1024127"/>
              <a:ext cx="1577339" cy="371855"/>
            </a:xfrm>
            <a:prstGeom prst="rect">
              <a:avLst/>
            </a:prstGeom>
          </p:spPr>
        </p:pic>
        <p:pic>
          <p:nvPicPr>
            <p:cNvPr id="10" name="object 10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3169920" y="1207007"/>
              <a:ext cx="1546859" cy="371855"/>
            </a:xfrm>
            <a:prstGeom prst="rect">
              <a:avLst/>
            </a:prstGeom>
          </p:spPr>
        </p:pic>
        <p:pic>
          <p:nvPicPr>
            <p:cNvPr id="11" name="object 11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4482083" y="1207007"/>
              <a:ext cx="284988" cy="371855"/>
            </a:xfrm>
            <a:prstGeom prst="rect">
              <a:avLst/>
            </a:prstGeom>
          </p:spPr>
        </p:pic>
        <p:pic>
          <p:nvPicPr>
            <p:cNvPr id="12" name="object 12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4571999" y="1207007"/>
              <a:ext cx="1013460" cy="371855"/>
            </a:xfrm>
            <a:prstGeom prst="rect">
              <a:avLst/>
            </a:prstGeom>
          </p:spPr>
        </p:pic>
        <p:pic>
          <p:nvPicPr>
            <p:cNvPr id="13" name="object 13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324612" y="234695"/>
              <a:ext cx="1719072" cy="1341120"/>
            </a:xfrm>
            <a:prstGeom prst="rect">
              <a:avLst/>
            </a:prstGeom>
          </p:spPr>
        </p:pic>
        <p:pic>
          <p:nvPicPr>
            <p:cNvPr id="14" name="object 14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5606795" y="8193022"/>
              <a:ext cx="1092707" cy="848868"/>
            </a:xfrm>
            <a:prstGeom prst="rect">
              <a:avLst/>
            </a:prstGeom>
          </p:spPr>
        </p:pic>
        <p:pic>
          <p:nvPicPr>
            <p:cNvPr id="15" name="object 15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109728" y="8193022"/>
              <a:ext cx="1092708" cy="848868"/>
            </a:xfrm>
            <a:prstGeom prst="rect">
              <a:avLst/>
            </a:prstGeom>
          </p:spPr>
        </p:pic>
      </p:grpSp>
      <p:sp>
        <p:nvSpPr>
          <p:cNvPr id="16" name="object 16"/>
          <p:cNvSpPr txBox="1"/>
          <p:nvPr/>
        </p:nvSpPr>
        <p:spPr>
          <a:xfrm>
            <a:off x="221691" y="1068451"/>
            <a:ext cx="6421755" cy="664146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063875" marR="776605" indent="-431800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Arial"/>
                <a:cs typeface="Arial"/>
              </a:rPr>
              <a:t>6ta.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Edición</a:t>
            </a:r>
            <a:r>
              <a:rPr sz="1200" b="1" spc="-10" dirty="0">
                <a:latin typeface="Arial"/>
                <a:cs typeface="Arial"/>
              </a:rPr>
              <a:t> Volumen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I</a:t>
            </a:r>
            <a:r>
              <a:rPr sz="1200" b="1" spc="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Enero</a:t>
            </a:r>
            <a:r>
              <a:rPr sz="1200" b="1" spc="-3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a</a:t>
            </a:r>
            <a:r>
              <a:rPr sz="1200" b="1" spc="-2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Julio</a:t>
            </a:r>
            <a:r>
              <a:rPr sz="1200" b="1" spc="-5" dirty="0">
                <a:latin typeface="Arial"/>
                <a:cs typeface="Arial"/>
              </a:rPr>
              <a:t> </a:t>
            </a:r>
            <a:r>
              <a:rPr sz="1200" b="1" spc="-20" dirty="0">
                <a:latin typeface="Arial"/>
                <a:cs typeface="Arial"/>
              </a:rPr>
              <a:t>2021 </a:t>
            </a:r>
            <a:r>
              <a:rPr sz="1200" b="1" dirty="0">
                <a:latin typeface="Arial"/>
                <a:cs typeface="Arial"/>
              </a:rPr>
              <a:t>Revista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Semestral-</a:t>
            </a:r>
            <a:r>
              <a:rPr sz="1200" b="1" spc="-40" dirty="0">
                <a:latin typeface="Arial"/>
                <a:cs typeface="Arial"/>
              </a:rPr>
              <a:t> </a:t>
            </a:r>
            <a:r>
              <a:rPr sz="1200" b="1" spc="-10" dirty="0">
                <a:latin typeface="Arial"/>
                <a:cs typeface="Arial"/>
              </a:rPr>
              <a:t>Venezuela</a:t>
            </a:r>
            <a:endParaRPr sz="12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305"/>
              </a:spcBef>
            </a:pPr>
            <a:endParaRPr sz="1200">
              <a:latin typeface="Arial"/>
              <a:cs typeface="Arial"/>
            </a:endParaRPr>
          </a:p>
          <a:p>
            <a:pPr algn="ctr">
              <a:lnSpc>
                <a:spcPct val="100000"/>
              </a:lnSpc>
            </a:pPr>
            <a:r>
              <a:rPr sz="1200" b="1" spc="-10" dirty="0">
                <a:latin typeface="Times New Roman"/>
                <a:cs typeface="Times New Roman"/>
              </a:rPr>
              <a:t>RESULTADOS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60"/>
              </a:spcBef>
            </a:pPr>
            <a:endParaRPr sz="1200">
              <a:latin typeface="Times New Roman"/>
              <a:cs typeface="Times New Roman"/>
            </a:endParaRPr>
          </a:p>
          <a:p>
            <a:pPr marL="375285" marR="8890" indent="-36322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primer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lugar,</a:t>
            </a:r>
            <a:r>
              <a:rPr sz="1200" spc="3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diagnóstico</a:t>
            </a:r>
            <a:r>
              <a:rPr sz="1200" spc="3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3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competencias</a:t>
            </a:r>
            <a:r>
              <a:rPr sz="1200" spc="3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TIC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3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3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estudiantes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Dimensión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El </a:t>
            </a:r>
            <a:r>
              <a:rPr sz="1200" dirty="0">
                <a:latin typeface="Times New Roman"/>
                <a:cs typeface="Times New Roman"/>
              </a:rPr>
              <a:t>Computador,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hizo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evidente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cada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uno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tópicos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tratados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(El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Computador,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Sistema </a:t>
            </a:r>
            <a:r>
              <a:rPr sz="1200" dirty="0">
                <a:latin typeface="Times New Roman"/>
                <a:cs typeface="Times New Roman"/>
              </a:rPr>
              <a:t>Operativo</a:t>
            </a:r>
            <a:r>
              <a:rPr sz="1200" spc="3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Paquetes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Ofimáticos),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estudiantes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ameritan</a:t>
            </a:r>
            <a:r>
              <a:rPr sz="1200" spc="3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reforzar</a:t>
            </a:r>
            <a:r>
              <a:rPr sz="1200" spc="3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aumentar</a:t>
            </a:r>
            <a:r>
              <a:rPr sz="1200" spc="3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nivel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 </a:t>
            </a:r>
            <a:r>
              <a:rPr sz="1200" dirty="0">
                <a:latin typeface="Times New Roman"/>
                <a:cs typeface="Times New Roman"/>
              </a:rPr>
              <a:t>dominio,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ya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gran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mayoría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solo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consideró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dominar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completamente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(41,3%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valor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5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escala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Likert)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aspectos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más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básicos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procesador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texto.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Cabe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destacar,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hecho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ítem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sobre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Normas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Recomendaciones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elaboración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adecuada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documentos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spc="-50" dirty="0">
                <a:latin typeface="Times New Roman"/>
                <a:cs typeface="Times New Roman"/>
              </a:rPr>
              <a:t>y </a:t>
            </a:r>
            <a:r>
              <a:rPr sz="1200" dirty="0">
                <a:latin typeface="Times New Roman"/>
                <a:cs typeface="Times New Roman"/>
              </a:rPr>
              <a:t>presentaciones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(APA,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combinación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colores,...)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haya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sido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mayormente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valorado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escala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spc="-50" dirty="0">
                <a:latin typeface="Times New Roman"/>
                <a:cs typeface="Times New Roman"/>
              </a:rPr>
              <a:t>0 </a:t>
            </a:r>
            <a:r>
              <a:rPr sz="1200" dirty="0">
                <a:latin typeface="Times New Roman"/>
                <a:cs typeface="Times New Roman"/>
              </a:rPr>
              <a:t>(cero)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28,3%,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decir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estudiantes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desconocen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tienen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idea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sobre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significa </a:t>
            </a:r>
            <a:r>
              <a:rPr sz="1200" dirty="0">
                <a:latin typeface="Times New Roman"/>
                <a:cs typeface="Times New Roman"/>
              </a:rPr>
              <a:t>este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aspecto,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cual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reflejó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este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contenido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debía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ser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incorporado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alguna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forma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actualización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diseño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instruccional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cátedra en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estudio.</a:t>
            </a:r>
            <a:endParaRPr sz="1200">
              <a:latin typeface="Times New Roman"/>
              <a:cs typeface="Times New Roman"/>
            </a:endParaRPr>
          </a:p>
          <a:p>
            <a:pPr marL="375285" marR="5080" indent="-363220" algn="just">
              <a:lnSpc>
                <a:spcPct val="100000"/>
              </a:lnSpc>
              <a:spcBef>
                <a:spcPts val="5"/>
              </a:spcBef>
            </a:pP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resultados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obtenidos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Dimensión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Internet (buscar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seleccionar información),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notorio,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por </a:t>
            </a:r>
            <a:r>
              <a:rPr sz="1200" dirty="0">
                <a:latin typeface="Times New Roman"/>
                <a:cs typeface="Times New Roman"/>
              </a:rPr>
              <a:t>ejemplo,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aunque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gran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mayoría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estudiantes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expresó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39,1%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tiene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un </a:t>
            </a:r>
            <a:r>
              <a:rPr sz="1200" dirty="0">
                <a:latin typeface="Times New Roman"/>
                <a:cs typeface="Times New Roman"/>
              </a:rPr>
              <a:t>dominio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total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navegar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Internet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diferentes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navegadores,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26,1% que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domina </a:t>
            </a:r>
            <a:r>
              <a:rPr sz="1200" dirty="0">
                <a:latin typeface="Times New Roman"/>
                <a:cs typeface="Times New Roman"/>
              </a:rPr>
              <a:t>casi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completamente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descarga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programas,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audios,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videos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imágenes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desde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Internet,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otro </a:t>
            </a:r>
            <a:r>
              <a:rPr sz="1200" dirty="0">
                <a:latin typeface="Times New Roman"/>
                <a:cs typeface="Times New Roman"/>
              </a:rPr>
              <a:t>lado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hayan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expresado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desconocen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tienen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idea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bibliotecas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virtuales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UCLA </a:t>
            </a:r>
            <a:r>
              <a:rPr sz="1200" dirty="0">
                <a:latin typeface="Times New Roman"/>
                <a:cs typeface="Times New Roman"/>
              </a:rPr>
              <a:t>(34,8%),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ni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opciones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búsquedas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avanzadas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parte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herramientas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obtener </a:t>
            </a:r>
            <a:r>
              <a:rPr sz="1200" dirty="0">
                <a:latin typeface="Times New Roman"/>
                <a:cs typeface="Times New Roman"/>
              </a:rPr>
              <a:t>información rápida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específica a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través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Internet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(50,0%).</a:t>
            </a:r>
            <a:endParaRPr sz="1200">
              <a:latin typeface="Times New Roman"/>
              <a:cs typeface="Times New Roman"/>
            </a:endParaRPr>
          </a:p>
          <a:p>
            <a:pPr marL="375285" marR="10160" indent="-36322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relación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Dimensión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Internet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(crear,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almacenar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compartir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información),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resaltó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evidencia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estudiantes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hayan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manifestado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deficiencias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sobre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uso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programas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crear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y/o </a:t>
            </a:r>
            <a:r>
              <a:rPr sz="1200" dirty="0">
                <a:latin typeface="Times New Roman"/>
                <a:cs typeface="Times New Roman"/>
              </a:rPr>
              <a:t>difundir</a:t>
            </a:r>
            <a:r>
              <a:rPr sz="1200" spc="3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documentos</a:t>
            </a:r>
            <a:r>
              <a:rPr sz="1200" spc="3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3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presentaciones</a:t>
            </a:r>
            <a:r>
              <a:rPr sz="1200" spc="3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interactivas</a:t>
            </a:r>
            <a:r>
              <a:rPr sz="1200" spc="3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3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través</a:t>
            </a:r>
            <a:r>
              <a:rPr sz="1200" spc="3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internet,</a:t>
            </a:r>
            <a:r>
              <a:rPr sz="1200" spc="3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3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34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47,8% </a:t>
            </a:r>
            <a:r>
              <a:rPr sz="1200" dirty="0">
                <a:latin typeface="Times New Roman"/>
                <a:cs typeface="Times New Roman"/>
              </a:rPr>
              <a:t>desconoce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tiene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idea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sobre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diseño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páginas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web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programas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blogger,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wordpress, </a:t>
            </a:r>
            <a:r>
              <a:rPr sz="1200" dirty="0">
                <a:latin typeface="Times New Roman"/>
                <a:cs typeface="Times New Roman"/>
              </a:rPr>
              <a:t>etc;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interactuar y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compartir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información.</a:t>
            </a:r>
            <a:endParaRPr sz="1200">
              <a:latin typeface="Times New Roman"/>
              <a:cs typeface="Times New Roman"/>
            </a:endParaRPr>
          </a:p>
          <a:p>
            <a:pPr marL="375285" marR="9525" indent="-363220" algn="just">
              <a:lnSpc>
                <a:spcPct val="100000"/>
              </a:lnSpc>
              <a:spcBef>
                <a:spcPts val="5"/>
              </a:spcBef>
            </a:pP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respecta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Dimensión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Internet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(Ética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Fiabilidad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Información),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importante </a:t>
            </a:r>
            <a:r>
              <a:rPr sz="1200" dirty="0">
                <a:latin typeface="Times New Roman"/>
                <a:cs typeface="Times New Roman"/>
              </a:rPr>
              <a:t>destacar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gran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mayoría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encuestados,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manifestó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desconocer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aspectos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relacionados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normas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ética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derecho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autor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propiedad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intelectual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(28,3%),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tener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casi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nada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 </a:t>
            </a:r>
            <a:r>
              <a:rPr sz="1200" dirty="0">
                <a:latin typeface="Times New Roman"/>
                <a:cs typeface="Times New Roman"/>
              </a:rPr>
              <a:t>dominio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criterios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seleccionar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fuentes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información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válidas,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confiables,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seguras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spc="-50" dirty="0">
                <a:latin typeface="Times New Roman"/>
                <a:cs typeface="Times New Roman"/>
              </a:rPr>
              <a:t>y </a:t>
            </a:r>
            <a:r>
              <a:rPr sz="1200" dirty="0">
                <a:latin typeface="Times New Roman"/>
                <a:cs typeface="Times New Roman"/>
              </a:rPr>
              <a:t>actualizadas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(23,9%).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resultado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evidenciado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Dimensión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TIC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Enfermería,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que </a:t>
            </a:r>
            <a:r>
              <a:rPr sz="1200" dirty="0">
                <a:latin typeface="Times New Roman"/>
                <a:cs typeface="Times New Roman"/>
              </a:rPr>
              <a:t>30,4%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expresa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tener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casi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nada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dominio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concerniente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aplicación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usos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TIC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Enfermería,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hizo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pertinente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considerar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restructuración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algunas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guías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estudio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relacionar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más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directamente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tópicos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estas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área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Enfermería,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también </a:t>
            </a:r>
            <a:r>
              <a:rPr sz="1200" dirty="0">
                <a:latin typeface="Times New Roman"/>
                <a:cs typeface="Times New Roman"/>
              </a:rPr>
              <a:t>mantener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estrategia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ofrecer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estudiante la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oportunidad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seleccionar un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tema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interés</a:t>
            </a:r>
            <a:endParaRPr sz="1200">
              <a:latin typeface="Times New Roman"/>
              <a:cs typeface="Times New Roman"/>
            </a:endParaRPr>
          </a:p>
        </p:txBody>
      </p:sp>
      <p:pic>
        <p:nvPicPr>
          <p:cNvPr id="17" name="object 17"/>
          <p:cNvPicPr/>
          <p:nvPr/>
        </p:nvPicPr>
        <p:blipFill>
          <a:blip r:embed="rId13" cstate="print"/>
          <a:stretch>
            <a:fillRect/>
          </a:stretch>
        </p:blipFill>
        <p:spPr>
          <a:xfrm>
            <a:off x="4653153" y="142938"/>
            <a:ext cx="1805304" cy="893889"/>
          </a:xfrm>
          <a:prstGeom prst="rect">
            <a:avLst/>
          </a:prstGeom>
        </p:spPr>
      </p:pic>
      <p:sp>
        <p:nvSpPr>
          <p:cNvPr id="18" name="object 18"/>
          <p:cNvSpPr txBox="1"/>
          <p:nvPr/>
        </p:nvSpPr>
        <p:spPr>
          <a:xfrm>
            <a:off x="1211681" y="8188580"/>
            <a:ext cx="4498975" cy="760095"/>
          </a:xfrm>
          <a:prstGeom prst="rect">
            <a:avLst/>
          </a:prstGeom>
        </p:spPr>
        <p:txBody>
          <a:bodyPr vert="horz" wrap="square" lIns="0" tIns="3175" rIns="0" bIns="0" rtlCol="0">
            <a:spAutoFit/>
          </a:bodyPr>
          <a:lstStyle/>
          <a:p>
            <a:pPr marL="12065" marR="5080" indent="1270" algn="ctr">
              <a:lnSpc>
                <a:spcPts val="1320"/>
              </a:lnSpc>
              <a:spcBef>
                <a:spcPts val="25"/>
              </a:spcBef>
            </a:pPr>
            <a:r>
              <a:rPr sz="1100" b="1" dirty="0">
                <a:latin typeface="Times New Roman"/>
                <a:cs typeface="Times New Roman"/>
              </a:rPr>
              <a:t>Actualización</a:t>
            </a:r>
            <a:r>
              <a:rPr sz="1100" b="1" spc="-4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del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Diseño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Instruccional</a:t>
            </a:r>
            <a:r>
              <a:rPr sz="1100" b="1" spc="-5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de</a:t>
            </a:r>
            <a:r>
              <a:rPr sz="1100" b="1" spc="-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la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Asignatura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Introducción</a:t>
            </a:r>
            <a:r>
              <a:rPr sz="1100" b="1" spc="-4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</a:t>
            </a:r>
            <a:r>
              <a:rPr sz="1100" b="1" spc="-5" dirty="0">
                <a:latin typeface="Times New Roman"/>
                <a:cs typeface="Times New Roman"/>
              </a:rPr>
              <a:t> </a:t>
            </a:r>
            <a:r>
              <a:rPr sz="1100" b="1" spc="-25" dirty="0">
                <a:latin typeface="Times New Roman"/>
                <a:cs typeface="Times New Roman"/>
              </a:rPr>
              <a:t>la </a:t>
            </a:r>
            <a:r>
              <a:rPr sz="1100" b="1" dirty="0">
                <a:latin typeface="Times New Roman"/>
                <a:cs typeface="Times New Roman"/>
              </a:rPr>
              <a:t>Computación</a:t>
            </a:r>
            <a:r>
              <a:rPr sz="1100" b="1" spc="-4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del</a:t>
            </a:r>
            <a:r>
              <a:rPr sz="1100" b="1" spc="-1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II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Semestre</a:t>
            </a:r>
            <a:r>
              <a:rPr sz="1100" b="1" spc="-4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de</a:t>
            </a:r>
            <a:r>
              <a:rPr sz="1100" b="1" spc="-1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Enfermería</a:t>
            </a:r>
            <a:r>
              <a:rPr sz="1100" b="1" spc="-4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del</a:t>
            </a:r>
            <a:r>
              <a:rPr sz="1100" b="1" spc="-1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Decanato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de</a:t>
            </a:r>
            <a:r>
              <a:rPr sz="1100" b="1" spc="-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Ciencias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de</a:t>
            </a:r>
            <a:r>
              <a:rPr sz="1100" b="1" spc="-5" dirty="0">
                <a:latin typeface="Times New Roman"/>
                <a:cs typeface="Times New Roman"/>
              </a:rPr>
              <a:t> </a:t>
            </a:r>
            <a:r>
              <a:rPr sz="1100" b="1" spc="-25" dirty="0">
                <a:latin typeface="Times New Roman"/>
                <a:cs typeface="Times New Roman"/>
              </a:rPr>
              <a:t>la </a:t>
            </a:r>
            <a:r>
              <a:rPr sz="1100" b="1" dirty="0">
                <a:latin typeface="Times New Roman"/>
                <a:cs typeface="Times New Roman"/>
              </a:rPr>
              <a:t>Salud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de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la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UCLA,</a:t>
            </a:r>
            <a:r>
              <a:rPr sz="1100" b="1" spc="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Barquisimeto,</a:t>
            </a:r>
            <a:r>
              <a:rPr sz="1100" b="1" spc="-6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Estado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spc="-20" dirty="0">
                <a:latin typeface="Times New Roman"/>
                <a:cs typeface="Times New Roman"/>
              </a:rPr>
              <a:t>Lara</a:t>
            </a:r>
            <a:endParaRPr sz="1100">
              <a:latin typeface="Times New Roman"/>
              <a:cs typeface="Times New Roman"/>
            </a:endParaRPr>
          </a:p>
          <a:p>
            <a:pPr marL="2540" algn="ctr">
              <a:lnSpc>
                <a:spcPct val="100000"/>
              </a:lnSpc>
              <a:spcBef>
                <a:spcPts val="439"/>
              </a:spcBef>
            </a:pPr>
            <a:r>
              <a:rPr sz="1200" b="1" dirty="0">
                <a:latin typeface="Times New Roman"/>
                <a:cs typeface="Times New Roman"/>
              </a:rPr>
              <a:t>Ing.</a:t>
            </a:r>
            <a:r>
              <a:rPr sz="1200" b="1" spc="-4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Keyla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Torrealba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9" name="object 19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71932" rIns="0" bIns="0" rtlCol="0">
            <a:spAutoFit/>
          </a:bodyPr>
          <a:lstStyle/>
          <a:p>
            <a:pPr marL="116839">
              <a:lnSpc>
                <a:spcPts val="1410"/>
              </a:lnSpc>
            </a:pPr>
            <a:fld id="{81D60167-4931-47E6-BA6A-407CBD079E47}" type="slidenum">
              <a:rPr spc="-25" dirty="0"/>
              <a:t>159</a:t>
            </a:fld>
            <a:endParaRPr spc="-25" dirty="0"/>
          </a:p>
        </p:txBody>
      </p:sp>
      <p:grpSp>
        <p:nvGrpSpPr>
          <p:cNvPr id="20" name="Grupo 19">
            <a:extLst>
              <a:ext uri="{FF2B5EF4-FFF2-40B4-BE49-F238E27FC236}">
                <a16:creationId xmlns:a16="http://schemas.microsoft.com/office/drawing/2014/main" id="{6F5A7247-CF03-91EF-C882-83E490E0F24C}"/>
              </a:ext>
            </a:extLst>
          </p:cNvPr>
          <p:cNvGrpSpPr/>
          <p:nvPr/>
        </p:nvGrpSpPr>
        <p:grpSpPr>
          <a:xfrm>
            <a:off x="77724" y="123189"/>
            <a:ext cx="6665976" cy="1452626"/>
            <a:chOff x="470065" y="1951410"/>
            <a:chExt cx="6665976" cy="1452626"/>
          </a:xfrm>
        </p:grpSpPr>
        <p:grpSp>
          <p:nvGrpSpPr>
            <p:cNvPr id="21" name="object 12">
              <a:extLst>
                <a:ext uri="{FF2B5EF4-FFF2-40B4-BE49-F238E27FC236}">
                  <a16:creationId xmlns:a16="http://schemas.microsoft.com/office/drawing/2014/main" id="{4979BDE5-60E0-1F47-210D-8A4F3C5996C8}"/>
                </a:ext>
              </a:extLst>
            </p:cNvPr>
            <p:cNvGrpSpPr/>
            <p:nvPr/>
          </p:nvGrpSpPr>
          <p:grpSpPr>
            <a:xfrm>
              <a:off x="470065" y="1951664"/>
              <a:ext cx="6665976" cy="1452372"/>
              <a:chOff x="96011" y="115823"/>
              <a:chExt cx="6665976" cy="1452372"/>
            </a:xfrm>
          </p:grpSpPr>
          <p:pic>
            <p:nvPicPr>
              <p:cNvPr id="25" name="object 13">
                <a:extLst>
                  <a:ext uri="{FF2B5EF4-FFF2-40B4-BE49-F238E27FC236}">
                    <a16:creationId xmlns:a16="http://schemas.microsoft.com/office/drawing/2014/main" id="{5788AC23-F72E-8F76-EF3A-A00BA2276773}"/>
                  </a:ext>
                </a:extLst>
              </p:cNvPr>
              <p:cNvPicPr/>
              <p:nvPr/>
            </p:nvPicPr>
            <p:blipFill>
              <a:blip r:embed="rId3" cstate="print"/>
              <a:stretch>
                <a:fillRect/>
              </a:stretch>
            </p:blipFill>
            <p:spPr>
              <a:xfrm>
                <a:off x="96011" y="115823"/>
                <a:ext cx="6665976" cy="1452372"/>
              </a:xfrm>
              <a:prstGeom prst="rect">
                <a:avLst/>
              </a:prstGeom>
            </p:spPr>
          </p:pic>
          <p:pic>
            <p:nvPicPr>
              <p:cNvPr id="26" name="object 14">
                <a:extLst>
                  <a:ext uri="{FF2B5EF4-FFF2-40B4-BE49-F238E27FC236}">
                    <a16:creationId xmlns:a16="http://schemas.microsoft.com/office/drawing/2014/main" id="{17B7FC24-5F80-A407-1A94-4721DFEA70C4}"/>
                  </a:ext>
                </a:extLst>
              </p:cNvPr>
              <p:cNvPicPr/>
              <p:nvPr/>
            </p:nvPicPr>
            <p:blipFill>
              <a:blip r:embed="rId4" cstate="print"/>
              <a:stretch>
                <a:fillRect/>
              </a:stretch>
            </p:blipFill>
            <p:spPr>
              <a:xfrm>
                <a:off x="142849" y="142875"/>
                <a:ext cx="6572275" cy="1358646"/>
              </a:xfrm>
              <a:prstGeom prst="rect">
                <a:avLst/>
              </a:prstGeom>
            </p:spPr>
          </p:pic>
          <p:sp>
            <p:nvSpPr>
              <p:cNvPr id="27" name="object 15">
                <a:extLst>
                  <a:ext uri="{FF2B5EF4-FFF2-40B4-BE49-F238E27FC236}">
                    <a16:creationId xmlns:a16="http://schemas.microsoft.com/office/drawing/2014/main" id="{ED29C025-1E89-60F9-9B4E-3090A75FB3EA}"/>
                  </a:ext>
                </a:extLst>
              </p:cNvPr>
              <p:cNvSpPr/>
              <p:nvPr/>
            </p:nvSpPr>
            <p:spPr>
              <a:xfrm>
                <a:off x="142849" y="142875"/>
                <a:ext cx="6572884" cy="1358900"/>
              </a:xfrm>
              <a:custGeom>
                <a:avLst/>
                <a:gdLst/>
                <a:ahLst/>
                <a:cxnLst/>
                <a:rect l="l" t="t" r="r" b="b"/>
                <a:pathLst>
                  <a:path w="6572884" h="1358900">
                    <a:moveTo>
                      <a:pt x="0" y="226441"/>
                    </a:moveTo>
                    <a:lnTo>
                      <a:pt x="4600" y="180795"/>
                    </a:lnTo>
                    <a:lnTo>
                      <a:pt x="17795" y="138285"/>
                    </a:lnTo>
                    <a:lnTo>
                      <a:pt x="38673" y="99820"/>
                    </a:lnTo>
                    <a:lnTo>
                      <a:pt x="66324" y="66309"/>
                    </a:lnTo>
                    <a:lnTo>
                      <a:pt x="99837" y="38663"/>
                    </a:lnTo>
                    <a:lnTo>
                      <a:pt x="138301" y="17789"/>
                    </a:lnTo>
                    <a:lnTo>
                      <a:pt x="180806" y="4599"/>
                    </a:lnTo>
                    <a:lnTo>
                      <a:pt x="226440" y="0"/>
                    </a:lnTo>
                    <a:lnTo>
                      <a:pt x="6345834" y="0"/>
                    </a:lnTo>
                    <a:lnTo>
                      <a:pt x="6391480" y="4599"/>
                    </a:lnTo>
                    <a:lnTo>
                      <a:pt x="6433990" y="17789"/>
                    </a:lnTo>
                    <a:lnTo>
                      <a:pt x="6472455" y="38663"/>
                    </a:lnTo>
                    <a:lnTo>
                      <a:pt x="6505965" y="66309"/>
                    </a:lnTo>
                    <a:lnTo>
                      <a:pt x="6533612" y="99820"/>
                    </a:lnTo>
                    <a:lnTo>
                      <a:pt x="6554485" y="138285"/>
                    </a:lnTo>
                    <a:lnTo>
                      <a:pt x="6567676" y="180795"/>
                    </a:lnTo>
                    <a:lnTo>
                      <a:pt x="6572275" y="226441"/>
                    </a:lnTo>
                    <a:lnTo>
                      <a:pt x="6572275" y="1132204"/>
                    </a:lnTo>
                    <a:lnTo>
                      <a:pt x="6567676" y="1177850"/>
                    </a:lnTo>
                    <a:lnTo>
                      <a:pt x="6554485" y="1220360"/>
                    </a:lnTo>
                    <a:lnTo>
                      <a:pt x="6533612" y="1258825"/>
                    </a:lnTo>
                    <a:lnTo>
                      <a:pt x="6505965" y="1292336"/>
                    </a:lnTo>
                    <a:lnTo>
                      <a:pt x="6472455" y="1319982"/>
                    </a:lnTo>
                    <a:lnTo>
                      <a:pt x="6433990" y="1340856"/>
                    </a:lnTo>
                    <a:lnTo>
                      <a:pt x="6391480" y="1354046"/>
                    </a:lnTo>
                    <a:lnTo>
                      <a:pt x="6345834" y="1358646"/>
                    </a:lnTo>
                    <a:lnTo>
                      <a:pt x="226440" y="1358646"/>
                    </a:lnTo>
                    <a:lnTo>
                      <a:pt x="180806" y="1354046"/>
                    </a:lnTo>
                    <a:lnTo>
                      <a:pt x="138301" y="1340856"/>
                    </a:lnTo>
                    <a:lnTo>
                      <a:pt x="99837" y="1319982"/>
                    </a:lnTo>
                    <a:lnTo>
                      <a:pt x="66324" y="1292336"/>
                    </a:lnTo>
                    <a:lnTo>
                      <a:pt x="38673" y="1258825"/>
                    </a:lnTo>
                    <a:lnTo>
                      <a:pt x="17795" y="1220360"/>
                    </a:lnTo>
                    <a:lnTo>
                      <a:pt x="4600" y="1177850"/>
                    </a:lnTo>
                    <a:lnTo>
                      <a:pt x="0" y="1132204"/>
                    </a:lnTo>
                    <a:lnTo>
                      <a:pt x="0" y="226441"/>
                    </a:lnTo>
                    <a:close/>
                  </a:path>
                </a:pathLst>
              </a:custGeom>
              <a:ln w="9525">
                <a:solidFill>
                  <a:srgbClr val="55CE74"/>
                </a:solidFill>
              </a:ln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pic>
            <p:nvPicPr>
              <p:cNvPr id="28" name="object 16">
                <a:extLst>
                  <a:ext uri="{FF2B5EF4-FFF2-40B4-BE49-F238E27FC236}">
                    <a16:creationId xmlns:a16="http://schemas.microsoft.com/office/drawing/2014/main" id="{8E3F4A45-DE1E-1EFB-C220-70CC63827F8F}"/>
                  </a:ext>
                </a:extLst>
              </p:cNvPr>
              <p:cNvPicPr/>
              <p:nvPr/>
            </p:nvPicPr>
            <p:blipFill>
              <a:blip r:embed="rId5" cstate="print"/>
              <a:stretch>
                <a:fillRect/>
              </a:stretch>
            </p:blipFill>
            <p:spPr>
              <a:xfrm>
                <a:off x="2500248" y="305930"/>
                <a:ext cx="1714500" cy="733945"/>
              </a:xfrm>
              <a:prstGeom prst="rect">
                <a:avLst/>
              </a:prstGeom>
            </p:spPr>
          </p:pic>
        </p:grpSp>
        <p:sp>
          <p:nvSpPr>
            <p:cNvPr id="22" name="object 16">
              <a:extLst>
                <a:ext uri="{FF2B5EF4-FFF2-40B4-BE49-F238E27FC236}">
                  <a16:creationId xmlns:a16="http://schemas.microsoft.com/office/drawing/2014/main" id="{35638548-4BD6-D0F2-FFE0-86AA3E0163CB}"/>
                </a:ext>
              </a:extLst>
            </p:cNvPr>
            <p:cNvSpPr txBox="1"/>
            <p:nvPr/>
          </p:nvSpPr>
          <p:spPr>
            <a:xfrm>
              <a:off x="2775727" y="2875716"/>
              <a:ext cx="3332858" cy="391795"/>
            </a:xfrm>
            <a:prstGeom prst="rect">
              <a:avLst/>
            </a:prstGeom>
            <a:noFill/>
          </p:spPr>
          <p:txBody>
            <a:bodyPr vert="horz" wrap="square" lIns="0" tIns="12700" rIns="0" bIns="0" rtlCol="0">
              <a:spAutoFit/>
            </a:bodyPr>
            <a:lstStyle/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Volumen 4,  Número 1  Enero a Julio 2021</a:t>
              </a:r>
            </a:p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Revista Semestral. Venezuela</a:t>
              </a:r>
              <a:endParaRPr sz="1200" dirty="0">
                <a:latin typeface="Arial"/>
                <a:cs typeface="Arial"/>
              </a:endParaRPr>
            </a:p>
          </p:txBody>
        </p:sp>
        <p:pic>
          <p:nvPicPr>
            <p:cNvPr id="23" name="object 25">
              <a:extLst>
                <a:ext uri="{FF2B5EF4-FFF2-40B4-BE49-F238E27FC236}">
                  <a16:creationId xmlns:a16="http://schemas.microsoft.com/office/drawing/2014/main" id="{082A25BB-B5B7-7831-6740-B47334D56EEA}"/>
                </a:ext>
              </a:extLst>
            </p:cNvPr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470065" y="2027896"/>
              <a:ext cx="2305662" cy="1053903"/>
            </a:xfrm>
            <a:prstGeom prst="rect">
              <a:avLst/>
            </a:prstGeom>
          </p:spPr>
        </p:pic>
        <p:pic>
          <p:nvPicPr>
            <p:cNvPr id="24" name="object 31">
              <a:extLst>
                <a:ext uri="{FF2B5EF4-FFF2-40B4-BE49-F238E27FC236}">
                  <a16:creationId xmlns:a16="http://schemas.microsoft.com/office/drawing/2014/main" id="{B959C345-E9E0-6B68-76A0-D0B19E9263A0}"/>
                </a:ext>
              </a:extLst>
            </p:cNvPr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4932681" y="1951410"/>
              <a:ext cx="1805304" cy="893889"/>
            </a:xfrm>
            <a:prstGeom prst="rect">
              <a:avLst/>
            </a:prstGeom>
          </p:spPr>
        </p:pic>
      </p:grpSp>
    </p:spTree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object 16"/>
          <p:cNvSpPr txBox="1"/>
          <p:nvPr/>
        </p:nvSpPr>
        <p:spPr>
          <a:xfrm>
            <a:off x="254507" y="1541953"/>
            <a:ext cx="6346825" cy="6505307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75285" marR="10795" indent="-363220" algn="just">
              <a:lnSpc>
                <a:spcPct val="100000"/>
              </a:lnSpc>
              <a:spcBef>
                <a:spcPts val="755"/>
              </a:spcBef>
            </a:pP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este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sentido,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análisis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interpretación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información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empleó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categorización, </a:t>
            </a:r>
            <a:r>
              <a:rPr sz="1200" dirty="0">
                <a:latin typeface="Times New Roman"/>
                <a:cs typeface="Times New Roman"/>
              </a:rPr>
              <a:t>estructuración,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contrastación,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triangulación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6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teorización.</a:t>
            </a:r>
            <a:endParaRPr sz="1200" dirty="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60"/>
              </a:spcBef>
            </a:pPr>
            <a:endParaRPr sz="1200" dirty="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</a:pPr>
            <a:r>
              <a:rPr sz="1200" b="1" spc="-20" dirty="0">
                <a:latin typeface="Times New Roman"/>
                <a:cs typeface="Times New Roman"/>
              </a:rPr>
              <a:t>VALORACIÓN</a:t>
            </a:r>
            <a:r>
              <a:rPr sz="1200" b="1" spc="-1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</a:t>
            </a:r>
            <a:r>
              <a:rPr sz="1200" b="1" spc="-1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LOS</a:t>
            </a:r>
            <a:r>
              <a:rPr sz="1200" b="1" spc="-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HALLAZGOS</a:t>
            </a:r>
            <a:endParaRPr sz="1200" dirty="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60"/>
              </a:spcBef>
            </a:pPr>
            <a:endParaRPr sz="1200" dirty="0">
              <a:latin typeface="Times New Roman"/>
              <a:cs typeface="Times New Roman"/>
            </a:endParaRPr>
          </a:p>
          <a:p>
            <a:pPr marL="375285" marR="6350" indent="-36322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En este momento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analizaron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hallazgos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 la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investigación,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 cual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develó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 la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calidad </a:t>
            </a:r>
            <a:r>
              <a:rPr sz="1200" spc="-10" dirty="0">
                <a:latin typeface="Times New Roman"/>
                <a:cs typeface="Times New Roman"/>
              </a:rPr>
              <a:t>humana </a:t>
            </a:r>
            <a:r>
              <a:rPr sz="1200" dirty="0">
                <a:latin typeface="Times New Roman"/>
                <a:cs typeface="Times New Roman"/>
              </a:rPr>
              <a:t>debe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ser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instrumento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facilitador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mejora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trato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personas.</a:t>
            </a:r>
            <a:r>
              <a:rPr sz="1200" spc="19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nada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vale,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un </a:t>
            </a:r>
            <a:r>
              <a:rPr sz="1200" dirty="0">
                <a:latin typeface="Times New Roman"/>
                <a:cs typeface="Times New Roman"/>
              </a:rPr>
              <a:t>profesional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capacitado,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entrenado,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perfeccionado,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sino</a:t>
            </a:r>
            <a:r>
              <a:rPr sz="1200" spc="-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tiene</a:t>
            </a:r>
            <a:r>
              <a:rPr sz="1200" spc="-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calidad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humana.</a:t>
            </a:r>
            <a:endParaRPr sz="1200" dirty="0">
              <a:latin typeface="Times New Roman"/>
              <a:cs typeface="Times New Roman"/>
            </a:endParaRPr>
          </a:p>
          <a:p>
            <a:pPr marL="375285" marR="6350" indent="-36322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otra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parte,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demostró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educación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humanista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propugna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idea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estudiantes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son </a:t>
            </a:r>
            <a:r>
              <a:rPr sz="1200" dirty="0">
                <a:latin typeface="Times New Roman"/>
                <a:cs typeface="Times New Roman"/>
              </a:rPr>
              <a:t>diferentes,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consecuentemente,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ayuda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ser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ellos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mismos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menos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demás.</a:t>
            </a:r>
            <a:r>
              <a:rPr sz="1200" spc="39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educación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debe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centrarse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 los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estudiantes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 decidan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son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quieren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llegar </a:t>
            </a:r>
            <a:r>
              <a:rPr sz="1200" spc="-50" dirty="0">
                <a:latin typeface="Times New Roman"/>
                <a:cs typeface="Times New Roman"/>
              </a:rPr>
              <a:t>a </a:t>
            </a:r>
            <a:r>
              <a:rPr sz="1200" dirty="0">
                <a:latin typeface="Times New Roman"/>
                <a:cs typeface="Times New Roman"/>
              </a:rPr>
              <a:t>ser,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además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ser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responsables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sus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elecciones.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igual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manera,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evidenció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una </a:t>
            </a:r>
            <a:r>
              <a:rPr sz="1200" dirty="0">
                <a:latin typeface="Times New Roman"/>
                <a:cs typeface="Times New Roman"/>
              </a:rPr>
              <a:t>formación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integral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profesionales,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parte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Universidad,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debiera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incluir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tres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grandes </a:t>
            </a:r>
            <a:r>
              <a:rPr sz="1200" dirty="0">
                <a:latin typeface="Times New Roman"/>
                <a:cs typeface="Times New Roman"/>
              </a:rPr>
              <a:t>componentes: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conocimientos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especiales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campo, habilidades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técnicas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 marco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conducta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actuación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profesional.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último,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demostró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perfil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 err="1">
                <a:latin typeface="Times New Roman"/>
                <a:cs typeface="Times New Roman"/>
              </a:rPr>
              <a:t>egresado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lang="es-ES" sz="1200" dirty="0">
                <a:latin typeface="Times New Roman"/>
                <a:cs typeface="Times New Roman"/>
              </a:rPr>
              <a:t>profesional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debe </a:t>
            </a:r>
            <a:r>
              <a:rPr sz="1200" dirty="0">
                <a:latin typeface="Times New Roman"/>
                <a:cs typeface="Times New Roman"/>
              </a:rPr>
              <a:t>estar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basado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formación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integral,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debe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ser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profesional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desenvuelva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bien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como </a:t>
            </a:r>
            <a:r>
              <a:rPr sz="1200" dirty="0">
                <a:latin typeface="Times New Roman"/>
                <a:cs typeface="Times New Roman"/>
              </a:rPr>
              <a:t>persona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tenga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conocimientos habilidades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destrezas.</a:t>
            </a:r>
            <a:endParaRPr sz="1200" dirty="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65"/>
              </a:spcBef>
            </a:pPr>
            <a:endParaRPr sz="1200" dirty="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</a:pPr>
            <a:r>
              <a:rPr sz="1200" b="1" dirty="0">
                <a:latin typeface="Times New Roman"/>
                <a:cs typeface="Times New Roman"/>
              </a:rPr>
              <a:t>EL</a:t>
            </a:r>
            <a:r>
              <a:rPr sz="1200" b="1" spc="-7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CONOCIMIENTO</a:t>
            </a:r>
            <a:r>
              <a:rPr sz="1200" b="1" spc="-50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CONSTRUIDO</a:t>
            </a:r>
            <a:endParaRPr sz="1200" dirty="0">
              <a:latin typeface="Times New Roman"/>
              <a:cs typeface="Times New Roman"/>
            </a:endParaRPr>
          </a:p>
          <a:p>
            <a:pPr marL="12700" marR="561340" indent="551815" algn="just">
              <a:lnSpc>
                <a:spcPts val="2880"/>
              </a:lnSpc>
              <a:spcBef>
                <a:spcPts val="335"/>
              </a:spcBef>
            </a:pPr>
            <a:r>
              <a:rPr sz="1200" b="1" i="1" dirty="0">
                <a:latin typeface="Times New Roman"/>
                <a:cs typeface="Times New Roman"/>
              </a:rPr>
              <a:t>Bases</a:t>
            </a:r>
            <a:r>
              <a:rPr sz="1200" b="1" i="1" spc="-20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humanistas</a:t>
            </a:r>
            <a:r>
              <a:rPr sz="1200" b="1" i="1" spc="-50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para</a:t>
            </a:r>
            <a:r>
              <a:rPr sz="1200" b="1" i="1" spc="-30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las</a:t>
            </a:r>
            <a:r>
              <a:rPr sz="1200" b="1" i="1" spc="-15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metas</a:t>
            </a:r>
            <a:r>
              <a:rPr sz="1200" b="1" i="1" spc="-30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educativas</a:t>
            </a:r>
            <a:r>
              <a:rPr sz="1200" b="1" i="1" spc="5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universitarias</a:t>
            </a:r>
            <a:r>
              <a:rPr sz="1200" b="1" i="1" spc="-40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del</a:t>
            </a:r>
            <a:r>
              <a:rPr sz="1200" b="1" i="1" spc="-10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milenio</a:t>
            </a:r>
            <a:r>
              <a:rPr sz="1200" b="1" i="1" spc="10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-</a:t>
            </a:r>
            <a:r>
              <a:rPr sz="1200" b="1" i="1" spc="-25" dirty="0">
                <a:latin typeface="Times New Roman"/>
                <a:cs typeface="Times New Roman"/>
              </a:rPr>
              <a:t> </a:t>
            </a:r>
            <a:r>
              <a:rPr sz="1200" b="1" i="1" spc="-10" dirty="0">
                <a:latin typeface="Times New Roman"/>
                <a:cs typeface="Times New Roman"/>
              </a:rPr>
              <a:t>BAHUEM </a:t>
            </a:r>
            <a:r>
              <a:rPr sz="1200" b="1" i="1" dirty="0">
                <a:latin typeface="Times New Roman"/>
                <a:cs typeface="Times New Roman"/>
              </a:rPr>
              <a:t>Declaración</a:t>
            </a:r>
            <a:r>
              <a:rPr sz="1200" b="1" i="1" spc="-25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de</a:t>
            </a:r>
            <a:r>
              <a:rPr sz="1200" b="1" i="1" spc="-35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la</a:t>
            </a:r>
            <a:r>
              <a:rPr sz="1200" b="1" i="1" spc="-40" dirty="0">
                <a:latin typeface="Times New Roman"/>
                <a:cs typeface="Times New Roman"/>
              </a:rPr>
              <a:t> </a:t>
            </a:r>
            <a:r>
              <a:rPr sz="1200" b="1" i="1" spc="-10" dirty="0">
                <a:latin typeface="Times New Roman"/>
                <a:cs typeface="Times New Roman"/>
              </a:rPr>
              <a:t>Teoría</a:t>
            </a:r>
            <a:r>
              <a:rPr sz="1200" b="1" i="1" spc="-25" dirty="0">
                <a:latin typeface="Times New Roman"/>
                <a:cs typeface="Times New Roman"/>
              </a:rPr>
              <a:t> </a:t>
            </a:r>
            <a:r>
              <a:rPr sz="1200" b="1" i="1" spc="-10" dirty="0">
                <a:latin typeface="Times New Roman"/>
                <a:cs typeface="Times New Roman"/>
              </a:rPr>
              <a:t>Emergente</a:t>
            </a:r>
            <a:endParaRPr sz="1200" dirty="0">
              <a:latin typeface="Times New Roman"/>
              <a:cs typeface="Times New Roman"/>
            </a:endParaRPr>
          </a:p>
          <a:p>
            <a:pPr marL="375285" marR="8890" indent="-363220" algn="just">
              <a:lnSpc>
                <a:spcPct val="100000"/>
              </a:lnSpc>
              <a:spcBef>
                <a:spcPts val="1105"/>
              </a:spcBef>
            </a:pP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referencia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proceso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declaración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teórica,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presenta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construcción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discurso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teórico </a:t>
            </a:r>
            <a:r>
              <a:rPr sz="1200" dirty="0">
                <a:latin typeface="Times New Roman"/>
                <a:cs typeface="Times New Roman"/>
              </a:rPr>
              <a:t>aproximado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recibe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nombre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Bases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Humanistas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metas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Educativas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Universitarias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Milenio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-BAHUEM,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todo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esto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posterior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triangulación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base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ejes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categoriales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establecieron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tiene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siguiente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discurso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sustenta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aproximación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construida. </a:t>
            </a:r>
            <a:r>
              <a:rPr sz="1200" dirty="0">
                <a:latin typeface="Times New Roman"/>
                <a:cs typeface="Times New Roman"/>
              </a:rPr>
              <a:t>Partiendo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información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sujetos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investigación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torno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significado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-10" dirty="0">
                <a:latin typeface="Times New Roman"/>
                <a:cs typeface="Times New Roman"/>
              </a:rPr>
              <a:t> Valores, considerando:</a:t>
            </a:r>
            <a:endParaRPr sz="1200" dirty="0">
              <a:latin typeface="Times New Roman"/>
              <a:cs typeface="Times New Roman"/>
            </a:endParaRPr>
          </a:p>
          <a:p>
            <a:pPr marL="375285" marR="5080" indent="-363220" algn="just">
              <a:lnSpc>
                <a:spcPct val="99400"/>
              </a:lnSpc>
              <a:spcBef>
                <a:spcPts val="10"/>
              </a:spcBef>
            </a:pP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primera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meta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general: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Reforzar</a:t>
            </a:r>
            <a:r>
              <a:rPr sz="1200" b="1" i="1" spc="15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y</a:t>
            </a:r>
            <a:r>
              <a:rPr sz="1200" b="1" i="1" spc="10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ampliar</a:t>
            </a:r>
            <a:r>
              <a:rPr sz="1200" b="1" i="1" spc="20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la</a:t>
            </a:r>
            <a:r>
              <a:rPr sz="1200" b="1" i="1" spc="15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participación</a:t>
            </a:r>
            <a:r>
              <a:rPr sz="1200" b="1" i="1" spc="25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de</a:t>
            </a:r>
            <a:r>
              <a:rPr sz="1200" b="1" i="1" spc="10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la</a:t>
            </a:r>
            <a:r>
              <a:rPr sz="1200" b="1" i="1" spc="15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sociedad</a:t>
            </a:r>
            <a:r>
              <a:rPr sz="1200" b="1" i="1" spc="15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en</a:t>
            </a:r>
            <a:r>
              <a:rPr sz="1200" b="1" i="1" spc="20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la</a:t>
            </a:r>
            <a:r>
              <a:rPr sz="1200" b="1" i="1" spc="15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acción</a:t>
            </a:r>
            <a:r>
              <a:rPr sz="1200" b="1" i="1" spc="20" dirty="0">
                <a:latin typeface="Times New Roman"/>
                <a:cs typeface="Times New Roman"/>
              </a:rPr>
              <a:t> </a:t>
            </a:r>
            <a:r>
              <a:rPr sz="1200" b="1" i="1" spc="-10" dirty="0">
                <a:latin typeface="Times New Roman"/>
                <a:cs typeface="Times New Roman"/>
              </a:rPr>
              <a:t>educadora,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hace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evidente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conceptualización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acerca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valores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cual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lleva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dos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dimensiones: </a:t>
            </a:r>
            <a:r>
              <a:rPr sz="1200" dirty="0">
                <a:latin typeface="Times New Roman"/>
                <a:cs typeface="Times New Roman"/>
              </a:rPr>
              <a:t>valores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antivalores,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cual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revela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polaridad,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tanto,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valor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 err="1">
                <a:latin typeface="Times New Roman"/>
                <a:cs typeface="Times New Roman"/>
              </a:rPr>
              <a:t>su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lang="es-ES" sz="1200" dirty="0">
                <a:latin typeface="Times New Roman"/>
                <a:cs typeface="Times New Roman"/>
              </a:rPr>
              <a:t>estructura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es </a:t>
            </a:r>
            <a:r>
              <a:rPr sz="1200" dirty="0">
                <a:latin typeface="Times New Roman"/>
                <a:cs typeface="Times New Roman"/>
              </a:rPr>
              <a:t>sólo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discurso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(concepto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idea),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también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experiencia.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valores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son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producto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cambios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spc="-50" dirty="0">
                <a:latin typeface="Times New Roman"/>
                <a:cs typeface="Times New Roman"/>
              </a:rPr>
              <a:t>y </a:t>
            </a:r>
            <a:r>
              <a:rPr sz="1200" dirty="0">
                <a:latin typeface="Times New Roman"/>
                <a:cs typeface="Times New Roman"/>
              </a:rPr>
              <a:t>transformaciones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largo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historia;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este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respecto,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valores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morales,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vienen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constituir</a:t>
            </a:r>
            <a:endParaRPr sz="1200" dirty="0">
              <a:latin typeface="Times New Roman"/>
              <a:cs typeface="Times New Roman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1347342" y="8219473"/>
            <a:ext cx="4304665" cy="8197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ts val="1410"/>
              </a:lnSpc>
            </a:pPr>
            <a:r>
              <a:rPr sz="1200" b="1" dirty="0">
                <a:latin typeface="Times New Roman"/>
                <a:cs typeface="Times New Roman"/>
              </a:rPr>
              <a:t>Educación</a:t>
            </a:r>
            <a:r>
              <a:rPr sz="1200" b="1" spc="-6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Universitaria: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Una</a:t>
            </a:r>
            <a:r>
              <a:rPr sz="1200" b="1" spc="-5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Hermeneusis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Fenomenológica</a:t>
            </a:r>
            <a:r>
              <a:rPr sz="1200" b="1" spc="-1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</a:t>
            </a:r>
            <a:r>
              <a:rPr sz="1200" b="1" spc="-55" dirty="0">
                <a:latin typeface="Times New Roman"/>
                <a:cs typeface="Times New Roman"/>
              </a:rPr>
              <a:t> </a:t>
            </a:r>
            <a:r>
              <a:rPr sz="1200" b="1" spc="-25" dirty="0">
                <a:latin typeface="Times New Roman"/>
                <a:cs typeface="Times New Roman"/>
              </a:rPr>
              <a:t>la</a:t>
            </a:r>
            <a:endParaRPr sz="1200">
              <a:latin typeface="Times New Roman"/>
              <a:cs typeface="Times New Roman"/>
            </a:endParaRPr>
          </a:p>
          <a:p>
            <a:pPr marL="352425" marR="342265" algn="ctr">
              <a:lnSpc>
                <a:spcPts val="1400"/>
              </a:lnSpc>
              <a:spcBef>
                <a:spcPts val="80"/>
              </a:spcBef>
            </a:pPr>
            <a:r>
              <a:rPr sz="1200" b="1" dirty="0">
                <a:latin typeface="Times New Roman"/>
                <a:cs typeface="Times New Roman"/>
              </a:rPr>
              <a:t>Calidad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Humana</a:t>
            </a:r>
            <a:r>
              <a:rPr sz="1200" b="1" spc="-3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los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Egresados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del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Área de</a:t>
            </a:r>
            <a:r>
              <a:rPr sz="1200" b="1" spc="-10" dirty="0">
                <a:latin typeface="Times New Roman"/>
                <a:cs typeface="Times New Roman"/>
              </a:rPr>
              <a:t> Ciencias </a:t>
            </a:r>
            <a:r>
              <a:rPr sz="1200" b="1" dirty="0">
                <a:latin typeface="Times New Roman"/>
                <a:cs typeface="Times New Roman"/>
              </a:rPr>
              <a:t>Económicas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la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Universidad</a:t>
            </a:r>
            <a:r>
              <a:rPr sz="1200" b="1" spc="-5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“Rómulo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Gallegos</a:t>
            </a:r>
            <a:endParaRPr sz="1200">
              <a:latin typeface="Times New Roman"/>
              <a:cs typeface="Times New Roman"/>
            </a:endParaRPr>
          </a:p>
          <a:p>
            <a:pPr marL="635" algn="ctr">
              <a:lnSpc>
                <a:spcPct val="100000"/>
              </a:lnSpc>
              <a:spcBef>
                <a:spcPts val="600"/>
              </a:spcBef>
            </a:pPr>
            <a:r>
              <a:rPr sz="1200" b="1" spc="-35" dirty="0">
                <a:latin typeface="Times New Roman"/>
                <a:cs typeface="Times New Roman"/>
              </a:rPr>
              <a:t>Dr.</a:t>
            </a:r>
            <a:r>
              <a:rPr sz="1200" b="1" spc="-4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Rolando</a:t>
            </a:r>
            <a:r>
              <a:rPr sz="1200" b="1" spc="-8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Allexer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Castillo</a:t>
            </a:r>
            <a:r>
              <a:rPr sz="1200" b="1" spc="-50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Villanueva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9" name="object 19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51544" rIns="0" bIns="0" rtlCol="0">
            <a:spAutoFit/>
          </a:bodyPr>
          <a:lstStyle/>
          <a:p>
            <a:pPr marL="279400">
              <a:lnSpc>
                <a:spcPts val="1410"/>
              </a:lnSpc>
            </a:pPr>
            <a:fld id="{81D60167-4931-47E6-BA6A-407CBD079E47}" type="slidenum">
              <a:rPr b="1" spc="-25" dirty="0">
                <a:latin typeface="Times New Roman"/>
                <a:cs typeface="Times New Roman"/>
              </a:rPr>
              <a:t>16</a:t>
            </a:fld>
            <a:endParaRPr b="1" spc="-25" dirty="0">
              <a:latin typeface="Times New Roman"/>
              <a:cs typeface="Times New Roman"/>
            </a:endParaRPr>
          </a:p>
        </p:txBody>
      </p:sp>
      <p:grpSp>
        <p:nvGrpSpPr>
          <p:cNvPr id="20" name="Grupo 19">
            <a:extLst>
              <a:ext uri="{FF2B5EF4-FFF2-40B4-BE49-F238E27FC236}">
                <a16:creationId xmlns:a16="http://schemas.microsoft.com/office/drawing/2014/main" id="{B5323C3C-14F8-2F07-6A7E-86D05F8D6578}"/>
              </a:ext>
            </a:extLst>
          </p:cNvPr>
          <p:cNvGrpSpPr/>
          <p:nvPr/>
        </p:nvGrpSpPr>
        <p:grpSpPr>
          <a:xfrm>
            <a:off x="192024" y="99280"/>
            <a:ext cx="6472351" cy="1452626"/>
            <a:chOff x="470065" y="1951410"/>
            <a:chExt cx="6665976" cy="1452626"/>
          </a:xfrm>
        </p:grpSpPr>
        <p:grpSp>
          <p:nvGrpSpPr>
            <p:cNvPr id="21" name="object 12">
              <a:extLst>
                <a:ext uri="{FF2B5EF4-FFF2-40B4-BE49-F238E27FC236}">
                  <a16:creationId xmlns:a16="http://schemas.microsoft.com/office/drawing/2014/main" id="{364FD563-4A79-9686-8DF8-C1752769B9C3}"/>
                </a:ext>
              </a:extLst>
            </p:cNvPr>
            <p:cNvGrpSpPr/>
            <p:nvPr/>
          </p:nvGrpSpPr>
          <p:grpSpPr>
            <a:xfrm>
              <a:off x="470065" y="1951664"/>
              <a:ext cx="6665976" cy="1452372"/>
              <a:chOff x="96011" y="115823"/>
              <a:chExt cx="6665976" cy="1452372"/>
            </a:xfrm>
          </p:grpSpPr>
          <p:pic>
            <p:nvPicPr>
              <p:cNvPr id="25" name="object 13">
                <a:extLst>
                  <a:ext uri="{FF2B5EF4-FFF2-40B4-BE49-F238E27FC236}">
                    <a16:creationId xmlns:a16="http://schemas.microsoft.com/office/drawing/2014/main" id="{81869D3F-2798-7A3E-F6DE-E13D2348143B}"/>
                  </a:ext>
                </a:extLst>
              </p:cNvPr>
              <p:cNvPicPr/>
              <p:nvPr/>
            </p:nvPicPr>
            <p:blipFill>
              <a:blip r:embed="rId2" cstate="print"/>
              <a:stretch>
                <a:fillRect/>
              </a:stretch>
            </p:blipFill>
            <p:spPr>
              <a:xfrm>
                <a:off x="96011" y="115823"/>
                <a:ext cx="6665976" cy="1452372"/>
              </a:xfrm>
              <a:prstGeom prst="rect">
                <a:avLst/>
              </a:prstGeom>
            </p:spPr>
          </p:pic>
          <p:pic>
            <p:nvPicPr>
              <p:cNvPr id="26" name="object 14">
                <a:extLst>
                  <a:ext uri="{FF2B5EF4-FFF2-40B4-BE49-F238E27FC236}">
                    <a16:creationId xmlns:a16="http://schemas.microsoft.com/office/drawing/2014/main" id="{82501758-1904-3B85-D4D5-EB4DC92B677A}"/>
                  </a:ext>
                </a:extLst>
              </p:cNvPr>
              <p:cNvPicPr/>
              <p:nvPr/>
            </p:nvPicPr>
            <p:blipFill>
              <a:blip r:embed="rId3" cstate="print"/>
              <a:stretch>
                <a:fillRect/>
              </a:stretch>
            </p:blipFill>
            <p:spPr>
              <a:xfrm>
                <a:off x="142849" y="142875"/>
                <a:ext cx="6572275" cy="1358646"/>
              </a:xfrm>
              <a:prstGeom prst="rect">
                <a:avLst/>
              </a:prstGeom>
            </p:spPr>
          </p:pic>
          <p:sp>
            <p:nvSpPr>
              <p:cNvPr id="27" name="object 15">
                <a:extLst>
                  <a:ext uri="{FF2B5EF4-FFF2-40B4-BE49-F238E27FC236}">
                    <a16:creationId xmlns:a16="http://schemas.microsoft.com/office/drawing/2014/main" id="{2A11718C-17AF-9EF5-06BF-40315C7F5634}"/>
                  </a:ext>
                </a:extLst>
              </p:cNvPr>
              <p:cNvSpPr/>
              <p:nvPr/>
            </p:nvSpPr>
            <p:spPr>
              <a:xfrm>
                <a:off x="142849" y="142875"/>
                <a:ext cx="6572884" cy="1358900"/>
              </a:xfrm>
              <a:custGeom>
                <a:avLst/>
                <a:gdLst/>
                <a:ahLst/>
                <a:cxnLst/>
                <a:rect l="l" t="t" r="r" b="b"/>
                <a:pathLst>
                  <a:path w="6572884" h="1358900">
                    <a:moveTo>
                      <a:pt x="0" y="226441"/>
                    </a:moveTo>
                    <a:lnTo>
                      <a:pt x="4600" y="180795"/>
                    </a:lnTo>
                    <a:lnTo>
                      <a:pt x="17795" y="138285"/>
                    </a:lnTo>
                    <a:lnTo>
                      <a:pt x="38673" y="99820"/>
                    </a:lnTo>
                    <a:lnTo>
                      <a:pt x="66324" y="66309"/>
                    </a:lnTo>
                    <a:lnTo>
                      <a:pt x="99837" y="38663"/>
                    </a:lnTo>
                    <a:lnTo>
                      <a:pt x="138301" y="17789"/>
                    </a:lnTo>
                    <a:lnTo>
                      <a:pt x="180806" y="4599"/>
                    </a:lnTo>
                    <a:lnTo>
                      <a:pt x="226440" y="0"/>
                    </a:lnTo>
                    <a:lnTo>
                      <a:pt x="6345834" y="0"/>
                    </a:lnTo>
                    <a:lnTo>
                      <a:pt x="6391480" y="4599"/>
                    </a:lnTo>
                    <a:lnTo>
                      <a:pt x="6433990" y="17789"/>
                    </a:lnTo>
                    <a:lnTo>
                      <a:pt x="6472455" y="38663"/>
                    </a:lnTo>
                    <a:lnTo>
                      <a:pt x="6505965" y="66309"/>
                    </a:lnTo>
                    <a:lnTo>
                      <a:pt x="6533612" y="99820"/>
                    </a:lnTo>
                    <a:lnTo>
                      <a:pt x="6554485" y="138285"/>
                    </a:lnTo>
                    <a:lnTo>
                      <a:pt x="6567676" y="180795"/>
                    </a:lnTo>
                    <a:lnTo>
                      <a:pt x="6572275" y="226441"/>
                    </a:lnTo>
                    <a:lnTo>
                      <a:pt x="6572275" y="1132204"/>
                    </a:lnTo>
                    <a:lnTo>
                      <a:pt x="6567676" y="1177850"/>
                    </a:lnTo>
                    <a:lnTo>
                      <a:pt x="6554485" y="1220360"/>
                    </a:lnTo>
                    <a:lnTo>
                      <a:pt x="6533612" y="1258825"/>
                    </a:lnTo>
                    <a:lnTo>
                      <a:pt x="6505965" y="1292336"/>
                    </a:lnTo>
                    <a:lnTo>
                      <a:pt x="6472455" y="1319982"/>
                    </a:lnTo>
                    <a:lnTo>
                      <a:pt x="6433990" y="1340856"/>
                    </a:lnTo>
                    <a:lnTo>
                      <a:pt x="6391480" y="1354046"/>
                    </a:lnTo>
                    <a:lnTo>
                      <a:pt x="6345834" y="1358646"/>
                    </a:lnTo>
                    <a:lnTo>
                      <a:pt x="226440" y="1358646"/>
                    </a:lnTo>
                    <a:lnTo>
                      <a:pt x="180806" y="1354046"/>
                    </a:lnTo>
                    <a:lnTo>
                      <a:pt x="138301" y="1340856"/>
                    </a:lnTo>
                    <a:lnTo>
                      <a:pt x="99837" y="1319982"/>
                    </a:lnTo>
                    <a:lnTo>
                      <a:pt x="66324" y="1292336"/>
                    </a:lnTo>
                    <a:lnTo>
                      <a:pt x="38673" y="1258825"/>
                    </a:lnTo>
                    <a:lnTo>
                      <a:pt x="17795" y="1220360"/>
                    </a:lnTo>
                    <a:lnTo>
                      <a:pt x="4600" y="1177850"/>
                    </a:lnTo>
                    <a:lnTo>
                      <a:pt x="0" y="1132204"/>
                    </a:lnTo>
                    <a:lnTo>
                      <a:pt x="0" y="226441"/>
                    </a:lnTo>
                    <a:close/>
                  </a:path>
                </a:pathLst>
              </a:custGeom>
              <a:ln w="9525">
                <a:solidFill>
                  <a:srgbClr val="55CE74"/>
                </a:solidFill>
              </a:ln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pic>
            <p:nvPicPr>
              <p:cNvPr id="28" name="object 16">
                <a:extLst>
                  <a:ext uri="{FF2B5EF4-FFF2-40B4-BE49-F238E27FC236}">
                    <a16:creationId xmlns:a16="http://schemas.microsoft.com/office/drawing/2014/main" id="{13F0FF70-89FA-05CF-54B8-2713416CD772}"/>
                  </a:ext>
                </a:extLst>
              </p:cNvPr>
              <p:cNvPicPr/>
              <p:nvPr/>
            </p:nvPicPr>
            <p:blipFill>
              <a:blip r:embed="rId4" cstate="print"/>
              <a:stretch>
                <a:fillRect/>
              </a:stretch>
            </p:blipFill>
            <p:spPr>
              <a:xfrm>
                <a:off x="2500248" y="305930"/>
                <a:ext cx="1714500" cy="733945"/>
              </a:xfrm>
              <a:prstGeom prst="rect">
                <a:avLst/>
              </a:prstGeom>
            </p:spPr>
          </p:pic>
        </p:grpSp>
        <p:sp>
          <p:nvSpPr>
            <p:cNvPr id="22" name="object 16">
              <a:extLst>
                <a:ext uri="{FF2B5EF4-FFF2-40B4-BE49-F238E27FC236}">
                  <a16:creationId xmlns:a16="http://schemas.microsoft.com/office/drawing/2014/main" id="{FD1C2FDA-5754-ABC7-8C15-769228F6F63D}"/>
                </a:ext>
              </a:extLst>
            </p:cNvPr>
            <p:cNvSpPr txBox="1"/>
            <p:nvPr/>
          </p:nvSpPr>
          <p:spPr>
            <a:xfrm>
              <a:off x="2775727" y="2875716"/>
              <a:ext cx="3332858" cy="391795"/>
            </a:xfrm>
            <a:prstGeom prst="rect">
              <a:avLst/>
            </a:prstGeom>
            <a:noFill/>
          </p:spPr>
          <p:txBody>
            <a:bodyPr vert="horz" wrap="square" lIns="0" tIns="12700" rIns="0" bIns="0" rtlCol="0">
              <a:spAutoFit/>
            </a:bodyPr>
            <a:lstStyle/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Volumen 4,  Número 1  Enero a Julio 2021</a:t>
              </a:r>
            </a:p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Revista Semestral. Venezuela</a:t>
              </a:r>
              <a:endParaRPr sz="1200" dirty="0">
                <a:latin typeface="Arial"/>
                <a:cs typeface="Arial"/>
              </a:endParaRPr>
            </a:p>
          </p:txBody>
        </p:sp>
        <p:pic>
          <p:nvPicPr>
            <p:cNvPr id="23" name="object 25">
              <a:extLst>
                <a:ext uri="{FF2B5EF4-FFF2-40B4-BE49-F238E27FC236}">
                  <a16:creationId xmlns:a16="http://schemas.microsoft.com/office/drawing/2014/main" id="{10F25B32-EAC1-143B-A885-35F8029907DC}"/>
                </a:ext>
              </a:extLst>
            </p:cNvPr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470065" y="2027896"/>
              <a:ext cx="2305662" cy="1053903"/>
            </a:xfrm>
            <a:prstGeom prst="rect">
              <a:avLst/>
            </a:prstGeom>
          </p:spPr>
        </p:pic>
        <p:pic>
          <p:nvPicPr>
            <p:cNvPr id="24" name="object 31">
              <a:extLst>
                <a:ext uri="{FF2B5EF4-FFF2-40B4-BE49-F238E27FC236}">
                  <a16:creationId xmlns:a16="http://schemas.microsoft.com/office/drawing/2014/main" id="{D1795F72-18C5-A5C3-9BEE-D4E4963526CA}"/>
                </a:ext>
              </a:extLst>
            </p:cNvPr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4932681" y="1951410"/>
              <a:ext cx="1805304" cy="893889"/>
            </a:xfrm>
            <a:prstGeom prst="rect">
              <a:avLst/>
            </a:prstGeom>
          </p:spPr>
        </p:pic>
      </p:grpSp>
    </p:spTree>
  </p:cSld>
  <p:clrMapOvr>
    <a:masterClrMapping/>
  </p:clrMapOvr>
</p:sld>
</file>

<file path=ppt/slides/slide1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94485" y="115823"/>
            <a:ext cx="6669405" cy="8926195"/>
            <a:chOff x="94485" y="115823"/>
            <a:chExt cx="6669405" cy="8926195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204216" y="8651747"/>
              <a:ext cx="6518148" cy="158496"/>
            </a:xfrm>
            <a:prstGeom prst="rect">
              <a:avLst/>
            </a:prstGeom>
          </p:spPr>
        </p:pic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96012" y="115823"/>
              <a:ext cx="6665976" cy="1452372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42849" y="142875"/>
              <a:ext cx="6572275" cy="1358646"/>
            </a:xfrm>
            <a:prstGeom prst="rect">
              <a:avLst/>
            </a:prstGeom>
          </p:spPr>
        </p:pic>
        <p:sp>
          <p:nvSpPr>
            <p:cNvPr id="6" name="object 6"/>
            <p:cNvSpPr/>
            <p:nvPr/>
          </p:nvSpPr>
          <p:spPr>
            <a:xfrm>
              <a:off x="142849" y="142875"/>
              <a:ext cx="6572884" cy="1358900"/>
            </a:xfrm>
            <a:custGeom>
              <a:avLst/>
              <a:gdLst/>
              <a:ahLst/>
              <a:cxnLst/>
              <a:rect l="l" t="t" r="r" b="b"/>
              <a:pathLst>
                <a:path w="6572884" h="1358900">
                  <a:moveTo>
                    <a:pt x="0" y="226441"/>
                  </a:moveTo>
                  <a:lnTo>
                    <a:pt x="4600" y="180795"/>
                  </a:lnTo>
                  <a:lnTo>
                    <a:pt x="17795" y="138285"/>
                  </a:lnTo>
                  <a:lnTo>
                    <a:pt x="38673" y="99820"/>
                  </a:lnTo>
                  <a:lnTo>
                    <a:pt x="66324" y="66309"/>
                  </a:lnTo>
                  <a:lnTo>
                    <a:pt x="99837" y="38663"/>
                  </a:lnTo>
                  <a:lnTo>
                    <a:pt x="138301" y="17789"/>
                  </a:lnTo>
                  <a:lnTo>
                    <a:pt x="180806" y="4599"/>
                  </a:lnTo>
                  <a:lnTo>
                    <a:pt x="226440" y="0"/>
                  </a:lnTo>
                  <a:lnTo>
                    <a:pt x="6345834" y="0"/>
                  </a:lnTo>
                  <a:lnTo>
                    <a:pt x="6391480" y="4599"/>
                  </a:lnTo>
                  <a:lnTo>
                    <a:pt x="6433990" y="17789"/>
                  </a:lnTo>
                  <a:lnTo>
                    <a:pt x="6472455" y="38663"/>
                  </a:lnTo>
                  <a:lnTo>
                    <a:pt x="6505965" y="66309"/>
                  </a:lnTo>
                  <a:lnTo>
                    <a:pt x="6533612" y="99820"/>
                  </a:lnTo>
                  <a:lnTo>
                    <a:pt x="6554485" y="138285"/>
                  </a:lnTo>
                  <a:lnTo>
                    <a:pt x="6567676" y="180795"/>
                  </a:lnTo>
                  <a:lnTo>
                    <a:pt x="6572275" y="226441"/>
                  </a:lnTo>
                  <a:lnTo>
                    <a:pt x="6572275" y="1132204"/>
                  </a:lnTo>
                  <a:lnTo>
                    <a:pt x="6567676" y="1177850"/>
                  </a:lnTo>
                  <a:lnTo>
                    <a:pt x="6554485" y="1220360"/>
                  </a:lnTo>
                  <a:lnTo>
                    <a:pt x="6533612" y="1258825"/>
                  </a:lnTo>
                  <a:lnTo>
                    <a:pt x="6505965" y="1292336"/>
                  </a:lnTo>
                  <a:lnTo>
                    <a:pt x="6472455" y="1319982"/>
                  </a:lnTo>
                  <a:lnTo>
                    <a:pt x="6433990" y="1340856"/>
                  </a:lnTo>
                  <a:lnTo>
                    <a:pt x="6391480" y="1354046"/>
                  </a:lnTo>
                  <a:lnTo>
                    <a:pt x="6345834" y="1358646"/>
                  </a:lnTo>
                  <a:lnTo>
                    <a:pt x="226440" y="1358646"/>
                  </a:lnTo>
                  <a:lnTo>
                    <a:pt x="180806" y="1354046"/>
                  </a:lnTo>
                  <a:lnTo>
                    <a:pt x="138301" y="1340856"/>
                  </a:lnTo>
                  <a:lnTo>
                    <a:pt x="99837" y="1319982"/>
                  </a:lnTo>
                  <a:lnTo>
                    <a:pt x="66324" y="1292336"/>
                  </a:lnTo>
                  <a:lnTo>
                    <a:pt x="38673" y="1258825"/>
                  </a:lnTo>
                  <a:lnTo>
                    <a:pt x="17795" y="1220360"/>
                  </a:lnTo>
                  <a:lnTo>
                    <a:pt x="4600" y="1177850"/>
                  </a:lnTo>
                  <a:lnTo>
                    <a:pt x="0" y="1132204"/>
                  </a:lnTo>
                  <a:lnTo>
                    <a:pt x="0" y="226441"/>
                  </a:lnTo>
                  <a:close/>
                </a:path>
              </a:pathLst>
            </a:custGeom>
            <a:ln w="9525">
              <a:solidFill>
                <a:srgbClr val="55CE7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" name="object 7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2500248" y="305930"/>
              <a:ext cx="1714500" cy="733945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4357750" y="251586"/>
              <a:ext cx="2214626" cy="788289"/>
            </a:xfrm>
            <a:prstGeom prst="rect">
              <a:avLst/>
            </a:prstGeom>
          </p:spPr>
        </p:pic>
        <p:pic>
          <p:nvPicPr>
            <p:cNvPr id="9" name="object 9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2738628" y="1024127"/>
              <a:ext cx="1897379" cy="371855"/>
            </a:xfrm>
            <a:prstGeom prst="rect">
              <a:avLst/>
            </a:prstGeom>
          </p:spPr>
        </p:pic>
        <p:pic>
          <p:nvPicPr>
            <p:cNvPr id="10" name="object 10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4401312" y="1024127"/>
              <a:ext cx="1577339" cy="371855"/>
            </a:xfrm>
            <a:prstGeom prst="rect">
              <a:avLst/>
            </a:prstGeom>
          </p:spPr>
        </p:pic>
        <p:pic>
          <p:nvPicPr>
            <p:cNvPr id="11" name="object 11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3169920" y="1207007"/>
              <a:ext cx="1546859" cy="371855"/>
            </a:xfrm>
            <a:prstGeom prst="rect">
              <a:avLst/>
            </a:prstGeom>
          </p:spPr>
        </p:pic>
        <p:pic>
          <p:nvPicPr>
            <p:cNvPr id="12" name="object 12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4482083" y="1207007"/>
              <a:ext cx="284988" cy="371855"/>
            </a:xfrm>
            <a:prstGeom prst="rect">
              <a:avLst/>
            </a:prstGeom>
          </p:spPr>
        </p:pic>
        <p:pic>
          <p:nvPicPr>
            <p:cNvPr id="13" name="object 13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4571999" y="1207007"/>
              <a:ext cx="1013460" cy="371855"/>
            </a:xfrm>
            <a:prstGeom prst="rect">
              <a:avLst/>
            </a:prstGeom>
          </p:spPr>
        </p:pic>
        <p:pic>
          <p:nvPicPr>
            <p:cNvPr id="14" name="object 14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324612" y="234695"/>
              <a:ext cx="1719072" cy="1341120"/>
            </a:xfrm>
            <a:prstGeom prst="rect">
              <a:avLst/>
            </a:prstGeom>
          </p:spPr>
        </p:pic>
        <p:pic>
          <p:nvPicPr>
            <p:cNvPr id="15" name="object 15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5606795" y="8193022"/>
              <a:ext cx="1092707" cy="848868"/>
            </a:xfrm>
            <a:prstGeom prst="rect">
              <a:avLst/>
            </a:prstGeom>
          </p:spPr>
        </p:pic>
        <p:pic>
          <p:nvPicPr>
            <p:cNvPr id="16" name="object 16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109728" y="8193022"/>
              <a:ext cx="1092708" cy="848868"/>
            </a:xfrm>
            <a:prstGeom prst="rect">
              <a:avLst/>
            </a:prstGeom>
          </p:spPr>
        </p:pic>
      </p:grpSp>
      <p:sp>
        <p:nvSpPr>
          <p:cNvPr id="17" name="object 17"/>
          <p:cNvSpPr txBox="1"/>
          <p:nvPr/>
        </p:nvSpPr>
        <p:spPr>
          <a:xfrm>
            <a:off x="293014" y="1068451"/>
            <a:ext cx="6203315" cy="638683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2992755" marR="629285" indent="-431800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Arial"/>
                <a:cs typeface="Arial"/>
              </a:rPr>
              <a:t>6ta.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Edición</a:t>
            </a:r>
            <a:r>
              <a:rPr sz="1200" b="1" spc="-10" dirty="0">
                <a:latin typeface="Arial"/>
                <a:cs typeface="Arial"/>
              </a:rPr>
              <a:t> Volumen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I</a:t>
            </a:r>
            <a:r>
              <a:rPr sz="1200" b="1" spc="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Enero</a:t>
            </a:r>
            <a:r>
              <a:rPr sz="1200" b="1" spc="-3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a</a:t>
            </a:r>
            <a:r>
              <a:rPr sz="1200" b="1" spc="-2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Julio</a:t>
            </a:r>
            <a:r>
              <a:rPr sz="1200" b="1" spc="-5" dirty="0">
                <a:latin typeface="Arial"/>
                <a:cs typeface="Arial"/>
              </a:rPr>
              <a:t> </a:t>
            </a:r>
            <a:r>
              <a:rPr sz="1200" b="1" spc="-20" dirty="0">
                <a:latin typeface="Arial"/>
                <a:cs typeface="Arial"/>
              </a:rPr>
              <a:t>2021 </a:t>
            </a:r>
            <a:r>
              <a:rPr sz="1200" b="1" dirty="0">
                <a:latin typeface="Arial"/>
                <a:cs typeface="Arial"/>
              </a:rPr>
              <a:t>Revista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Semestral-</a:t>
            </a:r>
            <a:r>
              <a:rPr sz="1200" b="1" spc="-40" dirty="0">
                <a:latin typeface="Arial"/>
                <a:cs typeface="Arial"/>
              </a:rPr>
              <a:t> </a:t>
            </a:r>
            <a:r>
              <a:rPr sz="1200" b="1" spc="-10" dirty="0">
                <a:latin typeface="Arial"/>
                <a:cs typeface="Arial"/>
              </a:rPr>
              <a:t>Venezuela</a:t>
            </a:r>
            <a:endParaRPr sz="1200">
              <a:latin typeface="Arial"/>
              <a:cs typeface="Arial"/>
            </a:endParaRPr>
          </a:p>
          <a:p>
            <a:pPr marL="378460" marR="6985" indent="-365760" algn="just">
              <a:lnSpc>
                <a:spcPct val="100000"/>
              </a:lnSpc>
              <a:spcBef>
                <a:spcPts val="1120"/>
              </a:spcBef>
            </a:pPr>
            <a:r>
              <a:rPr sz="1200" dirty="0">
                <a:latin typeface="Times New Roman"/>
                <a:cs typeface="Times New Roman"/>
              </a:rPr>
              <a:t>sobre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cual,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través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asignación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tareas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específicas,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pueda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investigar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crear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productos </a:t>
            </a:r>
            <a:r>
              <a:rPr sz="1200" dirty="0">
                <a:latin typeface="Times New Roman"/>
                <a:cs typeface="Times New Roman"/>
              </a:rPr>
              <a:t>digitales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 forma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textual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interactiva,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incorporar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divulgación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interacción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sobre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tema </a:t>
            </a:r>
            <a:r>
              <a:rPr sz="1200" dirty="0">
                <a:latin typeface="Times New Roman"/>
                <a:cs typeface="Times New Roman"/>
              </a:rPr>
              <a:t>investigado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través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herramientas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web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2.0.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manera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colofón,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determinó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el </a:t>
            </a:r>
            <a:r>
              <a:rPr sz="1200" dirty="0">
                <a:latin typeface="Times New Roman"/>
                <a:cs typeface="Times New Roman"/>
              </a:rPr>
              <a:t>proceso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actualización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diseño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instruccional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asignatura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IC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debía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avanzar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hacia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un </a:t>
            </a:r>
            <a:r>
              <a:rPr sz="1200" dirty="0">
                <a:latin typeface="Times New Roman"/>
                <a:cs typeface="Times New Roman"/>
              </a:rPr>
              <a:t>proceso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formación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amplíe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competencia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digital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debe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alcanzar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estudiante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 </a:t>
            </a:r>
            <a:r>
              <a:rPr sz="1200" dirty="0">
                <a:latin typeface="Times New Roman"/>
                <a:cs typeface="Times New Roman"/>
              </a:rPr>
              <a:t>enfermería,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agregando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especial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importancia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uso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adecuado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información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través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 </a:t>
            </a:r>
            <a:r>
              <a:rPr sz="1200" spc="-10" dirty="0">
                <a:latin typeface="Times New Roman"/>
                <a:cs typeface="Times New Roman"/>
              </a:rPr>
              <a:t>tecnología.</a:t>
            </a:r>
            <a:endParaRPr sz="1200">
              <a:latin typeface="Times New Roman"/>
              <a:cs typeface="Times New Roman"/>
            </a:endParaRPr>
          </a:p>
          <a:p>
            <a:pPr marL="378460" marR="5080" indent="-36576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segundo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lugar,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importante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mencionar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año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2017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Decanto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Cs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Salud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UCLA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enmarca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dentro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proceso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general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actualización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curricular,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desde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Dirección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Enfermería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emite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solicitud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Coordinación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asignatura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IC, </a:t>
            </a:r>
            <a:r>
              <a:rPr sz="1200" dirty="0">
                <a:latin typeface="Times New Roman"/>
                <a:cs typeface="Times New Roman"/>
              </a:rPr>
              <a:t>solicitando</a:t>
            </a:r>
            <a:r>
              <a:rPr sz="1200" spc="-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-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rediseño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programa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spc="-155" dirty="0">
                <a:latin typeface="Times New Roman"/>
                <a:cs typeface="Times New Roman"/>
              </a:rPr>
              <a:t>AVA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 misma,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cual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constituye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uno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-10" dirty="0">
                <a:latin typeface="Times New Roman"/>
                <a:cs typeface="Times New Roman"/>
              </a:rPr>
              <a:t> aspectos </a:t>
            </a:r>
            <a:r>
              <a:rPr sz="1200" dirty="0">
                <a:latin typeface="Times New Roman"/>
                <a:cs typeface="Times New Roman"/>
              </a:rPr>
              <a:t>más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resaltantes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reflejar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curricularmente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factible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actualizar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diseño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instruccional.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solicitud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 establece que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debe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mantener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enfoque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 competencias por el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cual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rige la institución,</a:t>
            </a:r>
            <a:r>
              <a:rPr sz="1200" spc="3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 debe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ofrecer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estudiante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apoyo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necesario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uso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 las </a:t>
            </a:r>
            <a:r>
              <a:rPr sz="1200" spc="-20" dirty="0">
                <a:latin typeface="Times New Roman"/>
                <a:cs typeface="Times New Roman"/>
              </a:rPr>
              <a:t>TIC, </a:t>
            </a:r>
            <a:r>
              <a:rPr sz="1200" dirty="0">
                <a:latin typeface="Times New Roman"/>
                <a:cs typeface="Times New Roman"/>
              </a:rPr>
              <a:t>haciendo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propicia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ocasión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extender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práctica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valor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ética,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este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caso,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hacia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formación en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buen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uso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información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través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estas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herramientas.</a:t>
            </a:r>
            <a:endParaRPr sz="1200">
              <a:latin typeface="Times New Roman"/>
              <a:cs typeface="Times New Roman"/>
            </a:endParaRPr>
          </a:p>
          <a:p>
            <a:pPr marL="378460" marR="6350" indent="-36576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Tratándose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cátedra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lleva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cabo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forma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semipresencial,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desde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punto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vista </a:t>
            </a:r>
            <a:r>
              <a:rPr sz="1200" dirty="0">
                <a:latin typeface="Times New Roman"/>
                <a:cs typeface="Times New Roman"/>
              </a:rPr>
              <a:t>técnico,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aspecto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favorable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obtuvo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gran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mayoría,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representada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67,4%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estudiantes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posee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computador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funcional,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usando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forma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muy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activa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Internet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una </a:t>
            </a:r>
            <a:r>
              <a:rPr sz="1200" dirty="0">
                <a:latin typeface="Times New Roman"/>
                <a:cs typeface="Times New Roman"/>
              </a:rPr>
              <a:t>frecuencia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principalmente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diaria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69,6%.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Otro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elemento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principal</a:t>
            </a:r>
            <a:r>
              <a:rPr sz="1200" spc="4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fue</a:t>
            </a:r>
            <a:r>
              <a:rPr sz="1200" spc="4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determinar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el </a:t>
            </a:r>
            <a:r>
              <a:rPr sz="1200" dirty="0">
                <a:latin typeface="Times New Roman"/>
                <a:cs typeface="Times New Roman"/>
              </a:rPr>
              <a:t>software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hardware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requerido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llevar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cabo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propuesta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encuentra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disponible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en </a:t>
            </a:r>
            <a:r>
              <a:rPr sz="1200" dirty="0">
                <a:latin typeface="Times New Roman"/>
                <a:cs typeface="Times New Roman"/>
              </a:rPr>
              <a:t>laboratorio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informática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asignado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asignatura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IC.</a:t>
            </a:r>
            <a:r>
              <a:rPr sz="1200" spc="21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sentido,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Observación </a:t>
            </a:r>
            <a:r>
              <a:rPr sz="1200" dirty="0">
                <a:latin typeface="Times New Roman"/>
                <a:cs typeface="Times New Roman"/>
              </a:rPr>
              <a:t>Directa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obtuvo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esta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área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dispone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20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computadoras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cuales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13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encuentran </a:t>
            </a:r>
            <a:r>
              <a:rPr sz="1200" dirty="0">
                <a:latin typeface="Times New Roman"/>
                <a:cs typeface="Times New Roman"/>
              </a:rPr>
              <a:t>operativas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conexión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Internet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7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están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proceso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actualización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sustitución.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relación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software,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cuenta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Sistema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Operativo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LUBUNTU,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Paquetes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Ofimáticos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WPS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Open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Office,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Visor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documentos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PDF,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Software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Visualización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Videos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VLC,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entre </a:t>
            </a:r>
            <a:r>
              <a:rPr sz="1200" dirty="0">
                <a:latin typeface="Times New Roman"/>
                <a:cs typeface="Times New Roman"/>
              </a:rPr>
              <a:t>otros.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acuerdo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esto,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desde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punto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vista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técnico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factible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propuesta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continuando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conformación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grupos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estudiantes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pueden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asistir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laboratorio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informática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horarios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establecidos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realizar las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actividades </a:t>
            </a:r>
            <a:r>
              <a:rPr sz="1200" spc="-10" dirty="0">
                <a:latin typeface="Times New Roman"/>
                <a:cs typeface="Times New Roman"/>
              </a:rPr>
              <a:t>presenciales.</a:t>
            </a:r>
            <a:endParaRPr sz="1200">
              <a:latin typeface="Times New Roman"/>
              <a:cs typeface="Times New Roman"/>
            </a:endParaRPr>
          </a:p>
          <a:p>
            <a:pPr marL="378460" marR="8255" indent="-365760" algn="just">
              <a:lnSpc>
                <a:spcPct val="100000"/>
              </a:lnSpc>
              <a:spcBef>
                <a:spcPts val="5"/>
              </a:spcBef>
            </a:pP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tercer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lugar,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estudio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permitió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generar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propuesta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instruccional,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puede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observar </a:t>
            </a:r>
            <a:r>
              <a:rPr sz="1200" dirty="0">
                <a:latin typeface="Times New Roman"/>
                <a:cs typeface="Times New Roman"/>
              </a:rPr>
              <a:t>parte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relacionada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secuencia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contenidos y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respectivos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elementos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competencia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el </a:t>
            </a:r>
            <a:r>
              <a:rPr sz="1200" dirty="0">
                <a:latin typeface="Times New Roman"/>
                <a:cs typeface="Times New Roman"/>
              </a:rPr>
              <a:t>Cuadro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3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0" dirty="0">
                <a:latin typeface="Times New Roman"/>
                <a:cs typeface="Times New Roman"/>
              </a:rPr>
              <a:t>: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1211681" y="8188580"/>
            <a:ext cx="4498975" cy="760095"/>
          </a:xfrm>
          <a:prstGeom prst="rect">
            <a:avLst/>
          </a:prstGeom>
        </p:spPr>
        <p:txBody>
          <a:bodyPr vert="horz" wrap="square" lIns="0" tIns="3175" rIns="0" bIns="0" rtlCol="0">
            <a:spAutoFit/>
          </a:bodyPr>
          <a:lstStyle/>
          <a:p>
            <a:pPr marL="12065" marR="5080" indent="1270" algn="ctr">
              <a:lnSpc>
                <a:spcPts val="1320"/>
              </a:lnSpc>
              <a:spcBef>
                <a:spcPts val="25"/>
              </a:spcBef>
            </a:pPr>
            <a:r>
              <a:rPr sz="1100" b="1" dirty="0">
                <a:latin typeface="Times New Roman"/>
                <a:cs typeface="Times New Roman"/>
              </a:rPr>
              <a:t>Actualización</a:t>
            </a:r>
            <a:r>
              <a:rPr sz="1100" b="1" spc="-4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del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Diseño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Instruccional</a:t>
            </a:r>
            <a:r>
              <a:rPr sz="1100" b="1" spc="-5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de</a:t>
            </a:r>
            <a:r>
              <a:rPr sz="1100" b="1" spc="-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la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Asignatura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Introducción</a:t>
            </a:r>
            <a:r>
              <a:rPr sz="1100" b="1" spc="-4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</a:t>
            </a:r>
            <a:r>
              <a:rPr sz="1100" b="1" spc="-5" dirty="0">
                <a:latin typeface="Times New Roman"/>
                <a:cs typeface="Times New Roman"/>
              </a:rPr>
              <a:t> </a:t>
            </a:r>
            <a:r>
              <a:rPr sz="1100" b="1" spc="-25" dirty="0">
                <a:latin typeface="Times New Roman"/>
                <a:cs typeface="Times New Roman"/>
              </a:rPr>
              <a:t>la </a:t>
            </a:r>
            <a:r>
              <a:rPr sz="1100" b="1" dirty="0">
                <a:latin typeface="Times New Roman"/>
                <a:cs typeface="Times New Roman"/>
              </a:rPr>
              <a:t>Computación</a:t>
            </a:r>
            <a:r>
              <a:rPr sz="1100" b="1" spc="-4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del</a:t>
            </a:r>
            <a:r>
              <a:rPr sz="1100" b="1" spc="-1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II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Semestre</a:t>
            </a:r>
            <a:r>
              <a:rPr sz="1100" b="1" spc="-4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de</a:t>
            </a:r>
            <a:r>
              <a:rPr sz="1100" b="1" spc="-1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Enfermería</a:t>
            </a:r>
            <a:r>
              <a:rPr sz="1100" b="1" spc="-4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del</a:t>
            </a:r>
            <a:r>
              <a:rPr sz="1100" b="1" spc="-1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Decanato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de</a:t>
            </a:r>
            <a:r>
              <a:rPr sz="1100" b="1" spc="-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Ciencias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de</a:t>
            </a:r>
            <a:r>
              <a:rPr sz="1100" b="1" spc="-5" dirty="0">
                <a:latin typeface="Times New Roman"/>
                <a:cs typeface="Times New Roman"/>
              </a:rPr>
              <a:t> </a:t>
            </a:r>
            <a:r>
              <a:rPr sz="1100" b="1" spc="-25" dirty="0">
                <a:latin typeface="Times New Roman"/>
                <a:cs typeface="Times New Roman"/>
              </a:rPr>
              <a:t>la </a:t>
            </a:r>
            <a:r>
              <a:rPr sz="1100" b="1" dirty="0">
                <a:latin typeface="Times New Roman"/>
                <a:cs typeface="Times New Roman"/>
              </a:rPr>
              <a:t>Salud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de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la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UCLA,</a:t>
            </a:r>
            <a:r>
              <a:rPr sz="1100" b="1" spc="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Barquisimeto,</a:t>
            </a:r>
            <a:r>
              <a:rPr sz="1100" b="1" spc="-6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Estado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spc="-20" dirty="0">
                <a:latin typeface="Times New Roman"/>
                <a:cs typeface="Times New Roman"/>
              </a:rPr>
              <a:t>Lara</a:t>
            </a:r>
            <a:endParaRPr sz="1100">
              <a:latin typeface="Times New Roman"/>
              <a:cs typeface="Times New Roman"/>
            </a:endParaRPr>
          </a:p>
          <a:p>
            <a:pPr marL="2540" algn="ctr">
              <a:lnSpc>
                <a:spcPct val="100000"/>
              </a:lnSpc>
              <a:spcBef>
                <a:spcPts val="439"/>
              </a:spcBef>
            </a:pPr>
            <a:r>
              <a:rPr sz="1200" b="1" dirty="0">
                <a:latin typeface="Times New Roman"/>
                <a:cs typeface="Times New Roman"/>
              </a:rPr>
              <a:t>Ing.</a:t>
            </a:r>
            <a:r>
              <a:rPr sz="1200" b="1" spc="-4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Keyla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Torrealba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6389370" y="8939106"/>
            <a:ext cx="254000" cy="1943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410"/>
              </a:lnSpc>
            </a:pPr>
            <a:r>
              <a:rPr sz="1200" spc="-25" dirty="0">
                <a:latin typeface="Times New Roman"/>
                <a:cs typeface="Times New Roman"/>
              </a:rPr>
              <a:t>160</a:t>
            </a:r>
            <a:endParaRPr sz="1200">
              <a:latin typeface="Times New Roman"/>
              <a:cs typeface="Times New Roman"/>
            </a:endParaRPr>
          </a:p>
        </p:txBody>
      </p:sp>
      <p:grpSp>
        <p:nvGrpSpPr>
          <p:cNvPr id="20" name="Grupo 19">
            <a:extLst>
              <a:ext uri="{FF2B5EF4-FFF2-40B4-BE49-F238E27FC236}">
                <a16:creationId xmlns:a16="http://schemas.microsoft.com/office/drawing/2014/main" id="{9C5498D8-2AB4-FDA6-A3BA-3B61EAC411BB}"/>
              </a:ext>
            </a:extLst>
          </p:cNvPr>
          <p:cNvGrpSpPr/>
          <p:nvPr/>
        </p:nvGrpSpPr>
        <p:grpSpPr>
          <a:xfrm>
            <a:off x="115824" y="111824"/>
            <a:ext cx="6665976" cy="1452626"/>
            <a:chOff x="470065" y="1951410"/>
            <a:chExt cx="6665976" cy="1452626"/>
          </a:xfrm>
        </p:grpSpPr>
        <p:grpSp>
          <p:nvGrpSpPr>
            <p:cNvPr id="21" name="object 12">
              <a:extLst>
                <a:ext uri="{FF2B5EF4-FFF2-40B4-BE49-F238E27FC236}">
                  <a16:creationId xmlns:a16="http://schemas.microsoft.com/office/drawing/2014/main" id="{6D87B044-7126-727F-FA0A-FDB654CF1EF4}"/>
                </a:ext>
              </a:extLst>
            </p:cNvPr>
            <p:cNvGrpSpPr/>
            <p:nvPr/>
          </p:nvGrpSpPr>
          <p:grpSpPr>
            <a:xfrm>
              <a:off x="470065" y="1951664"/>
              <a:ext cx="6665976" cy="1452372"/>
              <a:chOff x="96011" y="115823"/>
              <a:chExt cx="6665976" cy="1452372"/>
            </a:xfrm>
          </p:grpSpPr>
          <p:pic>
            <p:nvPicPr>
              <p:cNvPr id="25" name="object 13">
                <a:extLst>
                  <a:ext uri="{FF2B5EF4-FFF2-40B4-BE49-F238E27FC236}">
                    <a16:creationId xmlns:a16="http://schemas.microsoft.com/office/drawing/2014/main" id="{734CBE96-6999-9CDF-E171-2E382294CAD3}"/>
                  </a:ext>
                </a:extLst>
              </p:cNvPr>
              <p:cNvPicPr/>
              <p:nvPr/>
            </p:nvPicPr>
            <p:blipFill>
              <a:blip r:embed="rId3" cstate="print"/>
              <a:stretch>
                <a:fillRect/>
              </a:stretch>
            </p:blipFill>
            <p:spPr>
              <a:xfrm>
                <a:off x="96011" y="115823"/>
                <a:ext cx="6665976" cy="1452372"/>
              </a:xfrm>
              <a:prstGeom prst="rect">
                <a:avLst/>
              </a:prstGeom>
            </p:spPr>
          </p:pic>
          <p:pic>
            <p:nvPicPr>
              <p:cNvPr id="26" name="object 14">
                <a:extLst>
                  <a:ext uri="{FF2B5EF4-FFF2-40B4-BE49-F238E27FC236}">
                    <a16:creationId xmlns:a16="http://schemas.microsoft.com/office/drawing/2014/main" id="{3D154C43-03FA-900D-CC72-22BFA254AF89}"/>
                  </a:ext>
                </a:extLst>
              </p:cNvPr>
              <p:cNvPicPr/>
              <p:nvPr/>
            </p:nvPicPr>
            <p:blipFill>
              <a:blip r:embed="rId4" cstate="print"/>
              <a:stretch>
                <a:fillRect/>
              </a:stretch>
            </p:blipFill>
            <p:spPr>
              <a:xfrm>
                <a:off x="142849" y="142875"/>
                <a:ext cx="6572275" cy="1358646"/>
              </a:xfrm>
              <a:prstGeom prst="rect">
                <a:avLst/>
              </a:prstGeom>
            </p:spPr>
          </p:pic>
          <p:sp>
            <p:nvSpPr>
              <p:cNvPr id="27" name="object 15">
                <a:extLst>
                  <a:ext uri="{FF2B5EF4-FFF2-40B4-BE49-F238E27FC236}">
                    <a16:creationId xmlns:a16="http://schemas.microsoft.com/office/drawing/2014/main" id="{E898981D-CB03-1DF8-F0CF-345516619FD4}"/>
                  </a:ext>
                </a:extLst>
              </p:cNvPr>
              <p:cNvSpPr/>
              <p:nvPr/>
            </p:nvSpPr>
            <p:spPr>
              <a:xfrm>
                <a:off x="142849" y="142875"/>
                <a:ext cx="6572884" cy="1358900"/>
              </a:xfrm>
              <a:custGeom>
                <a:avLst/>
                <a:gdLst/>
                <a:ahLst/>
                <a:cxnLst/>
                <a:rect l="l" t="t" r="r" b="b"/>
                <a:pathLst>
                  <a:path w="6572884" h="1358900">
                    <a:moveTo>
                      <a:pt x="0" y="226441"/>
                    </a:moveTo>
                    <a:lnTo>
                      <a:pt x="4600" y="180795"/>
                    </a:lnTo>
                    <a:lnTo>
                      <a:pt x="17795" y="138285"/>
                    </a:lnTo>
                    <a:lnTo>
                      <a:pt x="38673" y="99820"/>
                    </a:lnTo>
                    <a:lnTo>
                      <a:pt x="66324" y="66309"/>
                    </a:lnTo>
                    <a:lnTo>
                      <a:pt x="99837" y="38663"/>
                    </a:lnTo>
                    <a:lnTo>
                      <a:pt x="138301" y="17789"/>
                    </a:lnTo>
                    <a:lnTo>
                      <a:pt x="180806" y="4599"/>
                    </a:lnTo>
                    <a:lnTo>
                      <a:pt x="226440" y="0"/>
                    </a:lnTo>
                    <a:lnTo>
                      <a:pt x="6345834" y="0"/>
                    </a:lnTo>
                    <a:lnTo>
                      <a:pt x="6391480" y="4599"/>
                    </a:lnTo>
                    <a:lnTo>
                      <a:pt x="6433990" y="17789"/>
                    </a:lnTo>
                    <a:lnTo>
                      <a:pt x="6472455" y="38663"/>
                    </a:lnTo>
                    <a:lnTo>
                      <a:pt x="6505965" y="66309"/>
                    </a:lnTo>
                    <a:lnTo>
                      <a:pt x="6533612" y="99820"/>
                    </a:lnTo>
                    <a:lnTo>
                      <a:pt x="6554485" y="138285"/>
                    </a:lnTo>
                    <a:lnTo>
                      <a:pt x="6567676" y="180795"/>
                    </a:lnTo>
                    <a:lnTo>
                      <a:pt x="6572275" y="226441"/>
                    </a:lnTo>
                    <a:lnTo>
                      <a:pt x="6572275" y="1132204"/>
                    </a:lnTo>
                    <a:lnTo>
                      <a:pt x="6567676" y="1177850"/>
                    </a:lnTo>
                    <a:lnTo>
                      <a:pt x="6554485" y="1220360"/>
                    </a:lnTo>
                    <a:lnTo>
                      <a:pt x="6533612" y="1258825"/>
                    </a:lnTo>
                    <a:lnTo>
                      <a:pt x="6505965" y="1292336"/>
                    </a:lnTo>
                    <a:lnTo>
                      <a:pt x="6472455" y="1319982"/>
                    </a:lnTo>
                    <a:lnTo>
                      <a:pt x="6433990" y="1340856"/>
                    </a:lnTo>
                    <a:lnTo>
                      <a:pt x="6391480" y="1354046"/>
                    </a:lnTo>
                    <a:lnTo>
                      <a:pt x="6345834" y="1358646"/>
                    </a:lnTo>
                    <a:lnTo>
                      <a:pt x="226440" y="1358646"/>
                    </a:lnTo>
                    <a:lnTo>
                      <a:pt x="180806" y="1354046"/>
                    </a:lnTo>
                    <a:lnTo>
                      <a:pt x="138301" y="1340856"/>
                    </a:lnTo>
                    <a:lnTo>
                      <a:pt x="99837" y="1319982"/>
                    </a:lnTo>
                    <a:lnTo>
                      <a:pt x="66324" y="1292336"/>
                    </a:lnTo>
                    <a:lnTo>
                      <a:pt x="38673" y="1258825"/>
                    </a:lnTo>
                    <a:lnTo>
                      <a:pt x="17795" y="1220360"/>
                    </a:lnTo>
                    <a:lnTo>
                      <a:pt x="4600" y="1177850"/>
                    </a:lnTo>
                    <a:lnTo>
                      <a:pt x="0" y="1132204"/>
                    </a:lnTo>
                    <a:lnTo>
                      <a:pt x="0" y="226441"/>
                    </a:lnTo>
                    <a:close/>
                  </a:path>
                </a:pathLst>
              </a:custGeom>
              <a:ln w="9525">
                <a:solidFill>
                  <a:srgbClr val="55CE74"/>
                </a:solidFill>
              </a:ln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pic>
            <p:nvPicPr>
              <p:cNvPr id="28" name="object 16">
                <a:extLst>
                  <a:ext uri="{FF2B5EF4-FFF2-40B4-BE49-F238E27FC236}">
                    <a16:creationId xmlns:a16="http://schemas.microsoft.com/office/drawing/2014/main" id="{875AAF60-606C-A34D-6046-AD7EEDECD773}"/>
                  </a:ext>
                </a:extLst>
              </p:cNvPr>
              <p:cNvPicPr/>
              <p:nvPr/>
            </p:nvPicPr>
            <p:blipFill>
              <a:blip r:embed="rId5" cstate="print"/>
              <a:stretch>
                <a:fillRect/>
              </a:stretch>
            </p:blipFill>
            <p:spPr>
              <a:xfrm>
                <a:off x="2500248" y="305930"/>
                <a:ext cx="1714500" cy="733945"/>
              </a:xfrm>
              <a:prstGeom prst="rect">
                <a:avLst/>
              </a:prstGeom>
            </p:spPr>
          </p:pic>
        </p:grpSp>
        <p:sp>
          <p:nvSpPr>
            <p:cNvPr id="22" name="object 16">
              <a:extLst>
                <a:ext uri="{FF2B5EF4-FFF2-40B4-BE49-F238E27FC236}">
                  <a16:creationId xmlns:a16="http://schemas.microsoft.com/office/drawing/2014/main" id="{A59D2C49-E2D4-58DD-AB65-780A7263DE0F}"/>
                </a:ext>
              </a:extLst>
            </p:cNvPr>
            <p:cNvSpPr txBox="1"/>
            <p:nvPr/>
          </p:nvSpPr>
          <p:spPr>
            <a:xfrm>
              <a:off x="2775727" y="2875716"/>
              <a:ext cx="3332858" cy="391795"/>
            </a:xfrm>
            <a:prstGeom prst="rect">
              <a:avLst/>
            </a:prstGeom>
            <a:noFill/>
          </p:spPr>
          <p:txBody>
            <a:bodyPr vert="horz" wrap="square" lIns="0" tIns="12700" rIns="0" bIns="0" rtlCol="0">
              <a:spAutoFit/>
            </a:bodyPr>
            <a:lstStyle/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Volumen 4,  Número 1  Enero a Julio 2021</a:t>
              </a:r>
            </a:p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Revista Semestral. Venezuela</a:t>
              </a:r>
              <a:endParaRPr sz="1200" dirty="0">
                <a:latin typeface="Arial"/>
                <a:cs typeface="Arial"/>
              </a:endParaRPr>
            </a:p>
          </p:txBody>
        </p:sp>
        <p:pic>
          <p:nvPicPr>
            <p:cNvPr id="23" name="object 25">
              <a:extLst>
                <a:ext uri="{FF2B5EF4-FFF2-40B4-BE49-F238E27FC236}">
                  <a16:creationId xmlns:a16="http://schemas.microsoft.com/office/drawing/2014/main" id="{F1AB4A91-4F12-3953-B0D6-0CDF972695E6}"/>
                </a:ext>
              </a:extLst>
            </p:cNvPr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470065" y="2027896"/>
              <a:ext cx="2305662" cy="1053903"/>
            </a:xfrm>
            <a:prstGeom prst="rect">
              <a:avLst/>
            </a:prstGeom>
          </p:spPr>
        </p:pic>
        <p:pic>
          <p:nvPicPr>
            <p:cNvPr id="24" name="object 31">
              <a:extLst>
                <a:ext uri="{FF2B5EF4-FFF2-40B4-BE49-F238E27FC236}">
                  <a16:creationId xmlns:a16="http://schemas.microsoft.com/office/drawing/2014/main" id="{89A9FE89-4DBF-CD46-0A3D-FD879E3D589F}"/>
                </a:ext>
              </a:extLst>
            </p:cNvPr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4932681" y="1951410"/>
              <a:ext cx="1805304" cy="893889"/>
            </a:xfrm>
            <a:prstGeom prst="rect">
              <a:avLst/>
            </a:prstGeom>
          </p:spPr>
        </p:pic>
      </p:grpSp>
    </p:spTree>
  </p:cSld>
  <p:clrMapOvr>
    <a:masterClrMapping/>
  </p:clrMapOvr>
</p:sld>
</file>

<file path=ppt/slides/slide1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94485" y="115823"/>
            <a:ext cx="6669405" cy="8926195"/>
            <a:chOff x="94485" y="115823"/>
            <a:chExt cx="6669405" cy="8926195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204216" y="8651747"/>
              <a:ext cx="6518148" cy="158496"/>
            </a:xfrm>
            <a:prstGeom prst="rect">
              <a:avLst/>
            </a:prstGeom>
          </p:spPr>
        </p:pic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96012" y="115823"/>
              <a:ext cx="6665976" cy="1452372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42849" y="142875"/>
              <a:ext cx="6572275" cy="1358646"/>
            </a:xfrm>
            <a:prstGeom prst="rect">
              <a:avLst/>
            </a:prstGeom>
          </p:spPr>
        </p:pic>
        <p:sp>
          <p:nvSpPr>
            <p:cNvPr id="6" name="object 6"/>
            <p:cNvSpPr/>
            <p:nvPr/>
          </p:nvSpPr>
          <p:spPr>
            <a:xfrm>
              <a:off x="142849" y="142875"/>
              <a:ext cx="6572884" cy="1358900"/>
            </a:xfrm>
            <a:custGeom>
              <a:avLst/>
              <a:gdLst/>
              <a:ahLst/>
              <a:cxnLst/>
              <a:rect l="l" t="t" r="r" b="b"/>
              <a:pathLst>
                <a:path w="6572884" h="1358900">
                  <a:moveTo>
                    <a:pt x="0" y="226441"/>
                  </a:moveTo>
                  <a:lnTo>
                    <a:pt x="4600" y="180795"/>
                  </a:lnTo>
                  <a:lnTo>
                    <a:pt x="17795" y="138285"/>
                  </a:lnTo>
                  <a:lnTo>
                    <a:pt x="38673" y="99820"/>
                  </a:lnTo>
                  <a:lnTo>
                    <a:pt x="66324" y="66309"/>
                  </a:lnTo>
                  <a:lnTo>
                    <a:pt x="99837" y="38663"/>
                  </a:lnTo>
                  <a:lnTo>
                    <a:pt x="138301" y="17789"/>
                  </a:lnTo>
                  <a:lnTo>
                    <a:pt x="180806" y="4599"/>
                  </a:lnTo>
                  <a:lnTo>
                    <a:pt x="226440" y="0"/>
                  </a:lnTo>
                  <a:lnTo>
                    <a:pt x="6345834" y="0"/>
                  </a:lnTo>
                  <a:lnTo>
                    <a:pt x="6391480" y="4599"/>
                  </a:lnTo>
                  <a:lnTo>
                    <a:pt x="6433990" y="17789"/>
                  </a:lnTo>
                  <a:lnTo>
                    <a:pt x="6472455" y="38663"/>
                  </a:lnTo>
                  <a:lnTo>
                    <a:pt x="6505965" y="66309"/>
                  </a:lnTo>
                  <a:lnTo>
                    <a:pt x="6533612" y="99820"/>
                  </a:lnTo>
                  <a:lnTo>
                    <a:pt x="6554485" y="138285"/>
                  </a:lnTo>
                  <a:lnTo>
                    <a:pt x="6567676" y="180795"/>
                  </a:lnTo>
                  <a:lnTo>
                    <a:pt x="6572275" y="226441"/>
                  </a:lnTo>
                  <a:lnTo>
                    <a:pt x="6572275" y="1132204"/>
                  </a:lnTo>
                  <a:lnTo>
                    <a:pt x="6567676" y="1177850"/>
                  </a:lnTo>
                  <a:lnTo>
                    <a:pt x="6554485" y="1220360"/>
                  </a:lnTo>
                  <a:lnTo>
                    <a:pt x="6533612" y="1258825"/>
                  </a:lnTo>
                  <a:lnTo>
                    <a:pt x="6505965" y="1292336"/>
                  </a:lnTo>
                  <a:lnTo>
                    <a:pt x="6472455" y="1319982"/>
                  </a:lnTo>
                  <a:lnTo>
                    <a:pt x="6433990" y="1340856"/>
                  </a:lnTo>
                  <a:lnTo>
                    <a:pt x="6391480" y="1354046"/>
                  </a:lnTo>
                  <a:lnTo>
                    <a:pt x="6345834" y="1358646"/>
                  </a:lnTo>
                  <a:lnTo>
                    <a:pt x="226440" y="1358646"/>
                  </a:lnTo>
                  <a:lnTo>
                    <a:pt x="180806" y="1354046"/>
                  </a:lnTo>
                  <a:lnTo>
                    <a:pt x="138301" y="1340856"/>
                  </a:lnTo>
                  <a:lnTo>
                    <a:pt x="99837" y="1319982"/>
                  </a:lnTo>
                  <a:lnTo>
                    <a:pt x="66324" y="1292336"/>
                  </a:lnTo>
                  <a:lnTo>
                    <a:pt x="38673" y="1258825"/>
                  </a:lnTo>
                  <a:lnTo>
                    <a:pt x="17795" y="1220360"/>
                  </a:lnTo>
                  <a:lnTo>
                    <a:pt x="4600" y="1177850"/>
                  </a:lnTo>
                  <a:lnTo>
                    <a:pt x="0" y="1132204"/>
                  </a:lnTo>
                  <a:lnTo>
                    <a:pt x="0" y="226441"/>
                  </a:lnTo>
                  <a:close/>
                </a:path>
              </a:pathLst>
            </a:custGeom>
            <a:ln w="9525">
              <a:solidFill>
                <a:srgbClr val="55CE7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" name="object 7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2500248" y="305930"/>
              <a:ext cx="1714500" cy="733945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2738628" y="1024127"/>
              <a:ext cx="1897379" cy="371855"/>
            </a:xfrm>
            <a:prstGeom prst="rect">
              <a:avLst/>
            </a:prstGeom>
          </p:spPr>
        </p:pic>
        <p:pic>
          <p:nvPicPr>
            <p:cNvPr id="9" name="object 9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4401312" y="1024127"/>
              <a:ext cx="1577339" cy="371855"/>
            </a:xfrm>
            <a:prstGeom prst="rect">
              <a:avLst/>
            </a:prstGeom>
          </p:spPr>
        </p:pic>
        <p:pic>
          <p:nvPicPr>
            <p:cNvPr id="10" name="object 10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3169920" y="1207007"/>
              <a:ext cx="1546859" cy="371855"/>
            </a:xfrm>
            <a:prstGeom prst="rect">
              <a:avLst/>
            </a:prstGeom>
          </p:spPr>
        </p:pic>
        <p:pic>
          <p:nvPicPr>
            <p:cNvPr id="11" name="object 11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4482083" y="1207007"/>
              <a:ext cx="284988" cy="371855"/>
            </a:xfrm>
            <a:prstGeom prst="rect">
              <a:avLst/>
            </a:prstGeom>
          </p:spPr>
        </p:pic>
        <p:pic>
          <p:nvPicPr>
            <p:cNvPr id="12" name="object 12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4571999" y="1207007"/>
              <a:ext cx="1013460" cy="371855"/>
            </a:xfrm>
            <a:prstGeom prst="rect">
              <a:avLst/>
            </a:prstGeom>
          </p:spPr>
        </p:pic>
        <p:pic>
          <p:nvPicPr>
            <p:cNvPr id="13" name="object 13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324612" y="234695"/>
              <a:ext cx="1719072" cy="1341120"/>
            </a:xfrm>
            <a:prstGeom prst="rect">
              <a:avLst/>
            </a:prstGeom>
          </p:spPr>
        </p:pic>
        <p:pic>
          <p:nvPicPr>
            <p:cNvPr id="14" name="object 14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5606795" y="8193022"/>
              <a:ext cx="1092707" cy="848868"/>
            </a:xfrm>
            <a:prstGeom prst="rect">
              <a:avLst/>
            </a:prstGeom>
          </p:spPr>
        </p:pic>
        <p:pic>
          <p:nvPicPr>
            <p:cNvPr id="15" name="object 15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109728" y="8193022"/>
              <a:ext cx="1092708" cy="848868"/>
            </a:xfrm>
            <a:prstGeom prst="rect">
              <a:avLst/>
            </a:prstGeom>
          </p:spPr>
        </p:pic>
      </p:grpSp>
      <p:sp>
        <p:nvSpPr>
          <p:cNvPr id="16" name="object 16"/>
          <p:cNvSpPr txBox="1"/>
          <p:nvPr/>
        </p:nvSpPr>
        <p:spPr>
          <a:xfrm>
            <a:off x="293014" y="1068451"/>
            <a:ext cx="5578475" cy="88011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2992755" marR="5080" indent="-431800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Arial"/>
                <a:cs typeface="Arial"/>
              </a:rPr>
              <a:t>6ta.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Edición</a:t>
            </a:r>
            <a:r>
              <a:rPr sz="1200" b="1" spc="-10" dirty="0">
                <a:latin typeface="Arial"/>
                <a:cs typeface="Arial"/>
              </a:rPr>
              <a:t> Volumen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I</a:t>
            </a:r>
            <a:r>
              <a:rPr sz="1200" b="1" spc="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Enero</a:t>
            </a:r>
            <a:r>
              <a:rPr sz="1200" b="1" spc="-3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a</a:t>
            </a:r>
            <a:r>
              <a:rPr sz="1200" b="1" spc="-2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Julio</a:t>
            </a:r>
            <a:r>
              <a:rPr sz="1200" b="1" spc="-5" dirty="0">
                <a:latin typeface="Arial"/>
                <a:cs typeface="Arial"/>
              </a:rPr>
              <a:t> </a:t>
            </a:r>
            <a:r>
              <a:rPr sz="1200" b="1" spc="-20" dirty="0">
                <a:latin typeface="Arial"/>
                <a:cs typeface="Arial"/>
              </a:rPr>
              <a:t>2021 </a:t>
            </a:r>
            <a:r>
              <a:rPr sz="1200" b="1" dirty="0">
                <a:latin typeface="Arial"/>
                <a:cs typeface="Arial"/>
              </a:rPr>
              <a:t>Revista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Semestral-</a:t>
            </a:r>
            <a:r>
              <a:rPr sz="1200" b="1" spc="-40" dirty="0">
                <a:latin typeface="Arial"/>
                <a:cs typeface="Arial"/>
              </a:rPr>
              <a:t> </a:t>
            </a:r>
            <a:r>
              <a:rPr sz="1200" b="1" spc="-10" dirty="0">
                <a:latin typeface="Arial"/>
                <a:cs typeface="Arial"/>
              </a:rPr>
              <a:t>Venezuela</a:t>
            </a:r>
            <a:endParaRPr sz="12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1025"/>
              </a:spcBef>
            </a:pPr>
            <a:endParaRPr sz="12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</a:pPr>
            <a:r>
              <a:rPr sz="1200" b="1" dirty="0">
                <a:latin typeface="Times New Roman"/>
                <a:cs typeface="Times New Roman"/>
              </a:rPr>
              <a:t>Cuadro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3.</a:t>
            </a:r>
            <a:r>
              <a:rPr sz="1200" b="1" spc="-5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Programa</a:t>
            </a:r>
            <a:r>
              <a:rPr sz="1200" b="1" i="1" spc="-25" dirty="0">
                <a:latin typeface="Times New Roman"/>
                <a:cs typeface="Times New Roman"/>
              </a:rPr>
              <a:t> </a:t>
            </a:r>
            <a:r>
              <a:rPr sz="1200" b="1" i="1" spc="-10" dirty="0">
                <a:latin typeface="Times New Roman"/>
                <a:cs typeface="Times New Roman"/>
              </a:rPr>
              <a:t>Instruccional</a:t>
            </a:r>
            <a:endParaRPr sz="1200">
              <a:latin typeface="Times New Roman"/>
              <a:cs typeface="Times New Roman"/>
            </a:endParaRPr>
          </a:p>
        </p:txBody>
      </p:sp>
      <p:graphicFrame>
        <p:nvGraphicFramePr>
          <p:cNvPr id="17" name="object 17"/>
          <p:cNvGraphicFramePr>
            <a:graphicFrameLocks noGrp="1"/>
          </p:cNvGraphicFramePr>
          <p:nvPr/>
        </p:nvGraphicFramePr>
        <p:xfrm>
          <a:off x="321297" y="2045335"/>
          <a:ext cx="6289675" cy="566737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58940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70027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182880">
                <a:tc>
                  <a:txBody>
                    <a:bodyPr/>
                    <a:lstStyle/>
                    <a:p>
                      <a:pPr marL="68580" marR="39370">
                        <a:lnSpc>
                          <a:spcPts val="1340"/>
                        </a:lnSpc>
                      </a:pPr>
                      <a:r>
                        <a:rPr sz="1200" b="1" spc="-10" dirty="0">
                          <a:latin typeface="Times New Roman"/>
                          <a:cs typeface="Times New Roman"/>
                        </a:rPr>
                        <a:t>CONTENIDO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ts val="1340"/>
                        </a:lnSpc>
                      </a:pPr>
                      <a:r>
                        <a:rPr sz="1200" b="1" dirty="0">
                          <a:latin typeface="Times New Roman"/>
                          <a:cs typeface="Times New Roman"/>
                        </a:rPr>
                        <a:t>ELEMENTO</a:t>
                      </a:r>
                      <a:r>
                        <a:rPr sz="1200" b="1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b="1" dirty="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sz="1200" b="1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b="1" spc="-10" dirty="0">
                          <a:latin typeface="Times New Roman"/>
                          <a:cs typeface="Times New Roman"/>
                        </a:rPr>
                        <a:t>COMPETENCIA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096645">
                <a:tc>
                  <a:txBody>
                    <a:bodyPr/>
                    <a:lstStyle/>
                    <a:p>
                      <a:pPr marL="68580" marR="39370">
                        <a:lnSpc>
                          <a:spcPct val="100000"/>
                        </a:lnSpc>
                        <a:spcBef>
                          <a:spcPts val="425"/>
                        </a:spcBef>
                      </a:pPr>
                      <a:r>
                        <a:rPr sz="1200" b="1" dirty="0">
                          <a:latin typeface="Times New Roman"/>
                          <a:cs typeface="Times New Roman"/>
                        </a:rPr>
                        <a:t>UNIDAD</a:t>
                      </a:r>
                      <a:r>
                        <a:rPr sz="1200" b="1" spc="-25" dirty="0">
                          <a:latin typeface="Times New Roman"/>
                          <a:cs typeface="Times New Roman"/>
                        </a:rPr>
                        <a:t> I: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L="68580" marR="479425">
                        <a:lnSpc>
                          <a:spcPct val="150000"/>
                        </a:lnSpc>
                      </a:pPr>
                      <a:r>
                        <a:rPr sz="1200" spc="-10" dirty="0">
                          <a:latin typeface="Times New Roman"/>
                          <a:cs typeface="Times New Roman"/>
                        </a:rPr>
                        <a:t>Tecnologías</a:t>
                      </a:r>
                      <a:r>
                        <a:rPr sz="1200" spc="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y</a:t>
                      </a:r>
                      <a:r>
                        <a:rPr sz="12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spc="-25" dirty="0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Información</a:t>
                      </a:r>
                      <a:r>
                        <a:rPr sz="1200" spc="-50" dirty="0">
                          <a:latin typeface="Times New Roman"/>
                          <a:cs typeface="Times New Roman"/>
                        </a:rPr>
                        <a:t> y </a:t>
                      </a:r>
                      <a:r>
                        <a:rPr sz="1200" spc="-10" dirty="0">
                          <a:latin typeface="Times New Roman"/>
                          <a:cs typeface="Times New Roman"/>
                        </a:rPr>
                        <a:t>Comunicación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5397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ct val="100000"/>
                        </a:lnSpc>
                        <a:spcBef>
                          <a:spcPts val="42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Analizar</a:t>
                      </a:r>
                      <a:r>
                        <a:rPr sz="1200" spc="28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las</a:t>
                      </a:r>
                      <a:r>
                        <a:rPr sz="1200" spc="-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potencialidades de</a:t>
                      </a:r>
                      <a:r>
                        <a:rPr sz="1200" spc="-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las</a:t>
                      </a:r>
                      <a:r>
                        <a:rPr sz="1200" spc="-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TIC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para el</a:t>
                      </a:r>
                      <a:r>
                        <a:rPr sz="1200" spc="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estudio</a:t>
                      </a:r>
                      <a:r>
                        <a:rPr sz="1200" spc="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y</a:t>
                      </a:r>
                      <a:r>
                        <a:rPr sz="12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desempeño</a:t>
                      </a:r>
                      <a:r>
                        <a:rPr sz="1200" spc="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en </a:t>
                      </a:r>
                      <a:r>
                        <a:rPr sz="1200" spc="-25" dirty="0">
                          <a:latin typeface="Times New Roman"/>
                          <a:cs typeface="Times New Roman"/>
                        </a:rPr>
                        <a:t>el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L="68580" marR="58419">
                        <a:lnSpc>
                          <a:spcPct val="15000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área</a:t>
                      </a:r>
                      <a:r>
                        <a:rPr sz="1200" spc="36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sz="1200" spc="37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Enfermería</a:t>
                      </a:r>
                      <a:r>
                        <a:rPr sz="1200" spc="38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aplicando</a:t>
                      </a:r>
                      <a:r>
                        <a:rPr sz="1200" spc="37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principios</a:t>
                      </a:r>
                      <a:r>
                        <a:rPr sz="1200" spc="38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y</a:t>
                      </a:r>
                      <a:r>
                        <a:rPr sz="1200" spc="34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valores</a:t>
                      </a:r>
                      <a:r>
                        <a:rPr sz="1200" spc="37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éticos,</a:t>
                      </a:r>
                      <a:r>
                        <a:rPr sz="1200" spc="36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morales</a:t>
                      </a:r>
                      <a:r>
                        <a:rPr sz="1200" spc="39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spc="-50" dirty="0">
                          <a:latin typeface="Times New Roman"/>
                          <a:cs typeface="Times New Roman"/>
                        </a:rPr>
                        <a:t>y </a:t>
                      </a:r>
                      <a:r>
                        <a:rPr sz="1200" spc="-10" dirty="0">
                          <a:latin typeface="Times New Roman"/>
                          <a:cs typeface="Times New Roman"/>
                        </a:rPr>
                        <a:t>humanísticos.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5397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822325">
                <a:tc>
                  <a:txBody>
                    <a:bodyPr/>
                    <a:lstStyle/>
                    <a:p>
                      <a:pPr marR="39370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L="68580" marR="39370">
                        <a:lnSpc>
                          <a:spcPct val="100000"/>
                        </a:lnSpc>
                      </a:pPr>
                      <a:r>
                        <a:rPr sz="1200" b="1" dirty="0">
                          <a:latin typeface="Times New Roman"/>
                          <a:cs typeface="Times New Roman"/>
                        </a:rPr>
                        <a:t>UNIDAD</a:t>
                      </a:r>
                      <a:r>
                        <a:rPr sz="1200" b="1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b="1" spc="-25" dirty="0">
                          <a:latin typeface="Times New Roman"/>
                          <a:cs typeface="Times New Roman"/>
                        </a:rPr>
                        <a:t>II</a:t>
                      </a:r>
                      <a:r>
                        <a:rPr sz="1200" spc="-25" dirty="0">
                          <a:latin typeface="Times New Roman"/>
                          <a:cs typeface="Times New Roman"/>
                        </a:rPr>
                        <a:t>: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L="68580" marR="39370">
                        <a:lnSpc>
                          <a:spcPct val="100000"/>
                        </a:lnSpc>
                        <a:spcBef>
                          <a:spcPts val="720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El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spc="-10" dirty="0">
                          <a:latin typeface="Times New Roman"/>
                          <a:cs typeface="Times New Roman"/>
                        </a:rPr>
                        <a:t>Computador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587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ct val="100000"/>
                        </a:lnSpc>
                        <a:spcBef>
                          <a:spcPts val="420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Administra</a:t>
                      </a:r>
                      <a:r>
                        <a:rPr sz="1200" spc="28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datos</a:t>
                      </a:r>
                      <a:r>
                        <a:rPr sz="1200" spc="3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e</a:t>
                      </a:r>
                      <a:r>
                        <a:rPr sz="1200" spc="29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información</a:t>
                      </a:r>
                      <a:r>
                        <a:rPr sz="1200" spc="3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mediante</a:t>
                      </a:r>
                      <a:r>
                        <a:rPr sz="1200" spc="30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herramientas</a:t>
                      </a:r>
                      <a:r>
                        <a:rPr sz="1200" spc="30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sz="1200" spc="30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software</a:t>
                      </a:r>
                      <a:r>
                        <a:rPr sz="1200" spc="3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spc="-50" dirty="0">
                          <a:latin typeface="Times New Roman"/>
                          <a:cs typeface="Times New Roman"/>
                        </a:rPr>
                        <a:t>y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L="68580" marR="58419">
                        <a:lnSpc>
                          <a:spcPct val="150000"/>
                        </a:lnSpc>
                        <a:spcBef>
                          <a:spcPts val="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hardware</a:t>
                      </a:r>
                      <a:r>
                        <a:rPr sz="1200" spc="-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del</a:t>
                      </a:r>
                      <a:r>
                        <a:rPr sz="1200" spc="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computador,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aplicando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principios</a:t>
                      </a:r>
                      <a:r>
                        <a:rPr sz="1200" spc="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y</a:t>
                      </a:r>
                      <a:r>
                        <a:rPr sz="12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valores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éticos,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morales</a:t>
                      </a:r>
                      <a:r>
                        <a:rPr sz="1200" spc="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spc="-50" dirty="0">
                          <a:latin typeface="Times New Roman"/>
                          <a:cs typeface="Times New Roman"/>
                        </a:rPr>
                        <a:t>y </a:t>
                      </a:r>
                      <a:r>
                        <a:rPr sz="1200" spc="-10" dirty="0">
                          <a:latin typeface="Times New Roman"/>
                          <a:cs typeface="Times New Roman"/>
                        </a:rPr>
                        <a:t>humanísticos.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5334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48640">
                <a:tc>
                  <a:txBody>
                    <a:bodyPr/>
                    <a:lstStyle/>
                    <a:p>
                      <a:pPr marL="68580" marR="39370">
                        <a:lnSpc>
                          <a:spcPct val="100000"/>
                        </a:lnSpc>
                        <a:spcBef>
                          <a:spcPts val="425"/>
                        </a:spcBef>
                      </a:pPr>
                      <a:r>
                        <a:rPr sz="1200" b="1" dirty="0">
                          <a:latin typeface="Times New Roman"/>
                          <a:cs typeface="Times New Roman"/>
                        </a:rPr>
                        <a:t>UNIDAD</a:t>
                      </a:r>
                      <a:r>
                        <a:rPr sz="1200" b="1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b="1" spc="-20" dirty="0">
                          <a:latin typeface="Times New Roman"/>
                          <a:cs typeface="Times New Roman"/>
                        </a:rPr>
                        <a:t>III</a:t>
                      </a:r>
                      <a:r>
                        <a:rPr sz="1200" spc="-20" dirty="0">
                          <a:latin typeface="Times New Roman"/>
                          <a:cs typeface="Times New Roman"/>
                        </a:rPr>
                        <a:t>: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L="68580" marR="39370">
                        <a:lnSpc>
                          <a:spcPct val="100000"/>
                        </a:lnSpc>
                        <a:spcBef>
                          <a:spcPts val="720"/>
                        </a:spcBef>
                      </a:pPr>
                      <a:r>
                        <a:rPr sz="1200" spc="-10" dirty="0">
                          <a:latin typeface="Times New Roman"/>
                          <a:cs typeface="Times New Roman"/>
                        </a:rPr>
                        <a:t>Internet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5397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ct val="100000"/>
                        </a:lnSpc>
                        <a:spcBef>
                          <a:spcPts val="425"/>
                        </a:spcBef>
                        <a:tabLst>
                          <a:tab pos="3041015" algn="l"/>
                        </a:tabLst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Obtener</a:t>
                      </a:r>
                      <a:r>
                        <a:rPr sz="1200" spc="229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información</a:t>
                      </a:r>
                      <a:r>
                        <a:rPr sz="1200" spc="254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confiable</a:t>
                      </a:r>
                      <a:r>
                        <a:rPr sz="1200" spc="26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y</a:t>
                      </a:r>
                      <a:r>
                        <a:rPr sz="1200" spc="2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sz="1200" spc="24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spc="-10" dirty="0">
                          <a:latin typeface="Times New Roman"/>
                          <a:cs typeface="Times New Roman"/>
                        </a:rPr>
                        <a:t>calidad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	utilizando</a:t>
                      </a:r>
                      <a:r>
                        <a:rPr sz="1200" spc="229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éticamente</a:t>
                      </a:r>
                      <a:r>
                        <a:rPr sz="1200" spc="2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spc="-25" dirty="0">
                          <a:latin typeface="Times New Roman"/>
                          <a:cs typeface="Times New Roman"/>
                        </a:rPr>
                        <a:t>las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L="68580">
                        <a:lnSpc>
                          <a:spcPct val="100000"/>
                        </a:lnSpc>
                        <a:spcBef>
                          <a:spcPts val="720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herramientas</a:t>
                      </a:r>
                      <a:r>
                        <a:rPr sz="1200" spc="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y</a:t>
                      </a:r>
                      <a:r>
                        <a:rPr sz="12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servicios</a:t>
                      </a:r>
                      <a:r>
                        <a:rPr sz="12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disponibles</a:t>
                      </a:r>
                      <a:r>
                        <a:rPr sz="12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sz="12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spc="-10" dirty="0">
                          <a:latin typeface="Times New Roman"/>
                          <a:cs typeface="Times New Roman"/>
                        </a:rPr>
                        <a:t>Internet.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5397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096645">
                <a:tc>
                  <a:txBody>
                    <a:bodyPr/>
                    <a:lstStyle/>
                    <a:p>
                      <a:pPr marR="39370">
                        <a:lnSpc>
                          <a:spcPct val="100000"/>
                        </a:lnSpc>
                        <a:spcBef>
                          <a:spcPts val="1205"/>
                        </a:spcBef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L="68580" marR="39370">
                        <a:lnSpc>
                          <a:spcPct val="100000"/>
                        </a:lnSpc>
                      </a:pPr>
                      <a:r>
                        <a:rPr sz="1200" b="1" dirty="0">
                          <a:latin typeface="Times New Roman"/>
                          <a:cs typeface="Times New Roman"/>
                        </a:rPr>
                        <a:t>UNIDAD</a:t>
                      </a:r>
                      <a:r>
                        <a:rPr sz="1200" b="1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b="1" spc="-20" dirty="0">
                          <a:latin typeface="Times New Roman"/>
                          <a:cs typeface="Times New Roman"/>
                        </a:rPr>
                        <a:t>III</a:t>
                      </a:r>
                      <a:r>
                        <a:rPr sz="1200" spc="-20" dirty="0">
                          <a:latin typeface="Times New Roman"/>
                          <a:cs typeface="Times New Roman"/>
                        </a:rPr>
                        <a:t>: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L="68580" marR="39370">
                        <a:lnSpc>
                          <a:spcPct val="100000"/>
                        </a:lnSpc>
                        <a:spcBef>
                          <a:spcPts val="72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Procesador</a:t>
                      </a:r>
                      <a:r>
                        <a:rPr sz="1200" spc="-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sz="1200" spc="-4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spc="-20" dirty="0">
                          <a:latin typeface="Times New Roman"/>
                          <a:cs typeface="Times New Roman"/>
                        </a:rPr>
                        <a:t>Texto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5303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 algn="just">
                        <a:lnSpc>
                          <a:spcPct val="100000"/>
                        </a:lnSpc>
                        <a:spcBef>
                          <a:spcPts val="42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Elaborar</a:t>
                      </a:r>
                      <a:r>
                        <a:rPr sz="1200" spc="38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documentos</a:t>
                      </a:r>
                      <a:r>
                        <a:rPr sz="1200" spc="40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mediante</a:t>
                      </a:r>
                      <a:r>
                        <a:rPr sz="1200" spc="40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el</a:t>
                      </a:r>
                      <a:r>
                        <a:rPr sz="1200" spc="40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uso</a:t>
                      </a:r>
                      <a:r>
                        <a:rPr sz="1200" spc="38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sz="1200" spc="409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comandos</a:t>
                      </a:r>
                      <a:r>
                        <a:rPr sz="1200" spc="39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que</a:t>
                      </a:r>
                      <a:r>
                        <a:rPr sz="1200" spc="38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integran</a:t>
                      </a:r>
                      <a:r>
                        <a:rPr sz="1200" spc="4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spc="-25" dirty="0">
                          <a:latin typeface="Times New Roman"/>
                          <a:cs typeface="Times New Roman"/>
                        </a:rPr>
                        <a:t>el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L="68580" marR="60960" algn="just">
                        <a:lnSpc>
                          <a:spcPts val="2160"/>
                        </a:lnSpc>
                        <a:spcBef>
                          <a:spcPts val="19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procesador</a:t>
                      </a:r>
                      <a:r>
                        <a:rPr sz="1200" spc="7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sz="1200" spc="7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texto,</a:t>
                      </a:r>
                      <a:r>
                        <a:rPr sz="1200" spc="8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como</a:t>
                      </a:r>
                      <a:r>
                        <a:rPr sz="1200" spc="8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medios</a:t>
                      </a:r>
                      <a:r>
                        <a:rPr sz="1200" spc="8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sz="1200" spc="8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expresión</a:t>
                      </a:r>
                      <a:r>
                        <a:rPr sz="1200" spc="10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sobre</a:t>
                      </a:r>
                      <a:r>
                        <a:rPr sz="1200" spc="6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tema</a:t>
                      </a:r>
                      <a:r>
                        <a:rPr sz="1200" spc="7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sz="1200" spc="8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interés</a:t>
                      </a:r>
                      <a:r>
                        <a:rPr sz="1200" spc="8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spc="-25" dirty="0">
                          <a:latin typeface="Times New Roman"/>
                          <a:cs typeface="Times New Roman"/>
                        </a:rPr>
                        <a:t>en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el</a:t>
                      </a:r>
                      <a:r>
                        <a:rPr sz="1200" spc="15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área</a:t>
                      </a:r>
                      <a:r>
                        <a:rPr sz="1200" spc="15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académica</a:t>
                      </a:r>
                      <a:r>
                        <a:rPr sz="1200" spc="16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y/o</a:t>
                      </a:r>
                      <a:r>
                        <a:rPr sz="1200" spc="15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profesional</a:t>
                      </a:r>
                      <a:r>
                        <a:rPr sz="1200" spc="16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aplicando</a:t>
                      </a:r>
                      <a:r>
                        <a:rPr sz="1200" spc="14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principios</a:t>
                      </a:r>
                      <a:r>
                        <a:rPr sz="1200" spc="17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y</a:t>
                      </a:r>
                      <a:r>
                        <a:rPr sz="1200" spc="1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valores</a:t>
                      </a:r>
                      <a:r>
                        <a:rPr sz="1200" spc="15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spc="-10" dirty="0">
                          <a:latin typeface="Times New Roman"/>
                          <a:cs typeface="Times New Roman"/>
                        </a:rPr>
                        <a:t>éticos,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morales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y</a:t>
                      </a:r>
                      <a:r>
                        <a:rPr sz="12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spc="-10" dirty="0">
                          <a:latin typeface="Times New Roman"/>
                          <a:cs typeface="Times New Roman"/>
                        </a:rPr>
                        <a:t>humanísticos.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5397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097280">
                <a:tc>
                  <a:txBody>
                    <a:bodyPr/>
                    <a:lstStyle/>
                    <a:p>
                      <a:pPr marR="39370">
                        <a:lnSpc>
                          <a:spcPct val="100000"/>
                        </a:lnSpc>
                        <a:spcBef>
                          <a:spcPts val="1205"/>
                        </a:spcBef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L="68580" marR="39370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1200" b="1" dirty="0">
                          <a:latin typeface="Times New Roman"/>
                          <a:cs typeface="Times New Roman"/>
                        </a:rPr>
                        <a:t>UNIDAD</a:t>
                      </a:r>
                      <a:r>
                        <a:rPr sz="1200" b="1" spc="-5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b="1" spc="-50" dirty="0">
                          <a:latin typeface="Times New Roman"/>
                          <a:cs typeface="Times New Roman"/>
                        </a:rPr>
                        <a:t>V:</a:t>
                      </a:r>
                      <a:r>
                        <a:rPr sz="1200" b="1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spc="-50" dirty="0">
                          <a:latin typeface="Times New Roman"/>
                          <a:cs typeface="Times New Roman"/>
                        </a:rPr>
                        <a:t>: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L="68580" marR="39370">
                        <a:lnSpc>
                          <a:spcPct val="100000"/>
                        </a:lnSpc>
                        <a:spcBef>
                          <a:spcPts val="720"/>
                        </a:spcBef>
                      </a:pPr>
                      <a:r>
                        <a:rPr sz="1200" spc="-10" dirty="0">
                          <a:latin typeface="Times New Roman"/>
                          <a:cs typeface="Times New Roman"/>
                        </a:rPr>
                        <a:t>Presentaciones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5303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 algn="just">
                        <a:lnSpc>
                          <a:spcPct val="100000"/>
                        </a:lnSpc>
                        <a:spcBef>
                          <a:spcPts val="42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Diseñar</a:t>
                      </a:r>
                      <a:r>
                        <a:rPr sz="1200" spc="1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presentación</a:t>
                      </a:r>
                      <a:r>
                        <a:rPr sz="1200" spc="1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audiovisual</a:t>
                      </a:r>
                      <a:r>
                        <a:rPr sz="1200" spc="1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sz="1200" spc="1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exponer</a:t>
                      </a:r>
                      <a:r>
                        <a:rPr sz="1200" spc="1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ideas</a:t>
                      </a:r>
                      <a:r>
                        <a:rPr sz="1200" spc="1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y</a:t>
                      </a:r>
                      <a:r>
                        <a:rPr sz="1200" spc="10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reflexiones</a:t>
                      </a:r>
                      <a:r>
                        <a:rPr sz="1200" spc="114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spc="-10" dirty="0">
                          <a:latin typeface="Times New Roman"/>
                          <a:cs typeface="Times New Roman"/>
                        </a:rPr>
                        <a:t>sobre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L="68580" marR="58419" algn="just">
                        <a:lnSpc>
                          <a:spcPct val="15000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temas</a:t>
                      </a:r>
                      <a:r>
                        <a:rPr sz="1200" spc="2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sz="1200" spc="229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interés</a:t>
                      </a:r>
                      <a:r>
                        <a:rPr sz="1200" spc="254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académico</a:t>
                      </a:r>
                      <a:r>
                        <a:rPr sz="1200" spc="26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y/o</a:t>
                      </a:r>
                      <a:r>
                        <a:rPr sz="1200" spc="2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profesional</a:t>
                      </a:r>
                      <a:r>
                        <a:rPr sz="1200" spc="2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utilizando</a:t>
                      </a:r>
                      <a:r>
                        <a:rPr sz="1200" spc="24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las</a:t>
                      </a:r>
                      <a:r>
                        <a:rPr sz="1200" spc="2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opciones</a:t>
                      </a:r>
                      <a:r>
                        <a:rPr sz="1200" spc="2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spc="-25" dirty="0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software</a:t>
                      </a:r>
                      <a:r>
                        <a:rPr sz="12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sz="1200" spc="-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presentación,</a:t>
                      </a:r>
                      <a:r>
                        <a:rPr sz="1200" spc="28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aplicando</a:t>
                      </a:r>
                      <a:r>
                        <a:rPr sz="1200" spc="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principios</a:t>
                      </a:r>
                      <a:r>
                        <a:rPr sz="1200" spc="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y</a:t>
                      </a:r>
                      <a:r>
                        <a:rPr sz="12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valores éticos,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morales</a:t>
                      </a:r>
                      <a:r>
                        <a:rPr sz="1200" spc="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spc="-50" dirty="0">
                          <a:latin typeface="Times New Roman"/>
                          <a:cs typeface="Times New Roman"/>
                        </a:rPr>
                        <a:t>y </a:t>
                      </a:r>
                      <a:r>
                        <a:rPr sz="1200" spc="-10" dirty="0">
                          <a:latin typeface="Times New Roman"/>
                          <a:cs typeface="Times New Roman"/>
                        </a:rPr>
                        <a:t>humanísticos.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5397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822960">
                <a:tc>
                  <a:txBody>
                    <a:bodyPr/>
                    <a:lstStyle/>
                    <a:p>
                      <a:pPr marR="39370">
                        <a:lnSpc>
                          <a:spcPct val="100000"/>
                        </a:lnSpc>
                        <a:spcBef>
                          <a:spcPts val="130"/>
                        </a:spcBef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L="68580" marR="39370">
                        <a:lnSpc>
                          <a:spcPct val="100000"/>
                        </a:lnSpc>
                      </a:pPr>
                      <a:r>
                        <a:rPr sz="1200" b="1" dirty="0">
                          <a:latin typeface="Times New Roman"/>
                          <a:cs typeface="Times New Roman"/>
                        </a:rPr>
                        <a:t>UNIDAD</a:t>
                      </a:r>
                      <a:r>
                        <a:rPr sz="1200" b="1" spc="-5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b="1" spc="-25" dirty="0">
                          <a:latin typeface="Times New Roman"/>
                          <a:cs typeface="Times New Roman"/>
                        </a:rPr>
                        <a:t>VI</a:t>
                      </a:r>
                      <a:r>
                        <a:rPr sz="1200" spc="-25" dirty="0">
                          <a:latin typeface="Times New Roman"/>
                          <a:cs typeface="Times New Roman"/>
                        </a:rPr>
                        <a:t>: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L="68580" marR="39370">
                        <a:lnSpc>
                          <a:spcPct val="100000"/>
                        </a:lnSpc>
                        <a:spcBef>
                          <a:spcPts val="720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Publicación</a:t>
                      </a:r>
                      <a:r>
                        <a:rPr sz="1200" spc="-7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spc="-25" dirty="0">
                          <a:latin typeface="Times New Roman"/>
                          <a:cs typeface="Times New Roman"/>
                        </a:rPr>
                        <a:t>Web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L="109855">
                        <a:lnSpc>
                          <a:spcPts val="1115"/>
                        </a:lnSpc>
                        <a:spcBef>
                          <a:spcPts val="155"/>
                        </a:spcBef>
                      </a:pPr>
                      <a:r>
                        <a:rPr sz="1200" b="1" i="1" dirty="0">
                          <a:latin typeface="Times New Roman"/>
                          <a:cs typeface="Times New Roman"/>
                        </a:rPr>
                        <a:t>Nota.</a:t>
                      </a:r>
                      <a:r>
                        <a:rPr sz="1200" b="1" i="1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Elaboración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spc="-20" dirty="0">
                          <a:latin typeface="Times New Roman"/>
                          <a:cs typeface="Times New Roman"/>
                        </a:rPr>
                        <a:t>propi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1651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ct val="100000"/>
                        </a:lnSpc>
                        <a:spcBef>
                          <a:spcPts val="430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Interactuar</a:t>
                      </a:r>
                      <a:r>
                        <a:rPr sz="1200" spc="20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sobre</a:t>
                      </a:r>
                      <a:r>
                        <a:rPr sz="1200" spc="2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contenidos</a:t>
                      </a:r>
                      <a:r>
                        <a:rPr sz="1200" spc="19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digitales</a:t>
                      </a:r>
                      <a:r>
                        <a:rPr sz="1200" spc="204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almacenadas</a:t>
                      </a:r>
                      <a:r>
                        <a:rPr sz="1200" spc="2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sz="1200" spc="19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la</a:t>
                      </a:r>
                      <a:r>
                        <a:rPr sz="1200" spc="19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red</a:t>
                      </a:r>
                      <a:r>
                        <a:rPr sz="1200" spc="19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spc="-10" dirty="0">
                          <a:latin typeface="Times New Roman"/>
                          <a:cs typeface="Times New Roman"/>
                        </a:rPr>
                        <a:t>utilizando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L="45085" marR="58419" indent="23495">
                        <a:lnSpc>
                          <a:spcPct val="150000"/>
                        </a:lnSpc>
                        <a:tabLst>
                          <a:tab pos="2400935" algn="l"/>
                        </a:tabLst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herramientas</a:t>
                      </a:r>
                      <a:r>
                        <a:rPr sz="1200" spc="28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sz="1200" spc="28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publicación</a:t>
                      </a:r>
                      <a:r>
                        <a:rPr sz="1200" spc="28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spc="-20" dirty="0">
                          <a:latin typeface="Times New Roman"/>
                          <a:cs typeface="Times New Roman"/>
                        </a:rPr>
                        <a:t>web,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	aplicando</a:t>
                      </a:r>
                      <a:r>
                        <a:rPr sz="1200" spc="29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practicando</a:t>
                      </a:r>
                      <a:r>
                        <a:rPr sz="1200" spc="29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principios</a:t>
                      </a:r>
                      <a:r>
                        <a:rPr sz="1200" spc="3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spc="-50" dirty="0">
                          <a:latin typeface="Times New Roman"/>
                          <a:cs typeface="Times New Roman"/>
                        </a:rPr>
                        <a:t>y </a:t>
                      </a:r>
                      <a:r>
                        <a:rPr sz="1800" spc="-67" baseline="-23148" dirty="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sz="1200" spc="-45" dirty="0">
                          <a:latin typeface="Times New Roman"/>
                          <a:cs typeface="Times New Roman"/>
                        </a:rPr>
                        <a:t>valores</a:t>
                      </a:r>
                      <a:r>
                        <a:rPr sz="1200" spc="-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éticos,</a:t>
                      </a:r>
                      <a:r>
                        <a:rPr sz="1200" spc="-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morales</a:t>
                      </a:r>
                      <a:r>
                        <a:rPr sz="1200" spc="-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y</a:t>
                      </a:r>
                      <a:r>
                        <a:rPr sz="12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spc="-10" dirty="0">
                          <a:latin typeface="Times New Roman"/>
                          <a:cs typeface="Times New Roman"/>
                        </a:rPr>
                        <a:t>humanísticos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5461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p:pic>
        <p:nvPicPr>
          <p:cNvPr id="18" name="object 18"/>
          <p:cNvPicPr/>
          <p:nvPr/>
        </p:nvPicPr>
        <p:blipFill>
          <a:blip r:embed="rId13" cstate="print"/>
          <a:stretch>
            <a:fillRect/>
          </a:stretch>
        </p:blipFill>
        <p:spPr>
          <a:xfrm>
            <a:off x="4653153" y="142938"/>
            <a:ext cx="1805304" cy="893889"/>
          </a:xfrm>
          <a:prstGeom prst="rect">
            <a:avLst/>
          </a:prstGeom>
        </p:spPr>
      </p:pic>
      <p:sp>
        <p:nvSpPr>
          <p:cNvPr id="19" name="object 19"/>
          <p:cNvSpPr txBox="1"/>
          <p:nvPr/>
        </p:nvSpPr>
        <p:spPr>
          <a:xfrm>
            <a:off x="1211681" y="8188580"/>
            <a:ext cx="4498975" cy="760095"/>
          </a:xfrm>
          <a:prstGeom prst="rect">
            <a:avLst/>
          </a:prstGeom>
        </p:spPr>
        <p:txBody>
          <a:bodyPr vert="horz" wrap="square" lIns="0" tIns="3175" rIns="0" bIns="0" rtlCol="0">
            <a:spAutoFit/>
          </a:bodyPr>
          <a:lstStyle/>
          <a:p>
            <a:pPr marL="12065" marR="5080" indent="1270" algn="ctr">
              <a:lnSpc>
                <a:spcPts val="1320"/>
              </a:lnSpc>
              <a:spcBef>
                <a:spcPts val="25"/>
              </a:spcBef>
            </a:pPr>
            <a:r>
              <a:rPr sz="1100" b="1" dirty="0">
                <a:latin typeface="Times New Roman"/>
                <a:cs typeface="Times New Roman"/>
              </a:rPr>
              <a:t>Actualización</a:t>
            </a:r>
            <a:r>
              <a:rPr sz="1100" b="1" spc="-4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del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Diseño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Instruccional</a:t>
            </a:r>
            <a:r>
              <a:rPr sz="1100" b="1" spc="-5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de</a:t>
            </a:r>
            <a:r>
              <a:rPr sz="1100" b="1" spc="-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la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Asignatura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Introducción</a:t>
            </a:r>
            <a:r>
              <a:rPr sz="1100" b="1" spc="-4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</a:t>
            </a:r>
            <a:r>
              <a:rPr sz="1100" b="1" spc="-5" dirty="0">
                <a:latin typeface="Times New Roman"/>
                <a:cs typeface="Times New Roman"/>
              </a:rPr>
              <a:t> </a:t>
            </a:r>
            <a:r>
              <a:rPr sz="1100" b="1" spc="-25" dirty="0">
                <a:latin typeface="Times New Roman"/>
                <a:cs typeface="Times New Roman"/>
              </a:rPr>
              <a:t>la </a:t>
            </a:r>
            <a:r>
              <a:rPr sz="1100" b="1" dirty="0">
                <a:latin typeface="Times New Roman"/>
                <a:cs typeface="Times New Roman"/>
              </a:rPr>
              <a:t>Computación</a:t>
            </a:r>
            <a:r>
              <a:rPr sz="1100" b="1" spc="-4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del</a:t>
            </a:r>
            <a:r>
              <a:rPr sz="1100" b="1" spc="-1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II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Semestre</a:t>
            </a:r>
            <a:r>
              <a:rPr sz="1100" b="1" spc="-4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de</a:t>
            </a:r>
            <a:r>
              <a:rPr sz="1100" b="1" spc="-1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Enfermería</a:t>
            </a:r>
            <a:r>
              <a:rPr sz="1100" b="1" spc="-4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del</a:t>
            </a:r>
            <a:r>
              <a:rPr sz="1100" b="1" spc="-1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Decanato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de</a:t>
            </a:r>
            <a:r>
              <a:rPr sz="1100" b="1" spc="-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Ciencias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de</a:t>
            </a:r>
            <a:r>
              <a:rPr sz="1100" b="1" spc="-5" dirty="0">
                <a:latin typeface="Times New Roman"/>
                <a:cs typeface="Times New Roman"/>
              </a:rPr>
              <a:t> </a:t>
            </a:r>
            <a:r>
              <a:rPr sz="1100" b="1" spc="-25" dirty="0">
                <a:latin typeface="Times New Roman"/>
                <a:cs typeface="Times New Roman"/>
              </a:rPr>
              <a:t>la </a:t>
            </a:r>
            <a:r>
              <a:rPr sz="1100" b="1" dirty="0">
                <a:latin typeface="Times New Roman"/>
                <a:cs typeface="Times New Roman"/>
              </a:rPr>
              <a:t>Salud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de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la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UCLA,</a:t>
            </a:r>
            <a:r>
              <a:rPr sz="1100" b="1" spc="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Barquisimeto,</a:t>
            </a:r>
            <a:r>
              <a:rPr sz="1100" b="1" spc="-6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Estado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spc="-20" dirty="0">
                <a:latin typeface="Times New Roman"/>
                <a:cs typeface="Times New Roman"/>
              </a:rPr>
              <a:t>Lara</a:t>
            </a:r>
            <a:endParaRPr sz="1100">
              <a:latin typeface="Times New Roman"/>
              <a:cs typeface="Times New Roman"/>
            </a:endParaRPr>
          </a:p>
          <a:p>
            <a:pPr marL="2540" algn="ctr">
              <a:lnSpc>
                <a:spcPct val="100000"/>
              </a:lnSpc>
              <a:spcBef>
                <a:spcPts val="439"/>
              </a:spcBef>
            </a:pPr>
            <a:r>
              <a:rPr sz="1200" b="1" dirty="0">
                <a:latin typeface="Times New Roman"/>
                <a:cs typeface="Times New Roman"/>
              </a:rPr>
              <a:t>Ing.</a:t>
            </a:r>
            <a:r>
              <a:rPr sz="1200" b="1" spc="-4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Keyla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Torrealba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20" name="object 20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71932" rIns="0" bIns="0" rtlCol="0">
            <a:spAutoFit/>
          </a:bodyPr>
          <a:lstStyle/>
          <a:p>
            <a:pPr marL="116839">
              <a:lnSpc>
                <a:spcPts val="1410"/>
              </a:lnSpc>
            </a:pPr>
            <a:fld id="{81D60167-4931-47E6-BA6A-407CBD079E47}" type="slidenum">
              <a:rPr spc="-25" dirty="0"/>
              <a:t>161</a:t>
            </a:fld>
            <a:endParaRPr spc="-25" dirty="0"/>
          </a:p>
        </p:txBody>
      </p:sp>
      <p:grpSp>
        <p:nvGrpSpPr>
          <p:cNvPr id="21" name="Grupo 20">
            <a:extLst>
              <a:ext uri="{FF2B5EF4-FFF2-40B4-BE49-F238E27FC236}">
                <a16:creationId xmlns:a16="http://schemas.microsoft.com/office/drawing/2014/main" id="{9C0C64C2-431D-2738-4107-A5E32D564D1D}"/>
              </a:ext>
            </a:extLst>
          </p:cNvPr>
          <p:cNvGrpSpPr/>
          <p:nvPr/>
        </p:nvGrpSpPr>
        <p:grpSpPr>
          <a:xfrm>
            <a:off x="95998" y="136780"/>
            <a:ext cx="6665976" cy="1452626"/>
            <a:chOff x="470065" y="1951410"/>
            <a:chExt cx="6665976" cy="1452626"/>
          </a:xfrm>
        </p:grpSpPr>
        <p:grpSp>
          <p:nvGrpSpPr>
            <p:cNvPr id="22" name="object 12">
              <a:extLst>
                <a:ext uri="{FF2B5EF4-FFF2-40B4-BE49-F238E27FC236}">
                  <a16:creationId xmlns:a16="http://schemas.microsoft.com/office/drawing/2014/main" id="{F2F9A61A-6ACF-2F7A-1A30-D169A03C4DE7}"/>
                </a:ext>
              </a:extLst>
            </p:cNvPr>
            <p:cNvGrpSpPr/>
            <p:nvPr/>
          </p:nvGrpSpPr>
          <p:grpSpPr>
            <a:xfrm>
              <a:off x="470065" y="1951664"/>
              <a:ext cx="6665976" cy="1452372"/>
              <a:chOff x="96011" y="115823"/>
              <a:chExt cx="6665976" cy="1452372"/>
            </a:xfrm>
          </p:grpSpPr>
          <p:pic>
            <p:nvPicPr>
              <p:cNvPr id="26" name="object 13">
                <a:extLst>
                  <a:ext uri="{FF2B5EF4-FFF2-40B4-BE49-F238E27FC236}">
                    <a16:creationId xmlns:a16="http://schemas.microsoft.com/office/drawing/2014/main" id="{AA96A389-BDFB-A752-29CE-6E65DF56851B}"/>
                  </a:ext>
                </a:extLst>
              </p:cNvPr>
              <p:cNvPicPr/>
              <p:nvPr/>
            </p:nvPicPr>
            <p:blipFill>
              <a:blip r:embed="rId3" cstate="print"/>
              <a:stretch>
                <a:fillRect/>
              </a:stretch>
            </p:blipFill>
            <p:spPr>
              <a:xfrm>
                <a:off x="96011" y="115823"/>
                <a:ext cx="6665976" cy="1452372"/>
              </a:xfrm>
              <a:prstGeom prst="rect">
                <a:avLst/>
              </a:prstGeom>
            </p:spPr>
          </p:pic>
          <p:pic>
            <p:nvPicPr>
              <p:cNvPr id="27" name="object 14">
                <a:extLst>
                  <a:ext uri="{FF2B5EF4-FFF2-40B4-BE49-F238E27FC236}">
                    <a16:creationId xmlns:a16="http://schemas.microsoft.com/office/drawing/2014/main" id="{000EDA01-A8B9-60EC-D35F-3E013E85D931}"/>
                  </a:ext>
                </a:extLst>
              </p:cNvPr>
              <p:cNvPicPr/>
              <p:nvPr/>
            </p:nvPicPr>
            <p:blipFill>
              <a:blip r:embed="rId4" cstate="print"/>
              <a:stretch>
                <a:fillRect/>
              </a:stretch>
            </p:blipFill>
            <p:spPr>
              <a:xfrm>
                <a:off x="142849" y="142875"/>
                <a:ext cx="6572275" cy="1358646"/>
              </a:xfrm>
              <a:prstGeom prst="rect">
                <a:avLst/>
              </a:prstGeom>
            </p:spPr>
          </p:pic>
          <p:sp>
            <p:nvSpPr>
              <p:cNvPr id="28" name="object 15">
                <a:extLst>
                  <a:ext uri="{FF2B5EF4-FFF2-40B4-BE49-F238E27FC236}">
                    <a16:creationId xmlns:a16="http://schemas.microsoft.com/office/drawing/2014/main" id="{1514BAC1-E353-B19A-651F-C252BF9E21EA}"/>
                  </a:ext>
                </a:extLst>
              </p:cNvPr>
              <p:cNvSpPr/>
              <p:nvPr/>
            </p:nvSpPr>
            <p:spPr>
              <a:xfrm>
                <a:off x="142849" y="142875"/>
                <a:ext cx="6572884" cy="1358900"/>
              </a:xfrm>
              <a:custGeom>
                <a:avLst/>
                <a:gdLst/>
                <a:ahLst/>
                <a:cxnLst/>
                <a:rect l="l" t="t" r="r" b="b"/>
                <a:pathLst>
                  <a:path w="6572884" h="1358900">
                    <a:moveTo>
                      <a:pt x="0" y="226441"/>
                    </a:moveTo>
                    <a:lnTo>
                      <a:pt x="4600" y="180795"/>
                    </a:lnTo>
                    <a:lnTo>
                      <a:pt x="17795" y="138285"/>
                    </a:lnTo>
                    <a:lnTo>
                      <a:pt x="38673" y="99820"/>
                    </a:lnTo>
                    <a:lnTo>
                      <a:pt x="66324" y="66309"/>
                    </a:lnTo>
                    <a:lnTo>
                      <a:pt x="99837" y="38663"/>
                    </a:lnTo>
                    <a:lnTo>
                      <a:pt x="138301" y="17789"/>
                    </a:lnTo>
                    <a:lnTo>
                      <a:pt x="180806" y="4599"/>
                    </a:lnTo>
                    <a:lnTo>
                      <a:pt x="226440" y="0"/>
                    </a:lnTo>
                    <a:lnTo>
                      <a:pt x="6345834" y="0"/>
                    </a:lnTo>
                    <a:lnTo>
                      <a:pt x="6391480" y="4599"/>
                    </a:lnTo>
                    <a:lnTo>
                      <a:pt x="6433990" y="17789"/>
                    </a:lnTo>
                    <a:lnTo>
                      <a:pt x="6472455" y="38663"/>
                    </a:lnTo>
                    <a:lnTo>
                      <a:pt x="6505965" y="66309"/>
                    </a:lnTo>
                    <a:lnTo>
                      <a:pt x="6533612" y="99820"/>
                    </a:lnTo>
                    <a:lnTo>
                      <a:pt x="6554485" y="138285"/>
                    </a:lnTo>
                    <a:lnTo>
                      <a:pt x="6567676" y="180795"/>
                    </a:lnTo>
                    <a:lnTo>
                      <a:pt x="6572275" y="226441"/>
                    </a:lnTo>
                    <a:lnTo>
                      <a:pt x="6572275" y="1132204"/>
                    </a:lnTo>
                    <a:lnTo>
                      <a:pt x="6567676" y="1177850"/>
                    </a:lnTo>
                    <a:lnTo>
                      <a:pt x="6554485" y="1220360"/>
                    </a:lnTo>
                    <a:lnTo>
                      <a:pt x="6533612" y="1258825"/>
                    </a:lnTo>
                    <a:lnTo>
                      <a:pt x="6505965" y="1292336"/>
                    </a:lnTo>
                    <a:lnTo>
                      <a:pt x="6472455" y="1319982"/>
                    </a:lnTo>
                    <a:lnTo>
                      <a:pt x="6433990" y="1340856"/>
                    </a:lnTo>
                    <a:lnTo>
                      <a:pt x="6391480" y="1354046"/>
                    </a:lnTo>
                    <a:lnTo>
                      <a:pt x="6345834" y="1358646"/>
                    </a:lnTo>
                    <a:lnTo>
                      <a:pt x="226440" y="1358646"/>
                    </a:lnTo>
                    <a:lnTo>
                      <a:pt x="180806" y="1354046"/>
                    </a:lnTo>
                    <a:lnTo>
                      <a:pt x="138301" y="1340856"/>
                    </a:lnTo>
                    <a:lnTo>
                      <a:pt x="99837" y="1319982"/>
                    </a:lnTo>
                    <a:lnTo>
                      <a:pt x="66324" y="1292336"/>
                    </a:lnTo>
                    <a:lnTo>
                      <a:pt x="38673" y="1258825"/>
                    </a:lnTo>
                    <a:lnTo>
                      <a:pt x="17795" y="1220360"/>
                    </a:lnTo>
                    <a:lnTo>
                      <a:pt x="4600" y="1177850"/>
                    </a:lnTo>
                    <a:lnTo>
                      <a:pt x="0" y="1132204"/>
                    </a:lnTo>
                    <a:lnTo>
                      <a:pt x="0" y="226441"/>
                    </a:lnTo>
                    <a:close/>
                  </a:path>
                </a:pathLst>
              </a:custGeom>
              <a:ln w="9525">
                <a:solidFill>
                  <a:srgbClr val="55CE74"/>
                </a:solidFill>
              </a:ln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pic>
            <p:nvPicPr>
              <p:cNvPr id="29" name="object 16">
                <a:extLst>
                  <a:ext uri="{FF2B5EF4-FFF2-40B4-BE49-F238E27FC236}">
                    <a16:creationId xmlns:a16="http://schemas.microsoft.com/office/drawing/2014/main" id="{2E79A5BC-28D9-E03B-F7F4-8074D36505B7}"/>
                  </a:ext>
                </a:extLst>
              </p:cNvPr>
              <p:cNvPicPr/>
              <p:nvPr/>
            </p:nvPicPr>
            <p:blipFill>
              <a:blip r:embed="rId5" cstate="print"/>
              <a:stretch>
                <a:fillRect/>
              </a:stretch>
            </p:blipFill>
            <p:spPr>
              <a:xfrm>
                <a:off x="2500248" y="305930"/>
                <a:ext cx="1714500" cy="733945"/>
              </a:xfrm>
              <a:prstGeom prst="rect">
                <a:avLst/>
              </a:prstGeom>
            </p:spPr>
          </p:pic>
        </p:grpSp>
        <p:sp>
          <p:nvSpPr>
            <p:cNvPr id="23" name="object 16">
              <a:extLst>
                <a:ext uri="{FF2B5EF4-FFF2-40B4-BE49-F238E27FC236}">
                  <a16:creationId xmlns:a16="http://schemas.microsoft.com/office/drawing/2014/main" id="{66777DFF-275D-5BCA-D37D-F138BDF0CFD7}"/>
                </a:ext>
              </a:extLst>
            </p:cNvPr>
            <p:cNvSpPr txBox="1"/>
            <p:nvPr/>
          </p:nvSpPr>
          <p:spPr>
            <a:xfrm>
              <a:off x="2775727" y="2875716"/>
              <a:ext cx="3332858" cy="391795"/>
            </a:xfrm>
            <a:prstGeom prst="rect">
              <a:avLst/>
            </a:prstGeom>
            <a:noFill/>
          </p:spPr>
          <p:txBody>
            <a:bodyPr vert="horz" wrap="square" lIns="0" tIns="12700" rIns="0" bIns="0" rtlCol="0">
              <a:spAutoFit/>
            </a:bodyPr>
            <a:lstStyle/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Volumen 4,  Número 1  Enero a Julio 2021</a:t>
              </a:r>
            </a:p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Revista Semestral. Venezuela</a:t>
              </a:r>
              <a:endParaRPr sz="1200" dirty="0">
                <a:latin typeface="Arial"/>
                <a:cs typeface="Arial"/>
              </a:endParaRPr>
            </a:p>
          </p:txBody>
        </p:sp>
        <p:pic>
          <p:nvPicPr>
            <p:cNvPr id="24" name="object 25">
              <a:extLst>
                <a:ext uri="{FF2B5EF4-FFF2-40B4-BE49-F238E27FC236}">
                  <a16:creationId xmlns:a16="http://schemas.microsoft.com/office/drawing/2014/main" id="{250101E1-9CA8-CAD2-F911-DCE8DB35C622}"/>
                </a:ext>
              </a:extLst>
            </p:cNvPr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470065" y="2027896"/>
              <a:ext cx="2305662" cy="1053903"/>
            </a:xfrm>
            <a:prstGeom prst="rect">
              <a:avLst/>
            </a:prstGeom>
          </p:spPr>
        </p:pic>
        <p:pic>
          <p:nvPicPr>
            <p:cNvPr id="25" name="object 31">
              <a:extLst>
                <a:ext uri="{FF2B5EF4-FFF2-40B4-BE49-F238E27FC236}">
                  <a16:creationId xmlns:a16="http://schemas.microsoft.com/office/drawing/2014/main" id="{5B02ADD1-CBD0-5BD9-B913-FA53DED9A900}"/>
                </a:ext>
              </a:extLst>
            </p:cNvPr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4932681" y="1951410"/>
              <a:ext cx="1805304" cy="893889"/>
            </a:xfrm>
            <a:prstGeom prst="rect">
              <a:avLst/>
            </a:prstGeom>
          </p:spPr>
        </p:pic>
      </p:grpSp>
    </p:spTree>
  </p:cSld>
  <p:clrMapOvr>
    <a:masterClrMapping/>
  </p:clrMapOvr>
</p:sld>
</file>

<file path=ppt/slides/slide1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94485" y="115823"/>
            <a:ext cx="6669405" cy="8926195"/>
            <a:chOff x="94485" y="115823"/>
            <a:chExt cx="6669405" cy="8926195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204216" y="8651747"/>
              <a:ext cx="6518148" cy="158496"/>
            </a:xfrm>
            <a:prstGeom prst="rect">
              <a:avLst/>
            </a:prstGeom>
          </p:spPr>
        </p:pic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96012" y="115823"/>
              <a:ext cx="6665976" cy="1452372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42849" y="142875"/>
              <a:ext cx="6572275" cy="1358646"/>
            </a:xfrm>
            <a:prstGeom prst="rect">
              <a:avLst/>
            </a:prstGeom>
          </p:spPr>
        </p:pic>
        <p:sp>
          <p:nvSpPr>
            <p:cNvPr id="6" name="object 6"/>
            <p:cNvSpPr/>
            <p:nvPr/>
          </p:nvSpPr>
          <p:spPr>
            <a:xfrm>
              <a:off x="142849" y="142875"/>
              <a:ext cx="6572884" cy="1358900"/>
            </a:xfrm>
            <a:custGeom>
              <a:avLst/>
              <a:gdLst/>
              <a:ahLst/>
              <a:cxnLst/>
              <a:rect l="l" t="t" r="r" b="b"/>
              <a:pathLst>
                <a:path w="6572884" h="1358900">
                  <a:moveTo>
                    <a:pt x="0" y="226441"/>
                  </a:moveTo>
                  <a:lnTo>
                    <a:pt x="4600" y="180795"/>
                  </a:lnTo>
                  <a:lnTo>
                    <a:pt x="17795" y="138285"/>
                  </a:lnTo>
                  <a:lnTo>
                    <a:pt x="38673" y="99820"/>
                  </a:lnTo>
                  <a:lnTo>
                    <a:pt x="66324" y="66309"/>
                  </a:lnTo>
                  <a:lnTo>
                    <a:pt x="99837" y="38663"/>
                  </a:lnTo>
                  <a:lnTo>
                    <a:pt x="138301" y="17789"/>
                  </a:lnTo>
                  <a:lnTo>
                    <a:pt x="180806" y="4599"/>
                  </a:lnTo>
                  <a:lnTo>
                    <a:pt x="226440" y="0"/>
                  </a:lnTo>
                  <a:lnTo>
                    <a:pt x="6345834" y="0"/>
                  </a:lnTo>
                  <a:lnTo>
                    <a:pt x="6391480" y="4599"/>
                  </a:lnTo>
                  <a:lnTo>
                    <a:pt x="6433990" y="17789"/>
                  </a:lnTo>
                  <a:lnTo>
                    <a:pt x="6472455" y="38663"/>
                  </a:lnTo>
                  <a:lnTo>
                    <a:pt x="6505965" y="66309"/>
                  </a:lnTo>
                  <a:lnTo>
                    <a:pt x="6533612" y="99820"/>
                  </a:lnTo>
                  <a:lnTo>
                    <a:pt x="6554485" y="138285"/>
                  </a:lnTo>
                  <a:lnTo>
                    <a:pt x="6567676" y="180795"/>
                  </a:lnTo>
                  <a:lnTo>
                    <a:pt x="6572275" y="226441"/>
                  </a:lnTo>
                  <a:lnTo>
                    <a:pt x="6572275" y="1132204"/>
                  </a:lnTo>
                  <a:lnTo>
                    <a:pt x="6567676" y="1177850"/>
                  </a:lnTo>
                  <a:lnTo>
                    <a:pt x="6554485" y="1220360"/>
                  </a:lnTo>
                  <a:lnTo>
                    <a:pt x="6533612" y="1258825"/>
                  </a:lnTo>
                  <a:lnTo>
                    <a:pt x="6505965" y="1292336"/>
                  </a:lnTo>
                  <a:lnTo>
                    <a:pt x="6472455" y="1319982"/>
                  </a:lnTo>
                  <a:lnTo>
                    <a:pt x="6433990" y="1340856"/>
                  </a:lnTo>
                  <a:lnTo>
                    <a:pt x="6391480" y="1354046"/>
                  </a:lnTo>
                  <a:lnTo>
                    <a:pt x="6345834" y="1358646"/>
                  </a:lnTo>
                  <a:lnTo>
                    <a:pt x="226440" y="1358646"/>
                  </a:lnTo>
                  <a:lnTo>
                    <a:pt x="180806" y="1354046"/>
                  </a:lnTo>
                  <a:lnTo>
                    <a:pt x="138301" y="1340856"/>
                  </a:lnTo>
                  <a:lnTo>
                    <a:pt x="99837" y="1319982"/>
                  </a:lnTo>
                  <a:lnTo>
                    <a:pt x="66324" y="1292336"/>
                  </a:lnTo>
                  <a:lnTo>
                    <a:pt x="38673" y="1258825"/>
                  </a:lnTo>
                  <a:lnTo>
                    <a:pt x="17795" y="1220360"/>
                  </a:lnTo>
                  <a:lnTo>
                    <a:pt x="4600" y="1177850"/>
                  </a:lnTo>
                  <a:lnTo>
                    <a:pt x="0" y="1132204"/>
                  </a:lnTo>
                  <a:lnTo>
                    <a:pt x="0" y="226441"/>
                  </a:lnTo>
                  <a:close/>
                </a:path>
              </a:pathLst>
            </a:custGeom>
            <a:ln w="9525">
              <a:solidFill>
                <a:srgbClr val="55CE7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" name="object 7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2500248" y="305930"/>
              <a:ext cx="1714500" cy="733945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2738628" y="1024127"/>
              <a:ext cx="1897379" cy="371855"/>
            </a:xfrm>
            <a:prstGeom prst="rect">
              <a:avLst/>
            </a:prstGeom>
          </p:spPr>
        </p:pic>
        <p:pic>
          <p:nvPicPr>
            <p:cNvPr id="9" name="object 9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4401312" y="1024127"/>
              <a:ext cx="1577339" cy="371855"/>
            </a:xfrm>
            <a:prstGeom prst="rect">
              <a:avLst/>
            </a:prstGeom>
          </p:spPr>
        </p:pic>
        <p:pic>
          <p:nvPicPr>
            <p:cNvPr id="10" name="object 10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3169920" y="1207007"/>
              <a:ext cx="1546859" cy="371855"/>
            </a:xfrm>
            <a:prstGeom prst="rect">
              <a:avLst/>
            </a:prstGeom>
          </p:spPr>
        </p:pic>
        <p:pic>
          <p:nvPicPr>
            <p:cNvPr id="11" name="object 11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4482083" y="1207007"/>
              <a:ext cx="284988" cy="371855"/>
            </a:xfrm>
            <a:prstGeom prst="rect">
              <a:avLst/>
            </a:prstGeom>
          </p:spPr>
        </p:pic>
        <p:pic>
          <p:nvPicPr>
            <p:cNvPr id="12" name="object 12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4571999" y="1207007"/>
              <a:ext cx="1013460" cy="371855"/>
            </a:xfrm>
            <a:prstGeom prst="rect">
              <a:avLst/>
            </a:prstGeom>
          </p:spPr>
        </p:pic>
        <p:pic>
          <p:nvPicPr>
            <p:cNvPr id="13" name="object 13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324612" y="234695"/>
              <a:ext cx="1719072" cy="1341120"/>
            </a:xfrm>
            <a:prstGeom prst="rect">
              <a:avLst/>
            </a:prstGeom>
          </p:spPr>
        </p:pic>
        <p:pic>
          <p:nvPicPr>
            <p:cNvPr id="14" name="object 14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5606795" y="8193022"/>
              <a:ext cx="1092707" cy="848868"/>
            </a:xfrm>
            <a:prstGeom prst="rect">
              <a:avLst/>
            </a:prstGeom>
          </p:spPr>
        </p:pic>
        <p:pic>
          <p:nvPicPr>
            <p:cNvPr id="15" name="object 15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109728" y="8193022"/>
              <a:ext cx="1092708" cy="848868"/>
            </a:xfrm>
            <a:prstGeom prst="rect">
              <a:avLst/>
            </a:prstGeom>
          </p:spPr>
        </p:pic>
      </p:grpSp>
      <p:sp>
        <p:nvSpPr>
          <p:cNvPr id="16" name="object 16"/>
          <p:cNvSpPr txBox="1"/>
          <p:nvPr/>
        </p:nvSpPr>
        <p:spPr>
          <a:xfrm>
            <a:off x="221691" y="1068451"/>
            <a:ext cx="6417945" cy="638683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063875" marR="772795" indent="-431800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Arial"/>
                <a:cs typeface="Arial"/>
              </a:rPr>
              <a:t>6ta.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Edición</a:t>
            </a:r>
            <a:r>
              <a:rPr sz="1200" b="1" spc="-10" dirty="0">
                <a:latin typeface="Arial"/>
                <a:cs typeface="Arial"/>
              </a:rPr>
              <a:t> Volumen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I</a:t>
            </a:r>
            <a:r>
              <a:rPr sz="1200" b="1" spc="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Enero</a:t>
            </a:r>
            <a:r>
              <a:rPr sz="1200" b="1" spc="-3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a</a:t>
            </a:r>
            <a:r>
              <a:rPr sz="1200" b="1" spc="-2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Julio</a:t>
            </a:r>
            <a:r>
              <a:rPr sz="1200" b="1" spc="-5" dirty="0">
                <a:latin typeface="Arial"/>
                <a:cs typeface="Arial"/>
              </a:rPr>
              <a:t> </a:t>
            </a:r>
            <a:r>
              <a:rPr sz="1200" b="1" spc="-20" dirty="0">
                <a:latin typeface="Arial"/>
                <a:cs typeface="Arial"/>
              </a:rPr>
              <a:t>2021 </a:t>
            </a:r>
            <a:r>
              <a:rPr sz="1200" b="1" dirty="0">
                <a:latin typeface="Arial"/>
                <a:cs typeface="Arial"/>
              </a:rPr>
              <a:t>Revista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Semestral-</a:t>
            </a:r>
            <a:r>
              <a:rPr sz="1200" b="1" spc="-40" dirty="0">
                <a:latin typeface="Arial"/>
                <a:cs typeface="Arial"/>
              </a:rPr>
              <a:t> </a:t>
            </a:r>
            <a:r>
              <a:rPr sz="1200" b="1" spc="-10" dirty="0">
                <a:latin typeface="Arial"/>
                <a:cs typeface="Arial"/>
              </a:rPr>
              <a:t>Venezuela</a:t>
            </a:r>
            <a:endParaRPr sz="1200">
              <a:latin typeface="Arial"/>
              <a:cs typeface="Arial"/>
            </a:endParaRPr>
          </a:p>
          <a:p>
            <a:pPr algn="ctr">
              <a:lnSpc>
                <a:spcPct val="100000"/>
              </a:lnSpc>
              <a:spcBef>
                <a:spcPts val="1120"/>
              </a:spcBef>
            </a:pPr>
            <a:r>
              <a:rPr sz="1200" b="1" spc="-10" dirty="0">
                <a:latin typeface="Times New Roman"/>
                <a:cs typeface="Times New Roman"/>
              </a:rPr>
              <a:t>CONCLUSIÓN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60"/>
              </a:spcBef>
            </a:pPr>
            <a:endParaRPr sz="1200">
              <a:latin typeface="Times New Roman"/>
              <a:cs typeface="Times New Roman"/>
            </a:endParaRPr>
          </a:p>
          <a:p>
            <a:pPr marL="375285" marR="5080" indent="-36322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trata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juventud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estudiantil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universitaria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joven,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activa</a:t>
            </a:r>
            <a:r>
              <a:rPr sz="1200" spc="4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dispuesta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uso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computador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spc="-50" dirty="0">
                <a:latin typeface="Times New Roman"/>
                <a:cs typeface="Times New Roman"/>
              </a:rPr>
              <a:t>e </a:t>
            </a:r>
            <a:r>
              <a:rPr sz="1200" dirty="0">
                <a:latin typeface="Times New Roman"/>
                <a:cs typeface="Times New Roman"/>
              </a:rPr>
              <a:t>internet,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pero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ameritan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ampliar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formación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relación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uso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TIC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general,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atendiendo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3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sus</a:t>
            </a:r>
            <a:r>
              <a:rPr sz="1200" spc="3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propios</a:t>
            </a:r>
            <a:r>
              <a:rPr sz="1200" spc="3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intereses</a:t>
            </a:r>
            <a:r>
              <a:rPr sz="1200" spc="3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estudio</a:t>
            </a:r>
            <a:r>
              <a:rPr sz="1200" spc="3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sobre</a:t>
            </a:r>
            <a:r>
              <a:rPr sz="1200" spc="3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temas</a:t>
            </a:r>
            <a:r>
              <a:rPr sz="1200" spc="3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específicos,</a:t>
            </a:r>
            <a:r>
              <a:rPr sz="1200" spc="3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pero</a:t>
            </a:r>
            <a:r>
              <a:rPr sz="1200" spc="3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ayudándolos</a:t>
            </a:r>
            <a:r>
              <a:rPr sz="1200" spc="3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3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reforzar</a:t>
            </a:r>
            <a:r>
              <a:rPr sz="1200" spc="34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competencia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digital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entendida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esta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capacidad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aprender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gestionar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información </a:t>
            </a:r>
            <a:r>
              <a:rPr sz="1200" dirty="0">
                <a:latin typeface="Times New Roman"/>
                <a:cs typeface="Times New Roman"/>
              </a:rPr>
              <a:t>digital</a:t>
            </a:r>
            <a:r>
              <a:rPr sz="1200" spc="4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4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forma</a:t>
            </a:r>
            <a:r>
              <a:rPr sz="1200" spc="4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ética,</a:t>
            </a:r>
            <a:r>
              <a:rPr sz="1200" spc="43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crítica</a:t>
            </a:r>
            <a:r>
              <a:rPr sz="1200" spc="4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4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reflexiva</a:t>
            </a:r>
            <a:r>
              <a:rPr sz="1200" spc="4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4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constituye</a:t>
            </a:r>
            <a:r>
              <a:rPr sz="1200" spc="4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4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tópico</a:t>
            </a:r>
            <a:r>
              <a:rPr sz="1200" spc="4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relevante</a:t>
            </a:r>
            <a:r>
              <a:rPr sz="1200" spc="4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42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mayores </a:t>
            </a:r>
            <a:r>
              <a:rPr sz="1200" dirty="0">
                <a:latin typeface="Times New Roman"/>
                <a:cs typeface="Times New Roman"/>
              </a:rPr>
              <a:t>debilidades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presentadas.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este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sentido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rediseño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programa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formación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aplicó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el </a:t>
            </a:r>
            <a:r>
              <a:rPr sz="1200" dirty="0">
                <a:latin typeface="Times New Roman"/>
                <a:cs typeface="Times New Roman"/>
              </a:rPr>
              <a:t>modelo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instruccional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Escrontela,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bajo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enfoque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competencias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sustentado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teoría </a:t>
            </a:r>
            <a:r>
              <a:rPr sz="1200" dirty="0">
                <a:latin typeface="Times New Roman"/>
                <a:cs typeface="Times New Roman"/>
              </a:rPr>
              <a:t>constructiva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vía</a:t>
            </a:r>
            <a:r>
              <a:rPr sz="1200" spc="-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lograr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relevancia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competencia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digital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estudiante.</a:t>
            </a:r>
            <a:endParaRPr sz="1200">
              <a:latin typeface="Times New Roman"/>
              <a:cs typeface="Times New Roman"/>
            </a:endParaRPr>
          </a:p>
          <a:p>
            <a:pPr marL="375285" marR="6985" indent="-36322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consideración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descrita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anteriormente,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permitió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reflexionar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sobre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estrategias,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recursos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actividades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fueron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mantenidas,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reforzadas</a:t>
            </a:r>
            <a:r>
              <a:rPr sz="1200" spc="13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o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incorporadas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nuevas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cátedra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IC,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dando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como </a:t>
            </a:r>
            <a:r>
              <a:rPr sz="1200" dirty="0">
                <a:latin typeface="Times New Roman"/>
                <a:cs typeface="Times New Roman"/>
              </a:rPr>
              <a:t>resultado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propuesta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programa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asignatura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mediante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cual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reorganizaron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todas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unidades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estudio,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competencias,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contenidos,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tiempos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ejecución,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recursos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actividades. </a:t>
            </a:r>
            <a:r>
              <a:rPr sz="1200" dirty="0">
                <a:latin typeface="Times New Roman"/>
                <a:cs typeface="Times New Roman"/>
              </a:rPr>
              <a:t>Así,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unidad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computador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amplió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hacia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estudio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TIC,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mediante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participación </a:t>
            </a:r>
            <a:r>
              <a:rPr sz="1200" spc="-25" dirty="0">
                <a:latin typeface="Times New Roman"/>
                <a:cs typeface="Times New Roman"/>
              </a:rPr>
              <a:t>en </a:t>
            </a:r>
            <a:r>
              <a:rPr sz="1200" dirty="0">
                <a:latin typeface="Times New Roman"/>
                <a:cs typeface="Times New Roman"/>
              </a:rPr>
              <a:t>Foro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Discusión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impulsa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estudiante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despertar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interés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análisis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posibles </a:t>
            </a:r>
            <a:r>
              <a:rPr sz="1200" dirty="0">
                <a:latin typeface="Times New Roman"/>
                <a:cs typeface="Times New Roman"/>
              </a:rPr>
              <a:t>usos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aplicaciones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-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TIC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Enfermería.</a:t>
            </a:r>
            <a:endParaRPr sz="1200">
              <a:latin typeface="Times New Roman"/>
              <a:cs typeface="Times New Roman"/>
            </a:endParaRPr>
          </a:p>
          <a:p>
            <a:pPr marL="375285" marR="5080" indent="-363220" algn="just">
              <a:lnSpc>
                <a:spcPct val="100000"/>
              </a:lnSpc>
              <a:spcBef>
                <a:spcPts val="5"/>
              </a:spcBef>
            </a:pP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mantiene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unidad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Internet,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pero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incorporando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aspectos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nuevos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estudio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invitan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aprendiz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50" dirty="0">
                <a:latin typeface="Times New Roman"/>
                <a:cs typeface="Times New Roman"/>
              </a:rPr>
              <a:t>a </a:t>
            </a:r>
            <a:r>
              <a:rPr sz="1200" dirty="0">
                <a:latin typeface="Times New Roman"/>
                <a:cs typeface="Times New Roman"/>
              </a:rPr>
              <a:t>valorar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importancia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utilizar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fuentes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información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válidas,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actualizadas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confiables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para </a:t>
            </a:r>
            <a:r>
              <a:rPr sz="1200" dirty="0">
                <a:latin typeface="Times New Roman"/>
                <a:cs typeface="Times New Roman"/>
              </a:rPr>
              <a:t>adquirir</a:t>
            </a:r>
            <a:r>
              <a:rPr sz="1200" spc="31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información</a:t>
            </a:r>
            <a:r>
              <a:rPr sz="1200" spc="3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3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permita</a:t>
            </a:r>
            <a:r>
              <a:rPr sz="1200" spc="3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generar</a:t>
            </a:r>
            <a:r>
              <a:rPr sz="1200" spc="3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ampliar</a:t>
            </a:r>
            <a:r>
              <a:rPr sz="1200" spc="3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conocimientos</a:t>
            </a:r>
            <a:r>
              <a:rPr sz="1200" spc="3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sobre</a:t>
            </a:r>
            <a:r>
              <a:rPr sz="1200" spc="3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temas</a:t>
            </a:r>
            <a:r>
              <a:rPr sz="1200" spc="3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1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interés </a:t>
            </a:r>
            <a:r>
              <a:rPr sz="1200" dirty="0">
                <a:latin typeface="Times New Roman"/>
                <a:cs typeface="Times New Roman"/>
              </a:rPr>
              <a:t>general.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También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permanece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estudio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paquetes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ofimáticos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herramientas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prácticas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spc="-50" dirty="0">
                <a:latin typeface="Times New Roman"/>
                <a:cs typeface="Times New Roman"/>
              </a:rPr>
              <a:t>y </a:t>
            </a:r>
            <a:r>
              <a:rPr sz="1200" dirty="0">
                <a:latin typeface="Times New Roman"/>
                <a:cs typeface="Times New Roman"/>
              </a:rPr>
              <a:t>elementales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presentar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información.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caso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Procesador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Texto,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disminuyeron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las </a:t>
            </a:r>
            <a:r>
              <a:rPr sz="1200" dirty="0">
                <a:latin typeface="Times New Roman"/>
                <a:cs typeface="Times New Roman"/>
              </a:rPr>
              <a:t>semanas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estudio,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pero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profundizando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opciones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avanzadas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requieren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ser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aprendidas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por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estudiantes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crear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producciones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escritas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promoviendo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respecto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derecho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autor,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propiedad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intelectual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normas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elaboración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adecuada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documentos.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relación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spc="-50" dirty="0">
                <a:latin typeface="Times New Roman"/>
                <a:cs typeface="Times New Roman"/>
              </a:rPr>
              <a:t>a </a:t>
            </a:r>
            <a:r>
              <a:rPr sz="1200" dirty="0">
                <a:latin typeface="Times New Roman"/>
                <a:cs typeface="Times New Roman"/>
              </a:rPr>
              <a:t>Presentaciones,</a:t>
            </a:r>
            <a:r>
              <a:rPr sz="1200" spc="4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4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ofrece</a:t>
            </a:r>
            <a:r>
              <a:rPr sz="1200" spc="4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45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gama</a:t>
            </a:r>
            <a:r>
              <a:rPr sz="1200" spc="4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45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opciones</a:t>
            </a:r>
            <a:r>
              <a:rPr sz="1200" spc="4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sobre</a:t>
            </a:r>
            <a:r>
              <a:rPr sz="1200" spc="4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este</a:t>
            </a:r>
            <a:r>
              <a:rPr sz="1200" spc="4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tipo</a:t>
            </a:r>
            <a:r>
              <a:rPr sz="1200" spc="4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4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software,</a:t>
            </a:r>
            <a:r>
              <a:rPr sz="1200" spc="459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agregando </a:t>
            </a:r>
            <a:r>
              <a:rPr sz="1200" dirty="0">
                <a:latin typeface="Times New Roman"/>
                <a:cs typeface="Times New Roman"/>
              </a:rPr>
              <a:t>herramientas</a:t>
            </a:r>
            <a:r>
              <a:rPr sz="1200" spc="4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disponibles</a:t>
            </a:r>
            <a:r>
              <a:rPr sz="1200" spc="40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4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4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red</a:t>
            </a:r>
            <a:r>
              <a:rPr sz="1200" spc="40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útiles</a:t>
            </a:r>
            <a:r>
              <a:rPr sz="1200" spc="40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4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sintetizar</a:t>
            </a:r>
            <a:r>
              <a:rPr sz="1200" spc="40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información</a:t>
            </a:r>
            <a:r>
              <a:rPr sz="1200" spc="4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4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forma</a:t>
            </a:r>
            <a:r>
              <a:rPr sz="1200" spc="4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creativa</a:t>
            </a:r>
            <a:r>
              <a:rPr sz="1200" spc="420" dirty="0">
                <a:latin typeface="Times New Roman"/>
                <a:cs typeface="Times New Roman"/>
              </a:rPr>
              <a:t> </a:t>
            </a:r>
            <a:r>
              <a:rPr sz="1200" spc="-50" dirty="0">
                <a:latin typeface="Times New Roman"/>
                <a:cs typeface="Times New Roman"/>
              </a:rPr>
              <a:t>y </a:t>
            </a:r>
            <a:r>
              <a:rPr sz="1200" spc="-10" dirty="0">
                <a:latin typeface="Times New Roman"/>
                <a:cs typeface="Times New Roman"/>
              </a:rPr>
              <a:t>profesional.</a:t>
            </a:r>
            <a:endParaRPr sz="1200">
              <a:latin typeface="Times New Roman"/>
              <a:cs typeface="Times New Roman"/>
            </a:endParaRPr>
          </a:p>
          <a:p>
            <a:pPr marL="375285" marR="5715" indent="-36322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incluye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unidad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Publicación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Web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estudiante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divulgue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producciones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propias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spc="-50" dirty="0">
                <a:latin typeface="Times New Roman"/>
                <a:cs typeface="Times New Roman"/>
              </a:rPr>
              <a:t>y </a:t>
            </a:r>
            <a:r>
              <a:rPr sz="1200" dirty="0">
                <a:latin typeface="Times New Roman"/>
                <a:cs typeface="Times New Roman"/>
              </a:rPr>
              <a:t>conozca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alternativas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transformarlas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diferentes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formatos,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desde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cuales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puede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comunicar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interactuar</a:t>
            </a:r>
            <a:r>
              <a:rPr sz="1200" spc="4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éticamente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sobre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contenido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estas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sobre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conocimiento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adquirido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temas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10" dirty="0">
                <a:latin typeface="Times New Roman"/>
                <a:cs typeface="Times New Roman"/>
              </a:rPr>
              <a:t> interés.</a:t>
            </a:r>
            <a:endParaRPr sz="1200">
              <a:latin typeface="Times New Roman"/>
              <a:cs typeface="Times New Roman"/>
            </a:endParaRPr>
          </a:p>
        </p:txBody>
      </p:sp>
      <p:pic>
        <p:nvPicPr>
          <p:cNvPr id="17" name="object 17"/>
          <p:cNvPicPr/>
          <p:nvPr/>
        </p:nvPicPr>
        <p:blipFill>
          <a:blip r:embed="rId13" cstate="print"/>
          <a:stretch>
            <a:fillRect/>
          </a:stretch>
        </p:blipFill>
        <p:spPr>
          <a:xfrm>
            <a:off x="4653153" y="142938"/>
            <a:ext cx="1805304" cy="893889"/>
          </a:xfrm>
          <a:prstGeom prst="rect">
            <a:avLst/>
          </a:prstGeom>
        </p:spPr>
      </p:pic>
      <p:sp>
        <p:nvSpPr>
          <p:cNvPr id="18" name="object 18"/>
          <p:cNvSpPr txBox="1"/>
          <p:nvPr/>
        </p:nvSpPr>
        <p:spPr>
          <a:xfrm>
            <a:off x="1211681" y="8188580"/>
            <a:ext cx="4498975" cy="760095"/>
          </a:xfrm>
          <a:prstGeom prst="rect">
            <a:avLst/>
          </a:prstGeom>
        </p:spPr>
        <p:txBody>
          <a:bodyPr vert="horz" wrap="square" lIns="0" tIns="3175" rIns="0" bIns="0" rtlCol="0">
            <a:spAutoFit/>
          </a:bodyPr>
          <a:lstStyle/>
          <a:p>
            <a:pPr marL="12065" marR="5080" indent="1270" algn="ctr">
              <a:lnSpc>
                <a:spcPts val="1320"/>
              </a:lnSpc>
              <a:spcBef>
                <a:spcPts val="25"/>
              </a:spcBef>
            </a:pPr>
            <a:r>
              <a:rPr sz="1100" b="1" dirty="0">
                <a:latin typeface="Times New Roman"/>
                <a:cs typeface="Times New Roman"/>
              </a:rPr>
              <a:t>Actualización</a:t>
            </a:r>
            <a:r>
              <a:rPr sz="1100" b="1" spc="-4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del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Diseño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Instruccional</a:t>
            </a:r>
            <a:r>
              <a:rPr sz="1100" b="1" spc="-5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de</a:t>
            </a:r>
            <a:r>
              <a:rPr sz="1100" b="1" spc="-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la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Asignatura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Introducción</a:t>
            </a:r>
            <a:r>
              <a:rPr sz="1100" b="1" spc="-4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</a:t>
            </a:r>
            <a:r>
              <a:rPr sz="1100" b="1" spc="-5" dirty="0">
                <a:latin typeface="Times New Roman"/>
                <a:cs typeface="Times New Roman"/>
              </a:rPr>
              <a:t> </a:t>
            </a:r>
            <a:r>
              <a:rPr sz="1100" b="1" spc="-25" dirty="0">
                <a:latin typeface="Times New Roman"/>
                <a:cs typeface="Times New Roman"/>
              </a:rPr>
              <a:t>la </a:t>
            </a:r>
            <a:r>
              <a:rPr sz="1100" b="1" dirty="0">
                <a:latin typeface="Times New Roman"/>
                <a:cs typeface="Times New Roman"/>
              </a:rPr>
              <a:t>Computación</a:t>
            </a:r>
            <a:r>
              <a:rPr sz="1100" b="1" spc="-4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del</a:t>
            </a:r>
            <a:r>
              <a:rPr sz="1100" b="1" spc="-1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II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Semestre</a:t>
            </a:r>
            <a:r>
              <a:rPr sz="1100" b="1" spc="-4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de</a:t>
            </a:r>
            <a:r>
              <a:rPr sz="1100" b="1" spc="-1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Enfermería</a:t>
            </a:r>
            <a:r>
              <a:rPr sz="1100" b="1" spc="-4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del</a:t>
            </a:r>
            <a:r>
              <a:rPr sz="1100" b="1" spc="-1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Decanato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de</a:t>
            </a:r>
            <a:r>
              <a:rPr sz="1100" b="1" spc="-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Ciencias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de</a:t>
            </a:r>
            <a:r>
              <a:rPr sz="1100" b="1" spc="-5" dirty="0">
                <a:latin typeface="Times New Roman"/>
                <a:cs typeface="Times New Roman"/>
              </a:rPr>
              <a:t> </a:t>
            </a:r>
            <a:r>
              <a:rPr sz="1100" b="1" spc="-25" dirty="0">
                <a:latin typeface="Times New Roman"/>
                <a:cs typeface="Times New Roman"/>
              </a:rPr>
              <a:t>la </a:t>
            </a:r>
            <a:r>
              <a:rPr sz="1100" b="1" dirty="0">
                <a:latin typeface="Times New Roman"/>
                <a:cs typeface="Times New Roman"/>
              </a:rPr>
              <a:t>Salud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de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la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UCLA,</a:t>
            </a:r>
            <a:r>
              <a:rPr sz="1100" b="1" spc="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Barquisimeto,</a:t>
            </a:r>
            <a:r>
              <a:rPr sz="1100" b="1" spc="-6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Estado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spc="-20" dirty="0">
                <a:latin typeface="Times New Roman"/>
                <a:cs typeface="Times New Roman"/>
              </a:rPr>
              <a:t>Lara</a:t>
            </a:r>
            <a:endParaRPr sz="1100">
              <a:latin typeface="Times New Roman"/>
              <a:cs typeface="Times New Roman"/>
            </a:endParaRPr>
          </a:p>
          <a:p>
            <a:pPr marL="2540" algn="ctr">
              <a:lnSpc>
                <a:spcPct val="100000"/>
              </a:lnSpc>
              <a:spcBef>
                <a:spcPts val="439"/>
              </a:spcBef>
            </a:pPr>
            <a:r>
              <a:rPr sz="1200" b="1" dirty="0">
                <a:latin typeface="Times New Roman"/>
                <a:cs typeface="Times New Roman"/>
              </a:rPr>
              <a:t>Ing.</a:t>
            </a:r>
            <a:r>
              <a:rPr sz="1200" b="1" spc="-4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Keyla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Torrealba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9" name="object 19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71932" rIns="0" bIns="0" rtlCol="0">
            <a:spAutoFit/>
          </a:bodyPr>
          <a:lstStyle/>
          <a:p>
            <a:pPr marL="116839">
              <a:lnSpc>
                <a:spcPts val="1410"/>
              </a:lnSpc>
            </a:pPr>
            <a:fld id="{81D60167-4931-47E6-BA6A-407CBD079E47}" type="slidenum">
              <a:rPr spc="-25" dirty="0"/>
              <a:t>162</a:t>
            </a:fld>
            <a:endParaRPr spc="-25" dirty="0"/>
          </a:p>
        </p:txBody>
      </p:sp>
      <p:grpSp>
        <p:nvGrpSpPr>
          <p:cNvPr id="20" name="Grupo 19">
            <a:extLst>
              <a:ext uri="{FF2B5EF4-FFF2-40B4-BE49-F238E27FC236}">
                <a16:creationId xmlns:a16="http://schemas.microsoft.com/office/drawing/2014/main" id="{E6EBD4C2-FA2D-DF11-0124-ACD8188FA0A9}"/>
              </a:ext>
            </a:extLst>
          </p:cNvPr>
          <p:cNvGrpSpPr/>
          <p:nvPr/>
        </p:nvGrpSpPr>
        <p:grpSpPr>
          <a:xfrm>
            <a:off x="119140" y="123189"/>
            <a:ext cx="6665976" cy="1452626"/>
            <a:chOff x="470065" y="1951410"/>
            <a:chExt cx="6665976" cy="1452626"/>
          </a:xfrm>
        </p:grpSpPr>
        <p:grpSp>
          <p:nvGrpSpPr>
            <p:cNvPr id="21" name="object 12">
              <a:extLst>
                <a:ext uri="{FF2B5EF4-FFF2-40B4-BE49-F238E27FC236}">
                  <a16:creationId xmlns:a16="http://schemas.microsoft.com/office/drawing/2014/main" id="{E6920FEB-77FB-73E7-2A21-FF2E0CCFA1F0}"/>
                </a:ext>
              </a:extLst>
            </p:cNvPr>
            <p:cNvGrpSpPr/>
            <p:nvPr/>
          </p:nvGrpSpPr>
          <p:grpSpPr>
            <a:xfrm>
              <a:off x="470065" y="1951664"/>
              <a:ext cx="6665976" cy="1452372"/>
              <a:chOff x="96011" y="115823"/>
              <a:chExt cx="6665976" cy="1452372"/>
            </a:xfrm>
          </p:grpSpPr>
          <p:pic>
            <p:nvPicPr>
              <p:cNvPr id="25" name="object 13">
                <a:extLst>
                  <a:ext uri="{FF2B5EF4-FFF2-40B4-BE49-F238E27FC236}">
                    <a16:creationId xmlns:a16="http://schemas.microsoft.com/office/drawing/2014/main" id="{87FBE66E-4BE8-DC5C-E2B2-53E91DFEDE16}"/>
                  </a:ext>
                </a:extLst>
              </p:cNvPr>
              <p:cNvPicPr/>
              <p:nvPr/>
            </p:nvPicPr>
            <p:blipFill>
              <a:blip r:embed="rId3" cstate="print"/>
              <a:stretch>
                <a:fillRect/>
              </a:stretch>
            </p:blipFill>
            <p:spPr>
              <a:xfrm>
                <a:off x="96011" y="115823"/>
                <a:ext cx="6665976" cy="1452372"/>
              </a:xfrm>
              <a:prstGeom prst="rect">
                <a:avLst/>
              </a:prstGeom>
            </p:spPr>
          </p:pic>
          <p:pic>
            <p:nvPicPr>
              <p:cNvPr id="26" name="object 14">
                <a:extLst>
                  <a:ext uri="{FF2B5EF4-FFF2-40B4-BE49-F238E27FC236}">
                    <a16:creationId xmlns:a16="http://schemas.microsoft.com/office/drawing/2014/main" id="{B85E02EA-8A9D-6F86-8D75-22A0EEE5917C}"/>
                  </a:ext>
                </a:extLst>
              </p:cNvPr>
              <p:cNvPicPr/>
              <p:nvPr/>
            </p:nvPicPr>
            <p:blipFill>
              <a:blip r:embed="rId4" cstate="print"/>
              <a:stretch>
                <a:fillRect/>
              </a:stretch>
            </p:blipFill>
            <p:spPr>
              <a:xfrm>
                <a:off x="142849" y="142875"/>
                <a:ext cx="6572275" cy="1358646"/>
              </a:xfrm>
              <a:prstGeom prst="rect">
                <a:avLst/>
              </a:prstGeom>
            </p:spPr>
          </p:pic>
          <p:sp>
            <p:nvSpPr>
              <p:cNvPr id="27" name="object 15">
                <a:extLst>
                  <a:ext uri="{FF2B5EF4-FFF2-40B4-BE49-F238E27FC236}">
                    <a16:creationId xmlns:a16="http://schemas.microsoft.com/office/drawing/2014/main" id="{34E560C7-99F8-5EBE-7D4F-F3692D38CB7C}"/>
                  </a:ext>
                </a:extLst>
              </p:cNvPr>
              <p:cNvSpPr/>
              <p:nvPr/>
            </p:nvSpPr>
            <p:spPr>
              <a:xfrm>
                <a:off x="142849" y="142875"/>
                <a:ext cx="6572884" cy="1358900"/>
              </a:xfrm>
              <a:custGeom>
                <a:avLst/>
                <a:gdLst/>
                <a:ahLst/>
                <a:cxnLst/>
                <a:rect l="l" t="t" r="r" b="b"/>
                <a:pathLst>
                  <a:path w="6572884" h="1358900">
                    <a:moveTo>
                      <a:pt x="0" y="226441"/>
                    </a:moveTo>
                    <a:lnTo>
                      <a:pt x="4600" y="180795"/>
                    </a:lnTo>
                    <a:lnTo>
                      <a:pt x="17795" y="138285"/>
                    </a:lnTo>
                    <a:lnTo>
                      <a:pt x="38673" y="99820"/>
                    </a:lnTo>
                    <a:lnTo>
                      <a:pt x="66324" y="66309"/>
                    </a:lnTo>
                    <a:lnTo>
                      <a:pt x="99837" y="38663"/>
                    </a:lnTo>
                    <a:lnTo>
                      <a:pt x="138301" y="17789"/>
                    </a:lnTo>
                    <a:lnTo>
                      <a:pt x="180806" y="4599"/>
                    </a:lnTo>
                    <a:lnTo>
                      <a:pt x="226440" y="0"/>
                    </a:lnTo>
                    <a:lnTo>
                      <a:pt x="6345834" y="0"/>
                    </a:lnTo>
                    <a:lnTo>
                      <a:pt x="6391480" y="4599"/>
                    </a:lnTo>
                    <a:lnTo>
                      <a:pt x="6433990" y="17789"/>
                    </a:lnTo>
                    <a:lnTo>
                      <a:pt x="6472455" y="38663"/>
                    </a:lnTo>
                    <a:lnTo>
                      <a:pt x="6505965" y="66309"/>
                    </a:lnTo>
                    <a:lnTo>
                      <a:pt x="6533612" y="99820"/>
                    </a:lnTo>
                    <a:lnTo>
                      <a:pt x="6554485" y="138285"/>
                    </a:lnTo>
                    <a:lnTo>
                      <a:pt x="6567676" y="180795"/>
                    </a:lnTo>
                    <a:lnTo>
                      <a:pt x="6572275" y="226441"/>
                    </a:lnTo>
                    <a:lnTo>
                      <a:pt x="6572275" y="1132204"/>
                    </a:lnTo>
                    <a:lnTo>
                      <a:pt x="6567676" y="1177850"/>
                    </a:lnTo>
                    <a:lnTo>
                      <a:pt x="6554485" y="1220360"/>
                    </a:lnTo>
                    <a:lnTo>
                      <a:pt x="6533612" y="1258825"/>
                    </a:lnTo>
                    <a:lnTo>
                      <a:pt x="6505965" y="1292336"/>
                    </a:lnTo>
                    <a:lnTo>
                      <a:pt x="6472455" y="1319982"/>
                    </a:lnTo>
                    <a:lnTo>
                      <a:pt x="6433990" y="1340856"/>
                    </a:lnTo>
                    <a:lnTo>
                      <a:pt x="6391480" y="1354046"/>
                    </a:lnTo>
                    <a:lnTo>
                      <a:pt x="6345834" y="1358646"/>
                    </a:lnTo>
                    <a:lnTo>
                      <a:pt x="226440" y="1358646"/>
                    </a:lnTo>
                    <a:lnTo>
                      <a:pt x="180806" y="1354046"/>
                    </a:lnTo>
                    <a:lnTo>
                      <a:pt x="138301" y="1340856"/>
                    </a:lnTo>
                    <a:lnTo>
                      <a:pt x="99837" y="1319982"/>
                    </a:lnTo>
                    <a:lnTo>
                      <a:pt x="66324" y="1292336"/>
                    </a:lnTo>
                    <a:lnTo>
                      <a:pt x="38673" y="1258825"/>
                    </a:lnTo>
                    <a:lnTo>
                      <a:pt x="17795" y="1220360"/>
                    </a:lnTo>
                    <a:lnTo>
                      <a:pt x="4600" y="1177850"/>
                    </a:lnTo>
                    <a:lnTo>
                      <a:pt x="0" y="1132204"/>
                    </a:lnTo>
                    <a:lnTo>
                      <a:pt x="0" y="226441"/>
                    </a:lnTo>
                    <a:close/>
                  </a:path>
                </a:pathLst>
              </a:custGeom>
              <a:ln w="9525">
                <a:solidFill>
                  <a:srgbClr val="55CE74"/>
                </a:solidFill>
              </a:ln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pic>
            <p:nvPicPr>
              <p:cNvPr id="28" name="object 16">
                <a:extLst>
                  <a:ext uri="{FF2B5EF4-FFF2-40B4-BE49-F238E27FC236}">
                    <a16:creationId xmlns:a16="http://schemas.microsoft.com/office/drawing/2014/main" id="{8C96B724-8DAE-55B2-C7FC-B5FFDB27CEAD}"/>
                  </a:ext>
                </a:extLst>
              </p:cNvPr>
              <p:cNvPicPr/>
              <p:nvPr/>
            </p:nvPicPr>
            <p:blipFill>
              <a:blip r:embed="rId5" cstate="print"/>
              <a:stretch>
                <a:fillRect/>
              </a:stretch>
            </p:blipFill>
            <p:spPr>
              <a:xfrm>
                <a:off x="2500248" y="305930"/>
                <a:ext cx="1714500" cy="733945"/>
              </a:xfrm>
              <a:prstGeom prst="rect">
                <a:avLst/>
              </a:prstGeom>
            </p:spPr>
          </p:pic>
        </p:grpSp>
        <p:sp>
          <p:nvSpPr>
            <p:cNvPr id="22" name="object 16">
              <a:extLst>
                <a:ext uri="{FF2B5EF4-FFF2-40B4-BE49-F238E27FC236}">
                  <a16:creationId xmlns:a16="http://schemas.microsoft.com/office/drawing/2014/main" id="{690837F2-1AA6-C0FD-C98C-DD1F5C554296}"/>
                </a:ext>
              </a:extLst>
            </p:cNvPr>
            <p:cNvSpPr txBox="1"/>
            <p:nvPr/>
          </p:nvSpPr>
          <p:spPr>
            <a:xfrm>
              <a:off x="2775727" y="2875716"/>
              <a:ext cx="3332858" cy="391795"/>
            </a:xfrm>
            <a:prstGeom prst="rect">
              <a:avLst/>
            </a:prstGeom>
            <a:noFill/>
          </p:spPr>
          <p:txBody>
            <a:bodyPr vert="horz" wrap="square" lIns="0" tIns="12700" rIns="0" bIns="0" rtlCol="0">
              <a:spAutoFit/>
            </a:bodyPr>
            <a:lstStyle/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Volumen 4,  Número 1  Enero a Julio 2021</a:t>
              </a:r>
            </a:p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Revista Semestral. Venezuela</a:t>
              </a:r>
              <a:endParaRPr sz="1200" dirty="0">
                <a:latin typeface="Arial"/>
                <a:cs typeface="Arial"/>
              </a:endParaRPr>
            </a:p>
          </p:txBody>
        </p:sp>
        <p:pic>
          <p:nvPicPr>
            <p:cNvPr id="23" name="object 25">
              <a:extLst>
                <a:ext uri="{FF2B5EF4-FFF2-40B4-BE49-F238E27FC236}">
                  <a16:creationId xmlns:a16="http://schemas.microsoft.com/office/drawing/2014/main" id="{1671C007-4DEE-59CD-2B61-B3823215A70A}"/>
                </a:ext>
              </a:extLst>
            </p:cNvPr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470065" y="2027896"/>
              <a:ext cx="2305662" cy="1053903"/>
            </a:xfrm>
            <a:prstGeom prst="rect">
              <a:avLst/>
            </a:prstGeom>
          </p:spPr>
        </p:pic>
        <p:pic>
          <p:nvPicPr>
            <p:cNvPr id="24" name="object 31">
              <a:extLst>
                <a:ext uri="{FF2B5EF4-FFF2-40B4-BE49-F238E27FC236}">
                  <a16:creationId xmlns:a16="http://schemas.microsoft.com/office/drawing/2014/main" id="{DE441AF1-F5AF-BCD9-4678-07F89F00100A}"/>
                </a:ext>
              </a:extLst>
            </p:cNvPr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4932681" y="1951410"/>
              <a:ext cx="1805304" cy="893889"/>
            </a:xfrm>
            <a:prstGeom prst="rect">
              <a:avLst/>
            </a:prstGeom>
          </p:spPr>
        </p:pic>
      </p:grpSp>
    </p:spTree>
  </p:cSld>
  <p:clrMapOvr>
    <a:masterClrMapping/>
  </p:clrMapOvr>
</p:sld>
</file>

<file path=ppt/slides/slide1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94485" y="115823"/>
            <a:ext cx="6669405" cy="8926195"/>
            <a:chOff x="94485" y="115823"/>
            <a:chExt cx="6669405" cy="8926195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204216" y="8651747"/>
              <a:ext cx="6518148" cy="158496"/>
            </a:xfrm>
            <a:prstGeom prst="rect">
              <a:avLst/>
            </a:prstGeom>
          </p:spPr>
        </p:pic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96012" y="115823"/>
              <a:ext cx="6665976" cy="1452372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42849" y="142875"/>
              <a:ext cx="6572275" cy="1358646"/>
            </a:xfrm>
            <a:prstGeom prst="rect">
              <a:avLst/>
            </a:prstGeom>
          </p:spPr>
        </p:pic>
        <p:sp>
          <p:nvSpPr>
            <p:cNvPr id="6" name="object 6"/>
            <p:cNvSpPr/>
            <p:nvPr/>
          </p:nvSpPr>
          <p:spPr>
            <a:xfrm>
              <a:off x="142849" y="142875"/>
              <a:ext cx="6572884" cy="1358900"/>
            </a:xfrm>
            <a:custGeom>
              <a:avLst/>
              <a:gdLst/>
              <a:ahLst/>
              <a:cxnLst/>
              <a:rect l="l" t="t" r="r" b="b"/>
              <a:pathLst>
                <a:path w="6572884" h="1358900">
                  <a:moveTo>
                    <a:pt x="0" y="226441"/>
                  </a:moveTo>
                  <a:lnTo>
                    <a:pt x="4600" y="180795"/>
                  </a:lnTo>
                  <a:lnTo>
                    <a:pt x="17795" y="138285"/>
                  </a:lnTo>
                  <a:lnTo>
                    <a:pt x="38673" y="99820"/>
                  </a:lnTo>
                  <a:lnTo>
                    <a:pt x="66324" y="66309"/>
                  </a:lnTo>
                  <a:lnTo>
                    <a:pt x="99837" y="38663"/>
                  </a:lnTo>
                  <a:lnTo>
                    <a:pt x="138301" y="17789"/>
                  </a:lnTo>
                  <a:lnTo>
                    <a:pt x="180806" y="4599"/>
                  </a:lnTo>
                  <a:lnTo>
                    <a:pt x="226440" y="0"/>
                  </a:lnTo>
                  <a:lnTo>
                    <a:pt x="6345834" y="0"/>
                  </a:lnTo>
                  <a:lnTo>
                    <a:pt x="6391480" y="4599"/>
                  </a:lnTo>
                  <a:lnTo>
                    <a:pt x="6433990" y="17789"/>
                  </a:lnTo>
                  <a:lnTo>
                    <a:pt x="6472455" y="38663"/>
                  </a:lnTo>
                  <a:lnTo>
                    <a:pt x="6505965" y="66309"/>
                  </a:lnTo>
                  <a:lnTo>
                    <a:pt x="6533612" y="99820"/>
                  </a:lnTo>
                  <a:lnTo>
                    <a:pt x="6554485" y="138285"/>
                  </a:lnTo>
                  <a:lnTo>
                    <a:pt x="6567676" y="180795"/>
                  </a:lnTo>
                  <a:lnTo>
                    <a:pt x="6572275" y="226441"/>
                  </a:lnTo>
                  <a:lnTo>
                    <a:pt x="6572275" y="1132204"/>
                  </a:lnTo>
                  <a:lnTo>
                    <a:pt x="6567676" y="1177850"/>
                  </a:lnTo>
                  <a:lnTo>
                    <a:pt x="6554485" y="1220360"/>
                  </a:lnTo>
                  <a:lnTo>
                    <a:pt x="6533612" y="1258825"/>
                  </a:lnTo>
                  <a:lnTo>
                    <a:pt x="6505965" y="1292336"/>
                  </a:lnTo>
                  <a:lnTo>
                    <a:pt x="6472455" y="1319982"/>
                  </a:lnTo>
                  <a:lnTo>
                    <a:pt x="6433990" y="1340856"/>
                  </a:lnTo>
                  <a:lnTo>
                    <a:pt x="6391480" y="1354046"/>
                  </a:lnTo>
                  <a:lnTo>
                    <a:pt x="6345834" y="1358646"/>
                  </a:lnTo>
                  <a:lnTo>
                    <a:pt x="226440" y="1358646"/>
                  </a:lnTo>
                  <a:lnTo>
                    <a:pt x="180806" y="1354046"/>
                  </a:lnTo>
                  <a:lnTo>
                    <a:pt x="138301" y="1340856"/>
                  </a:lnTo>
                  <a:lnTo>
                    <a:pt x="99837" y="1319982"/>
                  </a:lnTo>
                  <a:lnTo>
                    <a:pt x="66324" y="1292336"/>
                  </a:lnTo>
                  <a:lnTo>
                    <a:pt x="38673" y="1258825"/>
                  </a:lnTo>
                  <a:lnTo>
                    <a:pt x="17795" y="1220360"/>
                  </a:lnTo>
                  <a:lnTo>
                    <a:pt x="4600" y="1177850"/>
                  </a:lnTo>
                  <a:lnTo>
                    <a:pt x="0" y="1132204"/>
                  </a:lnTo>
                  <a:lnTo>
                    <a:pt x="0" y="226441"/>
                  </a:lnTo>
                  <a:close/>
                </a:path>
              </a:pathLst>
            </a:custGeom>
            <a:ln w="9525">
              <a:solidFill>
                <a:srgbClr val="55CE7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" name="object 7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2500248" y="305930"/>
              <a:ext cx="1714500" cy="733945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2738628" y="1024127"/>
              <a:ext cx="1897379" cy="371855"/>
            </a:xfrm>
            <a:prstGeom prst="rect">
              <a:avLst/>
            </a:prstGeom>
          </p:spPr>
        </p:pic>
        <p:pic>
          <p:nvPicPr>
            <p:cNvPr id="9" name="object 9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4401312" y="1024127"/>
              <a:ext cx="1577339" cy="371855"/>
            </a:xfrm>
            <a:prstGeom prst="rect">
              <a:avLst/>
            </a:prstGeom>
          </p:spPr>
        </p:pic>
        <p:pic>
          <p:nvPicPr>
            <p:cNvPr id="10" name="object 10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3169920" y="1207007"/>
              <a:ext cx="1546859" cy="371855"/>
            </a:xfrm>
            <a:prstGeom prst="rect">
              <a:avLst/>
            </a:prstGeom>
          </p:spPr>
        </p:pic>
        <p:pic>
          <p:nvPicPr>
            <p:cNvPr id="11" name="object 11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4482083" y="1207007"/>
              <a:ext cx="284988" cy="371855"/>
            </a:xfrm>
            <a:prstGeom prst="rect">
              <a:avLst/>
            </a:prstGeom>
          </p:spPr>
        </p:pic>
        <p:pic>
          <p:nvPicPr>
            <p:cNvPr id="12" name="object 12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4571999" y="1207007"/>
              <a:ext cx="1013460" cy="371855"/>
            </a:xfrm>
            <a:prstGeom prst="rect">
              <a:avLst/>
            </a:prstGeom>
          </p:spPr>
        </p:pic>
        <p:pic>
          <p:nvPicPr>
            <p:cNvPr id="13" name="object 13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324612" y="234695"/>
              <a:ext cx="1719072" cy="1341120"/>
            </a:xfrm>
            <a:prstGeom prst="rect">
              <a:avLst/>
            </a:prstGeom>
          </p:spPr>
        </p:pic>
        <p:pic>
          <p:nvPicPr>
            <p:cNvPr id="14" name="object 14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5606795" y="8193022"/>
              <a:ext cx="1092707" cy="848868"/>
            </a:xfrm>
            <a:prstGeom prst="rect">
              <a:avLst/>
            </a:prstGeom>
          </p:spPr>
        </p:pic>
        <p:pic>
          <p:nvPicPr>
            <p:cNvPr id="15" name="object 15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109728" y="8193022"/>
              <a:ext cx="1092708" cy="848868"/>
            </a:xfrm>
            <a:prstGeom prst="rect">
              <a:avLst/>
            </a:prstGeom>
          </p:spPr>
        </p:pic>
      </p:grpSp>
      <p:sp>
        <p:nvSpPr>
          <p:cNvPr id="16" name="object 16"/>
          <p:cNvSpPr txBox="1"/>
          <p:nvPr/>
        </p:nvSpPr>
        <p:spPr>
          <a:xfrm>
            <a:off x="293014" y="1068451"/>
            <a:ext cx="6275070" cy="280035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2992755" marR="701675" indent="-431800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Arial"/>
                <a:cs typeface="Arial"/>
              </a:rPr>
              <a:t>6ta.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Edición</a:t>
            </a:r>
            <a:r>
              <a:rPr sz="1200" b="1" spc="-10" dirty="0">
                <a:latin typeface="Arial"/>
                <a:cs typeface="Arial"/>
              </a:rPr>
              <a:t> Volumen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I</a:t>
            </a:r>
            <a:r>
              <a:rPr sz="1200" b="1" spc="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Enero</a:t>
            </a:r>
            <a:r>
              <a:rPr sz="1200" b="1" spc="-3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a</a:t>
            </a:r>
            <a:r>
              <a:rPr sz="1200" b="1" spc="-2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Julio</a:t>
            </a:r>
            <a:r>
              <a:rPr sz="1200" b="1" spc="-5" dirty="0">
                <a:latin typeface="Arial"/>
                <a:cs typeface="Arial"/>
              </a:rPr>
              <a:t> </a:t>
            </a:r>
            <a:r>
              <a:rPr sz="1200" b="1" spc="-20" dirty="0">
                <a:latin typeface="Arial"/>
                <a:cs typeface="Arial"/>
              </a:rPr>
              <a:t>2021 </a:t>
            </a:r>
            <a:r>
              <a:rPr sz="1200" b="1" dirty="0">
                <a:latin typeface="Arial"/>
                <a:cs typeface="Arial"/>
              </a:rPr>
              <a:t>Revista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Semestral-</a:t>
            </a:r>
            <a:r>
              <a:rPr sz="1200" b="1" spc="-40" dirty="0">
                <a:latin typeface="Arial"/>
                <a:cs typeface="Arial"/>
              </a:rPr>
              <a:t> </a:t>
            </a:r>
            <a:r>
              <a:rPr sz="1200" b="1" spc="-10" dirty="0">
                <a:latin typeface="Arial"/>
                <a:cs typeface="Arial"/>
              </a:rPr>
              <a:t>Venezuela</a:t>
            </a:r>
            <a:endParaRPr sz="12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305"/>
              </a:spcBef>
            </a:pPr>
            <a:endParaRPr sz="1200">
              <a:latin typeface="Arial"/>
              <a:cs typeface="Arial"/>
            </a:endParaRPr>
          </a:p>
          <a:p>
            <a:pPr marL="375285" marR="5080" indent="-36322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AVIC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actualiza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ofrecer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estudiante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secuencia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didáctica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especificada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programa </a:t>
            </a:r>
            <a:r>
              <a:rPr sz="1200" dirty="0">
                <a:latin typeface="Times New Roman"/>
                <a:cs typeface="Times New Roman"/>
              </a:rPr>
              <a:t>instruccional.</a:t>
            </a:r>
            <a:r>
              <a:rPr sz="1200" spc="11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11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modificaron</a:t>
            </a:r>
            <a:r>
              <a:rPr sz="1200" spc="11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11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etiquetas</a:t>
            </a:r>
            <a:r>
              <a:rPr sz="1200" spc="114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puesto</a:t>
            </a:r>
            <a:r>
              <a:rPr sz="1200" spc="11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0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nombres,</a:t>
            </a:r>
            <a:r>
              <a:rPr sz="1200" spc="114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objetivos,</a:t>
            </a:r>
            <a:r>
              <a:rPr sz="1200" spc="11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recursos</a:t>
            </a:r>
            <a:r>
              <a:rPr sz="1200" spc="120" dirty="0">
                <a:latin typeface="Times New Roman"/>
                <a:cs typeface="Times New Roman"/>
              </a:rPr>
              <a:t>  </a:t>
            </a:r>
            <a:r>
              <a:rPr sz="1200" spc="-50" dirty="0">
                <a:latin typeface="Times New Roman"/>
                <a:cs typeface="Times New Roman"/>
              </a:rPr>
              <a:t>y </a:t>
            </a:r>
            <a:r>
              <a:rPr sz="1200" dirty="0">
                <a:latin typeface="Times New Roman"/>
                <a:cs typeface="Times New Roman"/>
              </a:rPr>
              <a:t>actividades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unidades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estudio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fueron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reestructuados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adaptados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competencia </a:t>
            </a:r>
            <a:r>
              <a:rPr sz="1200" dirty="0">
                <a:latin typeface="Times New Roman"/>
                <a:cs typeface="Times New Roman"/>
              </a:rPr>
              <a:t>general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asignatura,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presentó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rediseño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primera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unidad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estudio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propuesta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muestra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tecnológica de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este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trabajo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investigación.</a:t>
            </a:r>
            <a:endParaRPr sz="1200">
              <a:latin typeface="Times New Roman"/>
              <a:cs typeface="Times New Roman"/>
            </a:endParaRPr>
          </a:p>
          <a:p>
            <a:pPr marL="375285" marR="8255" indent="-36322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propuso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cambio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nombre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asignatura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IC,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esta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pueda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ser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considerada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el </a:t>
            </a:r>
            <a:r>
              <a:rPr sz="1200" dirty="0">
                <a:latin typeface="Times New Roman"/>
                <a:cs typeface="Times New Roman"/>
              </a:rPr>
              <a:t>pensum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estudio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como: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Herramientas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Digitales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Enfermería,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Información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Digital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en </a:t>
            </a:r>
            <a:r>
              <a:rPr sz="1200" dirty="0">
                <a:latin typeface="Times New Roman"/>
                <a:cs typeface="Times New Roman"/>
              </a:rPr>
              <a:t>Enfermería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ó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TIC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Enfermería.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base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expuesto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este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estudio,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conveniente </a:t>
            </a:r>
            <a:r>
              <a:rPr sz="1200" dirty="0">
                <a:latin typeface="Times New Roman"/>
                <a:cs typeface="Times New Roman"/>
              </a:rPr>
              <a:t>mantener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presente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desde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nace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asignatura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está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va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estar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inmersa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posibilidad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cambios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pasar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tiempo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van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suscitar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adaptabilidad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nuevos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requerimientos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formación,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pueden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generar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actualización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curricular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misma,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reorientando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los </a:t>
            </a:r>
            <a:r>
              <a:rPr sz="1200" dirty="0">
                <a:latin typeface="Times New Roman"/>
                <a:cs typeface="Times New Roman"/>
              </a:rPr>
              <a:t>objetivos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formación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incluyendo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posibilidad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nuevo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nombre.</a:t>
            </a:r>
            <a:endParaRPr sz="1200">
              <a:latin typeface="Times New Roman"/>
              <a:cs typeface="Times New Roman"/>
            </a:endParaRPr>
          </a:p>
        </p:txBody>
      </p:sp>
      <p:pic>
        <p:nvPicPr>
          <p:cNvPr id="17" name="object 17"/>
          <p:cNvPicPr/>
          <p:nvPr/>
        </p:nvPicPr>
        <p:blipFill>
          <a:blip r:embed="rId13" cstate="print"/>
          <a:stretch>
            <a:fillRect/>
          </a:stretch>
        </p:blipFill>
        <p:spPr>
          <a:xfrm>
            <a:off x="4653153" y="142938"/>
            <a:ext cx="1805304" cy="893889"/>
          </a:xfrm>
          <a:prstGeom prst="rect">
            <a:avLst/>
          </a:prstGeom>
        </p:spPr>
      </p:pic>
      <p:sp>
        <p:nvSpPr>
          <p:cNvPr id="18" name="object 18"/>
          <p:cNvSpPr txBox="1"/>
          <p:nvPr/>
        </p:nvSpPr>
        <p:spPr>
          <a:xfrm>
            <a:off x="1211681" y="8188580"/>
            <a:ext cx="4498975" cy="760095"/>
          </a:xfrm>
          <a:prstGeom prst="rect">
            <a:avLst/>
          </a:prstGeom>
        </p:spPr>
        <p:txBody>
          <a:bodyPr vert="horz" wrap="square" lIns="0" tIns="3175" rIns="0" bIns="0" rtlCol="0">
            <a:spAutoFit/>
          </a:bodyPr>
          <a:lstStyle/>
          <a:p>
            <a:pPr marL="12065" marR="5080" indent="1270" algn="ctr">
              <a:lnSpc>
                <a:spcPts val="1320"/>
              </a:lnSpc>
              <a:spcBef>
                <a:spcPts val="25"/>
              </a:spcBef>
            </a:pPr>
            <a:r>
              <a:rPr sz="1100" b="1" dirty="0">
                <a:latin typeface="Times New Roman"/>
                <a:cs typeface="Times New Roman"/>
              </a:rPr>
              <a:t>Actualización</a:t>
            </a:r>
            <a:r>
              <a:rPr sz="1100" b="1" spc="-4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del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Diseño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Instruccional</a:t>
            </a:r>
            <a:r>
              <a:rPr sz="1100" b="1" spc="-5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de</a:t>
            </a:r>
            <a:r>
              <a:rPr sz="1100" b="1" spc="-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la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Asignatura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Introducción</a:t>
            </a:r>
            <a:r>
              <a:rPr sz="1100" b="1" spc="-4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</a:t>
            </a:r>
            <a:r>
              <a:rPr sz="1100" b="1" spc="-5" dirty="0">
                <a:latin typeface="Times New Roman"/>
                <a:cs typeface="Times New Roman"/>
              </a:rPr>
              <a:t> </a:t>
            </a:r>
            <a:r>
              <a:rPr sz="1100" b="1" spc="-25" dirty="0">
                <a:latin typeface="Times New Roman"/>
                <a:cs typeface="Times New Roman"/>
              </a:rPr>
              <a:t>la </a:t>
            </a:r>
            <a:r>
              <a:rPr sz="1100" b="1" dirty="0">
                <a:latin typeface="Times New Roman"/>
                <a:cs typeface="Times New Roman"/>
              </a:rPr>
              <a:t>Computación</a:t>
            </a:r>
            <a:r>
              <a:rPr sz="1100" b="1" spc="-4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del</a:t>
            </a:r>
            <a:r>
              <a:rPr sz="1100" b="1" spc="-1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II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Semestre</a:t>
            </a:r>
            <a:r>
              <a:rPr sz="1100" b="1" spc="-4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de</a:t>
            </a:r>
            <a:r>
              <a:rPr sz="1100" b="1" spc="-1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Enfermería</a:t>
            </a:r>
            <a:r>
              <a:rPr sz="1100" b="1" spc="-4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del</a:t>
            </a:r>
            <a:r>
              <a:rPr sz="1100" b="1" spc="-1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Decanato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de</a:t>
            </a:r>
            <a:r>
              <a:rPr sz="1100" b="1" spc="-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Ciencias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de</a:t>
            </a:r>
            <a:r>
              <a:rPr sz="1100" b="1" spc="-5" dirty="0">
                <a:latin typeface="Times New Roman"/>
                <a:cs typeface="Times New Roman"/>
              </a:rPr>
              <a:t> </a:t>
            </a:r>
            <a:r>
              <a:rPr sz="1100" b="1" spc="-25" dirty="0">
                <a:latin typeface="Times New Roman"/>
                <a:cs typeface="Times New Roman"/>
              </a:rPr>
              <a:t>la </a:t>
            </a:r>
            <a:r>
              <a:rPr sz="1100" b="1" dirty="0">
                <a:latin typeface="Times New Roman"/>
                <a:cs typeface="Times New Roman"/>
              </a:rPr>
              <a:t>Salud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de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la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UCLA,</a:t>
            </a:r>
            <a:r>
              <a:rPr sz="1100" b="1" spc="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Barquisimeto,</a:t>
            </a:r>
            <a:r>
              <a:rPr sz="1100" b="1" spc="-6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Estado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spc="-20" dirty="0">
                <a:latin typeface="Times New Roman"/>
                <a:cs typeface="Times New Roman"/>
              </a:rPr>
              <a:t>Lara</a:t>
            </a:r>
            <a:endParaRPr sz="1100">
              <a:latin typeface="Times New Roman"/>
              <a:cs typeface="Times New Roman"/>
            </a:endParaRPr>
          </a:p>
          <a:p>
            <a:pPr marL="2540" algn="ctr">
              <a:lnSpc>
                <a:spcPct val="100000"/>
              </a:lnSpc>
              <a:spcBef>
                <a:spcPts val="439"/>
              </a:spcBef>
            </a:pPr>
            <a:r>
              <a:rPr sz="1200" b="1" dirty="0">
                <a:latin typeface="Times New Roman"/>
                <a:cs typeface="Times New Roman"/>
              </a:rPr>
              <a:t>Ing.</a:t>
            </a:r>
            <a:r>
              <a:rPr sz="1200" b="1" spc="-4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Keyla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Torrealba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6389370" y="8939106"/>
            <a:ext cx="254000" cy="1943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410"/>
              </a:lnSpc>
            </a:pPr>
            <a:r>
              <a:rPr sz="1200" spc="-25" dirty="0">
                <a:latin typeface="Times New Roman"/>
                <a:cs typeface="Times New Roman"/>
              </a:rPr>
              <a:t>163</a:t>
            </a:r>
            <a:endParaRPr sz="1200">
              <a:latin typeface="Times New Roman"/>
              <a:cs typeface="Times New Roman"/>
            </a:endParaRPr>
          </a:p>
        </p:txBody>
      </p:sp>
      <p:grpSp>
        <p:nvGrpSpPr>
          <p:cNvPr id="20" name="Grupo 19">
            <a:extLst>
              <a:ext uri="{FF2B5EF4-FFF2-40B4-BE49-F238E27FC236}">
                <a16:creationId xmlns:a16="http://schemas.microsoft.com/office/drawing/2014/main" id="{0E4FC961-9C71-479E-71ED-982D115F1BE2}"/>
              </a:ext>
            </a:extLst>
          </p:cNvPr>
          <p:cNvGrpSpPr/>
          <p:nvPr/>
        </p:nvGrpSpPr>
        <p:grpSpPr>
          <a:xfrm>
            <a:off x="109728" y="110491"/>
            <a:ext cx="6665976" cy="1452626"/>
            <a:chOff x="470065" y="1951410"/>
            <a:chExt cx="6665976" cy="1452626"/>
          </a:xfrm>
        </p:grpSpPr>
        <p:grpSp>
          <p:nvGrpSpPr>
            <p:cNvPr id="21" name="object 12">
              <a:extLst>
                <a:ext uri="{FF2B5EF4-FFF2-40B4-BE49-F238E27FC236}">
                  <a16:creationId xmlns:a16="http://schemas.microsoft.com/office/drawing/2014/main" id="{D4C93FA8-A1CF-1149-F013-DC22077922D7}"/>
                </a:ext>
              </a:extLst>
            </p:cNvPr>
            <p:cNvGrpSpPr/>
            <p:nvPr/>
          </p:nvGrpSpPr>
          <p:grpSpPr>
            <a:xfrm>
              <a:off x="470065" y="1951664"/>
              <a:ext cx="6665976" cy="1452372"/>
              <a:chOff x="96011" y="115823"/>
              <a:chExt cx="6665976" cy="1452372"/>
            </a:xfrm>
          </p:grpSpPr>
          <p:pic>
            <p:nvPicPr>
              <p:cNvPr id="25" name="object 13">
                <a:extLst>
                  <a:ext uri="{FF2B5EF4-FFF2-40B4-BE49-F238E27FC236}">
                    <a16:creationId xmlns:a16="http://schemas.microsoft.com/office/drawing/2014/main" id="{D11D28F8-F550-0EBA-17C1-76CF5A00933B}"/>
                  </a:ext>
                </a:extLst>
              </p:cNvPr>
              <p:cNvPicPr/>
              <p:nvPr/>
            </p:nvPicPr>
            <p:blipFill>
              <a:blip r:embed="rId3" cstate="print"/>
              <a:stretch>
                <a:fillRect/>
              </a:stretch>
            </p:blipFill>
            <p:spPr>
              <a:xfrm>
                <a:off x="96011" y="115823"/>
                <a:ext cx="6665976" cy="1452372"/>
              </a:xfrm>
              <a:prstGeom prst="rect">
                <a:avLst/>
              </a:prstGeom>
            </p:spPr>
          </p:pic>
          <p:pic>
            <p:nvPicPr>
              <p:cNvPr id="26" name="object 14">
                <a:extLst>
                  <a:ext uri="{FF2B5EF4-FFF2-40B4-BE49-F238E27FC236}">
                    <a16:creationId xmlns:a16="http://schemas.microsoft.com/office/drawing/2014/main" id="{BB223F2C-54C7-A347-8294-B3720B5C7F57}"/>
                  </a:ext>
                </a:extLst>
              </p:cNvPr>
              <p:cNvPicPr/>
              <p:nvPr/>
            </p:nvPicPr>
            <p:blipFill>
              <a:blip r:embed="rId4" cstate="print"/>
              <a:stretch>
                <a:fillRect/>
              </a:stretch>
            </p:blipFill>
            <p:spPr>
              <a:xfrm>
                <a:off x="142849" y="142875"/>
                <a:ext cx="6572275" cy="1358646"/>
              </a:xfrm>
              <a:prstGeom prst="rect">
                <a:avLst/>
              </a:prstGeom>
            </p:spPr>
          </p:pic>
          <p:sp>
            <p:nvSpPr>
              <p:cNvPr id="27" name="object 15">
                <a:extLst>
                  <a:ext uri="{FF2B5EF4-FFF2-40B4-BE49-F238E27FC236}">
                    <a16:creationId xmlns:a16="http://schemas.microsoft.com/office/drawing/2014/main" id="{06C39A13-2AF1-0525-3516-1C81741A78B4}"/>
                  </a:ext>
                </a:extLst>
              </p:cNvPr>
              <p:cNvSpPr/>
              <p:nvPr/>
            </p:nvSpPr>
            <p:spPr>
              <a:xfrm>
                <a:off x="142849" y="142875"/>
                <a:ext cx="6572884" cy="1358900"/>
              </a:xfrm>
              <a:custGeom>
                <a:avLst/>
                <a:gdLst/>
                <a:ahLst/>
                <a:cxnLst/>
                <a:rect l="l" t="t" r="r" b="b"/>
                <a:pathLst>
                  <a:path w="6572884" h="1358900">
                    <a:moveTo>
                      <a:pt x="0" y="226441"/>
                    </a:moveTo>
                    <a:lnTo>
                      <a:pt x="4600" y="180795"/>
                    </a:lnTo>
                    <a:lnTo>
                      <a:pt x="17795" y="138285"/>
                    </a:lnTo>
                    <a:lnTo>
                      <a:pt x="38673" y="99820"/>
                    </a:lnTo>
                    <a:lnTo>
                      <a:pt x="66324" y="66309"/>
                    </a:lnTo>
                    <a:lnTo>
                      <a:pt x="99837" y="38663"/>
                    </a:lnTo>
                    <a:lnTo>
                      <a:pt x="138301" y="17789"/>
                    </a:lnTo>
                    <a:lnTo>
                      <a:pt x="180806" y="4599"/>
                    </a:lnTo>
                    <a:lnTo>
                      <a:pt x="226440" y="0"/>
                    </a:lnTo>
                    <a:lnTo>
                      <a:pt x="6345834" y="0"/>
                    </a:lnTo>
                    <a:lnTo>
                      <a:pt x="6391480" y="4599"/>
                    </a:lnTo>
                    <a:lnTo>
                      <a:pt x="6433990" y="17789"/>
                    </a:lnTo>
                    <a:lnTo>
                      <a:pt x="6472455" y="38663"/>
                    </a:lnTo>
                    <a:lnTo>
                      <a:pt x="6505965" y="66309"/>
                    </a:lnTo>
                    <a:lnTo>
                      <a:pt x="6533612" y="99820"/>
                    </a:lnTo>
                    <a:lnTo>
                      <a:pt x="6554485" y="138285"/>
                    </a:lnTo>
                    <a:lnTo>
                      <a:pt x="6567676" y="180795"/>
                    </a:lnTo>
                    <a:lnTo>
                      <a:pt x="6572275" y="226441"/>
                    </a:lnTo>
                    <a:lnTo>
                      <a:pt x="6572275" y="1132204"/>
                    </a:lnTo>
                    <a:lnTo>
                      <a:pt x="6567676" y="1177850"/>
                    </a:lnTo>
                    <a:lnTo>
                      <a:pt x="6554485" y="1220360"/>
                    </a:lnTo>
                    <a:lnTo>
                      <a:pt x="6533612" y="1258825"/>
                    </a:lnTo>
                    <a:lnTo>
                      <a:pt x="6505965" y="1292336"/>
                    </a:lnTo>
                    <a:lnTo>
                      <a:pt x="6472455" y="1319982"/>
                    </a:lnTo>
                    <a:lnTo>
                      <a:pt x="6433990" y="1340856"/>
                    </a:lnTo>
                    <a:lnTo>
                      <a:pt x="6391480" y="1354046"/>
                    </a:lnTo>
                    <a:lnTo>
                      <a:pt x="6345834" y="1358646"/>
                    </a:lnTo>
                    <a:lnTo>
                      <a:pt x="226440" y="1358646"/>
                    </a:lnTo>
                    <a:lnTo>
                      <a:pt x="180806" y="1354046"/>
                    </a:lnTo>
                    <a:lnTo>
                      <a:pt x="138301" y="1340856"/>
                    </a:lnTo>
                    <a:lnTo>
                      <a:pt x="99837" y="1319982"/>
                    </a:lnTo>
                    <a:lnTo>
                      <a:pt x="66324" y="1292336"/>
                    </a:lnTo>
                    <a:lnTo>
                      <a:pt x="38673" y="1258825"/>
                    </a:lnTo>
                    <a:lnTo>
                      <a:pt x="17795" y="1220360"/>
                    </a:lnTo>
                    <a:lnTo>
                      <a:pt x="4600" y="1177850"/>
                    </a:lnTo>
                    <a:lnTo>
                      <a:pt x="0" y="1132204"/>
                    </a:lnTo>
                    <a:lnTo>
                      <a:pt x="0" y="226441"/>
                    </a:lnTo>
                    <a:close/>
                  </a:path>
                </a:pathLst>
              </a:custGeom>
              <a:ln w="9525">
                <a:solidFill>
                  <a:srgbClr val="55CE74"/>
                </a:solidFill>
              </a:ln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pic>
            <p:nvPicPr>
              <p:cNvPr id="28" name="object 16">
                <a:extLst>
                  <a:ext uri="{FF2B5EF4-FFF2-40B4-BE49-F238E27FC236}">
                    <a16:creationId xmlns:a16="http://schemas.microsoft.com/office/drawing/2014/main" id="{918B06E2-E570-C1AE-E852-D36A5FE439FF}"/>
                  </a:ext>
                </a:extLst>
              </p:cNvPr>
              <p:cNvPicPr/>
              <p:nvPr/>
            </p:nvPicPr>
            <p:blipFill>
              <a:blip r:embed="rId5" cstate="print"/>
              <a:stretch>
                <a:fillRect/>
              </a:stretch>
            </p:blipFill>
            <p:spPr>
              <a:xfrm>
                <a:off x="2500248" y="305930"/>
                <a:ext cx="1714500" cy="733945"/>
              </a:xfrm>
              <a:prstGeom prst="rect">
                <a:avLst/>
              </a:prstGeom>
            </p:spPr>
          </p:pic>
        </p:grpSp>
        <p:sp>
          <p:nvSpPr>
            <p:cNvPr id="22" name="object 16">
              <a:extLst>
                <a:ext uri="{FF2B5EF4-FFF2-40B4-BE49-F238E27FC236}">
                  <a16:creationId xmlns:a16="http://schemas.microsoft.com/office/drawing/2014/main" id="{3BAB2C85-1923-AA58-3934-0C5E0728B1B9}"/>
                </a:ext>
              </a:extLst>
            </p:cNvPr>
            <p:cNvSpPr txBox="1"/>
            <p:nvPr/>
          </p:nvSpPr>
          <p:spPr>
            <a:xfrm>
              <a:off x="2775727" y="2875716"/>
              <a:ext cx="3332858" cy="391795"/>
            </a:xfrm>
            <a:prstGeom prst="rect">
              <a:avLst/>
            </a:prstGeom>
            <a:noFill/>
          </p:spPr>
          <p:txBody>
            <a:bodyPr vert="horz" wrap="square" lIns="0" tIns="12700" rIns="0" bIns="0" rtlCol="0">
              <a:spAutoFit/>
            </a:bodyPr>
            <a:lstStyle/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Volumen 4,  Número 1  Enero a Julio 2021</a:t>
              </a:r>
            </a:p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Revista Semestral. Venezuela</a:t>
              </a:r>
              <a:endParaRPr sz="1200" dirty="0">
                <a:latin typeface="Arial"/>
                <a:cs typeface="Arial"/>
              </a:endParaRPr>
            </a:p>
          </p:txBody>
        </p:sp>
        <p:pic>
          <p:nvPicPr>
            <p:cNvPr id="23" name="object 25">
              <a:extLst>
                <a:ext uri="{FF2B5EF4-FFF2-40B4-BE49-F238E27FC236}">
                  <a16:creationId xmlns:a16="http://schemas.microsoft.com/office/drawing/2014/main" id="{26F67802-920B-67D6-75D5-FD5877049697}"/>
                </a:ext>
              </a:extLst>
            </p:cNvPr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470065" y="2027896"/>
              <a:ext cx="2305662" cy="1053903"/>
            </a:xfrm>
            <a:prstGeom prst="rect">
              <a:avLst/>
            </a:prstGeom>
          </p:spPr>
        </p:pic>
        <p:pic>
          <p:nvPicPr>
            <p:cNvPr id="24" name="object 31">
              <a:extLst>
                <a:ext uri="{FF2B5EF4-FFF2-40B4-BE49-F238E27FC236}">
                  <a16:creationId xmlns:a16="http://schemas.microsoft.com/office/drawing/2014/main" id="{7E6B3527-6C90-A5CB-7D35-35E3227825F4}"/>
                </a:ext>
              </a:extLst>
            </p:cNvPr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4932681" y="1951410"/>
              <a:ext cx="1805304" cy="893889"/>
            </a:xfrm>
            <a:prstGeom prst="rect">
              <a:avLst/>
            </a:prstGeom>
          </p:spPr>
        </p:pic>
      </p:grpSp>
    </p:spTree>
  </p:cSld>
  <p:clrMapOvr>
    <a:masterClrMapping/>
  </p:clrMapOvr>
</p:sld>
</file>

<file path=ppt/slides/slide1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94485" y="115823"/>
            <a:ext cx="6669405" cy="8926195"/>
            <a:chOff x="94485" y="115823"/>
            <a:chExt cx="6669405" cy="8926195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204216" y="8651747"/>
              <a:ext cx="6518148" cy="158496"/>
            </a:xfrm>
            <a:prstGeom prst="rect">
              <a:avLst/>
            </a:prstGeom>
          </p:spPr>
        </p:pic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96012" y="115823"/>
              <a:ext cx="6665976" cy="1452372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42849" y="142875"/>
              <a:ext cx="6572275" cy="1358646"/>
            </a:xfrm>
            <a:prstGeom prst="rect">
              <a:avLst/>
            </a:prstGeom>
          </p:spPr>
        </p:pic>
        <p:sp>
          <p:nvSpPr>
            <p:cNvPr id="6" name="object 6"/>
            <p:cNvSpPr/>
            <p:nvPr/>
          </p:nvSpPr>
          <p:spPr>
            <a:xfrm>
              <a:off x="142849" y="142875"/>
              <a:ext cx="6572884" cy="1358900"/>
            </a:xfrm>
            <a:custGeom>
              <a:avLst/>
              <a:gdLst/>
              <a:ahLst/>
              <a:cxnLst/>
              <a:rect l="l" t="t" r="r" b="b"/>
              <a:pathLst>
                <a:path w="6572884" h="1358900">
                  <a:moveTo>
                    <a:pt x="0" y="226441"/>
                  </a:moveTo>
                  <a:lnTo>
                    <a:pt x="4600" y="180795"/>
                  </a:lnTo>
                  <a:lnTo>
                    <a:pt x="17795" y="138285"/>
                  </a:lnTo>
                  <a:lnTo>
                    <a:pt x="38673" y="99820"/>
                  </a:lnTo>
                  <a:lnTo>
                    <a:pt x="66324" y="66309"/>
                  </a:lnTo>
                  <a:lnTo>
                    <a:pt x="99837" y="38663"/>
                  </a:lnTo>
                  <a:lnTo>
                    <a:pt x="138301" y="17789"/>
                  </a:lnTo>
                  <a:lnTo>
                    <a:pt x="180806" y="4599"/>
                  </a:lnTo>
                  <a:lnTo>
                    <a:pt x="226440" y="0"/>
                  </a:lnTo>
                  <a:lnTo>
                    <a:pt x="6345834" y="0"/>
                  </a:lnTo>
                  <a:lnTo>
                    <a:pt x="6391480" y="4599"/>
                  </a:lnTo>
                  <a:lnTo>
                    <a:pt x="6433990" y="17789"/>
                  </a:lnTo>
                  <a:lnTo>
                    <a:pt x="6472455" y="38663"/>
                  </a:lnTo>
                  <a:lnTo>
                    <a:pt x="6505965" y="66309"/>
                  </a:lnTo>
                  <a:lnTo>
                    <a:pt x="6533612" y="99820"/>
                  </a:lnTo>
                  <a:lnTo>
                    <a:pt x="6554485" y="138285"/>
                  </a:lnTo>
                  <a:lnTo>
                    <a:pt x="6567676" y="180795"/>
                  </a:lnTo>
                  <a:lnTo>
                    <a:pt x="6572275" y="226441"/>
                  </a:lnTo>
                  <a:lnTo>
                    <a:pt x="6572275" y="1132204"/>
                  </a:lnTo>
                  <a:lnTo>
                    <a:pt x="6567676" y="1177850"/>
                  </a:lnTo>
                  <a:lnTo>
                    <a:pt x="6554485" y="1220360"/>
                  </a:lnTo>
                  <a:lnTo>
                    <a:pt x="6533612" y="1258825"/>
                  </a:lnTo>
                  <a:lnTo>
                    <a:pt x="6505965" y="1292336"/>
                  </a:lnTo>
                  <a:lnTo>
                    <a:pt x="6472455" y="1319982"/>
                  </a:lnTo>
                  <a:lnTo>
                    <a:pt x="6433990" y="1340856"/>
                  </a:lnTo>
                  <a:lnTo>
                    <a:pt x="6391480" y="1354046"/>
                  </a:lnTo>
                  <a:lnTo>
                    <a:pt x="6345834" y="1358646"/>
                  </a:lnTo>
                  <a:lnTo>
                    <a:pt x="226440" y="1358646"/>
                  </a:lnTo>
                  <a:lnTo>
                    <a:pt x="180806" y="1354046"/>
                  </a:lnTo>
                  <a:lnTo>
                    <a:pt x="138301" y="1340856"/>
                  </a:lnTo>
                  <a:lnTo>
                    <a:pt x="99837" y="1319982"/>
                  </a:lnTo>
                  <a:lnTo>
                    <a:pt x="66324" y="1292336"/>
                  </a:lnTo>
                  <a:lnTo>
                    <a:pt x="38673" y="1258825"/>
                  </a:lnTo>
                  <a:lnTo>
                    <a:pt x="17795" y="1220360"/>
                  </a:lnTo>
                  <a:lnTo>
                    <a:pt x="4600" y="1177850"/>
                  </a:lnTo>
                  <a:lnTo>
                    <a:pt x="0" y="1132204"/>
                  </a:lnTo>
                  <a:lnTo>
                    <a:pt x="0" y="226441"/>
                  </a:lnTo>
                  <a:close/>
                </a:path>
              </a:pathLst>
            </a:custGeom>
            <a:ln w="9525">
              <a:solidFill>
                <a:srgbClr val="55CE7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" name="object 7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2500248" y="305930"/>
              <a:ext cx="1714500" cy="733945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2738628" y="1024127"/>
              <a:ext cx="1897379" cy="371855"/>
            </a:xfrm>
            <a:prstGeom prst="rect">
              <a:avLst/>
            </a:prstGeom>
          </p:spPr>
        </p:pic>
        <p:pic>
          <p:nvPicPr>
            <p:cNvPr id="9" name="object 9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4401312" y="1024127"/>
              <a:ext cx="1577339" cy="371855"/>
            </a:xfrm>
            <a:prstGeom prst="rect">
              <a:avLst/>
            </a:prstGeom>
          </p:spPr>
        </p:pic>
        <p:pic>
          <p:nvPicPr>
            <p:cNvPr id="10" name="object 10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3169920" y="1207007"/>
              <a:ext cx="1546859" cy="371855"/>
            </a:xfrm>
            <a:prstGeom prst="rect">
              <a:avLst/>
            </a:prstGeom>
          </p:spPr>
        </p:pic>
        <p:pic>
          <p:nvPicPr>
            <p:cNvPr id="11" name="object 11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4482083" y="1207007"/>
              <a:ext cx="284988" cy="371855"/>
            </a:xfrm>
            <a:prstGeom prst="rect">
              <a:avLst/>
            </a:prstGeom>
          </p:spPr>
        </p:pic>
        <p:pic>
          <p:nvPicPr>
            <p:cNvPr id="12" name="object 12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4571999" y="1207007"/>
              <a:ext cx="1013460" cy="371855"/>
            </a:xfrm>
            <a:prstGeom prst="rect">
              <a:avLst/>
            </a:prstGeom>
          </p:spPr>
        </p:pic>
        <p:pic>
          <p:nvPicPr>
            <p:cNvPr id="13" name="object 13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324612" y="234695"/>
              <a:ext cx="1719072" cy="1341120"/>
            </a:xfrm>
            <a:prstGeom prst="rect">
              <a:avLst/>
            </a:prstGeom>
          </p:spPr>
        </p:pic>
        <p:pic>
          <p:nvPicPr>
            <p:cNvPr id="14" name="object 14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5606795" y="8193022"/>
              <a:ext cx="1092707" cy="848868"/>
            </a:xfrm>
            <a:prstGeom prst="rect">
              <a:avLst/>
            </a:prstGeom>
          </p:spPr>
        </p:pic>
        <p:pic>
          <p:nvPicPr>
            <p:cNvPr id="15" name="object 15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109728" y="8193022"/>
              <a:ext cx="1092708" cy="848868"/>
            </a:xfrm>
            <a:prstGeom prst="rect">
              <a:avLst/>
            </a:prstGeom>
          </p:spPr>
        </p:pic>
      </p:grpSp>
      <p:sp>
        <p:nvSpPr>
          <p:cNvPr id="16" name="object 16"/>
          <p:cNvSpPr txBox="1"/>
          <p:nvPr/>
        </p:nvSpPr>
        <p:spPr>
          <a:xfrm>
            <a:off x="327456" y="1068451"/>
            <a:ext cx="6240145" cy="4311437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2958465" marR="701040" indent="-431800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Arial"/>
                <a:cs typeface="Arial"/>
              </a:rPr>
              <a:t>6ta.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Edición</a:t>
            </a:r>
            <a:r>
              <a:rPr sz="1200" b="1" spc="-10" dirty="0">
                <a:latin typeface="Arial"/>
                <a:cs typeface="Arial"/>
              </a:rPr>
              <a:t> Volumen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I</a:t>
            </a:r>
            <a:r>
              <a:rPr sz="1200" b="1" spc="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Enero</a:t>
            </a:r>
            <a:r>
              <a:rPr sz="1200" b="1" spc="-3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a</a:t>
            </a:r>
            <a:r>
              <a:rPr sz="1200" b="1" spc="-2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Julio</a:t>
            </a:r>
            <a:r>
              <a:rPr sz="1200" b="1" spc="-5" dirty="0">
                <a:latin typeface="Arial"/>
                <a:cs typeface="Arial"/>
              </a:rPr>
              <a:t> </a:t>
            </a:r>
            <a:r>
              <a:rPr sz="1200" b="1" spc="-20" dirty="0">
                <a:latin typeface="Arial"/>
                <a:cs typeface="Arial"/>
              </a:rPr>
              <a:t>2021 </a:t>
            </a:r>
            <a:r>
              <a:rPr sz="1200" b="1" dirty="0">
                <a:latin typeface="Arial"/>
                <a:cs typeface="Arial"/>
              </a:rPr>
              <a:t>Revista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Semestral-</a:t>
            </a:r>
            <a:r>
              <a:rPr sz="1200" b="1" spc="-40" dirty="0">
                <a:latin typeface="Arial"/>
                <a:cs typeface="Arial"/>
              </a:rPr>
              <a:t> </a:t>
            </a:r>
            <a:r>
              <a:rPr sz="1200" b="1" spc="-10" dirty="0">
                <a:latin typeface="Arial"/>
                <a:cs typeface="Arial"/>
              </a:rPr>
              <a:t>Venezuela</a:t>
            </a:r>
            <a:endParaRPr sz="1200" dirty="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305"/>
              </a:spcBef>
            </a:pPr>
            <a:endParaRPr sz="1200" dirty="0">
              <a:latin typeface="Arial"/>
              <a:cs typeface="Arial"/>
            </a:endParaRPr>
          </a:p>
          <a:p>
            <a:pPr algn="ctr">
              <a:lnSpc>
                <a:spcPct val="100000"/>
              </a:lnSpc>
            </a:pPr>
            <a:r>
              <a:rPr sz="1200" b="1" spc="-10" dirty="0">
                <a:latin typeface="Times New Roman"/>
                <a:cs typeface="Times New Roman"/>
              </a:rPr>
              <a:t>REFERENCIAS</a:t>
            </a:r>
            <a:endParaRPr sz="1200" dirty="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60"/>
              </a:spcBef>
            </a:pPr>
            <a:endParaRPr sz="1200" dirty="0">
              <a:latin typeface="Times New Roman"/>
              <a:cs typeface="Times New Roman"/>
            </a:endParaRPr>
          </a:p>
          <a:p>
            <a:pPr marL="375285" marR="5715" indent="-363220" algn="just">
              <a:lnSpc>
                <a:spcPct val="100000"/>
              </a:lnSpc>
              <a:tabLst>
                <a:tab pos="1946910" algn="l"/>
                <a:tab pos="3286760" algn="l"/>
                <a:tab pos="4524375" algn="l"/>
                <a:tab pos="6039485" algn="l"/>
              </a:tabLst>
            </a:pPr>
            <a:r>
              <a:rPr sz="1200" dirty="0">
                <a:latin typeface="Times New Roman"/>
                <a:cs typeface="Times New Roman"/>
              </a:rPr>
              <a:t>Arandojo,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M.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(2016).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Nuevas </a:t>
            </a:r>
            <a:r>
              <a:rPr sz="1200" i="1" spc="-10" dirty="0">
                <a:latin typeface="Times New Roman"/>
                <a:cs typeface="Times New Roman"/>
              </a:rPr>
              <a:t>Tecnologías</a:t>
            </a:r>
            <a:r>
              <a:rPr sz="1200" i="1" dirty="0">
                <a:latin typeface="Times New Roman"/>
                <a:cs typeface="Times New Roman"/>
              </a:rPr>
              <a:t> y</a:t>
            </a:r>
            <a:r>
              <a:rPr sz="1200" i="1" spc="-1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nuevos retos para el profesional de</a:t>
            </a:r>
            <a:r>
              <a:rPr sz="1200" i="1" spc="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enfermería</a:t>
            </a:r>
            <a:r>
              <a:rPr sz="1200" dirty="0">
                <a:latin typeface="Times New Roman"/>
                <a:cs typeface="Times New Roman"/>
              </a:rPr>
              <a:t>.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Index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 </a:t>
            </a:r>
            <a:r>
              <a:rPr sz="1200" spc="-10" dirty="0">
                <a:solidFill>
                  <a:schemeClr val="tx1"/>
                </a:solidFill>
                <a:latin typeface="Times New Roman"/>
                <a:cs typeface="Times New Roman"/>
              </a:rPr>
              <a:t>Enfermería,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	</a:t>
            </a:r>
            <a:r>
              <a:rPr sz="1200" spc="-10" dirty="0">
                <a:solidFill>
                  <a:schemeClr val="tx1"/>
                </a:solidFill>
                <a:latin typeface="Times New Roman"/>
                <a:cs typeface="Times New Roman"/>
              </a:rPr>
              <a:t>25(1-</a:t>
            </a:r>
            <a:r>
              <a:rPr sz="1200" spc="-25" dirty="0">
                <a:solidFill>
                  <a:schemeClr val="tx1"/>
                </a:solidFill>
                <a:latin typeface="Times New Roman"/>
                <a:cs typeface="Times New Roman"/>
              </a:rPr>
              <a:t>2),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	</a:t>
            </a:r>
            <a:r>
              <a:rPr sz="1200" spc="-10" dirty="0">
                <a:solidFill>
                  <a:schemeClr val="tx1"/>
                </a:solidFill>
                <a:latin typeface="Times New Roman"/>
                <a:cs typeface="Times New Roman"/>
              </a:rPr>
              <a:t>38-</a:t>
            </a:r>
            <a:r>
              <a:rPr sz="1200" spc="-25" dirty="0">
                <a:solidFill>
                  <a:schemeClr val="tx1"/>
                </a:solidFill>
                <a:latin typeface="Times New Roman"/>
                <a:cs typeface="Times New Roman"/>
              </a:rPr>
              <a:t>41.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	</a:t>
            </a:r>
            <a:r>
              <a:rPr sz="1200" spc="-10" dirty="0">
                <a:solidFill>
                  <a:schemeClr val="tx1"/>
                </a:solidFill>
                <a:latin typeface="Times New Roman"/>
                <a:cs typeface="Times New Roman"/>
              </a:rPr>
              <a:t>Disponible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	</a:t>
            </a:r>
            <a:r>
              <a:rPr sz="1200" spc="-25" dirty="0">
                <a:solidFill>
                  <a:schemeClr val="tx1"/>
                </a:solidFill>
                <a:latin typeface="Times New Roman"/>
                <a:cs typeface="Times New Roman"/>
              </a:rPr>
              <a:t>en: </a:t>
            </a:r>
            <a:r>
              <a:rPr sz="1200" spc="-10" dirty="0">
                <a:solidFill>
                  <a:schemeClr val="tx1"/>
                </a:solidFill>
                <a:latin typeface="Times New Roman"/>
                <a:cs typeface="Times New Roman"/>
                <a:hlinkClick r:id="rId1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http://scielo.isciii.es/scielo.php?script=sci_abstract&amp;pid=S1132-12962016000100009</a:t>
            </a:r>
            <a:endParaRPr sz="1200" dirty="0">
              <a:solidFill>
                <a:schemeClr val="tx1"/>
              </a:solidFill>
              <a:latin typeface="Times New Roman"/>
              <a:cs typeface="Times New Roman"/>
            </a:endParaRPr>
          </a:p>
          <a:p>
            <a:pPr marL="375285" marR="6350" indent="-363220" algn="just">
              <a:lnSpc>
                <a:spcPct val="100000"/>
              </a:lnSpc>
              <a:tabLst>
                <a:tab pos="2635885" algn="l"/>
                <a:tab pos="4199890" algn="l"/>
                <a:tab pos="6039485" algn="l"/>
              </a:tabLst>
            </a:pP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Area,</a:t>
            </a:r>
            <a:r>
              <a:rPr sz="1200" spc="7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M.</a:t>
            </a:r>
            <a:r>
              <a:rPr sz="1200" spc="8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y</a:t>
            </a:r>
            <a:r>
              <a:rPr sz="1200" spc="5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Guarro,</a:t>
            </a:r>
            <a:r>
              <a:rPr sz="1200" spc="7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A.</a:t>
            </a:r>
            <a:r>
              <a:rPr sz="1200" spc="7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(2012).</a:t>
            </a:r>
            <a:r>
              <a:rPr sz="1200" spc="7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La</a:t>
            </a:r>
            <a:r>
              <a:rPr sz="1200" i="1" spc="7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alfabetización</a:t>
            </a:r>
            <a:r>
              <a:rPr sz="1200" i="1" spc="9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informacional</a:t>
            </a:r>
            <a:r>
              <a:rPr sz="1200" i="1" spc="8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y</a:t>
            </a:r>
            <a:r>
              <a:rPr sz="1200" i="1" spc="7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digital:</a:t>
            </a:r>
            <a:r>
              <a:rPr sz="1200" i="1" spc="8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fundamentos</a:t>
            </a:r>
            <a:r>
              <a:rPr sz="1200" i="1" spc="7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spc="-10" dirty="0">
                <a:solidFill>
                  <a:schemeClr val="tx1"/>
                </a:solidFill>
                <a:latin typeface="Times New Roman"/>
                <a:cs typeface="Times New Roman"/>
              </a:rPr>
              <a:t>pedagógicos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para</a:t>
            </a:r>
            <a:r>
              <a:rPr sz="1200" i="1" spc="-2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la</a:t>
            </a:r>
            <a:r>
              <a:rPr sz="1200" i="1" spc="-2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enseñanza</a:t>
            </a:r>
            <a:r>
              <a:rPr sz="1200" i="1" spc="-2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y</a:t>
            </a:r>
            <a:r>
              <a:rPr sz="1200" i="1" spc="-2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el</a:t>
            </a:r>
            <a:r>
              <a:rPr sz="1200" i="1" spc="-2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aprendizaje</a:t>
            </a:r>
            <a:r>
              <a:rPr sz="1200" i="1" spc="-1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competente.</a:t>
            </a:r>
            <a:r>
              <a:rPr sz="1200" i="1" spc="-2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Revista</a:t>
            </a:r>
            <a:r>
              <a:rPr sz="1200" spc="-1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española</a:t>
            </a:r>
            <a:r>
              <a:rPr sz="1200" spc="-2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de</a:t>
            </a:r>
            <a:r>
              <a:rPr sz="1200" spc="-2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Documentación</a:t>
            </a:r>
            <a:r>
              <a:rPr sz="1200" spc="-2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chemeClr val="tx1"/>
                </a:solidFill>
                <a:latin typeface="Times New Roman"/>
                <a:cs typeface="Times New Roman"/>
              </a:rPr>
              <a:t>Científica, 35(Monográfico),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	</a:t>
            </a:r>
            <a:r>
              <a:rPr sz="1200" spc="-10" dirty="0">
                <a:solidFill>
                  <a:schemeClr val="tx1"/>
                </a:solidFill>
                <a:latin typeface="Times New Roman"/>
                <a:cs typeface="Times New Roman"/>
              </a:rPr>
              <a:t>46-</a:t>
            </a:r>
            <a:r>
              <a:rPr sz="1200" spc="-25" dirty="0">
                <a:solidFill>
                  <a:schemeClr val="tx1"/>
                </a:solidFill>
                <a:latin typeface="Times New Roman"/>
                <a:cs typeface="Times New Roman"/>
              </a:rPr>
              <a:t>74.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	</a:t>
            </a:r>
            <a:r>
              <a:rPr sz="1200" spc="-10" dirty="0">
                <a:solidFill>
                  <a:schemeClr val="tx1"/>
                </a:solidFill>
                <a:latin typeface="Times New Roman"/>
                <a:cs typeface="Times New Roman"/>
              </a:rPr>
              <a:t>Disponible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	</a:t>
            </a:r>
            <a:r>
              <a:rPr sz="1200" spc="-25" dirty="0">
                <a:solidFill>
                  <a:schemeClr val="tx1"/>
                </a:solidFill>
                <a:latin typeface="Times New Roman"/>
                <a:cs typeface="Times New Roman"/>
              </a:rPr>
              <a:t>en: </a:t>
            </a:r>
            <a:r>
              <a:rPr sz="1200" spc="-10" dirty="0">
                <a:solidFill>
                  <a:schemeClr val="tx1"/>
                </a:solidFill>
                <a:latin typeface="Times New Roman"/>
                <a:cs typeface="Times New Roman"/>
                <a:hlinkClick r:id="rId1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http://redc.revistas.csic.es/index.php/redc/article/view/744/825</a:t>
            </a:r>
            <a:endParaRPr sz="1200" dirty="0">
              <a:solidFill>
                <a:schemeClr val="tx1"/>
              </a:solidFill>
              <a:latin typeface="Times New Roman"/>
              <a:cs typeface="Times New Roman"/>
            </a:endParaRPr>
          </a:p>
          <a:p>
            <a:pPr marL="375285" marR="6350" indent="-363220" algn="just">
              <a:lnSpc>
                <a:spcPct val="100000"/>
              </a:lnSpc>
              <a:spcBef>
                <a:spcPts val="5"/>
              </a:spcBef>
            </a:pP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Escontrela</a:t>
            </a:r>
            <a:r>
              <a:rPr sz="1200" spc="4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R.</a:t>
            </a:r>
            <a:r>
              <a:rPr sz="1200" spc="4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(2003).</a:t>
            </a:r>
            <a:r>
              <a:rPr sz="1200" spc="4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Bases</a:t>
            </a:r>
            <a:r>
              <a:rPr sz="1200" i="1" spc="4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para</a:t>
            </a:r>
            <a:r>
              <a:rPr sz="1200" i="1" spc="4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reconstruir</a:t>
            </a:r>
            <a:r>
              <a:rPr sz="1200" i="1" spc="5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el</a:t>
            </a:r>
            <a:r>
              <a:rPr sz="1200" i="1" spc="4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diseño</a:t>
            </a:r>
            <a:r>
              <a:rPr sz="1200" i="1" spc="4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instruccional</a:t>
            </a:r>
            <a:r>
              <a:rPr sz="1200" i="1" spc="6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en</a:t>
            </a:r>
            <a:r>
              <a:rPr sz="1200" i="1" spc="4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los</a:t>
            </a:r>
            <a:r>
              <a:rPr sz="1200" i="1" spc="4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sistemas</a:t>
            </a:r>
            <a:r>
              <a:rPr sz="1200" i="1" spc="4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de</a:t>
            </a:r>
            <a:r>
              <a:rPr sz="1200" i="1" spc="4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educación</a:t>
            </a:r>
            <a:r>
              <a:rPr sz="1200" i="1" spc="6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spc="-50" dirty="0">
                <a:solidFill>
                  <a:schemeClr val="tx1"/>
                </a:solidFill>
                <a:latin typeface="Times New Roman"/>
                <a:cs typeface="Times New Roman"/>
              </a:rPr>
              <a:t>a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distancia.</a:t>
            </a:r>
            <a:r>
              <a:rPr sz="1200" i="1" spc="114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Docencia</a:t>
            </a:r>
            <a:r>
              <a:rPr sz="1200" i="1" spc="13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universitaria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,</a:t>
            </a:r>
            <a:r>
              <a:rPr sz="1200" spc="12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1(IV),</a:t>
            </a:r>
            <a:r>
              <a:rPr sz="1200" spc="114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25-48.</a:t>
            </a:r>
            <a:r>
              <a:rPr sz="1200" spc="13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Universidad</a:t>
            </a:r>
            <a:r>
              <a:rPr sz="1200" spc="12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Central</a:t>
            </a:r>
            <a:r>
              <a:rPr sz="1200" spc="12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de</a:t>
            </a:r>
            <a:r>
              <a:rPr sz="1200" spc="13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Venezuela.</a:t>
            </a:r>
            <a:r>
              <a:rPr sz="1200" spc="12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chemeClr val="tx1"/>
                </a:solidFill>
                <a:latin typeface="Times New Roman"/>
                <a:cs typeface="Times New Roman"/>
              </a:rPr>
              <a:t>Extraído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desde</a:t>
            </a:r>
            <a:r>
              <a:rPr sz="1200" spc="-3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chemeClr val="tx1"/>
                </a:solidFill>
                <a:latin typeface="Times New Roman"/>
                <a:cs typeface="Times New Roman"/>
                <a:hlinkClick r:id="rId15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http://saber.ucv.ve/ojs/index.php/rev_docu/article/download/4545/4356</a:t>
            </a:r>
            <a:endParaRPr sz="1200" dirty="0">
              <a:solidFill>
                <a:schemeClr val="tx1"/>
              </a:solidFill>
              <a:latin typeface="Times New Roman"/>
              <a:cs typeface="Times New Roman"/>
            </a:endParaRPr>
          </a:p>
          <a:p>
            <a:pPr marL="375285" marR="5080" indent="-363220" algn="just">
              <a:lnSpc>
                <a:spcPct val="100000"/>
              </a:lnSpc>
            </a:pP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Guzmán</a:t>
            </a:r>
            <a:r>
              <a:rPr sz="1200" spc="1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T.</a:t>
            </a:r>
            <a:r>
              <a:rPr sz="1200" spc="1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(2016).</a:t>
            </a:r>
            <a:r>
              <a:rPr sz="1200" spc="1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Sistema</a:t>
            </a:r>
            <a:r>
              <a:rPr sz="1200" i="1" spc="1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Multimodal</a:t>
            </a:r>
            <a:r>
              <a:rPr sz="1200" i="1" spc="2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de</a:t>
            </a:r>
            <a:r>
              <a:rPr sz="1200" i="1" spc="1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Educación,</a:t>
            </a:r>
            <a:r>
              <a:rPr sz="1200" i="1" spc="34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Principios</a:t>
            </a:r>
            <a:r>
              <a:rPr sz="1200" i="1" spc="2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y</a:t>
            </a:r>
            <a:r>
              <a:rPr sz="1200" i="1" spc="1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Lineamientos</a:t>
            </a:r>
            <a:r>
              <a:rPr sz="1200" i="1" spc="2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de</a:t>
            </a:r>
            <a:r>
              <a:rPr sz="1200" i="1" spc="1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la</a:t>
            </a:r>
            <a:r>
              <a:rPr sz="1200" i="1" spc="1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educación</a:t>
            </a:r>
            <a:r>
              <a:rPr sz="1200" i="1" spc="2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spc="-50" dirty="0">
                <a:solidFill>
                  <a:schemeClr val="tx1"/>
                </a:solidFill>
                <a:latin typeface="Times New Roman"/>
                <a:cs typeface="Times New Roman"/>
              </a:rPr>
              <a:t>a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distancia,</a:t>
            </a:r>
            <a:r>
              <a:rPr sz="1200" i="1" spc="43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abierta</a:t>
            </a:r>
            <a:r>
              <a:rPr sz="1200" i="1" spc="45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y</a:t>
            </a:r>
            <a:r>
              <a:rPr sz="1200" i="1" spc="43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mixta</a:t>
            </a:r>
            <a:r>
              <a:rPr sz="1200" i="1" spc="44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de</a:t>
            </a:r>
            <a:r>
              <a:rPr sz="1200" i="1" spc="434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la</a:t>
            </a:r>
            <a:r>
              <a:rPr sz="1200" i="1" spc="434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Universidad</a:t>
            </a:r>
            <a:r>
              <a:rPr sz="1200" i="1" spc="434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Autónoma</a:t>
            </a:r>
            <a:r>
              <a:rPr sz="1200" i="1" spc="434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de</a:t>
            </a:r>
            <a:r>
              <a:rPr sz="1200" i="1" spc="42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Querétaro.</a:t>
            </a:r>
            <a:r>
              <a:rPr sz="1200" i="1" spc="434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Extraído</a:t>
            </a:r>
            <a:r>
              <a:rPr sz="1200" i="1" spc="44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spc="-10" dirty="0">
                <a:solidFill>
                  <a:schemeClr val="tx1"/>
                </a:solidFill>
                <a:latin typeface="Times New Roman"/>
                <a:cs typeface="Times New Roman"/>
              </a:rPr>
              <a:t>desde </a:t>
            </a:r>
            <a:r>
              <a:rPr sz="1200" spc="-10" dirty="0">
                <a:solidFill>
                  <a:schemeClr val="tx1"/>
                </a:solidFill>
                <a:latin typeface="Times New Roman"/>
                <a:cs typeface="Times New Roman"/>
                <a:hlinkClick r:id="rId16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http://www.uaq.mx/docsgrales/informatica/Sistema-Multimodal-de-educacion-UAQ.pdf</a:t>
            </a:r>
            <a:endParaRPr sz="1200" dirty="0">
              <a:solidFill>
                <a:schemeClr val="tx1"/>
              </a:solidFill>
              <a:latin typeface="Times New Roman"/>
              <a:cs typeface="Times New Roman"/>
            </a:endParaRPr>
          </a:p>
          <a:p>
            <a:pPr marL="375285" marR="6985" indent="-363220" algn="just">
              <a:lnSpc>
                <a:spcPct val="100000"/>
              </a:lnSpc>
            </a:pP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Universidad</a:t>
            </a:r>
            <a:r>
              <a:rPr sz="1200" spc="170" dirty="0">
                <a:solidFill>
                  <a:schemeClr val="tx1"/>
                </a:solidFill>
                <a:latin typeface="Times New Roman"/>
                <a:cs typeface="Times New Roman"/>
              </a:rPr>
              <a:t> 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Centroccidental</a:t>
            </a:r>
            <a:r>
              <a:rPr sz="1200" spc="180" dirty="0">
                <a:solidFill>
                  <a:schemeClr val="tx1"/>
                </a:solidFill>
                <a:latin typeface="Times New Roman"/>
                <a:cs typeface="Times New Roman"/>
              </a:rPr>
              <a:t> 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“Lisandro</a:t>
            </a:r>
            <a:r>
              <a:rPr sz="1200" spc="180" dirty="0">
                <a:solidFill>
                  <a:schemeClr val="tx1"/>
                </a:solidFill>
                <a:latin typeface="Times New Roman"/>
                <a:cs typeface="Times New Roman"/>
              </a:rPr>
              <a:t> 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Alvarado”</a:t>
            </a:r>
            <a:r>
              <a:rPr sz="1200" spc="170" dirty="0">
                <a:solidFill>
                  <a:schemeClr val="tx1"/>
                </a:solidFill>
                <a:latin typeface="Times New Roman"/>
                <a:cs typeface="Times New Roman"/>
              </a:rPr>
              <a:t> 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(2012).</a:t>
            </a:r>
            <a:r>
              <a:rPr sz="1200" spc="170" dirty="0">
                <a:solidFill>
                  <a:schemeClr val="tx1"/>
                </a:solidFill>
                <a:latin typeface="Times New Roman"/>
                <a:cs typeface="Times New Roman"/>
              </a:rPr>
              <a:t> 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Manual</a:t>
            </a:r>
            <a:r>
              <a:rPr sz="1200" i="1" spc="180" dirty="0">
                <a:solidFill>
                  <a:schemeClr val="tx1"/>
                </a:solidFill>
                <a:latin typeface="Times New Roman"/>
                <a:cs typeface="Times New Roman"/>
              </a:rPr>
              <a:t> 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para</a:t>
            </a:r>
            <a:r>
              <a:rPr sz="1200" i="1" spc="170" dirty="0">
                <a:solidFill>
                  <a:schemeClr val="tx1"/>
                </a:solidFill>
                <a:latin typeface="Times New Roman"/>
                <a:cs typeface="Times New Roman"/>
              </a:rPr>
              <a:t> 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la</a:t>
            </a:r>
            <a:r>
              <a:rPr sz="1200" i="1" spc="175" dirty="0">
                <a:solidFill>
                  <a:schemeClr val="tx1"/>
                </a:solidFill>
                <a:latin typeface="Times New Roman"/>
                <a:cs typeface="Times New Roman"/>
              </a:rPr>
              <a:t> 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elaboración</a:t>
            </a:r>
            <a:r>
              <a:rPr sz="1200" i="1" spc="180" dirty="0">
                <a:solidFill>
                  <a:schemeClr val="tx1"/>
                </a:solidFill>
                <a:latin typeface="Times New Roman"/>
                <a:cs typeface="Times New Roman"/>
              </a:rPr>
              <a:t>  </a:t>
            </a:r>
            <a:r>
              <a:rPr sz="1200" i="1" spc="-50" dirty="0">
                <a:solidFill>
                  <a:schemeClr val="tx1"/>
                </a:solidFill>
                <a:latin typeface="Times New Roman"/>
                <a:cs typeface="Times New Roman"/>
              </a:rPr>
              <a:t>y </a:t>
            </a:r>
            <a:r>
              <a:rPr sz="1200" i="1" spc="-10" dirty="0">
                <a:solidFill>
                  <a:schemeClr val="tx1"/>
                </a:solidFill>
                <a:latin typeface="Times New Roman"/>
                <a:cs typeface="Times New Roman"/>
              </a:rPr>
              <a:t>presentación</a:t>
            </a:r>
            <a:r>
              <a:rPr sz="1200" i="1" spc="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del Trabajo Especial</a:t>
            </a:r>
            <a:r>
              <a:rPr sz="1200" i="1" spc="30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de</a:t>
            </a:r>
            <a:r>
              <a:rPr sz="1200" i="1" spc="-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Grado,</a:t>
            </a:r>
            <a:r>
              <a:rPr sz="1200" i="1" spc="-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spc="-10" dirty="0">
                <a:solidFill>
                  <a:schemeClr val="tx1"/>
                </a:solidFill>
                <a:latin typeface="Times New Roman"/>
                <a:cs typeface="Times New Roman"/>
              </a:rPr>
              <a:t>Trabajo</a:t>
            </a:r>
            <a:r>
              <a:rPr sz="1200" i="1" spc="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de</a:t>
            </a:r>
            <a:r>
              <a:rPr sz="1200" i="1" spc="-1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Grado y</a:t>
            </a:r>
            <a:r>
              <a:rPr sz="1200" i="1" spc="-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spc="-10" dirty="0">
                <a:solidFill>
                  <a:schemeClr val="tx1"/>
                </a:solidFill>
                <a:latin typeface="Times New Roman"/>
                <a:cs typeface="Times New Roman"/>
              </a:rPr>
              <a:t>Tesis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Doctoral</a:t>
            </a:r>
            <a:r>
              <a:rPr sz="1200" i="1" spc="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del</a:t>
            </a:r>
            <a:r>
              <a:rPr sz="1200" i="1" spc="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spc="-10" dirty="0">
                <a:solidFill>
                  <a:schemeClr val="tx1"/>
                </a:solidFill>
                <a:latin typeface="Times New Roman"/>
                <a:cs typeface="Times New Roman"/>
              </a:rPr>
              <a:t>Decanato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de</a:t>
            </a:r>
            <a:r>
              <a:rPr sz="1200" i="1" spc="-2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Ciencias de</a:t>
            </a:r>
            <a:r>
              <a:rPr sz="1200" i="1" spc="-2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la</a:t>
            </a:r>
            <a:r>
              <a:rPr sz="1200" i="1" spc="-2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Salud.</a:t>
            </a:r>
            <a:r>
              <a:rPr sz="1200" i="1" spc="-2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Recuperado</a:t>
            </a:r>
            <a:r>
              <a:rPr sz="1200" spc="1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de:</a:t>
            </a:r>
            <a:r>
              <a:rPr sz="1200" spc="26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chemeClr val="tx1"/>
                </a:solidFill>
                <a:latin typeface="Times New Roman"/>
                <a:cs typeface="Times New Roman"/>
                <a:hlinkClick r:id="rId17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http://www.ucla.edu.ve/secretaria/Gacetas/</a:t>
            </a:r>
            <a:endParaRPr sz="1200" dirty="0">
              <a:solidFill>
                <a:schemeClr val="tx1"/>
              </a:solidFill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1200" spc="-10" dirty="0">
                <a:solidFill>
                  <a:schemeClr val="tx1"/>
                </a:solidFill>
                <a:latin typeface="Times New Roman"/>
                <a:cs typeface="Times New Roman"/>
              </a:rPr>
              <a:t>GACETAS/GACETA%20126/Manual%20para%20la%20Elaboraci%C3%B3n%20y%20Presentaci</a:t>
            </a:r>
            <a:endParaRPr sz="1200" dirty="0">
              <a:solidFill>
                <a:schemeClr val="tx1"/>
              </a:solidFill>
              <a:latin typeface="Times New Roman"/>
              <a:cs typeface="Times New Roman"/>
            </a:endParaRPr>
          </a:p>
          <a:p>
            <a:pPr marL="375285">
              <a:lnSpc>
                <a:spcPct val="100000"/>
              </a:lnSpc>
            </a:pPr>
            <a:r>
              <a:rPr sz="1200" spc="-10" dirty="0">
                <a:solidFill>
                  <a:schemeClr val="tx1"/>
                </a:solidFill>
                <a:latin typeface="Times New Roman"/>
                <a:cs typeface="Times New Roman"/>
              </a:rPr>
              <a:t>%C3%B3n%20del%20Trabajo%20Especial%20de%20Grado</a:t>
            </a:r>
            <a:r>
              <a:rPr sz="1200" spc="-10" dirty="0">
                <a:latin typeface="Times New Roman"/>
                <a:cs typeface="Times New Roman"/>
              </a:rPr>
              <a:t>.pdf</a:t>
            </a:r>
            <a:endParaRPr sz="1200" dirty="0">
              <a:latin typeface="Times New Roman"/>
              <a:cs typeface="Times New Roman"/>
            </a:endParaRPr>
          </a:p>
        </p:txBody>
      </p:sp>
      <p:pic>
        <p:nvPicPr>
          <p:cNvPr id="17" name="object 17"/>
          <p:cNvPicPr/>
          <p:nvPr/>
        </p:nvPicPr>
        <p:blipFill>
          <a:blip r:embed="rId18" cstate="print"/>
          <a:stretch>
            <a:fillRect/>
          </a:stretch>
        </p:blipFill>
        <p:spPr>
          <a:xfrm>
            <a:off x="4653153" y="142938"/>
            <a:ext cx="1805304" cy="893889"/>
          </a:xfrm>
          <a:prstGeom prst="rect">
            <a:avLst/>
          </a:prstGeom>
        </p:spPr>
      </p:pic>
      <p:sp>
        <p:nvSpPr>
          <p:cNvPr id="18" name="object 18"/>
          <p:cNvSpPr txBox="1"/>
          <p:nvPr/>
        </p:nvSpPr>
        <p:spPr>
          <a:xfrm>
            <a:off x="1211681" y="8188580"/>
            <a:ext cx="4498975" cy="760095"/>
          </a:xfrm>
          <a:prstGeom prst="rect">
            <a:avLst/>
          </a:prstGeom>
        </p:spPr>
        <p:txBody>
          <a:bodyPr vert="horz" wrap="square" lIns="0" tIns="3175" rIns="0" bIns="0" rtlCol="0">
            <a:spAutoFit/>
          </a:bodyPr>
          <a:lstStyle/>
          <a:p>
            <a:pPr marL="12065" marR="5080" indent="1270" algn="ctr">
              <a:lnSpc>
                <a:spcPts val="1320"/>
              </a:lnSpc>
              <a:spcBef>
                <a:spcPts val="25"/>
              </a:spcBef>
            </a:pPr>
            <a:r>
              <a:rPr sz="1100" b="1" dirty="0">
                <a:latin typeface="Times New Roman"/>
                <a:cs typeface="Times New Roman"/>
              </a:rPr>
              <a:t>Actualización</a:t>
            </a:r>
            <a:r>
              <a:rPr sz="1100" b="1" spc="-4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del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Diseño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Instruccional</a:t>
            </a:r>
            <a:r>
              <a:rPr sz="1100" b="1" spc="-5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de</a:t>
            </a:r>
            <a:r>
              <a:rPr sz="1100" b="1" spc="-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la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Asignatura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Introducción</a:t>
            </a:r>
            <a:r>
              <a:rPr sz="1100" b="1" spc="-4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</a:t>
            </a:r>
            <a:r>
              <a:rPr sz="1100" b="1" spc="-5" dirty="0">
                <a:latin typeface="Times New Roman"/>
                <a:cs typeface="Times New Roman"/>
              </a:rPr>
              <a:t> </a:t>
            </a:r>
            <a:r>
              <a:rPr sz="1100" b="1" spc="-25" dirty="0">
                <a:latin typeface="Times New Roman"/>
                <a:cs typeface="Times New Roman"/>
              </a:rPr>
              <a:t>la </a:t>
            </a:r>
            <a:r>
              <a:rPr sz="1100" b="1" dirty="0">
                <a:latin typeface="Times New Roman"/>
                <a:cs typeface="Times New Roman"/>
              </a:rPr>
              <a:t>Computación</a:t>
            </a:r>
            <a:r>
              <a:rPr sz="1100" b="1" spc="-4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del</a:t>
            </a:r>
            <a:r>
              <a:rPr sz="1100" b="1" spc="-1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II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Semestre</a:t>
            </a:r>
            <a:r>
              <a:rPr sz="1100" b="1" spc="-4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de</a:t>
            </a:r>
            <a:r>
              <a:rPr sz="1100" b="1" spc="-1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Enfermería</a:t>
            </a:r>
            <a:r>
              <a:rPr sz="1100" b="1" spc="-4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del</a:t>
            </a:r>
            <a:r>
              <a:rPr sz="1100" b="1" spc="-1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Decanato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de</a:t>
            </a:r>
            <a:r>
              <a:rPr sz="1100" b="1" spc="-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Ciencias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de</a:t>
            </a:r>
            <a:r>
              <a:rPr sz="1100" b="1" spc="-5" dirty="0">
                <a:latin typeface="Times New Roman"/>
                <a:cs typeface="Times New Roman"/>
              </a:rPr>
              <a:t> </a:t>
            </a:r>
            <a:r>
              <a:rPr sz="1100" b="1" spc="-25" dirty="0">
                <a:latin typeface="Times New Roman"/>
                <a:cs typeface="Times New Roman"/>
              </a:rPr>
              <a:t>la </a:t>
            </a:r>
            <a:r>
              <a:rPr sz="1100" b="1" dirty="0">
                <a:latin typeface="Times New Roman"/>
                <a:cs typeface="Times New Roman"/>
              </a:rPr>
              <a:t>Salud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de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la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UCLA,</a:t>
            </a:r>
            <a:r>
              <a:rPr sz="1100" b="1" spc="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Barquisimeto,</a:t>
            </a:r>
            <a:r>
              <a:rPr sz="1100" b="1" spc="-6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Estado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spc="-20" dirty="0">
                <a:latin typeface="Times New Roman"/>
                <a:cs typeface="Times New Roman"/>
              </a:rPr>
              <a:t>Lara</a:t>
            </a:r>
            <a:endParaRPr sz="1100">
              <a:latin typeface="Times New Roman"/>
              <a:cs typeface="Times New Roman"/>
            </a:endParaRPr>
          </a:p>
          <a:p>
            <a:pPr marL="2540" algn="ctr">
              <a:lnSpc>
                <a:spcPct val="100000"/>
              </a:lnSpc>
              <a:spcBef>
                <a:spcPts val="439"/>
              </a:spcBef>
            </a:pPr>
            <a:r>
              <a:rPr sz="1200" b="1" dirty="0">
                <a:latin typeface="Times New Roman"/>
                <a:cs typeface="Times New Roman"/>
              </a:rPr>
              <a:t>Ing.</a:t>
            </a:r>
            <a:r>
              <a:rPr sz="1200" b="1" spc="-4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Keyla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Torrealba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6538341" y="8939106"/>
            <a:ext cx="254000" cy="1943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410"/>
              </a:lnSpc>
            </a:pPr>
            <a:r>
              <a:rPr sz="1200" spc="-25" dirty="0">
                <a:latin typeface="Times New Roman"/>
                <a:cs typeface="Times New Roman"/>
              </a:rPr>
              <a:t>164</a:t>
            </a:r>
            <a:endParaRPr sz="1200">
              <a:latin typeface="Times New Roman"/>
              <a:cs typeface="Times New Roman"/>
            </a:endParaRPr>
          </a:p>
        </p:txBody>
      </p:sp>
      <p:grpSp>
        <p:nvGrpSpPr>
          <p:cNvPr id="20" name="Grupo 19">
            <a:extLst>
              <a:ext uri="{FF2B5EF4-FFF2-40B4-BE49-F238E27FC236}">
                <a16:creationId xmlns:a16="http://schemas.microsoft.com/office/drawing/2014/main" id="{B53E0098-7D69-E80E-CA76-9E15FDB31BAC}"/>
              </a:ext>
            </a:extLst>
          </p:cNvPr>
          <p:cNvGrpSpPr/>
          <p:nvPr/>
        </p:nvGrpSpPr>
        <p:grpSpPr>
          <a:xfrm>
            <a:off x="107822" y="74399"/>
            <a:ext cx="6665976" cy="1452626"/>
            <a:chOff x="470065" y="1951410"/>
            <a:chExt cx="6665976" cy="1452626"/>
          </a:xfrm>
        </p:grpSpPr>
        <p:grpSp>
          <p:nvGrpSpPr>
            <p:cNvPr id="21" name="object 12">
              <a:extLst>
                <a:ext uri="{FF2B5EF4-FFF2-40B4-BE49-F238E27FC236}">
                  <a16:creationId xmlns:a16="http://schemas.microsoft.com/office/drawing/2014/main" id="{8570CF1C-EE90-25BF-2F49-EA541CBF6604}"/>
                </a:ext>
              </a:extLst>
            </p:cNvPr>
            <p:cNvGrpSpPr/>
            <p:nvPr/>
          </p:nvGrpSpPr>
          <p:grpSpPr>
            <a:xfrm>
              <a:off x="470065" y="1951664"/>
              <a:ext cx="6665976" cy="1452372"/>
              <a:chOff x="96011" y="115823"/>
              <a:chExt cx="6665976" cy="1452372"/>
            </a:xfrm>
          </p:grpSpPr>
          <p:pic>
            <p:nvPicPr>
              <p:cNvPr id="25" name="object 13">
                <a:extLst>
                  <a:ext uri="{FF2B5EF4-FFF2-40B4-BE49-F238E27FC236}">
                    <a16:creationId xmlns:a16="http://schemas.microsoft.com/office/drawing/2014/main" id="{F03D13AB-7A9F-B3B7-2162-5042A2DB9F64}"/>
                  </a:ext>
                </a:extLst>
              </p:cNvPr>
              <p:cNvPicPr/>
              <p:nvPr/>
            </p:nvPicPr>
            <p:blipFill>
              <a:blip r:embed="rId3" cstate="print"/>
              <a:stretch>
                <a:fillRect/>
              </a:stretch>
            </p:blipFill>
            <p:spPr>
              <a:xfrm>
                <a:off x="96011" y="115823"/>
                <a:ext cx="6665976" cy="1452372"/>
              </a:xfrm>
              <a:prstGeom prst="rect">
                <a:avLst/>
              </a:prstGeom>
            </p:spPr>
          </p:pic>
          <p:pic>
            <p:nvPicPr>
              <p:cNvPr id="26" name="object 14">
                <a:extLst>
                  <a:ext uri="{FF2B5EF4-FFF2-40B4-BE49-F238E27FC236}">
                    <a16:creationId xmlns:a16="http://schemas.microsoft.com/office/drawing/2014/main" id="{05BD366E-77AF-E721-0C65-C41C6EF0EAB5}"/>
                  </a:ext>
                </a:extLst>
              </p:cNvPr>
              <p:cNvPicPr/>
              <p:nvPr/>
            </p:nvPicPr>
            <p:blipFill>
              <a:blip r:embed="rId4" cstate="print"/>
              <a:stretch>
                <a:fillRect/>
              </a:stretch>
            </p:blipFill>
            <p:spPr>
              <a:xfrm>
                <a:off x="142849" y="179809"/>
                <a:ext cx="6572275" cy="1358646"/>
              </a:xfrm>
              <a:prstGeom prst="rect">
                <a:avLst/>
              </a:prstGeom>
            </p:spPr>
          </p:pic>
          <p:sp>
            <p:nvSpPr>
              <p:cNvPr id="27" name="object 15">
                <a:extLst>
                  <a:ext uri="{FF2B5EF4-FFF2-40B4-BE49-F238E27FC236}">
                    <a16:creationId xmlns:a16="http://schemas.microsoft.com/office/drawing/2014/main" id="{F9C230A4-2E82-A85F-2E56-693C5F27CE0F}"/>
                  </a:ext>
                </a:extLst>
              </p:cNvPr>
              <p:cNvSpPr/>
              <p:nvPr/>
            </p:nvSpPr>
            <p:spPr>
              <a:xfrm>
                <a:off x="142849" y="142875"/>
                <a:ext cx="6572884" cy="1358900"/>
              </a:xfrm>
              <a:custGeom>
                <a:avLst/>
                <a:gdLst/>
                <a:ahLst/>
                <a:cxnLst/>
                <a:rect l="l" t="t" r="r" b="b"/>
                <a:pathLst>
                  <a:path w="6572884" h="1358900">
                    <a:moveTo>
                      <a:pt x="0" y="226441"/>
                    </a:moveTo>
                    <a:lnTo>
                      <a:pt x="4600" y="180795"/>
                    </a:lnTo>
                    <a:lnTo>
                      <a:pt x="17795" y="138285"/>
                    </a:lnTo>
                    <a:lnTo>
                      <a:pt x="38673" y="99820"/>
                    </a:lnTo>
                    <a:lnTo>
                      <a:pt x="66324" y="66309"/>
                    </a:lnTo>
                    <a:lnTo>
                      <a:pt x="99837" y="38663"/>
                    </a:lnTo>
                    <a:lnTo>
                      <a:pt x="138301" y="17789"/>
                    </a:lnTo>
                    <a:lnTo>
                      <a:pt x="180806" y="4599"/>
                    </a:lnTo>
                    <a:lnTo>
                      <a:pt x="226440" y="0"/>
                    </a:lnTo>
                    <a:lnTo>
                      <a:pt x="6345834" y="0"/>
                    </a:lnTo>
                    <a:lnTo>
                      <a:pt x="6391480" y="4599"/>
                    </a:lnTo>
                    <a:lnTo>
                      <a:pt x="6433990" y="17789"/>
                    </a:lnTo>
                    <a:lnTo>
                      <a:pt x="6472455" y="38663"/>
                    </a:lnTo>
                    <a:lnTo>
                      <a:pt x="6505965" y="66309"/>
                    </a:lnTo>
                    <a:lnTo>
                      <a:pt x="6533612" y="99820"/>
                    </a:lnTo>
                    <a:lnTo>
                      <a:pt x="6554485" y="138285"/>
                    </a:lnTo>
                    <a:lnTo>
                      <a:pt x="6567676" y="180795"/>
                    </a:lnTo>
                    <a:lnTo>
                      <a:pt x="6572275" y="226441"/>
                    </a:lnTo>
                    <a:lnTo>
                      <a:pt x="6572275" y="1132204"/>
                    </a:lnTo>
                    <a:lnTo>
                      <a:pt x="6567676" y="1177850"/>
                    </a:lnTo>
                    <a:lnTo>
                      <a:pt x="6554485" y="1220360"/>
                    </a:lnTo>
                    <a:lnTo>
                      <a:pt x="6533612" y="1258825"/>
                    </a:lnTo>
                    <a:lnTo>
                      <a:pt x="6505965" y="1292336"/>
                    </a:lnTo>
                    <a:lnTo>
                      <a:pt x="6472455" y="1319982"/>
                    </a:lnTo>
                    <a:lnTo>
                      <a:pt x="6433990" y="1340856"/>
                    </a:lnTo>
                    <a:lnTo>
                      <a:pt x="6391480" y="1354046"/>
                    </a:lnTo>
                    <a:lnTo>
                      <a:pt x="6345834" y="1358646"/>
                    </a:lnTo>
                    <a:lnTo>
                      <a:pt x="226440" y="1358646"/>
                    </a:lnTo>
                    <a:lnTo>
                      <a:pt x="180806" y="1354046"/>
                    </a:lnTo>
                    <a:lnTo>
                      <a:pt x="138301" y="1340856"/>
                    </a:lnTo>
                    <a:lnTo>
                      <a:pt x="99837" y="1319982"/>
                    </a:lnTo>
                    <a:lnTo>
                      <a:pt x="66324" y="1292336"/>
                    </a:lnTo>
                    <a:lnTo>
                      <a:pt x="38673" y="1258825"/>
                    </a:lnTo>
                    <a:lnTo>
                      <a:pt x="17795" y="1220360"/>
                    </a:lnTo>
                    <a:lnTo>
                      <a:pt x="4600" y="1177850"/>
                    </a:lnTo>
                    <a:lnTo>
                      <a:pt x="0" y="1132204"/>
                    </a:lnTo>
                    <a:lnTo>
                      <a:pt x="0" y="226441"/>
                    </a:lnTo>
                    <a:close/>
                  </a:path>
                </a:pathLst>
              </a:custGeom>
              <a:ln w="9525">
                <a:solidFill>
                  <a:srgbClr val="55CE74"/>
                </a:solidFill>
              </a:ln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pic>
            <p:nvPicPr>
              <p:cNvPr id="28" name="object 16">
                <a:extLst>
                  <a:ext uri="{FF2B5EF4-FFF2-40B4-BE49-F238E27FC236}">
                    <a16:creationId xmlns:a16="http://schemas.microsoft.com/office/drawing/2014/main" id="{5BC88365-47C5-D88D-91C8-19FBE52C2391}"/>
                  </a:ext>
                </a:extLst>
              </p:cNvPr>
              <p:cNvPicPr/>
              <p:nvPr/>
            </p:nvPicPr>
            <p:blipFill>
              <a:blip r:embed="rId5" cstate="print"/>
              <a:stretch>
                <a:fillRect/>
              </a:stretch>
            </p:blipFill>
            <p:spPr>
              <a:xfrm>
                <a:off x="2500248" y="305930"/>
                <a:ext cx="1714500" cy="733945"/>
              </a:xfrm>
              <a:prstGeom prst="rect">
                <a:avLst/>
              </a:prstGeom>
            </p:spPr>
          </p:pic>
        </p:grpSp>
        <p:sp>
          <p:nvSpPr>
            <p:cNvPr id="22" name="object 16">
              <a:extLst>
                <a:ext uri="{FF2B5EF4-FFF2-40B4-BE49-F238E27FC236}">
                  <a16:creationId xmlns:a16="http://schemas.microsoft.com/office/drawing/2014/main" id="{1E85D23B-67BB-7423-EE0E-8855A8AA15FC}"/>
                </a:ext>
              </a:extLst>
            </p:cNvPr>
            <p:cNvSpPr txBox="1"/>
            <p:nvPr/>
          </p:nvSpPr>
          <p:spPr>
            <a:xfrm>
              <a:off x="2775727" y="2875716"/>
              <a:ext cx="3332858" cy="391795"/>
            </a:xfrm>
            <a:prstGeom prst="rect">
              <a:avLst/>
            </a:prstGeom>
            <a:noFill/>
          </p:spPr>
          <p:txBody>
            <a:bodyPr vert="horz" wrap="square" lIns="0" tIns="12700" rIns="0" bIns="0" rtlCol="0">
              <a:spAutoFit/>
            </a:bodyPr>
            <a:lstStyle/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Volumen 4,  Número 1  Enero a Julio 2021</a:t>
              </a:r>
            </a:p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Revista Semestral. Venezuela</a:t>
              </a:r>
              <a:endParaRPr sz="1200" dirty="0">
                <a:latin typeface="Arial"/>
                <a:cs typeface="Arial"/>
              </a:endParaRPr>
            </a:p>
          </p:txBody>
        </p:sp>
        <p:pic>
          <p:nvPicPr>
            <p:cNvPr id="23" name="object 25">
              <a:extLst>
                <a:ext uri="{FF2B5EF4-FFF2-40B4-BE49-F238E27FC236}">
                  <a16:creationId xmlns:a16="http://schemas.microsoft.com/office/drawing/2014/main" id="{AB98105F-C51F-07F4-9B0D-AA5878343A29}"/>
                </a:ext>
              </a:extLst>
            </p:cNvPr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470065" y="2027896"/>
              <a:ext cx="2305662" cy="1053903"/>
            </a:xfrm>
            <a:prstGeom prst="rect">
              <a:avLst/>
            </a:prstGeom>
          </p:spPr>
        </p:pic>
        <p:pic>
          <p:nvPicPr>
            <p:cNvPr id="24" name="object 31">
              <a:extLst>
                <a:ext uri="{FF2B5EF4-FFF2-40B4-BE49-F238E27FC236}">
                  <a16:creationId xmlns:a16="http://schemas.microsoft.com/office/drawing/2014/main" id="{C3A8EF80-47CD-B00D-BF7A-55CD1F45002D}"/>
                </a:ext>
              </a:extLst>
            </p:cNvPr>
            <p:cNvPicPr/>
            <p:nvPr/>
          </p:nvPicPr>
          <p:blipFill>
            <a:blip r:embed="rId18" cstate="print"/>
            <a:stretch>
              <a:fillRect/>
            </a:stretch>
          </p:blipFill>
          <p:spPr>
            <a:xfrm>
              <a:off x="4932681" y="1951410"/>
              <a:ext cx="1805304" cy="893889"/>
            </a:xfrm>
            <a:prstGeom prst="rect">
              <a:avLst/>
            </a:prstGeom>
          </p:spPr>
        </p:pic>
      </p:grpSp>
    </p:spTree>
  </p:cSld>
  <p:clrMapOvr>
    <a:masterClrMapping/>
  </p:clrMapOvr>
</p:sld>
</file>

<file path=ppt/slides/slide16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105155" y="3188206"/>
            <a:ext cx="6647815" cy="5834380"/>
            <a:chOff x="105155" y="3188206"/>
            <a:chExt cx="6647815" cy="5834380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05155" y="3188206"/>
              <a:ext cx="6647687" cy="5833872"/>
            </a:xfrm>
            <a:prstGeom prst="rect">
              <a:avLst/>
            </a:prstGeom>
          </p:spPr>
        </p:pic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42849" y="3206432"/>
              <a:ext cx="6572250" cy="5758053"/>
            </a:xfrm>
            <a:prstGeom prst="rect">
              <a:avLst/>
            </a:prstGeom>
          </p:spPr>
        </p:pic>
        <p:sp>
          <p:nvSpPr>
            <p:cNvPr id="5" name="object 5"/>
            <p:cNvSpPr/>
            <p:nvPr/>
          </p:nvSpPr>
          <p:spPr>
            <a:xfrm>
              <a:off x="142849" y="3206432"/>
              <a:ext cx="6572250" cy="5758180"/>
            </a:xfrm>
            <a:custGeom>
              <a:avLst/>
              <a:gdLst/>
              <a:ahLst/>
              <a:cxnLst/>
              <a:rect l="l" t="t" r="r" b="b"/>
              <a:pathLst>
                <a:path w="6572250" h="5758180">
                  <a:moveTo>
                    <a:pt x="0" y="5758053"/>
                  </a:moveTo>
                  <a:lnTo>
                    <a:pt x="6572250" y="5758053"/>
                  </a:lnTo>
                  <a:lnTo>
                    <a:pt x="6572250" y="0"/>
                  </a:lnTo>
                  <a:lnTo>
                    <a:pt x="0" y="0"/>
                  </a:lnTo>
                  <a:lnTo>
                    <a:pt x="0" y="5758053"/>
                  </a:lnTo>
                  <a:close/>
                </a:path>
              </a:pathLst>
            </a:custGeom>
            <a:ln w="9525">
              <a:solidFill>
                <a:srgbClr val="55CE7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" name="object 6"/>
          <p:cNvGrpSpPr/>
          <p:nvPr/>
        </p:nvGrpSpPr>
        <p:grpSpPr>
          <a:xfrm>
            <a:off x="105155" y="124968"/>
            <a:ext cx="6647815" cy="1193800"/>
            <a:chOff x="105155" y="124968"/>
            <a:chExt cx="6647815" cy="1193800"/>
          </a:xfrm>
        </p:grpSpPr>
        <p:pic>
          <p:nvPicPr>
            <p:cNvPr id="7" name="object 7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05155" y="124968"/>
              <a:ext cx="6647687" cy="1193291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142849" y="142875"/>
              <a:ext cx="6572275" cy="1116710"/>
            </a:xfrm>
            <a:prstGeom prst="rect">
              <a:avLst/>
            </a:prstGeom>
          </p:spPr>
        </p:pic>
        <p:sp>
          <p:nvSpPr>
            <p:cNvPr id="9" name="object 9"/>
            <p:cNvSpPr/>
            <p:nvPr/>
          </p:nvSpPr>
          <p:spPr>
            <a:xfrm>
              <a:off x="142849" y="142875"/>
              <a:ext cx="6572884" cy="1116965"/>
            </a:xfrm>
            <a:custGeom>
              <a:avLst/>
              <a:gdLst/>
              <a:ahLst/>
              <a:cxnLst/>
              <a:rect l="l" t="t" r="r" b="b"/>
              <a:pathLst>
                <a:path w="6572884" h="1116965">
                  <a:moveTo>
                    <a:pt x="0" y="186181"/>
                  </a:moveTo>
                  <a:lnTo>
                    <a:pt x="6649" y="136671"/>
                  </a:lnTo>
                  <a:lnTo>
                    <a:pt x="25413" y="92192"/>
                  </a:lnTo>
                  <a:lnTo>
                    <a:pt x="54517" y="54514"/>
                  </a:lnTo>
                  <a:lnTo>
                    <a:pt x="92188" y="25409"/>
                  </a:lnTo>
                  <a:lnTo>
                    <a:pt x="136651" y="6647"/>
                  </a:lnTo>
                  <a:lnTo>
                    <a:pt x="186131" y="0"/>
                  </a:lnTo>
                  <a:lnTo>
                    <a:pt x="6386093" y="0"/>
                  </a:lnTo>
                  <a:lnTo>
                    <a:pt x="6435603" y="6647"/>
                  </a:lnTo>
                  <a:lnTo>
                    <a:pt x="6480082" y="25409"/>
                  </a:lnTo>
                  <a:lnTo>
                    <a:pt x="6517760" y="54514"/>
                  </a:lnTo>
                  <a:lnTo>
                    <a:pt x="6546865" y="92192"/>
                  </a:lnTo>
                  <a:lnTo>
                    <a:pt x="6565627" y="136671"/>
                  </a:lnTo>
                  <a:lnTo>
                    <a:pt x="6572275" y="186181"/>
                  </a:lnTo>
                  <a:lnTo>
                    <a:pt x="6572275" y="930655"/>
                  </a:lnTo>
                  <a:lnTo>
                    <a:pt x="6565627" y="980112"/>
                  </a:lnTo>
                  <a:lnTo>
                    <a:pt x="6546865" y="1024556"/>
                  </a:lnTo>
                  <a:lnTo>
                    <a:pt x="6517760" y="1062212"/>
                  </a:lnTo>
                  <a:lnTo>
                    <a:pt x="6480082" y="1091306"/>
                  </a:lnTo>
                  <a:lnTo>
                    <a:pt x="6435603" y="1110064"/>
                  </a:lnTo>
                  <a:lnTo>
                    <a:pt x="6386093" y="1116710"/>
                  </a:lnTo>
                  <a:lnTo>
                    <a:pt x="186131" y="1116710"/>
                  </a:lnTo>
                  <a:lnTo>
                    <a:pt x="136651" y="1110064"/>
                  </a:lnTo>
                  <a:lnTo>
                    <a:pt x="92188" y="1091306"/>
                  </a:lnTo>
                  <a:lnTo>
                    <a:pt x="54517" y="1062212"/>
                  </a:lnTo>
                  <a:lnTo>
                    <a:pt x="25413" y="1024556"/>
                  </a:lnTo>
                  <a:lnTo>
                    <a:pt x="6649" y="980112"/>
                  </a:lnTo>
                  <a:lnTo>
                    <a:pt x="0" y="930655"/>
                  </a:lnTo>
                  <a:lnTo>
                    <a:pt x="0" y="186181"/>
                  </a:lnTo>
                  <a:close/>
                </a:path>
              </a:pathLst>
            </a:custGeom>
            <a:ln w="9525">
              <a:solidFill>
                <a:srgbClr val="55CE7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0" name="object 10"/>
          <p:cNvGrpSpPr/>
          <p:nvPr/>
        </p:nvGrpSpPr>
        <p:grpSpPr>
          <a:xfrm>
            <a:off x="318518" y="1504208"/>
            <a:ext cx="6256020" cy="678180"/>
            <a:chOff x="318518" y="1504208"/>
            <a:chExt cx="6256020" cy="678180"/>
          </a:xfrm>
        </p:grpSpPr>
        <p:pic>
          <p:nvPicPr>
            <p:cNvPr id="11" name="object 11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318518" y="1504208"/>
              <a:ext cx="6256015" cy="678139"/>
            </a:xfrm>
            <a:prstGeom prst="rect">
              <a:avLst/>
            </a:prstGeom>
          </p:spPr>
        </p:pic>
        <p:pic>
          <p:nvPicPr>
            <p:cNvPr id="12" name="object 12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357136" y="1522082"/>
              <a:ext cx="6179439" cy="601611"/>
            </a:xfrm>
            <a:prstGeom prst="rect">
              <a:avLst/>
            </a:prstGeom>
          </p:spPr>
        </p:pic>
        <p:sp>
          <p:nvSpPr>
            <p:cNvPr id="13" name="object 13"/>
            <p:cNvSpPr/>
            <p:nvPr/>
          </p:nvSpPr>
          <p:spPr>
            <a:xfrm>
              <a:off x="357136" y="1522082"/>
              <a:ext cx="6179820" cy="601980"/>
            </a:xfrm>
            <a:custGeom>
              <a:avLst/>
              <a:gdLst/>
              <a:ahLst/>
              <a:cxnLst/>
              <a:rect l="l" t="t" r="r" b="b"/>
              <a:pathLst>
                <a:path w="6179820" h="601980">
                  <a:moveTo>
                    <a:pt x="0" y="601611"/>
                  </a:moveTo>
                  <a:lnTo>
                    <a:pt x="6179439" y="601611"/>
                  </a:lnTo>
                  <a:lnTo>
                    <a:pt x="6179439" y="0"/>
                  </a:lnTo>
                  <a:lnTo>
                    <a:pt x="0" y="0"/>
                  </a:lnTo>
                  <a:lnTo>
                    <a:pt x="0" y="601611"/>
                  </a:lnTo>
                  <a:close/>
                </a:path>
              </a:pathLst>
            </a:custGeom>
            <a:ln w="9525">
              <a:solidFill>
                <a:srgbClr val="C9E67A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4" name="object 14"/>
          <p:cNvSpPr txBox="1"/>
          <p:nvPr/>
        </p:nvSpPr>
        <p:spPr>
          <a:xfrm>
            <a:off x="3020695" y="1360423"/>
            <a:ext cx="1322705" cy="18669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1050" b="1" dirty="0">
                <a:latin typeface="Times New Roman"/>
                <a:cs typeface="Times New Roman"/>
              </a:rPr>
              <a:t>Para</a:t>
            </a:r>
            <a:r>
              <a:rPr sz="1050" b="1" spc="-30" dirty="0">
                <a:latin typeface="Times New Roman"/>
                <a:cs typeface="Times New Roman"/>
              </a:rPr>
              <a:t> </a:t>
            </a:r>
            <a:r>
              <a:rPr sz="1050" b="1" dirty="0">
                <a:latin typeface="Times New Roman"/>
                <a:cs typeface="Times New Roman"/>
              </a:rPr>
              <a:t>citar</a:t>
            </a:r>
            <a:r>
              <a:rPr sz="1050" b="1" spc="-20" dirty="0">
                <a:latin typeface="Times New Roman"/>
                <a:cs typeface="Times New Roman"/>
              </a:rPr>
              <a:t> </a:t>
            </a:r>
            <a:r>
              <a:rPr sz="1050" b="1" dirty="0">
                <a:latin typeface="Times New Roman"/>
                <a:cs typeface="Times New Roman"/>
              </a:rPr>
              <a:t>este</a:t>
            </a:r>
            <a:r>
              <a:rPr sz="1050" b="1" spc="-20" dirty="0">
                <a:latin typeface="Times New Roman"/>
                <a:cs typeface="Times New Roman"/>
              </a:rPr>
              <a:t> </a:t>
            </a:r>
            <a:r>
              <a:rPr sz="1050" b="1" spc="-10" dirty="0">
                <a:latin typeface="Times New Roman"/>
                <a:cs typeface="Times New Roman"/>
              </a:rPr>
              <a:t>artículo</a:t>
            </a:r>
            <a:endParaRPr sz="1050">
              <a:latin typeface="Times New Roman"/>
              <a:cs typeface="Times New Roman"/>
            </a:endParaRPr>
          </a:p>
        </p:txBody>
      </p:sp>
      <p:grpSp>
        <p:nvGrpSpPr>
          <p:cNvPr id="15" name="object 15"/>
          <p:cNvGrpSpPr/>
          <p:nvPr/>
        </p:nvGrpSpPr>
        <p:grpSpPr>
          <a:xfrm>
            <a:off x="96011" y="115823"/>
            <a:ext cx="6666230" cy="1463040"/>
            <a:chOff x="96011" y="115823"/>
            <a:chExt cx="6666230" cy="1463040"/>
          </a:xfrm>
        </p:grpSpPr>
        <p:pic>
          <p:nvPicPr>
            <p:cNvPr id="16" name="object 16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96011" y="115823"/>
              <a:ext cx="6665976" cy="1452372"/>
            </a:xfrm>
            <a:prstGeom prst="rect">
              <a:avLst/>
            </a:prstGeom>
          </p:spPr>
        </p:pic>
        <p:pic>
          <p:nvPicPr>
            <p:cNvPr id="17" name="object 17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142849" y="142875"/>
              <a:ext cx="6572275" cy="1358646"/>
            </a:xfrm>
            <a:prstGeom prst="rect">
              <a:avLst/>
            </a:prstGeom>
          </p:spPr>
        </p:pic>
        <p:sp>
          <p:nvSpPr>
            <p:cNvPr id="18" name="object 18"/>
            <p:cNvSpPr/>
            <p:nvPr/>
          </p:nvSpPr>
          <p:spPr>
            <a:xfrm>
              <a:off x="142849" y="142875"/>
              <a:ext cx="6572884" cy="1358900"/>
            </a:xfrm>
            <a:custGeom>
              <a:avLst/>
              <a:gdLst/>
              <a:ahLst/>
              <a:cxnLst/>
              <a:rect l="l" t="t" r="r" b="b"/>
              <a:pathLst>
                <a:path w="6572884" h="1358900">
                  <a:moveTo>
                    <a:pt x="0" y="226441"/>
                  </a:moveTo>
                  <a:lnTo>
                    <a:pt x="4600" y="180795"/>
                  </a:lnTo>
                  <a:lnTo>
                    <a:pt x="17795" y="138285"/>
                  </a:lnTo>
                  <a:lnTo>
                    <a:pt x="38673" y="99820"/>
                  </a:lnTo>
                  <a:lnTo>
                    <a:pt x="66324" y="66309"/>
                  </a:lnTo>
                  <a:lnTo>
                    <a:pt x="99837" y="38663"/>
                  </a:lnTo>
                  <a:lnTo>
                    <a:pt x="138301" y="17789"/>
                  </a:lnTo>
                  <a:lnTo>
                    <a:pt x="180806" y="4599"/>
                  </a:lnTo>
                  <a:lnTo>
                    <a:pt x="226440" y="0"/>
                  </a:lnTo>
                  <a:lnTo>
                    <a:pt x="6345834" y="0"/>
                  </a:lnTo>
                  <a:lnTo>
                    <a:pt x="6391480" y="4599"/>
                  </a:lnTo>
                  <a:lnTo>
                    <a:pt x="6433990" y="17789"/>
                  </a:lnTo>
                  <a:lnTo>
                    <a:pt x="6472455" y="38663"/>
                  </a:lnTo>
                  <a:lnTo>
                    <a:pt x="6505965" y="66309"/>
                  </a:lnTo>
                  <a:lnTo>
                    <a:pt x="6533612" y="99820"/>
                  </a:lnTo>
                  <a:lnTo>
                    <a:pt x="6554485" y="138285"/>
                  </a:lnTo>
                  <a:lnTo>
                    <a:pt x="6567676" y="180795"/>
                  </a:lnTo>
                  <a:lnTo>
                    <a:pt x="6572275" y="226441"/>
                  </a:lnTo>
                  <a:lnTo>
                    <a:pt x="6572275" y="1132204"/>
                  </a:lnTo>
                  <a:lnTo>
                    <a:pt x="6567676" y="1177850"/>
                  </a:lnTo>
                  <a:lnTo>
                    <a:pt x="6554485" y="1220360"/>
                  </a:lnTo>
                  <a:lnTo>
                    <a:pt x="6533612" y="1258825"/>
                  </a:lnTo>
                  <a:lnTo>
                    <a:pt x="6505965" y="1292336"/>
                  </a:lnTo>
                  <a:lnTo>
                    <a:pt x="6472455" y="1319982"/>
                  </a:lnTo>
                  <a:lnTo>
                    <a:pt x="6433990" y="1340856"/>
                  </a:lnTo>
                  <a:lnTo>
                    <a:pt x="6391480" y="1354046"/>
                  </a:lnTo>
                  <a:lnTo>
                    <a:pt x="6345834" y="1358646"/>
                  </a:lnTo>
                  <a:lnTo>
                    <a:pt x="226440" y="1358646"/>
                  </a:lnTo>
                  <a:lnTo>
                    <a:pt x="180806" y="1354046"/>
                  </a:lnTo>
                  <a:lnTo>
                    <a:pt x="138301" y="1340856"/>
                  </a:lnTo>
                  <a:lnTo>
                    <a:pt x="99837" y="1319982"/>
                  </a:lnTo>
                  <a:lnTo>
                    <a:pt x="66324" y="1292336"/>
                  </a:lnTo>
                  <a:lnTo>
                    <a:pt x="38673" y="1258825"/>
                  </a:lnTo>
                  <a:lnTo>
                    <a:pt x="17795" y="1220360"/>
                  </a:lnTo>
                  <a:lnTo>
                    <a:pt x="4600" y="1177850"/>
                  </a:lnTo>
                  <a:lnTo>
                    <a:pt x="0" y="1132204"/>
                  </a:lnTo>
                  <a:lnTo>
                    <a:pt x="0" y="226441"/>
                  </a:lnTo>
                  <a:close/>
                </a:path>
              </a:pathLst>
            </a:custGeom>
            <a:ln w="9525">
              <a:solidFill>
                <a:srgbClr val="55CE7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9" name="object 19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2500248" y="305930"/>
              <a:ext cx="1714500" cy="733945"/>
            </a:xfrm>
            <a:prstGeom prst="rect">
              <a:avLst/>
            </a:prstGeom>
          </p:spPr>
        </p:pic>
        <p:pic>
          <p:nvPicPr>
            <p:cNvPr id="20" name="object 20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2738628" y="1024127"/>
              <a:ext cx="1897379" cy="371855"/>
            </a:xfrm>
            <a:prstGeom prst="rect">
              <a:avLst/>
            </a:prstGeom>
          </p:spPr>
        </p:pic>
        <p:pic>
          <p:nvPicPr>
            <p:cNvPr id="21" name="object 21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4401311" y="1024127"/>
              <a:ext cx="1577339" cy="371855"/>
            </a:xfrm>
            <a:prstGeom prst="rect">
              <a:avLst/>
            </a:prstGeom>
          </p:spPr>
        </p:pic>
        <p:pic>
          <p:nvPicPr>
            <p:cNvPr id="22" name="object 22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3169919" y="1207007"/>
              <a:ext cx="1546859" cy="371855"/>
            </a:xfrm>
            <a:prstGeom prst="rect">
              <a:avLst/>
            </a:prstGeom>
          </p:spPr>
        </p:pic>
        <p:pic>
          <p:nvPicPr>
            <p:cNvPr id="23" name="object 23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4482083" y="1207007"/>
              <a:ext cx="284988" cy="371855"/>
            </a:xfrm>
            <a:prstGeom prst="rect">
              <a:avLst/>
            </a:prstGeom>
          </p:spPr>
        </p:pic>
        <p:pic>
          <p:nvPicPr>
            <p:cNvPr id="24" name="object 24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4572000" y="1207007"/>
              <a:ext cx="1013460" cy="371855"/>
            </a:xfrm>
            <a:prstGeom prst="rect">
              <a:avLst/>
            </a:prstGeom>
          </p:spPr>
        </p:pic>
      </p:grpSp>
      <p:sp>
        <p:nvSpPr>
          <p:cNvPr id="25" name="object 25"/>
          <p:cNvSpPr txBox="1"/>
          <p:nvPr/>
        </p:nvSpPr>
        <p:spPr>
          <a:xfrm>
            <a:off x="2842005" y="1068451"/>
            <a:ext cx="3029585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Arial"/>
                <a:cs typeface="Arial"/>
              </a:rPr>
              <a:t>6ta.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Edición</a:t>
            </a:r>
            <a:r>
              <a:rPr sz="1200" b="1" spc="-10" dirty="0">
                <a:latin typeface="Arial"/>
                <a:cs typeface="Arial"/>
              </a:rPr>
              <a:t> Volumen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I</a:t>
            </a:r>
            <a:r>
              <a:rPr sz="1200" b="1" spc="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Enero</a:t>
            </a:r>
            <a:r>
              <a:rPr sz="1200" b="1" spc="-3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a</a:t>
            </a:r>
            <a:r>
              <a:rPr sz="1200" b="1" spc="-2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Julio</a:t>
            </a:r>
            <a:r>
              <a:rPr sz="1200" b="1" spc="-5" dirty="0">
                <a:latin typeface="Arial"/>
                <a:cs typeface="Arial"/>
              </a:rPr>
              <a:t> </a:t>
            </a:r>
            <a:r>
              <a:rPr sz="1200" b="1" spc="-20" dirty="0">
                <a:latin typeface="Arial"/>
                <a:cs typeface="Arial"/>
              </a:rPr>
              <a:t>2021</a:t>
            </a:r>
            <a:endParaRPr sz="1200">
              <a:latin typeface="Arial"/>
              <a:cs typeface="Arial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3273297" y="1251331"/>
            <a:ext cx="216789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Arial"/>
                <a:cs typeface="Arial"/>
              </a:rPr>
              <a:t>Revista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Semestral-</a:t>
            </a:r>
            <a:r>
              <a:rPr sz="1200" b="1" spc="-40" dirty="0">
                <a:latin typeface="Arial"/>
                <a:cs typeface="Arial"/>
              </a:rPr>
              <a:t> </a:t>
            </a:r>
            <a:r>
              <a:rPr sz="1200" b="1" spc="-10" dirty="0">
                <a:latin typeface="Arial"/>
                <a:cs typeface="Arial"/>
              </a:rPr>
              <a:t>Venezuela</a:t>
            </a:r>
            <a:endParaRPr sz="1200">
              <a:latin typeface="Arial"/>
              <a:cs typeface="Arial"/>
            </a:endParaRPr>
          </a:p>
        </p:txBody>
      </p:sp>
      <p:grpSp>
        <p:nvGrpSpPr>
          <p:cNvPr id="27" name="object 27"/>
          <p:cNvGrpSpPr/>
          <p:nvPr/>
        </p:nvGrpSpPr>
        <p:grpSpPr>
          <a:xfrm>
            <a:off x="319951" y="234695"/>
            <a:ext cx="6228715" cy="1990725"/>
            <a:chOff x="319951" y="234695"/>
            <a:chExt cx="6228715" cy="1990725"/>
          </a:xfrm>
        </p:grpSpPr>
        <p:pic>
          <p:nvPicPr>
            <p:cNvPr id="28" name="object 28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324612" y="234695"/>
              <a:ext cx="1719072" cy="1341120"/>
            </a:xfrm>
            <a:prstGeom prst="rect">
              <a:avLst/>
            </a:prstGeom>
          </p:spPr>
        </p:pic>
        <p:sp>
          <p:nvSpPr>
            <p:cNvPr id="29" name="object 29"/>
            <p:cNvSpPr/>
            <p:nvPr/>
          </p:nvSpPr>
          <p:spPr>
            <a:xfrm>
              <a:off x="332651" y="1566138"/>
              <a:ext cx="6203315" cy="646430"/>
            </a:xfrm>
            <a:custGeom>
              <a:avLst/>
              <a:gdLst/>
              <a:ahLst/>
              <a:cxnLst/>
              <a:rect l="l" t="t" r="r" b="b"/>
              <a:pathLst>
                <a:path w="6203315" h="646430">
                  <a:moveTo>
                    <a:pt x="6202934" y="0"/>
                  </a:moveTo>
                  <a:lnTo>
                    <a:pt x="0" y="0"/>
                  </a:lnTo>
                  <a:lnTo>
                    <a:pt x="0" y="646328"/>
                  </a:lnTo>
                  <a:lnTo>
                    <a:pt x="6202934" y="646328"/>
                  </a:lnTo>
                  <a:lnTo>
                    <a:pt x="620293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332651" y="1566138"/>
              <a:ext cx="6203315" cy="646430"/>
            </a:xfrm>
            <a:custGeom>
              <a:avLst/>
              <a:gdLst/>
              <a:ahLst/>
              <a:cxnLst/>
              <a:rect l="l" t="t" r="r" b="b"/>
              <a:pathLst>
                <a:path w="6203315" h="646430">
                  <a:moveTo>
                    <a:pt x="0" y="646328"/>
                  </a:moveTo>
                  <a:lnTo>
                    <a:pt x="6202934" y="646328"/>
                  </a:lnTo>
                  <a:lnTo>
                    <a:pt x="6202934" y="0"/>
                  </a:lnTo>
                  <a:lnTo>
                    <a:pt x="0" y="0"/>
                  </a:lnTo>
                  <a:lnTo>
                    <a:pt x="0" y="646328"/>
                  </a:lnTo>
                  <a:close/>
                </a:path>
              </a:pathLst>
            </a:custGeom>
            <a:ln w="25399">
              <a:solidFill>
                <a:srgbClr val="5BD078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1" name="object 31"/>
          <p:cNvSpPr txBox="1"/>
          <p:nvPr/>
        </p:nvSpPr>
        <p:spPr>
          <a:xfrm>
            <a:off x="351720" y="1594866"/>
            <a:ext cx="6177915" cy="57467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R="5715" algn="ctr">
              <a:lnSpc>
                <a:spcPct val="100000"/>
              </a:lnSpc>
              <a:spcBef>
                <a:spcPts val="100"/>
              </a:spcBef>
            </a:pPr>
            <a:r>
              <a:rPr sz="1200" b="1" spc="-35" dirty="0">
                <a:latin typeface="Times New Roman"/>
                <a:cs typeface="Times New Roman"/>
              </a:rPr>
              <a:t>Dr.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José</a:t>
            </a:r>
            <a:r>
              <a:rPr sz="1200" b="1" spc="-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Rafael</a:t>
            </a:r>
            <a:r>
              <a:rPr sz="1200" b="1" spc="-7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Abreu</a:t>
            </a:r>
            <a:r>
              <a:rPr sz="1200" b="1" spc="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Fuentes</a:t>
            </a:r>
            <a:endParaRPr sz="1200" dirty="0">
              <a:latin typeface="Times New Roman"/>
              <a:cs typeface="Times New Roman"/>
            </a:endParaRPr>
          </a:p>
          <a:p>
            <a:pPr marR="8890" algn="ctr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Universidad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Politécnica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Territorial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Oeste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estado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Sucre,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Cumaná</a:t>
            </a:r>
            <a:r>
              <a:rPr sz="1200" spc="-6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Venezuela.</a:t>
            </a:r>
            <a:endParaRPr sz="1200" dirty="0">
              <a:latin typeface="Times New Roman"/>
              <a:cs typeface="Times New Roman"/>
            </a:endParaRPr>
          </a:p>
          <a:p>
            <a:pPr marR="5715" algn="ctr">
              <a:lnSpc>
                <a:spcPct val="100000"/>
              </a:lnSpc>
            </a:pPr>
            <a:r>
              <a:rPr sz="1200" b="1" dirty="0">
                <a:latin typeface="Times New Roman"/>
                <a:cs typeface="Times New Roman"/>
              </a:rPr>
              <a:t>Correo</a:t>
            </a:r>
            <a:r>
              <a:rPr sz="1200" b="1" spc="-5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Electrónico:</a:t>
            </a:r>
            <a:r>
              <a:rPr sz="1200" b="1" spc="-35" dirty="0"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chemeClr val="tx1"/>
                </a:solidFill>
                <a:latin typeface="Times New Roman"/>
                <a:cs typeface="Times New Roman"/>
                <a:hlinkClick r:id="rId17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Srjos2021@Gmail.com</a:t>
            </a:r>
            <a:endParaRPr sz="1200" dirty="0">
              <a:solidFill>
                <a:schemeClr val="tx1"/>
              </a:solidFill>
              <a:latin typeface="Times New Roman"/>
              <a:cs typeface="Times New Roman"/>
            </a:endParaRPr>
          </a:p>
        </p:txBody>
      </p:sp>
      <p:sp>
        <p:nvSpPr>
          <p:cNvPr id="32" name="object 32"/>
          <p:cNvSpPr/>
          <p:nvPr/>
        </p:nvSpPr>
        <p:spPr>
          <a:xfrm>
            <a:off x="345389" y="2212479"/>
            <a:ext cx="6203315" cy="931544"/>
          </a:xfrm>
          <a:custGeom>
            <a:avLst/>
            <a:gdLst/>
            <a:ahLst/>
            <a:cxnLst/>
            <a:rect l="l" t="t" r="r" b="b"/>
            <a:pathLst>
              <a:path w="6203315" h="931544">
                <a:moveTo>
                  <a:pt x="6202933" y="0"/>
                </a:moveTo>
                <a:lnTo>
                  <a:pt x="0" y="0"/>
                </a:lnTo>
                <a:lnTo>
                  <a:pt x="0" y="931024"/>
                </a:lnTo>
                <a:lnTo>
                  <a:pt x="6202933" y="931024"/>
                </a:lnTo>
                <a:lnTo>
                  <a:pt x="620293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 txBox="1"/>
          <p:nvPr/>
        </p:nvSpPr>
        <p:spPr>
          <a:xfrm>
            <a:off x="339020" y="2212473"/>
            <a:ext cx="6203315" cy="931544"/>
          </a:xfrm>
          <a:prstGeom prst="rect">
            <a:avLst/>
          </a:prstGeom>
          <a:ln w="25400">
            <a:solidFill>
              <a:srgbClr val="5BD078"/>
            </a:solidFill>
          </a:ln>
        </p:spPr>
        <p:txBody>
          <a:bodyPr vert="horz" wrap="square" lIns="0" tIns="41910" rIns="0" bIns="0" rtlCol="0">
            <a:spAutoFit/>
          </a:bodyPr>
          <a:lstStyle/>
          <a:p>
            <a:pPr marL="97155" marR="74930">
              <a:lnSpc>
                <a:spcPct val="100000"/>
              </a:lnSpc>
              <a:spcBef>
                <a:spcPts val="330"/>
              </a:spcBef>
            </a:pPr>
            <a:r>
              <a:rPr sz="1100" b="1" dirty="0">
                <a:latin typeface="Times New Roman"/>
                <a:cs typeface="Times New Roman"/>
              </a:rPr>
              <a:t>Como</a:t>
            </a:r>
            <a:r>
              <a:rPr sz="1100" b="1" spc="27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citar</a:t>
            </a:r>
            <a:r>
              <a:rPr sz="1100" b="1" spc="27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este</a:t>
            </a:r>
            <a:r>
              <a:rPr sz="1100" b="1" spc="27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artículo:</a:t>
            </a:r>
            <a:r>
              <a:rPr sz="1100" b="1" spc="28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José</a:t>
            </a:r>
            <a:r>
              <a:rPr sz="1100" b="1" spc="28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R.</a:t>
            </a:r>
            <a:r>
              <a:rPr sz="1100" b="1" spc="28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Abreu</a:t>
            </a:r>
            <a:r>
              <a:rPr sz="1100" b="1" spc="27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Fuentes</a:t>
            </a:r>
            <a:r>
              <a:rPr sz="1100" b="1" spc="27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(2021),</a:t>
            </a:r>
            <a:r>
              <a:rPr sz="1100" b="1" spc="26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“</a:t>
            </a:r>
            <a:r>
              <a:rPr sz="1050" b="1" dirty="0">
                <a:latin typeface="Times New Roman"/>
                <a:cs typeface="Times New Roman"/>
              </a:rPr>
              <a:t>La</a:t>
            </a:r>
            <a:r>
              <a:rPr sz="1050" b="1" spc="254" dirty="0">
                <a:latin typeface="Times New Roman"/>
                <a:cs typeface="Times New Roman"/>
              </a:rPr>
              <a:t> </a:t>
            </a:r>
            <a:r>
              <a:rPr sz="1050" b="1" dirty="0">
                <a:latin typeface="Times New Roman"/>
                <a:cs typeface="Times New Roman"/>
              </a:rPr>
              <a:t>Homosexualidad</a:t>
            </a:r>
            <a:r>
              <a:rPr sz="1050" b="1" spc="254" dirty="0">
                <a:latin typeface="Times New Roman"/>
                <a:cs typeface="Times New Roman"/>
              </a:rPr>
              <a:t> </a:t>
            </a:r>
            <a:r>
              <a:rPr sz="1050" b="1" dirty="0">
                <a:latin typeface="Times New Roman"/>
                <a:cs typeface="Times New Roman"/>
              </a:rPr>
              <a:t>en</a:t>
            </a:r>
            <a:r>
              <a:rPr sz="1050" b="1" spc="265" dirty="0">
                <a:latin typeface="Times New Roman"/>
                <a:cs typeface="Times New Roman"/>
              </a:rPr>
              <a:t> </a:t>
            </a:r>
            <a:r>
              <a:rPr sz="1050" b="1" dirty="0">
                <a:latin typeface="Times New Roman"/>
                <a:cs typeface="Times New Roman"/>
              </a:rPr>
              <a:t>los</a:t>
            </a:r>
            <a:r>
              <a:rPr sz="1050" b="1" spc="260" dirty="0">
                <a:latin typeface="Times New Roman"/>
                <a:cs typeface="Times New Roman"/>
              </a:rPr>
              <a:t> </a:t>
            </a:r>
            <a:r>
              <a:rPr sz="1050" b="1" spc="-10" dirty="0">
                <a:latin typeface="Times New Roman"/>
                <a:cs typeface="Times New Roman"/>
              </a:rPr>
              <a:t>Ambientes </a:t>
            </a:r>
            <a:r>
              <a:rPr sz="1050" b="1" dirty="0">
                <a:latin typeface="Times New Roman"/>
                <a:cs typeface="Times New Roman"/>
              </a:rPr>
              <a:t>Educativos”</a:t>
            </a:r>
            <a:r>
              <a:rPr sz="1050" b="1" spc="-25" dirty="0">
                <a:latin typeface="Times New Roman"/>
                <a:cs typeface="Times New Roman"/>
              </a:rPr>
              <a:t> </a:t>
            </a:r>
            <a:r>
              <a:rPr sz="1050" b="1" dirty="0">
                <a:latin typeface="Times New Roman"/>
                <a:cs typeface="Times New Roman"/>
              </a:rPr>
              <a:t>I </a:t>
            </a:r>
            <a:r>
              <a:rPr sz="1050" b="1" spc="-10" dirty="0">
                <a:latin typeface="Times New Roman"/>
                <a:cs typeface="Times New Roman"/>
              </a:rPr>
              <a:t>(1-</a:t>
            </a:r>
            <a:r>
              <a:rPr sz="1050" b="1" spc="-25" dirty="0">
                <a:latin typeface="Times New Roman"/>
                <a:cs typeface="Times New Roman"/>
              </a:rPr>
              <a:t>14)</a:t>
            </a:r>
            <a:endParaRPr sz="1050">
              <a:latin typeface="Times New Roman"/>
              <a:cs typeface="Times New Roman"/>
            </a:endParaRPr>
          </a:p>
          <a:p>
            <a:pPr marL="267970" algn="ctr">
              <a:lnSpc>
                <a:spcPct val="100000"/>
              </a:lnSpc>
            </a:pPr>
            <a:r>
              <a:rPr sz="1100" b="1" dirty="0">
                <a:latin typeface="Times New Roman"/>
                <a:cs typeface="Times New Roman"/>
              </a:rPr>
              <a:t>Recibido:</a:t>
            </a:r>
            <a:r>
              <a:rPr sz="1100" b="1" spc="25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Septiembre</a:t>
            </a:r>
            <a:r>
              <a:rPr sz="1100" b="1" spc="235" dirty="0">
                <a:latin typeface="Times New Roman"/>
                <a:cs typeface="Times New Roman"/>
              </a:rPr>
              <a:t> </a:t>
            </a:r>
            <a:r>
              <a:rPr sz="1100" b="1" spc="-20" dirty="0">
                <a:latin typeface="Times New Roman"/>
                <a:cs typeface="Times New Roman"/>
              </a:rPr>
              <a:t>2020</a:t>
            </a:r>
            <a:endParaRPr sz="1100">
              <a:latin typeface="Times New Roman"/>
              <a:cs typeface="Times New Roman"/>
            </a:endParaRPr>
          </a:p>
          <a:p>
            <a:pPr marL="222250" algn="ctr">
              <a:lnSpc>
                <a:spcPct val="100000"/>
              </a:lnSpc>
              <a:tabLst>
                <a:tab pos="1516380" algn="l"/>
              </a:tabLst>
            </a:pPr>
            <a:r>
              <a:rPr sz="1100" b="1" dirty="0">
                <a:latin typeface="Times New Roman"/>
                <a:cs typeface="Times New Roman"/>
              </a:rPr>
              <a:t>Revisado:</a:t>
            </a:r>
            <a:r>
              <a:rPr sz="1100" b="1" spc="250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Octubre</a:t>
            </a:r>
            <a:r>
              <a:rPr sz="1100" b="1" dirty="0">
                <a:latin typeface="Times New Roman"/>
                <a:cs typeface="Times New Roman"/>
              </a:rPr>
              <a:t>	</a:t>
            </a:r>
            <a:r>
              <a:rPr sz="1100" b="1" spc="-20" dirty="0">
                <a:latin typeface="Times New Roman"/>
                <a:cs typeface="Times New Roman"/>
              </a:rPr>
              <a:t>2020</a:t>
            </a:r>
            <a:endParaRPr sz="1100">
              <a:latin typeface="Times New Roman"/>
              <a:cs typeface="Times New Roman"/>
            </a:endParaRPr>
          </a:p>
          <a:p>
            <a:pPr marL="220979" algn="ctr">
              <a:lnSpc>
                <a:spcPct val="100000"/>
              </a:lnSpc>
            </a:pPr>
            <a:r>
              <a:rPr sz="1100" b="1" dirty="0">
                <a:latin typeface="Times New Roman"/>
                <a:cs typeface="Times New Roman"/>
              </a:rPr>
              <a:t>Aceptado:</a:t>
            </a:r>
            <a:r>
              <a:rPr sz="1100" b="1" spc="26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Diciembre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spc="-20" dirty="0">
                <a:latin typeface="Times New Roman"/>
                <a:cs typeface="Times New Roman"/>
              </a:rPr>
              <a:t>2020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34" name="object 34"/>
          <p:cNvSpPr txBox="1"/>
          <p:nvPr/>
        </p:nvSpPr>
        <p:spPr>
          <a:xfrm>
            <a:off x="239369" y="3181730"/>
            <a:ext cx="6416040" cy="580072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2826385" marR="1639570" indent="-1253490">
              <a:lnSpc>
                <a:spcPct val="129800"/>
              </a:lnSpc>
              <a:spcBef>
                <a:spcPts val="100"/>
              </a:spcBef>
            </a:pPr>
            <a:r>
              <a:rPr sz="1200" b="1" dirty="0">
                <a:latin typeface="Times New Roman"/>
                <a:cs typeface="Times New Roman"/>
              </a:rPr>
              <a:t>La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Homosexualidad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en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los</a:t>
            </a:r>
            <a:r>
              <a:rPr sz="1200" b="1" spc="-7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Ambientes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Educativos RESUMEN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60"/>
              </a:spcBef>
            </a:pPr>
            <a:endParaRPr sz="1200">
              <a:latin typeface="Times New Roman"/>
              <a:cs typeface="Times New Roman"/>
            </a:endParaRPr>
          </a:p>
          <a:p>
            <a:pPr marL="12700" marR="5080" algn="just">
              <a:lnSpc>
                <a:spcPct val="99900"/>
              </a:lnSpc>
              <a:spcBef>
                <a:spcPts val="5"/>
              </a:spcBef>
            </a:pP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propósito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explorar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percepciones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sobre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discriminación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hacia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jóvenes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homosexuales,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en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ambiente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educativo.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Cuyo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objetivo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central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basó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ausencia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conocimiento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mínimo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sobre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homosexualidad.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Desprendiendo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unos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objetivos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específicos:</a:t>
            </a:r>
            <a:r>
              <a:rPr sz="1200" spc="4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impide</a:t>
            </a:r>
            <a:r>
              <a:rPr sz="1200" spc="4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40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correcta</a:t>
            </a:r>
            <a:r>
              <a:rPr sz="1200" spc="4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convivencia</a:t>
            </a:r>
            <a:r>
              <a:rPr sz="1200" spc="409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entre </a:t>
            </a:r>
            <a:r>
              <a:rPr sz="1200" dirty="0">
                <a:latin typeface="Times New Roman"/>
                <a:cs typeface="Times New Roman"/>
              </a:rPr>
              <a:t>compañeros,</a:t>
            </a:r>
            <a:r>
              <a:rPr sz="1200" spc="4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divide</a:t>
            </a:r>
            <a:r>
              <a:rPr sz="1200" spc="4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4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chicos</a:t>
            </a:r>
            <a:r>
              <a:rPr sz="1200" spc="4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4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chicas,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pone</a:t>
            </a:r>
            <a:r>
              <a:rPr sz="1200" spc="4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barreras</a:t>
            </a:r>
            <a:r>
              <a:rPr sz="1200" spc="4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40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levanta</a:t>
            </a:r>
            <a:r>
              <a:rPr sz="1200" spc="43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muros</a:t>
            </a:r>
            <a:r>
              <a:rPr sz="1200" spc="4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interiores,</a:t>
            </a:r>
            <a:r>
              <a:rPr sz="1200" spc="44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especialmente </a:t>
            </a:r>
            <a:r>
              <a:rPr sz="1200" dirty="0">
                <a:latin typeface="Times New Roman"/>
                <a:cs typeface="Times New Roman"/>
              </a:rPr>
              <a:t>entre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3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varones,</a:t>
            </a:r>
            <a:r>
              <a:rPr sz="1200" spc="-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 se</a:t>
            </a:r>
            <a:r>
              <a:rPr sz="1200" spc="3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ven</a:t>
            </a:r>
            <a:r>
              <a:rPr sz="1200" spc="3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limitados,</a:t>
            </a:r>
            <a:r>
              <a:rPr sz="1200" spc="3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todavía,</a:t>
            </a:r>
            <a:r>
              <a:rPr sz="1200" spc="3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3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desarrollo</a:t>
            </a:r>
            <a:r>
              <a:rPr sz="1200" spc="3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emocional</a:t>
            </a:r>
            <a:r>
              <a:rPr sz="1200" spc="3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3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3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premisa </a:t>
            </a:r>
            <a:r>
              <a:rPr sz="1200" dirty="0">
                <a:latin typeface="Times New Roman"/>
                <a:cs typeface="Times New Roman"/>
              </a:rPr>
              <a:t>fundamental</a:t>
            </a:r>
            <a:r>
              <a:rPr sz="1200" spc="3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3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3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rechazo</a:t>
            </a:r>
            <a:r>
              <a:rPr sz="1200" spc="3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</a:t>
            </a:r>
            <a:r>
              <a:rPr sz="1200" spc="3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3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3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entiende</a:t>
            </a:r>
            <a:r>
              <a:rPr sz="1200" spc="3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3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femenino:</a:t>
            </a:r>
            <a:r>
              <a:rPr sz="1200" spc="3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emociones,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afectos,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solidaridad </a:t>
            </a:r>
            <a:r>
              <a:rPr sz="1200" dirty="0">
                <a:latin typeface="Times New Roman"/>
                <a:cs typeface="Times New Roman"/>
              </a:rPr>
              <a:t>Apropiándome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teóricamente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Shibley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Delamater.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abordaje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metodológico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mixto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descriptivo </a:t>
            </a:r>
            <a:r>
              <a:rPr sz="1200" dirty="0">
                <a:latin typeface="Times New Roman"/>
                <a:cs typeface="Times New Roman"/>
              </a:rPr>
              <a:t>analítico,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pero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prevalece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perspectiva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reflexión.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realizó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estudio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diseño </a:t>
            </a:r>
            <a:r>
              <a:rPr sz="1200" dirty="0">
                <a:latin typeface="Times New Roman"/>
                <a:cs typeface="Times New Roman"/>
              </a:rPr>
              <a:t>cualitativo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aplicando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entrevistas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individuales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grupo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estudiantes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homosexuales,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padres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 </a:t>
            </a:r>
            <a:r>
              <a:rPr sz="1200" dirty="0">
                <a:latin typeface="Times New Roman"/>
                <a:cs typeface="Times New Roman"/>
              </a:rPr>
              <a:t>familia</a:t>
            </a:r>
            <a:r>
              <a:rPr sz="1200" spc="4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43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estudiantes</a:t>
            </a:r>
            <a:r>
              <a:rPr sz="1200" spc="4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homosexuales</a:t>
            </a:r>
            <a:r>
              <a:rPr sz="1200" spc="4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43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43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docentes</a:t>
            </a:r>
            <a:r>
              <a:rPr sz="1200" spc="4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donde</a:t>
            </a:r>
            <a:r>
              <a:rPr sz="1200" spc="43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ellos</a:t>
            </a:r>
            <a:r>
              <a:rPr sz="1200" spc="4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4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educan.</a:t>
            </a:r>
            <a:r>
              <a:rPr sz="1200" spc="4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43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incluyeron</a:t>
            </a:r>
            <a:r>
              <a:rPr sz="1200" spc="455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diez </a:t>
            </a:r>
            <a:r>
              <a:rPr sz="1200" dirty="0">
                <a:latin typeface="Times New Roman"/>
                <a:cs typeface="Times New Roman"/>
              </a:rPr>
              <a:t>participantes: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dos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gays,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dos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lesbianas,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cuatro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padres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familia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dos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docentes.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encontró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conflictos </a:t>
            </a:r>
            <a:r>
              <a:rPr sz="1200" dirty="0">
                <a:latin typeface="Times New Roman"/>
                <a:cs typeface="Times New Roman"/>
              </a:rPr>
              <a:t>sociales,</a:t>
            </a:r>
            <a:r>
              <a:rPr sz="1200" spc="3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enfrentamientos</a:t>
            </a:r>
            <a:r>
              <a:rPr sz="1200" spc="3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entre</a:t>
            </a:r>
            <a:r>
              <a:rPr sz="1200" spc="3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iguales</a:t>
            </a:r>
            <a:r>
              <a:rPr sz="1200" spc="3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3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problemas</a:t>
            </a:r>
            <a:r>
              <a:rPr sz="1200" spc="3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3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3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interior</a:t>
            </a:r>
            <a:r>
              <a:rPr sz="1200" spc="3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3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familias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victimización </a:t>
            </a:r>
            <a:r>
              <a:rPr sz="1200" dirty="0">
                <a:latin typeface="Times New Roman"/>
                <a:cs typeface="Times New Roman"/>
              </a:rPr>
              <a:t>verbal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física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ocurre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principalmente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aula;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maltrato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familiar,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sobre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todo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paterno,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aunque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 </a:t>
            </a:r>
            <a:r>
              <a:rPr sz="1200" dirty="0">
                <a:latin typeface="Times New Roman"/>
                <a:cs typeface="Times New Roman"/>
              </a:rPr>
              <a:t>menor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intensidad,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existe</a:t>
            </a:r>
            <a:r>
              <a:rPr sz="1200" spc="3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maltrato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institucional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da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través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profesores</a:t>
            </a:r>
            <a:r>
              <a:rPr sz="1200" spc="3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directivos.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percepción de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todos los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entrevistados es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hay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estudiante,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 familia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 academia,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una </a:t>
            </a:r>
            <a:r>
              <a:rPr sz="1200" dirty="0">
                <a:latin typeface="Times New Roman"/>
                <a:cs typeface="Times New Roman"/>
              </a:rPr>
              <a:t>adecuada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educación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sobre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tema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tanto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existe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conciencia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sobre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diversidad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sexual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el </a:t>
            </a:r>
            <a:r>
              <a:rPr sz="1200" dirty="0">
                <a:latin typeface="Times New Roman"/>
                <a:cs typeface="Times New Roman"/>
              </a:rPr>
              <a:t>ejercicio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sus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derechos.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Hacen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falta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docentes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capacitados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manejar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adecuadamente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este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tipo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 </a:t>
            </a:r>
            <a:r>
              <a:rPr sz="1200" dirty="0">
                <a:latin typeface="Times New Roman"/>
                <a:cs typeface="Times New Roman"/>
              </a:rPr>
              <a:t>información.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discriminación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homofóbica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está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aumento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llega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extremos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provocar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estados </a:t>
            </a:r>
            <a:r>
              <a:rPr sz="1200" dirty="0">
                <a:latin typeface="Times New Roman"/>
                <a:cs typeface="Times New Roman"/>
              </a:rPr>
              <a:t>depresivos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intentos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suicidas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víctimas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principalmente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jóvenes.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5"/>
              </a:spcBef>
            </a:pPr>
            <a:endParaRPr sz="1200">
              <a:latin typeface="Times New Roman"/>
              <a:cs typeface="Times New Roman"/>
            </a:endParaRPr>
          </a:p>
          <a:p>
            <a:pPr marL="12700" algn="just">
              <a:lnSpc>
                <a:spcPct val="100000"/>
              </a:lnSpc>
              <a:spcBef>
                <a:spcPts val="5"/>
              </a:spcBef>
            </a:pPr>
            <a:r>
              <a:rPr sz="1200" b="1" dirty="0">
                <a:latin typeface="Times New Roman"/>
                <a:cs typeface="Times New Roman"/>
              </a:rPr>
              <a:t>Descriptores:</a:t>
            </a:r>
            <a:r>
              <a:rPr sz="1200" b="1" spc="-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Discriminación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homofóbica,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Diversidad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Sexual,</a:t>
            </a:r>
            <a:r>
              <a:rPr sz="1200" spc="-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Ambientes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Educativos.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0"/>
              </a:spcBef>
            </a:pPr>
            <a:endParaRPr sz="1200">
              <a:latin typeface="Times New Roman"/>
              <a:cs typeface="Times New Roman"/>
            </a:endParaRPr>
          </a:p>
          <a:p>
            <a:pPr marL="12700" marR="6985" algn="just">
              <a:lnSpc>
                <a:spcPct val="99500"/>
              </a:lnSpc>
            </a:pPr>
            <a:r>
              <a:rPr sz="1200" b="1" dirty="0">
                <a:latin typeface="Times New Roman"/>
                <a:cs typeface="Times New Roman"/>
              </a:rPr>
              <a:t>Reseña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Biográfica: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Dr.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Ciencias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Educación.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Magister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Dirección,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Especialista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Psicología, </a:t>
            </a:r>
            <a:r>
              <a:rPr sz="1200" dirty="0">
                <a:latin typeface="Times New Roman"/>
                <a:cs typeface="Times New Roman"/>
              </a:rPr>
              <a:t>Licenciado</a:t>
            </a:r>
            <a:r>
              <a:rPr sz="1200" spc="4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4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Educación</a:t>
            </a:r>
            <a:r>
              <a:rPr sz="1200" spc="48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mención</a:t>
            </a:r>
            <a:r>
              <a:rPr sz="1200" spc="4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Castellano</a:t>
            </a:r>
            <a:r>
              <a:rPr sz="1200" spc="10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4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Literatura,</a:t>
            </a:r>
            <a:r>
              <a:rPr sz="1200" spc="48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Cursante</a:t>
            </a:r>
            <a:r>
              <a:rPr sz="1200" spc="4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Postdoctoral</a:t>
            </a:r>
            <a:r>
              <a:rPr sz="1200" spc="4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47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Gerencia </a:t>
            </a:r>
            <a:r>
              <a:rPr sz="1200" dirty="0">
                <a:latin typeface="Times New Roman"/>
                <a:cs typeface="Times New Roman"/>
              </a:rPr>
              <a:t>Transcompleja.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Autor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diversas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publicaciones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revistas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científicas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memorias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eventos </a:t>
            </a:r>
            <a:r>
              <a:rPr sz="1200" dirty="0">
                <a:latin typeface="Times New Roman"/>
                <a:cs typeface="Times New Roman"/>
              </a:rPr>
              <a:t>académicos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nacionales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internacionales.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Actualmente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presta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servicios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investigador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educativo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en </a:t>
            </a:r>
            <a:r>
              <a:rPr sz="1200" dirty="0">
                <a:latin typeface="Times New Roman"/>
                <a:cs typeface="Times New Roman"/>
              </a:rPr>
              <a:t>ANFAD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Docente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instructor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investigador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Universidad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Politécnica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Territorial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Oeste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estado </a:t>
            </a:r>
            <a:r>
              <a:rPr sz="1200" dirty="0">
                <a:latin typeface="Times New Roman"/>
                <a:cs typeface="Times New Roman"/>
              </a:rPr>
              <a:t>Sucre,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Cumaná</a:t>
            </a:r>
            <a:r>
              <a:rPr sz="1200" spc="-4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Venezuela.</a:t>
            </a:r>
            <a:endParaRPr sz="1200">
              <a:latin typeface="Times New Roman"/>
              <a:cs typeface="Times New Roman"/>
            </a:endParaRPr>
          </a:p>
        </p:txBody>
      </p:sp>
      <p:pic>
        <p:nvPicPr>
          <p:cNvPr id="35" name="object 35"/>
          <p:cNvPicPr/>
          <p:nvPr/>
        </p:nvPicPr>
        <p:blipFill>
          <a:blip r:embed="rId18" cstate="print"/>
          <a:stretch>
            <a:fillRect/>
          </a:stretch>
        </p:blipFill>
        <p:spPr>
          <a:xfrm>
            <a:off x="4581144" y="149034"/>
            <a:ext cx="1805304" cy="893889"/>
          </a:xfrm>
          <a:prstGeom prst="rect">
            <a:avLst/>
          </a:prstGeom>
        </p:spPr>
      </p:pic>
      <p:sp>
        <p:nvSpPr>
          <p:cNvPr id="36" name="object 36"/>
          <p:cNvSpPr txBox="1"/>
          <p:nvPr/>
        </p:nvSpPr>
        <p:spPr>
          <a:xfrm>
            <a:off x="6466459" y="8913536"/>
            <a:ext cx="254000" cy="1949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410"/>
              </a:lnSpc>
            </a:pPr>
            <a:r>
              <a:rPr sz="1200" spc="-25" dirty="0">
                <a:latin typeface="Times New Roman"/>
                <a:cs typeface="Times New Roman"/>
              </a:rPr>
              <a:t>165</a:t>
            </a:r>
            <a:endParaRPr sz="1200">
              <a:latin typeface="Times New Roman"/>
              <a:cs typeface="Times New Roman"/>
            </a:endParaRPr>
          </a:p>
        </p:txBody>
      </p:sp>
      <p:grpSp>
        <p:nvGrpSpPr>
          <p:cNvPr id="37" name="Grupo 36">
            <a:extLst>
              <a:ext uri="{FF2B5EF4-FFF2-40B4-BE49-F238E27FC236}">
                <a16:creationId xmlns:a16="http://schemas.microsoft.com/office/drawing/2014/main" id="{D3736CA5-51D9-8209-D05A-C37B0F303AEB}"/>
              </a:ext>
            </a:extLst>
          </p:cNvPr>
          <p:cNvGrpSpPr/>
          <p:nvPr/>
        </p:nvGrpSpPr>
        <p:grpSpPr>
          <a:xfrm>
            <a:off x="96010" y="99832"/>
            <a:ext cx="6665976" cy="1452626"/>
            <a:chOff x="470065" y="1951410"/>
            <a:chExt cx="6665976" cy="1452626"/>
          </a:xfrm>
        </p:grpSpPr>
        <p:grpSp>
          <p:nvGrpSpPr>
            <p:cNvPr id="38" name="object 12">
              <a:extLst>
                <a:ext uri="{FF2B5EF4-FFF2-40B4-BE49-F238E27FC236}">
                  <a16:creationId xmlns:a16="http://schemas.microsoft.com/office/drawing/2014/main" id="{44A45607-4295-2CB4-716C-DBE4D6E03F61}"/>
                </a:ext>
              </a:extLst>
            </p:cNvPr>
            <p:cNvGrpSpPr/>
            <p:nvPr/>
          </p:nvGrpSpPr>
          <p:grpSpPr>
            <a:xfrm>
              <a:off x="470065" y="1951664"/>
              <a:ext cx="6665976" cy="1452372"/>
              <a:chOff x="96011" y="115823"/>
              <a:chExt cx="6665976" cy="1452372"/>
            </a:xfrm>
          </p:grpSpPr>
          <p:pic>
            <p:nvPicPr>
              <p:cNvPr id="42" name="object 13">
                <a:extLst>
                  <a:ext uri="{FF2B5EF4-FFF2-40B4-BE49-F238E27FC236}">
                    <a16:creationId xmlns:a16="http://schemas.microsoft.com/office/drawing/2014/main" id="{1F7F6F16-060E-B2FE-A7D7-60559B7A29F9}"/>
                  </a:ext>
                </a:extLst>
              </p:cNvPr>
              <p:cNvPicPr/>
              <p:nvPr/>
            </p:nvPicPr>
            <p:blipFill>
              <a:blip r:embed="rId8" cstate="print"/>
              <a:stretch>
                <a:fillRect/>
              </a:stretch>
            </p:blipFill>
            <p:spPr>
              <a:xfrm>
                <a:off x="96011" y="115823"/>
                <a:ext cx="6665976" cy="1452372"/>
              </a:xfrm>
              <a:prstGeom prst="rect">
                <a:avLst/>
              </a:prstGeom>
            </p:spPr>
          </p:pic>
          <p:pic>
            <p:nvPicPr>
              <p:cNvPr id="43" name="object 14">
                <a:extLst>
                  <a:ext uri="{FF2B5EF4-FFF2-40B4-BE49-F238E27FC236}">
                    <a16:creationId xmlns:a16="http://schemas.microsoft.com/office/drawing/2014/main" id="{6B1FAF65-E48C-FABB-A314-545688E06857}"/>
                  </a:ext>
                </a:extLst>
              </p:cNvPr>
              <p:cNvPicPr/>
              <p:nvPr/>
            </p:nvPicPr>
            <p:blipFill>
              <a:blip r:embed="rId9" cstate="print"/>
              <a:stretch>
                <a:fillRect/>
              </a:stretch>
            </p:blipFill>
            <p:spPr>
              <a:xfrm>
                <a:off x="142849" y="142875"/>
                <a:ext cx="6572275" cy="1358646"/>
              </a:xfrm>
              <a:prstGeom prst="rect">
                <a:avLst/>
              </a:prstGeom>
            </p:spPr>
          </p:pic>
          <p:sp>
            <p:nvSpPr>
              <p:cNvPr id="44" name="object 15">
                <a:extLst>
                  <a:ext uri="{FF2B5EF4-FFF2-40B4-BE49-F238E27FC236}">
                    <a16:creationId xmlns:a16="http://schemas.microsoft.com/office/drawing/2014/main" id="{34F5AAA6-CA90-14A1-A60C-4ADE46BA5BB1}"/>
                  </a:ext>
                </a:extLst>
              </p:cNvPr>
              <p:cNvSpPr/>
              <p:nvPr/>
            </p:nvSpPr>
            <p:spPr>
              <a:xfrm>
                <a:off x="142849" y="142875"/>
                <a:ext cx="6572884" cy="1358900"/>
              </a:xfrm>
              <a:custGeom>
                <a:avLst/>
                <a:gdLst/>
                <a:ahLst/>
                <a:cxnLst/>
                <a:rect l="l" t="t" r="r" b="b"/>
                <a:pathLst>
                  <a:path w="6572884" h="1358900">
                    <a:moveTo>
                      <a:pt x="0" y="226441"/>
                    </a:moveTo>
                    <a:lnTo>
                      <a:pt x="4600" y="180795"/>
                    </a:lnTo>
                    <a:lnTo>
                      <a:pt x="17795" y="138285"/>
                    </a:lnTo>
                    <a:lnTo>
                      <a:pt x="38673" y="99820"/>
                    </a:lnTo>
                    <a:lnTo>
                      <a:pt x="66324" y="66309"/>
                    </a:lnTo>
                    <a:lnTo>
                      <a:pt x="99837" y="38663"/>
                    </a:lnTo>
                    <a:lnTo>
                      <a:pt x="138301" y="17789"/>
                    </a:lnTo>
                    <a:lnTo>
                      <a:pt x="180806" y="4599"/>
                    </a:lnTo>
                    <a:lnTo>
                      <a:pt x="226440" y="0"/>
                    </a:lnTo>
                    <a:lnTo>
                      <a:pt x="6345834" y="0"/>
                    </a:lnTo>
                    <a:lnTo>
                      <a:pt x="6391480" y="4599"/>
                    </a:lnTo>
                    <a:lnTo>
                      <a:pt x="6433990" y="17789"/>
                    </a:lnTo>
                    <a:lnTo>
                      <a:pt x="6472455" y="38663"/>
                    </a:lnTo>
                    <a:lnTo>
                      <a:pt x="6505965" y="66309"/>
                    </a:lnTo>
                    <a:lnTo>
                      <a:pt x="6533612" y="99820"/>
                    </a:lnTo>
                    <a:lnTo>
                      <a:pt x="6554485" y="138285"/>
                    </a:lnTo>
                    <a:lnTo>
                      <a:pt x="6567676" y="180795"/>
                    </a:lnTo>
                    <a:lnTo>
                      <a:pt x="6572275" y="226441"/>
                    </a:lnTo>
                    <a:lnTo>
                      <a:pt x="6572275" y="1132204"/>
                    </a:lnTo>
                    <a:lnTo>
                      <a:pt x="6567676" y="1177850"/>
                    </a:lnTo>
                    <a:lnTo>
                      <a:pt x="6554485" y="1220360"/>
                    </a:lnTo>
                    <a:lnTo>
                      <a:pt x="6533612" y="1258825"/>
                    </a:lnTo>
                    <a:lnTo>
                      <a:pt x="6505965" y="1292336"/>
                    </a:lnTo>
                    <a:lnTo>
                      <a:pt x="6472455" y="1319982"/>
                    </a:lnTo>
                    <a:lnTo>
                      <a:pt x="6433990" y="1340856"/>
                    </a:lnTo>
                    <a:lnTo>
                      <a:pt x="6391480" y="1354046"/>
                    </a:lnTo>
                    <a:lnTo>
                      <a:pt x="6345834" y="1358646"/>
                    </a:lnTo>
                    <a:lnTo>
                      <a:pt x="226440" y="1358646"/>
                    </a:lnTo>
                    <a:lnTo>
                      <a:pt x="180806" y="1354046"/>
                    </a:lnTo>
                    <a:lnTo>
                      <a:pt x="138301" y="1340856"/>
                    </a:lnTo>
                    <a:lnTo>
                      <a:pt x="99837" y="1319982"/>
                    </a:lnTo>
                    <a:lnTo>
                      <a:pt x="66324" y="1292336"/>
                    </a:lnTo>
                    <a:lnTo>
                      <a:pt x="38673" y="1258825"/>
                    </a:lnTo>
                    <a:lnTo>
                      <a:pt x="17795" y="1220360"/>
                    </a:lnTo>
                    <a:lnTo>
                      <a:pt x="4600" y="1177850"/>
                    </a:lnTo>
                    <a:lnTo>
                      <a:pt x="0" y="1132204"/>
                    </a:lnTo>
                    <a:lnTo>
                      <a:pt x="0" y="226441"/>
                    </a:lnTo>
                    <a:close/>
                  </a:path>
                </a:pathLst>
              </a:custGeom>
              <a:ln w="9525">
                <a:solidFill>
                  <a:srgbClr val="55CE74"/>
                </a:solidFill>
              </a:ln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pic>
            <p:nvPicPr>
              <p:cNvPr id="45" name="object 16">
                <a:extLst>
                  <a:ext uri="{FF2B5EF4-FFF2-40B4-BE49-F238E27FC236}">
                    <a16:creationId xmlns:a16="http://schemas.microsoft.com/office/drawing/2014/main" id="{46D72605-6E7A-6ABB-2257-E275E838BB47}"/>
                  </a:ext>
                </a:extLst>
              </p:cNvPr>
              <p:cNvPicPr/>
              <p:nvPr/>
            </p:nvPicPr>
            <p:blipFill>
              <a:blip r:embed="rId10" cstate="print"/>
              <a:stretch>
                <a:fillRect/>
              </a:stretch>
            </p:blipFill>
            <p:spPr>
              <a:xfrm>
                <a:off x="2500248" y="305930"/>
                <a:ext cx="1714500" cy="733945"/>
              </a:xfrm>
              <a:prstGeom prst="rect">
                <a:avLst/>
              </a:prstGeom>
            </p:spPr>
          </p:pic>
        </p:grpSp>
        <p:sp>
          <p:nvSpPr>
            <p:cNvPr id="39" name="object 16">
              <a:extLst>
                <a:ext uri="{FF2B5EF4-FFF2-40B4-BE49-F238E27FC236}">
                  <a16:creationId xmlns:a16="http://schemas.microsoft.com/office/drawing/2014/main" id="{BE30225F-77B1-7AF6-568A-0154BB57BBBC}"/>
                </a:ext>
              </a:extLst>
            </p:cNvPr>
            <p:cNvSpPr txBox="1"/>
            <p:nvPr/>
          </p:nvSpPr>
          <p:spPr>
            <a:xfrm>
              <a:off x="2775727" y="2875716"/>
              <a:ext cx="3332858" cy="391795"/>
            </a:xfrm>
            <a:prstGeom prst="rect">
              <a:avLst/>
            </a:prstGeom>
            <a:noFill/>
          </p:spPr>
          <p:txBody>
            <a:bodyPr vert="horz" wrap="square" lIns="0" tIns="12700" rIns="0" bIns="0" rtlCol="0">
              <a:spAutoFit/>
            </a:bodyPr>
            <a:lstStyle/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Volumen 4,  Número 1  Enero a Julio 2021</a:t>
              </a:r>
            </a:p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Revista Semestral. Venezuela</a:t>
              </a:r>
              <a:endParaRPr sz="1200" dirty="0">
                <a:latin typeface="Arial"/>
                <a:cs typeface="Arial"/>
              </a:endParaRPr>
            </a:p>
          </p:txBody>
        </p:sp>
        <p:pic>
          <p:nvPicPr>
            <p:cNvPr id="40" name="object 25">
              <a:extLst>
                <a:ext uri="{FF2B5EF4-FFF2-40B4-BE49-F238E27FC236}">
                  <a16:creationId xmlns:a16="http://schemas.microsoft.com/office/drawing/2014/main" id="{92310054-F345-7504-45AD-1B1412250B9B}"/>
                </a:ext>
              </a:extLst>
            </p:cNvPr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470065" y="2027896"/>
              <a:ext cx="2305662" cy="1053903"/>
            </a:xfrm>
            <a:prstGeom prst="rect">
              <a:avLst/>
            </a:prstGeom>
          </p:spPr>
        </p:pic>
        <p:pic>
          <p:nvPicPr>
            <p:cNvPr id="41" name="object 31">
              <a:extLst>
                <a:ext uri="{FF2B5EF4-FFF2-40B4-BE49-F238E27FC236}">
                  <a16:creationId xmlns:a16="http://schemas.microsoft.com/office/drawing/2014/main" id="{DC078A60-FF45-6B12-3049-82624CF14501}"/>
                </a:ext>
              </a:extLst>
            </p:cNvPr>
            <p:cNvPicPr/>
            <p:nvPr/>
          </p:nvPicPr>
          <p:blipFill>
            <a:blip r:embed="rId18" cstate="print"/>
            <a:stretch>
              <a:fillRect/>
            </a:stretch>
          </p:blipFill>
          <p:spPr>
            <a:xfrm>
              <a:off x="4932681" y="1951410"/>
              <a:ext cx="1805304" cy="893889"/>
            </a:xfrm>
            <a:prstGeom prst="rect">
              <a:avLst/>
            </a:prstGeom>
          </p:spPr>
        </p:pic>
      </p:grpSp>
    </p:spTree>
  </p:cSld>
  <p:clrMapOvr>
    <a:masterClrMapping/>
  </p:clrMapOvr>
</p:sld>
</file>

<file path=ppt/slides/slide16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105155" y="3043430"/>
            <a:ext cx="6647815" cy="5835650"/>
            <a:chOff x="105155" y="3043430"/>
            <a:chExt cx="6647815" cy="5835650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05155" y="3043430"/>
              <a:ext cx="6647687" cy="5835391"/>
            </a:xfrm>
            <a:prstGeom prst="rect">
              <a:avLst/>
            </a:prstGeom>
          </p:spPr>
        </p:pic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42849" y="3062414"/>
              <a:ext cx="6572250" cy="5758053"/>
            </a:xfrm>
            <a:prstGeom prst="rect">
              <a:avLst/>
            </a:prstGeom>
          </p:spPr>
        </p:pic>
        <p:sp>
          <p:nvSpPr>
            <p:cNvPr id="5" name="object 5"/>
            <p:cNvSpPr/>
            <p:nvPr/>
          </p:nvSpPr>
          <p:spPr>
            <a:xfrm>
              <a:off x="142849" y="3062414"/>
              <a:ext cx="6572250" cy="5758180"/>
            </a:xfrm>
            <a:custGeom>
              <a:avLst/>
              <a:gdLst/>
              <a:ahLst/>
              <a:cxnLst/>
              <a:rect l="l" t="t" r="r" b="b"/>
              <a:pathLst>
                <a:path w="6572250" h="5758180">
                  <a:moveTo>
                    <a:pt x="0" y="5758053"/>
                  </a:moveTo>
                  <a:lnTo>
                    <a:pt x="6572250" y="5758053"/>
                  </a:lnTo>
                  <a:lnTo>
                    <a:pt x="6572250" y="0"/>
                  </a:lnTo>
                  <a:lnTo>
                    <a:pt x="0" y="0"/>
                  </a:lnTo>
                  <a:lnTo>
                    <a:pt x="0" y="5758053"/>
                  </a:lnTo>
                  <a:close/>
                </a:path>
              </a:pathLst>
            </a:custGeom>
            <a:ln w="9525">
              <a:solidFill>
                <a:srgbClr val="55CE7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" name="object 6"/>
          <p:cNvGrpSpPr/>
          <p:nvPr/>
        </p:nvGrpSpPr>
        <p:grpSpPr>
          <a:xfrm>
            <a:off x="105155" y="124968"/>
            <a:ext cx="6647815" cy="1193800"/>
            <a:chOff x="105155" y="124968"/>
            <a:chExt cx="6647815" cy="1193800"/>
          </a:xfrm>
        </p:grpSpPr>
        <p:pic>
          <p:nvPicPr>
            <p:cNvPr id="7" name="object 7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05155" y="124968"/>
              <a:ext cx="6647687" cy="1193291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142849" y="142875"/>
              <a:ext cx="6572275" cy="1116710"/>
            </a:xfrm>
            <a:prstGeom prst="rect">
              <a:avLst/>
            </a:prstGeom>
          </p:spPr>
        </p:pic>
        <p:sp>
          <p:nvSpPr>
            <p:cNvPr id="9" name="object 9"/>
            <p:cNvSpPr/>
            <p:nvPr/>
          </p:nvSpPr>
          <p:spPr>
            <a:xfrm>
              <a:off x="142849" y="142875"/>
              <a:ext cx="6572884" cy="1116965"/>
            </a:xfrm>
            <a:custGeom>
              <a:avLst/>
              <a:gdLst/>
              <a:ahLst/>
              <a:cxnLst/>
              <a:rect l="l" t="t" r="r" b="b"/>
              <a:pathLst>
                <a:path w="6572884" h="1116965">
                  <a:moveTo>
                    <a:pt x="0" y="186181"/>
                  </a:moveTo>
                  <a:lnTo>
                    <a:pt x="6649" y="136671"/>
                  </a:lnTo>
                  <a:lnTo>
                    <a:pt x="25413" y="92192"/>
                  </a:lnTo>
                  <a:lnTo>
                    <a:pt x="54517" y="54514"/>
                  </a:lnTo>
                  <a:lnTo>
                    <a:pt x="92188" y="25409"/>
                  </a:lnTo>
                  <a:lnTo>
                    <a:pt x="136651" y="6647"/>
                  </a:lnTo>
                  <a:lnTo>
                    <a:pt x="186131" y="0"/>
                  </a:lnTo>
                  <a:lnTo>
                    <a:pt x="6386093" y="0"/>
                  </a:lnTo>
                  <a:lnTo>
                    <a:pt x="6435603" y="6647"/>
                  </a:lnTo>
                  <a:lnTo>
                    <a:pt x="6480082" y="25409"/>
                  </a:lnTo>
                  <a:lnTo>
                    <a:pt x="6517760" y="54514"/>
                  </a:lnTo>
                  <a:lnTo>
                    <a:pt x="6546865" y="92192"/>
                  </a:lnTo>
                  <a:lnTo>
                    <a:pt x="6565627" y="136671"/>
                  </a:lnTo>
                  <a:lnTo>
                    <a:pt x="6572275" y="186181"/>
                  </a:lnTo>
                  <a:lnTo>
                    <a:pt x="6572275" y="930655"/>
                  </a:lnTo>
                  <a:lnTo>
                    <a:pt x="6565627" y="980112"/>
                  </a:lnTo>
                  <a:lnTo>
                    <a:pt x="6546865" y="1024556"/>
                  </a:lnTo>
                  <a:lnTo>
                    <a:pt x="6517760" y="1062212"/>
                  </a:lnTo>
                  <a:lnTo>
                    <a:pt x="6480082" y="1091306"/>
                  </a:lnTo>
                  <a:lnTo>
                    <a:pt x="6435603" y="1110064"/>
                  </a:lnTo>
                  <a:lnTo>
                    <a:pt x="6386093" y="1116710"/>
                  </a:lnTo>
                  <a:lnTo>
                    <a:pt x="186131" y="1116710"/>
                  </a:lnTo>
                  <a:lnTo>
                    <a:pt x="136651" y="1110064"/>
                  </a:lnTo>
                  <a:lnTo>
                    <a:pt x="92188" y="1091306"/>
                  </a:lnTo>
                  <a:lnTo>
                    <a:pt x="54517" y="1062212"/>
                  </a:lnTo>
                  <a:lnTo>
                    <a:pt x="25413" y="1024556"/>
                  </a:lnTo>
                  <a:lnTo>
                    <a:pt x="6649" y="980112"/>
                  </a:lnTo>
                  <a:lnTo>
                    <a:pt x="0" y="930655"/>
                  </a:lnTo>
                  <a:lnTo>
                    <a:pt x="0" y="186181"/>
                  </a:lnTo>
                  <a:close/>
                </a:path>
              </a:pathLst>
            </a:custGeom>
            <a:ln w="9525">
              <a:solidFill>
                <a:srgbClr val="55CE7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10" name="object 10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318518" y="1504208"/>
            <a:ext cx="6256015" cy="678139"/>
          </a:xfrm>
          <a:prstGeom prst="rect">
            <a:avLst/>
          </a:prstGeom>
        </p:spPr>
      </p:pic>
      <p:sp>
        <p:nvSpPr>
          <p:cNvPr id="11" name="object 11"/>
          <p:cNvSpPr txBox="1"/>
          <p:nvPr/>
        </p:nvSpPr>
        <p:spPr>
          <a:xfrm>
            <a:off x="3020695" y="1360423"/>
            <a:ext cx="1322705" cy="18669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1050" b="1" dirty="0">
                <a:latin typeface="Times New Roman"/>
                <a:cs typeface="Times New Roman"/>
              </a:rPr>
              <a:t>Para</a:t>
            </a:r>
            <a:r>
              <a:rPr sz="1050" b="1" spc="-30" dirty="0">
                <a:latin typeface="Times New Roman"/>
                <a:cs typeface="Times New Roman"/>
              </a:rPr>
              <a:t> </a:t>
            </a:r>
            <a:r>
              <a:rPr sz="1050" b="1" dirty="0">
                <a:latin typeface="Times New Roman"/>
                <a:cs typeface="Times New Roman"/>
              </a:rPr>
              <a:t>citar</a:t>
            </a:r>
            <a:r>
              <a:rPr sz="1050" b="1" spc="-20" dirty="0">
                <a:latin typeface="Times New Roman"/>
                <a:cs typeface="Times New Roman"/>
              </a:rPr>
              <a:t> </a:t>
            </a:r>
            <a:r>
              <a:rPr sz="1050" b="1" dirty="0">
                <a:latin typeface="Times New Roman"/>
                <a:cs typeface="Times New Roman"/>
              </a:rPr>
              <a:t>este</a:t>
            </a:r>
            <a:r>
              <a:rPr sz="1050" b="1" spc="-20" dirty="0">
                <a:latin typeface="Times New Roman"/>
                <a:cs typeface="Times New Roman"/>
              </a:rPr>
              <a:t> </a:t>
            </a:r>
            <a:r>
              <a:rPr sz="1050" b="1" spc="-10" dirty="0">
                <a:latin typeface="Times New Roman"/>
                <a:cs typeface="Times New Roman"/>
              </a:rPr>
              <a:t>artículo</a:t>
            </a:r>
            <a:endParaRPr sz="1050">
              <a:latin typeface="Times New Roman"/>
              <a:cs typeface="Times New Roman"/>
            </a:endParaRPr>
          </a:p>
        </p:txBody>
      </p:sp>
      <p:grpSp>
        <p:nvGrpSpPr>
          <p:cNvPr id="12" name="object 12"/>
          <p:cNvGrpSpPr/>
          <p:nvPr/>
        </p:nvGrpSpPr>
        <p:grpSpPr>
          <a:xfrm>
            <a:off x="96011" y="115823"/>
            <a:ext cx="6666230" cy="1463040"/>
            <a:chOff x="96011" y="115823"/>
            <a:chExt cx="6666230" cy="1463040"/>
          </a:xfrm>
        </p:grpSpPr>
        <p:pic>
          <p:nvPicPr>
            <p:cNvPr id="13" name="object 13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96011" y="115823"/>
              <a:ext cx="6665976" cy="1452372"/>
            </a:xfrm>
            <a:prstGeom prst="rect">
              <a:avLst/>
            </a:prstGeom>
          </p:spPr>
        </p:pic>
        <p:pic>
          <p:nvPicPr>
            <p:cNvPr id="14" name="object 14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142849" y="142875"/>
              <a:ext cx="6572275" cy="1358646"/>
            </a:xfrm>
            <a:prstGeom prst="rect">
              <a:avLst/>
            </a:prstGeom>
          </p:spPr>
        </p:pic>
        <p:sp>
          <p:nvSpPr>
            <p:cNvPr id="15" name="object 15"/>
            <p:cNvSpPr/>
            <p:nvPr/>
          </p:nvSpPr>
          <p:spPr>
            <a:xfrm>
              <a:off x="142849" y="142875"/>
              <a:ext cx="6572884" cy="1358900"/>
            </a:xfrm>
            <a:custGeom>
              <a:avLst/>
              <a:gdLst/>
              <a:ahLst/>
              <a:cxnLst/>
              <a:rect l="l" t="t" r="r" b="b"/>
              <a:pathLst>
                <a:path w="6572884" h="1358900">
                  <a:moveTo>
                    <a:pt x="0" y="226441"/>
                  </a:moveTo>
                  <a:lnTo>
                    <a:pt x="4600" y="180795"/>
                  </a:lnTo>
                  <a:lnTo>
                    <a:pt x="17795" y="138285"/>
                  </a:lnTo>
                  <a:lnTo>
                    <a:pt x="38673" y="99820"/>
                  </a:lnTo>
                  <a:lnTo>
                    <a:pt x="66324" y="66309"/>
                  </a:lnTo>
                  <a:lnTo>
                    <a:pt x="99837" y="38663"/>
                  </a:lnTo>
                  <a:lnTo>
                    <a:pt x="138301" y="17789"/>
                  </a:lnTo>
                  <a:lnTo>
                    <a:pt x="180806" y="4599"/>
                  </a:lnTo>
                  <a:lnTo>
                    <a:pt x="226440" y="0"/>
                  </a:lnTo>
                  <a:lnTo>
                    <a:pt x="6345834" y="0"/>
                  </a:lnTo>
                  <a:lnTo>
                    <a:pt x="6391480" y="4599"/>
                  </a:lnTo>
                  <a:lnTo>
                    <a:pt x="6433990" y="17789"/>
                  </a:lnTo>
                  <a:lnTo>
                    <a:pt x="6472455" y="38663"/>
                  </a:lnTo>
                  <a:lnTo>
                    <a:pt x="6505965" y="66309"/>
                  </a:lnTo>
                  <a:lnTo>
                    <a:pt x="6533612" y="99820"/>
                  </a:lnTo>
                  <a:lnTo>
                    <a:pt x="6554485" y="138285"/>
                  </a:lnTo>
                  <a:lnTo>
                    <a:pt x="6567676" y="180795"/>
                  </a:lnTo>
                  <a:lnTo>
                    <a:pt x="6572275" y="226441"/>
                  </a:lnTo>
                  <a:lnTo>
                    <a:pt x="6572275" y="1132204"/>
                  </a:lnTo>
                  <a:lnTo>
                    <a:pt x="6567676" y="1177850"/>
                  </a:lnTo>
                  <a:lnTo>
                    <a:pt x="6554485" y="1220360"/>
                  </a:lnTo>
                  <a:lnTo>
                    <a:pt x="6533612" y="1258825"/>
                  </a:lnTo>
                  <a:lnTo>
                    <a:pt x="6505965" y="1292336"/>
                  </a:lnTo>
                  <a:lnTo>
                    <a:pt x="6472455" y="1319982"/>
                  </a:lnTo>
                  <a:lnTo>
                    <a:pt x="6433990" y="1340856"/>
                  </a:lnTo>
                  <a:lnTo>
                    <a:pt x="6391480" y="1354046"/>
                  </a:lnTo>
                  <a:lnTo>
                    <a:pt x="6345834" y="1358646"/>
                  </a:lnTo>
                  <a:lnTo>
                    <a:pt x="226440" y="1358646"/>
                  </a:lnTo>
                  <a:lnTo>
                    <a:pt x="180806" y="1354046"/>
                  </a:lnTo>
                  <a:lnTo>
                    <a:pt x="138301" y="1340856"/>
                  </a:lnTo>
                  <a:lnTo>
                    <a:pt x="99837" y="1319982"/>
                  </a:lnTo>
                  <a:lnTo>
                    <a:pt x="66324" y="1292336"/>
                  </a:lnTo>
                  <a:lnTo>
                    <a:pt x="38673" y="1258825"/>
                  </a:lnTo>
                  <a:lnTo>
                    <a:pt x="17795" y="1220360"/>
                  </a:lnTo>
                  <a:lnTo>
                    <a:pt x="4600" y="1177850"/>
                  </a:lnTo>
                  <a:lnTo>
                    <a:pt x="0" y="1132204"/>
                  </a:lnTo>
                  <a:lnTo>
                    <a:pt x="0" y="226441"/>
                  </a:lnTo>
                  <a:close/>
                </a:path>
              </a:pathLst>
            </a:custGeom>
            <a:ln w="9525">
              <a:solidFill>
                <a:srgbClr val="55CE7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6" name="object 16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2500248" y="305930"/>
              <a:ext cx="1714500" cy="733945"/>
            </a:xfrm>
            <a:prstGeom prst="rect">
              <a:avLst/>
            </a:prstGeom>
          </p:spPr>
        </p:pic>
        <p:pic>
          <p:nvPicPr>
            <p:cNvPr id="17" name="object 17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2738628" y="1024127"/>
              <a:ext cx="1897379" cy="371855"/>
            </a:xfrm>
            <a:prstGeom prst="rect">
              <a:avLst/>
            </a:prstGeom>
          </p:spPr>
        </p:pic>
        <p:pic>
          <p:nvPicPr>
            <p:cNvPr id="18" name="object 18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4401311" y="1024127"/>
              <a:ext cx="1577339" cy="371855"/>
            </a:xfrm>
            <a:prstGeom prst="rect">
              <a:avLst/>
            </a:prstGeom>
          </p:spPr>
        </p:pic>
        <p:pic>
          <p:nvPicPr>
            <p:cNvPr id="19" name="object 19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3169919" y="1207007"/>
              <a:ext cx="1546859" cy="371855"/>
            </a:xfrm>
            <a:prstGeom prst="rect">
              <a:avLst/>
            </a:prstGeom>
          </p:spPr>
        </p:pic>
        <p:pic>
          <p:nvPicPr>
            <p:cNvPr id="20" name="object 20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4482083" y="1207007"/>
              <a:ext cx="284988" cy="371855"/>
            </a:xfrm>
            <a:prstGeom prst="rect">
              <a:avLst/>
            </a:prstGeom>
          </p:spPr>
        </p:pic>
        <p:pic>
          <p:nvPicPr>
            <p:cNvPr id="21" name="object 21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4572000" y="1207007"/>
              <a:ext cx="1013460" cy="371855"/>
            </a:xfrm>
            <a:prstGeom prst="rect">
              <a:avLst/>
            </a:prstGeom>
          </p:spPr>
        </p:pic>
      </p:grpSp>
      <p:sp>
        <p:nvSpPr>
          <p:cNvPr id="22" name="object 22"/>
          <p:cNvSpPr txBox="1"/>
          <p:nvPr/>
        </p:nvSpPr>
        <p:spPr>
          <a:xfrm>
            <a:off x="2842005" y="1068451"/>
            <a:ext cx="3029585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Arial"/>
                <a:cs typeface="Arial"/>
              </a:rPr>
              <a:t>6ta.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Edición</a:t>
            </a:r>
            <a:r>
              <a:rPr sz="1200" b="1" spc="-10" dirty="0">
                <a:latin typeface="Arial"/>
                <a:cs typeface="Arial"/>
              </a:rPr>
              <a:t> Volumen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I</a:t>
            </a:r>
            <a:r>
              <a:rPr sz="1200" b="1" spc="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Enero</a:t>
            </a:r>
            <a:r>
              <a:rPr sz="1200" b="1" spc="-3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a</a:t>
            </a:r>
            <a:r>
              <a:rPr sz="1200" b="1" spc="-2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Julio</a:t>
            </a:r>
            <a:r>
              <a:rPr sz="1200" b="1" spc="-5" dirty="0">
                <a:latin typeface="Arial"/>
                <a:cs typeface="Arial"/>
              </a:rPr>
              <a:t> </a:t>
            </a:r>
            <a:r>
              <a:rPr sz="1200" b="1" spc="-20" dirty="0">
                <a:latin typeface="Arial"/>
                <a:cs typeface="Arial"/>
              </a:rPr>
              <a:t>2021</a:t>
            </a:r>
            <a:endParaRPr sz="1200">
              <a:latin typeface="Arial"/>
              <a:cs typeface="Arial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3273297" y="1251331"/>
            <a:ext cx="216789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Arial"/>
                <a:cs typeface="Arial"/>
              </a:rPr>
              <a:t>Revista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Semestral-</a:t>
            </a:r>
            <a:r>
              <a:rPr sz="1200" b="1" spc="-40" dirty="0">
                <a:latin typeface="Arial"/>
                <a:cs typeface="Arial"/>
              </a:rPr>
              <a:t> </a:t>
            </a:r>
            <a:r>
              <a:rPr sz="1200" b="1" spc="-10" dirty="0">
                <a:latin typeface="Arial"/>
                <a:cs typeface="Arial"/>
              </a:rPr>
              <a:t>Venezuela</a:t>
            </a:r>
            <a:endParaRPr sz="1200">
              <a:latin typeface="Arial"/>
              <a:cs typeface="Arial"/>
            </a:endParaRPr>
          </a:p>
        </p:txBody>
      </p:sp>
      <p:grpSp>
        <p:nvGrpSpPr>
          <p:cNvPr id="24" name="object 24"/>
          <p:cNvGrpSpPr/>
          <p:nvPr/>
        </p:nvGrpSpPr>
        <p:grpSpPr>
          <a:xfrm>
            <a:off x="320929" y="234695"/>
            <a:ext cx="6228715" cy="2840990"/>
            <a:chOff x="320929" y="234695"/>
            <a:chExt cx="6228715" cy="2840990"/>
          </a:xfrm>
        </p:grpSpPr>
        <p:pic>
          <p:nvPicPr>
            <p:cNvPr id="25" name="object 25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324612" y="234695"/>
              <a:ext cx="1719072" cy="1341120"/>
            </a:xfrm>
            <a:prstGeom prst="rect">
              <a:avLst/>
            </a:prstGeom>
          </p:spPr>
        </p:pic>
        <p:sp>
          <p:nvSpPr>
            <p:cNvPr id="26" name="object 26"/>
            <p:cNvSpPr/>
            <p:nvPr/>
          </p:nvSpPr>
          <p:spPr>
            <a:xfrm>
              <a:off x="333629" y="1522069"/>
              <a:ext cx="6203315" cy="646430"/>
            </a:xfrm>
            <a:custGeom>
              <a:avLst/>
              <a:gdLst/>
              <a:ahLst/>
              <a:cxnLst/>
              <a:rect l="l" t="t" r="r" b="b"/>
              <a:pathLst>
                <a:path w="6203315" h="646430">
                  <a:moveTo>
                    <a:pt x="6202934" y="0"/>
                  </a:moveTo>
                  <a:lnTo>
                    <a:pt x="0" y="0"/>
                  </a:lnTo>
                  <a:lnTo>
                    <a:pt x="0" y="646328"/>
                  </a:lnTo>
                  <a:lnTo>
                    <a:pt x="6202934" y="646328"/>
                  </a:lnTo>
                  <a:lnTo>
                    <a:pt x="620293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333629" y="1522069"/>
              <a:ext cx="6203315" cy="646430"/>
            </a:xfrm>
            <a:custGeom>
              <a:avLst/>
              <a:gdLst/>
              <a:ahLst/>
              <a:cxnLst/>
              <a:rect l="l" t="t" r="r" b="b"/>
              <a:pathLst>
                <a:path w="6203315" h="646430">
                  <a:moveTo>
                    <a:pt x="0" y="646328"/>
                  </a:moveTo>
                  <a:lnTo>
                    <a:pt x="6202934" y="646328"/>
                  </a:lnTo>
                  <a:lnTo>
                    <a:pt x="6202934" y="0"/>
                  </a:lnTo>
                  <a:lnTo>
                    <a:pt x="0" y="0"/>
                  </a:lnTo>
                  <a:lnTo>
                    <a:pt x="0" y="646328"/>
                  </a:lnTo>
                  <a:close/>
                </a:path>
              </a:pathLst>
            </a:custGeom>
            <a:ln w="25399">
              <a:solidFill>
                <a:srgbClr val="5BD078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333629" y="2123757"/>
              <a:ext cx="6203315" cy="939165"/>
            </a:xfrm>
            <a:custGeom>
              <a:avLst/>
              <a:gdLst/>
              <a:ahLst/>
              <a:cxnLst/>
              <a:rect l="l" t="t" r="r" b="b"/>
              <a:pathLst>
                <a:path w="6203315" h="939164">
                  <a:moveTo>
                    <a:pt x="6202934" y="0"/>
                  </a:moveTo>
                  <a:lnTo>
                    <a:pt x="0" y="0"/>
                  </a:lnTo>
                  <a:lnTo>
                    <a:pt x="0" y="938720"/>
                  </a:lnTo>
                  <a:lnTo>
                    <a:pt x="6202934" y="938720"/>
                  </a:lnTo>
                  <a:lnTo>
                    <a:pt x="620293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333629" y="2123757"/>
              <a:ext cx="6203315" cy="939165"/>
            </a:xfrm>
            <a:custGeom>
              <a:avLst/>
              <a:gdLst/>
              <a:ahLst/>
              <a:cxnLst/>
              <a:rect l="l" t="t" r="r" b="b"/>
              <a:pathLst>
                <a:path w="6203315" h="939164">
                  <a:moveTo>
                    <a:pt x="0" y="938720"/>
                  </a:moveTo>
                  <a:lnTo>
                    <a:pt x="6202934" y="938720"/>
                  </a:lnTo>
                  <a:lnTo>
                    <a:pt x="6202934" y="0"/>
                  </a:lnTo>
                  <a:lnTo>
                    <a:pt x="0" y="0"/>
                  </a:lnTo>
                  <a:lnTo>
                    <a:pt x="0" y="938720"/>
                  </a:lnTo>
                  <a:close/>
                </a:path>
              </a:pathLst>
            </a:custGeom>
            <a:ln w="25400">
              <a:solidFill>
                <a:srgbClr val="5BD078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0" name="object 30"/>
          <p:cNvSpPr txBox="1"/>
          <p:nvPr/>
        </p:nvSpPr>
        <p:spPr>
          <a:xfrm>
            <a:off x="221691" y="1550923"/>
            <a:ext cx="6398895" cy="708596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27305" algn="ctr">
              <a:lnSpc>
                <a:spcPct val="100000"/>
              </a:lnSpc>
              <a:spcBef>
                <a:spcPts val="100"/>
              </a:spcBef>
            </a:pPr>
            <a:r>
              <a:rPr sz="1200" b="1" spc="-35" dirty="0">
                <a:latin typeface="Times New Roman"/>
                <a:cs typeface="Times New Roman"/>
              </a:rPr>
              <a:t>Dr.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José</a:t>
            </a:r>
            <a:r>
              <a:rPr sz="1200" b="1" spc="-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Rafael</a:t>
            </a:r>
            <a:r>
              <a:rPr sz="1200" b="1" spc="-7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Abreu</a:t>
            </a:r>
            <a:r>
              <a:rPr sz="1200" b="1" spc="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Fuentes</a:t>
            </a:r>
            <a:endParaRPr sz="1200">
              <a:latin typeface="Times New Roman"/>
              <a:cs typeface="Times New Roman"/>
            </a:endParaRPr>
          </a:p>
          <a:p>
            <a:pPr marL="27940" algn="ctr">
              <a:lnSpc>
                <a:spcPct val="100000"/>
              </a:lnSpc>
            </a:pPr>
            <a:r>
              <a:rPr sz="1200" spc="-10" dirty="0">
                <a:latin typeface="Times New Roman"/>
                <a:cs typeface="Times New Roman"/>
              </a:rPr>
              <a:t>Territorial</a:t>
            </a:r>
            <a:r>
              <a:rPr sz="1200" dirty="0">
                <a:latin typeface="Times New Roman"/>
                <a:cs typeface="Times New Roman"/>
              </a:rPr>
              <a:t> Polytechnic University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-50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West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Sucre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state,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Cumaná</a:t>
            </a:r>
            <a:r>
              <a:rPr sz="1200" spc="-4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Venezuela.</a:t>
            </a:r>
            <a:endParaRPr sz="1200">
              <a:latin typeface="Times New Roman"/>
              <a:cs typeface="Times New Roman"/>
            </a:endParaRPr>
          </a:p>
          <a:p>
            <a:pPr marL="27940" algn="ctr">
              <a:lnSpc>
                <a:spcPct val="100000"/>
              </a:lnSpc>
            </a:pPr>
            <a:r>
              <a:rPr sz="1200" b="1" dirty="0">
                <a:latin typeface="Times New Roman"/>
                <a:cs typeface="Times New Roman"/>
              </a:rPr>
              <a:t>Email: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  <a:hlinkClick r:id="rId16"/>
              </a:rPr>
              <a:t>Srjos2021@Gmail.com</a:t>
            </a:r>
            <a:endParaRPr sz="1200">
              <a:latin typeface="Times New Roman"/>
              <a:cs typeface="Times New Roman"/>
            </a:endParaRPr>
          </a:p>
          <a:p>
            <a:pPr marL="203200" marR="165735">
              <a:lnSpc>
                <a:spcPct val="100000"/>
              </a:lnSpc>
              <a:spcBef>
                <a:spcPts val="420"/>
              </a:spcBef>
            </a:pPr>
            <a:r>
              <a:rPr sz="1100" b="1" dirty="0">
                <a:latin typeface="Times New Roman"/>
                <a:cs typeface="Times New Roman"/>
              </a:rPr>
              <a:t>How</a:t>
            </a:r>
            <a:r>
              <a:rPr sz="1100" b="1" spc="155" dirty="0">
                <a:latin typeface="Times New Roman"/>
                <a:cs typeface="Times New Roman"/>
              </a:rPr>
              <a:t>  </a:t>
            </a:r>
            <a:r>
              <a:rPr sz="1100" b="1" dirty="0">
                <a:latin typeface="Times New Roman"/>
                <a:cs typeface="Times New Roman"/>
              </a:rPr>
              <a:t>to</a:t>
            </a:r>
            <a:r>
              <a:rPr sz="1100" b="1" spc="150" dirty="0">
                <a:latin typeface="Times New Roman"/>
                <a:cs typeface="Times New Roman"/>
              </a:rPr>
              <a:t>  </a:t>
            </a:r>
            <a:r>
              <a:rPr sz="1100" b="1" dirty="0">
                <a:latin typeface="Times New Roman"/>
                <a:cs typeface="Times New Roman"/>
              </a:rPr>
              <a:t>cite</a:t>
            </a:r>
            <a:r>
              <a:rPr sz="1100" b="1" spc="150" dirty="0">
                <a:latin typeface="Times New Roman"/>
                <a:cs typeface="Times New Roman"/>
              </a:rPr>
              <a:t>  </a:t>
            </a:r>
            <a:r>
              <a:rPr sz="1100" b="1" dirty="0">
                <a:latin typeface="Times New Roman"/>
                <a:cs typeface="Times New Roman"/>
              </a:rPr>
              <a:t>this</a:t>
            </a:r>
            <a:r>
              <a:rPr sz="1100" b="1" spc="155" dirty="0">
                <a:latin typeface="Times New Roman"/>
                <a:cs typeface="Times New Roman"/>
              </a:rPr>
              <a:t>  </a:t>
            </a:r>
            <a:r>
              <a:rPr sz="1100" b="1" dirty="0">
                <a:latin typeface="Times New Roman"/>
                <a:cs typeface="Times New Roman"/>
              </a:rPr>
              <a:t>article:</a:t>
            </a:r>
            <a:r>
              <a:rPr sz="1100" b="1" spc="155" dirty="0">
                <a:latin typeface="Times New Roman"/>
                <a:cs typeface="Times New Roman"/>
              </a:rPr>
              <a:t>  </a:t>
            </a:r>
            <a:r>
              <a:rPr sz="1100" b="1" dirty="0">
                <a:latin typeface="Times New Roman"/>
                <a:cs typeface="Times New Roman"/>
              </a:rPr>
              <a:t>José</a:t>
            </a:r>
            <a:r>
              <a:rPr sz="1100" b="1" spc="155" dirty="0">
                <a:latin typeface="Times New Roman"/>
                <a:cs typeface="Times New Roman"/>
              </a:rPr>
              <a:t>  </a:t>
            </a:r>
            <a:r>
              <a:rPr sz="1100" b="1" dirty="0">
                <a:latin typeface="Times New Roman"/>
                <a:cs typeface="Times New Roman"/>
              </a:rPr>
              <a:t>R.</a:t>
            </a:r>
            <a:r>
              <a:rPr sz="1100" b="1" spc="150" dirty="0">
                <a:latin typeface="Times New Roman"/>
                <a:cs typeface="Times New Roman"/>
              </a:rPr>
              <a:t>  </a:t>
            </a:r>
            <a:r>
              <a:rPr sz="1100" b="1" dirty="0">
                <a:latin typeface="Times New Roman"/>
                <a:cs typeface="Times New Roman"/>
              </a:rPr>
              <a:t>Abreu</a:t>
            </a:r>
            <a:r>
              <a:rPr sz="1100" b="1" spc="155" dirty="0">
                <a:latin typeface="Times New Roman"/>
                <a:cs typeface="Times New Roman"/>
              </a:rPr>
              <a:t>  </a:t>
            </a:r>
            <a:r>
              <a:rPr sz="1100" b="1" dirty="0">
                <a:latin typeface="Times New Roman"/>
                <a:cs typeface="Times New Roman"/>
              </a:rPr>
              <a:t>Fuentes</a:t>
            </a:r>
            <a:r>
              <a:rPr sz="1100" b="1" spc="150" dirty="0">
                <a:latin typeface="Times New Roman"/>
                <a:cs typeface="Times New Roman"/>
              </a:rPr>
              <a:t>  </a:t>
            </a:r>
            <a:r>
              <a:rPr sz="1100" b="1" dirty="0">
                <a:latin typeface="Times New Roman"/>
                <a:cs typeface="Times New Roman"/>
              </a:rPr>
              <a:t>(2021),</a:t>
            </a:r>
            <a:r>
              <a:rPr sz="1100" b="1" spc="150" dirty="0">
                <a:latin typeface="Times New Roman"/>
                <a:cs typeface="Times New Roman"/>
              </a:rPr>
              <a:t>  </a:t>
            </a:r>
            <a:r>
              <a:rPr sz="1100" b="1" dirty="0">
                <a:latin typeface="Times New Roman"/>
                <a:cs typeface="Times New Roman"/>
              </a:rPr>
              <a:t>“Homosexuality</a:t>
            </a:r>
            <a:r>
              <a:rPr sz="1100" b="1" spc="150" dirty="0">
                <a:latin typeface="Times New Roman"/>
                <a:cs typeface="Times New Roman"/>
              </a:rPr>
              <a:t> 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150" dirty="0">
                <a:latin typeface="Times New Roman"/>
                <a:cs typeface="Times New Roman"/>
              </a:rPr>
              <a:t>  </a:t>
            </a:r>
            <a:r>
              <a:rPr sz="1100" b="1" spc="-10" dirty="0">
                <a:latin typeface="Times New Roman"/>
                <a:cs typeface="Times New Roman"/>
              </a:rPr>
              <a:t>Educational </a:t>
            </a:r>
            <a:r>
              <a:rPr sz="1100" b="1" dirty="0">
                <a:latin typeface="Times New Roman"/>
                <a:cs typeface="Times New Roman"/>
              </a:rPr>
              <a:t>Environments.”</a:t>
            </a:r>
            <a:r>
              <a:rPr sz="1100" b="1" spc="-4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</a:t>
            </a:r>
            <a:r>
              <a:rPr sz="1100" b="1" spc="-1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(1-</a:t>
            </a:r>
            <a:r>
              <a:rPr sz="1100" b="1" spc="-25" dirty="0">
                <a:latin typeface="Times New Roman"/>
                <a:cs typeface="Times New Roman"/>
              </a:rPr>
              <a:t>14)</a:t>
            </a:r>
            <a:endParaRPr sz="1100">
              <a:latin typeface="Times New Roman"/>
              <a:cs typeface="Times New Roman"/>
            </a:endParaRPr>
          </a:p>
          <a:p>
            <a:pPr marL="2647950">
              <a:lnSpc>
                <a:spcPct val="100000"/>
              </a:lnSpc>
            </a:pPr>
            <a:r>
              <a:rPr sz="1100" b="1" dirty="0">
                <a:latin typeface="Times New Roman"/>
                <a:cs typeface="Times New Roman"/>
              </a:rPr>
              <a:t>Received: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September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spc="-20" dirty="0">
                <a:latin typeface="Times New Roman"/>
                <a:cs typeface="Times New Roman"/>
              </a:rPr>
              <a:t>2020</a:t>
            </a:r>
            <a:endParaRPr sz="1100">
              <a:latin typeface="Times New Roman"/>
              <a:cs typeface="Times New Roman"/>
            </a:endParaRPr>
          </a:p>
          <a:p>
            <a:pPr marL="2660015">
              <a:lnSpc>
                <a:spcPct val="100000"/>
              </a:lnSpc>
            </a:pPr>
            <a:r>
              <a:rPr sz="1100" b="1" dirty="0">
                <a:latin typeface="Times New Roman"/>
                <a:cs typeface="Times New Roman"/>
              </a:rPr>
              <a:t>Revised: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October</a:t>
            </a:r>
            <a:r>
              <a:rPr sz="1100" b="1" spc="-40" dirty="0">
                <a:latin typeface="Times New Roman"/>
                <a:cs typeface="Times New Roman"/>
              </a:rPr>
              <a:t> </a:t>
            </a:r>
            <a:r>
              <a:rPr sz="1100" b="1" spc="-20" dirty="0">
                <a:latin typeface="Times New Roman"/>
                <a:cs typeface="Times New Roman"/>
              </a:rPr>
              <a:t>2020</a:t>
            </a:r>
            <a:endParaRPr sz="1100">
              <a:latin typeface="Times New Roman"/>
              <a:cs typeface="Times New Roman"/>
            </a:endParaRPr>
          </a:p>
          <a:p>
            <a:pPr marL="2629535">
              <a:lnSpc>
                <a:spcPct val="100000"/>
              </a:lnSpc>
            </a:pPr>
            <a:r>
              <a:rPr sz="1100" b="1" dirty="0">
                <a:latin typeface="Times New Roman"/>
                <a:cs typeface="Times New Roman"/>
              </a:rPr>
              <a:t>Accepted: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December</a:t>
            </a:r>
            <a:r>
              <a:rPr sz="1100" b="1" spc="-45" dirty="0">
                <a:latin typeface="Times New Roman"/>
                <a:cs typeface="Times New Roman"/>
              </a:rPr>
              <a:t> </a:t>
            </a:r>
            <a:r>
              <a:rPr sz="1100" b="1" spc="-20" dirty="0">
                <a:latin typeface="Times New Roman"/>
                <a:cs typeface="Times New Roman"/>
              </a:rPr>
              <a:t>2020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815"/>
              </a:spcBef>
            </a:pPr>
            <a:endParaRPr sz="1100">
              <a:latin typeface="Times New Roman"/>
              <a:cs typeface="Times New Roman"/>
            </a:endParaRPr>
          </a:p>
          <a:p>
            <a:pPr marL="60960" algn="ctr">
              <a:lnSpc>
                <a:spcPct val="100000"/>
              </a:lnSpc>
            </a:pPr>
            <a:r>
              <a:rPr sz="1200" b="1" dirty="0">
                <a:latin typeface="Times New Roman"/>
                <a:cs typeface="Times New Roman"/>
              </a:rPr>
              <a:t>Homosexuality</a:t>
            </a:r>
            <a:r>
              <a:rPr sz="1200" b="1" spc="-1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in</a:t>
            </a:r>
            <a:r>
              <a:rPr sz="1200" b="1" spc="-4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Educational</a:t>
            </a:r>
            <a:r>
              <a:rPr sz="1200" b="1" spc="-3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Environments.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85"/>
              </a:spcBef>
            </a:pPr>
            <a:endParaRPr sz="1200">
              <a:latin typeface="Times New Roman"/>
              <a:cs typeface="Times New Roman"/>
            </a:endParaRPr>
          </a:p>
          <a:p>
            <a:pPr marL="27305" algn="ctr">
              <a:lnSpc>
                <a:spcPct val="100000"/>
              </a:lnSpc>
            </a:pPr>
            <a:r>
              <a:rPr sz="1200" b="1" spc="-10" dirty="0">
                <a:latin typeface="Times New Roman"/>
                <a:cs typeface="Times New Roman"/>
              </a:rPr>
              <a:t>ABSTRACT</a:t>
            </a:r>
            <a:endParaRPr sz="1200">
              <a:latin typeface="Times New Roman"/>
              <a:cs typeface="Times New Roman"/>
            </a:endParaRPr>
          </a:p>
          <a:p>
            <a:pPr marL="12700" marR="5080" algn="just">
              <a:lnSpc>
                <a:spcPct val="100000"/>
              </a:lnSpc>
              <a:spcBef>
                <a:spcPts val="380"/>
              </a:spcBef>
            </a:pPr>
            <a:r>
              <a:rPr sz="1200" dirty="0">
                <a:latin typeface="Times New Roman"/>
                <a:cs typeface="Times New Roman"/>
              </a:rPr>
              <a:t>In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order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explore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perceptions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discrimination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towards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young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homosexuals,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educational </a:t>
            </a:r>
            <a:r>
              <a:rPr sz="1200" dirty="0">
                <a:latin typeface="Times New Roman"/>
                <a:cs typeface="Times New Roman"/>
              </a:rPr>
              <a:t>environment.</a:t>
            </a:r>
            <a:r>
              <a:rPr sz="1200" spc="3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Whose</a:t>
            </a:r>
            <a:r>
              <a:rPr sz="1200" spc="4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central</a:t>
            </a:r>
            <a:r>
              <a:rPr sz="1200" spc="40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objective</a:t>
            </a:r>
            <a:r>
              <a:rPr sz="1200" spc="3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was</a:t>
            </a:r>
            <a:r>
              <a:rPr sz="1200" spc="3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based</a:t>
            </a:r>
            <a:r>
              <a:rPr sz="1200" spc="3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on</a:t>
            </a:r>
            <a:r>
              <a:rPr sz="1200" spc="3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4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absence</a:t>
            </a:r>
            <a:r>
              <a:rPr sz="1200" spc="3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4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minimal</a:t>
            </a:r>
            <a:r>
              <a:rPr sz="1200" spc="40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knowledge</a:t>
            </a:r>
            <a:r>
              <a:rPr sz="1200" spc="40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about </a:t>
            </a:r>
            <a:r>
              <a:rPr sz="1200" dirty="0">
                <a:latin typeface="Times New Roman"/>
                <a:cs typeface="Times New Roman"/>
              </a:rPr>
              <a:t>homosexuality.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Detaching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specific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objectives: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it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prevents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correct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coexistence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between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colleagues, </a:t>
            </a:r>
            <a:r>
              <a:rPr sz="1200" dirty="0">
                <a:latin typeface="Times New Roman"/>
                <a:cs typeface="Times New Roman"/>
              </a:rPr>
              <a:t>divides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boys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and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girls,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puts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up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barriers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and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builds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interior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walls,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especially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among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men,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who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are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still </a:t>
            </a:r>
            <a:r>
              <a:rPr sz="1200" dirty="0">
                <a:latin typeface="Times New Roman"/>
                <a:cs typeface="Times New Roman"/>
              </a:rPr>
              <a:t>limited</a:t>
            </a:r>
            <a:r>
              <a:rPr sz="1200" spc="3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</a:t>
            </a:r>
            <a:r>
              <a:rPr sz="1200" spc="3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</a:t>
            </a:r>
            <a:r>
              <a:rPr sz="1200" spc="3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emotional</a:t>
            </a:r>
            <a:r>
              <a:rPr sz="1200" spc="3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development</a:t>
            </a:r>
            <a:r>
              <a:rPr sz="1200" spc="3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</a:t>
            </a:r>
            <a:r>
              <a:rPr sz="1200" spc="3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which</a:t>
            </a:r>
            <a:r>
              <a:rPr sz="1200" spc="3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3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fundamental</a:t>
            </a:r>
            <a:r>
              <a:rPr sz="1200" spc="3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premise</a:t>
            </a:r>
            <a:r>
              <a:rPr sz="1200" spc="3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is</a:t>
            </a:r>
            <a:r>
              <a:rPr sz="1200" spc="3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rejection</a:t>
            </a:r>
            <a:r>
              <a:rPr sz="1200" spc="3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3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what</a:t>
            </a:r>
            <a:r>
              <a:rPr sz="1200" spc="33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is </a:t>
            </a:r>
            <a:r>
              <a:rPr sz="1200" dirty="0">
                <a:latin typeface="Times New Roman"/>
                <a:cs typeface="Times New Roman"/>
              </a:rPr>
              <a:t>understood</a:t>
            </a:r>
            <a:r>
              <a:rPr sz="1200" spc="3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as</a:t>
            </a:r>
            <a:r>
              <a:rPr sz="1200" spc="3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feminine:</a:t>
            </a:r>
            <a:r>
              <a:rPr sz="1200" spc="3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emotions,</a:t>
            </a:r>
            <a:r>
              <a:rPr sz="1200" spc="3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affections,</a:t>
            </a:r>
            <a:r>
              <a:rPr sz="1200" spc="3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solidarity.</a:t>
            </a:r>
            <a:r>
              <a:rPr sz="1200" spc="3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Theoretically</a:t>
            </a:r>
            <a:r>
              <a:rPr sz="1200" spc="3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appropriating</a:t>
            </a:r>
            <a:r>
              <a:rPr sz="1200" spc="3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Shibley</a:t>
            </a:r>
            <a:r>
              <a:rPr sz="1200" spc="36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and </a:t>
            </a:r>
            <a:r>
              <a:rPr sz="1200" dirty="0">
                <a:latin typeface="Times New Roman"/>
                <a:cs typeface="Times New Roman"/>
              </a:rPr>
              <a:t>Delamater.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With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mixed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descriptive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analytical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methodological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approach,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but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which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reflection </a:t>
            </a:r>
            <a:r>
              <a:rPr sz="1200" dirty="0">
                <a:latin typeface="Times New Roman"/>
                <a:cs typeface="Times New Roman"/>
              </a:rPr>
              <a:t>perspective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prevails.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study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with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qualitative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design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was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carried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out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applying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individual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and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group </a:t>
            </a:r>
            <a:r>
              <a:rPr sz="1200" dirty="0">
                <a:latin typeface="Times New Roman"/>
                <a:cs typeface="Times New Roman"/>
              </a:rPr>
              <a:t>interviews</a:t>
            </a:r>
            <a:r>
              <a:rPr sz="1200" spc="3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</a:t>
            </a:r>
            <a:r>
              <a:rPr sz="1200" spc="3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homosexual</a:t>
            </a:r>
            <a:r>
              <a:rPr sz="1200" spc="3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students,</a:t>
            </a:r>
            <a:r>
              <a:rPr sz="1200" spc="3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parents</a:t>
            </a:r>
            <a:r>
              <a:rPr sz="1200" spc="3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3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homosexual</a:t>
            </a:r>
            <a:r>
              <a:rPr sz="1200" spc="3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students</a:t>
            </a:r>
            <a:r>
              <a:rPr sz="1200" spc="3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and</a:t>
            </a:r>
            <a:r>
              <a:rPr sz="1200" spc="3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teachers</a:t>
            </a:r>
            <a:r>
              <a:rPr sz="1200" spc="3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where</a:t>
            </a:r>
            <a:r>
              <a:rPr sz="1200" spc="3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they</a:t>
            </a:r>
            <a:r>
              <a:rPr sz="1200" spc="31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are </a:t>
            </a:r>
            <a:r>
              <a:rPr sz="1200" dirty="0">
                <a:latin typeface="Times New Roman"/>
                <a:cs typeface="Times New Roman"/>
              </a:rPr>
              <a:t>educated.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Ten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participants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were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included: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two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gays,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two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lesbians,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four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parents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and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two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teachers.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Social </a:t>
            </a:r>
            <a:r>
              <a:rPr sz="1200" dirty="0">
                <a:latin typeface="Times New Roman"/>
                <a:cs typeface="Times New Roman"/>
              </a:rPr>
              <a:t>conflicts,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confrontations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between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equals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and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problems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within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families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were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found.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Verbal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and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physical </a:t>
            </a:r>
            <a:r>
              <a:rPr sz="1200" dirty="0">
                <a:latin typeface="Times New Roman"/>
                <a:cs typeface="Times New Roman"/>
              </a:rPr>
              <a:t>victimization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occurs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mainly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classroom;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family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abuse,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especially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paternal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abuse,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although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less </a:t>
            </a:r>
            <a:r>
              <a:rPr sz="1200" dirty="0">
                <a:latin typeface="Times New Roman"/>
                <a:cs typeface="Times New Roman"/>
              </a:rPr>
              <a:t>intense,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exists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and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institutional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abuse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occurs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through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teachers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and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managers.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perception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all</a:t>
            </a:r>
            <a:r>
              <a:rPr sz="1200" spc="-10" dirty="0">
                <a:latin typeface="Times New Roman"/>
                <a:cs typeface="Times New Roman"/>
              </a:rPr>
              <a:t> those </a:t>
            </a:r>
            <a:r>
              <a:rPr sz="1200" dirty="0">
                <a:latin typeface="Times New Roman"/>
                <a:cs typeface="Times New Roman"/>
              </a:rPr>
              <a:t>interviewed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is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that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there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is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adequate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education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on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subject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student,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family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and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the </a:t>
            </a:r>
            <a:r>
              <a:rPr sz="1200" spc="-10" dirty="0">
                <a:latin typeface="Times New Roman"/>
                <a:cs typeface="Times New Roman"/>
              </a:rPr>
              <a:t>academy,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therefore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there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is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awareness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about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sexual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diversity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and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exercise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their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rights.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Trained </a:t>
            </a:r>
            <a:r>
              <a:rPr sz="1200" dirty="0">
                <a:latin typeface="Times New Roman"/>
                <a:cs typeface="Times New Roman"/>
              </a:rPr>
              <a:t>teachers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are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needed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properly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handle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this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type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information.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Homophobic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discrimination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is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on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the </a:t>
            </a:r>
            <a:r>
              <a:rPr sz="1200" dirty="0">
                <a:latin typeface="Times New Roman"/>
                <a:cs typeface="Times New Roman"/>
              </a:rPr>
              <a:t>rise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and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goes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extreme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causing depressive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states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and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suicide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attempts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mainly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young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victims.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65"/>
              </a:spcBef>
            </a:pPr>
            <a:endParaRPr sz="1200">
              <a:latin typeface="Times New Roman"/>
              <a:cs typeface="Times New Roman"/>
            </a:endParaRPr>
          </a:p>
          <a:p>
            <a:pPr marL="12700" algn="just">
              <a:lnSpc>
                <a:spcPct val="100000"/>
              </a:lnSpc>
            </a:pPr>
            <a:r>
              <a:rPr sz="1200" b="1" dirty="0">
                <a:latin typeface="Times New Roman"/>
                <a:cs typeface="Times New Roman"/>
              </a:rPr>
              <a:t>Descriptors</a:t>
            </a:r>
            <a:r>
              <a:rPr sz="1200" dirty="0">
                <a:latin typeface="Times New Roman"/>
                <a:cs typeface="Times New Roman"/>
              </a:rPr>
              <a:t>: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Homophobic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discrimination-</a:t>
            </a:r>
            <a:r>
              <a:rPr sz="1200" dirty="0">
                <a:latin typeface="Times New Roman"/>
                <a:cs typeface="Times New Roman"/>
              </a:rPr>
              <a:t>Sexual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Diversity- Educational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Environments.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60"/>
              </a:spcBef>
            </a:pPr>
            <a:endParaRPr sz="1200">
              <a:latin typeface="Times New Roman"/>
              <a:cs typeface="Times New Roman"/>
            </a:endParaRPr>
          </a:p>
          <a:p>
            <a:pPr marL="12700" marR="5080" algn="just">
              <a:lnSpc>
                <a:spcPct val="100000"/>
              </a:lnSpc>
            </a:pPr>
            <a:r>
              <a:rPr sz="1200" b="1" dirty="0">
                <a:latin typeface="Times New Roman"/>
                <a:cs typeface="Times New Roman"/>
              </a:rPr>
              <a:t>Biographical</a:t>
            </a:r>
            <a:r>
              <a:rPr sz="1200" b="1" spc="4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Review</a:t>
            </a:r>
            <a:r>
              <a:rPr sz="1200" dirty="0">
                <a:latin typeface="Times New Roman"/>
                <a:cs typeface="Times New Roman"/>
              </a:rPr>
              <a:t>:</a:t>
            </a:r>
            <a:r>
              <a:rPr sz="1200" spc="3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Dr.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Educational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Sciences.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Master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Management,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Specialist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Psychology, </a:t>
            </a:r>
            <a:r>
              <a:rPr sz="1200" dirty="0">
                <a:latin typeface="Times New Roman"/>
                <a:cs typeface="Times New Roman"/>
              </a:rPr>
              <a:t>Bachelor</a:t>
            </a:r>
            <a:r>
              <a:rPr sz="1200" spc="3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3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Education</a:t>
            </a:r>
            <a:r>
              <a:rPr sz="1200" spc="3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with</a:t>
            </a:r>
            <a:r>
              <a:rPr sz="1200" spc="3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3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mention</a:t>
            </a:r>
            <a:r>
              <a:rPr sz="1200" spc="3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</a:t>
            </a:r>
            <a:r>
              <a:rPr sz="1200" spc="3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Spanish</a:t>
            </a:r>
            <a:r>
              <a:rPr sz="1200" spc="3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and</a:t>
            </a:r>
            <a:r>
              <a:rPr sz="1200" spc="3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Literature,</a:t>
            </a:r>
            <a:r>
              <a:rPr sz="1200" spc="3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Postdoctoral</a:t>
            </a:r>
            <a:r>
              <a:rPr sz="1200" spc="3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student</a:t>
            </a:r>
            <a:r>
              <a:rPr sz="1200" spc="3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</a:t>
            </a:r>
            <a:r>
              <a:rPr sz="1200" spc="31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Cross- </a:t>
            </a:r>
            <a:r>
              <a:rPr sz="1200" dirty="0">
                <a:latin typeface="Times New Roman"/>
                <a:cs typeface="Times New Roman"/>
              </a:rPr>
              <a:t>Complex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Management.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Author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 various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publications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scientific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journals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and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memoirs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 </a:t>
            </a:r>
            <a:r>
              <a:rPr sz="1200" spc="-10" dirty="0">
                <a:latin typeface="Times New Roman"/>
                <a:cs typeface="Times New Roman"/>
              </a:rPr>
              <a:t>national </a:t>
            </a:r>
            <a:r>
              <a:rPr sz="1200" dirty="0">
                <a:latin typeface="Times New Roman"/>
                <a:cs typeface="Times New Roman"/>
              </a:rPr>
              <a:t>and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international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academic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events.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currently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serves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as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educational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researcher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at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ANFAD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and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is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0" dirty="0">
                <a:latin typeface="Times New Roman"/>
                <a:cs typeface="Times New Roman"/>
              </a:rPr>
              <a:t>a </a:t>
            </a:r>
            <a:r>
              <a:rPr sz="1200" dirty="0">
                <a:latin typeface="Times New Roman"/>
                <a:cs typeface="Times New Roman"/>
              </a:rPr>
              <a:t>professor,</a:t>
            </a:r>
            <a:r>
              <a:rPr sz="1200" spc="4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instructor</a:t>
            </a:r>
            <a:r>
              <a:rPr sz="1200" spc="4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and</a:t>
            </a:r>
            <a:r>
              <a:rPr sz="1200" spc="4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researcher</a:t>
            </a:r>
            <a:r>
              <a:rPr sz="1200" spc="4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at</a:t>
            </a:r>
            <a:r>
              <a:rPr sz="1200" spc="4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4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Western</a:t>
            </a:r>
            <a:r>
              <a:rPr sz="1200" spc="4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Polytechnic</a:t>
            </a:r>
            <a:r>
              <a:rPr sz="1200" spc="45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University</a:t>
            </a:r>
            <a:r>
              <a:rPr sz="1200" spc="4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4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Sucre,</a:t>
            </a:r>
            <a:r>
              <a:rPr sz="1200" spc="47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Cumaná, Venezuela.</a:t>
            </a:r>
            <a:endParaRPr sz="1200">
              <a:latin typeface="Times New Roman"/>
              <a:cs typeface="Times New Roman"/>
            </a:endParaRPr>
          </a:p>
        </p:txBody>
      </p:sp>
      <p:pic>
        <p:nvPicPr>
          <p:cNvPr id="31" name="object 31"/>
          <p:cNvPicPr/>
          <p:nvPr/>
        </p:nvPicPr>
        <p:blipFill>
          <a:blip r:embed="rId17" cstate="print"/>
          <a:stretch>
            <a:fillRect/>
          </a:stretch>
        </p:blipFill>
        <p:spPr>
          <a:xfrm>
            <a:off x="4581144" y="149034"/>
            <a:ext cx="1805304" cy="893889"/>
          </a:xfrm>
          <a:prstGeom prst="rect">
            <a:avLst/>
          </a:prstGeom>
        </p:spPr>
      </p:pic>
      <p:sp>
        <p:nvSpPr>
          <p:cNvPr id="32" name="object 32"/>
          <p:cNvSpPr txBox="1"/>
          <p:nvPr/>
        </p:nvSpPr>
        <p:spPr>
          <a:xfrm>
            <a:off x="6317360" y="8913536"/>
            <a:ext cx="254000" cy="1949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410"/>
              </a:lnSpc>
            </a:pPr>
            <a:r>
              <a:rPr sz="1200" spc="-25" dirty="0">
                <a:latin typeface="Times New Roman"/>
                <a:cs typeface="Times New Roman"/>
              </a:rPr>
              <a:t>166</a:t>
            </a:r>
            <a:endParaRPr sz="1200">
              <a:latin typeface="Times New Roman"/>
              <a:cs typeface="Times New Roman"/>
            </a:endParaRPr>
          </a:p>
        </p:txBody>
      </p:sp>
      <p:grpSp>
        <p:nvGrpSpPr>
          <p:cNvPr id="33" name="Grupo 32">
            <a:extLst>
              <a:ext uri="{FF2B5EF4-FFF2-40B4-BE49-F238E27FC236}">
                <a16:creationId xmlns:a16="http://schemas.microsoft.com/office/drawing/2014/main" id="{C25DAC74-7AC3-9A2F-D4BE-94B4BD51725E}"/>
              </a:ext>
            </a:extLst>
          </p:cNvPr>
          <p:cNvGrpSpPr/>
          <p:nvPr/>
        </p:nvGrpSpPr>
        <p:grpSpPr>
          <a:xfrm>
            <a:off x="117348" y="98932"/>
            <a:ext cx="6665976" cy="1452626"/>
            <a:chOff x="470065" y="1951410"/>
            <a:chExt cx="6665976" cy="1452626"/>
          </a:xfrm>
        </p:grpSpPr>
        <p:grpSp>
          <p:nvGrpSpPr>
            <p:cNvPr id="34" name="object 12">
              <a:extLst>
                <a:ext uri="{FF2B5EF4-FFF2-40B4-BE49-F238E27FC236}">
                  <a16:creationId xmlns:a16="http://schemas.microsoft.com/office/drawing/2014/main" id="{DFF10FE8-B2BF-354E-750F-47B9B6037384}"/>
                </a:ext>
              </a:extLst>
            </p:cNvPr>
            <p:cNvGrpSpPr/>
            <p:nvPr/>
          </p:nvGrpSpPr>
          <p:grpSpPr>
            <a:xfrm>
              <a:off x="470065" y="1951664"/>
              <a:ext cx="6665976" cy="1452372"/>
              <a:chOff x="96011" y="115823"/>
              <a:chExt cx="6665976" cy="1452372"/>
            </a:xfrm>
          </p:grpSpPr>
          <p:pic>
            <p:nvPicPr>
              <p:cNvPr id="38" name="object 13">
                <a:extLst>
                  <a:ext uri="{FF2B5EF4-FFF2-40B4-BE49-F238E27FC236}">
                    <a16:creationId xmlns:a16="http://schemas.microsoft.com/office/drawing/2014/main" id="{ABEC4054-E178-E24B-1A62-260F7E50F93A}"/>
                  </a:ext>
                </a:extLst>
              </p:cNvPr>
              <p:cNvPicPr/>
              <p:nvPr/>
            </p:nvPicPr>
            <p:blipFill>
              <a:blip r:embed="rId7" cstate="print"/>
              <a:stretch>
                <a:fillRect/>
              </a:stretch>
            </p:blipFill>
            <p:spPr>
              <a:xfrm>
                <a:off x="96011" y="115823"/>
                <a:ext cx="6665976" cy="1452372"/>
              </a:xfrm>
              <a:prstGeom prst="rect">
                <a:avLst/>
              </a:prstGeom>
            </p:spPr>
          </p:pic>
          <p:pic>
            <p:nvPicPr>
              <p:cNvPr id="39" name="object 14">
                <a:extLst>
                  <a:ext uri="{FF2B5EF4-FFF2-40B4-BE49-F238E27FC236}">
                    <a16:creationId xmlns:a16="http://schemas.microsoft.com/office/drawing/2014/main" id="{4C4E1474-CFFA-51ED-50D4-C98752631679}"/>
                  </a:ext>
                </a:extLst>
              </p:cNvPr>
              <p:cNvPicPr/>
              <p:nvPr/>
            </p:nvPicPr>
            <p:blipFill>
              <a:blip r:embed="rId8" cstate="print"/>
              <a:stretch>
                <a:fillRect/>
              </a:stretch>
            </p:blipFill>
            <p:spPr>
              <a:xfrm>
                <a:off x="142849" y="142875"/>
                <a:ext cx="6572275" cy="1358646"/>
              </a:xfrm>
              <a:prstGeom prst="rect">
                <a:avLst/>
              </a:prstGeom>
            </p:spPr>
          </p:pic>
          <p:sp>
            <p:nvSpPr>
              <p:cNvPr id="40" name="object 15">
                <a:extLst>
                  <a:ext uri="{FF2B5EF4-FFF2-40B4-BE49-F238E27FC236}">
                    <a16:creationId xmlns:a16="http://schemas.microsoft.com/office/drawing/2014/main" id="{D77252C0-07DD-70CC-F738-EED8ECE4BB8E}"/>
                  </a:ext>
                </a:extLst>
              </p:cNvPr>
              <p:cNvSpPr/>
              <p:nvPr/>
            </p:nvSpPr>
            <p:spPr>
              <a:xfrm>
                <a:off x="142849" y="142875"/>
                <a:ext cx="6572884" cy="1358900"/>
              </a:xfrm>
              <a:custGeom>
                <a:avLst/>
                <a:gdLst/>
                <a:ahLst/>
                <a:cxnLst/>
                <a:rect l="l" t="t" r="r" b="b"/>
                <a:pathLst>
                  <a:path w="6572884" h="1358900">
                    <a:moveTo>
                      <a:pt x="0" y="226441"/>
                    </a:moveTo>
                    <a:lnTo>
                      <a:pt x="4600" y="180795"/>
                    </a:lnTo>
                    <a:lnTo>
                      <a:pt x="17795" y="138285"/>
                    </a:lnTo>
                    <a:lnTo>
                      <a:pt x="38673" y="99820"/>
                    </a:lnTo>
                    <a:lnTo>
                      <a:pt x="66324" y="66309"/>
                    </a:lnTo>
                    <a:lnTo>
                      <a:pt x="99837" y="38663"/>
                    </a:lnTo>
                    <a:lnTo>
                      <a:pt x="138301" y="17789"/>
                    </a:lnTo>
                    <a:lnTo>
                      <a:pt x="180806" y="4599"/>
                    </a:lnTo>
                    <a:lnTo>
                      <a:pt x="226440" y="0"/>
                    </a:lnTo>
                    <a:lnTo>
                      <a:pt x="6345834" y="0"/>
                    </a:lnTo>
                    <a:lnTo>
                      <a:pt x="6391480" y="4599"/>
                    </a:lnTo>
                    <a:lnTo>
                      <a:pt x="6433990" y="17789"/>
                    </a:lnTo>
                    <a:lnTo>
                      <a:pt x="6472455" y="38663"/>
                    </a:lnTo>
                    <a:lnTo>
                      <a:pt x="6505965" y="66309"/>
                    </a:lnTo>
                    <a:lnTo>
                      <a:pt x="6533612" y="99820"/>
                    </a:lnTo>
                    <a:lnTo>
                      <a:pt x="6554485" y="138285"/>
                    </a:lnTo>
                    <a:lnTo>
                      <a:pt x="6567676" y="180795"/>
                    </a:lnTo>
                    <a:lnTo>
                      <a:pt x="6572275" y="226441"/>
                    </a:lnTo>
                    <a:lnTo>
                      <a:pt x="6572275" y="1132204"/>
                    </a:lnTo>
                    <a:lnTo>
                      <a:pt x="6567676" y="1177850"/>
                    </a:lnTo>
                    <a:lnTo>
                      <a:pt x="6554485" y="1220360"/>
                    </a:lnTo>
                    <a:lnTo>
                      <a:pt x="6533612" y="1258825"/>
                    </a:lnTo>
                    <a:lnTo>
                      <a:pt x="6505965" y="1292336"/>
                    </a:lnTo>
                    <a:lnTo>
                      <a:pt x="6472455" y="1319982"/>
                    </a:lnTo>
                    <a:lnTo>
                      <a:pt x="6433990" y="1340856"/>
                    </a:lnTo>
                    <a:lnTo>
                      <a:pt x="6391480" y="1354046"/>
                    </a:lnTo>
                    <a:lnTo>
                      <a:pt x="6345834" y="1358646"/>
                    </a:lnTo>
                    <a:lnTo>
                      <a:pt x="226440" y="1358646"/>
                    </a:lnTo>
                    <a:lnTo>
                      <a:pt x="180806" y="1354046"/>
                    </a:lnTo>
                    <a:lnTo>
                      <a:pt x="138301" y="1340856"/>
                    </a:lnTo>
                    <a:lnTo>
                      <a:pt x="99837" y="1319982"/>
                    </a:lnTo>
                    <a:lnTo>
                      <a:pt x="66324" y="1292336"/>
                    </a:lnTo>
                    <a:lnTo>
                      <a:pt x="38673" y="1258825"/>
                    </a:lnTo>
                    <a:lnTo>
                      <a:pt x="17795" y="1220360"/>
                    </a:lnTo>
                    <a:lnTo>
                      <a:pt x="4600" y="1177850"/>
                    </a:lnTo>
                    <a:lnTo>
                      <a:pt x="0" y="1132204"/>
                    </a:lnTo>
                    <a:lnTo>
                      <a:pt x="0" y="226441"/>
                    </a:lnTo>
                    <a:close/>
                  </a:path>
                </a:pathLst>
              </a:custGeom>
              <a:ln w="9525">
                <a:solidFill>
                  <a:srgbClr val="55CE74"/>
                </a:solidFill>
              </a:ln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pic>
            <p:nvPicPr>
              <p:cNvPr id="41" name="object 16">
                <a:extLst>
                  <a:ext uri="{FF2B5EF4-FFF2-40B4-BE49-F238E27FC236}">
                    <a16:creationId xmlns:a16="http://schemas.microsoft.com/office/drawing/2014/main" id="{D6BA8CC7-694E-DE39-2B79-E76AFBF34FDA}"/>
                  </a:ext>
                </a:extLst>
              </p:cNvPr>
              <p:cNvPicPr/>
              <p:nvPr/>
            </p:nvPicPr>
            <p:blipFill>
              <a:blip r:embed="rId9" cstate="print"/>
              <a:stretch>
                <a:fillRect/>
              </a:stretch>
            </p:blipFill>
            <p:spPr>
              <a:xfrm>
                <a:off x="2500248" y="305930"/>
                <a:ext cx="1714500" cy="733945"/>
              </a:xfrm>
              <a:prstGeom prst="rect">
                <a:avLst/>
              </a:prstGeom>
            </p:spPr>
          </p:pic>
        </p:grpSp>
        <p:sp>
          <p:nvSpPr>
            <p:cNvPr id="35" name="object 16">
              <a:extLst>
                <a:ext uri="{FF2B5EF4-FFF2-40B4-BE49-F238E27FC236}">
                  <a16:creationId xmlns:a16="http://schemas.microsoft.com/office/drawing/2014/main" id="{E073B0BE-4968-FE8B-C029-253EE80A3425}"/>
                </a:ext>
              </a:extLst>
            </p:cNvPr>
            <p:cNvSpPr txBox="1"/>
            <p:nvPr/>
          </p:nvSpPr>
          <p:spPr>
            <a:xfrm>
              <a:off x="2775727" y="2875716"/>
              <a:ext cx="3332858" cy="391795"/>
            </a:xfrm>
            <a:prstGeom prst="rect">
              <a:avLst/>
            </a:prstGeom>
            <a:noFill/>
          </p:spPr>
          <p:txBody>
            <a:bodyPr vert="horz" wrap="square" lIns="0" tIns="12700" rIns="0" bIns="0" rtlCol="0">
              <a:spAutoFit/>
            </a:bodyPr>
            <a:lstStyle/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Volumen 4,  Número 1  Enero a Julio 2021</a:t>
              </a:r>
            </a:p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Revista Semestral. Venezuela</a:t>
              </a:r>
              <a:endParaRPr sz="1200" dirty="0">
                <a:latin typeface="Arial"/>
                <a:cs typeface="Arial"/>
              </a:endParaRPr>
            </a:p>
          </p:txBody>
        </p:sp>
        <p:pic>
          <p:nvPicPr>
            <p:cNvPr id="36" name="object 25">
              <a:extLst>
                <a:ext uri="{FF2B5EF4-FFF2-40B4-BE49-F238E27FC236}">
                  <a16:creationId xmlns:a16="http://schemas.microsoft.com/office/drawing/2014/main" id="{018BB27F-F473-AA49-812C-940DDE618909}"/>
                </a:ext>
              </a:extLst>
            </p:cNvPr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470065" y="2027896"/>
              <a:ext cx="2305662" cy="1053903"/>
            </a:xfrm>
            <a:prstGeom prst="rect">
              <a:avLst/>
            </a:prstGeom>
          </p:spPr>
        </p:pic>
        <p:pic>
          <p:nvPicPr>
            <p:cNvPr id="37" name="object 31">
              <a:extLst>
                <a:ext uri="{FF2B5EF4-FFF2-40B4-BE49-F238E27FC236}">
                  <a16:creationId xmlns:a16="http://schemas.microsoft.com/office/drawing/2014/main" id="{D757A577-F8F7-4E88-CB15-C5F3651B7C2B}"/>
                </a:ext>
              </a:extLst>
            </p:cNvPr>
            <p:cNvPicPr/>
            <p:nvPr/>
          </p:nvPicPr>
          <p:blipFill>
            <a:blip r:embed="rId17" cstate="print"/>
            <a:stretch>
              <a:fillRect/>
            </a:stretch>
          </p:blipFill>
          <p:spPr>
            <a:xfrm>
              <a:off x="4932681" y="1951410"/>
              <a:ext cx="1805304" cy="893889"/>
            </a:xfrm>
            <a:prstGeom prst="rect">
              <a:avLst/>
            </a:prstGeom>
          </p:spPr>
        </p:pic>
      </p:grpSp>
    </p:spTree>
  </p:cSld>
  <p:clrMapOvr>
    <a:masterClrMapping/>
  </p:clrMapOvr>
</p:sld>
</file>

<file path=ppt/slides/slide1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94485" y="115823"/>
            <a:ext cx="6669405" cy="8926195"/>
            <a:chOff x="94485" y="115823"/>
            <a:chExt cx="6669405" cy="8926195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204216" y="8651747"/>
              <a:ext cx="6518148" cy="158496"/>
            </a:xfrm>
            <a:prstGeom prst="rect">
              <a:avLst/>
            </a:prstGeom>
          </p:spPr>
        </p:pic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96012" y="115823"/>
              <a:ext cx="6665976" cy="1452372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42849" y="142875"/>
              <a:ext cx="6572275" cy="1358646"/>
            </a:xfrm>
            <a:prstGeom prst="rect">
              <a:avLst/>
            </a:prstGeom>
          </p:spPr>
        </p:pic>
        <p:sp>
          <p:nvSpPr>
            <p:cNvPr id="6" name="object 6"/>
            <p:cNvSpPr/>
            <p:nvPr/>
          </p:nvSpPr>
          <p:spPr>
            <a:xfrm>
              <a:off x="142849" y="142875"/>
              <a:ext cx="6572884" cy="1358900"/>
            </a:xfrm>
            <a:custGeom>
              <a:avLst/>
              <a:gdLst/>
              <a:ahLst/>
              <a:cxnLst/>
              <a:rect l="l" t="t" r="r" b="b"/>
              <a:pathLst>
                <a:path w="6572884" h="1358900">
                  <a:moveTo>
                    <a:pt x="0" y="226441"/>
                  </a:moveTo>
                  <a:lnTo>
                    <a:pt x="4600" y="180795"/>
                  </a:lnTo>
                  <a:lnTo>
                    <a:pt x="17795" y="138285"/>
                  </a:lnTo>
                  <a:lnTo>
                    <a:pt x="38673" y="99820"/>
                  </a:lnTo>
                  <a:lnTo>
                    <a:pt x="66324" y="66309"/>
                  </a:lnTo>
                  <a:lnTo>
                    <a:pt x="99837" y="38663"/>
                  </a:lnTo>
                  <a:lnTo>
                    <a:pt x="138301" y="17789"/>
                  </a:lnTo>
                  <a:lnTo>
                    <a:pt x="180806" y="4599"/>
                  </a:lnTo>
                  <a:lnTo>
                    <a:pt x="226440" y="0"/>
                  </a:lnTo>
                  <a:lnTo>
                    <a:pt x="6345834" y="0"/>
                  </a:lnTo>
                  <a:lnTo>
                    <a:pt x="6391480" y="4599"/>
                  </a:lnTo>
                  <a:lnTo>
                    <a:pt x="6433990" y="17789"/>
                  </a:lnTo>
                  <a:lnTo>
                    <a:pt x="6472455" y="38663"/>
                  </a:lnTo>
                  <a:lnTo>
                    <a:pt x="6505965" y="66309"/>
                  </a:lnTo>
                  <a:lnTo>
                    <a:pt x="6533612" y="99820"/>
                  </a:lnTo>
                  <a:lnTo>
                    <a:pt x="6554485" y="138285"/>
                  </a:lnTo>
                  <a:lnTo>
                    <a:pt x="6567676" y="180795"/>
                  </a:lnTo>
                  <a:lnTo>
                    <a:pt x="6572275" y="226441"/>
                  </a:lnTo>
                  <a:lnTo>
                    <a:pt x="6572275" y="1132204"/>
                  </a:lnTo>
                  <a:lnTo>
                    <a:pt x="6567676" y="1177850"/>
                  </a:lnTo>
                  <a:lnTo>
                    <a:pt x="6554485" y="1220360"/>
                  </a:lnTo>
                  <a:lnTo>
                    <a:pt x="6533612" y="1258825"/>
                  </a:lnTo>
                  <a:lnTo>
                    <a:pt x="6505965" y="1292336"/>
                  </a:lnTo>
                  <a:lnTo>
                    <a:pt x="6472455" y="1319982"/>
                  </a:lnTo>
                  <a:lnTo>
                    <a:pt x="6433990" y="1340856"/>
                  </a:lnTo>
                  <a:lnTo>
                    <a:pt x="6391480" y="1354046"/>
                  </a:lnTo>
                  <a:lnTo>
                    <a:pt x="6345834" y="1358646"/>
                  </a:lnTo>
                  <a:lnTo>
                    <a:pt x="226440" y="1358646"/>
                  </a:lnTo>
                  <a:lnTo>
                    <a:pt x="180806" y="1354046"/>
                  </a:lnTo>
                  <a:lnTo>
                    <a:pt x="138301" y="1340856"/>
                  </a:lnTo>
                  <a:lnTo>
                    <a:pt x="99837" y="1319982"/>
                  </a:lnTo>
                  <a:lnTo>
                    <a:pt x="66324" y="1292336"/>
                  </a:lnTo>
                  <a:lnTo>
                    <a:pt x="38673" y="1258825"/>
                  </a:lnTo>
                  <a:lnTo>
                    <a:pt x="17795" y="1220360"/>
                  </a:lnTo>
                  <a:lnTo>
                    <a:pt x="4600" y="1177850"/>
                  </a:lnTo>
                  <a:lnTo>
                    <a:pt x="0" y="1132204"/>
                  </a:lnTo>
                  <a:lnTo>
                    <a:pt x="0" y="226441"/>
                  </a:lnTo>
                  <a:close/>
                </a:path>
              </a:pathLst>
            </a:custGeom>
            <a:ln w="9525">
              <a:solidFill>
                <a:srgbClr val="55CE7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" name="object 7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2500248" y="305930"/>
              <a:ext cx="1714500" cy="733945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2738628" y="1024127"/>
              <a:ext cx="1897379" cy="371855"/>
            </a:xfrm>
            <a:prstGeom prst="rect">
              <a:avLst/>
            </a:prstGeom>
          </p:spPr>
        </p:pic>
        <p:pic>
          <p:nvPicPr>
            <p:cNvPr id="9" name="object 9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4401312" y="1024127"/>
              <a:ext cx="1577339" cy="371855"/>
            </a:xfrm>
            <a:prstGeom prst="rect">
              <a:avLst/>
            </a:prstGeom>
          </p:spPr>
        </p:pic>
        <p:pic>
          <p:nvPicPr>
            <p:cNvPr id="10" name="object 10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3169920" y="1207007"/>
              <a:ext cx="1546859" cy="371855"/>
            </a:xfrm>
            <a:prstGeom prst="rect">
              <a:avLst/>
            </a:prstGeom>
          </p:spPr>
        </p:pic>
        <p:pic>
          <p:nvPicPr>
            <p:cNvPr id="11" name="object 11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4482083" y="1207007"/>
              <a:ext cx="284988" cy="371855"/>
            </a:xfrm>
            <a:prstGeom prst="rect">
              <a:avLst/>
            </a:prstGeom>
          </p:spPr>
        </p:pic>
        <p:pic>
          <p:nvPicPr>
            <p:cNvPr id="12" name="object 12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4571999" y="1207007"/>
              <a:ext cx="1013460" cy="371855"/>
            </a:xfrm>
            <a:prstGeom prst="rect">
              <a:avLst/>
            </a:prstGeom>
          </p:spPr>
        </p:pic>
        <p:pic>
          <p:nvPicPr>
            <p:cNvPr id="13" name="object 13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324612" y="234695"/>
              <a:ext cx="1719072" cy="1341120"/>
            </a:xfrm>
            <a:prstGeom prst="rect">
              <a:avLst/>
            </a:prstGeom>
          </p:spPr>
        </p:pic>
        <p:pic>
          <p:nvPicPr>
            <p:cNvPr id="14" name="object 14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5606795" y="8193022"/>
              <a:ext cx="1092707" cy="848868"/>
            </a:xfrm>
            <a:prstGeom prst="rect">
              <a:avLst/>
            </a:prstGeom>
          </p:spPr>
        </p:pic>
        <p:pic>
          <p:nvPicPr>
            <p:cNvPr id="15" name="object 15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109728" y="8193022"/>
              <a:ext cx="1092708" cy="848868"/>
            </a:xfrm>
            <a:prstGeom prst="rect">
              <a:avLst/>
            </a:prstGeom>
          </p:spPr>
        </p:pic>
      </p:grpSp>
      <p:sp>
        <p:nvSpPr>
          <p:cNvPr id="16" name="object 16"/>
          <p:cNvSpPr txBox="1"/>
          <p:nvPr/>
        </p:nvSpPr>
        <p:spPr>
          <a:xfrm>
            <a:off x="221691" y="1068451"/>
            <a:ext cx="6381115" cy="664146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063875" marR="735965" indent="-431800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Arial"/>
                <a:cs typeface="Arial"/>
              </a:rPr>
              <a:t>6ta.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Edición</a:t>
            </a:r>
            <a:r>
              <a:rPr sz="1200" b="1" spc="-10" dirty="0">
                <a:latin typeface="Arial"/>
                <a:cs typeface="Arial"/>
              </a:rPr>
              <a:t> Volumen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I</a:t>
            </a:r>
            <a:r>
              <a:rPr sz="1200" b="1" spc="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Enero</a:t>
            </a:r>
            <a:r>
              <a:rPr sz="1200" b="1" spc="-3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a</a:t>
            </a:r>
            <a:r>
              <a:rPr sz="1200" b="1" spc="-2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Julio</a:t>
            </a:r>
            <a:r>
              <a:rPr sz="1200" b="1" spc="-5" dirty="0">
                <a:latin typeface="Arial"/>
                <a:cs typeface="Arial"/>
              </a:rPr>
              <a:t> </a:t>
            </a:r>
            <a:r>
              <a:rPr sz="1200" b="1" spc="-20" dirty="0">
                <a:latin typeface="Arial"/>
                <a:cs typeface="Arial"/>
              </a:rPr>
              <a:t>2021 </a:t>
            </a:r>
            <a:r>
              <a:rPr sz="1200" b="1" dirty="0">
                <a:latin typeface="Arial"/>
                <a:cs typeface="Arial"/>
              </a:rPr>
              <a:t>Revista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Semestral-</a:t>
            </a:r>
            <a:r>
              <a:rPr sz="1200" b="1" spc="-40" dirty="0">
                <a:latin typeface="Arial"/>
                <a:cs typeface="Arial"/>
              </a:rPr>
              <a:t> </a:t>
            </a:r>
            <a:r>
              <a:rPr sz="1200" b="1" spc="-10" dirty="0">
                <a:latin typeface="Arial"/>
                <a:cs typeface="Arial"/>
              </a:rPr>
              <a:t>Venezuela</a:t>
            </a:r>
            <a:endParaRPr sz="12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305"/>
              </a:spcBef>
            </a:pPr>
            <a:endParaRPr sz="1200">
              <a:latin typeface="Arial"/>
              <a:cs typeface="Arial"/>
            </a:endParaRPr>
          </a:p>
          <a:p>
            <a:pPr algn="ctr">
              <a:lnSpc>
                <a:spcPct val="100000"/>
              </a:lnSpc>
            </a:pPr>
            <a:r>
              <a:rPr sz="1200" b="1" spc="-10" dirty="0">
                <a:latin typeface="Times New Roman"/>
                <a:cs typeface="Times New Roman"/>
              </a:rPr>
              <a:t>INTRODUCCIÓN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60"/>
              </a:spcBef>
            </a:pPr>
            <a:endParaRPr sz="1200">
              <a:latin typeface="Times New Roman"/>
              <a:cs typeface="Times New Roman"/>
            </a:endParaRPr>
          </a:p>
          <a:p>
            <a:pPr marL="375285" marR="7620" indent="-36322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Cuando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hablamos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homosexualidad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entendemos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atracción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sexual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emocional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las </a:t>
            </a:r>
            <a:r>
              <a:rPr sz="1200" dirty="0">
                <a:latin typeface="Times New Roman"/>
                <a:cs typeface="Times New Roman"/>
              </a:rPr>
              <a:t>personas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sienten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hacía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otras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personas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mismo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sexo,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esta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concepción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dada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desde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épocas </a:t>
            </a:r>
            <a:r>
              <a:rPr sz="1200" dirty="0">
                <a:latin typeface="Times New Roman"/>
                <a:cs typeface="Times New Roman"/>
              </a:rPr>
              <a:t>muy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antiguas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desde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inicios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humanidad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(Lamas,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2002).</a:t>
            </a:r>
            <a:endParaRPr sz="1200">
              <a:latin typeface="Times New Roman"/>
              <a:cs typeface="Times New Roman"/>
            </a:endParaRPr>
          </a:p>
          <a:p>
            <a:pPr marL="375285" marR="6350" indent="-36322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Hoy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día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han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aumentado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número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personas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han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decidido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identificarse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homosexuales, </a:t>
            </a:r>
            <a:r>
              <a:rPr sz="1200" dirty="0">
                <a:latin typeface="Times New Roman"/>
                <a:cs typeface="Times New Roman"/>
              </a:rPr>
              <a:t>asumiendo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citado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(Coleman,1982)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quien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plantea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primer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paso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todo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tiene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que </a:t>
            </a:r>
            <a:r>
              <a:rPr sz="1200" dirty="0">
                <a:latin typeface="Times New Roman"/>
                <a:cs typeface="Times New Roman"/>
              </a:rPr>
              <a:t>ver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descubrimiento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exploración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nueva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abierta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orientación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homosexual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spc="-50" dirty="0">
                <a:latin typeface="Times New Roman"/>
                <a:cs typeface="Times New Roman"/>
              </a:rPr>
              <a:t>o </a:t>
            </a:r>
            <a:r>
              <a:rPr sz="1200" dirty="0">
                <a:latin typeface="Times New Roman"/>
                <a:cs typeface="Times New Roman"/>
              </a:rPr>
              <a:t>bisexual,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posteriormente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construir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identidad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homo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bisexual,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formando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parte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las </a:t>
            </a:r>
            <a:r>
              <a:rPr sz="1200" dirty="0">
                <a:latin typeface="Times New Roman"/>
                <a:cs typeface="Times New Roman"/>
              </a:rPr>
              <a:t>comunidades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gay-</a:t>
            </a:r>
            <a:r>
              <a:rPr sz="1200" dirty="0">
                <a:latin typeface="Times New Roman"/>
                <a:cs typeface="Times New Roman"/>
              </a:rPr>
              <a:t>lésbicas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cual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sentirán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cómodos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seguros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sí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mismos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desarrollarán </a:t>
            </a:r>
            <a:r>
              <a:rPr sz="1200" dirty="0">
                <a:latin typeface="Times New Roman"/>
                <a:cs typeface="Times New Roman"/>
              </a:rPr>
              <a:t>nuevas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habilidades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interpersonales.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homosexualidad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problemática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social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aleja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común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considerado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normal,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este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hecho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vuelve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vulnerable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discriminación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en </a:t>
            </a:r>
            <a:r>
              <a:rPr sz="1200" dirty="0">
                <a:latin typeface="Times New Roman"/>
                <a:cs typeface="Times New Roman"/>
              </a:rPr>
              <a:t>cualquier ámbito, aun existiendo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leyes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defienden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sus derechos. Además, el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tema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10" dirty="0">
                <a:latin typeface="Times New Roman"/>
                <a:cs typeface="Times New Roman"/>
              </a:rPr>
              <a:t> interés </a:t>
            </a:r>
            <a:r>
              <a:rPr sz="1200" dirty="0">
                <a:latin typeface="Times New Roman"/>
                <a:cs typeface="Times New Roman"/>
              </a:rPr>
              <a:t>familiar</a:t>
            </a:r>
            <a:r>
              <a:rPr sz="1200" spc="3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puesto</a:t>
            </a:r>
            <a:r>
              <a:rPr sz="1200" spc="3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3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3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origina</a:t>
            </a:r>
            <a:r>
              <a:rPr sz="1200" spc="3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3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3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núcleo</a:t>
            </a:r>
            <a:r>
              <a:rPr sz="1200" spc="3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3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3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3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deber</a:t>
            </a:r>
            <a:r>
              <a:rPr sz="1200" spc="3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identificarlo,</a:t>
            </a:r>
            <a:r>
              <a:rPr sz="1200" spc="3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protegerlo</a:t>
            </a:r>
            <a:r>
              <a:rPr sz="1200" spc="3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31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aun </a:t>
            </a:r>
            <a:r>
              <a:rPr sz="1200" dirty="0">
                <a:latin typeface="Times New Roman"/>
                <a:cs typeface="Times New Roman"/>
              </a:rPr>
              <a:t>rechazarlo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normativa social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así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impone.</a:t>
            </a:r>
            <a:endParaRPr sz="1200">
              <a:latin typeface="Times New Roman"/>
              <a:cs typeface="Times New Roman"/>
            </a:endParaRPr>
          </a:p>
          <a:p>
            <a:pPr marL="375285" marR="5080" indent="-363220" algn="just">
              <a:lnSpc>
                <a:spcPct val="100000"/>
              </a:lnSpc>
              <a:spcBef>
                <a:spcPts val="5"/>
              </a:spcBef>
            </a:pP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está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consciente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carácter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multiforme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proceso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enseñanza,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complejidad que </a:t>
            </a:r>
            <a:r>
              <a:rPr sz="1200" spc="-10" dirty="0">
                <a:latin typeface="Times New Roman"/>
                <a:cs typeface="Times New Roman"/>
              </a:rPr>
              <a:t>representa. </a:t>
            </a:r>
            <a:r>
              <a:rPr sz="1200" dirty="0">
                <a:latin typeface="Times New Roman"/>
                <a:cs typeface="Times New Roman"/>
              </a:rPr>
              <a:t>Teorías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relativamente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recientes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aprendizaje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plantean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acción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dentro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aula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tan </a:t>
            </a:r>
            <a:r>
              <a:rPr sz="1200" dirty="0">
                <a:latin typeface="Times New Roman"/>
                <a:cs typeface="Times New Roman"/>
              </a:rPr>
              <a:t>sencilla</a:t>
            </a:r>
            <a:r>
              <a:rPr sz="1200" spc="3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había</a:t>
            </a:r>
            <a:r>
              <a:rPr sz="1200" spc="3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creído</a:t>
            </a:r>
            <a:r>
              <a:rPr sz="1200" spc="3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hasta</a:t>
            </a:r>
            <a:r>
              <a:rPr sz="1200" spc="3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ahora.</a:t>
            </a:r>
            <a:r>
              <a:rPr sz="1200" spc="30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3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psicología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educativa</a:t>
            </a:r>
            <a:r>
              <a:rPr sz="1200" spc="3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estudia</a:t>
            </a:r>
            <a:r>
              <a:rPr sz="1200" spc="3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3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proceso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 </a:t>
            </a:r>
            <a:r>
              <a:rPr sz="1200" dirty="0">
                <a:latin typeface="Times New Roman"/>
                <a:cs typeface="Times New Roman"/>
              </a:rPr>
              <a:t>enseñanza-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aprendizaje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finalidad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buscar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él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fallas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dificultades,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plantear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las </a:t>
            </a:r>
            <a:r>
              <a:rPr sz="1200" dirty="0">
                <a:latin typeface="Times New Roman"/>
                <a:cs typeface="Times New Roman"/>
              </a:rPr>
              <a:t>posibles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soluciones,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lograr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así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proceso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lleve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cabo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 manera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más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eficaz.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Después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3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pedagogía,</a:t>
            </a:r>
            <a:r>
              <a:rPr sz="1200" spc="3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ninguna</a:t>
            </a:r>
            <a:r>
              <a:rPr sz="1200" spc="3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otra</a:t>
            </a:r>
            <a:r>
              <a:rPr sz="1200" spc="3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ciencia</a:t>
            </a:r>
            <a:r>
              <a:rPr sz="1200" spc="3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mejor</a:t>
            </a:r>
            <a:r>
              <a:rPr sz="1200" spc="3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3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estudiar</a:t>
            </a:r>
            <a:r>
              <a:rPr sz="1200" spc="3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tratar</a:t>
            </a:r>
            <a:r>
              <a:rPr sz="1200" spc="3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encauzar</a:t>
            </a:r>
            <a:r>
              <a:rPr sz="1200" spc="3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3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proceso</a:t>
            </a:r>
            <a:r>
              <a:rPr sz="1200" spc="31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 </a:t>
            </a:r>
            <a:r>
              <a:rPr sz="1200" dirty="0">
                <a:latin typeface="Times New Roman"/>
                <a:cs typeface="Times New Roman"/>
              </a:rPr>
              <a:t>enseñanza aprendizaje.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sólo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porque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individuo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entidad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síquica,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sino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porque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también </a:t>
            </a:r>
            <a:r>
              <a:rPr sz="1200" dirty="0">
                <a:latin typeface="Times New Roman"/>
                <a:cs typeface="Times New Roman"/>
              </a:rPr>
              <a:t>ésta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ciencia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cuenta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más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adecuadas herramientas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hacer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este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estudio.</a:t>
            </a:r>
            <a:endParaRPr sz="1200">
              <a:latin typeface="Times New Roman"/>
              <a:cs typeface="Times New Roman"/>
            </a:endParaRPr>
          </a:p>
          <a:p>
            <a:pPr marL="375285" marR="6350" indent="-36322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Pero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ciencias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siempre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logran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explicar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todos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fenómenos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presentan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elementos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que </a:t>
            </a:r>
            <a:r>
              <a:rPr sz="1200" dirty="0">
                <a:latin typeface="Times New Roman"/>
                <a:cs typeface="Times New Roman"/>
              </a:rPr>
              <a:t>estudian.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psicología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estudiado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intensa y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profundamente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homosexualidad.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propósito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 </a:t>
            </a:r>
            <a:r>
              <a:rPr sz="1200" dirty="0">
                <a:latin typeface="Times New Roman"/>
                <a:cs typeface="Times New Roman"/>
              </a:rPr>
              <a:t>esta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investigación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sobre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homosexualidad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 los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ambientes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educativos fue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evidenciar las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causas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impedían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4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correcta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convivencia</a:t>
            </a:r>
            <a:r>
              <a:rPr sz="1200" spc="4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entre</a:t>
            </a:r>
            <a:r>
              <a:rPr sz="1200" spc="4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compañeros,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división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4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chicos,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sus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barreras, </a:t>
            </a:r>
            <a:r>
              <a:rPr sz="1200" dirty="0">
                <a:latin typeface="Times New Roman"/>
                <a:cs typeface="Times New Roman"/>
              </a:rPr>
              <a:t>sus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muros,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especialmente</a:t>
            </a:r>
            <a:r>
              <a:rPr sz="1200" spc="4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entre</a:t>
            </a:r>
            <a:r>
              <a:rPr sz="1200" spc="40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40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varones,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4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ven</a:t>
            </a:r>
            <a:r>
              <a:rPr sz="1200" spc="4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limitados,</a:t>
            </a:r>
            <a:r>
              <a:rPr sz="1200" spc="40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todavía,</a:t>
            </a:r>
            <a:r>
              <a:rPr sz="1200" spc="4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40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40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desarrollo </a:t>
            </a:r>
            <a:r>
              <a:rPr sz="1200" dirty="0">
                <a:latin typeface="Times New Roman"/>
                <a:cs typeface="Times New Roman"/>
              </a:rPr>
              <a:t>emocional</a:t>
            </a:r>
            <a:r>
              <a:rPr sz="1200" spc="4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40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4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3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4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premisa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fundamental</a:t>
            </a:r>
            <a:r>
              <a:rPr sz="1200" spc="4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4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40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rechazo</a:t>
            </a:r>
            <a:r>
              <a:rPr sz="1200" spc="40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4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</a:t>
            </a:r>
            <a:r>
              <a:rPr sz="1200" spc="4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3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40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entiende</a:t>
            </a:r>
            <a:r>
              <a:rPr sz="1200" spc="409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como </a:t>
            </a:r>
            <a:r>
              <a:rPr sz="1200" dirty="0">
                <a:latin typeface="Times New Roman"/>
                <a:cs typeface="Times New Roman"/>
              </a:rPr>
              <a:t>femenino:</a:t>
            </a:r>
            <a:r>
              <a:rPr sz="1200" spc="17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emociones,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afectos,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solidaridad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.</a:t>
            </a:r>
            <a:r>
              <a:rPr sz="1200" spc="15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15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otra</a:t>
            </a:r>
            <a:r>
              <a:rPr sz="1200" spc="15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parte,</a:t>
            </a:r>
            <a:r>
              <a:rPr sz="1200" spc="16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15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16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tema</a:t>
            </a:r>
            <a:r>
              <a:rPr sz="1200" spc="16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6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no</a:t>
            </a:r>
            <a:r>
              <a:rPr sz="1200" spc="160" dirty="0">
                <a:latin typeface="Times New Roman"/>
                <a:cs typeface="Times New Roman"/>
              </a:rPr>
              <a:t>  </a:t>
            </a:r>
            <a:r>
              <a:rPr sz="1200" spc="-10" dirty="0">
                <a:latin typeface="Times New Roman"/>
                <a:cs typeface="Times New Roman"/>
              </a:rPr>
              <a:t>afecta </a:t>
            </a:r>
            <a:r>
              <a:rPr sz="1200" dirty="0">
                <a:latin typeface="Times New Roman"/>
                <a:cs typeface="Times New Roman"/>
              </a:rPr>
              <a:t>exclusivamente</a:t>
            </a:r>
            <a:r>
              <a:rPr sz="1200" spc="3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3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alumnos</a:t>
            </a:r>
            <a:r>
              <a:rPr sz="1200" spc="4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ataca</a:t>
            </a:r>
            <a:r>
              <a:rPr sz="1200" spc="3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3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cualquiera</a:t>
            </a:r>
            <a:r>
              <a:rPr sz="1200" spc="3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3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sea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percibido</a:t>
            </a:r>
            <a:r>
              <a:rPr sz="1200" spc="40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3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disonante</a:t>
            </a:r>
            <a:r>
              <a:rPr sz="1200" spc="39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11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expectativas</a:t>
            </a:r>
            <a:r>
              <a:rPr sz="1200" spc="11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14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género</a:t>
            </a:r>
            <a:r>
              <a:rPr sz="1200" spc="11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mayoritarias.</a:t>
            </a:r>
            <a:r>
              <a:rPr sz="1200" spc="10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Sino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también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porque</a:t>
            </a:r>
            <a:r>
              <a:rPr sz="1200" spc="11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diferencia</a:t>
            </a:r>
            <a:r>
              <a:rPr sz="1200" spc="10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10" dirty="0">
                <a:latin typeface="Times New Roman"/>
                <a:cs typeface="Times New Roman"/>
              </a:rPr>
              <a:t>  </a:t>
            </a:r>
            <a:r>
              <a:rPr sz="1200" spc="-10" dirty="0">
                <a:latin typeface="Times New Roman"/>
                <a:cs typeface="Times New Roman"/>
              </a:rPr>
              <a:t>desarrollo </a:t>
            </a:r>
            <a:r>
              <a:rPr sz="1200" dirty="0">
                <a:latin typeface="Times New Roman"/>
                <a:cs typeface="Times New Roman"/>
              </a:rPr>
              <a:t>afectivo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entre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chicos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chicas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genera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fractura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social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preocupante.</a:t>
            </a:r>
            <a:endParaRPr sz="1200">
              <a:latin typeface="Times New Roman"/>
              <a:cs typeface="Times New Roman"/>
            </a:endParaRPr>
          </a:p>
        </p:txBody>
      </p:sp>
      <p:pic>
        <p:nvPicPr>
          <p:cNvPr id="17" name="object 17"/>
          <p:cNvPicPr/>
          <p:nvPr/>
        </p:nvPicPr>
        <p:blipFill>
          <a:blip r:embed="rId13" cstate="print"/>
          <a:stretch>
            <a:fillRect/>
          </a:stretch>
        </p:blipFill>
        <p:spPr>
          <a:xfrm>
            <a:off x="4581144" y="149034"/>
            <a:ext cx="1805304" cy="893889"/>
          </a:xfrm>
          <a:prstGeom prst="rect">
            <a:avLst/>
          </a:prstGeom>
        </p:spPr>
      </p:pic>
      <p:sp>
        <p:nvSpPr>
          <p:cNvPr id="18" name="object 18"/>
          <p:cNvSpPr txBox="1"/>
          <p:nvPr/>
        </p:nvSpPr>
        <p:spPr>
          <a:xfrm>
            <a:off x="2047113" y="8379026"/>
            <a:ext cx="2833370" cy="1739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250"/>
              </a:lnSpc>
            </a:pPr>
            <a:r>
              <a:rPr sz="1050" b="1" dirty="0">
                <a:latin typeface="Times New Roman"/>
                <a:cs typeface="Times New Roman"/>
              </a:rPr>
              <a:t>La</a:t>
            </a:r>
            <a:r>
              <a:rPr sz="1050" b="1" spc="-30" dirty="0">
                <a:latin typeface="Times New Roman"/>
                <a:cs typeface="Times New Roman"/>
              </a:rPr>
              <a:t> </a:t>
            </a:r>
            <a:r>
              <a:rPr sz="1050" b="1" dirty="0">
                <a:latin typeface="Times New Roman"/>
                <a:cs typeface="Times New Roman"/>
              </a:rPr>
              <a:t>Homosexualidad</a:t>
            </a:r>
            <a:r>
              <a:rPr sz="1050" b="1" spc="-25" dirty="0">
                <a:latin typeface="Times New Roman"/>
                <a:cs typeface="Times New Roman"/>
              </a:rPr>
              <a:t> </a:t>
            </a:r>
            <a:r>
              <a:rPr sz="1050" b="1" dirty="0">
                <a:latin typeface="Times New Roman"/>
                <a:cs typeface="Times New Roman"/>
              </a:rPr>
              <a:t>en</a:t>
            </a:r>
            <a:r>
              <a:rPr sz="1050" b="1" spc="-25" dirty="0">
                <a:latin typeface="Times New Roman"/>
                <a:cs typeface="Times New Roman"/>
              </a:rPr>
              <a:t> </a:t>
            </a:r>
            <a:r>
              <a:rPr sz="1050" b="1" dirty="0">
                <a:latin typeface="Times New Roman"/>
                <a:cs typeface="Times New Roman"/>
              </a:rPr>
              <a:t>los</a:t>
            </a:r>
            <a:r>
              <a:rPr sz="1050" b="1" spc="-15" dirty="0">
                <a:latin typeface="Times New Roman"/>
                <a:cs typeface="Times New Roman"/>
              </a:rPr>
              <a:t> </a:t>
            </a:r>
            <a:r>
              <a:rPr sz="1050" b="1" dirty="0">
                <a:latin typeface="Times New Roman"/>
                <a:cs typeface="Times New Roman"/>
              </a:rPr>
              <a:t>Ambientes</a:t>
            </a:r>
            <a:r>
              <a:rPr sz="1050" b="1" spc="-20" dirty="0">
                <a:latin typeface="Times New Roman"/>
                <a:cs typeface="Times New Roman"/>
              </a:rPr>
              <a:t> </a:t>
            </a:r>
            <a:r>
              <a:rPr sz="1050" b="1" spc="-10" dirty="0">
                <a:latin typeface="Times New Roman"/>
                <a:cs typeface="Times New Roman"/>
              </a:rPr>
              <a:t>Educativos</a:t>
            </a:r>
            <a:endParaRPr sz="1050">
              <a:latin typeface="Times New Roman"/>
              <a:cs typeface="Times New Roman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2467101" y="8754397"/>
            <a:ext cx="1991995" cy="1943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410"/>
              </a:lnSpc>
            </a:pPr>
            <a:r>
              <a:rPr sz="1200" b="1" spc="-35" dirty="0">
                <a:latin typeface="Times New Roman"/>
                <a:cs typeface="Times New Roman"/>
              </a:rPr>
              <a:t>Dr.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José</a:t>
            </a:r>
            <a:r>
              <a:rPr sz="1200" b="1" spc="-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Rafael</a:t>
            </a:r>
            <a:r>
              <a:rPr sz="1200" b="1" spc="-7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Abreu</a:t>
            </a:r>
            <a:r>
              <a:rPr sz="1200" b="1" spc="-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Fuentes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20" name="object 20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46363" rIns="0" bIns="0" rtlCol="0">
            <a:spAutoFit/>
          </a:bodyPr>
          <a:lstStyle/>
          <a:p>
            <a:pPr marL="45085">
              <a:lnSpc>
                <a:spcPts val="1410"/>
              </a:lnSpc>
            </a:pPr>
            <a:fld id="{81D60167-4931-47E6-BA6A-407CBD079E47}" type="slidenum">
              <a:rPr spc="-25" dirty="0"/>
              <a:t>167</a:t>
            </a:fld>
            <a:endParaRPr spc="-25" dirty="0"/>
          </a:p>
        </p:txBody>
      </p:sp>
      <p:grpSp>
        <p:nvGrpSpPr>
          <p:cNvPr id="21" name="Grupo 20">
            <a:extLst>
              <a:ext uri="{FF2B5EF4-FFF2-40B4-BE49-F238E27FC236}">
                <a16:creationId xmlns:a16="http://schemas.microsoft.com/office/drawing/2014/main" id="{003D6477-A643-9196-144B-C254B12FF9A3}"/>
              </a:ext>
            </a:extLst>
          </p:cNvPr>
          <p:cNvGrpSpPr/>
          <p:nvPr/>
        </p:nvGrpSpPr>
        <p:grpSpPr>
          <a:xfrm>
            <a:off x="94489" y="110491"/>
            <a:ext cx="6665976" cy="1452626"/>
            <a:chOff x="470065" y="1951410"/>
            <a:chExt cx="6665976" cy="1452626"/>
          </a:xfrm>
        </p:grpSpPr>
        <p:grpSp>
          <p:nvGrpSpPr>
            <p:cNvPr id="22" name="object 12">
              <a:extLst>
                <a:ext uri="{FF2B5EF4-FFF2-40B4-BE49-F238E27FC236}">
                  <a16:creationId xmlns:a16="http://schemas.microsoft.com/office/drawing/2014/main" id="{8D2E6A36-C6BE-8380-3EC0-E517972819F9}"/>
                </a:ext>
              </a:extLst>
            </p:cNvPr>
            <p:cNvGrpSpPr/>
            <p:nvPr/>
          </p:nvGrpSpPr>
          <p:grpSpPr>
            <a:xfrm>
              <a:off x="470065" y="1951664"/>
              <a:ext cx="6665976" cy="1452372"/>
              <a:chOff x="96011" y="115823"/>
              <a:chExt cx="6665976" cy="1452372"/>
            </a:xfrm>
          </p:grpSpPr>
          <p:pic>
            <p:nvPicPr>
              <p:cNvPr id="26" name="object 13">
                <a:extLst>
                  <a:ext uri="{FF2B5EF4-FFF2-40B4-BE49-F238E27FC236}">
                    <a16:creationId xmlns:a16="http://schemas.microsoft.com/office/drawing/2014/main" id="{D3E14E14-395B-FC86-DF58-D55D23827FC6}"/>
                  </a:ext>
                </a:extLst>
              </p:cNvPr>
              <p:cNvPicPr/>
              <p:nvPr/>
            </p:nvPicPr>
            <p:blipFill>
              <a:blip r:embed="rId3" cstate="print"/>
              <a:stretch>
                <a:fillRect/>
              </a:stretch>
            </p:blipFill>
            <p:spPr>
              <a:xfrm>
                <a:off x="96011" y="115823"/>
                <a:ext cx="6665976" cy="1452372"/>
              </a:xfrm>
              <a:prstGeom prst="rect">
                <a:avLst/>
              </a:prstGeom>
            </p:spPr>
          </p:pic>
          <p:pic>
            <p:nvPicPr>
              <p:cNvPr id="27" name="object 14">
                <a:extLst>
                  <a:ext uri="{FF2B5EF4-FFF2-40B4-BE49-F238E27FC236}">
                    <a16:creationId xmlns:a16="http://schemas.microsoft.com/office/drawing/2014/main" id="{68DE53A6-FA74-E998-CD6C-31955AA3898D}"/>
                  </a:ext>
                </a:extLst>
              </p:cNvPr>
              <p:cNvPicPr/>
              <p:nvPr/>
            </p:nvPicPr>
            <p:blipFill>
              <a:blip r:embed="rId4" cstate="print"/>
              <a:stretch>
                <a:fillRect/>
              </a:stretch>
            </p:blipFill>
            <p:spPr>
              <a:xfrm>
                <a:off x="142849" y="142875"/>
                <a:ext cx="6572275" cy="1358646"/>
              </a:xfrm>
              <a:prstGeom prst="rect">
                <a:avLst/>
              </a:prstGeom>
            </p:spPr>
          </p:pic>
          <p:sp>
            <p:nvSpPr>
              <p:cNvPr id="28" name="object 15">
                <a:extLst>
                  <a:ext uri="{FF2B5EF4-FFF2-40B4-BE49-F238E27FC236}">
                    <a16:creationId xmlns:a16="http://schemas.microsoft.com/office/drawing/2014/main" id="{97226885-2E6B-02FE-5814-5AADC51FDD8C}"/>
                  </a:ext>
                </a:extLst>
              </p:cNvPr>
              <p:cNvSpPr/>
              <p:nvPr/>
            </p:nvSpPr>
            <p:spPr>
              <a:xfrm>
                <a:off x="142849" y="142875"/>
                <a:ext cx="6572884" cy="1358900"/>
              </a:xfrm>
              <a:custGeom>
                <a:avLst/>
                <a:gdLst/>
                <a:ahLst/>
                <a:cxnLst/>
                <a:rect l="l" t="t" r="r" b="b"/>
                <a:pathLst>
                  <a:path w="6572884" h="1358900">
                    <a:moveTo>
                      <a:pt x="0" y="226441"/>
                    </a:moveTo>
                    <a:lnTo>
                      <a:pt x="4600" y="180795"/>
                    </a:lnTo>
                    <a:lnTo>
                      <a:pt x="17795" y="138285"/>
                    </a:lnTo>
                    <a:lnTo>
                      <a:pt x="38673" y="99820"/>
                    </a:lnTo>
                    <a:lnTo>
                      <a:pt x="66324" y="66309"/>
                    </a:lnTo>
                    <a:lnTo>
                      <a:pt x="99837" y="38663"/>
                    </a:lnTo>
                    <a:lnTo>
                      <a:pt x="138301" y="17789"/>
                    </a:lnTo>
                    <a:lnTo>
                      <a:pt x="180806" y="4599"/>
                    </a:lnTo>
                    <a:lnTo>
                      <a:pt x="226440" y="0"/>
                    </a:lnTo>
                    <a:lnTo>
                      <a:pt x="6345834" y="0"/>
                    </a:lnTo>
                    <a:lnTo>
                      <a:pt x="6391480" y="4599"/>
                    </a:lnTo>
                    <a:lnTo>
                      <a:pt x="6433990" y="17789"/>
                    </a:lnTo>
                    <a:lnTo>
                      <a:pt x="6472455" y="38663"/>
                    </a:lnTo>
                    <a:lnTo>
                      <a:pt x="6505965" y="66309"/>
                    </a:lnTo>
                    <a:lnTo>
                      <a:pt x="6533612" y="99820"/>
                    </a:lnTo>
                    <a:lnTo>
                      <a:pt x="6554485" y="138285"/>
                    </a:lnTo>
                    <a:lnTo>
                      <a:pt x="6567676" y="180795"/>
                    </a:lnTo>
                    <a:lnTo>
                      <a:pt x="6572275" y="226441"/>
                    </a:lnTo>
                    <a:lnTo>
                      <a:pt x="6572275" y="1132204"/>
                    </a:lnTo>
                    <a:lnTo>
                      <a:pt x="6567676" y="1177850"/>
                    </a:lnTo>
                    <a:lnTo>
                      <a:pt x="6554485" y="1220360"/>
                    </a:lnTo>
                    <a:lnTo>
                      <a:pt x="6533612" y="1258825"/>
                    </a:lnTo>
                    <a:lnTo>
                      <a:pt x="6505965" y="1292336"/>
                    </a:lnTo>
                    <a:lnTo>
                      <a:pt x="6472455" y="1319982"/>
                    </a:lnTo>
                    <a:lnTo>
                      <a:pt x="6433990" y="1340856"/>
                    </a:lnTo>
                    <a:lnTo>
                      <a:pt x="6391480" y="1354046"/>
                    </a:lnTo>
                    <a:lnTo>
                      <a:pt x="6345834" y="1358646"/>
                    </a:lnTo>
                    <a:lnTo>
                      <a:pt x="226440" y="1358646"/>
                    </a:lnTo>
                    <a:lnTo>
                      <a:pt x="180806" y="1354046"/>
                    </a:lnTo>
                    <a:lnTo>
                      <a:pt x="138301" y="1340856"/>
                    </a:lnTo>
                    <a:lnTo>
                      <a:pt x="99837" y="1319982"/>
                    </a:lnTo>
                    <a:lnTo>
                      <a:pt x="66324" y="1292336"/>
                    </a:lnTo>
                    <a:lnTo>
                      <a:pt x="38673" y="1258825"/>
                    </a:lnTo>
                    <a:lnTo>
                      <a:pt x="17795" y="1220360"/>
                    </a:lnTo>
                    <a:lnTo>
                      <a:pt x="4600" y="1177850"/>
                    </a:lnTo>
                    <a:lnTo>
                      <a:pt x="0" y="1132204"/>
                    </a:lnTo>
                    <a:lnTo>
                      <a:pt x="0" y="226441"/>
                    </a:lnTo>
                    <a:close/>
                  </a:path>
                </a:pathLst>
              </a:custGeom>
              <a:ln w="9525">
                <a:solidFill>
                  <a:srgbClr val="55CE74"/>
                </a:solidFill>
              </a:ln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pic>
            <p:nvPicPr>
              <p:cNvPr id="29" name="object 16">
                <a:extLst>
                  <a:ext uri="{FF2B5EF4-FFF2-40B4-BE49-F238E27FC236}">
                    <a16:creationId xmlns:a16="http://schemas.microsoft.com/office/drawing/2014/main" id="{2A3124FF-059F-0249-E174-EF06E807E492}"/>
                  </a:ext>
                </a:extLst>
              </p:cNvPr>
              <p:cNvPicPr/>
              <p:nvPr/>
            </p:nvPicPr>
            <p:blipFill>
              <a:blip r:embed="rId5" cstate="print"/>
              <a:stretch>
                <a:fillRect/>
              </a:stretch>
            </p:blipFill>
            <p:spPr>
              <a:xfrm>
                <a:off x="2500248" y="305930"/>
                <a:ext cx="1714500" cy="733945"/>
              </a:xfrm>
              <a:prstGeom prst="rect">
                <a:avLst/>
              </a:prstGeom>
            </p:spPr>
          </p:pic>
        </p:grpSp>
        <p:sp>
          <p:nvSpPr>
            <p:cNvPr id="23" name="object 16">
              <a:extLst>
                <a:ext uri="{FF2B5EF4-FFF2-40B4-BE49-F238E27FC236}">
                  <a16:creationId xmlns:a16="http://schemas.microsoft.com/office/drawing/2014/main" id="{FC130929-CDA6-2CC0-8AC3-20FFDA294A9A}"/>
                </a:ext>
              </a:extLst>
            </p:cNvPr>
            <p:cNvSpPr txBox="1"/>
            <p:nvPr/>
          </p:nvSpPr>
          <p:spPr>
            <a:xfrm>
              <a:off x="2775727" y="2875716"/>
              <a:ext cx="3332858" cy="391795"/>
            </a:xfrm>
            <a:prstGeom prst="rect">
              <a:avLst/>
            </a:prstGeom>
            <a:noFill/>
          </p:spPr>
          <p:txBody>
            <a:bodyPr vert="horz" wrap="square" lIns="0" tIns="12700" rIns="0" bIns="0" rtlCol="0">
              <a:spAutoFit/>
            </a:bodyPr>
            <a:lstStyle/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Volumen 4,  Número 1  Enero a Julio 2021</a:t>
              </a:r>
            </a:p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Revista Semestral. Venezuela</a:t>
              </a:r>
              <a:endParaRPr sz="1200" dirty="0">
                <a:latin typeface="Arial"/>
                <a:cs typeface="Arial"/>
              </a:endParaRPr>
            </a:p>
          </p:txBody>
        </p:sp>
        <p:pic>
          <p:nvPicPr>
            <p:cNvPr id="24" name="object 25">
              <a:extLst>
                <a:ext uri="{FF2B5EF4-FFF2-40B4-BE49-F238E27FC236}">
                  <a16:creationId xmlns:a16="http://schemas.microsoft.com/office/drawing/2014/main" id="{2DC2834B-30F7-6FB4-21C3-CBB3B7605081}"/>
                </a:ext>
              </a:extLst>
            </p:cNvPr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470065" y="2027896"/>
              <a:ext cx="2305662" cy="1053903"/>
            </a:xfrm>
            <a:prstGeom prst="rect">
              <a:avLst/>
            </a:prstGeom>
          </p:spPr>
        </p:pic>
        <p:pic>
          <p:nvPicPr>
            <p:cNvPr id="25" name="object 31">
              <a:extLst>
                <a:ext uri="{FF2B5EF4-FFF2-40B4-BE49-F238E27FC236}">
                  <a16:creationId xmlns:a16="http://schemas.microsoft.com/office/drawing/2014/main" id="{7A3A8D9E-9C18-AF8C-0695-F66A994BEA5D}"/>
                </a:ext>
              </a:extLst>
            </p:cNvPr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4932681" y="1951410"/>
              <a:ext cx="1805304" cy="893889"/>
            </a:xfrm>
            <a:prstGeom prst="rect">
              <a:avLst/>
            </a:prstGeom>
          </p:spPr>
        </p:pic>
      </p:grpSp>
    </p:spTree>
  </p:cSld>
  <p:clrMapOvr>
    <a:masterClrMapping/>
  </p:clrMapOvr>
</p:sld>
</file>

<file path=ppt/slides/slide1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94485" y="115823"/>
            <a:ext cx="6669405" cy="8926195"/>
            <a:chOff x="94485" y="115823"/>
            <a:chExt cx="6669405" cy="8926195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204216" y="8651747"/>
              <a:ext cx="6518148" cy="158496"/>
            </a:xfrm>
            <a:prstGeom prst="rect">
              <a:avLst/>
            </a:prstGeom>
          </p:spPr>
        </p:pic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96012" y="115823"/>
              <a:ext cx="6665976" cy="1452372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42849" y="142875"/>
              <a:ext cx="6572275" cy="1358646"/>
            </a:xfrm>
            <a:prstGeom prst="rect">
              <a:avLst/>
            </a:prstGeom>
          </p:spPr>
        </p:pic>
        <p:sp>
          <p:nvSpPr>
            <p:cNvPr id="6" name="object 6"/>
            <p:cNvSpPr/>
            <p:nvPr/>
          </p:nvSpPr>
          <p:spPr>
            <a:xfrm>
              <a:off x="142849" y="142875"/>
              <a:ext cx="6572884" cy="1358900"/>
            </a:xfrm>
            <a:custGeom>
              <a:avLst/>
              <a:gdLst/>
              <a:ahLst/>
              <a:cxnLst/>
              <a:rect l="l" t="t" r="r" b="b"/>
              <a:pathLst>
                <a:path w="6572884" h="1358900">
                  <a:moveTo>
                    <a:pt x="0" y="226441"/>
                  </a:moveTo>
                  <a:lnTo>
                    <a:pt x="4600" y="180795"/>
                  </a:lnTo>
                  <a:lnTo>
                    <a:pt x="17795" y="138285"/>
                  </a:lnTo>
                  <a:lnTo>
                    <a:pt x="38673" y="99820"/>
                  </a:lnTo>
                  <a:lnTo>
                    <a:pt x="66324" y="66309"/>
                  </a:lnTo>
                  <a:lnTo>
                    <a:pt x="99837" y="38663"/>
                  </a:lnTo>
                  <a:lnTo>
                    <a:pt x="138301" y="17789"/>
                  </a:lnTo>
                  <a:lnTo>
                    <a:pt x="180806" y="4599"/>
                  </a:lnTo>
                  <a:lnTo>
                    <a:pt x="226440" y="0"/>
                  </a:lnTo>
                  <a:lnTo>
                    <a:pt x="6345834" y="0"/>
                  </a:lnTo>
                  <a:lnTo>
                    <a:pt x="6391480" y="4599"/>
                  </a:lnTo>
                  <a:lnTo>
                    <a:pt x="6433990" y="17789"/>
                  </a:lnTo>
                  <a:lnTo>
                    <a:pt x="6472455" y="38663"/>
                  </a:lnTo>
                  <a:lnTo>
                    <a:pt x="6505965" y="66309"/>
                  </a:lnTo>
                  <a:lnTo>
                    <a:pt x="6533612" y="99820"/>
                  </a:lnTo>
                  <a:lnTo>
                    <a:pt x="6554485" y="138285"/>
                  </a:lnTo>
                  <a:lnTo>
                    <a:pt x="6567676" y="180795"/>
                  </a:lnTo>
                  <a:lnTo>
                    <a:pt x="6572275" y="226441"/>
                  </a:lnTo>
                  <a:lnTo>
                    <a:pt x="6572275" y="1132204"/>
                  </a:lnTo>
                  <a:lnTo>
                    <a:pt x="6567676" y="1177850"/>
                  </a:lnTo>
                  <a:lnTo>
                    <a:pt x="6554485" y="1220360"/>
                  </a:lnTo>
                  <a:lnTo>
                    <a:pt x="6533612" y="1258825"/>
                  </a:lnTo>
                  <a:lnTo>
                    <a:pt x="6505965" y="1292336"/>
                  </a:lnTo>
                  <a:lnTo>
                    <a:pt x="6472455" y="1319982"/>
                  </a:lnTo>
                  <a:lnTo>
                    <a:pt x="6433990" y="1340856"/>
                  </a:lnTo>
                  <a:lnTo>
                    <a:pt x="6391480" y="1354046"/>
                  </a:lnTo>
                  <a:lnTo>
                    <a:pt x="6345834" y="1358646"/>
                  </a:lnTo>
                  <a:lnTo>
                    <a:pt x="226440" y="1358646"/>
                  </a:lnTo>
                  <a:lnTo>
                    <a:pt x="180806" y="1354046"/>
                  </a:lnTo>
                  <a:lnTo>
                    <a:pt x="138301" y="1340856"/>
                  </a:lnTo>
                  <a:lnTo>
                    <a:pt x="99837" y="1319982"/>
                  </a:lnTo>
                  <a:lnTo>
                    <a:pt x="66324" y="1292336"/>
                  </a:lnTo>
                  <a:lnTo>
                    <a:pt x="38673" y="1258825"/>
                  </a:lnTo>
                  <a:lnTo>
                    <a:pt x="17795" y="1220360"/>
                  </a:lnTo>
                  <a:lnTo>
                    <a:pt x="4600" y="1177850"/>
                  </a:lnTo>
                  <a:lnTo>
                    <a:pt x="0" y="1132204"/>
                  </a:lnTo>
                  <a:lnTo>
                    <a:pt x="0" y="226441"/>
                  </a:lnTo>
                  <a:close/>
                </a:path>
              </a:pathLst>
            </a:custGeom>
            <a:ln w="9525">
              <a:solidFill>
                <a:srgbClr val="55CE7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" name="object 7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2500248" y="305930"/>
              <a:ext cx="1714500" cy="733945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2738628" y="1024127"/>
              <a:ext cx="1897379" cy="371855"/>
            </a:xfrm>
            <a:prstGeom prst="rect">
              <a:avLst/>
            </a:prstGeom>
          </p:spPr>
        </p:pic>
        <p:pic>
          <p:nvPicPr>
            <p:cNvPr id="9" name="object 9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4401312" y="1024127"/>
              <a:ext cx="1577339" cy="371855"/>
            </a:xfrm>
            <a:prstGeom prst="rect">
              <a:avLst/>
            </a:prstGeom>
          </p:spPr>
        </p:pic>
        <p:pic>
          <p:nvPicPr>
            <p:cNvPr id="10" name="object 10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3169920" y="1207007"/>
              <a:ext cx="1546859" cy="371855"/>
            </a:xfrm>
            <a:prstGeom prst="rect">
              <a:avLst/>
            </a:prstGeom>
          </p:spPr>
        </p:pic>
        <p:pic>
          <p:nvPicPr>
            <p:cNvPr id="11" name="object 11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4482083" y="1207007"/>
              <a:ext cx="284988" cy="371855"/>
            </a:xfrm>
            <a:prstGeom prst="rect">
              <a:avLst/>
            </a:prstGeom>
          </p:spPr>
        </p:pic>
        <p:pic>
          <p:nvPicPr>
            <p:cNvPr id="12" name="object 12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4571999" y="1207007"/>
              <a:ext cx="1013460" cy="371855"/>
            </a:xfrm>
            <a:prstGeom prst="rect">
              <a:avLst/>
            </a:prstGeom>
          </p:spPr>
        </p:pic>
        <p:pic>
          <p:nvPicPr>
            <p:cNvPr id="13" name="object 13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324612" y="234695"/>
              <a:ext cx="1719072" cy="1341120"/>
            </a:xfrm>
            <a:prstGeom prst="rect">
              <a:avLst/>
            </a:prstGeom>
          </p:spPr>
        </p:pic>
        <p:pic>
          <p:nvPicPr>
            <p:cNvPr id="14" name="object 14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5606795" y="8193022"/>
              <a:ext cx="1092707" cy="848868"/>
            </a:xfrm>
            <a:prstGeom prst="rect">
              <a:avLst/>
            </a:prstGeom>
          </p:spPr>
        </p:pic>
        <p:pic>
          <p:nvPicPr>
            <p:cNvPr id="15" name="object 15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109728" y="8193022"/>
              <a:ext cx="1092708" cy="848868"/>
            </a:xfrm>
            <a:prstGeom prst="rect">
              <a:avLst/>
            </a:prstGeom>
          </p:spPr>
        </p:pic>
      </p:grpSp>
      <p:sp>
        <p:nvSpPr>
          <p:cNvPr id="16" name="object 16"/>
          <p:cNvSpPr txBox="1"/>
          <p:nvPr/>
        </p:nvSpPr>
        <p:spPr>
          <a:xfrm>
            <a:off x="293014" y="1068451"/>
            <a:ext cx="6309360" cy="700785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2992755" marR="735330" indent="-431800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Arial"/>
                <a:cs typeface="Arial"/>
              </a:rPr>
              <a:t>6ta.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Edición</a:t>
            </a:r>
            <a:r>
              <a:rPr sz="1200" b="1" spc="-10" dirty="0">
                <a:latin typeface="Arial"/>
                <a:cs typeface="Arial"/>
              </a:rPr>
              <a:t> Volumen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I</a:t>
            </a:r>
            <a:r>
              <a:rPr sz="1200" b="1" spc="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Enero</a:t>
            </a:r>
            <a:r>
              <a:rPr sz="1200" b="1" spc="-3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a</a:t>
            </a:r>
            <a:r>
              <a:rPr sz="1200" b="1" spc="-2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Julio</a:t>
            </a:r>
            <a:r>
              <a:rPr sz="1200" b="1" spc="-5" dirty="0">
                <a:latin typeface="Arial"/>
                <a:cs typeface="Arial"/>
              </a:rPr>
              <a:t> </a:t>
            </a:r>
            <a:r>
              <a:rPr sz="1200" b="1" spc="-20" dirty="0">
                <a:latin typeface="Arial"/>
                <a:cs typeface="Arial"/>
              </a:rPr>
              <a:t>2021 </a:t>
            </a:r>
            <a:r>
              <a:rPr sz="1200" b="1" dirty="0">
                <a:latin typeface="Arial"/>
                <a:cs typeface="Arial"/>
              </a:rPr>
              <a:t>Revista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Semestral-</a:t>
            </a:r>
            <a:r>
              <a:rPr sz="1200" b="1" spc="-40" dirty="0">
                <a:latin typeface="Arial"/>
                <a:cs typeface="Arial"/>
              </a:rPr>
              <a:t> </a:t>
            </a:r>
            <a:r>
              <a:rPr sz="1200" b="1" spc="-10" dirty="0">
                <a:latin typeface="Arial"/>
                <a:cs typeface="Arial"/>
              </a:rPr>
              <a:t>Venezuela</a:t>
            </a:r>
            <a:endParaRPr sz="1200" dirty="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305"/>
              </a:spcBef>
            </a:pPr>
            <a:endParaRPr sz="1200" dirty="0">
              <a:latin typeface="Arial"/>
              <a:cs typeface="Arial"/>
            </a:endParaRPr>
          </a:p>
          <a:p>
            <a:pPr marL="375285" marR="5080" indent="-36322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Estos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estudios,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inclusive,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han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transcendido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límites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psicología y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han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llegado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 abarcar</a:t>
            </a:r>
            <a:r>
              <a:rPr sz="1200" spc="-10" dirty="0">
                <a:latin typeface="Times New Roman"/>
                <a:cs typeface="Times New Roman"/>
              </a:rPr>
              <a:t> ciencias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Genética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 busca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dar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explicación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sobre el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origen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homosexualidad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partiendo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estudio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estructura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cromosómica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individuos.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tal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punto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llegado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esta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ciencia,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más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estudio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encaminado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encontrar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llamado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“gen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homosexual”.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Pero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dentro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campo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psicología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educativa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existen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investigaciones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vayan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enfocadas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estudio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homosexualidad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dentro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aula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clases,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proceso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enseñanza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aprendizaje.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lo </a:t>
            </a:r>
            <a:r>
              <a:rPr sz="1200" dirty="0">
                <a:latin typeface="Times New Roman"/>
                <a:cs typeface="Times New Roman"/>
              </a:rPr>
              <a:t>menos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fue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posible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encontrar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bibliografía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abordase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hecho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desde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postura </a:t>
            </a:r>
            <a:r>
              <a:rPr sz="1200" dirty="0">
                <a:latin typeface="Times New Roman"/>
                <a:cs typeface="Times New Roman"/>
              </a:rPr>
              <a:t>científica,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3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nos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permitiese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fijar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3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lineamientos</a:t>
            </a:r>
            <a:r>
              <a:rPr sz="1200" spc="3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este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trabajo.</a:t>
            </a:r>
            <a:r>
              <a:rPr sz="1200" spc="3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Pero</a:t>
            </a:r>
            <a:r>
              <a:rPr sz="1200" spc="3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ello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</a:t>
            </a:r>
            <a:r>
              <a:rPr sz="1200" spc="3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fue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una </a:t>
            </a:r>
            <a:r>
              <a:rPr sz="1200" dirty="0">
                <a:latin typeface="Times New Roman"/>
                <a:cs typeface="Times New Roman"/>
              </a:rPr>
              <a:t>limitante de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importancia.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Creemos que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causa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principal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ésta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 la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reserva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todavía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existe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nuestro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país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sobre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homosexualidad;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estamos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siglo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XXI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lang="es-ES" sz="1200" dirty="0">
                <a:latin typeface="Times New Roman"/>
                <a:cs typeface="Times New Roman"/>
              </a:rPr>
              <a:t>sigue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habiendo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temas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que </a:t>
            </a:r>
            <a:r>
              <a:rPr sz="1200" dirty="0">
                <a:latin typeface="Times New Roman"/>
                <a:cs typeface="Times New Roman"/>
              </a:rPr>
              <a:t>son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considerados</a:t>
            </a:r>
            <a:r>
              <a:rPr sz="1200" spc="-10" dirty="0">
                <a:latin typeface="Times New Roman"/>
                <a:cs typeface="Times New Roman"/>
              </a:rPr>
              <a:t> tabú.</a:t>
            </a:r>
            <a:endParaRPr sz="1200" dirty="0">
              <a:latin typeface="Times New Roman"/>
              <a:cs typeface="Times New Roman"/>
            </a:endParaRPr>
          </a:p>
          <a:p>
            <a:pPr marL="375285" marR="5080" indent="-363220" algn="just">
              <a:lnSpc>
                <a:spcPct val="100000"/>
              </a:lnSpc>
              <a:spcBef>
                <a:spcPts val="5"/>
              </a:spcBef>
            </a:pP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firme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creencia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capacidad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crítica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reflexiva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debe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caracterizar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 err="1">
                <a:latin typeface="Times New Roman"/>
                <a:cs typeface="Times New Roman"/>
              </a:rPr>
              <a:t>todo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lang="es-ES" sz="1200" dirty="0">
                <a:latin typeface="Times New Roman"/>
                <a:cs typeface="Times New Roman"/>
              </a:rPr>
              <a:t>docente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nos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llevó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0" dirty="0">
                <a:latin typeface="Times New Roman"/>
                <a:cs typeface="Times New Roman"/>
              </a:rPr>
              <a:t>a </a:t>
            </a:r>
            <a:r>
              <a:rPr sz="1200" dirty="0">
                <a:latin typeface="Times New Roman"/>
                <a:cs typeface="Times New Roman"/>
              </a:rPr>
              <a:t>formularnos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este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problema.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Porque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basta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reproducir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repetir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conocimiento,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hay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que </a:t>
            </a:r>
            <a:r>
              <a:rPr sz="1200" dirty="0">
                <a:latin typeface="Times New Roman"/>
                <a:cs typeface="Times New Roman"/>
              </a:rPr>
              <a:t>tomarlo,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transformarlo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enfocarlo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desde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nuevas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perspectivas.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Hasta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ahora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dijo,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son </a:t>
            </a:r>
            <a:r>
              <a:rPr sz="1200" dirty="0">
                <a:latin typeface="Times New Roman"/>
                <a:cs typeface="Times New Roman"/>
              </a:rPr>
              <a:t>muchas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investigaciones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han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estudiado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ampliamente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homosexualidad,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aunque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éstas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no </a:t>
            </a:r>
            <a:r>
              <a:rPr sz="1200" dirty="0">
                <a:latin typeface="Times New Roman"/>
                <a:cs typeface="Times New Roman"/>
              </a:rPr>
              <a:t>logren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explicar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totalmente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hecho,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porque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siempre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hay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aspectos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escapan.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nosotros </a:t>
            </a:r>
            <a:r>
              <a:rPr sz="1200" dirty="0">
                <a:latin typeface="Times New Roman"/>
                <a:cs typeface="Times New Roman"/>
              </a:rPr>
              <a:t>no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era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suficiente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conformarnos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conocimiento.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Era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necesario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enfocarlo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hacia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contexto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3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3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3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parece</a:t>
            </a:r>
            <a:r>
              <a:rPr sz="1200" spc="3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ignorarse</a:t>
            </a:r>
            <a:r>
              <a:rPr sz="1200" spc="3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3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situación:</a:t>
            </a:r>
            <a:r>
              <a:rPr sz="1200" spc="3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3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aulas</a:t>
            </a:r>
            <a:r>
              <a:rPr sz="1200" spc="3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clases,</a:t>
            </a:r>
            <a:r>
              <a:rPr sz="1200" spc="3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3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proceso</a:t>
            </a:r>
            <a:r>
              <a:rPr sz="1200" spc="3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enseñanza</a:t>
            </a:r>
            <a:r>
              <a:rPr sz="1200" spc="360" dirty="0">
                <a:latin typeface="Times New Roman"/>
                <a:cs typeface="Times New Roman"/>
              </a:rPr>
              <a:t> </a:t>
            </a:r>
            <a:r>
              <a:rPr sz="1200" spc="-50" dirty="0">
                <a:latin typeface="Times New Roman"/>
                <a:cs typeface="Times New Roman"/>
              </a:rPr>
              <a:t>– </a:t>
            </a:r>
            <a:r>
              <a:rPr sz="1200" dirty="0">
                <a:latin typeface="Times New Roman"/>
                <a:cs typeface="Times New Roman"/>
              </a:rPr>
              <a:t>aprendizaje.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esta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forma,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investigación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convierte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aporte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todos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docentes. </a:t>
            </a:r>
            <a:r>
              <a:rPr sz="1200" dirty="0">
                <a:latin typeface="Times New Roman"/>
                <a:cs typeface="Times New Roman"/>
              </a:rPr>
              <a:t>Sabemos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homosexualidad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situación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cada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vez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más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palpable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nuestra </a:t>
            </a:r>
            <a:r>
              <a:rPr sz="1200" dirty="0">
                <a:latin typeface="Times New Roman"/>
                <a:cs typeface="Times New Roman"/>
              </a:rPr>
              <a:t>sociedad</a:t>
            </a:r>
            <a:r>
              <a:rPr sz="1200" spc="3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venezolana.</a:t>
            </a:r>
            <a:r>
              <a:rPr sz="1200" spc="3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3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supuesto,</a:t>
            </a:r>
            <a:r>
              <a:rPr sz="1200" spc="3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3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escuela,</a:t>
            </a:r>
            <a:r>
              <a:rPr sz="1200" spc="3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3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institución</a:t>
            </a:r>
            <a:r>
              <a:rPr sz="1200" spc="3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social,</a:t>
            </a:r>
            <a:r>
              <a:rPr sz="1200" spc="3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</a:t>
            </a:r>
            <a:r>
              <a:rPr sz="1200" spc="3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escapa</a:t>
            </a:r>
            <a:r>
              <a:rPr sz="1200" spc="3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350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esta </a:t>
            </a:r>
            <a:r>
              <a:rPr sz="1200" dirty="0">
                <a:latin typeface="Times New Roman"/>
                <a:cs typeface="Times New Roman"/>
              </a:rPr>
              <a:t>realidad.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¿Está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preparado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docente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hacer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frente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homosexualidad?,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¿para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manejar </a:t>
            </a:r>
            <a:r>
              <a:rPr sz="1200" dirty="0">
                <a:latin typeface="Times New Roman"/>
                <a:cs typeface="Times New Roman"/>
              </a:rPr>
              <a:t>cualquier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posible problema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 se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presente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respecto?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Quizás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sea tan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radical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responder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rotundo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“no”,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porque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simplemente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hay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preparación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materia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sexualidad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parte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 </a:t>
            </a:r>
            <a:r>
              <a:rPr sz="1200" dirty="0">
                <a:latin typeface="Times New Roman"/>
                <a:cs typeface="Times New Roman"/>
              </a:rPr>
              <a:t>los </a:t>
            </a:r>
            <a:r>
              <a:rPr sz="1200" spc="-10" dirty="0">
                <a:latin typeface="Times New Roman"/>
                <a:cs typeface="Times New Roman"/>
              </a:rPr>
              <a:t>docentes.</a:t>
            </a:r>
            <a:endParaRPr sz="1200" dirty="0">
              <a:latin typeface="Times New Roman"/>
              <a:cs typeface="Times New Roman"/>
            </a:endParaRPr>
          </a:p>
          <a:p>
            <a:pPr marL="375285" marR="5715" indent="-363220" algn="just">
              <a:lnSpc>
                <a:spcPct val="100000"/>
              </a:lnSpc>
              <a:spcBef>
                <a:spcPts val="5"/>
              </a:spcBef>
            </a:pP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este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trabajo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nos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proponemos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enfocar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estos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problemas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pasan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desapercibidos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ambientes </a:t>
            </a:r>
            <a:r>
              <a:rPr sz="1200" dirty="0">
                <a:latin typeface="Times New Roman"/>
                <a:cs typeface="Times New Roman"/>
              </a:rPr>
              <a:t>educativos.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atención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diversidad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forma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parte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discurso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transfiere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los </a:t>
            </a:r>
            <a:r>
              <a:rPr sz="1200" dirty="0">
                <a:latin typeface="Times New Roman"/>
                <a:cs typeface="Times New Roman"/>
              </a:rPr>
              <a:t>distintos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contextos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actuación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vida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humana;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tanto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así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educación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diversidad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configurado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clave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proyectos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educación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están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llevando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spc="-50" dirty="0">
                <a:latin typeface="Times New Roman"/>
                <a:cs typeface="Times New Roman"/>
              </a:rPr>
              <a:t>a </a:t>
            </a:r>
            <a:r>
              <a:rPr sz="1200" dirty="0">
                <a:latin typeface="Times New Roman"/>
                <a:cs typeface="Times New Roman"/>
              </a:rPr>
              <a:t>cabo,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desde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formación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primeros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niveles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educativos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hasta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Educación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Universitaria. </a:t>
            </a:r>
            <a:r>
              <a:rPr sz="1200" dirty="0">
                <a:latin typeface="Times New Roman"/>
                <a:cs typeface="Times New Roman"/>
              </a:rPr>
              <a:t>Esta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preocupación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ido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develando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alcance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tiene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“educación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todos”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ha </a:t>
            </a:r>
            <a:r>
              <a:rPr sz="1200" dirty="0">
                <a:latin typeface="Times New Roman"/>
                <a:cs typeface="Times New Roman"/>
              </a:rPr>
              <a:t>permitido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reflexionar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torno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derechos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que,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desde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planes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educativos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sociales,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tenían </a:t>
            </a:r>
            <a:r>
              <a:rPr sz="1200" dirty="0">
                <a:latin typeface="Times New Roman"/>
                <a:cs typeface="Times New Roman"/>
              </a:rPr>
              <a:t>poca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visibilidad;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este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caso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Educación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Diversidad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Sexual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personas </a:t>
            </a:r>
            <a:r>
              <a:rPr sz="1200" dirty="0">
                <a:latin typeface="Times New Roman"/>
                <a:cs typeface="Times New Roman"/>
              </a:rPr>
              <a:t>pertenecientes</a:t>
            </a:r>
            <a:r>
              <a:rPr sz="1200" spc="22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21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22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sectores</a:t>
            </a:r>
            <a:r>
              <a:rPr sz="1200" spc="229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LGBTI</a:t>
            </a:r>
            <a:r>
              <a:rPr sz="1200" spc="21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(Lesbianas,</a:t>
            </a:r>
            <a:r>
              <a:rPr sz="1200" spc="22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Gays,</a:t>
            </a:r>
            <a:r>
              <a:rPr sz="1200" spc="22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Bisexuales,</a:t>
            </a:r>
            <a:r>
              <a:rPr sz="1200" spc="22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Transexuales</a:t>
            </a:r>
            <a:r>
              <a:rPr sz="1200" spc="225" dirty="0">
                <a:latin typeface="Times New Roman"/>
                <a:cs typeface="Times New Roman"/>
              </a:rPr>
              <a:t>  </a:t>
            </a:r>
            <a:r>
              <a:rPr sz="1200" spc="-50" dirty="0">
                <a:latin typeface="Times New Roman"/>
                <a:cs typeface="Times New Roman"/>
              </a:rPr>
              <a:t>e </a:t>
            </a:r>
            <a:r>
              <a:rPr sz="1200" spc="-10" dirty="0">
                <a:latin typeface="Times New Roman"/>
                <a:cs typeface="Times New Roman"/>
              </a:rPr>
              <a:t>Intersexuales).</a:t>
            </a:r>
            <a:endParaRPr sz="1200" dirty="0">
              <a:latin typeface="Times New Roman"/>
              <a:cs typeface="Times New Roman"/>
            </a:endParaRPr>
          </a:p>
        </p:txBody>
      </p:sp>
      <p:pic>
        <p:nvPicPr>
          <p:cNvPr id="17" name="object 17"/>
          <p:cNvPicPr/>
          <p:nvPr/>
        </p:nvPicPr>
        <p:blipFill>
          <a:blip r:embed="rId13" cstate="print"/>
          <a:stretch>
            <a:fillRect/>
          </a:stretch>
        </p:blipFill>
        <p:spPr>
          <a:xfrm>
            <a:off x="4581144" y="149034"/>
            <a:ext cx="1805304" cy="893889"/>
          </a:xfrm>
          <a:prstGeom prst="rect">
            <a:avLst/>
          </a:prstGeom>
        </p:spPr>
      </p:pic>
      <p:sp>
        <p:nvSpPr>
          <p:cNvPr id="18" name="object 18"/>
          <p:cNvSpPr txBox="1"/>
          <p:nvPr/>
        </p:nvSpPr>
        <p:spPr>
          <a:xfrm>
            <a:off x="2047113" y="8379026"/>
            <a:ext cx="2833370" cy="1739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250"/>
              </a:lnSpc>
            </a:pPr>
            <a:r>
              <a:rPr sz="1050" b="1" dirty="0">
                <a:latin typeface="Times New Roman"/>
                <a:cs typeface="Times New Roman"/>
              </a:rPr>
              <a:t>La</a:t>
            </a:r>
            <a:r>
              <a:rPr sz="1050" b="1" spc="-30" dirty="0">
                <a:latin typeface="Times New Roman"/>
                <a:cs typeface="Times New Roman"/>
              </a:rPr>
              <a:t> </a:t>
            </a:r>
            <a:r>
              <a:rPr sz="1050" b="1" dirty="0">
                <a:latin typeface="Times New Roman"/>
                <a:cs typeface="Times New Roman"/>
              </a:rPr>
              <a:t>Homosexualidad</a:t>
            </a:r>
            <a:r>
              <a:rPr sz="1050" b="1" spc="-25" dirty="0">
                <a:latin typeface="Times New Roman"/>
                <a:cs typeface="Times New Roman"/>
              </a:rPr>
              <a:t> </a:t>
            </a:r>
            <a:r>
              <a:rPr sz="1050" b="1" dirty="0">
                <a:latin typeface="Times New Roman"/>
                <a:cs typeface="Times New Roman"/>
              </a:rPr>
              <a:t>en</a:t>
            </a:r>
            <a:r>
              <a:rPr sz="1050" b="1" spc="-25" dirty="0">
                <a:latin typeface="Times New Roman"/>
                <a:cs typeface="Times New Roman"/>
              </a:rPr>
              <a:t> </a:t>
            </a:r>
            <a:r>
              <a:rPr sz="1050" b="1" dirty="0">
                <a:latin typeface="Times New Roman"/>
                <a:cs typeface="Times New Roman"/>
              </a:rPr>
              <a:t>los</a:t>
            </a:r>
            <a:r>
              <a:rPr sz="1050" b="1" spc="-15" dirty="0">
                <a:latin typeface="Times New Roman"/>
                <a:cs typeface="Times New Roman"/>
              </a:rPr>
              <a:t> </a:t>
            </a:r>
            <a:r>
              <a:rPr sz="1050" b="1" dirty="0">
                <a:latin typeface="Times New Roman"/>
                <a:cs typeface="Times New Roman"/>
              </a:rPr>
              <a:t>Ambientes</a:t>
            </a:r>
            <a:r>
              <a:rPr sz="1050" b="1" spc="-20" dirty="0">
                <a:latin typeface="Times New Roman"/>
                <a:cs typeface="Times New Roman"/>
              </a:rPr>
              <a:t> </a:t>
            </a:r>
            <a:r>
              <a:rPr sz="1050" b="1" spc="-10" dirty="0">
                <a:latin typeface="Times New Roman"/>
                <a:cs typeface="Times New Roman"/>
              </a:rPr>
              <a:t>Educativos</a:t>
            </a:r>
            <a:endParaRPr sz="1050">
              <a:latin typeface="Times New Roman"/>
              <a:cs typeface="Times New Roman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2467101" y="8754397"/>
            <a:ext cx="1991995" cy="1943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410"/>
              </a:lnSpc>
            </a:pPr>
            <a:r>
              <a:rPr sz="1200" b="1" spc="-35" dirty="0">
                <a:latin typeface="Times New Roman"/>
                <a:cs typeface="Times New Roman"/>
              </a:rPr>
              <a:t>Dr.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José</a:t>
            </a:r>
            <a:r>
              <a:rPr sz="1200" b="1" spc="-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Rafael</a:t>
            </a:r>
            <a:r>
              <a:rPr sz="1200" b="1" spc="-7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Abreu</a:t>
            </a:r>
            <a:r>
              <a:rPr sz="1200" b="1" spc="-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Fuentes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20" name="object 20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46363" rIns="0" bIns="0" rtlCol="0">
            <a:spAutoFit/>
          </a:bodyPr>
          <a:lstStyle/>
          <a:p>
            <a:pPr marL="45085">
              <a:lnSpc>
                <a:spcPts val="1410"/>
              </a:lnSpc>
            </a:pPr>
            <a:fld id="{81D60167-4931-47E6-BA6A-407CBD079E47}" type="slidenum">
              <a:rPr spc="-25" dirty="0"/>
              <a:t>168</a:t>
            </a:fld>
            <a:endParaRPr spc="-25" dirty="0"/>
          </a:p>
        </p:txBody>
      </p:sp>
      <p:grpSp>
        <p:nvGrpSpPr>
          <p:cNvPr id="21" name="Grupo 20">
            <a:extLst>
              <a:ext uri="{FF2B5EF4-FFF2-40B4-BE49-F238E27FC236}">
                <a16:creationId xmlns:a16="http://schemas.microsoft.com/office/drawing/2014/main" id="{CEBA697E-B65D-4411-54B0-3132DB550C2C}"/>
              </a:ext>
            </a:extLst>
          </p:cNvPr>
          <p:cNvGrpSpPr/>
          <p:nvPr/>
        </p:nvGrpSpPr>
        <p:grpSpPr>
          <a:xfrm>
            <a:off x="94489" y="123189"/>
            <a:ext cx="6665976" cy="1452626"/>
            <a:chOff x="470065" y="1951410"/>
            <a:chExt cx="6665976" cy="1452626"/>
          </a:xfrm>
        </p:grpSpPr>
        <p:grpSp>
          <p:nvGrpSpPr>
            <p:cNvPr id="22" name="object 12">
              <a:extLst>
                <a:ext uri="{FF2B5EF4-FFF2-40B4-BE49-F238E27FC236}">
                  <a16:creationId xmlns:a16="http://schemas.microsoft.com/office/drawing/2014/main" id="{F06A8600-ABB1-016F-A4BA-CF7AA978F61B}"/>
                </a:ext>
              </a:extLst>
            </p:cNvPr>
            <p:cNvGrpSpPr/>
            <p:nvPr/>
          </p:nvGrpSpPr>
          <p:grpSpPr>
            <a:xfrm>
              <a:off x="470065" y="1951664"/>
              <a:ext cx="6665976" cy="1452372"/>
              <a:chOff x="96011" y="115823"/>
              <a:chExt cx="6665976" cy="1452372"/>
            </a:xfrm>
          </p:grpSpPr>
          <p:pic>
            <p:nvPicPr>
              <p:cNvPr id="26" name="object 13">
                <a:extLst>
                  <a:ext uri="{FF2B5EF4-FFF2-40B4-BE49-F238E27FC236}">
                    <a16:creationId xmlns:a16="http://schemas.microsoft.com/office/drawing/2014/main" id="{BBDD4447-508A-469A-30EF-FB58D5424BD6}"/>
                  </a:ext>
                </a:extLst>
              </p:cNvPr>
              <p:cNvPicPr/>
              <p:nvPr/>
            </p:nvPicPr>
            <p:blipFill>
              <a:blip r:embed="rId3" cstate="print"/>
              <a:stretch>
                <a:fillRect/>
              </a:stretch>
            </p:blipFill>
            <p:spPr>
              <a:xfrm>
                <a:off x="96011" y="115823"/>
                <a:ext cx="6665976" cy="1452372"/>
              </a:xfrm>
              <a:prstGeom prst="rect">
                <a:avLst/>
              </a:prstGeom>
            </p:spPr>
          </p:pic>
          <p:pic>
            <p:nvPicPr>
              <p:cNvPr id="27" name="object 14">
                <a:extLst>
                  <a:ext uri="{FF2B5EF4-FFF2-40B4-BE49-F238E27FC236}">
                    <a16:creationId xmlns:a16="http://schemas.microsoft.com/office/drawing/2014/main" id="{64449B40-0F6F-8E4C-AC4F-5E19ECA05F56}"/>
                  </a:ext>
                </a:extLst>
              </p:cNvPr>
              <p:cNvPicPr/>
              <p:nvPr/>
            </p:nvPicPr>
            <p:blipFill>
              <a:blip r:embed="rId4" cstate="print"/>
              <a:stretch>
                <a:fillRect/>
              </a:stretch>
            </p:blipFill>
            <p:spPr>
              <a:xfrm>
                <a:off x="142849" y="142875"/>
                <a:ext cx="6572275" cy="1358646"/>
              </a:xfrm>
              <a:prstGeom prst="rect">
                <a:avLst/>
              </a:prstGeom>
            </p:spPr>
          </p:pic>
          <p:sp>
            <p:nvSpPr>
              <p:cNvPr id="28" name="object 15">
                <a:extLst>
                  <a:ext uri="{FF2B5EF4-FFF2-40B4-BE49-F238E27FC236}">
                    <a16:creationId xmlns:a16="http://schemas.microsoft.com/office/drawing/2014/main" id="{807DDD46-8DEA-BA8D-F477-528F73D43BF1}"/>
                  </a:ext>
                </a:extLst>
              </p:cNvPr>
              <p:cNvSpPr/>
              <p:nvPr/>
            </p:nvSpPr>
            <p:spPr>
              <a:xfrm>
                <a:off x="142849" y="142875"/>
                <a:ext cx="6572884" cy="1358900"/>
              </a:xfrm>
              <a:custGeom>
                <a:avLst/>
                <a:gdLst/>
                <a:ahLst/>
                <a:cxnLst/>
                <a:rect l="l" t="t" r="r" b="b"/>
                <a:pathLst>
                  <a:path w="6572884" h="1358900">
                    <a:moveTo>
                      <a:pt x="0" y="226441"/>
                    </a:moveTo>
                    <a:lnTo>
                      <a:pt x="4600" y="180795"/>
                    </a:lnTo>
                    <a:lnTo>
                      <a:pt x="17795" y="138285"/>
                    </a:lnTo>
                    <a:lnTo>
                      <a:pt x="38673" y="99820"/>
                    </a:lnTo>
                    <a:lnTo>
                      <a:pt x="66324" y="66309"/>
                    </a:lnTo>
                    <a:lnTo>
                      <a:pt x="99837" y="38663"/>
                    </a:lnTo>
                    <a:lnTo>
                      <a:pt x="138301" y="17789"/>
                    </a:lnTo>
                    <a:lnTo>
                      <a:pt x="180806" y="4599"/>
                    </a:lnTo>
                    <a:lnTo>
                      <a:pt x="226440" y="0"/>
                    </a:lnTo>
                    <a:lnTo>
                      <a:pt x="6345834" y="0"/>
                    </a:lnTo>
                    <a:lnTo>
                      <a:pt x="6391480" y="4599"/>
                    </a:lnTo>
                    <a:lnTo>
                      <a:pt x="6433990" y="17789"/>
                    </a:lnTo>
                    <a:lnTo>
                      <a:pt x="6472455" y="38663"/>
                    </a:lnTo>
                    <a:lnTo>
                      <a:pt x="6505965" y="66309"/>
                    </a:lnTo>
                    <a:lnTo>
                      <a:pt x="6533612" y="99820"/>
                    </a:lnTo>
                    <a:lnTo>
                      <a:pt x="6554485" y="138285"/>
                    </a:lnTo>
                    <a:lnTo>
                      <a:pt x="6567676" y="180795"/>
                    </a:lnTo>
                    <a:lnTo>
                      <a:pt x="6572275" y="226441"/>
                    </a:lnTo>
                    <a:lnTo>
                      <a:pt x="6572275" y="1132204"/>
                    </a:lnTo>
                    <a:lnTo>
                      <a:pt x="6567676" y="1177850"/>
                    </a:lnTo>
                    <a:lnTo>
                      <a:pt x="6554485" y="1220360"/>
                    </a:lnTo>
                    <a:lnTo>
                      <a:pt x="6533612" y="1258825"/>
                    </a:lnTo>
                    <a:lnTo>
                      <a:pt x="6505965" y="1292336"/>
                    </a:lnTo>
                    <a:lnTo>
                      <a:pt x="6472455" y="1319982"/>
                    </a:lnTo>
                    <a:lnTo>
                      <a:pt x="6433990" y="1340856"/>
                    </a:lnTo>
                    <a:lnTo>
                      <a:pt x="6391480" y="1354046"/>
                    </a:lnTo>
                    <a:lnTo>
                      <a:pt x="6345834" y="1358646"/>
                    </a:lnTo>
                    <a:lnTo>
                      <a:pt x="226440" y="1358646"/>
                    </a:lnTo>
                    <a:lnTo>
                      <a:pt x="180806" y="1354046"/>
                    </a:lnTo>
                    <a:lnTo>
                      <a:pt x="138301" y="1340856"/>
                    </a:lnTo>
                    <a:lnTo>
                      <a:pt x="99837" y="1319982"/>
                    </a:lnTo>
                    <a:lnTo>
                      <a:pt x="66324" y="1292336"/>
                    </a:lnTo>
                    <a:lnTo>
                      <a:pt x="38673" y="1258825"/>
                    </a:lnTo>
                    <a:lnTo>
                      <a:pt x="17795" y="1220360"/>
                    </a:lnTo>
                    <a:lnTo>
                      <a:pt x="4600" y="1177850"/>
                    </a:lnTo>
                    <a:lnTo>
                      <a:pt x="0" y="1132204"/>
                    </a:lnTo>
                    <a:lnTo>
                      <a:pt x="0" y="226441"/>
                    </a:lnTo>
                    <a:close/>
                  </a:path>
                </a:pathLst>
              </a:custGeom>
              <a:ln w="9525">
                <a:solidFill>
                  <a:srgbClr val="55CE74"/>
                </a:solidFill>
              </a:ln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pic>
            <p:nvPicPr>
              <p:cNvPr id="29" name="object 16">
                <a:extLst>
                  <a:ext uri="{FF2B5EF4-FFF2-40B4-BE49-F238E27FC236}">
                    <a16:creationId xmlns:a16="http://schemas.microsoft.com/office/drawing/2014/main" id="{A162847C-55C2-EC38-BC24-9A8ACF8A3CA6}"/>
                  </a:ext>
                </a:extLst>
              </p:cNvPr>
              <p:cNvPicPr/>
              <p:nvPr/>
            </p:nvPicPr>
            <p:blipFill>
              <a:blip r:embed="rId5" cstate="print"/>
              <a:stretch>
                <a:fillRect/>
              </a:stretch>
            </p:blipFill>
            <p:spPr>
              <a:xfrm>
                <a:off x="2500248" y="305930"/>
                <a:ext cx="1714500" cy="733945"/>
              </a:xfrm>
              <a:prstGeom prst="rect">
                <a:avLst/>
              </a:prstGeom>
            </p:spPr>
          </p:pic>
        </p:grpSp>
        <p:sp>
          <p:nvSpPr>
            <p:cNvPr id="23" name="object 16">
              <a:extLst>
                <a:ext uri="{FF2B5EF4-FFF2-40B4-BE49-F238E27FC236}">
                  <a16:creationId xmlns:a16="http://schemas.microsoft.com/office/drawing/2014/main" id="{E4B18301-634C-E328-1B04-99FB5D845819}"/>
                </a:ext>
              </a:extLst>
            </p:cNvPr>
            <p:cNvSpPr txBox="1"/>
            <p:nvPr/>
          </p:nvSpPr>
          <p:spPr>
            <a:xfrm>
              <a:off x="2775727" y="2875716"/>
              <a:ext cx="3332858" cy="391795"/>
            </a:xfrm>
            <a:prstGeom prst="rect">
              <a:avLst/>
            </a:prstGeom>
            <a:noFill/>
          </p:spPr>
          <p:txBody>
            <a:bodyPr vert="horz" wrap="square" lIns="0" tIns="12700" rIns="0" bIns="0" rtlCol="0">
              <a:spAutoFit/>
            </a:bodyPr>
            <a:lstStyle/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Volumen 4,  Número 1  Enero a Julio 2021</a:t>
              </a:r>
            </a:p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Revista Semestral. Venezuela</a:t>
              </a:r>
              <a:endParaRPr sz="1200" dirty="0">
                <a:latin typeface="Arial"/>
                <a:cs typeface="Arial"/>
              </a:endParaRPr>
            </a:p>
          </p:txBody>
        </p:sp>
        <p:pic>
          <p:nvPicPr>
            <p:cNvPr id="24" name="object 25">
              <a:extLst>
                <a:ext uri="{FF2B5EF4-FFF2-40B4-BE49-F238E27FC236}">
                  <a16:creationId xmlns:a16="http://schemas.microsoft.com/office/drawing/2014/main" id="{C2FF2DC6-E9CC-6D9E-2091-411E2A77223F}"/>
                </a:ext>
              </a:extLst>
            </p:cNvPr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470065" y="2027896"/>
              <a:ext cx="2305662" cy="1053903"/>
            </a:xfrm>
            <a:prstGeom prst="rect">
              <a:avLst/>
            </a:prstGeom>
          </p:spPr>
        </p:pic>
        <p:pic>
          <p:nvPicPr>
            <p:cNvPr id="25" name="object 31">
              <a:extLst>
                <a:ext uri="{FF2B5EF4-FFF2-40B4-BE49-F238E27FC236}">
                  <a16:creationId xmlns:a16="http://schemas.microsoft.com/office/drawing/2014/main" id="{47DF7525-8842-9973-F607-2D9FC4F4AD1A}"/>
                </a:ext>
              </a:extLst>
            </p:cNvPr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4932681" y="1951410"/>
              <a:ext cx="1805304" cy="893889"/>
            </a:xfrm>
            <a:prstGeom prst="rect">
              <a:avLst/>
            </a:prstGeom>
          </p:spPr>
        </p:pic>
      </p:grpSp>
    </p:spTree>
  </p:cSld>
  <p:clrMapOvr>
    <a:masterClrMapping/>
  </p:clrMapOvr>
</p:sld>
</file>

<file path=ppt/slides/slide1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94485" y="115823"/>
            <a:ext cx="6669405" cy="8926195"/>
            <a:chOff x="94485" y="115823"/>
            <a:chExt cx="6669405" cy="8926195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204216" y="8651747"/>
              <a:ext cx="6518148" cy="158496"/>
            </a:xfrm>
            <a:prstGeom prst="rect">
              <a:avLst/>
            </a:prstGeom>
          </p:spPr>
        </p:pic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96012" y="115823"/>
              <a:ext cx="6665976" cy="1452372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42849" y="142875"/>
              <a:ext cx="6572275" cy="1358646"/>
            </a:xfrm>
            <a:prstGeom prst="rect">
              <a:avLst/>
            </a:prstGeom>
          </p:spPr>
        </p:pic>
        <p:sp>
          <p:nvSpPr>
            <p:cNvPr id="6" name="object 6"/>
            <p:cNvSpPr/>
            <p:nvPr/>
          </p:nvSpPr>
          <p:spPr>
            <a:xfrm>
              <a:off x="142849" y="142875"/>
              <a:ext cx="6572884" cy="1358900"/>
            </a:xfrm>
            <a:custGeom>
              <a:avLst/>
              <a:gdLst/>
              <a:ahLst/>
              <a:cxnLst/>
              <a:rect l="l" t="t" r="r" b="b"/>
              <a:pathLst>
                <a:path w="6572884" h="1358900">
                  <a:moveTo>
                    <a:pt x="0" y="226441"/>
                  </a:moveTo>
                  <a:lnTo>
                    <a:pt x="4600" y="180795"/>
                  </a:lnTo>
                  <a:lnTo>
                    <a:pt x="17795" y="138285"/>
                  </a:lnTo>
                  <a:lnTo>
                    <a:pt x="38673" y="99820"/>
                  </a:lnTo>
                  <a:lnTo>
                    <a:pt x="66324" y="66309"/>
                  </a:lnTo>
                  <a:lnTo>
                    <a:pt x="99837" y="38663"/>
                  </a:lnTo>
                  <a:lnTo>
                    <a:pt x="138301" y="17789"/>
                  </a:lnTo>
                  <a:lnTo>
                    <a:pt x="180806" y="4599"/>
                  </a:lnTo>
                  <a:lnTo>
                    <a:pt x="226440" y="0"/>
                  </a:lnTo>
                  <a:lnTo>
                    <a:pt x="6345834" y="0"/>
                  </a:lnTo>
                  <a:lnTo>
                    <a:pt x="6391480" y="4599"/>
                  </a:lnTo>
                  <a:lnTo>
                    <a:pt x="6433990" y="17789"/>
                  </a:lnTo>
                  <a:lnTo>
                    <a:pt x="6472455" y="38663"/>
                  </a:lnTo>
                  <a:lnTo>
                    <a:pt x="6505965" y="66309"/>
                  </a:lnTo>
                  <a:lnTo>
                    <a:pt x="6533612" y="99820"/>
                  </a:lnTo>
                  <a:lnTo>
                    <a:pt x="6554485" y="138285"/>
                  </a:lnTo>
                  <a:lnTo>
                    <a:pt x="6567676" y="180795"/>
                  </a:lnTo>
                  <a:lnTo>
                    <a:pt x="6572275" y="226441"/>
                  </a:lnTo>
                  <a:lnTo>
                    <a:pt x="6572275" y="1132204"/>
                  </a:lnTo>
                  <a:lnTo>
                    <a:pt x="6567676" y="1177850"/>
                  </a:lnTo>
                  <a:lnTo>
                    <a:pt x="6554485" y="1220360"/>
                  </a:lnTo>
                  <a:lnTo>
                    <a:pt x="6533612" y="1258825"/>
                  </a:lnTo>
                  <a:lnTo>
                    <a:pt x="6505965" y="1292336"/>
                  </a:lnTo>
                  <a:lnTo>
                    <a:pt x="6472455" y="1319982"/>
                  </a:lnTo>
                  <a:lnTo>
                    <a:pt x="6433990" y="1340856"/>
                  </a:lnTo>
                  <a:lnTo>
                    <a:pt x="6391480" y="1354046"/>
                  </a:lnTo>
                  <a:lnTo>
                    <a:pt x="6345834" y="1358646"/>
                  </a:lnTo>
                  <a:lnTo>
                    <a:pt x="226440" y="1358646"/>
                  </a:lnTo>
                  <a:lnTo>
                    <a:pt x="180806" y="1354046"/>
                  </a:lnTo>
                  <a:lnTo>
                    <a:pt x="138301" y="1340856"/>
                  </a:lnTo>
                  <a:lnTo>
                    <a:pt x="99837" y="1319982"/>
                  </a:lnTo>
                  <a:lnTo>
                    <a:pt x="66324" y="1292336"/>
                  </a:lnTo>
                  <a:lnTo>
                    <a:pt x="38673" y="1258825"/>
                  </a:lnTo>
                  <a:lnTo>
                    <a:pt x="17795" y="1220360"/>
                  </a:lnTo>
                  <a:lnTo>
                    <a:pt x="4600" y="1177850"/>
                  </a:lnTo>
                  <a:lnTo>
                    <a:pt x="0" y="1132204"/>
                  </a:lnTo>
                  <a:lnTo>
                    <a:pt x="0" y="226441"/>
                  </a:lnTo>
                  <a:close/>
                </a:path>
              </a:pathLst>
            </a:custGeom>
            <a:ln w="9525">
              <a:solidFill>
                <a:srgbClr val="55CE7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" name="object 7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2500248" y="305930"/>
              <a:ext cx="1714500" cy="733945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2738628" y="1024127"/>
              <a:ext cx="1897379" cy="371855"/>
            </a:xfrm>
            <a:prstGeom prst="rect">
              <a:avLst/>
            </a:prstGeom>
          </p:spPr>
        </p:pic>
        <p:pic>
          <p:nvPicPr>
            <p:cNvPr id="9" name="object 9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4401312" y="1024127"/>
              <a:ext cx="1577339" cy="371855"/>
            </a:xfrm>
            <a:prstGeom prst="rect">
              <a:avLst/>
            </a:prstGeom>
          </p:spPr>
        </p:pic>
        <p:pic>
          <p:nvPicPr>
            <p:cNvPr id="10" name="object 10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3169920" y="1207007"/>
              <a:ext cx="1546859" cy="371855"/>
            </a:xfrm>
            <a:prstGeom prst="rect">
              <a:avLst/>
            </a:prstGeom>
          </p:spPr>
        </p:pic>
        <p:pic>
          <p:nvPicPr>
            <p:cNvPr id="11" name="object 11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4482083" y="1207007"/>
              <a:ext cx="284988" cy="371855"/>
            </a:xfrm>
            <a:prstGeom prst="rect">
              <a:avLst/>
            </a:prstGeom>
          </p:spPr>
        </p:pic>
        <p:pic>
          <p:nvPicPr>
            <p:cNvPr id="12" name="object 12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4571999" y="1207007"/>
              <a:ext cx="1013460" cy="371855"/>
            </a:xfrm>
            <a:prstGeom prst="rect">
              <a:avLst/>
            </a:prstGeom>
          </p:spPr>
        </p:pic>
        <p:pic>
          <p:nvPicPr>
            <p:cNvPr id="13" name="object 13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324612" y="234695"/>
              <a:ext cx="1719072" cy="1341120"/>
            </a:xfrm>
            <a:prstGeom prst="rect">
              <a:avLst/>
            </a:prstGeom>
          </p:spPr>
        </p:pic>
        <p:pic>
          <p:nvPicPr>
            <p:cNvPr id="14" name="object 14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5606795" y="8193022"/>
              <a:ext cx="1092707" cy="848868"/>
            </a:xfrm>
            <a:prstGeom prst="rect">
              <a:avLst/>
            </a:prstGeom>
          </p:spPr>
        </p:pic>
        <p:pic>
          <p:nvPicPr>
            <p:cNvPr id="15" name="object 15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109728" y="8193022"/>
              <a:ext cx="1092708" cy="848868"/>
            </a:xfrm>
            <a:prstGeom prst="rect">
              <a:avLst/>
            </a:prstGeom>
          </p:spPr>
        </p:pic>
      </p:grpSp>
      <p:sp>
        <p:nvSpPr>
          <p:cNvPr id="16" name="object 16"/>
          <p:cNvSpPr txBox="1"/>
          <p:nvPr/>
        </p:nvSpPr>
        <p:spPr>
          <a:xfrm>
            <a:off x="221081" y="1068451"/>
            <a:ext cx="6444615" cy="6820534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064510" marR="798830" indent="-431800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Arial"/>
                <a:cs typeface="Arial"/>
              </a:rPr>
              <a:t>6ta.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Edición</a:t>
            </a:r>
            <a:r>
              <a:rPr sz="1200" b="1" spc="-10" dirty="0">
                <a:latin typeface="Arial"/>
                <a:cs typeface="Arial"/>
              </a:rPr>
              <a:t> Volumen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I</a:t>
            </a:r>
            <a:r>
              <a:rPr sz="1200" b="1" spc="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Enero</a:t>
            </a:r>
            <a:r>
              <a:rPr sz="1200" b="1" spc="-3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a</a:t>
            </a:r>
            <a:r>
              <a:rPr sz="1200" b="1" spc="-2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Julio</a:t>
            </a:r>
            <a:r>
              <a:rPr sz="1200" b="1" spc="-5" dirty="0">
                <a:latin typeface="Arial"/>
                <a:cs typeface="Arial"/>
              </a:rPr>
              <a:t> </a:t>
            </a:r>
            <a:r>
              <a:rPr sz="1200" b="1" spc="-20" dirty="0">
                <a:latin typeface="Arial"/>
                <a:cs typeface="Arial"/>
              </a:rPr>
              <a:t>2021 </a:t>
            </a:r>
            <a:r>
              <a:rPr sz="1200" b="1" dirty="0">
                <a:latin typeface="Arial"/>
                <a:cs typeface="Arial"/>
              </a:rPr>
              <a:t>Revista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Semestral-</a:t>
            </a:r>
            <a:r>
              <a:rPr sz="1200" b="1" spc="-40" dirty="0">
                <a:latin typeface="Arial"/>
                <a:cs typeface="Arial"/>
              </a:rPr>
              <a:t> </a:t>
            </a:r>
            <a:r>
              <a:rPr sz="1200" b="1" spc="-10" dirty="0">
                <a:latin typeface="Arial"/>
                <a:cs typeface="Arial"/>
              </a:rPr>
              <a:t>Venezuela</a:t>
            </a:r>
            <a:endParaRPr sz="12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305"/>
              </a:spcBef>
            </a:pPr>
            <a:endParaRPr sz="1200">
              <a:latin typeface="Arial"/>
              <a:cs typeface="Arial"/>
            </a:endParaRPr>
          </a:p>
          <a:p>
            <a:pPr marL="377825" marR="7620" indent="-36576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Desde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hace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ya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varios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años,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organizaciones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LGBTI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sociales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han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buscado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reconocimiento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sus </a:t>
            </a:r>
            <a:r>
              <a:rPr sz="1200" dirty="0">
                <a:latin typeface="Times New Roman"/>
                <a:cs typeface="Times New Roman"/>
              </a:rPr>
              <a:t>derechos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desde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diferentes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escenarios,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espacios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políticos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participación,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desde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mismas </a:t>
            </a:r>
            <a:r>
              <a:rPr sz="1200" dirty="0">
                <a:latin typeface="Times New Roman"/>
                <a:cs typeface="Times New Roman"/>
              </a:rPr>
              <a:t>dinámicas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sociales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institucionales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reconocen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plenamente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sujetos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derechos.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acciones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emprendidas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 este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sector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buscan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visibilización,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reconocimiento,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10" dirty="0">
                <a:latin typeface="Times New Roman"/>
                <a:cs typeface="Times New Roman"/>
              </a:rPr>
              <a:t>inclusión,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igualdad,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respeto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normalización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sociedad.</a:t>
            </a:r>
            <a:endParaRPr sz="1200">
              <a:latin typeface="Times New Roman"/>
              <a:cs typeface="Times New Roman"/>
            </a:endParaRPr>
          </a:p>
          <a:p>
            <a:pPr marL="375285" marR="5080" indent="-36322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Esta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inclusión,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desde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ámbito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normativo,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relacionado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iniciativas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ley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tales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como: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el </a:t>
            </a:r>
            <a:r>
              <a:rPr sz="1200" dirty="0">
                <a:latin typeface="Times New Roman"/>
                <a:cs typeface="Times New Roman"/>
              </a:rPr>
              <a:t>derecho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 la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igualdad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constitución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política,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trabajo,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 unión,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adopción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menores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0" dirty="0">
                <a:latin typeface="Times New Roman"/>
                <a:cs typeface="Times New Roman"/>
              </a:rPr>
              <a:t>y </a:t>
            </a:r>
            <a:r>
              <a:rPr sz="1200" dirty="0">
                <a:latin typeface="Times New Roman"/>
                <a:cs typeface="Times New Roman"/>
              </a:rPr>
              <a:t>al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reconocimiento en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todos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ámbitos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sociales.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academia, como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lugar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discuten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las </a:t>
            </a:r>
            <a:r>
              <a:rPr sz="1200" dirty="0">
                <a:latin typeface="Times New Roman"/>
                <a:cs typeface="Times New Roman"/>
              </a:rPr>
              <a:t>ideas,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puede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ser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ajena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este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tipo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iniciativas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ante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todo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buscan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generar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espacios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 </a:t>
            </a:r>
            <a:r>
              <a:rPr sz="1200" dirty="0">
                <a:latin typeface="Times New Roman"/>
                <a:cs typeface="Times New Roman"/>
              </a:rPr>
              <a:t>conciliación,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diálogo,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entendimiento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entre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todos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todas.</a:t>
            </a:r>
            <a:endParaRPr sz="1200">
              <a:latin typeface="Times New Roman"/>
              <a:cs typeface="Times New Roman"/>
            </a:endParaRPr>
          </a:p>
          <a:p>
            <a:pPr marL="375285" marR="5715" indent="-363220" algn="just">
              <a:lnSpc>
                <a:spcPct val="100000"/>
              </a:lnSpc>
              <a:spcBef>
                <a:spcPts val="5"/>
              </a:spcBef>
            </a:pPr>
            <a:r>
              <a:rPr sz="1200" dirty="0">
                <a:latin typeface="Times New Roman"/>
                <a:cs typeface="Times New Roman"/>
              </a:rPr>
              <a:t>Así,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estudio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orientado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hacia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análisis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representaciones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sociales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prácticas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culturales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las </a:t>
            </a:r>
            <a:r>
              <a:rPr sz="1200" dirty="0">
                <a:latin typeface="Times New Roman"/>
                <a:cs typeface="Times New Roman"/>
              </a:rPr>
              <a:t>personas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pertenecientes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sectores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LGBTI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universidad,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permitiría,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ampliar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mirada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por </a:t>
            </a:r>
            <a:r>
              <a:rPr sz="1200" dirty="0">
                <a:latin typeface="Times New Roman"/>
                <a:cs typeface="Times New Roman"/>
              </a:rPr>
              <a:t>el crecimiento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acelerado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 la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homosexualidad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nuestro entorno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laborar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universitario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además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problemáticas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sociales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recientes,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cotidianas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están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nuestro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entorno,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nos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sitúan </a:t>
            </a:r>
            <a:r>
              <a:rPr sz="1200" dirty="0">
                <a:latin typeface="Times New Roman"/>
                <a:cs typeface="Times New Roman"/>
              </a:rPr>
              <a:t>frente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resolución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mediación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conflictos.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igual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modo,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esta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producción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contribuye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spc="-50" dirty="0">
                <a:latin typeface="Times New Roman"/>
                <a:cs typeface="Times New Roman"/>
              </a:rPr>
              <a:t>a </a:t>
            </a:r>
            <a:r>
              <a:rPr sz="1200" dirty="0">
                <a:latin typeface="Times New Roman"/>
                <a:cs typeface="Times New Roman"/>
              </a:rPr>
              <a:t>pensar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roles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 desempeñan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estudiantes,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docentes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directivos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 la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Universidad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torno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formación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personas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íntegras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respetan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reconocen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otro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igual.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ello,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esta </a:t>
            </a:r>
            <a:r>
              <a:rPr sz="1200" dirty="0">
                <a:latin typeface="Times New Roman"/>
                <a:cs typeface="Times New Roman"/>
              </a:rPr>
              <a:t>indagación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discriminación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universitaria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personas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orientación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sexual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diferente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heterosexual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resulta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gran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utilidad,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siendo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punto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partida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presentar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soluciones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reales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spc="-50" dirty="0">
                <a:latin typeface="Times New Roman"/>
                <a:cs typeface="Times New Roman"/>
              </a:rPr>
              <a:t>a </a:t>
            </a:r>
            <a:r>
              <a:rPr sz="1200" dirty="0">
                <a:latin typeface="Times New Roman"/>
                <a:cs typeface="Times New Roman"/>
              </a:rPr>
              <a:t>problemas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reales,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generar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caminos de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paz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medio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prácticas dentro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fuera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aulas.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235"/>
              </a:spcBef>
            </a:pPr>
            <a:endParaRPr sz="12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</a:pPr>
            <a:r>
              <a:rPr sz="1200" b="1" dirty="0">
                <a:latin typeface="Times New Roman"/>
                <a:cs typeface="Times New Roman"/>
              </a:rPr>
              <a:t>RECORRIDO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TEÓRICO.</a:t>
            </a:r>
            <a:endParaRPr sz="1200">
              <a:latin typeface="Times New Roman"/>
              <a:cs typeface="Times New Roman"/>
            </a:endParaRPr>
          </a:p>
          <a:p>
            <a:pPr marL="375285" marR="6350" indent="-363220" algn="just">
              <a:lnSpc>
                <a:spcPct val="99500"/>
              </a:lnSpc>
              <a:spcBef>
                <a:spcPts val="275"/>
              </a:spcBef>
            </a:pP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concepto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sexualidad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cambiado.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historia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comienza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enfoques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desde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religión,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que </a:t>
            </a:r>
            <a:r>
              <a:rPr sz="1200" dirty="0">
                <a:latin typeface="Times New Roman"/>
                <a:cs typeface="Times New Roman"/>
              </a:rPr>
              <a:t>esgrime</a:t>
            </a:r>
            <a:r>
              <a:rPr sz="1200" spc="10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explicaciones</a:t>
            </a:r>
            <a:r>
              <a:rPr sz="1200" spc="11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sin</a:t>
            </a:r>
            <a:r>
              <a:rPr sz="1200" spc="10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ningún</a:t>
            </a:r>
            <a:r>
              <a:rPr sz="1200" spc="10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sustento</a:t>
            </a:r>
            <a:r>
              <a:rPr sz="1200" spc="11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científico,</a:t>
            </a:r>
            <a:r>
              <a:rPr sz="1200" spc="10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otorgando</a:t>
            </a:r>
            <a:r>
              <a:rPr sz="1200" spc="10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características</a:t>
            </a:r>
            <a:r>
              <a:rPr sz="1200" spc="10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místicas</a:t>
            </a:r>
            <a:r>
              <a:rPr sz="1200" spc="100" dirty="0">
                <a:latin typeface="Times New Roman"/>
                <a:cs typeface="Times New Roman"/>
              </a:rPr>
              <a:t>  </a:t>
            </a:r>
            <a:r>
              <a:rPr sz="1200" spc="-50" dirty="0">
                <a:latin typeface="Times New Roman"/>
                <a:cs typeface="Times New Roman"/>
              </a:rPr>
              <a:t>a </a:t>
            </a:r>
            <a:r>
              <a:rPr sz="1200" dirty="0">
                <a:latin typeface="Times New Roman"/>
                <a:cs typeface="Times New Roman"/>
              </a:rPr>
              <a:t>situaciones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biológicas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comunes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sueños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húmedos,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atribuidos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relaciones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sexuales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 </a:t>
            </a:r>
            <a:r>
              <a:rPr sz="1200" dirty="0">
                <a:latin typeface="Times New Roman"/>
                <a:cs typeface="Times New Roman"/>
              </a:rPr>
              <a:t>cristianos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seres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llamados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íncubos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súcubos.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Hasta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hoy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musulmanes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entienden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como </a:t>
            </a:r>
            <a:r>
              <a:rPr sz="1200" dirty="0">
                <a:latin typeface="Times New Roman"/>
                <a:cs typeface="Times New Roman"/>
              </a:rPr>
              <a:t>sexualidad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acto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mismo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coito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aseguran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mayor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placer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vida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según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las </a:t>
            </a:r>
            <a:r>
              <a:rPr sz="1200" dirty="0">
                <a:latin typeface="Times New Roman"/>
                <a:cs typeface="Times New Roman"/>
              </a:rPr>
              <a:t>enseñanzas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profeta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Mahoma.</a:t>
            </a:r>
            <a:endParaRPr sz="1200">
              <a:latin typeface="Times New Roman"/>
              <a:cs typeface="Times New Roman"/>
            </a:endParaRPr>
          </a:p>
          <a:p>
            <a:pPr marL="375285" marR="5080" indent="-363220" algn="just">
              <a:lnSpc>
                <a:spcPct val="99400"/>
              </a:lnSpc>
              <a:spcBef>
                <a:spcPts val="45"/>
              </a:spcBef>
            </a:pPr>
            <a:r>
              <a:rPr sz="1200" b="1" dirty="0">
                <a:latin typeface="Times New Roman"/>
                <a:cs typeface="Times New Roman"/>
              </a:rPr>
              <a:t>La</a:t>
            </a:r>
            <a:r>
              <a:rPr sz="1200" b="1" spc="17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sexualidad</a:t>
            </a:r>
            <a:r>
              <a:rPr sz="1200" b="1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integridad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ser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humano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funden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elementos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psicológicos,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físicos, </a:t>
            </a:r>
            <a:r>
              <a:rPr sz="1200" dirty="0">
                <a:latin typeface="Times New Roman"/>
                <a:cs typeface="Times New Roman"/>
              </a:rPr>
              <a:t>afectivos</a:t>
            </a:r>
            <a:r>
              <a:rPr sz="1200" spc="3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anatómicos.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limita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acto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sexual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sino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incluye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todas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dimensiones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que </a:t>
            </a:r>
            <a:r>
              <a:rPr sz="1200" dirty="0">
                <a:latin typeface="Times New Roman"/>
                <a:cs typeface="Times New Roman"/>
              </a:rPr>
              <a:t>convierten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ser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humano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ser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único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irrepetible.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Freud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define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sexualidad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acto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sólo interviene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coito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sí, sino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todas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sensaciones placenteras de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piel.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Shibley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Delamater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(2006)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indican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que:</a:t>
            </a:r>
            <a:endParaRPr sz="1200">
              <a:latin typeface="Times New Roman"/>
              <a:cs typeface="Times New Roman"/>
            </a:endParaRPr>
          </a:p>
        </p:txBody>
      </p:sp>
      <p:pic>
        <p:nvPicPr>
          <p:cNvPr id="17" name="object 17"/>
          <p:cNvPicPr/>
          <p:nvPr/>
        </p:nvPicPr>
        <p:blipFill>
          <a:blip r:embed="rId13" cstate="print"/>
          <a:stretch>
            <a:fillRect/>
          </a:stretch>
        </p:blipFill>
        <p:spPr>
          <a:xfrm>
            <a:off x="4581144" y="149034"/>
            <a:ext cx="1805304" cy="893889"/>
          </a:xfrm>
          <a:prstGeom prst="rect">
            <a:avLst/>
          </a:prstGeom>
        </p:spPr>
      </p:pic>
      <p:sp>
        <p:nvSpPr>
          <p:cNvPr id="18" name="object 18"/>
          <p:cNvSpPr txBox="1"/>
          <p:nvPr/>
        </p:nvSpPr>
        <p:spPr>
          <a:xfrm>
            <a:off x="2047113" y="8379026"/>
            <a:ext cx="2833370" cy="1739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250"/>
              </a:lnSpc>
            </a:pPr>
            <a:r>
              <a:rPr sz="1050" b="1" dirty="0">
                <a:latin typeface="Times New Roman"/>
                <a:cs typeface="Times New Roman"/>
              </a:rPr>
              <a:t>La</a:t>
            </a:r>
            <a:r>
              <a:rPr sz="1050" b="1" spc="-30" dirty="0">
                <a:latin typeface="Times New Roman"/>
                <a:cs typeface="Times New Roman"/>
              </a:rPr>
              <a:t> </a:t>
            </a:r>
            <a:r>
              <a:rPr sz="1050" b="1" dirty="0">
                <a:latin typeface="Times New Roman"/>
                <a:cs typeface="Times New Roman"/>
              </a:rPr>
              <a:t>Homosexualidad</a:t>
            </a:r>
            <a:r>
              <a:rPr sz="1050" b="1" spc="-25" dirty="0">
                <a:latin typeface="Times New Roman"/>
                <a:cs typeface="Times New Roman"/>
              </a:rPr>
              <a:t> </a:t>
            </a:r>
            <a:r>
              <a:rPr sz="1050" b="1" dirty="0">
                <a:latin typeface="Times New Roman"/>
                <a:cs typeface="Times New Roman"/>
              </a:rPr>
              <a:t>en</a:t>
            </a:r>
            <a:r>
              <a:rPr sz="1050" b="1" spc="-25" dirty="0">
                <a:latin typeface="Times New Roman"/>
                <a:cs typeface="Times New Roman"/>
              </a:rPr>
              <a:t> </a:t>
            </a:r>
            <a:r>
              <a:rPr sz="1050" b="1" dirty="0">
                <a:latin typeface="Times New Roman"/>
                <a:cs typeface="Times New Roman"/>
              </a:rPr>
              <a:t>los</a:t>
            </a:r>
            <a:r>
              <a:rPr sz="1050" b="1" spc="-15" dirty="0">
                <a:latin typeface="Times New Roman"/>
                <a:cs typeface="Times New Roman"/>
              </a:rPr>
              <a:t> </a:t>
            </a:r>
            <a:r>
              <a:rPr sz="1050" b="1" dirty="0">
                <a:latin typeface="Times New Roman"/>
                <a:cs typeface="Times New Roman"/>
              </a:rPr>
              <a:t>Ambientes</a:t>
            </a:r>
            <a:r>
              <a:rPr sz="1050" b="1" spc="-20" dirty="0">
                <a:latin typeface="Times New Roman"/>
                <a:cs typeface="Times New Roman"/>
              </a:rPr>
              <a:t> </a:t>
            </a:r>
            <a:r>
              <a:rPr sz="1050" b="1" spc="-10" dirty="0">
                <a:latin typeface="Times New Roman"/>
                <a:cs typeface="Times New Roman"/>
              </a:rPr>
              <a:t>Educativos</a:t>
            </a:r>
            <a:endParaRPr sz="1050">
              <a:latin typeface="Times New Roman"/>
              <a:cs typeface="Times New Roman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2467101" y="8754397"/>
            <a:ext cx="1991995" cy="1943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410"/>
              </a:lnSpc>
            </a:pPr>
            <a:r>
              <a:rPr sz="1200" b="1" spc="-35" dirty="0">
                <a:latin typeface="Times New Roman"/>
                <a:cs typeface="Times New Roman"/>
              </a:rPr>
              <a:t>Dr.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José</a:t>
            </a:r>
            <a:r>
              <a:rPr sz="1200" b="1" spc="-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Rafael</a:t>
            </a:r>
            <a:r>
              <a:rPr sz="1200" b="1" spc="-7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Abreu</a:t>
            </a:r>
            <a:r>
              <a:rPr sz="1200" b="1" spc="-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Fuentes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20" name="object 20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46363" rIns="0" bIns="0" rtlCol="0">
            <a:spAutoFit/>
          </a:bodyPr>
          <a:lstStyle/>
          <a:p>
            <a:pPr marL="45085">
              <a:lnSpc>
                <a:spcPts val="1410"/>
              </a:lnSpc>
            </a:pPr>
            <a:fld id="{81D60167-4931-47E6-BA6A-407CBD079E47}" type="slidenum">
              <a:rPr spc="-25" dirty="0"/>
              <a:t>169</a:t>
            </a:fld>
            <a:endParaRPr spc="-25" dirty="0"/>
          </a:p>
        </p:txBody>
      </p:sp>
      <p:grpSp>
        <p:nvGrpSpPr>
          <p:cNvPr id="21" name="Grupo 20">
            <a:extLst>
              <a:ext uri="{FF2B5EF4-FFF2-40B4-BE49-F238E27FC236}">
                <a16:creationId xmlns:a16="http://schemas.microsoft.com/office/drawing/2014/main" id="{030AC265-A7A8-DFCD-FAF5-CFF2B2DEADDE}"/>
              </a:ext>
            </a:extLst>
          </p:cNvPr>
          <p:cNvGrpSpPr/>
          <p:nvPr/>
        </p:nvGrpSpPr>
        <p:grpSpPr>
          <a:xfrm>
            <a:off x="95998" y="110491"/>
            <a:ext cx="6665976" cy="1452626"/>
            <a:chOff x="470065" y="1951410"/>
            <a:chExt cx="6665976" cy="1452626"/>
          </a:xfrm>
        </p:grpSpPr>
        <p:grpSp>
          <p:nvGrpSpPr>
            <p:cNvPr id="22" name="object 12">
              <a:extLst>
                <a:ext uri="{FF2B5EF4-FFF2-40B4-BE49-F238E27FC236}">
                  <a16:creationId xmlns:a16="http://schemas.microsoft.com/office/drawing/2014/main" id="{191461E0-5ADC-CB62-26E5-BCE12B19D2E7}"/>
                </a:ext>
              </a:extLst>
            </p:cNvPr>
            <p:cNvGrpSpPr/>
            <p:nvPr/>
          </p:nvGrpSpPr>
          <p:grpSpPr>
            <a:xfrm>
              <a:off x="470065" y="1951664"/>
              <a:ext cx="6665976" cy="1452372"/>
              <a:chOff x="96011" y="115823"/>
              <a:chExt cx="6665976" cy="1452372"/>
            </a:xfrm>
          </p:grpSpPr>
          <p:pic>
            <p:nvPicPr>
              <p:cNvPr id="26" name="object 13">
                <a:extLst>
                  <a:ext uri="{FF2B5EF4-FFF2-40B4-BE49-F238E27FC236}">
                    <a16:creationId xmlns:a16="http://schemas.microsoft.com/office/drawing/2014/main" id="{3086A72C-0084-DC16-87D2-ABA527930D93}"/>
                  </a:ext>
                </a:extLst>
              </p:cNvPr>
              <p:cNvPicPr/>
              <p:nvPr/>
            </p:nvPicPr>
            <p:blipFill>
              <a:blip r:embed="rId3" cstate="print"/>
              <a:stretch>
                <a:fillRect/>
              </a:stretch>
            </p:blipFill>
            <p:spPr>
              <a:xfrm>
                <a:off x="96011" y="115823"/>
                <a:ext cx="6665976" cy="1452372"/>
              </a:xfrm>
              <a:prstGeom prst="rect">
                <a:avLst/>
              </a:prstGeom>
            </p:spPr>
          </p:pic>
          <p:pic>
            <p:nvPicPr>
              <p:cNvPr id="27" name="object 14">
                <a:extLst>
                  <a:ext uri="{FF2B5EF4-FFF2-40B4-BE49-F238E27FC236}">
                    <a16:creationId xmlns:a16="http://schemas.microsoft.com/office/drawing/2014/main" id="{86C7AA75-D557-F909-CE0A-2042EC694731}"/>
                  </a:ext>
                </a:extLst>
              </p:cNvPr>
              <p:cNvPicPr/>
              <p:nvPr/>
            </p:nvPicPr>
            <p:blipFill>
              <a:blip r:embed="rId4" cstate="print"/>
              <a:stretch>
                <a:fillRect/>
              </a:stretch>
            </p:blipFill>
            <p:spPr>
              <a:xfrm>
                <a:off x="142849" y="142875"/>
                <a:ext cx="6572275" cy="1358646"/>
              </a:xfrm>
              <a:prstGeom prst="rect">
                <a:avLst/>
              </a:prstGeom>
            </p:spPr>
          </p:pic>
          <p:sp>
            <p:nvSpPr>
              <p:cNvPr id="28" name="object 15">
                <a:extLst>
                  <a:ext uri="{FF2B5EF4-FFF2-40B4-BE49-F238E27FC236}">
                    <a16:creationId xmlns:a16="http://schemas.microsoft.com/office/drawing/2014/main" id="{C5399AEF-91AC-CDFA-D14A-F7A381E2ECF1}"/>
                  </a:ext>
                </a:extLst>
              </p:cNvPr>
              <p:cNvSpPr/>
              <p:nvPr/>
            </p:nvSpPr>
            <p:spPr>
              <a:xfrm>
                <a:off x="142849" y="142875"/>
                <a:ext cx="6572884" cy="1358900"/>
              </a:xfrm>
              <a:custGeom>
                <a:avLst/>
                <a:gdLst/>
                <a:ahLst/>
                <a:cxnLst/>
                <a:rect l="l" t="t" r="r" b="b"/>
                <a:pathLst>
                  <a:path w="6572884" h="1358900">
                    <a:moveTo>
                      <a:pt x="0" y="226441"/>
                    </a:moveTo>
                    <a:lnTo>
                      <a:pt x="4600" y="180795"/>
                    </a:lnTo>
                    <a:lnTo>
                      <a:pt x="17795" y="138285"/>
                    </a:lnTo>
                    <a:lnTo>
                      <a:pt x="38673" y="99820"/>
                    </a:lnTo>
                    <a:lnTo>
                      <a:pt x="66324" y="66309"/>
                    </a:lnTo>
                    <a:lnTo>
                      <a:pt x="99837" y="38663"/>
                    </a:lnTo>
                    <a:lnTo>
                      <a:pt x="138301" y="17789"/>
                    </a:lnTo>
                    <a:lnTo>
                      <a:pt x="180806" y="4599"/>
                    </a:lnTo>
                    <a:lnTo>
                      <a:pt x="226440" y="0"/>
                    </a:lnTo>
                    <a:lnTo>
                      <a:pt x="6345834" y="0"/>
                    </a:lnTo>
                    <a:lnTo>
                      <a:pt x="6391480" y="4599"/>
                    </a:lnTo>
                    <a:lnTo>
                      <a:pt x="6433990" y="17789"/>
                    </a:lnTo>
                    <a:lnTo>
                      <a:pt x="6472455" y="38663"/>
                    </a:lnTo>
                    <a:lnTo>
                      <a:pt x="6505965" y="66309"/>
                    </a:lnTo>
                    <a:lnTo>
                      <a:pt x="6533612" y="99820"/>
                    </a:lnTo>
                    <a:lnTo>
                      <a:pt x="6554485" y="138285"/>
                    </a:lnTo>
                    <a:lnTo>
                      <a:pt x="6567676" y="180795"/>
                    </a:lnTo>
                    <a:lnTo>
                      <a:pt x="6572275" y="226441"/>
                    </a:lnTo>
                    <a:lnTo>
                      <a:pt x="6572275" y="1132204"/>
                    </a:lnTo>
                    <a:lnTo>
                      <a:pt x="6567676" y="1177850"/>
                    </a:lnTo>
                    <a:lnTo>
                      <a:pt x="6554485" y="1220360"/>
                    </a:lnTo>
                    <a:lnTo>
                      <a:pt x="6533612" y="1258825"/>
                    </a:lnTo>
                    <a:lnTo>
                      <a:pt x="6505965" y="1292336"/>
                    </a:lnTo>
                    <a:lnTo>
                      <a:pt x="6472455" y="1319982"/>
                    </a:lnTo>
                    <a:lnTo>
                      <a:pt x="6433990" y="1340856"/>
                    </a:lnTo>
                    <a:lnTo>
                      <a:pt x="6391480" y="1354046"/>
                    </a:lnTo>
                    <a:lnTo>
                      <a:pt x="6345834" y="1358646"/>
                    </a:lnTo>
                    <a:lnTo>
                      <a:pt x="226440" y="1358646"/>
                    </a:lnTo>
                    <a:lnTo>
                      <a:pt x="180806" y="1354046"/>
                    </a:lnTo>
                    <a:lnTo>
                      <a:pt x="138301" y="1340856"/>
                    </a:lnTo>
                    <a:lnTo>
                      <a:pt x="99837" y="1319982"/>
                    </a:lnTo>
                    <a:lnTo>
                      <a:pt x="66324" y="1292336"/>
                    </a:lnTo>
                    <a:lnTo>
                      <a:pt x="38673" y="1258825"/>
                    </a:lnTo>
                    <a:lnTo>
                      <a:pt x="17795" y="1220360"/>
                    </a:lnTo>
                    <a:lnTo>
                      <a:pt x="4600" y="1177850"/>
                    </a:lnTo>
                    <a:lnTo>
                      <a:pt x="0" y="1132204"/>
                    </a:lnTo>
                    <a:lnTo>
                      <a:pt x="0" y="226441"/>
                    </a:lnTo>
                    <a:close/>
                  </a:path>
                </a:pathLst>
              </a:custGeom>
              <a:ln w="9525">
                <a:solidFill>
                  <a:srgbClr val="55CE74"/>
                </a:solidFill>
              </a:ln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pic>
            <p:nvPicPr>
              <p:cNvPr id="29" name="object 16">
                <a:extLst>
                  <a:ext uri="{FF2B5EF4-FFF2-40B4-BE49-F238E27FC236}">
                    <a16:creationId xmlns:a16="http://schemas.microsoft.com/office/drawing/2014/main" id="{1CE1DC7E-02B4-3C07-D7F0-A82E30A39F47}"/>
                  </a:ext>
                </a:extLst>
              </p:cNvPr>
              <p:cNvPicPr/>
              <p:nvPr/>
            </p:nvPicPr>
            <p:blipFill>
              <a:blip r:embed="rId5" cstate="print"/>
              <a:stretch>
                <a:fillRect/>
              </a:stretch>
            </p:blipFill>
            <p:spPr>
              <a:xfrm>
                <a:off x="2500248" y="305930"/>
                <a:ext cx="1714500" cy="733945"/>
              </a:xfrm>
              <a:prstGeom prst="rect">
                <a:avLst/>
              </a:prstGeom>
            </p:spPr>
          </p:pic>
        </p:grpSp>
        <p:sp>
          <p:nvSpPr>
            <p:cNvPr id="23" name="object 16">
              <a:extLst>
                <a:ext uri="{FF2B5EF4-FFF2-40B4-BE49-F238E27FC236}">
                  <a16:creationId xmlns:a16="http://schemas.microsoft.com/office/drawing/2014/main" id="{522AFEE2-876C-CCA5-A743-92BEE3AB91F1}"/>
                </a:ext>
              </a:extLst>
            </p:cNvPr>
            <p:cNvSpPr txBox="1"/>
            <p:nvPr/>
          </p:nvSpPr>
          <p:spPr>
            <a:xfrm>
              <a:off x="2775727" y="2875716"/>
              <a:ext cx="3332858" cy="391795"/>
            </a:xfrm>
            <a:prstGeom prst="rect">
              <a:avLst/>
            </a:prstGeom>
            <a:noFill/>
          </p:spPr>
          <p:txBody>
            <a:bodyPr vert="horz" wrap="square" lIns="0" tIns="12700" rIns="0" bIns="0" rtlCol="0">
              <a:spAutoFit/>
            </a:bodyPr>
            <a:lstStyle/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Volumen 4,  Número 1  Enero a Julio 2021</a:t>
              </a:r>
            </a:p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Revista Semestral. Venezuela</a:t>
              </a:r>
              <a:endParaRPr sz="1200" dirty="0">
                <a:latin typeface="Arial"/>
                <a:cs typeface="Arial"/>
              </a:endParaRPr>
            </a:p>
          </p:txBody>
        </p:sp>
        <p:pic>
          <p:nvPicPr>
            <p:cNvPr id="24" name="object 25">
              <a:extLst>
                <a:ext uri="{FF2B5EF4-FFF2-40B4-BE49-F238E27FC236}">
                  <a16:creationId xmlns:a16="http://schemas.microsoft.com/office/drawing/2014/main" id="{BAB7A9FF-79DB-247A-A611-0E9EA7C6D888}"/>
                </a:ext>
              </a:extLst>
            </p:cNvPr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470065" y="2027896"/>
              <a:ext cx="2305662" cy="1053903"/>
            </a:xfrm>
            <a:prstGeom prst="rect">
              <a:avLst/>
            </a:prstGeom>
          </p:spPr>
        </p:pic>
        <p:pic>
          <p:nvPicPr>
            <p:cNvPr id="25" name="object 31">
              <a:extLst>
                <a:ext uri="{FF2B5EF4-FFF2-40B4-BE49-F238E27FC236}">
                  <a16:creationId xmlns:a16="http://schemas.microsoft.com/office/drawing/2014/main" id="{31B7C0B2-CC46-42DC-C7F5-517A6F2223CD}"/>
                </a:ext>
              </a:extLst>
            </p:cNvPr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4932681" y="1951410"/>
              <a:ext cx="1805304" cy="893889"/>
            </a:xfrm>
            <a:prstGeom prst="rect">
              <a:avLst/>
            </a:prstGeom>
          </p:spPr>
        </p:pic>
      </p:grpSp>
    </p:spTree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object 16"/>
          <p:cNvSpPr txBox="1"/>
          <p:nvPr/>
        </p:nvSpPr>
        <p:spPr>
          <a:xfrm>
            <a:off x="252122" y="1581974"/>
            <a:ext cx="6275070" cy="6468694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algn="just">
              <a:lnSpc>
                <a:spcPct val="100000"/>
              </a:lnSpc>
              <a:spcBef>
                <a:spcPts val="755"/>
              </a:spcBef>
            </a:pPr>
            <a:r>
              <a:rPr sz="1200" dirty="0" err="1">
                <a:latin typeface="Times New Roman"/>
                <a:cs typeface="Times New Roman"/>
              </a:rPr>
              <a:t>todas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cosas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proveen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personas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defender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crecer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dignidad.</a:t>
            </a:r>
            <a:endParaRPr sz="1200" dirty="0">
              <a:latin typeface="Times New Roman"/>
              <a:cs typeface="Times New Roman"/>
            </a:endParaRPr>
          </a:p>
          <a:p>
            <a:pPr marL="375285" marR="5080" indent="-36322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segunda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meta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general: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Incrementar</a:t>
            </a:r>
            <a:r>
              <a:rPr sz="1200" b="1" i="1" spc="30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las</a:t>
            </a:r>
            <a:r>
              <a:rPr sz="1200" b="1" i="1" spc="15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oportunidades</a:t>
            </a:r>
            <a:r>
              <a:rPr sz="1200" b="1" i="1" spc="25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y</a:t>
            </a:r>
            <a:r>
              <a:rPr sz="1200" b="1" i="1" spc="15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la</a:t>
            </a:r>
            <a:r>
              <a:rPr sz="1200" b="1" i="1" spc="20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atención</a:t>
            </a:r>
            <a:r>
              <a:rPr sz="1200" b="1" i="1" spc="35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educativa</a:t>
            </a:r>
            <a:r>
              <a:rPr sz="1200" b="1" i="1" spc="25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a</a:t>
            </a:r>
            <a:r>
              <a:rPr sz="1200" b="1" i="1" spc="20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la</a:t>
            </a:r>
            <a:r>
              <a:rPr sz="1200" b="1" i="1" spc="25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diversidad</a:t>
            </a:r>
            <a:r>
              <a:rPr sz="1200" b="1" i="1" spc="25" dirty="0">
                <a:latin typeface="Times New Roman"/>
                <a:cs typeface="Times New Roman"/>
              </a:rPr>
              <a:t> </a:t>
            </a:r>
            <a:r>
              <a:rPr sz="1200" b="1" i="1" spc="-25" dirty="0">
                <a:latin typeface="Times New Roman"/>
                <a:cs typeface="Times New Roman"/>
              </a:rPr>
              <a:t>de </a:t>
            </a:r>
            <a:r>
              <a:rPr sz="1200" b="1" i="1" dirty="0">
                <a:latin typeface="Times New Roman"/>
                <a:cs typeface="Times New Roman"/>
              </a:rPr>
              <a:t>necesidades</a:t>
            </a:r>
            <a:r>
              <a:rPr sz="1200" b="1" i="1" spc="204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del</a:t>
            </a:r>
            <a:r>
              <a:rPr sz="1200" b="1" i="1" spc="215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estudiantado</a:t>
            </a:r>
            <a:r>
              <a:rPr sz="1200" dirty="0">
                <a:latin typeface="Times New Roman"/>
                <a:cs typeface="Times New Roman"/>
              </a:rPr>
              <a:t>,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emerge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categoría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inclusión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apoyada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principios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spc="-50" dirty="0">
                <a:latin typeface="Times New Roman"/>
                <a:cs typeface="Times New Roman"/>
              </a:rPr>
              <a:t>y </a:t>
            </a:r>
            <a:r>
              <a:rPr sz="1200" dirty="0">
                <a:latin typeface="Times New Roman"/>
                <a:cs typeface="Times New Roman"/>
              </a:rPr>
              <a:t>valores</a:t>
            </a:r>
            <a:r>
              <a:rPr sz="1200" spc="3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humanos;</a:t>
            </a:r>
            <a:r>
              <a:rPr sz="1200" spc="3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3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relación</a:t>
            </a:r>
            <a:r>
              <a:rPr sz="1200" spc="3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3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3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principales</a:t>
            </a:r>
            <a:r>
              <a:rPr sz="1200" spc="3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valores</a:t>
            </a:r>
            <a:r>
              <a:rPr sz="1200" spc="3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rectores</a:t>
            </a:r>
            <a:r>
              <a:rPr sz="1200" spc="3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inclusión,</a:t>
            </a:r>
            <a:r>
              <a:rPr sz="1200" spc="3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3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tiene</a:t>
            </a:r>
            <a:r>
              <a:rPr sz="1200" spc="33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convivencia,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respeto,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tolerancia,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justicia,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entendimiento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común,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participación,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responsabilidad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paz;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todo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marco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axiológico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puede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estimarse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adecuado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tanto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-25" dirty="0">
                <a:latin typeface="Times New Roman"/>
                <a:cs typeface="Times New Roman"/>
              </a:rPr>
              <a:t> los </a:t>
            </a:r>
            <a:r>
              <a:rPr sz="1200" dirty="0">
                <a:latin typeface="Times New Roman"/>
                <a:cs typeface="Times New Roman"/>
              </a:rPr>
              <a:t>estudiantes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demás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actores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proceso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educativo.</a:t>
            </a:r>
            <a:endParaRPr sz="1200" dirty="0">
              <a:latin typeface="Times New Roman"/>
              <a:cs typeface="Times New Roman"/>
            </a:endParaRPr>
          </a:p>
          <a:p>
            <a:pPr marL="375285" marR="5080" indent="-36322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torno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tercera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meta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general,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orientada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Ofrecer</a:t>
            </a:r>
            <a:r>
              <a:rPr sz="1200" b="1" i="1" spc="150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un</a:t>
            </a:r>
            <a:r>
              <a:rPr sz="1200" b="1" i="1" spc="140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currículo</a:t>
            </a:r>
            <a:r>
              <a:rPr sz="1200" b="1" i="1" spc="150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significativo</a:t>
            </a:r>
            <a:r>
              <a:rPr sz="1200" b="1" i="1" spc="150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que</a:t>
            </a:r>
            <a:r>
              <a:rPr sz="1200" b="1" i="1" spc="140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asegure</a:t>
            </a:r>
            <a:r>
              <a:rPr sz="1200" b="1" i="1" spc="145" dirty="0">
                <a:latin typeface="Times New Roman"/>
                <a:cs typeface="Times New Roman"/>
              </a:rPr>
              <a:t> </a:t>
            </a:r>
            <a:r>
              <a:rPr sz="1200" b="1" i="1" spc="-25" dirty="0">
                <a:latin typeface="Times New Roman"/>
                <a:cs typeface="Times New Roman"/>
              </a:rPr>
              <a:t>la </a:t>
            </a:r>
            <a:r>
              <a:rPr sz="1200" b="1" i="1" dirty="0">
                <a:latin typeface="Times New Roman"/>
                <a:cs typeface="Times New Roman"/>
              </a:rPr>
              <a:t>adquisición</a:t>
            </a:r>
            <a:r>
              <a:rPr sz="1200" b="1" i="1" spc="280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de</a:t>
            </a:r>
            <a:r>
              <a:rPr sz="1200" b="1" i="1" spc="265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las</a:t>
            </a:r>
            <a:r>
              <a:rPr sz="1200" b="1" i="1" spc="270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competencias</a:t>
            </a:r>
            <a:r>
              <a:rPr sz="1200" b="1" i="1" spc="280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básicas</a:t>
            </a:r>
            <a:r>
              <a:rPr sz="1200" b="1" i="1" spc="270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para</a:t>
            </a:r>
            <a:r>
              <a:rPr sz="1200" b="1" i="1" spc="270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el</a:t>
            </a:r>
            <a:r>
              <a:rPr sz="1200" b="1" i="1" spc="270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desarrollo</a:t>
            </a:r>
            <a:r>
              <a:rPr sz="1200" b="1" i="1" spc="275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personal</a:t>
            </a:r>
            <a:r>
              <a:rPr sz="1200" b="1" i="1" spc="254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y</a:t>
            </a:r>
            <a:r>
              <a:rPr sz="1200" b="1" i="1" spc="280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el</a:t>
            </a:r>
            <a:r>
              <a:rPr sz="1200" b="1" i="1" spc="280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ejercicio</a:t>
            </a:r>
            <a:r>
              <a:rPr sz="1200" b="1" i="1" spc="280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de</a:t>
            </a:r>
            <a:r>
              <a:rPr sz="1200" b="1" i="1" spc="260" dirty="0">
                <a:latin typeface="Times New Roman"/>
                <a:cs typeface="Times New Roman"/>
              </a:rPr>
              <a:t> </a:t>
            </a:r>
            <a:r>
              <a:rPr sz="1200" b="1" i="1" spc="-25" dirty="0">
                <a:latin typeface="Times New Roman"/>
                <a:cs typeface="Times New Roman"/>
              </a:rPr>
              <a:t>la </a:t>
            </a:r>
            <a:r>
              <a:rPr sz="1200" b="1" i="1" dirty="0">
                <a:latin typeface="Times New Roman"/>
                <a:cs typeface="Times New Roman"/>
              </a:rPr>
              <a:t>ciudadanía</a:t>
            </a:r>
            <a:r>
              <a:rPr sz="1200" b="1" i="1" spc="160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democrática:</a:t>
            </a:r>
            <a:r>
              <a:rPr sz="1200" b="1" i="1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educación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valores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logra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través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diferentes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actividades </a:t>
            </a:r>
            <a:r>
              <a:rPr sz="1200" dirty="0">
                <a:latin typeface="Times New Roman"/>
                <a:cs typeface="Times New Roman"/>
              </a:rPr>
              <a:t>educativas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promocionen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valores,</a:t>
            </a:r>
            <a:r>
              <a:rPr sz="1200" spc="3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tanto,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valores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enseñan</a:t>
            </a:r>
            <a:r>
              <a:rPr sz="1200" spc="310" dirty="0">
                <a:latin typeface="Times New Roman"/>
                <a:cs typeface="Times New Roman"/>
              </a:rPr>
              <a:t> </a:t>
            </a:r>
            <a:r>
              <a:rPr sz="1200" spc="-50" dirty="0">
                <a:latin typeface="Times New Roman"/>
                <a:cs typeface="Times New Roman"/>
              </a:rPr>
              <a:t>y </a:t>
            </a:r>
            <a:r>
              <a:rPr sz="1200" dirty="0">
                <a:latin typeface="Times New Roman"/>
                <a:cs typeface="Times New Roman"/>
              </a:rPr>
              <a:t>aprenden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igual modo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 conocimientos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habilidades,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universidad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 la</a:t>
            </a:r>
            <a:r>
              <a:rPr sz="1200" spc="-10" dirty="0">
                <a:latin typeface="Times New Roman"/>
                <a:cs typeface="Times New Roman"/>
              </a:rPr>
              <a:t> única </a:t>
            </a:r>
            <a:r>
              <a:rPr sz="1200" dirty="0">
                <a:latin typeface="Times New Roman"/>
                <a:cs typeface="Times New Roman"/>
              </a:rPr>
              <a:t>institución</a:t>
            </a:r>
            <a:r>
              <a:rPr sz="1200" spc="3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3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contribuye</a:t>
            </a:r>
            <a:r>
              <a:rPr sz="1200" spc="3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3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3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formación</a:t>
            </a:r>
            <a:r>
              <a:rPr sz="1200" spc="3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3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desarrollo</a:t>
            </a:r>
            <a:r>
              <a:rPr sz="1200" spc="3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éstos.</a:t>
            </a:r>
            <a:r>
              <a:rPr sz="1200" spc="3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Otra</a:t>
            </a:r>
            <a:r>
              <a:rPr sz="1200" spc="3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peculiaridad</a:t>
            </a:r>
            <a:r>
              <a:rPr sz="1200" spc="3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4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educación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valores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acuerdo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opinión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González,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(2007)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“su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carácter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intencional, </a:t>
            </a:r>
            <a:r>
              <a:rPr sz="1200" dirty="0">
                <a:latin typeface="Times New Roman"/>
                <a:cs typeface="Times New Roman"/>
              </a:rPr>
              <a:t>consciente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voluntad,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sólo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parte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educador,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sino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también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estudiante,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quien </a:t>
            </a:r>
            <a:r>
              <a:rPr sz="1200" dirty="0">
                <a:latin typeface="Times New Roman"/>
                <a:cs typeface="Times New Roman"/>
              </a:rPr>
              <a:t>debe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asumir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dicha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influencia a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partir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cultura” (p.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52).</a:t>
            </a:r>
            <a:endParaRPr sz="1200" dirty="0">
              <a:latin typeface="Times New Roman"/>
              <a:cs typeface="Times New Roman"/>
            </a:endParaRPr>
          </a:p>
          <a:p>
            <a:pPr marL="375285" marR="6985" indent="-363220" algn="just">
              <a:lnSpc>
                <a:spcPct val="100000"/>
              </a:lnSpc>
              <a:spcBef>
                <a:spcPts val="5"/>
              </a:spcBef>
            </a:pPr>
            <a:r>
              <a:rPr sz="1200" dirty="0">
                <a:latin typeface="Times New Roman"/>
                <a:cs typeface="Times New Roman"/>
              </a:rPr>
              <a:t>Considerando</a:t>
            </a:r>
            <a:r>
              <a:rPr sz="1200" spc="4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4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cuarta</a:t>
            </a:r>
            <a:r>
              <a:rPr sz="1200" spc="43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meta:</a:t>
            </a:r>
            <a:r>
              <a:rPr sz="1200" spc="425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Incrementar</a:t>
            </a:r>
            <a:r>
              <a:rPr sz="1200" b="1" i="1" spc="420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la</a:t>
            </a:r>
            <a:r>
              <a:rPr sz="1200" b="1" i="1" spc="420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participación</a:t>
            </a:r>
            <a:r>
              <a:rPr sz="1200" b="1" i="1" spc="440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de</a:t>
            </a:r>
            <a:r>
              <a:rPr sz="1200" b="1" i="1" spc="415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los</a:t>
            </a:r>
            <a:r>
              <a:rPr sz="1200" b="1" i="1" spc="425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jóvenes</a:t>
            </a:r>
            <a:r>
              <a:rPr sz="1200" b="1" i="1" spc="425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en</a:t>
            </a:r>
            <a:r>
              <a:rPr sz="1200" b="1" i="1" spc="425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la</a:t>
            </a:r>
            <a:r>
              <a:rPr sz="1200" b="1" i="1" spc="420" dirty="0">
                <a:latin typeface="Times New Roman"/>
                <a:cs typeface="Times New Roman"/>
              </a:rPr>
              <a:t> </a:t>
            </a:r>
            <a:r>
              <a:rPr sz="1200" b="1" i="1" spc="-10" dirty="0">
                <a:latin typeface="Times New Roman"/>
                <a:cs typeface="Times New Roman"/>
              </a:rPr>
              <a:t>educación </a:t>
            </a:r>
            <a:r>
              <a:rPr sz="1200" b="1" i="1" dirty="0">
                <a:latin typeface="Times New Roman"/>
                <a:cs typeface="Times New Roman"/>
              </a:rPr>
              <a:t>universitaria</a:t>
            </a:r>
            <a:r>
              <a:rPr sz="1200" dirty="0">
                <a:latin typeface="Times New Roman"/>
                <a:cs typeface="Times New Roman"/>
              </a:rPr>
              <a:t>,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importancia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derecho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educación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radica,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 que nos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abre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puertas </a:t>
            </a:r>
            <a:r>
              <a:rPr sz="1200" spc="-20" dirty="0">
                <a:latin typeface="Times New Roman"/>
                <a:cs typeface="Times New Roman"/>
              </a:rPr>
              <a:t>para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goce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otros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derechos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humanos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permitiendo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pleno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ejercicio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ciudadanía.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pleno </a:t>
            </a:r>
            <a:r>
              <a:rPr sz="1200" dirty="0">
                <a:latin typeface="Times New Roman"/>
                <a:cs typeface="Times New Roman"/>
              </a:rPr>
              <a:t>ejercicio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derecho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educación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exige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ésta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sea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calidad,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promoviendo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máximo </a:t>
            </a:r>
            <a:r>
              <a:rPr sz="1200" dirty="0">
                <a:latin typeface="Times New Roman"/>
                <a:cs typeface="Times New Roman"/>
              </a:rPr>
              <a:t>desarrollo</a:t>
            </a:r>
            <a:r>
              <a:rPr sz="1200" spc="10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0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10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múltiples</a:t>
            </a:r>
            <a:r>
              <a:rPr sz="1200" spc="10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potencialidades</a:t>
            </a:r>
            <a:r>
              <a:rPr sz="1200" spc="10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0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cada</a:t>
            </a:r>
            <a:r>
              <a:rPr sz="1200" spc="10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persona,</a:t>
            </a:r>
            <a:r>
              <a:rPr sz="1200" spc="11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0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través</a:t>
            </a:r>
            <a:r>
              <a:rPr sz="1200" spc="10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10" dirty="0">
                <a:latin typeface="Times New Roman"/>
                <a:cs typeface="Times New Roman"/>
              </a:rPr>
              <a:t>  </a:t>
            </a:r>
            <a:r>
              <a:rPr sz="1200" spc="-10" dirty="0">
                <a:latin typeface="Times New Roman"/>
                <a:cs typeface="Times New Roman"/>
              </a:rPr>
              <a:t>aprendizajes </a:t>
            </a:r>
            <a:r>
              <a:rPr sz="1200" dirty="0">
                <a:latin typeface="Times New Roman"/>
                <a:cs typeface="Times New Roman"/>
              </a:rPr>
              <a:t>socialmente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relevantes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experiencias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educativas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pertinentes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necesidades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características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individuos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contextos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desenvuelven.</a:t>
            </a:r>
            <a:endParaRPr sz="1200" dirty="0">
              <a:latin typeface="Times New Roman"/>
              <a:cs typeface="Times New Roman"/>
            </a:endParaRPr>
          </a:p>
          <a:p>
            <a:pPr marL="375285" marR="7620" indent="-36322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3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</a:t>
            </a:r>
            <a:r>
              <a:rPr sz="1200" spc="3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3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respecta</a:t>
            </a:r>
            <a:r>
              <a:rPr sz="1200" spc="3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3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3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quinta</a:t>
            </a:r>
            <a:r>
              <a:rPr sz="1200" spc="3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meta</a:t>
            </a:r>
            <a:r>
              <a:rPr sz="1200" spc="3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general</a:t>
            </a:r>
            <a:r>
              <a:rPr sz="1200" b="1" i="1" dirty="0">
                <a:latin typeface="Times New Roman"/>
                <a:cs typeface="Times New Roman"/>
              </a:rPr>
              <a:t>:</a:t>
            </a:r>
            <a:r>
              <a:rPr sz="1200" b="1" i="1" spc="320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Ofrecer</a:t>
            </a:r>
            <a:r>
              <a:rPr sz="1200" b="1" i="1" spc="320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a</a:t>
            </a:r>
            <a:r>
              <a:rPr sz="1200" b="1" i="1" spc="320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todas</a:t>
            </a:r>
            <a:r>
              <a:rPr sz="1200" b="1" i="1" spc="320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las</a:t>
            </a:r>
            <a:r>
              <a:rPr sz="1200" b="1" i="1" spc="320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personas</a:t>
            </a:r>
            <a:r>
              <a:rPr sz="1200" b="1" i="1" spc="305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oportunidades</a:t>
            </a:r>
            <a:r>
              <a:rPr sz="1200" b="1" i="1" spc="320" dirty="0">
                <a:latin typeface="Times New Roman"/>
                <a:cs typeface="Times New Roman"/>
              </a:rPr>
              <a:t> </a:t>
            </a:r>
            <a:r>
              <a:rPr sz="1200" b="1" i="1" spc="-25" dirty="0">
                <a:latin typeface="Times New Roman"/>
                <a:cs typeface="Times New Roman"/>
              </a:rPr>
              <a:t>de </a:t>
            </a:r>
            <a:r>
              <a:rPr sz="1200" b="1" i="1" dirty="0">
                <a:latin typeface="Times New Roman"/>
                <a:cs typeface="Times New Roman"/>
              </a:rPr>
              <a:t>educación</a:t>
            </a:r>
            <a:r>
              <a:rPr sz="1200" b="1" i="1" spc="75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a</a:t>
            </a:r>
            <a:r>
              <a:rPr sz="1200" b="1" i="1" spc="60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lo</a:t>
            </a:r>
            <a:r>
              <a:rPr sz="1200" b="1" i="1" spc="60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largo</a:t>
            </a:r>
            <a:r>
              <a:rPr sz="1200" b="1" i="1" spc="60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de</a:t>
            </a:r>
            <a:r>
              <a:rPr sz="1200" b="1" i="1" spc="55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toda</a:t>
            </a:r>
            <a:r>
              <a:rPr sz="1200" b="1" i="1" spc="70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la</a:t>
            </a:r>
            <a:r>
              <a:rPr sz="1200" b="1" i="1" spc="60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vida,</a:t>
            </a:r>
            <a:r>
              <a:rPr sz="1200" b="1" i="1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vincularidad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social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entre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sociedad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universidad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debe </a:t>
            </a:r>
            <a:r>
              <a:rPr sz="1200" dirty="0">
                <a:latin typeface="Times New Roman"/>
                <a:cs typeface="Times New Roman"/>
              </a:rPr>
              <a:t>ser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estrecha,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reflejo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entre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ambas,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implica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involucramiento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proceso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enseñanza </a:t>
            </a:r>
            <a:r>
              <a:rPr sz="1200" dirty="0">
                <a:latin typeface="Times New Roman"/>
                <a:cs typeface="Times New Roman"/>
              </a:rPr>
              <a:t>aprendizaje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vive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estudiante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Berkowitz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(1992)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plantea,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aspectos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relacionados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3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3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educación</a:t>
            </a:r>
            <a:r>
              <a:rPr sz="1200" spc="3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moral</a:t>
            </a:r>
            <a:r>
              <a:rPr sz="1200" spc="3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deben</a:t>
            </a:r>
            <a:r>
              <a:rPr sz="1200" spc="3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ser</a:t>
            </a:r>
            <a:r>
              <a:rPr sz="1200" spc="3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infundidos</a:t>
            </a:r>
            <a:r>
              <a:rPr sz="1200" spc="3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3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3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universidad,</a:t>
            </a:r>
            <a:r>
              <a:rPr sz="1200" spc="3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3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3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personal</a:t>
            </a:r>
            <a:r>
              <a:rPr sz="1200" spc="3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3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33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su </a:t>
            </a:r>
            <a:r>
              <a:rPr sz="1200" dirty="0">
                <a:latin typeface="Times New Roman"/>
                <a:cs typeface="Times New Roman"/>
              </a:rPr>
              <a:t>currículum.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Pero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urgente,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indispensable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actualidad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transformación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los </a:t>
            </a:r>
            <a:r>
              <a:rPr sz="1200" dirty="0">
                <a:latin typeface="Times New Roman"/>
                <a:cs typeface="Times New Roman"/>
              </a:rPr>
              <a:t>procesos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enseñanza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aprendizaje,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cuales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deben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sustentarse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currículo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innovador, </a:t>
            </a:r>
            <a:r>
              <a:rPr sz="1200" dirty="0">
                <a:latin typeface="Times New Roman"/>
                <a:cs typeface="Times New Roman"/>
              </a:rPr>
              <a:t>articulado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flexible,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administrado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docentes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capacitados y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motivados.</a:t>
            </a:r>
            <a:endParaRPr sz="1200" dirty="0">
              <a:latin typeface="Times New Roman"/>
              <a:cs typeface="Times New Roman"/>
            </a:endParaRPr>
          </a:p>
          <a:p>
            <a:pPr marL="375285" marR="7620" indent="-363220" algn="just">
              <a:lnSpc>
                <a:spcPct val="99200"/>
              </a:lnSpc>
              <a:spcBef>
                <a:spcPts val="15"/>
              </a:spcBef>
            </a:pP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referencia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análisis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sustancial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aproximación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teórica,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necesario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reflexionar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sobre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educación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valores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ya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plantea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urgencia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encontrar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medios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adecuados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llevar </a:t>
            </a:r>
            <a:r>
              <a:rPr sz="1200" dirty="0">
                <a:latin typeface="Times New Roman"/>
                <a:cs typeface="Times New Roman"/>
              </a:rPr>
              <a:t>adelante</a:t>
            </a:r>
            <a:r>
              <a:rPr sz="1200" spc="13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este</a:t>
            </a:r>
            <a:r>
              <a:rPr sz="1200" spc="12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objetivo</a:t>
            </a:r>
            <a:r>
              <a:rPr sz="1200" spc="13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fundamental</a:t>
            </a:r>
            <a:r>
              <a:rPr sz="1200" spc="13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13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quehacer</a:t>
            </a:r>
            <a:r>
              <a:rPr sz="1200" spc="12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educativo,</a:t>
            </a:r>
            <a:r>
              <a:rPr sz="1200" spc="14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13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piedra</a:t>
            </a:r>
            <a:r>
              <a:rPr sz="1200" spc="13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angular</a:t>
            </a:r>
            <a:r>
              <a:rPr sz="1200" spc="130" dirty="0">
                <a:latin typeface="Times New Roman"/>
                <a:cs typeface="Times New Roman"/>
              </a:rPr>
              <a:t>  </a:t>
            </a:r>
            <a:r>
              <a:rPr sz="1200" spc="-2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humanismo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ámbito</a:t>
            </a:r>
            <a:r>
              <a:rPr sz="1200" spc="-10" dirty="0">
                <a:latin typeface="Times New Roman"/>
                <a:cs typeface="Times New Roman"/>
              </a:rPr>
              <a:t> universitario.</a:t>
            </a:r>
            <a:endParaRPr sz="1200" dirty="0">
              <a:latin typeface="Times New Roman"/>
              <a:cs typeface="Times New Roman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1204366" y="8218864"/>
            <a:ext cx="4304665" cy="5556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ts val="1410"/>
              </a:lnSpc>
            </a:pPr>
            <a:r>
              <a:rPr sz="1200" b="1" dirty="0">
                <a:latin typeface="Times New Roman"/>
                <a:cs typeface="Times New Roman"/>
              </a:rPr>
              <a:t>Educación</a:t>
            </a:r>
            <a:r>
              <a:rPr sz="1200" b="1" spc="-6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Universitaria: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Una</a:t>
            </a:r>
            <a:r>
              <a:rPr sz="1200" b="1" spc="-4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Hermeneusis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Fenomenológica</a:t>
            </a:r>
            <a:r>
              <a:rPr sz="1200" b="1" spc="-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</a:t>
            </a:r>
            <a:r>
              <a:rPr sz="1200" b="1" spc="-55" dirty="0">
                <a:latin typeface="Times New Roman"/>
                <a:cs typeface="Times New Roman"/>
              </a:rPr>
              <a:t> </a:t>
            </a:r>
            <a:r>
              <a:rPr sz="1200" b="1" spc="-25" dirty="0">
                <a:latin typeface="Times New Roman"/>
                <a:cs typeface="Times New Roman"/>
              </a:rPr>
              <a:t>la</a:t>
            </a:r>
            <a:endParaRPr sz="1200">
              <a:latin typeface="Times New Roman"/>
              <a:cs typeface="Times New Roman"/>
            </a:endParaRPr>
          </a:p>
          <a:p>
            <a:pPr marL="352425" marR="342265" algn="ctr">
              <a:lnSpc>
                <a:spcPts val="1400"/>
              </a:lnSpc>
              <a:spcBef>
                <a:spcPts val="80"/>
              </a:spcBef>
            </a:pPr>
            <a:r>
              <a:rPr sz="1200" b="1" dirty="0">
                <a:latin typeface="Times New Roman"/>
                <a:cs typeface="Times New Roman"/>
              </a:rPr>
              <a:t>Calidad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Humana</a:t>
            </a:r>
            <a:r>
              <a:rPr sz="1200" b="1" spc="-3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los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Egresados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del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Área de</a:t>
            </a:r>
            <a:r>
              <a:rPr sz="1200" b="1" spc="-10" dirty="0">
                <a:latin typeface="Times New Roman"/>
                <a:cs typeface="Times New Roman"/>
              </a:rPr>
              <a:t> Ciencias </a:t>
            </a:r>
            <a:r>
              <a:rPr sz="1200" b="1" dirty="0">
                <a:latin typeface="Times New Roman"/>
                <a:cs typeface="Times New Roman"/>
              </a:rPr>
              <a:t>Económicas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la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Universidad</a:t>
            </a:r>
            <a:r>
              <a:rPr sz="1200" b="1" spc="-5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“Rómulo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Gallegos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2205608" y="8844618"/>
            <a:ext cx="2588895" cy="1943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410"/>
              </a:lnSpc>
            </a:pPr>
            <a:r>
              <a:rPr sz="1200" b="1" spc="-35" dirty="0">
                <a:latin typeface="Times New Roman"/>
                <a:cs typeface="Times New Roman"/>
              </a:rPr>
              <a:t>Dr.</a:t>
            </a:r>
            <a:r>
              <a:rPr sz="1200" b="1" spc="-4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Rolando</a:t>
            </a:r>
            <a:r>
              <a:rPr sz="1200" b="1" spc="-8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Allexer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Castillo</a:t>
            </a:r>
            <a:r>
              <a:rPr sz="1200" b="1" spc="-50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Villanueva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20" name="object 20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51544" rIns="0" bIns="0" rtlCol="0">
            <a:spAutoFit/>
          </a:bodyPr>
          <a:lstStyle/>
          <a:p>
            <a:pPr marL="240029">
              <a:lnSpc>
                <a:spcPts val="1410"/>
              </a:lnSpc>
            </a:pPr>
            <a:fld id="{81D60167-4931-47E6-BA6A-407CBD079E47}" type="slidenum">
              <a:rPr b="1" spc="-25" dirty="0">
                <a:latin typeface="Times New Roman"/>
                <a:cs typeface="Times New Roman"/>
              </a:rPr>
              <a:t>17</a:t>
            </a:fld>
            <a:endParaRPr b="1" spc="-25" dirty="0">
              <a:latin typeface="Times New Roman"/>
              <a:cs typeface="Times New Roman"/>
            </a:endParaRPr>
          </a:p>
        </p:txBody>
      </p:sp>
      <p:grpSp>
        <p:nvGrpSpPr>
          <p:cNvPr id="21" name="Grupo 20">
            <a:extLst>
              <a:ext uri="{FF2B5EF4-FFF2-40B4-BE49-F238E27FC236}">
                <a16:creationId xmlns:a16="http://schemas.microsoft.com/office/drawing/2014/main" id="{A2D57734-8BD5-1DEA-948C-8E8851A30263}"/>
              </a:ext>
            </a:extLst>
          </p:cNvPr>
          <p:cNvGrpSpPr/>
          <p:nvPr/>
        </p:nvGrpSpPr>
        <p:grpSpPr>
          <a:xfrm>
            <a:off x="192024" y="99280"/>
            <a:ext cx="6472351" cy="1452626"/>
            <a:chOff x="470065" y="1951410"/>
            <a:chExt cx="6665976" cy="1452626"/>
          </a:xfrm>
        </p:grpSpPr>
        <p:grpSp>
          <p:nvGrpSpPr>
            <p:cNvPr id="22" name="object 12">
              <a:extLst>
                <a:ext uri="{FF2B5EF4-FFF2-40B4-BE49-F238E27FC236}">
                  <a16:creationId xmlns:a16="http://schemas.microsoft.com/office/drawing/2014/main" id="{EC93C0BB-6FF6-B18C-9D7D-999F31568B75}"/>
                </a:ext>
              </a:extLst>
            </p:cNvPr>
            <p:cNvGrpSpPr/>
            <p:nvPr/>
          </p:nvGrpSpPr>
          <p:grpSpPr>
            <a:xfrm>
              <a:off x="470065" y="1951664"/>
              <a:ext cx="6665976" cy="1452372"/>
              <a:chOff x="96011" y="115823"/>
              <a:chExt cx="6665976" cy="1452372"/>
            </a:xfrm>
          </p:grpSpPr>
          <p:pic>
            <p:nvPicPr>
              <p:cNvPr id="26" name="object 13">
                <a:extLst>
                  <a:ext uri="{FF2B5EF4-FFF2-40B4-BE49-F238E27FC236}">
                    <a16:creationId xmlns:a16="http://schemas.microsoft.com/office/drawing/2014/main" id="{7A54779D-7CFA-CFB3-8755-05F73218E02F}"/>
                  </a:ext>
                </a:extLst>
              </p:cNvPr>
              <p:cNvPicPr/>
              <p:nvPr/>
            </p:nvPicPr>
            <p:blipFill>
              <a:blip r:embed="rId2" cstate="print"/>
              <a:stretch>
                <a:fillRect/>
              </a:stretch>
            </p:blipFill>
            <p:spPr>
              <a:xfrm>
                <a:off x="96011" y="115823"/>
                <a:ext cx="6665976" cy="1452372"/>
              </a:xfrm>
              <a:prstGeom prst="rect">
                <a:avLst/>
              </a:prstGeom>
            </p:spPr>
          </p:pic>
          <p:pic>
            <p:nvPicPr>
              <p:cNvPr id="27" name="object 14">
                <a:extLst>
                  <a:ext uri="{FF2B5EF4-FFF2-40B4-BE49-F238E27FC236}">
                    <a16:creationId xmlns:a16="http://schemas.microsoft.com/office/drawing/2014/main" id="{DC517E80-C3BB-CD06-96CF-583F78243798}"/>
                  </a:ext>
                </a:extLst>
              </p:cNvPr>
              <p:cNvPicPr/>
              <p:nvPr/>
            </p:nvPicPr>
            <p:blipFill>
              <a:blip r:embed="rId3" cstate="print"/>
              <a:stretch>
                <a:fillRect/>
              </a:stretch>
            </p:blipFill>
            <p:spPr>
              <a:xfrm>
                <a:off x="142849" y="142875"/>
                <a:ext cx="6572275" cy="1358646"/>
              </a:xfrm>
              <a:prstGeom prst="rect">
                <a:avLst/>
              </a:prstGeom>
            </p:spPr>
          </p:pic>
          <p:sp>
            <p:nvSpPr>
              <p:cNvPr id="28" name="object 15">
                <a:extLst>
                  <a:ext uri="{FF2B5EF4-FFF2-40B4-BE49-F238E27FC236}">
                    <a16:creationId xmlns:a16="http://schemas.microsoft.com/office/drawing/2014/main" id="{9C91F147-5653-F2A2-B41F-10050981FA50}"/>
                  </a:ext>
                </a:extLst>
              </p:cNvPr>
              <p:cNvSpPr/>
              <p:nvPr/>
            </p:nvSpPr>
            <p:spPr>
              <a:xfrm>
                <a:off x="142849" y="142875"/>
                <a:ext cx="6572884" cy="1358900"/>
              </a:xfrm>
              <a:custGeom>
                <a:avLst/>
                <a:gdLst/>
                <a:ahLst/>
                <a:cxnLst/>
                <a:rect l="l" t="t" r="r" b="b"/>
                <a:pathLst>
                  <a:path w="6572884" h="1358900">
                    <a:moveTo>
                      <a:pt x="0" y="226441"/>
                    </a:moveTo>
                    <a:lnTo>
                      <a:pt x="4600" y="180795"/>
                    </a:lnTo>
                    <a:lnTo>
                      <a:pt x="17795" y="138285"/>
                    </a:lnTo>
                    <a:lnTo>
                      <a:pt x="38673" y="99820"/>
                    </a:lnTo>
                    <a:lnTo>
                      <a:pt x="66324" y="66309"/>
                    </a:lnTo>
                    <a:lnTo>
                      <a:pt x="99837" y="38663"/>
                    </a:lnTo>
                    <a:lnTo>
                      <a:pt x="138301" y="17789"/>
                    </a:lnTo>
                    <a:lnTo>
                      <a:pt x="180806" y="4599"/>
                    </a:lnTo>
                    <a:lnTo>
                      <a:pt x="226440" y="0"/>
                    </a:lnTo>
                    <a:lnTo>
                      <a:pt x="6345834" y="0"/>
                    </a:lnTo>
                    <a:lnTo>
                      <a:pt x="6391480" y="4599"/>
                    </a:lnTo>
                    <a:lnTo>
                      <a:pt x="6433990" y="17789"/>
                    </a:lnTo>
                    <a:lnTo>
                      <a:pt x="6472455" y="38663"/>
                    </a:lnTo>
                    <a:lnTo>
                      <a:pt x="6505965" y="66309"/>
                    </a:lnTo>
                    <a:lnTo>
                      <a:pt x="6533612" y="99820"/>
                    </a:lnTo>
                    <a:lnTo>
                      <a:pt x="6554485" y="138285"/>
                    </a:lnTo>
                    <a:lnTo>
                      <a:pt x="6567676" y="180795"/>
                    </a:lnTo>
                    <a:lnTo>
                      <a:pt x="6572275" y="226441"/>
                    </a:lnTo>
                    <a:lnTo>
                      <a:pt x="6572275" y="1132204"/>
                    </a:lnTo>
                    <a:lnTo>
                      <a:pt x="6567676" y="1177850"/>
                    </a:lnTo>
                    <a:lnTo>
                      <a:pt x="6554485" y="1220360"/>
                    </a:lnTo>
                    <a:lnTo>
                      <a:pt x="6533612" y="1258825"/>
                    </a:lnTo>
                    <a:lnTo>
                      <a:pt x="6505965" y="1292336"/>
                    </a:lnTo>
                    <a:lnTo>
                      <a:pt x="6472455" y="1319982"/>
                    </a:lnTo>
                    <a:lnTo>
                      <a:pt x="6433990" y="1340856"/>
                    </a:lnTo>
                    <a:lnTo>
                      <a:pt x="6391480" y="1354046"/>
                    </a:lnTo>
                    <a:lnTo>
                      <a:pt x="6345834" y="1358646"/>
                    </a:lnTo>
                    <a:lnTo>
                      <a:pt x="226440" y="1358646"/>
                    </a:lnTo>
                    <a:lnTo>
                      <a:pt x="180806" y="1354046"/>
                    </a:lnTo>
                    <a:lnTo>
                      <a:pt x="138301" y="1340856"/>
                    </a:lnTo>
                    <a:lnTo>
                      <a:pt x="99837" y="1319982"/>
                    </a:lnTo>
                    <a:lnTo>
                      <a:pt x="66324" y="1292336"/>
                    </a:lnTo>
                    <a:lnTo>
                      <a:pt x="38673" y="1258825"/>
                    </a:lnTo>
                    <a:lnTo>
                      <a:pt x="17795" y="1220360"/>
                    </a:lnTo>
                    <a:lnTo>
                      <a:pt x="4600" y="1177850"/>
                    </a:lnTo>
                    <a:lnTo>
                      <a:pt x="0" y="1132204"/>
                    </a:lnTo>
                    <a:lnTo>
                      <a:pt x="0" y="226441"/>
                    </a:lnTo>
                    <a:close/>
                  </a:path>
                </a:pathLst>
              </a:custGeom>
              <a:ln w="9525">
                <a:solidFill>
                  <a:srgbClr val="55CE74"/>
                </a:solidFill>
              </a:ln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pic>
            <p:nvPicPr>
              <p:cNvPr id="29" name="object 16">
                <a:extLst>
                  <a:ext uri="{FF2B5EF4-FFF2-40B4-BE49-F238E27FC236}">
                    <a16:creationId xmlns:a16="http://schemas.microsoft.com/office/drawing/2014/main" id="{AD4DCEF2-3AC6-B94C-AC0B-1DE8C75EB815}"/>
                  </a:ext>
                </a:extLst>
              </p:cNvPr>
              <p:cNvPicPr/>
              <p:nvPr/>
            </p:nvPicPr>
            <p:blipFill>
              <a:blip r:embed="rId4" cstate="print"/>
              <a:stretch>
                <a:fillRect/>
              </a:stretch>
            </p:blipFill>
            <p:spPr>
              <a:xfrm>
                <a:off x="2500248" y="305930"/>
                <a:ext cx="1714500" cy="733945"/>
              </a:xfrm>
              <a:prstGeom prst="rect">
                <a:avLst/>
              </a:prstGeom>
            </p:spPr>
          </p:pic>
        </p:grpSp>
        <p:sp>
          <p:nvSpPr>
            <p:cNvPr id="23" name="object 16">
              <a:extLst>
                <a:ext uri="{FF2B5EF4-FFF2-40B4-BE49-F238E27FC236}">
                  <a16:creationId xmlns:a16="http://schemas.microsoft.com/office/drawing/2014/main" id="{5639D33C-7891-239B-C758-86D2CF15F814}"/>
                </a:ext>
              </a:extLst>
            </p:cNvPr>
            <p:cNvSpPr txBox="1"/>
            <p:nvPr/>
          </p:nvSpPr>
          <p:spPr>
            <a:xfrm>
              <a:off x="2775727" y="2875716"/>
              <a:ext cx="3332858" cy="391795"/>
            </a:xfrm>
            <a:prstGeom prst="rect">
              <a:avLst/>
            </a:prstGeom>
            <a:noFill/>
          </p:spPr>
          <p:txBody>
            <a:bodyPr vert="horz" wrap="square" lIns="0" tIns="12700" rIns="0" bIns="0" rtlCol="0">
              <a:spAutoFit/>
            </a:bodyPr>
            <a:lstStyle/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Volumen 4,  Número 1  Enero a Julio 2021</a:t>
              </a:r>
            </a:p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Revista Semestral. Venezuela</a:t>
              </a:r>
              <a:endParaRPr sz="1200" dirty="0">
                <a:latin typeface="Arial"/>
                <a:cs typeface="Arial"/>
              </a:endParaRPr>
            </a:p>
          </p:txBody>
        </p:sp>
        <p:pic>
          <p:nvPicPr>
            <p:cNvPr id="24" name="object 25">
              <a:extLst>
                <a:ext uri="{FF2B5EF4-FFF2-40B4-BE49-F238E27FC236}">
                  <a16:creationId xmlns:a16="http://schemas.microsoft.com/office/drawing/2014/main" id="{A7308002-44CE-9895-68EF-BDE61E2AEA0D}"/>
                </a:ext>
              </a:extLst>
            </p:cNvPr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470065" y="2027896"/>
              <a:ext cx="2305662" cy="1053903"/>
            </a:xfrm>
            <a:prstGeom prst="rect">
              <a:avLst/>
            </a:prstGeom>
          </p:spPr>
        </p:pic>
        <p:pic>
          <p:nvPicPr>
            <p:cNvPr id="25" name="object 31">
              <a:extLst>
                <a:ext uri="{FF2B5EF4-FFF2-40B4-BE49-F238E27FC236}">
                  <a16:creationId xmlns:a16="http://schemas.microsoft.com/office/drawing/2014/main" id="{90B2423D-8892-3F2F-2C3F-C043A61DDCCA}"/>
                </a:ext>
              </a:extLst>
            </p:cNvPr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4932681" y="1951410"/>
              <a:ext cx="1805304" cy="893889"/>
            </a:xfrm>
            <a:prstGeom prst="rect">
              <a:avLst/>
            </a:prstGeom>
          </p:spPr>
        </p:pic>
      </p:grpSp>
    </p:spTree>
  </p:cSld>
  <p:clrMapOvr>
    <a:masterClrMapping/>
  </p:clrMapOvr>
</p:sld>
</file>

<file path=ppt/slides/slide1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94485" y="115823"/>
            <a:ext cx="6669405" cy="8926195"/>
            <a:chOff x="94485" y="115823"/>
            <a:chExt cx="6669405" cy="8926195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204216" y="8651747"/>
              <a:ext cx="6518148" cy="158496"/>
            </a:xfrm>
            <a:prstGeom prst="rect">
              <a:avLst/>
            </a:prstGeom>
          </p:spPr>
        </p:pic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96012" y="115823"/>
              <a:ext cx="6665976" cy="1452372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42849" y="142875"/>
              <a:ext cx="6572275" cy="1358646"/>
            </a:xfrm>
            <a:prstGeom prst="rect">
              <a:avLst/>
            </a:prstGeom>
          </p:spPr>
        </p:pic>
        <p:sp>
          <p:nvSpPr>
            <p:cNvPr id="6" name="object 6"/>
            <p:cNvSpPr/>
            <p:nvPr/>
          </p:nvSpPr>
          <p:spPr>
            <a:xfrm>
              <a:off x="142849" y="142875"/>
              <a:ext cx="6572884" cy="1358900"/>
            </a:xfrm>
            <a:custGeom>
              <a:avLst/>
              <a:gdLst/>
              <a:ahLst/>
              <a:cxnLst/>
              <a:rect l="l" t="t" r="r" b="b"/>
              <a:pathLst>
                <a:path w="6572884" h="1358900">
                  <a:moveTo>
                    <a:pt x="0" y="226441"/>
                  </a:moveTo>
                  <a:lnTo>
                    <a:pt x="4600" y="180795"/>
                  </a:lnTo>
                  <a:lnTo>
                    <a:pt x="17795" y="138285"/>
                  </a:lnTo>
                  <a:lnTo>
                    <a:pt x="38673" y="99820"/>
                  </a:lnTo>
                  <a:lnTo>
                    <a:pt x="66324" y="66309"/>
                  </a:lnTo>
                  <a:lnTo>
                    <a:pt x="99837" y="38663"/>
                  </a:lnTo>
                  <a:lnTo>
                    <a:pt x="138301" y="17789"/>
                  </a:lnTo>
                  <a:lnTo>
                    <a:pt x="180806" y="4599"/>
                  </a:lnTo>
                  <a:lnTo>
                    <a:pt x="226440" y="0"/>
                  </a:lnTo>
                  <a:lnTo>
                    <a:pt x="6345834" y="0"/>
                  </a:lnTo>
                  <a:lnTo>
                    <a:pt x="6391480" y="4599"/>
                  </a:lnTo>
                  <a:lnTo>
                    <a:pt x="6433990" y="17789"/>
                  </a:lnTo>
                  <a:lnTo>
                    <a:pt x="6472455" y="38663"/>
                  </a:lnTo>
                  <a:lnTo>
                    <a:pt x="6505965" y="66309"/>
                  </a:lnTo>
                  <a:lnTo>
                    <a:pt x="6533612" y="99820"/>
                  </a:lnTo>
                  <a:lnTo>
                    <a:pt x="6554485" y="138285"/>
                  </a:lnTo>
                  <a:lnTo>
                    <a:pt x="6567676" y="180795"/>
                  </a:lnTo>
                  <a:lnTo>
                    <a:pt x="6572275" y="226441"/>
                  </a:lnTo>
                  <a:lnTo>
                    <a:pt x="6572275" y="1132204"/>
                  </a:lnTo>
                  <a:lnTo>
                    <a:pt x="6567676" y="1177850"/>
                  </a:lnTo>
                  <a:lnTo>
                    <a:pt x="6554485" y="1220360"/>
                  </a:lnTo>
                  <a:lnTo>
                    <a:pt x="6533612" y="1258825"/>
                  </a:lnTo>
                  <a:lnTo>
                    <a:pt x="6505965" y="1292336"/>
                  </a:lnTo>
                  <a:lnTo>
                    <a:pt x="6472455" y="1319982"/>
                  </a:lnTo>
                  <a:lnTo>
                    <a:pt x="6433990" y="1340856"/>
                  </a:lnTo>
                  <a:lnTo>
                    <a:pt x="6391480" y="1354046"/>
                  </a:lnTo>
                  <a:lnTo>
                    <a:pt x="6345834" y="1358646"/>
                  </a:lnTo>
                  <a:lnTo>
                    <a:pt x="226440" y="1358646"/>
                  </a:lnTo>
                  <a:lnTo>
                    <a:pt x="180806" y="1354046"/>
                  </a:lnTo>
                  <a:lnTo>
                    <a:pt x="138301" y="1340856"/>
                  </a:lnTo>
                  <a:lnTo>
                    <a:pt x="99837" y="1319982"/>
                  </a:lnTo>
                  <a:lnTo>
                    <a:pt x="66324" y="1292336"/>
                  </a:lnTo>
                  <a:lnTo>
                    <a:pt x="38673" y="1258825"/>
                  </a:lnTo>
                  <a:lnTo>
                    <a:pt x="17795" y="1220360"/>
                  </a:lnTo>
                  <a:lnTo>
                    <a:pt x="4600" y="1177850"/>
                  </a:lnTo>
                  <a:lnTo>
                    <a:pt x="0" y="1132204"/>
                  </a:lnTo>
                  <a:lnTo>
                    <a:pt x="0" y="226441"/>
                  </a:lnTo>
                  <a:close/>
                </a:path>
              </a:pathLst>
            </a:custGeom>
            <a:ln w="9525">
              <a:solidFill>
                <a:srgbClr val="55CE7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" name="object 7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2500248" y="305930"/>
              <a:ext cx="1714500" cy="733945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2738628" y="1024127"/>
              <a:ext cx="1897379" cy="371855"/>
            </a:xfrm>
            <a:prstGeom prst="rect">
              <a:avLst/>
            </a:prstGeom>
          </p:spPr>
        </p:pic>
        <p:pic>
          <p:nvPicPr>
            <p:cNvPr id="9" name="object 9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4401312" y="1024127"/>
              <a:ext cx="1577339" cy="371855"/>
            </a:xfrm>
            <a:prstGeom prst="rect">
              <a:avLst/>
            </a:prstGeom>
          </p:spPr>
        </p:pic>
        <p:pic>
          <p:nvPicPr>
            <p:cNvPr id="10" name="object 10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3169920" y="1207007"/>
              <a:ext cx="1546859" cy="371855"/>
            </a:xfrm>
            <a:prstGeom prst="rect">
              <a:avLst/>
            </a:prstGeom>
          </p:spPr>
        </p:pic>
        <p:pic>
          <p:nvPicPr>
            <p:cNvPr id="11" name="object 11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4482083" y="1207007"/>
              <a:ext cx="284988" cy="371855"/>
            </a:xfrm>
            <a:prstGeom prst="rect">
              <a:avLst/>
            </a:prstGeom>
          </p:spPr>
        </p:pic>
        <p:pic>
          <p:nvPicPr>
            <p:cNvPr id="12" name="object 12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4571999" y="1207007"/>
              <a:ext cx="1013460" cy="371855"/>
            </a:xfrm>
            <a:prstGeom prst="rect">
              <a:avLst/>
            </a:prstGeom>
          </p:spPr>
        </p:pic>
        <p:pic>
          <p:nvPicPr>
            <p:cNvPr id="13" name="object 13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324612" y="234695"/>
              <a:ext cx="1719072" cy="1341120"/>
            </a:xfrm>
            <a:prstGeom prst="rect">
              <a:avLst/>
            </a:prstGeom>
          </p:spPr>
        </p:pic>
        <p:pic>
          <p:nvPicPr>
            <p:cNvPr id="14" name="object 14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5606795" y="8193022"/>
              <a:ext cx="1092707" cy="848868"/>
            </a:xfrm>
            <a:prstGeom prst="rect">
              <a:avLst/>
            </a:prstGeom>
          </p:spPr>
        </p:pic>
        <p:pic>
          <p:nvPicPr>
            <p:cNvPr id="15" name="object 15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109728" y="8193022"/>
              <a:ext cx="1092708" cy="848868"/>
            </a:xfrm>
            <a:prstGeom prst="rect">
              <a:avLst/>
            </a:prstGeom>
          </p:spPr>
        </p:pic>
      </p:grpSp>
      <p:sp>
        <p:nvSpPr>
          <p:cNvPr id="16" name="object 16"/>
          <p:cNvSpPr txBox="1"/>
          <p:nvPr/>
        </p:nvSpPr>
        <p:spPr>
          <a:xfrm>
            <a:off x="221691" y="1068451"/>
            <a:ext cx="6380480" cy="6541134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063875" marR="735330" indent="-431800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Arial"/>
                <a:cs typeface="Arial"/>
              </a:rPr>
              <a:t>6ta.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Edición</a:t>
            </a:r>
            <a:r>
              <a:rPr sz="1200" b="1" spc="-10" dirty="0">
                <a:latin typeface="Arial"/>
                <a:cs typeface="Arial"/>
              </a:rPr>
              <a:t> Volumen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I</a:t>
            </a:r>
            <a:r>
              <a:rPr sz="1200" b="1" spc="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Enero</a:t>
            </a:r>
            <a:r>
              <a:rPr sz="1200" b="1" spc="-3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a</a:t>
            </a:r>
            <a:r>
              <a:rPr sz="1200" b="1" spc="-2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Julio</a:t>
            </a:r>
            <a:r>
              <a:rPr sz="1200" b="1" spc="-5" dirty="0">
                <a:latin typeface="Arial"/>
                <a:cs typeface="Arial"/>
              </a:rPr>
              <a:t> </a:t>
            </a:r>
            <a:r>
              <a:rPr sz="1200" b="1" spc="-20" dirty="0">
                <a:latin typeface="Arial"/>
                <a:cs typeface="Arial"/>
              </a:rPr>
              <a:t>2021 </a:t>
            </a:r>
            <a:r>
              <a:rPr sz="1200" b="1" dirty="0">
                <a:latin typeface="Arial"/>
                <a:cs typeface="Arial"/>
              </a:rPr>
              <a:t>Revista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Semestral-</a:t>
            </a:r>
            <a:r>
              <a:rPr sz="1200" b="1" spc="-40" dirty="0">
                <a:latin typeface="Arial"/>
                <a:cs typeface="Arial"/>
              </a:rPr>
              <a:t> </a:t>
            </a:r>
            <a:r>
              <a:rPr sz="1200" b="1" spc="-10" dirty="0">
                <a:latin typeface="Arial"/>
                <a:cs typeface="Arial"/>
              </a:rPr>
              <a:t>Venezuela</a:t>
            </a:r>
            <a:endParaRPr sz="12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869"/>
              </a:spcBef>
            </a:pPr>
            <a:endParaRPr sz="1200">
              <a:latin typeface="Arial"/>
              <a:cs typeface="Arial"/>
            </a:endParaRPr>
          </a:p>
          <a:p>
            <a:pPr marL="932180" marR="820419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…la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sexualidad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humana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proceso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evolutivo,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experiencia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personal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4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4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expresión</a:t>
            </a:r>
            <a:r>
              <a:rPr sz="1200" spc="4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4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comportamiento,</a:t>
            </a:r>
            <a:r>
              <a:rPr sz="1200" spc="4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4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significado</a:t>
            </a:r>
            <a:r>
              <a:rPr sz="1200" spc="4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profundo</a:t>
            </a:r>
            <a:r>
              <a:rPr sz="1200" spc="4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459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sexualidad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nuestras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vidas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confina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dormitorio,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noche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ni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spc="-50" dirty="0">
                <a:latin typeface="Times New Roman"/>
                <a:cs typeface="Times New Roman"/>
              </a:rPr>
              <a:t>a </a:t>
            </a:r>
            <a:r>
              <a:rPr sz="1200" dirty="0">
                <a:latin typeface="Times New Roman"/>
                <a:cs typeface="Times New Roman"/>
              </a:rPr>
              <a:t>ninguna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parte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específica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cuerpo.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Nuestra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sexualidad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parte de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nuestra </a:t>
            </a:r>
            <a:r>
              <a:rPr sz="1200" dirty="0">
                <a:latin typeface="Times New Roman"/>
                <a:cs typeface="Times New Roman"/>
              </a:rPr>
              <a:t>identidad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básica;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expresa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nuestro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estilo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vida,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nuestros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papeles </a:t>
            </a:r>
            <a:r>
              <a:rPr sz="1200" dirty="0">
                <a:latin typeface="Times New Roman"/>
                <a:cs typeface="Times New Roman"/>
              </a:rPr>
              <a:t>masculinos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femeninos,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modos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tenemos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expresar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nuestro </a:t>
            </a:r>
            <a:r>
              <a:rPr sz="1200" dirty="0">
                <a:latin typeface="Times New Roman"/>
                <a:cs typeface="Times New Roman"/>
              </a:rPr>
              <a:t>afecto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también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nuestro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comportamiento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erótico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(p.709).</a:t>
            </a:r>
            <a:endParaRPr sz="1200">
              <a:latin typeface="Times New Roman"/>
              <a:cs typeface="Times New Roman"/>
            </a:endParaRPr>
          </a:p>
          <a:p>
            <a:pPr marL="375285" marR="7620" indent="-363220" algn="just">
              <a:lnSpc>
                <a:spcPct val="100000"/>
              </a:lnSpc>
              <a:spcBef>
                <a:spcPts val="700"/>
              </a:spcBef>
            </a:pP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Organización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Panamericana de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Salud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(OPS)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sexualidad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parte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primordial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compleja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ser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humano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abarca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varios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aspectos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como: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sexo,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además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género,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identidad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sexual,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3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orientación</a:t>
            </a:r>
            <a:r>
              <a:rPr sz="1200" spc="3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sexual,</a:t>
            </a:r>
            <a:r>
              <a:rPr sz="1200" spc="3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3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vinculación</a:t>
            </a:r>
            <a:r>
              <a:rPr sz="1200" spc="3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afectiva,</a:t>
            </a:r>
            <a:r>
              <a:rPr sz="1200" spc="3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3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amor</a:t>
            </a:r>
            <a:r>
              <a:rPr sz="1200" spc="3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3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reproducción.</a:t>
            </a:r>
            <a:r>
              <a:rPr sz="1200" spc="3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32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Organización </a:t>
            </a:r>
            <a:r>
              <a:rPr sz="1200" dirty="0">
                <a:latin typeface="Times New Roman"/>
                <a:cs typeface="Times New Roman"/>
              </a:rPr>
              <a:t>Mundial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Salud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define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sexualidad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como: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aspecto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central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ser humano,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largo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vida.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Abarca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sexo,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identidades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papeles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género,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erotismo,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placer,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intimidad,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 reproducción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 orientación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sexual.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 vive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 expresa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 través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 </a:t>
            </a:r>
            <a:r>
              <a:rPr sz="1200" spc="-10" dirty="0">
                <a:latin typeface="Times New Roman"/>
                <a:cs typeface="Times New Roman"/>
              </a:rPr>
              <a:t>pensamientos, </a:t>
            </a:r>
            <a:r>
              <a:rPr sz="1200" dirty="0">
                <a:latin typeface="Times New Roman"/>
                <a:cs typeface="Times New Roman"/>
              </a:rPr>
              <a:t>fantasías,</a:t>
            </a:r>
            <a:r>
              <a:rPr sz="1200" spc="4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deseos,</a:t>
            </a:r>
            <a:r>
              <a:rPr sz="1200" spc="4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creencias,</a:t>
            </a:r>
            <a:r>
              <a:rPr sz="1200" spc="4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actitudes,</a:t>
            </a:r>
            <a:r>
              <a:rPr sz="1200" spc="4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valores,</a:t>
            </a:r>
            <a:r>
              <a:rPr sz="1200" spc="48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conductas,</a:t>
            </a:r>
            <a:r>
              <a:rPr sz="1200" spc="4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prácticas,</a:t>
            </a:r>
            <a:r>
              <a:rPr sz="1200" spc="4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papeles</a:t>
            </a:r>
            <a:r>
              <a:rPr sz="1200" spc="4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45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relaciones </a:t>
            </a:r>
            <a:r>
              <a:rPr sz="1200" dirty="0">
                <a:latin typeface="Times New Roman"/>
                <a:cs typeface="Times New Roman"/>
              </a:rPr>
              <a:t>interpersonales.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sexualidad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puede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incluir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todas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estas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dimensiones,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obstante,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todas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ellas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viven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expresan</a:t>
            </a:r>
            <a:r>
              <a:rPr sz="1200" spc="-10" dirty="0">
                <a:latin typeface="Times New Roman"/>
                <a:cs typeface="Times New Roman"/>
              </a:rPr>
              <a:t> siempre.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635"/>
              </a:spcBef>
            </a:pPr>
            <a:endParaRPr sz="12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</a:pPr>
            <a:r>
              <a:rPr sz="1200" b="1" dirty="0">
                <a:latin typeface="Times New Roman"/>
                <a:cs typeface="Times New Roman"/>
              </a:rPr>
              <a:t>El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Rol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del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Docente</a:t>
            </a:r>
            <a:r>
              <a:rPr sz="1200" b="1" spc="-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en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la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Educación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para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la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Diversidad.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9"/>
              </a:spcBef>
            </a:pPr>
            <a:endParaRPr sz="1200">
              <a:latin typeface="Times New Roman"/>
              <a:cs typeface="Times New Roman"/>
            </a:endParaRPr>
          </a:p>
          <a:p>
            <a:pPr marL="375285" marR="5080" indent="-363220" algn="just">
              <a:lnSpc>
                <a:spcPct val="99800"/>
              </a:lnSpc>
              <a:spcBef>
                <a:spcPts val="5"/>
              </a:spcBef>
            </a:pPr>
            <a:r>
              <a:rPr sz="1200" dirty="0">
                <a:latin typeface="Times New Roman"/>
                <a:cs typeface="Times New Roman"/>
              </a:rPr>
              <a:t>Cuando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piensa en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rol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docente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nuevo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milenio,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dice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debe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estar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vanguardia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en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tendencias,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intereses,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motivaciones,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necesidades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plantean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sistemas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educativos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éstos,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población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estudiantil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cada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vez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más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diversa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compleja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exige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docentes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unas </a:t>
            </a:r>
            <a:r>
              <a:rPr sz="1200" dirty="0">
                <a:latin typeface="Times New Roman"/>
                <a:cs typeface="Times New Roman"/>
              </a:rPr>
              <a:t>competencias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desbordan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labor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aulas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ubican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auténtico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maestro,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gestor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spc="-50" dirty="0">
                <a:latin typeface="Times New Roman"/>
                <a:cs typeface="Times New Roman"/>
              </a:rPr>
              <a:t>e </a:t>
            </a:r>
            <a:r>
              <a:rPr sz="1200" dirty="0">
                <a:latin typeface="Times New Roman"/>
                <a:cs typeface="Times New Roman"/>
              </a:rPr>
              <a:t>investigador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que,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dentro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enfoque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centrado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aprendizaje,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reconoce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necesidades </a:t>
            </a:r>
            <a:r>
              <a:rPr sz="1200" dirty="0">
                <a:latin typeface="Times New Roman"/>
                <a:cs typeface="Times New Roman"/>
              </a:rPr>
              <a:t>educativas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 sus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alumnos, domina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 conocimientos propios de su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disciplina,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maneja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recursos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0" dirty="0">
                <a:latin typeface="Times New Roman"/>
                <a:cs typeface="Times New Roman"/>
              </a:rPr>
              <a:t>y </a:t>
            </a:r>
            <a:r>
              <a:rPr sz="1200" dirty="0">
                <a:latin typeface="Times New Roman"/>
                <a:cs typeface="Times New Roman"/>
              </a:rPr>
              <a:t>estrategias para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asegurar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participación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aprendizaje,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pero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ante todo le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demandan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amplio </a:t>
            </a:r>
            <a:r>
              <a:rPr sz="1200" dirty="0">
                <a:latin typeface="Times New Roman"/>
                <a:cs typeface="Times New Roman"/>
              </a:rPr>
              <a:t>sentido,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todas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sus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prácticas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ejercicio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tornen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coherentes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pertinentes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hacia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procesos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inclusión</a:t>
            </a:r>
            <a:r>
              <a:rPr sz="1200" spc="3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3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atención</a:t>
            </a:r>
            <a:r>
              <a:rPr sz="1200" spc="3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3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3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diversidad.</a:t>
            </a:r>
            <a:r>
              <a:rPr sz="1200" spc="3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3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síntesis,</a:t>
            </a:r>
            <a:r>
              <a:rPr sz="1200" spc="3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3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fortalecimiento</a:t>
            </a:r>
            <a:r>
              <a:rPr sz="1200" spc="3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3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profesión</a:t>
            </a:r>
            <a:r>
              <a:rPr sz="1200" spc="395" dirty="0">
                <a:latin typeface="Times New Roman"/>
                <a:cs typeface="Times New Roman"/>
              </a:rPr>
              <a:t> </a:t>
            </a:r>
            <a:r>
              <a:rPr sz="1200" spc="-50" dirty="0">
                <a:latin typeface="Times New Roman"/>
                <a:cs typeface="Times New Roman"/>
              </a:rPr>
              <a:t>y </a:t>
            </a:r>
            <a:r>
              <a:rPr sz="1200" dirty="0">
                <a:latin typeface="Times New Roman"/>
                <a:cs typeface="Times New Roman"/>
              </a:rPr>
              <a:t>perfeccionamiento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docente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representa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todo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reto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exige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transformaciones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estructurales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permitan apropiar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perfil a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estas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exigencias.</a:t>
            </a:r>
            <a:endParaRPr sz="1200">
              <a:latin typeface="Times New Roman"/>
              <a:cs typeface="Times New Roman"/>
            </a:endParaRPr>
          </a:p>
        </p:txBody>
      </p:sp>
      <p:pic>
        <p:nvPicPr>
          <p:cNvPr id="17" name="object 17"/>
          <p:cNvPicPr/>
          <p:nvPr/>
        </p:nvPicPr>
        <p:blipFill>
          <a:blip r:embed="rId13" cstate="print"/>
          <a:stretch>
            <a:fillRect/>
          </a:stretch>
        </p:blipFill>
        <p:spPr>
          <a:xfrm>
            <a:off x="4581144" y="149034"/>
            <a:ext cx="1805304" cy="893889"/>
          </a:xfrm>
          <a:prstGeom prst="rect">
            <a:avLst/>
          </a:prstGeom>
        </p:spPr>
      </p:pic>
      <p:sp>
        <p:nvSpPr>
          <p:cNvPr id="18" name="object 18"/>
          <p:cNvSpPr txBox="1"/>
          <p:nvPr/>
        </p:nvSpPr>
        <p:spPr>
          <a:xfrm>
            <a:off x="2047113" y="8379026"/>
            <a:ext cx="2833370" cy="1739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250"/>
              </a:lnSpc>
            </a:pPr>
            <a:r>
              <a:rPr sz="1050" b="1" dirty="0">
                <a:latin typeface="Times New Roman"/>
                <a:cs typeface="Times New Roman"/>
              </a:rPr>
              <a:t>La</a:t>
            </a:r>
            <a:r>
              <a:rPr sz="1050" b="1" spc="-30" dirty="0">
                <a:latin typeface="Times New Roman"/>
                <a:cs typeface="Times New Roman"/>
              </a:rPr>
              <a:t> </a:t>
            </a:r>
            <a:r>
              <a:rPr sz="1050" b="1" dirty="0">
                <a:latin typeface="Times New Roman"/>
                <a:cs typeface="Times New Roman"/>
              </a:rPr>
              <a:t>Homosexualidad</a:t>
            </a:r>
            <a:r>
              <a:rPr sz="1050" b="1" spc="-25" dirty="0">
                <a:latin typeface="Times New Roman"/>
                <a:cs typeface="Times New Roman"/>
              </a:rPr>
              <a:t> </a:t>
            </a:r>
            <a:r>
              <a:rPr sz="1050" b="1" dirty="0">
                <a:latin typeface="Times New Roman"/>
                <a:cs typeface="Times New Roman"/>
              </a:rPr>
              <a:t>en</a:t>
            </a:r>
            <a:r>
              <a:rPr sz="1050" b="1" spc="-25" dirty="0">
                <a:latin typeface="Times New Roman"/>
                <a:cs typeface="Times New Roman"/>
              </a:rPr>
              <a:t> </a:t>
            </a:r>
            <a:r>
              <a:rPr sz="1050" b="1" dirty="0">
                <a:latin typeface="Times New Roman"/>
                <a:cs typeface="Times New Roman"/>
              </a:rPr>
              <a:t>los</a:t>
            </a:r>
            <a:r>
              <a:rPr sz="1050" b="1" spc="-15" dirty="0">
                <a:latin typeface="Times New Roman"/>
                <a:cs typeface="Times New Roman"/>
              </a:rPr>
              <a:t> </a:t>
            </a:r>
            <a:r>
              <a:rPr sz="1050" b="1" dirty="0">
                <a:latin typeface="Times New Roman"/>
                <a:cs typeface="Times New Roman"/>
              </a:rPr>
              <a:t>Ambientes</a:t>
            </a:r>
            <a:r>
              <a:rPr sz="1050" b="1" spc="-20" dirty="0">
                <a:latin typeface="Times New Roman"/>
                <a:cs typeface="Times New Roman"/>
              </a:rPr>
              <a:t> </a:t>
            </a:r>
            <a:r>
              <a:rPr sz="1050" b="1" spc="-10" dirty="0">
                <a:latin typeface="Times New Roman"/>
                <a:cs typeface="Times New Roman"/>
              </a:rPr>
              <a:t>Educativos</a:t>
            </a:r>
            <a:endParaRPr sz="1050">
              <a:latin typeface="Times New Roman"/>
              <a:cs typeface="Times New Roman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2467101" y="8754397"/>
            <a:ext cx="1991995" cy="1943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410"/>
              </a:lnSpc>
            </a:pPr>
            <a:r>
              <a:rPr sz="1200" b="1" spc="-35" dirty="0">
                <a:latin typeface="Times New Roman"/>
                <a:cs typeface="Times New Roman"/>
              </a:rPr>
              <a:t>Dr.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José</a:t>
            </a:r>
            <a:r>
              <a:rPr sz="1200" b="1" spc="-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Rafael</a:t>
            </a:r>
            <a:r>
              <a:rPr sz="1200" b="1" spc="-7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Abreu</a:t>
            </a:r>
            <a:r>
              <a:rPr sz="1200" b="1" spc="-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Fuentes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20" name="object 20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46363" rIns="0" bIns="0" rtlCol="0">
            <a:spAutoFit/>
          </a:bodyPr>
          <a:lstStyle/>
          <a:p>
            <a:pPr marL="45085">
              <a:lnSpc>
                <a:spcPts val="1410"/>
              </a:lnSpc>
            </a:pPr>
            <a:fld id="{81D60167-4931-47E6-BA6A-407CBD079E47}" type="slidenum">
              <a:rPr spc="-25" dirty="0"/>
              <a:t>170</a:t>
            </a:fld>
            <a:endParaRPr spc="-25" dirty="0"/>
          </a:p>
        </p:txBody>
      </p:sp>
      <p:grpSp>
        <p:nvGrpSpPr>
          <p:cNvPr id="21" name="Grupo 20">
            <a:extLst>
              <a:ext uri="{FF2B5EF4-FFF2-40B4-BE49-F238E27FC236}">
                <a16:creationId xmlns:a16="http://schemas.microsoft.com/office/drawing/2014/main" id="{DE0420D9-EB1E-C97F-D0DE-40C0E98E9D85}"/>
              </a:ext>
            </a:extLst>
          </p:cNvPr>
          <p:cNvGrpSpPr/>
          <p:nvPr/>
        </p:nvGrpSpPr>
        <p:grpSpPr>
          <a:xfrm>
            <a:off x="109728" y="81789"/>
            <a:ext cx="6665976" cy="1452626"/>
            <a:chOff x="470065" y="1951410"/>
            <a:chExt cx="6665976" cy="1452626"/>
          </a:xfrm>
        </p:grpSpPr>
        <p:grpSp>
          <p:nvGrpSpPr>
            <p:cNvPr id="22" name="object 12">
              <a:extLst>
                <a:ext uri="{FF2B5EF4-FFF2-40B4-BE49-F238E27FC236}">
                  <a16:creationId xmlns:a16="http://schemas.microsoft.com/office/drawing/2014/main" id="{4168D6E3-7372-9FE8-AB9C-61D52B5163CE}"/>
                </a:ext>
              </a:extLst>
            </p:cNvPr>
            <p:cNvGrpSpPr/>
            <p:nvPr/>
          </p:nvGrpSpPr>
          <p:grpSpPr>
            <a:xfrm>
              <a:off x="470065" y="1951664"/>
              <a:ext cx="6665976" cy="1452372"/>
              <a:chOff x="96011" y="115823"/>
              <a:chExt cx="6665976" cy="1452372"/>
            </a:xfrm>
          </p:grpSpPr>
          <p:pic>
            <p:nvPicPr>
              <p:cNvPr id="26" name="object 13">
                <a:extLst>
                  <a:ext uri="{FF2B5EF4-FFF2-40B4-BE49-F238E27FC236}">
                    <a16:creationId xmlns:a16="http://schemas.microsoft.com/office/drawing/2014/main" id="{89BC0188-59C8-3F8E-8A01-EF1B4DCC7913}"/>
                  </a:ext>
                </a:extLst>
              </p:cNvPr>
              <p:cNvPicPr/>
              <p:nvPr/>
            </p:nvPicPr>
            <p:blipFill>
              <a:blip r:embed="rId3" cstate="print"/>
              <a:stretch>
                <a:fillRect/>
              </a:stretch>
            </p:blipFill>
            <p:spPr>
              <a:xfrm>
                <a:off x="96011" y="115823"/>
                <a:ext cx="6665976" cy="1452372"/>
              </a:xfrm>
              <a:prstGeom prst="rect">
                <a:avLst/>
              </a:prstGeom>
            </p:spPr>
          </p:pic>
          <p:pic>
            <p:nvPicPr>
              <p:cNvPr id="27" name="object 14">
                <a:extLst>
                  <a:ext uri="{FF2B5EF4-FFF2-40B4-BE49-F238E27FC236}">
                    <a16:creationId xmlns:a16="http://schemas.microsoft.com/office/drawing/2014/main" id="{6EA56BE7-10AB-D26E-4166-4AE10B55AF02}"/>
                  </a:ext>
                </a:extLst>
              </p:cNvPr>
              <p:cNvPicPr/>
              <p:nvPr/>
            </p:nvPicPr>
            <p:blipFill>
              <a:blip r:embed="rId4" cstate="print"/>
              <a:stretch>
                <a:fillRect/>
              </a:stretch>
            </p:blipFill>
            <p:spPr>
              <a:xfrm>
                <a:off x="142849" y="142875"/>
                <a:ext cx="6572275" cy="1358646"/>
              </a:xfrm>
              <a:prstGeom prst="rect">
                <a:avLst/>
              </a:prstGeom>
            </p:spPr>
          </p:pic>
          <p:sp>
            <p:nvSpPr>
              <p:cNvPr id="28" name="object 15">
                <a:extLst>
                  <a:ext uri="{FF2B5EF4-FFF2-40B4-BE49-F238E27FC236}">
                    <a16:creationId xmlns:a16="http://schemas.microsoft.com/office/drawing/2014/main" id="{5E86EE0C-7473-2779-9B7D-BD7FA028342C}"/>
                  </a:ext>
                </a:extLst>
              </p:cNvPr>
              <p:cNvSpPr/>
              <p:nvPr/>
            </p:nvSpPr>
            <p:spPr>
              <a:xfrm>
                <a:off x="142849" y="142875"/>
                <a:ext cx="6572884" cy="1358900"/>
              </a:xfrm>
              <a:custGeom>
                <a:avLst/>
                <a:gdLst/>
                <a:ahLst/>
                <a:cxnLst/>
                <a:rect l="l" t="t" r="r" b="b"/>
                <a:pathLst>
                  <a:path w="6572884" h="1358900">
                    <a:moveTo>
                      <a:pt x="0" y="226441"/>
                    </a:moveTo>
                    <a:lnTo>
                      <a:pt x="4600" y="180795"/>
                    </a:lnTo>
                    <a:lnTo>
                      <a:pt x="17795" y="138285"/>
                    </a:lnTo>
                    <a:lnTo>
                      <a:pt x="38673" y="99820"/>
                    </a:lnTo>
                    <a:lnTo>
                      <a:pt x="66324" y="66309"/>
                    </a:lnTo>
                    <a:lnTo>
                      <a:pt x="99837" y="38663"/>
                    </a:lnTo>
                    <a:lnTo>
                      <a:pt x="138301" y="17789"/>
                    </a:lnTo>
                    <a:lnTo>
                      <a:pt x="180806" y="4599"/>
                    </a:lnTo>
                    <a:lnTo>
                      <a:pt x="226440" y="0"/>
                    </a:lnTo>
                    <a:lnTo>
                      <a:pt x="6345834" y="0"/>
                    </a:lnTo>
                    <a:lnTo>
                      <a:pt x="6391480" y="4599"/>
                    </a:lnTo>
                    <a:lnTo>
                      <a:pt x="6433990" y="17789"/>
                    </a:lnTo>
                    <a:lnTo>
                      <a:pt x="6472455" y="38663"/>
                    </a:lnTo>
                    <a:lnTo>
                      <a:pt x="6505965" y="66309"/>
                    </a:lnTo>
                    <a:lnTo>
                      <a:pt x="6533612" y="99820"/>
                    </a:lnTo>
                    <a:lnTo>
                      <a:pt x="6554485" y="138285"/>
                    </a:lnTo>
                    <a:lnTo>
                      <a:pt x="6567676" y="180795"/>
                    </a:lnTo>
                    <a:lnTo>
                      <a:pt x="6572275" y="226441"/>
                    </a:lnTo>
                    <a:lnTo>
                      <a:pt x="6572275" y="1132204"/>
                    </a:lnTo>
                    <a:lnTo>
                      <a:pt x="6567676" y="1177850"/>
                    </a:lnTo>
                    <a:lnTo>
                      <a:pt x="6554485" y="1220360"/>
                    </a:lnTo>
                    <a:lnTo>
                      <a:pt x="6533612" y="1258825"/>
                    </a:lnTo>
                    <a:lnTo>
                      <a:pt x="6505965" y="1292336"/>
                    </a:lnTo>
                    <a:lnTo>
                      <a:pt x="6472455" y="1319982"/>
                    </a:lnTo>
                    <a:lnTo>
                      <a:pt x="6433990" y="1340856"/>
                    </a:lnTo>
                    <a:lnTo>
                      <a:pt x="6391480" y="1354046"/>
                    </a:lnTo>
                    <a:lnTo>
                      <a:pt x="6345834" y="1358646"/>
                    </a:lnTo>
                    <a:lnTo>
                      <a:pt x="226440" y="1358646"/>
                    </a:lnTo>
                    <a:lnTo>
                      <a:pt x="180806" y="1354046"/>
                    </a:lnTo>
                    <a:lnTo>
                      <a:pt x="138301" y="1340856"/>
                    </a:lnTo>
                    <a:lnTo>
                      <a:pt x="99837" y="1319982"/>
                    </a:lnTo>
                    <a:lnTo>
                      <a:pt x="66324" y="1292336"/>
                    </a:lnTo>
                    <a:lnTo>
                      <a:pt x="38673" y="1258825"/>
                    </a:lnTo>
                    <a:lnTo>
                      <a:pt x="17795" y="1220360"/>
                    </a:lnTo>
                    <a:lnTo>
                      <a:pt x="4600" y="1177850"/>
                    </a:lnTo>
                    <a:lnTo>
                      <a:pt x="0" y="1132204"/>
                    </a:lnTo>
                    <a:lnTo>
                      <a:pt x="0" y="226441"/>
                    </a:lnTo>
                    <a:close/>
                  </a:path>
                </a:pathLst>
              </a:custGeom>
              <a:ln w="9525">
                <a:solidFill>
                  <a:srgbClr val="55CE74"/>
                </a:solidFill>
              </a:ln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pic>
            <p:nvPicPr>
              <p:cNvPr id="29" name="object 16">
                <a:extLst>
                  <a:ext uri="{FF2B5EF4-FFF2-40B4-BE49-F238E27FC236}">
                    <a16:creationId xmlns:a16="http://schemas.microsoft.com/office/drawing/2014/main" id="{8C420F47-AD73-2DE2-810F-05FF580B7808}"/>
                  </a:ext>
                </a:extLst>
              </p:cNvPr>
              <p:cNvPicPr/>
              <p:nvPr/>
            </p:nvPicPr>
            <p:blipFill>
              <a:blip r:embed="rId5" cstate="print"/>
              <a:stretch>
                <a:fillRect/>
              </a:stretch>
            </p:blipFill>
            <p:spPr>
              <a:xfrm>
                <a:off x="2500248" y="305930"/>
                <a:ext cx="1714500" cy="733945"/>
              </a:xfrm>
              <a:prstGeom prst="rect">
                <a:avLst/>
              </a:prstGeom>
            </p:spPr>
          </p:pic>
        </p:grpSp>
        <p:sp>
          <p:nvSpPr>
            <p:cNvPr id="23" name="object 16">
              <a:extLst>
                <a:ext uri="{FF2B5EF4-FFF2-40B4-BE49-F238E27FC236}">
                  <a16:creationId xmlns:a16="http://schemas.microsoft.com/office/drawing/2014/main" id="{0FB22AB3-38B3-596B-908A-D323E2633464}"/>
                </a:ext>
              </a:extLst>
            </p:cNvPr>
            <p:cNvSpPr txBox="1"/>
            <p:nvPr/>
          </p:nvSpPr>
          <p:spPr>
            <a:xfrm>
              <a:off x="2775727" y="2875716"/>
              <a:ext cx="3332858" cy="391795"/>
            </a:xfrm>
            <a:prstGeom prst="rect">
              <a:avLst/>
            </a:prstGeom>
            <a:noFill/>
          </p:spPr>
          <p:txBody>
            <a:bodyPr vert="horz" wrap="square" lIns="0" tIns="12700" rIns="0" bIns="0" rtlCol="0">
              <a:spAutoFit/>
            </a:bodyPr>
            <a:lstStyle/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Volumen 4,  Número 1  Enero a Julio 2021</a:t>
              </a:r>
            </a:p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Revista Semestral. Venezuela</a:t>
              </a:r>
              <a:endParaRPr sz="1200" dirty="0">
                <a:latin typeface="Arial"/>
                <a:cs typeface="Arial"/>
              </a:endParaRPr>
            </a:p>
          </p:txBody>
        </p:sp>
        <p:pic>
          <p:nvPicPr>
            <p:cNvPr id="24" name="object 25">
              <a:extLst>
                <a:ext uri="{FF2B5EF4-FFF2-40B4-BE49-F238E27FC236}">
                  <a16:creationId xmlns:a16="http://schemas.microsoft.com/office/drawing/2014/main" id="{87577B38-E863-CB7A-A82B-0A74B28DBCB8}"/>
                </a:ext>
              </a:extLst>
            </p:cNvPr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470065" y="2027896"/>
              <a:ext cx="2305662" cy="1053903"/>
            </a:xfrm>
            <a:prstGeom prst="rect">
              <a:avLst/>
            </a:prstGeom>
          </p:spPr>
        </p:pic>
        <p:pic>
          <p:nvPicPr>
            <p:cNvPr id="25" name="object 31">
              <a:extLst>
                <a:ext uri="{FF2B5EF4-FFF2-40B4-BE49-F238E27FC236}">
                  <a16:creationId xmlns:a16="http://schemas.microsoft.com/office/drawing/2014/main" id="{6ADA42E3-FF35-6BBB-6758-F22672984238}"/>
                </a:ext>
              </a:extLst>
            </p:cNvPr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4932681" y="1951410"/>
              <a:ext cx="1805304" cy="893889"/>
            </a:xfrm>
            <a:prstGeom prst="rect">
              <a:avLst/>
            </a:prstGeom>
          </p:spPr>
        </p:pic>
      </p:grpSp>
    </p:spTree>
  </p:cSld>
  <p:clrMapOvr>
    <a:masterClrMapping/>
  </p:clrMapOvr>
</p:sld>
</file>

<file path=ppt/slides/slide1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94485" y="115823"/>
            <a:ext cx="6669405" cy="8926195"/>
            <a:chOff x="94485" y="115823"/>
            <a:chExt cx="6669405" cy="8926195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204216" y="8651747"/>
              <a:ext cx="6518148" cy="158496"/>
            </a:xfrm>
            <a:prstGeom prst="rect">
              <a:avLst/>
            </a:prstGeom>
          </p:spPr>
        </p:pic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96012" y="115823"/>
              <a:ext cx="6665976" cy="1452372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42849" y="142875"/>
              <a:ext cx="6572275" cy="1358646"/>
            </a:xfrm>
            <a:prstGeom prst="rect">
              <a:avLst/>
            </a:prstGeom>
          </p:spPr>
        </p:pic>
        <p:sp>
          <p:nvSpPr>
            <p:cNvPr id="6" name="object 6"/>
            <p:cNvSpPr/>
            <p:nvPr/>
          </p:nvSpPr>
          <p:spPr>
            <a:xfrm>
              <a:off x="142849" y="142875"/>
              <a:ext cx="6572884" cy="1358900"/>
            </a:xfrm>
            <a:custGeom>
              <a:avLst/>
              <a:gdLst/>
              <a:ahLst/>
              <a:cxnLst/>
              <a:rect l="l" t="t" r="r" b="b"/>
              <a:pathLst>
                <a:path w="6572884" h="1358900">
                  <a:moveTo>
                    <a:pt x="0" y="226441"/>
                  </a:moveTo>
                  <a:lnTo>
                    <a:pt x="4600" y="180795"/>
                  </a:lnTo>
                  <a:lnTo>
                    <a:pt x="17795" y="138285"/>
                  </a:lnTo>
                  <a:lnTo>
                    <a:pt x="38673" y="99820"/>
                  </a:lnTo>
                  <a:lnTo>
                    <a:pt x="66324" y="66309"/>
                  </a:lnTo>
                  <a:lnTo>
                    <a:pt x="99837" y="38663"/>
                  </a:lnTo>
                  <a:lnTo>
                    <a:pt x="138301" y="17789"/>
                  </a:lnTo>
                  <a:lnTo>
                    <a:pt x="180806" y="4599"/>
                  </a:lnTo>
                  <a:lnTo>
                    <a:pt x="226440" y="0"/>
                  </a:lnTo>
                  <a:lnTo>
                    <a:pt x="6345834" y="0"/>
                  </a:lnTo>
                  <a:lnTo>
                    <a:pt x="6391480" y="4599"/>
                  </a:lnTo>
                  <a:lnTo>
                    <a:pt x="6433990" y="17789"/>
                  </a:lnTo>
                  <a:lnTo>
                    <a:pt x="6472455" y="38663"/>
                  </a:lnTo>
                  <a:lnTo>
                    <a:pt x="6505965" y="66309"/>
                  </a:lnTo>
                  <a:lnTo>
                    <a:pt x="6533612" y="99820"/>
                  </a:lnTo>
                  <a:lnTo>
                    <a:pt x="6554485" y="138285"/>
                  </a:lnTo>
                  <a:lnTo>
                    <a:pt x="6567676" y="180795"/>
                  </a:lnTo>
                  <a:lnTo>
                    <a:pt x="6572275" y="226441"/>
                  </a:lnTo>
                  <a:lnTo>
                    <a:pt x="6572275" y="1132204"/>
                  </a:lnTo>
                  <a:lnTo>
                    <a:pt x="6567676" y="1177850"/>
                  </a:lnTo>
                  <a:lnTo>
                    <a:pt x="6554485" y="1220360"/>
                  </a:lnTo>
                  <a:lnTo>
                    <a:pt x="6533612" y="1258825"/>
                  </a:lnTo>
                  <a:lnTo>
                    <a:pt x="6505965" y="1292336"/>
                  </a:lnTo>
                  <a:lnTo>
                    <a:pt x="6472455" y="1319982"/>
                  </a:lnTo>
                  <a:lnTo>
                    <a:pt x="6433990" y="1340856"/>
                  </a:lnTo>
                  <a:lnTo>
                    <a:pt x="6391480" y="1354046"/>
                  </a:lnTo>
                  <a:lnTo>
                    <a:pt x="6345834" y="1358646"/>
                  </a:lnTo>
                  <a:lnTo>
                    <a:pt x="226440" y="1358646"/>
                  </a:lnTo>
                  <a:lnTo>
                    <a:pt x="180806" y="1354046"/>
                  </a:lnTo>
                  <a:lnTo>
                    <a:pt x="138301" y="1340856"/>
                  </a:lnTo>
                  <a:lnTo>
                    <a:pt x="99837" y="1319982"/>
                  </a:lnTo>
                  <a:lnTo>
                    <a:pt x="66324" y="1292336"/>
                  </a:lnTo>
                  <a:lnTo>
                    <a:pt x="38673" y="1258825"/>
                  </a:lnTo>
                  <a:lnTo>
                    <a:pt x="17795" y="1220360"/>
                  </a:lnTo>
                  <a:lnTo>
                    <a:pt x="4600" y="1177850"/>
                  </a:lnTo>
                  <a:lnTo>
                    <a:pt x="0" y="1132204"/>
                  </a:lnTo>
                  <a:lnTo>
                    <a:pt x="0" y="226441"/>
                  </a:lnTo>
                  <a:close/>
                </a:path>
              </a:pathLst>
            </a:custGeom>
            <a:ln w="9525">
              <a:solidFill>
                <a:srgbClr val="55CE7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" name="object 7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2500248" y="305930"/>
              <a:ext cx="1714500" cy="733945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2738628" y="1024127"/>
              <a:ext cx="1897379" cy="371855"/>
            </a:xfrm>
            <a:prstGeom prst="rect">
              <a:avLst/>
            </a:prstGeom>
          </p:spPr>
        </p:pic>
        <p:pic>
          <p:nvPicPr>
            <p:cNvPr id="9" name="object 9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4401312" y="1024127"/>
              <a:ext cx="1577339" cy="371855"/>
            </a:xfrm>
            <a:prstGeom prst="rect">
              <a:avLst/>
            </a:prstGeom>
          </p:spPr>
        </p:pic>
        <p:pic>
          <p:nvPicPr>
            <p:cNvPr id="10" name="object 10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3169920" y="1207007"/>
              <a:ext cx="1546859" cy="371855"/>
            </a:xfrm>
            <a:prstGeom prst="rect">
              <a:avLst/>
            </a:prstGeom>
          </p:spPr>
        </p:pic>
        <p:pic>
          <p:nvPicPr>
            <p:cNvPr id="11" name="object 11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4482083" y="1207007"/>
              <a:ext cx="284988" cy="371855"/>
            </a:xfrm>
            <a:prstGeom prst="rect">
              <a:avLst/>
            </a:prstGeom>
          </p:spPr>
        </p:pic>
        <p:pic>
          <p:nvPicPr>
            <p:cNvPr id="12" name="object 12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4571999" y="1207007"/>
              <a:ext cx="1013460" cy="371855"/>
            </a:xfrm>
            <a:prstGeom prst="rect">
              <a:avLst/>
            </a:prstGeom>
          </p:spPr>
        </p:pic>
        <p:pic>
          <p:nvPicPr>
            <p:cNvPr id="13" name="object 13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324612" y="234695"/>
              <a:ext cx="1719072" cy="1341120"/>
            </a:xfrm>
            <a:prstGeom prst="rect">
              <a:avLst/>
            </a:prstGeom>
          </p:spPr>
        </p:pic>
        <p:pic>
          <p:nvPicPr>
            <p:cNvPr id="14" name="object 14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5606795" y="8193022"/>
              <a:ext cx="1092707" cy="848868"/>
            </a:xfrm>
            <a:prstGeom prst="rect">
              <a:avLst/>
            </a:prstGeom>
          </p:spPr>
        </p:pic>
        <p:pic>
          <p:nvPicPr>
            <p:cNvPr id="15" name="object 15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109728" y="8193022"/>
              <a:ext cx="1092708" cy="848868"/>
            </a:xfrm>
            <a:prstGeom prst="rect">
              <a:avLst/>
            </a:prstGeom>
          </p:spPr>
        </p:pic>
      </p:grpSp>
      <p:sp>
        <p:nvSpPr>
          <p:cNvPr id="16" name="object 16"/>
          <p:cNvSpPr txBox="1"/>
          <p:nvPr/>
        </p:nvSpPr>
        <p:spPr>
          <a:xfrm>
            <a:off x="221691" y="1068451"/>
            <a:ext cx="6381115" cy="676846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063875" marR="735965" indent="-431800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Arial"/>
                <a:cs typeface="Arial"/>
              </a:rPr>
              <a:t>6ta.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Edición</a:t>
            </a:r>
            <a:r>
              <a:rPr sz="1200" b="1" spc="-10" dirty="0">
                <a:latin typeface="Arial"/>
                <a:cs typeface="Arial"/>
              </a:rPr>
              <a:t> Volumen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I</a:t>
            </a:r>
            <a:r>
              <a:rPr sz="1200" b="1" spc="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Enero</a:t>
            </a:r>
            <a:r>
              <a:rPr sz="1200" b="1" spc="-3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a</a:t>
            </a:r>
            <a:r>
              <a:rPr sz="1200" b="1" spc="-2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Julio</a:t>
            </a:r>
            <a:r>
              <a:rPr sz="1200" b="1" spc="-5" dirty="0">
                <a:latin typeface="Arial"/>
                <a:cs typeface="Arial"/>
              </a:rPr>
              <a:t> </a:t>
            </a:r>
            <a:r>
              <a:rPr sz="1200" b="1" spc="-20" dirty="0">
                <a:latin typeface="Arial"/>
                <a:cs typeface="Arial"/>
              </a:rPr>
              <a:t>2021 </a:t>
            </a:r>
            <a:r>
              <a:rPr sz="1200" b="1" dirty="0">
                <a:latin typeface="Arial"/>
                <a:cs typeface="Arial"/>
              </a:rPr>
              <a:t>Revista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Semestral-</a:t>
            </a:r>
            <a:r>
              <a:rPr sz="1200" b="1" spc="-40" dirty="0">
                <a:latin typeface="Arial"/>
                <a:cs typeface="Arial"/>
              </a:rPr>
              <a:t> </a:t>
            </a:r>
            <a:r>
              <a:rPr sz="1200" b="1" spc="-10" dirty="0">
                <a:latin typeface="Arial"/>
                <a:cs typeface="Arial"/>
              </a:rPr>
              <a:t>Venezuela</a:t>
            </a:r>
            <a:endParaRPr sz="12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955"/>
              </a:spcBef>
            </a:pPr>
            <a:endParaRPr sz="12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</a:pPr>
            <a:r>
              <a:rPr sz="1200" b="1" i="1" dirty="0">
                <a:latin typeface="Times New Roman"/>
                <a:cs typeface="Times New Roman"/>
              </a:rPr>
              <a:t>Competencias</a:t>
            </a:r>
            <a:r>
              <a:rPr sz="1200" b="1" i="1" spc="-30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Docentes</a:t>
            </a:r>
            <a:r>
              <a:rPr sz="1200" b="1" i="1" spc="-25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para</a:t>
            </a:r>
            <a:r>
              <a:rPr sz="1200" b="1" i="1" spc="-30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la</a:t>
            </a:r>
            <a:r>
              <a:rPr sz="1200" b="1" i="1" spc="-30" dirty="0">
                <a:latin typeface="Times New Roman"/>
                <a:cs typeface="Times New Roman"/>
              </a:rPr>
              <a:t> </a:t>
            </a:r>
            <a:r>
              <a:rPr sz="1200" b="1" i="1" spc="-10" dirty="0">
                <a:latin typeface="Times New Roman"/>
                <a:cs typeface="Times New Roman"/>
              </a:rPr>
              <a:t>Diversidad.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9"/>
              </a:spcBef>
            </a:pPr>
            <a:endParaRPr sz="1200">
              <a:latin typeface="Times New Roman"/>
              <a:cs typeface="Times New Roman"/>
            </a:endParaRPr>
          </a:p>
          <a:p>
            <a:pPr marL="375285" marR="5715" indent="-36322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formación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continua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docente requiere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competencias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concretas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 unas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competencias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básicas </a:t>
            </a:r>
            <a:r>
              <a:rPr sz="1200" dirty="0">
                <a:latin typeface="Times New Roman"/>
                <a:cs typeface="Times New Roman"/>
              </a:rPr>
              <a:t>ampliadas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otros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escenarios,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“...será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necesario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mantener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actitud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constante </a:t>
            </a:r>
            <a:r>
              <a:rPr sz="1200" dirty="0">
                <a:latin typeface="Times New Roman"/>
                <a:cs typeface="Times New Roman"/>
              </a:rPr>
              <a:t>reflexión</a:t>
            </a:r>
            <a:r>
              <a:rPr sz="1200" spc="3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3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crítica,</a:t>
            </a:r>
            <a:r>
              <a:rPr sz="1200" spc="3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auto</a:t>
            </a:r>
            <a:r>
              <a:rPr sz="1200" spc="3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perfeccionamiento,</a:t>
            </a:r>
            <a:r>
              <a:rPr sz="1200" spc="3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formación,</a:t>
            </a:r>
            <a:r>
              <a:rPr sz="1200" spc="3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compromiso</a:t>
            </a:r>
            <a:r>
              <a:rPr sz="1200" spc="3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ético</a:t>
            </a:r>
            <a:r>
              <a:rPr sz="1200" spc="3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33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profesión...”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(p.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10),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sin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descartar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además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“el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formador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pondrá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marcha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serie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 </a:t>
            </a:r>
            <a:r>
              <a:rPr sz="1200" dirty="0">
                <a:latin typeface="Times New Roman"/>
                <a:cs typeface="Times New Roman"/>
              </a:rPr>
              <a:t>mecanismos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pedagógicos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le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permitan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mediar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entre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cultura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[...]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individuos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[...]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el </a:t>
            </a:r>
            <a:r>
              <a:rPr sz="1200" dirty="0">
                <a:latin typeface="Times New Roman"/>
                <a:cs typeface="Times New Roman"/>
              </a:rPr>
              <a:t>formador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deberá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conocer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contexto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desarrolla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proceso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enseñanza-aprendizaje...” </a:t>
            </a:r>
            <a:r>
              <a:rPr sz="1200" dirty="0">
                <a:latin typeface="Times New Roman"/>
                <a:cs typeface="Times New Roman"/>
              </a:rPr>
              <a:t>(Navío,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2005,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p.145)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adecúe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necesidades,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intereses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experiencias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sus </a:t>
            </a:r>
            <a:r>
              <a:rPr sz="1200" spc="-10" dirty="0">
                <a:latin typeface="Times New Roman"/>
                <a:cs typeface="Times New Roman"/>
              </a:rPr>
              <a:t>estudiantes.</a:t>
            </a:r>
            <a:endParaRPr sz="1200">
              <a:latin typeface="Times New Roman"/>
              <a:cs typeface="Times New Roman"/>
            </a:endParaRPr>
          </a:p>
          <a:p>
            <a:pPr marL="375285" marR="7620" indent="-36322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Después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estas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consideraciones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destaca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rol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docente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educación,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necesario </a:t>
            </a:r>
            <a:r>
              <a:rPr sz="1200" dirty="0">
                <a:latin typeface="Times New Roman"/>
                <a:cs typeface="Times New Roman"/>
              </a:rPr>
              <a:t>recalcar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aplicación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competencias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formación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diversidad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representa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una </a:t>
            </a:r>
            <a:r>
              <a:rPr sz="1200" dirty="0">
                <a:latin typeface="Times New Roman"/>
                <a:cs typeface="Times New Roman"/>
              </a:rPr>
              <a:t>fórmula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mágica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exclusión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segregación,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sino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apenas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elemento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clave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engranaje;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lo </a:t>
            </a:r>
            <a:r>
              <a:rPr sz="1200" dirty="0">
                <a:latin typeface="Times New Roman"/>
                <a:cs typeface="Times New Roman"/>
              </a:rPr>
              <a:t>anterior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obedece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varios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motivos: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cambio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hacia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modelo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interactivo,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implicación </a:t>
            </a:r>
            <a:r>
              <a:rPr sz="1200" dirty="0">
                <a:latin typeface="Times New Roman"/>
                <a:cs typeface="Times New Roman"/>
              </a:rPr>
              <a:t>personal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moral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amplía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dominios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obligaciones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docente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tendencias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hacia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el </a:t>
            </a:r>
            <a:r>
              <a:rPr sz="1200" dirty="0">
                <a:latin typeface="Times New Roman"/>
                <a:cs typeface="Times New Roman"/>
              </a:rPr>
              <a:t>máximo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desarrollo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cognitivo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humano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estudiantes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conformación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“escuelas eficaces”.</a:t>
            </a:r>
            <a:endParaRPr sz="1200">
              <a:latin typeface="Times New Roman"/>
              <a:cs typeface="Times New Roman"/>
            </a:endParaRPr>
          </a:p>
          <a:p>
            <a:pPr marL="375285" marR="5080" indent="-363220" algn="just">
              <a:lnSpc>
                <a:spcPct val="100000"/>
              </a:lnSpc>
              <a:spcBef>
                <a:spcPts val="5"/>
              </a:spcBef>
            </a:pPr>
            <a:r>
              <a:rPr sz="1200" dirty="0">
                <a:latin typeface="Times New Roman"/>
                <a:cs typeface="Times New Roman"/>
              </a:rPr>
              <a:t>Cabe,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vez,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identificar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formación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docente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está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determinada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también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procesos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que </a:t>
            </a:r>
            <a:r>
              <a:rPr sz="1200" dirty="0">
                <a:latin typeface="Times New Roman"/>
                <a:cs typeface="Times New Roman"/>
              </a:rPr>
              <a:t>adelanten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universidades,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cual,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acuerdo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proponen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Booth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Ainscow </a:t>
            </a:r>
            <a:r>
              <a:rPr sz="1200" dirty="0">
                <a:latin typeface="Times New Roman"/>
                <a:cs typeface="Times New Roman"/>
              </a:rPr>
              <a:t>(2004)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Sandoval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et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al.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(2002),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posibilidades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inclusión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residen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consideración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 </a:t>
            </a:r>
            <a:r>
              <a:rPr sz="1200" dirty="0">
                <a:latin typeface="Times New Roman"/>
                <a:cs typeface="Times New Roman"/>
              </a:rPr>
              <a:t>estas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tres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dimensiones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vez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implican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serie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acciones: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Crear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culturas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inclusivas: </a:t>
            </a:r>
            <a:r>
              <a:rPr sz="1200" dirty="0">
                <a:latin typeface="Times New Roman"/>
                <a:cs typeface="Times New Roman"/>
              </a:rPr>
              <a:t>1.Construir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comunidad,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establecer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valores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inclusivos;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2.Elaborar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políticas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inclusivas: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desarrollar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escuela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todos,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organizar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apoyo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atender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diversidad;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3.Desarrollar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prácticas </a:t>
            </a:r>
            <a:r>
              <a:rPr sz="1200" dirty="0">
                <a:latin typeface="Times New Roman"/>
                <a:cs typeface="Times New Roman"/>
              </a:rPr>
              <a:t>inclusivas: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orquestar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aprendizaje,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movilizar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recursos.</a:t>
            </a:r>
            <a:endParaRPr sz="1200">
              <a:latin typeface="Times New Roman"/>
              <a:cs typeface="Times New Roman"/>
            </a:endParaRPr>
          </a:p>
          <a:p>
            <a:pPr marL="375285" marR="5080" indent="-36322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Frente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esta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perspectiva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proponen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estas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tres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dimensiones,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considerarse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trabajo</a:t>
            </a:r>
            <a:r>
              <a:rPr sz="1200" spc="-10" dirty="0">
                <a:latin typeface="Times New Roman"/>
                <a:cs typeface="Times New Roman"/>
              </a:rPr>
              <a:t> permanente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cambio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rol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docente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uso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nueva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metodología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orientada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resolución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 </a:t>
            </a:r>
            <a:r>
              <a:rPr sz="1200" dirty="0">
                <a:latin typeface="Times New Roman"/>
                <a:cs typeface="Times New Roman"/>
              </a:rPr>
              <a:t>problemas,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investigación,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fortalecimiento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procesos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enseñanza-</a:t>
            </a:r>
            <a:r>
              <a:rPr sz="1200" dirty="0">
                <a:latin typeface="Times New Roman"/>
                <a:cs typeface="Times New Roman"/>
              </a:rPr>
              <a:t>aprendizaje;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en </a:t>
            </a:r>
            <a:r>
              <a:rPr sz="1200" dirty="0">
                <a:latin typeface="Times New Roman"/>
                <a:cs typeface="Times New Roman"/>
              </a:rPr>
              <a:t>últimas,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apertura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interés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formación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continua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búsqueda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nuevas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experiencias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fortalezcan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sus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habilidades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enseñar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diversidad.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Conviene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detenerse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que </a:t>
            </a:r>
            <a:r>
              <a:rPr sz="1200" dirty="0">
                <a:latin typeface="Times New Roman"/>
                <a:cs typeface="Times New Roman"/>
              </a:rPr>
              <a:t>Echeita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(2006)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fundamentado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 criterios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generales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formación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educación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diversidad,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docentes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asumen,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suelen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tener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actitud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positiva,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mientras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que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docentes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involucran,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percibirán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siempre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diversidad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obstáculo,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un </a:t>
            </a:r>
            <a:r>
              <a:rPr sz="1200" dirty="0">
                <a:latin typeface="Times New Roman"/>
                <a:cs typeface="Times New Roman"/>
              </a:rPr>
              <a:t>problema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hay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evitar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minimizar.</a:t>
            </a:r>
            <a:endParaRPr sz="1200">
              <a:latin typeface="Times New Roman"/>
              <a:cs typeface="Times New Roman"/>
            </a:endParaRPr>
          </a:p>
        </p:txBody>
      </p:sp>
      <p:pic>
        <p:nvPicPr>
          <p:cNvPr id="17" name="object 17"/>
          <p:cNvPicPr/>
          <p:nvPr/>
        </p:nvPicPr>
        <p:blipFill>
          <a:blip r:embed="rId13" cstate="print"/>
          <a:stretch>
            <a:fillRect/>
          </a:stretch>
        </p:blipFill>
        <p:spPr>
          <a:xfrm>
            <a:off x="4581144" y="149034"/>
            <a:ext cx="1805304" cy="893889"/>
          </a:xfrm>
          <a:prstGeom prst="rect">
            <a:avLst/>
          </a:prstGeom>
        </p:spPr>
      </p:pic>
      <p:sp>
        <p:nvSpPr>
          <p:cNvPr id="18" name="object 18"/>
          <p:cNvSpPr txBox="1"/>
          <p:nvPr/>
        </p:nvSpPr>
        <p:spPr>
          <a:xfrm>
            <a:off x="2047113" y="8379026"/>
            <a:ext cx="2833370" cy="1739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250"/>
              </a:lnSpc>
            </a:pPr>
            <a:r>
              <a:rPr sz="1050" b="1" dirty="0">
                <a:latin typeface="Times New Roman"/>
                <a:cs typeface="Times New Roman"/>
              </a:rPr>
              <a:t>La</a:t>
            </a:r>
            <a:r>
              <a:rPr sz="1050" b="1" spc="-30" dirty="0">
                <a:latin typeface="Times New Roman"/>
                <a:cs typeface="Times New Roman"/>
              </a:rPr>
              <a:t> </a:t>
            </a:r>
            <a:r>
              <a:rPr sz="1050" b="1" dirty="0">
                <a:latin typeface="Times New Roman"/>
                <a:cs typeface="Times New Roman"/>
              </a:rPr>
              <a:t>Homosexualidad</a:t>
            </a:r>
            <a:r>
              <a:rPr sz="1050" b="1" spc="-25" dirty="0">
                <a:latin typeface="Times New Roman"/>
                <a:cs typeface="Times New Roman"/>
              </a:rPr>
              <a:t> </a:t>
            </a:r>
            <a:r>
              <a:rPr sz="1050" b="1" dirty="0">
                <a:latin typeface="Times New Roman"/>
                <a:cs typeface="Times New Roman"/>
              </a:rPr>
              <a:t>en</a:t>
            </a:r>
            <a:r>
              <a:rPr sz="1050" b="1" spc="-25" dirty="0">
                <a:latin typeface="Times New Roman"/>
                <a:cs typeface="Times New Roman"/>
              </a:rPr>
              <a:t> </a:t>
            </a:r>
            <a:r>
              <a:rPr sz="1050" b="1" dirty="0">
                <a:latin typeface="Times New Roman"/>
                <a:cs typeface="Times New Roman"/>
              </a:rPr>
              <a:t>los</a:t>
            </a:r>
            <a:r>
              <a:rPr sz="1050" b="1" spc="-15" dirty="0">
                <a:latin typeface="Times New Roman"/>
                <a:cs typeface="Times New Roman"/>
              </a:rPr>
              <a:t> </a:t>
            </a:r>
            <a:r>
              <a:rPr sz="1050" b="1" dirty="0">
                <a:latin typeface="Times New Roman"/>
                <a:cs typeface="Times New Roman"/>
              </a:rPr>
              <a:t>Ambientes</a:t>
            </a:r>
            <a:r>
              <a:rPr sz="1050" b="1" spc="-20" dirty="0">
                <a:latin typeface="Times New Roman"/>
                <a:cs typeface="Times New Roman"/>
              </a:rPr>
              <a:t> </a:t>
            </a:r>
            <a:r>
              <a:rPr sz="1050" b="1" spc="-10" dirty="0">
                <a:latin typeface="Times New Roman"/>
                <a:cs typeface="Times New Roman"/>
              </a:rPr>
              <a:t>Educativos</a:t>
            </a:r>
            <a:endParaRPr sz="1050">
              <a:latin typeface="Times New Roman"/>
              <a:cs typeface="Times New Roman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2467101" y="8754397"/>
            <a:ext cx="1991995" cy="1943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410"/>
              </a:lnSpc>
            </a:pPr>
            <a:r>
              <a:rPr sz="1200" b="1" spc="-35" dirty="0">
                <a:latin typeface="Times New Roman"/>
                <a:cs typeface="Times New Roman"/>
              </a:rPr>
              <a:t>Dr.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José</a:t>
            </a:r>
            <a:r>
              <a:rPr sz="1200" b="1" spc="-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Rafael</a:t>
            </a:r>
            <a:r>
              <a:rPr sz="1200" b="1" spc="-7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Abreu</a:t>
            </a:r>
            <a:r>
              <a:rPr sz="1200" b="1" spc="-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Fuentes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20" name="object 20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46363" rIns="0" bIns="0" rtlCol="0">
            <a:spAutoFit/>
          </a:bodyPr>
          <a:lstStyle/>
          <a:p>
            <a:pPr marL="45085">
              <a:lnSpc>
                <a:spcPts val="1410"/>
              </a:lnSpc>
            </a:pPr>
            <a:fld id="{81D60167-4931-47E6-BA6A-407CBD079E47}" type="slidenum">
              <a:rPr spc="-25" dirty="0"/>
              <a:t>171</a:t>
            </a:fld>
            <a:endParaRPr spc="-25" dirty="0"/>
          </a:p>
        </p:txBody>
      </p:sp>
      <p:grpSp>
        <p:nvGrpSpPr>
          <p:cNvPr id="21" name="Grupo 20">
            <a:extLst>
              <a:ext uri="{FF2B5EF4-FFF2-40B4-BE49-F238E27FC236}">
                <a16:creationId xmlns:a16="http://schemas.microsoft.com/office/drawing/2014/main" id="{1EFF215B-323D-02E7-FDCA-7397D0C64B7B}"/>
              </a:ext>
            </a:extLst>
          </p:cNvPr>
          <p:cNvGrpSpPr/>
          <p:nvPr/>
        </p:nvGrpSpPr>
        <p:grpSpPr>
          <a:xfrm>
            <a:off x="109728" y="111124"/>
            <a:ext cx="6665976" cy="1452626"/>
            <a:chOff x="470065" y="1951410"/>
            <a:chExt cx="6665976" cy="1452626"/>
          </a:xfrm>
        </p:grpSpPr>
        <p:grpSp>
          <p:nvGrpSpPr>
            <p:cNvPr id="22" name="object 12">
              <a:extLst>
                <a:ext uri="{FF2B5EF4-FFF2-40B4-BE49-F238E27FC236}">
                  <a16:creationId xmlns:a16="http://schemas.microsoft.com/office/drawing/2014/main" id="{261CD681-733C-8183-67E1-B13CF281BF7D}"/>
                </a:ext>
              </a:extLst>
            </p:cNvPr>
            <p:cNvGrpSpPr/>
            <p:nvPr/>
          </p:nvGrpSpPr>
          <p:grpSpPr>
            <a:xfrm>
              <a:off x="470065" y="1951664"/>
              <a:ext cx="6665976" cy="1452372"/>
              <a:chOff x="96011" y="115823"/>
              <a:chExt cx="6665976" cy="1452372"/>
            </a:xfrm>
          </p:grpSpPr>
          <p:pic>
            <p:nvPicPr>
              <p:cNvPr id="26" name="object 13">
                <a:extLst>
                  <a:ext uri="{FF2B5EF4-FFF2-40B4-BE49-F238E27FC236}">
                    <a16:creationId xmlns:a16="http://schemas.microsoft.com/office/drawing/2014/main" id="{7854A9B0-0B60-2861-BDF8-C84A29A8CA52}"/>
                  </a:ext>
                </a:extLst>
              </p:cNvPr>
              <p:cNvPicPr/>
              <p:nvPr/>
            </p:nvPicPr>
            <p:blipFill>
              <a:blip r:embed="rId3" cstate="print"/>
              <a:stretch>
                <a:fillRect/>
              </a:stretch>
            </p:blipFill>
            <p:spPr>
              <a:xfrm>
                <a:off x="96011" y="115823"/>
                <a:ext cx="6665976" cy="1452372"/>
              </a:xfrm>
              <a:prstGeom prst="rect">
                <a:avLst/>
              </a:prstGeom>
            </p:spPr>
          </p:pic>
          <p:pic>
            <p:nvPicPr>
              <p:cNvPr id="27" name="object 14">
                <a:extLst>
                  <a:ext uri="{FF2B5EF4-FFF2-40B4-BE49-F238E27FC236}">
                    <a16:creationId xmlns:a16="http://schemas.microsoft.com/office/drawing/2014/main" id="{D6B94F35-05C6-17A9-97AE-733F6BE1F837}"/>
                  </a:ext>
                </a:extLst>
              </p:cNvPr>
              <p:cNvPicPr/>
              <p:nvPr/>
            </p:nvPicPr>
            <p:blipFill>
              <a:blip r:embed="rId4" cstate="print"/>
              <a:stretch>
                <a:fillRect/>
              </a:stretch>
            </p:blipFill>
            <p:spPr>
              <a:xfrm>
                <a:off x="142849" y="142875"/>
                <a:ext cx="6572275" cy="1358646"/>
              </a:xfrm>
              <a:prstGeom prst="rect">
                <a:avLst/>
              </a:prstGeom>
            </p:spPr>
          </p:pic>
          <p:sp>
            <p:nvSpPr>
              <p:cNvPr id="28" name="object 15">
                <a:extLst>
                  <a:ext uri="{FF2B5EF4-FFF2-40B4-BE49-F238E27FC236}">
                    <a16:creationId xmlns:a16="http://schemas.microsoft.com/office/drawing/2014/main" id="{BB252014-D978-BF82-23CE-BED6B120DC2A}"/>
                  </a:ext>
                </a:extLst>
              </p:cNvPr>
              <p:cNvSpPr/>
              <p:nvPr/>
            </p:nvSpPr>
            <p:spPr>
              <a:xfrm>
                <a:off x="142849" y="142875"/>
                <a:ext cx="6572884" cy="1358900"/>
              </a:xfrm>
              <a:custGeom>
                <a:avLst/>
                <a:gdLst/>
                <a:ahLst/>
                <a:cxnLst/>
                <a:rect l="l" t="t" r="r" b="b"/>
                <a:pathLst>
                  <a:path w="6572884" h="1358900">
                    <a:moveTo>
                      <a:pt x="0" y="226441"/>
                    </a:moveTo>
                    <a:lnTo>
                      <a:pt x="4600" y="180795"/>
                    </a:lnTo>
                    <a:lnTo>
                      <a:pt x="17795" y="138285"/>
                    </a:lnTo>
                    <a:lnTo>
                      <a:pt x="38673" y="99820"/>
                    </a:lnTo>
                    <a:lnTo>
                      <a:pt x="66324" y="66309"/>
                    </a:lnTo>
                    <a:lnTo>
                      <a:pt x="99837" y="38663"/>
                    </a:lnTo>
                    <a:lnTo>
                      <a:pt x="138301" y="17789"/>
                    </a:lnTo>
                    <a:lnTo>
                      <a:pt x="180806" y="4599"/>
                    </a:lnTo>
                    <a:lnTo>
                      <a:pt x="226440" y="0"/>
                    </a:lnTo>
                    <a:lnTo>
                      <a:pt x="6345834" y="0"/>
                    </a:lnTo>
                    <a:lnTo>
                      <a:pt x="6391480" y="4599"/>
                    </a:lnTo>
                    <a:lnTo>
                      <a:pt x="6433990" y="17789"/>
                    </a:lnTo>
                    <a:lnTo>
                      <a:pt x="6472455" y="38663"/>
                    </a:lnTo>
                    <a:lnTo>
                      <a:pt x="6505965" y="66309"/>
                    </a:lnTo>
                    <a:lnTo>
                      <a:pt x="6533612" y="99820"/>
                    </a:lnTo>
                    <a:lnTo>
                      <a:pt x="6554485" y="138285"/>
                    </a:lnTo>
                    <a:lnTo>
                      <a:pt x="6567676" y="180795"/>
                    </a:lnTo>
                    <a:lnTo>
                      <a:pt x="6572275" y="226441"/>
                    </a:lnTo>
                    <a:lnTo>
                      <a:pt x="6572275" y="1132204"/>
                    </a:lnTo>
                    <a:lnTo>
                      <a:pt x="6567676" y="1177850"/>
                    </a:lnTo>
                    <a:lnTo>
                      <a:pt x="6554485" y="1220360"/>
                    </a:lnTo>
                    <a:lnTo>
                      <a:pt x="6533612" y="1258825"/>
                    </a:lnTo>
                    <a:lnTo>
                      <a:pt x="6505965" y="1292336"/>
                    </a:lnTo>
                    <a:lnTo>
                      <a:pt x="6472455" y="1319982"/>
                    </a:lnTo>
                    <a:lnTo>
                      <a:pt x="6433990" y="1340856"/>
                    </a:lnTo>
                    <a:lnTo>
                      <a:pt x="6391480" y="1354046"/>
                    </a:lnTo>
                    <a:lnTo>
                      <a:pt x="6345834" y="1358646"/>
                    </a:lnTo>
                    <a:lnTo>
                      <a:pt x="226440" y="1358646"/>
                    </a:lnTo>
                    <a:lnTo>
                      <a:pt x="180806" y="1354046"/>
                    </a:lnTo>
                    <a:lnTo>
                      <a:pt x="138301" y="1340856"/>
                    </a:lnTo>
                    <a:lnTo>
                      <a:pt x="99837" y="1319982"/>
                    </a:lnTo>
                    <a:lnTo>
                      <a:pt x="66324" y="1292336"/>
                    </a:lnTo>
                    <a:lnTo>
                      <a:pt x="38673" y="1258825"/>
                    </a:lnTo>
                    <a:lnTo>
                      <a:pt x="17795" y="1220360"/>
                    </a:lnTo>
                    <a:lnTo>
                      <a:pt x="4600" y="1177850"/>
                    </a:lnTo>
                    <a:lnTo>
                      <a:pt x="0" y="1132204"/>
                    </a:lnTo>
                    <a:lnTo>
                      <a:pt x="0" y="226441"/>
                    </a:lnTo>
                    <a:close/>
                  </a:path>
                </a:pathLst>
              </a:custGeom>
              <a:ln w="9525">
                <a:solidFill>
                  <a:srgbClr val="55CE74"/>
                </a:solidFill>
              </a:ln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pic>
            <p:nvPicPr>
              <p:cNvPr id="29" name="object 16">
                <a:extLst>
                  <a:ext uri="{FF2B5EF4-FFF2-40B4-BE49-F238E27FC236}">
                    <a16:creationId xmlns:a16="http://schemas.microsoft.com/office/drawing/2014/main" id="{24F10C69-79D2-CCDD-9FF1-55B63804C05B}"/>
                  </a:ext>
                </a:extLst>
              </p:cNvPr>
              <p:cNvPicPr/>
              <p:nvPr/>
            </p:nvPicPr>
            <p:blipFill>
              <a:blip r:embed="rId5" cstate="print"/>
              <a:stretch>
                <a:fillRect/>
              </a:stretch>
            </p:blipFill>
            <p:spPr>
              <a:xfrm>
                <a:off x="2500248" y="305930"/>
                <a:ext cx="1714500" cy="733945"/>
              </a:xfrm>
              <a:prstGeom prst="rect">
                <a:avLst/>
              </a:prstGeom>
            </p:spPr>
          </p:pic>
        </p:grpSp>
        <p:sp>
          <p:nvSpPr>
            <p:cNvPr id="23" name="object 16">
              <a:extLst>
                <a:ext uri="{FF2B5EF4-FFF2-40B4-BE49-F238E27FC236}">
                  <a16:creationId xmlns:a16="http://schemas.microsoft.com/office/drawing/2014/main" id="{18D7F5D9-9DD1-F603-9323-47996D1F4DA0}"/>
                </a:ext>
              </a:extLst>
            </p:cNvPr>
            <p:cNvSpPr txBox="1"/>
            <p:nvPr/>
          </p:nvSpPr>
          <p:spPr>
            <a:xfrm>
              <a:off x="2775727" y="2875716"/>
              <a:ext cx="3332858" cy="391795"/>
            </a:xfrm>
            <a:prstGeom prst="rect">
              <a:avLst/>
            </a:prstGeom>
            <a:noFill/>
          </p:spPr>
          <p:txBody>
            <a:bodyPr vert="horz" wrap="square" lIns="0" tIns="12700" rIns="0" bIns="0" rtlCol="0">
              <a:spAutoFit/>
            </a:bodyPr>
            <a:lstStyle/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Volumen 4,  Número 1  Enero a Julio 2021</a:t>
              </a:r>
            </a:p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Revista Semestral. Venezuela</a:t>
              </a:r>
              <a:endParaRPr sz="1200" dirty="0">
                <a:latin typeface="Arial"/>
                <a:cs typeface="Arial"/>
              </a:endParaRPr>
            </a:p>
          </p:txBody>
        </p:sp>
        <p:pic>
          <p:nvPicPr>
            <p:cNvPr id="24" name="object 25">
              <a:extLst>
                <a:ext uri="{FF2B5EF4-FFF2-40B4-BE49-F238E27FC236}">
                  <a16:creationId xmlns:a16="http://schemas.microsoft.com/office/drawing/2014/main" id="{8239055E-EADF-B476-C1DA-2FD37173F6D4}"/>
                </a:ext>
              </a:extLst>
            </p:cNvPr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470065" y="2027896"/>
              <a:ext cx="2305662" cy="1053903"/>
            </a:xfrm>
            <a:prstGeom prst="rect">
              <a:avLst/>
            </a:prstGeom>
          </p:spPr>
        </p:pic>
        <p:pic>
          <p:nvPicPr>
            <p:cNvPr id="25" name="object 31">
              <a:extLst>
                <a:ext uri="{FF2B5EF4-FFF2-40B4-BE49-F238E27FC236}">
                  <a16:creationId xmlns:a16="http://schemas.microsoft.com/office/drawing/2014/main" id="{89D9A549-CCDB-7CC9-3D93-C0DA6335B3C8}"/>
                </a:ext>
              </a:extLst>
            </p:cNvPr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4932681" y="1951410"/>
              <a:ext cx="1805304" cy="893889"/>
            </a:xfrm>
            <a:prstGeom prst="rect">
              <a:avLst/>
            </a:prstGeom>
          </p:spPr>
        </p:pic>
      </p:grpSp>
    </p:spTree>
  </p:cSld>
  <p:clrMapOvr>
    <a:masterClrMapping/>
  </p:clrMapOvr>
</p:sld>
</file>

<file path=ppt/slides/slide1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94485" y="115823"/>
            <a:ext cx="6669405" cy="8926195"/>
            <a:chOff x="94485" y="115823"/>
            <a:chExt cx="6669405" cy="8926195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204216" y="8651747"/>
              <a:ext cx="6518148" cy="158496"/>
            </a:xfrm>
            <a:prstGeom prst="rect">
              <a:avLst/>
            </a:prstGeom>
          </p:spPr>
        </p:pic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96012" y="115823"/>
              <a:ext cx="6665976" cy="1452372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42849" y="142875"/>
              <a:ext cx="6572275" cy="1358646"/>
            </a:xfrm>
            <a:prstGeom prst="rect">
              <a:avLst/>
            </a:prstGeom>
          </p:spPr>
        </p:pic>
        <p:sp>
          <p:nvSpPr>
            <p:cNvPr id="6" name="object 6"/>
            <p:cNvSpPr/>
            <p:nvPr/>
          </p:nvSpPr>
          <p:spPr>
            <a:xfrm>
              <a:off x="142849" y="142875"/>
              <a:ext cx="6572884" cy="1358900"/>
            </a:xfrm>
            <a:custGeom>
              <a:avLst/>
              <a:gdLst/>
              <a:ahLst/>
              <a:cxnLst/>
              <a:rect l="l" t="t" r="r" b="b"/>
              <a:pathLst>
                <a:path w="6572884" h="1358900">
                  <a:moveTo>
                    <a:pt x="0" y="226441"/>
                  </a:moveTo>
                  <a:lnTo>
                    <a:pt x="4600" y="180795"/>
                  </a:lnTo>
                  <a:lnTo>
                    <a:pt x="17795" y="138285"/>
                  </a:lnTo>
                  <a:lnTo>
                    <a:pt x="38673" y="99820"/>
                  </a:lnTo>
                  <a:lnTo>
                    <a:pt x="66324" y="66309"/>
                  </a:lnTo>
                  <a:lnTo>
                    <a:pt x="99837" y="38663"/>
                  </a:lnTo>
                  <a:lnTo>
                    <a:pt x="138301" y="17789"/>
                  </a:lnTo>
                  <a:lnTo>
                    <a:pt x="180806" y="4599"/>
                  </a:lnTo>
                  <a:lnTo>
                    <a:pt x="226440" y="0"/>
                  </a:lnTo>
                  <a:lnTo>
                    <a:pt x="6345834" y="0"/>
                  </a:lnTo>
                  <a:lnTo>
                    <a:pt x="6391480" y="4599"/>
                  </a:lnTo>
                  <a:lnTo>
                    <a:pt x="6433990" y="17789"/>
                  </a:lnTo>
                  <a:lnTo>
                    <a:pt x="6472455" y="38663"/>
                  </a:lnTo>
                  <a:lnTo>
                    <a:pt x="6505965" y="66309"/>
                  </a:lnTo>
                  <a:lnTo>
                    <a:pt x="6533612" y="99820"/>
                  </a:lnTo>
                  <a:lnTo>
                    <a:pt x="6554485" y="138285"/>
                  </a:lnTo>
                  <a:lnTo>
                    <a:pt x="6567676" y="180795"/>
                  </a:lnTo>
                  <a:lnTo>
                    <a:pt x="6572275" y="226441"/>
                  </a:lnTo>
                  <a:lnTo>
                    <a:pt x="6572275" y="1132204"/>
                  </a:lnTo>
                  <a:lnTo>
                    <a:pt x="6567676" y="1177850"/>
                  </a:lnTo>
                  <a:lnTo>
                    <a:pt x="6554485" y="1220360"/>
                  </a:lnTo>
                  <a:lnTo>
                    <a:pt x="6533612" y="1258825"/>
                  </a:lnTo>
                  <a:lnTo>
                    <a:pt x="6505965" y="1292336"/>
                  </a:lnTo>
                  <a:lnTo>
                    <a:pt x="6472455" y="1319982"/>
                  </a:lnTo>
                  <a:lnTo>
                    <a:pt x="6433990" y="1340856"/>
                  </a:lnTo>
                  <a:lnTo>
                    <a:pt x="6391480" y="1354046"/>
                  </a:lnTo>
                  <a:lnTo>
                    <a:pt x="6345834" y="1358646"/>
                  </a:lnTo>
                  <a:lnTo>
                    <a:pt x="226440" y="1358646"/>
                  </a:lnTo>
                  <a:lnTo>
                    <a:pt x="180806" y="1354046"/>
                  </a:lnTo>
                  <a:lnTo>
                    <a:pt x="138301" y="1340856"/>
                  </a:lnTo>
                  <a:lnTo>
                    <a:pt x="99837" y="1319982"/>
                  </a:lnTo>
                  <a:lnTo>
                    <a:pt x="66324" y="1292336"/>
                  </a:lnTo>
                  <a:lnTo>
                    <a:pt x="38673" y="1258825"/>
                  </a:lnTo>
                  <a:lnTo>
                    <a:pt x="17795" y="1220360"/>
                  </a:lnTo>
                  <a:lnTo>
                    <a:pt x="4600" y="1177850"/>
                  </a:lnTo>
                  <a:lnTo>
                    <a:pt x="0" y="1132204"/>
                  </a:lnTo>
                  <a:lnTo>
                    <a:pt x="0" y="226441"/>
                  </a:lnTo>
                  <a:close/>
                </a:path>
              </a:pathLst>
            </a:custGeom>
            <a:ln w="9525">
              <a:solidFill>
                <a:srgbClr val="55CE7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" name="object 7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2500248" y="305930"/>
              <a:ext cx="1714500" cy="733945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2738628" y="1024127"/>
              <a:ext cx="1897379" cy="371855"/>
            </a:xfrm>
            <a:prstGeom prst="rect">
              <a:avLst/>
            </a:prstGeom>
          </p:spPr>
        </p:pic>
        <p:pic>
          <p:nvPicPr>
            <p:cNvPr id="9" name="object 9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4401312" y="1024127"/>
              <a:ext cx="1577339" cy="371855"/>
            </a:xfrm>
            <a:prstGeom prst="rect">
              <a:avLst/>
            </a:prstGeom>
          </p:spPr>
        </p:pic>
        <p:pic>
          <p:nvPicPr>
            <p:cNvPr id="10" name="object 10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3169920" y="1207007"/>
              <a:ext cx="1546859" cy="371855"/>
            </a:xfrm>
            <a:prstGeom prst="rect">
              <a:avLst/>
            </a:prstGeom>
          </p:spPr>
        </p:pic>
        <p:pic>
          <p:nvPicPr>
            <p:cNvPr id="11" name="object 11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4482083" y="1207007"/>
              <a:ext cx="284988" cy="371855"/>
            </a:xfrm>
            <a:prstGeom prst="rect">
              <a:avLst/>
            </a:prstGeom>
          </p:spPr>
        </p:pic>
        <p:pic>
          <p:nvPicPr>
            <p:cNvPr id="12" name="object 12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4571999" y="1207007"/>
              <a:ext cx="1013460" cy="371855"/>
            </a:xfrm>
            <a:prstGeom prst="rect">
              <a:avLst/>
            </a:prstGeom>
          </p:spPr>
        </p:pic>
        <p:pic>
          <p:nvPicPr>
            <p:cNvPr id="13" name="object 13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324612" y="234695"/>
              <a:ext cx="1719072" cy="1341120"/>
            </a:xfrm>
            <a:prstGeom prst="rect">
              <a:avLst/>
            </a:prstGeom>
          </p:spPr>
        </p:pic>
        <p:pic>
          <p:nvPicPr>
            <p:cNvPr id="14" name="object 14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5606795" y="8193022"/>
              <a:ext cx="1092707" cy="848868"/>
            </a:xfrm>
            <a:prstGeom prst="rect">
              <a:avLst/>
            </a:prstGeom>
          </p:spPr>
        </p:pic>
        <p:pic>
          <p:nvPicPr>
            <p:cNvPr id="15" name="object 15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109728" y="8193022"/>
              <a:ext cx="1092708" cy="848868"/>
            </a:xfrm>
            <a:prstGeom prst="rect">
              <a:avLst/>
            </a:prstGeom>
          </p:spPr>
        </p:pic>
      </p:grpSp>
      <p:sp>
        <p:nvSpPr>
          <p:cNvPr id="16" name="object 16"/>
          <p:cNvSpPr txBox="1"/>
          <p:nvPr/>
        </p:nvSpPr>
        <p:spPr>
          <a:xfrm>
            <a:off x="221691" y="1068451"/>
            <a:ext cx="6383020" cy="6636384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063875" marR="737870" indent="-431800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Arial"/>
                <a:cs typeface="Arial"/>
              </a:rPr>
              <a:t>6ta.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Edición</a:t>
            </a:r>
            <a:r>
              <a:rPr sz="1200" b="1" spc="-10" dirty="0">
                <a:latin typeface="Arial"/>
                <a:cs typeface="Arial"/>
              </a:rPr>
              <a:t> Volumen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I</a:t>
            </a:r>
            <a:r>
              <a:rPr sz="1200" b="1" spc="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Enero</a:t>
            </a:r>
            <a:r>
              <a:rPr sz="1200" b="1" spc="-3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a</a:t>
            </a:r>
            <a:r>
              <a:rPr sz="1200" b="1" spc="-2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Julio</a:t>
            </a:r>
            <a:r>
              <a:rPr sz="1200" b="1" spc="-5" dirty="0">
                <a:latin typeface="Arial"/>
                <a:cs typeface="Arial"/>
              </a:rPr>
              <a:t> </a:t>
            </a:r>
            <a:r>
              <a:rPr sz="1200" b="1" spc="-20" dirty="0">
                <a:latin typeface="Arial"/>
                <a:cs typeface="Arial"/>
              </a:rPr>
              <a:t>2021 </a:t>
            </a:r>
            <a:r>
              <a:rPr sz="1200" b="1" dirty="0">
                <a:latin typeface="Arial"/>
                <a:cs typeface="Arial"/>
              </a:rPr>
              <a:t>Revista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Semestral-</a:t>
            </a:r>
            <a:r>
              <a:rPr sz="1200" b="1" spc="-40" dirty="0">
                <a:latin typeface="Arial"/>
                <a:cs typeface="Arial"/>
              </a:rPr>
              <a:t> </a:t>
            </a:r>
            <a:r>
              <a:rPr sz="1200" b="1" spc="-10" dirty="0">
                <a:latin typeface="Arial"/>
                <a:cs typeface="Arial"/>
              </a:rPr>
              <a:t>Venezuela</a:t>
            </a:r>
            <a:endParaRPr sz="12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955"/>
              </a:spcBef>
            </a:pPr>
            <a:endParaRPr sz="12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</a:pPr>
            <a:r>
              <a:rPr sz="1200" b="1" i="1" dirty="0">
                <a:latin typeface="Times New Roman"/>
                <a:cs typeface="Times New Roman"/>
              </a:rPr>
              <a:t>Abordaje</a:t>
            </a:r>
            <a:r>
              <a:rPr sz="1200" b="1" i="1" spc="-20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de</a:t>
            </a:r>
            <a:r>
              <a:rPr sz="1200" b="1" i="1" spc="-10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la</a:t>
            </a:r>
            <a:r>
              <a:rPr sz="1200" b="1" i="1" spc="-15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Diversidad</a:t>
            </a:r>
            <a:r>
              <a:rPr sz="1200" b="1" i="1" spc="-5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Sexual</a:t>
            </a:r>
            <a:r>
              <a:rPr sz="1200" b="1" i="1" spc="-25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en</a:t>
            </a:r>
            <a:r>
              <a:rPr sz="1200" b="1" i="1" spc="-10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la</a:t>
            </a:r>
            <a:r>
              <a:rPr sz="1200" b="1" i="1" spc="-15" dirty="0">
                <a:latin typeface="Times New Roman"/>
                <a:cs typeface="Times New Roman"/>
              </a:rPr>
              <a:t> </a:t>
            </a:r>
            <a:r>
              <a:rPr sz="1200" b="1" i="1" spc="-10" dirty="0">
                <a:latin typeface="Times New Roman"/>
                <a:cs typeface="Times New Roman"/>
              </a:rPr>
              <a:t>Universidad.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9"/>
              </a:spcBef>
            </a:pPr>
            <a:endParaRPr sz="1200">
              <a:latin typeface="Times New Roman"/>
              <a:cs typeface="Times New Roman"/>
            </a:endParaRPr>
          </a:p>
          <a:p>
            <a:pPr marL="375285" marR="5080" indent="-36322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concepto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diversidad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sexual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representa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constructo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producto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reconocimiento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torno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las </a:t>
            </a:r>
            <a:r>
              <a:rPr sz="1200" dirty="0">
                <a:latin typeface="Times New Roman"/>
                <a:cs typeface="Times New Roman"/>
              </a:rPr>
              <a:t>manifestaciones</a:t>
            </a:r>
            <a:r>
              <a:rPr sz="1200" spc="18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8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8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sexualidad</a:t>
            </a:r>
            <a:r>
              <a:rPr sz="1200" spc="19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8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trascienden</a:t>
            </a:r>
            <a:r>
              <a:rPr sz="1200" spc="18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8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noción</a:t>
            </a:r>
            <a:r>
              <a:rPr sz="1200" spc="19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tradicional:</a:t>
            </a:r>
            <a:r>
              <a:rPr sz="1200" spc="185" dirty="0">
                <a:latin typeface="Times New Roman"/>
                <a:cs typeface="Times New Roman"/>
              </a:rPr>
              <a:t>  </a:t>
            </a:r>
            <a:r>
              <a:rPr sz="1200" spc="-10" dirty="0">
                <a:latin typeface="Times New Roman"/>
                <a:cs typeface="Times New Roman"/>
              </a:rPr>
              <a:t>heterosexual, </a:t>
            </a:r>
            <a:r>
              <a:rPr sz="1200" dirty="0">
                <a:latin typeface="Times New Roman"/>
                <a:cs typeface="Times New Roman"/>
              </a:rPr>
              <a:t>monogámica,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vinculada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conyugal,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reproducción,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expresiones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deseo,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fantasías, </a:t>
            </a:r>
            <a:r>
              <a:rPr sz="1200" dirty="0">
                <a:latin typeface="Times New Roman"/>
                <a:cs typeface="Times New Roman"/>
              </a:rPr>
              <a:t>placer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identificar,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desde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expresividad,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esas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nuevas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formas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organización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social.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tal </a:t>
            </a:r>
            <a:r>
              <a:rPr sz="1200" dirty="0">
                <a:latin typeface="Times New Roman"/>
                <a:cs typeface="Times New Roman"/>
              </a:rPr>
              <a:t>forma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que,</a:t>
            </a:r>
            <a:r>
              <a:rPr sz="1200" spc="3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3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abordaje</a:t>
            </a:r>
            <a:r>
              <a:rPr sz="1200" spc="3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diversidad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sexual</a:t>
            </a:r>
            <a:r>
              <a:rPr sz="1200" spc="3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implica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pensar:</a:t>
            </a:r>
            <a:r>
              <a:rPr sz="1200" spc="3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significación</a:t>
            </a:r>
            <a:r>
              <a:rPr sz="1200" spc="3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frente</a:t>
            </a:r>
            <a:r>
              <a:rPr sz="1200" spc="3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sexualidad,</a:t>
            </a:r>
            <a:r>
              <a:rPr sz="1200" spc="3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3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contemple</a:t>
            </a:r>
            <a:r>
              <a:rPr sz="1200" spc="3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3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construcciones</a:t>
            </a:r>
            <a:r>
              <a:rPr sz="1200" spc="3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socioculturales,</a:t>
            </a:r>
            <a:r>
              <a:rPr sz="1200" spc="3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aspectos</a:t>
            </a:r>
            <a:r>
              <a:rPr sz="1200" spc="3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erótico</a:t>
            </a:r>
            <a:r>
              <a:rPr sz="1200" spc="3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amoroso;</a:t>
            </a:r>
            <a:r>
              <a:rPr sz="1200" spc="35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concepción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manifestación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cuerpo,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reproduce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través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agentes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socializadores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tales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universidad.</a:t>
            </a:r>
            <a:endParaRPr sz="1200">
              <a:latin typeface="Times New Roman"/>
              <a:cs typeface="Times New Roman"/>
            </a:endParaRPr>
          </a:p>
          <a:p>
            <a:pPr marL="375285" marR="7620" indent="-36322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este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modo,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sexualidad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conjunto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integra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aspectos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relacionados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con: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orientación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sexual,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identidad</a:t>
            </a:r>
            <a:r>
              <a:rPr sz="1200" spc="4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sexual,</a:t>
            </a:r>
            <a:r>
              <a:rPr sz="1200" spc="4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40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expresión</a:t>
            </a:r>
            <a:r>
              <a:rPr sz="1200" spc="40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sexual,</a:t>
            </a:r>
            <a:r>
              <a:rPr sz="1200" spc="4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relación</a:t>
            </a:r>
            <a:r>
              <a:rPr sz="1200" spc="4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sexual</a:t>
            </a:r>
            <a:r>
              <a:rPr sz="1200" spc="409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etapa-desarrollo-</a:t>
            </a:r>
            <a:r>
              <a:rPr sz="1200" dirty="0">
                <a:latin typeface="Times New Roman"/>
                <a:cs typeface="Times New Roman"/>
              </a:rPr>
              <a:t>contexto</a:t>
            </a:r>
            <a:r>
              <a:rPr sz="1200" spc="40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40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juntas </a:t>
            </a:r>
            <a:r>
              <a:rPr sz="1200" dirty="0">
                <a:latin typeface="Times New Roman"/>
                <a:cs typeface="Times New Roman"/>
              </a:rPr>
              <a:t>responden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amplia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categoría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sufrido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drástico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reduccionismo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respuesta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devenir,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trasformaciones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acomodaciones sociales,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culturales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contextuales.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este</a:t>
            </a:r>
            <a:r>
              <a:rPr sz="1200" spc="-10" dirty="0">
                <a:latin typeface="Times New Roman"/>
                <a:cs typeface="Times New Roman"/>
              </a:rPr>
              <a:t> sentido,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estudio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sexólogos,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sociólogos,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Weeks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(2009),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planteado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tiempo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categorías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expresan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unas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variedades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frente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diversidades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sexuales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constituyen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minorías </a:t>
            </a:r>
            <a:r>
              <a:rPr sz="1200" dirty="0">
                <a:latin typeface="Times New Roman"/>
                <a:cs typeface="Times New Roman"/>
              </a:rPr>
              <a:t>eróticas,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base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identidades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sexuales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proliferación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permiten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afirmación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política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spc="-50" dirty="0">
                <a:latin typeface="Times New Roman"/>
                <a:cs typeface="Times New Roman"/>
              </a:rPr>
              <a:t>e </a:t>
            </a:r>
            <a:r>
              <a:rPr sz="1200" dirty="0">
                <a:latin typeface="Times New Roman"/>
                <a:cs typeface="Times New Roman"/>
              </a:rPr>
              <a:t>identidad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social.</a:t>
            </a:r>
            <a:endParaRPr sz="1200">
              <a:latin typeface="Times New Roman"/>
              <a:cs typeface="Times New Roman"/>
            </a:endParaRPr>
          </a:p>
          <a:p>
            <a:pPr marL="375285" marR="6985" indent="-363220" algn="just">
              <a:lnSpc>
                <a:spcPct val="100000"/>
              </a:lnSpc>
              <a:spcBef>
                <a:spcPts val="5"/>
              </a:spcBef>
            </a:pP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tema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diversidad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sexual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universidad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orientado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desde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estudio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investigación </a:t>
            </a:r>
            <a:r>
              <a:rPr sz="1200" dirty="0">
                <a:latin typeface="Times New Roman"/>
                <a:cs typeface="Times New Roman"/>
              </a:rPr>
              <a:t>frente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sexualidad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propósito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impactar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prácticas,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ambiente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universitario,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las </a:t>
            </a:r>
            <a:r>
              <a:rPr sz="1200" dirty="0">
                <a:latin typeface="Times New Roman"/>
                <a:cs typeface="Times New Roman"/>
              </a:rPr>
              <a:t>apuestas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pedagógicas,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aplicabilidad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normativa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transformación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cultural;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sin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embargo,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atención a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 diversidad constituye un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desafío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complejo,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pues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involucra la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capacidad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individual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0" dirty="0">
                <a:latin typeface="Times New Roman"/>
                <a:cs typeface="Times New Roman"/>
              </a:rPr>
              <a:t>y </a:t>
            </a:r>
            <a:r>
              <a:rPr sz="1200" dirty="0">
                <a:latin typeface="Times New Roman"/>
                <a:cs typeface="Times New Roman"/>
              </a:rPr>
              <a:t>social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comprender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aceptar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demás.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45"/>
              </a:spcBef>
            </a:pPr>
            <a:endParaRPr sz="12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</a:pPr>
            <a:r>
              <a:rPr sz="1200" b="1" spc="-10" dirty="0">
                <a:latin typeface="Times New Roman"/>
                <a:cs typeface="Times New Roman"/>
              </a:rPr>
              <a:t>MÉTODO.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15"/>
              </a:spcBef>
            </a:pPr>
            <a:endParaRPr sz="1200">
              <a:latin typeface="Times New Roman"/>
              <a:cs typeface="Times New Roman"/>
            </a:endParaRPr>
          </a:p>
          <a:p>
            <a:pPr marL="375285" marR="6985" indent="-363220" algn="just">
              <a:lnSpc>
                <a:spcPct val="99500"/>
              </a:lnSpc>
            </a:pP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abordaje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metodológico propuesto para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presente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investigación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plantea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método mixto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descriptivo </a:t>
            </a:r>
            <a:r>
              <a:rPr sz="1200" dirty="0">
                <a:latin typeface="Times New Roman"/>
                <a:cs typeface="Times New Roman"/>
              </a:rPr>
              <a:t>analítico,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pero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prevalece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perspectiva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reflexión.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Desde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cuantitativo,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estudio </a:t>
            </a:r>
            <a:r>
              <a:rPr sz="1200" dirty="0">
                <a:latin typeface="Times New Roman"/>
                <a:cs typeface="Times New Roman"/>
              </a:rPr>
              <a:t>descriptivo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opción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investigativa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 encuentra en la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descripción una alternativa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concreta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0" dirty="0">
                <a:latin typeface="Times New Roman"/>
                <a:cs typeface="Times New Roman"/>
              </a:rPr>
              <a:t>y </a:t>
            </a:r>
            <a:r>
              <a:rPr sz="1200" dirty="0">
                <a:latin typeface="Times New Roman"/>
                <a:cs typeface="Times New Roman"/>
              </a:rPr>
              <a:t>minuciosa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torno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fenómenos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dan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(Bizquerra,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2012),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este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caso,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ámbito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educación,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cual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aplicarán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análisis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interpretativo,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abonan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camino,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ofrecen </a:t>
            </a:r>
            <a:r>
              <a:rPr sz="1200" dirty="0">
                <a:latin typeface="Times New Roman"/>
                <a:cs typeface="Times New Roman"/>
              </a:rPr>
              <a:t>datos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hechos para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configuración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supuestos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torno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disertación.</a:t>
            </a:r>
            <a:endParaRPr sz="1200">
              <a:latin typeface="Times New Roman"/>
              <a:cs typeface="Times New Roman"/>
            </a:endParaRPr>
          </a:p>
        </p:txBody>
      </p:sp>
      <p:pic>
        <p:nvPicPr>
          <p:cNvPr id="17" name="object 17"/>
          <p:cNvPicPr/>
          <p:nvPr/>
        </p:nvPicPr>
        <p:blipFill>
          <a:blip r:embed="rId13" cstate="print"/>
          <a:stretch>
            <a:fillRect/>
          </a:stretch>
        </p:blipFill>
        <p:spPr>
          <a:xfrm>
            <a:off x="4581144" y="149034"/>
            <a:ext cx="1805304" cy="893889"/>
          </a:xfrm>
          <a:prstGeom prst="rect">
            <a:avLst/>
          </a:prstGeom>
        </p:spPr>
      </p:pic>
      <p:sp>
        <p:nvSpPr>
          <p:cNvPr id="18" name="object 18"/>
          <p:cNvSpPr txBox="1"/>
          <p:nvPr/>
        </p:nvSpPr>
        <p:spPr>
          <a:xfrm>
            <a:off x="2047113" y="8379026"/>
            <a:ext cx="2833370" cy="1739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250"/>
              </a:lnSpc>
            </a:pPr>
            <a:r>
              <a:rPr sz="1050" b="1" dirty="0">
                <a:latin typeface="Times New Roman"/>
                <a:cs typeface="Times New Roman"/>
              </a:rPr>
              <a:t>La</a:t>
            </a:r>
            <a:r>
              <a:rPr sz="1050" b="1" spc="-30" dirty="0">
                <a:latin typeface="Times New Roman"/>
                <a:cs typeface="Times New Roman"/>
              </a:rPr>
              <a:t> </a:t>
            </a:r>
            <a:r>
              <a:rPr sz="1050" b="1" dirty="0">
                <a:latin typeface="Times New Roman"/>
                <a:cs typeface="Times New Roman"/>
              </a:rPr>
              <a:t>Homosexualidad</a:t>
            </a:r>
            <a:r>
              <a:rPr sz="1050" b="1" spc="-25" dirty="0">
                <a:latin typeface="Times New Roman"/>
                <a:cs typeface="Times New Roman"/>
              </a:rPr>
              <a:t> </a:t>
            </a:r>
            <a:r>
              <a:rPr sz="1050" b="1" dirty="0">
                <a:latin typeface="Times New Roman"/>
                <a:cs typeface="Times New Roman"/>
              </a:rPr>
              <a:t>en</a:t>
            </a:r>
            <a:r>
              <a:rPr sz="1050" b="1" spc="-25" dirty="0">
                <a:latin typeface="Times New Roman"/>
                <a:cs typeface="Times New Roman"/>
              </a:rPr>
              <a:t> </a:t>
            </a:r>
            <a:r>
              <a:rPr sz="1050" b="1" dirty="0">
                <a:latin typeface="Times New Roman"/>
                <a:cs typeface="Times New Roman"/>
              </a:rPr>
              <a:t>los</a:t>
            </a:r>
            <a:r>
              <a:rPr sz="1050" b="1" spc="-15" dirty="0">
                <a:latin typeface="Times New Roman"/>
                <a:cs typeface="Times New Roman"/>
              </a:rPr>
              <a:t> </a:t>
            </a:r>
            <a:r>
              <a:rPr sz="1050" b="1" dirty="0">
                <a:latin typeface="Times New Roman"/>
                <a:cs typeface="Times New Roman"/>
              </a:rPr>
              <a:t>Ambientes</a:t>
            </a:r>
            <a:r>
              <a:rPr sz="1050" b="1" spc="-20" dirty="0">
                <a:latin typeface="Times New Roman"/>
                <a:cs typeface="Times New Roman"/>
              </a:rPr>
              <a:t> </a:t>
            </a:r>
            <a:r>
              <a:rPr sz="1050" b="1" spc="-10" dirty="0">
                <a:latin typeface="Times New Roman"/>
                <a:cs typeface="Times New Roman"/>
              </a:rPr>
              <a:t>Educativos</a:t>
            </a:r>
            <a:endParaRPr sz="1050">
              <a:latin typeface="Times New Roman"/>
              <a:cs typeface="Times New Roman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2467101" y="8754397"/>
            <a:ext cx="1991995" cy="1943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410"/>
              </a:lnSpc>
            </a:pPr>
            <a:r>
              <a:rPr sz="1200" b="1" spc="-35" dirty="0">
                <a:latin typeface="Times New Roman"/>
                <a:cs typeface="Times New Roman"/>
              </a:rPr>
              <a:t>Dr.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José</a:t>
            </a:r>
            <a:r>
              <a:rPr sz="1200" b="1" spc="-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Rafael</a:t>
            </a:r>
            <a:r>
              <a:rPr sz="1200" b="1" spc="-7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Abreu</a:t>
            </a:r>
            <a:r>
              <a:rPr sz="1200" b="1" spc="-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Fuentes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6605396" y="8913536"/>
            <a:ext cx="254000" cy="1949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410"/>
              </a:lnSpc>
            </a:pPr>
            <a:r>
              <a:rPr sz="1200" spc="-25" dirty="0">
                <a:latin typeface="Times New Roman"/>
                <a:cs typeface="Times New Roman"/>
              </a:rPr>
              <a:t>172</a:t>
            </a:r>
            <a:endParaRPr sz="1200">
              <a:latin typeface="Times New Roman"/>
              <a:cs typeface="Times New Roman"/>
            </a:endParaRPr>
          </a:p>
        </p:txBody>
      </p:sp>
      <p:grpSp>
        <p:nvGrpSpPr>
          <p:cNvPr id="21" name="Grupo 20">
            <a:extLst>
              <a:ext uri="{FF2B5EF4-FFF2-40B4-BE49-F238E27FC236}">
                <a16:creationId xmlns:a16="http://schemas.microsoft.com/office/drawing/2014/main" id="{12F8A297-457E-254D-B9D5-599AE2419F94}"/>
              </a:ext>
            </a:extLst>
          </p:cNvPr>
          <p:cNvGrpSpPr/>
          <p:nvPr/>
        </p:nvGrpSpPr>
        <p:grpSpPr>
          <a:xfrm>
            <a:off x="95024" y="110491"/>
            <a:ext cx="6665976" cy="1452626"/>
            <a:chOff x="470065" y="1951410"/>
            <a:chExt cx="6665976" cy="1452626"/>
          </a:xfrm>
        </p:grpSpPr>
        <p:grpSp>
          <p:nvGrpSpPr>
            <p:cNvPr id="22" name="object 12">
              <a:extLst>
                <a:ext uri="{FF2B5EF4-FFF2-40B4-BE49-F238E27FC236}">
                  <a16:creationId xmlns:a16="http://schemas.microsoft.com/office/drawing/2014/main" id="{291FC5E5-30BE-3C58-DE41-C4BF9AAAA6F0}"/>
                </a:ext>
              </a:extLst>
            </p:cNvPr>
            <p:cNvGrpSpPr/>
            <p:nvPr/>
          </p:nvGrpSpPr>
          <p:grpSpPr>
            <a:xfrm>
              <a:off x="470065" y="1951664"/>
              <a:ext cx="6665976" cy="1452372"/>
              <a:chOff x="96011" y="115823"/>
              <a:chExt cx="6665976" cy="1452372"/>
            </a:xfrm>
          </p:grpSpPr>
          <p:pic>
            <p:nvPicPr>
              <p:cNvPr id="26" name="object 13">
                <a:extLst>
                  <a:ext uri="{FF2B5EF4-FFF2-40B4-BE49-F238E27FC236}">
                    <a16:creationId xmlns:a16="http://schemas.microsoft.com/office/drawing/2014/main" id="{FF7AFE7D-E884-77F4-9365-A304A3C70CD5}"/>
                  </a:ext>
                </a:extLst>
              </p:cNvPr>
              <p:cNvPicPr/>
              <p:nvPr/>
            </p:nvPicPr>
            <p:blipFill>
              <a:blip r:embed="rId3" cstate="print"/>
              <a:stretch>
                <a:fillRect/>
              </a:stretch>
            </p:blipFill>
            <p:spPr>
              <a:xfrm>
                <a:off x="96011" y="115823"/>
                <a:ext cx="6665976" cy="1452372"/>
              </a:xfrm>
              <a:prstGeom prst="rect">
                <a:avLst/>
              </a:prstGeom>
            </p:spPr>
          </p:pic>
          <p:pic>
            <p:nvPicPr>
              <p:cNvPr id="27" name="object 14">
                <a:extLst>
                  <a:ext uri="{FF2B5EF4-FFF2-40B4-BE49-F238E27FC236}">
                    <a16:creationId xmlns:a16="http://schemas.microsoft.com/office/drawing/2014/main" id="{4B2069F3-253A-2D5C-B4C3-CBEFFA1548C4}"/>
                  </a:ext>
                </a:extLst>
              </p:cNvPr>
              <p:cNvPicPr/>
              <p:nvPr/>
            </p:nvPicPr>
            <p:blipFill>
              <a:blip r:embed="rId4" cstate="print"/>
              <a:stretch>
                <a:fillRect/>
              </a:stretch>
            </p:blipFill>
            <p:spPr>
              <a:xfrm>
                <a:off x="142849" y="142875"/>
                <a:ext cx="6572275" cy="1358646"/>
              </a:xfrm>
              <a:prstGeom prst="rect">
                <a:avLst/>
              </a:prstGeom>
            </p:spPr>
          </p:pic>
          <p:sp>
            <p:nvSpPr>
              <p:cNvPr id="28" name="object 15">
                <a:extLst>
                  <a:ext uri="{FF2B5EF4-FFF2-40B4-BE49-F238E27FC236}">
                    <a16:creationId xmlns:a16="http://schemas.microsoft.com/office/drawing/2014/main" id="{4ED17722-A071-5485-FBD0-7CFC83FB26F6}"/>
                  </a:ext>
                </a:extLst>
              </p:cNvPr>
              <p:cNvSpPr/>
              <p:nvPr/>
            </p:nvSpPr>
            <p:spPr>
              <a:xfrm>
                <a:off x="142849" y="142875"/>
                <a:ext cx="6572884" cy="1358900"/>
              </a:xfrm>
              <a:custGeom>
                <a:avLst/>
                <a:gdLst/>
                <a:ahLst/>
                <a:cxnLst/>
                <a:rect l="l" t="t" r="r" b="b"/>
                <a:pathLst>
                  <a:path w="6572884" h="1358900">
                    <a:moveTo>
                      <a:pt x="0" y="226441"/>
                    </a:moveTo>
                    <a:lnTo>
                      <a:pt x="4600" y="180795"/>
                    </a:lnTo>
                    <a:lnTo>
                      <a:pt x="17795" y="138285"/>
                    </a:lnTo>
                    <a:lnTo>
                      <a:pt x="38673" y="99820"/>
                    </a:lnTo>
                    <a:lnTo>
                      <a:pt x="66324" y="66309"/>
                    </a:lnTo>
                    <a:lnTo>
                      <a:pt x="99837" y="38663"/>
                    </a:lnTo>
                    <a:lnTo>
                      <a:pt x="138301" y="17789"/>
                    </a:lnTo>
                    <a:lnTo>
                      <a:pt x="180806" y="4599"/>
                    </a:lnTo>
                    <a:lnTo>
                      <a:pt x="226440" y="0"/>
                    </a:lnTo>
                    <a:lnTo>
                      <a:pt x="6345834" y="0"/>
                    </a:lnTo>
                    <a:lnTo>
                      <a:pt x="6391480" y="4599"/>
                    </a:lnTo>
                    <a:lnTo>
                      <a:pt x="6433990" y="17789"/>
                    </a:lnTo>
                    <a:lnTo>
                      <a:pt x="6472455" y="38663"/>
                    </a:lnTo>
                    <a:lnTo>
                      <a:pt x="6505965" y="66309"/>
                    </a:lnTo>
                    <a:lnTo>
                      <a:pt x="6533612" y="99820"/>
                    </a:lnTo>
                    <a:lnTo>
                      <a:pt x="6554485" y="138285"/>
                    </a:lnTo>
                    <a:lnTo>
                      <a:pt x="6567676" y="180795"/>
                    </a:lnTo>
                    <a:lnTo>
                      <a:pt x="6572275" y="226441"/>
                    </a:lnTo>
                    <a:lnTo>
                      <a:pt x="6572275" y="1132204"/>
                    </a:lnTo>
                    <a:lnTo>
                      <a:pt x="6567676" y="1177850"/>
                    </a:lnTo>
                    <a:lnTo>
                      <a:pt x="6554485" y="1220360"/>
                    </a:lnTo>
                    <a:lnTo>
                      <a:pt x="6533612" y="1258825"/>
                    </a:lnTo>
                    <a:lnTo>
                      <a:pt x="6505965" y="1292336"/>
                    </a:lnTo>
                    <a:lnTo>
                      <a:pt x="6472455" y="1319982"/>
                    </a:lnTo>
                    <a:lnTo>
                      <a:pt x="6433990" y="1340856"/>
                    </a:lnTo>
                    <a:lnTo>
                      <a:pt x="6391480" y="1354046"/>
                    </a:lnTo>
                    <a:lnTo>
                      <a:pt x="6345834" y="1358646"/>
                    </a:lnTo>
                    <a:lnTo>
                      <a:pt x="226440" y="1358646"/>
                    </a:lnTo>
                    <a:lnTo>
                      <a:pt x="180806" y="1354046"/>
                    </a:lnTo>
                    <a:lnTo>
                      <a:pt x="138301" y="1340856"/>
                    </a:lnTo>
                    <a:lnTo>
                      <a:pt x="99837" y="1319982"/>
                    </a:lnTo>
                    <a:lnTo>
                      <a:pt x="66324" y="1292336"/>
                    </a:lnTo>
                    <a:lnTo>
                      <a:pt x="38673" y="1258825"/>
                    </a:lnTo>
                    <a:lnTo>
                      <a:pt x="17795" y="1220360"/>
                    </a:lnTo>
                    <a:lnTo>
                      <a:pt x="4600" y="1177850"/>
                    </a:lnTo>
                    <a:lnTo>
                      <a:pt x="0" y="1132204"/>
                    </a:lnTo>
                    <a:lnTo>
                      <a:pt x="0" y="226441"/>
                    </a:lnTo>
                    <a:close/>
                  </a:path>
                </a:pathLst>
              </a:custGeom>
              <a:ln w="9525">
                <a:solidFill>
                  <a:srgbClr val="55CE74"/>
                </a:solidFill>
              </a:ln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pic>
            <p:nvPicPr>
              <p:cNvPr id="29" name="object 16">
                <a:extLst>
                  <a:ext uri="{FF2B5EF4-FFF2-40B4-BE49-F238E27FC236}">
                    <a16:creationId xmlns:a16="http://schemas.microsoft.com/office/drawing/2014/main" id="{C118A175-5E9E-4AB2-80B9-D57295D3AF16}"/>
                  </a:ext>
                </a:extLst>
              </p:cNvPr>
              <p:cNvPicPr/>
              <p:nvPr/>
            </p:nvPicPr>
            <p:blipFill>
              <a:blip r:embed="rId5" cstate="print"/>
              <a:stretch>
                <a:fillRect/>
              </a:stretch>
            </p:blipFill>
            <p:spPr>
              <a:xfrm>
                <a:off x="2500248" y="305930"/>
                <a:ext cx="1714500" cy="733945"/>
              </a:xfrm>
              <a:prstGeom prst="rect">
                <a:avLst/>
              </a:prstGeom>
            </p:spPr>
          </p:pic>
        </p:grpSp>
        <p:sp>
          <p:nvSpPr>
            <p:cNvPr id="23" name="object 16">
              <a:extLst>
                <a:ext uri="{FF2B5EF4-FFF2-40B4-BE49-F238E27FC236}">
                  <a16:creationId xmlns:a16="http://schemas.microsoft.com/office/drawing/2014/main" id="{62B25B5E-D635-59E6-DF9B-0B7441572F71}"/>
                </a:ext>
              </a:extLst>
            </p:cNvPr>
            <p:cNvSpPr txBox="1"/>
            <p:nvPr/>
          </p:nvSpPr>
          <p:spPr>
            <a:xfrm>
              <a:off x="2775727" y="2875716"/>
              <a:ext cx="3332858" cy="391795"/>
            </a:xfrm>
            <a:prstGeom prst="rect">
              <a:avLst/>
            </a:prstGeom>
            <a:noFill/>
          </p:spPr>
          <p:txBody>
            <a:bodyPr vert="horz" wrap="square" lIns="0" tIns="12700" rIns="0" bIns="0" rtlCol="0">
              <a:spAutoFit/>
            </a:bodyPr>
            <a:lstStyle/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Volumen 4,  Número 1  Enero a Julio 2021</a:t>
              </a:r>
            </a:p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Revista Semestral. Venezuela</a:t>
              </a:r>
              <a:endParaRPr sz="1200" dirty="0">
                <a:latin typeface="Arial"/>
                <a:cs typeface="Arial"/>
              </a:endParaRPr>
            </a:p>
          </p:txBody>
        </p:sp>
        <p:pic>
          <p:nvPicPr>
            <p:cNvPr id="24" name="object 25">
              <a:extLst>
                <a:ext uri="{FF2B5EF4-FFF2-40B4-BE49-F238E27FC236}">
                  <a16:creationId xmlns:a16="http://schemas.microsoft.com/office/drawing/2014/main" id="{4A3F7E57-70EA-6430-E1E7-D67D544CEA3F}"/>
                </a:ext>
              </a:extLst>
            </p:cNvPr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470065" y="2027896"/>
              <a:ext cx="2305662" cy="1053903"/>
            </a:xfrm>
            <a:prstGeom prst="rect">
              <a:avLst/>
            </a:prstGeom>
          </p:spPr>
        </p:pic>
        <p:pic>
          <p:nvPicPr>
            <p:cNvPr id="25" name="object 31">
              <a:extLst>
                <a:ext uri="{FF2B5EF4-FFF2-40B4-BE49-F238E27FC236}">
                  <a16:creationId xmlns:a16="http://schemas.microsoft.com/office/drawing/2014/main" id="{5A589251-3B42-26AF-76E2-21DAE4FBCA98}"/>
                </a:ext>
              </a:extLst>
            </p:cNvPr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4932681" y="1951410"/>
              <a:ext cx="1805304" cy="893889"/>
            </a:xfrm>
            <a:prstGeom prst="rect">
              <a:avLst/>
            </a:prstGeom>
          </p:spPr>
        </p:pic>
      </p:grpSp>
    </p:spTree>
  </p:cSld>
  <p:clrMapOvr>
    <a:masterClrMapping/>
  </p:clrMapOvr>
</p:sld>
</file>

<file path=ppt/slides/slide1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94485" y="115823"/>
            <a:ext cx="6669405" cy="8926195"/>
            <a:chOff x="94485" y="115823"/>
            <a:chExt cx="6669405" cy="8926195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204216" y="8651747"/>
              <a:ext cx="6518148" cy="158496"/>
            </a:xfrm>
            <a:prstGeom prst="rect">
              <a:avLst/>
            </a:prstGeom>
          </p:spPr>
        </p:pic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96012" y="115823"/>
              <a:ext cx="6665976" cy="1452372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42849" y="142875"/>
              <a:ext cx="6572275" cy="1358646"/>
            </a:xfrm>
            <a:prstGeom prst="rect">
              <a:avLst/>
            </a:prstGeom>
          </p:spPr>
        </p:pic>
        <p:sp>
          <p:nvSpPr>
            <p:cNvPr id="6" name="object 6"/>
            <p:cNvSpPr/>
            <p:nvPr/>
          </p:nvSpPr>
          <p:spPr>
            <a:xfrm>
              <a:off x="142849" y="142875"/>
              <a:ext cx="6572884" cy="1358900"/>
            </a:xfrm>
            <a:custGeom>
              <a:avLst/>
              <a:gdLst/>
              <a:ahLst/>
              <a:cxnLst/>
              <a:rect l="l" t="t" r="r" b="b"/>
              <a:pathLst>
                <a:path w="6572884" h="1358900">
                  <a:moveTo>
                    <a:pt x="0" y="226441"/>
                  </a:moveTo>
                  <a:lnTo>
                    <a:pt x="4600" y="180795"/>
                  </a:lnTo>
                  <a:lnTo>
                    <a:pt x="17795" y="138285"/>
                  </a:lnTo>
                  <a:lnTo>
                    <a:pt x="38673" y="99820"/>
                  </a:lnTo>
                  <a:lnTo>
                    <a:pt x="66324" y="66309"/>
                  </a:lnTo>
                  <a:lnTo>
                    <a:pt x="99837" y="38663"/>
                  </a:lnTo>
                  <a:lnTo>
                    <a:pt x="138301" y="17789"/>
                  </a:lnTo>
                  <a:lnTo>
                    <a:pt x="180806" y="4599"/>
                  </a:lnTo>
                  <a:lnTo>
                    <a:pt x="226440" y="0"/>
                  </a:lnTo>
                  <a:lnTo>
                    <a:pt x="6345834" y="0"/>
                  </a:lnTo>
                  <a:lnTo>
                    <a:pt x="6391480" y="4599"/>
                  </a:lnTo>
                  <a:lnTo>
                    <a:pt x="6433990" y="17789"/>
                  </a:lnTo>
                  <a:lnTo>
                    <a:pt x="6472455" y="38663"/>
                  </a:lnTo>
                  <a:lnTo>
                    <a:pt x="6505965" y="66309"/>
                  </a:lnTo>
                  <a:lnTo>
                    <a:pt x="6533612" y="99820"/>
                  </a:lnTo>
                  <a:lnTo>
                    <a:pt x="6554485" y="138285"/>
                  </a:lnTo>
                  <a:lnTo>
                    <a:pt x="6567676" y="180795"/>
                  </a:lnTo>
                  <a:lnTo>
                    <a:pt x="6572275" y="226441"/>
                  </a:lnTo>
                  <a:lnTo>
                    <a:pt x="6572275" y="1132204"/>
                  </a:lnTo>
                  <a:lnTo>
                    <a:pt x="6567676" y="1177850"/>
                  </a:lnTo>
                  <a:lnTo>
                    <a:pt x="6554485" y="1220360"/>
                  </a:lnTo>
                  <a:lnTo>
                    <a:pt x="6533612" y="1258825"/>
                  </a:lnTo>
                  <a:lnTo>
                    <a:pt x="6505965" y="1292336"/>
                  </a:lnTo>
                  <a:lnTo>
                    <a:pt x="6472455" y="1319982"/>
                  </a:lnTo>
                  <a:lnTo>
                    <a:pt x="6433990" y="1340856"/>
                  </a:lnTo>
                  <a:lnTo>
                    <a:pt x="6391480" y="1354046"/>
                  </a:lnTo>
                  <a:lnTo>
                    <a:pt x="6345834" y="1358646"/>
                  </a:lnTo>
                  <a:lnTo>
                    <a:pt x="226440" y="1358646"/>
                  </a:lnTo>
                  <a:lnTo>
                    <a:pt x="180806" y="1354046"/>
                  </a:lnTo>
                  <a:lnTo>
                    <a:pt x="138301" y="1340856"/>
                  </a:lnTo>
                  <a:lnTo>
                    <a:pt x="99837" y="1319982"/>
                  </a:lnTo>
                  <a:lnTo>
                    <a:pt x="66324" y="1292336"/>
                  </a:lnTo>
                  <a:lnTo>
                    <a:pt x="38673" y="1258825"/>
                  </a:lnTo>
                  <a:lnTo>
                    <a:pt x="17795" y="1220360"/>
                  </a:lnTo>
                  <a:lnTo>
                    <a:pt x="4600" y="1177850"/>
                  </a:lnTo>
                  <a:lnTo>
                    <a:pt x="0" y="1132204"/>
                  </a:lnTo>
                  <a:lnTo>
                    <a:pt x="0" y="226441"/>
                  </a:lnTo>
                  <a:close/>
                </a:path>
              </a:pathLst>
            </a:custGeom>
            <a:ln w="9525">
              <a:solidFill>
                <a:srgbClr val="55CE7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" name="object 7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2500248" y="305930"/>
              <a:ext cx="1714500" cy="733945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2738628" y="1024127"/>
              <a:ext cx="1897379" cy="371855"/>
            </a:xfrm>
            <a:prstGeom prst="rect">
              <a:avLst/>
            </a:prstGeom>
          </p:spPr>
        </p:pic>
        <p:pic>
          <p:nvPicPr>
            <p:cNvPr id="9" name="object 9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4401312" y="1024127"/>
              <a:ext cx="1577339" cy="371855"/>
            </a:xfrm>
            <a:prstGeom prst="rect">
              <a:avLst/>
            </a:prstGeom>
          </p:spPr>
        </p:pic>
        <p:pic>
          <p:nvPicPr>
            <p:cNvPr id="10" name="object 10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3169920" y="1207007"/>
              <a:ext cx="1546859" cy="371855"/>
            </a:xfrm>
            <a:prstGeom prst="rect">
              <a:avLst/>
            </a:prstGeom>
          </p:spPr>
        </p:pic>
        <p:pic>
          <p:nvPicPr>
            <p:cNvPr id="11" name="object 11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4482083" y="1207007"/>
              <a:ext cx="284988" cy="371855"/>
            </a:xfrm>
            <a:prstGeom prst="rect">
              <a:avLst/>
            </a:prstGeom>
          </p:spPr>
        </p:pic>
        <p:pic>
          <p:nvPicPr>
            <p:cNvPr id="12" name="object 12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4571999" y="1207007"/>
              <a:ext cx="1013460" cy="371855"/>
            </a:xfrm>
            <a:prstGeom prst="rect">
              <a:avLst/>
            </a:prstGeom>
          </p:spPr>
        </p:pic>
        <p:pic>
          <p:nvPicPr>
            <p:cNvPr id="13" name="object 13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324612" y="234695"/>
              <a:ext cx="1719072" cy="1341120"/>
            </a:xfrm>
            <a:prstGeom prst="rect">
              <a:avLst/>
            </a:prstGeom>
          </p:spPr>
        </p:pic>
        <p:pic>
          <p:nvPicPr>
            <p:cNvPr id="14" name="object 14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5606795" y="8193022"/>
              <a:ext cx="1092707" cy="848868"/>
            </a:xfrm>
            <a:prstGeom prst="rect">
              <a:avLst/>
            </a:prstGeom>
          </p:spPr>
        </p:pic>
        <p:pic>
          <p:nvPicPr>
            <p:cNvPr id="15" name="object 15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109728" y="8193022"/>
              <a:ext cx="1092708" cy="848868"/>
            </a:xfrm>
            <a:prstGeom prst="rect">
              <a:avLst/>
            </a:prstGeom>
          </p:spPr>
        </p:pic>
      </p:grpSp>
      <p:sp>
        <p:nvSpPr>
          <p:cNvPr id="16" name="object 16"/>
          <p:cNvSpPr txBox="1"/>
          <p:nvPr/>
        </p:nvSpPr>
        <p:spPr>
          <a:xfrm>
            <a:off x="293014" y="1068451"/>
            <a:ext cx="6346825" cy="68249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2992755" marR="773430" indent="-431800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Arial"/>
                <a:cs typeface="Arial"/>
              </a:rPr>
              <a:t>6ta.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Edición</a:t>
            </a:r>
            <a:r>
              <a:rPr sz="1200" b="1" spc="-10" dirty="0">
                <a:latin typeface="Arial"/>
                <a:cs typeface="Arial"/>
              </a:rPr>
              <a:t> Volumen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I</a:t>
            </a:r>
            <a:r>
              <a:rPr sz="1200" b="1" spc="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Enero</a:t>
            </a:r>
            <a:r>
              <a:rPr sz="1200" b="1" spc="-3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a</a:t>
            </a:r>
            <a:r>
              <a:rPr sz="1200" b="1" spc="-2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Julio</a:t>
            </a:r>
            <a:r>
              <a:rPr sz="1200" b="1" spc="-5" dirty="0">
                <a:latin typeface="Arial"/>
                <a:cs typeface="Arial"/>
              </a:rPr>
              <a:t> </a:t>
            </a:r>
            <a:r>
              <a:rPr sz="1200" b="1" spc="-20" dirty="0">
                <a:latin typeface="Arial"/>
                <a:cs typeface="Arial"/>
              </a:rPr>
              <a:t>2021 </a:t>
            </a:r>
            <a:r>
              <a:rPr sz="1200" b="1" dirty="0">
                <a:latin typeface="Arial"/>
                <a:cs typeface="Arial"/>
              </a:rPr>
              <a:t>Revista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Semestral-</a:t>
            </a:r>
            <a:r>
              <a:rPr sz="1200" b="1" spc="-40" dirty="0">
                <a:latin typeface="Arial"/>
                <a:cs typeface="Arial"/>
              </a:rPr>
              <a:t> </a:t>
            </a:r>
            <a:r>
              <a:rPr sz="1200" b="1" spc="-10" dirty="0">
                <a:latin typeface="Arial"/>
                <a:cs typeface="Arial"/>
              </a:rPr>
              <a:t>Venezuela</a:t>
            </a:r>
            <a:endParaRPr sz="12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305"/>
              </a:spcBef>
            </a:pPr>
            <a:endParaRPr sz="1200">
              <a:latin typeface="Arial"/>
              <a:cs typeface="Arial"/>
            </a:endParaRPr>
          </a:p>
          <a:p>
            <a:pPr marL="375285" marR="6985" indent="-36322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Ahora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bien,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desde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cualitativo,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permite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acercamiento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realidad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través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análisis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una </a:t>
            </a:r>
            <a:r>
              <a:rPr sz="1200" dirty="0">
                <a:latin typeface="Times New Roman"/>
                <a:cs typeface="Times New Roman"/>
              </a:rPr>
              <a:t>temática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problemática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da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contexto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institución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específica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permite </a:t>
            </a:r>
            <a:r>
              <a:rPr sz="1200" dirty="0">
                <a:latin typeface="Times New Roman"/>
                <a:cs typeface="Times New Roman"/>
              </a:rPr>
              <a:t>reconocer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particularidad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complejidad de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sentido.</a:t>
            </a:r>
            <a:endParaRPr sz="1200">
              <a:latin typeface="Times New Roman"/>
              <a:cs typeface="Times New Roman"/>
            </a:endParaRPr>
          </a:p>
          <a:p>
            <a:pPr marL="375285" marR="9525" indent="-36322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El estudio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 ofrecido por la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etnografía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educativa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explorar lo que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acontece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este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ámbito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así </a:t>
            </a:r>
            <a:r>
              <a:rPr sz="1200" dirty="0">
                <a:latin typeface="Times New Roman"/>
                <a:cs typeface="Times New Roman"/>
              </a:rPr>
              <a:t>interpretar,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comprender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identifican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cómo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centrar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interés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lugares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donde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tienen </a:t>
            </a:r>
            <a:r>
              <a:rPr sz="1200" dirty="0">
                <a:latin typeface="Times New Roman"/>
                <a:cs typeface="Times New Roman"/>
              </a:rPr>
              <a:t>cabida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interacciones,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valores,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expectativas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actividades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todos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actores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participantes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en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investigación;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decir,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desentrañar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través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análisis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datos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cualitativos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realidad </a:t>
            </a:r>
            <a:r>
              <a:rPr sz="1200" dirty="0">
                <a:latin typeface="Times New Roman"/>
                <a:cs typeface="Times New Roman"/>
              </a:rPr>
              <a:t>mediante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serie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procedimientos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estandarizados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buscan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exploración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ese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mundo </a:t>
            </a:r>
            <a:r>
              <a:rPr sz="1200" dirty="0">
                <a:latin typeface="Times New Roman"/>
                <a:cs typeface="Times New Roman"/>
              </a:rPr>
              <a:t>interior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sus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significados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(Medina-</a:t>
            </a:r>
            <a:r>
              <a:rPr sz="1200" dirty="0">
                <a:latin typeface="Times New Roman"/>
                <a:cs typeface="Times New Roman"/>
              </a:rPr>
              <a:t>Moya,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2014).</a:t>
            </a:r>
            <a:endParaRPr sz="1200">
              <a:latin typeface="Times New Roman"/>
              <a:cs typeface="Times New Roman"/>
            </a:endParaRPr>
          </a:p>
          <a:p>
            <a:pPr marL="375285" marR="5080" indent="-363220" algn="just">
              <a:lnSpc>
                <a:spcPct val="100000"/>
              </a:lnSpc>
              <a:spcBef>
                <a:spcPts val="5"/>
              </a:spcBef>
            </a:pP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tanto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que,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propósito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este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artículo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valoración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representaciones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sociales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prácticas </a:t>
            </a:r>
            <a:r>
              <a:rPr sz="1200" dirty="0">
                <a:latin typeface="Times New Roman"/>
                <a:cs typeface="Times New Roman"/>
              </a:rPr>
              <a:t>culturales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tienen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miembros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División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Ciencias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Sociales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Universidad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frente </a:t>
            </a:r>
            <a:r>
              <a:rPr sz="1200" spc="-50" dirty="0">
                <a:latin typeface="Times New Roman"/>
                <a:cs typeface="Times New Roman"/>
              </a:rPr>
              <a:t>a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personas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pertenecientes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sectores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LGBTI.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método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descriptivo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etnográfico,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permite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interpretación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creencias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prácticas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participantes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interés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entender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los </a:t>
            </a:r>
            <a:r>
              <a:rPr sz="1200" dirty="0">
                <a:latin typeface="Times New Roman"/>
                <a:cs typeface="Times New Roman"/>
              </a:rPr>
              <a:t>patrones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regularidades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surgen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torno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este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grupo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social.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Volviendo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ahora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vía </a:t>
            </a:r>
            <a:r>
              <a:rPr sz="1200" dirty="0">
                <a:latin typeface="Times New Roman"/>
                <a:cs typeface="Times New Roman"/>
              </a:rPr>
              <a:t>metodológica,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después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ocurridos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hechos,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ésta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incorpora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indagación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metódica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práctica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tiene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injerencia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directa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sobre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variables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independientes,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ser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manipulables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spc="-50" dirty="0">
                <a:latin typeface="Times New Roman"/>
                <a:cs typeface="Times New Roman"/>
              </a:rPr>
              <a:t>o </a:t>
            </a:r>
            <a:r>
              <a:rPr sz="1200" dirty="0">
                <a:latin typeface="Times New Roman"/>
                <a:cs typeface="Times New Roman"/>
              </a:rPr>
              <a:t>porque han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sucedido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antelación.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método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utilizado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fue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descriptivo-</a:t>
            </a:r>
            <a:r>
              <a:rPr sz="1200" dirty="0">
                <a:latin typeface="Times New Roman"/>
                <a:cs typeface="Times New Roman"/>
              </a:rPr>
              <a:t>analítico,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pero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25" dirty="0">
                <a:latin typeface="Times New Roman"/>
                <a:cs typeface="Times New Roman"/>
              </a:rPr>
              <a:t>que </a:t>
            </a:r>
            <a:r>
              <a:rPr sz="1200" dirty="0">
                <a:latin typeface="Times New Roman"/>
                <a:cs typeface="Times New Roman"/>
              </a:rPr>
              <a:t>prevaleció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fue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 perspectiva,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reflexión,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desarrollándose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comunidad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universitaria,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siendo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principales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protagonistas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población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estudiantil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ciclo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básico,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docentes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carrera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spc="-50" dirty="0">
                <a:latin typeface="Times New Roman"/>
                <a:cs typeface="Times New Roman"/>
              </a:rPr>
              <a:t>y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directivos de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división,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partir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exploración de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relaciones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proponen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través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descripción,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admitió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comparación,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asociación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datos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fines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observacionales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spc="-50" dirty="0">
                <a:latin typeface="Times New Roman"/>
                <a:cs typeface="Times New Roman"/>
              </a:rPr>
              <a:t>y </a:t>
            </a:r>
            <a:r>
              <a:rPr sz="1200" dirty="0">
                <a:latin typeface="Times New Roman"/>
                <a:cs typeface="Times New Roman"/>
              </a:rPr>
              <a:t>exploratorios</a:t>
            </a:r>
            <a:r>
              <a:rPr sz="1200" spc="4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40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40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realidad.</a:t>
            </a:r>
            <a:r>
              <a:rPr sz="1200" spc="4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4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este</a:t>
            </a:r>
            <a:r>
              <a:rPr sz="1200" spc="4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propósito,</a:t>
            </a:r>
            <a:r>
              <a:rPr sz="1200" spc="4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“...este</a:t>
            </a:r>
            <a:r>
              <a:rPr sz="1200" spc="4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método</a:t>
            </a:r>
            <a:r>
              <a:rPr sz="1200" spc="43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pretende</a:t>
            </a:r>
            <a:r>
              <a:rPr sz="1200" spc="4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describir</a:t>
            </a:r>
            <a:r>
              <a:rPr sz="1200" spc="41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un </a:t>
            </a:r>
            <a:r>
              <a:rPr sz="1200" dirty="0">
                <a:latin typeface="Times New Roman"/>
                <a:cs typeface="Times New Roman"/>
              </a:rPr>
              <a:t>fenómeno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dado, analizando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estructura y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explorando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asociaciones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relativamente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estables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características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definen,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sobre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base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observación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sistemática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mismo,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una </a:t>
            </a:r>
            <a:r>
              <a:rPr sz="1200" dirty="0">
                <a:latin typeface="Times New Roman"/>
                <a:cs typeface="Times New Roman"/>
              </a:rPr>
              <a:t>vez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producido”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(Echeverría,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citado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Bizquerra,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2012,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p.</a:t>
            </a:r>
            <a:r>
              <a:rPr sz="1200" spc="-4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179).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20"/>
              </a:spcBef>
            </a:pPr>
            <a:endParaRPr sz="12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5"/>
              </a:spcBef>
            </a:pPr>
            <a:r>
              <a:rPr sz="1200" b="1" spc="-10" dirty="0">
                <a:latin typeface="Times New Roman"/>
                <a:cs typeface="Times New Roman"/>
              </a:rPr>
              <a:t>RESULTADOS.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5"/>
              </a:spcBef>
            </a:pPr>
            <a:endParaRPr sz="1200">
              <a:latin typeface="Times New Roman"/>
              <a:cs typeface="Times New Roman"/>
            </a:endParaRPr>
          </a:p>
          <a:p>
            <a:pPr marL="375285" marR="8255" indent="-363220" algn="just">
              <a:lnSpc>
                <a:spcPct val="100000"/>
              </a:lnSpc>
              <a:spcBef>
                <a:spcPts val="5"/>
              </a:spcBef>
            </a:pP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realizó</a:t>
            </a:r>
            <a:r>
              <a:rPr sz="1200" spc="3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3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asociación</a:t>
            </a:r>
            <a:r>
              <a:rPr sz="1200" spc="3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entre</a:t>
            </a:r>
            <a:r>
              <a:rPr sz="1200" spc="3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variables</a:t>
            </a:r>
            <a:r>
              <a:rPr sz="1200" spc="3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dependientes</a:t>
            </a:r>
            <a:r>
              <a:rPr sz="1200" spc="3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3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independientes,</a:t>
            </a:r>
            <a:r>
              <a:rPr sz="1200" spc="3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primero</a:t>
            </a:r>
            <a:r>
              <a:rPr sz="1200" spc="3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3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30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población </a:t>
            </a:r>
            <a:r>
              <a:rPr sz="1200" dirty="0">
                <a:latin typeface="Times New Roman"/>
                <a:cs typeface="Times New Roman"/>
              </a:rPr>
              <a:t>estudiantil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luego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población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docente,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cada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categorías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cuestionario: </a:t>
            </a:r>
            <a:r>
              <a:rPr sz="1200" dirty="0">
                <a:latin typeface="Times New Roman"/>
                <a:cs typeface="Times New Roman"/>
              </a:rPr>
              <a:t>variables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cognitivas,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variables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actitudinales,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variables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mecanismos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inclusión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variables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roles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frente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situaciones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exclusión.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Finalmente,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comparación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medias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obtenidas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dos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grupos,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así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análisis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escalas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aditivas para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cada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variable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participantes.</a:t>
            </a:r>
            <a:endParaRPr sz="1200">
              <a:latin typeface="Times New Roman"/>
              <a:cs typeface="Times New Roman"/>
            </a:endParaRPr>
          </a:p>
        </p:txBody>
      </p:sp>
      <p:pic>
        <p:nvPicPr>
          <p:cNvPr id="17" name="object 17"/>
          <p:cNvPicPr/>
          <p:nvPr/>
        </p:nvPicPr>
        <p:blipFill>
          <a:blip r:embed="rId13" cstate="print"/>
          <a:stretch>
            <a:fillRect/>
          </a:stretch>
        </p:blipFill>
        <p:spPr>
          <a:xfrm>
            <a:off x="4581144" y="149034"/>
            <a:ext cx="1805304" cy="893889"/>
          </a:xfrm>
          <a:prstGeom prst="rect">
            <a:avLst/>
          </a:prstGeom>
        </p:spPr>
      </p:pic>
      <p:sp>
        <p:nvSpPr>
          <p:cNvPr id="18" name="object 18"/>
          <p:cNvSpPr txBox="1"/>
          <p:nvPr/>
        </p:nvSpPr>
        <p:spPr>
          <a:xfrm>
            <a:off x="2047113" y="8379026"/>
            <a:ext cx="2833370" cy="1739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250"/>
              </a:lnSpc>
            </a:pPr>
            <a:r>
              <a:rPr sz="1050" b="1" dirty="0">
                <a:latin typeface="Times New Roman"/>
                <a:cs typeface="Times New Roman"/>
              </a:rPr>
              <a:t>La</a:t>
            </a:r>
            <a:r>
              <a:rPr sz="1050" b="1" spc="-30" dirty="0">
                <a:latin typeface="Times New Roman"/>
                <a:cs typeface="Times New Roman"/>
              </a:rPr>
              <a:t> </a:t>
            </a:r>
            <a:r>
              <a:rPr sz="1050" b="1" dirty="0">
                <a:latin typeface="Times New Roman"/>
                <a:cs typeface="Times New Roman"/>
              </a:rPr>
              <a:t>Homosexualidad</a:t>
            </a:r>
            <a:r>
              <a:rPr sz="1050" b="1" spc="-25" dirty="0">
                <a:latin typeface="Times New Roman"/>
                <a:cs typeface="Times New Roman"/>
              </a:rPr>
              <a:t> </a:t>
            </a:r>
            <a:r>
              <a:rPr sz="1050" b="1" dirty="0">
                <a:latin typeface="Times New Roman"/>
                <a:cs typeface="Times New Roman"/>
              </a:rPr>
              <a:t>en</a:t>
            </a:r>
            <a:r>
              <a:rPr sz="1050" b="1" spc="-25" dirty="0">
                <a:latin typeface="Times New Roman"/>
                <a:cs typeface="Times New Roman"/>
              </a:rPr>
              <a:t> </a:t>
            </a:r>
            <a:r>
              <a:rPr sz="1050" b="1" dirty="0">
                <a:latin typeface="Times New Roman"/>
                <a:cs typeface="Times New Roman"/>
              </a:rPr>
              <a:t>los</a:t>
            </a:r>
            <a:r>
              <a:rPr sz="1050" b="1" spc="-15" dirty="0">
                <a:latin typeface="Times New Roman"/>
                <a:cs typeface="Times New Roman"/>
              </a:rPr>
              <a:t> </a:t>
            </a:r>
            <a:r>
              <a:rPr sz="1050" b="1" dirty="0">
                <a:latin typeface="Times New Roman"/>
                <a:cs typeface="Times New Roman"/>
              </a:rPr>
              <a:t>Ambientes</a:t>
            </a:r>
            <a:r>
              <a:rPr sz="1050" b="1" spc="-20" dirty="0">
                <a:latin typeface="Times New Roman"/>
                <a:cs typeface="Times New Roman"/>
              </a:rPr>
              <a:t> </a:t>
            </a:r>
            <a:r>
              <a:rPr sz="1050" b="1" spc="-10" dirty="0">
                <a:latin typeface="Times New Roman"/>
                <a:cs typeface="Times New Roman"/>
              </a:rPr>
              <a:t>Educativos</a:t>
            </a:r>
            <a:endParaRPr sz="1050">
              <a:latin typeface="Times New Roman"/>
              <a:cs typeface="Times New Roman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2467101" y="8754397"/>
            <a:ext cx="1991995" cy="1943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410"/>
              </a:lnSpc>
            </a:pPr>
            <a:r>
              <a:rPr sz="1200" b="1" spc="-35" dirty="0">
                <a:latin typeface="Times New Roman"/>
                <a:cs typeface="Times New Roman"/>
              </a:rPr>
              <a:t>Dr.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José</a:t>
            </a:r>
            <a:r>
              <a:rPr sz="1200" b="1" spc="-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Rafael</a:t>
            </a:r>
            <a:r>
              <a:rPr sz="1200" b="1" spc="-7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Abreu</a:t>
            </a:r>
            <a:r>
              <a:rPr sz="1200" b="1" spc="-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Fuentes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20" name="object 20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46363" rIns="0" bIns="0" rtlCol="0">
            <a:spAutoFit/>
          </a:bodyPr>
          <a:lstStyle/>
          <a:p>
            <a:pPr marL="45085">
              <a:lnSpc>
                <a:spcPts val="1410"/>
              </a:lnSpc>
            </a:pPr>
            <a:fld id="{81D60167-4931-47E6-BA6A-407CBD079E47}" type="slidenum">
              <a:rPr spc="-25" dirty="0"/>
              <a:t>173</a:t>
            </a:fld>
            <a:endParaRPr spc="-25" dirty="0"/>
          </a:p>
        </p:txBody>
      </p:sp>
      <p:grpSp>
        <p:nvGrpSpPr>
          <p:cNvPr id="21" name="Grupo 20">
            <a:extLst>
              <a:ext uri="{FF2B5EF4-FFF2-40B4-BE49-F238E27FC236}">
                <a16:creationId xmlns:a16="http://schemas.microsoft.com/office/drawing/2014/main" id="{0EC88FF6-8A95-2A52-BF7E-53E1821A400F}"/>
              </a:ext>
            </a:extLst>
          </p:cNvPr>
          <p:cNvGrpSpPr/>
          <p:nvPr/>
        </p:nvGrpSpPr>
        <p:grpSpPr>
          <a:xfrm>
            <a:off x="81152" y="135890"/>
            <a:ext cx="6665976" cy="1452626"/>
            <a:chOff x="470065" y="1951410"/>
            <a:chExt cx="6665976" cy="1452626"/>
          </a:xfrm>
        </p:grpSpPr>
        <p:grpSp>
          <p:nvGrpSpPr>
            <p:cNvPr id="22" name="object 12">
              <a:extLst>
                <a:ext uri="{FF2B5EF4-FFF2-40B4-BE49-F238E27FC236}">
                  <a16:creationId xmlns:a16="http://schemas.microsoft.com/office/drawing/2014/main" id="{DEE1F128-DA56-F0C7-78CD-A98A3BC85190}"/>
                </a:ext>
              </a:extLst>
            </p:cNvPr>
            <p:cNvGrpSpPr/>
            <p:nvPr/>
          </p:nvGrpSpPr>
          <p:grpSpPr>
            <a:xfrm>
              <a:off x="470065" y="1951664"/>
              <a:ext cx="6665976" cy="1452372"/>
              <a:chOff x="96011" y="115823"/>
              <a:chExt cx="6665976" cy="1452372"/>
            </a:xfrm>
          </p:grpSpPr>
          <p:pic>
            <p:nvPicPr>
              <p:cNvPr id="26" name="object 13">
                <a:extLst>
                  <a:ext uri="{FF2B5EF4-FFF2-40B4-BE49-F238E27FC236}">
                    <a16:creationId xmlns:a16="http://schemas.microsoft.com/office/drawing/2014/main" id="{04BFD294-3E6F-DCD5-BA01-3F88B2B4F0DE}"/>
                  </a:ext>
                </a:extLst>
              </p:cNvPr>
              <p:cNvPicPr/>
              <p:nvPr/>
            </p:nvPicPr>
            <p:blipFill>
              <a:blip r:embed="rId3" cstate="print"/>
              <a:stretch>
                <a:fillRect/>
              </a:stretch>
            </p:blipFill>
            <p:spPr>
              <a:xfrm>
                <a:off x="96011" y="115823"/>
                <a:ext cx="6665976" cy="1452372"/>
              </a:xfrm>
              <a:prstGeom prst="rect">
                <a:avLst/>
              </a:prstGeom>
            </p:spPr>
          </p:pic>
          <p:pic>
            <p:nvPicPr>
              <p:cNvPr id="27" name="object 14">
                <a:extLst>
                  <a:ext uri="{FF2B5EF4-FFF2-40B4-BE49-F238E27FC236}">
                    <a16:creationId xmlns:a16="http://schemas.microsoft.com/office/drawing/2014/main" id="{868EF306-EC8C-6F7A-66F1-03502040B120}"/>
                  </a:ext>
                </a:extLst>
              </p:cNvPr>
              <p:cNvPicPr/>
              <p:nvPr/>
            </p:nvPicPr>
            <p:blipFill>
              <a:blip r:embed="rId4" cstate="print"/>
              <a:stretch>
                <a:fillRect/>
              </a:stretch>
            </p:blipFill>
            <p:spPr>
              <a:xfrm>
                <a:off x="142849" y="142875"/>
                <a:ext cx="6572275" cy="1358646"/>
              </a:xfrm>
              <a:prstGeom prst="rect">
                <a:avLst/>
              </a:prstGeom>
            </p:spPr>
          </p:pic>
          <p:sp>
            <p:nvSpPr>
              <p:cNvPr id="28" name="object 15">
                <a:extLst>
                  <a:ext uri="{FF2B5EF4-FFF2-40B4-BE49-F238E27FC236}">
                    <a16:creationId xmlns:a16="http://schemas.microsoft.com/office/drawing/2014/main" id="{6BAC70C7-951D-A962-46D6-7CDB86E78759}"/>
                  </a:ext>
                </a:extLst>
              </p:cNvPr>
              <p:cNvSpPr/>
              <p:nvPr/>
            </p:nvSpPr>
            <p:spPr>
              <a:xfrm>
                <a:off x="142849" y="142875"/>
                <a:ext cx="6572884" cy="1358900"/>
              </a:xfrm>
              <a:custGeom>
                <a:avLst/>
                <a:gdLst/>
                <a:ahLst/>
                <a:cxnLst/>
                <a:rect l="l" t="t" r="r" b="b"/>
                <a:pathLst>
                  <a:path w="6572884" h="1358900">
                    <a:moveTo>
                      <a:pt x="0" y="226441"/>
                    </a:moveTo>
                    <a:lnTo>
                      <a:pt x="4600" y="180795"/>
                    </a:lnTo>
                    <a:lnTo>
                      <a:pt x="17795" y="138285"/>
                    </a:lnTo>
                    <a:lnTo>
                      <a:pt x="38673" y="99820"/>
                    </a:lnTo>
                    <a:lnTo>
                      <a:pt x="66324" y="66309"/>
                    </a:lnTo>
                    <a:lnTo>
                      <a:pt x="99837" y="38663"/>
                    </a:lnTo>
                    <a:lnTo>
                      <a:pt x="138301" y="17789"/>
                    </a:lnTo>
                    <a:lnTo>
                      <a:pt x="180806" y="4599"/>
                    </a:lnTo>
                    <a:lnTo>
                      <a:pt x="226440" y="0"/>
                    </a:lnTo>
                    <a:lnTo>
                      <a:pt x="6345834" y="0"/>
                    </a:lnTo>
                    <a:lnTo>
                      <a:pt x="6391480" y="4599"/>
                    </a:lnTo>
                    <a:lnTo>
                      <a:pt x="6433990" y="17789"/>
                    </a:lnTo>
                    <a:lnTo>
                      <a:pt x="6472455" y="38663"/>
                    </a:lnTo>
                    <a:lnTo>
                      <a:pt x="6505965" y="66309"/>
                    </a:lnTo>
                    <a:lnTo>
                      <a:pt x="6533612" y="99820"/>
                    </a:lnTo>
                    <a:lnTo>
                      <a:pt x="6554485" y="138285"/>
                    </a:lnTo>
                    <a:lnTo>
                      <a:pt x="6567676" y="180795"/>
                    </a:lnTo>
                    <a:lnTo>
                      <a:pt x="6572275" y="226441"/>
                    </a:lnTo>
                    <a:lnTo>
                      <a:pt x="6572275" y="1132204"/>
                    </a:lnTo>
                    <a:lnTo>
                      <a:pt x="6567676" y="1177850"/>
                    </a:lnTo>
                    <a:lnTo>
                      <a:pt x="6554485" y="1220360"/>
                    </a:lnTo>
                    <a:lnTo>
                      <a:pt x="6533612" y="1258825"/>
                    </a:lnTo>
                    <a:lnTo>
                      <a:pt x="6505965" y="1292336"/>
                    </a:lnTo>
                    <a:lnTo>
                      <a:pt x="6472455" y="1319982"/>
                    </a:lnTo>
                    <a:lnTo>
                      <a:pt x="6433990" y="1340856"/>
                    </a:lnTo>
                    <a:lnTo>
                      <a:pt x="6391480" y="1354046"/>
                    </a:lnTo>
                    <a:lnTo>
                      <a:pt x="6345834" y="1358646"/>
                    </a:lnTo>
                    <a:lnTo>
                      <a:pt x="226440" y="1358646"/>
                    </a:lnTo>
                    <a:lnTo>
                      <a:pt x="180806" y="1354046"/>
                    </a:lnTo>
                    <a:lnTo>
                      <a:pt x="138301" y="1340856"/>
                    </a:lnTo>
                    <a:lnTo>
                      <a:pt x="99837" y="1319982"/>
                    </a:lnTo>
                    <a:lnTo>
                      <a:pt x="66324" y="1292336"/>
                    </a:lnTo>
                    <a:lnTo>
                      <a:pt x="38673" y="1258825"/>
                    </a:lnTo>
                    <a:lnTo>
                      <a:pt x="17795" y="1220360"/>
                    </a:lnTo>
                    <a:lnTo>
                      <a:pt x="4600" y="1177850"/>
                    </a:lnTo>
                    <a:lnTo>
                      <a:pt x="0" y="1132204"/>
                    </a:lnTo>
                    <a:lnTo>
                      <a:pt x="0" y="226441"/>
                    </a:lnTo>
                    <a:close/>
                  </a:path>
                </a:pathLst>
              </a:custGeom>
              <a:ln w="9525">
                <a:solidFill>
                  <a:srgbClr val="55CE74"/>
                </a:solidFill>
              </a:ln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pic>
            <p:nvPicPr>
              <p:cNvPr id="29" name="object 16">
                <a:extLst>
                  <a:ext uri="{FF2B5EF4-FFF2-40B4-BE49-F238E27FC236}">
                    <a16:creationId xmlns:a16="http://schemas.microsoft.com/office/drawing/2014/main" id="{7CF4920A-DFAB-F6B9-224B-3AFD6BD88F9D}"/>
                  </a:ext>
                </a:extLst>
              </p:cNvPr>
              <p:cNvPicPr/>
              <p:nvPr/>
            </p:nvPicPr>
            <p:blipFill>
              <a:blip r:embed="rId5" cstate="print"/>
              <a:stretch>
                <a:fillRect/>
              </a:stretch>
            </p:blipFill>
            <p:spPr>
              <a:xfrm>
                <a:off x="2500248" y="305930"/>
                <a:ext cx="1714500" cy="733945"/>
              </a:xfrm>
              <a:prstGeom prst="rect">
                <a:avLst/>
              </a:prstGeom>
            </p:spPr>
          </p:pic>
        </p:grpSp>
        <p:sp>
          <p:nvSpPr>
            <p:cNvPr id="23" name="object 16">
              <a:extLst>
                <a:ext uri="{FF2B5EF4-FFF2-40B4-BE49-F238E27FC236}">
                  <a16:creationId xmlns:a16="http://schemas.microsoft.com/office/drawing/2014/main" id="{7355BF7C-4F6C-E103-4652-962B06A460B2}"/>
                </a:ext>
              </a:extLst>
            </p:cNvPr>
            <p:cNvSpPr txBox="1"/>
            <p:nvPr/>
          </p:nvSpPr>
          <p:spPr>
            <a:xfrm>
              <a:off x="2775727" y="2875716"/>
              <a:ext cx="3332858" cy="391795"/>
            </a:xfrm>
            <a:prstGeom prst="rect">
              <a:avLst/>
            </a:prstGeom>
            <a:noFill/>
          </p:spPr>
          <p:txBody>
            <a:bodyPr vert="horz" wrap="square" lIns="0" tIns="12700" rIns="0" bIns="0" rtlCol="0">
              <a:spAutoFit/>
            </a:bodyPr>
            <a:lstStyle/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Volumen 4,  Número 1  Enero a Julio 2021</a:t>
              </a:r>
            </a:p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Revista Semestral. Venezuela</a:t>
              </a:r>
              <a:endParaRPr sz="1200" dirty="0">
                <a:latin typeface="Arial"/>
                <a:cs typeface="Arial"/>
              </a:endParaRPr>
            </a:p>
          </p:txBody>
        </p:sp>
        <p:pic>
          <p:nvPicPr>
            <p:cNvPr id="24" name="object 25">
              <a:extLst>
                <a:ext uri="{FF2B5EF4-FFF2-40B4-BE49-F238E27FC236}">
                  <a16:creationId xmlns:a16="http://schemas.microsoft.com/office/drawing/2014/main" id="{1C238D80-62B4-A2D0-5097-A348D32E167B}"/>
                </a:ext>
              </a:extLst>
            </p:cNvPr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470065" y="2027896"/>
              <a:ext cx="2305662" cy="1053903"/>
            </a:xfrm>
            <a:prstGeom prst="rect">
              <a:avLst/>
            </a:prstGeom>
          </p:spPr>
        </p:pic>
        <p:pic>
          <p:nvPicPr>
            <p:cNvPr id="25" name="object 31">
              <a:extLst>
                <a:ext uri="{FF2B5EF4-FFF2-40B4-BE49-F238E27FC236}">
                  <a16:creationId xmlns:a16="http://schemas.microsoft.com/office/drawing/2014/main" id="{9A977D8A-6FA8-7A8F-3BF0-2BD178B2DBCD}"/>
                </a:ext>
              </a:extLst>
            </p:cNvPr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4932681" y="1951410"/>
              <a:ext cx="1805304" cy="893889"/>
            </a:xfrm>
            <a:prstGeom prst="rect">
              <a:avLst/>
            </a:prstGeom>
          </p:spPr>
        </p:pic>
      </p:grpSp>
    </p:spTree>
  </p:cSld>
  <p:clrMapOvr>
    <a:masterClrMapping/>
  </p:clrMapOvr>
</p:sld>
</file>

<file path=ppt/slides/slide1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94485" y="115823"/>
            <a:ext cx="6669405" cy="8926195"/>
            <a:chOff x="94485" y="115823"/>
            <a:chExt cx="6669405" cy="8926195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204216" y="8651747"/>
              <a:ext cx="6518148" cy="158496"/>
            </a:xfrm>
            <a:prstGeom prst="rect">
              <a:avLst/>
            </a:prstGeom>
          </p:spPr>
        </p:pic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96012" y="115823"/>
              <a:ext cx="6665976" cy="1452372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42849" y="142875"/>
              <a:ext cx="6572275" cy="1358646"/>
            </a:xfrm>
            <a:prstGeom prst="rect">
              <a:avLst/>
            </a:prstGeom>
          </p:spPr>
        </p:pic>
        <p:sp>
          <p:nvSpPr>
            <p:cNvPr id="6" name="object 6"/>
            <p:cNvSpPr/>
            <p:nvPr/>
          </p:nvSpPr>
          <p:spPr>
            <a:xfrm>
              <a:off x="142849" y="142875"/>
              <a:ext cx="6572884" cy="1358900"/>
            </a:xfrm>
            <a:custGeom>
              <a:avLst/>
              <a:gdLst/>
              <a:ahLst/>
              <a:cxnLst/>
              <a:rect l="l" t="t" r="r" b="b"/>
              <a:pathLst>
                <a:path w="6572884" h="1358900">
                  <a:moveTo>
                    <a:pt x="0" y="226441"/>
                  </a:moveTo>
                  <a:lnTo>
                    <a:pt x="4600" y="180795"/>
                  </a:lnTo>
                  <a:lnTo>
                    <a:pt x="17795" y="138285"/>
                  </a:lnTo>
                  <a:lnTo>
                    <a:pt x="38673" y="99820"/>
                  </a:lnTo>
                  <a:lnTo>
                    <a:pt x="66324" y="66309"/>
                  </a:lnTo>
                  <a:lnTo>
                    <a:pt x="99837" y="38663"/>
                  </a:lnTo>
                  <a:lnTo>
                    <a:pt x="138301" y="17789"/>
                  </a:lnTo>
                  <a:lnTo>
                    <a:pt x="180806" y="4599"/>
                  </a:lnTo>
                  <a:lnTo>
                    <a:pt x="226440" y="0"/>
                  </a:lnTo>
                  <a:lnTo>
                    <a:pt x="6345834" y="0"/>
                  </a:lnTo>
                  <a:lnTo>
                    <a:pt x="6391480" y="4599"/>
                  </a:lnTo>
                  <a:lnTo>
                    <a:pt x="6433990" y="17789"/>
                  </a:lnTo>
                  <a:lnTo>
                    <a:pt x="6472455" y="38663"/>
                  </a:lnTo>
                  <a:lnTo>
                    <a:pt x="6505965" y="66309"/>
                  </a:lnTo>
                  <a:lnTo>
                    <a:pt x="6533612" y="99820"/>
                  </a:lnTo>
                  <a:lnTo>
                    <a:pt x="6554485" y="138285"/>
                  </a:lnTo>
                  <a:lnTo>
                    <a:pt x="6567676" y="180795"/>
                  </a:lnTo>
                  <a:lnTo>
                    <a:pt x="6572275" y="226441"/>
                  </a:lnTo>
                  <a:lnTo>
                    <a:pt x="6572275" y="1132204"/>
                  </a:lnTo>
                  <a:lnTo>
                    <a:pt x="6567676" y="1177850"/>
                  </a:lnTo>
                  <a:lnTo>
                    <a:pt x="6554485" y="1220360"/>
                  </a:lnTo>
                  <a:lnTo>
                    <a:pt x="6533612" y="1258825"/>
                  </a:lnTo>
                  <a:lnTo>
                    <a:pt x="6505965" y="1292336"/>
                  </a:lnTo>
                  <a:lnTo>
                    <a:pt x="6472455" y="1319982"/>
                  </a:lnTo>
                  <a:lnTo>
                    <a:pt x="6433990" y="1340856"/>
                  </a:lnTo>
                  <a:lnTo>
                    <a:pt x="6391480" y="1354046"/>
                  </a:lnTo>
                  <a:lnTo>
                    <a:pt x="6345834" y="1358646"/>
                  </a:lnTo>
                  <a:lnTo>
                    <a:pt x="226440" y="1358646"/>
                  </a:lnTo>
                  <a:lnTo>
                    <a:pt x="180806" y="1354046"/>
                  </a:lnTo>
                  <a:lnTo>
                    <a:pt x="138301" y="1340856"/>
                  </a:lnTo>
                  <a:lnTo>
                    <a:pt x="99837" y="1319982"/>
                  </a:lnTo>
                  <a:lnTo>
                    <a:pt x="66324" y="1292336"/>
                  </a:lnTo>
                  <a:lnTo>
                    <a:pt x="38673" y="1258825"/>
                  </a:lnTo>
                  <a:lnTo>
                    <a:pt x="17795" y="1220360"/>
                  </a:lnTo>
                  <a:lnTo>
                    <a:pt x="4600" y="1177850"/>
                  </a:lnTo>
                  <a:lnTo>
                    <a:pt x="0" y="1132204"/>
                  </a:lnTo>
                  <a:lnTo>
                    <a:pt x="0" y="226441"/>
                  </a:lnTo>
                  <a:close/>
                </a:path>
              </a:pathLst>
            </a:custGeom>
            <a:ln w="9525">
              <a:solidFill>
                <a:srgbClr val="55CE7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" name="object 7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2500248" y="305930"/>
              <a:ext cx="1714500" cy="733945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2738628" y="1024127"/>
              <a:ext cx="1897379" cy="371855"/>
            </a:xfrm>
            <a:prstGeom prst="rect">
              <a:avLst/>
            </a:prstGeom>
          </p:spPr>
        </p:pic>
        <p:pic>
          <p:nvPicPr>
            <p:cNvPr id="9" name="object 9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4401312" y="1024127"/>
              <a:ext cx="1577339" cy="371855"/>
            </a:xfrm>
            <a:prstGeom prst="rect">
              <a:avLst/>
            </a:prstGeom>
          </p:spPr>
        </p:pic>
        <p:pic>
          <p:nvPicPr>
            <p:cNvPr id="10" name="object 10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3169920" y="1207007"/>
              <a:ext cx="1546859" cy="371855"/>
            </a:xfrm>
            <a:prstGeom prst="rect">
              <a:avLst/>
            </a:prstGeom>
          </p:spPr>
        </p:pic>
        <p:pic>
          <p:nvPicPr>
            <p:cNvPr id="11" name="object 11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4482083" y="1207007"/>
              <a:ext cx="284988" cy="371855"/>
            </a:xfrm>
            <a:prstGeom prst="rect">
              <a:avLst/>
            </a:prstGeom>
          </p:spPr>
        </p:pic>
        <p:pic>
          <p:nvPicPr>
            <p:cNvPr id="12" name="object 12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4571999" y="1207007"/>
              <a:ext cx="1013460" cy="371855"/>
            </a:xfrm>
            <a:prstGeom prst="rect">
              <a:avLst/>
            </a:prstGeom>
          </p:spPr>
        </p:pic>
        <p:pic>
          <p:nvPicPr>
            <p:cNvPr id="13" name="object 13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324612" y="234695"/>
              <a:ext cx="1719072" cy="1341120"/>
            </a:xfrm>
            <a:prstGeom prst="rect">
              <a:avLst/>
            </a:prstGeom>
          </p:spPr>
        </p:pic>
        <p:pic>
          <p:nvPicPr>
            <p:cNvPr id="14" name="object 14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5606795" y="8193022"/>
              <a:ext cx="1092707" cy="848868"/>
            </a:xfrm>
            <a:prstGeom prst="rect">
              <a:avLst/>
            </a:prstGeom>
          </p:spPr>
        </p:pic>
        <p:pic>
          <p:nvPicPr>
            <p:cNvPr id="15" name="object 15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109728" y="8193022"/>
              <a:ext cx="1092708" cy="848868"/>
            </a:xfrm>
            <a:prstGeom prst="rect">
              <a:avLst/>
            </a:prstGeom>
          </p:spPr>
        </p:pic>
      </p:grpSp>
      <p:sp>
        <p:nvSpPr>
          <p:cNvPr id="16" name="object 16"/>
          <p:cNvSpPr txBox="1"/>
          <p:nvPr/>
        </p:nvSpPr>
        <p:spPr>
          <a:xfrm>
            <a:off x="293014" y="1068451"/>
            <a:ext cx="6308090" cy="609282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2992755" marR="734060" indent="-431800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Arial"/>
                <a:cs typeface="Arial"/>
              </a:rPr>
              <a:t>6ta.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Edición</a:t>
            </a:r>
            <a:r>
              <a:rPr sz="1200" b="1" spc="-10" dirty="0">
                <a:latin typeface="Arial"/>
                <a:cs typeface="Arial"/>
              </a:rPr>
              <a:t> Volumen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I</a:t>
            </a:r>
            <a:r>
              <a:rPr sz="1200" b="1" spc="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Enero</a:t>
            </a:r>
            <a:r>
              <a:rPr sz="1200" b="1" spc="-3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a</a:t>
            </a:r>
            <a:r>
              <a:rPr sz="1200" b="1" spc="-2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Julio</a:t>
            </a:r>
            <a:r>
              <a:rPr sz="1200" b="1" spc="-5" dirty="0">
                <a:latin typeface="Arial"/>
                <a:cs typeface="Arial"/>
              </a:rPr>
              <a:t> </a:t>
            </a:r>
            <a:r>
              <a:rPr sz="1200" b="1" spc="-20" dirty="0">
                <a:latin typeface="Arial"/>
                <a:cs typeface="Arial"/>
              </a:rPr>
              <a:t>2021 </a:t>
            </a:r>
            <a:r>
              <a:rPr sz="1200" b="1" dirty="0">
                <a:latin typeface="Arial"/>
                <a:cs typeface="Arial"/>
              </a:rPr>
              <a:t>Revista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Semestral-</a:t>
            </a:r>
            <a:r>
              <a:rPr sz="1200" b="1" spc="-40" dirty="0">
                <a:latin typeface="Arial"/>
                <a:cs typeface="Arial"/>
              </a:rPr>
              <a:t> </a:t>
            </a:r>
            <a:r>
              <a:rPr sz="1200" b="1" spc="-10" dirty="0">
                <a:latin typeface="Arial"/>
                <a:cs typeface="Arial"/>
              </a:rPr>
              <a:t>Venezuela</a:t>
            </a:r>
            <a:endParaRPr sz="12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315"/>
              </a:spcBef>
            </a:pPr>
            <a:endParaRPr sz="1200">
              <a:latin typeface="Arial"/>
              <a:cs typeface="Arial"/>
            </a:endParaRPr>
          </a:p>
          <a:p>
            <a:pPr marL="378460" marR="6350" indent="-365760" algn="just">
              <a:lnSpc>
                <a:spcPct val="99200"/>
              </a:lnSpc>
            </a:pP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otra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parte,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presentan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resultados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obtenidos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entrevistas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realizadas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escenario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comunidad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universitaria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docentes,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estudiantes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 directivos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División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discusión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los </a:t>
            </a:r>
            <a:r>
              <a:rPr sz="1200" dirty="0">
                <a:latin typeface="Times New Roman"/>
                <a:cs typeface="Times New Roman"/>
              </a:rPr>
              <a:t>grupos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focales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participaron.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esta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forma,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describen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resultados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asociados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al </a:t>
            </a:r>
            <a:r>
              <a:rPr sz="1200" spc="-10" dirty="0">
                <a:latin typeface="Times New Roman"/>
                <a:cs typeface="Times New Roman"/>
              </a:rPr>
              <a:t>tema.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95"/>
              </a:spcBef>
            </a:pPr>
            <a:endParaRPr sz="1200">
              <a:latin typeface="Times New Roman"/>
              <a:cs typeface="Times New Roman"/>
            </a:endParaRPr>
          </a:p>
          <a:p>
            <a:pPr marL="155575" indent="-142875">
              <a:lnSpc>
                <a:spcPct val="100000"/>
              </a:lnSpc>
              <a:spcBef>
                <a:spcPts val="5"/>
              </a:spcBef>
              <a:buAutoNum type="arabicPeriod"/>
              <a:tabLst>
                <a:tab pos="155575" algn="l"/>
              </a:tabLst>
            </a:pPr>
            <a:r>
              <a:rPr sz="1200" b="1" dirty="0">
                <a:latin typeface="Times New Roman"/>
                <a:cs typeface="Times New Roman"/>
              </a:rPr>
              <a:t>Análisis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</a:t>
            </a:r>
            <a:r>
              <a:rPr sz="1200" b="1" spc="-1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los </a:t>
            </a:r>
            <a:r>
              <a:rPr sz="1200" b="1" spc="-10" dirty="0">
                <a:latin typeface="Times New Roman"/>
                <a:cs typeface="Times New Roman"/>
              </a:rPr>
              <a:t>Hechos.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60"/>
              </a:spcBef>
              <a:buFont typeface="Times New Roman"/>
              <a:buAutoNum type="arabicPeriod"/>
            </a:pPr>
            <a:endParaRPr sz="1200">
              <a:latin typeface="Times New Roman"/>
              <a:cs typeface="Times New Roman"/>
            </a:endParaRPr>
          </a:p>
          <a:p>
            <a:pPr marL="279400" lvl="1" indent="-266700">
              <a:lnSpc>
                <a:spcPct val="100000"/>
              </a:lnSpc>
              <a:buAutoNum type="arabicPeriod"/>
              <a:tabLst>
                <a:tab pos="279400" algn="l"/>
              </a:tabLst>
            </a:pPr>
            <a:r>
              <a:rPr sz="1200" b="1" spc="-10" dirty="0">
                <a:latin typeface="Times New Roman"/>
                <a:cs typeface="Times New Roman"/>
              </a:rPr>
              <a:t>Estudiantes</a:t>
            </a:r>
            <a:r>
              <a:rPr sz="1200" spc="-10" dirty="0">
                <a:latin typeface="Times New Roman"/>
                <a:cs typeface="Times New Roman"/>
              </a:rPr>
              <a:t>.</a:t>
            </a:r>
            <a:endParaRPr sz="1200">
              <a:latin typeface="Times New Roman"/>
              <a:cs typeface="Times New Roman"/>
            </a:endParaRPr>
          </a:p>
          <a:p>
            <a:pPr lvl="1">
              <a:lnSpc>
                <a:spcPct val="100000"/>
              </a:lnSpc>
              <a:spcBef>
                <a:spcPts val="60"/>
              </a:spcBef>
              <a:buFont typeface="Times New Roman"/>
              <a:buAutoNum type="arabicPeriod"/>
            </a:pPr>
            <a:endParaRPr sz="1200">
              <a:latin typeface="Times New Roman"/>
              <a:cs typeface="Times New Roman"/>
            </a:endParaRPr>
          </a:p>
          <a:p>
            <a:pPr marL="375285" marR="5080" indent="-36322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Relacionando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orientación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sexual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género,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mayoría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estudiantes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heterosexual.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el </a:t>
            </a:r>
            <a:r>
              <a:rPr sz="1200" dirty="0">
                <a:latin typeface="Times New Roman"/>
                <a:cs typeface="Times New Roman"/>
              </a:rPr>
              <a:t>género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femenino,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mayor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proporción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mujeres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reconocen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bisexuales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en </a:t>
            </a:r>
            <a:r>
              <a:rPr sz="1200" dirty="0">
                <a:latin typeface="Times New Roman"/>
                <a:cs typeface="Times New Roman"/>
              </a:rPr>
              <a:t>comparación</a:t>
            </a:r>
            <a:r>
              <a:rPr sz="1200" spc="4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4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4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género</a:t>
            </a:r>
            <a:r>
              <a:rPr sz="1200" spc="4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masculino.</a:t>
            </a:r>
            <a:r>
              <a:rPr sz="1200" spc="4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Ninguno</a:t>
            </a:r>
            <a:r>
              <a:rPr sz="1200" spc="40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4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40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participantes</a:t>
            </a:r>
            <a:r>
              <a:rPr sz="1200" spc="4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4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identificó</a:t>
            </a:r>
            <a:r>
              <a:rPr sz="1200" spc="420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como </a:t>
            </a:r>
            <a:r>
              <a:rPr sz="1200" dirty="0">
                <a:latin typeface="Times New Roman"/>
                <a:cs typeface="Times New Roman"/>
              </a:rPr>
              <a:t>transexual.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comparar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medias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dimensión</a:t>
            </a:r>
            <a:r>
              <a:rPr sz="1200" spc="43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roles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frente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situaciones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exclusión,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observaron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diferencias</a:t>
            </a:r>
            <a:r>
              <a:rPr sz="1200" spc="3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significativas</a:t>
            </a:r>
            <a:r>
              <a:rPr sz="1200" spc="3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medias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entre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hombres</a:t>
            </a:r>
            <a:r>
              <a:rPr sz="1200" spc="3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mujeres</a:t>
            </a:r>
            <a:r>
              <a:rPr sz="1200" spc="3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“hablo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homofobia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normalidad”,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“hablo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temáticas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LGBTI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normalidad”,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“trato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tener </a:t>
            </a:r>
            <a:r>
              <a:rPr sz="1200" dirty="0">
                <a:latin typeface="Times New Roman"/>
                <a:cs typeface="Times New Roman"/>
              </a:rPr>
              <a:t>conocimiento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temáticas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LGBTI”,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“me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mantengo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informado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respecto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temáticas”,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“mis </a:t>
            </a:r>
            <a:r>
              <a:rPr sz="1200" dirty="0">
                <a:latin typeface="Times New Roman"/>
                <a:cs typeface="Times New Roman"/>
              </a:rPr>
              <a:t>compañeros</a:t>
            </a:r>
            <a:r>
              <a:rPr sz="1200" spc="4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aceptan</a:t>
            </a:r>
            <a:r>
              <a:rPr sz="1200" spc="4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4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personas</a:t>
            </a:r>
            <a:r>
              <a:rPr sz="1200" spc="4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LGBTI”</a:t>
            </a:r>
            <a:r>
              <a:rPr sz="1200" spc="10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4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“mis</a:t>
            </a:r>
            <a:r>
              <a:rPr sz="1200" spc="4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compañeros</a:t>
            </a:r>
            <a:r>
              <a:rPr sz="1200" spc="4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son</a:t>
            </a:r>
            <a:r>
              <a:rPr sz="1200" spc="4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receptivos</a:t>
            </a:r>
            <a:r>
              <a:rPr sz="1200" spc="48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frente</a:t>
            </a:r>
            <a:r>
              <a:rPr sz="1200" spc="484" dirty="0">
                <a:latin typeface="Times New Roman"/>
                <a:cs typeface="Times New Roman"/>
              </a:rPr>
              <a:t> </a:t>
            </a:r>
            <a:r>
              <a:rPr sz="1200" spc="-50" dirty="0">
                <a:latin typeface="Times New Roman"/>
                <a:cs typeface="Times New Roman"/>
              </a:rPr>
              <a:t>a </a:t>
            </a:r>
            <a:r>
              <a:rPr sz="1200" dirty="0">
                <a:latin typeface="Times New Roman"/>
                <a:cs typeface="Times New Roman"/>
              </a:rPr>
              <a:t>situaciones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conflicto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homofobia”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reflejan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disposición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mucho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más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favorable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frente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conocimiento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tienen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mujeres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hombres.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65"/>
              </a:spcBef>
            </a:pPr>
            <a:endParaRPr sz="1200">
              <a:latin typeface="Times New Roman"/>
              <a:cs typeface="Times New Roman"/>
            </a:endParaRPr>
          </a:p>
          <a:p>
            <a:pPr marL="317500" lvl="1" indent="-304800">
              <a:lnSpc>
                <a:spcPct val="100000"/>
              </a:lnSpc>
              <a:buAutoNum type="arabicPeriod" startAt="2"/>
              <a:tabLst>
                <a:tab pos="317500" algn="l"/>
              </a:tabLst>
            </a:pPr>
            <a:r>
              <a:rPr sz="1200" b="1" spc="-10" dirty="0">
                <a:latin typeface="Times New Roman"/>
                <a:cs typeface="Times New Roman"/>
              </a:rPr>
              <a:t>Directores.</a:t>
            </a:r>
            <a:r>
              <a:rPr sz="1200" b="1" spc="2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Docentes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60"/>
              </a:spcBef>
            </a:pPr>
            <a:endParaRPr sz="1200">
              <a:latin typeface="Times New Roman"/>
              <a:cs typeface="Times New Roman"/>
            </a:endParaRPr>
          </a:p>
          <a:p>
            <a:pPr marL="375285" marR="5715" indent="-36322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3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mayoría</a:t>
            </a:r>
            <a:r>
              <a:rPr sz="1200" spc="3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3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docentes</a:t>
            </a:r>
            <a:r>
              <a:rPr sz="1200" spc="3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encuestados</a:t>
            </a:r>
            <a:r>
              <a:rPr sz="1200" spc="3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indicaron</a:t>
            </a:r>
            <a:r>
              <a:rPr sz="1200" spc="3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ser</a:t>
            </a:r>
            <a:r>
              <a:rPr sz="1200" spc="3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heterosexuales,</a:t>
            </a:r>
            <a:r>
              <a:rPr sz="1200" spc="3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proporción</a:t>
            </a:r>
            <a:r>
              <a:rPr sz="1200" spc="3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similar</a:t>
            </a:r>
            <a:r>
              <a:rPr sz="1200" spc="3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37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encontrada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muestra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estudiantes.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identificaron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personas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bisexuales,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transexuales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0" dirty="0">
                <a:latin typeface="Times New Roman"/>
                <a:cs typeface="Times New Roman"/>
              </a:rPr>
              <a:t>o </a:t>
            </a:r>
            <a:r>
              <a:rPr sz="1200" dirty="0">
                <a:latin typeface="Times New Roman"/>
                <a:cs typeface="Times New Roman"/>
              </a:rPr>
              <a:t>intersexuales.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encontraron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diferencias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significativas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cinco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ítems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entre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actitudes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que </a:t>
            </a:r>
            <a:r>
              <a:rPr sz="1200" dirty="0">
                <a:latin typeface="Times New Roman"/>
                <a:cs typeface="Times New Roman"/>
              </a:rPr>
              <a:t>asumen</a:t>
            </a:r>
            <a:r>
              <a:rPr sz="1200" spc="3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3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docentes</a:t>
            </a:r>
            <a:r>
              <a:rPr sz="1200" spc="40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3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directores</a:t>
            </a:r>
            <a:r>
              <a:rPr sz="1200" spc="3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heterosexuales</a:t>
            </a:r>
            <a:r>
              <a:rPr sz="1200" spc="3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frente</a:t>
            </a:r>
            <a:r>
              <a:rPr sz="1200" spc="3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3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3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</a:t>
            </a:r>
            <a:r>
              <a:rPr sz="1200" spc="3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heterosexuales,</a:t>
            </a:r>
            <a:r>
              <a:rPr sz="1200" spc="39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quienes </a:t>
            </a:r>
            <a:r>
              <a:rPr sz="1200" dirty="0">
                <a:latin typeface="Times New Roman"/>
                <a:cs typeface="Times New Roman"/>
              </a:rPr>
              <a:t>manifestaron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sentirse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menos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cómodos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contacto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físico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homosexuales.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Igualmente, </a:t>
            </a:r>
            <a:r>
              <a:rPr sz="1200" dirty="0">
                <a:latin typeface="Times New Roman"/>
                <a:cs typeface="Times New Roman"/>
              </a:rPr>
              <a:t>expresaron</a:t>
            </a:r>
            <a:r>
              <a:rPr sz="1200" spc="3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sentirse</a:t>
            </a:r>
            <a:r>
              <a:rPr sz="1200" spc="3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menos</a:t>
            </a:r>
            <a:r>
              <a:rPr sz="1200" spc="3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cómodos</a:t>
            </a:r>
            <a:r>
              <a:rPr sz="1200" spc="3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</a:t>
            </a:r>
            <a:r>
              <a:rPr sz="1200" spc="3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3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persona</a:t>
            </a:r>
            <a:r>
              <a:rPr sz="1200" spc="3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LGBTI</a:t>
            </a:r>
            <a:r>
              <a:rPr sz="1200" spc="3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3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corteja;</a:t>
            </a:r>
            <a:r>
              <a:rPr sz="1200" spc="3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38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comparación, </a:t>
            </a:r>
            <a:r>
              <a:rPr sz="1200" dirty="0">
                <a:latin typeface="Times New Roman"/>
                <a:cs typeface="Times New Roman"/>
              </a:rPr>
              <a:t>reconocieron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tener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menos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comodidad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estudiante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LGBTI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(p=0,043),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así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tener </a:t>
            </a:r>
            <a:r>
              <a:rPr sz="1200" dirty="0">
                <a:latin typeface="Times New Roman"/>
                <a:cs typeface="Times New Roman"/>
              </a:rPr>
              <a:t>menor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facilidad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relacionarse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este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grupo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social.</a:t>
            </a:r>
            <a:endParaRPr sz="1200">
              <a:latin typeface="Times New Roman"/>
              <a:cs typeface="Times New Roman"/>
            </a:endParaRPr>
          </a:p>
        </p:txBody>
      </p:sp>
      <p:pic>
        <p:nvPicPr>
          <p:cNvPr id="17" name="object 17"/>
          <p:cNvPicPr/>
          <p:nvPr/>
        </p:nvPicPr>
        <p:blipFill>
          <a:blip r:embed="rId13" cstate="print"/>
          <a:stretch>
            <a:fillRect/>
          </a:stretch>
        </p:blipFill>
        <p:spPr>
          <a:xfrm>
            <a:off x="4581144" y="149034"/>
            <a:ext cx="1805304" cy="893889"/>
          </a:xfrm>
          <a:prstGeom prst="rect">
            <a:avLst/>
          </a:prstGeom>
        </p:spPr>
      </p:pic>
      <p:sp>
        <p:nvSpPr>
          <p:cNvPr id="18" name="object 18"/>
          <p:cNvSpPr txBox="1"/>
          <p:nvPr/>
        </p:nvSpPr>
        <p:spPr>
          <a:xfrm>
            <a:off x="2047113" y="8379026"/>
            <a:ext cx="2833370" cy="1739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250"/>
              </a:lnSpc>
            </a:pPr>
            <a:r>
              <a:rPr sz="1050" b="1" dirty="0">
                <a:latin typeface="Times New Roman"/>
                <a:cs typeface="Times New Roman"/>
              </a:rPr>
              <a:t>La</a:t>
            </a:r>
            <a:r>
              <a:rPr sz="1050" b="1" spc="-30" dirty="0">
                <a:latin typeface="Times New Roman"/>
                <a:cs typeface="Times New Roman"/>
              </a:rPr>
              <a:t> </a:t>
            </a:r>
            <a:r>
              <a:rPr sz="1050" b="1" dirty="0">
                <a:latin typeface="Times New Roman"/>
                <a:cs typeface="Times New Roman"/>
              </a:rPr>
              <a:t>Homosexualidad</a:t>
            </a:r>
            <a:r>
              <a:rPr sz="1050" b="1" spc="-25" dirty="0">
                <a:latin typeface="Times New Roman"/>
                <a:cs typeface="Times New Roman"/>
              </a:rPr>
              <a:t> </a:t>
            </a:r>
            <a:r>
              <a:rPr sz="1050" b="1" dirty="0">
                <a:latin typeface="Times New Roman"/>
                <a:cs typeface="Times New Roman"/>
              </a:rPr>
              <a:t>en</a:t>
            </a:r>
            <a:r>
              <a:rPr sz="1050" b="1" spc="-25" dirty="0">
                <a:latin typeface="Times New Roman"/>
                <a:cs typeface="Times New Roman"/>
              </a:rPr>
              <a:t> </a:t>
            </a:r>
            <a:r>
              <a:rPr sz="1050" b="1" dirty="0">
                <a:latin typeface="Times New Roman"/>
                <a:cs typeface="Times New Roman"/>
              </a:rPr>
              <a:t>los</a:t>
            </a:r>
            <a:r>
              <a:rPr sz="1050" b="1" spc="-15" dirty="0">
                <a:latin typeface="Times New Roman"/>
                <a:cs typeface="Times New Roman"/>
              </a:rPr>
              <a:t> </a:t>
            </a:r>
            <a:r>
              <a:rPr sz="1050" b="1" dirty="0">
                <a:latin typeface="Times New Roman"/>
                <a:cs typeface="Times New Roman"/>
              </a:rPr>
              <a:t>Ambientes</a:t>
            </a:r>
            <a:r>
              <a:rPr sz="1050" b="1" spc="-20" dirty="0">
                <a:latin typeface="Times New Roman"/>
                <a:cs typeface="Times New Roman"/>
              </a:rPr>
              <a:t> </a:t>
            </a:r>
            <a:r>
              <a:rPr sz="1050" b="1" spc="-10" dirty="0">
                <a:latin typeface="Times New Roman"/>
                <a:cs typeface="Times New Roman"/>
              </a:rPr>
              <a:t>Educativos</a:t>
            </a:r>
            <a:endParaRPr sz="1050">
              <a:latin typeface="Times New Roman"/>
              <a:cs typeface="Times New Roman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2467101" y="8754397"/>
            <a:ext cx="1991995" cy="1943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410"/>
              </a:lnSpc>
            </a:pPr>
            <a:r>
              <a:rPr sz="1200" b="1" spc="-35" dirty="0">
                <a:latin typeface="Times New Roman"/>
                <a:cs typeface="Times New Roman"/>
              </a:rPr>
              <a:t>Dr.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José</a:t>
            </a:r>
            <a:r>
              <a:rPr sz="1200" b="1" spc="-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Rafael</a:t>
            </a:r>
            <a:r>
              <a:rPr sz="1200" b="1" spc="-7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Abreu</a:t>
            </a:r>
            <a:r>
              <a:rPr sz="1200" b="1" spc="-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Fuentes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20" name="object 20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46363" rIns="0" bIns="0" rtlCol="0">
            <a:spAutoFit/>
          </a:bodyPr>
          <a:lstStyle/>
          <a:p>
            <a:pPr marL="45085">
              <a:lnSpc>
                <a:spcPts val="1410"/>
              </a:lnSpc>
            </a:pPr>
            <a:fld id="{81D60167-4931-47E6-BA6A-407CBD079E47}" type="slidenum">
              <a:rPr spc="-25" dirty="0"/>
              <a:t>174</a:t>
            </a:fld>
            <a:endParaRPr spc="-25" dirty="0"/>
          </a:p>
        </p:txBody>
      </p:sp>
      <p:grpSp>
        <p:nvGrpSpPr>
          <p:cNvPr id="21" name="Grupo 20">
            <a:extLst>
              <a:ext uri="{FF2B5EF4-FFF2-40B4-BE49-F238E27FC236}">
                <a16:creationId xmlns:a16="http://schemas.microsoft.com/office/drawing/2014/main" id="{4F08B9DF-9237-EF39-6311-3C180DDBB4B9}"/>
              </a:ext>
            </a:extLst>
          </p:cNvPr>
          <p:cNvGrpSpPr/>
          <p:nvPr/>
        </p:nvGrpSpPr>
        <p:grpSpPr>
          <a:xfrm>
            <a:off x="109728" y="110491"/>
            <a:ext cx="6665976" cy="1452626"/>
            <a:chOff x="470065" y="1951410"/>
            <a:chExt cx="6665976" cy="1452626"/>
          </a:xfrm>
        </p:grpSpPr>
        <p:grpSp>
          <p:nvGrpSpPr>
            <p:cNvPr id="22" name="object 12">
              <a:extLst>
                <a:ext uri="{FF2B5EF4-FFF2-40B4-BE49-F238E27FC236}">
                  <a16:creationId xmlns:a16="http://schemas.microsoft.com/office/drawing/2014/main" id="{99216452-770F-545E-0357-1A0C6617FBBC}"/>
                </a:ext>
              </a:extLst>
            </p:cNvPr>
            <p:cNvGrpSpPr/>
            <p:nvPr/>
          </p:nvGrpSpPr>
          <p:grpSpPr>
            <a:xfrm>
              <a:off x="470065" y="1951664"/>
              <a:ext cx="6665976" cy="1452372"/>
              <a:chOff x="96011" y="115823"/>
              <a:chExt cx="6665976" cy="1452372"/>
            </a:xfrm>
          </p:grpSpPr>
          <p:pic>
            <p:nvPicPr>
              <p:cNvPr id="26" name="object 13">
                <a:extLst>
                  <a:ext uri="{FF2B5EF4-FFF2-40B4-BE49-F238E27FC236}">
                    <a16:creationId xmlns:a16="http://schemas.microsoft.com/office/drawing/2014/main" id="{EFB2DB30-857D-B73E-86F8-4CD1327C3C41}"/>
                  </a:ext>
                </a:extLst>
              </p:cNvPr>
              <p:cNvPicPr/>
              <p:nvPr/>
            </p:nvPicPr>
            <p:blipFill>
              <a:blip r:embed="rId3" cstate="print"/>
              <a:stretch>
                <a:fillRect/>
              </a:stretch>
            </p:blipFill>
            <p:spPr>
              <a:xfrm>
                <a:off x="96011" y="115823"/>
                <a:ext cx="6665976" cy="1452372"/>
              </a:xfrm>
              <a:prstGeom prst="rect">
                <a:avLst/>
              </a:prstGeom>
            </p:spPr>
          </p:pic>
          <p:pic>
            <p:nvPicPr>
              <p:cNvPr id="27" name="object 14">
                <a:extLst>
                  <a:ext uri="{FF2B5EF4-FFF2-40B4-BE49-F238E27FC236}">
                    <a16:creationId xmlns:a16="http://schemas.microsoft.com/office/drawing/2014/main" id="{315A2EDA-24D7-6BFF-E5A3-D73AC8B60BB7}"/>
                  </a:ext>
                </a:extLst>
              </p:cNvPr>
              <p:cNvPicPr/>
              <p:nvPr/>
            </p:nvPicPr>
            <p:blipFill>
              <a:blip r:embed="rId4" cstate="print"/>
              <a:stretch>
                <a:fillRect/>
              </a:stretch>
            </p:blipFill>
            <p:spPr>
              <a:xfrm>
                <a:off x="142849" y="142875"/>
                <a:ext cx="6572275" cy="1358646"/>
              </a:xfrm>
              <a:prstGeom prst="rect">
                <a:avLst/>
              </a:prstGeom>
            </p:spPr>
          </p:pic>
          <p:sp>
            <p:nvSpPr>
              <p:cNvPr id="28" name="object 15">
                <a:extLst>
                  <a:ext uri="{FF2B5EF4-FFF2-40B4-BE49-F238E27FC236}">
                    <a16:creationId xmlns:a16="http://schemas.microsoft.com/office/drawing/2014/main" id="{BCA943C1-04CD-40E8-509D-BFD51BA8CB13}"/>
                  </a:ext>
                </a:extLst>
              </p:cNvPr>
              <p:cNvSpPr/>
              <p:nvPr/>
            </p:nvSpPr>
            <p:spPr>
              <a:xfrm>
                <a:off x="142849" y="142875"/>
                <a:ext cx="6572884" cy="1358900"/>
              </a:xfrm>
              <a:custGeom>
                <a:avLst/>
                <a:gdLst/>
                <a:ahLst/>
                <a:cxnLst/>
                <a:rect l="l" t="t" r="r" b="b"/>
                <a:pathLst>
                  <a:path w="6572884" h="1358900">
                    <a:moveTo>
                      <a:pt x="0" y="226441"/>
                    </a:moveTo>
                    <a:lnTo>
                      <a:pt x="4600" y="180795"/>
                    </a:lnTo>
                    <a:lnTo>
                      <a:pt x="17795" y="138285"/>
                    </a:lnTo>
                    <a:lnTo>
                      <a:pt x="38673" y="99820"/>
                    </a:lnTo>
                    <a:lnTo>
                      <a:pt x="66324" y="66309"/>
                    </a:lnTo>
                    <a:lnTo>
                      <a:pt x="99837" y="38663"/>
                    </a:lnTo>
                    <a:lnTo>
                      <a:pt x="138301" y="17789"/>
                    </a:lnTo>
                    <a:lnTo>
                      <a:pt x="180806" y="4599"/>
                    </a:lnTo>
                    <a:lnTo>
                      <a:pt x="226440" y="0"/>
                    </a:lnTo>
                    <a:lnTo>
                      <a:pt x="6345834" y="0"/>
                    </a:lnTo>
                    <a:lnTo>
                      <a:pt x="6391480" y="4599"/>
                    </a:lnTo>
                    <a:lnTo>
                      <a:pt x="6433990" y="17789"/>
                    </a:lnTo>
                    <a:lnTo>
                      <a:pt x="6472455" y="38663"/>
                    </a:lnTo>
                    <a:lnTo>
                      <a:pt x="6505965" y="66309"/>
                    </a:lnTo>
                    <a:lnTo>
                      <a:pt x="6533612" y="99820"/>
                    </a:lnTo>
                    <a:lnTo>
                      <a:pt x="6554485" y="138285"/>
                    </a:lnTo>
                    <a:lnTo>
                      <a:pt x="6567676" y="180795"/>
                    </a:lnTo>
                    <a:lnTo>
                      <a:pt x="6572275" y="226441"/>
                    </a:lnTo>
                    <a:lnTo>
                      <a:pt x="6572275" y="1132204"/>
                    </a:lnTo>
                    <a:lnTo>
                      <a:pt x="6567676" y="1177850"/>
                    </a:lnTo>
                    <a:lnTo>
                      <a:pt x="6554485" y="1220360"/>
                    </a:lnTo>
                    <a:lnTo>
                      <a:pt x="6533612" y="1258825"/>
                    </a:lnTo>
                    <a:lnTo>
                      <a:pt x="6505965" y="1292336"/>
                    </a:lnTo>
                    <a:lnTo>
                      <a:pt x="6472455" y="1319982"/>
                    </a:lnTo>
                    <a:lnTo>
                      <a:pt x="6433990" y="1340856"/>
                    </a:lnTo>
                    <a:lnTo>
                      <a:pt x="6391480" y="1354046"/>
                    </a:lnTo>
                    <a:lnTo>
                      <a:pt x="6345834" y="1358646"/>
                    </a:lnTo>
                    <a:lnTo>
                      <a:pt x="226440" y="1358646"/>
                    </a:lnTo>
                    <a:lnTo>
                      <a:pt x="180806" y="1354046"/>
                    </a:lnTo>
                    <a:lnTo>
                      <a:pt x="138301" y="1340856"/>
                    </a:lnTo>
                    <a:lnTo>
                      <a:pt x="99837" y="1319982"/>
                    </a:lnTo>
                    <a:lnTo>
                      <a:pt x="66324" y="1292336"/>
                    </a:lnTo>
                    <a:lnTo>
                      <a:pt x="38673" y="1258825"/>
                    </a:lnTo>
                    <a:lnTo>
                      <a:pt x="17795" y="1220360"/>
                    </a:lnTo>
                    <a:lnTo>
                      <a:pt x="4600" y="1177850"/>
                    </a:lnTo>
                    <a:lnTo>
                      <a:pt x="0" y="1132204"/>
                    </a:lnTo>
                    <a:lnTo>
                      <a:pt x="0" y="226441"/>
                    </a:lnTo>
                    <a:close/>
                  </a:path>
                </a:pathLst>
              </a:custGeom>
              <a:ln w="9525">
                <a:solidFill>
                  <a:srgbClr val="55CE74"/>
                </a:solidFill>
              </a:ln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pic>
            <p:nvPicPr>
              <p:cNvPr id="29" name="object 16">
                <a:extLst>
                  <a:ext uri="{FF2B5EF4-FFF2-40B4-BE49-F238E27FC236}">
                    <a16:creationId xmlns:a16="http://schemas.microsoft.com/office/drawing/2014/main" id="{C417A39D-3D57-566B-440A-4ADB22E107D7}"/>
                  </a:ext>
                </a:extLst>
              </p:cNvPr>
              <p:cNvPicPr/>
              <p:nvPr/>
            </p:nvPicPr>
            <p:blipFill>
              <a:blip r:embed="rId5" cstate="print"/>
              <a:stretch>
                <a:fillRect/>
              </a:stretch>
            </p:blipFill>
            <p:spPr>
              <a:xfrm>
                <a:off x="2500248" y="305930"/>
                <a:ext cx="1714500" cy="733945"/>
              </a:xfrm>
              <a:prstGeom prst="rect">
                <a:avLst/>
              </a:prstGeom>
            </p:spPr>
          </p:pic>
        </p:grpSp>
        <p:sp>
          <p:nvSpPr>
            <p:cNvPr id="23" name="object 16">
              <a:extLst>
                <a:ext uri="{FF2B5EF4-FFF2-40B4-BE49-F238E27FC236}">
                  <a16:creationId xmlns:a16="http://schemas.microsoft.com/office/drawing/2014/main" id="{1D671ABE-04AA-E68F-9651-BC1300DCFBF7}"/>
                </a:ext>
              </a:extLst>
            </p:cNvPr>
            <p:cNvSpPr txBox="1"/>
            <p:nvPr/>
          </p:nvSpPr>
          <p:spPr>
            <a:xfrm>
              <a:off x="2775727" y="2875716"/>
              <a:ext cx="3332858" cy="391795"/>
            </a:xfrm>
            <a:prstGeom prst="rect">
              <a:avLst/>
            </a:prstGeom>
            <a:noFill/>
          </p:spPr>
          <p:txBody>
            <a:bodyPr vert="horz" wrap="square" lIns="0" tIns="12700" rIns="0" bIns="0" rtlCol="0">
              <a:spAutoFit/>
            </a:bodyPr>
            <a:lstStyle/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Volumen 4,  Número 1  Enero a Julio 2021</a:t>
              </a:r>
            </a:p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Revista Semestral. Venezuela</a:t>
              </a:r>
              <a:endParaRPr sz="1200" dirty="0">
                <a:latin typeface="Arial"/>
                <a:cs typeface="Arial"/>
              </a:endParaRPr>
            </a:p>
          </p:txBody>
        </p:sp>
        <p:pic>
          <p:nvPicPr>
            <p:cNvPr id="24" name="object 25">
              <a:extLst>
                <a:ext uri="{FF2B5EF4-FFF2-40B4-BE49-F238E27FC236}">
                  <a16:creationId xmlns:a16="http://schemas.microsoft.com/office/drawing/2014/main" id="{4696EFB3-A753-5435-50DD-22C117555DE6}"/>
                </a:ext>
              </a:extLst>
            </p:cNvPr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470065" y="2027896"/>
              <a:ext cx="2305662" cy="1053903"/>
            </a:xfrm>
            <a:prstGeom prst="rect">
              <a:avLst/>
            </a:prstGeom>
          </p:spPr>
        </p:pic>
        <p:pic>
          <p:nvPicPr>
            <p:cNvPr id="25" name="object 31">
              <a:extLst>
                <a:ext uri="{FF2B5EF4-FFF2-40B4-BE49-F238E27FC236}">
                  <a16:creationId xmlns:a16="http://schemas.microsoft.com/office/drawing/2014/main" id="{D27402DF-9793-CC12-E078-1A6B39D2DBC2}"/>
                </a:ext>
              </a:extLst>
            </p:cNvPr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4932681" y="1951410"/>
              <a:ext cx="1805304" cy="893889"/>
            </a:xfrm>
            <a:prstGeom prst="rect">
              <a:avLst/>
            </a:prstGeom>
          </p:spPr>
        </p:pic>
      </p:grpSp>
    </p:spTree>
  </p:cSld>
  <p:clrMapOvr>
    <a:masterClrMapping/>
  </p:clrMapOvr>
</p:sld>
</file>

<file path=ppt/slides/slide1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94485" y="115823"/>
            <a:ext cx="6669405" cy="8914130"/>
            <a:chOff x="94485" y="115823"/>
            <a:chExt cx="6669405" cy="8914130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204216" y="8651747"/>
              <a:ext cx="6518148" cy="158496"/>
            </a:xfrm>
            <a:prstGeom prst="rect">
              <a:avLst/>
            </a:prstGeom>
          </p:spPr>
        </p:pic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96012" y="115823"/>
              <a:ext cx="6665976" cy="1452372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42849" y="142875"/>
              <a:ext cx="6572275" cy="1358646"/>
            </a:xfrm>
            <a:prstGeom prst="rect">
              <a:avLst/>
            </a:prstGeom>
          </p:spPr>
        </p:pic>
        <p:sp>
          <p:nvSpPr>
            <p:cNvPr id="6" name="object 6"/>
            <p:cNvSpPr/>
            <p:nvPr/>
          </p:nvSpPr>
          <p:spPr>
            <a:xfrm>
              <a:off x="142849" y="142875"/>
              <a:ext cx="6572884" cy="1358900"/>
            </a:xfrm>
            <a:custGeom>
              <a:avLst/>
              <a:gdLst/>
              <a:ahLst/>
              <a:cxnLst/>
              <a:rect l="l" t="t" r="r" b="b"/>
              <a:pathLst>
                <a:path w="6572884" h="1358900">
                  <a:moveTo>
                    <a:pt x="0" y="226441"/>
                  </a:moveTo>
                  <a:lnTo>
                    <a:pt x="4600" y="180795"/>
                  </a:lnTo>
                  <a:lnTo>
                    <a:pt x="17795" y="138285"/>
                  </a:lnTo>
                  <a:lnTo>
                    <a:pt x="38673" y="99820"/>
                  </a:lnTo>
                  <a:lnTo>
                    <a:pt x="66324" y="66309"/>
                  </a:lnTo>
                  <a:lnTo>
                    <a:pt x="99837" y="38663"/>
                  </a:lnTo>
                  <a:lnTo>
                    <a:pt x="138301" y="17789"/>
                  </a:lnTo>
                  <a:lnTo>
                    <a:pt x="180806" y="4599"/>
                  </a:lnTo>
                  <a:lnTo>
                    <a:pt x="226440" y="0"/>
                  </a:lnTo>
                  <a:lnTo>
                    <a:pt x="6345834" y="0"/>
                  </a:lnTo>
                  <a:lnTo>
                    <a:pt x="6391480" y="4599"/>
                  </a:lnTo>
                  <a:lnTo>
                    <a:pt x="6433990" y="17789"/>
                  </a:lnTo>
                  <a:lnTo>
                    <a:pt x="6472455" y="38663"/>
                  </a:lnTo>
                  <a:lnTo>
                    <a:pt x="6505965" y="66309"/>
                  </a:lnTo>
                  <a:lnTo>
                    <a:pt x="6533612" y="99820"/>
                  </a:lnTo>
                  <a:lnTo>
                    <a:pt x="6554485" y="138285"/>
                  </a:lnTo>
                  <a:lnTo>
                    <a:pt x="6567676" y="180795"/>
                  </a:lnTo>
                  <a:lnTo>
                    <a:pt x="6572275" y="226441"/>
                  </a:lnTo>
                  <a:lnTo>
                    <a:pt x="6572275" y="1132204"/>
                  </a:lnTo>
                  <a:lnTo>
                    <a:pt x="6567676" y="1177850"/>
                  </a:lnTo>
                  <a:lnTo>
                    <a:pt x="6554485" y="1220360"/>
                  </a:lnTo>
                  <a:lnTo>
                    <a:pt x="6533612" y="1258825"/>
                  </a:lnTo>
                  <a:lnTo>
                    <a:pt x="6505965" y="1292336"/>
                  </a:lnTo>
                  <a:lnTo>
                    <a:pt x="6472455" y="1319982"/>
                  </a:lnTo>
                  <a:lnTo>
                    <a:pt x="6433990" y="1340856"/>
                  </a:lnTo>
                  <a:lnTo>
                    <a:pt x="6391480" y="1354046"/>
                  </a:lnTo>
                  <a:lnTo>
                    <a:pt x="6345834" y="1358646"/>
                  </a:lnTo>
                  <a:lnTo>
                    <a:pt x="226440" y="1358646"/>
                  </a:lnTo>
                  <a:lnTo>
                    <a:pt x="180806" y="1354046"/>
                  </a:lnTo>
                  <a:lnTo>
                    <a:pt x="138301" y="1340856"/>
                  </a:lnTo>
                  <a:lnTo>
                    <a:pt x="99837" y="1319982"/>
                  </a:lnTo>
                  <a:lnTo>
                    <a:pt x="66324" y="1292336"/>
                  </a:lnTo>
                  <a:lnTo>
                    <a:pt x="38673" y="1258825"/>
                  </a:lnTo>
                  <a:lnTo>
                    <a:pt x="17795" y="1220360"/>
                  </a:lnTo>
                  <a:lnTo>
                    <a:pt x="4600" y="1177850"/>
                  </a:lnTo>
                  <a:lnTo>
                    <a:pt x="0" y="1132204"/>
                  </a:lnTo>
                  <a:lnTo>
                    <a:pt x="0" y="226441"/>
                  </a:lnTo>
                  <a:close/>
                </a:path>
              </a:pathLst>
            </a:custGeom>
            <a:ln w="9525">
              <a:solidFill>
                <a:srgbClr val="55CE7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" name="object 7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2500248" y="305930"/>
              <a:ext cx="1714500" cy="733945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2738628" y="1024127"/>
              <a:ext cx="1897379" cy="371855"/>
            </a:xfrm>
            <a:prstGeom prst="rect">
              <a:avLst/>
            </a:prstGeom>
          </p:spPr>
        </p:pic>
        <p:pic>
          <p:nvPicPr>
            <p:cNvPr id="9" name="object 9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4401312" y="1024127"/>
              <a:ext cx="1577339" cy="371855"/>
            </a:xfrm>
            <a:prstGeom prst="rect">
              <a:avLst/>
            </a:prstGeom>
          </p:spPr>
        </p:pic>
        <p:pic>
          <p:nvPicPr>
            <p:cNvPr id="10" name="object 10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3169920" y="1207007"/>
              <a:ext cx="1546859" cy="371855"/>
            </a:xfrm>
            <a:prstGeom prst="rect">
              <a:avLst/>
            </a:prstGeom>
          </p:spPr>
        </p:pic>
        <p:pic>
          <p:nvPicPr>
            <p:cNvPr id="11" name="object 11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4482083" y="1207007"/>
              <a:ext cx="284988" cy="371855"/>
            </a:xfrm>
            <a:prstGeom prst="rect">
              <a:avLst/>
            </a:prstGeom>
          </p:spPr>
        </p:pic>
        <p:pic>
          <p:nvPicPr>
            <p:cNvPr id="12" name="object 12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4571999" y="1207007"/>
              <a:ext cx="1013460" cy="371855"/>
            </a:xfrm>
            <a:prstGeom prst="rect">
              <a:avLst/>
            </a:prstGeom>
          </p:spPr>
        </p:pic>
      </p:grpSp>
      <p:sp>
        <p:nvSpPr>
          <p:cNvPr id="13" name="object 13"/>
          <p:cNvSpPr txBox="1"/>
          <p:nvPr/>
        </p:nvSpPr>
        <p:spPr>
          <a:xfrm>
            <a:off x="2842005" y="1068451"/>
            <a:ext cx="3029585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443865" marR="5080" indent="-431800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Arial"/>
                <a:cs typeface="Arial"/>
              </a:rPr>
              <a:t>6ta.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Edición</a:t>
            </a:r>
            <a:r>
              <a:rPr sz="1200" b="1" spc="-10" dirty="0">
                <a:latin typeface="Arial"/>
                <a:cs typeface="Arial"/>
              </a:rPr>
              <a:t> Volumen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I</a:t>
            </a:r>
            <a:r>
              <a:rPr sz="1200" b="1" spc="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Enero</a:t>
            </a:r>
            <a:r>
              <a:rPr sz="1200" b="1" spc="-3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a</a:t>
            </a:r>
            <a:r>
              <a:rPr sz="1200" b="1" spc="-2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Julio</a:t>
            </a:r>
            <a:r>
              <a:rPr sz="1200" b="1" spc="-5" dirty="0">
                <a:latin typeface="Arial"/>
                <a:cs typeface="Arial"/>
              </a:rPr>
              <a:t> </a:t>
            </a:r>
            <a:r>
              <a:rPr sz="1200" b="1" spc="-20" dirty="0">
                <a:latin typeface="Arial"/>
                <a:cs typeface="Arial"/>
              </a:rPr>
              <a:t>2021 </a:t>
            </a:r>
            <a:r>
              <a:rPr sz="1200" b="1" dirty="0">
                <a:latin typeface="Arial"/>
                <a:cs typeface="Arial"/>
              </a:rPr>
              <a:t>Revista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Semestral-</a:t>
            </a:r>
            <a:r>
              <a:rPr sz="1200" b="1" spc="-40" dirty="0">
                <a:latin typeface="Arial"/>
                <a:cs typeface="Arial"/>
              </a:rPr>
              <a:t> </a:t>
            </a:r>
            <a:r>
              <a:rPr sz="1200" b="1" spc="-10" dirty="0">
                <a:latin typeface="Arial"/>
                <a:cs typeface="Arial"/>
              </a:rPr>
              <a:t>Venezuela</a:t>
            </a:r>
            <a:endParaRPr sz="1200">
              <a:latin typeface="Arial"/>
              <a:cs typeface="Arial"/>
            </a:endParaRPr>
          </a:p>
        </p:txBody>
      </p:sp>
      <p:grpSp>
        <p:nvGrpSpPr>
          <p:cNvPr id="14" name="object 14"/>
          <p:cNvGrpSpPr/>
          <p:nvPr/>
        </p:nvGrpSpPr>
        <p:grpSpPr>
          <a:xfrm>
            <a:off x="109728" y="234695"/>
            <a:ext cx="6590030" cy="8807450"/>
            <a:chOff x="109728" y="234695"/>
            <a:chExt cx="6590030" cy="8807450"/>
          </a:xfrm>
        </p:grpSpPr>
        <p:pic>
          <p:nvPicPr>
            <p:cNvPr id="15" name="object 15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324612" y="234695"/>
              <a:ext cx="1719072" cy="1341120"/>
            </a:xfrm>
            <a:prstGeom prst="rect">
              <a:avLst/>
            </a:prstGeom>
          </p:spPr>
        </p:pic>
        <p:pic>
          <p:nvPicPr>
            <p:cNvPr id="16" name="object 16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5606795" y="8193022"/>
              <a:ext cx="1092707" cy="848868"/>
            </a:xfrm>
            <a:prstGeom prst="rect">
              <a:avLst/>
            </a:prstGeom>
          </p:spPr>
        </p:pic>
        <p:pic>
          <p:nvPicPr>
            <p:cNvPr id="17" name="object 17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109728" y="8193022"/>
              <a:ext cx="1092708" cy="848868"/>
            </a:xfrm>
            <a:prstGeom prst="rect">
              <a:avLst/>
            </a:prstGeom>
          </p:spPr>
        </p:pic>
      </p:grpSp>
      <p:sp>
        <p:nvSpPr>
          <p:cNvPr id="18" name="object 18"/>
          <p:cNvSpPr txBox="1"/>
          <p:nvPr/>
        </p:nvSpPr>
        <p:spPr>
          <a:xfrm>
            <a:off x="221691" y="1587245"/>
            <a:ext cx="6418580" cy="573976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Times New Roman"/>
                <a:cs typeface="Times New Roman"/>
              </a:rPr>
              <a:t>2.</a:t>
            </a:r>
            <a:r>
              <a:rPr sz="1200" b="1" spc="-7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Análisis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Dimensional.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5"/>
              </a:spcBef>
            </a:pPr>
            <a:endParaRPr sz="1200">
              <a:latin typeface="Times New Roman"/>
              <a:cs typeface="Times New Roman"/>
            </a:endParaRPr>
          </a:p>
          <a:p>
            <a:pPr marL="375285" marR="6350" indent="-36322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3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aspectos</a:t>
            </a:r>
            <a:r>
              <a:rPr sz="1200" spc="3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actitudinales</a:t>
            </a:r>
            <a:r>
              <a:rPr sz="1200" spc="3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enmarcan</a:t>
            </a:r>
            <a:r>
              <a:rPr sz="1200" spc="3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3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orientación</a:t>
            </a:r>
            <a:r>
              <a:rPr sz="1200" spc="3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positiva</a:t>
            </a:r>
            <a:r>
              <a:rPr sz="1200" spc="3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</a:t>
            </a:r>
            <a:r>
              <a:rPr sz="1200" spc="3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negativa</a:t>
            </a:r>
            <a:r>
              <a:rPr sz="1200" spc="3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frente</a:t>
            </a:r>
            <a:r>
              <a:rPr sz="1200" spc="3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3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3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situación</a:t>
            </a:r>
            <a:r>
              <a:rPr sz="1200" spc="380" dirty="0">
                <a:latin typeface="Times New Roman"/>
                <a:cs typeface="Times New Roman"/>
              </a:rPr>
              <a:t> </a:t>
            </a:r>
            <a:r>
              <a:rPr sz="1200" spc="-50" dirty="0">
                <a:latin typeface="Times New Roman"/>
                <a:cs typeface="Times New Roman"/>
              </a:rPr>
              <a:t>y </a:t>
            </a:r>
            <a:r>
              <a:rPr sz="1200" dirty="0">
                <a:latin typeface="Times New Roman"/>
                <a:cs typeface="Times New Roman"/>
              </a:rPr>
              <a:t>evidencia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componente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emocional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psicológico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docentes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estudiantes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frente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las </a:t>
            </a:r>
            <a:r>
              <a:rPr sz="1200" dirty="0">
                <a:latin typeface="Times New Roman"/>
                <a:cs typeface="Times New Roman"/>
              </a:rPr>
              <a:t>personas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LGBTI.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Desde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datos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cuantitativos,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puede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observar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estudiantes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sienten </a:t>
            </a:r>
            <a:r>
              <a:rPr sz="1200" dirty="0">
                <a:latin typeface="Times New Roman"/>
                <a:cs typeface="Times New Roman"/>
              </a:rPr>
              <a:t>cómodos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frente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situaciones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implican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relación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más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cercana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estrecha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personas </a:t>
            </a:r>
            <a:r>
              <a:rPr sz="1200" dirty="0">
                <a:latin typeface="Times New Roman"/>
                <a:cs typeface="Times New Roman"/>
              </a:rPr>
              <a:t>LGBTI,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pues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manifestaron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desaprobación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saber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mejor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amigo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(a)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este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grupo </a:t>
            </a:r>
            <a:r>
              <a:rPr sz="1200" dirty="0">
                <a:latin typeface="Times New Roman"/>
                <a:cs typeface="Times New Roman"/>
              </a:rPr>
              <a:t>social,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así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contacto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físico,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proyección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imagen,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cortejo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relación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social.</a:t>
            </a:r>
            <a:endParaRPr sz="1200">
              <a:latin typeface="Times New Roman"/>
              <a:cs typeface="Times New Roman"/>
            </a:endParaRPr>
          </a:p>
          <a:p>
            <a:pPr marL="375285" marR="5080" indent="-363220" algn="just">
              <a:lnSpc>
                <a:spcPct val="100000"/>
              </a:lnSpc>
              <a:spcBef>
                <a:spcPts val="5"/>
              </a:spcBef>
            </a:pPr>
            <a:r>
              <a:rPr sz="1200" dirty="0">
                <a:latin typeface="Times New Roman"/>
                <a:cs typeface="Times New Roman"/>
              </a:rPr>
              <a:t>Estas</a:t>
            </a:r>
            <a:r>
              <a:rPr sz="1200" spc="3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actitudes</a:t>
            </a:r>
            <a:r>
              <a:rPr sz="1200" spc="3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3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estudiantes</a:t>
            </a:r>
            <a:r>
              <a:rPr sz="1200" spc="3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3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formas</a:t>
            </a:r>
            <a:r>
              <a:rPr sz="1200" spc="3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relación</a:t>
            </a:r>
            <a:r>
              <a:rPr sz="1200" spc="3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social</a:t>
            </a:r>
            <a:r>
              <a:rPr sz="1200" spc="3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evidencian</a:t>
            </a:r>
            <a:r>
              <a:rPr sz="1200" spc="3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3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</a:t>
            </a:r>
            <a:r>
              <a:rPr sz="1200" spc="3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hay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rechazo</a:t>
            </a:r>
            <a:r>
              <a:rPr sz="1200" spc="355" dirty="0">
                <a:latin typeface="Times New Roman"/>
                <a:cs typeface="Times New Roman"/>
              </a:rPr>
              <a:t> </a:t>
            </a:r>
            <a:r>
              <a:rPr sz="1200" spc="-50" dirty="0">
                <a:latin typeface="Times New Roman"/>
                <a:cs typeface="Times New Roman"/>
              </a:rPr>
              <a:t>y </a:t>
            </a:r>
            <a:r>
              <a:rPr sz="1200" dirty="0">
                <a:latin typeface="Times New Roman"/>
                <a:cs typeface="Times New Roman"/>
              </a:rPr>
              <a:t>aceptación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otras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formas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vivir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expresar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sexualidad.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docentes,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sin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embargo,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mostraron</a:t>
            </a:r>
            <a:r>
              <a:rPr sz="1200" spc="3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receptivos</a:t>
            </a:r>
            <a:r>
              <a:rPr sz="1200" spc="3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3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revelaron</a:t>
            </a:r>
            <a:r>
              <a:rPr sz="1200" spc="3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actitudes</a:t>
            </a:r>
            <a:r>
              <a:rPr sz="1200" spc="3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desfavorables</a:t>
            </a:r>
            <a:r>
              <a:rPr sz="1200" spc="3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frente</a:t>
            </a:r>
            <a:r>
              <a:rPr sz="1200" spc="3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3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situaciones</a:t>
            </a:r>
            <a:r>
              <a:rPr sz="1200" spc="3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relación</a:t>
            </a:r>
            <a:r>
              <a:rPr sz="1200" spc="355" dirty="0">
                <a:latin typeface="Times New Roman"/>
                <a:cs typeface="Times New Roman"/>
              </a:rPr>
              <a:t> </a:t>
            </a:r>
            <a:r>
              <a:rPr sz="1200" spc="-50" dirty="0">
                <a:latin typeface="Times New Roman"/>
                <a:cs typeface="Times New Roman"/>
              </a:rPr>
              <a:t>y </a:t>
            </a:r>
            <a:r>
              <a:rPr sz="1200" dirty="0">
                <a:latin typeface="Times New Roman"/>
                <a:cs typeface="Times New Roman"/>
              </a:rPr>
              <a:t>socialización.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observa,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además,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tanto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estudiantes,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docentes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directivos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personas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este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grupo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social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deben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ocultar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condición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sexual.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partir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análisis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datos </a:t>
            </a:r>
            <a:r>
              <a:rPr sz="1200" dirty="0">
                <a:latin typeface="Times New Roman"/>
                <a:cs typeface="Times New Roman"/>
              </a:rPr>
              <a:t>cualitativos, se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observa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actores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muestran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siguientes</a:t>
            </a:r>
            <a:r>
              <a:rPr sz="1200" spc="-10" dirty="0">
                <a:latin typeface="Times New Roman"/>
                <a:cs typeface="Times New Roman"/>
              </a:rPr>
              <a:t> actitudes:</a:t>
            </a:r>
            <a:endParaRPr sz="1200">
              <a:latin typeface="Times New Roman"/>
              <a:cs typeface="Times New Roman"/>
            </a:endParaRPr>
          </a:p>
          <a:p>
            <a:pPr marL="375285" marR="7620" indent="-36322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docentes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directivos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evidencian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apertura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interés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ante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temáticas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LGBTI.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Reconocen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una </a:t>
            </a:r>
            <a:r>
              <a:rPr sz="1200" dirty="0">
                <a:latin typeface="Times New Roman"/>
                <a:cs typeface="Times New Roman"/>
              </a:rPr>
              <a:t>disposición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términos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académicos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investigativos,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parte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ejercicio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docente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está </a:t>
            </a:r>
            <a:r>
              <a:rPr sz="1200" dirty="0">
                <a:latin typeface="Times New Roman"/>
                <a:cs typeface="Times New Roman"/>
              </a:rPr>
              <a:t>mediada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cosmovisiones,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perspectivas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vida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construcciones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culturales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frente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género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sexualidad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develan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gran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empatía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personas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LGBTI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influida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relaciones </a:t>
            </a:r>
            <a:r>
              <a:rPr sz="1200" dirty="0">
                <a:latin typeface="Times New Roman"/>
                <a:cs typeface="Times New Roman"/>
              </a:rPr>
              <a:t>interpersonales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sus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pares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estudiantes.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docentes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directivos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varones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muestran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una </a:t>
            </a:r>
            <a:r>
              <a:rPr sz="1200" dirty="0">
                <a:latin typeface="Times New Roman"/>
                <a:cs typeface="Times New Roman"/>
              </a:rPr>
              <a:t>actitud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preventiva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reserva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ante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contacto,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relación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cercana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gais,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pues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afecta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su </a:t>
            </a:r>
            <a:r>
              <a:rPr sz="1200" dirty="0">
                <a:latin typeface="Times New Roman"/>
                <a:cs typeface="Times New Roman"/>
              </a:rPr>
              <a:t>imagen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aprobación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social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masculinidad.</a:t>
            </a:r>
            <a:endParaRPr sz="1200">
              <a:latin typeface="Times New Roman"/>
              <a:cs typeface="Times New Roman"/>
            </a:endParaRPr>
          </a:p>
          <a:p>
            <a:pPr marL="375285" marR="5715" indent="-36322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Desde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perspectiva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personal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individual,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demuestran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sorpresa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extrañeza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frente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sexualidades </a:t>
            </a:r>
            <a:r>
              <a:rPr sz="1200" dirty="0">
                <a:latin typeface="Times New Roman"/>
                <a:cs typeface="Times New Roman"/>
              </a:rPr>
              <a:t>diversas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manifestaciones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sexualidad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estudiantes;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decir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existe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sanción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 </a:t>
            </a:r>
            <a:r>
              <a:rPr sz="1200" dirty="0">
                <a:latin typeface="Times New Roman"/>
                <a:cs typeface="Times New Roman"/>
              </a:rPr>
              <a:t>tipo moral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está mediada por el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afecto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cercanía.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aceptación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social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está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asociada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 </a:t>
            </a:r>
            <a:r>
              <a:rPr sz="1200" spc="-25" dirty="0">
                <a:latin typeface="Times New Roman"/>
                <a:cs typeface="Times New Roman"/>
              </a:rPr>
              <a:t>las </a:t>
            </a:r>
            <a:r>
              <a:rPr sz="1200" dirty="0">
                <a:latin typeface="Times New Roman"/>
                <a:cs typeface="Times New Roman"/>
              </a:rPr>
              <a:t>capacidades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cada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docente,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comprensión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conocimiento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este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grupo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social.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dominio, </a:t>
            </a:r>
            <a:r>
              <a:rPr sz="1200" dirty="0">
                <a:latin typeface="Times New Roman"/>
                <a:cs typeface="Times New Roman"/>
              </a:rPr>
              <a:t>alcance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posibilidades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interacción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están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influidos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sus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entornos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académicos,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experticia </a:t>
            </a:r>
            <a:r>
              <a:rPr sz="1200" dirty="0">
                <a:latin typeface="Times New Roman"/>
                <a:cs typeface="Times New Roman"/>
              </a:rPr>
              <a:t>docente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desde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trabajo con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miembros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comunidad.</a:t>
            </a:r>
            <a:endParaRPr sz="1200">
              <a:latin typeface="Times New Roman"/>
              <a:cs typeface="Times New Roman"/>
            </a:endParaRPr>
          </a:p>
          <a:p>
            <a:pPr marL="375285" marR="8890" indent="-363220" algn="just">
              <a:lnSpc>
                <a:spcPct val="100000"/>
              </a:lnSpc>
              <a:spcBef>
                <a:spcPts val="5"/>
              </a:spcBef>
            </a:pPr>
            <a:r>
              <a:rPr sz="1200" dirty="0">
                <a:latin typeface="Times New Roman"/>
                <a:cs typeface="Times New Roman"/>
              </a:rPr>
              <a:t>Evidenciando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resultados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método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Cuantitativo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nos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pone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evidencia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enormes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lagunas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que </a:t>
            </a:r>
            <a:r>
              <a:rPr sz="1200" dirty="0">
                <a:latin typeface="Times New Roman"/>
                <a:cs typeface="Times New Roman"/>
              </a:rPr>
              <a:t>todavía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existen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conocimiento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realidad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LGTB</a:t>
            </a:r>
            <a:r>
              <a:rPr sz="1200" spc="4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4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refiere.</a:t>
            </a:r>
            <a:r>
              <a:rPr sz="1200" spc="43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Todavía</a:t>
            </a:r>
            <a:r>
              <a:rPr sz="1200" spc="4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45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amplio </a:t>
            </a:r>
            <a:r>
              <a:rPr sz="1200" dirty="0">
                <a:latin typeface="Times New Roman"/>
                <a:cs typeface="Times New Roman"/>
              </a:rPr>
              <a:t>número</a:t>
            </a:r>
            <a:r>
              <a:rPr sz="1200" spc="3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alumnos</a:t>
            </a:r>
            <a:r>
              <a:rPr sz="1200" spc="3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desconoce</a:t>
            </a:r>
            <a:r>
              <a:rPr sz="1200" spc="3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</a:t>
            </a:r>
            <a:r>
              <a:rPr sz="1200" spc="3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3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3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orientación</a:t>
            </a:r>
            <a:r>
              <a:rPr sz="1200" spc="3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sexual,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cree</a:t>
            </a:r>
            <a:r>
              <a:rPr sz="1200" spc="3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pareja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gay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spc="-50" dirty="0">
                <a:latin typeface="Times New Roman"/>
                <a:cs typeface="Times New Roman"/>
              </a:rPr>
              <a:t>o </a:t>
            </a:r>
            <a:r>
              <a:rPr sz="1200" dirty="0">
                <a:latin typeface="Times New Roman"/>
                <a:cs typeface="Times New Roman"/>
              </a:rPr>
              <a:t>lesbiana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miembro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actúa</a:t>
            </a:r>
            <a:r>
              <a:rPr sz="1200" spc="3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hombre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 otro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mujer.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prejuicios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estereotipos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permanecen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2325116" y="7301610"/>
            <a:ext cx="431165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dirty="0">
                <a:latin typeface="Times New Roman"/>
                <a:cs typeface="Times New Roman"/>
              </a:rPr>
              <a:t>reciben</a:t>
            </a:r>
            <a:r>
              <a:rPr sz="1200" spc="16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ningún</a:t>
            </a:r>
            <a:r>
              <a:rPr sz="1200" spc="17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tipo</a:t>
            </a:r>
            <a:r>
              <a:rPr sz="1200" spc="17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7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información</a:t>
            </a:r>
            <a:r>
              <a:rPr sz="1200" spc="17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sobre</a:t>
            </a:r>
            <a:r>
              <a:rPr sz="1200" spc="16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esa</a:t>
            </a:r>
            <a:r>
              <a:rPr sz="1200" spc="16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realidad.</a:t>
            </a:r>
            <a:r>
              <a:rPr sz="1200" spc="170" dirty="0">
                <a:latin typeface="Times New Roman"/>
                <a:cs typeface="Times New Roman"/>
              </a:rPr>
              <a:t>  </a:t>
            </a:r>
            <a:r>
              <a:rPr sz="1200" spc="-25" dirty="0">
                <a:latin typeface="Times New Roman"/>
                <a:cs typeface="Times New Roman"/>
              </a:rPr>
              <a:t>Una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2287016" y="7484491"/>
            <a:ext cx="4350385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2384" marR="5080" indent="-20320">
              <a:lnSpc>
                <a:spcPct val="100000"/>
              </a:lnSpc>
              <a:spcBef>
                <a:spcPts val="100"/>
              </a:spcBef>
            </a:pPr>
            <a:r>
              <a:rPr sz="1200" dirty="0">
                <a:latin typeface="Times New Roman"/>
                <a:cs typeface="Times New Roman"/>
              </a:rPr>
              <a:t>va</a:t>
            </a:r>
            <a:r>
              <a:rPr sz="1200" spc="4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4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ser</a:t>
            </a:r>
            <a:r>
              <a:rPr sz="1200" spc="4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4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4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4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parte</a:t>
            </a:r>
            <a:r>
              <a:rPr sz="1200" spc="4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4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ellos.</a:t>
            </a:r>
            <a:r>
              <a:rPr sz="1200" spc="4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4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difícil</a:t>
            </a:r>
            <a:r>
              <a:rPr sz="1200" spc="4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4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esta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minoría </a:t>
            </a:r>
            <a:r>
              <a:rPr sz="1200" dirty="0">
                <a:latin typeface="Times New Roman"/>
                <a:cs typeface="Times New Roman"/>
              </a:rPr>
              <a:t>identidad</a:t>
            </a:r>
            <a:r>
              <a:rPr sz="1200" spc="10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sana</a:t>
            </a:r>
            <a:r>
              <a:rPr sz="1200" spc="114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0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estable</a:t>
            </a:r>
            <a:r>
              <a:rPr sz="1200" spc="10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si</a:t>
            </a:r>
            <a:r>
              <a:rPr sz="1200" spc="11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cree</a:t>
            </a:r>
            <a:r>
              <a:rPr sz="1200" spc="10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1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estereotipos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conoce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584403" y="7301610"/>
            <a:ext cx="1722120" cy="7569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algn="just">
              <a:lnSpc>
                <a:spcPct val="100000"/>
              </a:lnSpc>
              <a:spcBef>
                <a:spcPts val="100"/>
              </a:spcBef>
            </a:pPr>
            <a:r>
              <a:rPr sz="1200" dirty="0">
                <a:latin typeface="Times New Roman"/>
                <a:cs typeface="Times New Roman"/>
              </a:rPr>
              <a:t>vivos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cuanto</a:t>
            </a:r>
            <a:r>
              <a:rPr sz="1200" spc="17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70" dirty="0">
                <a:latin typeface="Times New Roman"/>
                <a:cs typeface="Times New Roman"/>
              </a:rPr>
              <a:t>  </a:t>
            </a:r>
            <a:r>
              <a:rPr sz="1200" spc="-25" dirty="0">
                <a:latin typeface="Times New Roman"/>
                <a:cs typeface="Times New Roman"/>
              </a:rPr>
              <a:t>no </a:t>
            </a:r>
            <a:r>
              <a:rPr sz="1200" dirty="0">
                <a:latin typeface="Times New Roman"/>
                <a:cs typeface="Times New Roman"/>
              </a:rPr>
              <a:t>realidad,</a:t>
            </a:r>
            <a:r>
              <a:rPr sz="1200" spc="43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insistimos,</a:t>
            </a:r>
            <a:r>
              <a:rPr sz="1200" spc="44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que </a:t>
            </a:r>
            <a:r>
              <a:rPr sz="1200" dirty="0">
                <a:latin typeface="Times New Roman"/>
                <a:cs typeface="Times New Roman"/>
              </a:rPr>
              <a:t>llegue</a:t>
            </a:r>
            <a:r>
              <a:rPr sz="1200" spc="10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0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conformar</a:t>
            </a:r>
            <a:r>
              <a:rPr sz="1200" spc="105" dirty="0">
                <a:latin typeface="Times New Roman"/>
                <a:cs typeface="Times New Roman"/>
              </a:rPr>
              <a:t>  </a:t>
            </a:r>
            <a:r>
              <a:rPr sz="1200" spc="-25" dirty="0">
                <a:latin typeface="Times New Roman"/>
                <a:cs typeface="Times New Roman"/>
              </a:rPr>
              <a:t>una </a:t>
            </a:r>
            <a:r>
              <a:rPr sz="1200" dirty="0">
                <a:latin typeface="Times New Roman"/>
                <a:cs typeface="Times New Roman"/>
              </a:rPr>
              <a:t>sobre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-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orientación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sexual.</a:t>
            </a:r>
            <a:endParaRPr sz="1200">
              <a:latin typeface="Times New Roman"/>
              <a:cs typeface="Times New Roman"/>
            </a:endParaRPr>
          </a:p>
        </p:txBody>
      </p:sp>
      <p:pic>
        <p:nvPicPr>
          <p:cNvPr id="22" name="object 22"/>
          <p:cNvPicPr/>
          <p:nvPr/>
        </p:nvPicPr>
        <p:blipFill>
          <a:blip r:embed="rId13" cstate="print"/>
          <a:stretch>
            <a:fillRect/>
          </a:stretch>
        </p:blipFill>
        <p:spPr>
          <a:xfrm>
            <a:off x="4581144" y="149034"/>
            <a:ext cx="1805304" cy="893889"/>
          </a:xfrm>
          <a:prstGeom prst="rect">
            <a:avLst/>
          </a:prstGeom>
        </p:spPr>
      </p:pic>
      <p:sp>
        <p:nvSpPr>
          <p:cNvPr id="23" name="object 23"/>
          <p:cNvSpPr txBox="1"/>
          <p:nvPr/>
        </p:nvSpPr>
        <p:spPr>
          <a:xfrm>
            <a:off x="2047113" y="8379026"/>
            <a:ext cx="2833370" cy="1739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250"/>
              </a:lnSpc>
            </a:pPr>
            <a:r>
              <a:rPr sz="1050" b="1" dirty="0">
                <a:latin typeface="Times New Roman"/>
                <a:cs typeface="Times New Roman"/>
              </a:rPr>
              <a:t>La</a:t>
            </a:r>
            <a:r>
              <a:rPr sz="1050" b="1" spc="-30" dirty="0">
                <a:latin typeface="Times New Roman"/>
                <a:cs typeface="Times New Roman"/>
              </a:rPr>
              <a:t> </a:t>
            </a:r>
            <a:r>
              <a:rPr sz="1050" b="1" dirty="0">
                <a:latin typeface="Times New Roman"/>
                <a:cs typeface="Times New Roman"/>
              </a:rPr>
              <a:t>Homosexualidad</a:t>
            </a:r>
            <a:r>
              <a:rPr sz="1050" b="1" spc="-25" dirty="0">
                <a:latin typeface="Times New Roman"/>
                <a:cs typeface="Times New Roman"/>
              </a:rPr>
              <a:t> </a:t>
            </a:r>
            <a:r>
              <a:rPr sz="1050" b="1" dirty="0">
                <a:latin typeface="Times New Roman"/>
                <a:cs typeface="Times New Roman"/>
              </a:rPr>
              <a:t>en</a:t>
            </a:r>
            <a:r>
              <a:rPr sz="1050" b="1" spc="-25" dirty="0">
                <a:latin typeface="Times New Roman"/>
                <a:cs typeface="Times New Roman"/>
              </a:rPr>
              <a:t> </a:t>
            </a:r>
            <a:r>
              <a:rPr sz="1050" b="1" dirty="0">
                <a:latin typeface="Times New Roman"/>
                <a:cs typeface="Times New Roman"/>
              </a:rPr>
              <a:t>los</a:t>
            </a:r>
            <a:r>
              <a:rPr sz="1050" b="1" spc="-15" dirty="0">
                <a:latin typeface="Times New Roman"/>
                <a:cs typeface="Times New Roman"/>
              </a:rPr>
              <a:t> </a:t>
            </a:r>
            <a:r>
              <a:rPr sz="1050" b="1" dirty="0">
                <a:latin typeface="Times New Roman"/>
                <a:cs typeface="Times New Roman"/>
              </a:rPr>
              <a:t>Ambientes</a:t>
            </a:r>
            <a:r>
              <a:rPr sz="1050" b="1" spc="-20" dirty="0">
                <a:latin typeface="Times New Roman"/>
                <a:cs typeface="Times New Roman"/>
              </a:rPr>
              <a:t> </a:t>
            </a:r>
            <a:r>
              <a:rPr sz="1050" b="1" spc="-10" dirty="0">
                <a:latin typeface="Times New Roman"/>
                <a:cs typeface="Times New Roman"/>
              </a:rPr>
              <a:t>Educativos</a:t>
            </a:r>
            <a:endParaRPr sz="1050">
              <a:latin typeface="Times New Roman"/>
              <a:cs typeface="Times New Roman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2467101" y="8754397"/>
            <a:ext cx="1991995" cy="1943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410"/>
              </a:lnSpc>
            </a:pPr>
            <a:r>
              <a:rPr sz="1200" b="1" spc="-35" dirty="0">
                <a:latin typeface="Times New Roman"/>
                <a:cs typeface="Times New Roman"/>
              </a:rPr>
              <a:t>Dr.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José</a:t>
            </a:r>
            <a:r>
              <a:rPr sz="1200" b="1" spc="-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Rafael</a:t>
            </a:r>
            <a:r>
              <a:rPr sz="1200" b="1" spc="-7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Abreu</a:t>
            </a:r>
            <a:r>
              <a:rPr sz="1200" b="1" spc="-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Fuentes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25" name="object 25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46363" rIns="0" bIns="0" rtlCol="0">
            <a:spAutoFit/>
          </a:bodyPr>
          <a:lstStyle/>
          <a:p>
            <a:pPr marL="45085">
              <a:lnSpc>
                <a:spcPts val="1410"/>
              </a:lnSpc>
            </a:pPr>
            <a:fld id="{81D60167-4931-47E6-BA6A-407CBD079E47}" type="slidenum">
              <a:rPr spc="-25" dirty="0"/>
              <a:t>175</a:t>
            </a:fld>
            <a:endParaRPr spc="-25" dirty="0"/>
          </a:p>
        </p:txBody>
      </p:sp>
      <p:grpSp>
        <p:nvGrpSpPr>
          <p:cNvPr id="26" name="Grupo 25">
            <a:extLst>
              <a:ext uri="{FF2B5EF4-FFF2-40B4-BE49-F238E27FC236}">
                <a16:creationId xmlns:a16="http://schemas.microsoft.com/office/drawing/2014/main" id="{DBBE22EF-B18F-8CD1-2174-88606B930219}"/>
              </a:ext>
            </a:extLst>
          </p:cNvPr>
          <p:cNvGrpSpPr/>
          <p:nvPr/>
        </p:nvGrpSpPr>
        <p:grpSpPr>
          <a:xfrm>
            <a:off x="81788" y="113789"/>
            <a:ext cx="6665976" cy="1452626"/>
            <a:chOff x="470065" y="1951410"/>
            <a:chExt cx="6665976" cy="1452626"/>
          </a:xfrm>
        </p:grpSpPr>
        <p:grpSp>
          <p:nvGrpSpPr>
            <p:cNvPr id="27" name="object 12">
              <a:extLst>
                <a:ext uri="{FF2B5EF4-FFF2-40B4-BE49-F238E27FC236}">
                  <a16:creationId xmlns:a16="http://schemas.microsoft.com/office/drawing/2014/main" id="{479F8901-72DF-A08C-2F85-E774FFD0C3FF}"/>
                </a:ext>
              </a:extLst>
            </p:cNvPr>
            <p:cNvGrpSpPr/>
            <p:nvPr/>
          </p:nvGrpSpPr>
          <p:grpSpPr>
            <a:xfrm>
              <a:off x="470065" y="1951664"/>
              <a:ext cx="6665976" cy="1452372"/>
              <a:chOff x="96011" y="115823"/>
              <a:chExt cx="6665976" cy="1452372"/>
            </a:xfrm>
          </p:grpSpPr>
          <p:pic>
            <p:nvPicPr>
              <p:cNvPr id="31" name="object 13">
                <a:extLst>
                  <a:ext uri="{FF2B5EF4-FFF2-40B4-BE49-F238E27FC236}">
                    <a16:creationId xmlns:a16="http://schemas.microsoft.com/office/drawing/2014/main" id="{608F1A63-F74F-7AD3-AFA7-6C1E97E93F11}"/>
                  </a:ext>
                </a:extLst>
              </p:cNvPr>
              <p:cNvPicPr/>
              <p:nvPr/>
            </p:nvPicPr>
            <p:blipFill>
              <a:blip r:embed="rId3" cstate="print"/>
              <a:stretch>
                <a:fillRect/>
              </a:stretch>
            </p:blipFill>
            <p:spPr>
              <a:xfrm>
                <a:off x="96011" y="115823"/>
                <a:ext cx="6665976" cy="1452372"/>
              </a:xfrm>
              <a:prstGeom prst="rect">
                <a:avLst/>
              </a:prstGeom>
            </p:spPr>
          </p:pic>
          <p:pic>
            <p:nvPicPr>
              <p:cNvPr id="32" name="object 14">
                <a:extLst>
                  <a:ext uri="{FF2B5EF4-FFF2-40B4-BE49-F238E27FC236}">
                    <a16:creationId xmlns:a16="http://schemas.microsoft.com/office/drawing/2014/main" id="{84F1698A-6F84-2888-A3D7-234DAAA7B41C}"/>
                  </a:ext>
                </a:extLst>
              </p:cNvPr>
              <p:cNvPicPr/>
              <p:nvPr/>
            </p:nvPicPr>
            <p:blipFill>
              <a:blip r:embed="rId4" cstate="print"/>
              <a:stretch>
                <a:fillRect/>
              </a:stretch>
            </p:blipFill>
            <p:spPr>
              <a:xfrm>
                <a:off x="142849" y="142875"/>
                <a:ext cx="6572275" cy="1358646"/>
              </a:xfrm>
              <a:prstGeom prst="rect">
                <a:avLst/>
              </a:prstGeom>
            </p:spPr>
          </p:pic>
          <p:sp>
            <p:nvSpPr>
              <p:cNvPr id="33" name="object 15">
                <a:extLst>
                  <a:ext uri="{FF2B5EF4-FFF2-40B4-BE49-F238E27FC236}">
                    <a16:creationId xmlns:a16="http://schemas.microsoft.com/office/drawing/2014/main" id="{C2A1DAB6-7661-681A-AC71-3696F91E1AF3}"/>
                  </a:ext>
                </a:extLst>
              </p:cNvPr>
              <p:cNvSpPr/>
              <p:nvPr/>
            </p:nvSpPr>
            <p:spPr>
              <a:xfrm>
                <a:off x="142849" y="142875"/>
                <a:ext cx="6572884" cy="1358900"/>
              </a:xfrm>
              <a:custGeom>
                <a:avLst/>
                <a:gdLst/>
                <a:ahLst/>
                <a:cxnLst/>
                <a:rect l="l" t="t" r="r" b="b"/>
                <a:pathLst>
                  <a:path w="6572884" h="1358900">
                    <a:moveTo>
                      <a:pt x="0" y="226441"/>
                    </a:moveTo>
                    <a:lnTo>
                      <a:pt x="4600" y="180795"/>
                    </a:lnTo>
                    <a:lnTo>
                      <a:pt x="17795" y="138285"/>
                    </a:lnTo>
                    <a:lnTo>
                      <a:pt x="38673" y="99820"/>
                    </a:lnTo>
                    <a:lnTo>
                      <a:pt x="66324" y="66309"/>
                    </a:lnTo>
                    <a:lnTo>
                      <a:pt x="99837" y="38663"/>
                    </a:lnTo>
                    <a:lnTo>
                      <a:pt x="138301" y="17789"/>
                    </a:lnTo>
                    <a:lnTo>
                      <a:pt x="180806" y="4599"/>
                    </a:lnTo>
                    <a:lnTo>
                      <a:pt x="226440" y="0"/>
                    </a:lnTo>
                    <a:lnTo>
                      <a:pt x="6345834" y="0"/>
                    </a:lnTo>
                    <a:lnTo>
                      <a:pt x="6391480" y="4599"/>
                    </a:lnTo>
                    <a:lnTo>
                      <a:pt x="6433990" y="17789"/>
                    </a:lnTo>
                    <a:lnTo>
                      <a:pt x="6472455" y="38663"/>
                    </a:lnTo>
                    <a:lnTo>
                      <a:pt x="6505965" y="66309"/>
                    </a:lnTo>
                    <a:lnTo>
                      <a:pt x="6533612" y="99820"/>
                    </a:lnTo>
                    <a:lnTo>
                      <a:pt x="6554485" y="138285"/>
                    </a:lnTo>
                    <a:lnTo>
                      <a:pt x="6567676" y="180795"/>
                    </a:lnTo>
                    <a:lnTo>
                      <a:pt x="6572275" y="226441"/>
                    </a:lnTo>
                    <a:lnTo>
                      <a:pt x="6572275" y="1132204"/>
                    </a:lnTo>
                    <a:lnTo>
                      <a:pt x="6567676" y="1177850"/>
                    </a:lnTo>
                    <a:lnTo>
                      <a:pt x="6554485" y="1220360"/>
                    </a:lnTo>
                    <a:lnTo>
                      <a:pt x="6533612" y="1258825"/>
                    </a:lnTo>
                    <a:lnTo>
                      <a:pt x="6505965" y="1292336"/>
                    </a:lnTo>
                    <a:lnTo>
                      <a:pt x="6472455" y="1319982"/>
                    </a:lnTo>
                    <a:lnTo>
                      <a:pt x="6433990" y="1340856"/>
                    </a:lnTo>
                    <a:lnTo>
                      <a:pt x="6391480" y="1354046"/>
                    </a:lnTo>
                    <a:lnTo>
                      <a:pt x="6345834" y="1358646"/>
                    </a:lnTo>
                    <a:lnTo>
                      <a:pt x="226440" y="1358646"/>
                    </a:lnTo>
                    <a:lnTo>
                      <a:pt x="180806" y="1354046"/>
                    </a:lnTo>
                    <a:lnTo>
                      <a:pt x="138301" y="1340856"/>
                    </a:lnTo>
                    <a:lnTo>
                      <a:pt x="99837" y="1319982"/>
                    </a:lnTo>
                    <a:lnTo>
                      <a:pt x="66324" y="1292336"/>
                    </a:lnTo>
                    <a:lnTo>
                      <a:pt x="38673" y="1258825"/>
                    </a:lnTo>
                    <a:lnTo>
                      <a:pt x="17795" y="1220360"/>
                    </a:lnTo>
                    <a:lnTo>
                      <a:pt x="4600" y="1177850"/>
                    </a:lnTo>
                    <a:lnTo>
                      <a:pt x="0" y="1132204"/>
                    </a:lnTo>
                    <a:lnTo>
                      <a:pt x="0" y="226441"/>
                    </a:lnTo>
                    <a:close/>
                  </a:path>
                </a:pathLst>
              </a:custGeom>
              <a:ln w="9525">
                <a:solidFill>
                  <a:srgbClr val="55CE74"/>
                </a:solidFill>
              </a:ln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pic>
            <p:nvPicPr>
              <p:cNvPr id="34" name="object 16">
                <a:extLst>
                  <a:ext uri="{FF2B5EF4-FFF2-40B4-BE49-F238E27FC236}">
                    <a16:creationId xmlns:a16="http://schemas.microsoft.com/office/drawing/2014/main" id="{7FF07D5A-2F9B-3AAC-426D-6DA7DBF4C63C}"/>
                  </a:ext>
                </a:extLst>
              </p:cNvPr>
              <p:cNvPicPr/>
              <p:nvPr/>
            </p:nvPicPr>
            <p:blipFill>
              <a:blip r:embed="rId5" cstate="print"/>
              <a:stretch>
                <a:fillRect/>
              </a:stretch>
            </p:blipFill>
            <p:spPr>
              <a:xfrm>
                <a:off x="2500248" y="305930"/>
                <a:ext cx="1714500" cy="733945"/>
              </a:xfrm>
              <a:prstGeom prst="rect">
                <a:avLst/>
              </a:prstGeom>
            </p:spPr>
          </p:pic>
        </p:grpSp>
        <p:sp>
          <p:nvSpPr>
            <p:cNvPr id="28" name="object 16">
              <a:extLst>
                <a:ext uri="{FF2B5EF4-FFF2-40B4-BE49-F238E27FC236}">
                  <a16:creationId xmlns:a16="http://schemas.microsoft.com/office/drawing/2014/main" id="{2C45F4BC-DD13-49A4-377C-6116D4CB2434}"/>
                </a:ext>
              </a:extLst>
            </p:cNvPr>
            <p:cNvSpPr txBox="1"/>
            <p:nvPr/>
          </p:nvSpPr>
          <p:spPr>
            <a:xfrm>
              <a:off x="2775727" y="2875716"/>
              <a:ext cx="3332858" cy="391795"/>
            </a:xfrm>
            <a:prstGeom prst="rect">
              <a:avLst/>
            </a:prstGeom>
            <a:noFill/>
          </p:spPr>
          <p:txBody>
            <a:bodyPr vert="horz" wrap="square" lIns="0" tIns="12700" rIns="0" bIns="0" rtlCol="0">
              <a:spAutoFit/>
            </a:bodyPr>
            <a:lstStyle/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Volumen 4,  Número 1  Enero a Julio 2021</a:t>
              </a:r>
            </a:p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Revista Semestral. Venezuela</a:t>
              </a:r>
              <a:endParaRPr sz="1200" dirty="0">
                <a:latin typeface="Arial"/>
                <a:cs typeface="Arial"/>
              </a:endParaRPr>
            </a:p>
          </p:txBody>
        </p:sp>
        <p:pic>
          <p:nvPicPr>
            <p:cNvPr id="29" name="object 25">
              <a:extLst>
                <a:ext uri="{FF2B5EF4-FFF2-40B4-BE49-F238E27FC236}">
                  <a16:creationId xmlns:a16="http://schemas.microsoft.com/office/drawing/2014/main" id="{6DF8647D-40C0-E05A-2E6E-B4BF8304469D}"/>
                </a:ext>
              </a:extLst>
            </p:cNvPr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470065" y="2027896"/>
              <a:ext cx="2305662" cy="1053903"/>
            </a:xfrm>
            <a:prstGeom prst="rect">
              <a:avLst/>
            </a:prstGeom>
          </p:spPr>
        </p:pic>
        <p:pic>
          <p:nvPicPr>
            <p:cNvPr id="30" name="object 31">
              <a:extLst>
                <a:ext uri="{FF2B5EF4-FFF2-40B4-BE49-F238E27FC236}">
                  <a16:creationId xmlns:a16="http://schemas.microsoft.com/office/drawing/2014/main" id="{03530932-42B8-0B13-F113-B6295C3B38D5}"/>
                </a:ext>
              </a:extLst>
            </p:cNvPr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4932681" y="1951410"/>
              <a:ext cx="1805304" cy="893889"/>
            </a:xfrm>
            <a:prstGeom prst="rect">
              <a:avLst/>
            </a:prstGeom>
          </p:spPr>
        </p:pic>
      </p:grpSp>
    </p:spTree>
  </p:cSld>
  <p:clrMapOvr>
    <a:masterClrMapping/>
  </p:clrMapOvr>
</p:sld>
</file>

<file path=ppt/slides/slide1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94485" y="115823"/>
            <a:ext cx="6669405" cy="8926195"/>
            <a:chOff x="94485" y="115823"/>
            <a:chExt cx="6669405" cy="8926195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204216" y="8651747"/>
              <a:ext cx="6518148" cy="158496"/>
            </a:xfrm>
            <a:prstGeom prst="rect">
              <a:avLst/>
            </a:prstGeom>
          </p:spPr>
        </p:pic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96012" y="115823"/>
              <a:ext cx="6665976" cy="1452372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42849" y="142875"/>
              <a:ext cx="6572275" cy="1358646"/>
            </a:xfrm>
            <a:prstGeom prst="rect">
              <a:avLst/>
            </a:prstGeom>
          </p:spPr>
        </p:pic>
        <p:sp>
          <p:nvSpPr>
            <p:cNvPr id="6" name="object 6"/>
            <p:cNvSpPr/>
            <p:nvPr/>
          </p:nvSpPr>
          <p:spPr>
            <a:xfrm>
              <a:off x="142849" y="142875"/>
              <a:ext cx="6572884" cy="1358900"/>
            </a:xfrm>
            <a:custGeom>
              <a:avLst/>
              <a:gdLst/>
              <a:ahLst/>
              <a:cxnLst/>
              <a:rect l="l" t="t" r="r" b="b"/>
              <a:pathLst>
                <a:path w="6572884" h="1358900">
                  <a:moveTo>
                    <a:pt x="0" y="226441"/>
                  </a:moveTo>
                  <a:lnTo>
                    <a:pt x="4600" y="180795"/>
                  </a:lnTo>
                  <a:lnTo>
                    <a:pt x="17795" y="138285"/>
                  </a:lnTo>
                  <a:lnTo>
                    <a:pt x="38673" y="99820"/>
                  </a:lnTo>
                  <a:lnTo>
                    <a:pt x="66324" y="66309"/>
                  </a:lnTo>
                  <a:lnTo>
                    <a:pt x="99837" y="38663"/>
                  </a:lnTo>
                  <a:lnTo>
                    <a:pt x="138301" y="17789"/>
                  </a:lnTo>
                  <a:lnTo>
                    <a:pt x="180806" y="4599"/>
                  </a:lnTo>
                  <a:lnTo>
                    <a:pt x="226440" y="0"/>
                  </a:lnTo>
                  <a:lnTo>
                    <a:pt x="6345834" y="0"/>
                  </a:lnTo>
                  <a:lnTo>
                    <a:pt x="6391480" y="4599"/>
                  </a:lnTo>
                  <a:lnTo>
                    <a:pt x="6433990" y="17789"/>
                  </a:lnTo>
                  <a:lnTo>
                    <a:pt x="6472455" y="38663"/>
                  </a:lnTo>
                  <a:lnTo>
                    <a:pt x="6505965" y="66309"/>
                  </a:lnTo>
                  <a:lnTo>
                    <a:pt x="6533612" y="99820"/>
                  </a:lnTo>
                  <a:lnTo>
                    <a:pt x="6554485" y="138285"/>
                  </a:lnTo>
                  <a:lnTo>
                    <a:pt x="6567676" y="180795"/>
                  </a:lnTo>
                  <a:lnTo>
                    <a:pt x="6572275" y="226441"/>
                  </a:lnTo>
                  <a:lnTo>
                    <a:pt x="6572275" y="1132204"/>
                  </a:lnTo>
                  <a:lnTo>
                    <a:pt x="6567676" y="1177850"/>
                  </a:lnTo>
                  <a:lnTo>
                    <a:pt x="6554485" y="1220360"/>
                  </a:lnTo>
                  <a:lnTo>
                    <a:pt x="6533612" y="1258825"/>
                  </a:lnTo>
                  <a:lnTo>
                    <a:pt x="6505965" y="1292336"/>
                  </a:lnTo>
                  <a:lnTo>
                    <a:pt x="6472455" y="1319982"/>
                  </a:lnTo>
                  <a:lnTo>
                    <a:pt x="6433990" y="1340856"/>
                  </a:lnTo>
                  <a:lnTo>
                    <a:pt x="6391480" y="1354046"/>
                  </a:lnTo>
                  <a:lnTo>
                    <a:pt x="6345834" y="1358646"/>
                  </a:lnTo>
                  <a:lnTo>
                    <a:pt x="226440" y="1358646"/>
                  </a:lnTo>
                  <a:lnTo>
                    <a:pt x="180806" y="1354046"/>
                  </a:lnTo>
                  <a:lnTo>
                    <a:pt x="138301" y="1340856"/>
                  </a:lnTo>
                  <a:lnTo>
                    <a:pt x="99837" y="1319982"/>
                  </a:lnTo>
                  <a:lnTo>
                    <a:pt x="66324" y="1292336"/>
                  </a:lnTo>
                  <a:lnTo>
                    <a:pt x="38673" y="1258825"/>
                  </a:lnTo>
                  <a:lnTo>
                    <a:pt x="17795" y="1220360"/>
                  </a:lnTo>
                  <a:lnTo>
                    <a:pt x="4600" y="1177850"/>
                  </a:lnTo>
                  <a:lnTo>
                    <a:pt x="0" y="1132204"/>
                  </a:lnTo>
                  <a:lnTo>
                    <a:pt x="0" y="226441"/>
                  </a:lnTo>
                  <a:close/>
                </a:path>
              </a:pathLst>
            </a:custGeom>
            <a:ln w="9525">
              <a:solidFill>
                <a:srgbClr val="55CE7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" name="object 7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2500248" y="305930"/>
              <a:ext cx="1714500" cy="733945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2738628" y="1024127"/>
              <a:ext cx="1897379" cy="371855"/>
            </a:xfrm>
            <a:prstGeom prst="rect">
              <a:avLst/>
            </a:prstGeom>
          </p:spPr>
        </p:pic>
        <p:pic>
          <p:nvPicPr>
            <p:cNvPr id="9" name="object 9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4401312" y="1024127"/>
              <a:ext cx="1577339" cy="371855"/>
            </a:xfrm>
            <a:prstGeom prst="rect">
              <a:avLst/>
            </a:prstGeom>
          </p:spPr>
        </p:pic>
        <p:pic>
          <p:nvPicPr>
            <p:cNvPr id="10" name="object 10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3169920" y="1207007"/>
              <a:ext cx="1546859" cy="371855"/>
            </a:xfrm>
            <a:prstGeom prst="rect">
              <a:avLst/>
            </a:prstGeom>
          </p:spPr>
        </p:pic>
        <p:pic>
          <p:nvPicPr>
            <p:cNvPr id="11" name="object 11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4482083" y="1207007"/>
              <a:ext cx="284988" cy="371855"/>
            </a:xfrm>
            <a:prstGeom prst="rect">
              <a:avLst/>
            </a:prstGeom>
          </p:spPr>
        </p:pic>
        <p:pic>
          <p:nvPicPr>
            <p:cNvPr id="12" name="object 12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4571999" y="1207007"/>
              <a:ext cx="1013460" cy="371855"/>
            </a:xfrm>
            <a:prstGeom prst="rect">
              <a:avLst/>
            </a:prstGeom>
          </p:spPr>
        </p:pic>
        <p:pic>
          <p:nvPicPr>
            <p:cNvPr id="13" name="object 13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324612" y="234695"/>
              <a:ext cx="1719072" cy="1341120"/>
            </a:xfrm>
            <a:prstGeom prst="rect">
              <a:avLst/>
            </a:prstGeom>
          </p:spPr>
        </p:pic>
        <p:pic>
          <p:nvPicPr>
            <p:cNvPr id="14" name="object 14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5606795" y="8193022"/>
              <a:ext cx="1092707" cy="848868"/>
            </a:xfrm>
            <a:prstGeom prst="rect">
              <a:avLst/>
            </a:prstGeom>
          </p:spPr>
        </p:pic>
        <p:pic>
          <p:nvPicPr>
            <p:cNvPr id="15" name="object 15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109728" y="8193022"/>
              <a:ext cx="1092708" cy="848868"/>
            </a:xfrm>
            <a:prstGeom prst="rect">
              <a:avLst/>
            </a:prstGeom>
          </p:spPr>
        </p:pic>
      </p:grpSp>
      <p:sp>
        <p:nvSpPr>
          <p:cNvPr id="16" name="object 16"/>
          <p:cNvSpPr txBox="1"/>
          <p:nvPr/>
        </p:nvSpPr>
        <p:spPr>
          <a:xfrm>
            <a:off x="293014" y="1068451"/>
            <a:ext cx="6273165" cy="316611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2992755" marR="699135" indent="-431800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Arial"/>
                <a:cs typeface="Arial"/>
              </a:rPr>
              <a:t>6ta.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Edición</a:t>
            </a:r>
            <a:r>
              <a:rPr sz="1200" b="1" spc="-10" dirty="0">
                <a:latin typeface="Arial"/>
                <a:cs typeface="Arial"/>
              </a:rPr>
              <a:t> Volumen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I</a:t>
            </a:r>
            <a:r>
              <a:rPr sz="1200" b="1" spc="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Enero</a:t>
            </a:r>
            <a:r>
              <a:rPr sz="1200" b="1" spc="-3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a</a:t>
            </a:r>
            <a:r>
              <a:rPr sz="1200" b="1" spc="-2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Julio</a:t>
            </a:r>
            <a:r>
              <a:rPr sz="1200" b="1" spc="-5" dirty="0">
                <a:latin typeface="Arial"/>
                <a:cs typeface="Arial"/>
              </a:rPr>
              <a:t> </a:t>
            </a:r>
            <a:r>
              <a:rPr sz="1200" b="1" spc="-20" dirty="0">
                <a:latin typeface="Arial"/>
                <a:cs typeface="Arial"/>
              </a:rPr>
              <a:t>2021 </a:t>
            </a:r>
            <a:r>
              <a:rPr sz="1200" b="1" dirty="0">
                <a:latin typeface="Arial"/>
                <a:cs typeface="Arial"/>
              </a:rPr>
              <a:t>Revista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Semestral-</a:t>
            </a:r>
            <a:r>
              <a:rPr sz="1200" b="1" spc="-40" dirty="0">
                <a:latin typeface="Arial"/>
                <a:cs typeface="Arial"/>
              </a:rPr>
              <a:t> </a:t>
            </a:r>
            <a:r>
              <a:rPr sz="1200" b="1" spc="-10" dirty="0">
                <a:latin typeface="Arial"/>
                <a:cs typeface="Arial"/>
              </a:rPr>
              <a:t>Venezuela</a:t>
            </a:r>
            <a:endParaRPr sz="1200" dirty="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305"/>
              </a:spcBef>
            </a:pPr>
            <a:endParaRPr sz="1200" dirty="0">
              <a:latin typeface="Arial"/>
              <a:cs typeface="Arial"/>
            </a:endParaRPr>
          </a:p>
          <a:p>
            <a:pPr marL="378460" marR="5080" indent="-36576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lang="es-ES" sz="1200" dirty="0">
                <a:latin typeface="Times New Roman"/>
                <a:cs typeface="Times New Roman"/>
              </a:rPr>
              <a:t>experiencias recogidas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participantes dan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otra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perspectiva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problema: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dificultad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4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alumnos</a:t>
            </a:r>
            <a:r>
              <a:rPr sz="1200" spc="4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3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recibir</a:t>
            </a:r>
            <a:r>
              <a:rPr sz="1200" spc="4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4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educación</a:t>
            </a:r>
            <a:r>
              <a:rPr sz="1200" spc="4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basada</a:t>
            </a:r>
            <a:r>
              <a:rPr sz="1200" spc="4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40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4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respeto</a:t>
            </a:r>
            <a:r>
              <a:rPr sz="1200" spc="4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3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4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diversidad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sexual</a:t>
            </a:r>
            <a:r>
              <a:rPr sz="1200" spc="39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ve</a:t>
            </a:r>
            <a:r>
              <a:rPr sz="1200" spc="12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realimentada</a:t>
            </a:r>
            <a:r>
              <a:rPr sz="1200" spc="12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12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2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dificultad</a:t>
            </a:r>
            <a:r>
              <a:rPr sz="1200" spc="12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2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12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educadores</a:t>
            </a:r>
            <a:r>
              <a:rPr sz="1200" spc="12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13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afrontarla</a:t>
            </a:r>
            <a:r>
              <a:rPr sz="1200" spc="12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si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</a:t>
            </a:r>
            <a:r>
              <a:rPr sz="1200" spc="33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hay</a:t>
            </a:r>
            <a:r>
              <a:rPr sz="1200" spc="320" dirty="0">
                <a:latin typeface="Times New Roman"/>
                <a:cs typeface="Times New Roman"/>
              </a:rPr>
              <a:t>  </a:t>
            </a:r>
            <a:r>
              <a:rPr sz="1200" spc="-25" dirty="0">
                <a:latin typeface="Times New Roman"/>
                <a:cs typeface="Times New Roman"/>
              </a:rPr>
              <a:t>una </a:t>
            </a:r>
            <a:r>
              <a:rPr sz="1200" dirty="0">
                <a:latin typeface="Times New Roman"/>
                <a:cs typeface="Times New Roman"/>
              </a:rPr>
              <a:t>posición</a:t>
            </a:r>
            <a:r>
              <a:rPr sz="1200" spc="15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decidida</a:t>
            </a:r>
            <a:r>
              <a:rPr sz="1200" spc="16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4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definida</a:t>
            </a:r>
            <a:r>
              <a:rPr sz="1200" spc="15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15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parte</a:t>
            </a:r>
            <a:r>
              <a:rPr sz="1200" spc="15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5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15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autoridades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pedagógicas. “Tengo</a:t>
            </a:r>
            <a:r>
              <a:rPr sz="1200" spc="31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miedo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3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pasar</a:t>
            </a:r>
            <a:r>
              <a:rPr sz="1200" spc="3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3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profesor</a:t>
            </a:r>
            <a:r>
              <a:rPr sz="1200" spc="3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aquello</a:t>
            </a:r>
            <a:r>
              <a:rPr sz="1200" spc="3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3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ya</a:t>
            </a:r>
            <a:r>
              <a:rPr sz="1200" spc="3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viví</a:t>
            </a:r>
            <a:r>
              <a:rPr sz="1200" spc="3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siendo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alumno”: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esta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frase,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pronunciada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un </a:t>
            </a:r>
            <a:r>
              <a:rPr sz="1200" dirty="0">
                <a:latin typeface="Times New Roman"/>
                <a:cs typeface="Times New Roman"/>
              </a:rPr>
              <a:t>profesor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gay,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resulta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muy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descriptiva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48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situación</a:t>
            </a:r>
            <a:r>
              <a:rPr sz="1200" spc="10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4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4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4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viven</a:t>
            </a:r>
            <a:r>
              <a:rPr sz="1200" spc="10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tanto</a:t>
            </a:r>
            <a:r>
              <a:rPr sz="1200" spc="4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100" dirty="0">
                <a:latin typeface="Times New Roman"/>
                <a:cs typeface="Times New Roman"/>
              </a:rPr>
              <a:t>  </a:t>
            </a:r>
            <a:r>
              <a:rPr sz="1200" spc="-10" dirty="0">
                <a:latin typeface="Times New Roman"/>
                <a:cs typeface="Times New Roman"/>
              </a:rPr>
              <a:t>alumnos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3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3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profesores</a:t>
            </a:r>
            <a:r>
              <a:rPr sz="1200" spc="3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LGTB</a:t>
            </a:r>
            <a:r>
              <a:rPr sz="1200" spc="3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universidad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3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momento,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escasean</a:t>
            </a:r>
            <a:r>
              <a:rPr sz="1200" spc="3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3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materiales,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los </a:t>
            </a:r>
            <a:r>
              <a:rPr sz="1200" dirty="0">
                <a:latin typeface="Times New Roman"/>
                <a:cs typeface="Times New Roman"/>
              </a:rPr>
              <a:t>recursos,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formación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educadores.</a:t>
            </a:r>
            <a:r>
              <a:rPr sz="1200" spc="40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Incluso,</a:t>
            </a:r>
            <a:r>
              <a:rPr sz="1200" spc="4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3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esto</a:t>
            </a:r>
            <a:r>
              <a:rPr sz="1200" spc="4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4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</a:t>
            </a:r>
            <a:r>
              <a:rPr sz="1200" spc="4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más</a:t>
            </a:r>
            <a:r>
              <a:rPr sz="1200" spc="4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grave,</a:t>
            </a:r>
            <a:r>
              <a:rPr sz="1200" spc="4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3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libertad</a:t>
            </a:r>
            <a:r>
              <a:rPr sz="1200" spc="39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profesores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vivir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libremente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orientación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homosexual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y,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así,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servir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referentes </a:t>
            </a:r>
            <a:r>
              <a:rPr sz="1200" dirty="0">
                <a:latin typeface="Times New Roman"/>
                <a:cs typeface="Times New Roman"/>
              </a:rPr>
              <a:t>positivos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3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diversidad</a:t>
            </a:r>
            <a:r>
              <a:rPr sz="1200" spc="3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afectiva</a:t>
            </a:r>
            <a:r>
              <a:rPr sz="1200" spc="3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3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familiar</a:t>
            </a:r>
            <a:r>
              <a:rPr sz="1200" spc="3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tanto</a:t>
            </a:r>
            <a:r>
              <a:rPr sz="1200" spc="3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3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sus</a:t>
            </a:r>
            <a:r>
              <a:rPr sz="1200" spc="3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alumnos</a:t>
            </a:r>
            <a:r>
              <a:rPr sz="1200" spc="3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LGTB</a:t>
            </a:r>
            <a:r>
              <a:rPr sz="1200" spc="3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3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35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todos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demás.</a:t>
            </a:r>
            <a:r>
              <a:rPr sz="1200" spc="3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3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testimonios</a:t>
            </a:r>
            <a:r>
              <a:rPr sz="1200" spc="3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recogidos</a:t>
            </a:r>
            <a:r>
              <a:rPr sz="1200" spc="3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3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esta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investigación</a:t>
            </a:r>
            <a:r>
              <a:rPr sz="1200" spc="3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hablan</a:t>
            </a:r>
            <a:r>
              <a:rPr sz="1200" spc="3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3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terrible</a:t>
            </a:r>
            <a:r>
              <a:rPr sz="1200" spc="36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control </a:t>
            </a:r>
            <a:r>
              <a:rPr sz="1200" dirty="0">
                <a:latin typeface="Times New Roman"/>
                <a:cs typeface="Times New Roman"/>
              </a:rPr>
              <a:t>sobre</a:t>
            </a:r>
            <a:r>
              <a:rPr sz="1200" spc="10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0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libertad</a:t>
            </a:r>
            <a:r>
              <a:rPr sz="1200" spc="10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0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expresión.</a:t>
            </a:r>
            <a:r>
              <a:rPr sz="1200" spc="10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Control</a:t>
            </a:r>
            <a:r>
              <a:rPr sz="1200" spc="10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1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parte,</a:t>
            </a:r>
            <a:r>
              <a:rPr sz="1200" spc="11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0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menudo,</a:t>
            </a:r>
            <a:r>
              <a:rPr sz="1200" spc="10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0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0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dirección</a:t>
            </a:r>
            <a:r>
              <a:rPr sz="1200" spc="10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los </a:t>
            </a:r>
            <a:r>
              <a:rPr sz="1200" dirty="0">
                <a:latin typeface="Times New Roman"/>
                <a:cs typeface="Times New Roman"/>
              </a:rPr>
              <a:t>centros,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compañeros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e,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incluso,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propio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alumnado.</a:t>
            </a:r>
            <a:endParaRPr sz="1200" dirty="0">
              <a:latin typeface="Times New Roman"/>
              <a:cs typeface="Times New Roman"/>
            </a:endParaRPr>
          </a:p>
          <a:p>
            <a:pPr marL="12700" algn="just">
              <a:lnSpc>
                <a:spcPct val="100000"/>
              </a:lnSpc>
              <a:spcBef>
                <a:spcPts val="5"/>
              </a:spcBef>
            </a:pP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relación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resultados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método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cualitativo,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2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gays</a:t>
            </a:r>
            <a:r>
              <a:rPr sz="1200" spc="3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mostraron</a:t>
            </a:r>
            <a:r>
              <a:rPr sz="1200" spc="3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más</a:t>
            </a:r>
            <a:r>
              <a:rPr sz="1200" spc="18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respetuosos,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más</a:t>
            </a:r>
            <a:endParaRPr sz="1200" dirty="0">
              <a:latin typeface="Times New Roman"/>
              <a:cs typeface="Times New Roman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658774" y="4209034"/>
            <a:ext cx="4898390" cy="57467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algn="just">
              <a:lnSpc>
                <a:spcPct val="100000"/>
              </a:lnSpc>
              <a:spcBef>
                <a:spcPts val="100"/>
              </a:spcBef>
            </a:pPr>
            <a:r>
              <a:rPr sz="1200" dirty="0">
                <a:latin typeface="Times New Roman"/>
                <a:cs typeface="Times New Roman"/>
              </a:rPr>
              <a:t>informados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seguros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identidad,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menos</a:t>
            </a:r>
            <a:r>
              <a:rPr sz="1200" spc="204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temerosos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</a:t>
            </a:r>
            <a:r>
              <a:rPr sz="1200" spc="200" dirty="0">
                <a:latin typeface="Times New Roman"/>
                <a:cs typeface="Times New Roman"/>
              </a:rPr>
              <a:t>  </a:t>
            </a:r>
            <a:r>
              <a:rPr sz="1200" spc="-10" dirty="0">
                <a:latin typeface="Times New Roman"/>
                <a:cs typeface="Times New Roman"/>
              </a:rPr>
              <a:t>cumplir </a:t>
            </a:r>
            <a:r>
              <a:rPr sz="1200" dirty="0">
                <a:latin typeface="Times New Roman"/>
                <a:cs typeface="Times New Roman"/>
              </a:rPr>
              <a:t>expectativas</a:t>
            </a:r>
            <a:r>
              <a:rPr sz="1200" spc="10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rígidas</a:t>
            </a:r>
            <a:r>
              <a:rPr sz="1200" spc="10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acerca</a:t>
            </a:r>
            <a:r>
              <a:rPr sz="1200" spc="11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0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10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sexualidad.</a:t>
            </a:r>
            <a:r>
              <a:rPr sz="1200" spc="11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Datos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10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0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10" dirty="0">
                <a:latin typeface="Times New Roman"/>
                <a:cs typeface="Times New Roman"/>
              </a:rPr>
              <a:t>  </a:t>
            </a:r>
            <a:r>
              <a:rPr sz="1200" spc="-25" dirty="0">
                <a:latin typeface="Times New Roman"/>
                <a:cs typeface="Times New Roman"/>
              </a:rPr>
              <a:t>60% </a:t>
            </a:r>
            <a:r>
              <a:rPr sz="1200" dirty="0">
                <a:latin typeface="Times New Roman"/>
                <a:cs typeface="Times New Roman"/>
              </a:rPr>
              <a:t>conoce</a:t>
            </a:r>
            <a:r>
              <a:rPr sz="1200" spc="16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6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alguna</a:t>
            </a:r>
            <a:r>
              <a:rPr sz="1200" spc="15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persona</a:t>
            </a:r>
            <a:r>
              <a:rPr sz="1200" spc="16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LGTB,</a:t>
            </a:r>
            <a:r>
              <a:rPr sz="1200" spc="16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mientras</a:t>
            </a:r>
            <a:r>
              <a:rPr sz="1200" spc="17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entre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2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lesbianas</a:t>
            </a:r>
            <a:r>
              <a:rPr sz="1200" spc="160" dirty="0">
                <a:latin typeface="Times New Roman"/>
                <a:cs typeface="Times New Roman"/>
              </a:rPr>
              <a:t>  </a:t>
            </a:r>
            <a:r>
              <a:rPr sz="1200" spc="-25" dirty="0">
                <a:latin typeface="Times New Roman"/>
                <a:cs typeface="Times New Roman"/>
              </a:rPr>
              <a:t>el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5614542" y="4209034"/>
            <a:ext cx="949960" cy="57467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8890" algn="just">
              <a:lnSpc>
                <a:spcPct val="100000"/>
              </a:lnSpc>
              <a:spcBef>
                <a:spcPts val="100"/>
              </a:spcBef>
            </a:pP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204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serie</a:t>
            </a:r>
            <a:r>
              <a:rPr sz="1200" spc="204" dirty="0">
                <a:latin typeface="Times New Roman"/>
                <a:cs typeface="Times New Roman"/>
              </a:rPr>
              <a:t>  </a:t>
            </a:r>
            <a:r>
              <a:rPr sz="1200" spc="-25" dirty="0">
                <a:latin typeface="Times New Roman"/>
                <a:cs typeface="Times New Roman"/>
              </a:rPr>
              <a:t>de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1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120" dirty="0">
                <a:latin typeface="Times New Roman"/>
                <a:cs typeface="Times New Roman"/>
              </a:rPr>
              <a:t>  </a:t>
            </a:r>
            <a:r>
              <a:rPr sz="1200" spc="-10" dirty="0">
                <a:latin typeface="Times New Roman"/>
                <a:cs typeface="Times New Roman"/>
              </a:rPr>
              <a:t>chicos </a:t>
            </a:r>
            <a:r>
              <a:rPr sz="1200" dirty="0">
                <a:latin typeface="Times New Roman"/>
                <a:cs typeface="Times New Roman"/>
              </a:rPr>
              <a:t>porcentaje</a:t>
            </a:r>
            <a:r>
              <a:rPr sz="1200" spc="155" dirty="0">
                <a:latin typeface="Times New Roman"/>
                <a:cs typeface="Times New Roman"/>
              </a:rPr>
              <a:t>  </a:t>
            </a:r>
            <a:r>
              <a:rPr sz="1200" spc="-25" dirty="0">
                <a:latin typeface="Times New Roman"/>
                <a:cs typeface="Times New Roman"/>
              </a:rPr>
              <a:t>se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293014" y="4758054"/>
            <a:ext cx="6274435" cy="2037714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78460" marR="8255" algn="just">
              <a:lnSpc>
                <a:spcPct val="100000"/>
              </a:lnSpc>
              <a:spcBef>
                <a:spcPts val="100"/>
              </a:spcBef>
            </a:pPr>
            <a:r>
              <a:rPr sz="1200" dirty="0">
                <a:latin typeface="Times New Roman"/>
                <a:cs typeface="Times New Roman"/>
              </a:rPr>
              <a:t>reduce</a:t>
            </a:r>
            <a:r>
              <a:rPr sz="1200" spc="3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</a:t>
            </a:r>
            <a:r>
              <a:rPr sz="1200" spc="3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47%,</a:t>
            </a:r>
            <a:r>
              <a:rPr sz="1200" spc="3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deben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hacernos</a:t>
            </a:r>
            <a:r>
              <a:rPr sz="1200" spc="3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reflexionar.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¿Acaso</a:t>
            </a:r>
            <a:r>
              <a:rPr sz="1200" spc="3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lesbianas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3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ven</a:t>
            </a:r>
            <a:r>
              <a:rPr sz="1200" spc="3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obligadas</a:t>
            </a:r>
            <a:r>
              <a:rPr sz="1200" spc="3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34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esconder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20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orientación</a:t>
            </a:r>
            <a:r>
              <a:rPr sz="1200" spc="204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ante</a:t>
            </a:r>
            <a:r>
              <a:rPr sz="1200" spc="204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varones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hembras?,</a:t>
            </a:r>
            <a:r>
              <a:rPr sz="1200" spc="20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¿o</a:t>
            </a:r>
            <a:r>
              <a:rPr sz="1200" spc="19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204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20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éstos</a:t>
            </a:r>
            <a:r>
              <a:rPr sz="1200" spc="20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tienen</a:t>
            </a:r>
            <a:r>
              <a:rPr sz="1200" spc="204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04" dirty="0">
                <a:latin typeface="Times New Roman"/>
                <a:cs typeface="Times New Roman"/>
              </a:rPr>
              <a:t>  </a:t>
            </a:r>
            <a:r>
              <a:rPr sz="1200" spc="-10" dirty="0">
                <a:latin typeface="Times New Roman"/>
                <a:cs typeface="Times New Roman"/>
              </a:rPr>
              <a:t>percepción atrofiada?</a:t>
            </a:r>
            <a:endParaRPr sz="1200">
              <a:latin typeface="Times New Roman"/>
              <a:cs typeface="Times New Roman"/>
            </a:endParaRPr>
          </a:p>
          <a:p>
            <a:pPr marL="378460" marR="5080" indent="-36576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Desde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perspectiva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reflexión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docentes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establecen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existen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rasgos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adaptativos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frente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un </a:t>
            </a:r>
            <a:r>
              <a:rPr sz="1200" dirty="0">
                <a:latin typeface="Times New Roman"/>
                <a:cs typeface="Times New Roman"/>
              </a:rPr>
              <a:t>tipo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homofobia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(rechazo)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orden</a:t>
            </a:r>
            <a:r>
              <a:rPr sz="1200" spc="3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conductual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está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fuertemente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dinamizado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el </a:t>
            </a:r>
            <a:r>
              <a:rPr sz="1200" dirty="0">
                <a:latin typeface="Times New Roman"/>
                <a:cs typeface="Times New Roman"/>
              </a:rPr>
              <a:t>contexto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académico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Universidad.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representaciones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sociales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presentes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discursos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directivos,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docentes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varían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entre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construcciones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emanadas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desde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medios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 </a:t>
            </a:r>
            <a:r>
              <a:rPr sz="1200" dirty="0">
                <a:latin typeface="Times New Roman"/>
                <a:cs typeface="Times New Roman"/>
              </a:rPr>
              <a:t>comunicación</a:t>
            </a:r>
            <a:r>
              <a:rPr sz="1200" spc="3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(televisión)</a:t>
            </a:r>
            <a:r>
              <a:rPr sz="1200" spc="3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3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reiteran</a:t>
            </a:r>
            <a:r>
              <a:rPr sz="1200" spc="3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3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figura</a:t>
            </a:r>
            <a:r>
              <a:rPr sz="1200" spc="3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</a:t>
            </a:r>
            <a:r>
              <a:rPr sz="1200" spc="3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heterosexual</a:t>
            </a:r>
            <a:r>
              <a:rPr sz="1200" spc="3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regida</a:t>
            </a:r>
            <a:r>
              <a:rPr sz="1200" spc="3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3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</a:t>
            </a:r>
            <a:r>
              <a:rPr sz="1200" spc="34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extraño, </a:t>
            </a:r>
            <a:r>
              <a:rPr sz="1200" dirty="0">
                <a:latin typeface="Times New Roman"/>
                <a:cs typeface="Times New Roman"/>
              </a:rPr>
              <a:t>estrambótico,</a:t>
            </a:r>
            <a:r>
              <a:rPr sz="1200" spc="3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grotesco,</a:t>
            </a:r>
            <a:r>
              <a:rPr sz="1200" spc="3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burlesco,</a:t>
            </a:r>
            <a:r>
              <a:rPr sz="1200" spc="3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anormal,</a:t>
            </a:r>
            <a:r>
              <a:rPr sz="1200" spc="3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ridículo,</a:t>
            </a:r>
            <a:r>
              <a:rPr sz="1200" spc="3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entre</a:t>
            </a:r>
            <a:r>
              <a:rPr sz="1200" spc="3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otros.</a:t>
            </a:r>
            <a:r>
              <a:rPr sz="1200" spc="3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Además</a:t>
            </a:r>
            <a:r>
              <a:rPr sz="1200" spc="3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esto,</a:t>
            </a:r>
            <a:r>
              <a:rPr sz="1200" spc="3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30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una </a:t>
            </a:r>
            <a:r>
              <a:rPr sz="1200" dirty="0">
                <a:latin typeface="Times New Roman"/>
                <a:cs typeface="Times New Roman"/>
              </a:rPr>
              <a:t>perspectiva</a:t>
            </a:r>
            <a:r>
              <a:rPr sz="1200" spc="13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3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personas</a:t>
            </a:r>
            <a:r>
              <a:rPr sz="1200" spc="14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valientes,</a:t>
            </a:r>
            <a:r>
              <a:rPr sz="1200" spc="13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abiertas</a:t>
            </a:r>
            <a:r>
              <a:rPr sz="1200" spc="13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4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13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cambios,</a:t>
            </a:r>
            <a:r>
              <a:rPr sz="1200" spc="13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talentosas,</a:t>
            </a:r>
            <a:r>
              <a:rPr sz="1200" spc="14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disciplinadas</a:t>
            </a:r>
            <a:r>
              <a:rPr sz="1200" spc="145" dirty="0">
                <a:latin typeface="Times New Roman"/>
                <a:cs typeface="Times New Roman"/>
              </a:rPr>
              <a:t>  </a:t>
            </a:r>
            <a:r>
              <a:rPr sz="1200" spc="-50" dirty="0">
                <a:latin typeface="Times New Roman"/>
                <a:cs typeface="Times New Roman"/>
              </a:rPr>
              <a:t>y </a:t>
            </a:r>
            <a:r>
              <a:rPr sz="1200" dirty="0">
                <a:latin typeface="Times New Roman"/>
                <a:cs typeface="Times New Roman"/>
              </a:rPr>
              <a:t>consagradas,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más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expresivas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demás.</a:t>
            </a:r>
            <a:endParaRPr sz="1200">
              <a:latin typeface="Times New Roman"/>
              <a:cs typeface="Times New Roman"/>
            </a:endParaRPr>
          </a:p>
        </p:txBody>
      </p:sp>
      <p:pic>
        <p:nvPicPr>
          <p:cNvPr id="20" name="object 20"/>
          <p:cNvPicPr/>
          <p:nvPr/>
        </p:nvPicPr>
        <p:blipFill>
          <a:blip r:embed="rId13" cstate="print"/>
          <a:stretch>
            <a:fillRect/>
          </a:stretch>
        </p:blipFill>
        <p:spPr>
          <a:xfrm>
            <a:off x="4581144" y="149034"/>
            <a:ext cx="1805304" cy="893889"/>
          </a:xfrm>
          <a:prstGeom prst="rect">
            <a:avLst/>
          </a:prstGeom>
        </p:spPr>
      </p:pic>
      <p:sp>
        <p:nvSpPr>
          <p:cNvPr id="21" name="object 21"/>
          <p:cNvSpPr txBox="1"/>
          <p:nvPr/>
        </p:nvSpPr>
        <p:spPr>
          <a:xfrm>
            <a:off x="2047113" y="8379026"/>
            <a:ext cx="2833370" cy="1739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250"/>
              </a:lnSpc>
            </a:pPr>
            <a:r>
              <a:rPr sz="1050" b="1" dirty="0">
                <a:latin typeface="Times New Roman"/>
                <a:cs typeface="Times New Roman"/>
              </a:rPr>
              <a:t>La</a:t>
            </a:r>
            <a:r>
              <a:rPr sz="1050" b="1" spc="-30" dirty="0">
                <a:latin typeface="Times New Roman"/>
                <a:cs typeface="Times New Roman"/>
              </a:rPr>
              <a:t> </a:t>
            </a:r>
            <a:r>
              <a:rPr sz="1050" b="1" dirty="0">
                <a:latin typeface="Times New Roman"/>
                <a:cs typeface="Times New Roman"/>
              </a:rPr>
              <a:t>Homosexualidad</a:t>
            </a:r>
            <a:r>
              <a:rPr sz="1050" b="1" spc="-25" dirty="0">
                <a:latin typeface="Times New Roman"/>
                <a:cs typeface="Times New Roman"/>
              </a:rPr>
              <a:t> </a:t>
            </a:r>
            <a:r>
              <a:rPr sz="1050" b="1" dirty="0">
                <a:latin typeface="Times New Roman"/>
                <a:cs typeface="Times New Roman"/>
              </a:rPr>
              <a:t>en</a:t>
            </a:r>
            <a:r>
              <a:rPr sz="1050" b="1" spc="-25" dirty="0">
                <a:latin typeface="Times New Roman"/>
                <a:cs typeface="Times New Roman"/>
              </a:rPr>
              <a:t> </a:t>
            </a:r>
            <a:r>
              <a:rPr sz="1050" b="1" dirty="0">
                <a:latin typeface="Times New Roman"/>
                <a:cs typeface="Times New Roman"/>
              </a:rPr>
              <a:t>los</a:t>
            </a:r>
            <a:r>
              <a:rPr sz="1050" b="1" spc="-15" dirty="0">
                <a:latin typeface="Times New Roman"/>
                <a:cs typeface="Times New Roman"/>
              </a:rPr>
              <a:t> </a:t>
            </a:r>
            <a:r>
              <a:rPr sz="1050" b="1" dirty="0">
                <a:latin typeface="Times New Roman"/>
                <a:cs typeface="Times New Roman"/>
              </a:rPr>
              <a:t>Ambientes</a:t>
            </a:r>
            <a:r>
              <a:rPr sz="1050" b="1" spc="-20" dirty="0">
                <a:latin typeface="Times New Roman"/>
                <a:cs typeface="Times New Roman"/>
              </a:rPr>
              <a:t> </a:t>
            </a:r>
            <a:r>
              <a:rPr sz="1050" b="1" spc="-10" dirty="0">
                <a:latin typeface="Times New Roman"/>
                <a:cs typeface="Times New Roman"/>
              </a:rPr>
              <a:t>Educativos</a:t>
            </a:r>
            <a:endParaRPr sz="1050">
              <a:latin typeface="Times New Roman"/>
              <a:cs typeface="Times New Roman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2467101" y="8754397"/>
            <a:ext cx="1991995" cy="1943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410"/>
              </a:lnSpc>
            </a:pPr>
            <a:r>
              <a:rPr sz="1200" b="1" spc="-35" dirty="0">
                <a:latin typeface="Times New Roman"/>
                <a:cs typeface="Times New Roman"/>
              </a:rPr>
              <a:t>Dr.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José</a:t>
            </a:r>
            <a:r>
              <a:rPr sz="1200" b="1" spc="-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Rafael</a:t>
            </a:r>
            <a:r>
              <a:rPr sz="1200" b="1" spc="-7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Abreu</a:t>
            </a:r>
            <a:r>
              <a:rPr sz="1200" b="1" spc="-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Fuentes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23" name="object 23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46363" rIns="0" bIns="0" rtlCol="0">
            <a:spAutoFit/>
          </a:bodyPr>
          <a:lstStyle/>
          <a:p>
            <a:pPr marL="45085">
              <a:lnSpc>
                <a:spcPts val="1410"/>
              </a:lnSpc>
            </a:pPr>
            <a:fld id="{81D60167-4931-47E6-BA6A-407CBD079E47}" type="slidenum">
              <a:rPr spc="-25" dirty="0"/>
              <a:t>176</a:t>
            </a:fld>
            <a:endParaRPr spc="-25" dirty="0"/>
          </a:p>
        </p:txBody>
      </p:sp>
      <p:grpSp>
        <p:nvGrpSpPr>
          <p:cNvPr id="24" name="Grupo 23">
            <a:extLst>
              <a:ext uri="{FF2B5EF4-FFF2-40B4-BE49-F238E27FC236}">
                <a16:creationId xmlns:a16="http://schemas.microsoft.com/office/drawing/2014/main" id="{90B10BB0-C6E7-9453-353E-1CBE9A8DA6E1}"/>
              </a:ext>
            </a:extLst>
          </p:cNvPr>
          <p:cNvGrpSpPr/>
          <p:nvPr/>
        </p:nvGrpSpPr>
        <p:grpSpPr>
          <a:xfrm>
            <a:off x="95998" y="71954"/>
            <a:ext cx="6665976" cy="1452626"/>
            <a:chOff x="470065" y="1951410"/>
            <a:chExt cx="6665976" cy="1452626"/>
          </a:xfrm>
        </p:grpSpPr>
        <p:grpSp>
          <p:nvGrpSpPr>
            <p:cNvPr id="25" name="object 12">
              <a:extLst>
                <a:ext uri="{FF2B5EF4-FFF2-40B4-BE49-F238E27FC236}">
                  <a16:creationId xmlns:a16="http://schemas.microsoft.com/office/drawing/2014/main" id="{463A448F-44EE-E3CA-36D3-E69EC3EA46EB}"/>
                </a:ext>
              </a:extLst>
            </p:cNvPr>
            <p:cNvGrpSpPr/>
            <p:nvPr/>
          </p:nvGrpSpPr>
          <p:grpSpPr>
            <a:xfrm>
              <a:off x="470065" y="1951664"/>
              <a:ext cx="6665976" cy="1452372"/>
              <a:chOff x="96011" y="115823"/>
              <a:chExt cx="6665976" cy="1452372"/>
            </a:xfrm>
          </p:grpSpPr>
          <p:pic>
            <p:nvPicPr>
              <p:cNvPr id="29" name="object 13">
                <a:extLst>
                  <a:ext uri="{FF2B5EF4-FFF2-40B4-BE49-F238E27FC236}">
                    <a16:creationId xmlns:a16="http://schemas.microsoft.com/office/drawing/2014/main" id="{A16C97A9-81DB-E8BE-04ED-72BAAD961538}"/>
                  </a:ext>
                </a:extLst>
              </p:cNvPr>
              <p:cNvPicPr/>
              <p:nvPr/>
            </p:nvPicPr>
            <p:blipFill>
              <a:blip r:embed="rId3" cstate="print"/>
              <a:stretch>
                <a:fillRect/>
              </a:stretch>
            </p:blipFill>
            <p:spPr>
              <a:xfrm>
                <a:off x="96011" y="115823"/>
                <a:ext cx="6665976" cy="1452372"/>
              </a:xfrm>
              <a:prstGeom prst="rect">
                <a:avLst/>
              </a:prstGeom>
            </p:spPr>
          </p:pic>
          <p:pic>
            <p:nvPicPr>
              <p:cNvPr id="30" name="object 14">
                <a:extLst>
                  <a:ext uri="{FF2B5EF4-FFF2-40B4-BE49-F238E27FC236}">
                    <a16:creationId xmlns:a16="http://schemas.microsoft.com/office/drawing/2014/main" id="{E7CA1032-99CB-F96B-2C9D-67BADF723A74}"/>
                  </a:ext>
                </a:extLst>
              </p:cNvPr>
              <p:cNvPicPr/>
              <p:nvPr/>
            </p:nvPicPr>
            <p:blipFill>
              <a:blip r:embed="rId4" cstate="print"/>
              <a:stretch>
                <a:fillRect/>
              </a:stretch>
            </p:blipFill>
            <p:spPr>
              <a:xfrm>
                <a:off x="142849" y="142875"/>
                <a:ext cx="6572275" cy="1358646"/>
              </a:xfrm>
              <a:prstGeom prst="rect">
                <a:avLst/>
              </a:prstGeom>
            </p:spPr>
          </p:pic>
          <p:sp>
            <p:nvSpPr>
              <p:cNvPr id="31" name="object 15">
                <a:extLst>
                  <a:ext uri="{FF2B5EF4-FFF2-40B4-BE49-F238E27FC236}">
                    <a16:creationId xmlns:a16="http://schemas.microsoft.com/office/drawing/2014/main" id="{019C6327-F21B-E2A5-4690-21BA399DC7DA}"/>
                  </a:ext>
                </a:extLst>
              </p:cNvPr>
              <p:cNvSpPr/>
              <p:nvPr/>
            </p:nvSpPr>
            <p:spPr>
              <a:xfrm>
                <a:off x="142849" y="142875"/>
                <a:ext cx="6572884" cy="1358900"/>
              </a:xfrm>
              <a:custGeom>
                <a:avLst/>
                <a:gdLst/>
                <a:ahLst/>
                <a:cxnLst/>
                <a:rect l="l" t="t" r="r" b="b"/>
                <a:pathLst>
                  <a:path w="6572884" h="1358900">
                    <a:moveTo>
                      <a:pt x="0" y="226441"/>
                    </a:moveTo>
                    <a:lnTo>
                      <a:pt x="4600" y="180795"/>
                    </a:lnTo>
                    <a:lnTo>
                      <a:pt x="17795" y="138285"/>
                    </a:lnTo>
                    <a:lnTo>
                      <a:pt x="38673" y="99820"/>
                    </a:lnTo>
                    <a:lnTo>
                      <a:pt x="66324" y="66309"/>
                    </a:lnTo>
                    <a:lnTo>
                      <a:pt x="99837" y="38663"/>
                    </a:lnTo>
                    <a:lnTo>
                      <a:pt x="138301" y="17789"/>
                    </a:lnTo>
                    <a:lnTo>
                      <a:pt x="180806" y="4599"/>
                    </a:lnTo>
                    <a:lnTo>
                      <a:pt x="226440" y="0"/>
                    </a:lnTo>
                    <a:lnTo>
                      <a:pt x="6345834" y="0"/>
                    </a:lnTo>
                    <a:lnTo>
                      <a:pt x="6391480" y="4599"/>
                    </a:lnTo>
                    <a:lnTo>
                      <a:pt x="6433990" y="17789"/>
                    </a:lnTo>
                    <a:lnTo>
                      <a:pt x="6472455" y="38663"/>
                    </a:lnTo>
                    <a:lnTo>
                      <a:pt x="6505965" y="66309"/>
                    </a:lnTo>
                    <a:lnTo>
                      <a:pt x="6533612" y="99820"/>
                    </a:lnTo>
                    <a:lnTo>
                      <a:pt x="6554485" y="138285"/>
                    </a:lnTo>
                    <a:lnTo>
                      <a:pt x="6567676" y="180795"/>
                    </a:lnTo>
                    <a:lnTo>
                      <a:pt x="6572275" y="226441"/>
                    </a:lnTo>
                    <a:lnTo>
                      <a:pt x="6572275" y="1132204"/>
                    </a:lnTo>
                    <a:lnTo>
                      <a:pt x="6567676" y="1177850"/>
                    </a:lnTo>
                    <a:lnTo>
                      <a:pt x="6554485" y="1220360"/>
                    </a:lnTo>
                    <a:lnTo>
                      <a:pt x="6533612" y="1258825"/>
                    </a:lnTo>
                    <a:lnTo>
                      <a:pt x="6505965" y="1292336"/>
                    </a:lnTo>
                    <a:lnTo>
                      <a:pt x="6472455" y="1319982"/>
                    </a:lnTo>
                    <a:lnTo>
                      <a:pt x="6433990" y="1340856"/>
                    </a:lnTo>
                    <a:lnTo>
                      <a:pt x="6391480" y="1354046"/>
                    </a:lnTo>
                    <a:lnTo>
                      <a:pt x="6345834" y="1358646"/>
                    </a:lnTo>
                    <a:lnTo>
                      <a:pt x="226440" y="1358646"/>
                    </a:lnTo>
                    <a:lnTo>
                      <a:pt x="180806" y="1354046"/>
                    </a:lnTo>
                    <a:lnTo>
                      <a:pt x="138301" y="1340856"/>
                    </a:lnTo>
                    <a:lnTo>
                      <a:pt x="99837" y="1319982"/>
                    </a:lnTo>
                    <a:lnTo>
                      <a:pt x="66324" y="1292336"/>
                    </a:lnTo>
                    <a:lnTo>
                      <a:pt x="38673" y="1258825"/>
                    </a:lnTo>
                    <a:lnTo>
                      <a:pt x="17795" y="1220360"/>
                    </a:lnTo>
                    <a:lnTo>
                      <a:pt x="4600" y="1177850"/>
                    </a:lnTo>
                    <a:lnTo>
                      <a:pt x="0" y="1132204"/>
                    </a:lnTo>
                    <a:lnTo>
                      <a:pt x="0" y="226441"/>
                    </a:lnTo>
                    <a:close/>
                  </a:path>
                </a:pathLst>
              </a:custGeom>
              <a:ln w="9525">
                <a:solidFill>
                  <a:srgbClr val="55CE74"/>
                </a:solidFill>
              </a:ln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pic>
            <p:nvPicPr>
              <p:cNvPr id="32" name="object 16">
                <a:extLst>
                  <a:ext uri="{FF2B5EF4-FFF2-40B4-BE49-F238E27FC236}">
                    <a16:creationId xmlns:a16="http://schemas.microsoft.com/office/drawing/2014/main" id="{D3F5C4DD-3E93-68A4-58D9-3FD3EE98D7E6}"/>
                  </a:ext>
                </a:extLst>
              </p:cNvPr>
              <p:cNvPicPr/>
              <p:nvPr/>
            </p:nvPicPr>
            <p:blipFill>
              <a:blip r:embed="rId5" cstate="print"/>
              <a:stretch>
                <a:fillRect/>
              </a:stretch>
            </p:blipFill>
            <p:spPr>
              <a:xfrm>
                <a:off x="2500248" y="305930"/>
                <a:ext cx="1714500" cy="733945"/>
              </a:xfrm>
              <a:prstGeom prst="rect">
                <a:avLst/>
              </a:prstGeom>
            </p:spPr>
          </p:pic>
        </p:grpSp>
        <p:sp>
          <p:nvSpPr>
            <p:cNvPr id="26" name="object 16">
              <a:extLst>
                <a:ext uri="{FF2B5EF4-FFF2-40B4-BE49-F238E27FC236}">
                  <a16:creationId xmlns:a16="http://schemas.microsoft.com/office/drawing/2014/main" id="{3847C50C-C8D2-8B54-D7D8-E0B174260365}"/>
                </a:ext>
              </a:extLst>
            </p:cNvPr>
            <p:cNvSpPr txBox="1"/>
            <p:nvPr/>
          </p:nvSpPr>
          <p:spPr>
            <a:xfrm>
              <a:off x="2775727" y="2875716"/>
              <a:ext cx="3332858" cy="391795"/>
            </a:xfrm>
            <a:prstGeom prst="rect">
              <a:avLst/>
            </a:prstGeom>
            <a:noFill/>
          </p:spPr>
          <p:txBody>
            <a:bodyPr vert="horz" wrap="square" lIns="0" tIns="12700" rIns="0" bIns="0" rtlCol="0">
              <a:spAutoFit/>
            </a:bodyPr>
            <a:lstStyle/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Volumen 4,  Número 1  Enero a Julio 2021</a:t>
              </a:r>
            </a:p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Revista Semestral. Venezuela</a:t>
              </a:r>
              <a:endParaRPr sz="1200" dirty="0">
                <a:latin typeface="Arial"/>
                <a:cs typeface="Arial"/>
              </a:endParaRPr>
            </a:p>
          </p:txBody>
        </p:sp>
        <p:pic>
          <p:nvPicPr>
            <p:cNvPr id="27" name="object 25">
              <a:extLst>
                <a:ext uri="{FF2B5EF4-FFF2-40B4-BE49-F238E27FC236}">
                  <a16:creationId xmlns:a16="http://schemas.microsoft.com/office/drawing/2014/main" id="{ACFD2CA8-CAE9-EA9F-F2E4-77C1A988D150}"/>
                </a:ext>
              </a:extLst>
            </p:cNvPr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470065" y="2027896"/>
              <a:ext cx="2305662" cy="1053903"/>
            </a:xfrm>
            <a:prstGeom prst="rect">
              <a:avLst/>
            </a:prstGeom>
          </p:spPr>
        </p:pic>
        <p:pic>
          <p:nvPicPr>
            <p:cNvPr id="28" name="object 31">
              <a:extLst>
                <a:ext uri="{FF2B5EF4-FFF2-40B4-BE49-F238E27FC236}">
                  <a16:creationId xmlns:a16="http://schemas.microsoft.com/office/drawing/2014/main" id="{A9B7DE11-0A47-B89E-5D76-8CE777CAF00A}"/>
                </a:ext>
              </a:extLst>
            </p:cNvPr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4932681" y="1951410"/>
              <a:ext cx="1805304" cy="893889"/>
            </a:xfrm>
            <a:prstGeom prst="rect">
              <a:avLst/>
            </a:prstGeom>
          </p:spPr>
        </p:pic>
      </p:grpSp>
    </p:spTree>
  </p:cSld>
  <p:clrMapOvr>
    <a:masterClrMapping/>
  </p:clrMapOvr>
</p:sld>
</file>

<file path=ppt/slides/slide1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94485" y="115823"/>
            <a:ext cx="6669405" cy="8926195"/>
            <a:chOff x="94485" y="115823"/>
            <a:chExt cx="6669405" cy="8926195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204216" y="8651747"/>
              <a:ext cx="6518148" cy="158496"/>
            </a:xfrm>
            <a:prstGeom prst="rect">
              <a:avLst/>
            </a:prstGeom>
          </p:spPr>
        </p:pic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96012" y="115823"/>
              <a:ext cx="6665976" cy="1452372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42849" y="142875"/>
              <a:ext cx="6572275" cy="1358646"/>
            </a:xfrm>
            <a:prstGeom prst="rect">
              <a:avLst/>
            </a:prstGeom>
          </p:spPr>
        </p:pic>
        <p:sp>
          <p:nvSpPr>
            <p:cNvPr id="6" name="object 6"/>
            <p:cNvSpPr/>
            <p:nvPr/>
          </p:nvSpPr>
          <p:spPr>
            <a:xfrm>
              <a:off x="142849" y="142875"/>
              <a:ext cx="6572884" cy="1358900"/>
            </a:xfrm>
            <a:custGeom>
              <a:avLst/>
              <a:gdLst/>
              <a:ahLst/>
              <a:cxnLst/>
              <a:rect l="l" t="t" r="r" b="b"/>
              <a:pathLst>
                <a:path w="6572884" h="1358900">
                  <a:moveTo>
                    <a:pt x="0" y="226441"/>
                  </a:moveTo>
                  <a:lnTo>
                    <a:pt x="4600" y="180795"/>
                  </a:lnTo>
                  <a:lnTo>
                    <a:pt x="17795" y="138285"/>
                  </a:lnTo>
                  <a:lnTo>
                    <a:pt x="38673" y="99820"/>
                  </a:lnTo>
                  <a:lnTo>
                    <a:pt x="66324" y="66309"/>
                  </a:lnTo>
                  <a:lnTo>
                    <a:pt x="99837" y="38663"/>
                  </a:lnTo>
                  <a:lnTo>
                    <a:pt x="138301" y="17789"/>
                  </a:lnTo>
                  <a:lnTo>
                    <a:pt x="180806" y="4599"/>
                  </a:lnTo>
                  <a:lnTo>
                    <a:pt x="226440" y="0"/>
                  </a:lnTo>
                  <a:lnTo>
                    <a:pt x="6345834" y="0"/>
                  </a:lnTo>
                  <a:lnTo>
                    <a:pt x="6391480" y="4599"/>
                  </a:lnTo>
                  <a:lnTo>
                    <a:pt x="6433990" y="17789"/>
                  </a:lnTo>
                  <a:lnTo>
                    <a:pt x="6472455" y="38663"/>
                  </a:lnTo>
                  <a:lnTo>
                    <a:pt x="6505965" y="66309"/>
                  </a:lnTo>
                  <a:lnTo>
                    <a:pt x="6533612" y="99820"/>
                  </a:lnTo>
                  <a:lnTo>
                    <a:pt x="6554485" y="138285"/>
                  </a:lnTo>
                  <a:lnTo>
                    <a:pt x="6567676" y="180795"/>
                  </a:lnTo>
                  <a:lnTo>
                    <a:pt x="6572275" y="226441"/>
                  </a:lnTo>
                  <a:lnTo>
                    <a:pt x="6572275" y="1132204"/>
                  </a:lnTo>
                  <a:lnTo>
                    <a:pt x="6567676" y="1177850"/>
                  </a:lnTo>
                  <a:lnTo>
                    <a:pt x="6554485" y="1220360"/>
                  </a:lnTo>
                  <a:lnTo>
                    <a:pt x="6533612" y="1258825"/>
                  </a:lnTo>
                  <a:lnTo>
                    <a:pt x="6505965" y="1292336"/>
                  </a:lnTo>
                  <a:lnTo>
                    <a:pt x="6472455" y="1319982"/>
                  </a:lnTo>
                  <a:lnTo>
                    <a:pt x="6433990" y="1340856"/>
                  </a:lnTo>
                  <a:lnTo>
                    <a:pt x="6391480" y="1354046"/>
                  </a:lnTo>
                  <a:lnTo>
                    <a:pt x="6345834" y="1358646"/>
                  </a:lnTo>
                  <a:lnTo>
                    <a:pt x="226440" y="1358646"/>
                  </a:lnTo>
                  <a:lnTo>
                    <a:pt x="180806" y="1354046"/>
                  </a:lnTo>
                  <a:lnTo>
                    <a:pt x="138301" y="1340856"/>
                  </a:lnTo>
                  <a:lnTo>
                    <a:pt x="99837" y="1319982"/>
                  </a:lnTo>
                  <a:lnTo>
                    <a:pt x="66324" y="1292336"/>
                  </a:lnTo>
                  <a:lnTo>
                    <a:pt x="38673" y="1258825"/>
                  </a:lnTo>
                  <a:lnTo>
                    <a:pt x="17795" y="1220360"/>
                  </a:lnTo>
                  <a:lnTo>
                    <a:pt x="4600" y="1177850"/>
                  </a:lnTo>
                  <a:lnTo>
                    <a:pt x="0" y="1132204"/>
                  </a:lnTo>
                  <a:lnTo>
                    <a:pt x="0" y="226441"/>
                  </a:lnTo>
                  <a:close/>
                </a:path>
              </a:pathLst>
            </a:custGeom>
            <a:ln w="9525">
              <a:solidFill>
                <a:srgbClr val="55CE7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" name="object 7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2500248" y="305930"/>
              <a:ext cx="1714500" cy="733945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2738628" y="1024127"/>
              <a:ext cx="320039" cy="371855"/>
            </a:xfrm>
            <a:prstGeom prst="rect">
              <a:avLst/>
            </a:prstGeom>
          </p:spPr>
        </p:pic>
        <p:pic>
          <p:nvPicPr>
            <p:cNvPr id="9" name="object 9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2823972" y="1024127"/>
              <a:ext cx="1812036" cy="371855"/>
            </a:xfrm>
            <a:prstGeom prst="rect">
              <a:avLst/>
            </a:prstGeom>
          </p:spPr>
        </p:pic>
        <p:pic>
          <p:nvPicPr>
            <p:cNvPr id="10" name="object 10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4401312" y="1024127"/>
              <a:ext cx="1235964" cy="371855"/>
            </a:xfrm>
            <a:prstGeom prst="rect">
              <a:avLst/>
            </a:prstGeom>
          </p:spPr>
        </p:pic>
        <p:pic>
          <p:nvPicPr>
            <p:cNvPr id="11" name="object 11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5402580" y="1024127"/>
              <a:ext cx="576072" cy="371855"/>
            </a:xfrm>
            <a:prstGeom prst="rect">
              <a:avLst/>
            </a:prstGeom>
          </p:spPr>
        </p:pic>
        <p:pic>
          <p:nvPicPr>
            <p:cNvPr id="12" name="object 12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3169920" y="1207007"/>
              <a:ext cx="1546859" cy="371855"/>
            </a:xfrm>
            <a:prstGeom prst="rect">
              <a:avLst/>
            </a:prstGeom>
          </p:spPr>
        </p:pic>
        <p:pic>
          <p:nvPicPr>
            <p:cNvPr id="13" name="object 13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4482083" y="1207007"/>
              <a:ext cx="284988" cy="371855"/>
            </a:xfrm>
            <a:prstGeom prst="rect">
              <a:avLst/>
            </a:prstGeom>
          </p:spPr>
        </p:pic>
        <p:pic>
          <p:nvPicPr>
            <p:cNvPr id="14" name="object 14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4571999" y="1207007"/>
              <a:ext cx="1013460" cy="371855"/>
            </a:xfrm>
            <a:prstGeom prst="rect">
              <a:avLst/>
            </a:prstGeom>
          </p:spPr>
        </p:pic>
        <p:pic>
          <p:nvPicPr>
            <p:cNvPr id="15" name="object 15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324612" y="234695"/>
              <a:ext cx="1719072" cy="1341120"/>
            </a:xfrm>
            <a:prstGeom prst="rect">
              <a:avLst/>
            </a:prstGeom>
          </p:spPr>
        </p:pic>
        <p:pic>
          <p:nvPicPr>
            <p:cNvPr id="16" name="object 16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5606795" y="8193022"/>
              <a:ext cx="1092707" cy="848868"/>
            </a:xfrm>
            <a:prstGeom prst="rect">
              <a:avLst/>
            </a:prstGeom>
          </p:spPr>
        </p:pic>
        <p:pic>
          <p:nvPicPr>
            <p:cNvPr id="17" name="object 17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109728" y="8193022"/>
              <a:ext cx="1092708" cy="848868"/>
            </a:xfrm>
            <a:prstGeom prst="rect">
              <a:avLst/>
            </a:prstGeom>
          </p:spPr>
        </p:pic>
      </p:grpSp>
      <p:sp>
        <p:nvSpPr>
          <p:cNvPr id="18" name="object 18"/>
          <p:cNvSpPr txBox="1"/>
          <p:nvPr/>
        </p:nvSpPr>
        <p:spPr>
          <a:xfrm>
            <a:off x="274421" y="1068451"/>
            <a:ext cx="6327775" cy="324675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011170" marR="733425" indent="-431800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Arial"/>
                <a:cs typeface="Arial"/>
              </a:rPr>
              <a:t>6ta.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Edición</a:t>
            </a:r>
            <a:r>
              <a:rPr sz="1200" b="1" spc="-10" dirty="0">
                <a:latin typeface="Arial"/>
                <a:cs typeface="Arial"/>
              </a:rPr>
              <a:t> Volumen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I</a:t>
            </a:r>
            <a:r>
              <a:rPr sz="1200" b="1" spc="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Enero</a:t>
            </a:r>
            <a:r>
              <a:rPr sz="1200" b="1" spc="-3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a</a:t>
            </a:r>
            <a:r>
              <a:rPr sz="1200" b="1" spc="-2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Julio </a:t>
            </a:r>
            <a:r>
              <a:rPr sz="1200" b="1" spc="-20" dirty="0">
                <a:latin typeface="Arial"/>
                <a:cs typeface="Arial"/>
              </a:rPr>
              <a:t>2021 </a:t>
            </a:r>
            <a:r>
              <a:rPr sz="1200" b="1" dirty="0">
                <a:latin typeface="Arial"/>
                <a:cs typeface="Arial"/>
              </a:rPr>
              <a:t>Revista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Semestral-</a:t>
            </a:r>
            <a:r>
              <a:rPr sz="1200" b="1" spc="-40" dirty="0">
                <a:latin typeface="Arial"/>
                <a:cs typeface="Arial"/>
              </a:rPr>
              <a:t> </a:t>
            </a:r>
            <a:r>
              <a:rPr sz="1200" b="1" spc="-10" dirty="0">
                <a:latin typeface="Arial"/>
                <a:cs typeface="Arial"/>
              </a:rPr>
              <a:t>Venezuela</a:t>
            </a:r>
            <a:endParaRPr sz="1200" dirty="0">
              <a:latin typeface="Arial"/>
              <a:cs typeface="Arial"/>
            </a:endParaRPr>
          </a:p>
          <a:p>
            <a:pPr marL="375285" marR="5715" indent="-363220" algn="just">
              <a:lnSpc>
                <a:spcPct val="100000"/>
              </a:lnSpc>
              <a:spcBef>
                <a:spcPts val="875"/>
              </a:spcBef>
            </a:pPr>
            <a:r>
              <a:rPr sz="1200" dirty="0">
                <a:latin typeface="Times New Roman"/>
                <a:cs typeface="Times New Roman"/>
              </a:rPr>
              <a:t>Este</a:t>
            </a:r>
            <a:r>
              <a:rPr sz="1200" spc="3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artículo,</a:t>
            </a:r>
            <a:r>
              <a:rPr sz="1200" spc="3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desde</a:t>
            </a:r>
            <a:r>
              <a:rPr sz="1200" spc="3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3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formulación,</a:t>
            </a:r>
            <a:r>
              <a:rPr sz="1200" spc="3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planteó</a:t>
            </a:r>
            <a:r>
              <a:rPr sz="1200" spc="3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3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reto</a:t>
            </a:r>
            <a:r>
              <a:rPr sz="1200" spc="3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3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torno</a:t>
            </a:r>
            <a:r>
              <a:rPr sz="1200" spc="3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3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3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tema</a:t>
            </a:r>
            <a:r>
              <a:rPr sz="1200" spc="3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sensible,</a:t>
            </a:r>
            <a:r>
              <a:rPr sz="1200" spc="3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pertinente</a:t>
            </a:r>
            <a:r>
              <a:rPr sz="1200" spc="335" dirty="0">
                <a:latin typeface="Times New Roman"/>
                <a:cs typeface="Times New Roman"/>
              </a:rPr>
              <a:t> </a:t>
            </a:r>
            <a:r>
              <a:rPr sz="1200" spc="-50" dirty="0">
                <a:latin typeface="Times New Roman"/>
                <a:cs typeface="Times New Roman"/>
              </a:rPr>
              <a:t>y </a:t>
            </a:r>
            <a:r>
              <a:rPr sz="1200" dirty="0">
                <a:latin typeface="Times New Roman"/>
                <a:cs typeface="Times New Roman"/>
              </a:rPr>
              <a:t>coyuntural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contexto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educativo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observado,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pues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debates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materia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legal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han </a:t>
            </a:r>
            <a:r>
              <a:rPr sz="1200" dirty="0">
                <a:latin typeface="Times New Roman"/>
                <a:cs typeface="Times New Roman"/>
              </a:rPr>
              <a:t>desarrollado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desde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perspectiva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autor,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esconder</a:t>
            </a:r>
            <a:r>
              <a:rPr sz="1200" spc="3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3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cabeza</a:t>
            </a:r>
            <a:r>
              <a:rPr sz="1200" spc="3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nunca</a:t>
            </a:r>
            <a:r>
              <a:rPr sz="1200" spc="3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da</a:t>
            </a:r>
            <a:r>
              <a:rPr sz="1200" spc="3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buenos</a:t>
            </a:r>
            <a:r>
              <a:rPr sz="1200" spc="39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resultados.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Sistema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Educativo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puede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permanecer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margen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sociedad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debe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servir,</a:t>
            </a:r>
            <a:r>
              <a:rPr sz="1200" spc="47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no </a:t>
            </a:r>
            <a:r>
              <a:rPr sz="1200" dirty="0">
                <a:latin typeface="Times New Roman"/>
                <a:cs typeface="Times New Roman"/>
              </a:rPr>
              <a:t>puede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establecer</a:t>
            </a:r>
            <a:r>
              <a:rPr sz="1200" spc="3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mundo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paralelo.</a:t>
            </a:r>
            <a:endParaRPr sz="1200" dirty="0">
              <a:latin typeface="Times New Roman"/>
              <a:cs typeface="Times New Roman"/>
            </a:endParaRPr>
          </a:p>
          <a:p>
            <a:pPr marL="375285" marR="5080" indent="-32512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Debe</a:t>
            </a:r>
            <a:r>
              <a:rPr sz="1200" spc="3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ser</a:t>
            </a:r>
            <a:r>
              <a:rPr sz="1200" spc="3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coherente</a:t>
            </a:r>
            <a:r>
              <a:rPr sz="1200" spc="3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3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esa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sociedad,</a:t>
            </a:r>
            <a:r>
              <a:rPr sz="1200" spc="3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contribuir</a:t>
            </a:r>
            <a:r>
              <a:rPr sz="1200" spc="3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3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mejorarla.</a:t>
            </a:r>
            <a:r>
              <a:rPr sz="1200" spc="3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Debe,</a:t>
            </a:r>
            <a:r>
              <a:rPr sz="1200" spc="3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3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definitiva,</a:t>
            </a:r>
            <a:r>
              <a:rPr sz="1200" spc="3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contribuir</a:t>
            </a:r>
            <a:r>
              <a:rPr sz="1200" spc="360" dirty="0">
                <a:latin typeface="Times New Roman"/>
                <a:cs typeface="Times New Roman"/>
              </a:rPr>
              <a:t> </a:t>
            </a:r>
            <a:r>
              <a:rPr sz="1200" spc="-50" dirty="0">
                <a:latin typeface="Times New Roman"/>
                <a:cs typeface="Times New Roman"/>
              </a:rPr>
              <a:t>a </a:t>
            </a:r>
            <a:r>
              <a:rPr sz="1200" dirty="0">
                <a:latin typeface="Times New Roman"/>
                <a:cs typeface="Times New Roman"/>
              </a:rPr>
              <a:t>lograr</a:t>
            </a:r>
            <a:r>
              <a:rPr sz="1200" spc="3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desarrollo</a:t>
            </a:r>
            <a:r>
              <a:rPr sz="1200" spc="3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saludable,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permita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3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logro</a:t>
            </a:r>
            <a:r>
              <a:rPr sz="1200" spc="3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felicidad,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todos.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resultados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 </a:t>
            </a:r>
            <a:r>
              <a:rPr sz="1200" dirty="0">
                <a:latin typeface="Times New Roman"/>
                <a:cs typeface="Times New Roman"/>
              </a:rPr>
              <a:t>este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estudio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ponen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manifiesto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desconocimiento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centros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universitarios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tanto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realidad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homosexual.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Estas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situaciones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afectan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tanto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adolescentes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LGTB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todo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aquél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50" dirty="0">
                <a:latin typeface="Times New Roman"/>
                <a:cs typeface="Times New Roman"/>
              </a:rPr>
              <a:t>o </a:t>
            </a:r>
            <a:r>
              <a:rPr sz="1200" dirty="0">
                <a:latin typeface="Times New Roman"/>
                <a:cs typeface="Times New Roman"/>
              </a:rPr>
              <a:t>asocian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tal,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igualmente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hijos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hermanos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personas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han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hecho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explícita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su </a:t>
            </a:r>
            <a:r>
              <a:rPr sz="1200" dirty="0">
                <a:latin typeface="Times New Roman"/>
                <a:cs typeface="Times New Roman"/>
              </a:rPr>
              <a:t>homosexualidad.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lang="es-ES" sz="1200" dirty="0">
                <a:latin typeface="Times New Roman"/>
                <a:cs typeface="Times New Roman"/>
              </a:rPr>
              <a:t>Finalmente,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desconocimiento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existente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sobre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realidad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LGTB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proviene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confusiones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estereotipos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relacionados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sexualidad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identidades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género.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Es </a:t>
            </a:r>
            <a:r>
              <a:rPr sz="1200" dirty="0">
                <a:latin typeface="Times New Roman"/>
                <a:cs typeface="Times New Roman"/>
              </a:rPr>
              <a:t>importante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aplicar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labor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pedagógica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implique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sólo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familia</a:t>
            </a:r>
            <a:r>
              <a:rPr sz="1200" spc="3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3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3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37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profesores, </a:t>
            </a:r>
            <a:r>
              <a:rPr sz="1200" dirty="0">
                <a:latin typeface="Times New Roman"/>
                <a:cs typeface="Times New Roman"/>
              </a:rPr>
              <a:t>sino</a:t>
            </a:r>
            <a:r>
              <a:rPr sz="1200" spc="43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también</a:t>
            </a:r>
            <a:r>
              <a:rPr sz="1200" spc="4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4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43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instituciones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desde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perspectiva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normalización,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respeto,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tolerancia, </a:t>
            </a:r>
            <a:r>
              <a:rPr sz="1200" dirty="0">
                <a:latin typeface="Times New Roman"/>
                <a:cs typeface="Times New Roman"/>
              </a:rPr>
              <a:t>integración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aceptación.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Siendo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tarea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todos.</a:t>
            </a:r>
            <a:endParaRPr sz="1200" dirty="0">
              <a:latin typeface="Times New Roman"/>
              <a:cs typeface="Times New Roman"/>
            </a:endParaRPr>
          </a:p>
        </p:txBody>
      </p:sp>
      <p:pic>
        <p:nvPicPr>
          <p:cNvPr id="19" name="object 19"/>
          <p:cNvPicPr/>
          <p:nvPr/>
        </p:nvPicPr>
        <p:blipFill>
          <a:blip r:embed="rId15" cstate="print"/>
          <a:stretch>
            <a:fillRect/>
          </a:stretch>
        </p:blipFill>
        <p:spPr>
          <a:xfrm>
            <a:off x="4581144" y="149034"/>
            <a:ext cx="1805304" cy="893889"/>
          </a:xfrm>
          <a:prstGeom prst="rect">
            <a:avLst/>
          </a:prstGeom>
        </p:spPr>
      </p:pic>
      <p:sp>
        <p:nvSpPr>
          <p:cNvPr id="20" name="object 20"/>
          <p:cNvSpPr txBox="1"/>
          <p:nvPr/>
        </p:nvSpPr>
        <p:spPr>
          <a:xfrm>
            <a:off x="2047113" y="8379026"/>
            <a:ext cx="2833370" cy="1739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250"/>
              </a:lnSpc>
            </a:pPr>
            <a:r>
              <a:rPr sz="1050" b="1" dirty="0">
                <a:latin typeface="Times New Roman"/>
                <a:cs typeface="Times New Roman"/>
              </a:rPr>
              <a:t>La</a:t>
            </a:r>
            <a:r>
              <a:rPr sz="1050" b="1" spc="-30" dirty="0">
                <a:latin typeface="Times New Roman"/>
                <a:cs typeface="Times New Roman"/>
              </a:rPr>
              <a:t> </a:t>
            </a:r>
            <a:r>
              <a:rPr sz="1050" b="1" dirty="0">
                <a:latin typeface="Times New Roman"/>
                <a:cs typeface="Times New Roman"/>
              </a:rPr>
              <a:t>Homosexualidad</a:t>
            </a:r>
            <a:r>
              <a:rPr sz="1050" b="1" spc="-25" dirty="0">
                <a:latin typeface="Times New Roman"/>
                <a:cs typeface="Times New Roman"/>
              </a:rPr>
              <a:t> </a:t>
            </a:r>
            <a:r>
              <a:rPr sz="1050" b="1" dirty="0">
                <a:latin typeface="Times New Roman"/>
                <a:cs typeface="Times New Roman"/>
              </a:rPr>
              <a:t>en</a:t>
            </a:r>
            <a:r>
              <a:rPr sz="1050" b="1" spc="-25" dirty="0">
                <a:latin typeface="Times New Roman"/>
                <a:cs typeface="Times New Roman"/>
              </a:rPr>
              <a:t> </a:t>
            </a:r>
            <a:r>
              <a:rPr sz="1050" b="1" dirty="0">
                <a:latin typeface="Times New Roman"/>
                <a:cs typeface="Times New Roman"/>
              </a:rPr>
              <a:t>los</a:t>
            </a:r>
            <a:r>
              <a:rPr sz="1050" b="1" spc="-15" dirty="0">
                <a:latin typeface="Times New Roman"/>
                <a:cs typeface="Times New Roman"/>
              </a:rPr>
              <a:t> </a:t>
            </a:r>
            <a:r>
              <a:rPr sz="1050" b="1" dirty="0">
                <a:latin typeface="Times New Roman"/>
                <a:cs typeface="Times New Roman"/>
              </a:rPr>
              <a:t>Ambientes</a:t>
            </a:r>
            <a:r>
              <a:rPr sz="1050" b="1" spc="-20" dirty="0">
                <a:latin typeface="Times New Roman"/>
                <a:cs typeface="Times New Roman"/>
              </a:rPr>
              <a:t> </a:t>
            </a:r>
            <a:r>
              <a:rPr sz="1050" b="1" spc="-10" dirty="0">
                <a:latin typeface="Times New Roman"/>
                <a:cs typeface="Times New Roman"/>
              </a:rPr>
              <a:t>Educativos</a:t>
            </a:r>
            <a:endParaRPr sz="1050">
              <a:latin typeface="Times New Roman"/>
              <a:cs typeface="Times New Roman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2467101" y="8754397"/>
            <a:ext cx="1991995" cy="1943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410"/>
              </a:lnSpc>
            </a:pPr>
            <a:r>
              <a:rPr sz="1200" b="1" spc="-35" dirty="0">
                <a:latin typeface="Times New Roman"/>
                <a:cs typeface="Times New Roman"/>
              </a:rPr>
              <a:t>Dr.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José</a:t>
            </a:r>
            <a:r>
              <a:rPr sz="1200" b="1" spc="-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Rafael</a:t>
            </a:r>
            <a:r>
              <a:rPr sz="1200" b="1" spc="-7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Abreu</a:t>
            </a:r>
            <a:r>
              <a:rPr sz="1200" b="1" spc="-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Fuentes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22" name="object 22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46363" rIns="0" bIns="0" rtlCol="0">
            <a:spAutoFit/>
          </a:bodyPr>
          <a:lstStyle/>
          <a:p>
            <a:pPr marL="45085">
              <a:lnSpc>
                <a:spcPts val="1410"/>
              </a:lnSpc>
            </a:pPr>
            <a:fld id="{81D60167-4931-47E6-BA6A-407CBD079E47}" type="slidenum">
              <a:rPr spc="-25" dirty="0"/>
              <a:t>177</a:t>
            </a:fld>
            <a:endParaRPr spc="-25" dirty="0"/>
          </a:p>
        </p:txBody>
      </p:sp>
      <p:grpSp>
        <p:nvGrpSpPr>
          <p:cNvPr id="23" name="Grupo 22">
            <a:extLst>
              <a:ext uri="{FF2B5EF4-FFF2-40B4-BE49-F238E27FC236}">
                <a16:creationId xmlns:a16="http://schemas.microsoft.com/office/drawing/2014/main" id="{E78F0D98-79B3-6620-45B9-AD86B19F9FF9}"/>
              </a:ext>
            </a:extLst>
          </p:cNvPr>
          <p:cNvGrpSpPr/>
          <p:nvPr/>
        </p:nvGrpSpPr>
        <p:grpSpPr>
          <a:xfrm>
            <a:off x="95998" y="112268"/>
            <a:ext cx="6665976" cy="1452626"/>
            <a:chOff x="470065" y="1951410"/>
            <a:chExt cx="6665976" cy="1452626"/>
          </a:xfrm>
        </p:grpSpPr>
        <p:grpSp>
          <p:nvGrpSpPr>
            <p:cNvPr id="24" name="object 12">
              <a:extLst>
                <a:ext uri="{FF2B5EF4-FFF2-40B4-BE49-F238E27FC236}">
                  <a16:creationId xmlns:a16="http://schemas.microsoft.com/office/drawing/2014/main" id="{47EBEADA-B807-52C4-C6F4-F6A1DD24BAF8}"/>
                </a:ext>
              </a:extLst>
            </p:cNvPr>
            <p:cNvGrpSpPr/>
            <p:nvPr/>
          </p:nvGrpSpPr>
          <p:grpSpPr>
            <a:xfrm>
              <a:off x="470065" y="1951664"/>
              <a:ext cx="6665976" cy="1452372"/>
              <a:chOff x="96011" y="115823"/>
              <a:chExt cx="6665976" cy="1452372"/>
            </a:xfrm>
          </p:grpSpPr>
          <p:pic>
            <p:nvPicPr>
              <p:cNvPr id="28" name="object 13">
                <a:extLst>
                  <a:ext uri="{FF2B5EF4-FFF2-40B4-BE49-F238E27FC236}">
                    <a16:creationId xmlns:a16="http://schemas.microsoft.com/office/drawing/2014/main" id="{9AB01D1C-F33F-060D-43C6-633E85183695}"/>
                  </a:ext>
                </a:extLst>
              </p:cNvPr>
              <p:cNvPicPr/>
              <p:nvPr/>
            </p:nvPicPr>
            <p:blipFill>
              <a:blip r:embed="rId3" cstate="print"/>
              <a:stretch>
                <a:fillRect/>
              </a:stretch>
            </p:blipFill>
            <p:spPr>
              <a:xfrm>
                <a:off x="96011" y="115823"/>
                <a:ext cx="6665976" cy="1452372"/>
              </a:xfrm>
              <a:prstGeom prst="rect">
                <a:avLst/>
              </a:prstGeom>
            </p:spPr>
          </p:pic>
          <p:pic>
            <p:nvPicPr>
              <p:cNvPr id="29" name="object 14">
                <a:extLst>
                  <a:ext uri="{FF2B5EF4-FFF2-40B4-BE49-F238E27FC236}">
                    <a16:creationId xmlns:a16="http://schemas.microsoft.com/office/drawing/2014/main" id="{8A2B022C-1714-FBDC-356F-BEE7EECB2D35}"/>
                  </a:ext>
                </a:extLst>
              </p:cNvPr>
              <p:cNvPicPr/>
              <p:nvPr/>
            </p:nvPicPr>
            <p:blipFill>
              <a:blip r:embed="rId4" cstate="print"/>
              <a:stretch>
                <a:fillRect/>
              </a:stretch>
            </p:blipFill>
            <p:spPr>
              <a:xfrm>
                <a:off x="142849" y="142875"/>
                <a:ext cx="6572275" cy="1358646"/>
              </a:xfrm>
              <a:prstGeom prst="rect">
                <a:avLst/>
              </a:prstGeom>
            </p:spPr>
          </p:pic>
          <p:sp>
            <p:nvSpPr>
              <p:cNvPr id="30" name="object 15">
                <a:extLst>
                  <a:ext uri="{FF2B5EF4-FFF2-40B4-BE49-F238E27FC236}">
                    <a16:creationId xmlns:a16="http://schemas.microsoft.com/office/drawing/2014/main" id="{39DC8CBA-6915-66AF-E726-9AE96DF5A671}"/>
                  </a:ext>
                </a:extLst>
              </p:cNvPr>
              <p:cNvSpPr/>
              <p:nvPr/>
            </p:nvSpPr>
            <p:spPr>
              <a:xfrm>
                <a:off x="142849" y="142875"/>
                <a:ext cx="6572884" cy="1358900"/>
              </a:xfrm>
              <a:custGeom>
                <a:avLst/>
                <a:gdLst/>
                <a:ahLst/>
                <a:cxnLst/>
                <a:rect l="l" t="t" r="r" b="b"/>
                <a:pathLst>
                  <a:path w="6572884" h="1358900">
                    <a:moveTo>
                      <a:pt x="0" y="226441"/>
                    </a:moveTo>
                    <a:lnTo>
                      <a:pt x="4600" y="180795"/>
                    </a:lnTo>
                    <a:lnTo>
                      <a:pt x="17795" y="138285"/>
                    </a:lnTo>
                    <a:lnTo>
                      <a:pt x="38673" y="99820"/>
                    </a:lnTo>
                    <a:lnTo>
                      <a:pt x="66324" y="66309"/>
                    </a:lnTo>
                    <a:lnTo>
                      <a:pt x="99837" y="38663"/>
                    </a:lnTo>
                    <a:lnTo>
                      <a:pt x="138301" y="17789"/>
                    </a:lnTo>
                    <a:lnTo>
                      <a:pt x="180806" y="4599"/>
                    </a:lnTo>
                    <a:lnTo>
                      <a:pt x="226440" y="0"/>
                    </a:lnTo>
                    <a:lnTo>
                      <a:pt x="6345834" y="0"/>
                    </a:lnTo>
                    <a:lnTo>
                      <a:pt x="6391480" y="4599"/>
                    </a:lnTo>
                    <a:lnTo>
                      <a:pt x="6433990" y="17789"/>
                    </a:lnTo>
                    <a:lnTo>
                      <a:pt x="6472455" y="38663"/>
                    </a:lnTo>
                    <a:lnTo>
                      <a:pt x="6505965" y="66309"/>
                    </a:lnTo>
                    <a:lnTo>
                      <a:pt x="6533612" y="99820"/>
                    </a:lnTo>
                    <a:lnTo>
                      <a:pt x="6554485" y="138285"/>
                    </a:lnTo>
                    <a:lnTo>
                      <a:pt x="6567676" y="180795"/>
                    </a:lnTo>
                    <a:lnTo>
                      <a:pt x="6572275" y="226441"/>
                    </a:lnTo>
                    <a:lnTo>
                      <a:pt x="6572275" y="1132204"/>
                    </a:lnTo>
                    <a:lnTo>
                      <a:pt x="6567676" y="1177850"/>
                    </a:lnTo>
                    <a:lnTo>
                      <a:pt x="6554485" y="1220360"/>
                    </a:lnTo>
                    <a:lnTo>
                      <a:pt x="6533612" y="1258825"/>
                    </a:lnTo>
                    <a:lnTo>
                      <a:pt x="6505965" y="1292336"/>
                    </a:lnTo>
                    <a:lnTo>
                      <a:pt x="6472455" y="1319982"/>
                    </a:lnTo>
                    <a:lnTo>
                      <a:pt x="6433990" y="1340856"/>
                    </a:lnTo>
                    <a:lnTo>
                      <a:pt x="6391480" y="1354046"/>
                    </a:lnTo>
                    <a:lnTo>
                      <a:pt x="6345834" y="1358646"/>
                    </a:lnTo>
                    <a:lnTo>
                      <a:pt x="226440" y="1358646"/>
                    </a:lnTo>
                    <a:lnTo>
                      <a:pt x="180806" y="1354046"/>
                    </a:lnTo>
                    <a:lnTo>
                      <a:pt x="138301" y="1340856"/>
                    </a:lnTo>
                    <a:lnTo>
                      <a:pt x="99837" y="1319982"/>
                    </a:lnTo>
                    <a:lnTo>
                      <a:pt x="66324" y="1292336"/>
                    </a:lnTo>
                    <a:lnTo>
                      <a:pt x="38673" y="1258825"/>
                    </a:lnTo>
                    <a:lnTo>
                      <a:pt x="17795" y="1220360"/>
                    </a:lnTo>
                    <a:lnTo>
                      <a:pt x="4600" y="1177850"/>
                    </a:lnTo>
                    <a:lnTo>
                      <a:pt x="0" y="1132204"/>
                    </a:lnTo>
                    <a:lnTo>
                      <a:pt x="0" y="226441"/>
                    </a:lnTo>
                    <a:close/>
                  </a:path>
                </a:pathLst>
              </a:custGeom>
              <a:ln w="9525">
                <a:solidFill>
                  <a:srgbClr val="55CE74"/>
                </a:solidFill>
              </a:ln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pic>
            <p:nvPicPr>
              <p:cNvPr id="31" name="object 16">
                <a:extLst>
                  <a:ext uri="{FF2B5EF4-FFF2-40B4-BE49-F238E27FC236}">
                    <a16:creationId xmlns:a16="http://schemas.microsoft.com/office/drawing/2014/main" id="{1EDDD547-5336-6D6F-D1FF-3087C56E9A78}"/>
                  </a:ext>
                </a:extLst>
              </p:cNvPr>
              <p:cNvPicPr/>
              <p:nvPr/>
            </p:nvPicPr>
            <p:blipFill>
              <a:blip r:embed="rId5" cstate="print"/>
              <a:stretch>
                <a:fillRect/>
              </a:stretch>
            </p:blipFill>
            <p:spPr>
              <a:xfrm>
                <a:off x="2500248" y="305930"/>
                <a:ext cx="1714500" cy="733945"/>
              </a:xfrm>
              <a:prstGeom prst="rect">
                <a:avLst/>
              </a:prstGeom>
            </p:spPr>
          </p:pic>
        </p:grpSp>
        <p:sp>
          <p:nvSpPr>
            <p:cNvPr id="25" name="object 16">
              <a:extLst>
                <a:ext uri="{FF2B5EF4-FFF2-40B4-BE49-F238E27FC236}">
                  <a16:creationId xmlns:a16="http://schemas.microsoft.com/office/drawing/2014/main" id="{4F9FBAFD-C306-0E2C-E4F3-25E1B0EB960B}"/>
                </a:ext>
              </a:extLst>
            </p:cNvPr>
            <p:cNvSpPr txBox="1"/>
            <p:nvPr/>
          </p:nvSpPr>
          <p:spPr>
            <a:xfrm>
              <a:off x="2775727" y="2875716"/>
              <a:ext cx="3332858" cy="391795"/>
            </a:xfrm>
            <a:prstGeom prst="rect">
              <a:avLst/>
            </a:prstGeom>
            <a:noFill/>
          </p:spPr>
          <p:txBody>
            <a:bodyPr vert="horz" wrap="square" lIns="0" tIns="12700" rIns="0" bIns="0" rtlCol="0">
              <a:spAutoFit/>
            </a:bodyPr>
            <a:lstStyle/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Volumen 4,  Número 1  Enero a Julio 2021</a:t>
              </a:r>
            </a:p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Revista Semestral. Venezuela</a:t>
              </a:r>
              <a:endParaRPr sz="1200" dirty="0">
                <a:latin typeface="Arial"/>
                <a:cs typeface="Arial"/>
              </a:endParaRPr>
            </a:p>
          </p:txBody>
        </p:sp>
        <p:pic>
          <p:nvPicPr>
            <p:cNvPr id="26" name="object 25">
              <a:extLst>
                <a:ext uri="{FF2B5EF4-FFF2-40B4-BE49-F238E27FC236}">
                  <a16:creationId xmlns:a16="http://schemas.microsoft.com/office/drawing/2014/main" id="{5B37FA2A-F3E4-A834-6F08-854AE77C44F2}"/>
                </a:ext>
              </a:extLst>
            </p:cNvPr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470065" y="2027896"/>
              <a:ext cx="2305662" cy="1053903"/>
            </a:xfrm>
            <a:prstGeom prst="rect">
              <a:avLst/>
            </a:prstGeom>
          </p:spPr>
        </p:pic>
        <p:pic>
          <p:nvPicPr>
            <p:cNvPr id="27" name="object 31">
              <a:extLst>
                <a:ext uri="{FF2B5EF4-FFF2-40B4-BE49-F238E27FC236}">
                  <a16:creationId xmlns:a16="http://schemas.microsoft.com/office/drawing/2014/main" id="{482D540E-1649-D557-5B30-CB9DF794A867}"/>
                </a:ext>
              </a:extLst>
            </p:cNvPr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4932681" y="1951410"/>
              <a:ext cx="1805304" cy="893889"/>
            </a:xfrm>
            <a:prstGeom prst="rect">
              <a:avLst/>
            </a:prstGeom>
          </p:spPr>
        </p:pic>
      </p:grpSp>
    </p:spTree>
  </p:cSld>
  <p:clrMapOvr>
    <a:masterClrMapping/>
  </p:clrMapOvr>
</p:sld>
</file>

<file path=ppt/slides/slide1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94485" y="115823"/>
            <a:ext cx="6669405" cy="8926195"/>
            <a:chOff x="94485" y="115823"/>
            <a:chExt cx="6669405" cy="8926195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204216" y="8651747"/>
              <a:ext cx="6518148" cy="158496"/>
            </a:xfrm>
            <a:prstGeom prst="rect">
              <a:avLst/>
            </a:prstGeom>
          </p:spPr>
        </p:pic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96012" y="115823"/>
              <a:ext cx="6665976" cy="1452372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42849" y="142875"/>
              <a:ext cx="6572275" cy="1358646"/>
            </a:xfrm>
            <a:prstGeom prst="rect">
              <a:avLst/>
            </a:prstGeom>
          </p:spPr>
        </p:pic>
        <p:sp>
          <p:nvSpPr>
            <p:cNvPr id="6" name="object 6"/>
            <p:cNvSpPr/>
            <p:nvPr/>
          </p:nvSpPr>
          <p:spPr>
            <a:xfrm>
              <a:off x="142849" y="142875"/>
              <a:ext cx="6572884" cy="1358900"/>
            </a:xfrm>
            <a:custGeom>
              <a:avLst/>
              <a:gdLst/>
              <a:ahLst/>
              <a:cxnLst/>
              <a:rect l="l" t="t" r="r" b="b"/>
              <a:pathLst>
                <a:path w="6572884" h="1358900">
                  <a:moveTo>
                    <a:pt x="0" y="226441"/>
                  </a:moveTo>
                  <a:lnTo>
                    <a:pt x="4600" y="180795"/>
                  </a:lnTo>
                  <a:lnTo>
                    <a:pt x="17795" y="138285"/>
                  </a:lnTo>
                  <a:lnTo>
                    <a:pt x="38673" y="99820"/>
                  </a:lnTo>
                  <a:lnTo>
                    <a:pt x="66324" y="66309"/>
                  </a:lnTo>
                  <a:lnTo>
                    <a:pt x="99837" y="38663"/>
                  </a:lnTo>
                  <a:lnTo>
                    <a:pt x="138301" y="17789"/>
                  </a:lnTo>
                  <a:lnTo>
                    <a:pt x="180806" y="4599"/>
                  </a:lnTo>
                  <a:lnTo>
                    <a:pt x="226440" y="0"/>
                  </a:lnTo>
                  <a:lnTo>
                    <a:pt x="6345834" y="0"/>
                  </a:lnTo>
                  <a:lnTo>
                    <a:pt x="6391480" y="4599"/>
                  </a:lnTo>
                  <a:lnTo>
                    <a:pt x="6433990" y="17789"/>
                  </a:lnTo>
                  <a:lnTo>
                    <a:pt x="6472455" y="38663"/>
                  </a:lnTo>
                  <a:lnTo>
                    <a:pt x="6505965" y="66309"/>
                  </a:lnTo>
                  <a:lnTo>
                    <a:pt x="6533612" y="99820"/>
                  </a:lnTo>
                  <a:lnTo>
                    <a:pt x="6554485" y="138285"/>
                  </a:lnTo>
                  <a:lnTo>
                    <a:pt x="6567676" y="180795"/>
                  </a:lnTo>
                  <a:lnTo>
                    <a:pt x="6572275" y="226441"/>
                  </a:lnTo>
                  <a:lnTo>
                    <a:pt x="6572275" y="1132204"/>
                  </a:lnTo>
                  <a:lnTo>
                    <a:pt x="6567676" y="1177850"/>
                  </a:lnTo>
                  <a:lnTo>
                    <a:pt x="6554485" y="1220360"/>
                  </a:lnTo>
                  <a:lnTo>
                    <a:pt x="6533612" y="1258825"/>
                  </a:lnTo>
                  <a:lnTo>
                    <a:pt x="6505965" y="1292336"/>
                  </a:lnTo>
                  <a:lnTo>
                    <a:pt x="6472455" y="1319982"/>
                  </a:lnTo>
                  <a:lnTo>
                    <a:pt x="6433990" y="1340856"/>
                  </a:lnTo>
                  <a:lnTo>
                    <a:pt x="6391480" y="1354046"/>
                  </a:lnTo>
                  <a:lnTo>
                    <a:pt x="6345834" y="1358646"/>
                  </a:lnTo>
                  <a:lnTo>
                    <a:pt x="226440" y="1358646"/>
                  </a:lnTo>
                  <a:lnTo>
                    <a:pt x="180806" y="1354046"/>
                  </a:lnTo>
                  <a:lnTo>
                    <a:pt x="138301" y="1340856"/>
                  </a:lnTo>
                  <a:lnTo>
                    <a:pt x="99837" y="1319982"/>
                  </a:lnTo>
                  <a:lnTo>
                    <a:pt x="66324" y="1292336"/>
                  </a:lnTo>
                  <a:lnTo>
                    <a:pt x="38673" y="1258825"/>
                  </a:lnTo>
                  <a:lnTo>
                    <a:pt x="17795" y="1220360"/>
                  </a:lnTo>
                  <a:lnTo>
                    <a:pt x="4600" y="1177850"/>
                  </a:lnTo>
                  <a:lnTo>
                    <a:pt x="0" y="1132204"/>
                  </a:lnTo>
                  <a:lnTo>
                    <a:pt x="0" y="226441"/>
                  </a:lnTo>
                  <a:close/>
                </a:path>
              </a:pathLst>
            </a:custGeom>
            <a:ln w="9525">
              <a:solidFill>
                <a:srgbClr val="55CE7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" name="object 7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2500248" y="305930"/>
              <a:ext cx="1714500" cy="733945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2738628" y="1024127"/>
              <a:ext cx="1897379" cy="371855"/>
            </a:xfrm>
            <a:prstGeom prst="rect">
              <a:avLst/>
            </a:prstGeom>
          </p:spPr>
        </p:pic>
        <p:pic>
          <p:nvPicPr>
            <p:cNvPr id="9" name="object 9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4401312" y="1024127"/>
              <a:ext cx="1577339" cy="371855"/>
            </a:xfrm>
            <a:prstGeom prst="rect">
              <a:avLst/>
            </a:prstGeom>
          </p:spPr>
        </p:pic>
        <p:pic>
          <p:nvPicPr>
            <p:cNvPr id="10" name="object 10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3169920" y="1207007"/>
              <a:ext cx="1546859" cy="371855"/>
            </a:xfrm>
            <a:prstGeom prst="rect">
              <a:avLst/>
            </a:prstGeom>
          </p:spPr>
        </p:pic>
        <p:pic>
          <p:nvPicPr>
            <p:cNvPr id="11" name="object 11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4482083" y="1207007"/>
              <a:ext cx="284988" cy="371855"/>
            </a:xfrm>
            <a:prstGeom prst="rect">
              <a:avLst/>
            </a:prstGeom>
          </p:spPr>
        </p:pic>
        <p:pic>
          <p:nvPicPr>
            <p:cNvPr id="12" name="object 12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4571999" y="1207007"/>
              <a:ext cx="1013460" cy="371855"/>
            </a:xfrm>
            <a:prstGeom prst="rect">
              <a:avLst/>
            </a:prstGeom>
          </p:spPr>
        </p:pic>
        <p:pic>
          <p:nvPicPr>
            <p:cNvPr id="13" name="object 13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324612" y="234695"/>
              <a:ext cx="1719072" cy="1341120"/>
            </a:xfrm>
            <a:prstGeom prst="rect">
              <a:avLst/>
            </a:prstGeom>
          </p:spPr>
        </p:pic>
        <p:pic>
          <p:nvPicPr>
            <p:cNvPr id="14" name="object 14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5606795" y="8193022"/>
              <a:ext cx="1092707" cy="848868"/>
            </a:xfrm>
            <a:prstGeom prst="rect">
              <a:avLst/>
            </a:prstGeom>
          </p:spPr>
        </p:pic>
        <p:pic>
          <p:nvPicPr>
            <p:cNvPr id="15" name="object 15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109728" y="8193022"/>
              <a:ext cx="1092708" cy="848868"/>
            </a:xfrm>
            <a:prstGeom prst="rect">
              <a:avLst/>
            </a:prstGeom>
          </p:spPr>
        </p:pic>
      </p:grpSp>
      <p:sp>
        <p:nvSpPr>
          <p:cNvPr id="16" name="object 16"/>
          <p:cNvSpPr txBox="1"/>
          <p:nvPr/>
        </p:nvSpPr>
        <p:spPr>
          <a:xfrm>
            <a:off x="221691" y="1068451"/>
            <a:ext cx="6344920" cy="700785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063875" marR="699770" indent="-431800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Arial"/>
                <a:cs typeface="Arial"/>
              </a:rPr>
              <a:t>6ta.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Edición</a:t>
            </a:r>
            <a:r>
              <a:rPr sz="1200" b="1" spc="-10" dirty="0">
                <a:latin typeface="Arial"/>
                <a:cs typeface="Arial"/>
              </a:rPr>
              <a:t> Volumen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I</a:t>
            </a:r>
            <a:r>
              <a:rPr sz="1200" b="1" spc="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Enero</a:t>
            </a:r>
            <a:r>
              <a:rPr sz="1200" b="1" spc="-3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a</a:t>
            </a:r>
            <a:r>
              <a:rPr sz="1200" b="1" spc="-2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Julio</a:t>
            </a:r>
            <a:r>
              <a:rPr sz="1200" b="1" spc="-5" dirty="0">
                <a:latin typeface="Arial"/>
                <a:cs typeface="Arial"/>
              </a:rPr>
              <a:t> </a:t>
            </a:r>
            <a:r>
              <a:rPr sz="1200" b="1" spc="-20" dirty="0">
                <a:latin typeface="Arial"/>
                <a:cs typeface="Arial"/>
              </a:rPr>
              <a:t>2021 </a:t>
            </a:r>
            <a:r>
              <a:rPr sz="1200" b="1" dirty="0">
                <a:latin typeface="Arial"/>
                <a:cs typeface="Arial"/>
              </a:rPr>
              <a:t>Revista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Semestral-</a:t>
            </a:r>
            <a:r>
              <a:rPr sz="1200" b="1" spc="-40" dirty="0">
                <a:latin typeface="Arial"/>
                <a:cs typeface="Arial"/>
              </a:rPr>
              <a:t> </a:t>
            </a:r>
            <a:r>
              <a:rPr sz="1200" b="1" spc="-10" dirty="0">
                <a:latin typeface="Arial"/>
                <a:cs typeface="Arial"/>
              </a:rPr>
              <a:t>Venezuela</a:t>
            </a:r>
            <a:endParaRPr sz="12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305"/>
              </a:spcBef>
            </a:pPr>
            <a:endParaRPr sz="1200">
              <a:latin typeface="Arial"/>
              <a:cs typeface="Arial"/>
            </a:endParaRPr>
          </a:p>
          <a:p>
            <a:pPr algn="ctr">
              <a:lnSpc>
                <a:spcPct val="100000"/>
              </a:lnSpc>
            </a:pPr>
            <a:r>
              <a:rPr sz="1200" b="1" spc="-10" dirty="0">
                <a:latin typeface="Times New Roman"/>
                <a:cs typeface="Times New Roman"/>
              </a:rPr>
              <a:t>REFERENCIAS.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Bizquerra.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(2012).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Metodología</a:t>
            </a:r>
            <a:r>
              <a:rPr sz="1200" i="1" spc="-1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de</a:t>
            </a:r>
            <a:r>
              <a:rPr sz="1200" i="1" spc="-3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la</a:t>
            </a:r>
            <a:r>
              <a:rPr sz="1200" i="1" spc="-4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investigación</a:t>
            </a:r>
            <a:r>
              <a:rPr sz="1200" i="1" spc="-1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educativa</a:t>
            </a:r>
            <a:r>
              <a:rPr sz="1200" i="1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(3ª</a:t>
            </a:r>
            <a:r>
              <a:rPr sz="1200" spc="-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Ed.).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Madrid: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Muralla.</a:t>
            </a:r>
            <a:endParaRPr sz="1200">
              <a:latin typeface="Times New Roman"/>
              <a:cs typeface="Times New Roman"/>
            </a:endParaRPr>
          </a:p>
          <a:p>
            <a:pPr marL="375285" marR="6350" indent="-363220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Booth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Ainscow.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(2004).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Índice</a:t>
            </a:r>
            <a:r>
              <a:rPr sz="1200" i="1" spc="5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de</a:t>
            </a:r>
            <a:r>
              <a:rPr sz="1200" i="1" spc="6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exclusión:</a:t>
            </a:r>
            <a:r>
              <a:rPr sz="1200" i="1" spc="4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desarrollando</a:t>
            </a:r>
            <a:r>
              <a:rPr sz="1200" i="1" spc="5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el</a:t>
            </a:r>
            <a:r>
              <a:rPr sz="1200" i="1" spc="5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aprendizaje</a:t>
            </a:r>
            <a:r>
              <a:rPr sz="1200" i="1" spc="6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y</a:t>
            </a:r>
            <a:r>
              <a:rPr sz="1200" i="1" spc="4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la</a:t>
            </a:r>
            <a:r>
              <a:rPr sz="1200" i="1" spc="5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participación</a:t>
            </a:r>
            <a:r>
              <a:rPr sz="1200" i="1" spc="6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en</a:t>
            </a:r>
            <a:r>
              <a:rPr sz="1200" i="1" spc="65" dirty="0">
                <a:latin typeface="Times New Roman"/>
                <a:cs typeface="Times New Roman"/>
              </a:rPr>
              <a:t> </a:t>
            </a:r>
            <a:r>
              <a:rPr sz="1200" i="1" spc="-25" dirty="0">
                <a:latin typeface="Times New Roman"/>
                <a:cs typeface="Times New Roman"/>
              </a:rPr>
              <a:t>las </a:t>
            </a:r>
            <a:r>
              <a:rPr sz="1200" i="1" dirty="0">
                <a:latin typeface="Times New Roman"/>
                <a:cs typeface="Times New Roman"/>
              </a:rPr>
              <a:t>escuelas.</a:t>
            </a:r>
            <a:r>
              <a:rPr sz="1200" i="1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Santiago,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Chile: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OREALC/UNESCO.</a:t>
            </a:r>
            <a:endParaRPr sz="1200">
              <a:latin typeface="Times New Roman"/>
              <a:cs typeface="Times New Roman"/>
            </a:endParaRPr>
          </a:p>
          <a:p>
            <a:pPr marL="375285" marR="8255" indent="-363220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Careaga,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(2004).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Sexualidades</a:t>
            </a:r>
            <a:r>
              <a:rPr sz="1200" i="1" spc="22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diversas.</a:t>
            </a:r>
            <a:r>
              <a:rPr sz="1200" i="1" spc="22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Aproximaciones</a:t>
            </a:r>
            <a:r>
              <a:rPr sz="1200" i="1" spc="22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para</a:t>
            </a:r>
            <a:r>
              <a:rPr sz="1200" i="1" spc="229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su</a:t>
            </a:r>
            <a:r>
              <a:rPr sz="1200" i="1" spc="22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análisis.</a:t>
            </a:r>
            <a:r>
              <a:rPr sz="1200" i="1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México: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Universidad Nacional</a:t>
            </a:r>
            <a:r>
              <a:rPr sz="1200" spc="-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Autónoma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10" dirty="0">
                <a:latin typeface="Times New Roman"/>
                <a:cs typeface="Times New Roman"/>
              </a:rPr>
              <a:t> México.</a:t>
            </a:r>
            <a:endParaRPr sz="1200">
              <a:latin typeface="Times New Roman"/>
              <a:cs typeface="Times New Roman"/>
            </a:endParaRPr>
          </a:p>
          <a:p>
            <a:pPr marL="375285" marR="5080" indent="-363220">
              <a:lnSpc>
                <a:spcPct val="100000"/>
              </a:lnSpc>
              <a:spcBef>
                <a:spcPts val="5"/>
              </a:spcBef>
            </a:pPr>
            <a:r>
              <a:rPr sz="1200" dirty="0">
                <a:latin typeface="Times New Roman"/>
                <a:cs typeface="Times New Roman"/>
              </a:rPr>
              <a:t>Castell,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R.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(2000).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Encuadre</a:t>
            </a:r>
            <a:r>
              <a:rPr sz="1200" i="1" spc="18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de</a:t>
            </a:r>
            <a:r>
              <a:rPr sz="1200" i="1" spc="19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la</a:t>
            </a:r>
            <a:r>
              <a:rPr sz="1200" i="1" spc="19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exclusión.</a:t>
            </a:r>
            <a:r>
              <a:rPr sz="1200" i="1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Karsz,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Saúl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(Eds.):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La</a:t>
            </a:r>
            <a:r>
              <a:rPr sz="1200" i="1" spc="19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exclusión:</a:t>
            </a:r>
            <a:r>
              <a:rPr sz="1200" i="1" spc="18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bordeando</a:t>
            </a:r>
            <a:r>
              <a:rPr sz="1200" i="1" spc="204" dirty="0">
                <a:latin typeface="Times New Roman"/>
                <a:cs typeface="Times New Roman"/>
              </a:rPr>
              <a:t> </a:t>
            </a:r>
            <a:r>
              <a:rPr sz="1200" i="1" spc="-25" dirty="0">
                <a:latin typeface="Times New Roman"/>
                <a:cs typeface="Times New Roman"/>
              </a:rPr>
              <a:t>sus </a:t>
            </a:r>
            <a:r>
              <a:rPr sz="1200" i="1" dirty="0">
                <a:latin typeface="Times New Roman"/>
                <a:cs typeface="Times New Roman"/>
              </a:rPr>
              <a:t>fronteras.</a:t>
            </a:r>
            <a:r>
              <a:rPr sz="1200" i="1" spc="-4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Definiciones</a:t>
            </a:r>
            <a:r>
              <a:rPr sz="1200" i="1" spc="-1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y</a:t>
            </a:r>
            <a:r>
              <a:rPr sz="1200" i="1" spc="-3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Matices.</a:t>
            </a:r>
            <a:r>
              <a:rPr sz="1200" i="1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pp.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55-</a:t>
            </a:r>
            <a:r>
              <a:rPr sz="1200" dirty="0">
                <a:latin typeface="Times New Roman"/>
                <a:cs typeface="Times New Roman"/>
              </a:rPr>
              <a:t>86.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España: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Editorial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Gedisa.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Echeita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(2006).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Coleman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Eli (1986). </a:t>
            </a:r>
            <a:r>
              <a:rPr sz="1200" i="1" dirty="0">
                <a:latin typeface="Times New Roman"/>
                <a:cs typeface="Times New Roman"/>
              </a:rPr>
              <a:t>La</a:t>
            </a:r>
            <a:r>
              <a:rPr sz="1200" i="1" spc="-3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Homosexualidad. “Estigma,</a:t>
            </a:r>
            <a:r>
              <a:rPr sz="1200" i="1" spc="-1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salud</a:t>
            </a:r>
            <a:r>
              <a:rPr sz="1200" i="1" spc="-2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mental y </a:t>
            </a:r>
            <a:r>
              <a:rPr sz="1200" i="1" spc="-10" dirty="0">
                <a:latin typeface="Times New Roman"/>
                <a:cs typeface="Times New Roman"/>
              </a:rPr>
              <a:t>resiliencia”</a:t>
            </a:r>
            <a:r>
              <a:rPr sz="1200" spc="-10" dirty="0">
                <a:latin typeface="Times New Roman"/>
                <a:cs typeface="Times New Roman"/>
              </a:rPr>
              <a:t>,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pp.</a:t>
            </a:r>
            <a:r>
              <a:rPr sz="1200" spc="-10" dirty="0">
                <a:latin typeface="Times New Roman"/>
                <a:cs typeface="Times New Roman"/>
              </a:rPr>
              <a:t> 31-</a:t>
            </a:r>
            <a:r>
              <a:rPr sz="1200" spc="-25" dirty="0">
                <a:latin typeface="Times New Roman"/>
                <a:cs typeface="Times New Roman"/>
              </a:rPr>
              <a:t>43.</a:t>
            </a:r>
            <a:endParaRPr sz="1200">
              <a:latin typeface="Times New Roman"/>
              <a:cs typeface="Times New Roman"/>
            </a:endParaRPr>
          </a:p>
          <a:p>
            <a:pPr marL="375285" marR="5715" indent="-363220" algn="just">
              <a:lnSpc>
                <a:spcPct val="100000"/>
              </a:lnSpc>
              <a:tabLst>
                <a:tab pos="1583690" algn="l"/>
                <a:tab pos="2418715" algn="l"/>
                <a:tab pos="3638550" algn="l"/>
                <a:tab pos="4720590" algn="l"/>
                <a:tab pos="5887085" algn="l"/>
              </a:tabLst>
            </a:pPr>
            <a:r>
              <a:rPr sz="1200" dirty="0">
                <a:latin typeface="Times New Roman"/>
                <a:cs typeface="Times New Roman"/>
              </a:rPr>
              <a:t>García,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C.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(2007).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Diversidad</a:t>
            </a:r>
            <a:r>
              <a:rPr sz="1200" i="1" spc="30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sexual</a:t>
            </a:r>
            <a:r>
              <a:rPr sz="1200" i="1" spc="29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en</a:t>
            </a:r>
            <a:r>
              <a:rPr sz="1200" i="1" spc="30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la</a:t>
            </a:r>
            <a:r>
              <a:rPr sz="1200" i="1" spc="29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escuela.</a:t>
            </a:r>
            <a:r>
              <a:rPr sz="1200" i="1" spc="2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Colombia: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Colombia</a:t>
            </a:r>
            <a:r>
              <a:rPr sz="1200" i="1" spc="29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Diversa</a:t>
            </a:r>
            <a:r>
              <a:rPr sz="1200" dirty="0">
                <a:latin typeface="Times New Roman"/>
                <a:cs typeface="Times New Roman"/>
              </a:rPr>
              <a:t>.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Lineamientos </a:t>
            </a:r>
            <a:r>
              <a:rPr sz="1200" dirty="0">
                <a:latin typeface="Times New Roman"/>
                <a:cs typeface="Times New Roman"/>
              </a:rPr>
              <a:t>generales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política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pública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garantía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plena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derechos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personas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lesbianas, </a:t>
            </a:r>
            <a:r>
              <a:rPr sz="1200" dirty="0">
                <a:latin typeface="Times New Roman"/>
                <a:cs typeface="Times New Roman"/>
              </a:rPr>
              <a:t>gays,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bisexuales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transgeneristas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–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LGBT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–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sobre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identidades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género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orientaciones sexuales</a:t>
            </a:r>
            <a:r>
              <a:rPr sz="1200" dirty="0">
                <a:latin typeface="Times New Roman"/>
                <a:cs typeface="Times New Roman"/>
              </a:rPr>
              <a:t>	</a:t>
            </a:r>
            <a:r>
              <a:rPr sz="1200" spc="-25" dirty="0">
                <a:latin typeface="Times New Roman"/>
                <a:cs typeface="Times New Roman"/>
              </a:rPr>
              <a:t>en</a:t>
            </a:r>
            <a:r>
              <a:rPr sz="1200" dirty="0">
                <a:latin typeface="Times New Roman"/>
                <a:cs typeface="Times New Roman"/>
              </a:rPr>
              <a:t>	</a:t>
            </a:r>
            <a:r>
              <a:rPr sz="1200" spc="-10" dirty="0">
                <a:latin typeface="Times New Roman"/>
                <a:cs typeface="Times New Roman"/>
              </a:rPr>
              <a:t>América</a:t>
            </a:r>
            <a:r>
              <a:rPr sz="1200" dirty="0">
                <a:latin typeface="Times New Roman"/>
                <a:cs typeface="Times New Roman"/>
              </a:rPr>
              <a:t>	</a:t>
            </a:r>
            <a:r>
              <a:rPr sz="1200" spc="-10" dirty="0">
                <a:latin typeface="Times New Roman"/>
                <a:cs typeface="Times New Roman"/>
              </a:rPr>
              <a:t>Latina</a:t>
            </a:r>
            <a:r>
              <a:rPr sz="1200" dirty="0">
                <a:latin typeface="Times New Roman"/>
                <a:cs typeface="Times New Roman"/>
              </a:rPr>
              <a:t>	</a:t>
            </a:r>
            <a:r>
              <a:rPr sz="1200" spc="-10" dirty="0">
                <a:latin typeface="Times New Roman"/>
                <a:cs typeface="Times New Roman"/>
              </a:rPr>
              <a:t>Diversa</a:t>
            </a:r>
            <a:r>
              <a:rPr sz="1200" dirty="0">
                <a:latin typeface="Times New Roman"/>
                <a:cs typeface="Times New Roman"/>
              </a:rPr>
              <a:t>	</a:t>
            </a:r>
            <a:r>
              <a:rPr sz="1200" spc="-10" dirty="0">
                <a:latin typeface="Times New Roman"/>
                <a:cs typeface="Times New Roman"/>
              </a:rPr>
              <a:t>(2014). Recuperadode:file:///C:/Users/toshiba/Downloads/lineamientos%20pol%C3%ADtica%20p%C3</a:t>
            </a:r>
            <a:endParaRPr sz="1200">
              <a:latin typeface="Times New Roman"/>
              <a:cs typeface="Times New Roman"/>
            </a:endParaRPr>
          </a:p>
          <a:p>
            <a:pPr marL="375285">
              <a:lnSpc>
                <a:spcPct val="100000"/>
              </a:lnSpc>
            </a:pPr>
            <a:r>
              <a:rPr sz="1200" spc="-10" dirty="0">
                <a:latin typeface="Times New Roman"/>
                <a:cs typeface="Times New Roman"/>
              </a:rPr>
              <a:t>%BAblica%20LGBT%20(1).pdf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Lamas,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Marta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(1986).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La</a:t>
            </a:r>
            <a:r>
              <a:rPr sz="1200" i="1" spc="13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antropología</a:t>
            </a:r>
            <a:r>
              <a:rPr sz="1200" i="1" spc="13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feminista</a:t>
            </a:r>
            <a:r>
              <a:rPr sz="1200" i="1" spc="15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y</a:t>
            </a:r>
            <a:r>
              <a:rPr sz="1200" i="1" spc="14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la</a:t>
            </a:r>
            <a:r>
              <a:rPr sz="1200" i="1" spc="15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categoría</a:t>
            </a:r>
            <a:r>
              <a:rPr sz="1200" i="1" spc="14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"género".</a:t>
            </a:r>
            <a:r>
              <a:rPr sz="1200" i="1" spc="13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Nueva</a:t>
            </a:r>
            <a:r>
              <a:rPr sz="1200" i="1" spc="15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Antropología</a:t>
            </a:r>
            <a:r>
              <a:rPr sz="1200" dirty="0">
                <a:latin typeface="Times New Roman"/>
                <a:cs typeface="Times New Roman"/>
              </a:rPr>
              <a:t>,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vol.</a:t>
            </a:r>
            <a:endParaRPr sz="1200">
              <a:latin typeface="Times New Roman"/>
              <a:cs typeface="Times New Roman"/>
            </a:endParaRPr>
          </a:p>
          <a:p>
            <a:pPr marL="375285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VIII,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núm.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30,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noviembre,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pp.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173-</a:t>
            </a:r>
            <a:r>
              <a:rPr sz="1200" spc="-20" dirty="0">
                <a:latin typeface="Times New Roman"/>
                <a:cs typeface="Times New Roman"/>
              </a:rPr>
              <a:t>198.</a:t>
            </a:r>
            <a:endParaRPr sz="1200">
              <a:latin typeface="Times New Roman"/>
              <a:cs typeface="Times New Roman"/>
            </a:endParaRPr>
          </a:p>
          <a:p>
            <a:pPr marL="375285" marR="8255" indent="-363220">
              <a:lnSpc>
                <a:spcPct val="100000"/>
              </a:lnSpc>
            </a:pPr>
            <a:r>
              <a:rPr sz="1200" spc="-10" dirty="0">
                <a:latin typeface="Times New Roman"/>
                <a:cs typeface="Times New Roman"/>
              </a:rPr>
              <a:t>Medina-</a:t>
            </a:r>
            <a:r>
              <a:rPr sz="1200" dirty="0">
                <a:latin typeface="Times New Roman"/>
                <a:cs typeface="Times New Roman"/>
              </a:rPr>
              <a:t>Moya,</a:t>
            </a:r>
            <a:r>
              <a:rPr sz="1200" spc="3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J.</a:t>
            </a:r>
            <a:r>
              <a:rPr sz="1200" spc="3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L.</a:t>
            </a:r>
            <a:r>
              <a:rPr sz="1200" spc="3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(2014).</a:t>
            </a:r>
            <a:r>
              <a:rPr sz="1200" spc="31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El</a:t>
            </a:r>
            <a:r>
              <a:rPr sz="1200" i="1" spc="31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proceso</a:t>
            </a:r>
            <a:r>
              <a:rPr sz="1200" i="1" spc="32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de</a:t>
            </a:r>
            <a:r>
              <a:rPr sz="1200" i="1" spc="32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comprensión</a:t>
            </a:r>
            <a:r>
              <a:rPr sz="1200" i="1" spc="32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en</a:t>
            </a:r>
            <a:r>
              <a:rPr sz="1200" i="1" spc="32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el</a:t>
            </a:r>
            <a:r>
              <a:rPr sz="1200" i="1" spc="32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análisis</a:t>
            </a:r>
            <a:r>
              <a:rPr sz="1200" i="1" spc="31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de</a:t>
            </a:r>
            <a:r>
              <a:rPr sz="1200" i="1" spc="31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datos</a:t>
            </a:r>
            <a:r>
              <a:rPr sz="1200" i="1" spc="31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cualitativos</a:t>
            </a:r>
            <a:r>
              <a:rPr sz="1200" i="1" spc="315" dirty="0">
                <a:latin typeface="Times New Roman"/>
                <a:cs typeface="Times New Roman"/>
              </a:rPr>
              <a:t> </a:t>
            </a:r>
            <a:r>
              <a:rPr sz="1200" i="1" spc="-25" dirty="0">
                <a:latin typeface="Times New Roman"/>
                <a:cs typeface="Times New Roman"/>
              </a:rPr>
              <a:t>en </a:t>
            </a:r>
            <a:r>
              <a:rPr sz="1200" i="1" dirty="0">
                <a:latin typeface="Times New Roman"/>
                <a:cs typeface="Times New Roman"/>
              </a:rPr>
              <a:t>educación.</a:t>
            </a:r>
            <a:r>
              <a:rPr sz="1200" i="1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Magis,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Revista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Internacional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Investigación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Educación.</a:t>
            </a:r>
            <a:r>
              <a:rPr sz="1200" spc="-6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Argentina.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Muñoz,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C.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B.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(1996).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Uruguay</a:t>
            </a:r>
            <a:r>
              <a:rPr sz="1200" i="1" spc="-1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Homosexual</a:t>
            </a:r>
            <a:r>
              <a:rPr sz="1200" dirty="0">
                <a:latin typeface="Times New Roman"/>
                <a:cs typeface="Times New Roman"/>
              </a:rPr>
              <a:t>.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Montevideo.</a:t>
            </a:r>
            <a:endParaRPr sz="1200">
              <a:latin typeface="Times New Roman"/>
              <a:cs typeface="Times New Roman"/>
            </a:endParaRPr>
          </a:p>
          <a:p>
            <a:pPr marL="375285" marR="6350" indent="-363220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Navío,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A.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(2005).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Las</a:t>
            </a:r>
            <a:r>
              <a:rPr sz="1200" i="1" spc="27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competencias</a:t>
            </a:r>
            <a:r>
              <a:rPr sz="1200" i="1" spc="28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profesionales</a:t>
            </a:r>
            <a:r>
              <a:rPr sz="1200" i="1" spc="28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del</a:t>
            </a:r>
            <a:r>
              <a:rPr sz="1200" i="1" spc="28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formador.</a:t>
            </a:r>
            <a:r>
              <a:rPr sz="1200" i="1" spc="28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Una</a:t>
            </a:r>
            <a:r>
              <a:rPr sz="1200" i="1" spc="29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visión</a:t>
            </a:r>
            <a:r>
              <a:rPr sz="1200" i="1" spc="28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desde</a:t>
            </a:r>
            <a:r>
              <a:rPr sz="1200" i="1" spc="29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la</a:t>
            </a:r>
            <a:r>
              <a:rPr sz="1200" i="1" spc="280" dirty="0">
                <a:latin typeface="Times New Roman"/>
                <a:cs typeface="Times New Roman"/>
              </a:rPr>
              <a:t> </a:t>
            </a:r>
            <a:r>
              <a:rPr sz="1200" i="1" spc="-10" dirty="0">
                <a:latin typeface="Times New Roman"/>
                <a:cs typeface="Times New Roman"/>
              </a:rPr>
              <a:t>formación </a:t>
            </a:r>
            <a:r>
              <a:rPr sz="1200" i="1" dirty="0">
                <a:latin typeface="Times New Roman"/>
                <a:cs typeface="Times New Roman"/>
              </a:rPr>
              <a:t>contínua.</a:t>
            </a:r>
            <a:r>
              <a:rPr sz="1200" i="1" spc="-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Barcelona: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Octaedro.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Norberto,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B.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(1997).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"Igualdad</a:t>
            </a:r>
            <a:r>
              <a:rPr sz="1200" i="1" spc="-3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y</a:t>
            </a:r>
            <a:r>
              <a:rPr sz="1200" i="1" spc="-2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dignidad</a:t>
            </a:r>
            <a:r>
              <a:rPr sz="1200" i="1" spc="-2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de</a:t>
            </a:r>
            <a:r>
              <a:rPr sz="1200" i="1" spc="-2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los</a:t>
            </a:r>
            <a:r>
              <a:rPr sz="1200" i="1" spc="-3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hombres".</a:t>
            </a:r>
            <a:r>
              <a:rPr sz="1200" i="1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Milán: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Idizioni di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Comunita.</a:t>
            </a:r>
            <a:endParaRPr sz="1200">
              <a:latin typeface="Times New Roman"/>
              <a:cs typeface="Times New Roman"/>
            </a:endParaRPr>
          </a:p>
          <a:p>
            <a:pPr marL="375285" marR="6350" indent="-36322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Nuria,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G.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(2005).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"Derecho</a:t>
            </a:r>
            <a:r>
              <a:rPr sz="1200" i="1" spc="20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a</a:t>
            </a:r>
            <a:r>
              <a:rPr sz="1200" i="1" spc="19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la</a:t>
            </a:r>
            <a:r>
              <a:rPr sz="1200" i="1" spc="20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no</a:t>
            </a:r>
            <a:r>
              <a:rPr sz="1200" i="1" spc="20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discriminación".</a:t>
            </a:r>
            <a:r>
              <a:rPr sz="1200" i="1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G.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Nuria,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"Acciones</a:t>
            </a:r>
            <a:r>
              <a:rPr sz="1200" i="1" spc="204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Positivas:</a:t>
            </a:r>
            <a:r>
              <a:rPr sz="1200" i="1" spc="200" dirty="0">
                <a:latin typeface="Times New Roman"/>
                <a:cs typeface="Times New Roman"/>
              </a:rPr>
              <a:t> </a:t>
            </a:r>
            <a:r>
              <a:rPr sz="1200" i="1" spc="-10" dirty="0">
                <a:latin typeface="Times New Roman"/>
                <a:cs typeface="Times New Roman"/>
              </a:rPr>
              <a:t>Orígenes, </a:t>
            </a:r>
            <a:r>
              <a:rPr sz="1200" i="1" dirty="0">
                <a:latin typeface="Times New Roman"/>
                <a:cs typeface="Times New Roman"/>
              </a:rPr>
              <a:t>Conceptualización</a:t>
            </a:r>
            <a:r>
              <a:rPr sz="1200" i="1" spc="9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y</a:t>
            </a:r>
            <a:r>
              <a:rPr sz="1200" i="1" spc="10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Perspectivas".</a:t>
            </a:r>
            <a:r>
              <a:rPr sz="1200" i="1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(p.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352).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Sevilla.P,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M.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(1999).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Discriminación.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Madrid, España.</a:t>
            </a:r>
            <a:endParaRPr sz="1200">
              <a:latin typeface="Times New Roman"/>
              <a:cs typeface="Times New Roman"/>
            </a:endParaRPr>
          </a:p>
          <a:p>
            <a:pPr marL="12700" marR="1495425" algn="just">
              <a:lnSpc>
                <a:spcPct val="100000"/>
              </a:lnSpc>
              <a:spcBef>
                <a:spcPts val="5"/>
              </a:spcBef>
            </a:pPr>
            <a:r>
              <a:rPr sz="1200" dirty="0">
                <a:latin typeface="Times New Roman"/>
                <a:cs typeface="Times New Roman"/>
              </a:rPr>
              <a:t>Palares,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R.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(1997).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"Como</a:t>
            </a:r>
            <a:r>
              <a:rPr sz="1200" i="1" spc="-4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vive</a:t>
            </a:r>
            <a:r>
              <a:rPr sz="1200" i="1" spc="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un</a:t>
            </a:r>
            <a:r>
              <a:rPr sz="1200" i="1" spc="-1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Homosexual".</a:t>
            </a:r>
            <a:r>
              <a:rPr sz="1200" i="1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R.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Palares,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"Como</a:t>
            </a:r>
            <a:r>
              <a:rPr sz="1200" i="1" spc="-4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vive</a:t>
            </a:r>
            <a:r>
              <a:rPr sz="1200" i="1" spc="10" dirty="0">
                <a:latin typeface="Times New Roman"/>
                <a:cs typeface="Times New Roman"/>
              </a:rPr>
              <a:t> </a:t>
            </a:r>
            <a:r>
              <a:rPr sz="1200" i="1" spc="-25" dirty="0">
                <a:latin typeface="Times New Roman"/>
                <a:cs typeface="Times New Roman"/>
              </a:rPr>
              <a:t>un </a:t>
            </a:r>
            <a:r>
              <a:rPr sz="1200" i="1" dirty="0">
                <a:latin typeface="Times New Roman"/>
                <a:cs typeface="Times New Roman"/>
              </a:rPr>
              <a:t>Homosexual" </a:t>
            </a:r>
            <a:r>
              <a:rPr sz="1200" dirty="0">
                <a:latin typeface="Times New Roman"/>
                <a:cs typeface="Times New Roman"/>
              </a:rPr>
              <a:t>(págs.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144-</a:t>
            </a:r>
            <a:r>
              <a:rPr sz="1200" dirty="0">
                <a:latin typeface="Times New Roman"/>
                <a:cs typeface="Times New Roman"/>
              </a:rPr>
              <a:t>145). </a:t>
            </a:r>
            <a:r>
              <a:rPr sz="1200" spc="-10" dirty="0">
                <a:latin typeface="Times New Roman"/>
                <a:cs typeface="Times New Roman"/>
              </a:rPr>
              <a:t>Córdova-</a:t>
            </a:r>
            <a:r>
              <a:rPr sz="1200" spc="-6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Argentina: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Trilce.</a:t>
            </a:r>
            <a:endParaRPr sz="1200">
              <a:latin typeface="Times New Roman"/>
              <a:cs typeface="Times New Roman"/>
            </a:endParaRPr>
          </a:p>
          <a:p>
            <a:pPr marL="375285" marR="6985" indent="-36322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Sandoval,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M.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(2002).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Index</a:t>
            </a:r>
            <a:r>
              <a:rPr sz="1200" i="1" spc="18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for</a:t>
            </a:r>
            <a:r>
              <a:rPr sz="1200" i="1" spc="19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Inclusion.</a:t>
            </a:r>
            <a:r>
              <a:rPr sz="1200" i="1" spc="18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Una</a:t>
            </a:r>
            <a:r>
              <a:rPr sz="1200" i="1" spc="19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guía</a:t>
            </a:r>
            <a:r>
              <a:rPr sz="1200" i="1" spc="19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para</a:t>
            </a:r>
            <a:r>
              <a:rPr sz="1200" i="1" spc="19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la</a:t>
            </a:r>
            <a:r>
              <a:rPr sz="1200" i="1" spc="19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evaluación</a:t>
            </a:r>
            <a:r>
              <a:rPr sz="1200" i="1" spc="204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y</a:t>
            </a:r>
            <a:r>
              <a:rPr sz="1200" i="1" spc="18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mejora</a:t>
            </a:r>
            <a:r>
              <a:rPr sz="1200" i="1" spc="19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de</a:t>
            </a:r>
            <a:r>
              <a:rPr sz="1200" i="1" spc="18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la</a:t>
            </a:r>
            <a:r>
              <a:rPr sz="1200" i="1" spc="200" dirty="0">
                <a:latin typeface="Times New Roman"/>
                <a:cs typeface="Times New Roman"/>
              </a:rPr>
              <a:t> </a:t>
            </a:r>
            <a:r>
              <a:rPr sz="1200" i="1" spc="-10" dirty="0">
                <a:latin typeface="Times New Roman"/>
                <a:cs typeface="Times New Roman"/>
              </a:rPr>
              <a:t>educación </a:t>
            </a:r>
            <a:r>
              <a:rPr sz="1200" i="1" dirty="0">
                <a:latin typeface="Times New Roman"/>
                <a:cs typeface="Times New Roman"/>
              </a:rPr>
              <a:t>inclusiva. </a:t>
            </a:r>
            <a:r>
              <a:rPr sz="1200" spc="-10" dirty="0">
                <a:latin typeface="Times New Roman"/>
                <a:cs typeface="Times New Roman"/>
              </a:rPr>
              <a:t>Contex-</a:t>
            </a:r>
            <a:r>
              <a:rPr sz="1200" dirty="0">
                <a:latin typeface="Times New Roman"/>
                <a:cs typeface="Times New Roman"/>
              </a:rPr>
              <a:t>tos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educativos,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5,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227-</a:t>
            </a:r>
            <a:r>
              <a:rPr sz="1200" spc="-20" dirty="0">
                <a:latin typeface="Times New Roman"/>
                <a:cs typeface="Times New Roman"/>
              </a:rPr>
              <a:t>238.</a:t>
            </a:r>
            <a:endParaRPr sz="1200">
              <a:latin typeface="Times New Roman"/>
              <a:cs typeface="Times New Roman"/>
            </a:endParaRPr>
          </a:p>
          <a:p>
            <a:pPr marL="12700" algn="just">
              <a:lnSpc>
                <a:spcPct val="100000"/>
              </a:lnSpc>
            </a:pPr>
            <a:r>
              <a:rPr sz="1200" spc="-10" dirty="0">
                <a:latin typeface="Times New Roman"/>
                <a:cs typeface="Times New Roman"/>
              </a:rPr>
              <a:t>Tejada,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J.</a:t>
            </a:r>
            <a:r>
              <a:rPr sz="1200" spc="-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Giménez,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spc="-80" dirty="0">
                <a:latin typeface="Times New Roman"/>
                <a:cs typeface="Times New Roman"/>
              </a:rPr>
              <a:t>V.</a:t>
            </a:r>
            <a:r>
              <a:rPr sz="1200" dirty="0">
                <a:latin typeface="Times New Roman"/>
                <a:cs typeface="Times New Roman"/>
              </a:rPr>
              <a:t> (coord.)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(2007).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Formación</a:t>
            </a:r>
            <a:r>
              <a:rPr sz="1200" i="1" spc="-3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de</a:t>
            </a:r>
            <a:r>
              <a:rPr sz="1200" i="1" spc="-3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formadores.</a:t>
            </a:r>
            <a:r>
              <a:rPr sz="1200" i="1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Madrid: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Thomson.</a:t>
            </a:r>
            <a:endParaRPr sz="1200">
              <a:latin typeface="Times New Roman"/>
              <a:cs typeface="Times New Roman"/>
            </a:endParaRPr>
          </a:p>
          <a:p>
            <a:pPr marL="375285" marR="7620" indent="-363220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Shibley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Hyde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Delamater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John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(2006).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Sexualidad</a:t>
            </a:r>
            <a:r>
              <a:rPr sz="1200" i="1" spc="14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Humana</a:t>
            </a:r>
            <a:r>
              <a:rPr sz="1200" i="1" spc="14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“salud</a:t>
            </a:r>
            <a:r>
              <a:rPr sz="1200" i="1" spc="15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sexual”.</a:t>
            </a:r>
            <a:r>
              <a:rPr sz="1200" i="1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9na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edición,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McGraw </a:t>
            </a:r>
            <a:r>
              <a:rPr sz="1200" dirty="0">
                <a:latin typeface="Times New Roman"/>
                <a:cs typeface="Times New Roman"/>
              </a:rPr>
              <a:t>Hill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Interamericana,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pp.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703-</a:t>
            </a:r>
            <a:r>
              <a:rPr sz="1200" spc="-20" dirty="0">
                <a:latin typeface="Times New Roman"/>
                <a:cs typeface="Times New Roman"/>
              </a:rPr>
              <a:t>713.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1200" spc="-20" dirty="0">
                <a:latin typeface="Times New Roman"/>
                <a:cs typeface="Times New Roman"/>
              </a:rPr>
              <a:t>Weeks,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J.</a:t>
            </a:r>
            <a:r>
              <a:rPr sz="1200" spc="-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(2009).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La</a:t>
            </a:r>
            <a:r>
              <a:rPr sz="1200" i="1" spc="-3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sexualidad.</a:t>
            </a:r>
            <a:r>
              <a:rPr sz="1200" i="1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Madrid: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Paidós.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1200" spc="-10" dirty="0">
                <a:latin typeface="Times New Roman"/>
                <a:cs typeface="Times New Roman"/>
              </a:rPr>
              <a:t>Weinberg,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G.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(1972).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Society</a:t>
            </a:r>
            <a:r>
              <a:rPr sz="1200" i="1" spc="-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and</a:t>
            </a:r>
            <a:r>
              <a:rPr sz="1200" i="1" spc="-2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the</a:t>
            </a:r>
            <a:r>
              <a:rPr sz="1200" i="1" spc="-2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healthy</a:t>
            </a:r>
            <a:r>
              <a:rPr sz="1200" i="1" spc="-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homosexual.</a:t>
            </a:r>
            <a:r>
              <a:rPr sz="1200" i="1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Oxford,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England:</a:t>
            </a:r>
            <a:r>
              <a:rPr sz="1200" spc="-5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Anchor.</a:t>
            </a:r>
            <a:endParaRPr sz="1200">
              <a:latin typeface="Times New Roman"/>
              <a:cs typeface="Times New Roman"/>
            </a:endParaRPr>
          </a:p>
        </p:txBody>
      </p:sp>
      <p:pic>
        <p:nvPicPr>
          <p:cNvPr id="17" name="object 17"/>
          <p:cNvPicPr/>
          <p:nvPr/>
        </p:nvPicPr>
        <p:blipFill>
          <a:blip r:embed="rId13" cstate="print"/>
          <a:stretch>
            <a:fillRect/>
          </a:stretch>
        </p:blipFill>
        <p:spPr>
          <a:xfrm>
            <a:off x="4581144" y="149034"/>
            <a:ext cx="1805304" cy="893889"/>
          </a:xfrm>
          <a:prstGeom prst="rect">
            <a:avLst/>
          </a:prstGeom>
        </p:spPr>
      </p:pic>
      <p:sp>
        <p:nvSpPr>
          <p:cNvPr id="18" name="object 18"/>
          <p:cNvSpPr txBox="1"/>
          <p:nvPr/>
        </p:nvSpPr>
        <p:spPr>
          <a:xfrm>
            <a:off x="2047113" y="8379026"/>
            <a:ext cx="2833370" cy="1739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250"/>
              </a:lnSpc>
            </a:pPr>
            <a:r>
              <a:rPr sz="1050" b="1" dirty="0">
                <a:latin typeface="Times New Roman"/>
                <a:cs typeface="Times New Roman"/>
              </a:rPr>
              <a:t>La</a:t>
            </a:r>
            <a:r>
              <a:rPr sz="1050" b="1" spc="-30" dirty="0">
                <a:latin typeface="Times New Roman"/>
                <a:cs typeface="Times New Roman"/>
              </a:rPr>
              <a:t> </a:t>
            </a:r>
            <a:r>
              <a:rPr sz="1050" b="1" dirty="0">
                <a:latin typeface="Times New Roman"/>
                <a:cs typeface="Times New Roman"/>
              </a:rPr>
              <a:t>Homosexualidad</a:t>
            </a:r>
            <a:r>
              <a:rPr sz="1050" b="1" spc="-25" dirty="0">
                <a:latin typeface="Times New Roman"/>
                <a:cs typeface="Times New Roman"/>
              </a:rPr>
              <a:t> </a:t>
            </a:r>
            <a:r>
              <a:rPr sz="1050" b="1" dirty="0">
                <a:latin typeface="Times New Roman"/>
                <a:cs typeface="Times New Roman"/>
              </a:rPr>
              <a:t>en</a:t>
            </a:r>
            <a:r>
              <a:rPr sz="1050" b="1" spc="-25" dirty="0">
                <a:latin typeface="Times New Roman"/>
                <a:cs typeface="Times New Roman"/>
              </a:rPr>
              <a:t> </a:t>
            </a:r>
            <a:r>
              <a:rPr sz="1050" b="1" dirty="0">
                <a:latin typeface="Times New Roman"/>
                <a:cs typeface="Times New Roman"/>
              </a:rPr>
              <a:t>los</a:t>
            </a:r>
            <a:r>
              <a:rPr sz="1050" b="1" spc="-15" dirty="0">
                <a:latin typeface="Times New Roman"/>
                <a:cs typeface="Times New Roman"/>
              </a:rPr>
              <a:t> </a:t>
            </a:r>
            <a:r>
              <a:rPr sz="1050" b="1" dirty="0">
                <a:latin typeface="Times New Roman"/>
                <a:cs typeface="Times New Roman"/>
              </a:rPr>
              <a:t>Ambientes</a:t>
            </a:r>
            <a:r>
              <a:rPr sz="1050" b="1" spc="-20" dirty="0">
                <a:latin typeface="Times New Roman"/>
                <a:cs typeface="Times New Roman"/>
              </a:rPr>
              <a:t> </a:t>
            </a:r>
            <a:r>
              <a:rPr sz="1050" b="1" spc="-10" dirty="0">
                <a:latin typeface="Times New Roman"/>
                <a:cs typeface="Times New Roman"/>
              </a:rPr>
              <a:t>Educativos</a:t>
            </a:r>
            <a:endParaRPr sz="1050">
              <a:latin typeface="Times New Roman"/>
              <a:cs typeface="Times New Roman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2467101" y="8754397"/>
            <a:ext cx="1991995" cy="1943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410"/>
              </a:lnSpc>
            </a:pPr>
            <a:r>
              <a:rPr sz="1200" b="1" spc="-35" dirty="0">
                <a:latin typeface="Times New Roman"/>
                <a:cs typeface="Times New Roman"/>
              </a:rPr>
              <a:t>Dr.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José</a:t>
            </a:r>
            <a:r>
              <a:rPr sz="1200" b="1" spc="-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Rafael</a:t>
            </a:r>
            <a:r>
              <a:rPr sz="1200" b="1" spc="-7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Abreu</a:t>
            </a:r>
            <a:r>
              <a:rPr sz="1200" b="1" spc="-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Fuentes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20" name="object 20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46363" rIns="0" bIns="0" rtlCol="0">
            <a:spAutoFit/>
          </a:bodyPr>
          <a:lstStyle/>
          <a:p>
            <a:pPr marL="45085">
              <a:lnSpc>
                <a:spcPts val="1410"/>
              </a:lnSpc>
            </a:pPr>
            <a:fld id="{81D60167-4931-47E6-BA6A-407CBD079E47}" type="slidenum">
              <a:rPr spc="-25" dirty="0"/>
              <a:t>178</a:t>
            </a:fld>
            <a:endParaRPr spc="-25" dirty="0"/>
          </a:p>
        </p:txBody>
      </p:sp>
      <p:grpSp>
        <p:nvGrpSpPr>
          <p:cNvPr id="21" name="Grupo 20">
            <a:extLst>
              <a:ext uri="{FF2B5EF4-FFF2-40B4-BE49-F238E27FC236}">
                <a16:creationId xmlns:a16="http://schemas.microsoft.com/office/drawing/2014/main" id="{65708E3C-E058-41BD-84F8-0E0F9BC1D9C2}"/>
              </a:ext>
            </a:extLst>
          </p:cNvPr>
          <p:cNvGrpSpPr/>
          <p:nvPr/>
        </p:nvGrpSpPr>
        <p:grpSpPr>
          <a:xfrm>
            <a:off x="109728" y="110491"/>
            <a:ext cx="6665976" cy="1452626"/>
            <a:chOff x="470065" y="1951410"/>
            <a:chExt cx="6665976" cy="1452626"/>
          </a:xfrm>
        </p:grpSpPr>
        <p:grpSp>
          <p:nvGrpSpPr>
            <p:cNvPr id="22" name="object 12">
              <a:extLst>
                <a:ext uri="{FF2B5EF4-FFF2-40B4-BE49-F238E27FC236}">
                  <a16:creationId xmlns:a16="http://schemas.microsoft.com/office/drawing/2014/main" id="{67402F90-1005-0A6F-321F-DEDE54053C90}"/>
                </a:ext>
              </a:extLst>
            </p:cNvPr>
            <p:cNvGrpSpPr/>
            <p:nvPr/>
          </p:nvGrpSpPr>
          <p:grpSpPr>
            <a:xfrm>
              <a:off x="470065" y="1951664"/>
              <a:ext cx="6665976" cy="1452372"/>
              <a:chOff x="96011" y="115823"/>
              <a:chExt cx="6665976" cy="1452372"/>
            </a:xfrm>
          </p:grpSpPr>
          <p:pic>
            <p:nvPicPr>
              <p:cNvPr id="26" name="object 13">
                <a:extLst>
                  <a:ext uri="{FF2B5EF4-FFF2-40B4-BE49-F238E27FC236}">
                    <a16:creationId xmlns:a16="http://schemas.microsoft.com/office/drawing/2014/main" id="{55B5C503-519A-9CCB-11F2-3DDF2D3F0CFA}"/>
                  </a:ext>
                </a:extLst>
              </p:cNvPr>
              <p:cNvPicPr/>
              <p:nvPr/>
            </p:nvPicPr>
            <p:blipFill>
              <a:blip r:embed="rId3" cstate="print"/>
              <a:stretch>
                <a:fillRect/>
              </a:stretch>
            </p:blipFill>
            <p:spPr>
              <a:xfrm>
                <a:off x="96011" y="115823"/>
                <a:ext cx="6665976" cy="1452372"/>
              </a:xfrm>
              <a:prstGeom prst="rect">
                <a:avLst/>
              </a:prstGeom>
            </p:spPr>
          </p:pic>
          <p:pic>
            <p:nvPicPr>
              <p:cNvPr id="27" name="object 14">
                <a:extLst>
                  <a:ext uri="{FF2B5EF4-FFF2-40B4-BE49-F238E27FC236}">
                    <a16:creationId xmlns:a16="http://schemas.microsoft.com/office/drawing/2014/main" id="{A7D7D711-B257-D9CE-050E-F279519B2F52}"/>
                  </a:ext>
                </a:extLst>
              </p:cNvPr>
              <p:cNvPicPr/>
              <p:nvPr/>
            </p:nvPicPr>
            <p:blipFill>
              <a:blip r:embed="rId4" cstate="print"/>
              <a:stretch>
                <a:fillRect/>
              </a:stretch>
            </p:blipFill>
            <p:spPr>
              <a:xfrm>
                <a:off x="142849" y="142875"/>
                <a:ext cx="6572275" cy="1358646"/>
              </a:xfrm>
              <a:prstGeom prst="rect">
                <a:avLst/>
              </a:prstGeom>
            </p:spPr>
          </p:pic>
          <p:sp>
            <p:nvSpPr>
              <p:cNvPr id="28" name="object 15">
                <a:extLst>
                  <a:ext uri="{FF2B5EF4-FFF2-40B4-BE49-F238E27FC236}">
                    <a16:creationId xmlns:a16="http://schemas.microsoft.com/office/drawing/2014/main" id="{260555E5-8B23-F7A2-F158-0FF717CF0FCE}"/>
                  </a:ext>
                </a:extLst>
              </p:cNvPr>
              <p:cNvSpPr/>
              <p:nvPr/>
            </p:nvSpPr>
            <p:spPr>
              <a:xfrm>
                <a:off x="142849" y="142875"/>
                <a:ext cx="6572884" cy="1358900"/>
              </a:xfrm>
              <a:custGeom>
                <a:avLst/>
                <a:gdLst/>
                <a:ahLst/>
                <a:cxnLst/>
                <a:rect l="l" t="t" r="r" b="b"/>
                <a:pathLst>
                  <a:path w="6572884" h="1358900">
                    <a:moveTo>
                      <a:pt x="0" y="226441"/>
                    </a:moveTo>
                    <a:lnTo>
                      <a:pt x="4600" y="180795"/>
                    </a:lnTo>
                    <a:lnTo>
                      <a:pt x="17795" y="138285"/>
                    </a:lnTo>
                    <a:lnTo>
                      <a:pt x="38673" y="99820"/>
                    </a:lnTo>
                    <a:lnTo>
                      <a:pt x="66324" y="66309"/>
                    </a:lnTo>
                    <a:lnTo>
                      <a:pt x="99837" y="38663"/>
                    </a:lnTo>
                    <a:lnTo>
                      <a:pt x="138301" y="17789"/>
                    </a:lnTo>
                    <a:lnTo>
                      <a:pt x="180806" y="4599"/>
                    </a:lnTo>
                    <a:lnTo>
                      <a:pt x="226440" y="0"/>
                    </a:lnTo>
                    <a:lnTo>
                      <a:pt x="6345834" y="0"/>
                    </a:lnTo>
                    <a:lnTo>
                      <a:pt x="6391480" y="4599"/>
                    </a:lnTo>
                    <a:lnTo>
                      <a:pt x="6433990" y="17789"/>
                    </a:lnTo>
                    <a:lnTo>
                      <a:pt x="6472455" y="38663"/>
                    </a:lnTo>
                    <a:lnTo>
                      <a:pt x="6505965" y="66309"/>
                    </a:lnTo>
                    <a:lnTo>
                      <a:pt x="6533612" y="99820"/>
                    </a:lnTo>
                    <a:lnTo>
                      <a:pt x="6554485" y="138285"/>
                    </a:lnTo>
                    <a:lnTo>
                      <a:pt x="6567676" y="180795"/>
                    </a:lnTo>
                    <a:lnTo>
                      <a:pt x="6572275" y="226441"/>
                    </a:lnTo>
                    <a:lnTo>
                      <a:pt x="6572275" y="1132204"/>
                    </a:lnTo>
                    <a:lnTo>
                      <a:pt x="6567676" y="1177850"/>
                    </a:lnTo>
                    <a:lnTo>
                      <a:pt x="6554485" y="1220360"/>
                    </a:lnTo>
                    <a:lnTo>
                      <a:pt x="6533612" y="1258825"/>
                    </a:lnTo>
                    <a:lnTo>
                      <a:pt x="6505965" y="1292336"/>
                    </a:lnTo>
                    <a:lnTo>
                      <a:pt x="6472455" y="1319982"/>
                    </a:lnTo>
                    <a:lnTo>
                      <a:pt x="6433990" y="1340856"/>
                    </a:lnTo>
                    <a:lnTo>
                      <a:pt x="6391480" y="1354046"/>
                    </a:lnTo>
                    <a:lnTo>
                      <a:pt x="6345834" y="1358646"/>
                    </a:lnTo>
                    <a:lnTo>
                      <a:pt x="226440" y="1358646"/>
                    </a:lnTo>
                    <a:lnTo>
                      <a:pt x="180806" y="1354046"/>
                    </a:lnTo>
                    <a:lnTo>
                      <a:pt x="138301" y="1340856"/>
                    </a:lnTo>
                    <a:lnTo>
                      <a:pt x="99837" y="1319982"/>
                    </a:lnTo>
                    <a:lnTo>
                      <a:pt x="66324" y="1292336"/>
                    </a:lnTo>
                    <a:lnTo>
                      <a:pt x="38673" y="1258825"/>
                    </a:lnTo>
                    <a:lnTo>
                      <a:pt x="17795" y="1220360"/>
                    </a:lnTo>
                    <a:lnTo>
                      <a:pt x="4600" y="1177850"/>
                    </a:lnTo>
                    <a:lnTo>
                      <a:pt x="0" y="1132204"/>
                    </a:lnTo>
                    <a:lnTo>
                      <a:pt x="0" y="226441"/>
                    </a:lnTo>
                    <a:close/>
                  </a:path>
                </a:pathLst>
              </a:custGeom>
              <a:ln w="9525">
                <a:solidFill>
                  <a:srgbClr val="55CE74"/>
                </a:solidFill>
              </a:ln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pic>
            <p:nvPicPr>
              <p:cNvPr id="29" name="object 16">
                <a:extLst>
                  <a:ext uri="{FF2B5EF4-FFF2-40B4-BE49-F238E27FC236}">
                    <a16:creationId xmlns:a16="http://schemas.microsoft.com/office/drawing/2014/main" id="{4AC58588-04B2-1CB9-ACA0-E7467BDF761A}"/>
                  </a:ext>
                </a:extLst>
              </p:cNvPr>
              <p:cNvPicPr/>
              <p:nvPr/>
            </p:nvPicPr>
            <p:blipFill>
              <a:blip r:embed="rId5" cstate="print"/>
              <a:stretch>
                <a:fillRect/>
              </a:stretch>
            </p:blipFill>
            <p:spPr>
              <a:xfrm>
                <a:off x="2500248" y="305930"/>
                <a:ext cx="1714500" cy="733945"/>
              </a:xfrm>
              <a:prstGeom prst="rect">
                <a:avLst/>
              </a:prstGeom>
            </p:spPr>
          </p:pic>
        </p:grpSp>
        <p:sp>
          <p:nvSpPr>
            <p:cNvPr id="23" name="object 16">
              <a:extLst>
                <a:ext uri="{FF2B5EF4-FFF2-40B4-BE49-F238E27FC236}">
                  <a16:creationId xmlns:a16="http://schemas.microsoft.com/office/drawing/2014/main" id="{A4599A70-EC72-B091-5D8B-010D5A34E05E}"/>
                </a:ext>
              </a:extLst>
            </p:cNvPr>
            <p:cNvSpPr txBox="1"/>
            <p:nvPr/>
          </p:nvSpPr>
          <p:spPr>
            <a:xfrm>
              <a:off x="2775727" y="2875716"/>
              <a:ext cx="3332858" cy="391795"/>
            </a:xfrm>
            <a:prstGeom prst="rect">
              <a:avLst/>
            </a:prstGeom>
            <a:noFill/>
          </p:spPr>
          <p:txBody>
            <a:bodyPr vert="horz" wrap="square" lIns="0" tIns="12700" rIns="0" bIns="0" rtlCol="0">
              <a:spAutoFit/>
            </a:bodyPr>
            <a:lstStyle/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Volumen 4,  Número 1  Enero a Julio 2021</a:t>
              </a:r>
            </a:p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Revista Semestral. Venezuela</a:t>
              </a:r>
              <a:endParaRPr sz="1200" dirty="0">
                <a:latin typeface="Arial"/>
                <a:cs typeface="Arial"/>
              </a:endParaRPr>
            </a:p>
          </p:txBody>
        </p:sp>
        <p:pic>
          <p:nvPicPr>
            <p:cNvPr id="24" name="object 25">
              <a:extLst>
                <a:ext uri="{FF2B5EF4-FFF2-40B4-BE49-F238E27FC236}">
                  <a16:creationId xmlns:a16="http://schemas.microsoft.com/office/drawing/2014/main" id="{D868E7D8-404F-8324-673C-9F273EEA831C}"/>
                </a:ext>
              </a:extLst>
            </p:cNvPr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470065" y="2027896"/>
              <a:ext cx="2305662" cy="1053903"/>
            </a:xfrm>
            <a:prstGeom prst="rect">
              <a:avLst/>
            </a:prstGeom>
          </p:spPr>
        </p:pic>
        <p:pic>
          <p:nvPicPr>
            <p:cNvPr id="25" name="object 31">
              <a:extLst>
                <a:ext uri="{FF2B5EF4-FFF2-40B4-BE49-F238E27FC236}">
                  <a16:creationId xmlns:a16="http://schemas.microsoft.com/office/drawing/2014/main" id="{36F7EC7D-73E5-9AFB-2CD5-B6FCD82B12C1}"/>
                </a:ext>
              </a:extLst>
            </p:cNvPr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4932681" y="1951410"/>
              <a:ext cx="1805304" cy="893889"/>
            </a:xfrm>
            <a:prstGeom prst="rect">
              <a:avLst/>
            </a:prstGeom>
          </p:spPr>
        </p:pic>
      </p:grpSp>
    </p:spTree>
  </p:cSld>
  <p:clrMapOvr>
    <a:masterClrMapping/>
  </p:clrMapOvr>
</p:sld>
</file>

<file path=ppt/slides/slide17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105155" y="3197349"/>
            <a:ext cx="6647815" cy="5695315"/>
            <a:chOff x="105155" y="3197349"/>
            <a:chExt cx="6647815" cy="5695315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05155" y="3197349"/>
              <a:ext cx="6647687" cy="5695192"/>
            </a:xfrm>
            <a:prstGeom prst="rect">
              <a:avLst/>
            </a:prstGeom>
          </p:spPr>
        </p:pic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42849" y="3216325"/>
              <a:ext cx="6572250" cy="5617337"/>
            </a:xfrm>
            <a:prstGeom prst="rect">
              <a:avLst/>
            </a:prstGeom>
          </p:spPr>
        </p:pic>
        <p:sp>
          <p:nvSpPr>
            <p:cNvPr id="5" name="object 5"/>
            <p:cNvSpPr/>
            <p:nvPr/>
          </p:nvSpPr>
          <p:spPr>
            <a:xfrm>
              <a:off x="142849" y="3216325"/>
              <a:ext cx="6572250" cy="5617845"/>
            </a:xfrm>
            <a:custGeom>
              <a:avLst/>
              <a:gdLst/>
              <a:ahLst/>
              <a:cxnLst/>
              <a:rect l="l" t="t" r="r" b="b"/>
              <a:pathLst>
                <a:path w="6572250" h="5617845">
                  <a:moveTo>
                    <a:pt x="0" y="5617337"/>
                  </a:moveTo>
                  <a:lnTo>
                    <a:pt x="6572250" y="5617337"/>
                  </a:lnTo>
                  <a:lnTo>
                    <a:pt x="6572250" y="0"/>
                  </a:lnTo>
                  <a:lnTo>
                    <a:pt x="0" y="0"/>
                  </a:lnTo>
                  <a:lnTo>
                    <a:pt x="0" y="5617337"/>
                  </a:lnTo>
                  <a:close/>
                </a:path>
              </a:pathLst>
            </a:custGeom>
            <a:ln w="9525">
              <a:solidFill>
                <a:srgbClr val="55CE7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" name="object 6"/>
          <p:cNvGrpSpPr/>
          <p:nvPr/>
        </p:nvGrpSpPr>
        <p:grpSpPr>
          <a:xfrm>
            <a:off x="105155" y="124968"/>
            <a:ext cx="6647815" cy="1193800"/>
            <a:chOff x="105155" y="124968"/>
            <a:chExt cx="6647815" cy="1193800"/>
          </a:xfrm>
        </p:grpSpPr>
        <p:pic>
          <p:nvPicPr>
            <p:cNvPr id="7" name="object 7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05155" y="124968"/>
              <a:ext cx="6647687" cy="1193291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142849" y="142875"/>
              <a:ext cx="6572275" cy="1116710"/>
            </a:xfrm>
            <a:prstGeom prst="rect">
              <a:avLst/>
            </a:prstGeom>
          </p:spPr>
        </p:pic>
        <p:sp>
          <p:nvSpPr>
            <p:cNvPr id="9" name="object 9"/>
            <p:cNvSpPr/>
            <p:nvPr/>
          </p:nvSpPr>
          <p:spPr>
            <a:xfrm>
              <a:off x="142849" y="142875"/>
              <a:ext cx="6572884" cy="1116965"/>
            </a:xfrm>
            <a:custGeom>
              <a:avLst/>
              <a:gdLst/>
              <a:ahLst/>
              <a:cxnLst/>
              <a:rect l="l" t="t" r="r" b="b"/>
              <a:pathLst>
                <a:path w="6572884" h="1116965">
                  <a:moveTo>
                    <a:pt x="0" y="186181"/>
                  </a:moveTo>
                  <a:lnTo>
                    <a:pt x="6649" y="136671"/>
                  </a:lnTo>
                  <a:lnTo>
                    <a:pt x="25413" y="92192"/>
                  </a:lnTo>
                  <a:lnTo>
                    <a:pt x="54517" y="54514"/>
                  </a:lnTo>
                  <a:lnTo>
                    <a:pt x="92188" y="25409"/>
                  </a:lnTo>
                  <a:lnTo>
                    <a:pt x="136651" y="6647"/>
                  </a:lnTo>
                  <a:lnTo>
                    <a:pt x="186131" y="0"/>
                  </a:lnTo>
                  <a:lnTo>
                    <a:pt x="6386093" y="0"/>
                  </a:lnTo>
                  <a:lnTo>
                    <a:pt x="6435603" y="6647"/>
                  </a:lnTo>
                  <a:lnTo>
                    <a:pt x="6480082" y="25409"/>
                  </a:lnTo>
                  <a:lnTo>
                    <a:pt x="6517760" y="54514"/>
                  </a:lnTo>
                  <a:lnTo>
                    <a:pt x="6546865" y="92192"/>
                  </a:lnTo>
                  <a:lnTo>
                    <a:pt x="6565627" y="136671"/>
                  </a:lnTo>
                  <a:lnTo>
                    <a:pt x="6572275" y="186181"/>
                  </a:lnTo>
                  <a:lnTo>
                    <a:pt x="6572275" y="930655"/>
                  </a:lnTo>
                  <a:lnTo>
                    <a:pt x="6565627" y="980112"/>
                  </a:lnTo>
                  <a:lnTo>
                    <a:pt x="6546865" y="1024556"/>
                  </a:lnTo>
                  <a:lnTo>
                    <a:pt x="6517760" y="1062212"/>
                  </a:lnTo>
                  <a:lnTo>
                    <a:pt x="6480082" y="1091306"/>
                  </a:lnTo>
                  <a:lnTo>
                    <a:pt x="6435603" y="1110064"/>
                  </a:lnTo>
                  <a:lnTo>
                    <a:pt x="6386093" y="1116710"/>
                  </a:lnTo>
                  <a:lnTo>
                    <a:pt x="186131" y="1116710"/>
                  </a:lnTo>
                  <a:lnTo>
                    <a:pt x="136651" y="1110064"/>
                  </a:lnTo>
                  <a:lnTo>
                    <a:pt x="92188" y="1091306"/>
                  </a:lnTo>
                  <a:lnTo>
                    <a:pt x="54517" y="1062212"/>
                  </a:lnTo>
                  <a:lnTo>
                    <a:pt x="25413" y="1024556"/>
                  </a:lnTo>
                  <a:lnTo>
                    <a:pt x="6649" y="980112"/>
                  </a:lnTo>
                  <a:lnTo>
                    <a:pt x="0" y="930655"/>
                  </a:lnTo>
                  <a:lnTo>
                    <a:pt x="0" y="186181"/>
                  </a:lnTo>
                  <a:close/>
                </a:path>
              </a:pathLst>
            </a:custGeom>
            <a:ln w="9525">
              <a:solidFill>
                <a:srgbClr val="55CE7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10" name="object 10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318518" y="1504208"/>
            <a:ext cx="6256015" cy="678139"/>
          </a:xfrm>
          <a:prstGeom prst="rect">
            <a:avLst/>
          </a:prstGeom>
        </p:spPr>
      </p:pic>
      <p:sp>
        <p:nvSpPr>
          <p:cNvPr id="11" name="object 11"/>
          <p:cNvSpPr txBox="1"/>
          <p:nvPr/>
        </p:nvSpPr>
        <p:spPr>
          <a:xfrm>
            <a:off x="3020695" y="1360423"/>
            <a:ext cx="1322705" cy="18669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1050" b="1" dirty="0">
                <a:latin typeface="Times New Roman"/>
                <a:cs typeface="Times New Roman"/>
              </a:rPr>
              <a:t>Para</a:t>
            </a:r>
            <a:r>
              <a:rPr sz="1050" b="1" spc="-30" dirty="0">
                <a:latin typeface="Times New Roman"/>
                <a:cs typeface="Times New Roman"/>
              </a:rPr>
              <a:t> </a:t>
            </a:r>
            <a:r>
              <a:rPr sz="1050" b="1" dirty="0">
                <a:latin typeface="Times New Roman"/>
                <a:cs typeface="Times New Roman"/>
              </a:rPr>
              <a:t>citar</a:t>
            </a:r>
            <a:r>
              <a:rPr sz="1050" b="1" spc="-20" dirty="0">
                <a:latin typeface="Times New Roman"/>
                <a:cs typeface="Times New Roman"/>
              </a:rPr>
              <a:t> </a:t>
            </a:r>
            <a:r>
              <a:rPr sz="1050" b="1" dirty="0">
                <a:latin typeface="Times New Roman"/>
                <a:cs typeface="Times New Roman"/>
              </a:rPr>
              <a:t>este</a:t>
            </a:r>
            <a:r>
              <a:rPr sz="1050" b="1" spc="-20" dirty="0">
                <a:latin typeface="Times New Roman"/>
                <a:cs typeface="Times New Roman"/>
              </a:rPr>
              <a:t> </a:t>
            </a:r>
            <a:r>
              <a:rPr sz="1050" b="1" spc="-10" dirty="0">
                <a:latin typeface="Times New Roman"/>
                <a:cs typeface="Times New Roman"/>
              </a:rPr>
              <a:t>artículo</a:t>
            </a:r>
            <a:endParaRPr sz="1050">
              <a:latin typeface="Times New Roman"/>
              <a:cs typeface="Times New Roman"/>
            </a:endParaRPr>
          </a:p>
        </p:txBody>
      </p:sp>
      <p:grpSp>
        <p:nvGrpSpPr>
          <p:cNvPr id="12" name="object 12"/>
          <p:cNvGrpSpPr/>
          <p:nvPr/>
        </p:nvGrpSpPr>
        <p:grpSpPr>
          <a:xfrm>
            <a:off x="96011" y="115823"/>
            <a:ext cx="6666230" cy="1463040"/>
            <a:chOff x="96011" y="115823"/>
            <a:chExt cx="6666230" cy="1463040"/>
          </a:xfrm>
        </p:grpSpPr>
        <p:pic>
          <p:nvPicPr>
            <p:cNvPr id="13" name="object 13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96011" y="115823"/>
              <a:ext cx="6665976" cy="1452372"/>
            </a:xfrm>
            <a:prstGeom prst="rect">
              <a:avLst/>
            </a:prstGeom>
          </p:spPr>
        </p:pic>
        <p:pic>
          <p:nvPicPr>
            <p:cNvPr id="14" name="object 14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142849" y="142875"/>
              <a:ext cx="6572275" cy="1358646"/>
            </a:xfrm>
            <a:prstGeom prst="rect">
              <a:avLst/>
            </a:prstGeom>
          </p:spPr>
        </p:pic>
        <p:sp>
          <p:nvSpPr>
            <p:cNvPr id="15" name="object 15"/>
            <p:cNvSpPr/>
            <p:nvPr/>
          </p:nvSpPr>
          <p:spPr>
            <a:xfrm>
              <a:off x="142849" y="142875"/>
              <a:ext cx="6572884" cy="1358900"/>
            </a:xfrm>
            <a:custGeom>
              <a:avLst/>
              <a:gdLst/>
              <a:ahLst/>
              <a:cxnLst/>
              <a:rect l="l" t="t" r="r" b="b"/>
              <a:pathLst>
                <a:path w="6572884" h="1358900">
                  <a:moveTo>
                    <a:pt x="0" y="226441"/>
                  </a:moveTo>
                  <a:lnTo>
                    <a:pt x="4600" y="180795"/>
                  </a:lnTo>
                  <a:lnTo>
                    <a:pt x="17795" y="138285"/>
                  </a:lnTo>
                  <a:lnTo>
                    <a:pt x="38673" y="99820"/>
                  </a:lnTo>
                  <a:lnTo>
                    <a:pt x="66324" y="66309"/>
                  </a:lnTo>
                  <a:lnTo>
                    <a:pt x="99837" y="38663"/>
                  </a:lnTo>
                  <a:lnTo>
                    <a:pt x="138301" y="17789"/>
                  </a:lnTo>
                  <a:lnTo>
                    <a:pt x="180806" y="4599"/>
                  </a:lnTo>
                  <a:lnTo>
                    <a:pt x="226440" y="0"/>
                  </a:lnTo>
                  <a:lnTo>
                    <a:pt x="6345834" y="0"/>
                  </a:lnTo>
                  <a:lnTo>
                    <a:pt x="6391480" y="4599"/>
                  </a:lnTo>
                  <a:lnTo>
                    <a:pt x="6433990" y="17789"/>
                  </a:lnTo>
                  <a:lnTo>
                    <a:pt x="6472455" y="38663"/>
                  </a:lnTo>
                  <a:lnTo>
                    <a:pt x="6505965" y="66309"/>
                  </a:lnTo>
                  <a:lnTo>
                    <a:pt x="6533612" y="99820"/>
                  </a:lnTo>
                  <a:lnTo>
                    <a:pt x="6554485" y="138285"/>
                  </a:lnTo>
                  <a:lnTo>
                    <a:pt x="6567676" y="180795"/>
                  </a:lnTo>
                  <a:lnTo>
                    <a:pt x="6572275" y="226441"/>
                  </a:lnTo>
                  <a:lnTo>
                    <a:pt x="6572275" y="1132204"/>
                  </a:lnTo>
                  <a:lnTo>
                    <a:pt x="6567676" y="1177850"/>
                  </a:lnTo>
                  <a:lnTo>
                    <a:pt x="6554485" y="1220360"/>
                  </a:lnTo>
                  <a:lnTo>
                    <a:pt x="6533612" y="1258825"/>
                  </a:lnTo>
                  <a:lnTo>
                    <a:pt x="6505965" y="1292336"/>
                  </a:lnTo>
                  <a:lnTo>
                    <a:pt x="6472455" y="1319982"/>
                  </a:lnTo>
                  <a:lnTo>
                    <a:pt x="6433990" y="1340856"/>
                  </a:lnTo>
                  <a:lnTo>
                    <a:pt x="6391480" y="1354046"/>
                  </a:lnTo>
                  <a:lnTo>
                    <a:pt x="6345834" y="1358646"/>
                  </a:lnTo>
                  <a:lnTo>
                    <a:pt x="226440" y="1358646"/>
                  </a:lnTo>
                  <a:lnTo>
                    <a:pt x="180806" y="1354046"/>
                  </a:lnTo>
                  <a:lnTo>
                    <a:pt x="138301" y="1340856"/>
                  </a:lnTo>
                  <a:lnTo>
                    <a:pt x="99837" y="1319982"/>
                  </a:lnTo>
                  <a:lnTo>
                    <a:pt x="66324" y="1292336"/>
                  </a:lnTo>
                  <a:lnTo>
                    <a:pt x="38673" y="1258825"/>
                  </a:lnTo>
                  <a:lnTo>
                    <a:pt x="17795" y="1220360"/>
                  </a:lnTo>
                  <a:lnTo>
                    <a:pt x="4600" y="1177850"/>
                  </a:lnTo>
                  <a:lnTo>
                    <a:pt x="0" y="1132204"/>
                  </a:lnTo>
                  <a:lnTo>
                    <a:pt x="0" y="226441"/>
                  </a:lnTo>
                  <a:close/>
                </a:path>
              </a:pathLst>
            </a:custGeom>
            <a:ln w="9525">
              <a:solidFill>
                <a:srgbClr val="55CE7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6" name="object 16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2500248" y="305930"/>
              <a:ext cx="1714500" cy="733945"/>
            </a:xfrm>
            <a:prstGeom prst="rect">
              <a:avLst/>
            </a:prstGeom>
          </p:spPr>
        </p:pic>
        <p:pic>
          <p:nvPicPr>
            <p:cNvPr id="17" name="object 17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2738628" y="1024127"/>
              <a:ext cx="1897379" cy="371855"/>
            </a:xfrm>
            <a:prstGeom prst="rect">
              <a:avLst/>
            </a:prstGeom>
          </p:spPr>
        </p:pic>
        <p:pic>
          <p:nvPicPr>
            <p:cNvPr id="18" name="object 18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4401311" y="1024127"/>
              <a:ext cx="1577339" cy="371855"/>
            </a:xfrm>
            <a:prstGeom prst="rect">
              <a:avLst/>
            </a:prstGeom>
          </p:spPr>
        </p:pic>
        <p:pic>
          <p:nvPicPr>
            <p:cNvPr id="19" name="object 19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3169919" y="1207007"/>
              <a:ext cx="1546859" cy="371855"/>
            </a:xfrm>
            <a:prstGeom prst="rect">
              <a:avLst/>
            </a:prstGeom>
          </p:spPr>
        </p:pic>
        <p:pic>
          <p:nvPicPr>
            <p:cNvPr id="20" name="object 20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4482083" y="1207007"/>
              <a:ext cx="284988" cy="371855"/>
            </a:xfrm>
            <a:prstGeom prst="rect">
              <a:avLst/>
            </a:prstGeom>
          </p:spPr>
        </p:pic>
        <p:pic>
          <p:nvPicPr>
            <p:cNvPr id="21" name="object 21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4572000" y="1207007"/>
              <a:ext cx="1013460" cy="371855"/>
            </a:xfrm>
            <a:prstGeom prst="rect">
              <a:avLst/>
            </a:prstGeom>
          </p:spPr>
        </p:pic>
      </p:grpSp>
      <p:sp>
        <p:nvSpPr>
          <p:cNvPr id="22" name="object 22"/>
          <p:cNvSpPr txBox="1"/>
          <p:nvPr/>
        </p:nvSpPr>
        <p:spPr>
          <a:xfrm>
            <a:off x="2842005" y="1068451"/>
            <a:ext cx="3029585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Arial"/>
                <a:cs typeface="Arial"/>
              </a:rPr>
              <a:t>6ta.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Edición</a:t>
            </a:r>
            <a:r>
              <a:rPr sz="1200" b="1" spc="-10" dirty="0">
                <a:latin typeface="Arial"/>
                <a:cs typeface="Arial"/>
              </a:rPr>
              <a:t> Volumen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I</a:t>
            </a:r>
            <a:r>
              <a:rPr sz="1200" b="1" spc="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Enero</a:t>
            </a:r>
            <a:r>
              <a:rPr sz="1200" b="1" spc="-3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a</a:t>
            </a:r>
            <a:r>
              <a:rPr sz="1200" b="1" spc="-2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Julio</a:t>
            </a:r>
            <a:r>
              <a:rPr sz="1200" b="1" spc="-5" dirty="0">
                <a:latin typeface="Arial"/>
                <a:cs typeface="Arial"/>
              </a:rPr>
              <a:t> </a:t>
            </a:r>
            <a:r>
              <a:rPr sz="1200" b="1" spc="-20" dirty="0">
                <a:latin typeface="Arial"/>
                <a:cs typeface="Arial"/>
              </a:rPr>
              <a:t>2021</a:t>
            </a:r>
            <a:endParaRPr sz="1200">
              <a:latin typeface="Arial"/>
              <a:cs typeface="Arial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3273297" y="1251331"/>
            <a:ext cx="216789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Arial"/>
                <a:cs typeface="Arial"/>
              </a:rPr>
              <a:t>Revista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Semestral-</a:t>
            </a:r>
            <a:r>
              <a:rPr sz="1200" b="1" spc="-40" dirty="0">
                <a:latin typeface="Arial"/>
                <a:cs typeface="Arial"/>
              </a:rPr>
              <a:t> </a:t>
            </a:r>
            <a:r>
              <a:rPr sz="1200" b="1" spc="-10" dirty="0">
                <a:latin typeface="Arial"/>
                <a:cs typeface="Arial"/>
              </a:rPr>
              <a:t>Venezuela</a:t>
            </a:r>
            <a:endParaRPr sz="1200">
              <a:latin typeface="Arial"/>
              <a:cs typeface="Arial"/>
            </a:endParaRPr>
          </a:p>
        </p:txBody>
      </p:sp>
      <p:grpSp>
        <p:nvGrpSpPr>
          <p:cNvPr id="24" name="object 24"/>
          <p:cNvGrpSpPr/>
          <p:nvPr/>
        </p:nvGrpSpPr>
        <p:grpSpPr>
          <a:xfrm>
            <a:off x="309727" y="234695"/>
            <a:ext cx="6240145" cy="2983230"/>
            <a:chOff x="309727" y="234695"/>
            <a:chExt cx="6240145" cy="2983230"/>
          </a:xfrm>
        </p:grpSpPr>
        <p:pic>
          <p:nvPicPr>
            <p:cNvPr id="25" name="object 25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324612" y="234695"/>
              <a:ext cx="1719072" cy="1341120"/>
            </a:xfrm>
            <a:prstGeom prst="rect">
              <a:avLst/>
            </a:prstGeom>
          </p:spPr>
        </p:pic>
        <p:sp>
          <p:nvSpPr>
            <p:cNvPr id="26" name="object 26"/>
            <p:cNvSpPr/>
            <p:nvPr/>
          </p:nvSpPr>
          <p:spPr>
            <a:xfrm>
              <a:off x="333629" y="1522107"/>
              <a:ext cx="6203315" cy="800735"/>
            </a:xfrm>
            <a:custGeom>
              <a:avLst/>
              <a:gdLst/>
              <a:ahLst/>
              <a:cxnLst/>
              <a:rect l="l" t="t" r="r" b="b"/>
              <a:pathLst>
                <a:path w="6203315" h="800735">
                  <a:moveTo>
                    <a:pt x="6202934" y="0"/>
                  </a:moveTo>
                  <a:lnTo>
                    <a:pt x="0" y="0"/>
                  </a:lnTo>
                  <a:lnTo>
                    <a:pt x="0" y="800214"/>
                  </a:lnTo>
                  <a:lnTo>
                    <a:pt x="6202934" y="800214"/>
                  </a:lnTo>
                  <a:lnTo>
                    <a:pt x="620293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333629" y="1522107"/>
              <a:ext cx="6203315" cy="800735"/>
            </a:xfrm>
            <a:custGeom>
              <a:avLst/>
              <a:gdLst/>
              <a:ahLst/>
              <a:cxnLst/>
              <a:rect l="l" t="t" r="r" b="b"/>
              <a:pathLst>
                <a:path w="6203315" h="800735">
                  <a:moveTo>
                    <a:pt x="0" y="800214"/>
                  </a:moveTo>
                  <a:lnTo>
                    <a:pt x="6202934" y="800214"/>
                  </a:lnTo>
                  <a:lnTo>
                    <a:pt x="6202934" y="0"/>
                  </a:lnTo>
                  <a:lnTo>
                    <a:pt x="0" y="0"/>
                  </a:lnTo>
                  <a:lnTo>
                    <a:pt x="0" y="800214"/>
                  </a:lnTo>
                  <a:close/>
                </a:path>
              </a:pathLst>
            </a:custGeom>
            <a:ln w="25400">
              <a:solidFill>
                <a:srgbClr val="5BD078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322427" y="2273820"/>
              <a:ext cx="6203315" cy="931544"/>
            </a:xfrm>
            <a:custGeom>
              <a:avLst/>
              <a:gdLst/>
              <a:ahLst/>
              <a:cxnLst/>
              <a:rect l="l" t="t" r="r" b="b"/>
              <a:pathLst>
                <a:path w="6203315" h="931544">
                  <a:moveTo>
                    <a:pt x="6202934" y="0"/>
                  </a:moveTo>
                  <a:lnTo>
                    <a:pt x="0" y="0"/>
                  </a:lnTo>
                  <a:lnTo>
                    <a:pt x="0" y="931024"/>
                  </a:lnTo>
                  <a:lnTo>
                    <a:pt x="6202934" y="931024"/>
                  </a:lnTo>
                  <a:lnTo>
                    <a:pt x="620293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322427" y="2273820"/>
              <a:ext cx="6203315" cy="931544"/>
            </a:xfrm>
            <a:custGeom>
              <a:avLst/>
              <a:gdLst/>
              <a:ahLst/>
              <a:cxnLst/>
              <a:rect l="l" t="t" r="r" b="b"/>
              <a:pathLst>
                <a:path w="6203315" h="931544">
                  <a:moveTo>
                    <a:pt x="0" y="931024"/>
                  </a:moveTo>
                  <a:lnTo>
                    <a:pt x="6202934" y="931024"/>
                  </a:lnTo>
                  <a:lnTo>
                    <a:pt x="6202934" y="0"/>
                  </a:lnTo>
                  <a:lnTo>
                    <a:pt x="0" y="0"/>
                  </a:lnTo>
                  <a:lnTo>
                    <a:pt x="0" y="931024"/>
                  </a:lnTo>
                  <a:close/>
                </a:path>
              </a:pathLst>
            </a:custGeom>
            <a:ln w="25400">
              <a:solidFill>
                <a:srgbClr val="5BD078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0" name="object 30"/>
          <p:cNvSpPr txBox="1"/>
          <p:nvPr/>
        </p:nvSpPr>
        <p:spPr>
          <a:xfrm>
            <a:off x="204012" y="1550923"/>
            <a:ext cx="6417310" cy="719455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46355" algn="ctr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Times New Roman"/>
                <a:cs typeface="Times New Roman"/>
              </a:rPr>
              <a:t>MSc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Jesús</a:t>
            </a:r>
            <a:r>
              <a:rPr sz="1200" b="1" spc="-5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Gerónimo </a:t>
            </a:r>
            <a:r>
              <a:rPr sz="1200" b="1" spc="-10" dirty="0">
                <a:latin typeface="Times New Roman"/>
                <a:cs typeface="Times New Roman"/>
              </a:rPr>
              <a:t>García</a:t>
            </a:r>
            <a:endParaRPr sz="1200" dirty="0">
              <a:latin typeface="Times New Roman"/>
              <a:cs typeface="Times New Roman"/>
            </a:endParaRPr>
          </a:p>
          <a:p>
            <a:pPr marL="353695" marR="304800" algn="ctr">
              <a:lnSpc>
                <a:spcPct val="100000"/>
              </a:lnSpc>
              <a:spcBef>
                <a:spcPts val="5"/>
              </a:spcBef>
            </a:pPr>
            <a:r>
              <a:rPr sz="1100" dirty="0">
                <a:latin typeface="Times New Roman"/>
                <a:cs typeface="Times New Roman"/>
              </a:rPr>
              <a:t>Unidad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Educativa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Nacional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Dr. José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María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Vargas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del</a:t>
            </a:r>
            <a:r>
              <a:rPr sz="1100" spc="-1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Ministerio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del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Poder</a:t>
            </a:r>
            <a:r>
              <a:rPr sz="1100" spc="-1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Popular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para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la</a:t>
            </a:r>
            <a:r>
              <a:rPr sz="1100" spc="-10" dirty="0">
                <a:latin typeface="Times New Roman"/>
                <a:cs typeface="Times New Roman"/>
              </a:rPr>
              <a:t> Educación. (Venezuela)</a:t>
            </a:r>
            <a:endParaRPr sz="1100" dirty="0">
              <a:latin typeface="Times New Roman"/>
              <a:cs typeface="Times New Roman"/>
            </a:endParaRPr>
          </a:p>
          <a:p>
            <a:pPr marL="43815" algn="ctr">
              <a:lnSpc>
                <a:spcPts val="1435"/>
              </a:lnSpc>
            </a:pPr>
            <a:r>
              <a:rPr sz="1200" b="1" dirty="0">
                <a:latin typeface="Times New Roman"/>
                <a:cs typeface="Times New Roman"/>
              </a:rPr>
              <a:t>Correo</a:t>
            </a:r>
            <a:r>
              <a:rPr sz="1200" b="1" spc="-5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Electrónico:</a:t>
            </a:r>
            <a:r>
              <a:rPr sz="1200" b="1" spc="-35" dirty="0"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chemeClr val="tx1"/>
                </a:solidFill>
                <a:latin typeface="Times New Roman"/>
                <a:cs typeface="Times New Roman"/>
                <a:hlinkClick r:id="rId16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Jesusgg81@hotmail.com</a:t>
            </a:r>
            <a:endParaRPr sz="1200" dirty="0">
              <a:solidFill>
                <a:schemeClr val="tx1"/>
              </a:solidFill>
              <a:latin typeface="Times New Roman"/>
              <a:cs typeface="Times New Roman"/>
            </a:endParaRPr>
          </a:p>
          <a:p>
            <a:pPr marL="209550" marR="176530">
              <a:lnSpc>
                <a:spcPct val="100000"/>
              </a:lnSpc>
              <a:spcBef>
                <a:spcPts val="400"/>
              </a:spcBef>
            </a:pPr>
            <a:r>
              <a:rPr sz="1100" b="1" dirty="0">
                <a:latin typeface="Times New Roman"/>
                <a:cs typeface="Times New Roman"/>
              </a:rPr>
              <a:t>Como</a:t>
            </a:r>
            <a:r>
              <a:rPr sz="1100" b="1" spc="27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citar</a:t>
            </a:r>
            <a:r>
              <a:rPr sz="1100" b="1" spc="27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este</a:t>
            </a:r>
            <a:r>
              <a:rPr sz="1100" b="1" spc="26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artículo:</a:t>
            </a:r>
            <a:r>
              <a:rPr sz="1100" b="1" spc="27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Jesús</a:t>
            </a:r>
            <a:r>
              <a:rPr sz="1100" b="1" spc="27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G.</a:t>
            </a:r>
            <a:r>
              <a:rPr sz="1100" b="1" spc="26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García</a:t>
            </a:r>
            <a:r>
              <a:rPr sz="1100" b="1" spc="26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(2021),</a:t>
            </a:r>
            <a:r>
              <a:rPr sz="1100" b="1" spc="27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“</a:t>
            </a:r>
            <a:r>
              <a:rPr sz="1050" b="1" dirty="0">
                <a:latin typeface="Times New Roman"/>
                <a:cs typeface="Times New Roman"/>
              </a:rPr>
              <a:t>La</a:t>
            </a:r>
            <a:r>
              <a:rPr sz="1050" b="1" spc="245" dirty="0">
                <a:latin typeface="Times New Roman"/>
                <a:cs typeface="Times New Roman"/>
              </a:rPr>
              <a:t> </a:t>
            </a:r>
            <a:r>
              <a:rPr sz="1050" b="1" dirty="0">
                <a:latin typeface="Times New Roman"/>
                <a:cs typeface="Times New Roman"/>
              </a:rPr>
              <a:t>Historia</a:t>
            </a:r>
            <a:r>
              <a:rPr sz="1050" b="1" spc="250" dirty="0">
                <a:latin typeface="Times New Roman"/>
                <a:cs typeface="Times New Roman"/>
              </a:rPr>
              <a:t> </a:t>
            </a:r>
            <a:r>
              <a:rPr sz="1050" b="1" dirty="0">
                <a:latin typeface="Times New Roman"/>
                <a:cs typeface="Times New Roman"/>
              </a:rPr>
              <a:t>Regional</a:t>
            </a:r>
            <a:r>
              <a:rPr sz="1050" b="1" spc="240" dirty="0">
                <a:latin typeface="Times New Roman"/>
                <a:cs typeface="Times New Roman"/>
              </a:rPr>
              <a:t> </a:t>
            </a:r>
            <a:r>
              <a:rPr sz="1050" b="1" dirty="0">
                <a:latin typeface="Times New Roman"/>
                <a:cs typeface="Times New Roman"/>
              </a:rPr>
              <a:t>y</a:t>
            </a:r>
            <a:r>
              <a:rPr sz="1050" b="1" spc="260" dirty="0">
                <a:latin typeface="Times New Roman"/>
                <a:cs typeface="Times New Roman"/>
              </a:rPr>
              <a:t> </a:t>
            </a:r>
            <a:r>
              <a:rPr sz="1050" b="1" dirty="0">
                <a:latin typeface="Times New Roman"/>
                <a:cs typeface="Times New Roman"/>
              </a:rPr>
              <a:t>Local:</a:t>
            </a:r>
            <a:r>
              <a:rPr sz="1050" b="1" spc="240" dirty="0">
                <a:latin typeface="Times New Roman"/>
                <a:cs typeface="Times New Roman"/>
              </a:rPr>
              <a:t> </a:t>
            </a:r>
            <a:r>
              <a:rPr sz="1050" b="1" spc="-10" dirty="0">
                <a:latin typeface="Times New Roman"/>
                <a:cs typeface="Times New Roman"/>
              </a:rPr>
              <a:t>Conocimientos </a:t>
            </a:r>
            <a:r>
              <a:rPr sz="1050" b="1" dirty="0">
                <a:latin typeface="Times New Roman"/>
                <a:cs typeface="Times New Roman"/>
              </a:rPr>
              <a:t>Esenciales</a:t>
            </a:r>
            <a:r>
              <a:rPr sz="1050" b="1" spc="-30" dirty="0">
                <a:latin typeface="Times New Roman"/>
                <a:cs typeface="Times New Roman"/>
              </a:rPr>
              <a:t> </a:t>
            </a:r>
            <a:r>
              <a:rPr sz="1050" b="1" dirty="0">
                <a:latin typeface="Times New Roman"/>
                <a:cs typeface="Times New Roman"/>
              </a:rPr>
              <a:t>Dentro</a:t>
            </a:r>
            <a:r>
              <a:rPr sz="1050" b="1" spc="-20" dirty="0">
                <a:latin typeface="Times New Roman"/>
                <a:cs typeface="Times New Roman"/>
              </a:rPr>
              <a:t> </a:t>
            </a:r>
            <a:r>
              <a:rPr sz="1050" b="1" dirty="0">
                <a:latin typeface="Times New Roman"/>
                <a:cs typeface="Times New Roman"/>
              </a:rPr>
              <a:t>de</a:t>
            </a:r>
            <a:r>
              <a:rPr sz="1050" b="1" spc="-20" dirty="0">
                <a:latin typeface="Times New Roman"/>
                <a:cs typeface="Times New Roman"/>
              </a:rPr>
              <a:t> </a:t>
            </a:r>
            <a:r>
              <a:rPr sz="1050" b="1" dirty="0">
                <a:latin typeface="Times New Roman"/>
                <a:cs typeface="Times New Roman"/>
              </a:rPr>
              <a:t>la</a:t>
            </a:r>
            <a:r>
              <a:rPr sz="1050" b="1" spc="-5" dirty="0">
                <a:latin typeface="Times New Roman"/>
                <a:cs typeface="Times New Roman"/>
              </a:rPr>
              <a:t> </a:t>
            </a:r>
            <a:r>
              <a:rPr sz="1050" b="1" dirty="0">
                <a:latin typeface="Times New Roman"/>
                <a:cs typeface="Times New Roman"/>
              </a:rPr>
              <a:t>Educación</a:t>
            </a:r>
            <a:r>
              <a:rPr sz="1050" b="1" spc="-35" dirty="0">
                <a:latin typeface="Times New Roman"/>
                <a:cs typeface="Times New Roman"/>
              </a:rPr>
              <a:t> </a:t>
            </a:r>
            <a:r>
              <a:rPr sz="1050" b="1" dirty="0">
                <a:latin typeface="Times New Roman"/>
                <a:cs typeface="Times New Roman"/>
              </a:rPr>
              <a:t>Media.”</a:t>
            </a:r>
            <a:r>
              <a:rPr sz="1050" b="1" spc="-30" dirty="0">
                <a:latin typeface="Times New Roman"/>
                <a:cs typeface="Times New Roman"/>
              </a:rPr>
              <a:t> </a:t>
            </a:r>
            <a:r>
              <a:rPr sz="1050" b="1" dirty="0">
                <a:latin typeface="Times New Roman"/>
                <a:cs typeface="Times New Roman"/>
              </a:rPr>
              <a:t>I</a:t>
            </a:r>
            <a:r>
              <a:rPr sz="1050" b="1" spc="-10" dirty="0">
                <a:latin typeface="Times New Roman"/>
                <a:cs typeface="Times New Roman"/>
              </a:rPr>
              <a:t> (1-</a:t>
            </a:r>
            <a:r>
              <a:rPr sz="1050" b="1" spc="-25" dirty="0">
                <a:latin typeface="Times New Roman"/>
                <a:cs typeface="Times New Roman"/>
              </a:rPr>
              <a:t>12)</a:t>
            </a:r>
            <a:endParaRPr sz="1050" dirty="0">
              <a:latin typeface="Times New Roman"/>
              <a:cs typeface="Times New Roman"/>
            </a:endParaRPr>
          </a:p>
          <a:p>
            <a:pPr marL="2510155">
              <a:lnSpc>
                <a:spcPct val="100000"/>
              </a:lnSpc>
              <a:spcBef>
                <a:spcPts val="5"/>
              </a:spcBef>
            </a:pPr>
            <a:r>
              <a:rPr sz="1100" b="1" dirty="0">
                <a:latin typeface="Times New Roman"/>
                <a:cs typeface="Times New Roman"/>
              </a:rPr>
              <a:t>Recibido:</a:t>
            </a:r>
            <a:r>
              <a:rPr sz="1100" b="1" spc="2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Noviembre</a:t>
            </a:r>
            <a:r>
              <a:rPr sz="1100" b="1" spc="229" dirty="0">
                <a:latin typeface="Times New Roman"/>
                <a:cs typeface="Times New Roman"/>
              </a:rPr>
              <a:t> </a:t>
            </a:r>
            <a:r>
              <a:rPr sz="1100" b="1" spc="-20" dirty="0">
                <a:latin typeface="Times New Roman"/>
                <a:cs typeface="Times New Roman"/>
              </a:rPr>
              <a:t>2020</a:t>
            </a:r>
            <a:endParaRPr sz="1100" dirty="0">
              <a:latin typeface="Times New Roman"/>
              <a:cs typeface="Times New Roman"/>
            </a:endParaRPr>
          </a:p>
          <a:p>
            <a:pPr marL="2510155">
              <a:lnSpc>
                <a:spcPct val="100000"/>
              </a:lnSpc>
            </a:pPr>
            <a:r>
              <a:rPr sz="1100" b="1" dirty="0">
                <a:latin typeface="Times New Roman"/>
                <a:cs typeface="Times New Roman"/>
              </a:rPr>
              <a:t>Revisado:</a:t>
            </a:r>
            <a:r>
              <a:rPr sz="1100" b="1" spc="24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Diciembre</a:t>
            </a:r>
            <a:r>
              <a:rPr sz="1100" b="1" spc="229" dirty="0">
                <a:latin typeface="Times New Roman"/>
                <a:cs typeface="Times New Roman"/>
              </a:rPr>
              <a:t> </a:t>
            </a:r>
            <a:r>
              <a:rPr sz="1100" b="1" spc="-20" dirty="0">
                <a:latin typeface="Times New Roman"/>
                <a:cs typeface="Times New Roman"/>
              </a:rPr>
              <a:t>2020</a:t>
            </a:r>
            <a:endParaRPr sz="1100" dirty="0">
              <a:latin typeface="Times New Roman"/>
              <a:cs typeface="Times New Roman"/>
            </a:endParaRPr>
          </a:p>
          <a:p>
            <a:pPr marL="2520315">
              <a:lnSpc>
                <a:spcPct val="100000"/>
              </a:lnSpc>
            </a:pPr>
            <a:r>
              <a:rPr sz="1100" b="1" dirty="0">
                <a:latin typeface="Times New Roman"/>
                <a:cs typeface="Times New Roman"/>
              </a:rPr>
              <a:t>Aceptado:</a:t>
            </a:r>
            <a:r>
              <a:rPr sz="1100" b="1" spc="24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Enero</a:t>
            </a:r>
            <a:r>
              <a:rPr sz="1100" b="1" spc="245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20201</a:t>
            </a:r>
            <a:endParaRPr sz="1100" dirty="0">
              <a:latin typeface="Times New Roman"/>
              <a:cs typeface="Times New Roman"/>
            </a:endParaRPr>
          </a:p>
          <a:p>
            <a:pPr marL="363220">
              <a:lnSpc>
                <a:spcPct val="100000"/>
              </a:lnSpc>
              <a:spcBef>
                <a:spcPts val="660"/>
              </a:spcBef>
            </a:pPr>
            <a:r>
              <a:rPr sz="1200" b="1" dirty="0">
                <a:latin typeface="Times New Roman"/>
                <a:cs typeface="Times New Roman"/>
              </a:rPr>
              <a:t>La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Historia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Regional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y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Local: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Conocimientos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Esenciales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Dentro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la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Educación </a:t>
            </a:r>
            <a:r>
              <a:rPr sz="1200" b="1" spc="-10" dirty="0">
                <a:latin typeface="Times New Roman"/>
                <a:cs typeface="Times New Roman"/>
              </a:rPr>
              <a:t>Media</a:t>
            </a:r>
            <a:endParaRPr sz="1200" dirty="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34"/>
              </a:spcBef>
            </a:pPr>
            <a:endParaRPr sz="1200" dirty="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5"/>
              </a:spcBef>
            </a:pPr>
            <a:r>
              <a:rPr sz="1200" b="1" spc="-10" dirty="0">
                <a:latin typeface="Times New Roman"/>
                <a:cs typeface="Times New Roman"/>
              </a:rPr>
              <a:t>RESUMEN</a:t>
            </a:r>
            <a:endParaRPr sz="1200" dirty="0">
              <a:latin typeface="Times New Roman"/>
              <a:cs typeface="Times New Roman"/>
            </a:endParaRPr>
          </a:p>
          <a:p>
            <a:pPr marL="12700" marR="5080" algn="just">
              <a:lnSpc>
                <a:spcPct val="99900"/>
              </a:lnSpc>
              <a:spcBef>
                <a:spcPts val="600"/>
              </a:spcBef>
            </a:pPr>
            <a:r>
              <a:rPr sz="1200" dirty="0">
                <a:latin typeface="Times New Roman"/>
                <a:cs typeface="Times New Roman"/>
              </a:rPr>
              <a:t>Desde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visión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historiográfica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partiendo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perspectiva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educación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general,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Venezuela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país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donde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historia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siempre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estado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enmarcada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procesos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sociales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abstractos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realidad </a:t>
            </a:r>
            <a:r>
              <a:rPr sz="1200" dirty="0">
                <a:latin typeface="Times New Roman"/>
                <a:cs typeface="Times New Roman"/>
              </a:rPr>
              <a:t>social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viven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estudiantes;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consecuencia,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educandos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diferentes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Estado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país,</a:t>
            </a:r>
            <a:r>
              <a:rPr sz="1200" spc="35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les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hace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difícil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identificar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algunos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momentos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históricos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Venezuela,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sus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héroes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acciones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han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luchado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libertad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mismo.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eso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investigación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plantea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objetivo </a:t>
            </a:r>
            <a:r>
              <a:rPr sz="1200" dirty="0">
                <a:latin typeface="Times New Roman"/>
                <a:cs typeface="Times New Roman"/>
              </a:rPr>
              <a:t>general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comprender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aspectos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historia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regional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local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conocimientos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esenciales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educación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media,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esto,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partiendo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antecedentes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área,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basado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teorías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Vygotsky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spc="-50" dirty="0">
                <a:latin typeface="Times New Roman"/>
                <a:cs typeface="Times New Roman"/>
              </a:rPr>
              <a:t>y </a:t>
            </a:r>
            <a:r>
              <a:rPr sz="1200" dirty="0">
                <a:latin typeface="Times New Roman"/>
                <a:cs typeface="Times New Roman"/>
              </a:rPr>
              <a:t>Bandura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(1980).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Así mismo,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metodológicamente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encuadra en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 paradigma interpretativo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basa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interpretación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ideas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valoración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mismas,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esto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bajo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método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etnográfico </a:t>
            </a:r>
            <a:r>
              <a:rPr sz="1200" dirty="0">
                <a:latin typeface="Times New Roman"/>
                <a:cs typeface="Times New Roman"/>
              </a:rPr>
              <a:t>estudia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manera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sistemática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cultura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diversos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grupos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humanos.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Este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método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investigación </a:t>
            </a:r>
            <a:r>
              <a:rPr sz="1200" dirty="0">
                <a:latin typeface="Times New Roman"/>
                <a:cs typeface="Times New Roman"/>
              </a:rPr>
              <a:t>consiste en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observar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prácticas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culturales de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grupos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sociales.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resultados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investigación, </a:t>
            </a:r>
            <a:r>
              <a:rPr sz="1200" dirty="0">
                <a:latin typeface="Times New Roman"/>
                <a:cs typeface="Times New Roman"/>
              </a:rPr>
              <a:t>está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logro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develar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importancia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historia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regional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local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población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estudiantil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educación</a:t>
            </a:r>
            <a:r>
              <a:rPr sz="1200" spc="3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media,</a:t>
            </a:r>
            <a:r>
              <a:rPr sz="1200" spc="3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comprendiendo</a:t>
            </a:r>
            <a:r>
              <a:rPr sz="1200" spc="3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3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aspectos</a:t>
            </a:r>
            <a:r>
              <a:rPr sz="1200" spc="3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más</a:t>
            </a:r>
            <a:r>
              <a:rPr sz="1200" spc="3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relevantes</a:t>
            </a:r>
            <a:r>
              <a:rPr sz="1200" spc="3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3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misma,</a:t>
            </a:r>
            <a:r>
              <a:rPr sz="1200" spc="3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así</a:t>
            </a:r>
            <a:r>
              <a:rPr sz="1200" spc="3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mismo,</a:t>
            </a:r>
            <a:r>
              <a:rPr sz="1200" spc="3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335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pudo </a:t>
            </a:r>
            <a:r>
              <a:rPr sz="1200" dirty="0">
                <a:latin typeface="Times New Roman"/>
                <a:cs typeface="Times New Roman"/>
              </a:rPr>
              <a:t>evidenciar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necesidad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proyecto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pedagógico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enmarcado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esta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área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conocimiento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lleve a una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asignatura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escolar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sus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concepciones varíen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 acuerdo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 los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diferentes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estados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 país, </a:t>
            </a:r>
            <a:r>
              <a:rPr sz="1200" spc="-25" dirty="0">
                <a:latin typeface="Times New Roman"/>
                <a:cs typeface="Times New Roman"/>
              </a:rPr>
              <a:t>sin </a:t>
            </a:r>
            <a:r>
              <a:rPr sz="1200" dirty="0">
                <a:latin typeface="Times New Roman"/>
                <a:cs typeface="Times New Roman"/>
              </a:rPr>
              <a:t>dejar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lado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historia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nacional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mundial,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asumiendo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importante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conectar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esos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tres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espacio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conocer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incidencias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tienen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acontecimientos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unas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sobre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otras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forma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sociedad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responde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esos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elementos: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manera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cambia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modifica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dinámica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realidad </a:t>
            </a:r>
            <a:r>
              <a:rPr sz="1200" dirty="0">
                <a:latin typeface="Times New Roman"/>
                <a:cs typeface="Times New Roman"/>
              </a:rPr>
              <a:t>social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acuerdo a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esos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momentos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históricos.</a:t>
            </a:r>
            <a:endParaRPr sz="1200" dirty="0">
              <a:latin typeface="Times New Roman"/>
              <a:cs typeface="Times New Roman"/>
            </a:endParaRPr>
          </a:p>
          <a:p>
            <a:pPr marL="12700" algn="just">
              <a:lnSpc>
                <a:spcPct val="100000"/>
              </a:lnSpc>
              <a:spcBef>
                <a:spcPts val="1320"/>
              </a:spcBef>
            </a:pPr>
            <a:r>
              <a:rPr sz="1200" b="1" dirty="0">
                <a:latin typeface="Times New Roman"/>
                <a:cs typeface="Times New Roman"/>
              </a:rPr>
              <a:t>Descriptores</a:t>
            </a:r>
            <a:r>
              <a:rPr sz="1200" dirty="0">
                <a:latin typeface="Times New Roman"/>
                <a:cs typeface="Times New Roman"/>
              </a:rPr>
              <a:t>: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Historia</a:t>
            </a:r>
            <a:r>
              <a:rPr sz="1200" spc="-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Regional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Local;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Conocimientos;</a:t>
            </a:r>
            <a:r>
              <a:rPr sz="1200" spc="-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Educación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Media.</a:t>
            </a:r>
            <a:endParaRPr sz="1200" dirty="0">
              <a:latin typeface="Times New Roman"/>
              <a:cs typeface="Times New Roman"/>
            </a:endParaRPr>
          </a:p>
          <a:p>
            <a:pPr marL="12700" marR="8255" algn="just">
              <a:lnSpc>
                <a:spcPct val="100000"/>
              </a:lnSpc>
              <a:spcBef>
                <a:spcPts val="735"/>
              </a:spcBef>
            </a:pPr>
            <a:r>
              <a:rPr sz="1200" b="1" dirty="0">
                <a:latin typeface="Times New Roman"/>
                <a:cs typeface="Times New Roman"/>
              </a:rPr>
              <a:t>Reseña</a:t>
            </a:r>
            <a:r>
              <a:rPr sz="1200" b="1" spc="110" dirty="0">
                <a:latin typeface="Times New Roman"/>
                <a:cs typeface="Times New Roman"/>
              </a:rPr>
              <a:t>  </a:t>
            </a:r>
            <a:r>
              <a:rPr sz="1200" b="1" dirty="0">
                <a:latin typeface="Times New Roman"/>
                <a:cs typeface="Times New Roman"/>
              </a:rPr>
              <a:t>Biográfica:</a:t>
            </a:r>
            <a:r>
              <a:rPr sz="1200" b="1" spc="10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Magister</a:t>
            </a:r>
            <a:r>
              <a:rPr sz="1200" spc="114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Scientiarum</a:t>
            </a:r>
            <a:r>
              <a:rPr sz="1200" spc="114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14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Educación</a:t>
            </a:r>
            <a:r>
              <a:rPr sz="1200" spc="114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Técnica</a:t>
            </a:r>
            <a:r>
              <a:rPr sz="1200" spc="11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1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0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Universidad</a:t>
            </a:r>
            <a:r>
              <a:rPr sz="1200" spc="110" dirty="0">
                <a:latin typeface="Times New Roman"/>
                <a:cs typeface="Times New Roman"/>
              </a:rPr>
              <a:t>  </a:t>
            </a:r>
            <a:r>
              <a:rPr sz="1200" spc="-10" dirty="0">
                <a:latin typeface="Times New Roman"/>
                <a:cs typeface="Times New Roman"/>
              </a:rPr>
              <a:t>Nacional </a:t>
            </a:r>
            <a:r>
              <a:rPr sz="1200" dirty="0">
                <a:latin typeface="Times New Roman"/>
                <a:cs typeface="Times New Roman"/>
              </a:rPr>
              <a:t>Experimental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Libertador;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Licenciado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Historia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Universidad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Rómulo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Gallegos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actualmente </a:t>
            </a:r>
            <a:r>
              <a:rPr sz="1200" dirty="0">
                <a:latin typeface="Times New Roman"/>
                <a:cs typeface="Times New Roman"/>
              </a:rPr>
              <a:t>cura</a:t>
            </a:r>
            <a:r>
              <a:rPr sz="1200" spc="4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Doctorado</a:t>
            </a:r>
            <a:r>
              <a:rPr sz="1200" spc="45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4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Ciencias</a:t>
            </a:r>
            <a:r>
              <a:rPr sz="1200" spc="4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Sociales</a:t>
            </a:r>
            <a:r>
              <a:rPr sz="1200" spc="4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4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4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Universidad</a:t>
            </a:r>
            <a:r>
              <a:rPr sz="1200" spc="4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Nacional</a:t>
            </a:r>
            <a:r>
              <a:rPr sz="1200" spc="45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Experimental</a:t>
            </a:r>
            <a:r>
              <a:rPr sz="1200" spc="4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4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46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Llanos </a:t>
            </a:r>
            <a:r>
              <a:rPr sz="1200" dirty="0">
                <a:latin typeface="Times New Roman"/>
                <a:cs typeface="Times New Roman"/>
              </a:rPr>
              <a:t>Occidentales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Ezequiel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Zamora.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Docente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Geografía,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Historia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Ciudadanía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Unidad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Educativa </a:t>
            </a:r>
            <a:r>
              <a:rPr sz="1200" dirty="0">
                <a:latin typeface="Times New Roman"/>
                <a:cs typeface="Times New Roman"/>
              </a:rPr>
              <a:t>Nacional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Dr.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José</a:t>
            </a:r>
            <a:r>
              <a:rPr sz="1200" spc="-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María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Vargas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Ministerio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Poder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Popular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Educación.</a:t>
            </a:r>
            <a:endParaRPr sz="1200" dirty="0">
              <a:latin typeface="Times New Roman"/>
              <a:cs typeface="Times New Roman"/>
            </a:endParaRPr>
          </a:p>
        </p:txBody>
      </p:sp>
      <p:pic>
        <p:nvPicPr>
          <p:cNvPr id="31" name="object 31"/>
          <p:cNvPicPr/>
          <p:nvPr/>
        </p:nvPicPr>
        <p:blipFill>
          <a:blip r:embed="rId17" cstate="print"/>
          <a:stretch>
            <a:fillRect/>
          </a:stretch>
        </p:blipFill>
        <p:spPr>
          <a:xfrm>
            <a:off x="4725161" y="164274"/>
            <a:ext cx="1805305" cy="893889"/>
          </a:xfrm>
          <a:prstGeom prst="rect">
            <a:avLst/>
          </a:prstGeom>
        </p:spPr>
      </p:pic>
      <p:sp>
        <p:nvSpPr>
          <p:cNvPr id="32" name="object 32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78714" rIns="0" bIns="0" rtlCol="0">
            <a:spAutoFit/>
          </a:bodyPr>
          <a:lstStyle/>
          <a:p>
            <a:pPr marL="146685">
              <a:lnSpc>
                <a:spcPct val="100000"/>
              </a:lnSpc>
              <a:spcBef>
                <a:spcPts val="135"/>
              </a:spcBef>
            </a:pPr>
            <a:fld id="{81D60167-4931-47E6-BA6A-407CBD079E47}" type="slidenum">
              <a:rPr spc="-25" dirty="0"/>
              <a:t>179</a:t>
            </a:fld>
            <a:endParaRPr spc="-25" dirty="0"/>
          </a:p>
        </p:txBody>
      </p:sp>
      <p:grpSp>
        <p:nvGrpSpPr>
          <p:cNvPr id="33" name="Grupo 32">
            <a:extLst>
              <a:ext uri="{FF2B5EF4-FFF2-40B4-BE49-F238E27FC236}">
                <a16:creationId xmlns:a16="http://schemas.microsoft.com/office/drawing/2014/main" id="{2C4FF00A-C889-6FDD-5AAE-B67D48854A65}"/>
              </a:ext>
            </a:extLst>
          </p:cNvPr>
          <p:cNvGrpSpPr/>
          <p:nvPr/>
        </p:nvGrpSpPr>
        <p:grpSpPr>
          <a:xfrm>
            <a:off x="117346" y="95885"/>
            <a:ext cx="6665976" cy="1452626"/>
            <a:chOff x="470065" y="1951410"/>
            <a:chExt cx="6665976" cy="1452626"/>
          </a:xfrm>
        </p:grpSpPr>
        <p:grpSp>
          <p:nvGrpSpPr>
            <p:cNvPr id="34" name="object 12">
              <a:extLst>
                <a:ext uri="{FF2B5EF4-FFF2-40B4-BE49-F238E27FC236}">
                  <a16:creationId xmlns:a16="http://schemas.microsoft.com/office/drawing/2014/main" id="{8CCC1154-B009-29B1-6E4D-0294AD5BB94B}"/>
                </a:ext>
              </a:extLst>
            </p:cNvPr>
            <p:cNvGrpSpPr/>
            <p:nvPr/>
          </p:nvGrpSpPr>
          <p:grpSpPr>
            <a:xfrm>
              <a:off x="470065" y="1951664"/>
              <a:ext cx="6665976" cy="1452372"/>
              <a:chOff x="96011" y="115823"/>
              <a:chExt cx="6665976" cy="1452372"/>
            </a:xfrm>
          </p:grpSpPr>
          <p:pic>
            <p:nvPicPr>
              <p:cNvPr id="38" name="object 13">
                <a:extLst>
                  <a:ext uri="{FF2B5EF4-FFF2-40B4-BE49-F238E27FC236}">
                    <a16:creationId xmlns:a16="http://schemas.microsoft.com/office/drawing/2014/main" id="{82520F44-D8D9-86A5-60DF-544929F1F86B}"/>
                  </a:ext>
                </a:extLst>
              </p:cNvPr>
              <p:cNvPicPr/>
              <p:nvPr/>
            </p:nvPicPr>
            <p:blipFill>
              <a:blip r:embed="rId7" cstate="print"/>
              <a:stretch>
                <a:fillRect/>
              </a:stretch>
            </p:blipFill>
            <p:spPr>
              <a:xfrm>
                <a:off x="96011" y="115823"/>
                <a:ext cx="6665976" cy="1452372"/>
              </a:xfrm>
              <a:prstGeom prst="rect">
                <a:avLst/>
              </a:prstGeom>
            </p:spPr>
          </p:pic>
          <p:pic>
            <p:nvPicPr>
              <p:cNvPr id="39" name="object 14">
                <a:extLst>
                  <a:ext uri="{FF2B5EF4-FFF2-40B4-BE49-F238E27FC236}">
                    <a16:creationId xmlns:a16="http://schemas.microsoft.com/office/drawing/2014/main" id="{03D82659-0B29-6B45-9609-5C0BD9C4D363}"/>
                  </a:ext>
                </a:extLst>
              </p:cNvPr>
              <p:cNvPicPr/>
              <p:nvPr/>
            </p:nvPicPr>
            <p:blipFill>
              <a:blip r:embed="rId8" cstate="print"/>
              <a:stretch>
                <a:fillRect/>
              </a:stretch>
            </p:blipFill>
            <p:spPr>
              <a:xfrm>
                <a:off x="142849" y="142875"/>
                <a:ext cx="6572275" cy="1358646"/>
              </a:xfrm>
              <a:prstGeom prst="rect">
                <a:avLst/>
              </a:prstGeom>
            </p:spPr>
          </p:pic>
          <p:sp>
            <p:nvSpPr>
              <p:cNvPr id="40" name="object 15">
                <a:extLst>
                  <a:ext uri="{FF2B5EF4-FFF2-40B4-BE49-F238E27FC236}">
                    <a16:creationId xmlns:a16="http://schemas.microsoft.com/office/drawing/2014/main" id="{70BAC643-879D-EF5A-7273-BB8B1C68DF45}"/>
                  </a:ext>
                </a:extLst>
              </p:cNvPr>
              <p:cNvSpPr/>
              <p:nvPr/>
            </p:nvSpPr>
            <p:spPr>
              <a:xfrm>
                <a:off x="142849" y="142875"/>
                <a:ext cx="6572884" cy="1358900"/>
              </a:xfrm>
              <a:custGeom>
                <a:avLst/>
                <a:gdLst/>
                <a:ahLst/>
                <a:cxnLst/>
                <a:rect l="l" t="t" r="r" b="b"/>
                <a:pathLst>
                  <a:path w="6572884" h="1358900">
                    <a:moveTo>
                      <a:pt x="0" y="226441"/>
                    </a:moveTo>
                    <a:lnTo>
                      <a:pt x="4600" y="180795"/>
                    </a:lnTo>
                    <a:lnTo>
                      <a:pt x="17795" y="138285"/>
                    </a:lnTo>
                    <a:lnTo>
                      <a:pt x="38673" y="99820"/>
                    </a:lnTo>
                    <a:lnTo>
                      <a:pt x="66324" y="66309"/>
                    </a:lnTo>
                    <a:lnTo>
                      <a:pt x="99837" y="38663"/>
                    </a:lnTo>
                    <a:lnTo>
                      <a:pt x="138301" y="17789"/>
                    </a:lnTo>
                    <a:lnTo>
                      <a:pt x="180806" y="4599"/>
                    </a:lnTo>
                    <a:lnTo>
                      <a:pt x="226440" y="0"/>
                    </a:lnTo>
                    <a:lnTo>
                      <a:pt x="6345834" y="0"/>
                    </a:lnTo>
                    <a:lnTo>
                      <a:pt x="6391480" y="4599"/>
                    </a:lnTo>
                    <a:lnTo>
                      <a:pt x="6433990" y="17789"/>
                    </a:lnTo>
                    <a:lnTo>
                      <a:pt x="6472455" y="38663"/>
                    </a:lnTo>
                    <a:lnTo>
                      <a:pt x="6505965" y="66309"/>
                    </a:lnTo>
                    <a:lnTo>
                      <a:pt x="6533612" y="99820"/>
                    </a:lnTo>
                    <a:lnTo>
                      <a:pt x="6554485" y="138285"/>
                    </a:lnTo>
                    <a:lnTo>
                      <a:pt x="6567676" y="180795"/>
                    </a:lnTo>
                    <a:lnTo>
                      <a:pt x="6572275" y="226441"/>
                    </a:lnTo>
                    <a:lnTo>
                      <a:pt x="6572275" y="1132204"/>
                    </a:lnTo>
                    <a:lnTo>
                      <a:pt x="6567676" y="1177850"/>
                    </a:lnTo>
                    <a:lnTo>
                      <a:pt x="6554485" y="1220360"/>
                    </a:lnTo>
                    <a:lnTo>
                      <a:pt x="6533612" y="1258825"/>
                    </a:lnTo>
                    <a:lnTo>
                      <a:pt x="6505965" y="1292336"/>
                    </a:lnTo>
                    <a:lnTo>
                      <a:pt x="6472455" y="1319982"/>
                    </a:lnTo>
                    <a:lnTo>
                      <a:pt x="6433990" y="1340856"/>
                    </a:lnTo>
                    <a:lnTo>
                      <a:pt x="6391480" y="1354046"/>
                    </a:lnTo>
                    <a:lnTo>
                      <a:pt x="6345834" y="1358646"/>
                    </a:lnTo>
                    <a:lnTo>
                      <a:pt x="226440" y="1358646"/>
                    </a:lnTo>
                    <a:lnTo>
                      <a:pt x="180806" y="1354046"/>
                    </a:lnTo>
                    <a:lnTo>
                      <a:pt x="138301" y="1340856"/>
                    </a:lnTo>
                    <a:lnTo>
                      <a:pt x="99837" y="1319982"/>
                    </a:lnTo>
                    <a:lnTo>
                      <a:pt x="66324" y="1292336"/>
                    </a:lnTo>
                    <a:lnTo>
                      <a:pt x="38673" y="1258825"/>
                    </a:lnTo>
                    <a:lnTo>
                      <a:pt x="17795" y="1220360"/>
                    </a:lnTo>
                    <a:lnTo>
                      <a:pt x="4600" y="1177850"/>
                    </a:lnTo>
                    <a:lnTo>
                      <a:pt x="0" y="1132204"/>
                    </a:lnTo>
                    <a:lnTo>
                      <a:pt x="0" y="226441"/>
                    </a:lnTo>
                    <a:close/>
                  </a:path>
                </a:pathLst>
              </a:custGeom>
              <a:ln w="9525">
                <a:solidFill>
                  <a:srgbClr val="55CE74"/>
                </a:solidFill>
              </a:ln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pic>
            <p:nvPicPr>
              <p:cNvPr id="41" name="object 16">
                <a:extLst>
                  <a:ext uri="{FF2B5EF4-FFF2-40B4-BE49-F238E27FC236}">
                    <a16:creationId xmlns:a16="http://schemas.microsoft.com/office/drawing/2014/main" id="{9B913000-1F5A-2062-BFD9-673DEAF0166D}"/>
                  </a:ext>
                </a:extLst>
              </p:cNvPr>
              <p:cNvPicPr/>
              <p:nvPr/>
            </p:nvPicPr>
            <p:blipFill>
              <a:blip r:embed="rId9" cstate="print"/>
              <a:stretch>
                <a:fillRect/>
              </a:stretch>
            </p:blipFill>
            <p:spPr>
              <a:xfrm>
                <a:off x="2500248" y="305930"/>
                <a:ext cx="1714500" cy="733945"/>
              </a:xfrm>
              <a:prstGeom prst="rect">
                <a:avLst/>
              </a:prstGeom>
            </p:spPr>
          </p:pic>
        </p:grpSp>
        <p:sp>
          <p:nvSpPr>
            <p:cNvPr id="35" name="object 16">
              <a:extLst>
                <a:ext uri="{FF2B5EF4-FFF2-40B4-BE49-F238E27FC236}">
                  <a16:creationId xmlns:a16="http://schemas.microsoft.com/office/drawing/2014/main" id="{41C2C8B8-9205-62E3-B657-12794B920D6E}"/>
                </a:ext>
              </a:extLst>
            </p:cNvPr>
            <p:cNvSpPr txBox="1"/>
            <p:nvPr/>
          </p:nvSpPr>
          <p:spPr>
            <a:xfrm>
              <a:off x="2775727" y="2875716"/>
              <a:ext cx="3332858" cy="391795"/>
            </a:xfrm>
            <a:prstGeom prst="rect">
              <a:avLst/>
            </a:prstGeom>
            <a:noFill/>
          </p:spPr>
          <p:txBody>
            <a:bodyPr vert="horz" wrap="square" lIns="0" tIns="12700" rIns="0" bIns="0" rtlCol="0">
              <a:spAutoFit/>
            </a:bodyPr>
            <a:lstStyle/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Volumen 4,  Número 1  Enero a Julio 2021</a:t>
              </a:r>
            </a:p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Revista Semestral. Venezuela</a:t>
              </a:r>
              <a:endParaRPr sz="1200" dirty="0">
                <a:latin typeface="Arial"/>
                <a:cs typeface="Arial"/>
              </a:endParaRPr>
            </a:p>
          </p:txBody>
        </p:sp>
        <p:pic>
          <p:nvPicPr>
            <p:cNvPr id="36" name="object 25">
              <a:extLst>
                <a:ext uri="{FF2B5EF4-FFF2-40B4-BE49-F238E27FC236}">
                  <a16:creationId xmlns:a16="http://schemas.microsoft.com/office/drawing/2014/main" id="{687F5F09-885B-E124-A8FB-F93B0CE9BD61}"/>
                </a:ext>
              </a:extLst>
            </p:cNvPr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470065" y="2027896"/>
              <a:ext cx="2305662" cy="1053903"/>
            </a:xfrm>
            <a:prstGeom prst="rect">
              <a:avLst/>
            </a:prstGeom>
          </p:spPr>
        </p:pic>
        <p:pic>
          <p:nvPicPr>
            <p:cNvPr id="37" name="object 31">
              <a:extLst>
                <a:ext uri="{FF2B5EF4-FFF2-40B4-BE49-F238E27FC236}">
                  <a16:creationId xmlns:a16="http://schemas.microsoft.com/office/drawing/2014/main" id="{1BBDD7A7-F138-3B78-C671-2A4FA13AF4A6}"/>
                </a:ext>
              </a:extLst>
            </p:cNvPr>
            <p:cNvPicPr/>
            <p:nvPr/>
          </p:nvPicPr>
          <p:blipFill>
            <a:blip r:embed="rId17" cstate="print"/>
            <a:stretch>
              <a:fillRect/>
            </a:stretch>
          </p:blipFill>
          <p:spPr>
            <a:xfrm>
              <a:off x="4932681" y="1951410"/>
              <a:ext cx="1805304" cy="893889"/>
            </a:xfrm>
            <a:prstGeom prst="rect">
              <a:avLst/>
            </a:prstGeom>
          </p:spPr>
        </p:pic>
      </p:grpSp>
    </p:spTree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96012" y="115823"/>
            <a:ext cx="6665976" cy="8926067"/>
            <a:chOff x="96012" y="115823"/>
            <a:chExt cx="6665976" cy="8926067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44780" y="8726423"/>
              <a:ext cx="6516624" cy="160020"/>
            </a:xfrm>
            <a:prstGeom prst="rect">
              <a:avLst/>
            </a:prstGeom>
          </p:spPr>
        </p:pic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96012" y="115823"/>
              <a:ext cx="6665976" cy="1452372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42849" y="142875"/>
              <a:ext cx="6572275" cy="1358646"/>
            </a:xfrm>
            <a:prstGeom prst="rect">
              <a:avLst/>
            </a:prstGeom>
          </p:spPr>
        </p:pic>
        <p:sp>
          <p:nvSpPr>
            <p:cNvPr id="6" name="object 6"/>
            <p:cNvSpPr/>
            <p:nvPr/>
          </p:nvSpPr>
          <p:spPr>
            <a:xfrm>
              <a:off x="142849" y="142875"/>
              <a:ext cx="6572884" cy="1358900"/>
            </a:xfrm>
            <a:custGeom>
              <a:avLst/>
              <a:gdLst/>
              <a:ahLst/>
              <a:cxnLst/>
              <a:rect l="l" t="t" r="r" b="b"/>
              <a:pathLst>
                <a:path w="6572884" h="1358900">
                  <a:moveTo>
                    <a:pt x="0" y="226441"/>
                  </a:moveTo>
                  <a:lnTo>
                    <a:pt x="4600" y="180795"/>
                  </a:lnTo>
                  <a:lnTo>
                    <a:pt x="17795" y="138285"/>
                  </a:lnTo>
                  <a:lnTo>
                    <a:pt x="38673" y="99820"/>
                  </a:lnTo>
                  <a:lnTo>
                    <a:pt x="66324" y="66309"/>
                  </a:lnTo>
                  <a:lnTo>
                    <a:pt x="99837" y="38663"/>
                  </a:lnTo>
                  <a:lnTo>
                    <a:pt x="138301" y="17789"/>
                  </a:lnTo>
                  <a:lnTo>
                    <a:pt x="180806" y="4599"/>
                  </a:lnTo>
                  <a:lnTo>
                    <a:pt x="226440" y="0"/>
                  </a:lnTo>
                  <a:lnTo>
                    <a:pt x="6345834" y="0"/>
                  </a:lnTo>
                  <a:lnTo>
                    <a:pt x="6391480" y="4599"/>
                  </a:lnTo>
                  <a:lnTo>
                    <a:pt x="6433990" y="17789"/>
                  </a:lnTo>
                  <a:lnTo>
                    <a:pt x="6472455" y="38663"/>
                  </a:lnTo>
                  <a:lnTo>
                    <a:pt x="6505965" y="66309"/>
                  </a:lnTo>
                  <a:lnTo>
                    <a:pt x="6533612" y="99820"/>
                  </a:lnTo>
                  <a:lnTo>
                    <a:pt x="6554485" y="138285"/>
                  </a:lnTo>
                  <a:lnTo>
                    <a:pt x="6567676" y="180795"/>
                  </a:lnTo>
                  <a:lnTo>
                    <a:pt x="6572275" y="226441"/>
                  </a:lnTo>
                  <a:lnTo>
                    <a:pt x="6572275" y="1132204"/>
                  </a:lnTo>
                  <a:lnTo>
                    <a:pt x="6567676" y="1177850"/>
                  </a:lnTo>
                  <a:lnTo>
                    <a:pt x="6554485" y="1220360"/>
                  </a:lnTo>
                  <a:lnTo>
                    <a:pt x="6533612" y="1258825"/>
                  </a:lnTo>
                  <a:lnTo>
                    <a:pt x="6505965" y="1292336"/>
                  </a:lnTo>
                  <a:lnTo>
                    <a:pt x="6472455" y="1319982"/>
                  </a:lnTo>
                  <a:lnTo>
                    <a:pt x="6433990" y="1340856"/>
                  </a:lnTo>
                  <a:lnTo>
                    <a:pt x="6391480" y="1354046"/>
                  </a:lnTo>
                  <a:lnTo>
                    <a:pt x="6345834" y="1358646"/>
                  </a:lnTo>
                  <a:lnTo>
                    <a:pt x="226440" y="1358646"/>
                  </a:lnTo>
                  <a:lnTo>
                    <a:pt x="180806" y="1354046"/>
                  </a:lnTo>
                  <a:lnTo>
                    <a:pt x="138301" y="1340856"/>
                  </a:lnTo>
                  <a:lnTo>
                    <a:pt x="99837" y="1319982"/>
                  </a:lnTo>
                  <a:lnTo>
                    <a:pt x="66324" y="1292336"/>
                  </a:lnTo>
                  <a:lnTo>
                    <a:pt x="38673" y="1258825"/>
                  </a:lnTo>
                  <a:lnTo>
                    <a:pt x="17795" y="1220360"/>
                  </a:lnTo>
                  <a:lnTo>
                    <a:pt x="4600" y="1177850"/>
                  </a:lnTo>
                  <a:lnTo>
                    <a:pt x="0" y="1132204"/>
                  </a:lnTo>
                  <a:lnTo>
                    <a:pt x="0" y="226441"/>
                  </a:lnTo>
                  <a:close/>
                </a:path>
              </a:pathLst>
            </a:custGeom>
            <a:ln w="9525">
              <a:solidFill>
                <a:srgbClr val="55CE7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1" name="object 11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4482083" y="1207007"/>
              <a:ext cx="284988" cy="371855"/>
            </a:xfrm>
            <a:prstGeom prst="rect">
              <a:avLst/>
            </a:prstGeom>
          </p:spPr>
        </p:pic>
        <p:pic>
          <p:nvPicPr>
            <p:cNvPr id="14" name="object 14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5606795" y="8193022"/>
              <a:ext cx="1092707" cy="848868"/>
            </a:xfrm>
            <a:prstGeom prst="rect">
              <a:avLst/>
            </a:prstGeom>
          </p:spPr>
        </p:pic>
        <p:pic>
          <p:nvPicPr>
            <p:cNvPr id="15" name="object 15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109728" y="8193022"/>
              <a:ext cx="1092708" cy="848868"/>
            </a:xfrm>
            <a:prstGeom prst="rect">
              <a:avLst/>
            </a:prstGeom>
          </p:spPr>
        </p:pic>
      </p:grpSp>
      <p:sp>
        <p:nvSpPr>
          <p:cNvPr id="16" name="object 16"/>
          <p:cNvSpPr txBox="1"/>
          <p:nvPr/>
        </p:nvSpPr>
        <p:spPr>
          <a:xfrm>
            <a:off x="239127" y="1556321"/>
            <a:ext cx="6346825" cy="4814138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75285" marR="6350" indent="-363220" algn="just">
              <a:lnSpc>
                <a:spcPct val="100000"/>
              </a:lnSpc>
              <a:spcBef>
                <a:spcPts val="1120"/>
              </a:spcBef>
            </a:pP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términos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clasificación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objetivos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educación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Milenio,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muchos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estudiosos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han </a:t>
            </a:r>
            <a:r>
              <a:rPr sz="1200" dirty="0">
                <a:latin typeface="Times New Roman"/>
                <a:cs typeface="Times New Roman"/>
              </a:rPr>
              <a:t>implementado</a:t>
            </a:r>
            <a:r>
              <a:rPr sz="1200" spc="4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0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4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ámbito</a:t>
            </a:r>
            <a:r>
              <a:rPr sz="1200" spc="4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48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4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afectividad</a:t>
            </a:r>
            <a:r>
              <a:rPr sz="1200" spc="4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interesa</a:t>
            </a:r>
            <a:r>
              <a:rPr sz="1200" spc="4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destacar</a:t>
            </a:r>
            <a:r>
              <a:rPr sz="1200" spc="4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4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siguientes</a:t>
            </a:r>
            <a:r>
              <a:rPr sz="1200" spc="49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aspectos: </a:t>
            </a:r>
            <a:r>
              <a:rPr sz="1200" b="1" i="1" dirty="0">
                <a:latin typeface="Times New Roman"/>
                <a:cs typeface="Times New Roman"/>
              </a:rPr>
              <a:t>Preferencia</a:t>
            </a:r>
            <a:r>
              <a:rPr sz="1200" b="1" i="1" spc="320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por</a:t>
            </a:r>
            <a:r>
              <a:rPr sz="1200" b="1" i="1" spc="310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un</a:t>
            </a:r>
            <a:r>
              <a:rPr sz="1200" b="1" i="1" spc="305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valor</a:t>
            </a:r>
            <a:r>
              <a:rPr sz="1200" dirty="0">
                <a:latin typeface="Times New Roman"/>
                <a:cs typeface="Times New Roman"/>
              </a:rPr>
              <a:t>:</a:t>
            </a:r>
            <a:r>
              <a:rPr sz="1200" spc="3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Implica</a:t>
            </a:r>
            <a:r>
              <a:rPr sz="1200" spc="3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</a:t>
            </a:r>
            <a:r>
              <a:rPr sz="1200" spc="3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sólo</a:t>
            </a:r>
            <a:r>
              <a:rPr sz="1200" spc="3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3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grado</a:t>
            </a:r>
            <a:r>
              <a:rPr sz="1200" spc="3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mayor</a:t>
            </a:r>
            <a:r>
              <a:rPr sz="1200" spc="3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aceptación</a:t>
            </a:r>
            <a:r>
              <a:rPr sz="1200" spc="3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hacia</a:t>
            </a:r>
            <a:r>
              <a:rPr sz="1200" spc="3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30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valor </a:t>
            </a:r>
            <a:r>
              <a:rPr sz="1200" dirty="0">
                <a:latin typeface="Times New Roman"/>
                <a:cs typeface="Times New Roman"/>
              </a:rPr>
              <a:t>determinado,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sino,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además,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individuo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esté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tan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comprometido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él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buscarlo, </a:t>
            </a:r>
            <a:r>
              <a:rPr sz="1200" dirty="0">
                <a:latin typeface="Times New Roman"/>
                <a:cs typeface="Times New Roman"/>
              </a:rPr>
              <a:t>desearlo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intentar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obtenerlo,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compromiso,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cual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refiere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define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convicción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spc="-50" dirty="0">
                <a:latin typeface="Times New Roman"/>
                <a:cs typeface="Times New Roman"/>
              </a:rPr>
              <a:t>y </a:t>
            </a:r>
            <a:r>
              <a:rPr sz="1200" dirty="0">
                <a:latin typeface="Times New Roman"/>
                <a:cs typeface="Times New Roman"/>
              </a:rPr>
              <a:t>certeza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firme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aceptación afectiva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comportamiento o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conducta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derivados de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aceptación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preferencia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valor.</a:t>
            </a:r>
            <a:endParaRPr sz="1200" dirty="0">
              <a:latin typeface="Times New Roman"/>
              <a:cs typeface="Times New Roman"/>
            </a:endParaRPr>
          </a:p>
          <a:p>
            <a:pPr marL="375285" marR="7620" indent="-36322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otra parte,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está </a:t>
            </a:r>
            <a:r>
              <a:rPr sz="1200" b="1" i="1" dirty="0">
                <a:latin typeface="Times New Roman"/>
                <a:cs typeface="Times New Roman"/>
              </a:rPr>
              <a:t>la</a:t>
            </a:r>
            <a:r>
              <a:rPr sz="1200" b="1" i="1" spc="-10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organización</a:t>
            </a:r>
            <a:r>
              <a:rPr sz="1200" dirty="0">
                <a:latin typeface="Times New Roman"/>
                <a:cs typeface="Times New Roman"/>
              </a:rPr>
              <a:t>,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cuya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tarea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educación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consiste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relacionar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unos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valores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otros,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comparándolos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procurando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buscar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lugar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deban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tener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–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jerarquía.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sistema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elabora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progresivamente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someterlo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constantes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cambios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cuando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incorporan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nuevos </a:t>
            </a:r>
            <a:r>
              <a:rPr sz="1200" dirty="0">
                <a:latin typeface="Times New Roman"/>
                <a:cs typeface="Times New Roman"/>
              </a:rPr>
              <a:t>valores.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persona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puede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caracterizarse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valor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sistema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valores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cuando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llega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un </a:t>
            </a:r>
            <a:r>
              <a:rPr sz="1200" dirty="0">
                <a:latin typeface="Times New Roman"/>
                <a:cs typeface="Times New Roman"/>
              </a:rPr>
              <a:t>proceso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interiorización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dedicación a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valor.</a:t>
            </a:r>
            <a:endParaRPr sz="1200" dirty="0">
              <a:latin typeface="Times New Roman"/>
              <a:cs typeface="Times New Roman"/>
            </a:endParaRPr>
          </a:p>
          <a:p>
            <a:pPr marL="375285" marR="5715" indent="-36322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último,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educación</a:t>
            </a:r>
            <a:r>
              <a:rPr sz="1200" b="1" i="1" spc="60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en</a:t>
            </a:r>
            <a:r>
              <a:rPr sz="1200" b="1" i="1" spc="50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valores</a:t>
            </a:r>
            <a:r>
              <a:rPr sz="1200" b="1" i="1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hoy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día,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dimensiones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educativas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más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relevantes.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respuesta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esta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necesidad,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han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surgido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diversas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corrientes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métodos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connotados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educación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humanista,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cual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promueve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engrandecimiento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ser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humano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enriqueciendo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el </a:t>
            </a:r>
            <a:r>
              <a:rPr sz="1200" dirty="0">
                <a:latin typeface="Times New Roman"/>
                <a:cs typeface="Times New Roman"/>
              </a:rPr>
              <a:t>interés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todos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actores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educativos,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visto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educación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valores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forma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parte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responsabilidad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educador.</a:t>
            </a:r>
            <a:endParaRPr sz="1200" dirty="0">
              <a:latin typeface="Times New Roman"/>
              <a:cs typeface="Times New Roman"/>
            </a:endParaRPr>
          </a:p>
          <a:p>
            <a:pPr marL="375285" marR="5080" indent="-363220" algn="just">
              <a:lnSpc>
                <a:spcPct val="99700"/>
              </a:lnSpc>
              <a:spcBef>
                <a:spcPts val="10"/>
              </a:spcBef>
            </a:pPr>
            <a:r>
              <a:rPr sz="1200" spc="-10" dirty="0">
                <a:latin typeface="Times New Roman"/>
                <a:cs typeface="Times New Roman"/>
              </a:rPr>
              <a:t>Tengo</a:t>
            </a:r>
            <a:r>
              <a:rPr sz="1200" dirty="0">
                <a:latin typeface="Times New Roman"/>
                <a:cs typeface="Times New Roman"/>
              </a:rPr>
              <a:t> la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plena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convicción de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 sistema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social es el primer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agente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promoción de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valores, </a:t>
            </a:r>
            <a:r>
              <a:rPr sz="1200" spc="-25" dirty="0">
                <a:latin typeface="Times New Roman"/>
                <a:cs typeface="Times New Roman"/>
              </a:rPr>
              <a:t>ya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4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40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4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primer</a:t>
            </a:r>
            <a:r>
              <a:rPr sz="1200" spc="4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contexto</a:t>
            </a:r>
            <a:r>
              <a:rPr sz="1200" spc="4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donde</a:t>
            </a:r>
            <a:r>
              <a:rPr sz="1200" spc="4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4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aprenden</a:t>
            </a:r>
            <a:r>
              <a:rPr sz="1200" spc="40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40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reglas</a:t>
            </a:r>
            <a:r>
              <a:rPr sz="1200" spc="4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sociales.</a:t>
            </a:r>
            <a:r>
              <a:rPr sz="1200" spc="4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40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grupo</a:t>
            </a:r>
            <a:r>
              <a:rPr sz="1200" spc="40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social</a:t>
            </a:r>
            <a:r>
              <a:rPr sz="1200" spc="41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tiene </a:t>
            </a:r>
            <a:r>
              <a:rPr sz="1200" dirty="0">
                <a:latin typeface="Times New Roman"/>
                <a:cs typeface="Times New Roman"/>
              </a:rPr>
              <a:t>características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únicas,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posibilita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eficacia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permanencia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valores.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decir,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soñamos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orden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social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más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justo,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pretendemos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ejerza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solidaridad,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haya </a:t>
            </a:r>
            <a:r>
              <a:rPr sz="1200" dirty="0">
                <a:latin typeface="Times New Roman"/>
                <a:cs typeface="Times New Roman"/>
              </a:rPr>
              <a:t>respeto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vida,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libertad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dignidad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seres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humanos,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busca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paz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felicidad,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necesario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tener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muy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cuenta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tanto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institución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universitaria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entorno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social,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spc="-50" dirty="0">
                <a:latin typeface="Times New Roman"/>
                <a:cs typeface="Times New Roman"/>
              </a:rPr>
              <a:t>y </a:t>
            </a:r>
            <a:r>
              <a:rPr sz="1200" dirty="0">
                <a:latin typeface="Times New Roman"/>
                <a:cs typeface="Times New Roman"/>
              </a:rPr>
              <a:t>dentro</a:t>
            </a:r>
            <a:r>
              <a:rPr sz="1200" spc="3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ésta</a:t>
            </a:r>
            <a:r>
              <a:rPr sz="1200" spc="3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3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rol</a:t>
            </a:r>
            <a:r>
              <a:rPr sz="1200" spc="3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docente</a:t>
            </a:r>
            <a:r>
              <a:rPr sz="1200" spc="3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3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3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sea</a:t>
            </a:r>
            <a:r>
              <a:rPr sz="1200" spc="3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posible</a:t>
            </a:r>
            <a:r>
              <a:rPr sz="1200" spc="3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3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búsqueda</a:t>
            </a:r>
            <a:r>
              <a:rPr sz="1200" spc="3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3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cumplimiento</a:t>
            </a:r>
            <a:r>
              <a:rPr sz="1200" spc="3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3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los </a:t>
            </a:r>
            <a:r>
              <a:rPr sz="1200" dirty="0">
                <a:latin typeface="Times New Roman"/>
                <a:cs typeface="Times New Roman"/>
              </a:rPr>
              <a:t>contenidos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curriculares,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pero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también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sea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hecho que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promuevan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 valores, la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moral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0" dirty="0">
                <a:latin typeface="Times New Roman"/>
                <a:cs typeface="Times New Roman"/>
              </a:rPr>
              <a:t>e </a:t>
            </a:r>
            <a:r>
              <a:rPr sz="1200" dirty="0">
                <a:latin typeface="Times New Roman"/>
                <a:cs typeface="Times New Roman"/>
              </a:rPr>
              <a:t>respeto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buenas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costumbres.</a:t>
            </a:r>
            <a:endParaRPr sz="1200" dirty="0">
              <a:latin typeface="Times New Roman"/>
              <a:cs typeface="Times New Roman"/>
            </a:endParaRPr>
          </a:p>
        </p:txBody>
      </p:sp>
      <p:pic>
        <p:nvPicPr>
          <p:cNvPr id="17" name="object 17"/>
          <p:cNvPicPr/>
          <p:nvPr/>
        </p:nvPicPr>
        <p:blipFill>
          <a:blip r:embed="rId7" cstate="print"/>
          <a:stretch>
            <a:fillRect/>
          </a:stretch>
        </p:blipFill>
        <p:spPr>
          <a:xfrm>
            <a:off x="1268755" y="6441275"/>
            <a:ext cx="4442079" cy="1225842"/>
          </a:xfrm>
          <a:prstGeom prst="rect">
            <a:avLst/>
          </a:prstGeom>
        </p:spPr>
      </p:pic>
      <p:sp>
        <p:nvSpPr>
          <p:cNvPr id="18" name="object 18"/>
          <p:cNvSpPr txBox="1"/>
          <p:nvPr/>
        </p:nvSpPr>
        <p:spPr>
          <a:xfrm>
            <a:off x="293014" y="7696961"/>
            <a:ext cx="5377815" cy="133985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Times New Roman"/>
                <a:cs typeface="Times New Roman"/>
              </a:rPr>
              <a:t>Gráfico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1.</a:t>
            </a:r>
            <a:r>
              <a:rPr sz="1200" b="1" spc="-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Representación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Holográfica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Fenomenológica de</a:t>
            </a:r>
            <a:r>
              <a:rPr sz="1200" spc="-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Construcción</a:t>
            </a:r>
            <a:r>
              <a:rPr sz="1200" spc="-5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Teórica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1200" b="1" dirty="0">
                <a:latin typeface="Times New Roman"/>
                <a:cs typeface="Times New Roman"/>
              </a:rPr>
              <a:t>Fuente: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Castillo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(2018)</a:t>
            </a:r>
            <a:endParaRPr sz="1200">
              <a:latin typeface="Times New Roman"/>
              <a:cs typeface="Times New Roman"/>
            </a:endParaRPr>
          </a:p>
          <a:p>
            <a:pPr marL="1085850" marR="5080" algn="ctr">
              <a:lnSpc>
                <a:spcPct val="98700"/>
              </a:lnSpc>
              <a:spcBef>
                <a:spcPts val="1130"/>
              </a:spcBef>
            </a:pPr>
            <a:r>
              <a:rPr sz="1200" b="1" dirty="0">
                <a:latin typeface="Times New Roman"/>
                <a:cs typeface="Times New Roman"/>
              </a:rPr>
              <a:t>Educación</a:t>
            </a:r>
            <a:r>
              <a:rPr sz="1200" b="1" spc="-6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Universitaria: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Una</a:t>
            </a:r>
            <a:r>
              <a:rPr sz="1200" b="1" spc="-4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Hermeneusis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Fenomenológica</a:t>
            </a:r>
            <a:r>
              <a:rPr sz="1200" b="1" spc="-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</a:t>
            </a:r>
            <a:r>
              <a:rPr sz="1200" b="1" spc="-55" dirty="0">
                <a:latin typeface="Times New Roman"/>
                <a:cs typeface="Times New Roman"/>
              </a:rPr>
              <a:t> </a:t>
            </a:r>
            <a:r>
              <a:rPr sz="1200" b="1" spc="-25" dirty="0">
                <a:latin typeface="Times New Roman"/>
                <a:cs typeface="Times New Roman"/>
              </a:rPr>
              <a:t>la </a:t>
            </a:r>
            <a:r>
              <a:rPr sz="1200" b="1" dirty="0">
                <a:latin typeface="Times New Roman"/>
                <a:cs typeface="Times New Roman"/>
              </a:rPr>
              <a:t>Calidad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Humana</a:t>
            </a:r>
            <a:r>
              <a:rPr sz="1200" b="1" spc="-3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los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Egresados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del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Área de</a:t>
            </a:r>
            <a:r>
              <a:rPr sz="1200" b="1" spc="-10" dirty="0">
                <a:latin typeface="Times New Roman"/>
                <a:cs typeface="Times New Roman"/>
              </a:rPr>
              <a:t> Ciencias </a:t>
            </a:r>
            <a:r>
              <a:rPr sz="1200" b="1" dirty="0">
                <a:latin typeface="Times New Roman"/>
                <a:cs typeface="Times New Roman"/>
              </a:rPr>
              <a:t>Económicas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la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Universidad</a:t>
            </a:r>
            <a:r>
              <a:rPr sz="1200" b="1" spc="-5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“Rómulo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Gallegos</a:t>
            </a:r>
            <a:endParaRPr sz="1200">
              <a:latin typeface="Times New Roman"/>
              <a:cs typeface="Times New Roman"/>
            </a:endParaRPr>
          </a:p>
          <a:p>
            <a:pPr marL="1035685" algn="ctr">
              <a:lnSpc>
                <a:spcPct val="100000"/>
              </a:lnSpc>
              <a:spcBef>
                <a:spcPts val="630"/>
              </a:spcBef>
            </a:pPr>
            <a:r>
              <a:rPr sz="1200" b="1" spc="-35" dirty="0">
                <a:latin typeface="Times New Roman"/>
                <a:cs typeface="Times New Roman"/>
              </a:rPr>
              <a:t>Dr.</a:t>
            </a:r>
            <a:r>
              <a:rPr sz="1200" b="1" spc="-4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Rolando</a:t>
            </a:r>
            <a:r>
              <a:rPr sz="1200" b="1" spc="-8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Allexer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Castillo</a:t>
            </a:r>
            <a:r>
              <a:rPr sz="1200" b="1" spc="-50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Villanueva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6661531" y="8957259"/>
            <a:ext cx="17780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spc="-25" dirty="0">
                <a:latin typeface="Times New Roman"/>
                <a:cs typeface="Times New Roman"/>
              </a:rPr>
              <a:t>18</a:t>
            </a:r>
            <a:endParaRPr sz="1200">
              <a:latin typeface="Times New Roman"/>
              <a:cs typeface="Times New Roman"/>
            </a:endParaRPr>
          </a:p>
        </p:txBody>
      </p:sp>
      <p:grpSp>
        <p:nvGrpSpPr>
          <p:cNvPr id="21" name="Grupo 20">
            <a:extLst>
              <a:ext uri="{FF2B5EF4-FFF2-40B4-BE49-F238E27FC236}">
                <a16:creationId xmlns:a16="http://schemas.microsoft.com/office/drawing/2014/main" id="{5BEB9700-2BD1-C1A4-72B8-F0518A448A5A}"/>
              </a:ext>
            </a:extLst>
          </p:cNvPr>
          <p:cNvGrpSpPr/>
          <p:nvPr/>
        </p:nvGrpSpPr>
        <p:grpSpPr>
          <a:xfrm>
            <a:off x="192024" y="99280"/>
            <a:ext cx="6472351" cy="1452626"/>
            <a:chOff x="470065" y="1951410"/>
            <a:chExt cx="6665976" cy="1452626"/>
          </a:xfrm>
        </p:grpSpPr>
        <p:grpSp>
          <p:nvGrpSpPr>
            <p:cNvPr id="22" name="object 12">
              <a:extLst>
                <a:ext uri="{FF2B5EF4-FFF2-40B4-BE49-F238E27FC236}">
                  <a16:creationId xmlns:a16="http://schemas.microsoft.com/office/drawing/2014/main" id="{AB88B27C-8457-2276-A363-82D598913DC5}"/>
                </a:ext>
              </a:extLst>
            </p:cNvPr>
            <p:cNvGrpSpPr/>
            <p:nvPr/>
          </p:nvGrpSpPr>
          <p:grpSpPr>
            <a:xfrm>
              <a:off x="470065" y="1951664"/>
              <a:ext cx="6665976" cy="1452372"/>
              <a:chOff x="96011" y="115823"/>
              <a:chExt cx="6665976" cy="1452372"/>
            </a:xfrm>
          </p:grpSpPr>
          <p:pic>
            <p:nvPicPr>
              <p:cNvPr id="26" name="object 13">
                <a:extLst>
                  <a:ext uri="{FF2B5EF4-FFF2-40B4-BE49-F238E27FC236}">
                    <a16:creationId xmlns:a16="http://schemas.microsoft.com/office/drawing/2014/main" id="{BA0EF2FE-B1F5-3A86-50D1-0AA99E5BCC33}"/>
                  </a:ext>
                </a:extLst>
              </p:cNvPr>
              <p:cNvPicPr/>
              <p:nvPr/>
            </p:nvPicPr>
            <p:blipFill>
              <a:blip r:embed="rId3" cstate="print"/>
              <a:stretch>
                <a:fillRect/>
              </a:stretch>
            </p:blipFill>
            <p:spPr>
              <a:xfrm>
                <a:off x="96011" y="115823"/>
                <a:ext cx="6665976" cy="1452372"/>
              </a:xfrm>
              <a:prstGeom prst="rect">
                <a:avLst/>
              </a:prstGeom>
            </p:spPr>
          </p:pic>
          <p:pic>
            <p:nvPicPr>
              <p:cNvPr id="27" name="object 14">
                <a:extLst>
                  <a:ext uri="{FF2B5EF4-FFF2-40B4-BE49-F238E27FC236}">
                    <a16:creationId xmlns:a16="http://schemas.microsoft.com/office/drawing/2014/main" id="{45B71659-C509-EBC2-FD66-B18F1669894C}"/>
                  </a:ext>
                </a:extLst>
              </p:cNvPr>
              <p:cNvPicPr/>
              <p:nvPr/>
            </p:nvPicPr>
            <p:blipFill>
              <a:blip r:embed="rId4" cstate="print"/>
              <a:stretch>
                <a:fillRect/>
              </a:stretch>
            </p:blipFill>
            <p:spPr>
              <a:xfrm>
                <a:off x="142849" y="142875"/>
                <a:ext cx="6572275" cy="1358646"/>
              </a:xfrm>
              <a:prstGeom prst="rect">
                <a:avLst/>
              </a:prstGeom>
            </p:spPr>
          </p:pic>
          <p:sp>
            <p:nvSpPr>
              <p:cNvPr id="28" name="object 15">
                <a:extLst>
                  <a:ext uri="{FF2B5EF4-FFF2-40B4-BE49-F238E27FC236}">
                    <a16:creationId xmlns:a16="http://schemas.microsoft.com/office/drawing/2014/main" id="{1B8B9C76-56F5-41FC-F0DF-47BE3CE522B3}"/>
                  </a:ext>
                </a:extLst>
              </p:cNvPr>
              <p:cNvSpPr/>
              <p:nvPr/>
            </p:nvSpPr>
            <p:spPr>
              <a:xfrm>
                <a:off x="142849" y="142875"/>
                <a:ext cx="6572884" cy="1358900"/>
              </a:xfrm>
              <a:custGeom>
                <a:avLst/>
                <a:gdLst/>
                <a:ahLst/>
                <a:cxnLst/>
                <a:rect l="l" t="t" r="r" b="b"/>
                <a:pathLst>
                  <a:path w="6572884" h="1358900">
                    <a:moveTo>
                      <a:pt x="0" y="226441"/>
                    </a:moveTo>
                    <a:lnTo>
                      <a:pt x="4600" y="180795"/>
                    </a:lnTo>
                    <a:lnTo>
                      <a:pt x="17795" y="138285"/>
                    </a:lnTo>
                    <a:lnTo>
                      <a:pt x="38673" y="99820"/>
                    </a:lnTo>
                    <a:lnTo>
                      <a:pt x="66324" y="66309"/>
                    </a:lnTo>
                    <a:lnTo>
                      <a:pt x="99837" y="38663"/>
                    </a:lnTo>
                    <a:lnTo>
                      <a:pt x="138301" y="17789"/>
                    </a:lnTo>
                    <a:lnTo>
                      <a:pt x="180806" y="4599"/>
                    </a:lnTo>
                    <a:lnTo>
                      <a:pt x="226440" y="0"/>
                    </a:lnTo>
                    <a:lnTo>
                      <a:pt x="6345834" y="0"/>
                    </a:lnTo>
                    <a:lnTo>
                      <a:pt x="6391480" y="4599"/>
                    </a:lnTo>
                    <a:lnTo>
                      <a:pt x="6433990" y="17789"/>
                    </a:lnTo>
                    <a:lnTo>
                      <a:pt x="6472455" y="38663"/>
                    </a:lnTo>
                    <a:lnTo>
                      <a:pt x="6505965" y="66309"/>
                    </a:lnTo>
                    <a:lnTo>
                      <a:pt x="6533612" y="99820"/>
                    </a:lnTo>
                    <a:lnTo>
                      <a:pt x="6554485" y="138285"/>
                    </a:lnTo>
                    <a:lnTo>
                      <a:pt x="6567676" y="180795"/>
                    </a:lnTo>
                    <a:lnTo>
                      <a:pt x="6572275" y="226441"/>
                    </a:lnTo>
                    <a:lnTo>
                      <a:pt x="6572275" y="1132204"/>
                    </a:lnTo>
                    <a:lnTo>
                      <a:pt x="6567676" y="1177850"/>
                    </a:lnTo>
                    <a:lnTo>
                      <a:pt x="6554485" y="1220360"/>
                    </a:lnTo>
                    <a:lnTo>
                      <a:pt x="6533612" y="1258825"/>
                    </a:lnTo>
                    <a:lnTo>
                      <a:pt x="6505965" y="1292336"/>
                    </a:lnTo>
                    <a:lnTo>
                      <a:pt x="6472455" y="1319982"/>
                    </a:lnTo>
                    <a:lnTo>
                      <a:pt x="6433990" y="1340856"/>
                    </a:lnTo>
                    <a:lnTo>
                      <a:pt x="6391480" y="1354046"/>
                    </a:lnTo>
                    <a:lnTo>
                      <a:pt x="6345834" y="1358646"/>
                    </a:lnTo>
                    <a:lnTo>
                      <a:pt x="226440" y="1358646"/>
                    </a:lnTo>
                    <a:lnTo>
                      <a:pt x="180806" y="1354046"/>
                    </a:lnTo>
                    <a:lnTo>
                      <a:pt x="138301" y="1340856"/>
                    </a:lnTo>
                    <a:lnTo>
                      <a:pt x="99837" y="1319982"/>
                    </a:lnTo>
                    <a:lnTo>
                      <a:pt x="66324" y="1292336"/>
                    </a:lnTo>
                    <a:lnTo>
                      <a:pt x="38673" y="1258825"/>
                    </a:lnTo>
                    <a:lnTo>
                      <a:pt x="17795" y="1220360"/>
                    </a:lnTo>
                    <a:lnTo>
                      <a:pt x="4600" y="1177850"/>
                    </a:lnTo>
                    <a:lnTo>
                      <a:pt x="0" y="1132204"/>
                    </a:lnTo>
                    <a:lnTo>
                      <a:pt x="0" y="226441"/>
                    </a:lnTo>
                    <a:close/>
                  </a:path>
                </a:pathLst>
              </a:custGeom>
              <a:ln w="9525">
                <a:solidFill>
                  <a:srgbClr val="55CE74"/>
                </a:solidFill>
              </a:ln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pic>
            <p:nvPicPr>
              <p:cNvPr id="29" name="object 16">
                <a:extLst>
                  <a:ext uri="{FF2B5EF4-FFF2-40B4-BE49-F238E27FC236}">
                    <a16:creationId xmlns:a16="http://schemas.microsoft.com/office/drawing/2014/main" id="{3164C1E4-B6EF-EF73-6356-4DC0FD681077}"/>
                  </a:ext>
                </a:extLst>
              </p:cNvPr>
              <p:cNvPicPr/>
              <p:nvPr/>
            </p:nvPicPr>
            <p:blipFill>
              <a:blip r:embed="rId8" cstate="print"/>
              <a:stretch>
                <a:fillRect/>
              </a:stretch>
            </p:blipFill>
            <p:spPr>
              <a:xfrm>
                <a:off x="2500248" y="305930"/>
                <a:ext cx="1714500" cy="733945"/>
              </a:xfrm>
              <a:prstGeom prst="rect">
                <a:avLst/>
              </a:prstGeom>
            </p:spPr>
          </p:pic>
        </p:grpSp>
        <p:sp>
          <p:nvSpPr>
            <p:cNvPr id="23" name="object 16">
              <a:extLst>
                <a:ext uri="{FF2B5EF4-FFF2-40B4-BE49-F238E27FC236}">
                  <a16:creationId xmlns:a16="http://schemas.microsoft.com/office/drawing/2014/main" id="{D2761E00-46F3-1A06-F619-28B3539528D6}"/>
                </a:ext>
              </a:extLst>
            </p:cNvPr>
            <p:cNvSpPr txBox="1"/>
            <p:nvPr/>
          </p:nvSpPr>
          <p:spPr>
            <a:xfrm>
              <a:off x="2775727" y="2875716"/>
              <a:ext cx="3332858" cy="391795"/>
            </a:xfrm>
            <a:prstGeom prst="rect">
              <a:avLst/>
            </a:prstGeom>
            <a:noFill/>
          </p:spPr>
          <p:txBody>
            <a:bodyPr vert="horz" wrap="square" lIns="0" tIns="12700" rIns="0" bIns="0" rtlCol="0">
              <a:spAutoFit/>
            </a:bodyPr>
            <a:lstStyle/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Volumen 4,  Número 1  Enero a Julio 2021</a:t>
              </a:r>
            </a:p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Revista Semestral. Venezuela</a:t>
              </a:r>
              <a:endParaRPr sz="1200" dirty="0">
                <a:latin typeface="Arial"/>
                <a:cs typeface="Arial"/>
              </a:endParaRPr>
            </a:p>
          </p:txBody>
        </p:sp>
        <p:pic>
          <p:nvPicPr>
            <p:cNvPr id="24" name="object 25">
              <a:extLst>
                <a:ext uri="{FF2B5EF4-FFF2-40B4-BE49-F238E27FC236}">
                  <a16:creationId xmlns:a16="http://schemas.microsoft.com/office/drawing/2014/main" id="{D53CD33D-0315-BEDF-D863-5DA97D218733}"/>
                </a:ext>
              </a:extLst>
            </p:cNvPr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470065" y="2027896"/>
              <a:ext cx="2305662" cy="1053903"/>
            </a:xfrm>
            <a:prstGeom prst="rect">
              <a:avLst/>
            </a:prstGeom>
          </p:spPr>
        </p:pic>
        <p:pic>
          <p:nvPicPr>
            <p:cNvPr id="25" name="object 31">
              <a:extLst>
                <a:ext uri="{FF2B5EF4-FFF2-40B4-BE49-F238E27FC236}">
                  <a16:creationId xmlns:a16="http://schemas.microsoft.com/office/drawing/2014/main" id="{E5D9EFBC-59C6-00D0-C130-1E611D2523A7}"/>
                </a:ext>
              </a:extLst>
            </p:cNvPr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4932681" y="1951410"/>
              <a:ext cx="1805304" cy="893889"/>
            </a:xfrm>
            <a:prstGeom prst="rect">
              <a:avLst/>
            </a:prstGeom>
          </p:spPr>
        </p:pic>
      </p:grpSp>
    </p:spTree>
  </p:cSld>
  <p:clrMapOvr>
    <a:masterClrMapping/>
  </p:clrMapOvr>
</p:sld>
</file>

<file path=ppt/slides/slide18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105155" y="3043430"/>
            <a:ext cx="6647815" cy="5835650"/>
            <a:chOff x="105155" y="3043430"/>
            <a:chExt cx="6647815" cy="5835650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05155" y="3043430"/>
              <a:ext cx="6647687" cy="5835391"/>
            </a:xfrm>
            <a:prstGeom prst="rect">
              <a:avLst/>
            </a:prstGeom>
          </p:spPr>
        </p:pic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42849" y="3062414"/>
              <a:ext cx="6572250" cy="5758053"/>
            </a:xfrm>
            <a:prstGeom prst="rect">
              <a:avLst/>
            </a:prstGeom>
          </p:spPr>
        </p:pic>
        <p:sp>
          <p:nvSpPr>
            <p:cNvPr id="5" name="object 5"/>
            <p:cNvSpPr/>
            <p:nvPr/>
          </p:nvSpPr>
          <p:spPr>
            <a:xfrm>
              <a:off x="142849" y="3062414"/>
              <a:ext cx="6572250" cy="5758180"/>
            </a:xfrm>
            <a:custGeom>
              <a:avLst/>
              <a:gdLst/>
              <a:ahLst/>
              <a:cxnLst/>
              <a:rect l="l" t="t" r="r" b="b"/>
              <a:pathLst>
                <a:path w="6572250" h="5758180">
                  <a:moveTo>
                    <a:pt x="0" y="5758053"/>
                  </a:moveTo>
                  <a:lnTo>
                    <a:pt x="6572250" y="5758053"/>
                  </a:lnTo>
                  <a:lnTo>
                    <a:pt x="6572250" y="0"/>
                  </a:lnTo>
                  <a:lnTo>
                    <a:pt x="0" y="0"/>
                  </a:lnTo>
                  <a:lnTo>
                    <a:pt x="0" y="5758053"/>
                  </a:lnTo>
                  <a:close/>
                </a:path>
              </a:pathLst>
            </a:custGeom>
            <a:ln w="9525">
              <a:solidFill>
                <a:srgbClr val="55CE7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" name="object 6"/>
          <p:cNvGrpSpPr/>
          <p:nvPr/>
        </p:nvGrpSpPr>
        <p:grpSpPr>
          <a:xfrm>
            <a:off x="105155" y="124968"/>
            <a:ext cx="6647815" cy="1193800"/>
            <a:chOff x="105155" y="124968"/>
            <a:chExt cx="6647815" cy="1193800"/>
          </a:xfrm>
        </p:grpSpPr>
        <p:pic>
          <p:nvPicPr>
            <p:cNvPr id="7" name="object 7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05155" y="124968"/>
              <a:ext cx="6647687" cy="1193291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142849" y="142875"/>
              <a:ext cx="6572275" cy="1116710"/>
            </a:xfrm>
            <a:prstGeom prst="rect">
              <a:avLst/>
            </a:prstGeom>
          </p:spPr>
        </p:pic>
        <p:sp>
          <p:nvSpPr>
            <p:cNvPr id="9" name="object 9"/>
            <p:cNvSpPr/>
            <p:nvPr/>
          </p:nvSpPr>
          <p:spPr>
            <a:xfrm>
              <a:off x="142849" y="142875"/>
              <a:ext cx="6572884" cy="1116965"/>
            </a:xfrm>
            <a:custGeom>
              <a:avLst/>
              <a:gdLst/>
              <a:ahLst/>
              <a:cxnLst/>
              <a:rect l="l" t="t" r="r" b="b"/>
              <a:pathLst>
                <a:path w="6572884" h="1116965">
                  <a:moveTo>
                    <a:pt x="0" y="186181"/>
                  </a:moveTo>
                  <a:lnTo>
                    <a:pt x="6649" y="136671"/>
                  </a:lnTo>
                  <a:lnTo>
                    <a:pt x="25413" y="92192"/>
                  </a:lnTo>
                  <a:lnTo>
                    <a:pt x="54517" y="54514"/>
                  </a:lnTo>
                  <a:lnTo>
                    <a:pt x="92188" y="25409"/>
                  </a:lnTo>
                  <a:lnTo>
                    <a:pt x="136651" y="6647"/>
                  </a:lnTo>
                  <a:lnTo>
                    <a:pt x="186131" y="0"/>
                  </a:lnTo>
                  <a:lnTo>
                    <a:pt x="6386093" y="0"/>
                  </a:lnTo>
                  <a:lnTo>
                    <a:pt x="6435603" y="6647"/>
                  </a:lnTo>
                  <a:lnTo>
                    <a:pt x="6480082" y="25409"/>
                  </a:lnTo>
                  <a:lnTo>
                    <a:pt x="6517760" y="54514"/>
                  </a:lnTo>
                  <a:lnTo>
                    <a:pt x="6546865" y="92192"/>
                  </a:lnTo>
                  <a:lnTo>
                    <a:pt x="6565627" y="136671"/>
                  </a:lnTo>
                  <a:lnTo>
                    <a:pt x="6572275" y="186181"/>
                  </a:lnTo>
                  <a:lnTo>
                    <a:pt x="6572275" y="930655"/>
                  </a:lnTo>
                  <a:lnTo>
                    <a:pt x="6565627" y="980112"/>
                  </a:lnTo>
                  <a:lnTo>
                    <a:pt x="6546865" y="1024556"/>
                  </a:lnTo>
                  <a:lnTo>
                    <a:pt x="6517760" y="1062212"/>
                  </a:lnTo>
                  <a:lnTo>
                    <a:pt x="6480082" y="1091306"/>
                  </a:lnTo>
                  <a:lnTo>
                    <a:pt x="6435603" y="1110064"/>
                  </a:lnTo>
                  <a:lnTo>
                    <a:pt x="6386093" y="1116710"/>
                  </a:lnTo>
                  <a:lnTo>
                    <a:pt x="186131" y="1116710"/>
                  </a:lnTo>
                  <a:lnTo>
                    <a:pt x="136651" y="1110064"/>
                  </a:lnTo>
                  <a:lnTo>
                    <a:pt x="92188" y="1091306"/>
                  </a:lnTo>
                  <a:lnTo>
                    <a:pt x="54517" y="1062212"/>
                  </a:lnTo>
                  <a:lnTo>
                    <a:pt x="25413" y="1024556"/>
                  </a:lnTo>
                  <a:lnTo>
                    <a:pt x="6649" y="980112"/>
                  </a:lnTo>
                  <a:lnTo>
                    <a:pt x="0" y="930655"/>
                  </a:lnTo>
                  <a:lnTo>
                    <a:pt x="0" y="186181"/>
                  </a:lnTo>
                  <a:close/>
                </a:path>
              </a:pathLst>
            </a:custGeom>
            <a:ln w="9525">
              <a:solidFill>
                <a:srgbClr val="55CE7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10" name="object 10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318518" y="1504208"/>
            <a:ext cx="6256015" cy="678139"/>
          </a:xfrm>
          <a:prstGeom prst="rect">
            <a:avLst/>
          </a:prstGeom>
        </p:spPr>
      </p:pic>
      <p:sp>
        <p:nvSpPr>
          <p:cNvPr id="11" name="object 11"/>
          <p:cNvSpPr txBox="1"/>
          <p:nvPr/>
        </p:nvSpPr>
        <p:spPr>
          <a:xfrm>
            <a:off x="3020695" y="1360423"/>
            <a:ext cx="1322705" cy="18669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1050" b="1" dirty="0">
                <a:latin typeface="Times New Roman"/>
                <a:cs typeface="Times New Roman"/>
              </a:rPr>
              <a:t>Para</a:t>
            </a:r>
            <a:r>
              <a:rPr sz="1050" b="1" spc="-30" dirty="0">
                <a:latin typeface="Times New Roman"/>
                <a:cs typeface="Times New Roman"/>
              </a:rPr>
              <a:t> </a:t>
            </a:r>
            <a:r>
              <a:rPr sz="1050" b="1" dirty="0">
                <a:latin typeface="Times New Roman"/>
                <a:cs typeface="Times New Roman"/>
              </a:rPr>
              <a:t>citar</a:t>
            </a:r>
            <a:r>
              <a:rPr sz="1050" b="1" spc="-20" dirty="0">
                <a:latin typeface="Times New Roman"/>
                <a:cs typeface="Times New Roman"/>
              </a:rPr>
              <a:t> </a:t>
            </a:r>
            <a:r>
              <a:rPr sz="1050" b="1" dirty="0">
                <a:latin typeface="Times New Roman"/>
                <a:cs typeface="Times New Roman"/>
              </a:rPr>
              <a:t>este</a:t>
            </a:r>
            <a:r>
              <a:rPr sz="1050" b="1" spc="-20" dirty="0">
                <a:latin typeface="Times New Roman"/>
                <a:cs typeface="Times New Roman"/>
              </a:rPr>
              <a:t> </a:t>
            </a:r>
            <a:r>
              <a:rPr sz="1050" b="1" spc="-10" dirty="0">
                <a:latin typeface="Times New Roman"/>
                <a:cs typeface="Times New Roman"/>
              </a:rPr>
              <a:t>artículo</a:t>
            </a:r>
            <a:endParaRPr sz="1050">
              <a:latin typeface="Times New Roman"/>
              <a:cs typeface="Times New Roman"/>
            </a:endParaRPr>
          </a:p>
        </p:txBody>
      </p:sp>
      <p:grpSp>
        <p:nvGrpSpPr>
          <p:cNvPr id="12" name="object 12"/>
          <p:cNvGrpSpPr/>
          <p:nvPr/>
        </p:nvGrpSpPr>
        <p:grpSpPr>
          <a:xfrm>
            <a:off x="96011" y="115823"/>
            <a:ext cx="6666230" cy="1463040"/>
            <a:chOff x="96011" y="115823"/>
            <a:chExt cx="6666230" cy="1463040"/>
          </a:xfrm>
        </p:grpSpPr>
        <p:pic>
          <p:nvPicPr>
            <p:cNvPr id="13" name="object 13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96011" y="115823"/>
              <a:ext cx="6665976" cy="1452372"/>
            </a:xfrm>
            <a:prstGeom prst="rect">
              <a:avLst/>
            </a:prstGeom>
          </p:spPr>
        </p:pic>
        <p:pic>
          <p:nvPicPr>
            <p:cNvPr id="14" name="object 14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142849" y="142875"/>
              <a:ext cx="6572275" cy="1358646"/>
            </a:xfrm>
            <a:prstGeom prst="rect">
              <a:avLst/>
            </a:prstGeom>
          </p:spPr>
        </p:pic>
        <p:sp>
          <p:nvSpPr>
            <p:cNvPr id="15" name="object 15"/>
            <p:cNvSpPr/>
            <p:nvPr/>
          </p:nvSpPr>
          <p:spPr>
            <a:xfrm>
              <a:off x="142849" y="142875"/>
              <a:ext cx="6572884" cy="1358900"/>
            </a:xfrm>
            <a:custGeom>
              <a:avLst/>
              <a:gdLst/>
              <a:ahLst/>
              <a:cxnLst/>
              <a:rect l="l" t="t" r="r" b="b"/>
              <a:pathLst>
                <a:path w="6572884" h="1358900">
                  <a:moveTo>
                    <a:pt x="0" y="226441"/>
                  </a:moveTo>
                  <a:lnTo>
                    <a:pt x="4600" y="180795"/>
                  </a:lnTo>
                  <a:lnTo>
                    <a:pt x="17795" y="138285"/>
                  </a:lnTo>
                  <a:lnTo>
                    <a:pt x="38673" y="99820"/>
                  </a:lnTo>
                  <a:lnTo>
                    <a:pt x="66324" y="66309"/>
                  </a:lnTo>
                  <a:lnTo>
                    <a:pt x="99837" y="38663"/>
                  </a:lnTo>
                  <a:lnTo>
                    <a:pt x="138301" y="17789"/>
                  </a:lnTo>
                  <a:lnTo>
                    <a:pt x="180806" y="4599"/>
                  </a:lnTo>
                  <a:lnTo>
                    <a:pt x="226440" y="0"/>
                  </a:lnTo>
                  <a:lnTo>
                    <a:pt x="6345834" y="0"/>
                  </a:lnTo>
                  <a:lnTo>
                    <a:pt x="6391480" y="4599"/>
                  </a:lnTo>
                  <a:lnTo>
                    <a:pt x="6433990" y="17789"/>
                  </a:lnTo>
                  <a:lnTo>
                    <a:pt x="6472455" y="38663"/>
                  </a:lnTo>
                  <a:lnTo>
                    <a:pt x="6505965" y="66309"/>
                  </a:lnTo>
                  <a:lnTo>
                    <a:pt x="6533612" y="99820"/>
                  </a:lnTo>
                  <a:lnTo>
                    <a:pt x="6554485" y="138285"/>
                  </a:lnTo>
                  <a:lnTo>
                    <a:pt x="6567676" y="180795"/>
                  </a:lnTo>
                  <a:lnTo>
                    <a:pt x="6572275" y="226441"/>
                  </a:lnTo>
                  <a:lnTo>
                    <a:pt x="6572275" y="1132204"/>
                  </a:lnTo>
                  <a:lnTo>
                    <a:pt x="6567676" y="1177850"/>
                  </a:lnTo>
                  <a:lnTo>
                    <a:pt x="6554485" y="1220360"/>
                  </a:lnTo>
                  <a:lnTo>
                    <a:pt x="6533612" y="1258825"/>
                  </a:lnTo>
                  <a:lnTo>
                    <a:pt x="6505965" y="1292336"/>
                  </a:lnTo>
                  <a:lnTo>
                    <a:pt x="6472455" y="1319982"/>
                  </a:lnTo>
                  <a:lnTo>
                    <a:pt x="6433990" y="1340856"/>
                  </a:lnTo>
                  <a:lnTo>
                    <a:pt x="6391480" y="1354046"/>
                  </a:lnTo>
                  <a:lnTo>
                    <a:pt x="6345834" y="1358646"/>
                  </a:lnTo>
                  <a:lnTo>
                    <a:pt x="226440" y="1358646"/>
                  </a:lnTo>
                  <a:lnTo>
                    <a:pt x="180806" y="1354046"/>
                  </a:lnTo>
                  <a:lnTo>
                    <a:pt x="138301" y="1340856"/>
                  </a:lnTo>
                  <a:lnTo>
                    <a:pt x="99837" y="1319982"/>
                  </a:lnTo>
                  <a:lnTo>
                    <a:pt x="66324" y="1292336"/>
                  </a:lnTo>
                  <a:lnTo>
                    <a:pt x="38673" y="1258825"/>
                  </a:lnTo>
                  <a:lnTo>
                    <a:pt x="17795" y="1220360"/>
                  </a:lnTo>
                  <a:lnTo>
                    <a:pt x="4600" y="1177850"/>
                  </a:lnTo>
                  <a:lnTo>
                    <a:pt x="0" y="1132204"/>
                  </a:lnTo>
                  <a:lnTo>
                    <a:pt x="0" y="226441"/>
                  </a:lnTo>
                  <a:close/>
                </a:path>
              </a:pathLst>
            </a:custGeom>
            <a:ln w="9525">
              <a:solidFill>
                <a:srgbClr val="55CE7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6" name="object 16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2500248" y="305930"/>
              <a:ext cx="1714500" cy="733945"/>
            </a:xfrm>
            <a:prstGeom prst="rect">
              <a:avLst/>
            </a:prstGeom>
          </p:spPr>
        </p:pic>
        <p:pic>
          <p:nvPicPr>
            <p:cNvPr id="17" name="object 17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2738628" y="1024127"/>
              <a:ext cx="1897379" cy="371855"/>
            </a:xfrm>
            <a:prstGeom prst="rect">
              <a:avLst/>
            </a:prstGeom>
          </p:spPr>
        </p:pic>
        <p:pic>
          <p:nvPicPr>
            <p:cNvPr id="18" name="object 18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4401311" y="1024127"/>
              <a:ext cx="1577339" cy="371855"/>
            </a:xfrm>
            <a:prstGeom prst="rect">
              <a:avLst/>
            </a:prstGeom>
          </p:spPr>
        </p:pic>
        <p:pic>
          <p:nvPicPr>
            <p:cNvPr id="19" name="object 19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3169919" y="1207007"/>
              <a:ext cx="1546859" cy="371855"/>
            </a:xfrm>
            <a:prstGeom prst="rect">
              <a:avLst/>
            </a:prstGeom>
          </p:spPr>
        </p:pic>
        <p:pic>
          <p:nvPicPr>
            <p:cNvPr id="20" name="object 20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4482083" y="1207007"/>
              <a:ext cx="284988" cy="371855"/>
            </a:xfrm>
            <a:prstGeom prst="rect">
              <a:avLst/>
            </a:prstGeom>
          </p:spPr>
        </p:pic>
        <p:pic>
          <p:nvPicPr>
            <p:cNvPr id="21" name="object 21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4572000" y="1207007"/>
              <a:ext cx="1013460" cy="371855"/>
            </a:xfrm>
            <a:prstGeom prst="rect">
              <a:avLst/>
            </a:prstGeom>
          </p:spPr>
        </p:pic>
      </p:grpSp>
      <p:sp>
        <p:nvSpPr>
          <p:cNvPr id="22" name="object 22"/>
          <p:cNvSpPr txBox="1"/>
          <p:nvPr/>
        </p:nvSpPr>
        <p:spPr>
          <a:xfrm>
            <a:off x="2842005" y="1068451"/>
            <a:ext cx="3029585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Arial"/>
                <a:cs typeface="Arial"/>
              </a:rPr>
              <a:t>6ta.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Edición</a:t>
            </a:r>
            <a:r>
              <a:rPr sz="1200" b="1" spc="-10" dirty="0">
                <a:latin typeface="Arial"/>
                <a:cs typeface="Arial"/>
              </a:rPr>
              <a:t> Volumen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I</a:t>
            </a:r>
            <a:r>
              <a:rPr sz="1200" b="1" spc="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Enero</a:t>
            </a:r>
            <a:r>
              <a:rPr sz="1200" b="1" spc="-3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a</a:t>
            </a:r>
            <a:r>
              <a:rPr sz="1200" b="1" spc="-2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Julio</a:t>
            </a:r>
            <a:r>
              <a:rPr sz="1200" b="1" spc="-5" dirty="0">
                <a:latin typeface="Arial"/>
                <a:cs typeface="Arial"/>
              </a:rPr>
              <a:t> </a:t>
            </a:r>
            <a:r>
              <a:rPr sz="1200" b="1" spc="-20" dirty="0">
                <a:latin typeface="Arial"/>
                <a:cs typeface="Arial"/>
              </a:rPr>
              <a:t>2021</a:t>
            </a:r>
            <a:endParaRPr sz="1200">
              <a:latin typeface="Arial"/>
              <a:cs typeface="Arial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3273297" y="1251331"/>
            <a:ext cx="216789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Arial"/>
                <a:cs typeface="Arial"/>
              </a:rPr>
              <a:t>Revista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Semestral-</a:t>
            </a:r>
            <a:r>
              <a:rPr sz="1200" b="1" spc="-40" dirty="0">
                <a:latin typeface="Arial"/>
                <a:cs typeface="Arial"/>
              </a:rPr>
              <a:t> </a:t>
            </a:r>
            <a:r>
              <a:rPr sz="1200" b="1" spc="-10" dirty="0">
                <a:latin typeface="Arial"/>
                <a:cs typeface="Arial"/>
              </a:rPr>
              <a:t>Venezuela</a:t>
            </a:r>
            <a:endParaRPr sz="1200">
              <a:latin typeface="Arial"/>
              <a:cs typeface="Arial"/>
            </a:endParaRPr>
          </a:p>
        </p:txBody>
      </p:sp>
      <p:grpSp>
        <p:nvGrpSpPr>
          <p:cNvPr id="24" name="object 24"/>
          <p:cNvGrpSpPr/>
          <p:nvPr/>
        </p:nvGrpSpPr>
        <p:grpSpPr>
          <a:xfrm>
            <a:off x="320929" y="234695"/>
            <a:ext cx="6228715" cy="2840990"/>
            <a:chOff x="320929" y="234695"/>
            <a:chExt cx="6228715" cy="2840990"/>
          </a:xfrm>
        </p:grpSpPr>
        <p:pic>
          <p:nvPicPr>
            <p:cNvPr id="25" name="object 25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324612" y="234695"/>
              <a:ext cx="1719072" cy="1341120"/>
            </a:xfrm>
            <a:prstGeom prst="rect">
              <a:avLst/>
            </a:prstGeom>
          </p:spPr>
        </p:pic>
        <p:sp>
          <p:nvSpPr>
            <p:cNvPr id="26" name="object 26"/>
            <p:cNvSpPr/>
            <p:nvPr/>
          </p:nvSpPr>
          <p:spPr>
            <a:xfrm>
              <a:off x="333629" y="1522183"/>
              <a:ext cx="6203315" cy="674370"/>
            </a:xfrm>
            <a:custGeom>
              <a:avLst/>
              <a:gdLst/>
              <a:ahLst/>
              <a:cxnLst/>
              <a:rect l="l" t="t" r="r" b="b"/>
              <a:pathLst>
                <a:path w="6203315" h="674369">
                  <a:moveTo>
                    <a:pt x="6202934" y="0"/>
                  </a:moveTo>
                  <a:lnTo>
                    <a:pt x="0" y="0"/>
                  </a:lnTo>
                  <a:lnTo>
                    <a:pt x="0" y="674027"/>
                  </a:lnTo>
                  <a:lnTo>
                    <a:pt x="6202934" y="674027"/>
                  </a:lnTo>
                  <a:lnTo>
                    <a:pt x="620293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333629" y="1522183"/>
              <a:ext cx="6203315" cy="674370"/>
            </a:xfrm>
            <a:custGeom>
              <a:avLst/>
              <a:gdLst/>
              <a:ahLst/>
              <a:cxnLst/>
              <a:rect l="l" t="t" r="r" b="b"/>
              <a:pathLst>
                <a:path w="6203315" h="674369">
                  <a:moveTo>
                    <a:pt x="0" y="674027"/>
                  </a:moveTo>
                  <a:lnTo>
                    <a:pt x="6202934" y="674027"/>
                  </a:lnTo>
                  <a:lnTo>
                    <a:pt x="6202934" y="0"/>
                  </a:lnTo>
                  <a:lnTo>
                    <a:pt x="0" y="0"/>
                  </a:lnTo>
                  <a:lnTo>
                    <a:pt x="0" y="674027"/>
                  </a:lnTo>
                  <a:close/>
                </a:path>
              </a:pathLst>
            </a:custGeom>
            <a:ln w="25400">
              <a:solidFill>
                <a:srgbClr val="5BD078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333629" y="2123757"/>
              <a:ext cx="6203315" cy="939165"/>
            </a:xfrm>
            <a:custGeom>
              <a:avLst/>
              <a:gdLst/>
              <a:ahLst/>
              <a:cxnLst/>
              <a:rect l="l" t="t" r="r" b="b"/>
              <a:pathLst>
                <a:path w="6203315" h="939164">
                  <a:moveTo>
                    <a:pt x="6202934" y="0"/>
                  </a:moveTo>
                  <a:lnTo>
                    <a:pt x="0" y="0"/>
                  </a:lnTo>
                  <a:lnTo>
                    <a:pt x="0" y="938720"/>
                  </a:lnTo>
                  <a:lnTo>
                    <a:pt x="6202934" y="938720"/>
                  </a:lnTo>
                  <a:lnTo>
                    <a:pt x="620293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333629" y="2123757"/>
              <a:ext cx="6203315" cy="939165"/>
            </a:xfrm>
            <a:custGeom>
              <a:avLst/>
              <a:gdLst/>
              <a:ahLst/>
              <a:cxnLst/>
              <a:rect l="l" t="t" r="r" b="b"/>
              <a:pathLst>
                <a:path w="6203315" h="939164">
                  <a:moveTo>
                    <a:pt x="0" y="938720"/>
                  </a:moveTo>
                  <a:lnTo>
                    <a:pt x="6202934" y="938720"/>
                  </a:lnTo>
                  <a:lnTo>
                    <a:pt x="6202934" y="0"/>
                  </a:lnTo>
                  <a:lnTo>
                    <a:pt x="0" y="0"/>
                  </a:lnTo>
                  <a:lnTo>
                    <a:pt x="0" y="938720"/>
                  </a:lnTo>
                  <a:close/>
                </a:path>
              </a:pathLst>
            </a:custGeom>
            <a:ln w="25400">
              <a:solidFill>
                <a:srgbClr val="5BD078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0" name="object 30"/>
          <p:cNvSpPr txBox="1"/>
          <p:nvPr/>
        </p:nvSpPr>
        <p:spPr>
          <a:xfrm>
            <a:off x="221691" y="1550923"/>
            <a:ext cx="6398895" cy="70662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29209" algn="ctr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Times New Roman"/>
                <a:cs typeface="Times New Roman"/>
              </a:rPr>
              <a:t>MSc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Jesús</a:t>
            </a:r>
            <a:r>
              <a:rPr sz="1200" b="1" spc="-5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Gerónimo </a:t>
            </a:r>
            <a:r>
              <a:rPr sz="1200" b="1" spc="-10" dirty="0">
                <a:latin typeface="Times New Roman"/>
                <a:cs typeface="Times New Roman"/>
              </a:rPr>
              <a:t>García</a:t>
            </a:r>
            <a:endParaRPr sz="1200" dirty="0">
              <a:latin typeface="Times New Roman"/>
              <a:cs typeface="Times New Roman"/>
            </a:endParaRPr>
          </a:p>
          <a:p>
            <a:pPr marL="29845" algn="ctr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Rómulo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Gallegos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National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Experimental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University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Central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Plains</a:t>
            </a:r>
            <a:r>
              <a:rPr sz="1200" spc="-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(UNERG)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-</a:t>
            </a:r>
            <a:r>
              <a:rPr sz="1200" spc="-6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Venezuela)</a:t>
            </a:r>
            <a:endParaRPr sz="1200" dirty="0">
              <a:latin typeface="Times New Roman"/>
              <a:cs typeface="Times New Roman"/>
            </a:endParaRPr>
          </a:p>
          <a:p>
            <a:pPr marL="28575" algn="ctr">
              <a:lnSpc>
                <a:spcPct val="100000"/>
              </a:lnSpc>
              <a:spcBef>
                <a:spcPts val="85"/>
              </a:spcBef>
            </a:pPr>
            <a:r>
              <a:rPr sz="1200" b="1" dirty="0">
                <a:latin typeface="Times New Roman"/>
                <a:cs typeface="Times New Roman"/>
              </a:rPr>
              <a:t>Email: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chemeClr val="tx1"/>
                </a:solidFill>
                <a:latin typeface="Times New Roman"/>
                <a:cs typeface="Times New Roman"/>
                <a:hlinkClick r:id="rId16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Jesusgg81@hotmail.com</a:t>
            </a:r>
            <a:endParaRPr sz="1200" dirty="0">
              <a:solidFill>
                <a:schemeClr val="tx1"/>
              </a:solidFill>
              <a:latin typeface="Times New Roman"/>
              <a:cs typeface="Times New Roman"/>
            </a:endParaRPr>
          </a:p>
          <a:p>
            <a:pPr marL="203200" marR="167005">
              <a:lnSpc>
                <a:spcPct val="100000"/>
              </a:lnSpc>
              <a:spcBef>
                <a:spcPts val="335"/>
              </a:spcBef>
            </a:pPr>
            <a:r>
              <a:rPr sz="1100" b="1" dirty="0">
                <a:latin typeface="Times New Roman"/>
                <a:cs typeface="Times New Roman"/>
              </a:rPr>
              <a:t>How</a:t>
            </a:r>
            <a:r>
              <a:rPr sz="1100" b="1" spc="7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to</a:t>
            </a:r>
            <a:r>
              <a:rPr sz="1100" b="1" spc="6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cite</a:t>
            </a:r>
            <a:r>
              <a:rPr sz="1100" b="1" spc="7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this</a:t>
            </a:r>
            <a:r>
              <a:rPr sz="1100" b="1" spc="7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article:</a:t>
            </a:r>
            <a:r>
              <a:rPr sz="1100" b="1" spc="7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Jesús</a:t>
            </a:r>
            <a:r>
              <a:rPr sz="1100" b="1" spc="8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G.</a:t>
            </a:r>
            <a:r>
              <a:rPr sz="1100" b="1" spc="6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García</a:t>
            </a:r>
            <a:r>
              <a:rPr sz="1100" b="1" spc="7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(2021),</a:t>
            </a:r>
            <a:r>
              <a:rPr sz="1100" b="1" spc="6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“Regional</a:t>
            </a:r>
            <a:r>
              <a:rPr sz="1100" b="1" spc="7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and</a:t>
            </a:r>
            <a:r>
              <a:rPr sz="1100" b="1" spc="7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Local</a:t>
            </a:r>
            <a:r>
              <a:rPr sz="1100" b="1" spc="7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History:</a:t>
            </a:r>
            <a:r>
              <a:rPr sz="1100" b="1" spc="6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Essential</a:t>
            </a:r>
            <a:r>
              <a:rPr sz="1100" b="1" spc="70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Knowledge </a:t>
            </a:r>
            <a:r>
              <a:rPr sz="1100" b="1" dirty="0">
                <a:latin typeface="Times New Roman"/>
                <a:cs typeface="Times New Roman"/>
              </a:rPr>
              <a:t>Within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Secondary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Education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(1-</a:t>
            </a:r>
            <a:r>
              <a:rPr sz="1100" b="1" spc="-25" dirty="0">
                <a:latin typeface="Times New Roman"/>
                <a:cs typeface="Times New Roman"/>
              </a:rPr>
              <a:t>12)</a:t>
            </a:r>
            <a:endParaRPr sz="1100" dirty="0">
              <a:latin typeface="Times New Roman"/>
              <a:cs typeface="Times New Roman"/>
            </a:endParaRPr>
          </a:p>
          <a:p>
            <a:pPr marL="2613025">
              <a:lnSpc>
                <a:spcPct val="100000"/>
              </a:lnSpc>
            </a:pPr>
            <a:r>
              <a:rPr sz="1100" b="1" dirty="0">
                <a:latin typeface="Times New Roman"/>
                <a:cs typeface="Times New Roman"/>
              </a:rPr>
              <a:t>Received:</a:t>
            </a:r>
            <a:r>
              <a:rPr sz="1100" b="1" spc="-4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November</a:t>
            </a:r>
            <a:r>
              <a:rPr sz="1100" b="1" spc="-15" dirty="0">
                <a:latin typeface="Times New Roman"/>
                <a:cs typeface="Times New Roman"/>
              </a:rPr>
              <a:t> </a:t>
            </a:r>
            <a:r>
              <a:rPr sz="1100" b="1" spc="-20" dirty="0">
                <a:latin typeface="Times New Roman"/>
                <a:cs typeface="Times New Roman"/>
              </a:rPr>
              <a:t>2020</a:t>
            </a:r>
            <a:endParaRPr sz="1100" dirty="0">
              <a:latin typeface="Times New Roman"/>
              <a:cs typeface="Times New Roman"/>
            </a:endParaRPr>
          </a:p>
          <a:p>
            <a:pPr marL="2600960">
              <a:lnSpc>
                <a:spcPct val="100000"/>
              </a:lnSpc>
            </a:pPr>
            <a:r>
              <a:rPr sz="1100" b="1" dirty="0">
                <a:latin typeface="Times New Roman"/>
                <a:cs typeface="Times New Roman"/>
              </a:rPr>
              <a:t>Revised: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December</a:t>
            </a:r>
            <a:r>
              <a:rPr sz="1100" b="1" spc="-40" dirty="0">
                <a:latin typeface="Times New Roman"/>
                <a:cs typeface="Times New Roman"/>
              </a:rPr>
              <a:t> </a:t>
            </a:r>
            <a:r>
              <a:rPr sz="1100" b="1" spc="-20" dirty="0">
                <a:latin typeface="Times New Roman"/>
                <a:cs typeface="Times New Roman"/>
              </a:rPr>
              <a:t>2020</a:t>
            </a:r>
            <a:endParaRPr sz="1100" dirty="0">
              <a:latin typeface="Times New Roman"/>
              <a:cs typeface="Times New Roman"/>
            </a:endParaRPr>
          </a:p>
          <a:p>
            <a:pPr marL="2578100">
              <a:lnSpc>
                <a:spcPct val="100000"/>
              </a:lnSpc>
            </a:pPr>
            <a:r>
              <a:rPr sz="1100" b="1" dirty="0">
                <a:latin typeface="Times New Roman"/>
                <a:cs typeface="Times New Roman"/>
              </a:rPr>
              <a:t>Accepted: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January</a:t>
            </a:r>
            <a:r>
              <a:rPr sz="1100" b="1" spc="-20" dirty="0">
                <a:latin typeface="Times New Roman"/>
                <a:cs typeface="Times New Roman"/>
              </a:rPr>
              <a:t> 20201</a:t>
            </a:r>
            <a:endParaRPr sz="1100" dirty="0">
              <a:latin typeface="Times New Roman"/>
              <a:cs typeface="Times New Roman"/>
            </a:endParaRPr>
          </a:p>
          <a:p>
            <a:pPr marL="654050" marR="585470" algn="ctr">
              <a:lnSpc>
                <a:spcPct val="201700"/>
              </a:lnSpc>
              <a:spcBef>
                <a:spcPts val="615"/>
              </a:spcBef>
            </a:pPr>
            <a:r>
              <a:rPr sz="1200" b="1" dirty="0">
                <a:latin typeface="Times New Roman"/>
                <a:cs typeface="Times New Roman"/>
              </a:rPr>
              <a:t>Regional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and</a:t>
            </a:r>
            <a:r>
              <a:rPr sz="1200" b="1" spc="-3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Local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History: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Essential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Knowledge</a:t>
            </a:r>
            <a:r>
              <a:rPr sz="1200" b="1" spc="-5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Within</a:t>
            </a:r>
            <a:r>
              <a:rPr sz="1200" b="1" spc="-3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Secondary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Education ABSTRACT</a:t>
            </a:r>
            <a:endParaRPr sz="1200" dirty="0">
              <a:latin typeface="Times New Roman"/>
              <a:cs typeface="Times New Roman"/>
            </a:endParaRPr>
          </a:p>
          <a:p>
            <a:pPr marL="12700" marR="5080" algn="just">
              <a:lnSpc>
                <a:spcPct val="99800"/>
              </a:lnSpc>
              <a:spcBef>
                <a:spcPts val="385"/>
              </a:spcBef>
            </a:pPr>
            <a:r>
              <a:rPr sz="1200" dirty="0">
                <a:latin typeface="Times New Roman"/>
                <a:cs typeface="Times New Roman"/>
              </a:rPr>
              <a:t>From</a:t>
            </a:r>
            <a:r>
              <a:rPr sz="1200" spc="3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3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historiographical</a:t>
            </a:r>
            <a:r>
              <a:rPr sz="1200" spc="3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point</a:t>
            </a:r>
            <a:r>
              <a:rPr sz="1200" spc="3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3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view</a:t>
            </a:r>
            <a:r>
              <a:rPr sz="1200" spc="3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and</a:t>
            </a:r>
            <a:r>
              <a:rPr sz="1200" spc="3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starting</a:t>
            </a:r>
            <a:r>
              <a:rPr sz="1200" spc="3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from</a:t>
            </a:r>
            <a:r>
              <a:rPr sz="1200" spc="3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3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perspective</a:t>
            </a:r>
            <a:r>
              <a:rPr sz="1200" spc="3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3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education</a:t>
            </a:r>
            <a:r>
              <a:rPr sz="1200" spc="3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</a:t>
            </a:r>
            <a:r>
              <a:rPr sz="1200" spc="33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general, Venezuela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is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country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where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history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has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always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been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framed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by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abstract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social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processes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social </a:t>
            </a:r>
            <a:r>
              <a:rPr sz="1200" dirty="0">
                <a:latin typeface="Times New Roman"/>
                <a:cs typeface="Times New Roman"/>
              </a:rPr>
              <a:t>reality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that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students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live;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Consequently,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it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is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difficult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students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different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states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the </a:t>
            </a:r>
            <a:r>
              <a:rPr sz="1200" dirty="0">
                <a:latin typeface="Times New Roman"/>
                <a:cs typeface="Times New Roman"/>
              </a:rPr>
              <a:t>country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identify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some historical moments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Venezuela,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its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heroes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and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actions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that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have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fought for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its </a:t>
            </a:r>
            <a:r>
              <a:rPr sz="1200" dirty="0">
                <a:latin typeface="Times New Roman"/>
                <a:cs typeface="Times New Roman"/>
              </a:rPr>
              <a:t>freedom.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That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is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why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research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aims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understand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aspects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regional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and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local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history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as </a:t>
            </a:r>
            <a:r>
              <a:rPr sz="1200" dirty="0">
                <a:latin typeface="Times New Roman"/>
                <a:cs typeface="Times New Roman"/>
              </a:rPr>
              <a:t>essential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knowledge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secondary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education,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this,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starting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from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antecedents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area,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based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on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the </a:t>
            </a:r>
            <a:r>
              <a:rPr sz="1200" dirty="0">
                <a:latin typeface="Times New Roman"/>
                <a:cs typeface="Times New Roman"/>
              </a:rPr>
              <a:t>theories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Vygotsky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and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Bandura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(1980).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Likewise,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methodologically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it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is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framed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interpretive </a:t>
            </a:r>
            <a:r>
              <a:rPr sz="1200" dirty="0">
                <a:latin typeface="Times New Roman"/>
                <a:cs typeface="Times New Roman"/>
              </a:rPr>
              <a:t>paradigm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that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is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based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on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interpretation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ideas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and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their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valuation,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this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under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ethnographic </a:t>
            </a:r>
            <a:r>
              <a:rPr sz="1200" dirty="0">
                <a:latin typeface="Times New Roman"/>
                <a:cs typeface="Times New Roman"/>
              </a:rPr>
              <a:t>method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systematically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studies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culture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various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human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groups.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This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research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method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consists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observing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cultural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practices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social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groups.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As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results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research,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there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is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achievement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unveiling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importance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regional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and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local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history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student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population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secondary </a:t>
            </a:r>
            <a:r>
              <a:rPr sz="1200" dirty="0">
                <a:latin typeface="Times New Roman"/>
                <a:cs typeface="Times New Roman"/>
              </a:rPr>
              <a:t>education,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understanding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most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relevant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aspects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it,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likewise,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it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was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possible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demonstrate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the </a:t>
            </a:r>
            <a:r>
              <a:rPr sz="1200" dirty="0">
                <a:latin typeface="Times New Roman"/>
                <a:cs typeface="Times New Roman"/>
              </a:rPr>
              <a:t>need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framed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pedagogical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project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which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this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area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knowledge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is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taken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school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subject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and </a:t>
            </a:r>
            <a:r>
              <a:rPr sz="1200" dirty="0">
                <a:latin typeface="Times New Roman"/>
                <a:cs typeface="Times New Roman"/>
              </a:rPr>
              <a:t>its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conceptions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vary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according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different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states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country,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without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neglecting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national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and </a:t>
            </a:r>
            <a:r>
              <a:rPr sz="1200" dirty="0">
                <a:latin typeface="Times New Roman"/>
                <a:cs typeface="Times New Roman"/>
              </a:rPr>
              <a:t>world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history,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assuming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that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it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is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important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connect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these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three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spaces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know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incidents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that </a:t>
            </a:r>
            <a:r>
              <a:rPr sz="1200" dirty="0">
                <a:latin typeface="Times New Roman"/>
                <a:cs typeface="Times New Roman"/>
              </a:rPr>
              <a:t>have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events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one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another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and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way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which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society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responds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those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elements: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way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which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dynamics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social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reality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changes or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is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modified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according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those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historical</a:t>
            </a:r>
            <a:r>
              <a:rPr sz="1200" spc="-10" dirty="0">
                <a:latin typeface="Times New Roman"/>
                <a:cs typeface="Times New Roman"/>
              </a:rPr>
              <a:t> moments</a:t>
            </a:r>
            <a:r>
              <a:rPr sz="1400" spc="-10" dirty="0">
                <a:latin typeface="Times New Roman"/>
                <a:cs typeface="Times New Roman"/>
              </a:rPr>
              <a:t>.</a:t>
            </a:r>
            <a:endParaRPr sz="1400" dirty="0">
              <a:latin typeface="Times New Roman"/>
              <a:cs typeface="Times New Roman"/>
            </a:endParaRPr>
          </a:p>
          <a:p>
            <a:pPr marL="12700" algn="just">
              <a:lnSpc>
                <a:spcPct val="100000"/>
              </a:lnSpc>
              <a:spcBef>
                <a:spcPts val="1330"/>
              </a:spcBef>
            </a:pPr>
            <a:r>
              <a:rPr sz="1200" b="1" dirty="0">
                <a:latin typeface="Times New Roman"/>
                <a:cs typeface="Times New Roman"/>
              </a:rPr>
              <a:t>Descriptors:</a:t>
            </a:r>
            <a:r>
              <a:rPr sz="1200" b="1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Regional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and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Local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History;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knowledge;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Middle</a:t>
            </a:r>
            <a:r>
              <a:rPr sz="1200" spc="-5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Education.</a:t>
            </a:r>
            <a:endParaRPr sz="1200" dirty="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260"/>
              </a:spcBef>
            </a:pPr>
            <a:endParaRPr sz="1200" dirty="0">
              <a:latin typeface="Times New Roman"/>
              <a:cs typeface="Times New Roman"/>
            </a:endParaRPr>
          </a:p>
          <a:p>
            <a:pPr marL="12700" marR="5080" algn="just">
              <a:lnSpc>
                <a:spcPct val="100000"/>
              </a:lnSpc>
            </a:pPr>
            <a:r>
              <a:rPr sz="1200" b="1" dirty="0">
                <a:latin typeface="Times New Roman"/>
                <a:cs typeface="Times New Roman"/>
              </a:rPr>
              <a:t>Biographical</a:t>
            </a:r>
            <a:r>
              <a:rPr sz="1200" b="1" spc="28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Review</a:t>
            </a:r>
            <a:r>
              <a:rPr sz="1200" dirty="0">
                <a:latin typeface="Times New Roman"/>
                <a:cs typeface="Times New Roman"/>
              </a:rPr>
              <a:t>: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Magister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Scientiarum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Technical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Education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Universidad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Nacional </a:t>
            </a:r>
            <a:r>
              <a:rPr sz="1200" dirty="0">
                <a:latin typeface="Times New Roman"/>
                <a:cs typeface="Times New Roman"/>
              </a:rPr>
              <a:t>Experimental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Libertador;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He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has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degree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History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from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Rómulo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Gallegos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University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and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is </a:t>
            </a:r>
            <a:r>
              <a:rPr sz="1200" dirty="0">
                <a:latin typeface="Times New Roman"/>
                <a:cs typeface="Times New Roman"/>
              </a:rPr>
              <a:t>currently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Ph.D.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Social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Sciences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at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Ezequiel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Zamora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National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Experimental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University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the </a:t>
            </a:r>
            <a:r>
              <a:rPr sz="1200" dirty="0">
                <a:latin typeface="Times New Roman"/>
                <a:cs typeface="Times New Roman"/>
              </a:rPr>
              <a:t>Western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Plains.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Professor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Geography,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History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and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Citizenship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National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Educational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Unit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Dr. </a:t>
            </a:r>
            <a:r>
              <a:rPr sz="1200" dirty="0">
                <a:latin typeface="Times New Roman"/>
                <a:cs typeface="Times New Roman"/>
              </a:rPr>
              <a:t>José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María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Vargas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Ministry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Popular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Power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Education.</a:t>
            </a:r>
            <a:endParaRPr sz="1200" dirty="0">
              <a:latin typeface="Times New Roman"/>
              <a:cs typeface="Times New Roman"/>
            </a:endParaRPr>
          </a:p>
        </p:txBody>
      </p:sp>
      <p:pic>
        <p:nvPicPr>
          <p:cNvPr id="31" name="object 31"/>
          <p:cNvPicPr/>
          <p:nvPr/>
        </p:nvPicPr>
        <p:blipFill>
          <a:blip r:embed="rId17" cstate="print"/>
          <a:stretch>
            <a:fillRect/>
          </a:stretch>
        </p:blipFill>
        <p:spPr>
          <a:xfrm>
            <a:off x="4529709" y="134048"/>
            <a:ext cx="1805305" cy="893889"/>
          </a:xfrm>
          <a:prstGeom prst="rect">
            <a:avLst/>
          </a:prstGeom>
        </p:spPr>
      </p:pic>
      <p:sp>
        <p:nvSpPr>
          <p:cNvPr id="32" name="object 32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78714" rIns="0" bIns="0" rtlCol="0">
            <a:spAutoFit/>
          </a:bodyPr>
          <a:lstStyle/>
          <a:p>
            <a:pPr marL="146685">
              <a:lnSpc>
                <a:spcPct val="100000"/>
              </a:lnSpc>
              <a:spcBef>
                <a:spcPts val="135"/>
              </a:spcBef>
            </a:pPr>
            <a:fld id="{81D60167-4931-47E6-BA6A-407CBD079E47}" type="slidenum">
              <a:rPr spc="-25" dirty="0"/>
              <a:t>180</a:t>
            </a:fld>
            <a:endParaRPr spc="-25" dirty="0"/>
          </a:p>
        </p:txBody>
      </p:sp>
      <p:grpSp>
        <p:nvGrpSpPr>
          <p:cNvPr id="33" name="Grupo 32">
            <a:extLst>
              <a:ext uri="{FF2B5EF4-FFF2-40B4-BE49-F238E27FC236}">
                <a16:creationId xmlns:a16="http://schemas.microsoft.com/office/drawing/2014/main" id="{FC502383-54CA-E6E9-515D-F4D3825EFE69}"/>
              </a:ext>
            </a:extLst>
          </p:cNvPr>
          <p:cNvGrpSpPr/>
          <p:nvPr/>
        </p:nvGrpSpPr>
        <p:grpSpPr>
          <a:xfrm>
            <a:off x="105155" y="109346"/>
            <a:ext cx="6665976" cy="1452626"/>
            <a:chOff x="470065" y="1951410"/>
            <a:chExt cx="6665976" cy="1452626"/>
          </a:xfrm>
        </p:grpSpPr>
        <p:grpSp>
          <p:nvGrpSpPr>
            <p:cNvPr id="34" name="object 12">
              <a:extLst>
                <a:ext uri="{FF2B5EF4-FFF2-40B4-BE49-F238E27FC236}">
                  <a16:creationId xmlns:a16="http://schemas.microsoft.com/office/drawing/2014/main" id="{4F9C6A21-D5A2-5FE3-493F-29C250CB0151}"/>
                </a:ext>
              </a:extLst>
            </p:cNvPr>
            <p:cNvGrpSpPr/>
            <p:nvPr/>
          </p:nvGrpSpPr>
          <p:grpSpPr>
            <a:xfrm>
              <a:off x="470065" y="1951664"/>
              <a:ext cx="6665976" cy="1452372"/>
              <a:chOff x="96011" y="115823"/>
              <a:chExt cx="6665976" cy="1452372"/>
            </a:xfrm>
          </p:grpSpPr>
          <p:pic>
            <p:nvPicPr>
              <p:cNvPr id="38" name="object 13">
                <a:extLst>
                  <a:ext uri="{FF2B5EF4-FFF2-40B4-BE49-F238E27FC236}">
                    <a16:creationId xmlns:a16="http://schemas.microsoft.com/office/drawing/2014/main" id="{CA828661-877B-D2B0-7B84-804620211439}"/>
                  </a:ext>
                </a:extLst>
              </p:cNvPr>
              <p:cNvPicPr/>
              <p:nvPr/>
            </p:nvPicPr>
            <p:blipFill>
              <a:blip r:embed="rId7" cstate="print"/>
              <a:stretch>
                <a:fillRect/>
              </a:stretch>
            </p:blipFill>
            <p:spPr>
              <a:xfrm>
                <a:off x="96011" y="115823"/>
                <a:ext cx="6665976" cy="1452372"/>
              </a:xfrm>
              <a:prstGeom prst="rect">
                <a:avLst/>
              </a:prstGeom>
            </p:spPr>
          </p:pic>
          <p:pic>
            <p:nvPicPr>
              <p:cNvPr id="39" name="object 14">
                <a:extLst>
                  <a:ext uri="{FF2B5EF4-FFF2-40B4-BE49-F238E27FC236}">
                    <a16:creationId xmlns:a16="http://schemas.microsoft.com/office/drawing/2014/main" id="{1E365C81-DB57-37D8-7237-6B0E41A894E6}"/>
                  </a:ext>
                </a:extLst>
              </p:cNvPr>
              <p:cNvPicPr/>
              <p:nvPr/>
            </p:nvPicPr>
            <p:blipFill>
              <a:blip r:embed="rId8" cstate="print"/>
              <a:stretch>
                <a:fillRect/>
              </a:stretch>
            </p:blipFill>
            <p:spPr>
              <a:xfrm>
                <a:off x="142849" y="142875"/>
                <a:ext cx="6572275" cy="1358646"/>
              </a:xfrm>
              <a:prstGeom prst="rect">
                <a:avLst/>
              </a:prstGeom>
            </p:spPr>
          </p:pic>
          <p:sp>
            <p:nvSpPr>
              <p:cNvPr id="40" name="object 15">
                <a:extLst>
                  <a:ext uri="{FF2B5EF4-FFF2-40B4-BE49-F238E27FC236}">
                    <a16:creationId xmlns:a16="http://schemas.microsoft.com/office/drawing/2014/main" id="{E2B97C1B-E5B1-936D-DED5-29DA3FC37113}"/>
                  </a:ext>
                </a:extLst>
              </p:cNvPr>
              <p:cNvSpPr/>
              <p:nvPr/>
            </p:nvSpPr>
            <p:spPr>
              <a:xfrm>
                <a:off x="142849" y="142875"/>
                <a:ext cx="6572884" cy="1358900"/>
              </a:xfrm>
              <a:custGeom>
                <a:avLst/>
                <a:gdLst/>
                <a:ahLst/>
                <a:cxnLst/>
                <a:rect l="l" t="t" r="r" b="b"/>
                <a:pathLst>
                  <a:path w="6572884" h="1358900">
                    <a:moveTo>
                      <a:pt x="0" y="226441"/>
                    </a:moveTo>
                    <a:lnTo>
                      <a:pt x="4600" y="180795"/>
                    </a:lnTo>
                    <a:lnTo>
                      <a:pt x="17795" y="138285"/>
                    </a:lnTo>
                    <a:lnTo>
                      <a:pt x="38673" y="99820"/>
                    </a:lnTo>
                    <a:lnTo>
                      <a:pt x="66324" y="66309"/>
                    </a:lnTo>
                    <a:lnTo>
                      <a:pt x="99837" y="38663"/>
                    </a:lnTo>
                    <a:lnTo>
                      <a:pt x="138301" y="17789"/>
                    </a:lnTo>
                    <a:lnTo>
                      <a:pt x="180806" y="4599"/>
                    </a:lnTo>
                    <a:lnTo>
                      <a:pt x="226440" y="0"/>
                    </a:lnTo>
                    <a:lnTo>
                      <a:pt x="6345834" y="0"/>
                    </a:lnTo>
                    <a:lnTo>
                      <a:pt x="6391480" y="4599"/>
                    </a:lnTo>
                    <a:lnTo>
                      <a:pt x="6433990" y="17789"/>
                    </a:lnTo>
                    <a:lnTo>
                      <a:pt x="6472455" y="38663"/>
                    </a:lnTo>
                    <a:lnTo>
                      <a:pt x="6505965" y="66309"/>
                    </a:lnTo>
                    <a:lnTo>
                      <a:pt x="6533612" y="99820"/>
                    </a:lnTo>
                    <a:lnTo>
                      <a:pt x="6554485" y="138285"/>
                    </a:lnTo>
                    <a:lnTo>
                      <a:pt x="6567676" y="180795"/>
                    </a:lnTo>
                    <a:lnTo>
                      <a:pt x="6572275" y="226441"/>
                    </a:lnTo>
                    <a:lnTo>
                      <a:pt x="6572275" y="1132204"/>
                    </a:lnTo>
                    <a:lnTo>
                      <a:pt x="6567676" y="1177850"/>
                    </a:lnTo>
                    <a:lnTo>
                      <a:pt x="6554485" y="1220360"/>
                    </a:lnTo>
                    <a:lnTo>
                      <a:pt x="6533612" y="1258825"/>
                    </a:lnTo>
                    <a:lnTo>
                      <a:pt x="6505965" y="1292336"/>
                    </a:lnTo>
                    <a:lnTo>
                      <a:pt x="6472455" y="1319982"/>
                    </a:lnTo>
                    <a:lnTo>
                      <a:pt x="6433990" y="1340856"/>
                    </a:lnTo>
                    <a:lnTo>
                      <a:pt x="6391480" y="1354046"/>
                    </a:lnTo>
                    <a:lnTo>
                      <a:pt x="6345834" y="1358646"/>
                    </a:lnTo>
                    <a:lnTo>
                      <a:pt x="226440" y="1358646"/>
                    </a:lnTo>
                    <a:lnTo>
                      <a:pt x="180806" y="1354046"/>
                    </a:lnTo>
                    <a:lnTo>
                      <a:pt x="138301" y="1340856"/>
                    </a:lnTo>
                    <a:lnTo>
                      <a:pt x="99837" y="1319982"/>
                    </a:lnTo>
                    <a:lnTo>
                      <a:pt x="66324" y="1292336"/>
                    </a:lnTo>
                    <a:lnTo>
                      <a:pt x="38673" y="1258825"/>
                    </a:lnTo>
                    <a:lnTo>
                      <a:pt x="17795" y="1220360"/>
                    </a:lnTo>
                    <a:lnTo>
                      <a:pt x="4600" y="1177850"/>
                    </a:lnTo>
                    <a:lnTo>
                      <a:pt x="0" y="1132204"/>
                    </a:lnTo>
                    <a:lnTo>
                      <a:pt x="0" y="226441"/>
                    </a:lnTo>
                    <a:close/>
                  </a:path>
                </a:pathLst>
              </a:custGeom>
              <a:ln w="9525">
                <a:solidFill>
                  <a:srgbClr val="55CE74"/>
                </a:solidFill>
              </a:ln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pic>
            <p:nvPicPr>
              <p:cNvPr id="41" name="object 16">
                <a:extLst>
                  <a:ext uri="{FF2B5EF4-FFF2-40B4-BE49-F238E27FC236}">
                    <a16:creationId xmlns:a16="http://schemas.microsoft.com/office/drawing/2014/main" id="{80A8815A-4BCC-2367-ECC6-81B2A8CBA65E}"/>
                  </a:ext>
                </a:extLst>
              </p:cNvPr>
              <p:cNvPicPr/>
              <p:nvPr/>
            </p:nvPicPr>
            <p:blipFill>
              <a:blip r:embed="rId9" cstate="print"/>
              <a:stretch>
                <a:fillRect/>
              </a:stretch>
            </p:blipFill>
            <p:spPr>
              <a:xfrm>
                <a:off x="2500248" y="305930"/>
                <a:ext cx="1714500" cy="733945"/>
              </a:xfrm>
              <a:prstGeom prst="rect">
                <a:avLst/>
              </a:prstGeom>
            </p:spPr>
          </p:pic>
        </p:grpSp>
        <p:sp>
          <p:nvSpPr>
            <p:cNvPr id="35" name="object 16">
              <a:extLst>
                <a:ext uri="{FF2B5EF4-FFF2-40B4-BE49-F238E27FC236}">
                  <a16:creationId xmlns:a16="http://schemas.microsoft.com/office/drawing/2014/main" id="{E5C5E7EB-B077-7082-ED39-86A2FF15A55E}"/>
                </a:ext>
              </a:extLst>
            </p:cNvPr>
            <p:cNvSpPr txBox="1"/>
            <p:nvPr/>
          </p:nvSpPr>
          <p:spPr>
            <a:xfrm>
              <a:off x="2775727" y="2875716"/>
              <a:ext cx="3332858" cy="391795"/>
            </a:xfrm>
            <a:prstGeom prst="rect">
              <a:avLst/>
            </a:prstGeom>
            <a:noFill/>
          </p:spPr>
          <p:txBody>
            <a:bodyPr vert="horz" wrap="square" lIns="0" tIns="12700" rIns="0" bIns="0" rtlCol="0">
              <a:spAutoFit/>
            </a:bodyPr>
            <a:lstStyle/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Volumen 4,  Número 1  Enero a Julio 2021</a:t>
              </a:r>
            </a:p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Revista Semestral. Venezuela</a:t>
              </a:r>
              <a:endParaRPr sz="1200" dirty="0">
                <a:latin typeface="Arial"/>
                <a:cs typeface="Arial"/>
              </a:endParaRPr>
            </a:p>
          </p:txBody>
        </p:sp>
        <p:pic>
          <p:nvPicPr>
            <p:cNvPr id="36" name="object 25">
              <a:extLst>
                <a:ext uri="{FF2B5EF4-FFF2-40B4-BE49-F238E27FC236}">
                  <a16:creationId xmlns:a16="http://schemas.microsoft.com/office/drawing/2014/main" id="{E40DC12C-7085-6F84-6243-0935AEA299EF}"/>
                </a:ext>
              </a:extLst>
            </p:cNvPr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470065" y="2027896"/>
              <a:ext cx="2305662" cy="1053903"/>
            </a:xfrm>
            <a:prstGeom prst="rect">
              <a:avLst/>
            </a:prstGeom>
          </p:spPr>
        </p:pic>
        <p:pic>
          <p:nvPicPr>
            <p:cNvPr id="37" name="object 31">
              <a:extLst>
                <a:ext uri="{FF2B5EF4-FFF2-40B4-BE49-F238E27FC236}">
                  <a16:creationId xmlns:a16="http://schemas.microsoft.com/office/drawing/2014/main" id="{CF9FFEFC-72F2-9939-26C2-263D47D18846}"/>
                </a:ext>
              </a:extLst>
            </p:cNvPr>
            <p:cNvPicPr/>
            <p:nvPr/>
          </p:nvPicPr>
          <p:blipFill>
            <a:blip r:embed="rId17" cstate="print"/>
            <a:stretch>
              <a:fillRect/>
            </a:stretch>
          </p:blipFill>
          <p:spPr>
            <a:xfrm>
              <a:off x="4932681" y="1951410"/>
              <a:ext cx="1805304" cy="893889"/>
            </a:xfrm>
            <a:prstGeom prst="rect">
              <a:avLst/>
            </a:prstGeom>
          </p:spPr>
        </p:pic>
      </p:grpSp>
    </p:spTree>
  </p:cSld>
  <p:clrMapOvr>
    <a:masterClrMapping/>
  </p:clrMapOvr>
</p:sld>
</file>

<file path=ppt/slides/slide1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94485" y="115823"/>
            <a:ext cx="6669405" cy="8926195"/>
            <a:chOff x="94485" y="115823"/>
            <a:chExt cx="6669405" cy="8926195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204216" y="8651747"/>
              <a:ext cx="6518148" cy="158496"/>
            </a:xfrm>
            <a:prstGeom prst="rect">
              <a:avLst/>
            </a:prstGeom>
          </p:spPr>
        </p:pic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96012" y="115823"/>
              <a:ext cx="6665976" cy="1452372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42849" y="142875"/>
              <a:ext cx="6572275" cy="1358646"/>
            </a:xfrm>
            <a:prstGeom prst="rect">
              <a:avLst/>
            </a:prstGeom>
          </p:spPr>
        </p:pic>
        <p:sp>
          <p:nvSpPr>
            <p:cNvPr id="6" name="object 6"/>
            <p:cNvSpPr/>
            <p:nvPr/>
          </p:nvSpPr>
          <p:spPr>
            <a:xfrm>
              <a:off x="142849" y="142875"/>
              <a:ext cx="6572884" cy="1358900"/>
            </a:xfrm>
            <a:custGeom>
              <a:avLst/>
              <a:gdLst/>
              <a:ahLst/>
              <a:cxnLst/>
              <a:rect l="l" t="t" r="r" b="b"/>
              <a:pathLst>
                <a:path w="6572884" h="1358900">
                  <a:moveTo>
                    <a:pt x="0" y="226441"/>
                  </a:moveTo>
                  <a:lnTo>
                    <a:pt x="4600" y="180795"/>
                  </a:lnTo>
                  <a:lnTo>
                    <a:pt x="17795" y="138285"/>
                  </a:lnTo>
                  <a:lnTo>
                    <a:pt x="38673" y="99820"/>
                  </a:lnTo>
                  <a:lnTo>
                    <a:pt x="66324" y="66309"/>
                  </a:lnTo>
                  <a:lnTo>
                    <a:pt x="99837" y="38663"/>
                  </a:lnTo>
                  <a:lnTo>
                    <a:pt x="138301" y="17789"/>
                  </a:lnTo>
                  <a:lnTo>
                    <a:pt x="180806" y="4599"/>
                  </a:lnTo>
                  <a:lnTo>
                    <a:pt x="226440" y="0"/>
                  </a:lnTo>
                  <a:lnTo>
                    <a:pt x="6345834" y="0"/>
                  </a:lnTo>
                  <a:lnTo>
                    <a:pt x="6391480" y="4599"/>
                  </a:lnTo>
                  <a:lnTo>
                    <a:pt x="6433990" y="17789"/>
                  </a:lnTo>
                  <a:lnTo>
                    <a:pt x="6472455" y="38663"/>
                  </a:lnTo>
                  <a:lnTo>
                    <a:pt x="6505965" y="66309"/>
                  </a:lnTo>
                  <a:lnTo>
                    <a:pt x="6533612" y="99820"/>
                  </a:lnTo>
                  <a:lnTo>
                    <a:pt x="6554485" y="138285"/>
                  </a:lnTo>
                  <a:lnTo>
                    <a:pt x="6567676" y="180795"/>
                  </a:lnTo>
                  <a:lnTo>
                    <a:pt x="6572275" y="226441"/>
                  </a:lnTo>
                  <a:lnTo>
                    <a:pt x="6572275" y="1132204"/>
                  </a:lnTo>
                  <a:lnTo>
                    <a:pt x="6567676" y="1177850"/>
                  </a:lnTo>
                  <a:lnTo>
                    <a:pt x="6554485" y="1220360"/>
                  </a:lnTo>
                  <a:lnTo>
                    <a:pt x="6533612" y="1258825"/>
                  </a:lnTo>
                  <a:lnTo>
                    <a:pt x="6505965" y="1292336"/>
                  </a:lnTo>
                  <a:lnTo>
                    <a:pt x="6472455" y="1319982"/>
                  </a:lnTo>
                  <a:lnTo>
                    <a:pt x="6433990" y="1340856"/>
                  </a:lnTo>
                  <a:lnTo>
                    <a:pt x="6391480" y="1354046"/>
                  </a:lnTo>
                  <a:lnTo>
                    <a:pt x="6345834" y="1358646"/>
                  </a:lnTo>
                  <a:lnTo>
                    <a:pt x="226440" y="1358646"/>
                  </a:lnTo>
                  <a:lnTo>
                    <a:pt x="180806" y="1354046"/>
                  </a:lnTo>
                  <a:lnTo>
                    <a:pt x="138301" y="1340856"/>
                  </a:lnTo>
                  <a:lnTo>
                    <a:pt x="99837" y="1319982"/>
                  </a:lnTo>
                  <a:lnTo>
                    <a:pt x="66324" y="1292336"/>
                  </a:lnTo>
                  <a:lnTo>
                    <a:pt x="38673" y="1258825"/>
                  </a:lnTo>
                  <a:lnTo>
                    <a:pt x="17795" y="1220360"/>
                  </a:lnTo>
                  <a:lnTo>
                    <a:pt x="4600" y="1177850"/>
                  </a:lnTo>
                  <a:lnTo>
                    <a:pt x="0" y="1132204"/>
                  </a:lnTo>
                  <a:lnTo>
                    <a:pt x="0" y="226441"/>
                  </a:lnTo>
                  <a:close/>
                </a:path>
              </a:pathLst>
            </a:custGeom>
            <a:ln w="9525">
              <a:solidFill>
                <a:srgbClr val="55CE7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" name="object 7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2500248" y="305930"/>
              <a:ext cx="1714500" cy="733945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2738628" y="1024127"/>
              <a:ext cx="1897379" cy="371855"/>
            </a:xfrm>
            <a:prstGeom prst="rect">
              <a:avLst/>
            </a:prstGeom>
          </p:spPr>
        </p:pic>
        <p:pic>
          <p:nvPicPr>
            <p:cNvPr id="9" name="object 9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4401312" y="1024127"/>
              <a:ext cx="1577339" cy="371855"/>
            </a:xfrm>
            <a:prstGeom prst="rect">
              <a:avLst/>
            </a:prstGeom>
          </p:spPr>
        </p:pic>
        <p:pic>
          <p:nvPicPr>
            <p:cNvPr id="10" name="object 10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3169920" y="1207007"/>
              <a:ext cx="1546859" cy="371855"/>
            </a:xfrm>
            <a:prstGeom prst="rect">
              <a:avLst/>
            </a:prstGeom>
          </p:spPr>
        </p:pic>
        <p:pic>
          <p:nvPicPr>
            <p:cNvPr id="11" name="object 11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4482083" y="1207007"/>
              <a:ext cx="284988" cy="371855"/>
            </a:xfrm>
            <a:prstGeom prst="rect">
              <a:avLst/>
            </a:prstGeom>
          </p:spPr>
        </p:pic>
        <p:pic>
          <p:nvPicPr>
            <p:cNvPr id="12" name="object 12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4571999" y="1207007"/>
              <a:ext cx="1013460" cy="371855"/>
            </a:xfrm>
            <a:prstGeom prst="rect">
              <a:avLst/>
            </a:prstGeom>
          </p:spPr>
        </p:pic>
        <p:pic>
          <p:nvPicPr>
            <p:cNvPr id="13" name="object 13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324612" y="234695"/>
              <a:ext cx="1719072" cy="1341120"/>
            </a:xfrm>
            <a:prstGeom prst="rect">
              <a:avLst/>
            </a:prstGeom>
          </p:spPr>
        </p:pic>
        <p:pic>
          <p:nvPicPr>
            <p:cNvPr id="14" name="object 14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5606795" y="8193022"/>
              <a:ext cx="1092707" cy="848868"/>
            </a:xfrm>
            <a:prstGeom prst="rect">
              <a:avLst/>
            </a:prstGeom>
          </p:spPr>
        </p:pic>
        <p:pic>
          <p:nvPicPr>
            <p:cNvPr id="15" name="object 15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109728" y="8193022"/>
              <a:ext cx="1092708" cy="848868"/>
            </a:xfrm>
            <a:prstGeom prst="rect">
              <a:avLst/>
            </a:prstGeom>
          </p:spPr>
        </p:pic>
        <p:pic>
          <p:nvPicPr>
            <p:cNvPr id="16" name="object 16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4725162" y="164274"/>
              <a:ext cx="1805305" cy="893889"/>
            </a:xfrm>
            <a:prstGeom prst="rect">
              <a:avLst/>
            </a:prstGeom>
          </p:spPr>
        </p:pic>
      </p:grpSp>
      <p:sp>
        <p:nvSpPr>
          <p:cNvPr id="17" name="object 17"/>
          <p:cNvSpPr txBox="1"/>
          <p:nvPr/>
        </p:nvSpPr>
        <p:spPr>
          <a:xfrm>
            <a:off x="221691" y="1068451"/>
            <a:ext cx="6417945" cy="706372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063875" marR="772795" indent="-431800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Arial"/>
                <a:cs typeface="Arial"/>
              </a:rPr>
              <a:t>6ta.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Edición</a:t>
            </a:r>
            <a:r>
              <a:rPr sz="1200" b="1" spc="-10" dirty="0">
                <a:latin typeface="Arial"/>
                <a:cs typeface="Arial"/>
              </a:rPr>
              <a:t> Volumen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I</a:t>
            </a:r>
            <a:r>
              <a:rPr sz="1200" b="1" spc="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Enero</a:t>
            </a:r>
            <a:r>
              <a:rPr sz="1200" b="1" spc="-3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a</a:t>
            </a:r>
            <a:r>
              <a:rPr sz="1200" b="1" spc="-2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Julio</a:t>
            </a:r>
            <a:r>
              <a:rPr sz="1200" b="1" spc="-5" dirty="0">
                <a:latin typeface="Arial"/>
                <a:cs typeface="Arial"/>
              </a:rPr>
              <a:t> </a:t>
            </a:r>
            <a:r>
              <a:rPr sz="1200" b="1" spc="-20" dirty="0">
                <a:latin typeface="Arial"/>
                <a:cs typeface="Arial"/>
              </a:rPr>
              <a:t>2021 </a:t>
            </a:r>
            <a:r>
              <a:rPr sz="1200" b="1" dirty="0">
                <a:latin typeface="Arial"/>
                <a:cs typeface="Arial"/>
              </a:rPr>
              <a:t>Revista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Semestral-</a:t>
            </a:r>
            <a:r>
              <a:rPr sz="1200" b="1" spc="-40" dirty="0">
                <a:latin typeface="Arial"/>
                <a:cs typeface="Arial"/>
              </a:rPr>
              <a:t> </a:t>
            </a:r>
            <a:r>
              <a:rPr sz="1200" b="1" spc="-10" dirty="0">
                <a:latin typeface="Arial"/>
                <a:cs typeface="Arial"/>
              </a:rPr>
              <a:t>Venezuela</a:t>
            </a:r>
            <a:endParaRPr sz="1200" dirty="0">
              <a:latin typeface="Arial"/>
              <a:cs typeface="Arial"/>
            </a:endParaRPr>
          </a:p>
          <a:p>
            <a:pPr algn="ctr">
              <a:lnSpc>
                <a:spcPct val="100000"/>
              </a:lnSpc>
              <a:spcBef>
                <a:spcPts val="755"/>
              </a:spcBef>
            </a:pPr>
            <a:r>
              <a:rPr sz="1200" b="1" spc="-10" dirty="0">
                <a:latin typeface="Times New Roman"/>
                <a:cs typeface="Times New Roman"/>
              </a:rPr>
              <a:t>INTRODUCCIÓN</a:t>
            </a:r>
            <a:endParaRPr sz="1200" dirty="0">
              <a:latin typeface="Times New Roman"/>
              <a:cs typeface="Times New Roman"/>
            </a:endParaRPr>
          </a:p>
          <a:p>
            <a:pPr marL="375285" marR="5080" indent="-363220" algn="just">
              <a:lnSpc>
                <a:spcPct val="100000"/>
              </a:lnSpc>
              <a:spcBef>
                <a:spcPts val="565"/>
              </a:spcBef>
            </a:pP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manera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exordio,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historia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ciencia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estudia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expone,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acuerdo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determinados </a:t>
            </a:r>
            <a:r>
              <a:rPr sz="1200" dirty="0">
                <a:latin typeface="Times New Roman"/>
                <a:cs typeface="Times New Roman"/>
              </a:rPr>
              <a:t>principios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métodos,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acontecimientos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hechos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pertenecen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tiempo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pasado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que </a:t>
            </a:r>
            <a:r>
              <a:rPr sz="1200" dirty="0">
                <a:latin typeface="Times New Roman"/>
                <a:cs typeface="Times New Roman"/>
              </a:rPr>
              <a:t>constituyen</a:t>
            </a:r>
            <a:r>
              <a:rPr sz="1200" spc="3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3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desarrollo</a:t>
            </a:r>
            <a:r>
              <a:rPr sz="1200" spc="3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3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humanidad.</a:t>
            </a:r>
            <a:r>
              <a:rPr sz="1200" spc="3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3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implementación</a:t>
            </a:r>
            <a:r>
              <a:rPr sz="1200" spc="3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3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Historia</a:t>
            </a:r>
            <a:r>
              <a:rPr sz="1200" spc="3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Local</a:t>
            </a:r>
            <a:r>
              <a:rPr sz="1200" spc="360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como </a:t>
            </a:r>
            <a:r>
              <a:rPr sz="1200" dirty="0">
                <a:latin typeface="Times New Roman"/>
                <a:cs typeface="Times New Roman"/>
              </a:rPr>
              <a:t>estrategia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pedagógica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enseñanza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Ciencias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Sociales,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propuesta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ha </a:t>
            </a:r>
            <a:r>
              <a:rPr sz="1200" dirty="0">
                <a:latin typeface="Times New Roman"/>
                <a:cs typeface="Times New Roman"/>
              </a:rPr>
              <a:t>diseñado</a:t>
            </a:r>
            <a:r>
              <a:rPr sz="1200" spc="114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12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abordar</a:t>
            </a:r>
            <a:r>
              <a:rPr sz="1200" spc="12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algunas</a:t>
            </a:r>
            <a:r>
              <a:rPr sz="1200" spc="12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problemáticas</a:t>
            </a:r>
            <a:r>
              <a:rPr sz="1200" spc="12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referentes</a:t>
            </a:r>
            <a:r>
              <a:rPr sz="1200" spc="12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al</a:t>
            </a:r>
            <a:r>
              <a:rPr sz="1200" spc="12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currículo</a:t>
            </a:r>
            <a:r>
              <a:rPr sz="1200" spc="12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0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120" dirty="0">
                <a:latin typeface="Times New Roman"/>
                <a:cs typeface="Times New Roman"/>
              </a:rPr>
              <a:t>  </a:t>
            </a:r>
            <a:r>
              <a:rPr sz="1200" spc="-10" dirty="0">
                <a:latin typeface="Times New Roman"/>
                <a:cs typeface="Times New Roman"/>
              </a:rPr>
              <a:t>metodologías </a:t>
            </a:r>
            <a:r>
              <a:rPr sz="1200" dirty="0">
                <a:latin typeface="Times New Roman"/>
                <a:cs typeface="Times New Roman"/>
              </a:rPr>
              <a:t>tradicionales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dejan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ver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necesidad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proponer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reflexionar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nuevas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formas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acercarse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desarrollo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lang="es-ES" sz="1200" dirty="0">
                <a:latin typeface="Times New Roman"/>
                <a:cs typeface="Times New Roman"/>
              </a:rPr>
              <a:t>esta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área.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Todo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esto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razón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señala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Irazábal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(1974)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“El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hombre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es </a:t>
            </a:r>
            <a:r>
              <a:rPr sz="1200" dirty="0">
                <a:latin typeface="Times New Roman"/>
                <a:cs typeface="Times New Roman"/>
              </a:rPr>
              <a:t>agente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activo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consciente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historia.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Son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hombres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quienes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hacen;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pero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siempre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dentro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condiciones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materiales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enmarcan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curso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acontecimientos…”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(p.9)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tanto,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es </a:t>
            </a:r>
            <a:r>
              <a:rPr sz="1200" dirty="0">
                <a:latin typeface="Times New Roman"/>
                <a:cs typeface="Times New Roman"/>
              </a:rPr>
              <a:t>necesario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estudiantes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apropien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realidad,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pasado,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comprender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presente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tener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visión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pueda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ocurrir en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-10" dirty="0">
                <a:latin typeface="Times New Roman"/>
                <a:cs typeface="Times New Roman"/>
              </a:rPr>
              <a:t> futuro.</a:t>
            </a:r>
            <a:endParaRPr sz="1200" dirty="0">
              <a:latin typeface="Times New Roman"/>
              <a:cs typeface="Times New Roman"/>
            </a:endParaRPr>
          </a:p>
          <a:p>
            <a:pPr marL="375285" marR="5080" indent="-363220" algn="just">
              <a:lnSpc>
                <a:spcPct val="99600"/>
              </a:lnSpc>
              <a:spcBef>
                <a:spcPts val="45"/>
              </a:spcBef>
            </a:pP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tanto,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historia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regional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 local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especialidad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ciencia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histórica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toma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objeto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el </a:t>
            </a:r>
            <a:r>
              <a:rPr sz="1200" dirty="0">
                <a:latin typeface="Times New Roman"/>
                <a:cs typeface="Times New Roman"/>
              </a:rPr>
              <a:t>pasado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 una localidad.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 las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más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antiguas, pues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desde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origen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historia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Grecia,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privilegia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historiadores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referencia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 err="1">
                <a:latin typeface="Times New Roman"/>
                <a:cs typeface="Times New Roman"/>
              </a:rPr>
              <a:t>su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lang="es-ES" sz="1200" dirty="0">
                <a:latin typeface="Times New Roman"/>
                <a:cs typeface="Times New Roman"/>
              </a:rPr>
              <a:t>poli propia</a:t>
            </a:r>
            <a:r>
              <a:rPr sz="1200" dirty="0">
                <a:latin typeface="Times New Roman"/>
                <a:cs typeface="Times New Roman"/>
              </a:rPr>
              <a:t>.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este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trabajo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realizó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una </a:t>
            </a:r>
            <a:r>
              <a:rPr sz="1200" dirty="0">
                <a:latin typeface="Times New Roman"/>
                <a:cs typeface="Times New Roman"/>
              </a:rPr>
              <a:t>aproximación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comprensión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aspectos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historia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regional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local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conocimientos </a:t>
            </a:r>
            <a:r>
              <a:rPr sz="1200" dirty="0">
                <a:latin typeface="Times New Roman"/>
                <a:cs typeface="Times New Roman"/>
              </a:rPr>
              <a:t>esenciales</a:t>
            </a:r>
            <a:r>
              <a:rPr sz="1200" spc="3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3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educación</a:t>
            </a:r>
            <a:r>
              <a:rPr sz="1200" spc="3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media,</a:t>
            </a:r>
            <a:r>
              <a:rPr sz="1200" spc="3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aspecto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necesario</a:t>
            </a:r>
            <a:r>
              <a:rPr sz="1200" spc="3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fortalecer</a:t>
            </a:r>
            <a:r>
              <a:rPr sz="1200" spc="3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través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3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currículo</a:t>
            </a:r>
            <a:r>
              <a:rPr sz="1200" spc="30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 </a:t>
            </a:r>
            <a:r>
              <a:rPr sz="1200" dirty="0">
                <a:latin typeface="Times New Roman"/>
                <a:cs typeface="Times New Roman"/>
              </a:rPr>
              <a:t>educación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venezolano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donde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cada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región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estado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país,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tenga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espacio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conocimiento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-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especio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geográfico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desde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-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diferentes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características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conforman.</a:t>
            </a:r>
            <a:endParaRPr sz="1200" dirty="0">
              <a:latin typeface="Times New Roman"/>
              <a:cs typeface="Times New Roman"/>
            </a:endParaRPr>
          </a:p>
          <a:p>
            <a:pPr marL="375285" marR="5080" indent="-363220" algn="just">
              <a:lnSpc>
                <a:spcPct val="99700"/>
              </a:lnSpc>
              <a:spcBef>
                <a:spcPts val="40"/>
              </a:spcBef>
            </a:pP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consecuencia,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imperante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dentro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sistema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educativo,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ampliar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formas,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métodos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estrategias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vayan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función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desarrollo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promoción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valores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socio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culturales,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deben </a:t>
            </a:r>
            <a:r>
              <a:rPr sz="1200" dirty="0">
                <a:latin typeface="Times New Roman"/>
                <a:cs typeface="Times New Roman"/>
              </a:rPr>
              <a:t>permanecer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intrínsecos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sociedad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venezolana</a:t>
            </a:r>
            <a:r>
              <a:rPr sz="1200" spc="3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ya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estos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son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conjunto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normas, </a:t>
            </a:r>
            <a:r>
              <a:rPr sz="1200" dirty="0">
                <a:latin typeface="Times New Roman"/>
                <a:cs typeface="Times New Roman"/>
              </a:rPr>
              <a:t>principios</a:t>
            </a:r>
            <a:r>
              <a:rPr sz="1200" spc="3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creencias</a:t>
            </a:r>
            <a:r>
              <a:rPr sz="1200" spc="3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3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rigen</a:t>
            </a:r>
            <a:r>
              <a:rPr sz="1200" spc="3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3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comportamiento</a:t>
            </a:r>
            <a:r>
              <a:rPr sz="1200" spc="3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3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ser</a:t>
            </a:r>
            <a:r>
              <a:rPr sz="1200" spc="3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humano</a:t>
            </a:r>
            <a:r>
              <a:rPr sz="1200" spc="3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dentro</a:t>
            </a:r>
            <a:r>
              <a:rPr sz="1200" spc="3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30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sociedad, </a:t>
            </a:r>
            <a:r>
              <a:rPr sz="1200" dirty="0">
                <a:latin typeface="Times New Roman"/>
                <a:cs typeface="Times New Roman"/>
              </a:rPr>
              <a:t>permitiendo</a:t>
            </a:r>
            <a:r>
              <a:rPr sz="1200" spc="3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3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este</a:t>
            </a:r>
            <a:r>
              <a:rPr sz="1200" spc="3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3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relacione</a:t>
            </a:r>
            <a:r>
              <a:rPr sz="1200" spc="3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manera</a:t>
            </a:r>
            <a:r>
              <a:rPr sz="1200" spc="3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adecuada</a:t>
            </a:r>
            <a:r>
              <a:rPr sz="1200" spc="3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3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personas</a:t>
            </a:r>
            <a:r>
              <a:rPr sz="1200" spc="3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3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mismo</a:t>
            </a:r>
            <a:r>
              <a:rPr sz="1200" spc="40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grupo </a:t>
            </a:r>
            <a:r>
              <a:rPr sz="1200" dirty="0">
                <a:latin typeface="Times New Roman"/>
                <a:cs typeface="Times New Roman"/>
              </a:rPr>
              <a:t>sociocultural,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decir,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comparta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mismas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creencias,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ideales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principios.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tanto,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este </a:t>
            </a:r>
            <a:r>
              <a:rPr sz="1200" dirty="0">
                <a:latin typeface="Times New Roman"/>
                <a:cs typeface="Times New Roman"/>
              </a:rPr>
              <a:t>articulo</a:t>
            </a:r>
            <a:r>
              <a:rPr sz="1200" spc="4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está</a:t>
            </a:r>
            <a:r>
              <a:rPr sz="1200" spc="4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comprendido</a:t>
            </a:r>
            <a:r>
              <a:rPr sz="1200" spc="4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4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4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inquietud</a:t>
            </a:r>
            <a:r>
              <a:rPr sz="1200" spc="4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científica:</a:t>
            </a:r>
            <a:r>
              <a:rPr sz="1200" spc="4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4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historia</a:t>
            </a:r>
            <a:r>
              <a:rPr sz="1200" spc="4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4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Venezuela</a:t>
            </a:r>
            <a:r>
              <a:rPr sz="1200" spc="4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desde</a:t>
            </a:r>
            <a:r>
              <a:rPr sz="1200" spc="41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perspectiva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aulas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educativas,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propósitos,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teorías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sustentan,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metodología,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los </a:t>
            </a:r>
            <a:r>
              <a:rPr sz="1200" dirty="0">
                <a:latin typeface="Times New Roman"/>
                <a:cs typeface="Times New Roman"/>
              </a:rPr>
              <a:t>resultados,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conclusiones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referencias.</a:t>
            </a:r>
            <a:endParaRPr sz="1200" dirty="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910"/>
              </a:spcBef>
            </a:pPr>
            <a:endParaRPr sz="1200" dirty="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</a:pPr>
            <a:r>
              <a:rPr sz="1200" b="1" dirty="0">
                <a:latin typeface="Times New Roman"/>
                <a:cs typeface="Times New Roman"/>
              </a:rPr>
              <a:t>La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Historia</a:t>
            </a:r>
            <a:r>
              <a:rPr sz="1200" b="1" spc="-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</a:t>
            </a:r>
            <a:r>
              <a:rPr sz="1200" b="1" spc="-45" dirty="0">
                <a:latin typeface="Times New Roman"/>
                <a:cs typeface="Times New Roman"/>
              </a:rPr>
              <a:t> </a:t>
            </a:r>
            <a:r>
              <a:rPr sz="1200" b="1" spc="-20" dirty="0">
                <a:latin typeface="Times New Roman"/>
                <a:cs typeface="Times New Roman"/>
              </a:rPr>
              <a:t>Venezuela</a:t>
            </a:r>
            <a:r>
              <a:rPr sz="1200" b="1" spc="-1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desde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la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Perspectiva</a:t>
            </a:r>
            <a:r>
              <a:rPr sz="1200" b="1" spc="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las</a:t>
            </a:r>
            <a:r>
              <a:rPr sz="1200" b="1" spc="-7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Aulas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Educativas.</a:t>
            </a:r>
            <a:endParaRPr sz="1200" dirty="0">
              <a:latin typeface="Times New Roman"/>
              <a:cs typeface="Times New Roman"/>
            </a:endParaRPr>
          </a:p>
          <a:p>
            <a:pPr marL="375285" marR="8890" indent="-363220" algn="just">
              <a:lnSpc>
                <a:spcPct val="99200"/>
              </a:lnSpc>
              <a:spcBef>
                <a:spcPts val="880"/>
              </a:spcBef>
            </a:pP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representaciones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educativas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proponen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conciben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aprendizaje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historia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toman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como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herramienta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esencial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formación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ciudadanos libres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 espíritu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crítico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ante el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acervo </a:t>
            </a:r>
            <a:r>
              <a:rPr sz="1200" dirty="0">
                <a:latin typeface="Times New Roman"/>
                <a:cs typeface="Times New Roman"/>
              </a:rPr>
              <a:t>histórico.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esencia,</a:t>
            </a:r>
            <a:r>
              <a:rPr sz="1200" spc="13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2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historia</a:t>
            </a:r>
            <a:r>
              <a:rPr sz="1200" spc="12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tiene</a:t>
            </a:r>
            <a:r>
              <a:rPr sz="1200" spc="12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connotados</a:t>
            </a:r>
            <a:r>
              <a:rPr sz="1200" spc="12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elementos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educativos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desarrollo </a:t>
            </a:r>
            <a:r>
              <a:rPr sz="1200" dirty="0">
                <a:latin typeface="Times New Roman"/>
                <a:cs typeface="Times New Roman"/>
              </a:rPr>
              <a:t>cultural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hombre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todas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épocas,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está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impregnada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didáctica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permite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utilizar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las</a:t>
            </a:r>
            <a:endParaRPr sz="1200" dirty="0">
              <a:latin typeface="Times New Roman"/>
              <a:cs typeface="Times New Roman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1382649" y="8256658"/>
            <a:ext cx="4159885" cy="687705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 marL="12700" marR="5080" algn="ctr">
              <a:lnSpc>
                <a:spcPts val="1440"/>
              </a:lnSpc>
              <a:spcBef>
                <a:spcPts val="15"/>
              </a:spcBef>
            </a:pPr>
            <a:r>
              <a:rPr sz="1200" b="1" dirty="0">
                <a:latin typeface="Times New Roman"/>
                <a:cs typeface="Times New Roman"/>
              </a:rPr>
              <a:t>La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Historia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Regional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y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Local: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Conocimientos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Esenciales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Dentro </a:t>
            </a:r>
            <a:r>
              <a:rPr sz="1200" b="1" dirty="0">
                <a:latin typeface="Times New Roman"/>
                <a:cs typeface="Times New Roman"/>
              </a:rPr>
              <a:t>de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la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Educación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spc="-20" dirty="0">
                <a:latin typeface="Times New Roman"/>
                <a:cs typeface="Times New Roman"/>
              </a:rPr>
              <a:t>Media</a:t>
            </a:r>
            <a:endParaRPr sz="1200">
              <a:latin typeface="Times New Roman"/>
              <a:cs typeface="Times New Roman"/>
            </a:endParaRPr>
          </a:p>
          <a:p>
            <a:pPr marL="2540" algn="ctr">
              <a:lnSpc>
                <a:spcPct val="100000"/>
              </a:lnSpc>
              <a:spcBef>
                <a:spcPts val="955"/>
              </a:spcBef>
            </a:pPr>
            <a:r>
              <a:rPr sz="1200" b="1" dirty="0">
                <a:latin typeface="Times New Roman"/>
                <a:cs typeface="Times New Roman"/>
              </a:rPr>
              <a:t>MSc</a:t>
            </a:r>
            <a:r>
              <a:rPr sz="1200" b="1" spc="-3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Jesús</a:t>
            </a:r>
            <a:r>
              <a:rPr sz="1200" b="1" spc="-4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Gerónimo</a:t>
            </a:r>
            <a:r>
              <a:rPr sz="1200" b="1" spc="-10" dirty="0">
                <a:latin typeface="Times New Roman"/>
                <a:cs typeface="Times New Roman"/>
              </a:rPr>
              <a:t> García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9" name="object 19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82905" rIns="0" bIns="0" rtlCol="0">
            <a:spAutoFit/>
          </a:bodyPr>
          <a:lstStyle/>
          <a:p>
            <a:pPr marL="146050">
              <a:lnSpc>
                <a:spcPts val="1410"/>
              </a:lnSpc>
            </a:pPr>
            <a:fld id="{81D60167-4931-47E6-BA6A-407CBD079E47}" type="slidenum">
              <a:rPr spc="-25" dirty="0"/>
              <a:t>181</a:t>
            </a:fld>
            <a:endParaRPr spc="-25" dirty="0"/>
          </a:p>
        </p:txBody>
      </p:sp>
      <p:grpSp>
        <p:nvGrpSpPr>
          <p:cNvPr id="20" name="Grupo 19">
            <a:extLst>
              <a:ext uri="{FF2B5EF4-FFF2-40B4-BE49-F238E27FC236}">
                <a16:creationId xmlns:a16="http://schemas.microsoft.com/office/drawing/2014/main" id="{4FBB73F0-2509-964C-D232-B8B4F040F775}"/>
              </a:ext>
            </a:extLst>
          </p:cNvPr>
          <p:cNvGrpSpPr/>
          <p:nvPr/>
        </p:nvGrpSpPr>
        <p:grpSpPr>
          <a:xfrm>
            <a:off x="109728" y="85470"/>
            <a:ext cx="6665976" cy="1452626"/>
            <a:chOff x="470065" y="1951410"/>
            <a:chExt cx="6665976" cy="1452626"/>
          </a:xfrm>
        </p:grpSpPr>
        <p:grpSp>
          <p:nvGrpSpPr>
            <p:cNvPr id="21" name="object 12">
              <a:extLst>
                <a:ext uri="{FF2B5EF4-FFF2-40B4-BE49-F238E27FC236}">
                  <a16:creationId xmlns:a16="http://schemas.microsoft.com/office/drawing/2014/main" id="{CD3F88C4-F279-8DD3-0080-F38755069E0A}"/>
                </a:ext>
              </a:extLst>
            </p:cNvPr>
            <p:cNvGrpSpPr/>
            <p:nvPr/>
          </p:nvGrpSpPr>
          <p:grpSpPr>
            <a:xfrm>
              <a:off x="470065" y="1951664"/>
              <a:ext cx="6665976" cy="1452372"/>
              <a:chOff x="96011" y="115823"/>
              <a:chExt cx="6665976" cy="1452372"/>
            </a:xfrm>
          </p:grpSpPr>
          <p:pic>
            <p:nvPicPr>
              <p:cNvPr id="25" name="object 13">
                <a:extLst>
                  <a:ext uri="{FF2B5EF4-FFF2-40B4-BE49-F238E27FC236}">
                    <a16:creationId xmlns:a16="http://schemas.microsoft.com/office/drawing/2014/main" id="{61621D55-837C-0543-9F5E-F49B2CAAF255}"/>
                  </a:ext>
                </a:extLst>
              </p:cNvPr>
              <p:cNvPicPr/>
              <p:nvPr/>
            </p:nvPicPr>
            <p:blipFill>
              <a:blip r:embed="rId3" cstate="print"/>
              <a:stretch>
                <a:fillRect/>
              </a:stretch>
            </p:blipFill>
            <p:spPr>
              <a:xfrm>
                <a:off x="96011" y="115823"/>
                <a:ext cx="6665976" cy="1452372"/>
              </a:xfrm>
              <a:prstGeom prst="rect">
                <a:avLst/>
              </a:prstGeom>
            </p:spPr>
          </p:pic>
          <p:pic>
            <p:nvPicPr>
              <p:cNvPr id="26" name="object 14">
                <a:extLst>
                  <a:ext uri="{FF2B5EF4-FFF2-40B4-BE49-F238E27FC236}">
                    <a16:creationId xmlns:a16="http://schemas.microsoft.com/office/drawing/2014/main" id="{C64A67C4-4813-1513-24CC-C8D984999654}"/>
                  </a:ext>
                </a:extLst>
              </p:cNvPr>
              <p:cNvPicPr/>
              <p:nvPr/>
            </p:nvPicPr>
            <p:blipFill>
              <a:blip r:embed="rId4" cstate="print"/>
              <a:stretch>
                <a:fillRect/>
              </a:stretch>
            </p:blipFill>
            <p:spPr>
              <a:xfrm>
                <a:off x="142849" y="142875"/>
                <a:ext cx="6572275" cy="1358646"/>
              </a:xfrm>
              <a:prstGeom prst="rect">
                <a:avLst/>
              </a:prstGeom>
            </p:spPr>
          </p:pic>
          <p:sp>
            <p:nvSpPr>
              <p:cNvPr id="27" name="object 15">
                <a:extLst>
                  <a:ext uri="{FF2B5EF4-FFF2-40B4-BE49-F238E27FC236}">
                    <a16:creationId xmlns:a16="http://schemas.microsoft.com/office/drawing/2014/main" id="{BFE07F7B-4669-48C8-49C8-DF53FBDB521B}"/>
                  </a:ext>
                </a:extLst>
              </p:cNvPr>
              <p:cNvSpPr/>
              <p:nvPr/>
            </p:nvSpPr>
            <p:spPr>
              <a:xfrm>
                <a:off x="142849" y="142875"/>
                <a:ext cx="6572884" cy="1358900"/>
              </a:xfrm>
              <a:custGeom>
                <a:avLst/>
                <a:gdLst/>
                <a:ahLst/>
                <a:cxnLst/>
                <a:rect l="l" t="t" r="r" b="b"/>
                <a:pathLst>
                  <a:path w="6572884" h="1358900">
                    <a:moveTo>
                      <a:pt x="0" y="226441"/>
                    </a:moveTo>
                    <a:lnTo>
                      <a:pt x="4600" y="180795"/>
                    </a:lnTo>
                    <a:lnTo>
                      <a:pt x="17795" y="138285"/>
                    </a:lnTo>
                    <a:lnTo>
                      <a:pt x="38673" y="99820"/>
                    </a:lnTo>
                    <a:lnTo>
                      <a:pt x="66324" y="66309"/>
                    </a:lnTo>
                    <a:lnTo>
                      <a:pt x="99837" y="38663"/>
                    </a:lnTo>
                    <a:lnTo>
                      <a:pt x="138301" y="17789"/>
                    </a:lnTo>
                    <a:lnTo>
                      <a:pt x="180806" y="4599"/>
                    </a:lnTo>
                    <a:lnTo>
                      <a:pt x="226440" y="0"/>
                    </a:lnTo>
                    <a:lnTo>
                      <a:pt x="6345834" y="0"/>
                    </a:lnTo>
                    <a:lnTo>
                      <a:pt x="6391480" y="4599"/>
                    </a:lnTo>
                    <a:lnTo>
                      <a:pt x="6433990" y="17789"/>
                    </a:lnTo>
                    <a:lnTo>
                      <a:pt x="6472455" y="38663"/>
                    </a:lnTo>
                    <a:lnTo>
                      <a:pt x="6505965" y="66309"/>
                    </a:lnTo>
                    <a:lnTo>
                      <a:pt x="6533612" y="99820"/>
                    </a:lnTo>
                    <a:lnTo>
                      <a:pt x="6554485" y="138285"/>
                    </a:lnTo>
                    <a:lnTo>
                      <a:pt x="6567676" y="180795"/>
                    </a:lnTo>
                    <a:lnTo>
                      <a:pt x="6572275" y="226441"/>
                    </a:lnTo>
                    <a:lnTo>
                      <a:pt x="6572275" y="1132204"/>
                    </a:lnTo>
                    <a:lnTo>
                      <a:pt x="6567676" y="1177850"/>
                    </a:lnTo>
                    <a:lnTo>
                      <a:pt x="6554485" y="1220360"/>
                    </a:lnTo>
                    <a:lnTo>
                      <a:pt x="6533612" y="1258825"/>
                    </a:lnTo>
                    <a:lnTo>
                      <a:pt x="6505965" y="1292336"/>
                    </a:lnTo>
                    <a:lnTo>
                      <a:pt x="6472455" y="1319982"/>
                    </a:lnTo>
                    <a:lnTo>
                      <a:pt x="6433990" y="1340856"/>
                    </a:lnTo>
                    <a:lnTo>
                      <a:pt x="6391480" y="1354046"/>
                    </a:lnTo>
                    <a:lnTo>
                      <a:pt x="6345834" y="1358646"/>
                    </a:lnTo>
                    <a:lnTo>
                      <a:pt x="226440" y="1358646"/>
                    </a:lnTo>
                    <a:lnTo>
                      <a:pt x="180806" y="1354046"/>
                    </a:lnTo>
                    <a:lnTo>
                      <a:pt x="138301" y="1340856"/>
                    </a:lnTo>
                    <a:lnTo>
                      <a:pt x="99837" y="1319982"/>
                    </a:lnTo>
                    <a:lnTo>
                      <a:pt x="66324" y="1292336"/>
                    </a:lnTo>
                    <a:lnTo>
                      <a:pt x="38673" y="1258825"/>
                    </a:lnTo>
                    <a:lnTo>
                      <a:pt x="17795" y="1220360"/>
                    </a:lnTo>
                    <a:lnTo>
                      <a:pt x="4600" y="1177850"/>
                    </a:lnTo>
                    <a:lnTo>
                      <a:pt x="0" y="1132204"/>
                    </a:lnTo>
                    <a:lnTo>
                      <a:pt x="0" y="226441"/>
                    </a:lnTo>
                    <a:close/>
                  </a:path>
                </a:pathLst>
              </a:custGeom>
              <a:ln w="9525">
                <a:solidFill>
                  <a:srgbClr val="55CE74"/>
                </a:solidFill>
              </a:ln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pic>
            <p:nvPicPr>
              <p:cNvPr id="28" name="object 16">
                <a:extLst>
                  <a:ext uri="{FF2B5EF4-FFF2-40B4-BE49-F238E27FC236}">
                    <a16:creationId xmlns:a16="http://schemas.microsoft.com/office/drawing/2014/main" id="{B333E9C4-461A-5BFE-5B53-EF44021D1120}"/>
                  </a:ext>
                </a:extLst>
              </p:cNvPr>
              <p:cNvPicPr/>
              <p:nvPr/>
            </p:nvPicPr>
            <p:blipFill>
              <a:blip r:embed="rId5" cstate="print"/>
              <a:stretch>
                <a:fillRect/>
              </a:stretch>
            </p:blipFill>
            <p:spPr>
              <a:xfrm>
                <a:off x="2500248" y="305930"/>
                <a:ext cx="1714500" cy="733945"/>
              </a:xfrm>
              <a:prstGeom prst="rect">
                <a:avLst/>
              </a:prstGeom>
            </p:spPr>
          </p:pic>
        </p:grpSp>
        <p:sp>
          <p:nvSpPr>
            <p:cNvPr id="22" name="object 16">
              <a:extLst>
                <a:ext uri="{FF2B5EF4-FFF2-40B4-BE49-F238E27FC236}">
                  <a16:creationId xmlns:a16="http://schemas.microsoft.com/office/drawing/2014/main" id="{C3494C17-5CB3-D443-9B64-161582E7326D}"/>
                </a:ext>
              </a:extLst>
            </p:cNvPr>
            <p:cNvSpPr txBox="1"/>
            <p:nvPr/>
          </p:nvSpPr>
          <p:spPr>
            <a:xfrm>
              <a:off x="2775727" y="2875716"/>
              <a:ext cx="3332858" cy="391795"/>
            </a:xfrm>
            <a:prstGeom prst="rect">
              <a:avLst/>
            </a:prstGeom>
            <a:noFill/>
          </p:spPr>
          <p:txBody>
            <a:bodyPr vert="horz" wrap="square" lIns="0" tIns="12700" rIns="0" bIns="0" rtlCol="0">
              <a:spAutoFit/>
            </a:bodyPr>
            <a:lstStyle/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Volumen 4,  Número 1  Enero a Julio 2021</a:t>
              </a:r>
            </a:p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Revista Semestral. Venezuela</a:t>
              </a:r>
              <a:endParaRPr sz="1200" dirty="0">
                <a:latin typeface="Arial"/>
                <a:cs typeface="Arial"/>
              </a:endParaRPr>
            </a:p>
          </p:txBody>
        </p:sp>
        <p:pic>
          <p:nvPicPr>
            <p:cNvPr id="23" name="object 25">
              <a:extLst>
                <a:ext uri="{FF2B5EF4-FFF2-40B4-BE49-F238E27FC236}">
                  <a16:creationId xmlns:a16="http://schemas.microsoft.com/office/drawing/2014/main" id="{A5B6366C-DB8D-820E-B4DD-C5695007DF39}"/>
                </a:ext>
              </a:extLst>
            </p:cNvPr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470065" y="2027896"/>
              <a:ext cx="2305662" cy="1053903"/>
            </a:xfrm>
            <a:prstGeom prst="rect">
              <a:avLst/>
            </a:prstGeom>
          </p:spPr>
        </p:pic>
        <p:pic>
          <p:nvPicPr>
            <p:cNvPr id="24" name="object 31">
              <a:extLst>
                <a:ext uri="{FF2B5EF4-FFF2-40B4-BE49-F238E27FC236}">
                  <a16:creationId xmlns:a16="http://schemas.microsoft.com/office/drawing/2014/main" id="{28188089-0EA5-5F9B-E775-05C0BA896B2A}"/>
                </a:ext>
              </a:extLst>
            </p:cNvPr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4932681" y="1951410"/>
              <a:ext cx="1805304" cy="893889"/>
            </a:xfrm>
            <a:prstGeom prst="rect">
              <a:avLst/>
            </a:prstGeom>
          </p:spPr>
        </p:pic>
      </p:grpSp>
    </p:spTree>
  </p:cSld>
  <p:clrMapOvr>
    <a:masterClrMapping/>
  </p:clrMapOvr>
</p:sld>
</file>

<file path=ppt/slides/slide1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94485" y="115823"/>
            <a:ext cx="6669405" cy="8926195"/>
            <a:chOff x="94485" y="115823"/>
            <a:chExt cx="6669405" cy="8926195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204216" y="8651747"/>
              <a:ext cx="6518148" cy="158496"/>
            </a:xfrm>
            <a:prstGeom prst="rect">
              <a:avLst/>
            </a:prstGeom>
          </p:spPr>
        </p:pic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96012" y="115823"/>
              <a:ext cx="6665976" cy="1452372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42849" y="142875"/>
              <a:ext cx="6572275" cy="1358646"/>
            </a:xfrm>
            <a:prstGeom prst="rect">
              <a:avLst/>
            </a:prstGeom>
          </p:spPr>
        </p:pic>
        <p:sp>
          <p:nvSpPr>
            <p:cNvPr id="6" name="object 6"/>
            <p:cNvSpPr/>
            <p:nvPr/>
          </p:nvSpPr>
          <p:spPr>
            <a:xfrm>
              <a:off x="142849" y="142875"/>
              <a:ext cx="6572884" cy="1358900"/>
            </a:xfrm>
            <a:custGeom>
              <a:avLst/>
              <a:gdLst/>
              <a:ahLst/>
              <a:cxnLst/>
              <a:rect l="l" t="t" r="r" b="b"/>
              <a:pathLst>
                <a:path w="6572884" h="1358900">
                  <a:moveTo>
                    <a:pt x="0" y="226441"/>
                  </a:moveTo>
                  <a:lnTo>
                    <a:pt x="4600" y="180795"/>
                  </a:lnTo>
                  <a:lnTo>
                    <a:pt x="17795" y="138285"/>
                  </a:lnTo>
                  <a:lnTo>
                    <a:pt x="38673" y="99820"/>
                  </a:lnTo>
                  <a:lnTo>
                    <a:pt x="66324" y="66309"/>
                  </a:lnTo>
                  <a:lnTo>
                    <a:pt x="99837" y="38663"/>
                  </a:lnTo>
                  <a:lnTo>
                    <a:pt x="138301" y="17789"/>
                  </a:lnTo>
                  <a:lnTo>
                    <a:pt x="180806" y="4599"/>
                  </a:lnTo>
                  <a:lnTo>
                    <a:pt x="226440" y="0"/>
                  </a:lnTo>
                  <a:lnTo>
                    <a:pt x="6345834" y="0"/>
                  </a:lnTo>
                  <a:lnTo>
                    <a:pt x="6391480" y="4599"/>
                  </a:lnTo>
                  <a:lnTo>
                    <a:pt x="6433990" y="17789"/>
                  </a:lnTo>
                  <a:lnTo>
                    <a:pt x="6472455" y="38663"/>
                  </a:lnTo>
                  <a:lnTo>
                    <a:pt x="6505965" y="66309"/>
                  </a:lnTo>
                  <a:lnTo>
                    <a:pt x="6533612" y="99820"/>
                  </a:lnTo>
                  <a:lnTo>
                    <a:pt x="6554485" y="138285"/>
                  </a:lnTo>
                  <a:lnTo>
                    <a:pt x="6567676" y="180795"/>
                  </a:lnTo>
                  <a:lnTo>
                    <a:pt x="6572275" y="226441"/>
                  </a:lnTo>
                  <a:lnTo>
                    <a:pt x="6572275" y="1132204"/>
                  </a:lnTo>
                  <a:lnTo>
                    <a:pt x="6567676" y="1177850"/>
                  </a:lnTo>
                  <a:lnTo>
                    <a:pt x="6554485" y="1220360"/>
                  </a:lnTo>
                  <a:lnTo>
                    <a:pt x="6533612" y="1258825"/>
                  </a:lnTo>
                  <a:lnTo>
                    <a:pt x="6505965" y="1292336"/>
                  </a:lnTo>
                  <a:lnTo>
                    <a:pt x="6472455" y="1319982"/>
                  </a:lnTo>
                  <a:lnTo>
                    <a:pt x="6433990" y="1340856"/>
                  </a:lnTo>
                  <a:lnTo>
                    <a:pt x="6391480" y="1354046"/>
                  </a:lnTo>
                  <a:lnTo>
                    <a:pt x="6345834" y="1358646"/>
                  </a:lnTo>
                  <a:lnTo>
                    <a:pt x="226440" y="1358646"/>
                  </a:lnTo>
                  <a:lnTo>
                    <a:pt x="180806" y="1354046"/>
                  </a:lnTo>
                  <a:lnTo>
                    <a:pt x="138301" y="1340856"/>
                  </a:lnTo>
                  <a:lnTo>
                    <a:pt x="99837" y="1319982"/>
                  </a:lnTo>
                  <a:lnTo>
                    <a:pt x="66324" y="1292336"/>
                  </a:lnTo>
                  <a:lnTo>
                    <a:pt x="38673" y="1258825"/>
                  </a:lnTo>
                  <a:lnTo>
                    <a:pt x="17795" y="1220360"/>
                  </a:lnTo>
                  <a:lnTo>
                    <a:pt x="4600" y="1177850"/>
                  </a:lnTo>
                  <a:lnTo>
                    <a:pt x="0" y="1132204"/>
                  </a:lnTo>
                  <a:lnTo>
                    <a:pt x="0" y="226441"/>
                  </a:lnTo>
                  <a:close/>
                </a:path>
              </a:pathLst>
            </a:custGeom>
            <a:ln w="9525">
              <a:solidFill>
                <a:srgbClr val="55CE7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" name="object 7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2500248" y="305930"/>
              <a:ext cx="1714500" cy="733945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2738628" y="1024127"/>
              <a:ext cx="1897379" cy="371855"/>
            </a:xfrm>
            <a:prstGeom prst="rect">
              <a:avLst/>
            </a:prstGeom>
          </p:spPr>
        </p:pic>
        <p:pic>
          <p:nvPicPr>
            <p:cNvPr id="9" name="object 9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4401312" y="1024127"/>
              <a:ext cx="1577339" cy="371855"/>
            </a:xfrm>
            <a:prstGeom prst="rect">
              <a:avLst/>
            </a:prstGeom>
          </p:spPr>
        </p:pic>
        <p:pic>
          <p:nvPicPr>
            <p:cNvPr id="10" name="object 10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3169920" y="1207007"/>
              <a:ext cx="1546859" cy="371855"/>
            </a:xfrm>
            <a:prstGeom prst="rect">
              <a:avLst/>
            </a:prstGeom>
          </p:spPr>
        </p:pic>
        <p:pic>
          <p:nvPicPr>
            <p:cNvPr id="11" name="object 11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4482083" y="1207007"/>
              <a:ext cx="284988" cy="371855"/>
            </a:xfrm>
            <a:prstGeom prst="rect">
              <a:avLst/>
            </a:prstGeom>
          </p:spPr>
        </p:pic>
        <p:pic>
          <p:nvPicPr>
            <p:cNvPr id="12" name="object 12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4571999" y="1207007"/>
              <a:ext cx="1013460" cy="371855"/>
            </a:xfrm>
            <a:prstGeom prst="rect">
              <a:avLst/>
            </a:prstGeom>
          </p:spPr>
        </p:pic>
        <p:pic>
          <p:nvPicPr>
            <p:cNvPr id="13" name="object 13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324612" y="234695"/>
              <a:ext cx="1719072" cy="1341120"/>
            </a:xfrm>
            <a:prstGeom prst="rect">
              <a:avLst/>
            </a:prstGeom>
          </p:spPr>
        </p:pic>
        <p:pic>
          <p:nvPicPr>
            <p:cNvPr id="14" name="object 14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5606795" y="8193022"/>
              <a:ext cx="1092707" cy="848868"/>
            </a:xfrm>
            <a:prstGeom prst="rect">
              <a:avLst/>
            </a:prstGeom>
          </p:spPr>
        </p:pic>
        <p:pic>
          <p:nvPicPr>
            <p:cNvPr id="15" name="object 15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109728" y="8193022"/>
              <a:ext cx="1092708" cy="848868"/>
            </a:xfrm>
            <a:prstGeom prst="rect">
              <a:avLst/>
            </a:prstGeom>
          </p:spPr>
        </p:pic>
        <p:pic>
          <p:nvPicPr>
            <p:cNvPr id="16" name="object 16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4725162" y="164274"/>
              <a:ext cx="1805305" cy="893889"/>
            </a:xfrm>
            <a:prstGeom prst="rect">
              <a:avLst/>
            </a:prstGeom>
          </p:spPr>
        </p:pic>
      </p:grpSp>
      <p:sp>
        <p:nvSpPr>
          <p:cNvPr id="17" name="object 17"/>
          <p:cNvSpPr txBox="1"/>
          <p:nvPr/>
        </p:nvSpPr>
        <p:spPr>
          <a:xfrm>
            <a:off x="195478" y="1068451"/>
            <a:ext cx="6417945" cy="674814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089910" marR="746760" indent="-431800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Arial"/>
                <a:cs typeface="Arial"/>
              </a:rPr>
              <a:t>6ta.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Edición</a:t>
            </a:r>
            <a:r>
              <a:rPr sz="1200" b="1" spc="-10" dirty="0">
                <a:latin typeface="Arial"/>
                <a:cs typeface="Arial"/>
              </a:rPr>
              <a:t> Volumen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I</a:t>
            </a:r>
            <a:r>
              <a:rPr sz="1200" b="1" spc="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Enero</a:t>
            </a:r>
            <a:r>
              <a:rPr sz="1200" b="1" spc="-3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a</a:t>
            </a:r>
            <a:r>
              <a:rPr sz="1200" b="1" spc="-2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Julio</a:t>
            </a:r>
            <a:r>
              <a:rPr sz="1200" b="1" spc="-5" dirty="0">
                <a:latin typeface="Arial"/>
                <a:cs typeface="Arial"/>
              </a:rPr>
              <a:t> </a:t>
            </a:r>
            <a:r>
              <a:rPr sz="1200" b="1" spc="-20" dirty="0">
                <a:latin typeface="Arial"/>
                <a:cs typeface="Arial"/>
              </a:rPr>
              <a:t>2021 </a:t>
            </a:r>
            <a:r>
              <a:rPr sz="1200" b="1" dirty="0">
                <a:latin typeface="Arial"/>
                <a:cs typeface="Arial"/>
              </a:rPr>
              <a:t>Revista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Semestral-</a:t>
            </a:r>
            <a:r>
              <a:rPr sz="1200" b="1" spc="-40" dirty="0">
                <a:latin typeface="Arial"/>
                <a:cs typeface="Arial"/>
              </a:rPr>
              <a:t> </a:t>
            </a:r>
            <a:r>
              <a:rPr sz="1200" b="1" spc="-10" dirty="0">
                <a:latin typeface="Arial"/>
                <a:cs typeface="Arial"/>
              </a:rPr>
              <a:t>Venezuela</a:t>
            </a:r>
            <a:endParaRPr sz="1200" dirty="0">
              <a:latin typeface="Arial"/>
              <a:cs typeface="Arial"/>
            </a:endParaRPr>
          </a:p>
          <a:p>
            <a:pPr marL="375285" marR="6350" indent="-363220" algn="just">
              <a:lnSpc>
                <a:spcPct val="100000"/>
              </a:lnSpc>
              <a:spcBef>
                <a:spcPts val="1120"/>
              </a:spcBef>
            </a:pPr>
            <a:r>
              <a:rPr sz="1200" dirty="0">
                <a:latin typeface="Times New Roman"/>
                <a:cs typeface="Times New Roman"/>
              </a:rPr>
              <a:t>bondades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método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histórico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permitir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 err="1">
                <a:latin typeface="Times New Roman"/>
                <a:cs typeface="Times New Roman"/>
              </a:rPr>
              <a:t>en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lang="es-ES" sz="1200" dirty="0">
                <a:latin typeface="Times New Roman"/>
                <a:cs typeface="Times New Roman"/>
              </a:rPr>
              <a:t>el estudiante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experiencias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estudio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análisis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crítico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realidad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actual,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acercándose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pasado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desde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posición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intelectual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le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permita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una </a:t>
            </a:r>
            <a:r>
              <a:rPr sz="1200" dirty="0">
                <a:latin typeface="Times New Roman"/>
                <a:cs typeface="Times New Roman"/>
              </a:rPr>
              <a:t>profunda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experiencia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independientemente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relación</a:t>
            </a:r>
            <a:r>
              <a:rPr sz="1200" spc="10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0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contemporáneos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tengan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hacia </a:t>
            </a:r>
            <a:r>
              <a:rPr sz="1200" dirty="0">
                <a:latin typeface="Times New Roman"/>
                <a:cs typeface="Times New Roman"/>
              </a:rPr>
              <a:t>este.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Desde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visión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historiográfica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partiendo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perspectiva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general,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Venezuela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un </a:t>
            </a:r>
            <a:r>
              <a:rPr sz="1200" dirty="0">
                <a:latin typeface="Times New Roman"/>
                <a:cs typeface="Times New Roman"/>
              </a:rPr>
              <a:t>país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donde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historia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siempre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estado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enmarcada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procesos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sociales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abstractos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realidad </a:t>
            </a:r>
            <a:r>
              <a:rPr sz="1200" dirty="0">
                <a:latin typeface="Times New Roman"/>
                <a:cs typeface="Times New Roman"/>
              </a:rPr>
              <a:t>social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viven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estudiantes,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observando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siempre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idea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historia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va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desde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etapa </a:t>
            </a:r>
            <a:r>
              <a:rPr sz="1200" dirty="0">
                <a:latin typeface="Times New Roman"/>
                <a:cs typeface="Times New Roman"/>
              </a:rPr>
              <a:t>prehispánica,</a:t>
            </a:r>
            <a:r>
              <a:rPr sz="1200" spc="3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pasando</a:t>
            </a:r>
            <a:r>
              <a:rPr sz="1200" spc="4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3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3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conquista,</a:t>
            </a:r>
            <a:r>
              <a:rPr sz="1200" spc="3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colonización</a:t>
            </a:r>
            <a:r>
              <a:rPr sz="1200" spc="3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3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independencia,</a:t>
            </a:r>
            <a:r>
              <a:rPr sz="1200" spc="3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3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más</a:t>
            </a:r>
            <a:r>
              <a:rPr sz="1200" spc="3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allá</a:t>
            </a:r>
            <a:r>
              <a:rPr sz="1200" spc="3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7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ir </a:t>
            </a:r>
            <a:r>
              <a:rPr sz="1200" dirty="0">
                <a:latin typeface="Times New Roman"/>
                <a:cs typeface="Times New Roman"/>
              </a:rPr>
              <a:t>señalando,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ejemplificando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enseñando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realidad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social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enmarco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cada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uno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esos </a:t>
            </a:r>
            <a:r>
              <a:rPr sz="1200" dirty="0">
                <a:latin typeface="Times New Roman"/>
                <a:cs typeface="Times New Roman"/>
              </a:rPr>
              <a:t>procesos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coyunturales,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va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mostrando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estudiante,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ídolos,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exponiendo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siempre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dos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grupos </a:t>
            </a:r>
            <a:r>
              <a:rPr sz="1200" dirty="0">
                <a:latin typeface="Times New Roman"/>
                <a:cs typeface="Times New Roman"/>
              </a:rPr>
              <a:t>sociales: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unos buenos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otros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malos, vinculado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esto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historia la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han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escrito los </a:t>
            </a:r>
            <a:r>
              <a:rPr sz="1200" spc="-10" dirty="0">
                <a:latin typeface="Times New Roman"/>
                <a:cs typeface="Times New Roman"/>
              </a:rPr>
              <a:t>gobernantes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turno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algo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estaba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contra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liderazgo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buena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posición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mediática,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omitía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spc="-50" dirty="0">
                <a:latin typeface="Times New Roman"/>
                <a:cs typeface="Times New Roman"/>
              </a:rPr>
              <a:t>o </a:t>
            </a:r>
            <a:r>
              <a:rPr sz="1200" dirty="0">
                <a:latin typeface="Times New Roman"/>
                <a:cs typeface="Times New Roman"/>
              </a:rPr>
              <a:t>maquillaba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según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fuere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magnitud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caso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actualidad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observan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vacíos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spc="-50" dirty="0">
                <a:latin typeface="Times New Roman"/>
                <a:cs typeface="Times New Roman"/>
              </a:rPr>
              <a:t>o </a:t>
            </a:r>
            <a:r>
              <a:rPr sz="1200" dirty="0">
                <a:latin typeface="Times New Roman"/>
                <a:cs typeface="Times New Roman"/>
              </a:rPr>
              <a:t>ausencia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personas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también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tiene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relación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acontecimientos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importantes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dentro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realidad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social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han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desenvuelto.</a:t>
            </a:r>
            <a:endParaRPr sz="1200" dirty="0">
              <a:latin typeface="Times New Roman"/>
              <a:cs typeface="Times New Roman"/>
            </a:endParaRPr>
          </a:p>
          <a:p>
            <a:pPr marL="375285" marR="5715" indent="-36322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3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</a:t>
            </a:r>
            <a:r>
              <a:rPr sz="1200" spc="4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40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4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necesario</a:t>
            </a:r>
            <a:r>
              <a:rPr sz="1200" spc="4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tener</a:t>
            </a:r>
            <a:r>
              <a:rPr sz="1200" spc="4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presente</a:t>
            </a:r>
            <a:r>
              <a:rPr sz="1200" spc="40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que,</a:t>
            </a:r>
            <a:r>
              <a:rPr sz="1200" spc="4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Febvre</a:t>
            </a:r>
            <a:r>
              <a:rPr sz="1200" spc="40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(1975)</a:t>
            </a:r>
            <a:r>
              <a:rPr sz="1200" spc="3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dice</a:t>
            </a:r>
            <a:r>
              <a:rPr sz="1200" spc="4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que,</a:t>
            </a:r>
            <a:r>
              <a:rPr sz="1200" spc="4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“la</a:t>
            </a:r>
            <a:r>
              <a:rPr sz="1200" spc="3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Historia</a:t>
            </a:r>
            <a:r>
              <a:rPr sz="1200" spc="4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4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409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estudio </a:t>
            </a:r>
            <a:r>
              <a:rPr sz="1200" dirty="0">
                <a:latin typeface="Times New Roman"/>
                <a:cs typeface="Times New Roman"/>
              </a:rPr>
              <a:t>científicamente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elaborado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diversas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creaciones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 hombres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otros tiempos, captadas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en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fecha,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marco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sociedades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extremo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diversas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obstante,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comparables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entre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sí”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(p. </a:t>
            </a:r>
            <a:r>
              <a:rPr sz="1200" dirty="0">
                <a:latin typeface="Times New Roman"/>
                <a:cs typeface="Times New Roman"/>
              </a:rPr>
              <a:t>34).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historia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ciencia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tiene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objeto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estudio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pasado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humanidad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como </a:t>
            </a:r>
            <a:r>
              <a:rPr sz="1200" dirty="0">
                <a:latin typeface="Times New Roman"/>
                <a:cs typeface="Times New Roman"/>
              </a:rPr>
              <a:t>método,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propio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ciencias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sociales.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denomina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también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así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periodo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transcurre </a:t>
            </a:r>
            <a:r>
              <a:rPr sz="1200" dirty="0">
                <a:latin typeface="Times New Roman"/>
                <a:cs typeface="Times New Roman"/>
              </a:rPr>
              <a:t>desde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aparición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escritura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hasta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actualidad.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ende,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historia es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ciencia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hombre;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0" dirty="0">
                <a:latin typeface="Times New Roman"/>
                <a:cs typeface="Times New Roman"/>
              </a:rPr>
              <a:t>y </a:t>
            </a:r>
            <a:r>
              <a:rPr sz="1200" dirty="0">
                <a:latin typeface="Times New Roman"/>
                <a:cs typeface="Times New Roman"/>
              </a:rPr>
              <a:t>también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hechos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donde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actúa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humanidad.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otra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parte,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palabra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utiliza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definir </a:t>
            </a:r>
            <a:r>
              <a:rPr sz="1200" dirty="0">
                <a:latin typeface="Times New Roman"/>
                <a:cs typeface="Times New Roman"/>
              </a:rPr>
              <a:t>al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periódico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histórico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inicia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aparición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escritura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incluso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referirse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pasado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mismo.</a:t>
            </a:r>
            <a:endParaRPr sz="1200" dirty="0">
              <a:latin typeface="Times New Roman"/>
              <a:cs typeface="Times New Roman"/>
            </a:endParaRPr>
          </a:p>
          <a:p>
            <a:pPr marL="375285" marR="5080" indent="-363220" algn="just">
              <a:lnSpc>
                <a:spcPct val="100000"/>
              </a:lnSpc>
              <a:spcBef>
                <a:spcPts val="5"/>
              </a:spcBef>
            </a:pP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45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consecuencia,</a:t>
            </a:r>
            <a:r>
              <a:rPr sz="1200" spc="4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basado</a:t>
            </a:r>
            <a:r>
              <a:rPr sz="1200" spc="4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45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4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temas</a:t>
            </a:r>
            <a:r>
              <a:rPr sz="1200" spc="4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propuestos</a:t>
            </a:r>
            <a:r>
              <a:rPr sz="1200" spc="4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4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4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Currículo</a:t>
            </a:r>
            <a:r>
              <a:rPr sz="1200" spc="4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Bolivariano</a:t>
            </a:r>
            <a:r>
              <a:rPr sz="1200" spc="4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45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Educación </a:t>
            </a:r>
            <a:r>
              <a:rPr sz="1200" dirty="0">
                <a:latin typeface="Times New Roman"/>
                <a:cs typeface="Times New Roman"/>
              </a:rPr>
              <a:t>Venezolana,</a:t>
            </a:r>
            <a:r>
              <a:rPr sz="1200" spc="15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estudiantes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diferentes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Estado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país,</a:t>
            </a:r>
            <a:r>
              <a:rPr sz="1200" spc="15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les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hace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difícil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identificar </a:t>
            </a:r>
            <a:r>
              <a:rPr sz="1200" dirty="0">
                <a:latin typeface="Times New Roman"/>
                <a:cs typeface="Times New Roman"/>
              </a:rPr>
              <a:t>algunos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momentos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históricos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Venezuela,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sus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héroes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acciones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han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luchado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libertad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mismo,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conociendo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sociedad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ideologizada,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enmarcada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batallas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gran </a:t>
            </a:r>
            <a:r>
              <a:rPr sz="1200" dirty="0">
                <a:latin typeface="Times New Roman"/>
                <a:cs typeface="Times New Roman"/>
              </a:rPr>
              <a:t>envergadura,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grandes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personas,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sin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conocer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forma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específica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detallada,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envuelve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los </a:t>
            </a:r>
            <a:r>
              <a:rPr sz="1200" dirty="0">
                <a:latin typeface="Times New Roman"/>
                <a:cs typeface="Times New Roman"/>
              </a:rPr>
              <a:t>acontecimiento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está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dentro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ellos,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demás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personas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participan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hecho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historia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casi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siempre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escrita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más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altos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niveles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clases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sociales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por </a:t>
            </a:r>
            <a:r>
              <a:rPr sz="1200" dirty="0">
                <a:latin typeface="Times New Roman"/>
                <a:cs typeface="Times New Roman"/>
              </a:rPr>
              <a:t>quienes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ganan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disyuntivas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acontecer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social.</a:t>
            </a:r>
            <a:endParaRPr sz="1200" dirty="0">
              <a:latin typeface="Times New Roman"/>
              <a:cs typeface="Times New Roman"/>
            </a:endParaRPr>
          </a:p>
          <a:p>
            <a:pPr marL="375285" marR="6350" indent="-363220" algn="just">
              <a:lnSpc>
                <a:spcPct val="98800"/>
              </a:lnSpc>
              <a:spcBef>
                <a:spcPts val="20"/>
              </a:spcBef>
            </a:pPr>
            <a:r>
              <a:rPr sz="1200" spc="-10" dirty="0">
                <a:latin typeface="Times New Roman"/>
                <a:cs typeface="Times New Roman"/>
              </a:rPr>
              <a:t>También,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considera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dimensión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trascendencia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praxis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educativa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reclama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futuro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 </a:t>
            </a:r>
            <a:r>
              <a:rPr sz="1200" dirty="0">
                <a:latin typeface="Times New Roman"/>
                <a:cs typeface="Times New Roman"/>
              </a:rPr>
              <a:t>Venezuela,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entraña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participación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todos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actores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intervienen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proceso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educativo: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maestros,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estudiantes,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padres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familia,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directivos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escolares y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autoridades de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distintos</a:t>
            </a:r>
            <a:endParaRPr sz="1200" dirty="0">
              <a:latin typeface="Times New Roman"/>
              <a:cs typeface="Times New Roman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1382649" y="8256658"/>
            <a:ext cx="4159885" cy="687705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 marL="12700" marR="5080" algn="ctr">
              <a:lnSpc>
                <a:spcPts val="1440"/>
              </a:lnSpc>
              <a:spcBef>
                <a:spcPts val="15"/>
              </a:spcBef>
            </a:pPr>
            <a:r>
              <a:rPr sz="1200" b="1" dirty="0">
                <a:latin typeface="Times New Roman"/>
                <a:cs typeface="Times New Roman"/>
              </a:rPr>
              <a:t>La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Historia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Regional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y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Local: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Conocimientos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Esenciales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Dentro </a:t>
            </a:r>
            <a:r>
              <a:rPr sz="1200" b="1" dirty="0">
                <a:latin typeface="Times New Roman"/>
                <a:cs typeface="Times New Roman"/>
              </a:rPr>
              <a:t>de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la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Educación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spc="-20" dirty="0">
                <a:latin typeface="Times New Roman"/>
                <a:cs typeface="Times New Roman"/>
              </a:rPr>
              <a:t>Media</a:t>
            </a:r>
            <a:endParaRPr sz="1200">
              <a:latin typeface="Times New Roman"/>
              <a:cs typeface="Times New Roman"/>
            </a:endParaRPr>
          </a:p>
          <a:p>
            <a:pPr marL="2540" algn="ctr">
              <a:lnSpc>
                <a:spcPct val="100000"/>
              </a:lnSpc>
              <a:spcBef>
                <a:spcPts val="955"/>
              </a:spcBef>
            </a:pPr>
            <a:r>
              <a:rPr sz="1200" b="1" dirty="0">
                <a:latin typeface="Times New Roman"/>
                <a:cs typeface="Times New Roman"/>
              </a:rPr>
              <a:t>MSc</a:t>
            </a:r>
            <a:r>
              <a:rPr sz="1200" b="1" spc="-3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Jesús</a:t>
            </a:r>
            <a:r>
              <a:rPr sz="1200" b="1" spc="-4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Gerónimo</a:t>
            </a:r>
            <a:r>
              <a:rPr sz="1200" b="1" spc="-10" dirty="0">
                <a:latin typeface="Times New Roman"/>
                <a:cs typeface="Times New Roman"/>
              </a:rPr>
              <a:t> García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9" name="object 19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82905" rIns="0" bIns="0" rtlCol="0">
            <a:spAutoFit/>
          </a:bodyPr>
          <a:lstStyle/>
          <a:p>
            <a:pPr marL="146050">
              <a:lnSpc>
                <a:spcPts val="1410"/>
              </a:lnSpc>
            </a:pPr>
            <a:fld id="{81D60167-4931-47E6-BA6A-407CBD079E47}" type="slidenum">
              <a:rPr spc="-25" dirty="0"/>
              <a:t>182</a:t>
            </a:fld>
            <a:endParaRPr spc="-25" dirty="0"/>
          </a:p>
        </p:txBody>
      </p:sp>
      <p:grpSp>
        <p:nvGrpSpPr>
          <p:cNvPr id="20" name="Grupo 19">
            <a:extLst>
              <a:ext uri="{FF2B5EF4-FFF2-40B4-BE49-F238E27FC236}">
                <a16:creationId xmlns:a16="http://schemas.microsoft.com/office/drawing/2014/main" id="{0D464350-A263-44B4-B280-81BE91979AD8}"/>
              </a:ext>
            </a:extLst>
          </p:cNvPr>
          <p:cNvGrpSpPr/>
          <p:nvPr/>
        </p:nvGrpSpPr>
        <p:grpSpPr>
          <a:xfrm>
            <a:off x="109728" y="86994"/>
            <a:ext cx="6665976" cy="1452626"/>
            <a:chOff x="470065" y="1951410"/>
            <a:chExt cx="6665976" cy="1452626"/>
          </a:xfrm>
        </p:grpSpPr>
        <p:grpSp>
          <p:nvGrpSpPr>
            <p:cNvPr id="21" name="object 12">
              <a:extLst>
                <a:ext uri="{FF2B5EF4-FFF2-40B4-BE49-F238E27FC236}">
                  <a16:creationId xmlns:a16="http://schemas.microsoft.com/office/drawing/2014/main" id="{4F832F9B-D64F-2632-9844-EDB268125105}"/>
                </a:ext>
              </a:extLst>
            </p:cNvPr>
            <p:cNvGrpSpPr/>
            <p:nvPr/>
          </p:nvGrpSpPr>
          <p:grpSpPr>
            <a:xfrm>
              <a:off x="470065" y="1951664"/>
              <a:ext cx="6665976" cy="1452372"/>
              <a:chOff x="96011" y="115823"/>
              <a:chExt cx="6665976" cy="1452372"/>
            </a:xfrm>
          </p:grpSpPr>
          <p:pic>
            <p:nvPicPr>
              <p:cNvPr id="25" name="object 13">
                <a:extLst>
                  <a:ext uri="{FF2B5EF4-FFF2-40B4-BE49-F238E27FC236}">
                    <a16:creationId xmlns:a16="http://schemas.microsoft.com/office/drawing/2014/main" id="{2C53C093-B2B5-ED43-7CD2-EBC9BA8CB201}"/>
                  </a:ext>
                </a:extLst>
              </p:cNvPr>
              <p:cNvPicPr/>
              <p:nvPr/>
            </p:nvPicPr>
            <p:blipFill>
              <a:blip r:embed="rId3" cstate="print"/>
              <a:stretch>
                <a:fillRect/>
              </a:stretch>
            </p:blipFill>
            <p:spPr>
              <a:xfrm>
                <a:off x="96011" y="115823"/>
                <a:ext cx="6665976" cy="1452372"/>
              </a:xfrm>
              <a:prstGeom prst="rect">
                <a:avLst/>
              </a:prstGeom>
            </p:spPr>
          </p:pic>
          <p:pic>
            <p:nvPicPr>
              <p:cNvPr id="26" name="object 14">
                <a:extLst>
                  <a:ext uri="{FF2B5EF4-FFF2-40B4-BE49-F238E27FC236}">
                    <a16:creationId xmlns:a16="http://schemas.microsoft.com/office/drawing/2014/main" id="{358A65B4-AFED-CFA0-28C4-C9FB6C0FB6EF}"/>
                  </a:ext>
                </a:extLst>
              </p:cNvPr>
              <p:cNvPicPr/>
              <p:nvPr/>
            </p:nvPicPr>
            <p:blipFill>
              <a:blip r:embed="rId4" cstate="print"/>
              <a:stretch>
                <a:fillRect/>
              </a:stretch>
            </p:blipFill>
            <p:spPr>
              <a:xfrm>
                <a:off x="142849" y="142875"/>
                <a:ext cx="6572275" cy="1358646"/>
              </a:xfrm>
              <a:prstGeom prst="rect">
                <a:avLst/>
              </a:prstGeom>
            </p:spPr>
          </p:pic>
          <p:sp>
            <p:nvSpPr>
              <p:cNvPr id="27" name="object 15">
                <a:extLst>
                  <a:ext uri="{FF2B5EF4-FFF2-40B4-BE49-F238E27FC236}">
                    <a16:creationId xmlns:a16="http://schemas.microsoft.com/office/drawing/2014/main" id="{C0D12744-E719-57F5-FCDB-A3A1C0D8CCCC}"/>
                  </a:ext>
                </a:extLst>
              </p:cNvPr>
              <p:cNvSpPr/>
              <p:nvPr/>
            </p:nvSpPr>
            <p:spPr>
              <a:xfrm>
                <a:off x="142849" y="142875"/>
                <a:ext cx="6572884" cy="1358900"/>
              </a:xfrm>
              <a:custGeom>
                <a:avLst/>
                <a:gdLst/>
                <a:ahLst/>
                <a:cxnLst/>
                <a:rect l="l" t="t" r="r" b="b"/>
                <a:pathLst>
                  <a:path w="6572884" h="1358900">
                    <a:moveTo>
                      <a:pt x="0" y="226441"/>
                    </a:moveTo>
                    <a:lnTo>
                      <a:pt x="4600" y="180795"/>
                    </a:lnTo>
                    <a:lnTo>
                      <a:pt x="17795" y="138285"/>
                    </a:lnTo>
                    <a:lnTo>
                      <a:pt x="38673" y="99820"/>
                    </a:lnTo>
                    <a:lnTo>
                      <a:pt x="66324" y="66309"/>
                    </a:lnTo>
                    <a:lnTo>
                      <a:pt x="99837" y="38663"/>
                    </a:lnTo>
                    <a:lnTo>
                      <a:pt x="138301" y="17789"/>
                    </a:lnTo>
                    <a:lnTo>
                      <a:pt x="180806" y="4599"/>
                    </a:lnTo>
                    <a:lnTo>
                      <a:pt x="226440" y="0"/>
                    </a:lnTo>
                    <a:lnTo>
                      <a:pt x="6345834" y="0"/>
                    </a:lnTo>
                    <a:lnTo>
                      <a:pt x="6391480" y="4599"/>
                    </a:lnTo>
                    <a:lnTo>
                      <a:pt x="6433990" y="17789"/>
                    </a:lnTo>
                    <a:lnTo>
                      <a:pt x="6472455" y="38663"/>
                    </a:lnTo>
                    <a:lnTo>
                      <a:pt x="6505965" y="66309"/>
                    </a:lnTo>
                    <a:lnTo>
                      <a:pt x="6533612" y="99820"/>
                    </a:lnTo>
                    <a:lnTo>
                      <a:pt x="6554485" y="138285"/>
                    </a:lnTo>
                    <a:lnTo>
                      <a:pt x="6567676" y="180795"/>
                    </a:lnTo>
                    <a:lnTo>
                      <a:pt x="6572275" y="226441"/>
                    </a:lnTo>
                    <a:lnTo>
                      <a:pt x="6572275" y="1132204"/>
                    </a:lnTo>
                    <a:lnTo>
                      <a:pt x="6567676" y="1177850"/>
                    </a:lnTo>
                    <a:lnTo>
                      <a:pt x="6554485" y="1220360"/>
                    </a:lnTo>
                    <a:lnTo>
                      <a:pt x="6533612" y="1258825"/>
                    </a:lnTo>
                    <a:lnTo>
                      <a:pt x="6505965" y="1292336"/>
                    </a:lnTo>
                    <a:lnTo>
                      <a:pt x="6472455" y="1319982"/>
                    </a:lnTo>
                    <a:lnTo>
                      <a:pt x="6433990" y="1340856"/>
                    </a:lnTo>
                    <a:lnTo>
                      <a:pt x="6391480" y="1354046"/>
                    </a:lnTo>
                    <a:lnTo>
                      <a:pt x="6345834" y="1358646"/>
                    </a:lnTo>
                    <a:lnTo>
                      <a:pt x="226440" y="1358646"/>
                    </a:lnTo>
                    <a:lnTo>
                      <a:pt x="180806" y="1354046"/>
                    </a:lnTo>
                    <a:lnTo>
                      <a:pt x="138301" y="1340856"/>
                    </a:lnTo>
                    <a:lnTo>
                      <a:pt x="99837" y="1319982"/>
                    </a:lnTo>
                    <a:lnTo>
                      <a:pt x="66324" y="1292336"/>
                    </a:lnTo>
                    <a:lnTo>
                      <a:pt x="38673" y="1258825"/>
                    </a:lnTo>
                    <a:lnTo>
                      <a:pt x="17795" y="1220360"/>
                    </a:lnTo>
                    <a:lnTo>
                      <a:pt x="4600" y="1177850"/>
                    </a:lnTo>
                    <a:lnTo>
                      <a:pt x="0" y="1132204"/>
                    </a:lnTo>
                    <a:lnTo>
                      <a:pt x="0" y="226441"/>
                    </a:lnTo>
                    <a:close/>
                  </a:path>
                </a:pathLst>
              </a:custGeom>
              <a:ln w="9525">
                <a:solidFill>
                  <a:srgbClr val="55CE74"/>
                </a:solidFill>
              </a:ln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pic>
            <p:nvPicPr>
              <p:cNvPr id="28" name="object 16">
                <a:extLst>
                  <a:ext uri="{FF2B5EF4-FFF2-40B4-BE49-F238E27FC236}">
                    <a16:creationId xmlns:a16="http://schemas.microsoft.com/office/drawing/2014/main" id="{36F1E512-EB6A-C334-6D4D-F7CFC6654052}"/>
                  </a:ext>
                </a:extLst>
              </p:cNvPr>
              <p:cNvPicPr/>
              <p:nvPr/>
            </p:nvPicPr>
            <p:blipFill>
              <a:blip r:embed="rId5" cstate="print"/>
              <a:stretch>
                <a:fillRect/>
              </a:stretch>
            </p:blipFill>
            <p:spPr>
              <a:xfrm>
                <a:off x="2500248" y="305930"/>
                <a:ext cx="1714500" cy="733945"/>
              </a:xfrm>
              <a:prstGeom prst="rect">
                <a:avLst/>
              </a:prstGeom>
            </p:spPr>
          </p:pic>
        </p:grpSp>
        <p:sp>
          <p:nvSpPr>
            <p:cNvPr id="22" name="object 16">
              <a:extLst>
                <a:ext uri="{FF2B5EF4-FFF2-40B4-BE49-F238E27FC236}">
                  <a16:creationId xmlns:a16="http://schemas.microsoft.com/office/drawing/2014/main" id="{D1556398-FFE4-7B73-2CC0-CD4715912649}"/>
                </a:ext>
              </a:extLst>
            </p:cNvPr>
            <p:cNvSpPr txBox="1"/>
            <p:nvPr/>
          </p:nvSpPr>
          <p:spPr>
            <a:xfrm>
              <a:off x="2775727" y="2875716"/>
              <a:ext cx="3332858" cy="391795"/>
            </a:xfrm>
            <a:prstGeom prst="rect">
              <a:avLst/>
            </a:prstGeom>
            <a:noFill/>
          </p:spPr>
          <p:txBody>
            <a:bodyPr vert="horz" wrap="square" lIns="0" tIns="12700" rIns="0" bIns="0" rtlCol="0">
              <a:spAutoFit/>
            </a:bodyPr>
            <a:lstStyle/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Volumen 4,  Número 1  Enero a Julio 2021</a:t>
              </a:r>
            </a:p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Revista Semestral. Venezuela</a:t>
              </a:r>
              <a:endParaRPr sz="1200" dirty="0">
                <a:latin typeface="Arial"/>
                <a:cs typeface="Arial"/>
              </a:endParaRPr>
            </a:p>
          </p:txBody>
        </p:sp>
        <p:pic>
          <p:nvPicPr>
            <p:cNvPr id="23" name="object 25">
              <a:extLst>
                <a:ext uri="{FF2B5EF4-FFF2-40B4-BE49-F238E27FC236}">
                  <a16:creationId xmlns:a16="http://schemas.microsoft.com/office/drawing/2014/main" id="{F32FC102-8840-3D54-081A-8428062DB67F}"/>
                </a:ext>
              </a:extLst>
            </p:cNvPr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470065" y="2027896"/>
              <a:ext cx="2305662" cy="1053903"/>
            </a:xfrm>
            <a:prstGeom prst="rect">
              <a:avLst/>
            </a:prstGeom>
          </p:spPr>
        </p:pic>
        <p:pic>
          <p:nvPicPr>
            <p:cNvPr id="24" name="object 31">
              <a:extLst>
                <a:ext uri="{FF2B5EF4-FFF2-40B4-BE49-F238E27FC236}">
                  <a16:creationId xmlns:a16="http://schemas.microsoft.com/office/drawing/2014/main" id="{2C9AAA55-BCDE-9B63-367B-87C1AD3180F9}"/>
                </a:ext>
              </a:extLst>
            </p:cNvPr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4932681" y="1951410"/>
              <a:ext cx="1805304" cy="893889"/>
            </a:xfrm>
            <a:prstGeom prst="rect">
              <a:avLst/>
            </a:prstGeom>
          </p:spPr>
        </p:pic>
      </p:grpSp>
    </p:spTree>
  </p:cSld>
  <p:clrMapOvr>
    <a:masterClrMapping/>
  </p:clrMapOvr>
</p:sld>
</file>

<file path=ppt/slides/slide1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94485" y="115823"/>
            <a:ext cx="6669405" cy="8926195"/>
            <a:chOff x="94485" y="115823"/>
            <a:chExt cx="6669405" cy="8926195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204216" y="8651747"/>
              <a:ext cx="6518148" cy="158496"/>
            </a:xfrm>
            <a:prstGeom prst="rect">
              <a:avLst/>
            </a:prstGeom>
          </p:spPr>
        </p:pic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96012" y="115823"/>
              <a:ext cx="6665976" cy="1452372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42849" y="142875"/>
              <a:ext cx="6572275" cy="1358646"/>
            </a:xfrm>
            <a:prstGeom prst="rect">
              <a:avLst/>
            </a:prstGeom>
          </p:spPr>
        </p:pic>
        <p:sp>
          <p:nvSpPr>
            <p:cNvPr id="6" name="object 6"/>
            <p:cNvSpPr/>
            <p:nvPr/>
          </p:nvSpPr>
          <p:spPr>
            <a:xfrm>
              <a:off x="142849" y="142875"/>
              <a:ext cx="6572884" cy="1358900"/>
            </a:xfrm>
            <a:custGeom>
              <a:avLst/>
              <a:gdLst/>
              <a:ahLst/>
              <a:cxnLst/>
              <a:rect l="l" t="t" r="r" b="b"/>
              <a:pathLst>
                <a:path w="6572884" h="1358900">
                  <a:moveTo>
                    <a:pt x="0" y="226441"/>
                  </a:moveTo>
                  <a:lnTo>
                    <a:pt x="4600" y="180795"/>
                  </a:lnTo>
                  <a:lnTo>
                    <a:pt x="17795" y="138285"/>
                  </a:lnTo>
                  <a:lnTo>
                    <a:pt x="38673" y="99820"/>
                  </a:lnTo>
                  <a:lnTo>
                    <a:pt x="66324" y="66309"/>
                  </a:lnTo>
                  <a:lnTo>
                    <a:pt x="99837" y="38663"/>
                  </a:lnTo>
                  <a:lnTo>
                    <a:pt x="138301" y="17789"/>
                  </a:lnTo>
                  <a:lnTo>
                    <a:pt x="180806" y="4599"/>
                  </a:lnTo>
                  <a:lnTo>
                    <a:pt x="226440" y="0"/>
                  </a:lnTo>
                  <a:lnTo>
                    <a:pt x="6345834" y="0"/>
                  </a:lnTo>
                  <a:lnTo>
                    <a:pt x="6391480" y="4599"/>
                  </a:lnTo>
                  <a:lnTo>
                    <a:pt x="6433990" y="17789"/>
                  </a:lnTo>
                  <a:lnTo>
                    <a:pt x="6472455" y="38663"/>
                  </a:lnTo>
                  <a:lnTo>
                    <a:pt x="6505965" y="66309"/>
                  </a:lnTo>
                  <a:lnTo>
                    <a:pt x="6533612" y="99820"/>
                  </a:lnTo>
                  <a:lnTo>
                    <a:pt x="6554485" y="138285"/>
                  </a:lnTo>
                  <a:lnTo>
                    <a:pt x="6567676" y="180795"/>
                  </a:lnTo>
                  <a:lnTo>
                    <a:pt x="6572275" y="226441"/>
                  </a:lnTo>
                  <a:lnTo>
                    <a:pt x="6572275" y="1132204"/>
                  </a:lnTo>
                  <a:lnTo>
                    <a:pt x="6567676" y="1177850"/>
                  </a:lnTo>
                  <a:lnTo>
                    <a:pt x="6554485" y="1220360"/>
                  </a:lnTo>
                  <a:lnTo>
                    <a:pt x="6533612" y="1258825"/>
                  </a:lnTo>
                  <a:lnTo>
                    <a:pt x="6505965" y="1292336"/>
                  </a:lnTo>
                  <a:lnTo>
                    <a:pt x="6472455" y="1319982"/>
                  </a:lnTo>
                  <a:lnTo>
                    <a:pt x="6433990" y="1340856"/>
                  </a:lnTo>
                  <a:lnTo>
                    <a:pt x="6391480" y="1354046"/>
                  </a:lnTo>
                  <a:lnTo>
                    <a:pt x="6345834" y="1358646"/>
                  </a:lnTo>
                  <a:lnTo>
                    <a:pt x="226440" y="1358646"/>
                  </a:lnTo>
                  <a:lnTo>
                    <a:pt x="180806" y="1354046"/>
                  </a:lnTo>
                  <a:lnTo>
                    <a:pt x="138301" y="1340856"/>
                  </a:lnTo>
                  <a:lnTo>
                    <a:pt x="99837" y="1319982"/>
                  </a:lnTo>
                  <a:lnTo>
                    <a:pt x="66324" y="1292336"/>
                  </a:lnTo>
                  <a:lnTo>
                    <a:pt x="38673" y="1258825"/>
                  </a:lnTo>
                  <a:lnTo>
                    <a:pt x="17795" y="1220360"/>
                  </a:lnTo>
                  <a:lnTo>
                    <a:pt x="4600" y="1177850"/>
                  </a:lnTo>
                  <a:lnTo>
                    <a:pt x="0" y="1132204"/>
                  </a:lnTo>
                  <a:lnTo>
                    <a:pt x="0" y="226441"/>
                  </a:lnTo>
                  <a:close/>
                </a:path>
              </a:pathLst>
            </a:custGeom>
            <a:ln w="9525">
              <a:solidFill>
                <a:srgbClr val="55CE7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" name="object 7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2500248" y="305930"/>
              <a:ext cx="1714500" cy="733945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2738628" y="1024127"/>
              <a:ext cx="1897379" cy="371855"/>
            </a:xfrm>
            <a:prstGeom prst="rect">
              <a:avLst/>
            </a:prstGeom>
          </p:spPr>
        </p:pic>
        <p:pic>
          <p:nvPicPr>
            <p:cNvPr id="9" name="object 9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4401312" y="1024127"/>
              <a:ext cx="1577339" cy="371855"/>
            </a:xfrm>
            <a:prstGeom prst="rect">
              <a:avLst/>
            </a:prstGeom>
          </p:spPr>
        </p:pic>
        <p:pic>
          <p:nvPicPr>
            <p:cNvPr id="10" name="object 10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3169920" y="1207007"/>
              <a:ext cx="1546859" cy="371855"/>
            </a:xfrm>
            <a:prstGeom prst="rect">
              <a:avLst/>
            </a:prstGeom>
          </p:spPr>
        </p:pic>
        <p:pic>
          <p:nvPicPr>
            <p:cNvPr id="11" name="object 11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4482083" y="1207007"/>
              <a:ext cx="284988" cy="371855"/>
            </a:xfrm>
            <a:prstGeom prst="rect">
              <a:avLst/>
            </a:prstGeom>
          </p:spPr>
        </p:pic>
        <p:pic>
          <p:nvPicPr>
            <p:cNvPr id="12" name="object 12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4571999" y="1207007"/>
              <a:ext cx="1013460" cy="371855"/>
            </a:xfrm>
            <a:prstGeom prst="rect">
              <a:avLst/>
            </a:prstGeom>
          </p:spPr>
        </p:pic>
        <p:pic>
          <p:nvPicPr>
            <p:cNvPr id="13" name="object 13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324612" y="234695"/>
              <a:ext cx="1719072" cy="1341120"/>
            </a:xfrm>
            <a:prstGeom prst="rect">
              <a:avLst/>
            </a:prstGeom>
          </p:spPr>
        </p:pic>
        <p:pic>
          <p:nvPicPr>
            <p:cNvPr id="14" name="object 14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5606795" y="8193022"/>
              <a:ext cx="1092707" cy="848868"/>
            </a:xfrm>
            <a:prstGeom prst="rect">
              <a:avLst/>
            </a:prstGeom>
          </p:spPr>
        </p:pic>
        <p:pic>
          <p:nvPicPr>
            <p:cNvPr id="15" name="object 15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109728" y="8193022"/>
              <a:ext cx="1092708" cy="848868"/>
            </a:xfrm>
            <a:prstGeom prst="rect">
              <a:avLst/>
            </a:prstGeom>
          </p:spPr>
        </p:pic>
        <p:pic>
          <p:nvPicPr>
            <p:cNvPr id="16" name="object 16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4725162" y="164274"/>
              <a:ext cx="1805305" cy="893889"/>
            </a:xfrm>
            <a:prstGeom prst="rect">
              <a:avLst/>
            </a:prstGeom>
          </p:spPr>
        </p:pic>
      </p:grpSp>
      <p:sp>
        <p:nvSpPr>
          <p:cNvPr id="17" name="object 17"/>
          <p:cNvSpPr txBox="1"/>
          <p:nvPr/>
        </p:nvSpPr>
        <p:spPr>
          <a:xfrm>
            <a:off x="221691" y="1068451"/>
            <a:ext cx="6414135" cy="667956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063875" marR="768985" indent="-431800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Arial"/>
                <a:cs typeface="Arial"/>
              </a:rPr>
              <a:t>6ta.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Edición</a:t>
            </a:r>
            <a:r>
              <a:rPr sz="1200" b="1" spc="-10" dirty="0">
                <a:latin typeface="Arial"/>
                <a:cs typeface="Arial"/>
              </a:rPr>
              <a:t> Volumen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I</a:t>
            </a:r>
            <a:r>
              <a:rPr sz="1200" b="1" spc="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Enero</a:t>
            </a:r>
            <a:r>
              <a:rPr sz="1200" b="1" spc="-3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a</a:t>
            </a:r>
            <a:r>
              <a:rPr sz="1200" b="1" spc="-2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Julio</a:t>
            </a:r>
            <a:r>
              <a:rPr sz="1200" b="1" spc="-5" dirty="0">
                <a:latin typeface="Arial"/>
                <a:cs typeface="Arial"/>
              </a:rPr>
              <a:t> </a:t>
            </a:r>
            <a:r>
              <a:rPr sz="1200" b="1" spc="-20" dirty="0">
                <a:latin typeface="Arial"/>
                <a:cs typeface="Arial"/>
              </a:rPr>
              <a:t>2021 </a:t>
            </a:r>
            <a:r>
              <a:rPr sz="1200" b="1" dirty="0">
                <a:latin typeface="Arial"/>
                <a:cs typeface="Arial"/>
              </a:rPr>
              <a:t>Revista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Semestral-</a:t>
            </a:r>
            <a:r>
              <a:rPr sz="1200" b="1" spc="-40" dirty="0">
                <a:latin typeface="Arial"/>
                <a:cs typeface="Arial"/>
              </a:rPr>
              <a:t> </a:t>
            </a:r>
            <a:r>
              <a:rPr sz="1200" b="1" spc="-10" dirty="0">
                <a:latin typeface="Arial"/>
                <a:cs typeface="Arial"/>
              </a:rPr>
              <a:t>Venezuela</a:t>
            </a:r>
            <a:endParaRPr sz="1200">
              <a:latin typeface="Arial"/>
              <a:cs typeface="Arial"/>
            </a:endParaRPr>
          </a:p>
          <a:p>
            <a:pPr marL="378460" marR="5080" indent="-365760" algn="just">
              <a:lnSpc>
                <a:spcPct val="99500"/>
              </a:lnSpc>
              <a:spcBef>
                <a:spcPts val="1125"/>
              </a:spcBef>
            </a:pPr>
            <a:r>
              <a:rPr sz="1200" dirty="0">
                <a:latin typeface="Times New Roman"/>
                <a:cs typeface="Times New Roman"/>
              </a:rPr>
              <a:t>niveles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gobierno,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todo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esto,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debe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verse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involucrado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historia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ya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estos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factores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son </a:t>
            </a:r>
            <a:r>
              <a:rPr sz="1200" dirty="0">
                <a:latin typeface="Times New Roman"/>
                <a:cs typeface="Times New Roman"/>
              </a:rPr>
              <a:t>participes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constructores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misma.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trata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esto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 estudiantes, 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partir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identidad </a:t>
            </a:r>
            <a:r>
              <a:rPr sz="1200" dirty="0">
                <a:latin typeface="Times New Roman"/>
                <a:cs typeface="Times New Roman"/>
              </a:rPr>
              <a:t>personal,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nacional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latinoamericana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aprendan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 defender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 país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 la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humanidad,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10" dirty="0">
                <a:latin typeface="Times New Roman"/>
                <a:cs typeface="Times New Roman"/>
              </a:rPr>
              <a:t>comprender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posición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dentro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sociedad.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este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caso,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Pietri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(1978)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afirmó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venezolanos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tenían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imagen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tan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errada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historia,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este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retrato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más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bien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debe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ver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antihistoria,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-10" dirty="0">
                <a:latin typeface="Times New Roman"/>
                <a:cs typeface="Times New Roman"/>
              </a:rPr>
              <a:t> escribió:</a:t>
            </a:r>
            <a:endParaRPr sz="1200">
              <a:latin typeface="Times New Roman"/>
              <a:cs typeface="Times New Roman"/>
            </a:endParaRPr>
          </a:p>
          <a:p>
            <a:pPr marL="880110" marR="539115" algn="just">
              <a:lnSpc>
                <a:spcPct val="100000"/>
              </a:lnSpc>
              <a:spcBef>
                <a:spcPts val="470"/>
              </a:spcBef>
            </a:pPr>
            <a:r>
              <a:rPr sz="1200" dirty="0">
                <a:latin typeface="Times New Roman"/>
                <a:cs typeface="Times New Roman"/>
              </a:rPr>
              <a:t>…La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imagen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sucinta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superficial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inmensa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mayoría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venezolanos </a:t>
            </a:r>
            <a:r>
              <a:rPr sz="1200" dirty="0">
                <a:latin typeface="Times New Roman"/>
                <a:cs typeface="Times New Roman"/>
              </a:rPr>
              <a:t>tiene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historia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sólo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insuficiente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fragmentaria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sino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contraria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spc="-50" dirty="0">
                <a:latin typeface="Times New Roman"/>
                <a:cs typeface="Times New Roman"/>
              </a:rPr>
              <a:t>a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5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verdad</a:t>
            </a:r>
            <a:r>
              <a:rPr sz="1200" spc="17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4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hace</a:t>
            </a:r>
            <a:r>
              <a:rPr sz="1200" spc="16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imposible</a:t>
            </a:r>
            <a:r>
              <a:rPr sz="1200" spc="16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comprender</a:t>
            </a:r>
            <a:r>
              <a:rPr sz="1200" spc="17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5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explicarse</a:t>
            </a:r>
            <a:r>
              <a:rPr sz="1200" spc="16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16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sucesos,</a:t>
            </a:r>
            <a:r>
              <a:rPr sz="1200" spc="160" dirty="0">
                <a:latin typeface="Times New Roman"/>
                <a:cs typeface="Times New Roman"/>
              </a:rPr>
              <a:t>  </a:t>
            </a:r>
            <a:r>
              <a:rPr sz="1200" spc="-25" dirty="0">
                <a:latin typeface="Times New Roman"/>
                <a:cs typeface="Times New Roman"/>
              </a:rPr>
              <a:t>sus </a:t>
            </a:r>
            <a:r>
              <a:rPr sz="1200" dirty="0">
                <a:latin typeface="Times New Roman"/>
                <a:cs typeface="Times New Roman"/>
              </a:rPr>
              <a:t>protagonistas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sus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motivos.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casi,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más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preciso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sentido,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antihistoria </a:t>
            </a:r>
            <a:r>
              <a:rPr sz="1200" dirty="0">
                <a:latin typeface="Times New Roman"/>
                <a:cs typeface="Times New Roman"/>
              </a:rPr>
              <a:t>(p.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3).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95"/>
              </a:spcBef>
            </a:pPr>
            <a:endParaRPr sz="1200">
              <a:latin typeface="Times New Roman"/>
              <a:cs typeface="Times New Roman"/>
            </a:endParaRPr>
          </a:p>
          <a:p>
            <a:pPr marL="375285" marR="39370" indent="-36322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No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sido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ni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será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fácil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modificar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este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esquema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pensamiento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inculcado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durante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décadas,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pero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en </a:t>
            </a:r>
            <a:r>
              <a:rPr sz="1200" dirty="0">
                <a:latin typeface="Times New Roman"/>
                <a:cs typeface="Times New Roman"/>
              </a:rPr>
              <a:t>algún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momento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habrá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encauzar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asunto.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parte,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Arturo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Uslar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Pietri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utilizó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término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antihistoria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identificar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problema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clave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historiografía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venezolana.</a:t>
            </a:r>
            <a:r>
              <a:rPr sz="1200" spc="26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lo </a:t>
            </a:r>
            <a:r>
              <a:rPr sz="1200" dirty="0">
                <a:latin typeface="Times New Roman"/>
                <a:cs typeface="Times New Roman"/>
              </a:rPr>
              <a:t>referente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asignatura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Historia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Venezuela,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sus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diferentes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temáticas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centra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su </a:t>
            </a:r>
            <a:r>
              <a:rPr sz="1200" dirty="0">
                <a:latin typeface="Times New Roman"/>
                <a:cs typeface="Times New Roman"/>
              </a:rPr>
              <a:t>atención</a:t>
            </a:r>
            <a:r>
              <a:rPr sz="1200" spc="40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4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3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valoración</a:t>
            </a:r>
            <a:r>
              <a:rPr sz="1200" spc="40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personalidades</a:t>
            </a:r>
            <a:r>
              <a:rPr sz="1200" spc="4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históricas,</a:t>
            </a:r>
            <a:r>
              <a:rPr sz="1200" spc="4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</a:t>
            </a:r>
            <a:r>
              <a:rPr sz="1200" spc="3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hacer</a:t>
            </a:r>
            <a:r>
              <a:rPr sz="1200" spc="4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referencia</a:t>
            </a:r>
            <a:r>
              <a:rPr sz="1200" spc="4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</a:t>
            </a:r>
            <a:r>
              <a:rPr sz="1200" spc="3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proceso</a:t>
            </a:r>
            <a:r>
              <a:rPr sz="1200" spc="39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 </a:t>
            </a:r>
            <a:r>
              <a:rPr sz="1200" dirty="0">
                <a:latin typeface="Times New Roman"/>
                <a:cs typeface="Times New Roman"/>
              </a:rPr>
              <a:t>liberación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nacional,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siempre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atiende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forma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adecuada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papel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relevante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juegan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las </a:t>
            </a:r>
            <a:r>
              <a:rPr sz="1200" dirty="0">
                <a:latin typeface="Times New Roman"/>
                <a:cs typeface="Times New Roman"/>
              </a:rPr>
              <a:t>masas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populares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historia.</a:t>
            </a:r>
            <a:endParaRPr sz="1200">
              <a:latin typeface="Times New Roman"/>
              <a:cs typeface="Times New Roman"/>
            </a:endParaRPr>
          </a:p>
          <a:p>
            <a:pPr marL="375285" marR="37465" indent="-36322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tal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sentido,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Sistema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Educativo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Venezolano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escapa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necesidad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transformación </a:t>
            </a:r>
            <a:r>
              <a:rPr sz="1200" dirty="0">
                <a:latin typeface="Times New Roman"/>
                <a:cs typeface="Times New Roman"/>
              </a:rPr>
              <a:t>pedagógica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cuanto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proceso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enseñanza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aprendizaje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historia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esté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planificada </a:t>
            </a:r>
            <a:r>
              <a:rPr sz="1200" dirty="0">
                <a:latin typeface="Times New Roman"/>
                <a:cs typeface="Times New Roman"/>
              </a:rPr>
              <a:t>desde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enfoques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interpretativos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incluyentes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todas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visiones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posibles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conocimiento,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información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mayor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aproximación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posible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realidad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establecer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objetivos </a:t>
            </a:r>
            <a:r>
              <a:rPr sz="1200" dirty="0">
                <a:latin typeface="Times New Roman"/>
                <a:cs typeface="Times New Roman"/>
              </a:rPr>
              <a:t>idóneos,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claros,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ajustados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análisis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situación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partida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adaptadas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dimensiones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cambio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social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dicho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Sistema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debe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construir.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Este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cambio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transformación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derivada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práctica educativa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tiene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ser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holístico,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integral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liberador.</a:t>
            </a:r>
            <a:endParaRPr sz="1200">
              <a:latin typeface="Times New Roman"/>
              <a:cs typeface="Times New Roman"/>
            </a:endParaRPr>
          </a:p>
          <a:p>
            <a:pPr marL="375285" marR="40005" indent="-36322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importancia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esto,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radica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necesidad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estudiantes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comprendan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significado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vida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 sociedad,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siendo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criado en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 amor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cariño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territorio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patrio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 historia, viviendo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en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sociedad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democrática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–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pacífica,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donde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necesario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cultive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vocación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ciudadanía </a:t>
            </a:r>
            <a:r>
              <a:rPr sz="1200" dirty="0">
                <a:latin typeface="Times New Roman"/>
                <a:cs typeface="Times New Roman"/>
              </a:rPr>
              <a:t>básica.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hay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desestimar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que,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historia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escolar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es,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desde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sus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orígenes,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plato </a:t>
            </a:r>
            <a:r>
              <a:rPr sz="1200" dirty="0">
                <a:latin typeface="Times New Roman"/>
                <a:cs typeface="Times New Roman"/>
              </a:rPr>
              <a:t>cocinado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gobiernos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socializar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juventud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formar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identidad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conciencia </a:t>
            </a:r>
            <a:r>
              <a:rPr sz="1200" dirty="0">
                <a:latin typeface="Times New Roman"/>
                <a:cs typeface="Times New Roman"/>
              </a:rPr>
              <a:t>nacional.</a:t>
            </a:r>
            <a:r>
              <a:rPr sz="1200" spc="114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Ha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sido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siempre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así,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sigue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siéndolo,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prácticamente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todos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países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mundo.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ello,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aprendizaje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historia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presenta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rasgos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fundamentales,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valiosos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estratégicos,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1382649" y="8256658"/>
            <a:ext cx="4159885" cy="687705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 marL="12700" marR="5080" algn="ctr">
              <a:lnSpc>
                <a:spcPts val="1440"/>
              </a:lnSpc>
              <a:spcBef>
                <a:spcPts val="15"/>
              </a:spcBef>
            </a:pPr>
            <a:r>
              <a:rPr sz="1200" b="1" dirty="0">
                <a:latin typeface="Times New Roman"/>
                <a:cs typeface="Times New Roman"/>
              </a:rPr>
              <a:t>La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Historia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Regional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y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Local: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Conocimientos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Esenciales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Dentro </a:t>
            </a:r>
            <a:r>
              <a:rPr sz="1200" b="1" dirty="0">
                <a:latin typeface="Times New Roman"/>
                <a:cs typeface="Times New Roman"/>
              </a:rPr>
              <a:t>de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la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Educación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spc="-20" dirty="0">
                <a:latin typeface="Times New Roman"/>
                <a:cs typeface="Times New Roman"/>
              </a:rPr>
              <a:t>Media</a:t>
            </a:r>
            <a:endParaRPr sz="1200">
              <a:latin typeface="Times New Roman"/>
              <a:cs typeface="Times New Roman"/>
            </a:endParaRPr>
          </a:p>
          <a:p>
            <a:pPr marL="2540" algn="ctr">
              <a:lnSpc>
                <a:spcPct val="100000"/>
              </a:lnSpc>
              <a:spcBef>
                <a:spcPts val="955"/>
              </a:spcBef>
            </a:pPr>
            <a:r>
              <a:rPr sz="1200" b="1" dirty="0">
                <a:latin typeface="Times New Roman"/>
                <a:cs typeface="Times New Roman"/>
              </a:rPr>
              <a:t>MSc</a:t>
            </a:r>
            <a:r>
              <a:rPr sz="1200" b="1" spc="-3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Jesús</a:t>
            </a:r>
            <a:r>
              <a:rPr sz="1200" b="1" spc="-4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Gerónimo</a:t>
            </a:r>
            <a:r>
              <a:rPr sz="1200" b="1" spc="-10" dirty="0">
                <a:latin typeface="Times New Roman"/>
                <a:cs typeface="Times New Roman"/>
              </a:rPr>
              <a:t> García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9" name="object 19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82905" rIns="0" bIns="0" rtlCol="0">
            <a:spAutoFit/>
          </a:bodyPr>
          <a:lstStyle/>
          <a:p>
            <a:pPr marL="146050">
              <a:lnSpc>
                <a:spcPts val="1410"/>
              </a:lnSpc>
            </a:pPr>
            <a:fld id="{81D60167-4931-47E6-BA6A-407CBD079E47}" type="slidenum">
              <a:rPr spc="-25" dirty="0"/>
              <a:t>183</a:t>
            </a:fld>
            <a:endParaRPr spc="-25" dirty="0"/>
          </a:p>
        </p:txBody>
      </p:sp>
      <p:grpSp>
        <p:nvGrpSpPr>
          <p:cNvPr id="20" name="Grupo 19">
            <a:extLst>
              <a:ext uri="{FF2B5EF4-FFF2-40B4-BE49-F238E27FC236}">
                <a16:creationId xmlns:a16="http://schemas.microsoft.com/office/drawing/2014/main" id="{01EF10F0-5CAF-79F6-A448-DCC5576505CB}"/>
              </a:ext>
            </a:extLst>
          </p:cNvPr>
          <p:cNvGrpSpPr/>
          <p:nvPr/>
        </p:nvGrpSpPr>
        <p:grpSpPr>
          <a:xfrm>
            <a:off x="105691" y="110491"/>
            <a:ext cx="6665976" cy="1452626"/>
            <a:chOff x="470065" y="1951410"/>
            <a:chExt cx="6665976" cy="1452626"/>
          </a:xfrm>
        </p:grpSpPr>
        <p:grpSp>
          <p:nvGrpSpPr>
            <p:cNvPr id="21" name="object 12">
              <a:extLst>
                <a:ext uri="{FF2B5EF4-FFF2-40B4-BE49-F238E27FC236}">
                  <a16:creationId xmlns:a16="http://schemas.microsoft.com/office/drawing/2014/main" id="{20A9CA01-A7D6-778B-B265-28F091AD75AE}"/>
                </a:ext>
              </a:extLst>
            </p:cNvPr>
            <p:cNvGrpSpPr/>
            <p:nvPr/>
          </p:nvGrpSpPr>
          <p:grpSpPr>
            <a:xfrm>
              <a:off x="470065" y="1951664"/>
              <a:ext cx="6665976" cy="1452372"/>
              <a:chOff x="96011" y="115823"/>
              <a:chExt cx="6665976" cy="1452372"/>
            </a:xfrm>
          </p:grpSpPr>
          <p:pic>
            <p:nvPicPr>
              <p:cNvPr id="25" name="object 13">
                <a:extLst>
                  <a:ext uri="{FF2B5EF4-FFF2-40B4-BE49-F238E27FC236}">
                    <a16:creationId xmlns:a16="http://schemas.microsoft.com/office/drawing/2014/main" id="{3A466C1D-27C3-63D6-E185-0B05B4C7E84E}"/>
                  </a:ext>
                </a:extLst>
              </p:cNvPr>
              <p:cNvPicPr/>
              <p:nvPr/>
            </p:nvPicPr>
            <p:blipFill>
              <a:blip r:embed="rId3" cstate="print"/>
              <a:stretch>
                <a:fillRect/>
              </a:stretch>
            </p:blipFill>
            <p:spPr>
              <a:xfrm>
                <a:off x="96011" y="115823"/>
                <a:ext cx="6665976" cy="1452372"/>
              </a:xfrm>
              <a:prstGeom prst="rect">
                <a:avLst/>
              </a:prstGeom>
            </p:spPr>
          </p:pic>
          <p:pic>
            <p:nvPicPr>
              <p:cNvPr id="26" name="object 14">
                <a:extLst>
                  <a:ext uri="{FF2B5EF4-FFF2-40B4-BE49-F238E27FC236}">
                    <a16:creationId xmlns:a16="http://schemas.microsoft.com/office/drawing/2014/main" id="{24200933-FFBE-2F93-31DD-CE07DA44BDAD}"/>
                  </a:ext>
                </a:extLst>
              </p:cNvPr>
              <p:cNvPicPr/>
              <p:nvPr/>
            </p:nvPicPr>
            <p:blipFill>
              <a:blip r:embed="rId4" cstate="print"/>
              <a:stretch>
                <a:fillRect/>
              </a:stretch>
            </p:blipFill>
            <p:spPr>
              <a:xfrm>
                <a:off x="142849" y="142875"/>
                <a:ext cx="6572275" cy="1358646"/>
              </a:xfrm>
              <a:prstGeom prst="rect">
                <a:avLst/>
              </a:prstGeom>
            </p:spPr>
          </p:pic>
          <p:sp>
            <p:nvSpPr>
              <p:cNvPr id="27" name="object 15">
                <a:extLst>
                  <a:ext uri="{FF2B5EF4-FFF2-40B4-BE49-F238E27FC236}">
                    <a16:creationId xmlns:a16="http://schemas.microsoft.com/office/drawing/2014/main" id="{49B1EB77-2A0D-6819-49AB-BACB388BA6E1}"/>
                  </a:ext>
                </a:extLst>
              </p:cNvPr>
              <p:cNvSpPr/>
              <p:nvPr/>
            </p:nvSpPr>
            <p:spPr>
              <a:xfrm>
                <a:off x="142849" y="142875"/>
                <a:ext cx="6572884" cy="1358900"/>
              </a:xfrm>
              <a:custGeom>
                <a:avLst/>
                <a:gdLst/>
                <a:ahLst/>
                <a:cxnLst/>
                <a:rect l="l" t="t" r="r" b="b"/>
                <a:pathLst>
                  <a:path w="6572884" h="1358900">
                    <a:moveTo>
                      <a:pt x="0" y="226441"/>
                    </a:moveTo>
                    <a:lnTo>
                      <a:pt x="4600" y="180795"/>
                    </a:lnTo>
                    <a:lnTo>
                      <a:pt x="17795" y="138285"/>
                    </a:lnTo>
                    <a:lnTo>
                      <a:pt x="38673" y="99820"/>
                    </a:lnTo>
                    <a:lnTo>
                      <a:pt x="66324" y="66309"/>
                    </a:lnTo>
                    <a:lnTo>
                      <a:pt x="99837" y="38663"/>
                    </a:lnTo>
                    <a:lnTo>
                      <a:pt x="138301" y="17789"/>
                    </a:lnTo>
                    <a:lnTo>
                      <a:pt x="180806" y="4599"/>
                    </a:lnTo>
                    <a:lnTo>
                      <a:pt x="226440" y="0"/>
                    </a:lnTo>
                    <a:lnTo>
                      <a:pt x="6345834" y="0"/>
                    </a:lnTo>
                    <a:lnTo>
                      <a:pt x="6391480" y="4599"/>
                    </a:lnTo>
                    <a:lnTo>
                      <a:pt x="6433990" y="17789"/>
                    </a:lnTo>
                    <a:lnTo>
                      <a:pt x="6472455" y="38663"/>
                    </a:lnTo>
                    <a:lnTo>
                      <a:pt x="6505965" y="66309"/>
                    </a:lnTo>
                    <a:lnTo>
                      <a:pt x="6533612" y="99820"/>
                    </a:lnTo>
                    <a:lnTo>
                      <a:pt x="6554485" y="138285"/>
                    </a:lnTo>
                    <a:lnTo>
                      <a:pt x="6567676" y="180795"/>
                    </a:lnTo>
                    <a:lnTo>
                      <a:pt x="6572275" y="226441"/>
                    </a:lnTo>
                    <a:lnTo>
                      <a:pt x="6572275" y="1132204"/>
                    </a:lnTo>
                    <a:lnTo>
                      <a:pt x="6567676" y="1177850"/>
                    </a:lnTo>
                    <a:lnTo>
                      <a:pt x="6554485" y="1220360"/>
                    </a:lnTo>
                    <a:lnTo>
                      <a:pt x="6533612" y="1258825"/>
                    </a:lnTo>
                    <a:lnTo>
                      <a:pt x="6505965" y="1292336"/>
                    </a:lnTo>
                    <a:lnTo>
                      <a:pt x="6472455" y="1319982"/>
                    </a:lnTo>
                    <a:lnTo>
                      <a:pt x="6433990" y="1340856"/>
                    </a:lnTo>
                    <a:lnTo>
                      <a:pt x="6391480" y="1354046"/>
                    </a:lnTo>
                    <a:lnTo>
                      <a:pt x="6345834" y="1358646"/>
                    </a:lnTo>
                    <a:lnTo>
                      <a:pt x="226440" y="1358646"/>
                    </a:lnTo>
                    <a:lnTo>
                      <a:pt x="180806" y="1354046"/>
                    </a:lnTo>
                    <a:lnTo>
                      <a:pt x="138301" y="1340856"/>
                    </a:lnTo>
                    <a:lnTo>
                      <a:pt x="99837" y="1319982"/>
                    </a:lnTo>
                    <a:lnTo>
                      <a:pt x="66324" y="1292336"/>
                    </a:lnTo>
                    <a:lnTo>
                      <a:pt x="38673" y="1258825"/>
                    </a:lnTo>
                    <a:lnTo>
                      <a:pt x="17795" y="1220360"/>
                    </a:lnTo>
                    <a:lnTo>
                      <a:pt x="4600" y="1177850"/>
                    </a:lnTo>
                    <a:lnTo>
                      <a:pt x="0" y="1132204"/>
                    </a:lnTo>
                    <a:lnTo>
                      <a:pt x="0" y="226441"/>
                    </a:lnTo>
                    <a:close/>
                  </a:path>
                </a:pathLst>
              </a:custGeom>
              <a:ln w="9525">
                <a:solidFill>
                  <a:srgbClr val="55CE74"/>
                </a:solidFill>
              </a:ln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pic>
            <p:nvPicPr>
              <p:cNvPr id="28" name="object 16">
                <a:extLst>
                  <a:ext uri="{FF2B5EF4-FFF2-40B4-BE49-F238E27FC236}">
                    <a16:creationId xmlns:a16="http://schemas.microsoft.com/office/drawing/2014/main" id="{D44F2B3E-4D05-ABD5-AC41-86D759637999}"/>
                  </a:ext>
                </a:extLst>
              </p:cNvPr>
              <p:cNvPicPr/>
              <p:nvPr/>
            </p:nvPicPr>
            <p:blipFill>
              <a:blip r:embed="rId5" cstate="print"/>
              <a:stretch>
                <a:fillRect/>
              </a:stretch>
            </p:blipFill>
            <p:spPr>
              <a:xfrm>
                <a:off x="2500248" y="305930"/>
                <a:ext cx="1714500" cy="733945"/>
              </a:xfrm>
              <a:prstGeom prst="rect">
                <a:avLst/>
              </a:prstGeom>
            </p:spPr>
          </p:pic>
        </p:grpSp>
        <p:sp>
          <p:nvSpPr>
            <p:cNvPr id="22" name="object 16">
              <a:extLst>
                <a:ext uri="{FF2B5EF4-FFF2-40B4-BE49-F238E27FC236}">
                  <a16:creationId xmlns:a16="http://schemas.microsoft.com/office/drawing/2014/main" id="{7B831776-D44B-41FA-4C3A-58DAD29CCC0A}"/>
                </a:ext>
              </a:extLst>
            </p:cNvPr>
            <p:cNvSpPr txBox="1"/>
            <p:nvPr/>
          </p:nvSpPr>
          <p:spPr>
            <a:xfrm>
              <a:off x="2775727" y="2875716"/>
              <a:ext cx="3332858" cy="391795"/>
            </a:xfrm>
            <a:prstGeom prst="rect">
              <a:avLst/>
            </a:prstGeom>
            <a:noFill/>
          </p:spPr>
          <p:txBody>
            <a:bodyPr vert="horz" wrap="square" lIns="0" tIns="12700" rIns="0" bIns="0" rtlCol="0">
              <a:spAutoFit/>
            </a:bodyPr>
            <a:lstStyle/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Volumen 4,  Número 1  Enero a Julio 2021</a:t>
              </a:r>
            </a:p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Revista Semestral. Venezuela</a:t>
              </a:r>
              <a:endParaRPr sz="1200" dirty="0">
                <a:latin typeface="Arial"/>
                <a:cs typeface="Arial"/>
              </a:endParaRPr>
            </a:p>
          </p:txBody>
        </p:sp>
        <p:pic>
          <p:nvPicPr>
            <p:cNvPr id="23" name="object 25">
              <a:extLst>
                <a:ext uri="{FF2B5EF4-FFF2-40B4-BE49-F238E27FC236}">
                  <a16:creationId xmlns:a16="http://schemas.microsoft.com/office/drawing/2014/main" id="{679250FC-9378-1576-8038-6BDB439F412E}"/>
                </a:ext>
              </a:extLst>
            </p:cNvPr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470065" y="2027896"/>
              <a:ext cx="2305662" cy="1053903"/>
            </a:xfrm>
            <a:prstGeom prst="rect">
              <a:avLst/>
            </a:prstGeom>
          </p:spPr>
        </p:pic>
        <p:pic>
          <p:nvPicPr>
            <p:cNvPr id="24" name="object 31">
              <a:extLst>
                <a:ext uri="{FF2B5EF4-FFF2-40B4-BE49-F238E27FC236}">
                  <a16:creationId xmlns:a16="http://schemas.microsoft.com/office/drawing/2014/main" id="{92493E35-59B9-2123-13E7-8D0598301EA5}"/>
                </a:ext>
              </a:extLst>
            </p:cNvPr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4932681" y="1951410"/>
              <a:ext cx="1805304" cy="893889"/>
            </a:xfrm>
            <a:prstGeom prst="rect">
              <a:avLst/>
            </a:prstGeom>
          </p:spPr>
        </p:pic>
      </p:grpSp>
    </p:spTree>
  </p:cSld>
  <p:clrMapOvr>
    <a:masterClrMapping/>
  </p:clrMapOvr>
</p:sld>
</file>

<file path=ppt/slides/slide1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94485" y="115823"/>
            <a:ext cx="6669405" cy="8926195"/>
            <a:chOff x="94485" y="115823"/>
            <a:chExt cx="6669405" cy="8926195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204216" y="8651747"/>
              <a:ext cx="6518148" cy="158496"/>
            </a:xfrm>
            <a:prstGeom prst="rect">
              <a:avLst/>
            </a:prstGeom>
          </p:spPr>
        </p:pic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96012" y="115823"/>
              <a:ext cx="6665976" cy="1452372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42849" y="142875"/>
              <a:ext cx="6572275" cy="1358646"/>
            </a:xfrm>
            <a:prstGeom prst="rect">
              <a:avLst/>
            </a:prstGeom>
          </p:spPr>
        </p:pic>
        <p:sp>
          <p:nvSpPr>
            <p:cNvPr id="6" name="object 6"/>
            <p:cNvSpPr/>
            <p:nvPr/>
          </p:nvSpPr>
          <p:spPr>
            <a:xfrm>
              <a:off x="142849" y="142875"/>
              <a:ext cx="6572884" cy="1358900"/>
            </a:xfrm>
            <a:custGeom>
              <a:avLst/>
              <a:gdLst/>
              <a:ahLst/>
              <a:cxnLst/>
              <a:rect l="l" t="t" r="r" b="b"/>
              <a:pathLst>
                <a:path w="6572884" h="1358900">
                  <a:moveTo>
                    <a:pt x="0" y="226441"/>
                  </a:moveTo>
                  <a:lnTo>
                    <a:pt x="4600" y="180795"/>
                  </a:lnTo>
                  <a:lnTo>
                    <a:pt x="17795" y="138285"/>
                  </a:lnTo>
                  <a:lnTo>
                    <a:pt x="38673" y="99820"/>
                  </a:lnTo>
                  <a:lnTo>
                    <a:pt x="66324" y="66309"/>
                  </a:lnTo>
                  <a:lnTo>
                    <a:pt x="99837" y="38663"/>
                  </a:lnTo>
                  <a:lnTo>
                    <a:pt x="138301" y="17789"/>
                  </a:lnTo>
                  <a:lnTo>
                    <a:pt x="180806" y="4599"/>
                  </a:lnTo>
                  <a:lnTo>
                    <a:pt x="226440" y="0"/>
                  </a:lnTo>
                  <a:lnTo>
                    <a:pt x="6345834" y="0"/>
                  </a:lnTo>
                  <a:lnTo>
                    <a:pt x="6391480" y="4599"/>
                  </a:lnTo>
                  <a:lnTo>
                    <a:pt x="6433990" y="17789"/>
                  </a:lnTo>
                  <a:lnTo>
                    <a:pt x="6472455" y="38663"/>
                  </a:lnTo>
                  <a:lnTo>
                    <a:pt x="6505965" y="66309"/>
                  </a:lnTo>
                  <a:lnTo>
                    <a:pt x="6533612" y="99820"/>
                  </a:lnTo>
                  <a:lnTo>
                    <a:pt x="6554485" y="138285"/>
                  </a:lnTo>
                  <a:lnTo>
                    <a:pt x="6567676" y="180795"/>
                  </a:lnTo>
                  <a:lnTo>
                    <a:pt x="6572275" y="226441"/>
                  </a:lnTo>
                  <a:lnTo>
                    <a:pt x="6572275" y="1132204"/>
                  </a:lnTo>
                  <a:lnTo>
                    <a:pt x="6567676" y="1177850"/>
                  </a:lnTo>
                  <a:lnTo>
                    <a:pt x="6554485" y="1220360"/>
                  </a:lnTo>
                  <a:lnTo>
                    <a:pt x="6533612" y="1258825"/>
                  </a:lnTo>
                  <a:lnTo>
                    <a:pt x="6505965" y="1292336"/>
                  </a:lnTo>
                  <a:lnTo>
                    <a:pt x="6472455" y="1319982"/>
                  </a:lnTo>
                  <a:lnTo>
                    <a:pt x="6433990" y="1340856"/>
                  </a:lnTo>
                  <a:lnTo>
                    <a:pt x="6391480" y="1354046"/>
                  </a:lnTo>
                  <a:lnTo>
                    <a:pt x="6345834" y="1358646"/>
                  </a:lnTo>
                  <a:lnTo>
                    <a:pt x="226440" y="1358646"/>
                  </a:lnTo>
                  <a:lnTo>
                    <a:pt x="180806" y="1354046"/>
                  </a:lnTo>
                  <a:lnTo>
                    <a:pt x="138301" y="1340856"/>
                  </a:lnTo>
                  <a:lnTo>
                    <a:pt x="99837" y="1319982"/>
                  </a:lnTo>
                  <a:lnTo>
                    <a:pt x="66324" y="1292336"/>
                  </a:lnTo>
                  <a:lnTo>
                    <a:pt x="38673" y="1258825"/>
                  </a:lnTo>
                  <a:lnTo>
                    <a:pt x="17795" y="1220360"/>
                  </a:lnTo>
                  <a:lnTo>
                    <a:pt x="4600" y="1177850"/>
                  </a:lnTo>
                  <a:lnTo>
                    <a:pt x="0" y="1132204"/>
                  </a:lnTo>
                  <a:lnTo>
                    <a:pt x="0" y="226441"/>
                  </a:lnTo>
                  <a:close/>
                </a:path>
              </a:pathLst>
            </a:custGeom>
            <a:ln w="9525">
              <a:solidFill>
                <a:srgbClr val="55CE7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" name="object 7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2500248" y="305930"/>
              <a:ext cx="1714500" cy="733945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2738628" y="1024127"/>
              <a:ext cx="1897379" cy="371855"/>
            </a:xfrm>
            <a:prstGeom prst="rect">
              <a:avLst/>
            </a:prstGeom>
          </p:spPr>
        </p:pic>
        <p:pic>
          <p:nvPicPr>
            <p:cNvPr id="9" name="object 9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4401312" y="1024127"/>
              <a:ext cx="1577339" cy="371855"/>
            </a:xfrm>
            <a:prstGeom prst="rect">
              <a:avLst/>
            </a:prstGeom>
          </p:spPr>
        </p:pic>
        <p:pic>
          <p:nvPicPr>
            <p:cNvPr id="10" name="object 10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3169920" y="1207007"/>
              <a:ext cx="1546859" cy="371855"/>
            </a:xfrm>
            <a:prstGeom prst="rect">
              <a:avLst/>
            </a:prstGeom>
          </p:spPr>
        </p:pic>
        <p:pic>
          <p:nvPicPr>
            <p:cNvPr id="11" name="object 11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4482083" y="1207007"/>
              <a:ext cx="284988" cy="371855"/>
            </a:xfrm>
            <a:prstGeom prst="rect">
              <a:avLst/>
            </a:prstGeom>
          </p:spPr>
        </p:pic>
        <p:pic>
          <p:nvPicPr>
            <p:cNvPr id="12" name="object 12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4571999" y="1207007"/>
              <a:ext cx="1013460" cy="371855"/>
            </a:xfrm>
            <a:prstGeom prst="rect">
              <a:avLst/>
            </a:prstGeom>
          </p:spPr>
        </p:pic>
        <p:pic>
          <p:nvPicPr>
            <p:cNvPr id="13" name="object 13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324612" y="234695"/>
              <a:ext cx="1719072" cy="1341120"/>
            </a:xfrm>
            <a:prstGeom prst="rect">
              <a:avLst/>
            </a:prstGeom>
          </p:spPr>
        </p:pic>
        <p:pic>
          <p:nvPicPr>
            <p:cNvPr id="14" name="object 14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5606795" y="8193022"/>
              <a:ext cx="1092707" cy="848868"/>
            </a:xfrm>
            <a:prstGeom prst="rect">
              <a:avLst/>
            </a:prstGeom>
          </p:spPr>
        </p:pic>
        <p:pic>
          <p:nvPicPr>
            <p:cNvPr id="15" name="object 15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109728" y="8193022"/>
              <a:ext cx="1092708" cy="848868"/>
            </a:xfrm>
            <a:prstGeom prst="rect">
              <a:avLst/>
            </a:prstGeom>
          </p:spPr>
        </p:pic>
        <p:pic>
          <p:nvPicPr>
            <p:cNvPr id="16" name="object 16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4725162" y="164274"/>
              <a:ext cx="1805305" cy="893889"/>
            </a:xfrm>
            <a:prstGeom prst="rect">
              <a:avLst/>
            </a:prstGeom>
          </p:spPr>
        </p:pic>
      </p:grpSp>
      <p:sp>
        <p:nvSpPr>
          <p:cNvPr id="17" name="object 17"/>
          <p:cNvSpPr txBox="1"/>
          <p:nvPr/>
        </p:nvSpPr>
        <p:spPr>
          <a:xfrm>
            <a:off x="221691" y="1068451"/>
            <a:ext cx="6346190" cy="693547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063875" marR="701040" indent="-431800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Arial"/>
                <a:cs typeface="Arial"/>
              </a:rPr>
              <a:t>6ta.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Edición</a:t>
            </a:r>
            <a:r>
              <a:rPr sz="1200" b="1" spc="-10" dirty="0">
                <a:latin typeface="Arial"/>
                <a:cs typeface="Arial"/>
              </a:rPr>
              <a:t> Volumen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I</a:t>
            </a:r>
            <a:r>
              <a:rPr sz="1200" b="1" spc="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Enero</a:t>
            </a:r>
            <a:r>
              <a:rPr sz="1200" b="1" spc="-3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a</a:t>
            </a:r>
            <a:r>
              <a:rPr sz="1200" b="1" spc="-2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Julio</a:t>
            </a:r>
            <a:r>
              <a:rPr sz="1200" b="1" spc="-5" dirty="0">
                <a:latin typeface="Arial"/>
                <a:cs typeface="Arial"/>
              </a:rPr>
              <a:t> </a:t>
            </a:r>
            <a:r>
              <a:rPr sz="1200" b="1" spc="-20" dirty="0">
                <a:latin typeface="Arial"/>
                <a:cs typeface="Arial"/>
              </a:rPr>
              <a:t>2021 </a:t>
            </a:r>
            <a:r>
              <a:rPr sz="1200" b="1" dirty="0">
                <a:latin typeface="Arial"/>
                <a:cs typeface="Arial"/>
              </a:rPr>
              <a:t>Revista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Semestral-</a:t>
            </a:r>
            <a:r>
              <a:rPr sz="1200" b="1" spc="-40" dirty="0">
                <a:latin typeface="Arial"/>
                <a:cs typeface="Arial"/>
              </a:rPr>
              <a:t> </a:t>
            </a:r>
            <a:r>
              <a:rPr sz="1200" b="1" spc="-10" dirty="0">
                <a:latin typeface="Arial"/>
                <a:cs typeface="Arial"/>
              </a:rPr>
              <a:t>Venezuela</a:t>
            </a:r>
            <a:endParaRPr sz="1200">
              <a:latin typeface="Arial"/>
              <a:cs typeface="Arial"/>
            </a:endParaRPr>
          </a:p>
          <a:p>
            <a:pPr marL="378460" marR="5080" indent="-365760" algn="just">
              <a:lnSpc>
                <a:spcPct val="100000"/>
              </a:lnSpc>
              <a:spcBef>
                <a:spcPts val="1120"/>
              </a:spcBef>
            </a:pP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tratarse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disciplina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estudia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quehacer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seres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humanos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motivaciones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las </a:t>
            </a:r>
            <a:r>
              <a:rPr sz="1200" dirty="0">
                <a:latin typeface="Times New Roman"/>
                <a:cs typeface="Times New Roman"/>
              </a:rPr>
              <a:t>generaciones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 cimentar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desarrollo de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 pueblos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diálogo permanente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entre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pasado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0" dirty="0">
                <a:latin typeface="Times New Roman"/>
                <a:cs typeface="Times New Roman"/>
              </a:rPr>
              <a:t>y </a:t>
            </a:r>
            <a:r>
              <a:rPr sz="1200" dirty="0">
                <a:latin typeface="Times New Roman"/>
                <a:cs typeface="Times New Roman"/>
              </a:rPr>
              <a:t>presente</a:t>
            </a:r>
            <a:r>
              <a:rPr sz="1200" spc="3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3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permita</a:t>
            </a:r>
            <a:r>
              <a:rPr sz="1200" spc="3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articular</a:t>
            </a:r>
            <a:r>
              <a:rPr sz="1200" spc="3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3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andamiaje</a:t>
            </a:r>
            <a:r>
              <a:rPr sz="1200" spc="3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universal</a:t>
            </a:r>
            <a:r>
              <a:rPr sz="1200" spc="3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3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preparar</a:t>
            </a:r>
            <a:r>
              <a:rPr sz="1200" spc="3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</a:t>
            </a:r>
            <a:r>
              <a:rPr sz="1200" spc="3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futuro.</a:t>
            </a:r>
            <a:r>
              <a:rPr sz="1200" spc="3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Desde</a:t>
            </a:r>
            <a:r>
              <a:rPr sz="1200" spc="33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una </a:t>
            </a:r>
            <a:r>
              <a:rPr sz="1200" dirty="0">
                <a:latin typeface="Times New Roman"/>
                <a:cs typeface="Times New Roman"/>
              </a:rPr>
              <a:t>perspectiva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crítica,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ineludible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facilitar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edificación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visión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histórica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estudiante, </a:t>
            </a:r>
            <a:r>
              <a:rPr sz="1200" dirty="0">
                <a:latin typeface="Times New Roman"/>
                <a:cs typeface="Times New Roman"/>
              </a:rPr>
              <a:t>haciéndole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conocer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causas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evolución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cambios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mercantiles,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sociales,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culturales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spc="-50" dirty="0">
                <a:latin typeface="Times New Roman"/>
                <a:cs typeface="Times New Roman"/>
              </a:rPr>
              <a:t>y </a:t>
            </a:r>
            <a:r>
              <a:rPr sz="1200" dirty="0">
                <a:latin typeface="Times New Roman"/>
                <a:cs typeface="Times New Roman"/>
              </a:rPr>
              <a:t>políticos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referidos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momento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mismo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protagonizado,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decir,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propia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historia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como </a:t>
            </a:r>
            <a:r>
              <a:rPr sz="1200" dirty="0">
                <a:latin typeface="Times New Roman"/>
                <a:cs typeface="Times New Roman"/>
              </a:rPr>
              <a:t>persona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individual,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dentro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propio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grupo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familiar,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bien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localidad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región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donde </a:t>
            </a:r>
            <a:r>
              <a:rPr sz="1200" dirty="0">
                <a:latin typeface="Times New Roman"/>
                <a:cs typeface="Times New Roman"/>
              </a:rPr>
              <a:t>habita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luego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pueda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incluso,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ampliar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ese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horizonte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saber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histórico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hacia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nacional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0" dirty="0">
                <a:latin typeface="Times New Roman"/>
                <a:cs typeface="Times New Roman"/>
              </a:rPr>
              <a:t>y </a:t>
            </a:r>
            <a:r>
              <a:rPr sz="1200" dirty="0">
                <a:latin typeface="Times New Roman"/>
                <a:cs typeface="Times New Roman"/>
              </a:rPr>
              <a:t>hasta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latinoamericano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más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allá.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este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sentido,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Currículo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Nacional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Bolivariano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(2007) </a:t>
            </a:r>
            <a:r>
              <a:rPr sz="1200" dirty="0">
                <a:latin typeface="Times New Roman"/>
                <a:cs typeface="Times New Roman"/>
              </a:rPr>
              <a:t>adopta</a:t>
            </a:r>
            <a:r>
              <a:rPr sz="1200" spc="4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4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fundamento</a:t>
            </a:r>
            <a:r>
              <a:rPr sz="1200" spc="4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psicológico</a:t>
            </a:r>
            <a:r>
              <a:rPr sz="1200" spc="40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postura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constructivista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socio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crítico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fundamentos </a:t>
            </a:r>
            <a:r>
              <a:rPr sz="1200" dirty="0">
                <a:latin typeface="Times New Roman"/>
                <a:cs typeface="Times New Roman"/>
              </a:rPr>
              <a:t>pedagógicos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gran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innovación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creatividad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 aplicarlo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debidamente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estimula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educando </a:t>
            </a:r>
            <a:r>
              <a:rPr sz="1200" dirty="0">
                <a:latin typeface="Times New Roman"/>
                <a:cs typeface="Times New Roman"/>
              </a:rPr>
              <a:t>al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aprendizaje de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historia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cual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pertenece.</a:t>
            </a:r>
            <a:endParaRPr sz="1200">
              <a:latin typeface="Times New Roman"/>
              <a:cs typeface="Times New Roman"/>
            </a:endParaRPr>
          </a:p>
          <a:p>
            <a:pPr marL="375285" marR="5080" indent="-36322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5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6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actualidad</a:t>
            </a:r>
            <a:r>
              <a:rPr sz="1200" spc="16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16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evidente</a:t>
            </a:r>
            <a:r>
              <a:rPr sz="1200" spc="16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6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agrupación</a:t>
            </a:r>
            <a:r>
              <a:rPr sz="1200" spc="17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5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16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materias</a:t>
            </a:r>
            <a:r>
              <a:rPr sz="1200" spc="16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16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áreas</a:t>
            </a:r>
            <a:r>
              <a:rPr sz="1200" spc="16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165" dirty="0">
                <a:latin typeface="Times New Roman"/>
                <a:cs typeface="Times New Roman"/>
              </a:rPr>
              <a:t>  </a:t>
            </a:r>
            <a:r>
              <a:rPr sz="1200" spc="-10" dirty="0">
                <a:latin typeface="Times New Roman"/>
                <a:cs typeface="Times New Roman"/>
              </a:rPr>
              <a:t>conocimiento, </a:t>
            </a:r>
            <a:r>
              <a:rPr sz="1200" dirty="0">
                <a:latin typeface="Times New Roman"/>
                <a:cs typeface="Times New Roman"/>
              </a:rPr>
              <a:t>correspondiéndole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historia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área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geografía,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historia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ciudadanía,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restringiendo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así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el </a:t>
            </a:r>
            <a:r>
              <a:rPr sz="1200" dirty="0">
                <a:latin typeface="Times New Roman"/>
                <a:cs typeface="Times New Roman"/>
              </a:rPr>
              <a:t>número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horas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asignadas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esta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importante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asignatura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extenso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contenido,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cual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dificulta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poder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establecer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puente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necesario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indispensable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entre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pasado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presente,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cuestión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complementa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ausencia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enseñanza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Historia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Venezuela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tercer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spc="-50" dirty="0">
                <a:latin typeface="Times New Roman"/>
                <a:cs typeface="Times New Roman"/>
              </a:rPr>
              <a:t>y </a:t>
            </a:r>
            <a:r>
              <a:rPr sz="1200" dirty="0">
                <a:latin typeface="Times New Roman"/>
                <a:cs typeface="Times New Roman"/>
              </a:rPr>
              <a:t>quinto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año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educación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media,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cual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da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paso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desinformación,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descontextualización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spc="-50" dirty="0">
                <a:latin typeface="Times New Roman"/>
                <a:cs typeface="Times New Roman"/>
              </a:rPr>
              <a:t>y </a:t>
            </a:r>
            <a:r>
              <a:rPr sz="1200" dirty="0">
                <a:latin typeface="Times New Roman"/>
                <a:cs typeface="Times New Roman"/>
              </a:rPr>
              <a:t>desconocimiento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nuestro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pasado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raíces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proceso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transculturización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vive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el </a:t>
            </a:r>
            <a:r>
              <a:rPr sz="1200" dirty="0">
                <a:latin typeface="Times New Roman"/>
                <a:cs typeface="Times New Roman"/>
              </a:rPr>
              <a:t>mundo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globalizado.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Esta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reducción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evidencia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sólo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segmentación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parcelamiento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enseñanza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historia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períodos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desconectados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unos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otros,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dificultan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estudiante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comprensión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cotidianidad,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también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selección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jerarquización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conocimiento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spc="-50" dirty="0">
                <a:latin typeface="Times New Roman"/>
                <a:cs typeface="Times New Roman"/>
              </a:rPr>
              <a:t>a </a:t>
            </a:r>
            <a:r>
              <a:rPr sz="1200" dirty="0">
                <a:latin typeface="Times New Roman"/>
                <a:cs typeface="Times New Roman"/>
              </a:rPr>
              <a:t>enseñar,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más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allá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proceso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desprendimiento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intelectual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debe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realizar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docente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para </a:t>
            </a:r>
            <a:r>
              <a:rPr sz="1200" dirty="0">
                <a:latin typeface="Times New Roman"/>
                <a:cs typeface="Times New Roman"/>
              </a:rPr>
              <a:t>cubrir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requerimientos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sistema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otorgar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visión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completa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aunque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superficial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toda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historia,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donde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predomina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simple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transmisión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contenidos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organizados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sin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ningún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tipo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 </a:t>
            </a:r>
            <a:r>
              <a:rPr sz="1200" dirty="0">
                <a:latin typeface="Times New Roman"/>
                <a:cs typeface="Times New Roman"/>
              </a:rPr>
              <a:t>conexión-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tiempo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corto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restringido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unos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contenidos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tan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extensos.</a:t>
            </a:r>
            <a:endParaRPr sz="1200">
              <a:latin typeface="Times New Roman"/>
              <a:cs typeface="Times New Roman"/>
            </a:endParaRPr>
          </a:p>
          <a:p>
            <a:pPr marL="375285" marR="5080" indent="-363220" algn="just">
              <a:lnSpc>
                <a:spcPct val="100000"/>
              </a:lnSpc>
              <a:spcBef>
                <a:spcPts val="5"/>
              </a:spcBef>
            </a:pPr>
            <a:r>
              <a:rPr sz="1200" dirty="0">
                <a:latin typeface="Times New Roman"/>
                <a:cs typeface="Times New Roman"/>
              </a:rPr>
              <a:t>Esto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incidido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desconocimiento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raíces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antepasados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deberían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constituir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base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25" dirty="0">
                <a:latin typeface="Times New Roman"/>
                <a:cs typeface="Times New Roman"/>
              </a:rPr>
              <a:t> la </a:t>
            </a:r>
            <a:r>
              <a:rPr sz="1200" dirty="0">
                <a:latin typeface="Times New Roman"/>
                <a:cs typeface="Times New Roman"/>
              </a:rPr>
              <a:t>sociedad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identidad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Nación,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tal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plantea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Ferro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(1990),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cuando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establece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“Los </a:t>
            </a:r>
            <a:r>
              <a:rPr sz="1200" dirty="0">
                <a:latin typeface="Times New Roman"/>
                <a:cs typeface="Times New Roman"/>
              </a:rPr>
              <a:t>antiguos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países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(…),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ya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vieron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disolverse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identidad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pasado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anónimo”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(pág.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10),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debido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historia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permite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controlar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quiere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transmitir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pasado,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siendo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potencias </a:t>
            </a:r>
            <a:r>
              <a:rPr sz="1200" dirty="0">
                <a:latin typeface="Times New Roman"/>
                <a:cs typeface="Times New Roman"/>
              </a:rPr>
              <a:t>dominantes</a:t>
            </a:r>
            <a:r>
              <a:rPr sz="1200" spc="12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13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encargadas</a:t>
            </a:r>
            <a:r>
              <a:rPr sz="1200" spc="13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3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entregar</a:t>
            </a:r>
            <a:r>
              <a:rPr sz="1200" spc="13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2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todos</a:t>
            </a:r>
            <a:r>
              <a:rPr sz="1200" spc="13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12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pasado</a:t>
            </a:r>
            <a:r>
              <a:rPr sz="1200" spc="12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uniforme</a:t>
            </a:r>
            <a:r>
              <a:rPr sz="1200" spc="12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13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eliminar</a:t>
            </a:r>
            <a:r>
              <a:rPr sz="1200" spc="135" dirty="0">
                <a:latin typeface="Times New Roman"/>
                <a:cs typeface="Times New Roman"/>
              </a:rPr>
              <a:t>  </a:t>
            </a:r>
            <a:r>
              <a:rPr sz="1200" spc="-2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heterogeneidad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pueblos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así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legitimar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dominio.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efecto,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voluntad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el </a:t>
            </a:r>
            <a:r>
              <a:rPr sz="1200" dirty="0">
                <a:latin typeface="Times New Roman"/>
                <a:cs typeface="Times New Roman"/>
              </a:rPr>
              <a:t>docente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esmere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dar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significativas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clases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historia,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pierde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entre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gran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gama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 </a:t>
            </a:r>
            <a:r>
              <a:rPr sz="1200" dirty="0">
                <a:latin typeface="Times New Roman"/>
                <a:cs typeface="Times New Roman"/>
              </a:rPr>
              <a:t>información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contrastante,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solo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busca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memorización,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alejándose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consolidación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 </a:t>
            </a:r>
            <a:r>
              <a:rPr sz="1200" spc="-10" dirty="0">
                <a:latin typeface="Times New Roman"/>
                <a:cs typeface="Times New Roman"/>
              </a:rPr>
              <a:t>conciencia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1382649" y="8256658"/>
            <a:ext cx="4159885" cy="687705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 marL="12700" marR="5080" algn="ctr">
              <a:lnSpc>
                <a:spcPts val="1440"/>
              </a:lnSpc>
              <a:spcBef>
                <a:spcPts val="15"/>
              </a:spcBef>
            </a:pPr>
            <a:r>
              <a:rPr sz="1200" b="1" dirty="0">
                <a:latin typeface="Times New Roman"/>
                <a:cs typeface="Times New Roman"/>
              </a:rPr>
              <a:t>La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Historia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Regional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y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Local: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Conocimientos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Esenciales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Dentro </a:t>
            </a:r>
            <a:r>
              <a:rPr sz="1200" b="1" dirty="0">
                <a:latin typeface="Times New Roman"/>
                <a:cs typeface="Times New Roman"/>
              </a:rPr>
              <a:t>de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la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Educación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spc="-20" dirty="0">
                <a:latin typeface="Times New Roman"/>
                <a:cs typeface="Times New Roman"/>
              </a:rPr>
              <a:t>Media</a:t>
            </a:r>
            <a:endParaRPr sz="1200">
              <a:latin typeface="Times New Roman"/>
              <a:cs typeface="Times New Roman"/>
            </a:endParaRPr>
          </a:p>
          <a:p>
            <a:pPr marL="2540" algn="ctr">
              <a:lnSpc>
                <a:spcPct val="100000"/>
              </a:lnSpc>
              <a:spcBef>
                <a:spcPts val="955"/>
              </a:spcBef>
            </a:pPr>
            <a:r>
              <a:rPr sz="1200" b="1" dirty="0">
                <a:latin typeface="Times New Roman"/>
                <a:cs typeface="Times New Roman"/>
              </a:rPr>
              <a:t>MSc</a:t>
            </a:r>
            <a:r>
              <a:rPr sz="1200" b="1" spc="-3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Jesús</a:t>
            </a:r>
            <a:r>
              <a:rPr sz="1200" b="1" spc="-4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Gerónimo</a:t>
            </a:r>
            <a:r>
              <a:rPr sz="1200" b="1" spc="-10" dirty="0">
                <a:latin typeface="Times New Roman"/>
                <a:cs typeface="Times New Roman"/>
              </a:rPr>
              <a:t> García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9" name="object 19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82905" rIns="0" bIns="0" rtlCol="0">
            <a:spAutoFit/>
          </a:bodyPr>
          <a:lstStyle/>
          <a:p>
            <a:pPr marL="146050">
              <a:lnSpc>
                <a:spcPts val="1410"/>
              </a:lnSpc>
            </a:pPr>
            <a:fld id="{81D60167-4931-47E6-BA6A-407CBD079E47}" type="slidenum">
              <a:rPr spc="-25" dirty="0"/>
              <a:t>184</a:t>
            </a:fld>
            <a:endParaRPr spc="-25" dirty="0"/>
          </a:p>
        </p:txBody>
      </p:sp>
      <p:grpSp>
        <p:nvGrpSpPr>
          <p:cNvPr id="20" name="Grupo 19">
            <a:extLst>
              <a:ext uri="{FF2B5EF4-FFF2-40B4-BE49-F238E27FC236}">
                <a16:creationId xmlns:a16="http://schemas.microsoft.com/office/drawing/2014/main" id="{20EE323A-C528-3D8E-5215-1DFF84486D1C}"/>
              </a:ext>
            </a:extLst>
          </p:cNvPr>
          <p:cNvGrpSpPr/>
          <p:nvPr/>
        </p:nvGrpSpPr>
        <p:grpSpPr>
          <a:xfrm>
            <a:off x="129603" y="89401"/>
            <a:ext cx="6665976" cy="1452626"/>
            <a:chOff x="470065" y="1951410"/>
            <a:chExt cx="6665976" cy="1452626"/>
          </a:xfrm>
        </p:grpSpPr>
        <p:grpSp>
          <p:nvGrpSpPr>
            <p:cNvPr id="21" name="object 12">
              <a:extLst>
                <a:ext uri="{FF2B5EF4-FFF2-40B4-BE49-F238E27FC236}">
                  <a16:creationId xmlns:a16="http://schemas.microsoft.com/office/drawing/2014/main" id="{4C7C2C6C-143D-66B1-BB63-1EFF0E2F1885}"/>
                </a:ext>
              </a:extLst>
            </p:cNvPr>
            <p:cNvGrpSpPr/>
            <p:nvPr/>
          </p:nvGrpSpPr>
          <p:grpSpPr>
            <a:xfrm>
              <a:off x="470065" y="1951664"/>
              <a:ext cx="6665976" cy="1452372"/>
              <a:chOff x="96011" y="115823"/>
              <a:chExt cx="6665976" cy="1452372"/>
            </a:xfrm>
          </p:grpSpPr>
          <p:pic>
            <p:nvPicPr>
              <p:cNvPr id="25" name="object 13">
                <a:extLst>
                  <a:ext uri="{FF2B5EF4-FFF2-40B4-BE49-F238E27FC236}">
                    <a16:creationId xmlns:a16="http://schemas.microsoft.com/office/drawing/2014/main" id="{6EA8EC56-C391-85F4-6C02-D15E64D9D7FA}"/>
                  </a:ext>
                </a:extLst>
              </p:cNvPr>
              <p:cNvPicPr/>
              <p:nvPr/>
            </p:nvPicPr>
            <p:blipFill>
              <a:blip r:embed="rId3" cstate="print"/>
              <a:stretch>
                <a:fillRect/>
              </a:stretch>
            </p:blipFill>
            <p:spPr>
              <a:xfrm>
                <a:off x="96011" y="115823"/>
                <a:ext cx="6665976" cy="1452372"/>
              </a:xfrm>
              <a:prstGeom prst="rect">
                <a:avLst/>
              </a:prstGeom>
            </p:spPr>
          </p:pic>
          <p:pic>
            <p:nvPicPr>
              <p:cNvPr id="26" name="object 14">
                <a:extLst>
                  <a:ext uri="{FF2B5EF4-FFF2-40B4-BE49-F238E27FC236}">
                    <a16:creationId xmlns:a16="http://schemas.microsoft.com/office/drawing/2014/main" id="{5F620551-3400-58A4-28A4-5562CA8B4607}"/>
                  </a:ext>
                </a:extLst>
              </p:cNvPr>
              <p:cNvPicPr/>
              <p:nvPr/>
            </p:nvPicPr>
            <p:blipFill>
              <a:blip r:embed="rId4" cstate="print"/>
              <a:stretch>
                <a:fillRect/>
              </a:stretch>
            </p:blipFill>
            <p:spPr>
              <a:xfrm>
                <a:off x="142849" y="142875"/>
                <a:ext cx="6572275" cy="1358646"/>
              </a:xfrm>
              <a:prstGeom prst="rect">
                <a:avLst/>
              </a:prstGeom>
            </p:spPr>
          </p:pic>
          <p:sp>
            <p:nvSpPr>
              <p:cNvPr id="27" name="object 15">
                <a:extLst>
                  <a:ext uri="{FF2B5EF4-FFF2-40B4-BE49-F238E27FC236}">
                    <a16:creationId xmlns:a16="http://schemas.microsoft.com/office/drawing/2014/main" id="{83995BF9-E6AF-27BD-DE87-AFE3D63A082F}"/>
                  </a:ext>
                </a:extLst>
              </p:cNvPr>
              <p:cNvSpPr/>
              <p:nvPr/>
            </p:nvSpPr>
            <p:spPr>
              <a:xfrm>
                <a:off x="142849" y="142875"/>
                <a:ext cx="6572884" cy="1358900"/>
              </a:xfrm>
              <a:custGeom>
                <a:avLst/>
                <a:gdLst/>
                <a:ahLst/>
                <a:cxnLst/>
                <a:rect l="l" t="t" r="r" b="b"/>
                <a:pathLst>
                  <a:path w="6572884" h="1358900">
                    <a:moveTo>
                      <a:pt x="0" y="226441"/>
                    </a:moveTo>
                    <a:lnTo>
                      <a:pt x="4600" y="180795"/>
                    </a:lnTo>
                    <a:lnTo>
                      <a:pt x="17795" y="138285"/>
                    </a:lnTo>
                    <a:lnTo>
                      <a:pt x="38673" y="99820"/>
                    </a:lnTo>
                    <a:lnTo>
                      <a:pt x="66324" y="66309"/>
                    </a:lnTo>
                    <a:lnTo>
                      <a:pt x="99837" y="38663"/>
                    </a:lnTo>
                    <a:lnTo>
                      <a:pt x="138301" y="17789"/>
                    </a:lnTo>
                    <a:lnTo>
                      <a:pt x="180806" y="4599"/>
                    </a:lnTo>
                    <a:lnTo>
                      <a:pt x="226440" y="0"/>
                    </a:lnTo>
                    <a:lnTo>
                      <a:pt x="6345834" y="0"/>
                    </a:lnTo>
                    <a:lnTo>
                      <a:pt x="6391480" y="4599"/>
                    </a:lnTo>
                    <a:lnTo>
                      <a:pt x="6433990" y="17789"/>
                    </a:lnTo>
                    <a:lnTo>
                      <a:pt x="6472455" y="38663"/>
                    </a:lnTo>
                    <a:lnTo>
                      <a:pt x="6505965" y="66309"/>
                    </a:lnTo>
                    <a:lnTo>
                      <a:pt x="6533612" y="99820"/>
                    </a:lnTo>
                    <a:lnTo>
                      <a:pt x="6554485" y="138285"/>
                    </a:lnTo>
                    <a:lnTo>
                      <a:pt x="6567676" y="180795"/>
                    </a:lnTo>
                    <a:lnTo>
                      <a:pt x="6572275" y="226441"/>
                    </a:lnTo>
                    <a:lnTo>
                      <a:pt x="6572275" y="1132204"/>
                    </a:lnTo>
                    <a:lnTo>
                      <a:pt x="6567676" y="1177850"/>
                    </a:lnTo>
                    <a:lnTo>
                      <a:pt x="6554485" y="1220360"/>
                    </a:lnTo>
                    <a:lnTo>
                      <a:pt x="6533612" y="1258825"/>
                    </a:lnTo>
                    <a:lnTo>
                      <a:pt x="6505965" y="1292336"/>
                    </a:lnTo>
                    <a:lnTo>
                      <a:pt x="6472455" y="1319982"/>
                    </a:lnTo>
                    <a:lnTo>
                      <a:pt x="6433990" y="1340856"/>
                    </a:lnTo>
                    <a:lnTo>
                      <a:pt x="6391480" y="1354046"/>
                    </a:lnTo>
                    <a:lnTo>
                      <a:pt x="6345834" y="1358646"/>
                    </a:lnTo>
                    <a:lnTo>
                      <a:pt x="226440" y="1358646"/>
                    </a:lnTo>
                    <a:lnTo>
                      <a:pt x="180806" y="1354046"/>
                    </a:lnTo>
                    <a:lnTo>
                      <a:pt x="138301" y="1340856"/>
                    </a:lnTo>
                    <a:lnTo>
                      <a:pt x="99837" y="1319982"/>
                    </a:lnTo>
                    <a:lnTo>
                      <a:pt x="66324" y="1292336"/>
                    </a:lnTo>
                    <a:lnTo>
                      <a:pt x="38673" y="1258825"/>
                    </a:lnTo>
                    <a:lnTo>
                      <a:pt x="17795" y="1220360"/>
                    </a:lnTo>
                    <a:lnTo>
                      <a:pt x="4600" y="1177850"/>
                    </a:lnTo>
                    <a:lnTo>
                      <a:pt x="0" y="1132204"/>
                    </a:lnTo>
                    <a:lnTo>
                      <a:pt x="0" y="226441"/>
                    </a:lnTo>
                    <a:close/>
                  </a:path>
                </a:pathLst>
              </a:custGeom>
              <a:ln w="9525">
                <a:solidFill>
                  <a:srgbClr val="55CE74"/>
                </a:solidFill>
              </a:ln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pic>
            <p:nvPicPr>
              <p:cNvPr id="28" name="object 16">
                <a:extLst>
                  <a:ext uri="{FF2B5EF4-FFF2-40B4-BE49-F238E27FC236}">
                    <a16:creationId xmlns:a16="http://schemas.microsoft.com/office/drawing/2014/main" id="{7C2BA95E-8606-9354-296D-344453931083}"/>
                  </a:ext>
                </a:extLst>
              </p:cNvPr>
              <p:cNvPicPr/>
              <p:nvPr/>
            </p:nvPicPr>
            <p:blipFill>
              <a:blip r:embed="rId5" cstate="print"/>
              <a:stretch>
                <a:fillRect/>
              </a:stretch>
            </p:blipFill>
            <p:spPr>
              <a:xfrm>
                <a:off x="2500248" y="305930"/>
                <a:ext cx="1714500" cy="733945"/>
              </a:xfrm>
              <a:prstGeom prst="rect">
                <a:avLst/>
              </a:prstGeom>
            </p:spPr>
          </p:pic>
        </p:grpSp>
        <p:sp>
          <p:nvSpPr>
            <p:cNvPr id="22" name="object 16">
              <a:extLst>
                <a:ext uri="{FF2B5EF4-FFF2-40B4-BE49-F238E27FC236}">
                  <a16:creationId xmlns:a16="http://schemas.microsoft.com/office/drawing/2014/main" id="{32877B3A-00E6-DFCE-431E-C8CFDD1D93DD}"/>
                </a:ext>
              </a:extLst>
            </p:cNvPr>
            <p:cNvSpPr txBox="1"/>
            <p:nvPr/>
          </p:nvSpPr>
          <p:spPr>
            <a:xfrm>
              <a:off x="2775727" y="2875716"/>
              <a:ext cx="3332858" cy="391795"/>
            </a:xfrm>
            <a:prstGeom prst="rect">
              <a:avLst/>
            </a:prstGeom>
            <a:noFill/>
          </p:spPr>
          <p:txBody>
            <a:bodyPr vert="horz" wrap="square" lIns="0" tIns="12700" rIns="0" bIns="0" rtlCol="0">
              <a:spAutoFit/>
            </a:bodyPr>
            <a:lstStyle/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Volumen 4,  Número 1  Enero a Julio 2021</a:t>
              </a:r>
            </a:p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Revista Semestral. Venezuela</a:t>
              </a:r>
              <a:endParaRPr sz="1200" dirty="0">
                <a:latin typeface="Arial"/>
                <a:cs typeface="Arial"/>
              </a:endParaRPr>
            </a:p>
          </p:txBody>
        </p:sp>
        <p:pic>
          <p:nvPicPr>
            <p:cNvPr id="23" name="object 25">
              <a:extLst>
                <a:ext uri="{FF2B5EF4-FFF2-40B4-BE49-F238E27FC236}">
                  <a16:creationId xmlns:a16="http://schemas.microsoft.com/office/drawing/2014/main" id="{A471E962-990A-E2BA-A047-7DB1C1B80468}"/>
                </a:ext>
              </a:extLst>
            </p:cNvPr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470065" y="2027896"/>
              <a:ext cx="2305662" cy="1053903"/>
            </a:xfrm>
            <a:prstGeom prst="rect">
              <a:avLst/>
            </a:prstGeom>
          </p:spPr>
        </p:pic>
        <p:pic>
          <p:nvPicPr>
            <p:cNvPr id="24" name="object 31">
              <a:extLst>
                <a:ext uri="{FF2B5EF4-FFF2-40B4-BE49-F238E27FC236}">
                  <a16:creationId xmlns:a16="http://schemas.microsoft.com/office/drawing/2014/main" id="{564D8971-756C-47EC-7147-DDA802BA6578}"/>
                </a:ext>
              </a:extLst>
            </p:cNvPr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4932681" y="1951410"/>
              <a:ext cx="1805304" cy="893889"/>
            </a:xfrm>
            <a:prstGeom prst="rect">
              <a:avLst/>
            </a:prstGeom>
          </p:spPr>
        </p:pic>
      </p:grpSp>
    </p:spTree>
  </p:cSld>
  <p:clrMapOvr>
    <a:masterClrMapping/>
  </p:clrMapOvr>
</p:sld>
</file>

<file path=ppt/slides/slide1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94485" y="115823"/>
            <a:ext cx="6669405" cy="8926195"/>
            <a:chOff x="94485" y="115823"/>
            <a:chExt cx="6669405" cy="8926195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204216" y="8651747"/>
              <a:ext cx="6518148" cy="158496"/>
            </a:xfrm>
            <a:prstGeom prst="rect">
              <a:avLst/>
            </a:prstGeom>
          </p:spPr>
        </p:pic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96012" y="115823"/>
              <a:ext cx="6665976" cy="1452372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42849" y="142875"/>
              <a:ext cx="6572275" cy="1358646"/>
            </a:xfrm>
            <a:prstGeom prst="rect">
              <a:avLst/>
            </a:prstGeom>
          </p:spPr>
        </p:pic>
        <p:sp>
          <p:nvSpPr>
            <p:cNvPr id="6" name="object 6"/>
            <p:cNvSpPr/>
            <p:nvPr/>
          </p:nvSpPr>
          <p:spPr>
            <a:xfrm>
              <a:off x="142849" y="142875"/>
              <a:ext cx="6572884" cy="1358900"/>
            </a:xfrm>
            <a:custGeom>
              <a:avLst/>
              <a:gdLst/>
              <a:ahLst/>
              <a:cxnLst/>
              <a:rect l="l" t="t" r="r" b="b"/>
              <a:pathLst>
                <a:path w="6572884" h="1358900">
                  <a:moveTo>
                    <a:pt x="0" y="226441"/>
                  </a:moveTo>
                  <a:lnTo>
                    <a:pt x="4600" y="180795"/>
                  </a:lnTo>
                  <a:lnTo>
                    <a:pt x="17795" y="138285"/>
                  </a:lnTo>
                  <a:lnTo>
                    <a:pt x="38673" y="99820"/>
                  </a:lnTo>
                  <a:lnTo>
                    <a:pt x="66324" y="66309"/>
                  </a:lnTo>
                  <a:lnTo>
                    <a:pt x="99837" y="38663"/>
                  </a:lnTo>
                  <a:lnTo>
                    <a:pt x="138301" y="17789"/>
                  </a:lnTo>
                  <a:lnTo>
                    <a:pt x="180806" y="4599"/>
                  </a:lnTo>
                  <a:lnTo>
                    <a:pt x="226440" y="0"/>
                  </a:lnTo>
                  <a:lnTo>
                    <a:pt x="6345834" y="0"/>
                  </a:lnTo>
                  <a:lnTo>
                    <a:pt x="6391480" y="4599"/>
                  </a:lnTo>
                  <a:lnTo>
                    <a:pt x="6433990" y="17789"/>
                  </a:lnTo>
                  <a:lnTo>
                    <a:pt x="6472455" y="38663"/>
                  </a:lnTo>
                  <a:lnTo>
                    <a:pt x="6505965" y="66309"/>
                  </a:lnTo>
                  <a:lnTo>
                    <a:pt x="6533612" y="99820"/>
                  </a:lnTo>
                  <a:lnTo>
                    <a:pt x="6554485" y="138285"/>
                  </a:lnTo>
                  <a:lnTo>
                    <a:pt x="6567676" y="180795"/>
                  </a:lnTo>
                  <a:lnTo>
                    <a:pt x="6572275" y="226441"/>
                  </a:lnTo>
                  <a:lnTo>
                    <a:pt x="6572275" y="1132204"/>
                  </a:lnTo>
                  <a:lnTo>
                    <a:pt x="6567676" y="1177850"/>
                  </a:lnTo>
                  <a:lnTo>
                    <a:pt x="6554485" y="1220360"/>
                  </a:lnTo>
                  <a:lnTo>
                    <a:pt x="6533612" y="1258825"/>
                  </a:lnTo>
                  <a:lnTo>
                    <a:pt x="6505965" y="1292336"/>
                  </a:lnTo>
                  <a:lnTo>
                    <a:pt x="6472455" y="1319982"/>
                  </a:lnTo>
                  <a:lnTo>
                    <a:pt x="6433990" y="1340856"/>
                  </a:lnTo>
                  <a:lnTo>
                    <a:pt x="6391480" y="1354046"/>
                  </a:lnTo>
                  <a:lnTo>
                    <a:pt x="6345834" y="1358646"/>
                  </a:lnTo>
                  <a:lnTo>
                    <a:pt x="226440" y="1358646"/>
                  </a:lnTo>
                  <a:lnTo>
                    <a:pt x="180806" y="1354046"/>
                  </a:lnTo>
                  <a:lnTo>
                    <a:pt x="138301" y="1340856"/>
                  </a:lnTo>
                  <a:lnTo>
                    <a:pt x="99837" y="1319982"/>
                  </a:lnTo>
                  <a:lnTo>
                    <a:pt x="66324" y="1292336"/>
                  </a:lnTo>
                  <a:lnTo>
                    <a:pt x="38673" y="1258825"/>
                  </a:lnTo>
                  <a:lnTo>
                    <a:pt x="17795" y="1220360"/>
                  </a:lnTo>
                  <a:lnTo>
                    <a:pt x="4600" y="1177850"/>
                  </a:lnTo>
                  <a:lnTo>
                    <a:pt x="0" y="1132204"/>
                  </a:lnTo>
                  <a:lnTo>
                    <a:pt x="0" y="226441"/>
                  </a:lnTo>
                  <a:close/>
                </a:path>
              </a:pathLst>
            </a:custGeom>
            <a:ln w="9525">
              <a:solidFill>
                <a:srgbClr val="55CE7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" name="object 7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2500248" y="305930"/>
              <a:ext cx="1714500" cy="733945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2738628" y="1024127"/>
              <a:ext cx="1897379" cy="371855"/>
            </a:xfrm>
            <a:prstGeom prst="rect">
              <a:avLst/>
            </a:prstGeom>
          </p:spPr>
        </p:pic>
        <p:pic>
          <p:nvPicPr>
            <p:cNvPr id="9" name="object 9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4401312" y="1024127"/>
              <a:ext cx="1577339" cy="371855"/>
            </a:xfrm>
            <a:prstGeom prst="rect">
              <a:avLst/>
            </a:prstGeom>
          </p:spPr>
        </p:pic>
        <p:pic>
          <p:nvPicPr>
            <p:cNvPr id="10" name="object 10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3169920" y="1207007"/>
              <a:ext cx="1546859" cy="371855"/>
            </a:xfrm>
            <a:prstGeom prst="rect">
              <a:avLst/>
            </a:prstGeom>
          </p:spPr>
        </p:pic>
        <p:pic>
          <p:nvPicPr>
            <p:cNvPr id="11" name="object 11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4482083" y="1207007"/>
              <a:ext cx="284988" cy="371855"/>
            </a:xfrm>
            <a:prstGeom prst="rect">
              <a:avLst/>
            </a:prstGeom>
          </p:spPr>
        </p:pic>
        <p:pic>
          <p:nvPicPr>
            <p:cNvPr id="12" name="object 12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4571999" y="1207007"/>
              <a:ext cx="1013460" cy="371855"/>
            </a:xfrm>
            <a:prstGeom prst="rect">
              <a:avLst/>
            </a:prstGeom>
          </p:spPr>
        </p:pic>
        <p:pic>
          <p:nvPicPr>
            <p:cNvPr id="13" name="object 13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324612" y="234695"/>
              <a:ext cx="1719072" cy="1341120"/>
            </a:xfrm>
            <a:prstGeom prst="rect">
              <a:avLst/>
            </a:prstGeom>
          </p:spPr>
        </p:pic>
        <p:pic>
          <p:nvPicPr>
            <p:cNvPr id="14" name="object 14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5606795" y="8193022"/>
              <a:ext cx="1092707" cy="848868"/>
            </a:xfrm>
            <a:prstGeom prst="rect">
              <a:avLst/>
            </a:prstGeom>
          </p:spPr>
        </p:pic>
        <p:pic>
          <p:nvPicPr>
            <p:cNvPr id="15" name="object 15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109728" y="8193022"/>
              <a:ext cx="1092708" cy="848868"/>
            </a:xfrm>
            <a:prstGeom prst="rect">
              <a:avLst/>
            </a:prstGeom>
          </p:spPr>
        </p:pic>
        <p:pic>
          <p:nvPicPr>
            <p:cNvPr id="16" name="object 16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4725162" y="164274"/>
              <a:ext cx="1805305" cy="893889"/>
            </a:xfrm>
            <a:prstGeom prst="rect">
              <a:avLst/>
            </a:prstGeom>
          </p:spPr>
        </p:pic>
      </p:grpSp>
      <p:sp>
        <p:nvSpPr>
          <p:cNvPr id="17" name="object 17"/>
          <p:cNvSpPr txBox="1"/>
          <p:nvPr/>
        </p:nvSpPr>
        <p:spPr>
          <a:xfrm>
            <a:off x="195478" y="1068451"/>
            <a:ext cx="6345555" cy="688975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089910" marR="674370" indent="-431800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Arial"/>
                <a:cs typeface="Arial"/>
              </a:rPr>
              <a:t>6ta.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Edición</a:t>
            </a:r>
            <a:r>
              <a:rPr sz="1200" b="1" spc="-10" dirty="0">
                <a:latin typeface="Arial"/>
                <a:cs typeface="Arial"/>
              </a:rPr>
              <a:t> Volumen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I</a:t>
            </a:r>
            <a:r>
              <a:rPr sz="1200" b="1" spc="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Enero</a:t>
            </a:r>
            <a:r>
              <a:rPr sz="1200" b="1" spc="-3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a</a:t>
            </a:r>
            <a:r>
              <a:rPr sz="1200" b="1" spc="-2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Julio</a:t>
            </a:r>
            <a:r>
              <a:rPr sz="1200" b="1" spc="-5" dirty="0">
                <a:latin typeface="Arial"/>
                <a:cs typeface="Arial"/>
              </a:rPr>
              <a:t> </a:t>
            </a:r>
            <a:r>
              <a:rPr sz="1200" b="1" spc="-20" dirty="0">
                <a:latin typeface="Arial"/>
                <a:cs typeface="Arial"/>
              </a:rPr>
              <a:t>2021 </a:t>
            </a:r>
            <a:r>
              <a:rPr sz="1200" b="1" dirty="0">
                <a:latin typeface="Arial"/>
                <a:cs typeface="Arial"/>
              </a:rPr>
              <a:t>Revista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Semestral-</a:t>
            </a:r>
            <a:r>
              <a:rPr sz="1200" b="1" spc="-40" dirty="0">
                <a:latin typeface="Arial"/>
                <a:cs typeface="Arial"/>
              </a:rPr>
              <a:t> </a:t>
            </a:r>
            <a:r>
              <a:rPr sz="1200" b="1" spc="-10" dirty="0">
                <a:latin typeface="Arial"/>
                <a:cs typeface="Arial"/>
              </a:rPr>
              <a:t>Venezuela</a:t>
            </a:r>
            <a:endParaRPr sz="1200">
              <a:latin typeface="Arial"/>
              <a:cs typeface="Arial"/>
            </a:endParaRPr>
          </a:p>
          <a:p>
            <a:pPr marL="378460" marR="6985" indent="-365760" algn="just">
              <a:lnSpc>
                <a:spcPct val="100000"/>
              </a:lnSpc>
              <a:spcBef>
                <a:spcPts val="755"/>
              </a:spcBef>
            </a:pPr>
            <a:r>
              <a:rPr sz="1200" dirty="0">
                <a:latin typeface="Times New Roman"/>
                <a:cs typeface="Times New Roman"/>
              </a:rPr>
              <a:t>histórica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permita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aflorar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estudiante,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respeto,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importancia,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equivalencia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identidad </a:t>
            </a:r>
            <a:r>
              <a:rPr sz="1200" dirty="0">
                <a:latin typeface="Times New Roman"/>
                <a:cs typeface="Times New Roman"/>
              </a:rPr>
              <a:t>hacia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ritmos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históricos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cotidianidades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regionales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locales,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descritas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torno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los </a:t>
            </a:r>
            <a:r>
              <a:rPr sz="1200" dirty="0">
                <a:latin typeface="Times New Roman"/>
                <a:cs typeface="Times New Roman"/>
              </a:rPr>
              <a:t>diferentes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procesos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cumplidos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espacios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tiempos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específicos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4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delinean,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este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caso,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el </a:t>
            </a:r>
            <a:r>
              <a:rPr sz="1200" dirty="0">
                <a:latin typeface="Times New Roman"/>
                <a:cs typeface="Times New Roman"/>
              </a:rPr>
              <a:t>carácter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particular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Guárico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Calabozo.</a:t>
            </a:r>
            <a:endParaRPr sz="1200">
              <a:latin typeface="Times New Roman"/>
              <a:cs typeface="Times New Roman"/>
            </a:endParaRPr>
          </a:p>
          <a:p>
            <a:pPr marL="378460" marR="6350" indent="-36576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todo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antes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dicho,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docente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ciencias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sociales,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surgen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interrogantes</a:t>
            </a:r>
            <a:r>
              <a:rPr sz="1200" spc="4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dar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inicio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un </a:t>
            </a:r>
            <a:r>
              <a:rPr sz="1200" dirty="0">
                <a:latin typeface="Times New Roman"/>
                <a:cs typeface="Times New Roman"/>
              </a:rPr>
              <a:t>proceso</a:t>
            </a:r>
            <a:r>
              <a:rPr sz="1200" spc="4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reflexivo</a:t>
            </a:r>
            <a:r>
              <a:rPr sz="1200" spc="4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pedagógico</a:t>
            </a:r>
            <a:r>
              <a:rPr sz="1200" spc="4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40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conlleva</a:t>
            </a:r>
            <a:r>
              <a:rPr sz="1200" spc="40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4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4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búsqueda</a:t>
            </a:r>
            <a:r>
              <a:rPr sz="1200" spc="40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4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respuestas</a:t>
            </a:r>
            <a:r>
              <a:rPr sz="1200" spc="4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3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mejorar</a:t>
            </a:r>
            <a:r>
              <a:rPr sz="1200" spc="41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el </a:t>
            </a:r>
            <a:r>
              <a:rPr sz="1200" dirty="0">
                <a:latin typeface="Times New Roman"/>
                <a:cs typeface="Times New Roman"/>
              </a:rPr>
              <a:t>aprendizaje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significativo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estudiantes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educación,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tanto,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mencionan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siguientes </a:t>
            </a:r>
            <a:r>
              <a:rPr sz="1200" dirty="0">
                <a:latin typeface="Times New Roman"/>
                <a:cs typeface="Times New Roman"/>
              </a:rPr>
              <a:t>interrogantes: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¿Cómo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concibe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realidad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histórica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regional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local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educación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media?;</a:t>
            </a:r>
            <a:endParaRPr sz="1200">
              <a:latin typeface="Times New Roman"/>
              <a:cs typeface="Times New Roman"/>
            </a:endParaRPr>
          </a:p>
          <a:p>
            <a:pPr marL="378460" marR="5715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¿Cuáles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son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aspectos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más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relevantes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esta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realidad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pedagógica?;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¿será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necesario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analizar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aspectos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integradores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contenidos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referentes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teóricos?;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tanto,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tiene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como </a:t>
            </a:r>
            <a:r>
              <a:rPr sz="1200" b="1" dirty="0">
                <a:latin typeface="Times New Roman"/>
                <a:cs typeface="Times New Roman"/>
              </a:rPr>
              <a:t>Propósito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General: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Comprender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aspectos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historia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regional y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local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 </a:t>
            </a:r>
            <a:r>
              <a:rPr sz="1200" spc="-10" dirty="0">
                <a:latin typeface="Times New Roman"/>
                <a:cs typeface="Times New Roman"/>
              </a:rPr>
              <a:t>conocimientos </a:t>
            </a:r>
            <a:r>
              <a:rPr sz="1200" dirty="0">
                <a:latin typeface="Times New Roman"/>
                <a:cs typeface="Times New Roman"/>
              </a:rPr>
              <a:t>esenciales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educación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media,</a:t>
            </a:r>
            <a:r>
              <a:rPr sz="1200" spc="3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este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surgen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Propósitos</a:t>
            </a:r>
            <a:r>
              <a:rPr sz="1200" b="1" i="1" spc="285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Específicos</a:t>
            </a:r>
            <a:r>
              <a:rPr sz="1200" dirty="0">
                <a:latin typeface="Times New Roman"/>
                <a:cs typeface="Times New Roman"/>
              </a:rPr>
              <a:t>: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Develar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importancia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historia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regional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local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población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estudiantil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educación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media; </a:t>
            </a:r>
            <a:r>
              <a:rPr sz="1200" dirty="0">
                <a:latin typeface="Times New Roman"/>
                <a:cs typeface="Times New Roman"/>
              </a:rPr>
              <a:t>comprender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aspectos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más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relevantes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historia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regional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local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desarrollo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formativo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3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estudiantes</a:t>
            </a:r>
            <a:r>
              <a:rPr sz="1200" spc="3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3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último</a:t>
            </a:r>
            <a:r>
              <a:rPr sz="1200" spc="3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analizar</a:t>
            </a:r>
            <a:r>
              <a:rPr sz="1200" spc="3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aspectos</a:t>
            </a:r>
            <a:r>
              <a:rPr sz="1200" spc="3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integradores</a:t>
            </a:r>
            <a:r>
              <a:rPr sz="1200" spc="3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3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contenidos</a:t>
            </a:r>
            <a:r>
              <a:rPr sz="1200" spc="3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32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los </a:t>
            </a:r>
            <a:r>
              <a:rPr sz="1200" dirty="0">
                <a:latin typeface="Times New Roman"/>
                <a:cs typeface="Times New Roman"/>
              </a:rPr>
              <a:t>referentes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teóricos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actuales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-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currículo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nacional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bolivariano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educación.</a:t>
            </a:r>
            <a:endParaRPr sz="1200">
              <a:latin typeface="Times New Roman"/>
              <a:cs typeface="Times New Roman"/>
            </a:endParaRPr>
          </a:p>
          <a:p>
            <a:pPr marL="378460" marR="5080" indent="-365760" algn="just">
              <a:lnSpc>
                <a:spcPct val="100000"/>
              </a:lnSpc>
              <a:spcBef>
                <a:spcPts val="5"/>
              </a:spcBef>
            </a:pPr>
            <a:r>
              <a:rPr sz="1200" dirty="0">
                <a:latin typeface="Times New Roman"/>
                <a:cs typeface="Times New Roman"/>
              </a:rPr>
              <a:t>Desde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esta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perspectiva,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esta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realidad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pedagógica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sustenta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Posturas</a:t>
            </a:r>
            <a:r>
              <a:rPr sz="1200" b="1" i="1" spc="30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Teóricas</a:t>
            </a:r>
            <a:r>
              <a:rPr sz="1200" b="1" i="1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Teoría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Socio </a:t>
            </a:r>
            <a:r>
              <a:rPr sz="1200" dirty="0">
                <a:latin typeface="Times New Roman"/>
                <a:cs typeface="Times New Roman"/>
              </a:rPr>
              <a:t>Cultural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Vygotsky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(1977)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porque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concibe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actividad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social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necesaria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orientación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spc="-50" dirty="0">
                <a:latin typeface="Times New Roman"/>
                <a:cs typeface="Times New Roman"/>
              </a:rPr>
              <a:t>y </a:t>
            </a:r>
            <a:r>
              <a:rPr sz="1200" dirty="0">
                <a:latin typeface="Times New Roman"/>
                <a:cs typeface="Times New Roman"/>
              </a:rPr>
              <a:t>dirección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parte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adultos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(padres,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representantes,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docentes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otros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actores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sociales)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para </a:t>
            </a:r>
            <a:r>
              <a:rPr sz="1200" dirty="0">
                <a:latin typeface="Times New Roman"/>
                <a:cs typeface="Times New Roman"/>
              </a:rPr>
              <a:t>lograrla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contextualización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cultural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experiencia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histórico-</a:t>
            </a:r>
            <a:r>
              <a:rPr sz="1200" dirty="0">
                <a:latin typeface="Times New Roman"/>
                <a:cs typeface="Times New Roman"/>
              </a:rPr>
              <a:t>social.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Vygotsky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sostiene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niños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desarrollan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aprendizaje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mediante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interacción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social: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van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adquiriendo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nuevas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0" dirty="0">
                <a:latin typeface="Times New Roman"/>
                <a:cs typeface="Times New Roman"/>
              </a:rPr>
              <a:t>y </a:t>
            </a:r>
            <a:r>
              <a:rPr sz="1200" dirty="0">
                <a:latin typeface="Times New Roman"/>
                <a:cs typeface="Times New Roman"/>
              </a:rPr>
              <a:t>mejores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habilidades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cognoscitivas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proceso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lógico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inmersión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modo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vida. </a:t>
            </a:r>
            <a:r>
              <a:rPr sz="1200" dirty="0">
                <a:latin typeface="Times New Roman"/>
                <a:cs typeface="Times New Roman"/>
              </a:rPr>
              <a:t>Aquellas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actividades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realizan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forma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compartida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permiten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niños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interiorizar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las </a:t>
            </a:r>
            <a:r>
              <a:rPr sz="1200" dirty="0">
                <a:latin typeface="Times New Roman"/>
                <a:cs typeface="Times New Roman"/>
              </a:rPr>
              <a:t>estructuras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pensamiento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comportamentales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sociedad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les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rodea,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apropiándose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 </a:t>
            </a:r>
            <a:r>
              <a:rPr sz="1200" spc="-10" dirty="0">
                <a:latin typeface="Times New Roman"/>
                <a:cs typeface="Times New Roman"/>
              </a:rPr>
              <a:t>ellas.</a:t>
            </a:r>
            <a:endParaRPr sz="1200">
              <a:latin typeface="Times New Roman"/>
              <a:cs typeface="Times New Roman"/>
            </a:endParaRPr>
          </a:p>
          <a:p>
            <a:pPr marL="378460" marR="5080" indent="-36576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4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Teoría</a:t>
            </a:r>
            <a:r>
              <a:rPr sz="1200" spc="4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Sociocultural</a:t>
            </a:r>
            <a:r>
              <a:rPr sz="1200" spc="4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4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psicólogo</a:t>
            </a:r>
            <a:r>
              <a:rPr sz="1200" spc="4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Lev</a:t>
            </a:r>
            <a:r>
              <a:rPr sz="1200" spc="4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Vygotsky</a:t>
            </a:r>
            <a:r>
              <a:rPr sz="1200" spc="4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(1978)</a:t>
            </a:r>
            <a:r>
              <a:rPr sz="1200" spc="4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sustenta</a:t>
            </a:r>
            <a:r>
              <a:rPr sz="1200" spc="4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este</a:t>
            </a:r>
            <a:r>
              <a:rPr sz="1200" spc="4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tema</a:t>
            </a:r>
            <a:r>
              <a:rPr sz="1200" spc="43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porque</a:t>
            </a:r>
            <a:r>
              <a:rPr sz="1200" spc="45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tiene </a:t>
            </a:r>
            <a:r>
              <a:rPr sz="1200" dirty="0">
                <a:latin typeface="Times New Roman"/>
                <a:cs typeface="Times New Roman"/>
              </a:rPr>
              <a:t>implicaciones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trascendentes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educación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evaluación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desarrollo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cognoscitivo.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Así </a:t>
            </a:r>
            <a:r>
              <a:rPr sz="1200" dirty="0">
                <a:latin typeface="Times New Roman"/>
                <a:cs typeface="Times New Roman"/>
              </a:rPr>
              <a:t>pues,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muchos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niños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ven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beneficiados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gracias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orientación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sociocultural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abierta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que </a:t>
            </a:r>
            <a:r>
              <a:rPr sz="1200" dirty="0">
                <a:latin typeface="Times New Roman"/>
                <a:cs typeface="Times New Roman"/>
              </a:rPr>
              <a:t>desarrolló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Vygotsky.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Esta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teoría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tiene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consonancia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investigación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porque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hace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aportes </a:t>
            </a:r>
            <a:r>
              <a:rPr sz="1200" dirty="0">
                <a:latin typeface="Times New Roman"/>
                <a:cs typeface="Times New Roman"/>
              </a:rPr>
              <a:t>fundamentales 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perspectiva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contextual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cultura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sido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énfasis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aspecto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social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desarrollo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ser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humano,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tanto,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presunción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defiende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desarrollo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normal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niños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cultura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grupo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perteneciente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cultura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puede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ser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norma </a:t>
            </a:r>
            <a:r>
              <a:rPr sz="1200" dirty="0">
                <a:latin typeface="Times New Roman"/>
                <a:cs typeface="Times New Roman"/>
              </a:rPr>
              <a:t>adecuada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niños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otras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culturas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sociedades.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necesario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estudiantes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educación </a:t>
            </a:r>
            <a:r>
              <a:rPr sz="1200" dirty="0">
                <a:latin typeface="Times New Roman"/>
                <a:cs typeface="Times New Roman"/>
              </a:rPr>
              <a:t>media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apropien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argot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cultural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ello,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aprendizaje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vivido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spc="-50" dirty="0">
                <a:latin typeface="Times New Roman"/>
                <a:cs typeface="Times New Roman"/>
              </a:rPr>
              <a:t>y </a:t>
            </a:r>
            <a:r>
              <a:rPr sz="1200" dirty="0">
                <a:latin typeface="Times New Roman"/>
                <a:cs typeface="Times New Roman"/>
              </a:rPr>
              <a:t>desarrollado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-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localidad,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personajes,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aspectos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relevantes que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tenido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dinámica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1382649" y="8256658"/>
            <a:ext cx="4159885" cy="687705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 marL="12700" marR="5080" algn="ctr">
              <a:lnSpc>
                <a:spcPts val="1440"/>
              </a:lnSpc>
              <a:spcBef>
                <a:spcPts val="15"/>
              </a:spcBef>
            </a:pPr>
            <a:r>
              <a:rPr sz="1200" b="1" dirty="0">
                <a:latin typeface="Times New Roman"/>
                <a:cs typeface="Times New Roman"/>
              </a:rPr>
              <a:t>La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Historia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Regional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y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Local: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Conocimientos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Esenciales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Dentro </a:t>
            </a:r>
            <a:r>
              <a:rPr sz="1200" b="1" dirty="0">
                <a:latin typeface="Times New Roman"/>
                <a:cs typeface="Times New Roman"/>
              </a:rPr>
              <a:t>de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la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Educación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spc="-20" dirty="0">
                <a:latin typeface="Times New Roman"/>
                <a:cs typeface="Times New Roman"/>
              </a:rPr>
              <a:t>Media</a:t>
            </a:r>
            <a:endParaRPr sz="1200">
              <a:latin typeface="Times New Roman"/>
              <a:cs typeface="Times New Roman"/>
            </a:endParaRPr>
          </a:p>
          <a:p>
            <a:pPr marL="2540" algn="ctr">
              <a:lnSpc>
                <a:spcPct val="100000"/>
              </a:lnSpc>
              <a:spcBef>
                <a:spcPts val="955"/>
              </a:spcBef>
            </a:pPr>
            <a:r>
              <a:rPr sz="1200" b="1" dirty="0">
                <a:latin typeface="Times New Roman"/>
                <a:cs typeface="Times New Roman"/>
              </a:rPr>
              <a:t>MSc</a:t>
            </a:r>
            <a:r>
              <a:rPr sz="1200" b="1" spc="-3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Jesús</a:t>
            </a:r>
            <a:r>
              <a:rPr sz="1200" b="1" spc="-4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Gerónimo</a:t>
            </a:r>
            <a:r>
              <a:rPr sz="1200" b="1" spc="-10" dirty="0">
                <a:latin typeface="Times New Roman"/>
                <a:cs typeface="Times New Roman"/>
              </a:rPr>
              <a:t> García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9" name="object 19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82905" rIns="0" bIns="0" rtlCol="0">
            <a:spAutoFit/>
          </a:bodyPr>
          <a:lstStyle/>
          <a:p>
            <a:pPr marL="146050">
              <a:lnSpc>
                <a:spcPts val="1410"/>
              </a:lnSpc>
            </a:pPr>
            <a:fld id="{81D60167-4931-47E6-BA6A-407CBD079E47}" type="slidenum">
              <a:rPr spc="-25" dirty="0"/>
              <a:t>185</a:t>
            </a:fld>
            <a:endParaRPr spc="-25" dirty="0"/>
          </a:p>
        </p:txBody>
      </p:sp>
      <p:grpSp>
        <p:nvGrpSpPr>
          <p:cNvPr id="20" name="Grupo 19">
            <a:extLst>
              <a:ext uri="{FF2B5EF4-FFF2-40B4-BE49-F238E27FC236}">
                <a16:creationId xmlns:a16="http://schemas.microsoft.com/office/drawing/2014/main" id="{2B950155-DED5-8B3C-06D4-EB7868F20FDC}"/>
              </a:ext>
            </a:extLst>
          </p:cNvPr>
          <p:cNvGrpSpPr/>
          <p:nvPr/>
        </p:nvGrpSpPr>
        <p:grpSpPr>
          <a:xfrm>
            <a:off x="129603" y="108203"/>
            <a:ext cx="6665976" cy="1452626"/>
            <a:chOff x="470065" y="1951410"/>
            <a:chExt cx="6665976" cy="1452626"/>
          </a:xfrm>
        </p:grpSpPr>
        <p:grpSp>
          <p:nvGrpSpPr>
            <p:cNvPr id="21" name="object 12">
              <a:extLst>
                <a:ext uri="{FF2B5EF4-FFF2-40B4-BE49-F238E27FC236}">
                  <a16:creationId xmlns:a16="http://schemas.microsoft.com/office/drawing/2014/main" id="{8892C871-B8E7-E260-C6C9-C423B60F03D7}"/>
                </a:ext>
              </a:extLst>
            </p:cNvPr>
            <p:cNvGrpSpPr/>
            <p:nvPr/>
          </p:nvGrpSpPr>
          <p:grpSpPr>
            <a:xfrm>
              <a:off x="470065" y="1951664"/>
              <a:ext cx="6665976" cy="1452372"/>
              <a:chOff x="96011" y="115823"/>
              <a:chExt cx="6665976" cy="1452372"/>
            </a:xfrm>
          </p:grpSpPr>
          <p:pic>
            <p:nvPicPr>
              <p:cNvPr id="25" name="object 13">
                <a:extLst>
                  <a:ext uri="{FF2B5EF4-FFF2-40B4-BE49-F238E27FC236}">
                    <a16:creationId xmlns:a16="http://schemas.microsoft.com/office/drawing/2014/main" id="{F3798480-8231-E459-53E8-A5A9009E45FE}"/>
                  </a:ext>
                </a:extLst>
              </p:cNvPr>
              <p:cNvPicPr/>
              <p:nvPr/>
            </p:nvPicPr>
            <p:blipFill>
              <a:blip r:embed="rId3" cstate="print"/>
              <a:stretch>
                <a:fillRect/>
              </a:stretch>
            </p:blipFill>
            <p:spPr>
              <a:xfrm>
                <a:off x="96011" y="115823"/>
                <a:ext cx="6665976" cy="1452372"/>
              </a:xfrm>
              <a:prstGeom prst="rect">
                <a:avLst/>
              </a:prstGeom>
            </p:spPr>
          </p:pic>
          <p:pic>
            <p:nvPicPr>
              <p:cNvPr id="26" name="object 14">
                <a:extLst>
                  <a:ext uri="{FF2B5EF4-FFF2-40B4-BE49-F238E27FC236}">
                    <a16:creationId xmlns:a16="http://schemas.microsoft.com/office/drawing/2014/main" id="{C29B7777-4C3D-D2B1-1EE9-CC84753B1EC3}"/>
                  </a:ext>
                </a:extLst>
              </p:cNvPr>
              <p:cNvPicPr/>
              <p:nvPr/>
            </p:nvPicPr>
            <p:blipFill>
              <a:blip r:embed="rId4" cstate="print"/>
              <a:stretch>
                <a:fillRect/>
              </a:stretch>
            </p:blipFill>
            <p:spPr>
              <a:xfrm>
                <a:off x="142849" y="142875"/>
                <a:ext cx="6572275" cy="1358646"/>
              </a:xfrm>
              <a:prstGeom prst="rect">
                <a:avLst/>
              </a:prstGeom>
            </p:spPr>
          </p:pic>
          <p:sp>
            <p:nvSpPr>
              <p:cNvPr id="27" name="object 15">
                <a:extLst>
                  <a:ext uri="{FF2B5EF4-FFF2-40B4-BE49-F238E27FC236}">
                    <a16:creationId xmlns:a16="http://schemas.microsoft.com/office/drawing/2014/main" id="{A64F8B32-7E87-3C81-8CBE-691328C1D823}"/>
                  </a:ext>
                </a:extLst>
              </p:cNvPr>
              <p:cNvSpPr/>
              <p:nvPr/>
            </p:nvSpPr>
            <p:spPr>
              <a:xfrm>
                <a:off x="142849" y="142875"/>
                <a:ext cx="6572884" cy="1358900"/>
              </a:xfrm>
              <a:custGeom>
                <a:avLst/>
                <a:gdLst/>
                <a:ahLst/>
                <a:cxnLst/>
                <a:rect l="l" t="t" r="r" b="b"/>
                <a:pathLst>
                  <a:path w="6572884" h="1358900">
                    <a:moveTo>
                      <a:pt x="0" y="226441"/>
                    </a:moveTo>
                    <a:lnTo>
                      <a:pt x="4600" y="180795"/>
                    </a:lnTo>
                    <a:lnTo>
                      <a:pt x="17795" y="138285"/>
                    </a:lnTo>
                    <a:lnTo>
                      <a:pt x="38673" y="99820"/>
                    </a:lnTo>
                    <a:lnTo>
                      <a:pt x="66324" y="66309"/>
                    </a:lnTo>
                    <a:lnTo>
                      <a:pt x="99837" y="38663"/>
                    </a:lnTo>
                    <a:lnTo>
                      <a:pt x="138301" y="17789"/>
                    </a:lnTo>
                    <a:lnTo>
                      <a:pt x="180806" y="4599"/>
                    </a:lnTo>
                    <a:lnTo>
                      <a:pt x="226440" y="0"/>
                    </a:lnTo>
                    <a:lnTo>
                      <a:pt x="6345834" y="0"/>
                    </a:lnTo>
                    <a:lnTo>
                      <a:pt x="6391480" y="4599"/>
                    </a:lnTo>
                    <a:lnTo>
                      <a:pt x="6433990" y="17789"/>
                    </a:lnTo>
                    <a:lnTo>
                      <a:pt x="6472455" y="38663"/>
                    </a:lnTo>
                    <a:lnTo>
                      <a:pt x="6505965" y="66309"/>
                    </a:lnTo>
                    <a:lnTo>
                      <a:pt x="6533612" y="99820"/>
                    </a:lnTo>
                    <a:lnTo>
                      <a:pt x="6554485" y="138285"/>
                    </a:lnTo>
                    <a:lnTo>
                      <a:pt x="6567676" y="180795"/>
                    </a:lnTo>
                    <a:lnTo>
                      <a:pt x="6572275" y="226441"/>
                    </a:lnTo>
                    <a:lnTo>
                      <a:pt x="6572275" y="1132204"/>
                    </a:lnTo>
                    <a:lnTo>
                      <a:pt x="6567676" y="1177850"/>
                    </a:lnTo>
                    <a:lnTo>
                      <a:pt x="6554485" y="1220360"/>
                    </a:lnTo>
                    <a:lnTo>
                      <a:pt x="6533612" y="1258825"/>
                    </a:lnTo>
                    <a:lnTo>
                      <a:pt x="6505965" y="1292336"/>
                    </a:lnTo>
                    <a:lnTo>
                      <a:pt x="6472455" y="1319982"/>
                    </a:lnTo>
                    <a:lnTo>
                      <a:pt x="6433990" y="1340856"/>
                    </a:lnTo>
                    <a:lnTo>
                      <a:pt x="6391480" y="1354046"/>
                    </a:lnTo>
                    <a:lnTo>
                      <a:pt x="6345834" y="1358646"/>
                    </a:lnTo>
                    <a:lnTo>
                      <a:pt x="226440" y="1358646"/>
                    </a:lnTo>
                    <a:lnTo>
                      <a:pt x="180806" y="1354046"/>
                    </a:lnTo>
                    <a:lnTo>
                      <a:pt x="138301" y="1340856"/>
                    </a:lnTo>
                    <a:lnTo>
                      <a:pt x="99837" y="1319982"/>
                    </a:lnTo>
                    <a:lnTo>
                      <a:pt x="66324" y="1292336"/>
                    </a:lnTo>
                    <a:lnTo>
                      <a:pt x="38673" y="1258825"/>
                    </a:lnTo>
                    <a:lnTo>
                      <a:pt x="17795" y="1220360"/>
                    </a:lnTo>
                    <a:lnTo>
                      <a:pt x="4600" y="1177850"/>
                    </a:lnTo>
                    <a:lnTo>
                      <a:pt x="0" y="1132204"/>
                    </a:lnTo>
                    <a:lnTo>
                      <a:pt x="0" y="226441"/>
                    </a:lnTo>
                    <a:close/>
                  </a:path>
                </a:pathLst>
              </a:custGeom>
              <a:ln w="9525">
                <a:solidFill>
                  <a:srgbClr val="55CE74"/>
                </a:solidFill>
              </a:ln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pic>
            <p:nvPicPr>
              <p:cNvPr id="28" name="object 16">
                <a:extLst>
                  <a:ext uri="{FF2B5EF4-FFF2-40B4-BE49-F238E27FC236}">
                    <a16:creationId xmlns:a16="http://schemas.microsoft.com/office/drawing/2014/main" id="{6281483D-1332-4872-8CEA-571148E4D0E3}"/>
                  </a:ext>
                </a:extLst>
              </p:cNvPr>
              <p:cNvPicPr/>
              <p:nvPr/>
            </p:nvPicPr>
            <p:blipFill>
              <a:blip r:embed="rId5" cstate="print"/>
              <a:stretch>
                <a:fillRect/>
              </a:stretch>
            </p:blipFill>
            <p:spPr>
              <a:xfrm>
                <a:off x="2500248" y="305930"/>
                <a:ext cx="1714500" cy="733945"/>
              </a:xfrm>
              <a:prstGeom prst="rect">
                <a:avLst/>
              </a:prstGeom>
            </p:spPr>
          </p:pic>
        </p:grpSp>
        <p:sp>
          <p:nvSpPr>
            <p:cNvPr id="22" name="object 16">
              <a:extLst>
                <a:ext uri="{FF2B5EF4-FFF2-40B4-BE49-F238E27FC236}">
                  <a16:creationId xmlns:a16="http://schemas.microsoft.com/office/drawing/2014/main" id="{1E9D0B0C-4D9E-DFF3-F6F5-478501B5CE4F}"/>
                </a:ext>
              </a:extLst>
            </p:cNvPr>
            <p:cNvSpPr txBox="1"/>
            <p:nvPr/>
          </p:nvSpPr>
          <p:spPr>
            <a:xfrm>
              <a:off x="2775727" y="2875716"/>
              <a:ext cx="3332858" cy="391795"/>
            </a:xfrm>
            <a:prstGeom prst="rect">
              <a:avLst/>
            </a:prstGeom>
            <a:noFill/>
          </p:spPr>
          <p:txBody>
            <a:bodyPr vert="horz" wrap="square" lIns="0" tIns="12700" rIns="0" bIns="0" rtlCol="0">
              <a:spAutoFit/>
            </a:bodyPr>
            <a:lstStyle/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Volumen 4,  Número 1  Enero a Julio 2021</a:t>
              </a:r>
            </a:p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Revista Semestral. Venezuela</a:t>
              </a:r>
              <a:endParaRPr sz="1200" dirty="0">
                <a:latin typeface="Arial"/>
                <a:cs typeface="Arial"/>
              </a:endParaRPr>
            </a:p>
          </p:txBody>
        </p:sp>
        <p:pic>
          <p:nvPicPr>
            <p:cNvPr id="23" name="object 25">
              <a:extLst>
                <a:ext uri="{FF2B5EF4-FFF2-40B4-BE49-F238E27FC236}">
                  <a16:creationId xmlns:a16="http://schemas.microsoft.com/office/drawing/2014/main" id="{A95225F3-4F12-D892-149C-1BAF07ABBAC3}"/>
                </a:ext>
              </a:extLst>
            </p:cNvPr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470065" y="2027896"/>
              <a:ext cx="2305662" cy="1053903"/>
            </a:xfrm>
            <a:prstGeom prst="rect">
              <a:avLst/>
            </a:prstGeom>
          </p:spPr>
        </p:pic>
        <p:pic>
          <p:nvPicPr>
            <p:cNvPr id="24" name="object 31">
              <a:extLst>
                <a:ext uri="{FF2B5EF4-FFF2-40B4-BE49-F238E27FC236}">
                  <a16:creationId xmlns:a16="http://schemas.microsoft.com/office/drawing/2014/main" id="{EADEFEA4-FBE3-BBD2-55B7-D5973AF3B97B}"/>
                </a:ext>
              </a:extLst>
            </p:cNvPr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4932681" y="1951410"/>
              <a:ext cx="1805304" cy="893889"/>
            </a:xfrm>
            <a:prstGeom prst="rect">
              <a:avLst/>
            </a:prstGeom>
          </p:spPr>
        </p:pic>
      </p:grpSp>
    </p:spTree>
  </p:cSld>
  <p:clrMapOvr>
    <a:masterClrMapping/>
  </p:clrMapOvr>
</p:sld>
</file>

<file path=ppt/slides/slide1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94485" y="115823"/>
            <a:ext cx="6669405" cy="8926195"/>
            <a:chOff x="94485" y="115823"/>
            <a:chExt cx="6669405" cy="8926195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204216" y="8651747"/>
              <a:ext cx="6518148" cy="158496"/>
            </a:xfrm>
            <a:prstGeom prst="rect">
              <a:avLst/>
            </a:prstGeom>
          </p:spPr>
        </p:pic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96012" y="115823"/>
              <a:ext cx="6665976" cy="1452372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42849" y="142875"/>
              <a:ext cx="6572275" cy="1358646"/>
            </a:xfrm>
            <a:prstGeom prst="rect">
              <a:avLst/>
            </a:prstGeom>
          </p:spPr>
        </p:pic>
        <p:sp>
          <p:nvSpPr>
            <p:cNvPr id="6" name="object 6"/>
            <p:cNvSpPr/>
            <p:nvPr/>
          </p:nvSpPr>
          <p:spPr>
            <a:xfrm>
              <a:off x="142849" y="142875"/>
              <a:ext cx="6572884" cy="1358900"/>
            </a:xfrm>
            <a:custGeom>
              <a:avLst/>
              <a:gdLst/>
              <a:ahLst/>
              <a:cxnLst/>
              <a:rect l="l" t="t" r="r" b="b"/>
              <a:pathLst>
                <a:path w="6572884" h="1358900">
                  <a:moveTo>
                    <a:pt x="0" y="226441"/>
                  </a:moveTo>
                  <a:lnTo>
                    <a:pt x="4600" y="180795"/>
                  </a:lnTo>
                  <a:lnTo>
                    <a:pt x="17795" y="138285"/>
                  </a:lnTo>
                  <a:lnTo>
                    <a:pt x="38673" y="99820"/>
                  </a:lnTo>
                  <a:lnTo>
                    <a:pt x="66324" y="66309"/>
                  </a:lnTo>
                  <a:lnTo>
                    <a:pt x="99837" y="38663"/>
                  </a:lnTo>
                  <a:lnTo>
                    <a:pt x="138301" y="17789"/>
                  </a:lnTo>
                  <a:lnTo>
                    <a:pt x="180806" y="4599"/>
                  </a:lnTo>
                  <a:lnTo>
                    <a:pt x="226440" y="0"/>
                  </a:lnTo>
                  <a:lnTo>
                    <a:pt x="6345834" y="0"/>
                  </a:lnTo>
                  <a:lnTo>
                    <a:pt x="6391480" y="4599"/>
                  </a:lnTo>
                  <a:lnTo>
                    <a:pt x="6433990" y="17789"/>
                  </a:lnTo>
                  <a:lnTo>
                    <a:pt x="6472455" y="38663"/>
                  </a:lnTo>
                  <a:lnTo>
                    <a:pt x="6505965" y="66309"/>
                  </a:lnTo>
                  <a:lnTo>
                    <a:pt x="6533612" y="99820"/>
                  </a:lnTo>
                  <a:lnTo>
                    <a:pt x="6554485" y="138285"/>
                  </a:lnTo>
                  <a:lnTo>
                    <a:pt x="6567676" y="180795"/>
                  </a:lnTo>
                  <a:lnTo>
                    <a:pt x="6572275" y="226441"/>
                  </a:lnTo>
                  <a:lnTo>
                    <a:pt x="6572275" y="1132204"/>
                  </a:lnTo>
                  <a:lnTo>
                    <a:pt x="6567676" y="1177850"/>
                  </a:lnTo>
                  <a:lnTo>
                    <a:pt x="6554485" y="1220360"/>
                  </a:lnTo>
                  <a:lnTo>
                    <a:pt x="6533612" y="1258825"/>
                  </a:lnTo>
                  <a:lnTo>
                    <a:pt x="6505965" y="1292336"/>
                  </a:lnTo>
                  <a:lnTo>
                    <a:pt x="6472455" y="1319982"/>
                  </a:lnTo>
                  <a:lnTo>
                    <a:pt x="6433990" y="1340856"/>
                  </a:lnTo>
                  <a:lnTo>
                    <a:pt x="6391480" y="1354046"/>
                  </a:lnTo>
                  <a:lnTo>
                    <a:pt x="6345834" y="1358646"/>
                  </a:lnTo>
                  <a:lnTo>
                    <a:pt x="226440" y="1358646"/>
                  </a:lnTo>
                  <a:lnTo>
                    <a:pt x="180806" y="1354046"/>
                  </a:lnTo>
                  <a:lnTo>
                    <a:pt x="138301" y="1340856"/>
                  </a:lnTo>
                  <a:lnTo>
                    <a:pt x="99837" y="1319982"/>
                  </a:lnTo>
                  <a:lnTo>
                    <a:pt x="66324" y="1292336"/>
                  </a:lnTo>
                  <a:lnTo>
                    <a:pt x="38673" y="1258825"/>
                  </a:lnTo>
                  <a:lnTo>
                    <a:pt x="17795" y="1220360"/>
                  </a:lnTo>
                  <a:lnTo>
                    <a:pt x="4600" y="1177850"/>
                  </a:lnTo>
                  <a:lnTo>
                    <a:pt x="0" y="1132204"/>
                  </a:lnTo>
                  <a:lnTo>
                    <a:pt x="0" y="226441"/>
                  </a:lnTo>
                  <a:close/>
                </a:path>
              </a:pathLst>
            </a:custGeom>
            <a:ln w="9525">
              <a:solidFill>
                <a:srgbClr val="55CE7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" name="object 7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2500248" y="305930"/>
              <a:ext cx="1714500" cy="733945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2738628" y="1024127"/>
              <a:ext cx="1897379" cy="371855"/>
            </a:xfrm>
            <a:prstGeom prst="rect">
              <a:avLst/>
            </a:prstGeom>
          </p:spPr>
        </p:pic>
        <p:pic>
          <p:nvPicPr>
            <p:cNvPr id="9" name="object 9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4401312" y="1024127"/>
              <a:ext cx="1577339" cy="371855"/>
            </a:xfrm>
            <a:prstGeom prst="rect">
              <a:avLst/>
            </a:prstGeom>
          </p:spPr>
        </p:pic>
        <p:pic>
          <p:nvPicPr>
            <p:cNvPr id="10" name="object 10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3169920" y="1207007"/>
              <a:ext cx="1546859" cy="371855"/>
            </a:xfrm>
            <a:prstGeom prst="rect">
              <a:avLst/>
            </a:prstGeom>
          </p:spPr>
        </p:pic>
        <p:pic>
          <p:nvPicPr>
            <p:cNvPr id="11" name="object 11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4482083" y="1207007"/>
              <a:ext cx="284988" cy="371855"/>
            </a:xfrm>
            <a:prstGeom prst="rect">
              <a:avLst/>
            </a:prstGeom>
          </p:spPr>
        </p:pic>
        <p:pic>
          <p:nvPicPr>
            <p:cNvPr id="12" name="object 12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4571999" y="1207007"/>
              <a:ext cx="1013460" cy="371855"/>
            </a:xfrm>
            <a:prstGeom prst="rect">
              <a:avLst/>
            </a:prstGeom>
          </p:spPr>
        </p:pic>
        <p:pic>
          <p:nvPicPr>
            <p:cNvPr id="13" name="object 13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324612" y="234695"/>
              <a:ext cx="1719072" cy="1341120"/>
            </a:xfrm>
            <a:prstGeom prst="rect">
              <a:avLst/>
            </a:prstGeom>
          </p:spPr>
        </p:pic>
        <p:pic>
          <p:nvPicPr>
            <p:cNvPr id="14" name="object 14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5606795" y="8193022"/>
              <a:ext cx="1092707" cy="848868"/>
            </a:xfrm>
            <a:prstGeom prst="rect">
              <a:avLst/>
            </a:prstGeom>
          </p:spPr>
        </p:pic>
        <p:pic>
          <p:nvPicPr>
            <p:cNvPr id="15" name="object 15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109728" y="8193022"/>
              <a:ext cx="1092708" cy="848868"/>
            </a:xfrm>
            <a:prstGeom prst="rect">
              <a:avLst/>
            </a:prstGeom>
          </p:spPr>
        </p:pic>
        <p:pic>
          <p:nvPicPr>
            <p:cNvPr id="16" name="object 16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4725162" y="164274"/>
              <a:ext cx="1805305" cy="893889"/>
            </a:xfrm>
            <a:prstGeom prst="rect">
              <a:avLst/>
            </a:prstGeom>
          </p:spPr>
        </p:pic>
      </p:grpSp>
      <p:sp>
        <p:nvSpPr>
          <p:cNvPr id="17" name="object 17"/>
          <p:cNvSpPr txBox="1"/>
          <p:nvPr/>
        </p:nvSpPr>
        <p:spPr>
          <a:xfrm>
            <a:off x="221691" y="1068451"/>
            <a:ext cx="6346190" cy="6706234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063875" marR="701040" indent="-431800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Arial"/>
                <a:cs typeface="Arial"/>
              </a:rPr>
              <a:t>6ta.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Edición</a:t>
            </a:r>
            <a:r>
              <a:rPr sz="1200" b="1" spc="-10" dirty="0">
                <a:latin typeface="Arial"/>
                <a:cs typeface="Arial"/>
              </a:rPr>
              <a:t> Volumen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I</a:t>
            </a:r>
            <a:r>
              <a:rPr sz="1200" b="1" spc="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Enero</a:t>
            </a:r>
            <a:r>
              <a:rPr sz="1200" b="1" spc="-3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a</a:t>
            </a:r>
            <a:r>
              <a:rPr sz="1200" b="1" spc="-2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Julio</a:t>
            </a:r>
            <a:r>
              <a:rPr sz="1200" b="1" spc="-5" dirty="0">
                <a:latin typeface="Arial"/>
                <a:cs typeface="Arial"/>
              </a:rPr>
              <a:t> </a:t>
            </a:r>
            <a:r>
              <a:rPr sz="1200" b="1" spc="-20" dirty="0">
                <a:latin typeface="Arial"/>
                <a:cs typeface="Arial"/>
              </a:rPr>
              <a:t>2021 </a:t>
            </a:r>
            <a:r>
              <a:rPr sz="1200" b="1" dirty="0">
                <a:latin typeface="Arial"/>
                <a:cs typeface="Arial"/>
              </a:rPr>
              <a:t>Revista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Semestral-</a:t>
            </a:r>
            <a:r>
              <a:rPr sz="1200" b="1" spc="-40" dirty="0">
                <a:latin typeface="Arial"/>
                <a:cs typeface="Arial"/>
              </a:rPr>
              <a:t> </a:t>
            </a:r>
            <a:r>
              <a:rPr sz="1200" b="1" spc="-10" dirty="0">
                <a:latin typeface="Arial"/>
                <a:cs typeface="Arial"/>
              </a:rPr>
              <a:t>Venezuela</a:t>
            </a:r>
            <a:endParaRPr sz="1200">
              <a:latin typeface="Arial"/>
              <a:cs typeface="Arial"/>
            </a:endParaRPr>
          </a:p>
          <a:p>
            <a:pPr marL="375285" marR="6350" indent="-363220" algn="just">
              <a:lnSpc>
                <a:spcPct val="100000"/>
              </a:lnSpc>
              <a:spcBef>
                <a:spcPts val="755"/>
              </a:spcBef>
            </a:pP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realidad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social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precedido</a:t>
            </a:r>
            <a:r>
              <a:rPr sz="1200" spc="3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presente,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que,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Vygotski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señalaba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inteligencia</a:t>
            </a:r>
            <a:r>
              <a:rPr sz="1200" spc="4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4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desarrolla</a:t>
            </a:r>
            <a:r>
              <a:rPr sz="1200" spc="4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gracias</a:t>
            </a:r>
            <a:r>
              <a:rPr sz="1200" spc="4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43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ciertos</a:t>
            </a:r>
            <a:r>
              <a:rPr sz="1200" spc="4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instrumentos</a:t>
            </a:r>
            <a:r>
              <a:rPr sz="1200" spc="43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</a:t>
            </a:r>
            <a:r>
              <a:rPr sz="1200" spc="4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herramientas</a:t>
            </a:r>
            <a:r>
              <a:rPr sz="1200" spc="43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psicológicas</a:t>
            </a:r>
            <a:r>
              <a:rPr sz="1200" spc="434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que </a:t>
            </a:r>
            <a:r>
              <a:rPr sz="1200" dirty="0">
                <a:latin typeface="Times New Roman"/>
                <a:cs typeface="Times New Roman"/>
              </a:rPr>
              <a:t>estudiante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encuentra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medio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ambiente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(entorno);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oportuno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esto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objetivo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general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 </a:t>
            </a:r>
            <a:r>
              <a:rPr sz="1200" dirty="0">
                <a:latin typeface="Times New Roman"/>
                <a:cs typeface="Times New Roman"/>
              </a:rPr>
              <a:t>este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trabajo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grado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ya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busca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desarrollo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intelectual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apego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historia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desarrolla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ambiente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cercano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individuos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mucho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sentido,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son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parte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ella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han </a:t>
            </a:r>
            <a:r>
              <a:rPr sz="1200" dirty="0">
                <a:latin typeface="Times New Roman"/>
                <a:cs typeface="Times New Roman"/>
              </a:rPr>
              <a:t>tenido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ver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sus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relaciones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familiares.</a:t>
            </a:r>
            <a:endParaRPr sz="1200">
              <a:latin typeface="Times New Roman"/>
              <a:cs typeface="Times New Roman"/>
            </a:endParaRPr>
          </a:p>
          <a:p>
            <a:pPr marL="375285" marR="5080" indent="-36322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Otra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teorías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importantes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dentro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este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contenido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Aprendizaje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Social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Bandura </a:t>
            </a:r>
            <a:r>
              <a:rPr sz="1200" dirty="0">
                <a:latin typeface="Times New Roman"/>
                <a:cs typeface="Times New Roman"/>
              </a:rPr>
              <a:t>(1980)</a:t>
            </a:r>
            <a:r>
              <a:rPr sz="1200" spc="4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postula</a:t>
            </a:r>
            <a:r>
              <a:rPr sz="1200" spc="48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4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4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humanos</a:t>
            </a:r>
            <a:r>
              <a:rPr sz="1200" spc="48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adquieren</a:t>
            </a:r>
            <a:r>
              <a:rPr sz="1200" spc="4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destrezas</a:t>
            </a:r>
            <a:r>
              <a:rPr sz="1200" spc="10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4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conductas</a:t>
            </a:r>
            <a:r>
              <a:rPr sz="1200" spc="48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4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modo</a:t>
            </a:r>
            <a:r>
              <a:rPr sz="1200" spc="48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operante</a:t>
            </a:r>
            <a:r>
              <a:rPr sz="1200" spc="484" dirty="0">
                <a:latin typeface="Times New Roman"/>
                <a:cs typeface="Times New Roman"/>
              </a:rPr>
              <a:t> </a:t>
            </a:r>
            <a:r>
              <a:rPr sz="1200" spc="-50" dirty="0">
                <a:latin typeface="Times New Roman"/>
                <a:cs typeface="Times New Roman"/>
              </a:rPr>
              <a:t>e </a:t>
            </a:r>
            <a:r>
              <a:rPr sz="1200" dirty="0">
                <a:latin typeface="Times New Roman"/>
                <a:cs typeface="Times New Roman"/>
              </a:rPr>
              <a:t>instrumental,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rechazando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así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aprendizajes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realicen,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según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modelo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conductista.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Pone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relieve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“entre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observación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imitación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intervienen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factores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cognitivos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ayudan </a:t>
            </a:r>
            <a:r>
              <a:rPr sz="1200" dirty="0">
                <a:latin typeface="Times New Roman"/>
                <a:cs typeface="Times New Roman"/>
              </a:rPr>
              <a:t>al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sujeto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decidir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observado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imita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no.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También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mediante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modelo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social </a:t>
            </a:r>
            <a:r>
              <a:rPr sz="1200" dirty="0">
                <a:latin typeface="Times New Roman"/>
                <a:cs typeface="Times New Roman"/>
              </a:rPr>
              <a:t>significativo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adquiere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conducta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empleando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solamente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aprendizaje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instrumental.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En </a:t>
            </a:r>
            <a:r>
              <a:rPr sz="1200" dirty="0">
                <a:latin typeface="Times New Roman"/>
                <a:cs typeface="Times New Roman"/>
              </a:rPr>
              <a:t>tanto,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importante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tanto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docentes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padres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familia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dediquen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cultivar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el </a:t>
            </a:r>
            <a:r>
              <a:rPr sz="1200" dirty="0">
                <a:latin typeface="Times New Roman"/>
                <a:cs typeface="Times New Roman"/>
              </a:rPr>
              <a:t>amor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historia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regional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local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estudiantes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visitas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guiadas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Casco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Colonial,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en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caso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Calabozo,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Represa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Generoso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Campilongo,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ejemplo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esto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sea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motivo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 </a:t>
            </a:r>
            <a:r>
              <a:rPr sz="1200" dirty="0">
                <a:latin typeface="Times New Roman"/>
                <a:cs typeface="Times New Roman"/>
              </a:rPr>
              <a:t>inspiración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investigación,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comprensión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esos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elementos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todo lo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ellos,</a:t>
            </a:r>
            <a:r>
              <a:rPr sz="1200" spc="-10" dirty="0">
                <a:latin typeface="Times New Roman"/>
                <a:cs typeface="Times New Roman"/>
              </a:rPr>
              <a:t> tiene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ver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-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estructuración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permanencia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tiempo.</a:t>
            </a:r>
            <a:endParaRPr sz="1200">
              <a:latin typeface="Times New Roman"/>
              <a:cs typeface="Times New Roman"/>
            </a:endParaRPr>
          </a:p>
          <a:p>
            <a:pPr marL="375285" marR="5715" indent="-363220" algn="just">
              <a:lnSpc>
                <a:spcPct val="99700"/>
              </a:lnSpc>
              <a:spcBef>
                <a:spcPts val="10"/>
              </a:spcBef>
            </a:pP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45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este</a:t>
            </a:r>
            <a:r>
              <a:rPr sz="1200" spc="4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orden</a:t>
            </a:r>
            <a:r>
              <a:rPr sz="1200" spc="4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4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ideas,</a:t>
            </a:r>
            <a:r>
              <a:rPr sz="1200" spc="4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45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investigación</a:t>
            </a:r>
            <a:r>
              <a:rPr sz="1200" spc="4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tiene</a:t>
            </a:r>
            <a:r>
              <a:rPr sz="1200" spc="4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459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Cimiento</a:t>
            </a:r>
            <a:r>
              <a:rPr sz="1200" b="1" spc="47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Metodológico</a:t>
            </a:r>
            <a:r>
              <a:rPr sz="1200" b="1" spc="4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4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46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principios </a:t>
            </a:r>
            <a:r>
              <a:rPr sz="1200" dirty="0">
                <a:latin typeface="Times New Roman"/>
                <a:cs typeface="Times New Roman"/>
              </a:rPr>
              <a:t>interpretativos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porque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basa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interpretación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ideas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 de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valoración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mismas; </a:t>
            </a:r>
            <a:r>
              <a:rPr sz="1200" dirty="0">
                <a:latin typeface="Times New Roman"/>
                <a:cs typeface="Times New Roman"/>
              </a:rPr>
              <a:t>Desde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representación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ontológico</a:t>
            </a:r>
            <a:r>
              <a:rPr sz="1200" spc="3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epistemológico: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representa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ideas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sociedad,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fundamenta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más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filosofía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investigación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práctica;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ciencia</a:t>
            </a:r>
            <a:r>
              <a:rPr sz="1200" spc="3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parte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sociedad,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hay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sola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manera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concebir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sociedad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ciencia.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posible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asimilar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esta </a:t>
            </a:r>
            <a:r>
              <a:rPr sz="1200" dirty="0">
                <a:latin typeface="Times New Roman"/>
                <a:cs typeface="Times New Roman"/>
              </a:rPr>
              <a:t>elección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noción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paradigma.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Busca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modo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adecuado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explicarlo: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fenómeno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quiere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estudiar,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pasa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plano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más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general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abstracto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plano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más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cercano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los </a:t>
            </a:r>
            <a:r>
              <a:rPr sz="1200" dirty="0">
                <a:latin typeface="Times New Roman"/>
                <a:cs typeface="Times New Roman"/>
              </a:rPr>
              <a:t>objetos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estudiados. Depende de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concepciones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sociedad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ciencia que se debe </a:t>
            </a:r>
            <a:r>
              <a:rPr sz="1200" spc="-10" dirty="0">
                <a:latin typeface="Times New Roman"/>
                <a:cs typeface="Times New Roman"/>
              </a:rPr>
              <a:t>tener </a:t>
            </a:r>
            <a:r>
              <a:rPr sz="1200" dirty="0">
                <a:latin typeface="Times New Roman"/>
                <a:cs typeface="Times New Roman"/>
              </a:rPr>
              <a:t>ante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conocimiento y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aprendizaje.</a:t>
            </a:r>
            <a:endParaRPr sz="1200">
              <a:latin typeface="Times New Roman"/>
              <a:cs typeface="Times New Roman"/>
            </a:endParaRPr>
          </a:p>
          <a:p>
            <a:pPr marL="375285" marR="5080" indent="-363220" algn="just">
              <a:lnSpc>
                <a:spcPct val="100000"/>
              </a:lnSpc>
              <a:spcBef>
                <a:spcPts val="35"/>
              </a:spcBef>
            </a:pPr>
            <a:r>
              <a:rPr sz="1200" dirty="0">
                <a:latin typeface="Times New Roman"/>
                <a:cs typeface="Times New Roman"/>
              </a:rPr>
              <a:t>Lo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antes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dicho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refuerza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epistémicamente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Método</a:t>
            </a:r>
            <a:r>
              <a:rPr sz="1200" b="1" i="1" spc="170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Etnográfico</a:t>
            </a:r>
            <a:r>
              <a:rPr sz="1200" b="1" i="1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porque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él</a:t>
            </a:r>
            <a:r>
              <a:rPr sz="1200" spc="17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tiene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ver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el </a:t>
            </a:r>
            <a:r>
              <a:rPr sz="1200" dirty="0">
                <a:latin typeface="Times New Roman"/>
                <a:cs typeface="Times New Roman"/>
              </a:rPr>
              <a:t>estudio</a:t>
            </a:r>
            <a:r>
              <a:rPr sz="1200" spc="4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40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4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modelos</a:t>
            </a:r>
            <a:r>
              <a:rPr sz="1200" spc="4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</a:t>
            </a:r>
            <a:r>
              <a:rPr sz="1200" spc="4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características</a:t>
            </a:r>
            <a:r>
              <a:rPr sz="1200" spc="4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4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vida</a:t>
            </a:r>
            <a:r>
              <a:rPr sz="1200" spc="4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40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4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seres</a:t>
            </a:r>
            <a:r>
              <a:rPr sz="1200" spc="4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humanos,</a:t>
            </a:r>
            <a:r>
              <a:rPr sz="1200" spc="4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sus</a:t>
            </a:r>
            <a:r>
              <a:rPr sz="1200" spc="4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acciones</a:t>
            </a:r>
            <a:r>
              <a:rPr sz="1200" spc="445" dirty="0">
                <a:latin typeface="Times New Roman"/>
                <a:cs typeface="Times New Roman"/>
              </a:rPr>
              <a:t> </a:t>
            </a:r>
            <a:r>
              <a:rPr sz="1200" spc="-50" dirty="0">
                <a:latin typeface="Times New Roman"/>
                <a:cs typeface="Times New Roman"/>
              </a:rPr>
              <a:t>y </a:t>
            </a:r>
            <a:r>
              <a:rPr sz="1200" dirty="0">
                <a:latin typeface="Times New Roman"/>
                <a:cs typeface="Times New Roman"/>
              </a:rPr>
              <a:t>desenvolvimiento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dentro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sociedad.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método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investigación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socioeducativa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que </a:t>
            </a:r>
            <a:r>
              <a:rPr sz="1200" dirty="0">
                <a:latin typeface="Times New Roman"/>
                <a:cs typeface="Times New Roman"/>
              </a:rPr>
              <a:t>utiliza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amplio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abanico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fuentes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información,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propicio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investigar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develar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los </a:t>
            </a:r>
            <a:r>
              <a:rPr sz="1200" dirty="0">
                <a:latin typeface="Times New Roman"/>
                <a:cs typeface="Times New Roman"/>
              </a:rPr>
              <a:t>elementos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conforman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historia</a:t>
            </a:r>
            <a:r>
              <a:rPr sz="1200" spc="3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regional</a:t>
            </a:r>
            <a:r>
              <a:rPr sz="1200" spc="3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local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Calabozo</a:t>
            </a:r>
            <a:r>
              <a:rPr sz="1200" spc="3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3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ello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participa </a:t>
            </a:r>
            <a:r>
              <a:rPr sz="1200" dirty="0">
                <a:latin typeface="Times New Roman"/>
                <a:cs typeface="Times New Roman"/>
              </a:rPr>
              <a:t>abiertamente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vida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cotidiana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personas,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lograr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arrojar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luz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sobre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problemas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spc="-50" dirty="0">
                <a:latin typeface="Times New Roman"/>
                <a:cs typeface="Times New Roman"/>
              </a:rPr>
              <a:t>o </a:t>
            </a:r>
            <a:r>
              <a:rPr sz="1200" dirty="0">
                <a:latin typeface="Times New Roman"/>
                <a:cs typeface="Times New Roman"/>
              </a:rPr>
              <a:t>temas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estudien.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comportamiento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personas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sólo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puede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ser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entendido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dentro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contexto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sociocultural,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dada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centralidad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tiene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significado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descripción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etnográfica.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1382649" y="8256658"/>
            <a:ext cx="4159885" cy="687705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 marL="12700" marR="5080" algn="ctr">
              <a:lnSpc>
                <a:spcPts val="1440"/>
              </a:lnSpc>
              <a:spcBef>
                <a:spcPts val="15"/>
              </a:spcBef>
            </a:pPr>
            <a:r>
              <a:rPr sz="1200" b="1" dirty="0">
                <a:latin typeface="Times New Roman"/>
                <a:cs typeface="Times New Roman"/>
              </a:rPr>
              <a:t>La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Historia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Regional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y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Local: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Conocimientos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Esenciales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Dentro </a:t>
            </a:r>
            <a:r>
              <a:rPr sz="1200" b="1" dirty="0">
                <a:latin typeface="Times New Roman"/>
                <a:cs typeface="Times New Roman"/>
              </a:rPr>
              <a:t>de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la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Educación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spc="-20" dirty="0">
                <a:latin typeface="Times New Roman"/>
                <a:cs typeface="Times New Roman"/>
              </a:rPr>
              <a:t>Media</a:t>
            </a:r>
            <a:endParaRPr sz="1200">
              <a:latin typeface="Times New Roman"/>
              <a:cs typeface="Times New Roman"/>
            </a:endParaRPr>
          </a:p>
          <a:p>
            <a:pPr marL="2540" algn="ctr">
              <a:lnSpc>
                <a:spcPct val="100000"/>
              </a:lnSpc>
              <a:spcBef>
                <a:spcPts val="955"/>
              </a:spcBef>
            </a:pPr>
            <a:r>
              <a:rPr sz="1200" b="1" dirty="0">
                <a:latin typeface="Times New Roman"/>
                <a:cs typeface="Times New Roman"/>
              </a:rPr>
              <a:t>MSc</a:t>
            </a:r>
            <a:r>
              <a:rPr sz="1200" b="1" spc="-3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Jesús</a:t>
            </a:r>
            <a:r>
              <a:rPr sz="1200" b="1" spc="-4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Gerónimo</a:t>
            </a:r>
            <a:r>
              <a:rPr sz="1200" b="1" spc="-10" dirty="0">
                <a:latin typeface="Times New Roman"/>
                <a:cs typeface="Times New Roman"/>
              </a:rPr>
              <a:t> García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9" name="object 19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82905" rIns="0" bIns="0" rtlCol="0">
            <a:spAutoFit/>
          </a:bodyPr>
          <a:lstStyle/>
          <a:p>
            <a:pPr marL="146050">
              <a:lnSpc>
                <a:spcPts val="1410"/>
              </a:lnSpc>
            </a:pPr>
            <a:fld id="{81D60167-4931-47E6-BA6A-407CBD079E47}" type="slidenum">
              <a:rPr spc="-25" dirty="0"/>
              <a:t>186</a:t>
            </a:fld>
            <a:endParaRPr spc="-25" dirty="0"/>
          </a:p>
        </p:txBody>
      </p:sp>
      <p:grpSp>
        <p:nvGrpSpPr>
          <p:cNvPr id="20" name="Grupo 19">
            <a:extLst>
              <a:ext uri="{FF2B5EF4-FFF2-40B4-BE49-F238E27FC236}">
                <a16:creationId xmlns:a16="http://schemas.microsoft.com/office/drawing/2014/main" id="{4B38FBAC-D44A-D268-0DAD-7824FABE5238}"/>
              </a:ext>
            </a:extLst>
          </p:cNvPr>
          <p:cNvGrpSpPr/>
          <p:nvPr/>
        </p:nvGrpSpPr>
        <p:grpSpPr>
          <a:xfrm>
            <a:off x="89916" y="86740"/>
            <a:ext cx="6665976" cy="1452626"/>
            <a:chOff x="470065" y="1951410"/>
            <a:chExt cx="6665976" cy="1452626"/>
          </a:xfrm>
        </p:grpSpPr>
        <p:grpSp>
          <p:nvGrpSpPr>
            <p:cNvPr id="21" name="object 12">
              <a:extLst>
                <a:ext uri="{FF2B5EF4-FFF2-40B4-BE49-F238E27FC236}">
                  <a16:creationId xmlns:a16="http://schemas.microsoft.com/office/drawing/2014/main" id="{E5B09A09-ED1C-828C-7FA4-5834CBC9C7AE}"/>
                </a:ext>
              </a:extLst>
            </p:cNvPr>
            <p:cNvGrpSpPr/>
            <p:nvPr/>
          </p:nvGrpSpPr>
          <p:grpSpPr>
            <a:xfrm>
              <a:off x="470065" y="1951664"/>
              <a:ext cx="6665976" cy="1452372"/>
              <a:chOff x="96011" y="115823"/>
              <a:chExt cx="6665976" cy="1452372"/>
            </a:xfrm>
          </p:grpSpPr>
          <p:pic>
            <p:nvPicPr>
              <p:cNvPr id="25" name="object 13">
                <a:extLst>
                  <a:ext uri="{FF2B5EF4-FFF2-40B4-BE49-F238E27FC236}">
                    <a16:creationId xmlns:a16="http://schemas.microsoft.com/office/drawing/2014/main" id="{308437CC-1D8A-7016-FE93-AD2FFF823904}"/>
                  </a:ext>
                </a:extLst>
              </p:cNvPr>
              <p:cNvPicPr/>
              <p:nvPr/>
            </p:nvPicPr>
            <p:blipFill>
              <a:blip r:embed="rId3" cstate="print"/>
              <a:stretch>
                <a:fillRect/>
              </a:stretch>
            </p:blipFill>
            <p:spPr>
              <a:xfrm>
                <a:off x="96011" y="115823"/>
                <a:ext cx="6665976" cy="1452372"/>
              </a:xfrm>
              <a:prstGeom prst="rect">
                <a:avLst/>
              </a:prstGeom>
            </p:spPr>
          </p:pic>
          <p:pic>
            <p:nvPicPr>
              <p:cNvPr id="26" name="object 14">
                <a:extLst>
                  <a:ext uri="{FF2B5EF4-FFF2-40B4-BE49-F238E27FC236}">
                    <a16:creationId xmlns:a16="http://schemas.microsoft.com/office/drawing/2014/main" id="{542791F7-BEC9-C238-84A2-AED6DCFBC1DB}"/>
                  </a:ext>
                </a:extLst>
              </p:cNvPr>
              <p:cNvPicPr/>
              <p:nvPr/>
            </p:nvPicPr>
            <p:blipFill>
              <a:blip r:embed="rId4" cstate="print"/>
              <a:stretch>
                <a:fillRect/>
              </a:stretch>
            </p:blipFill>
            <p:spPr>
              <a:xfrm>
                <a:off x="142849" y="142875"/>
                <a:ext cx="6572275" cy="1358646"/>
              </a:xfrm>
              <a:prstGeom prst="rect">
                <a:avLst/>
              </a:prstGeom>
            </p:spPr>
          </p:pic>
          <p:sp>
            <p:nvSpPr>
              <p:cNvPr id="27" name="object 15">
                <a:extLst>
                  <a:ext uri="{FF2B5EF4-FFF2-40B4-BE49-F238E27FC236}">
                    <a16:creationId xmlns:a16="http://schemas.microsoft.com/office/drawing/2014/main" id="{D9CEF8C9-C606-CEB7-7F4E-B25D6BAE275E}"/>
                  </a:ext>
                </a:extLst>
              </p:cNvPr>
              <p:cNvSpPr/>
              <p:nvPr/>
            </p:nvSpPr>
            <p:spPr>
              <a:xfrm>
                <a:off x="142849" y="142875"/>
                <a:ext cx="6572884" cy="1358900"/>
              </a:xfrm>
              <a:custGeom>
                <a:avLst/>
                <a:gdLst/>
                <a:ahLst/>
                <a:cxnLst/>
                <a:rect l="l" t="t" r="r" b="b"/>
                <a:pathLst>
                  <a:path w="6572884" h="1358900">
                    <a:moveTo>
                      <a:pt x="0" y="226441"/>
                    </a:moveTo>
                    <a:lnTo>
                      <a:pt x="4600" y="180795"/>
                    </a:lnTo>
                    <a:lnTo>
                      <a:pt x="17795" y="138285"/>
                    </a:lnTo>
                    <a:lnTo>
                      <a:pt x="38673" y="99820"/>
                    </a:lnTo>
                    <a:lnTo>
                      <a:pt x="66324" y="66309"/>
                    </a:lnTo>
                    <a:lnTo>
                      <a:pt x="99837" y="38663"/>
                    </a:lnTo>
                    <a:lnTo>
                      <a:pt x="138301" y="17789"/>
                    </a:lnTo>
                    <a:lnTo>
                      <a:pt x="180806" y="4599"/>
                    </a:lnTo>
                    <a:lnTo>
                      <a:pt x="226440" y="0"/>
                    </a:lnTo>
                    <a:lnTo>
                      <a:pt x="6345834" y="0"/>
                    </a:lnTo>
                    <a:lnTo>
                      <a:pt x="6391480" y="4599"/>
                    </a:lnTo>
                    <a:lnTo>
                      <a:pt x="6433990" y="17789"/>
                    </a:lnTo>
                    <a:lnTo>
                      <a:pt x="6472455" y="38663"/>
                    </a:lnTo>
                    <a:lnTo>
                      <a:pt x="6505965" y="66309"/>
                    </a:lnTo>
                    <a:lnTo>
                      <a:pt x="6533612" y="99820"/>
                    </a:lnTo>
                    <a:lnTo>
                      <a:pt x="6554485" y="138285"/>
                    </a:lnTo>
                    <a:lnTo>
                      <a:pt x="6567676" y="180795"/>
                    </a:lnTo>
                    <a:lnTo>
                      <a:pt x="6572275" y="226441"/>
                    </a:lnTo>
                    <a:lnTo>
                      <a:pt x="6572275" y="1132204"/>
                    </a:lnTo>
                    <a:lnTo>
                      <a:pt x="6567676" y="1177850"/>
                    </a:lnTo>
                    <a:lnTo>
                      <a:pt x="6554485" y="1220360"/>
                    </a:lnTo>
                    <a:lnTo>
                      <a:pt x="6533612" y="1258825"/>
                    </a:lnTo>
                    <a:lnTo>
                      <a:pt x="6505965" y="1292336"/>
                    </a:lnTo>
                    <a:lnTo>
                      <a:pt x="6472455" y="1319982"/>
                    </a:lnTo>
                    <a:lnTo>
                      <a:pt x="6433990" y="1340856"/>
                    </a:lnTo>
                    <a:lnTo>
                      <a:pt x="6391480" y="1354046"/>
                    </a:lnTo>
                    <a:lnTo>
                      <a:pt x="6345834" y="1358646"/>
                    </a:lnTo>
                    <a:lnTo>
                      <a:pt x="226440" y="1358646"/>
                    </a:lnTo>
                    <a:lnTo>
                      <a:pt x="180806" y="1354046"/>
                    </a:lnTo>
                    <a:lnTo>
                      <a:pt x="138301" y="1340856"/>
                    </a:lnTo>
                    <a:lnTo>
                      <a:pt x="99837" y="1319982"/>
                    </a:lnTo>
                    <a:lnTo>
                      <a:pt x="66324" y="1292336"/>
                    </a:lnTo>
                    <a:lnTo>
                      <a:pt x="38673" y="1258825"/>
                    </a:lnTo>
                    <a:lnTo>
                      <a:pt x="17795" y="1220360"/>
                    </a:lnTo>
                    <a:lnTo>
                      <a:pt x="4600" y="1177850"/>
                    </a:lnTo>
                    <a:lnTo>
                      <a:pt x="0" y="1132204"/>
                    </a:lnTo>
                    <a:lnTo>
                      <a:pt x="0" y="226441"/>
                    </a:lnTo>
                    <a:close/>
                  </a:path>
                </a:pathLst>
              </a:custGeom>
              <a:ln w="9525">
                <a:solidFill>
                  <a:srgbClr val="55CE74"/>
                </a:solidFill>
              </a:ln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pic>
            <p:nvPicPr>
              <p:cNvPr id="28" name="object 16">
                <a:extLst>
                  <a:ext uri="{FF2B5EF4-FFF2-40B4-BE49-F238E27FC236}">
                    <a16:creationId xmlns:a16="http://schemas.microsoft.com/office/drawing/2014/main" id="{DBE85419-74B5-3346-61AC-9628617C2306}"/>
                  </a:ext>
                </a:extLst>
              </p:cNvPr>
              <p:cNvPicPr/>
              <p:nvPr/>
            </p:nvPicPr>
            <p:blipFill>
              <a:blip r:embed="rId5" cstate="print"/>
              <a:stretch>
                <a:fillRect/>
              </a:stretch>
            </p:blipFill>
            <p:spPr>
              <a:xfrm>
                <a:off x="2500248" y="305930"/>
                <a:ext cx="1714500" cy="733945"/>
              </a:xfrm>
              <a:prstGeom prst="rect">
                <a:avLst/>
              </a:prstGeom>
            </p:spPr>
          </p:pic>
        </p:grpSp>
        <p:sp>
          <p:nvSpPr>
            <p:cNvPr id="22" name="object 16">
              <a:extLst>
                <a:ext uri="{FF2B5EF4-FFF2-40B4-BE49-F238E27FC236}">
                  <a16:creationId xmlns:a16="http://schemas.microsoft.com/office/drawing/2014/main" id="{6DA47A80-A653-AA9B-A8C3-540AF0786F76}"/>
                </a:ext>
              </a:extLst>
            </p:cNvPr>
            <p:cNvSpPr txBox="1"/>
            <p:nvPr/>
          </p:nvSpPr>
          <p:spPr>
            <a:xfrm>
              <a:off x="2775727" y="2875716"/>
              <a:ext cx="3332858" cy="391795"/>
            </a:xfrm>
            <a:prstGeom prst="rect">
              <a:avLst/>
            </a:prstGeom>
            <a:noFill/>
          </p:spPr>
          <p:txBody>
            <a:bodyPr vert="horz" wrap="square" lIns="0" tIns="12700" rIns="0" bIns="0" rtlCol="0">
              <a:spAutoFit/>
            </a:bodyPr>
            <a:lstStyle/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Volumen 4,  Número 1  Enero a Julio 2021</a:t>
              </a:r>
            </a:p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Revista Semestral. Venezuela</a:t>
              </a:r>
              <a:endParaRPr sz="1200" dirty="0">
                <a:latin typeface="Arial"/>
                <a:cs typeface="Arial"/>
              </a:endParaRPr>
            </a:p>
          </p:txBody>
        </p:sp>
        <p:pic>
          <p:nvPicPr>
            <p:cNvPr id="23" name="object 25">
              <a:extLst>
                <a:ext uri="{FF2B5EF4-FFF2-40B4-BE49-F238E27FC236}">
                  <a16:creationId xmlns:a16="http://schemas.microsoft.com/office/drawing/2014/main" id="{48D70D8E-1EC8-5B42-85F0-D35BFFD8DB3E}"/>
                </a:ext>
              </a:extLst>
            </p:cNvPr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470065" y="2027896"/>
              <a:ext cx="2305662" cy="1053903"/>
            </a:xfrm>
            <a:prstGeom prst="rect">
              <a:avLst/>
            </a:prstGeom>
          </p:spPr>
        </p:pic>
        <p:pic>
          <p:nvPicPr>
            <p:cNvPr id="24" name="object 31">
              <a:extLst>
                <a:ext uri="{FF2B5EF4-FFF2-40B4-BE49-F238E27FC236}">
                  <a16:creationId xmlns:a16="http://schemas.microsoft.com/office/drawing/2014/main" id="{CA81A1F3-D23B-BCC2-BC9C-515A8215C27A}"/>
                </a:ext>
              </a:extLst>
            </p:cNvPr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4932681" y="1951410"/>
              <a:ext cx="1805304" cy="893889"/>
            </a:xfrm>
            <a:prstGeom prst="rect">
              <a:avLst/>
            </a:prstGeom>
          </p:spPr>
        </p:pic>
      </p:grpSp>
    </p:spTree>
  </p:cSld>
  <p:clrMapOvr>
    <a:masterClrMapping/>
  </p:clrMapOvr>
</p:sld>
</file>

<file path=ppt/slides/slide1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94485" y="115823"/>
            <a:ext cx="6669405" cy="8926195"/>
            <a:chOff x="94485" y="115823"/>
            <a:chExt cx="6669405" cy="8926195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204216" y="8651747"/>
              <a:ext cx="6518148" cy="158496"/>
            </a:xfrm>
            <a:prstGeom prst="rect">
              <a:avLst/>
            </a:prstGeom>
          </p:spPr>
        </p:pic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96012" y="115823"/>
              <a:ext cx="6665976" cy="1452372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42849" y="142875"/>
              <a:ext cx="6572275" cy="1358646"/>
            </a:xfrm>
            <a:prstGeom prst="rect">
              <a:avLst/>
            </a:prstGeom>
          </p:spPr>
        </p:pic>
        <p:sp>
          <p:nvSpPr>
            <p:cNvPr id="6" name="object 6"/>
            <p:cNvSpPr/>
            <p:nvPr/>
          </p:nvSpPr>
          <p:spPr>
            <a:xfrm>
              <a:off x="142849" y="142875"/>
              <a:ext cx="6572884" cy="1358900"/>
            </a:xfrm>
            <a:custGeom>
              <a:avLst/>
              <a:gdLst/>
              <a:ahLst/>
              <a:cxnLst/>
              <a:rect l="l" t="t" r="r" b="b"/>
              <a:pathLst>
                <a:path w="6572884" h="1358900">
                  <a:moveTo>
                    <a:pt x="0" y="226441"/>
                  </a:moveTo>
                  <a:lnTo>
                    <a:pt x="4600" y="180795"/>
                  </a:lnTo>
                  <a:lnTo>
                    <a:pt x="17795" y="138285"/>
                  </a:lnTo>
                  <a:lnTo>
                    <a:pt x="38673" y="99820"/>
                  </a:lnTo>
                  <a:lnTo>
                    <a:pt x="66324" y="66309"/>
                  </a:lnTo>
                  <a:lnTo>
                    <a:pt x="99837" y="38663"/>
                  </a:lnTo>
                  <a:lnTo>
                    <a:pt x="138301" y="17789"/>
                  </a:lnTo>
                  <a:lnTo>
                    <a:pt x="180806" y="4599"/>
                  </a:lnTo>
                  <a:lnTo>
                    <a:pt x="226440" y="0"/>
                  </a:lnTo>
                  <a:lnTo>
                    <a:pt x="6345834" y="0"/>
                  </a:lnTo>
                  <a:lnTo>
                    <a:pt x="6391480" y="4599"/>
                  </a:lnTo>
                  <a:lnTo>
                    <a:pt x="6433990" y="17789"/>
                  </a:lnTo>
                  <a:lnTo>
                    <a:pt x="6472455" y="38663"/>
                  </a:lnTo>
                  <a:lnTo>
                    <a:pt x="6505965" y="66309"/>
                  </a:lnTo>
                  <a:lnTo>
                    <a:pt x="6533612" y="99820"/>
                  </a:lnTo>
                  <a:lnTo>
                    <a:pt x="6554485" y="138285"/>
                  </a:lnTo>
                  <a:lnTo>
                    <a:pt x="6567676" y="180795"/>
                  </a:lnTo>
                  <a:lnTo>
                    <a:pt x="6572275" y="226441"/>
                  </a:lnTo>
                  <a:lnTo>
                    <a:pt x="6572275" y="1132204"/>
                  </a:lnTo>
                  <a:lnTo>
                    <a:pt x="6567676" y="1177850"/>
                  </a:lnTo>
                  <a:lnTo>
                    <a:pt x="6554485" y="1220360"/>
                  </a:lnTo>
                  <a:lnTo>
                    <a:pt x="6533612" y="1258825"/>
                  </a:lnTo>
                  <a:lnTo>
                    <a:pt x="6505965" y="1292336"/>
                  </a:lnTo>
                  <a:lnTo>
                    <a:pt x="6472455" y="1319982"/>
                  </a:lnTo>
                  <a:lnTo>
                    <a:pt x="6433990" y="1340856"/>
                  </a:lnTo>
                  <a:lnTo>
                    <a:pt x="6391480" y="1354046"/>
                  </a:lnTo>
                  <a:lnTo>
                    <a:pt x="6345834" y="1358646"/>
                  </a:lnTo>
                  <a:lnTo>
                    <a:pt x="226440" y="1358646"/>
                  </a:lnTo>
                  <a:lnTo>
                    <a:pt x="180806" y="1354046"/>
                  </a:lnTo>
                  <a:lnTo>
                    <a:pt x="138301" y="1340856"/>
                  </a:lnTo>
                  <a:lnTo>
                    <a:pt x="99837" y="1319982"/>
                  </a:lnTo>
                  <a:lnTo>
                    <a:pt x="66324" y="1292336"/>
                  </a:lnTo>
                  <a:lnTo>
                    <a:pt x="38673" y="1258825"/>
                  </a:lnTo>
                  <a:lnTo>
                    <a:pt x="17795" y="1220360"/>
                  </a:lnTo>
                  <a:lnTo>
                    <a:pt x="4600" y="1177850"/>
                  </a:lnTo>
                  <a:lnTo>
                    <a:pt x="0" y="1132204"/>
                  </a:lnTo>
                  <a:lnTo>
                    <a:pt x="0" y="226441"/>
                  </a:lnTo>
                  <a:close/>
                </a:path>
              </a:pathLst>
            </a:custGeom>
            <a:ln w="9525">
              <a:solidFill>
                <a:srgbClr val="55CE7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" name="object 7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2500248" y="305930"/>
              <a:ext cx="1714500" cy="733945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2738628" y="1024127"/>
              <a:ext cx="1897379" cy="371855"/>
            </a:xfrm>
            <a:prstGeom prst="rect">
              <a:avLst/>
            </a:prstGeom>
          </p:spPr>
        </p:pic>
        <p:pic>
          <p:nvPicPr>
            <p:cNvPr id="9" name="object 9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4401312" y="1024127"/>
              <a:ext cx="1577339" cy="371855"/>
            </a:xfrm>
            <a:prstGeom prst="rect">
              <a:avLst/>
            </a:prstGeom>
          </p:spPr>
        </p:pic>
        <p:pic>
          <p:nvPicPr>
            <p:cNvPr id="10" name="object 10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3169920" y="1207007"/>
              <a:ext cx="1546859" cy="371855"/>
            </a:xfrm>
            <a:prstGeom prst="rect">
              <a:avLst/>
            </a:prstGeom>
          </p:spPr>
        </p:pic>
        <p:pic>
          <p:nvPicPr>
            <p:cNvPr id="11" name="object 11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4482083" y="1207007"/>
              <a:ext cx="284988" cy="371855"/>
            </a:xfrm>
            <a:prstGeom prst="rect">
              <a:avLst/>
            </a:prstGeom>
          </p:spPr>
        </p:pic>
        <p:pic>
          <p:nvPicPr>
            <p:cNvPr id="12" name="object 12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4571999" y="1207007"/>
              <a:ext cx="1013460" cy="371855"/>
            </a:xfrm>
            <a:prstGeom prst="rect">
              <a:avLst/>
            </a:prstGeom>
          </p:spPr>
        </p:pic>
        <p:pic>
          <p:nvPicPr>
            <p:cNvPr id="13" name="object 13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324612" y="234695"/>
              <a:ext cx="1719072" cy="1341120"/>
            </a:xfrm>
            <a:prstGeom prst="rect">
              <a:avLst/>
            </a:prstGeom>
          </p:spPr>
        </p:pic>
        <p:pic>
          <p:nvPicPr>
            <p:cNvPr id="14" name="object 14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5606795" y="8193022"/>
              <a:ext cx="1092707" cy="848868"/>
            </a:xfrm>
            <a:prstGeom prst="rect">
              <a:avLst/>
            </a:prstGeom>
          </p:spPr>
        </p:pic>
        <p:pic>
          <p:nvPicPr>
            <p:cNvPr id="15" name="object 15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109728" y="8193022"/>
              <a:ext cx="1092708" cy="848868"/>
            </a:xfrm>
            <a:prstGeom prst="rect">
              <a:avLst/>
            </a:prstGeom>
          </p:spPr>
        </p:pic>
        <p:pic>
          <p:nvPicPr>
            <p:cNvPr id="16" name="object 16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4725162" y="164274"/>
              <a:ext cx="1805305" cy="893889"/>
            </a:xfrm>
            <a:prstGeom prst="rect">
              <a:avLst/>
            </a:prstGeom>
          </p:spPr>
        </p:pic>
      </p:grpSp>
      <p:sp>
        <p:nvSpPr>
          <p:cNvPr id="17" name="object 17"/>
          <p:cNvSpPr txBox="1"/>
          <p:nvPr/>
        </p:nvSpPr>
        <p:spPr>
          <a:xfrm>
            <a:off x="293014" y="1068451"/>
            <a:ext cx="6311265" cy="693547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2992755" marR="737235" indent="-431800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Arial"/>
                <a:cs typeface="Arial"/>
              </a:rPr>
              <a:t>6ta.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Edición</a:t>
            </a:r>
            <a:r>
              <a:rPr sz="1200" b="1" spc="-10" dirty="0">
                <a:latin typeface="Arial"/>
                <a:cs typeface="Arial"/>
              </a:rPr>
              <a:t> Volumen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I</a:t>
            </a:r>
            <a:r>
              <a:rPr sz="1200" b="1" spc="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Enero</a:t>
            </a:r>
            <a:r>
              <a:rPr sz="1200" b="1" spc="-3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a</a:t>
            </a:r>
            <a:r>
              <a:rPr sz="1200" b="1" spc="-2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Julio</a:t>
            </a:r>
            <a:r>
              <a:rPr sz="1200" b="1" spc="-5" dirty="0">
                <a:latin typeface="Arial"/>
                <a:cs typeface="Arial"/>
              </a:rPr>
              <a:t> </a:t>
            </a:r>
            <a:r>
              <a:rPr sz="1200" b="1" spc="-20" dirty="0">
                <a:latin typeface="Arial"/>
                <a:cs typeface="Arial"/>
              </a:rPr>
              <a:t>2021 </a:t>
            </a:r>
            <a:r>
              <a:rPr sz="1200" b="1" dirty="0">
                <a:latin typeface="Arial"/>
                <a:cs typeface="Arial"/>
              </a:rPr>
              <a:t>Revista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Semestral-</a:t>
            </a:r>
            <a:r>
              <a:rPr sz="1200" b="1" spc="-40" dirty="0">
                <a:latin typeface="Arial"/>
                <a:cs typeface="Arial"/>
              </a:rPr>
              <a:t> </a:t>
            </a:r>
            <a:r>
              <a:rPr sz="1200" b="1" spc="-10" dirty="0">
                <a:latin typeface="Arial"/>
                <a:cs typeface="Arial"/>
              </a:rPr>
              <a:t>Venezuela</a:t>
            </a:r>
            <a:endParaRPr sz="1200">
              <a:latin typeface="Arial"/>
              <a:cs typeface="Arial"/>
            </a:endParaRPr>
          </a:p>
          <a:p>
            <a:pPr marL="378460" marR="8890" indent="-365760" algn="just">
              <a:lnSpc>
                <a:spcPct val="100000"/>
              </a:lnSpc>
              <a:spcBef>
                <a:spcPts val="1120"/>
              </a:spcBef>
            </a:pP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necesario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ciencia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construya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desde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bases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sólidas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conocimiento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cultura,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las </a:t>
            </a:r>
            <a:r>
              <a:rPr sz="1200" dirty="0">
                <a:latin typeface="Times New Roman"/>
                <a:cs typeface="Times New Roman"/>
              </a:rPr>
              <a:t>características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tiene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sociedad,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esto,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basado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análisis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conceptos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ayude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spc="-50" dirty="0">
                <a:latin typeface="Times New Roman"/>
                <a:cs typeface="Times New Roman"/>
              </a:rPr>
              <a:t>a </a:t>
            </a:r>
            <a:r>
              <a:rPr sz="1200" dirty="0">
                <a:latin typeface="Times New Roman"/>
                <a:cs typeface="Times New Roman"/>
              </a:rPr>
              <a:t>comprender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realidad.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Unido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esto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 investigación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pedagógica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tiene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marcado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carácter </a:t>
            </a:r>
            <a:r>
              <a:rPr sz="1200" dirty="0">
                <a:latin typeface="Times New Roman"/>
                <a:cs typeface="Times New Roman"/>
              </a:rPr>
              <a:t>social,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objeto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estudio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educación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hombre,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vista y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analizada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proceso,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una </a:t>
            </a:r>
            <a:r>
              <a:rPr sz="1200" dirty="0">
                <a:latin typeface="Times New Roman"/>
                <a:cs typeface="Times New Roman"/>
              </a:rPr>
              <a:t>concepción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holística,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puede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estudiar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individuos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intervienen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proceso </a:t>
            </a:r>
            <a:r>
              <a:rPr sz="1200" dirty="0">
                <a:latin typeface="Times New Roman"/>
                <a:cs typeface="Times New Roman"/>
              </a:rPr>
              <a:t>educativo,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contexto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educativo,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propio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proceso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algunos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componentes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lo </a:t>
            </a:r>
            <a:r>
              <a:rPr sz="1200" dirty="0">
                <a:latin typeface="Times New Roman"/>
                <a:cs typeface="Times New Roman"/>
              </a:rPr>
              <a:t>integran.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carácter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holístico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hace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cualquier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objeto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estudio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aborde,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sea </a:t>
            </a:r>
            <a:r>
              <a:rPr sz="1200" dirty="0">
                <a:latin typeface="Times New Roman"/>
                <a:cs typeface="Times New Roman"/>
              </a:rPr>
              <a:t>necesario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todos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ellos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intervengan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forma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otra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éste.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Luego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investigación </a:t>
            </a:r>
            <a:r>
              <a:rPr sz="1200" dirty="0">
                <a:latin typeface="Times New Roman"/>
                <a:cs typeface="Times New Roman"/>
              </a:rPr>
              <a:t>pedagógica, al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igual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-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cualquier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otra</a:t>
            </a:r>
            <a:r>
              <a:rPr sz="1200" spc="-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investigación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social,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constituye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-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proceso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complejo.</a:t>
            </a:r>
            <a:endParaRPr sz="1200">
              <a:latin typeface="Times New Roman"/>
              <a:cs typeface="Times New Roman"/>
            </a:endParaRPr>
          </a:p>
          <a:p>
            <a:pPr marL="375285" marR="7620" indent="-36322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Dentro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esta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óptica,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enfoque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metodológico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utilizado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ayuda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profundizar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complejidad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necesidad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existe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educación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media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sobre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enseñanza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historia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regional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local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asignatura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propia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currículo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educativo;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necesario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estudiantes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tengan </a:t>
            </a:r>
            <a:r>
              <a:rPr sz="1200" dirty="0">
                <a:latin typeface="Times New Roman"/>
                <a:cs typeface="Times New Roman"/>
              </a:rPr>
              <a:t>motivos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axiológicos,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culturales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pedagógicos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amar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ellos,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historia,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los </a:t>
            </a:r>
            <a:r>
              <a:rPr sz="1200" dirty="0">
                <a:latin typeface="Times New Roman"/>
                <a:cs typeface="Times New Roman"/>
              </a:rPr>
              <a:t>elementos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conforman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porque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bien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cierto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conozcan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temas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segunda </a:t>
            </a:r>
            <a:r>
              <a:rPr sz="1200" dirty="0">
                <a:latin typeface="Times New Roman"/>
                <a:cs typeface="Times New Roman"/>
              </a:rPr>
              <a:t>guerra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mundial,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hace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imperativo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describan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elementos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consecuenciales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esto </a:t>
            </a:r>
            <a:r>
              <a:rPr sz="1200" dirty="0">
                <a:latin typeface="Times New Roman"/>
                <a:cs typeface="Times New Roman"/>
              </a:rPr>
              <a:t>tuvo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sobre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localidad: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llegada en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masa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extranjeros,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diversificación de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economía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para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momento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supuesto,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tiene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ver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eso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vive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actualidad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lo </a:t>
            </a:r>
            <a:r>
              <a:rPr sz="1200" dirty="0">
                <a:latin typeface="Times New Roman"/>
                <a:cs typeface="Times New Roman"/>
              </a:rPr>
              <a:t>económico,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político,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educativo,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cultural,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entre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otros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elementos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puedan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conformar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tema, </a:t>
            </a:r>
            <a:r>
              <a:rPr sz="1200" dirty="0">
                <a:latin typeface="Times New Roman"/>
                <a:cs typeface="Times New Roman"/>
              </a:rPr>
              <a:t>esto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ejemplo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múltiples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factores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necesarios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hacen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falta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investigar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conocer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por </a:t>
            </a:r>
            <a:r>
              <a:rPr sz="1200" dirty="0">
                <a:latin typeface="Times New Roman"/>
                <a:cs typeface="Times New Roman"/>
              </a:rPr>
              <a:t>parte de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estudiantes y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sus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docentes.</a:t>
            </a:r>
            <a:endParaRPr sz="1200">
              <a:latin typeface="Times New Roman"/>
              <a:cs typeface="Times New Roman"/>
            </a:endParaRPr>
          </a:p>
          <a:p>
            <a:pPr marL="375285" marR="5080" indent="-363220" algn="just">
              <a:lnSpc>
                <a:spcPct val="100000"/>
              </a:lnSpc>
              <a:spcBef>
                <a:spcPts val="5"/>
              </a:spcBef>
            </a:pPr>
            <a:r>
              <a:rPr sz="1200" dirty="0">
                <a:latin typeface="Times New Roman"/>
                <a:cs typeface="Times New Roman"/>
              </a:rPr>
              <a:t>Visto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esta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forma,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bases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realidad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estudiada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instrumentos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recolección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 </a:t>
            </a:r>
            <a:r>
              <a:rPr sz="1200" dirty="0">
                <a:latin typeface="Times New Roman"/>
                <a:cs typeface="Times New Roman"/>
              </a:rPr>
              <a:t>información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aplicados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través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técnica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entrevista,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trabajo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tiene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resultados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necesidad inminente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creación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cátedra de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historia regional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local,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este sea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un </a:t>
            </a:r>
            <a:r>
              <a:rPr sz="1200" dirty="0">
                <a:latin typeface="Times New Roman"/>
                <a:cs typeface="Times New Roman"/>
              </a:rPr>
              <a:t>apartado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uno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años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educación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media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estudiantes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valoren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mayor </a:t>
            </a:r>
            <a:r>
              <a:rPr sz="1200" dirty="0">
                <a:latin typeface="Times New Roman"/>
                <a:cs typeface="Times New Roman"/>
              </a:rPr>
              <a:t>ímpetu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sus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raíces;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también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importante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decir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durante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proceso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investigación,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observó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imperativo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docentes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busquen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estrategias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fórmulas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adecuadas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enseñanza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historia,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sea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atractiva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deje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lado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superfluo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investigación,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búsqueda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información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desde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innovación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educativa.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observa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estudiantes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un </a:t>
            </a:r>
            <a:r>
              <a:rPr sz="1200" dirty="0">
                <a:latin typeface="Times New Roman"/>
                <a:cs typeface="Times New Roman"/>
              </a:rPr>
              <a:t>profundo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deseo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conocer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terruño,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historia,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caracteriza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veces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parece </a:t>
            </a:r>
            <a:r>
              <a:rPr sz="1200" dirty="0">
                <a:latin typeface="Times New Roman"/>
                <a:cs typeface="Times New Roman"/>
              </a:rPr>
              <a:t>abstracto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realidad.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este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sentido,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individuo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parte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región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vez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 </a:t>
            </a:r>
            <a:r>
              <a:rPr sz="1200" spc="-25" dirty="0">
                <a:latin typeface="Times New Roman"/>
                <a:cs typeface="Times New Roman"/>
              </a:rPr>
              <a:t>una </a:t>
            </a:r>
            <a:r>
              <a:rPr sz="1200" dirty="0">
                <a:latin typeface="Times New Roman"/>
                <a:cs typeface="Times New Roman"/>
              </a:rPr>
              <a:t>comunidad,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identificarse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ella.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Ésta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percepción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integra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desarrollo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personalidad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conjunto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identidad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sociocultural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persiguen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objetivos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escolares.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otras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palabras,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estudiante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tiene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desarrollar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sentido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identidad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propia</a:t>
            </a:r>
            <a:r>
              <a:rPr sz="1200" spc="3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un </a:t>
            </a:r>
            <a:r>
              <a:rPr sz="1200" dirty="0">
                <a:latin typeface="Times New Roman"/>
                <a:cs typeface="Times New Roman"/>
              </a:rPr>
              <a:t>concepto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adecuado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sí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mismo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partir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afirmación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valores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cultura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su </a:t>
            </a:r>
            <a:r>
              <a:rPr sz="1200" spc="-10" dirty="0">
                <a:latin typeface="Times New Roman"/>
                <a:cs typeface="Times New Roman"/>
              </a:rPr>
              <a:t>pueblo.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1382649" y="8256658"/>
            <a:ext cx="4159885" cy="687705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 marL="12700" marR="5080" algn="ctr">
              <a:lnSpc>
                <a:spcPts val="1440"/>
              </a:lnSpc>
              <a:spcBef>
                <a:spcPts val="15"/>
              </a:spcBef>
            </a:pPr>
            <a:r>
              <a:rPr sz="1200" b="1" dirty="0">
                <a:latin typeface="Times New Roman"/>
                <a:cs typeface="Times New Roman"/>
              </a:rPr>
              <a:t>La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Historia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Regional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y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Local: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Conocimientos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Esenciales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Dentro </a:t>
            </a:r>
            <a:r>
              <a:rPr sz="1200" b="1" dirty="0">
                <a:latin typeface="Times New Roman"/>
                <a:cs typeface="Times New Roman"/>
              </a:rPr>
              <a:t>de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la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Educación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spc="-20" dirty="0">
                <a:latin typeface="Times New Roman"/>
                <a:cs typeface="Times New Roman"/>
              </a:rPr>
              <a:t>Media</a:t>
            </a:r>
            <a:endParaRPr sz="1200">
              <a:latin typeface="Times New Roman"/>
              <a:cs typeface="Times New Roman"/>
            </a:endParaRPr>
          </a:p>
          <a:p>
            <a:pPr marL="2540" algn="ctr">
              <a:lnSpc>
                <a:spcPct val="100000"/>
              </a:lnSpc>
              <a:spcBef>
                <a:spcPts val="955"/>
              </a:spcBef>
            </a:pPr>
            <a:r>
              <a:rPr sz="1200" b="1" dirty="0">
                <a:latin typeface="Times New Roman"/>
                <a:cs typeface="Times New Roman"/>
              </a:rPr>
              <a:t>MSc</a:t>
            </a:r>
            <a:r>
              <a:rPr sz="1200" b="1" spc="-3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Jesús</a:t>
            </a:r>
            <a:r>
              <a:rPr sz="1200" b="1" spc="-4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Gerónimo</a:t>
            </a:r>
            <a:r>
              <a:rPr sz="1200" b="1" spc="-10" dirty="0">
                <a:latin typeface="Times New Roman"/>
                <a:cs typeface="Times New Roman"/>
              </a:rPr>
              <a:t> García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9" name="object 19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82905" rIns="0" bIns="0" rtlCol="0">
            <a:spAutoFit/>
          </a:bodyPr>
          <a:lstStyle/>
          <a:p>
            <a:pPr marL="146050">
              <a:lnSpc>
                <a:spcPts val="1410"/>
              </a:lnSpc>
            </a:pPr>
            <a:fld id="{81D60167-4931-47E6-BA6A-407CBD079E47}" type="slidenum">
              <a:rPr spc="-25" dirty="0"/>
              <a:t>187</a:t>
            </a:fld>
            <a:endParaRPr spc="-25" dirty="0"/>
          </a:p>
        </p:txBody>
      </p:sp>
      <p:grpSp>
        <p:nvGrpSpPr>
          <p:cNvPr id="20" name="Grupo 19">
            <a:extLst>
              <a:ext uri="{FF2B5EF4-FFF2-40B4-BE49-F238E27FC236}">
                <a16:creationId xmlns:a16="http://schemas.microsoft.com/office/drawing/2014/main" id="{3E4D94F5-87BA-58C4-5478-79F2FC17380F}"/>
              </a:ext>
            </a:extLst>
          </p:cNvPr>
          <p:cNvGrpSpPr/>
          <p:nvPr/>
        </p:nvGrpSpPr>
        <p:grpSpPr>
          <a:xfrm>
            <a:off x="131979" y="111251"/>
            <a:ext cx="6665976" cy="1452626"/>
            <a:chOff x="470065" y="1951410"/>
            <a:chExt cx="6665976" cy="1452626"/>
          </a:xfrm>
        </p:grpSpPr>
        <p:grpSp>
          <p:nvGrpSpPr>
            <p:cNvPr id="21" name="object 12">
              <a:extLst>
                <a:ext uri="{FF2B5EF4-FFF2-40B4-BE49-F238E27FC236}">
                  <a16:creationId xmlns:a16="http://schemas.microsoft.com/office/drawing/2014/main" id="{AA969C0F-F748-E2DC-022E-0D19EA5F1177}"/>
                </a:ext>
              </a:extLst>
            </p:cNvPr>
            <p:cNvGrpSpPr/>
            <p:nvPr/>
          </p:nvGrpSpPr>
          <p:grpSpPr>
            <a:xfrm>
              <a:off x="470065" y="1951664"/>
              <a:ext cx="6665976" cy="1452372"/>
              <a:chOff x="96011" y="115823"/>
              <a:chExt cx="6665976" cy="1452372"/>
            </a:xfrm>
          </p:grpSpPr>
          <p:pic>
            <p:nvPicPr>
              <p:cNvPr id="25" name="object 13">
                <a:extLst>
                  <a:ext uri="{FF2B5EF4-FFF2-40B4-BE49-F238E27FC236}">
                    <a16:creationId xmlns:a16="http://schemas.microsoft.com/office/drawing/2014/main" id="{98B7A140-3133-54A6-4432-FD3B6A01FDD6}"/>
                  </a:ext>
                </a:extLst>
              </p:cNvPr>
              <p:cNvPicPr/>
              <p:nvPr/>
            </p:nvPicPr>
            <p:blipFill>
              <a:blip r:embed="rId3" cstate="print"/>
              <a:stretch>
                <a:fillRect/>
              </a:stretch>
            </p:blipFill>
            <p:spPr>
              <a:xfrm>
                <a:off x="96011" y="115823"/>
                <a:ext cx="6665976" cy="1452372"/>
              </a:xfrm>
              <a:prstGeom prst="rect">
                <a:avLst/>
              </a:prstGeom>
            </p:spPr>
          </p:pic>
          <p:pic>
            <p:nvPicPr>
              <p:cNvPr id="26" name="object 14">
                <a:extLst>
                  <a:ext uri="{FF2B5EF4-FFF2-40B4-BE49-F238E27FC236}">
                    <a16:creationId xmlns:a16="http://schemas.microsoft.com/office/drawing/2014/main" id="{9B52394D-1160-FC6D-9487-3A6E600E5FA8}"/>
                  </a:ext>
                </a:extLst>
              </p:cNvPr>
              <p:cNvPicPr/>
              <p:nvPr/>
            </p:nvPicPr>
            <p:blipFill>
              <a:blip r:embed="rId4" cstate="print"/>
              <a:stretch>
                <a:fillRect/>
              </a:stretch>
            </p:blipFill>
            <p:spPr>
              <a:xfrm>
                <a:off x="142849" y="142875"/>
                <a:ext cx="6572275" cy="1358646"/>
              </a:xfrm>
              <a:prstGeom prst="rect">
                <a:avLst/>
              </a:prstGeom>
            </p:spPr>
          </p:pic>
          <p:sp>
            <p:nvSpPr>
              <p:cNvPr id="27" name="object 15">
                <a:extLst>
                  <a:ext uri="{FF2B5EF4-FFF2-40B4-BE49-F238E27FC236}">
                    <a16:creationId xmlns:a16="http://schemas.microsoft.com/office/drawing/2014/main" id="{8595A841-4FFC-3A82-AF1F-2103513A0884}"/>
                  </a:ext>
                </a:extLst>
              </p:cNvPr>
              <p:cNvSpPr/>
              <p:nvPr/>
            </p:nvSpPr>
            <p:spPr>
              <a:xfrm>
                <a:off x="142849" y="142875"/>
                <a:ext cx="6572884" cy="1358900"/>
              </a:xfrm>
              <a:custGeom>
                <a:avLst/>
                <a:gdLst/>
                <a:ahLst/>
                <a:cxnLst/>
                <a:rect l="l" t="t" r="r" b="b"/>
                <a:pathLst>
                  <a:path w="6572884" h="1358900">
                    <a:moveTo>
                      <a:pt x="0" y="226441"/>
                    </a:moveTo>
                    <a:lnTo>
                      <a:pt x="4600" y="180795"/>
                    </a:lnTo>
                    <a:lnTo>
                      <a:pt x="17795" y="138285"/>
                    </a:lnTo>
                    <a:lnTo>
                      <a:pt x="38673" y="99820"/>
                    </a:lnTo>
                    <a:lnTo>
                      <a:pt x="66324" y="66309"/>
                    </a:lnTo>
                    <a:lnTo>
                      <a:pt x="99837" y="38663"/>
                    </a:lnTo>
                    <a:lnTo>
                      <a:pt x="138301" y="17789"/>
                    </a:lnTo>
                    <a:lnTo>
                      <a:pt x="180806" y="4599"/>
                    </a:lnTo>
                    <a:lnTo>
                      <a:pt x="226440" y="0"/>
                    </a:lnTo>
                    <a:lnTo>
                      <a:pt x="6345834" y="0"/>
                    </a:lnTo>
                    <a:lnTo>
                      <a:pt x="6391480" y="4599"/>
                    </a:lnTo>
                    <a:lnTo>
                      <a:pt x="6433990" y="17789"/>
                    </a:lnTo>
                    <a:lnTo>
                      <a:pt x="6472455" y="38663"/>
                    </a:lnTo>
                    <a:lnTo>
                      <a:pt x="6505965" y="66309"/>
                    </a:lnTo>
                    <a:lnTo>
                      <a:pt x="6533612" y="99820"/>
                    </a:lnTo>
                    <a:lnTo>
                      <a:pt x="6554485" y="138285"/>
                    </a:lnTo>
                    <a:lnTo>
                      <a:pt x="6567676" y="180795"/>
                    </a:lnTo>
                    <a:lnTo>
                      <a:pt x="6572275" y="226441"/>
                    </a:lnTo>
                    <a:lnTo>
                      <a:pt x="6572275" y="1132204"/>
                    </a:lnTo>
                    <a:lnTo>
                      <a:pt x="6567676" y="1177850"/>
                    </a:lnTo>
                    <a:lnTo>
                      <a:pt x="6554485" y="1220360"/>
                    </a:lnTo>
                    <a:lnTo>
                      <a:pt x="6533612" y="1258825"/>
                    </a:lnTo>
                    <a:lnTo>
                      <a:pt x="6505965" y="1292336"/>
                    </a:lnTo>
                    <a:lnTo>
                      <a:pt x="6472455" y="1319982"/>
                    </a:lnTo>
                    <a:lnTo>
                      <a:pt x="6433990" y="1340856"/>
                    </a:lnTo>
                    <a:lnTo>
                      <a:pt x="6391480" y="1354046"/>
                    </a:lnTo>
                    <a:lnTo>
                      <a:pt x="6345834" y="1358646"/>
                    </a:lnTo>
                    <a:lnTo>
                      <a:pt x="226440" y="1358646"/>
                    </a:lnTo>
                    <a:lnTo>
                      <a:pt x="180806" y="1354046"/>
                    </a:lnTo>
                    <a:lnTo>
                      <a:pt x="138301" y="1340856"/>
                    </a:lnTo>
                    <a:lnTo>
                      <a:pt x="99837" y="1319982"/>
                    </a:lnTo>
                    <a:lnTo>
                      <a:pt x="66324" y="1292336"/>
                    </a:lnTo>
                    <a:lnTo>
                      <a:pt x="38673" y="1258825"/>
                    </a:lnTo>
                    <a:lnTo>
                      <a:pt x="17795" y="1220360"/>
                    </a:lnTo>
                    <a:lnTo>
                      <a:pt x="4600" y="1177850"/>
                    </a:lnTo>
                    <a:lnTo>
                      <a:pt x="0" y="1132204"/>
                    </a:lnTo>
                    <a:lnTo>
                      <a:pt x="0" y="226441"/>
                    </a:lnTo>
                    <a:close/>
                  </a:path>
                </a:pathLst>
              </a:custGeom>
              <a:ln w="9525">
                <a:solidFill>
                  <a:srgbClr val="55CE74"/>
                </a:solidFill>
              </a:ln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pic>
            <p:nvPicPr>
              <p:cNvPr id="28" name="object 16">
                <a:extLst>
                  <a:ext uri="{FF2B5EF4-FFF2-40B4-BE49-F238E27FC236}">
                    <a16:creationId xmlns:a16="http://schemas.microsoft.com/office/drawing/2014/main" id="{B8EBF67E-DBAD-9DA3-7BA7-ECF3AAB8EDB3}"/>
                  </a:ext>
                </a:extLst>
              </p:cNvPr>
              <p:cNvPicPr/>
              <p:nvPr/>
            </p:nvPicPr>
            <p:blipFill>
              <a:blip r:embed="rId5" cstate="print"/>
              <a:stretch>
                <a:fillRect/>
              </a:stretch>
            </p:blipFill>
            <p:spPr>
              <a:xfrm>
                <a:off x="2500248" y="305930"/>
                <a:ext cx="1714500" cy="733945"/>
              </a:xfrm>
              <a:prstGeom prst="rect">
                <a:avLst/>
              </a:prstGeom>
            </p:spPr>
          </p:pic>
        </p:grpSp>
        <p:sp>
          <p:nvSpPr>
            <p:cNvPr id="22" name="object 16">
              <a:extLst>
                <a:ext uri="{FF2B5EF4-FFF2-40B4-BE49-F238E27FC236}">
                  <a16:creationId xmlns:a16="http://schemas.microsoft.com/office/drawing/2014/main" id="{AF3C7649-624E-C31E-DEAC-E073A2A72288}"/>
                </a:ext>
              </a:extLst>
            </p:cNvPr>
            <p:cNvSpPr txBox="1"/>
            <p:nvPr/>
          </p:nvSpPr>
          <p:spPr>
            <a:xfrm>
              <a:off x="2775727" y="2875716"/>
              <a:ext cx="3332858" cy="391795"/>
            </a:xfrm>
            <a:prstGeom prst="rect">
              <a:avLst/>
            </a:prstGeom>
            <a:noFill/>
          </p:spPr>
          <p:txBody>
            <a:bodyPr vert="horz" wrap="square" lIns="0" tIns="12700" rIns="0" bIns="0" rtlCol="0">
              <a:spAutoFit/>
            </a:bodyPr>
            <a:lstStyle/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Volumen 4,  Número 1  Enero a Julio 2021</a:t>
              </a:r>
            </a:p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Revista Semestral. Venezuela</a:t>
              </a:r>
              <a:endParaRPr sz="1200" dirty="0">
                <a:latin typeface="Arial"/>
                <a:cs typeface="Arial"/>
              </a:endParaRPr>
            </a:p>
          </p:txBody>
        </p:sp>
        <p:pic>
          <p:nvPicPr>
            <p:cNvPr id="23" name="object 25">
              <a:extLst>
                <a:ext uri="{FF2B5EF4-FFF2-40B4-BE49-F238E27FC236}">
                  <a16:creationId xmlns:a16="http://schemas.microsoft.com/office/drawing/2014/main" id="{A26A42EC-7F6E-F590-9D4D-BEF3F1FE7C35}"/>
                </a:ext>
              </a:extLst>
            </p:cNvPr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470065" y="2027896"/>
              <a:ext cx="2305662" cy="1053903"/>
            </a:xfrm>
            <a:prstGeom prst="rect">
              <a:avLst/>
            </a:prstGeom>
          </p:spPr>
        </p:pic>
        <p:pic>
          <p:nvPicPr>
            <p:cNvPr id="24" name="object 31">
              <a:extLst>
                <a:ext uri="{FF2B5EF4-FFF2-40B4-BE49-F238E27FC236}">
                  <a16:creationId xmlns:a16="http://schemas.microsoft.com/office/drawing/2014/main" id="{76B14CC0-3075-0B8D-439F-36FF7951C0BF}"/>
                </a:ext>
              </a:extLst>
            </p:cNvPr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4932681" y="1951410"/>
              <a:ext cx="1805304" cy="893889"/>
            </a:xfrm>
            <a:prstGeom prst="rect">
              <a:avLst/>
            </a:prstGeom>
          </p:spPr>
        </p:pic>
      </p:grpSp>
    </p:spTree>
  </p:cSld>
  <p:clrMapOvr>
    <a:masterClrMapping/>
  </p:clrMapOvr>
</p:sld>
</file>

<file path=ppt/slides/slide1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94485" y="115823"/>
            <a:ext cx="6669405" cy="8926195"/>
            <a:chOff x="94485" y="115823"/>
            <a:chExt cx="6669405" cy="8926195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204216" y="8651747"/>
              <a:ext cx="6518148" cy="158496"/>
            </a:xfrm>
            <a:prstGeom prst="rect">
              <a:avLst/>
            </a:prstGeom>
          </p:spPr>
        </p:pic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96012" y="115823"/>
              <a:ext cx="6665976" cy="1452372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42849" y="142875"/>
              <a:ext cx="6572275" cy="1358646"/>
            </a:xfrm>
            <a:prstGeom prst="rect">
              <a:avLst/>
            </a:prstGeom>
          </p:spPr>
        </p:pic>
        <p:sp>
          <p:nvSpPr>
            <p:cNvPr id="6" name="object 6"/>
            <p:cNvSpPr/>
            <p:nvPr/>
          </p:nvSpPr>
          <p:spPr>
            <a:xfrm>
              <a:off x="142849" y="142875"/>
              <a:ext cx="6572884" cy="1358900"/>
            </a:xfrm>
            <a:custGeom>
              <a:avLst/>
              <a:gdLst/>
              <a:ahLst/>
              <a:cxnLst/>
              <a:rect l="l" t="t" r="r" b="b"/>
              <a:pathLst>
                <a:path w="6572884" h="1358900">
                  <a:moveTo>
                    <a:pt x="0" y="226441"/>
                  </a:moveTo>
                  <a:lnTo>
                    <a:pt x="4600" y="180795"/>
                  </a:lnTo>
                  <a:lnTo>
                    <a:pt x="17795" y="138285"/>
                  </a:lnTo>
                  <a:lnTo>
                    <a:pt x="38673" y="99820"/>
                  </a:lnTo>
                  <a:lnTo>
                    <a:pt x="66324" y="66309"/>
                  </a:lnTo>
                  <a:lnTo>
                    <a:pt x="99837" y="38663"/>
                  </a:lnTo>
                  <a:lnTo>
                    <a:pt x="138301" y="17789"/>
                  </a:lnTo>
                  <a:lnTo>
                    <a:pt x="180806" y="4599"/>
                  </a:lnTo>
                  <a:lnTo>
                    <a:pt x="226440" y="0"/>
                  </a:lnTo>
                  <a:lnTo>
                    <a:pt x="6345834" y="0"/>
                  </a:lnTo>
                  <a:lnTo>
                    <a:pt x="6391480" y="4599"/>
                  </a:lnTo>
                  <a:lnTo>
                    <a:pt x="6433990" y="17789"/>
                  </a:lnTo>
                  <a:lnTo>
                    <a:pt x="6472455" y="38663"/>
                  </a:lnTo>
                  <a:lnTo>
                    <a:pt x="6505965" y="66309"/>
                  </a:lnTo>
                  <a:lnTo>
                    <a:pt x="6533612" y="99820"/>
                  </a:lnTo>
                  <a:lnTo>
                    <a:pt x="6554485" y="138285"/>
                  </a:lnTo>
                  <a:lnTo>
                    <a:pt x="6567676" y="180795"/>
                  </a:lnTo>
                  <a:lnTo>
                    <a:pt x="6572275" y="226441"/>
                  </a:lnTo>
                  <a:lnTo>
                    <a:pt x="6572275" y="1132204"/>
                  </a:lnTo>
                  <a:lnTo>
                    <a:pt x="6567676" y="1177850"/>
                  </a:lnTo>
                  <a:lnTo>
                    <a:pt x="6554485" y="1220360"/>
                  </a:lnTo>
                  <a:lnTo>
                    <a:pt x="6533612" y="1258825"/>
                  </a:lnTo>
                  <a:lnTo>
                    <a:pt x="6505965" y="1292336"/>
                  </a:lnTo>
                  <a:lnTo>
                    <a:pt x="6472455" y="1319982"/>
                  </a:lnTo>
                  <a:lnTo>
                    <a:pt x="6433990" y="1340856"/>
                  </a:lnTo>
                  <a:lnTo>
                    <a:pt x="6391480" y="1354046"/>
                  </a:lnTo>
                  <a:lnTo>
                    <a:pt x="6345834" y="1358646"/>
                  </a:lnTo>
                  <a:lnTo>
                    <a:pt x="226440" y="1358646"/>
                  </a:lnTo>
                  <a:lnTo>
                    <a:pt x="180806" y="1354046"/>
                  </a:lnTo>
                  <a:lnTo>
                    <a:pt x="138301" y="1340856"/>
                  </a:lnTo>
                  <a:lnTo>
                    <a:pt x="99837" y="1319982"/>
                  </a:lnTo>
                  <a:lnTo>
                    <a:pt x="66324" y="1292336"/>
                  </a:lnTo>
                  <a:lnTo>
                    <a:pt x="38673" y="1258825"/>
                  </a:lnTo>
                  <a:lnTo>
                    <a:pt x="17795" y="1220360"/>
                  </a:lnTo>
                  <a:lnTo>
                    <a:pt x="4600" y="1177850"/>
                  </a:lnTo>
                  <a:lnTo>
                    <a:pt x="0" y="1132204"/>
                  </a:lnTo>
                  <a:lnTo>
                    <a:pt x="0" y="226441"/>
                  </a:lnTo>
                  <a:close/>
                </a:path>
              </a:pathLst>
            </a:custGeom>
            <a:ln w="9525">
              <a:solidFill>
                <a:srgbClr val="55CE7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" name="object 7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2500248" y="305930"/>
              <a:ext cx="1714500" cy="733945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2738628" y="1024127"/>
              <a:ext cx="1897379" cy="371855"/>
            </a:xfrm>
            <a:prstGeom prst="rect">
              <a:avLst/>
            </a:prstGeom>
          </p:spPr>
        </p:pic>
        <p:pic>
          <p:nvPicPr>
            <p:cNvPr id="9" name="object 9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4401312" y="1024127"/>
              <a:ext cx="1577339" cy="371855"/>
            </a:xfrm>
            <a:prstGeom prst="rect">
              <a:avLst/>
            </a:prstGeom>
          </p:spPr>
        </p:pic>
        <p:pic>
          <p:nvPicPr>
            <p:cNvPr id="10" name="object 10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3169920" y="1207007"/>
              <a:ext cx="1546859" cy="371855"/>
            </a:xfrm>
            <a:prstGeom prst="rect">
              <a:avLst/>
            </a:prstGeom>
          </p:spPr>
        </p:pic>
        <p:pic>
          <p:nvPicPr>
            <p:cNvPr id="11" name="object 11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4482083" y="1207007"/>
              <a:ext cx="284988" cy="371855"/>
            </a:xfrm>
            <a:prstGeom prst="rect">
              <a:avLst/>
            </a:prstGeom>
          </p:spPr>
        </p:pic>
        <p:pic>
          <p:nvPicPr>
            <p:cNvPr id="12" name="object 12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4571999" y="1207007"/>
              <a:ext cx="1013460" cy="371855"/>
            </a:xfrm>
            <a:prstGeom prst="rect">
              <a:avLst/>
            </a:prstGeom>
          </p:spPr>
        </p:pic>
        <p:pic>
          <p:nvPicPr>
            <p:cNvPr id="13" name="object 13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324612" y="234695"/>
              <a:ext cx="1719072" cy="1341120"/>
            </a:xfrm>
            <a:prstGeom prst="rect">
              <a:avLst/>
            </a:prstGeom>
          </p:spPr>
        </p:pic>
        <p:pic>
          <p:nvPicPr>
            <p:cNvPr id="14" name="object 14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5606795" y="8193022"/>
              <a:ext cx="1092707" cy="848868"/>
            </a:xfrm>
            <a:prstGeom prst="rect">
              <a:avLst/>
            </a:prstGeom>
          </p:spPr>
        </p:pic>
        <p:pic>
          <p:nvPicPr>
            <p:cNvPr id="15" name="object 15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109728" y="8193022"/>
              <a:ext cx="1092708" cy="848868"/>
            </a:xfrm>
            <a:prstGeom prst="rect">
              <a:avLst/>
            </a:prstGeom>
          </p:spPr>
        </p:pic>
        <p:pic>
          <p:nvPicPr>
            <p:cNvPr id="16" name="object 16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4725162" y="164274"/>
              <a:ext cx="1805305" cy="893889"/>
            </a:xfrm>
            <a:prstGeom prst="rect">
              <a:avLst/>
            </a:prstGeom>
          </p:spPr>
        </p:pic>
      </p:grpSp>
      <p:sp>
        <p:nvSpPr>
          <p:cNvPr id="17" name="object 17"/>
          <p:cNvSpPr txBox="1"/>
          <p:nvPr/>
        </p:nvSpPr>
        <p:spPr>
          <a:xfrm>
            <a:off x="221691" y="1068451"/>
            <a:ext cx="6234430" cy="66370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063875" marR="589280" indent="-431800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Arial"/>
                <a:cs typeface="Arial"/>
              </a:rPr>
              <a:t>6ta.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Edición</a:t>
            </a:r>
            <a:r>
              <a:rPr sz="1200" b="1" spc="-10" dirty="0">
                <a:latin typeface="Arial"/>
                <a:cs typeface="Arial"/>
              </a:rPr>
              <a:t> Volumen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I</a:t>
            </a:r>
            <a:r>
              <a:rPr sz="1200" b="1" spc="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Enero</a:t>
            </a:r>
            <a:r>
              <a:rPr sz="1200" b="1" spc="-3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a</a:t>
            </a:r>
            <a:r>
              <a:rPr sz="1200" b="1" spc="-2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Julio</a:t>
            </a:r>
            <a:r>
              <a:rPr sz="1200" b="1" spc="-5" dirty="0">
                <a:latin typeface="Arial"/>
                <a:cs typeface="Arial"/>
              </a:rPr>
              <a:t> </a:t>
            </a:r>
            <a:r>
              <a:rPr sz="1200" b="1" spc="-20" dirty="0">
                <a:latin typeface="Arial"/>
                <a:cs typeface="Arial"/>
              </a:rPr>
              <a:t>2021 </a:t>
            </a:r>
            <a:r>
              <a:rPr sz="1200" b="1" dirty="0">
                <a:latin typeface="Arial"/>
                <a:cs typeface="Arial"/>
              </a:rPr>
              <a:t>Revista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Semestral-</a:t>
            </a:r>
            <a:r>
              <a:rPr sz="1200" b="1" spc="-40" dirty="0">
                <a:latin typeface="Arial"/>
                <a:cs typeface="Arial"/>
              </a:rPr>
              <a:t> </a:t>
            </a:r>
            <a:r>
              <a:rPr sz="1200" b="1" spc="-10" dirty="0">
                <a:latin typeface="Arial"/>
                <a:cs typeface="Arial"/>
              </a:rPr>
              <a:t>Venezuela</a:t>
            </a:r>
            <a:endParaRPr sz="1200" dirty="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310"/>
              </a:spcBef>
            </a:pPr>
            <a:endParaRPr sz="1200" dirty="0">
              <a:latin typeface="Arial"/>
              <a:cs typeface="Arial"/>
            </a:endParaRPr>
          </a:p>
          <a:p>
            <a:pPr marL="375285" marR="5715" indent="-363220" algn="just">
              <a:lnSpc>
                <a:spcPct val="99800"/>
              </a:lnSpc>
            </a:pP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esta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manera,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establece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identidad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sentido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conciencia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pertenece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un </a:t>
            </a:r>
            <a:r>
              <a:rPr sz="1200" dirty="0">
                <a:latin typeface="Times New Roman"/>
                <a:cs typeface="Times New Roman"/>
              </a:rPr>
              <a:t>conjunto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humano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 cual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comparten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visiones,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sentimientos,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preceptos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morales, </a:t>
            </a:r>
            <a:r>
              <a:rPr sz="1200" spc="-10" dirty="0">
                <a:latin typeface="Times New Roman"/>
                <a:cs typeface="Times New Roman"/>
              </a:rPr>
              <a:t>estéticos, </a:t>
            </a:r>
            <a:r>
              <a:rPr sz="1200" dirty="0">
                <a:latin typeface="Times New Roman"/>
                <a:cs typeface="Times New Roman"/>
              </a:rPr>
              <a:t>religiosos</a:t>
            </a:r>
            <a:r>
              <a:rPr sz="1200" spc="3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3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formas</a:t>
            </a:r>
            <a:r>
              <a:rPr sz="1200" spc="3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vivir</a:t>
            </a:r>
            <a:r>
              <a:rPr sz="1200" spc="3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3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vida.</a:t>
            </a:r>
            <a:r>
              <a:rPr sz="1200" spc="3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3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este</a:t>
            </a:r>
            <a:r>
              <a:rPr sz="1200" spc="3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contexto,</a:t>
            </a:r>
            <a:r>
              <a:rPr sz="1200" spc="3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3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enseñanza</a:t>
            </a:r>
            <a:r>
              <a:rPr sz="1200" spc="3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aprendizaje</a:t>
            </a:r>
            <a:r>
              <a:rPr sz="1200" spc="3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3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los </a:t>
            </a:r>
            <a:r>
              <a:rPr sz="1200" dirty="0">
                <a:latin typeface="Times New Roman"/>
                <a:cs typeface="Times New Roman"/>
              </a:rPr>
              <a:t>estudiantes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partir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localidad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recurso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incuestionable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ineludible,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necesario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el </a:t>
            </a:r>
            <a:r>
              <a:rPr sz="1200" dirty="0">
                <a:latin typeface="Times New Roman"/>
                <a:cs typeface="Times New Roman"/>
              </a:rPr>
              <a:t>desarrollo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valores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cívicos,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morales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culturales,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vez,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esto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puede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contribuir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transformación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equilibrio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país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través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sus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ciudadanos.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Así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mismo,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ilustración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historia</a:t>
            </a:r>
            <a:r>
              <a:rPr sz="1200" spc="4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local</a:t>
            </a:r>
            <a:r>
              <a:rPr sz="1200" spc="4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40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4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recurso</a:t>
            </a:r>
            <a:r>
              <a:rPr sz="1200" spc="4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idóneo</a:t>
            </a:r>
            <a:r>
              <a:rPr sz="1200" spc="4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40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fomentar</a:t>
            </a:r>
            <a:r>
              <a:rPr sz="1200" spc="4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40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sentido</a:t>
            </a:r>
            <a:r>
              <a:rPr sz="1200" spc="40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4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pertenencia,</a:t>
            </a:r>
            <a:r>
              <a:rPr sz="1200" spc="41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identidad </a:t>
            </a:r>
            <a:r>
              <a:rPr sz="1200" dirty="0">
                <a:latin typeface="Times New Roman"/>
                <a:cs typeface="Times New Roman"/>
              </a:rPr>
              <a:t>sociocultural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valor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patrimonial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histórico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estudiantes,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identidad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está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ligada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historia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patrimonio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cultural.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consecuencia,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importante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tanto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historiadores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como </a:t>
            </a:r>
            <a:r>
              <a:rPr sz="1200" dirty="0">
                <a:latin typeface="Times New Roman"/>
                <a:cs typeface="Times New Roman"/>
              </a:rPr>
              <a:t>docentes,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sumen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esfuerzos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investigación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desde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ámbito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ciencias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sociales,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desde </a:t>
            </a:r>
            <a:r>
              <a:rPr sz="1200" dirty="0">
                <a:latin typeface="Times New Roman"/>
                <a:cs typeface="Times New Roman"/>
              </a:rPr>
              <a:t>esta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perspectiva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Marc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Bloch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 err="1">
                <a:latin typeface="Times New Roman"/>
                <a:cs typeface="Times New Roman"/>
              </a:rPr>
              <a:t>plantea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lang="es-ES" sz="1200" dirty="0">
                <a:latin typeface="Times New Roman"/>
                <a:cs typeface="Times New Roman"/>
              </a:rPr>
              <a:t>que,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principio,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antes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deseo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conocimiento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spc="-50" dirty="0">
                <a:latin typeface="Times New Roman"/>
                <a:cs typeface="Times New Roman"/>
              </a:rPr>
              <a:t>y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pretensión</a:t>
            </a:r>
            <a:r>
              <a:rPr sz="1200" spc="3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constituirse</a:t>
            </a:r>
            <a:r>
              <a:rPr sz="1200" spc="3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3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obra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científica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consiente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sus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fines,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historia </a:t>
            </a:r>
            <a:r>
              <a:rPr sz="1200" dirty="0">
                <a:latin typeface="Times New Roman"/>
                <a:cs typeface="Times New Roman"/>
              </a:rPr>
              <a:t>produce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atracción: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distrae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produce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placer.</a:t>
            </a:r>
            <a:endParaRPr sz="1200" dirty="0">
              <a:latin typeface="Times New Roman"/>
              <a:cs typeface="Times New Roman"/>
            </a:endParaRPr>
          </a:p>
          <a:p>
            <a:pPr marL="375285" marR="6985" indent="-363220" algn="just">
              <a:lnSpc>
                <a:spcPct val="100000"/>
              </a:lnSpc>
              <a:spcBef>
                <a:spcPts val="35"/>
              </a:spcBef>
            </a:pPr>
            <a:r>
              <a:rPr sz="1200" dirty="0">
                <a:latin typeface="Times New Roman"/>
                <a:cs typeface="Times New Roman"/>
              </a:rPr>
              <a:t>Otra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arista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tiene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resultado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comprensión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historia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regional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local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según </a:t>
            </a:r>
            <a:r>
              <a:rPr sz="1200" dirty="0">
                <a:latin typeface="Times New Roman"/>
                <a:cs typeface="Times New Roman"/>
              </a:rPr>
              <a:t>Medina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(2005)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“es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aquella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remite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pasado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localidades,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sean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parroquias,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barrios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spc="-50" dirty="0">
                <a:latin typeface="Times New Roman"/>
                <a:cs typeface="Times New Roman"/>
              </a:rPr>
              <a:t>o </a:t>
            </a:r>
            <a:r>
              <a:rPr sz="1200" dirty="0">
                <a:latin typeface="Times New Roman"/>
                <a:cs typeface="Times New Roman"/>
              </a:rPr>
              <a:t>urbanizaciones,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ofreciéndonos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panorama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motivaciones,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individuales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colectivas,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 </a:t>
            </a:r>
            <a:r>
              <a:rPr sz="1200" dirty="0">
                <a:latin typeface="Times New Roman"/>
                <a:cs typeface="Times New Roman"/>
              </a:rPr>
              <a:t>un gran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valor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conocimiento,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cultivo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uso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población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general”.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historia </a:t>
            </a:r>
            <a:r>
              <a:rPr sz="1200" spc="-10" dirty="0">
                <a:latin typeface="Times New Roman"/>
                <a:cs typeface="Times New Roman"/>
              </a:rPr>
              <a:t>local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especialidad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ciencia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histórica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toma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objeto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pasado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localidad.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Es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más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antiguas,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pues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desde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origen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historia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localidad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griega,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privilegia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historiadores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referencia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polis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propia.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perspectiva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local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tenido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como </a:t>
            </a:r>
            <a:r>
              <a:rPr sz="1200" dirty="0">
                <a:latin typeface="Times New Roman"/>
                <a:cs typeface="Times New Roman"/>
              </a:rPr>
              <a:t>continente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más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antiguo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extenso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historia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social;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este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horizonte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suma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vocación </a:t>
            </a:r>
            <a:r>
              <a:rPr sz="1200" dirty="0">
                <a:latin typeface="Times New Roman"/>
                <a:cs typeface="Times New Roman"/>
              </a:rPr>
              <a:t>interdisciplinaria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siempre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han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manifestado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otras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orientaciones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dentro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Historia.</a:t>
            </a:r>
            <a:endParaRPr sz="1200" dirty="0">
              <a:latin typeface="Times New Roman"/>
              <a:cs typeface="Times New Roman"/>
            </a:endParaRPr>
          </a:p>
          <a:p>
            <a:pPr marL="375285" marR="5080" indent="-363220" algn="just">
              <a:lnSpc>
                <a:spcPct val="99800"/>
              </a:lnSpc>
              <a:spcBef>
                <a:spcPts val="5"/>
              </a:spcBef>
            </a:pP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complemento,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enseñanza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historia</a:t>
            </a:r>
            <a:r>
              <a:rPr sz="1200" spc="15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regional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local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persigue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promulgación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realidad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social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torno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procesos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sociales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van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dando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momento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viven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50" dirty="0">
                <a:latin typeface="Times New Roman"/>
                <a:cs typeface="Times New Roman"/>
              </a:rPr>
              <a:t>y </a:t>
            </a:r>
            <a:r>
              <a:rPr sz="1200" dirty="0">
                <a:latin typeface="Times New Roman"/>
                <a:cs typeface="Times New Roman"/>
              </a:rPr>
              <a:t>donde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imperante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buscar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brindar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explicación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pasado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hasta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llegar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ahí,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es </a:t>
            </a:r>
            <a:r>
              <a:rPr sz="1200" dirty="0">
                <a:latin typeface="Times New Roman"/>
                <a:cs typeface="Times New Roman"/>
              </a:rPr>
              <a:t>justamente, la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historia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regional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local,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principal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herramienta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asumir como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propiamente </a:t>
            </a:r>
            <a:r>
              <a:rPr sz="1200" dirty="0">
                <a:latin typeface="Times New Roman"/>
                <a:cs typeface="Times New Roman"/>
              </a:rPr>
              <a:t>es,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cultura,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tradición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acontecimientos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distintos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tiempos.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investigación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esta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escala,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esencia,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aspecto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coyuntural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distintas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estructuras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escala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nacional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en </a:t>
            </a:r>
            <a:r>
              <a:rPr sz="1200" dirty="0">
                <a:latin typeface="Times New Roman"/>
                <a:cs typeface="Times New Roman"/>
              </a:rPr>
              <a:t>ocasiones,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radica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hasta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plano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internacional,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caso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estudio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Casco </a:t>
            </a:r>
            <a:r>
              <a:rPr sz="1200" dirty="0">
                <a:latin typeface="Times New Roman"/>
                <a:cs typeface="Times New Roman"/>
              </a:rPr>
              <a:t>Colonial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Calabozo,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ejemplo,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denota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características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llanos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venezolanos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por </a:t>
            </a:r>
            <a:r>
              <a:rPr sz="1200" dirty="0">
                <a:latin typeface="Times New Roman"/>
                <a:cs typeface="Times New Roman"/>
              </a:rPr>
              <a:t>estar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estructurado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esta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zona,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implica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actuación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significativa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indígenas,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esclavos, </a:t>
            </a:r>
            <a:r>
              <a:rPr sz="1200" dirty="0">
                <a:latin typeface="Times New Roman"/>
                <a:cs typeface="Times New Roman"/>
              </a:rPr>
              <a:t>españoles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otros.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propósito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fundamental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toda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educación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preparar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mundo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vida;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actividad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educativa no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solo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acto unilateral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transmisión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incorporación</a:t>
            </a:r>
            <a:endParaRPr sz="1200" dirty="0">
              <a:latin typeface="Times New Roman"/>
              <a:cs typeface="Times New Roman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1382649" y="8256658"/>
            <a:ext cx="4159885" cy="687705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 marL="12700" marR="5080" algn="ctr">
              <a:lnSpc>
                <a:spcPts val="1440"/>
              </a:lnSpc>
              <a:spcBef>
                <a:spcPts val="15"/>
              </a:spcBef>
            </a:pPr>
            <a:r>
              <a:rPr sz="1200" b="1" dirty="0">
                <a:latin typeface="Times New Roman"/>
                <a:cs typeface="Times New Roman"/>
              </a:rPr>
              <a:t>La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Historia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Regional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y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Local: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Conocimientos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Esenciales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Dentro </a:t>
            </a:r>
            <a:r>
              <a:rPr sz="1200" b="1" dirty="0">
                <a:latin typeface="Times New Roman"/>
                <a:cs typeface="Times New Roman"/>
              </a:rPr>
              <a:t>de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la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Educación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spc="-20" dirty="0">
                <a:latin typeface="Times New Roman"/>
                <a:cs typeface="Times New Roman"/>
              </a:rPr>
              <a:t>Media</a:t>
            </a:r>
            <a:endParaRPr sz="1200">
              <a:latin typeface="Times New Roman"/>
              <a:cs typeface="Times New Roman"/>
            </a:endParaRPr>
          </a:p>
          <a:p>
            <a:pPr marL="2540" algn="ctr">
              <a:lnSpc>
                <a:spcPct val="100000"/>
              </a:lnSpc>
              <a:spcBef>
                <a:spcPts val="955"/>
              </a:spcBef>
            </a:pPr>
            <a:r>
              <a:rPr sz="1200" b="1" dirty="0">
                <a:latin typeface="Times New Roman"/>
                <a:cs typeface="Times New Roman"/>
              </a:rPr>
              <a:t>MSc</a:t>
            </a:r>
            <a:r>
              <a:rPr sz="1200" b="1" spc="-3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Jesús</a:t>
            </a:r>
            <a:r>
              <a:rPr sz="1200" b="1" spc="-4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Gerónimo</a:t>
            </a:r>
            <a:r>
              <a:rPr sz="1200" b="1" spc="-10" dirty="0">
                <a:latin typeface="Times New Roman"/>
                <a:cs typeface="Times New Roman"/>
              </a:rPr>
              <a:t> García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9" name="object 19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82905" rIns="0" bIns="0" rtlCol="0">
            <a:spAutoFit/>
          </a:bodyPr>
          <a:lstStyle/>
          <a:p>
            <a:pPr marL="146050">
              <a:lnSpc>
                <a:spcPts val="1410"/>
              </a:lnSpc>
            </a:pPr>
            <a:fld id="{81D60167-4931-47E6-BA6A-407CBD079E47}" type="slidenum">
              <a:rPr spc="-25" dirty="0"/>
              <a:t>188</a:t>
            </a:fld>
            <a:endParaRPr spc="-25" dirty="0"/>
          </a:p>
        </p:txBody>
      </p:sp>
      <p:grpSp>
        <p:nvGrpSpPr>
          <p:cNvPr id="20" name="Grupo 19">
            <a:extLst>
              <a:ext uri="{FF2B5EF4-FFF2-40B4-BE49-F238E27FC236}">
                <a16:creationId xmlns:a16="http://schemas.microsoft.com/office/drawing/2014/main" id="{C0904285-CF42-2FA8-C18B-DC9A1C58D10F}"/>
              </a:ext>
            </a:extLst>
          </p:cNvPr>
          <p:cNvGrpSpPr/>
          <p:nvPr/>
        </p:nvGrpSpPr>
        <p:grpSpPr>
          <a:xfrm>
            <a:off x="109728" y="86740"/>
            <a:ext cx="6665976" cy="1452626"/>
            <a:chOff x="470065" y="1951410"/>
            <a:chExt cx="6665976" cy="1452626"/>
          </a:xfrm>
        </p:grpSpPr>
        <p:grpSp>
          <p:nvGrpSpPr>
            <p:cNvPr id="21" name="object 12">
              <a:extLst>
                <a:ext uri="{FF2B5EF4-FFF2-40B4-BE49-F238E27FC236}">
                  <a16:creationId xmlns:a16="http://schemas.microsoft.com/office/drawing/2014/main" id="{ED3AD9BA-238B-CDEC-6007-902C91A38BFD}"/>
                </a:ext>
              </a:extLst>
            </p:cNvPr>
            <p:cNvGrpSpPr/>
            <p:nvPr/>
          </p:nvGrpSpPr>
          <p:grpSpPr>
            <a:xfrm>
              <a:off x="470065" y="1951664"/>
              <a:ext cx="6665976" cy="1452372"/>
              <a:chOff x="96011" y="115823"/>
              <a:chExt cx="6665976" cy="1452372"/>
            </a:xfrm>
          </p:grpSpPr>
          <p:pic>
            <p:nvPicPr>
              <p:cNvPr id="25" name="object 13">
                <a:extLst>
                  <a:ext uri="{FF2B5EF4-FFF2-40B4-BE49-F238E27FC236}">
                    <a16:creationId xmlns:a16="http://schemas.microsoft.com/office/drawing/2014/main" id="{CAEFA168-DA50-C393-A107-49522354CA42}"/>
                  </a:ext>
                </a:extLst>
              </p:cNvPr>
              <p:cNvPicPr/>
              <p:nvPr/>
            </p:nvPicPr>
            <p:blipFill>
              <a:blip r:embed="rId3" cstate="print"/>
              <a:stretch>
                <a:fillRect/>
              </a:stretch>
            </p:blipFill>
            <p:spPr>
              <a:xfrm>
                <a:off x="96011" y="115823"/>
                <a:ext cx="6665976" cy="1452372"/>
              </a:xfrm>
              <a:prstGeom prst="rect">
                <a:avLst/>
              </a:prstGeom>
            </p:spPr>
          </p:pic>
          <p:pic>
            <p:nvPicPr>
              <p:cNvPr id="26" name="object 14">
                <a:extLst>
                  <a:ext uri="{FF2B5EF4-FFF2-40B4-BE49-F238E27FC236}">
                    <a16:creationId xmlns:a16="http://schemas.microsoft.com/office/drawing/2014/main" id="{AAE37D92-5D15-E912-5134-2234CA8B2555}"/>
                  </a:ext>
                </a:extLst>
              </p:cNvPr>
              <p:cNvPicPr/>
              <p:nvPr/>
            </p:nvPicPr>
            <p:blipFill>
              <a:blip r:embed="rId4" cstate="print"/>
              <a:stretch>
                <a:fillRect/>
              </a:stretch>
            </p:blipFill>
            <p:spPr>
              <a:xfrm>
                <a:off x="142849" y="142875"/>
                <a:ext cx="6572275" cy="1358646"/>
              </a:xfrm>
              <a:prstGeom prst="rect">
                <a:avLst/>
              </a:prstGeom>
            </p:spPr>
          </p:pic>
          <p:sp>
            <p:nvSpPr>
              <p:cNvPr id="27" name="object 15">
                <a:extLst>
                  <a:ext uri="{FF2B5EF4-FFF2-40B4-BE49-F238E27FC236}">
                    <a16:creationId xmlns:a16="http://schemas.microsoft.com/office/drawing/2014/main" id="{EAEB0412-3C63-E29A-AC54-F249568631B0}"/>
                  </a:ext>
                </a:extLst>
              </p:cNvPr>
              <p:cNvSpPr/>
              <p:nvPr/>
            </p:nvSpPr>
            <p:spPr>
              <a:xfrm>
                <a:off x="142849" y="142875"/>
                <a:ext cx="6572884" cy="1358900"/>
              </a:xfrm>
              <a:custGeom>
                <a:avLst/>
                <a:gdLst/>
                <a:ahLst/>
                <a:cxnLst/>
                <a:rect l="l" t="t" r="r" b="b"/>
                <a:pathLst>
                  <a:path w="6572884" h="1358900">
                    <a:moveTo>
                      <a:pt x="0" y="226441"/>
                    </a:moveTo>
                    <a:lnTo>
                      <a:pt x="4600" y="180795"/>
                    </a:lnTo>
                    <a:lnTo>
                      <a:pt x="17795" y="138285"/>
                    </a:lnTo>
                    <a:lnTo>
                      <a:pt x="38673" y="99820"/>
                    </a:lnTo>
                    <a:lnTo>
                      <a:pt x="66324" y="66309"/>
                    </a:lnTo>
                    <a:lnTo>
                      <a:pt x="99837" y="38663"/>
                    </a:lnTo>
                    <a:lnTo>
                      <a:pt x="138301" y="17789"/>
                    </a:lnTo>
                    <a:lnTo>
                      <a:pt x="180806" y="4599"/>
                    </a:lnTo>
                    <a:lnTo>
                      <a:pt x="226440" y="0"/>
                    </a:lnTo>
                    <a:lnTo>
                      <a:pt x="6345834" y="0"/>
                    </a:lnTo>
                    <a:lnTo>
                      <a:pt x="6391480" y="4599"/>
                    </a:lnTo>
                    <a:lnTo>
                      <a:pt x="6433990" y="17789"/>
                    </a:lnTo>
                    <a:lnTo>
                      <a:pt x="6472455" y="38663"/>
                    </a:lnTo>
                    <a:lnTo>
                      <a:pt x="6505965" y="66309"/>
                    </a:lnTo>
                    <a:lnTo>
                      <a:pt x="6533612" y="99820"/>
                    </a:lnTo>
                    <a:lnTo>
                      <a:pt x="6554485" y="138285"/>
                    </a:lnTo>
                    <a:lnTo>
                      <a:pt x="6567676" y="180795"/>
                    </a:lnTo>
                    <a:lnTo>
                      <a:pt x="6572275" y="226441"/>
                    </a:lnTo>
                    <a:lnTo>
                      <a:pt x="6572275" y="1132204"/>
                    </a:lnTo>
                    <a:lnTo>
                      <a:pt x="6567676" y="1177850"/>
                    </a:lnTo>
                    <a:lnTo>
                      <a:pt x="6554485" y="1220360"/>
                    </a:lnTo>
                    <a:lnTo>
                      <a:pt x="6533612" y="1258825"/>
                    </a:lnTo>
                    <a:lnTo>
                      <a:pt x="6505965" y="1292336"/>
                    </a:lnTo>
                    <a:lnTo>
                      <a:pt x="6472455" y="1319982"/>
                    </a:lnTo>
                    <a:lnTo>
                      <a:pt x="6433990" y="1340856"/>
                    </a:lnTo>
                    <a:lnTo>
                      <a:pt x="6391480" y="1354046"/>
                    </a:lnTo>
                    <a:lnTo>
                      <a:pt x="6345834" y="1358646"/>
                    </a:lnTo>
                    <a:lnTo>
                      <a:pt x="226440" y="1358646"/>
                    </a:lnTo>
                    <a:lnTo>
                      <a:pt x="180806" y="1354046"/>
                    </a:lnTo>
                    <a:lnTo>
                      <a:pt x="138301" y="1340856"/>
                    </a:lnTo>
                    <a:lnTo>
                      <a:pt x="99837" y="1319982"/>
                    </a:lnTo>
                    <a:lnTo>
                      <a:pt x="66324" y="1292336"/>
                    </a:lnTo>
                    <a:lnTo>
                      <a:pt x="38673" y="1258825"/>
                    </a:lnTo>
                    <a:lnTo>
                      <a:pt x="17795" y="1220360"/>
                    </a:lnTo>
                    <a:lnTo>
                      <a:pt x="4600" y="1177850"/>
                    </a:lnTo>
                    <a:lnTo>
                      <a:pt x="0" y="1132204"/>
                    </a:lnTo>
                    <a:lnTo>
                      <a:pt x="0" y="226441"/>
                    </a:lnTo>
                    <a:close/>
                  </a:path>
                </a:pathLst>
              </a:custGeom>
              <a:ln w="9525">
                <a:solidFill>
                  <a:srgbClr val="55CE74"/>
                </a:solidFill>
              </a:ln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pic>
            <p:nvPicPr>
              <p:cNvPr id="28" name="object 16">
                <a:extLst>
                  <a:ext uri="{FF2B5EF4-FFF2-40B4-BE49-F238E27FC236}">
                    <a16:creationId xmlns:a16="http://schemas.microsoft.com/office/drawing/2014/main" id="{A039F492-6EE7-608D-E1F0-11C647610FC3}"/>
                  </a:ext>
                </a:extLst>
              </p:cNvPr>
              <p:cNvPicPr/>
              <p:nvPr/>
            </p:nvPicPr>
            <p:blipFill>
              <a:blip r:embed="rId5" cstate="print"/>
              <a:stretch>
                <a:fillRect/>
              </a:stretch>
            </p:blipFill>
            <p:spPr>
              <a:xfrm>
                <a:off x="2500248" y="305930"/>
                <a:ext cx="1714500" cy="733945"/>
              </a:xfrm>
              <a:prstGeom prst="rect">
                <a:avLst/>
              </a:prstGeom>
            </p:spPr>
          </p:pic>
        </p:grpSp>
        <p:sp>
          <p:nvSpPr>
            <p:cNvPr id="22" name="object 16">
              <a:extLst>
                <a:ext uri="{FF2B5EF4-FFF2-40B4-BE49-F238E27FC236}">
                  <a16:creationId xmlns:a16="http://schemas.microsoft.com/office/drawing/2014/main" id="{922D5F95-9E6C-D5D9-B342-F781EA39F9B4}"/>
                </a:ext>
              </a:extLst>
            </p:cNvPr>
            <p:cNvSpPr txBox="1"/>
            <p:nvPr/>
          </p:nvSpPr>
          <p:spPr>
            <a:xfrm>
              <a:off x="2775727" y="2875716"/>
              <a:ext cx="3332858" cy="391795"/>
            </a:xfrm>
            <a:prstGeom prst="rect">
              <a:avLst/>
            </a:prstGeom>
            <a:noFill/>
          </p:spPr>
          <p:txBody>
            <a:bodyPr vert="horz" wrap="square" lIns="0" tIns="12700" rIns="0" bIns="0" rtlCol="0">
              <a:spAutoFit/>
            </a:bodyPr>
            <a:lstStyle/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Volumen 4,  Número 1  Enero a Julio 2021</a:t>
              </a:r>
            </a:p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Revista Semestral. Venezuela</a:t>
              </a:r>
              <a:endParaRPr sz="1200" dirty="0">
                <a:latin typeface="Arial"/>
                <a:cs typeface="Arial"/>
              </a:endParaRPr>
            </a:p>
          </p:txBody>
        </p:sp>
        <p:pic>
          <p:nvPicPr>
            <p:cNvPr id="23" name="object 25">
              <a:extLst>
                <a:ext uri="{FF2B5EF4-FFF2-40B4-BE49-F238E27FC236}">
                  <a16:creationId xmlns:a16="http://schemas.microsoft.com/office/drawing/2014/main" id="{8C18A398-5777-12CB-6144-E7B677F76F28}"/>
                </a:ext>
              </a:extLst>
            </p:cNvPr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470065" y="2027896"/>
              <a:ext cx="2305662" cy="1053903"/>
            </a:xfrm>
            <a:prstGeom prst="rect">
              <a:avLst/>
            </a:prstGeom>
          </p:spPr>
        </p:pic>
        <p:pic>
          <p:nvPicPr>
            <p:cNvPr id="24" name="object 31">
              <a:extLst>
                <a:ext uri="{FF2B5EF4-FFF2-40B4-BE49-F238E27FC236}">
                  <a16:creationId xmlns:a16="http://schemas.microsoft.com/office/drawing/2014/main" id="{8375235A-2FE2-5AAA-93E8-9C3B05052C96}"/>
                </a:ext>
              </a:extLst>
            </p:cNvPr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4932681" y="1951410"/>
              <a:ext cx="1805304" cy="893889"/>
            </a:xfrm>
            <a:prstGeom prst="rect">
              <a:avLst/>
            </a:prstGeom>
          </p:spPr>
        </p:pic>
      </p:grpSp>
    </p:spTree>
  </p:cSld>
  <p:clrMapOvr>
    <a:masterClrMapping/>
  </p:clrMapOvr>
</p:sld>
</file>

<file path=ppt/slides/slide1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94485" y="115823"/>
            <a:ext cx="6669405" cy="8926195"/>
            <a:chOff x="94485" y="115823"/>
            <a:chExt cx="6669405" cy="8926195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204216" y="8651747"/>
              <a:ext cx="6518148" cy="158496"/>
            </a:xfrm>
            <a:prstGeom prst="rect">
              <a:avLst/>
            </a:prstGeom>
          </p:spPr>
        </p:pic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96012" y="115823"/>
              <a:ext cx="6665976" cy="1452372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42849" y="142875"/>
              <a:ext cx="6572275" cy="1358646"/>
            </a:xfrm>
            <a:prstGeom prst="rect">
              <a:avLst/>
            </a:prstGeom>
          </p:spPr>
        </p:pic>
        <p:sp>
          <p:nvSpPr>
            <p:cNvPr id="6" name="object 6"/>
            <p:cNvSpPr/>
            <p:nvPr/>
          </p:nvSpPr>
          <p:spPr>
            <a:xfrm>
              <a:off x="142849" y="142875"/>
              <a:ext cx="6572884" cy="1358900"/>
            </a:xfrm>
            <a:custGeom>
              <a:avLst/>
              <a:gdLst/>
              <a:ahLst/>
              <a:cxnLst/>
              <a:rect l="l" t="t" r="r" b="b"/>
              <a:pathLst>
                <a:path w="6572884" h="1358900">
                  <a:moveTo>
                    <a:pt x="0" y="226441"/>
                  </a:moveTo>
                  <a:lnTo>
                    <a:pt x="4600" y="180795"/>
                  </a:lnTo>
                  <a:lnTo>
                    <a:pt x="17795" y="138285"/>
                  </a:lnTo>
                  <a:lnTo>
                    <a:pt x="38673" y="99820"/>
                  </a:lnTo>
                  <a:lnTo>
                    <a:pt x="66324" y="66309"/>
                  </a:lnTo>
                  <a:lnTo>
                    <a:pt x="99837" y="38663"/>
                  </a:lnTo>
                  <a:lnTo>
                    <a:pt x="138301" y="17789"/>
                  </a:lnTo>
                  <a:lnTo>
                    <a:pt x="180806" y="4599"/>
                  </a:lnTo>
                  <a:lnTo>
                    <a:pt x="226440" y="0"/>
                  </a:lnTo>
                  <a:lnTo>
                    <a:pt x="6345834" y="0"/>
                  </a:lnTo>
                  <a:lnTo>
                    <a:pt x="6391480" y="4599"/>
                  </a:lnTo>
                  <a:lnTo>
                    <a:pt x="6433990" y="17789"/>
                  </a:lnTo>
                  <a:lnTo>
                    <a:pt x="6472455" y="38663"/>
                  </a:lnTo>
                  <a:lnTo>
                    <a:pt x="6505965" y="66309"/>
                  </a:lnTo>
                  <a:lnTo>
                    <a:pt x="6533612" y="99820"/>
                  </a:lnTo>
                  <a:lnTo>
                    <a:pt x="6554485" y="138285"/>
                  </a:lnTo>
                  <a:lnTo>
                    <a:pt x="6567676" y="180795"/>
                  </a:lnTo>
                  <a:lnTo>
                    <a:pt x="6572275" y="226441"/>
                  </a:lnTo>
                  <a:lnTo>
                    <a:pt x="6572275" y="1132204"/>
                  </a:lnTo>
                  <a:lnTo>
                    <a:pt x="6567676" y="1177850"/>
                  </a:lnTo>
                  <a:lnTo>
                    <a:pt x="6554485" y="1220360"/>
                  </a:lnTo>
                  <a:lnTo>
                    <a:pt x="6533612" y="1258825"/>
                  </a:lnTo>
                  <a:lnTo>
                    <a:pt x="6505965" y="1292336"/>
                  </a:lnTo>
                  <a:lnTo>
                    <a:pt x="6472455" y="1319982"/>
                  </a:lnTo>
                  <a:lnTo>
                    <a:pt x="6433990" y="1340856"/>
                  </a:lnTo>
                  <a:lnTo>
                    <a:pt x="6391480" y="1354046"/>
                  </a:lnTo>
                  <a:lnTo>
                    <a:pt x="6345834" y="1358646"/>
                  </a:lnTo>
                  <a:lnTo>
                    <a:pt x="226440" y="1358646"/>
                  </a:lnTo>
                  <a:lnTo>
                    <a:pt x="180806" y="1354046"/>
                  </a:lnTo>
                  <a:lnTo>
                    <a:pt x="138301" y="1340856"/>
                  </a:lnTo>
                  <a:lnTo>
                    <a:pt x="99837" y="1319982"/>
                  </a:lnTo>
                  <a:lnTo>
                    <a:pt x="66324" y="1292336"/>
                  </a:lnTo>
                  <a:lnTo>
                    <a:pt x="38673" y="1258825"/>
                  </a:lnTo>
                  <a:lnTo>
                    <a:pt x="17795" y="1220360"/>
                  </a:lnTo>
                  <a:lnTo>
                    <a:pt x="4600" y="1177850"/>
                  </a:lnTo>
                  <a:lnTo>
                    <a:pt x="0" y="1132204"/>
                  </a:lnTo>
                  <a:lnTo>
                    <a:pt x="0" y="226441"/>
                  </a:lnTo>
                  <a:close/>
                </a:path>
              </a:pathLst>
            </a:custGeom>
            <a:ln w="9525">
              <a:solidFill>
                <a:srgbClr val="55CE7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" name="object 7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2500248" y="305930"/>
              <a:ext cx="1714500" cy="733945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2738628" y="1024127"/>
              <a:ext cx="1897379" cy="371855"/>
            </a:xfrm>
            <a:prstGeom prst="rect">
              <a:avLst/>
            </a:prstGeom>
          </p:spPr>
        </p:pic>
        <p:pic>
          <p:nvPicPr>
            <p:cNvPr id="9" name="object 9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4401312" y="1024127"/>
              <a:ext cx="1577339" cy="371855"/>
            </a:xfrm>
            <a:prstGeom prst="rect">
              <a:avLst/>
            </a:prstGeom>
          </p:spPr>
        </p:pic>
        <p:pic>
          <p:nvPicPr>
            <p:cNvPr id="10" name="object 10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3169920" y="1207007"/>
              <a:ext cx="1546859" cy="371855"/>
            </a:xfrm>
            <a:prstGeom prst="rect">
              <a:avLst/>
            </a:prstGeom>
          </p:spPr>
        </p:pic>
        <p:pic>
          <p:nvPicPr>
            <p:cNvPr id="11" name="object 11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4482083" y="1207007"/>
              <a:ext cx="284988" cy="371855"/>
            </a:xfrm>
            <a:prstGeom prst="rect">
              <a:avLst/>
            </a:prstGeom>
          </p:spPr>
        </p:pic>
        <p:pic>
          <p:nvPicPr>
            <p:cNvPr id="12" name="object 12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4571999" y="1207007"/>
              <a:ext cx="1013460" cy="371855"/>
            </a:xfrm>
            <a:prstGeom prst="rect">
              <a:avLst/>
            </a:prstGeom>
          </p:spPr>
        </p:pic>
        <p:pic>
          <p:nvPicPr>
            <p:cNvPr id="13" name="object 13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324612" y="234695"/>
              <a:ext cx="1719072" cy="1341120"/>
            </a:xfrm>
            <a:prstGeom prst="rect">
              <a:avLst/>
            </a:prstGeom>
          </p:spPr>
        </p:pic>
        <p:pic>
          <p:nvPicPr>
            <p:cNvPr id="14" name="object 14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5606795" y="8193022"/>
              <a:ext cx="1092707" cy="848868"/>
            </a:xfrm>
            <a:prstGeom prst="rect">
              <a:avLst/>
            </a:prstGeom>
          </p:spPr>
        </p:pic>
        <p:pic>
          <p:nvPicPr>
            <p:cNvPr id="15" name="object 15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109728" y="8193022"/>
              <a:ext cx="1092708" cy="848868"/>
            </a:xfrm>
            <a:prstGeom prst="rect">
              <a:avLst/>
            </a:prstGeom>
          </p:spPr>
        </p:pic>
        <p:pic>
          <p:nvPicPr>
            <p:cNvPr id="16" name="object 16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4725162" y="164274"/>
              <a:ext cx="1805305" cy="893889"/>
            </a:xfrm>
            <a:prstGeom prst="rect">
              <a:avLst/>
            </a:prstGeom>
          </p:spPr>
        </p:pic>
      </p:grpSp>
      <p:sp>
        <p:nvSpPr>
          <p:cNvPr id="17" name="object 17"/>
          <p:cNvSpPr txBox="1"/>
          <p:nvPr/>
        </p:nvSpPr>
        <p:spPr>
          <a:xfrm>
            <a:off x="221691" y="1068451"/>
            <a:ext cx="6346825" cy="697357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063875" marR="701675" indent="-431800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Arial"/>
                <a:cs typeface="Arial"/>
              </a:rPr>
              <a:t>6ta.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Edición</a:t>
            </a:r>
            <a:r>
              <a:rPr sz="1200" b="1" spc="-10" dirty="0">
                <a:latin typeface="Arial"/>
                <a:cs typeface="Arial"/>
              </a:rPr>
              <a:t> Volumen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I</a:t>
            </a:r>
            <a:r>
              <a:rPr sz="1200" b="1" spc="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Enero</a:t>
            </a:r>
            <a:r>
              <a:rPr sz="1200" b="1" spc="-3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a</a:t>
            </a:r>
            <a:r>
              <a:rPr sz="1200" b="1" spc="-2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Julio</a:t>
            </a:r>
            <a:r>
              <a:rPr sz="1200" b="1" spc="-5" dirty="0">
                <a:latin typeface="Arial"/>
                <a:cs typeface="Arial"/>
              </a:rPr>
              <a:t> </a:t>
            </a:r>
            <a:r>
              <a:rPr sz="1200" b="1" spc="-20" dirty="0">
                <a:latin typeface="Arial"/>
                <a:cs typeface="Arial"/>
              </a:rPr>
              <a:t>2021 </a:t>
            </a:r>
            <a:r>
              <a:rPr sz="1200" b="1" dirty="0">
                <a:latin typeface="Arial"/>
                <a:cs typeface="Arial"/>
              </a:rPr>
              <a:t>Revista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Semestral-</a:t>
            </a:r>
            <a:r>
              <a:rPr sz="1200" b="1" spc="-40" dirty="0">
                <a:latin typeface="Arial"/>
                <a:cs typeface="Arial"/>
              </a:rPr>
              <a:t> </a:t>
            </a:r>
            <a:r>
              <a:rPr sz="1200" b="1" spc="-10" dirty="0">
                <a:latin typeface="Arial"/>
                <a:cs typeface="Arial"/>
              </a:rPr>
              <a:t>Venezuela</a:t>
            </a:r>
            <a:endParaRPr sz="12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200">
              <a:latin typeface="Arial"/>
              <a:cs typeface="Arial"/>
            </a:endParaRPr>
          </a:p>
          <a:p>
            <a:pPr marL="375285" marR="7620" indent="-36322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Pasiva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saberes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conocimientos;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educación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también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proceso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mediante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cual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propio </a:t>
            </a:r>
            <a:r>
              <a:rPr sz="1200" dirty="0">
                <a:latin typeface="Times New Roman"/>
                <a:cs typeface="Times New Roman"/>
              </a:rPr>
              <a:t>sujeto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crea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recrea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sentidos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conocimiento.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esto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acontece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conocimientos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las </a:t>
            </a:r>
            <a:r>
              <a:rPr sz="1200" dirty="0">
                <a:latin typeface="Times New Roman"/>
                <a:cs typeface="Times New Roman"/>
              </a:rPr>
              <a:t>llamadas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ciencias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naturales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 exactas,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donde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posible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mayor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formalización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métodos </a:t>
            </a:r>
            <a:r>
              <a:rPr sz="1200" dirty="0">
                <a:latin typeface="Times New Roman"/>
                <a:cs typeface="Times New Roman"/>
              </a:rPr>
              <a:t>y los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objetos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conocimiento,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mayor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juego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reinterpretación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quiere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libertad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en </a:t>
            </a:r>
            <a:r>
              <a:rPr sz="1200" dirty="0">
                <a:latin typeface="Times New Roman"/>
                <a:cs typeface="Times New Roman"/>
              </a:rPr>
              <a:t>relación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saberes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condensan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representaciones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sociales,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tradiciones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culturales,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referencias </a:t>
            </a:r>
            <a:r>
              <a:rPr sz="1200" dirty="0">
                <a:latin typeface="Times New Roman"/>
                <a:cs typeface="Times New Roman"/>
              </a:rPr>
              <a:t>éticas,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morales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normativas,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donde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estatuto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legalidad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científica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objetiva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suyo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más </a:t>
            </a:r>
            <a:r>
              <a:rPr sz="1200" dirty="0">
                <a:latin typeface="Times New Roman"/>
                <a:cs typeface="Times New Roman"/>
              </a:rPr>
              <a:t>problemático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falible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,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puesto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cae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campo de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comprensión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sentidos.</a:t>
            </a:r>
            <a:endParaRPr sz="1200">
              <a:latin typeface="Times New Roman"/>
              <a:cs typeface="Times New Roman"/>
            </a:endParaRPr>
          </a:p>
          <a:p>
            <a:pPr marL="375285" marR="5080" indent="-33274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manera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conclusión,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ser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humano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desempeña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dentro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sistema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social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donde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están </a:t>
            </a:r>
            <a:r>
              <a:rPr sz="1200" dirty="0">
                <a:latin typeface="Times New Roman"/>
                <a:cs typeface="Times New Roman"/>
              </a:rPr>
              <a:t>establecidas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instituciones,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entre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ellas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educativas.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Estas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últimas,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conoce,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son </a:t>
            </a:r>
            <a:r>
              <a:rPr sz="1200" dirty="0">
                <a:latin typeface="Times New Roman"/>
                <a:cs typeface="Times New Roman"/>
              </a:rPr>
              <a:t>pilares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fundamentales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transmisión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conocimientos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valores,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 lo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están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obligadas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0" dirty="0">
                <a:latin typeface="Times New Roman"/>
                <a:cs typeface="Times New Roman"/>
              </a:rPr>
              <a:t>a </a:t>
            </a:r>
            <a:r>
              <a:rPr sz="1200" dirty="0">
                <a:latin typeface="Times New Roman"/>
                <a:cs typeface="Times New Roman"/>
              </a:rPr>
              <a:t>orientar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reorientar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nuevos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paradigmas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hacen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necesarios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lograr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cambios </a:t>
            </a:r>
            <a:r>
              <a:rPr sz="1200" dirty="0">
                <a:latin typeface="Times New Roman"/>
                <a:cs typeface="Times New Roman"/>
              </a:rPr>
              <a:t>profundos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requiere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sociedad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actual,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tendientes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consolidación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valores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positivos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spc="-50" dirty="0">
                <a:latin typeface="Times New Roman"/>
                <a:cs typeface="Times New Roman"/>
              </a:rPr>
              <a:t>y </a:t>
            </a:r>
            <a:r>
              <a:rPr sz="1200" dirty="0">
                <a:latin typeface="Times New Roman"/>
                <a:cs typeface="Times New Roman"/>
              </a:rPr>
              <a:t>principios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brinden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armonía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sistema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general.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relación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educación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media,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es </a:t>
            </a:r>
            <a:r>
              <a:rPr sz="1200" dirty="0">
                <a:latin typeface="Times New Roman"/>
                <a:cs typeface="Times New Roman"/>
              </a:rPr>
              <a:t>necesario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vincularla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acervo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cultural,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pues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puede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desligar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educando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realidad </a:t>
            </a:r>
            <a:r>
              <a:rPr sz="1200" dirty="0">
                <a:latin typeface="Times New Roman"/>
                <a:cs typeface="Times New Roman"/>
              </a:rPr>
              <a:t>diaria,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cultura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sus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diferentes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manifestaciones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fines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propuestos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asignatura </a:t>
            </a:r>
            <a:r>
              <a:rPr sz="1200" dirty="0">
                <a:latin typeface="Times New Roman"/>
                <a:cs typeface="Times New Roman"/>
              </a:rPr>
              <a:t>vinculados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desarrollo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integral,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formación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oficio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integración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individuo </a:t>
            </a:r>
            <a:r>
              <a:rPr sz="1200" dirty="0">
                <a:latin typeface="Times New Roman"/>
                <a:cs typeface="Times New Roman"/>
              </a:rPr>
              <a:t>pleno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útil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sociedad.</a:t>
            </a:r>
            <a:endParaRPr sz="1200">
              <a:latin typeface="Times New Roman"/>
              <a:cs typeface="Times New Roman"/>
            </a:endParaRPr>
          </a:p>
          <a:p>
            <a:pPr marL="375285" marR="5715" indent="-363220" algn="just">
              <a:lnSpc>
                <a:spcPct val="100000"/>
              </a:lnSpc>
              <a:spcBef>
                <a:spcPts val="5"/>
              </a:spcBef>
            </a:pP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enseñanza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historia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regional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local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tiene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importancia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axiológica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porque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promueve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los </a:t>
            </a:r>
            <a:r>
              <a:rPr sz="1200" dirty="0">
                <a:latin typeface="Times New Roman"/>
                <a:cs typeface="Times New Roman"/>
              </a:rPr>
              <a:t>valores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socioculturales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ya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son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conjunto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normas,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principios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creencias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rigen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el </a:t>
            </a:r>
            <a:r>
              <a:rPr sz="1200" dirty="0">
                <a:latin typeface="Times New Roman"/>
                <a:cs typeface="Times New Roman"/>
              </a:rPr>
              <a:t>comportamiento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ser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humano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dentro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sociedad,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hay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tener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cuenta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que </a:t>
            </a:r>
            <a:r>
              <a:rPr sz="1200" dirty="0">
                <a:latin typeface="Times New Roman"/>
                <a:cs typeface="Times New Roman"/>
              </a:rPr>
              <a:t>estos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son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aprendidos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manera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pasiva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desde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muy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temprana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edad,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ya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son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inculcados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dentro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núcleo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familiar,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siendo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ese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primer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contacto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tiene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cada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persona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sociedad.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Más </a:t>
            </a:r>
            <a:r>
              <a:rPr sz="1200" dirty="0">
                <a:latin typeface="Times New Roman"/>
                <a:cs typeface="Times New Roman"/>
              </a:rPr>
              <a:t>tarde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 siguen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aprendiendo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 lo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largo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 la vida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medida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ser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humano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interactúe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sociedad. En tanto,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axiología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sistema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formal para identificar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medir los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valores.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Es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estructura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valores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persona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le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brindo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personalidad,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sus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percepciones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spc="-50" dirty="0">
                <a:latin typeface="Times New Roman"/>
                <a:cs typeface="Times New Roman"/>
              </a:rPr>
              <a:t>y </a:t>
            </a:r>
            <a:r>
              <a:rPr sz="1200" spc="-10" dirty="0">
                <a:latin typeface="Times New Roman"/>
                <a:cs typeface="Times New Roman"/>
              </a:rPr>
              <a:t>decisiones.</a:t>
            </a:r>
            <a:endParaRPr sz="1200">
              <a:latin typeface="Times New Roman"/>
              <a:cs typeface="Times New Roman"/>
            </a:endParaRPr>
          </a:p>
          <a:p>
            <a:pPr marL="375285" marR="7620" indent="-36322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finalizar,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enseñanza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historia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regional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 local,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fórmula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permite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alumnado </a:t>
            </a:r>
            <a:r>
              <a:rPr sz="1200" dirty="0">
                <a:latin typeface="Times New Roman"/>
                <a:cs typeface="Times New Roman"/>
              </a:rPr>
              <a:t>valorar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tiene,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conocer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cuenta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tener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proyección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puede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tener.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importante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muestre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historia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tangible,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cognoscible,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mayoría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hechos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spc="-50" dirty="0">
                <a:latin typeface="Times New Roman"/>
                <a:cs typeface="Times New Roman"/>
              </a:rPr>
              <a:t>o </a:t>
            </a:r>
            <a:r>
              <a:rPr sz="1200" dirty="0">
                <a:latin typeface="Times New Roman"/>
                <a:cs typeface="Times New Roman"/>
              </a:rPr>
              <a:t>acontecimientos,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están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representados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fuentes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ellas,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pueden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reconstruir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procesos </a:t>
            </a:r>
            <a:r>
              <a:rPr sz="1200" dirty="0">
                <a:latin typeface="Times New Roman"/>
                <a:cs typeface="Times New Roman"/>
              </a:rPr>
              <a:t>históricos,</a:t>
            </a:r>
            <a:r>
              <a:rPr sz="1200" spc="3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</a:t>
            </a:r>
            <a:r>
              <a:rPr sz="1200" spc="3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solo</a:t>
            </a:r>
            <a:r>
              <a:rPr sz="1200" spc="3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3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3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3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ven</a:t>
            </a:r>
            <a:r>
              <a:rPr sz="1200" spc="3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3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grandiosos,</a:t>
            </a:r>
            <a:r>
              <a:rPr sz="1200" spc="3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también</a:t>
            </a:r>
            <a:r>
              <a:rPr sz="1200" spc="3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3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comunidades,</a:t>
            </a:r>
            <a:r>
              <a:rPr sz="1200" spc="3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4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los </a:t>
            </a:r>
            <a:r>
              <a:rPr sz="1200" dirty="0">
                <a:latin typeface="Times New Roman"/>
                <a:cs typeface="Times New Roman"/>
              </a:rPr>
              <a:t>personajes</a:t>
            </a:r>
            <a:r>
              <a:rPr sz="1200" spc="3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3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tienen</a:t>
            </a:r>
            <a:r>
              <a:rPr sz="1200" spc="3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trascendencia</a:t>
            </a:r>
            <a:r>
              <a:rPr sz="1200" spc="3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3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3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sectores:</a:t>
            </a:r>
            <a:r>
              <a:rPr sz="1200" spc="3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3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maestros,</a:t>
            </a:r>
            <a:r>
              <a:rPr sz="1200" spc="3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3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parteras,</a:t>
            </a:r>
            <a:r>
              <a:rPr sz="1200" spc="3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33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líderes </a:t>
            </a:r>
            <a:r>
              <a:rPr sz="1200" dirty="0">
                <a:latin typeface="Times New Roman"/>
                <a:cs typeface="Times New Roman"/>
              </a:rPr>
              <a:t>comunales.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preciso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aprenda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valorar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existe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alrededor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familias,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incluso, </a:t>
            </a:r>
            <a:r>
              <a:rPr sz="1200" dirty="0">
                <a:latin typeface="Times New Roman"/>
                <a:cs typeface="Times New Roman"/>
              </a:rPr>
              <a:t>dentro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ellas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mismas,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asumiendo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ser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humano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desenvuelve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siempre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dentro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un </a:t>
            </a:r>
            <a:r>
              <a:rPr sz="1200" dirty="0">
                <a:latin typeface="Times New Roman"/>
                <a:cs typeface="Times New Roman"/>
              </a:rPr>
              <a:t>contexto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social.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1382649" y="8256658"/>
            <a:ext cx="4159885" cy="687705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 marL="12700" marR="5080" algn="ctr">
              <a:lnSpc>
                <a:spcPts val="1440"/>
              </a:lnSpc>
              <a:spcBef>
                <a:spcPts val="15"/>
              </a:spcBef>
            </a:pPr>
            <a:r>
              <a:rPr sz="1200" b="1" dirty="0">
                <a:latin typeface="Times New Roman"/>
                <a:cs typeface="Times New Roman"/>
              </a:rPr>
              <a:t>La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Historia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Regional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y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Local: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Conocimientos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Esenciales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Dentro </a:t>
            </a:r>
            <a:r>
              <a:rPr sz="1200" b="1" dirty="0">
                <a:latin typeface="Times New Roman"/>
                <a:cs typeface="Times New Roman"/>
              </a:rPr>
              <a:t>de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la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Educación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spc="-20" dirty="0">
                <a:latin typeface="Times New Roman"/>
                <a:cs typeface="Times New Roman"/>
              </a:rPr>
              <a:t>Media</a:t>
            </a:r>
            <a:endParaRPr sz="1200">
              <a:latin typeface="Times New Roman"/>
              <a:cs typeface="Times New Roman"/>
            </a:endParaRPr>
          </a:p>
          <a:p>
            <a:pPr marL="2540" algn="ctr">
              <a:lnSpc>
                <a:spcPct val="100000"/>
              </a:lnSpc>
              <a:spcBef>
                <a:spcPts val="955"/>
              </a:spcBef>
            </a:pPr>
            <a:r>
              <a:rPr sz="1200" b="1" dirty="0">
                <a:latin typeface="Times New Roman"/>
                <a:cs typeface="Times New Roman"/>
              </a:rPr>
              <a:t>MSc</a:t>
            </a:r>
            <a:r>
              <a:rPr sz="1200" b="1" spc="-3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Jesús</a:t>
            </a:r>
            <a:r>
              <a:rPr sz="1200" b="1" spc="-4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Gerónimo</a:t>
            </a:r>
            <a:r>
              <a:rPr sz="1200" b="1" spc="-10" dirty="0">
                <a:latin typeface="Times New Roman"/>
                <a:cs typeface="Times New Roman"/>
              </a:rPr>
              <a:t> García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9" name="object 19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82905" rIns="0" bIns="0" rtlCol="0">
            <a:spAutoFit/>
          </a:bodyPr>
          <a:lstStyle/>
          <a:p>
            <a:pPr marL="146050">
              <a:lnSpc>
                <a:spcPts val="1410"/>
              </a:lnSpc>
            </a:pPr>
            <a:fld id="{81D60167-4931-47E6-BA6A-407CBD079E47}" type="slidenum">
              <a:rPr spc="-25" dirty="0"/>
              <a:t>189</a:t>
            </a:fld>
            <a:endParaRPr spc="-25" dirty="0"/>
          </a:p>
        </p:txBody>
      </p:sp>
      <p:grpSp>
        <p:nvGrpSpPr>
          <p:cNvPr id="20" name="Grupo 19">
            <a:extLst>
              <a:ext uri="{FF2B5EF4-FFF2-40B4-BE49-F238E27FC236}">
                <a16:creationId xmlns:a16="http://schemas.microsoft.com/office/drawing/2014/main" id="{31B06405-2E95-1E5A-0744-5614A317774A}"/>
              </a:ext>
            </a:extLst>
          </p:cNvPr>
          <p:cNvGrpSpPr/>
          <p:nvPr/>
        </p:nvGrpSpPr>
        <p:grpSpPr>
          <a:xfrm>
            <a:off x="95998" y="110491"/>
            <a:ext cx="6665976" cy="1452626"/>
            <a:chOff x="470065" y="1951410"/>
            <a:chExt cx="6665976" cy="1452626"/>
          </a:xfrm>
        </p:grpSpPr>
        <p:grpSp>
          <p:nvGrpSpPr>
            <p:cNvPr id="21" name="object 12">
              <a:extLst>
                <a:ext uri="{FF2B5EF4-FFF2-40B4-BE49-F238E27FC236}">
                  <a16:creationId xmlns:a16="http://schemas.microsoft.com/office/drawing/2014/main" id="{EFEEA138-875C-1523-BE9A-D0D392F5CB92}"/>
                </a:ext>
              </a:extLst>
            </p:cNvPr>
            <p:cNvGrpSpPr/>
            <p:nvPr/>
          </p:nvGrpSpPr>
          <p:grpSpPr>
            <a:xfrm>
              <a:off x="470065" y="1951664"/>
              <a:ext cx="6665976" cy="1452372"/>
              <a:chOff x="96011" y="115823"/>
              <a:chExt cx="6665976" cy="1452372"/>
            </a:xfrm>
          </p:grpSpPr>
          <p:pic>
            <p:nvPicPr>
              <p:cNvPr id="25" name="object 13">
                <a:extLst>
                  <a:ext uri="{FF2B5EF4-FFF2-40B4-BE49-F238E27FC236}">
                    <a16:creationId xmlns:a16="http://schemas.microsoft.com/office/drawing/2014/main" id="{7C2AFE09-6AF8-314C-6B6F-481045575D6F}"/>
                  </a:ext>
                </a:extLst>
              </p:cNvPr>
              <p:cNvPicPr/>
              <p:nvPr/>
            </p:nvPicPr>
            <p:blipFill>
              <a:blip r:embed="rId3" cstate="print"/>
              <a:stretch>
                <a:fillRect/>
              </a:stretch>
            </p:blipFill>
            <p:spPr>
              <a:xfrm>
                <a:off x="96011" y="115823"/>
                <a:ext cx="6665976" cy="1452372"/>
              </a:xfrm>
              <a:prstGeom prst="rect">
                <a:avLst/>
              </a:prstGeom>
            </p:spPr>
          </p:pic>
          <p:pic>
            <p:nvPicPr>
              <p:cNvPr id="26" name="object 14">
                <a:extLst>
                  <a:ext uri="{FF2B5EF4-FFF2-40B4-BE49-F238E27FC236}">
                    <a16:creationId xmlns:a16="http://schemas.microsoft.com/office/drawing/2014/main" id="{EC82E73F-67CB-8B3F-969C-5F14E0869D75}"/>
                  </a:ext>
                </a:extLst>
              </p:cNvPr>
              <p:cNvPicPr/>
              <p:nvPr/>
            </p:nvPicPr>
            <p:blipFill>
              <a:blip r:embed="rId4" cstate="print"/>
              <a:stretch>
                <a:fillRect/>
              </a:stretch>
            </p:blipFill>
            <p:spPr>
              <a:xfrm>
                <a:off x="142849" y="142875"/>
                <a:ext cx="6572275" cy="1358646"/>
              </a:xfrm>
              <a:prstGeom prst="rect">
                <a:avLst/>
              </a:prstGeom>
            </p:spPr>
          </p:pic>
          <p:sp>
            <p:nvSpPr>
              <p:cNvPr id="27" name="object 15">
                <a:extLst>
                  <a:ext uri="{FF2B5EF4-FFF2-40B4-BE49-F238E27FC236}">
                    <a16:creationId xmlns:a16="http://schemas.microsoft.com/office/drawing/2014/main" id="{808DDDD5-F712-CD10-B908-F8A7A32AF7BE}"/>
                  </a:ext>
                </a:extLst>
              </p:cNvPr>
              <p:cNvSpPr/>
              <p:nvPr/>
            </p:nvSpPr>
            <p:spPr>
              <a:xfrm>
                <a:off x="142849" y="142875"/>
                <a:ext cx="6572884" cy="1358900"/>
              </a:xfrm>
              <a:custGeom>
                <a:avLst/>
                <a:gdLst/>
                <a:ahLst/>
                <a:cxnLst/>
                <a:rect l="l" t="t" r="r" b="b"/>
                <a:pathLst>
                  <a:path w="6572884" h="1358900">
                    <a:moveTo>
                      <a:pt x="0" y="226441"/>
                    </a:moveTo>
                    <a:lnTo>
                      <a:pt x="4600" y="180795"/>
                    </a:lnTo>
                    <a:lnTo>
                      <a:pt x="17795" y="138285"/>
                    </a:lnTo>
                    <a:lnTo>
                      <a:pt x="38673" y="99820"/>
                    </a:lnTo>
                    <a:lnTo>
                      <a:pt x="66324" y="66309"/>
                    </a:lnTo>
                    <a:lnTo>
                      <a:pt x="99837" y="38663"/>
                    </a:lnTo>
                    <a:lnTo>
                      <a:pt x="138301" y="17789"/>
                    </a:lnTo>
                    <a:lnTo>
                      <a:pt x="180806" y="4599"/>
                    </a:lnTo>
                    <a:lnTo>
                      <a:pt x="226440" y="0"/>
                    </a:lnTo>
                    <a:lnTo>
                      <a:pt x="6345834" y="0"/>
                    </a:lnTo>
                    <a:lnTo>
                      <a:pt x="6391480" y="4599"/>
                    </a:lnTo>
                    <a:lnTo>
                      <a:pt x="6433990" y="17789"/>
                    </a:lnTo>
                    <a:lnTo>
                      <a:pt x="6472455" y="38663"/>
                    </a:lnTo>
                    <a:lnTo>
                      <a:pt x="6505965" y="66309"/>
                    </a:lnTo>
                    <a:lnTo>
                      <a:pt x="6533612" y="99820"/>
                    </a:lnTo>
                    <a:lnTo>
                      <a:pt x="6554485" y="138285"/>
                    </a:lnTo>
                    <a:lnTo>
                      <a:pt x="6567676" y="180795"/>
                    </a:lnTo>
                    <a:lnTo>
                      <a:pt x="6572275" y="226441"/>
                    </a:lnTo>
                    <a:lnTo>
                      <a:pt x="6572275" y="1132204"/>
                    </a:lnTo>
                    <a:lnTo>
                      <a:pt x="6567676" y="1177850"/>
                    </a:lnTo>
                    <a:lnTo>
                      <a:pt x="6554485" y="1220360"/>
                    </a:lnTo>
                    <a:lnTo>
                      <a:pt x="6533612" y="1258825"/>
                    </a:lnTo>
                    <a:lnTo>
                      <a:pt x="6505965" y="1292336"/>
                    </a:lnTo>
                    <a:lnTo>
                      <a:pt x="6472455" y="1319982"/>
                    </a:lnTo>
                    <a:lnTo>
                      <a:pt x="6433990" y="1340856"/>
                    </a:lnTo>
                    <a:lnTo>
                      <a:pt x="6391480" y="1354046"/>
                    </a:lnTo>
                    <a:lnTo>
                      <a:pt x="6345834" y="1358646"/>
                    </a:lnTo>
                    <a:lnTo>
                      <a:pt x="226440" y="1358646"/>
                    </a:lnTo>
                    <a:lnTo>
                      <a:pt x="180806" y="1354046"/>
                    </a:lnTo>
                    <a:lnTo>
                      <a:pt x="138301" y="1340856"/>
                    </a:lnTo>
                    <a:lnTo>
                      <a:pt x="99837" y="1319982"/>
                    </a:lnTo>
                    <a:lnTo>
                      <a:pt x="66324" y="1292336"/>
                    </a:lnTo>
                    <a:lnTo>
                      <a:pt x="38673" y="1258825"/>
                    </a:lnTo>
                    <a:lnTo>
                      <a:pt x="17795" y="1220360"/>
                    </a:lnTo>
                    <a:lnTo>
                      <a:pt x="4600" y="1177850"/>
                    </a:lnTo>
                    <a:lnTo>
                      <a:pt x="0" y="1132204"/>
                    </a:lnTo>
                    <a:lnTo>
                      <a:pt x="0" y="226441"/>
                    </a:lnTo>
                    <a:close/>
                  </a:path>
                </a:pathLst>
              </a:custGeom>
              <a:ln w="9525">
                <a:solidFill>
                  <a:srgbClr val="55CE74"/>
                </a:solidFill>
              </a:ln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pic>
            <p:nvPicPr>
              <p:cNvPr id="28" name="object 16">
                <a:extLst>
                  <a:ext uri="{FF2B5EF4-FFF2-40B4-BE49-F238E27FC236}">
                    <a16:creationId xmlns:a16="http://schemas.microsoft.com/office/drawing/2014/main" id="{9B73E09D-E9C2-75DE-7181-E981A6AAF3EE}"/>
                  </a:ext>
                </a:extLst>
              </p:cNvPr>
              <p:cNvPicPr/>
              <p:nvPr/>
            </p:nvPicPr>
            <p:blipFill>
              <a:blip r:embed="rId5" cstate="print"/>
              <a:stretch>
                <a:fillRect/>
              </a:stretch>
            </p:blipFill>
            <p:spPr>
              <a:xfrm>
                <a:off x="2500248" y="305930"/>
                <a:ext cx="1714500" cy="733945"/>
              </a:xfrm>
              <a:prstGeom prst="rect">
                <a:avLst/>
              </a:prstGeom>
            </p:spPr>
          </p:pic>
        </p:grpSp>
        <p:sp>
          <p:nvSpPr>
            <p:cNvPr id="22" name="object 16">
              <a:extLst>
                <a:ext uri="{FF2B5EF4-FFF2-40B4-BE49-F238E27FC236}">
                  <a16:creationId xmlns:a16="http://schemas.microsoft.com/office/drawing/2014/main" id="{28D9C0DD-0F6A-BB85-5217-403AEE5AF3D2}"/>
                </a:ext>
              </a:extLst>
            </p:cNvPr>
            <p:cNvSpPr txBox="1"/>
            <p:nvPr/>
          </p:nvSpPr>
          <p:spPr>
            <a:xfrm>
              <a:off x="2775727" y="2875716"/>
              <a:ext cx="3332858" cy="391795"/>
            </a:xfrm>
            <a:prstGeom prst="rect">
              <a:avLst/>
            </a:prstGeom>
            <a:noFill/>
          </p:spPr>
          <p:txBody>
            <a:bodyPr vert="horz" wrap="square" lIns="0" tIns="12700" rIns="0" bIns="0" rtlCol="0">
              <a:spAutoFit/>
            </a:bodyPr>
            <a:lstStyle/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Volumen 4,  Número 1  Enero a Julio 2021</a:t>
              </a:r>
            </a:p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Revista Semestral. Venezuela</a:t>
              </a:r>
              <a:endParaRPr sz="1200" dirty="0">
                <a:latin typeface="Arial"/>
                <a:cs typeface="Arial"/>
              </a:endParaRPr>
            </a:p>
          </p:txBody>
        </p:sp>
        <p:pic>
          <p:nvPicPr>
            <p:cNvPr id="23" name="object 25">
              <a:extLst>
                <a:ext uri="{FF2B5EF4-FFF2-40B4-BE49-F238E27FC236}">
                  <a16:creationId xmlns:a16="http://schemas.microsoft.com/office/drawing/2014/main" id="{9C32E6EF-E704-D17A-9E3F-C5BD902B6FE7}"/>
                </a:ext>
              </a:extLst>
            </p:cNvPr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470065" y="2027896"/>
              <a:ext cx="2305662" cy="1053903"/>
            </a:xfrm>
            <a:prstGeom prst="rect">
              <a:avLst/>
            </a:prstGeom>
          </p:spPr>
        </p:pic>
        <p:pic>
          <p:nvPicPr>
            <p:cNvPr id="24" name="object 31">
              <a:extLst>
                <a:ext uri="{FF2B5EF4-FFF2-40B4-BE49-F238E27FC236}">
                  <a16:creationId xmlns:a16="http://schemas.microsoft.com/office/drawing/2014/main" id="{352EFE1B-33EC-8846-00E5-7C22A91278BC}"/>
                </a:ext>
              </a:extLst>
            </p:cNvPr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4932681" y="1951410"/>
              <a:ext cx="1805304" cy="893889"/>
            </a:xfrm>
            <a:prstGeom prst="rect">
              <a:avLst/>
            </a:prstGeom>
          </p:spPr>
        </p:pic>
      </p:grpSp>
    </p:spTree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object 16"/>
          <p:cNvSpPr txBox="1"/>
          <p:nvPr/>
        </p:nvSpPr>
        <p:spPr>
          <a:xfrm>
            <a:off x="309282" y="1605694"/>
            <a:ext cx="6157595" cy="4642296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305"/>
              </a:spcBef>
            </a:pPr>
            <a:endParaRPr sz="1200" dirty="0">
              <a:latin typeface="Arial"/>
              <a:cs typeface="Arial"/>
            </a:endParaRPr>
          </a:p>
          <a:p>
            <a:pPr marL="486409">
              <a:lnSpc>
                <a:spcPct val="100000"/>
              </a:lnSpc>
            </a:pPr>
            <a:r>
              <a:rPr sz="1200" b="1" dirty="0">
                <a:latin typeface="Times New Roman"/>
                <a:cs typeface="Times New Roman"/>
              </a:rPr>
              <a:t>REFLEXIONES</a:t>
            </a:r>
            <a:r>
              <a:rPr sz="1200" b="1" spc="10" dirty="0">
                <a:latin typeface="Times New Roman"/>
                <a:cs typeface="Times New Roman"/>
              </a:rPr>
              <a:t> </a:t>
            </a:r>
            <a:r>
              <a:rPr sz="1200" b="1" spc="-30" dirty="0">
                <a:latin typeface="Times New Roman"/>
                <a:cs typeface="Times New Roman"/>
              </a:rPr>
              <a:t>INTERPRETATIVAS </a:t>
            </a:r>
            <a:r>
              <a:rPr sz="1200" b="1" dirty="0">
                <a:latin typeface="Times New Roman"/>
                <a:cs typeface="Times New Roman"/>
              </a:rPr>
              <a:t>SOBRE</a:t>
            </a:r>
            <a:r>
              <a:rPr sz="1200" b="1" spc="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LA</a:t>
            </a:r>
            <a:r>
              <a:rPr sz="1200" b="1" spc="-8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TEMÁTICA</a:t>
            </a:r>
            <a:r>
              <a:rPr sz="1200" b="1" spc="-6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</a:t>
            </a:r>
            <a:r>
              <a:rPr sz="1200" b="1" spc="10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ESTUDIO</a:t>
            </a:r>
            <a:endParaRPr sz="1200" dirty="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60"/>
              </a:spcBef>
            </a:pPr>
            <a:endParaRPr sz="1200" dirty="0">
              <a:latin typeface="Times New Roman"/>
              <a:cs typeface="Times New Roman"/>
            </a:endParaRPr>
          </a:p>
          <a:p>
            <a:pPr marL="375285" marR="8255" indent="-36322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Reflexionar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sobre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algunos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puntos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son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primordiales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vida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cotidiana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tarea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resulta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derivación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realidades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vividas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transcurso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este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abordaje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tan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inquietante, </a:t>
            </a:r>
            <a:r>
              <a:rPr sz="1200" dirty="0">
                <a:latin typeface="Times New Roman"/>
                <a:cs typeface="Times New Roman"/>
              </a:rPr>
              <a:t>donde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todos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cada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uno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sujetos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abordados,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coinciden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educación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apoyada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en </a:t>
            </a:r>
            <a:r>
              <a:rPr sz="1200" dirty="0">
                <a:latin typeface="Times New Roman"/>
                <a:cs typeface="Times New Roman"/>
              </a:rPr>
              <a:t>principios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morales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constituye,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fundamento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toda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sociedad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bien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construida,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indispensable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logro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bien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común.</a:t>
            </a:r>
            <a:endParaRPr sz="1200" dirty="0">
              <a:latin typeface="Times New Roman"/>
              <a:cs typeface="Times New Roman"/>
            </a:endParaRPr>
          </a:p>
          <a:p>
            <a:pPr marL="375285" marR="5715" indent="-363220" algn="just">
              <a:lnSpc>
                <a:spcPct val="100000"/>
              </a:lnSpc>
              <a:spcBef>
                <a:spcPts val="5"/>
              </a:spcBef>
            </a:pPr>
            <a:r>
              <a:rPr sz="1200" dirty="0">
                <a:latin typeface="Times New Roman"/>
                <a:cs typeface="Times New Roman"/>
              </a:rPr>
              <a:t>Otra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reflexión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emerge,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referente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docentes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punto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referencia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autoestima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spc="-50" dirty="0">
                <a:latin typeface="Times New Roman"/>
                <a:cs typeface="Times New Roman"/>
              </a:rPr>
              <a:t>y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formación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personalidad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fundada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ejemplo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praxis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social.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Estos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valores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transforman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virtudes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esfuerzo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personal,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también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después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uso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razón,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tanto </a:t>
            </a:r>
            <a:r>
              <a:rPr sz="1200" dirty="0">
                <a:latin typeface="Times New Roman"/>
                <a:cs typeface="Times New Roman"/>
              </a:rPr>
              <a:t>aprenden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distinguir,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cuando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hay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orden,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correcto.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consecuencia,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actores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hecho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pedagógico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son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protagonistas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estas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breves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reflexiones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cada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contexto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ámbito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educativo.</a:t>
            </a:r>
            <a:endParaRPr sz="1200" dirty="0">
              <a:latin typeface="Times New Roman"/>
              <a:cs typeface="Times New Roman"/>
            </a:endParaRPr>
          </a:p>
          <a:p>
            <a:pPr marL="375285" marR="5080" indent="-36322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consiguiente,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debe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ver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aprendizaje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solo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proceso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intelectual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desarrollo </a:t>
            </a:r>
            <a:r>
              <a:rPr sz="1200" dirty="0">
                <a:latin typeface="Times New Roman"/>
                <a:cs typeface="Times New Roman"/>
              </a:rPr>
              <a:t>potencialidades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inteligencia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capacidades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cognitivas,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sino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enseña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también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afectividad,</a:t>
            </a:r>
            <a:r>
              <a:rPr sz="1200" spc="16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desarrollará</a:t>
            </a:r>
            <a:r>
              <a:rPr sz="1200" spc="16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6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inteligencia</a:t>
            </a:r>
            <a:r>
              <a:rPr sz="1200" spc="17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emocional</a:t>
            </a:r>
            <a:r>
              <a:rPr sz="1200" spc="18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6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17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capacidades</a:t>
            </a:r>
            <a:r>
              <a:rPr sz="1200" spc="17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superiores</a:t>
            </a:r>
            <a:r>
              <a:rPr sz="1200" spc="160" dirty="0">
                <a:latin typeface="Times New Roman"/>
                <a:cs typeface="Times New Roman"/>
              </a:rPr>
              <a:t>  </a:t>
            </a:r>
            <a:r>
              <a:rPr sz="1200" spc="-25" dirty="0">
                <a:latin typeface="Times New Roman"/>
                <a:cs typeface="Times New Roman"/>
              </a:rPr>
              <a:t>de </a:t>
            </a:r>
            <a:r>
              <a:rPr sz="1200" dirty="0">
                <a:latin typeface="Times New Roman"/>
                <a:cs typeface="Times New Roman"/>
              </a:rPr>
              <a:t>socialización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individuo,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capacidad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entrega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altruismo,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-5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espiritualidad.</a:t>
            </a:r>
            <a:endParaRPr sz="1200" dirty="0">
              <a:latin typeface="Times New Roman"/>
              <a:cs typeface="Times New Roman"/>
            </a:endParaRPr>
          </a:p>
          <a:p>
            <a:pPr marL="375285" marR="5715" indent="-36322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Finalmente,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secreto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buena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educación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está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armonía,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auténtica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adaptación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 </a:t>
            </a:r>
            <a:r>
              <a:rPr sz="1200" dirty="0">
                <a:latin typeface="Times New Roman"/>
                <a:cs typeface="Times New Roman"/>
              </a:rPr>
              <a:t>todos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valores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siguiendo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jerarquía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establecida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según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propia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naturaleza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hombre. </a:t>
            </a:r>
            <a:r>
              <a:rPr sz="1200" dirty="0">
                <a:latin typeface="Times New Roman"/>
                <a:cs typeface="Times New Roman"/>
              </a:rPr>
              <a:t>Hay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jerarquía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valores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jerarquía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educación,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cumplimiento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esos </a:t>
            </a:r>
            <a:r>
              <a:rPr sz="1200" dirty="0">
                <a:latin typeface="Times New Roman"/>
                <a:cs typeface="Times New Roman"/>
              </a:rPr>
              <a:t>valores.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crisis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valores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refiere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esto: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vivimos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crisis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ser,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razón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spc="-50" dirty="0">
                <a:latin typeface="Times New Roman"/>
                <a:cs typeface="Times New Roman"/>
              </a:rPr>
              <a:t>y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sentido;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vivimos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sociedad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invertido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jerarquía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valores.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clave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está,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educación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propicia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necesita,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decir,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basada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prioridad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para </a:t>
            </a:r>
            <a:r>
              <a:rPr sz="1200" dirty="0">
                <a:latin typeface="Times New Roman"/>
                <a:cs typeface="Times New Roman"/>
              </a:rPr>
              <a:t>crecer como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humano,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ciudadano,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ser</a:t>
            </a:r>
            <a:endParaRPr sz="1200" dirty="0">
              <a:latin typeface="Times New Roman"/>
              <a:cs typeface="Times New Roman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1236065" y="8261840"/>
            <a:ext cx="4304030" cy="77724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ts val="1410"/>
              </a:lnSpc>
            </a:pPr>
            <a:r>
              <a:rPr sz="1200" b="1" dirty="0">
                <a:latin typeface="Times New Roman"/>
                <a:cs typeface="Times New Roman"/>
              </a:rPr>
              <a:t>Educación</a:t>
            </a:r>
            <a:r>
              <a:rPr sz="1200" b="1" spc="-6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Universitaria: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Una</a:t>
            </a:r>
            <a:r>
              <a:rPr sz="1200" b="1" spc="-4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Hermeneusis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Fenomenológica</a:t>
            </a:r>
            <a:r>
              <a:rPr sz="1200" b="1" spc="-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</a:t>
            </a:r>
            <a:r>
              <a:rPr sz="1200" b="1" spc="-55" dirty="0">
                <a:latin typeface="Times New Roman"/>
                <a:cs typeface="Times New Roman"/>
              </a:rPr>
              <a:t> </a:t>
            </a:r>
            <a:r>
              <a:rPr sz="1200" b="1" spc="-25" dirty="0">
                <a:latin typeface="Times New Roman"/>
                <a:cs typeface="Times New Roman"/>
              </a:rPr>
              <a:t>la</a:t>
            </a:r>
            <a:endParaRPr sz="1200">
              <a:latin typeface="Times New Roman"/>
              <a:cs typeface="Times New Roman"/>
            </a:endParaRPr>
          </a:p>
          <a:p>
            <a:pPr marL="352425" marR="342265" algn="ctr">
              <a:lnSpc>
                <a:spcPts val="1400"/>
              </a:lnSpc>
              <a:spcBef>
                <a:spcPts val="80"/>
              </a:spcBef>
            </a:pPr>
            <a:r>
              <a:rPr sz="1200" b="1" dirty="0">
                <a:latin typeface="Times New Roman"/>
                <a:cs typeface="Times New Roman"/>
              </a:rPr>
              <a:t>Calidad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Humana</a:t>
            </a:r>
            <a:r>
              <a:rPr sz="1200" b="1" spc="-3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los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Egresados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del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Área de</a:t>
            </a:r>
            <a:r>
              <a:rPr sz="1200" b="1" spc="-10" dirty="0">
                <a:latin typeface="Times New Roman"/>
                <a:cs typeface="Times New Roman"/>
              </a:rPr>
              <a:t> Ciencias </a:t>
            </a:r>
            <a:r>
              <a:rPr sz="1200" b="1" dirty="0">
                <a:latin typeface="Times New Roman"/>
                <a:cs typeface="Times New Roman"/>
              </a:rPr>
              <a:t>Económicas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la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Universidad</a:t>
            </a:r>
            <a:r>
              <a:rPr sz="1200" b="1" spc="-5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“Rómulo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Gallegos</a:t>
            </a:r>
            <a:endParaRPr sz="1200">
              <a:latin typeface="Times New Roman"/>
              <a:cs typeface="Times New Roman"/>
            </a:endParaRPr>
          </a:p>
          <a:p>
            <a:pPr marL="223520" algn="ctr">
              <a:lnSpc>
                <a:spcPct val="100000"/>
              </a:lnSpc>
              <a:spcBef>
                <a:spcPts val="265"/>
              </a:spcBef>
            </a:pPr>
            <a:r>
              <a:rPr sz="1200" b="1" spc="-35" dirty="0">
                <a:latin typeface="Times New Roman"/>
                <a:cs typeface="Times New Roman"/>
              </a:rPr>
              <a:t>Dr.</a:t>
            </a:r>
            <a:r>
              <a:rPr sz="1200" b="1" spc="-4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Rolando</a:t>
            </a:r>
            <a:r>
              <a:rPr sz="1200" b="1" spc="-8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Allexer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Castillo</a:t>
            </a:r>
            <a:r>
              <a:rPr sz="1200" b="1" spc="-50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Villanueva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9" name="object 19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51544" rIns="0" bIns="0" rtlCol="0">
            <a:spAutoFit/>
          </a:bodyPr>
          <a:lstStyle/>
          <a:p>
            <a:pPr marL="252095">
              <a:lnSpc>
                <a:spcPts val="1410"/>
              </a:lnSpc>
            </a:pPr>
            <a:fld id="{81D60167-4931-47E6-BA6A-407CBD079E47}" type="slidenum">
              <a:rPr b="1" spc="-25" dirty="0">
                <a:latin typeface="Times New Roman"/>
                <a:cs typeface="Times New Roman"/>
              </a:rPr>
              <a:t>19</a:t>
            </a:fld>
            <a:endParaRPr b="1" spc="-25" dirty="0">
              <a:latin typeface="Times New Roman"/>
              <a:cs typeface="Times New Roman"/>
            </a:endParaRPr>
          </a:p>
        </p:txBody>
      </p:sp>
      <p:grpSp>
        <p:nvGrpSpPr>
          <p:cNvPr id="20" name="Grupo 19">
            <a:extLst>
              <a:ext uri="{FF2B5EF4-FFF2-40B4-BE49-F238E27FC236}">
                <a16:creationId xmlns:a16="http://schemas.microsoft.com/office/drawing/2014/main" id="{253870F6-445A-DCD3-3FB5-27B097284EC4}"/>
              </a:ext>
            </a:extLst>
          </p:cNvPr>
          <p:cNvGrpSpPr/>
          <p:nvPr/>
        </p:nvGrpSpPr>
        <p:grpSpPr>
          <a:xfrm>
            <a:off x="192024" y="99280"/>
            <a:ext cx="6472351" cy="1452626"/>
            <a:chOff x="470065" y="1951410"/>
            <a:chExt cx="6665976" cy="1452626"/>
          </a:xfrm>
        </p:grpSpPr>
        <p:grpSp>
          <p:nvGrpSpPr>
            <p:cNvPr id="21" name="object 12">
              <a:extLst>
                <a:ext uri="{FF2B5EF4-FFF2-40B4-BE49-F238E27FC236}">
                  <a16:creationId xmlns:a16="http://schemas.microsoft.com/office/drawing/2014/main" id="{6C483B56-36FA-382C-7BA7-5791246D9A2D}"/>
                </a:ext>
              </a:extLst>
            </p:cNvPr>
            <p:cNvGrpSpPr/>
            <p:nvPr/>
          </p:nvGrpSpPr>
          <p:grpSpPr>
            <a:xfrm>
              <a:off x="470065" y="1951664"/>
              <a:ext cx="6665976" cy="1452372"/>
              <a:chOff x="96011" y="115823"/>
              <a:chExt cx="6665976" cy="1452372"/>
            </a:xfrm>
          </p:grpSpPr>
          <p:pic>
            <p:nvPicPr>
              <p:cNvPr id="25" name="object 13">
                <a:extLst>
                  <a:ext uri="{FF2B5EF4-FFF2-40B4-BE49-F238E27FC236}">
                    <a16:creationId xmlns:a16="http://schemas.microsoft.com/office/drawing/2014/main" id="{C4088CB5-EEE6-ED68-138E-4F2F213AFF9E}"/>
                  </a:ext>
                </a:extLst>
              </p:cNvPr>
              <p:cNvPicPr/>
              <p:nvPr/>
            </p:nvPicPr>
            <p:blipFill>
              <a:blip r:embed="rId2" cstate="print"/>
              <a:stretch>
                <a:fillRect/>
              </a:stretch>
            </p:blipFill>
            <p:spPr>
              <a:xfrm>
                <a:off x="96011" y="115823"/>
                <a:ext cx="6665976" cy="1452372"/>
              </a:xfrm>
              <a:prstGeom prst="rect">
                <a:avLst/>
              </a:prstGeom>
            </p:spPr>
          </p:pic>
          <p:pic>
            <p:nvPicPr>
              <p:cNvPr id="26" name="object 14">
                <a:extLst>
                  <a:ext uri="{FF2B5EF4-FFF2-40B4-BE49-F238E27FC236}">
                    <a16:creationId xmlns:a16="http://schemas.microsoft.com/office/drawing/2014/main" id="{544FA99D-1D12-C7D3-D802-C2FFA0DC1442}"/>
                  </a:ext>
                </a:extLst>
              </p:cNvPr>
              <p:cNvPicPr/>
              <p:nvPr/>
            </p:nvPicPr>
            <p:blipFill>
              <a:blip r:embed="rId3" cstate="print"/>
              <a:stretch>
                <a:fillRect/>
              </a:stretch>
            </p:blipFill>
            <p:spPr>
              <a:xfrm>
                <a:off x="142849" y="142875"/>
                <a:ext cx="6572275" cy="1358646"/>
              </a:xfrm>
              <a:prstGeom prst="rect">
                <a:avLst/>
              </a:prstGeom>
            </p:spPr>
          </p:pic>
          <p:sp>
            <p:nvSpPr>
              <p:cNvPr id="27" name="object 15">
                <a:extLst>
                  <a:ext uri="{FF2B5EF4-FFF2-40B4-BE49-F238E27FC236}">
                    <a16:creationId xmlns:a16="http://schemas.microsoft.com/office/drawing/2014/main" id="{3F7077D2-5A53-7AEF-44C4-54827823E07C}"/>
                  </a:ext>
                </a:extLst>
              </p:cNvPr>
              <p:cNvSpPr/>
              <p:nvPr/>
            </p:nvSpPr>
            <p:spPr>
              <a:xfrm>
                <a:off x="142849" y="142875"/>
                <a:ext cx="6572884" cy="1358900"/>
              </a:xfrm>
              <a:custGeom>
                <a:avLst/>
                <a:gdLst/>
                <a:ahLst/>
                <a:cxnLst/>
                <a:rect l="l" t="t" r="r" b="b"/>
                <a:pathLst>
                  <a:path w="6572884" h="1358900">
                    <a:moveTo>
                      <a:pt x="0" y="226441"/>
                    </a:moveTo>
                    <a:lnTo>
                      <a:pt x="4600" y="180795"/>
                    </a:lnTo>
                    <a:lnTo>
                      <a:pt x="17795" y="138285"/>
                    </a:lnTo>
                    <a:lnTo>
                      <a:pt x="38673" y="99820"/>
                    </a:lnTo>
                    <a:lnTo>
                      <a:pt x="66324" y="66309"/>
                    </a:lnTo>
                    <a:lnTo>
                      <a:pt x="99837" y="38663"/>
                    </a:lnTo>
                    <a:lnTo>
                      <a:pt x="138301" y="17789"/>
                    </a:lnTo>
                    <a:lnTo>
                      <a:pt x="180806" y="4599"/>
                    </a:lnTo>
                    <a:lnTo>
                      <a:pt x="226440" y="0"/>
                    </a:lnTo>
                    <a:lnTo>
                      <a:pt x="6345834" y="0"/>
                    </a:lnTo>
                    <a:lnTo>
                      <a:pt x="6391480" y="4599"/>
                    </a:lnTo>
                    <a:lnTo>
                      <a:pt x="6433990" y="17789"/>
                    </a:lnTo>
                    <a:lnTo>
                      <a:pt x="6472455" y="38663"/>
                    </a:lnTo>
                    <a:lnTo>
                      <a:pt x="6505965" y="66309"/>
                    </a:lnTo>
                    <a:lnTo>
                      <a:pt x="6533612" y="99820"/>
                    </a:lnTo>
                    <a:lnTo>
                      <a:pt x="6554485" y="138285"/>
                    </a:lnTo>
                    <a:lnTo>
                      <a:pt x="6567676" y="180795"/>
                    </a:lnTo>
                    <a:lnTo>
                      <a:pt x="6572275" y="226441"/>
                    </a:lnTo>
                    <a:lnTo>
                      <a:pt x="6572275" y="1132204"/>
                    </a:lnTo>
                    <a:lnTo>
                      <a:pt x="6567676" y="1177850"/>
                    </a:lnTo>
                    <a:lnTo>
                      <a:pt x="6554485" y="1220360"/>
                    </a:lnTo>
                    <a:lnTo>
                      <a:pt x="6533612" y="1258825"/>
                    </a:lnTo>
                    <a:lnTo>
                      <a:pt x="6505965" y="1292336"/>
                    </a:lnTo>
                    <a:lnTo>
                      <a:pt x="6472455" y="1319982"/>
                    </a:lnTo>
                    <a:lnTo>
                      <a:pt x="6433990" y="1340856"/>
                    </a:lnTo>
                    <a:lnTo>
                      <a:pt x="6391480" y="1354046"/>
                    </a:lnTo>
                    <a:lnTo>
                      <a:pt x="6345834" y="1358646"/>
                    </a:lnTo>
                    <a:lnTo>
                      <a:pt x="226440" y="1358646"/>
                    </a:lnTo>
                    <a:lnTo>
                      <a:pt x="180806" y="1354046"/>
                    </a:lnTo>
                    <a:lnTo>
                      <a:pt x="138301" y="1340856"/>
                    </a:lnTo>
                    <a:lnTo>
                      <a:pt x="99837" y="1319982"/>
                    </a:lnTo>
                    <a:lnTo>
                      <a:pt x="66324" y="1292336"/>
                    </a:lnTo>
                    <a:lnTo>
                      <a:pt x="38673" y="1258825"/>
                    </a:lnTo>
                    <a:lnTo>
                      <a:pt x="17795" y="1220360"/>
                    </a:lnTo>
                    <a:lnTo>
                      <a:pt x="4600" y="1177850"/>
                    </a:lnTo>
                    <a:lnTo>
                      <a:pt x="0" y="1132204"/>
                    </a:lnTo>
                    <a:lnTo>
                      <a:pt x="0" y="226441"/>
                    </a:lnTo>
                    <a:close/>
                  </a:path>
                </a:pathLst>
              </a:custGeom>
              <a:ln w="9525">
                <a:solidFill>
                  <a:srgbClr val="55CE74"/>
                </a:solidFill>
              </a:ln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pic>
            <p:nvPicPr>
              <p:cNvPr id="28" name="object 16">
                <a:extLst>
                  <a:ext uri="{FF2B5EF4-FFF2-40B4-BE49-F238E27FC236}">
                    <a16:creationId xmlns:a16="http://schemas.microsoft.com/office/drawing/2014/main" id="{7304A335-CF3D-373F-6032-2F22D7A8FF45}"/>
                  </a:ext>
                </a:extLst>
              </p:cNvPr>
              <p:cNvPicPr/>
              <p:nvPr/>
            </p:nvPicPr>
            <p:blipFill>
              <a:blip r:embed="rId4" cstate="print"/>
              <a:stretch>
                <a:fillRect/>
              </a:stretch>
            </p:blipFill>
            <p:spPr>
              <a:xfrm>
                <a:off x="2500248" y="305930"/>
                <a:ext cx="1714500" cy="733945"/>
              </a:xfrm>
              <a:prstGeom prst="rect">
                <a:avLst/>
              </a:prstGeom>
            </p:spPr>
          </p:pic>
        </p:grpSp>
        <p:sp>
          <p:nvSpPr>
            <p:cNvPr id="22" name="object 16">
              <a:extLst>
                <a:ext uri="{FF2B5EF4-FFF2-40B4-BE49-F238E27FC236}">
                  <a16:creationId xmlns:a16="http://schemas.microsoft.com/office/drawing/2014/main" id="{973BA7D3-1CED-5430-B22A-82D9A1493E32}"/>
                </a:ext>
              </a:extLst>
            </p:cNvPr>
            <p:cNvSpPr txBox="1"/>
            <p:nvPr/>
          </p:nvSpPr>
          <p:spPr>
            <a:xfrm>
              <a:off x="2775727" y="2875716"/>
              <a:ext cx="3332858" cy="391795"/>
            </a:xfrm>
            <a:prstGeom prst="rect">
              <a:avLst/>
            </a:prstGeom>
            <a:noFill/>
          </p:spPr>
          <p:txBody>
            <a:bodyPr vert="horz" wrap="square" lIns="0" tIns="12700" rIns="0" bIns="0" rtlCol="0">
              <a:spAutoFit/>
            </a:bodyPr>
            <a:lstStyle/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Volumen 4,  Número 1  Enero a Julio 2021</a:t>
              </a:r>
            </a:p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Revista Semestral. Venezuela</a:t>
              </a:r>
              <a:endParaRPr sz="1200" dirty="0">
                <a:latin typeface="Arial"/>
                <a:cs typeface="Arial"/>
              </a:endParaRPr>
            </a:p>
          </p:txBody>
        </p:sp>
        <p:pic>
          <p:nvPicPr>
            <p:cNvPr id="23" name="object 25">
              <a:extLst>
                <a:ext uri="{FF2B5EF4-FFF2-40B4-BE49-F238E27FC236}">
                  <a16:creationId xmlns:a16="http://schemas.microsoft.com/office/drawing/2014/main" id="{5EE593AC-3B45-3026-1240-CC5EA3D96504}"/>
                </a:ext>
              </a:extLst>
            </p:cNvPr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470065" y="2027896"/>
              <a:ext cx="2305662" cy="1053903"/>
            </a:xfrm>
            <a:prstGeom prst="rect">
              <a:avLst/>
            </a:prstGeom>
          </p:spPr>
        </p:pic>
        <p:pic>
          <p:nvPicPr>
            <p:cNvPr id="24" name="object 31">
              <a:extLst>
                <a:ext uri="{FF2B5EF4-FFF2-40B4-BE49-F238E27FC236}">
                  <a16:creationId xmlns:a16="http://schemas.microsoft.com/office/drawing/2014/main" id="{DA69DBD3-9B81-9710-EA33-1B533E5C2066}"/>
                </a:ext>
              </a:extLst>
            </p:cNvPr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4932681" y="1951410"/>
              <a:ext cx="1805304" cy="893889"/>
            </a:xfrm>
            <a:prstGeom prst="rect">
              <a:avLst/>
            </a:prstGeom>
          </p:spPr>
        </p:pic>
      </p:grpSp>
    </p:spTree>
  </p:cSld>
  <p:clrMapOvr>
    <a:masterClrMapping/>
  </p:clrMapOvr>
</p:sld>
</file>

<file path=ppt/slides/slide1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94485" y="115823"/>
            <a:ext cx="6669405" cy="8926195"/>
            <a:chOff x="94485" y="115823"/>
            <a:chExt cx="6669405" cy="8926195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204216" y="8651747"/>
              <a:ext cx="6518148" cy="158496"/>
            </a:xfrm>
            <a:prstGeom prst="rect">
              <a:avLst/>
            </a:prstGeom>
          </p:spPr>
        </p:pic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96012" y="115823"/>
              <a:ext cx="6665976" cy="1452372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42849" y="142875"/>
              <a:ext cx="6572275" cy="1358646"/>
            </a:xfrm>
            <a:prstGeom prst="rect">
              <a:avLst/>
            </a:prstGeom>
          </p:spPr>
        </p:pic>
        <p:sp>
          <p:nvSpPr>
            <p:cNvPr id="6" name="object 6"/>
            <p:cNvSpPr/>
            <p:nvPr/>
          </p:nvSpPr>
          <p:spPr>
            <a:xfrm>
              <a:off x="142849" y="142875"/>
              <a:ext cx="6572884" cy="1358900"/>
            </a:xfrm>
            <a:custGeom>
              <a:avLst/>
              <a:gdLst/>
              <a:ahLst/>
              <a:cxnLst/>
              <a:rect l="l" t="t" r="r" b="b"/>
              <a:pathLst>
                <a:path w="6572884" h="1358900">
                  <a:moveTo>
                    <a:pt x="0" y="226441"/>
                  </a:moveTo>
                  <a:lnTo>
                    <a:pt x="4600" y="180795"/>
                  </a:lnTo>
                  <a:lnTo>
                    <a:pt x="17795" y="138285"/>
                  </a:lnTo>
                  <a:lnTo>
                    <a:pt x="38673" y="99820"/>
                  </a:lnTo>
                  <a:lnTo>
                    <a:pt x="66324" y="66309"/>
                  </a:lnTo>
                  <a:lnTo>
                    <a:pt x="99837" y="38663"/>
                  </a:lnTo>
                  <a:lnTo>
                    <a:pt x="138301" y="17789"/>
                  </a:lnTo>
                  <a:lnTo>
                    <a:pt x="180806" y="4599"/>
                  </a:lnTo>
                  <a:lnTo>
                    <a:pt x="226440" y="0"/>
                  </a:lnTo>
                  <a:lnTo>
                    <a:pt x="6345834" y="0"/>
                  </a:lnTo>
                  <a:lnTo>
                    <a:pt x="6391480" y="4599"/>
                  </a:lnTo>
                  <a:lnTo>
                    <a:pt x="6433990" y="17789"/>
                  </a:lnTo>
                  <a:lnTo>
                    <a:pt x="6472455" y="38663"/>
                  </a:lnTo>
                  <a:lnTo>
                    <a:pt x="6505965" y="66309"/>
                  </a:lnTo>
                  <a:lnTo>
                    <a:pt x="6533612" y="99820"/>
                  </a:lnTo>
                  <a:lnTo>
                    <a:pt x="6554485" y="138285"/>
                  </a:lnTo>
                  <a:lnTo>
                    <a:pt x="6567676" y="180795"/>
                  </a:lnTo>
                  <a:lnTo>
                    <a:pt x="6572275" y="226441"/>
                  </a:lnTo>
                  <a:lnTo>
                    <a:pt x="6572275" y="1132204"/>
                  </a:lnTo>
                  <a:lnTo>
                    <a:pt x="6567676" y="1177850"/>
                  </a:lnTo>
                  <a:lnTo>
                    <a:pt x="6554485" y="1220360"/>
                  </a:lnTo>
                  <a:lnTo>
                    <a:pt x="6533612" y="1258825"/>
                  </a:lnTo>
                  <a:lnTo>
                    <a:pt x="6505965" y="1292336"/>
                  </a:lnTo>
                  <a:lnTo>
                    <a:pt x="6472455" y="1319982"/>
                  </a:lnTo>
                  <a:lnTo>
                    <a:pt x="6433990" y="1340856"/>
                  </a:lnTo>
                  <a:lnTo>
                    <a:pt x="6391480" y="1354046"/>
                  </a:lnTo>
                  <a:lnTo>
                    <a:pt x="6345834" y="1358646"/>
                  </a:lnTo>
                  <a:lnTo>
                    <a:pt x="226440" y="1358646"/>
                  </a:lnTo>
                  <a:lnTo>
                    <a:pt x="180806" y="1354046"/>
                  </a:lnTo>
                  <a:lnTo>
                    <a:pt x="138301" y="1340856"/>
                  </a:lnTo>
                  <a:lnTo>
                    <a:pt x="99837" y="1319982"/>
                  </a:lnTo>
                  <a:lnTo>
                    <a:pt x="66324" y="1292336"/>
                  </a:lnTo>
                  <a:lnTo>
                    <a:pt x="38673" y="1258825"/>
                  </a:lnTo>
                  <a:lnTo>
                    <a:pt x="17795" y="1220360"/>
                  </a:lnTo>
                  <a:lnTo>
                    <a:pt x="4600" y="1177850"/>
                  </a:lnTo>
                  <a:lnTo>
                    <a:pt x="0" y="1132204"/>
                  </a:lnTo>
                  <a:lnTo>
                    <a:pt x="0" y="226441"/>
                  </a:lnTo>
                  <a:close/>
                </a:path>
              </a:pathLst>
            </a:custGeom>
            <a:ln w="9525">
              <a:solidFill>
                <a:srgbClr val="55CE7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" name="object 7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2500248" y="305930"/>
              <a:ext cx="1714500" cy="733945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2738628" y="1024127"/>
              <a:ext cx="320039" cy="371855"/>
            </a:xfrm>
            <a:prstGeom prst="rect">
              <a:avLst/>
            </a:prstGeom>
          </p:spPr>
        </p:pic>
        <p:pic>
          <p:nvPicPr>
            <p:cNvPr id="9" name="object 9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2823972" y="1024127"/>
              <a:ext cx="1812036" cy="371855"/>
            </a:xfrm>
            <a:prstGeom prst="rect">
              <a:avLst/>
            </a:prstGeom>
          </p:spPr>
        </p:pic>
        <p:pic>
          <p:nvPicPr>
            <p:cNvPr id="10" name="object 10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4401312" y="1024127"/>
              <a:ext cx="1235964" cy="371855"/>
            </a:xfrm>
            <a:prstGeom prst="rect">
              <a:avLst/>
            </a:prstGeom>
          </p:spPr>
        </p:pic>
        <p:pic>
          <p:nvPicPr>
            <p:cNvPr id="11" name="object 11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5402580" y="1024127"/>
              <a:ext cx="576072" cy="371855"/>
            </a:xfrm>
            <a:prstGeom prst="rect">
              <a:avLst/>
            </a:prstGeom>
          </p:spPr>
        </p:pic>
        <p:pic>
          <p:nvPicPr>
            <p:cNvPr id="12" name="object 12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3169920" y="1207007"/>
              <a:ext cx="1546859" cy="371855"/>
            </a:xfrm>
            <a:prstGeom prst="rect">
              <a:avLst/>
            </a:prstGeom>
          </p:spPr>
        </p:pic>
        <p:pic>
          <p:nvPicPr>
            <p:cNvPr id="13" name="object 13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4482083" y="1207007"/>
              <a:ext cx="284988" cy="371855"/>
            </a:xfrm>
            <a:prstGeom prst="rect">
              <a:avLst/>
            </a:prstGeom>
          </p:spPr>
        </p:pic>
        <p:pic>
          <p:nvPicPr>
            <p:cNvPr id="14" name="object 14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4571999" y="1207007"/>
              <a:ext cx="1013460" cy="371855"/>
            </a:xfrm>
            <a:prstGeom prst="rect">
              <a:avLst/>
            </a:prstGeom>
          </p:spPr>
        </p:pic>
        <p:pic>
          <p:nvPicPr>
            <p:cNvPr id="15" name="object 15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324612" y="234695"/>
              <a:ext cx="1719072" cy="1341120"/>
            </a:xfrm>
            <a:prstGeom prst="rect">
              <a:avLst/>
            </a:prstGeom>
          </p:spPr>
        </p:pic>
        <p:pic>
          <p:nvPicPr>
            <p:cNvPr id="16" name="object 16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5606795" y="8193022"/>
              <a:ext cx="1092707" cy="848868"/>
            </a:xfrm>
            <a:prstGeom prst="rect">
              <a:avLst/>
            </a:prstGeom>
          </p:spPr>
        </p:pic>
        <p:pic>
          <p:nvPicPr>
            <p:cNvPr id="17" name="object 17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109728" y="8193022"/>
              <a:ext cx="1092708" cy="848868"/>
            </a:xfrm>
            <a:prstGeom prst="rect">
              <a:avLst/>
            </a:prstGeom>
          </p:spPr>
        </p:pic>
        <p:pic>
          <p:nvPicPr>
            <p:cNvPr id="18" name="object 18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4725162" y="164274"/>
              <a:ext cx="1805305" cy="893889"/>
            </a:xfrm>
            <a:prstGeom prst="rect">
              <a:avLst/>
            </a:prstGeom>
          </p:spPr>
        </p:pic>
      </p:grpSp>
      <p:sp>
        <p:nvSpPr>
          <p:cNvPr id="19" name="object 19"/>
          <p:cNvSpPr txBox="1"/>
          <p:nvPr/>
        </p:nvSpPr>
        <p:spPr>
          <a:xfrm>
            <a:off x="254914" y="1068451"/>
            <a:ext cx="6419215" cy="37261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030855" marR="805180" indent="-431800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Arial"/>
                <a:cs typeface="Arial"/>
              </a:rPr>
              <a:t>6ta.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Edición</a:t>
            </a:r>
            <a:r>
              <a:rPr sz="1200" b="1" spc="-10" dirty="0">
                <a:latin typeface="Arial"/>
                <a:cs typeface="Arial"/>
              </a:rPr>
              <a:t> Volumen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I</a:t>
            </a:r>
            <a:r>
              <a:rPr sz="1200" b="1" spc="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Enero</a:t>
            </a:r>
            <a:r>
              <a:rPr sz="1200" b="1" spc="-3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a</a:t>
            </a:r>
            <a:r>
              <a:rPr sz="1200" b="1" spc="-2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Julio </a:t>
            </a:r>
            <a:r>
              <a:rPr sz="1200" b="1" spc="-20" dirty="0">
                <a:latin typeface="Arial"/>
                <a:cs typeface="Arial"/>
              </a:rPr>
              <a:t>2021 </a:t>
            </a:r>
            <a:r>
              <a:rPr sz="1200" b="1" dirty="0">
                <a:latin typeface="Arial"/>
                <a:cs typeface="Arial"/>
              </a:rPr>
              <a:t>Revista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Semestral-</a:t>
            </a:r>
            <a:r>
              <a:rPr sz="1200" b="1" spc="-40" dirty="0">
                <a:latin typeface="Arial"/>
                <a:cs typeface="Arial"/>
              </a:rPr>
              <a:t> </a:t>
            </a:r>
            <a:r>
              <a:rPr sz="1200" b="1" spc="-10" dirty="0">
                <a:latin typeface="Arial"/>
                <a:cs typeface="Arial"/>
              </a:rPr>
              <a:t>Venezuela</a:t>
            </a:r>
            <a:endParaRPr sz="12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760"/>
              </a:spcBef>
            </a:pPr>
            <a:endParaRPr sz="1200">
              <a:latin typeface="Arial"/>
              <a:cs typeface="Arial"/>
            </a:endParaRPr>
          </a:p>
          <a:p>
            <a:pPr algn="ctr">
              <a:lnSpc>
                <a:spcPct val="100000"/>
              </a:lnSpc>
            </a:pPr>
            <a:r>
              <a:rPr sz="1200" b="1" spc="-10" dirty="0">
                <a:latin typeface="Times New Roman"/>
                <a:cs typeface="Times New Roman"/>
              </a:rPr>
              <a:t>REFERENCIAS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9"/>
              </a:spcBef>
            </a:pPr>
            <a:endParaRPr sz="1200">
              <a:latin typeface="Times New Roman"/>
              <a:cs typeface="Times New Roman"/>
            </a:endParaRPr>
          </a:p>
          <a:p>
            <a:pPr marL="266700" marR="44450" indent="-216535">
              <a:lnSpc>
                <a:spcPct val="114999"/>
              </a:lnSpc>
            </a:pPr>
            <a:r>
              <a:rPr sz="1200" dirty="0">
                <a:latin typeface="Times New Roman"/>
                <a:cs typeface="Times New Roman"/>
              </a:rPr>
              <a:t>Bloch,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M.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(1988)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Introducción</a:t>
            </a:r>
            <a:r>
              <a:rPr sz="1200" i="1" spc="26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a</a:t>
            </a:r>
            <a:r>
              <a:rPr sz="1200" i="1" spc="254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la</a:t>
            </a:r>
            <a:r>
              <a:rPr sz="1200" i="1" spc="254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Historia.</a:t>
            </a:r>
            <a:r>
              <a:rPr sz="1200" i="1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(14</a:t>
            </a:r>
            <a:r>
              <a:rPr sz="1200" baseline="24305" dirty="0">
                <a:latin typeface="Times New Roman"/>
                <a:cs typeface="Times New Roman"/>
              </a:rPr>
              <a:t>ta.</a:t>
            </a:r>
            <a:r>
              <a:rPr sz="1200" spc="532" baseline="243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Edic)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México: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Fondo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Cultura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Económica, </a:t>
            </a:r>
            <a:r>
              <a:rPr sz="1200" dirty="0">
                <a:latin typeface="Times New Roman"/>
                <a:cs typeface="Times New Roman"/>
              </a:rPr>
              <a:t>Brevario, Nº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64.</a:t>
            </a:r>
            <a:endParaRPr sz="1200">
              <a:latin typeface="Times New Roman"/>
              <a:cs typeface="Times New Roman"/>
            </a:endParaRPr>
          </a:p>
          <a:p>
            <a:pPr marL="266700" marR="43815" indent="-216535">
              <a:lnSpc>
                <a:spcPts val="1660"/>
              </a:lnSpc>
              <a:spcBef>
                <a:spcPts val="90"/>
              </a:spcBef>
            </a:pPr>
            <a:r>
              <a:rPr sz="1200" dirty="0">
                <a:latin typeface="Times New Roman"/>
                <a:cs typeface="Times New Roman"/>
              </a:rPr>
              <a:t>Cardoso,</a:t>
            </a:r>
            <a:r>
              <a:rPr sz="1200" spc="4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C.</a:t>
            </a:r>
            <a:r>
              <a:rPr sz="1200" spc="4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(1999)</a:t>
            </a:r>
            <a:r>
              <a:rPr sz="1200" spc="45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Introducción</a:t>
            </a:r>
            <a:r>
              <a:rPr sz="1200" i="1" spc="459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al</a:t>
            </a:r>
            <a:r>
              <a:rPr sz="1200" i="1" spc="45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trabajo</a:t>
            </a:r>
            <a:r>
              <a:rPr sz="1200" i="1" spc="45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de</a:t>
            </a:r>
            <a:r>
              <a:rPr sz="1200" i="1" spc="45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investigación</a:t>
            </a:r>
            <a:r>
              <a:rPr sz="1200" i="1" spc="459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histórica</a:t>
            </a:r>
            <a:r>
              <a:rPr sz="1200" dirty="0">
                <a:latin typeface="Times New Roman"/>
                <a:cs typeface="Times New Roman"/>
              </a:rPr>
              <a:t>.</a:t>
            </a:r>
            <a:r>
              <a:rPr sz="1200" spc="4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Editorial</a:t>
            </a:r>
            <a:r>
              <a:rPr sz="1200" spc="4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Crítica,</a:t>
            </a:r>
            <a:r>
              <a:rPr sz="1200" spc="455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S.L. </a:t>
            </a:r>
            <a:r>
              <a:rPr sz="1200" dirty="0">
                <a:latin typeface="Times New Roman"/>
                <a:cs typeface="Times New Roman"/>
              </a:rPr>
              <a:t>Barcelona,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España.</a:t>
            </a:r>
            <a:endParaRPr sz="1200">
              <a:latin typeface="Times New Roman"/>
              <a:cs typeface="Times New Roman"/>
            </a:endParaRPr>
          </a:p>
          <a:p>
            <a:pPr marL="50800" marR="1950720">
              <a:lnSpc>
                <a:spcPct val="124200"/>
              </a:lnSpc>
              <a:spcBef>
                <a:spcPts val="145"/>
              </a:spcBef>
            </a:pPr>
            <a:r>
              <a:rPr sz="1200" dirty="0">
                <a:latin typeface="Times New Roman"/>
                <a:cs typeface="Times New Roman"/>
              </a:rPr>
              <a:t>Febvre,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L.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(1975)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Combates</a:t>
            </a:r>
            <a:r>
              <a:rPr sz="1200" i="1" spc="-2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por</a:t>
            </a:r>
            <a:r>
              <a:rPr sz="1200" i="1" spc="-2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la</a:t>
            </a:r>
            <a:r>
              <a:rPr sz="1200" i="1" spc="-2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Historia</a:t>
            </a:r>
            <a:r>
              <a:rPr sz="1200" dirty="0">
                <a:latin typeface="Times New Roman"/>
                <a:cs typeface="Times New Roman"/>
              </a:rPr>
              <a:t>.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Barcelona: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Editorial</a:t>
            </a:r>
            <a:r>
              <a:rPr sz="1200" spc="-6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Ariel </a:t>
            </a:r>
            <a:r>
              <a:rPr sz="1200" dirty="0">
                <a:latin typeface="Times New Roman"/>
                <a:cs typeface="Times New Roman"/>
              </a:rPr>
              <a:t>Fevbre,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L.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(1975)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Combates</a:t>
            </a:r>
            <a:r>
              <a:rPr sz="1200" i="1" spc="-1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por</a:t>
            </a:r>
            <a:r>
              <a:rPr sz="1200" i="1" spc="-2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la</a:t>
            </a:r>
            <a:r>
              <a:rPr sz="1200" i="1" spc="-1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Historia</a:t>
            </a:r>
            <a:r>
              <a:rPr sz="1200" dirty="0">
                <a:latin typeface="Times New Roman"/>
                <a:cs typeface="Times New Roman"/>
              </a:rPr>
              <a:t>.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Barcelona: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Editorial</a:t>
            </a:r>
            <a:r>
              <a:rPr sz="1200" spc="-6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Ariel</a:t>
            </a:r>
            <a:endParaRPr sz="1200">
              <a:latin typeface="Times New Roman"/>
              <a:cs typeface="Times New Roman"/>
            </a:endParaRPr>
          </a:p>
          <a:p>
            <a:pPr marL="50800" marR="43180">
              <a:lnSpc>
                <a:spcPct val="114999"/>
              </a:lnSpc>
            </a:pPr>
            <a:r>
              <a:rPr sz="1200" dirty="0">
                <a:latin typeface="Times New Roman"/>
                <a:cs typeface="Times New Roman"/>
              </a:rPr>
              <a:t>Irazábal,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C.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(1974)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i="1" spc="-20" dirty="0">
                <a:latin typeface="Times New Roman"/>
                <a:cs typeface="Times New Roman"/>
              </a:rPr>
              <a:t>Venezuela</a:t>
            </a:r>
            <a:r>
              <a:rPr sz="1200" i="1" spc="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Esclava</a:t>
            </a:r>
            <a:r>
              <a:rPr sz="1200" i="1" spc="-2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y</a:t>
            </a:r>
            <a:r>
              <a:rPr sz="1200" i="1" spc="-2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Feudal</a:t>
            </a:r>
            <a:r>
              <a:rPr sz="1200" dirty="0">
                <a:latin typeface="Times New Roman"/>
                <a:cs typeface="Times New Roman"/>
              </a:rPr>
              <a:t>.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José</a:t>
            </a:r>
            <a:r>
              <a:rPr sz="1200" spc="-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Agustin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Catalá,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Editor.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Caracas,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Venezuela. </a:t>
            </a:r>
            <a:r>
              <a:rPr sz="1200" dirty="0">
                <a:latin typeface="Times New Roman"/>
                <a:cs typeface="Times New Roman"/>
              </a:rPr>
              <a:t>Lafaye,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J.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(1977)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La</a:t>
            </a:r>
            <a:r>
              <a:rPr sz="1200" i="1" spc="-3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formación</a:t>
            </a:r>
            <a:r>
              <a:rPr sz="1200" i="1" spc="25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de</a:t>
            </a:r>
            <a:r>
              <a:rPr sz="1200" i="1" spc="-2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la</a:t>
            </a:r>
            <a:r>
              <a:rPr sz="1200" i="1" spc="-2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conciencia</a:t>
            </a:r>
            <a:r>
              <a:rPr sz="1200" i="1" spc="1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nacional</a:t>
            </a:r>
            <a:r>
              <a:rPr sz="1200" i="1" spc="-1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en</a:t>
            </a:r>
            <a:r>
              <a:rPr sz="1200" i="1" spc="-1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México</a:t>
            </a:r>
            <a:r>
              <a:rPr sz="1200" dirty="0">
                <a:latin typeface="Times New Roman"/>
                <a:cs typeface="Times New Roman"/>
              </a:rPr>
              <a:t>.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Fondo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Cultura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Económica.</a:t>
            </a:r>
            <a:endParaRPr sz="1200">
              <a:latin typeface="Times New Roman"/>
              <a:cs typeface="Times New Roman"/>
            </a:endParaRPr>
          </a:p>
          <a:p>
            <a:pPr marL="230504" marR="43180" indent="-180340">
              <a:lnSpc>
                <a:spcPct val="114999"/>
              </a:lnSpc>
            </a:pPr>
            <a:r>
              <a:rPr sz="1200" dirty="0">
                <a:latin typeface="Times New Roman"/>
                <a:cs typeface="Times New Roman"/>
              </a:rPr>
              <a:t>Picón,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M.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(1998).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i="1" spc="-10" dirty="0">
                <a:latin typeface="Times New Roman"/>
                <a:cs typeface="Times New Roman"/>
              </a:rPr>
              <a:t>Tradición </a:t>
            </a:r>
            <a:r>
              <a:rPr sz="1200" i="1" dirty="0">
                <a:latin typeface="Times New Roman"/>
                <a:cs typeface="Times New Roman"/>
              </a:rPr>
              <a:t>como</a:t>
            </a:r>
            <a:r>
              <a:rPr sz="1200" i="1" spc="-2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nostalgia y</a:t>
            </a:r>
            <a:r>
              <a:rPr sz="1200" i="1" spc="-1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como</a:t>
            </a:r>
            <a:r>
              <a:rPr sz="1200" i="1" spc="-1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valor</a:t>
            </a:r>
            <a:r>
              <a:rPr sz="1200" i="1" spc="-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histórico.</a:t>
            </a:r>
            <a:r>
              <a:rPr sz="1200" i="1" spc="-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Defensa</a:t>
            </a:r>
            <a:r>
              <a:rPr sz="1200" i="1" spc="-1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y</a:t>
            </a:r>
            <a:r>
              <a:rPr sz="1200" i="1" spc="-1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enseñanza</a:t>
            </a:r>
            <a:r>
              <a:rPr sz="1200" i="1" spc="-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de</a:t>
            </a:r>
            <a:r>
              <a:rPr sz="1200" i="1" spc="-1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la</a:t>
            </a:r>
            <a:r>
              <a:rPr sz="1200" i="1" spc="-10" dirty="0">
                <a:latin typeface="Times New Roman"/>
                <a:cs typeface="Times New Roman"/>
              </a:rPr>
              <a:t> historia </a:t>
            </a:r>
            <a:r>
              <a:rPr sz="1200" i="1" dirty="0">
                <a:latin typeface="Times New Roman"/>
                <a:cs typeface="Times New Roman"/>
              </a:rPr>
              <a:t>patria</a:t>
            </a:r>
            <a:r>
              <a:rPr sz="1200" i="1" spc="-3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en</a:t>
            </a:r>
            <a:r>
              <a:rPr sz="1200" i="1" spc="-15" dirty="0">
                <a:latin typeface="Times New Roman"/>
                <a:cs typeface="Times New Roman"/>
              </a:rPr>
              <a:t> </a:t>
            </a:r>
            <a:r>
              <a:rPr sz="1200" i="1" spc="-20" dirty="0">
                <a:latin typeface="Times New Roman"/>
                <a:cs typeface="Times New Roman"/>
              </a:rPr>
              <a:t>Venezuela.</a:t>
            </a:r>
            <a:r>
              <a:rPr sz="1200" i="1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Fondo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Editorial de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Contraloría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General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República. 2ª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edición,</a:t>
            </a:r>
            <a:r>
              <a:rPr sz="1200" spc="-10" dirty="0">
                <a:latin typeface="Times New Roman"/>
                <a:cs typeface="Times New Roman"/>
              </a:rPr>
              <a:t> Caracas.</a:t>
            </a:r>
            <a:endParaRPr sz="1200">
              <a:latin typeface="Times New Roman"/>
              <a:cs typeface="Times New Roman"/>
            </a:endParaRPr>
          </a:p>
          <a:p>
            <a:pPr marL="50800">
              <a:lnSpc>
                <a:spcPct val="100000"/>
              </a:lnSpc>
              <a:spcBef>
                <a:spcPts val="590"/>
              </a:spcBef>
            </a:pPr>
            <a:r>
              <a:rPr sz="1200" spc="-20" dirty="0">
                <a:latin typeface="Times New Roman"/>
                <a:cs typeface="Times New Roman"/>
              </a:rPr>
              <a:t>Uslar,</a:t>
            </a:r>
            <a:r>
              <a:rPr sz="1200" spc="-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A.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7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febrero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1978.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La</a:t>
            </a:r>
            <a:r>
              <a:rPr sz="1200" i="1" spc="-3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Anti</a:t>
            </a:r>
            <a:r>
              <a:rPr sz="1200" i="1" spc="-1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historia</a:t>
            </a:r>
            <a:r>
              <a:rPr sz="1200" dirty="0">
                <a:latin typeface="Times New Roman"/>
                <a:cs typeface="Times New Roman"/>
              </a:rPr>
              <a:t>.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Diario El </a:t>
            </a:r>
            <a:r>
              <a:rPr sz="1200" spc="-10" dirty="0">
                <a:latin typeface="Times New Roman"/>
                <a:cs typeface="Times New Roman"/>
              </a:rPr>
              <a:t>Nacional.</a:t>
            </a:r>
            <a:endParaRPr sz="1200">
              <a:latin typeface="Times New Roman"/>
              <a:cs typeface="Times New Roman"/>
            </a:endParaRPr>
          </a:p>
          <a:p>
            <a:pPr marL="50800">
              <a:lnSpc>
                <a:spcPct val="100000"/>
              </a:lnSpc>
              <a:spcBef>
                <a:spcPts val="345"/>
              </a:spcBef>
            </a:pPr>
            <a:r>
              <a:rPr sz="1200" spc="-25" dirty="0">
                <a:latin typeface="Times New Roman"/>
                <a:cs typeface="Times New Roman"/>
              </a:rPr>
              <a:t>Vygotsky,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L.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S.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(1978).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Pensamiento</a:t>
            </a:r>
            <a:r>
              <a:rPr sz="1200" i="1" spc="-1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y</a:t>
            </a:r>
            <a:r>
              <a:rPr sz="1200" i="1" spc="-3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Lenguaje</a:t>
            </a:r>
            <a:r>
              <a:rPr sz="1200" dirty="0">
                <a:latin typeface="Times New Roman"/>
                <a:cs typeface="Times New Roman"/>
              </a:rPr>
              <a:t>.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Madrid: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Paidós.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1382649" y="8256658"/>
            <a:ext cx="4159885" cy="687705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 marL="12700" marR="5080" algn="ctr">
              <a:lnSpc>
                <a:spcPts val="1440"/>
              </a:lnSpc>
              <a:spcBef>
                <a:spcPts val="15"/>
              </a:spcBef>
            </a:pPr>
            <a:r>
              <a:rPr sz="1200" b="1" dirty="0">
                <a:latin typeface="Times New Roman"/>
                <a:cs typeface="Times New Roman"/>
              </a:rPr>
              <a:t>La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Historia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Regional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y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Local: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Conocimientos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Esenciales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Dentro </a:t>
            </a:r>
            <a:r>
              <a:rPr sz="1200" b="1" dirty="0">
                <a:latin typeface="Times New Roman"/>
                <a:cs typeface="Times New Roman"/>
              </a:rPr>
              <a:t>de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la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Educación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spc="-20" dirty="0">
                <a:latin typeface="Times New Roman"/>
                <a:cs typeface="Times New Roman"/>
              </a:rPr>
              <a:t>Media</a:t>
            </a:r>
            <a:endParaRPr sz="1200">
              <a:latin typeface="Times New Roman"/>
              <a:cs typeface="Times New Roman"/>
            </a:endParaRPr>
          </a:p>
          <a:p>
            <a:pPr marL="2540" algn="ctr">
              <a:lnSpc>
                <a:spcPct val="100000"/>
              </a:lnSpc>
              <a:spcBef>
                <a:spcPts val="955"/>
              </a:spcBef>
            </a:pPr>
            <a:r>
              <a:rPr sz="1200" b="1" dirty="0">
                <a:latin typeface="Times New Roman"/>
                <a:cs typeface="Times New Roman"/>
              </a:rPr>
              <a:t>MSc</a:t>
            </a:r>
            <a:r>
              <a:rPr sz="1200" b="1" spc="-3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Jesús</a:t>
            </a:r>
            <a:r>
              <a:rPr sz="1200" b="1" spc="-4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Gerónimo</a:t>
            </a:r>
            <a:r>
              <a:rPr sz="1200" b="1" spc="-10" dirty="0">
                <a:latin typeface="Times New Roman"/>
                <a:cs typeface="Times New Roman"/>
              </a:rPr>
              <a:t> García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21" name="object 21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82905" rIns="0" bIns="0" rtlCol="0">
            <a:spAutoFit/>
          </a:bodyPr>
          <a:lstStyle/>
          <a:p>
            <a:pPr marL="146050">
              <a:lnSpc>
                <a:spcPts val="1410"/>
              </a:lnSpc>
            </a:pPr>
            <a:fld id="{81D60167-4931-47E6-BA6A-407CBD079E47}" type="slidenum">
              <a:rPr spc="-25" dirty="0"/>
              <a:t>190</a:t>
            </a:fld>
            <a:endParaRPr spc="-25" dirty="0"/>
          </a:p>
        </p:txBody>
      </p:sp>
      <p:grpSp>
        <p:nvGrpSpPr>
          <p:cNvPr id="22" name="Grupo 21">
            <a:extLst>
              <a:ext uri="{FF2B5EF4-FFF2-40B4-BE49-F238E27FC236}">
                <a16:creationId xmlns:a16="http://schemas.microsoft.com/office/drawing/2014/main" id="{758234E0-3FAA-9F5C-9AB9-9E12B7C1D52C}"/>
              </a:ext>
            </a:extLst>
          </p:cNvPr>
          <p:cNvGrpSpPr/>
          <p:nvPr/>
        </p:nvGrpSpPr>
        <p:grpSpPr>
          <a:xfrm>
            <a:off x="117348" y="98932"/>
            <a:ext cx="6665976" cy="1452626"/>
            <a:chOff x="470065" y="1951410"/>
            <a:chExt cx="6665976" cy="1452626"/>
          </a:xfrm>
        </p:grpSpPr>
        <p:grpSp>
          <p:nvGrpSpPr>
            <p:cNvPr id="23" name="object 12">
              <a:extLst>
                <a:ext uri="{FF2B5EF4-FFF2-40B4-BE49-F238E27FC236}">
                  <a16:creationId xmlns:a16="http://schemas.microsoft.com/office/drawing/2014/main" id="{4D5CF457-83C3-A0BB-5474-2A2420A25F55}"/>
                </a:ext>
              </a:extLst>
            </p:cNvPr>
            <p:cNvGrpSpPr/>
            <p:nvPr/>
          </p:nvGrpSpPr>
          <p:grpSpPr>
            <a:xfrm>
              <a:off x="470065" y="1951664"/>
              <a:ext cx="6665976" cy="1452372"/>
              <a:chOff x="96011" y="115823"/>
              <a:chExt cx="6665976" cy="1452372"/>
            </a:xfrm>
          </p:grpSpPr>
          <p:pic>
            <p:nvPicPr>
              <p:cNvPr id="27" name="object 13">
                <a:extLst>
                  <a:ext uri="{FF2B5EF4-FFF2-40B4-BE49-F238E27FC236}">
                    <a16:creationId xmlns:a16="http://schemas.microsoft.com/office/drawing/2014/main" id="{CB782B1D-B286-A494-3DDE-D8898CC8240B}"/>
                  </a:ext>
                </a:extLst>
              </p:cNvPr>
              <p:cNvPicPr/>
              <p:nvPr/>
            </p:nvPicPr>
            <p:blipFill>
              <a:blip r:embed="rId3" cstate="print"/>
              <a:stretch>
                <a:fillRect/>
              </a:stretch>
            </p:blipFill>
            <p:spPr>
              <a:xfrm>
                <a:off x="96011" y="115823"/>
                <a:ext cx="6665976" cy="1452372"/>
              </a:xfrm>
              <a:prstGeom prst="rect">
                <a:avLst/>
              </a:prstGeom>
            </p:spPr>
          </p:pic>
          <p:pic>
            <p:nvPicPr>
              <p:cNvPr id="28" name="object 14">
                <a:extLst>
                  <a:ext uri="{FF2B5EF4-FFF2-40B4-BE49-F238E27FC236}">
                    <a16:creationId xmlns:a16="http://schemas.microsoft.com/office/drawing/2014/main" id="{BB779B3A-5C4E-DA7A-6BCB-23F9A2875F4F}"/>
                  </a:ext>
                </a:extLst>
              </p:cNvPr>
              <p:cNvPicPr/>
              <p:nvPr/>
            </p:nvPicPr>
            <p:blipFill>
              <a:blip r:embed="rId4" cstate="print"/>
              <a:stretch>
                <a:fillRect/>
              </a:stretch>
            </p:blipFill>
            <p:spPr>
              <a:xfrm>
                <a:off x="142849" y="142875"/>
                <a:ext cx="6572275" cy="1358646"/>
              </a:xfrm>
              <a:prstGeom prst="rect">
                <a:avLst/>
              </a:prstGeom>
            </p:spPr>
          </p:pic>
          <p:sp>
            <p:nvSpPr>
              <p:cNvPr id="29" name="object 15">
                <a:extLst>
                  <a:ext uri="{FF2B5EF4-FFF2-40B4-BE49-F238E27FC236}">
                    <a16:creationId xmlns:a16="http://schemas.microsoft.com/office/drawing/2014/main" id="{280963F4-0793-59A8-E01D-F003DBF4147C}"/>
                  </a:ext>
                </a:extLst>
              </p:cNvPr>
              <p:cNvSpPr/>
              <p:nvPr/>
            </p:nvSpPr>
            <p:spPr>
              <a:xfrm>
                <a:off x="142849" y="142875"/>
                <a:ext cx="6572884" cy="1358900"/>
              </a:xfrm>
              <a:custGeom>
                <a:avLst/>
                <a:gdLst/>
                <a:ahLst/>
                <a:cxnLst/>
                <a:rect l="l" t="t" r="r" b="b"/>
                <a:pathLst>
                  <a:path w="6572884" h="1358900">
                    <a:moveTo>
                      <a:pt x="0" y="226441"/>
                    </a:moveTo>
                    <a:lnTo>
                      <a:pt x="4600" y="180795"/>
                    </a:lnTo>
                    <a:lnTo>
                      <a:pt x="17795" y="138285"/>
                    </a:lnTo>
                    <a:lnTo>
                      <a:pt x="38673" y="99820"/>
                    </a:lnTo>
                    <a:lnTo>
                      <a:pt x="66324" y="66309"/>
                    </a:lnTo>
                    <a:lnTo>
                      <a:pt x="99837" y="38663"/>
                    </a:lnTo>
                    <a:lnTo>
                      <a:pt x="138301" y="17789"/>
                    </a:lnTo>
                    <a:lnTo>
                      <a:pt x="180806" y="4599"/>
                    </a:lnTo>
                    <a:lnTo>
                      <a:pt x="226440" y="0"/>
                    </a:lnTo>
                    <a:lnTo>
                      <a:pt x="6345834" y="0"/>
                    </a:lnTo>
                    <a:lnTo>
                      <a:pt x="6391480" y="4599"/>
                    </a:lnTo>
                    <a:lnTo>
                      <a:pt x="6433990" y="17789"/>
                    </a:lnTo>
                    <a:lnTo>
                      <a:pt x="6472455" y="38663"/>
                    </a:lnTo>
                    <a:lnTo>
                      <a:pt x="6505965" y="66309"/>
                    </a:lnTo>
                    <a:lnTo>
                      <a:pt x="6533612" y="99820"/>
                    </a:lnTo>
                    <a:lnTo>
                      <a:pt x="6554485" y="138285"/>
                    </a:lnTo>
                    <a:lnTo>
                      <a:pt x="6567676" y="180795"/>
                    </a:lnTo>
                    <a:lnTo>
                      <a:pt x="6572275" y="226441"/>
                    </a:lnTo>
                    <a:lnTo>
                      <a:pt x="6572275" y="1132204"/>
                    </a:lnTo>
                    <a:lnTo>
                      <a:pt x="6567676" y="1177850"/>
                    </a:lnTo>
                    <a:lnTo>
                      <a:pt x="6554485" y="1220360"/>
                    </a:lnTo>
                    <a:lnTo>
                      <a:pt x="6533612" y="1258825"/>
                    </a:lnTo>
                    <a:lnTo>
                      <a:pt x="6505965" y="1292336"/>
                    </a:lnTo>
                    <a:lnTo>
                      <a:pt x="6472455" y="1319982"/>
                    </a:lnTo>
                    <a:lnTo>
                      <a:pt x="6433990" y="1340856"/>
                    </a:lnTo>
                    <a:lnTo>
                      <a:pt x="6391480" y="1354046"/>
                    </a:lnTo>
                    <a:lnTo>
                      <a:pt x="6345834" y="1358646"/>
                    </a:lnTo>
                    <a:lnTo>
                      <a:pt x="226440" y="1358646"/>
                    </a:lnTo>
                    <a:lnTo>
                      <a:pt x="180806" y="1354046"/>
                    </a:lnTo>
                    <a:lnTo>
                      <a:pt x="138301" y="1340856"/>
                    </a:lnTo>
                    <a:lnTo>
                      <a:pt x="99837" y="1319982"/>
                    </a:lnTo>
                    <a:lnTo>
                      <a:pt x="66324" y="1292336"/>
                    </a:lnTo>
                    <a:lnTo>
                      <a:pt x="38673" y="1258825"/>
                    </a:lnTo>
                    <a:lnTo>
                      <a:pt x="17795" y="1220360"/>
                    </a:lnTo>
                    <a:lnTo>
                      <a:pt x="4600" y="1177850"/>
                    </a:lnTo>
                    <a:lnTo>
                      <a:pt x="0" y="1132204"/>
                    </a:lnTo>
                    <a:lnTo>
                      <a:pt x="0" y="226441"/>
                    </a:lnTo>
                    <a:close/>
                  </a:path>
                </a:pathLst>
              </a:custGeom>
              <a:ln w="9525">
                <a:solidFill>
                  <a:srgbClr val="55CE74"/>
                </a:solidFill>
              </a:ln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pic>
            <p:nvPicPr>
              <p:cNvPr id="30" name="object 16">
                <a:extLst>
                  <a:ext uri="{FF2B5EF4-FFF2-40B4-BE49-F238E27FC236}">
                    <a16:creationId xmlns:a16="http://schemas.microsoft.com/office/drawing/2014/main" id="{AA44CD03-F11C-E755-6B60-880CFDD14CBE}"/>
                  </a:ext>
                </a:extLst>
              </p:cNvPr>
              <p:cNvPicPr/>
              <p:nvPr/>
            </p:nvPicPr>
            <p:blipFill>
              <a:blip r:embed="rId5" cstate="print"/>
              <a:stretch>
                <a:fillRect/>
              </a:stretch>
            </p:blipFill>
            <p:spPr>
              <a:xfrm>
                <a:off x="2500248" y="305930"/>
                <a:ext cx="1714500" cy="733945"/>
              </a:xfrm>
              <a:prstGeom prst="rect">
                <a:avLst/>
              </a:prstGeom>
            </p:spPr>
          </p:pic>
        </p:grpSp>
        <p:sp>
          <p:nvSpPr>
            <p:cNvPr id="24" name="object 16">
              <a:extLst>
                <a:ext uri="{FF2B5EF4-FFF2-40B4-BE49-F238E27FC236}">
                  <a16:creationId xmlns:a16="http://schemas.microsoft.com/office/drawing/2014/main" id="{567ADD31-A25D-6DAC-4551-CDB3E37072A7}"/>
                </a:ext>
              </a:extLst>
            </p:cNvPr>
            <p:cNvSpPr txBox="1"/>
            <p:nvPr/>
          </p:nvSpPr>
          <p:spPr>
            <a:xfrm>
              <a:off x="2775727" y="2875716"/>
              <a:ext cx="3332858" cy="391795"/>
            </a:xfrm>
            <a:prstGeom prst="rect">
              <a:avLst/>
            </a:prstGeom>
            <a:noFill/>
          </p:spPr>
          <p:txBody>
            <a:bodyPr vert="horz" wrap="square" lIns="0" tIns="12700" rIns="0" bIns="0" rtlCol="0">
              <a:spAutoFit/>
            </a:bodyPr>
            <a:lstStyle/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Volumen 4,  Número 1  Enero a Julio 2021</a:t>
              </a:r>
            </a:p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Revista Semestral. Venezuela</a:t>
              </a:r>
              <a:endParaRPr sz="1200" dirty="0">
                <a:latin typeface="Arial"/>
                <a:cs typeface="Arial"/>
              </a:endParaRPr>
            </a:p>
          </p:txBody>
        </p:sp>
        <p:pic>
          <p:nvPicPr>
            <p:cNvPr id="25" name="object 25">
              <a:extLst>
                <a:ext uri="{FF2B5EF4-FFF2-40B4-BE49-F238E27FC236}">
                  <a16:creationId xmlns:a16="http://schemas.microsoft.com/office/drawing/2014/main" id="{F4AB6C46-54DD-031A-3C4C-E03774B915E5}"/>
                </a:ext>
              </a:extLst>
            </p:cNvPr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470065" y="2027896"/>
              <a:ext cx="2305662" cy="1053903"/>
            </a:xfrm>
            <a:prstGeom prst="rect">
              <a:avLst/>
            </a:prstGeom>
          </p:spPr>
        </p:pic>
        <p:pic>
          <p:nvPicPr>
            <p:cNvPr id="26" name="object 31">
              <a:extLst>
                <a:ext uri="{FF2B5EF4-FFF2-40B4-BE49-F238E27FC236}">
                  <a16:creationId xmlns:a16="http://schemas.microsoft.com/office/drawing/2014/main" id="{C3D75E74-EA2C-DDCF-94D8-B862BF010A38}"/>
                </a:ext>
              </a:extLst>
            </p:cNvPr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4932681" y="1951410"/>
              <a:ext cx="1805304" cy="893889"/>
            </a:xfrm>
            <a:prstGeom prst="rect">
              <a:avLst/>
            </a:prstGeom>
          </p:spPr>
        </p:pic>
      </p:grpSp>
    </p:spTree>
  </p:cSld>
  <p:clrMapOvr>
    <a:masterClrMapping/>
  </p:clrMapOvr>
</p:sld>
</file>

<file path=ppt/slides/slide19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105155" y="3197354"/>
            <a:ext cx="6647815" cy="5753100"/>
            <a:chOff x="105155" y="3197354"/>
            <a:chExt cx="6647815" cy="5753100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05155" y="3197354"/>
              <a:ext cx="6647687" cy="5753095"/>
            </a:xfrm>
            <a:prstGeom prst="rect">
              <a:avLst/>
            </a:prstGeom>
          </p:spPr>
        </p:pic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42849" y="3216338"/>
              <a:ext cx="6572250" cy="5676138"/>
            </a:xfrm>
            <a:prstGeom prst="rect">
              <a:avLst/>
            </a:prstGeom>
          </p:spPr>
        </p:pic>
        <p:sp>
          <p:nvSpPr>
            <p:cNvPr id="5" name="object 5"/>
            <p:cNvSpPr/>
            <p:nvPr/>
          </p:nvSpPr>
          <p:spPr>
            <a:xfrm>
              <a:off x="142849" y="3216338"/>
              <a:ext cx="6572250" cy="5676265"/>
            </a:xfrm>
            <a:custGeom>
              <a:avLst/>
              <a:gdLst/>
              <a:ahLst/>
              <a:cxnLst/>
              <a:rect l="l" t="t" r="r" b="b"/>
              <a:pathLst>
                <a:path w="6572250" h="5676265">
                  <a:moveTo>
                    <a:pt x="0" y="5676138"/>
                  </a:moveTo>
                  <a:lnTo>
                    <a:pt x="6572250" y="5676138"/>
                  </a:lnTo>
                  <a:lnTo>
                    <a:pt x="6572250" y="0"/>
                  </a:lnTo>
                  <a:lnTo>
                    <a:pt x="0" y="0"/>
                  </a:lnTo>
                  <a:lnTo>
                    <a:pt x="0" y="5676138"/>
                  </a:lnTo>
                  <a:close/>
                </a:path>
              </a:pathLst>
            </a:custGeom>
            <a:ln w="9525">
              <a:solidFill>
                <a:srgbClr val="55CE7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" name="object 6"/>
          <p:cNvGrpSpPr/>
          <p:nvPr/>
        </p:nvGrpSpPr>
        <p:grpSpPr>
          <a:xfrm>
            <a:off x="105155" y="124968"/>
            <a:ext cx="6647815" cy="1193800"/>
            <a:chOff x="105155" y="124968"/>
            <a:chExt cx="6647815" cy="1193800"/>
          </a:xfrm>
        </p:grpSpPr>
        <p:pic>
          <p:nvPicPr>
            <p:cNvPr id="7" name="object 7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05155" y="124968"/>
              <a:ext cx="6647687" cy="1193291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142849" y="142875"/>
              <a:ext cx="6572275" cy="1116710"/>
            </a:xfrm>
            <a:prstGeom prst="rect">
              <a:avLst/>
            </a:prstGeom>
          </p:spPr>
        </p:pic>
        <p:sp>
          <p:nvSpPr>
            <p:cNvPr id="9" name="object 9"/>
            <p:cNvSpPr/>
            <p:nvPr/>
          </p:nvSpPr>
          <p:spPr>
            <a:xfrm>
              <a:off x="142849" y="142875"/>
              <a:ext cx="6572884" cy="1116965"/>
            </a:xfrm>
            <a:custGeom>
              <a:avLst/>
              <a:gdLst/>
              <a:ahLst/>
              <a:cxnLst/>
              <a:rect l="l" t="t" r="r" b="b"/>
              <a:pathLst>
                <a:path w="6572884" h="1116965">
                  <a:moveTo>
                    <a:pt x="0" y="186181"/>
                  </a:moveTo>
                  <a:lnTo>
                    <a:pt x="6649" y="136671"/>
                  </a:lnTo>
                  <a:lnTo>
                    <a:pt x="25413" y="92192"/>
                  </a:lnTo>
                  <a:lnTo>
                    <a:pt x="54517" y="54514"/>
                  </a:lnTo>
                  <a:lnTo>
                    <a:pt x="92188" y="25409"/>
                  </a:lnTo>
                  <a:lnTo>
                    <a:pt x="136651" y="6647"/>
                  </a:lnTo>
                  <a:lnTo>
                    <a:pt x="186131" y="0"/>
                  </a:lnTo>
                  <a:lnTo>
                    <a:pt x="6386093" y="0"/>
                  </a:lnTo>
                  <a:lnTo>
                    <a:pt x="6435603" y="6647"/>
                  </a:lnTo>
                  <a:lnTo>
                    <a:pt x="6480082" y="25409"/>
                  </a:lnTo>
                  <a:lnTo>
                    <a:pt x="6517760" y="54514"/>
                  </a:lnTo>
                  <a:lnTo>
                    <a:pt x="6546865" y="92192"/>
                  </a:lnTo>
                  <a:lnTo>
                    <a:pt x="6565627" y="136671"/>
                  </a:lnTo>
                  <a:lnTo>
                    <a:pt x="6572275" y="186181"/>
                  </a:lnTo>
                  <a:lnTo>
                    <a:pt x="6572275" y="930655"/>
                  </a:lnTo>
                  <a:lnTo>
                    <a:pt x="6565627" y="980112"/>
                  </a:lnTo>
                  <a:lnTo>
                    <a:pt x="6546865" y="1024556"/>
                  </a:lnTo>
                  <a:lnTo>
                    <a:pt x="6517760" y="1062212"/>
                  </a:lnTo>
                  <a:lnTo>
                    <a:pt x="6480082" y="1091306"/>
                  </a:lnTo>
                  <a:lnTo>
                    <a:pt x="6435603" y="1110064"/>
                  </a:lnTo>
                  <a:lnTo>
                    <a:pt x="6386093" y="1116710"/>
                  </a:lnTo>
                  <a:lnTo>
                    <a:pt x="186131" y="1116710"/>
                  </a:lnTo>
                  <a:lnTo>
                    <a:pt x="136651" y="1110064"/>
                  </a:lnTo>
                  <a:lnTo>
                    <a:pt x="92188" y="1091306"/>
                  </a:lnTo>
                  <a:lnTo>
                    <a:pt x="54517" y="1062212"/>
                  </a:lnTo>
                  <a:lnTo>
                    <a:pt x="25413" y="1024556"/>
                  </a:lnTo>
                  <a:lnTo>
                    <a:pt x="6649" y="980112"/>
                  </a:lnTo>
                  <a:lnTo>
                    <a:pt x="0" y="930655"/>
                  </a:lnTo>
                  <a:lnTo>
                    <a:pt x="0" y="186181"/>
                  </a:lnTo>
                  <a:close/>
                </a:path>
              </a:pathLst>
            </a:custGeom>
            <a:ln w="9525">
              <a:solidFill>
                <a:srgbClr val="55CE7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10" name="object 10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318518" y="1504208"/>
            <a:ext cx="6256015" cy="678139"/>
          </a:xfrm>
          <a:prstGeom prst="rect">
            <a:avLst/>
          </a:prstGeom>
        </p:spPr>
      </p:pic>
      <p:sp>
        <p:nvSpPr>
          <p:cNvPr id="11" name="object 11"/>
          <p:cNvSpPr txBox="1"/>
          <p:nvPr/>
        </p:nvSpPr>
        <p:spPr>
          <a:xfrm>
            <a:off x="3020695" y="1360423"/>
            <a:ext cx="1322705" cy="18669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1050" b="1" dirty="0">
                <a:latin typeface="Times New Roman"/>
                <a:cs typeface="Times New Roman"/>
              </a:rPr>
              <a:t>Para</a:t>
            </a:r>
            <a:r>
              <a:rPr sz="1050" b="1" spc="-30" dirty="0">
                <a:latin typeface="Times New Roman"/>
                <a:cs typeface="Times New Roman"/>
              </a:rPr>
              <a:t> </a:t>
            </a:r>
            <a:r>
              <a:rPr sz="1050" b="1" dirty="0">
                <a:latin typeface="Times New Roman"/>
                <a:cs typeface="Times New Roman"/>
              </a:rPr>
              <a:t>citar</a:t>
            </a:r>
            <a:r>
              <a:rPr sz="1050" b="1" spc="-20" dirty="0">
                <a:latin typeface="Times New Roman"/>
                <a:cs typeface="Times New Roman"/>
              </a:rPr>
              <a:t> </a:t>
            </a:r>
            <a:r>
              <a:rPr sz="1050" b="1" dirty="0">
                <a:latin typeface="Times New Roman"/>
                <a:cs typeface="Times New Roman"/>
              </a:rPr>
              <a:t>este</a:t>
            </a:r>
            <a:r>
              <a:rPr sz="1050" b="1" spc="-20" dirty="0">
                <a:latin typeface="Times New Roman"/>
                <a:cs typeface="Times New Roman"/>
              </a:rPr>
              <a:t> </a:t>
            </a:r>
            <a:r>
              <a:rPr sz="1050" b="1" spc="-10" dirty="0">
                <a:latin typeface="Times New Roman"/>
                <a:cs typeface="Times New Roman"/>
              </a:rPr>
              <a:t>artículo</a:t>
            </a:r>
            <a:endParaRPr sz="1050">
              <a:latin typeface="Times New Roman"/>
              <a:cs typeface="Times New Roman"/>
            </a:endParaRPr>
          </a:p>
        </p:txBody>
      </p:sp>
      <p:grpSp>
        <p:nvGrpSpPr>
          <p:cNvPr id="12" name="object 12"/>
          <p:cNvGrpSpPr/>
          <p:nvPr/>
        </p:nvGrpSpPr>
        <p:grpSpPr>
          <a:xfrm>
            <a:off x="96011" y="115823"/>
            <a:ext cx="6666230" cy="1463040"/>
            <a:chOff x="96011" y="115823"/>
            <a:chExt cx="6666230" cy="1463040"/>
          </a:xfrm>
        </p:grpSpPr>
        <p:pic>
          <p:nvPicPr>
            <p:cNvPr id="13" name="object 13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96011" y="115823"/>
              <a:ext cx="6665976" cy="1452372"/>
            </a:xfrm>
            <a:prstGeom prst="rect">
              <a:avLst/>
            </a:prstGeom>
          </p:spPr>
        </p:pic>
        <p:pic>
          <p:nvPicPr>
            <p:cNvPr id="14" name="object 14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142849" y="142875"/>
              <a:ext cx="6572275" cy="1358646"/>
            </a:xfrm>
            <a:prstGeom prst="rect">
              <a:avLst/>
            </a:prstGeom>
          </p:spPr>
        </p:pic>
        <p:sp>
          <p:nvSpPr>
            <p:cNvPr id="15" name="object 15"/>
            <p:cNvSpPr/>
            <p:nvPr/>
          </p:nvSpPr>
          <p:spPr>
            <a:xfrm>
              <a:off x="142849" y="142875"/>
              <a:ext cx="6572884" cy="1358900"/>
            </a:xfrm>
            <a:custGeom>
              <a:avLst/>
              <a:gdLst/>
              <a:ahLst/>
              <a:cxnLst/>
              <a:rect l="l" t="t" r="r" b="b"/>
              <a:pathLst>
                <a:path w="6572884" h="1358900">
                  <a:moveTo>
                    <a:pt x="0" y="226441"/>
                  </a:moveTo>
                  <a:lnTo>
                    <a:pt x="4600" y="180795"/>
                  </a:lnTo>
                  <a:lnTo>
                    <a:pt x="17795" y="138285"/>
                  </a:lnTo>
                  <a:lnTo>
                    <a:pt x="38673" y="99820"/>
                  </a:lnTo>
                  <a:lnTo>
                    <a:pt x="66324" y="66309"/>
                  </a:lnTo>
                  <a:lnTo>
                    <a:pt x="99837" y="38663"/>
                  </a:lnTo>
                  <a:lnTo>
                    <a:pt x="138301" y="17789"/>
                  </a:lnTo>
                  <a:lnTo>
                    <a:pt x="180806" y="4599"/>
                  </a:lnTo>
                  <a:lnTo>
                    <a:pt x="226440" y="0"/>
                  </a:lnTo>
                  <a:lnTo>
                    <a:pt x="6345834" y="0"/>
                  </a:lnTo>
                  <a:lnTo>
                    <a:pt x="6391480" y="4599"/>
                  </a:lnTo>
                  <a:lnTo>
                    <a:pt x="6433990" y="17789"/>
                  </a:lnTo>
                  <a:lnTo>
                    <a:pt x="6472455" y="38663"/>
                  </a:lnTo>
                  <a:lnTo>
                    <a:pt x="6505965" y="66309"/>
                  </a:lnTo>
                  <a:lnTo>
                    <a:pt x="6533612" y="99820"/>
                  </a:lnTo>
                  <a:lnTo>
                    <a:pt x="6554485" y="138285"/>
                  </a:lnTo>
                  <a:lnTo>
                    <a:pt x="6567676" y="180795"/>
                  </a:lnTo>
                  <a:lnTo>
                    <a:pt x="6572275" y="226441"/>
                  </a:lnTo>
                  <a:lnTo>
                    <a:pt x="6572275" y="1132204"/>
                  </a:lnTo>
                  <a:lnTo>
                    <a:pt x="6567676" y="1177850"/>
                  </a:lnTo>
                  <a:lnTo>
                    <a:pt x="6554485" y="1220360"/>
                  </a:lnTo>
                  <a:lnTo>
                    <a:pt x="6533612" y="1258825"/>
                  </a:lnTo>
                  <a:lnTo>
                    <a:pt x="6505965" y="1292336"/>
                  </a:lnTo>
                  <a:lnTo>
                    <a:pt x="6472455" y="1319982"/>
                  </a:lnTo>
                  <a:lnTo>
                    <a:pt x="6433990" y="1340856"/>
                  </a:lnTo>
                  <a:lnTo>
                    <a:pt x="6391480" y="1354046"/>
                  </a:lnTo>
                  <a:lnTo>
                    <a:pt x="6345834" y="1358646"/>
                  </a:lnTo>
                  <a:lnTo>
                    <a:pt x="226440" y="1358646"/>
                  </a:lnTo>
                  <a:lnTo>
                    <a:pt x="180806" y="1354046"/>
                  </a:lnTo>
                  <a:lnTo>
                    <a:pt x="138301" y="1340856"/>
                  </a:lnTo>
                  <a:lnTo>
                    <a:pt x="99837" y="1319982"/>
                  </a:lnTo>
                  <a:lnTo>
                    <a:pt x="66324" y="1292336"/>
                  </a:lnTo>
                  <a:lnTo>
                    <a:pt x="38673" y="1258825"/>
                  </a:lnTo>
                  <a:lnTo>
                    <a:pt x="17795" y="1220360"/>
                  </a:lnTo>
                  <a:lnTo>
                    <a:pt x="4600" y="1177850"/>
                  </a:lnTo>
                  <a:lnTo>
                    <a:pt x="0" y="1132204"/>
                  </a:lnTo>
                  <a:lnTo>
                    <a:pt x="0" y="226441"/>
                  </a:lnTo>
                  <a:close/>
                </a:path>
              </a:pathLst>
            </a:custGeom>
            <a:ln w="9525">
              <a:solidFill>
                <a:srgbClr val="55CE7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6" name="object 16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2500248" y="305930"/>
              <a:ext cx="1714500" cy="733945"/>
            </a:xfrm>
            <a:prstGeom prst="rect">
              <a:avLst/>
            </a:prstGeom>
          </p:spPr>
        </p:pic>
        <p:pic>
          <p:nvPicPr>
            <p:cNvPr id="17" name="object 17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2738628" y="1024127"/>
              <a:ext cx="1897379" cy="371855"/>
            </a:xfrm>
            <a:prstGeom prst="rect">
              <a:avLst/>
            </a:prstGeom>
          </p:spPr>
        </p:pic>
        <p:pic>
          <p:nvPicPr>
            <p:cNvPr id="18" name="object 18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4401311" y="1024127"/>
              <a:ext cx="1577339" cy="371855"/>
            </a:xfrm>
            <a:prstGeom prst="rect">
              <a:avLst/>
            </a:prstGeom>
          </p:spPr>
        </p:pic>
        <p:pic>
          <p:nvPicPr>
            <p:cNvPr id="19" name="object 19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3169919" y="1207007"/>
              <a:ext cx="1546859" cy="371855"/>
            </a:xfrm>
            <a:prstGeom prst="rect">
              <a:avLst/>
            </a:prstGeom>
          </p:spPr>
        </p:pic>
        <p:pic>
          <p:nvPicPr>
            <p:cNvPr id="20" name="object 20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4482083" y="1207007"/>
              <a:ext cx="284988" cy="371855"/>
            </a:xfrm>
            <a:prstGeom prst="rect">
              <a:avLst/>
            </a:prstGeom>
          </p:spPr>
        </p:pic>
        <p:pic>
          <p:nvPicPr>
            <p:cNvPr id="21" name="object 21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4572000" y="1207007"/>
              <a:ext cx="1013460" cy="371855"/>
            </a:xfrm>
            <a:prstGeom prst="rect">
              <a:avLst/>
            </a:prstGeom>
          </p:spPr>
        </p:pic>
      </p:grpSp>
      <p:sp>
        <p:nvSpPr>
          <p:cNvPr id="22" name="object 22"/>
          <p:cNvSpPr txBox="1"/>
          <p:nvPr/>
        </p:nvSpPr>
        <p:spPr>
          <a:xfrm>
            <a:off x="2842005" y="1068451"/>
            <a:ext cx="3029585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Arial"/>
                <a:cs typeface="Arial"/>
              </a:rPr>
              <a:t>6ta.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Edición</a:t>
            </a:r>
            <a:r>
              <a:rPr sz="1200" b="1" spc="-10" dirty="0">
                <a:latin typeface="Arial"/>
                <a:cs typeface="Arial"/>
              </a:rPr>
              <a:t> Volumen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I</a:t>
            </a:r>
            <a:r>
              <a:rPr sz="1200" b="1" spc="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Enero</a:t>
            </a:r>
            <a:r>
              <a:rPr sz="1200" b="1" spc="-3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a</a:t>
            </a:r>
            <a:r>
              <a:rPr sz="1200" b="1" spc="-2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Julio</a:t>
            </a:r>
            <a:r>
              <a:rPr sz="1200" b="1" spc="-5" dirty="0">
                <a:latin typeface="Arial"/>
                <a:cs typeface="Arial"/>
              </a:rPr>
              <a:t> </a:t>
            </a:r>
            <a:r>
              <a:rPr sz="1200" b="1" spc="-20" dirty="0">
                <a:latin typeface="Arial"/>
                <a:cs typeface="Arial"/>
              </a:rPr>
              <a:t>2021</a:t>
            </a:r>
            <a:endParaRPr sz="1200">
              <a:latin typeface="Arial"/>
              <a:cs typeface="Arial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3273297" y="1251331"/>
            <a:ext cx="216789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Arial"/>
                <a:cs typeface="Arial"/>
              </a:rPr>
              <a:t>Revista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Semestral-</a:t>
            </a:r>
            <a:r>
              <a:rPr sz="1200" b="1" spc="-40" dirty="0">
                <a:latin typeface="Arial"/>
                <a:cs typeface="Arial"/>
              </a:rPr>
              <a:t> </a:t>
            </a:r>
            <a:r>
              <a:rPr sz="1200" b="1" spc="-10" dirty="0">
                <a:latin typeface="Arial"/>
                <a:cs typeface="Arial"/>
              </a:rPr>
              <a:t>Venezuela</a:t>
            </a:r>
            <a:endParaRPr sz="1200">
              <a:latin typeface="Arial"/>
              <a:cs typeface="Arial"/>
            </a:endParaRPr>
          </a:p>
        </p:txBody>
      </p:sp>
      <p:pic>
        <p:nvPicPr>
          <p:cNvPr id="24" name="object 24"/>
          <p:cNvPicPr/>
          <p:nvPr/>
        </p:nvPicPr>
        <p:blipFill>
          <a:blip r:embed="rId15" cstate="print"/>
          <a:stretch>
            <a:fillRect/>
          </a:stretch>
        </p:blipFill>
        <p:spPr>
          <a:xfrm>
            <a:off x="324611" y="234695"/>
            <a:ext cx="1719072" cy="1341120"/>
          </a:xfrm>
          <a:prstGeom prst="rect">
            <a:avLst/>
          </a:prstGeom>
        </p:spPr>
      </p:pic>
      <p:sp>
        <p:nvSpPr>
          <p:cNvPr id="25" name="object 25"/>
          <p:cNvSpPr txBox="1"/>
          <p:nvPr/>
        </p:nvSpPr>
        <p:spPr>
          <a:xfrm>
            <a:off x="333629" y="1522069"/>
            <a:ext cx="6203315" cy="646430"/>
          </a:xfrm>
          <a:prstGeom prst="rect">
            <a:avLst/>
          </a:prstGeom>
          <a:solidFill>
            <a:srgbClr val="FFFFFF"/>
          </a:solidFill>
          <a:ln w="25400">
            <a:solidFill>
              <a:srgbClr val="5BD078"/>
            </a:solidFill>
          </a:ln>
        </p:spPr>
        <p:txBody>
          <a:bodyPr vert="horz" wrap="square" lIns="0" tIns="41275" rIns="0" bIns="0" rtlCol="0">
            <a:spAutoFit/>
          </a:bodyPr>
          <a:lstStyle/>
          <a:p>
            <a:pPr algn="ctr">
              <a:lnSpc>
                <a:spcPts val="1385"/>
              </a:lnSpc>
              <a:spcBef>
                <a:spcPts val="325"/>
              </a:spcBef>
            </a:pPr>
            <a:r>
              <a:rPr sz="1200" b="1" dirty="0">
                <a:latin typeface="Times New Roman"/>
                <a:cs typeface="Times New Roman"/>
              </a:rPr>
              <a:t>MSc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Erik</a:t>
            </a:r>
            <a:r>
              <a:rPr sz="1200" b="1" spc="-1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Manuel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Siso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Navarro</a:t>
            </a:r>
            <a:endParaRPr sz="1200">
              <a:latin typeface="Times New Roman"/>
              <a:cs typeface="Times New Roman"/>
            </a:endParaRPr>
          </a:p>
          <a:p>
            <a:pPr marL="141605" algn="ctr">
              <a:lnSpc>
                <a:spcPts val="1385"/>
              </a:lnSpc>
            </a:pPr>
            <a:r>
              <a:rPr sz="1100" dirty="0">
                <a:latin typeface="Times New Roman"/>
                <a:cs typeface="Times New Roman"/>
              </a:rPr>
              <a:t>Universidad</a:t>
            </a:r>
            <a:r>
              <a:rPr sz="1100" spc="-4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Nacional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Experimental</a:t>
            </a:r>
            <a:r>
              <a:rPr sz="1100" spc="-5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los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Llanos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Centrales</a:t>
            </a:r>
            <a:r>
              <a:rPr sz="1100" spc="-4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Rómulo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Gallegos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(UNERG)-</a:t>
            </a:r>
            <a:r>
              <a:rPr sz="1100" spc="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Venezuela</a:t>
            </a:r>
            <a:r>
              <a:rPr sz="1200" spc="-10" dirty="0">
                <a:latin typeface="Times New Roman"/>
                <a:cs typeface="Times New Roman"/>
              </a:rPr>
              <a:t>)</a:t>
            </a:r>
            <a:endParaRPr sz="12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05"/>
              </a:spcBef>
            </a:pPr>
            <a:r>
              <a:rPr sz="1200" b="1" dirty="0">
                <a:latin typeface="Times New Roman"/>
                <a:cs typeface="Times New Roman"/>
              </a:rPr>
              <a:t>Correo</a:t>
            </a:r>
            <a:r>
              <a:rPr sz="1200" b="1" spc="-5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Electrónico:</a:t>
            </a:r>
            <a:r>
              <a:rPr sz="1200" b="1" spc="-3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  <a:hlinkClick r:id="rId16"/>
              </a:rPr>
              <a:t>Sisoerik13@hotmail.com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322427" y="2254008"/>
            <a:ext cx="6203315" cy="931544"/>
          </a:xfrm>
          <a:prstGeom prst="rect">
            <a:avLst/>
          </a:prstGeom>
          <a:ln w="25400">
            <a:solidFill>
              <a:srgbClr val="5BD078"/>
            </a:solidFill>
          </a:ln>
        </p:spPr>
        <p:txBody>
          <a:bodyPr vert="horz" wrap="square" lIns="0" tIns="41910" rIns="0" bIns="0" rtlCol="0">
            <a:spAutoFit/>
          </a:bodyPr>
          <a:lstStyle/>
          <a:p>
            <a:pPr marL="91440" marR="80645">
              <a:lnSpc>
                <a:spcPct val="100000"/>
              </a:lnSpc>
              <a:spcBef>
                <a:spcPts val="330"/>
              </a:spcBef>
            </a:pPr>
            <a:r>
              <a:rPr sz="1100" b="1" dirty="0">
                <a:latin typeface="Times New Roman"/>
                <a:cs typeface="Times New Roman"/>
              </a:rPr>
              <a:t>Como</a:t>
            </a:r>
            <a:r>
              <a:rPr sz="1100" b="1" spc="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citar</a:t>
            </a:r>
            <a:r>
              <a:rPr sz="1100" b="1" spc="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este</a:t>
            </a:r>
            <a:r>
              <a:rPr sz="1100" b="1" spc="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artículo:</a:t>
            </a:r>
            <a:r>
              <a:rPr sz="1100" b="1" spc="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Erik</a:t>
            </a:r>
            <a:r>
              <a:rPr sz="1100" b="1" spc="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M.</a:t>
            </a:r>
            <a:r>
              <a:rPr sz="1100" b="1" spc="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Siso</a:t>
            </a:r>
            <a:r>
              <a:rPr sz="1100" b="1" spc="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(2021),</a:t>
            </a:r>
            <a:r>
              <a:rPr sz="1100" b="1" spc="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“</a:t>
            </a:r>
            <a:r>
              <a:rPr sz="1050" b="1" dirty="0">
                <a:latin typeface="Times New Roman"/>
                <a:cs typeface="Times New Roman"/>
              </a:rPr>
              <a:t>Análisis</a:t>
            </a:r>
            <a:r>
              <a:rPr sz="1050" b="1" spc="15" dirty="0">
                <a:latin typeface="Times New Roman"/>
                <a:cs typeface="Times New Roman"/>
              </a:rPr>
              <a:t> </a:t>
            </a:r>
            <a:r>
              <a:rPr sz="1050" b="1" dirty="0">
                <a:latin typeface="Times New Roman"/>
                <a:cs typeface="Times New Roman"/>
              </a:rPr>
              <a:t>del</a:t>
            </a:r>
            <a:r>
              <a:rPr sz="1050" b="1" spc="15" dirty="0">
                <a:latin typeface="Times New Roman"/>
                <a:cs typeface="Times New Roman"/>
              </a:rPr>
              <a:t> </a:t>
            </a:r>
            <a:r>
              <a:rPr sz="1050" b="1" dirty="0">
                <a:latin typeface="Times New Roman"/>
                <a:cs typeface="Times New Roman"/>
              </a:rPr>
              <a:t>Rendimiento</a:t>
            </a:r>
            <a:r>
              <a:rPr sz="1050" b="1" spc="10" dirty="0">
                <a:latin typeface="Times New Roman"/>
                <a:cs typeface="Times New Roman"/>
              </a:rPr>
              <a:t> </a:t>
            </a:r>
            <a:r>
              <a:rPr sz="1050" b="1" dirty="0">
                <a:latin typeface="Times New Roman"/>
                <a:cs typeface="Times New Roman"/>
              </a:rPr>
              <a:t>Académico</a:t>
            </a:r>
            <a:r>
              <a:rPr sz="1050" b="1" spc="20" dirty="0">
                <a:latin typeface="Times New Roman"/>
                <a:cs typeface="Times New Roman"/>
              </a:rPr>
              <a:t> </a:t>
            </a:r>
            <a:r>
              <a:rPr sz="1050" b="1" dirty="0">
                <a:latin typeface="Times New Roman"/>
                <a:cs typeface="Times New Roman"/>
              </a:rPr>
              <a:t>de</a:t>
            </a:r>
            <a:r>
              <a:rPr sz="1050" b="1" spc="20" dirty="0">
                <a:latin typeface="Times New Roman"/>
                <a:cs typeface="Times New Roman"/>
              </a:rPr>
              <a:t> </a:t>
            </a:r>
            <a:r>
              <a:rPr sz="1050" b="1" dirty="0">
                <a:latin typeface="Times New Roman"/>
                <a:cs typeface="Times New Roman"/>
              </a:rPr>
              <a:t>los</a:t>
            </a:r>
            <a:r>
              <a:rPr sz="1050" b="1" spc="5" dirty="0">
                <a:latin typeface="Times New Roman"/>
                <a:cs typeface="Times New Roman"/>
              </a:rPr>
              <a:t> </a:t>
            </a:r>
            <a:r>
              <a:rPr sz="1050" b="1" spc="-10" dirty="0">
                <a:latin typeface="Times New Roman"/>
                <a:cs typeface="Times New Roman"/>
              </a:rPr>
              <a:t>Estudiantes </a:t>
            </a:r>
            <a:r>
              <a:rPr sz="1050" b="1" dirty="0">
                <a:latin typeface="Times New Roman"/>
                <a:cs typeface="Times New Roman"/>
              </a:rPr>
              <a:t>Universitarios</a:t>
            </a:r>
            <a:r>
              <a:rPr sz="1050" b="1" spc="-30" dirty="0">
                <a:latin typeface="Times New Roman"/>
                <a:cs typeface="Times New Roman"/>
              </a:rPr>
              <a:t> </a:t>
            </a:r>
            <a:r>
              <a:rPr sz="1050" b="1" dirty="0">
                <a:latin typeface="Times New Roman"/>
                <a:cs typeface="Times New Roman"/>
              </a:rPr>
              <a:t>” I</a:t>
            </a:r>
            <a:r>
              <a:rPr sz="1050" b="1" spc="-5" dirty="0">
                <a:latin typeface="Times New Roman"/>
                <a:cs typeface="Times New Roman"/>
              </a:rPr>
              <a:t> </a:t>
            </a:r>
            <a:r>
              <a:rPr sz="1050" b="1" spc="-10" dirty="0">
                <a:latin typeface="Times New Roman"/>
                <a:cs typeface="Times New Roman"/>
              </a:rPr>
              <a:t>(1-</a:t>
            </a:r>
            <a:r>
              <a:rPr sz="1050" b="1" spc="-25" dirty="0">
                <a:latin typeface="Times New Roman"/>
                <a:cs typeface="Times New Roman"/>
              </a:rPr>
              <a:t>12)</a:t>
            </a:r>
            <a:endParaRPr sz="1050">
              <a:latin typeface="Times New Roman"/>
              <a:cs typeface="Times New Roman"/>
            </a:endParaRPr>
          </a:p>
          <a:p>
            <a:pPr marL="255270" algn="ctr">
              <a:lnSpc>
                <a:spcPct val="100000"/>
              </a:lnSpc>
            </a:pPr>
            <a:r>
              <a:rPr sz="1100" b="1" dirty="0">
                <a:latin typeface="Times New Roman"/>
                <a:cs typeface="Times New Roman"/>
              </a:rPr>
              <a:t>Recibido:</a:t>
            </a:r>
            <a:r>
              <a:rPr sz="1100" b="1" spc="2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Septiembre</a:t>
            </a:r>
            <a:r>
              <a:rPr sz="1100" b="1" spc="229" dirty="0">
                <a:latin typeface="Times New Roman"/>
                <a:cs typeface="Times New Roman"/>
              </a:rPr>
              <a:t> </a:t>
            </a:r>
            <a:r>
              <a:rPr sz="1100" b="1" spc="-20" dirty="0">
                <a:latin typeface="Times New Roman"/>
                <a:cs typeface="Times New Roman"/>
              </a:rPr>
              <a:t>2020</a:t>
            </a:r>
            <a:endParaRPr sz="1100">
              <a:latin typeface="Times New Roman"/>
              <a:cs typeface="Times New Roman"/>
            </a:endParaRPr>
          </a:p>
          <a:p>
            <a:pPr marL="209550" algn="ctr">
              <a:lnSpc>
                <a:spcPct val="100000"/>
              </a:lnSpc>
              <a:tabLst>
                <a:tab pos="1503045" algn="l"/>
              </a:tabLst>
            </a:pPr>
            <a:r>
              <a:rPr sz="1100" b="1" dirty="0">
                <a:latin typeface="Times New Roman"/>
                <a:cs typeface="Times New Roman"/>
              </a:rPr>
              <a:t>Revisado:</a:t>
            </a:r>
            <a:r>
              <a:rPr sz="1100" b="1" spc="240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Octubre</a:t>
            </a:r>
            <a:r>
              <a:rPr sz="1100" b="1" dirty="0">
                <a:latin typeface="Times New Roman"/>
                <a:cs typeface="Times New Roman"/>
              </a:rPr>
              <a:t>	</a:t>
            </a:r>
            <a:r>
              <a:rPr sz="1100" b="1" spc="-20" dirty="0">
                <a:latin typeface="Times New Roman"/>
                <a:cs typeface="Times New Roman"/>
              </a:rPr>
              <a:t>2020</a:t>
            </a:r>
            <a:endParaRPr sz="1100">
              <a:latin typeface="Times New Roman"/>
              <a:cs typeface="Times New Roman"/>
            </a:endParaRPr>
          </a:p>
          <a:p>
            <a:pPr marL="209550" algn="ctr">
              <a:lnSpc>
                <a:spcPct val="100000"/>
              </a:lnSpc>
            </a:pPr>
            <a:r>
              <a:rPr sz="1100" b="1" dirty="0">
                <a:latin typeface="Times New Roman"/>
                <a:cs typeface="Times New Roman"/>
              </a:rPr>
              <a:t>Aceptado:</a:t>
            </a:r>
            <a:r>
              <a:rPr sz="1100" b="1" spc="25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Octubre</a:t>
            </a:r>
            <a:r>
              <a:rPr sz="1100" b="1" spc="240" dirty="0">
                <a:latin typeface="Times New Roman"/>
                <a:cs typeface="Times New Roman"/>
              </a:rPr>
              <a:t> </a:t>
            </a:r>
            <a:r>
              <a:rPr sz="1100" b="1" spc="-20" dirty="0">
                <a:latin typeface="Times New Roman"/>
                <a:cs typeface="Times New Roman"/>
              </a:rPr>
              <a:t>2020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27" name="object 27"/>
          <p:cNvSpPr txBox="1"/>
          <p:nvPr/>
        </p:nvSpPr>
        <p:spPr>
          <a:xfrm>
            <a:off x="204012" y="3213608"/>
            <a:ext cx="6417945" cy="51993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R="23495" algn="ctr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Times New Roman"/>
                <a:cs typeface="Times New Roman"/>
              </a:rPr>
              <a:t>Análisis</a:t>
            </a:r>
            <a:r>
              <a:rPr sz="1200" b="1" spc="-4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del</a:t>
            </a:r>
            <a:r>
              <a:rPr sz="1200" b="1" spc="-10" dirty="0">
                <a:latin typeface="Times New Roman"/>
                <a:cs typeface="Times New Roman"/>
              </a:rPr>
              <a:t> Rendimiento</a:t>
            </a:r>
            <a:r>
              <a:rPr sz="1200" b="1" spc="-6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Académico</a:t>
            </a:r>
            <a:r>
              <a:rPr sz="1200" b="1" spc="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los</a:t>
            </a:r>
            <a:r>
              <a:rPr sz="1200" b="1" spc="-1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Estudiantes</a:t>
            </a:r>
            <a:r>
              <a:rPr sz="1200" b="1" spc="-40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Universitarios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70"/>
              </a:spcBef>
            </a:pPr>
            <a:endParaRPr sz="12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</a:pPr>
            <a:r>
              <a:rPr sz="1200" b="1" spc="-10" dirty="0">
                <a:latin typeface="Times New Roman"/>
                <a:cs typeface="Times New Roman"/>
              </a:rPr>
              <a:t>RESUMEN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65"/>
              </a:spcBef>
            </a:pPr>
            <a:endParaRPr sz="1200">
              <a:latin typeface="Times New Roman"/>
              <a:cs typeface="Times New Roman"/>
            </a:endParaRPr>
          </a:p>
          <a:p>
            <a:pPr marL="12700" marR="508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Objetivo:</a:t>
            </a:r>
            <a:r>
              <a:rPr sz="1200" spc="12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Analizar</a:t>
            </a:r>
            <a:r>
              <a:rPr sz="1200" spc="12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2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rendimiento</a:t>
            </a:r>
            <a:r>
              <a:rPr sz="1200" spc="13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académico</a:t>
            </a:r>
            <a:r>
              <a:rPr sz="1200" spc="12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2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12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estudiantes</a:t>
            </a:r>
            <a:r>
              <a:rPr sz="1200" spc="12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2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2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Universidad</a:t>
            </a:r>
            <a:r>
              <a:rPr sz="1200" spc="120" dirty="0">
                <a:latin typeface="Times New Roman"/>
                <a:cs typeface="Times New Roman"/>
              </a:rPr>
              <a:t>  </a:t>
            </a:r>
            <a:r>
              <a:rPr sz="1200" spc="-10" dirty="0">
                <a:latin typeface="Times New Roman"/>
                <a:cs typeface="Times New Roman"/>
              </a:rPr>
              <a:t>Nacional </a:t>
            </a:r>
            <a:r>
              <a:rPr sz="1200" dirty="0">
                <a:latin typeface="Times New Roman"/>
                <a:cs typeface="Times New Roman"/>
              </a:rPr>
              <a:t>Experimental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Llanos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Centrales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Rómulo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Gallegos,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específicamente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áreas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ingeniería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en </a:t>
            </a:r>
            <a:r>
              <a:rPr sz="1200" dirty="0">
                <a:latin typeface="Times New Roman"/>
                <a:cs typeface="Times New Roman"/>
              </a:rPr>
              <a:t>sistemas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ingeniería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civil,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arquitectura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tecnología,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cual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pretende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conocer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efecto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tiene </a:t>
            </a:r>
            <a:r>
              <a:rPr sz="1200" dirty="0">
                <a:latin typeface="Times New Roman"/>
                <a:cs typeface="Times New Roman"/>
              </a:rPr>
              <a:t>las metodologías de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 docente que dictan la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unidad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curricular (matemáticas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II)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sobre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 promedios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 </a:t>
            </a:r>
            <a:r>
              <a:rPr sz="1200" dirty="0">
                <a:latin typeface="Times New Roman"/>
                <a:cs typeface="Times New Roman"/>
              </a:rPr>
              <a:t>notas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sus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estudiantes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vez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determinar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significancia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tienen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diferentes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áreas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 </a:t>
            </a:r>
            <a:r>
              <a:rPr sz="1200" dirty="0">
                <a:latin typeface="Times New Roman"/>
                <a:cs typeface="Times New Roman"/>
              </a:rPr>
              <a:t>ingeniería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 notas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estudiantes; utilizando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 ello las herramientas estadísticas que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brinda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el </a:t>
            </a:r>
            <a:r>
              <a:rPr sz="1200" dirty="0">
                <a:latin typeface="Times New Roman"/>
                <a:cs typeface="Times New Roman"/>
              </a:rPr>
              <a:t>diseño</a:t>
            </a:r>
            <a:r>
              <a:rPr sz="1200" spc="3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experimentos</a:t>
            </a:r>
            <a:r>
              <a:rPr sz="1200" spc="3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3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través</a:t>
            </a:r>
            <a:r>
              <a:rPr sz="1200" spc="3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sus</a:t>
            </a:r>
            <a:r>
              <a:rPr sz="1200" spc="3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modelos</a:t>
            </a:r>
            <a:r>
              <a:rPr sz="1200" spc="3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factoriales</a:t>
            </a:r>
            <a:r>
              <a:rPr sz="1200" spc="3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completos.</a:t>
            </a:r>
            <a:r>
              <a:rPr sz="1200" spc="3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Método:</a:t>
            </a:r>
            <a:r>
              <a:rPr sz="1200" spc="3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3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diseño</a:t>
            </a:r>
            <a:r>
              <a:rPr sz="1200" spc="3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investigación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fue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campo,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diseño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experimental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transeccional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análisis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datos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fue </a:t>
            </a:r>
            <a:r>
              <a:rPr sz="1200" dirty="0">
                <a:latin typeface="Times New Roman"/>
                <a:cs typeface="Times New Roman"/>
              </a:rPr>
              <a:t>mediante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uso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software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SPSS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(programa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estadístico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ciencias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sociales).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Tomando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cuenta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50" dirty="0">
                <a:latin typeface="Times New Roman"/>
                <a:cs typeface="Times New Roman"/>
              </a:rPr>
              <a:t>3 </a:t>
            </a:r>
            <a:r>
              <a:rPr sz="1200" dirty="0">
                <a:latin typeface="Times New Roman"/>
                <a:cs typeface="Times New Roman"/>
              </a:rPr>
              <a:t>docentes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cada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área,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69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estudiantes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Sistemas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67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estudiantes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Ingeniería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Civil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estudio. </a:t>
            </a:r>
            <a:r>
              <a:rPr sz="1200" dirty="0">
                <a:latin typeface="Times New Roman"/>
                <a:cs typeface="Times New Roman"/>
              </a:rPr>
              <a:t>Resultados: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comparación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entre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áreas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estudios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indica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factores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usados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diseño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 </a:t>
            </a:r>
            <a:r>
              <a:rPr sz="1200" dirty="0">
                <a:latin typeface="Times New Roman"/>
                <a:cs typeface="Times New Roman"/>
              </a:rPr>
              <a:t>experimento</a:t>
            </a:r>
            <a:r>
              <a:rPr sz="1200" spc="4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4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lograron</a:t>
            </a:r>
            <a:r>
              <a:rPr sz="1200" spc="4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evidenciar</a:t>
            </a:r>
            <a:r>
              <a:rPr sz="1200" spc="4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4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</a:t>
            </a:r>
            <a:r>
              <a:rPr sz="1200" spc="4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son</a:t>
            </a:r>
            <a:r>
              <a:rPr sz="1200" spc="4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significativos</a:t>
            </a:r>
            <a:r>
              <a:rPr sz="1200" spc="4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43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cuanto</a:t>
            </a:r>
            <a:r>
              <a:rPr sz="1200" spc="4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4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4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influencia</a:t>
            </a:r>
            <a:r>
              <a:rPr sz="1200" spc="4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41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metodología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usada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parte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docentes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matemáticas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II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incidencia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notas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los </a:t>
            </a:r>
            <a:r>
              <a:rPr sz="1200" dirty="0">
                <a:latin typeface="Times New Roman"/>
                <a:cs typeface="Times New Roman"/>
              </a:rPr>
              <a:t>estudiantes.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Conclusiones: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investigación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demostró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estadísticamente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utilizando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análisis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diseño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experimentos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diferentes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docentes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dictan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unidad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curricular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Matemáticas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II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las </a:t>
            </a:r>
            <a:r>
              <a:rPr sz="1200" dirty="0">
                <a:latin typeface="Times New Roman"/>
                <a:cs typeface="Times New Roman"/>
              </a:rPr>
              <a:t>áreas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estudiadas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universidad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Rómulo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Gallegos,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generan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variabilidad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promedios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los </a:t>
            </a:r>
            <a:r>
              <a:rPr sz="1200" spc="-10" dirty="0">
                <a:latin typeface="Times New Roman"/>
                <a:cs typeface="Times New Roman"/>
              </a:rPr>
              <a:t>estudiantes.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60"/>
              </a:spcBef>
            </a:pPr>
            <a:endParaRPr sz="1200">
              <a:latin typeface="Times New Roman"/>
              <a:cs typeface="Times New Roman"/>
            </a:endParaRPr>
          </a:p>
          <a:p>
            <a:pPr marL="12700" algn="just">
              <a:lnSpc>
                <a:spcPct val="100000"/>
              </a:lnSpc>
            </a:pPr>
            <a:r>
              <a:rPr sz="1200" b="1" dirty="0">
                <a:latin typeface="Times New Roman"/>
                <a:cs typeface="Times New Roman"/>
              </a:rPr>
              <a:t>Descriptores: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Diseño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experimentos,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SPSS,</a:t>
            </a:r>
            <a:r>
              <a:rPr sz="1200" spc="-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Diseño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Factorial.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65"/>
              </a:spcBef>
            </a:pPr>
            <a:endParaRPr sz="1200">
              <a:latin typeface="Times New Roman"/>
              <a:cs typeface="Times New Roman"/>
            </a:endParaRPr>
          </a:p>
          <a:p>
            <a:pPr marL="12700" marR="8255" algn="just">
              <a:lnSpc>
                <a:spcPct val="100000"/>
              </a:lnSpc>
            </a:pPr>
            <a:r>
              <a:rPr sz="1200" b="1" dirty="0">
                <a:latin typeface="Times New Roman"/>
                <a:cs typeface="Times New Roman"/>
              </a:rPr>
              <a:t>Reseña</a:t>
            </a:r>
            <a:r>
              <a:rPr sz="1200" b="1" spc="7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Biográfica</a:t>
            </a:r>
            <a:r>
              <a:rPr sz="1200" dirty="0">
                <a:latin typeface="Times New Roman"/>
                <a:cs typeface="Times New Roman"/>
              </a:rPr>
              <a:t>: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Docente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dedicación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exclusiva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área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ingeniería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sistemas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1ra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promoción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ingeniería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informática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UNERG,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Magister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Scientarum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Gerencia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Administrativa,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Magister </a:t>
            </a:r>
            <a:r>
              <a:rPr sz="1200" dirty="0">
                <a:latin typeface="Times New Roman"/>
                <a:cs typeface="Times New Roman"/>
              </a:rPr>
              <a:t>Scientarum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Estadísticas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Universidad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Pedagógica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Mozambique.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Actualmente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 </a:t>
            </a:r>
            <a:r>
              <a:rPr sz="1200" spc="-10" dirty="0">
                <a:latin typeface="Times New Roman"/>
                <a:cs typeface="Times New Roman"/>
              </a:rPr>
              <a:t>desempeño </a:t>
            </a:r>
            <a:r>
              <a:rPr sz="1200" dirty="0">
                <a:latin typeface="Times New Roman"/>
                <a:cs typeface="Times New Roman"/>
              </a:rPr>
              <a:t>bajo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cargo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director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Centro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Investigaciones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Área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Ingeniería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Sistemas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UNERG</a:t>
            </a:r>
            <a:endParaRPr sz="1200">
              <a:latin typeface="Times New Roman"/>
              <a:cs typeface="Times New Roman"/>
            </a:endParaRPr>
          </a:p>
        </p:txBody>
      </p:sp>
      <p:pic>
        <p:nvPicPr>
          <p:cNvPr id="28" name="object 28"/>
          <p:cNvPicPr/>
          <p:nvPr/>
        </p:nvPicPr>
        <p:blipFill>
          <a:blip r:embed="rId17" cstate="print"/>
          <a:stretch>
            <a:fillRect/>
          </a:stretch>
        </p:blipFill>
        <p:spPr>
          <a:xfrm>
            <a:off x="4509134" y="143573"/>
            <a:ext cx="1805305" cy="893889"/>
          </a:xfrm>
          <a:prstGeom prst="rect">
            <a:avLst/>
          </a:prstGeom>
        </p:spPr>
      </p:pic>
      <p:sp>
        <p:nvSpPr>
          <p:cNvPr id="29" name="object 29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67361" rIns="0" bIns="0" rtlCol="0">
            <a:spAutoFit/>
          </a:bodyPr>
          <a:lstStyle/>
          <a:p>
            <a:pPr marL="139700">
              <a:lnSpc>
                <a:spcPts val="1410"/>
              </a:lnSpc>
            </a:pPr>
            <a:fld id="{81D60167-4931-47E6-BA6A-407CBD079E47}" type="slidenum">
              <a:rPr b="1" spc="-25" dirty="0">
                <a:latin typeface="Times New Roman"/>
                <a:cs typeface="Times New Roman"/>
              </a:rPr>
              <a:t>191</a:t>
            </a:fld>
            <a:endParaRPr b="1" spc="-25" dirty="0">
              <a:latin typeface="Times New Roman"/>
              <a:cs typeface="Times New Roman"/>
            </a:endParaRPr>
          </a:p>
        </p:txBody>
      </p:sp>
      <p:grpSp>
        <p:nvGrpSpPr>
          <p:cNvPr id="30" name="Grupo 29">
            <a:extLst>
              <a:ext uri="{FF2B5EF4-FFF2-40B4-BE49-F238E27FC236}">
                <a16:creationId xmlns:a16="http://schemas.microsoft.com/office/drawing/2014/main" id="{D0FA9D23-7FE8-C372-C078-25DB9011B0AA}"/>
              </a:ext>
            </a:extLst>
          </p:cNvPr>
          <p:cNvGrpSpPr/>
          <p:nvPr/>
        </p:nvGrpSpPr>
        <p:grpSpPr>
          <a:xfrm>
            <a:off x="117348" y="98932"/>
            <a:ext cx="6665976" cy="1452626"/>
            <a:chOff x="470065" y="1951410"/>
            <a:chExt cx="6665976" cy="1452626"/>
          </a:xfrm>
        </p:grpSpPr>
        <p:grpSp>
          <p:nvGrpSpPr>
            <p:cNvPr id="31" name="object 12">
              <a:extLst>
                <a:ext uri="{FF2B5EF4-FFF2-40B4-BE49-F238E27FC236}">
                  <a16:creationId xmlns:a16="http://schemas.microsoft.com/office/drawing/2014/main" id="{0228BF12-5C0C-B16F-9673-0C2C43DF8DCC}"/>
                </a:ext>
              </a:extLst>
            </p:cNvPr>
            <p:cNvGrpSpPr/>
            <p:nvPr/>
          </p:nvGrpSpPr>
          <p:grpSpPr>
            <a:xfrm>
              <a:off x="470065" y="1951664"/>
              <a:ext cx="6665976" cy="1452372"/>
              <a:chOff x="96011" y="115823"/>
              <a:chExt cx="6665976" cy="1452372"/>
            </a:xfrm>
          </p:grpSpPr>
          <p:pic>
            <p:nvPicPr>
              <p:cNvPr id="35" name="object 13">
                <a:extLst>
                  <a:ext uri="{FF2B5EF4-FFF2-40B4-BE49-F238E27FC236}">
                    <a16:creationId xmlns:a16="http://schemas.microsoft.com/office/drawing/2014/main" id="{6C87AA18-9199-3462-3E83-5570690A5241}"/>
                  </a:ext>
                </a:extLst>
              </p:cNvPr>
              <p:cNvPicPr/>
              <p:nvPr/>
            </p:nvPicPr>
            <p:blipFill>
              <a:blip r:embed="rId7" cstate="print"/>
              <a:stretch>
                <a:fillRect/>
              </a:stretch>
            </p:blipFill>
            <p:spPr>
              <a:xfrm>
                <a:off x="96011" y="115823"/>
                <a:ext cx="6665976" cy="1452372"/>
              </a:xfrm>
              <a:prstGeom prst="rect">
                <a:avLst/>
              </a:prstGeom>
            </p:spPr>
          </p:pic>
          <p:pic>
            <p:nvPicPr>
              <p:cNvPr id="36" name="object 14">
                <a:extLst>
                  <a:ext uri="{FF2B5EF4-FFF2-40B4-BE49-F238E27FC236}">
                    <a16:creationId xmlns:a16="http://schemas.microsoft.com/office/drawing/2014/main" id="{73ABCE56-7494-46B6-0B73-1FA4CDEB76BB}"/>
                  </a:ext>
                </a:extLst>
              </p:cNvPr>
              <p:cNvPicPr/>
              <p:nvPr/>
            </p:nvPicPr>
            <p:blipFill>
              <a:blip r:embed="rId8" cstate="print"/>
              <a:stretch>
                <a:fillRect/>
              </a:stretch>
            </p:blipFill>
            <p:spPr>
              <a:xfrm>
                <a:off x="142849" y="142875"/>
                <a:ext cx="6572275" cy="1358646"/>
              </a:xfrm>
              <a:prstGeom prst="rect">
                <a:avLst/>
              </a:prstGeom>
            </p:spPr>
          </p:pic>
          <p:sp>
            <p:nvSpPr>
              <p:cNvPr id="37" name="object 15">
                <a:extLst>
                  <a:ext uri="{FF2B5EF4-FFF2-40B4-BE49-F238E27FC236}">
                    <a16:creationId xmlns:a16="http://schemas.microsoft.com/office/drawing/2014/main" id="{4DBFD912-F09A-1875-5D3D-70FB1FC2C425}"/>
                  </a:ext>
                </a:extLst>
              </p:cNvPr>
              <p:cNvSpPr/>
              <p:nvPr/>
            </p:nvSpPr>
            <p:spPr>
              <a:xfrm>
                <a:off x="142849" y="142875"/>
                <a:ext cx="6572884" cy="1358900"/>
              </a:xfrm>
              <a:custGeom>
                <a:avLst/>
                <a:gdLst/>
                <a:ahLst/>
                <a:cxnLst/>
                <a:rect l="l" t="t" r="r" b="b"/>
                <a:pathLst>
                  <a:path w="6572884" h="1358900">
                    <a:moveTo>
                      <a:pt x="0" y="226441"/>
                    </a:moveTo>
                    <a:lnTo>
                      <a:pt x="4600" y="180795"/>
                    </a:lnTo>
                    <a:lnTo>
                      <a:pt x="17795" y="138285"/>
                    </a:lnTo>
                    <a:lnTo>
                      <a:pt x="38673" y="99820"/>
                    </a:lnTo>
                    <a:lnTo>
                      <a:pt x="66324" y="66309"/>
                    </a:lnTo>
                    <a:lnTo>
                      <a:pt x="99837" y="38663"/>
                    </a:lnTo>
                    <a:lnTo>
                      <a:pt x="138301" y="17789"/>
                    </a:lnTo>
                    <a:lnTo>
                      <a:pt x="180806" y="4599"/>
                    </a:lnTo>
                    <a:lnTo>
                      <a:pt x="226440" y="0"/>
                    </a:lnTo>
                    <a:lnTo>
                      <a:pt x="6345834" y="0"/>
                    </a:lnTo>
                    <a:lnTo>
                      <a:pt x="6391480" y="4599"/>
                    </a:lnTo>
                    <a:lnTo>
                      <a:pt x="6433990" y="17789"/>
                    </a:lnTo>
                    <a:lnTo>
                      <a:pt x="6472455" y="38663"/>
                    </a:lnTo>
                    <a:lnTo>
                      <a:pt x="6505965" y="66309"/>
                    </a:lnTo>
                    <a:lnTo>
                      <a:pt x="6533612" y="99820"/>
                    </a:lnTo>
                    <a:lnTo>
                      <a:pt x="6554485" y="138285"/>
                    </a:lnTo>
                    <a:lnTo>
                      <a:pt x="6567676" y="180795"/>
                    </a:lnTo>
                    <a:lnTo>
                      <a:pt x="6572275" y="226441"/>
                    </a:lnTo>
                    <a:lnTo>
                      <a:pt x="6572275" y="1132204"/>
                    </a:lnTo>
                    <a:lnTo>
                      <a:pt x="6567676" y="1177850"/>
                    </a:lnTo>
                    <a:lnTo>
                      <a:pt x="6554485" y="1220360"/>
                    </a:lnTo>
                    <a:lnTo>
                      <a:pt x="6533612" y="1258825"/>
                    </a:lnTo>
                    <a:lnTo>
                      <a:pt x="6505965" y="1292336"/>
                    </a:lnTo>
                    <a:lnTo>
                      <a:pt x="6472455" y="1319982"/>
                    </a:lnTo>
                    <a:lnTo>
                      <a:pt x="6433990" y="1340856"/>
                    </a:lnTo>
                    <a:lnTo>
                      <a:pt x="6391480" y="1354046"/>
                    </a:lnTo>
                    <a:lnTo>
                      <a:pt x="6345834" y="1358646"/>
                    </a:lnTo>
                    <a:lnTo>
                      <a:pt x="226440" y="1358646"/>
                    </a:lnTo>
                    <a:lnTo>
                      <a:pt x="180806" y="1354046"/>
                    </a:lnTo>
                    <a:lnTo>
                      <a:pt x="138301" y="1340856"/>
                    </a:lnTo>
                    <a:lnTo>
                      <a:pt x="99837" y="1319982"/>
                    </a:lnTo>
                    <a:lnTo>
                      <a:pt x="66324" y="1292336"/>
                    </a:lnTo>
                    <a:lnTo>
                      <a:pt x="38673" y="1258825"/>
                    </a:lnTo>
                    <a:lnTo>
                      <a:pt x="17795" y="1220360"/>
                    </a:lnTo>
                    <a:lnTo>
                      <a:pt x="4600" y="1177850"/>
                    </a:lnTo>
                    <a:lnTo>
                      <a:pt x="0" y="1132204"/>
                    </a:lnTo>
                    <a:lnTo>
                      <a:pt x="0" y="226441"/>
                    </a:lnTo>
                    <a:close/>
                  </a:path>
                </a:pathLst>
              </a:custGeom>
              <a:ln w="9525">
                <a:solidFill>
                  <a:srgbClr val="55CE74"/>
                </a:solidFill>
              </a:ln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pic>
            <p:nvPicPr>
              <p:cNvPr id="38" name="object 16">
                <a:extLst>
                  <a:ext uri="{FF2B5EF4-FFF2-40B4-BE49-F238E27FC236}">
                    <a16:creationId xmlns:a16="http://schemas.microsoft.com/office/drawing/2014/main" id="{F64E7B11-9C74-0184-A11B-2575A1A9AEFF}"/>
                  </a:ext>
                </a:extLst>
              </p:cNvPr>
              <p:cNvPicPr/>
              <p:nvPr/>
            </p:nvPicPr>
            <p:blipFill>
              <a:blip r:embed="rId9" cstate="print"/>
              <a:stretch>
                <a:fillRect/>
              </a:stretch>
            </p:blipFill>
            <p:spPr>
              <a:xfrm>
                <a:off x="2500248" y="305930"/>
                <a:ext cx="1714500" cy="733945"/>
              </a:xfrm>
              <a:prstGeom prst="rect">
                <a:avLst/>
              </a:prstGeom>
            </p:spPr>
          </p:pic>
        </p:grpSp>
        <p:sp>
          <p:nvSpPr>
            <p:cNvPr id="32" name="object 16">
              <a:extLst>
                <a:ext uri="{FF2B5EF4-FFF2-40B4-BE49-F238E27FC236}">
                  <a16:creationId xmlns:a16="http://schemas.microsoft.com/office/drawing/2014/main" id="{10F0FE9D-DFBE-3FD3-37A7-457479F286A0}"/>
                </a:ext>
              </a:extLst>
            </p:cNvPr>
            <p:cNvSpPr txBox="1"/>
            <p:nvPr/>
          </p:nvSpPr>
          <p:spPr>
            <a:xfrm>
              <a:off x="2775727" y="2875716"/>
              <a:ext cx="3332858" cy="391795"/>
            </a:xfrm>
            <a:prstGeom prst="rect">
              <a:avLst/>
            </a:prstGeom>
            <a:noFill/>
          </p:spPr>
          <p:txBody>
            <a:bodyPr vert="horz" wrap="square" lIns="0" tIns="12700" rIns="0" bIns="0" rtlCol="0">
              <a:spAutoFit/>
            </a:bodyPr>
            <a:lstStyle/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Volumen 4,  Número 1  Enero a Julio 2021</a:t>
              </a:r>
            </a:p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Revista Semestral. Venezuela</a:t>
              </a:r>
              <a:endParaRPr sz="1200" dirty="0">
                <a:latin typeface="Arial"/>
                <a:cs typeface="Arial"/>
              </a:endParaRPr>
            </a:p>
          </p:txBody>
        </p:sp>
        <p:pic>
          <p:nvPicPr>
            <p:cNvPr id="33" name="object 25">
              <a:extLst>
                <a:ext uri="{FF2B5EF4-FFF2-40B4-BE49-F238E27FC236}">
                  <a16:creationId xmlns:a16="http://schemas.microsoft.com/office/drawing/2014/main" id="{CD667E6A-F843-6263-9A50-E1C4F43AE74B}"/>
                </a:ext>
              </a:extLst>
            </p:cNvPr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470065" y="2027896"/>
              <a:ext cx="2305662" cy="1053903"/>
            </a:xfrm>
            <a:prstGeom prst="rect">
              <a:avLst/>
            </a:prstGeom>
          </p:spPr>
        </p:pic>
        <p:pic>
          <p:nvPicPr>
            <p:cNvPr id="34" name="object 31">
              <a:extLst>
                <a:ext uri="{FF2B5EF4-FFF2-40B4-BE49-F238E27FC236}">
                  <a16:creationId xmlns:a16="http://schemas.microsoft.com/office/drawing/2014/main" id="{1C2728E3-AD52-EDAA-199E-FBA641D52FBD}"/>
                </a:ext>
              </a:extLst>
            </p:cNvPr>
            <p:cNvPicPr/>
            <p:nvPr/>
          </p:nvPicPr>
          <p:blipFill>
            <a:blip r:embed="rId17" cstate="print"/>
            <a:stretch>
              <a:fillRect/>
            </a:stretch>
          </p:blipFill>
          <p:spPr>
            <a:xfrm>
              <a:off x="4932681" y="1951410"/>
              <a:ext cx="1805304" cy="893889"/>
            </a:xfrm>
            <a:prstGeom prst="rect">
              <a:avLst/>
            </a:prstGeom>
          </p:spPr>
        </p:pic>
      </p:grpSp>
    </p:spTree>
  </p:cSld>
  <p:clrMapOvr>
    <a:masterClrMapping/>
  </p:clrMapOvr>
</p:sld>
</file>

<file path=ppt/slides/slide19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105155" y="3043430"/>
            <a:ext cx="6647815" cy="5835650"/>
            <a:chOff x="105155" y="3043430"/>
            <a:chExt cx="6647815" cy="5835650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05155" y="3043430"/>
              <a:ext cx="6647687" cy="5835391"/>
            </a:xfrm>
            <a:prstGeom prst="rect">
              <a:avLst/>
            </a:prstGeom>
          </p:spPr>
        </p:pic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42849" y="3062414"/>
              <a:ext cx="6572250" cy="5758053"/>
            </a:xfrm>
            <a:prstGeom prst="rect">
              <a:avLst/>
            </a:prstGeom>
          </p:spPr>
        </p:pic>
        <p:sp>
          <p:nvSpPr>
            <p:cNvPr id="5" name="object 5"/>
            <p:cNvSpPr/>
            <p:nvPr/>
          </p:nvSpPr>
          <p:spPr>
            <a:xfrm>
              <a:off x="142849" y="3062414"/>
              <a:ext cx="6572250" cy="5758180"/>
            </a:xfrm>
            <a:custGeom>
              <a:avLst/>
              <a:gdLst/>
              <a:ahLst/>
              <a:cxnLst/>
              <a:rect l="l" t="t" r="r" b="b"/>
              <a:pathLst>
                <a:path w="6572250" h="5758180">
                  <a:moveTo>
                    <a:pt x="0" y="5758053"/>
                  </a:moveTo>
                  <a:lnTo>
                    <a:pt x="6572250" y="5758053"/>
                  </a:lnTo>
                  <a:lnTo>
                    <a:pt x="6572250" y="0"/>
                  </a:lnTo>
                  <a:lnTo>
                    <a:pt x="0" y="0"/>
                  </a:lnTo>
                  <a:lnTo>
                    <a:pt x="0" y="5758053"/>
                  </a:lnTo>
                  <a:close/>
                </a:path>
              </a:pathLst>
            </a:custGeom>
            <a:ln w="9525">
              <a:solidFill>
                <a:srgbClr val="55CE7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" name="object 6"/>
          <p:cNvGrpSpPr/>
          <p:nvPr/>
        </p:nvGrpSpPr>
        <p:grpSpPr>
          <a:xfrm>
            <a:off x="105155" y="124968"/>
            <a:ext cx="6647815" cy="1193800"/>
            <a:chOff x="105155" y="124968"/>
            <a:chExt cx="6647815" cy="1193800"/>
          </a:xfrm>
        </p:grpSpPr>
        <p:pic>
          <p:nvPicPr>
            <p:cNvPr id="7" name="object 7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05155" y="124968"/>
              <a:ext cx="6647687" cy="1193291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142849" y="142875"/>
              <a:ext cx="6572275" cy="1116710"/>
            </a:xfrm>
            <a:prstGeom prst="rect">
              <a:avLst/>
            </a:prstGeom>
          </p:spPr>
        </p:pic>
        <p:sp>
          <p:nvSpPr>
            <p:cNvPr id="9" name="object 9"/>
            <p:cNvSpPr/>
            <p:nvPr/>
          </p:nvSpPr>
          <p:spPr>
            <a:xfrm>
              <a:off x="142849" y="142875"/>
              <a:ext cx="6572884" cy="1116965"/>
            </a:xfrm>
            <a:custGeom>
              <a:avLst/>
              <a:gdLst/>
              <a:ahLst/>
              <a:cxnLst/>
              <a:rect l="l" t="t" r="r" b="b"/>
              <a:pathLst>
                <a:path w="6572884" h="1116965">
                  <a:moveTo>
                    <a:pt x="0" y="186181"/>
                  </a:moveTo>
                  <a:lnTo>
                    <a:pt x="6649" y="136671"/>
                  </a:lnTo>
                  <a:lnTo>
                    <a:pt x="25413" y="92192"/>
                  </a:lnTo>
                  <a:lnTo>
                    <a:pt x="54517" y="54514"/>
                  </a:lnTo>
                  <a:lnTo>
                    <a:pt x="92188" y="25409"/>
                  </a:lnTo>
                  <a:lnTo>
                    <a:pt x="136651" y="6647"/>
                  </a:lnTo>
                  <a:lnTo>
                    <a:pt x="186131" y="0"/>
                  </a:lnTo>
                  <a:lnTo>
                    <a:pt x="6386093" y="0"/>
                  </a:lnTo>
                  <a:lnTo>
                    <a:pt x="6435603" y="6647"/>
                  </a:lnTo>
                  <a:lnTo>
                    <a:pt x="6480082" y="25409"/>
                  </a:lnTo>
                  <a:lnTo>
                    <a:pt x="6517760" y="54514"/>
                  </a:lnTo>
                  <a:lnTo>
                    <a:pt x="6546865" y="92192"/>
                  </a:lnTo>
                  <a:lnTo>
                    <a:pt x="6565627" y="136671"/>
                  </a:lnTo>
                  <a:lnTo>
                    <a:pt x="6572275" y="186181"/>
                  </a:lnTo>
                  <a:lnTo>
                    <a:pt x="6572275" y="930655"/>
                  </a:lnTo>
                  <a:lnTo>
                    <a:pt x="6565627" y="980112"/>
                  </a:lnTo>
                  <a:lnTo>
                    <a:pt x="6546865" y="1024556"/>
                  </a:lnTo>
                  <a:lnTo>
                    <a:pt x="6517760" y="1062212"/>
                  </a:lnTo>
                  <a:lnTo>
                    <a:pt x="6480082" y="1091306"/>
                  </a:lnTo>
                  <a:lnTo>
                    <a:pt x="6435603" y="1110064"/>
                  </a:lnTo>
                  <a:lnTo>
                    <a:pt x="6386093" y="1116710"/>
                  </a:lnTo>
                  <a:lnTo>
                    <a:pt x="186131" y="1116710"/>
                  </a:lnTo>
                  <a:lnTo>
                    <a:pt x="136651" y="1110064"/>
                  </a:lnTo>
                  <a:lnTo>
                    <a:pt x="92188" y="1091306"/>
                  </a:lnTo>
                  <a:lnTo>
                    <a:pt x="54517" y="1062212"/>
                  </a:lnTo>
                  <a:lnTo>
                    <a:pt x="25413" y="1024556"/>
                  </a:lnTo>
                  <a:lnTo>
                    <a:pt x="6649" y="980112"/>
                  </a:lnTo>
                  <a:lnTo>
                    <a:pt x="0" y="930655"/>
                  </a:lnTo>
                  <a:lnTo>
                    <a:pt x="0" y="186181"/>
                  </a:lnTo>
                  <a:close/>
                </a:path>
              </a:pathLst>
            </a:custGeom>
            <a:ln w="9525">
              <a:solidFill>
                <a:srgbClr val="55CE7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10" name="object 10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318518" y="1504208"/>
            <a:ext cx="6256015" cy="678139"/>
          </a:xfrm>
          <a:prstGeom prst="rect">
            <a:avLst/>
          </a:prstGeom>
        </p:spPr>
      </p:pic>
      <p:sp>
        <p:nvSpPr>
          <p:cNvPr id="11" name="object 11"/>
          <p:cNvSpPr txBox="1"/>
          <p:nvPr/>
        </p:nvSpPr>
        <p:spPr>
          <a:xfrm>
            <a:off x="3020695" y="1360423"/>
            <a:ext cx="1322705" cy="18669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1050" b="1" dirty="0">
                <a:latin typeface="Times New Roman"/>
                <a:cs typeface="Times New Roman"/>
              </a:rPr>
              <a:t>Para</a:t>
            </a:r>
            <a:r>
              <a:rPr sz="1050" b="1" spc="-30" dirty="0">
                <a:latin typeface="Times New Roman"/>
                <a:cs typeface="Times New Roman"/>
              </a:rPr>
              <a:t> </a:t>
            </a:r>
            <a:r>
              <a:rPr sz="1050" b="1" dirty="0">
                <a:latin typeface="Times New Roman"/>
                <a:cs typeface="Times New Roman"/>
              </a:rPr>
              <a:t>citar</a:t>
            </a:r>
            <a:r>
              <a:rPr sz="1050" b="1" spc="-20" dirty="0">
                <a:latin typeface="Times New Roman"/>
                <a:cs typeface="Times New Roman"/>
              </a:rPr>
              <a:t> </a:t>
            </a:r>
            <a:r>
              <a:rPr sz="1050" b="1" dirty="0">
                <a:latin typeface="Times New Roman"/>
                <a:cs typeface="Times New Roman"/>
              </a:rPr>
              <a:t>este</a:t>
            </a:r>
            <a:r>
              <a:rPr sz="1050" b="1" spc="-20" dirty="0">
                <a:latin typeface="Times New Roman"/>
                <a:cs typeface="Times New Roman"/>
              </a:rPr>
              <a:t> </a:t>
            </a:r>
            <a:r>
              <a:rPr sz="1050" b="1" spc="-10" dirty="0">
                <a:latin typeface="Times New Roman"/>
                <a:cs typeface="Times New Roman"/>
              </a:rPr>
              <a:t>artículo</a:t>
            </a:r>
            <a:endParaRPr sz="1050">
              <a:latin typeface="Times New Roman"/>
              <a:cs typeface="Times New Roman"/>
            </a:endParaRPr>
          </a:p>
        </p:txBody>
      </p:sp>
      <p:grpSp>
        <p:nvGrpSpPr>
          <p:cNvPr id="12" name="object 12"/>
          <p:cNvGrpSpPr/>
          <p:nvPr/>
        </p:nvGrpSpPr>
        <p:grpSpPr>
          <a:xfrm>
            <a:off x="96011" y="115823"/>
            <a:ext cx="6666230" cy="1463040"/>
            <a:chOff x="96011" y="115823"/>
            <a:chExt cx="6666230" cy="1463040"/>
          </a:xfrm>
        </p:grpSpPr>
        <p:pic>
          <p:nvPicPr>
            <p:cNvPr id="13" name="object 13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96011" y="115823"/>
              <a:ext cx="6665976" cy="1452372"/>
            </a:xfrm>
            <a:prstGeom prst="rect">
              <a:avLst/>
            </a:prstGeom>
          </p:spPr>
        </p:pic>
        <p:pic>
          <p:nvPicPr>
            <p:cNvPr id="14" name="object 14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142849" y="142875"/>
              <a:ext cx="6572275" cy="1358646"/>
            </a:xfrm>
            <a:prstGeom prst="rect">
              <a:avLst/>
            </a:prstGeom>
          </p:spPr>
        </p:pic>
        <p:sp>
          <p:nvSpPr>
            <p:cNvPr id="15" name="object 15"/>
            <p:cNvSpPr/>
            <p:nvPr/>
          </p:nvSpPr>
          <p:spPr>
            <a:xfrm>
              <a:off x="142849" y="142875"/>
              <a:ext cx="6572884" cy="1358900"/>
            </a:xfrm>
            <a:custGeom>
              <a:avLst/>
              <a:gdLst/>
              <a:ahLst/>
              <a:cxnLst/>
              <a:rect l="l" t="t" r="r" b="b"/>
              <a:pathLst>
                <a:path w="6572884" h="1358900">
                  <a:moveTo>
                    <a:pt x="0" y="226441"/>
                  </a:moveTo>
                  <a:lnTo>
                    <a:pt x="4600" y="180795"/>
                  </a:lnTo>
                  <a:lnTo>
                    <a:pt x="17795" y="138285"/>
                  </a:lnTo>
                  <a:lnTo>
                    <a:pt x="38673" y="99820"/>
                  </a:lnTo>
                  <a:lnTo>
                    <a:pt x="66324" y="66309"/>
                  </a:lnTo>
                  <a:lnTo>
                    <a:pt x="99837" y="38663"/>
                  </a:lnTo>
                  <a:lnTo>
                    <a:pt x="138301" y="17789"/>
                  </a:lnTo>
                  <a:lnTo>
                    <a:pt x="180806" y="4599"/>
                  </a:lnTo>
                  <a:lnTo>
                    <a:pt x="226440" y="0"/>
                  </a:lnTo>
                  <a:lnTo>
                    <a:pt x="6345834" y="0"/>
                  </a:lnTo>
                  <a:lnTo>
                    <a:pt x="6391480" y="4599"/>
                  </a:lnTo>
                  <a:lnTo>
                    <a:pt x="6433990" y="17789"/>
                  </a:lnTo>
                  <a:lnTo>
                    <a:pt x="6472455" y="38663"/>
                  </a:lnTo>
                  <a:lnTo>
                    <a:pt x="6505965" y="66309"/>
                  </a:lnTo>
                  <a:lnTo>
                    <a:pt x="6533612" y="99820"/>
                  </a:lnTo>
                  <a:lnTo>
                    <a:pt x="6554485" y="138285"/>
                  </a:lnTo>
                  <a:lnTo>
                    <a:pt x="6567676" y="180795"/>
                  </a:lnTo>
                  <a:lnTo>
                    <a:pt x="6572275" y="226441"/>
                  </a:lnTo>
                  <a:lnTo>
                    <a:pt x="6572275" y="1132204"/>
                  </a:lnTo>
                  <a:lnTo>
                    <a:pt x="6567676" y="1177850"/>
                  </a:lnTo>
                  <a:lnTo>
                    <a:pt x="6554485" y="1220360"/>
                  </a:lnTo>
                  <a:lnTo>
                    <a:pt x="6533612" y="1258825"/>
                  </a:lnTo>
                  <a:lnTo>
                    <a:pt x="6505965" y="1292336"/>
                  </a:lnTo>
                  <a:lnTo>
                    <a:pt x="6472455" y="1319982"/>
                  </a:lnTo>
                  <a:lnTo>
                    <a:pt x="6433990" y="1340856"/>
                  </a:lnTo>
                  <a:lnTo>
                    <a:pt x="6391480" y="1354046"/>
                  </a:lnTo>
                  <a:lnTo>
                    <a:pt x="6345834" y="1358646"/>
                  </a:lnTo>
                  <a:lnTo>
                    <a:pt x="226440" y="1358646"/>
                  </a:lnTo>
                  <a:lnTo>
                    <a:pt x="180806" y="1354046"/>
                  </a:lnTo>
                  <a:lnTo>
                    <a:pt x="138301" y="1340856"/>
                  </a:lnTo>
                  <a:lnTo>
                    <a:pt x="99837" y="1319982"/>
                  </a:lnTo>
                  <a:lnTo>
                    <a:pt x="66324" y="1292336"/>
                  </a:lnTo>
                  <a:lnTo>
                    <a:pt x="38673" y="1258825"/>
                  </a:lnTo>
                  <a:lnTo>
                    <a:pt x="17795" y="1220360"/>
                  </a:lnTo>
                  <a:lnTo>
                    <a:pt x="4600" y="1177850"/>
                  </a:lnTo>
                  <a:lnTo>
                    <a:pt x="0" y="1132204"/>
                  </a:lnTo>
                  <a:lnTo>
                    <a:pt x="0" y="226441"/>
                  </a:lnTo>
                  <a:close/>
                </a:path>
              </a:pathLst>
            </a:custGeom>
            <a:ln w="9525">
              <a:solidFill>
                <a:srgbClr val="55CE7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6" name="object 16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2500248" y="305930"/>
              <a:ext cx="1714500" cy="733945"/>
            </a:xfrm>
            <a:prstGeom prst="rect">
              <a:avLst/>
            </a:prstGeom>
          </p:spPr>
        </p:pic>
        <p:pic>
          <p:nvPicPr>
            <p:cNvPr id="17" name="object 17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2738628" y="1024127"/>
              <a:ext cx="1897379" cy="371855"/>
            </a:xfrm>
            <a:prstGeom prst="rect">
              <a:avLst/>
            </a:prstGeom>
          </p:spPr>
        </p:pic>
        <p:pic>
          <p:nvPicPr>
            <p:cNvPr id="18" name="object 18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4401311" y="1024127"/>
              <a:ext cx="1577339" cy="371855"/>
            </a:xfrm>
            <a:prstGeom prst="rect">
              <a:avLst/>
            </a:prstGeom>
          </p:spPr>
        </p:pic>
        <p:pic>
          <p:nvPicPr>
            <p:cNvPr id="19" name="object 19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3169919" y="1207007"/>
              <a:ext cx="1546859" cy="371855"/>
            </a:xfrm>
            <a:prstGeom prst="rect">
              <a:avLst/>
            </a:prstGeom>
          </p:spPr>
        </p:pic>
        <p:pic>
          <p:nvPicPr>
            <p:cNvPr id="20" name="object 20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4482083" y="1207007"/>
              <a:ext cx="284988" cy="371855"/>
            </a:xfrm>
            <a:prstGeom prst="rect">
              <a:avLst/>
            </a:prstGeom>
          </p:spPr>
        </p:pic>
        <p:pic>
          <p:nvPicPr>
            <p:cNvPr id="21" name="object 21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4572000" y="1207007"/>
              <a:ext cx="1013460" cy="371855"/>
            </a:xfrm>
            <a:prstGeom prst="rect">
              <a:avLst/>
            </a:prstGeom>
          </p:spPr>
        </p:pic>
      </p:grpSp>
      <p:sp>
        <p:nvSpPr>
          <p:cNvPr id="22" name="object 22"/>
          <p:cNvSpPr txBox="1"/>
          <p:nvPr/>
        </p:nvSpPr>
        <p:spPr>
          <a:xfrm>
            <a:off x="2842005" y="1068451"/>
            <a:ext cx="3029585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Arial"/>
                <a:cs typeface="Arial"/>
              </a:rPr>
              <a:t>6ta.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Edición</a:t>
            </a:r>
            <a:r>
              <a:rPr sz="1200" b="1" spc="-10" dirty="0">
                <a:latin typeface="Arial"/>
                <a:cs typeface="Arial"/>
              </a:rPr>
              <a:t> Volumen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I</a:t>
            </a:r>
            <a:r>
              <a:rPr sz="1200" b="1" spc="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Enero</a:t>
            </a:r>
            <a:r>
              <a:rPr sz="1200" b="1" spc="-3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a</a:t>
            </a:r>
            <a:r>
              <a:rPr sz="1200" b="1" spc="-2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Julio</a:t>
            </a:r>
            <a:r>
              <a:rPr sz="1200" b="1" spc="-5" dirty="0">
                <a:latin typeface="Arial"/>
                <a:cs typeface="Arial"/>
              </a:rPr>
              <a:t> </a:t>
            </a:r>
            <a:r>
              <a:rPr sz="1200" b="1" spc="-20" dirty="0">
                <a:latin typeface="Arial"/>
                <a:cs typeface="Arial"/>
              </a:rPr>
              <a:t>2021</a:t>
            </a:r>
            <a:endParaRPr sz="1200">
              <a:latin typeface="Arial"/>
              <a:cs typeface="Arial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3273297" y="1251331"/>
            <a:ext cx="216789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Arial"/>
                <a:cs typeface="Arial"/>
              </a:rPr>
              <a:t>Revista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Semestral-</a:t>
            </a:r>
            <a:r>
              <a:rPr sz="1200" b="1" spc="-40" dirty="0">
                <a:latin typeface="Arial"/>
                <a:cs typeface="Arial"/>
              </a:rPr>
              <a:t> </a:t>
            </a:r>
            <a:r>
              <a:rPr sz="1200" b="1" spc="-10" dirty="0">
                <a:latin typeface="Arial"/>
                <a:cs typeface="Arial"/>
              </a:rPr>
              <a:t>Venezuela</a:t>
            </a:r>
            <a:endParaRPr sz="1200">
              <a:latin typeface="Arial"/>
              <a:cs typeface="Arial"/>
            </a:endParaRPr>
          </a:p>
        </p:txBody>
      </p:sp>
      <p:grpSp>
        <p:nvGrpSpPr>
          <p:cNvPr id="24" name="object 24"/>
          <p:cNvGrpSpPr/>
          <p:nvPr/>
        </p:nvGrpSpPr>
        <p:grpSpPr>
          <a:xfrm>
            <a:off x="320929" y="234695"/>
            <a:ext cx="6228715" cy="2131060"/>
            <a:chOff x="320929" y="234695"/>
            <a:chExt cx="6228715" cy="2131060"/>
          </a:xfrm>
        </p:grpSpPr>
        <p:pic>
          <p:nvPicPr>
            <p:cNvPr id="25" name="object 25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324612" y="234695"/>
              <a:ext cx="1719072" cy="1341120"/>
            </a:xfrm>
            <a:prstGeom prst="rect">
              <a:avLst/>
            </a:prstGeom>
          </p:spPr>
        </p:pic>
        <p:sp>
          <p:nvSpPr>
            <p:cNvPr id="26" name="object 26"/>
            <p:cNvSpPr/>
            <p:nvPr/>
          </p:nvSpPr>
          <p:spPr>
            <a:xfrm>
              <a:off x="333629" y="1522056"/>
              <a:ext cx="6203315" cy="831215"/>
            </a:xfrm>
            <a:custGeom>
              <a:avLst/>
              <a:gdLst/>
              <a:ahLst/>
              <a:cxnLst/>
              <a:rect l="l" t="t" r="r" b="b"/>
              <a:pathLst>
                <a:path w="6203315" h="831214">
                  <a:moveTo>
                    <a:pt x="6202934" y="0"/>
                  </a:moveTo>
                  <a:lnTo>
                    <a:pt x="0" y="0"/>
                  </a:lnTo>
                  <a:lnTo>
                    <a:pt x="0" y="830999"/>
                  </a:lnTo>
                  <a:lnTo>
                    <a:pt x="6202934" y="830999"/>
                  </a:lnTo>
                  <a:lnTo>
                    <a:pt x="620293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333629" y="1522056"/>
              <a:ext cx="6203315" cy="831215"/>
            </a:xfrm>
            <a:custGeom>
              <a:avLst/>
              <a:gdLst/>
              <a:ahLst/>
              <a:cxnLst/>
              <a:rect l="l" t="t" r="r" b="b"/>
              <a:pathLst>
                <a:path w="6203315" h="831214">
                  <a:moveTo>
                    <a:pt x="0" y="830999"/>
                  </a:moveTo>
                  <a:lnTo>
                    <a:pt x="6202934" y="830999"/>
                  </a:lnTo>
                  <a:lnTo>
                    <a:pt x="6202934" y="0"/>
                  </a:lnTo>
                  <a:lnTo>
                    <a:pt x="0" y="0"/>
                  </a:lnTo>
                  <a:lnTo>
                    <a:pt x="0" y="830999"/>
                  </a:lnTo>
                  <a:close/>
                </a:path>
              </a:pathLst>
            </a:custGeom>
            <a:ln w="25399">
              <a:solidFill>
                <a:srgbClr val="5BD078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8" name="object 28"/>
          <p:cNvSpPr txBox="1"/>
          <p:nvPr/>
        </p:nvSpPr>
        <p:spPr>
          <a:xfrm>
            <a:off x="3376295" y="2128858"/>
            <a:ext cx="118745" cy="1689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310"/>
              </a:lnSpc>
            </a:pPr>
            <a:r>
              <a:rPr sz="1200" spc="-60" dirty="0">
                <a:latin typeface="Times New Roman"/>
                <a:cs typeface="Times New Roman"/>
              </a:rPr>
              <a:t>m</a:t>
            </a:r>
            <a:endParaRPr sz="1200">
              <a:latin typeface="Times New Roman"/>
              <a:cs typeface="Times New Roman"/>
            </a:endParaRPr>
          </a:p>
        </p:txBody>
      </p:sp>
      <p:grpSp>
        <p:nvGrpSpPr>
          <p:cNvPr id="29" name="object 29"/>
          <p:cNvGrpSpPr/>
          <p:nvPr/>
        </p:nvGrpSpPr>
        <p:grpSpPr>
          <a:xfrm>
            <a:off x="320929" y="143573"/>
            <a:ext cx="6228715" cy="2947035"/>
            <a:chOff x="320929" y="143573"/>
            <a:chExt cx="6228715" cy="2947035"/>
          </a:xfrm>
        </p:grpSpPr>
        <p:sp>
          <p:nvSpPr>
            <p:cNvPr id="30" name="object 30"/>
            <p:cNvSpPr/>
            <p:nvPr/>
          </p:nvSpPr>
          <p:spPr>
            <a:xfrm>
              <a:off x="333629" y="2123732"/>
              <a:ext cx="6203315" cy="954405"/>
            </a:xfrm>
            <a:custGeom>
              <a:avLst/>
              <a:gdLst/>
              <a:ahLst/>
              <a:cxnLst/>
              <a:rect l="l" t="t" r="r" b="b"/>
              <a:pathLst>
                <a:path w="6203315" h="954405">
                  <a:moveTo>
                    <a:pt x="6202934" y="0"/>
                  </a:moveTo>
                  <a:lnTo>
                    <a:pt x="0" y="0"/>
                  </a:lnTo>
                  <a:lnTo>
                    <a:pt x="0" y="954112"/>
                  </a:lnTo>
                  <a:lnTo>
                    <a:pt x="6202934" y="954112"/>
                  </a:lnTo>
                  <a:lnTo>
                    <a:pt x="620293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333629" y="2123732"/>
              <a:ext cx="6203315" cy="954405"/>
            </a:xfrm>
            <a:custGeom>
              <a:avLst/>
              <a:gdLst/>
              <a:ahLst/>
              <a:cxnLst/>
              <a:rect l="l" t="t" r="r" b="b"/>
              <a:pathLst>
                <a:path w="6203315" h="954405">
                  <a:moveTo>
                    <a:pt x="0" y="954112"/>
                  </a:moveTo>
                  <a:lnTo>
                    <a:pt x="6202934" y="954112"/>
                  </a:lnTo>
                  <a:lnTo>
                    <a:pt x="6202934" y="0"/>
                  </a:lnTo>
                  <a:lnTo>
                    <a:pt x="0" y="0"/>
                  </a:lnTo>
                  <a:lnTo>
                    <a:pt x="0" y="954112"/>
                  </a:lnTo>
                  <a:close/>
                </a:path>
              </a:pathLst>
            </a:custGeom>
            <a:ln w="25400">
              <a:solidFill>
                <a:srgbClr val="5BD078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2" name="object 32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4509134" y="143573"/>
              <a:ext cx="1805305" cy="893889"/>
            </a:xfrm>
            <a:prstGeom prst="rect">
              <a:avLst/>
            </a:prstGeom>
          </p:spPr>
        </p:pic>
      </p:grpSp>
      <p:sp>
        <p:nvSpPr>
          <p:cNvPr id="33" name="object 33"/>
          <p:cNvSpPr txBox="1"/>
          <p:nvPr/>
        </p:nvSpPr>
        <p:spPr>
          <a:xfrm>
            <a:off x="192125" y="1550923"/>
            <a:ext cx="6416040" cy="671639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70485" algn="ctr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Times New Roman"/>
                <a:cs typeface="Times New Roman"/>
              </a:rPr>
              <a:t>MSc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Erik</a:t>
            </a:r>
            <a:r>
              <a:rPr sz="1200" b="1" spc="-1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Manuel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Siso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Navarro</a:t>
            </a:r>
            <a:endParaRPr sz="1200">
              <a:latin typeface="Times New Roman"/>
              <a:cs typeface="Times New Roman"/>
            </a:endParaRPr>
          </a:p>
          <a:p>
            <a:pPr marL="71755" algn="ctr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Rómulo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Gallegos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National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Experimental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University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Central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Plains</a:t>
            </a:r>
            <a:r>
              <a:rPr sz="1200" spc="-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(UNERG)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-</a:t>
            </a:r>
            <a:r>
              <a:rPr sz="1200" spc="-6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Venezuela)</a:t>
            </a:r>
            <a:endParaRPr sz="1200">
              <a:latin typeface="Times New Roman"/>
              <a:cs typeface="Times New Roman"/>
            </a:endParaRPr>
          </a:p>
          <a:p>
            <a:pPr marL="70485" algn="ctr">
              <a:lnSpc>
                <a:spcPct val="100000"/>
              </a:lnSpc>
            </a:pPr>
            <a:r>
              <a:rPr sz="1200" b="1" dirty="0">
                <a:latin typeface="Times New Roman"/>
                <a:cs typeface="Times New Roman"/>
              </a:rPr>
              <a:t>Email: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  <a:hlinkClick r:id="rId17"/>
              </a:rPr>
              <a:t>Sisoerik13@hotmail.com</a:t>
            </a:r>
            <a:endParaRPr sz="1200">
              <a:latin typeface="Times New Roman"/>
              <a:cs typeface="Times New Roman"/>
            </a:endParaRPr>
          </a:p>
          <a:p>
            <a:pPr marL="233045" marR="152400">
              <a:lnSpc>
                <a:spcPct val="100000"/>
              </a:lnSpc>
              <a:spcBef>
                <a:spcPts val="420"/>
              </a:spcBef>
            </a:pPr>
            <a:r>
              <a:rPr sz="1100" b="1" dirty="0">
                <a:latin typeface="Times New Roman"/>
                <a:cs typeface="Times New Roman"/>
              </a:rPr>
              <a:t>How</a:t>
            </a:r>
            <a:r>
              <a:rPr sz="1100" b="1" spc="8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to</a:t>
            </a:r>
            <a:r>
              <a:rPr sz="1100" b="1" spc="8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cite</a:t>
            </a:r>
            <a:r>
              <a:rPr sz="1100" b="1" spc="7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this</a:t>
            </a:r>
            <a:r>
              <a:rPr sz="1100" b="1" spc="8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article:</a:t>
            </a:r>
            <a:r>
              <a:rPr sz="1100" b="1" spc="8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Erik</a:t>
            </a:r>
            <a:r>
              <a:rPr sz="1100" b="1" spc="8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M.</a:t>
            </a:r>
            <a:r>
              <a:rPr sz="1100" b="1" spc="8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Siso</a:t>
            </a:r>
            <a:r>
              <a:rPr sz="1100" b="1" spc="6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(2021),</a:t>
            </a:r>
            <a:r>
              <a:rPr sz="1100" b="1" spc="8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“Analysis</a:t>
            </a:r>
            <a:r>
              <a:rPr sz="1100" b="1" spc="9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of</a:t>
            </a:r>
            <a:r>
              <a:rPr sz="1100" b="1" spc="8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the</a:t>
            </a:r>
            <a:r>
              <a:rPr sz="1100" b="1" spc="9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Academic</a:t>
            </a:r>
            <a:r>
              <a:rPr sz="1100" b="1" spc="8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Performance</a:t>
            </a:r>
            <a:r>
              <a:rPr sz="1100" b="1" spc="9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of</a:t>
            </a:r>
            <a:r>
              <a:rPr sz="1100" b="1" spc="95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University Students”</a:t>
            </a:r>
            <a:r>
              <a:rPr sz="1100" b="1" spc="-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</a:t>
            </a:r>
            <a:r>
              <a:rPr sz="1100" b="1" spc="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(1-</a:t>
            </a:r>
            <a:r>
              <a:rPr sz="1100" b="1" spc="-25" dirty="0">
                <a:latin typeface="Times New Roman"/>
                <a:cs typeface="Times New Roman"/>
              </a:rPr>
              <a:t>12)</a:t>
            </a:r>
            <a:endParaRPr sz="1100">
              <a:latin typeface="Times New Roman"/>
              <a:cs typeface="Times New Roman"/>
            </a:endParaRPr>
          </a:p>
          <a:p>
            <a:pPr marL="2677795">
              <a:lnSpc>
                <a:spcPct val="100000"/>
              </a:lnSpc>
            </a:pPr>
            <a:r>
              <a:rPr sz="1100" b="1" dirty="0">
                <a:latin typeface="Times New Roman"/>
                <a:cs typeface="Times New Roman"/>
              </a:rPr>
              <a:t>Received: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September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spc="-20" dirty="0">
                <a:latin typeface="Times New Roman"/>
                <a:cs typeface="Times New Roman"/>
              </a:rPr>
              <a:t>2020</a:t>
            </a:r>
            <a:endParaRPr sz="1100">
              <a:latin typeface="Times New Roman"/>
              <a:cs typeface="Times New Roman"/>
            </a:endParaRPr>
          </a:p>
          <a:p>
            <a:pPr marL="2689860">
              <a:lnSpc>
                <a:spcPct val="100000"/>
              </a:lnSpc>
            </a:pPr>
            <a:r>
              <a:rPr sz="1100" b="1" dirty="0">
                <a:latin typeface="Times New Roman"/>
                <a:cs typeface="Times New Roman"/>
              </a:rPr>
              <a:t>Revised: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October</a:t>
            </a:r>
            <a:r>
              <a:rPr sz="1100" b="1" spc="-40" dirty="0">
                <a:latin typeface="Times New Roman"/>
                <a:cs typeface="Times New Roman"/>
              </a:rPr>
              <a:t> </a:t>
            </a:r>
            <a:r>
              <a:rPr sz="1100" b="1" spc="-20" dirty="0">
                <a:latin typeface="Times New Roman"/>
                <a:cs typeface="Times New Roman"/>
              </a:rPr>
              <a:t>2020</a:t>
            </a:r>
            <a:endParaRPr sz="1100">
              <a:latin typeface="Times New Roman"/>
              <a:cs typeface="Times New Roman"/>
            </a:endParaRPr>
          </a:p>
          <a:p>
            <a:pPr marL="2647315">
              <a:lnSpc>
                <a:spcPct val="100000"/>
              </a:lnSpc>
            </a:pPr>
            <a:r>
              <a:rPr sz="1100" b="1" dirty="0">
                <a:latin typeface="Times New Roman"/>
                <a:cs typeface="Times New Roman"/>
              </a:rPr>
              <a:t>Accepted: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October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spc="-20" dirty="0">
                <a:latin typeface="Times New Roman"/>
                <a:cs typeface="Times New Roman"/>
              </a:rPr>
              <a:t>2020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815"/>
              </a:spcBef>
            </a:pPr>
            <a:endParaRPr sz="1100">
              <a:latin typeface="Times New Roman"/>
              <a:cs typeface="Times New Roman"/>
            </a:endParaRPr>
          </a:p>
          <a:p>
            <a:pPr marL="104139" algn="ctr">
              <a:lnSpc>
                <a:spcPct val="100000"/>
              </a:lnSpc>
            </a:pPr>
            <a:r>
              <a:rPr sz="1200" b="1" dirty="0">
                <a:latin typeface="Times New Roman"/>
                <a:cs typeface="Times New Roman"/>
              </a:rPr>
              <a:t>Analysis</a:t>
            </a:r>
            <a:r>
              <a:rPr sz="1200" b="1" spc="-7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of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the</a:t>
            </a:r>
            <a:r>
              <a:rPr sz="1200" b="1" spc="-6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Academic</a:t>
            </a:r>
            <a:r>
              <a:rPr sz="1200" b="1" spc="-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Performance</a:t>
            </a:r>
            <a:r>
              <a:rPr sz="1200" b="1" spc="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of</a:t>
            </a:r>
            <a:r>
              <a:rPr sz="1200" b="1" spc="-4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University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Students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969"/>
              </a:spcBef>
            </a:pPr>
            <a:endParaRPr sz="1200">
              <a:latin typeface="Times New Roman"/>
              <a:cs typeface="Times New Roman"/>
            </a:endParaRPr>
          </a:p>
          <a:p>
            <a:pPr marR="77470" algn="ctr">
              <a:lnSpc>
                <a:spcPct val="100000"/>
              </a:lnSpc>
            </a:pPr>
            <a:r>
              <a:rPr sz="1200" b="1" spc="-10" dirty="0">
                <a:latin typeface="Times New Roman"/>
                <a:cs typeface="Times New Roman"/>
              </a:rPr>
              <a:t>ABSTRACT</a:t>
            </a:r>
            <a:endParaRPr sz="1200">
              <a:latin typeface="Times New Roman"/>
              <a:cs typeface="Times New Roman"/>
            </a:endParaRPr>
          </a:p>
          <a:p>
            <a:pPr marL="20955" marR="12700" algn="just">
              <a:lnSpc>
                <a:spcPct val="100000"/>
              </a:lnSpc>
              <a:spcBef>
                <a:spcPts val="1345"/>
              </a:spcBef>
            </a:pPr>
            <a:r>
              <a:rPr sz="1200" dirty="0">
                <a:latin typeface="Times New Roman"/>
                <a:cs typeface="Times New Roman"/>
              </a:rPr>
              <a:t>Objective: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analyze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academic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performance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students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Romulo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Gallegos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National </a:t>
            </a:r>
            <a:r>
              <a:rPr sz="1200" dirty="0">
                <a:latin typeface="Times New Roman"/>
                <a:cs typeface="Times New Roman"/>
              </a:rPr>
              <a:t>Experimental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University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 Central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Plains,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specifically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 areas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 systems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engineering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and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civil </a:t>
            </a:r>
            <a:r>
              <a:rPr sz="1200" dirty="0">
                <a:latin typeface="Times New Roman"/>
                <a:cs typeface="Times New Roman"/>
              </a:rPr>
              <a:t>engineering,</a:t>
            </a:r>
            <a:r>
              <a:rPr sz="1200" spc="3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architecture</a:t>
            </a:r>
            <a:r>
              <a:rPr sz="1200" spc="3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and</a:t>
            </a:r>
            <a:r>
              <a:rPr sz="1200" spc="3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technology,</a:t>
            </a:r>
            <a:r>
              <a:rPr sz="1200" spc="3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with</a:t>
            </a:r>
            <a:r>
              <a:rPr sz="1200" spc="3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which</a:t>
            </a:r>
            <a:r>
              <a:rPr sz="1200" spc="3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it</a:t>
            </a:r>
            <a:r>
              <a:rPr sz="1200" spc="3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is</a:t>
            </a:r>
            <a:r>
              <a:rPr sz="1200" spc="3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intended</a:t>
            </a:r>
            <a:r>
              <a:rPr sz="1200" spc="3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</a:t>
            </a:r>
            <a:r>
              <a:rPr sz="1200" spc="3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know</a:t>
            </a:r>
            <a:r>
              <a:rPr sz="1200" spc="3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3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effect</a:t>
            </a:r>
            <a:r>
              <a:rPr sz="1200" spc="3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that</a:t>
            </a:r>
            <a:r>
              <a:rPr sz="1200" spc="35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the </a:t>
            </a:r>
            <a:r>
              <a:rPr sz="1200" dirty="0">
                <a:latin typeface="Times New Roman"/>
                <a:cs typeface="Times New Roman"/>
              </a:rPr>
              <a:t>methodologies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teachers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who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dictate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curricular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unit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(mathematics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II)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on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average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grades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of </a:t>
            </a:r>
            <a:r>
              <a:rPr sz="1200" dirty="0">
                <a:latin typeface="Times New Roman"/>
                <a:cs typeface="Times New Roman"/>
              </a:rPr>
              <a:t>their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students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and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turn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determine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significance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that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different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areas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engineering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have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on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the </a:t>
            </a:r>
            <a:r>
              <a:rPr sz="1200" dirty="0">
                <a:latin typeface="Times New Roman"/>
                <a:cs typeface="Times New Roman"/>
              </a:rPr>
              <a:t>students'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grades;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using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statistical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tools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provided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by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design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experiments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through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its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full </a:t>
            </a:r>
            <a:r>
              <a:rPr sz="1200" dirty="0">
                <a:latin typeface="Times New Roman"/>
                <a:cs typeface="Times New Roman"/>
              </a:rPr>
              <a:t>factorial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models. Method: The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research design was field, the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non-experimental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transectional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design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and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data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analysis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was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through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use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SPSS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software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(statistical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program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social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sciences).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Taking </a:t>
            </a:r>
            <a:r>
              <a:rPr sz="1200" dirty="0">
                <a:latin typeface="Times New Roman"/>
                <a:cs typeface="Times New Roman"/>
              </a:rPr>
              <a:t>into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account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3 teachers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from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each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area,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69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students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Systems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and 67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students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Civil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Engineering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for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study.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Results: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comparison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between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study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areas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indicates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that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factors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used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design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experiment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were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able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show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that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they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are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not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significant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terms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influence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the </a:t>
            </a:r>
            <a:r>
              <a:rPr sz="1200" dirty="0">
                <a:latin typeface="Times New Roman"/>
                <a:cs typeface="Times New Roman"/>
              </a:rPr>
              <a:t>methodology</a:t>
            </a:r>
            <a:r>
              <a:rPr sz="1200" spc="3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used</a:t>
            </a:r>
            <a:r>
              <a:rPr sz="1200" spc="3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by</a:t>
            </a:r>
            <a:r>
              <a:rPr sz="1200" spc="3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3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mathematics</a:t>
            </a:r>
            <a:r>
              <a:rPr sz="1200" spc="4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II</a:t>
            </a:r>
            <a:r>
              <a:rPr sz="1200" spc="3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teachers</a:t>
            </a:r>
            <a:r>
              <a:rPr sz="1200" spc="3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</a:t>
            </a:r>
            <a:r>
              <a:rPr sz="1200" spc="3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3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incidence</a:t>
            </a:r>
            <a:r>
              <a:rPr sz="1200" spc="3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3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grades</a:t>
            </a:r>
            <a:r>
              <a:rPr sz="1200" spc="3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</a:t>
            </a:r>
            <a:r>
              <a:rPr sz="1200" spc="3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38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students. </a:t>
            </a:r>
            <a:r>
              <a:rPr sz="1200" dirty="0">
                <a:latin typeface="Times New Roman"/>
                <a:cs typeface="Times New Roman"/>
              </a:rPr>
              <a:t>Conclusions: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research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showed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statistically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using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analysis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design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experiments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that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the </a:t>
            </a:r>
            <a:r>
              <a:rPr sz="1200" dirty="0">
                <a:latin typeface="Times New Roman"/>
                <a:cs typeface="Times New Roman"/>
              </a:rPr>
              <a:t>different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teachers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who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dictate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Mathematics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II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curricular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unit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studied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areas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Rómulo </a:t>
            </a:r>
            <a:r>
              <a:rPr sz="1200" dirty="0">
                <a:latin typeface="Times New Roman"/>
                <a:cs typeface="Times New Roman"/>
              </a:rPr>
              <a:t>Gallegos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University,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not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generate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variability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student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averages.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60"/>
              </a:spcBef>
            </a:pPr>
            <a:endParaRPr sz="1200">
              <a:latin typeface="Times New Roman"/>
              <a:cs typeface="Times New Roman"/>
            </a:endParaRPr>
          </a:p>
          <a:p>
            <a:pPr marL="20955" algn="just">
              <a:lnSpc>
                <a:spcPct val="100000"/>
              </a:lnSpc>
              <a:spcBef>
                <a:spcPts val="5"/>
              </a:spcBef>
            </a:pPr>
            <a:r>
              <a:rPr sz="1200" b="1" dirty="0">
                <a:latin typeface="Times New Roman"/>
                <a:cs typeface="Times New Roman"/>
              </a:rPr>
              <a:t>Descriptor</a:t>
            </a:r>
            <a:r>
              <a:rPr sz="1200" dirty="0">
                <a:latin typeface="Times New Roman"/>
                <a:cs typeface="Times New Roman"/>
              </a:rPr>
              <a:t>s: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Design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experiments,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SPSS,</a:t>
            </a:r>
            <a:r>
              <a:rPr sz="1200" spc="-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Factorial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Design.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60"/>
              </a:spcBef>
            </a:pPr>
            <a:endParaRPr sz="1200">
              <a:latin typeface="Times New Roman"/>
              <a:cs typeface="Times New Roman"/>
            </a:endParaRPr>
          </a:p>
          <a:p>
            <a:pPr marL="12700" marR="5080" algn="just">
              <a:lnSpc>
                <a:spcPct val="100000"/>
              </a:lnSpc>
            </a:pPr>
            <a:r>
              <a:rPr sz="1200" b="1" dirty="0">
                <a:latin typeface="Times New Roman"/>
                <a:cs typeface="Times New Roman"/>
              </a:rPr>
              <a:t>Biographical</a:t>
            </a:r>
            <a:r>
              <a:rPr sz="1200" b="1" spc="36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Review:</a:t>
            </a:r>
            <a:r>
              <a:rPr sz="1200" b="1" spc="37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Full-</a:t>
            </a:r>
            <a:r>
              <a:rPr sz="1200" dirty="0">
                <a:latin typeface="Times New Roman"/>
                <a:cs typeface="Times New Roman"/>
              </a:rPr>
              <a:t>time</a:t>
            </a:r>
            <a:r>
              <a:rPr sz="1200" spc="3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professor</a:t>
            </a:r>
            <a:r>
              <a:rPr sz="1200" spc="3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</a:t>
            </a:r>
            <a:r>
              <a:rPr sz="1200" spc="3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3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area</a:t>
            </a:r>
            <a:r>
              <a:rPr sz="1200" spc="3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3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systems</a:t>
            </a:r>
            <a:r>
              <a:rPr sz="1200" spc="3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engineering</a:t>
            </a:r>
            <a:r>
              <a:rPr sz="1200" spc="3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1st</a:t>
            </a:r>
            <a:r>
              <a:rPr sz="1200" spc="3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promotion</a:t>
            </a:r>
            <a:r>
              <a:rPr sz="1200" spc="36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of </a:t>
            </a:r>
            <a:r>
              <a:rPr sz="1200" dirty="0">
                <a:latin typeface="Times New Roman"/>
                <a:cs typeface="Times New Roman"/>
              </a:rPr>
              <a:t>computer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science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engineering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UNERG,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Magister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Scientarum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Administrative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Management,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Magister </a:t>
            </a:r>
            <a:r>
              <a:rPr sz="1200" dirty="0">
                <a:latin typeface="Times New Roman"/>
                <a:cs typeface="Times New Roman"/>
              </a:rPr>
              <a:t>Scientarum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Statistics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at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Pedagogical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University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Mozambique.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Currently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work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under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the </a:t>
            </a:r>
            <a:r>
              <a:rPr sz="1200" dirty="0">
                <a:latin typeface="Times New Roman"/>
                <a:cs typeface="Times New Roman"/>
              </a:rPr>
              <a:t>position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director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Research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Center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UNERG</a:t>
            </a:r>
            <a:r>
              <a:rPr sz="1200" spc="-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Systems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Engineering</a:t>
            </a:r>
            <a:r>
              <a:rPr sz="1200" spc="-45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Area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4" name="object 34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67361" rIns="0" bIns="0" rtlCol="0">
            <a:spAutoFit/>
          </a:bodyPr>
          <a:lstStyle/>
          <a:p>
            <a:pPr marL="139700">
              <a:lnSpc>
                <a:spcPts val="1410"/>
              </a:lnSpc>
            </a:pPr>
            <a:fld id="{81D60167-4931-47E6-BA6A-407CBD079E47}" type="slidenum">
              <a:rPr b="1" spc="-25" dirty="0">
                <a:latin typeface="Times New Roman"/>
                <a:cs typeface="Times New Roman"/>
              </a:rPr>
              <a:t>192</a:t>
            </a:fld>
            <a:endParaRPr b="1" spc="-25" dirty="0">
              <a:latin typeface="Times New Roman"/>
              <a:cs typeface="Times New Roman"/>
            </a:endParaRPr>
          </a:p>
        </p:txBody>
      </p:sp>
      <p:grpSp>
        <p:nvGrpSpPr>
          <p:cNvPr id="35" name="Grupo 34">
            <a:extLst>
              <a:ext uri="{FF2B5EF4-FFF2-40B4-BE49-F238E27FC236}">
                <a16:creationId xmlns:a16="http://schemas.microsoft.com/office/drawing/2014/main" id="{6E83FA2B-847F-2BC4-7D5C-87E86AC17166}"/>
              </a:ext>
            </a:extLst>
          </p:cNvPr>
          <p:cNvGrpSpPr/>
          <p:nvPr/>
        </p:nvGrpSpPr>
        <p:grpSpPr>
          <a:xfrm>
            <a:off x="117348" y="98932"/>
            <a:ext cx="6665976" cy="1452626"/>
            <a:chOff x="470065" y="1951410"/>
            <a:chExt cx="6665976" cy="1452626"/>
          </a:xfrm>
        </p:grpSpPr>
        <p:grpSp>
          <p:nvGrpSpPr>
            <p:cNvPr id="36" name="object 12">
              <a:extLst>
                <a:ext uri="{FF2B5EF4-FFF2-40B4-BE49-F238E27FC236}">
                  <a16:creationId xmlns:a16="http://schemas.microsoft.com/office/drawing/2014/main" id="{3B10BB5D-0A61-3D13-6E6B-EA868346E871}"/>
                </a:ext>
              </a:extLst>
            </p:cNvPr>
            <p:cNvGrpSpPr/>
            <p:nvPr/>
          </p:nvGrpSpPr>
          <p:grpSpPr>
            <a:xfrm>
              <a:off x="470065" y="1951664"/>
              <a:ext cx="6665976" cy="1452372"/>
              <a:chOff x="96011" y="115823"/>
              <a:chExt cx="6665976" cy="1452372"/>
            </a:xfrm>
          </p:grpSpPr>
          <p:pic>
            <p:nvPicPr>
              <p:cNvPr id="40" name="object 13">
                <a:extLst>
                  <a:ext uri="{FF2B5EF4-FFF2-40B4-BE49-F238E27FC236}">
                    <a16:creationId xmlns:a16="http://schemas.microsoft.com/office/drawing/2014/main" id="{91A9FA07-BFF2-4A16-AE6F-6A1DE361E081}"/>
                  </a:ext>
                </a:extLst>
              </p:cNvPr>
              <p:cNvPicPr/>
              <p:nvPr/>
            </p:nvPicPr>
            <p:blipFill>
              <a:blip r:embed="rId7" cstate="print"/>
              <a:stretch>
                <a:fillRect/>
              </a:stretch>
            </p:blipFill>
            <p:spPr>
              <a:xfrm>
                <a:off x="96011" y="115823"/>
                <a:ext cx="6665976" cy="1452372"/>
              </a:xfrm>
              <a:prstGeom prst="rect">
                <a:avLst/>
              </a:prstGeom>
            </p:spPr>
          </p:pic>
          <p:pic>
            <p:nvPicPr>
              <p:cNvPr id="41" name="object 14">
                <a:extLst>
                  <a:ext uri="{FF2B5EF4-FFF2-40B4-BE49-F238E27FC236}">
                    <a16:creationId xmlns:a16="http://schemas.microsoft.com/office/drawing/2014/main" id="{8390A5FF-7A2D-8F5D-55FA-A3EA01091DD8}"/>
                  </a:ext>
                </a:extLst>
              </p:cNvPr>
              <p:cNvPicPr/>
              <p:nvPr/>
            </p:nvPicPr>
            <p:blipFill>
              <a:blip r:embed="rId8" cstate="print"/>
              <a:stretch>
                <a:fillRect/>
              </a:stretch>
            </p:blipFill>
            <p:spPr>
              <a:xfrm>
                <a:off x="142849" y="142875"/>
                <a:ext cx="6572275" cy="1358646"/>
              </a:xfrm>
              <a:prstGeom prst="rect">
                <a:avLst/>
              </a:prstGeom>
            </p:spPr>
          </p:pic>
          <p:sp>
            <p:nvSpPr>
              <p:cNvPr id="42" name="object 15">
                <a:extLst>
                  <a:ext uri="{FF2B5EF4-FFF2-40B4-BE49-F238E27FC236}">
                    <a16:creationId xmlns:a16="http://schemas.microsoft.com/office/drawing/2014/main" id="{A6875E2E-E6AA-37F5-F677-350D519B7C51}"/>
                  </a:ext>
                </a:extLst>
              </p:cNvPr>
              <p:cNvSpPr/>
              <p:nvPr/>
            </p:nvSpPr>
            <p:spPr>
              <a:xfrm>
                <a:off x="142849" y="142875"/>
                <a:ext cx="6572884" cy="1358900"/>
              </a:xfrm>
              <a:custGeom>
                <a:avLst/>
                <a:gdLst/>
                <a:ahLst/>
                <a:cxnLst/>
                <a:rect l="l" t="t" r="r" b="b"/>
                <a:pathLst>
                  <a:path w="6572884" h="1358900">
                    <a:moveTo>
                      <a:pt x="0" y="226441"/>
                    </a:moveTo>
                    <a:lnTo>
                      <a:pt x="4600" y="180795"/>
                    </a:lnTo>
                    <a:lnTo>
                      <a:pt x="17795" y="138285"/>
                    </a:lnTo>
                    <a:lnTo>
                      <a:pt x="38673" y="99820"/>
                    </a:lnTo>
                    <a:lnTo>
                      <a:pt x="66324" y="66309"/>
                    </a:lnTo>
                    <a:lnTo>
                      <a:pt x="99837" y="38663"/>
                    </a:lnTo>
                    <a:lnTo>
                      <a:pt x="138301" y="17789"/>
                    </a:lnTo>
                    <a:lnTo>
                      <a:pt x="180806" y="4599"/>
                    </a:lnTo>
                    <a:lnTo>
                      <a:pt x="226440" y="0"/>
                    </a:lnTo>
                    <a:lnTo>
                      <a:pt x="6345834" y="0"/>
                    </a:lnTo>
                    <a:lnTo>
                      <a:pt x="6391480" y="4599"/>
                    </a:lnTo>
                    <a:lnTo>
                      <a:pt x="6433990" y="17789"/>
                    </a:lnTo>
                    <a:lnTo>
                      <a:pt x="6472455" y="38663"/>
                    </a:lnTo>
                    <a:lnTo>
                      <a:pt x="6505965" y="66309"/>
                    </a:lnTo>
                    <a:lnTo>
                      <a:pt x="6533612" y="99820"/>
                    </a:lnTo>
                    <a:lnTo>
                      <a:pt x="6554485" y="138285"/>
                    </a:lnTo>
                    <a:lnTo>
                      <a:pt x="6567676" y="180795"/>
                    </a:lnTo>
                    <a:lnTo>
                      <a:pt x="6572275" y="226441"/>
                    </a:lnTo>
                    <a:lnTo>
                      <a:pt x="6572275" y="1132204"/>
                    </a:lnTo>
                    <a:lnTo>
                      <a:pt x="6567676" y="1177850"/>
                    </a:lnTo>
                    <a:lnTo>
                      <a:pt x="6554485" y="1220360"/>
                    </a:lnTo>
                    <a:lnTo>
                      <a:pt x="6533612" y="1258825"/>
                    </a:lnTo>
                    <a:lnTo>
                      <a:pt x="6505965" y="1292336"/>
                    </a:lnTo>
                    <a:lnTo>
                      <a:pt x="6472455" y="1319982"/>
                    </a:lnTo>
                    <a:lnTo>
                      <a:pt x="6433990" y="1340856"/>
                    </a:lnTo>
                    <a:lnTo>
                      <a:pt x="6391480" y="1354046"/>
                    </a:lnTo>
                    <a:lnTo>
                      <a:pt x="6345834" y="1358646"/>
                    </a:lnTo>
                    <a:lnTo>
                      <a:pt x="226440" y="1358646"/>
                    </a:lnTo>
                    <a:lnTo>
                      <a:pt x="180806" y="1354046"/>
                    </a:lnTo>
                    <a:lnTo>
                      <a:pt x="138301" y="1340856"/>
                    </a:lnTo>
                    <a:lnTo>
                      <a:pt x="99837" y="1319982"/>
                    </a:lnTo>
                    <a:lnTo>
                      <a:pt x="66324" y="1292336"/>
                    </a:lnTo>
                    <a:lnTo>
                      <a:pt x="38673" y="1258825"/>
                    </a:lnTo>
                    <a:lnTo>
                      <a:pt x="17795" y="1220360"/>
                    </a:lnTo>
                    <a:lnTo>
                      <a:pt x="4600" y="1177850"/>
                    </a:lnTo>
                    <a:lnTo>
                      <a:pt x="0" y="1132204"/>
                    </a:lnTo>
                    <a:lnTo>
                      <a:pt x="0" y="226441"/>
                    </a:lnTo>
                    <a:close/>
                  </a:path>
                </a:pathLst>
              </a:custGeom>
              <a:ln w="9525">
                <a:solidFill>
                  <a:srgbClr val="55CE74"/>
                </a:solidFill>
              </a:ln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pic>
            <p:nvPicPr>
              <p:cNvPr id="43" name="object 16">
                <a:extLst>
                  <a:ext uri="{FF2B5EF4-FFF2-40B4-BE49-F238E27FC236}">
                    <a16:creationId xmlns:a16="http://schemas.microsoft.com/office/drawing/2014/main" id="{A7F24B45-86AB-66B3-7A86-B8774092AAB0}"/>
                  </a:ext>
                </a:extLst>
              </p:cNvPr>
              <p:cNvPicPr/>
              <p:nvPr/>
            </p:nvPicPr>
            <p:blipFill>
              <a:blip r:embed="rId9" cstate="print"/>
              <a:stretch>
                <a:fillRect/>
              </a:stretch>
            </p:blipFill>
            <p:spPr>
              <a:xfrm>
                <a:off x="2500248" y="305930"/>
                <a:ext cx="1714500" cy="733945"/>
              </a:xfrm>
              <a:prstGeom prst="rect">
                <a:avLst/>
              </a:prstGeom>
            </p:spPr>
          </p:pic>
        </p:grpSp>
        <p:sp>
          <p:nvSpPr>
            <p:cNvPr id="37" name="object 16">
              <a:extLst>
                <a:ext uri="{FF2B5EF4-FFF2-40B4-BE49-F238E27FC236}">
                  <a16:creationId xmlns:a16="http://schemas.microsoft.com/office/drawing/2014/main" id="{9DCC53F1-72DE-2660-3204-EAF88F993974}"/>
                </a:ext>
              </a:extLst>
            </p:cNvPr>
            <p:cNvSpPr txBox="1"/>
            <p:nvPr/>
          </p:nvSpPr>
          <p:spPr>
            <a:xfrm>
              <a:off x="2775727" y="2875716"/>
              <a:ext cx="3332858" cy="391795"/>
            </a:xfrm>
            <a:prstGeom prst="rect">
              <a:avLst/>
            </a:prstGeom>
            <a:noFill/>
          </p:spPr>
          <p:txBody>
            <a:bodyPr vert="horz" wrap="square" lIns="0" tIns="12700" rIns="0" bIns="0" rtlCol="0">
              <a:spAutoFit/>
            </a:bodyPr>
            <a:lstStyle/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Volumen 4,  Número 1  Enero a Julio 2021</a:t>
              </a:r>
            </a:p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Revista Semestral. Venezuela</a:t>
              </a:r>
              <a:endParaRPr sz="1200" dirty="0">
                <a:latin typeface="Arial"/>
                <a:cs typeface="Arial"/>
              </a:endParaRPr>
            </a:p>
          </p:txBody>
        </p:sp>
        <p:pic>
          <p:nvPicPr>
            <p:cNvPr id="38" name="object 25">
              <a:extLst>
                <a:ext uri="{FF2B5EF4-FFF2-40B4-BE49-F238E27FC236}">
                  <a16:creationId xmlns:a16="http://schemas.microsoft.com/office/drawing/2014/main" id="{EDD882FB-9EB3-7B55-1A8C-EC9E3B89B56D}"/>
                </a:ext>
              </a:extLst>
            </p:cNvPr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470065" y="2027896"/>
              <a:ext cx="2305662" cy="1053903"/>
            </a:xfrm>
            <a:prstGeom prst="rect">
              <a:avLst/>
            </a:prstGeom>
          </p:spPr>
        </p:pic>
        <p:pic>
          <p:nvPicPr>
            <p:cNvPr id="39" name="object 31">
              <a:extLst>
                <a:ext uri="{FF2B5EF4-FFF2-40B4-BE49-F238E27FC236}">
                  <a16:creationId xmlns:a16="http://schemas.microsoft.com/office/drawing/2014/main" id="{1AF9805C-4DA0-7671-F827-730625BD8A43}"/>
                </a:ext>
              </a:extLst>
            </p:cNvPr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4932681" y="1951410"/>
              <a:ext cx="1805304" cy="893889"/>
            </a:xfrm>
            <a:prstGeom prst="rect">
              <a:avLst/>
            </a:prstGeom>
          </p:spPr>
        </p:pic>
      </p:grpSp>
    </p:spTree>
  </p:cSld>
  <p:clrMapOvr>
    <a:masterClrMapping/>
  </p:clrMapOvr>
</p:sld>
</file>

<file path=ppt/slides/slide1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94485" y="115823"/>
            <a:ext cx="6669405" cy="8926195"/>
            <a:chOff x="94485" y="115823"/>
            <a:chExt cx="6669405" cy="8926195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204216" y="8651747"/>
              <a:ext cx="6518148" cy="158496"/>
            </a:xfrm>
            <a:prstGeom prst="rect">
              <a:avLst/>
            </a:prstGeom>
          </p:spPr>
        </p:pic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96012" y="115823"/>
              <a:ext cx="6665976" cy="1452372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42849" y="142875"/>
              <a:ext cx="6572275" cy="1358646"/>
            </a:xfrm>
            <a:prstGeom prst="rect">
              <a:avLst/>
            </a:prstGeom>
          </p:spPr>
        </p:pic>
        <p:sp>
          <p:nvSpPr>
            <p:cNvPr id="6" name="object 6"/>
            <p:cNvSpPr/>
            <p:nvPr/>
          </p:nvSpPr>
          <p:spPr>
            <a:xfrm>
              <a:off x="142849" y="142875"/>
              <a:ext cx="6572884" cy="1358900"/>
            </a:xfrm>
            <a:custGeom>
              <a:avLst/>
              <a:gdLst/>
              <a:ahLst/>
              <a:cxnLst/>
              <a:rect l="l" t="t" r="r" b="b"/>
              <a:pathLst>
                <a:path w="6572884" h="1358900">
                  <a:moveTo>
                    <a:pt x="0" y="226441"/>
                  </a:moveTo>
                  <a:lnTo>
                    <a:pt x="4600" y="180795"/>
                  </a:lnTo>
                  <a:lnTo>
                    <a:pt x="17795" y="138285"/>
                  </a:lnTo>
                  <a:lnTo>
                    <a:pt x="38673" y="99820"/>
                  </a:lnTo>
                  <a:lnTo>
                    <a:pt x="66324" y="66309"/>
                  </a:lnTo>
                  <a:lnTo>
                    <a:pt x="99837" y="38663"/>
                  </a:lnTo>
                  <a:lnTo>
                    <a:pt x="138301" y="17789"/>
                  </a:lnTo>
                  <a:lnTo>
                    <a:pt x="180806" y="4599"/>
                  </a:lnTo>
                  <a:lnTo>
                    <a:pt x="226440" y="0"/>
                  </a:lnTo>
                  <a:lnTo>
                    <a:pt x="6345834" y="0"/>
                  </a:lnTo>
                  <a:lnTo>
                    <a:pt x="6391480" y="4599"/>
                  </a:lnTo>
                  <a:lnTo>
                    <a:pt x="6433990" y="17789"/>
                  </a:lnTo>
                  <a:lnTo>
                    <a:pt x="6472455" y="38663"/>
                  </a:lnTo>
                  <a:lnTo>
                    <a:pt x="6505965" y="66309"/>
                  </a:lnTo>
                  <a:lnTo>
                    <a:pt x="6533612" y="99820"/>
                  </a:lnTo>
                  <a:lnTo>
                    <a:pt x="6554485" y="138285"/>
                  </a:lnTo>
                  <a:lnTo>
                    <a:pt x="6567676" y="180795"/>
                  </a:lnTo>
                  <a:lnTo>
                    <a:pt x="6572275" y="226441"/>
                  </a:lnTo>
                  <a:lnTo>
                    <a:pt x="6572275" y="1132204"/>
                  </a:lnTo>
                  <a:lnTo>
                    <a:pt x="6567676" y="1177850"/>
                  </a:lnTo>
                  <a:lnTo>
                    <a:pt x="6554485" y="1220360"/>
                  </a:lnTo>
                  <a:lnTo>
                    <a:pt x="6533612" y="1258825"/>
                  </a:lnTo>
                  <a:lnTo>
                    <a:pt x="6505965" y="1292336"/>
                  </a:lnTo>
                  <a:lnTo>
                    <a:pt x="6472455" y="1319982"/>
                  </a:lnTo>
                  <a:lnTo>
                    <a:pt x="6433990" y="1340856"/>
                  </a:lnTo>
                  <a:lnTo>
                    <a:pt x="6391480" y="1354046"/>
                  </a:lnTo>
                  <a:lnTo>
                    <a:pt x="6345834" y="1358646"/>
                  </a:lnTo>
                  <a:lnTo>
                    <a:pt x="226440" y="1358646"/>
                  </a:lnTo>
                  <a:lnTo>
                    <a:pt x="180806" y="1354046"/>
                  </a:lnTo>
                  <a:lnTo>
                    <a:pt x="138301" y="1340856"/>
                  </a:lnTo>
                  <a:lnTo>
                    <a:pt x="99837" y="1319982"/>
                  </a:lnTo>
                  <a:lnTo>
                    <a:pt x="66324" y="1292336"/>
                  </a:lnTo>
                  <a:lnTo>
                    <a:pt x="38673" y="1258825"/>
                  </a:lnTo>
                  <a:lnTo>
                    <a:pt x="17795" y="1220360"/>
                  </a:lnTo>
                  <a:lnTo>
                    <a:pt x="4600" y="1177850"/>
                  </a:lnTo>
                  <a:lnTo>
                    <a:pt x="0" y="1132204"/>
                  </a:lnTo>
                  <a:lnTo>
                    <a:pt x="0" y="226441"/>
                  </a:lnTo>
                  <a:close/>
                </a:path>
              </a:pathLst>
            </a:custGeom>
            <a:ln w="9525">
              <a:solidFill>
                <a:srgbClr val="55CE7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" name="object 7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2500248" y="305930"/>
              <a:ext cx="1714500" cy="733945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2738628" y="1024127"/>
              <a:ext cx="1897379" cy="371855"/>
            </a:xfrm>
            <a:prstGeom prst="rect">
              <a:avLst/>
            </a:prstGeom>
          </p:spPr>
        </p:pic>
        <p:pic>
          <p:nvPicPr>
            <p:cNvPr id="9" name="object 9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4401312" y="1024127"/>
              <a:ext cx="1577339" cy="371855"/>
            </a:xfrm>
            <a:prstGeom prst="rect">
              <a:avLst/>
            </a:prstGeom>
          </p:spPr>
        </p:pic>
        <p:pic>
          <p:nvPicPr>
            <p:cNvPr id="10" name="object 10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3169920" y="1207007"/>
              <a:ext cx="1546859" cy="371855"/>
            </a:xfrm>
            <a:prstGeom prst="rect">
              <a:avLst/>
            </a:prstGeom>
          </p:spPr>
        </p:pic>
        <p:pic>
          <p:nvPicPr>
            <p:cNvPr id="11" name="object 11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4482083" y="1207007"/>
              <a:ext cx="284988" cy="371855"/>
            </a:xfrm>
            <a:prstGeom prst="rect">
              <a:avLst/>
            </a:prstGeom>
          </p:spPr>
        </p:pic>
        <p:pic>
          <p:nvPicPr>
            <p:cNvPr id="12" name="object 12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4571999" y="1207007"/>
              <a:ext cx="1013460" cy="371855"/>
            </a:xfrm>
            <a:prstGeom prst="rect">
              <a:avLst/>
            </a:prstGeom>
          </p:spPr>
        </p:pic>
        <p:pic>
          <p:nvPicPr>
            <p:cNvPr id="13" name="object 13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324612" y="234695"/>
              <a:ext cx="1719072" cy="1341120"/>
            </a:xfrm>
            <a:prstGeom prst="rect">
              <a:avLst/>
            </a:prstGeom>
          </p:spPr>
        </p:pic>
        <p:pic>
          <p:nvPicPr>
            <p:cNvPr id="14" name="object 14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5606795" y="8193022"/>
              <a:ext cx="1092707" cy="848868"/>
            </a:xfrm>
            <a:prstGeom prst="rect">
              <a:avLst/>
            </a:prstGeom>
          </p:spPr>
        </p:pic>
        <p:pic>
          <p:nvPicPr>
            <p:cNvPr id="15" name="object 15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109728" y="8193022"/>
              <a:ext cx="1092708" cy="848868"/>
            </a:xfrm>
            <a:prstGeom prst="rect">
              <a:avLst/>
            </a:prstGeom>
          </p:spPr>
        </p:pic>
      </p:grpSp>
      <p:sp>
        <p:nvSpPr>
          <p:cNvPr id="16" name="object 16"/>
          <p:cNvSpPr txBox="1"/>
          <p:nvPr/>
        </p:nvSpPr>
        <p:spPr>
          <a:xfrm>
            <a:off x="221691" y="1068451"/>
            <a:ext cx="6346190" cy="6966584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063875" marR="701040" indent="-431800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Arial"/>
                <a:cs typeface="Arial"/>
              </a:rPr>
              <a:t>6ta.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Edición</a:t>
            </a:r>
            <a:r>
              <a:rPr sz="1200" b="1" spc="-10" dirty="0">
                <a:latin typeface="Arial"/>
                <a:cs typeface="Arial"/>
              </a:rPr>
              <a:t> Volumen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I</a:t>
            </a:r>
            <a:r>
              <a:rPr sz="1200" b="1" spc="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Enero</a:t>
            </a:r>
            <a:r>
              <a:rPr sz="1200" b="1" spc="-3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a</a:t>
            </a:r>
            <a:r>
              <a:rPr sz="1200" b="1" spc="-2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Julio</a:t>
            </a:r>
            <a:r>
              <a:rPr sz="1200" b="1" spc="-5" dirty="0">
                <a:latin typeface="Arial"/>
                <a:cs typeface="Arial"/>
              </a:rPr>
              <a:t> </a:t>
            </a:r>
            <a:r>
              <a:rPr sz="1200" b="1" spc="-20" dirty="0">
                <a:latin typeface="Arial"/>
                <a:cs typeface="Arial"/>
              </a:rPr>
              <a:t>2021 </a:t>
            </a:r>
            <a:r>
              <a:rPr sz="1200" b="1" dirty="0">
                <a:latin typeface="Arial"/>
                <a:cs typeface="Arial"/>
              </a:rPr>
              <a:t>Revista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Semestral-</a:t>
            </a:r>
            <a:r>
              <a:rPr sz="1200" b="1" spc="-40" dirty="0">
                <a:latin typeface="Arial"/>
                <a:cs typeface="Arial"/>
              </a:rPr>
              <a:t> </a:t>
            </a:r>
            <a:r>
              <a:rPr sz="1200" b="1" spc="-10" dirty="0">
                <a:latin typeface="Arial"/>
                <a:cs typeface="Arial"/>
              </a:rPr>
              <a:t>Venezuela</a:t>
            </a:r>
            <a:endParaRPr sz="12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305"/>
              </a:spcBef>
            </a:pPr>
            <a:endParaRPr sz="1200">
              <a:latin typeface="Arial"/>
              <a:cs typeface="Arial"/>
            </a:endParaRPr>
          </a:p>
          <a:p>
            <a:pPr algn="ctr">
              <a:lnSpc>
                <a:spcPct val="100000"/>
              </a:lnSpc>
            </a:pPr>
            <a:r>
              <a:rPr sz="1200" b="1" spc="-10" dirty="0">
                <a:latin typeface="Times New Roman"/>
                <a:cs typeface="Times New Roman"/>
              </a:rPr>
              <a:t>INTRODUCCIÓN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60"/>
              </a:spcBef>
            </a:pPr>
            <a:endParaRPr sz="1200">
              <a:latin typeface="Times New Roman"/>
              <a:cs typeface="Times New Roman"/>
            </a:endParaRPr>
          </a:p>
          <a:p>
            <a:pPr marL="375285" marR="5715" indent="-36322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diseños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factoriales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son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ampliamente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utilizados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experimentos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intervienen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varios </a:t>
            </a:r>
            <a:r>
              <a:rPr sz="1200" dirty="0">
                <a:latin typeface="Times New Roman"/>
                <a:cs typeface="Times New Roman"/>
              </a:rPr>
              <a:t>factores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estudiar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efecto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conjunto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éstos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sobre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respuesta.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Existen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varios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casos </a:t>
            </a:r>
            <a:r>
              <a:rPr sz="1200" dirty="0">
                <a:latin typeface="Times New Roman"/>
                <a:cs typeface="Times New Roman"/>
              </a:rPr>
              <a:t>especiales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diseño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factorial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general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resultan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importantes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porque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usan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ampliamente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en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trabajo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investigación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constituyen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base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otros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diseños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gran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valor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práctico.</a:t>
            </a:r>
            <a:endParaRPr sz="1200">
              <a:latin typeface="Times New Roman"/>
              <a:cs typeface="Times New Roman"/>
            </a:endParaRPr>
          </a:p>
          <a:p>
            <a:pPr marL="375285" marR="5080" indent="-363220" algn="just">
              <a:lnSpc>
                <a:spcPct val="100000"/>
              </a:lnSpc>
              <a:spcBef>
                <a:spcPts val="5"/>
              </a:spcBef>
            </a:pP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más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importante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estos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casos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especiales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ocurre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cuando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tienen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k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factores,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cada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uno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dos </a:t>
            </a:r>
            <a:r>
              <a:rPr sz="1200" dirty="0">
                <a:latin typeface="Times New Roman"/>
                <a:cs typeface="Times New Roman"/>
              </a:rPr>
              <a:t>niveles.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Estos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niveles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pueden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ser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cuantitativos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sería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caso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dos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valores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temperatura </a:t>
            </a:r>
            <a:r>
              <a:rPr sz="1200" dirty="0">
                <a:latin typeface="Times New Roman"/>
                <a:cs typeface="Times New Roman"/>
              </a:rPr>
              <a:t>presión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tiempo.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También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pueden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ser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cualitativos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sería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caso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dos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máquinas,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dos </a:t>
            </a:r>
            <a:r>
              <a:rPr sz="1200" dirty="0">
                <a:latin typeface="Times New Roman"/>
                <a:cs typeface="Times New Roman"/>
              </a:rPr>
              <a:t>operadores,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niveles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"superior"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"inferior"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factor,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quizás,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ausencia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presencia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sustancia.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esta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investigación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incluye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tres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factores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tipo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cualitativo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busca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analizar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posibles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efectos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sobre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desempeño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estudiantes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Universidad </a:t>
            </a:r>
            <a:r>
              <a:rPr sz="1200" dirty="0">
                <a:latin typeface="Times New Roman"/>
                <a:cs typeface="Times New Roman"/>
              </a:rPr>
              <a:t>Nacional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Experimental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Llanos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Centrales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Rómulo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Gallegos,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unidad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curricular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 </a:t>
            </a:r>
            <a:r>
              <a:rPr sz="1200" dirty="0">
                <a:latin typeface="Times New Roman"/>
                <a:cs typeface="Times New Roman"/>
              </a:rPr>
              <a:t>(Matemáticas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II)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relación a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nota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definitiva.</a:t>
            </a:r>
            <a:endParaRPr sz="1200">
              <a:latin typeface="Times New Roman"/>
              <a:cs typeface="Times New Roman"/>
            </a:endParaRPr>
          </a:p>
          <a:p>
            <a:pPr marL="375285" marR="5080" indent="-36322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Esto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permitirá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establecer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cierto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tipo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caracterización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rendimiento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académico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estudiante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base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soporte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estadístico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robusto,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tal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obtiene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aplicar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diseño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 </a:t>
            </a:r>
            <a:r>
              <a:rPr sz="1200" spc="-10" dirty="0">
                <a:latin typeface="Times New Roman"/>
                <a:cs typeface="Times New Roman"/>
              </a:rPr>
              <a:t>experimentos.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15"/>
              </a:spcBef>
            </a:pPr>
            <a:endParaRPr sz="12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</a:pPr>
            <a:r>
              <a:rPr sz="1200" b="1" spc="-10" dirty="0">
                <a:latin typeface="Times New Roman"/>
                <a:cs typeface="Times New Roman"/>
              </a:rPr>
              <a:t>MÉTODOS</a:t>
            </a:r>
            <a:endParaRPr sz="1200">
              <a:latin typeface="Times New Roman"/>
              <a:cs typeface="Times New Roman"/>
            </a:endParaRPr>
          </a:p>
          <a:p>
            <a:pPr marL="375285" marR="6350" indent="-363220" algn="just">
              <a:lnSpc>
                <a:spcPct val="100000"/>
              </a:lnSpc>
              <a:spcBef>
                <a:spcPts val="660"/>
              </a:spcBef>
            </a:pP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Diseño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experimental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consiste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serie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pruebas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establecen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valores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reales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los </a:t>
            </a:r>
            <a:r>
              <a:rPr sz="1200" dirty="0">
                <a:latin typeface="Times New Roman"/>
                <a:cs typeface="Times New Roman"/>
              </a:rPr>
              <a:t>factores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más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importantes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según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diseño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determinado.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experimento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diseñado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prueba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cual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inducen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cambios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deliberados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 variables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 entrada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proceso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sistema,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 </a:t>
            </a:r>
            <a:r>
              <a:rPr sz="1200" dirty="0">
                <a:latin typeface="Times New Roman"/>
                <a:cs typeface="Times New Roman"/>
              </a:rPr>
              <a:t>manera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sea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posible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observar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identificar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causas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cambios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variable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salida.</a:t>
            </a:r>
            <a:endParaRPr sz="1200">
              <a:latin typeface="Times New Roman"/>
              <a:cs typeface="Times New Roman"/>
            </a:endParaRPr>
          </a:p>
          <a:p>
            <a:pPr marL="375285" marR="5080" indent="-36322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Existen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varios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tipos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diseños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pueden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implementar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momento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evaluar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efectos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 </a:t>
            </a:r>
            <a:r>
              <a:rPr sz="1200" dirty="0">
                <a:latin typeface="Times New Roman"/>
                <a:cs typeface="Times New Roman"/>
              </a:rPr>
              <a:t>diferentes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factores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sobre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cierta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variable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respuesta,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entre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más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utilizados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encuentran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el </a:t>
            </a:r>
            <a:r>
              <a:rPr sz="1200" dirty="0">
                <a:latin typeface="Times New Roman"/>
                <a:cs typeface="Times New Roman"/>
              </a:rPr>
              <a:t>diseño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factorial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tipo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2k,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3k,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completo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entre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otros.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notación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anterior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letra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“k”, </a:t>
            </a:r>
            <a:r>
              <a:rPr sz="1200" dirty="0">
                <a:latin typeface="Times New Roman"/>
                <a:cs typeface="Times New Roman"/>
              </a:rPr>
              <a:t>representa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cantidad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factores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(variables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explicativas)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inmersas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estudio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base </a:t>
            </a:r>
            <a:r>
              <a:rPr sz="1200" dirty="0">
                <a:latin typeface="Times New Roman"/>
                <a:cs typeface="Times New Roman"/>
              </a:rPr>
              <a:t>representa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cantidad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niveles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2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x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2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x......x 2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=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2kse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contemplan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cada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factor,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cuales </a:t>
            </a:r>
            <a:r>
              <a:rPr sz="1200" dirty="0">
                <a:latin typeface="Times New Roman"/>
                <a:cs typeface="Times New Roman"/>
              </a:rPr>
              <a:t>pueden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ser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tipo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cualitativo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 cuantitativo,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tal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mencionó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 el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numeral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anterior.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así,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réplica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completa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diseño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factorial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básica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requiere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recopilen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2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x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2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x......x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2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0" dirty="0">
                <a:latin typeface="Times New Roman"/>
                <a:cs typeface="Times New Roman"/>
              </a:rPr>
              <a:t>= </a:t>
            </a:r>
            <a:r>
              <a:rPr sz="1200" dirty="0">
                <a:latin typeface="Times New Roman"/>
                <a:cs typeface="Times New Roman"/>
              </a:rPr>
              <a:t>2k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observaciones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conoce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diseño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general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2k.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segundo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caso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especial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spc="-50" dirty="0">
                <a:latin typeface="Times New Roman"/>
                <a:cs typeface="Times New Roman"/>
              </a:rPr>
              <a:t>k </a:t>
            </a:r>
            <a:r>
              <a:rPr sz="1200" dirty="0">
                <a:latin typeface="Times New Roman"/>
                <a:cs typeface="Times New Roman"/>
              </a:rPr>
              <a:t>factores</a:t>
            </a:r>
            <a:r>
              <a:rPr sz="1200" spc="3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3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tres</a:t>
            </a:r>
            <a:r>
              <a:rPr sz="1200" spc="3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niveles</a:t>
            </a:r>
            <a:r>
              <a:rPr sz="1200" spc="3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cada</a:t>
            </a:r>
            <a:r>
              <a:rPr sz="1200" spc="3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uno,</a:t>
            </a:r>
            <a:r>
              <a:rPr sz="1200" spc="3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conocido</a:t>
            </a:r>
            <a:r>
              <a:rPr sz="1200" spc="3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3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diseño</a:t>
            </a:r>
            <a:r>
              <a:rPr sz="1200" spc="3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factorial</a:t>
            </a:r>
            <a:r>
              <a:rPr sz="1200" spc="3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3k.</a:t>
            </a:r>
            <a:r>
              <a:rPr sz="1200" spc="3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3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diseño</a:t>
            </a:r>
            <a:r>
              <a:rPr sz="1200" spc="3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2k</a:t>
            </a:r>
            <a:r>
              <a:rPr sz="1200" spc="38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es </a:t>
            </a:r>
            <a:r>
              <a:rPr sz="1200" dirty="0">
                <a:latin typeface="Times New Roman"/>
                <a:cs typeface="Times New Roman"/>
              </a:rPr>
              <a:t>particularmente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útil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primeras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fases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trabajo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experimental,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cuando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probable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haya </a:t>
            </a:r>
            <a:r>
              <a:rPr sz="1200" dirty="0">
                <a:latin typeface="Times New Roman"/>
                <a:cs typeface="Times New Roman"/>
              </a:rPr>
              <a:t>muchos</a:t>
            </a:r>
            <a:r>
              <a:rPr sz="1200" spc="-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factores por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investigar.</a:t>
            </a:r>
            <a:endParaRPr sz="1200">
              <a:latin typeface="Times New Roman"/>
              <a:cs typeface="Times New Roman"/>
            </a:endParaRPr>
          </a:p>
        </p:txBody>
      </p:sp>
      <p:pic>
        <p:nvPicPr>
          <p:cNvPr id="17" name="object 17"/>
          <p:cNvPicPr/>
          <p:nvPr/>
        </p:nvPicPr>
        <p:blipFill>
          <a:blip r:embed="rId13" cstate="print"/>
          <a:stretch>
            <a:fillRect/>
          </a:stretch>
        </p:blipFill>
        <p:spPr>
          <a:xfrm>
            <a:off x="4509134" y="143573"/>
            <a:ext cx="1805305" cy="893889"/>
          </a:xfrm>
          <a:prstGeom prst="rect">
            <a:avLst/>
          </a:prstGeom>
        </p:spPr>
      </p:pic>
      <p:sp>
        <p:nvSpPr>
          <p:cNvPr id="18" name="object 18"/>
          <p:cNvSpPr txBox="1"/>
          <p:nvPr/>
        </p:nvSpPr>
        <p:spPr>
          <a:xfrm>
            <a:off x="1658492" y="8256658"/>
            <a:ext cx="3609975" cy="372745"/>
          </a:xfrm>
          <a:prstGeom prst="rect">
            <a:avLst/>
          </a:prstGeom>
        </p:spPr>
        <p:txBody>
          <a:bodyPr vert="horz" wrap="square" lIns="0" tIns="6350" rIns="0" bIns="0" rtlCol="0">
            <a:spAutoFit/>
          </a:bodyPr>
          <a:lstStyle/>
          <a:p>
            <a:pPr marL="1363345" marR="5080" indent="-1350645">
              <a:lnSpc>
                <a:spcPts val="1400"/>
              </a:lnSpc>
              <a:spcBef>
                <a:spcPts val="50"/>
              </a:spcBef>
            </a:pPr>
            <a:r>
              <a:rPr sz="1200" b="1" dirty="0">
                <a:latin typeface="Times New Roman"/>
                <a:cs typeface="Times New Roman"/>
              </a:rPr>
              <a:t>Análisis</a:t>
            </a:r>
            <a:r>
              <a:rPr sz="1200" b="1" spc="-4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del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Rendimiento</a:t>
            </a:r>
            <a:r>
              <a:rPr sz="1200" b="1" spc="-6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Académico</a:t>
            </a:r>
            <a:r>
              <a:rPr sz="1200" b="1" spc="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los </a:t>
            </a:r>
            <a:r>
              <a:rPr sz="1200" b="1" spc="-10" dirty="0">
                <a:latin typeface="Times New Roman"/>
                <a:cs typeface="Times New Roman"/>
              </a:rPr>
              <a:t>Estudiantes Universitarios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2403475" y="8754397"/>
            <a:ext cx="2078989" cy="1943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410"/>
              </a:lnSpc>
            </a:pPr>
            <a:r>
              <a:rPr sz="1200" b="1" dirty="0">
                <a:latin typeface="Times New Roman"/>
                <a:cs typeface="Times New Roman"/>
              </a:rPr>
              <a:t>MSc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Erik</a:t>
            </a:r>
            <a:r>
              <a:rPr sz="1200" b="1" spc="-1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Manuel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Siso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Navarro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20" name="object 20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67361" rIns="0" bIns="0" rtlCol="0">
            <a:spAutoFit/>
          </a:bodyPr>
          <a:lstStyle/>
          <a:p>
            <a:pPr marL="120650">
              <a:lnSpc>
                <a:spcPts val="1410"/>
              </a:lnSpc>
            </a:pPr>
            <a:fld id="{81D60167-4931-47E6-BA6A-407CBD079E47}" type="slidenum">
              <a:rPr b="1" spc="-25" dirty="0">
                <a:latin typeface="Times New Roman"/>
                <a:cs typeface="Times New Roman"/>
              </a:rPr>
              <a:t>193</a:t>
            </a:fld>
            <a:endParaRPr b="1" spc="-25" dirty="0">
              <a:latin typeface="Times New Roman"/>
              <a:cs typeface="Times New Roman"/>
            </a:endParaRPr>
          </a:p>
        </p:txBody>
      </p:sp>
      <p:grpSp>
        <p:nvGrpSpPr>
          <p:cNvPr id="21" name="Grupo 20">
            <a:extLst>
              <a:ext uri="{FF2B5EF4-FFF2-40B4-BE49-F238E27FC236}">
                <a16:creationId xmlns:a16="http://schemas.microsoft.com/office/drawing/2014/main" id="{8A6B4C43-C8EF-3014-56BB-AED3B09F6097}"/>
              </a:ext>
            </a:extLst>
          </p:cNvPr>
          <p:cNvGrpSpPr/>
          <p:nvPr/>
        </p:nvGrpSpPr>
        <p:grpSpPr>
          <a:xfrm>
            <a:off x="117348" y="98932"/>
            <a:ext cx="6665976" cy="1452626"/>
            <a:chOff x="470065" y="1951410"/>
            <a:chExt cx="6665976" cy="1452626"/>
          </a:xfrm>
        </p:grpSpPr>
        <p:grpSp>
          <p:nvGrpSpPr>
            <p:cNvPr id="22" name="object 12">
              <a:extLst>
                <a:ext uri="{FF2B5EF4-FFF2-40B4-BE49-F238E27FC236}">
                  <a16:creationId xmlns:a16="http://schemas.microsoft.com/office/drawing/2014/main" id="{47736711-FE2F-0E86-537A-8A655273214A}"/>
                </a:ext>
              </a:extLst>
            </p:cNvPr>
            <p:cNvGrpSpPr/>
            <p:nvPr/>
          </p:nvGrpSpPr>
          <p:grpSpPr>
            <a:xfrm>
              <a:off x="470065" y="1951664"/>
              <a:ext cx="6665976" cy="1452372"/>
              <a:chOff x="96011" y="115823"/>
              <a:chExt cx="6665976" cy="1452372"/>
            </a:xfrm>
          </p:grpSpPr>
          <p:pic>
            <p:nvPicPr>
              <p:cNvPr id="26" name="object 13">
                <a:extLst>
                  <a:ext uri="{FF2B5EF4-FFF2-40B4-BE49-F238E27FC236}">
                    <a16:creationId xmlns:a16="http://schemas.microsoft.com/office/drawing/2014/main" id="{75635494-E8D7-8F54-E554-9EC454DF6FA7}"/>
                  </a:ext>
                </a:extLst>
              </p:cNvPr>
              <p:cNvPicPr/>
              <p:nvPr/>
            </p:nvPicPr>
            <p:blipFill>
              <a:blip r:embed="rId3" cstate="print"/>
              <a:stretch>
                <a:fillRect/>
              </a:stretch>
            </p:blipFill>
            <p:spPr>
              <a:xfrm>
                <a:off x="96011" y="115823"/>
                <a:ext cx="6665976" cy="1452372"/>
              </a:xfrm>
              <a:prstGeom prst="rect">
                <a:avLst/>
              </a:prstGeom>
            </p:spPr>
          </p:pic>
          <p:pic>
            <p:nvPicPr>
              <p:cNvPr id="27" name="object 14">
                <a:extLst>
                  <a:ext uri="{FF2B5EF4-FFF2-40B4-BE49-F238E27FC236}">
                    <a16:creationId xmlns:a16="http://schemas.microsoft.com/office/drawing/2014/main" id="{446AE591-A503-F0F9-B35C-A7B037705A7C}"/>
                  </a:ext>
                </a:extLst>
              </p:cNvPr>
              <p:cNvPicPr/>
              <p:nvPr/>
            </p:nvPicPr>
            <p:blipFill>
              <a:blip r:embed="rId4" cstate="print"/>
              <a:stretch>
                <a:fillRect/>
              </a:stretch>
            </p:blipFill>
            <p:spPr>
              <a:xfrm>
                <a:off x="142849" y="142875"/>
                <a:ext cx="6572275" cy="1358646"/>
              </a:xfrm>
              <a:prstGeom prst="rect">
                <a:avLst/>
              </a:prstGeom>
            </p:spPr>
          </p:pic>
          <p:sp>
            <p:nvSpPr>
              <p:cNvPr id="28" name="object 15">
                <a:extLst>
                  <a:ext uri="{FF2B5EF4-FFF2-40B4-BE49-F238E27FC236}">
                    <a16:creationId xmlns:a16="http://schemas.microsoft.com/office/drawing/2014/main" id="{D75A4975-05DB-8EA2-3EED-062AD09397D0}"/>
                  </a:ext>
                </a:extLst>
              </p:cNvPr>
              <p:cNvSpPr/>
              <p:nvPr/>
            </p:nvSpPr>
            <p:spPr>
              <a:xfrm>
                <a:off x="142849" y="142875"/>
                <a:ext cx="6572884" cy="1358900"/>
              </a:xfrm>
              <a:custGeom>
                <a:avLst/>
                <a:gdLst/>
                <a:ahLst/>
                <a:cxnLst/>
                <a:rect l="l" t="t" r="r" b="b"/>
                <a:pathLst>
                  <a:path w="6572884" h="1358900">
                    <a:moveTo>
                      <a:pt x="0" y="226441"/>
                    </a:moveTo>
                    <a:lnTo>
                      <a:pt x="4600" y="180795"/>
                    </a:lnTo>
                    <a:lnTo>
                      <a:pt x="17795" y="138285"/>
                    </a:lnTo>
                    <a:lnTo>
                      <a:pt x="38673" y="99820"/>
                    </a:lnTo>
                    <a:lnTo>
                      <a:pt x="66324" y="66309"/>
                    </a:lnTo>
                    <a:lnTo>
                      <a:pt x="99837" y="38663"/>
                    </a:lnTo>
                    <a:lnTo>
                      <a:pt x="138301" y="17789"/>
                    </a:lnTo>
                    <a:lnTo>
                      <a:pt x="180806" y="4599"/>
                    </a:lnTo>
                    <a:lnTo>
                      <a:pt x="226440" y="0"/>
                    </a:lnTo>
                    <a:lnTo>
                      <a:pt x="6345834" y="0"/>
                    </a:lnTo>
                    <a:lnTo>
                      <a:pt x="6391480" y="4599"/>
                    </a:lnTo>
                    <a:lnTo>
                      <a:pt x="6433990" y="17789"/>
                    </a:lnTo>
                    <a:lnTo>
                      <a:pt x="6472455" y="38663"/>
                    </a:lnTo>
                    <a:lnTo>
                      <a:pt x="6505965" y="66309"/>
                    </a:lnTo>
                    <a:lnTo>
                      <a:pt x="6533612" y="99820"/>
                    </a:lnTo>
                    <a:lnTo>
                      <a:pt x="6554485" y="138285"/>
                    </a:lnTo>
                    <a:lnTo>
                      <a:pt x="6567676" y="180795"/>
                    </a:lnTo>
                    <a:lnTo>
                      <a:pt x="6572275" y="226441"/>
                    </a:lnTo>
                    <a:lnTo>
                      <a:pt x="6572275" y="1132204"/>
                    </a:lnTo>
                    <a:lnTo>
                      <a:pt x="6567676" y="1177850"/>
                    </a:lnTo>
                    <a:lnTo>
                      <a:pt x="6554485" y="1220360"/>
                    </a:lnTo>
                    <a:lnTo>
                      <a:pt x="6533612" y="1258825"/>
                    </a:lnTo>
                    <a:lnTo>
                      <a:pt x="6505965" y="1292336"/>
                    </a:lnTo>
                    <a:lnTo>
                      <a:pt x="6472455" y="1319982"/>
                    </a:lnTo>
                    <a:lnTo>
                      <a:pt x="6433990" y="1340856"/>
                    </a:lnTo>
                    <a:lnTo>
                      <a:pt x="6391480" y="1354046"/>
                    </a:lnTo>
                    <a:lnTo>
                      <a:pt x="6345834" y="1358646"/>
                    </a:lnTo>
                    <a:lnTo>
                      <a:pt x="226440" y="1358646"/>
                    </a:lnTo>
                    <a:lnTo>
                      <a:pt x="180806" y="1354046"/>
                    </a:lnTo>
                    <a:lnTo>
                      <a:pt x="138301" y="1340856"/>
                    </a:lnTo>
                    <a:lnTo>
                      <a:pt x="99837" y="1319982"/>
                    </a:lnTo>
                    <a:lnTo>
                      <a:pt x="66324" y="1292336"/>
                    </a:lnTo>
                    <a:lnTo>
                      <a:pt x="38673" y="1258825"/>
                    </a:lnTo>
                    <a:lnTo>
                      <a:pt x="17795" y="1220360"/>
                    </a:lnTo>
                    <a:lnTo>
                      <a:pt x="4600" y="1177850"/>
                    </a:lnTo>
                    <a:lnTo>
                      <a:pt x="0" y="1132204"/>
                    </a:lnTo>
                    <a:lnTo>
                      <a:pt x="0" y="226441"/>
                    </a:lnTo>
                    <a:close/>
                  </a:path>
                </a:pathLst>
              </a:custGeom>
              <a:ln w="9525">
                <a:solidFill>
                  <a:srgbClr val="55CE74"/>
                </a:solidFill>
              </a:ln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pic>
            <p:nvPicPr>
              <p:cNvPr id="29" name="object 16">
                <a:extLst>
                  <a:ext uri="{FF2B5EF4-FFF2-40B4-BE49-F238E27FC236}">
                    <a16:creationId xmlns:a16="http://schemas.microsoft.com/office/drawing/2014/main" id="{2FCF6578-F9AA-472D-E34B-9EBAF47714A4}"/>
                  </a:ext>
                </a:extLst>
              </p:cNvPr>
              <p:cNvPicPr/>
              <p:nvPr/>
            </p:nvPicPr>
            <p:blipFill>
              <a:blip r:embed="rId5" cstate="print"/>
              <a:stretch>
                <a:fillRect/>
              </a:stretch>
            </p:blipFill>
            <p:spPr>
              <a:xfrm>
                <a:off x="2500248" y="305930"/>
                <a:ext cx="1714500" cy="733945"/>
              </a:xfrm>
              <a:prstGeom prst="rect">
                <a:avLst/>
              </a:prstGeom>
            </p:spPr>
          </p:pic>
        </p:grpSp>
        <p:sp>
          <p:nvSpPr>
            <p:cNvPr id="23" name="object 16">
              <a:extLst>
                <a:ext uri="{FF2B5EF4-FFF2-40B4-BE49-F238E27FC236}">
                  <a16:creationId xmlns:a16="http://schemas.microsoft.com/office/drawing/2014/main" id="{9875A2D2-DAC3-DEE4-3E3E-D583EF3E76FD}"/>
                </a:ext>
              </a:extLst>
            </p:cNvPr>
            <p:cNvSpPr txBox="1"/>
            <p:nvPr/>
          </p:nvSpPr>
          <p:spPr>
            <a:xfrm>
              <a:off x="2775727" y="2875716"/>
              <a:ext cx="3332858" cy="391795"/>
            </a:xfrm>
            <a:prstGeom prst="rect">
              <a:avLst/>
            </a:prstGeom>
            <a:noFill/>
          </p:spPr>
          <p:txBody>
            <a:bodyPr vert="horz" wrap="square" lIns="0" tIns="12700" rIns="0" bIns="0" rtlCol="0">
              <a:spAutoFit/>
            </a:bodyPr>
            <a:lstStyle/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Volumen 4,  Número 1  Enero a Julio 2021</a:t>
              </a:r>
            </a:p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Revista Semestral. Venezuela</a:t>
              </a:r>
              <a:endParaRPr sz="1200" dirty="0">
                <a:latin typeface="Arial"/>
                <a:cs typeface="Arial"/>
              </a:endParaRPr>
            </a:p>
          </p:txBody>
        </p:sp>
        <p:pic>
          <p:nvPicPr>
            <p:cNvPr id="24" name="object 25">
              <a:extLst>
                <a:ext uri="{FF2B5EF4-FFF2-40B4-BE49-F238E27FC236}">
                  <a16:creationId xmlns:a16="http://schemas.microsoft.com/office/drawing/2014/main" id="{43D57BA3-7F02-F2C3-951E-8647DB60DBE8}"/>
                </a:ext>
              </a:extLst>
            </p:cNvPr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470065" y="2027896"/>
              <a:ext cx="2305662" cy="1053903"/>
            </a:xfrm>
            <a:prstGeom prst="rect">
              <a:avLst/>
            </a:prstGeom>
          </p:spPr>
        </p:pic>
        <p:pic>
          <p:nvPicPr>
            <p:cNvPr id="25" name="object 31">
              <a:extLst>
                <a:ext uri="{FF2B5EF4-FFF2-40B4-BE49-F238E27FC236}">
                  <a16:creationId xmlns:a16="http://schemas.microsoft.com/office/drawing/2014/main" id="{30118A74-6CD0-B982-EE76-DFD37394F987}"/>
                </a:ext>
              </a:extLst>
            </p:cNvPr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4932681" y="1951410"/>
              <a:ext cx="1805304" cy="893889"/>
            </a:xfrm>
            <a:prstGeom prst="rect">
              <a:avLst/>
            </a:prstGeom>
          </p:spPr>
        </p:pic>
      </p:grpSp>
    </p:spTree>
  </p:cSld>
  <p:clrMapOvr>
    <a:masterClrMapping/>
  </p:clrMapOvr>
</p:sld>
</file>

<file path=ppt/slides/slide1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94485" y="115823"/>
            <a:ext cx="6669405" cy="8926195"/>
            <a:chOff x="94485" y="115823"/>
            <a:chExt cx="6669405" cy="8926195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204216" y="8651747"/>
              <a:ext cx="6518148" cy="158496"/>
            </a:xfrm>
            <a:prstGeom prst="rect">
              <a:avLst/>
            </a:prstGeom>
          </p:spPr>
        </p:pic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96012" y="115823"/>
              <a:ext cx="6665976" cy="1452372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42849" y="142875"/>
              <a:ext cx="6572275" cy="1358646"/>
            </a:xfrm>
            <a:prstGeom prst="rect">
              <a:avLst/>
            </a:prstGeom>
          </p:spPr>
        </p:pic>
        <p:sp>
          <p:nvSpPr>
            <p:cNvPr id="6" name="object 6"/>
            <p:cNvSpPr/>
            <p:nvPr/>
          </p:nvSpPr>
          <p:spPr>
            <a:xfrm>
              <a:off x="142849" y="142875"/>
              <a:ext cx="6572884" cy="1358900"/>
            </a:xfrm>
            <a:custGeom>
              <a:avLst/>
              <a:gdLst/>
              <a:ahLst/>
              <a:cxnLst/>
              <a:rect l="l" t="t" r="r" b="b"/>
              <a:pathLst>
                <a:path w="6572884" h="1358900">
                  <a:moveTo>
                    <a:pt x="0" y="226441"/>
                  </a:moveTo>
                  <a:lnTo>
                    <a:pt x="4600" y="180795"/>
                  </a:lnTo>
                  <a:lnTo>
                    <a:pt x="17795" y="138285"/>
                  </a:lnTo>
                  <a:lnTo>
                    <a:pt x="38673" y="99820"/>
                  </a:lnTo>
                  <a:lnTo>
                    <a:pt x="66324" y="66309"/>
                  </a:lnTo>
                  <a:lnTo>
                    <a:pt x="99837" y="38663"/>
                  </a:lnTo>
                  <a:lnTo>
                    <a:pt x="138301" y="17789"/>
                  </a:lnTo>
                  <a:lnTo>
                    <a:pt x="180806" y="4599"/>
                  </a:lnTo>
                  <a:lnTo>
                    <a:pt x="226440" y="0"/>
                  </a:lnTo>
                  <a:lnTo>
                    <a:pt x="6345834" y="0"/>
                  </a:lnTo>
                  <a:lnTo>
                    <a:pt x="6391480" y="4599"/>
                  </a:lnTo>
                  <a:lnTo>
                    <a:pt x="6433990" y="17789"/>
                  </a:lnTo>
                  <a:lnTo>
                    <a:pt x="6472455" y="38663"/>
                  </a:lnTo>
                  <a:lnTo>
                    <a:pt x="6505965" y="66309"/>
                  </a:lnTo>
                  <a:lnTo>
                    <a:pt x="6533612" y="99820"/>
                  </a:lnTo>
                  <a:lnTo>
                    <a:pt x="6554485" y="138285"/>
                  </a:lnTo>
                  <a:lnTo>
                    <a:pt x="6567676" y="180795"/>
                  </a:lnTo>
                  <a:lnTo>
                    <a:pt x="6572275" y="226441"/>
                  </a:lnTo>
                  <a:lnTo>
                    <a:pt x="6572275" y="1132204"/>
                  </a:lnTo>
                  <a:lnTo>
                    <a:pt x="6567676" y="1177850"/>
                  </a:lnTo>
                  <a:lnTo>
                    <a:pt x="6554485" y="1220360"/>
                  </a:lnTo>
                  <a:lnTo>
                    <a:pt x="6533612" y="1258825"/>
                  </a:lnTo>
                  <a:lnTo>
                    <a:pt x="6505965" y="1292336"/>
                  </a:lnTo>
                  <a:lnTo>
                    <a:pt x="6472455" y="1319982"/>
                  </a:lnTo>
                  <a:lnTo>
                    <a:pt x="6433990" y="1340856"/>
                  </a:lnTo>
                  <a:lnTo>
                    <a:pt x="6391480" y="1354046"/>
                  </a:lnTo>
                  <a:lnTo>
                    <a:pt x="6345834" y="1358646"/>
                  </a:lnTo>
                  <a:lnTo>
                    <a:pt x="226440" y="1358646"/>
                  </a:lnTo>
                  <a:lnTo>
                    <a:pt x="180806" y="1354046"/>
                  </a:lnTo>
                  <a:lnTo>
                    <a:pt x="138301" y="1340856"/>
                  </a:lnTo>
                  <a:lnTo>
                    <a:pt x="99837" y="1319982"/>
                  </a:lnTo>
                  <a:lnTo>
                    <a:pt x="66324" y="1292336"/>
                  </a:lnTo>
                  <a:lnTo>
                    <a:pt x="38673" y="1258825"/>
                  </a:lnTo>
                  <a:lnTo>
                    <a:pt x="17795" y="1220360"/>
                  </a:lnTo>
                  <a:lnTo>
                    <a:pt x="4600" y="1177850"/>
                  </a:lnTo>
                  <a:lnTo>
                    <a:pt x="0" y="1132204"/>
                  </a:lnTo>
                  <a:lnTo>
                    <a:pt x="0" y="226441"/>
                  </a:lnTo>
                  <a:close/>
                </a:path>
              </a:pathLst>
            </a:custGeom>
            <a:ln w="9525">
              <a:solidFill>
                <a:srgbClr val="55CE7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" name="object 7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2500248" y="305930"/>
              <a:ext cx="1714500" cy="733945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4357750" y="251586"/>
              <a:ext cx="2214626" cy="788289"/>
            </a:xfrm>
            <a:prstGeom prst="rect">
              <a:avLst/>
            </a:prstGeom>
          </p:spPr>
        </p:pic>
        <p:pic>
          <p:nvPicPr>
            <p:cNvPr id="9" name="object 9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2738628" y="1024127"/>
              <a:ext cx="1897379" cy="371855"/>
            </a:xfrm>
            <a:prstGeom prst="rect">
              <a:avLst/>
            </a:prstGeom>
          </p:spPr>
        </p:pic>
        <p:pic>
          <p:nvPicPr>
            <p:cNvPr id="10" name="object 10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4401312" y="1024127"/>
              <a:ext cx="1577339" cy="371855"/>
            </a:xfrm>
            <a:prstGeom prst="rect">
              <a:avLst/>
            </a:prstGeom>
          </p:spPr>
        </p:pic>
        <p:pic>
          <p:nvPicPr>
            <p:cNvPr id="11" name="object 11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3169920" y="1207007"/>
              <a:ext cx="1546859" cy="371855"/>
            </a:xfrm>
            <a:prstGeom prst="rect">
              <a:avLst/>
            </a:prstGeom>
          </p:spPr>
        </p:pic>
        <p:pic>
          <p:nvPicPr>
            <p:cNvPr id="12" name="object 12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4482083" y="1207007"/>
              <a:ext cx="284988" cy="371855"/>
            </a:xfrm>
            <a:prstGeom prst="rect">
              <a:avLst/>
            </a:prstGeom>
          </p:spPr>
        </p:pic>
        <p:pic>
          <p:nvPicPr>
            <p:cNvPr id="13" name="object 13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4571999" y="1207007"/>
              <a:ext cx="1013460" cy="371855"/>
            </a:xfrm>
            <a:prstGeom prst="rect">
              <a:avLst/>
            </a:prstGeom>
          </p:spPr>
        </p:pic>
        <p:pic>
          <p:nvPicPr>
            <p:cNvPr id="14" name="object 14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324612" y="234695"/>
              <a:ext cx="1719072" cy="1341120"/>
            </a:xfrm>
            <a:prstGeom prst="rect">
              <a:avLst/>
            </a:prstGeom>
          </p:spPr>
        </p:pic>
        <p:pic>
          <p:nvPicPr>
            <p:cNvPr id="15" name="object 15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5606795" y="8193022"/>
              <a:ext cx="1092707" cy="848868"/>
            </a:xfrm>
            <a:prstGeom prst="rect">
              <a:avLst/>
            </a:prstGeom>
          </p:spPr>
        </p:pic>
        <p:pic>
          <p:nvPicPr>
            <p:cNvPr id="16" name="object 16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109728" y="8193022"/>
              <a:ext cx="1092708" cy="848868"/>
            </a:xfrm>
            <a:prstGeom prst="rect">
              <a:avLst/>
            </a:prstGeom>
          </p:spPr>
        </p:pic>
      </p:grpSp>
      <p:sp>
        <p:nvSpPr>
          <p:cNvPr id="17" name="object 17"/>
          <p:cNvSpPr txBox="1"/>
          <p:nvPr/>
        </p:nvSpPr>
        <p:spPr>
          <a:xfrm>
            <a:off x="221691" y="1068451"/>
            <a:ext cx="6381115" cy="674243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063875" marR="735965" indent="-431800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Arial"/>
                <a:cs typeface="Arial"/>
              </a:rPr>
              <a:t>6ta.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Edición</a:t>
            </a:r>
            <a:r>
              <a:rPr sz="1200" b="1" spc="-10" dirty="0">
                <a:latin typeface="Arial"/>
                <a:cs typeface="Arial"/>
              </a:rPr>
              <a:t> Volumen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I</a:t>
            </a:r>
            <a:r>
              <a:rPr sz="1200" b="1" spc="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Enero</a:t>
            </a:r>
            <a:r>
              <a:rPr sz="1200" b="1" spc="-3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a</a:t>
            </a:r>
            <a:r>
              <a:rPr sz="1200" b="1" spc="-2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Julio</a:t>
            </a:r>
            <a:r>
              <a:rPr sz="1200" b="1" spc="-5" dirty="0">
                <a:latin typeface="Arial"/>
                <a:cs typeface="Arial"/>
              </a:rPr>
              <a:t> </a:t>
            </a:r>
            <a:r>
              <a:rPr sz="1200" b="1" spc="-20" dirty="0">
                <a:latin typeface="Arial"/>
                <a:cs typeface="Arial"/>
              </a:rPr>
              <a:t>2021 </a:t>
            </a:r>
            <a:r>
              <a:rPr sz="1200" b="1" dirty="0">
                <a:latin typeface="Arial"/>
                <a:cs typeface="Arial"/>
              </a:rPr>
              <a:t>Revista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Semestral-</a:t>
            </a:r>
            <a:r>
              <a:rPr sz="1200" b="1" spc="-40" dirty="0">
                <a:latin typeface="Arial"/>
                <a:cs typeface="Arial"/>
              </a:rPr>
              <a:t> </a:t>
            </a:r>
            <a:r>
              <a:rPr sz="1200" b="1" spc="-10" dirty="0">
                <a:latin typeface="Arial"/>
                <a:cs typeface="Arial"/>
              </a:rPr>
              <a:t>Venezuela</a:t>
            </a:r>
            <a:endParaRPr sz="12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305"/>
              </a:spcBef>
            </a:pPr>
            <a:endParaRPr sz="1200">
              <a:latin typeface="Arial"/>
              <a:cs typeface="Arial"/>
            </a:endParaRPr>
          </a:p>
          <a:p>
            <a:pPr marL="378460" marR="6350" indent="-36576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Esto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conlleva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menor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número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corridas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cuales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pueden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estudiarse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k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factores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diseño </a:t>
            </a:r>
            <a:r>
              <a:rPr sz="1200" dirty="0">
                <a:latin typeface="Times New Roman"/>
                <a:cs typeface="Times New Roman"/>
              </a:rPr>
              <a:t>factorial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completo,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además,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debido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sólo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hay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dos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niveles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cada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factor,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debe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suponerse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respuesta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aproximadamente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lineal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 el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intervalo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 los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niveles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elegidos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factores.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confiar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resultados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arroja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diseño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experimental,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debe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tener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cuenta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lo </a:t>
            </a:r>
            <a:r>
              <a:rPr sz="1200" spc="-10" dirty="0">
                <a:latin typeface="Times New Roman"/>
                <a:cs typeface="Times New Roman"/>
              </a:rPr>
              <a:t>siguiente:</a:t>
            </a:r>
            <a:endParaRPr sz="1200">
              <a:latin typeface="Times New Roman"/>
              <a:cs typeface="Times New Roman"/>
            </a:endParaRPr>
          </a:p>
          <a:p>
            <a:pPr marL="168910" indent="-156210">
              <a:lnSpc>
                <a:spcPct val="100000"/>
              </a:lnSpc>
              <a:buAutoNum type="alphaLcParenR"/>
              <a:tabLst>
                <a:tab pos="168910" algn="l"/>
              </a:tabLst>
            </a:pPr>
            <a:r>
              <a:rPr sz="1200" dirty="0">
                <a:latin typeface="Times New Roman"/>
                <a:cs typeface="Times New Roman"/>
              </a:rPr>
              <a:t>Los factores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son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fijos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aleatorios</a:t>
            </a:r>
            <a:endParaRPr sz="1200">
              <a:latin typeface="Times New Roman"/>
              <a:cs typeface="Times New Roman"/>
            </a:endParaRPr>
          </a:p>
          <a:p>
            <a:pPr marL="176530" indent="-163830">
              <a:lnSpc>
                <a:spcPct val="100000"/>
              </a:lnSpc>
              <a:spcBef>
                <a:spcPts val="5"/>
              </a:spcBef>
              <a:buAutoNum type="alphaLcParenR"/>
              <a:tabLst>
                <a:tab pos="176530" algn="l"/>
              </a:tabLst>
            </a:pP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diseños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son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completamente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aleatorios</a:t>
            </a:r>
            <a:endParaRPr sz="1200">
              <a:latin typeface="Times New Roman"/>
              <a:cs typeface="Times New Roman"/>
            </a:endParaRPr>
          </a:p>
          <a:p>
            <a:pPr marL="168910" indent="-156210">
              <a:lnSpc>
                <a:spcPct val="100000"/>
              </a:lnSpc>
              <a:buAutoNum type="alphaLcParenR"/>
              <a:tabLst>
                <a:tab pos="168910" algn="l"/>
              </a:tabLst>
            </a:pP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satisface la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suposición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usual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normalidad</a:t>
            </a:r>
            <a:endParaRPr sz="1200">
              <a:latin typeface="Times New Roman"/>
              <a:cs typeface="Times New Roman"/>
            </a:endParaRPr>
          </a:p>
          <a:p>
            <a:pPr marL="375285" marR="9525" indent="-363220" algn="just">
              <a:lnSpc>
                <a:spcPct val="100000"/>
              </a:lnSpc>
              <a:spcBef>
                <a:spcPts val="790"/>
              </a:spcBef>
            </a:pPr>
            <a:r>
              <a:rPr sz="1200" dirty="0">
                <a:latin typeface="Times New Roman"/>
                <a:cs typeface="Times New Roman"/>
              </a:rPr>
              <a:t>Esto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explicará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siguientes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numerales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 través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desarrollo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diseño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experimentos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el </a:t>
            </a:r>
            <a:r>
              <a:rPr sz="1200" dirty="0">
                <a:latin typeface="Times New Roman"/>
                <a:cs typeface="Times New Roman"/>
              </a:rPr>
              <a:t>objeto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investigación.</a:t>
            </a:r>
            <a:endParaRPr sz="1200">
              <a:latin typeface="Times New Roman"/>
              <a:cs typeface="Times New Roman"/>
            </a:endParaRPr>
          </a:p>
          <a:p>
            <a:pPr marL="375285" marR="5080" indent="-36322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problema: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desarrollo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esta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investigación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pretende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conocer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relación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existente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entre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el </a:t>
            </a:r>
            <a:r>
              <a:rPr sz="1200" dirty="0">
                <a:latin typeface="Times New Roman"/>
                <a:cs typeface="Times New Roman"/>
              </a:rPr>
              <a:t>rendimiento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académico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estudiante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universitario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Universidad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Nacional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Experimental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Llanos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Centrales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Rómulo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Gallegos,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unidad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curricular,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catalogada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“Exigente” </a:t>
            </a:r>
            <a:r>
              <a:rPr sz="1200" dirty="0">
                <a:latin typeface="Times New Roman"/>
                <a:cs typeface="Times New Roman"/>
              </a:rPr>
              <a:t>(Matemáticas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II)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referencia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sexo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estudiante,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carrera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está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inscrito y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efecto </a:t>
            </a:r>
            <a:r>
              <a:rPr sz="1200" dirty="0">
                <a:latin typeface="Times New Roman"/>
                <a:cs typeface="Times New Roman"/>
              </a:rPr>
              <a:t>producido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diferentes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metodologías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empleadas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-4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docentes.</a:t>
            </a:r>
            <a:endParaRPr sz="1200">
              <a:latin typeface="Times New Roman"/>
              <a:cs typeface="Times New Roman"/>
            </a:endParaRPr>
          </a:p>
          <a:p>
            <a:pPr marL="375285" marR="5715" indent="-363220" algn="just">
              <a:lnSpc>
                <a:spcPct val="100000"/>
              </a:lnSpc>
              <a:spcBef>
                <a:spcPts val="5"/>
              </a:spcBef>
            </a:pP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estudio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escogió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últimos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cuatro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semestres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académicos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dictado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unidad </a:t>
            </a:r>
            <a:r>
              <a:rPr sz="1200" dirty="0">
                <a:latin typeface="Times New Roman"/>
                <a:cs typeface="Times New Roman"/>
              </a:rPr>
              <a:t>curricular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dicha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universidad,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siendo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estos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siguientes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(Periodos: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2018-2,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2019-</a:t>
            </a:r>
            <a:r>
              <a:rPr sz="1200" dirty="0">
                <a:latin typeface="Times New Roman"/>
                <a:cs typeface="Times New Roman"/>
              </a:rPr>
              <a:t>1,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2019-</a:t>
            </a:r>
            <a:r>
              <a:rPr sz="1200" spc="-25" dirty="0">
                <a:latin typeface="Times New Roman"/>
                <a:cs typeface="Times New Roman"/>
              </a:rPr>
              <a:t>2, </a:t>
            </a:r>
            <a:r>
              <a:rPr sz="1200" spc="-10" dirty="0">
                <a:latin typeface="Times New Roman"/>
                <a:cs typeface="Times New Roman"/>
              </a:rPr>
              <a:t>2020-</a:t>
            </a:r>
            <a:r>
              <a:rPr sz="1200" dirty="0">
                <a:latin typeface="Times New Roman"/>
                <a:cs typeface="Times New Roman"/>
              </a:rPr>
              <a:t>1)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donde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cuatro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primeros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dígitos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representan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año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electivo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último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dígito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cohorte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semestre.</a:t>
            </a:r>
            <a:endParaRPr sz="1200">
              <a:latin typeface="Times New Roman"/>
              <a:cs typeface="Times New Roman"/>
            </a:endParaRPr>
          </a:p>
          <a:p>
            <a:pPr marL="375285" marR="5080" indent="-36322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colaboración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oficina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coordinación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académica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diferentes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áreas,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pudo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tener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base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inicial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profesores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dictaban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esta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materia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ventana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investigación,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teniendo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un </a:t>
            </a:r>
            <a:r>
              <a:rPr sz="1200" dirty="0">
                <a:latin typeface="Times New Roman"/>
                <a:cs typeface="Times New Roman"/>
              </a:rPr>
              <a:t>total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36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docentes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registrados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base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datos,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segmentar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población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condicionó </a:t>
            </a:r>
            <a:r>
              <a:rPr sz="1200" dirty="0">
                <a:latin typeface="Times New Roman"/>
                <a:cs typeface="Times New Roman"/>
              </a:rPr>
              <a:t>que por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menos,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debería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haber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dado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clases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tres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periodos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diferentes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dado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 se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encontró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que </a:t>
            </a:r>
            <a:r>
              <a:rPr sz="1200" dirty="0">
                <a:latin typeface="Times New Roman"/>
                <a:cs typeface="Times New Roman"/>
              </a:rPr>
              <a:t>varios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ellos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solo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habían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dictado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 asignatura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 matemáticas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II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dos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periodos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siendo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estos </a:t>
            </a:r>
            <a:r>
              <a:rPr sz="1200" dirty="0">
                <a:latin typeface="Times New Roman"/>
                <a:cs typeface="Times New Roman"/>
              </a:rPr>
              <a:t>profesores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fuentes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perturbación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estudio,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después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esto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quedaron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20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profesores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que </a:t>
            </a:r>
            <a:r>
              <a:rPr sz="1200" dirty="0">
                <a:latin typeface="Times New Roman"/>
                <a:cs typeface="Times New Roman"/>
              </a:rPr>
              <a:t>cumplen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condición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mencionada.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determinar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docentes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indagar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enumeró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1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hasta </a:t>
            </a:r>
            <a:r>
              <a:rPr sz="1200" dirty="0">
                <a:latin typeface="Times New Roman"/>
                <a:cs typeface="Times New Roman"/>
              </a:rPr>
              <a:t>20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lista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definitiva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continuó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realización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selección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3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ellos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medio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4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generador</a:t>
            </a:r>
            <a:r>
              <a:rPr sz="1200" spc="4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4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números</a:t>
            </a:r>
            <a:r>
              <a:rPr sz="1200" spc="4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aleatorios.</a:t>
            </a:r>
            <a:r>
              <a:rPr sz="1200" spc="4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Teniendo</a:t>
            </a:r>
            <a:r>
              <a:rPr sz="1200" spc="48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4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objeto</a:t>
            </a:r>
            <a:r>
              <a:rPr sz="1200" spc="48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4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investigación</a:t>
            </a:r>
            <a:r>
              <a:rPr sz="1200" spc="10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(profesor)</a:t>
            </a:r>
            <a:r>
              <a:rPr sz="1200" spc="105" dirty="0">
                <a:latin typeface="Times New Roman"/>
                <a:cs typeface="Times New Roman"/>
              </a:rPr>
              <a:t>  </a:t>
            </a:r>
            <a:r>
              <a:rPr sz="1200" spc="-25" dirty="0">
                <a:latin typeface="Times New Roman"/>
                <a:cs typeface="Times New Roman"/>
              </a:rPr>
              <a:t>ya </a:t>
            </a:r>
            <a:r>
              <a:rPr sz="1200" dirty="0">
                <a:latin typeface="Times New Roman"/>
                <a:cs typeface="Times New Roman"/>
              </a:rPr>
              <a:t>identificado,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indagó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listados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existentes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calificaciones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cuales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están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registrados: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códigos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estudiantes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(Generado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Sistema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Dace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momento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inscripción),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el </a:t>
            </a:r>
            <a:r>
              <a:rPr sz="1200" dirty="0">
                <a:latin typeface="Times New Roman"/>
                <a:cs typeface="Times New Roman"/>
              </a:rPr>
              <a:t>nombre</a:t>
            </a:r>
            <a:r>
              <a:rPr sz="1200" spc="4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4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apellido,</a:t>
            </a:r>
            <a:r>
              <a:rPr sz="1200" spc="4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4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programa</a:t>
            </a:r>
            <a:r>
              <a:rPr sz="1200" spc="4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académico,</a:t>
            </a:r>
            <a:r>
              <a:rPr sz="1200" spc="4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4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promedio</a:t>
            </a:r>
            <a:r>
              <a:rPr sz="1200" spc="4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4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notas,</a:t>
            </a:r>
            <a:r>
              <a:rPr sz="1200" spc="4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unidades</a:t>
            </a:r>
            <a:r>
              <a:rPr sz="1200" spc="434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curriculares </a:t>
            </a:r>
            <a:r>
              <a:rPr sz="1200" dirty="0">
                <a:latin typeface="Times New Roman"/>
                <a:cs typeface="Times New Roman"/>
              </a:rPr>
              <a:t>aprobadas</a:t>
            </a:r>
            <a:r>
              <a:rPr sz="1200" spc="4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3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reprobadas,</a:t>
            </a:r>
            <a:r>
              <a:rPr sz="1200" spc="4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3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promedio</a:t>
            </a:r>
            <a:r>
              <a:rPr sz="1200" spc="4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3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semestre;</a:t>
            </a:r>
            <a:r>
              <a:rPr sz="1200" spc="3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teniendo</a:t>
            </a:r>
            <a:r>
              <a:rPr sz="1200" spc="40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cada</a:t>
            </a:r>
            <a:r>
              <a:rPr sz="1200" spc="3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profesor</a:t>
            </a:r>
            <a:r>
              <a:rPr sz="1200" spc="3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identificado</a:t>
            </a:r>
            <a:r>
              <a:rPr sz="1200" spc="420" dirty="0">
                <a:latin typeface="Times New Roman"/>
                <a:cs typeface="Times New Roman"/>
              </a:rPr>
              <a:t> </a:t>
            </a:r>
            <a:r>
              <a:rPr sz="1200" spc="-50" dirty="0">
                <a:latin typeface="Times New Roman"/>
                <a:cs typeface="Times New Roman"/>
              </a:rPr>
              <a:t>y </a:t>
            </a:r>
            <a:r>
              <a:rPr sz="1200" dirty="0">
                <a:latin typeface="Times New Roman"/>
                <a:cs typeface="Times New Roman"/>
              </a:rPr>
              <a:t>conociendo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estudiantes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matriculados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cada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carrera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empezó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seleccionar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estudiantes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1658492" y="8256658"/>
            <a:ext cx="3609975" cy="372745"/>
          </a:xfrm>
          <a:prstGeom prst="rect">
            <a:avLst/>
          </a:prstGeom>
        </p:spPr>
        <p:txBody>
          <a:bodyPr vert="horz" wrap="square" lIns="0" tIns="6350" rIns="0" bIns="0" rtlCol="0">
            <a:spAutoFit/>
          </a:bodyPr>
          <a:lstStyle/>
          <a:p>
            <a:pPr marL="1363345" marR="5080" indent="-1350645">
              <a:lnSpc>
                <a:spcPts val="1400"/>
              </a:lnSpc>
              <a:spcBef>
                <a:spcPts val="50"/>
              </a:spcBef>
            </a:pPr>
            <a:r>
              <a:rPr sz="1200" b="1" dirty="0">
                <a:latin typeface="Times New Roman"/>
                <a:cs typeface="Times New Roman"/>
              </a:rPr>
              <a:t>Análisis</a:t>
            </a:r>
            <a:r>
              <a:rPr sz="1200" b="1" spc="-4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del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Rendimiento</a:t>
            </a:r>
            <a:r>
              <a:rPr sz="1200" b="1" spc="-6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Académico</a:t>
            </a:r>
            <a:r>
              <a:rPr sz="1200" b="1" spc="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los </a:t>
            </a:r>
            <a:r>
              <a:rPr sz="1200" b="1" spc="-10" dirty="0">
                <a:latin typeface="Times New Roman"/>
                <a:cs typeface="Times New Roman"/>
              </a:rPr>
              <a:t>Estudiantes Universitarios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2403475" y="8754397"/>
            <a:ext cx="2078989" cy="1943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410"/>
              </a:lnSpc>
            </a:pPr>
            <a:r>
              <a:rPr sz="1200" b="1" dirty="0">
                <a:latin typeface="Times New Roman"/>
                <a:cs typeface="Times New Roman"/>
              </a:rPr>
              <a:t>MSc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Erik</a:t>
            </a:r>
            <a:r>
              <a:rPr sz="1200" b="1" spc="-1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Manuel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Siso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Navarro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20" name="object 20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67361" rIns="0" bIns="0" rtlCol="0">
            <a:spAutoFit/>
          </a:bodyPr>
          <a:lstStyle/>
          <a:p>
            <a:pPr marL="120650">
              <a:lnSpc>
                <a:spcPts val="1410"/>
              </a:lnSpc>
            </a:pPr>
            <a:fld id="{81D60167-4931-47E6-BA6A-407CBD079E47}" type="slidenum">
              <a:rPr b="1" spc="-25" dirty="0">
                <a:latin typeface="Times New Roman"/>
                <a:cs typeface="Times New Roman"/>
              </a:rPr>
              <a:t>194</a:t>
            </a:fld>
            <a:endParaRPr b="1" spc="-25" dirty="0">
              <a:latin typeface="Times New Roman"/>
              <a:cs typeface="Times New Roman"/>
            </a:endParaRPr>
          </a:p>
        </p:txBody>
      </p:sp>
      <p:grpSp>
        <p:nvGrpSpPr>
          <p:cNvPr id="21" name="Grupo 20">
            <a:extLst>
              <a:ext uri="{FF2B5EF4-FFF2-40B4-BE49-F238E27FC236}">
                <a16:creationId xmlns:a16="http://schemas.microsoft.com/office/drawing/2014/main" id="{2A7D284F-F0FD-71B3-A80D-AE026FEC61BD}"/>
              </a:ext>
            </a:extLst>
          </p:cNvPr>
          <p:cNvGrpSpPr/>
          <p:nvPr/>
        </p:nvGrpSpPr>
        <p:grpSpPr>
          <a:xfrm>
            <a:off x="117348" y="98932"/>
            <a:ext cx="6665976" cy="1452626"/>
            <a:chOff x="470065" y="1951410"/>
            <a:chExt cx="6665976" cy="1452626"/>
          </a:xfrm>
        </p:grpSpPr>
        <p:grpSp>
          <p:nvGrpSpPr>
            <p:cNvPr id="22" name="object 12">
              <a:extLst>
                <a:ext uri="{FF2B5EF4-FFF2-40B4-BE49-F238E27FC236}">
                  <a16:creationId xmlns:a16="http://schemas.microsoft.com/office/drawing/2014/main" id="{697EB4BA-56D0-62FE-1932-D9D280B17970}"/>
                </a:ext>
              </a:extLst>
            </p:cNvPr>
            <p:cNvGrpSpPr/>
            <p:nvPr/>
          </p:nvGrpSpPr>
          <p:grpSpPr>
            <a:xfrm>
              <a:off x="470065" y="1951664"/>
              <a:ext cx="6665976" cy="1452372"/>
              <a:chOff x="96011" y="115823"/>
              <a:chExt cx="6665976" cy="1452372"/>
            </a:xfrm>
          </p:grpSpPr>
          <p:pic>
            <p:nvPicPr>
              <p:cNvPr id="26" name="object 13">
                <a:extLst>
                  <a:ext uri="{FF2B5EF4-FFF2-40B4-BE49-F238E27FC236}">
                    <a16:creationId xmlns:a16="http://schemas.microsoft.com/office/drawing/2014/main" id="{A28AC35B-3348-A022-72B8-2F1A16430D0F}"/>
                  </a:ext>
                </a:extLst>
              </p:cNvPr>
              <p:cNvPicPr/>
              <p:nvPr/>
            </p:nvPicPr>
            <p:blipFill>
              <a:blip r:embed="rId3" cstate="print"/>
              <a:stretch>
                <a:fillRect/>
              </a:stretch>
            </p:blipFill>
            <p:spPr>
              <a:xfrm>
                <a:off x="96011" y="115823"/>
                <a:ext cx="6665976" cy="1452372"/>
              </a:xfrm>
              <a:prstGeom prst="rect">
                <a:avLst/>
              </a:prstGeom>
            </p:spPr>
          </p:pic>
          <p:pic>
            <p:nvPicPr>
              <p:cNvPr id="27" name="object 14">
                <a:extLst>
                  <a:ext uri="{FF2B5EF4-FFF2-40B4-BE49-F238E27FC236}">
                    <a16:creationId xmlns:a16="http://schemas.microsoft.com/office/drawing/2014/main" id="{7E94B09F-F24D-CF28-D2EB-90FD70D82B92}"/>
                  </a:ext>
                </a:extLst>
              </p:cNvPr>
              <p:cNvPicPr/>
              <p:nvPr/>
            </p:nvPicPr>
            <p:blipFill>
              <a:blip r:embed="rId4" cstate="print"/>
              <a:stretch>
                <a:fillRect/>
              </a:stretch>
            </p:blipFill>
            <p:spPr>
              <a:xfrm>
                <a:off x="142849" y="142875"/>
                <a:ext cx="6572275" cy="1358646"/>
              </a:xfrm>
              <a:prstGeom prst="rect">
                <a:avLst/>
              </a:prstGeom>
            </p:spPr>
          </p:pic>
          <p:sp>
            <p:nvSpPr>
              <p:cNvPr id="28" name="object 15">
                <a:extLst>
                  <a:ext uri="{FF2B5EF4-FFF2-40B4-BE49-F238E27FC236}">
                    <a16:creationId xmlns:a16="http://schemas.microsoft.com/office/drawing/2014/main" id="{768F1B8C-6E7C-B02C-65DD-217622C58BB0}"/>
                  </a:ext>
                </a:extLst>
              </p:cNvPr>
              <p:cNvSpPr/>
              <p:nvPr/>
            </p:nvSpPr>
            <p:spPr>
              <a:xfrm>
                <a:off x="142849" y="142875"/>
                <a:ext cx="6572884" cy="1358900"/>
              </a:xfrm>
              <a:custGeom>
                <a:avLst/>
                <a:gdLst/>
                <a:ahLst/>
                <a:cxnLst/>
                <a:rect l="l" t="t" r="r" b="b"/>
                <a:pathLst>
                  <a:path w="6572884" h="1358900">
                    <a:moveTo>
                      <a:pt x="0" y="226441"/>
                    </a:moveTo>
                    <a:lnTo>
                      <a:pt x="4600" y="180795"/>
                    </a:lnTo>
                    <a:lnTo>
                      <a:pt x="17795" y="138285"/>
                    </a:lnTo>
                    <a:lnTo>
                      <a:pt x="38673" y="99820"/>
                    </a:lnTo>
                    <a:lnTo>
                      <a:pt x="66324" y="66309"/>
                    </a:lnTo>
                    <a:lnTo>
                      <a:pt x="99837" y="38663"/>
                    </a:lnTo>
                    <a:lnTo>
                      <a:pt x="138301" y="17789"/>
                    </a:lnTo>
                    <a:lnTo>
                      <a:pt x="180806" y="4599"/>
                    </a:lnTo>
                    <a:lnTo>
                      <a:pt x="226440" y="0"/>
                    </a:lnTo>
                    <a:lnTo>
                      <a:pt x="6345834" y="0"/>
                    </a:lnTo>
                    <a:lnTo>
                      <a:pt x="6391480" y="4599"/>
                    </a:lnTo>
                    <a:lnTo>
                      <a:pt x="6433990" y="17789"/>
                    </a:lnTo>
                    <a:lnTo>
                      <a:pt x="6472455" y="38663"/>
                    </a:lnTo>
                    <a:lnTo>
                      <a:pt x="6505965" y="66309"/>
                    </a:lnTo>
                    <a:lnTo>
                      <a:pt x="6533612" y="99820"/>
                    </a:lnTo>
                    <a:lnTo>
                      <a:pt x="6554485" y="138285"/>
                    </a:lnTo>
                    <a:lnTo>
                      <a:pt x="6567676" y="180795"/>
                    </a:lnTo>
                    <a:lnTo>
                      <a:pt x="6572275" y="226441"/>
                    </a:lnTo>
                    <a:lnTo>
                      <a:pt x="6572275" y="1132204"/>
                    </a:lnTo>
                    <a:lnTo>
                      <a:pt x="6567676" y="1177850"/>
                    </a:lnTo>
                    <a:lnTo>
                      <a:pt x="6554485" y="1220360"/>
                    </a:lnTo>
                    <a:lnTo>
                      <a:pt x="6533612" y="1258825"/>
                    </a:lnTo>
                    <a:lnTo>
                      <a:pt x="6505965" y="1292336"/>
                    </a:lnTo>
                    <a:lnTo>
                      <a:pt x="6472455" y="1319982"/>
                    </a:lnTo>
                    <a:lnTo>
                      <a:pt x="6433990" y="1340856"/>
                    </a:lnTo>
                    <a:lnTo>
                      <a:pt x="6391480" y="1354046"/>
                    </a:lnTo>
                    <a:lnTo>
                      <a:pt x="6345834" y="1358646"/>
                    </a:lnTo>
                    <a:lnTo>
                      <a:pt x="226440" y="1358646"/>
                    </a:lnTo>
                    <a:lnTo>
                      <a:pt x="180806" y="1354046"/>
                    </a:lnTo>
                    <a:lnTo>
                      <a:pt x="138301" y="1340856"/>
                    </a:lnTo>
                    <a:lnTo>
                      <a:pt x="99837" y="1319982"/>
                    </a:lnTo>
                    <a:lnTo>
                      <a:pt x="66324" y="1292336"/>
                    </a:lnTo>
                    <a:lnTo>
                      <a:pt x="38673" y="1258825"/>
                    </a:lnTo>
                    <a:lnTo>
                      <a:pt x="17795" y="1220360"/>
                    </a:lnTo>
                    <a:lnTo>
                      <a:pt x="4600" y="1177850"/>
                    </a:lnTo>
                    <a:lnTo>
                      <a:pt x="0" y="1132204"/>
                    </a:lnTo>
                    <a:lnTo>
                      <a:pt x="0" y="226441"/>
                    </a:lnTo>
                    <a:close/>
                  </a:path>
                </a:pathLst>
              </a:custGeom>
              <a:ln w="9525">
                <a:solidFill>
                  <a:srgbClr val="55CE74"/>
                </a:solidFill>
              </a:ln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pic>
            <p:nvPicPr>
              <p:cNvPr id="29" name="object 16">
                <a:extLst>
                  <a:ext uri="{FF2B5EF4-FFF2-40B4-BE49-F238E27FC236}">
                    <a16:creationId xmlns:a16="http://schemas.microsoft.com/office/drawing/2014/main" id="{E4E5E47F-7F84-72FB-C573-F0DC89F61F23}"/>
                  </a:ext>
                </a:extLst>
              </p:cNvPr>
              <p:cNvPicPr/>
              <p:nvPr/>
            </p:nvPicPr>
            <p:blipFill>
              <a:blip r:embed="rId5" cstate="print"/>
              <a:stretch>
                <a:fillRect/>
              </a:stretch>
            </p:blipFill>
            <p:spPr>
              <a:xfrm>
                <a:off x="2500248" y="305930"/>
                <a:ext cx="1714500" cy="733945"/>
              </a:xfrm>
              <a:prstGeom prst="rect">
                <a:avLst/>
              </a:prstGeom>
            </p:spPr>
          </p:pic>
        </p:grpSp>
        <p:sp>
          <p:nvSpPr>
            <p:cNvPr id="23" name="object 16">
              <a:extLst>
                <a:ext uri="{FF2B5EF4-FFF2-40B4-BE49-F238E27FC236}">
                  <a16:creationId xmlns:a16="http://schemas.microsoft.com/office/drawing/2014/main" id="{17B23D94-FAFF-FD1E-5E51-64D5940CFAF9}"/>
                </a:ext>
              </a:extLst>
            </p:cNvPr>
            <p:cNvSpPr txBox="1"/>
            <p:nvPr/>
          </p:nvSpPr>
          <p:spPr>
            <a:xfrm>
              <a:off x="2775727" y="2875716"/>
              <a:ext cx="3332858" cy="391795"/>
            </a:xfrm>
            <a:prstGeom prst="rect">
              <a:avLst/>
            </a:prstGeom>
            <a:noFill/>
          </p:spPr>
          <p:txBody>
            <a:bodyPr vert="horz" wrap="square" lIns="0" tIns="12700" rIns="0" bIns="0" rtlCol="0">
              <a:spAutoFit/>
            </a:bodyPr>
            <a:lstStyle/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Volumen 4,  Número 1  Enero a Julio 2021</a:t>
              </a:r>
            </a:p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Revista Semestral. Venezuela</a:t>
              </a:r>
              <a:endParaRPr sz="1200" dirty="0">
                <a:latin typeface="Arial"/>
                <a:cs typeface="Arial"/>
              </a:endParaRPr>
            </a:p>
          </p:txBody>
        </p:sp>
        <p:pic>
          <p:nvPicPr>
            <p:cNvPr id="24" name="object 25">
              <a:extLst>
                <a:ext uri="{FF2B5EF4-FFF2-40B4-BE49-F238E27FC236}">
                  <a16:creationId xmlns:a16="http://schemas.microsoft.com/office/drawing/2014/main" id="{26BCFA57-F705-F335-66FF-51D7FBC6C765}"/>
                </a:ext>
              </a:extLst>
            </p:cNvPr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470065" y="2027896"/>
              <a:ext cx="2305662" cy="1053903"/>
            </a:xfrm>
            <a:prstGeom prst="rect">
              <a:avLst/>
            </a:prstGeom>
          </p:spPr>
        </p:pic>
        <p:pic>
          <p:nvPicPr>
            <p:cNvPr id="25" name="object 31">
              <a:extLst>
                <a:ext uri="{FF2B5EF4-FFF2-40B4-BE49-F238E27FC236}">
                  <a16:creationId xmlns:a16="http://schemas.microsoft.com/office/drawing/2014/main" id="{837577B1-9A31-DBB4-E758-31FB0D78F8DB}"/>
                </a:ext>
              </a:extLst>
            </p:cNvPr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4932681" y="1951410"/>
              <a:ext cx="1805304" cy="893889"/>
            </a:xfrm>
            <a:prstGeom prst="rect">
              <a:avLst/>
            </a:prstGeom>
          </p:spPr>
        </p:pic>
      </p:grpSp>
    </p:spTree>
  </p:cSld>
  <p:clrMapOvr>
    <a:masterClrMapping/>
  </p:clrMapOvr>
</p:sld>
</file>

<file path=ppt/slides/slide1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94485" y="115823"/>
            <a:ext cx="6669405" cy="8926195"/>
            <a:chOff x="94485" y="115823"/>
            <a:chExt cx="6669405" cy="8926195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204216" y="8651747"/>
              <a:ext cx="6518148" cy="158496"/>
            </a:xfrm>
            <a:prstGeom prst="rect">
              <a:avLst/>
            </a:prstGeom>
          </p:spPr>
        </p:pic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96012" y="115823"/>
              <a:ext cx="6665976" cy="1452372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42849" y="142875"/>
              <a:ext cx="6572275" cy="1358646"/>
            </a:xfrm>
            <a:prstGeom prst="rect">
              <a:avLst/>
            </a:prstGeom>
          </p:spPr>
        </p:pic>
        <p:sp>
          <p:nvSpPr>
            <p:cNvPr id="6" name="object 6"/>
            <p:cNvSpPr/>
            <p:nvPr/>
          </p:nvSpPr>
          <p:spPr>
            <a:xfrm>
              <a:off x="142849" y="142875"/>
              <a:ext cx="6572884" cy="1358900"/>
            </a:xfrm>
            <a:custGeom>
              <a:avLst/>
              <a:gdLst/>
              <a:ahLst/>
              <a:cxnLst/>
              <a:rect l="l" t="t" r="r" b="b"/>
              <a:pathLst>
                <a:path w="6572884" h="1358900">
                  <a:moveTo>
                    <a:pt x="0" y="226441"/>
                  </a:moveTo>
                  <a:lnTo>
                    <a:pt x="4600" y="180795"/>
                  </a:lnTo>
                  <a:lnTo>
                    <a:pt x="17795" y="138285"/>
                  </a:lnTo>
                  <a:lnTo>
                    <a:pt x="38673" y="99820"/>
                  </a:lnTo>
                  <a:lnTo>
                    <a:pt x="66324" y="66309"/>
                  </a:lnTo>
                  <a:lnTo>
                    <a:pt x="99837" y="38663"/>
                  </a:lnTo>
                  <a:lnTo>
                    <a:pt x="138301" y="17789"/>
                  </a:lnTo>
                  <a:lnTo>
                    <a:pt x="180806" y="4599"/>
                  </a:lnTo>
                  <a:lnTo>
                    <a:pt x="226440" y="0"/>
                  </a:lnTo>
                  <a:lnTo>
                    <a:pt x="6345834" y="0"/>
                  </a:lnTo>
                  <a:lnTo>
                    <a:pt x="6391480" y="4599"/>
                  </a:lnTo>
                  <a:lnTo>
                    <a:pt x="6433990" y="17789"/>
                  </a:lnTo>
                  <a:lnTo>
                    <a:pt x="6472455" y="38663"/>
                  </a:lnTo>
                  <a:lnTo>
                    <a:pt x="6505965" y="66309"/>
                  </a:lnTo>
                  <a:lnTo>
                    <a:pt x="6533612" y="99820"/>
                  </a:lnTo>
                  <a:lnTo>
                    <a:pt x="6554485" y="138285"/>
                  </a:lnTo>
                  <a:lnTo>
                    <a:pt x="6567676" y="180795"/>
                  </a:lnTo>
                  <a:lnTo>
                    <a:pt x="6572275" y="226441"/>
                  </a:lnTo>
                  <a:lnTo>
                    <a:pt x="6572275" y="1132204"/>
                  </a:lnTo>
                  <a:lnTo>
                    <a:pt x="6567676" y="1177850"/>
                  </a:lnTo>
                  <a:lnTo>
                    <a:pt x="6554485" y="1220360"/>
                  </a:lnTo>
                  <a:lnTo>
                    <a:pt x="6533612" y="1258825"/>
                  </a:lnTo>
                  <a:lnTo>
                    <a:pt x="6505965" y="1292336"/>
                  </a:lnTo>
                  <a:lnTo>
                    <a:pt x="6472455" y="1319982"/>
                  </a:lnTo>
                  <a:lnTo>
                    <a:pt x="6433990" y="1340856"/>
                  </a:lnTo>
                  <a:lnTo>
                    <a:pt x="6391480" y="1354046"/>
                  </a:lnTo>
                  <a:lnTo>
                    <a:pt x="6345834" y="1358646"/>
                  </a:lnTo>
                  <a:lnTo>
                    <a:pt x="226440" y="1358646"/>
                  </a:lnTo>
                  <a:lnTo>
                    <a:pt x="180806" y="1354046"/>
                  </a:lnTo>
                  <a:lnTo>
                    <a:pt x="138301" y="1340856"/>
                  </a:lnTo>
                  <a:lnTo>
                    <a:pt x="99837" y="1319982"/>
                  </a:lnTo>
                  <a:lnTo>
                    <a:pt x="66324" y="1292336"/>
                  </a:lnTo>
                  <a:lnTo>
                    <a:pt x="38673" y="1258825"/>
                  </a:lnTo>
                  <a:lnTo>
                    <a:pt x="17795" y="1220360"/>
                  </a:lnTo>
                  <a:lnTo>
                    <a:pt x="4600" y="1177850"/>
                  </a:lnTo>
                  <a:lnTo>
                    <a:pt x="0" y="1132204"/>
                  </a:lnTo>
                  <a:lnTo>
                    <a:pt x="0" y="226441"/>
                  </a:lnTo>
                  <a:close/>
                </a:path>
              </a:pathLst>
            </a:custGeom>
            <a:ln w="9525">
              <a:solidFill>
                <a:srgbClr val="55CE7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" name="object 7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2500248" y="305930"/>
              <a:ext cx="1714500" cy="733945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2738628" y="1024127"/>
              <a:ext cx="1897379" cy="371855"/>
            </a:xfrm>
            <a:prstGeom prst="rect">
              <a:avLst/>
            </a:prstGeom>
          </p:spPr>
        </p:pic>
        <p:pic>
          <p:nvPicPr>
            <p:cNvPr id="9" name="object 9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4401312" y="1024127"/>
              <a:ext cx="1577339" cy="371855"/>
            </a:xfrm>
            <a:prstGeom prst="rect">
              <a:avLst/>
            </a:prstGeom>
          </p:spPr>
        </p:pic>
        <p:pic>
          <p:nvPicPr>
            <p:cNvPr id="10" name="object 10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3169920" y="1207007"/>
              <a:ext cx="1546859" cy="371855"/>
            </a:xfrm>
            <a:prstGeom prst="rect">
              <a:avLst/>
            </a:prstGeom>
          </p:spPr>
        </p:pic>
        <p:pic>
          <p:nvPicPr>
            <p:cNvPr id="11" name="object 11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4482083" y="1207007"/>
              <a:ext cx="284988" cy="371855"/>
            </a:xfrm>
            <a:prstGeom prst="rect">
              <a:avLst/>
            </a:prstGeom>
          </p:spPr>
        </p:pic>
        <p:pic>
          <p:nvPicPr>
            <p:cNvPr id="12" name="object 12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4571999" y="1207007"/>
              <a:ext cx="1013460" cy="371855"/>
            </a:xfrm>
            <a:prstGeom prst="rect">
              <a:avLst/>
            </a:prstGeom>
          </p:spPr>
        </p:pic>
        <p:pic>
          <p:nvPicPr>
            <p:cNvPr id="13" name="object 13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324612" y="234695"/>
              <a:ext cx="1719072" cy="1341120"/>
            </a:xfrm>
            <a:prstGeom prst="rect">
              <a:avLst/>
            </a:prstGeom>
          </p:spPr>
        </p:pic>
        <p:pic>
          <p:nvPicPr>
            <p:cNvPr id="14" name="object 14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5606795" y="8193022"/>
              <a:ext cx="1092707" cy="848868"/>
            </a:xfrm>
            <a:prstGeom prst="rect">
              <a:avLst/>
            </a:prstGeom>
          </p:spPr>
        </p:pic>
        <p:pic>
          <p:nvPicPr>
            <p:cNvPr id="15" name="object 15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109728" y="8193022"/>
              <a:ext cx="1092708" cy="848868"/>
            </a:xfrm>
            <a:prstGeom prst="rect">
              <a:avLst/>
            </a:prstGeom>
          </p:spPr>
        </p:pic>
      </p:grpSp>
      <p:graphicFrame>
        <p:nvGraphicFramePr>
          <p:cNvPr id="16" name="object 16"/>
          <p:cNvGraphicFramePr>
            <a:graphicFrameLocks noGrp="1"/>
          </p:cNvGraphicFramePr>
          <p:nvPr/>
        </p:nvGraphicFramePr>
        <p:xfrm>
          <a:off x="265112" y="2995929"/>
          <a:ext cx="6171564" cy="138811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95631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96583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8676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136014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16332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116332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417195">
                <a:tc grid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ctr">
                        <a:lnSpc>
                          <a:spcPct val="100000"/>
                        </a:lnSpc>
                      </a:pPr>
                      <a:r>
                        <a:rPr sz="1200" b="1" spc="-1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FACULTAD</a:t>
                      </a:r>
                      <a:endParaRPr sz="1200">
                        <a:latin typeface="Calibri"/>
                        <a:cs typeface="Calibri"/>
                      </a:endParaRPr>
                    </a:p>
                  </a:txBody>
                  <a:tcPr marL="0" marR="0" marT="1587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38100">
                      <a:solidFill>
                        <a:srgbClr val="FFFFFF"/>
                      </a:solidFill>
                      <a:prstDash val="solid"/>
                    </a:lnB>
                    <a:solidFill>
                      <a:srgbClr val="30B6F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149225">
                        <a:lnSpc>
                          <a:spcPts val="1395"/>
                        </a:lnSpc>
                      </a:pPr>
                      <a:r>
                        <a:rPr sz="12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INGENIERIA</a:t>
                      </a:r>
                      <a:r>
                        <a:rPr sz="1200" b="1" spc="-3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2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EN</a:t>
                      </a:r>
                      <a:r>
                        <a:rPr sz="1200" b="1" spc="-2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200" b="1" spc="-1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SISTEMAS</a:t>
                      </a:r>
                      <a:endParaRPr sz="12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38100">
                      <a:solidFill>
                        <a:srgbClr val="FFFFFF"/>
                      </a:solidFill>
                      <a:prstDash val="solid"/>
                    </a:lnB>
                    <a:solidFill>
                      <a:srgbClr val="30B6F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algn="ctr">
                        <a:lnSpc>
                          <a:spcPts val="1395"/>
                        </a:lnSpc>
                      </a:pPr>
                      <a:r>
                        <a:rPr sz="12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INGENIERIA</a:t>
                      </a:r>
                      <a:r>
                        <a:rPr sz="1200" b="1" spc="-4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2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CIVIL,</a:t>
                      </a:r>
                      <a:r>
                        <a:rPr sz="1200" b="1" spc="-1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200" b="1" spc="-1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ARQUITECTURA</a:t>
                      </a:r>
                      <a:endParaRPr sz="1200">
                        <a:latin typeface="Calibri"/>
                        <a:cs typeface="Calibri"/>
                      </a:endParaRPr>
                    </a:p>
                    <a:p>
                      <a:pPr algn="ctr">
                        <a:lnSpc>
                          <a:spcPct val="100000"/>
                        </a:lnSpc>
                        <a:spcBef>
                          <a:spcPts val="105"/>
                        </a:spcBef>
                      </a:pPr>
                      <a:r>
                        <a:rPr sz="12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Y</a:t>
                      </a:r>
                      <a:r>
                        <a:rPr sz="1200" b="1" spc="-1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TECNOLOGIA</a:t>
                      </a:r>
                      <a:endParaRPr sz="12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38100">
                      <a:solidFill>
                        <a:srgbClr val="FFFFFF"/>
                      </a:solidFill>
                      <a:prstDash val="solid"/>
                    </a:lnB>
                    <a:solidFill>
                      <a:srgbClr val="30B6F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95580">
                <a:tc gridSpan="2">
                  <a:txBody>
                    <a:bodyPr/>
                    <a:lstStyle/>
                    <a:p>
                      <a:pPr algn="ctr">
                        <a:lnSpc>
                          <a:spcPts val="1395"/>
                        </a:lnSpc>
                      </a:pPr>
                      <a:r>
                        <a:rPr sz="1200" b="1" spc="-2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SEXO</a:t>
                      </a:r>
                      <a:endParaRPr sz="12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30B6F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395"/>
                        </a:lnSpc>
                      </a:pPr>
                      <a:r>
                        <a:rPr sz="1200" spc="-50" dirty="0">
                          <a:latin typeface="Calibri"/>
                          <a:cs typeface="Calibri"/>
                        </a:rPr>
                        <a:t>F</a:t>
                      </a:r>
                      <a:endParaRPr sz="12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DE4FD"/>
                    </a:solidFill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ts val="1395"/>
                        </a:lnSpc>
                      </a:pPr>
                      <a:r>
                        <a:rPr sz="1200" spc="-50" dirty="0">
                          <a:latin typeface="Calibri"/>
                          <a:cs typeface="Calibri"/>
                        </a:rPr>
                        <a:t>M</a:t>
                      </a:r>
                      <a:endParaRPr sz="12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DE4F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395"/>
                        </a:lnSpc>
                      </a:pPr>
                      <a:r>
                        <a:rPr sz="1200" spc="-50" dirty="0">
                          <a:latin typeface="Calibri"/>
                          <a:cs typeface="Calibri"/>
                        </a:rPr>
                        <a:t>F</a:t>
                      </a:r>
                      <a:endParaRPr sz="12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DE4F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395"/>
                        </a:lnSpc>
                      </a:pPr>
                      <a:r>
                        <a:rPr sz="1200" spc="-50" dirty="0">
                          <a:latin typeface="Calibri"/>
                          <a:cs typeface="Calibri"/>
                        </a:rPr>
                        <a:t>M</a:t>
                      </a:r>
                      <a:endParaRPr sz="12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DE4F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95580">
                <a:tc rowSpan="3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645"/>
                        </a:spcBef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L="83185">
                        <a:lnSpc>
                          <a:spcPct val="100000"/>
                        </a:lnSpc>
                      </a:pPr>
                      <a:r>
                        <a:rPr sz="1200" b="1" spc="-1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DOCENTE</a:t>
                      </a:r>
                      <a:endParaRPr sz="1200">
                        <a:latin typeface="Calibri"/>
                        <a:cs typeface="Calibri"/>
                      </a:endParaRPr>
                    </a:p>
                  </a:txBody>
                  <a:tcPr marL="0" marR="0" marT="81915" marB="0" vert="vert27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30B6FC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395"/>
                        </a:lnSpc>
                      </a:pPr>
                      <a:r>
                        <a:rPr sz="1200" spc="-50" dirty="0">
                          <a:latin typeface="Calibri"/>
                          <a:cs typeface="Calibri"/>
                        </a:rPr>
                        <a:t>1</a:t>
                      </a:r>
                      <a:endParaRPr sz="12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F3FF"/>
                    </a:solidFill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ts val="1395"/>
                        </a:lnSpc>
                      </a:pPr>
                      <a:r>
                        <a:rPr sz="1200" spc="-25" dirty="0">
                          <a:latin typeface="Calibri"/>
                          <a:cs typeface="Calibri"/>
                        </a:rPr>
                        <a:t>12</a:t>
                      </a:r>
                      <a:endParaRPr sz="12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F3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395"/>
                        </a:lnSpc>
                      </a:pPr>
                      <a:r>
                        <a:rPr sz="1200" spc="-50" dirty="0">
                          <a:latin typeface="Calibri"/>
                          <a:cs typeface="Calibri"/>
                        </a:rPr>
                        <a:t>9</a:t>
                      </a:r>
                      <a:endParaRPr sz="12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F3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395"/>
                        </a:lnSpc>
                      </a:pPr>
                      <a:r>
                        <a:rPr sz="1200" spc="-25" dirty="0">
                          <a:latin typeface="Calibri"/>
                          <a:cs typeface="Calibri"/>
                        </a:rPr>
                        <a:t>12</a:t>
                      </a:r>
                      <a:endParaRPr sz="12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F3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395"/>
                        </a:lnSpc>
                      </a:pPr>
                      <a:r>
                        <a:rPr sz="1200" spc="-25" dirty="0">
                          <a:latin typeface="Calibri"/>
                          <a:cs typeface="Calibri"/>
                        </a:rPr>
                        <a:t>15</a:t>
                      </a:r>
                      <a:endParaRPr sz="12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F3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95580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81915" marB="0" vert="vert27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30B6FC"/>
                    </a:solidFill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ts val="1400"/>
                        </a:lnSpc>
                      </a:pPr>
                      <a:r>
                        <a:rPr sz="1200" spc="-50" dirty="0">
                          <a:latin typeface="Calibri"/>
                          <a:cs typeface="Calibri"/>
                        </a:rPr>
                        <a:t>2</a:t>
                      </a:r>
                      <a:endParaRPr sz="12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DE4F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400"/>
                        </a:lnSpc>
                      </a:pPr>
                      <a:r>
                        <a:rPr sz="1200" spc="-25" dirty="0">
                          <a:latin typeface="Calibri"/>
                          <a:cs typeface="Calibri"/>
                        </a:rPr>
                        <a:t>11</a:t>
                      </a:r>
                      <a:endParaRPr sz="12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DE4F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400"/>
                        </a:lnSpc>
                      </a:pPr>
                      <a:r>
                        <a:rPr sz="1200" spc="-50" dirty="0">
                          <a:latin typeface="Calibri"/>
                          <a:cs typeface="Calibri"/>
                        </a:rPr>
                        <a:t>8</a:t>
                      </a:r>
                      <a:endParaRPr sz="12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DE4FD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400"/>
                        </a:lnSpc>
                      </a:pPr>
                      <a:r>
                        <a:rPr sz="1200" spc="-25" dirty="0">
                          <a:latin typeface="Calibri"/>
                          <a:cs typeface="Calibri"/>
                        </a:rPr>
                        <a:t>14</a:t>
                      </a:r>
                      <a:endParaRPr sz="12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DE4FD"/>
                    </a:solidFill>
                  </a:tcPr>
                </a:tc>
                <a:tc>
                  <a:txBody>
                    <a:bodyPr/>
                    <a:lstStyle/>
                    <a:p>
                      <a:pPr marL="1270" algn="ctr">
                        <a:lnSpc>
                          <a:spcPts val="1400"/>
                        </a:lnSpc>
                      </a:pPr>
                      <a:r>
                        <a:rPr sz="1200" spc="-50" dirty="0">
                          <a:latin typeface="Calibri"/>
                          <a:cs typeface="Calibri"/>
                        </a:rPr>
                        <a:t>8</a:t>
                      </a:r>
                      <a:endParaRPr sz="12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DE4F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84175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81915" marB="0" vert="vert27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30B6FC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400"/>
                        </a:lnSpc>
                      </a:pPr>
                      <a:r>
                        <a:rPr sz="1200" spc="-50" dirty="0">
                          <a:latin typeface="Calibri"/>
                          <a:cs typeface="Calibri"/>
                        </a:rPr>
                        <a:t>3</a:t>
                      </a:r>
                      <a:endParaRPr sz="12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F3FF"/>
                    </a:solidFill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ts val="1400"/>
                        </a:lnSpc>
                      </a:pPr>
                      <a:r>
                        <a:rPr sz="1200" spc="-25" dirty="0">
                          <a:latin typeface="Calibri"/>
                          <a:cs typeface="Calibri"/>
                        </a:rPr>
                        <a:t>16</a:t>
                      </a:r>
                      <a:endParaRPr sz="12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F3FF"/>
                    </a:solidFill>
                  </a:tcPr>
                </a:tc>
                <a:tc>
                  <a:txBody>
                    <a:bodyPr/>
                    <a:lstStyle/>
                    <a:p>
                      <a:pPr marL="1905" algn="ctr">
                        <a:lnSpc>
                          <a:spcPts val="1400"/>
                        </a:lnSpc>
                      </a:pPr>
                      <a:r>
                        <a:rPr sz="1200" spc="-25" dirty="0">
                          <a:latin typeface="Calibri"/>
                          <a:cs typeface="Calibri"/>
                        </a:rPr>
                        <a:t>13</a:t>
                      </a:r>
                      <a:endParaRPr sz="12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F3FF"/>
                    </a:solidFill>
                  </a:tcPr>
                </a:tc>
                <a:tc>
                  <a:txBody>
                    <a:bodyPr/>
                    <a:lstStyle/>
                    <a:p>
                      <a:pPr marL="1270" algn="ctr">
                        <a:lnSpc>
                          <a:spcPts val="1400"/>
                        </a:lnSpc>
                      </a:pPr>
                      <a:r>
                        <a:rPr sz="1200" spc="-50" dirty="0">
                          <a:latin typeface="Calibri"/>
                          <a:cs typeface="Calibri"/>
                        </a:rPr>
                        <a:t>7</a:t>
                      </a:r>
                      <a:endParaRPr sz="12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F3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400"/>
                        </a:lnSpc>
                      </a:pPr>
                      <a:r>
                        <a:rPr sz="1200" spc="-25" dirty="0">
                          <a:latin typeface="Calibri"/>
                          <a:cs typeface="Calibri"/>
                        </a:rPr>
                        <a:t>11</a:t>
                      </a:r>
                      <a:endParaRPr sz="12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F3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sp>
        <p:nvSpPr>
          <p:cNvPr id="17" name="object 17"/>
          <p:cNvSpPr txBox="1"/>
          <p:nvPr/>
        </p:nvSpPr>
        <p:spPr>
          <a:xfrm>
            <a:off x="221691" y="1068451"/>
            <a:ext cx="6413500" cy="189547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063875" marR="768350" indent="-431800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Arial"/>
                <a:cs typeface="Arial"/>
              </a:rPr>
              <a:t>6ta.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Edición</a:t>
            </a:r>
            <a:r>
              <a:rPr sz="1200" b="1" spc="-10" dirty="0">
                <a:latin typeface="Arial"/>
                <a:cs typeface="Arial"/>
              </a:rPr>
              <a:t> Volumen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I</a:t>
            </a:r>
            <a:r>
              <a:rPr sz="1200" b="1" spc="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Enero</a:t>
            </a:r>
            <a:r>
              <a:rPr sz="1200" b="1" spc="-3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a</a:t>
            </a:r>
            <a:r>
              <a:rPr sz="1200" b="1" spc="-2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Julio</a:t>
            </a:r>
            <a:r>
              <a:rPr sz="1200" b="1" spc="-5" dirty="0">
                <a:latin typeface="Arial"/>
                <a:cs typeface="Arial"/>
              </a:rPr>
              <a:t> </a:t>
            </a:r>
            <a:r>
              <a:rPr sz="1200" b="1" spc="-20" dirty="0">
                <a:latin typeface="Arial"/>
                <a:cs typeface="Arial"/>
              </a:rPr>
              <a:t>2021 </a:t>
            </a:r>
            <a:r>
              <a:rPr sz="1200" b="1" dirty="0">
                <a:latin typeface="Arial"/>
                <a:cs typeface="Arial"/>
              </a:rPr>
              <a:t>Revista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Semestral-</a:t>
            </a:r>
            <a:r>
              <a:rPr sz="1200" b="1" spc="-40" dirty="0">
                <a:latin typeface="Arial"/>
                <a:cs typeface="Arial"/>
              </a:rPr>
              <a:t> </a:t>
            </a:r>
            <a:r>
              <a:rPr sz="1200" b="1" spc="-10" dirty="0">
                <a:latin typeface="Arial"/>
                <a:cs typeface="Arial"/>
              </a:rPr>
              <a:t>Venezuela</a:t>
            </a:r>
            <a:endParaRPr sz="1200">
              <a:latin typeface="Arial"/>
              <a:cs typeface="Arial"/>
            </a:endParaRPr>
          </a:p>
          <a:p>
            <a:pPr marL="378460" marR="5080" indent="-365760">
              <a:lnSpc>
                <a:spcPct val="100000"/>
              </a:lnSpc>
              <a:spcBef>
                <a:spcPts val="760"/>
              </a:spcBef>
            </a:pPr>
            <a:r>
              <a:rPr sz="1200" dirty="0">
                <a:latin typeface="Times New Roman"/>
                <a:cs typeface="Times New Roman"/>
              </a:rPr>
              <a:t>agrupándolos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primera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instancia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sus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áreas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luego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enumerándolos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1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hasta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seleccionar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diferentes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datos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mayor aleatoriedad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posible.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2540" algn="ctr">
              <a:lnSpc>
                <a:spcPct val="100000"/>
              </a:lnSpc>
              <a:spcBef>
                <a:spcPts val="5"/>
              </a:spcBef>
            </a:pPr>
            <a:r>
              <a:rPr sz="1200" b="1" spc="-10" dirty="0">
                <a:latin typeface="Times New Roman"/>
                <a:cs typeface="Times New Roman"/>
              </a:rPr>
              <a:t>RESULTADOS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900"/>
              </a:spcBef>
            </a:pP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-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continuación,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muestra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distribución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estudiantes: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70"/>
              </a:spcBef>
            </a:pPr>
            <a:endParaRPr sz="1200">
              <a:latin typeface="Times New Roman"/>
              <a:cs typeface="Times New Roman"/>
            </a:endParaRPr>
          </a:p>
          <a:p>
            <a:pPr marL="68580">
              <a:lnSpc>
                <a:spcPct val="100000"/>
              </a:lnSpc>
              <a:spcBef>
                <a:spcPts val="5"/>
              </a:spcBef>
            </a:pPr>
            <a:r>
              <a:rPr sz="1200" spc="-10" dirty="0">
                <a:latin typeface="Times New Roman"/>
                <a:cs typeface="Times New Roman"/>
              </a:rPr>
              <a:t>Tabla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1: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Distribución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Estudiantes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Sexo</a:t>
            </a:r>
            <a:endParaRPr sz="1200">
              <a:latin typeface="Times New Roman"/>
              <a:cs typeface="Times New Roman"/>
            </a:endParaRPr>
          </a:p>
        </p:txBody>
      </p:sp>
      <p:graphicFrame>
        <p:nvGraphicFramePr>
          <p:cNvPr id="18" name="object 18"/>
          <p:cNvGraphicFramePr>
            <a:graphicFrameLocks noGrp="1"/>
          </p:cNvGraphicFramePr>
          <p:nvPr/>
        </p:nvGraphicFramePr>
        <p:xfrm>
          <a:off x="193027" y="5491098"/>
          <a:ext cx="6445883" cy="232854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22936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23634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4358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064894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08585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108585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358775">
                <a:tc grid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114"/>
                        </a:spcBef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  <a:p>
                      <a:pPr marL="635" algn="ctr">
                        <a:lnSpc>
                          <a:spcPct val="100000"/>
                        </a:lnSpc>
                      </a:pPr>
                      <a:r>
                        <a:rPr sz="1100" b="1" spc="-1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FACULTAD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14604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38100">
                      <a:solidFill>
                        <a:srgbClr val="FFFFFF"/>
                      </a:solidFill>
                      <a:prstDash val="solid"/>
                    </a:lnB>
                    <a:solidFill>
                      <a:srgbClr val="30B6F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156210">
                        <a:lnSpc>
                          <a:spcPts val="1285"/>
                        </a:lnSpc>
                      </a:pPr>
                      <a:r>
                        <a:rPr sz="11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INGENIERIA</a:t>
                      </a:r>
                      <a:r>
                        <a:rPr sz="1100" b="1" spc="-5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1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EN</a:t>
                      </a:r>
                      <a:r>
                        <a:rPr sz="1100" b="1" spc="-1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SISTEMAS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38100">
                      <a:solidFill>
                        <a:srgbClr val="FFFFFF"/>
                      </a:solidFill>
                      <a:prstDash val="solid"/>
                    </a:lnB>
                    <a:solidFill>
                      <a:srgbClr val="30B6F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635" algn="ctr">
                        <a:lnSpc>
                          <a:spcPts val="1285"/>
                        </a:lnSpc>
                      </a:pPr>
                      <a:r>
                        <a:rPr sz="11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INGENIERIA</a:t>
                      </a:r>
                      <a:r>
                        <a:rPr sz="1100" b="1" spc="-5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1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CIVIL,</a:t>
                      </a:r>
                      <a:r>
                        <a:rPr sz="1100" b="1" spc="-3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100" b="1" spc="-1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ARQUITECTURA</a:t>
                      </a:r>
                      <a:endParaRPr sz="1100">
                        <a:latin typeface="Calibri"/>
                        <a:cs typeface="Calibri"/>
                      </a:endParaRPr>
                    </a:p>
                    <a:p>
                      <a:pPr marL="635" algn="ctr">
                        <a:lnSpc>
                          <a:spcPct val="100000"/>
                        </a:lnSpc>
                        <a:spcBef>
                          <a:spcPts val="95"/>
                        </a:spcBef>
                      </a:pPr>
                      <a:r>
                        <a:rPr sz="11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Y</a:t>
                      </a:r>
                      <a:r>
                        <a:rPr sz="1100" b="1" spc="-1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TECNOLOGIA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38100">
                      <a:solidFill>
                        <a:srgbClr val="FFFFFF"/>
                      </a:solidFill>
                      <a:prstDash val="solid"/>
                    </a:lnB>
                    <a:solidFill>
                      <a:srgbClr val="30B6F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79070">
                <a:tc rowSpan="11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30"/>
                        </a:spcBef>
                      </a:pPr>
                      <a:r>
                        <a:rPr sz="1100" b="1" spc="-1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Docente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54610" marB="0" vert="vert27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30B6FC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85"/>
                        </a:lnSpc>
                      </a:pPr>
                      <a:r>
                        <a:rPr sz="1100" spc="-20" dirty="0">
                          <a:latin typeface="Calibri"/>
                          <a:cs typeface="Calibri"/>
                        </a:rPr>
                        <a:t>SEXO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DE4FD"/>
                    </a:solidFill>
                  </a:tcPr>
                </a:tc>
                <a:tc>
                  <a:txBody>
                    <a:bodyPr/>
                    <a:lstStyle/>
                    <a:p>
                      <a:pPr marL="1270" algn="ctr">
                        <a:lnSpc>
                          <a:spcPts val="1285"/>
                        </a:lnSpc>
                      </a:pPr>
                      <a:r>
                        <a:rPr sz="1100" spc="-50" dirty="0">
                          <a:latin typeface="Calibri"/>
                          <a:cs typeface="Calibri"/>
                        </a:rPr>
                        <a:t>F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DE4FD"/>
                    </a:solidFill>
                  </a:tcPr>
                </a:tc>
                <a:tc>
                  <a:txBody>
                    <a:bodyPr/>
                    <a:lstStyle/>
                    <a:p>
                      <a:pPr marL="1270" algn="ctr">
                        <a:lnSpc>
                          <a:spcPts val="1285"/>
                        </a:lnSpc>
                      </a:pPr>
                      <a:r>
                        <a:rPr sz="1100" spc="-50" dirty="0">
                          <a:latin typeface="Calibri"/>
                          <a:cs typeface="Calibri"/>
                        </a:rPr>
                        <a:t>M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DE4FD"/>
                    </a:solidFill>
                  </a:tcPr>
                </a:tc>
                <a:tc>
                  <a:txBody>
                    <a:bodyPr/>
                    <a:lstStyle/>
                    <a:p>
                      <a:pPr marL="1270" algn="ctr">
                        <a:lnSpc>
                          <a:spcPts val="1285"/>
                        </a:lnSpc>
                      </a:pPr>
                      <a:r>
                        <a:rPr sz="1100" spc="-50" dirty="0">
                          <a:latin typeface="Calibri"/>
                          <a:cs typeface="Calibri"/>
                        </a:rPr>
                        <a:t>F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DE4FD"/>
                    </a:solidFill>
                  </a:tcPr>
                </a:tc>
                <a:tc>
                  <a:txBody>
                    <a:bodyPr/>
                    <a:lstStyle/>
                    <a:p>
                      <a:pPr marL="2540" algn="ctr">
                        <a:lnSpc>
                          <a:spcPts val="1285"/>
                        </a:lnSpc>
                      </a:pPr>
                      <a:r>
                        <a:rPr sz="1100" spc="-50" dirty="0">
                          <a:latin typeface="Calibri"/>
                          <a:cs typeface="Calibri"/>
                        </a:rPr>
                        <a:t>M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DE4F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79070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54610" marB="0" vert="vert27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30B6FC"/>
                    </a:solidFill>
                  </a:tcPr>
                </a:tc>
                <a:tc row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114"/>
                        </a:spcBef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  <a:p>
                      <a:pPr algn="ctr">
                        <a:lnSpc>
                          <a:spcPct val="100000"/>
                        </a:lnSpc>
                      </a:pPr>
                      <a:r>
                        <a:rPr sz="1100" spc="-50" dirty="0">
                          <a:latin typeface="Calibri"/>
                          <a:cs typeface="Calibri"/>
                        </a:rPr>
                        <a:t>1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14604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F3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85"/>
                        </a:lnSpc>
                      </a:pPr>
                      <a:r>
                        <a:rPr sz="1100" spc="-50" dirty="0">
                          <a:latin typeface="Calibri"/>
                          <a:cs typeface="Calibri"/>
                        </a:rPr>
                        <a:t>5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F3FF"/>
                    </a:solidFill>
                  </a:tcPr>
                </a:tc>
                <a:tc>
                  <a:txBody>
                    <a:bodyPr/>
                    <a:lstStyle/>
                    <a:p>
                      <a:pPr marL="1270" algn="ctr">
                        <a:lnSpc>
                          <a:spcPts val="1285"/>
                        </a:lnSpc>
                      </a:pPr>
                      <a:r>
                        <a:rPr sz="1100" spc="-50" dirty="0">
                          <a:latin typeface="Calibri"/>
                          <a:cs typeface="Calibri"/>
                        </a:rPr>
                        <a:t>6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F3FF"/>
                    </a:solidFill>
                  </a:tcPr>
                </a:tc>
                <a:tc>
                  <a:txBody>
                    <a:bodyPr/>
                    <a:lstStyle/>
                    <a:p>
                      <a:pPr marL="1905" algn="ctr">
                        <a:lnSpc>
                          <a:spcPts val="1285"/>
                        </a:lnSpc>
                      </a:pPr>
                      <a:r>
                        <a:rPr sz="1100" spc="-50" dirty="0">
                          <a:latin typeface="Calibri"/>
                          <a:cs typeface="Calibri"/>
                        </a:rPr>
                        <a:t>7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F3FF"/>
                    </a:solidFill>
                  </a:tcPr>
                </a:tc>
                <a:tc>
                  <a:txBody>
                    <a:bodyPr/>
                    <a:lstStyle/>
                    <a:p>
                      <a:pPr marL="2540" algn="ctr">
                        <a:lnSpc>
                          <a:spcPts val="1285"/>
                        </a:lnSpc>
                      </a:pPr>
                      <a:r>
                        <a:rPr sz="1100" spc="-50" dirty="0">
                          <a:latin typeface="Calibri"/>
                          <a:cs typeface="Calibri"/>
                        </a:rPr>
                        <a:t>3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F3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79070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54610" marB="0" vert="vert27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30B6FC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14604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F3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85"/>
                        </a:lnSpc>
                      </a:pPr>
                      <a:r>
                        <a:rPr sz="1100" spc="-50" dirty="0">
                          <a:latin typeface="Calibri"/>
                          <a:cs typeface="Calibri"/>
                        </a:rPr>
                        <a:t>5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DE4FD"/>
                    </a:solidFill>
                  </a:tcPr>
                </a:tc>
                <a:tc>
                  <a:txBody>
                    <a:bodyPr/>
                    <a:lstStyle/>
                    <a:p>
                      <a:pPr marL="1270" algn="ctr">
                        <a:lnSpc>
                          <a:spcPts val="1285"/>
                        </a:lnSpc>
                      </a:pPr>
                      <a:r>
                        <a:rPr sz="1100" spc="-50" dirty="0">
                          <a:latin typeface="Calibri"/>
                          <a:cs typeface="Calibri"/>
                        </a:rPr>
                        <a:t>4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DE4FD"/>
                    </a:solidFill>
                  </a:tcPr>
                </a:tc>
                <a:tc>
                  <a:txBody>
                    <a:bodyPr/>
                    <a:lstStyle/>
                    <a:p>
                      <a:pPr marL="1905" algn="ctr">
                        <a:lnSpc>
                          <a:spcPts val="1285"/>
                        </a:lnSpc>
                      </a:pPr>
                      <a:r>
                        <a:rPr sz="1100" spc="-50" dirty="0">
                          <a:latin typeface="Calibri"/>
                          <a:cs typeface="Calibri"/>
                        </a:rPr>
                        <a:t>3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DE4FD"/>
                    </a:solidFill>
                  </a:tcPr>
                </a:tc>
                <a:tc>
                  <a:txBody>
                    <a:bodyPr/>
                    <a:lstStyle/>
                    <a:p>
                      <a:pPr marL="2540" algn="ctr">
                        <a:lnSpc>
                          <a:spcPts val="1285"/>
                        </a:lnSpc>
                      </a:pPr>
                      <a:r>
                        <a:rPr sz="1100" spc="-50" dirty="0">
                          <a:latin typeface="Calibri"/>
                          <a:cs typeface="Calibri"/>
                        </a:rPr>
                        <a:t>5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DE4F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79070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54610" marB="0" vert="vert27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30B6FC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F3FF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F3FF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F3FF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F3FF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F3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79070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54610" marB="0" vert="vert27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30B6FC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DE4FD"/>
                    </a:solidFill>
                  </a:tcPr>
                </a:tc>
                <a:tc>
                  <a:txBody>
                    <a:bodyPr/>
                    <a:lstStyle/>
                    <a:p>
                      <a:pPr marL="1270" algn="ctr">
                        <a:lnSpc>
                          <a:spcPts val="1285"/>
                        </a:lnSpc>
                      </a:pPr>
                      <a:r>
                        <a:rPr sz="1100" spc="-50" dirty="0">
                          <a:latin typeface="Calibri"/>
                          <a:cs typeface="Calibri"/>
                        </a:rPr>
                        <a:t>F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DE4FD"/>
                    </a:solidFill>
                  </a:tcPr>
                </a:tc>
                <a:tc>
                  <a:txBody>
                    <a:bodyPr/>
                    <a:lstStyle/>
                    <a:p>
                      <a:pPr marL="1270" algn="ctr">
                        <a:lnSpc>
                          <a:spcPts val="1285"/>
                        </a:lnSpc>
                      </a:pPr>
                      <a:r>
                        <a:rPr sz="1100" spc="-50" dirty="0">
                          <a:latin typeface="Calibri"/>
                          <a:cs typeface="Calibri"/>
                        </a:rPr>
                        <a:t>M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DE4FD"/>
                    </a:solidFill>
                  </a:tcPr>
                </a:tc>
                <a:tc>
                  <a:txBody>
                    <a:bodyPr/>
                    <a:lstStyle/>
                    <a:p>
                      <a:pPr marL="1270" algn="ctr">
                        <a:lnSpc>
                          <a:spcPts val="1285"/>
                        </a:lnSpc>
                      </a:pPr>
                      <a:r>
                        <a:rPr sz="1100" spc="-50" dirty="0">
                          <a:latin typeface="Calibri"/>
                          <a:cs typeface="Calibri"/>
                        </a:rPr>
                        <a:t>F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DE4FD"/>
                    </a:solidFill>
                  </a:tcPr>
                </a:tc>
                <a:tc>
                  <a:txBody>
                    <a:bodyPr/>
                    <a:lstStyle/>
                    <a:p>
                      <a:pPr marL="2540" algn="ctr">
                        <a:lnSpc>
                          <a:spcPts val="1285"/>
                        </a:lnSpc>
                      </a:pPr>
                      <a:r>
                        <a:rPr sz="1100" spc="-50" dirty="0">
                          <a:latin typeface="Calibri"/>
                          <a:cs typeface="Calibri"/>
                        </a:rPr>
                        <a:t>M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DE4F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79070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54610" marB="0" vert="vert27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30B6FC"/>
                    </a:solidFill>
                  </a:tcPr>
                </a:tc>
                <a:tc row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114"/>
                        </a:spcBef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  <a:p>
                      <a:pPr algn="ctr">
                        <a:lnSpc>
                          <a:spcPct val="100000"/>
                        </a:lnSpc>
                      </a:pPr>
                      <a:r>
                        <a:rPr sz="1100" spc="-50" dirty="0">
                          <a:latin typeface="Calibri"/>
                          <a:cs typeface="Calibri"/>
                        </a:rPr>
                        <a:t>2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14604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F3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85"/>
                        </a:lnSpc>
                      </a:pPr>
                      <a:r>
                        <a:rPr sz="1100" spc="-50" dirty="0">
                          <a:latin typeface="Calibri"/>
                          <a:cs typeface="Calibri"/>
                        </a:rPr>
                        <a:t>3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F3FF"/>
                    </a:solidFill>
                  </a:tcPr>
                </a:tc>
                <a:tc>
                  <a:txBody>
                    <a:bodyPr/>
                    <a:lstStyle/>
                    <a:p>
                      <a:pPr marL="1270" algn="ctr">
                        <a:lnSpc>
                          <a:spcPts val="1285"/>
                        </a:lnSpc>
                      </a:pPr>
                      <a:r>
                        <a:rPr sz="1100" spc="-50" dirty="0">
                          <a:latin typeface="Calibri"/>
                          <a:cs typeface="Calibri"/>
                        </a:rPr>
                        <a:t>5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F3FF"/>
                    </a:solidFill>
                  </a:tcPr>
                </a:tc>
                <a:tc>
                  <a:txBody>
                    <a:bodyPr/>
                    <a:lstStyle/>
                    <a:p>
                      <a:pPr marL="1905" algn="ctr">
                        <a:lnSpc>
                          <a:spcPts val="1285"/>
                        </a:lnSpc>
                      </a:pPr>
                      <a:r>
                        <a:rPr sz="1100" spc="-50" dirty="0">
                          <a:latin typeface="Calibri"/>
                          <a:cs typeface="Calibri"/>
                        </a:rPr>
                        <a:t>6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F3FF"/>
                    </a:solidFill>
                  </a:tcPr>
                </a:tc>
                <a:tc>
                  <a:txBody>
                    <a:bodyPr/>
                    <a:lstStyle/>
                    <a:p>
                      <a:pPr marL="2540" algn="ctr">
                        <a:lnSpc>
                          <a:spcPts val="1285"/>
                        </a:lnSpc>
                      </a:pPr>
                      <a:r>
                        <a:rPr sz="1100" spc="-50" dirty="0">
                          <a:latin typeface="Calibri"/>
                          <a:cs typeface="Calibri"/>
                        </a:rPr>
                        <a:t>5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F3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79070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54610" marB="0" vert="vert27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30B6FC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14604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F3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85"/>
                        </a:lnSpc>
                      </a:pPr>
                      <a:r>
                        <a:rPr sz="1100" spc="-50" dirty="0">
                          <a:latin typeface="Calibri"/>
                          <a:cs typeface="Calibri"/>
                        </a:rPr>
                        <a:t>5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DE4FD"/>
                    </a:solidFill>
                  </a:tcPr>
                </a:tc>
                <a:tc>
                  <a:txBody>
                    <a:bodyPr/>
                    <a:lstStyle/>
                    <a:p>
                      <a:pPr marL="1270" algn="ctr">
                        <a:lnSpc>
                          <a:spcPts val="1285"/>
                        </a:lnSpc>
                      </a:pPr>
                      <a:r>
                        <a:rPr sz="1100" spc="-50" dirty="0">
                          <a:latin typeface="Calibri"/>
                          <a:cs typeface="Calibri"/>
                        </a:rPr>
                        <a:t>5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DE4FD"/>
                    </a:solidFill>
                  </a:tcPr>
                </a:tc>
                <a:tc>
                  <a:txBody>
                    <a:bodyPr/>
                    <a:lstStyle/>
                    <a:p>
                      <a:pPr marL="1905" algn="ctr">
                        <a:lnSpc>
                          <a:spcPts val="1285"/>
                        </a:lnSpc>
                      </a:pPr>
                      <a:r>
                        <a:rPr sz="1100" spc="-50" dirty="0">
                          <a:latin typeface="Calibri"/>
                          <a:cs typeface="Calibri"/>
                        </a:rPr>
                        <a:t>4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DE4FD"/>
                    </a:solidFill>
                  </a:tcPr>
                </a:tc>
                <a:tc>
                  <a:txBody>
                    <a:bodyPr/>
                    <a:lstStyle/>
                    <a:p>
                      <a:pPr marL="2540" algn="ctr">
                        <a:lnSpc>
                          <a:spcPts val="1285"/>
                        </a:lnSpc>
                      </a:pPr>
                      <a:r>
                        <a:rPr sz="1100" spc="-50" dirty="0">
                          <a:latin typeface="Calibri"/>
                          <a:cs typeface="Calibri"/>
                        </a:rPr>
                        <a:t>5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DE4F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79070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54610" marB="0" vert="vert27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30B6FC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F3FF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F3FF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F3FF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F3FF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F3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79070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54610" marB="0" vert="vert27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30B6FC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DE4FD"/>
                    </a:solidFill>
                  </a:tcPr>
                </a:tc>
                <a:tc>
                  <a:txBody>
                    <a:bodyPr/>
                    <a:lstStyle/>
                    <a:p>
                      <a:pPr marL="1270" algn="ctr">
                        <a:lnSpc>
                          <a:spcPts val="1285"/>
                        </a:lnSpc>
                      </a:pPr>
                      <a:r>
                        <a:rPr sz="1100" spc="-50" dirty="0">
                          <a:latin typeface="Calibri"/>
                          <a:cs typeface="Calibri"/>
                        </a:rPr>
                        <a:t>F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DE4FD"/>
                    </a:solidFill>
                  </a:tcPr>
                </a:tc>
                <a:tc>
                  <a:txBody>
                    <a:bodyPr/>
                    <a:lstStyle/>
                    <a:p>
                      <a:pPr marL="1270" algn="ctr">
                        <a:lnSpc>
                          <a:spcPts val="1285"/>
                        </a:lnSpc>
                      </a:pPr>
                      <a:r>
                        <a:rPr sz="1100" spc="-50" dirty="0">
                          <a:latin typeface="Calibri"/>
                          <a:cs typeface="Calibri"/>
                        </a:rPr>
                        <a:t>M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DE4FD"/>
                    </a:solidFill>
                  </a:tcPr>
                </a:tc>
                <a:tc>
                  <a:txBody>
                    <a:bodyPr/>
                    <a:lstStyle/>
                    <a:p>
                      <a:pPr marL="1270" algn="ctr">
                        <a:lnSpc>
                          <a:spcPts val="1285"/>
                        </a:lnSpc>
                      </a:pPr>
                      <a:r>
                        <a:rPr sz="1100" spc="-50" dirty="0">
                          <a:latin typeface="Calibri"/>
                          <a:cs typeface="Calibri"/>
                        </a:rPr>
                        <a:t>F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DE4FD"/>
                    </a:solidFill>
                  </a:tcPr>
                </a:tc>
                <a:tc>
                  <a:txBody>
                    <a:bodyPr/>
                    <a:lstStyle/>
                    <a:p>
                      <a:pPr marL="2540" algn="ctr">
                        <a:lnSpc>
                          <a:spcPts val="1285"/>
                        </a:lnSpc>
                      </a:pPr>
                      <a:r>
                        <a:rPr sz="1100" spc="-50" dirty="0">
                          <a:latin typeface="Calibri"/>
                          <a:cs typeface="Calibri"/>
                        </a:rPr>
                        <a:t>M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DE4F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79070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54610" marB="0" vert="vert27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30B6FC"/>
                    </a:solidFill>
                  </a:tcPr>
                </a:tc>
                <a:tc row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114"/>
                        </a:spcBef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  <a:p>
                      <a:pPr algn="ctr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1100" spc="-50" dirty="0">
                          <a:latin typeface="Calibri"/>
                          <a:cs typeface="Calibri"/>
                        </a:rPr>
                        <a:t>3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14604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F3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90"/>
                        </a:lnSpc>
                      </a:pPr>
                      <a:r>
                        <a:rPr sz="1100" spc="-50" dirty="0">
                          <a:latin typeface="Calibri"/>
                          <a:cs typeface="Calibri"/>
                        </a:rPr>
                        <a:t>5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F3FF"/>
                    </a:solidFill>
                  </a:tcPr>
                </a:tc>
                <a:tc>
                  <a:txBody>
                    <a:bodyPr/>
                    <a:lstStyle/>
                    <a:p>
                      <a:pPr marL="1270" algn="ctr">
                        <a:lnSpc>
                          <a:spcPts val="1290"/>
                        </a:lnSpc>
                      </a:pPr>
                      <a:r>
                        <a:rPr sz="1100" spc="-50" dirty="0">
                          <a:latin typeface="Calibri"/>
                          <a:cs typeface="Calibri"/>
                        </a:rPr>
                        <a:t>5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F3FF"/>
                    </a:solidFill>
                  </a:tcPr>
                </a:tc>
                <a:tc>
                  <a:txBody>
                    <a:bodyPr/>
                    <a:lstStyle/>
                    <a:p>
                      <a:pPr marL="1905" algn="ctr">
                        <a:lnSpc>
                          <a:spcPts val="1290"/>
                        </a:lnSpc>
                      </a:pPr>
                      <a:r>
                        <a:rPr sz="1100" spc="-50" dirty="0">
                          <a:latin typeface="Calibri"/>
                          <a:cs typeface="Calibri"/>
                        </a:rPr>
                        <a:t>6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F3FF"/>
                    </a:solidFill>
                  </a:tcPr>
                </a:tc>
                <a:tc>
                  <a:txBody>
                    <a:bodyPr/>
                    <a:lstStyle/>
                    <a:p>
                      <a:pPr marL="2540" algn="ctr">
                        <a:lnSpc>
                          <a:spcPts val="1290"/>
                        </a:lnSpc>
                      </a:pPr>
                      <a:r>
                        <a:rPr sz="1100" spc="-50" dirty="0">
                          <a:latin typeface="Calibri"/>
                          <a:cs typeface="Calibri"/>
                        </a:rPr>
                        <a:t>4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F3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79070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54610" marB="0" vert="vert27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30B6FC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14604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F3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85"/>
                        </a:lnSpc>
                      </a:pPr>
                      <a:r>
                        <a:rPr sz="1100" spc="-50" dirty="0">
                          <a:latin typeface="Calibri"/>
                          <a:cs typeface="Calibri"/>
                        </a:rPr>
                        <a:t>5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DE4FD"/>
                    </a:solidFill>
                  </a:tcPr>
                </a:tc>
                <a:tc>
                  <a:txBody>
                    <a:bodyPr/>
                    <a:lstStyle/>
                    <a:p>
                      <a:pPr marL="1270" algn="ctr">
                        <a:lnSpc>
                          <a:spcPts val="1285"/>
                        </a:lnSpc>
                      </a:pPr>
                      <a:r>
                        <a:rPr sz="1100" spc="-50" dirty="0">
                          <a:latin typeface="Calibri"/>
                          <a:cs typeface="Calibri"/>
                        </a:rPr>
                        <a:t>3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DE4FD"/>
                    </a:solidFill>
                  </a:tcPr>
                </a:tc>
                <a:tc>
                  <a:txBody>
                    <a:bodyPr/>
                    <a:lstStyle/>
                    <a:p>
                      <a:pPr marL="1905" algn="ctr">
                        <a:lnSpc>
                          <a:spcPts val="1285"/>
                        </a:lnSpc>
                      </a:pPr>
                      <a:r>
                        <a:rPr sz="1100" spc="-50" dirty="0">
                          <a:latin typeface="Calibri"/>
                          <a:cs typeface="Calibri"/>
                        </a:rPr>
                        <a:t>4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DE4FD"/>
                    </a:solidFill>
                  </a:tcPr>
                </a:tc>
                <a:tc>
                  <a:txBody>
                    <a:bodyPr/>
                    <a:lstStyle/>
                    <a:p>
                      <a:pPr marL="2540" algn="ctr">
                        <a:lnSpc>
                          <a:spcPts val="1285"/>
                        </a:lnSpc>
                      </a:pPr>
                      <a:r>
                        <a:rPr sz="1100" spc="-50" dirty="0">
                          <a:latin typeface="Calibri"/>
                          <a:cs typeface="Calibri"/>
                        </a:rPr>
                        <a:t>5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DE4F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</a:tbl>
          </a:graphicData>
        </a:graphic>
      </p:graphicFrame>
      <p:sp>
        <p:nvSpPr>
          <p:cNvPr id="19" name="object 19"/>
          <p:cNvSpPr txBox="1"/>
          <p:nvPr/>
        </p:nvSpPr>
        <p:spPr>
          <a:xfrm>
            <a:off x="298805" y="4385309"/>
            <a:ext cx="6075680" cy="100266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403860" marR="5080" indent="-363220" algn="just">
              <a:lnSpc>
                <a:spcPct val="100000"/>
              </a:lnSpc>
              <a:spcBef>
                <a:spcPts val="100"/>
              </a:spcBef>
            </a:pP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tabla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1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puede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observar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número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estudiantes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distribuido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docentes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diferenciado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sexo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cada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área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estudios,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teniendo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total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136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estudiantes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objeto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 </a:t>
            </a:r>
            <a:r>
              <a:rPr sz="1200" dirty="0">
                <a:latin typeface="Times New Roman"/>
                <a:cs typeface="Times New Roman"/>
              </a:rPr>
              <a:t>población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estudio.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50"/>
              </a:spcBef>
            </a:pP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z="1200" b="1" spc="-20" dirty="0">
                <a:latin typeface="Times New Roman"/>
                <a:cs typeface="Times New Roman"/>
              </a:rPr>
              <a:t>Tabla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2: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Notas</a:t>
            </a:r>
            <a:r>
              <a:rPr sz="1200" b="1" spc="-1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finales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los</a:t>
            </a:r>
            <a:r>
              <a:rPr sz="1200" b="1" spc="-1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estudiantes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por</a:t>
            </a:r>
            <a:r>
              <a:rPr sz="1200" b="1" spc="-40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género.</a:t>
            </a:r>
            <a:endParaRPr sz="1200">
              <a:latin typeface="Times New Roman"/>
              <a:cs typeface="Times New Roman"/>
            </a:endParaRPr>
          </a:p>
        </p:txBody>
      </p:sp>
      <p:pic>
        <p:nvPicPr>
          <p:cNvPr id="20" name="object 20"/>
          <p:cNvPicPr/>
          <p:nvPr/>
        </p:nvPicPr>
        <p:blipFill>
          <a:blip r:embed="rId13" cstate="print"/>
          <a:stretch>
            <a:fillRect/>
          </a:stretch>
        </p:blipFill>
        <p:spPr>
          <a:xfrm>
            <a:off x="4509134" y="143573"/>
            <a:ext cx="1805305" cy="893889"/>
          </a:xfrm>
          <a:prstGeom prst="rect">
            <a:avLst/>
          </a:prstGeom>
        </p:spPr>
      </p:pic>
      <p:sp>
        <p:nvSpPr>
          <p:cNvPr id="21" name="object 21"/>
          <p:cNvSpPr txBox="1"/>
          <p:nvPr/>
        </p:nvSpPr>
        <p:spPr>
          <a:xfrm>
            <a:off x="1658492" y="8256658"/>
            <a:ext cx="3609975" cy="372745"/>
          </a:xfrm>
          <a:prstGeom prst="rect">
            <a:avLst/>
          </a:prstGeom>
        </p:spPr>
        <p:txBody>
          <a:bodyPr vert="horz" wrap="square" lIns="0" tIns="6350" rIns="0" bIns="0" rtlCol="0">
            <a:spAutoFit/>
          </a:bodyPr>
          <a:lstStyle/>
          <a:p>
            <a:pPr marL="1363345" marR="5080" indent="-1350645">
              <a:lnSpc>
                <a:spcPts val="1400"/>
              </a:lnSpc>
              <a:spcBef>
                <a:spcPts val="50"/>
              </a:spcBef>
            </a:pPr>
            <a:r>
              <a:rPr sz="1200" b="1" dirty="0">
                <a:latin typeface="Times New Roman"/>
                <a:cs typeface="Times New Roman"/>
              </a:rPr>
              <a:t>Análisis</a:t>
            </a:r>
            <a:r>
              <a:rPr sz="1200" b="1" spc="-4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del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Rendimiento</a:t>
            </a:r>
            <a:r>
              <a:rPr sz="1200" b="1" spc="-6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Académico</a:t>
            </a:r>
            <a:r>
              <a:rPr sz="1200" b="1" spc="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los </a:t>
            </a:r>
            <a:r>
              <a:rPr sz="1200" b="1" spc="-10" dirty="0">
                <a:latin typeface="Times New Roman"/>
                <a:cs typeface="Times New Roman"/>
              </a:rPr>
              <a:t>Estudiantes Universitarios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2403475" y="8754397"/>
            <a:ext cx="2078989" cy="1943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410"/>
              </a:lnSpc>
            </a:pPr>
            <a:r>
              <a:rPr sz="1200" b="1" dirty="0">
                <a:latin typeface="Times New Roman"/>
                <a:cs typeface="Times New Roman"/>
              </a:rPr>
              <a:t>MSc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Erik</a:t>
            </a:r>
            <a:r>
              <a:rPr sz="1200" b="1" spc="-1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Manuel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Siso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Navarro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23" name="object 23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67361" rIns="0" bIns="0" rtlCol="0">
            <a:spAutoFit/>
          </a:bodyPr>
          <a:lstStyle/>
          <a:p>
            <a:pPr marL="120650">
              <a:lnSpc>
                <a:spcPts val="1410"/>
              </a:lnSpc>
            </a:pPr>
            <a:fld id="{81D60167-4931-47E6-BA6A-407CBD079E47}" type="slidenum">
              <a:rPr b="1" spc="-25" dirty="0">
                <a:latin typeface="Times New Roman"/>
                <a:cs typeface="Times New Roman"/>
              </a:rPr>
              <a:t>195</a:t>
            </a:fld>
            <a:endParaRPr b="1" spc="-25" dirty="0">
              <a:latin typeface="Times New Roman"/>
              <a:cs typeface="Times New Roman"/>
            </a:endParaRPr>
          </a:p>
        </p:txBody>
      </p:sp>
      <p:grpSp>
        <p:nvGrpSpPr>
          <p:cNvPr id="24" name="Grupo 23">
            <a:extLst>
              <a:ext uri="{FF2B5EF4-FFF2-40B4-BE49-F238E27FC236}">
                <a16:creationId xmlns:a16="http://schemas.microsoft.com/office/drawing/2014/main" id="{EF87D8A4-10D9-9C96-3877-9C386066ADA7}"/>
              </a:ext>
            </a:extLst>
          </p:cNvPr>
          <p:cNvGrpSpPr/>
          <p:nvPr/>
        </p:nvGrpSpPr>
        <p:grpSpPr>
          <a:xfrm>
            <a:off x="117348" y="98932"/>
            <a:ext cx="6665976" cy="1452626"/>
            <a:chOff x="470065" y="1951410"/>
            <a:chExt cx="6665976" cy="1452626"/>
          </a:xfrm>
        </p:grpSpPr>
        <p:grpSp>
          <p:nvGrpSpPr>
            <p:cNvPr id="25" name="object 12">
              <a:extLst>
                <a:ext uri="{FF2B5EF4-FFF2-40B4-BE49-F238E27FC236}">
                  <a16:creationId xmlns:a16="http://schemas.microsoft.com/office/drawing/2014/main" id="{29DC04C4-DBB6-6DC9-7C38-7155EA58C452}"/>
                </a:ext>
              </a:extLst>
            </p:cNvPr>
            <p:cNvGrpSpPr/>
            <p:nvPr/>
          </p:nvGrpSpPr>
          <p:grpSpPr>
            <a:xfrm>
              <a:off x="470065" y="1951664"/>
              <a:ext cx="6665976" cy="1452372"/>
              <a:chOff x="96011" y="115823"/>
              <a:chExt cx="6665976" cy="1452372"/>
            </a:xfrm>
          </p:grpSpPr>
          <p:pic>
            <p:nvPicPr>
              <p:cNvPr id="29" name="object 13">
                <a:extLst>
                  <a:ext uri="{FF2B5EF4-FFF2-40B4-BE49-F238E27FC236}">
                    <a16:creationId xmlns:a16="http://schemas.microsoft.com/office/drawing/2014/main" id="{E07962AB-49A6-157F-E9DB-2BB28D8E89EA}"/>
                  </a:ext>
                </a:extLst>
              </p:cNvPr>
              <p:cNvPicPr/>
              <p:nvPr/>
            </p:nvPicPr>
            <p:blipFill>
              <a:blip r:embed="rId3" cstate="print"/>
              <a:stretch>
                <a:fillRect/>
              </a:stretch>
            </p:blipFill>
            <p:spPr>
              <a:xfrm>
                <a:off x="96011" y="115823"/>
                <a:ext cx="6665976" cy="1452372"/>
              </a:xfrm>
              <a:prstGeom prst="rect">
                <a:avLst/>
              </a:prstGeom>
            </p:spPr>
          </p:pic>
          <p:pic>
            <p:nvPicPr>
              <p:cNvPr id="30" name="object 14">
                <a:extLst>
                  <a:ext uri="{FF2B5EF4-FFF2-40B4-BE49-F238E27FC236}">
                    <a16:creationId xmlns:a16="http://schemas.microsoft.com/office/drawing/2014/main" id="{9B3F22B8-B5E4-A765-7C1E-72E296E69923}"/>
                  </a:ext>
                </a:extLst>
              </p:cNvPr>
              <p:cNvPicPr/>
              <p:nvPr/>
            </p:nvPicPr>
            <p:blipFill>
              <a:blip r:embed="rId4" cstate="print"/>
              <a:stretch>
                <a:fillRect/>
              </a:stretch>
            </p:blipFill>
            <p:spPr>
              <a:xfrm>
                <a:off x="142849" y="142875"/>
                <a:ext cx="6572275" cy="1358646"/>
              </a:xfrm>
              <a:prstGeom prst="rect">
                <a:avLst/>
              </a:prstGeom>
            </p:spPr>
          </p:pic>
          <p:sp>
            <p:nvSpPr>
              <p:cNvPr id="31" name="object 15">
                <a:extLst>
                  <a:ext uri="{FF2B5EF4-FFF2-40B4-BE49-F238E27FC236}">
                    <a16:creationId xmlns:a16="http://schemas.microsoft.com/office/drawing/2014/main" id="{0ECFB5EA-7DCE-3393-1698-A7DCE5C45834}"/>
                  </a:ext>
                </a:extLst>
              </p:cNvPr>
              <p:cNvSpPr/>
              <p:nvPr/>
            </p:nvSpPr>
            <p:spPr>
              <a:xfrm>
                <a:off x="142849" y="142875"/>
                <a:ext cx="6572884" cy="1358900"/>
              </a:xfrm>
              <a:custGeom>
                <a:avLst/>
                <a:gdLst/>
                <a:ahLst/>
                <a:cxnLst/>
                <a:rect l="l" t="t" r="r" b="b"/>
                <a:pathLst>
                  <a:path w="6572884" h="1358900">
                    <a:moveTo>
                      <a:pt x="0" y="226441"/>
                    </a:moveTo>
                    <a:lnTo>
                      <a:pt x="4600" y="180795"/>
                    </a:lnTo>
                    <a:lnTo>
                      <a:pt x="17795" y="138285"/>
                    </a:lnTo>
                    <a:lnTo>
                      <a:pt x="38673" y="99820"/>
                    </a:lnTo>
                    <a:lnTo>
                      <a:pt x="66324" y="66309"/>
                    </a:lnTo>
                    <a:lnTo>
                      <a:pt x="99837" y="38663"/>
                    </a:lnTo>
                    <a:lnTo>
                      <a:pt x="138301" y="17789"/>
                    </a:lnTo>
                    <a:lnTo>
                      <a:pt x="180806" y="4599"/>
                    </a:lnTo>
                    <a:lnTo>
                      <a:pt x="226440" y="0"/>
                    </a:lnTo>
                    <a:lnTo>
                      <a:pt x="6345834" y="0"/>
                    </a:lnTo>
                    <a:lnTo>
                      <a:pt x="6391480" y="4599"/>
                    </a:lnTo>
                    <a:lnTo>
                      <a:pt x="6433990" y="17789"/>
                    </a:lnTo>
                    <a:lnTo>
                      <a:pt x="6472455" y="38663"/>
                    </a:lnTo>
                    <a:lnTo>
                      <a:pt x="6505965" y="66309"/>
                    </a:lnTo>
                    <a:lnTo>
                      <a:pt x="6533612" y="99820"/>
                    </a:lnTo>
                    <a:lnTo>
                      <a:pt x="6554485" y="138285"/>
                    </a:lnTo>
                    <a:lnTo>
                      <a:pt x="6567676" y="180795"/>
                    </a:lnTo>
                    <a:lnTo>
                      <a:pt x="6572275" y="226441"/>
                    </a:lnTo>
                    <a:lnTo>
                      <a:pt x="6572275" y="1132204"/>
                    </a:lnTo>
                    <a:lnTo>
                      <a:pt x="6567676" y="1177850"/>
                    </a:lnTo>
                    <a:lnTo>
                      <a:pt x="6554485" y="1220360"/>
                    </a:lnTo>
                    <a:lnTo>
                      <a:pt x="6533612" y="1258825"/>
                    </a:lnTo>
                    <a:lnTo>
                      <a:pt x="6505965" y="1292336"/>
                    </a:lnTo>
                    <a:lnTo>
                      <a:pt x="6472455" y="1319982"/>
                    </a:lnTo>
                    <a:lnTo>
                      <a:pt x="6433990" y="1340856"/>
                    </a:lnTo>
                    <a:lnTo>
                      <a:pt x="6391480" y="1354046"/>
                    </a:lnTo>
                    <a:lnTo>
                      <a:pt x="6345834" y="1358646"/>
                    </a:lnTo>
                    <a:lnTo>
                      <a:pt x="226440" y="1358646"/>
                    </a:lnTo>
                    <a:lnTo>
                      <a:pt x="180806" y="1354046"/>
                    </a:lnTo>
                    <a:lnTo>
                      <a:pt x="138301" y="1340856"/>
                    </a:lnTo>
                    <a:lnTo>
                      <a:pt x="99837" y="1319982"/>
                    </a:lnTo>
                    <a:lnTo>
                      <a:pt x="66324" y="1292336"/>
                    </a:lnTo>
                    <a:lnTo>
                      <a:pt x="38673" y="1258825"/>
                    </a:lnTo>
                    <a:lnTo>
                      <a:pt x="17795" y="1220360"/>
                    </a:lnTo>
                    <a:lnTo>
                      <a:pt x="4600" y="1177850"/>
                    </a:lnTo>
                    <a:lnTo>
                      <a:pt x="0" y="1132204"/>
                    </a:lnTo>
                    <a:lnTo>
                      <a:pt x="0" y="226441"/>
                    </a:lnTo>
                    <a:close/>
                  </a:path>
                </a:pathLst>
              </a:custGeom>
              <a:ln w="9525">
                <a:solidFill>
                  <a:srgbClr val="55CE74"/>
                </a:solidFill>
              </a:ln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pic>
            <p:nvPicPr>
              <p:cNvPr id="32" name="object 16">
                <a:extLst>
                  <a:ext uri="{FF2B5EF4-FFF2-40B4-BE49-F238E27FC236}">
                    <a16:creationId xmlns:a16="http://schemas.microsoft.com/office/drawing/2014/main" id="{CB21514F-7F7F-73D6-745E-09E3BEA7304D}"/>
                  </a:ext>
                </a:extLst>
              </p:cNvPr>
              <p:cNvPicPr/>
              <p:nvPr/>
            </p:nvPicPr>
            <p:blipFill>
              <a:blip r:embed="rId5" cstate="print"/>
              <a:stretch>
                <a:fillRect/>
              </a:stretch>
            </p:blipFill>
            <p:spPr>
              <a:xfrm>
                <a:off x="2500248" y="305930"/>
                <a:ext cx="1714500" cy="733945"/>
              </a:xfrm>
              <a:prstGeom prst="rect">
                <a:avLst/>
              </a:prstGeom>
            </p:spPr>
          </p:pic>
        </p:grpSp>
        <p:sp>
          <p:nvSpPr>
            <p:cNvPr id="26" name="object 16">
              <a:extLst>
                <a:ext uri="{FF2B5EF4-FFF2-40B4-BE49-F238E27FC236}">
                  <a16:creationId xmlns:a16="http://schemas.microsoft.com/office/drawing/2014/main" id="{1FF11713-DD6C-1754-BAF9-FB0D08B72311}"/>
                </a:ext>
              </a:extLst>
            </p:cNvPr>
            <p:cNvSpPr txBox="1"/>
            <p:nvPr/>
          </p:nvSpPr>
          <p:spPr>
            <a:xfrm>
              <a:off x="2775727" y="2875716"/>
              <a:ext cx="3332858" cy="391795"/>
            </a:xfrm>
            <a:prstGeom prst="rect">
              <a:avLst/>
            </a:prstGeom>
            <a:noFill/>
          </p:spPr>
          <p:txBody>
            <a:bodyPr vert="horz" wrap="square" lIns="0" tIns="12700" rIns="0" bIns="0" rtlCol="0">
              <a:spAutoFit/>
            </a:bodyPr>
            <a:lstStyle/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Volumen 4,  Número 1  Enero a Julio 2021</a:t>
              </a:r>
            </a:p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Revista Semestral. Venezuela</a:t>
              </a:r>
              <a:endParaRPr sz="1200" dirty="0">
                <a:latin typeface="Arial"/>
                <a:cs typeface="Arial"/>
              </a:endParaRPr>
            </a:p>
          </p:txBody>
        </p:sp>
        <p:pic>
          <p:nvPicPr>
            <p:cNvPr id="27" name="object 25">
              <a:extLst>
                <a:ext uri="{FF2B5EF4-FFF2-40B4-BE49-F238E27FC236}">
                  <a16:creationId xmlns:a16="http://schemas.microsoft.com/office/drawing/2014/main" id="{DD60E2B9-D5BC-643B-5658-2D5E4F0CEF00}"/>
                </a:ext>
              </a:extLst>
            </p:cNvPr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470065" y="2027896"/>
              <a:ext cx="2305662" cy="1053903"/>
            </a:xfrm>
            <a:prstGeom prst="rect">
              <a:avLst/>
            </a:prstGeom>
          </p:spPr>
        </p:pic>
        <p:pic>
          <p:nvPicPr>
            <p:cNvPr id="28" name="object 31">
              <a:extLst>
                <a:ext uri="{FF2B5EF4-FFF2-40B4-BE49-F238E27FC236}">
                  <a16:creationId xmlns:a16="http://schemas.microsoft.com/office/drawing/2014/main" id="{9712366F-FC71-455D-1479-4BC52B65D701}"/>
                </a:ext>
              </a:extLst>
            </p:cNvPr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4932681" y="1951410"/>
              <a:ext cx="1805304" cy="893889"/>
            </a:xfrm>
            <a:prstGeom prst="rect">
              <a:avLst/>
            </a:prstGeom>
          </p:spPr>
        </p:pic>
      </p:grpSp>
    </p:spTree>
  </p:cSld>
  <p:clrMapOvr>
    <a:masterClrMapping/>
  </p:clrMapOvr>
</p:sld>
</file>

<file path=ppt/slides/slide1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94485" y="115823"/>
            <a:ext cx="6669405" cy="8926195"/>
            <a:chOff x="94485" y="115823"/>
            <a:chExt cx="6669405" cy="8926195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204216" y="8651747"/>
              <a:ext cx="6518148" cy="158496"/>
            </a:xfrm>
            <a:prstGeom prst="rect">
              <a:avLst/>
            </a:prstGeom>
          </p:spPr>
        </p:pic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96012" y="115823"/>
              <a:ext cx="6665976" cy="1452372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42849" y="142875"/>
              <a:ext cx="6572275" cy="1358646"/>
            </a:xfrm>
            <a:prstGeom prst="rect">
              <a:avLst/>
            </a:prstGeom>
          </p:spPr>
        </p:pic>
        <p:sp>
          <p:nvSpPr>
            <p:cNvPr id="6" name="object 6"/>
            <p:cNvSpPr/>
            <p:nvPr/>
          </p:nvSpPr>
          <p:spPr>
            <a:xfrm>
              <a:off x="142849" y="142875"/>
              <a:ext cx="6572884" cy="1358900"/>
            </a:xfrm>
            <a:custGeom>
              <a:avLst/>
              <a:gdLst/>
              <a:ahLst/>
              <a:cxnLst/>
              <a:rect l="l" t="t" r="r" b="b"/>
              <a:pathLst>
                <a:path w="6572884" h="1358900">
                  <a:moveTo>
                    <a:pt x="0" y="226441"/>
                  </a:moveTo>
                  <a:lnTo>
                    <a:pt x="4600" y="180795"/>
                  </a:lnTo>
                  <a:lnTo>
                    <a:pt x="17795" y="138285"/>
                  </a:lnTo>
                  <a:lnTo>
                    <a:pt x="38673" y="99820"/>
                  </a:lnTo>
                  <a:lnTo>
                    <a:pt x="66324" y="66309"/>
                  </a:lnTo>
                  <a:lnTo>
                    <a:pt x="99837" y="38663"/>
                  </a:lnTo>
                  <a:lnTo>
                    <a:pt x="138301" y="17789"/>
                  </a:lnTo>
                  <a:lnTo>
                    <a:pt x="180806" y="4599"/>
                  </a:lnTo>
                  <a:lnTo>
                    <a:pt x="226440" y="0"/>
                  </a:lnTo>
                  <a:lnTo>
                    <a:pt x="6345834" y="0"/>
                  </a:lnTo>
                  <a:lnTo>
                    <a:pt x="6391480" y="4599"/>
                  </a:lnTo>
                  <a:lnTo>
                    <a:pt x="6433990" y="17789"/>
                  </a:lnTo>
                  <a:lnTo>
                    <a:pt x="6472455" y="38663"/>
                  </a:lnTo>
                  <a:lnTo>
                    <a:pt x="6505965" y="66309"/>
                  </a:lnTo>
                  <a:lnTo>
                    <a:pt x="6533612" y="99820"/>
                  </a:lnTo>
                  <a:lnTo>
                    <a:pt x="6554485" y="138285"/>
                  </a:lnTo>
                  <a:lnTo>
                    <a:pt x="6567676" y="180795"/>
                  </a:lnTo>
                  <a:lnTo>
                    <a:pt x="6572275" y="226441"/>
                  </a:lnTo>
                  <a:lnTo>
                    <a:pt x="6572275" y="1132204"/>
                  </a:lnTo>
                  <a:lnTo>
                    <a:pt x="6567676" y="1177850"/>
                  </a:lnTo>
                  <a:lnTo>
                    <a:pt x="6554485" y="1220360"/>
                  </a:lnTo>
                  <a:lnTo>
                    <a:pt x="6533612" y="1258825"/>
                  </a:lnTo>
                  <a:lnTo>
                    <a:pt x="6505965" y="1292336"/>
                  </a:lnTo>
                  <a:lnTo>
                    <a:pt x="6472455" y="1319982"/>
                  </a:lnTo>
                  <a:lnTo>
                    <a:pt x="6433990" y="1340856"/>
                  </a:lnTo>
                  <a:lnTo>
                    <a:pt x="6391480" y="1354046"/>
                  </a:lnTo>
                  <a:lnTo>
                    <a:pt x="6345834" y="1358646"/>
                  </a:lnTo>
                  <a:lnTo>
                    <a:pt x="226440" y="1358646"/>
                  </a:lnTo>
                  <a:lnTo>
                    <a:pt x="180806" y="1354046"/>
                  </a:lnTo>
                  <a:lnTo>
                    <a:pt x="138301" y="1340856"/>
                  </a:lnTo>
                  <a:lnTo>
                    <a:pt x="99837" y="1319982"/>
                  </a:lnTo>
                  <a:lnTo>
                    <a:pt x="66324" y="1292336"/>
                  </a:lnTo>
                  <a:lnTo>
                    <a:pt x="38673" y="1258825"/>
                  </a:lnTo>
                  <a:lnTo>
                    <a:pt x="17795" y="1220360"/>
                  </a:lnTo>
                  <a:lnTo>
                    <a:pt x="4600" y="1177850"/>
                  </a:lnTo>
                  <a:lnTo>
                    <a:pt x="0" y="1132204"/>
                  </a:lnTo>
                  <a:lnTo>
                    <a:pt x="0" y="226441"/>
                  </a:lnTo>
                  <a:close/>
                </a:path>
              </a:pathLst>
            </a:custGeom>
            <a:ln w="9525">
              <a:solidFill>
                <a:srgbClr val="55CE7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" name="object 7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2500248" y="305930"/>
              <a:ext cx="1714500" cy="733945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2738628" y="1024127"/>
              <a:ext cx="1897379" cy="371855"/>
            </a:xfrm>
            <a:prstGeom prst="rect">
              <a:avLst/>
            </a:prstGeom>
          </p:spPr>
        </p:pic>
        <p:pic>
          <p:nvPicPr>
            <p:cNvPr id="9" name="object 9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4401312" y="1024127"/>
              <a:ext cx="1577339" cy="371855"/>
            </a:xfrm>
            <a:prstGeom prst="rect">
              <a:avLst/>
            </a:prstGeom>
          </p:spPr>
        </p:pic>
        <p:pic>
          <p:nvPicPr>
            <p:cNvPr id="10" name="object 10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3169920" y="1207007"/>
              <a:ext cx="1546859" cy="371855"/>
            </a:xfrm>
            <a:prstGeom prst="rect">
              <a:avLst/>
            </a:prstGeom>
          </p:spPr>
        </p:pic>
        <p:pic>
          <p:nvPicPr>
            <p:cNvPr id="11" name="object 11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4482083" y="1207007"/>
              <a:ext cx="284988" cy="371855"/>
            </a:xfrm>
            <a:prstGeom prst="rect">
              <a:avLst/>
            </a:prstGeom>
          </p:spPr>
        </p:pic>
        <p:pic>
          <p:nvPicPr>
            <p:cNvPr id="12" name="object 12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4571999" y="1207007"/>
              <a:ext cx="1013460" cy="371855"/>
            </a:xfrm>
            <a:prstGeom prst="rect">
              <a:avLst/>
            </a:prstGeom>
          </p:spPr>
        </p:pic>
        <p:pic>
          <p:nvPicPr>
            <p:cNvPr id="13" name="object 13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324612" y="234695"/>
              <a:ext cx="1719072" cy="1341120"/>
            </a:xfrm>
            <a:prstGeom prst="rect">
              <a:avLst/>
            </a:prstGeom>
          </p:spPr>
        </p:pic>
        <p:pic>
          <p:nvPicPr>
            <p:cNvPr id="14" name="object 14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5606795" y="8193022"/>
              <a:ext cx="1092707" cy="848868"/>
            </a:xfrm>
            <a:prstGeom prst="rect">
              <a:avLst/>
            </a:prstGeom>
          </p:spPr>
        </p:pic>
        <p:pic>
          <p:nvPicPr>
            <p:cNvPr id="15" name="object 15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109728" y="8193022"/>
              <a:ext cx="1092708" cy="848868"/>
            </a:xfrm>
            <a:prstGeom prst="rect">
              <a:avLst/>
            </a:prstGeom>
          </p:spPr>
        </p:pic>
      </p:grpSp>
      <p:sp>
        <p:nvSpPr>
          <p:cNvPr id="16" name="object 16"/>
          <p:cNvSpPr txBox="1"/>
          <p:nvPr/>
        </p:nvSpPr>
        <p:spPr>
          <a:xfrm>
            <a:off x="221691" y="1068451"/>
            <a:ext cx="6380480" cy="4192904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063875" marR="735330" indent="-431800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Arial"/>
                <a:cs typeface="Arial"/>
              </a:rPr>
              <a:t>6ta.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Edición</a:t>
            </a:r>
            <a:r>
              <a:rPr sz="1200" b="1" spc="-10" dirty="0">
                <a:latin typeface="Arial"/>
                <a:cs typeface="Arial"/>
              </a:rPr>
              <a:t> Volumen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I</a:t>
            </a:r>
            <a:r>
              <a:rPr sz="1200" b="1" spc="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Enero</a:t>
            </a:r>
            <a:r>
              <a:rPr sz="1200" b="1" spc="-3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a</a:t>
            </a:r>
            <a:r>
              <a:rPr sz="1200" b="1" spc="-2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Julio</a:t>
            </a:r>
            <a:r>
              <a:rPr sz="1200" b="1" spc="-5" dirty="0">
                <a:latin typeface="Arial"/>
                <a:cs typeface="Arial"/>
              </a:rPr>
              <a:t> </a:t>
            </a:r>
            <a:r>
              <a:rPr sz="1200" b="1" spc="-20" dirty="0">
                <a:latin typeface="Arial"/>
                <a:cs typeface="Arial"/>
              </a:rPr>
              <a:t>2021 </a:t>
            </a:r>
            <a:r>
              <a:rPr sz="1200" b="1" dirty="0">
                <a:latin typeface="Arial"/>
                <a:cs typeface="Arial"/>
              </a:rPr>
              <a:t>Revista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Semestral-</a:t>
            </a:r>
            <a:r>
              <a:rPr sz="1200" b="1" spc="-40" dirty="0">
                <a:latin typeface="Arial"/>
                <a:cs typeface="Arial"/>
              </a:rPr>
              <a:t> </a:t>
            </a:r>
            <a:r>
              <a:rPr sz="1200" b="1" spc="-10" dirty="0">
                <a:latin typeface="Arial"/>
                <a:cs typeface="Arial"/>
              </a:rPr>
              <a:t>Venezuela</a:t>
            </a:r>
            <a:endParaRPr sz="1200">
              <a:latin typeface="Arial"/>
              <a:cs typeface="Arial"/>
            </a:endParaRPr>
          </a:p>
          <a:p>
            <a:pPr marL="375285" marR="5080" indent="-363220" algn="just">
              <a:lnSpc>
                <a:spcPct val="107100"/>
              </a:lnSpc>
              <a:spcBef>
                <a:spcPts val="640"/>
              </a:spcBef>
            </a:pP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tabla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2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puede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observar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nota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promedio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estudiante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distribuido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programas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 </a:t>
            </a:r>
            <a:r>
              <a:rPr sz="1200" dirty="0">
                <a:latin typeface="Times New Roman"/>
                <a:cs typeface="Times New Roman"/>
              </a:rPr>
              <a:t>estudios,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sexo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docente,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teniendo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total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24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promedios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notas.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unidad </a:t>
            </a:r>
            <a:r>
              <a:rPr sz="1200" dirty="0">
                <a:latin typeface="Times New Roman"/>
                <a:cs typeface="Times New Roman"/>
              </a:rPr>
              <a:t>curricular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matemáticas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II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últimos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4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periodos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académicos.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probar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cada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las </a:t>
            </a:r>
            <a:r>
              <a:rPr sz="1200" dirty="0">
                <a:latin typeface="Times New Roman"/>
                <a:cs typeface="Times New Roman"/>
              </a:rPr>
              <a:t>hipótesis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planteadas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sobre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influencia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determinada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variable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nota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final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Unidad </a:t>
            </a:r>
            <a:r>
              <a:rPr sz="1200" dirty="0">
                <a:latin typeface="Times New Roman"/>
                <a:cs typeface="Times New Roman"/>
              </a:rPr>
              <a:t>Curricular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(Matemáticas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II),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diseñan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diferentes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experimentos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apoyar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deslegitimar </a:t>
            </a:r>
            <a:r>
              <a:rPr sz="1200" dirty="0">
                <a:latin typeface="Times New Roman"/>
                <a:cs typeface="Times New Roman"/>
              </a:rPr>
              <a:t>cada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ellas.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inicia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probando la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influencia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tiene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 género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persona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matriculada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4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dos</a:t>
            </a:r>
            <a:r>
              <a:rPr sz="1200" spc="48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carreras</a:t>
            </a:r>
            <a:r>
              <a:rPr sz="1200" spc="10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específicas,</a:t>
            </a:r>
            <a:r>
              <a:rPr sz="1200" spc="48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comparando</a:t>
            </a:r>
            <a:r>
              <a:rPr sz="1200" spc="10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4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tres</a:t>
            </a:r>
            <a:r>
              <a:rPr sz="1200" spc="48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profesores</a:t>
            </a:r>
            <a:r>
              <a:rPr sz="1200" spc="4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escogidos</a:t>
            </a:r>
            <a:r>
              <a:rPr sz="1200" spc="48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aleatoriamente</a:t>
            </a:r>
            <a:r>
              <a:rPr sz="1200" spc="49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metodologías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enseñanzas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diferentes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entre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ellas.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(Ver</a:t>
            </a:r>
            <a:r>
              <a:rPr sz="1200" b="1" i="1" spc="295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tabla</a:t>
            </a:r>
            <a:r>
              <a:rPr sz="1200" b="1" i="1" spc="290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2).</a:t>
            </a:r>
            <a:r>
              <a:rPr sz="1200" b="1" i="1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experimento </a:t>
            </a:r>
            <a:r>
              <a:rPr sz="1200" dirty="0">
                <a:latin typeface="Times New Roman"/>
                <a:cs typeface="Times New Roman"/>
              </a:rPr>
              <a:t>planteado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cualquier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persona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sea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aceptado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(fiable)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debe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pasar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dos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condiciones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estadísticas </a:t>
            </a:r>
            <a:r>
              <a:rPr sz="1200" dirty="0">
                <a:latin typeface="Times New Roman"/>
                <a:cs typeface="Times New Roman"/>
              </a:rPr>
              <a:t>importantes</a:t>
            </a:r>
            <a:r>
              <a:rPr sz="1200" spc="3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3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cuales</a:t>
            </a:r>
            <a:r>
              <a:rPr sz="1200" spc="3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están</a:t>
            </a:r>
            <a:r>
              <a:rPr sz="1200" spc="3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dadas</a:t>
            </a:r>
            <a:r>
              <a:rPr sz="1200" spc="3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3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3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aleatoriedad</a:t>
            </a:r>
            <a:r>
              <a:rPr sz="1200" spc="3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3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errores</a:t>
            </a:r>
            <a:r>
              <a:rPr sz="1200" spc="3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3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cuales</a:t>
            </a:r>
            <a:r>
              <a:rPr sz="1200" spc="3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siguen</a:t>
            </a:r>
            <a:r>
              <a:rPr sz="1200" spc="31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una </a:t>
            </a:r>
            <a:r>
              <a:rPr sz="1200" dirty="0">
                <a:latin typeface="Times New Roman"/>
                <a:cs typeface="Times New Roman"/>
              </a:rPr>
              <a:t>distribución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normal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media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cero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 varianza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constante,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siendo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independientes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entre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sí.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esta </a:t>
            </a:r>
            <a:r>
              <a:rPr sz="1200" dirty="0">
                <a:latin typeface="Times New Roman"/>
                <a:cs typeface="Times New Roman"/>
              </a:rPr>
              <a:t>manera,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hipótesis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varianza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es:</a:t>
            </a:r>
            <a:endParaRPr sz="1200">
              <a:latin typeface="Times New Roman"/>
              <a:cs typeface="Times New Roman"/>
            </a:endParaRPr>
          </a:p>
          <a:p>
            <a:pPr marL="413384">
              <a:lnSpc>
                <a:spcPct val="100000"/>
              </a:lnSpc>
              <a:spcBef>
                <a:spcPts val="95"/>
              </a:spcBef>
            </a:pPr>
            <a:r>
              <a:rPr sz="1200" dirty="0">
                <a:latin typeface="Times New Roman"/>
                <a:cs typeface="Times New Roman"/>
              </a:rPr>
              <a:t>a.-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varianza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errores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residuos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son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iguales:</a:t>
            </a:r>
            <a:endParaRPr sz="1200">
              <a:latin typeface="Times New Roman"/>
              <a:cs typeface="Times New Roman"/>
            </a:endParaRPr>
          </a:p>
          <a:p>
            <a:pPr marL="413384">
              <a:lnSpc>
                <a:spcPct val="100000"/>
              </a:lnSpc>
              <a:spcBef>
                <a:spcPts val="110"/>
              </a:spcBef>
            </a:pP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donde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plantean las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siguientes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hipótesis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prueba:</a:t>
            </a:r>
            <a:endParaRPr sz="1200">
              <a:latin typeface="Times New Roman"/>
              <a:cs typeface="Times New Roman"/>
            </a:endParaRPr>
          </a:p>
          <a:p>
            <a:pPr marL="375285" marR="2960370" indent="38100">
              <a:lnSpc>
                <a:spcPts val="1550"/>
              </a:lnSpc>
              <a:spcBef>
                <a:spcPts val="55"/>
              </a:spcBef>
            </a:pPr>
            <a:r>
              <a:rPr sz="1200" b="1" i="1" dirty="0">
                <a:latin typeface="Times New Roman"/>
                <a:cs typeface="Times New Roman"/>
              </a:rPr>
              <a:t>H0:</a:t>
            </a:r>
            <a:r>
              <a:rPr sz="1200" b="1" i="1" spc="-20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La varianza</a:t>
            </a:r>
            <a:r>
              <a:rPr sz="1200" b="1" i="1" spc="-20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de</a:t>
            </a:r>
            <a:r>
              <a:rPr sz="1200" b="1" i="1" spc="-5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los</a:t>
            </a:r>
            <a:r>
              <a:rPr sz="1200" b="1" i="1" spc="-10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residuos</a:t>
            </a:r>
            <a:r>
              <a:rPr sz="1200" b="1" i="1" spc="-35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es</a:t>
            </a:r>
            <a:r>
              <a:rPr sz="1200" b="1" i="1" spc="5" dirty="0">
                <a:latin typeface="Times New Roman"/>
                <a:cs typeface="Times New Roman"/>
              </a:rPr>
              <a:t> </a:t>
            </a:r>
            <a:r>
              <a:rPr sz="1200" b="1" i="1" spc="-10" dirty="0">
                <a:latin typeface="Times New Roman"/>
                <a:cs typeface="Times New Roman"/>
              </a:rPr>
              <a:t>constante. </a:t>
            </a:r>
            <a:r>
              <a:rPr sz="1200" b="1" i="1" dirty="0">
                <a:latin typeface="Times New Roman"/>
                <a:cs typeface="Times New Roman"/>
              </a:rPr>
              <a:t>H1:</a:t>
            </a:r>
            <a:r>
              <a:rPr sz="1200" b="1" i="1" spc="-15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La varianza</a:t>
            </a:r>
            <a:r>
              <a:rPr sz="1200" b="1" i="1" spc="-20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de</a:t>
            </a:r>
            <a:r>
              <a:rPr sz="1200" b="1" i="1" spc="-5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los</a:t>
            </a:r>
            <a:r>
              <a:rPr sz="1200" b="1" i="1" spc="-10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residuos</a:t>
            </a:r>
            <a:r>
              <a:rPr sz="1200" b="1" i="1" spc="-30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no</a:t>
            </a:r>
            <a:r>
              <a:rPr sz="1200" b="1" i="1" spc="-10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es</a:t>
            </a:r>
            <a:r>
              <a:rPr sz="1200" b="1" i="1" spc="-10" dirty="0">
                <a:latin typeface="Times New Roman"/>
                <a:cs typeface="Times New Roman"/>
              </a:rPr>
              <a:t> constante.</a:t>
            </a:r>
            <a:endParaRPr sz="1200">
              <a:latin typeface="Times New Roman"/>
              <a:cs typeface="Times New Roman"/>
            </a:endParaRPr>
          </a:p>
          <a:p>
            <a:pPr marL="375285">
              <a:lnSpc>
                <a:spcPct val="100000"/>
              </a:lnSpc>
              <a:spcBef>
                <a:spcPts val="25"/>
              </a:spcBef>
            </a:pP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prueba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varianza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usan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dos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estadísticos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prueba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cuales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son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Bartlett</a:t>
            </a:r>
            <a:r>
              <a:rPr sz="1200" b="1" spc="-1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y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Levene.</a:t>
            </a:r>
            <a:endParaRPr sz="1200">
              <a:latin typeface="Times New Roman"/>
              <a:cs typeface="Times New Roman"/>
            </a:endParaRPr>
          </a:p>
          <a:p>
            <a:pPr marL="375285" marR="6985">
              <a:lnSpc>
                <a:spcPts val="1550"/>
              </a:lnSpc>
              <a:spcBef>
                <a:spcPts val="55"/>
              </a:spcBef>
            </a:pP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donde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está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definido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estadístico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Bartlett</a:t>
            </a:r>
            <a:r>
              <a:rPr sz="1200" b="1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expresa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fórmula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1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pues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prueba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utiliza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investigación:</a:t>
            </a:r>
            <a:endParaRPr sz="1200">
              <a:latin typeface="Times New Roman"/>
              <a:cs typeface="Times New Roman"/>
            </a:endParaRPr>
          </a:p>
        </p:txBody>
      </p:sp>
      <p:grpSp>
        <p:nvGrpSpPr>
          <p:cNvPr id="17" name="object 17"/>
          <p:cNvGrpSpPr/>
          <p:nvPr/>
        </p:nvGrpSpPr>
        <p:grpSpPr>
          <a:xfrm>
            <a:off x="1578610" y="143573"/>
            <a:ext cx="4735830" cy="6135370"/>
            <a:chOff x="1578610" y="143573"/>
            <a:chExt cx="4735830" cy="6135370"/>
          </a:xfrm>
        </p:grpSpPr>
        <p:pic>
          <p:nvPicPr>
            <p:cNvPr id="18" name="object 18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1578610" y="5364099"/>
              <a:ext cx="2840990" cy="914400"/>
            </a:xfrm>
            <a:prstGeom prst="rect">
              <a:avLst/>
            </a:prstGeom>
          </p:spPr>
        </p:pic>
        <p:pic>
          <p:nvPicPr>
            <p:cNvPr id="19" name="object 19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4509135" y="143573"/>
              <a:ext cx="1805305" cy="893889"/>
            </a:xfrm>
            <a:prstGeom prst="rect">
              <a:avLst/>
            </a:prstGeom>
          </p:spPr>
        </p:pic>
      </p:grpSp>
      <p:sp>
        <p:nvSpPr>
          <p:cNvPr id="20" name="object 20"/>
          <p:cNvSpPr txBox="1"/>
          <p:nvPr/>
        </p:nvSpPr>
        <p:spPr>
          <a:xfrm>
            <a:off x="196291" y="6458457"/>
            <a:ext cx="6465570" cy="1397635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400685" marR="30480" indent="-363220" algn="just">
              <a:lnSpc>
                <a:spcPct val="107100"/>
              </a:lnSpc>
              <a:spcBef>
                <a:spcPts val="105"/>
              </a:spcBef>
            </a:pPr>
            <a:r>
              <a:rPr sz="1200" dirty="0">
                <a:latin typeface="Times New Roman"/>
                <a:cs typeface="Times New Roman"/>
              </a:rPr>
              <a:t>Donde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S</a:t>
            </a:r>
            <a:r>
              <a:rPr sz="1200" b="1" i="1" baseline="-20833" dirty="0">
                <a:latin typeface="Times New Roman"/>
                <a:cs typeface="Times New Roman"/>
              </a:rPr>
              <a:t>i</a:t>
            </a:r>
            <a:r>
              <a:rPr sz="1200" b="1" i="1" baseline="24305" dirty="0">
                <a:latin typeface="Times New Roman"/>
                <a:cs typeface="Times New Roman"/>
              </a:rPr>
              <a:t>2</a:t>
            </a:r>
            <a:r>
              <a:rPr sz="1200" b="1" i="1" spc="330" baseline="243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varianza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muestra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tratamiento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i</a:t>
            </a:r>
            <a:r>
              <a:rPr sz="1200" dirty="0">
                <a:latin typeface="Times New Roman"/>
                <a:cs typeface="Times New Roman"/>
              </a:rPr>
              <a:t>.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bajo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hipótesis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nula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igualdad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varianza,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el </a:t>
            </a:r>
            <a:r>
              <a:rPr sz="1200" dirty="0">
                <a:latin typeface="Times New Roman"/>
                <a:cs typeface="Times New Roman"/>
              </a:rPr>
              <a:t>estadístico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χ</a:t>
            </a:r>
            <a:r>
              <a:rPr sz="1200" b="1" i="1" baseline="-20833" dirty="0">
                <a:latin typeface="Times New Roman"/>
                <a:cs typeface="Times New Roman"/>
              </a:rPr>
              <a:t>0</a:t>
            </a:r>
            <a:r>
              <a:rPr sz="1200" b="1" i="1" baseline="24305" dirty="0">
                <a:latin typeface="Times New Roman"/>
                <a:cs typeface="Times New Roman"/>
              </a:rPr>
              <a:t>2</a:t>
            </a:r>
            <a:r>
              <a:rPr sz="1200" b="1" i="1" spc="172" baseline="243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sigue una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distribución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ji-</a:t>
            </a:r>
            <a:r>
              <a:rPr sz="1200" dirty="0">
                <a:latin typeface="Times New Roman"/>
                <a:cs typeface="Times New Roman"/>
              </a:rPr>
              <a:t>cuadrada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b="1" i="1" spc="-10" dirty="0">
                <a:latin typeface="Times New Roman"/>
                <a:cs typeface="Times New Roman"/>
              </a:rPr>
              <a:t>k-</a:t>
            </a:r>
            <a:r>
              <a:rPr sz="1200" b="1" i="1" dirty="0">
                <a:latin typeface="Times New Roman"/>
                <a:cs typeface="Times New Roman"/>
              </a:rPr>
              <a:t>1</a:t>
            </a:r>
            <a:r>
              <a:rPr sz="1200" b="1" i="1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grados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 libertad.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rechaza </a:t>
            </a:r>
            <a:r>
              <a:rPr sz="1200" b="1" i="1" dirty="0">
                <a:latin typeface="Times New Roman"/>
                <a:cs typeface="Times New Roman"/>
              </a:rPr>
              <a:t>H0</a:t>
            </a:r>
            <a:r>
              <a:rPr sz="1200" b="1" i="1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cuando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X</a:t>
            </a:r>
            <a:r>
              <a:rPr sz="1200" b="1" i="1" baseline="-20833" dirty="0">
                <a:latin typeface="Times New Roman"/>
                <a:cs typeface="Times New Roman"/>
              </a:rPr>
              <a:t>0</a:t>
            </a:r>
            <a:r>
              <a:rPr sz="1200" b="1" i="1" baseline="24305" dirty="0">
                <a:latin typeface="Times New Roman"/>
                <a:cs typeface="Times New Roman"/>
              </a:rPr>
              <a:t>2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más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grande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χ</a:t>
            </a:r>
            <a:r>
              <a:rPr sz="1200" b="1" baseline="24305" dirty="0">
                <a:latin typeface="Times New Roman"/>
                <a:cs typeface="Times New Roman"/>
              </a:rPr>
              <a:t>2</a:t>
            </a:r>
            <a:r>
              <a:rPr sz="1200" b="1" spc="345" baseline="24305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(α,</a:t>
            </a:r>
            <a:r>
              <a:rPr sz="1200" b="1" i="1" spc="114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k</a:t>
            </a:r>
            <a:r>
              <a:rPr sz="1200" b="1" i="1" spc="125" dirty="0">
                <a:latin typeface="Times New Roman"/>
                <a:cs typeface="Times New Roman"/>
              </a:rPr>
              <a:t> </a:t>
            </a:r>
            <a:r>
              <a:rPr sz="1200" b="1" i="1" spc="-10" dirty="0">
                <a:latin typeface="Times New Roman"/>
                <a:cs typeface="Times New Roman"/>
              </a:rPr>
              <a:t>-</a:t>
            </a:r>
            <a:r>
              <a:rPr sz="1200" b="1" i="1" dirty="0">
                <a:latin typeface="Times New Roman"/>
                <a:cs typeface="Times New Roman"/>
              </a:rPr>
              <a:t>1)</a:t>
            </a:r>
            <a:r>
              <a:rPr sz="1200" dirty="0">
                <a:latin typeface="Times New Roman"/>
                <a:cs typeface="Times New Roman"/>
              </a:rPr>
              <a:t>.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Donde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k</a:t>
            </a:r>
            <a:r>
              <a:rPr sz="1200" b="1" i="1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son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muestras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aleatorias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tamaños </a:t>
            </a:r>
            <a:r>
              <a:rPr sz="1200" b="1" i="1" dirty="0">
                <a:latin typeface="Times New Roman"/>
                <a:cs typeface="Times New Roman"/>
              </a:rPr>
              <a:t>n</a:t>
            </a:r>
            <a:r>
              <a:rPr sz="1200" b="1" i="1" baseline="-20833" dirty="0">
                <a:latin typeface="Times New Roman"/>
                <a:cs typeface="Times New Roman"/>
              </a:rPr>
              <a:t>i</a:t>
            </a:r>
            <a:r>
              <a:rPr sz="1200" dirty="0">
                <a:latin typeface="Times New Roman"/>
                <a:cs typeface="Times New Roman"/>
              </a:rPr>
              <a:t>(i=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1,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2,..,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k).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observar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resultados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prueba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(ver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gráfica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1),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puede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concluir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través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Valor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(0.500)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hay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evidencia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suficiente para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rechazar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 hipótesis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nula,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tanto,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experimento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presenta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varianza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constante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sus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residuos.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Estos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resultados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serán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arrojados </a:t>
            </a:r>
            <a:r>
              <a:rPr sz="1200" dirty="0">
                <a:latin typeface="Times New Roman"/>
                <a:cs typeface="Times New Roman"/>
              </a:rPr>
              <a:t>mediante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software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denominado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(Spss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20.1)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1658492" y="8256658"/>
            <a:ext cx="3609975" cy="372745"/>
          </a:xfrm>
          <a:prstGeom prst="rect">
            <a:avLst/>
          </a:prstGeom>
        </p:spPr>
        <p:txBody>
          <a:bodyPr vert="horz" wrap="square" lIns="0" tIns="6350" rIns="0" bIns="0" rtlCol="0">
            <a:spAutoFit/>
          </a:bodyPr>
          <a:lstStyle/>
          <a:p>
            <a:pPr marL="1363345" marR="5080" indent="-1350645">
              <a:lnSpc>
                <a:spcPts val="1400"/>
              </a:lnSpc>
              <a:spcBef>
                <a:spcPts val="50"/>
              </a:spcBef>
            </a:pPr>
            <a:r>
              <a:rPr sz="1200" b="1" dirty="0">
                <a:latin typeface="Times New Roman"/>
                <a:cs typeface="Times New Roman"/>
              </a:rPr>
              <a:t>Análisis</a:t>
            </a:r>
            <a:r>
              <a:rPr sz="1200" b="1" spc="-4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del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Rendimiento</a:t>
            </a:r>
            <a:r>
              <a:rPr sz="1200" b="1" spc="-6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Académico</a:t>
            </a:r>
            <a:r>
              <a:rPr sz="1200" b="1" spc="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los </a:t>
            </a:r>
            <a:r>
              <a:rPr sz="1200" b="1" spc="-10" dirty="0">
                <a:latin typeface="Times New Roman"/>
                <a:cs typeface="Times New Roman"/>
              </a:rPr>
              <a:t>Estudiantes Universitarios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2403475" y="8754397"/>
            <a:ext cx="2078989" cy="1943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410"/>
              </a:lnSpc>
            </a:pPr>
            <a:r>
              <a:rPr sz="1200" b="1" dirty="0">
                <a:latin typeface="Times New Roman"/>
                <a:cs typeface="Times New Roman"/>
              </a:rPr>
              <a:t>MSc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Erik</a:t>
            </a:r>
            <a:r>
              <a:rPr sz="1200" b="1" spc="-1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Manuel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Siso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Navarro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23" name="object 23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67361" rIns="0" bIns="0" rtlCol="0">
            <a:spAutoFit/>
          </a:bodyPr>
          <a:lstStyle/>
          <a:p>
            <a:pPr marL="120650">
              <a:lnSpc>
                <a:spcPts val="1410"/>
              </a:lnSpc>
            </a:pPr>
            <a:fld id="{81D60167-4931-47E6-BA6A-407CBD079E47}" type="slidenum">
              <a:rPr b="1" spc="-25" dirty="0">
                <a:latin typeface="Times New Roman"/>
                <a:cs typeface="Times New Roman"/>
              </a:rPr>
              <a:t>196</a:t>
            </a:fld>
            <a:endParaRPr b="1" spc="-25" dirty="0">
              <a:latin typeface="Times New Roman"/>
              <a:cs typeface="Times New Roman"/>
            </a:endParaRPr>
          </a:p>
        </p:txBody>
      </p:sp>
      <p:grpSp>
        <p:nvGrpSpPr>
          <p:cNvPr id="24" name="Grupo 23">
            <a:extLst>
              <a:ext uri="{FF2B5EF4-FFF2-40B4-BE49-F238E27FC236}">
                <a16:creationId xmlns:a16="http://schemas.microsoft.com/office/drawing/2014/main" id="{0998DEFB-2BDC-9491-F97A-237C08319DFF}"/>
              </a:ext>
            </a:extLst>
          </p:cNvPr>
          <p:cNvGrpSpPr/>
          <p:nvPr/>
        </p:nvGrpSpPr>
        <p:grpSpPr>
          <a:xfrm>
            <a:off x="117348" y="98932"/>
            <a:ext cx="6665976" cy="1452626"/>
            <a:chOff x="470065" y="1951410"/>
            <a:chExt cx="6665976" cy="1452626"/>
          </a:xfrm>
        </p:grpSpPr>
        <p:grpSp>
          <p:nvGrpSpPr>
            <p:cNvPr id="25" name="object 12">
              <a:extLst>
                <a:ext uri="{FF2B5EF4-FFF2-40B4-BE49-F238E27FC236}">
                  <a16:creationId xmlns:a16="http://schemas.microsoft.com/office/drawing/2014/main" id="{F34EA4F6-4CCE-9E54-6423-25273A2432EC}"/>
                </a:ext>
              </a:extLst>
            </p:cNvPr>
            <p:cNvGrpSpPr/>
            <p:nvPr/>
          </p:nvGrpSpPr>
          <p:grpSpPr>
            <a:xfrm>
              <a:off x="470065" y="1951664"/>
              <a:ext cx="6665976" cy="1452372"/>
              <a:chOff x="96011" y="115823"/>
              <a:chExt cx="6665976" cy="1452372"/>
            </a:xfrm>
          </p:grpSpPr>
          <p:pic>
            <p:nvPicPr>
              <p:cNvPr id="29" name="object 13">
                <a:extLst>
                  <a:ext uri="{FF2B5EF4-FFF2-40B4-BE49-F238E27FC236}">
                    <a16:creationId xmlns:a16="http://schemas.microsoft.com/office/drawing/2014/main" id="{9EA01A2E-3555-BA8D-0757-FA374430AD52}"/>
                  </a:ext>
                </a:extLst>
              </p:cNvPr>
              <p:cNvPicPr/>
              <p:nvPr/>
            </p:nvPicPr>
            <p:blipFill>
              <a:blip r:embed="rId3" cstate="print"/>
              <a:stretch>
                <a:fillRect/>
              </a:stretch>
            </p:blipFill>
            <p:spPr>
              <a:xfrm>
                <a:off x="96011" y="115823"/>
                <a:ext cx="6665976" cy="1452372"/>
              </a:xfrm>
              <a:prstGeom prst="rect">
                <a:avLst/>
              </a:prstGeom>
            </p:spPr>
          </p:pic>
          <p:pic>
            <p:nvPicPr>
              <p:cNvPr id="30" name="object 14">
                <a:extLst>
                  <a:ext uri="{FF2B5EF4-FFF2-40B4-BE49-F238E27FC236}">
                    <a16:creationId xmlns:a16="http://schemas.microsoft.com/office/drawing/2014/main" id="{D35D97FF-2886-C7DA-FCB0-72CC1FDA1F62}"/>
                  </a:ext>
                </a:extLst>
              </p:cNvPr>
              <p:cNvPicPr/>
              <p:nvPr/>
            </p:nvPicPr>
            <p:blipFill>
              <a:blip r:embed="rId4" cstate="print"/>
              <a:stretch>
                <a:fillRect/>
              </a:stretch>
            </p:blipFill>
            <p:spPr>
              <a:xfrm>
                <a:off x="142849" y="142875"/>
                <a:ext cx="6572275" cy="1358646"/>
              </a:xfrm>
              <a:prstGeom prst="rect">
                <a:avLst/>
              </a:prstGeom>
            </p:spPr>
          </p:pic>
          <p:sp>
            <p:nvSpPr>
              <p:cNvPr id="31" name="object 15">
                <a:extLst>
                  <a:ext uri="{FF2B5EF4-FFF2-40B4-BE49-F238E27FC236}">
                    <a16:creationId xmlns:a16="http://schemas.microsoft.com/office/drawing/2014/main" id="{FB01F6EE-06C2-4FF4-80CD-53635B92E243}"/>
                  </a:ext>
                </a:extLst>
              </p:cNvPr>
              <p:cNvSpPr/>
              <p:nvPr/>
            </p:nvSpPr>
            <p:spPr>
              <a:xfrm>
                <a:off x="142849" y="142875"/>
                <a:ext cx="6572884" cy="1358900"/>
              </a:xfrm>
              <a:custGeom>
                <a:avLst/>
                <a:gdLst/>
                <a:ahLst/>
                <a:cxnLst/>
                <a:rect l="l" t="t" r="r" b="b"/>
                <a:pathLst>
                  <a:path w="6572884" h="1358900">
                    <a:moveTo>
                      <a:pt x="0" y="226441"/>
                    </a:moveTo>
                    <a:lnTo>
                      <a:pt x="4600" y="180795"/>
                    </a:lnTo>
                    <a:lnTo>
                      <a:pt x="17795" y="138285"/>
                    </a:lnTo>
                    <a:lnTo>
                      <a:pt x="38673" y="99820"/>
                    </a:lnTo>
                    <a:lnTo>
                      <a:pt x="66324" y="66309"/>
                    </a:lnTo>
                    <a:lnTo>
                      <a:pt x="99837" y="38663"/>
                    </a:lnTo>
                    <a:lnTo>
                      <a:pt x="138301" y="17789"/>
                    </a:lnTo>
                    <a:lnTo>
                      <a:pt x="180806" y="4599"/>
                    </a:lnTo>
                    <a:lnTo>
                      <a:pt x="226440" y="0"/>
                    </a:lnTo>
                    <a:lnTo>
                      <a:pt x="6345834" y="0"/>
                    </a:lnTo>
                    <a:lnTo>
                      <a:pt x="6391480" y="4599"/>
                    </a:lnTo>
                    <a:lnTo>
                      <a:pt x="6433990" y="17789"/>
                    </a:lnTo>
                    <a:lnTo>
                      <a:pt x="6472455" y="38663"/>
                    </a:lnTo>
                    <a:lnTo>
                      <a:pt x="6505965" y="66309"/>
                    </a:lnTo>
                    <a:lnTo>
                      <a:pt x="6533612" y="99820"/>
                    </a:lnTo>
                    <a:lnTo>
                      <a:pt x="6554485" y="138285"/>
                    </a:lnTo>
                    <a:lnTo>
                      <a:pt x="6567676" y="180795"/>
                    </a:lnTo>
                    <a:lnTo>
                      <a:pt x="6572275" y="226441"/>
                    </a:lnTo>
                    <a:lnTo>
                      <a:pt x="6572275" y="1132204"/>
                    </a:lnTo>
                    <a:lnTo>
                      <a:pt x="6567676" y="1177850"/>
                    </a:lnTo>
                    <a:lnTo>
                      <a:pt x="6554485" y="1220360"/>
                    </a:lnTo>
                    <a:lnTo>
                      <a:pt x="6533612" y="1258825"/>
                    </a:lnTo>
                    <a:lnTo>
                      <a:pt x="6505965" y="1292336"/>
                    </a:lnTo>
                    <a:lnTo>
                      <a:pt x="6472455" y="1319982"/>
                    </a:lnTo>
                    <a:lnTo>
                      <a:pt x="6433990" y="1340856"/>
                    </a:lnTo>
                    <a:lnTo>
                      <a:pt x="6391480" y="1354046"/>
                    </a:lnTo>
                    <a:lnTo>
                      <a:pt x="6345834" y="1358646"/>
                    </a:lnTo>
                    <a:lnTo>
                      <a:pt x="226440" y="1358646"/>
                    </a:lnTo>
                    <a:lnTo>
                      <a:pt x="180806" y="1354046"/>
                    </a:lnTo>
                    <a:lnTo>
                      <a:pt x="138301" y="1340856"/>
                    </a:lnTo>
                    <a:lnTo>
                      <a:pt x="99837" y="1319982"/>
                    </a:lnTo>
                    <a:lnTo>
                      <a:pt x="66324" y="1292336"/>
                    </a:lnTo>
                    <a:lnTo>
                      <a:pt x="38673" y="1258825"/>
                    </a:lnTo>
                    <a:lnTo>
                      <a:pt x="17795" y="1220360"/>
                    </a:lnTo>
                    <a:lnTo>
                      <a:pt x="4600" y="1177850"/>
                    </a:lnTo>
                    <a:lnTo>
                      <a:pt x="0" y="1132204"/>
                    </a:lnTo>
                    <a:lnTo>
                      <a:pt x="0" y="226441"/>
                    </a:lnTo>
                    <a:close/>
                  </a:path>
                </a:pathLst>
              </a:custGeom>
              <a:ln w="9525">
                <a:solidFill>
                  <a:srgbClr val="55CE74"/>
                </a:solidFill>
              </a:ln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pic>
            <p:nvPicPr>
              <p:cNvPr id="32" name="object 16">
                <a:extLst>
                  <a:ext uri="{FF2B5EF4-FFF2-40B4-BE49-F238E27FC236}">
                    <a16:creationId xmlns:a16="http://schemas.microsoft.com/office/drawing/2014/main" id="{6740EC3F-C72C-B8E4-382B-AB77F5652A41}"/>
                  </a:ext>
                </a:extLst>
              </p:cNvPr>
              <p:cNvPicPr/>
              <p:nvPr/>
            </p:nvPicPr>
            <p:blipFill>
              <a:blip r:embed="rId5" cstate="print"/>
              <a:stretch>
                <a:fillRect/>
              </a:stretch>
            </p:blipFill>
            <p:spPr>
              <a:xfrm>
                <a:off x="2500248" y="305930"/>
                <a:ext cx="1714500" cy="733945"/>
              </a:xfrm>
              <a:prstGeom prst="rect">
                <a:avLst/>
              </a:prstGeom>
            </p:spPr>
          </p:pic>
        </p:grpSp>
        <p:sp>
          <p:nvSpPr>
            <p:cNvPr id="26" name="object 16">
              <a:extLst>
                <a:ext uri="{FF2B5EF4-FFF2-40B4-BE49-F238E27FC236}">
                  <a16:creationId xmlns:a16="http://schemas.microsoft.com/office/drawing/2014/main" id="{6907F867-5C2A-3381-0EFB-C0A03F37A0BC}"/>
                </a:ext>
              </a:extLst>
            </p:cNvPr>
            <p:cNvSpPr txBox="1"/>
            <p:nvPr/>
          </p:nvSpPr>
          <p:spPr>
            <a:xfrm>
              <a:off x="2775727" y="2875716"/>
              <a:ext cx="3332858" cy="391795"/>
            </a:xfrm>
            <a:prstGeom prst="rect">
              <a:avLst/>
            </a:prstGeom>
            <a:noFill/>
          </p:spPr>
          <p:txBody>
            <a:bodyPr vert="horz" wrap="square" lIns="0" tIns="12700" rIns="0" bIns="0" rtlCol="0">
              <a:spAutoFit/>
            </a:bodyPr>
            <a:lstStyle/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Volumen 4,  Número 1  Enero a Julio 2021</a:t>
              </a:r>
            </a:p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Revista Semestral. Venezuela</a:t>
              </a:r>
              <a:endParaRPr sz="1200" dirty="0">
                <a:latin typeface="Arial"/>
                <a:cs typeface="Arial"/>
              </a:endParaRPr>
            </a:p>
          </p:txBody>
        </p:sp>
        <p:pic>
          <p:nvPicPr>
            <p:cNvPr id="27" name="object 25">
              <a:extLst>
                <a:ext uri="{FF2B5EF4-FFF2-40B4-BE49-F238E27FC236}">
                  <a16:creationId xmlns:a16="http://schemas.microsoft.com/office/drawing/2014/main" id="{4F72A4DC-F1F4-953A-DD4A-96B2E8E07A36}"/>
                </a:ext>
              </a:extLst>
            </p:cNvPr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470065" y="2027896"/>
              <a:ext cx="2305662" cy="1053903"/>
            </a:xfrm>
            <a:prstGeom prst="rect">
              <a:avLst/>
            </a:prstGeom>
          </p:spPr>
        </p:pic>
        <p:pic>
          <p:nvPicPr>
            <p:cNvPr id="28" name="object 31">
              <a:extLst>
                <a:ext uri="{FF2B5EF4-FFF2-40B4-BE49-F238E27FC236}">
                  <a16:creationId xmlns:a16="http://schemas.microsoft.com/office/drawing/2014/main" id="{317AE695-ED0E-AD84-B358-508E3534ACC5}"/>
                </a:ext>
              </a:extLst>
            </p:cNvPr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4932681" y="1951410"/>
              <a:ext cx="1805304" cy="893889"/>
            </a:xfrm>
            <a:prstGeom prst="rect">
              <a:avLst/>
            </a:prstGeom>
          </p:spPr>
        </p:pic>
      </p:grpSp>
    </p:spTree>
  </p:cSld>
  <p:clrMapOvr>
    <a:masterClrMapping/>
  </p:clrMapOvr>
</p:sld>
</file>

<file path=ppt/slides/slide1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94485" y="115823"/>
            <a:ext cx="6669405" cy="8926195"/>
            <a:chOff x="94485" y="115823"/>
            <a:chExt cx="6669405" cy="8926195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204216" y="8651747"/>
              <a:ext cx="6518148" cy="158496"/>
            </a:xfrm>
            <a:prstGeom prst="rect">
              <a:avLst/>
            </a:prstGeom>
          </p:spPr>
        </p:pic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96012" y="115823"/>
              <a:ext cx="6665976" cy="1452372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42849" y="142875"/>
              <a:ext cx="6572275" cy="1358646"/>
            </a:xfrm>
            <a:prstGeom prst="rect">
              <a:avLst/>
            </a:prstGeom>
          </p:spPr>
        </p:pic>
        <p:sp>
          <p:nvSpPr>
            <p:cNvPr id="6" name="object 6"/>
            <p:cNvSpPr/>
            <p:nvPr/>
          </p:nvSpPr>
          <p:spPr>
            <a:xfrm>
              <a:off x="142849" y="142875"/>
              <a:ext cx="6572884" cy="1358900"/>
            </a:xfrm>
            <a:custGeom>
              <a:avLst/>
              <a:gdLst/>
              <a:ahLst/>
              <a:cxnLst/>
              <a:rect l="l" t="t" r="r" b="b"/>
              <a:pathLst>
                <a:path w="6572884" h="1358900">
                  <a:moveTo>
                    <a:pt x="0" y="226441"/>
                  </a:moveTo>
                  <a:lnTo>
                    <a:pt x="4600" y="180795"/>
                  </a:lnTo>
                  <a:lnTo>
                    <a:pt x="17795" y="138285"/>
                  </a:lnTo>
                  <a:lnTo>
                    <a:pt x="38673" y="99820"/>
                  </a:lnTo>
                  <a:lnTo>
                    <a:pt x="66324" y="66309"/>
                  </a:lnTo>
                  <a:lnTo>
                    <a:pt x="99837" y="38663"/>
                  </a:lnTo>
                  <a:lnTo>
                    <a:pt x="138301" y="17789"/>
                  </a:lnTo>
                  <a:lnTo>
                    <a:pt x="180806" y="4599"/>
                  </a:lnTo>
                  <a:lnTo>
                    <a:pt x="226440" y="0"/>
                  </a:lnTo>
                  <a:lnTo>
                    <a:pt x="6345834" y="0"/>
                  </a:lnTo>
                  <a:lnTo>
                    <a:pt x="6391480" y="4599"/>
                  </a:lnTo>
                  <a:lnTo>
                    <a:pt x="6433990" y="17789"/>
                  </a:lnTo>
                  <a:lnTo>
                    <a:pt x="6472455" y="38663"/>
                  </a:lnTo>
                  <a:lnTo>
                    <a:pt x="6505965" y="66309"/>
                  </a:lnTo>
                  <a:lnTo>
                    <a:pt x="6533612" y="99820"/>
                  </a:lnTo>
                  <a:lnTo>
                    <a:pt x="6554485" y="138285"/>
                  </a:lnTo>
                  <a:lnTo>
                    <a:pt x="6567676" y="180795"/>
                  </a:lnTo>
                  <a:lnTo>
                    <a:pt x="6572275" y="226441"/>
                  </a:lnTo>
                  <a:lnTo>
                    <a:pt x="6572275" y="1132204"/>
                  </a:lnTo>
                  <a:lnTo>
                    <a:pt x="6567676" y="1177850"/>
                  </a:lnTo>
                  <a:lnTo>
                    <a:pt x="6554485" y="1220360"/>
                  </a:lnTo>
                  <a:lnTo>
                    <a:pt x="6533612" y="1258825"/>
                  </a:lnTo>
                  <a:lnTo>
                    <a:pt x="6505965" y="1292336"/>
                  </a:lnTo>
                  <a:lnTo>
                    <a:pt x="6472455" y="1319982"/>
                  </a:lnTo>
                  <a:lnTo>
                    <a:pt x="6433990" y="1340856"/>
                  </a:lnTo>
                  <a:lnTo>
                    <a:pt x="6391480" y="1354046"/>
                  </a:lnTo>
                  <a:lnTo>
                    <a:pt x="6345834" y="1358646"/>
                  </a:lnTo>
                  <a:lnTo>
                    <a:pt x="226440" y="1358646"/>
                  </a:lnTo>
                  <a:lnTo>
                    <a:pt x="180806" y="1354046"/>
                  </a:lnTo>
                  <a:lnTo>
                    <a:pt x="138301" y="1340856"/>
                  </a:lnTo>
                  <a:lnTo>
                    <a:pt x="99837" y="1319982"/>
                  </a:lnTo>
                  <a:lnTo>
                    <a:pt x="66324" y="1292336"/>
                  </a:lnTo>
                  <a:lnTo>
                    <a:pt x="38673" y="1258825"/>
                  </a:lnTo>
                  <a:lnTo>
                    <a:pt x="17795" y="1220360"/>
                  </a:lnTo>
                  <a:lnTo>
                    <a:pt x="4600" y="1177850"/>
                  </a:lnTo>
                  <a:lnTo>
                    <a:pt x="0" y="1132204"/>
                  </a:lnTo>
                  <a:lnTo>
                    <a:pt x="0" y="226441"/>
                  </a:lnTo>
                  <a:close/>
                </a:path>
              </a:pathLst>
            </a:custGeom>
            <a:ln w="9525">
              <a:solidFill>
                <a:srgbClr val="55CE7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" name="object 7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2500248" y="305930"/>
              <a:ext cx="1714500" cy="733945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2738628" y="1024127"/>
              <a:ext cx="1897379" cy="371855"/>
            </a:xfrm>
            <a:prstGeom prst="rect">
              <a:avLst/>
            </a:prstGeom>
          </p:spPr>
        </p:pic>
        <p:pic>
          <p:nvPicPr>
            <p:cNvPr id="9" name="object 9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4401312" y="1024127"/>
              <a:ext cx="1577339" cy="371855"/>
            </a:xfrm>
            <a:prstGeom prst="rect">
              <a:avLst/>
            </a:prstGeom>
          </p:spPr>
        </p:pic>
        <p:pic>
          <p:nvPicPr>
            <p:cNvPr id="10" name="object 10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3169920" y="1207007"/>
              <a:ext cx="1546859" cy="371855"/>
            </a:xfrm>
            <a:prstGeom prst="rect">
              <a:avLst/>
            </a:prstGeom>
          </p:spPr>
        </p:pic>
        <p:pic>
          <p:nvPicPr>
            <p:cNvPr id="11" name="object 11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4482083" y="1207007"/>
              <a:ext cx="284988" cy="371855"/>
            </a:xfrm>
            <a:prstGeom prst="rect">
              <a:avLst/>
            </a:prstGeom>
          </p:spPr>
        </p:pic>
        <p:pic>
          <p:nvPicPr>
            <p:cNvPr id="12" name="object 12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4571999" y="1207007"/>
              <a:ext cx="1013460" cy="371855"/>
            </a:xfrm>
            <a:prstGeom prst="rect">
              <a:avLst/>
            </a:prstGeom>
          </p:spPr>
        </p:pic>
        <p:pic>
          <p:nvPicPr>
            <p:cNvPr id="13" name="object 13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324612" y="234695"/>
              <a:ext cx="1719072" cy="1341120"/>
            </a:xfrm>
            <a:prstGeom prst="rect">
              <a:avLst/>
            </a:prstGeom>
          </p:spPr>
        </p:pic>
        <p:pic>
          <p:nvPicPr>
            <p:cNvPr id="14" name="object 14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5606795" y="8193022"/>
              <a:ext cx="1092707" cy="848868"/>
            </a:xfrm>
            <a:prstGeom prst="rect">
              <a:avLst/>
            </a:prstGeom>
          </p:spPr>
        </p:pic>
        <p:pic>
          <p:nvPicPr>
            <p:cNvPr id="15" name="object 15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109728" y="8193022"/>
              <a:ext cx="1092708" cy="848868"/>
            </a:xfrm>
            <a:prstGeom prst="rect">
              <a:avLst/>
            </a:prstGeom>
          </p:spPr>
        </p:pic>
      </p:grpSp>
      <p:graphicFrame>
        <p:nvGraphicFramePr>
          <p:cNvPr id="16" name="object 16"/>
          <p:cNvGraphicFramePr>
            <a:graphicFrameLocks noGrp="1"/>
          </p:cNvGraphicFramePr>
          <p:nvPr/>
        </p:nvGraphicFramePr>
        <p:xfrm>
          <a:off x="200799" y="2037460"/>
          <a:ext cx="6357619" cy="73279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14757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96291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24713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146685">
                <a:tc gridSpan="3">
                  <a:txBody>
                    <a:bodyPr/>
                    <a:lstStyle/>
                    <a:p>
                      <a:pPr algn="ctr">
                        <a:lnSpc>
                          <a:spcPts val="1045"/>
                        </a:lnSpc>
                      </a:pPr>
                      <a:r>
                        <a:rPr sz="900" b="1" dirty="0">
                          <a:latin typeface="Arial"/>
                          <a:cs typeface="Arial"/>
                        </a:rPr>
                        <a:t>KMO</a:t>
                      </a:r>
                      <a:r>
                        <a:rPr sz="900" b="1" spc="-10" dirty="0">
                          <a:latin typeface="Arial"/>
                          <a:cs typeface="Arial"/>
                        </a:rPr>
                        <a:t> </a:t>
                      </a:r>
                      <a:r>
                        <a:rPr sz="900" b="1" dirty="0">
                          <a:latin typeface="Arial"/>
                          <a:cs typeface="Arial"/>
                        </a:rPr>
                        <a:t>y</a:t>
                      </a:r>
                      <a:r>
                        <a:rPr sz="900" b="1" spc="-15" dirty="0">
                          <a:latin typeface="Arial"/>
                          <a:cs typeface="Arial"/>
                        </a:rPr>
                        <a:t> </a:t>
                      </a:r>
                      <a:r>
                        <a:rPr sz="900" b="1" dirty="0">
                          <a:latin typeface="Arial"/>
                          <a:cs typeface="Arial"/>
                        </a:rPr>
                        <a:t>prueba</a:t>
                      </a:r>
                      <a:r>
                        <a:rPr sz="900" b="1" spc="-15" dirty="0">
                          <a:latin typeface="Arial"/>
                          <a:cs typeface="Arial"/>
                        </a:rPr>
                        <a:t> </a:t>
                      </a:r>
                      <a:r>
                        <a:rPr sz="900" b="1" dirty="0">
                          <a:latin typeface="Arial"/>
                          <a:cs typeface="Arial"/>
                        </a:rPr>
                        <a:t>de</a:t>
                      </a:r>
                      <a:r>
                        <a:rPr sz="900" b="1" spc="-10" dirty="0">
                          <a:latin typeface="Arial"/>
                          <a:cs typeface="Arial"/>
                        </a:rPr>
                        <a:t> Bartlett</a:t>
                      </a:r>
                      <a:endParaRPr sz="9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B w="28575">
                      <a:solidFill>
                        <a:srgbClr val="000000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43510">
                <a:tc gridSpan="2">
                  <a:txBody>
                    <a:bodyPr/>
                    <a:lstStyle/>
                    <a:p>
                      <a:pPr marL="38100">
                        <a:lnSpc>
                          <a:spcPts val="1035"/>
                        </a:lnSpc>
                      </a:pPr>
                      <a:r>
                        <a:rPr sz="900" dirty="0">
                          <a:latin typeface="Arial MT"/>
                          <a:cs typeface="Arial MT"/>
                        </a:rPr>
                        <a:t>Medida</a:t>
                      </a:r>
                      <a:r>
                        <a:rPr sz="900" spc="-5" dirty="0">
                          <a:latin typeface="Arial MT"/>
                          <a:cs typeface="Arial MT"/>
                        </a:rPr>
                        <a:t> </a:t>
                      </a:r>
                      <a:r>
                        <a:rPr sz="900" dirty="0">
                          <a:latin typeface="Arial MT"/>
                          <a:cs typeface="Arial MT"/>
                        </a:rPr>
                        <a:t>de</a:t>
                      </a:r>
                      <a:r>
                        <a:rPr sz="900" spc="-10" dirty="0">
                          <a:latin typeface="Arial MT"/>
                          <a:cs typeface="Arial MT"/>
                        </a:rPr>
                        <a:t> </a:t>
                      </a:r>
                      <a:r>
                        <a:rPr sz="900" dirty="0">
                          <a:latin typeface="Arial MT"/>
                          <a:cs typeface="Arial MT"/>
                        </a:rPr>
                        <a:t>adecuación</a:t>
                      </a:r>
                      <a:r>
                        <a:rPr sz="900" spc="-35" dirty="0">
                          <a:latin typeface="Arial MT"/>
                          <a:cs typeface="Arial MT"/>
                        </a:rPr>
                        <a:t> </a:t>
                      </a:r>
                      <a:r>
                        <a:rPr sz="900" dirty="0">
                          <a:latin typeface="Arial MT"/>
                          <a:cs typeface="Arial MT"/>
                        </a:rPr>
                        <a:t>muestral</a:t>
                      </a:r>
                      <a:r>
                        <a:rPr sz="900" spc="-40" dirty="0">
                          <a:latin typeface="Arial MT"/>
                          <a:cs typeface="Arial MT"/>
                        </a:rPr>
                        <a:t> </a:t>
                      </a:r>
                      <a:r>
                        <a:rPr sz="900" dirty="0">
                          <a:latin typeface="Arial MT"/>
                          <a:cs typeface="Arial MT"/>
                        </a:rPr>
                        <a:t>de Kaiser-</a:t>
                      </a:r>
                      <a:r>
                        <a:rPr sz="900" spc="-10" dirty="0">
                          <a:latin typeface="Arial MT"/>
                          <a:cs typeface="Arial MT"/>
                        </a:rPr>
                        <a:t>Meyer-Olkin.</a:t>
                      </a:r>
                      <a:endParaRPr sz="900">
                        <a:latin typeface="Arial MT"/>
                        <a:cs typeface="Arial MT"/>
                      </a:endParaRPr>
                    </a:p>
                  </a:txBody>
                  <a:tcPr marL="0" marR="0" marT="0" marB="0">
                    <a:lnL w="28575">
                      <a:solidFill>
                        <a:srgbClr val="000000"/>
                      </a:solidFill>
                      <a:prstDash val="solid"/>
                    </a:lnL>
                    <a:lnR w="28575">
                      <a:solidFill>
                        <a:srgbClr val="000000"/>
                      </a:solidFill>
                      <a:prstDash val="solid"/>
                    </a:lnR>
                    <a:lnT w="28575">
                      <a:solidFill>
                        <a:srgbClr val="000000"/>
                      </a:solidFill>
                      <a:prstDash val="solid"/>
                    </a:lnT>
                    <a:solidFill>
                      <a:srgbClr val="FFFFFF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29845" algn="r">
                        <a:lnSpc>
                          <a:spcPts val="1035"/>
                        </a:lnSpc>
                      </a:pPr>
                      <a:r>
                        <a:rPr sz="900" spc="-20" dirty="0">
                          <a:latin typeface="Arial MT"/>
                          <a:cs typeface="Arial MT"/>
                        </a:rPr>
                        <a:t>,500</a:t>
                      </a:r>
                      <a:endParaRPr sz="900">
                        <a:latin typeface="Arial MT"/>
                        <a:cs typeface="Arial MT"/>
                      </a:endParaRPr>
                    </a:p>
                  </a:txBody>
                  <a:tcPr marL="0" marR="0" marT="0" marB="0">
                    <a:lnL w="28575">
                      <a:solidFill>
                        <a:srgbClr val="000000"/>
                      </a:solidFill>
                      <a:prstDash val="solid"/>
                    </a:lnL>
                    <a:lnR w="28575">
                      <a:solidFill>
                        <a:srgbClr val="000000"/>
                      </a:solidFill>
                      <a:prstDash val="solid"/>
                    </a:lnR>
                    <a:lnT w="28575">
                      <a:solidFill>
                        <a:srgbClr val="000000"/>
                      </a:solidFill>
                      <a:prstDash val="solid"/>
                    </a:lnT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466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28575">
                      <a:solidFill>
                        <a:srgbClr val="000000"/>
                      </a:solidFill>
                      <a:prstDash val="solid"/>
                    </a:lnL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445770">
                        <a:lnSpc>
                          <a:spcPts val="1055"/>
                        </a:lnSpc>
                      </a:pPr>
                      <a:r>
                        <a:rPr sz="900" spc="-10" dirty="0">
                          <a:latin typeface="Arial MT"/>
                          <a:cs typeface="Arial MT"/>
                        </a:rPr>
                        <a:t>Chi-</a:t>
                      </a:r>
                      <a:r>
                        <a:rPr sz="900" dirty="0">
                          <a:latin typeface="Arial MT"/>
                          <a:cs typeface="Arial MT"/>
                        </a:rPr>
                        <a:t>cuadrado</a:t>
                      </a:r>
                      <a:r>
                        <a:rPr sz="900" spc="-5" dirty="0">
                          <a:latin typeface="Arial MT"/>
                          <a:cs typeface="Arial MT"/>
                        </a:rPr>
                        <a:t> </a:t>
                      </a:r>
                      <a:r>
                        <a:rPr sz="900" spc="-10" dirty="0">
                          <a:latin typeface="Arial MT"/>
                          <a:cs typeface="Arial MT"/>
                        </a:rPr>
                        <a:t>aproximado</a:t>
                      </a:r>
                      <a:endParaRPr sz="900">
                        <a:latin typeface="Arial MT"/>
                        <a:cs typeface="Arial MT"/>
                      </a:endParaRPr>
                    </a:p>
                  </a:txBody>
                  <a:tcPr marL="0" marR="0" marT="0" marB="0">
                    <a:lnR w="28575">
                      <a:solidFill>
                        <a:srgbClr val="000000"/>
                      </a:solidFill>
                      <a:prstDash val="solid"/>
                    </a:ln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R="29845" algn="r">
                        <a:lnSpc>
                          <a:spcPts val="1055"/>
                        </a:lnSpc>
                      </a:pPr>
                      <a:r>
                        <a:rPr sz="900" spc="-20" dirty="0">
                          <a:latin typeface="Arial MT"/>
                          <a:cs typeface="Arial MT"/>
                        </a:rPr>
                        <a:t>,000</a:t>
                      </a:r>
                      <a:endParaRPr sz="900">
                        <a:latin typeface="Arial MT"/>
                        <a:cs typeface="Arial MT"/>
                      </a:endParaRPr>
                    </a:p>
                  </a:txBody>
                  <a:tcPr marL="0" marR="0" marT="0" marB="0">
                    <a:lnL w="28575">
                      <a:solidFill>
                        <a:srgbClr val="000000"/>
                      </a:solidFill>
                      <a:prstDash val="solid"/>
                    </a:lnL>
                    <a:lnR w="28575">
                      <a:solidFill>
                        <a:srgbClr val="000000"/>
                      </a:solidFill>
                      <a:prstDash val="solid"/>
                    </a:ln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46685">
                <a:tc>
                  <a:txBody>
                    <a:bodyPr/>
                    <a:lstStyle/>
                    <a:p>
                      <a:pPr marL="38100">
                        <a:lnSpc>
                          <a:spcPts val="1055"/>
                        </a:lnSpc>
                      </a:pPr>
                      <a:r>
                        <a:rPr sz="900" dirty="0">
                          <a:latin typeface="Arial MT"/>
                          <a:cs typeface="Arial MT"/>
                        </a:rPr>
                        <a:t>Prueba</a:t>
                      </a:r>
                      <a:r>
                        <a:rPr sz="900" spc="-30" dirty="0">
                          <a:latin typeface="Arial MT"/>
                          <a:cs typeface="Arial MT"/>
                        </a:rPr>
                        <a:t> </a:t>
                      </a:r>
                      <a:r>
                        <a:rPr sz="900" dirty="0">
                          <a:latin typeface="Arial MT"/>
                          <a:cs typeface="Arial MT"/>
                        </a:rPr>
                        <a:t>de</a:t>
                      </a:r>
                      <a:r>
                        <a:rPr sz="900" spc="-5" dirty="0">
                          <a:latin typeface="Arial MT"/>
                          <a:cs typeface="Arial MT"/>
                        </a:rPr>
                        <a:t> </a:t>
                      </a:r>
                      <a:r>
                        <a:rPr sz="900" dirty="0">
                          <a:latin typeface="Arial MT"/>
                          <a:cs typeface="Arial MT"/>
                        </a:rPr>
                        <a:t>esfericidad</a:t>
                      </a:r>
                      <a:r>
                        <a:rPr sz="900" spc="-45" dirty="0">
                          <a:latin typeface="Arial MT"/>
                          <a:cs typeface="Arial MT"/>
                        </a:rPr>
                        <a:t> </a:t>
                      </a:r>
                      <a:r>
                        <a:rPr sz="900" dirty="0">
                          <a:latin typeface="Arial MT"/>
                          <a:cs typeface="Arial MT"/>
                        </a:rPr>
                        <a:t>de</a:t>
                      </a:r>
                      <a:r>
                        <a:rPr sz="900" spc="-15" dirty="0">
                          <a:latin typeface="Arial MT"/>
                          <a:cs typeface="Arial MT"/>
                        </a:rPr>
                        <a:t> </a:t>
                      </a:r>
                      <a:r>
                        <a:rPr sz="900" spc="-10" dirty="0">
                          <a:latin typeface="Arial MT"/>
                          <a:cs typeface="Arial MT"/>
                        </a:rPr>
                        <a:t>Bartlett</a:t>
                      </a:r>
                      <a:endParaRPr sz="900">
                        <a:latin typeface="Arial MT"/>
                        <a:cs typeface="Arial MT"/>
                      </a:endParaRPr>
                    </a:p>
                  </a:txBody>
                  <a:tcPr marL="0" marR="0" marT="0" marB="0">
                    <a:lnL w="28575">
                      <a:solidFill>
                        <a:srgbClr val="000000"/>
                      </a:solidFill>
                      <a:prstDash val="solid"/>
                    </a:lnL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445770">
                        <a:lnSpc>
                          <a:spcPts val="1055"/>
                        </a:lnSpc>
                      </a:pPr>
                      <a:r>
                        <a:rPr sz="900" spc="-25" dirty="0">
                          <a:latin typeface="Arial MT"/>
                          <a:cs typeface="Arial MT"/>
                        </a:rPr>
                        <a:t>gl</a:t>
                      </a:r>
                      <a:endParaRPr sz="900">
                        <a:latin typeface="Arial MT"/>
                        <a:cs typeface="Arial MT"/>
                      </a:endParaRPr>
                    </a:p>
                  </a:txBody>
                  <a:tcPr marL="0" marR="0" marT="0" marB="0">
                    <a:lnR w="28575">
                      <a:solidFill>
                        <a:srgbClr val="000000"/>
                      </a:solidFill>
                      <a:prstDash val="solid"/>
                    </a:ln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R="29845" algn="r">
                        <a:lnSpc>
                          <a:spcPts val="1055"/>
                        </a:lnSpc>
                      </a:pPr>
                      <a:r>
                        <a:rPr sz="900" spc="-50" dirty="0">
                          <a:latin typeface="Arial MT"/>
                          <a:cs typeface="Arial MT"/>
                        </a:rPr>
                        <a:t>3</a:t>
                      </a:r>
                      <a:endParaRPr sz="900">
                        <a:latin typeface="Arial MT"/>
                        <a:cs typeface="Arial MT"/>
                      </a:endParaRPr>
                    </a:p>
                  </a:txBody>
                  <a:tcPr marL="0" marR="0" marT="0" marB="0">
                    <a:lnL w="28575">
                      <a:solidFill>
                        <a:srgbClr val="000000"/>
                      </a:solidFill>
                      <a:prstDash val="solid"/>
                    </a:lnL>
                    <a:lnR w="28575">
                      <a:solidFill>
                        <a:srgbClr val="000000"/>
                      </a:solidFill>
                      <a:prstDash val="solid"/>
                    </a:ln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4922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28575">
                      <a:solidFill>
                        <a:srgbClr val="000000"/>
                      </a:solidFill>
                      <a:prstDash val="solid"/>
                    </a:lnL>
                    <a:lnB w="28575">
                      <a:solidFill>
                        <a:srgbClr val="000000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445770">
                        <a:lnSpc>
                          <a:spcPts val="1070"/>
                        </a:lnSpc>
                      </a:pPr>
                      <a:r>
                        <a:rPr sz="900" spc="-20" dirty="0">
                          <a:latin typeface="Arial MT"/>
                          <a:cs typeface="Arial MT"/>
                        </a:rPr>
                        <a:t>Sig.</a:t>
                      </a:r>
                      <a:endParaRPr sz="900">
                        <a:latin typeface="Arial MT"/>
                        <a:cs typeface="Arial MT"/>
                      </a:endParaRPr>
                    </a:p>
                  </a:txBody>
                  <a:tcPr marL="0" marR="0" marT="0" marB="0">
                    <a:lnR w="28575">
                      <a:solidFill>
                        <a:srgbClr val="000000"/>
                      </a:solidFill>
                      <a:prstDash val="solid"/>
                    </a:lnR>
                    <a:lnB w="28575">
                      <a:solidFill>
                        <a:srgbClr val="000000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R="29845" algn="r">
                        <a:lnSpc>
                          <a:spcPts val="1070"/>
                        </a:lnSpc>
                      </a:pPr>
                      <a:r>
                        <a:rPr sz="900" spc="-10" dirty="0">
                          <a:latin typeface="Arial MT"/>
                          <a:cs typeface="Arial MT"/>
                        </a:rPr>
                        <a:t>1,000</a:t>
                      </a:r>
                      <a:endParaRPr sz="900">
                        <a:latin typeface="Arial MT"/>
                        <a:cs typeface="Arial MT"/>
                      </a:endParaRPr>
                    </a:p>
                  </a:txBody>
                  <a:tcPr marL="0" marR="0" marT="0" marB="0">
                    <a:lnL w="28575">
                      <a:solidFill>
                        <a:srgbClr val="000000"/>
                      </a:solidFill>
                      <a:prstDash val="solid"/>
                    </a:lnL>
                    <a:lnR w="28575">
                      <a:solidFill>
                        <a:srgbClr val="000000"/>
                      </a:solidFill>
                      <a:prstDash val="solid"/>
                    </a:lnR>
                    <a:lnB w="28575">
                      <a:solidFill>
                        <a:srgbClr val="000000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sp>
        <p:nvSpPr>
          <p:cNvPr id="17" name="object 17"/>
          <p:cNvSpPr txBox="1"/>
          <p:nvPr/>
        </p:nvSpPr>
        <p:spPr>
          <a:xfrm>
            <a:off x="624636" y="1068451"/>
            <a:ext cx="5247005" cy="87566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2661285" marR="5080" indent="-431800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Arial"/>
                <a:cs typeface="Arial"/>
              </a:rPr>
              <a:t>6ta.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Edición</a:t>
            </a:r>
            <a:r>
              <a:rPr sz="1200" b="1" spc="-10" dirty="0">
                <a:latin typeface="Arial"/>
                <a:cs typeface="Arial"/>
              </a:rPr>
              <a:t> Volumen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I</a:t>
            </a:r>
            <a:r>
              <a:rPr sz="1200" b="1" spc="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Enero</a:t>
            </a:r>
            <a:r>
              <a:rPr sz="1200" b="1" spc="-3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a</a:t>
            </a:r>
            <a:r>
              <a:rPr sz="1200" b="1" spc="-2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Julio</a:t>
            </a:r>
            <a:r>
              <a:rPr sz="1200" b="1" spc="-5" dirty="0">
                <a:latin typeface="Arial"/>
                <a:cs typeface="Arial"/>
              </a:rPr>
              <a:t> </a:t>
            </a:r>
            <a:r>
              <a:rPr sz="1200" b="1" spc="-20" dirty="0">
                <a:latin typeface="Arial"/>
                <a:cs typeface="Arial"/>
              </a:rPr>
              <a:t>2021 </a:t>
            </a:r>
            <a:r>
              <a:rPr sz="1200" b="1" dirty="0">
                <a:latin typeface="Arial"/>
                <a:cs typeface="Arial"/>
              </a:rPr>
              <a:t>Revista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Semestral-</a:t>
            </a:r>
            <a:r>
              <a:rPr sz="1200" b="1" spc="-40" dirty="0">
                <a:latin typeface="Arial"/>
                <a:cs typeface="Arial"/>
              </a:rPr>
              <a:t> </a:t>
            </a:r>
            <a:r>
              <a:rPr sz="1200" b="1" spc="-10" dirty="0">
                <a:latin typeface="Arial"/>
                <a:cs typeface="Arial"/>
              </a:rPr>
              <a:t>Venezuela</a:t>
            </a:r>
            <a:endParaRPr sz="12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990"/>
              </a:spcBef>
            </a:pPr>
            <a:endParaRPr sz="12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</a:pPr>
            <a:r>
              <a:rPr sz="1200" b="1" spc="-20" dirty="0">
                <a:latin typeface="Times New Roman"/>
                <a:cs typeface="Times New Roman"/>
              </a:rPr>
              <a:t>Tabla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3:</a:t>
            </a:r>
            <a:r>
              <a:rPr sz="1200" b="1" spc="-45" dirty="0">
                <a:latin typeface="Times New Roman"/>
                <a:cs typeface="Times New Roman"/>
              </a:rPr>
              <a:t> </a:t>
            </a:r>
            <a:r>
              <a:rPr sz="1200" b="1" spc="-20" dirty="0">
                <a:latin typeface="Times New Roman"/>
                <a:cs typeface="Times New Roman"/>
              </a:rPr>
              <a:t>Test</a:t>
            </a:r>
            <a:r>
              <a:rPr sz="1200" b="1" spc="-1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Bartlett</a:t>
            </a:r>
            <a:endParaRPr sz="1200">
              <a:latin typeface="Times New Roman"/>
              <a:cs typeface="Times New Roman"/>
            </a:endParaRPr>
          </a:p>
        </p:txBody>
      </p:sp>
      <p:graphicFrame>
        <p:nvGraphicFramePr>
          <p:cNvPr id="18" name="object 18"/>
          <p:cNvGraphicFramePr>
            <a:graphicFrameLocks noGrp="1"/>
          </p:cNvGraphicFramePr>
          <p:nvPr/>
        </p:nvGraphicFramePr>
        <p:xfrm>
          <a:off x="242239" y="4045584"/>
          <a:ext cx="6174104" cy="2769234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52463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4671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55753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55753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415925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557529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828675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623570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</a:tblGrid>
              <a:tr h="156845">
                <a:tc gridSpan="9">
                  <a:txBody>
                    <a:bodyPr/>
                    <a:lstStyle/>
                    <a:p>
                      <a:pPr marL="38100">
                        <a:lnSpc>
                          <a:spcPct val="100000"/>
                        </a:lnSpc>
                        <a:spcBef>
                          <a:spcPts val="55"/>
                        </a:spcBef>
                      </a:pPr>
                      <a:r>
                        <a:rPr sz="900" dirty="0">
                          <a:latin typeface="Times New Roman"/>
                          <a:cs typeface="Times New Roman"/>
                        </a:rPr>
                        <a:t>Variable</a:t>
                      </a:r>
                      <a:r>
                        <a:rPr sz="9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dependiente:</a:t>
                      </a:r>
                      <a:r>
                        <a:rPr sz="9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nota</a:t>
                      </a:r>
                      <a:r>
                        <a:rPr sz="9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definitiva</a:t>
                      </a:r>
                      <a:r>
                        <a:rPr sz="9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del</a:t>
                      </a:r>
                      <a:r>
                        <a:rPr sz="9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00" spc="-10" dirty="0">
                          <a:latin typeface="Times New Roman"/>
                          <a:cs typeface="Times New Roman"/>
                        </a:rPr>
                        <a:t>estudiante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698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F3FF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64184">
                <a:tc>
                  <a:txBody>
                    <a:bodyPr/>
                    <a:lstStyle/>
                    <a:p>
                      <a:pPr marL="38100">
                        <a:lnSpc>
                          <a:spcPts val="935"/>
                        </a:lnSpc>
                      </a:pPr>
                      <a:r>
                        <a:rPr sz="800" spc="-10" dirty="0">
                          <a:latin typeface="Times New Roman"/>
                          <a:cs typeface="Times New Roman"/>
                        </a:rPr>
                        <a:t>Origen</a:t>
                      </a: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F3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935"/>
                        </a:lnSpc>
                      </a:pPr>
                      <a:r>
                        <a:rPr sz="800" dirty="0">
                          <a:latin typeface="Times New Roman"/>
                          <a:cs typeface="Times New Roman"/>
                        </a:rPr>
                        <a:t>Suma</a:t>
                      </a:r>
                      <a:r>
                        <a:rPr sz="8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25" dirty="0">
                          <a:latin typeface="Times New Roman"/>
                          <a:cs typeface="Times New Roman"/>
                        </a:rPr>
                        <a:t>de</a:t>
                      </a:r>
                      <a:endParaRPr sz="800">
                        <a:latin typeface="Times New Roman"/>
                        <a:cs typeface="Times New Roman"/>
                      </a:endParaRPr>
                    </a:p>
                    <a:p>
                      <a:pPr marL="82550" marR="76200" algn="ctr">
                        <a:lnSpc>
                          <a:spcPct val="106200"/>
                        </a:lnSpc>
                        <a:spcBef>
                          <a:spcPts val="10"/>
                        </a:spcBef>
                      </a:pPr>
                      <a:r>
                        <a:rPr sz="800" spc="-10" dirty="0">
                          <a:latin typeface="Times New Roman"/>
                          <a:cs typeface="Times New Roman"/>
                        </a:rPr>
                        <a:t>cuadrados</a:t>
                      </a:r>
                      <a:r>
                        <a:rPr sz="800" spc="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20" dirty="0">
                          <a:latin typeface="Times New Roman"/>
                          <a:cs typeface="Times New Roman"/>
                        </a:rPr>
                        <a:t>tipo</a:t>
                      </a:r>
                      <a:r>
                        <a:rPr sz="800" spc="50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25" dirty="0">
                          <a:latin typeface="Times New Roman"/>
                          <a:cs typeface="Times New Roman"/>
                        </a:rPr>
                        <a:t>III</a:t>
                      </a: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F3FF"/>
                    </a:solidFill>
                  </a:tcPr>
                </a:tc>
                <a:tc>
                  <a:txBody>
                    <a:bodyPr/>
                    <a:lstStyle/>
                    <a:p>
                      <a:pPr marL="1270" algn="ctr">
                        <a:lnSpc>
                          <a:spcPts val="935"/>
                        </a:lnSpc>
                      </a:pPr>
                      <a:r>
                        <a:rPr sz="800" spc="-25" dirty="0">
                          <a:latin typeface="Times New Roman"/>
                          <a:cs typeface="Times New Roman"/>
                        </a:rPr>
                        <a:t>gl</a:t>
                      </a: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F3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935"/>
                        </a:lnSpc>
                      </a:pPr>
                      <a:r>
                        <a:rPr sz="800" spc="-10" dirty="0">
                          <a:latin typeface="Times New Roman"/>
                          <a:cs typeface="Times New Roman"/>
                        </a:rPr>
                        <a:t>Media</a:t>
                      </a:r>
                      <a:endParaRPr sz="800">
                        <a:latin typeface="Times New Roman"/>
                        <a:cs typeface="Times New Roman"/>
                      </a:endParaRPr>
                    </a:p>
                    <a:p>
                      <a:pPr marL="2540" algn="ctr">
                        <a:lnSpc>
                          <a:spcPct val="100000"/>
                        </a:lnSpc>
                        <a:spcBef>
                          <a:spcPts val="70"/>
                        </a:spcBef>
                      </a:pPr>
                      <a:r>
                        <a:rPr sz="800" spc="-10" dirty="0">
                          <a:latin typeface="Times New Roman"/>
                          <a:cs typeface="Times New Roman"/>
                        </a:rPr>
                        <a:t>cuadrática</a:t>
                      </a: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F3FF"/>
                    </a:solidFill>
                  </a:tcPr>
                </a:tc>
                <a:tc>
                  <a:txBody>
                    <a:bodyPr/>
                    <a:lstStyle/>
                    <a:p>
                      <a:pPr marL="1905" algn="ctr">
                        <a:lnSpc>
                          <a:spcPts val="935"/>
                        </a:lnSpc>
                      </a:pPr>
                      <a:r>
                        <a:rPr sz="800" spc="-50" dirty="0">
                          <a:latin typeface="Times New Roman"/>
                          <a:cs typeface="Times New Roman"/>
                        </a:rPr>
                        <a:t>F</a:t>
                      </a: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F3FF"/>
                    </a:solidFill>
                  </a:tcPr>
                </a:tc>
                <a:tc>
                  <a:txBody>
                    <a:bodyPr/>
                    <a:lstStyle/>
                    <a:p>
                      <a:pPr marL="127635">
                        <a:lnSpc>
                          <a:spcPts val="935"/>
                        </a:lnSpc>
                      </a:pPr>
                      <a:r>
                        <a:rPr sz="800" spc="-20" dirty="0">
                          <a:latin typeface="Times New Roman"/>
                          <a:cs typeface="Times New Roman"/>
                        </a:rPr>
                        <a:t>Sig.</a:t>
                      </a: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F3FF"/>
                    </a:solidFill>
                  </a:tcPr>
                </a:tc>
                <a:tc>
                  <a:txBody>
                    <a:bodyPr/>
                    <a:lstStyle/>
                    <a:p>
                      <a:pPr marL="3175" algn="ctr">
                        <a:lnSpc>
                          <a:spcPts val="935"/>
                        </a:lnSpc>
                      </a:pPr>
                      <a:r>
                        <a:rPr sz="800" dirty="0">
                          <a:latin typeface="Times New Roman"/>
                          <a:cs typeface="Times New Roman"/>
                        </a:rPr>
                        <a:t>Eta</a:t>
                      </a:r>
                      <a:r>
                        <a:rPr sz="8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25" dirty="0">
                          <a:latin typeface="Times New Roman"/>
                          <a:cs typeface="Times New Roman"/>
                        </a:rPr>
                        <a:t>al</a:t>
                      </a:r>
                      <a:endParaRPr sz="800">
                        <a:latin typeface="Times New Roman"/>
                        <a:cs typeface="Times New Roman"/>
                      </a:endParaRPr>
                    </a:p>
                    <a:p>
                      <a:pPr marL="92710" marR="82550" algn="ctr">
                        <a:lnSpc>
                          <a:spcPct val="106200"/>
                        </a:lnSpc>
                        <a:spcBef>
                          <a:spcPts val="10"/>
                        </a:spcBef>
                      </a:pPr>
                      <a:r>
                        <a:rPr sz="800" spc="-10" dirty="0">
                          <a:latin typeface="Times New Roman"/>
                          <a:cs typeface="Times New Roman"/>
                        </a:rPr>
                        <a:t>cuadrado</a:t>
                      </a:r>
                      <a:r>
                        <a:rPr sz="800" spc="50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10" dirty="0">
                          <a:latin typeface="Times New Roman"/>
                          <a:cs typeface="Times New Roman"/>
                        </a:rPr>
                        <a:t>parcial</a:t>
                      </a: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F3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935"/>
                        </a:lnSpc>
                      </a:pPr>
                      <a:r>
                        <a:rPr sz="800" dirty="0">
                          <a:latin typeface="Times New Roman"/>
                          <a:cs typeface="Times New Roman"/>
                        </a:rPr>
                        <a:t>Parámetro</a:t>
                      </a:r>
                      <a:r>
                        <a:rPr sz="8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dirty="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sz="8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25" dirty="0">
                          <a:latin typeface="Times New Roman"/>
                          <a:cs typeface="Times New Roman"/>
                        </a:rPr>
                        <a:t>no</a:t>
                      </a:r>
                      <a:endParaRPr sz="800">
                        <a:latin typeface="Times New Roman"/>
                        <a:cs typeface="Times New Roman"/>
                      </a:endParaRPr>
                    </a:p>
                    <a:p>
                      <a:pPr marL="187325" marR="180340" algn="ctr">
                        <a:lnSpc>
                          <a:spcPct val="106200"/>
                        </a:lnSpc>
                        <a:spcBef>
                          <a:spcPts val="10"/>
                        </a:spcBef>
                      </a:pPr>
                      <a:r>
                        <a:rPr sz="800" spc="-10" dirty="0">
                          <a:latin typeface="Times New Roman"/>
                          <a:cs typeface="Times New Roman"/>
                        </a:rPr>
                        <a:t>centralidad</a:t>
                      </a:r>
                      <a:r>
                        <a:rPr sz="800" spc="50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800" spc="-10" dirty="0">
                          <a:latin typeface="Times New Roman"/>
                          <a:cs typeface="Times New Roman"/>
                        </a:rPr>
                        <a:t>Parámetro</a:t>
                      </a: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F3FF"/>
                    </a:solidFill>
                  </a:tcPr>
                </a:tc>
                <a:tc>
                  <a:txBody>
                    <a:bodyPr/>
                    <a:lstStyle/>
                    <a:p>
                      <a:pPr marL="135890">
                        <a:lnSpc>
                          <a:spcPts val="935"/>
                        </a:lnSpc>
                      </a:pPr>
                      <a:r>
                        <a:rPr sz="800" spc="-10" dirty="0">
                          <a:latin typeface="Times New Roman"/>
                          <a:cs typeface="Times New Roman"/>
                        </a:rPr>
                        <a:t>Potencia</a:t>
                      </a:r>
                      <a:endParaRPr sz="800">
                        <a:latin typeface="Times New Roman"/>
                        <a:cs typeface="Times New Roman"/>
                      </a:endParaRPr>
                    </a:p>
                    <a:p>
                      <a:pPr marL="88265">
                        <a:lnSpc>
                          <a:spcPct val="100000"/>
                        </a:lnSpc>
                        <a:spcBef>
                          <a:spcPts val="70"/>
                        </a:spcBef>
                      </a:pPr>
                      <a:r>
                        <a:rPr sz="800" spc="-10" dirty="0">
                          <a:latin typeface="Times New Roman"/>
                          <a:cs typeface="Times New Roman"/>
                        </a:rPr>
                        <a:t>observada</a:t>
                      </a:r>
                      <a:r>
                        <a:rPr sz="750" spc="-15" baseline="27777" dirty="0">
                          <a:latin typeface="Times New Roman"/>
                          <a:cs typeface="Times New Roman"/>
                        </a:rPr>
                        <a:t>b</a:t>
                      </a:r>
                      <a:endParaRPr sz="750" baseline="27777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F3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50495">
                <a:tc>
                  <a:txBody>
                    <a:bodyPr/>
                    <a:lstStyle/>
                    <a:p>
                      <a:pPr marL="38100">
                        <a:lnSpc>
                          <a:spcPts val="1065"/>
                        </a:lnSpc>
                      </a:pPr>
                      <a:r>
                        <a:rPr sz="900" dirty="0">
                          <a:latin typeface="Times New Roman"/>
                          <a:cs typeface="Times New Roman"/>
                        </a:rPr>
                        <a:t>Modelo</a:t>
                      </a:r>
                      <a:r>
                        <a:rPr sz="900" spc="-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00" spc="-10" dirty="0">
                          <a:latin typeface="Times New Roman"/>
                          <a:cs typeface="Times New Roman"/>
                        </a:rPr>
                        <a:t>corregido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F3FF"/>
                    </a:solidFill>
                  </a:tcPr>
                </a:tc>
                <a:tc>
                  <a:txBody>
                    <a:bodyPr/>
                    <a:lstStyle/>
                    <a:p>
                      <a:pPr marR="30480" algn="r">
                        <a:lnSpc>
                          <a:spcPts val="1065"/>
                        </a:lnSpc>
                      </a:pPr>
                      <a:r>
                        <a:rPr sz="900" spc="-10" dirty="0">
                          <a:latin typeface="Times New Roman"/>
                          <a:cs typeface="Times New Roman"/>
                        </a:rPr>
                        <a:t>5,333</a:t>
                      </a:r>
                      <a:r>
                        <a:rPr sz="900" spc="-15" baseline="27777" dirty="0">
                          <a:latin typeface="Times New Roman"/>
                          <a:cs typeface="Times New Roman"/>
                        </a:rPr>
                        <a:t>a</a:t>
                      </a:r>
                      <a:endParaRPr sz="900" baseline="27777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F3FF"/>
                    </a:solidFill>
                  </a:tcPr>
                </a:tc>
                <a:tc>
                  <a:txBody>
                    <a:bodyPr/>
                    <a:lstStyle/>
                    <a:p>
                      <a:pPr marR="31115" algn="r">
                        <a:lnSpc>
                          <a:spcPts val="1065"/>
                        </a:lnSpc>
                      </a:pPr>
                      <a:r>
                        <a:rPr sz="900" spc="-25" dirty="0">
                          <a:latin typeface="Times New Roman"/>
                          <a:cs typeface="Times New Roman"/>
                        </a:rPr>
                        <a:t>11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F3FF"/>
                    </a:solidFill>
                  </a:tcPr>
                </a:tc>
                <a:tc>
                  <a:txBody>
                    <a:bodyPr/>
                    <a:lstStyle/>
                    <a:p>
                      <a:pPr marR="31750" algn="r">
                        <a:lnSpc>
                          <a:spcPts val="1065"/>
                        </a:lnSpc>
                      </a:pPr>
                      <a:r>
                        <a:rPr sz="900" spc="-20" dirty="0">
                          <a:latin typeface="Times New Roman"/>
                          <a:cs typeface="Times New Roman"/>
                        </a:rPr>
                        <a:t>,485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F3FF"/>
                    </a:solidFill>
                  </a:tcPr>
                </a:tc>
                <a:tc>
                  <a:txBody>
                    <a:bodyPr/>
                    <a:lstStyle/>
                    <a:p>
                      <a:pPr marR="31115" algn="r">
                        <a:lnSpc>
                          <a:spcPts val="1065"/>
                        </a:lnSpc>
                      </a:pPr>
                      <a:r>
                        <a:rPr sz="900" spc="-20" dirty="0">
                          <a:latin typeface="Times New Roman"/>
                          <a:cs typeface="Times New Roman"/>
                        </a:rPr>
                        <a:t>,291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F3FF"/>
                    </a:solidFill>
                  </a:tcPr>
                </a:tc>
                <a:tc>
                  <a:txBody>
                    <a:bodyPr/>
                    <a:lstStyle/>
                    <a:p>
                      <a:pPr marR="31115" algn="r">
                        <a:lnSpc>
                          <a:spcPts val="1065"/>
                        </a:lnSpc>
                      </a:pPr>
                      <a:r>
                        <a:rPr sz="900" spc="-20" dirty="0">
                          <a:latin typeface="Times New Roman"/>
                          <a:cs typeface="Times New Roman"/>
                        </a:rPr>
                        <a:t>,975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F3FF"/>
                    </a:solidFill>
                  </a:tcPr>
                </a:tc>
                <a:tc>
                  <a:txBody>
                    <a:bodyPr/>
                    <a:lstStyle/>
                    <a:p>
                      <a:pPr marR="31115" algn="r">
                        <a:lnSpc>
                          <a:spcPts val="1065"/>
                        </a:lnSpc>
                      </a:pPr>
                      <a:r>
                        <a:rPr sz="900" spc="-20" dirty="0">
                          <a:latin typeface="Times New Roman"/>
                          <a:cs typeface="Times New Roman"/>
                        </a:rPr>
                        <a:t>,211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F3FF"/>
                    </a:solidFill>
                  </a:tcPr>
                </a:tc>
                <a:tc>
                  <a:txBody>
                    <a:bodyPr/>
                    <a:lstStyle/>
                    <a:p>
                      <a:pPr marR="31115" algn="r">
                        <a:lnSpc>
                          <a:spcPts val="1065"/>
                        </a:lnSpc>
                      </a:pPr>
                      <a:r>
                        <a:rPr sz="900" spc="-10" dirty="0">
                          <a:latin typeface="Times New Roman"/>
                          <a:cs typeface="Times New Roman"/>
                        </a:rPr>
                        <a:t>3,200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F3FF"/>
                    </a:solidFill>
                  </a:tcPr>
                </a:tc>
                <a:tc>
                  <a:txBody>
                    <a:bodyPr/>
                    <a:lstStyle/>
                    <a:p>
                      <a:pPr marR="31750" algn="r">
                        <a:lnSpc>
                          <a:spcPts val="1065"/>
                        </a:lnSpc>
                      </a:pPr>
                      <a:r>
                        <a:rPr sz="900" spc="-20" dirty="0">
                          <a:latin typeface="Times New Roman"/>
                          <a:cs typeface="Times New Roman"/>
                        </a:rPr>
                        <a:t>,107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F3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57480">
                <a:tc>
                  <a:txBody>
                    <a:bodyPr/>
                    <a:lstStyle/>
                    <a:p>
                      <a:pPr marL="38100">
                        <a:lnSpc>
                          <a:spcPct val="100000"/>
                        </a:lnSpc>
                        <a:spcBef>
                          <a:spcPts val="10"/>
                        </a:spcBef>
                      </a:pPr>
                      <a:r>
                        <a:rPr sz="900" spc="-10" dirty="0">
                          <a:latin typeface="Times New Roman"/>
                          <a:cs typeface="Times New Roman"/>
                        </a:rPr>
                        <a:t>Intersección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127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F3FF"/>
                    </a:solidFill>
                  </a:tcPr>
                </a:tc>
                <a:tc>
                  <a:txBody>
                    <a:bodyPr/>
                    <a:lstStyle/>
                    <a:p>
                      <a:pPr marR="32384" algn="r">
                        <a:lnSpc>
                          <a:spcPct val="100000"/>
                        </a:lnSpc>
                        <a:spcBef>
                          <a:spcPts val="10"/>
                        </a:spcBef>
                      </a:pPr>
                      <a:r>
                        <a:rPr sz="900" spc="-10" dirty="0">
                          <a:latin typeface="Times New Roman"/>
                          <a:cs typeface="Times New Roman"/>
                        </a:rPr>
                        <a:t>522,667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127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F3FF"/>
                    </a:solidFill>
                  </a:tcPr>
                </a:tc>
                <a:tc>
                  <a:txBody>
                    <a:bodyPr/>
                    <a:lstStyle/>
                    <a:p>
                      <a:pPr marR="31115" algn="r">
                        <a:lnSpc>
                          <a:spcPct val="100000"/>
                        </a:lnSpc>
                        <a:spcBef>
                          <a:spcPts val="10"/>
                        </a:spcBef>
                      </a:pPr>
                      <a:r>
                        <a:rPr sz="900" spc="-50" dirty="0">
                          <a:latin typeface="Times New Roman"/>
                          <a:cs typeface="Times New Roman"/>
                        </a:rPr>
                        <a:t>1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127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F3FF"/>
                    </a:solidFill>
                  </a:tcPr>
                </a:tc>
                <a:tc>
                  <a:txBody>
                    <a:bodyPr/>
                    <a:lstStyle/>
                    <a:p>
                      <a:pPr marR="31750" algn="r">
                        <a:lnSpc>
                          <a:spcPct val="100000"/>
                        </a:lnSpc>
                        <a:spcBef>
                          <a:spcPts val="10"/>
                        </a:spcBef>
                      </a:pPr>
                      <a:r>
                        <a:rPr sz="900" spc="-10" dirty="0">
                          <a:latin typeface="Times New Roman"/>
                          <a:cs typeface="Times New Roman"/>
                        </a:rPr>
                        <a:t>522,667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127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F3FF"/>
                    </a:solidFill>
                  </a:tcPr>
                </a:tc>
                <a:tc>
                  <a:txBody>
                    <a:bodyPr/>
                    <a:lstStyle/>
                    <a:p>
                      <a:pPr marR="31750" algn="r">
                        <a:lnSpc>
                          <a:spcPct val="100000"/>
                        </a:lnSpc>
                        <a:spcBef>
                          <a:spcPts val="10"/>
                        </a:spcBef>
                      </a:pPr>
                      <a:r>
                        <a:rPr sz="900" spc="-10" dirty="0">
                          <a:latin typeface="Times New Roman"/>
                          <a:cs typeface="Times New Roman"/>
                        </a:rPr>
                        <a:t>313,600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127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F3FF"/>
                    </a:solidFill>
                  </a:tcPr>
                </a:tc>
                <a:tc>
                  <a:txBody>
                    <a:bodyPr/>
                    <a:lstStyle/>
                    <a:p>
                      <a:pPr marR="31115" algn="r">
                        <a:lnSpc>
                          <a:spcPct val="100000"/>
                        </a:lnSpc>
                        <a:spcBef>
                          <a:spcPts val="10"/>
                        </a:spcBef>
                      </a:pPr>
                      <a:r>
                        <a:rPr sz="900" spc="-20" dirty="0">
                          <a:latin typeface="Times New Roman"/>
                          <a:cs typeface="Times New Roman"/>
                        </a:rPr>
                        <a:t>,000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127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F3FF"/>
                    </a:solidFill>
                  </a:tcPr>
                </a:tc>
                <a:tc>
                  <a:txBody>
                    <a:bodyPr/>
                    <a:lstStyle/>
                    <a:p>
                      <a:pPr marR="31115" algn="r">
                        <a:lnSpc>
                          <a:spcPct val="100000"/>
                        </a:lnSpc>
                        <a:spcBef>
                          <a:spcPts val="10"/>
                        </a:spcBef>
                      </a:pPr>
                      <a:r>
                        <a:rPr sz="900" spc="-20" dirty="0">
                          <a:latin typeface="Times New Roman"/>
                          <a:cs typeface="Times New Roman"/>
                        </a:rPr>
                        <a:t>,963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127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F3FF"/>
                    </a:solidFill>
                  </a:tcPr>
                </a:tc>
                <a:tc>
                  <a:txBody>
                    <a:bodyPr/>
                    <a:lstStyle/>
                    <a:p>
                      <a:pPr marR="31115" algn="r">
                        <a:lnSpc>
                          <a:spcPct val="100000"/>
                        </a:lnSpc>
                        <a:spcBef>
                          <a:spcPts val="10"/>
                        </a:spcBef>
                      </a:pPr>
                      <a:r>
                        <a:rPr sz="900" spc="-10" dirty="0">
                          <a:latin typeface="Times New Roman"/>
                          <a:cs typeface="Times New Roman"/>
                        </a:rPr>
                        <a:t>313,600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127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F3FF"/>
                    </a:solidFill>
                  </a:tcPr>
                </a:tc>
                <a:tc>
                  <a:txBody>
                    <a:bodyPr/>
                    <a:lstStyle/>
                    <a:p>
                      <a:pPr marR="33020" algn="r">
                        <a:lnSpc>
                          <a:spcPct val="100000"/>
                        </a:lnSpc>
                        <a:spcBef>
                          <a:spcPts val="10"/>
                        </a:spcBef>
                      </a:pPr>
                      <a:r>
                        <a:rPr sz="900" spc="-10" dirty="0">
                          <a:latin typeface="Times New Roman"/>
                          <a:cs typeface="Times New Roman"/>
                        </a:rPr>
                        <a:t>1,000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127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F3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50495">
                <a:tc>
                  <a:txBody>
                    <a:bodyPr/>
                    <a:lstStyle/>
                    <a:p>
                      <a:pPr marL="38100">
                        <a:lnSpc>
                          <a:spcPts val="1065"/>
                        </a:lnSpc>
                      </a:pPr>
                      <a:r>
                        <a:rPr sz="900" spc="-10" dirty="0">
                          <a:latin typeface="Times New Roman"/>
                          <a:cs typeface="Times New Roman"/>
                        </a:rPr>
                        <a:t>Carrera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F3FF"/>
                    </a:solidFill>
                  </a:tcPr>
                </a:tc>
                <a:tc>
                  <a:txBody>
                    <a:bodyPr/>
                    <a:lstStyle/>
                    <a:p>
                      <a:pPr marR="32384" algn="r">
                        <a:lnSpc>
                          <a:spcPts val="1065"/>
                        </a:lnSpc>
                      </a:pPr>
                      <a:r>
                        <a:rPr sz="900" spc="-20" dirty="0">
                          <a:latin typeface="Times New Roman"/>
                          <a:cs typeface="Times New Roman"/>
                        </a:rPr>
                        <a:t>,000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F3FF"/>
                    </a:solidFill>
                  </a:tcPr>
                </a:tc>
                <a:tc>
                  <a:txBody>
                    <a:bodyPr/>
                    <a:lstStyle/>
                    <a:p>
                      <a:pPr marR="31115" algn="r">
                        <a:lnSpc>
                          <a:spcPts val="1065"/>
                        </a:lnSpc>
                      </a:pPr>
                      <a:r>
                        <a:rPr sz="900" spc="-50" dirty="0">
                          <a:latin typeface="Times New Roman"/>
                          <a:cs typeface="Times New Roman"/>
                        </a:rPr>
                        <a:t>1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F3FF"/>
                    </a:solidFill>
                  </a:tcPr>
                </a:tc>
                <a:tc>
                  <a:txBody>
                    <a:bodyPr/>
                    <a:lstStyle/>
                    <a:p>
                      <a:pPr marR="31750" algn="r">
                        <a:lnSpc>
                          <a:spcPts val="1065"/>
                        </a:lnSpc>
                      </a:pPr>
                      <a:r>
                        <a:rPr sz="900" spc="-20" dirty="0">
                          <a:latin typeface="Times New Roman"/>
                          <a:cs typeface="Times New Roman"/>
                        </a:rPr>
                        <a:t>,000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F3FF"/>
                    </a:solidFill>
                  </a:tcPr>
                </a:tc>
                <a:tc>
                  <a:txBody>
                    <a:bodyPr/>
                    <a:lstStyle/>
                    <a:p>
                      <a:pPr marR="31115" algn="r">
                        <a:lnSpc>
                          <a:spcPts val="1065"/>
                        </a:lnSpc>
                      </a:pPr>
                      <a:r>
                        <a:rPr sz="900" spc="-20" dirty="0">
                          <a:latin typeface="Times New Roman"/>
                          <a:cs typeface="Times New Roman"/>
                        </a:rPr>
                        <a:t>,000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F3FF"/>
                    </a:solidFill>
                  </a:tcPr>
                </a:tc>
                <a:tc>
                  <a:txBody>
                    <a:bodyPr/>
                    <a:lstStyle/>
                    <a:p>
                      <a:pPr marR="32384" algn="r">
                        <a:lnSpc>
                          <a:spcPts val="1065"/>
                        </a:lnSpc>
                      </a:pPr>
                      <a:r>
                        <a:rPr sz="900" spc="-10" dirty="0">
                          <a:latin typeface="Times New Roman"/>
                          <a:cs typeface="Times New Roman"/>
                        </a:rPr>
                        <a:t>1,000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F3FF"/>
                    </a:solidFill>
                  </a:tcPr>
                </a:tc>
                <a:tc>
                  <a:txBody>
                    <a:bodyPr/>
                    <a:lstStyle/>
                    <a:p>
                      <a:pPr marR="31115" algn="r">
                        <a:lnSpc>
                          <a:spcPts val="1065"/>
                        </a:lnSpc>
                      </a:pPr>
                      <a:r>
                        <a:rPr sz="900" spc="-20" dirty="0">
                          <a:latin typeface="Times New Roman"/>
                          <a:cs typeface="Times New Roman"/>
                        </a:rPr>
                        <a:t>,000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F3FF"/>
                    </a:solidFill>
                  </a:tcPr>
                </a:tc>
                <a:tc>
                  <a:txBody>
                    <a:bodyPr/>
                    <a:lstStyle/>
                    <a:p>
                      <a:pPr marR="31115" algn="r">
                        <a:lnSpc>
                          <a:spcPts val="1065"/>
                        </a:lnSpc>
                      </a:pPr>
                      <a:r>
                        <a:rPr sz="900" spc="-20" dirty="0">
                          <a:latin typeface="Times New Roman"/>
                          <a:cs typeface="Times New Roman"/>
                        </a:rPr>
                        <a:t>,000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F3FF"/>
                    </a:solidFill>
                  </a:tcPr>
                </a:tc>
                <a:tc>
                  <a:txBody>
                    <a:bodyPr/>
                    <a:lstStyle/>
                    <a:p>
                      <a:pPr marR="31750" algn="r">
                        <a:lnSpc>
                          <a:spcPts val="1065"/>
                        </a:lnSpc>
                      </a:pPr>
                      <a:r>
                        <a:rPr sz="900" spc="-20" dirty="0">
                          <a:latin typeface="Times New Roman"/>
                          <a:cs typeface="Times New Roman"/>
                        </a:rPr>
                        <a:t>,050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F3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56845">
                <a:tc>
                  <a:txBody>
                    <a:bodyPr/>
                    <a:lstStyle/>
                    <a:p>
                      <a:pPr marL="38100">
                        <a:lnSpc>
                          <a:spcPct val="100000"/>
                        </a:lnSpc>
                        <a:spcBef>
                          <a:spcPts val="10"/>
                        </a:spcBef>
                      </a:pPr>
                      <a:r>
                        <a:rPr sz="900" spc="-20" dirty="0">
                          <a:latin typeface="Times New Roman"/>
                          <a:cs typeface="Times New Roman"/>
                        </a:rPr>
                        <a:t>Sexo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127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F3FF"/>
                    </a:solidFill>
                  </a:tcPr>
                </a:tc>
                <a:tc>
                  <a:txBody>
                    <a:bodyPr/>
                    <a:lstStyle/>
                    <a:p>
                      <a:pPr marR="32384" algn="r">
                        <a:lnSpc>
                          <a:spcPct val="100000"/>
                        </a:lnSpc>
                        <a:spcBef>
                          <a:spcPts val="10"/>
                        </a:spcBef>
                      </a:pPr>
                      <a:r>
                        <a:rPr sz="900" spc="-20" dirty="0">
                          <a:latin typeface="Times New Roman"/>
                          <a:cs typeface="Times New Roman"/>
                        </a:rPr>
                        <a:t>,667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127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F3FF"/>
                    </a:solidFill>
                  </a:tcPr>
                </a:tc>
                <a:tc>
                  <a:txBody>
                    <a:bodyPr/>
                    <a:lstStyle/>
                    <a:p>
                      <a:pPr marR="31115" algn="r">
                        <a:lnSpc>
                          <a:spcPct val="100000"/>
                        </a:lnSpc>
                        <a:spcBef>
                          <a:spcPts val="10"/>
                        </a:spcBef>
                      </a:pPr>
                      <a:r>
                        <a:rPr sz="900" spc="-50" dirty="0">
                          <a:latin typeface="Times New Roman"/>
                          <a:cs typeface="Times New Roman"/>
                        </a:rPr>
                        <a:t>1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127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F3FF"/>
                    </a:solidFill>
                  </a:tcPr>
                </a:tc>
                <a:tc>
                  <a:txBody>
                    <a:bodyPr/>
                    <a:lstStyle/>
                    <a:p>
                      <a:pPr marR="31750" algn="r">
                        <a:lnSpc>
                          <a:spcPct val="100000"/>
                        </a:lnSpc>
                        <a:spcBef>
                          <a:spcPts val="10"/>
                        </a:spcBef>
                      </a:pPr>
                      <a:r>
                        <a:rPr sz="900" spc="-20" dirty="0">
                          <a:latin typeface="Times New Roman"/>
                          <a:cs typeface="Times New Roman"/>
                        </a:rPr>
                        <a:t>,667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127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F3FF"/>
                    </a:solidFill>
                  </a:tcPr>
                </a:tc>
                <a:tc>
                  <a:txBody>
                    <a:bodyPr/>
                    <a:lstStyle/>
                    <a:p>
                      <a:pPr marR="31115" algn="r">
                        <a:lnSpc>
                          <a:spcPct val="100000"/>
                        </a:lnSpc>
                        <a:spcBef>
                          <a:spcPts val="10"/>
                        </a:spcBef>
                      </a:pPr>
                      <a:r>
                        <a:rPr sz="900" spc="-20" dirty="0">
                          <a:latin typeface="Times New Roman"/>
                          <a:cs typeface="Times New Roman"/>
                        </a:rPr>
                        <a:t>,400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127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F3FF"/>
                    </a:solidFill>
                  </a:tcPr>
                </a:tc>
                <a:tc>
                  <a:txBody>
                    <a:bodyPr/>
                    <a:lstStyle/>
                    <a:p>
                      <a:pPr marR="31115" algn="r">
                        <a:lnSpc>
                          <a:spcPct val="100000"/>
                        </a:lnSpc>
                        <a:spcBef>
                          <a:spcPts val="10"/>
                        </a:spcBef>
                      </a:pPr>
                      <a:r>
                        <a:rPr sz="900" spc="-20" dirty="0">
                          <a:latin typeface="Times New Roman"/>
                          <a:cs typeface="Times New Roman"/>
                        </a:rPr>
                        <a:t>,539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127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F3FF"/>
                    </a:solidFill>
                  </a:tcPr>
                </a:tc>
                <a:tc>
                  <a:txBody>
                    <a:bodyPr/>
                    <a:lstStyle/>
                    <a:p>
                      <a:pPr marR="31115" algn="r">
                        <a:lnSpc>
                          <a:spcPct val="100000"/>
                        </a:lnSpc>
                        <a:spcBef>
                          <a:spcPts val="10"/>
                        </a:spcBef>
                      </a:pPr>
                      <a:r>
                        <a:rPr sz="900" spc="-20" dirty="0">
                          <a:latin typeface="Times New Roman"/>
                          <a:cs typeface="Times New Roman"/>
                        </a:rPr>
                        <a:t>,032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127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F3FF"/>
                    </a:solidFill>
                  </a:tcPr>
                </a:tc>
                <a:tc>
                  <a:txBody>
                    <a:bodyPr/>
                    <a:lstStyle/>
                    <a:p>
                      <a:pPr marR="31115" algn="r">
                        <a:lnSpc>
                          <a:spcPct val="100000"/>
                        </a:lnSpc>
                        <a:spcBef>
                          <a:spcPts val="10"/>
                        </a:spcBef>
                      </a:pPr>
                      <a:r>
                        <a:rPr sz="900" spc="-20" dirty="0">
                          <a:latin typeface="Times New Roman"/>
                          <a:cs typeface="Times New Roman"/>
                        </a:rPr>
                        <a:t>,400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127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F3FF"/>
                    </a:solidFill>
                  </a:tcPr>
                </a:tc>
                <a:tc>
                  <a:txBody>
                    <a:bodyPr/>
                    <a:lstStyle/>
                    <a:p>
                      <a:pPr marR="31750" algn="r">
                        <a:lnSpc>
                          <a:spcPct val="100000"/>
                        </a:lnSpc>
                        <a:spcBef>
                          <a:spcPts val="10"/>
                        </a:spcBef>
                      </a:pPr>
                      <a:r>
                        <a:rPr sz="900" spc="-20" dirty="0">
                          <a:latin typeface="Times New Roman"/>
                          <a:cs typeface="Times New Roman"/>
                        </a:rPr>
                        <a:t>,090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127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F3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50495">
                <a:tc>
                  <a:txBody>
                    <a:bodyPr/>
                    <a:lstStyle/>
                    <a:p>
                      <a:pPr marL="38100">
                        <a:lnSpc>
                          <a:spcPts val="1070"/>
                        </a:lnSpc>
                      </a:pPr>
                      <a:r>
                        <a:rPr sz="900" spc="-10" dirty="0">
                          <a:latin typeface="Times New Roman"/>
                          <a:cs typeface="Times New Roman"/>
                        </a:rPr>
                        <a:t>Docente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F3FF"/>
                    </a:solidFill>
                  </a:tcPr>
                </a:tc>
                <a:tc>
                  <a:txBody>
                    <a:bodyPr/>
                    <a:lstStyle/>
                    <a:p>
                      <a:pPr marR="32384" algn="r">
                        <a:lnSpc>
                          <a:spcPts val="1070"/>
                        </a:lnSpc>
                      </a:pPr>
                      <a:r>
                        <a:rPr sz="900" spc="-20" dirty="0">
                          <a:latin typeface="Times New Roman"/>
                          <a:cs typeface="Times New Roman"/>
                        </a:rPr>
                        <a:t>,333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F3FF"/>
                    </a:solidFill>
                  </a:tcPr>
                </a:tc>
                <a:tc>
                  <a:txBody>
                    <a:bodyPr/>
                    <a:lstStyle/>
                    <a:p>
                      <a:pPr marR="31115" algn="r">
                        <a:lnSpc>
                          <a:spcPts val="1070"/>
                        </a:lnSpc>
                      </a:pPr>
                      <a:r>
                        <a:rPr sz="900" spc="-50" dirty="0">
                          <a:latin typeface="Times New Roman"/>
                          <a:cs typeface="Times New Roman"/>
                        </a:rPr>
                        <a:t>2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F3FF"/>
                    </a:solidFill>
                  </a:tcPr>
                </a:tc>
                <a:tc>
                  <a:txBody>
                    <a:bodyPr/>
                    <a:lstStyle/>
                    <a:p>
                      <a:pPr marR="31750" algn="r">
                        <a:lnSpc>
                          <a:spcPts val="1070"/>
                        </a:lnSpc>
                      </a:pPr>
                      <a:r>
                        <a:rPr sz="900" spc="-20" dirty="0">
                          <a:latin typeface="Times New Roman"/>
                          <a:cs typeface="Times New Roman"/>
                        </a:rPr>
                        <a:t>,167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F3FF"/>
                    </a:solidFill>
                  </a:tcPr>
                </a:tc>
                <a:tc>
                  <a:txBody>
                    <a:bodyPr/>
                    <a:lstStyle/>
                    <a:p>
                      <a:pPr marR="31115" algn="r">
                        <a:lnSpc>
                          <a:spcPts val="1070"/>
                        </a:lnSpc>
                      </a:pPr>
                      <a:r>
                        <a:rPr sz="900" spc="-20" dirty="0">
                          <a:latin typeface="Times New Roman"/>
                          <a:cs typeface="Times New Roman"/>
                        </a:rPr>
                        <a:t>,100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F3FF"/>
                    </a:solidFill>
                  </a:tcPr>
                </a:tc>
                <a:tc>
                  <a:txBody>
                    <a:bodyPr/>
                    <a:lstStyle/>
                    <a:p>
                      <a:pPr marR="31115" algn="r">
                        <a:lnSpc>
                          <a:spcPts val="1070"/>
                        </a:lnSpc>
                      </a:pPr>
                      <a:r>
                        <a:rPr sz="900" spc="-20" dirty="0">
                          <a:latin typeface="Times New Roman"/>
                          <a:cs typeface="Times New Roman"/>
                        </a:rPr>
                        <a:t>,906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F3FF"/>
                    </a:solidFill>
                  </a:tcPr>
                </a:tc>
                <a:tc>
                  <a:txBody>
                    <a:bodyPr/>
                    <a:lstStyle/>
                    <a:p>
                      <a:pPr marR="31115" algn="r">
                        <a:lnSpc>
                          <a:spcPts val="1070"/>
                        </a:lnSpc>
                      </a:pPr>
                      <a:r>
                        <a:rPr sz="900" spc="-20" dirty="0">
                          <a:latin typeface="Times New Roman"/>
                          <a:cs typeface="Times New Roman"/>
                        </a:rPr>
                        <a:t>,016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F3FF"/>
                    </a:solidFill>
                  </a:tcPr>
                </a:tc>
                <a:tc>
                  <a:txBody>
                    <a:bodyPr/>
                    <a:lstStyle/>
                    <a:p>
                      <a:pPr marR="31115" algn="r">
                        <a:lnSpc>
                          <a:spcPts val="1070"/>
                        </a:lnSpc>
                      </a:pPr>
                      <a:r>
                        <a:rPr sz="900" spc="-20" dirty="0">
                          <a:latin typeface="Times New Roman"/>
                          <a:cs typeface="Times New Roman"/>
                        </a:rPr>
                        <a:t>,200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F3FF"/>
                    </a:solidFill>
                  </a:tcPr>
                </a:tc>
                <a:tc>
                  <a:txBody>
                    <a:bodyPr/>
                    <a:lstStyle/>
                    <a:p>
                      <a:pPr marR="31750" algn="r">
                        <a:lnSpc>
                          <a:spcPts val="1070"/>
                        </a:lnSpc>
                      </a:pPr>
                      <a:r>
                        <a:rPr sz="900" spc="-20" dirty="0">
                          <a:latin typeface="Times New Roman"/>
                          <a:cs typeface="Times New Roman"/>
                        </a:rPr>
                        <a:t>,062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F3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57480">
                <a:tc>
                  <a:txBody>
                    <a:bodyPr/>
                    <a:lstStyle/>
                    <a:p>
                      <a:pPr marL="38100">
                        <a:lnSpc>
                          <a:spcPct val="100000"/>
                        </a:lnSpc>
                        <a:spcBef>
                          <a:spcPts val="15"/>
                        </a:spcBef>
                      </a:pPr>
                      <a:r>
                        <a:rPr sz="900" dirty="0">
                          <a:latin typeface="Times New Roman"/>
                          <a:cs typeface="Times New Roman"/>
                        </a:rPr>
                        <a:t>Carrera</a:t>
                      </a:r>
                      <a:r>
                        <a:rPr sz="900" spc="-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sz="9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00" spc="-20" dirty="0">
                          <a:latin typeface="Times New Roman"/>
                          <a:cs typeface="Times New Roman"/>
                        </a:rPr>
                        <a:t>Sexo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190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F3FF"/>
                    </a:solidFill>
                  </a:tcPr>
                </a:tc>
                <a:tc>
                  <a:txBody>
                    <a:bodyPr/>
                    <a:lstStyle/>
                    <a:p>
                      <a:pPr marR="32384" algn="r">
                        <a:lnSpc>
                          <a:spcPct val="100000"/>
                        </a:lnSpc>
                        <a:spcBef>
                          <a:spcPts val="15"/>
                        </a:spcBef>
                      </a:pPr>
                      <a:r>
                        <a:rPr sz="900" spc="-20" dirty="0">
                          <a:latin typeface="Times New Roman"/>
                          <a:cs typeface="Times New Roman"/>
                        </a:rPr>
                        <a:t>,667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190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F3FF"/>
                    </a:solidFill>
                  </a:tcPr>
                </a:tc>
                <a:tc>
                  <a:txBody>
                    <a:bodyPr/>
                    <a:lstStyle/>
                    <a:p>
                      <a:pPr marR="31115" algn="r">
                        <a:lnSpc>
                          <a:spcPct val="100000"/>
                        </a:lnSpc>
                        <a:spcBef>
                          <a:spcPts val="15"/>
                        </a:spcBef>
                      </a:pPr>
                      <a:r>
                        <a:rPr sz="900" spc="-50" dirty="0">
                          <a:latin typeface="Times New Roman"/>
                          <a:cs typeface="Times New Roman"/>
                        </a:rPr>
                        <a:t>1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190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F3FF"/>
                    </a:solidFill>
                  </a:tcPr>
                </a:tc>
                <a:tc>
                  <a:txBody>
                    <a:bodyPr/>
                    <a:lstStyle/>
                    <a:p>
                      <a:pPr marR="31750" algn="r">
                        <a:lnSpc>
                          <a:spcPct val="100000"/>
                        </a:lnSpc>
                        <a:spcBef>
                          <a:spcPts val="15"/>
                        </a:spcBef>
                      </a:pPr>
                      <a:r>
                        <a:rPr sz="900" spc="-20" dirty="0">
                          <a:latin typeface="Times New Roman"/>
                          <a:cs typeface="Times New Roman"/>
                        </a:rPr>
                        <a:t>,667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190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F3FF"/>
                    </a:solidFill>
                  </a:tcPr>
                </a:tc>
                <a:tc>
                  <a:txBody>
                    <a:bodyPr/>
                    <a:lstStyle/>
                    <a:p>
                      <a:pPr marR="31115" algn="r">
                        <a:lnSpc>
                          <a:spcPct val="100000"/>
                        </a:lnSpc>
                        <a:spcBef>
                          <a:spcPts val="15"/>
                        </a:spcBef>
                      </a:pPr>
                      <a:r>
                        <a:rPr sz="900" spc="-20" dirty="0">
                          <a:latin typeface="Times New Roman"/>
                          <a:cs typeface="Times New Roman"/>
                        </a:rPr>
                        <a:t>,400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190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F3FF"/>
                    </a:solidFill>
                  </a:tcPr>
                </a:tc>
                <a:tc>
                  <a:txBody>
                    <a:bodyPr/>
                    <a:lstStyle/>
                    <a:p>
                      <a:pPr marR="31115" algn="r">
                        <a:lnSpc>
                          <a:spcPct val="100000"/>
                        </a:lnSpc>
                        <a:spcBef>
                          <a:spcPts val="15"/>
                        </a:spcBef>
                      </a:pPr>
                      <a:r>
                        <a:rPr sz="900" spc="-20" dirty="0">
                          <a:latin typeface="Times New Roman"/>
                          <a:cs typeface="Times New Roman"/>
                        </a:rPr>
                        <a:t>,539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190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F3FF"/>
                    </a:solidFill>
                  </a:tcPr>
                </a:tc>
                <a:tc>
                  <a:txBody>
                    <a:bodyPr/>
                    <a:lstStyle/>
                    <a:p>
                      <a:pPr marR="31115" algn="r">
                        <a:lnSpc>
                          <a:spcPct val="100000"/>
                        </a:lnSpc>
                        <a:spcBef>
                          <a:spcPts val="15"/>
                        </a:spcBef>
                      </a:pPr>
                      <a:r>
                        <a:rPr sz="900" spc="-20" dirty="0">
                          <a:latin typeface="Times New Roman"/>
                          <a:cs typeface="Times New Roman"/>
                        </a:rPr>
                        <a:t>,032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190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F3FF"/>
                    </a:solidFill>
                  </a:tcPr>
                </a:tc>
                <a:tc>
                  <a:txBody>
                    <a:bodyPr/>
                    <a:lstStyle/>
                    <a:p>
                      <a:pPr marR="31115" algn="r">
                        <a:lnSpc>
                          <a:spcPct val="100000"/>
                        </a:lnSpc>
                        <a:spcBef>
                          <a:spcPts val="15"/>
                        </a:spcBef>
                      </a:pPr>
                      <a:r>
                        <a:rPr sz="900" spc="-20" dirty="0">
                          <a:latin typeface="Times New Roman"/>
                          <a:cs typeface="Times New Roman"/>
                        </a:rPr>
                        <a:t>,400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190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F3FF"/>
                    </a:solidFill>
                  </a:tcPr>
                </a:tc>
                <a:tc>
                  <a:txBody>
                    <a:bodyPr/>
                    <a:lstStyle/>
                    <a:p>
                      <a:pPr marR="31750" algn="r">
                        <a:lnSpc>
                          <a:spcPct val="100000"/>
                        </a:lnSpc>
                        <a:spcBef>
                          <a:spcPts val="15"/>
                        </a:spcBef>
                      </a:pPr>
                      <a:r>
                        <a:rPr sz="900" spc="-20" dirty="0">
                          <a:latin typeface="Times New Roman"/>
                          <a:cs typeface="Times New Roman"/>
                        </a:rPr>
                        <a:t>,090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190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F3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50495">
                <a:tc>
                  <a:txBody>
                    <a:bodyPr/>
                    <a:lstStyle/>
                    <a:p>
                      <a:pPr marL="38100">
                        <a:lnSpc>
                          <a:spcPts val="1070"/>
                        </a:lnSpc>
                      </a:pPr>
                      <a:r>
                        <a:rPr sz="900" dirty="0">
                          <a:latin typeface="Times New Roman"/>
                          <a:cs typeface="Times New Roman"/>
                        </a:rPr>
                        <a:t>Carrera</a:t>
                      </a:r>
                      <a:r>
                        <a:rPr sz="900" spc="-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sz="9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00" spc="-10" dirty="0">
                          <a:latin typeface="Times New Roman"/>
                          <a:cs typeface="Times New Roman"/>
                        </a:rPr>
                        <a:t>Docente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F3FF"/>
                    </a:solidFill>
                  </a:tcPr>
                </a:tc>
                <a:tc>
                  <a:txBody>
                    <a:bodyPr/>
                    <a:lstStyle/>
                    <a:p>
                      <a:pPr marR="32384" algn="r">
                        <a:lnSpc>
                          <a:spcPts val="1070"/>
                        </a:lnSpc>
                      </a:pPr>
                      <a:r>
                        <a:rPr sz="900" spc="-10" dirty="0">
                          <a:latin typeface="Times New Roman"/>
                          <a:cs typeface="Times New Roman"/>
                        </a:rPr>
                        <a:t>1,000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F3FF"/>
                    </a:solidFill>
                  </a:tcPr>
                </a:tc>
                <a:tc>
                  <a:txBody>
                    <a:bodyPr/>
                    <a:lstStyle/>
                    <a:p>
                      <a:pPr marR="31115" algn="r">
                        <a:lnSpc>
                          <a:spcPts val="1070"/>
                        </a:lnSpc>
                      </a:pPr>
                      <a:r>
                        <a:rPr sz="900" spc="-50" dirty="0">
                          <a:latin typeface="Times New Roman"/>
                          <a:cs typeface="Times New Roman"/>
                        </a:rPr>
                        <a:t>2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F3FF"/>
                    </a:solidFill>
                  </a:tcPr>
                </a:tc>
                <a:tc>
                  <a:txBody>
                    <a:bodyPr/>
                    <a:lstStyle/>
                    <a:p>
                      <a:pPr marR="31750" algn="r">
                        <a:lnSpc>
                          <a:spcPts val="1070"/>
                        </a:lnSpc>
                      </a:pPr>
                      <a:r>
                        <a:rPr sz="900" spc="-20" dirty="0">
                          <a:latin typeface="Times New Roman"/>
                          <a:cs typeface="Times New Roman"/>
                        </a:rPr>
                        <a:t>,500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F3FF"/>
                    </a:solidFill>
                  </a:tcPr>
                </a:tc>
                <a:tc>
                  <a:txBody>
                    <a:bodyPr/>
                    <a:lstStyle/>
                    <a:p>
                      <a:pPr marR="31115" algn="r">
                        <a:lnSpc>
                          <a:spcPts val="1070"/>
                        </a:lnSpc>
                      </a:pPr>
                      <a:r>
                        <a:rPr sz="900" spc="-20" dirty="0">
                          <a:latin typeface="Times New Roman"/>
                          <a:cs typeface="Times New Roman"/>
                        </a:rPr>
                        <a:t>,300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F3FF"/>
                    </a:solidFill>
                  </a:tcPr>
                </a:tc>
                <a:tc>
                  <a:txBody>
                    <a:bodyPr/>
                    <a:lstStyle/>
                    <a:p>
                      <a:pPr marR="31115" algn="r">
                        <a:lnSpc>
                          <a:spcPts val="1070"/>
                        </a:lnSpc>
                      </a:pPr>
                      <a:r>
                        <a:rPr sz="900" spc="-20" dirty="0">
                          <a:latin typeface="Times New Roman"/>
                          <a:cs typeface="Times New Roman"/>
                        </a:rPr>
                        <a:t>,746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F3FF"/>
                    </a:solidFill>
                  </a:tcPr>
                </a:tc>
                <a:tc>
                  <a:txBody>
                    <a:bodyPr/>
                    <a:lstStyle/>
                    <a:p>
                      <a:pPr marR="31115" algn="r">
                        <a:lnSpc>
                          <a:spcPts val="1070"/>
                        </a:lnSpc>
                      </a:pPr>
                      <a:r>
                        <a:rPr sz="900" spc="-20" dirty="0">
                          <a:latin typeface="Times New Roman"/>
                          <a:cs typeface="Times New Roman"/>
                        </a:rPr>
                        <a:t>,048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F3FF"/>
                    </a:solidFill>
                  </a:tcPr>
                </a:tc>
                <a:tc>
                  <a:txBody>
                    <a:bodyPr/>
                    <a:lstStyle/>
                    <a:p>
                      <a:pPr marR="31115" algn="r">
                        <a:lnSpc>
                          <a:spcPts val="1070"/>
                        </a:lnSpc>
                      </a:pPr>
                      <a:r>
                        <a:rPr sz="900" spc="-20" dirty="0">
                          <a:latin typeface="Times New Roman"/>
                          <a:cs typeface="Times New Roman"/>
                        </a:rPr>
                        <a:t>,600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F3FF"/>
                    </a:solidFill>
                  </a:tcPr>
                </a:tc>
                <a:tc>
                  <a:txBody>
                    <a:bodyPr/>
                    <a:lstStyle/>
                    <a:p>
                      <a:pPr marR="31750" algn="r">
                        <a:lnSpc>
                          <a:spcPts val="1070"/>
                        </a:lnSpc>
                      </a:pPr>
                      <a:r>
                        <a:rPr sz="900" spc="-20" dirty="0">
                          <a:latin typeface="Times New Roman"/>
                          <a:cs typeface="Times New Roman"/>
                        </a:rPr>
                        <a:t>,087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F3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50495">
                <a:tc>
                  <a:txBody>
                    <a:bodyPr/>
                    <a:lstStyle/>
                    <a:p>
                      <a:pPr marL="38100">
                        <a:lnSpc>
                          <a:spcPts val="1070"/>
                        </a:lnSpc>
                      </a:pPr>
                      <a:r>
                        <a:rPr sz="900" dirty="0">
                          <a:latin typeface="Times New Roman"/>
                          <a:cs typeface="Times New Roman"/>
                        </a:rPr>
                        <a:t>Sexo</a:t>
                      </a:r>
                      <a:r>
                        <a:rPr sz="900" spc="-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sz="900" spc="-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00" spc="-10" dirty="0">
                          <a:latin typeface="Times New Roman"/>
                          <a:cs typeface="Times New Roman"/>
                        </a:rPr>
                        <a:t>Docente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F3FF"/>
                    </a:solidFill>
                  </a:tcPr>
                </a:tc>
                <a:tc>
                  <a:txBody>
                    <a:bodyPr/>
                    <a:lstStyle/>
                    <a:p>
                      <a:pPr marR="32384" algn="r">
                        <a:lnSpc>
                          <a:spcPts val="1070"/>
                        </a:lnSpc>
                      </a:pPr>
                      <a:r>
                        <a:rPr sz="900" spc="-10" dirty="0">
                          <a:latin typeface="Times New Roman"/>
                          <a:cs typeface="Times New Roman"/>
                        </a:rPr>
                        <a:t>2,333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F3FF"/>
                    </a:solidFill>
                  </a:tcPr>
                </a:tc>
                <a:tc>
                  <a:txBody>
                    <a:bodyPr/>
                    <a:lstStyle/>
                    <a:p>
                      <a:pPr marR="31115" algn="r">
                        <a:lnSpc>
                          <a:spcPts val="1070"/>
                        </a:lnSpc>
                      </a:pPr>
                      <a:r>
                        <a:rPr sz="900" spc="-50" dirty="0">
                          <a:latin typeface="Times New Roman"/>
                          <a:cs typeface="Times New Roman"/>
                        </a:rPr>
                        <a:t>2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F3FF"/>
                    </a:solidFill>
                  </a:tcPr>
                </a:tc>
                <a:tc>
                  <a:txBody>
                    <a:bodyPr/>
                    <a:lstStyle/>
                    <a:p>
                      <a:pPr marR="31750" algn="r">
                        <a:lnSpc>
                          <a:spcPts val="1070"/>
                        </a:lnSpc>
                      </a:pPr>
                      <a:r>
                        <a:rPr sz="900" spc="-10" dirty="0">
                          <a:latin typeface="Times New Roman"/>
                          <a:cs typeface="Times New Roman"/>
                        </a:rPr>
                        <a:t>1,167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F3FF"/>
                    </a:solidFill>
                  </a:tcPr>
                </a:tc>
                <a:tc>
                  <a:txBody>
                    <a:bodyPr/>
                    <a:lstStyle/>
                    <a:p>
                      <a:pPr marR="31115" algn="r">
                        <a:lnSpc>
                          <a:spcPts val="1070"/>
                        </a:lnSpc>
                      </a:pPr>
                      <a:r>
                        <a:rPr sz="900" spc="-20" dirty="0">
                          <a:latin typeface="Times New Roman"/>
                          <a:cs typeface="Times New Roman"/>
                        </a:rPr>
                        <a:t>,700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F3FF"/>
                    </a:solidFill>
                  </a:tcPr>
                </a:tc>
                <a:tc>
                  <a:txBody>
                    <a:bodyPr/>
                    <a:lstStyle/>
                    <a:p>
                      <a:pPr marR="31115" algn="r">
                        <a:lnSpc>
                          <a:spcPts val="1070"/>
                        </a:lnSpc>
                      </a:pPr>
                      <a:r>
                        <a:rPr sz="900" spc="-20" dirty="0">
                          <a:latin typeface="Times New Roman"/>
                          <a:cs typeface="Times New Roman"/>
                        </a:rPr>
                        <a:t>,516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F3FF"/>
                    </a:solidFill>
                  </a:tcPr>
                </a:tc>
                <a:tc>
                  <a:txBody>
                    <a:bodyPr/>
                    <a:lstStyle/>
                    <a:p>
                      <a:pPr marR="31115" algn="r">
                        <a:lnSpc>
                          <a:spcPts val="1070"/>
                        </a:lnSpc>
                      </a:pPr>
                      <a:r>
                        <a:rPr sz="900" spc="-20" dirty="0">
                          <a:latin typeface="Times New Roman"/>
                          <a:cs typeface="Times New Roman"/>
                        </a:rPr>
                        <a:t>,104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F3FF"/>
                    </a:solidFill>
                  </a:tcPr>
                </a:tc>
                <a:tc>
                  <a:txBody>
                    <a:bodyPr/>
                    <a:lstStyle/>
                    <a:p>
                      <a:pPr marR="31115" algn="r">
                        <a:lnSpc>
                          <a:spcPts val="1070"/>
                        </a:lnSpc>
                      </a:pPr>
                      <a:r>
                        <a:rPr sz="900" spc="-10" dirty="0">
                          <a:latin typeface="Times New Roman"/>
                          <a:cs typeface="Times New Roman"/>
                        </a:rPr>
                        <a:t>1,400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F3FF"/>
                    </a:solidFill>
                  </a:tcPr>
                </a:tc>
                <a:tc>
                  <a:txBody>
                    <a:bodyPr/>
                    <a:lstStyle/>
                    <a:p>
                      <a:pPr marR="31750" algn="r">
                        <a:lnSpc>
                          <a:spcPts val="1070"/>
                        </a:lnSpc>
                      </a:pPr>
                      <a:r>
                        <a:rPr sz="900" spc="-20" dirty="0">
                          <a:latin typeface="Times New Roman"/>
                          <a:cs typeface="Times New Roman"/>
                        </a:rPr>
                        <a:t>,141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F3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57480">
                <a:tc>
                  <a:txBody>
                    <a:bodyPr/>
                    <a:lstStyle/>
                    <a:p>
                      <a:pPr marL="38100">
                        <a:lnSpc>
                          <a:spcPct val="100000"/>
                        </a:lnSpc>
                        <a:spcBef>
                          <a:spcPts val="15"/>
                        </a:spcBef>
                      </a:pPr>
                      <a:r>
                        <a:rPr sz="900" dirty="0">
                          <a:latin typeface="Times New Roman"/>
                          <a:cs typeface="Times New Roman"/>
                        </a:rPr>
                        <a:t>Carrera</a:t>
                      </a:r>
                      <a:r>
                        <a:rPr sz="900" spc="-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sz="9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Sexo</a:t>
                      </a:r>
                      <a:r>
                        <a:rPr sz="900" spc="-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*</a:t>
                      </a:r>
                      <a:r>
                        <a:rPr sz="9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00" spc="-10" dirty="0">
                          <a:latin typeface="Times New Roman"/>
                          <a:cs typeface="Times New Roman"/>
                        </a:rPr>
                        <a:t>Docente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190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F3FF"/>
                    </a:solidFill>
                  </a:tcPr>
                </a:tc>
                <a:tc>
                  <a:txBody>
                    <a:bodyPr/>
                    <a:lstStyle/>
                    <a:p>
                      <a:pPr marR="32384" algn="r">
                        <a:lnSpc>
                          <a:spcPct val="100000"/>
                        </a:lnSpc>
                        <a:spcBef>
                          <a:spcPts val="15"/>
                        </a:spcBef>
                      </a:pPr>
                      <a:r>
                        <a:rPr sz="900" spc="-20" dirty="0">
                          <a:latin typeface="Times New Roman"/>
                          <a:cs typeface="Times New Roman"/>
                        </a:rPr>
                        <a:t>,333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190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F3FF"/>
                    </a:solidFill>
                  </a:tcPr>
                </a:tc>
                <a:tc>
                  <a:txBody>
                    <a:bodyPr/>
                    <a:lstStyle/>
                    <a:p>
                      <a:pPr marR="31115" algn="r">
                        <a:lnSpc>
                          <a:spcPct val="100000"/>
                        </a:lnSpc>
                        <a:spcBef>
                          <a:spcPts val="15"/>
                        </a:spcBef>
                      </a:pPr>
                      <a:r>
                        <a:rPr sz="900" spc="-50" dirty="0">
                          <a:latin typeface="Times New Roman"/>
                          <a:cs typeface="Times New Roman"/>
                        </a:rPr>
                        <a:t>2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190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F3FF"/>
                    </a:solidFill>
                  </a:tcPr>
                </a:tc>
                <a:tc>
                  <a:txBody>
                    <a:bodyPr/>
                    <a:lstStyle/>
                    <a:p>
                      <a:pPr marR="31750" algn="r">
                        <a:lnSpc>
                          <a:spcPct val="100000"/>
                        </a:lnSpc>
                        <a:spcBef>
                          <a:spcPts val="15"/>
                        </a:spcBef>
                      </a:pPr>
                      <a:r>
                        <a:rPr sz="900" spc="-20" dirty="0">
                          <a:latin typeface="Times New Roman"/>
                          <a:cs typeface="Times New Roman"/>
                        </a:rPr>
                        <a:t>,167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190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F3FF"/>
                    </a:solidFill>
                  </a:tcPr>
                </a:tc>
                <a:tc>
                  <a:txBody>
                    <a:bodyPr/>
                    <a:lstStyle/>
                    <a:p>
                      <a:pPr marR="31115" algn="r">
                        <a:lnSpc>
                          <a:spcPct val="100000"/>
                        </a:lnSpc>
                        <a:spcBef>
                          <a:spcPts val="15"/>
                        </a:spcBef>
                      </a:pPr>
                      <a:r>
                        <a:rPr sz="900" spc="-20" dirty="0">
                          <a:latin typeface="Times New Roman"/>
                          <a:cs typeface="Times New Roman"/>
                        </a:rPr>
                        <a:t>,100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190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F3FF"/>
                    </a:solidFill>
                  </a:tcPr>
                </a:tc>
                <a:tc>
                  <a:txBody>
                    <a:bodyPr/>
                    <a:lstStyle/>
                    <a:p>
                      <a:pPr marR="31115" algn="r">
                        <a:lnSpc>
                          <a:spcPct val="100000"/>
                        </a:lnSpc>
                        <a:spcBef>
                          <a:spcPts val="15"/>
                        </a:spcBef>
                      </a:pPr>
                      <a:r>
                        <a:rPr sz="900" spc="-20" dirty="0">
                          <a:latin typeface="Times New Roman"/>
                          <a:cs typeface="Times New Roman"/>
                        </a:rPr>
                        <a:t>,906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190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F3FF"/>
                    </a:solidFill>
                  </a:tcPr>
                </a:tc>
                <a:tc>
                  <a:txBody>
                    <a:bodyPr/>
                    <a:lstStyle/>
                    <a:p>
                      <a:pPr marR="31115" algn="r">
                        <a:lnSpc>
                          <a:spcPct val="100000"/>
                        </a:lnSpc>
                        <a:spcBef>
                          <a:spcPts val="15"/>
                        </a:spcBef>
                      </a:pPr>
                      <a:r>
                        <a:rPr sz="900" spc="-20" dirty="0">
                          <a:latin typeface="Times New Roman"/>
                          <a:cs typeface="Times New Roman"/>
                        </a:rPr>
                        <a:t>,016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190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F3FF"/>
                    </a:solidFill>
                  </a:tcPr>
                </a:tc>
                <a:tc>
                  <a:txBody>
                    <a:bodyPr/>
                    <a:lstStyle/>
                    <a:p>
                      <a:pPr marR="31115" algn="r">
                        <a:lnSpc>
                          <a:spcPct val="100000"/>
                        </a:lnSpc>
                        <a:spcBef>
                          <a:spcPts val="15"/>
                        </a:spcBef>
                      </a:pPr>
                      <a:r>
                        <a:rPr sz="900" spc="-20" dirty="0">
                          <a:latin typeface="Times New Roman"/>
                          <a:cs typeface="Times New Roman"/>
                        </a:rPr>
                        <a:t>,200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190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F3FF"/>
                    </a:solidFill>
                  </a:tcPr>
                </a:tc>
                <a:tc>
                  <a:txBody>
                    <a:bodyPr/>
                    <a:lstStyle/>
                    <a:p>
                      <a:pPr marR="31750" algn="r">
                        <a:lnSpc>
                          <a:spcPct val="100000"/>
                        </a:lnSpc>
                        <a:spcBef>
                          <a:spcPts val="15"/>
                        </a:spcBef>
                      </a:pPr>
                      <a:r>
                        <a:rPr sz="900" spc="-20" dirty="0">
                          <a:latin typeface="Times New Roman"/>
                          <a:cs typeface="Times New Roman"/>
                        </a:rPr>
                        <a:t>,062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190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F3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50495">
                <a:tc>
                  <a:txBody>
                    <a:bodyPr/>
                    <a:lstStyle/>
                    <a:p>
                      <a:pPr marL="38100">
                        <a:lnSpc>
                          <a:spcPts val="1070"/>
                        </a:lnSpc>
                      </a:pPr>
                      <a:r>
                        <a:rPr sz="900" spc="-10" dirty="0">
                          <a:latin typeface="Times New Roman"/>
                          <a:cs typeface="Times New Roman"/>
                        </a:rPr>
                        <a:t>Error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F3FF"/>
                    </a:solidFill>
                  </a:tcPr>
                </a:tc>
                <a:tc>
                  <a:txBody>
                    <a:bodyPr/>
                    <a:lstStyle/>
                    <a:p>
                      <a:pPr marR="32384" algn="r">
                        <a:lnSpc>
                          <a:spcPts val="1070"/>
                        </a:lnSpc>
                      </a:pPr>
                      <a:r>
                        <a:rPr sz="900" spc="-10" dirty="0">
                          <a:latin typeface="Times New Roman"/>
                          <a:cs typeface="Times New Roman"/>
                        </a:rPr>
                        <a:t>20,000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F3FF"/>
                    </a:solidFill>
                  </a:tcPr>
                </a:tc>
                <a:tc>
                  <a:txBody>
                    <a:bodyPr/>
                    <a:lstStyle/>
                    <a:p>
                      <a:pPr marR="31115" algn="r">
                        <a:lnSpc>
                          <a:spcPts val="1070"/>
                        </a:lnSpc>
                      </a:pPr>
                      <a:r>
                        <a:rPr sz="900" spc="-25" dirty="0">
                          <a:latin typeface="Times New Roman"/>
                          <a:cs typeface="Times New Roman"/>
                        </a:rPr>
                        <a:t>12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F3FF"/>
                    </a:solidFill>
                  </a:tcPr>
                </a:tc>
                <a:tc>
                  <a:txBody>
                    <a:bodyPr/>
                    <a:lstStyle/>
                    <a:p>
                      <a:pPr marR="31750" algn="r">
                        <a:lnSpc>
                          <a:spcPts val="1070"/>
                        </a:lnSpc>
                      </a:pPr>
                      <a:r>
                        <a:rPr sz="900" spc="-10" dirty="0">
                          <a:latin typeface="Times New Roman"/>
                          <a:cs typeface="Times New Roman"/>
                        </a:rPr>
                        <a:t>1,667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F3FF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F3FF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F3FF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F3FF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F3FF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F3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57480">
                <a:tc>
                  <a:txBody>
                    <a:bodyPr/>
                    <a:lstStyle/>
                    <a:p>
                      <a:pPr marL="38100">
                        <a:lnSpc>
                          <a:spcPct val="100000"/>
                        </a:lnSpc>
                        <a:spcBef>
                          <a:spcPts val="15"/>
                        </a:spcBef>
                      </a:pPr>
                      <a:r>
                        <a:rPr sz="900" spc="-10" dirty="0">
                          <a:latin typeface="Times New Roman"/>
                          <a:cs typeface="Times New Roman"/>
                        </a:rPr>
                        <a:t>Total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190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F3FF"/>
                    </a:solidFill>
                  </a:tcPr>
                </a:tc>
                <a:tc>
                  <a:txBody>
                    <a:bodyPr/>
                    <a:lstStyle/>
                    <a:p>
                      <a:pPr marR="32384" algn="r">
                        <a:lnSpc>
                          <a:spcPct val="100000"/>
                        </a:lnSpc>
                        <a:spcBef>
                          <a:spcPts val="15"/>
                        </a:spcBef>
                      </a:pPr>
                      <a:r>
                        <a:rPr sz="900" spc="-10" dirty="0">
                          <a:latin typeface="Times New Roman"/>
                          <a:cs typeface="Times New Roman"/>
                        </a:rPr>
                        <a:t>548,000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190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F3FF"/>
                    </a:solidFill>
                  </a:tcPr>
                </a:tc>
                <a:tc>
                  <a:txBody>
                    <a:bodyPr/>
                    <a:lstStyle/>
                    <a:p>
                      <a:pPr marR="31115" algn="r">
                        <a:lnSpc>
                          <a:spcPct val="100000"/>
                        </a:lnSpc>
                        <a:spcBef>
                          <a:spcPts val="15"/>
                        </a:spcBef>
                      </a:pPr>
                      <a:r>
                        <a:rPr sz="900" spc="-25" dirty="0">
                          <a:latin typeface="Times New Roman"/>
                          <a:cs typeface="Times New Roman"/>
                        </a:rPr>
                        <a:t>24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190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F3FF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F3FF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F3FF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F3FF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F3FF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F3FF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F3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150495">
                <a:tc>
                  <a:txBody>
                    <a:bodyPr/>
                    <a:lstStyle/>
                    <a:p>
                      <a:pPr marL="38100">
                        <a:lnSpc>
                          <a:spcPts val="1070"/>
                        </a:lnSpc>
                      </a:pPr>
                      <a:r>
                        <a:rPr sz="900" dirty="0">
                          <a:latin typeface="Times New Roman"/>
                          <a:cs typeface="Times New Roman"/>
                        </a:rPr>
                        <a:t>Total</a:t>
                      </a:r>
                      <a:r>
                        <a:rPr sz="9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00" spc="-10" dirty="0">
                          <a:latin typeface="Times New Roman"/>
                          <a:cs typeface="Times New Roman"/>
                        </a:rPr>
                        <a:t>corregida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F3FF"/>
                    </a:solidFill>
                  </a:tcPr>
                </a:tc>
                <a:tc>
                  <a:txBody>
                    <a:bodyPr/>
                    <a:lstStyle/>
                    <a:p>
                      <a:pPr marR="32384" algn="r">
                        <a:lnSpc>
                          <a:spcPts val="1070"/>
                        </a:lnSpc>
                      </a:pPr>
                      <a:r>
                        <a:rPr sz="900" spc="-10" dirty="0">
                          <a:latin typeface="Times New Roman"/>
                          <a:cs typeface="Times New Roman"/>
                        </a:rPr>
                        <a:t>25,333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F3FF"/>
                    </a:solidFill>
                  </a:tcPr>
                </a:tc>
                <a:tc>
                  <a:txBody>
                    <a:bodyPr/>
                    <a:lstStyle/>
                    <a:p>
                      <a:pPr marR="31115" algn="r">
                        <a:lnSpc>
                          <a:spcPts val="1070"/>
                        </a:lnSpc>
                      </a:pPr>
                      <a:r>
                        <a:rPr sz="900" spc="-25" dirty="0">
                          <a:latin typeface="Times New Roman"/>
                          <a:cs typeface="Times New Roman"/>
                        </a:rPr>
                        <a:t>23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F3FF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F3FF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F3FF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F3FF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F3FF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F3FF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F3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157480">
                <a:tc gridSpan="9">
                  <a:txBody>
                    <a:bodyPr/>
                    <a:lstStyle/>
                    <a:p>
                      <a:pPr marL="38100">
                        <a:lnSpc>
                          <a:spcPts val="1055"/>
                        </a:lnSpc>
                      </a:pPr>
                      <a:r>
                        <a:rPr sz="900" dirty="0">
                          <a:latin typeface="Times New Roman"/>
                          <a:cs typeface="Times New Roman"/>
                        </a:rPr>
                        <a:t>a.</a:t>
                      </a:r>
                      <a:r>
                        <a:rPr sz="900" spc="-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R</a:t>
                      </a:r>
                      <a:r>
                        <a:rPr sz="900" spc="-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cuadrado</a:t>
                      </a:r>
                      <a:r>
                        <a:rPr sz="9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= ,211</a:t>
                      </a:r>
                      <a:r>
                        <a:rPr sz="9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(R</a:t>
                      </a:r>
                      <a:r>
                        <a:rPr sz="900" spc="-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cuadrado</a:t>
                      </a:r>
                      <a:r>
                        <a:rPr sz="9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corregida</a:t>
                      </a:r>
                      <a:r>
                        <a:rPr sz="900" spc="-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=</a:t>
                      </a:r>
                      <a:r>
                        <a:rPr sz="900" spc="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00" spc="-10" dirty="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sz="900" spc="-20" dirty="0">
                          <a:latin typeface="Times New Roman"/>
                          <a:cs typeface="Times New Roman"/>
                        </a:rPr>
                        <a:t>,513)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F3FF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150495">
                <a:tc gridSpan="9">
                  <a:txBody>
                    <a:bodyPr/>
                    <a:lstStyle/>
                    <a:p>
                      <a:pPr marL="38100">
                        <a:lnSpc>
                          <a:spcPts val="1055"/>
                        </a:lnSpc>
                      </a:pPr>
                      <a:r>
                        <a:rPr sz="900" dirty="0">
                          <a:latin typeface="Times New Roman"/>
                          <a:cs typeface="Times New Roman"/>
                        </a:rPr>
                        <a:t>b.</a:t>
                      </a:r>
                      <a:r>
                        <a:rPr sz="9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Calculado</a:t>
                      </a:r>
                      <a:r>
                        <a:rPr sz="9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con</a:t>
                      </a:r>
                      <a:r>
                        <a:rPr sz="9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alfa</a:t>
                      </a:r>
                      <a:r>
                        <a:rPr sz="900" spc="-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900" dirty="0">
                          <a:latin typeface="Times New Roman"/>
                          <a:cs typeface="Times New Roman"/>
                        </a:rPr>
                        <a:t>= </a:t>
                      </a:r>
                      <a:r>
                        <a:rPr sz="900" spc="-25" dirty="0">
                          <a:latin typeface="Times New Roman"/>
                          <a:cs typeface="Times New Roman"/>
                        </a:rPr>
                        <a:t>,05</a:t>
                      </a: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F3FF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</a:tbl>
          </a:graphicData>
        </a:graphic>
      </p:graphicFrame>
      <p:sp>
        <p:nvSpPr>
          <p:cNvPr id="19" name="object 19"/>
          <p:cNvSpPr txBox="1"/>
          <p:nvPr/>
        </p:nvSpPr>
        <p:spPr>
          <a:xfrm>
            <a:off x="278688" y="2850641"/>
            <a:ext cx="6270625" cy="11353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75285" marR="5080" indent="-363220" algn="just">
              <a:lnSpc>
                <a:spcPct val="100000"/>
              </a:lnSpc>
              <a:spcBef>
                <a:spcPts val="100"/>
              </a:spcBef>
            </a:pP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-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continuación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presentará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tabla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Anova,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permite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mediante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suma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cuadrados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realizar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diseño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experimento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observar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interacción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entre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factores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finales</a:t>
            </a:r>
            <a:r>
              <a:rPr sz="1200" spc="3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intervienen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nota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final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estudiante,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indagar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establecer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son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significativos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esos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factores.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20"/>
              </a:spcBef>
            </a:pPr>
            <a:endParaRPr sz="1200">
              <a:latin typeface="Times New Roman"/>
              <a:cs typeface="Times New Roman"/>
            </a:endParaRPr>
          </a:p>
          <a:p>
            <a:pPr marL="99695" algn="ctr">
              <a:lnSpc>
                <a:spcPct val="100000"/>
              </a:lnSpc>
            </a:pPr>
            <a:r>
              <a:rPr sz="1200" b="1" dirty="0">
                <a:latin typeface="Times New Roman"/>
                <a:cs typeface="Times New Roman"/>
              </a:rPr>
              <a:t>Pruebas de</a:t>
            </a:r>
            <a:r>
              <a:rPr sz="1200" b="1" spc="-1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los</a:t>
            </a:r>
            <a:r>
              <a:rPr sz="1200" b="1" spc="-1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efectos </a:t>
            </a:r>
            <a:r>
              <a:rPr sz="1200" b="1" spc="-20" dirty="0">
                <a:latin typeface="Times New Roman"/>
                <a:cs typeface="Times New Roman"/>
              </a:rPr>
              <a:t>inter-</a:t>
            </a:r>
            <a:r>
              <a:rPr sz="1200" b="1" spc="-10" dirty="0">
                <a:latin typeface="Times New Roman"/>
                <a:cs typeface="Times New Roman"/>
              </a:rPr>
              <a:t>sujetos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295147" y="6977888"/>
            <a:ext cx="6283325" cy="9404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algn="just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Times New Roman"/>
                <a:cs typeface="Times New Roman"/>
              </a:rPr>
              <a:t>Nota: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puede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observar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todos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factores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interacción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entre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factores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son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significativas, </a:t>
            </a:r>
            <a:r>
              <a:rPr sz="1200" spc="-25" dirty="0">
                <a:latin typeface="Times New Roman"/>
                <a:cs typeface="Times New Roman"/>
              </a:rPr>
              <a:t>su </a:t>
            </a:r>
            <a:r>
              <a:rPr sz="1200" dirty="0">
                <a:latin typeface="Times New Roman"/>
                <a:cs typeface="Times New Roman"/>
              </a:rPr>
              <a:t>valor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mayor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(α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=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0,05)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establecido.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Carrera: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Sig.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(1,000),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Sexo: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(0,539),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Docente: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(0,906), </a:t>
            </a:r>
            <a:r>
              <a:rPr sz="1200" dirty="0">
                <a:latin typeface="Times New Roman"/>
                <a:cs typeface="Times New Roman"/>
              </a:rPr>
              <a:t>Carrera*Sexo: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(0,539),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Carrera*Docente: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(0,300),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Sexo*Docente: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(0,516),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Carrera*Sexo*Docente: </a:t>
            </a:r>
            <a:r>
              <a:rPr sz="1200" dirty="0">
                <a:latin typeface="Times New Roman"/>
                <a:cs typeface="Times New Roman"/>
              </a:rPr>
              <a:t>(0,906).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ser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todas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significativas,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acepta la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hipótesis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nula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varianza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residuos,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es </a:t>
            </a:r>
            <a:r>
              <a:rPr sz="1200" dirty="0">
                <a:latin typeface="Times New Roman"/>
                <a:cs typeface="Times New Roman"/>
              </a:rPr>
              <a:t>constante para todos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factores.</a:t>
            </a:r>
            <a:endParaRPr sz="1200">
              <a:latin typeface="Times New Roman"/>
              <a:cs typeface="Times New Roman"/>
            </a:endParaRPr>
          </a:p>
        </p:txBody>
      </p:sp>
      <p:pic>
        <p:nvPicPr>
          <p:cNvPr id="21" name="object 21"/>
          <p:cNvPicPr/>
          <p:nvPr/>
        </p:nvPicPr>
        <p:blipFill>
          <a:blip r:embed="rId13" cstate="print"/>
          <a:stretch>
            <a:fillRect/>
          </a:stretch>
        </p:blipFill>
        <p:spPr>
          <a:xfrm>
            <a:off x="4509134" y="143573"/>
            <a:ext cx="1805305" cy="893889"/>
          </a:xfrm>
          <a:prstGeom prst="rect">
            <a:avLst/>
          </a:prstGeom>
        </p:spPr>
      </p:pic>
      <p:sp>
        <p:nvSpPr>
          <p:cNvPr id="22" name="object 22"/>
          <p:cNvSpPr txBox="1"/>
          <p:nvPr/>
        </p:nvSpPr>
        <p:spPr>
          <a:xfrm>
            <a:off x="1658492" y="8256658"/>
            <a:ext cx="3609975" cy="372745"/>
          </a:xfrm>
          <a:prstGeom prst="rect">
            <a:avLst/>
          </a:prstGeom>
        </p:spPr>
        <p:txBody>
          <a:bodyPr vert="horz" wrap="square" lIns="0" tIns="6350" rIns="0" bIns="0" rtlCol="0">
            <a:spAutoFit/>
          </a:bodyPr>
          <a:lstStyle/>
          <a:p>
            <a:pPr marL="1363345" marR="5080" indent="-1350645">
              <a:lnSpc>
                <a:spcPts val="1400"/>
              </a:lnSpc>
              <a:spcBef>
                <a:spcPts val="50"/>
              </a:spcBef>
            </a:pPr>
            <a:r>
              <a:rPr sz="1200" b="1" dirty="0">
                <a:latin typeface="Times New Roman"/>
                <a:cs typeface="Times New Roman"/>
              </a:rPr>
              <a:t>Análisis</a:t>
            </a:r>
            <a:r>
              <a:rPr sz="1200" b="1" spc="-4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del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Rendimiento</a:t>
            </a:r>
            <a:r>
              <a:rPr sz="1200" b="1" spc="-6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Académico</a:t>
            </a:r>
            <a:r>
              <a:rPr sz="1200" b="1" spc="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los </a:t>
            </a:r>
            <a:r>
              <a:rPr sz="1200" b="1" spc="-10" dirty="0">
                <a:latin typeface="Times New Roman"/>
                <a:cs typeface="Times New Roman"/>
              </a:rPr>
              <a:t>Estudiantes Universitarios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2403475" y="8754397"/>
            <a:ext cx="2078989" cy="1943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410"/>
              </a:lnSpc>
            </a:pPr>
            <a:r>
              <a:rPr sz="1200" b="1" dirty="0">
                <a:latin typeface="Times New Roman"/>
                <a:cs typeface="Times New Roman"/>
              </a:rPr>
              <a:t>MSc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Erik</a:t>
            </a:r>
            <a:r>
              <a:rPr sz="1200" b="1" spc="-1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Manuel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Siso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Navarro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24" name="object 24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67361" rIns="0" bIns="0" rtlCol="0">
            <a:spAutoFit/>
          </a:bodyPr>
          <a:lstStyle/>
          <a:p>
            <a:pPr marL="120650">
              <a:lnSpc>
                <a:spcPts val="1410"/>
              </a:lnSpc>
            </a:pPr>
            <a:fld id="{81D60167-4931-47E6-BA6A-407CBD079E47}" type="slidenum">
              <a:rPr b="1" spc="-25" dirty="0">
                <a:latin typeface="Times New Roman"/>
                <a:cs typeface="Times New Roman"/>
              </a:rPr>
              <a:t>197</a:t>
            </a:fld>
            <a:endParaRPr b="1" spc="-25" dirty="0">
              <a:latin typeface="Times New Roman"/>
              <a:cs typeface="Times New Roman"/>
            </a:endParaRPr>
          </a:p>
        </p:txBody>
      </p:sp>
      <p:grpSp>
        <p:nvGrpSpPr>
          <p:cNvPr id="25" name="Grupo 24">
            <a:extLst>
              <a:ext uri="{FF2B5EF4-FFF2-40B4-BE49-F238E27FC236}">
                <a16:creationId xmlns:a16="http://schemas.microsoft.com/office/drawing/2014/main" id="{D9EDAB1F-704F-A2FF-1505-2E8FE84640F5}"/>
              </a:ext>
            </a:extLst>
          </p:cNvPr>
          <p:cNvGrpSpPr/>
          <p:nvPr/>
        </p:nvGrpSpPr>
        <p:grpSpPr>
          <a:xfrm>
            <a:off x="117348" y="98932"/>
            <a:ext cx="6665976" cy="1452626"/>
            <a:chOff x="470065" y="1951410"/>
            <a:chExt cx="6665976" cy="1452626"/>
          </a:xfrm>
        </p:grpSpPr>
        <p:grpSp>
          <p:nvGrpSpPr>
            <p:cNvPr id="26" name="object 12">
              <a:extLst>
                <a:ext uri="{FF2B5EF4-FFF2-40B4-BE49-F238E27FC236}">
                  <a16:creationId xmlns:a16="http://schemas.microsoft.com/office/drawing/2014/main" id="{9BA220F6-A203-C790-A3CC-C21E901BF668}"/>
                </a:ext>
              </a:extLst>
            </p:cNvPr>
            <p:cNvGrpSpPr/>
            <p:nvPr/>
          </p:nvGrpSpPr>
          <p:grpSpPr>
            <a:xfrm>
              <a:off x="470065" y="1951664"/>
              <a:ext cx="6665976" cy="1452372"/>
              <a:chOff x="96011" y="115823"/>
              <a:chExt cx="6665976" cy="1452372"/>
            </a:xfrm>
          </p:grpSpPr>
          <p:pic>
            <p:nvPicPr>
              <p:cNvPr id="30" name="object 13">
                <a:extLst>
                  <a:ext uri="{FF2B5EF4-FFF2-40B4-BE49-F238E27FC236}">
                    <a16:creationId xmlns:a16="http://schemas.microsoft.com/office/drawing/2014/main" id="{E92127EE-31AE-BA53-0DE5-D4C6847150DF}"/>
                  </a:ext>
                </a:extLst>
              </p:cNvPr>
              <p:cNvPicPr/>
              <p:nvPr/>
            </p:nvPicPr>
            <p:blipFill>
              <a:blip r:embed="rId3" cstate="print"/>
              <a:stretch>
                <a:fillRect/>
              </a:stretch>
            </p:blipFill>
            <p:spPr>
              <a:xfrm>
                <a:off x="96011" y="115823"/>
                <a:ext cx="6665976" cy="1452372"/>
              </a:xfrm>
              <a:prstGeom prst="rect">
                <a:avLst/>
              </a:prstGeom>
            </p:spPr>
          </p:pic>
          <p:pic>
            <p:nvPicPr>
              <p:cNvPr id="31" name="object 14">
                <a:extLst>
                  <a:ext uri="{FF2B5EF4-FFF2-40B4-BE49-F238E27FC236}">
                    <a16:creationId xmlns:a16="http://schemas.microsoft.com/office/drawing/2014/main" id="{F43FD6BE-CABC-2FB7-FE34-4275DFEF5D19}"/>
                  </a:ext>
                </a:extLst>
              </p:cNvPr>
              <p:cNvPicPr/>
              <p:nvPr/>
            </p:nvPicPr>
            <p:blipFill>
              <a:blip r:embed="rId4" cstate="print"/>
              <a:stretch>
                <a:fillRect/>
              </a:stretch>
            </p:blipFill>
            <p:spPr>
              <a:xfrm>
                <a:off x="142849" y="142875"/>
                <a:ext cx="6572275" cy="1358646"/>
              </a:xfrm>
              <a:prstGeom prst="rect">
                <a:avLst/>
              </a:prstGeom>
            </p:spPr>
          </p:pic>
          <p:sp>
            <p:nvSpPr>
              <p:cNvPr id="32" name="object 15">
                <a:extLst>
                  <a:ext uri="{FF2B5EF4-FFF2-40B4-BE49-F238E27FC236}">
                    <a16:creationId xmlns:a16="http://schemas.microsoft.com/office/drawing/2014/main" id="{2A10BB7C-40F5-0ECC-276B-ABAF509D1476}"/>
                  </a:ext>
                </a:extLst>
              </p:cNvPr>
              <p:cNvSpPr/>
              <p:nvPr/>
            </p:nvSpPr>
            <p:spPr>
              <a:xfrm>
                <a:off x="142849" y="142875"/>
                <a:ext cx="6572884" cy="1358900"/>
              </a:xfrm>
              <a:custGeom>
                <a:avLst/>
                <a:gdLst/>
                <a:ahLst/>
                <a:cxnLst/>
                <a:rect l="l" t="t" r="r" b="b"/>
                <a:pathLst>
                  <a:path w="6572884" h="1358900">
                    <a:moveTo>
                      <a:pt x="0" y="226441"/>
                    </a:moveTo>
                    <a:lnTo>
                      <a:pt x="4600" y="180795"/>
                    </a:lnTo>
                    <a:lnTo>
                      <a:pt x="17795" y="138285"/>
                    </a:lnTo>
                    <a:lnTo>
                      <a:pt x="38673" y="99820"/>
                    </a:lnTo>
                    <a:lnTo>
                      <a:pt x="66324" y="66309"/>
                    </a:lnTo>
                    <a:lnTo>
                      <a:pt x="99837" y="38663"/>
                    </a:lnTo>
                    <a:lnTo>
                      <a:pt x="138301" y="17789"/>
                    </a:lnTo>
                    <a:lnTo>
                      <a:pt x="180806" y="4599"/>
                    </a:lnTo>
                    <a:lnTo>
                      <a:pt x="226440" y="0"/>
                    </a:lnTo>
                    <a:lnTo>
                      <a:pt x="6345834" y="0"/>
                    </a:lnTo>
                    <a:lnTo>
                      <a:pt x="6391480" y="4599"/>
                    </a:lnTo>
                    <a:lnTo>
                      <a:pt x="6433990" y="17789"/>
                    </a:lnTo>
                    <a:lnTo>
                      <a:pt x="6472455" y="38663"/>
                    </a:lnTo>
                    <a:lnTo>
                      <a:pt x="6505965" y="66309"/>
                    </a:lnTo>
                    <a:lnTo>
                      <a:pt x="6533612" y="99820"/>
                    </a:lnTo>
                    <a:lnTo>
                      <a:pt x="6554485" y="138285"/>
                    </a:lnTo>
                    <a:lnTo>
                      <a:pt x="6567676" y="180795"/>
                    </a:lnTo>
                    <a:lnTo>
                      <a:pt x="6572275" y="226441"/>
                    </a:lnTo>
                    <a:lnTo>
                      <a:pt x="6572275" y="1132204"/>
                    </a:lnTo>
                    <a:lnTo>
                      <a:pt x="6567676" y="1177850"/>
                    </a:lnTo>
                    <a:lnTo>
                      <a:pt x="6554485" y="1220360"/>
                    </a:lnTo>
                    <a:lnTo>
                      <a:pt x="6533612" y="1258825"/>
                    </a:lnTo>
                    <a:lnTo>
                      <a:pt x="6505965" y="1292336"/>
                    </a:lnTo>
                    <a:lnTo>
                      <a:pt x="6472455" y="1319982"/>
                    </a:lnTo>
                    <a:lnTo>
                      <a:pt x="6433990" y="1340856"/>
                    </a:lnTo>
                    <a:lnTo>
                      <a:pt x="6391480" y="1354046"/>
                    </a:lnTo>
                    <a:lnTo>
                      <a:pt x="6345834" y="1358646"/>
                    </a:lnTo>
                    <a:lnTo>
                      <a:pt x="226440" y="1358646"/>
                    </a:lnTo>
                    <a:lnTo>
                      <a:pt x="180806" y="1354046"/>
                    </a:lnTo>
                    <a:lnTo>
                      <a:pt x="138301" y="1340856"/>
                    </a:lnTo>
                    <a:lnTo>
                      <a:pt x="99837" y="1319982"/>
                    </a:lnTo>
                    <a:lnTo>
                      <a:pt x="66324" y="1292336"/>
                    </a:lnTo>
                    <a:lnTo>
                      <a:pt x="38673" y="1258825"/>
                    </a:lnTo>
                    <a:lnTo>
                      <a:pt x="17795" y="1220360"/>
                    </a:lnTo>
                    <a:lnTo>
                      <a:pt x="4600" y="1177850"/>
                    </a:lnTo>
                    <a:lnTo>
                      <a:pt x="0" y="1132204"/>
                    </a:lnTo>
                    <a:lnTo>
                      <a:pt x="0" y="226441"/>
                    </a:lnTo>
                    <a:close/>
                  </a:path>
                </a:pathLst>
              </a:custGeom>
              <a:ln w="9525">
                <a:solidFill>
                  <a:srgbClr val="55CE74"/>
                </a:solidFill>
              </a:ln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pic>
            <p:nvPicPr>
              <p:cNvPr id="33" name="object 16">
                <a:extLst>
                  <a:ext uri="{FF2B5EF4-FFF2-40B4-BE49-F238E27FC236}">
                    <a16:creationId xmlns:a16="http://schemas.microsoft.com/office/drawing/2014/main" id="{F792C282-2204-E244-994C-DDDD50B5FCA8}"/>
                  </a:ext>
                </a:extLst>
              </p:cNvPr>
              <p:cNvPicPr/>
              <p:nvPr/>
            </p:nvPicPr>
            <p:blipFill>
              <a:blip r:embed="rId5" cstate="print"/>
              <a:stretch>
                <a:fillRect/>
              </a:stretch>
            </p:blipFill>
            <p:spPr>
              <a:xfrm>
                <a:off x="2500248" y="305930"/>
                <a:ext cx="1714500" cy="733945"/>
              </a:xfrm>
              <a:prstGeom prst="rect">
                <a:avLst/>
              </a:prstGeom>
            </p:spPr>
          </p:pic>
        </p:grpSp>
        <p:sp>
          <p:nvSpPr>
            <p:cNvPr id="27" name="object 16">
              <a:extLst>
                <a:ext uri="{FF2B5EF4-FFF2-40B4-BE49-F238E27FC236}">
                  <a16:creationId xmlns:a16="http://schemas.microsoft.com/office/drawing/2014/main" id="{A6030FB4-7E61-FDA3-3B44-79092814F829}"/>
                </a:ext>
              </a:extLst>
            </p:cNvPr>
            <p:cNvSpPr txBox="1"/>
            <p:nvPr/>
          </p:nvSpPr>
          <p:spPr>
            <a:xfrm>
              <a:off x="2775727" y="2875716"/>
              <a:ext cx="3332858" cy="391795"/>
            </a:xfrm>
            <a:prstGeom prst="rect">
              <a:avLst/>
            </a:prstGeom>
            <a:noFill/>
          </p:spPr>
          <p:txBody>
            <a:bodyPr vert="horz" wrap="square" lIns="0" tIns="12700" rIns="0" bIns="0" rtlCol="0">
              <a:spAutoFit/>
            </a:bodyPr>
            <a:lstStyle/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Volumen 4,  Número 1  Enero a Julio 2021</a:t>
              </a:r>
            </a:p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Revista Semestral. Venezuela</a:t>
              </a:r>
              <a:endParaRPr sz="1200" dirty="0">
                <a:latin typeface="Arial"/>
                <a:cs typeface="Arial"/>
              </a:endParaRPr>
            </a:p>
          </p:txBody>
        </p:sp>
        <p:pic>
          <p:nvPicPr>
            <p:cNvPr id="28" name="object 25">
              <a:extLst>
                <a:ext uri="{FF2B5EF4-FFF2-40B4-BE49-F238E27FC236}">
                  <a16:creationId xmlns:a16="http://schemas.microsoft.com/office/drawing/2014/main" id="{FD98446F-14CE-D66E-7AA3-73BBFA17F7BD}"/>
                </a:ext>
              </a:extLst>
            </p:cNvPr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470065" y="2027896"/>
              <a:ext cx="2305662" cy="1053903"/>
            </a:xfrm>
            <a:prstGeom prst="rect">
              <a:avLst/>
            </a:prstGeom>
          </p:spPr>
        </p:pic>
        <p:pic>
          <p:nvPicPr>
            <p:cNvPr id="29" name="object 31">
              <a:extLst>
                <a:ext uri="{FF2B5EF4-FFF2-40B4-BE49-F238E27FC236}">
                  <a16:creationId xmlns:a16="http://schemas.microsoft.com/office/drawing/2014/main" id="{888C67A9-A139-DBED-43C0-49348EE41EF2}"/>
                </a:ext>
              </a:extLst>
            </p:cNvPr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4932681" y="1951410"/>
              <a:ext cx="1805304" cy="893889"/>
            </a:xfrm>
            <a:prstGeom prst="rect">
              <a:avLst/>
            </a:prstGeom>
          </p:spPr>
        </p:pic>
      </p:grpSp>
    </p:spTree>
  </p:cSld>
  <p:clrMapOvr>
    <a:masterClrMapping/>
  </p:clrMapOvr>
</p:sld>
</file>

<file path=ppt/slides/slide1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94485" y="115823"/>
            <a:ext cx="6669405" cy="8926195"/>
            <a:chOff x="94485" y="115823"/>
            <a:chExt cx="6669405" cy="8926195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204216" y="8651747"/>
              <a:ext cx="6518148" cy="158496"/>
            </a:xfrm>
            <a:prstGeom prst="rect">
              <a:avLst/>
            </a:prstGeom>
          </p:spPr>
        </p:pic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96012" y="115823"/>
              <a:ext cx="6665976" cy="1452372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42849" y="142875"/>
              <a:ext cx="6572275" cy="1358646"/>
            </a:xfrm>
            <a:prstGeom prst="rect">
              <a:avLst/>
            </a:prstGeom>
          </p:spPr>
        </p:pic>
        <p:sp>
          <p:nvSpPr>
            <p:cNvPr id="6" name="object 6"/>
            <p:cNvSpPr/>
            <p:nvPr/>
          </p:nvSpPr>
          <p:spPr>
            <a:xfrm>
              <a:off x="142849" y="142875"/>
              <a:ext cx="6572884" cy="1358900"/>
            </a:xfrm>
            <a:custGeom>
              <a:avLst/>
              <a:gdLst/>
              <a:ahLst/>
              <a:cxnLst/>
              <a:rect l="l" t="t" r="r" b="b"/>
              <a:pathLst>
                <a:path w="6572884" h="1358900">
                  <a:moveTo>
                    <a:pt x="0" y="226441"/>
                  </a:moveTo>
                  <a:lnTo>
                    <a:pt x="4600" y="180795"/>
                  </a:lnTo>
                  <a:lnTo>
                    <a:pt x="17795" y="138285"/>
                  </a:lnTo>
                  <a:lnTo>
                    <a:pt x="38673" y="99820"/>
                  </a:lnTo>
                  <a:lnTo>
                    <a:pt x="66324" y="66309"/>
                  </a:lnTo>
                  <a:lnTo>
                    <a:pt x="99837" y="38663"/>
                  </a:lnTo>
                  <a:lnTo>
                    <a:pt x="138301" y="17789"/>
                  </a:lnTo>
                  <a:lnTo>
                    <a:pt x="180806" y="4599"/>
                  </a:lnTo>
                  <a:lnTo>
                    <a:pt x="226440" y="0"/>
                  </a:lnTo>
                  <a:lnTo>
                    <a:pt x="6345834" y="0"/>
                  </a:lnTo>
                  <a:lnTo>
                    <a:pt x="6391480" y="4599"/>
                  </a:lnTo>
                  <a:lnTo>
                    <a:pt x="6433990" y="17789"/>
                  </a:lnTo>
                  <a:lnTo>
                    <a:pt x="6472455" y="38663"/>
                  </a:lnTo>
                  <a:lnTo>
                    <a:pt x="6505965" y="66309"/>
                  </a:lnTo>
                  <a:lnTo>
                    <a:pt x="6533612" y="99820"/>
                  </a:lnTo>
                  <a:lnTo>
                    <a:pt x="6554485" y="138285"/>
                  </a:lnTo>
                  <a:lnTo>
                    <a:pt x="6567676" y="180795"/>
                  </a:lnTo>
                  <a:lnTo>
                    <a:pt x="6572275" y="226441"/>
                  </a:lnTo>
                  <a:lnTo>
                    <a:pt x="6572275" y="1132204"/>
                  </a:lnTo>
                  <a:lnTo>
                    <a:pt x="6567676" y="1177850"/>
                  </a:lnTo>
                  <a:lnTo>
                    <a:pt x="6554485" y="1220360"/>
                  </a:lnTo>
                  <a:lnTo>
                    <a:pt x="6533612" y="1258825"/>
                  </a:lnTo>
                  <a:lnTo>
                    <a:pt x="6505965" y="1292336"/>
                  </a:lnTo>
                  <a:lnTo>
                    <a:pt x="6472455" y="1319982"/>
                  </a:lnTo>
                  <a:lnTo>
                    <a:pt x="6433990" y="1340856"/>
                  </a:lnTo>
                  <a:lnTo>
                    <a:pt x="6391480" y="1354046"/>
                  </a:lnTo>
                  <a:lnTo>
                    <a:pt x="6345834" y="1358646"/>
                  </a:lnTo>
                  <a:lnTo>
                    <a:pt x="226440" y="1358646"/>
                  </a:lnTo>
                  <a:lnTo>
                    <a:pt x="180806" y="1354046"/>
                  </a:lnTo>
                  <a:lnTo>
                    <a:pt x="138301" y="1340856"/>
                  </a:lnTo>
                  <a:lnTo>
                    <a:pt x="99837" y="1319982"/>
                  </a:lnTo>
                  <a:lnTo>
                    <a:pt x="66324" y="1292336"/>
                  </a:lnTo>
                  <a:lnTo>
                    <a:pt x="38673" y="1258825"/>
                  </a:lnTo>
                  <a:lnTo>
                    <a:pt x="17795" y="1220360"/>
                  </a:lnTo>
                  <a:lnTo>
                    <a:pt x="4600" y="1177850"/>
                  </a:lnTo>
                  <a:lnTo>
                    <a:pt x="0" y="1132204"/>
                  </a:lnTo>
                  <a:lnTo>
                    <a:pt x="0" y="226441"/>
                  </a:lnTo>
                  <a:close/>
                </a:path>
              </a:pathLst>
            </a:custGeom>
            <a:ln w="9525">
              <a:solidFill>
                <a:srgbClr val="55CE7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" name="object 7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2500248" y="305930"/>
              <a:ext cx="1714500" cy="733945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2738628" y="1024127"/>
              <a:ext cx="1897379" cy="371855"/>
            </a:xfrm>
            <a:prstGeom prst="rect">
              <a:avLst/>
            </a:prstGeom>
          </p:spPr>
        </p:pic>
        <p:pic>
          <p:nvPicPr>
            <p:cNvPr id="9" name="object 9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4401312" y="1024127"/>
              <a:ext cx="1577339" cy="371855"/>
            </a:xfrm>
            <a:prstGeom prst="rect">
              <a:avLst/>
            </a:prstGeom>
          </p:spPr>
        </p:pic>
        <p:pic>
          <p:nvPicPr>
            <p:cNvPr id="10" name="object 10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3169920" y="1207007"/>
              <a:ext cx="1546859" cy="371855"/>
            </a:xfrm>
            <a:prstGeom prst="rect">
              <a:avLst/>
            </a:prstGeom>
          </p:spPr>
        </p:pic>
        <p:pic>
          <p:nvPicPr>
            <p:cNvPr id="11" name="object 11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4482083" y="1207007"/>
              <a:ext cx="284988" cy="371855"/>
            </a:xfrm>
            <a:prstGeom prst="rect">
              <a:avLst/>
            </a:prstGeom>
          </p:spPr>
        </p:pic>
        <p:pic>
          <p:nvPicPr>
            <p:cNvPr id="12" name="object 12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4571999" y="1207007"/>
              <a:ext cx="1013460" cy="371855"/>
            </a:xfrm>
            <a:prstGeom prst="rect">
              <a:avLst/>
            </a:prstGeom>
          </p:spPr>
        </p:pic>
        <p:pic>
          <p:nvPicPr>
            <p:cNvPr id="13" name="object 13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324612" y="234695"/>
              <a:ext cx="1719072" cy="1341120"/>
            </a:xfrm>
            <a:prstGeom prst="rect">
              <a:avLst/>
            </a:prstGeom>
          </p:spPr>
        </p:pic>
        <p:pic>
          <p:nvPicPr>
            <p:cNvPr id="14" name="object 14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5606795" y="8193022"/>
              <a:ext cx="1092707" cy="848868"/>
            </a:xfrm>
            <a:prstGeom prst="rect">
              <a:avLst/>
            </a:prstGeom>
          </p:spPr>
        </p:pic>
        <p:pic>
          <p:nvPicPr>
            <p:cNvPr id="15" name="object 15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109728" y="8193022"/>
              <a:ext cx="1092708" cy="848868"/>
            </a:xfrm>
            <a:prstGeom prst="rect">
              <a:avLst/>
            </a:prstGeom>
          </p:spPr>
        </p:pic>
      </p:grpSp>
      <p:sp>
        <p:nvSpPr>
          <p:cNvPr id="16" name="object 16"/>
          <p:cNvSpPr txBox="1"/>
          <p:nvPr/>
        </p:nvSpPr>
        <p:spPr>
          <a:xfrm>
            <a:off x="221691" y="1068451"/>
            <a:ext cx="6343015" cy="9836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063875" marR="697865" indent="-431800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Arial"/>
                <a:cs typeface="Arial"/>
              </a:rPr>
              <a:t>6ta.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Edición</a:t>
            </a:r>
            <a:r>
              <a:rPr sz="1200" b="1" spc="-10" dirty="0">
                <a:latin typeface="Arial"/>
                <a:cs typeface="Arial"/>
              </a:rPr>
              <a:t> Volumen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I</a:t>
            </a:r>
            <a:r>
              <a:rPr sz="1200" b="1" spc="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Enero</a:t>
            </a:r>
            <a:r>
              <a:rPr sz="1200" b="1" spc="-3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a</a:t>
            </a:r>
            <a:r>
              <a:rPr sz="1200" b="1" spc="-2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Julio</a:t>
            </a:r>
            <a:r>
              <a:rPr sz="1200" b="1" spc="-5" dirty="0">
                <a:latin typeface="Arial"/>
                <a:cs typeface="Arial"/>
              </a:rPr>
              <a:t> </a:t>
            </a:r>
            <a:r>
              <a:rPr sz="1200" b="1" spc="-20" dirty="0">
                <a:latin typeface="Arial"/>
                <a:cs typeface="Arial"/>
              </a:rPr>
              <a:t>2021 </a:t>
            </a:r>
            <a:r>
              <a:rPr sz="1200" b="1" dirty="0">
                <a:latin typeface="Arial"/>
                <a:cs typeface="Arial"/>
              </a:rPr>
              <a:t>Revista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Semestral-</a:t>
            </a:r>
            <a:r>
              <a:rPr sz="1200" b="1" spc="-40" dirty="0">
                <a:latin typeface="Arial"/>
                <a:cs typeface="Arial"/>
              </a:rPr>
              <a:t> </a:t>
            </a:r>
            <a:r>
              <a:rPr sz="1200" b="1" spc="-10" dirty="0">
                <a:latin typeface="Arial"/>
                <a:cs typeface="Arial"/>
              </a:rPr>
              <a:t>Venezuela</a:t>
            </a:r>
            <a:endParaRPr sz="12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185"/>
              </a:spcBef>
            </a:pPr>
            <a:endParaRPr sz="1200">
              <a:latin typeface="Arial"/>
              <a:cs typeface="Arial"/>
            </a:endParaRPr>
          </a:p>
          <a:p>
            <a:pPr marL="375285" marR="5080" indent="-363220">
              <a:lnSpc>
                <a:spcPct val="107500"/>
              </a:lnSpc>
            </a:pP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-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continuación,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realizaremos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análisis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 los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gráficos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través de las medias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marginales en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relación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0" dirty="0">
                <a:latin typeface="Times New Roman"/>
                <a:cs typeface="Times New Roman"/>
              </a:rPr>
              <a:t>a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notas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estudiante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áreas de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estudio.</a:t>
            </a:r>
            <a:endParaRPr sz="1200">
              <a:latin typeface="Times New Roman"/>
              <a:cs typeface="Times New Roman"/>
            </a:endParaRPr>
          </a:p>
        </p:txBody>
      </p:sp>
      <p:pic>
        <p:nvPicPr>
          <p:cNvPr id="17" name="object 17"/>
          <p:cNvPicPr/>
          <p:nvPr/>
        </p:nvPicPr>
        <p:blipFill>
          <a:blip r:embed="rId13" cstate="print"/>
          <a:stretch>
            <a:fillRect/>
          </a:stretch>
        </p:blipFill>
        <p:spPr>
          <a:xfrm>
            <a:off x="1045387" y="2195702"/>
            <a:ext cx="4419600" cy="2304288"/>
          </a:xfrm>
          <a:prstGeom prst="rect">
            <a:avLst/>
          </a:prstGeom>
        </p:spPr>
      </p:pic>
      <p:sp>
        <p:nvSpPr>
          <p:cNvPr id="18" name="object 18"/>
          <p:cNvSpPr txBox="1"/>
          <p:nvPr/>
        </p:nvSpPr>
        <p:spPr>
          <a:xfrm>
            <a:off x="256133" y="4529150"/>
            <a:ext cx="6344285" cy="9404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algn="just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Times New Roman"/>
                <a:cs typeface="Times New Roman"/>
              </a:rPr>
              <a:t>Gráfico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1:</a:t>
            </a:r>
            <a:r>
              <a:rPr sz="1200" b="1" spc="-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medias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marginales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-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programa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estudios.</a:t>
            </a:r>
            <a:endParaRPr sz="1200">
              <a:latin typeface="Times New Roman"/>
              <a:cs typeface="Times New Roman"/>
            </a:endParaRPr>
          </a:p>
          <a:p>
            <a:pPr marL="12700" marR="5080" algn="just">
              <a:lnSpc>
                <a:spcPct val="100000"/>
              </a:lnSpc>
            </a:pPr>
            <a:r>
              <a:rPr sz="1200" b="1" dirty="0">
                <a:latin typeface="Times New Roman"/>
                <a:cs typeface="Times New Roman"/>
              </a:rPr>
              <a:t>Nota:</a:t>
            </a:r>
            <a:r>
              <a:rPr sz="1200" b="1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gráfico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puede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observar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muy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claramente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ambos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programas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estudios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mantiene</a:t>
            </a:r>
            <a:r>
              <a:rPr sz="1200" spc="3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3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media</a:t>
            </a:r>
            <a:r>
              <a:rPr sz="1200" spc="3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promedio</a:t>
            </a:r>
            <a:r>
              <a:rPr sz="1200" spc="4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notas</a:t>
            </a:r>
            <a:r>
              <a:rPr sz="1200" spc="4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3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4,67</a:t>
            </a:r>
            <a:r>
              <a:rPr sz="1200" spc="4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puntos,</a:t>
            </a:r>
            <a:r>
              <a:rPr sz="1200" spc="3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</a:t>
            </a:r>
            <a:r>
              <a:rPr sz="1200" spc="4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3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indica</a:t>
            </a:r>
            <a:r>
              <a:rPr sz="1200" spc="3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3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</a:t>
            </a:r>
            <a:r>
              <a:rPr sz="1200" spc="3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hay</a:t>
            </a:r>
            <a:r>
              <a:rPr sz="1200" spc="38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diferencias </a:t>
            </a:r>
            <a:r>
              <a:rPr sz="1200" dirty="0">
                <a:latin typeface="Times New Roman"/>
                <a:cs typeface="Times New Roman"/>
              </a:rPr>
              <a:t>significativas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permanecen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constantes.</a:t>
            </a:r>
            <a:endParaRPr sz="1200">
              <a:latin typeface="Times New Roman"/>
              <a:cs typeface="Times New Roman"/>
            </a:endParaRPr>
          </a:p>
          <a:p>
            <a:pPr marL="1270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Medias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marginales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sexo</a:t>
            </a:r>
            <a:r>
              <a:rPr sz="1200" spc="-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notas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definitivas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estudiante.</a:t>
            </a:r>
            <a:endParaRPr sz="1200">
              <a:latin typeface="Times New Roman"/>
              <a:cs typeface="Times New Roman"/>
            </a:endParaRPr>
          </a:p>
        </p:txBody>
      </p:sp>
      <p:grpSp>
        <p:nvGrpSpPr>
          <p:cNvPr id="19" name="object 19"/>
          <p:cNvGrpSpPr/>
          <p:nvPr/>
        </p:nvGrpSpPr>
        <p:grpSpPr>
          <a:xfrm>
            <a:off x="836714" y="143573"/>
            <a:ext cx="5478145" cy="7604759"/>
            <a:chOff x="836714" y="143573"/>
            <a:chExt cx="5478145" cy="7604759"/>
          </a:xfrm>
        </p:grpSpPr>
        <p:pic>
          <p:nvPicPr>
            <p:cNvPr id="20" name="object 20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836714" y="5515609"/>
              <a:ext cx="4484243" cy="2232279"/>
            </a:xfrm>
            <a:prstGeom prst="rect">
              <a:avLst/>
            </a:prstGeom>
          </p:spPr>
        </p:pic>
        <p:pic>
          <p:nvPicPr>
            <p:cNvPr id="21" name="object 21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4509134" y="143573"/>
              <a:ext cx="1805305" cy="893889"/>
            </a:xfrm>
            <a:prstGeom prst="rect">
              <a:avLst/>
            </a:prstGeom>
          </p:spPr>
        </p:pic>
      </p:grpSp>
      <p:sp>
        <p:nvSpPr>
          <p:cNvPr id="22" name="object 22"/>
          <p:cNvSpPr txBox="1"/>
          <p:nvPr/>
        </p:nvSpPr>
        <p:spPr>
          <a:xfrm>
            <a:off x="234188" y="7814259"/>
            <a:ext cx="482854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Times New Roman"/>
                <a:cs typeface="Times New Roman"/>
              </a:rPr>
              <a:t>Gráfico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2</a:t>
            </a:r>
            <a:r>
              <a:rPr sz="1200" dirty="0">
                <a:latin typeface="Times New Roman"/>
                <a:cs typeface="Times New Roman"/>
              </a:rPr>
              <a:t>: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medias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marginales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género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estudiantes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notas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definitivas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1658492" y="8256658"/>
            <a:ext cx="3609975" cy="372745"/>
          </a:xfrm>
          <a:prstGeom prst="rect">
            <a:avLst/>
          </a:prstGeom>
        </p:spPr>
        <p:txBody>
          <a:bodyPr vert="horz" wrap="square" lIns="0" tIns="6350" rIns="0" bIns="0" rtlCol="0">
            <a:spAutoFit/>
          </a:bodyPr>
          <a:lstStyle/>
          <a:p>
            <a:pPr marL="1363345" marR="5080" indent="-1350645">
              <a:lnSpc>
                <a:spcPts val="1400"/>
              </a:lnSpc>
              <a:spcBef>
                <a:spcPts val="50"/>
              </a:spcBef>
            </a:pPr>
            <a:r>
              <a:rPr sz="1200" b="1" dirty="0">
                <a:latin typeface="Times New Roman"/>
                <a:cs typeface="Times New Roman"/>
              </a:rPr>
              <a:t>Análisis</a:t>
            </a:r>
            <a:r>
              <a:rPr sz="1200" b="1" spc="-4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del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Rendimiento</a:t>
            </a:r>
            <a:r>
              <a:rPr sz="1200" b="1" spc="-6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Académico</a:t>
            </a:r>
            <a:r>
              <a:rPr sz="1200" b="1" spc="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los </a:t>
            </a:r>
            <a:r>
              <a:rPr sz="1200" b="1" spc="-10" dirty="0">
                <a:latin typeface="Times New Roman"/>
                <a:cs typeface="Times New Roman"/>
              </a:rPr>
              <a:t>Estudiantes Universitarios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2403475" y="8754397"/>
            <a:ext cx="2078989" cy="1943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410"/>
              </a:lnSpc>
            </a:pPr>
            <a:r>
              <a:rPr sz="1200" b="1" dirty="0">
                <a:latin typeface="Times New Roman"/>
                <a:cs typeface="Times New Roman"/>
              </a:rPr>
              <a:t>MSc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Erik</a:t>
            </a:r>
            <a:r>
              <a:rPr sz="1200" b="1" spc="-1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Manuel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Siso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Navarro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25" name="object 25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67361" rIns="0" bIns="0" rtlCol="0">
            <a:spAutoFit/>
          </a:bodyPr>
          <a:lstStyle/>
          <a:p>
            <a:pPr marL="120650">
              <a:lnSpc>
                <a:spcPts val="1410"/>
              </a:lnSpc>
            </a:pPr>
            <a:fld id="{81D60167-4931-47E6-BA6A-407CBD079E47}" type="slidenum">
              <a:rPr b="1" spc="-25" dirty="0">
                <a:latin typeface="Times New Roman"/>
                <a:cs typeface="Times New Roman"/>
              </a:rPr>
              <a:t>198</a:t>
            </a:fld>
            <a:endParaRPr b="1" spc="-25" dirty="0">
              <a:latin typeface="Times New Roman"/>
              <a:cs typeface="Times New Roman"/>
            </a:endParaRPr>
          </a:p>
        </p:txBody>
      </p:sp>
      <p:grpSp>
        <p:nvGrpSpPr>
          <p:cNvPr id="26" name="Grupo 25">
            <a:extLst>
              <a:ext uri="{FF2B5EF4-FFF2-40B4-BE49-F238E27FC236}">
                <a16:creationId xmlns:a16="http://schemas.microsoft.com/office/drawing/2014/main" id="{6B42DD00-A29B-6293-A687-004EDB4FA30D}"/>
              </a:ext>
            </a:extLst>
          </p:cNvPr>
          <p:cNvGrpSpPr/>
          <p:nvPr/>
        </p:nvGrpSpPr>
        <p:grpSpPr>
          <a:xfrm>
            <a:off x="117348" y="98932"/>
            <a:ext cx="6665976" cy="1452626"/>
            <a:chOff x="470065" y="1951410"/>
            <a:chExt cx="6665976" cy="1452626"/>
          </a:xfrm>
        </p:grpSpPr>
        <p:grpSp>
          <p:nvGrpSpPr>
            <p:cNvPr id="27" name="object 12">
              <a:extLst>
                <a:ext uri="{FF2B5EF4-FFF2-40B4-BE49-F238E27FC236}">
                  <a16:creationId xmlns:a16="http://schemas.microsoft.com/office/drawing/2014/main" id="{40CF7762-5AAA-BD29-9B66-2ECE0285460C}"/>
                </a:ext>
              </a:extLst>
            </p:cNvPr>
            <p:cNvGrpSpPr/>
            <p:nvPr/>
          </p:nvGrpSpPr>
          <p:grpSpPr>
            <a:xfrm>
              <a:off x="470065" y="1951664"/>
              <a:ext cx="6665976" cy="1452372"/>
              <a:chOff x="96011" y="115823"/>
              <a:chExt cx="6665976" cy="1452372"/>
            </a:xfrm>
          </p:grpSpPr>
          <p:pic>
            <p:nvPicPr>
              <p:cNvPr id="31" name="object 13">
                <a:extLst>
                  <a:ext uri="{FF2B5EF4-FFF2-40B4-BE49-F238E27FC236}">
                    <a16:creationId xmlns:a16="http://schemas.microsoft.com/office/drawing/2014/main" id="{01F5F1F5-65DF-D9EB-3954-94EE47475EF6}"/>
                  </a:ext>
                </a:extLst>
              </p:cNvPr>
              <p:cNvPicPr/>
              <p:nvPr/>
            </p:nvPicPr>
            <p:blipFill>
              <a:blip r:embed="rId3" cstate="print"/>
              <a:stretch>
                <a:fillRect/>
              </a:stretch>
            </p:blipFill>
            <p:spPr>
              <a:xfrm>
                <a:off x="96011" y="115823"/>
                <a:ext cx="6665976" cy="1452372"/>
              </a:xfrm>
              <a:prstGeom prst="rect">
                <a:avLst/>
              </a:prstGeom>
            </p:spPr>
          </p:pic>
          <p:pic>
            <p:nvPicPr>
              <p:cNvPr id="32" name="object 14">
                <a:extLst>
                  <a:ext uri="{FF2B5EF4-FFF2-40B4-BE49-F238E27FC236}">
                    <a16:creationId xmlns:a16="http://schemas.microsoft.com/office/drawing/2014/main" id="{18F35F2B-501E-3AA5-B0A6-E00214E2F656}"/>
                  </a:ext>
                </a:extLst>
              </p:cNvPr>
              <p:cNvPicPr/>
              <p:nvPr/>
            </p:nvPicPr>
            <p:blipFill>
              <a:blip r:embed="rId4" cstate="print"/>
              <a:stretch>
                <a:fillRect/>
              </a:stretch>
            </p:blipFill>
            <p:spPr>
              <a:xfrm>
                <a:off x="142849" y="142875"/>
                <a:ext cx="6572275" cy="1358646"/>
              </a:xfrm>
              <a:prstGeom prst="rect">
                <a:avLst/>
              </a:prstGeom>
            </p:spPr>
          </p:pic>
          <p:sp>
            <p:nvSpPr>
              <p:cNvPr id="33" name="object 15">
                <a:extLst>
                  <a:ext uri="{FF2B5EF4-FFF2-40B4-BE49-F238E27FC236}">
                    <a16:creationId xmlns:a16="http://schemas.microsoft.com/office/drawing/2014/main" id="{3FC5CCC4-06F9-0308-417C-01B8BB93A254}"/>
                  </a:ext>
                </a:extLst>
              </p:cNvPr>
              <p:cNvSpPr/>
              <p:nvPr/>
            </p:nvSpPr>
            <p:spPr>
              <a:xfrm>
                <a:off x="142849" y="142875"/>
                <a:ext cx="6572884" cy="1358900"/>
              </a:xfrm>
              <a:custGeom>
                <a:avLst/>
                <a:gdLst/>
                <a:ahLst/>
                <a:cxnLst/>
                <a:rect l="l" t="t" r="r" b="b"/>
                <a:pathLst>
                  <a:path w="6572884" h="1358900">
                    <a:moveTo>
                      <a:pt x="0" y="226441"/>
                    </a:moveTo>
                    <a:lnTo>
                      <a:pt x="4600" y="180795"/>
                    </a:lnTo>
                    <a:lnTo>
                      <a:pt x="17795" y="138285"/>
                    </a:lnTo>
                    <a:lnTo>
                      <a:pt x="38673" y="99820"/>
                    </a:lnTo>
                    <a:lnTo>
                      <a:pt x="66324" y="66309"/>
                    </a:lnTo>
                    <a:lnTo>
                      <a:pt x="99837" y="38663"/>
                    </a:lnTo>
                    <a:lnTo>
                      <a:pt x="138301" y="17789"/>
                    </a:lnTo>
                    <a:lnTo>
                      <a:pt x="180806" y="4599"/>
                    </a:lnTo>
                    <a:lnTo>
                      <a:pt x="226440" y="0"/>
                    </a:lnTo>
                    <a:lnTo>
                      <a:pt x="6345834" y="0"/>
                    </a:lnTo>
                    <a:lnTo>
                      <a:pt x="6391480" y="4599"/>
                    </a:lnTo>
                    <a:lnTo>
                      <a:pt x="6433990" y="17789"/>
                    </a:lnTo>
                    <a:lnTo>
                      <a:pt x="6472455" y="38663"/>
                    </a:lnTo>
                    <a:lnTo>
                      <a:pt x="6505965" y="66309"/>
                    </a:lnTo>
                    <a:lnTo>
                      <a:pt x="6533612" y="99820"/>
                    </a:lnTo>
                    <a:lnTo>
                      <a:pt x="6554485" y="138285"/>
                    </a:lnTo>
                    <a:lnTo>
                      <a:pt x="6567676" y="180795"/>
                    </a:lnTo>
                    <a:lnTo>
                      <a:pt x="6572275" y="226441"/>
                    </a:lnTo>
                    <a:lnTo>
                      <a:pt x="6572275" y="1132204"/>
                    </a:lnTo>
                    <a:lnTo>
                      <a:pt x="6567676" y="1177850"/>
                    </a:lnTo>
                    <a:lnTo>
                      <a:pt x="6554485" y="1220360"/>
                    </a:lnTo>
                    <a:lnTo>
                      <a:pt x="6533612" y="1258825"/>
                    </a:lnTo>
                    <a:lnTo>
                      <a:pt x="6505965" y="1292336"/>
                    </a:lnTo>
                    <a:lnTo>
                      <a:pt x="6472455" y="1319982"/>
                    </a:lnTo>
                    <a:lnTo>
                      <a:pt x="6433990" y="1340856"/>
                    </a:lnTo>
                    <a:lnTo>
                      <a:pt x="6391480" y="1354046"/>
                    </a:lnTo>
                    <a:lnTo>
                      <a:pt x="6345834" y="1358646"/>
                    </a:lnTo>
                    <a:lnTo>
                      <a:pt x="226440" y="1358646"/>
                    </a:lnTo>
                    <a:lnTo>
                      <a:pt x="180806" y="1354046"/>
                    </a:lnTo>
                    <a:lnTo>
                      <a:pt x="138301" y="1340856"/>
                    </a:lnTo>
                    <a:lnTo>
                      <a:pt x="99837" y="1319982"/>
                    </a:lnTo>
                    <a:lnTo>
                      <a:pt x="66324" y="1292336"/>
                    </a:lnTo>
                    <a:lnTo>
                      <a:pt x="38673" y="1258825"/>
                    </a:lnTo>
                    <a:lnTo>
                      <a:pt x="17795" y="1220360"/>
                    </a:lnTo>
                    <a:lnTo>
                      <a:pt x="4600" y="1177850"/>
                    </a:lnTo>
                    <a:lnTo>
                      <a:pt x="0" y="1132204"/>
                    </a:lnTo>
                    <a:lnTo>
                      <a:pt x="0" y="226441"/>
                    </a:lnTo>
                    <a:close/>
                  </a:path>
                </a:pathLst>
              </a:custGeom>
              <a:ln w="9525">
                <a:solidFill>
                  <a:srgbClr val="55CE74"/>
                </a:solidFill>
              </a:ln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pic>
            <p:nvPicPr>
              <p:cNvPr id="34" name="object 16">
                <a:extLst>
                  <a:ext uri="{FF2B5EF4-FFF2-40B4-BE49-F238E27FC236}">
                    <a16:creationId xmlns:a16="http://schemas.microsoft.com/office/drawing/2014/main" id="{802869DF-FD77-5754-85F2-1E5BABB11092}"/>
                  </a:ext>
                </a:extLst>
              </p:cNvPr>
              <p:cNvPicPr/>
              <p:nvPr/>
            </p:nvPicPr>
            <p:blipFill>
              <a:blip r:embed="rId5" cstate="print"/>
              <a:stretch>
                <a:fillRect/>
              </a:stretch>
            </p:blipFill>
            <p:spPr>
              <a:xfrm>
                <a:off x="2500248" y="305930"/>
                <a:ext cx="1714500" cy="733945"/>
              </a:xfrm>
              <a:prstGeom prst="rect">
                <a:avLst/>
              </a:prstGeom>
            </p:spPr>
          </p:pic>
        </p:grpSp>
        <p:sp>
          <p:nvSpPr>
            <p:cNvPr id="28" name="object 16">
              <a:extLst>
                <a:ext uri="{FF2B5EF4-FFF2-40B4-BE49-F238E27FC236}">
                  <a16:creationId xmlns:a16="http://schemas.microsoft.com/office/drawing/2014/main" id="{0E156286-8089-7484-A412-05807A0EFD0B}"/>
                </a:ext>
              </a:extLst>
            </p:cNvPr>
            <p:cNvSpPr txBox="1"/>
            <p:nvPr/>
          </p:nvSpPr>
          <p:spPr>
            <a:xfrm>
              <a:off x="2775727" y="2875716"/>
              <a:ext cx="3332858" cy="391795"/>
            </a:xfrm>
            <a:prstGeom prst="rect">
              <a:avLst/>
            </a:prstGeom>
            <a:noFill/>
          </p:spPr>
          <p:txBody>
            <a:bodyPr vert="horz" wrap="square" lIns="0" tIns="12700" rIns="0" bIns="0" rtlCol="0">
              <a:spAutoFit/>
            </a:bodyPr>
            <a:lstStyle/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Volumen 4,  Número 1  Enero a Julio 2021</a:t>
              </a:r>
            </a:p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Revista Semestral. Venezuela</a:t>
              </a:r>
              <a:endParaRPr sz="1200" dirty="0">
                <a:latin typeface="Arial"/>
                <a:cs typeface="Arial"/>
              </a:endParaRPr>
            </a:p>
          </p:txBody>
        </p:sp>
        <p:pic>
          <p:nvPicPr>
            <p:cNvPr id="29" name="object 25">
              <a:extLst>
                <a:ext uri="{FF2B5EF4-FFF2-40B4-BE49-F238E27FC236}">
                  <a16:creationId xmlns:a16="http://schemas.microsoft.com/office/drawing/2014/main" id="{211F1DE2-8201-8CBA-EE8F-7AECED7D4BE7}"/>
                </a:ext>
              </a:extLst>
            </p:cNvPr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470065" y="2027896"/>
              <a:ext cx="2305662" cy="1053903"/>
            </a:xfrm>
            <a:prstGeom prst="rect">
              <a:avLst/>
            </a:prstGeom>
          </p:spPr>
        </p:pic>
        <p:pic>
          <p:nvPicPr>
            <p:cNvPr id="30" name="object 31">
              <a:extLst>
                <a:ext uri="{FF2B5EF4-FFF2-40B4-BE49-F238E27FC236}">
                  <a16:creationId xmlns:a16="http://schemas.microsoft.com/office/drawing/2014/main" id="{B2C1D0FE-1FC1-29A0-2217-064896ECABD6}"/>
                </a:ext>
              </a:extLst>
            </p:cNvPr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4932681" y="1951410"/>
              <a:ext cx="1805304" cy="893889"/>
            </a:xfrm>
            <a:prstGeom prst="rect">
              <a:avLst/>
            </a:prstGeom>
          </p:spPr>
        </p:pic>
      </p:grpSp>
    </p:spTree>
  </p:cSld>
  <p:clrMapOvr>
    <a:masterClrMapping/>
  </p:clrMapOvr>
</p:sld>
</file>

<file path=ppt/slides/slide1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94485" y="115823"/>
            <a:ext cx="6669405" cy="8926195"/>
            <a:chOff x="94485" y="115823"/>
            <a:chExt cx="6669405" cy="8926195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204216" y="8651747"/>
              <a:ext cx="6518148" cy="158496"/>
            </a:xfrm>
            <a:prstGeom prst="rect">
              <a:avLst/>
            </a:prstGeom>
          </p:spPr>
        </p:pic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96012" y="115823"/>
              <a:ext cx="6665976" cy="1452372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42849" y="142875"/>
              <a:ext cx="6572275" cy="1358646"/>
            </a:xfrm>
            <a:prstGeom prst="rect">
              <a:avLst/>
            </a:prstGeom>
          </p:spPr>
        </p:pic>
        <p:sp>
          <p:nvSpPr>
            <p:cNvPr id="6" name="object 6"/>
            <p:cNvSpPr/>
            <p:nvPr/>
          </p:nvSpPr>
          <p:spPr>
            <a:xfrm>
              <a:off x="142849" y="142875"/>
              <a:ext cx="6572884" cy="1358900"/>
            </a:xfrm>
            <a:custGeom>
              <a:avLst/>
              <a:gdLst/>
              <a:ahLst/>
              <a:cxnLst/>
              <a:rect l="l" t="t" r="r" b="b"/>
              <a:pathLst>
                <a:path w="6572884" h="1358900">
                  <a:moveTo>
                    <a:pt x="0" y="226441"/>
                  </a:moveTo>
                  <a:lnTo>
                    <a:pt x="4600" y="180795"/>
                  </a:lnTo>
                  <a:lnTo>
                    <a:pt x="17795" y="138285"/>
                  </a:lnTo>
                  <a:lnTo>
                    <a:pt x="38673" y="99820"/>
                  </a:lnTo>
                  <a:lnTo>
                    <a:pt x="66324" y="66309"/>
                  </a:lnTo>
                  <a:lnTo>
                    <a:pt x="99837" y="38663"/>
                  </a:lnTo>
                  <a:lnTo>
                    <a:pt x="138301" y="17789"/>
                  </a:lnTo>
                  <a:lnTo>
                    <a:pt x="180806" y="4599"/>
                  </a:lnTo>
                  <a:lnTo>
                    <a:pt x="226440" y="0"/>
                  </a:lnTo>
                  <a:lnTo>
                    <a:pt x="6345834" y="0"/>
                  </a:lnTo>
                  <a:lnTo>
                    <a:pt x="6391480" y="4599"/>
                  </a:lnTo>
                  <a:lnTo>
                    <a:pt x="6433990" y="17789"/>
                  </a:lnTo>
                  <a:lnTo>
                    <a:pt x="6472455" y="38663"/>
                  </a:lnTo>
                  <a:lnTo>
                    <a:pt x="6505965" y="66309"/>
                  </a:lnTo>
                  <a:lnTo>
                    <a:pt x="6533612" y="99820"/>
                  </a:lnTo>
                  <a:lnTo>
                    <a:pt x="6554485" y="138285"/>
                  </a:lnTo>
                  <a:lnTo>
                    <a:pt x="6567676" y="180795"/>
                  </a:lnTo>
                  <a:lnTo>
                    <a:pt x="6572275" y="226441"/>
                  </a:lnTo>
                  <a:lnTo>
                    <a:pt x="6572275" y="1132204"/>
                  </a:lnTo>
                  <a:lnTo>
                    <a:pt x="6567676" y="1177850"/>
                  </a:lnTo>
                  <a:lnTo>
                    <a:pt x="6554485" y="1220360"/>
                  </a:lnTo>
                  <a:lnTo>
                    <a:pt x="6533612" y="1258825"/>
                  </a:lnTo>
                  <a:lnTo>
                    <a:pt x="6505965" y="1292336"/>
                  </a:lnTo>
                  <a:lnTo>
                    <a:pt x="6472455" y="1319982"/>
                  </a:lnTo>
                  <a:lnTo>
                    <a:pt x="6433990" y="1340856"/>
                  </a:lnTo>
                  <a:lnTo>
                    <a:pt x="6391480" y="1354046"/>
                  </a:lnTo>
                  <a:lnTo>
                    <a:pt x="6345834" y="1358646"/>
                  </a:lnTo>
                  <a:lnTo>
                    <a:pt x="226440" y="1358646"/>
                  </a:lnTo>
                  <a:lnTo>
                    <a:pt x="180806" y="1354046"/>
                  </a:lnTo>
                  <a:lnTo>
                    <a:pt x="138301" y="1340856"/>
                  </a:lnTo>
                  <a:lnTo>
                    <a:pt x="99837" y="1319982"/>
                  </a:lnTo>
                  <a:lnTo>
                    <a:pt x="66324" y="1292336"/>
                  </a:lnTo>
                  <a:lnTo>
                    <a:pt x="38673" y="1258825"/>
                  </a:lnTo>
                  <a:lnTo>
                    <a:pt x="17795" y="1220360"/>
                  </a:lnTo>
                  <a:lnTo>
                    <a:pt x="4600" y="1177850"/>
                  </a:lnTo>
                  <a:lnTo>
                    <a:pt x="0" y="1132204"/>
                  </a:lnTo>
                  <a:lnTo>
                    <a:pt x="0" y="226441"/>
                  </a:lnTo>
                  <a:close/>
                </a:path>
              </a:pathLst>
            </a:custGeom>
            <a:ln w="9525">
              <a:solidFill>
                <a:srgbClr val="55CE7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" name="object 7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2500248" y="305930"/>
              <a:ext cx="1714500" cy="733945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2738628" y="1024127"/>
              <a:ext cx="1897379" cy="371855"/>
            </a:xfrm>
            <a:prstGeom prst="rect">
              <a:avLst/>
            </a:prstGeom>
          </p:spPr>
        </p:pic>
        <p:pic>
          <p:nvPicPr>
            <p:cNvPr id="9" name="object 9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4401312" y="1024127"/>
              <a:ext cx="1577339" cy="371855"/>
            </a:xfrm>
            <a:prstGeom prst="rect">
              <a:avLst/>
            </a:prstGeom>
          </p:spPr>
        </p:pic>
        <p:pic>
          <p:nvPicPr>
            <p:cNvPr id="10" name="object 10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3169920" y="1207007"/>
              <a:ext cx="1546859" cy="371855"/>
            </a:xfrm>
            <a:prstGeom prst="rect">
              <a:avLst/>
            </a:prstGeom>
          </p:spPr>
        </p:pic>
        <p:pic>
          <p:nvPicPr>
            <p:cNvPr id="11" name="object 11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4482083" y="1207007"/>
              <a:ext cx="284988" cy="371855"/>
            </a:xfrm>
            <a:prstGeom prst="rect">
              <a:avLst/>
            </a:prstGeom>
          </p:spPr>
        </p:pic>
        <p:pic>
          <p:nvPicPr>
            <p:cNvPr id="12" name="object 12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4571999" y="1207007"/>
              <a:ext cx="1013460" cy="371855"/>
            </a:xfrm>
            <a:prstGeom prst="rect">
              <a:avLst/>
            </a:prstGeom>
          </p:spPr>
        </p:pic>
        <p:pic>
          <p:nvPicPr>
            <p:cNvPr id="13" name="object 13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324612" y="234695"/>
              <a:ext cx="1719072" cy="1341120"/>
            </a:xfrm>
            <a:prstGeom prst="rect">
              <a:avLst/>
            </a:prstGeom>
          </p:spPr>
        </p:pic>
        <p:pic>
          <p:nvPicPr>
            <p:cNvPr id="14" name="object 14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5606795" y="8193022"/>
              <a:ext cx="1092707" cy="848868"/>
            </a:xfrm>
            <a:prstGeom prst="rect">
              <a:avLst/>
            </a:prstGeom>
          </p:spPr>
        </p:pic>
        <p:pic>
          <p:nvPicPr>
            <p:cNvPr id="15" name="object 15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109728" y="8193022"/>
              <a:ext cx="1092708" cy="848868"/>
            </a:xfrm>
            <a:prstGeom prst="rect">
              <a:avLst/>
            </a:prstGeom>
          </p:spPr>
        </p:pic>
      </p:grpSp>
      <p:sp>
        <p:nvSpPr>
          <p:cNvPr id="16" name="object 16"/>
          <p:cNvSpPr txBox="1"/>
          <p:nvPr/>
        </p:nvSpPr>
        <p:spPr>
          <a:xfrm>
            <a:off x="293014" y="1068451"/>
            <a:ext cx="6307455" cy="170307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2992755" marR="733425" indent="-431800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Arial"/>
                <a:cs typeface="Arial"/>
              </a:rPr>
              <a:t>6ta.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Edición</a:t>
            </a:r>
            <a:r>
              <a:rPr sz="1200" b="1" spc="-10" dirty="0">
                <a:latin typeface="Arial"/>
                <a:cs typeface="Arial"/>
              </a:rPr>
              <a:t> Volumen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I</a:t>
            </a:r>
            <a:r>
              <a:rPr sz="1200" b="1" spc="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Enero</a:t>
            </a:r>
            <a:r>
              <a:rPr sz="1200" b="1" spc="-3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a</a:t>
            </a:r>
            <a:r>
              <a:rPr sz="1200" b="1" spc="-2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Julio</a:t>
            </a:r>
            <a:r>
              <a:rPr sz="1200" b="1" spc="-5" dirty="0">
                <a:latin typeface="Arial"/>
                <a:cs typeface="Arial"/>
              </a:rPr>
              <a:t> </a:t>
            </a:r>
            <a:r>
              <a:rPr sz="1200" b="1" spc="-20" dirty="0">
                <a:latin typeface="Arial"/>
                <a:cs typeface="Arial"/>
              </a:rPr>
              <a:t>2021 </a:t>
            </a:r>
            <a:r>
              <a:rPr sz="1200" b="1" dirty="0">
                <a:latin typeface="Arial"/>
                <a:cs typeface="Arial"/>
              </a:rPr>
              <a:t>Revista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Semestral-</a:t>
            </a:r>
            <a:r>
              <a:rPr sz="1200" b="1" spc="-40" dirty="0">
                <a:latin typeface="Arial"/>
                <a:cs typeface="Arial"/>
              </a:rPr>
              <a:t> </a:t>
            </a:r>
            <a:r>
              <a:rPr sz="1200" b="1" spc="-10" dirty="0">
                <a:latin typeface="Arial"/>
                <a:cs typeface="Arial"/>
              </a:rPr>
              <a:t>Venezuela</a:t>
            </a:r>
            <a:endParaRPr sz="12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305"/>
              </a:spcBef>
            </a:pPr>
            <a:endParaRPr sz="1200">
              <a:latin typeface="Arial"/>
              <a:cs typeface="Arial"/>
            </a:endParaRPr>
          </a:p>
          <a:p>
            <a:pPr marL="12700" marR="6350" algn="just">
              <a:lnSpc>
                <a:spcPct val="100000"/>
              </a:lnSpc>
            </a:pPr>
            <a:r>
              <a:rPr sz="1200" b="1" dirty="0">
                <a:latin typeface="Times New Roman"/>
                <a:cs typeface="Times New Roman"/>
              </a:rPr>
              <a:t>Nota</a:t>
            </a:r>
            <a:r>
              <a:rPr sz="1200" dirty="0">
                <a:latin typeface="Times New Roman"/>
                <a:cs typeface="Times New Roman"/>
              </a:rPr>
              <a:t>: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puede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observar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chicas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Género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Femenino,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tienen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promedio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notas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(4,83), </a:t>
            </a:r>
            <a:r>
              <a:rPr sz="1200" dirty="0">
                <a:latin typeface="Times New Roman"/>
                <a:cs typeface="Times New Roman"/>
              </a:rPr>
              <a:t>mayor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chicos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género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masculino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(4,5),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indica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ambas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áreas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estudios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(Ing. </a:t>
            </a:r>
            <a:r>
              <a:rPr sz="1200" dirty="0">
                <a:latin typeface="Times New Roman"/>
                <a:cs typeface="Times New Roman"/>
              </a:rPr>
              <a:t>Civil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Ing.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Sistemas)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chicas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son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más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inteligente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chicos,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cuanto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promedio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notas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unidad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curricular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matemáticas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II.</a:t>
            </a:r>
            <a:endParaRPr sz="1200">
              <a:latin typeface="Times New Roman"/>
              <a:cs typeface="Times New Roman"/>
            </a:endParaRPr>
          </a:p>
          <a:p>
            <a:pPr marL="375285" marR="5080" indent="-36322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Aquí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puede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observar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medias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marginales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estimadas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relación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notas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definitivas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spc="-50" dirty="0">
                <a:latin typeface="Times New Roman"/>
                <a:cs typeface="Times New Roman"/>
              </a:rPr>
              <a:t>3 </a:t>
            </a:r>
            <a:r>
              <a:rPr sz="1200" dirty="0">
                <a:latin typeface="Times New Roman"/>
                <a:cs typeface="Times New Roman"/>
              </a:rPr>
              <a:t>tipos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docentes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diferentes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ambas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áreas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estudios.</a:t>
            </a:r>
            <a:endParaRPr sz="1200">
              <a:latin typeface="Times New Roman"/>
              <a:cs typeface="Times New Roman"/>
            </a:endParaRPr>
          </a:p>
        </p:txBody>
      </p:sp>
      <p:grpSp>
        <p:nvGrpSpPr>
          <p:cNvPr id="17" name="object 17"/>
          <p:cNvGrpSpPr/>
          <p:nvPr/>
        </p:nvGrpSpPr>
        <p:grpSpPr>
          <a:xfrm>
            <a:off x="1139939" y="143573"/>
            <a:ext cx="5174615" cy="5796280"/>
            <a:chOff x="1139939" y="143573"/>
            <a:chExt cx="5174615" cy="5796280"/>
          </a:xfrm>
        </p:grpSpPr>
        <p:pic>
          <p:nvPicPr>
            <p:cNvPr id="18" name="object 18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1139939" y="2843403"/>
              <a:ext cx="4207256" cy="3096387"/>
            </a:xfrm>
            <a:prstGeom prst="rect">
              <a:avLst/>
            </a:prstGeom>
          </p:spPr>
        </p:pic>
        <p:pic>
          <p:nvPicPr>
            <p:cNvPr id="19" name="object 19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4509134" y="143573"/>
              <a:ext cx="1805305" cy="893889"/>
            </a:xfrm>
            <a:prstGeom prst="rect">
              <a:avLst/>
            </a:prstGeom>
          </p:spPr>
        </p:pic>
      </p:grpSp>
      <p:sp>
        <p:nvSpPr>
          <p:cNvPr id="20" name="object 20"/>
          <p:cNvSpPr txBox="1"/>
          <p:nvPr/>
        </p:nvSpPr>
        <p:spPr>
          <a:xfrm>
            <a:off x="240284" y="6041897"/>
            <a:ext cx="6380480" cy="18548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9270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Times New Roman"/>
                <a:cs typeface="Times New Roman"/>
              </a:rPr>
              <a:t>Grafico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3</a:t>
            </a:r>
            <a:r>
              <a:rPr sz="1200" dirty="0">
                <a:latin typeface="Times New Roman"/>
                <a:cs typeface="Times New Roman"/>
              </a:rPr>
              <a:t>: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medias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marginales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estimadas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relación a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docentes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notas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definitivas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25" dirty="0">
                <a:latin typeface="Times New Roman"/>
                <a:cs typeface="Times New Roman"/>
              </a:rPr>
              <a:t> los </a:t>
            </a:r>
            <a:r>
              <a:rPr sz="1200" spc="-10" dirty="0">
                <a:latin typeface="Times New Roman"/>
                <a:cs typeface="Times New Roman"/>
              </a:rPr>
              <a:t>estudiantes.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60"/>
              </a:spcBef>
            </a:pPr>
            <a:endParaRPr sz="1200">
              <a:latin typeface="Times New Roman"/>
              <a:cs typeface="Times New Roman"/>
            </a:endParaRPr>
          </a:p>
          <a:p>
            <a:pPr marL="12700" marR="5080" algn="just">
              <a:lnSpc>
                <a:spcPct val="100000"/>
              </a:lnSpc>
            </a:pPr>
            <a:r>
              <a:rPr sz="1200" b="1" dirty="0">
                <a:latin typeface="Times New Roman"/>
                <a:cs typeface="Times New Roman"/>
              </a:rPr>
              <a:t>Nota:</a:t>
            </a:r>
            <a:r>
              <a:rPr sz="1200" b="1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docentes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tipo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(1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2)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mantienen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promedio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nota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constante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(4,75)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entre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estudiantes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han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pasado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unidad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curricular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(matemáticas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II),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mientras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docente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tipo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(3),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su </a:t>
            </a:r>
            <a:r>
              <a:rPr sz="1200" dirty="0">
                <a:latin typeface="Times New Roman"/>
                <a:cs typeface="Times New Roman"/>
              </a:rPr>
              <a:t>promedio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notas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más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bajo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(4,50)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sin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embargo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existe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mucha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incidencia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relación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las </a:t>
            </a:r>
            <a:r>
              <a:rPr sz="1200" dirty="0">
                <a:latin typeface="Times New Roman"/>
                <a:cs typeface="Times New Roman"/>
              </a:rPr>
              <a:t>diferencias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entre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promedios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4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notas.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60"/>
              </a:spcBef>
            </a:pPr>
            <a:endParaRPr sz="1200">
              <a:latin typeface="Times New Roman"/>
              <a:cs typeface="Times New Roman"/>
            </a:endParaRPr>
          </a:p>
          <a:p>
            <a:pPr marL="375285" marR="66040" indent="-363220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-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continuación,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observará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gráfica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donde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explica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docentes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área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estudios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medias </a:t>
            </a:r>
            <a:r>
              <a:rPr sz="1200" dirty="0">
                <a:latin typeface="Times New Roman"/>
                <a:cs typeface="Times New Roman"/>
              </a:rPr>
              <a:t>marginales estimadas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nota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definitiva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estudiante.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1658492" y="8256658"/>
            <a:ext cx="3609975" cy="372745"/>
          </a:xfrm>
          <a:prstGeom prst="rect">
            <a:avLst/>
          </a:prstGeom>
        </p:spPr>
        <p:txBody>
          <a:bodyPr vert="horz" wrap="square" lIns="0" tIns="6350" rIns="0" bIns="0" rtlCol="0">
            <a:spAutoFit/>
          </a:bodyPr>
          <a:lstStyle/>
          <a:p>
            <a:pPr marL="1363345" marR="5080" indent="-1350645">
              <a:lnSpc>
                <a:spcPts val="1400"/>
              </a:lnSpc>
              <a:spcBef>
                <a:spcPts val="50"/>
              </a:spcBef>
            </a:pPr>
            <a:r>
              <a:rPr sz="1200" b="1" dirty="0">
                <a:latin typeface="Times New Roman"/>
                <a:cs typeface="Times New Roman"/>
              </a:rPr>
              <a:t>Análisis</a:t>
            </a:r>
            <a:r>
              <a:rPr sz="1200" b="1" spc="-4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del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Rendimiento</a:t>
            </a:r>
            <a:r>
              <a:rPr sz="1200" b="1" spc="-6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Académico</a:t>
            </a:r>
            <a:r>
              <a:rPr sz="1200" b="1" spc="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los </a:t>
            </a:r>
            <a:r>
              <a:rPr sz="1200" b="1" spc="-10" dirty="0">
                <a:latin typeface="Times New Roman"/>
                <a:cs typeface="Times New Roman"/>
              </a:rPr>
              <a:t>Estudiantes Universitarios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2403475" y="8754397"/>
            <a:ext cx="2078989" cy="1943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410"/>
              </a:lnSpc>
            </a:pPr>
            <a:r>
              <a:rPr sz="1200" b="1" dirty="0">
                <a:latin typeface="Times New Roman"/>
                <a:cs typeface="Times New Roman"/>
              </a:rPr>
              <a:t>MSc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Erik</a:t>
            </a:r>
            <a:r>
              <a:rPr sz="1200" b="1" spc="-1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Manuel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Siso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Navarro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23" name="object 23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67361" rIns="0" bIns="0" rtlCol="0">
            <a:spAutoFit/>
          </a:bodyPr>
          <a:lstStyle/>
          <a:p>
            <a:pPr marL="120650">
              <a:lnSpc>
                <a:spcPts val="1410"/>
              </a:lnSpc>
            </a:pPr>
            <a:fld id="{81D60167-4931-47E6-BA6A-407CBD079E47}" type="slidenum">
              <a:rPr b="1" spc="-25" dirty="0">
                <a:latin typeface="Times New Roman"/>
                <a:cs typeface="Times New Roman"/>
              </a:rPr>
              <a:t>199</a:t>
            </a:fld>
            <a:endParaRPr b="1" spc="-25" dirty="0">
              <a:latin typeface="Times New Roman"/>
              <a:cs typeface="Times New Roman"/>
            </a:endParaRPr>
          </a:p>
        </p:txBody>
      </p:sp>
      <p:grpSp>
        <p:nvGrpSpPr>
          <p:cNvPr id="24" name="Grupo 23">
            <a:extLst>
              <a:ext uri="{FF2B5EF4-FFF2-40B4-BE49-F238E27FC236}">
                <a16:creationId xmlns:a16="http://schemas.microsoft.com/office/drawing/2014/main" id="{0FA9341D-D316-8FC7-F92B-33091B3C57FE}"/>
              </a:ext>
            </a:extLst>
          </p:cNvPr>
          <p:cNvGrpSpPr/>
          <p:nvPr/>
        </p:nvGrpSpPr>
        <p:grpSpPr>
          <a:xfrm>
            <a:off x="117348" y="98932"/>
            <a:ext cx="6665976" cy="1452626"/>
            <a:chOff x="470065" y="1951410"/>
            <a:chExt cx="6665976" cy="1452626"/>
          </a:xfrm>
        </p:grpSpPr>
        <p:grpSp>
          <p:nvGrpSpPr>
            <p:cNvPr id="25" name="object 12">
              <a:extLst>
                <a:ext uri="{FF2B5EF4-FFF2-40B4-BE49-F238E27FC236}">
                  <a16:creationId xmlns:a16="http://schemas.microsoft.com/office/drawing/2014/main" id="{6E0D6F70-922D-E1E3-4DFE-A46FC6942090}"/>
                </a:ext>
              </a:extLst>
            </p:cNvPr>
            <p:cNvGrpSpPr/>
            <p:nvPr/>
          </p:nvGrpSpPr>
          <p:grpSpPr>
            <a:xfrm>
              <a:off x="470065" y="1951664"/>
              <a:ext cx="6665976" cy="1452372"/>
              <a:chOff x="96011" y="115823"/>
              <a:chExt cx="6665976" cy="1452372"/>
            </a:xfrm>
          </p:grpSpPr>
          <p:pic>
            <p:nvPicPr>
              <p:cNvPr id="29" name="object 13">
                <a:extLst>
                  <a:ext uri="{FF2B5EF4-FFF2-40B4-BE49-F238E27FC236}">
                    <a16:creationId xmlns:a16="http://schemas.microsoft.com/office/drawing/2014/main" id="{2D4B0C1A-1B89-A709-EEA5-708A749F5433}"/>
                  </a:ext>
                </a:extLst>
              </p:cNvPr>
              <p:cNvPicPr/>
              <p:nvPr/>
            </p:nvPicPr>
            <p:blipFill>
              <a:blip r:embed="rId3" cstate="print"/>
              <a:stretch>
                <a:fillRect/>
              </a:stretch>
            </p:blipFill>
            <p:spPr>
              <a:xfrm>
                <a:off x="96011" y="115823"/>
                <a:ext cx="6665976" cy="1452372"/>
              </a:xfrm>
              <a:prstGeom prst="rect">
                <a:avLst/>
              </a:prstGeom>
            </p:spPr>
          </p:pic>
          <p:pic>
            <p:nvPicPr>
              <p:cNvPr id="30" name="object 14">
                <a:extLst>
                  <a:ext uri="{FF2B5EF4-FFF2-40B4-BE49-F238E27FC236}">
                    <a16:creationId xmlns:a16="http://schemas.microsoft.com/office/drawing/2014/main" id="{228803F7-BE8B-2376-E71D-3CDAD986DF40}"/>
                  </a:ext>
                </a:extLst>
              </p:cNvPr>
              <p:cNvPicPr/>
              <p:nvPr/>
            </p:nvPicPr>
            <p:blipFill>
              <a:blip r:embed="rId4" cstate="print"/>
              <a:stretch>
                <a:fillRect/>
              </a:stretch>
            </p:blipFill>
            <p:spPr>
              <a:xfrm>
                <a:off x="142849" y="142875"/>
                <a:ext cx="6572275" cy="1358646"/>
              </a:xfrm>
              <a:prstGeom prst="rect">
                <a:avLst/>
              </a:prstGeom>
            </p:spPr>
          </p:pic>
          <p:sp>
            <p:nvSpPr>
              <p:cNvPr id="31" name="object 15">
                <a:extLst>
                  <a:ext uri="{FF2B5EF4-FFF2-40B4-BE49-F238E27FC236}">
                    <a16:creationId xmlns:a16="http://schemas.microsoft.com/office/drawing/2014/main" id="{4C723652-544D-0AAF-2B4B-82D93BC40259}"/>
                  </a:ext>
                </a:extLst>
              </p:cNvPr>
              <p:cNvSpPr/>
              <p:nvPr/>
            </p:nvSpPr>
            <p:spPr>
              <a:xfrm>
                <a:off x="142849" y="142875"/>
                <a:ext cx="6572884" cy="1358900"/>
              </a:xfrm>
              <a:custGeom>
                <a:avLst/>
                <a:gdLst/>
                <a:ahLst/>
                <a:cxnLst/>
                <a:rect l="l" t="t" r="r" b="b"/>
                <a:pathLst>
                  <a:path w="6572884" h="1358900">
                    <a:moveTo>
                      <a:pt x="0" y="226441"/>
                    </a:moveTo>
                    <a:lnTo>
                      <a:pt x="4600" y="180795"/>
                    </a:lnTo>
                    <a:lnTo>
                      <a:pt x="17795" y="138285"/>
                    </a:lnTo>
                    <a:lnTo>
                      <a:pt x="38673" y="99820"/>
                    </a:lnTo>
                    <a:lnTo>
                      <a:pt x="66324" y="66309"/>
                    </a:lnTo>
                    <a:lnTo>
                      <a:pt x="99837" y="38663"/>
                    </a:lnTo>
                    <a:lnTo>
                      <a:pt x="138301" y="17789"/>
                    </a:lnTo>
                    <a:lnTo>
                      <a:pt x="180806" y="4599"/>
                    </a:lnTo>
                    <a:lnTo>
                      <a:pt x="226440" y="0"/>
                    </a:lnTo>
                    <a:lnTo>
                      <a:pt x="6345834" y="0"/>
                    </a:lnTo>
                    <a:lnTo>
                      <a:pt x="6391480" y="4599"/>
                    </a:lnTo>
                    <a:lnTo>
                      <a:pt x="6433990" y="17789"/>
                    </a:lnTo>
                    <a:lnTo>
                      <a:pt x="6472455" y="38663"/>
                    </a:lnTo>
                    <a:lnTo>
                      <a:pt x="6505965" y="66309"/>
                    </a:lnTo>
                    <a:lnTo>
                      <a:pt x="6533612" y="99820"/>
                    </a:lnTo>
                    <a:lnTo>
                      <a:pt x="6554485" y="138285"/>
                    </a:lnTo>
                    <a:lnTo>
                      <a:pt x="6567676" y="180795"/>
                    </a:lnTo>
                    <a:lnTo>
                      <a:pt x="6572275" y="226441"/>
                    </a:lnTo>
                    <a:lnTo>
                      <a:pt x="6572275" y="1132204"/>
                    </a:lnTo>
                    <a:lnTo>
                      <a:pt x="6567676" y="1177850"/>
                    </a:lnTo>
                    <a:lnTo>
                      <a:pt x="6554485" y="1220360"/>
                    </a:lnTo>
                    <a:lnTo>
                      <a:pt x="6533612" y="1258825"/>
                    </a:lnTo>
                    <a:lnTo>
                      <a:pt x="6505965" y="1292336"/>
                    </a:lnTo>
                    <a:lnTo>
                      <a:pt x="6472455" y="1319982"/>
                    </a:lnTo>
                    <a:lnTo>
                      <a:pt x="6433990" y="1340856"/>
                    </a:lnTo>
                    <a:lnTo>
                      <a:pt x="6391480" y="1354046"/>
                    </a:lnTo>
                    <a:lnTo>
                      <a:pt x="6345834" y="1358646"/>
                    </a:lnTo>
                    <a:lnTo>
                      <a:pt x="226440" y="1358646"/>
                    </a:lnTo>
                    <a:lnTo>
                      <a:pt x="180806" y="1354046"/>
                    </a:lnTo>
                    <a:lnTo>
                      <a:pt x="138301" y="1340856"/>
                    </a:lnTo>
                    <a:lnTo>
                      <a:pt x="99837" y="1319982"/>
                    </a:lnTo>
                    <a:lnTo>
                      <a:pt x="66324" y="1292336"/>
                    </a:lnTo>
                    <a:lnTo>
                      <a:pt x="38673" y="1258825"/>
                    </a:lnTo>
                    <a:lnTo>
                      <a:pt x="17795" y="1220360"/>
                    </a:lnTo>
                    <a:lnTo>
                      <a:pt x="4600" y="1177850"/>
                    </a:lnTo>
                    <a:lnTo>
                      <a:pt x="0" y="1132204"/>
                    </a:lnTo>
                    <a:lnTo>
                      <a:pt x="0" y="226441"/>
                    </a:lnTo>
                    <a:close/>
                  </a:path>
                </a:pathLst>
              </a:custGeom>
              <a:ln w="9525">
                <a:solidFill>
                  <a:srgbClr val="55CE74"/>
                </a:solidFill>
              </a:ln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pic>
            <p:nvPicPr>
              <p:cNvPr id="32" name="object 16">
                <a:extLst>
                  <a:ext uri="{FF2B5EF4-FFF2-40B4-BE49-F238E27FC236}">
                    <a16:creationId xmlns:a16="http://schemas.microsoft.com/office/drawing/2014/main" id="{9BB85208-B4A1-D622-F91E-352B2C792601}"/>
                  </a:ext>
                </a:extLst>
              </p:cNvPr>
              <p:cNvPicPr/>
              <p:nvPr/>
            </p:nvPicPr>
            <p:blipFill>
              <a:blip r:embed="rId5" cstate="print"/>
              <a:stretch>
                <a:fillRect/>
              </a:stretch>
            </p:blipFill>
            <p:spPr>
              <a:xfrm>
                <a:off x="2500248" y="305930"/>
                <a:ext cx="1714500" cy="733945"/>
              </a:xfrm>
              <a:prstGeom prst="rect">
                <a:avLst/>
              </a:prstGeom>
            </p:spPr>
          </p:pic>
        </p:grpSp>
        <p:sp>
          <p:nvSpPr>
            <p:cNvPr id="26" name="object 16">
              <a:extLst>
                <a:ext uri="{FF2B5EF4-FFF2-40B4-BE49-F238E27FC236}">
                  <a16:creationId xmlns:a16="http://schemas.microsoft.com/office/drawing/2014/main" id="{23FA5B86-BBD0-549F-E699-F578DA3A2898}"/>
                </a:ext>
              </a:extLst>
            </p:cNvPr>
            <p:cNvSpPr txBox="1"/>
            <p:nvPr/>
          </p:nvSpPr>
          <p:spPr>
            <a:xfrm>
              <a:off x="2775727" y="2875716"/>
              <a:ext cx="3332858" cy="391795"/>
            </a:xfrm>
            <a:prstGeom prst="rect">
              <a:avLst/>
            </a:prstGeom>
            <a:noFill/>
          </p:spPr>
          <p:txBody>
            <a:bodyPr vert="horz" wrap="square" lIns="0" tIns="12700" rIns="0" bIns="0" rtlCol="0">
              <a:spAutoFit/>
            </a:bodyPr>
            <a:lstStyle/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Volumen 4,  Número 1  Enero a Julio 2021</a:t>
              </a:r>
            </a:p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Revista Semestral. Venezuela</a:t>
              </a:r>
              <a:endParaRPr sz="1200" dirty="0">
                <a:latin typeface="Arial"/>
                <a:cs typeface="Arial"/>
              </a:endParaRPr>
            </a:p>
          </p:txBody>
        </p:sp>
        <p:pic>
          <p:nvPicPr>
            <p:cNvPr id="27" name="object 25">
              <a:extLst>
                <a:ext uri="{FF2B5EF4-FFF2-40B4-BE49-F238E27FC236}">
                  <a16:creationId xmlns:a16="http://schemas.microsoft.com/office/drawing/2014/main" id="{CA968058-6BB9-FBE0-B792-8494FD7C4548}"/>
                </a:ext>
              </a:extLst>
            </p:cNvPr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470065" y="2027896"/>
              <a:ext cx="2305662" cy="1053903"/>
            </a:xfrm>
            <a:prstGeom prst="rect">
              <a:avLst/>
            </a:prstGeom>
          </p:spPr>
        </p:pic>
        <p:pic>
          <p:nvPicPr>
            <p:cNvPr id="28" name="object 31">
              <a:extLst>
                <a:ext uri="{FF2B5EF4-FFF2-40B4-BE49-F238E27FC236}">
                  <a16:creationId xmlns:a16="http://schemas.microsoft.com/office/drawing/2014/main" id="{5EA85FF6-238D-C8E8-3645-DD04F609A4EB}"/>
                </a:ext>
              </a:extLst>
            </p:cNvPr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4932681" y="1951410"/>
              <a:ext cx="1805304" cy="893889"/>
            </a:xfrm>
            <a:prstGeom prst="rect">
              <a:avLst/>
            </a:prstGeom>
          </p:spPr>
        </p:pic>
      </p:grpSp>
    </p:spTree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-4762" y="-4762"/>
            <a:ext cx="6867525" cy="9153525"/>
            <a:chOff x="-4762" y="-4762"/>
            <a:chExt cx="6867525" cy="9153525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0" y="0"/>
              <a:ext cx="6858000" cy="9144000"/>
            </a:xfrm>
            <a:prstGeom prst="rect">
              <a:avLst/>
            </a:prstGeom>
          </p:spPr>
        </p:pic>
        <p:sp>
          <p:nvSpPr>
            <p:cNvPr id="4" name="object 4"/>
            <p:cNvSpPr/>
            <p:nvPr/>
          </p:nvSpPr>
          <p:spPr>
            <a:xfrm>
              <a:off x="0" y="0"/>
              <a:ext cx="6858000" cy="9144000"/>
            </a:xfrm>
            <a:custGeom>
              <a:avLst/>
              <a:gdLst/>
              <a:ahLst/>
              <a:cxnLst/>
              <a:rect l="l" t="t" r="r" b="b"/>
              <a:pathLst>
                <a:path w="6858000" h="9144000">
                  <a:moveTo>
                    <a:pt x="0" y="9144000"/>
                  </a:moveTo>
                  <a:lnTo>
                    <a:pt x="6858000" y="9144000"/>
                  </a:lnTo>
                  <a:lnTo>
                    <a:pt x="6858000" y="0"/>
                  </a:lnTo>
                  <a:lnTo>
                    <a:pt x="0" y="0"/>
                  </a:lnTo>
                  <a:lnTo>
                    <a:pt x="0" y="9144000"/>
                  </a:lnTo>
                  <a:close/>
                </a:path>
              </a:pathLst>
            </a:custGeom>
            <a:ln w="9525">
              <a:solidFill>
                <a:srgbClr val="55CE74"/>
              </a:solidFill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5" name="object 5"/>
            <p:cNvSpPr/>
            <p:nvPr/>
          </p:nvSpPr>
          <p:spPr>
            <a:xfrm>
              <a:off x="428599" y="2071624"/>
              <a:ext cx="6001385" cy="7007859"/>
            </a:xfrm>
            <a:custGeom>
              <a:avLst/>
              <a:gdLst/>
              <a:ahLst/>
              <a:cxnLst/>
              <a:rect l="l" t="t" r="r" b="b"/>
              <a:pathLst>
                <a:path w="6001385" h="7007859">
                  <a:moveTo>
                    <a:pt x="0" y="1000251"/>
                  </a:moveTo>
                  <a:lnTo>
                    <a:pt x="1153" y="951786"/>
                  </a:lnTo>
                  <a:lnTo>
                    <a:pt x="4578" y="903916"/>
                  </a:lnTo>
                  <a:lnTo>
                    <a:pt x="10222" y="856695"/>
                  </a:lnTo>
                  <a:lnTo>
                    <a:pt x="18034" y="810173"/>
                  </a:lnTo>
                  <a:lnTo>
                    <a:pt x="27960" y="764404"/>
                  </a:lnTo>
                  <a:lnTo>
                    <a:pt x="39948" y="719441"/>
                  </a:lnTo>
                  <a:lnTo>
                    <a:pt x="53946" y="675334"/>
                  </a:lnTo>
                  <a:lnTo>
                    <a:pt x="69902" y="632138"/>
                  </a:lnTo>
                  <a:lnTo>
                    <a:pt x="87762" y="589904"/>
                  </a:lnTo>
                  <a:lnTo>
                    <a:pt x="107475" y="548684"/>
                  </a:lnTo>
                  <a:lnTo>
                    <a:pt x="128989" y="508532"/>
                  </a:lnTo>
                  <a:lnTo>
                    <a:pt x="152250" y="469498"/>
                  </a:lnTo>
                  <a:lnTo>
                    <a:pt x="177206" y="431637"/>
                  </a:lnTo>
                  <a:lnTo>
                    <a:pt x="203806" y="395000"/>
                  </a:lnTo>
                  <a:lnTo>
                    <a:pt x="231996" y="359639"/>
                  </a:lnTo>
                  <a:lnTo>
                    <a:pt x="261725" y="325607"/>
                  </a:lnTo>
                  <a:lnTo>
                    <a:pt x="292939" y="292957"/>
                  </a:lnTo>
                  <a:lnTo>
                    <a:pt x="325587" y="261740"/>
                  </a:lnTo>
                  <a:lnTo>
                    <a:pt x="359616" y="232009"/>
                  </a:lnTo>
                  <a:lnTo>
                    <a:pt x="394974" y="203817"/>
                  </a:lnTo>
                  <a:lnTo>
                    <a:pt x="431608" y="177216"/>
                  </a:lnTo>
                  <a:lnTo>
                    <a:pt x="469465" y="152257"/>
                  </a:lnTo>
                  <a:lnTo>
                    <a:pt x="508495" y="128995"/>
                  </a:lnTo>
                  <a:lnTo>
                    <a:pt x="548643" y="107480"/>
                  </a:lnTo>
                  <a:lnTo>
                    <a:pt x="589858" y="87766"/>
                  </a:lnTo>
                  <a:lnTo>
                    <a:pt x="632087" y="69905"/>
                  </a:lnTo>
                  <a:lnTo>
                    <a:pt x="675279" y="53949"/>
                  </a:lnTo>
                  <a:lnTo>
                    <a:pt x="719379" y="39950"/>
                  </a:lnTo>
                  <a:lnTo>
                    <a:pt x="764337" y="27961"/>
                  </a:lnTo>
                  <a:lnTo>
                    <a:pt x="810100" y="18035"/>
                  </a:lnTo>
                  <a:lnTo>
                    <a:pt x="856615" y="10223"/>
                  </a:lnTo>
                  <a:lnTo>
                    <a:pt x="903830" y="4578"/>
                  </a:lnTo>
                  <a:lnTo>
                    <a:pt x="951692" y="1153"/>
                  </a:lnTo>
                  <a:lnTo>
                    <a:pt x="1000150" y="0"/>
                  </a:lnTo>
                  <a:lnTo>
                    <a:pt x="5000650" y="0"/>
                  </a:lnTo>
                  <a:lnTo>
                    <a:pt x="5049104" y="1153"/>
                  </a:lnTo>
                  <a:lnTo>
                    <a:pt x="5096964" y="4578"/>
                  </a:lnTo>
                  <a:lnTo>
                    <a:pt x="5144176" y="10223"/>
                  </a:lnTo>
                  <a:lnTo>
                    <a:pt x="5190688" y="18035"/>
                  </a:lnTo>
                  <a:lnTo>
                    <a:pt x="5236449" y="27961"/>
                  </a:lnTo>
                  <a:lnTo>
                    <a:pt x="5281405" y="39950"/>
                  </a:lnTo>
                  <a:lnTo>
                    <a:pt x="5325504" y="53949"/>
                  </a:lnTo>
                  <a:lnTo>
                    <a:pt x="5368693" y="69905"/>
                  </a:lnTo>
                  <a:lnTo>
                    <a:pt x="5410921" y="87766"/>
                  </a:lnTo>
                  <a:lnTo>
                    <a:pt x="5452135" y="107480"/>
                  </a:lnTo>
                  <a:lnTo>
                    <a:pt x="5492282" y="128995"/>
                  </a:lnTo>
                  <a:lnTo>
                    <a:pt x="5531310" y="152257"/>
                  </a:lnTo>
                  <a:lnTo>
                    <a:pt x="5569167" y="177216"/>
                  </a:lnTo>
                  <a:lnTo>
                    <a:pt x="5605801" y="203817"/>
                  </a:lnTo>
                  <a:lnTo>
                    <a:pt x="5641158" y="232009"/>
                  </a:lnTo>
                  <a:lnTo>
                    <a:pt x="5675186" y="261740"/>
                  </a:lnTo>
                  <a:lnTo>
                    <a:pt x="5707834" y="292957"/>
                  </a:lnTo>
                  <a:lnTo>
                    <a:pt x="5739048" y="325607"/>
                  </a:lnTo>
                  <a:lnTo>
                    <a:pt x="5768776" y="359639"/>
                  </a:lnTo>
                  <a:lnTo>
                    <a:pt x="5796966" y="395000"/>
                  </a:lnTo>
                  <a:lnTo>
                    <a:pt x="5823566" y="431637"/>
                  </a:lnTo>
                  <a:lnTo>
                    <a:pt x="5848523" y="469498"/>
                  </a:lnTo>
                  <a:lnTo>
                    <a:pt x="5871784" y="508532"/>
                  </a:lnTo>
                  <a:lnTo>
                    <a:pt x="5893297" y="548684"/>
                  </a:lnTo>
                  <a:lnTo>
                    <a:pt x="5913011" y="589904"/>
                  </a:lnTo>
                  <a:lnTo>
                    <a:pt x="5930871" y="632138"/>
                  </a:lnTo>
                  <a:lnTo>
                    <a:pt x="5946827" y="675334"/>
                  </a:lnTo>
                  <a:lnTo>
                    <a:pt x="5960825" y="719441"/>
                  </a:lnTo>
                  <a:lnTo>
                    <a:pt x="5972814" y="764404"/>
                  </a:lnTo>
                  <a:lnTo>
                    <a:pt x="5982740" y="810173"/>
                  </a:lnTo>
                  <a:lnTo>
                    <a:pt x="5990552" y="856695"/>
                  </a:lnTo>
                  <a:lnTo>
                    <a:pt x="5996196" y="903916"/>
                  </a:lnTo>
                  <a:lnTo>
                    <a:pt x="5999622" y="951786"/>
                  </a:lnTo>
                  <a:lnTo>
                    <a:pt x="6000775" y="1000251"/>
                  </a:lnTo>
                  <a:lnTo>
                    <a:pt x="6000775" y="6007138"/>
                  </a:lnTo>
                  <a:lnTo>
                    <a:pt x="5999622" y="6055596"/>
                  </a:lnTo>
                  <a:lnTo>
                    <a:pt x="5996196" y="6103460"/>
                  </a:lnTo>
                  <a:lnTo>
                    <a:pt x="5990552" y="6150675"/>
                  </a:lnTo>
                  <a:lnTo>
                    <a:pt x="5982740" y="6197191"/>
                  </a:lnTo>
                  <a:lnTo>
                    <a:pt x="5972814" y="6242954"/>
                  </a:lnTo>
                  <a:lnTo>
                    <a:pt x="5960825" y="6287913"/>
                  </a:lnTo>
                  <a:lnTo>
                    <a:pt x="5946827" y="6332014"/>
                  </a:lnTo>
                  <a:lnTo>
                    <a:pt x="5930871" y="6375206"/>
                  </a:lnTo>
                  <a:lnTo>
                    <a:pt x="5913011" y="6417435"/>
                  </a:lnTo>
                  <a:lnTo>
                    <a:pt x="5893297" y="6458650"/>
                  </a:lnTo>
                  <a:lnTo>
                    <a:pt x="5871784" y="6498799"/>
                  </a:lnTo>
                  <a:lnTo>
                    <a:pt x="5848523" y="6537828"/>
                  </a:lnTo>
                  <a:lnTo>
                    <a:pt x="5823566" y="6575686"/>
                  </a:lnTo>
                  <a:lnTo>
                    <a:pt x="5796966" y="6612320"/>
                  </a:lnTo>
                  <a:lnTo>
                    <a:pt x="5768776" y="6647677"/>
                  </a:lnTo>
                  <a:lnTo>
                    <a:pt x="5739048" y="6681706"/>
                  </a:lnTo>
                  <a:lnTo>
                    <a:pt x="5707834" y="6714354"/>
                  </a:lnTo>
                  <a:lnTo>
                    <a:pt x="5675186" y="6745568"/>
                  </a:lnTo>
                  <a:lnTo>
                    <a:pt x="5641158" y="6775296"/>
                  </a:lnTo>
                  <a:lnTo>
                    <a:pt x="5605801" y="6803486"/>
                  </a:lnTo>
                  <a:lnTo>
                    <a:pt x="5569167" y="6830085"/>
                  </a:lnTo>
                  <a:lnTo>
                    <a:pt x="5531310" y="6855042"/>
                  </a:lnTo>
                  <a:lnTo>
                    <a:pt x="5492282" y="6878302"/>
                  </a:lnTo>
                  <a:lnTo>
                    <a:pt x="5452135" y="6899815"/>
                  </a:lnTo>
                  <a:lnTo>
                    <a:pt x="5410921" y="6919528"/>
                  </a:lnTo>
                  <a:lnTo>
                    <a:pt x="5368693" y="6937388"/>
                  </a:lnTo>
                  <a:lnTo>
                    <a:pt x="5325504" y="6953344"/>
                  </a:lnTo>
                  <a:lnTo>
                    <a:pt x="5281405" y="6967341"/>
                  </a:lnTo>
                  <a:lnTo>
                    <a:pt x="5236449" y="6979329"/>
                  </a:lnTo>
                  <a:lnTo>
                    <a:pt x="5190688" y="6989255"/>
                  </a:lnTo>
                  <a:lnTo>
                    <a:pt x="5144176" y="6997067"/>
                  </a:lnTo>
                  <a:lnTo>
                    <a:pt x="5096964" y="7002711"/>
                  </a:lnTo>
                  <a:lnTo>
                    <a:pt x="5049104" y="7006136"/>
                  </a:lnTo>
                  <a:lnTo>
                    <a:pt x="5000650" y="7007289"/>
                  </a:lnTo>
                  <a:lnTo>
                    <a:pt x="1000150" y="7007289"/>
                  </a:lnTo>
                  <a:lnTo>
                    <a:pt x="951692" y="7006136"/>
                  </a:lnTo>
                  <a:lnTo>
                    <a:pt x="903830" y="7002711"/>
                  </a:lnTo>
                  <a:lnTo>
                    <a:pt x="856615" y="6997067"/>
                  </a:lnTo>
                  <a:lnTo>
                    <a:pt x="810100" y="6989255"/>
                  </a:lnTo>
                  <a:lnTo>
                    <a:pt x="764337" y="6979329"/>
                  </a:lnTo>
                  <a:lnTo>
                    <a:pt x="719379" y="6967341"/>
                  </a:lnTo>
                  <a:lnTo>
                    <a:pt x="675279" y="6953344"/>
                  </a:lnTo>
                  <a:lnTo>
                    <a:pt x="632087" y="6937388"/>
                  </a:lnTo>
                  <a:lnTo>
                    <a:pt x="589858" y="6919528"/>
                  </a:lnTo>
                  <a:lnTo>
                    <a:pt x="548643" y="6899815"/>
                  </a:lnTo>
                  <a:lnTo>
                    <a:pt x="508495" y="6878302"/>
                  </a:lnTo>
                  <a:lnTo>
                    <a:pt x="469465" y="6855042"/>
                  </a:lnTo>
                  <a:lnTo>
                    <a:pt x="431608" y="6830085"/>
                  </a:lnTo>
                  <a:lnTo>
                    <a:pt x="394974" y="6803486"/>
                  </a:lnTo>
                  <a:lnTo>
                    <a:pt x="359616" y="6775296"/>
                  </a:lnTo>
                  <a:lnTo>
                    <a:pt x="325587" y="6745568"/>
                  </a:lnTo>
                  <a:lnTo>
                    <a:pt x="292939" y="6714354"/>
                  </a:lnTo>
                  <a:lnTo>
                    <a:pt x="261725" y="6681706"/>
                  </a:lnTo>
                  <a:lnTo>
                    <a:pt x="231996" y="6647677"/>
                  </a:lnTo>
                  <a:lnTo>
                    <a:pt x="203806" y="6612320"/>
                  </a:lnTo>
                  <a:lnTo>
                    <a:pt x="177206" y="6575686"/>
                  </a:lnTo>
                  <a:lnTo>
                    <a:pt x="152250" y="6537828"/>
                  </a:lnTo>
                  <a:lnTo>
                    <a:pt x="128989" y="6498799"/>
                  </a:lnTo>
                  <a:lnTo>
                    <a:pt x="107475" y="6458650"/>
                  </a:lnTo>
                  <a:lnTo>
                    <a:pt x="87762" y="6417435"/>
                  </a:lnTo>
                  <a:lnTo>
                    <a:pt x="69902" y="6375206"/>
                  </a:lnTo>
                  <a:lnTo>
                    <a:pt x="53946" y="6332014"/>
                  </a:lnTo>
                  <a:lnTo>
                    <a:pt x="39948" y="6287913"/>
                  </a:lnTo>
                  <a:lnTo>
                    <a:pt x="27960" y="6242954"/>
                  </a:lnTo>
                  <a:lnTo>
                    <a:pt x="18034" y="6197191"/>
                  </a:lnTo>
                  <a:lnTo>
                    <a:pt x="10222" y="6150675"/>
                  </a:lnTo>
                  <a:lnTo>
                    <a:pt x="4578" y="6103460"/>
                  </a:lnTo>
                  <a:lnTo>
                    <a:pt x="1153" y="6055596"/>
                  </a:lnTo>
                  <a:lnTo>
                    <a:pt x="0" y="6007138"/>
                  </a:lnTo>
                  <a:lnTo>
                    <a:pt x="0" y="1000251"/>
                  </a:lnTo>
                  <a:close/>
                </a:path>
              </a:pathLst>
            </a:custGeom>
            <a:ln w="9360">
              <a:solidFill>
                <a:srgbClr val="FFC000"/>
              </a:solidFill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pic>
          <p:nvPicPr>
            <p:cNvPr id="6" name="object 6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2414016" y="2055875"/>
              <a:ext cx="2150363" cy="661415"/>
            </a:xfrm>
            <a:prstGeom prst="rect">
              <a:avLst/>
            </a:prstGeom>
          </p:spPr>
        </p:pic>
      </p:grpSp>
      <p:sp>
        <p:nvSpPr>
          <p:cNvPr id="7" name="object 7"/>
          <p:cNvSpPr txBox="1"/>
          <p:nvPr/>
        </p:nvSpPr>
        <p:spPr>
          <a:xfrm>
            <a:off x="1468374" y="2737484"/>
            <a:ext cx="3779520" cy="619887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690245" marR="685165" algn="ctr">
              <a:lnSpc>
                <a:spcPct val="100000"/>
              </a:lnSpc>
              <a:spcBef>
                <a:spcPts val="100"/>
              </a:spcBef>
            </a:pPr>
            <a:r>
              <a:rPr sz="1500" b="1" spc="-40" dirty="0">
                <a:latin typeface="Calibri"/>
                <a:cs typeface="Calibri"/>
              </a:rPr>
              <a:t>Dr.</a:t>
            </a:r>
            <a:r>
              <a:rPr sz="1500" b="1" spc="-30" dirty="0">
                <a:latin typeface="Calibri"/>
                <a:cs typeface="Calibri"/>
              </a:rPr>
              <a:t> </a:t>
            </a:r>
            <a:r>
              <a:rPr sz="1500" b="1" dirty="0">
                <a:latin typeface="Calibri"/>
                <a:cs typeface="Calibri"/>
              </a:rPr>
              <a:t>José</a:t>
            </a:r>
            <a:r>
              <a:rPr sz="1500" b="1" spc="-20" dirty="0">
                <a:latin typeface="Calibri"/>
                <a:cs typeface="Calibri"/>
              </a:rPr>
              <a:t> </a:t>
            </a:r>
            <a:r>
              <a:rPr sz="1500" b="1" dirty="0">
                <a:latin typeface="Calibri"/>
                <a:cs typeface="Calibri"/>
              </a:rPr>
              <a:t>Luis</a:t>
            </a:r>
            <a:r>
              <a:rPr sz="1500" b="1" spc="-25" dirty="0">
                <a:latin typeface="Calibri"/>
                <a:cs typeface="Calibri"/>
              </a:rPr>
              <a:t> </a:t>
            </a:r>
            <a:r>
              <a:rPr sz="1500" b="1" spc="-10" dirty="0">
                <a:latin typeface="Calibri"/>
                <a:cs typeface="Calibri"/>
              </a:rPr>
              <a:t>Berroterán</a:t>
            </a:r>
            <a:r>
              <a:rPr sz="1500" b="1" spc="5" dirty="0">
                <a:latin typeface="Calibri"/>
                <a:cs typeface="Calibri"/>
              </a:rPr>
              <a:t> </a:t>
            </a:r>
            <a:r>
              <a:rPr sz="1500" b="1" spc="-20" dirty="0">
                <a:latin typeface="Calibri"/>
                <a:cs typeface="Calibri"/>
              </a:rPr>
              <a:t>Núñez </a:t>
            </a:r>
            <a:r>
              <a:rPr sz="1500" b="1" spc="-10" dirty="0">
                <a:latin typeface="Calibri"/>
                <a:cs typeface="Calibri"/>
              </a:rPr>
              <a:t>Rector</a:t>
            </a:r>
            <a:endParaRPr sz="1500" dirty="0">
              <a:latin typeface="Calibri"/>
              <a:cs typeface="Calibri"/>
            </a:endParaRPr>
          </a:p>
          <a:p>
            <a:pPr marL="982980" marR="977265" algn="ctr">
              <a:lnSpc>
                <a:spcPct val="100000"/>
              </a:lnSpc>
              <a:spcBef>
                <a:spcPts val="1800"/>
              </a:spcBef>
            </a:pPr>
            <a:r>
              <a:rPr sz="1500" b="1" spc="-40" dirty="0">
                <a:latin typeface="Calibri"/>
                <a:cs typeface="Calibri"/>
              </a:rPr>
              <a:t>Dr.</a:t>
            </a:r>
            <a:r>
              <a:rPr sz="1500" b="1" spc="-35" dirty="0">
                <a:latin typeface="Calibri"/>
                <a:cs typeface="Calibri"/>
              </a:rPr>
              <a:t> </a:t>
            </a:r>
            <a:r>
              <a:rPr sz="1500" b="1" dirty="0">
                <a:latin typeface="Calibri"/>
                <a:cs typeface="Calibri"/>
              </a:rPr>
              <a:t>Carlos</a:t>
            </a:r>
            <a:r>
              <a:rPr sz="1500" b="1" spc="-30" dirty="0">
                <a:latin typeface="Calibri"/>
                <a:cs typeface="Calibri"/>
              </a:rPr>
              <a:t> </a:t>
            </a:r>
            <a:r>
              <a:rPr sz="1500" b="1" dirty="0">
                <a:latin typeface="Calibri"/>
                <a:cs typeface="Calibri"/>
              </a:rPr>
              <a:t>José</a:t>
            </a:r>
            <a:r>
              <a:rPr sz="1500" b="1" spc="-30" dirty="0">
                <a:latin typeface="Calibri"/>
                <a:cs typeface="Calibri"/>
              </a:rPr>
              <a:t> </a:t>
            </a:r>
            <a:r>
              <a:rPr sz="1500" b="1" spc="-10" dirty="0">
                <a:latin typeface="Calibri"/>
                <a:cs typeface="Calibri"/>
              </a:rPr>
              <a:t>Jiménez Secretario</a:t>
            </a:r>
            <a:endParaRPr sz="1500" dirty="0">
              <a:latin typeface="Calibri"/>
              <a:cs typeface="Calibri"/>
            </a:endParaRPr>
          </a:p>
          <a:p>
            <a:pPr marL="347980" marR="378460" algn="ctr">
              <a:lnSpc>
                <a:spcPct val="100000"/>
              </a:lnSpc>
              <a:spcBef>
                <a:spcPts val="1800"/>
              </a:spcBef>
            </a:pPr>
            <a:r>
              <a:rPr sz="1500" b="1" spc="-40" dirty="0">
                <a:latin typeface="Calibri"/>
                <a:cs typeface="Calibri"/>
              </a:rPr>
              <a:t>Dr. </a:t>
            </a:r>
            <a:r>
              <a:rPr sz="1500" b="1" dirty="0">
                <a:latin typeface="Calibri"/>
                <a:cs typeface="Calibri"/>
              </a:rPr>
              <a:t>Severiano</a:t>
            </a:r>
            <a:r>
              <a:rPr sz="1500" b="1" spc="-45" dirty="0">
                <a:latin typeface="Calibri"/>
                <a:cs typeface="Calibri"/>
              </a:rPr>
              <a:t> </a:t>
            </a:r>
            <a:r>
              <a:rPr sz="1500" b="1" dirty="0">
                <a:latin typeface="Calibri"/>
                <a:cs typeface="Calibri"/>
              </a:rPr>
              <a:t>Antonio</a:t>
            </a:r>
            <a:r>
              <a:rPr sz="1500" b="1" spc="-35" dirty="0">
                <a:latin typeface="Calibri"/>
                <a:cs typeface="Calibri"/>
              </a:rPr>
              <a:t> </a:t>
            </a:r>
            <a:r>
              <a:rPr sz="1500" b="1" spc="-10" dirty="0">
                <a:latin typeface="Calibri"/>
                <a:cs typeface="Calibri"/>
              </a:rPr>
              <a:t>Rodríguez</a:t>
            </a:r>
            <a:r>
              <a:rPr sz="1500" b="1" spc="-35" dirty="0">
                <a:latin typeface="Calibri"/>
                <a:cs typeface="Calibri"/>
              </a:rPr>
              <a:t> </a:t>
            </a:r>
            <a:r>
              <a:rPr sz="1500" b="1" spc="-10" dirty="0">
                <a:latin typeface="Calibri"/>
                <a:cs typeface="Calibri"/>
              </a:rPr>
              <a:t>Parilli </a:t>
            </a:r>
            <a:r>
              <a:rPr sz="1500" b="1" dirty="0">
                <a:latin typeface="Calibri"/>
                <a:cs typeface="Calibri"/>
              </a:rPr>
              <a:t>Vicerrector</a:t>
            </a:r>
            <a:r>
              <a:rPr sz="1500" b="1" spc="-75" dirty="0">
                <a:latin typeface="Calibri"/>
                <a:cs typeface="Calibri"/>
              </a:rPr>
              <a:t> </a:t>
            </a:r>
            <a:r>
              <a:rPr sz="1500" b="1" spc="-10" dirty="0">
                <a:latin typeface="Calibri"/>
                <a:cs typeface="Calibri"/>
              </a:rPr>
              <a:t>Académico</a:t>
            </a:r>
            <a:endParaRPr sz="1500" dirty="0">
              <a:latin typeface="Calibri"/>
              <a:cs typeface="Calibri"/>
            </a:endParaRPr>
          </a:p>
          <a:p>
            <a:pPr marL="451484" marR="446405" algn="ctr">
              <a:lnSpc>
                <a:spcPct val="100000"/>
              </a:lnSpc>
              <a:spcBef>
                <a:spcPts val="1800"/>
              </a:spcBef>
            </a:pPr>
            <a:r>
              <a:rPr sz="1500" b="1" spc="-40" dirty="0">
                <a:latin typeface="Calibri"/>
                <a:cs typeface="Calibri"/>
              </a:rPr>
              <a:t>Dr.</a:t>
            </a:r>
            <a:r>
              <a:rPr sz="1500" b="1" spc="-45" dirty="0">
                <a:latin typeface="Calibri"/>
                <a:cs typeface="Calibri"/>
              </a:rPr>
              <a:t> </a:t>
            </a:r>
            <a:r>
              <a:rPr sz="1500" b="1" dirty="0">
                <a:latin typeface="Calibri"/>
                <a:cs typeface="Calibri"/>
              </a:rPr>
              <a:t>Juan</a:t>
            </a:r>
            <a:r>
              <a:rPr sz="1500" b="1" spc="-45" dirty="0">
                <a:latin typeface="Calibri"/>
                <a:cs typeface="Calibri"/>
              </a:rPr>
              <a:t> </a:t>
            </a:r>
            <a:r>
              <a:rPr sz="1500" b="1" dirty="0">
                <a:latin typeface="Calibri"/>
                <a:cs typeface="Calibri"/>
              </a:rPr>
              <a:t>Antonio</a:t>
            </a:r>
            <a:r>
              <a:rPr sz="1500" b="1" spc="-40" dirty="0">
                <a:latin typeface="Calibri"/>
                <a:cs typeface="Calibri"/>
              </a:rPr>
              <a:t> </a:t>
            </a:r>
            <a:r>
              <a:rPr sz="1500" b="1" spc="-10" dirty="0">
                <a:latin typeface="Calibri"/>
                <a:cs typeface="Calibri"/>
              </a:rPr>
              <a:t>Montenegro</a:t>
            </a:r>
            <a:r>
              <a:rPr sz="1500" b="1" spc="-25" dirty="0">
                <a:latin typeface="Calibri"/>
                <a:cs typeface="Calibri"/>
              </a:rPr>
              <a:t> </a:t>
            </a:r>
            <a:r>
              <a:rPr sz="1500" b="1" spc="-20" dirty="0">
                <a:latin typeface="Calibri"/>
                <a:cs typeface="Calibri"/>
              </a:rPr>
              <a:t>Núñez </a:t>
            </a:r>
            <a:r>
              <a:rPr sz="1500" b="1" dirty="0">
                <a:latin typeface="Calibri"/>
                <a:cs typeface="Calibri"/>
              </a:rPr>
              <a:t>Vicerrector</a:t>
            </a:r>
            <a:r>
              <a:rPr sz="1500" b="1" spc="-75" dirty="0">
                <a:latin typeface="Calibri"/>
                <a:cs typeface="Calibri"/>
              </a:rPr>
              <a:t> </a:t>
            </a:r>
            <a:r>
              <a:rPr sz="1500" b="1" spc="-10" dirty="0">
                <a:latin typeface="Calibri"/>
                <a:cs typeface="Calibri"/>
              </a:rPr>
              <a:t>Administrativo</a:t>
            </a:r>
            <a:endParaRPr sz="1500" dirty="0">
              <a:latin typeface="Calibri"/>
              <a:cs typeface="Calibri"/>
            </a:endParaRPr>
          </a:p>
          <a:p>
            <a:pPr algn="ctr">
              <a:lnSpc>
                <a:spcPct val="100000"/>
              </a:lnSpc>
              <a:spcBef>
                <a:spcPts val="1800"/>
              </a:spcBef>
            </a:pPr>
            <a:r>
              <a:rPr sz="1500" b="1" dirty="0">
                <a:latin typeface="Calibri"/>
                <a:cs typeface="Calibri"/>
              </a:rPr>
              <a:t>MSc</a:t>
            </a:r>
            <a:r>
              <a:rPr sz="1500" b="1" spc="-15" dirty="0">
                <a:latin typeface="Calibri"/>
                <a:cs typeface="Calibri"/>
              </a:rPr>
              <a:t> </a:t>
            </a:r>
            <a:r>
              <a:rPr sz="1500" b="1" dirty="0">
                <a:latin typeface="Calibri"/>
                <a:cs typeface="Calibri"/>
              </a:rPr>
              <a:t>Miguel</a:t>
            </a:r>
            <a:r>
              <a:rPr sz="1500" b="1" spc="-40" dirty="0">
                <a:latin typeface="Calibri"/>
                <a:cs typeface="Calibri"/>
              </a:rPr>
              <a:t> </a:t>
            </a:r>
            <a:r>
              <a:rPr sz="1500" b="1" spc="-10" dirty="0">
                <a:latin typeface="Calibri"/>
                <a:cs typeface="Calibri"/>
              </a:rPr>
              <a:t>Tirado</a:t>
            </a:r>
            <a:endParaRPr sz="1500" dirty="0">
              <a:latin typeface="Calibri"/>
              <a:cs typeface="Calibri"/>
            </a:endParaRPr>
          </a:p>
          <a:p>
            <a:pPr algn="ctr">
              <a:lnSpc>
                <a:spcPct val="100000"/>
              </a:lnSpc>
              <a:spcBef>
                <a:spcPts val="5"/>
              </a:spcBef>
            </a:pPr>
            <a:r>
              <a:rPr sz="1500" b="1" dirty="0">
                <a:latin typeface="Calibri"/>
                <a:cs typeface="Calibri"/>
              </a:rPr>
              <a:t>Decano</a:t>
            </a:r>
            <a:r>
              <a:rPr sz="1500" b="1" spc="-20" dirty="0">
                <a:latin typeface="Calibri"/>
                <a:cs typeface="Calibri"/>
              </a:rPr>
              <a:t> </a:t>
            </a:r>
            <a:r>
              <a:rPr sz="1500" b="1" dirty="0">
                <a:latin typeface="Calibri"/>
                <a:cs typeface="Calibri"/>
              </a:rPr>
              <a:t>del</a:t>
            </a:r>
            <a:r>
              <a:rPr sz="1500" b="1" spc="-30" dirty="0">
                <a:latin typeface="Calibri"/>
                <a:cs typeface="Calibri"/>
              </a:rPr>
              <a:t> </a:t>
            </a:r>
            <a:r>
              <a:rPr sz="1500" b="1" dirty="0">
                <a:latin typeface="Calibri"/>
                <a:cs typeface="Calibri"/>
              </a:rPr>
              <a:t>Área</a:t>
            </a:r>
            <a:r>
              <a:rPr sz="1500" b="1" spc="-15" dirty="0">
                <a:latin typeface="Calibri"/>
                <a:cs typeface="Calibri"/>
              </a:rPr>
              <a:t> </a:t>
            </a:r>
            <a:r>
              <a:rPr sz="1500" b="1" dirty="0">
                <a:latin typeface="Calibri"/>
                <a:cs typeface="Calibri"/>
              </a:rPr>
              <a:t>de</a:t>
            </a:r>
            <a:r>
              <a:rPr sz="1500" b="1" spc="-25" dirty="0">
                <a:latin typeface="Calibri"/>
                <a:cs typeface="Calibri"/>
              </a:rPr>
              <a:t> </a:t>
            </a:r>
            <a:r>
              <a:rPr sz="1500" b="1" dirty="0">
                <a:latin typeface="Calibri"/>
                <a:cs typeface="Calibri"/>
              </a:rPr>
              <a:t>Ciencias</a:t>
            </a:r>
            <a:r>
              <a:rPr sz="1500" b="1" spc="-30" dirty="0">
                <a:latin typeface="Calibri"/>
                <a:cs typeface="Calibri"/>
              </a:rPr>
              <a:t> </a:t>
            </a:r>
            <a:r>
              <a:rPr sz="1500" b="1" dirty="0">
                <a:latin typeface="Calibri"/>
                <a:cs typeface="Calibri"/>
              </a:rPr>
              <a:t>de</a:t>
            </a:r>
            <a:r>
              <a:rPr sz="1500" b="1" spc="-30" dirty="0">
                <a:latin typeface="Calibri"/>
                <a:cs typeface="Calibri"/>
              </a:rPr>
              <a:t> </a:t>
            </a:r>
            <a:r>
              <a:rPr sz="1500" b="1" dirty="0">
                <a:latin typeface="Calibri"/>
                <a:cs typeface="Calibri"/>
              </a:rPr>
              <a:t>la</a:t>
            </a:r>
            <a:r>
              <a:rPr sz="1500" b="1" spc="-25" dirty="0">
                <a:latin typeface="Calibri"/>
                <a:cs typeface="Calibri"/>
              </a:rPr>
              <a:t> </a:t>
            </a:r>
            <a:r>
              <a:rPr sz="1500" b="1" spc="-10" dirty="0">
                <a:latin typeface="Calibri"/>
                <a:cs typeface="Calibri"/>
              </a:rPr>
              <a:t>Educación</a:t>
            </a:r>
            <a:endParaRPr sz="1500" dirty="0">
              <a:latin typeface="Calibri"/>
              <a:cs typeface="Calibri"/>
            </a:endParaRPr>
          </a:p>
          <a:p>
            <a:pPr marL="187325" marR="181610" indent="996315">
              <a:lnSpc>
                <a:spcPct val="100000"/>
              </a:lnSpc>
              <a:spcBef>
                <a:spcPts val="1800"/>
              </a:spcBef>
            </a:pPr>
            <a:r>
              <a:rPr sz="1500" b="1" dirty="0">
                <a:latin typeface="Calibri"/>
                <a:cs typeface="Calibri"/>
              </a:rPr>
              <a:t>MSc</a:t>
            </a:r>
            <a:r>
              <a:rPr sz="1500" b="1" spc="-35" dirty="0">
                <a:latin typeface="Calibri"/>
                <a:cs typeface="Calibri"/>
              </a:rPr>
              <a:t> </a:t>
            </a:r>
            <a:r>
              <a:rPr sz="1500" b="1" spc="-10" dirty="0">
                <a:latin typeface="Calibri"/>
                <a:cs typeface="Calibri"/>
              </a:rPr>
              <a:t>Doroteo</a:t>
            </a:r>
            <a:r>
              <a:rPr sz="1500" b="1" spc="-5" dirty="0">
                <a:latin typeface="Calibri"/>
                <a:cs typeface="Calibri"/>
              </a:rPr>
              <a:t> </a:t>
            </a:r>
            <a:r>
              <a:rPr sz="1500" b="1" spc="-20" dirty="0">
                <a:latin typeface="Calibri"/>
                <a:cs typeface="Calibri"/>
              </a:rPr>
              <a:t>Ríos</a:t>
            </a:r>
            <a:r>
              <a:rPr sz="1500" b="1" spc="500" dirty="0">
                <a:latin typeface="Calibri"/>
                <a:cs typeface="Calibri"/>
              </a:rPr>
              <a:t> </a:t>
            </a:r>
            <a:r>
              <a:rPr sz="1500" b="1" dirty="0">
                <a:latin typeface="Calibri"/>
                <a:cs typeface="Calibri"/>
              </a:rPr>
              <a:t>Coordinador </a:t>
            </a:r>
            <a:r>
              <a:rPr sz="1500" b="1" spc="-20" dirty="0">
                <a:latin typeface="Calibri"/>
                <a:cs typeface="Calibri"/>
              </a:rPr>
              <a:t>Territorial </a:t>
            </a:r>
            <a:r>
              <a:rPr sz="1500" b="1" dirty="0">
                <a:latin typeface="Calibri"/>
                <a:cs typeface="Calibri"/>
              </a:rPr>
              <a:t>de</a:t>
            </a:r>
            <a:r>
              <a:rPr sz="1500" b="1" spc="-45" dirty="0">
                <a:latin typeface="Calibri"/>
                <a:cs typeface="Calibri"/>
              </a:rPr>
              <a:t> </a:t>
            </a:r>
            <a:r>
              <a:rPr sz="1500" b="1" dirty="0">
                <a:latin typeface="Calibri"/>
                <a:cs typeface="Calibri"/>
              </a:rPr>
              <a:t>Núcleo</a:t>
            </a:r>
            <a:r>
              <a:rPr sz="1500" b="1" spc="-30" dirty="0">
                <a:latin typeface="Calibri"/>
                <a:cs typeface="Calibri"/>
              </a:rPr>
              <a:t> </a:t>
            </a:r>
            <a:r>
              <a:rPr sz="1500" b="1" spc="-10" dirty="0">
                <a:latin typeface="Calibri"/>
                <a:cs typeface="Calibri"/>
              </a:rPr>
              <a:t>Calabozo</a:t>
            </a:r>
            <a:endParaRPr sz="1500" dirty="0">
              <a:latin typeface="Calibri"/>
              <a:cs typeface="Calibri"/>
            </a:endParaRPr>
          </a:p>
          <a:p>
            <a:pPr marL="352425" marR="344170" indent="718820">
              <a:lnSpc>
                <a:spcPct val="100000"/>
              </a:lnSpc>
              <a:spcBef>
                <a:spcPts val="1800"/>
              </a:spcBef>
            </a:pPr>
            <a:r>
              <a:rPr sz="1500" b="1" dirty="0">
                <a:latin typeface="Calibri"/>
                <a:cs typeface="Calibri"/>
              </a:rPr>
              <a:t>MSc</a:t>
            </a:r>
            <a:r>
              <a:rPr sz="1500" b="1" spc="-10" dirty="0">
                <a:latin typeface="Calibri"/>
                <a:cs typeface="Calibri"/>
              </a:rPr>
              <a:t> </a:t>
            </a:r>
            <a:r>
              <a:rPr sz="1500" b="1" dirty="0">
                <a:latin typeface="Calibri"/>
                <a:cs typeface="Calibri"/>
              </a:rPr>
              <a:t>Delfín</a:t>
            </a:r>
            <a:r>
              <a:rPr sz="1500" b="1" spc="-35" dirty="0">
                <a:latin typeface="Calibri"/>
                <a:cs typeface="Calibri"/>
              </a:rPr>
              <a:t> </a:t>
            </a:r>
            <a:r>
              <a:rPr sz="1500" b="1" spc="-10" dirty="0">
                <a:latin typeface="Calibri"/>
                <a:cs typeface="Calibri"/>
              </a:rPr>
              <a:t>Rodríguez</a:t>
            </a:r>
            <a:r>
              <a:rPr sz="1500" b="1" spc="500" dirty="0">
                <a:latin typeface="Calibri"/>
                <a:cs typeface="Calibri"/>
              </a:rPr>
              <a:t> </a:t>
            </a:r>
            <a:r>
              <a:rPr sz="1500" b="1" dirty="0">
                <a:latin typeface="Calibri"/>
                <a:cs typeface="Calibri"/>
              </a:rPr>
              <a:t>Director</a:t>
            </a:r>
            <a:r>
              <a:rPr sz="1500" b="1" spc="-35" dirty="0">
                <a:latin typeface="Calibri"/>
                <a:cs typeface="Calibri"/>
              </a:rPr>
              <a:t> </a:t>
            </a:r>
            <a:r>
              <a:rPr sz="1500" b="1" dirty="0">
                <a:latin typeface="Calibri"/>
                <a:cs typeface="Calibri"/>
              </a:rPr>
              <a:t>del</a:t>
            </a:r>
            <a:r>
              <a:rPr sz="1500" b="1" spc="-45" dirty="0">
                <a:latin typeface="Calibri"/>
                <a:cs typeface="Calibri"/>
              </a:rPr>
              <a:t> </a:t>
            </a:r>
            <a:r>
              <a:rPr sz="1500" b="1" spc="-10" dirty="0">
                <a:latin typeface="Calibri"/>
                <a:cs typeface="Calibri"/>
              </a:rPr>
              <a:t>Programa</a:t>
            </a:r>
            <a:r>
              <a:rPr sz="1500" b="1" spc="-15" dirty="0">
                <a:latin typeface="Calibri"/>
                <a:cs typeface="Calibri"/>
              </a:rPr>
              <a:t> </a:t>
            </a:r>
            <a:r>
              <a:rPr sz="1500" b="1" dirty="0">
                <a:latin typeface="Calibri"/>
                <a:cs typeface="Calibri"/>
              </a:rPr>
              <a:t>de</a:t>
            </a:r>
            <a:r>
              <a:rPr sz="1500" b="1" spc="-40" dirty="0">
                <a:latin typeface="Calibri"/>
                <a:cs typeface="Calibri"/>
              </a:rPr>
              <a:t> </a:t>
            </a:r>
            <a:r>
              <a:rPr sz="1500" b="1" spc="-10" dirty="0">
                <a:latin typeface="Calibri"/>
                <a:cs typeface="Calibri"/>
              </a:rPr>
              <a:t>Computación</a:t>
            </a:r>
            <a:endParaRPr sz="1500" dirty="0">
              <a:latin typeface="Calibri"/>
              <a:cs typeface="Calibri"/>
            </a:endParaRPr>
          </a:p>
          <a:p>
            <a:pPr algn="ctr">
              <a:lnSpc>
                <a:spcPct val="100000"/>
              </a:lnSpc>
              <a:spcBef>
                <a:spcPts val="1800"/>
              </a:spcBef>
            </a:pPr>
            <a:r>
              <a:rPr sz="1500" b="1" dirty="0">
                <a:latin typeface="Calibri"/>
                <a:cs typeface="Calibri"/>
              </a:rPr>
              <a:t>Dra</a:t>
            </a:r>
            <a:r>
              <a:rPr sz="1500" b="1" spc="-20" dirty="0">
                <a:latin typeface="Calibri"/>
                <a:cs typeface="Calibri"/>
              </a:rPr>
              <a:t> </a:t>
            </a:r>
            <a:r>
              <a:rPr sz="1500" b="1" dirty="0">
                <a:latin typeface="Calibri"/>
                <a:cs typeface="Calibri"/>
              </a:rPr>
              <a:t>Alba</a:t>
            </a:r>
            <a:r>
              <a:rPr sz="1500" b="1" spc="-55" dirty="0">
                <a:latin typeface="Calibri"/>
                <a:cs typeface="Calibri"/>
              </a:rPr>
              <a:t> </a:t>
            </a:r>
            <a:r>
              <a:rPr sz="1500" b="1" spc="-10" dirty="0">
                <a:latin typeface="Calibri"/>
                <a:cs typeface="Calibri"/>
              </a:rPr>
              <a:t>García</a:t>
            </a:r>
            <a:endParaRPr sz="1500" dirty="0">
              <a:latin typeface="Calibri"/>
              <a:cs typeface="Calibri"/>
            </a:endParaRPr>
          </a:p>
          <a:p>
            <a:pPr algn="ctr">
              <a:lnSpc>
                <a:spcPct val="100000"/>
              </a:lnSpc>
            </a:pPr>
            <a:r>
              <a:rPr sz="1500" b="1" spc="-10" dirty="0">
                <a:latin typeface="Calibri"/>
                <a:cs typeface="Calibri"/>
              </a:rPr>
              <a:t>Directora</a:t>
            </a:r>
            <a:r>
              <a:rPr sz="1500" b="1" spc="-20" dirty="0">
                <a:latin typeface="Calibri"/>
                <a:cs typeface="Calibri"/>
              </a:rPr>
              <a:t> </a:t>
            </a:r>
            <a:r>
              <a:rPr sz="1500" b="1" dirty="0">
                <a:latin typeface="Calibri"/>
                <a:cs typeface="Calibri"/>
              </a:rPr>
              <a:t>del</a:t>
            </a:r>
            <a:r>
              <a:rPr sz="1500" b="1" spc="-45" dirty="0">
                <a:latin typeface="Calibri"/>
                <a:cs typeface="Calibri"/>
              </a:rPr>
              <a:t> </a:t>
            </a:r>
            <a:r>
              <a:rPr sz="1500" b="1" spc="-10" dirty="0">
                <a:latin typeface="Calibri"/>
                <a:cs typeface="Calibri"/>
              </a:rPr>
              <a:t>Programa </a:t>
            </a:r>
            <a:r>
              <a:rPr sz="1500" b="1" dirty="0">
                <a:latin typeface="Calibri"/>
                <a:cs typeface="Calibri"/>
              </a:rPr>
              <a:t>de</a:t>
            </a:r>
            <a:r>
              <a:rPr sz="1500" b="1" spc="-50" dirty="0">
                <a:latin typeface="Calibri"/>
                <a:cs typeface="Calibri"/>
              </a:rPr>
              <a:t> </a:t>
            </a:r>
            <a:r>
              <a:rPr sz="1500" b="1" dirty="0">
                <a:latin typeface="Calibri"/>
                <a:cs typeface="Calibri"/>
              </a:rPr>
              <a:t>Educación</a:t>
            </a:r>
            <a:r>
              <a:rPr sz="1500" b="1" spc="-30" dirty="0">
                <a:latin typeface="Calibri"/>
                <a:cs typeface="Calibri"/>
              </a:rPr>
              <a:t> </a:t>
            </a:r>
            <a:r>
              <a:rPr sz="1500" b="1" spc="-10" dirty="0">
                <a:latin typeface="Calibri"/>
                <a:cs typeface="Calibri"/>
              </a:rPr>
              <a:t>Integral</a:t>
            </a:r>
            <a:endParaRPr sz="1500" dirty="0">
              <a:latin typeface="Calibri"/>
              <a:cs typeface="Calibri"/>
            </a:endParaRPr>
          </a:p>
          <a:p>
            <a:pPr marL="40640" algn="ctr">
              <a:lnSpc>
                <a:spcPct val="100000"/>
              </a:lnSpc>
              <a:spcBef>
                <a:spcPts val="1800"/>
              </a:spcBef>
            </a:pPr>
            <a:r>
              <a:rPr sz="1500" b="1" dirty="0">
                <a:latin typeface="Calibri"/>
                <a:cs typeface="Calibri"/>
              </a:rPr>
              <a:t>Dra.</a:t>
            </a:r>
            <a:r>
              <a:rPr sz="1500" b="1" spc="-55" dirty="0">
                <a:latin typeface="Calibri"/>
                <a:cs typeface="Calibri"/>
              </a:rPr>
              <a:t> </a:t>
            </a:r>
            <a:r>
              <a:rPr sz="1500" b="1" dirty="0">
                <a:latin typeface="Calibri"/>
                <a:cs typeface="Calibri"/>
              </a:rPr>
              <a:t>María</a:t>
            </a:r>
            <a:r>
              <a:rPr sz="1500" b="1" spc="-55" dirty="0">
                <a:latin typeface="Calibri"/>
                <a:cs typeface="Calibri"/>
              </a:rPr>
              <a:t> </a:t>
            </a:r>
            <a:r>
              <a:rPr sz="1500" b="1" spc="-10" dirty="0">
                <a:latin typeface="Calibri"/>
                <a:cs typeface="Calibri"/>
              </a:rPr>
              <a:t>Fernández</a:t>
            </a:r>
            <a:endParaRPr sz="1500" dirty="0">
              <a:latin typeface="Calibri"/>
              <a:cs typeface="Calibri"/>
            </a:endParaRPr>
          </a:p>
          <a:p>
            <a:pPr marL="12700" marR="5080" algn="ctr">
              <a:lnSpc>
                <a:spcPct val="100000"/>
              </a:lnSpc>
            </a:pPr>
            <a:r>
              <a:rPr sz="1500" b="1" spc="-10" dirty="0">
                <a:latin typeface="Calibri"/>
                <a:cs typeface="Calibri"/>
              </a:rPr>
              <a:t>Directora</a:t>
            </a:r>
            <a:r>
              <a:rPr sz="1500" b="1" spc="-15" dirty="0">
                <a:latin typeface="Calibri"/>
                <a:cs typeface="Calibri"/>
              </a:rPr>
              <a:t> </a:t>
            </a:r>
            <a:r>
              <a:rPr sz="1500" b="1" dirty="0">
                <a:latin typeface="Calibri"/>
                <a:cs typeface="Calibri"/>
              </a:rPr>
              <a:t>del</a:t>
            </a:r>
            <a:r>
              <a:rPr sz="1500" b="1" spc="-35" dirty="0">
                <a:latin typeface="Calibri"/>
                <a:cs typeface="Calibri"/>
              </a:rPr>
              <a:t> </a:t>
            </a:r>
            <a:r>
              <a:rPr sz="1500" b="1" dirty="0">
                <a:latin typeface="Calibri"/>
                <a:cs typeface="Calibri"/>
              </a:rPr>
              <a:t>Centro</a:t>
            </a:r>
            <a:r>
              <a:rPr sz="1500" b="1" spc="-5" dirty="0">
                <a:latin typeface="Calibri"/>
                <a:cs typeface="Calibri"/>
              </a:rPr>
              <a:t> </a:t>
            </a:r>
            <a:r>
              <a:rPr sz="1500" b="1" dirty="0">
                <a:latin typeface="Calibri"/>
                <a:cs typeface="Calibri"/>
              </a:rPr>
              <a:t>de</a:t>
            </a:r>
            <a:r>
              <a:rPr sz="1500" b="1" spc="-30" dirty="0">
                <a:latin typeface="Calibri"/>
                <a:cs typeface="Calibri"/>
              </a:rPr>
              <a:t> </a:t>
            </a:r>
            <a:r>
              <a:rPr sz="1500" b="1" dirty="0">
                <a:latin typeface="Calibri"/>
                <a:cs typeface="Calibri"/>
              </a:rPr>
              <a:t>Estudios</a:t>
            </a:r>
            <a:r>
              <a:rPr sz="1500" b="1" spc="-25" dirty="0">
                <a:latin typeface="Calibri"/>
                <a:cs typeface="Calibri"/>
              </a:rPr>
              <a:t> </a:t>
            </a:r>
            <a:r>
              <a:rPr sz="1500" b="1" dirty="0">
                <a:latin typeface="Calibri"/>
                <a:cs typeface="Calibri"/>
              </a:rPr>
              <a:t>e</a:t>
            </a:r>
            <a:r>
              <a:rPr sz="1500" b="1" spc="-35" dirty="0">
                <a:latin typeface="Calibri"/>
                <a:cs typeface="Calibri"/>
              </a:rPr>
              <a:t> </a:t>
            </a:r>
            <a:r>
              <a:rPr sz="1500" b="1" spc="-10" dirty="0">
                <a:latin typeface="Calibri"/>
                <a:cs typeface="Calibri"/>
              </a:rPr>
              <a:t>Investigación (CEIACERG)</a:t>
            </a:r>
            <a:endParaRPr sz="1500" dirty="0">
              <a:latin typeface="Calibri"/>
              <a:cs typeface="Calibri"/>
            </a:endParaRPr>
          </a:p>
        </p:txBody>
      </p:sp>
      <p:grpSp>
        <p:nvGrpSpPr>
          <p:cNvPr id="8" name="object 8"/>
          <p:cNvGrpSpPr/>
          <p:nvPr/>
        </p:nvGrpSpPr>
        <p:grpSpPr>
          <a:xfrm>
            <a:off x="96011" y="115823"/>
            <a:ext cx="6665976" cy="1880616"/>
            <a:chOff x="96011" y="115823"/>
            <a:chExt cx="6665976" cy="1880616"/>
          </a:xfrm>
        </p:grpSpPr>
        <p:pic>
          <p:nvPicPr>
            <p:cNvPr id="9" name="object 9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96011" y="115823"/>
              <a:ext cx="6665976" cy="1880616"/>
            </a:xfrm>
            <a:prstGeom prst="rect">
              <a:avLst/>
            </a:prstGeom>
          </p:spPr>
        </p:pic>
        <p:pic>
          <p:nvPicPr>
            <p:cNvPr id="10" name="object 10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142849" y="142875"/>
              <a:ext cx="6572275" cy="1785874"/>
            </a:xfrm>
            <a:prstGeom prst="rect">
              <a:avLst/>
            </a:prstGeom>
          </p:spPr>
        </p:pic>
        <p:sp>
          <p:nvSpPr>
            <p:cNvPr id="11" name="object 11"/>
            <p:cNvSpPr/>
            <p:nvPr/>
          </p:nvSpPr>
          <p:spPr>
            <a:xfrm>
              <a:off x="142849" y="142875"/>
              <a:ext cx="6572884" cy="1786255"/>
            </a:xfrm>
            <a:custGeom>
              <a:avLst/>
              <a:gdLst/>
              <a:ahLst/>
              <a:cxnLst/>
              <a:rect l="l" t="t" r="r" b="b"/>
              <a:pathLst>
                <a:path w="6572884" h="1786255">
                  <a:moveTo>
                    <a:pt x="0" y="297688"/>
                  </a:moveTo>
                  <a:lnTo>
                    <a:pt x="3896" y="249387"/>
                  </a:lnTo>
                  <a:lnTo>
                    <a:pt x="15175" y="203573"/>
                  </a:lnTo>
                  <a:lnTo>
                    <a:pt x="33225" y="160858"/>
                  </a:lnTo>
                  <a:lnTo>
                    <a:pt x="57433" y="121852"/>
                  </a:lnTo>
                  <a:lnTo>
                    <a:pt x="87185" y="87169"/>
                  </a:lnTo>
                  <a:lnTo>
                    <a:pt x="121869" y="57420"/>
                  </a:lnTo>
                  <a:lnTo>
                    <a:pt x="160872" y="33216"/>
                  </a:lnTo>
                  <a:lnTo>
                    <a:pt x="203580" y="15170"/>
                  </a:lnTo>
                  <a:lnTo>
                    <a:pt x="249381" y="3894"/>
                  </a:lnTo>
                  <a:lnTo>
                    <a:pt x="297662" y="0"/>
                  </a:lnTo>
                  <a:lnTo>
                    <a:pt x="6274587" y="0"/>
                  </a:lnTo>
                  <a:lnTo>
                    <a:pt x="6322887" y="3894"/>
                  </a:lnTo>
                  <a:lnTo>
                    <a:pt x="6368701" y="15170"/>
                  </a:lnTo>
                  <a:lnTo>
                    <a:pt x="6411417" y="33216"/>
                  </a:lnTo>
                  <a:lnTo>
                    <a:pt x="6450422" y="57420"/>
                  </a:lnTo>
                  <a:lnTo>
                    <a:pt x="6485105" y="87169"/>
                  </a:lnTo>
                  <a:lnTo>
                    <a:pt x="6514855" y="121852"/>
                  </a:lnTo>
                  <a:lnTo>
                    <a:pt x="6539058" y="160858"/>
                  </a:lnTo>
                  <a:lnTo>
                    <a:pt x="6557104" y="203573"/>
                  </a:lnTo>
                  <a:lnTo>
                    <a:pt x="6568380" y="249387"/>
                  </a:lnTo>
                  <a:lnTo>
                    <a:pt x="6572275" y="297688"/>
                  </a:lnTo>
                  <a:lnTo>
                    <a:pt x="6572275" y="1488313"/>
                  </a:lnTo>
                  <a:lnTo>
                    <a:pt x="6568380" y="1536578"/>
                  </a:lnTo>
                  <a:lnTo>
                    <a:pt x="6557104" y="1582365"/>
                  </a:lnTo>
                  <a:lnTo>
                    <a:pt x="6539058" y="1625059"/>
                  </a:lnTo>
                  <a:lnTo>
                    <a:pt x="6514855" y="1664048"/>
                  </a:lnTo>
                  <a:lnTo>
                    <a:pt x="6485105" y="1698720"/>
                  </a:lnTo>
                  <a:lnTo>
                    <a:pt x="6450422" y="1728461"/>
                  </a:lnTo>
                  <a:lnTo>
                    <a:pt x="6411417" y="1752660"/>
                  </a:lnTo>
                  <a:lnTo>
                    <a:pt x="6368701" y="1770704"/>
                  </a:lnTo>
                  <a:lnTo>
                    <a:pt x="6322887" y="1781979"/>
                  </a:lnTo>
                  <a:lnTo>
                    <a:pt x="6274587" y="1785874"/>
                  </a:lnTo>
                  <a:lnTo>
                    <a:pt x="297662" y="1785874"/>
                  </a:lnTo>
                  <a:lnTo>
                    <a:pt x="249381" y="1781979"/>
                  </a:lnTo>
                  <a:lnTo>
                    <a:pt x="203580" y="1770704"/>
                  </a:lnTo>
                  <a:lnTo>
                    <a:pt x="160872" y="1752660"/>
                  </a:lnTo>
                  <a:lnTo>
                    <a:pt x="121869" y="1728461"/>
                  </a:lnTo>
                  <a:lnTo>
                    <a:pt x="87185" y="1698720"/>
                  </a:lnTo>
                  <a:lnTo>
                    <a:pt x="57433" y="1664048"/>
                  </a:lnTo>
                  <a:lnTo>
                    <a:pt x="33225" y="1625059"/>
                  </a:lnTo>
                  <a:lnTo>
                    <a:pt x="15175" y="1582365"/>
                  </a:lnTo>
                  <a:lnTo>
                    <a:pt x="3896" y="1536578"/>
                  </a:lnTo>
                  <a:lnTo>
                    <a:pt x="0" y="1488313"/>
                  </a:lnTo>
                  <a:lnTo>
                    <a:pt x="0" y="297688"/>
                  </a:lnTo>
                  <a:close/>
                </a:path>
              </a:pathLst>
            </a:custGeom>
            <a:ln w="9525">
              <a:solidFill>
                <a:srgbClr val="55CE74"/>
              </a:solidFill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pic>
          <p:nvPicPr>
            <p:cNvPr id="12" name="object 12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2500248" y="357174"/>
              <a:ext cx="1714500" cy="1144346"/>
            </a:xfrm>
            <a:prstGeom prst="rect">
              <a:avLst/>
            </a:prstGeom>
          </p:spPr>
        </p:pic>
        <p:pic>
          <p:nvPicPr>
            <p:cNvPr id="14" name="object 14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324611" y="234695"/>
              <a:ext cx="1863852" cy="1572768"/>
            </a:xfrm>
            <a:prstGeom prst="rect">
              <a:avLst/>
            </a:prstGeom>
          </p:spPr>
        </p:pic>
        <p:pic>
          <p:nvPicPr>
            <p:cNvPr id="15" name="object 15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4426203" y="202438"/>
              <a:ext cx="2110231" cy="1297685"/>
            </a:xfrm>
            <a:prstGeom prst="rect">
              <a:avLst/>
            </a:prstGeom>
          </p:spPr>
        </p:pic>
      </p:grpSp>
      <p:sp>
        <p:nvSpPr>
          <p:cNvPr id="16" name="object 16"/>
          <p:cNvSpPr txBox="1"/>
          <p:nvPr/>
        </p:nvSpPr>
        <p:spPr>
          <a:xfrm>
            <a:off x="6607302" y="8976291"/>
            <a:ext cx="101600" cy="1943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410"/>
              </a:lnSpc>
            </a:pPr>
            <a:r>
              <a:rPr sz="1200" spc="-50" dirty="0">
                <a:latin typeface="Times New Roman"/>
                <a:cs typeface="Times New Roman"/>
              </a:rPr>
              <a:t>2</a:t>
            </a:r>
            <a:endParaRPr sz="1200" dirty="0">
              <a:latin typeface="Times New Roman"/>
              <a:cs typeface="Times New Roman"/>
            </a:endParaRPr>
          </a:p>
        </p:txBody>
      </p:sp>
      <p:sp>
        <p:nvSpPr>
          <p:cNvPr id="18" name="CuadroTexto 17">
            <a:extLst>
              <a:ext uri="{FF2B5EF4-FFF2-40B4-BE49-F238E27FC236}">
                <a16:creationId xmlns:a16="http://schemas.microsoft.com/office/drawing/2014/main" id="{018FA8D6-9BE4-6A2F-0779-1F4FDB6DD803}"/>
              </a:ext>
            </a:extLst>
          </p:cNvPr>
          <p:cNvSpPr txBox="1"/>
          <p:nvPr/>
        </p:nvSpPr>
        <p:spPr>
          <a:xfrm>
            <a:off x="2229344" y="1540203"/>
            <a:ext cx="4247478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s-MX" sz="12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Volumen 4,  Número 1  Enero a Julio 2021</a:t>
            </a:r>
          </a:p>
          <a:p>
            <a:pPr algn="ctr"/>
            <a:r>
              <a:rPr lang="es-MX" sz="12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Revista Semestral. Venezuela</a:t>
            </a:r>
            <a:endParaRPr lang="es-ES" sz="12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object 16"/>
          <p:cNvSpPr txBox="1"/>
          <p:nvPr/>
        </p:nvSpPr>
        <p:spPr>
          <a:xfrm>
            <a:off x="260602" y="1604521"/>
            <a:ext cx="6415405" cy="5934958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305"/>
              </a:spcBef>
            </a:pPr>
            <a:endParaRPr sz="1200" dirty="0">
              <a:latin typeface="Arial"/>
              <a:cs typeface="Arial"/>
            </a:endParaRPr>
          </a:p>
          <a:p>
            <a:pPr algn="ctr">
              <a:lnSpc>
                <a:spcPct val="100000"/>
              </a:lnSpc>
            </a:pPr>
            <a:r>
              <a:rPr sz="1200" b="1" dirty="0">
                <a:latin typeface="Times New Roman"/>
                <a:cs typeface="Times New Roman"/>
              </a:rPr>
              <a:t>REFERENCIAS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BIBLIOGRÁFICAS</a:t>
            </a:r>
            <a:endParaRPr sz="1200" dirty="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60"/>
              </a:spcBef>
            </a:pPr>
            <a:endParaRPr sz="1200" dirty="0">
              <a:latin typeface="Times New Roman"/>
              <a:cs typeface="Times New Roman"/>
            </a:endParaRPr>
          </a:p>
          <a:p>
            <a:pPr marL="1270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Berkowitz,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M.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(1992)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Educar</a:t>
            </a:r>
            <a:r>
              <a:rPr sz="1200" i="1" spc="2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la</a:t>
            </a:r>
            <a:r>
              <a:rPr sz="1200" i="1" spc="2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persona</a:t>
            </a:r>
            <a:r>
              <a:rPr sz="1200" i="1" spc="3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moral</a:t>
            </a:r>
            <a:r>
              <a:rPr sz="1200" i="1" spc="2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en</a:t>
            </a:r>
            <a:r>
              <a:rPr sz="1200" i="1" spc="2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su</a:t>
            </a:r>
            <a:r>
              <a:rPr sz="1200" i="1" spc="2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totalidad</a:t>
            </a:r>
            <a:r>
              <a:rPr sz="1200" dirty="0">
                <a:latin typeface="Times New Roman"/>
                <a:cs typeface="Times New Roman"/>
              </a:rPr>
              <a:t>.</a:t>
            </a:r>
            <a:r>
              <a:rPr sz="1200" spc="3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Revista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Iberoamericana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Educación.</a:t>
            </a:r>
            <a:endParaRPr sz="1200" dirty="0">
              <a:latin typeface="Times New Roman"/>
              <a:cs typeface="Times New Roman"/>
            </a:endParaRPr>
          </a:p>
          <a:p>
            <a:pPr marL="375285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Número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8.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Educación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Democracia.</a:t>
            </a:r>
            <a:endParaRPr sz="1200" dirty="0">
              <a:latin typeface="Times New Roman"/>
              <a:cs typeface="Times New Roman"/>
            </a:endParaRPr>
          </a:p>
          <a:p>
            <a:pPr marL="375285" marR="6350" indent="-36322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Cantón,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R.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(2000).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Participación</a:t>
            </a:r>
            <a:r>
              <a:rPr sz="1200" i="1" spc="2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social</a:t>
            </a:r>
            <a:r>
              <a:rPr sz="1200" i="1" spc="3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y</a:t>
            </a:r>
            <a:r>
              <a:rPr sz="1200" i="1" spc="1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toma</a:t>
            </a:r>
            <a:r>
              <a:rPr sz="1200" i="1" spc="1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de</a:t>
            </a:r>
            <a:r>
              <a:rPr sz="1200" i="1" spc="1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decisiones</a:t>
            </a:r>
            <a:r>
              <a:rPr sz="1200" i="1" spc="3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en</a:t>
            </a:r>
            <a:r>
              <a:rPr sz="1200" i="1" spc="1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los</a:t>
            </a:r>
            <a:r>
              <a:rPr sz="1200" i="1" spc="3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consejos</a:t>
            </a:r>
            <a:r>
              <a:rPr sz="1200" i="1" spc="2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municipales</a:t>
            </a:r>
            <a:r>
              <a:rPr sz="1200" i="1" spc="1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de</a:t>
            </a:r>
            <a:r>
              <a:rPr sz="1200" i="1" spc="25" dirty="0">
                <a:latin typeface="Times New Roman"/>
                <a:cs typeface="Times New Roman"/>
              </a:rPr>
              <a:t> </a:t>
            </a:r>
            <a:r>
              <a:rPr sz="1200" i="1" spc="-10" dirty="0">
                <a:latin typeface="Times New Roman"/>
                <a:cs typeface="Times New Roman"/>
              </a:rPr>
              <a:t>desarrollo </a:t>
            </a:r>
            <a:r>
              <a:rPr sz="1200" i="1" dirty="0">
                <a:latin typeface="Times New Roman"/>
                <a:cs typeface="Times New Roman"/>
              </a:rPr>
              <a:t>rural</a:t>
            </a:r>
            <a:r>
              <a:rPr sz="1200" i="1" spc="15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sustentable</a:t>
            </a:r>
            <a:r>
              <a:rPr sz="1200" i="1" spc="15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de</a:t>
            </a:r>
            <a:r>
              <a:rPr sz="1200" i="1" spc="15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los</a:t>
            </a:r>
            <a:r>
              <a:rPr sz="1200" i="1" spc="17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Altos</a:t>
            </a:r>
            <a:r>
              <a:rPr sz="1200" i="1" spc="16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de</a:t>
            </a:r>
            <a:r>
              <a:rPr sz="1200" i="1" spc="15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Chiapas.</a:t>
            </a:r>
            <a:r>
              <a:rPr sz="1200" i="1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Gestión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Política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Pública.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Volumen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14,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número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2. </a:t>
            </a:r>
            <a:r>
              <a:rPr sz="1200" dirty="0">
                <a:latin typeface="Times New Roman"/>
                <a:cs typeface="Times New Roman"/>
              </a:rPr>
              <a:t>México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.</a:t>
            </a:r>
            <a:r>
              <a:rPr sz="1200" spc="-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(Pp.</a:t>
            </a:r>
            <a:r>
              <a:rPr sz="1200" spc="-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chemeClr val="tx1"/>
                </a:solidFill>
                <a:latin typeface="Times New Roman"/>
                <a:cs typeface="Times New Roman"/>
              </a:rPr>
              <a:t>341-</a:t>
            </a:r>
            <a:r>
              <a:rPr sz="1200" spc="-20" dirty="0">
                <a:solidFill>
                  <a:schemeClr val="tx1"/>
                </a:solidFill>
                <a:latin typeface="Times New Roman"/>
                <a:cs typeface="Times New Roman"/>
              </a:rPr>
              <a:t>402).</a:t>
            </a:r>
            <a:endParaRPr sz="1200" dirty="0">
              <a:solidFill>
                <a:schemeClr val="tx1"/>
              </a:solidFill>
              <a:latin typeface="Times New Roman"/>
              <a:cs typeface="Times New Roman"/>
            </a:endParaRPr>
          </a:p>
          <a:p>
            <a:pPr marL="375285" marR="6985" indent="-363220" algn="just">
              <a:lnSpc>
                <a:spcPct val="100000"/>
              </a:lnSpc>
              <a:spcBef>
                <a:spcPts val="5"/>
              </a:spcBef>
            </a:pP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Constitución</a:t>
            </a:r>
            <a:r>
              <a:rPr sz="1200" spc="4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de</a:t>
            </a:r>
            <a:r>
              <a:rPr sz="1200" spc="3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la</a:t>
            </a:r>
            <a:r>
              <a:rPr sz="1200" spc="3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República</a:t>
            </a:r>
            <a:r>
              <a:rPr sz="1200" spc="5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Bolivariana</a:t>
            </a:r>
            <a:r>
              <a:rPr sz="1200" spc="3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de</a:t>
            </a:r>
            <a:r>
              <a:rPr sz="1200" spc="4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chemeClr val="tx1"/>
                </a:solidFill>
                <a:latin typeface="Times New Roman"/>
                <a:cs typeface="Times New Roman"/>
              </a:rPr>
              <a:t>Venezuela.</a:t>
            </a:r>
            <a:r>
              <a:rPr sz="1200" spc="4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(1999).</a:t>
            </a:r>
            <a:r>
              <a:rPr sz="1200" spc="4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Gaceta</a:t>
            </a:r>
            <a:r>
              <a:rPr sz="1200" spc="4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de</a:t>
            </a:r>
            <a:r>
              <a:rPr sz="1200" spc="4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La</a:t>
            </a:r>
            <a:r>
              <a:rPr sz="1200" spc="4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República</a:t>
            </a:r>
            <a:r>
              <a:rPr sz="1200" spc="4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de</a:t>
            </a:r>
            <a:r>
              <a:rPr sz="1200" spc="3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chemeClr val="tx1"/>
                </a:solidFill>
                <a:latin typeface="Times New Roman"/>
                <a:cs typeface="Times New Roman"/>
              </a:rPr>
              <a:t>Venezuela,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36860.</a:t>
            </a:r>
            <a:r>
              <a:rPr sz="1200" spc="-2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Caracas,</a:t>
            </a:r>
            <a:r>
              <a:rPr sz="1200" spc="1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30</a:t>
            </a:r>
            <a:r>
              <a:rPr sz="1200" spc="-2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de</a:t>
            </a:r>
            <a:r>
              <a:rPr sz="1200" spc="-3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diciembre</a:t>
            </a:r>
            <a:r>
              <a:rPr sz="1200" spc="1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chemeClr val="tx1"/>
                </a:solidFill>
                <a:latin typeface="Times New Roman"/>
                <a:cs typeface="Times New Roman"/>
              </a:rPr>
              <a:t>1999.</a:t>
            </a:r>
            <a:endParaRPr sz="1200" dirty="0">
              <a:solidFill>
                <a:schemeClr val="tx1"/>
              </a:solidFill>
              <a:latin typeface="Times New Roman"/>
              <a:cs typeface="Times New Roman"/>
            </a:endParaRPr>
          </a:p>
          <a:p>
            <a:pPr marL="375285" marR="6350" indent="-363220" algn="just">
              <a:lnSpc>
                <a:spcPct val="100000"/>
              </a:lnSpc>
            </a:pP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Corrales,</a:t>
            </a:r>
            <a:r>
              <a:rPr sz="1200" spc="30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S.</a:t>
            </a:r>
            <a:r>
              <a:rPr sz="1200" spc="29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(2009).</a:t>
            </a:r>
            <a:r>
              <a:rPr sz="1200" spc="29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La</a:t>
            </a:r>
            <a:r>
              <a:rPr sz="1200" i="1" spc="29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misión</a:t>
            </a:r>
            <a:r>
              <a:rPr sz="1200" i="1" spc="29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de</a:t>
            </a:r>
            <a:r>
              <a:rPr sz="1200" i="1" spc="29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la</a:t>
            </a:r>
            <a:r>
              <a:rPr sz="1200" i="1" spc="29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universidad</a:t>
            </a:r>
            <a:r>
              <a:rPr sz="1200" i="1" spc="30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siglo</a:t>
            </a:r>
            <a:r>
              <a:rPr sz="1200" i="1" spc="29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XXI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.</a:t>
            </a:r>
            <a:r>
              <a:rPr sz="1200" spc="30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Documento</a:t>
            </a:r>
            <a:r>
              <a:rPr sz="1200" spc="30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en</a:t>
            </a:r>
            <a:r>
              <a:rPr sz="1200" spc="29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línea.</a:t>
            </a:r>
            <a:r>
              <a:rPr sz="1200" spc="29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Disponible</a:t>
            </a:r>
            <a:r>
              <a:rPr sz="1200" spc="30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spc="-25" dirty="0">
                <a:solidFill>
                  <a:schemeClr val="tx1"/>
                </a:solidFill>
                <a:latin typeface="Times New Roman"/>
                <a:cs typeface="Times New Roman"/>
              </a:rPr>
              <a:t>en: </a:t>
            </a:r>
            <a:r>
              <a:rPr sz="1200" spc="-10" dirty="0">
                <a:solidFill>
                  <a:schemeClr val="tx1"/>
                </a:solidFill>
                <a:latin typeface="Times New Roman"/>
                <a:cs typeface="Times New Roman"/>
                <a:hlinkClick r:id="rId2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www.razonypalabra.org.mx/anteriores/n57/scorrales.html.</a:t>
            </a:r>
            <a:r>
              <a:rPr sz="1200" spc="40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Consulta:</a:t>
            </a:r>
            <a:r>
              <a:rPr sz="1200" spc="3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30</a:t>
            </a:r>
            <a:r>
              <a:rPr sz="1200" spc="2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de</a:t>
            </a:r>
            <a:r>
              <a:rPr sz="1200" spc="2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enero</a:t>
            </a:r>
            <a:r>
              <a:rPr sz="1200" spc="2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de</a:t>
            </a:r>
            <a:r>
              <a:rPr sz="1200" spc="2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chemeClr val="tx1"/>
                </a:solidFill>
                <a:latin typeface="Times New Roman"/>
                <a:cs typeface="Times New Roman"/>
              </a:rPr>
              <a:t>2014.</a:t>
            </a:r>
            <a:endParaRPr sz="1200" dirty="0">
              <a:solidFill>
                <a:schemeClr val="tx1"/>
              </a:solidFill>
              <a:latin typeface="Times New Roman"/>
              <a:cs typeface="Times New Roman"/>
            </a:endParaRPr>
          </a:p>
          <a:p>
            <a:pPr marL="375285" marR="5080" indent="-363220" algn="just">
              <a:lnSpc>
                <a:spcPct val="100000"/>
              </a:lnSpc>
            </a:pP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González,</a:t>
            </a:r>
            <a:r>
              <a:rPr sz="1200" spc="32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V.</a:t>
            </a:r>
            <a:r>
              <a:rPr sz="1200" spc="33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(2001).</a:t>
            </a:r>
            <a:r>
              <a:rPr sz="1200" spc="33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“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La</a:t>
            </a:r>
            <a:r>
              <a:rPr sz="1200" i="1" spc="32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orientación</a:t>
            </a:r>
            <a:r>
              <a:rPr sz="1200" i="1" spc="32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profesional</a:t>
            </a:r>
            <a:r>
              <a:rPr sz="1200" i="1" spc="32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en</a:t>
            </a:r>
            <a:r>
              <a:rPr sz="1200" i="1" spc="32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la</a:t>
            </a:r>
            <a:r>
              <a:rPr sz="1200" i="1" spc="33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educación</a:t>
            </a:r>
            <a:r>
              <a:rPr sz="1200" i="1" spc="32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universitaria.</a:t>
            </a:r>
            <a:r>
              <a:rPr sz="1200" i="1" spc="32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Una</a:t>
            </a:r>
            <a:r>
              <a:rPr sz="1200" i="1" spc="31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spc="-10" dirty="0">
                <a:solidFill>
                  <a:schemeClr val="tx1"/>
                </a:solidFill>
                <a:latin typeface="Times New Roman"/>
                <a:cs typeface="Times New Roman"/>
              </a:rPr>
              <a:t>alternativa teórico-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metodológica</a:t>
            </a:r>
            <a:r>
              <a:rPr sz="1200" i="1" spc="24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para</a:t>
            </a:r>
            <a:r>
              <a:rPr sz="1200" i="1" spc="24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la</a:t>
            </a:r>
            <a:r>
              <a:rPr sz="1200" i="1" spc="24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formación</a:t>
            </a:r>
            <a:r>
              <a:rPr sz="1200" i="1" spc="24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de</a:t>
            </a:r>
            <a:r>
              <a:rPr sz="1200" i="1" spc="23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profesionales</a:t>
            </a:r>
            <a:r>
              <a:rPr sz="1200" i="1" spc="254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competentes”.</a:t>
            </a:r>
            <a:r>
              <a:rPr sz="1200" i="1" spc="24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Monografía.</a:t>
            </a:r>
            <a:r>
              <a:rPr sz="1200" spc="24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chemeClr val="tx1"/>
                </a:solidFill>
                <a:latin typeface="Times New Roman"/>
                <a:cs typeface="Times New Roman"/>
              </a:rPr>
              <a:t>CEPES.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Universidad</a:t>
            </a:r>
            <a:r>
              <a:rPr sz="1200" spc="-1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de</a:t>
            </a:r>
            <a:r>
              <a:rPr sz="1200" spc="-4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La </a:t>
            </a:r>
            <a:r>
              <a:rPr sz="1200" spc="-10" dirty="0">
                <a:solidFill>
                  <a:schemeClr val="tx1"/>
                </a:solidFill>
                <a:latin typeface="Times New Roman"/>
                <a:cs typeface="Times New Roman"/>
              </a:rPr>
              <a:t>Habana.</a:t>
            </a:r>
            <a:endParaRPr sz="1200" dirty="0">
              <a:solidFill>
                <a:schemeClr val="tx1"/>
              </a:solidFill>
              <a:latin typeface="Times New Roman"/>
              <a:cs typeface="Times New Roman"/>
            </a:endParaRPr>
          </a:p>
          <a:p>
            <a:pPr marL="12700" algn="just">
              <a:lnSpc>
                <a:spcPct val="100000"/>
              </a:lnSpc>
            </a:pP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Elliot,</a:t>
            </a:r>
            <a:r>
              <a:rPr sz="1200" spc="-2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J.</a:t>
            </a:r>
            <a:r>
              <a:rPr sz="1200" spc="-5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(1998).</a:t>
            </a:r>
            <a:r>
              <a:rPr sz="1200" spc="-2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La</a:t>
            </a:r>
            <a:r>
              <a:rPr sz="1200" i="1" spc="-4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Investigación</a:t>
            </a:r>
            <a:r>
              <a:rPr sz="1200" i="1" spc="-2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Acción</a:t>
            </a:r>
            <a:r>
              <a:rPr sz="1200" i="1" spc="-1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en</a:t>
            </a:r>
            <a:r>
              <a:rPr sz="1200" i="1" spc="-2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Educac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ión.</a:t>
            </a:r>
            <a:r>
              <a:rPr sz="1200" spc="-1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Madrid,</a:t>
            </a:r>
            <a:r>
              <a:rPr sz="1200" spc="-2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chemeClr val="tx1"/>
                </a:solidFill>
                <a:latin typeface="Times New Roman"/>
                <a:cs typeface="Times New Roman"/>
              </a:rPr>
              <a:t>Morata.</a:t>
            </a:r>
            <a:endParaRPr sz="1200" dirty="0">
              <a:solidFill>
                <a:schemeClr val="tx1"/>
              </a:solidFill>
              <a:latin typeface="Times New Roman"/>
              <a:cs typeface="Times New Roman"/>
            </a:endParaRPr>
          </a:p>
          <a:p>
            <a:pPr marL="375285" marR="6350" indent="-363220" algn="just">
              <a:lnSpc>
                <a:spcPct val="100000"/>
              </a:lnSpc>
            </a:pP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González</a:t>
            </a:r>
            <a:r>
              <a:rPr sz="1200" spc="6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R,</a:t>
            </a:r>
            <a:r>
              <a:rPr sz="1200" spc="6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F.</a:t>
            </a:r>
            <a:r>
              <a:rPr sz="1200" spc="7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(2007).</a:t>
            </a:r>
            <a:r>
              <a:rPr sz="1200" spc="6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Los</a:t>
            </a:r>
            <a:r>
              <a:rPr sz="1200" i="1" spc="6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valores</a:t>
            </a:r>
            <a:r>
              <a:rPr sz="1200" i="1" spc="7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y</a:t>
            </a:r>
            <a:r>
              <a:rPr sz="1200" i="1" spc="6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su</a:t>
            </a:r>
            <a:r>
              <a:rPr sz="1200" i="1" spc="6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significación</a:t>
            </a:r>
            <a:r>
              <a:rPr sz="1200" i="1" spc="8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en</a:t>
            </a:r>
            <a:r>
              <a:rPr sz="1200" i="1" spc="7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el</a:t>
            </a:r>
            <a:r>
              <a:rPr sz="1200" i="1" spc="6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desarrollo</a:t>
            </a:r>
            <a:r>
              <a:rPr sz="1200" i="1" spc="6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de</a:t>
            </a:r>
            <a:r>
              <a:rPr sz="1200" i="1" spc="6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la</a:t>
            </a:r>
            <a:r>
              <a:rPr sz="1200" i="1" spc="6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perso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na.</a:t>
            </a:r>
            <a:r>
              <a:rPr sz="1200" spc="6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Revista</a:t>
            </a:r>
            <a:r>
              <a:rPr sz="1200" spc="7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Temas</a:t>
            </a:r>
            <a:r>
              <a:rPr sz="1200" spc="6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spc="-50" dirty="0">
                <a:solidFill>
                  <a:schemeClr val="tx1"/>
                </a:solidFill>
                <a:latin typeface="Times New Roman"/>
                <a:cs typeface="Times New Roman"/>
              </a:rPr>
              <a:t># </a:t>
            </a:r>
            <a:r>
              <a:rPr sz="1200" spc="-25" dirty="0">
                <a:solidFill>
                  <a:schemeClr val="tx1"/>
                </a:solidFill>
                <a:latin typeface="Times New Roman"/>
                <a:cs typeface="Times New Roman"/>
              </a:rPr>
              <a:t>15.</a:t>
            </a:r>
            <a:endParaRPr sz="1200" dirty="0">
              <a:solidFill>
                <a:schemeClr val="tx1"/>
              </a:solidFill>
              <a:latin typeface="Times New Roman"/>
              <a:cs typeface="Times New Roman"/>
            </a:endParaRPr>
          </a:p>
          <a:p>
            <a:pPr marL="12700" marR="594360">
              <a:lnSpc>
                <a:spcPct val="100000"/>
              </a:lnSpc>
            </a:pP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López,</a:t>
            </a:r>
            <a:r>
              <a:rPr sz="1200" spc="-1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C.</a:t>
            </a:r>
            <a:r>
              <a:rPr sz="1200" spc="-4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(1999).</a:t>
            </a:r>
            <a:r>
              <a:rPr sz="1200" spc="-4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Educación</a:t>
            </a:r>
            <a:r>
              <a:rPr sz="1200" i="1" spc="-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Universitaria</a:t>
            </a:r>
            <a:r>
              <a:rPr sz="1200" i="1" spc="-4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y</a:t>
            </a:r>
            <a:r>
              <a:rPr sz="1200" i="1" spc="-3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Formación</a:t>
            </a:r>
            <a:r>
              <a:rPr sz="1200" i="1" spc="-3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del</a:t>
            </a:r>
            <a:r>
              <a:rPr sz="1200" i="1" spc="-3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Profesorado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.</a:t>
            </a:r>
            <a:r>
              <a:rPr sz="1200" spc="-4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La</a:t>
            </a:r>
            <a:r>
              <a:rPr sz="1200" spc="-1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Muralla.</a:t>
            </a:r>
            <a:r>
              <a:rPr sz="1200" spc="-2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chemeClr val="tx1"/>
                </a:solidFill>
                <a:latin typeface="Times New Roman"/>
                <a:cs typeface="Times New Roman"/>
              </a:rPr>
              <a:t>Madrid.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Parra</a:t>
            </a:r>
            <a:r>
              <a:rPr sz="1200" spc="-3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Luna,</a:t>
            </a:r>
            <a:r>
              <a:rPr sz="1200" spc="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spc="-35" dirty="0">
                <a:solidFill>
                  <a:schemeClr val="tx1"/>
                </a:solidFill>
                <a:latin typeface="Times New Roman"/>
                <a:cs typeface="Times New Roman"/>
              </a:rPr>
              <a:t>F.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(2003).</a:t>
            </a:r>
            <a:r>
              <a:rPr sz="1200" spc="-2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La</a:t>
            </a:r>
            <a:r>
              <a:rPr sz="1200" i="1" spc="-4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Universidad</a:t>
            </a:r>
            <a:r>
              <a:rPr sz="1200" i="1" spc="-3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Transformacional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.</a:t>
            </a:r>
            <a:r>
              <a:rPr sz="1200" spc="21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Biblioteca</a:t>
            </a:r>
            <a:r>
              <a:rPr sz="1200" spc="1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Casa</a:t>
            </a:r>
            <a:r>
              <a:rPr sz="1200" spc="-4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chemeClr val="tx1"/>
                </a:solidFill>
                <a:latin typeface="Times New Roman"/>
                <a:cs typeface="Times New Roman"/>
              </a:rPr>
              <a:t>Nueva.</a:t>
            </a:r>
            <a:endParaRPr sz="1200" dirty="0">
              <a:solidFill>
                <a:schemeClr val="tx1"/>
              </a:solidFill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Rojas,</a:t>
            </a:r>
            <a:r>
              <a:rPr sz="1200" spc="-2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G.</a:t>
            </a:r>
            <a:r>
              <a:rPr sz="1200" spc="-2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(1998).</a:t>
            </a:r>
            <a:r>
              <a:rPr sz="1200" spc="-1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Paradigmas</a:t>
            </a:r>
            <a:r>
              <a:rPr sz="1200" i="1" spc="-3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en</a:t>
            </a:r>
            <a:r>
              <a:rPr sz="1200" i="1" spc="-1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Psicología</a:t>
            </a:r>
            <a:r>
              <a:rPr sz="1200" i="1" spc="-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de</a:t>
            </a:r>
            <a:r>
              <a:rPr sz="1200" i="1" spc="-1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la</a:t>
            </a:r>
            <a:r>
              <a:rPr sz="1200" i="1" spc="-1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Educación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.</a:t>
            </a:r>
            <a:r>
              <a:rPr sz="1200" spc="28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Paidós.</a:t>
            </a:r>
            <a:r>
              <a:rPr sz="1200" spc="-2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chemeClr val="tx1"/>
                </a:solidFill>
                <a:latin typeface="Times New Roman"/>
                <a:cs typeface="Times New Roman"/>
              </a:rPr>
              <a:t>Madrid</a:t>
            </a:r>
            <a:endParaRPr sz="1200" dirty="0">
              <a:solidFill>
                <a:schemeClr val="tx1"/>
              </a:solidFill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Ruiz,</a:t>
            </a:r>
            <a:r>
              <a:rPr sz="1200" spc="-2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M.</a:t>
            </a:r>
            <a:r>
              <a:rPr sz="1200" spc="-4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y</a:t>
            </a:r>
            <a:r>
              <a:rPr sz="1200" spc="-2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Ispizua,</a:t>
            </a:r>
            <a:r>
              <a:rPr sz="1200" spc="1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J.</a:t>
            </a:r>
            <a:r>
              <a:rPr sz="1200" spc="-4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(1989).</a:t>
            </a:r>
            <a:r>
              <a:rPr sz="1200" spc="-1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La</a:t>
            </a:r>
            <a:r>
              <a:rPr sz="1200" i="1" spc="-4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descodificación</a:t>
            </a:r>
            <a:r>
              <a:rPr sz="1200" i="1" spc="1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de</a:t>
            </a:r>
            <a:r>
              <a:rPr sz="1200" i="1" spc="-2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la</a:t>
            </a:r>
            <a:r>
              <a:rPr sz="1200" i="1" spc="-2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vida</a:t>
            </a:r>
            <a:r>
              <a:rPr sz="1200" i="1" spc="-1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cotidiana</a:t>
            </a:r>
            <a:r>
              <a:rPr sz="1200" dirty="0">
                <a:latin typeface="Times New Roman"/>
                <a:cs typeface="Times New Roman"/>
              </a:rPr>
              <a:t>.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Bilbao: </a:t>
            </a:r>
            <a:r>
              <a:rPr sz="1200" spc="-10" dirty="0">
                <a:latin typeface="Times New Roman"/>
                <a:cs typeface="Times New Roman"/>
              </a:rPr>
              <a:t>Deusto.</a:t>
            </a:r>
            <a:endParaRPr sz="1200" dirty="0">
              <a:latin typeface="Times New Roman"/>
              <a:cs typeface="Times New Roman"/>
            </a:endParaRPr>
          </a:p>
          <a:p>
            <a:pPr marL="375285" marR="6985" indent="-363220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Rusque,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A.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(2001).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De</a:t>
            </a:r>
            <a:r>
              <a:rPr sz="1200" i="1" spc="7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la</a:t>
            </a:r>
            <a:r>
              <a:rPr sz="1200" i="1" spc="7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diversidad</a:t>
            </a:r>
            <a:r>
              <a:rPr sz="1200" i="1" spc="7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de</a:t>
            </a:r>
            <a:r>
              <a:rPr sz="1200" i="1" spc="7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la</a:t>
            </a:r>
            <a:r>
              <a:rPr sz="1200" i="1" spc="8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unidad</a:t>
            </a:r>
            <a:r>
              <a:rPr sz="1200" i="1" spc="7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en</a:t>
            </a:r>
            <a:r>
              <a:rPr sz="1200" i="1" spc="7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la</a:t>
            </a:r>
            <a:r>
              <a:rPr sz="1200" i="1" spc="7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investigación</a:t>
            </a:r>
            <a:r>
              <a:rPr sz="1200" i="1" spc="9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cualitativa</a:t>
            </a:r>
            <a:r>
              <a:rPr sz="1200" dirty="0">
                <a:latin typeface="Times New Roman"/>
                <a:cs typeface="Times New Roman"/>
              </a:rPr>
              <a:t>.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Universidad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Central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Venezuela: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Ed.</a:t>
            </a:r>
            <a:r>
              <a:rPr sz="1200" spc="-10" dirty="0">
                <a:latin typeface="Times New Roman"/>
                <a:cs typeface="Times New Roman"/>
              </a:rPr>
              <a:t> FACES.</a:t>
            </a:r>
            <a:endParaRPr sz="1200" dirty="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Sánchez,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M.</a:t>
            </a:r>
            <a:r>
              <a:rPr sz="1200" spc="-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Stephan,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N.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(2008).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Metodología</a:t>
            </a:r>
            <a:r>
              <a:rPr sz="1200" i="1" spc="-1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Cualitativa</a:t>
            </a:r>
            <a:r>
              <a:rPr sz="1200" i="1" spc="-2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en</a:t>
            </a:r>
            <a:r>
              <a:rPr sz="1200" i="1" spc="-2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Educac</a:t>
            </a:r>
            <a:r>
              <a:rPr sz="1200" dirty="0">
                <a:latin typeface="Times New Roman"/>
                <a:cs typeface="Times New Roman"/>
              </a:rPr>
              <a:t>ión.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Venezuela.</a:t>
            </a:r>
            <a:r>
              <a:rPr sz="1200" spc="-10" dirty="0">
                <a:latin typeface="Times New Roman"/>
                <a:cs typeface="Times New Roman"/>
              </a:rPr>
              <a:t> Candidus.</a:t>
            </a:r>
            <a:endParaRPr sz="1200" dirty="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z="1200" dirty="0">
                <a:latin typeface="Times New Roman"/>
                <a:cs typeface="Times New Roman"/>
              </a:rPr>
              <a:t>Sandín,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M.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(2003).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Investigación</a:t>
            </a:r>
            <a:r>
              <a:rPr sz="1200" i="1" spc="204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cualitativa</a:t>
            </a:r>
            <a:r>
              <a:rPr sz="1200" i="1" spc="20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en</a:t>
            </a:r>
            <a:r>
              <a:rPr sz="1200" i="1" spc="20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educación:</a:t>
            </a:r>
            <a:r>
              <a:rPr sz="1200" i="1" spc="18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fundamentos</a:t>
            </a:r>
            <a:r>
              <a:rPr sz="1200" i="1" spc="19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y</a:t>
            </a:r>
            <a:r>
              <a:rPr sz="1200" i="1" spc="18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tradiciones</a:t>
            </a:r>
            <a:r>
              <a:rPr sz="1200" dirty="0">
                <a:latin typeface="Times New Roman"/>
                <a:cs typeface="Times New Roman"/>
              </a:rPr>
              <a:t>.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México.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Mc</a:t>
            </a:r>
            <a:endParaRPr sz="1200" dirty="0">
              <a:latin typeface="Times New Roman"/>
              <a:cs typeface="Times New Roman"/>
            </a:endParaRPr>
          </a:p>
          <a:p>
            <a:pPr marL="375285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Graw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Hill.</a:t>
            </a:r>
            <a:endParaRPr sz="1200" dirty="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1200" spc="-10" dirty="0">
                <a:latin typeface="Times New Roman"/>
                <a:cs typeface="Times New Roman"/>
              </a:rPr>
              <a:t>Stoner,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J.</a:t>
            </a:r>
            <a:r>
              <a:rPr sz="1200" spc="-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(1996).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Administración.</a:t>
            </a:r>
            <a:r>
              <a:rPr sz="1200" i="1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Editorial: Pearson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Educación, 6°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Edición,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México</a:t>
            </a:r>
            <a:endParaRPr sz="1200" dirty="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UNESCO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(1995).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Documento</a:t>
            </a:r>
            <a:r>
              <a:rPr sz="1200" i="1" spc="3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de</a:t>
            </a:r>
            <a:r>
              <a:rPr sz="1200" i="1" spc="1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política</a:t>
            </a:r>
            <a:r>
              <a:rPr sz="1200" i="1" spc="3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para</a:t>
            </a:r>
            <a:r>
              <a:rPr sz="1200" i="1" spc="2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el</a:t>
            </a:r>
            <a:r>
              <a:rPr sz="1200" i="1" spc="2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cambio</a:t>
            </a:r>
            <a:r>
              <a:rPr sz="1200" i="1" spc="4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y</a:t>
            </a:r>
            <a:r>
              <a:rPr sz="1200" i="1" spc="2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el</a:t>
            </a:r>
            <a:r>
              <a:rPr sz="1200" i="1" spc="2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desarrollo</a:t>
            </a:r>
            <a:r>
              <a:rPr sz="1200" i="1" spc="4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en</a:t>
            </a:r>
            <a:r>
              <a:rPr sz="1200" i="1" spc="2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la</a:t>
            </a:r>
            <a:r>
              <a:rPr sz="1200" i="1" spc="2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Educación</a:t>
            </a:r>
            <a:r>
              <a:rPr sz="1200" i="1" spc="30" dirty="0">
                <a:latin typeface="Times New Roman"/>
                <a:cs typeface="Times New Roman"/>
              </a:rPr>
              <a:t> </a:t>
            </a:r>
            <a:r>
              <a:rPr sz="1200" i="1" spc="-10" dirty="0">
                <a:latin typeface="Times New Roman"/>
                <a:cs typeface="Times New Roman"/>
              </a:rPr>
              <a:t>universitaria.</a:t>
            </a:r>
            <a:endParaRPr sz="1200" dirty="0">
              <a:latin typeface="Times New Roman"/>
              <a:cs typeface="Times New Roman"/>
            </a:endParaRPr>
          </a:p>
          <a:p>
            <a:pPr marL="375285">
              <a:lnSpc>
                <a:spcPct val="100000"/>
              </a:lnSpc>
            </a:pPr>
            <a:r>
              <a:rPr sz="1200" spc="-10" dirty="0">
                <a:latin typeface="Times New Roman"/>
                <a:cs typeface="Times New Roman"/>
              </a:rPr>
              <a:t>París.</a:t>
            </a:r>
            <a:endParaRPr sz="1200" dirty="0">
              <a:latin typeface="Times New Roman"/>
              <a:cs typeface="Times New Roman"/>
            </a:endParaRPr>
          </a:p>
          <a:p>
            <a:pPr marL="375285" marR="6350" indent="-363220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Van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Manen,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M.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(2003).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</a:t>
            </a:r>
            <a:r>
              <a:rPr sz="1200" i="1" dirty="0">
                <a:latin typeface="Times New Roman"/>
                <a:cs typeface="Times New Roman"/>
              </a:rPr>
              <a:t>vestigación</a:t>
            </a:r>
            <a:r>
              <a:rPr sz="1200" i="1" spc="28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Educativa</a:t>
            </a:r>
            <a:r>
              <a:rPr sz="1200" i="1" spc="27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y</a:t>
            </a:r>
            <a:r>
              <a:rPr sz="1200" i="1" spc="27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Experiencia</a:t>
            </a:r>
            <a:r>
              <a:rPr sz="1200" i="1" spc="29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vivida.</a:t>
            </a:r>
            <a:r>
              <a:rPr sz="1200" i="1" spc="27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Ciencia</a:t>
            </a:r>
            <a:r>
              <a:rPr sz="1200" i="1" spc="27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humana</a:t>
            </a:r>
            <a:r>
              <a:rPr sz="1200" i="1" spc="27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para</a:t>
            </a:r>
            <a:r>
              <a:rPr sz="1200" i="1" spc="270" dirty="0">
                <a:latin typeface="Times New Roman"/>
                <a:cs typeface="Times New Roman"/>
              </a:rPr>
              <a:t> </a:t>
            </a:r>
            <a:r>
              <a:rPr sz="1200" i="1" spc="-25" dirty="0">
                <a:latin typeface="Times New Roman"/>
                <a:cs typeface="Times New Roman"/>
              </a:rPr>
              <a:t>una </a:t>
            </a:r>
            <a:r>
              <a:rPr sz="1200" i="1" dirty="0">
                <a:latin typeface="Times New Roman"/>
                <a:cs typeface="Times New Roman"/>
              </a:rPr>
              <a:t>pedagogía</a:t>
            </a:r>
            <a:r>
              <a:rPr sz="1200" i="1" spc="-2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de</a:t>
            </a:r>
            <a:r>
              <a:rPr sz="1200" i="1" spc="-3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la</a:t>
            </a:r>
            <a:r>
              <a:rPr sz="1200" i="1" spc="-3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acción</a:t>
            </a:r>
            <a:r>
              <a:rPr sz="1200" i="1" spc="-1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y</a:t>
            </a:r>
            <a:r>
              <a:rPr sz="1200" i="1" spc="-3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de</a:t>
            </a:r>
            <a:r>
              <a:rPr sz="1200" i="1" spc="-2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la</a:t>
            </a:r>
            <a:r>
              <a:rPr sz="1200" i="1" spc="-3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sensi</a:t>
            </a:r>
            <a:r>
              <a:rPr sz="1200" dirty="0">
                <a:latin typeface="Times New Roman"/>
                <a:cs typeface="Times New Roman"/>
              </a:rPr>
              <a:t>bilidad.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Barcelona: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Idea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Books.</a:t>
            </a:r>
            <a:endParaRPr sz="1200" dirty="0">
              <a:latin typeface="Times New Roman"/>
              <a:cs typeface="Times New Roman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1236065" y="8261840"/>
            <a:ext cx="4304030" cy="77724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ts val="1410"/>
              </a:lnSpc>
            </a:pPr>
            <a:r>
              <a:rPr sz="1200" b="1" dirty="0">
                <a:latin typeface="Times New Roman"/>
                <a:cs typeface="Times New Roman"/>
              </a:rPr>
              <a:t>Educación</a:t>
            </a:r>
            <a:r>
              <a:rPr sz="1200" b="1" spc="-6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Universitaria: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Una</a:t>
            </a:r>
            <a:r>
              <a:rPr sz="1200" b="1" spc="-4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Hermeneusis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Fenomenológica</a:t>
            </a:r>
            <a:r>
              <a:rPr sz="1200" b="1" spc="-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</a:t>
            </a:r>
            <a:r>
              <a:rPr sz="1200" b="1" spc="-55" dirty="0">
                <a:latin typeface="Times New Roman"/>
                <a:cs typeface="Times New Roman"/>
              </a:rPr>
              <a:t> </a:t>
            </a:r>
            <a:r>
              <a:rPr sz="1200" b="1" spc="-25" dirty="0">
                <a:latin typeface="Times New Roman"/>
                <a:cs typeface="Times New Roman"/>
              </a:rPr>
              <a:t>la</a:t>
            </a:r>
            <a:endParaRPr sz="1200">
              <a:latin typeface="Times New Roman"/>
              <a:cs typeface="Times New Roman"/>
            </a:endParaRPr>
          </a:p>
          <a:p>
            <a:pPr marL="352425" marR="342265" algn="ctr">
              <a:lnSpc>
                <a:spcPts val="1400"/>
              </a:lnSpc>
              <a:spcBef>
                <a:spcPts val="80"/>
              </a:spcBef>
            </a:pPr>
            <a:r>
              <a:rPr sz="1200" b="1" dirty="0">
                <a:latin typeface="Times New Roman"/>
                <a:cs typeface="Times New Roman"/>
              </a:rPr>
              <a:t>Calidad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Humana</a:t>
            </a:r>
            <a:r>
              <a:rPr sz="1200" b="1" spc="-3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los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Egresados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del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Área de</a:t>
            </a:r>
            <a:r>
              <a:rPr sz="1200" b="1" spc="-10" dirty="0">
                <a:latin typeface="Times New Roman"/>
                <a:cs typeface="Times New Roman"/>
              </a:rPr>
              <a:t> Ciencias </a:t>
            </a:r>
            <a:r>
              <a:rPr sz="1200" b="1" dirty="0">
                <a:latin typeface="Times New Roman"/>
                <a:cs typeface="Times New Roman"/>
              </a:rPr>
              <a:t>Económicas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la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Universidad</a:t>
            </a:r>
            <a:r>
              <a:rPr sz="1200" b="1" spc="-5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“Rómulo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Gallegos</a:t>
            </a:r>
            <a:endParaRPr sz="1200">
              <a:latin typeface="Times New Roman"/>
              <a:cs typeface="Times New Roman"/>
            </a:endParaRPr>
          </a:p>
          <a:p>
            <a:pPr marL="223520" algn="ctr">
              <a:lnSpc>
                <a:spcPct val="100000"/>
              </a:lnSpc>
              <a:spcBef>
                <a:spcPts val="265"/>
              </a:spcBef>
            </a:pPr>
            <a:r>
              <a:rPr sz="1200" b="1" spc="-35" dirty="0">
                <a:latin typeface="Times New Roman"/>
                <a:cs typeface="Times New Roman"/>
              </a:rPr>
              <a:t>Dr.</a:t>
            </a:r>
            <a:r>
              <a:rPr sz="1200" b="1" spc="-4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Rolando</a:t>
            </a:r>
            <a:r>
              <a:rPr sz="1200" b="1" spc="-8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Allexer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Castillo</a:t>
            </a:r>
            <a:r>
              <a:rPr sz="1200" b="1" spc="-50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Villanueva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9" name="object 19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51544" rIns="0" bIns="0" rtlCol="0">
            <a:spAutoFit/>
          </a:bodyPr>
          <a:lstStyle/>
          <a:p>
            <a:pPr marL="252095">
              <a:lnSpc>
                <a:spcPts val="1410"/>
              </a:lnSpc>
            </a:pPr>
            <a:fld id="{81D60167-4931-47E6-BA6A-407CBD079E47}" type="slidenum">
              <a:rPr b="1" spc="-25" dirty="0">
                <a:latin typeface="Times New Roman"/>
                <a:cs typeface="Times New Roman"/>
              </a:rPr>
              <a:t>20</a:t>
            </a:fld>
            <a:endParaRPr b="1" spc="-25" dirty="0">
              <a:latin typeface="Times New Roman"/>
              <a:cs typeface="Times New Roman"/>
            </a:endParaRPr>
          </a:p>
        </p:txBody>
      </p:sp>
      <p:grpSp>
        <p:nvGrpSpPr>
          <p:cNvPr id="20" name="Grupo 19">
            <a:extLst>
              <a:ext uri="{FF2B5EF4-FFF2-40B4-BE49-F238E27FC236}">
                <a16:creationId xmlns:a16="http://schemas.microsoft.com/office/drawing/2014/main" id="{BF70827D-41B2-16CD-E23F-69CE24EEB8D8}"/>
              </a:ext>
            </a:extLst>
          </p:cNvPr>
          <p:cNvGrpSpPr/>
          <p:nvPr/>
        </p:nvGrpSpPr>
        <p:grpSpPr>
          <a:xfrm>
            <a:off x="192024" y="99280"/>
            <a:ext cx="6472351" cy="1452626"/>
            <a:chOff x="470065" y="1951410"/>
            <a:chExt cx="6665976" cy="1452626"/>
          </a:xfrm>
        </p:grpSpPr>
        <p:grpSp>
          <p:nvGrpSpPr>
            <p:cNvPr id="21" name="object 12">
              <a:extLst>
                <a:ext uri="{FF2B5EF4-FFF2-40B4-BE49-F238E27FC236}">
                  <a16:creationId xmlns:a16="http://schemas.microsoft.com/office/drawing/2014/main" id="{000638F8-5743-F3C7-BD83-D379502ACC25}"/>
                </a:ext>
              </a:extLst>
            </p:cNvPr>
            <p:cNvGrpSpPr/>
            <p:nvPr/>
          </p:nvGrpSpPr>
          <p:grpSpPr>
            <a:xfrm>
              <a:off x="470065" y="1951664"/>
              <a:ext cx="6665976" cy="1452372"/>
              <a:chOff x="96011" y="115823"/>
              <a:chExt cx="6665976" cy="1452372"/>
            </a:xfrm>
          </p:grpSpPr>
          <p:pic>
            <p:nvPicPr>
              <p:cNvPr id="25" name="object 13">
                <a:extLst>
                  <a:ext uri="{FF2B5EF4-FFF2-40B4-BE49-F238E27FC236}">
                    <a16:creationId xmlns:a16="http://schemas.microsoft.com/office/drawing/2014/main" id="{AF9AB127-956F-D839-C4F3-ECE21811FE2A}"/>
                  </a:ext>
                </a:extLst>
              </p:cNvPr>
              <p:cNvPicPr/>
              <p:nvPr/>
            </p:nvPicPr>
            <p:blipFill>
              <a:blip r:embed="rId3" cstate="print"/>
              <a:stretch>
                <a:fillRect/>
              </a:stretch>
            </p:blipFill>
            <p:spPr>
              <a:xfrm>
                <a:off x="96011" y="115823"/>
                <a:ext cx="6665976" cy="1452372"/>
              </a:xfrm>
              <a:prstGeom prst="rect">
                <a:avLst/>
              </a:prstGeom>
            </p:spPr>
          </p:pic>
          <p:pic>
            <p:nvPicPr>
              <p:cNvPr id="26" name="object 14">
                <a:extLst>
                  <a:ext uri="{FF2B5EF4-FFF2-40B4-BE49-F238E27FC236}">
                    <a16:creationId xmlns:a16="http://schemas.microsoft.com/office/drawing/2014/main" id="{077AD15E-8089-D743-E0A7-8C5C6289930C}"/>
                  </a:ext>
                </a:extLst>
              </p:cNvPr>
              <p:cNvPicPr/>
              <p:nvPr/>
            </p:nvPicPr>
            <p:blipFill>
              <a:blip r:embed="rId4" cstate="print"/>
              <a:stretch>
                <a:fillRect/>
              </a:stretch>
            </p:blipFill>
            <p:spPr>
              <a:xfrm>
                <a:off x="142849" y="142875"/>
                <a:ext cx="6572275" cy="1358646"/>
              </a:xfrm>
              <a:prstGeom prst="rect">
                <a:avLst/>
              </a:prstGeom>
            </p:spPr>
          </p:pic>
          <p:sp>
            <p:nvSpPr>
              <p:cNvPr id="27" name="object 15">
                <a:extLst>
                  <a:ext uri="{FF2B5EF4-FFF2-40B4-BE49-F238E27FC236}">
                    <a16:creationId xmlns:a16="http://schemas.microsoft.com/office/drawing/2014/main" id="{44BEF02A-5637-74F3-6711-6E539562DAD2}"/>
                  </a:ext>
                </a:extLst>
              </p:cNvPr>
              <p:cNvSpPr/>
              <p:nvPr/>
            </p:nvSpPr>
            <p:spPr>
              <a:xfrm>
                <a:off x="142849" y="142875"/>
                <a:ext cx="6572884" cy="1358900"/>
              </a:xfrm>
              <a:custGeom>
                <a:avLst/>
                <a:gdLst/>
                <a:ahLst/>
                <a:cxnLst/>
                <a:rect l="l" t="t" r="r" b="b"/>
                <a:pathLst>
                  <a:path w="6572884" h="1358900">
                    <a:moveTo>
                      <a:pt x="0" y="226441"/>
                    </a:moveTo>
                    <a:lnTo>
                      <a:pt x="4600" y="180795"/>
                    </a:lnTo>
                    <a:lnTo>
                      <a:pt x="17795" y="138285"/>
                    </a:lnTo>
                    <a:lnTo>
                      <a:pt x="38673" y="99820"/>
                    </a:lnTo>
                    <a:lnTo>
                      <a:pt x="66324" y="66309"/>
                    </a:lnTo>
                    <a:lnTo>
                      <a:pt x="99837" y="38663"/>
                    </a:lnTo>
                    <a:lnTo>
                      <a:pt x="138301" y="17789"/>
                    </a:lnTo>
                    <a:lnTo>
                      <a:pt x="180806" y="4599"/>
                    </a:lnTo>
                    <a:lnTo>
                      <a:pt x="226440" y="0"/>
                    </a:lnTo>
                    <a:lnTo>
                      <a:pt x="6345834" y="0"/>
                    </a:lnTo>
                    <a:lnTo>
                      <a:pt x="6391480" y="4599"/>
                    </a:lnTo>
                    <a:lnTo>
                      <a:pt x="6433990" y="17789"/>
                    </a:lnTo>
                    <a:lnTo>
                      <a:pt x="6472455" y="38663"/>
                    </a:lnTo>
                    <a:lnTo>
                      <a:pt x="6505965" y="66309"/>
                    </a:lnTo>
                    <a:lnTo>
                      <a:pt x="6533612" y="99820"/>
                    </a:lnTo>
                    <a:lnTo>
                      <a:pt x="6554485" y="138285"/>
                    </a:lnTo>
                    <a:lnTo>
                      <a:pt x="6567676" y="180795"/>
                    </a:lnTo>
                    <a:lnTo>
                      <a:pt x="6572275" y="226441"/>
                    </a:lnTo>
                    <a:lnTo>
                      <a:pt x="6572275" y="1132204"/>
                    </a:lnTo>
                    <a:lnTo>
                      <a:pt x="6567676" y="1177850"/>
                    </a:lnTo>
                    <a:lnTo>
                      <a:pt x="6554485" y="1220360"/>
                    </a:lnTo>
                    <a:lnTo>
                      <a:pt x="6533612" y="1258825"/>
                    </a:lnTo>
                    <a:lnTo>
                      <a:pt x="6505965" y="1292336"/>
                    </a:lnTo>
                    <a:lnTo>
                      <a:pt x="6472455" y="1319982"/>
                    </a:lnTo>
                    <a:lnTo>
                      <a:pt x="6433990" y="1340856"/>
                    </a:lnTo>
                    <a:lnTo>
                      <a:pt x="6391480" y="1354046"/>
                    </a:lnTo>
                    <a:lnTo>
                      <a:pt x="6345834" y="1358646"/>
                    </a:lnTo>
                    <a:lnTo>
                      <a:pt x="226440" y="1358646"/>
                    </a:lnTo>
                    <a:lnTo>
                      <a:pt x="180806" y="1354046"/>
                    </a:lnTo>
                    <a:lnTo>
                      <a:pt x="138301" y="1340856"/>
                    </a:lnTo>
                    <a:lnTo>
                      <a:pt x="99837" y="1319982"/>
                    </a:lnTo>
                    <a:lnTo>
                      <a:pt x="66324" y="1292336"/>
                    </a:lnTo>
                    <a:lnTo>
                      <a:pt x="38673" y="1258825"/>
                    </a:lnTo>
                    <a:lnTo>
                      <a:pt x="17795" y="1220360"/>
                    </a:lnTo>
                    <a:lnTo>
                      <a:pt x="4600" y="1177850"/>
                    </a:lnTo>
                    <a:lnTo>
                      <a:pt x="0" y="1132204"/>
                    </a:lnTo>
                    <a:lnTo>
                      <a:pt x="0" y="226441"/>
                    </a:lnTo>
                    <a:close/>
                  </a:path>
                </a:pathLst>
              </a:custGeom>
              <a:ln w="9525">
                <a:solidFill>
                  <a:srgbClr val="55CE74"/>
                </a:solidFill>
              </a:ln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pic>
            <p:nvPicPr>
              <p:cNvPr id="28" name="object 16">
                <a:extLst>
                  <a:ext uri="{FF2B5EF4-FFF2-40B4-BE49-F238E27FC236}">
                    <a16:creationId xmlns:a16="http://schemas.microsoft.com/office/drawing/2014/main" id="{1AC6AA20-B50E-2D3A-781E-FE1F53325D13}"/>
                  </a:ext>
                </a:extLst>
              </p:cNvPr>
              <p:cNvPicPr/>
              <p:nvPr/>
            </p:nvPicPr>
            <p:blipFill>
              <a:blip r:embed="rId5" cstate="print"/>
              <a:stretch>
                <a:fillRect/>
              </a:stretch>
            </p:blipFill>
            <p:spPr>
              <a:xfrm>
                <a:off x="2500248" y="305930"/>
                <a:ext cx="1714500" cy="733945"/>
              </a:xfrm>
              <a:prstGeom prst="rect">
                <a:avLst/>
              </a:prstGeom>
            </p:spPr>
          </p:pic>
        </p:grpSp>
        <p:sp>
          <p:nvSpPr>
            <p:cNvPr id="22" name="object 16">
              <a:extLst>
                <a:ext uri="{FF2B5EF4-FFF2-40B4-BE49-F238E27FC236}">
                  <a16:creationId xmlns:a16="http://schemas.microsoft.com/office/drawing/2014/main" id="{47432F7E-9376-82BD-46E3-22A97DBA5F34}"/>
                </a:ext>
              </a:extLst>
            </p:cNvPr>
            <p:cNvSpPr txBox="1"/>
            <p:nvPr/>
          </p:nvSpPr>
          <p:spPr>
            <a:xfrm>
              <a:off x="2775727" y="2875716"/>
              <a:ext cx="3332858" cy="391795"/>
            </a:xfrm>
            <a:prstGeom prst="rect">
              <a:avLst/>
            </a:prstGeom>
            <a:noFill/>
          </p:spPr>
          <p:txBody>
            <a:bodyPr vert="horz" wrap="square" lIns="0" tIns="12700" rIns="0" bIns="0" rtlCol="0">
              <a:spAutoFit/>
            </a:bodyPr>
            <a:lstStyle/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Volumen 4,  Número 1  Enero a Julio 2021</a:t>
              </a:r>
            </a:p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Revista Semestral. Venezuela</a:t>
              </a:r>
              <a:endParaRPr sz="1200" dirty="0">
                <a:latin typeface="Arial"/>
                <a:cs typeface="Arial"/>
              </a:endParaRPr>
            </a:p>
          </p:txBody>
        </p:sp>
        <p:pic>
          <p:nvPicPr>
            <p:cNvPr id="23" name="object 25">
              <a:extLst>
                <a:ext uri="{FF2B5EF4-FFF2-40B4-BE49-F238E27FC236}">
                  <a16:creationId xmlns:a16="http://schemas.microsoft.com/office/drawing/2014/main" id="{8B33D556-1DB2-6091-9770-D4481BF53D8F}"/>
                </a:ext>
              </a:extLst>
            </p:cNvPr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470065" y="2027896"/>
              <a:ext cx="2305662" cy="1053903"/>
            </a:xfrm>
            <a:prstGeom prst="rect">
              <a:avLst/>
            </a:prstGeom>
          </p:spPr>
        </p:pic>
        <p:pic>
          <p:nvPicPr>
            <p:cNvPr id="24" name="object 31">
              <a:extLst>
                <a:ext uri="{FF2B5EF4-FFF2-40B4-BE49-F238E27FC236}">
                  <a16:creationId xmlns:a16="http://schemas.microsoft.com/office/drawing/2014/main" id="{0357D82B-BC47-B296-CA62-A847508597E2}"/>
                </a:ext>
              </a:extLst>
            </p:cNvPr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4932681" y="1951410"/>
              <a:ext cx="1805304" cy="893889"/>
            </a:xfrm>
            <a:prstGeom prst="rect">
              <a:avLst/>
            </a:prstGeom>
          </p:spPr>
        </p:pic>
      </p:grpSp>
    </p:spTree>
  </p:cSld>
  <p:clrMapOvr>
    <a:masterClrMapping/>
  </p:clrMapOvr>
</p:sld>
</file>

<file path=ppt/slides/slide2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94485" y="115823"/>
            <a:ext cx="6669405" cy="8914130"/>
            <a:chOff x="94485" y="115823"/>
            <a:chExt cx="6669405" cy="8914130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204216" y="8651747"/>
              <a:ext cx="6518148" cy="158496"/>
            </a:xfrm>
            <a:prstGeom prst="rect">
              <a:avLst/>
            </a:prstGeom>
          </p:spPr>
        </p:pic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96012" y="115823"/>
              <a:ext cx="6665976" cy="1452372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42849" y="142875"/>
              <a:ext cx="6572275" cy="1358646"/>
            </a:xfrm>
            <a:prstGeom prst="rect">
              <a:avLst/>
            </a:prstGeom>
          </p:spPr>
        </p:pic>
        <p:sp>
          <p:nvSpPr>
            <p:cNvPr id="6" name="object 6"/>
            <p:cNvSpPr/>
            <p:nvPr/>
          </p:nvSpPr>
          <p:spPr>
            <a:xfrm>
              <a:off x="142849" y="142875"/>
              <a:ext cx="6572884" cy="1358900"/>
            </a:xfrm>
            <a:custGeom>
              <a:avLst/>
              <a:gdLst/>
              <a:ahLst/>
              <a:cxnLst/>
              <a:rect l="l" t="t" r="r" b="b"/>
              <a:pathLst>
                <a:path w="6572884" h="1358900">
                  <a:moveTo>
                    <a:pt x="0" y="226441"/>
                  </a:moveTo>
                  <a:lnTo>
                    <a:pt x="4600" y="180795"/>
                  </a:lnTo>
                  <a:lnTo>
                    <a:pt x="17795" y="138285"/>
                  </a:lnTo>
                  <a:lnTo>
                    <a:pt x="38673" y="99820"/>
                  </a:lnTo>
                  <a:lnTo>
                    <a:pt x="66324" y="66309"/>
                  </a:lnTo>
                  <a:lnTo>
                    <a:pt x="99837" y="38663"/>
                  </a:lnTo>
                  <a:lnTo>
                    <a:pt x="138301" y="17789"/>
                  </a:lnTo>
                  <a:lnTo>
                    <a:pt x="180806" y="4599"/>
                  </a:lnTo>
                  <a:lnTo>
                    <a:pt x="226440" y="0"/>
                  </a:lnTo>
                  <a:lnTo>
                    <a:pt x="6345834" y="0"/>
                  </a:lnTo>
                  <a:lnTo>
                    <a:pt x="6391480" y="4599"/>
                  </a:lnTo>
                  <a:lnTo>
                    <a:pt x="6433990" y="17789"/>
                  </a:lnTo>
                  <a:lnTo>
                    <a:pt x="6472455" y="38663"/>
                  </a:lnTo>
                  <a:lnTo>
                    <a:pt x="6505965" y="66309"/>
                  </a:lnTo>
                  <a:lnTo>
                    <a:pt x="6533612" y="99820"/>
                  </a:lnTo>
                  <a:lnTo>
                    <a:pt x="6554485" y="138285"/>
                  </a:lnTo>
                  <a:lnTo>
                    <a:pt x="6567676" y="180795"/>
                  </a:lnTo>
                  <a:lnTo>
                    <a:pt x="6572275" y="226441"/>
                  </a:lnTo>
                  <a:lnTo>
                    <a:pt x="6572275" y="1132204"/>
                  </a:lnTo>
                  <a:lnTo>
                    <a:pt x="6567676" y="1177850"/>
                  </a:lnTo>
                  <a:lnTo>
                    <a:pt x="6554485" y="1220360"/>
                  </a:lnTo>
                  <a:lnTo>
                    <a:pt x="6533612" y="1258825"/>
                  </a:lnTo>
                  <a:lnTo>
                    <a:pt x="6505965" y="1292336"/>
                  </a:lnTo>
                  <a:lnTo>
                    <a:pt x="6472455" y="1319982"/>
                  </a:lnTo>
                  <a:lnTo>
                    <a:pt x="6433990" y="1340856"/>
                  </a:lnTo>
                  <a:lnTo>
                    <a:pt x="6391480" y="1354046"/>
                  </a:lnTo>
                  <a:lnTo>
                    <a:pt x="6345834" y="1358646"/>
                  </a:lnTo>
                  <a:lnTo>
                    <a:pt x="226440" y="1358646"/>
                  </a:lnTo>
                  <a:lnTo>
                    <a:pt x="180806" y="1354046"/>
                  </a:lnTo>
                  <a:lnTo>
                    <a:pt x="138301" y="1340856"/>
                  </a:lnTo>
                  <a:lnTo>
                    <a:pt x="99837" y="1319982"/>
                  </a:lnTo>
                  <a:lnTo>
                    <a:pt x="66324" y="1292336"/>
                  </a:lnTo>
                  <a:lnTo>
                    <a:pt x="38673" y="1258825"/>
                  </a:lnTo>
                  <a:lnTo>
                    <a:pt x="17795" y="1220360"/>
                  </a:lnTo>
                  <a:lnTo>
                    <a:pt x="4600" y="1177850"/>
                  </a:lnTo>
                  <a:lnTo>
                    <a:pt x="0" y="1132204"/>
                  </a:lnTo>
                  <a:lnTo>
                    <a:pt x="0" y="226441"/>
                  </a:lnTo>
                  <a:close/>
                </a:path>
              </a:pathLst>
            </a:custGeom>
            <a:ln w="9525">
              <a:solidFill>
                <a:srgbClr val="55CE7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" name="object 7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2500248" y="305930"/>
              <a:ext cx="1714500" cy="733945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2738628" y="1024127"/>
              <a:ext cx="1897379" cy="371855"/>
            </a:xfrm>
            <a:prstGeom prst="rect">
              <a:avLst/>
            </a:prstGeom>
          </p:spPr>
        </p:pic>
        <p:pic>
          <p:nvPicPr>
            <p:cNvPr id="9" name="object 9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4401312" y="1024127"/>
              <a:ext cx="1577339" cy="371855"/>
            </a:xfrm>
            <a:prstGeom prst="rect">
              <a:avLst/>
            </a:prstGeom>
          </p:spPr>
        </p:pic>
        <p:pic>
          <p:nvPicPr>
            <p:cNvPr id="10" name="object 10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3169920" y="1207007"/>
              <a:ext cx="1546859" cy="371855"/>
            </a:xfrm>
            <a:prstGeom prst="rect">
              <a:avLst/>
            </a:prstGeom>
          </p:spPr>
        </p:pic>
        <p:pic>
          <p:nvPicPr>
            <p:cNvPr id="11" name="object 11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4482083" y="1207007"/>
              <a:ext cx="284988" cy="371855"/>
            </a:xfrm>
            <a:prstGeom prst="rect">
              <a:avLst/>
            </a:prstGeom>
          </p:spPr>
        </p:pic>
        <p:pic>
          <p:nvPicPr>
            <p:cNvPr id="12" name="object 12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4571999" y="1207007"/>
              <a:ext cx="1013460" cy="371855"/>
            </a:xfrm>
            <a:prstGeom prst="rect">
              <a:avLst/>
            </a:prstGeom>
          </p:spPr>
        </p:pic>
      </p:grpSp>
      <p:sp>
        <p:nvSpPr>
          <p:cNvPr id="13" name="object 13"/>
          <p:cNvSpPr txBox="1"/>
          <p:nvPr/>
        </p:nvSpPr>
        <p:spPr>
          <a:xfrm>
            <a:off x="2842005" y="1068451"/>
            <a:ext cx="3029585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443865" marR="5080" indent="-431800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Arial"/>
                <a:cs typeface="Arial"/>
              </a:rPr>
              <a:t>6ta.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Edición</a:t>
            </a:r>
            <a:r>
              <a:rPr sz="1200" b="1" spc="-10" dirty="0">
                <a:latin typeface="Arial"/>
                <a:cs typeface="Arial"/>
              </a:rPr>
              <a:t> Volumen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I</a:t>
            </a:r>
            <a:r>
              <a:rPr sz="1200" b="1" spc="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Enero</a:t>
            </a:r>
            <a:r>
              <a:rPr sz="1200" b="1" spc="-3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a</a:t>
            </a:r>
            <a:r>
              <a:rPr sz="1200" b="1" spc="-2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Julio</a:t>
            </a:r>
            <a:r>
              <a:rPr sz="1200" b="1" spc="-5" dirty="0">
                <a:latin typeface="Arial"/>
                <a:cs typeface="Arial"/>
              </a:rPr>
              <a:t> </a:t>
            </a:r>
            <a:r>
              <a:rPr sz="1200" b="1" spc="-20" dirty="0">
                <a:latin typeface="Arial"/>
                <a:cs typeface="Arial"/>
              </a:rPr>
              <a:t>2021 </a:t>
            </a:r>
            <a:r>
              <a:rPr sz="1200" b="1" dirty="0">
                <a:latin typeface="Arial"/>
                <a:cs typeface="Arial"/>
              </a:rPr>
              <a:t>Revista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Semestral-</a:t>
            </a:r>
            <a:r>
              <a:rPr sz="1200" b="1" spc="-40" dirty="0">
                <a:latin typeface="Arial"/>
                <a:cs typeface="Arial"/>
              </a:rPr>
              <a:t> </a:t>
            </a:r>
            <a:r>
              <a:rPr sz="1200" b="1" spc="-10" dirty="0">
                <a:latin typeface="Arial"/>
                <a:cs typeface="Arial"/>
              </a:rPr>
              <a:t>Venezuela</a:t>
            </a:r>
            <a:endParaRPr sz="1200">
              <a:latin typeface="Arial"/>
              <a:cs typeface="Arial"/>
            </a:endParaRPr>
          </a:p>
        </p:txBody>
      </p:sp>
      <p:grpSp>
        <p:nvGrpSpPr>
          <p:cNvPr id="14" name="object 14"/>
          <p:cNvGrpSpPr/>
          <p:nvPr/>
        </p:nvGrpSpPr>
        <p:grpSpPr>
          <a:xfrm>
            <a:off x="109728" y="143573"/>
            <a:ext cx="6590030" cy="8898890"/>
            <a:chOff x="109728" y="143573"/>
            <a:chExt cx="6590030" cy="8898890"/>
          </a:xfrm>
        </p:grpSpPr>
        <p:pic>
          <p:nvPicPr>
            <p:cNvPr id="15" name="object 15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324612" y="234696"/>
              <a:ext cx="1719072" cy="1341120"/>
            </a:xfrm>
            <a:prstGeom prst="rect">
              <a:avLst/>
            </a:prstGeom>
          </p:spPr>
        </p:pic>
        <p:pic>
          <p:nvPicPr>
            <p:cNvPr id="16" name="object 16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5606795" y="8193022"/>
              <a:ext cx="1092707" cy="848868"/>
            </a:xfrm>
            <a:prstGeom prst="rect">
              <a:avLst/>
            </a:prstGeom>
          </p:spPr>
        </p:pic>
        <p:pic>
          <p:nvPicPr>
            <p:cNvPr id="17" name="object 17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109728" y="8193022"/>
              <a:ext cx="1092708" cy="848868"/>
            </a:xfrm>
            <a:prstGeom prst="rect">
              <a:avLst/>
            </a:prstGeom>
          </p:spPr>
        </p:pic>
        <p:pic>
          <p:nvPicPr>
            <p:cNvPr id="18" name="object 18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939152" y="1619630"/>
              <a:ext cx="5400675" cy="3456432"/>
            </a:xfrm>
            <a:prstGeom prst="rect">
              <a:avLst/>
            </a:prstGeom>
          </p:spPr>
        </p:pic>
        <p:pic>
          <p:nvPicPr>
            <p:cNvPr id="19" name="object 19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4509135" y="143573"/>
              <a:ext cx="1805305" cy="893889"/>
            </a:xfrm>
            <a:prstGeom prst="rect">
              <a:avLst/>
            </a:prstGeom>
          </p:spPr>
        </p:pic>
      </p:grpSp>
      <p:sp>
        <p:nvSpPr>
          <p:cNvPr id="20" name="object 20"/>
          <p:cNvSpPr txBox="1"/>
          <p:nvPr/>
        </p:nvSpPr>
        <p:spPr>
          <a:xfrm>
            <a:off x="184505" y="5249417"/>
            <a:ext cx="6416040" cy="18548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algn="just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Times New Roman"/>
                <a:cs typeface="Times New Roman"/>
              </a:rPr>
              <a:t>Gráfico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4:</a:t>
            </a:r>
            <a:r>
              <a:rPr sz="1200" b="1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medias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marginales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estimadas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docentes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áreas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estudios.</a:t>
            </a:r>
            <a:endParaRPr sz="1200">
              <a:latin typeface="Times New Roman"/>
              <a:cs typeface="Times New Roman"/>
            </a:endParaRPr>
          </a:p>
          <a:p>
            <a:pPr marL="12700" marR="6350" algn="just">
              <a:lnSpc>
                <a:spcPct val="100000"/>
              </a:lnSpc>
            </a:pPr>
            <a:r>
              <a:rPr sz="1200" b="1" dirty="0">
                <a:latin typeface="Times New Roman"/>
                <a:cs typeface="Times New Roman"/>
              </a:rPr>
              <a:t>Nota:</a:t>
            </a:r>
            <a:r>
              <a:rPr sz="1200" b="1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puede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observar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muy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claramente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estudiantes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programa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ing.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Civil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fueron </a:t>
            </a:r>
            <a:r>
              <a:rPr sz="1200" dirty="0">
                <a:latin typeface="Times New Roman"/>
                <a:cs typeface="Times New Roman"/>
              </a:rPr>
              <a:t>atendidos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docente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 tipo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(1)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 promedio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notas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bajo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(4,5)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relación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estudiantes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que </a:t>
            </a:r>
            <a:r>
              <a:rPr sz="1200" dirty="0">
                <a:latin typeface="Times New Roman"/>
                <a:cs typeface="Times New Roman"/>
              </a:rPr>
              <a:t>vieron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unidad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curricular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matemáticas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II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programa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ing.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sistemas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docente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tipo</a:t>
            </a:r>
            <a:endParaRPr sz="1200">
              <a:latin typeface="Times New Roman"/>
              <a:cs typeface="Times New Roman"/>
            </a:endParaRPr>
          </a:p>
          <a:p>
            <a:pPr marL="12700" marR="508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(1)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promedio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notas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(5,00),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docente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tipo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(2)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caso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contrario,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son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mejores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los </a:t>
            </a:r>
            <a:r>
              <a:rPr sz="1200" dirty="0">
                <a:latin typeface="Times New Roman"/>
                <a:cs typeface="Times New Roman"/>
              </a:rPr>
              <a:t>estudiantes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programa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ingeniería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civil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ya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 su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promedio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notas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equivale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(5,00) en relación </a:t>
            </a:r>
            <a:r>
              <a:rPr sz="1200" spc="-50" dirty="0">
                <a:latin typeface="Times New Roman"/>
                <a:cs typeface="Times New Roman"/>
              </a:rPr>
              <a:t>a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estudiantes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evaluados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docente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 tipo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(2)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programa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 ing.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sistemas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promedio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 </a:t>
            </a:r>
            <a:r>
              <a:rPr sz="1200" dirty="0">
                <a:latin typeface="Times New Roman"/>
                <a:cs typeface="Times New Roman"/>
              </a:rPr>
              <a:t>(4,50)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finalmente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estudiantes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evaluados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docentes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tipo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(3)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ambos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programas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 </a:t>
            </a:r>
            <a:r>
              <a:rPr sz="1200" dirty="0">
                <a:latin typeface="Times New Roman"/>
                <a:cs typeface="Times New Roman"/>
              </a:rPr>
              <a:t>estudios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mantienen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promedio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nota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constante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(4,5)indicando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paridad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ambas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áreas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 </a:t>
            </a:r>
            <a:r>
              <a:rPr sz="1200" spc="-10" dirty="0">
                <a:latin typeface="Times New Roman"/>
                <a:cs typeface="Times New Roman"/>
              </a:rPr>
              <a:t>estudios.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1658492" y="8256658"/>
            <a:ext cx="3609975" cy="372745"/>
          </a:xfrm>
          <a:prstGeom prst="rect">
            <a:avLst/>
          </a:prstGeom>
        </p:spPr>
        <p:txBody>
          <a:bodyPr vert="horz" wrap="square" lIns="0" tIns="6350" rIns="0" bIns="0" rtlCol="0">
            <a:spAutoFit/>
          </a:bodyPr>
          <a:lstStyle/>
          <a:p>
            <a:pPr marL="1363345" marR="5080" indent="-1350645">
              <a:lnSpc>
                <a:spcPts val="1400"/>
              </a:lnSpc>
              <a:spcBef>
                <a:spcPts val="50"/>
              </a:spcBef>
            </a:pPr>
            <a:r>
              <a:rPr sz="1200" b="1" dirty="0">
                <a:latin typeface="Times New Roman"/>
                <a:cs typeface="Times New Roman"/>
              </a:rPr>
              <a:t>Análisis</a:t>
            </a:r>
            <a:r>
              <a:rPr sz="1200" b="1" spc="-4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del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Rendimiento</a:t>
            </a:r>
            <a:r>
              <a:rPr sz="1200" b="1" spc="-6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Académico</a:t>
            </a:r>
            <a:r>
              <a:rPr sz="1200" b="1" spc="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los </a:t>
            </a:r>
            <a:r>
              <a:rPr sz="1200" b="1" spc="-10" dirty="0">
                <a:latin typeface="Times New Roman"/>
                <a:cs typeface="Times New Roman"/>
              </a:rPr>
              <a:t>Estudiantes Universitarios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2403475" y="8754397"/>
            <a:ext cx="2078989" cy="1943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410"/>
              </a:lnSpc>
            </a:pPr>
            <a:r>
              <a:rPr sz="1200" b="1" dirty="0">
                <a:latin typeface="Times New Roman"/>
                <a:cs typeface="Times New Roman"/>
              </a:rPr>
              <a:t>MSc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Erik</a:t>
            </a:r>
            <a:r>
              <a:rPr sz="1200" b="1" spc="-1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Manuel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Siso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Navarro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23" name="object 23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67361" rIns="0" bIns="0" rtlCol="0">
            <a:spAutoFit/>
          </a:bodyPr>
          <a:lstStyle/>
          <a:p>
            <a:pPr marL="120650">
              <a:lnSpc>
                <a:spcPts val="1410"/>
              </a:lnSpc>
            </a:pPr>
            <a:fld id="{81D60167-4931-47E6-BA6A-407CBD079E47}" type="slidenum">
              <a:rPr b="1" spc="-25" dirty="0">
                <a:latin typeface="Times New Roman"/>
                <a:cs typeface="Times New Roman"/>
              </a:rPr>
              <a:t>200</a:t>
            </a:fld>
            <a:endParaRPr b="1" spc="-25" dirty="0">
              <a:latin typeface="Times New Roman"/>
              <a:cs typeface="Times New Roman"/>
            </a:endParaRPr>
          </a:p>
        </p:txBody>
      </p:sp>
      <p:grpSp>
        <p:nvGrpSpPr>
          <p:cNvPr id="24" name="Grupo 23">
            <a:extLst>
              <a:ext uri="{FF2B5EF4-FFF2-40B4-BE49-F238E27FC236}">
                <a16:creationId xmlns:a16="http://schemas.microsoft.com/office/drawing/2014/main" id="{F383C10A-8759-2678-8CF2-0B1AAFC00961}"/>
              </a:ext>
            </a:extLst>
          </p:cNvPr>
          <p:cNvGrpSpPr/>
          <p:nvPr/>
        </p:nvGrpSpPr>
        <p:grpSpPr>
          <a:xfrm>
            <a:off x="117348" y="98932"/>
            <a:ext cx="6665976" cy="1452626"/>
            <a:chOff x="470065" y="1951410"/>
            <a:chExt cx="6665976" cy="1452626"/>
          </a:xfrm>
        </p:grpSpPr>
        <p:grpSp>
          <p:nvGrpSpPr>
            <p:cNvPr id="25" name="object 12">
              <a:extLst>
                <a:ext uri="{FF2B5EF4-FFF2-40B4-BE49-F238E27FC236}">
                  <a16:creationId xmlns:a16="http://schemas.microsoft.com/office/drawing/2014/main" id="{CEDD87DA-5D7F-5804-1AFC-FBB74527C6E7}"/>
                </a:ext>
              </a:extLst>
            </p:cNvPr>
            <p:cNvGrpSpPr/>
            <p:nvPr/>
          </p:nvGrpSpPr>
          <p:grpSpPr>
            <a:xfrm>
              <a:off x="470065" y="1951664"/>
              <a:ext cx="6665976" cy="1452372"/>
              <a:chOff x="96011" y="115823"/>
              <a:chExt cx="6665976" cy="1452372"/>
            </a:xfrm>
          </p:grpSpPr>
          <p:pic>
            <p:nvPicPr>
              <p:cNvPr id="29" name="object 13">
                <a:extLst>
                  <a:ext uri="{FF2B5EF4-FFF2-40B4-BE49-F238E27FC236}">
                    <a16:creationId xmlns:a16="http://schemas.microsoft.com/office/drawing/2014/main" id="{CF875955-42A1-F05E-812D-EF12AF0361AF}"/>
                  </a:ext>
                </a:extLst>
              </p:cNvPr>
              <p:cNvPicPr/>
              <p:nvPr/>
            </p:nvPicPr>
            <p:blipFill>
              <a:blip r:embed="rId3" cstate="print"/>
              <a:stretch>
                <a:fillRect/>
              </a:stretch>
            </p:blipFill>
            <p:spPr>
              <a:xfrm>
                <a:off x="96011" y="115823"/>
                <a:ext cx="6665976" cy="1452372"/>
              </a:xfrm>
              <a:prstGeom prst="rect">
                <a:avLst/>
              </a:prstGeom>
            </p:spPr>
          </p:pic>
          <p:pic>
            <p:nvPicPr>
              <p:cNvPr id="30" name="object 14">
                <a:extLst>
                  <a:ext uri="{FF2B5EF4-FFF2-40B4-BE49-F238E27FC236}">
                    <a16:creationId xmlns:a16="http://schemas.microsoft.com/office/drawing/2014/main" id="{2D4EA071-F242-63A4-5FFE-6FACC5068DC0}"/>
                  </a:ext>
                </a:extLst>
              </p:cNvPr>
              <p:cNvPicPr/>
              <p:nvPr/>
            </p:nvPicPr>
            <p:blipFill>
              <a:blip r:embed="rId4" cstate="print"/>
              <a:stretch>
                <a:fillRect/>
              </a:stretch>
            </p:blipFill>
            <p:spPr>
              <a:xfrm>
                <a:off x="142849" y="142875"/>
                <a:ext cx="6572275" cy="1358646"/>
              </a:xfrm>
              <a:prstGeom prst="rect">
                <a:avLst/>
              </a:prstGeom>
            </p:spPr>
          </p:pic>
          <p:sp>
            <p:nvSpPr>
              <p:cNvPr id="31" name="object 15">
                <a:extLst>
                  <a:ext uri="{FF2B5EF4-FFF2-40B4-BE49-F238E27FC236}">
                    <a16:creationId xmlns:a16="http://schemas.microsoft.com/office/drawing/2014/main" id="{F41948A6-4BEA-D405-E4E1-6BE4B489D819}"/>
                  </a:ext>
                </a:extLst>
              </p:cNvPr>
              <p:cNvSpPr/>
              <p:nvPr/>
            </p:nvSpPr>
            <p:spPr>
              <a:xfrm>
                <a:off x="142849" y="142875"/>
                <a:ext cx="6572884" cy="1358900"/>
              </a:xfrm>
              <a:custGeom>
                <a:avLst/>
                <a:gdLst/>
                <a:ahLst/>
                <a:cxnLst/>
                <a:rect l="l" t="t" r="r" b="b"/>
                <a:pathLst>
                  <a:path w="6572884" h="1358900">
                    <a:moveTo>
                      <a:pt x="0" y="226441"/>
                    </a:moveTo>
                    <a:lnTo>
                      <a:pt x="4600" y="180795"/>
                    </a:lnTo>
                    <a:lnTo>
                      <a:pt x="17795" y="138285"/>
                    </a:lnTo>
                    <a:lnTo>
                      <a:pt x="38673" y="99820"/>
                    </a:lnTo>
                    <a:lnTo>
                      <a:pt x="66324" y="66309"/>
                    </a:lnTo>
                    <a:lnTo>
                      <a:pt x="99837" y="38663"/>
                    </a:lnTo>
                    <a:lnTo>
                      <a:pt x="138301" y="17789"/>
                    </a:lnTo>
                    <a:lnTo>
                      <a:pt x="180806" y="4599"/>
                    </a:lnTo>
                    <a:lnTo>
                      <a:pt x="226440" y="0"/>
                    </a:lnTo>
                    <a:lnTo>
                      <a:pt x="6345834" y="0"/>
                    </a:lnTo>
                    <a:lnTo>
                      <a:pt x="6391480" y="4599"/>
                    </a:lnTo>
                    <a:lnTo>
                      <a:pt x="6433990" y="17789"/>
                    </a:lnTo>
                    <a:lnTo>
                      <a:pt x="6472455" y="38663"/>
                    </a:lnTo>
                    <a:lnTo>
                      <a:pt x="6505965" y="66309"/>
                    </a:lnTo>
                    <a:lnTo>
                      <a:pt x="6533612" y="99820"/>
                    </a:lnTo>
                    <a:lnTo>
                      <a:pt x="6554485" y="138285"/>
                    </a:lnTo>
                    <a:lnTo>
                      <a:pt x="6567676" y="180795"/>
                    </a:lnTo>
                    <a:lnTo>
                      <a:pt x="6572275" y="226441"/>
                    </a:lnTo>
                    <a:lnTo>
                      <a:pt x="6572275" y="1132204"/>
                    </a:lnTo>
                    <a:lnTo>
                      <a:pt x="6567676" y="1177850"/>
                    </a:lnTo>
                    <a:lnTo>
                      <a:pt x="6554485" y="1220360"/>
                    </a:lnTo>
                    <a:lnTo>
                      <a:pt x="6533612" y="1258825"/>
                    </a:lnTo>
                    <a:lnTo>
                      <a:pt x="6505965" y="1292336"/>
                    </a:lnTo>
                    <a:lnTo>
                      <a:pt x="6472455" y="1319982"/>
                    </a:lnTo>
                    <a:lnTo>
                      <a:pt x="6433990" y="1340856"/>
                    </a:lnTo>
                    <a:lnTo>
                      <a:pt x="6391480" y="1354046"/>
                    </a:lnTo>
                    <a:lnTo>
                      <a:pt x="6345834" y="1358646"/>
                    </a:lnTo>
                    <a:lnTo>
                      <a:pt x="226440" y="1358646"/>
                    </a:lnTo>
                    <a:lnTo>
                      <a:pt x="180806" y="1354046"/>
                    </a:lnTo>
                    <a:lnTo>
                      <a:pt x="138301" y="1340856"/>
                    </a:lnTo>
                    <a:lnTo>
                      <a:pt x="99837" y="1319982"/>
                    </a:lnTo>
                    <a:lnTo>
                      <a:pt x="66324" y="1292336"/>
                    </a:lnTo>
                    <a:lnTo>
                      <a:pt x="38673" y="1258825"/>
                    </a:lnTo>
                    <a:lnTo>
                      <a:pt x="17795" y="1220360"/>
                    </a:lnTo>
                    <a:lnTo>
                      <a:pt x="4600" y="1177850"/>
                    </a:lnTo>
                    <a:lnTo>
                      <a:pt x="0" y="1132204"/>
                    </a:lnTo>
                    <a:lnTo>
                      <a:pt x="0" y="226441"/>
                    </a:lnTo>
                    <a:close/>
                  </a:path>
                </a:pathLst>
              </a:custGeom>
              <a:ln w="9525">
                <a:solidFill>
                  <a:srgbClr val="55CE74"/>
                </a:solidFill>
              </a:ln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pic>
            <p:nvPicPr>
              <p:cNvPr id="32" name="object 16">
                <a:extLst>
                  <a:ext uri="{FF2B5EF4-FFF2-40B4-BE49-F238E27FC236}">
                    <a16:creationId xmlns:a16="http://schemas.microsoft.com/office/drawing/2014/main" id="{AAFC7A68-4F28-7BDC-98A3-0449B55CB061}"/>
                  </a:ext>
                </a:extLst>
              </p:cNvPr>
              <p:cNvPicPr/>
              <p:nvPr/>
            </p:nvPicPr>
            <p:blipFill>
              <a:blip r:embed="rId5" cstate="print"/>
              <a:stretch>
                <a:fillRect/>
              </a:stretch>
            </p:blipFill>
            <p:spPr>
              <a:xfrm>
                <a:off x="2500248" y="305930"/>
                <a:ext cx="1714500" cy="733945"/>
              </a:xfrm>
              <a:prstGeom prst="rect">
                <a:avLst/>
              </a:prstGeom>
            </p:spPr>
          </p:pic>
        </p:grpSp>
        <p:sp>
          <p:nvSpPr>
            <p:cNvPr id="26" name="object 16">
              <a:extLst>
                <a:ext uri="{FF2B5EF4-FFF2-40B4-BE49-F238E27FC236}">
                  <a16:creationId xmlns:a16="http://schemas.microsoft.com/office/drawing/2014/main" id="{9B19C955-A8DD-77AD-FD46-1E10EA96485C}"/>
                </a:ext>
              </a:extLst>
            </p:cNvPr>
            <p:cNvSpPr txBox="1"/>
            <p:nvPr/>
          </p:nvSpPr>
          <p:spPr>
            <a:xfrm>
              <a:off x="2775727" y="2875716"/>
              <a:ext cx="3332858" cy="391795"/>
            </a:xfrm>
            <a:prstGeom prst="rect">
              <a:avLst/>
            </a:prstGeom>
            <a:noFill/>
          </p:spPr>
          <p:txBody>
            <a:bodyPr vert="horz" wrap="square" lIns="0" tIns="12700" rIns="0" bIns="0" rtlCol="0">
              <a:spAutoFit/>
            </a:bodyPr>
            <a:lstStyle/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Volumen 4,  Número 1  Enero a Julio 2021</a:t>
              </a:r>
            </a:p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Revista Semestral. Venezuela</a:t>
              </a:r>
              <a:endParaRPr sz="1200" dirty="0">
                <a:latin typeface="Arial"/>
                <a:cs typeface="Arial"/>
              </a:endParaRPr>
            </a:p>
          </p:txBody>
        </p:sp>
        <p:pic>
          <p:nvPicPr>
            <p:cNvPr id="27" name="object 25">
              <a:extLst>
                <a:ext uri="{FF2B5EF4-FFF2-40B4-BE49-F238E27FC236}">
                  <a16:creationId xmlns:a16="http://schemas.microsoft.com/office/drawing/2014/main" id="{D635D10D-E99D-4365-0E79-A3EE97669424}"/>
                </a:ext>
              </a:extLst>
            </p:cNvPr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470065" y="2027896"/>
              <a:ext cx="2305662" cy="1053903"/>
            </a:xfrm>
            <a:prstGeom prst="rect">
              <a:avLst/>
            </a:prstGeom>
          </p:spPr>
        </p:pic>
        <p:pic>
          <p:nvPicPr>
            <p:cNvPr id="28" name="object 31">
              <a:extLst>
                <a:ext uri="{FF2B5EF4-FFF2-40B4-BE49-F238E27FC236}">
                  <a16:creationId xmlns:a16="http://schemas.microsoft.com/office/drawing/2014/main" id="{ECBB925B-10EF-550A-A81E-0CE9EA38DA57}"/>
                </a:ext>
              </a:extLst>
            </p:cNvPr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4932681" y="1951410"/>
              <a:ext cx="1805304" cy="893889"/>
            </a:xfrm>
            <a:prstGeom prst="rect">
              <a:avLst/>
            </a:prstGeom>
          </p:spPr>
        </p:pic>
      </p:grpSp>
    </p:spTree>
  </p:cSld>
  <p:clrMapOvr>
    <a:masterClrMapping/>
  </p:clrMapOvr>
</p:sld>
</file>

<file path=ppt/slides/slide2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94485" y="115823"/>
            <a:ext cx="6669405" cy="8926195"/>
            <a:chOff x="94485" y="115823"/>
            <a:chExt cx="6669405" cy="8926195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204216" y="8651747"/>
              <a:ext cx="6518148" cy="158496"/>
            </a:xfrm>
            <a:prstGeom prst="rect">
              <a:avLst/>
            </a:prstGeom>
          </p:spPr>
        </p:pic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96012" y="115823"/>
              <a:ext cx="6665976" cy="1452372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42849" y="142875"/>
              <a:ext cx="6572275" cy="1358646"/>
            </a:xfrm>
            <a:prstGeom prst="rect">
              <a:avLst/>
            </a:prstGeom>
          </p:spPr>
        </p:pic>
        <p:sp>
          <p:nvSpPr>
            <p:cNvPr id="6" name="object 6"/>
            <p:cNvSpPr/>
            <p:nvPr/>
          </p:nvSpPr>
          <p:spPr>
            <a:xfrm>
              <a:off x="142849" y="142875"/>
              <a:ext cx="6572884" cy="1358900"/>
            </a:xfrm>
            <a:custGeom>
              <a:avLst/>
              <a:gdLst/>
              <a:ahLst/>
              <a:cxnLst/>
              <a:rect l="l" t="t" r="r" b="b"/>
              <a:pathLst>
                <a:path w="6572884" h="1358900">
                  <a:moveTo>
                    <a:pt x="0" y="226441"/>
                  </a:moveTo>
                  <a:lnTo>
                    <a:pt x="4600" y="180795"/>
                  </a:lnTo>
                  <a:lnTo>
                    <a:pt x="17795" y="138285"/>
                  </a:lnTo>
                  <a:lnTo>
                    <a:pt x="38673" y="99820"/>
                  </a:lnTo>
                  <a:lnTo>
                    <a:pt x="66324" y="66309"/>
                  </a:lnTo>
                  <a:lnTo>
                    <a:pt x="99837" y="38663"/>
                  </a:lnTo>
                  <a:lnTo>
                    <a:pt x="138301" y="17789"/>
                  </a:lnTo>
                  <a:lnTo>
                    <a:pt x="180806" y="4599"/>
                  </a:lnTo>
                  <a:lnTo>
                    <a:pt x="226440" y="0"/>
                  </a:lnTo>
                  <a:lnTo>
                    <a:pt x="6345834" y="0"/>
                  </a:lnTo>
                  <a:lnTo>
                    <a:pt x="6391480" y="4599"/>
                  </a:lnTo>
                  <a:lnTo>
                    <a:pt x="6433990" y="17789"/>
                  </a:lnTo>
                  <a:lnTo>
                    <a:pt x="6472455" y="38663"/>
                  </a:lnTo>
                  <a:lnTo>
                    <a:pt x="6505965" y="66309"/>
                  </a:lnTo>
                  <a:lnTo>
                    <a:pt x="6533612" y="99820"/>
                  </a:lnTo>
                  <a:lnTo>
                    <a:pt x="6554485" y="138285"/>
                  </a:lnTo>
                  <a:lnTo>
                    <a:pt x="6567676" y="180795"/>
                  </a:lnTo>
                  <a:lnTo>
                    <a:pt x="6572275" y="226441"/>
                  </a:lnTo>
                  <a:lnTo>
                    <a:pt x="6572275" y="1132204"/>
                  </a:lnTo>
                  <a:lnTo>
                    <a:pt x="6567676" y="1177850"/>
                  </a:lnTo>
                  <a:lnTo>
                    <a:pt x="6554485" y="1220360"/>
                  </a:lnTo>
                  <a:lnTo>
                    <a:pt x="6533612" y="1258825"/>
                  </a:lnTo>
                  <a:lnTo>
                    <a:pt x="6505965" y="1292336"/>
                  </a:lnTo>
                  <a:lnTo>
                    <a:pt x="6472455" y="1319982"/>
                  </a:lnTo>
                  <a:lnTo>
                    <a:pt x="6433990" y="1340856"/>
                  </a:lnTo>
                  <a:lnTo>
                    <a:pt x="6391480" y="1354046"/>
                  </a:lnTo>
                  <a:lnTo>
                    <a:pt x="6345834" y="1358646"/>
                  </a:lnTo>
                  <a:lnTo>
                    <a:pt x="226440" y="1358646"/>
                  </a:lnTo>
                  <a:lnTo>
                    <a:pt x="180806" y="1354046"/>
                  </a:lnTo>
                  <a:lnTo>
                    <a:pt x="138301" y="1340856"/>
                  </a:lnTo>
                  <a:lnTo>
                    <a:pt x="99837" y="1319982"/>
                  </a:lnTo>
                  <a:lnTo>
                    <a:pt x="66324" y="1292336"/>
                  </a:lnTo>
                  <a:lnTo>
                    <a:pt x="38673" y="1258825"/>
                  </a:lnTo>
                  <a:lnTo>
                    <a:pt x="17795" y="1220360"/>
                  </a:lnTo>
                  <a:lnTo>
                    <a:pt x="4600" y="1177850"/>
                  </a:lnTo>
                  <a:lnTo>
                    <a:pt x="0" y="1132204"/>
                  </a:lnTo>
                  <a:lnTo>
                    <a:pt x="0" y="226441"/>
                  </a:lnTo>
                  <a:close/>
                </a:path>
              </a:pathLst>
            </a:custGeom>
            <a:ln w="9525">
              <a:solidFill>
                <a:srgbClr val="55CE7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" name="object 7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2500248" y="305930"/>
              <a:ext cx="1714500" cy="733945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2738628" y="1024127"/>
              <a:ext cx="1897379" cy="371855"/>
            </a:xfrm>
            <a:prstGeom prst="rect">
              <a:avLst/>
            </a:prstGeom>
          </p:spPr>
        </p:pic>
        <p:pic>
          <p:nvPicPr>
            <p:cNvPr id="9" name="object 9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4401312" y="1024127"/>
              <a:ext cx="1577339" cy="371855"/>
            </a:xfrm>
            <a:prstGeom prst="rect">
              <a:avLst/>
            </a:prstGeom>
          </p:spPr>
        </p:pic>
        <p:pic>
          <p:nvPicPr>
            <p:cNvPr id="10" name="object 10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3169920" y="1207007"/>
              <a:ext cx="1546859" cy="371855"/>
            </a:xfrm>
            <a:prstGeom prst="rect">
              <a:avLst/>
            </a:prstGeom>
          </p:spPr>
        </p:pic>
        <p:pic>
          <p:nvPicPr>
            <p:cNvPr id="11" name="object 11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4482083" y="1207007"/>
              <a:ext cx="284988" cy="371855"/>
            </a:xfrm>
            <a:prstGeom prst="rect">
              <a:avLst/>
            </a:prstGeom>
          </p:spPr>
        </p:pic>
        <p:pic>
          <p:nvPicPr>
            <p:cNvPr id="12" name="object 12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4571999" y="1207007"/>
              <a:ext cx="1013460" cy="371855"/>
            </a:xfrm>
            <a:prstGeom prst="rect">
              <a:avLst/>
            </a:prstGeom>
          </p:spPr>
        </p:pic>
        <p:pic>
          <p:nvPicPr>
            <p:cNvPr id="13" name="object 13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324612" y="234695"/>
              <a:ext cx="1719072" cy="1341120"/>
            </a:xfrm>
            <a:prstGeom prst="rect">
              <a:avLst/>
            </a:prstGeom>
          </p:spPr>
        </p:pic>
        <p:pic>
          <p:nvPicPr>
            <p:cNvPr id="14" name="object 14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5606795" y="8193022"/>
              <a:ext cx="1092707" cy="848868"/>
            </a:xfrm>
            <a:prstGeom prst="rect">
              <a:avLst/>
            </a:prstGeom>
          </p:spPr>
        </p:pic>
        <p:pic>
          <p:nvPicPr>
            <p:cNvPr id="15" name="object 15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109728" y="8193022"/>
              <a:ext cx="1092708" cy="848868"/>
            </a:xfrm>
            <a:prstGeom prst="rect">
              <a:avLst/>
            </a:prstGeom>
          </p:spPr>
        </p:pic>
      </p:grpSp>
      <p:sp>
        <p:nvSpPr>
          <p:cNvPr id="16" name="object 16"/>
          <p:cNvSpPr txBox="1"/>
          <p:nvPr/>
        </p:nvSpPr>
        <p:spPr>
          <a:xfrm>
            <a:off x="275336" y="1068451"/>
            <a:ext cx="6274435" cy="620903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010535" marR="682625" indent="-431800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Arial"/>
                <a:cs typeface="Arial"/>
              </a:rPr>
              <a:t>6ta.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Edición</a:t>
            </a:r>
            <a:r>
              <a:rPr sz="1200" b="1" spc="-10" dirty="0">
                <a:latin typeface="Arial"/>
                <a:cs typeface="Arial"/>
              </a:rPr>
              <a:t> Volumen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I</a:t>
            </a:r>
            <a:r>
              <a:rPr sz="1200" b="1" spc="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Enero</a:t>
            </a:r>
            <a:r>
              <a:rPr sz="1200" b="1" spc="-3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a</a:t>
            </a:r>
            <a:r>
              <a:rPr sz="1200" b="1" spc="-2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Julio</a:t>
            </a:r>
            <a:r>
              <a:rPr sz="1200" b="1" spc="-5" dirty="0">
                <a:latin typeface="Arial"/>
                <a:cs typeface="Arial"/>
              </a:rPr>
              <a:t> </a:t>
            </a:r>
            <a:r>
              <a:rPr sz="1200" b="1" spc="-20" dirty="0">
                <a:latin typeface="Arial"/>
                <a:cs typeface="Arial"/>
              </a:rPr>
              <a:t>2021 </a:t>
            </a:r>
            <a:r>
              <a:rPr sz="1200" b="1" dirty="0">
                <a:latin typeface="Arial"/>
                <a:cs typeface="Arial"/>
              </a:rPr>
              <a:t>Revista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Semestral-</a:t>
            </a:r>
            <a:r>
              <a:rPr sz="1200" b="1" spc="-40" dirty="0">
                <a:latin typeface="Arial"/>
                <a:cs typeface="Arial"/>
              </a:rPr>
              <a:t> </a:t>
            </a:r>
            <a:r>
              <a:rPr sz="1200" b="1" spc="-10" dirty="0">
                <a:latin typeface="Arial"/>
                <a:cs typeface="Arial"/>
              </a:rPr>
              <a:t>Venezuela</a:t>
            </a:r>
            <a:endParaRPr sz="12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390"/>
              </a:spcBef>
            </a:pPr>
            <a:endParaRPr sz="1200">
              <a:latin typeface="Arial"/>
              <a:cs typeface="Arial"/>
            </a:endParaRPr>
          </a:p>
          <a:p>
            <a:pPr algn="ctr">
              <a:lnSpc>
                <a:spcPct val="100000"/>
              </a:lnSpc>
            </a:pPr>
            <a:r>
              <a:rPr sz="1200" b="1" spc="-10" dirty="0">
                <a:latin typeface="Times New Roman"/>
                <a:cs typeface="Times New Roman"/>
              </a:rPr>
              <a:t>CONCLUSIONES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Y</a:t>
            </a:r>
            <a:r>
              <a:rPr sz="1200" b="1" spc="10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RECOMENDACIONES</a:t>
            </a:r>
            <a:endParaRPr sz="1200">
              <a:latin typeface="Times New Roman"/>
              <a:cs typeface="Times New Roman"/>
            </a:endParaRPr>
          </a:p>
          <a:p>
            <a:pPr marL="184785" marR="7620" indent="-172720" algn="just">
              <a:lnSpc>
                <a:spcPct val="107100"/>
              </a:lnSpc>
              <a:spcBef>
                <a:spcPts val="795"/>
              </a:spcBef>
            </a:pPr>
            <a:r>
              <a:rPr sz="1200" dirty="0">
                <a:latin typeface="Times New Roman"/>
                <a:cs typeface="Times New Roman"/>
              </a:rPr>
              <a:t>−</a:t>
            </a:r>
            <a:r>
              <a:rPr sz="1200" spc="30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diseño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análisis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experimentos,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herramienta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estadística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robusta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puede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utilizarse </a:t>
            </a:r>
            <a:r>
              <a:rPr sz="1200" dirty="0">
                <a:latin typeface="Times New Roman"/>
                <a:cs typeface="Times New Roman"/>
              </a:rPr>
              <a:t>bajo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cualquier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escenario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donde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quiera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observar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efecto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puedan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tener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ciertas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variables </a:t>
            </a:r>
            <a:r>
              <a:rPr sz="1200" dirty="0">
                <a:latin typeface="Times New Roman"/>
                <a:cs typeface="Times New Roman"/>
              </a:rPr>
              <a:t>explicativas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sobre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variable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respuesta.</a:t>
            </a:r>
            <a:endParaRPr sz="1200">
              <a:latin typeface="Times New Roman"/>
              <a:cs typeface="Times New Roman"/>
            </a:endParaRPr>
          </a:p>
          <a:p>
            <a:pPr marL="184785" marR="5080" indent="-172720" algn="just">
              <a:lnSpc>
                <a:spcPct val="107300"/>
              </a:lnSpc>
              <a:spcBef>
                <a:spcPts val="795"/>
              </a:spcBef>
            </a:pPr>
            <a:r>
              <a:rPr sz="1200" dirty="0">
                <a:latin typeface="Times New Roman"/>
                <a:cs typeface="Times New Roman"/>
              </a:rPr>
              <a:t>−</a:t>
            </a:r>
            <a:r>
              <a:rPr sz="1200" spc="16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medio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presente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investigación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demostró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estadísticamente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utilizando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análisis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 </a:t>
            </a:r>
            <a:r>
              <a:rPr sz="1200" dirty="0">
                <a:latin typeface="Times New Roman"/>
                <a:cs typeface="Times New Roman"/>
              </a:rPr>
              <a:t>diseño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 experimentos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diferentes docentes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dictan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unidad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curricular de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Matemáticas </a:t>
            </a:r>
            <a:r>
              <a:rPr sz="1200" dirty="0">
                <a:latin typeface="Times New Roman"/>
                <a:cs typeface="Times New Roman"/>
              </a:rPr>
              <a:t>II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áreas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estudiadas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universidad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Rómulo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Gallegos,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generan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variabilidad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los </a:t>
            </a:r>
            <a:r>
              <a:rPr sz="1200" dirty="0">
                <a:latin typeface="Times New Roman"/>
                <a:cs typeface="Times New Roman"/>
              </a:rPr>
              <a:t>promedios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estudiantes.</a:t>
            </a:r>
            <a:endParaRPr sz="1200">
              <a:latin typeface="Times New Roman"/>
              <a:cs typeface="Times New Roman"/>
            </a:endParaRPr>
          </a:p>
          <a:p>
            <a:pPr marL="184785" marR="6985" indent="-172720" algn="just">
              <a:lnSpc>
                <a:spcPct val="106700"/>
              </a:lnSpc>
              <a:spcBef>
                <a:spcPts val="805"/>
              </a:spcBef>
            </a:pPr>
            <a:r>
              <a:rPr sz="1200" dirty="0">
                <a:latin typeface="Times New Roman"/>
                <a:cs typeface="Times New Roman"/>
              </a:rPr>
              <a:t>−</a:t>
            </a:r>
            <a:r>
              <a:rPr sz="1200" spc="17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género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estudiantes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(M-</a:t>
            </a:r>
            <a:r>
              <a:rPr sz="1200" dirty="0">
                <a:latin typeface="Times New Roman"/>
                <a:cs typeface="Times New Roman"/>
              </a:rPr>
              <a:t>F),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matriculados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cada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uno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docentes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variable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genere significancia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nota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final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unidad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curricular.</a:t>
            </a:r>
            <a:endParaRPr sz="1200">
              <a:latin typeface="Times New Roman"/>
              <a:cs typeface="Times New Roman"/>
            </a:endParaRPr>
          </a:p>
          <a:p>
            <a:pPr marL="184785" marR="6350" indent="-172720" algn="just">
              <a:lnSpc>
                <a:spcPct val="107100"/>
              </a:lnSpc>
              <a:spcBef>
                <a:spcPts val="800"/>
              </a:spcBef>
            </a:pPr>
            <a:r>
              <a:rPr sz="1200" dirty="0">
                <a:latin typeface="Times New Roman"/>
                <a:cs typeface="Times New Roman"/>
              </a:rPr>
              <a:t>−</a:t>
            </a:r>
            <a:r>
              <a:rPr sz="1200" spc="16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áreas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estudiadas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(ing.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Sistemas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Ing.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Civil)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esta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investigación,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encontró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que </a:t>
            </a:r>
            <a:r>
              <a:rPr sz="1200" dirty="0">
                <a:latin typeface="Times New Roman"/>
                <a:cs typeface="Times New Roman"/>
              </a:rPr>
              <a:t>éstas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generan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variabilidad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poca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significante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promedios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estudiantes,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teniendo </a:t>
            </a:r>
            <a:r>
              <a:rPr sz="1200" dirty="0">
                <a:latin typeface="Times New Roman"/>
                <a:cs typeface="Times New Roman"/>
              </a:rPr>
              <a:t>algunas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diferencias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ambos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programas de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estudios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tipo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docentes.</a:t>
            </a:r>
            <a:endParaRPr sz="1200">
              <a:latin typeface="Times New Roman"/>
              <a:cs typeface="Times New Roman"/>
            </a:endParaRPr>
          </a:p>
          <a:p>
            <a:pPr marL="184785" marR="5715" indent="-172720" algn="just">
              <a:lnSpc>
                <a:spcPct val="107200"/>
              </a:lnSpc>
              <a:spcBef>
                <a:spcPts val="795"/>
              </a:spcBef>
            </a:pPr>
            <a:r>
              <a:rPr sz="1200" dirty="0">
                <a:latin typeface="Times New Roman"/>
                <a:cs typeface="Times New Roman"/>
              </a:rPr>
              <a:t>−</a:t>
            </a:r>
            <a:r>
              <a:rPr sz="1200" spc="17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pudo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observar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gráficas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estimaban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medias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marginales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notas </a:t>
            </a:r>
            <a:r>
              <a:rPr sz="1200" dirty="0">
                <a:latin typeface="Times New Roman"/>
                <a:cs typeface="Times New Roman"/>
              </a:rPr>
              <a:t>definitivas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sexo,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estudiantes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(F)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tienen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mejores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promedios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notas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estudiantes </a:t>
            </a:r>
            <a:r>
              <a:rPr sz="1200" dirty="0">
                <a:latin typeface="Times New Roman"/>
                <a:cs typeface="Times New Roman"/>
              </a:rPr>
              <a:t>(M),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ambos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programas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estudios.</a:t>
            </a:r>
            <a:endParaRPr sz="1200">
              <a:latin typeface="Times New Roman"/>
              <a:cs typeface="Times New Roman"/>
            </a:endParaRPr>
          </a:p>
          <a:p>
            <a:pPr marL="184785" marR="6350" indent="-172720" algn="just">
              <a:lnSpc>
                <a:spcPct val="107100"/>
              </a:lnSpc>
              <a:spcBef>
                <a:spcPts val="800"/>
              </a:spcBef>
            </a:pPr>
            <a:r>
              <a:rPr sz="1200" dirty="0">
                <a:latin typeface="Times New Roman"/>
                <a:cs typeface="Times New Roman"/>
              </a:rPr>
              <a:t>−</a:t>
            </a:r>
            <a:r>
              <a:rPr sz="1200" spc="15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pueden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mejorar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estudios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diseño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experimentos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realizando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Test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Tukey,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Bonferroni, </a:t>
            </a:r>
            <a:r>
              <a:rPr sz="1200" dirty="0">
                <a:latin typeface="Times New Roman"/>
                <a:cs typeface="Times New Roman"/>
              </a:rPr>
              <a:t>DMS,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Duncall,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Kruskall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–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Wallis,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sin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embargo,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este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arroja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muy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importante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información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sobre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el </a:t>
            </a:r>
            <a:r>
              <a:rPr sz="1200" spc="-10" dirty="0">
                <a:latin typeface="Times New Roman"/>
                <a:cs typeface="Times New Roman"/>
              </a:rPr>
              <a:t>estudio.</a:t>
            </a:r>
            <a:endParaRPr sz="1200">
              <a:latin typeface="Times New Roman"/>
              <a:cs typeface="Times New Roman"/>
            </a:endParaRPr>
          </a:p>
          <a:p>
            <a:pPr marL="184785" marR="6985" indent="-172720" algn="just">
              <a:lnSpc>
                <a:spcPct val="107000"/>
              </a:lnSpc>
              <a:spcBef>
                <a:spcPts val="795"/>
              </a:spcBef>
            </a:pPr>
            <a:r>
              <a:rPr sz="1200" dirty="0">
                <a:latin typeface="Times New Roman"/>
                <a:cs typeface="Times New Roman"/>
              </a:rPr>
              <a:t>−</a:t>
            </a:r>
            <a:r>
              <a:rPr sz="1200" spc="15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deberá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continuar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investigaciones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interior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ellas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encontrar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otras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variables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propias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cada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área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estudios,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están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afectando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dicho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rendimiento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manera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relevante,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esto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hace </a:t>
            </a:r>
            <a:r>
              <a:rPr sz="1200" dirty="0">
                <a:latin typeface="Times New Roman"/>
                <a:cs typeface="Times New Roman"/>
              </a:rPr>
              <a:t>referencia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estudios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específicos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sobre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perfiles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estudiantes,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competencias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básicas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deben </a:t>
            </a:r>
            <a:r>
              <a:rPr sz="1200" dirty="0">
                <a:latin typeface="Times New Roman"/>
                <a:cs typeface="Times New Roman"/>
              </a:rPr>
              <a:t>tener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momento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ingresar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correspondiente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programa y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contenido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unidades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curriculares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permita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cada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estudiante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contar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tiempo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necesario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aprendizaje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significativo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en </a:t>
            </a:r>
            <a:r>
              <a:rPr sz="1200" dirty="0">
                <a:latin typeface="Times New Roman"/>
                <a:cs typeface="Times New Roman"/>
              </a:rPr>
              <a:t>cada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ellas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manera garantizar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mejor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rendimiento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sus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estudios.</a:t>
            </a:r>
            <a:endParaRPr sz="1200">
              <a:latin typeface="Times New Roman"/>
              <a:cs typeface="Times New Roman"/>
            </a:endParaRPr>
          </a:p>
        </p:txBody>
      </p:sp>
      <p:pic>
        <p:nvPicPr>
          <p:cNvPr id="17" name="object 17"/>
          <p:cNvPicPr/>
          <p:nvPr/>
        </p:nvPicPr>
        <p:blipFill>
          <a:blip r:embed="rId13" cstate="print"/>
          <a:stretch>
            <a:fillRect/>
          </a:stretch>
        </p:blipFill>
        <p:spPr>
          <a:xfrm>
            <a:off x="4509134" y="143573"/>
            <a:ext cx="1805305" cy="893889"/>
          </a:xfrm>
          <a:prstGeom prst="rect">
            <a:avLst/>
          </a:prstGeom>
        </p:spPr>
      </p:pic>
      <p:sp>
        <p:nvSpPr>
          <p:cNvPr id="18" name="object 18"/>
          <p:cNvSpPr txBox="1"/>
          <p:nvPr/>
        </p:nvSpPr>
        <p:spPr>
          <a:xfrm>
            <a:off x="1658492" y="8256658"/>
            <a:ext cx="3609975" cy="372745"/>
          </a:xfrm>
          <a:prstGeom prst="rect">
            <a:avLst/>
          </a:prstGeom>
        </p:spPr>
        <p:txBody>
          <a:bodyPr vert="horz" wrap="square" lIns="0" tIns="6350" rIns="0" bIns="0" rtlCol="0">
            <a:spAutoFit/>
          </a:bodyPr>
          <a:lstStyle/>
          <a:p>
            <a:pPr marL="1363345" marR="5080" indent="-1350645">
              <a:lnSpc>
                <a:spcPts val="1400"/>
              </a:lnSpc>
              <a:spcBef>
                <a:spcPts val="50"/>
              </a:spcBef>
            </a:pPr>
            <a:r>
              <a:rPr sz="1200" b="1" dirty="0">
                <a:latin typeface="Times New Roman"/>
                <a:cs typeface="Times New Roman"/>
              </a:rPr>
              <a:t>Análisis</a:t>
            </a:r>
            <a:r>
              <a:rPr sz="1200" b="1" spc="-4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del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Rendimiento</a:t>
            </a:r>
            <a:r>
              <a:rPr sz="1200" b="1" spc="-6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Académico</a:t>
            </a:r>
            <a:r>
              <a:rPr sz="1200" b="1" spc="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los </a:t>
            </a:r>
            <a:r>
              <a:rPr sz="1200" b="1" spc="-10" dirty="0">
                <a:latin typeface="Times New Roman"/>
                <a:cs typeface="Times New Roman"/>
              </a:rPr>
              <a:t>Estudiantes Universitarios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2403475" y="8754397"/>
            <a:ext cx="2078989" cy="1943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410"/>
              </a:lnSpc>
            </a:pPr>
            <a:r>
              <a:rPr sz="1200" b="1" dirty="0">
                <a:latin typeface="Times New Roman"/>
                <a:cs typeface="Times New Roman"/>
              </a:rPr>
              <a:t>MSc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Erik</a:t>
            </a:r>
            <a:r>
              <a:rPr sz="1200" b="1" spc="-1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Manuel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Siso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Navarro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20" name="object 20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67361" rIns="0" bIns="0" rtlCol="0">
            <a:spAutoFit/>
          </a:bodyPr>
          <a:lstStyle/>
          <a:p>
            <a:pPr marL="120650">
              <a:lnSpc>
                <a:spcPts val="1410"/>
              </a:lnSpc>
            </a:pPr>
            <a:fld id="{81D60167-4931-47E6-BA6A-407CBD079E47}" type="slidenum">
              <a:rPr b="1" spc="-25" dirty="0">
                <a:latin typeface="Times New Roman"/>
                <a:cs typeface="Times New Roman"/>
              </a:rPr>
              <a:t>201</a:t>
            </a:fld>
            <a:endParaRPr b="1" spc="-25" dirty="0">
              <a:latin typeface="Times New Roman"/>
              <a:cs typeface="Times New Roman"/>
            </a:endParaRPr>
          </a:p>
        </p:txBody>
      </p:sp>
      <p:grpSp>
        <p:nvGrpSpPr>
          <p:cNvPr id="21" name="Grupo 20">
            <a:extLst>
              <a:ext uri="{FF2B5EF4-FFF2-40B4-BE49-F238E27FC236}">
                <a16:creationId xmlns:a16="http://schemas.microsoft.com/office/drawing/2014/main" id="{522A2C3B-D777-65C0-175F-BD72A0BECE60}"/>
              </a:ext>
            </a:extLst>
          </p:cNvPr>
          <p:cNvGrpSpPr/>
          <p:nvPr/>
        </p:nvGrpSpPr>
        <p:grpSpPr>
          <a:xfrm>
            <a:off x="117348" y="98932"/>
            <a:ext cx="6665976" cy="1452626"/>
            <a:chOff x="470065" y="1951410"/>
            <a:chExt cx="6665976" cy="1452626"/>
          </a:xfrm>
        </p:grpSpPr>
        <p:grpSp>
          <p:nvGrpSpPr>
            <p:cNvPr id="22" name="object 12">
              <a:extLst>
                <a:ext uri="{FF2B5EF4-FFF2-40B4-BE49-F238E27FC236}">
                  <a16:creationId xmlns:a16="http://schemas.microsoft.com/office/drawing/2014/main" id="{09B5CAC7-E301-9DA9-26D8-94AE43D70785}"/>
                </a:ext>
              </a:extLst>
            </p:cNvPr>
            <p:cNvGrpSpPr/>
            <p:nvPr/>
          </p:nvGrpSpPr>
          <p:grpSpPr>
            <a:xfrm>
              <a:off x="470065" y="1951664"/>
              <a:ext cx="6665976" cy="1452372"/>
              <a:chOff x="96011" y="115823"/>
              <a:chExt cx="6665976" cy="1452372"/>
            </a:xfrm>
          </p:grpSpPr>
          <p:pic>
            <p:nvPicPr>
              <p:cNvPr id="26" name="object 13">
                <a:extLst>
                  <a:ext uri="{FF2B5EF4-FFF2-40B4-BE49-F238E27FC236}">
                    <a16:creationId xmlns:a16="http://schemas.microsoft.com/office/drawing/2014/main" id="{A8538B38-0BDE-6D49-0C60-960C771D0E92}"/>
                  </a:ext>
                </a:extLst>
              </p:cNvPr>
              <p:cNvPicPr/>
              <p:nvPr/>
            </p:nvPicPr>
            <p:blipFill>
              <a:blip r:embed="rId3" cstate="print"/>
              <a:stretch>
                <a:fillRect/>
              </a:stretch>
            </p:blipFill>
            <p:spPr>
              <a:xfrm>
                <a:off x="96011" y="115823"/>
                <a:ext cx="6665976" cy="1452372"/>
              </a:xfrm>
              <a:prstGeom prst="rect">
                <a:avLst/>
              </a:prstGeom>
            </p:spPr>
          </p:pic>
          <p:pic>
            <p:nvPicPr>
              <p:cNvPr id="27" name="object 14">
                <a:extLst>
                  <a:ext uri="{FF2B5EF4-FFF2-40B4-BE49-F238E27FC236}">
                    <a16:creationId xmlns:a16="http://schemas.microsoft.com/office/drawing/2014/main" id="{4CA97DE9-42B7-3581-4E3F-233C8B852F72}"/>
                  </a:ext>
                </a:extLst>
              </p:cNvPr>
              <p:cNvPicPr/>
              <p:nvPr/>
            </p:nvPicPr>
            <p:blipFill>
              <a:blip r:embed="rId4" cstate="print"/>
              <a:stretch>
                <a:fillRect/>
              </a:stretch>
            </p:blipFill>
            <p:spPr>
              <a:xfrm>
                <a:off x="142849" y="142875"/>
                <a:ext cx="6572275" cy="1358646"/>
              </a:xfrm>
              <a:prstGeom prst="rect">
                <a:avLst/>
              </a:prstGeom>
            </p:spPr>
          </p:pic>
          <p:sp>
            <p:nvSpPr>
              <p:cNvPr id="28" name="object 15">
                <a:extLst>
                  <a:ext uri="{FF2B5EF4-FFF2-40B4-BE49-F238E27FC236}">
                    <a16:creationId xmlns:a16="http://schemas.microsoft.com/office/drawing/2014/main" id="{0CBFAF51-DE7D-8E93-7979-B9C8972359B3}"/>
                  </a:ext>
                </a:extLst>
              </p:cNvPr>
              <p:cNvSpPr/>
              <p:nvPr/>
            </p:nvSpPr>
            <p:spPr>
              <a:xfrm>
                <a:off x="142849" y="142875"/>
                <a:ext cx="6572884" cy="1358900"/>
              </a:xfrm>
              <a:custGeom>
                <a:avLst/>
                <a:gdLst/>
                <a:ahLst/>
                <a:cxnLst/>
                <a:rect l="l" t="t" r="r" b="b"/>
                <a:pathLst>
                  <a:path w="6572884" h="1358900">
                    <a:moveTo>
                      <a:pt x="0" y="226441"/>
                    </a:moveTo>
                    <a:lnTo>
                      <a:pt x="4600" y="180795"/>
                    </a:lnTo>
                    <a:lnTo>
                      <a:pt x="17795" y="138285"/>
                    </a:lnTo>
                    <a:lnTo>
                      <a:pt x="38673" y="99820"/>
                    </a:lnTo>
                    <a:lnTo>
                      <a:pt x="66324" y="66309"/>
                    </a:lnTo>
                    <a:lnTo>
                      <a:pt x="99837" y="38663"/>
                    </a:lnTo>
                    <a:lnTo>
                      <a:pt x="138301" y="17789"/>
                    </a:lnTo>
                    <a:lnTo>
                      <a:pt x="180806" y="4599"/>
                    </a:lnTo>
                    <a:lnTo>
                      <a:pt x="226440" y="0"/>
                    </a:lnTo>
                    <a:lnTo>
                      <a:pt x="6345834" y="0"/>
                    </a:lnTo>
                    <a:lnTo>
                      <a:pt x="6391480" y="4599"/>
                    </a:lnTo>
                    <a:lnTo>
                      <a:pt x="6433990" y="17789"/>
                    </a:lnTo>
                    <a:lnTo>
                      <a:pt x="6472455" y="38663"/>
                    </a:lnTo>
                    <a:lnTo>
                      <a:pt x="6505965" y="66309"/>
                    </a:lnTo>
                    <a:lnTo>
                      <a:pt x="6533612" y="99820"/>
                    </a:lnTo>
                    <a:lnTo>
                      <a:pt x="6554485" y="138285"/>
                    </a:lnTo>
                    <a:lnTo>
                      <a:pt x="6567676" y="180795"/>
                    </a:lnTo>
                    <a:lnTo>
                      <a:pt x="6572275" y="226441"/>
                    </a:lnTo>
                    <a:lnTo>
                      <a:pt x="6572275" y="1132204"/>
                    </a:lnTo>
                    <a:lnTo>
                      <a:pt x="6567676" y="1177850"/>
                    </a:lnTo>
                    <a:lnTo>
                      <a:pt x="6554485" y="1220360"/>
                    </a:lnTo>
                    <a:lnTo>
                      <a:pt x="6533612" y="1258825"/>
                    </a:lnTo>
                    <a:lnTo>
                      <a:pt x="6505965" y="1292336"/>
                    </a:lnTo>
                    <a:lnTo>
                      <a:pt x="6472455" y="1319982"/>
                    </a:lnTo>
                    <a:lnTo>
                      <a:pt x="6433990" y="1340856"/>
                    </a:lnTo>
                    <a:lnTo>
                      <a:pt x="6391480" y="1354046"/>
                    </a:lnTo>
                    <a:lnTo>
                      <a:pt x="6345834" y="1358646"/>
                    </a:lnTo>
                    <a:lnTo>
                      <a:pt x="226440" y="1358646"/>
                    </a:lnTo>
                    <a:lnTo>
                      <a:pt x="180806" y="1354046"/>
                    </a:lnTo>
                    <a:lnTo>
                      <a:pt x="138301" y="1340856"/>
                    </a:lnTo>
                    <a:lnTo>
                      <a:pt x="99837" y="1319982"/>
                    </a:lnTo>
                    <a:lnTo>
                      <a:pt x="66324" y="1292336"/>
                    </a:lnTo>
                    <a:lnTo>
                      <a:pt x="38673" y="1258825"/>
                    </a:lnTo>
                    <a:lnTo>
                      <a:pt x="17795" y="1220360"/>
                    </a:lnTo>
                    <a:lnTo>
                      <a:pt x="4600" y="1177850"/>
                    </a:lnTo>
                    <a:lnTo>
                      <a:pt x="0" y="1132204"/>
                    </a:lnTo>
                    <a:lnTo>
                      <a:pt x="0" y="226441"/>
                    </a:lnTo>
                    <a:close/>
                  </a:path>
                </a:pathLst>
              </a:custGeom>
              <a:ln w="9525">
                <a:solidFill>
                  <a:srgbClr val="55CE74"/>
                </a:solidFill>
              </a:ln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pic>
            <p:nvPicPr>
              <p:cNvPr id="29" name="object 16">
                <a:extLst>
                  <a:ext uri="{FF2B5EF4-FFF2-40B4-BE49-F238E27FC236}">
                    <a16:creationId xmlns:a16="http://schemas.microsoft.com/office/drawing/2014/main" id="{3693C74E-82DD-C975-9812-C1A1C6450053}"/>
                  </a:ext>
                </a:extLst>
              </p:cNvPr>
              <p:cNvPicPr/>
              <p:nvPr/>
            </p:nvPicPr>
            <p:blipFill>
              <a:blip r:embed="rId5" cstate="print"/>
              <a:stretch>
                <a:fillRect/>
              </a:stretch>
            </p:blipFill>
            <p:spPr>
              <a:xfrm>
                <a:off x="2500248" y="305930"/>
                <a:ext cx="1714500" cy="733945"/>
              </a:xfrm>
              <a:prstGeom prst="rect">
                <a:avLst/>
              </a:prstGeom>
            </p:spPr>
          </p:pic>
        </p:grpSp>
        <p:sp>
          <p:nvSpPr>
            <p:cNvPr id="23" name="object 16">
              <a:extLst>
                <a:ext uri="{FF2B5EF4-FFF2-40B4-BE49-F238E27FC236}">
                  <a16:creationId xmlns:a16="http://schemas.microsoft.com/office/drawing/2014/main" id="{7E41C86F-AA9C-3291-1D12-2CDB5097FCB5}"/>
                </a:ext>
              </a:extLst>
            </p:cNvPr>
            <p:cNvSpPr txBox="1"/>
            <p:nvPr/>
          </p:nvSpPr>
          <p:spPr>
            <a:xfrm>
              <a:off x="2775727" y="2875716"/>
              <a:ext cx="3332858" cy="391795"/>
            </a:xfrm>
            <a:prstGeom prst="rect">
              <a:avLst/>
            </a:prstGeom>
            <a:noFill/>
          </p:spPr>
          <p:txBody>
            <a:bodyPr vert="horz" wrap="square" lIns="0" tIns="12700" rIns="0" bIns="0" rtlCol="0">
              <a:spAutoFit/>
            </a:bodyPr>
            <a:lstStyle/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Volumen 4,  Número 1  Enero a Julio 2021</a:t>
              </a:r>
            </a:p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Revista Semestral. Venezuela</a:t>
              </a:r>
              <a:endParaRPr sz="1200" dirty="0">
                <a:latin typeface="Arial"/>
                <a:cs typeface="Arial"/>
              </a:endParaRPr>
            </a:p>
          </p:txBody>
        </p:sp>
        <p:pic>
          <p:nvPicPr>
            <p:cNvPr id="24" name="object 25">
              <a:extLst>
                <a:ext uri="{FF2B5EF4-FFF2-40B4-BE49-F238E27FC236}">
                  <a16:creationId xmlns:a16="http://schemas.microsoft.com/office/drawing/2014/main" id="{EA5906DD-B1D7-5772-56B2-47C999E2733A}"/>
                </a:ext>
              </a:extLst>
            </p:cNvPr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470065" y="2027896"/>
              <a:ext cx="2305662" cy="1053903"/>
            </a:xfrm>
            <a:prstGeom prst="rect">
              <a:avLst/>
            </a:prstGeom>
          </p:spPr>
        </p:pic>
        <p:pic>
          <p:nvPicPr>
            <p:cNvPr id="25" name="object 31">
              <a:extLst>
                <a:ext uri="{FF2B5EF4-FFF2-40B4-BE49-F238E27FC236}">
                  <a16:creationId xmlns:a16="http://schemas.microsoft.com/office/drawing/2014/main" id="{E9028CB1-13F5-0444-2E5B-C2AEB1B5DB46}"/>
                </a:ext>
              </a:extLst>
            </p:cNvPr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4932681" y="1951410"/>
              <a:ext cx="1805304" cy="893889"/>
            </a:xfrm>
            <a:prstGeom prst="rect">
              <a:avLst/>
            </a:prstGeom>
          </p:spPr>
        </p:pic>
      </p:grpSp>
    </p:spTree>
  </p:cSld>
  <p:clrMapOvr>
    <a:masterClrMapping/>
  </p:clrMapOvr>
</p:sld>
</file>

<file path=ppt/slides/slide2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94485" y="115823"/>
            <a:ext cx="6669405" cy="8926195"/>
            <a:chOff x="94485" y="115823"/>
            <a:chExt cx="6669405" cy="8926195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204216" y="8651747"/>
              <a:ext cx="6518148" cy="158496"/>
            </a:xfrm>
            <a:prstGeom prst="rect">
              <a:avLst/>
            </a:prstGeom>
          </p:spPr>
        </p:pic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96012" y="115823"/>
              <a:ext cx="6665976" cy="1452372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42849" y="142875"/>
              <a:ext cx="6572275" cy="1358646"/>
            </a:xfrm>
            <a:prstGeom prst="rect">
              <a:avLst/>
            </a:prstGeom>
          </p:spPr>
        </p:pic>
        <p:sp>
          <p:nvSpPr>
            <p:cNvPr id="6" name="object 6"/>
            <p:cNvSpPr/>
            <p:nvPr/>
          </p:nvSpPr>
          <p:spPr>
            <a:xfrm>
              <a:off x="142849" y="142875"/>
              <a:ext cx="6572884" cy="1358900"/>
            </a:xfrm>
            <a:custGeom>
              <a:avLst/>
              <a:gdLst/>
              <a:ahLst/>
              <a:cxnLst/>
              <a:rect l="l" t="t" r="r" b="b"/>
              <a:pathLst>
                <a:path w="6572884" h="1358900">
                  <a:moveTo>
                    <a:pt x="0" y="226441"/>
                  </a:moveTo>
                  <a:lnTo>
                    <a:pt x="4600" y="180795"/>
                  </a:lnTo>
                  <a:lnTo>
                    <a:pt x="17795" y="138285"/>
                  </a:lnTo>
                  <a:lnTo>
                    <a:pt x="38673" y="99820"/>
                  </a:lnTo>
                  <a:lnTo>
                    <a:pt x="66324" y="66309"/>
                  </a:lnTo>
                  <a:lnTo>
                    <a:pt x="99837" y="38663"/>
                  </a:lnTo>
                  <a:lnTo>
                    <a:pt x="138301" y="17789"/>
                  </a:lnTo>
                  <a:lnTo>
                    <a:pt x="180806" y="4599"/>
                  </a:lnTo>
                  <a:lnTo>
                    <a:pt x="226440" y="0"/>
                  </a:lnTo>
                  <a:lnTo>
                    <a:pt x="6345834" y="0"/>
                  </a:lnTo>
                  <a:lnTo>
                    <a:pt x="6391480" y="4599"/>
                  </a:lnTo>
                  <a:lnTo>
                    <a:pt x="6433990" y="17789"/>
                  </a:lnTo>
                  <a:lnTo>
                    <a:pt x="6472455" y="38663"/>
                  </a:lnTo>
                  <a:lnTo>
                    <a:pt x="6505965" y="66309"/>
                  </a:lnTo>
                  <a:lnTo>
                    <a:pt x="6533612" y="99820"/>
                  </a:lnTo>
                  <a:lnTo>
                    <a:pt x="6554485" y="138285"/>
                  </a:lnTo>
                  <a:lnTo>
                    <a:pt x="6567676" y="180795"/>
                  </a:lnTo>
                  <a:lnTo>
                    <a:pt x="6572275" y="226441"/>
                  </a:lnTo>
                  <a:lnTo>
                    <a:pt x="6572275" y="1132204"/>
                  </a:lnTo>
                  <a:lnTo>
                    <a:pt x="6567676" y="1177850"/>
                  </a:lnTo>
                  <a:lnTo>
                    <a:pt x="6554485" y="1220360"/>
                  </a:lnTo>
                  <a:lnTo>
                    <a:pt x="6533612" y="1258825"/>
                  </a:lnTo>
                  <a:lnTo>
                    <a:pt x="6505965" y="1292336"/>
                  </a:lnTo>
                  <a:lnTo>
                    <a:pt x="6472455" y="1319982"/>
                  </a:lnTo>
                  <a:lnTo>
                    <a:pt x="6433990" y="1340856"/>
                  </a:lnTo>
                  <a:lnTo>
                    <a:pt x="6391480" y="1354046"/>
                  </a:lnTo>
                  <a:lnTo>
                    <a:pt x="6345834" y="1358646"/>
                  </a:lnTo>
                  <a:lnTo>
                    <a:pt x="226440" y="1358646"/>
                  </a:lnTo>
                  <a:lnTo>
                    <a:pt x="180806" y="1354046"/>
                  </a:lnTo>
                  <a:lnTo>
                    <a:pt x="138301" y="1340856"/>
                  </a:lnTo>
                  <a:lnTo>
                    <a:pt x="99837" y="1319982"/>
                  </a:lnTo>
                  <a:lnTo>
                    <a:pt x="66324" y="1292336"/>
                  </a:lnTo>
                  <a:lnTo>
                    <a:pt x="38673" y="1258825"/>
                  </a:lnTo>
                  <a:lnTo>
                    <a:pt x="17795" y="1220360"/>
                  </a:lnTo>
                  <a:lnTo>
                    <a:pt x="4600" y="1177850"/>
                  </a:lnTo>
                  <a:lnTo>
                    <a:pt x="0" y="1132204"/>
                  </a:lnTo>
                  <a:lnTo>
                    <a:pt x="0" y="226441"/>
                  </a:lnTo>
                  <a:close/>
                </a:path>
              </a:pathLst>
            </a:custGeom>
            <a:ln w="9525">
              <a:solidFill>
                <a:srgbClr val="55CE7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" name="object 7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2500248" y="305930"/>
              <a:ext cx="1714500" cy="733945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2738628" y="1024127"/>
              <a:ext cx="1897379" cy="371855"/>
            </a:xfrm>
            <a:prstGeom prst="rect">
              <a:avLst/>
            </a:prstGeom>
          </p:spPr>
        </p:pic>
        <p:pic>
          <p:nvPicPr>
            <p:cNvPr id="9" name="object 9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4401312" y="1024127"/>
              <a:ext cx="1577339" cy="371855"/>
            </a:xfrm>
            <a:prstGeom prst="rect">
              <a:avLst/>
            </a:prstGeom>
          </p:spPr>
        </p:pic>
        <p:pic>
          <p:nvPicPr>
            <p:cNvPr id="10" name="object 10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3169920" y="1207007"/>
              <a:ext cx="1546859" cy="371855"/>
            </a:xfrm>
            <a:prstGeom prst="rect">
              <a:avLst/>
            </a:prstGeom>
          </p:spPr>
        </p:pic>
        <p:pic>
          <p:nvPicPr>
            <p:cNvPr id="11" name="object 11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4482083" y="1207007"/>
              <a:ext cx="284988" cy="371855"/>
            </a:xfrm>
            <a:prstGeom prst="rect">
              <a:avLst/>
            </a:prstGeom>
          </p:spPr>
        </p:pic>
        <p:pic>
          <p:nvPicPr>
            <p:cNvPr id="12" name="object 12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4571999" y="1207007"/>
              <a:ext cx="1013460" cy="371855"/>
            </a:xfrm>
            <a:prstGeom prst="rect">
              <a:avLst/>
            </a:prstGeom>
          </p:spPr>
        </p:pic>
        <p:pic>
          <p:nvPicPr>
            <p:cNvPr id="13" name="object 13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324612" y="234695"/>
              <a:ext cx="1719072" cy="1341120"/>
            </a:xfrm>
            <a:prstGeom prst="rect">
              <a:avLst/>
            </a:prstGeom>
          </p:spPr>
        </p:pic>
        <p:pic>
          <p:nvPicPr>
            <p:cNvPr id="14" name="object 14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5606795" y="8193022"/>
              <a:ext cx="1092707" cy="848868"/>
            </a:xfrm>
            <a:prstGeom prst="rect">
              <a:avLst/>
            </a:prstGeom>
          </p:spPr>
        </p:pic>
        <p:pic>
          <p:nvPicPr>
            <p:cNvPr id="15" name="object 15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109728" y="8193022"/>
              <a:ext cx="1092708" cy="848868"/>
            </a:xfrm>
            <a:prstGeom prst="rect">
              <a:avLst/>
            </a:prstGeom>
          </p:spPr>
        </p:pic>
      </p:grpSp>
      <p:sp>
        <p:nvSpPr>
          <p:cNvPr id="16" name="object 16"/>
          <p:cNvSpPr txBox="1"/>
          <p:nvPr/>
        </p:nvSpPr>
        <p:spPr>
          <a:xfrm>
            <a:off x="221691" y="1068451"/>
            <a:ext cx="6226810" cy="200025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063875" marR="581660" indent="-431800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Arial"/>
                <a:cs typeface="Arial"/>
              </a:rPr>
              <a:t>6ta.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Edición</a:t>
            </a:r>
            <a:r>
              <a:rPr sz="1200" b="1" spc="-10" dirty="0">
                <a:latin typeface="Arial"/>
                <a:cs typeface="Arial"/>
              </a:rPr>
              <a:t> Volumen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I</a:t>
            </a:r>
            <a:r>
              <a:rPr sz="1200" b="1" spc="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Enero</a:t>
            </a:r>
            <a:r>
              <a:rPr sz="1200" b="1" spc="-3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a</a:t>
            </a:r>
            <a:r>
              <a:rPr sz="1200" b="1" spc="-2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Julio</a:t>
            </a:r>
            <a:r>
              <a:rPr sz="1200" b="1" spc="-5" dirty="0">
                <a:latin typeface="Arial"/>
                <a:cs typeface="Arial"/>
              </a:rPr>
              <a:t> </a:t>
            </a:r>
            <a:r>
              <a:rPr sz="1200" b="1" spc="-20" dirty="0">
                <a:latin typeface="Arial"/>
                <a:cs typeface="Arial"/>
              </a:rPr>
              <a:t>2021 </a:t>
            </a:r>
            <a:r>
              <a:rPr sz="1200" b="1" dirty="0">
                <a:latin typeface="Arial"/>
                <a:cs typeface="Arial"/>
              </a:rPr>
              <a:t>Revista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Semestral-</a:t>
            </a:r>
            <a:r>
              <a:rPr sz="1200" b="1" spc="-40" dirty="0">
                <a:latin typeface="Arial"/>
                <a:cs typeface="Arial"/>
              </a:rPr>
              <a:t> </a:t>
            </a:r>
            <a:r>
              <a:rPr sz="1200" b="1" spc="-10" dirty="0">
                <a:latin typeface="Arial"/>
                <a:cs typeface="Arial"/>
              </a:rPr>
              <a:t>Venezuela</a:t>
            </a:r>
            <a:endParaRPr sz="12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295"/>
              </a:spcBef>
            </a:pPr>
            <a:endParaRPr sz="1200">
              <a:latin typeface="Arial"/>
              <a:cs typeface="Arial"/>
            </a:endParaRPr>
          </a:p>
          <a:p>
            <a:pPr algn="ctr">
              <a:lnSpc>
                <a:spcPct val="100000"/>
              </a:lnSpc>
            </a:pPr>
            <a:r>
              <a:rPr sz="1200" b="1" spc="-10" dirty="0">
                <a:latin typeface="Times New Roman"/>
                <a:cs typeface="Times New Roman"/>
              </a:rPr>
              <a:t>BIBLIOGRAFÍA</a:t>
            </a:r>
            <a:endParaRPr sz="1200">
              <a:latin typeface="Times New Roman"/>
              <a:cs typeface="Times New Roman"/>
            </a:endParaRPr>
          </a:p>
          <a:p>
            <a:pPr marL="375285" marR="6350" indent="-363220">
              <a:lnSpc>
                <a:spcPct val="100000"/>
              </a:lnSpc>
              <a:spcBef>
                <a:spcPts val="910"/>
              </a:spcBef>
            </a:pPr>
            <a:r>
              <a:rPr sz="1200" dirty="0">
                <a:latin typeface="Times New Roman"/>
                <a:cs typeface="Times New Roman"/>
              </a:rPr>
              <a:t>Díaz</a:t>
            </a:r>
            <a:r>
              <a:rPr sz="1200" spc="4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L.</a:t>
            </a:r>
            <a:r>
              <a:rPr sz="1200" spc="3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(2009)</a:t>
            </a:r>
            <a:r>
              <a:rPr sz="1200" spc="38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Estadística</a:t>
            </a:r>
            <a:r>
              <a:rPr sz="1200" i="1" spc="39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multivariada,</a:t>
            </a:r>
            <a:r>
              <a:rPr sz="1200" i="1" spc="39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inferencia</a:t>
            </a:r>
            <a:r>
              <a:rPr sz="1200" i="1" spc="39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y</a:t>
            </a:r>
            <a:r>
              <a:rPr sz="1200" i="1" spc="39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métodos.</a:t>
            </a:r>
            <a:r>
              <a:rPr sz="1200" i="1" spc="39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editorial</a:t>
            </a:r>
            <a:r>
              <a:rPr sz="1200" i="1" spc="3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Campusano,</a:t>
            </a:r>
            <a:r>
              <a:rPr sz="1200" spc="39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Bogotá </a:t>
            </a:r>
            <a:r>
              <a:rPr sz="1200" dirty="0">
                <a:latin typeface="Times New Roman"/>
                <a:cs typeface="Times New Roman"/>
              </a:rPr>
              <a:t>Universidad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Nacional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Colombia.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3ra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edición</a:t>
            </a:r>
            <a:endParaRPr sz="1200">
              <a:latin typeface="Times New Roman"/>
              <a:cs typeface="Times New Roman"/>
            </a:endParaRPr>
          </a:p>
          <a:p>
            <a:pPr marL="375285" marR="5715" indent="-363220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Gutiérrez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H.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(2008)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Análisis</a:t>
            </a:r>
            <a:r>
              <a:rPr sz="1200" i="1" spc="13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y</a:t>
            </a:r>
            <a:r>
              <a:rPr sz="1200" i="1" spc="12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diseño</a:t>
            </a:r>
            <a:r>
              <a:rPr sz="1200" i="1" spc="12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de</a:t>
            </a:r>
            <a:r>
              <a:rPr sz="1200" i="1" spc="13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experimentos</a:t>
            </a:r>
            <a:r>
              <a:rPr sz="1200" dirty="0">
                <a:latin typeface="Times New Roman"/>
                <a:cs typeface="Times New Roman"/>
              </a:rPr>
              <a:t>,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editorial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McGraw-</a:t>
            </a:r>
            <a:r>
              <a:rPr sz="1200" dirty="0">
                <a:latin typeface="Times New Roman"/>
                <a:cs typeface="Times New Roman"/>
              </a:rPr>
              <a:t>Hill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Ciudad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México, </a:t>
            </a:r>
            <a:r>
              <a:rPr sz="1200" dirty="0">
                <a:latin typeface="Times New Roman"/>
                <a:cs typeface="Times New Roman"/>
              </a:rPr>
              <a:t>Segunda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edición</a:t>
            </a:r>
            <a:endParaRPr sz="1200">
              <a:latin typeface="Times New Roman"/>
              <a:cs typeface="Times New Roman"/>
            </a:endParaRPr>
          </a:p>
          <a:p>
            <a:pPr marL="375285" marR="5080" indent="-363220">
              <a:lnSpc>
                <a:spcPct val="100000"/>
              </a:lnSpc>
              <a:spcBef>
                <a:spcPts val="5"/>
              </a:spcBef>
            </a:pPr>
            <a:r>
              <a:rPr sz="1200" dirty="0">
                <a:latin typeface="Times New Roman"/>
                <a:cs typeface="Times New Roman"/>
              </a:rPr>
              <a:t>Montgomery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D.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(2004)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Diseño</a:t>
            </a:r>
            <a:r>
              <a:rPr sz="1200" i="1" spc="9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y</a:t>
            </a:r>
            <a:r>
              <a:rPr sz="1200" i="1" spc="9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análisis</a:t>
            </a:r>
            <a:r>
              <a:rPr sz="1200" i="1" spc="10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de</a:t>
            </a:r>
            <a:r>
              <a:rPr sz="1200" i="1" spc="9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experimentos,</a:t>
            </a:r>
            <a:r>
              <a:rPr sz="1200" i="1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Editorial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Limusa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Zaragoza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España,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1ra </a:t>
            </a:r>
            <a:r>
              <a:rPr sz="1200" spc="-10" dirty="0">
                <a:latin typeface="Times New Roman"/>
                <a:cs typeface="Times New Roman"/>
              </a:rPr>
              <a:t>edición</a:t>
            </a:r>
            <a:endParaRPr sz="1200">
              <a:latin typeface="Times New Roman"/>
              <a:cs typeface="Times New Roman"/>
            </a:endParaRPr>
          </a:p>
        </p:txBody>
      </p:sp>
      <p:pic>
        <p:nvPicPr>
          <p:cNvPr id="17" name="object 17"/>
          <p:cNvPicPr/>
          <p:nvPr/>
        </p:nvPicPr>
        <p:blipFill>
          <a:blip r:embed="rId13" cstate="print"/>
          <a:stretch>
            <a:fillRect/>
          </a:stretch>
        </p:blipFill>
        <p:spPr>
          <a:xfrm>
            <a:off x="4509134" y="143573"/>
            <a:ext cx="1805305" cy="893889"/>
          </a:xfrm>
          <a:prstGeom prst="rect">
            <a:avLst/>
          </a:prstGeom>
        </p:spPr>
      </p:pic>
      <p:sp>
        <p:nvSpPr>
          <p:cNvPr id="18" name="object 18"/>
          <p:cNvSpPr txBox="1"/>
          <p:nvPr/>
        </p:nvSpPr>
        <p:spPr>
          <a:xfrm>
            <a:off x="1658492" y="8256658"/>
            <a:ext cx="3609975" cy="372745"/>
          </a:xfrm>
          <a:prstGeom prst="rect">
            <a:avLst/>
          </a:prstGeom>
        </p:spPr>
        <p:txBody>
          <a:bodyPr vert="horz" wrap="square" lIns="0" tIns="6350" rIns="0" bIns="0" rtlCol="0">
            <a:spAutoFit/>
          </a:bodyPr>
          <a:lstStyle/>
          <a:p>
            <a:pPr marL="1363345" marR="5080" indent="-1350645">
              <a:lnSpc>
                <a:spcPts val="1400"/>
              </a:lnSpc>
              <a:spcBef>
                <a:spcPts val="50"/>
              </a:spcBef>
            </a:pPr>
            <a:r>
              <a:rPr sz="1200" b="1" dirty="0">
                <a:latin typeface="Times New Roman"/>
                <a:cs typeface="Times New Roman"/>
              </a:rPr>
              <a:t>Análisis</a:t>
            </a:r>
            <a:r>
              <a:rPr sz="1200" b="1" spc="-4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del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Rendimiento</a:t>
            </a:r>
            <a:r>
              <a:rPr sz="1200" b="1" spc="-6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Académico</a:t>
            </a:r>
            <a:r>
              <a:rPr sz="1200" b="1" spc="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los </a:t>
            </a:r>
            <a:r>
              <a:rPr sz="1200" b="1" spc="-10" dirty="0">
                <a:latin typeface="Times New Roman"/>
                <a:cs typeface="Times New Roman"/>
              </a:rPr>
              <a:t>Estudiantes Universitarios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2403475" y="8754397"/>
            <a:ext cx="2078989" cy="1943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410"/>
              </a:lnSpc>
            </a:pPr>
            <a:r>
              <a:rPr sz="1200" b="1" dirty="0">
                <a:latin typeface="Times New Roman"/>
                <a:cs typeface="Times New Roman"/>
              </a:rPr>
              <a:t>MSc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Erik</a:t>
            </a:r>
            <a:r>
              <a:rPr sz="1200" b="1" spc="-1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Manuel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Siso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Navarro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20" name="object 20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67361" rIns="0" bIns="0" rtlCol="0">
            <a:spAutoFit/>
          </a:bodyPr>
          <a:lstStyle/>
          <a:p>
            <a:pPr marL="120650">
              <a:lnSpc>
                <a:spcPts val="1410"/>
              </a:lnSpc>
            </a:pPr>
            <a:fld id="{81D60167-4931-47E6-BA6A-407CBD079E47}" type="slidenum">
              <a:rPr b="1" spc="-25" dirty="0">
                <a:latin typeface="Times New Roman"/>
                <a:cs typeface="Times New Roman"/>
              </a:rPr>
              <a:t>202</a:t>
            </a:fld>
            <a:endParaRPr b="1" spc="-25" dirty="0">
              <a:latin typeface="Times New Roman"/>
              <a:cs typeface="Times New Roman"/>
            </a:endParaRPr>
          </a:p>
        </p:txBody>
      </p:sp>
      <p:grpSp>
        <p:nvGrpSpPr>
          <p:cNvPr id="21" name="Grupo 20">
            <a:extLst>
              <a:ext uri="{FF2B5EF4-FFF2-40B4-BE49-F238E27FC236}">
                <a16:creationId xmlns:a16="http://schemas.microsoft.com/office/drawing/2014/main" id="{121F6D76-C98A-6DF1-8E23-97EE595871F7}"/>
              </a:ext>
            </a:extLst>
          </p:cNvPr>
          <p:cNvGrpSpPr/>
          <p:nvPr/>
        </p:nvGrpSpPr>
        <p:grpSpPr>
          <a:xfrm>
            <a:off x="117348" y="98932"/>
            <a:ext cx="6665976" cy="1452626"/>
            <a:chOff x="470065" y="1951410"/>
            <a:chExt cx="6665976" cy="1452626"/>
          </a:xfrm>
        </p:grpSpPr>
        <p:grpSp>
          <p:nvGrpSpPr>
            <p:cNvPr id="22" name="object 12">
              <a:extLst>
                <a:ext uri="{FF2B5EF4-FFF2-40B4-BE49-F238E27FC236}">
                  <a16:creationId xmlns:a16="http://schemas.microsoft.com/office/drawing/2014/main" id="{F97B3361-4611-F077-4B32-404149129572}"/>
                </a:ext>
              </a:extLst>
            </p:cNvPr>
            <p:cNvGrpSpPr/>
            <p:nvPr/>
          </p:nvGrpSpPr>
          <p:grpSpPr>
            <a:xfrm>
              <a:off x="470065" y="1951664"/>
              <a:ext cx="6665976" cy="1452372"/>
              <a:chOff x="96011" y="115823"/>
              <a:chExt cx="6665976" cy="1452372"/>
            </a:xfrm>
          </p:grpSpPr>
          <p:pic>
            <p:nvPicPr>
              <p:cNvPr id="26" name="object 13">
                <a:extLst>
                  <a:ext uri="{FF2B5EF4-FFF2-40B4-BE49-F238E27FC236}">
                    <a16:creationId xmlns:a16="http://schemas.microsoft.com/office/drawing/2014/main" id="{926C5D0F-36F3-7002-389D-D2D2A338E8A5}"/>
                  </a:ext>
                </a:extLst>
              </p:cNvPr>
              <p:cNvPicPr/>
              <p:nvPr/>
            </p:nvPicPr>
            <p:blipFill>
              <a:blip r:embed="rId3" cstate="print"/>
              <a:stretch>
                <a:fillRect/>
              </a:stretch>
            </p:blipFill>
            <p:spPr>
              <a:xfrm>
                <a:off x="96011" y="115823"/>
                <a:ext cx="6665976" cy="1452372"/>
              </a:xfrm>
              <a:prstGeom prst="rect">
                <a:avLst/>
              </a:prstGeom>
            </p:spPr>
          </p:pic>
          <p:pic>
            <p:nvPicPr>
              <p:cNvPr id="27" name="object 14">
                <a:extLst>
                  <a:ext uri="{FF2B5EF4-FFF2-40B4-BE49-F238E27FC236}">
                    <a16:creationId xmlns:a16="http://schemas.microsoft.com/office/drawing/2014/main" id="{868193C5-6EDC-C244-9DA6-1094F243FA48}"/>
                  </a:ext>
                </a:extLst>
              </p:cNvPr>
              <p:cNvPicPr/>
              <p:nvPr/>
            </p:nvPicPr>
            <p:blipFill>
              <a:blip r:embed="rId4" cstate="print"/>
              <a:stretch>
                <a:fillRect/>
              </a:stretch>
            </p:blipFill>
            <p:spPr>
              <a:xfrm>
                <a:off x="142849" y="142875"/>
                <a:ext cx="6572275" cy="1358646"/>
              </a:xfrm>
              <a:prstGeom prst="rect">
                <a:avLst/>
              </a:prstGeom>
            </p:spPr>
          </p:pic>
          <p:sp>
            <p:nvSpPr>
              <p:cNvPr id="28" name="object 15">
                <a:extLst>
                  <a:ext uri="{FF2B5EF4-FFF2-40B4-BE49-F238E27FC236}">
                    <a16:creationId xmlns:a16="http://schemas.microsoft.com/office/drawing/2014/main" id="{12B4BA2F-C783-C8A3-7DDA-FE55292DAC03}"/>
                  </a:ext>
                </a:extLst>
              </p:cNvPr>
              <p:cNvSpPr/>
              <p:nvPr/>
            </p:nvSpPr>
            <p:spPr>
              <a:xfrm>
                <a:off x="142849" y="142875"/>
                <a:ext cx="6572884" cy="1358900"/>
              </a:xfrm>
              <a:custGeom>
                <a:avLst/>
                <a:gdLst/>
                <a:ahLst/>
                <a:cxnLst/>
                <a:rect l="l" t="t" r="r" b="b"/>
                <a:pathLst>
                  <a:path w="6572884" h="1358900">
                    <a:moveTo>
                      <a:pt x="0" y="226441"/>
                    </a:moveTo>
                    <a:lnTo>
                      <a:pt x="4600" y="180795"/>
                    </a:lnTo>
                    <a:lnTo>
                      <a:pt x="17795" y="138285"/>
                    </a:lnTo>
                    <a:lnTo>
                      <a:pt x="38673" y="99820"/>
                    </a:lnTo>
                    <a:lnTo>
                      <a:pt x="66324" y="66309"/>
                    </a:lnTo>
                    <a:lnTo>
                      <a:pt x="99837" y="38663"/>
                    </a:lnTo>
                    <a:lnTo>
                      <a:pt x="138301" y="17789"/>
                    </a:lnTo>
                    <a:lnTo>
                      <a:pt x="180806" y="4599"/>
                    </a:lnTo>
                    <a:lnTo>
                      <a:pt x="226440" y="0"/>
                    </a:lnTo>
                    <a:lnTo>
                      <a:pt x="6345834" y="0"/>
                    </a:lnTo>
                    <a:lnTo>
                      <a:pt x="6391480" y="4599"/>
                    </a:lnTo>
                    <a:lnTo>
                      <a:pt x="6433990" y="17789"/>
                    </a:lnTo>
                    <a:lnTo>
                      <a:pt x="6472455" y="38663"/>
                    </a:lnTo>
                    <a:lnTo>
                      <a:pt x="6505965" y="66309"/>
                    </a:lnTo>
                    <a:lnTo>
                      <a:pt x="6533612" y="99820"/>
                    </a:lnTo>
                    <a:lnTo>
                      <a:pt x="6554485" y="138285"/>
                    </a:lnTo>
                    <a:lnTo>
                      <a:pt x="6567676" y="180795"/>
                    </a:lnTo>
                    <a:lnTo>
                      <a:pt x="6572275" y="226441"/>
                    </a:lnTo>
                    <a:lnTo>
                      <a:pt x="6572275" y="1132204"/>
                    </a:lnTo>
                    <a:lnTo>
                      <a:pt x="6567676" y="1177850"/>
                    </a:lnTo>
                    <a:lnTo>
                      <a:pt x="6554485" y="1220360"/>
                    </a:lnTo>
                    <a:lnTo>
                      <a:pt x="6533612" y="1258825"/>
                    </a:lnTo>
                    <a:lnTo>
                      <a:pt x="6505965" y="1292336"/>
                    </a:lnTo>
                    <a:lnTo>
                      <a:pt x="6472455" y="1319982"/>
                    </a:lnTo>
                    <a:lnTo>
                      <a:pt x="6433990" y="1340856"/>
                    </a:lnTo>
                    <a:lnTo>
                      <a:pt x="6391480" y="1354046"/>
                    </a:lnTo>
                    <a:lnTo>
                      <a:pt x="6345834" y="1358646"/>
                    </a:lnTo>
                    <a:lnTo>
                      <a:pt x="226440" y="1358646"/>
                    </a:lnTo>
                    <a:lnTo>
                      <a:pt x="180806" y="1354046"/>
                    </a:lnTo>
                    <a:lnTo>
                      <a:pt x="138301" y="1340856"/>
                    </a:lnTo>
                    <a:lnTo>
                      <a:pt x="99837" y="1319982"/>
                    </a:lnTo>
                    <a:lnTo>
                      <a:pt x="66324" y="1292336"/>
                    </a:lnTo>
                    <a:lnTo>
                      <a:pt x="38673" y="1258825"/>
                    </a:lnTo>
                    <a:lnTo>
                      <a:pt x="17795" y="1220360"/>
                    </a:lnTo>
                    <a:lnTo>
                      <a:pt x="4600" y="1177850"/>
                    </a:lnTo>
                    <a:lnTo>
                      <a:pt x="0" y="1132204"/>
                    </a:lnTo>
                    <a:lnTo>
                      <a:pt x="0" y="226441"/>
                    </a:lnTo>
                    <a:close/>
                  </a:path>
                </a:pathLst>
              </a:custGeom>
              <a:ln w="9525">
                <a:solidFill>
                  <a:srgbClr val="55CE74"/>
                </a:solidFill>
              </a:ln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pic>
            <p:nvPicPr>
              <p:cNvPr id="29" name="object 16">
                <a:extLst>
                  <a:ext uri="{FF2B5EF4-FFF2-40B4-BE49-F238E27FC236}">
                    <a16:creationId xmlns:a16="http://schemas.microsoft.com/office/drawing/2014/main" id="{37C2D3CE-C385-0080-AF1A-7645551EAC2A}"/>
                  </a:ext>
                </a:extLst>
              </p:cNvPr>
              <p:cNvPicPr/>
              <p:nvPr/>
            </p:nvPicPr>
            <p:blipFill>
              <a:blip r:embed="rId5" cstate="print"/>
              <a:stretch>
                <a:fillRect/>
              </a:stretch>
            </p:blipFill>
            <p:spPr>
              <a:xfrm>
                <a:off x="2500248" y="305930"/>
                <a:ext cx="1714500" cy="733945"/>
              </a:xfrm>
              <a:prstGeom prst="rect">
                <a:avLst/>
              </a:prstGeom>
            </p:spPr>
          </p:pic>
        </p:grpSp>
        <p:sp>
          <p:nvSpPr>
            <p:cNvPr id="23" name="object 16">
              <a:extLst>
                <a:ext uri="{FF2B5EF4-FFF2-40B4-BE49-F238E27FC236}">
                  <a16:creationId xmlns:a16="http://schemas.microsoft.com/office/drawing/2014/main" id="{5C81087A-2450-CE02-655B-B7A8C096352D}"/>
                </a:ext>
              </a:extLst>
            </p:cNvPr>
            <p:cNvSpPr txBox="1"/>
            <p:nvPr/>
          </p:nvSpPr>
          <p:spPr>
            <a:xfrm>
              <a:off x="2775727" y="2875716"/>
              <a:ext cx="3332858" cy="391795"/>
            </a:xfrm>
            <a:prstGeom prst="rect">
              <a:avLst/>
            </a:prstGeom>
            <a:noFill/>
          </p:spPr>
          <p:txBody>
            <a:bodyPr vert="horz" wrap="square" lIns="0" tIns="12700" rIns="0" bIns="0" rtlCol="0">
              <a:spAutoFit/>
            </a:bodyPr>
            <a:lstStyle/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Volumen 4,  Número 1  Enero a Julio 2021</a:t>
              </a:r>
            </a:p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Revista Semestral. Venezuela</a:t>
              </a:r>
              <a:endParaRPr sz="1200" dirty="0">
                <a:latin typeface="Arial"/>
                <a:cs typeface="Arial"/>
              </a:endParaRPr>
            </a:p>
          </p:txBody>
        </p:sp>
        <p:pic>
          <p:nvPicPr>
            <p:cNvPr id="24" name="object 25">
              <a:extLst>
                <a:ext uri="{FF2B5EF4-FFF2-40B4-BE49-F238E27FC236}">
                  <a16:creationId xmlns:a16="http://schemas.microsoft.com/office/drawing/2014/main" id="{E3EE36BC-E31B-B479-D81F-DE3D82A9641D}"/>
                </a:ext>
              </a:extLst>
            </p:cNvPr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470065" y="2027896"/>
              <a:ext cx="2305662" cy="1053903"/>
            </a:xfrm>
            <a:prstGeom prst="rect">
              <a:avLst/>
            </a:prstGeom>
          </p:spPr>
        </p:pic>
        <p:pic>
          <p:nvPicPr>
            <p:cNvPr id="25" name="object 31">
              <a:extLst>
                <a:ext uri="{FF2B5EF4-FFF2-40B4-BE49-F238E27FC236}">
                  <a16:creationId xmlns:a16="http://schemas.microsoft.com/office/drawing/2014/main" id="{B1168ADC-9CAB-82BE-A3CC-6DD7B0E7173A}"/>
                </a:ext>
              </a:extLst>
            </p:cNvPr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4932681" y="1951410"/>
              <a:ext cx="1805304" cy="893889"/>
            </a:xfrm>
            <a:prstGeom prst="rect">
              <a:avLst/>
            </a:prstGeom>
          </p:spPr>
        </p:pic>
      </p:grpSp>
    </p:spTree>
  </p:cSld>
  <p:clrMapOvr>
    <a:masterClrMapping/>
  </p:clrMapOvr>
</p:sld>
</file>

<file path=ppt/slides/slide20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105155" y="3197349"/>
            <a:ext cx="6647815" cy="5727700"/>
            <a:chOff x="105155" y="3197349"/>
            <a:chExt cx="6647815" cy="5727700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05155" y="3197349"/>
              <a:ext cx="6647687" cy="5727196"/>
            </a:xfrm>
            <a:prstGeom prst="rect">
              <a:avLst/>
            </a:prstGeom>
          </p:spPr>
        </p:pic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42849" y="3216389"/>
              <a:ext cx="6572250" cy="5650611"/>
            </a:xfrm>
            <a:prstGeom prst="rect">
              <a:avLst/>
            </a:prstGeom>
          </p:spPr>
        </p:pic>
        <p:sp>
          <p:nvSpPr>
            <p:cNvPr id="5" name="object 5"/>
            <p:cNvSpPr/>
            <p:nvPr/>
          </p:nvSpPr>
          <p:spPr>
            <a:xfrm>
              <a:off x="142849" y="3216389"/>
              <a:ext cx="6572250" cy="5650865"/>
            </a:xfrm>
            <a:custGeom>
              <a:avLst/>
              <a:gdLst/>
              <a:ahLst/>
              <a:cxnLst/>
              <a:rect l="l" t="t" r="r" b="b"/>
              <a:pathLst>
                <a:path w="6572250" h="5650865">
                  <a:moveTo>
                    <a:pt x="0" y="5650611"/>
                  </a:moveTo>
                  <a:lnTo>
                    <a:pt x="6572250" y="5650611"/>
                  </a:lnTo>
                  <a:lnTo>
                    <a:pt x="6572250" y="0"/>
                  </a:lnTo>
                  <a:lnTo>
                    <a:pt x="0" y="0"/>
                  </a:lnTo>
                  <a:lnTo>
                    <a:pt x="0" y="5650611"/>
                  </a:lnTo>
                  <a:close/>
                </a:path>
              </a:pathLst>
            </a:custGeom>
            <a:ln w="9525">
              <a:solidFill>
                <a:srgbClr val="55CE7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" name="object 6"/>
          <p:cNvGrpSpPr/>
          <p:nvPr/>
        </p:nvGrpSpPr>
        <p:grpSpPr>
          <a:xfrm>
            <a:off x="105155" y="124968"/>
            <a:ext cx="6647815" cy="1193800"/>
            <a:chOff x="105155" y="124968"/>
            <a:chExt cx="6647815" cy="1193800"/>
          </a:xfrm>
        </p:grpSpPr>
        <p:pic>
          <p:nvPicPr>
            <p:cNvPr id="7" name="object 7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05155" y="124968"/>
              <a:ext cx="6647687" cy="1193291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142849" y="142875"/>
              <a:ext cx="6572275" cy="1116710"/>
            </a:xfrm>
            <a:prstGeom prst="rect">
              <a:avLst/>
            </a:prstGeom>
          </p:spPr>
        </p:pic>
        <p:sp>
          <p:nvSpPr>
            <p:cNvPr id="9" name="object 9"/>
            <p:cNvSpPr/>
            <p:nvPr/>
          </p:nvSpPr>
          <p:spPr>
            <a:xfrm>
              <a:off x="142849" y="142875"/>
              <a:ext cx="6572884" cy="1116965"/>
            </a:xfrm>
            <a:custGeom>
              <a:avLst/>
              <a:gdLst/>
              <a:ahLst/>
              <a:cxnLst/>
              <a:rect l="l" t="t" r="r" b="b"/>
              <a:pathLst>
                <a:path w="6572884" h="1116965">
                  <a:moveTo>
                    <a:pt x="0" y="186181"/>
                  </a:moveTo>
                  <a:lnTo>
                    <a:pt x="6649" y="136671"/>
                  </a:lnTo>
                  <a:lnTo>
                    <a:pt x="25413" y="92192"/>
                  </a:lnTo>
                  <a:lnTo>
                    <a:pt x="54517" y="54514"/>
                  </a:lnTo>
                  <a:lnTo>
                    <a:pt x="92188" y="25409"/>
                  </a:lnTo>
                  <a:lnTo>
                    <a:pt x="136651" y="6647"/>
                  </a:lnTo>
                  <a:lnTo>
                    <a:pt x="186131" y="0"/>
                  </a:lnTo>
                  <a:lnTo>
                    <a:pt x="6386093" y="0"/>
                  </a:lnTo>
                  <a:lnTo>
                    <a:pt x="6435603" y="6647"/>
                  </a:lnTo>
                  <a:lnTo>
                    <a:pt x="6480082" y="25409"/>
                  </a:lnTo>
                  <a:lnTo>
                    <a:pt x="6517760" y="54514"/>
                  </a:lnTo>
                  <a:lnTo>
                    <a:pt x="6546865" y="92192"/>
                  </a:lnTo>
                  <a:lnTo>
                    <a:pt x="6565627" y="136671"/>
                  </a:lnTo>
                  <a:lnTo>
                    <a:pt x="6572275" y="186181"/>
                  </a:lnTo>
                  <a:lnTo>
                    <a:pt x="6572275" y="930655"/>
                  </a:lnTo>
                  <a:lnTo>
                    <a:pt x="6565627" y="980112"/>
                  </a:lnTo>
                  <a:lnTo>
                    <a:pt x="6546865" y="1024556"/>
                  </a:lnTo>
                  <a:lnTo>
                    <a:pt x="6517760" y="1062212"/>
                  </a:lnTo>
                  <a:lnTo>
                    <a:pt x="6480082" y="1091306"/>
                  </a:lnTo>
                  <a:lnTo>
                    <a:pt x="6435603" y="1110064"/>
                  </a:lnTo>
                  <a:lnTo>
                    <a:pt x="6386093" y="1116710"/>
                  </a:lnTo>
                  <a:lnTo>
                    <a:pt x="186131" y="1116710"/>
                  </a:lnTo>
                  <a:lnTo>
                    <a:pt x="136651" y="1110064"/>
                  </a:lnTo>
                  <a:lnTo>
                    <a:pt x="92188" y="1091306"/>
                  </a:lnTo>
                  <a:lnTo>
                    <a:pt x="54517" y="1062212"/>
                  </a:lnTo>
                  <a:lnTo>
                    <a:pt x="25413" y="1024556"/>
                  </a:lnTo>
                  <a:lnTo>
                    <a:pt x="6649" y="980112"/>
                  </a:lnTo>
                  <a:lnTo>
                    <a:pt x="0" y="930655"/>
                  </a:lnTo>
                  <a:lnTo>
                    <a:pt x="0" y="186181"/>
                  </a:lnTo>
                  <a:close/>
                </a:path>
              </a:pathLst>
            </a:custGeom>
            <a:ln w="9525">
              <a:solidFill>
                <a:srgbClr val="55CE7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10" name="object 10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318518" y="1504208"/>
            <a:ext cx="6256015" cy="678139"/>
          </a:xfrm>
          <a:prstGeom prst="rect">
            <a:avLst/>
          </a:prstGeom>
        </p:spPr>
      </p:pic>
      <p:sp>
        <p:nvSpPr>
          <p:cNvPr id="11" name="object 11"/>
          <p:cNvSpPr txBox="1"/>
          <p:nvPr/>
        </p:nvSpPr>
        <p:spPr>
          <a:xfrm>
            <a:off x="3020695" y="1360423"/>
            <a:ext cx="1322705" cy="18669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1050" b="1" dirty="0">
                <a:latin typeface="Times New Roman"/>
                <a:cs typeface="Times New Roman"/>
              </a:rPr>
              <a:t>Para</a:t>
            </a:r>
            <a:r>
              <a:rPr sz="1050" b="1" spc="-30" dirty="0">
                <a:latin typeface="Times New Roman"/>
                <a:cs typeface="Times New Roman"/>
              </a:rPr>
              <a:t> </a:t>
            </a:r>
            <a:r>
              <a:rPr sz="1050" b="1" dirty="0">
                <a:latin typeface="Times New Roman"/>
                <a:cs typeface="Times New Roman"/>
              </a:rPr>
              <a:t>citar</a:t>
            </a:r>
            <a:r>
              <a:rPr sz="1050" b="1" spc="-20" dirty="0">
                <a:latin typeface="Times New Roman"/>
                <a:cs typeface="Times New Roman"/>
              </a:rPr>
              <a:t> </a:t>
            </a:r>
            <a:r>
              <a:rPr sz="1050" b="1" dirty="0">
                <a:latin typeface="Times New Roman"/>
                <a:cs typeface="Times New Roman"/>
              </a:rPr>
              <a:t>este</a:t>
            </a:r>
            <a:r>
              <a:rPr sz="1050" b="1" spc="-20" dirty="0">
                <a:latin typeface="Times New Roman"/>
                <a:cs typeface="Times New Roman"/>
              </a:rPr>
              <a:t> </a:t>
            </a:r>
            <a:r>
              <a:rPr sz="1050" b="1" spc="-10" dirty="0">
                <a:latin typeface="Times New Roman"/>
                <a:cs typeface="Times New Roman"/>
              </a:rPr>
              <a:t>artículo</a:t>
            </a:r>
            <a:endParaRPr sz="1050">
              <a:latin typeface="Times New Roman"/>
              <a:cs typeface="Times New Roman"/>
            </a:endParaRPr>
          </a:p>
        </p:txBody>
      </p:sp>
      <p:grpSp>
        <p:nvGrpSpPr>
          <p:cNvPr id="12" name="object 12"/>
          <p:cNvGrpSpPr/>
          <p:nvPr/>
        </p:nvGrpSpPr>
        <p:grpSpPr>
          <a:xfrm>
            <a:off x="96011" y="115823"/>
            <a:ext cx="6666230" cy="1463040"/>
            <a:chOff x="96011" y="115823"/>
            <a:chExt cx="6666230" cy="1463040"/>
          </a:xfrm>
        </p:grpSpPr>
        <p:pic>
          <p:nvPicPr>
            <p:cNvPr id="13" name="object 13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96011" y="115823"/>
              <a:ext cx="6665976" cy="1452372"/>
            </a:xfrm>
            <a:prstGeom prst="rect">
              <a:avLst/>
            </a:prstGeom>
          </p:spPr>
        </p:pic>
        <p:pic>
          <p:nvPicPr>
            <p:cNvPr id="14" name="object 14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142849" y="142875"/>
              <a:ext cx="6572275" cy="1358646"/>
            </a:xfrm>
            <a:prstGeom prst="rect">
              <a:avLst/>
            </a:prstGeom>
          </p:spPr>
        </p:pic>
        <p:sp>
          <p:nvSpPr>
            <p:cNvPr id="15" name="object 15"/>
            <p:cNvSpPr/>
            <p:nvPr/>
          </p:nvSpPr>
          <p:spPr>
            <a:xfrm>
              <a:off x="142849" y="142875"/>
              <a:ext cx="6572884" cy="1358900"/>
            </a:xfrm>
            <a:custGeom>
              <a:avLst/>
              <a:gdLst/>
              <a:ahLst/>
              <a:cxnLst/>
              <a:rect l="l" t="t" r="r" b="b"/>
              <a:pathLst>
                <a:path w="6572884" h="1358900">
                  <a:moveTo>
                    <a:pt x="0" y="226441"/>
                  </a:moveTo>
                  <a:lnTo>
                    <a:pt x="4600" y="180795"/>
                  </a:lnTo>
                  <a:lnTo>
                    <a:pt x="17795" y="138285"/>
                  </a:lnTo>
                  <a:lnTo>
                    <a:pt x="38673" y="99820"/>
                  </a:lnTo>
                  <a:lnTo>
                    <a:pt x="66324" y="66309"/>
                  </a:lnTo>
                  <a:lnTo>
                    <a:pt x="99837" y="38663"/>
                  </a:lnTo>
                  <a:lnTo>
                    <a:pt x="138301" y="17789"/>
                  </a:lnTo>
                  <a:lnTo>
                    <a:pt x="180806" y="4599"/>
                  </a:lnTo>
                  <a:lnTo>
                    <a:pt x="226440" y="0"/>
                  </a:lnTo>
                  <a:lnTo>
                    <a:pt x="6345834" y="0"/>
                  </a:lnTo>
                  <a:lnTo>
                    <a:pt x="6391480" y="4599"/>
                  </a:lnTo>
                  <a:lnTo>
                    <a:pt x="6433990" y="17789"/>
                  </a:lnTo>
                  <a:lnTo>
                    <a:pt x="6472455" y="38663"/>
                  </a:lnTo>
                  <a:lnTo>
                    <a:pt x="6505965" y="66309"/>
                  </a:lnTo>
                  <a:lnTo>
                    <a:pt x="6533612" y="99820"/>
                  </a:lnTo>
                  <a:lnTo>
                    <a:pt x="6554485" y="138285"/>
                  </a:lnTo>
                  <a:lnTo>
                    <a:pt x="6567676" y="180795"/>
                  </a:lnTo>
                  <a:lnTo>
                    <a:pt x="6572275" y="226441"/>
                  </a:lnTo>
                  <a:lnTo>
                    <a:pt x="6572275" y="1132204"/>
                  </a:lnTo>
                  <a:lnTo>
                    <a:pt x="6567676" y="1177850"/>
                  </a:lnTo>
                  <a:lnTo>
                    <a:pt x="6554485" y="1220360"/>
                  </a:lnTo>
                  <a:lnTo>
                    <a:pt x="6533612" y="1258825"/>
                  </a:lnTo>
                  <a:lnTo>
                    <a:pt x="6505965" y="1292336"/>
                  </a:lnTo>
                  <a:lnTo>
                    <a:pt x="6472455" y="1319982"/>
                  </a:lnTo>
                  <a:lnTo>
                    <a:pt x="6433990" y="1340856"/>
                  </a:lnTo>
                  <a:lnTo>
                    <a:pt x="6391480" y="1354046"/>
                  </a:lnTo>
                  <a:lnTo>
                    <a:pt x="6345834" y="1358646"/>
                  </a:lnTo>
                  <a:lnTo>
                    <a:pt x="226440" y="1358646"/>
                  </a:lnTo>
                  <a:lnTo>
                    <a:pt x="180806" y="1354046"/>
                  </a:lnTo>
                  <a:lnTo>
                    <a:pt x="138301" y="1340856"/>
                  </a:lnTo>
                  <a:lnTo>
                    <a:pt x="99837" y="1319982"/>
                  </a:lnTo>
                  <a:lnTo>
                    <a:pt x="66324" y="1292336"/>
                  </a:lnTo>
                  <a:lnTo>
                    <a:pt x="38673" y="1258825"/>
                  </a:lnTo>
                  <a:lnTo>
                    <a:pt x="17795" y="1220360"/>
                  </a:lnTo>
                  <a:lnTo>
                    <a:pt x="4600" y="1177850"/>
                  </a:lnTo>
                  <a:lnTo>
                    <a:pt x="0" y="1132204"/>
                  </a:lnTo>
                  <a:lnTo>
                    <a:pt x="0" y="226441"/>
                  </a:lnTo>
                  <a:close/>
                </a:path>
              </a:pathLst>
            </a:custGeom>
            <a:ln w="9525">
              <a:solidFill>
                <a:srgbClr val="55CE7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6" name="object 16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2500248" y="305930"/>
              <a:ext cx="1714500" cy="733945"/>
            </a:xfrm>
            <a:prstGeom prst="rect">
              <a:avLst/>
            </a:prstGeom>
          </p:spPr>
        </p:pic>
        <p:pic>
          <p:nvPicPr>
            <p:cNvPr id="17" name="object 17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2738628" y="1024127"/>
              <a:ext cx="1897379" cy="371855"/>
            </a:xfrm>
            <a:prstGeom prst="rect">
              <a:avLst/>
            </a:prstGeom>
          </p:spPr>
        </p:pic>
        <p:pic>
          <p:nvPicPr>
            <p:cNvPr id="18" name="object 18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4401311" y="1024127"/>
              <a:ext cx="1577339" cy="371855"/>
            </a:xfrm>
            <a:prstGeom prst="rect">
              <a:avLst/>
            </a:prstGeom>
          </p:spPr>
        </p:pic>
        <p:pic>
          <p:nvPicPr>
            <p:cNvPr id="19" name="object 19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3169919" y="1207007"/>
              <a:ext cx="1546859" cy="371855"/>
            </a:xfrm>
            <a:prstGeom prst="rect">
              <a:avLst/>
            </a:prstGeom>
          </p:spPr>
        </p:pic>
        <p:pic>
          <p:nvPicPr>
            <p:cNvPr id="20" name="object 20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4482083" y="1207007"/>
              <a:ext cx="284988" cy="371855"/>
            </a:xfrm>
            <a:prstGeom prst="rect">
              <a:avLst/>
            </a:prstGeom>
          </p:spPr>
        </p:pic>
        <p:pic>
          <p:nvPicPr>
            <p:cNvPr id="21" name="object 21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4572000" y="1207007"/>
              <a:ext cx="1013460" cy="371855"/>
            </a:xfrm>
            <a:prstGeom prst="rect">
              <a:avLst/>
            </a:prstGeom>
          </p:spPr>
        </p:pic>
      </p:grpSp>
      <p:sp>
        <p:nvSpPr>
          <p:cNvPr id="22" name="object 22"/>
          <p:cNvSpPr txBox="1"/>
          <p:nvPr/>
        </p:nvSpPr>
        <p:spPr>
          <a:xfrm>
            <a:off x="2842005" y="1068451"/>
            <a:ext cx="3029585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Arial"/>
                <a:cs typeface="Arial"/>
              </a:rPr>
              <a:t>6ta.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Edición</a:t>
            </a:r>
            <a:r>
              <a:rPr sz="1200" b="1" spc="-10" dirty="0">
                <a:latin typeface="Arial"/>
                <a:cs typeface="Arial"/>
              </a:rPr>
              <a:t> Volumen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I</a:t>
            </a:r>
            <a:r>
              <a:rPr sz="1200" b="1" spc="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Enero</a:t>
            </a:r>
            <a:r>
              <a:rPr sz="1200" b="1" spc="-3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a</a:t>
            </a:r>
            <a:r>
              <a:rPr sz="1200" b="1" spc="-2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Julio</a:t>
            </a:r>
            <a:r>
              <a:rPr sz="1200" b="1" spc="-5" dirty="0">
                <a:latin typeface="Arial"/>
                <a:cs typeface="Arial"/>
              </a:rPr>
              <a:t> </a:t>
            </a:r>
            <a:r>
              <a:rPr sz="1200" b="1" spc="-20" dirty="0">
                <a:latin typeface="Arial"/>
                <a:cs typeface="Arial"/>
              </a:rPr>
              <a:t>2021</a:t>
            </a:r>
            <a:endParaRPr sz="1200">
              <a:latin typeface="Arial"/>
              <a:cs typeface="Arial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3273297" y="1251331"/>
            <a:ext cx="216789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Arial"/>
                <a:cs typeface="Arial"/>
              </a:rPr>
              <a:t>Revista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Semestral-</a:t>
            </a:r>
            <a:r>
              <a:rPr sz="1200" b="1" spc="-40" dirty="0">
                <a:latin typeface="Arial"/>
                <a:cs typeface="Arial"/>
              </a:rPr>
              <a:t> </a:t>
            </a:r>
            <a:r>
              <a:rPr sz="1200" b="1" spc="-10" dirty="0">
                <a:latin typeface="Arial"/>
                <a:cs typeface="Arial"/>
              </a:rPr>
              <a:t>Venezuela</a:t>
            </a:r>
            <a:endParaRPr sz="1200">
              <a:latin typeface="Arial"/>
              <a:cs typeface="Arial"/>
            </a:endParaRPr>
          </a:p>
        </p:txBody>
      </p:sp>
      <p:grpSp>
        <p:nvGrpSpPr>
          <p:cNvPr id="24" name="object 24"/>
          <p:cNvGrpSpPr/>
          <p:nvPr/>
        </p:nvGrpSpPr>
        <p:grpSpPr>
          <a:xfrm>
            <a:off x="324611" y="234695"/>
            <a:ext cx="6212205" cy="1918335"/>
            <a:chOff x="324611" y="234695"/>
            <a:chExt cx="6212205" cy="1918335"/>
          </a:xfrm>
        </p:grpSpPr>
        <p:pic>
          <p:nvPicPr>
            <p:cNvPr id="25" name="object 25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324611" y="234695"/>
              <a:ext cx="1719072" cy="1341120"/>
            </a:xfrm>
            <a:prstGeom prst="rect">
              <a:avLst/>
            </a:prstGeom>
          </p:spPr>
        </p:pic>
        <p:sp>
          <p:nvSpPr>
            <p:cNvPr id="26" name="object 26"/>
            <p:cNvSpPr/>
            <p:nvPr/>
          </p:nvSpPr>
          <p:spPr>
            <a:xfrm>
              <a:off x="333628" y="1522095"/>
              <a:ext cx="6203315" cy="631190"/>
            </a:xfrm>
            <a:custGeom>
              <a:avLst/>
              <a:gdLst/>
              <a:ahLst/>
              <a:cxnLst/>
              <a:rect l="l" t="t" r="r" b="b"/>
              <a:pathLst>
                <a:path w="6203315" h="631189">
                  <a:moveTo>
                    <a:pt x="6202934" y="0"/>
                  </a:moveTo>
                  <a:lnTo>
                    <a:pt x="0" y="0"/>
                  </a:lnTo>
                  <a:lnTo>
                    <a:pt x="0" y="630935"/>
                  </a:lnTo>
                  <a:lnTo>
                    <a:pt x="6202934" y="630935"/>
                  </a:lnTo>
                  <a:lnTo>
                    <a:pt x="620293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7" name="object 27"/>
          <p:cNvSpPr txBox="1"/>
          <p:nvPr/>
        </p:nvSpPr>
        <p:spPr>
          <a:xfrm>
            <a:off x="330581" y="1522094"/>
            <a:ext cx="6203315" cy="572593"/>
          </a:xfrm>
          <a:prstGeom prst="rect">
            <a:avLst/>
          </a:prstGeom>
          <a:ln w="25400">
            <a:solidFill>
              <a:srgbClr val="5BD078"/>
            </a:solidFill>
          </a:ln>
        </p:spPr>
        <p:txBody>
          <a:bodyPr vert="horz" wrap="square" lIns="0" tIns="41275" rIns="0" bIns="0" rtlCol="0">
            <a:spAutoFit/>
          </a:bodyPr>
          <a:lstStyle/>
          <a:p>
            <a:pPr marL="5715" algn="ctr">
              <a:lnSpc>
                <a:spcPct val="100000"/>
              </a:lnSpc>
              <a:spcBef>
                <a:spcPts val="325"/>
              </a:spcBef>
            </a:pPr>
            <a:r>
              <a:rPr sz="1200" b="1" dirty="0">
                <a:latin typeface="Times New Roman"/>
                <a:cs typeface="Times New Roman"/>
              </a:rPr>
              <a:t>MSc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César</a:t>
            </a:r>
            <a:r>
              <a:rPr sz="1200" b="1" spc="-50" dirty="0">
                <a:latin typeface="Times New Roman"/>
                <a:cs typeface="Times New Roman"/>
              </a:rPr>
              <a:t> </a:t>
            </a:r>
            <a:r>
              <a:rPr sz="1200" b="1" spc="-20" dirty="0">
                <a:latin typeface="Times New Roman"/>
                <a:cs typeface="Times New Roman"/>
              </a:rPr>
              <a:t>Pérez</a:t>
            </a:r>
            <a:endParaRPr sz="1200" dirty="0">
              <a:latin typeface="Times New Roman"/>
              <a:cs typeface="Times New Roman"/>
            </a:endParaRPr>
          </a:p>
          <a:p>
            <a:pPr marL="6985" algn="ctr">
              <a:lnSpc>
                <a:spcPts val="1320"/>
              </a:lnSpc>
              <a:spcBef>
                <a:spcPts val="5"/>
              </a:spcBef>
            </a:pPr>
            <a:r>
              <a:rPr sz="1100" dirty="0">
                <a:latin typeface="Times New Roman"/>
                <a:cs typeface="Times New Roman"/>
              </a:rPr>
              <a:t>Universidad</a:t>
            </a:r>
            <a:r>
              <a:rPr sz="1100" spc="-4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Nacional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Experimental</a:t>
            </a:r>
            <a:r>
              <a:rPr sz="1100" spc="-5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los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Llanos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Centrales</a:t>
            </a:r>
            <a:r>
              <a:rPr sz="1100" spc="-4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Rómulo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Gallegos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(UNERG)-</a:t>
            </a:r>
            <a:r>
              <a:rPr sz="1100" spc="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Venezuela)</a:t>
            </a:r>
            <a:endParaRPr sz="1100" dirty="0">
              <a:latin typeface="Times New Roman"/>
              <a:cs typeface="Times New Roman"/>
            </a:endParaRPr>
          </a:p>
          <a:p>
            <a:pPr marL="4445" algn="ctr">
              <a:lnSpc>
                <a:spcPts val="1440"/>
              </a:lnSpc>
            </a:pPr>
            <a:r>
              <a:rPr sz="1200" b="1" dirty="0">
                <a:latin typeface="Times New Roman"/>
                <a:cs typeface="Times New Roman"/>
              </a:rPr>
              <a:t>Correo</a:t>
            </a:r>
            <a:r>
              <a:rPr sz="1200" b="1" spc="-50" dirty="0">
                <a:latin typeface="Times New Roman"/>
                <a:cs typeface="Times New Roman"/>
              </a:rPr>
              <a:t> </a:t>
            </a:r>
            <a:r>
              <a:rPr sz="1200" b="1" dirty="0">
                <a:solidFill>
                  <a:schemeClr val="tx1"/>
                </a:solidFill>
                <a:latin typeface="Times New Roman"/>
                <a:cs typeface="Times New Roman"/>
              </a:rPr>
              <a:t>Electrónico:</a:t>
            </a:r>
            <a:r>
              <a:rPr sz="1200" b="1" spc="-3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chemeClr val="tx1"/>
                </a:solidFill>
                <a:latin typeface="Times New Roman"/>
                <a:cs typeface="Times New Roman"/>
                <a:hlinkClick r:id="rId16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cepeme2009@gmail.com</a:t>
            </a:r>
            <a:endParaRPr sz="1200" dirty="0">
              <a:solidFill>
                <a:schemeClr val="tx1"/>
              </a:solidFill>
              <a:latin typeface="Times New Roman"/>
              <a:cs typeface="Times New Roman"/>
            </a:endParaRPr>
          </a:p>
        </p:txBody>
      </p:sp>
      <p:sp>
        <p:nvSpPr>
          <p:cNvPr id="28" name="object 28"/>
          <p:cNvSpPr/>
          <p:nvPr/>
        </p:nvSpPr>
        <p:spPr>
          <a:xfrm>
            <a:off x="327533" y="2153043"/>
            <a:ext cx="6203315" cy="931544"/>
          </a:xfrm>
          <a:custGeom>
            <a:avLst/>
            <a:gdLst/>
            <a:ahLst/>
            <a:cxnLst/>
            <a:rect l="l" t="t" r="r" b="b"/>
            <a:pathLst>
              <a:path w="6203315" h="931544">
                <a:moveTo>
                  <a:pt x="6202934" y="0"/>
                </a:moveTo>
                <a:lnTo>
                  <a:pt x="0" y="0"/>
                </a:lnTo>
                <a:lnTo>
                  <a:pt x="0" y="931024"/>
                </a:lnTo>
                <a:lnTo>
                  <a:pt x="6202934" y="931024"/>
                </a:lnTo>
                <a:lnTo>
                  <a:pt x="6202934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 txBox="1"/>
          <p:nvPr/>
        </p:nvSpPr>
        <p:spPr>
          <a:xfrm>
            <a:off x="330581" y="2153037"/>
            <a:ext cx="6203315" cy="931544"/>
          </a:xfrm>
          <a:prstGeom prst="rect">
            <a:avLst/>
          </a:prstGeom>
          <a:ln w="25400">
            <a:solidFill>
              <a:srgbClr val="5BD078"/>
            </a:solidFill>
          </a:ln>
        </p:spPr>
        <p:txBody>
          <a:bodyPr vert="horz" wrap="square" lIns="0" tIns="41910" rIns="0" bIns="0" rtlCol="0">
            <a:spAutoFit/>
          </a:bodyPr>
          <a:lstStyle/>
          <a:p>
            <a:pPr marL="88265" marR="85725">
              <a:lnSpc>
                <a:spcPct val="100000"/>
              </a:lnSpc>
              <a:spcBef>
                <a:spcPts val="330"/>
              </a:spcBef>
            </a:pPr>
            <a:r>
              <a:rPr sz="1100" b="1" dirty="0">
                <a:latin typeface="Times New Roman"/>
                <a:cs typeface="Times New Roman"/>
              </a:rPr>
              <a:t>Como</a:t>
            </a:r>
            <a:r>
              <a:rPr sz="1100" b="1" spc="-1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citar este artículo:</a:t>
            </a:r>
            <a:r>
              <a:rPr sz="1100" b="1" spc="-1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César</a:t>
            </a:r>
            <a:r>
              <a:rPr sz="1100" b="1" spc="-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Pérez</a:t>
            </a:r>
            <a:r>
              <a:rPr sz="1100" b="1" spc="-1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(2021),</a:t>
            </a:r>
            <a:r>
              <a:rPr sz="1100" b="1" spc="-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“</a:t>
            </a:r>
            <a:r>
              <a:rPr sz="1050" b="1" dirty="0">
                <a:latin typeface="Times New Roman"/>
                <a:cs typeface="Times New Roman"/>
              </a:rPr>
              <a:t>Evaluación</a:t>
            </a:r>
            <a:r>
              <a:rPr sz="1050" b="1" spc="-15" dirty="0">
                <a:latin typeface="Times New Roman"/>
                <a:cs typeface="Times New Roman"/>
              </a:rPr>
              <a:t> </a:t>
            </a:r>
            <a:r>
              <a:rPr sz="1050" b="1" dirty="0">
                <a:latin typeface="Times New Roman"/>
                <a:cs typeface="Times New Roman"/>
              </a:rPr>
              <a:t>de</a:t>
            </a:r>
            <a:r>
              <a:rPr sz="1050" b="1" spc="-15" dirty="0">
                <a:latin typeface="Times New Roman"/>
                <a:cs typeface="Times New Roman"/>
              </a:rPr>
              <a:t> </a:t>
            </a:r>
            <a:r>
              <a:rPr sz="1050" b="1" dirty="0">
                <a:latin typeface="Times New Roman"/>
                <a:cs typeface="Times New Roman"/>
              </a:rPr>
              <a:t>los</a:t>
            </a:r>
            <a:r>
              <a:rPr sz="1050" b="1" spc="-20" dirty="0">
                <a:latin typeface="Times New Roman"/>
                <a:cs typeface="Times New Roman"/>
              </a:rPr>
              <a:t> </a:t>
            </a:r>
            <a:r>
              <a:rPr sz="1050" b="1" dirty="0">
                <a:latin typeface="Times New Roman"/>
                <a:cs typeface="Times New Roman"/>
              </a:rPr>
              <a:t>Aprendizajes</a:t>
            </a:r>
            <a:r>
              <a:rPr sz="1050" b="1" spc="-30" dirty="0">
                <a:latin typeface="Times New Roman"/>
                <a:cs typeface="Times New Roman"/>
              </a:rPr>
              <a:t> </a:t>
            </a:r>
            <a:r>
              <a:rPr sz="1050" b="1" dirty="0">
                <a:latin typeface="Times New Roman"/>
                <a:cs typeface="Times New Roman"/>
              </a:rPr>
              <a:t>Basado</a:t>
            </a:r>
            <a:r>
              <a:rPr sz="1050" b="1" spc="-15" dirty="0">
                <a:latin typeface="Times New Roman"/>
                <a:cs typeface="Times New Roman"/>
              </a:rPr>
              <a:t> </a:t>
            </a:r>
            <a:r>
              <a:rPr sz="1050" b="1" dirty="0">
                <a:latin typeface="Times New Roman"/>
                <a:cs typeface="Times New Roman"/>
              </a:rPr>
              <a:t>en</a:t>
            </a:r>
            <a:r>
              <a:rPr sz="1050" b="1" spc="-25" dirty="0">
                <a:latin typeface="Times New Roman"/>
                <a:cs typeface="Times New Roman"/>
              </a:rPr>
              <a:t> </a:t>
            </a:r>
            <a:r>
              <a:rPr sz="1050" b="1" spc="-10" dirty="0">
                <a:latin typeface="Times New Roman"/>
                <a:cs typeface="Times New Roman"/>
              </a:rPr>
              <a:t>Competencias </a:t>
            </a:r>
            <a:r>
              <a:rPr sz="1050" b="1" dirty="0">
                <a:latin typeface="Times New Roman"/>
                <a:cs typeface="Times New Roman"/>
              </a:rPr>
              <a:t>en</a:t>
            </a:r>
            <a:r>
              <a:rPr sz="1050" b="1" spc="-25" dirty="0">
                <a:latin typeface="Times New Roman"/>
                <a:cs typeface="Times New Roman"/>
              </a:rPr>
              <a:t> </a:t>
            </a:r>
            <a:r>
              <a:rPr sz="1050" b="1" dirty="0">
                <a:latin typeface="Times New Roman"/>
                <a:cs typeface="Times New Roman"/>
              </a:rPr>
              <a:t>el</a:t>
            </a:r>
            <a:r>
              <a:rPr sz="1050" b="1" spc="-15" dirty="0">
                <a:latin typeface="Times New Roman"/>
                <a:cs typeface="Times New Roman"/>
              </a:rPr>
              <a:t> </a:t>
            </a:r>
            <a:r>
              <a:rPr sz="1050" b="1" dirty="0">
                <a:latin typeface="Times New Roman"/>
                <a:cs typeface="Times New Roman"/>
              </a:rPr>
              <a:t>Ámbito</a:t>
            </a:r>
            <a:r>
              <a:rPr sz="1050" b="1" spc="-5" dirty="0">
                <a:latin typeface="Times New Roman"/>
                <a:cs typeface="Times New Roman"/>
              </a:rPr>
              <a:t> </a:t>
            </a:r>
            <a:r>
              <a:rPr sz="1050" b="1" dirty="0">
                <a:latin typeface="Times New Roman"/>
                <a:cs typeface="Times New Roman"/>
              </a:rPr>
              <a:t>de</a:t>
            </a:r>
            <a:r>
              <a:rPr sz="1050" b="1" spc="-20" dirty="0">
                <a:latin typeface="Times New Roman"/>
                <a:cs typeface="Times New Roman"/>
              </a:rPr>
              <a:t> </a:t>
            </a:r>
            <a:r>
              <a:rPr sz="1050" b="1" dirty="0">
                <a:latin typeface="Times New Roman"/>
                <a:cs typeface="Times New Roman"/>
              </a:rPr>
              <a:t>la</a:t>
            </a:r>
            <a:r>
              <a:rPr sz="1050" b="1" spc="-5" dirty="0">
                <a:latin typeface="Times New Roman"/>
                <a:cs typeface="Times New Roman"/>
              </a:rPr>
              <a:t> </a:t>
            </a:r>
            <a:r>
              <a:rPr sz="1050" b="1" dirty="0">
                <a:latin typeface="Times New Roman"/>
                <a:cs typeface="Times New Roman"/>
              </a:rPr>
              <a:t>Educación</a:t>
            </a:r>
            <a:r>
              <a:rPr sz="1050" b="1" spc="-30" dirty="0">
                <a:latin typeface="Times New Roman"/>
                <a:cs typeface="Times New Roman"/>
              </a:rPr>
              <a:t> </a:t>
            </a:r>
            <a:r>
              <a:rPr sz="1050" b="1" dirty="0">
                <a:latin typeface="Times New Roman"/>
                <a:cs typeface="Times New Roman"/>
              </a:rPr>
              <a:t>Universitaria</a:t>
            </a:r>
            <a:r>
              <a:rPr sz="1050" b="1" spc="-35" dirty="0">
                <a:latin typeface="Times New Roman"/>
                <a:cs typeface="Times New Roman"/>
              </a:rPr>
              <a:t> </a:t>
            </a:r>
            <a:r>
              <a:rPr sz="1050" b="1" dirty="0">
                <a:latin typeface="Times New Roman"/>
                <a:cs typeface="Times New Roman"/>
              </a:rPr>
              <a:t>”</a:t>
            </a:r>
            <a:r>
              <a:rPr sz="1050" b="1" spc="-5" dirty="0">
                <a:latin typeface="Times New Roman"/>
                <a:cs typeface="Times New Roman"/>
              </a:rPr>
              <a:t> </a:t>
            </a:r>
            <a:r>
              <a:rPr sz="1050" b="1" dirty="0">
                <a:latin typeface="Times New Roman"/>
                <a:cs typeface="Times New Roman"/>
              </a:rPr>
              <a:t>I</a:t>
            </a:r>
            <a:r>
              <a:rPr sz="1050" b="1" spc="-10" dirty="0">
                <a:latin typeface="Times New Roman"/>
                <a:cs typeface="Times New Roman"/>
              </a:rPr>
              <a:t> (1-</a:t>
            </a:r>
            <a:r>
              <a:rPr sz="1050" b="1" spc="-25" dirty="0">
                <a:latin typeface="Times New Roman"/>
                <a:cs typeface="Times New Roman"/>
              </a:rPr>
              <a:t>9)</a:t>
            </a:r>
            <a:endParaRPr sz="1050">
              <a:latin typeface="Times New Roman"/>
              <a:cs typeface="Times New Roman"/>
            </a:endParaRPr>
          </a:p>
          <a:p>
            <a:pPr marL="248920" algn="ctr">
              <a:lnSpc>
                <a:spcPct val="100000"/>
              </a:lnSpc>
            </a:pPr>
            <a:r>
              <a:rPr sz="1100" b="1" dirty="0">
                <a:latin typeface="Times New Roman"/>
                <a:cs typeface="Times New Roman"/>
              </a:rPr>
              <a:t>Recibido:</a:t>
            </a:r>
            <a:r>
              <a:rPr sz="1100" b="1" spc="24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Septiembre</a:t>
            </a:r>
            <a:r>
              <a:rPr sz="1100" b="1" spc="235" dirty="0">
                <a:latin typeface="Times New Roman"/>
                <a:cs typeface="Times New Roman"/>
              </a:rPr>
              <a:t> </a:t>
            </a:r>
            <a:r>
              <a:rPr sz="1100" b="1" spc="-20" dirty="0">
                <a:latin typeface="Times New Roman"/>
                <a:cs typeface="Times New Roman"/>
              </a:rPr>
              <a:t>2020</a:t>
            </a:r>
            <a:endParaRPr sz="1100">
              <a:latin typeface="Times New Roman"/>
              <a:cs typeface="Times New Roman"/>
            </a:endParaRPr>
          </a:p>
          <a:p>
            <a:pPr marL="202565" algn="ctr">
              <a:lnSpc>
                <a:spcPct val="100000"/>
              </a:lnSpc>
              <a:tabLst>
                <a:tab pos="1495425" algn="l"/>
              </a:tabLst>
            </a:pPr>
            <a:r>
              <a:rPr sz="1100" b="1" dirty="0">
                <a:latin typeface="Times New Roman"/>
                <a:cs typeface="Times New Roman"/>
              </a:rPr>
              <a:t>Revisado:</a:t>
            </a:r>
            <a:r>
              <a:rPr sz="1100" b="1" spc="245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Octubre</a:t>
            </a:r>
            <a:r>
              <a:rPr sz="1100" b="1" dirty="0">
                <a:latin typeface="Times New Roman"/>
                <a:cs typeface="Times New Roman"/>
              </a:rPr>
              <a:t>	</a:t>
            </a:r>
            <a:r>
              <a:rPr sz="1100" b="1" spc="-20" dirty="0">
                <a:latin typeface="Times New Roman"/>
                <a:cs typeface="Times New Roman"/>
              </a:rPr>
              <a:t>2020</a:t>
            </a:r>
            <a:endParaRPr sz="1100">
              <a:latin typeface="Times New Roman"/>
              <a:cs typeface="Times New Roman"/>
            </a:endParaRPr>
          </a:p>
          <a:p>
            <a:pPr marL="201930" algn="ctr">
              <a:lnSpc>
                <a:spcPct val="100000"/>
              </a:lnSpc>
            </a:pPr>
            <a:r>
              <a:rPr sz="1100" b="1" dirty="0">
                <a:latin typeface="Times New Roman"/>
                <a:cs typeface="Times New Roman"/>
              </a:rPr>
              <a:t>Aceptado:</a:t>
            </a:r>
            <a:r>
              <a:rPr sz="1100" b="1" spc="25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Octubre</a:t>
            </a:r>
            <a:r>
              <a:rPr sz="1100" b="1" spc="235" dirty="0">
                <a:latin typeface="Times New Roman"/>
                <a:cs typeface="Times New Roman"/>
              </a:rPr>
              <a:t> </a:t>
            </a:r>
            <a:r>
              <a:rPr sz="1100" b="1" spc="-20" dirty="0">
                <a:latin typeface="Times New Roman"/>
                <a:cs typeface="Times New Roman"/>
              </a:rPr>
              <a:t>2020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30" name="object 30"/>
          <p:cNvSpPr txBox="1"/>
          <p:nvPr/>
        </p:nvSpPr>
        <p:spPr>
          <a:xfrm>
            <a:off x="204012" y="3218179"/>
            <a:ext cx="6417945" cy="537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3540" marR="408305" algn="ctr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Times New Roman"/>
                <a:cs typeface="Times New Roman"/>
              </a:rPr>
              <a:t>Evaluación</a:t>
            </a:r>
            <a:r>
              <a:rPr sz="1200" b="1" spc="-4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los</a:t>
            </a:r>
            <a:r>
              <a:rPr sz="1200" b="1" spc="-7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Aprendizajes</a:t>
            </a:r>
            <a:r>
              <a:rPr sz="1200" b="1" spc="-1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Basado</a:t>
            </a:r>
            <a:r>
              <a:rPr sz="1200" b="1" spc="-3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en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Competencias en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el</a:t>
            </a:r>
            <a:r>
              <a:rPr sz="1200" b="1" spc="-1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Ámbito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la</a:t>
            </a:r>
            <a:r>
              <a:rPr sz="1200" b="1" spc="-10" dirty="0">
                <a:latin typeface="Times New Roman"/>
                <a:cs typeface="Times New Roman"/>
              </a:rPr>
              <a:t> Educación Universitaria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0"/>
              </a:spcBef>
            </a:pPr>
            <a:endParaRPr sz="12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</a:pPr>
            <a:r>
              <a:rPr sz="1200" b="1" spc="-10" dirty="0">
                <a:latin typeface="Times New Roman"/>
                <a:cs typeface="Times New Roman"/>
              </a:rPr>
              <a:t>RESUMEN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60"/>
              </a:spcBef>
            </a:pPr>
            <a:endParaRPr sz="1200">
              <a:latin typeface="Times New Roman"/>
              <a:cs typeface="Times New Roman"/>
            </a:endParaRPr>
          </a:p>
          <a:p>
            <a:pPr marL="12700" marR="508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implementación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enfoque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competencias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enseñanza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universitaria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supone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situarla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en </a:t>
            </a:r>
            <a:r>
              <a:rPr sz="1200" dirty="0">
                <a:latin typeface="Times New Roman"/>
                <a:cs typeface="Times New Roman"/>
              </a:rPr>
              <a:t>conformidad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nuevas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necesidades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demandas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derivan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sociedad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información. </a:t>
            </a:r>
            <a:r>
              <a:rPr sz="1200" dirty="0">
                <a:latin typeface="Times New Roman"/>
                <a:cs typeface="Times New Roman"/>
              </a:rPr>
              <a:t>Sobre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base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esta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premisa,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realizó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este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trabajo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cual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tuvo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propósitos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fundamentales: </a:t>
            </a:r>
            <a:r>
              <a:rPr sz="1200" dirty="0">
                <a:latin typeface="Times New Roman"/>
                <a:cs typeface="Times New Roman"/>
              </a:rPr>
              <a:t>Discutir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constructos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teóricos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referenciales,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término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competencia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ámbito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Educación </a:t>
            </a:r>
            <a:r>
              <a:rPr sz="1200" dirty="0">
                <a:latin typeface="Times New Roman"/>
                <a:cs typeface="Times New Roman"/>
              </a:rPr>
              <a:t>Universitaria.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Examinar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desde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punto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vista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teórico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educación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basada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competencias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el </a:t>
            </a:r>
            <a:r>
              <a:rPr sz="1200" dirty="0">
                <a:latin typeface="Times New Roman"/>
                <a:cs typeface="Times New Roman"/>
              </a:rPr>
              <a:t>ámbito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Educación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Universitaria.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Caracterizar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evaluación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aprendizajes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marco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educación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universitaria.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Analizar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evaluación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aprendizajes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basado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competencias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como </a:t>
            </a:r>
            <a:r>
              <a:rPr sz="1200" dirty="0">
                <a:latin typeface="Times New Roman"/>
                <a:cs typeface="Times New Roman"/>
              </a:rPr>
              <a:t>elemento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cardinal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enseñanza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universitaria.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Desde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punto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vista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metodológico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trabajo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enmarco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diseño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bibliográfico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modalidad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monográfica de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tipo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documental.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método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utilizado </a:t>
            </a:r>
            <a:r>
              <a:rPr sz="1200" dirty="0">
                <a:latin typeface="Times New Roman"/>
                <a:cs typeface="Times New Roman"/>
              </a:rPr>
              <a:t>fue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analítico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deductivo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 entre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técnicas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análisis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usadas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están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análisis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contenido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 </a:t>
            </a:r>
            <a:r>
              <a:rPr sz="1200" spc="-10" dirty="0">
                <a:latin typeface="Times New Roman"/>
                <a:cs typeface="Times New Roman"/>
              </a:rPr>
              <a:t>análisis </a:t>
            </a:r>
            <a:r>
              <a:rPr sz="1200" dirty="0">
                <a:latin typeface="Times New Roman"/>
                <a:cs typeface="Times New Roman"/>
              </a:rPr>
              <a:t>crítico.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colofón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tiene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elemento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cardinal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educación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universitaria,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pues,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permite </a:t>
            </a:r>
            <a:r>
              <a:rPr sz="1200" dirty="0">
                <a:latin typeface="Times New Roman"/>
                <a:cs typeface="Times New Roman"/>
              </a:rPr>
              <a:t>interrelacionar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objetivos,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contenidos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han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seleccionado,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organizado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planificado,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resultados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 </a:t>
            </a:r>
            <a:r>
              <a:rPr sz="1200" dirty="0">
                <a:latin typeface="Times New Roman"/>
                <a:cs typeface="Times New Roman"/>
              </a:rPr>
              <a:t>aprendizaje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esperados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acordes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perfil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profesional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estrategias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evaluación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manera </a:t>
            </a:r>
            <a:r>
              <a:rPr sz="1200" dirty="0">
                <a:latin typeface="Times New Roman"/>
                <a:cs typeface="Times New Roman"/>
              </a:rPr>
              <a:t>integrada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procesos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aprendizaje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enseñanza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desde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visión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global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interrelacionada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los </a:t>
            </a:r>
            <a:r>
              <a:rPr sz="1200" dirty="0">
                <a:latin typeface="Times New Roman"/>
                <a:cs typeface="Times New Roman"/>
              </a:rPr>
              <a:t>diferentes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elementos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currículo.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Entre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reflexiones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destaca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universidad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debe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promover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formación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docentes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universitarios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evaluación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basada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competencias,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partir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modelos </a:t>
            </a:r>
            <a:r>
              <a:rPr sz="1200" dirty="0">
                <a:latin typeface="Times New Roman"/>
                <a:cs typeface="Times New Roman"/>
              </a:rPr>
              <a:t>educativos</a:t>
            </a:r>
            <a:r>
              <a:rPr sz="1200" spc="40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humanistas,</a:t>
            </a:r>
            <a:r>
              <a:rPr sz="1200" spc="4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dialógicos,</a:t>
            </a:r>
            <a:r>
              <a:rPr sz="1200" spc="40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flexibles</a:t>
            </a:r>
            <a:r>
              <a:rPr sz="1200" spc="4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3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permanentes,</a:t>
            </a:r>
            <a:r>
              <a:rPr sz="1200" spc="4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dentro</a:t>
            </a:r>
            <a:r>
              <a:rPr sz="1200" spc="4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4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4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marco</a:t>
            </a:r>
            <a:r>
              <a:rPr sz="1200" spc="4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organizativo</a:t>
            </a:r>
            <a:r>
              <a:rPr sz="1200" spc="415" dirty="0">
                <a:latin typeface="Times New Roman"/>
                <a:cs typeface="Times New Roman"/>
              </a:rPr>
              <a:t> </a:t>
            </a:r>
            <a:r>
              <a:rPr sz="1200" spc="-50" dirty="0">
                <a:latin typeface="Times New Roman"/>
                <a:cs typeface="Times New Roman"/>
              </a:rPr>
              <a:t>y </a:t>
            </a:r>
            <a:r>
              <a:rPr sz="1200" dirty="0">
                <a:latin typeface="Times New Roman"/>
                <a:cs typeface="Times New Roman"/>
              </a:rPr>
              <a:t>conceptual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responda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expectativas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cambiantes de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sociedad </a:t>
            </a:r>
            <a:r>
              <a:rPr sz="1200" spc="-10" dirty="0">
                <a:latin typeface="Times New Roman"/>
                <a:cs typeface="Times New Roman"/>
              </a:rPr>
              <a:t>compleja.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65"/>
              </a:spcBef>
            </a:pPr>
            <a:endParaRPr sz="1200">
              <a:latin typeface="Times New Roman"/>
              <a:cs typeface="Times New Roman"/>
            </a:endParaRPr>
          </a:p>
          <a:p>
            <a:pPr marL="12700" algn="just">
              <a:lnSpc>
                <a:spcPct val="100000"/>
              </a:lnSpc>
            </a:pPr>
            <a:r>
              <a:rPr sz="1200" b="1" dirty="0">
                <a:latin typeface="Times New Roman"/>
                <a:cs typeface="Times New Roman"/>
              </a:rPr>
              <a:t>Descriptores:</a:t>
            </a:r>
            <a:r>
              <a:rPr sz="1200" b="1" spc="-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Competencia,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Educación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basada</a:t>
            </a:r>
            <a:r>
              <a:rPr sz="1200" spc="-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-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competencia,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Evaluación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basada</a:t>
            </a:r>
            <a:r>
              <a:rPr sz="1200" spc="-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-5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competencias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60"/>
              </a:spcBef>
            </a:pPr>
            <a:endParaRPr sz="1200">
              <a:latin typeface="Times New Roman"/>
              <a:cs typeface="Times New Roman"/>
            </a:endParaRPr>
          </a:p>
          <a:p>
            <a:pPr marL="12700" marR="6350" algn="just">
              <a:lnSpc>
                <a:spcPct val="100000"/>
              </a:lnSpc>
            </a:pPr>
            <a:r>
              <a:rPr sz="1200" b="1" dirty="0">
                <a:latin typeface="Times New Roman"/>
                <a:cs typeface="Times New Roman"/>
              </a:rPr>
              <a:t>Reseña</a:t>
            </a:r>
            <a:r>
              <a:rPr sz="1200" b="1" spc="4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Biográfica:</a:t>
            </a:r>
            <a:r>
              <a:rPr sz="1200" b="1" spc="4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Profesor</a:t>
            </a:r>
            <a:r>
              <a:rPr sz="1200" spc="40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Ordinario,</a:t>
            </a:r>
            <a:r>
              <a:rPr sz="1200" spc="4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categoría</a:t>
            </a:r>
            <a:r>
              <a:rPr sz="1200" spc="40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Agregado.</a:t>
            </a:r>
            <a:r>
              <a:rPr sz="1200" spc="40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Área</a:t>
            </a:r>
            <a:r>
              <a:rPr sz="1200" spc="43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Ingeniería</a:t>
            </a:r>
            <a:r>
              <a:rPr sz="1200" spc="4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4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Sistema</a:t>
            </a:r>
            <a:r>
              <a:rPr sz="1200" spc="40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409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Universidad</a:t>
            </a:r>
            <a:r>
              <a:rPr sz="1200" spc="45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Rómulo</a:t>
            </a:r>
            <a:r>
              <a:rPr sz="1200" spc="45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Gallegos.</a:t>
            </a:r>
            <a:r>
              <a:rPr sz="1200" spc="4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Profesor</a:t>
            </a:r>
            <a:r>
              <a:rPr sz="1200" spc="4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Integral,</a:t>
            </a:r>
            <a:r>
              <a:rPr sz="1200" spc="4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mención</a:t>
            </a:r>
            <a:r>
              <a:rPr sz="1200" spc="45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Matemática.</a:t>
            </a:r>
            <a:r>
              <a:rPr sz="1200" spc="4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Magister</a:t>
            </a:r>
            <a:r>
              <a:rPr sz="1200" spc="4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47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educación, </a:t>
            </a:r>
            <a:r>
              <a:rPr sz="1200" dirty="0">
                <a:latin typeface="Times New Roman"/>
                <a:cs typeface="Times New Roman"/>
              </a:rPr>
              <a:t>mención</a:t>
            </a:r>
            <a:r>
              <a:rPr sz="1200" spc="-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Investigación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Educativa.</a:t>
            </a:r>
            <a:endParaRPr sz="1200">
              <a:latin typeface="Times New Roman"/>
              <a:cs typeface="Times New Roman"/>
            </a:endParaRPr>
          </a:p>
        </p:txBody>
      </p:sp>
      <p:pic>
        <p:nvPicPr>
          <p:cNvPr id="31" name="object 31"/>
          <p:cNvPicPr/>
          <p:nvPr/>
        </p:nvPicPr>
        <p:blipFill>
          <a:blip r:embed="rId17" cstate="print"/>
          <a:stretch>
            <a:fillRect/>
          </a:stretch>
        </p:blipFill>
        <p:spPr>
          <a:xfrm>
            <a:off x="4725161" y="164274"/>
            <a:ext cx="1805305" cy="893889"/>
          </a:xfrm>
          <a:prstGeom prst="rect">
            <a:avLst/>
          </a:prstGeom>
        </p:spPr>
      </p:pic>
      <p:sp>
        <p:nvSpPr>
          <p:cNvPr id="32" name="object 32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46363" rIns="0" bIns="0" rtlCol="0">
            <a:spAutoFit/>
          </a:bodyPr>
          <a:lstStyle/>
          <a:p>
            <a:pPr marL="45720">
              <a:lnSpc>
                <a:spcPts val="1410"/>
              </a:lnSpc>
            </a:pPr>
            <a:fld id="{81D60167-4931-47E6-BA6A-407CBD079E47}" type="slidenum">
              <a:rPr spc="-25" dirty="0"/>
              <a:t>203</a:t>
            </a:fld>
            <a:endParaRPr spc="-25" dirty="0"/>
          </a:p>
        </p:txBody>
      </p:sp>
      <p:grpSp>
        <p:nvGrpSpPr>
          <p:cNvPr id="33" name="Grupo 32">
            <a:extLst>
              <a:ext uri="{FF2B5EF4-FFF2-40B4-BE49-F238E27FC236}">
                <a16:creationId xmlns:a16="http://schemas.microsoft.com/office/drawing/2014/main" id="{04E8F00A-D69B-2090-5052-60AB8E112EFA}"/>
              </a:ext>
            </a:extLst>
          </p:cNvPr>
          <p:cNvGrpSpPr/>
          <p:nvPr/>
        </p:nvGrpSpPr>
        <p:grpSpPr>
          <a:xfrm>
            <a:off x="117348" y="98932"/>
            <a:ext cx="6665976" cy="1452626"/>
            <a:chOff x="470065" y="1951410"/>
            <a:chExt cx="6665976" cy="1452626"/>
          </a:xfrm>
        </p:grpSpPr>
        <p:grpSp>
          <p:nvGrpSpPr>
            <p:cNvPr id="34" name="object 12">
              <a:extLst>
                <a:ext uri="{FF2B5EF4-FFF2-40B4-BE49-F238E27FC236}">
                  <a16:creationId xmlns:a16="http://schemas.microsoft.com/office/drawing/2014/main" id="{3797A338-5B01-2AF8-0E34-B3C1349A8DA1}"/>
                </a:ext>
              </a:extLst>
            </p:cNvPr>
            <p:cNvGrpSpPr/>
            <p:nvPr/>
          </p:nvGrpSpPr>
          <p:grpSpPr>
            <a:xfrm>
              <a:off x="470065" y="1951664"/>
              <a:ext cx="6665976" cy="1452372"/>
              <a:chOff x="96011" y="115823"/>
              <a:chExt cx="6665976" cy="1452372"/>
            </a:xfrm>
          </p:grpSpPr>
          <p:pic>
            <p:nvPicPr>
              <p:cNvPr id="38" name="object 13">
                <a:extLst>
                  <a:ext uri="{FF2B5EF4-FFF2-40B4-BE49-F238E27FC236}">
                    <a16:creationId xmlns:a16="http://schemas.microsoft.com/office/drawing/2014/main" id="{7F6DF1E0-65B1-9960-0026-646E16E820CE}"/>
                  </a:ext>
                </a:extLst>
              </p:cNvPr>
              <p:cNvPicPr/>
              <p:nvPr/>
            </p:nvPicPr>
            <p:blipFill>
              <a:blip r:embed="rId7" cstate="print"/>
              <a:stretch>
                <a:fillRect/>
              </a:stretch>
            </p:blipFill>
            <p:spPr>
              <a:xfrm>
                <a:off x="96011" y="115823"/>
                <a:ext cx="6665976" cy="1452372"/>
              </a:xfrm>
              <a:prstGeom prst="rect">
                <a:avLst/>
              </a:prstGeom>
            </p:spPr>
          </p:pic>
          <p:pic>
            <p:nvPicPr>
              <p:cNvPr id="39" name="object 14">
                <a:extLst>
                  <a:ext uri="{FF2B5EF4-FFF2-40B4-BE49-F238E27FC236}">
                    <a16:creationId xmlns:a16="http://schemas.microsoft.com/office/drawing/2014/main" id="{2F37352B-5F2E-1820-7BBC-81B48E555DEE}"/>
                  </a:ext>
                </a:extLst>
              </p:cNvPr>
              <p:cNvPicPr/>
              <p:nvPr/>
            </p:nvPicPr>
            <p:blipFill>
              <a:blip r:embed="rId8" cstate="print"/>
              <a:stretch>
                <a:fillRect/>
              </a:stretch>
            </p:blipFill>
            <p:spPr>
              <a:xfrm>
                <a:off x="142849" y="142875"/>
                <a:ext cx="6572275" cy="1358646"/>
              </a:xfrm>
              <a:prstGeom prst="rect">
                <a:avLst/>
              </a:prstGeom>
            </p:spPr>
          </p:pic>
          <p:sp>
            <p:nvSpPr>
              <p:cNvPr id="40" name="object 15">
                <a:extLst>
                  <a:ext uri="{FF2B5EF4-FFF2-40B4-BE49-F238E27FC236}">
                    <a16:creationId xmlns:a16="http://schemas.microsoft.com/office/drawing/2014/main" id="{3D356C27-E017-5D28-E18D-07007AA4052A}"/>
                  </a:ext>
                </a:extLst>
              </p:cNvPr>
              <p:cNvSpPr/>
              <p:nvPr/>
            </p:nvSpPr>
            <p:spPr>
              <a:xfrm>
                <a:off x="142849" y="142875"/>
                <a:ext cx="6572884" cy="1358900"/>
              </a:xfrm>
              <a:custGeom>
                <a:avLst/>
                <a:gdLst/>
                <a:ahLst/>
                <a:cxnLst/>
                <a:rect l="l" t="t" r="r" b="b"/>
                <a:pathLst>
                  <a:path w="6572884" h="1358900">
                    <a:moveTo>
                      <a:pt x="0" y="226441"/>
                    </a:moveTo>
                    <a:lnTo>
                      <a:pt x="4600" y="180795"/>
                    </a:lnTo>
                    <a:lnTo>
                      <a:pt x="17795" y="138285"/>
                    </a:lnTo>
                    <a:lnTo>
                      <a:pt x="38673" y="99820"/>
                    </a:lnTo>
                    <a:lnTo>
                      <a:pt x="66324" y="66309"/>
                    </a:lnTo>
                    <a:lnTo>
                      <a:pt x="99837" y="38663"/>
                    </a:lnTo>
                    <a:lnTo>
                      <a:pt x="138301" y="17789"/>
                    </a:lnTo>
                    <a:lnTo>
                      <a:pt x="180806" y="4599"/>
                    </a:lnTo>
                    <a:lnTo>
                      <a:pt x="226440" y="0"/>
                    </a:lnTo>
                    <a:lnTo>
                      <a:pt x="6345834" y="0"/>
                    </a:lnTo>
                    <a:lnTo>
                      <a:pt x="6391480" y="4599"/>
                    </a:lnTo>
                    <a:lnTo>
                      <a:pt x="6433990" y="17789"/>
                    </a:lnTo>
                    <a:lnTo>
                      <a:pt x="6472455" y="38663"/>
                    </a:lnTo>
                    <a:lnTo>
                      <a:pt x="6505965" y="66309"/>
                    </a:lnTo>
                    <a:lnTo>
                      <a:pt x="6533612" y="99820"/>
                    </a:lnTo>
                    <a:lnTo>
                      <a:pt x="6554485" y="138285"/>
                    </a:lnTo>
                    <a:lnTo>
                      <a:pt x="6567676" y="180795"/>
                    </a:lnTo>
                    <a:lnTo>
                      <a:pt x="6572275" y="226441"/>
                    </a:lnTo>
                    <a:lnTo>
                      <a:pt x="6572275" y="1132204"/>
                    </a:lnTo>
                    <a:lnTo>
                      <a:pt x="6567676" y="1177850"/>
                    </a:lnTo>
                    <a:lnTo>
                      <a:pt x="6554485" y="1220360"/>
                    </a:lnTo>
                    <a:lnTo>
                      <a:pt x="6533612" y="1258825"/>
                    </a:lnTo>
                    <a:lnTo>
                      <a:pt x="6505965" y="1292336"/>
                    </a:lnTo>
                    <a:lnTo>
                      <a:pt x="6472455" y="1319982"/>
                    </a:lnTo>
                    <a:lnTo>
                      <a:pt x="6433990" y="1340856"/>
                    </a:lnTo>
                    <a:lnTo>
                      <a:pt x="6391480" y="1354046"/>
                    </a:lnTo>
                    <a:lnTo>
                      <a:pt x="6345834" y="1358646"/>
                    </a:lnTo>
                    <a:lnTo>
                      <a:pt x="226440" y="1358646"/>
                    </a:lnTo>
                    <a:lnTo>
                      <a:pt x="180806" y="1354046"/>
                    </a:lnTo>
                    <a:lnTo>
                      <a:pt x="138301" y="1340856"/>
                    </a:lnTo>
                    <a:lnTo>
                      <a:pt x="99837" y="1319982"/>
                    </a:lnTo>
                    <a:lnTo>
                      <a:pt x="66324" y="1292336"/>
                    </a:lnTo>
                    <a:lnTo>
                      <a:pt x="38673" y="1258825"/>
                    </a:lnTo>
                    <a:lnTo>
                      <a:pt x="17795" y="1220360"/>
                    </a:lnTo>
                    <a:lnTo>
                      <a:pt x="4600" y="1177850"/>
                    </a:lnTo>
                    <a:lnTo>
                      <a:pt x="0" y="1132204"/>
                    </a:lnTo>
                    <a:lnTo>
                      <a:pt x="0" y="226441"/>
                    </a:lnTo>
                    <a:close/>
                  </a:path>
                </a:pathLst>
              </a:custGeom>
              <a:ln w="9525">
                <a:solidFill>
                  <a:srgbClr val="55CE74"/>
                </a:solidFill>
              </a:ln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pic>
            <p:nvPicPr>
              <p:cNvPr id="41" name="object 16">
                <a:extLst>
                  <a:ext uri="{FF2B5EF4-FFF2-40B4-BE49-F238E27FC236}">
                    <a16:creationId xmlns:a16="http://schemas.microsoft.com/office/drawing/2014/main" id="{8B5668B6-546B-4900-689C-B45E06F59F6A}"/>
                  </a:ext>
                </a:extLst>
              </p:cNvPr>
              <p:cNvPicPr/>
              <p:nvPr/>
            </p:nvPicPr>
            <p:blipFill>
              <a:blip r:embed="rId9" cstate="print"/>
              <a:stretch>
                <a:fillRect/>
              </a:stretch>
            </p:blipFill>
            <p:spPr>
              <a:xfrm>
                <a:off x="2500248" y="305930"/>
                <a:ext cx="1714500" cy="733945"/>
              </a:xfrm>
              <a:prstGeom prst="rect">
                <a:avLst/>
              </a:prstGeom>
            </p:spPr>
          </p:pic>
        </p:grpSp>
        <p:sp>
          <p:nvSpPr>
            <p:cNvPr id="35" name="object 16">
              <a:extLst>
                <a:ext uri="{FF2B5EF4-FFF2-40B4-BE49-F238E27FC236}">
                  <a16:creationId xmlns:a16="http://schemas.microsoft.com/office/drawing/2014/main" id="{D405CEAB-0FBF-F8D6-C1B6-DF394737D1C0}"/>
                </a:ext>
              </a:extLst>
            </p:cNvPr>
            <p:cNvSpPr txBox="1"/>
            <p:nvPr/>
          </p:nvSpPr>
          <p:spPr>
            <a:xfrm>
              <a:off x="2775727" y="2875716"/>
              <a:ext cx="3332858" cy="391795"/>
            </a:xfrm>
            <a:prstGeom prst="rect">
              <a:avLst/>
            </a:prstGeom>
            <a:noFill/>
          </p:spPr>
          <p:txBody>
            <a:bodyPr vert="horz" wrap="square" lIns="0" tIns="12700" rIns="0" bIns="0" rtlCol="0">
              <a:spAutoFit/>
            </a:bodyPr>
            <a:lstStyle/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Volumen 4,  Número 1  Enero a Julio 2021</a:t>
              </a:r>
            </a:p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Revista Semestral. Venezuela</a:t>
              </a:r>
              <a:endParaRPr sz="1200" dirty="0">
                <a:latin typeface="Arial"/>
                <a:cs typeface="Arial"/>
              </a:endParaRPr>
            </a:p>
          </p:txBody>
        </p:sp>
        <p:pic>
          <p:nvPicPr>
            <p:cNvPr id="36" name="object 25">
              <a:extLst>
                <a:ext uri="{FF2B5EF4-FFF2-40B4-BE49-F238E27FC236}">
                  <a16:creationId xmlns:a16="http://schemas.microsoft.com/office/drawing/2014/main" id="{54A00332-3563-168D-9358-0AD306274A5D}"/>
                </a:ext>
              </a:extLst>
            </p:cNvPr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470065" y="2027896"/>
              <a:ext cx="2305662" cy="1053903"/>
            </a:xfrm>
            <a:prstGeom prst="rect">
              <a:avLst/>
            </a:prstGeom>
          </p:spPr>
        </p:pic>
        <p:pic>
          <p:nvPicPr>
            <p:cNvPr id="37" name="object 31">
              <a:extLst>
                <a:ext uri="{FF2B5EF4-FFF2-40B4-BE49-F238E27FC236}">
                  <a16:creationId xmlns:a16="http://schemas.microsoft.com/office/drawing/2014/main" id="{F9488DC0-E195-7EEB-8848-504174F0D73C}"/>
                </a:ext>
              </a:extLst>
            </p:cNvPr>
            <p:cNvPicPr/>
            <p:nvPr/>
          </p:nvPicPr>
          <p:blipFill>
            <a:blip r:embed="rId17" cstate="print"/>
            <a:stretch>
              <a:fillRect/>
            </a:stretch>
          </p:blipFill>
          <p:spPr>
            <a:xfrm>
              <a:off x="4932681" y="1951410"/>
              <a:ext cx="1805304" cy="893889"/>
            </a:xfrm>
            <a:prstGeom prst="rect">
              <a:avLst/>
            </a:prstGeom>
          </p:spPr>
        </p:pic>
      </p:grpSp>
    </p:spTree>
  </p:cSld>
  <p:clrMapOvr>
    <a:masterClrMapping/>
  </p:clrMapOvr>
</p:sld>
</file>

<file path=ppt/slides/slide20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105155" y="3043430"/>
            <a:ext cx="6647815" cy="5835650"/>
            <a:chOff x="105155" y="3043430"/>
            <a:chExt cx="6647815" cy="5835650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05155" y="3043430"/>
              <a:ext cx="6647687" cy="5835391"/>
            </a:xfrm>
            <a:prstGeom prst="rect">
              <a:avLst/>
            </a:prstGeom>
          </p:spPr>
        </p:pic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42849" y="3062414"/>
              <a:ext cx="6572250" cy="5758053"/>
            </a:xfrm>
            <a:prstGeom prst="rect">
              <a:avLst/>
            </a:prstGeom>
          </p:spPr>
        </p:pic>
        <p:sp>
          <p:nvSpPr>
            <p:cNvPr id="5" name="object 5"/>
            <p:cNvSpPr/>
            <p:nvPr/>
          </p:nvSpPr>
          <p:spPr>
            <a:xfrm>
              <a:off x="142849" y="3062414"/>
              <a:ext cx="6572250" cy="5758180"/>
            </a:xfrm>
            <a:custGeom>
              <a:avLst/>
              <a:gdLst/>
              <a:ahLst/>
              <a:cxnLst/>
              <a:rect l="l" t="t" r="r" b="b"/>
              <a:pathLst>
                <a:path w="6572250" h="5758180">
                  <a:moveTo>
                    <a:pt x="0" y="5758053"/>
                  </a:moveTo>
                  <a:lnTo>
                    <a:pt x="6572250" y="5758053"/>
                  </a:lnTo>
                  <a:lnTo>
                    <a:pt x="6572250" y="0"/>
                  </a:lnTo>
                  <a:lnTo>
                    <a:pt x="0" y="0"/>
                  </a:lnTo>
                  <a:lnTo>
                    <a:pt x="0" y="5758053"/>
                  </a:lnTo>
                  <a:close/>
                </a:path>
              </a:pathLst>
            </a:custGeom>
            <a:ln w="9525">
              <a:solidFill>
                <a:srgbClr val="55CE7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" name="object 6"/>
          <p:cNvGrpSpPr/>
          <p:nvPr/>
        </p:nvGrpSpPr>
        <p:grpSpPr>
          <a:xfrm>
            <a:off x="105155" y="124968"/>
            <a:ext cx="6647815" cy="1193800"/>
            <a:chOff x="105155" y="124968"/>
            <a:chExt cx="6647815" cy="1193800"/>
          </a:xfrm>
        </p:grpSpPr>
        <p:pic>
          <p:nvPicPr>
            <p:cNvPr id="7" name="object 7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05155" y="124968"/>
              <a:ext cx="6647687" cy="1193291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142849" y="142875"/>
              <a:ext cx="6572275" cy="1116710"/>
            </a:xfrm>
            <a:prstGeom prst="rect">
              <a:avLst/>
            </a:prstGeom>
          </p:spPr>
        </p:pic>
        <p:sp>
          <p:nvSpPr>
            <p:cNvPr id="9" name="object 9"/>
            <p:cNvSpPr/>
            <p:nvPr/>
          </p:nvSpPr>
          <p:spPr>
            <a:xfrm>
              <a:off x="142849" y="142875"/>
              <a:ext cx="6572884" cy="1116965"/>
            </a:xfrm>
            <a:custGeom>
              <a:avLst/>
              <a:gdLst/>
              <a:ahLst/>
              <a:cxnLst/>
              <a:rect l="l" t="t" r="r" b="b"/>
              <a:pathLst>
                <a:path w="6572884" h="1116965">
                  <a:moveTo>
                    <a:pt x="0" y="186181"/>
                  </a:moveTo>
                  <a:lnTo>
                    <a:pt x="6649" y="136671"/>
                  </a:lnTo>
                  <a:lnTo>
                    <a:pt x="25413" y="92192"/>
                  </a:lnTo>
                  <a:lnTo>
                    <a:pt x="54517" y="54514"/>
                  </a:lnTo>
                  <a:lnTo>
                    <a:pt x="92188" y="25409"/>
                  </a:lnTo>
                  <a:lnTo>
                    <a:pt x="136651" y="6647"/>
                  </a:lnTo>
                  <a:lnTo>
                    <a:pt x="186131" y="0"/>
                  </a:lnTo>
                  <a:lnTo>
                    <a:pt x="6386093" y="0"/>
                  </a:lnTo>
                  <a:lnTo>
                    <a:pt x="6435603" y="6647"/>
                  </a:lnTo>
                  <a:lnTo>
                    <a:pt x="6480082" y="25409"/>
                  </a:lnTo>
                  <a:lnTo>
                    <a:pt x="6517760" y="54514"/>
                  </a:lnTo>
                  <a:lnTo>
                    <a:pt x="6546865" y="92192"/>
                  </a:lnTo>
                  <a:lnTo>
                    <a:pt x="6565627" y="136671"/>
                  </a:lnTo>
                  <a:lnTo>
                    <a:pt x="6572275" y="186181"/>
                  </a:lnTo>
                  <a:lnTo>
                    <a:pt x="6572275" y="930655"/>
                  </a:lnTo>
                  <a:lnTo>
                    <a:pt x="6565627" y="980112"/>
                  </a:lnTo>
                  <a:lnTo>
                    <a:pt x="6546865" y="1024556"/>
                  </a:lnTo>
                  <a:lnTo>
                    <a:pt x="6517760" y="1062212"/>
                  </a:lnTo>
                  <a:lnTo>
                    <a:pt x="6480082" y="1091306"/>
                  </a:lnTo>
                  <a:lnTo>
                    <a:pt x="6435603" y="1110064"/>
                  </a:lnTo>
                  <a:lnTo>
                    <a:pt x="6386093" y="1116710"/>
                  </a:lnTo>
                  <a:lnTo>
                    <a:pt x="186131" y="1116710"/>
                  </a:lnTo>
                  <a:lnTo>
                    <a:pt x="136651" y="1110064"/>
                  </a:lnTo>
                  <a:lnTo>
                    <a:pt x="92188" y="1091306"/>
                  </a:lnTo>
                  <a:lnTo>
                    <a:pt x="54517" y="1062212"/>
                  </a:lnTo>
                  <a:lnTo>
                    <a:pt x="25413" y="1024556"/>
                  </a:lnTo>
                  <a:lnTo>
                    <a:pt x="6649" y="980112"/>
                  </a:lnTo>
                  <a:lnTo>
                    <a:pt x="0" y="930655"/>
                  </a:lnTo>
                  <a:lnTo>
                    <a:pt x="0" y="186181"/>
                  </a:lnTo>
                  <a:close/>
                </a:path>
              </a:pathLst>
            </a:custGeom>
            <a:ln w="9525">
              <a:solidFill>
                <a:srgbClr val="55CE7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10" name="object 10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318518" y="1504208"/>
            <a:ext cx="6256015" cy="678139"/>
          </a:xfrm>
          <a:prstGeom prst="rect">
            <a:avLst/>
          </a:prstGeom>
        </p:spPr>
      </p:pic>
      <p:sp>
        <p:nvSpPr>
          <p:cNvPr id="11" name="object 11"/>
          <p:cNvSpPr txBox="1"/>
          <p:nvPr/>
        </p:nvSpPr>
        <p:spPr>
          <a:xfrm>
            <a:off x="3020695" y="1360423"/>
            <a:ext cx="1322705" cy="18669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1050" b="1" dirty="0">
                <a:latin typeface="Times New Roman"/>
                <a:cs typeface="Times New Roman"/>
              </a:rPr>
              <a:t>Para</a:t>
            </a:r>
            <a:r>
              <a:rPr sz="1050" b="1" spc="-30" dirty="0">
                <a:latin typeface="Times New Roman"/>
                <a:cs typeface="Times New Roman"/>
              </a:rPr>
              <a:t> </a:t>
            </a:r>
            <a:r>
              <a:rPr sz="1050" b="1" dirty="0">
                <a:latin typeface="Times New Roman"/>
                <a:cs typeface="Times New Roman"/>
              </a:rPr>
              <a:t>citar</a:t>
            </a:r>
            <a:r>
              <a:rPr sz="1050" b="1" spc="-20" dirty="0">
                <a:latin typeface="Times New Roman"/>
                <a:cs typeface="Times New Roman"/>
              </a:rPr>
              <a:t> </a:t>
            </a:r>
            <a:r>
              <a:rPr sz="1050" b="1" dirty="0">
                <a:latin typeface="Times New Roman"/>
                <a:cs typeface="Times New Roman"/>
              </a:rPr>
              <a:t>este</a:t>
            </a:r>
            <a:r>
              <a:rPr sz="1050" b="1" spc="-20" dirty="0">
                <a:latin typeface="Times New Roman"/>
                <a:cs typeface="Times New Roman"/>
              </a:rPr>
              <a:t> </a:t>
            </a:r>
            <a:r>
              <a:rPr sz="1050" b="1" spc="-10" dirty="0">
                <a:latin typeface="Times New Roman"/>
                <a:cs typeface="Times New Roman"/>
              </a:rPr>
              <a:t>artículo</a:t>
            </a:r>
            <a:endParaRPr sz="1050">
              <a:latin typeface="Times New Roman"/>
              <a:cs typeface="Times New Roman"/>
            </a:endParaRPr>
          </a:p>
        </p:txBody>
      </p:sp>
      <p:grpSp>
        <p:nvGrpSpPr>
          <p:cNvPr id="12" name="object 12"/>
          <p:cNvGrpSpPr/>
          <p:nvPr/>
        </p:nvGrpSpPr>
        <p:grpSpPr>
          <a:xfrm>
            <a:off x="96011" y="115823"/>
            <a:ext cx="6666230" cy="1463040"/>
            <a:chOff x="96011" y="115823"/>
            <a:chExt cx="6666230" cy="1463040"/>
          </a:xfrm>
        </p:grpSpPr>
        <p:pic>
          <p:nvPicPr>
            <p:cNvPr id="13" name="object 13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96011" y="115823"/>
              <a:ext cx="6665976" cy="1452372"/>
            </a:xfrm>
            <a:prstGeom prst="rect">
              <a:avLst/>
            </a:prstGeom>
          </p:spPr>
        </p:pic>
        <p:pic>
          <p:nvPicPr>
            <p:cNvPr id="14" name="object 14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142849" y="142875"/>
              <a:ext cx="6572275" cy="1358646"/>
            </a:xfrm>
            <a:prstGeom prst="rect">
              <a:avLst/>
            </a:prstGeom>
          </p:spPr>
        </p:pic>
        <p:sp>
          <p:nvSpPr>
            <p:cNvPr id="15" name="object 15"/>
            <p:cNvSpPr/>
            <p:nvPr/>
          </p:nvSpPr>
          <p:spPr>
            <a:xfrm>
              <a:off x="142849" y="142875"/>
              <a:ext cx="6572884" cy="1358900"/>
            </a:xfrm>
            <a:custGeom>
              <a:avLst/>
              <a:gdLst/>
              <a:ahLst/>
              <a:cxnLst/>
              <a:rect l="l" t="t" r="r" b="b"/>
              <a:pathLst>
                <a:path w="6572884" h="1358900">
                  <a:moveTo>
                    <a:pt x="0" y="226441"/>
                  </a:moveTo>
                  <a:lnTo>
                    <a:pt x="4600" y="180795"/>
                  </a:lnTo>
                  <a:lnTo>
                    <a:pt x="17795" y="138285"/>
                  </a:lnTo>
                  <a:lnTo>
                    <a:pt x="38673" y="99820"/>
                  </a:lnTo>
                  <a:lnTo>
                    <a:pt x="66324" y="66309"/>
                  </a:lnTo>
                  <a:lnTo>
                    <a:pt x="99837" y="38663"/>
                  </a:lnTo>
                  <a:lnTo>
                    <a:pt x="138301" y="17789"/>
                  </a:lnTo>
                  <a:lnTo>
                    <a:pt x="180806" y="4599"/>
                  </a:lnTo>
                  <a:lnTo>
                    <a:pt x="226440" y="0"/>
                  </a:lnTo>
                  <a:lnTo>
                    <a:pt x="6345834" y="0"/>
                  </a:lnTo>
                  <a:lnTo>
                    <a:pt x="6391480" y="4599"/>
                  </a:lnTo>
                  <a:lnTo>
                    <a:pt x="6433990" y="17789"/>
                  </a:lnTo>
                  <a:lnTo>
                    <a:pt x="6472455" y="38663"/>
                  </a:lnTo>
                  <a:lnTo>
                    <a:pt x="6505965" y="66309"/>
                  </a:lnTo>
                  <a:lnTo>
                    <a:pt x="6533612" y="99820"/>
                  </a:lnTo>
                  <a:lnTo>
                    <a:pt x="6554485" y="138285"/>
                  </a:lnTo>
                  <a:lnTo>
                    <a:pt x="6567676" y="180795"/>
                  </a:lnTo>
                  <a:lnTo>
                    <a:pt x="6572275" y="226441"/>
                  </a:lnTo>
                  <a:lnTo>
                    <a:pt x="6572275" y="1132204"/>
                  </a:lnTo>
                  <a:lnTo>
                    <a:pt x="6567676" y="1177850"/>
                  </a:lnTo>
                  <a:lnTo>
                    <a:pt x="6554485" y="1220360"/>
                  </a:lnTo>
                  <a:lnTo>
                    <a:pt x="6533612" y="1258825"/>
                  </a:lnTo>
                  <a:lnTo>
                    <a:pt x="6505965" y="1292336"/>
                  </a:lnTo>
                  <a:lnTo>
                    <a:pt x="6472455" y="1319982"/>
                  </a:lnTo>
                  <a:lnTo>
                    <a:pt x="6433990" y="1340856"/>
                  </a:lnTo>
                  <a:lnTo>
                    <a:pt x="6391480" y="1354046"/>
                  </a:lnTo>
                  <a:lnTo>
                    <a:pt x="6345834" y="1358646"/>
                  </a:lnTo>
                  <a:lnTo>
                    <a:pt x="226440" y="1358646"/>
                  </a:lnTo>
                  <a:lnTo>
                    <a:pt x="180806" y="1354046"/>
                  </a:lnTo>
                  <a:lnTo>
                    <a:pt x="138301" y="1340856"/>
                  </a:lnTo>
                  <a:lnTo>
                    <a:pt x="99837" y="1319982"/>
                  </a:lnTo>
                  <a:lnTo>
                    <a:pt x="66324" y="1292336"/>
                  </a:lnTo>
                  <a:lnTo>
                    <a:pt x="38673" y="1258825"/>
                  </a:lnTo>
                  <a:lnTo>
                    <a:pt x="17795" y="1220360"/>
                  </a:lnTo>
                  <a:lnTo>
                    <a:pt x="4600" y="1177850"/>
                  </a:lnTo>
                  <a:lnTo>
                    <a:pt x="0" y="1132204"/>
                  </a:lnTo>
                  <a:lnTo>
                    <a:pt x="0" y="226441"/>
                  </a:lnTo>
                  <a:close/>
                </a:path>
              </a:pathLst>
            </a:custGeom>
            <a:ln w="9525">
              <a:solidFill>
                <a:srgbClr val="55CE7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6" name="object 16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2500248" y="305930"/>
              <a:ext cx="1714500" cy="733945"/>
            </a:xfrm>
            <a:prstGeom prst="rect">
              <a:avLst/>
            </a:prstGeom>
          </p:spPr>
        </p:pic>
        <p:pic>
          <p:nvPicPr>
            <p:cNvPr id="17" name="object 17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2738628" y="1024127"/>
              <a:ext cx="1897379" cy="371855"/>
            </a:xfrm>
            <a:prstGeom prst="rect">
              <a:avLst/>
            </a:prstGeom>
          </p:spPr>
        </p:pic>
        <p:pic>
          <p:nvPicPr>
            <p:cNvPr id="18" name="object 18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4401311" y="1024127"/>
              <a:ext cx="1577339" cy="371855"/>
            </a:xfrm>
            <a:prstGeom prst="rect">
              <a:avLst/>
            </a:prstGeom>
          </p:spPr>
        </p:pic>
        <p:pic>
          <p:nvPicPr>
            <p:cNvPr id="19" name="object 19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3169919" y="1207007"/>
              <a:ext cx="1546859" cy="371855"/>
            </a:xfrm>
            <a:prstGeom prst="rect">
              <a:avLst/>
            </a:prstGeom>
          </p:spPr>
        </p:pic>
        <p:pic>
          <p:nvPicPr>
            <p:cNvPr id="20" name="object 20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4482083" y="1207007"/>
              <a:ext cx="284988" cy="371855"/>
            </a:xfrm>
            <a:prstGeom prst="rect">
              <a:avLst/>
            </a:prstGeom>
          </p:spPr>
        </p:pic>
        <p:pic>
          <p:nvPicPr>
            <p:cNvPr id="21" name="object 21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4572000" y="1207007"/>
              <a:ext cx="1013460" cy="371855"/>
            </a:xfrm>
            <a:prstGeom prst="rect">
              <a:avLst/>
            </a:prstGeom>
          </p:spPr>
        </p:pic>
      </p:grpSp>
      <p:sp>
        <p:nvSpPr>
          <p:cNvPr id="22" name="object 22"/>
          <p:cNvSpPr txBox="1"/>
          <p:nvPr/>
        </p:nvSpPr>
        <p:spPr>
          <a:xfrm>
            <a:off x="2842005" y="1068451"/>
            <a:ext cx="3029585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Arial"/>
                <a:cs typeface="Arial"/>
              </a:rPr>
              <a:t>6ta.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Edición</a:t>
            </a:r>
            <a:r>
              <a:rPr sz="1200" b="1" spc="-10" dirty="0">
                <a:latin typeface="Arial"/>
                <a:cs typeface="Arial"/>
              </a:rPr>
              <a:t> Volumen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I</a:t>
            </a:r>
            <a:r>
              <a:rPr sz="1200" b="1" spc="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Enero</a:t>
            </a:r>
            <a:r>
              <a:rPr sz="1200" b="1" spc="-3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a</a:t>
            </a:r>
            <a:r>
              <a:rPr sz="1200" b="1" spc="-2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Julio</a:t>
            </a:r>
            <a:r>
              <a:rPr sz="1200" b="1" spc="-5" dirty="0">
                <a:latin typeface="Arial"/>
                <a:cs typeface="Arial"/>
              </a:rPr>
              <a:t> </a:t>
            </a:r>
            <a:r>
              <a:rPr sz="1200" b="1" spc="-20" dirty="0">
                <a:latin typeface="Arial"/>
                <a:cs typeface="Arial"/>
              </a:rPr>
              <a:t>2021</a:t>
            </a:r>
            <a:endParaRPr sz="1200">
              <a:latin typeface="Arial"/>
              <a:cs typeface="Arial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3273297" y="1251331"/>
            <a:ext cx="216789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Arial"/>
                <a:cs typeface="Arial"/>
              </a:rPr>
              <a:t>Revista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Semestral-</a:t>
            </a:r>
            <a:r>
              <a:rPr sz="1200" b="1" spc="-40" dirty="0">
                <a:latin typeface="Arial"/>
                <a:cs typeface="Arial"/>
              </a:rPr>
              <a:t> </a:t>
            </a:r>
            <a:r>
              <a:rPr sz="1200" b="1" spc="-10" dirty="0">
                <a:latin typeface="Arial"/>
                <a:cs typeface="Arial"/>
              </a:rPr>
              <a:t>Venezuela</a:t>
            </a:r>
            <a:endParaRPr sz="1200">
              <a:latin typeface="Arial"/>
              <a:cs typeface="Arial"/>
            </a:endParaRPr>
          </a:p>
        </p:txBody>
      </p:sp>
      <p:grpSp>
        <p:nvGrpSpPr>
          <p:cNvPr id="24" name="object 24"/>
          <p:cNvGrpSpPr/>
          <p:nvPr/>
        </p:nvGrpSpPr>
        <p:grpSpPr>
          <a:xfrm>
            <a:off x="320929" y="234695"/>
            <a:ext cx="6228715" cy="2856230"/>
            <a:chOff x="320929" y="234695"/>
            <a:chExt cx="6228715" cy="2856230"/>
          </a:xfrm>
        </p:grpSpPr>
        <p:pic>
          <p:nvPicPr>
            <p:cNvPr id="25" name="object 25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324612" y="234695"/>
              <a:ext cx="1719072" cy="1341120"/>
            </a:xfrm>
            <a:prstGeom prst="rect">
              <a:avLst/>
            </a:prstGeom>
          </p:spPr>
        </p:pic>
        <p:sp>
          <p:nvSpPr>
            <p:cNvPr id="26" name="object 26"/>
            <p:cNvSpPr/>
            <p:nvPr/>
          </p:nvSpPr>
          <p:spPr>
            <a:xfrm>
              <a:off x="333629" y="1522183"/>
              <a:ext cx="6203315" cy="674370"/>
            </a:xfrm>
            <a:custGeom>
              <a:avLst/>
              <a:gdLst/>
              <a:ahLst/>
              <a:cxnLst/>
              <a:rect l="l" t="t" r="r" b="b"/>
              <a:pathLst>
                <a:path w="6203315" h="674369">
                  <a:moveTo>
                    <a:pt x="6202934" y="0"/>
                  </a:moveTo>
                  <a:lnTo>
                    <a:pt x="0" y="0"/>
                  </a:lnTo>
                  <a:lnTo>
                    <a:pt x="0" y="674027"/>
                  </a:lnTo>
                  <a:lnTo>
                    <a:pt x="6202934" y="674027"/>
                  </a:lnTo>
                  <a:lnTo>
                    <a:pt x="620293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333629" y="1522183"/>
              <a:ext cx="6203315" cy="674370"/>
            </a:xfrm>
            <a:custGeom>
              <a:avLst/>
              <a:gdLst/>
              <a:ahLst/>
              <a:cxnLst/>
              <a:rect l="l" t="t" r="r" b="b"/>
              <a:pathLst>
                <a:path w="6203315" h="674369">
                  <a:moveTo>
                    <a:pt x="0" y="674027"/>
                  </a:moveTo>
                  <a:lnTo>
                    <a:pt x="6202934" y="674027"/>
                  </a:lnTo>
                  <a:lnTo>
                    <a:pt x="6202934" y="0"/>
                  </a:lnTo>
                  <a:lnTo>
                    <a:pt x="0" y="0"/>
                  </a:lnTo>
                  <a:lnTo>
                    <a:pt x="0" y="674027"/>
                  </a:lnTo>
                  <a:close/>
                </a:path>
              </a:pathLst>
            </a:custGeom>
            <a:ln w="25400">
              <a:solidFill>
                <a:srgbClr val="5BD078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333629" y="2123732"/>
              <a:ext cx="6203315" cy="954405"/>
            </a:xfrm>
            <a:custGeom>
              <a:avLst/>
              <a:gdLst/>
              <a:ahLst/>
              <a:cxnLst/>
              <a:rect l="l" t="t" r="r" b="b"/>
              <a:pathLst>
                <a:path w="6203315" h="954405">
                  <a:moveTo>
                    <a:pt x="6202934" y="0"/>
                  </a:moveTo>
                  <a:lnTo>
                    <a:pt x="0" y="0"/>
                  </a:lnTo>
                  <a:lnTo>
                    <a:pt x="0" y="954112"/>
                  </a:lnTo>
                  <a:lnTo>
                    <a:pt x="6202934" y="954112"/>
                  </a:lnTo>
                  <a:lnTo>
                    <a:pt x="620293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333629" y="2123732"/>
              <a:ext cx="6203315" cy="954405"/>
            </a:xfrm>
            <a:custGeom>
              <a:avLst/>
              <a:gdLst/>
              <a:ahLst/>
              <a:cxnLst/>
              <a:rect l="l" t="t" r="r" b="b"/>
              <a:pathLst>
                <a:path w="6203315" h="954405">
                  <a:moveTo>
                    <a:pt x="0" y="954112"/>
                  </a:moveTo>
                  <a:lnTo>
                    <a:pt x="6202934" y="954112"/>
                  </a:lnTo>
                  <a:lnTo>
                    <a:pt x="6202934" y="0"/>
                  </a:lnTo>
                  <a:lnTo>
                    <a:pt x="0" y="0"/>
                  </a:lnTo>
                  <a:lnTo>
                    <a:pt x="0" y="954112"/>
                  </a:lnTo>
                  <a:close/>
                </a:path>
              </a:pathLst>
            </a:custGeom>
            <a:ln w="25400">
              <a:solidFill>
                <a:srgbClr val="5BD078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0" name="object 30"/>
          <p:cNvSpPr txBox="1"/>
          <p:nvPr/>
        </p:nvSpPr>
        <p:spPr>
          <a:xfrm>
            <a:off x="221691" y="1550923"/>
            <a:ext cx="6398895" cy="661437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27940" algn="ctr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Times New Roman"/>
                <a:cs typeface="Times New Roman"/>
              </a:rPr>
              <a:t>MSc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César</a:t>
            </a:r>
            <a:r>
              <a:rPr sz="1200" b="1" spc="-50" dirty="0">
                <a:latin typeface="Times New Roman"/>
                <a:cs typeface="Times New Roman"/>
              </a:rPr>
              <a:t> </a:t>
            </a:r>
            <a:r>
              <a:rPr sz="1200" b="1" spc="-20" dirty="0">
                <a:latin typeface="Times New Roman"/>
                <a:cs typeface="Times New Roman"/>
              </a:rPr>
              <a:t>Pérez</a:t>
            </a:r>
            <a:endParaRPr sz="1200" dirty="0">
              <a:latin typeface="Times New Roman"/>
              <a:cs typeface="Times New Roman"/>
            </a:endParaRPr>
          </a:p>
          <a:p>
            <a:pPr marL="29209" algn="ctr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Rómulo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Gallegos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National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Experimental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University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Central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Plains</a:t>
            </a:r>
            <a:r>
              <a:rPr sz="1200" spc="-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(UNERG)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-</a:t>
            </a:r>
            <a:r>
              <a:rPr sz="1200" spc="-6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Venezuela)</a:t>
            </a:r>
            <a:endParaRPr sz="1200" dirty="0">
              <a:latin typeface="Times New Roman"/>
              <a:cs typeface="Times New Roman"/>
            </a:endParaRPr>
          </a:p>
          <a:p>
            <a:pPr marL="28575" algn="ctr">
              <a:lnSpc>
                <a:spcPct val="100000"/>
              </a:lnSpc>
              <a:spcBef>
                <a:spcPts val="85"/>
              </a:spcBef>
            </a:pPr>
            <a:r>
              <a:rPr sz="1200" b="1" dirty="0">
                <a:latin typeface="Times New Roman"/>
                <a:cs typeface="Times New Roman"/>
              </a:rPr>
              <a:t>Email: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chemeClr val="tx1"/>
                </a:solidFill>
                <a:latin typeface="Times New Roman"/>
                <a:cs typeface="Times New Roman"/>
                <a:hlinkClick r:id="rId16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cepeme2009@gmail.com</a:t>
            </a:r>
            <a:endParaRPr sz="1200" dirty="0">
              <a:solidFill>
                <a:schemeClr val="tx1"/>
              </a:solidFill>
              <a:latin typeface="Times New Roman"/>
              <a:cs typeface="Times New Roman"/>
            </a:endParaRPr>
          </a:p>
          <a:p>
            <a:pPr marL="334010" marR="299085" algn="ctr">
              <a:lnSpc>
                <a:spcPct val="100000"/>
              </a:lnSpc>
              <a:spcBef>
                <a:spcPts val="330"/>
              </a:spcBef>
            </a:pPr>
            <a:r>
              <a:rPr sz="1100" b="1" dirty="0">
                <a:latin typeface="Times New Roman"/>
                <a:cs typeface="Times New Roman"/>
              </a:rPr>
              <a:t>How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to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cite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this</a:t>
            </a:r>
            <a:r>
              <a:rPr sz="1100" b="1" spc="-4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article:</a:t>
            </a:r>
            <a:r>
              <a:rPr sz="1100" b="1" spc="-4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César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Pérez</a:t>
            </a:r>
            <a:r>
              <a:rPr sz="1200" b="1" spc="4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(2021),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“Learning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Evaluation</a:t>
            </a:r>
            <a:r>
              <a:rPr sz="1100" b="1" spc="-4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Based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on</a:t>
            </a:r>
            <a:r>
              <a:rPr sz="1100" b="1" spc="-1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Competences</a:t>
            </a:r>
            <a:r>
              <a:rPr sz="1100" b="1" spc="-4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25" dirty="0">
                <a:latin typeface="Times New Roman"/>
                <a:cs typeface="Times New Roman"/>
              </a:rPr>
              <a:t> the </a:t>
            </a:r>
            <a:r>
              <a:rPr sz="1100" b="1" dirty="0">
                <a:latin typeface="Times New Roman"/>
                <a:cs typeface="Times New Roman"/>
              </a:rPr>
              <a:t>Field</a:t>
            </a:r>
            <a:r>
              <a:rPr sz="1100" b="1" spc="-4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of</a:t>
            </a:r>
            <a:r>
              <a:rPr sz="1100" b="1" spc="-1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University</a:t>
            </a:r>
            <a:r>
              <a:rPr sz="1100" b="1" spc="-4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Education”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 (1-</a:t>
            </a:r>
            <a:r>
              <a:rPr sz="1100" b="1" spc="-25" dirty="0">
                <a:latin typeface="Times New Roman"/>
                <a:cs typeface="Times New Roman"/>
              </a:rPr>
              <a:t>9)</a:t>
            </a:r>
            <a:endParaRPr sz="1100" dirty="0">
              <a:latin typeface="Times New Roman"/>
              <a:cs typeface="Times New Roman"/>
            </a:endParaRPr>
          </a:p>
          <a:p>
            <a:pPr marL="2647950">
              <a:lnSpc>
                <a:spcPct val="100000"/>
              </a:lnSpc>
              <a:spcBef>
                <a:spcPts val="5"/>
              </a:spcBef>
            </a:pPr>
            <a:r>
              <a:rPr sz="1100" b="1" dirty="0">
                <a:latin typeface="Times New Roman"/>
                <a:cs typeface="Times New Roman"/>
              </a:rPr>
              <a:t>Received: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September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spc="-20" dirty="0">
                <a:latin typeface="Times New Roman"/>
                <a:cs typeface="Times New Roman"/>
              </a:rPr>
              <a:t>2020</a:t>
            </a:r>
            <a:endParaRPr sz="1100" dirty="0">
              <a:latin typeface="Times New Roman"/>
              <a:cs typeface="Times New Roman"/>
            </a:endParaRPr>
          </a:p>
          <a:p>
            <a:pPr marL="2660015">
              <a:lnSpc>
                <a:spcPct val="100000"/>
              </a:lnSpc>
            </a:pPr>
            <a:r>
              <a:rPr sz="1100" b="1" dirty="0">
                <a:latin typeface="Times New Roman"/>
                <a:cs typeface="Times New Roman"/>
              </a:rPr>
              <a:t>Revised: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October</a:t>
            </a:r>
            <a:r>
              <a:rPr sz="1100" b="1" spc="-50" dirty="0">
                <a:latin typeface="Times New Roman"/>
                <a:cs typeface="Times New Roman"/>
              </a:rPr>
              <a:t> </a:t>
            </a:r>
            <a:r>
              <a:rPr sz="1100" b="1" spc="-20" dirty="0">
                <a:latin typeface="Times New Roman"/>
                <a:cs typeface="Times New Roman"/>
              </a:rPr>
              <a:t>2020</a:t>
            </a:r>
            <a:endParaRPr sz="1100" dirty="0">
              <a:latin typeface="Times New Roman"/>
              <a:cs typeface="Times New Roman"/>
            </a:endParaRPr>
          </a:p>
          <a:p>
            <a:pPr marL="2617470">
              <a:lnSpc>
                <a:spcPct val="100000"/>
              </a:lnSpc>
            </a:pPr>
            <a:r>
              <a:rPr sz="1100" b="1" dirty="0">
                <a:latin typeface="Times New Roman"/>
                <a:cs typeface="Times New Roman"/>
              </a:rPr>
              <a:t>Accepted: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October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spc="-20" dirty="0">
                <a:latin typeface="Times New Roman"/>
                <a:cs typeface="Times New Roman"/>
              </a:rPr>
              <a:t>2020</a:t>
            </a:r>
            <a:endParaRPr sz="1100" dirty="0">
              <a:latin typeface="Times New Roman"/>
              <a:cs typeface="Times New Roman"/>
            </a:endParaRPr>
          </a:p>
          <a:p>
            <a:pPr marL="608330" marR="542290" algn="ctr">
              <a:lnSpc>
                <a:spcPct val="201700"/>
              </a:lnSpc>
              <a:spcBef>
                <a:spcPts val="495"/>
              </a:spcBef>
            </a:pPr>
            <a:r>
              <a:rPr sz="1200" b="1" dirty="0">
                <a:latin typeface="Times New Roman"/>
                <a:cs typeface="Times New Roman"/>
              </a:rPr>
              <a:t>Learning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Evaluation</a:t>
            </a:r>
            <a:r>
              <a:rPr sz="1200" b="1" spc="-4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Based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on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Competences</a:t>
            </a:r>
            <a:r>
              <a:rPr sz="1200" b="1" spc="1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in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the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Field of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University</a:t>
            </a:r>
            <a:r>
              <a:rPr sz="1200" b="1" spc="-10" dirty="0">
                <a:latin typeface="Times New Roman"/>
                <a:cs typeface="Times New Roman"/>
              </a:rPr>
              <a:t> Education ABSTRACT</a:t>
            </a:r>
            <a:endParaRPr sz="1200" dirty="0">
              <a:latin typeface="Times New Roman"/>
              <a:cs typeface="Times New Roman"/>
            </a:endParaRPr>
          </a:p>
          <a:p>
            <a:pPr marL="12700" marR="5080" algn="just">
              <a:lnSpc>
                <a:spcPct val="100000"/>
              </a:lnSpc>
              <a:spcBef>
                <a:spcPts val="380"/>
              </a:spcBef>
            </a:pPr>
            <a:r>
              <a:rPr sz="1200" dirty="0">
                <a:latin typeface="Times New Roman"/>
                <a:cs typeface="Times New Roman"/>
              </a:rPr>
              <a:t>Implementing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approach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competencies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higher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education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supposed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place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it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accordance </a:t>
            </a:r>
            <a:r>
              <a:rPr sz="1200" dirty="0">
                <a:latin typeface="Times New Roman"/>
                <a:cs typeface="Times New Roman"/>
              </a:rPr>
              <a:t>with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new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needs and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demands arising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from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information </a:t>
            </a:r>
            <a:r>
              <a:rPr sz="1200" spc="-10" dirty="0">
                <a:latin typeface="Times New Roman"/>
                <a:cs typeface="Times New Roman"/>
              </a:rPr>
              <a:t>society. </a:t>
            </a:r>
            <a:r>
              <a:rPr sz="1200" dirty="0">
                <a:latin typeface="Times New Roman"/>
                <a:cs typeface="Times New Roman"/>
              </a:rPr>
              <a:t>On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basis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this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premise,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was </a:t>
            </a:r>
            <a:r>
              <a:rPr sz="1200" dirty="0">
                <a:latin typeface="Times New Roman"/>
                <a:cs typeface="Times New Roman"/>
              </a:rPr>
              <a:t>carried</a:t>
            </a:r>
            <a:r>
              <a:rPr sz="1200" spc="3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out</a:t>
            </a:r>
            <a:r>
              <a:rPr sz="1200" spc="3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this</a:t>
            </a:r>
            <a:r>
              <a:rPr sz="1200" spc="3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work</a:t>
            </a:r>
            <a:r>
              <a:rPr sz="1200" spc="3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which</a:t>
            </a:r>
            <a:r>
              <a:rPr sz="1200" spc="3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had</a:t>
            </a:r>
            <a:r>
              <a:rPr sz="1200" spc="3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as</a:t>
            </a:r>
            <a:r>
              <a:rPr sz="1200" spc="3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its</a:t>
            </a:r>
            <a:r>
              <a:rPr sz="1200" spc="3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fundamental</a:t>
            </a:r>
            <a:r>
              <a:rPr sz="1200" spc="3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purposes:</a:t>
            </a:r>
            <a:r>
              <a:rPr sz="1200" spc="3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Discuss</a:t>
            </a:r>
            <a:r>
              <a:rPr sz="1200" spc="3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3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reference</a:t>
            </a:r>
            <a:r>
              <a:rPr sz="1200" spc="35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theoretical </a:t>
            </a:r>
            <a:r>
              <a:rPr sz="1200" dirty="0">
                <a:latin typeface="Times New Roman"/>
                <a:cs typeface="Times New Roman"/>
              </a:rPr>
              <a:t>constructs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from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term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competence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area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university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education.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Browse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from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theoretical </a:t>
            </a:r>
            <a:r>
              <a:rPr sz="1200" dirty="0">
                <a:latin typeface="Times New Roman"/>
                <a:cs typeface="Times New Roman"/>
              </a:rPr>
              <a:t>point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view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education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based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on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competences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field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university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education.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Characterize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the </a:t>
            </a:r>
            <a:r>
              <a:rPr sz="1200" dirty="0">
                <a:latin typeface="Times New Roman"/>
                <a:cs typeface="Times New Roman"/>
              </a:rPr>
              <a:t>learning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evaluation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context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university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education.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Analyze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 assessment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learning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outcomes </a:t>
            </a:r>
            <a:r>
              <a:rPr sz="1200" dirty="0">
                <a:latin typeface="Times New Roman"/>
                <a:cs typeface="Times New Roman"/>
              </a:rPr>
              <a:t>based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on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skills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as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cardinal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element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University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education.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From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methodological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point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of </a:t>
            </a:r>
            <a:r>
              <a:rPr sz="1200" dirty="0">
                <a:latin typeface="Times New Roman"/>
                <a:cs typeface="Times New Roman"/>
              </a:rPr>
              <a:t>view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work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is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framed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monographic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form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documentary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bibliographic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design.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method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used </a:t>
            </a:r>
            <a:r>
              <a:rPr sz="1200" dirty="0">
                <a:latin typeface="Times New Roman"/>
                <a:cs typeface="Times New Roman"/>
              </a:rPr>
              <a:t>was the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deductive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analytical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and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analysis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techniques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used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include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content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analysis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and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critical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analysis. </a:t>
            </a:r>
            <a:r>
              <a:rPr sz="1200" dirty="0">
                <a:latin typeface="Times New Roman"/>
                <a:cs typeface="Times New Roman"/>
              </a:rPr>
              <a:t>As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culmination,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it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is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cardinal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element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university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education,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since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it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allows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interrelation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of </a:t>
            </a:r>
            <a:r>
              <a:rPr sz="1200" dirty="0">
                <a:latin typeface="Times New Roman"/>
                <a:cs typeface="Times New Roman"/>
              </a:rPr>
              <a:t>objectives,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contents</a:t>
            </a:r>
            <a:r>
              <a:rPr sz="1200" spc="3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that</a:t>
            </a:r>
            <a:r>
              <a:rPr sz="1200" spc="3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have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been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selected,</a:t>
            </a:r>
            <a:r>
              <a:rPr sz="1200" spc="3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organized</a:t>
            </a:r>
            <a:r>
              <a:rPr sz="1200" spc="3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and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planned,</a:t>
            </a:r>
            <a:r>
              <a:rPr sz="1200" spc="3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expected</a:t>
            </a:r>
            <a:r>
              <a:rPr sz="1200" spc="3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learning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results</a:t>
            </a:r>
            <a:r>
              <a:rPr sz="1200" spc="31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accordance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with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professional profile and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evaluation strategies in an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integrated way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 the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processes </a:t>
            </a:r>
            <a:r>
              <a:rPr sz="1200" spc="-25" dirty="0">
                <a:latin typeface="Times New Roman"/>
                <a:cs typeface="Times New Roman"/>
              </a:rPr>
              <a:t>of </a:t>
            </a:r>
            <a:r>
              <a:rPr sz="1200" dirty="0">
                <a:latin typeface="Times New Roman"/>
                <a:cs typeface="Times New Roman"/>
              </a:rPr>
              <a:t>learning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and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teaching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from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global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and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interrelated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vision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different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elements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curriculum. </a:t>
            </a:r>
            <a:r>
              <a:rPr sz="1200" dirty="0">
                <a:latin typeface="Times New Roman"/>
                <a:cs typeface="Times New Roman"/>
              </a:rPr>
              <a:t>Reflections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among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university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must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promote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training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university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teachers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assessment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based </a:t>
            </a:r>
            <a:r>
              <a:rPr sz="1200" dirty="0">
                <a:latin typeface="Times New Roman"/>
                <a:cs typeface="Times New Roman"/>
              </a:rPr>
              <a:t>on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competencies,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from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humanistic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educational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models,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Dialogic,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flexible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and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permanent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within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spc="-50" dirty="0">
                <a:latin typeface="Times New Roman"/>
                <a:cs typeface="Times New Roman"/>
              </a:rPr>
              <a:t>a </a:t>
            </a:r>
            <a:r>
              <a:rPr sz="1200" dirty="0">
                <a:latin typeface="Times New Roman"/>
                <a:cs typeface="Times New Roman"/>
              </a:rPr>
              <a:t>conceptual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and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organizational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framework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that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responds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changing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expectations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complex society.</a:t>
            </a:r>
            <a:endParaRPr sz="1200" dirty="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65"/>
              </a:spcBef>
            </a:pPr>
            <a:endParaRPr sz="1200" dirty="0">
              <a:latin typeface="Times New Roman"/>
              <a:cs typeface="Times New Roman"/>
            </a:endParaRPr>
          </a:p>
          <a:p>
            <a:pPr marL="50800" algn="just">
              <a:lnSpc>
                <a:spcPct val="100000"/>
              </a:lnSpc>
            </a:pPr>
            <a:r>
              <a:rPr sz="1200" b="1" dirty="0">
                <a:latin typeface="Times New Roman"/>
                <a:cs typeface="Times New Roman"/>
              </a:rPr>
              <a:t>Descriptors: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Competence,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Competence-</a:t>
            </a:r>
            <a:r>
              <a:rPr sz="1200" dirty="0">
                <a:latin typeface="Times New Roman"/>
                <a:cs typeface="Times New Roman"/>
              </a:rPr>
              <a:t>based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education,</a:t>
            </a:r>
            <a:r>
              <a:rPr sz="1200" spc="-10" dirty="0">
                <a:latin typeface="Times New Roman"/>
                <a:cs typeface="Times New Roman"/>
              </a:rPr>
              <a:t> Competence-</a:t>
            </a:r>
            <a:r>
              <a:rPr sz="1200" dirty="0">
                <a:latin typeface="Times New Roman"/>
                <a:cs typeface="Times New Roman"/>
              </a:rPr>
              <a:t>based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assessment</a:t>
            </a:r>
            <a:endParaRPr sz="1200" dirty="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60"/>
              </a:spcBef>
            </a:pPr>
            <a:endParaRPr sz="1200" dirty="0">
              <a:latin typeface="Times New Roman"/>
              <a:cs typeface="Times New Roman"/>
            </a:endParaRPr>
          </a:p>
          <a:p>
            <a:pPr marL="12700" marR="6985" algn="just">
              <a:lnSpc>
                <a:spcPct val="100000"/>
              </a:lnSpc>
            </a:pPr>
            <a:r>
              <a:rPr sz="1200" b="1" dirty="0">
                <a:latin typeface="Times New Roman"/>
                <a:cs typeface="Times New Roman"/>
              </a:rPr>
              <a:t>Biographical</a:t>
            </a:r>
            <a:r>
              <a:rPr sz="1200" b="1" spc="33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Review</a:t>
            </a:r>
            <a:r>
              <a:rPr sz="1200" dirty="0">
                <a:latin typeface="Times New Roman"/>
                <a:cs typeface="Times New Roman"/>
              </a:rPr>
              <a:t>:</a:t>
            </a:r>
            <a:r>
              <a:rPr sz="1200" spc="3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Ordinary</a:t>
            </a:r>
            <a:r>
              <a:rPr sz="1200" spc="3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Professor,</a:t>
            </a:r>
            <a:r>
              <a:rPr sz="1200" spc="3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Aggregate</a:t>
            </a:r>
            <a:r>
              <a:rPr sz="1200" spc="3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category.</a:t>
            </a:r>
            <a:r>
              <a:rPr sz="1200" spc="3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System</a:t>
            </a:r>
            <a:r>
              <a:rPr sz="1200" spc="3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Engineering</a:t>
            </a:r>
            <a:r>
              <a:rPr sz="1200" spc="3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Area</a:t>
            </a:r>
            <a:r>
              <a:rPr sz="1200" spc="3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34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the </a:t>
            </a:r>
            <a:r>
              <a:rPr sz="1200" dirty="0">
                <a:latin typeface="Times New Roman"/>
                <a:cs typeface="Times New Roman"/>
              </a:rPr>
              <a:t>Rómulo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Gallegos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University.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Comprehensive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Teacher,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Mathematics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mention.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Master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education, </a:t>
            </a:r>
            <a:r>
              <a:rPr sz="1200" dirty="0">
                <a:latin typeface="Times New Roman"/>
                <a:cs typeface="Times New Roman"/>
              </a:rPr>
              <a:t>mention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Educational</a:t>
            </a:r>
            <a:r>
              <a:rPr sz="1200" spc="-10" dirty="0">
                <a:latin typeface="Times New Roman"/>
                <a:cs typeface="Times New Roman"/>
              </a:rPr>
              <a:t> Research.</a:t>
            </a:r>
            <a:endParaRPr sz="1200" dirty="0">
              <a:latin typeface="Times New Roman"/>
              <a:cs typeface="Times New Roman"/>
            </a:endParaRPr>
          </a:p>
        </p:txBody>
      </p:sp>
      <p:pic>
        <p:nvPicPr>
          <p:cNvPr id="31" name="object 31"/>
          <p:cNvPicPr/>
          <p:nvPr/>
        </p:nvPicPr>
        <p:blipFill>
          <a:blip r:embed="rId17" cstate="print"/>
          <a:stretch>
            <a:fillRect/>
          </a:stretch>
        </p:blipFill>
        <p:spPr>
          <a:xfrm>
            <a:off x="4725161" y="164274"/>
            <a:ext cx="1805305" cy="893889"/>
          </a:xfrm>
          <a:prstGeom prst="rect">
            <a:avLst/>
          </a:prstGeom>
        </p:spPr>
      </p:pic>
      <p:sp>
        <p:nvSpPr>
          <p:cNvPr id="32" name="object 32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46363" rIns="0" bIns="0" rtlCol="0">
            <a:spAutoFit/>
          </a:bodyPr>
          <a:lstStyle/>
          <a:p>
            <a:pPr marL="45720">
              <a:lnSpc>
                <a:spcPts val="1410"/>
              </a:lnSpc>
            </a:pPr>
            <a:fld id="{81D60167-4931-47E6-BA6A-407CBD079E47}" type="slidenum">
              <a:rPr spc="-25" dirty="0"/>
              <a:t>204</a:t>
            </a:fld>
            <a:endParaRPr spc="-25" dirty="0"/>
          </a:p>
        </p:txBody>
      </p:sp>
      <p:grpSp>
        <p:nvGrpSpPr>
          <p:cNvPr id="33" name="Grupo 32">
            <a:extLst>
              <a:ext uri="{FF2B5EF4-FFF2-40B4-BE49-F238E27FC236}">
                <a16:creationId xmlns:a16="http://schemas.microsoft.com/office/drawing/2014/main" id="{670F8344-F379-21F5-3D48-AFD9236B4ED6}"/>
              </a:ext>
            </a:extLst>
          </p:cNvPr>
          <p:cNvGrpSpPr/>
          <p:nvPr/>
        </p:nvGrpSpPr>
        <p:grpSpPr>
          <a:xfrm>
            <a:off x="117348" y="98932"/>
            <a:ext cx="6665976" cy="1452626"/>
            <a:chOff x="470065" y="1951410"/>
            <a:chExt cx="6665976" cy="1452626"/>
          </a:xfrm>
        </p:grpSpPr>
        <p:grpSp>
          <p:nvGrpSpPr>
            <p:cNvPr id="34" name="object 12">
              <a:extLst>
                <a:ext uri="{FF2B5EF4-FFF2-40B4-BE49-F238E27FC236}">
                  <a16:creationId xmlns:a16="http://schemas.microsoft.com/office/drawing/2014/main" id="{AAC035A6-2A2F-C984-92BC-C49D01190F0B}"/>
                </a:ext>
              </a:extLst>
            </p:cNvPr>
            <p:cNvGrpSpPr/>
            <p:nvPr/>
          </p:nvGrpSpPr>
          <p:grpSpPr>
            <a:xfrm>
              <a:off x="470065" y="1951664"/>
              <a:ext cx="6665976" cy="1452372"/>
              <a:chOff x="96011" y="115823"/>
              <a:chExt cx="6665976" cy="1452372"/>
            </a:xfrm>
          </p:grpSpPr>
          <p:pic>
            <p:nvPicPr>
              <p:cNvPr id="38" name="object 13">
                <a:extLst>
                  <a:ext uri="{FF2B5EF4-FFF2-40B4-BE49-F238E27FC236}">
                    <a16:creationId xmlns:a16="http://schemas.microsoft.com/office/drawing/2014/main" id="{207B48F7-F133-F9DE-C42A-FC6B08DD7BF8}"/>
                  </a:ext>
                </a:extLst>
              </p:cNvPr>
              <p:cNvPicPr/>
              <p:nvPr/>
            </p:nvPicPr>
            <p:blipFill>
              <a:blip r:embed="rId7" cstate="print"/>
              <a:stretch>
                <a:fillRect/>
              </a:stretch>
            </p:blipFill>
            <p:spPr>
              <a:xfrm>
                <a:off x="96011" y="115823"/>
                <a:ext cx="6665976" cy="1452372"/>
              </a:xfrm>
              <a:prstGeom prst="rect">
                <a:avLst/>
              </a:prstGeom>
            </p:spPr>
          </p:pic>
          <p:pic>
            <p:nvPicPr>
              <p:cNvPr id="39" name="object 14">
                <a:extLst>
                  <a:ext uri="{FF2B5EF4-FFF2-40B4-BE49-F238E27FC236}">
                    <a16:creationId xmlns:a16="http://schemas.microsoft.com/office/drawing/2014/main" id="{E3603354-2B9C-4ECF-D809-544D3FC5915E}"/>
                  </a:ext>
                </a:extLst>
              </p:cNvPr>
              <p:cNvPicPr/>
              <p:nvPr/>
            </p:nvPicPr>
            <p:blipFill>
              <a:blip r:embed="rId8" cstate="print"/>
              <a:stretch>
                <a:fillRect/>
              </a:stretch>
            </p:blipFill>
            <p:spPr>
              <a:xfrm>
                <a:off x="142849" y="142875"/>
                <a:ext cx="6572275" cy="1358646"/>
              </a:xfrm>
              <a:prstGeom prst="rect">
                <a:avLst/>
              </a:prstGeom>
            </p:spPr>
          </p:pic>
          <p:sp>
            <p:nvSpPr>
              <p:cNvPr id="40" name="object 15">
                <a:extLst>
                  <a:ext uri="{FF2B5EF4-FFF2-40B4-BE49-F238E27FC236}">
                    <a16:creationId xmlns:a16="http://schemas.microsoft.com/office/drawing/2014/main" id="{3BF25E35-D72E-A0B3-4192-7CF568C1FD8B}"/>
                  </a:ext>
                </a:extLst>
              </p:cNvPr>
              <p:cNvSpPr/>
              <p:nvPr/>
            </p:nvSpPr>
            <p:spPr>
              <a:xfrm>
                <a:off x="142849" y="142875"/>
                <a:ext cx="6572884" cy="1358900"/>
              </a:xfrm>
              <a:custGeom>
                <a:avLst/>
                <a:gdLst/>
                <a:ahLst/>
                <a:cxnLst/>
                <a:rect l="l" t="t" r="r" b="b"/>
                <a:pathLst>
                  <a:path w="6572884" h="1358900">
                    <a:moveTo>
                      <a:pt x="0" y="226441"/>
                    </a:moveTo>
                    <a:lnTo>
                      <a:pt x="4600" y="180795"/>
                    </a:lnTo>
                    <a:lnTo>
                      <a:pt x="17795" y="138285"/>
                    </a:lnTo>
                    <a:lnTo>
                      <a:pt x="38673" y="99820"/>
                    </a:lnTo>
                    <a:lnTo>
                      <a:pt x="66324" y="66309"/>
                    </a:lnTo>
                    <a:lnTo>
                      <a:pt x="99837" y="38663"/>
                    </a:lnTo>
                    <a:lnTo>
                      <a:pt x="138301" y="17789"/>
                    </a:lnTo>
                    <a:lnTo>
                      <a:pt x="180806" y="4599"/>
                    </a:lnTo>
                    <a:lnTo>
                      <a:pt x="226440" y="0"/>
                    </a:lnTo>
                    <a:lnTo>
                      <a:pt x="6345834" y="0"/>
                    </a:lnTo>
                    <a:lnTo>
                      <a:pt x="6391480" y="4599"/>
                    </a:lnTo>
                    <a:lnTo>
                      <a:pt x="6433990" y="17789"/>
                    </a:lnTo>
                    <a:lnTo>
                      <a:pt x="6472455" y="38663"/>
                    </a:lnTo>
                    <a:lnTo>
                      <a:pt x="6505965" y="66309"/>
                    </a:lnTo>
                    <a:lnTo>
                      <a:pt x="6533612" y="99820"/>
                    </a:lnTo>
                    <a:lnTo>
                      <a:pt x="6554485" y="138285"/>
                    </a:lnTo>
                    <a:lnTo>
                      <a:pt x="6567676" y="180795"/>
                    </a:lnTo>
                    <a:lnTo>
                      <a:pt x="6572275" y="226441"/>
                    </a:lnTo>
                    <a:lnTo>
                      <a:pt x="6572275" y="1132204"/>
                    </a:lnTo>
                    <a:lnTo>
                      <a:pt x="6567676" y="1177850"/>
                    </a:lnTo>
                    <a:lnTo>
                      <a:pt x="6554485" y="1220360"/>
                    </a:lnTo>
                    <a:lnTo>
                      <a:pt x="6533612" y="1258825"/>
                    </a:lnTo>
                    <a:lnTo>
                      <a:pt x="6505965" y="1292336"/>
                    </a:lnTo>
                    <a:lnTo>
                      <a:pt x="6472455" y="1319982"/>
                    </a:lnTo>
                    <a:lnTo>
                      <a:pt x="6433990" y="1340856"/>
                    </a:lnTo>
                    <a:lnTo>
                      <a:pt x="6391480" y="1354046"/>
                    </a:lnTo>
                    <a:lnTo>
                      <a:pt x="6345834" y="1358646"/>
                    </a:lnTo>
                    <a:lnTo>
                      <a:pt x="226440" y="1358646"/>
                    </a:lnTo>
                    <a:lnTo>
                      <a:pt x="180806" y="1354046"/>
                    </a:lnTo>
                    <a:lnTo>
                      <a:pt x="138301" y="1340856"/>
                    </a:lnTo>
                    <a:lnTo>
                      <a:pt x="99837" y="1319982"/>
                    </a:lnTo>
                    <a:lnTo>
                      <a:pt x="66324" y="1292336"/>
                    </a:lnTo>
                    <a:lnTo>
                      <a:pt x="38673" y="1258825"/>
                    </a:lnTo>
                    <a:lnTo>
                      <a:pt x="17795" y="1220360"/>
                    </a:lnTo>
                    <a:lnTo>
                      <a:pt x="4600" y="1177850"/>
                    </a:lnTo>
                    <a:lnTo>
                      <a:pt x="0" y="1132204"/>
                    </a:lnTo>
                    <a:lnTo>
                      <a:pt x="0" y="226441"/>
                    </a:lnTo>
                    <a:close/>
                  </a:path>
                </a:pathLst>
              </a:custGeom>
              <a:ln w="9525">
                <a:solidFill>
                  <a:srgbClr val="55CE74"/>
                </a:solidFill>
              </a:ln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pic>
            <p:nvPicPr>
              <p:cNvPr id="41" name="object 16">
                <a:extLst>
                  <a:ext uri="{FF2B5EF4-FFF2-40B4-BE49-F238E27FC236}">
                    <a16:creationId xmlns:a16="http://schemas.microsoft.com/office/drawing/2014/main" id="{4324420D-1C8C-4518-CA19-C3F8AC7124B1}"/>
                  </a:ext>
                </a:extLst>
              </p:cNvPr>
              <p:cNvPicPr/>
              <p:nvPr/>
            </p:nvPicPr>
            <p:blipFill>
              <a:blip r:embed="rId9" cstate="print"/>
              <a:stretch>
                <a:fillRect/>
              </a:stretch>
            </p:blipFill>
            <p:spPr>
              <a:xfrm>
                <a:off x="2500248" y="305930"/>
                <a:ext cx="1714500" cy="733945"/>
              </a:xfrm>
              <a:prstGeom prst="rect">
                <a:avLst/>
              </a:prstGeom>
            </p:spPr>
          </p:pic>
        </p:grpSp>
        <p:sp>
          <p:nvSpPr>
            <p:cNvPr id="35" name="object 16">
              <a:extLst>
                <a:ext uri="{FF2B5EF4-FFF2-40B4-BE49-F238E27FC236}">
                  <a16:creationId xmlns:a16="http://schemas.microsoft.com/office/drawing/2014/main" id="{76053FBE-EAFB-A9E4-ACF9-39F52E9F3FFA}"/>
                </a:ext>
              </a:extLst>
            </p:cNvPr>
            <p:cNvSpPr txBox="1"/>
            <p:nvPr/>
          </p:nvSpPr>
          <p:spPr>
            <a:xfrm>
              <a:off x="2775727" y="2875716"/>
              <a:ext cx="3332858" cy="391795"/>
            </a:xfrm>
            <a:prstGeom prst="rect">
              <a:avLst/>
            </a:prstGeom>
            <a:noFill/>
          </p:spPr>
          <p:txBody>
            <a:bodyPr vert="horz" wrap="square" lIns="0" tIns="12700" rIns="0" bIns="0" rtlCol="0">
              <a:spAutoFit/>
            </a:bodyPr>
            <a:lstStyle/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Volumen 4,  Número 1  Enero a Julio 2021</a:t>
              </a:r>
            </a:p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Revista Semestral. Venezuela</a:t>
              </a:r>
              <a:endParaRPr sz="1200" dirty="0">
                <a:latin typeface="Arial"/>
                <a:cs typeface="Arial"/>
              </a:endParaRPr>
            </a:p>
          </p:txBody>
        </p:sp>
        <p:pic>
          <p:nvPicPr>
            <p:cNvPr id="36" name="object 25">
              <a:extLst>
                <a:ext uri="{FF2B5EF4-FFF2-40B4-BE49-F238E27FC236}">
                  <a16:creationId xmlns:a16="http://schemas.microsoft.com/office/drawing/2014/main" id="{C1EBC121-B7A9-7586-BFBE-A1C75F3D0D4D}"/>
                </a:ext>
              </a:extLst>
            </p:cNvPr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470065" y="2027896"/>
              <a:ext cx="2305662" cy="1053903"/>
            </a:xfrm>
            <a:prstGeom prst="rect">
              <a:avLst/>
            </a:prstGeom>
          </p:spPr>
        </p:pic>
        <p:pic>
          <p:nvPicPr>
            <p:cNvPr id="37" name="object 31">
              <a:extLst>
                <a:ext uri="{FF2B5EF4-FFF2-40B4-BE49-F238E27FC236}">
                  <a16:creationId xmlns:a16="http://schemas.microsoft.com/office/drawing/2014/main" id="{B11136DC-20BD-0284-9CE2-EFB14E24573A}"/>
                </a:ext>
              </a:extLst>
            </p:cNvPr>
            <p:cNvPicPr/>
            <p:nvPr/>
          </p:nvPicPr>
          <p:blipFill>
            <a:blip r:embed="rId17" cstate="print"/>
            <a:stretch>
              <a:fillRect/>
            </a:stretch>
          </p:blipFill>
          <p:spPr>
            <a:xfrm>
              <a:off x="4932681" y="1951410"/>
              <a:ext cx="1805304" cy="893889"/>
            </a:xfrm>
            <a:prstGeom prst="rect">
              <a:avLst/>
            </a:prstGeom>
          </p:spPr>
        </p:pic>
      </p:grpSp>
    </p:spTree>
  </p:cSld>
  <p:clrMapOvr>
    <a:masterClrMapping/>
  </p:clrMapOvr>
</p:sld>
</file>

<file path=ppt/slides/slide20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94485" y="115823"/>
            <a:ext cx="6669405" cy="8926195"/>
            <a:chOff x="94485" y="115823"/>
            <a:chExt cx="6669405" cy="8926195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94485" y="1473710"/>
              <a:ext cx="6669028" cy="6694927"/>
            </a:xfrm>
            <a:prstGeom prst="rect">
              <a:avLst/>
            </a:prstGeom>
          </p:spPr>
        </p:pic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42862" y="1501470"/>
              <a:ext cx="6572250" cy="6598920"/>
            </a:xfrm>
            <a:prstGeom prst="rect">
              <a:avLst/>
            </a:prstGeom>
          </p:spPr>
        </p:pic>
        <p:sp>
          <p:nvSpPr>
            <p:cNvPr id="5" name="object 5"/>
            <p:cNvSpPr/>
            <p:nvPr/>
          </p:nvSpPr>
          <p:spPr>
            <a:xfrm>
              <a:off x="142862" y="1501470"/>
              <a:ext cx="6572250" cy="6598920"/>
            </a:xfrm>
            <a:custGeom>
              <a:avLst/>
              <a:gdLst/>
              <a:ahLst/>
              <a:cxnLst/>
              <a:rect l="l" t="t" r="r" b="b"/>
              <a:pathLst>
                <a:path w="6572250" h="6598920">
                  <a:moveTo>
                    <a:pt x="0" y="6598920"/>
                  </a:moveTo>
                  <a:lnTo>
                    <a:pt x="6572250" y="6598920"/>
                  </a:lnTo>
                  <a:lnTo>
                    <a:pt x="6572250" y="0"/>
                  </a:lnTo>
                  <a:lnTo>
                    <a:pt x="0" y="0"/>
                  </a:lnTo>
                  <a:lnTo>
                    <a:pt x="0" y="6598920"/>
                  </a:lnTo>
                  <a:close/>
                </a:path>
              </a:pathLst>
            </a:custGeom>
            <a:ln w="28575">
              <a:solidFill>
                <a:srgbClr val="31AD5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188645" y="8190915"/>
              <a:ext cx="6429375" cy="795655"/>
            </a:xfrm>
            <a:custGeom>
              <a:avLst/>
              <a:gdLst/>
              <a:ahLst/>
              <a:cxnLst/>
              <a:rect l="l" t="t" r="r" b="b"/>
              <a:pathLst>
                <a:path w="6429375" h="795654">
                  <a:moveTo>
                    <a:pt x="0" y="795337"/>
                  </a:moveTo>
                  <a:lnTo>
                    <a:pt x="6429375" y="795337"/>
                  </a:lnTo>
                  <a:lnTo>
                    <a:pt x="6429375" y="0"/>
                  </a:lnTo>
                  <a:lnTo>
                    <a:pt x="0" y="0"/>
                  </a:lnTo>
                  <a:lnTo>
                    <a:pt x="0" y="795337"/>
                  </a:lnTo>
                  <a:close/>
                </a:path>
              </a:pathLst>
            </a:custGeom>
            <a:ln w="38100">
              <a:solidFill>
                <a:srgbClr val="31AD5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" name="object 7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44780" y="8651747"/>
              <a:ext cx="6516624" cy="158496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96012" y="115823"/>
              <a:ext cx="6665976" cy="1452372"/>
            </a:xfrm>
            <a:prstGeom prst="rect">
              <a:avLst/>
            </a:prstGeom>
          </p:spPr>
        </p:pic>
        <p:pic>
          <p:nvPicPr>
            <p:cNvPr id="9" name="object 9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142849" y="142875"/>
              <a:ext cx="6572275" cy="1358646"/>
            </a:xfrm>
            <a:prstGeom prst="rect">
              <a:avLst/>
            </a:prstGeom>
          </p:spPr>
        </p:pic>
        <p:sp>
          <p:nvSpPr>
            <p:cNvPr id="10" name="object 10"/>
            <p:cNvSpPr/>
            <p:nvPr/>
          </p:nvSpPr>
          <p:spPr>
            <a:xfrm>
              <a:off x="142849" y="142875"/>
              <a:ext cx="6572884" cy="1358900"/>
            </a:xfrm>
            <a:custGeom>
              <a:avLst/>
              <a:gdLst/>
              <a:ahLst/>
              <a:cxnLst/>
              <a:rect l="l" t="t" r="r" b="b"/>
              <a:pathLst>
                <a:path w="6572884" h="1358900">
                  <a:moveTo>
                    <a:pt x="0" y="226441"/>
                  </a:moveTo>
                  <a:lnTo>
                    <a:pt x="4600" y="180795"/>
                  </a:lnTo>
                  <a:lnTo>
                    <a:pt x="17795" y="138285"/>
                  </a:lnTo>
                  <a:lnTo>
                    <a:pt x="38673" y="99820"/>
                  </a:lnTo>
                  <a:lnTo>
                    <a:pt x="66324" y="66309"/>
                  </a:lnTo>
                  <a:lnTo>
                    <a:pt x="99837" y="38663"/>
                  </a:lnTo>
                  <a:lnTo>
                    <a:pt x="138301" y="17789"/>
                  </a:lnTo>
                  <a:lnTo>
                    <a:pt x="180806" y="4599"/>
                  </a:lnTo>
                  <a:lnTo>
                    <a:pt x="226440" y="0"/>
                  </a:lnTo>
                  <a:lnTo>
                    <a:pt x="6345834" y="0"/>
                  </a:lnTo>
                  <a:lnTo>
                    <a:pt x="6391480" y="4599"/>
                  </a:lnTo>
                  <a:lnTo>
                    <a:pt x="6433990" y="17789"/>
                  </a:lnTo>
                  <a:lnTo>
                    <a:pt x="6472455" y="38663"/>
                  </a:lnTo>
                  <a:lnTo>
                    <a:pt x="6505965" y="66309"/>
                  </a:lnTo>
                  <a:lnTo>
                    <a:pt x="6533612" y="99820"/>
                  </a:lnTo>
                  <a:lnTo>
                    <a:pt x="6554485" y="138285"/>
                  </a:lnTo>
                  <a:lnTo>
                    <a:pt x="6567676" y="180795"/>
                  </a:lnTo>
                  <a:lnTo>
                    <a:pt x="6572275" y="226441"/>
                  </a:lnTo>
                  <a:lnTo>
                    <a:pt x="6572275" y="1132204"/>
                  </a:lnTo>
                  <a:lnTo>
                    <a:pt x="6567676" y="1177850"/>
                  </a:lnTo>
                  <a:lnTo>
                    <a:pt x="6554485" y="1220360"/>
                  </a:lnTo>
                  <a:lnTo>
                    <a:pt x="6533612" y="1258825"/>
                  </a:lnTo>
                  <a:lnTo>
                    <a:pt x="6505965" y="1292336"/>
                  </a:lnTo>
                  <a:lnTo>
                    <a:pt x="6472455" y="1319982"/>
                  </a:lnTo>
                  <a:lnTo>
                    <a:pt x="6433990" y="1340856"/>
                  </a:lnTo>
                  <a:lnTo>
                    <a:pt x="6391480" y="1354046"/>
                  </a:lnTo>
                  <a:lnTo>
                    <a:pt x="6345834" y="1358646"/>
                  </a:lnTo>
                  <a:lnTo>
                    <a:pt x="226440" y="1358646"/>
                  </a:lnTo>
                  <a:lnTo>
                    <a:pt x="180806" y="1354046"/>
                  </a:lnTo>
                  <a:lnTo>
                    <a:pt x="138301" y="1340856"/>
                  </a:lnTo>
                  <a:lnTo>
                    <a:pt x="99837" y="1319982"/>
                  </a:lnTo>
                  <a:lnTo>
                    <a:pt x="66324" y="1292336"/>
                  </a:lnTo>
                  <a:lnTo>
                    <a:pt x="38673" y="1258825"/>
                  </a:lnTo>
                  <a:lnTo>
                    <a:pt x="17795" y="1220360"/>
                  </a:lnTo>
                  <a:lnTo>
                    <a:pt x="4600" y="1177850"/>
                  </a:lnTo>
                  <a:lnTo>
                    <a:pt x="0" y="1132204"/>
                  </a:lnTo>
                  <a:lnTo>
                    <a:pt x="0" y="226441"/>
                  </a:lnTo>
                  <a:close/>
                </a:path>
              </a:pathLst>
            </a:custGeom>
            <a:ln w="9525">
              <a:solidFill>
                <a:srgbClr val="55CE7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1" name="object 11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2500248" y="305930"/>
              <a:ext cx="1714500" cy="733945"/>
            </a:xfrm>
            <a:prstGeom prst="rect">
              <a:avLst/>
            </a:prstGeom>
          </p:spPr>
        </p:pic>
        <p:pic>
          <p:nvPicPr>
            <p:cNvPr id="12" name="object 12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2738628" y="1024127"/>
              <a:ext cx="1897379" cy="371855"/>
            </a:xfrm>
            <a:prstGeom prst="rect">
              <a:avLst/>
            </a:prstGeom>
          </p:spPr>
        </p:pic>
        <p:pic>
          <p:nvPicPr>
            <p:cNvPr id="13" name="object 13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4401312" y="1024127"/>
              <a:ext cx="1577339" cy="371855"/>
            </a:xfrm>
            <a:prstGeom prst="rect">
              <a:avLst/>
            </a:prstGeom>
          </p:spPr>
        </p:pic>
        <p:pic>
          <p:nvPicPr>
            <p:cNvPr id="14" name="object 14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3169920" y="1207007"/>
              <a:ext cx="1546859" cy="371855"/>
            </a:xfrm>
            <a:prstGeom prst="rect">
              <a:avLst/>
            </a:prstGeom>
          </p:spPr>
        </p:pic>
        <p:pic>
          <p:nvPicPr>
            <p:cNvPr id="15" name="object 15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4482083" y="1207007"/>
              <a:ext cx="284988" cy="371855"/>
            </a:xfrm>
            <a:prstGeom prst="rect">
              <a:avLst/>
            </a:prstGeom>
          </p:spPr>
        </p:pic>
        <p:pic>
          <p:nvPicPr>
            <p:cNvPr id="16" name="object 16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4571999" y="1207007"/>
              <a:ext cx="1013460" cy="371855"/>
            </a:xfrm>
            <a:prstGeom prst="rect">
              <a:avLst/>
            </a:prstGeom>
          </p:spPr>
        </p:pic>
        <p:pic>
          <p:nvPicPr>
            <p:cNvPr id="17" name="object 17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324612" y="234695"/>
              <a:ext cx="1719072" cy="1341120"/>
            </a:xfrm>
            <a:prstGeom prst="rect">
              <a:avLst/>
            </a:prstGeom>
          </p:spPr>
        </p:pic>
        <p:pic>
          <p:nvPicPr>
            <p:cNvPr id="18" name="object 18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5606795" y="8193022"/>
              <a:ext cx="1092707" cy="848868"/>
            </a:xfrm>
            <a:prstGeom prst="rect">
              <a:avLst/>
            </a:prstGeom>
          </p:spPr>
        </p:pic>
        <p:pic>
          <p:nvPicPr>
            <p:cNvPr id="19" name="object 19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109728" y="8193022"/>
              <a:ext cx="1092708" cy="848868"/>
            </a:xfrm>
            <a:prstGeom prst="rect">
              <a:avLst/>
            </a:prstGeom>
          </p:spPr>
        </p:pic>
      </p:grpSp>
      <p:sp>
        <p:nvSpPr>
          <p:cNvPr id="20" name="object 20"/>
          <p:cNvSpPr txBox="1"/>
          <p:nvPr/>
        </p:nvSpPr>
        <p:spPr>
          <a:xfrm>
            <a:off x="221691" y="1068451"/>
            <a:ext cx="6381750" cy="693547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063875" marR="736600" indent="-431800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Arial"/>
                <a:cs typeface="Arial"/>
              </a:rPr>
              <a:t>6ta.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Edición</a:t>
            </a:r>
            <a:r>
              <a:rPr sz="1200" b="1" spc="-10" dirty="0">
                <a:latin typeface="Arial"/>
                <a:cs typeface="Arial"/>
              </a:rPr>
              <a:t> Volumen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I</a:t>
            </a:r>
            <a:r>
              <a:rPr sz="1200" b="1" spc="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Enero</a:t>
            </a:r>
            <a:r>
              <a:rPr sz="1200" b="1" spc="-3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a</a:t>
            </a:r>
            <a:r>
              <a:rPr sz="1200" b="1" spc="-2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Julio</a:t>
            </a:r>
            <a:r>
              <a:rPr sz="1200" b="1" spc="-5" dirty="0">
                <a:latin typeface="Arial"/>
                <a:cs typeface="Arial"/>
              </a:rPr>
              <a:t> </a:t>
            </a:r>
            <a:r>
              <a:rPr sz="1200" b="1" spc="-20" dirty="0">
                <a:latin typeface="Arial"/>
                <a:cs typeface="Arial"/>
              </a:rPr>
              <a:t>2021 </a:t>
            </a:r>
            <a:r>
              <a:rPr sz="1200" b="1" dirty="0">
                <a:latin typeface="Arial"/>
                <a:cs typeface="Arial"/>
              </a:rPr>
              <a:t>Revista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Semestral-</a:t>
            </a:r>
            <a:r>
              <a:rPr sz="1200" b="1" spc="-40" dirty="0">
                <a:latin typeface="Arial"/>
                <a:cs typeface="Arial"/>
              </a:rPr>
              <a:t> </a:t>
            </a:r>
            <a:r>
              <a:rPr sz="1200" b="1" spc="-10" dirty="0">
                <a:latin typeface="Arial"/>
                <a:cs typeface="Arial"/>
              </a:rPr>
              <a:t>Venezuela</a:t>
            </a:r>
            <a:endParaRPr sz="1200">
              <a:latin typeface="Arial"/>
              <a:cs typeface="Arial"/>
            </a:endParaRPr>
          </a:p>
          <a:p>
            <a:pPr algn="ctr">
              <a:lnSpc>
                <a:spcPct val="100000"/>
              </a:lnSpc>
              <a:spcBef>
                <a:spcPts val="1120"/>
              </a:spcBef>
            </a:pPr>
            <a:r>
              <a:rPr sz="1200" b="1" spc="-10" dirty="0">
                <a:latin typeface="Times New Roman"/>
                <a:cs typeface="Times New Roman"/>
              </a:rPr>
              <a:t>INTRODUCCIÓN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60"/>
              </a:spcBef>
            </a:pPr>
            <a:endParaRPr sz="1200">
              <a:latin typeface="Times New Roman"/>
              <a:cs typeface="Times New Roman"/>
            </a:endParaRPr>
          </a:p>
          <a:p>
            <a:pPr marL="375285" marR="5080" indent="-36322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9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universidad</a:t>
            </a:r>
            <a:r>
              <a:rPr sz="1200" spc="20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204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institución</a:t>
            </a:r>
            <a:r>
              <a:rPr sz="1200" spc="20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social,</a:t>
            </a:r>
            <a:r>
              <a:rPr sz="1200" spc="20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debe</a:t>
            </a:r>
            <a:r>
              <a:rPr sz="1200" spc="19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dirigir</a:t>
            </a:r>
            <a:r>
              <a:rPr sz="1200" spc="19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19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voluntad,</a:t>
            </a:r>
            <a:r>
              <a:rPr sz="1200" spc="19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estrategias</a:t>
            </a:r>
            <a:r>
              <a:rPr sz="1200" spc="204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85" dirty="0">
                <a:latin typeface="Times New Roman"/>
                <a:cs typeface="Times New Roman"/>
              </a:rPr>
              <a:t>  </a:t>
            </a:r>
            <a:r>
              <a:rPr sz="1200" spc="-10" dirty="0">
                <a:latin typeface="Times New Roman"/>
                <a:cs typeface="Times New Roman"/>
              </a:rPr>
              <a:t>esfuerzos </a:t>
            </a:r>
            <a:r>
              <a:rPr sz="1200" dirty="0">
                <a:latin typeface="Times New Roman"/>
                <a:cs typeface="Times New Roman"/>
              </a:rPr>
              <a:t>organizacionales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consecución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fines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expresa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visión,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misión,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objetivos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spc="-50" dirty="0">
                <a:latin typeface="Times New Roman"/>
                <a:cs typeface="Times New Roman"/>
              </a:rPr>
              <a:t>y </a:t>
            </a:r>
            <a:r>
              <a:rPr sz="1200" dirty="0">
                <a:latin typeface="Times New Roman"/>
                <a:cs typeface="Times New Roman"/>
              </a:rPr>
              <a:t>metas;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todo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esto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sustentado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idearios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teorías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generadoras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principios,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orientaciones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spc="-50" dirty="0">
                <a:latin typeface="Times New Roman"/>
                <a:cs typeface="Times New Roman"/>
              </a:rPr>
              <a:t>y </a:t>
            </a:r>
            <a:r>
              <a:rPr sz="1200" dirty="0">
                <a:latin typeface="Times New Roman"/>
                <a:cs typeface="Times New Roman"/>
              </a:rPr>
              <a:t>criterios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brinden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sentidos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valoren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resultados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estos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esfuerzos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manifestación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 </a:t>
            </a:r>
            <a:r>
              <a:rPr sz="1200" dirty="0">
                <a:latin typeface="Times New Roman"/>
                <a:cs typeface="Times New Roman"/>
              </a:rPr>
              <a:t>compromiso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responsabilidad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social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sus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actores.</a:t>
            </a:r>
            <a:endParaRPr sz="1200">
              <a:latin typeface="Times New Roman"/>
              <a:cs typeface="Times New Roman"/>
            </a:endParaRPr>
          </a:p>
          <a:p>
            <a:pPr marL="375285" marR="7620" indent="-36322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este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sentido,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Tobón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(2006)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plantea</a:t>
            </a:r>
            <a:r>
              <a:rPr sz="1200" spc="28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lograr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vinculación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universidad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sociedad,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los </a:t>
            </a:r>
            <a:r>
              <a:rPr sz="1200" dirty="0">
                <a:latin typeface="Times New Roman"/>
                <a:cs typeface="Times New Roman"/>
              </a:rPr>
              <a:t>docentes deben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asegurarse de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conocimientos generados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aula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clase sea</a:t>
            </a:r>
            <a:r>
              <a:rPr sz="1200" spc="-10" dirty="0">
                <a:latin typeface="Times New Roman"/>
                <a:cs typeface="Times New Roman"/>
              </a:rPr>
              <a:t> transferido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contextos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concretos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ocurre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prácticas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estudiantes,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trata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este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caso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educación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basada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competencias,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cual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privilegia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principio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transferibilidad,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el </a:t>
            </a:r>
            <a:r>
              <a:rPr sz="1200" dirty="0">
                <a:latin typeface="Times New Roman"/>
                <a:cs typeface="Times New Roman"/>
              </a:rPr>
              <a:t>estudiante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adquiere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ciertas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competencias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realizar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cualquier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tarea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determinada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situación </a:t>
            </a:r>
            <a:r>
              <a:rPr sz="1200" dirty="0">
                <a:latin typeface="Times New Roman"/>
                <a:cs typeface="Times New Roman"/>
              </a:rPr>
              <a:t>educativa,</a:t>
            </a:r>
            <a:r>
              <a:rPr sz="1200" spc="3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deberá</a:t>
            </a:r>
            <a:r>
              <a:rPr sz="1200" spc="3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poseer</a:t>
            </a:r>
            <a:r>
              <a:rPr sz="1200" spc="3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3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capacidad</a:t>
            </a:r>
            <a:r>
              <a:rPr sz="1200" spc="3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3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solucionar</a:t>
            </a:r>
            <a:r>
              <a:rPr sz="1200" spc="3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problemas</a:t>
            </a:r>
            <a:r>
              <a:rPr sz="1200" spc="3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3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enfrentarlos</a:t>
            </a:r>
            <a:r>
              <a:rPr sz="1200" spc="3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1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manera </a:t>
            </a:r>
            <a:r>
              <a:rPr sz="1200" dirty="0">
                <a:latin typeface="Times New Roman"/>
                <a:cs typeface="Times New Roman"/>
              </a:rPr>
              <a:t>creativa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otros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espacios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formen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parte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cotidianidad.</a:t>
            </a:r>
            <a:endParaRPr sz="1200">
              <a:latin typeface="Times New Roman"/>
              <a:cs typeface="Times New Roman"/>
            </a:endParaRPr>
          </a:p>
          <a:p>
            <a:pPr marL="375285" marR="8255" indent="-36322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consonancia,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formación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educación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universitaria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debe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plantearse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reto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lograr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calidad, </a:t>
            </a:r>
            <a:r>
              <a:rPr sz="1200" dirty="0">
                <a:latin typeface="Times New Roman"/>
                <a:cs typeface="Times New Roman"/>
              </a:rPr>
              <a:t>tomando</a:t>
            </a:r>
            <a:r>
              <a:rPr sz="1200" spc="4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4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cuenta</a:t>
            </a:r>
            <a:r>
              <a:rPr sz="1200" spc="40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sus</a:t>
            </a:r>
            <a:r>
              <a:rPr sz="1200" spc="3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funciones</a:t>
            </a:r>
            <a:r>
              <a:rPr sz="1200" spc="4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3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construir</a:t>
            </a:r>
            <a:r>
              <a:rPr sz="1200" spc="4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40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propio</a:t>
            </a:r>
            <a:r>
              <a:rPr sz="1200" spc="4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modelo</a:t>
            </a:r>
            <a:r>
              <a:rPr sz="1200" spc="40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4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gestión,</a:t>
            </a:r>
            <a:r>
              <a:rPr sz="1200" spc="40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buscando</a:t>
            </a:r>
            <a:r>
              <a:rPr sz="1200" spc="41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interconexión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entre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sus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procesos,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considerando</a:t>
            </a:r>
            <a:r>
              <a:rPr sz="1200" spc="3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también</a:t>
            </a:r>
            <a:r>
              <a:rPr sz="1200" spc="3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impacto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universidad</a:t>
            </a:r>
            <a:r>
              <a:rPr sz="1200" spc="3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el </a:t>
            </a:r>
            <a:r>
              <a:rPr sz="1200" dirty="0">
                <a:latin typeface="Times New Roman"/>
                <a:cs typeface="Times New Roman"/>
              </a:rPr>
              <a:t>entorno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donde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desarrolla,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siendo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así,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le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corresponde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conocer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resolver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problemas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sociedad,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formando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profesionales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estén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condiciones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transformar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ese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contexto</a:t>
            </a:r>
            <a:endParaRPr sz="1200">
              <a:latin typeface="Times New Roman"/>
              <a:cs typeface="Times New Roman"/>
            </a:endParaRPr>
          </a:p>
          <a:p>
            <a:pPr marL="375285" marR="5715" indent="-363220" algn="just">
              <a:lnSpc>
                <a:spcPct val="100000"/>
              </a:lnSpc>
              <a:spcBef>
                <a:spcPts val="5"/>
              </a:spcBef>
            </a:pPr>
            <a:r>
              <a:rPr sz="1200" dirty="0">
                <a:latin typeface="Times New Roman"/>
                <a:cs typeface="Times New Roman"/>
              </a:rPr>
              <a:t>Así,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reto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impulsar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cambios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movilicen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instituciones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educativas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hacia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nuevas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dimensiones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función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enseñanza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produce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solamente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país,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sino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clamor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colectivo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naciones.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este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sentido,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UNESCO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(1998),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venido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manejando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discurso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sostenido </a:t>
            </a:r>
            <a:r>
              <a:rPr sz="1200" dirty="0">
                <a:latin typeface="Times New Roman"/>
                <a:cs typeface="Times New Roman"/>
              </a:rPr>
              <a:t>cuyo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contenido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intención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orienta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países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mundo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emprender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búsquedas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creativas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que </a:t>
            </a:r>
            <a:r>
              <a:rPr sz="1200" dirty="0">
                <a:latin typeface="Times New Roman"/>
                <a:cs typeface="Times New Roman"/>
              </a:rPr>
              <a:t>conviertan a la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educación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 una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opción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cierta para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promoción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social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 conseguir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mejoras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calidad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vida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ciudadanos.</a:t>
            </a:r>
            <a:endParaRPr sz="1200">
              <a:latin typeface="Times New Roman"/>
              <a:cs typeface="Times New Roman"/>
            </a:endParaRPr>
          </a:p>
          <a:p>
            <a:pPr marL="375285" marR="5715" indent="-36322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3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correspondencia</a:t>
            </a:r>
            <a:r>
              <a:rPr sz="1200" spc="3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3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tales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lineamientos,</a:t>
            </a:r>
            <a:r>
              <a:rPr sz="1200" spc="3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3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Estado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Venezolano</a:t>
            </a:r>
            <a:r>
              <a:rPr sz="1200" spc="3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replantea</a:t>
            </a:r>
            <a:r>
              <a:rPr sz="1200" spc="3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política</a:t>
            </a:r>
            <a:r>
              <a:rPr sz="1200" spc="32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educativa </a:t>
            </a:r>
            <a:r>
              <a:rPr sz="1200" dirty="0">
                <a:latin typeface="Times New Roman"/>
                <a:cs typeface="Times New Roman"/>
              </a:rPr>
              <a:t>nacional,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fin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emprender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profunda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transformación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este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sector,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conduce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spc="-50" dirty="0">
                <a:latin typeface="Times New Roman"/>
                <a:cs typeface="Times New Roman"/>
              </a:rPr>
              <a:t>a </a:t>
            </a:r>
            <a:r>
              <a:rPr sz="1200" dirty="0">
                <a:latin typeface="Times New Roman"/>
                <a:cs typeface="Times New Roman"/>
              </a:rPr>
              <a:t>promover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producir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verdaderos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cambios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diseños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curriculares,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fundamentados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nuevas </a:t>
            </a:r>
            <a:r>
              <a:rPr sz="1200" dirty="0">
                <a:latin typeface="Times New Roman"/>
                <a:cs typeface="Times New Roman"/>
              </a:rPr>
              <a:t>corrientes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 pensamiento pedagógico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aprendizaje,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entre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 que se destaca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 existencia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nuevo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paradigma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evaluativo.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Esto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precisa,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señala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Salas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(2004),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proceso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 </a:t>
            </a:r>
            <a:r>
              <a:rPr sz="1200" dirty="0">
                <a:latin typeface="Times New Roman"/>
                <a:cs typeface="Times New Roman"/>
              </a:rPr>
              <a:t>aprendizaje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autónomo,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aprenda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aprender,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siendo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este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requisito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primordial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para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evaluación por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competencias.</a:t>
            </a:r>
            <a:endParaRPr sz="1200">
              <a:latin typeface="Times New Roman"/>
              <a:cs typeface="Times New Roman"/>
            </a:endParaRPr>
          </a:p>
          <a:p>
            <a:pPr marL="375285" marR="8890" indent="-36322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Desde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esta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configuración,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evaluación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aprendizajes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basado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competencias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puede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pensarse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evaluación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capacidades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innatas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evaluación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habilidades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pueden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ser </a:t>
            </a:r>
            <a:r>
              <a:rPr sz="1200" dirty="0">
                <a:latin typeface="Times New Roman"/>
                <a:cs typeface="Times New Roman"/>
              </a:rPr>
              <a:t>intervenidas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desde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social.</a:t>
            </a:r>
            <a:endParaRPr sz="1200">
              <a:latin typeface="Times New Roman"/>
              <a:cs typeface="Times New Roman"/>
            </a:endParaRPr>
          </a:p>
        </p:txBody>
      </p:sp>
      <p:pic>
        <p:nvPicPr>
          <p:cNvPr id="21" name="object 21"/>
          <p:cNvPicPr/>
          <p:nvPr/>
        </p:nvPicPr>
        <p:blipFill>
          <a:blip r:embed="rId15" cstate="print"/>
          <a:stretch>
            <a:fillRect/>
          </a:stretch>
        </p:blipFill>
        <p:spPr>
          <a:xfrm>
            <a:off x="4725161" y="164274"/>
            <a:ext cx="1805305" cy="893889"/>
          </a:xfrm>
          <a:prstGeom prst="rect">
            <a:avLst/>
          </a:prstGeom>
        </p:spPr>
      </p:pic>
      <p:sp>
        <p:nvSpPr>
          <p:cNvPr id="22" name="object 22"/>
          <p:cNvSpPr txBox="1"/>
          <p:nvPr/>
        </p:nvSpPr>
        <p:spPr>
          <a:xfrm>
            <a:off x="1440307" y="8256658"/>
            <a:ext cx="4041775" cy="6921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 marL="12065" marR="5080" algn="ctr">
              <a:lnSpc>
                <a:spcPts val="1440"/>
              </a:lnSpc>
              <a:spcBef>
                <a:spcPts val="15"/>
              </a:spcBef>
            </a:pPr>
            <a:r>
              <a:rPr sz="1200" b="1" dirty="0">
                <a:latin typeface="Times New Roman"/>
                <a:cs typeface="Times New Roman"/>
              </a:rPr>
              <a:t>Evaluación</a:t>
            </a:r>
            <a:r>
              <a:rPr sz="1200" b="1" spc="-4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los</a:t>
            </a:r>
            <a:r>
              <a:rPr sz="1200" b="1" spc="-7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Aprendizajes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Basado</a:t>
            </a:r>
            <a:r>
              <a:rPr sz="1200" b="1" spc="-3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en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Competencias en</a:t>
            </a:r>
            <a:r>
              <a:rPr sz="1200" b="1" spc="-25" dirty="0">
                <a:latin typeface="Times New Roman"/>
                <a:cs typeface="Times New Roman"/>
              </a:rPr>
              <a:t> el </a:t>
            </a:r>
            <a:r>
              <a:rPr sz="1200" b="1" dirty="0">
                <a:latin typeface="Times New Roman"/>
                <a:cs typeface="Times New Roman"/>
              </a:rPr>
              <a:t>Ámbito</a:t>
            </a:r>
            <a:r>
              <a:rPr sz="1200" b="1" spc="-1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la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Educación</a:t>
            </a:r>
            <a:endParaRPr sz="1200">
              <a:latin typeface="Times New Roman"/>
              <a:cs typeface="Times New Roman"/>
            </a:endParaRPr>
          </a:p>
          <a:p>
            <a:pPr marL="4445" algn="ctr">
              <a:lnSpc>
                <a:spcPct val="100000"/>
              </a:lnSpc>
              <a:spcBef>
                <a:spcPts val="990"/>
              </a:spcBef>
            </a:pPr>
            <a:r>
              <a:rPr sz="1200" b="1" dirty="0">
                <a:latin typeface="Times New Roman"/>
                <a:cs typeface="Times New Roman"/>
              </a:rPr>
              <a:t>MSc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César</a:t>
            </a:r>
            <a:r>
              <a:rPr sz="1200" b="1" spc="-45" dirty="0">
                <a:latin typeface="Times New Roman"/>
                <a:cs typeface="Times New Roman"/>
              </a:rPr>
              <a:t> </a:t>
            </a:r>
            <a:r>
              <a:rPr sz="1200" b="1" spc="-20" dirty="0">
                <a:latin typeface="Times New Roman"/>
                <a:cs typeface="Times New Roman"/>
              </a:rPr>
              <a:t>Pérez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23" name="object 23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58216" rIns="0" bIns="0" rtlCol="0">
            <a:spAutoFit/>
          </a:bodyPr>
          <a:lstStyle/>
          <a:p>
            <a:pPr marL="62865">
              <a:lnSpc>
                <a:spcPts val="1410"/>
              </a:lnSpc>
            </a:pPr>
            <a:fld id="{81D60167-4931-47E6-BA6A-407CBD079E47}" type="slidenum">
              <a:rPr spc="-25" dirty="0"/>
              <a:t>205</a:t>
            </a:fld>
            <a:endParaRPr spc="-25" dirty="0"/>
          </a:p>
        </p:txBody>
      </p:sp>
      <p:grpSp>
        <p:nvGrpSpPr>
          <p:cNvPr id="24" name="Grupo 23">
            <a:extLst>
              <a:ext uri="{FF2B5EF4-FFF2-40B4-BE49-F238E27FC236}">
                <a16:creationId xmlns:a16="http://schemas.microsoft.com/office/drawing/2014/main" id="{9879D5FE-0E33-D8C4-ED90-564922871A95}"/>
              </a:ext>
            </a:extLst>
          </p:cNvPr>
          <p:cNvGrpSpPr/>
          <p:nvPr/>
        </p:nvGrpSpPr>
        <p:grpSpPr>
          <a:xfrm>
            <a:off x="117348" y="98932"/>
            <a:ext cx="6665976" cy="1452626"/>
            <a:chOff x="470065" y="1951410"/>
            <a:chExt cx="6665976" cy="1452626"/>
          </a:xfrm>
        </p:grpSpPr>
        <p:grpSp>
          <p:nvGrpSpPr>
            <p:cNvPr id="25" name="object 12">
              <a:extLst>
                <a:ext uri="{FF2B5EF4-FFF2-40B4-BE49-F238E27FC236}">
                  <a16:creationId xmlns:a16="http://schemas.microsoft.com/office/drawing/2014/main" id="{7AFDAE0B-54E8-C89C-9E0C-49F57A67B847}"/>
                </a:ext>
              </a:extLst>
            </p:cNvPr>
            <p:cNvGrpSpPr/>
            <p:nvPr/>
          </p:nvGrpSpPr>
          <p:grpSpPr>
            <a:xfrm>
              <a:off x="470065" y="1951664"/>
              <a:ext cx="6665976" cy="1452372"/>
              <a:chOff x="96011" y="115823"/>
              <a:chExt cx="6665976" cy="1452372"/>
            </a:xfrm>
          </p:grpSpPr>
          <p:pic>
            <p:nvPicPr>
              <p:cNvPr id="29" name="object 13">
                <a:extLst>
                  <a:ext uri="{FF2B5EF4-FFF2-40B4-BE49-F238E27FC236}">
                    <a16:creationId xmlns:a16="http://schemas.microsoft.com/office/drawing/2014/main" id="{4EA75D1D-86C4-265C-2C79-B8CCD24E8546}"/>
                  </a:ext>
                </a:extLst>
              </p:cNvPr>
              <p:cNvPicPr/>
              <p:nvPr/>
            </p:nvPicPr>
            <p:blipFill>
              <a:blip r:embed="rId5" cstate="print"/>
              <a:stretch>
                <a:fillRect/>
              </a:stretch>
            </p:blipFill>
            <p:spPr>
              <a:xfrm>
                <a:off x="96011" y="115823"/>
                <a:ext cx="6665976" cy="1452372"/>
              </a:xfrm>
              <a:prstGeom prst="rect">
                <a:avLst/>
              </a:prstGeom>
            </p:spPr>
          </p:pic>
          <p:pic>
            <p:nvPicPr>
              <p:cNvPr id="30" name="object 14">
                <a:extLst>
                  <a:ext uri="{FF2B5EF4-FFF2-40B4-BE49-F238E27FC236}">
                    <a16:creationId xmlns:a16="http://schemas.microsoft.com/office/drawing/2014/main" id="{9259FD80-2C52-0119-9D4F-5C70A98FA202}"/>
                  </a:ext>
                </a:extLst>
              </p:cNvPr>
              <p:cNvPicPr/>
              <p:nvPr/>
            </p:nvPicPr>
            <p:blipFill>
              <a:blip r:embed="rId6" cstate="print"/>
              <a:stretch>
                <a:fillRect/>
              </a:stretch>
            </p:blipFill>
            <p:spPr>
              <a:xfrm>
                <a:off x="142849" y="142875"/>
                <a:ext cx="6572275" cy="1358646"/>
              </a:xfrm>
              <a:prstGeom prst="rect">
                <a:avLst/>
              </a:prstGeom>
            </p:spPr>
          </p:pic>
          <p:sp>
            <p:nvSpPr>
              <p:cNvPr id="31" name="object 15">
                <a:extLst>
                  <a:ext uri="{FF2B5EF4-FFF2-40B4-BE49-F238E27FC236}">
                    <a16:creationId xmlns:a16="http://schemas.microsoft.com/office/drawing/2014/main" id="{01457A3B-7353-501A-AA29-382512BAD64A}"/>
                  </a:ext>
                </a:extLst>
              </p:cNvPr>
              <p:cNvSpPr/>
              <p:nvPr/>
            </p:nvSpPr>
            <p:spPr>
              <a:xfrm>
                <a:off x="142849" y="142875"/>
                <a:ext cx="6572884" cy="1358900"/>
              </a:xfrm>
              <a:custGeom>
                <a:avLst/>
                <a:gdLst/>
                <a:ahLst/>
                <a:cxnLst/>
                <a:rect l="l" t="t" r="r" b="b"/>
                <a:pathLst>
                  <a:path w="6572884" h="1358900">
                    <a:moveTo>
                      <a:pt x="0" y="226441"/>
                    </a:moveTo>
                    <a:lnTo>
                      <a:pt x="4600" y="180795"/>
                    </a:lnTo>
                    <a:lnTo>
                      <a:pt x="17795" y="138285"/>
                    </a:lnTo>
                    <a:lnTo>
                      <a:pt x="38673" y="99820"/>
                    </a:lnTo>
                    <a:lnTo>
                      <a:pt x="66324" y="66309"/>
                    </a:lnTo>
                    <a:lnTo>
                      <a:pt x="99837" y="38663"/>
                    </a:lnTo>
                    <a:lnTo>
                      <a:pt x="138301" y="17789"/>
                    </a:lnTo>
                    <a:lnTo>
                      <a:pt x="180806" y="4599"/>
                    </a:lnTo>
                    <a:lnTo>
                      <a:pt x="226440" y="0"/>
                    </a:lnTo>
                    <a:lnTo>
                      <a:pt x="6345834" y="0"/>
                    </a:lnTo>
                    <a:lnTo>
                      <a:pt x="6391480" y="4599"/>
                    </a:lnTo>
                    <a:lnTo>
                      <a:pt x="6433990" y="17789"/>
                    </a:lnTo>
                    <a:lnTo>
                      <a:pt x="6472455" y="38663"/>
                    </a:lnTo>
                    <a:lnTo>
                      <a:pt x="6505965" y="66309"/>
                    </a:lnTo>
                    <a:lnTo>
                      <a:pt x="6533612" y="99820"/>
                    </a:lnTo>
                    <a:lnTo>
                      <a:pt x="6554485" y="138285"/>
                    </a:lnTo>
                    <a:lnTo>
                      <a:pt x="6567676" y="180795"/>
                    </a:lnTo>
                    <a:lnTo>
                      <a:pt x="6572275" y="226441"/>
                    </a:lnTo>
                    <a:lnTo>
                      <a:pt x="6572275" y="1132204"/>
                    </a:lnTo>
                    <a:lnTo>
                      <a:pt x="6567676" y="1177850"/>
                    </a:lnTo>
                    <a:lnTo>
                      <a:pt x="6554485" y="1220360"/>
                    </a:lnTo>
                    <a:lnTo>
                      <a:pt x="6533612" y="1258825"/>
                    </a:lnTo>
                    <a:lnTo>
                      <a:pt x="6505965" y="1292336"/>
                    </a:lnTo>
                    <a:lnTo>
                      <a:pt x="6472455" y="1319982"/>
                    </a:lnTo>
                    <a:lnTo>
                      <a:pt x="6433990" y="1340856"/>
                    </a:lnTo>
                    <a:lnTo>
                      <a:pt x="6391480" y="1354046"/>
                    </a:lnTo>
                    <a:lnTo>
                      <a:pt x="6345834" y="1358646"/>
                    </a:lnTo>
                    <a:lnTo>
                      <a:pt x="226440" y="1358646"/>
                    </a:lnTo>
                    <a:lnTo>
                      <a:pt x="180806" y="1354046"/>
                    </a:lnTo>
                    <a:lnTo>
                      <a:pt x="138301" y="1340856"/>
                    </a:lnTo>
                    <a:lnTo>
                      <a:pt x="99837" y="1319982"/>
                    </a:lnTo>
                    <a:lnTo>
                      <a:pt x="66324" y="1292336"/>
                    </a:lnTo>
                    <a:lnTo>
                      <a:pt x="38673" y="1258825"/>
                    </a:lnTo>
                    <a:lnTo>
                      <a:pt x="17795" y="1220360"/>
                    </a:lnTo>
                    <a:lnTo>
                      <a:pt x="4600" y="1177850"/>
                    </a:lnTo>
                    <a:lnTo>
                      <a:pt x="0" y="1132204"/>
                    </a:lnTo>
                    <a:lnTo>
                      <a:pt x="0" y="226441"/>
                    </a:lnTo>
                    <a:close/>
                  </a:path>
                </a:pathLst>
              </a:custGeom>
              <a:ln w="9525">
                <a:solidFill>
                  <a:srgbClr val="55CE74"/>
                </a:solidFill>
              </a:ln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pic>
            <p:nvPicPr>
              <p:cNvPr id="32" name="object 16">
                <a:extLst>
                  <a:ext uri="{FF2B5EF4-FFF2-40B4-BE49-F238E27FC236}">
                    <a16:creationId xmlns:a16="http://schemas.microsoft.com/office/drawing/2014/main" id="{65979EB3-0A8D-D88A-B050-F340F7B83EB9}"/>
                  </a:ext>
                </a:extLst>
              </p:cNvPr>
              <p:cNvPicPr/>
              <p:nvPr/>
            </p:nvPicPr>
            <p:blipFill>
              <a:blip r:embed="rId7" cstate="print"/>
              <a:stretch>
                <a:fillRect/>
              </a:stretch>
            </p:blipFill>
            <p:spPr>
              <a:xfrm>
                <a:off x="2500248" y="305930"/>
                <a:ext cx="1714500" cy="733945"/>
              </a:xfrm>
              <a:prstGeom prst="rect">
                <a:avLst/>
              </a:prstGeom>
            </p:spPr>
          </p:pic>
        </p:grpSp>
        <p:sp>
          <p:nvSpPr>
            <p:cNvPr id="26" name="object 16">
              <a:extLst>
                <a:ext uri="{FF2B5EF4-FFF2-40B4-BE49-F238E27FC236}">
                  <a16:creationId xmlns:a16="http://schemas.microsoft.com/office/drawing/2014/main" id="{1C2D8725-EA7F-7AFF-1A7E-F9940669BF11}"/>
                </a:ext>
              </a:extLst>
            </p:cNvPr>
            <p:cNvSpPr txBox="1"/>
            <p:nvPr/>
          </p:nvSpPr>
          <p:spPr>
            <a:xfrm>
              <a:off x="2775727" y="2875716"/>
              <a:ext cx="3332858" cy="391795"/>
            </a:xfrm>
            <a:prstGeom prst="rect">
              <a:avLst/>
            </a:prstGeom>
            <a:noFill/>
          </p:spPr>
          <p:txBody>
            <a:bodyPr vert="horz" wrap="square" lIns="0" tIns="12700" rIns="0" bIns="0" rtlCol="0">
              <a:spAutoFit/>
            </a:bodyPr>
            <a:lstStyle/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Volumen 4,  Número 1  Enero a Julio 2021</a:t>
              </a:r>
            </a:p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Revista Semestral. Venezuela</a:t>
              </a:r>
              <a:endParaRPr sz="1200" dirty="0">
                <a:latin typeface="Arial"/>
                <a:cs typeface="Arial"/>
              </a:endParaRPr>
            </a:p>
          </p:txBody>
        </p:sp>
        <p:pic>
          <p:nvPicPr>
            <p:cNvPr id="27" name="object 25">
              <a:extLst>
                <a:ext uri="{FF2B5EF4-FFF2-40B4-BE49-F238E27FC236}">
                  <a16:creationId xmlns:a16="http://schemas.microsoft.com/office/drawing/2014/main" id="{80A10623-74FD-C3E3-0656-3D7CDC73DA33}"/>
                </a:ext>
              </a:extLst>
            </p:cNvPr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470065" y="2027896"/>
              <a:ext cx="2305662" cy="1053903"/>
            </a:xfrm>
            <a:prstGeom prst="rect">
              <a:avLst/>
            </a:prstGeom>
          </p:spPr>
        </p:pic>
        <p:pic>
          <p:nvPicPr>
            <p:cNvPr id="28" name="object 31">
              <a:extLst>
                <a:ext uri="{FF2B5EF4-FFF2-40B4-BE49-F238E27FC236}">
                  <a16:creationId xmlns:a16="http://schemas.microsoft.com/office/drawing/2014/main" id="{0F133B9F-4980-B8B6-2A25-0EE8E53037A1}"/>
                </a:ext>
              </a:extLst>
            </p:cNvPr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4932681" y="1951410"/>
              <a:ext cx="1805304" cy="893889"/>
            </a:xfrm>
            <a:prstGeom prst="rect">
              <a:avLst/>
            </a:prstGeom>
          </p:spPr>
        </p:pic>
      </p:grpSp>
    </p:spTree>
  </p:cSld>
  <p:clrMapOvr>
    <a:masterClrMapping/>
  </p:clrMapOvr>
</p:sld>
</file>

<file path=ppt/slides/slide2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94485" y="115823"/>
            <a:ext cx="6669405" cy="8926195"/>
            <a:chOff x="94485" y="115823"/>
            <a:chExt cx="6669405" cy="8926195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204216" y="8651747"/>
              <a:ext cx="6518148" cy="158496"/>
            </a:xfrm>
            <a:prstGeom prst="rect">
              <a:avLst/>
            </a:prstGeom>
          </p:spPr>
        </p:pic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96012" y="115823"/>
              <a:ext cx="6665976" cy="1452372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42849" y="142875"/>
              <a:ext cx="6572275" cy="1358646"/>
            </a:xfrm>
            <a:prstGeom prst="rect">
              <a:avLst/>
            </a:prstGeom>
          </p:spPr>
        </p:pic>
        <p:sp>
          <p:nvSpPr>
            <p:cNvPr id="6" name="object 6"/>
            <p:cNvSpPr/>
            <p:nvPr/>
          </p:nvSpPr>
          <p:spPr>
            <a:xfrm>
              <a:off x="142849" y="142875"/>
              <a:ext cx="6572884" cy="1358900"/>
            </a:xfrm>
            <a:custGeom>
              <a:avLst/>
              <a:gdLst/>
              <a:ahLst/>
              <a:cxnLst/>
              <a:rect l="l" t="t" r="r" b="b"/>
              <a:pathLst>
                <a:path w="6572884" h="1358900">
                  <a:moveTo>
                    <a:pt x="0" y="226441"/>
                  </a:moveTo>
                  <a:lnTo>
                    <a:pt x="4600" y="180795"/>
                  </a:lnTo>
                  <a:lnTo>
                    <a:pt x="17795" y="138285"/>
                  </a:lnTo>
                  <a:lnTo>
                    <a:pt x="38673" y="99820"/>
                  </a:lnTo>
                  <a:lnTo>
                    <a:pt x="66324" y="66309"/>
                  </a:lnTo>
                  <a:lnTo>
                    <a:pt x="99837" y="38663"/>
                  </a:lnTo>
                  <a:lnTo>
                    <a:pt x="138301" y="17789"/>
                  </a:lnTo>
                  <a:lnTo>
                    <a:pt x="180806" y="4599"/>
                  </a:lnTo>
                  <a:lnTo>
                    <a:pt x="226440" y="0"/>
                  </a:lnTo>
                  <a:lnTo>
                    <a:pt x="6345834" y="0"/>
                  </a:lnTo>
                  <a:lnTo>
                    <a:pt x="6391480" y="4599"/>
                  </a:lnTo>
                  <a:lnTo>
                    <a:pt x="6433990" y="17789"/>
                  </a:lnTo>
                  <a:lnTo>
                    <a:pt x="6472455" y="38663"/>
                  </a:lnTo>
                  <a:lnTo>
                    <a:pt x="6505965" y="66309"/>
                  </a:lnTo>
                  <a:lnTo>
                    <a:pt x="6533612" y="99820"/>
                  </a:lnTo>
                  <a:lnTo>
                    <a:pt x="6554485" y="138285"/>
                  </a:lnTo>
                  <a:lnTo>
                    <a:pt x="6567676" y="180795"/>
                  </a:lnTo>
                  <a:lnTo>
                    <a:pt x="6572275" y="226441"/>
                  </a:lnTo>
                  <a:lnTo>
                    <a:pt x="6572275" y="1132204"/>
                  </a:lnTo>
                  <a:lnTo>
                    <a:pt x="6567676" y="1177850"/>
                  </a:lnTo>
                  <a:lnTo>
                    <a:pt x="6554485" y="1220360"/>
                  </a:lnTo>
                  <a:lnTo>
                    <a:pt x="6533612" y="1258825"/>
                  </a:lnTo>
                  <a:lnTo>
                    <a:pt x="6505965" y="1292336"/>
                  </a:lnTo>
                  <a:lnTo>
                    <a:pt x="6472455" y="1319982"/>
                  </a:lnTo>
                  <a:lnTo>
                    <a:pt x="6433990" y="1340856"/>
                  </a:lnTo>
                  <a:lnTo>
                    <a:pt x="6391480" y="1354046"/>
                  </a:lnTo>
                  <a:lnTo>
                    <a:pt x="6345834" y="1358646"/>
                  </a:lnTo>
                  <a:lnTo>
                    <a:pt x="226440" y="1358646"/>
                  </a:lnTo>
                  <a:lnTo>
                    <a:pt x="180806" y="1354046"/>
                  </a:lnTo>
                  <a:lnTo>
                    <a:pt x="138301" y="1340856"/>
                  </a:lnTo>
                  <a:lnTo>
                    <a:pt x="99837" y="1319982"/>
                  </a:lnTo>
                  <a:lnTo>
                    <a:pt x="66324" y="1292336"/>
                  </a:lnTo>
                  <a:lnTo>
                    <a:pt x="38673" y="1258825"/>
                  </a:lnTo>
                  <a:lnTo>
                    <a:pt x="17795" y="1220360"/>
                  </a:lnTo>
                  <a:lnTo>
                    <a:pt x="4600" y="1177850"/>
                  </a:lnTo>
                  <a:lnTo>
                    <a:pt x="0" y="1132204"/>
                  </a:lnTo>
                  <a:lnTo>
                    <a:pt x="0" y="226441"/>
                  </a:lnTo>
                  <a:close/>
                </a:path>
              </a:pathLst>
            </a:custGeom>
            <a:ln w="9525">
              <a:solidFill>
                <a:srgbClr val="55CE7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" name="object 7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2500248" y="305930"/>
              <a:ext cx="1714500" cy="733945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4357750" y="251586"/>
              <a:ext cx="2214626" cy="788289"/>
            </a:xfrm>
            <a:prstGeom prst="rect">
              <a:avLst/>
            </a:prstGeom>
          </p:spPr>
        </p:pic>
        <p:pic>
          <p:nvPicPr>
            <p:cNvPr id="9" name="object 9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2738628" y="1024127"/>
              <a:ext cx="1897379" cy="371855"/>
            </a:xfrm>
            <a:prstGeom prst="rect">
              <a:avLst/>
            </a:prstGeom>
          </p:spPr>
        </p:pic>
        <p:pic>
          <p:nvPicPr>
            <p:cNvPr id="10" name="object 10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4401312" y="1024127"/>
              <a:ext cx="1577339" cy="371855"/>
            </a:xfrm>
            <a:prstGeom prst="rect">
              <a:avLst/>
            </a:prstGeom>
          </p:spPr>
        </p:pic>
        <p:pic>
          <p:nvPicPr>
            <p:cNvPr id="11" name="object 11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3169920" y="1207007"/>
              <a:ext cx="1546859" cy="371855"/>
            </a:xfrm>
            <a:prstGeom prst="rect">
              <a:avLst/>
            </a:prstGeom>
          </p:spPr>
        </p:pic>
        <p:pic>
          <p:nvPicPr>
            <p:cNvPr id="12" name="object 12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4482083" y="1207007"/>
              <a:ext cx="284988" cy="371855"/>
            </a:xfrm>
            <a:prstGeom prst="rect">
              <a:avLst/>
            </a:prstGeom>
          </p:spPr>
        </p:pic>
        <p:pic>
          <p:nvPicPr>
            <p:cNvPr id="13" name="object 13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4571999" y="1207007"/>
              <a:ext cx="1013460" cy="371855"/>
            </a:xfrm>
            <a:prstGeom prst="rect">
              <a:avLst/>
            </a:prstGeom>
          </p:spPr>
        </p:pic>
        <p:pic>
          <p:nvPicPr>
            <p:cNvPr id="14" name="object 14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324612" y="234695"/>
              <a:ext cx="1719072" cy="1341120"/>
            </a:xfrm>
            <a:prstGeom prst="rect">
              <a:avLst/>
            </a:prstGeom>
          </p:spPr>
        </p:pic>
        <p:pic>
          <p:nvPicPr>
            <p:cNvPr id="15" name="object 15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5606795" y="8193022"/>
              <a:ext cx="1092707" cy="848868"/>
            </a:xfrm>
            <a:prstGeom prst="rect">
              <a:avLst/>
            </a:prstGeom>
          </p:spPr>
        </p:pic>
        <p:pic>
          <p:nvPicPr>
            <p:cNvPr id="16" name="object 16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109728" y="8193022"/>
              <a:ext cx="1092708" cy="848868"/>
            </a:xfrm>
            <a:prstGeom prst="rect">
              <a:avLst/>
            </a:prstGeom>
          </p:spPr>
        </p:pic>
      </p:grpSp>
      <p:sp>
        <p:nvSpPr>
          <p:cNvPr id="17" name="object 17"/>
          <p:cNvSpPr txBox="1"/>
          <p:nvPr/>
        </p:nvSpPr>
        <p:spPr>
          <a:xfrm>
            <a:off x="275945" y="1068451"/>
            <a:ext cx="6309360" cy="688975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009900" marR="718185" indent="-431800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Arial"/>
                <a:cs typeface="Arial"/>
              </a:rPr>
              <a:t>6ta.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Edición</a:t>
            </a:r>
            <a:r>
              <a:rPr sz="1200" b="1" spc="-10" dirty="0">
                <a:latin typeface="Arial"/>
                <a:cs typeface="Arial"/>
              </a:rPr>
              <a:t> Volumen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I</a:t>
            </a:r>
            <a:r>
              <a:rPr sz="1200" b="1" spc="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Enero</a:t>
            </a:r>
            <a:r>
              <a:rPr sz="1200" b="1" spc="-3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a</a:t>
            </a:r>
            <a:r>
              <a:rPr sz="1200" b="1" spc="-2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Julio</a:t>
            </a:r>
            <a:r>
              <a:rPr sz="1200" b="1" spc="-5" dirty="0">
                <a:latin typeface="Arial"/>
                <a:cs typeface="Arial"/>
              </a:rPr>
              <a:t> </a:t>
            </a:r>
            <a:r>
              <a:rPr sz="1200" b="1" spc="-20" dirty="0">
                <a:latin typeface="Arial"/>
                <a:cs typeface="Arial"/>
              </a:rPr>
              <a:t>2021 </a:t>
            </a:r>
            <a:r>
              <a:rPr sz="1200" b="1" dirty="0">
                <a:latin typeface="Arial"/>
                <a:cs typeface="Arial"/>
              </a:rPr>
              <a:t>Revista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Semestral-</a:t>
            </a:r>
            <a:r>
              <a:rPr sz="1200" b="1" spc="-40" dirty="0">
                <a:latin typeface="Arial"/>
                <a:cs typeface="Arial"/>
              </a:rPr>
              <a:t> </a:t>
            </a:r>
            <a:r>
              <a:rPr sz="1200" b="1" spc="-10" dirty="0">
                <a:latin typeface="Arial"/>
                <a:cs typeface="Arial"/>
              </a:rPr>
              <a:t>Venezuela</a:t>
            </a:r>
            <a:endParaRPr sz="1200" dirty="0">
              <a:latin typeface="Arial"/>
              <a:cs typeface="Arial"/>
            </a:endParaRPr>
          </a:p>
          <a:p>
            <a:pPr marL="377825" marR="5080" indent="-365760" algn="just">
              <a:lnSpc>
                <a:spcPct val="100000"/>
              </a:lnSpc>
              <a:spcBef>
                <a:spcPts val="760"/>
              </a:spcBef>
            </a:pPr>
            <a:r>
              <a:rPr sz="1200" dirty="0">
                <a:latin typeface="Times New Roman"/>
                <a:cs typeface="Times New Roman"/>
              </a:rPr>
              <a:t>Pensar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evaluación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competencias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proceso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formación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universitaria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adoptar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nueva </a:t>
            </a:r>
            <a:r>
              <a:rPr sz="1200" dirty="0">
                <a:latin typeface="Times New Roman"/>
                <a:cs typeface="Times New Roman"/>
              </a:rPr>
              <a:t>visión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actitud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docente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"se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trata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migrar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mirada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causal,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coyuntural,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artificial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spc="-50" dirty="0">
                <a:latin typeface="Times New Roman"/>
                <a:cs typeface="Times New Roman"/>
              </a:rPr>
              <a:t>y </a:t>
            </a:r>
            <a:r>
              <a:rPr sz="1200" dirty="0">
                <a:latin typeface="Times New Roman"/>
                <a:cs typeface="Times New Roman"/>
              </a:rPr>
              <a:t>totalmente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accidental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hacia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construcción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acompañamiento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proceso”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permanente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spc="-50" dirty="0">
                <a:latin typeface="Times New Roman"/>
                <a:cs typeface="Times New Roman"/>
              </a:rPr>
              <a:t>y </a:t>
            </a:r>
            <a:r>
              <a:rPr sz="1200" dirty="0">
                <a:latin typeface="Times New Roman"/>
                <a:cs typeface="Times New Roman"/>
              </a:rPr>
              <a:t>sistémico.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Esto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traduce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evaluación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competencias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constituirá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norte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procesos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educativos,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tanto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herramienta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ayuda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formación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ciudadanos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libres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 </a:t>
            </a:r>
            <a:r>
              <a:rPr sz="1200" dirty="0">
                <a:latin typeface="Times New Roman"/>
                <a:cs typeface="Times New Roman"/>
              </a:rPr>
              <a:t>pensamiento,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acción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gestores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propia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educación.</a:t>
            </a:r>
            <a:endParaRPr sz="1200" dirty="0">
              <a:latin typeface="Times New Roman"/>
              <a:cs typeface="Times New Roman"/>
            </a:endParaRPr>
          </a:p>
          <a:p>
            <a:pPr marL="377825" marR="5715" indent="-36576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Visto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estos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términos,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evaluación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aprendizajes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basada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competencias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ámbito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 </a:t>
            </a:r>
            <a:r>
              <a:rPr sz="1200" dirty="0" err="1">
                <a:latin typeface="Times New Roman"/>
                <a:cs typeface="Times New Roman"/>
              </a:rPr>
              <a:t>educación</a:t>
            </a:r>
            <a:r>
              <a:rPr sz="1200" spc="125" dirty="0">
                <a:latin typeface="Times New Roman"/>
                <a:cs typeface="Times New Roman"/>
              </a:rPr>
              <a:t>  </a:t>
            </a:r>
            <a:r>
              <a:rPr lang="es-ES" sz="1200" dirty="0">
                <a:latin typeface="Times New Roman"/>
                <a:cs typeface="Times New Roman"/>
              </a:rPr>
              <a:t>universitaria</a:t>
            </a:r>
            <a:r>
              <a:rPr sz="1200" spc="13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plantea</a:t>
            </a:r>
            <a:r>
              <a:rPr sz="1200" spc="12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12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giro</a:t>
            </a:r>
            <a:r>
              <a:rPr sz="1200" spc="12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importante</a:t>
            </a:r>
            <a:r>
              <a:rPr sz="1200" spc="12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2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modifica</a:t>
            </a:r>
            <a:r>
              <a:rPr sz="1200" spc="12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12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puntos</a:t>
            </a:r>
            <a:r>
              <a:rPr sz="1200" spc="12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20" dirty="0">
                <a:latin typeface="Times New Roman"/>
                <a:cs typeface="Times New Roman"/>
              </a:rPr>
              <a:t>  </a:t>
            </a:r>
            <a:r>
              <a:rPr sz="1200" spc="-10" dirty="0">
                <a:latin typeface="Times New Roman"/>
                <a:cs typeface="Times New Roman"/>
              </a:rPr>
              <a:t>vista </a:t>
            </a:r>
            <a:r>
              <a:rPr sz="1200" dirty="0">
                <a:latin typeface="Times New Roman"/>
                <a:cs typeface="Times New Roman"/>
              </a:rPr>
              <a:t>convencionales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sobre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forma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aprender,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enseñar y, como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lógico,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evaluar,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-10" dirty="0">
                <a:latin typeface="Times New Roman"/>
                <a:cs typeface="Times New Roman"/>
              </a:rPr>
              <a:t> cuanto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estaría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hablando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evaluación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basada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todo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proceso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aprendizaje.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Ello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implica </a:t>
            </a:r>
            <a:r>
              <a:rPr sz="1200" dirty="0">
                <a:latin typeface="Times New Roman"/>
                <a:cs typeface="Times New Roman"/>
              </a:rPr>
              <a:t>evidentemente,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este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enfoque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evaluativo,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involucra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cambios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cierta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envergadura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metodología,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estrategias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didácticas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evaluativas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empleadas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-4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docente.</a:t>
            </a:r>
            <a:endParaRPr sz="1200" dirty="0">
              <a:latin typeface="Times New Roman"/>
              <a:cs typeface="Times New Roman"/>
            </a:endParaRPr>
          </a:p>
          <a:p>
            <a:pPr marL="377825" marR="7620" indent="-36576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este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sentido,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Catalano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Otros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(2006),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resalta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necesidad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docente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esté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preparado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en </a:t>
            </a:r>
            <a:r>
              <a:rPr sz="1200" dirty="0">
                <a:latin typeface="Times New Roman"/>
                <a:cs typeface="Times New Roman"/>
              </a:rPr>
              <a:t>cuanto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fundamentos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específicos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aprendizaje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cognitivo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 por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ende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evaluación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por </a:t>
            </a:r>
            <a:r>
              <a:rPr sz="1200" dirty="0">
                <a:latin typeface="Times New Roman"/>
                <a:cs typeface="Times New Roman"/>
              </a:rPr>
              <a:t>competencias,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tal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manera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acerque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comprensión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profunda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relaciones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entre </a:t>
            </a:r>
            <a:r>
              <a:rPr sz="1200" dirty="0">
                <a:latin typeface="Times New Roman"/>
                <a:cs typeface="Times New Roman"/>
              </a:rPr>
              <a:t>los procesos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aprendizaje, las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practicas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didácticas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evaluación. Ante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tales apreciaciones,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tarea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entonces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muy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clara,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educación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bajo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evaluación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competencias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deber,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casi </a:t>
            </a:r>
            <a:r>
              <a:rPr sz="1200" dirty="0">
                <a:latin typeface="Times New Roman"/>
                <a:cs typeface="Times New Roman"/>
              </a:rPr>
              <a:t>podríamos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decir,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obligación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todos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profesores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evaluar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cualitativamente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por </a:t>
            </a:r>
            <a:r>
              <a:rPr sz="1200" dirty="0">
                <a:latin typeface="Times New Roman"/>
                <a:cs typeface="Times New Roman"/>
              </a:rPr>
              <a:t>competencias,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estudiando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modos,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maneras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habilidades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alternativas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permitan</a:t>
            </a:r>
            <a:r>
              <a:rPr sz="1200" spc="-10" dirty="0">
                <a:latin typeface="Times New Roman"/>
                <a:cs typeface="Times New Roman"/>
              </a:rPr>
              <a:t> demostrar </a:t>
            </a:r>
            <a:r>
              <a:rPr sz="1200" dirty="0">
                <a:latin typeface="Times New Roman"/>
                <a:cs typeface="Times New Roman"/>
              </a:rPr>
              <a:t>al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estudiante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ciertas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actitudes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evidencien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desarrollo,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importante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mencionar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esto </a:t>
            </a:r>
            <a:r>
              <a:rPr sz="1200" dirty="0">
                <a:latin typeface="Times New Roman"/>
                <a:cs typeface="Times New Roman"/>
              </a:rPr>
              <a:t>partirá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inclusión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cómo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evalúan las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competencias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dentro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diseños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curriculares.</a:t>
            </a:r>
            <a:endParaRPr sz="1200" dirty="0">
              <a:latin typeface="Times New Roman"/>
              <a:cs typeface="Times New Roman"/>
            </a:endParaRPr>
          </a:p>
          <a:p>
            <a:pPr marL="377825" marR="6350" indent="-365760" algn="just">
              <a:lnSpc>
                <a:spcPct val="100000"/>
              </a:lnSpc>
              <a:spcBef>
                <a:spcPts val="5"/>
              </a:spcBef>
            </a:pPr>
            <a:r>
              <a:rPr sz="1200" dirty="0">
                <a:latin typeface="Times New Roman"/>
                <a:cs typeface="Times New Roman"/>
              </a:rPr>
              <a:t>Desde</a:t>
            </a:r>
            <a:r>
              <a:rPr sz="1200" spc="4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esta</a:t>
            </a:r>
            <a:r>
              <a:rPr sz="1200" spc="43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configuración</a:t>
            </a:r>
            <a:r>
              <a:rPr sz="1200" spc="4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4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implementación</a:t>
            </a:r>
            <a:r>
              <a:rPr sz="1200" spc="4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40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4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evaluación</a:t>
            </a:r>
            <a:r>
              <a:rPr sz="1200" spc="4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40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4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aprendizajes</a:t>
            </a:r>
            <a:r>
              <a:rPr sz="1200" spc="4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basado</a:t>
            </a:r>
            <a:r>
              <a:rPr sz="1200" spc="42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en </a:t>
            </a:r>
            <a:r>
              <a:rPr sz="1200" dirty="0">
                <a:latin typeface="Times New Roman"/>
                <a:cs typeface="Times New Roman"/>
              </a:rPr>
              <a:t>competencias</a:t>
            </a:r>
            <a:r>
              <a:rPr sz="1200" spc="3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3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3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ámbito</a:t>
            </a:r>
            <a:r>
              <a:rPr sz="1200" spc="3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universitario,</a:t>
            </a:r>
            <a:r>
              <a:rPr sz="1200" spc="3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supone</a:t>
            </a:r>
            <a:r>
              <a:rPr sz="1200" spc="3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situarla</a:t>
            </a:r>
            <a:r>
              <a:rPr sz="1200" spc="3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3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conformidad</a:t>
            </a:r>
            <a:r>
              <a:rPr sz="1200" spc="3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3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36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nuevas </a:t>
            </a:r>
            <a:r>
              <a:rPr sz="1200" dirty="0">
                <a:latin typeface="Times New Roman"/>
                <a:cs typeface="Times New Roman"/>
              </a:rPr>
              <a:t>necesidades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demandas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derivan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sociedad.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este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contexto y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consideración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los </a:t>
            </a:r>
            <a:r>
              <a:rPr sz="1200" dirty="0">
                <a:latin typeface="Times New Roman"/>
                <a:cs typeface="Times New Roman"/>
              </a:rPr>
              <a:t>señalamientos</a:t>
            </a:r>
            <a:r>
              <a:rPr sz="1200" spc="12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realizados,</a:t>
            </a:r>
            <a:r>
              <a:rPr sz="1200" spc="12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esta</a:t>
            </a:r>
            <a:r>
              <a:rPr sz="1200" spc="12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investigación</a:t>
            </a:r>
            <a:r>
              <a:rPr sz="1200" spc="12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12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orientó</a:t>
            </a:r>
            <a:r>
              <a:rPr sz="1200" spc="13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2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dar</a:t>
            </a:r>
            <a:r>
              <a:rPr sz="1200" spc="12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respuesta</a:t>
            </a:r>
            <a:r>
              <a:rPr sz="1200" spc="13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2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25" dirty="0">
                <a:latin typeface="Times New Roman"/>
                <a:cs typeface="Times New Roman"/>
              </a:rPr>
              <a:t>  </a:t>
            </a:r>
            <a:r>
              <a:rPr sz="1200" spc="-10" dirty="0">
                <a:latin typeface="Times New Roman"/>
                <a:cs typeface="Times New Roman"/>
              </a:rPr>
              <a:t>siguiente </a:t>
            </a:r>
            <a:r>
              <a:rPr sz="1200" dirty="0">
                <a:latin typeface="Times New Roman"/>
                <a:cs typeface="Times New Roman"/>
              </a:rPr>
              <a:t>interrogante:</a:t>
            </a:r>
            <a:r>
              <a:rPr sz="1200" spc="4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¿Cuáles</a:t>
            </a:r>
            <a:r>
              <a:rPr sz="1200" spc="4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son</a:t>
            </a:r>
            <a:r>
              <a:rPr sz="1200" spc="4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43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constructos</a:t>
            </a:r>
            <a:r>
              <a:rPr sz="1200" spc="43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teóricos</a:t>
            </a:r>
            <a:r>
              <a:rPr sz="1200" spc="43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referenciales</a:t>
            </a:r>
            <a:r>
              <a:rPr sz="1200" spc="43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4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4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evaluación</a:t>
            </a:r>
            <a:r>
              <a:rPr sz="1200" spc="4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43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los </a:t>
            </a:r>
            <a:r>
              <a:rPr sz="1200" dirty="0">
                <a:latin typeface="Times New Roman"/>
                <a:cs typeface="Times New Roman"/>
              </a:rPr>
              <a:t>aprendizajes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basado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competencias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ámbito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educación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universitaria?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función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 </a:t>
            </a:r>
            <a:r>
              <a:rPr sz="1200" dirty="0">
                <a:latin typeface="Times New Roman"/>
                <a:cs typeface="Times New Roman"/>
              </a:rPr>
              <a:t>tal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inquietud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formularon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siguientes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propósitos:</a:t>
            </a:r>
            <a:endParaRPr sz="1200" dirty="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235"/>
              </a:spcBef>
            </a:pPr>
            <a:endParaRPr sz="1200" dirty="0">
              <a:latin typeface="Times New Roman"/>
              <a:cs typeface="Times New Roman"/>
            </a:endParaRPr>
          </a:p>
          <a:p>
            <a:pPr marL="2185670">
              <a:lnSpc>
                <a:spcPct val="100000"/>
              </a:lnSpc>
              <a:spcBef>
                <a:spcPts val="5"/>
              </a:spcBef>
            </a:pPr>
            <a:r>
              <a:rPr sz="1200" b="1" dirty="0">
                <a:latin typeface="Times New Roman"/>
                <a:cs typeface="Times New Roman"/>
              </a:rPr>
              <a:t>Propósitos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la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Investigación</a:t>
            </a:r>
            <a:endParaRPr sz="1200" dirty="0">
              <a:latin typeface="Times New Roman"/>
              <a:cs typeface="Times New Roman"/>
            </a:endParaRPr>
          </a:p>
          <a:p>
            <a:pPr marL="12700" marR="7620" indent="200660">
              <a:lnSpc>
                <a:spcPct val="100000"/>
              </a:lnSpc>
              <a:spcBef>
                <a:spcPts val="260"/>
              </a:spcBef>
              <a:buAutoNum type="arabicPeriod"/>
              <a:tabLst>
                <a:tab pos="213360" algn="l"/>
              </a:tabLst>
            </a:pPr>
            <a:r>
              <a:rPr sz="1200" dirty="0">
                <a:latin typeface="Times New Roman"/>
                <a:cs typeface="Times New Roman"/>
              </a:rPr>
              <a:t>Discutir</a:t>
            </a:r>
            <a:r>
              <a:rPr sz="1200" spc="3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3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constructos</a:t>
            </a:r>
            <a:r>
              <a:rPr sz="1200" spc="3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teóricos</a:t>
            </a:r>
            <a:r>
              <a:rPr sz="1200" spc="3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referenciales,</a:t>
            </a:r>
            <a:r>
              <a:rPr sz="1200" spc="3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3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término</a:t>
            </a:r>
            <a:r>
              <a:rPr sz="1200" spc="3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competencia</a:t>
            </a:r>
            <a:r>
              <a:rPr sz="1200" spc="3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3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3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ámbito</a:t>
            </a:r>
            <a:r>
              <a:rPr sz="1200" spc="3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5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Educación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Universitaria.</a:t>
            </a:r>
            <a:endParaRPr sz="1200" dirty="0">
              <a:latin typeface="Times New Roman"/>
              <a:cs typeface="Times New Roman"/>
            </a:endParaRPr>
          </a:p>
          <a:p>
            <a:pPr marL="12700" marR="5715" indent="162560">
              <a:lnSpc>
                <a:spcPct val="100000"/>
              </a:lnSpc>
              <a:buAutoNum type="arabicPeriod"/>
              <a:tabLst>
                <a:tab pos="175260" algn="l"/>
              </a:tabLst>
            </a:pPr>
            <a:r>
              <a:rPr sz="1200" dirty="0">
                <a:latin typeface="Times New Roman"/>
                <a:cs typeface="Times New Roman"/>
              </a:rPr>
              <a:t>Examinar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desde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punto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vista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teórico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educación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basada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competencias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ámbito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Educación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Universitaria.</a:t>
            </a:r>
            <a:endParaRPr sz="1200" dirty="0">
              <a:latin typeface="Times New Roman"/>
              <a:cs typeface="Times New Roman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1440307" y="8256658"/>
            <a:ext cx="4041775" cy="6921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 marL="12065" marR="5080" algn="ctr">
              <a:lnSpc>
                <a:spcPts val="1440"/>
              </a:lnSpc>
              <a:spcBef>
                <a:spcPts val="15"/>
              </a:spcBef>
            </a:pPr>
            <a:r>
              <a:rPr sz="1200" b="1" dirty="0">
                <a:latin typeface="Times New Roman"/>
                <a:cs typeface="Times New Roman"/>
              </a:rPr>
              <a:t>Evaluación</a:t>
            </a:r>
            <a:r>
              <a:rPr sz="1200" b="1" spc="-4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los</a:t>
            </a:r>
            <a:r>
              <a:rPr sz="1200" b="1" spc="-7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Aprendizajes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Basado</a:t>
            </a:r>
            <a:r>
              <a:rPr sz="1200" b="1" spc="-3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en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Competencias en</a:t>
            </a:r>
            <a:r>
              <a:rPr sz="1200" b="1" spc="-25" dirty="0">
                <a:latin typeface="Times New Roman"/>
                <a:cs typeface="Times New Roman"/>
              </a:rPr>
              <a:t> el </a:t>
            </a:r>
            <a:r>
              <a:rPr sz="1200" b="1" dirty="0">
                <a:latin typeface="Times New Roman"/>
                <a:cs typeface="Times New Roman"/>
              </a:rPr>
              <a:t>Ámbito</a:t>
            </a:r>
            <a:r>
              <a:rPr sz="1200" b="1" spc="-1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la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Educación</a:t>
            </a:r>
            <a:endParaRPr sz="1200">
              <a:latin typeface="Times New Roman"/>
              <a:cs typeface="Times New Roman"/>
            </a:endParaRPr>
          </a:p>
          <a:p>
            <a:pPr marL="4445" algn="ctr">
              <a:lnSpc>
                <a:spcPct val="100000"/>
              </a:lnSpc>
              <a:spcBef>
                <a:spcPts val="990"/>
              </a:spcBef>
            </a:pPr>
            <a:r>
              <a:rPr sz="1200" b="1" dirty="0">
                <a:latin typeface="Times New Roman"/>
                <a:cs typeface="Times New Roman"/>
              </a:rPr>
              <a:t>MSc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César</a:t>
            </a:r>
            <a:r>
              <a:rPr sz="1200" b="1" spc="-45" dirty="0">
                <a:latin typeface="Times New Roman"/>
                <a:cs typeface="Times New Roman"/>
              </a:rPr>
              <a:t> </a:t>
            </a:r>
            <a:r>
              <a:rPr sz="1200" b="1" spc="-20" dirty="0">
                <a:latin typeface="Times New Roman"/>
                <a:cs typeface="Times New Roman"/>
              </a:rPr>
              <a:t>Pérez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9" name="object 19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58216" rIns="0" bIns="0" rtlCol="0">
            <a:spAutoFit/>
          </a:bodyPr>
          <a:lstStyle/>
          <a:p>
            <a:pPr marL="62865">
              <a:lnSpc>
                <a:spcPts val="1410"/>
              </a:lnSpc>
            </a:pPr>
            <a:fld id="{81D60167-4931-47E6-BA6A-407CBD079E47}" type="slidenum">
              <a:rPr spc="-25" dirty="0"/>
              <a:t>206</a:t>
            </a:fld>
            <a:endParaRPr spc="-25" dirty="0"/>
          </a:p>
        </p:txBody>
      </p:sp>
      <p:grpSp>
        <p:nvGrpSpPr>
          <p:cNvPr id="20" name="Grupo 19">
            <a:extLst>
              <a:ext uri="{FF2B5EF4-FFF2-40B4-BE49-F238E27FC236}">
                <a16:creationId xmlns:a16="http://schemas.microsoft.com/office/drawing/2014/main" id="{537AE6EF-1D97-F2AB-F1E4-74F279E4CDE2}"/>
              </a:ext>
            </a:extLst>
          </p:cNvPr>
          <p:cNvGrpSpPr/>
          <p:nvPr/>
        </p:nvGrpSpPr>
        <p:grpSpPr>
          <a:xfrm>
            <a:off x="117348" y="98932"/>
            <a:ext cx="6665976" cy="1452626"/>
            <a:chOff x="470065" y="1951410"/>
            <a:chExt cx="6665976" cy="1452626"/>
          </a:xfrm>
        </p:grpSpPr>
        <p:grpSp>
          <p:nvGrpSpPr>
            <p:cNvPr id="21" name="object 12">
              <a:extLst>
                <a:ext uri="{FF2B5EF4-FFF2-40B4-BE49-F238E27FC236}">
                  <a16:creationId xmlns:a16="http://schemas.microsoft.com/office/drawing/2014/main" id="{32F502A8-F6B1-5F60-4B16-18A1FD23D86C}"/>
                </a:ext>
              </a:extLst>
            </p:cNvPr>
            <p:cNvGrpSpPr/>
            <p:nvPr/>
          </p:nvGrpSpPr>
          <p:grpSpPr>
            <a:xfrm>
              <a:off x="470065" y="1951664"/>
              <a:ext cx="6665976" cy="1452372"/>
              <a:chOff x="96011" y="115823"/>
              <a:chExt cx="6665976" cy="1452372"/>
            </a:xfrm>
          </p:grpSpPr>
          <p:pic>
            <p:nvPicPr>
              <p:cNvPr id="25" name="object 13">
                <a:extLst>
                  <a:ext uri="{FF2B5EF4-FFF2-40B4-BE49-F238E27FC236}">
                    <a16:creationId xmlns:a16="http://schemas.microsoft.com/office/drawing/2014/main" id="{874960AC-1062-9816-380A-8A44BCED7198}"/>
                  </a:ext>
                </a:extLst>
              </p:cNvPr>
              <p:cNvPicPr/>
              <p:nvPr/>
            </p:nvPicPr>
            <p:blipFill>
              <a:blip r:embed="rId3" cstate="print"/>
              <a:stretch>
                <a:fillRect/>
              </a:stretch>
            </p:blipFill>
            <p:spPr>
              <a:xfrm>
                <a:off x="96011" y="115823"/>
                <a:ext cx="6665976" cy="1452372"/>
              </a:xfrm>
              <a:prstGeom prst="rect">
                <a:avLst/>
              </a:prstGeom>
            </p:spPr>
          </p:pic>
          <p:pic>
            <p:nvPicPr>
              <p:cNvPr id="26" name="object 14">
                <a:extLst>
                  <a:ext uri="{FF2B5EF4-FFF2-40B4-BE49-F238E27FC236}">
                    <a16:creationId xmlns:a16="http://schemas.microsoft.com/office/drawing/2014/main" id="{2D3C090C-6434-3E77-19EB-5805654A3E0A}"/>
                  </a:ext>
                </a:extLst>
              </p:cNvPr>
              <p:cNvPicPr/>
              <p:nvPr/>
            </p:nvPicPr>
            <p:blipFill>
              <a:blip r:embed="rId4" cstate="print"/>
              <a:stretch>
                <a:fillRect/>
              </a:stretch>
            </p:blipFill>
            <p:spPr>
              <a:xfrm>
                <a:off x="142849" y="142875"/>
                <a:ext cx="6572275" cy="1358646"/>
              </a:xfrm>
              <a:prstGeom prst="rect">
                <a:avLst/>
              </a:prstGeom>
            </p:spPr>
          </p:pic>
          <p:sp>
            <p:nvSpPr>
              <p:cNvPr id="27" name="object 15">
                <a:extLst>
                  <a:ext uri="{FF2B5EF4-FFF2-40B4-BE49-F238E27FC236}">
                    <a16:creationId xmlns:a16="http://schemas.microsoft.com/office/drawing/2014/main" id="{B32CECDD-50C9-D336-AE24-A2AA2444A116}"/>
                  </a:ext>
                </a:extLst>
              </p:cNvPr>
              <p:cNvSpPr/>
              <p:nvPr/>
            </p:nvSpPr>
            <p:spPr>
              <a:xfrm>
                <a:off x="142849" y="142875"/>
                <a:ext cx="6572884" cy="1358900"/>
              </a:xfrm>
              <a:custGeom>
                <a:avLst/>
                <a:gdLst/>
                <a:ahLst/>
                <a:cxnLst/>
                <a:rect l="l" t="t" r="r" b="b"/>
                <a:pathLst>
                  <a:path w="6572884" h="1358900">
                    <a:moveTo>
                      <a:pt x="0" y="226441"/>
                    </a:moveTo>
                    <a:lnTo>
                      <a:pt x="4600" y="180795"/>
                    </a:lnTo>
                    <a:lnTo>
                      <a:pt x="17795" y="138285"/>
                    </a:lnTo>
                    <a:lnTo>
                      <a:pt x="38673" y="99820"/>
                    </a:lnTo>
                    <a:lnTo>
                      <a:pt x="66324" y="66309"/>
                    </a:lnTo>
                    <a:lnTo>
                      <a:pt x="99837" y="38663"/>
                    </a:lnTo>
                    <a:lnTo>
                      <a:pt x="138301" y="17789"/>
                    </a:lnTo>
                    <a:lnTo>
                      <a:pt x="180806" y="4599"/>
                    </a:lnTo>
                    <a:lnTo>
                      <a:pt x="226440" y="0"/>
                    </a:lnTo>
                    <a:lnTo>
                      <a:pt x="6345834" y="0"/>
                    </a:lnTo>
                    <a:lnTo>
                      <a:pt x="6391480" y="4599"/>
                    </a:lnTo>
                    <a:lnTo>
                      <a:pt x="6433990" y="17789"/>
                    </a:lnTo>
                    <a:lnTo>
                      <a:pt x="6472455" y="38663"/>
                    </a:lnTo>
                    <a:lnTo>
                      <a:pt x="6505965" y="66309"/>
                    </a:lnTo>
                    <a:lnTo>
                      <a:pt x="6533612" y="99820"/>
                    </a:lnTo>
                    <a:lnTo>
                      <a:pt x="6554485" y="138285"/>
                    </a:lnTo>
                    <a:lnTo>
                      <a:pt x="6567676" y="180795"/>
                    </a:lnTo>
                    <a:lnTo>
                      <a:pt x="6572275" y="226441"/>
                    </a:lnTo>
                    <a:lnTo>
                      <a:pt x="6572275" y="1132204"/>
                    </a:lnTo>
                    <a:lnTo>
                      <a:pt x="6567676" y="1177850"/>
                    </a:lnTo>
                    <a:lnTo>
                      <a:pt x="6554485" y="1220360"/>
                    </a:lnTo>
                    <a:lnTo>
                      <a:pt x="6533612" y="1258825"/>
                    </a:lnTo>
                    <a:lnTo>
                      <a:pt x="6505965" y="1292336"/>
                    </a:lnTo>
                    <a:lnTo>
                      <a:pt x="6472455" y="1319982"/>
                    </a:lnTo>
                    <a:lnTo>
                      <a:pt x="6433990" y="1340856"/>
                    </a:lnTo>
                    <a:lnTo>
                      <a:pt x="6391480" y="1354046"/>
                    </a:lnTo>
                    <a:lnTo>
                      <a:pt x="6345834" y="1358646"/>
                    </a:lnTo>
                    <a:lnTo>
                      <a:pt x="226440" y="1358646"/>
                    </a:lnTo>
                    <a:lnTo>
                      <a:pt x="180806" y="1354046"/>
                    </a:lnTo>
                    <a:lnTo>
                      <a:pt x="138301" y="1340856"/>
                    </a:lnTo>
                    <a:lnTo>
                      <a:pt x="99837" y="1319982"/>
                    </a:lnTo>
                    <a:lnTo>
                      <a:pt x="66324" y="1292336"/>
                    </a:lnTo>
                    <a:lnTo>
                      <a:pt x="38673" y="1258825"/>
                    </a:lnTo>
                    <a:lnTo>
                      <a:pt x="17795" y="1220360"/>
                    </a:lnTo>
                    <a:lnTo>
                      <a:pt x="4600" y="1177850"/>
                    </a:lnTo>
                    <a:lnTo>
                      <a:pt x="0" y="1132204"/>
                    </a:lnTo>
                    <a:lnTo>
                      <a:pt x="0" y="226441"/>
                    </a:lnTo>
                    <a:close/>
                  </a:path>
                </a:pathLst>
              </a:custGeom>
              <a:ln w="9525">
                <a:solidFill>
                  <a:srgbClr val="55CE74"/>
                </a:solidFill>
              </a:ln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pic>
            <p:nvPicPr>
              <p:cNvPr id="28" name="object 16">
                <a:extLst>
                  <a:ext uri="{FF2B5EF4-FFF2-40B4-BE49-F238E27FC236}">
                    <a16:creationId xmlns:a16="http://schemas.microsoft.com/office/drawing/2014/main" id="{3AEA2A2E-841A-6698-8C3C-E71FB92AE420}"/>
                  </a:ext>
                </a:extLst>
              </p:cNvPr>
              <p:cNvPicPr/>
              <p:nvPr/>
            </p:nvPicPr>
            <p:blipFill>
              <a:blip r:embed="rId5" cstate="print"/>
              <a:stretch>
                <a:fillRect/>
              </a:stretch>
            </p:blipFill>
            <p:spPr>
              <a:xfrm>
                <a:off x="2500248" y="305930"/>
                <a:ext cx="1714500" cy="733945"/>
              </a:xfrm>
              <a:prstGeom prst="rect">
                <a:avLst/>
              </a:prstGeom>
            </p:spPr>
          </p:pic>
        </p:grpSp>
        <p:sp>
          <p:nvSpPr>
            <p:cNvPr id="22" name="object 16">
              <a:extLst>
                <a:ext uri="{FF2B5EF4-FFF2-40B4-BE49-F238E27FC236}">
                  <a16:creationId xmlns:a16="http://schemas.microsoft.com/office/drawing/2014/main" id="{6588D407-98C9-C403-C26E-B64CEEA1EA4D}"/>
                </a:ext>
              </a:extLst>
            </p:cNvPr>
            <p:cNvSpPr txBox="1"/>
            <p:nvPr/>
          </p:nvSpPr>
          <p:spPr>
            <a:xfrm>
              <a:off x="2775727" y="2875716"/>
              <a:ext cx="3332858" cy="391795"/>
            </a:xfrm>
            <a:prstGeom prst="rect">
              <a:avLst/>
            </a:prstGeom>
            <a:noFill/>
          </p:spPr>
          <p:txBody>
            <a:bodyPr vert="horz" wrap="square" lIns="0" tIns="12700" rIns="0" bIns="0" rtlCol="0">
              <a:spAutoFit/>
            </a:bodyPr>
            <a:lstStyle/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Volumen 4,  Número 1  Enero a Julio 2021</a:t>
              </a:r>
            </a:p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Revista Semestral. Venezuela</a:t>
              </a:r>
              <a:endParaRPr sz="1200" dirty="0">
                <a:latin typeface="Arial"/>
                <a:cs typeface="Arial"/>
              </a:endParaRPr>
            </a:p>
          </p:txBody>
        </p:sp>
        <p:pic>
          <p:nvPicPr>
            <p:cNvPr id="23" name="object 25">
              <a:extLst>
                <a:ext uri="{FF2B5EF4-FFF2-40B4-BE49-F238E27FC236}">
                  <a16:creationId xmlns:a16="http://schemas.microsoft.com/office/drawing/2014/main" id="{A57E4EE9-916C-3AC9-BFBC-FDB22B34378E}"/>
                </a:ext>
              </a:extLst>
            </p:cNvPr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470065" y="2027896"/>
              <a:ext cx="2305662" cy="1053903"/>
            </a:xfrm>
            <a:prstGeom prst="rect">
              <a:avLst/>
            </a:prstGeom>
          </p:spPr>
        </p:pic>
        <p:pic>
          <p:nvPicPr>
            <p:cNvPr id="24" name="object 31">
              <a:extLst>
                <a:ext uri="{FF2B5EF4-FFF2-40B4-BE49-F238E27FC236}">
                  <a16:creationId xmlns:a16="http://schemas.microsoft.com/office/drawing/2014/main" id="{EF848546-D27A-8496-DCF1-2C140A5DD7F9}"/>
                </a:ext>
              </a:extLst>
            </p:cNvPr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4932681" y="1951410"/>
              <a:ext cx="1805304" cy="893889"/>
            </a:xfrm>
            <a:prstGeom prst="rect">
              <a:avLst/>
            </a:prstGeom>
          </p:spPr>
        </p:pic>
      </p:grpSp>
    </p:spTree>
  </p:cSld>
  <p:clrMapOvr>
    <a:masterClrMapping/>
  </p:clrMapOvr>
</p:sld>
</file>

<file path=ppt/slides/slide2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94485" y="115823"/>
            <a:ext cx="6669405" cy="8926195"/>
            <a:chOff x="94485" y="115823"/>
            <a:chExt cx="6669405" cy="8926195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204216" y="8651747"/>
              <a:ext cx="6518148" cy="158496"/>
            </a:xfrm>
            <a:prstGeom prst="rect">
              <a:avLst/>
            </a:prstGeom>
          </p:spPr>
        </p:pic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96012" y="115823"/>
              <a:ext cx="6665976" cy="1452372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42849" y="142875"/>
              <a:ext cx="6572275" cy="1358646"/>
            </a:xfrm>
            <a:prstGeom prst="rect">
              <a:avLst/>
            </a:prstGeom>
          </p:spPr>
        </p:pic>
        <p:sp>
          <p:nvSpPr>
            <p:cNvPr id="6" name="object 6"/>
            <p:cNvSpPr/>
            <p:nvPr/>
          </p:nvSpPr>
          <p:spPr>
            <a:xfrm>
              <a:off x="142849" y="142875"/>
              <a:ext cx="6572884" cy="1358900"/>
            </a:xfrm>
            <a:custGeom>
              <a:avLst/>
              <a:gdLst/>
              <a:ahLst/>
              <a:cxnLst/>
              <a:rect l="l" t="t" r="r" b="b"/>
              <a:pathLst>
                <a:path w="6572884" h="1358900">
                  <a:moveTo>
                    <a:pt x="0" y="226441"/>
                  </a:moveTo>
                  <a:lnTo>
                    <a:pt x="4600" y="180795"/>
                  </a:lnTo>
                  <a:lnTo>
                    <a:pt x="17795" y="138285"/>
                  </a:lnTo>
                  <a:lnTo>
                    <a:pt x="38673" y="99820"/>
                  </a:lnTo>
                  <a:lnTo>
                    <a:pt x="66324" y="66309"/>
                  </a:lnTo>
                  <a:lnTo>
                    <a:pt x="99837" y="38663"/>
                  </a:lnTo>
                  <a:lnTo>
                    <a:pt x="138301" y="17789"/>
                  </a:lnTo>
                  <a:lnTo>
                    <a:pt x="180806" y="4599"/>
                  </a:lnTo>
                  <a:lnTo>
                    <a:pt x="226440" y="0"/>
                  </a:lnTo>
                  <a:lnTo>
                    <a:pt x="6345834" y="0"/>
                  </a:lnTo>
                  <a:lnTo>
                    <a:pt x="6391480" y="4599"/>
                  </a:lnTo>
                  <a:lnTo>
                    <a:pt x="6433990" y="17789"/>
                  </a:lnTo>
                  <a:lnTo>
                    <a:pt x="6472455" y="38663"/>
                  </a:lnTo>
                  <a:lnTo>
                    <a:pt x="6505965" y="66309"/>
                  </a:lnTo>
                  <a:lnTo>
                    <a:pt x="6533612" y="99820"/>
                  </a:lnTo>
                  <a:lnTo>
                    <a:pt x="6554485" y="138285"/>
                  </a:lnTo>
                  <a:lnTo>
                    <a:pt x="6567676" y="180795"/>
                  </a:lnTo>
                  <a:lnTo>
                    <a:pt x="6572275" y="226441"/>
                  </a:lnTo>
                  <a:lnTo>
                    <a:pt x="6572275" y="1132204"/>
                  </a:lnTo>
                  <a:lnTo>
                    <a:pt x="6567676" y="1177850"/>
                  </a:lnTo>
                  <a:lnTo>
                    <a:pt x="6554485" y="1220360"/>
                  </a:lnTo>
                  <a:lnTo>
                    <a:pt x="6533612" y="1258825"/>
                  </a:lnTo>
                  <a:lnTo>
                    <a:pt x="6505965" y="1292336"/>
                  </a:lnTo>
                  <a:lnTo>
                    <a:pt x="6472455" y="1319982"/>
                  </a:lnTo>
                  <a:lnTo>
                    <a:pt x="6433990" y="1340856"/>
                  </a:lnTo>
                  <a:lnTo>
                    <a:pt x="6391480" y="1354046"/>
                  </a:lnTo>
                  <a:lnTo>
                    <a:pt x="6345834" y="1358646"/>
                  </a:lnTo>
                  <a:lnTo>
                    <a:pt x="226440" y="1358646"/>
                  </a:lnTo>
                  <a:lnTo>
                    <a:pt x="180806" y="1354046"/>
                  </a:lnTo>
                  <a:lnTo>
                    <a:pt x="138301" y="1340856"/>
                  </a:lnTo>
                  <a:lnTo>
                    <a:pt x="99837" y="1319982"/>
                  </a:lnTo>
                  <a:lnTo>
                    <a:pt x="66324" y="1292336"/>
                  </a:lnTo>
                  <a:lnTo>
                    <a:pt x="38673" y="1258825"/>
                  </a:lnTo>
                  <a:lnTo>
                    <a:pt x="17795" y="1220360"/>
                  </a:lnTo>
                  <a:lnTo>
                    <a:pt x="4600" y="1177850"/>
                  </a:lnTo>
                  <a:lnTo>
                    <a:pt x="0" y="1132204"/>
                  </a:lnTo>
                  <a:lnTo>
                    <a:pt x="0" y="226441"/>
                  </a:lnTo>
                  <a:close/>
                </a:path>
              </a:pathLst>
            </a:custGeom>
            <a:ln w="9525">
              <a:solidFill>
                <a:srgbClr val="55CE7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" name="object 7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2500248" y="305930"/>
              <a:ext cx="1714500" cy="733945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2738628" y="1024127"/>
              <a:ext cx="1897379" cy="371855"/>
            </a:xfrm>
            <a:prstGeom prst="rect">
              <a:avLst/>
            </a:prstGeom>
          </p:spPr>
        </p:pic>
        <p:pic>
          <p:nvPicPr>
            <p:cNvPr id="9" name="object 9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4401312" y="1024127"/>
              <a:ext cx="1577339" cy="371855"/>
            </a:xfrm>
            <a:prstGeom prst="rect">
              <a:avLst/>
            </a:prstGeom>
          </p:spPr>
        </p:pic>
        <p:pic>
          <p:nvPicPr>
            <p:cNvPr id="10" name="object 10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3169920" y="1207007"/>
              <a:ext cx="1546859" cy="371855"/>
            </a:xfrm>
            <a:prstGeom prst="rect">
              <a:avLst/>
            </a:prstGeom>
          </p:spPr>
        </p:pic>
        <p:pic>
          <p:nvPicPr>
            <p:cNvPr id="11" name="object 11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4482083" y="1207007"/>
              <a:ext cx="284988" cy="371855"/>
            </a:xfrm>
            <a:prstGeom prst="rect">
              <a:avLst/>
            </a:prstGeom>
          </p:spPr>
        </p:pic>
        <p:pic>
          <p:nvPicPr>
            <p:cNvPr id="12" name="object 12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4571999" y="1207007"/>
              <a:ext cx="1013460" cy="371855"/>
            </a:xfrm>
            <a:prstGeom prst="rect">
              <a:avLst/>
            </a:prstGeom>
          </p:spPr>
        </p:pic>
        <p:pic>
          <p:nvPicPr>
            <p:cNvPr id="13" name="object 13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324612" y="234695"/>
              <a:ext cx="1719072" cy="1341120"/>
            </a:xfrm>
            <a:prstGeom prst="rect">
              <a:avLst/>
            </a:prstGeom>
          </p:spPr>
        </p:pic>
        <p:pic>
          <p:nvPicPr>
            <p:cNvPr id="14" name="object 14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5606795" y="8193022"/>
              <a:ext cx="1092707" cy="848868"/>
            </a:xfrm>
            <a:prstGeom prst="rect">
              <a:avLst/>
            </a:prstGeom>
          </p:spPr>
        </p:pic>
        <p:pic>
          <p:nvPicPr>
            <p:cNvPr id="15" name="object 15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109728" y="8193022"/>
              <a:ext cx="1092708" cy="848868"/>
            </a:xfrm>
            <a:prstGeom prst="rect">
              <a:avLst/>
            </a:prstGeom>
          </p:spPr>
        </p:pic>
      </p:grpSp>
      <p:sp>
        <p:nvSpPr>
          <p:cNvPr id="16" name="object 16"/>
          <p:cNvSpPr txBox="1"/>
          <p:nvPr/>
        </p:nvSpPr>
        <p:spPr>
          <a:xfrm>
            <a:off x="221691" y="1068451"/>
            <a:ext cx="6417310" cy="675259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063875" marR="772160" indent="-431800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Arial"/>
                <a:cs typeface="Arial"/>
              </a:rPr>
              <a:t>6ta.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Edición</a:t>
            </a:r>
            <a:r>
              <a:rPr sz="1200" b="1" spc="-10" dirty="0">
                <a:latin typeface="Arial"/>
                <a:cs typeface="Arial"/>
              </a:rPr>
              <a:t> Volumen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I</a:t>
            </a:r>
            <a:r>
              <a:rPr sz="1200" b="1" spc="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Enero</a:t>
            </a:r>
            <a:r>
              <a:rPr sz="1200" b="1" spc="-3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a</a:t>
            </a:r>
            <a:r>
              <a:rPr sz="1200" b="1" spc="-2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Julio</a:t>
            </a:r>
            <a:r>
              <a:rPr sz="1200" b="1" spc="-5" dirty="0">
                <a:latin typeface="Arial"/>
                <a:cs typeface="Arial"/>
              </a:rPr>
              <a:t> </a:t>
            </a:r>
            <a:r>
              <a:rPr sz="1200" b="1" spc="-20" dirty="0">
                <a:latin typeface="Arial"/>
                <a:cs typeface="Arial"/>
              </a:rPr>
              <a:t>2021 </a:t>
            </a:r>
            <a:r>
              <a:rPr sz="1200" b="1" dirty="0">
                <a:latin typeface="Arial"/>
                <a:cs typeface="Arial"/>
              </a:rPr>
              <a:t>Revista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Semestral-</a:t>
            </a:r>
            <a:r>
              <a:rPr sz="1200" b="1" spc="-40" dirty="0">
                <a:latin typeface="Arial"/>
                <a:cs typeface="Arial"/>
              </a:rPr>
              <a:t> </a:t>
            </a:r>
            <a:r>
              <a:rPr sz="1200" b="1" spc="-10" dirty="0">
                <a:latin typeface="Arial"/>
                <a:cs typeface="Arial"/>
              </a:rPr>
              <a:t>Venezuela</a:t>
            </a:r>
            <a:endParaRPr sz="1200">
              <a:latin typeface="Arial"/>
              <a:cs typeface="Arial"/>
            </a:endParaRPr>
          </a:p>
          <a:p>
            <a:pPr marL="165100" indent="-152400">
              <a:lnSpc>
                <a:spcPct val="100000"/>
              </a:lnSpc>
              <a:spcBef>
                <a:spcPts val="1120"/>
              </a:spcBef>
              <a:buAutoNum type="arabicPeriod" startAt="3"/>
              <a:tabLst>
                <a:tab pos="165100" algn="l"/>
              </a:tabLst>
            </a:pPr>
            <a:r>
              <a:rPr sz="1200" dirty="0">
                <a:latin typeface="Times New Roman"/>
                <a:cs typeface="Times New Roman"/>
              </a:rPr>
              <a:t>Caracterizar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evaluación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aprendizajes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marco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educación </a:t>
            </a:r>
            <a:r>
              <a:rPr sz="1200" spc="-10" dirty="0">
                <a:latin typeface="Times New Roman"/>
                <a:cs typeface="Times New Roman"/>
              </a:rPr>
              <a:t>universitaria.</a:t>
            </a:r>
            <a:endParaRPr sz="1200">
              <a:latin typeface="Times New Roman"/>
              <a:cs typeface="Times New Roman"/>
            </a:endParaRPr>
          </a:p>
          <a:p>
            <a:pPr marL="12700" marR="5715" indent="173355">
              <a:lnSpc>
                <a:spcPct val="100000"/>
              </a:lnSpc>
              <a:buAutoNum type="arabicPeriod" startAt="3"/>
              <a:tabLst>
                <a:tab pos="186055" algn="l"/>
              </a:tabLst>
            </a:pPr>
            <a:r>
              <a:rPr sz="1200" dirty="0">
                <a:latin typeface="Times New Roman"/>
                <a:cs typeface="Times New Roman"/>
              </a:rPr>
              <a:t>Analizar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evaluación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aprendizajes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basado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competencias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elemento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cardinal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enseñanza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universitaria.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60"/>
              </a:spcBef>
            </a:pPr>
            <a:endParaRPr sz="12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</a:pPr>
            <a:r>
              <a:rPr sz="1200" b="1" spc="-10" dirty="0">
                <a:latin typeface="Times New Roman"/>
                <a:cs typeface="Times New Roman"/>
              </a:rPr>
              <a:t>METODOLOGÍA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60"/>
              </a:spcBef>
            </a:pPr>
            <a:endParaRPr sz="1200">
              <a:latin typeface="Times New Roman"/>
              <a:cs typeface="Times New Roman"/>
            </a:endParaRPr>
          </a:p>
          <a:p>
            <a:pPr marL="12700" marR="508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Este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trabajo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investigación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realizó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bajo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consideraciones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investigación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bibliográfica.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En </a:t>
            </a:r>
            <a:r>
              <a:rPr sz="1200" dirty="0">
                <a:latin typeface="Times New Roman"/>
                <a:cs typeface="Times New Roman"/>
              </a:rPr>
              <a:t>este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sentido,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3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consideraron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siguientes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etapas: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Elección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tema;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Acopio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bibliografía; </a:t>
            </a:r>
            <a:r>
              <a:rPr sz="1200" dirty="0">
                <a:latin typeface="Times New Roman"/>
                <a:cs typeface="Times New Roman"/>
              </a:rPr>
              <a:t>Elaboración</a:t>
            </a:r>
            <a:r>
              <a:rPr sz="1200" spc="3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fichas;</a:t>
            </a:r>
            <a:r>
              <a:rPr sz="1200" spc="3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Lectura</a:t>
            </a:r>
            <a:r>
              <a:rPr sz="1200" spc="3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3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material,</a:t>
            </a:r>
            <a:r>
              <a:rPr sz="1200" spc="3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delimitación</a:t>
            </a:r>
            <a:r>
              <a:rPr sz="1200" spc="3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3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tema;</a:t>
            </a:r>
            <a:r>
              <a:rPr sz="1200" spc="3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Elaboración</a:t>
            </a:r>
            <a:r>
              <a:rPr sz="1200" spc="3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3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esquema</a:t>
            </a:r>
            <a:r>
              <a:rPr sz="1200" spc="31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 </a:t>
            </a:r>
            <a:r>
              <a:rPr sz="1200" dirty="0">
                <a:latin typeface="Times New Roman"/>
                <a:cs typeface="Times New Roman"/>
              </a:rPr>
              <a:t>Trabajo;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Ampliación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material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sobre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tema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ya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delimitado;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Lectura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minuciosa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bibliografía; </a:t>
            </a:r>
            <a:r>
              <a:rPr sz="1200" dirty="0">
                <a:latin typeface="Times New Roman"/>
                <a:cs typeface="Times New Roman"/>
              </a:rPr>
              <a:t>Elaboración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fichas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Contenido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Redacción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informe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final.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diseño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asumido,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fue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tipo </a:t>
            </a:r>
            <a:r>
              <a:rPr sz="1200" dirty="0">
                <a:latin typeface="Times New Roman"/>
                <a:cs typeface="Times New Roman"/>
              </a:rPr>
              <a:t>documental,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enmarcada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modalidad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monográfica.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hizo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uso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método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analítico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deductivo.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técnicas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análisis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información,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utilizaron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análisis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crítico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contenido.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60"/>
              </a:spcBef>
            </a:pPr>
            <a:endParaRPr sz="1200">
              <a:latin typeface="Times New Roman"/>
              <a:cs typeface="Times New Roman"/>
            </a:endParaRPr>
          </a:p>
          <a:p>
            <a:pPr marL="109220" algn="ctr">
              <a:lnSpc>
                <a:spcPct val="100000"/>
              </a:lnSpc>
            </a:pPr>
            <a:r>
              <a:rPr sz="1200" b="1" i="1" dirty="0">
                <a:latin typeface="Times New Roman"/>
                <a:cs typeface="Times New Roman"/>
              </a:rPr>
              <a:t>Análisis</a:t>
            </a:r>
            <a:r>
              <a:rPr sz="1200" b="1" i="1" spc="-35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Unidad</a:t>
            </a:r>
            <a:r>
              <a:rPr sz="1200" b="1" i="1" spc="-5" dirty="0">
                <a:latin typeface="Times New Roman"/>
                <a:cs typeface="Times New Roman"/>
              </a:rPr>
              <a:t> </a:t>
            </a:r>
            <a:r>
              <a:rPr sz="1200" b="1" i="1" spc="-50" dirty="0">
                <a:latin typeface="Times New Roman"/>
                <a:cs typeface="Times New Roman"/>
              </a:rPr>
              <a:t>I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60"/>
              </a:spcBef>
            </a:pPr>
            <a:endParaRPr sz="1200">
              <a:latin typeface="Times New Roman"/>
              <a:cs typeface="Times New Roman"/>
            </a:endParaRPr>
          </a:p>
          <a:p>
            <a:pPr marL="12700" algn="just">
              <a:lnSpc>
                <a:spcPct val="100000"/>
              </a:lnSpc>
            </a:pPr>
            <a:r>
              <a:rPr sz="1200" b="1" i="1" dirty="0">
                <a:latin typeface="Times New Roman"/>
                <a:cs typeface="Times New Roman"/>
              </a:rPr>
              <a:t>El</a:t>
            </a:r>
            <a:r>
              <a:rPr sz="1200" b="1" i="1" spc="-25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constructo</a:t>
            </a:r>
            <a:r>
              <a:rPr sz="1200" b="1" i="1" spc="-35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competencias</a:t>
            </a:r>
            <a:r>
              <a:rPr sz="1200" b="1" i="1" spc="-5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en</a:t>
            </a:r>
            <a:r>
              <a:rPr sz="1200" b="1" i="1" spc="-25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el</a:t>
            </a:r>
            <a:r>
              <a:rPr sz="1200" b="1" i="1" spc="-15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ámbito</a:t>
            </a:r>
            <a:r>
              <a:rPr sz="1200" b="1" i="1" spc="-25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de</a:t>
            </a:r>
            <a:r>
              <a:rPr sz="1200" b="1" i="1" spc="-15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la</a:t>
            </a:r>
            <a:r>
              <a:rPr sz="1200" b="1" i="1" spc="-25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educación</a:t>
            </a:r>
            <a:r>
              <a:rPr sz="1200" b="1" i="1" spc="-5" dirty="0">
                <a:latin typeface="Times New Roman"/>
                <a:cs typeface="Times New Roman"/>
              </a:rPr>
              <a:t> </a:t>
            </a:r>
            <a:r>
              <a:rPr sz="1200" b="1" i="1" spc="-10" dirty="0">
                <a:latin typeface="Times New Roman"/>
                <a:cs typeface="Times New Roman"/>
              </a:rPr>
              <a:t>universitaria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65"/>
              </a:spcBef>
            </a:pPr>
            <a:endParaRPr sz="1200">
              <a:latin typeface="Times New Roman"/>
              <a:cs typeface="Times New Roman"/>
            </a:endParaRPr>
          </a:p>
          <a:p>
            <a:pPr marL="375285" marR="7620" indent="-36322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noción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competencias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puede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considerarse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estrictamente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unívoca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han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desarrollado </a:t>
            </a:r>
            <a:r>
              <a:rPr sz="1200" dirty="0">
                <a:latin typeface="Times New Roman"/>
                <a:cs typeface="Times New Roman"/>
              </a:rPr>
              <a:t>distintas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definiciones.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Esto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hace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sea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necesario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elaborar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conceptualización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más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específica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campo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Educación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Universitaria,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integrar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además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pericia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realización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tareas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profesionales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saberes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fundamentales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deben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poseer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desde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perspectiva académica.</a:t>
            </a:r>
            <a:endParaRPr sz="1200">
              <a:latin typeface="Times New Roman"/>
              <a:cs typeface="Times New Roman"/>
            </a:endParaRPr>
          </a:p>
          <a:p>
            <a:pPr marL="375285" marR="6985" indent="-36322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tanto,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más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adecuado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ámbito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educación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universitaria,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sería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mantener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visión </a:t>
            </a:r>
            <a:r>
              <a:rPr sz="1200" dirty="0">
                <a:latin typeface="Times New Roman"/>
                <a:cs typeface="Times New Roman"/>
              </a:rPr>
              <a:t>ecosistémica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competencias;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decir,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concebirlas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sistema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conocimientos, </a:t>
            </a:r>
            <a:r>
              <a:rPr sz="1200" dirty="0">
                <a:latin typeface="Times New Roman"/>
                <a:cs typeface="Times New Roman"/>
              </a:rPr>
              <a:t>habilidades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actitudes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son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utilizados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modo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interactivo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ejecución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oportuna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tareas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resolución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problemas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más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menos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complejos en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marco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determinada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situación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movilizando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recursos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medios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disponibles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ambiente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específico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opera, </a:t>
            </a:r>
            <a:r>
              <a:rPr sz="1200" dirty="0">
                <a:latin typeface="Times New Roman"/>
                <a:cs typeface="Times New Roman"/>
              </a:rPr>
              <a:t>teniendo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cuenta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este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contexto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puede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ser,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nuestro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caso,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tanto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académico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laboral.</a:t>
            </a:r>
            <a:endParaRPr sz="1200">
              <a:latin typeface="Times New Roman"/>
              <a:cs typeface="Times New Roman"/>
            </a:endParaRPr>
          </a:p>
          <a:p>
            <a:pPr marL="375285" marR="6350" indent="-363220" algn="just">
              <a:lnSpc>
                <a:spcPct val="100000"/>
              </a:lnSpc>
            </a:pPr>
            <a:r>
              <a:rPr sz="1200" spc="-10" dirty="0">
                <a:latin typeface="Times New Roman"/>
                <a:cs typeface="Times New Roman"/>
              </a:rPr>
              <a:t>Tomando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punto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referencia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argumentaciones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teóricas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autores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citados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documento </a:t>
            </a:r>
            <a:r>
              <a:rPr sz="1200" dirty="0">
                <a:latin typeface="Times New Roman"/>
                <a:cs typeface="Times New Roman"/>
              </a:rPr>
              <a:t>original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y,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razones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espacio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citan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artículo,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constructo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competencia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el </a:t>
            </a:r>
            <a:r>
              <a:rPr sz="1200" dirty="0">
                <a:latin typeface="Times New Roman"/>
                <a:cs typeface="Times New Roman"/>
              </a:rPr>
              <a:t>ámbito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universitario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puede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ser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contextualizado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sistema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conocimientos,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destrezas, </a:t>
            </a:r>
            <a:r>
              <a:rPr sz="1200" dirty="0">
                <a:latin typeface="Times New Roman"/>
                <a:cs typeface="Times New Roman"/>
              </a:rPr>
              <a:t>actitudes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 valores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adquieren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modo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progresivo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diversos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entornos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aplican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en </a:t>
            </a:r>
            <a:r>
              <a:rPr sz="1200" dirty="0">
                <a:latin typeface="Times New Roman"/>
                <a:cs typeface="Times New Roman"/>
              </a:rPr>
              <a:t>situaciones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específicas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resolución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problemas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complejos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mediante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desempeño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eficaz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</a:t>
            </a:r>
            <a:endParaRPr sz="1200">
              <a:latin typeface="Times New Roman"/>
              <a:cs typeface="Times New Roman"/>
            </a:endParaRPr>
          </a:p>
        </p:txBody>
      </p:sp>
      <p:pic>
        <p:nvPicPr>
          <p:cNvPr id="17" name="object 17"/>
          <p:cNvPicPr/>
          <p:nvPr/>
        </p:nvPicPr>
        <p:blipFill>
          <a:blip r:embed="rId13" cstate="print"/>
          <a:stretch>
            <a:fillRect/>
          </a:stretch>
        </p:blipFill>
        <p:spPr>
          <a:xfrm>
            <a:off x="4725161" y="164274"/>
            <a:ext cx="1805305" cy="893889"/>
          </a:xfrm>
          <a:prstGeom prst="rect">
            <a:avLst/>
          </a:prstGeom>
        </p:spPr>
      </p:pic>
      <p:sp>
        <p:nvSpPr>
          <p:cNvPr id="18" name="object 18"/>
          <p:cNvSpPr txBox="1"/>
          <p:nvPr/>
        </p:nvSpPr>
        <p:spPr>
          <a:xfrm>
            <a:off x="1440307" y="8256658"/>
            <a:ext cx="4041775" cy="6921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 marL="12065" marR="5080" algn="ctr">
              <a:lnSpc>
                <a:spcPts val="1440"/>
              </a:lnSpc>
              <a:spcBef>
                <a:spcPts val="15"/>
              </a:spcBef>
            </a:pPr>
            <a:r>
              <a:rPr sz="1200" b="1" dirty="0">
                <a:latin typeface="Times New Roman"/>
                <a:cs typeface="Times New Roman"/>
              </a:rPr>
              <a:t>Evaluación</a:t>
            </a:r>
            <a:r>
              <a:rPr sz="1200" b="1" spc="-4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los</a:t>
            </a:r>
            <a:r>
              <a:rPr sz="1200" b="1" spc="-7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Aprendizajes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Basado</a:t>
            </a:r>
            <a:r>
              <a:rPr sz="1200" b="1" spc="-3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en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Competencias en</a:t>
            </a:r>
            <a:r>
              <a:rPr sz="1200" b="1" spc="-25" dirty="0">
                <a:latin typeface="Times New Roman"/>
                <a:cs typeface="Times New Roman"/>
              </a:rPr>
              <a:t> el </a:t>
            </a:r>
            <a:r>
              <a:rPr sz="1200" b="1" dirty="0">
                <a:latin typeface="Times New Roman"/>
                <a:cs typeface="Times New Roman"/>
              </a:rPr>
              <a:t>Ámbito</a:t>
            </a:r>
            <a:r>
              <a:rPr sz="1200" b="1" spc="-1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la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Educación</a:t>
            </a:r>
            <a:endParaRPr sz="1200">
              <a:latin typeface="Times New Roman"/>
              <a:cs typeface="Times New Roman"/>
            </a:endParaRPr>
          </a:p>
          <a:p>
            <a:pPr marL="4445" algn="ctr">
              <a:lnSpc>
                <a:spcPct val="100000"/>
              </a:lnSpc>
              <a:spcBef>
                <a:spcPts val="990"/>
              </a:spcBef>
            </a:pPr>
            <a:r>
              <a:rPr sz="1200" b="1" dirty="0">
                <a:latin typeface="Times New Roman"/>
                <a:cs typeface="Times New Roman"/>
              </a:rPr>
              <a:t>MSc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César</a:t>
            </a:r>
            <a:r>
              <a:rPr sz="1200" b="1" spc="-45" dirty="0">
                <a:latin typeface="Times New Roman"/>
                <a:cs typeface="Times New Roman"/>
              </a:rPr>
              <a:t> </a:t>
            </a:r>
            <a:r>
              <a:rPr sz="1200" b="1" spc="-20" dirty="0">
                <a:latin typeface="Times New Roman"/>
                <a:cs typeface="Times New Roman"/>
              </a:rPr>
              <a:t>Pérez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9" name="object 19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58216" rIns="0" bIns="0" rtlCol="0">
            <a:spAutoFit/>
          </a:bodyPr>
          <a:lstStyle/>
          <a:p>
            <a:pPr marL="62865">
              <a:lnSpc>
                <a:spcPts val="1410"/>
              </a:lnSpc>
            </a:pPr>
            <a:fld id="{81D60167-4931-47E6-BA6A-407CBD079E47}" type="slidenum">
              <a:rPr spc="-25" dirty="0"/>
              <a:t>207</a:t>
            </a:fld>
            <a:endParaRPr spc="-25" dirty="0"/>
          </a:p>
        </p:txBody>
      </p:sp>
      <p:grpSp>
        <p:nvGrpSpPr>
          <p:cNvPr id="20" name="Grupo 19">
            <a:extLst>
              <a:ext uri="{FF2B5EF4-FFF2-40B4-BE49-F238E27FC236}">
                <a16:creationId xmlns:a16="http://schemas.microsoft.com/office/drawing/2014/main" id="{9FD6F870-A962-AF2A-6C97-E2DAF5DBE277}"/>
              </a:ext>
            </a:extLst>
          </p:cNvPr>
          <p:cNvGrpSpPr/>
          <p:nvPr/>
        </p:nvGrpSpPr>
        <p:grpSpPr>
          <a:xfrm>
            <a:off x="117348" y="98932"/>
            <a:ext cx="6665976" cy="1452626"/>
            <a:chOff x="470065" y="1951410"/>
            <a:chExt cx="6665976" cy="1452626"/>
          </a:xfrm>
        </p:grpSpPr>
        <p:grpSp>
          <p:nvGrpSpPr>
            <p:cNvPr id="21" name="object 12">
              <a:extLst>
                <a:ext uri="{FF2B5EF4-FFF2-40B4-BE49-F238E27FC236}">
                  <a16:creationId xmlns:a16="http://schemas.microsoft.com/office/drawing/2014/main" id="{FE1F13EC-9672-8C74-19BA-370D0297F6BA}"/>
                </a:ext>
              </a:extLst>
            </p:cNvPr>
            <p:cNvGrpSpPr/>
            <p:nvPr/>
          </p:nvGrpSpPr>
          <p:grpSpPr>
            <a:xfrm>
              <a:off x="470065" y="1951664"/>
              <a:ext cx="6665976" cy="1452372"/>
              <a:chOff x="96011" y="115823"/>
              <a:chExt cx="6665976" cy="1452372"/>
            </a:xfrm>
          </p:grpSpPr>
          <p:pic>
            <p:nvPicPr>
              <p:cNvPr id="25" name="object 13">
                <a:extLst>
                  <a:ext uri="{FF2B5EF4-FFF2-40B4-BE49-F238E27FC236}">
                    <a16:creationId xmlns:a16="http://schemas.microsoft.com/office/drawing/2014/main" id="{520EBA3B-DB8F-CE19-9E64-C4EB8DD15101}"/>
                  </a:ext>
                </a:extLst>
              </p:cNvPr>
              <p:cNvPicPr/>
              <p:nvPr/>
            </p:nvPicPr>
            <p:blipFill>
              <a:blip r:embed="rId3" cstate="print"/>
              <a:stretch>
                <a:fillRect/>
              </a:stretch>
            </p:blipFill>
            <p:spPr>
              <a:xfrm>
                <a:off x="96011" y="115823"/>
                <a:ext cx="6665976" cy="1452372"/>
              </a:xfrm>
              <a:prstGeom prst="rect">
                <a:avLst/>
              </a:prstGeom>
            </p:spPr>
          </p:pic>
          <p:pic>
            <p:nvPicPr>
              <p:cNvPr id="26" name="object 14">
                <a:extLst>
                  <a:ext uri="{FF2B5EF4-FFF2-40B4-BE49-F238E27FC236}">
                    <a16:creationId xmlns:a16="http://schemas.microsoft.com/office/drawing/2014/main" id="{EEBE0DC1-7556-3E5E-7B0F-5445D51D418C}"/>
                  </a:ext>
                </a:extLst>
              </p:cNvPr>
              <p:cNvPicPr/>
              <p:nvPr/>
            </p:nvPicPr>
            <p:blipFill>
              <a:blip r:embed="rId4" cstate="print"/>
              <a:stretch>
                <a:fillRect/>
              </a:stretch>
            </p:blipFill>
            <p:spPr>
              <a:xfrm>
                <a:off x="142849" y="142875"/>
                <a:ext cx="6572275" cy="1358646"/>
              </a:xfrm>
              <a:prstGeom prst="rect">
                <a:avLst/>
              </a:prstGeom>
            </p:spPr>
          </p:pic>
          <p:sp>
            <p:nvSpPr>
              <p:cNvPr id="27" name="object 15">
                <a:extLst>
                  <a:ext uri="{FF2B5EF4-FFF2-40B4-BE49-F238E27FC236}">
                    <a16:creationId xmlns:a16="http://schemas.microsoft.com/office/drawing/2014/main" id="{48E4CC23-15E6-5192-D3CF-1C32F10BE0BA}"/>
                  </a:ext>
                </a:extLst>
              </p:cNvPr>
              <p:cNvSpPr/>
              <p:nvPr/>
            </p:nvSpPr>
            <p:spPr>
              <a:xfrm>
                <a:off x="142849" y="142875"/>
                <a:ext cx="6572884" cy="1358900"/>
              </a:xfrm>
              <a:custGeom>
                <a:avLst/>
                <a:gdLst/>
                <a:ahLst/>
                <a:cxnLst/>
                <a:rect l="l" t="t" r="r" b="b"/>
                <a:pathLst>
                  <a:path w="6572884" h="1358900">
                    <a:moveTo>
                      <a:pt x="0" y="226441"/>
                    </a:moveTo>
                    <a:lnTo>
                      <a:pt x="4600" y="180795"/>
                    </a:lnTo>
                    <a:lnTo>
                      <a:pt x="17795" y="138285"/>
                    </a:lnTo>
                    <a:lnTo>
                      <a:pt x="38673" y="99820"/>
                    </a:lnTo>
                    <a:lnTo>
                      <a:pt x="66324" y="66309"/>
                    </a:lnTo>
                    <a:lnTo>
                      <a:pt x="99837" y="38663"/>
                    </a:lnTo>
                    <a:lnTo>
                      <a:pt x="138301" y="17789"/>
                    </a:lnTo>
                    <a:lnTo>
                      <a:pt x="180806" y="4599"/>
                    </a:lnTo>
                    <a:lnTo>
                      <a:pt x="226440" y="0"/>
                    </a:lnTo>
                    <a:lnTo>
                      <a:pt x="6345834" y="0"/>
                    </a:lnTo>
                    <a:lnTo>
                      <a:pt x="6391480" y="4599"/>
                    </a:lnTo>
                    <a:lnTo>
                      <a:pt x="6433990" y="17789"/>
                    </a:lnTo>
                    <a:lnTo>
                      <a:pt x="6472455" y="38663"/>
                    </a:lnTo>
                    <a:lnTo>
                      <a:pt x="6505965" y="66309"/>
                    </a:lnTo>
                    <a:lnTo>
                      <a:pt x="6533612" y="99820"/>
                    </a:lnTo>
                    <a:lnTo>
                      <a:pt x="6554485" y="138285"/>
                    </a:lnTo>
                    <a:lnTo>
                      <a:pt x="6567676" y="180795"/>
                    </a:lnTo>
                    <a:lnTo>
                      <a:pt x="6572275" y="226441"/>
                    </a:lnTo>
                    <a:lnTo>
                      <a:pt x="6572275" y="1132204"/>
                    </a:lnTo>
                    <a:lnTo>
                      <a:pt x="6567676" y="1177850"/>
                    </a:lnTo>
                    <a:lnTo>
                      <a:pt x="6554485" y="1220360"/>
                    </a:lnTo>
                    <a:lnTo>
                      <a:pt x="6533612" y="1258825"/>
                    </a:lnTo>
                    <a:lnTo>
                      <a:pt x="6505965" y="1292336"/>
                    </a:lnTo>
                    <a:lnTo>
                      <a:pt x="6472455" y="1319982"/>
                    </a:lnTo>
                    <a:lnTo>
                      <a:pt x="6433990" y="1340856"/>
                    </a:lnTo>
                    <a:lnTo>
                      <a:pt x="6391480" y="1354046"/>
                    </a:lnTo>
                    <a:lnTo>
                      <a:pt x="6345834" y="1358646"/>
                    </a:lnTo>
                    <a:lnTo>
                      <a:pt x="226440" y="1358646"/>
                    </a:lnTo>
                    <a:lnTo>
                      <a:pt x="180806" y="1354046"/>
                    </a:lnTo>
                    <a:lnTo>
                      <a:pt x="138301" y="1340856"/>
                    </a:lnTo>
                    <a:lnTo>
                      <a:pt x="99837" y="1319982"/>
                    </a:lnTo>
                    <a:lnTo>
                      <a:pt x="66324" y="1292336"/>
                    </a:lnTo>
                    <a:lnTo>
                      <a:pt x="38673" y="1258825"/>
                    </a:lnTo>
                    <a:lnTo>
                      <a:pt x="17795" y="1220360"/>
                    </a:lnTo>
                    <a:lnTo>
                      <a:pt x="4600" y="1177850"/>
                    </a:lnTo>
                    <a:lnTo>
                      <a:pt x="0" y="1132204"/>
                    </a:lnTo>
                    <a:lnTo>
                      <a:pt x="0" y="226441"/>
                    </a:lnTo>
                    <a:close/>
                  </a:path>
                </a:pathLst>
              </a:custGeom>
              <a:ln w="9525">
                <a:solidFill>
                  <a:srgbClr val="55CE74"/>
                </a:solidFill>
              </a:ln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pic>
            <p:nvPicPr>
              <p:cNvPr id="28" name="object 16">
                <a:extLst>
                  <a:ext uri="{FF2B5EF4-FFF2-40B4-BE49-F238E27FC236}">
                    <a16:creationId xmlns:a16="http://schemas.microsoft.com/office/drawing/2014/main" id="{182FEE2D-D770-CB8B-01B6-E0AF80AB5913}"/>
                  </a:ext>
                </a:extLst>
              </p:cNvPr>
              <p:cNvPicPr/>
              <p:nvPr/>
            </p:nvPicPr>
            <p:blipFill>
              <a:blip r:embed="rId5" cstate="print"/>
              <a:stretch>
                <a:fillRect/>
              </a:stretch>
            </p:blipFill>
            <p:spPr>
              <a:xfrm>
                <a:off x="2500248" y="305930"/>
                <a:ext cx="1714500" cy="733945"/>
              </a:xfrm>
              <a:prstGeom prst="rect">
                <a:avLst/>
              </a:prstGeom>
            </p:spPr>
          </p:pic>
        </p:grpSp>
        <p:sp>
          <p:nvSpPr>
            <p:cNvPr id="22" name="object 16">
              <a:extLst>
                <a:ext uri="{FF2B5EF4-FFF2-40B4-BE49-F238E27FC236}">
                  <a16:creationId xmlns:a16="http://schemas.microsoft.com/office/drawing/2014/main" id="{7D090B6F-44DB-318B-E7A8-9D6E744A6789}"/>
                </a:ext>
              </a:extLst>
            </p:cNvPr>
            <p:cNvSpPr txBox="1"/>
            <p:nvPr/>
          </p:nvSpPr>
          <p:spPr>
            <a:xfrm>
              <a:off x="2775727" y="2875716"/>
              <a:ext cx="3332858" cy="391795"/>
            </a:xfrm>
            <a:prstGeom prst="rect">
              <a:avLst/>
            </a:prstGeom>
            <a:noFill/>
          </p:spPr>
          <p:txBody>
            <a:bodyPr vert="horz" wrap="square" lIns="0" tIns="12700" rIns="0" bIns="0" rtlCol="0">
              <a:spAutoFit/>
            </a:bodyPr>
            <a:lstStyle/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Volumen 4,  Número 1  Enero a Julio 2021</a:t>
              </a:r>
            </a:p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Revista Semestral. Venezuela</a:t>
              </a:r>
              <a:endParaRPr sz="1200" dirty="0">
                <a:latin typeface="Arial"/>
                <a:cs typeface="Arial"/>
              </a:endParaRPr>
            </a:p>
          </p:txBody>
        </p:sp>
        <p:pic>
          <p:nvPicPr>
            <p:cNvPr id="23" name="object 25">
              <a:extLst>
                <a:ext uri="{FF2B5EF4-FFF2-40B4-BE49-F238E27FC236}">
                  <a16:creationId xmlns:a16="http://schemas.microsoft.com/office/drawing/2014/main" id="{FB436CB7-8BF8-8CEB-7F41-50946DD09537}"/>
                </a:ext>
              </a:extLst>
            </p:cNvPr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470065" y="2027896"/>
              <a:ext cx="2305662" cy="1053903"/>
            </a:xfrm>
            <a:prstGeom prst="rect">
              <a:avLst/>
            </a:prstGeom>
          </p:spPr>
        </p:pic>
        <p:pic>
          <p:nvPicPr>
            <p:cNvPr id="24" name="object 31">
              <a:extLst>
                <a:ext uri="{FF2B5EF4-FFF2-40B4-BE49-F238E27FC236}">
                  <a16:creationId xmlns:a16="http://schemas.microsoft.com/office/drawing/2014/main" id="{2AFD307A-F7A0-7CF1-132B-D5175ADB4740}"/>
                </a:ext>
              </a:extLst>
            </p:cNvPr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4932681" y="1951410"/>
              <a:ext cx="1805304" cy="893889"/>
            </a:xfrm>
            <a:prstGeom prst="rect">
              <a:avLst/>
            </a:prstGeom>
          </p:spPr>
        </p:pic>
      </p:grpSp>
    </p:spTree>
  </p:cSld>
  <p:clrMapOvr>
    <a:masterClrMapping/>
  </p:clrMapOvr>
</p:sld>
</file>

<file path=ppt/slides/slide2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94485" y="115823"/>
            <a:ext cx="6669405" cy="8926195"/>
            <a:chOff x="94485" y="115823"/>
            <a:chExt cx="6669405" cy="8926195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204216" y="8651747"/>
              <a:ext cx="6518148" cy="158496"/>
            </a:xfrm>
            <a:prstGeom prst="rect">
              <a:avLst/>
            </a:prstGeom>
          </p:spPr>
        </p:pic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96012" y="115823"/>
              <a:ext cx="6665976" cy="1452372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42849" y="142875"/>
              <a:ext cx="6572275" cy="1358646"/>
            </a:xfrm>
            <a:prstGeom prst="rect">
              <a:avLst/>
            </a:prstGeom>
          </p:spPr>
        </p:pic>
        <p:sp>
          <p:nvSpPr>
            <p:cNvPr id="6" name="object 6"/>
            <p:cNvSpPr/>
            <p:nvPr/>
          </p:nvSpPr>
          <p:spPr>
            <a:xfrm>
              <a:off x="142849" y="142875"/>
              <a:ext cx="6572884" cy="1358900"/>
            </a:xfrm>
            <a:custGeom>
              <a:avLst/>
              <a:gdLst/>
              <a:ahLst/>
              <a:cxnLst/>
              <a:rect l="l" t="t" r="r" b="b"/>
              <a:pathLst>
                <a:path w="6572884" h="1358900">
                  <a:moveTo>
                    <a:pt x="0" y="226441"/>
                  </a:moveTo>
                  <a:lnTo>
                    <a:pt x="4600" y="180795"/>
                  </a:lnTo>
                  <a:lnTo>
                    <a:pt x="17795" y="138285"/>
                  </a:lnTo>
                  <a:lnTo>
                    <a:pt x="38673" y="99820"/>
                  </a:lnTo>
                  <a:lnTo>
                    <a:pt x="66324" y="66309"/>
                  </a:lnTo>
                  <a:lnTo>
                    <a:pt x="99837" y="38663"/>
                  </a:lnTo>
                  <a:lnTo>
                    <a:pt x="138301" y="17789"/>
                  </a:lnTo>
                  <a:lnTo>
                    <a:pt x="180806" y="4599"/>
                  </a:lnTo>
                  <a:lnTo>
                    <a:pt x="226440" y="0"/>
                  </a:lnTo>
                  <a:lnTo>
                    <a:pt x="6345834" y="0"/>
                  </a:lnTo>
                  <a:lnTo>
                    <a:pt x="6391480" y="4599"/>
                  </a:lnTo>
                  <a:lnTo>
                    <a:pt x="6433990" y="17789"/>
                  </a:lnTo>
                  <a:lnTo>
                    <a:pt x="6472455" y="38663"/>
                  </a:lnTo>
                  <a:lnTo>
                    <a:pt x="6505965" y="66309"/>
                  </a:lnTo>
                  <a:lnTo>
                    <a:pt x="6533612" y="99820"/>
                  </a:lnTo>
                  <a:lnTo>
                    <a:pt x="6554485" y="138285"/>
                  </a:lnTo>
                  <a:lnTo>
                    <a:pt x="6567676" y="180795"/>
                  </a:lnTo>
                  <a:lnTo>
                    <a:pt x="6572275" y="226441"/>
                  </a:lnTo>
                  <a:lnTo>
                    <a:pt x="6572275" y="1132204"/>
                  </a:lnTo>
                  <a:lnTo>
                    <a:pt x="6567676" y="1177850"/>
                  </a:lnTo>
                  <a:lnTo>
                    <a:pt x="6554485" y="1220360"/>
                  </a:lnTo>
                  <a:lnTo>
                    <a:pt x="6533612" y="1258825"/>
                  </a:lnTo>
                  <a:lnTo>
                    <a:pt x="6505965" y="1292336"/>
                  </a:lnTo>
                  <a:lnTo>
                    <a:pt x="6472455" y="1319982"/>
                  </a:lnTo>
                  <a:lnTo>
                    <a:pt x="6433990" y="1340856"/>
                  </a:lnTo>
                  <a:lnTo>
                    <a:pt x="6391480" y="1354046"/>
                  </a:lnTo>
                  <a:lnTo>
                    <a:pt x="6345834" y="1358646"/>
                  </a:lnTo>
                  <a:lnTo>
                    <a:pt x="226440" y="1358646"/>
                  </a:lnTo>
                  <a:lnTo>
                    <a:pt x="180806" y="1354046"/>
                  </a:lnTo>
                  <a:lnTo>
                    <a:pt x="138301" y="1340856"/>
                  </a:lnTo>
                  <a:lnTo>
                    <a:pt x="99837" y="1319982"/>
                  </a:lnTo>
                  <a:lnTo>
                    <a:pt x="66324" y="1292336"/>
                  </a:lnTo>
                  <a:lnTo>
                    <a:pt x="38673" y="1258825"/>
                  </a:lnTo>
                  <a:lnTo>
                    <a:pt x="17795" y="1220360"/>
                  </a:lnTo>
                  <a:lnTo>
                    <a:pt x="4600" y="1177850"/>
                  </a:lnTo>
                  <a:lnTo>
                    <a:pt x="0" y="1132204"/>
                  </a:lnTo>
                  <a:lnTo>
                    <a:pt x="0" y="226441"/>
                  </a:lnTo>
                  <a:close/>
                </a:path>
              </a:pathLst>
            </a:custGeom>
            <a:ln w="9525">
              <a:solidFill>
                <a:srgbClr val="55CE7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" name="object 7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2500248" y="305930"/>
              <a:ext cx="1714500" cy="733945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2738628" y="1024127"/>
              <a:ext cx="1897379" cy="371855"/>
            </a:xfrm>
            <a:prstGeom prst="rect">
              <a:avLst/>
            </a:prstGeom>
          </p:spPr>
        </p:pic>
        <p:pic>
          <p:nvPicPr>
            <p:cNvPr id="9" name="object 9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4401312" y="1024127"/>
              <a:ext cx="1577339" cy="371855"/>
            </a:xfrm>
            <a:prstGeom prst="rect">
              <a:avLst/>
            </a:prstGeom>
          </p:spPr>
        </p:pic>
        <p:pic>
          <p:nvPicPr>
            <p:cNvPr id="10" name="object 10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3169920" y="1207007"/>
              <a:ext cx="1546859" cy="371855"/>
            </a:xfrm>
            <a:prstGeom prst="rect">
              <a:avLst/>
            </a:prstGeom>
          </p:spPr>
        </p:pic>
        <p:pic>
          <p:nvPicPr>
            <p:cNvPr id="11" name="object 11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4482083" y="1207007"/>
              <a:ext cx="284988" cy="371855"/>
            </a:xfrm>
            <a:prstGeom prst="rect">
              <a:avLst/>
            </a:prstGeom>
          </p:spPr>
        </p:pic>
        <p:pic>
          <p:nvPicPr>
            <p:cNvPr id="12" name="object 12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4571999" y="1207007"/>
              <a:ext cx="1013460" cy="371855"/>
            </a:xfrm>
            <a:prstGeom prst="rect">
              <a:avLst/>
            </a:prstGeom>
          </p:spPr>
        </p:pic>
        <p:pic>
          <p:nvPicPr>
            <p:cNvPr id="13" name="object 13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324612" y="234695"/>
              <a:ext cx="1719072" cy="1341120"/>
            </a:xfrm>
            <a:prstGeom prst="rect">
              <a:avLst/>
            </a:prstGeom>
          </p:spPr>
        </p:pic>
        <p:pic>
          <p:nvPicPr>
            <p:cNvPr id="14" name="object 14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5606795" y="8193022"/>
              <a:ext cx="1092707" cy="848868"/>
            </a:xfrm>
            <a:prstGeom prst="rect">
              <a:avLst/>
            </a:prstGeom>
          </p:spPr>
        </p:pic>
        <p:pic>
          <p:nvPicPr>
            <p:cNvPr id="15" name="object 15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109728" y="8193022"/>
              <a:ext cx="1092708" cy="848868"/>
            </a:xfrm>
            <a:prstGeom prst="rect">
              <a:avLst/>
            </a:prstGeom>
          </p:spPr>
        </p:pic>
      </p:grpSp>
      <p:sp>
        <p:nvSpPr>
          <p:cNvPr id="16" name="object 16"/>
          <p:cNvSpPr txBox="1"/>
          <p:nvPr/>
        </p:nvSpPr>
        <p:spPr>
          <a:xfrm>
            <a:off x="293014" y="1068451"/>
            <a:ext cx="6308090" cy="675259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2992755" marR="734060" indent="-431800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Arial"/>
                <a:cs typeface="Arial"/>
              </a:rPr>
              <a:t>6ta.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Edición</a:t>
            </a:r>
            <a:r>
              <a:rPr sz="1200" b="1" spc="-10" dirty="0">
                <a:latin typeface="Arial"/>
                <a:cs typeface="Arial"/>
              </a:rPr>
              <a:t> Volumen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I</a:t>
            </a:r>
            <a:r>
              <a:rPr sz="1200" b="1" spc="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Enero</a:t>
            </a:r>
            <a:r>
              <a:rPr sz="1200" b="1" spc="-3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a</a:t>
            </a:r>
            <a:r>
              <a:rPr sz="1200" b="1" spc="-2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Julio</a:t>
            </a:r>
            <a:r>
              <a:rPr sz="1200" b="1" spc="-5" dirty="0">
                <a:latin typeface="Arial"/>
                <a:cs typeface="Arial"/>
              </a:rPr>
              <a:t> </a:t>
            </a:r>
            <a:r>
              <a:rPr sz="1200" b="1" spc="-20" dirty="0">
                <a:latin typeface="Arial"/>
                <a:cs typeface="Arial"/>
              </a:rPr>
              <a:t>2021 </a:t>
            </a:r>
            <a:r>
              <a:rPr sz="1200" b="1" dirty="0">
                <a:latin typeface="Arial"/>
                <a:cs typeface="Arial"/>
              </a:rPr>
              <a:t>Revista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Semestral-</a:t>
            </a:r>
            <a:r>
              <a:rPr sz="1200" b="1" spc="-40" dirty="0">
                <a:latin typeface="Arial"/>
                <a:cs typeface="Arial"/>
              </a:rPr>
              <a:t> </a:t>
            </a:r>
            <a:r>
              <a:rPr sz="1200" b="1" spc="-10" dirty="0">
                <a:latin typeface="Arial"/>
                <a:cs typeface="Arial"/>
              </a:rPr>
              <a:t>Venezuela</a:t>
            </a:r>
            <a:endParaRPr sz="1200">
              <a:latin typeface="Arial"/>
              <a:cs typeface="Arial"/>
            </a:endParaRPr>
          </a:p>
          <a:p>
            <a:pPr marL="378460" marR="6985" indent="-365760" algn="just">
              <a:lnSpc>
                <a:spcPct val="100000"/>
              </a:lnSpc>
              <a:spcBef>
                <a:spcPts val="1120"/>
              </a:spcBef>
            </a:pP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3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tareas</a:t>
            </a:r>
            <a:r>
              <a:rPr sz="1200" spc="3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académicas</a:t>
            </a:r>
            <a:r>
              <a:rPr sz="1200" spc="3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3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profesionales</a:t>
            </a:r>
            <a:r>
              <a:rPr sz="1200" spc="3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3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lograr</a:t>
            </a:r>
            <a:r>
              <a:rPr sz="1200" spc="3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3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pleno</a:t>
            </a:r>
            <a:r>
              <a:rPr sz="1200" spc="3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desarrollo</a:t>
            </a:r>
            <a:r>
              <a:rPr sz="1200" spc="3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personal</a:t>
            </a:r>
            <a:r>
              <a:rPr sz="1200" spc="3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integral,</a:t>
            </a:r>
            <a:r>
              <a:rPr sz="1200" spc="3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</a:t>
            </a:r>
            <a:r>
              <a:rPr sz="1200" spc="32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que </a:t>
            </a:r>
            <a:r>
              <a:rPr sz="1200" dirty="0">
                <a:latin typeface="Times New Roman"/>
                <a:cs typeface="Times New Roman"/>
              </a:rPr>
              <a:t>repercute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mejora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calidad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Educación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Universitaria.</a:t>
            </a:r>
            <a:endParaRPr sz="1200">
              <a:latin typeface="Times New Roman"/>
              <a:cs typeface="Times New Roman"/>
            </a:endParaRPr>
          </a:p>
          <a:p>
            <a:pPr marL="12700" marR="2178685" indent="2555875">
              <a:lnSpc>
                <a:spcPct val="200000"/>
              </a:lnSpc>
            </a:pPr>
            <a:r>
              <a:rPr sz="1200" b="1" i="1" dirty="0">
                <a:latin typeface="Times New Roman"/>
                <a:cs typeface="Times New Roman"/>
              </a:rPr>
              <a:t>Análisis</a:t>
            </a:r>
            <a:r>
              <a:rPr sz="1200" b="1" i="1" spc="-35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Unidad </a:t>
            </a:r>
            <a:r>
              <a:rPr sz="1200" b="1" i="1" spc="-25" dirty="0">
                <a:latin typeface="Times New Roman"/>
                <a:cs typeface="Times New Roman"/>
              </a:rPr>
              <a:t>II </a:t>
            </a:r>
            <a:r>
              <a:rPr sz="1200" b="1" i="1" dirty="0">
                <a:latin typeface="Times New Roman"/>
                <a:cs typeface="Times New Roman"/>
              </a:rPr>
              <a:t>Educación</a:t>
            </a:r>
            <a:r>
              <a:rPr sz="1200" b="1" i="1" spc="-15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basada</a:t>
            </a:r>
            <a:r>
              <a:rPr sz="1200" b="1" i="1" spc="-35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en</a:t>
            </a:r>
            <a:r>
              <a:rPr sz="1200" b="1" i="1" spc="-20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competencias en</a:t>
            </a:r>
            <a:r>
              <a:rPr sz="1200" b="1" i="1" spc="-20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la</a:t>
            </a:r>
            <a:r>
              <a:rPr sz="1200" b="1" i="1" spc="-20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educación</a:t>
            </a:r>
            <a:r>
              <a:rPr sz="1200" b="1" i="1" spc="-5" dirty="0">
                <a:latin typeface="Times New Roman"/>
                <a:cs typeface="Times New Roman"/>
              </a:rPr>
              <a:t> </a:t>
            </a:r>
            <a:r>
              <a:rPr sz="1200" b="1" i="1" spc="-10" dirty="0">
                <a:latin typeface="Times New Roman"/>
                <a:cs typeface="Times New Roman"/>
              </a:rPr>
              <a:t>universitaria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60"/>
              </a:spcBef>
            </a:pPr>
            <a:endParaRPr sz="1200">
              <a:latin typeface="Times New Roman"/>
              <a:cs typeface="Times New Roman"/>
            </a:endParaRPr>
          </a:p>
          <a:p>
            <a:pPr marL="378460" marR="6350" indent="-36576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13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definiciones</a:t>
            </a:r>
            <a:r>
              <a:rPr sz="1200" spc="14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académicas</a:t>
            </a:r>
            <a:r>
              <a:rPr sz="1200" spc="14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desarrollan</a:t>
            </a:r>
            <a:r>
              <a:rPr sz="1200" spc="14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4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concepto</a:t>
            </a:r>
            <a:r>
              <a:rPr sz="1200" spc="14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3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competencia</a:t>
            </a:r>
            <a:r>
              <a:rPr sz="1200" spc="14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3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través</a:t>
            </a:r>
            <a:r>
              <a:rPr sz="1200" spc="14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35" dirty="0">
                <a:latin typeface="Times New Roman"/>
                <a:cs typeface="Times New Roman"/>
              </a:rPr>
              <a:t>  </a:t>
            </a:r>
            <a:r>
              <a:rPr sz="1200" spc="-10" dirty="0">
                <a:latin typeface="Times New Roman"/>
                <a:cs typeface="Times New Roman"/>
              </a:rPr>
              <a:t>escuelas </a:t>
            </a:r>
            <a:r>
              <a:rPr sz="1200" dirty="0">
                <a:latin typeface="Times New Roman"/>
                <a:cs typeface="Times New Roman"/>
              </a:rPr>
              <a:t>epistemológicas,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entre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ellas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destacan:</a:t>
            </a:r>
            <a:r>
              <a:rPr sz="1200" spc="21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modelo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funcional,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modelo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competencia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es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3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capacidad</a:t>
            </a:r>
            <a:r>
              <a:rPr sz="1200" spc="13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13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realizar</a:t>
            </a:r>
            <a:r>
              <a:rPr sz="1200" spc="13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actividades</a:t>
            </a:r>
            <a:r>
              <a:rPr sz="1200" spc="14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2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lograr</a:t>
            </a:r>
            <a:r>
              <a:rPr sz="1200" spc="13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resultados</a:t>
            </a:r>
            <a:r>
              <a:rPr sz="1200" spc="13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3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13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función</a:t>
            </a:r>
            <a:r>
              <a:rPr sz="1200" spc="130" dirty="0">
                <a:latin typeface="Times New Roman"/>
                <a:cs typeface="Times New Roman"/>
              </a:rPr>
              <a:t>  </a:t>
            </a:r>
            <a:r>
              <a:rPr sz="1200" spc="-10" dirty="0">
                <a:latin typeface="Times New Roman"/>
                <a:cs typeface="Times New Roman"/>
              </a:rPr>
              <a:t>productiva </a:t>
            </a:r>
            <a:r>
              <a:rPr sz="1200" dirty="0">
                <a:latin typeface="Times New Roman"/>
                <a:cs typeface="Times New Roman"/>
              </a:rPr>
              <a:t>determinada,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según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criterios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desempeño.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“Lo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debe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hacer”.</a:t>
            </a:r>
            <a:r>
              <a:rPr sz="1200" spc="3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modelo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conductista,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competencias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son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características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personas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expresadas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comportamientos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están </a:t>
            </a:r>
            <a:r>
              <a:rPr sz="1200" dirty="0">
                <a:latin typeface="Times New Roman"/>
                <a:cs typeface="Times New Roman"/>
              </a:rPr>
              <a:t>causalmente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relacionadas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desempeño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superior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cargo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rol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trabajo.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“Lo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debe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ser”.</a:t>
            </a:r>
            <a:endParaRPr sz="1200">
              <a:latin typeface="Times New Roman"/>
              <a:cs typeface="Times New Roman"/>
            </a:endParaRPr>
          </a:p>
          <a:p>
            <a:pPr marL="375285" marR="5080" indent="-36322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partir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definiciones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académicas,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ámbito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institucional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han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ido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apareciendo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definiciones </a:t>
            </a:r>
            <a:r>
              <a:rPr sz="1200" dirty="0">
                <a:latin typeface="Times New Roman"/>
                <a:cs typeface="Times New Roman"/>
              </a:rPr>
              <a:t>más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prácticas.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Así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tenemos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Organización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Panamericana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Salud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(OPS,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2004),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competencia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conjunto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comportamientos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denotan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persona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capaz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 </a:t>
            </a:r>
            <a:r>
              <a:rPr sz="1200" dirty="0">
                <a:latin typeface="Times New Roman"/>
                <a:cs typeface="Times New Roman"/>
              </a:rPr>
              <a:t>llevar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cabo,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práctica y</a:t>
            </a:r>
            <a:r>
              <a:rPr sz="1200" spc="-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éxito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actividad,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integrando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sus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conocimientos,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habilidades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actitudes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personales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contexto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corporativo</a:t>
            </a:r>
            <a:r>
              <a:rPr sz="1200" spc="-10" dirty="0">
                <a:latin typeface="Times New Roman"/>
                <a:cs typeface="Times New Roman"/>
              </a:rPr>
              <a:t> determinado.</a:t>
            </a:r>
            <a:endParaRPr sz="1200">
              <a:latin typeface="Times New Roman"/>
              <a:cs typeface="Times New Roman"/>
            </a:endParaRPr>
          </a:p>
          <a:p>
            <a:pPr marL="375285" marR="5080" indent="-363220" algn="just">
              <a:lnSpc>
                <a:spcPct val="100000"/>
              </a:lnSpc>
              <a:spcBef>
                <a:spcPts val="5"/>
              </a:spcBef>
            </a:pP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este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orden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ideas,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acepciones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competencia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han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ido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perfilando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escuelas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spc="-50" dirty="0">
                <a:latin typeface="Times New Roman"/>
                <a:cs typeface="Times New Roman"/>
              </a:rPr>
              <a:t>e </a:t>
            </a:r>
            <a:r>
              <a:rPr sz="1200" dirty="0">
                <a:latin typeface="Times New Roman"/>
                <a:cs typeface="Times New Roman"/>
              </a:rPr>
              <a:t>instituciones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parecen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abarcar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siguientes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aspectos: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a)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Conocimientos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generales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específicos </a:t>
            </a:r>
            <a:r>
              <a:rPr sz="1200" dirty="0">
                <a:latin typeface="Times New Roman"/>
                <a:cs typeface="Times New Roman"/>
              </a:rPr>
              <a:t>(saberes),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b)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capacidad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internalizar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conocimientos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(saber-</a:t>
            </a:r>
            <a:r>
              <a:rPr sz="1200" dirty="0">
                <a:latin typeface="Times New Roman"/>
                <a:cs typeface="Times New Roman"/>
              </a:rPr>
              <a:t>conocer),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c)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Destrezas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técnicas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procedimentales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(saber-</a:t>
            </a:r>
            <a:r>
              <a:rPr sz="1200" dirty="0">
                <a:latin typeface="Times New Roman"/>
                <a:cs typeface="Times New Roman"/>
              </a:rPr>
              <a:t>hacer)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d) Desarrollo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actitudes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(saber-</a:t>
            </a:r>
            <a:r>
              <a:rPr sz="1200" dirty="0">
                <a:latin typeface="Times New Roman"/>
                <a:cs typeface="Times New Roman"/>
              </a:rPr>
              <a:t>ser),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e)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Competencias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sociales </a:t>
            </a:r>
            <a:r>
              <a:rPr sz="1200" spc="-20" dirty="0">
                <a:latin typeface="Times New Roman"/>
                <a:cs typeface="Times New Roman"/>
              </a:rPr>
              <a:t>(saber-</a:t>
            </a:r>
            <a:r>
              <a:rPr sz="1200" spc="-10" dirty="0">
                <a:latin typeface="Times New Roman"/>
                <a:cs typeface="Times New Roman"/>
              </a:rPr>
              <a:t>convivir).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60"/>
              </a:spcBef>
            </a:pPr>
            <a:endParaRPr sz="12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</a:pPr>
            <a:r>
              <a:rPr sz="1200" b="1" i="1" dirty="0">
                <a:latin typeface="Times New Roman"/>
                <a:cs typeface="Times New Roman"/>
              </a:rPr>
              <a:t>Análisis</a:t>
            </a:r>
            <a:r>
              <a:rPr sz="1200" b="1" i="1" spc="-35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Unidad </a:t>
            </a:r>
            <a:r>
              <a:rPr sz="1200" b="1" i="1" spc="-25" dirty="0">
                <a:latin typeface="Times New Roman"/>
                <a:cs typeface="Times New Roman"/>
              </a:rPr>
              <a:t>III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60"/>
              </a:spcBef>
            </a:pP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1200" b="1" i="1" dirty="0">
                <a:latin typeface="Times New Roman"/>
                <a:cs typeface="Times New Roman"/>
              </a:rPr>
              <a:t>Evaluación</a:t>
            </a:r>
            <a:r>
              <a:rPr sz="1200" b="1" i="1" spc="-5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de</a:t>
            </a:r>
            <a:r>
              <a:rPr sz="1200" b="1" i="1" spc="-10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los</a:t>
            </a:r>
            <a:r>
              <a:rPr sz="1200" b="1" i="1" spc="-25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aprendizajes</a:t>
            </a:r>
            <a:r>
              <a:rPr sz="1200" b="1" i="1" spc="-15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en</a:t>
            </a:r>
            <a:r>
              <a:rPr sz="1200" b="1" i="1" spc="-10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el</a:t>
            </a:r>
            <a:r>
              <a:rPr sz="1200" b="1" i="1" spc="-5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marco</a:t>
            </a:r>
            <a:r>
              <a:rPr sz="1200" b="1" i="1" spc="-30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de</a:t>
            </a:r>
            <a:r>
              <a:rPr sz="1200" b="1" i="1" spc="-10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la</a:t>
            </a:r>
            <a:r>
              <a:rPr sz="1200" b="1" i="1" spc="-15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educación</a:t>
            </a:r>
            <a:r>
              <a:rPr sz="1200" b="1" i="1" spc="10" dirty="0">
                <a:latin typeface="Times New Roman"/>
                <a:cs typeface="Times New Roman"/>
              </a:rPr>
              <a:t> </a:t>
            </a:r>
            <a:r>
              <a:rPr sz="1200" b="1" i="1" spc="-10" dirty="0">
                <a:latin typeface="Times New Roman"/>
                <a:cs typeface="Times New Roman"/>
              </a:rPr>
              <a:t>universi</a:t>
            </a:r>
            <a:r>
              <a:rPr sz="1200" i="1" spc="-10" dirty="0">
                <a:latin typeface="Times New Roman"/>
                <a:cs typeface="Times New Roman"/>
              </a:rPr>
              <a:t>tar</a:t>
            </a:r>
            <a:r>
              <a:rPr sz="1200" spc="-10" dirty="0">
                <a:latin typeface="Times New Roman"/>
                <a:cs typeface="Times New Roman"/>
              </a:rPr>
              <a:t>ia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60"/>
              </a:spcBef>
            </a:pPr>
            <a:endParaRPr sz="1200">
              <a:latin typeface="Times New Roman"/>
              <a:cs typeface="Times New Roman"/>
            </a:endParaRPr>
          </a:p>
          <a:p>
            <a:pPr marL="375285" marR="6350" indent="-36322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evaluación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medio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formativo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convierte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polo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tensión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atracción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el </a:t>
            </a:r>
            <a:r>
              <a:rPr sz="1200" dirty="0">
                <a:latin typeface="Times New Roman"/>
                <a:cs typeface="Times New Roman"/>
              </a:rPr>
              <a:t>horizonte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aprendizaje,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gracias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interacción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dialéctica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estudiantes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profesores,</a:t>
            </a:r>
            <a:r>
              <a:rPr sz="1200" spc="-10" dirty="0">
                <a:latin typeface="Times New Roman"/>
                <a:cs typeface="Times New Roman"/>
              </a:rPr>
              <a:t> entre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presente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futuro,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teoría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práctica,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ser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deber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ser,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existencia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esencia, </a:t>
            </a:r>
            <a:r>
              <a:rPr sz="1200" dirty="0">
                <a:latin typeface="Times New Roman"/>
                <a:cs typeface="Times New Roman"/>
              </a:rPr>
              <a:t>entre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sujeto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expectativas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sociales.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Precisamente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esto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consiste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evaluación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como </a:t>
            </a:r>
            <a:r>
              <a:rPr sz="1200" dirty="0">
                <a:latin typeface="Times New Roman"/>
                <a:cs typeface="Times New Roman"/>
              </a:rPr>
              <a:t>proceso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permanente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formación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nueva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visión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evaluación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Educación</a:t>
            </a:r>
            <a:endParaRPr sz="1200">
              <a:latin typeface="Times New Roman"/>
              <a:cs typeface="Times New Roman"/>
            </a:endParaRPr>
          </a:p>
        </p:txBody>
      </p:sp>
      <p:pic>
        <p:nvPicPr>
          <p:cNvPr id="17" name="object 17"/>
          <p:cNvPicPr/>
          <p:nvPr/>
        </p:nvPicPr>
        <p:blipFill>
          <a:blip r:embed="rId13" cstate="print"/>
          <a:stretch>
            <a:fillRect/>
          </a:stretch>
        </p:blipFill>
        <p:spPr>
          <a:xfrm>
            <a:off x="4725161" y="164274"/>
            <a:ext cx="1805305" cy="893889"/>
          </a:xfrm>
          <a:prstGeom prst="rect">
            <a:avLst/>
          </a:prstGeom>
        </p:spPr>
      </p:pic>
      <p:sp>
        <p:nvSpPr>
          <p:cNvPr id="18" name="object 18"/>
          <p:cNvSpPr txBox="1"/>
          <p:nvPr/>
        </p:nvSpPr>
        <p:spPr>
          <a:xfrm>
            <a:off x="1440307" y="8256658"/>
            <a:ext cx="4041775" cy="6921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 marL="12065" marR="5080" algn="ctr">
              <a:lnSpc>
                <a:spcPts val="1440"/>
              </a:lnSpc>
              <a:spcBef>
                <a:spcPts val="15"/>
              </a:spcBef>
            </a:pPr>
            <a:r>
              <a:rPr sz="1200" b="1" dirty="0">
                <a:latin typeface="Times New Roman"/>
                <a:cs typeface="Times New Roman"/>
              </a:rPr>
              <a:t>Evaluación</a:t>
            </a:r>
            <a:r>
              <a:rPr sz="1200" b="1" spc="-4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los</a:t>
            </a:r>
            <a:r>
              <a:rPr sz="1200" b="1" spc="-7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Aprendizajes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Basado</a:t>
            </a:r>
            <a:r>
              <a:rPr sz="1200" b="1" spc="-3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en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Competencias en</a:t>
            </a:r>
            <a:r>
              <a:rPr sz="1200" b="1" spc="-25" dirty="0">
                <a:latin typeface="Times New Roman"/>
                <a:cs typeface="Times New Roman"/>
              </a:rPr>
              <a:t> el </a:t>
            </a:r>
            <a:r>
              <a:rPr sz="1200" b="1" dirty="0">
                <a:latin typeface="Times New Roman"/>
                <a:cs typeface="Times New Roman"/>
              </a:rPr>
              <a:t>Ámbito</a:t>
            </a:r>
            <a:r>
              <a:rPr sz="1200" b="1" spc="-1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la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Educación</a:t>
            </a:r>
            <a:endParaRPr sz="1200">
              <a:latin typeface="Times New Roman"/>
              <a:cs typeface="Times New Roman"/>
            </a:endParaRPr>
          </a:p>
          <a:p>
            <a:pPr marL="4445" algn="ctr">
              <a:lnSpc>
                <a:spcPct val="100000"/>
              </a:lnSpc>
              <a:spcBef>
                <a:spcPts val="990"/>
              </a:spcBef>
            </a:pPr>
            <a:r>
              <a:rPr sz="1200" b="1" dirty="0">
                <a:latin typeface="Times New Roman"/>
                <a:cs typeface="Times New Roman"/>
              </a:rPr>
              <a:t>MSc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César</a:t>
            </a:r>
            <a:r>
              <a:rPr sz="1200" b="1" spc="-45" dirty="0">
                <a:latin typeface="Times New Roman"/>
                <a:cs typeface="Times New Roman"/>
              </a:rPr>
              <a:t> </a:t>
            </a:r>
            <a:r>
              <a:rPr sz="1200" b="1" spc="-20" dirty="0">
                <a:latin typeface="Times New Roman"/>
                <a:cs typeface="Times New Roman"/>
              </a:rPr>
              <a:t>Pérez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9" name="object 19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58216" rIns="0" bIns="0" rtlCol="0">
            <a:spAutoFit/>
          </a:bodyPr>
          <a:lstStyle/>
          <a:p>
            <a:pPr marL="62865">
              <a:lnSpc>
                <a:spcPts val="1410"/>
              </a:lnSpc>
            </a:pPr>
            <a:fld id="{81D60167-4931-47E6-BA6A-407CBD079E47}" type="slidenum">
              <a:rPr spc="-25" dirty="0"/>
              <a:t>208</a:t>
            </a:fld>
            <a:endParaRPr spc="-25" dirty="0"/>
          </a:p>
        </p:txBody>
      </p:sp>
      <p:grpSp>
        <p:nvGrpSpPr>
          <p:cNvPr id="20" name="Grupo 19">
            <a:extLst>
              <a:ext uri="{FF2B5EF4-FFF2-40B4-BE49-F238E27FC236}">
                <a16:creationId xmlns:a16="http://schemas.microsoft.com/office/drawing/2014/main" id="{40466AD4-C754-86AA-B95B-99358C2C4844}"/>
              </a:ext>
            </a:extLst>
          </p:cNvPr>
          <p:cNvGrpSpPr/>
          <p:nvPr/>
        </p:nvGrpSpPr>
        <p:grpSpPr>
          <a:xfrm>
            <a:off x="117348" y="98932"/>
            <a:ext cx="6665976" cy="1452626"/>
            <a:chOff x="470065" y="1951410"/>
            <a:chExt cx="6665976" cy="1452626"/>
          </a:xfrm>
        </p:grpSpPr>
        <p:grpSp>
          <p:nvGrpSpPr>
            <p:cNvPr id="21" name="object 12">
              <a:extLst>
                <a:ext uri="{FF2B5EF4-FFF2-40B4-BE49-F238E27FC236}">
                  <a16:creationId xmlns:a16="http://schemas.microsoft.com/office/drawing/2014/main" id="{DF65B20C-57D9-FD57-09A2-F4012A41D857}"/>
                </a:ext>
              </a:extLst>
            </p:cNvPr>
            <p:cNvGrpSpPr/>
            <p:nvPr/>
          </p:nvGrpSpPr>
          <p:grpSpPr>
            <a:xfrm>
              <a:off x="470065" y="1951664"/>
              <a:ext cx="6665976" cy="1452372"/>
              <a:chOff x="96011" y="115823"/>
              <a:chExt cx="6665976" cy="1452372"/>
            </a:xfrm>
          </p:grpSpPr>
          <p:pic>
            <p:nvPicPr>
              <p:cNvPr id="25" name="object 13">
                <a:extLst>
                  <a:ext uri="{FF2B5EF4-FFF2-40B4-BE49-F238E27FC236}">
                    <a16:creationId xmlns:a16="http://schemas.microsoft.com/office/drawing/2014/main" id="{DEA930D5-63BB-8A3D-00E3-604FB44FDF06}"/>
                  </a:ext>
                </a:extLst>
              </p:cNvPr>
              <p:cNvPicPr/>
              <p:nvPr/>
            </p:nvPicPr>
            <p:blipFill>
              <a:blip r:embed="rId3" cstate="print"/>
              <a:stretch>
                <a:fillRect/>
              </a:stretch>
            </p:blipFill>
            <p:spPr>
              <a:xfrm>
                <a:off x="96011" y="115823"/>
                <a:ext cx="6665976" cy="1452372"/>
              </a:xfrm>
              <a:prstGeom prst="rect">
                <a:avLst/>
              </a:prstGeom>
            </p:spPr>
          </p:pic>
          <p:pic>
            <p:nvPicPr>
              <p:cNvPr id="26" name="object 14">
                <a:extLst>
                  <a:ext uri="{FF2B5EF4-FFF2-40B4-BE49-F238E27FC236}">
                    <a16:creationId xmlns:a16="http://schemas.microsoft.com/office/drawing/2014/main" id="{168FBDAF-550A-C990-2584-7837BFBA8843}"/>
                  </a:ext>
                </a:extLst>
              </p:cNvPr>
              <p:cNvPicPr/>
              <p:nvPr/>
            </p:nvPicPr>
            <p:blipFill>
              <a:blip r:embed="rId4" cstate="print"/>
              <a:stretch>
                <a:fillRect/>
              </a:stretch>
            </p:blipFill>
            <p:spPr>
              <a:xfrm>
                <a:off x="142849" y="142875"/>
                <a:ext cx="6572275" cy="1358646"/>
              </a:xfrm>
              <a:prstGeom prst="rect">
                <a:avLst/>
              </a:prstGeom>
            </p:spPr>
          </p:pic>
          <p:sp>
            <p:nvSpPr>
              <p:cNvPr id="27" name="object 15">
                <a:extLst>
                  <a:ext uri="{FF2B5EF4-FFF2-40B4-BE49-F238E27FC236}">
                    <a16:creationId xmlns:a16="http://schemas.microsoft.com/office/drawing/2014/main" id="{DB897BCA-C401-708D-A467-17CD87A10142}"/>
                  </a:ext>
                </a:extLst>
              </p:cNvPr>
              <p:cNvSpPr/>
              <p:nvPr/>
            </p:nvSpPr>
            <p:spPr>
              <a:xfrm>
                <a:off x="142849" y="142875"/>
                <a:ext cx="6572884" cy="1358900"/>
              </a:xfrm>
              <a:custGeom>
                <a:avLst/>
                <a:gdLst/>
                <a:ahLst/>
                <a:cxnLst/>
                <a:rect l="l" t="t" r="r" b="b"/>
                <a:pathLst>
                  <a:path w="6572884" h="1358900">
                    <a:moveTo>
                      <a:pt x="0" y="226441"/>
                    </a:moveTo>
                    <a:lnTo>
                      <a:pt x="4600" y="180795"/>
                    </a:lnTo>
                    <a:lnTo>
                      <a:pt x="17795" y="138285"/>
                    </a:lnTo>
                    <a:lnTo>
                      <a:pt x="38673" y="99820"/>
                    </a:lnTo>
                    <a:lnTo>
                      <a:pt x="66324" y="66309"/>
                    </a:lnTo>
                    <a:lnTo>
                      <a:pt x="99837" y="38663"/>
                    </a:lnTo>
                    <a:lnTo>
                      <a:pt x="138301" y="17789"/>
                    </a:lnTo>
                    <a:lnTo>
                      <a:pt x="180806" y="4599"/>
                    </a:lnTo>
                    <a:lnTo>
                      <a:pt x="226440" y="0"/>
                    </a:lnTo>
                    <a:lnTo>
                      <a:pt x="6345834" y="0"/>
                    </a:lnTo>
                    <a:lnTo>
                      <a:pt x="6391480" y="4599"/>
                    </a:lnTo>
                    <a:lnTo>
                      <a:pt x="6433990" y="17789"/>
                    </a:lnTo>
                    <a:lnTo>
                      <a:pt x="6472455" y="38663"/>
                    </a:lnTo>
                    <a:lnTo>
                      <a:pt x="6505965" y="66309"/>
                    </a:lnTo>
                    <a:lnTo>
                      <a:pt x="6533612" y="99820"/>
                    </a:lnTo>
                    <a:lnTo>
                      <a:pt x="6554485" y="138285"/>
                    </a:lnTo>
                    <a:lnTo>
                      <a:pt x="6567676" y="180795"/>
                    </a:lnTo>
                    <a:lnTo>
                      <a:pt x="6572275" y="226441"/>
                    </a:lnTo>
                    <a:lnTo>
                      <a:pt x="6572275" y="1132204"/>
                    </a:lnTo>
                    <a:lnTo>
                      <a:pt x="6567676" y="1177850"/>
                    </a:lnTo>
                    <a:lnTo>
                      <a:pt x="6554485" y="1220360"/>
                    </a:lnTo>
                    <a:lnTo>
                      <a:pt x="6533612" y="1258825"/>
                    </a:lnTo>
                    <a:lnTo>
                      <a:pt x="6505965" y="1292336"/>
                    </a:lnTo>
                    <a:lnTo>
                      <a:pt x="6472455" y="1319982"/>
                    </a:lnTo>
                    <a:lnTo>
                      <a:pt x="6433990" y="1340856"/>
                    </a:lnTo>
                    <a:lnTo>
                      <a:pt x="6391480" y="1354046"/>
                    </a:lnTo>
                    <a:lnTo>
                      <a:pt x="6345834" y="1358646"/>
                    </a:lnTo>
                    <a:lnTo>
                      <a:pt x="226440" y="1358646"/>
                    </a:lnTo>
                    <a:lnTo>
                      <a:pt x="180806" y="1354046"/>
                    </a:lnTo>
                    <a:lnTo>
                      <a:pt x="138301" y="1340856"/>
                    </a:lnTo>
                    <a:lnTo>
                      <a:pt x="99837" y="1319982"/>
                    </a:lnTo>
                    <a:lnTo>
                      <a:pt x="66324" y="1292336"/>
                    </a:lnTo>
                    <a:lnTo>
                      <a:pt x="38673" y="1258825"/>
                    </a:lnTo>
                    <a:lnTo>
                      <a:pt x="17795" y="1220360"/>
                    </a:lnTo>
                    <a:lnTo>
                      <a:pt x="4600" y="1177850"/>
                    </a:lnTo>
                    <a:lnTo>
                      <a:pt x="0" y="1132204"/>
                    </a:lnTo>
                    <a:lnTo>
                      <a:pt x="0" y="226441"/>
                    </a:lnTo>
                    <a:close/>
                  </a:path>
                </a:pathLst>
              </a:custGeom>
              <a:ln w="9525">
                <a:solidFill>
                  <a:srgbClr val="55CE74"/>
                </a:solidFill>
              </a:ln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pic>
            <p:nvPicPr>
              <p:cNvPr id="28" name="object 16">
                <a:extLst>
                  <a:ext uri="{FF2B5EF4-FFF2-40B4-BE49-F238E27FC236}">
                    <a16:creationId xmlns:a16="http://schemas.microsoft.com/office/drawing/2014/main" id="{9EE6AADF-6B77-4525-8C7D-F0A73F26C817}"/>
                  </a:ext>
                </a:extLst>
              </p:cNvPr>
              <p:cNvPicPr/>
              <p:nvPr/>
            </p:nvPicPr>
            <p:blipFill>
              <a:blip r:embed="rId5" cstate="print"/>
              <a:stretch>
                <a:fillRect/>
              </a:stretch>
            </p:blipFill>
            <p:spPr>
              <a:xfrm>
                <a:off x="2500248" y="305930"/>
                <a:ext cx="1714500" cy="733945"/>
              </a:xfrm>
              <a:prstGeom prst="rect">
                <a:avLst/>
              </a:prstGeom>
            </p:spPr>
          </p:pic>
        </p:grpSp>
        <p:sp>
          <p:nvSpPr>
            <p:cNvPr id="22" name="object 16">
              <a:extLst>
                <a:ext uri="{FF2B5EF4-FFF2-40B4-BE49-F238E27FC236}">
                  <a16:creationId xmlns:a16="http://schemas.microsoft.com/office/drawing/2014/main" id="{F1F2AF4D-A885-AD51-C076-9892321DFC9F}"/>
                </a:ext>
              </a:extLst>
            </p:cNvPr>
            <p:cNvSpPr txBox="1"/>
            <p:nvPr/>
          </p:nvSpPr>
          <p:spPr>
            <a:xfrm>
              <a:off x="2775727" y="2875716"/>
              <a:ext cx="3332858" cy="391795"/>
            </a:xfrm>
            <a:prstGeom prst="rect">
              <a:avLst/>
            </a:prstGeom>
            <a:noFill/>
          </p:spPr>
          <p:txBody>
            <a:bodyPr vert="horz" wrap="square" lIns="0" tIns="12700" rIns="0" bIns="0" rtlCol="0">
              <a:spAutoFit/>
            </a:bodyPr>
            <a:lstStyle/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Volumen 4,  Número 1  Enero a Julio 2021</a:t>
              </a:r>
            </a:p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Revista Semestral. Venezuela</a:t>
              </a:r>
              <a:endParaRPr sz="1200" dirty="0">
                <a:latin typeface="Arial"/>
                <a:cs typeface="Arial"/>
              </a:endParaRPr>
            </a:p>
          </p:txBody>
        </p:sp>
        <p:pic>
          <p:nvPicPr>
            <p:cNvPr id="23" name="object 25">
              <a:extLst>
                <a:ext uri="{FF2B5EF4-FFF2-40B4-BE49-F238E27FC236}">
                  <a16:creationId xmlns:a16="http://schemas.microsoft.com/office/drawing/2014/main" id="{1095AB14-1BF5-B0AD-B82E-24D1CD4F60A8}"/>
                </a:ext>
              </a:extLst>
            </p:cNvPr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470065" y="2027896"/>
              <a:ext cx="2305662" cy="1053903"/>
            </a:xfrm>
            <a:prstGeom prst="rect">
              <a:avLst/>
            </a:prstGeom>
          </p:spPr>
        </p:pic>
        <p:pic>
          <p:nvPicPr>
            <p:cNvPr id="24" name="object 31">
              <a:extLst>
                <a:ext uri="{FF2B5EF4-FFF2-40B4-BE49-F238E27FC236}">
                  <a16:creationId xmlns:a16="http://schemas.microsoft.com/office/drawing/2014/main" id="{EC753960-DD6F-3FFA-1D6D-E6FFC15EDB35}"/>
                </a:ext>
              </a:extLst>
            </p:cNvPr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4932681" y="1951410"/>
              <a:ext cx="1805304" cy="893889"/>
            </a:xfrm>
            <a:prstGeom prst="rect">
              <a:avLst/>
            </a:prstGeom>
          </p:spPr>
        </p:pic>
      </p:grpSp>
    </p:spTree>
  </p:cSld>
  <p:clrMapOvr>
    <a:masterClrMapping/>
  </p:clrMapOvr>
</p:sld>
</file>

<file path=ppt/slides/slide2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94485" y="115823"/>
            <a:ext cx="6669405" cy="8926195"/>
            <a:chOff x="94485" y="115823"/>
            <a:chExt cx="6669405" cy="8926195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204216" y="8651747"/>
              <a:ext cx="6518148" cy="158496"/>
            </a:xfrm>
            <a:prstGeom prst="rect">
              <a:avLst/>
            </a:prstGeom>
          </p:spPr>
        </p:pic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96012" y="115823"/>
              <a:ext cx="6665976" cy="1452372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42849" y="142875"/>
              <a:ext cx="6572275" cy="1358646"/>
            </a:xfrm>
            <a:prstGeom prst="rect">
              <a:avLst/>
            </a:prstGeom>
          </p:spPr>
        </p:pic>
        <p:sp>
          <p:nvSpPr>
            <p:cNvPr id="6" name="object 6"/>
            <p:cNvSpPr/>
            <p:nvPr/>
          </p:nvSpPr>
          <p:spPr>
            <a:xfrm>
              <a:off x="142849" y="142875"/>
              <a:ext cx="6572884" cy="1358900"/>
            </a:xfrm>
            <a:custGeom>
              <a:avLst/>
              <a:gdLst/>
              <a:ahLst/>
              <a:cxnLst/>
              <a:rect l="l" t="t" r="r" b="b"/>
              <a:pathLst>
                <a:path w="6572884" h="1358900">
                  <a:moveTo>
                    <a:pt x="0" y="226441"/>
                  </a:moveTo>
                  <a:lnTo>
                    <a:pt x="4600" y="180795"/>
                  </a:lnTo>
                  <a:lnTo>
                    <a:pt x="17795" y="138285"/>
                  </a:lnTo>
                  <a:lnTo>
                    <a:pt x="38673" y="99820"/>
                  </a:lnTo>
                  <a:lnTo>
                    <a:pt x="66324" y="66309"/>
                  </a:lnTo>
                  <a:lnTo>
                    <a:pt x="99837" y="38663"/>
                  </a:lnTo>
                  <a:lnTo>
                    <a:pt x="138301" y="17789"/>
                  </a:lnTo>
                  <a:lnTo>
                    <a:pt x="180806" y="4599"/>
                  </a:lnTo>
                  <a:lnTo>
                    <a:pt x="226440" y="0"/>
                  </a:lnTo>
                  <a:lnTo>
                    <a:pt x="6345834" y="0"/>
                  </a:lnTo>
                  <a:lnTo>
                    <a:pt x="6391480" y="4599"/>
                  </a:lnTo>
                  <a:lnTo>
                    <a:pt x="6433990" y="17789"/>
                  </a:lnTo>
                  <a:lnTo>
                    <a:pt x="6472455" y="38663"/>
                  </a:lnTo>
                  <a:lnTo>
                    <a:pt x="6505965" y="66309"/>
                  </a:lnTo>
                  <a:lnTo>
                    <a:pt x="6533612" y="99820"/>
                  </a:lnTo>
                  <a:lnTo>
                    <a:pt x="6554485" y="138285"/>
                  </a:lnTo>
                  <a:lnTo>
                    <a:pt x="6567676" y="180795"/>
                  </a:lnTo>
                  <a:lnTo>
                    <a:pt x="6572275" y="226441"/>
                  </a:lnTo>
                  <a:lnTo>
                    <a:pt x="6572275" y="1132204"/>
                  </a:lnTo>
                  <a:lnTo>
                    <a:pt x="6567676" y="1177850"/>
                  </a:lnTo>
                  <a:lnTo>
                    <a:pt x="6554485" y="1220360"/>
                  </a:lnTo>
                  <a:lnTo>
                    <a:pt x="6533612" y="1258825"/>
                  </a:lnTo>
                  <a:lnTo>
                    <a:pt x="6505965" y="1292336"/>
                  </a:lnTo>
                  <a:lnTo>
                    <a:pt x="6472455" y="1319982"/>
                  </a:lnTo>
                  <a:lnTo>
                    <a:pt x="6433990" y="1340856"/>
                  </a:lnTo>
                  <a:lnTo>
                    <a:pt x="6391480" y="1354046"/>
                  </a:lnTo>
                  <a:lnTo>
                    <a:pt x="6345834" y="1358646"/>
                  </a:lnTo>
                  <a:lnTo>
                    <a:pt x="226440" y="1358646"/>
                  </a:lnTo>
                  <a:lnTo>
                    <a:pt x="180806" y="1354046"/>
                  </a:lnTo>
                  <a:lnTo>
                    <a:pt x="138301" y="1340856"/>
                  </a:lnTo>
                  <a:lnTo>
                    <a:pt x="99837" y="1319982"/>
                  </a:lnTo>
                  <a:lnTo>
                    <a:pt x="66324" y="1292336"/>
                  </a:lnTo>
                  <a:lnTo>
                    <a:pt x="38673" y="1258825"/>
                  </a:lnTo>
                  <a:lnTo>
                    <a:pt x="17795" y="1220360"/>
                  </a:lnTo>
                  <a:lnTo>
                    <a:pt x="4600" y="1177850"/>
                  </a:lnTo>
                  <a:lnTo>
                    <a:pt x="0" y="1132204"/>
                  </a:lnTo>
                  <a:lnTo>
                    <a:pt x="0" y="226441"/>
                  </a:lnTo>
                  <a:close/>
                </a:path>
              </a:pathLst>
            </a:custGeom>
            <a:ln w="9525">
              <a:solidFill>
                <a:srgbClr val="55CE7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" name="object 7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2500248" y="305930"/>
              <a:ext cx="1714500" cy="733945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2738628" y="1024127"/>
              <a:ext cx="1897379" cy="371855"/>
            </a:xfrm>
            <a:prstGeom prst="rect">
              <a:avLst/>
            </a:prstGeom>
          </p:spPr>
        </p:pic>
        <p:pic>
          <p:nvPicPr>
            <p:cNvPr id="9" name="object 9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4401312" y="1024127"/>
              <a:ext cx="1577339" cy="371855"/>
            </a:xfrm>
            <a:prstGeom prst="rect">
              <a:avLst/>
            </a:prstGeom>
          </p:spPr>
        </p:pic>
        <p:pic>
          <p:nvPicPr>
            <p:cNvPr id="10" name="object 10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3169920" y="1207007"/>
              <a:ext cx="1546859" cy="371855"/>
            </a:xfrm>
            <a:prstGeom prst="rect">
              <a:avLst/>
            </a:prstGeom>
          </p:spPr>
        </p:pic>
        <p:pic>
          <p:nvPicPr>
            <p:cNvPr id="11" name="object 11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4482083" y="1207007"/>
              <a:ext cx="284988" cy="371855"/>
            </a:xfrm>
            <a:prstGeom prst="rect">
              <a:avLst/>
            </a:prstGeom>
          </p:spPr>
        </p:pic>
        <p:pic>
          <p:nvPicPr>
            <p:cNvPr id="12" name="object 12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4571999" y="1207007"/>
              <a:ext cx="1013460" cy="371855"/>
            </a:xfrm>
            <a:prstGeom prst="rect">
              <a:avLst/>
            </a:prstGeom>
          </p:spPr>
        </p:pic>
        <p:pic>
          <p:nvPicPr>
            <p:cNvPr id="13" name="object 13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324612" y="234695"/>
              <a:ext cx="1719072" cy="1341120"/>
            </a:xfrm>
            <a:prstGeom prst="rect">
              <a:avLst/>
            </a:prstGeom>
          </p:spPr>
        </p:pic>
        <p:pic>
          <p:nvPicPr>
            <p:cNvPr id="14" name="object 14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5606795" y="8193022"/>
              <a:ext cx="1092707" cy="848868"/>
            </a:xfrm>
            <a:prstGeom prst="rect">
              <a:avLst/>
            </a:prstGeom>
          </p:spPr>
        </p:pic>
        <p:pic>
          <p:nvPicPr>
            <p:cNvPr id="15" name="object 15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109728" y="8193022"/>
              <a:ext cx="1092708" cy="848868"/>
            </a:xfrm>
            <a:prstGeom prst="rect">
              <a:avLst/>
            </a:prstGeom>
          </p:spPr>
        </p:pic>
      </p:grpSp>
      <p:sp>
        <p:nvSpPr>
          <p:cNvPr id="16" name="object 16"/>
          <p:cNvSpPr txBox="1"/>
          <p:nvPr/>
        </p:nvSpPr>
        <p:spPr>
          <a:xfrm>
            <a:off x="256133" y="1068451"/>
            <a:ext cx="6345555" cy="51695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029585" marR="734695" indent="-431800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Arial"/>
                <a:cs typeface="Arial"/>
              </a:rPr>
              <a:t>6ta.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Edición</a:t>
            </a:r>
            <a:r>
              <a:rPr sz="1200" b="1" spc="-10" dirty="0">
                <a:latin typeface="Arial"/>
                <a:cs typeface="Arial"/>
              </a:rPr>
              <a:t> Volumen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I</a:t>
            </a:r>
            <a:r>
              <a:rPr sz="1200" b="1" spc="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Enero</a:t>
            </a:r>
            <a:r>
              <a:rPr sz="1200" b="1" spc="-3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a</a:t>
            </a:r>
            <a:r>
              <a:rPr sz="1200" b="1" spc="-2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Julio</a:t>
            </a:r>
            <a:r>
              <a:rPr sz="1200" b="1" spc="-5" dirty="0">
                <a:latin typeface="Arial"/>
                <a:cs typeface="Arial"/>
              </a:rPr>
              <a:t> </a:t>
            </a:r>
            <a:r>
              <a:rPr sz="1200" b="1" spc="-20" dirty="0">
                <a:latin typeface="Arial"/>
                <a:cs typeface="Arial"/>
              </a:rPr>
              <a:t>2021 </a:t>
            </a:r>
            <a:r>
              <a:rPr sz="1200" b="1" dirty="0">
                <a:latin typeface="Arial"/>
                <a:cs typeface="Arial"/>
              </a:rPr>
              <a:t>Revista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Semestral-</a:t>
            </a:r>
            <a:r>
              <a:rPr sz="1200" b="1" spc="-40" dirty="0">
                <a:latin typeface="Arial"/>
                <a:cs typeface="Arial"/>
              </a:rPr>
              <a:t> </a:t>
            </a:r>
            <a:r>
              <a:rPr sz="1200" b="1" spc="-10" dirty="0">
                <a:latin typeface="Arial"/>
                <a:cs typeface="Arial"/>
              </a:rPr>
              <a:t>Venezuela</a:t>
            </a:r>
            <a:endParaRPr sz="12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235"/>
              </a:spcBef>
            </a:pPr>
            <a:endParaRPr sz="1200">
              <a:latin typeface="Arial"/>
              <a:cs typeface="Arial"/>
            </a:endParaRPr>
          </a:p>
          <a:p>
            <a:pPr marL="378460" marR="6985" indent="-36576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Universitaria,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prosecución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modelo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gestión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educativa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iniciado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proceso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Educación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Básica,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garantizar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aplicabilidad</a:t>
            </a:r>
            <a:r>
              <a:rPr sz="1200" spc="3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todos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niveles</a:t>
            </a:r>
            <a:r>
              <a:rPr sz="1200" spc="3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modalidades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Sistema</a:t>
            </a:r>
            <a:r>
              <a:rPr sz="1200" spc="13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Educativo</a:t>
            </a:r>
            <a:r>
              <a:rPr sz="1200" spc="13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Nacional.</a:t>
            </a:r>
            <a:r>
              <a:rPr sz="1200" spc="13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Esta</a:t>
            </a:r>
            <a:r>
              <a:rPr sz="1200" spc="14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evaluación</a:t>
            </a:r>
            <a:r>
              <a:rPr sz="1200" spc="14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13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consustancial</a:t>
            </a:r>
            <a:r>
              <a:rPr sz="1200" spc="14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al</a:t>
            </a:r>
            <a:r>
              <a:rPr sz="1200" spc="14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proceso</a:t>
            </a:r>
            <a:r>
              <a:rPr sz="1200" spc="13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35" dirty="0">
                <a:latin typeface="Times New Roman"/>
                <a:cs typeface="Times New Roman"/>
              </a:rPr>
              <a:t>  </a:t>
            </a:r>
            <a:r>
              <a:rPr sz="1200" spc="-10" dirty="0">
                <a:latin typeface="Times New Roman"/>
                <a:cs typeface="Times New Roman"/>
              </a:rPr>
              <a:t>cambios </a:t>
            </a:r>
            <a:r>
              <a:rPr sz="1200" dirty="0">
                <a:latin typeface="Times New Roman"/>
                <a:cs typeface="Times New Roman"/>
              </a:rPr>
              <a:t>paradigmáticos</a:t>
            </a:r>
            <a:r>
              <a:rPr sz="1200" spc="3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3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vive</a:t>
            </a:r>
            <a:r>
              <a:rPr sz="1200" spc="3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3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humanidad</a:t>
            </a:r>
            <a:r>
              <a:rPr sz="1200" spc="3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3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forja</a:t>
            </a:r>
            <a:r>
              <a:rPr sz="1200" spc="3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3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recorrido</a:t>
            </a:r>
            <a:r>
              <a:rPr sz="1200" spc="3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operativo</a:t>
            </a:r>
            <a:r>
              <a:rPr sz="1200" spc="3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3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37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documentos </a:t>
            </a:r>
            <a:r>
              <a:rPr sz="1200" dirty="0">
                <a:latin typeface="Times New Roman"/>
                <a:cs typeface="Times New Roman"/>
              </a:rPr>
              <a:t>ventilados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UNESCO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(1998),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darle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viabilidad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Educación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Bolivariana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todos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subsistemas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10" dirty="0">
                <a:latin typeface="Times New Roman"/>
                <a:cs typeface="Times New Roman"/>
              </a:rPr>
              <a:t> modalidades.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60"/>
              </a:spcBef>
            </a:pPr>
            <a:endParaRPr sz="1200">
              <a:latin typeface="Times New Roman"/>
              <a:cs typeface="Times New Roman"/>
            </a:endParaRPr>
          </a:p>
          <a:p>
            <a:pPr marL="635" algn="ctr">
              <a:lnSpc>
                <a:spcPct val="100000"/>
              </a:lnSpc>
            </a:pPr>
            <a:r>
              <a:rPr sz="1200" b="1" i="1" dirty="0">
                <a:latin typeface="Times New Roman"/>
                <a:cs typeface="Times New Roman"/>
              </a:rPr>
              <a:t>Unidad</a:t>
            </a:r>
            <a:r>
              <a:rPr sz="1200" b="1" i="1" spc="-70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Análisis</a:t>
            </a:r>
            <a:r>
              <a:rPr sz="1200" b="1" i="1" spc="-5" dirty="0">
                <a:latin typeface="Times New Roman"/>
                <a:cs typeface="Times New Roman"/>
              </a:rPr>
              <a:t> </a:t>
            </a:r>
            <a:r>
              <a:rPr sz="1200" b="1" i="1" spc="-25" dirty="0">
                <a:latin typeface="Times New Roman"/>
                <a:cs typeface="Times New Roman"/>
              </a:rPr>
              <a:t>IV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60"/>
              </a:spcBef>
            </a:pPr>
            <a:endParaRPr sz="1200">
              <a:latin typeface="Times New Roman"/>
              <a:cs typeface="Times New Roman"/>
            </a:endParaRPr>
          </a:p>
          <a:p>
            <a:pPr marL="12700" marR="557530">
              <a:lnSpc>
                <a:spcPct val="100000"/>
              </a:lnSpc>
            </a:pPr>
            <a:r>
              <a:rPr sz="1200" b="1" i="1" dirty="0">
                <a:latin typeface="Times New Roman"/>
                <a:cs typeface="Times New Roman"/>
              </a:rPr>
              <a:t>Evaluación</a:t>
            </a:r>
            <a:r>
              <a:rPr sz="1200" b="1" i="1" spc="-15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de</a:t>
            </a:r>
            <a:r>
              <a:rPr sz="1200" b="1" i="1" spc="-10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los</a:t>
            </a:r>
            <a:r>
              <a:rPr sz="1200" b="1" i="1" spc="-25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aprendizajes</a:t>
            </a:r>
            <a:r>
              <a:rPr sz="1200" b="1" i="1" spc="-15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basado</a:t>
            </a:r>
            <a:r>
              <a:rPr sz="1200" b="1" i="1" spc="-20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en</a:t>
            </a:r>
            <a:r>
              <a:rPr sz="1200" b="1" i="1" spc="-15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competencias:</a:t>
            </a:r>
            <a:r>
              <a:rPr sz="1200" b="1" i="1" spc="-10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elemento</a:t>
            </a:r>
            <a:r>
              <a:rPr sz="1200" b="1" i="1" spc="-10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cardinal</a:t>
            </a:r>
            <a:r>
              <a:rPr sz="1200" b="1" i="1" spc="-15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en</a:t>
            </a:r>
            <a:r>
              <a:rPr sz="1200" b="1" i="1" spc="-15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la</a:t>
            </a:r>
            <a:r>
              <a:rPr sz="1200" b="1" i="1" spc="-15" dirty="0">
                <a:latin typeface="Times New Roman"/>
                <a:cs typeface="Times New Roman"/>
              </a:rPr>
              <a:t> </a:t>
            </a:r>
            <a:r>
              <a:rPr sz="1200" b="1" i="1" spc="-10" dirty="0">
                <a:latin typeface="Times New Roman"/>
                <a:cs typeface="Times New Roman"/>
              </a:rPr>
              <a:t>enseñanza universitaria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60"/>
              </a:spcBef>
            </a:pPr>
            <a:endParaRPr sz="1200">
              <a:latin typeface="Times New Roman"/>
              <a:cs typeface="Times New Roman"/>
            </a:endParaRPr>
          </a:p>
          <a:p>
            <a:pPr marL="375285" marR="5080" indent="-36322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modelos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pedagógicos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contemporáneos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propone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sistema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distinto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evaluación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educativa. </a:t>
            </a:r>
            <a:r>
              <a:rPr sz="1200" dirty="0">
                <a:latin typeface="Times New Roman"/>
                <a:cs typeface="Times New Roman"/>
              </a:rPr>
              <a:t>Este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concepto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evolucionado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significativamente,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práctica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evaluativa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centrada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enseñanza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situada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acto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final,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elemento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intrínseco,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esencial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acto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procesual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hecho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aprender.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Este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nuevo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paradigma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evaluación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propone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“la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evaluación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los </a:t>
            </a:r>
            <a:r>
              <a:rPr sz="1200" dirty="0">
                <a:latin typeface="Times New Roman"/>
                <a:cs typeface="Times New Roman"/>
              </a:rPr>
              <a:t>aprendizajes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proceso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constante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producción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información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toma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decisiones, </a:t>
            </a:r>
            <a:r>
              <a:rPr sz="1200" dirty="0">
                <a:latin typeface="Times New Roman"/>
                <a:cs typeface="Times New Roman"/>
              </a:rPr>
              <a:t>sobre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mejora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calidad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educación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contexto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humano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social,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mediante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sus </a:t>
            </a:r>
            <a:r>
              <a:rPr sz="1200" dirty="0">
                <a:latin typeface="Times New Roman"/>
                <a:cs typeface="Times New Roman"/>
              </a:rPr>
              <a:t>funciones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diagnóstica,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formativa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sumativa”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(Segura,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2009,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p.1).</a:t>
            </a:r>
            <a:endParaRPr sz="1200">
              <a:latin typeface="Times New Roman"/>
              <a:cs typeface="Times New Roman"/>
            </a:endParaRPr>
          </a:p>
          <a:p>
            <a:pPr marL="375285" marR="5080" indent="-363220" algn="just">
              <a:lnSpc>
                <a:spcPct val="100000"/>
              </a:lnSpc>
              <a:spcBef>
                <a:spcPts val="5"/>
              </a:spcBef>
            </a:pP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tanto,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evaluación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aprendizajes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basado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competencias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contexto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universitario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un </a:t>
            </a:r>
            <a:r>
              <a:rPr sz="1200" dirty="0">
                <a:latin typeface="Times New Roman"/>
                <a:cs typeface="Times New Roman"/>
              </a:rPr>
              <a:t>proceso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complejo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eje</a:t>
            </a:r>
            <a:r>
              <a:rPr sz="1200" spc="254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educación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universitaria,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requiere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pasos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previos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definición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perfiles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ocupacionales,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estructurados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torno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conocimientos,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habilidades,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spc="-50" dirty="0">
                <a:latin typeface="Times New Roman"/>
                <a:cs typeface="Times New Roman"/>
              </a:rPr>
              <a:t>y </a:t>
            </a:r>
            <a:r>
              <a:rPr sz="1200" dirty="0">
                <a:latin typeface="Times New Roman"/>
                <a:cs typeface="Times New Roman"/>
              </a:rPr>
              <a:t>conductas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individuales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sociales.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Luego,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deben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establecer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instrumentos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medición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que </a:t>
            </a:r>
            <a:r>
              <a:rPr sz="1200" dirty="0">
                <a:latin typeface="Times New Roman"/>
                <a:cs typeface="Times New Roman"/>
              </a:rPr>
              <a:t>den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cuenta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demostraciones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evidencias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cada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estas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competencias,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vistas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desde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-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perspectiva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integral</a:t>
            </a:r>
            <a:endParaRPr sz="1200">
              <a:latin typeface="Times New Roman"/>
              <a:cs typeface="Times New Roman"/>
            </a:endParaRPr>
          </a:p>
        </p:txBody>
      </p:sp>
      <p:pic>
        <p:nvPicPr>
          <p:cNvPr id="17" name="object 17"/>
          <p:cNvPicPr/>
          <p:nvPr/>
        </p:nvPicPr>
        <p:blipFill>
          <a:blip r:embed="rId13" cstate="print"/>
          <a:stretch>
            <a:fillRect/>
          </a:stretch>
        </p:blipFill>
        <p:spPr>
          <a:xfrm>
            <a:off x="4725161" y="164274"/>
            <a:ext cx="1805305" cy="893889"/>
          </a:xfrm>
          <a:prstGeom prst="rect">
            <a:avLst/>
          </a:prstGeom>
        </p:spPr>
      </p:pic>
      <p:sp>
        <p:nvSpPr>
          <p:cNvPr id="18" name="object 18"/>
          <p:cNvSpPr txBox="1"/>
          <p:nvPr/>
        </p:nvSpPr>
        <p:spPr>
          <a:xfrm>
            <a:off x="1440307" y="8256658"/>
            <a:ext cx="4041775" cy="6921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 marL="12065" marR="5080" algn="ctr">
              <a:lnSpc>
                <a:spcPts val="1440"/>
              </a:lnSpc>
              <a:spcBef>
                <a:spcPts val="15"/>
              </a:spcBef>
            </a:pPr>
            <a:r>
              <a:rPr sz="1200" b="1" dirty="0">
                <a:latin typeface="Times New Roman"/>
                <a:cs typeface="Times New Roman"/>
              </a:rPr>
              <a:t>Evaluación</a:t>
            </a:r>
            <a:r>
              <a:rPr sz="1200" b="1" spc="-4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los</a:t>
            </a:r>
            <a:r>
              <a:rPr sz="1200" b="1" spc="-7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Aprendizajes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Basado</a:t>
            </a:r>
            <a:r>
              <a:rPr sz="1200" b="1" spc="-3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en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Competencias en</a:t>
            </a:r>
            <a:r>
              <a:rPr sz="1200" b="1" spc="-25" dirty="0">
                <a:latin typeface="Times New Roman"/>
                <a:cs typeface="Times New Roman"/>
              </a:rPr>
              <a:t> el </a:t>
            </a:r>
            <a:r>
              <a:rPr sz="1200" b="1" dirty="0">
                <a:latin typeface="Times New Roman"/>
                <a:cs typeface="Times New Roman"/>
              </a:rPr>
              <a:t>Ámbito</a:t>
            </a:r>
            <a:r>
              <a:rPr sz="1200" b="1" spc="-1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la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Educación</a:t>
            </a:r>
            <a:endParaRPr sz="1200">
              <a:latin typeface="Times New Roman"/>
              <a:cs typeface="Times New Roman"/>
            </a:endParaRPr>
          </a:p>
          <a:p>
            <a:pPr marL="4445" algn="ctr">
              <a:lnSpc>
                <a:spcPct val="100000"/>
              </a:lnSpc>
              <a:spcBef>
                <a:spcPts val="990"/>
              </a:spcBef>
            </a:pPr>
            <a:r>
              <a:rPr sz="1200" b="1" dirty="0">
                <a:latin typeface="Times New Roman"/>
                <a:cs typeface="Times New Roman"/>
              </a:rPr>
              <a:t>MSc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César</a:t>
            </a:r>
            <a:r>
              <a:rPr sz="1200" b="1" spc="-45" dirty="0">
                <a:latin typeface="Times New Roman"/>
                <a:cs typeface="Times New Roman"/>
              </a:rPr>
              <a:t> </a:t>
            </a:r>
            <a:r>
              <a:rPr sz="1200" b="1" spc="-20" dirty="0">
                <a:latin typeface="Times New Roman"/>
                <a:cs typeface="Times New Roman"/>
              </a:rPr>
              <a:t>Pérez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6704838" y="8913536"/>
            <a:ext cx="177800" cy="1949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410"/>
              </a:lnSpc>
            </a:pPr>
            <a:r>
              <a:rPr sz="1200" spc="-25" dirty="0">
                <a:latin typeface="Times New Roman"/>
                <a:cs typeface="Times New Roman"/>
              </a:rPr>
              <a:t>20</a:t>
            </a:r>
            <a:endParaRPr sz="1200">
              <a:latin typeface="Times New Roman"/>
              <a:cs typeface="Times New Roman"/>
            </a:endParaRPr>
          </a:p>
        </p:txBody>
      </p:sp>
      <p:grpSp>
        <p:nvGrpSpPr>
          <p:cNvPr id="20" name="Grupo 19">
            <a:extLst>
              <a:ext uri="{FF2B5EF4-FFF2-40B4-BE49-F238E27FC236}">
                <a16:creationId xmlns:a16="http://schemas.microsoft.com/office/drawing/2014/main" id="{E8E000B5-2D46-D633-7F2A-D999096EAB01}"/>
              </a:ext>
            </a:extLst>
          </p:cNvPr>
          <p:cNvGrpSpPr/>
          <p:nvPr/>
        </p:nvGrpSpPr>
        <p:grpSpPr>
          <a:xfrm>
            <a:off x="117348" y="98932"/>
            <a:ext cx="6665976" cy="1452626"/>
            <a:chOff x="470065" y="1951410"/>
            <a:chExt cx="6665976" cy="1452626"/>
          </a:xfrm>
        </p:grpSpPr>
        <p:grpSp>
          <p:nvGrpSpPr>
            <p:cNvPr id="21" name="object 12">
              <a:extLst>
                <a:ext uri="{FF2B5EF4-FFF2-40B4-BE49-F238E27FC236}">
                  <a16:creationId xmlns:a16="http://schemas.microsoft.com/office/drawing/2014/main" id="{09F63F1E-3543-A5FC-9892-69A0BAB2D3F4}"/>
                </a:ext>
              </a:extLst>
            </p:cNvPr>
            <p:cNvGrpSpPr/>
            <p:nvPr/>
          </p:nvGrpSpPr>
          <p:grpSpPr>
            <a:xfrm>
              <a:off x="470065" y="1951664"/>
              <a:ext cx="6665976" cy="1452372"/>
              <a:chOff x="96011" y="115823"/>
              <a:chExt cx="6665976" cy="1452372"/>
            </a:xfrm>
          </p:grpSpPr>
          <p:pic>
            <p:nvPicPr>
              <p:cNvPr id="25" name="object 13">
                <a:extLst>
                  <a:ext uri="{FF2B5EF4-FFF2-40B4-BE49-F238E27FC236}">
                    <a16:creationId xmlns:a16="http://schemas.microsoft.com/office/drawing/2014/main" id="{7A59A224-2481-73EE-2EA2-E91D1951F1D2}"/>
                  </a:ext>
                </a:extLst>
              </p:cNvPr>
              <p:cNvPicPr/>
              <p:nvPr/>
            </p:nvPicPr>
            <p:blipFill>
              <a:blip r:embed="rId3" cstate="print"/>
              <a:stretch>
                <a:fillRect/>
              </a:stretch>
            </p:blipFill>
            <p:spPr>
              <a:xfrm>
                <a:off x="96011" y="115823"/>
                <a:ext cx="6665976" cy="1452372"/>
              </a:xfrm>
              <a:prstGeom prst="rect">
                <a:avLst/>
              </a:prstGeom>
            </p:spPr>
          </p:pic>
          <p:pic>
            <p:nvPicPr>
              <p:cNvPr id="26" name="object 14">
                <a:extLst>
                  <a:ext uri="{FF2B5EF4-FFF2-40B4-BE49-F238E27FC236}">
                    <a16:creationId xmlns:a16="http://schemas.microsoft.com/office/drawing/2014/main" id="{E31910FA-4EC0-071B-78C0-E12726D7BC0F}"/>
                  </a:ext>
                </a:extLst>
              </p:cNvPr>
              <p:cNvPicPr/>
              <p:nvPr/>
            </p:nvPicPr>
            <p:blipFill>
              <a:blip r:embed="rId4" cstate="print"/>
              <a:stretch>
                <a:fillRect/>
              </a:stretch>
            </p:blipFill>
            <p:spPr>
              <a:xfrm>
                <a:off x="142849" y="142875"/>
                <a:ext cx="6572275" cy="1358646"/>
              </a:xfrm>
              <a:prstGeom prst="rect">
                <a:avLst/>
              </a:prstGeom>
            </p:spPr>
          </p:pic>
          <p:sp>
            <p:nvSpPr>
              <p:cNvPr id="27" name="object 15">
                <a:extLst>
                  <a:ext uri="{FF2B5EF4-FFF2-40B4-BE49-F238E27FC236}">
                    <a16:creationId xmlns:a16="http://schemas.microsoft.com/office/drawing/2014/main" id="{F264986A-F20A-B339-8298-FD40BDE99D70}"/>
                  </a:ext>
                </a:extLst>
              </p:cNvPr>
              <p:cNvSpPr/>
              <p:nvPr/>
            </p:nvSpPr>
            <p:spPr>
              <a:xfrm>
                <a:off x="142849" y="142875"/>
                <a:ext cx="6572884" cy="1358900"/>
              </a:xfrm>
              <a:custGeom>
                <a:avLst/>
                <a:gdLst/>
                <a:ahLst/>
                <a:cxnLst/>
                <a:rect l="l" t="t" r="r" b="b"/>
                <a:pathLst>
                  <a:path w="6572884" h="1358900">
                    <a:moveTo>
                      <a:pt x="0" y="226441"/>
                    </a:moveTo>
                    <a:lnTo>
                      <a:pt x="4600" y="180795"/>
                    </a:lnTo>
                    <a:lnTo>
                      <a:pt x="17795" y="138285"/>
                    </a:lnTo>
                    <a:lnTo>
                      <a:pt x="38673" y="99820"/>
                    </a:lnTo>
                    <a:lnTo>
                      <a:pt x="66324" y="66309"/>
                    </a:lnTo>
                    <a:lnTo>
                      <a:pt x="99837" y="38663"/>
                    </a:lnTo>
                    <a:lnTo>
                      <a:pt x="138301" y="17789"/>
                    </a:lnTo>
                    <a:lnTo>
                      <a:pt x="180806" y="4599"/>
                    </a:lnTo>
                    <a:lnTo>
                      <a:pt x="226440" y="0"/>
                    </a:lnTo>
                    <a:lnTo>
                      <a:pt x="6345834" y="0"/>
                    </a:lnTo>
                    <a:lnTo>
                      <a:pt x="6391480" y="4599"/>
                    </a:lnTo>
                    <a:lnTo>
                      <a:pt x="6433990" y="17789"/>
                    </a:lnTo>
                    <a:lnTo>
                      <a:pt x="6472455" y="38663"/>
                    </a:lnTo>
                    <a:lnTo>
                      <a:pt x="6505965" y="66309"/>
                    </a:lnTo>
                    <a:lnTo>
                      <a:pt x="6533612" y="99820"/>
                    </a:lnTo>
                    <a:lnTo>
                      <a:pt x="6554485" y="138285"/>
                    </a:lnTo>
                    <a:lnTo>
                      <a:pt x="6567676" y="180795"/>
                    </a:lnTo>
                    <a:lnTo>
                      <a:pt x="6572275" y="226441"/>
                    </a:lnTo>
                    <a:lnTo>
                      <a:pt x="6572275" y="1132204"/>
                    </a:lnTo>
                    <a:lnTo>
                      <a:pt x="6567676" y="1177850"/>
                    </a:lnTo>
                    <a:lnTo>
                      <a:pt x="6554485" y="1220360"/>
                    </a:lnTo>
                    <a:lnTo>
                      <a:pt x="6533612" y="1258825"/>
                    </a:lnTo>
                    <a:lnTo>
                      <a:pt x="6505965" y="1292336"/>
                    </a:lnTo>
                    <a:lnTo>
                      <a:pt x="6472455" y="1319982"/>
                    </a:lnTo>
                    <a:lnTo>
                      <a:pt x="6433990" y="1340856"/>
                    </a:lnTo>
                    <a:lnTo>
                      <a:pt x="6391480" y="1354046"/>
                    </a:lnTo>
                    <a:lnTo>
                      <a:pt x="6345834" y="1358646"/>
                    </a:lnTo>
                    <a:lnTo>
                      <a:pt x="226440" y="1358646"/>
                    </a:lnTo>
                    <a:lnTo>
                      <a:pt x="180806" y="1354046"/>
                    </a:lnTo>
                    <a:lnTo>
                      <a:pt x="138301" y="1340856"/>
                    </a:lnTo>
                    <a:lnTo>
                      <a:pt x="99837" y="1319982"/>
                    </a:lnTo>
                    <a:lnTo>
                      <a:pt x="66324" y="1292336"/>
                    </a:lnTo>
                    <a:lnTo>
                      <a:pt x="38673" y="1258825"/>
                    </a:lnTo>
                    <a:lnTo>
                      <a:pt x="17795" y="1220360"/>
                    </a:lnTo>
                    <a:lnTo>
                      <a:pt x="4600" y="1177850"/>
                    </a:lnTo>
                    <a:lnTo>
                      <a:pt x="0" y="1132204"/>
                    </a:lnTo>
                    <a:lnTo>
                      <a:pt x="0" y="226441"/>
                    </a:lnTo>
                    <a:close/>
                  </a:path>
                </a:pathLst>
              </a:custGeom>
              <a:ln w="9525">
                <a:solidFill>
                  <a:srgbClr val="55CE74"/>
                </a:solidFill>
              </a:ln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pic>
            <p:nvPicPr>
              <p:cNvPr id="28" name="object 16">
                <a:extLst>
                  <a:ext uri="{FF2B5EF4-FFF2-40B4-BE49-F238E27FC236}">
                    <a16:creationId xmlns:a16="http://schemas.microsoft.com/office/drawing/2014/main" id="{563124FA-C24D-6E5C-E328-117AE1D4A87B}"/>
                  </a:ext>
                </a:extLst>
              </p:cNvPr>
              <p:cNvPicPr/>
              <p:nvPr/>
            </p:nvPicPr>
            <p:blipFill>
              <a:blip r:embed="rId5" cstate="print"/>
              <a:stretch>
                <a:fillRect/>
              </a:stretch>
            </p:blipFill>
            <p:spPr>
              <a:xfrm>
                <a:off x="2500248" y="305930"/>
                <a:ext cx="1714500" cy="733945"/>
              </a:xfrm>
              <a:prstGeom prst="rect">
                <a:avLst/>
              </a:prstGeom>
            </p:spPr>
          </p:pic>
        </p:grpSp>
        <p:sp>
          <p:nvSpPr>
            <p:cNvPr id="22" name="object 16">
              <a:extLst>
                <a:ext uri="{FF2B5EF4-FFF2-40B4-BE49-F238E27FC236}">
                  <a16:creationId xmlns:a16="http://schemas.microsoft.com/office/drawing/2014/main" id="{EBAD9D4F-3A38-D7D3-0D7B-F6869F0AFE4E}"/>
                </a:ext>
              </a:extLst>
            </p:cNvPr>
            <p:cNvSpPr txBox="1"/>
            <p:nvPr/>
          </p:nvSpPr>
          <p:spPr>
            <a:xfrm>
              <a:off x="2775727" y="2875716"/>
              <a:ext cx="3332858" cy="391795"/>
            </a:xfrm>
            <a:prstGeom prst="rect">
              <a:avLst/>
            </a:prstGeom>
            <a:noFill/>
          </p:spPr>
          <p:txBody>
            <a:bodyPr vert="horz" wrap="square" lIns="0" tIns="12700" rIns="0" bIns="0" rtlCol="0">
              <a:spAutoFit/>
            </a:bodyPr>
            <a:lstStyle/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Volumen 4,  Número 1  Enero a Julio 2021</a:t>
              </a:r>
            </a:p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Revista Semestral. Venezuela</a:t>
              </a:r>
              <a:endParaRPr sz="1200" dirty="0">
                <a:latin typeface="Arial"/>
                <a:cs typeface="Arial"/>
              </a:endParaRPr>
            </a:p>
          </p:txBody>
        </p:sp>
        <p:pic>
          <p:nvPicPr>
            <p:cNvPr id="23" name="object 25">
              <a:extLst>
                <a:ext uri="{FF2B5EF4-FFF2-40B4-BE49-F238E27FC236}">
                  <a16:creationId xmlns:a16="http://schemas.microsoft.com/office/drawing/2014/main" id="{9AE0FC06-6392-D4F0-3320-9D30B110B820}"/>
                </a:ext>
              </a:extLst>
            </p:cNvPr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470065" y="2027896"/>
              <a:ext cx="2305662" cy="1053903"/>
            </a:xfrm>
            <a:prstGeom prst="rect">
              <a:avLst/>
            </a:prstGeom>
          </p:spPr>
        </p:pic>
        <p:pic>
          <p:nvPicPr>
            <p:cNvPr id="24" name="object 31">
              <a:extLst>
                <a:ext uri="{FF2B5EF4-FFF2-40B4-BE49-F238E27FC236}">
                  <a16:creationId xmlns:a16="http://schemas.microsoft.com/office/drawing/2014/main" id="{880D4D27-758A-CA67-C8D8-FA66B0FC5B70}"/>
                </a:ext>
              </a:extLst>
            </p:cNvPr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4932681" y="1951410"/>
              <a:ext cx="1805304" cy="893889"/>
            </a:xfrm>
            <a:prstGeom prst="rect">
              <a:avLst/>
            </a:prstGeom>
          </p:spPr>
        </p:pic>
      </p:grpSp>
    </p:spTree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05155" y="3197349"/>
            <a:ext cx="6647687" cy="5681476"/>
          </a:xfrm>
          <a:prstGeom prst="rect">
            <a:avLst/>
          </a:prstGeom>
        </p:spPr>
      </p:pic>
      <p:pic>
        <p:nvPicPr>
          <p:cNvPr id="3" name="object 3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142849" y="3216338"/>
            <a:ext cx="6572250" cy="5604129"/>
          </a:xfrm>
          <a:prstGeom prst="rect">
            <a:avLst/>
          </a:prstGeom>
        </p:spPr>
      </p:pic>
      <p:pic>
        <p:nvPicPr>
          <p:cNvPr id="8" name="object 8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318518" y="1504208"/>
            <a:ext cx="6256015" cy="678139"/>
          </a:xfrm>
          <a:prstGeom prst="rect">
            <a:avLst/>
          </a:prstGeom>
        </p:spPr>
      </p:pic>
      <p:sp>
        <p:nvSpPr>
          <p:cNvPr id="9" name="object 9"/>
          <p:cNvSpPr txBox="1"/>
          <p:nvPr/>
        </p:nvSpPr>
        <p:spPr>
          <a:xfrm>
            <a:off x="3020695" y="1360423"/>
            <a:ext cx="1322705" cy="18669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1050" b="1" dirty="0">
                <a:latin typeface="Times New Roman"/>
                <a:cs typeface="Times New Roman"/>
              </a:rPr>
              <a:t>Para</a:t>
            </a:r>
            <a:r>
              <a:rPr sz="1050" b="1" spc="-30" dirty="0">
                <a:latin typeface="Times New Roman"/>
                <a:cs typeface="Times New Roman"/>
              </a:rPr>
              <a:t> </a:t>
            </a:r>
            <a:r>
              <a:rPr sz="1050" b="1" dirty="0">
                <a:latin typeface="Times New Roman"/>
                <a:cs typeface="Times New Roman"/>
              </a:rPr>
              <a:t>citar</a:t>
            </a:r>
            <a:r>
              <a:rPr sz="1050" b="1" spc="-20" dirty="0">
                <a:latin typeface="Times New Roman"/>
                <a:cs typeface="Times New Roman"/>
              </a:rPr>
              <a:t> </a:t>
            </a:r>
            <a:r>
              <a:rPr sz="1050" b="1" dirty="0">
                <a:latin typeface="Times New Roman"/>
                <a:cs typeface="Times New Roman"/>
              </a:rPr>
              <a:t>este</a:t>
            </a:r>
            <a:r>
              <a:rPr sz="1050" b="1" spc="-20" dirty="0">
                <a:latin typeface="Times New Roman"/>
                <a:cs typeface="Times New Roman"/>
              </a:rPr>
              <a:t> </a:t>
            </a:r>
            <a:r>
              <a:rPr sz="1050" b="1" spc="-10" dirty="0">
                <a:latin typeface="Times New Roman"/>
                <a:cs typeface="Times New Roman"/>
              </a:rPr>
              <a:t>artículo</a:t>
            </a:r>
            <a:endParaRPr sz="1050">
              <a:latin typeface="Times New Roman"/>
              <a:cs typeface="Times New Roman"/>
            </a:endParaRPr>
          </a:p>
        </p:txBody>
      </p:sp>
      <p:sp>
        <p:nvSpPr>
          <p:cNvPr id="23" name="object 23"/>
          <p:cNvSpPr/>
          <p:nvPr/>
        </p:nvSpPr>
        <p:spPr>
          <a:xfrm>
            <a:off x="333629" y="1522082"/>
            <a:ext cx="6203315" cy="723900"/>
          </a:xfrm>
          <a:custGeom>
            <a:avLst/>
            <a:gdLst/>
            <a:ahLst/>
            <a:cxnLst/>
            <a:rect l="l" t="t" r="r" b="b"/>
            <a:pathLst>
              <a:path w="6203315" h="723900">
                <a:moveTo>
                  <a:pt x="6202934" y="0"/>
                </a:moveTo>
                <a:lnTo>
                  <a:pt x="0" y="0"/>
                </a:lnTo>
                <a:lnTo>
                  <a:pt x="0" y="723277"/>
                </a:lnTo>
                <a:lnTo>
                  <a:pt x="6202934" y="723277"/>
                </a:lnTo>
                <a:lnTo>
                  <a:pt x="6202934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aphicFrame>
        <p:nvGraphicFramePr>
          <p:cNvPr id="24" name="object 2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63255263"/>
              </p:ext>
            </p:extLst>
          </p:nvPr>
        </p:nvGraphicFramePr>
        <p:xfrm>
          <a:off x="138087" y="1509382"/>
          <a:ext cx="6573520" cy="729742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8542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20331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8478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74295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28575">
                      <a:solidFill>
                        <a:srgbClr val="5BD078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12065" algn="ctr">
                        <a:lnSpc>
                          <a:spcPct val="100000"/>
                        </a:lnSpc>
                        <a:spcBef>
                          <a:spcPts val="780"/>
                        </a:spcBef>
                      </a:pPr>
                      <a:r>
                        <a:rPr sz="1200" b="1" dirty="0">
                          <a:latin typeface="Times New Roman"/>
                          <a:cs typeface="Times New Roman"/>
                        </a:rPr>
                        <a:t>MSc.</a:t>
                      </a:r>
                      <a:r>
                        <a:rPr sz="1200" b="1" spc="-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b="1" dirty="0">
                          <a:latin typeface="Times New Roman"/>
                          <a:cs typeface="Times New Roman"/>
                        </a:rPr>
                        <a:t>Lisbening</a:t>
                      </a:r>
                      <a:r>
                        <a:rPr sz="1200" b="1" spc="-4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b="1" dirty="0">
                          <a:latin typeface="Times New Roman"/>
                          <a:cs typeface="Times New Roman"/>
                        </a:rPr>
                        <a:t>Caridad</a:t>
                      </a:r>
                      <a:r>
                        <a:rPr sz="1200" b="1" spc="-5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b="1" spc="-20" dirty="0">
                          <a:latin typeface="Times New Roman"/>
                          <a:cs typeface="Times New Roman"/>
                        </a:rPr>
                        <a:t>Torres</a:t>
                      </a:r>
                      <a:r>
                        <a:rPr sz="1200" b="1" spc="-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b="1" spc="-10" dirty="0">
                          <a:latin typeface="Times New Roman"/>
                          <a:cs typeface="Times New Roman"/>
                        </a:rPr>
                        <a:t>Álvarez</a:t>
                      </a:r>
                      <a:endParaRPr sz="1200" dirty="0">
                        <a:latin typeface="Times New Roman"/>
                        <a:cs typeface="Times New Roman"/>
                      </a:endParaRPr>
                    </a:p>
                    <a:p>
                      <a:pPr marL="10795" algn="ctr">
                        <a:lnSpc>
                          <a:spcPts val="1320"/>
                        </a:lnSpc>
                        <a:spcBef>
                          <a:spcPts val="270"/>
                        </a:spcBef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Universidad</a:t>
                      </a:r>
                      <a:r>
                        <a:rPr sz="1100" spc="-5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Experimental</a:t>
                      </a:r>
                      <a:r>
                        <a:rPr sz="1100" spc="-6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Simón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Rodríguez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(UNESR)-</a:t>
                      </a:r>
                      <a:r>
                        <a:rPr sz="1100" spc="-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Venezuela)</a:t>
                      </a:r>
                      <a:endParaRPr sz="1100" dirty="0">
                        <a:latin typeface="Times New Roman"/>
                        <a:cs typeface="Times New Roman"/>
                      </a:endParaRPr>
                    </a:p>
                    <a:p>
                      <a:pPr marL="11430" algn="ctr">
                        <a:lnSpc>
                          <a:spcPts val="1440"/>
                        </a:lnSpc>
                      </a:pPr>
                      <a:r>
                        <a:rPr sz="1200" b="1" dirty="0">
                          <a:latin typeface="Times New Roman"/>
                          <a:cs typeface="Times New Roman"/>
                        </a:rPr>
                        <a:t>Correo</a:t>
                      </a:r>
                      <a:r>
                        <a:rPr sz="1200" b="1" spc="-5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b="1" dirty="0">
                          <a:latin typeface="Times New Roman"/>
                          <a:cs typeface="Times New Roman"/>
                        </a:rPr>
                        <a:t>Electrónico:</a:t>
                      </a:r>
                      <a:r>
                        <a:rPr sz="1200" b="1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spc="-10" dirty="0">
                          <a:solidFill>
                            <a:schemeClr val="tx1"/>
                          </a:solidFill>
                          <a:latin typeface="Times New Roman"/>
                          <a:cs typeface="Times New Roman"/>
                          <a:hlinkClick r:id="rId5">
                            <a:extLst>
                              <a:ext uri="{A12FA001-AC4F-418D-AE19-62706E023703}">
                                <ahyp:hlinkClr xmlns:ahyp="http://schemas.microsoft.com/office/drawing/2018/hyperlinkcolor" val="tx"/>
                              </a:ext>
                            </a:extLst>
                          </a:hlinkClick>
                        </a:rPr>
                        <a:t>lisbening80@gmail.com</a:t>
                      </a:r>
                      <a:endParaRPr sz="1200" dirty="0">
                        <a:solidFill>
                          <a:schemeClr val="tx1"/>
                        </a:solidFill>
                        <a:latin typeface="Times New Roman"/>
                        <a:cs typeface="Times New Roman"/>
                      </a:endParaRPr>
                    </a:p>
                  </a:txBody>
                  <a:tcPr marL="0" marR="0" marT="99060" marB="0">
                    <a:lnL w="28575">
                      <a:solidFill>
                        <a:srgbClr val="5BD078"/>
                      </a:solidFill>
                      <a:prstDash val="solid"/>
                    </a:lnL>
                    <a:lnR w="28575">
                      <a:solidFill>
                        <a:srgbClr val="5BD078"/>
                      </a:solidFill>
                      <a:prstDash val="solid"/>
                    </a:lnR>
                    <a:lnT w="28575">
                      <a:solidFill>
                        <a:srgbClr val="5BD078"/>
                      </a:solidFill>
                      <a:prstDash val="solid"/>
                    </a:lnT>
                    <a:lnB w="28575">
                      <a:solidFill>
                        <a:srgbClr val="5BD078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28575">
                      <a:solidFill>
                        <a:srgbClr val="5BD078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96583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28575">
                      <a:solidFill>
                        <a:srgbClr val="5BD078"/>
                      </a:solidFill>
                      <a:prstDash val="solid"/>
                    </a:lnR>
                    <a:lnB w="9525">
                      <a:solidFill>
                        <a:srgbClr val="55CE74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5725" marR="86360">
                        <a:lnSpc>
                          <a:spcPct val="100000"/>
                        </a:lnSpc>
                        <a:spcBef>
                          <a:spcPts val="484"/>
                        </a:spcBef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Como</a:t>
                      </a:r>
                      <a:r>
                        <a:rPr sz="1100" b="1" spc="114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citar</a:t>
                      </a:r>
                      <a:r>
                        <a:rPr sz="1100" b="1" spc="1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este</a:t>
                      </a:r>
                      <a:r>
                        <a:rPr sz="1100" b="1" spc="114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artículo:</a:t>
                      </a:r>
                      <a:r>
                        <a:rPr sz="1100" b="1" spc="1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b="1" dirty="0">
                          <a:latin typeface="Times New Roman"/>
                          <a:cs typeface="Times New Roman"/>
                        </a:rPr>
                        <a:t>Lisbening</a:t>
                      </a:r>
                      <a:r>
                        <a:rPr sz="1200" b="1" spc="1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b="1" dirty="0">
                          <a:latin typeface="Times New Roman"/>
                          <a:cs typeface="Times New Roman"/>
                        </a:rPr>
                        <a:t>C.</a:t>
                      </a:r>
                      <a:r>
                        <a:rPr sz="1200" b="1" spc="1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b="1" dirty="0">
                          <a:latin typeface="Times New Roman"/>
                          <a:cs typeface="Times New Roman"/>
                        </a:rPr>
                        <a:t>Torres</a:t>
                      </a:r>
                      <a:r>
                        <a:rPr sz="1200" b="1" spc="1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b="1" dirty="0">
                          <a:latin typeface="Times New Roman"/>
                          <a:cs typeface="Times New Roman"/>
                        </a:rPr>
                        <a:t>Álvarez</a:t>
                      </a:r>
                      <a:r>
                        <a:rPr sz="1200" b="1" spc="1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(2021),</a:t>
                      </a:r>
                      <a:r>
                        <a:rPr sz="1100" b="1" spc="114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“</a:t>
                      </a:r>
                      <a:r>
                        <a:rPr sz="1050" b="1" dirty="0">
                          <a:latin typeface="Times New Roman"/>
                          <a:cs typeface="Times New Roman"/>
                        </a:rPr>
                        <a:t>Participación</a:t>
                      </a:r>
                      <a:r>
                        <a:rPr sz="1050" b="1" spc="10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50" b="1" dirty="0">
                          <a:latin typeface="Times New Roman"/>
                          <a:cs typeface="Times New Roman"/>
                        </a:rPr>
                        <a:t>y</a:t>
                      </a:r>
                      <a:r>
                        <a:rPr sz="1050" b="1" spc="9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50" b="1" dirty="0">
                          <a:latin typeface="Times New Roman"/>
                          <a:cs typeface="Times New Roman"/>
                        </a:rPr>
                        <a:t>Percepción</a:t>
                      </a:r>
                      <a:r>
                        <a:rPr sz="1050" b="1" spc="10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50" b="1" dirty="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sz="1050" b="1" spc="10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50" b="1" spc="-25" dirty="0">
                          <a:latin typeface="Times New Roman"/>
                          <a:cs typeface="Times New Roman"/>
                        </a:rPr>
                        <a:t>los </a:t>
                      </a:r>
                      <a:r>
                        <a:rPr sz="1050" b="1" dirty="0">
                          <a:latin typeface="Times New Roman"/>
                          <a:cs typeface="Times New Roman"/>
                        </a:rPr>
                        <a:t>Padres</a:t>
                      </a:r>
                      <a:r>
                        <a:rPr sz="1050" b="1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50" b="1" dirty="0">
                          <a:latin typeface="Times New Roman"/>
                          <a:cs typeface="Times New Roman"/>
                        </a:rPr>
                        <a:t>y</a:t>
                      </a:r>
                      <a:r>
                        <a:rPr sz="1050" b="1" spc="-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50" b="1" dirty="0">
                          <a:latin typeface="Times New Roman"/>
                          <a:cs typeface="Times New Roman"/>
                        </a:rPr>
                        <a:t>Representantes</a:t>
                      </a:r>
                      <a:r>
                        <a:rPr sz="1050" b="1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50" b="1" dirty="0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sz="1050" b="1" spc="-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50" b="1" dirty="0">
                          <a:latin typeface="Times New Roman"/>
                          <a:cs typeface="Times New Roman"/>
                        </a:rPr>
                        <a:t>las</a:t>
                      </a:r>
                      <a:r>
                        <a:rPr sz="1050" b="1" spc="-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50" b="1" dirty="0">
                          <a:latin typeface="Times New Roman"/>
                          <a:cs typeface="Times New Roman"/>
                        </a:rPr>
                        <a:t>Actividades</a:t>
                      </a:r>
                      <a:r>
                        <a:rPr sz="1050" b="1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50" b="1" dirty="0">
                          <a:latin typeface="Times New Roman"/>
                          <a:cs typeface="Times New Roman"/>
                        </a:rPr>
                        <a:t>Educativas</a:t>
                      </a:r>
                      <a:r>
                        <a:rPr sz="1050" b="1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50" b="1" dirty="0">
                          <a:latin typeface="Times New Roman"/>
                          <a:cs typeface="Times New Roman"/>
                        </a:rPr>
                        <a:t>”</a:t>
                      </a:r>
                      <a:r>
                        <a:rPr sz="1050" b="1" spc="-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50" b="1" dirty="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sz="1050" b="1" spc="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50" b="1" spc="-10" dirty="0">
                          <a:latin typeface="Times New Roman"/>
                          <a:cs typeface="Times New Roman"/>
                        </a:rPr>
                        <a:t>(1-</a:t>
                      </a:r>
                      <a:r>
                        <a:rPr sz="1050" b="1" spc="-25" dirty="0">
                          <a:latin typeface="Times New Roman"/>
                          <a:cs typeface="Times New Roman"/>
                        </a:rPr>
                        <a:t>16)</a:t>
                      </a:r>
                      <a:endParaRPr sz="1050">
                        <a:latin typeface="Times New Roman"/>
                        <a:cs typeface="Times New Roman"/>
                      </a:endParaRPr>
                    </a:p>
                    <a:p>
                      <a:pPr marL="244475" algn="ctr">
                        <a:lnSpc>
                          <a:spcPct val="100000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Recibido:</a:t>
                      </a:r>
                      <a:r>
                        <a:rPr sz="1100" b="1" spc="24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Septiembre</a:t>
                      </a:r>
                      <a:r>
                        <a:rPr sz="1100" b="1" spc="229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2020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  <a:p>
                      <a:pPr marL="198120" algn="ctr">
                        <a:lnSpc>
                          <a:spcPct val="100000"/>
                        </a:lnSpc>
                        <a:spcBef>
                          <a:spcPts val="5"/>
                        </a:spcBef>
                        <a:tabLst>
                          <a:tab pos="1490980" algn="l"/>
                        </a:tabLst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Revisado:</a:t>
                      </a:r>
                      <a:r>
                        <a:rPr sz="1100" b="1" spc="24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Octubre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2020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  <a:p>
                      <a:pPr marL="197485" algn="ctr">
                        <a:lnSpc>
                          <a:spcPct val="100000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Aceptado:</a:t>
                      </a:r>
                      <a:r>
                        <a:rPr sz="1100" b="1" spc="25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Octubre</a:t>
                      </a:r>
                      <a:r>
                        <a:rPr sz="1100" b="1" spc="2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2020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61594" marB="0">
                    <a:lnL w="28575">
                      <a:solidFill>
                        <a:srgbClr val="5BD078"/>
                      </a:solidFill>
                      <a:prstDash val="solid"/>
                    </a:lnL>
                    <a:lnR w="28575">
                      <a:solidFill>
                        <a:srgbClr val="5BD078"/>
                      </a:solidFill>
                      <a:prstDash val="solid"/>
                    </a:lnR>
                    <a:lnT w="28575">
                      <a:solidFill>
                        <a:srgbClr val="5BD078"/>
                      </a:solidFill>
                      <a:prstDash val="solid"/>
                    </a:lnT>
                    <a:lnB w="38100">
                      <a:solidFill>
                        <a:srgbClr val="5BD078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28575">
                      <a:solidFill>
                        <a:srgbClr val="5BD078"/>
                      </a:solidFill>
                      <a:prstDash val="solid"/>
                    </a:lnL>
                    <a:lnB w="9525">
                      <a:solidFill>
                        <a:srgbClr val="55CE74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588635">
                <a:tc gridSpan="3">
                  <a:txBody>
                    <a:bodyPr/>
                    <a:lstStyle/>
                    <a:p>
                      <a:pPr marL="383540">
                        <a:lnSpc>
                          <a:spcPct val="100000"/>
                        </a:lnSpc>
                        <a:spcBef>
                          <a:spcPts val="445"/>
                        </a:spcBef>
                      </a:pPr>
                      <a:r>
                        <a:rPr sz="1200" b="1" dirty="0">
                          <a:latin typeface="Times New Roman"/>
                          <a:cs typeface="Times New Roman"/>
                        </a:rPr>
                        <a:t>Participación</a:t>
                      </a:r>
                      <a:r>
                        <a:rPr sz="1200" b="1" spc="-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b="1" dirty="0">
                          <a:latin typeface="Times New Roman"/>
                          <a:cs typeface="Times New Roman"/>
                        </a:rPr>
                        <a:t>y</a:t>
                      </a:r>
                      <a:r>
                        <a:rPr sz="1200" b="1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b="1" dirty="0">
                          <a:latin typeface="Times New Roman"/>
                          <a:cs typeface="Times New Roman"/>
                        </a:rPr>
                        <a:t>Percepción</a:t>
                      </a:r>
                      <a:r>
                        <a:rPr sz="1200" b="1" spc="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b="1" dirty="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sz="1200" b="1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b="1" dirty="0">
                          <a:latin typeface="Times New Roman"/>
                          <a:cs typeface="Times New Roman"/>
                        </a:rPr>
                        <a:t>los</a:t>
                      </a:r>
                      <a:r>
                        <a:rPr sz="1200" b="1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b="1" dirty="0">
                          <a:latin typeface="Times New Roman"/>
                          <a:cs typeface="Times New Roman"/>
                        </a:rPr>
                        <a:t>Padres</a:t>
                      </a:r>
                      <a:r>
                        <a:rPr sz="1200" b="1" spc="-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b="1" dirty="0">
                          <a:latin typeface="Times New Roman"/>
                          <a:cs typeface="Times New Roman"/>
                        </a:rPr>
                        <a:t>y</a:t>
                      </a:r>
                      <a:r>
                        <a:rPr sz="1200" b="1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b="1" spc="-10" dirty="0">
                          <a:latin typeface="Times New Roman"/>
                          <a:cs typeface="Times New Roman"/>
                        </a:rPr>
                        <a:t>Representantes</a:t>
                      </a:r>
                      <a:r>
                        <a:rPr sz="1200" b="1" spc="-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b="1" dirty="0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sz="1200" b="1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b="1" dirty="0">
                          <a:latin typeface="Times New Roman"/>
                          <a:cs typeface="Times New Roman"/>
                        </a:rPr>
                        <a:t>las</a:t>
                      </a:r>
                      <a:r>
                        <a:rPr sz="1200" b="1" spc="-7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b="1" dirty="0">
                          <a:latin typeface="Times New Roman"/>
                          <a:cs typeface="Times New Roman"/>
                        </a:rPr>
                        <a:t>Actividades</a:t>
                      </a:r>
                      <a:r>
                        <a:rPr sz="1200" b="1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b="1" spc="-10" dirty="0">
                          <a:latin typeface="Times New Roman"/>
                          <a:cs typeface="Times New Roman"/>
                        </a:rPr>
                        <a:t>Educativas</a:t>
                      </a:r>
                      <a:endParaRPr sz="1200" dirty="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1060"/>
                        </a:spcBef>
                      </a:pPr>
                      <a:endParaRPr sz="1200" dirty="0">
                        <a:latin typeface="Times New Roman"/>
                        <a:cs typeface="Times New Roman"/>
                      </a:endParaRPr>
                    </a:p>
                    <a:p>
                      <a:pPr marL="6985" algn="ctr">
                        <a:lnSpc>
                          <a:spcPct val="100000"/>
                        </a:lnSpc>
                      </a:pPr>
                      <a:r>
                        <a:rPr sz="1200" b="1" spc="-10" dirty="0">
                          <a:latin typeface="Times New Roman"/>
                          <a:cs typeface="Times New Roman"/>
                        </a:rPr>
                        <a:t>RESUMEN</a:t>
                      </a:r>
                      <a:endParaRPr sz="1200" dirty="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60"/>
                        </a:spcBef>
                      </a:pPr>
                      <a:endParaRPr sz="1200" dirty="0">
                        <a:latin typeface="Times New Roman"/>
                        <a:cs typeface="Times New Roman"/>
                      </a:endParaRPr>
                    </a:p>
                    <a:p>
                      <a:pPr marL="208915" marR="190500" algn="just">
                        <a:lnSpc>
                          <a:spcPct val="10000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Hablar</a:t>
                      </a:r>
                      <a:r>
                        <a:rPr sz="1200" spc="2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sz="1200" spc="25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escuela</a:t>
                      </a:r>
                      <a:r>
                        <a:rPr sz="1200" spc="25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y</a:t>
                      </a:r>
                      <a:r>
                        <a:rPr sz="1200" spc="2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sz="1200" spc="25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los</a:t>
                      </a:r>
                      <a:r>
                        <a:rPr sz="1200" spc="25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padres</a:t>
                      </a:r>
                      <a:r>
                        <a:rPr sz="1200" spc="24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sz="1200" spc="2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familia</a:t>
                      </a:r>
                      <a:r>
                        <a:rPr sz="1200" spc="254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es</a:t>
                      </a:r>
                      <a:r>
                        <a:rPr sz="1200" spc="24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un</a:t>
                      </a:r>
                      <a:r>
                        <a:rPr sz="1200" spc="24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tema</a:t>
                      </a:r>
                      <a:r>
                        <a:rPr sz="1200" spc="25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amplio,</a:t>
                      </a:r>
                      <a:r>
                        <a:rPr sz="1200" spc="24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desde</a:t>
                      </a:r>
                      <a:r>
                        <a:rPr sz="1200" spc="24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luego</a:t>
                      </a:r>
                      <a:r>
                        <a:rPr sz="1200" spc="24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sz="1200" spc="2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spc="-10" dirty="0">
                          <a:latin typeface="Times New Roman"/>
                          <a:cs typeface="Times New Roman"/>
                        </a:rPr>
                        <a:t>trascendente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importancia,</a:t>
                      </a:r>
                      <a:r>
                        <a:rPr sz="1200" spc="2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porque</a:t>
                      </a:r>
                      <a:r>
                        <a:rPr sz="1200" spc="20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no</a:t>
                      </a:r>
                      <a:r>
                        <a:rPr sz="1200" spc="2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puede</a:t>
                      </a:r>
                      <a:r>
                        <a:rPr sz="1200" spc="204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concebirse</a:t>
                      </a:r>
                      <a:r>
                        <a:rPr sz="1200" spc="204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una</a:t>
                      </a:r>
                      <a:r>
                        <a:rPr sz="1200" spc="20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educación</a:t>
                      </a:r>
                      <a:r>
                        <a:rPr sz="1200" spc="2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sz="1200" spc="20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calidad,</a:t>
                      </a:r>
                      <a:r>
                        <a:rPr sz="1200" spc="2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sin</a:t>
                      </a:r>
                      <a:r>
                        <a:rPr sz="1200" spc="2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que</a:t>
                      </a:r>
                      <a:r>
                        <a:rPr sz="1200" spc="204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exista</a:t>
                      </a:r>
                      <a:r>
                        <a:rPr sz="1200" spc="204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spc="-10" dirty="0">
                          <a:latin typeface="Times New Roman"/>
                          <a:cs typeface="Times New Roman"/>
                        </a:rPr>
                        <a:t>interrelación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entre</a:t>
                      </a:r>
                      <a:r>
                        <a:rPr sz="1200" spc="-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la</a:t>
                      </a:r>
                      <a:r>
                        <a:rPr sz="1200" spc="-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escuela</a:t>
                      </a:r>
                      <a:r>
                        <a:rPr sz="1200" spc="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y</a:t>
                      </a:r>
                      <a:r>
                        <a:rPr sz="12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los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directamente interesados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en que</a:t>
                      </a:r>
                      <a:r>
                        <a:rPr sz="1200" spc="-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los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niños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reciban</a:t>
                      </a:r>
                      <a:r>
                        <a:rPr sz="1200" spc="-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la mejor</a:t>
                      </a:r>
                      <a:r>
                        <a:rPr sz="1200" spc="-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formación,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es</a:t>
                      </a:r>
                      <a:r>
                        <a:rPr sz="1200" spc="-10" dirty="0">
                          <a:latin typeface="Times New Roman"/>
                          <a:cs typeface="Times New Roman"/>
                        </a:rPr>
                        <a:t> decir,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los</a:t>
                      </a:r>
                      <a:r>
                        <a:rPr sz="1200" spc="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propios</a:t>
                      </a:r>
                      <a:r>
                        <a:rPr sz="1200" spc="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padres</a:t>
                      </a:r>
                      <a:r>
                        <a:rPr sz="1200" spc="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sz="1200" spc="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familia.</a:t>
                      </a:r>
                      <a:r>
                        <a:rPr sz="1200" spc="5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El</a:t>
                      </a:r>
                      <a:r>
                        <a:rPr sz="1200" spc="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presente</a:t>
                      </a:r>
                      <a:r>
                        <a:rPr sz="1200" spc="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trabajo</a:t>
                      </a:r>
                      <a:r>
                        <a:rPr sz="1200" spc="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tiene</a:t>
                      </a:r>
                      <a:r>
                        <a:rPr sz="1200" spc="5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como</a:t>
                      </a:r>
                      <a:r>
                        <a:rPr sz="1200" spc="4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propósito</a:t>
                      </a:r>
                      <a:r>
                        <a:rPr sz="1200" spc="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fundamental</a:t>
                      </a:r>
                      <a:r>
                        <a:rPr sz="1200" spc="4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diagnosticar</a:t>
                      </a:r>
                      <a:r>
                        <a:rPr sz="1200" spc="5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spc="-25" dirty="0">
                          <a:latin typeface="Times New Roman"/>
                          <a:cs typeface="Times New Roman"/>
                        </a:rPr>
                        <a:t>la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participación</a:t>
                      </a:r>
                      <a:r>
                        <a:rPr sz="1200" spc="2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sz="1200" spc="20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los</a:t>
                      </a:r>
                      <a:r>
                        <a:rPr sz="1200" spc="2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padres</a:t>
                      </a:r>
                      <a:r>
                        <a:rPr sz="1200" spc="2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y</a:t>
                      </a:r>
                      <a:r>
                        <a:rPr sz="1200" spc="18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representantes</a:t>
                      </a:r>
                      <a:r>
                        <a:rPr sz="1200" spc="2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sz="1200" spc="204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las</a:t>
                      </a:r>
                      <a:r>
                        <a:rPr sz="1200" spc="204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actividades</a:t>
                      </a:r>
                      <a:r>
                        <a:rPr sz="1200" spc="2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educativas</a:t>
                      </a:r>
                      <a:r>
                        <a:rPr sz="1200" spc="204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sz="1200" spc="204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sus</a:t>
                      </a:r>
                      <a:r>
                        <a:rPr sz="1200" spc="2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educandos.</a:t>
                      </a:r>
                      <a:r>
                        <a:rPr sz="1200" spc="204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spc="-25" dirty="0">
                          <a:latin typeface="Times New Roman"/>
                          <a:cs typeface="Times New Roman"/>
                        </a:rPr>
                        <a:t>Se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enfocó</a:t>
                      </a:r>
                      <a:r>
                        <a:rPr sz="1200" spc="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sz="1200" spc="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un</a:t>
                      </a:r>
                      <a:r>
                        <a:rPr sz="1200" spc="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estudio</a:t>
                      </a:r>
                      <a:r>
                        <a:rPr sz="1200" spc="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sz="1200" spc="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campo</a:t>
                      </a:r>
                      <a:r>
                        <a:rPr sz="1200" spc="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bajo</a:t>
                      </a:r>
                      <a:r>
                        <a:rPr sz="1200" spc="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la</a:t>
                      </a:r>
                      <a:r>
                        <a:rPr sz="1200" spc="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modalidad</a:t>
                      </a:r>
                      <a:r>
                        <a:rPr sz="1200" spc="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sz="1200" spc="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investigación</a:t>
                      </a:r>
                      <a:r>
                        <a:rPr sz="1200" spc="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descriptiva.</a:t>
                      </a:r>
                      <a:r>
                        <a:rPr sz="1200" spc="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La</a:t>
                      </a:r>
                      <a:r>
                        <a:rPr sz="1200" spc="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población</a:t>
                      </a:r>
                      <a:r>
                        <a:rPr sz="1200" spc="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spc="-10" dirty="0">
                          <a:latin typeface="Times New Roman"/>
                          <a:cs typeface="Times New Roman"/>
                        </a:rPr>
                        <a:t>estuvo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conformada</a:t>
                      </a:r>
                      <a:r>
                        <a:rPr sz="1200" spc="25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por</a:t>
                      </a:r>
                      <a:r>
                        <a:rPr sz="1200" spc="24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(189)</a:t>
                      </a:r>
                      <a:r>
                        <a:rPr sz="1200" spc="25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representantes</a:t>
                      </a:r>
                      <a:r>
                        <a:rPr sz="1200" spc="24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sz="1200" spc="2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06</a:t>
                      </a:r>
                      <a:r>
                        <a:rPr sz="1200" spc="25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secciones</a:t>
                      </a:r>
                      <a:r>
                        <a:rPr sz="1200" spc="25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seleccionadas</a:t>
                      </a:r>
                      <a:r>
                        <a:rPr sz="1200" spc="24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sz="1200" spc="25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las</a:t>
                      </a:r>
                      <a:r>
                        <a:rPr sz="1200" spc="25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cuales</a:t>
                      </a:r>
                      <a:r>
                        <a:rPr sz="1200" spc="24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se</a:t>
                      </a:r>
                      <a:r>
                        <a:rPr sz="1200" spc="24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tomó</a:t>
                      </a:r>
                      <a:r>
                        <a:rPr sz="1200" spc="24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spc="-25" dirty="0">
                          <a:latin typeface="Times New Roman"/>
                          <a:cs typeface="Times New Roman"/>
                        </a:rPr>
                        <a:t>una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muestra</a:t>
                      </a:r>
                      <a:r>
                        <a:rPr sz="1200" spc="10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estratificada</a:t>
                      </a:r>
                      <a:r>
                        <a:rPr sz="1200" spc="10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al</a:t>
                      </a:r>
                      <a:r>
                        <a:rPr sz="1200" spc="10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azar</a:t>
                      </a:r>
                      <a:r>
                        <a:rPr sz="1200" spc="10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conformada</a:t>
                      </a:r>
                      <a:r>
                        <a:rPr sz="1200" spc="114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sz="1200" spc="10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base</a:t>
                      </a:r>
                      <a:r>
                        <a:rPr sz="1200" spc="10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al</a:t>
                      </a:r>
                      <a:r>
                        <a:rPr sz="1200" spc="10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20%,</a:t>
                      </a:r>
                      <a:r>
                        <a:rPr sz="1200" spc="114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equivalente</a:t>
                      </a:r>
                      <a:r>
                        <a:rPr sz="1200" spc="10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sz="1200" spc="1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(38)</a:t>
                      </a:r>
                      <a:r>
                        <a:rPr sz="1200" spc="10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representantes</a:t>
                      </a:r>
                      <a:r>
                        <a:rPr sz="1200" spc="1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sz="1200" spc="10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spc="-25" dirty="0">
                          <a:latin typeface="Times New Roman"/>
                          <a:cs typeface="Times New Roman"/>
                        </a:rPr>
                        <a:t>los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cuales</a:t>
                      </a:r>
                      <a:r>
                        <a:rPr sz="1200" spc="7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se</a:t>
                      </a:r>
                      <a:r>
                        <a:rPr sz="1200" spc="7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le</a:t>
                      </a:r>
                      <a:r>
                        <a:rPr sz="1200" spc="8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aplicó</a:t>
                      </a:r>
                      <a:r>
                        <a:rPr sz="1200" spc="8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un</a:t>
                      </a:r>
                      <a:r>
                        <a:rPr sz="1200" spc="9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cuestionario</a:t>
                      </a:r>
                      <a:r>
                        <a:rPr sz="1200" spc="8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que</a:t>
                      </a:r>
                      <a:r>
                        <a:rPr sz="1200" spc="8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consta</a:t>
                      </a:r>
                      <a:r>
                        <a:rPr sz="1200" spc="7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sz="1200" spc="8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dos</a:t>
                      </a:r>
                      <a:r>
                        <a:rPr sz="1200" spc="8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partes:</a:t>
                      </a:r>
                      <a:r>
                        <a:rPr sz="1200" spc="8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la</a:t>
                      </a:r>
                      <a:r>
                        <a:rPr sz="1200" spc="7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primera</a:t>
                      </a:r>
                      <a:r>
                        <a:rPr sz="1200" spc="8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constituida</a:t>
                      </a:r>
                      <a:r>
                        <a:rPr sz="1200" spc="8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por</a:t>
                      </a:r>
                      <a:r>
                        <a:rPr sz="1200" spc="8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nueve</a:t>
                      </a:r>
                      <a:r>
                        <a:rPr sz="1200" spc="8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spc="-20" dirty="0">
                          <a:latin typeface="Times New Roman"/>
                          <a:cs typeface="Times New Roman"/>
                        </a:rPr>
                        <a:t>(09)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preguntas</a:t>
                      </a:r>
                      <a:r>
                        <a:rPr sz="1200" spc="17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relacionadas</a:t>
                      </a:r>
                      <a:r>
                        <a:rPr sz="1200" spc="19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con</a:t>
                      </a:r>
                      <a:r>
                        <a:rPr sz="1200" spc="18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los</a:t>
                      </a:r>
                      <a:r>
                        <a:rPr sz="1200" spc="18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datos</a:t>
                      </a:r>
                      <a:r>
                        <a:rPr sz="1200" spc="17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sz="1200" spc="17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investigación,</a:t>
                      </a:r>
                      <a:r>
                        <a:rPr sz="1200" spc="18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spc="-10" dirty="0">
                          <a:latin typeface="Times New Roman"/>
                          <a:cs typeface="Times New Roman"/>
                        </a:rPr>
                        <a:t>socio-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económicos</a:t>
                      </a:r>
                      <a:r>
                        <a:rPr sz="1200" spc="20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y</a:t>
                      </a:r>
                      <a:r>
                        <a:rPr sz="1200" spc="14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nivel</a:t>
                      </a:r>
                      <a:r>
                        <a:rPr sz="1200" spc="19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académico</a:t>
                      </a:r>
                      <a:r>
                        <a:rPr sz="1200" spc="20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y</a:t>
                      </a:r>
                      <a:r>
                        <a:rPr sz="1200" spc="16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spc="-25" dirty="0">
                          <a:latin typeface="Times New Roman"/>
                          <a:cs typeface="Times New Roman"/>
                        </a:rPr>
                        <a:t>la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segunda</a:t>
                      </a:r>
                      <a:r>
                        <a:rPr sz="1200" spc="6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parte</a:t>
                      </a:r>
                      <a:r>
                        <a:rPr sz="1200" spc="7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con</a:t>
                      </a:r>
                      <a:r>
                        <a:rPr sz="1200" spc="7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(15)</a:t>
                      </a:r>
                      <a:r>
                        <a:rPr sz="1200" spc="6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preguntas</a:t>
                      </a:r>
                      <a:r>
                        <a:rPr sz="1200" spc="7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relacionadas</a:t>
                      </a:r>
                      <a:r>
                        <a:rPr sz="1200" spc="8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con</a:t>
                      </a:r>
                      <a:r>
                        <a:rPr sz="1200" spc="6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la</a:t>
                      </a:r>
                      <a:r>
                        <a:rPr sz="1200" spc="6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participación</a:t>
                      </a:r>
                      <a:r>
                        <a:rPr sz="1200" spc="10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y</a:t>
                      </a:r>
                      <a:r>
                        <a:rPr sz="1200" spc="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precepción</a:t>
                      </a:r>
                      <a:r>
                        <a:rPr sz="1200" spc="8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sz="1200" spc="5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las</a:t>
                      </a:r>
                      <a:r>
                        <a:rPr sz="1200" spc="6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spc="-10" dirty="0">
                          <a:latin typeface="Times New Roman"/>
                          <a:cs typeface="Times New Roman"/>
                        </a:rPr>
                        <a:t>actividades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educativas,</a:t>
                      </a:r>
                      <a:r>
                        <a:rPr sz="1200" spc="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con</a:t>
                      </a:r>
                      <a:r>
                        <a:rPr sz="1200" spc="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una</a:t>
                      </a:r>
                      <a:r>
                        <a:rPr sz="1200" spc="4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escala</a:t>
                      </a:r>
                      <a:r>
                        <a:rPr sz="1200" spc="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spc="-10" dirty="0">
                          <a:latin typeface="Times New Roman"/>
                          <a:cs typeface="Times New Roman"/>
                        </a:rPr>
                        <a:t>Ad-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hoc,</a:t>
                      </a:r>
                      <a:r>
                        <a:rPr sz="1200" spc="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codificadas</a:t>
                      </a:r>
                      <a:r>
                        <a:rPr sz="1200" spc="4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sz="1200" spc="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tres</a:t>
                      </a:r>
                      <a:r>
                        <a:rPr sz="1200" spc="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criterios.</a:t>
                      </a:r>
                      <a:r>
                        <a:rPr sz="1200" spc="4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Este</a:t>
                      </a:r>
                      <a:r>
                        <a:rPr sz="1200" spc="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instrumento</a:t>
                      </a:r>
                      <a:r>
                        <a:rPr sz="1200" spc="4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fue</a:t>
                      </a:r>
                      <a:r>
                        <a:rPr sz="1200" spc="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sometido</a:t>
                      </a:r>
                      <a:r>
                        <a:rPr sz="1200" spc="5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sz="1200" spc="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spc="-25" dirty="0">
                          <a:latin typeface="Times New Roman"/>
                          <a:cs typeface="Times New Roman"/>
                        </a:rPr>
                        <a:t>la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validez</a:t>
                      </a:r>
                      <a:r>
                        <a:rPr sz="1200" spc="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sz="1200" spc="-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juicio de</a:t>
                      </a:r>
                      <a:r>
                        <a:rPr sz="1200" spc="-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expertos</a:t>
                      </a:r>
                      <a:r>
                        <a:rPr sz="1200" spc="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y</a:t>
                      </a:r>
                      <a:r>
                        <a:rPr sz="12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sz="1200" spc="-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la confiabilidad</a:t>
                      </a:r>
                      <a:r>
                        <a:rPr sz="1200" spc="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a través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del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método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spc="-10" dirty="0">
                          <a:latin typeface="Times New Roman"/>
                          <a:cs typeface="Times New Roman"/>
                        </a:rPr>
                        <a:t>Test-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retest,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obteniéndose </a:t>
                      </a:r>
                      <a:r>
                        <a:rPr sz="1200" spc="-20" dirty="0">
                          <a:latin typeface="Times New Roman"/>
                          <a:cs typeface="Times New Roman"/>
                        </a:rPr>
                        <a:t>como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índice</a:t>
                      </a:r>
                      <a:r>
                        <a:rPr sz="1200" spc="15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del</a:t>
                      </a:r>
                      <a:r>
                        <a:rPr sz="1200" spc="15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Alfa</a:t>
                      </a:r>
                      <a:r>
                        <a:rPr sz="1200" spc="14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sz="1200" spc="15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Cronbach</a:t>
                      </a:r>
                      <a:r>
                        <a:rPr sz="1200" spc="15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0.98</a:t>
                      </a:r>
                      <a:r>
                        <a:rPr sz="1200" spc="16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y</a:t>
                      </a:r>
                      <a:r>
                        <a:rPr sz="1200" spc="1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0.99.</a:t>
                      </a:r>
                      <a:r>
                        <a:rPr sz="1200" spc="16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La</a:t>
                      </a:r>
                      <a:r>
                        <a:rPr sz="1200" spc="16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técnica</a:t>
                      </a:r>
                      <a:r>
                        <a:rPr sz="1200" spc="15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sz="1200" spc="16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analizarlos</a:t>
                      </a:r>
                      <a:r>
                        <a:rPr sz="1200" spc="15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datos</a:t>
                      </a:r>
                      <a:r>
                        <a:rPr sz="1200" spc="15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la</a:t>
                      </a:r>
                      <a:r>
                        <a:rPr sz="1200" spc="15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frecuencia</a:t>
                      </a:r>
                      <a:r>
                        <a:rPr sz="1200" spc="15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spc="-10" dirty="0">
                          <a:latin typeface="Times New Roman"/>
                          <a:cs typeface="Times New Roman"/>
                        </a:rPr>
                        <a:t>relativa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porcentual.</a:t>
                      </a:r>
                      <a:r>
                        <a:rPr sz="1200" spc="7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Los</a:t>
                      </a:r>
                      <a:r>
                        <a:rPr sz="1200" spc="6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resultados</a:t>
                      </a:r>
                      <a:r>
                        <a:rPr sz="1200" spc="7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reflejaron</a:t>
                      </a:r>
                      <a:r>
                        <a:rPr sz="1200" spc="6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que,</a:t>
                      </a:r>
                      <a:r>
                        <a:rPr sz="1200" spc="8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aunque</a:t>
                      </a:r>
                      <a:r>
                        <a:rPr sz="1200" spc="7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existe</a:t>
                      </a:r>
                      <a:r>
                        <a:rPr sz="1200" spc="7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interacción</a:t>
                      </a:r>
                      <a:r>
                        <a:rPr sz="1200" spc="8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comunicativa</a:t>
                      </a:r>
                      <a:r>
                        <a:rPr sz="1200" spc="8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entre</a:t>
                      </a:r>
                      <a:r>
                        <a:rPr sz="1200" spc="6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docentes</a:t>
                      </a:r>
                      <a:r>
                        <a:rPr sz="1200" spc="8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spc="-50" dirty="0">
                          <a:latin typeface="Times New Roman"/>
                          <a:cs typeface="Times New Roman"/>
                        </a:rPr>
                        <a:t>y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representantes, hay</a:t>
                      </a:r>
                      <a:r>
                        <a:rPr sz="12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poca</a:t>
                      </a:r>
                      <a:r>
                        <a:rPr sz="12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participación</a:t>
                      </a:r>
                      <a:r>
                        <a:rPr sz="1200" spc="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sz="12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los</a:t>
                      </a:r>
                      <a:r>
                        <a:rPr sz="12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representantes en</a:t>
                      </a:r>
                      <a:r>
                        <a:rPr sz="12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las</a:t>
                      </a:r>
                      <a:r>
                        <a:rPr sz="1200" spc="-4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actividades</a:t>
                      </a:r>
                      <a:r>
                        <a:rPr sz="1200" spc="-10" dirty="0">
                          <a:latin typeface="Times New Roman"/>
                          <a:cs typeface="Times New Roman"/>
                        </a:rPr>
                        <a:t> educativas.</a:t>
                      </a:r>
                      <a:endParaRPr sz="1200" dirty="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1240"/>
                        </a:spcBef>
                      </a:pPr>
                      <a:endParaRPr sz="1200" dirty="0">
                        <a:latin typeface="Times New Roman"/>
                        <a:cs typeface="Times New Roman"/>
                      </a:endParaRPr>
                    </a:p>
                    <a:p>
                      <a:pPr marL="208915" algn="just">
                        <a:lnSpc>
                          <a:spcPct val="100000"/>
                        </a:lnSpc>
                      </a:pPr>
                      <a:r>
                        <a:rPr sz="1200" b="1" dirty="0">
                          <a:latin typeface="Times New Roman"/>
                          <a:cs typeface="Times New Roman"/>
                        </a:rPr>
                        <a:t>Descriptores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:</a:t>
                      </a:r>
                      <a:r>
                        <a:rPr sz="12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participación,</a:t>
                      </a:r>
                      <a:r>
                        <a:rPr sz="1200" spc="-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percepción,</a:t>
                      </a:r>
                      <a:r>
                        <a:rPr sz="12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actividades</a:t>
                      </a:r>
                      <a:r>
                        <a:rPr sz="12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educativas,</a:t>
                      </a:r>
                      <a:r>
                        <a:rPr sz="12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padres</a:t>
                      </a:r>
                      <a:r>
                        <a:rPr sz="12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y</a:t>
                      </a:r>
                      <a:r>
                        <a:rPr sz="1200" spc="-5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spc="-10" dirty="0">
                          <a:latin typeface="Times New Roman"/>
                          <a:cs typeface="Times New Roman"/>
                        </a:rPr>
                        <a:t>representantes.</a:t>
                      </a:r>
                      <a:endParaRPr sz="1200" dirty="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1045"/>
                        </a:spcBef>
                      </a:pPr>
                      <a:endParaRPr sz="1200" dirty="0">
                        <a:latin typeface="Times New Roman"/>
                        <a:cs typeface="Times New Roman"/>
                      </a:endParaRPr>
                    </a:p>
                    <a:p>
                      <a:pPr marL="208915" marR="192405" algn="just">
                        <a:lnSpc>
                          <a:spcPct val="100000"/>
                        </a:lnSpc>
                      </a:pPr>
                      <a:r>
                        <a:rPr sz="1200" b="1" dirty="0">
                          <a:latin typeface="Times New Roman"/>
                          <a:cs typeface="Times New Roman"/>
                        </a:rPr>
                        <a:t>Revisión</a:t>
                      </a:r>
                      <a:r>
                        <a:rPr sz="1200" b="1" spc="6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b="1" dirty="0">
                          <a:latin typeface="Times New Roman"/>
                          <a:cs typeface="Times New Roman"/>
                        </a:rPr>
                        <a:t>biográfica:</a:t>
                      </a:r>
                      <a:r>
                        <a:rPr sz="1200" b="1" spc="7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Lisbening</a:t>
                      </a:r>
                      <a:r>
                        <a:rPr sz="1200" spc="6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Caridad</a:t>
                      </a:r>
                      <a:r>
                        <a:rPr sz="1200" spc="7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Torres</a:t>
                      </a:r>
                      <a:r>
                        <a:rPr sz="1200" spc="7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Álvarez,</a:t>
                      </a:r>
                      <a:r>
                        <a:rPr sz="1200" spc="6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profesora</a:t>
                      </a:r>
                      <a:r>
                        <a:rPr sz="1200" spc="6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sz="1200" spc="7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postgrado</a:t>
                      </a:r>
                      <a:r>
                        <a:rPr sz="1200" spc="6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sz="1200" spc="6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la</a:t>
                      </a:r>
                      <a:r>
                        <a:rPr sz="1200" spc="6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spc="-10" dirty="0">
                          <a:latin typeface="Times New Roman"/>
                          <a:cs typeface="Times New Roman"/>
                        </a:rPr>
                        <a:t>Universidad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Experimental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Simón</a:t>
                      </a:r>
                      <a:r>
                        <a:rPr sz="1200" spc="-4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Rodríguez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y</a:t>
                      </a:r>
                      <a:r>
                        <a:rPr sz="12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Doctorante</a:t>
                      </a:r>
                      <a:r>
                        <a:rPr sz="1200" spc="-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sz="12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Ciencias</a:t>
                      </a:r>
                      <a:r>
                        <a:rPr sz="1200" spc="-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sz="12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la</a:t>
                      </a:r>
                      <a:r>
                        <a:rPr sz="12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Educación</a:t>
                      </a:r>
                      <a:r>
                        <a:rPr sz="1200" spc="-10" dirty="0">
                          <a:latin typeface="Times New Roman"/>
                          <a:cs typeface="Times New Roman"/>
                        </a:rPr>
                        <a:t> UPEL.</a:t>
                      </a:r>
                      <a:endParaRPr sz="12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56515" marB="0">
                    <a:lnL w="9525">
                      <a:solidFill>
                        <a:srgbClr val="55CE74"/>
                      </a:solidFill>
                      <a:prstDash val="solid"/>
                    </a:lnL>
                    <a:lnR w="9525">
                      <a:solidFill>
                        <a:srgbClr val="55CE74"/>
                      </a:solidFill>
                      <a:prstDash val="solid"/>
                    </a:lnR>
                    <a:lnT w="9525" cap="flat" cmpd="sng" algn="ctr">
                      <a:solidFill>
                        <a:srgbClr val="55CE7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>
                      <a:solidFill>
                        <a:srgbClr val="55CE74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26" name="object 26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46363" rIns="0" bIns="0" rtlCol="0">
            <a:spAutoFit/>
          </a:bodyPr>
          <a:lstStyle/>
          <a:p>
            <a:pPr marL="198755">
              <a:lnSpc>
                <a:spcPts val="1410"/>
              </a:lnSpc>
            </a:pPr>
            <a:fld id="{81D60167-4931-47E6-BA6A-407CBD079E47}" type="slidenum">
              <a:rPr b="1" spc="-25" dirty="0">
                <a:latin typeface="Times New Roman"/>
                <a:cs typeface="Times New Roman"/>
              </a:rPr>
              <a:t>21</a:t>
            </a:fld>
            <a:endParaRPr b="1" spc="-25" dirty="0">
              <a:latin typeface="Times New Roman"/>
              <a:cs typeface="Times New Roman"/>
            </a:endParaRPr>
          </a:p>
        </p:txBody>
      </p:sp>
      <p:grpSp>
        <p:nvGrpSpPr>
          <p:cNvPr id="27" name="Grupo 26">
            <a:extLst>
              <a:ext uri="{FF2B5EF4-FFF2-40B4-BE49-F238E27FC236}">
                <a16:creationId xmlns:a16="http://schemas.microsoft.com/office/drawing/2014/main" id="{35D41EB4-0E05-423C-7646-8BCB2308B6D2}"/>
              </a:ext>
            </a:extLst>
          </p:cNvPr>
          <p:cNvGrpSpPr/>
          <p:nvPr/>
        </p:nvGrpSpPr>
        <p:grpSpPr>
          <a:xfrm>
            <a:off x="192024" y="99280"/>
            <a:ext cx="6472351" cy="1452626"/>
            <a:chOff x="470065" y="1951410"/>
            <a:chExt cx="6665976" cy="1452626"/>
          </a:xfrm>
        </p:grpSpPr>
        <p:grpSp>
          <p:nvGrpSpPr>
            <p:cNvPr id="28" name="object 12">
              <a:extLst>
                <a:ext uri="{FF2B5EF4-FFF2-40B4-BE49-F238E27FC236}">
                  <a16:creationId xmlns:a16="http://schemas.microsoft.com/office/drawing/2014/main" id="{5F3C6CE7-7BD7-221A-6E27-F309F0FC7BF7}"/>
                </a:ext>
              </a:extLst>
            </p:cNvPr>
            <p:cNvGrpSpPr/>
            <p:nvPr/>
          </p:nvGrpSpPr>
          <p:grpSpPr>
            <a:xfrm>
              <a:off x="470065" y="1951664"/>
              <a:ext cx="6665976" cy="1452372"/>
              <a:chOff x="96011" y="115823"/>
              <a:chExt cx="6665976" cy="1452372"/>
            </a:xfrm>
          </p:grpSpPr>
          <p:pic>
            <p:nvPicPr>
              <p:cNvPr id="32" name="object 13">
                <a:extLst>
                  <a:ext uri="{FF2B5EF4-FFF2-40B4-BE49-F238E27FC236}">
                    <a16:creationId xmlns:a16="http://schemas.microsoft.com/office/drawing/2014/main" id="{0AF25265-B09C-961D-2525-67EFD15FB168}"/>
                  </a:ext>
                </a:extLst>
              </p:cNvPr>
              <p:cNvPicPr/>
              <p:nvPr/>
            </p:nvPicPr>
            <p:blipFill>
              <a:blip r:embed="rId6" cstate="print"/>
              <a:stretch>
                <a:fillRect/>
              </a:stretch>
            </p:blipFill>
            <p:spPr>
              <a:xfrm>
                <a:off x="96011" y="115823"/>
                <a:ext cx="6665976" cy="1452372"/>
              </a:xfrm>
              <a:prstGeom prst="rect">
                <a:avLst/>
              </a:prstGeom>
            </p:spPr>
          </p:pic>
          <p:pic>
            <p:nvPicPr>
              <p:cNvPr id="33" name="object 14">
                <a:extLst>
                  <a:ext uri="{FF2B5EF4-FFF2-40B4-BE49-F238E27FC236}">
                    <a16:creationId xmlns:a16="http://schemas.microsoft.com/office/drawing/2014/main" id="{AA184EA9-3AB6-C14A-3C2F-51F4FC2D5C97}"/>
                  </a:ext>
                </a:extLst>
              </p:cNvPr>
              <p:cNvPicPr/>
              <p:nvPr/>
            </p:nvPicPr>
            <p:blipFill>
              <a:blip r:embed="rId7" cstate="print"/>
              <a:stretch>
                <a:fillRect/>
              </a:stretch>
            </p:blipFill>
            <p:spPr>
              <a:xfrm>
                <a:off x="142849" y="142875"/>
                <a:ext cx="6572275" cy="1358646"/>
              </a:xfrm>
              <a:prstGeom prst="rect">
                <a:avLst/>
              </a:prstGeom>
            </p:spPr>
          </p:pic>
          <p:sp>
            <p:nvSpPr>
              <p:cNvPr id="34" name="object 15">
                <a:extLst>
                  <a:ext uri="{FF2B5EF4-FFF2-40B4-BE49-F238E27FC236}">
                    <a16:creationId xmlns:a16="http://schemas.microsoft.com/office/drawing/2014/main" id="{3C8645A8-F0A8-2EB5-2018-9BDD670DEB6A}"/>
                  </a:ext>
                </a:extLst>
              </p:cNvPr>
              <p:cNvSpPr/>
              <p:nvPr/>
            </p:nvSpPr>
            <p:spPr>
              <a:xfrm>
                <a:off x="142849" y="142875"/>
                <a:ext cx="6572884" cy="1358900"/>
              </a:xfrm>
              <a:custGeom>
                <a:avLst/>
                <a:gdLst/>
                <a:ahLst/>
                <a:cxnLst/>
                <a:rect l="l" t="t" r="r" b="b"/>
                <a:pathLst>
                  <a:path w="6572884" h="1358900">
                    <a:moveTo>
                      <a:pt x="0" y="226441"/>
                    </a:moveTo>
                    <a:lnTo>
                      <a:pt x="4600" y="180795"/>
                    </a:lnTo>
                    <a:lnTo>
                      <a:pt x="17795" y="138285"/>
                    </a:lnTo>
                    <a:lnTo>
                      <a:pt x="38673" y="99820"/>
                    </a:lnTo>
                    <a:lnTo>
                      <a:pt x="66324" y="66309"/>
                    </a:lnTo>
                    <a:lnTo>
                      <a:pt x="99837" y="38663"/>
                    </a:lnTo>
                    <a:lnTo>
                      <a:pt x="138301" y="17789"/>
                    </a:lnTo>
                    <a:lnTo>
                      <a:pt x="180806" y="4599"/>
                    </a:lnTo>
                    <a:lnTo>
                      <a:pt x="226440" y="0"/>
                    </a:lnTo>
                    <a:lnTo>
                      <a:pt x="6345834" y="0"/>
                    </a:lnTo>
                    <a:lnTo>
                      <a:pt x="6391480" y="4599"/>
                    </a:lnTo>
                    <a:lnTo>
                      <a:pt x="6433990" y="17789"/>
                    </a:lnTo>
                    <a:lnTo>
                      <a:pt x="6472455" y="38663"/>
                    </a:lnTo>
                    <a:lnTo>
                      <a:pt x="6505965" y="66309"/>
                    </a:lnTo>
                    <a:lnTo>
                      <a:pt x="6533612" y="99820"/>
                    </a:lnTo>
                    <a:lnTo>
                      <a:pt x="6554485" y="138285"/>
                    </a:lnTo>
                    <a:lnTo>
                      <a:pt x="6567676" y="180795"/>
                    </a:lnTo>
                    <a:lnTo>
                      <a:pt x="6572275" y="226441"/>
                    </a:lnTo>
                    <a:lnTo>
                      <a:pt x="6572275" y="1132204"/>
                    </a:lnTo>
                    <a:lnTo>
                      <a:pt x="6567676" y="1177850"/>
                    </a:lnTo>
                    <a:lnTo>
                      <a:pt x="6554485" y="1220360"/>
                    </a:lnTo>
                    <a:lnTo>
                      <a:pt x="6533612" y="1258825"/>
                    </a:lnTo>
                    <a:lnTo>
                      <a:pt x="6505965" y="1292336"/>
                    </a:lnTo>
                    <a:lnTo>
                      <a:pt x="6472455" y="1319982"/>
                    </a:lnTo>
                    <a:lnTo>
                      <a:pt x="6433990" y="1340856"/>
                    </a:lnTo>
                    <a:lnTo>
                      <a:pt x="6391480" y="1354046"/>
                    </a:lnTo>
                    <a:lnTo>
                      <a:pt x="6345834" y="1358646"/>
                    </a:lnTo>
                    <a:lnTo>
                      <a:pt x="226440" y="1358646"/>
                    </a:lnTo>
                    <a:lnTo>
                      <a:pt x="180806" y="1354046"/>
                    </a:lnTo>
                    <a:lnTo>
                      <a:pt x="138301" y="1340856"/>
                    </a:lnTo>
                    <a:lnTo>
                      <a:pt x="99837" y="1319982"/>
                    </a:lnTo>
                    <a:lnTo>
                      <a:pt x="66324" y="1292336"/>
                    </a:lnTo>
                    <a:lnTo>
                      <a:pt x="38673" y="1258825"/>
                    </a:lnTo>
                    <a:lnTo>
                      <a:pt x="17795" y="1220360"/>
                    </a:lnTo>
                    <a:lnTo>
                      <a:pt x="4600" y="1177850"/>
                    </a:lnTo>
                    <a:lnTo>
                      <a:pt x="0" y="1132204"/>
                    </a:lnTo>
                    <a:lnTo>
                      <a:pt x="0" y="226441"/>
                    </a:lnTo>
                    <a:close/>
                  </a:path>
                </a:pathLst>
              </a:custGeom>
              <a:ln w="9525">
                <a:solidFill>
                  <a:srgbClr val="55CE74"/>
                </a:solidFill>
              </a:ln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pic>
            <p:nvPicPr>
              <p:cNvPr id="35" name="object 16">
                <a:extLst>
                  <a:ext uri="{FF2B5EF4-FFF2-40B4-BE49-F238E27FC236}">
                    <a16:creationId xmlns:a16="http://schemas.microsoft.com/office/drawing/2014/main" id="{D1207EE0-9263-A98E-5B52-AD490A0E1347}"/>
                  </a:ext>
                </a:extLst>
              </p:cNvPr>
              <p:cNvPicPr/>
              <p:nvPr/>
            </p:nvPicPr>
            <p:blipFill>
              <a:blip r:embed="rId8" cstate="print"/>
              <a:stretch>
                <a:fillRect/>
              </a:stretch>
            </p:blipFill>
            <p:spPr>
              <a:xfrm>
                <a:off x="2500248" y="305930"/>
                <a:ext cx="1714500" cy="733945"/>
              </a:xfrm>
              <a:prstGeom prst="rect">
                <a:avLst/>
              </a:prstGeom>
            </p:spPr>
          </p:pic>
        </p:grpSp>
        <p:sp>
          <p:nvSpPr>
            <p:cNvPr id="29" name="object 16">
              <a:extLst>
                <a:ext uri="{FF2B5EF4-FFF2-40B4-BE49-F238E27FC236}">
                  <a16:creationId xmlns:a16="http://schemas.microsoft.com/office/drawing/2014/main" id="{45289087-3241-2F82-3D80-D9546BBF181E}"/>
                </a:ext>
              </a:extLst>
            </p:cNvPr>
            <p:cNvSpPr txBox="1"/>
            <p:nvPr/>
          </p:nvSpPr>
          <p:spPr>
            <a:xfrm>
              <a:off x="2775727" y="2875716"/>
              <a:ext cx="3332858" cy="391795"/>
            </a:xfrm>
            <a:prstGeom prst="rect">
              <a:avLst/>
            </a:prstGeom>
            <a:noFill/>
          </p:spPr>
          <p:txBody>
            <a:bodyPr vert="horz" wrap="square" lIns="0" tIns="12700" rIns="0" bIns="0" rtlCol="0">
              <a:spAutoFit/>
            </a:bodyPr>
            <a:lstStyle/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Volumen 4,  Número 1  Enero a Julio 2021</a:t>
              </a:r>
            </a:p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Revista Semestral. Venezuela</a:t>
              </a:r>
              <a:endParaRPr sz="1200" dirty="0">
                <a:latin typeface="Arial"/>
                <a:cs typeface="Arial"/>
              </a:endParaRPr>
            </a:p>
          </p:txBody>
        </p:sp>
        <p:pic>
          <p:nvPicPr>
            <p:cNvPr id="30" name="object 25">
              <a:extLst>
                <a:ext uri="{FF2B5EF4-FFF2-40B4-BE49-F238E27FC236}">
                  <a16:creationId xmlns:a16="http://schemas.microsoft.com/office/drawing/2014/main" id="{B786BDBB-31C9-87CF-BB11-2631B2C22996}"/>
                </a:ext>
              </a:extLst>
            </p:cNvPr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470065" y="2027896"/>
              <a:ext cx="2305662" cy="1053903"/>
            </a:xfrm>
            <a:prstGeom prst="rect">
              <a:avLst/>
            </a:prstGeom>
          </p:spPr>
        </p:pic>
        <p:pic>
          <p:nvPicPr>
            <p:cNvPr id="31" name="object 31">
              <a:extLst>
                <a:ext uri="{FF2B5EF4-FFF2-40B4-BE49-F238E27FC236}">
                  <a16:creationId xmlns:a16="http://schemas.microsoft.com/office/drawing/2014/main" id="{452175AE-D2A9-84A8-0AC8-AFEFF4AF3306}"/>
                </a:ext>
              </a:extLst>
            </p:cNvPr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4932681" y="1951410"/>
              <a:ext cx="1805304" cy="893889"/>
            </a:xfrm>
            <a:prstGeom prst="rect">
              <a:avLst/>
            </a:prstGeom>
          </p:spPr>
        </p:pic>
      </p:grpSp>
    </p:spTree>
  </p:cSld>
  <p:clrMapOvr>
    <a:masterClrMapping/>
  </p:clrMapOvr>
</p:sld>
</file>

<file path=ppt/slides/slide2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94485" y="115823"/>
            <a:ext cx="6669405" cy="8926195"/>
            <a:chOff x="94485" y="115823"/>
            <a:chExt cx="6669405" cy="8926195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204216" y="8651747"/>
              <a:ext cx="6518148" cy="158496"/>
            </a:xfrm>
            <a:prstGeom prst="rect">
              <a:avLst/>
            </a:prstGeom>
          </p:spPr>
        </p:pic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96012" y="115823"/>
              <a:ext cx="6665976" cy="1452372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42849" y="142875"/>
              <a:ext cx="6572275" cy="1358646"/>
            </a:xfrm>
            <a:prstGeom prst="rect">
              <a:avLst/>
            </a:prstGeom>
          </p:spPr>
        </p:pic>
        <p:sp>
          <p:nvSpPr>
            <p:cNvPr id="6" name="object 6"/>
            <p:cNvSpPr/>
            <p:nvPr/>
          </p:nvSpPr>
          <p:spPr>
            <a:xfrm>
              <a:off x="142849" y="142875"/>
              <a:ext cx="6572884" cy="1358900"/>
            </a:xfrm>
            <a:custGeom>
              <a:avLst/>
              <a:gdLst/>
              <a:ahLst/>
              <a:cxnLst/>
              <a:rect l="l" t="t" r="r" b="b"/>
              <a:pathLst>
                <a:path w="6572884" h="1358900">
                  <a:moveTo>
                    <a:pt x="0" y="226441"/>
                  </a:moveTo>
                  <a:lnTo>
                    <a:pt x="4600" y="180795"/>
                  </a:lnTo>
                  <a:lnTo>
                    <a:pt x="17795" y="138285"/>
                  </a:lnTo>
                  <a:lnTo>
                    <a:pt x="38673" y="99820"/>
                  </a:lnTo>
                  <a:lnTo>
                    <a:pt x="66324" y="66309"/>
                  </a:lnTo>
                  <a:lnTo>
                    <a:pt x="99837" y="38663"/>
                  </a:lnTo>
                  <a:lnTo>
                    <a:pt x="138301" y="17789"/>
                  </a:lnTo>
                  <a:lnTo>
                    <a:pt x="180806" y="4599"/>
                  </a:lnTo>
                  <a:lnTo>
                    <a:pt x="226440" y="0"/>
                  </a:lnTo>
                  <a:lnTo>
                    <a:pt x="6345834" y="0"/>
                  </a:lnTo>
                  <a:lnTo>
                    <a:pt x="6391480" y="4599"/>
                  </a:lnTo>
                  <a:lnTo>
                    <a:pt x="6433990" y="17789"/>
                  </a:lnTo>
                  <a:lnTo>
                    <a:pt x="6472455" y="38663"/>
                  </a:lnTo>
                  <a:lnTo>
                    <a:pt x="6505965" y="66309"/>
                  </a:lnTo>
                  <a:lnTo>
                    <a:pt x="6533612" y="99820"/>
                  </a:lnTo>
                  <a:lnTo>
                    <a:pt x="6554485" y="138285"/>
                  </a:lnTo>
                  <a:lnTo>
                    <a:pt x="6567676" y="180795"/>
                  </a:lnTo>
                  <a:lnTo>
                    <a:pt x="6572275" y="226441"/>
                  </a:lnTo>
                  <a:lnTo>
                    <a:pt x="6572275" y="1132204"/>
                  </a:lnTo>
                  <a:lnTo>
                    <a:pt x="6567676" y="1177850"/>
                  </a:lnTo>
                  <a:lnTo>
                    <a:pt x="6554485" y="1220360"/>
                  </a:lnTo>
                  <a:lnTo>
                    <a:pt x="6533612" y="1258825"/>
                  </a:lnTo>
                  <a:lnTo>
                    <a:pt x="6505965" y="1292336"/>
                  </a:lnTo>
                  <a:lnTo>
                    <a:pt x="6472455" y="1319982"/>
                  </a:lnTo>
                  <a:lnTo>
                    <a:pt x="6433990" y="1340856"/>
                  </a:lnTo>
                  <a:lnTo>
                    <a:pt x="6391480" y="1354046"/>
                  </a:lnTo>
                  <a:lnTo>
                    <a:pt x="6345834" y="1358646"/>
                  </a:lnTo>
                  <a:lnTo>
                    <a:pt x="226440" y="1358646"/>
                  </a:lnTo>
                  <a:lnTo>
                    <a:pt x="180806" y="1354046"/>
                  </a:lnTo>
                  <a:lnTo>
                    <a:pt x="138301" y="1340856"/>
                  </a:lnTo>
                  <a:lnTo>
                    <a:pt x="99837" y="1319982"/>
                  </a:lnTo>
                  <a:lnTo>
                    <a:pt x="66324" y="1292336"/>
                  </a:lnTo>
                  <a:lnTo>
                    <a:pt x="38673" y="1258825"/>
                  </a:lnTo>
                  <a:lnTo>
                    <a:pt x="17795" y="1220360"/>
                  </a:lnTo>
                  <a:lnTo>
                    <a:pt x="4600" y="1177850"/>
                  </a:lnTo>
                  <a:lnTo>
                    <a:pt x="0" y="1132204"/>
                  </a:lnTo>
                  <a:lnTo>
                    <a:pt x="0" y="226441"/>
                  </a:lnTo>
                  <a:close/>
                </a:path>
              </a:pathLst>
            </a:custGeom>
            <a:ln w="9525">
              <a:solidFill>
                <a:srgbClr val="55CE7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" name="object 7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2500248" y="305930"/>
              <a:ext cx="1714500" cy="733945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2738628" y="1024127"/>
              <a:ext cx="1897379" cy="371855"/>
            </a:xfrm>
            <a:prstGeom prst="rect">
              <a:avLst/>
            </a:prstGeom>
          </p:spPr>
        </p:pic>
        <p:pic>
          <p:nvPicPr>
            <p:cNvPr id="9" name="object 9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4401312" y="1024127"/>
              <a:ext cx="1577339" cy="371855"/>
            </a:xfrm>
            <a:prstGeom prst="rect">
              <a:avLst/>
            </a:prstGeom>
          </p:spPr>
        </p:pic>
        <p:pic>
          <p:nvPicPr>
            <p:cNvPr id="10" name="object 10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3169920" y="1207007"/>
              <a:ext cx="1546859" cy="371855"/>
            </a:xfrm>
            <a:prstGeom prst="rect">
              <a:avLst/>
            </a:prstGeom>
          </p:spPr>
        </p:pic>
        <p:pic>
          <p:nvPicPr>
            <p:cNvPr id="11" name="object 11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4482083" y="1207007"/>
              <a:ext cx="284988" cy="371855"/>
            </a:xfrm>
            <a:prstGeom prst="rect">
              <a:avLst/>
            </a:prstGeom>
          </p:spPr>
        </p:pic>
        <p:pic>
          <p:nvPicPr>
            <p:cNvPr id="12" name="object 12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4571999" y="1207007"/>
              <a:ext cx="1013460" cy="371855"/>
            </a:xfrm>
            <a:prstGeom prst="rect">
              <a:avLst/>
            </a:prstGeom>
          </p:spPr>
        </p:pic>
        <p:pic>
          <p:nvPicPr>
            <p:cNvPr id="13" name="object 13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324612" y="234695"/>
              <a:ext cx="1719072" cy="1341120"/>
            </a:xfrm>
            <a:prstGeom prst="rect">
              <a:avLst/>
            </a:prstGeom>
          </p:spPr>
        </p:pic>
        <p:pic>
          <p:nvPicPr>
            <p:cNvPr id="14" name="object 14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5606795" y="8193022"/>
              <a:ext cx="1092707" cy="848868"/>
            </a:xfrm>
            <a:prstGeom prst="rect">
              <a:avLst/>
            </a:prstGeom>
          </p:spPr>
        </p:pic>
        <p:pic>
          <p:nvPicPr>
            <p:cNvPr id="15" name="object 15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109728" y="8193022"/>
              <a:ext cx="1092708" cy="848868"/>
            </a:xfrm>
            <a:prstGeom prst="rect">
              <a:avLst/>
            </a:prstGeom>
          </p:spPr>
        </p:pic>
      </p:grpSp>
      <p:sp>
        <p:nvSpPr>
          <p:cNvPr id="16" name="object 16"/>
          <p:cNvSpPr txBox="1"/>
          <p:nvPr/>
        </p:nvSpPr>
        <p:spPr>
          <a:xfrm>
            <a:off x="221691" y="1068451"/>
            <a:ext cx="6344920" cy="599394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063875" marR="699770" indent="-431800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Arial"/>
                <a:cs typeface="Arial"/>
              </a:rPr>
              <a:t>6ta.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Edición</a:t>
            </a:r>
            <a:r>
              <a:rPr sz="1200" b="1" spc="-10" dirty="0">
                <a:latin typeface="Arial"/>
                <a:cs typeface="Arial"/>
              </a:rPr>
              <a:t> Volumen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I</a:t>
            </a:r>
            <a:r>
              <a:rPr sz="1200" b="1" spc="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Enero</a:t>
            </a:r>
            <a:r>
              <a:rPr sz="1200" b="1" spc="-3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a</a:t>
            </a:r>
            <a:r>
              <a:rPr sz="1200" b="1" spc="-2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Julio</a:t>
            </a:r>
            <a:r>
              <a:rPr sz="1200" b="1" spc="-5" dirty="0">
                <a:latin typeface="Arial"/>
                <a:cs typeface="Arial"/>
              </a:rPr>
              <a:t> </a:t>
            </a:r>
            <a:r>
              <a:rPr sz="1200" b="1" spc="-20" dirty="0">
                <a:latin typeface="Arial"/>
                <a:cs typeface="Arial"/>
              </a:rPr>
              <a:t>2021 </a:t>
            </a:r>
            <a:r>
              <a:rPr sz="1200" b="1" dirty="0">
                <a:latin typeface="Arial"/>
                <a:cs typeface="Arial"/>
              </a:rPr>
              <a:t>Revista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Semestral-</a:t>
            </a:r>
            <a:r>
              <a:rPr sz="1200" b="1" spc="-40" dirty="0">
                <a:latin typeface="Arial"/>
                <a:cs typeface="Arial"/>
              </a:rPr>
              <a:t> </a:t>
            </a:r>
            <a:r>
              <a:rPr sz="1200" b="1" spc="-10" dirty="0">
                <a:latin typeface="Arial"/>
                <a:cs typeface="Arial"/>
              </a:rPr>
              <a:t>Venezuela</a:t>
            </a:r>
            <a:endParaRPr sz="1200" dirty="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760"/>
              </a:spcBef>
            </a:pPr>
            <a:endParaRPr sz="1200" dirty="0">
              <a:latin typeface="Arial"/>
              <a:cs typeface="Arial"/>
            </a:endParaRPr>
          </a:p>
          <a:p>
            <a:pPr algn="ctr">
              <a:lnSpc>
                <a:spcPct val="100000"/>
              </a:lnSpc>
            </a:pPr>
            <a:r>
              <a:rPr sz="1200" b="1" dirty="0">
                <a:latin typeface="Times New Roman"/>
                <a:cs typeface="Times New Roman"/>
              </a:rPr>
              <a:t>CONCLUYENDO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SIN</a:t>
            </a:r>
            <a:r>
              <a:rPr sz="1200" b="1" spc="-40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CONCLUIR</a:t>
            </a:r>
            <a:endParaRPr sz="1200" dirty="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45"/>
              </a:spcBef>
            </a:pPr>
            <a:endParaRPr sz="1200" dirty="0">
              <a:latin typeface="Times New Roman"/>
              <a:cs typeface="Times New Roman"/>
            </a:endParaRPr>
          </a:p>
          <a:p>
            <a:pPr marL="375285" marR="5080" indent="-36322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enseñanza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evaluación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competencias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están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muy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relacionada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demanda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sociedad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conocimiento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aprendizaje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continuo,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hay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tener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presente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nuestra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sociedad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exige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serie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destrezas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competencias</a:t>
            </a:r>
            <a:r>
              <a:rPr sz="1200" spc="3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nuestro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desarrollo</a:t>
            </a:r>
            <a:r>
              <a:rPr sz="1200" spc="3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tanto</a:t>
            </a:r>
            <a:r>
              <a:rPr sz="1200" spc="3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personal,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social</a:t>
            </a:r>
            <a:r>
              <a:rPr sz="1200" spc="310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como </a:t>
            </a:r>
            <a:r>
              <a:rPr sz="1200" spc="-10" dirty="0">
                <a:latin typeface="Times New Roman"/>
                <a:cs typeface="Times New Roman"/>
              </a:rPr>
              <a:t>profesional.</a:t>
            </a:r>
            <a:endParaRPr sz="1200" dirty="0">
              <a:latin typeface="Times New Roman"/>
              <a:cs typeface="Times New Roman"/>
            </a:endParaRPr>
          </a:p>
          <a:p>
            <a:pPr marL="375285" marR="5080" indent="-363220" algn="just">
              <a:lnSpc>
                <a:spcPct val="100000"/>
              </a:lnSpc>
              <a:spcBef>
                <a:spcPts val="5"/>
              </a:spcBef>
            </a:pP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este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orden,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evaluación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aprendizajes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basado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 err="1">
                <a:latin typeface="Times New Roman"/>
                <a:cs typeface="Times New Roman"/>
              </a:rPr>
              <a:t>en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lang="es-ES" sz="1200" dirty="0">
                <a:latin typeface="Times New Roman"/>
                <a:cs typeface="Times New Roman"/>
              </a:rPr>
              <a:t>competencias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elemento</a:t>
            </a:r>
            <a:r>
              <a:rPr sz="1200" spc="3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eje </a:t>
            </a:r>
            <a:r>
              <a:rPr sz="1200" dirty="0">
                <a:latin typeface="Times New Roman"/>
                <a:cs typeface="Times New Roman"/>
              </a:rPr>
              <a:t>fundamental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educación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universitaria,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pues,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permite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interrelacionar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objetivos,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contenidos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han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seleccionado,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organizado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planificado,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resultados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aprendizaje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esperados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acordes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perfil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profesional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estrategias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evaluación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manera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integrada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procesos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 </a:t>
            </a:r>
            <a:r>
              <a:rPr sz="1200" dirty="0">
                <a:latin typeface="Times New Roman"/>
                <a:cs typeface="Times New Roman"/>
              </a:rPr>
              <a:t>aprendizaje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enseñanza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desde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visión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global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interrelacionada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diferentes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elementos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currículo.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ello,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orientación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estrategias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docentes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evaluativas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deben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reflejar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un </a:t>
            </a:r>
            <a:r>
              <a:rPr sz="1200" dirty="0">
                <a:latin typeface="Times New Roman"/>
                <a:cs typeface="Times New Roman"/>
              </a:rPr>
              <a:t>enfoque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interdisciplinar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promover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desarrollo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competencias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transferibles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impulsen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el </a:t>
            </a:r>
            <a:r>
              <a:rPr sz="1200" dirty="0">
                <a:latin typeface="Times New Roman"/>
                <a:cs typeface="Times New Roman"/>
              </a:rPr>
              <a:t>aprendizaje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autónomo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estudiantado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movilidad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y,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les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permitan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aplicarlos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diferentes </a:t>
            </a:r>
            <a:r>
              <a:rPr sz="1200" dirty="0">
                <a:latin typeface="Times New Roman"/>
                <a:cs typeface="Times New Roman"/>
              </a:rPr>
              <a:t>escenarios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entornos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vida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académica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social.</a:t>
            </a:r>
            <a:endParaRPr sz="1200" dirty="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00" dirty="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20"/>
              </a:spcBef>
            </a:pPr>
            <a:endParaRPr sz="1200" dirty="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</a:pPr>
            <a:r>
              <a:rPr sz="1200" b="1" dirty="0">
                <a:latin typeface="Times New Roman"/>
                <a:cs typeface="Times New Roman"/>
              </a:rPr>
              <a:t>A</a:t>
            </a:r>
            <a:r>
              <a:rPr sz="1200" b="1" spc="-6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MANERA</a:t>
            </a:r>
            <a:r>
              <a:rPr sz="1200" b="1" spc="-5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 </a:t>
            </a:r>
            <a:r>
              <a:rPr sz="1200" b="1" spc="-10" dirty="0">
                <a:latin typeface="Times New Roman"/>
                <a:cs typeface="Times New Roman"/>
              </a:rPr>
              <a:t>REFLEXIÓN</a:t>
            </a:r>
            <a:endParaRPr sz="1200" dirty="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60"/>
              </a:spcBef>
            </a:pPr>
            <a:endParaRPr sz="1200" dirty="0">
              <a:latin typeface="Times New Roman"/>
              <a:cs typeface="Times New Roman"/>
            </a:endParaRPr>
          </a:p>
          <a:p>
            <a:pPr marL="375285" marR="5080" indent="-36322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universidad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debe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apostar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utilización</a:t>
            </a:r>
            <a:r>
              <a:rPr sz="1200" spc="3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estrategias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favorezcan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adecuación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actualización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necesidades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intereses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distintos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agentes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implicados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(estudiantes, </a:t>
            </a:r>
            <a:r>
              <a:rPr sz="1200" dirty="0">
                <a:latin typeface="Times New Roman"/>
                <a:cs typeface="Times New Roman"/>
              </a:rPr>
              <a:t>docentes,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sociedad,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mercado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laboral)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tendiendo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puentes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redes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hacia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trabajo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estándares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mundo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académico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profesional.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Debe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comprometer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involucrar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estudiante(a)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una </a:t>
            </a:r>
            <a:r>
              <a:rPr sz="1200" dirty="0">
                <a:latin typeface="Times New Roman"/>
                <a:cs typeface="Times New Roman"/>
              </a:rPr>
              <a:t>educación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activa,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ofreciéndole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entornos,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oportunidades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recursos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mejoren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aprendizaje. </a:t>
            </a:r>
            <a:r>
              <a:rPr sz="1200" dirty="0">
                <a:latin typeface="Times New Roman"/>
                <a:cs typeface="Times New Roman"/>
              </a:rPr>
              <a:t>Esto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implica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evidentemente,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universidad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debe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promover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formación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docentes </a:t>
            </a:r>
            <a:r>
              <a:rPr sz="1200" dirty="0">
                <a:latin typeface="Times New Roman"/>
                <a:cs typeface="Times New Roman"/>
              </a:rPr>
              <a:t>universitarios</a:t>
            </a:r>
            <a:r>
              <a:rPr sz="1200" spc="4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43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4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evaluación</a:t>
            </a:r>
            <a:r>
              <a:rPr sz="1200" spc="4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basada</a:t>
            </a:r>
            <a:r>
              <a:rPr sz="1200" spc="43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4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competencias,</a:t>
            </a:r>
            <a:r>
              <a:rPr sz="1200" spc="4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4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partir</a:t>
            </a:r>
            <a:r>
              <a:rPr sz="1200" spc="43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43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modelos</a:t>
            </a:r>
            <a:r>
              <a:rPr sz="1200" spc="434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educativos </a:t>
            </a:r>
            <a:r>
              <a:rPr sz="1200" dirty="0">
                <a:latin typeface="Times New Roman"/>
                <a:cs typeface="Times New Roman"/>
              </a:rPr>
              <a:t>humanistas,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dialógicos,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flexibles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permanentes,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dentro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marco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organizativo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conceptual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responda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expectativas cambiantes de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sociedad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compleja.</a:t>
            </a:r>
            <a:endParaRPr sz="1200" dirty="0">
              <a:latin typeface="Times New Roman"/>
              <a:cs typeface="Times New Roman"/>
            </a:endParaRPr>
          </a:p>
        </p:txBody>
      </p:sp>
      <p:pic>
        <p:nvPicPr>
          <p:cNvPr id="17" name="object 17"/>
          <p:cNvPicPr/>
          <p:nvPr/>
        </p:nvPicPr>
        <p:blipFill>
          <a:blip r:embed="rId13" cstate="print"/>
          <a:stretch>
            <a:fillRect/>
          </a:stretch>
        </p:blipFill>
        <p:spPr>
          <a:xfrm>
            <a:off x="4725161" y="164274"/>
            <a:ext cx="1805305" cy="893889"/>
          </a:xfrm>
          <a:prstGeom prst="rect">
            <a:avLst/>
          </a:prstGeom>
        </p:spPr>
      </p:pic>
      <p:sp>
        <p:nvSpPr>
          <p:cNvPr id="18" name="object 18"/>
          <p:cNvSpPr txBox="1"/>
          <p:nvPr/>
        </p:nvSpPr>
        <p:spPr>
          <a:xfrm>
            <a:off x="1440307" y="8256658"/>
            <a:ext cx="4041775" cy="6921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 marL="12065" marR="5080" algn="ctr">
              <a:lnSpc>
                <a:spcPts val="1440"/>
              </a:lnSpc>
              <a:spcBef>
                <a:spcPts val="15"/>
              </a:spcBef>
            </a:pPr>
            <a:r>
              <a:rPr sz="1200" b="1" dirty="0">
                <a:latin typeface="Times New Roman"/>
                <a:cs typeface="Times New Roman"/>
              </a:rPr>
              <a:t>Evaluación</a:t>
            </a:r>
            <a:r>
              <a:rPr sz="1200" b="1" spc="-4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los</a:t>
            </a:r>
            <a:r>
              <a:rPr sz="1200" b="1" spc="-7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Aprendizajes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Basado</a:t>
            </a:r>
            <a:r>
              <a:rPr sz="1200" b="1" spc="-3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en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Competencias en</a:t>
            </a:r>
            <a:r>
              <a:rPr sz="1200" b="1" spc="-25" dirty="0">
                <a:latin typeface="Times New Roman"/>
                <a:cs typeface="Times New Roman"/>
              </a:rPr>
              <a:t> el </a:t>
            </a:r>
            <a:r>
              <a:rPr sz="1200" b="1" dirty="0">
                <a:latin typeface="Times New Roman"/>
                <a:cs typeface="Times New Roman"/>
              </a:rPr>
              <a:t>Ámbito</a:t>
            </a:r>
            <a:r>
              <a:rPr sz="1200" b="1" spc="-1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la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Educación</a:t>
            </a:r>
            <a:endParaRPr sz="1200">
              <a:latin typeface="Times New Roman"/>
              <a:cs typeface="Times New Roman"/>
            </a:endParaRPr>
          </a:p>
          <a:p>
            <a:pPr marL="4445" algn="ctr">
              <a:lnSpc>
                <a:spcPct val="100000"/>
              </a:lnSpc>
              <a:spcBef>
                <a:spcPts val="990"/>
              </a:spcBef>
            </a:pPr>
            <a:r>
              <a:rPr sz="1200" b="1" dirty="0">
                <a:latin typeface="Times New Roman"/>
                <a:cs typeface="Times New Roman"/>
              </a:rPr>
              <a:t>MSc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César</a:t>
            </a:r>
            <a:r>
              <a:rPr sz="1200" b="1" spc="-45" dirty="0">
                <a:latin typeface="Times New Roman"/>
                <a:cs typeface="Times New Roman"/>
              </a:rPr>
              <a:t> </a:t>
            </a:r>
            <a:r>
              <a:rPr sz="1200" b="1" spc="-20" dirty="0">
                <a:latin typeface="Times New Roman"/>
                <a:cs typeface="Times New Roman"/>
              </a:rPr>
              <a:t>Pérez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9" name="object 19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46363" rIns="0" bIns="0" rtlCol="0">
            <a:spAutoFit/>
          </a:bodyPr>
          <a:lstStyle/>
          <a:p>
            <a:pPr marL="189230">
              <a:lnSpc>
                <a:spcPts val="1410"/>
              </a:lnSpc>
            </a:pPr>
            <a:fld id="{81D60167-4931-47E6-BA6A-407CBD079E47}" type="slidenum">
              <a:rPr spc="-25" dirty="0"/>
              <a:t>210</a:t>
            </a:fld>
            <a:endParaRPr spc="-25" dirty="0"/>
          </a:p>
        </p:txBody>
      </p:sp>
      <p:grpSp>
        <p:nvGrpSpPr>
          <p:cNvPr id="20" name="Grupo 19">
            <a:extLst>
              <a:ext uri="{FF2B5EF4-FFF2-40B4-BE49-F238E27FC236}">
                <a16:creationId xmlns:a16="http://schemas.microsoft.com/office/drawing/2014/main" id="{A9FCBAEE-174D-234A-28C3-E9FB89723E10}"/>
              </a:ext>
            </a:extLst>
          </p:cNvPr>
          <p:cNvGrpSpPr/>
          <p:nvPr/>
        </p:nvGrpSpPr>
        <p:grpSpPr>
          <a:xfrm>
            <a:off x="117348" y="98932"/>
            <a:ext cx="6665976" cy="1452626"/>
            <a:chOff x="470065" y="1951410"/>
            <a:chExt cx="6665976" cy="1452626"/>
          </a:xfrm>
        </p:grpSpPr>
        <p:grpSp>
          <p:nvGrpSpPr>
            <p:cNvPr id="21" name="object 12">
              <a:extLst>
                <a:ext uri="{FF2B5EF4-FFF2-40B4-BE49-F238E27FC236}">
                  <a16:creationId xmlns:a16="http://schemas.microsoft.com/office/drawing/2014/main" id="{4551177E-0852-C013-E6CB-8C391C8ED01E}"/>
                </a:ext>
              </a:extLst>
            </p:cNvPr>
            <p:cNvGrpSpPr/>
            <p:nvPr/>
          </p:nvGrpSpPr>
          <p:grpSpPr>
            <a:xfrm>
              <a:off x="470065" y="1951664"/>
              <a:ext cx="6665976" cy="1452372"/>
              <a:chOff x="96011" y="115823"/>
              <a:chExt cx="6665976" cy="1452372"/>
            </a:xfrm>
          </p:grpSpPr>
          <p:pic>
            <p:nvPicPr>
              <p:cNvPr id="25" name="object 13">
                <a:extLst>
                  <a:ext uri="{FF2B5EF4-FFF2-40B4-BE49-F238E27FC236}">
                    <a16:creationId xmlns:a16="http://schemas.microsoft.com/office/drawing/2014/main" id="{9BFA0FF3-FBD4-44A2-F8E1-F3945A1D8184}"/>
                  </a:ext>
                </a:extLst>
              </p:cNvPr>
              <p:cNvPicPr/>
              <p:nvPr/>
            </p:nvPicPr>
            <p:blipFill>
              <a:blip r:embed="rId3" cstate="print"/>
              <a:stretch>
                <a:fillRect/>
              </a:stretch>
            </p:blipFill>
            <p:spPr>
              <a:xfrm>
                <a:off x="96011" y="115823"/>
                <a:ext cx="6665976" cy="1452372"/>
              </a:xfrm>
              <a:prstGeom prst="rect">
                <a:avLst/>
              </a:prstGeom>
            </p:spPr>
          </p:pic>
          <p:pic>
            <p:nvPicPr>
              <p:cNvPr id="26" name="object 14">
                <a:extLst>
                  <a:ext uri="{FF2B5EF4-FFF2-40B4-BE49-F238E27FC236}">
                    <a16:creationId xmlns:a16="http://schemas.microsoft.com/office/drawing/2014/main" id="{41AB8AEF-B61B-62A5-7EF1-F930E73C9B8C}"/>
                  </a:ext>
                </a:extLst>
              </p:cNvPr>
              <p:cNvPicPr/>
              <p:nvPr/>
            </p:nvPicPr>
            <p:blipFill>
              <a:blip r:embed="rId4" cstate="print"/>
              <a:stretch>
                <a:fillRect/>
              </a:stretch>
            </p:blipFill>
            <p:spPr>
              <a:xfrm>
                <a:off x="142849" y="142875"/>
                <a:ext cx="6572275" cy="1358646"/>
              </a:xfrm>
              <a:prstGeom prst="rect">
                <a:avLst/>
              </a:prstGeom>
            </p:spPr>
          </p:pic>
          <p:sp>
            <p:nvSpPr>
              <p:cNvPr id="27" name="object 15">
                <a:extLst>
                  <a:ext uri="{FF2B5EF4-FFF2-40B4-BE49-F238E27FC236}">
                    <a16:creationId xmlns:a16="http://schemas.microsoft.com/office/drawing/2014/main" id="{6D9B1389-9F32-5BD2-AC24-34845B8CF87A}"/>
                  </a:ext>
                </a:extLst>
              </p:cNvPr>
              <p:cNvSpPr/>
              <p:nvPr/>
            </p:nvSpPr>
            <p:spPr>
              <a:xfrm>
                <a:off x="142849" y="142875"/>
                <a:ext cx="6572884" cy="1358900"/>
              </a:xfrm>
              <a:custGeom>
                <a:avLst/>
                <a:gdLst/>
                <a:ahLst/>
                <a:cxnLst/>
                <a:rect l="l" t="t" r="r" b="b"/>
                <a:pathLst>
                  <a:path w="6572884" h="1358900">
                    <a:moveTo>
                      <a:pt x="0" y="226441"/>
                    </a:moveTo>
                    <a:lnTo>
                      <a:pt x="4600" y="180795"/>
                    </a:lnTo>
                    <a:lnTo>
                      <a:pt x="17795" y="138285"/>
                    </a:lnTo>
                    <a:lnTo>
                      <a:pt x="38673" y="99820"/>
                    </a:lnTo>
                    <a:lnTo>
                      <a:pt x="66324" y="66309"/>
                    </a:lnTo>
                    <a:lnTo>
                      <a:pt x="99837" y="38663"/>
                    </a:lnTo>
                    <a:lnTo>
                      <a:pt x="138301" y="17789"/>
                    </a:lnTo>
                    <a:lnTo>
                      <a:pt x="180806" y="4599"/>
                    </a:lnTo>
                    <a:lnTo>
                      <a:pt x="226440" y="0"/>
                    </a:lnTo>
                    <a:lnTo>
                      <a:pt x="6345834" y="0"/>
                    </a:lnTo>
                    <a:lnTo>
                      <a:pt x="6391480" y="4599"/>
                    </a:lnTo>
                    <a:lnTo>
                      <a:pt x="6433990" y="17789"/>
                    </a:lnTo>
                    <a:lnTo>
                      <a:pt x="6472455" y="38663"/>
                    </a:lnTo>
                    <a:lnTo>
                      <a:pt x="6505965" y="66309"/>
                    </a:lnTo>
                    <a:lnTo>
                      <a:pt x="6533612" y="99820"/>
                    </a:lnTo>
                    <a:lnTo>
                      <a:pt x="6554485" y="138285"/>
                    </a:lnTo>
                    <a:lnTo>
                      <a:pt x="6567676" y="180795"/>
                    </a:lnTo>
                    <a:lnTo>
                      <a:pt x="6572275" y="226441"/>
                    </a:lnTo>
                    <a:lnTo>
                      <a:pt x="6572275" y="1132204"/>
                    </a:lnTo>
                    <a:lnTo>
                      <a:pt x="6567676" y="1177850"/>
                    </a:lnTo>
                    <a:lnTo>
                      <a:pt x="6554485" y="1220360"/>
                    </a:lnTo>
                    <a:lnTo>
                      <a:pt x="6533612" y="1258825"/>
                    </a:lnTo>
                    <a:lnTo>
                      <a:pt x="6505965" y="1292336"/>
                    </a:lnTo>
                    <a:lnTo>
                      <a:pt x="6472455" y="1319982"/>
                    </a:lnTo>
                    <a:lnTo>
                      <a:pt x="6433990" y="1340856"/>
                    </a:lnTo>
                    <a:lnTo>
                      <a:pt x="6391480" y="1354046"/>
                    </a:lnTo>
                    <a:lnTo>
                      <a:pt x="6345834" y="1358646"/>
                    </a:lnTo>
                    <a:lnTo>
                      <a:pt x="226440" y="1358646"/>
                    </a:lnTo>
                    <a:lnTo>
                      <a:pt x="180806" y="1354046"/>
                    </a:lnTo>
                    <a:lnTo>
                      <a:pt x="138301" y="1340856"/>
                    </a:lnTo>
                    <a:lnTo>
                      <a:pt x="99837" y="1319982"/>
                    </a:lnTo>
                    <a:lnTo>
                      <a:pt x="66324" y="1292336"/>
                    </a:lnTo>
                    <a:lnTo>
                      <a:pt x="38673" y="1258825"/>
                    </a:lnTo>
                    <a:lnTo>
                      <a:pt x="17795" y="1220360"/>
                    </a:lnTo>
                    <a:lnTo>
                      <a:pt x="4600" y="1177850"/>
                    </a:lnTo>
                    <a:lnTo>
                      <a:pt x="0" y="1132204"/>
                    </a:lnTo>
                    <a:lnTo>
                      <a:pt x="0" y="226441"/>
                    </a:lnTo>
                    <a:close/>
                  </a:path>
                </a:pathLst>
              </a:custGeom>
              <a:ln w="9525">
                <a:solidFill>
                  <a:srgbClr val="55CE74"/>
                </a:solidFill>
              </a:ln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pic>
            <p:nvPicPr>
              <p:cNvPr id="28" name="object 16">
                <a:extLst>
                  <a:ext uri="{FF2B5EF4-FFF2-40B4-BE49-F238E27FC236}">
                    <a16:creationId xmlns:a16="http://schemas.microsoft.com/office/drawing/2014/main" id="{227100D0-9BA4-4109-13C5-F472C71617CA}"/>
                  </a:ext>
                </a:extLst>
              </p:cNvPr>
              <p:cNvPicPr/>
              <p:nvPr/>
            </p:nvPicPr>
            <p:blipFill>
              <a:blip r:embed="rId5" cstate="print"/>
              <a:stretch>
                <a:fillRect/>
              </a:stretch>
            </p:blipFill>
            <p:spPr>
              <a:xfrm>
                <a:off x="2500248" y="305930"/>
                <a:ext cx="1714500" cy="733945"/>
              </a:xfrm>
              <a:prstGeom prst="rect">
                <a:avLst/>
              </a:prstGeom>
            </p:spPr>
          </p:pic>
        </p:grpSp>
        <p:sp>
          <p:nvSpPr>
            <p:cNvPr id="22" name="object 16">
              <a:extLst>
                <a:ext uri="{FF2B5EF4-FFF2-40B4-BE49-F238E27FC236}">
                  <a16:creationId xmlns:a16="http://schemas.microsoft.com/office/drawing/2014/main" id="{EC542090-AC4A-7438-A7CD-459FEA9947FF}"/>
                </a:ext>
              </a:extLst>
            </p:cNvPr>
            <p:cNvSpPr txBox="1"/>
            <p:nvPr/>
          </p:nvSpPr>
          <p:spPr>
            <a:xfrm>
              <a:off x="2775727" y="2875716"/>
              <a:ext cx="3332858" cy="391795"/>
            </a:xfrm>
            <a:prstGeom prst="rect">
              <a:avLst/>
            </a:prstGeom>
            <a:noFill/>
          </p:spPr>
          <p:txBody>
            <a:bodyPr vert="horz" wrap="square" lIns="0" tIns="12700" rIns="0" bIns="0" rtlCol="0">
              <a:spAutoFit/>
            </a:bodyPr>
            <a:lstStyle/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Volumen 4,  Número 1  Enero a Julio 2021</a:t>
              </a:r>
            </a:p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Revista Semestral. Venezuela</a:t>
              </a:r>
              <a:endParaRPr sz="1200" dirty="0">
                <a:latin typeface="Arial"/>
                <a:cs typeface="Arial"/>
              </a:endParaRPr>
            </a:p>
          </p:txBody>
        </p:sp>
        <p:pic>
          <p:nvPicPr>
            <p:cNvPr id="23" name="object 25">
              <a:extLst>
                <a:ext uri="{FF2B5EF4-FFF2-40B4-BE49-F238E27FC236}">
                  <a16:creationId xmlns:a16="http://schemas.microsoft.com/office/drawing/2014/main" id="{8C876B34-245A-D661-238C-C55033650C28}"/>
                </a:ext>
              </a:extLst>
            </p:cNvPr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470065" y="2027896"/>
              <a:ext cx="2305662" cy="1053903"/>
            </a:xfrm>
            <a:prstGeom prst="rect">
              <a:avLst/>
            </a:prstGeom>
          </p:spPr>
        </p:pic>
        <p:pic>
          <p:nvPicPr>
            <p:cNvPr id="24" name="object 31">
              <a:extLst>
                <a:ext uri="{FF2B5EF4-FFF2-40B4-BE49-F238E27FC236}">
                  <a16:creationId xmlns:a16="http://schemas.microsoft.com/office/drawing/2014/main" id="{D293D66E-20C1-7545-2CED-54B89C4FC921}"/>
                </a:ext>
              </a:extLst>
            </p:cNvPr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4932681" y="1951410"/>
              <a:ext cx="1805304" cy="893889"/>
            </a:xfrm>
            <a:prstGeom prst="rect">
              <a:avLst/>
            </a:prstGeom>
          </p:spPr>
        </p:pic>
      </p:grpSp>
    </p:spTree>
  </p:cSld>
  <p:clrMapOvr>
    <a:masterClrMapping/>
  </p:clrMapOvr>
</p:sld>
</file>

<file path=ppt/slides/slide2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94485" y="115823"/>
            <a:ext cx="6669405" cy="8926195"/>
            <a:chOff x="94485" y="115823"/>
            <a:chExt cx="6669405" cy="8926195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204216" y="8651747"/>
              <a:ext cx="6518148" cy="158496"/>
            </a:xfrm>
            <a:prstGeom prst="rect">
              <a:avLst/>
            </a:prstGeom>
          </p:spPr>
        </p:pic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96012" y="115823"/>
              <a:ext cx="6665976" cy="1452372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42849" y="142875"/>
              <a:ext cx="6572275" cy="1358646"/>
            </a:xfrm>
            <a:prstGeom prst="rect">
              <a:avLst/>
            </a:prstGeom>
          </p:spPr>
        </p:pic>
        <p:sp>
          <p:nvSpPr>
            <p:cNvPr id="6" name="object 6"/>
            <p:cNvSpPr/>
            <p:nvPr/>
          </p:nvSpPr>
          <p:spPr>
            <a:xfrm>
              <a:off x="142849" y="142875"/>
              <a:ext cx="6572884" cy="1358900"/>
            </a:xfrm>
            <a:custGeom>
              <a:avLst/>
              <a:gdLst/>
              <a:ahLst/>
              <a:cxnLst/>
              <a:rect l="l" t="t" r="r" b="b"/>
              <a:pathLst>
                <a:path w="6572884" h="1358900">
                  <a:moveTo>
                    <a:pt x="0" y="226441"/>
                  </a:moveTo>
                  <a:lnTo>
                    <a:pt x="4600" y="180795"/>
                  </a:lnTo>
                  <a:lnTo>
                    <a:pt x="17795" y="138285"/>
                  </a:lnTo>
                  <a:lnTo>
                    <a:pt x="38673" y="99820"/>
                  </a:lnTo>
                  <a:lnTo>
                    <a:pt x="66324" y="66309"/>
                  </a:lnTo>
                  <a:lnTo>
                    <a:pt x="99837" y="38663"/>
                  </a:lnTo>
                  <a:lnTo>
                    <a:pt x="138301" y="17789"/>
                  </a:lnTo>
                  <a:lnTo>
                    <a:pt x="180806" y="4599"/>
                  </a:lnTo>
                  <a:lnTo>
                    <a:pt x="226440" y="0"/>
                  </a:lnTo>
                  <a:lnTo>
                    <a:pt x="6345834" y="0"/>
                  </a:lnTo>
                  <a:lnTo>
                    <a:pt x="6391480" y="4599"/>
                  </a:lnTo>
                  <a:lnTo>
                    <a:pt x="6433990" y="17789"/>
                  </a:lnTo>
                  <a:lnTo>
                    <a:pt x="6472455" y="38663"/>
                  </a:lnTo>
                  <a:lnTo>
                    <a:pt x="6505965" y="66309"/>
                  </a:lnTo>
                  <a:lnTo>
                    <a:pt x="6533612" y="99820"/>
                  </a:lnTo>
                  <a:lnTo>
                    <a:pt x="6554485" y="138285"/>
                  </a:lnTo>
                  <a:lnTo>
                    <a:pt x="6567676" y="180795"/>
                  </a:lnTo>
                  <a:lnTo>
                    <a:pt x="6572275" y="226441"/>
                  </a:lnTo>
                  <a:lnTo>
                    <a:pt x="6572275" y="1132204"/>
                  </a:lnTo>
                  <a:lnTo>
                    <a:pt x="6567676" y="1177850"/>
                  </a:lnTo>
                  <a:lnTo>
                    <a:pt x="6554485" y="1220360"/>
                  </a:lnTo>
                  <a:lnTo>
                    <a:pt x="6533612" y="1258825"/>
                  </a:lnTo>
                  <a:lnTo>
                    <a:pt x="6505965" y="1292336"/>
                  </a:lnTo>
                  <a:lnTo>
                    <a:pt x="6472455" y="1319982"/>
                  </a:lnTo>
                  <a:lnTo>
                    <a:pt x="6433990" y="1340856"/>
                  </a:lnTo>
                  <a:lnTo>
                    <a:pt x="6391480" y="1354046"/>
                  </a:lnTo>
                  <a:lnTo>
                    <a:pt x="6345834" y="1358646"/>
                  </a:lnTo>
                  <a:lnTo>
                    <a:pt x="226440" y="1358646"/>
                  </a:lnTo>
                  <a:lnTo>
                    <a:pt x="180806" y="1354046"/>
                  </a:lnTo>
                  <a:lnTo>
                    <a:pt x="138301" y="1340856"/>
                  </a:lnTo>
                  <a:lnTo>
                    <a:pt x="99837" y="1319982"/>
                  </a:lnTo>
                  <a:lnTo>
                    <a:pt x="66324" y="1292336"/>
                  </a:lnTo>
                  <a:lnTo>
                    <a:pt x="38673" y="1258825"/>
                  </a:lnTo>
                  <a:lnTo>
                    <a:pt x="17795" y="1220360"/>
                  </a:lnTo>
                  <a:lnTo>
                    <a:pt x="4600" y="1177850"/>
                  </a:lnTo>
                  <a:lnTo>
                    <a:pt x="0" y="1132204"/>
                  </a:lnTo>
                  <a:lnTo>
                    <a:pt x="0" y="226441"/>
                  </a:lnTo>
                  <a:close/>
                </a:path>
              </a:pathLst>
            </a:custGeom>
            <a:ln w="9525">
              <a:solidFill>
                <a:srgbClr val="55CE7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" name="object 7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2500248" y="305930"/>
              <a:ext cx="1714500" cy="733945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2738628" y="1024127"/>
              <a:ext cx="320039" cy="371855"/>
            </a:xfrm>
            <a:prstGeom prst="rect">
              <a:avLst/>
            </a:prstGeom>
          </p:spPr>
        </p:pic>
        <p:pic>
          <p:nvPicPr>
            <p:cNvPr id="9" name="object 9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2823972" y="1024127"/>
              <a:ext cx="1812036" cy="371855"/>
            </a:xfrm>
            <a:prstGeom prst="rect">
              <a:avLst/>
            </a:prstGeom>
          </p:spPr>
        </p:pic>
        <p:pic>
          <p:nvPicPr>
            <p:cNvPr id="10" name="object 10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4401312" y="1024127"/>
              <a:ext cx="1235964" cy="371855"/>
            </a:xfrm>
            <a:prstGeom prst="rect">
              <a:avLst/>
            </a:prstGeom>
          </p:spPr>
        </p:pic>
        <p:pic>
          <p:nvPicPr>
            <p:cNvPr id="11" name="object 11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5402580" y="1024127"/>
              <a:ext cx="576072" cy="371855"/>
            </a:xfrm>
            <a:prstGeom prst="rect">
              <a:avLst/>
            </a:prstGeom>
          </p:spPr>
        </p:pic>
        <p:pic>
          <p:nvPicPr>
            <p:cNvPr id="12" name="object 12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3169920" y="1207007"/>
              <a:ext cx="1546859" cy="371855"/>
            </a:xfrm>
            <a:prstGeom prst="rect">
              <a:avLst/>
            </a:prstGeom>
          </p:spPr>
        </p:pic>
        <p:pic>
          <p:nvPicPr>
            <p:cNvPr id="13" name="object 13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4482083" y="1207007"/>
              <a:ext cx="284988" cy="371855"/>
            </a:xfrm>
            <a:prstGeom prst="rect">
              <a:avLst/>
            </a:prstGeom>
          </p:spPr>
        </p:pic>
        <p:pic>
          <p:nvPicPr>
            <p:cNvPr id="14" name="object 14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4571999" y="1207007"/>
              <a:ext cx="1013460" cy="371855"/>
            </a:xfrm>
            <a:prstGeom prst="rect">
              <a:avLst/>
            </a:prstGeom>
          </p:spPr>
        </p:pic>
        <p:pic>
          <p:nvPicPr>
            <p:cNvPr id="15" name="object 15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324612" y="234695"/>
              <a:ext cx="1719072" cy="1341120"/>
            </a:xfrm>
            <a:prstGeom prst="rect">
              <a:avLst/>
            </a:prstGeom>
          </p:spPr>
        </p:pic>
        <p:pic>
          <p:nvPicPr>
            <p:cNvPr id="16" name="object 16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5606795" y="8193022"/>
              <a:ext cx="1092707" cy="848868"/>
            </a:xfrm>
            <a:prstGeom prst="rect">
              <a:avLst/>
            </a:prstGeom>
          </p:spPr>
        </p:pic>
        <p:pic>
          <p:nvPicPr>
            <p:cNvPr id="17" name="object 17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109728" y="8193022"/>
              <a:ext cx="1092708" cy="848868"/>
            </a:xfrm>
            <a:prstGeom prst="rect">
              <a:avLst/>
            </a:prstGeom>
          </p:spPr>
        </p:pic>
      </p:grpSp>
      <p:sp>
        <p:nvSpPr>
          <p:cNvPr id="18" name="object 18"/>
          <p:cNvSpPr txBox="1"/>
          <p:nvPr/>
        </p:nvSpPr>
        <p:spPr>
          <a:xfrm>
            <a:off x="243636" y="1068451"/>
            <a:ext cx="6358255" cy="678560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042285" marR="732790" indent="-431800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Arial"/>
                <a:cs typeface="Arial"/>
              </a:rPr>
              <a:t>6ta.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Edición</a:t>
            </a:r>
            <a:r>
              <a:rPr sz="1200" b="1" spc="-10" dirty="0">
                <a:latin typeface="Arial"/>
                <a:cs typeface="Arial"/>
              </a:rPr>
              <a:t> Volumen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I</a:t>
            </a:r>
            <a:r>
              <a:rPr sz="1200" b="1" spc="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Enero</a:t>
            </a:r>
            <a:r>
              <a:rPr sz="1200" b="1" spc="-3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a</a:t>
            </a:r>
            <a:r>
              <a:rPr sz="1200" b="1" spc="-2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Julio </a:t>
            </a:r>
            <a:r>
              <a:rPr sz="1200" b="1" spc="-20" dirty="0">
                <a:latin typeface="Arial"/>
                <a:cs typeface="Arial"/>
              </a:rPr>
              <a:t>2021 </a:t>
            </a:r>
            <a:r>
              <a:rPr sz="1200" b="1" dirty="0">
                <a:latin typeface="Arial"/>
                <a:cs typeface="Arial"/>
              </a:rPr>
              <a:t>Revista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Semestral-</a:t>
            </a:r>
            <a:r>
              <a:rPr sz="1200" b="1" spc="-40" dirty="0">
                <a:latin typeface="Arial"/>
                <a:cs typeface="Arial"/>
              </a:rPr>
              <a:t> </a:t>
            </a:r>
            <a:r>
              <a:rPr sz="1200" b="1" spc="-10" dirty="0">
                <a:latin typeface="Arial"/>
                <a:cs typeface="Arial"/>
              </a:rPr>
              <a:t>Venezuela</a:t>
            </a:r>
            <a:endParaRPr sz="1200" dirty="0">
              <a:latin typeface="Arial"/>
              <a:cs typeface="Arial"/>
            </a:endParaRPr>
          </a:p>
          <a:p>
            <a:pPr marL="247015" algn="ctr">
              <a:lnSpc>
                <a:spcPct val="100000"/>
              </a:lnSpc>
              <a:spcBef>
                <a:spcPts val="1210"/>
              </a:spcBef>
            </a:pPr>
            <a:r>
              <a:rPr sz="1200" b="1" spc="-10" dirty="0">
                <a:latin typeface="Times New Roman"/>
                <a:cs typeface="Times New Roman"/>
              </a:rPr>
              <a:t>REFERENCIAS</a:t>
            </a:r>
            <a:endParaRPr sz="1200" dirty="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170"/>
              </a:spcBef>
            </a:pPr>
            <a:r>
              <a:rPr sz="1200" dirty="0">
                <a:latin typeface="Times New Roman"/>
                <a:cs typeface="Times New Roman"/>
              </a:rPr>
              <a:t>Boekaerts,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M.,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Pintrich,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P.;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Zeidner,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M.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(2000).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Handbook</a:t>
            </a:r>
            <a:r>
              <a:rPr sz="1200" i="1" spc="2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of</a:t>
            </a:r>
            <a:r>
              <a:rPr sz="1200" i="1" spc="4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self</a:t>
            </a:r>
            <a:r>
              <a:rPr sz="1200" i="1" spc="3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–regulation.</a:t>
            </a:r>
            <a:r>
              <a:rPr sz="1200" i="1" spc="3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Nueva</a:t>
            </a:r>
            <a:r>
              <a:rPr sz="1200" i="1" spc="3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York</a:t>
            </a:r>
            <a:r>
              <a:rPr sz="1200" dirty="0">
                <a:latin typeface="Times New Roman"/>
                <a:cs typeface="Times New Roman"/>
              </a:rPr>
              <a:t>: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Academic</a:t>
            </a:r>
            <a:endParaRPr sz="1200" dirty="0">
              <a:latin typeface="Times New Roman"/>
              <a:cs typeface="Times New Roman"/>
            </a:endParaRPr>
          </a:p>
          <a:p>
            <a:pPr marL="375285">
              <a:lnSpc>
                <a:spcPct val="100000"/>
              </a:lnSpc>
            </a:pPr>
            <a:r>
              <a:rPr sz="1200" spc="-10" dirty="0">
                <a:latin typeface="Times New Roman"/>
                <a:cs typeface="Times New Roman"/>
              </a:rPr>
              <a:t>Press.</a:t>
            </a:r>
            <a:endParaRPr sz="1200" dirty="0">
              <a:latin typeface="Times New Roman"/>
              <a:cs typeface="Times New Roman"/>
            </a:endParaRPr>
          </a:p>
          <a:p>
            <a:pPr marL="375285" marR="5080" indent="-36322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Catalano,A.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M.,Avolio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Cols,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S.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Sladogna,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M.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(2006).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Diseño</a:t>
            </a:r>
            <a:r>
              <a:rPr sz="1200" i="1" spc="15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curricular</a:t>
            </a:r>
            <a:r>
              <a:rPr sz="1200" i="1" spc="14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basado</a:t>
            </a:r>
            <a:r>
              <a:rPr sz="1200" i="1" spc="14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en</a:t>
            </a:r>
            <a:r>
              <a:rPr sz="1200" i="1" spc="14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normas</a:t>
            </a:r>
            <a:r>
              <a:rPr sz="1200" i="1" spc="135" dirty="0">
                <a:latin typeface="Times New Roman"/>
                <a:cs typeface="Times New Roman"/>
              </a:rPr>
              <a:t> </a:t>
            </a:r>
            <a:r>
              <a:rPr sz="1200" i="1" spc="-25" dirty="0">
                <a:latin typeface="Times New Roman"/>
                <a:cs typeface="Times New Roman"/>
              </a:rPr>
              <a:t>de </a:t>
            </a:r>
            <a:r>
              <a:rPr sz="1200" i="1" dirty="0">
                <a:latin typeface="Times New Roman"/>
                <a:cs typeface="Times New Roman"/>
              </a:rPr>
              <a:t>competencia</a:t>
            </a:r>
            <a:r>
              <a:rPr sz="1200" i="1" spc="42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laboral:</a:t>
            </a:r>
            <a:r>
              <a:rPr sz="1200" i="1" spc="42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conceptos</a:t>
            </a:r>
            <a:r>
              <a:rPr sz="1200" i="1" spc="42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y</a:t>
            </a:r>
            <a:r>
              <a:rPr sz="1200" i="1" spc="409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orientaciones</a:t>
            </a:r>
            <a:r>
              <a:rPr sz="1200" dirty="0">
                <a:latin typeface="Times New Roman"/>
                <a:cs typeface="Times New Roman"/>
              </a:rPr>
              <a:t>.</a:t>
            </a:r>
            <a:r>
              <a:rPr sz="1200" spc="40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Buenos</a:t>
            </a:r>
            <a:r>
              <a:rPr sz="1200" spc="4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Aires:</a:t>
            </a:r>
            <a:r>
              <a:rPr sz="1200" spc="4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Banco</a:t>
            </a:r>
            <a:r>
              <a:rPr sz="1200" spc="4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Interamericano</a:t>
            </a:r>
            <a:r>
              <a:rPr sz="1200" spc="42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 </a:t>
            </a:r>
            <a:r>
              <a:rPr sz="1200" spc="-10" dirty="0">
                <a:latin typeface="Times New Roman"/>
                <a:cs typeface="Times New Roman"/>
              </a:rPr>
              <a:t>Desarrollo.</a:t>
            </a:r>
            <a:endParaRPr sz="1200" dirty="0">
              <a:latin typeface="Times New Roman"/>
              <a:cs typeface="Times New Roman"/>
            </a:endParaRPr>
          </a:p>
          <a:p>
            <a:pPr marL="375285" marR="7620" indent="-36322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Ketele,</a:t>
            </a:r>
            <a:r>
              <a:rPr sz="1200" spc="3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J.M.</a:t>
            </a:r>
            <a:r>
              <a:rPr sz="1200" spc="3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(2006).</a:t>
            </a:r>
            <a:r>
              <a:rPr sz="1200" spc="39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Caminhos</a:t>
            </a:r>
            <a:r>
              <a:rPr sz="1200" i="1" spc="38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para</a:t>
            </a:r>
            <a:r>
              <a:rPr sz="1200" i="1" spc="38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a</a:t>
            </a:r>
            <a:r>
              <a:rPr sz="1200" i="1" spc="38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Avaliaçao</a:t>
            </a:r>
            <a:r>
              <a:rPr sz="1200" i="1" spc="38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de</a:t>
            </a:r>
            <a:r>
              <a:rPr sz="1200" i="1" spc="38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Competencias</a:t>
            </a:r>
            <a:r>
              <a:rPr sz="1200" dirty="0">
                <a:latin typeface="Times New Roman"/>
                <a:cs typeface="Times New Roman"/>
              </a:rPr>
              <a:t>.</a:t>
            </a:r>
            <a:r>
              <a:rPr sz="1200" spc="3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Revista</a:t>
            </a:r>
            <a:r>
              <a:rPr sz="1200" spc="3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Portuguesa</a:t>
            </a:r>
            <a:r>
              <a:rPr sz="1200" spc="39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 </a:t>
            </a:r>
            <a:r>
              <a:rPr sz="1200" dirty="0">
                <a:latin typeface="Times New Roman"/>
                <a:cs typeface="Times New Roman"/>
              </a:rPr>
              <a:t>Pedagogia,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40,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3,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135-</a:t>
            </a:r>
            <a:r>
              <a:rPr sz="1200" spc="-20" dirty="0">
                <a:latin typeface="Times New Roman"/>
                <a:cs typeface="Times New Roman"/>
              </a:rPr>
              <a:t>147.</a:t>
            </a:r>
            <a:endParaRPr sz="1200" dirty="0">
              <a:latin typeface="Times New Roman"/>
              <a:cs typeface="Times New Roman"/>
            </a:endParaRPr>
          </a:p>
          <a:p>
            <a:pPr marL="1270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Gerard,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F.M.,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Bief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(2008).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Évaluer</a:t>
            </a:r>
            <a:r>
              <a:rPr sz="1200" i="1" spc="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des</a:t>
            </a:r>
            <a:r>
              <a:rPr sz="1200" i="1" spc="-1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competences.</a:t>
            </a:r>
            <a:r>
              <a:rPr sz="1200" i="1" spc="1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Guide</a:t>
            </a:r>
            <a:r>
              <a:rPr sz="1200" i="1" spc="-1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pratique,</a:t>
            </a:r>
            <a:r>
              <a:rPr sz="1200" i="1" spc="320" dirty="0">
                <a:latin typeface="Times New Roman"/>
                <a:cs typeface="Times New Roman"/>
              </a:rPr>
              <a:t>    </a:t>
            </a:r>
            <a:r>
              <a:rPr sz="1200" dirty="0">
                <a:latin typeface="Times New Roman"/>
                <a:cs typeface="Times New Roman"/>
              </a:rPr>
              <a:t>Bruxelles: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Boeck.</a:t>
            </a:r>
            <a:endParaRPr sz="1200" dirty="0">
              <a:latin typeface="Times New Roman"/>
              <a:cs typeface="Times New Roman"/>
            </a:endParaRPr>
          </a:p>
          <a:p>
            <a:pPr marL="5080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Gijbels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D.,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Van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Watering,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G.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&amp;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Dochy,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F.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(2005)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Integrating</a:t>
            </a:r>
            <a:r>
              <a:rPr sz="1200" i="1" spc="3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assessment</a:t>
            </a:r>
            <a:r>
              <a:rPr sz="1200" i="1" spc="3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tasks</a:t>
            </a:r>
            <a:r>
              <a:rPr sz="1200" i="1" spc="3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in</a:t>
            </a:r>
            <a:r>
              <a:rPr sz="1200" i="1" spc="4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a</a:t>
            </a:r>
            <a:r>
              <a:rPr sz="1200" i="1" spc="30" dirty="0">
                <a:latin typeface="Times New Roman"/>
                <a:cs typeface="Times New Roman"/>
              </a:rPr>
              <a:t> </a:t>
            </a:r>
            <a:r>
              <a:rPr sz="1200" i="1" spc="-10" dirty="0">
                <a:latin typeface="Times New Roman"/>
                <a:cs typeface="Times New Roman"/>
              </a:rPr>
              <a:t>problem-based</a:t>
            </a:r>
            <a:endParaRPr sz="1200" dirty="0">
              <a:latin typeface="Times New Roman"/>
              <a:cs typeface="Times New Roman"/>
            </a:endParaRPr>
          </a:p>
          <a:p>
            <a:pPr marL="375285" algn="just">
              <a:lnSpc>
                <a:spcPct val="100000"/>
              </a:lnSpc>
              <a:spcBef>
                <a:spcPts val="5"/>
              </a:spcBef>
            </a:pPr>
            <a:r>
              <a:rPr sz="1200" i="1" dirty="0">
                <a:latin typeface="Times New Roman"/>
                <a:cs typeface="Times New Roman"/>
              </a:rPr>
              <a:t>learning</a:t>
            </a:r>
            <a:r>
              <a:rPr sz="1200" i="1" spc="-3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environment.</a:t>
            </a:r>
            <a:r>
              <a:rPr sz="1200" i="1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Assessment</a:t>
            </a:r>
            <a:r>
              <a:rPr sz="1200" spc="-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and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evaluation in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higher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education,</a:t>
            </a:r>
            <a:endParaRPr sz="1200" dirty="0">
              <a:latin typeface="Times New Roman"/>
              <a:cs typeface="Times New Roman"/>
            </a:endParaRPr>
          </a:p>
          <a:p>
            <a:pPr marL="1270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Gerard,</a:t>
            </a:r>
            <a:r>
              <a:rPr sz="1200" spc="-10" dirty="0">
                <a:latin typeface="Times New Roman"/>
                <a:cs typeface="Times New Roman"/>
              </a:rPr>
              <a:t> F.M.,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Bief.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(2008).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Évaluer</a:t>
            </a:r>
            <a:r>
              <a:rPr sz="1200" i="1" spc="-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des</a:t>
            </a:r>
            <a:r>
              <a:rPr sz="1200" i="1" spc="-1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competences.</a:t>
            </a:r>
            <a:r>
              <a:rPr sz="1200" i="1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Guide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pratique,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Bruxelles: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455" dirty="0">
                <a:latin typeface="Times New Roman"/>
                <a:cs typeface="Times New Roman"/>
              </a:rPr>
              <a:t>   </a:t>
            </a:r>
            <a:r>
              <a:rPr sz="1200" spc="-10" dirty="0">
                <a:latin typeface="Times New Roman"/>
                <a:cs typeface="Times New Roman"/>
              </a:rPr>
              <a:t>Boeck.</a:t>
            </a:r>
            <a:endParaRPr sz="1200" dirty="0">
              <a:latin typeface="Times New Roman"/>
              <a:cs typeface="Times New Roman"/>
            </a:endParaRPr>
          </a:p>
          <a:p>
            <a:pPr marL="375285" marR="6985" indent="-36322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Gijbels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D.,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Van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Watering,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G.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&amp;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Dochy,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F.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(2005)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Integrating</a:t>
            </a:r>
            <a:r>
              <a:rPr sz="1200" i="1" spc="4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assessment</a:t>
            </a:r>
            <a:r>
              <a:rPr sz="1200" i="1" spc="4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tasks</a:t>
            </a:r>
            <a:r>
              <a:rPr sz="1200" i="1" spc="4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in</a:t>
            </a:r>
            <a:r>
              <a:rPr sz="1200" i="1" spc="4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a</a:t>
            </a:r>
            <a:r>
              <a:rPr sz="1200" i="1" spc="40" dirty="0">
                <a:latin typeface="Times New Roman"/>
                <a:cs typeface="Times New Roman"/>
              </a:rPr>
              <a:t> </a:t>
            </a:r>
            <a:r>
              <a:rPr sz="1200" i="1" spc="-10" dirty="0">
                <a:latin typeface="Times New Roman"/>
                <a:cs typeface="Times New Roman"/>
              </a:rPr>
              <a:t>problem-based </a:t>
            </a:r>
            <a:r>
              <a:rPr sz="1200" i="1" dirty="0">
                <a:latin typeface="Times New Roman"/>
                <a:cs typeface="Times New Roman"/>
              </a:rPr>
              <a:t>learning</a:t>
            </a:r>
            <a:r>
              <a:rPr sz="1200" i="1" spc="-2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environment.</a:t>
            </a:r>
            <a:r>
              <a:rPr sz="1200" i="1" spc="24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Assessment</a:t>
            </a:r>
            <a:r>
              <a:rPr sz="1200" i="1" spc="-3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and</a:t>
            </a:r>
            <a:r>
              <a:rPr sz="1200" i="1" spc="-3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evaluation in</a:t>
            </a:r>
            <a:r>
              <a:rPr sz="1200" i="1" spc="-3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higher</a:t>
            </a:r>
            <a:r>
              <a:rPr sz="1200" i="1" spc="-2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education</a:t>
            </a:r>
            <a:r>
              <a:rPr sz="1200" dirty="0">
                <a:latin typeface="Times New Roman"/>
                <a:cs typeface="Times New Roman"/>
              </a:rPr>
              <a:t>,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30,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73-</a:t>
            </a:r>
            <a:r>
              <a:rPr sz="1200" spc="-25" dirty="0">
                <a:latin typeface="Times New Roman"/>
                <a:cs typeface="Times New Roman"/>
              </a:rPr>
              <a:t>86</a:t>
            </a:r>
            <a:endParaRPr sz="1200" dirty="0">
              <a:latin typeface="Times New Roman"/>
              <a:cs typeface="Times New Roman"/>
            </a:endParaRPr>
          </a:p>
          <a:p>
            <a:pPr marL="375285" marR="12700" indent="-36322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Laurier,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M.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(2005),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Évaluer</a:t>
            </a:r>
            <a:r>
              <a:rPr sz="1200" i="1" spc="6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les</a:t>
            </a:r>
            <a:r>
              <a:rPr sz="1200" i="1" spc="6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compétences:</a:t>
            </a:r>
            <a:r>
              <a:rPr sz="1200" i="1" spc="5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pas</a:t>
            </a:r>
            <a:r>
              <a:rPr sz="1200" i="1" spc="6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si</a:t>
            </a:r>
            <a:r>
              <a:rPr sz="1200" i="1" spc="6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simple</a:t>
            </a:r>
            <a:r>
              <a:rPr sz="1200" dirty="0">
                <a:latin typeface="Times New Roman"/>
                <a:cs typeface="Times New Roman"/>
              </a:rPr>
              <a:t>…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Formation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et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Profession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(Montréal),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11 </a:t>
            </a:r>
            <a:r>
              <a:rPr sz="1200" dirty="0">
                <a:latin typeface="Times New Roman"/>
                <a:cs typeface="Times New Roman"/>
              </a:rPr>
              <a:t>(I), </a:t>
            </a:r>
            <a:r>
              <a:rPr sz="1200" spc="-10" dirty="0">
                <a:latin typeface="Times New Roman"/>
                <a:cs typeface="Times New Roman"/>
              </a:rPr>
              <a:t>14-</a:t>
            </a:r>
            <a:r>
              <a:rPr sz="1200" spc="-25" dirty="0">
                <a:latin typeface="Times New Roman"/>
                <a:cs typeface="Times New Roman"/>
              </a:rPr>
              <a:t>17.</a:t>
            </a:r>
            <a:endParaRPr sz="1200" dirty="0">
              <a:latin typeface="Times New Roman"/>
              <a:cs typeface="Times New Roman"/>
            </a:endParaRPr>
          </a:p>
          <a:p>
            <a:pPr marL="1270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McDonald,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R.,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Boud,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D.;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Francis,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J.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Gonczi,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A.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(2000</a:t>
            </a:r>
            <a:r>
              <a:rPr sz="1200" i="1" dirty="0">
                <a:latin typeface="Times New Roman"/>
                <a:cs typeface="Times New Roman"/>
              </a:rPr>
              <a:t>).</a:t>
            </a:r>
            <a:r>
              <a:rPr sz="1200" i="1" spc="12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Nuevas</a:t>
            </a:r>
            <a:r>
              <a:rPr sz="1200" i="1" spc="12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perspectivas</a:t>
            </a:r>
            <a:r>
              <a:rPr sz="1200" i="1" spc="13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sobre</a:t>
            </a:r>
            <a:r>
              <a:rPr sz="1200" i="1" spc="12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la</a:t>
            </a:r>
            <a:r>
              <a:rPr sz="1200" i="1" spc="135" dirty="0">
                <a:latin typeface="Times New Roman"/>
                <a:cs typeface="Times New Roman"/>
              </a:rPr>
              <a:t> </a:t>
            </a:r>
            <a:r>
              <a:rPr sz="1200" i="1" spc="-10" dirty="0">
                <a:latin typeface="Times New Roman"/>
                <a:cs typeface="Times New Roman"/>
              </a:rPr>
              <a:t>evaluación.</a:t>
            </a:r>
            <a:endParaRPr sz="1200" dirty="0">
              <a:latin typeface="Times New Roman"/>
              <a:cs typeface="Times New Roman"/>
            </a:endParaRPr>
          </a:p>
          <a:p>
            <a:pPr marL="375285" algn="just">
              <a:lnSpc>
                <a:spcPct val="100000"/>
              </a:lnSpc>
            </a:pPr>
            <a:r>
              <a:rPr sz="1200" i="1" dirty="0">
                <a:latin typeface="Times New Roman"/>
                <a:cs typeface="Times New Roman"/>
              </a:rPr>
              <a:t>Boletín</a:t>
            </a:r>
            <a:r>
              <a:rPr sz="1200" i="1" spc="1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Cinterfor,</a:t>
            </a:r>
            <a:r>
              <a:rPr sz="1200" dirty="0">
                <a:latin typeface="Times New Roman"/>
                <a:cs typeface="Times New Roman"/>
              </a:rPr>
              <a:t> 149,</a:t>
            </a:r>
            <a:r>
              <a:rPr sz="1200" spc="-10" dirty="0">
                <a:latin typeface="Times New Roman"/>
                <a:cs typeface="Times New Roman"/>
              </a:rPr>
              <a:t> 41-</a:t>
            </a:r>
            <a:r>
              <a:rPr sz="1200" dirty="0">
                <a:latin typeface="Times New Roman"/>
                <a:cs typeface="Times New Roman"/>
              </a:rPr>
              <a:t>72. México: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FCE.</a:t>
            </a:r>
            <a:endParaRPr sz="1200" dirty="0">
              <a:latin typeface="Times New Roman"/>
              <a:cs typeface="Times New Roman"/>
            </a:endParaRPr>
          </a:p>
          <a:p>
            <a:pPr marL="375285" marR="5080" indent="-36322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Organización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Panamericana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Salud.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(2004).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Gestión</a:t>
            </a:r>
            <a:r>
              <a:rPr sz="1200" i="1" spc="21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del</a:t>
            </a:r>
            <a:r>
              <a:rPr sz="1200" i="1" spc="21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Desempeño</a:t>
            </a:r>
            <a:r>
              <a:rPr sz="1200" i="1" spc="204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basado</a:t>
            </a:r>
            <a:r>
              <a:rPr sz="1200" i="1" spc="21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en</a:t>
            </a:r>
            <a:r>
              <a:rPr sz="1200" i="1" spc="210" dirty="0">
                <a:latin typeface="Times New Roman"/>
                <a:cs typeface="Times New Roman"/>
              </a:rPr>
              <a:t> </a:t>
            </a:r>
            <a:r>
              <a:rPr sz="1200" i="1" spc="-10" dirty="0">
                <a:latin typeface="Times New Roman"/>
                <a:cs typeface="Times New Roman"/>
              </a:rPr>
              <a:t>competencias</a:t>
            </a:r>
            <a:r>
              <a:rPr sz="1200" spc="-10" dirty="0">
                <a:latin typeface="Times New Roman"/>
                <a:cs typeface="Times New Roman"/>
              </a:rPr>
              <a:t>, </a:t>
            </a:r>
            <a:r>
              <a:rPr sz="1200" dirty="0">
                <a:latin typeface="Times New Roman"/>
                <a:cs typeface="Times New Roman"/>
              </a:rPr>
              <a:t>2000, OPS.</a:t>
            </a:r>
            <a:r>
              <a:rPr sz="1200" spc="-5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Washington</a:t>
            </a:r>
            <a:endParaRPr sz="1200" dirty="0">
              <a:latin typeface="Times New Roman"/>
              <a:cs typeface="Times New Roman"/>
            </a:endParaRPr>
          </a:p>
          <a:p>
            <a:pPr marL="375285" marR="6985" indent="-36322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Salas,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W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(2005).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Formación</a:t>
            </a:r>
            <a:r>
              <a:rPr sz="1200" i="1" spc="-2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por</a:t>
            </a:r>
            <a:r>
              <a:rPr sz="1200" i="1" spc="-2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competencias</a:t>
            </a:r>
            <a:r>
              <a:rPr sz="1200" i="1" spc="-2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en</a:t>
            </a:r>
            <a:r>
              <a:rPr sz="1200" i="1" spc="-1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Educación</a:t>
            </a:r>
            <a:r>
              <a:rPr sz="1200" i="1" spc="-20" dirty="0">
                <a:latin typeface="Times New Roman"/>
                <a:cs typeface="Times New Roman"/>
              </a:rPr>
              <a:t> </a:t>
            </a:r>
            <a:r>
              <a:rPr sz="1200" i="1" spc="-10" dirty="0">
                <a:latin typeface="Times New Roman"/>
                <a:cs typeface="Times New Roman"/>
              </a:rPr>
              <a:t>Superior.</a:t>
            </a:r>
            <a:r>
              <a:rPr sz="1200" i="1" spc="-2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Una</a:t>
            </a:r>
            <a:r>
              <a:rPr sz="1200" i="1" spc="-25" dirty="0">
                <a:latin typeface="Times New Roman"/>
                <a:cs typeface="Times New Roman"/>
              </a:rPr>
              <a:t> </a:t>
            </a:r>
            <a:r>
              <a:rPr sz="1200" i="1" spc="-10" dirty="0">
                <a:latin typeface="Times New Roman"/>
                <a:cs typeface="Times New Roman"/>
              </a:rPr>
              <a:t>aproximación</a:t>
            </a:r>
            <a:r>
              <a:rPr sz="1200" i="1" spc="-2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conceptual</a:t>
            </a:r>
            <a:r>
              <a:rPr sz="1200" i="1" spc="-15" dirty="0">
                <a:latin typeface="Times New Roman"/>
                <a:cs typeface="Times New Roman"/>
              </a:rPr>
              <a:t> </a:t>
            </a:r>
            <a:r>
              <a:rPr sz="1200" i="1" spc="-50" dirty="0">
                <a:latin typeface="Times New Roman"/>
                <a:cs typeface="Times New Roman"/>
              </a:rPr>
              <a:t>a </a:t>
            </a:r>
            <a:r>
              <a:rPr sz="1200" i="1" dirty="0">
                <a:latin typeface="Times New Roman"/>
                <a:cs typeface="Times New Roman"/>
              </a:rPr>
              <a:t>propósito</a:t>
            </a:r>
            <a:r>
              <a:rPr sz="1200" i="1" spc="-2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del caso colombiano</a:t>
            </a:r>
            <a:r>
              <a:rPr sz="1200" dirty="0">
                <a:latin typeface="Times New Roman"/>
                <a:cs typeface="Times New Roman"/>
              </a:rPr>
              <a:t>. Revista electrónica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Iberoamericana de Educación,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Vol.</a:t>
            </a:r>
            <a:r>
              <a:rPr sz="1200" dirty="0">
                <a:latin typeface="Times New Roman"/>
                <a:cs typeface="Times New Roman"/>
              </a:rPr>
              <a:t> 36. N</a:t>
            </a:r>
            <a:r>
              <a:rPr sz="1200" dirty="0">
                <a:latin typeface="Verdana"/>
                <a:cs typeface="Verdana"/>
              </a:rPr>
              <a:t>°</a:t>
            </a:r>
            <a:r>
              <a:rPr sz="1200" spc="-105" dirty="0">
                <a:latin typeface="Verdana"/>
                <a:cs typeface="Verdana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9. </a:t>
            </a:r>
            <a:r>
              <a:rPr sz="1200" dirty="0">
                <a:latin typeface="Times New Roman"/>
                <a:cs typeface="Times New Roman"/>
              </a:rPr>
              <a:t>Disponible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en: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https://rieoei.org/RIE/article/view/2765.</a:t>
            </a:r>
            <a:endParaRPr sz="1200" dirty="0">
              <a:latin typeface="Times New Roman"/>
              <a:cs typeface="Times New Roman"/>
            </a:endParaRPr>
          </a:p>
          <a:p>
            <a:pPr marL="1270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Scallon,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G.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(2004).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La</a:t>
            </a:r>
            <a:r>
              <a:rPr sz="1200" i="1" spc="2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evaluation</a:t>
            </a:r>
            <a:r>
              <a:rPr sz="1200" i="1" spc="2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des</a:t>
            </a:r>
            <a:r>
              <a:rPr sz="1200" i="1" spc="1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apprentisages</a:t>
            </a:r>
            <a:r>
              <a:rPr sz="1200" i="1" spc="1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dans</a:t>
            </a:r>
            <a:r>
              <a:rPr sz="1200" i="1" spc="1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une</a:t>
            </a:r>
            <a:r>
              <a:rPr sz="1200" i="1" spc="1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approche</a:t>
            </a:r>
            <a:r>
              <a:rPr sz="1200" i="1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competences.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Québec: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Ed.</a:t>
            </a:r>
            <a:endParaRPr sz="1200" dirty="0">
              <a:latin typeface="Times New Roman"/>
              <a:cs typeface="Times New Roman"/>
            </a:endParaRPr>
          </a:p>
          <a:p>
            <a:pPr marL="375285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Du</a:t>
            </a:r>
            <a:r>
              <a:rPr sz="1200" spc="-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Renouveau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Pédagogique.</a:t>
            </a:r>
            <a:endParaRPr sz="1200" dirty="0">
              <a:latin typeface="Times New Roman"/>
              <a:cs typeface="Times New Roman"/>
            </a:endParaRPr>
          </a:p>
          <a:p>
            <a:pPr marL="375285" marR="5080" indent="-36322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Segura,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M.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(2009).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La</a:t>
            </a:r>
            <a:r>
              <a:rPr sz="1200" i="1" spc="204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evaluación</a:t>
            </a:r>
            <a:r>
              <a:rPr sz="1200" i="1" spc="21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de</a:t>
            </a:r>
            <a:r>
              <a:rPr sz="1200" i="1" spc="20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los</a:t>
            </a:r>
            <a:r>
              <a:rPr sz="1200" i="1" spc="21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aprendizajes</a:t>
            </a:r>
            <a:r>
              <a:rPr sz="1200" i="1" spc="204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basada</a:t>
            </a:r>
            <a:r>
              <a:rPr sz="1200" i="1" spc="204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en</a:t>
            </a:r>
            <a:r>
              <a:rPr sz="1200" i="1" spc="20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el</a:t>
            </a:r>
            <a:r>
              <a:rPr sz="1200" i="1" spc="21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desempeño</a:t>
            </a:r>
            <a:r>
              <a:rPr sz="1200" i="1" spc="20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por</a:t>
            </a:r>
            <a:r>
              <a:rPr sz="1200" i="1" spc="204" dirty="0">
                <a:latin typeface="Times New Roman"/>
                <a:cs typeface="Times New Roman"/>
              </a:rPr>
              <a:t> </a:t>
            </a:r>
            <a:r>
              <a:rPr sz="1200" i="1" spc="-10" dirty="0">
                <a:latin typeface="Times New Roman"/>
                <a:cs typeface="Times New Roman"/>
              </a:rPr>
              <a:t>competencias. </a:t>
            </a:r>
            <a:r>
              <a:rPr sz="1200" i="1" dirty="0">
                <a:latin typeface="Times New Roman"/>
                <a:cs typeface="Times New Roman"/>
              </a:rPr>
              <a:t>Revista</a:t>
            </a:r>
            <a:r>
              <a:rPr sz="1200" i="1" spc="4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electrónica</a:t>
            </a:r>
            <a:r>
              <a:rPr sz="1200" i="1" spc="4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Actualidades</a:t>
            </a:r>
            <a:r>
              <a:rPr sz="1200" i="1" spc="4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Investigativas</a:t>
            </a:r>
            <a:r>
              <a:rPr sz="1200" i="1" spc="5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en</a:t>
            </a:r>
            <a:r>
              <a:rPr sz="1200" i="1" spc="3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Educación</a:t>
            </a:r>
            <a:r>
              <a:rPr sz="1200" dirty="0">
                <a:latin typeface="Times New Roman"/>
                <a:cs typeface="Times New Roman"/>
              </a:rPr>
              <a:t>.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Volumen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9,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Número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2.</a:t>
            </a:r>
            <a:r>
              <a:rPr sz="1200" spc="3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pp.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1-</a:t>
            </a:r>
            <a:r>
              <a:rPr sz="1200" spc="-25" dirty="0">
                <a:latin typeface="Times New Roman"/>
                <a:cs typeface="Times New Roman"/>
              </a:rPr>
              <a:t>25. </a:t>
            </a:r>
            <a:r>
              <a:rPr sz="1200" dirty="0">
                <a:latin typeface="Times New Roman"/>
                <a:cs typeface="Times New Roman"/>
              </a:rPr>
              <a:t>Disponible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en: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https</a:t>
            </a:r>
            <a:r>
              <a:rPr sz="1200" spc="-10" dirty="0">
                <a:solidFill>
                  <a:schemeClr val="tx1"/>
                </a:solidFill>
                <a:latin typeface="Times New Roman"/>
                <a:cs typeface="Times New Roman"/>
              </a:rPr>
              <a:t>://</a:t>
            </a:r>
            <a:r>
              <a:rPr sz="1200" spc="-10" dirty="0">
                <a:solidFill>
                  <a:schemeClr val="tx1"/>
                </a:solidFill>
                <a:latin typeface="Times New Roman"/>
                <a:cs typeface="Times New Roman"/>
                <a:hlinkClick r:id="rId15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www.redalyc.org/pdf/447/44713058026.pdf</a:t>
            </a:r>
            <a:endParaRPr sz="1200" dirty="0">
              <a:solidFill>
                <a:schemeClr val="tx1"/>
              </a:solidFill>
              <a:latin typeface="Times New Roman"/>
              <a:cs typeface="Times New Roman"/>
            </a:endParaRPr>
          </a:p>
          <a:p>
            <a:pPr marL="1270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Stephen,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R.,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Smith,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R.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(2003).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Assessing</a:t>
            </a:r>
            <a:r>
              <a:rPr sz="1200" i="1" spc="30" dirty="0">
                <a:latin typeface="Times New Roman"/>
                <a:cs typeface="Times New Roman"/>
              </a:rPr>
              <a:t> </a:t>
            </a:r>
            <a:r>
              <a:rPr sz="1200" i="1" spc="-10" dirty="0">
                <a:latin typeface="Times New Roman"/>
                <a:cs typeface="Times New Roman"/>
              </a:rPr>
              <a:t>Students’</a:t>
            </a:r>
            <a:r>
              <a:rPr sz="1200" i="1" spc="-8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Performances</a:t>
            </a:r>
            <a:r>
              <a:rPr sz="1200" i="1" spc="3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in</a:t>
            </a:r>
            <a:r>
              <a:rPr sz="1200" i="1" spc="3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a</a:t>
            </a:r>
            <a:r>
              <a:rPr sz="1200" i="1" spc="3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Competency-</a:t>
            </a:r>
            <a:r>
              <a:rPr sz="1200" i="1" spc="3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based</a:t>
            </a:r>
            <a:r>
              <a:rPr sz="1200" i="1" spc="25" dirty="0">
                <a:latin typeface="Times New Roman"/>
                <a:cs typeface="Times New Roman"/>
              </a:rPr>
              <a:t> </a:t>
            </a:r>
            <a:r>
              <a:rPr sz="1200" i="1" spc="-10" dirty="0">
                <a:latin typeface="Times New Roman"/>
                <a:cs typeface="Times New Roman"/>
              </a:rPr>
              <a:t>Curriculum</a:t>
            </a:r>
            <a:r>
              <a:rPr sz="1200" spc="-10" dirty="0">
                <a:latin typeface="Times New Roman"/>
                <a:cs typeface="Times New Roman"/>
              </a:rPr>
              <a:t>.</a:t>
            </a:r>
            <a:endParaRPr sz="1200" dirty="0">
              <a:latin typeface="Times New Roman"/>
              <a:cs typeface="Times New Roman"/>
            </a:endParaRPr>
          </a:p>
          <a:p>
            <a:pPr marL="375285" algn="just">
              <a:lnSpc>
                <a:spcPct val="100000"/>
              </a:lnSpc>
            </a:pPr>
            <a:r>
              <a:rPr sz="1200" i="1" spc="-10" dirty="0">
                <a:latin typeface="Times New Roman"/>
                <a:cs typeface="Times New Roman"/>
              </a:rPr>
              <a:t>Academic</a:t>
            </a:r>
            <a:r>
              <a:rPr sz="1200" i="1" spc="-3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Medicine </a:t>
            </a:r>
            <a:r>
              <a:rPr sz="1200" dirty="0">
                <a:latin typeface="Times New Roman"/>
                <a:cs typeface="Times New Roman"/>
              </a:rPr>
              <a:t>78,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1,</a:t>
            </a:r>
            <a:r>
              <a:rPr sz="1200" spc="-10" dirty="0">
                <a:latin typeface="Times New Roman"/>
                <a:cs typeface="Times New Roman"/>
              </a:rPr>
              <a:t> 97-</a:t>
            </a:r>
            <a:r>
              <a:rPr sz="1200" spc="-20" dirty="0">
                <a:latin typeface="Times New Roman"/>
                <a:cs typeface="Times New Roman"/>
              </a:rPr>
              <a:t>107.</a:t>
            </a:r>
            <a:endParaRPr sz="1200" dirty="0">
              <a:latin typeface="Times New Roman"/>
              <a:cs typeface="Times New Roman"/>
            </a:endParaRPr>
          </a:p>
          <a:p>
            <a:pPr marL="375285" marR="7620" indent="-363220" algn="just">
              <a:lnSpc>
                <a:spcPct val="100000"/>
              </a:lnSpc>
              <a:spcBef>
                <a:spcPts val="5"/>
              </a:spcBef>
            </a:pPr>
            <a:r>
              <a:rPr sz="1200" dirty="0">
                <a:latin typeface="Times New Roman"/>
                <a:cs typeface="Times New Roman"/>
              </a:rPr>
              <a:t>Tobón,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(2006).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Competencias,</a:t>
            </a:r>
            <a:r>
              <a:rPr sz="1200" i="1" spc="27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Calidad</a:t>
            </a:r>
            <a:r>
              <a:rPr sz="1200" i="1" spc="26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y</a:t>
            </a:r>
            <a:r>
              <a:rPr sz="1200" i="1" spc="26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Educación</a:t>
            </a:r>
            <a:r>
              <a:rPr sz="1200" i="1" spc="27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Superior</a:t>
            </a:r>
            <a:r>
              <a:rPr sz="1200" dirty="0">
                <a:latin typeface="Times New Roman"/>
                <a:cs typeface="Times New Roman"/>
              </a:rPr>
              <a:t>.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Colombia: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Cooperativa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Editorial Magisterio.</a:t>
            </a:r>
            <a:endParaRPr sz="1200" dirty="0">
              <a:latin typeface="Times New Roman"/>
              <a:cs typeface="Times New Roman"/>
            </a:endParaRPr>
          </a:p>
          <a:p>
            <a:pPr marL="375285" marR="6350" indent="-36322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UNESCO.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(1998).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La</a:t>
            </a:r>
            <a:r>
              <a:rPr sz="1200" i="1" spc="21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Educación</a:t>
            </a:r>
            <a:r>
              <a:rPr sz="1200" i="1" spc="22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Superior</a:t>
            </a:r>
            <a:r>
              <a:rPr sz="1200" i="1" spc="22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en</a:t>
            </a:r>
            <a:r>
              <a:rPr sz="1200" i="1" spc="21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el</a:t>
            </a:r>
            <a:r>
              <a:rPr sz="1200" i="1" spc="229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Siglo</a:t>
            </a:r>
            <a:r>
              <a:rPr sz="1200" i="1" spc="21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XXI.</a:t>
            </a:r>
            <a:r>
              <a:rPr sz="1200" i="1" spc="21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Visión</a:t>
            </a:r>
            <a:r>
              <a:rPr sz="1200" i="1" spc="21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y</a:t>
            </a:r>
            <a:r>
              <a:rPr sz="1200" i="1" spc="22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Acción</a:t>
            </a:r>
            <a:r>
              <a:rPr sz="1200" dirty="0">
                <a:latin typeface="Times New Roman"/>
                <a:cs typeface="Times New Roman"/>
              </a:rPr>
              <a:t>.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París: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Universitat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 </a:t>
            </a:r>
            <a:r>
              <a:rPr sz="1200" spc="-10" dirty="0">
                <a:latin typeface="Times New Roman"/>
                <a:cs typeface="Times New Roman"/>
              </a:rPr>
              <a:t>València.</a:t>
            </a:r>
            <a:endParaRPr sz="1200" dirty="0">
              <a:latin typeface="Times New Roman"/>
              <a:cs typeface="Times New Roman"/>
            </a:endParaRPr>
          </a:p>
        </p:txBody>
      </p:sp>
      <p:pic>
        <p:nvPicPr>
          <p:cNvPr id="19" name="object 19"/>
          <p:cNvPicPr/>
          <p:nvPr/>
        </p:nvPicPr>
        <p:blipFill>
          <a:blip r:embed="rId16" cstate="print"/>
          <a:stretch>
            <a:fillRect/>
          </a:stretch>
        </p:blipFill>
        <p:spPr>
          <a:xfrm>
            <a:off x="4725161" y="164274"/>
            <a:ext cx="1805305" cy="893889"/>
          </a:xfrm>
          <a:prstGeom prst="rect">
            <a:avLst/>
          </a:prstGeom>
        </p:spPr>
      </p:pic>
      <p:sp>
        <p:nvSpPr>
          <p:cNvPr id="20" name="object 20"/>
          <p:cNvSpPr txBox="1"/>
          <p:nvPr/>
        </p:nvSpPr>
        <p:spPr>
          <a:xfrm>
            <a:off x="1440307" y="8256658"/>
            <a:ext cx="4041775" cy="6921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 marL="12065" marR="5080" algn="ctr">
              <a:lnSpc>
                <a:spcPts val="1440"/>
              </a:lnSpc>
              <a:spcBef>
                <a:spcPts val="15"/>
              </a:spcBef>
            </a:pPr>
            <a:r>
              <a:rPr sz="1200" b="1" dirty="0">
                <a:latin typeface="Times New Roman"/>
                <a:cs typeface="Times New Roman"/>
              </a:rPr>
              <a:t>Evaluación</a:t>
            </a:r>
            <a:r>
              <a:rPr sz="1200" b="1" spc="-4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los</a:t>
            </a:r>
            <a:r>
              <a:rPr sz="1200" b="1" spc="-7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Aprendizajes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Basado</a:t>
            </a:r>
            <a:r>
              <a:rPr sz="1200" b="1" spc="-3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en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Competencias en</a:t>
            </a:r>
            <a:r>
              <a:rPr sz="1200" b="1" spc="-25" dirty="0">
                <a:latin typeface="Times New Roman"/>
                <a:cs typeface="Times New Roman"/>
              </a:rPr>
              <a:t> el </a:t>
            </a:r>
            <a:r>
              <a:rPr sz="1200" b="1" dirty="0">
                <a:latin typeface="Times New Roman"/>
                <a:cs typeface="Times New Roman"/>
              </a:rPr>
              <a:t>Ámbito</a:t>
            </a:r>
            <a:r>
              <a:rPr sz="1200" b="1" spc="-1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la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Educación</a:t>
            </a:r>
            <a:endParaRPr sz="1200">
              <a:latin typeface="Times New Roman"/>
              <a:cs typeface="Times New Roman"/>
            </a:endParaRPr>
          </a:p>
          <a:p>
            <a:pPr marL="4445" algn="ctr">
              <a:lnSpc>
                <a:spcPct val="100000"/>
              </a:lnSpc>
              <a:spcBef>
                <a:spcPts val="990"/>
              </a:spcBef>
            </a:pPr>
            <a:r>
              <a:rPr sz="1200" b="1" dirty="0">
                <a:latin typeface="Times New Roman"/>
                <a:cs typeface="Times New Roman"/>
              </a:rPr>
              <a:t>MSc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César</a:t>
            </a:r>
            <a:r>
              <a:rPr sz="1200" b="1" spc="-45" dirty="0">
                <a:latin typeface="Times New Roman"/>
                <a:cs typeface="Times New Roman"/>
              </a:rPr>
              <a:t> </a:t>
            </a:r>
            <a:r>
              <a:rPr sz="1200" b="1" spc="-20" dirty="0">
                <a:latin typeface="Times New Roman"/>
                <a:cs typeface="Times New Roman"/>
              </a:rPr>
              <a:t>Pérez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21" name="object 21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46363" rIns="0" bIns="0" rtlCol="0">
            <a:spAutoFit/>
          </a:bodyPr>
          <a:lstStyle/>
          <a:p>
            <a:pPr marL="189230">
              <a:lnSpc>
                <a:spcPts val="1410"/>
              </a:lnSpc>
            </a:pPr>
            <a:fld id="{81D60167-4931-47E6-BA6A-407CBD079E47}" type="slidenum">
              <a:rPr spc="-25" dirty="0"/>
              <a:t>211</a:t>
            </a:fld>
            <a:endParaRPr spc="-25" dirty="0"/>
          </a:p>
        </p:txBody>
      </p:sp>
      <p:grpSp>
        <p:nvGrpSpPr>
          <p:cNvPr id="22" name="Grupo 21">
            <a:extLst>
              <a:ext uri="{FF2B5EF4-FFF2-40B4-BE49-F238E27FC236}">
                <a16:creationId xmlns:a16="http://schemas.microsoft.com/office/drawing/2014/main" id="{C04221E2-0887-8E5F-5EAE-557337E73E8F}"/>
              </a:ext>
            </a:extLst>
          </p:cNvPr>
          <p:cNvGrpSpPr/>
          <p:nvPr/>
        </p:nvGrpSpPr>
        <p:grpSpPr>
          <a:xfrm>
            <a:off x="117348" y="98932"/>
            <a:ext cx="6665976" cy="1452626"/>
            <a:chOff x="470065" y="1951410"/>
            <a:chExt cx="6665976" cy="1452626"/>
          </a:xfrm>
        </p:grpSpPr>
        <p:grpSp>
          <p:nvGrpSpPr>
            <p:cNvPr id="23" name="object 12">
              <a:extLst>
                <a:ext uri="{FF2B5EF4-FFF2-40B4-BE49-F238E27FC236}">
                  <a16:creationId xmlns:a16="http://schemas.microsoft.com/office/drawing/2014/main" id="{90E78758-2716-F14A-DBC5-DF03E18616F2}"/>
                </a:ext>
              </a:extLst>
            </p:cNvPr>
            <p:cNvGrpSpPr/>
            <p:nvPr/>
          </p:nvGrpSpPr>
          <p:grpSpPr>
            <a:xfrm>
              <a:off x="470065" y="1951664"/>
              <a:ext cx="6665976" cy="1452372"/>
              <a:chOff x="96011" y="115823"/>
              <a:chExt cx="6665976" cy="1452372"/>
            </a:xfrm>
          </p:grpSpPr>
          <p:pic>
            <p:nvPicPr>
              <p:cNvPr id="27" name="object 13">
                <a:extLst>
                  <a:ext uri="{FF2B5EF4-FFF2-40B4-BE49-F238E27FC236}">
                    <a16:creationId xmlns:a16="http://schemas.microsoft.com/office/drawing/2014/main" id="{A7FF3197-2200-69A3-ACA9-CD5A031B484A}"/>
                  </a:ext>
                </a:extLst>
              </p:cNvPr>
              <p:cNvPicPr/>
              <p:nvPr/>
            </p:nvPicPr>
            <p:blipFill>
              <a:blip r:embed="rId3" cstate="print"/>
              <a:stretch>
                <a:fillRect/>
              </a:stretch>
            </p:blipFill>
            <p:spPr>
              <a:xfrm>
                <a:off x="96011" y="115823"/>
                <a:ext cx="6665976" cy="1452372"/>
              </a:xfrm>
              <a:prstGeom prst="rect">
                <a:avLst/>
              </a:prstGeom>
            </p:spPr>
          </p:pic>
          <p:pic>
            <p:nvPicPr>
              <p:cNvPr id="28" name="object 14">
                <a:extLst>
                  <a:ext uri="{FF2B5EF4-FFF2-40B4-BE49-F238E27FC236}">
                    <a16:creationId xmlns:a16="http://schemas.microsoft.com/office/drawing/2014/main" id="{D3FE538F-66B5-1608-D600-02081C5155F9}"/>
                  </a:ext>
                </a:extLst>
              </p:cNvPr>
              <p:cNvPicPr/>
              <p:nvPr/>
            </p:nvPicPr>
            <p:blipFill>
              <a:blip r:embed="rId4" cstate="print"/>
              <a:stretch>
                <a:fillRect/>
              </a:stretch>
            </p:blipFill>
            <p:spPr>
              <a:xfrm>
                <a:off x="142849" y="142875"/>
                <a:ext cx="6572275" cy="1358646"/>
              </a:xfrm>
              <a:prstGeom prst="rect">
                <a:avLst/>
              </a:prstGeom>
            </p:spPr>
          </p:pic>
          <p:sp>
            <p:nvSpPr>
              <p:cNvPr id="29" name="object 15">
                <a:extLst>
                  <a:ext uri="{FF2B5EF4-FFF2-40B4-BE49-F238E27FC236}">
                    <a16:creationId xmlns:a16="http://schemas.microsoft.com/office/drawing/2014/main" id="{3F7D2F89-E213-DA0D-B429-605AAAE078C2}"/>
                  </a:ext>
                </a:extLst>
              </p:cNvPr>
              <p:cNvSpPr/>
              <p:nvPr/>
            </p:nvSpPr>
            <p:spPr>
              <a:xfrm>
                <a:off x="142849" y="142875"/>
                <a:ext cx="6572884" cy="1358900"/>
              </a:xfrm>
              <a:custGeom>
                <a:avLst/>
                <a:gdLst/>
                <a:ahLst/>
                <a:cxnLst/>
                <a:rect l="l" t="t" r="r" b="b"/>
                <a:pathLst>
                  <a:path w="6572884" h="1358900">
                    <a:moveTo>
                      <a:pt x="0" y="226441"/>
                    </a:moveTo>
                    <a:lnTo>
                      <a:pt x="4600" y="180795"/>
                    </a:lnTo>
                    <a:lnTo>
                      <a:pt x="17795" y="138285"/>
                    </a:lnTo>
                    <a:lnTo>
                      <a:pt x="38673" y="99820"/>
                    </a:lnTo>
                    <a:lnTo>
                      <a:pt x="66324" y="66309"/>
                    </a:lnTo>
                    <a:lnTo>
                      <a:pt x="99837" y="38663"/>
                    </a:lnTo>
                    <a:lnTo>
                      <a:pt x="138301" y="17789"/>
                    </a:lnTo>
                    <a:lnTo>
                      <a:pt x="180806" y="4599"/>
                    </a:lnTo>
                    <a:lnTo>
                      <a:pt x="226440" y="0"/>
                    </a:lnTo>
                    <a:lnTo>
                      <a:pt x="6345834" y="0"/>
                    </a:lnTo>
                    <a:lnTo>
                      <a:pt x="6391480" y="4599"/>
                    </a:lnTo>
                    <a:lnTo>
                      <a:pt x="6433990" y="17789"/>
                    </a:lnTo>
                    <a:lnTo>
                      <a:pt x="6472455" y="38663"/>
                    </a:lnTo>
                    <a:lnTo>
                      <a:pt x="6505965" y="66309"/>
                    </a:lnTo>
                    <a:lnTo>
                      <a:pt x="6533612" y="99820"/>
                    </a:lnTo>
                    <a:lnTo>
                      <a:pt x="6554485" y="138285"/>
                    </a:lnTo>
                    <a:lnTo>
                      <a:pt x="6567676" y="180795"/>
                    </a:lnTo>
                    <a:lnTo>
                      <a:pt x="6572275" y="226441"/>
                    </a:lnTo>
                    <a:lnTo>
                      <a:pt x="6572275" y="1132204"/>
                    </a:lnTo>
                    <a:lnTo>
                      <a:pt x="6567676" y="1177850"/>
                    </a:lnTo>
                    <a:lnTo>
                      <a:pt x="6554485" y="1220360"/>
                    </a:lnTo>
                    <a:lnTo>
                      <a:pt x="6533612" y="1258825"/>
                    </a:lnTo>
                    <a:lnTo>
                      <a:pt x="6505965" y="1292336"/>
                    </a:lnTo>
                    <a:lnTo>
                      <a:pt x="6472455" y="1319982"/>
                    </a:lnTo>
                    <a:lnTo>
                      <a:pt x="6433990" y="1340856"/>
                    </a:lnTo>
                    <a:lnTo>
                      <a:pt x="6391480" y="1354046"/>
                    </a:lnTo>
                    <a:lnTo>
                      <a:pt x="6345834" y="1358646"/>
                    </a:lnTo>
                    <a:lnTo>
                      <a:pt x="226440" y="1358646"/>
                    </a:lnTo>
                    <a:lnTo>
                      <a:pt x="180806" y="1354046"/>
                    </a:lnTo>
                    <a:lnTo>
                      <a:pt x="138301" y="1340856"/>
                    </a:lnTo>
                    <a:lnTo>
                      <a:pt x="99837" y="1319982"/>
                    </a:lnTo>
                    <a:lnTo>
                      <a:pt x="66324" y="1292336"/>
                    </a:lnTo>
                    <a:lnTo>
                      <a:pt x="38673" y="1258825"/>
                    </a:lnTo>
                    <a:lnTo>
                      <a:pt x="17795" y="1220360"/>
                    </a:lnTo>
                    <a:lnTo>
                      <a:pt x="4600" y="1177850"/>
                    </a:lnTo>
                    <a:lnTo>
                      <a:pt x="0" y="1132204"/>
                    </a:lnTo>
                    <a:lnTo>
                      <a:pt x="0" y="226441"/>
                    </a:lnTo>
                    <a:close/>
                  </a:path>
                </a:pathLst>
              </a:custGeom>
              <a:ln w="9525">
                <a:solidFill>
                  <a:srgbClr val="55CE74"/>
                </a:solidFill>
              </a:ln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pic>
            <p:nvPicPr>
              <p:cNvPr id="30" name="object 16">
                <a:extLst>
                  <a:ext uri="{FF2B5EF4-FFF2-40B4-BE49-F238E27FC236}">
                    <a16:creationId xmlns:a16="http://schemas.microsoft.com/office/drawing/2014/main" id="{87B6FD7C-67DE-5473-6CCB-B5218FD4D5E3}"/>
                  </a:ext>
                </a:extLst>
              </p:cNvPr>
              <p:cNvPicPr/>
              <p:nvPr/>
            </p:nvPicPr>
            <p:blipFill>
              <a:blip r:embed="rId5" cstate="print"/>
              <a:stretch>
                <a:fillRect/>
              </a:stretch>
            </p:blipFill>
            <p:spPr>
              <a:xfrm>
                <a:off x="2500248" y="305930"/>
                <a:ext cx="1714500" cy="733945"/>
              </a:xfrm>
              <a:prstGeom prst="rect">
                <a:avLst/>
              </a:prstGeom>
            </p:spPr>
          </p:pic>
        </p:grpSp>
        <p:sp>
          <p:nvSpPr>
            <p:cNvPr id="24" name="object 16">
              <a:extLst>
                <a:ext uri="{FF2B5EF4-FFF2-40B4-BE49-F238E27FC236}">
                  <a16:creationId xmlns:a16="http://schemas.microsoft.com/office/drawing/2014/main" id="{1831296E-755D-D374-352B-A9D765EC8773}"/>
                </a:ext>
              </a:extLst>
            </p:cNvPr>
            <p:cNvSpPr txBox="1"/>
            <p:nvPr/>
          </p:nvSpPr>
          <p:spPr>
            <a:xfrm>
              <a:off x="2775727" y="2875716"/>
              <a:ext cx="3332858" cy="391795"/>
            </a:xfrm>
            <a:prstGeom prst="rect">
              <a:avLst/>
            </a:prstGeom>
            <a:noFill/>
          </p:spPr>
          <p:txBody>
            <a:bodyPr vert="horz" wrap="square" lIns="0" tIns="12700" rIns="0" bIns="0" rtlCol="0">
              <a:spAutoFit/>
            </a:bodyPr>
            <a:lstStyle/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Volumen 4,  Número 1  Enero a Julio 2021</a:t>
              </a:r>
            </a:p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Revista Semestral. Venezuela</a:t>
              </a:r>
              <a:endParaRPr sz="1200" dirty="0">
                <a:latin typeface="Arial"/>
                <a:cs typeface="Arial"/>
              </a:endParaRPr>
            </a:p>
          </p:txBody>
        </p:sp>
        <p:pic>
          <p:nvPicPr>
            <p:cNvPr id="25" name="object 25">
              <a:extLst>
                <a:ext uri="{FF2B5EF4-FFF2-40B4-BE49-F238E27FC236}">
                  <a16:creationId xmlns:a16="http://schemas.microsoft.com/office/drawing/2014/main" id="{83D2E385-C052-CF05-E449-0F1D01A551D4}"/>
                </a:ext>
              </a:extLst>
            </p:cNvPr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470065" y="2027896"/>
              <a:ext cx="2305662" cy="1053903"/>
            </a:xfrm>
            <a:prstGeom prst="rect">
              <a:avLst/>
            </a:prstGeom>
          </p:spPr>
        </p:pic>
        <p:pic>
          <p:nvPicPr>
            <p:cNvPr id="26" name="object 31">
              <a:extLst>
                <a:ext uri="{FF2B5EF4-FFF2-40B4-BE49-F238E27FC236}">
                  <a16:creationId xmlns:a16="http://schemas.microsoft.com/office/drawing/2014/main" id="{46F12A56-8914-ACAC-9C42-3EBA7013E1C6}"/>
                </a:ext>
              </a:extLst>
            </p:cNvPr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4932681" y="1951410"/>
              <a:ext cx="1805304" cy="893889"/>
            </a:xfrm>
            <a:prstGeom prst="rect">
              <a:avLst/>
            </a:prstGeom>
          </p:spPr>
        </p:pic>
      </p:grpSp>
    </p:spTree>
  </p:cSld>
  <p:clrMapOvr>
    <a:masterClrMapping/>
  </p:clrMapOvr>
</p:sld>
</file>

<file path=ppt/slides/slide21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105155" y="3043430"/>
            <a:ext cx="6647815" cy="5835650"/>
            <a:chOff x="105155" y="3043430"/>
            <a:chExt cx="6647815" cy="5835650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05155" y="3043430"/>
              <a:ext cx="6647687" cy="5835391"/>
            </a:xfrm>
            <a:prstGeom prst="rect">
              <a:avLst/>
            </a:prstGeom>
          </p:spPr>
        </p:pic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42849" y="3062414"/>
              <a:ext cx="6572250" cy="5758053"/>
            </a:xfrm>
            <a:prstGeom prst="rect">
              <a:avLst/>
            </a:prstGeom>
          </p:spPr>
        </p:pic>
        <p:sp>
          <p:nvSpPr>
            <p:cNvPr id="5" name="object 5"/>
            <p:cNvSpPr/>
            <p:nvPr/>
          </p:nvSpPr>
          <p:spPr>
            <a:xfrm>
              <a:off x="142849" y="3062414"/>
              <a:ext cx="6572250" cy="5758180"/>
            </a:xfrm>
            <a:custGeom>
              <a:avLst/>
              <a:gdLst/>
              <a:ahLst/>
              <a:cxnLst/>
              <a:rect l="l" t="t" r="r" b="b"/>
              <a:pathLst>
                <a:path w="6572250" h="5758180">
                  <a:moveTo>
                    <a:pt x="0" y="5758053"/>
                  </a:moveTo>
                  <a:lnTo>
                    <a:pt x="6572250" y="5758053"/>
                  </a:lnTo>
                  <a:lnTo>
                    <a:pt x="6572250" y="0"/>
                  </a:lnTo>
                  <a:lnTo>
                    <a:pt x="0" y="0"/>
                  </a:lnTo>
                  <a:lnTo>
                    <a:pt x="0" y="5758053"/>
                  </a:lnTo>
                  <a:close/>
                </a:path>
              </a:pathLst>
            </a:custGeom>
            <a:ln w="9525">
              <a:solidFill>
                <a:srgbClr val="55CE7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" name="object 6"/>
          <p:cNvGrpSpPr/>
          <p:nvPr/>
        </p:nvGrpSpPr>
        <p:grpSpPr>
          <a:xfrm>
            <a:off x="105155" y="124968"/>
            <a:ext cx="6647815" cy="1193800"/>
            <a:chOff x="105155" y="124968"/>
            <a:chExt cx="6647815" cy="1193800"/>
          </a:xfrm>
        </p:grpSpPr>
        <p:pic>
          <p:nvPicPr>
            <p:cNvPr id="7" name="object 7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05155" y="124968"/>
              <a:ext cx="6647687" cy="1193291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142849" y="142875"/>
              <a:ext cx="6572275" cy="1116710"/>
            </a:xfrm>
            <a:prstGeom prst="rect">
              <a:avLst/>
            </a:prstGeom>
          </p:spPr>
        </p:pic>
        <p:sp>
          <p:nvSpPr>
            <p:cNvPr id="9" name="object 9"/>
            <p:cNvSpPr/>
            <p:nvPr/>
          </p:nvSpPr>
          <p:spPr>
            <a:xfrm>
              <a:off x="142849" y="142875"/>
              <a:ext cx="6572884" cy="1116965"/>
            </a:xfrm>
            <a:custGeom>
              <a:avLst/>
              <a:gdLst/>
              <a:ahLst/>
              <a:cxnLst/>
              <a:rect l="l" t="t" r="r" b="b"/>
              <a:pathLst>
                <a:path w="6572884" h="1116965">
                  <a:moveTo>
                    <a:pt x="0" y="186181"/>
                  </a:moveTo>
                  <a:lnTo>
                    <a:pt x="6649" y="136671"/>
                  </a:lnTo>
                  <a:lnTo>
                    <a:pt x="25413" y="92192"/>
                  </a:lnTo>
                  <a:lnTo>
                    <a:pt x="54517" y="54514"/>
                  </a:lnTo>
                  <a:lnTo>
                    <a:pt x="92188" y="25409"/>
                  </a:lnTo>
                  <a:lnTo>
                    <a:pt x="136651" y="6647"/>
                  </a:lnTo>
                  <a:lnTo>
                    <a:pt x="186131" y="0"/>
                  </a:lnTo>
                  <a:lnTo>
                    <a:pt x="6386093" y="0"/>
                  </a:lnTo>
                  <a:lnTo>
                    <a:pt x="6435603" y="6647"/>
                  </a:lnTo>
                  <a:lnTo>
                    <a:pt x="6480082" y="25409"/>
                  </a:lnTo>
                  <a:lnTo>
                    <a:pt x="6517760" y="54514"/>
                  </a:lnTo>
                  <a:lnTo>
                    <a:pt x="6546865" y="92192"/>
                  </a:lnTo>
                  <a:lnTo>
                    <a:pt x="6565627" y="136671"/>
                  </a:lnTo>
                  <a:lnTo>
                    <a:pt x="6572275" y="186181"/>
                  </a:lnTo>
                  <a:lnTo>
                    <a:pt x="6572275" y="930655"/>
                  </a:lnTo>
                  <a:lnTo>
                    <a:pt x="6565627" y="980112"/>
                  </a:lnTo>
                  <a:lnTo>
                    <a:pt x="6546865" y="1024556"/>
                  </a:lnTo>
                  <a:lnTo>
                    <a:pt x="6517760" y="1062212"/>
                  </a:lnTo>
                  <a:lnTo>
                    <a:pt x="6480082" y="1091306"/>
                  </a:lnTo>
                  <a:lnTo>
                    <a:pt x="6435603" y="1110064"/>
                  </a:lnTo>
                  <a:lnTo>
                    <a:pt x="6386093" y="1116710"/>
                  </a:lnTo>
                  <a:lnTo>
                    <a:pt x="186131" y="1116710"/>
                  </a:lnTo>
                  <a:lnTo>
                    <a:pt x="136651" y="1110064"/>
                  </a:lnTo>
                  <a:lnTo>
                    <a:pt x="92188" y="1091306"/>
                  </a:lnTo>
                  <a:lnTo>
                    <a:pt x="54517" y="1062212"/>
                  </a:lnTo>
                  <a:lnTo>
                    <a:pt x="25413" y="1024556"/>
                  </a:lnTo>
                  <a:lnTo>
                    <a:pt x="6649" y="980112"/>
                  </a:lnTo>
                  <a:lnTo>
                    <a:pt x="0" y="930655"/>
                  </a:lnTo>
                  <a:lnTo>
                    <a:pt x="0" y="186181"/>
                  </a:lnTo>
                  <a:close/>
                </a:path>
              </a:pathLst>
            </a:custGeom>
            <a:ln w="9525">
              <a:solidFill>
                <a:srgbClr val="55CE7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10" name="object 10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318518" y="1504208"/>
            <a:ext cx="6256015" cy="678139"/>
          </a:xfrm>
          <a:prstGeom prst="rect">
            <a:avLst/>
          </a:prstGeom>
        </p:spPr>
      </p:pic>
      <p:sp>
        <p:nvSpPr>
          <p:cNvPr id="11" name="object 11"/>
          <p:cNvSpPr txBox="1"/>
          <p:nvPr/>
        </p:nvSpPr>
        <p:spPr>
          <a:xfrm>
            <a:off x="3020695" y="1360423"/>
            <a:ext cx="1322705" cy="18669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1050" b="1" dirty="0">
                <a:latin typeface="Times New Roman"/>
                <a:cs typeface="Times New Roman"/>
              </a:rPr>
              <a:t>Para</a:t>
            </a:r>
            <a:r>
              <a:rPr sz="1050" b="1" spc="-30" dirty="0">
                <a:latin typeface="Times New Roman"/>
                <a:cs typeface="Times New Roman"/>
              </a:rPr>
              <a:t> </a:t>
            </a:r>
            <a:r>
              <a:rPr sz="1050" b="1" dirty="0">
                <a:latin typeface="Times New Roman"/>
                <a:cs typeface="Times New Roman"/>
              </a:rPr>
              <a:t>citar</a:t>
            </a:r>
            <a:r>
              <a:rPr sz="1050" b="1" spc="-20" dirty="0">
                <a:latin typeface="Times New Roman"/>
                <a:cs typeface="Times New Roman"/>
              </a:rPr>
              <a:t> </a:t>
            </a:r>
            <a:r>
              <a:rPr sz="1050" b="1" dirty="0">
                <a:latin typeface="Times New Roman"/>
                <a:cs typeface="Times New Roman"/>
              </a:rPr>
              <a:t>este</a:t>
            </a:r>
            <a:r>
              <a:rPr sz="1050" b="1" spc="-20" dirty="0">
                <a:latin typeface="Times New Roman"/>
                <a:cs typeface="Times New Roman"/>
              </a:rPr>
              <a:t> </a:t>
            </a:r>
            <a:r>
              <a:rPr sz="1050" b="1" spc="-10" dirty="0">
                <a:latin typeface="Times New Roman"/>
                <a:cs typeface="Times New Roman"/>
              </a:rPr>
              <a:t>artículo</a:t>
            </a:r>
            <a:endParaRPr sz="1050">
              <a:latin typeface="Times New Roman"/>
              <a:cs typeface="Times New Roman"/>
            </a:endParaRPr>
          </a:p>
        </p:txBody>
      </p:sp>
      <p:grpSp>
        <p:nvGrpSpPr>
          <p:cNvPr id="12" name="object 12"/>
          <p:cNvGrpSpPr/>
          <p:nvPr/>
        </p:nvGrpSpPr>
        <p:grpSpPr>
          <a:xfrm>
            <a:off x="96011" y="115823"/>
            <a:ext cx="6666230" cy="1463040"/>
            <a:chOff x="96011" y="115823"/>
            <a:chExt cx="6666230" cy="1463040"/>
          </a:xfrm>
        </p:grpSpPr>
        <p:pic>
          <p:nvPicPr>
            <p:cNvPr id="13" name="object 13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96011" y="115823"/>
              <a:ext cx="6665976" cy="1452372"/>
            </a:xfrm>
            <a:prstGeom prst="rect">
              <a:avLst/>
            </a:prstGeom>
          </p:spPr>
        </p:pic>
        <p:pic>
          <p:nvPicPr>
            <p:cNvPr id="14" name="object 14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142849" y="142875"/>
              <a:ext cx="6572275" cy="1358646"/>
            </a:xfrm>
            <a:prstGeom prst="rect">
              <a:avLst/>
            </a:prstGeom>
          </p:spPr>
        </p:pic>
        <p:sp>
          <p:nvSpPr>
            <p:cNvPr id="15" name="object 15"/>
            <p:cNvSpPr/>
            <p:nvPr/>
          </p:nvSpPr>
          <p:spPr>
            <a:xfrm>
              <a:off x="142849" y="142875"/>
              <a:ext cx="6572884" cy="1358900"/>
            </a:xfrm>
            <a:custGeom>
              <a:avLst/>
              <a:gdLst/>
              <a:ahLst/>
              <a:cxnLst/>
              <a:rect l="l" t="t" r="r" b="b"/>
              <a:pathLst>
                <a:path w="6572884" h="1358900">
                  <a:moveTo>
                    <a:pt x="0" y="226441"/>
                  </a:moveTo>
                  <a:lnTo>
                    <a:pt x="4600" y="180795"/>
                  </a:lnTo>
                  <a:lnTo>
                    <a:pt x="17795" y="138285"/>
                  </a:lnTo>
                  <a:lnTo>
                    <a:pt x="38673" y="99820"/>
                  </a:lnTo>
                  <a:lnTo>
                    <a:pt x="66324" y="66309"/>
                  </a:lnTo>
                  <a:lnTo>
                    <a:pt x="99837" y="38663"/>
                  </a:lnTo>
                  <a:lnTo>
                    <a:pt x="138301" y="17789"/>
                  </a:lnTo>
                  <a:lnTo>
                    <a:pt x="180806" y="4599"/>
                  </a:lnTo>
                  <a:lnTo>
                    <a:pt x="226440" y="0"/>
                  </a:lnTo>
                  <a:lnTo>
                    <a:pt x="6345834" y="0"/>
                  </a:lnTo>
                  <a:lnTo>
                    <a:pt x="6391480" y="4599"/>
                  </a:lnTo>
                  <a:lnTo>
                    <a:pt x="6433990" y="17789"/>
                  </a:lnTo>
                  <a:lnTo>
                    <a:pt x="6472455" y="38663"/>
                  </a:lnTo>
                  <a:lnTo>
                    <a:pt x="6505965" y="66309"/>
                  </a:lnTo>
                  <a:lnTo>
                    <a:pt x="6533612" y="99820"/>
                  </a:lnTo>
                  <a:lnTo>
                    <a:pt x="6554485" y="138285"/>
                  </a:lnTo>
                  <a:lnTo>
                    <a:pt x="6567676" y="180795"/>
                  </a:lnTo>
                  <a:lnTo>
                    <a:pt x="6572275" y="226441"/>
                  </a:lnTo>
                  <a:lnTo>
                    <a:pt x="6572275" y="1132204"/>
                  </a:lnTo>
                  <a:lnTo>
                    <a:pt x="6567676" y="1177850"/>
                  </a:lnTo>
                  <a:lnTo>
                    <a:pt x="6554485" y="1220360"/>
                  </a:lnTo>
                  <a:lnTo>
                    <a:pt x="6533612" y="1258825"/>
                  </a:lnTo>
                  <a:lnTo>
                    <a:pt x="6505965" y="1292336"/>
                  </a:lnTo>
                  <a:lnTo>
                    <a:pt x="6472455" y="1319982"/>
                  </a:lnTo>
                  <a:lnTo>
                    <a:pt x="6433990" y="1340856"/>
                  </a:lnTo>
                  <a:lnTo>
                    <a:pt x="6391480" y="1354046"/>
                  </a:lnTo>
                  <a:lnTo>
                    <a:pt x="6345834" y="1358646"/>
                  </a:lnTo>
                  <a:lnTo>
                    <a:pt x="226440" y="1358646"/>
                  </a:lnTo>
                  <a:lnTo>
                    <a:pt x="180806" y="1354046"/>
                  </a:lnTo>
                  <a:lnTo>
                    <a:pt x="138301" y="1340856"/>
                  </a:lnTo>
                  <a:lnTo>
                    <a:pt x="99837" y="1319982"/>
                  </a:lnTo>
                  <a:lnTo>
                    <a:pt x="66324" y="1292336"/>
                  </a:lnTo>
                  <a:lnTo>
                    <a:pt x="38673" y="1258825"/>
                  </a:lnTo>
                  <a:lnTo>
                    <a:pt x="17795" y="1220360"/>
                  </a:lnTo>
                  <a:lnTo>
                    <a:pt x="4600" y="1177850"/>
                  </a:lnTo>
                  <a:lnTo>
                    <a:pt x="0" y="1132204"/>
                  </a:lnTo>
                  <a:lnTo>
                    <a:pt x="0" y="226441"/>
                  </a:lnTo>
                  <a:close/>
                </a:path>
              </a:pathLst>
            </a:custGeom>
            <a:ln w="9525">
              <a:solidFill>
                <a:srgbClr val="55CE7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6" name="object 16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2500248" y="305930"/>
              <a:ext cx="1714500" cy="733945"/>
            </a:xfrm>
            <a:prstGeom prst="rect">
              <a:avLst/>
            </a:prstGeom>
          </p:spPr>
        </p:pic>
        <p:pic>
          <p:nvPicPr>
            <p:cNvPr id="17" name="object 17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2738628" y="1024127"/>
              <a:ext cx="1897379" cy="371855"/>
            </a:xfrm>
            <a:prstGeom prst="rect">
              <a:avLst/>
            </a:prstGeom>
          </p:spPr>
        </p:pic>
        <p:pic>
          <p:nvPicPr>
            <p:cNvPr id="18" name="object 18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4401311" y="1024127"/>
              <a:ext cx="1577339" cy="371855"/>
            </a:xfrm>
            <a:prstGeom prst="rect">
              <a:avLst/>
            </a:prstGeom>
          </p:spPr>
        </p:pic>
        <p:pic>
          <p:nvPicPr>
            <p:cNvPr id="19" name="object 19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3169919" y="1207007"/>
              <a:ext cx="1546859" cy="371855"/>
            </a:xfrm>
            <a:prstGeom prst="rect">
              <a:avLst/>
            </a:prstGeom>
          </p:spPr>
        </p:pic>
        <p:pic>
          <p:nvPicPr>
            <p:cNvPr id="20" name="object 20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4482083" y="1207007"/>
              <a:ext cx="284988" cy="371855"/>
            </a:xfrm>
            <a:prstGeom prst="rect">
              <a:avLst/>
            </a:prstGeom>
          </p:spPr>
        </p:pic>
        <p:pic>
          <p:nvPicPr>
            <p:cNvPr id="21" name="object 21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4572000" y="1207007"/>
              <a:ext cx="1013460" cy="371855"/>
            </a:xfrm>
            <a:prstGeom prst="rect">
              <a:avLst/>
            </a:prstGeom>
          </p:spPr>
        </p:pic>
      </p:grpSp>
      <p:sp>
        <p:nvSpPr>
          <p:cNvPr id="22" name="object 22"/>
          <p:cNvSpPr txBox="1"/>
          <p:nvPr/>
        </p:nvSpPr>
        <p:spPr>
          <a:xfrm>
            <a:off x="2842005" y="1068451"/>
            <a:ext cx="3029585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Arial"/>
                <a:cs typeface="Arial"/>
              </a:rPr>
              <a:t>6ta.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Edición</a:t>
            </a:r>
            <a:r>
              <a:rPr sz="1200" b="1" spc="-10" dirty="0">
                <a:latin typeface="Arial"/>
                <a:cs typeface="Arial"/>
              </a:rPr>
              <a:t> Volumen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I</a:t>
            </a:r>
            <a:r>
              <a:rPr sz="1200" b="1" spc="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Enero</a:t>
            </a:r>
            <a:r>
              <a:rPr sz="1200" b="1" spc="-3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a</a:t>
            </a:r>
            <a:r>
              <a:rPr sz="1200" b="1" spc="-2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Julio</a:t>
            </a:r>
            <a:r>
              <a:rPr sz="1200" b="1" spc="-5" dirty="0">
                <a:latin typeface="Arial"/>
                <a:cs typeface="Arial"/>
              </a:rPr>
              <a:t> </a:t>
            </a:r>
            <a:r>
              <a:rPr sz="1200" b="1" spc="-20" dirty="0">
                <a:latin typeface="Arial"/>
                <a:cs typeface="Arial"/>
              </a:rPr>
              <a:t>2021</a:t>
            </a:r>
            <a:endParaRPr sz="1200">
              <a:latin typeface="Arial"/>
              <a:cs typeface="Arial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3273297" y="1251331"/>
            <a:ext cx="216789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Arial"/>
                <a:cs typeface="Arial"/>
              </a:rPr>
              <a:t>Revista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Semestral-</a:t>
            </a:r>
            <a:r>
              <a:rPr sz="1200" b="1" spc="-40" dirty="0">
                <a:latin typeface="Arial"/>
                <a:cs typeface="Arial"/>
              </a:rPr>
              <a:t> </a:t>
            </a:r>
            <a:r>
              <a:rPr sz="1200" b="1" spc="-10" dirty="0">
                <a:latin typeface="Arial"/>
                <a:cs typeface="Arial"/>
              </a:rPr>
              <a:t>Venezuela</a:t>
            </a:r>
            <a:endParaRPr sz="1200">
              <a:latin typeface="Arial"/>
              <a:cs typeface="Arial"/>
            </a:endParaRPr>
          </a:p>
        </p:txBody>
      </p:sp>
      <p:grpSp>
        <p:nvGrpSpPr>
          <p:cNvPr id="24" name="object 24"/>
          <p:cNvGrpSpPr/>
          <p:nvPr/>
        </p:nvGrpSpPr>
        <p:grpSpPr>
          <a:xfrm>
            <a:off x="320929" y="234695"/>
            <a:ext cx="6228715" cy="2832735"/>
            <a:chOff x="320929" y="234695"/>
            <a:chExt cx="6228715" cy="2832735"/>
          </a:xfrm>
        </p:grpSpPr>
        <p:pic>
          <p:nvPicPr>
            <p:cNvPr id="25" name="object 25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324612" y="234695"/>
              <a:ext cx="1719072" cy="1341120"/>
            </a:xfrm>
            <a:prstGeom prst="rect">
              <a:avLst/>
            </a:prstGeom>
          </p:spPr>
        </p:pic>
        <p:sp>
          <p:nvSpPr>
            <p:cNvPr id="26" name="object 26"/>
            <p:cNvSpPr/>
            <p:nvPr/>
          </p:nvSpPr>
          <p:spPr>
            <a:xfrm>
              <a:off x="333629" y="1522069"/>
              <a:ext cx="6203315" cy="646430"/>
            </a:xfrm>
            <a:custGeom>
              <a:avLst/>
              <a:gdLst/>
              <a:ahLst/>
              <a:cxnLst/>
              <a:rect l="l" t="t" r="r" b="b"/>
              <a:pathLst>
                <a:path w="6203315" h="646430">
                  <a:moveTo>
                    <a:pt x="6202934" y="0"/>
                  </a:moveTo>
                  <a:lnTo>
                    <a:pt x="0" y="0"/>
                  </a:lnTo>
                  <a:lnTo>
                    <a:pt x="0" y="646328"/>
                  </a:lnTo>
                  <a:lnTo>
                    <a:pt x="6202934" y="646328"/>
                  </a:lnTo>
                  <a:lnTo>
                    <a:pt x="620293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333629" y="1522069"/>
              <a:ext cx="6203315" cy="646430"/>
            </a:xfrm>
            <a:custGeom>
              <a:avLst/>
              <a:gdLst/>
              <a:ahLst/>
              <a:cxnLst/>
              <a:rect l="l" t="t" r="r" b="b"/>
              <a:pathLst>
                <a:path w="6203315" h="646430">
                  <a:moveTo>
                    <a:pt x="0" y="646328"/>
                  </a:moveTo>
                  <a:lnTo>
                    <a:pt x="6202934" y="646328"/>
                  </a:lnTo>
                  <a:lnTo>
                    <a:pt x="6202934" y="0"/>
                  </a:lnTo>
                  <a:lnTo>
                    <a:pt x="0" y="0"/>
                  </a:lnTo>
                  <a:lnTo>
                    <a:pt x="0" y="646328"/>
                  </a:lnTo>
                  <a:close/>
                </a:path>
              </a:pathLst>
            </a:custGeom>
            <a:ln w="25399">
              <a:solidFill>
                <a:srgbClr val="5BD078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333629" y="2123706"/>
              <a:ext cx="6203315" cy="931544"/>
            </a:xfrm>
            <a:custGeom>
              <a:avLst/>
              <a:gdLst/>
              <a:ahLst/>
              <a:cxnLst/>
              <a:rect l="l" t="t" r="r" b="b"/>
              <a:pathLst>
                <a:path w="6203315" h="931544">
                  <a:moveTo>
                    <a:pt x="6202934" y="0"/>
                  </a:moveTo>
                  <a:lnTo>
                    <a:pt x="0" y="0"/>
                  </a:lnTo>
                  <a:lnTo>
                    <a:pt x="0" y="931024"/>
                  </a:lnTo>
                  <a:lnTo>
                    <a:pt x="6202934" y="931024"/>
                  </a:lnTo>
                  <a:lnTo>
                    <a:pt x="620293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333629" y="2123706"/>
              <a:ext cx="6203315" cy="931544"/>
            </a:xfrm>
            <a:custGeom>
              <a:avLst/>
              <a:gdLst/>
              <a:ahLst/>
              <a:cxnLst/>
              <a:rect l="l" t="t" r="r" b="b"/>
              <a:pathLst>
                <a:path w="6203315" h="931544">
                  <a:moveTo>
                    <a:pt x="0" y="931024"/>
                  </a:moveTo>
                  <a:lnTo>
                    <a:pt x="6202934" y="931024"/>
                  </a:lnTo>
                  <a:lnTo>
                    <a:pt x="6202934" y="0"/>
                  </a:lnTo>
                  <a:lnTo>
                    <a:pt x="0" y="0"/>
                  </a:lnTo>
                  <a:lnTo>
                    <a:pt x="0" y="931024"/>
                  </a:lnTo>
                  <a:close/>
                </a:path>
              </a:pathLst>
            </a:custGeom>
            <a:ln w="25400">
              <a:solidFill>
                <a:srgbClr val="5BD078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0" name="object 30"/>
          <p:cNvSpPr txBox="1"/>
          <p:nvPr/>
        </p:nvSpPr>
        <p:spPr>
          <a:xfrm>
            <a:off x="204012" y="1550923"/>
            <a:ext cx="6418580" cy="6591548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45085" algn="ctr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Times New Roman"/>
                <a:cs typeface="Times New Roman"/>
              </a:rPr>
              <a:t>Dra.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Carmen</a:t>
            </a:r>
            <a:r>
              <a:rPr sz="1200" b="1" spc="-1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M.</a:t>
            </a:r>
            <a:r>
              <a:rPr sz="1200" b="1" spc="-3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Marín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Gómez.</a:t>
            </a:r>
            <a:endParaRPr sz="1200" dirty="0">
              <a:latin typeface="Times New Roman"/>
              <a:cs typeface="Times New Roman"/>
            </a:endParaRPr>
          </a:p>
          <a:p>
            <a:pPr marL="45085" algn="ctr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Universidad</a:t>
            </a:r>
            <a:r>
              <a:rPr sz="1200" spc="-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Pedagógica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Experimental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Libertador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(UPEL</a:t>
            </a:r>
            <a:r>
              <a:rPr sz="1200" spc="-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-</a:t>
            </a:r>
            <a:r>
              <a:rPr sz="1200" spc="-7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Venezuela)</a:t>
            </a:r>
            <a:endParaRPr sz="1200" dirty="0">
              <a:latin typeface="Times New Roman"/>
              <a:cs typeface="Times New Roman"/>
            </a:endParaRPr>
          </a:p>
          <a:p>
            <a:pPr marL="43815" algn="ctr">
              <a:lnSpc>
                <a:spcPct val="100000"/>
              </a:lnSpc>
            </a:pPr>
            <a:r>
              <a:rPr sz="1200" b="1" dirty="0">
                <a:latin typeface="Times New Roman"/>
                <a:cs typeface="Times New Roman"/>
              </a:rPr>
              <a:t>Correo</a:t>
            </a:r>
            <a:r>
              <a:rPr sz="1200" b="1" spc="-50" dirty="0">
                <a:latin typeface="Times New Roman"/>
                <a:cs typeface="Times New Roman"/>
              </a:rPr>
              <a:t> </a:t>
            </a:r>
            <a:r>
              <a:rPr sz="1200" b="1" dirty="0">
                <a:solidFill>
                  <a:schemeClr val="tx1"/>
                </a:solidFill>
                <a:latin typeface="Times New Roman"/>
                <a:cs typeface="Times New Roman"/>
              </a:rPr>
              <a:t>Electrónico:</a:t>
            </a:r>
            <a:r>
              <a:rPr sz="1200" b="1" spc="-3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chemeClr val="tx1"/>
                </a:solidFill>
                <a:latin typeface="Times New Roman"/>
                <a:cs typeface="Times New Roman"/>
                <a:hlinkClick r:id="rId16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carmenmarin8698@gmail.com</a:t>
            </a:r>
            <a:endParaRPr sz="1200" dirty="0">
              <a:solidFill>
                <a:schemeClr val="tx1"/>
              </a:solidFill>
              <a:latin typeface="Times New Roman"/>
              <a:cs typeface="Times New Roman"/>
            </a:endParaRPr>
          </a:p>
          <a:p>
            <a:pPr marL="220979" marR="306070">
              <a:lnSpc>
                <a:spcPct val="100000"/>
              </a:lnSpc>
              <a:spcBef>
                <a:spcPts val="420"/>
              </a:spcBef>
            </a:pPr>
            <a:r>
              <a:rPr sz="1100" b="1" dirty="0">
                <a:latin typeface="Times New Roman"/>
                <a:cs typeface="Times New Roman"/>
              </a:rPr>
              <a:t>Como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citar</a:t>
            </a:r>
            <a:r>
              <a:rPr sz="1100" b="1" spc="-4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este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artículo: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Carmen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M.</a:t>
            </a:r>
            <a:r>
              <a:rPr sz="1100" b="1" spc="-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Marín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Gómez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(2021),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“</a:t>
            </a:r>
            <a:r>
              <a:rPr sz="1050" b="1" dirty="0">
                <a:latin typeface="Times New Roman"/>
                <a:cs typeface="Times New Roman"/>
              </a:rPr>
              <a:t>Las</a:t>
            </a:r>
            <a:r>
              <a:rPr sz="1050" b="1" spc="-20" dirty="0">
                <a:latin typeface="Times New Roman"/>
                <a:cs typeface="Times New Roman"/>
              </a:rPr>
              <a:t> </a:t>
            </a:r>
            <a:r>
              <a:rPr sz="1050" b="1" dirty="0">
                <a:latin typeface="Times New Roman"/>
                <a:cs typeface="Times New Roman"/>
              </a:rPr>
              <a:t>Matemáticas</a:t>
            </a:r>
            <a:r>
              <a:rPr sz="1050" b="1" spc="-20" dirty="0">
                <a:latin typeface="Times New Roman"/>
                <a:cs typeface="Times New Roman"/>
              </a:rPr>
              <a:t> </a:t>
            </a:r>
            <a:r>
              <a:rPr sz="1050" b="1" dirty="0">
                <a:latin typeface="Times New Roman"/>
                <a:cs typeface="Times New Roman"/>
              </a:rPr>
              <a:t>en Educación</a:t>
            </a:r>
            <a:r>
              <a:rPr sz="1050" b="1" spc="-40" dirty="0">
                <a:latin typeface="Times New Roman"/>
                <a:cs typeface="Times New Roman"/>
              </a:rPr>
              <a:t> </a:t>
            </a:r>
            <a:r>
              <a:rPr sz="1050" b="1" spc="-10" dirty="0">
                <a:latin typeface="Times New Roman"/>
                <a:cs typeface="Times New Roman"/>
              </a:rPr>
              <a:t>Infantil. </a:t>
            </a:r>
            <a:r>
              <a:rPr sz="1050" b="1" dirty="0">
                <a:latin typeface="Times New Roman"/>
                <a:cs typeface="Times New Roman"/>
              </a:rPr>
              <a:t>Caso:</a:t>
            </a:r>
            <a:r>
              <a:rPr sz="1050" b="1" spc="-25" dirty="0">
                <a:latin typeface="Times New Roman"/>
                <a:cs typeface="Times New Roman"/>
              </a:rPr>
              <a:t> </a:t>
            </a:r>
            <a:r>
              <a:rPr sz="1050" b="1" dirty="0">
                <a:latin typeface="Times New Roman"/>
                <a:cs typeface="Times New Roman"/>
              </a:rPr>
              <a:t>Educación</a:t>
            </a:r>
            <a:r>
              <a:rPr sz="1050" b="1" spc="-25" dirty="0">
                <a:latin typeface="Times New Roman"/>
                <a:cs typeface="Times New Roman"/>
              </a:rPr>
              <a:t> </a:t>
            </a:r>
            <a:r>
              <a:rPr sz="1050" b="1" dirty="0">
                <a:latin typeface="Times New Roman"/>
                <a:cs typeface="Times New Roman"/>
              </a:rPr>
              <a:t>Inicial</a:t>
            </a:r>
            <a:r>
              <a:rPr sz="1050" b="1" spc="-20" dirty="0">
                <a:latin typeface="Times New Roman"/>
                <a:cs typeface="Times New Roman"/>
              </a:rPr>
              <a:t> </a:t>
            </a:r>
            <a:r>
              <a:rPr sz="1050" b="1" dirty="0">
                <a:latin typeface="Times New Roman"/>
                <a:cs typeface="Times New Roman"/>
              </a:rPr>
              <a:t>y</a:t>
            </a:r>
            <a:r>
              <a:rPr sz="1050" b="1" spc="-5" dirty="0">
                <a:latin typeface="Times New Roman"/>
                <a:cs typeface="Times New Roman"/>
              </a:rPr>
              <a:t> </a:t>
            </a:r>
            <a:r>
              <a:rPr sz="1050" b="1" dirty="0">
                <a:latin typeface="Times New Roman"/>
                <a:cs typeface="Times New Roman"/>
              </a:rPr>
              <a:t>1er</a:t>
            </a:r>
            <a:r>
              <a:rPr sz="1050" b="1" spc="-15" dirty="0">
                <a:latin typeface="Times New Roman"/>
                <a:cs typeface="Times New Roman"/>
              </a:rPr>
              <a:t> </a:t>
            </a:r>
            <a:r>
              <a:rPr sz="1050" b="1" dirty="0">
                <a:latin typeface="Times New Roman"/>
                <a:cs typeface="Times New Roman"/>
              </a:rPr>
              <a:t>Grado</a:t>
            </a:r>
            <a:r>
              <a:rPr sz="1050" b="1" spc="-25" dirty="0">
                <a:latin typeface="Times New Roman"/>
                <a:cs typeface="Times New Roman"/>
              </a:rPr>
              <a:t> </a:t>
            </a:r>
            <a:r>
              <a:rPr sz="1050" b="1" dirty="0">
                <a:latin typeface="Times New Roman"/>
                <a:cs typeface="Times New Roman"/>
              </a:rPr>
              <a:t>de Educación</a:t>
            </a:r>
            <a:r>
              <a:rPr sz="1050" b="1" spc="-40" dirty="0">
                <a:latin typeface="Times New Roman"/>
                <a:cs typeface="Times New Roman"/>
              </a:rPr>
              <a:t> </a:t>
            </a:r>
            <a:r>
              <a:rPr sz="1050" b="1" dirty="0">
                <a:latin typeface="Times New Roman"/>
                <a:cs typeface="Times New Roman"/>
              </a:rPr>
              <a:t>Primaria..”</a:t>
            </a:r>
            <a:r>
              <a:rPr sz="1050" b="1" spc="-20" dirty="0">
                <a:latin typeface="Times New Roman"/>
                <a:cs typeface="Times New Roman"/>
              </a:rPr>
              <a:t> </a:t>
            </a:r>
            <a:r>
              <a:rPr sz="1050" b="1" dirty="0">
                <a:latin typeface="Times New Roman"/>
                <a:cs typeface="Times New Roman"/>
              </a:rPr>
              <a:t>I</a:t>
            </a:r>
            <a:r>
              <a:rPr sz="1050" b="1" spc="5" dirty="0">
                <a:latin typeface="Times New Roman"/>
                <a:cs typeface="Times New Roman"/>
              </a:rPr>
              <a:t> </a:t>
            </a:r>
            <a:r>
              <a:rPr sz="1050" b="1" spc="-10" dirty="0">
                <a:latin typeface="Times New Roman"/>
                <a:cs typeface="Times New Roman"/>
              </a:rPr>
              <a:t>(1-</a:t>
            </a:r>
            <a:r>
              <a:rPr sz="1050" b="1" spc="-25" dirty="0">
                <a:latin typeface="Times New Roman"/>
                <a:cs typeface="Times New Roman"/>
              </a:rPr>
              <a:t>10)</a:t>
            </a:r>
            <a:endParaRPr sz="1050" dirty="0">
              <a:latin typeface="Times New Roman"/>
              <a:cs typeface="Times New Roman"/>
            </a:endParaRPr>
          </a:p>
          <a:p>
            <a:pPr marL="2520950">
              <a:lnSpc>
                <a:spcPct val="100000"/>
              </a:lnSpc>
            </a:pPr>
            <a:r>
              <a:rPr sz="1100" b="1" dirty="0">
                <a:latin typeface="Times New Roman"/>
                <a:cs typeface="Times New Roman"/>
              </a:rPr>
              <a:t>Recibido: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Octubre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spc="-20" dirty="0">
                <a:latin typeface="Times New Roman"/>
                <a:cs typeface="Times New Roman"/>
              </a:rPr>
              <a:t>2020</a:t>
            </a:r>
            <a:endParaRPr sz="1100" dirty="0">
              <a:latin typeface="Times New Roman"/>
              <a:cs typeface="Times New Roman"/>
            </a:endParaRPr>
          </a:p>
          <a:p>
            <a:pPr marL="2581910">
              <a:lnSpc>
                <a:spcPct val="100000"/>
              </a:lnSpc>
            </a:pPr>
            <a:r>
              <a:rPr sz="1100" b="1" dirty="0">
                <a:latin typeface="Times New Roman"/>
                <a:cs typeface="Times New Roman"/>
              </a:rPr>
              <a:t>Revisado:</a:t>
            </a:r>
            <a:r>
              <a:rPr sz="1100" b="1" spc="25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Octubre</a:t>
            </a:r>
            <a:r>
              <a:rPr sz="1100" b="1" spc="240" dirty="0">
                <a:latin typeface="Times New Roman"/>
                <a:cs typeface="Times New Roman"/>
              </a:rPr>
              <a:t> </a:t>
            </a:r>
            <a:r>
              <a:rPr sz="1100" b="1" spc="-20" dirty="0">
                <a:latin typeface="Times New Roman"/>
                <a:cs typeface="Times New Roman"/>
              </a:rPr>
              <a:t>2020</a:t>
            </a:r>
            <a:endParaRPr sz="1100" dirty="0">
              <a:latin typeface="Times New Roman"/>
              <a:cs typeface="Times New Roman"/>
            </a:endParaRPr>
          </a:p>
          <a:p>
            <a:pPr marL="2606040">
              <a:lnSpc>
                <a:spcPct val="100000"/>
              </a:lnSpc>
            </a:pPr>
            <a:r>
              <a:rPr sz="1100" b="1" dirty="0">
                <a:latin typeface="Times New Roman"/>
                <a:cs typeface="Times New Roman"/>
              </a:rPr>
              <a:t>Aceptado: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Octubre</a:t>
            </a:r>
            <a:r>
              <a:rPr sz="1100" b="1" spc="-40" dirty="0">
                <a:latin typeface="Times New Roman"/>
                <a:cs typeface="Times New Roman"/>
              </a:rPr>
              <a:t> </a:t>
            </a:r>
            <a:r>
              <a:rPr sz="1100" b="1" spc="-20" dirty="0">
                <a:latin typeface="Times New Roman"/>
                <a:cs typeface="Times New Roman"/>
              </a:rPr>
              <a:t>2020</a:t>
            </a:r>
            <a:endParaRPr sz="1100" dirty="0">
              <a:latin typeface="Times New Roman"/>
              <a:cs typeface="Times New Roman"/>
            </a:endParaRPr>
          </a:p>
          <a:p>
            <a:pPr marL="245745" marR="245110" algn="ctr">
              <a:lnSpc>
                <a:spcPct val="100000"/>
              </a:lnSpc>
              <a:spcBef>
                <a:spcPts val="850"/>
              </a:spcBef>
            </a:pPr>
            <a:r>
              <a:rPr sz="1200" b="1" dirty="0">
                <a:latin typeface="Times New Roman"/>
                <a:cs typeface="Times New Roman"/>
              </a:rPr>
              <a:t>Las</a:t>
            </a:r>
            <a:r>
              <a:rPr sz="1200" b="1" spc="-4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Matemáticas</a:t>
            </a:r>
            <a:r>
              <a:rPr sz="1200" b="1" spc="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en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Educación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Infantil.</a:t>
            </a:r>
            <a:r>
              <a:rPr sz="1200" b="1" spc="-4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Caso: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Educación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Inicial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y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1er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Grado</a:t>
            </a:r>
            <a:r>
              <a:rPr sz="1200" b="1" spc="-1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Educación Primaria.</a:t>
            </a:r>
            <a:endParaRPr sz="1200" dirty="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375"/>
              </a:spcBef>
            </a:pPr>
            <a:r>
              <a:rPr sz="1200" b="1" spc="-10" dirty="0">
                <a:latin typeface="Times New Roman"/>
                <a:cs typeface="Times New Roman"/>
              </a:rPr>
              <a:t>RESUMEN</a:t>
            </a:r>
            <a:endParaRPr sz="1200" dirty="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60"/>
              </a:spcBef>
            </a:pPr>
            <a:endParaRPr sz="1200" dirty="0">
              <a:latin typeface="Times New Roman"/>
              <a:cs typeface="Times New Roman"/>
            </a:endParaRPr>
          </a:p>
          <a:p>
            <a:pPr marL="12700" marR="508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comprensión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“matemática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niños”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prioritaria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dentro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quehacer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educativo,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ya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éste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es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instrumento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constitución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formación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pensamiento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lógico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niños,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esta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edad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adquiere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mediante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observación,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descripción,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clasificación,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seriación,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comparación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analogía,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entre </a:t>
            </a:r>
            <a:r>
              <a:rPr sz="1200" dirty="0">
                <a:latin typeface="Times New Roman"/>
                <a:cs typeface="Times New Roman"/>
              </a:rPr>
              <a:t>otros</a:t>
            </a:r>
            <a:r>
              <a:rPr sz="1200" spc="4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indicadores.</a:t>
            </a:r>
            <a:r>
              <a:rPr sz="1200" spc="4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</a:t>
            </a:r>
            <a:r>
              <a:rPr sz="1200" spc="4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obstante,</a:t>
            </a:r>
            <a:r>
              <a:rPr sz="1200" spc="4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4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vía</a:t>
            </a:r>
            <a:r>
              <a:rPr sz="1200" spc="4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4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4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comprensión</a:t>
            </a:r>
            <a:r>
              <a:rPr sz="1200" spc="4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4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obtención</a:t>
            </a:r>
            <a:r>
              <a:rPr sz="1200" spc="4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4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conocimiento,</a:t>
            </a:r>
            <a:r>
              <a:rPr sz="1200" spc="45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en </a:t>
            </a:r>
            <a:r>
              <a:rPr sz="1200" dirty="0">
                <a:latin typeface="Times New Roman"/>
                <a:cs typeface="Times New Roman"/>
              </a:rPr>
              <a:t>oportunidades</a:t>
            </a:r>
            <a:r>
              <a:rPr sz="1200" spc="3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</a:t>
            </a:r>
            <a:r>
              <a:rPr sz="1200" spc="3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3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eficaz,</a:t>
            </a:r>
            <a:r>
              <a:rPr sz="1200" spc="3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dado</a:t>
            </a:r>
            <a:r>
              <a:rPr sz="1200" spc="3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3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3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Matemática</a:t>
            </a:r>
            <a:r>
              <a:rPr sz="1200" spc="3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3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niñez</a:t>
            </a:r>
            <a:r>
              <a:rPr sz="1200" spc="3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son</a:t>
            </a:r>
            <a:r>
              <a:rPr sz="1200" spc="3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dos</a:t>
            </a:r>
            <a:r>
              <a:rPr sz="1200" spc="3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realidades</a:t>
            </a:r>
            <a:r>
              <a:rPr sz="1200" spc="3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complejas</a:t>
            </a:r>
            <a:r>
              <a:rPr sz="1200" spc="360" dirty="0">
                <a:latin typeface="Times New Roman"/>
                <a:cs typeface="Times New Roman"/>
              </a:rPr>
              <a:t> </a:t>
            </a:r>
            <a:r>
              <a:rPr sz="1200" spc="-50" dirty="0">
                <a:latin typeface="Times New Roman"/>
                <a:cs typeface="Times New Roman"/>
              </a:rPr>
              <a:t>y </a:t>
            </a:r>
            <a:r>
              <a:rPr sz="1200" dirty="0">
                <a:latin typeface="Times New Roman"/>
                <a:cs typeface="Times New Roman"/>
              </a:rPr>
              <a:t>divergentes.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articulamos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entonces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matemática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niñez,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procurar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comprensión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que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llama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“Matemática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Infantil”,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estamos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ante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situación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tiene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aspectos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múltiples,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compleja,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que </a:t>
            </a:r>
            <a:r>
              <a:rPr sz="1200" dirty="0">
                <a:latin typeface="Times New Roman"/>
                <a:cs typeface="Times New Roman"/>
              </a:rPr>
              <a:t>requieren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ser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abordada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desde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enfoque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integral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poder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ir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asomando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algunas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respuestas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demanda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sistema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educativo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competencia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según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nivel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modalidad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caso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Educación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Inicial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spc="-50" dirty="0">
                <a:latin typeface="Times New Roman"/>
                <a:cs typeface="Times New Roman"/>
              </a:rPr>
              <a:t>y </a:t>
            </a:r>
            <a:r>
              <a:rPr sz="1200" dirty="0">
                <a:latin typeface="Times New Roman"/>
                <a:cs typeface="Times New Roman"/>
              </a:rPr>
              <a:t>1er</a:t>
            </a:r>
            <a:r>
              <a:rPr sz="1200" spc="3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Grado</a:t>
            </a:r>
            <a:r>
              <a:rPr sz="1200" spc="3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Educación</a:t>
            </a:r>
            <a:r>
              <a:rPr sz="1200" spc="3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Primaria.</a:t>
            </a:r>
            <a:r>
              <a:rPr sz="1200" spc="3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3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abordar</a:t>
            </a:r>
            <a:r>
              <a:rPr sz="1200" spc="3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3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“matemática</a:t>
            </a:r>
            <a:r>
              <a:rPr sz="1200" spc="3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infantil”</a:t>
            </a:r>
            <a:r>
              <a:rPr sz="1200" spc="3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3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requiere</a:t>
            </a:r>
            <a:r>
              <a:rPr sz="1200" spc="3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2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enfoque </a:t>
            </a:r>
            <a:r>
              <a:rPr sz="1200" dirty="0">
                <a:latin typeface="Times New Roman"/>
                <a:cs typeface="Times New Roman"/>
              </a:rPr>
              <a:t>constructivista</a:t>
            </a:r>
            <a:r>
              <a:rPr sz="1200" spc="3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lúdico</a:t>
            </a:r>
            <a:r>
              <a:rPr sz="1200" spc="3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3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ser</a:t>
            </a:r>
            <a:r>
              <a:rPr sz="1200" spc="3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entendido</a:t>
            </a:r>
            <a:r>
              <a:rPr sz="1200" spc="3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3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uso</a:t>
            </a:r>
            <a:r>
              <a:rPr sz="1200" spc="3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3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materiales</a:t>
            </a:r>
            <a:r>
              <a:rPr sz="1200" spc="3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juegos</a:t>
            </a:r>
            <a:r>
              <a:rPr sz="1200" spc="3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3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3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adquisición</a:t>
            </a:r>
            <a:r>
              <a:rPr sz="1200" spc="33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 </a:t>
            </a:r>
            <a:r>
              <a:rPr sz="1200" dirty="0">
                <a:latin typeface="Times New Roman"/>
                <a:cs typeface="Times New Roman"/>
              </a:rPr>
              <a:t>habilidades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destrezas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matemáticas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desde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edad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temprana.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ello,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hace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revisión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literaria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25" dirty="0">
                <a:latin typeface="Times New Roman"/>
                <a:cs typeface="Times New Roman"/>
              </a:rPr>
              <a:t> los </a:t>
            </a:r>
            <a:r>
              <a:rPr sz="1200" dirty="0">
                <a:latin typeface="Times New Roman"/>
                <a:cs typeface="Times New Roman"/>
              </a:rPr>
              <a:t>factores,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capacidades,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metodologías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contenidos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vinculan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juego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proceso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enseñanza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spc="-50" dirty="0">
                <a:latin typeface="Times New Roman"/>
                <a:cs typeface="Times New Roman"/>
              </a:rPr>
              <a:t>y </a:t>
            </a:r>
            <a:r>
              <a:rPr sz="1200" dirty="0">
                <a:latin typeface="Times New Roman"/>
                <a:cs typeface="Times New Roman"/>
              </a:rPr>
              <a:t>aprendizaje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matemáticas;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además,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propone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serie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sesiones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aula,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través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 </a:t>
            </a:r>
            <a:r>
              <a:rPr sz="1200" dirty="0">
                <a:latin typeface="Times New Roman"/>
                <a:cs typeface="Times New Roman"/>
              </a:rPr>
              <a:t>diferentes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estrategias,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tratando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revelar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significatividad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lógica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 psicológica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materia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el </a:t>
            </a:r>
            <a:r>
              <a:rPr sz="1200" spc="-10" dirty="0">
                <a:latin typeface="Times New Roman"/>
                <a:cs typeface="Times New Roman"/>
              </a:rPr>
              <a:t>escolar.</a:t>
            </a:r>
            <a:endParaRPr sz="1200" dirty="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65"/>
              </a:spcBef>
            </a:pPr>
            <a:endParaRPr sz="1200" dirty="0">
              <a:latin typeface="Times New Roman"/>
              <a:cs typeface="Times New Roman"/>
            </a:endParaRPr>
          </a:p>
          <a:p>
            <a:pPr marL="12700" algn="just">
              <a:lnSpc>
                <a:spcPct val="100000"/>
              </a:lnSpc>
            </a:pPr>
            <a:r>
              <a:rPr sz="1200" b="1" dirty="0">
                <a:latin typeface="Times New Roman"/>
                <a:cs typeface="Times New Roman"/>
              </a:rPr>
              <a:t>Descriptores</a:t>
            </a:r>
            <a:r>
              <a:rPr sz="1200" dirty="0">
                <a:latin typeface="Times New Roman"/>
                <a:cs typeface="Times New Roman"/>
              </a:rPr>
              <a:t>:</a:t>
            </a:r>
            <a:r>
              <a:rPr sz="1200" spc="-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Matemática,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Educación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Infantil,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Materiales,</a:t>
            </a:r>
            <a:r>
              <a:rPr sz="1200" spc="-4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Juegos.</a:t>
            </a:r>
            <a:endParaRPr sz="1200" dirty="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60"/>
              </a:spcBef>
            </a:pPr>
            <a:endParaRPr sz="1200" dirty="0">
              <a:latin typeface="Times New Roman"/>
              <a:cs typeface="Times New Roman"/>
            </a:endParaRPr>
          </a:p>
          <a:p>
            <a:pPr marL="12700" marR="9525" algn="just">
              <a:lnSpc>
                <a:spcPct val="100000"/>
              </a:lnSpc>
            </a:pPr>
            <a:r>
              <a:rPr sz="1200" b="1" dirty="0">
                <a:latin typeface="Times New Roman"/>
                <a:cs typeface="Times New Roman"/>
              </a:rPr>
              <a:t>Reseña</a:t>
            </a:r>
            <a:r>
              <a:rPr sz="1200" b="1" spc="2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Biográfica</a:t>
            </a:r>
            <a:r>
              <a:rPr sz="1200" dirty="0">
                <a:latin typeface="Times New Roman"/>
                <a:cs typeface="Times New Roman"/>
              </a:rPr>
              <a:t>: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Especialista.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Dificultad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Aprendizaje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Docencia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Educación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Básica. </a:t>
            </a:r>
            <a:r>
              <a:rPr sz="1200" dirty="0">
                <a:latin typeface="Times New Roman"/>
                <a:cs typeface="Times New Roman"/>
              </a:rPr>
              <a:t>Magíster: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Orientación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Conducta.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Psiquiatría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Salud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Mental.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Dra.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Ciencias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Educación, </a:t>
            </a:r>
            <a:r>
              <a:rPr sz="1200" dirty="0">
                <a:latin typeface="Times New Roman"/>
                <a:cs typeface="Times New Roman"/>
              </a:rPr>
              <a:t>Autora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diversas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publicaciones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académicas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nacionales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-4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internacionales.</a:t>
            </a:r>
            <a:endParaRPr sz="1200" dirty="0">
              <a:latin typeface="Times New Roman"/>
              <a:cs typeface="Times New Roman"/>
            </a:endParaRPr>
          </a:p>
        </p:txBody>
      </p:sp>
      <p:pic>
        <p:nvPicPr>
          <p:cNvPr id="31" name="object 31"/>
          <p:cNvPicPr/>
          <p:nvPr/>
        </p:nvPicPr>
        <p:blipFill>
          <a:blip r:embed="rId17" cstate="print"/>
          <a:stretch>
            <a:fillRect/>
          </a:stretch>
        </p:blipFill>
        <p:spPr>
          <a:xfrm>
            <a:off x="4581144" y="149034"/>
            <a:ext cx="1805304" cy="893889"/>
          </a:xfrm>
          <a:prstGeom prst="rect">
            <a:avLst/>
          </a:prstGeom>
        </p:spPr>
      </p:pic>
      <p:sp>
        <p:nvSpPr>
          <p:cNvPr id="32" name="object 32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104546" rIns="0" bIns="0" rtlCol="0">
            <a:spAutoFit/>
          </a:bodyPr>
          <a:lstStyle/>
          <a:p>
            <a:pPr marL="152400">
              <a:lnSpc>
                <a:spcPts val="1410"/>
              </a:lnSpc>
            </a:pPr>
            <a:fld id="{81D60167-4931-47E6-BA6A-407CBD079E47}" type="slidenum">
              <a:rPr spc="-25" dirty="0"/>
              <a:t>212</a:t>
            </a:fld>
            <a:endParaRPr spc="-25" dirty="0"/>
          </a:p>
        </p:txBody>
      </p:sp>
      <p:grpSp>
        <p:nvGrpSpPr>
          <p:cNvPr id="33" name="Grupo 32">
            <a:extLst>
              <a:ext uri="{FF2B5EF4-FFF2-40B4-BE49-F238E27FC236}">
                <a16:creationId xmlns:a16="http://schemas.microsoft.com/office/drawing/2014/main" id="{701A8EFE-43EE-4AEA-9F1F-A791149A7617}"/>
              </a:ext>
            </a:extLst>
          </p:cNvPr>
          <p:cNvGrpSpPr/>
          <p:nvPr/>
        </p:nvGrpSpPr>
        <p:grpSpPr>
          <a:xfrm>
            <a:off x="117348" y="98932"/>
            <a:ext cx="6665976" cy="1452626"/>
            <a:chOff x="470065" y="1951410"/>
            <a:chExt cx="6665976" cy="1452626"/>
          </a:xfrm>
        </p:grpSpPr>
        <p:grpSp>
          <p:nvGrpSpPr>
            <p:cNvPr id="34" name="object 12">
              <a:extLst>
                <a:ext uri="{FF2B5EF4-FFF2-40B4-BE49-F238E27FC236}">
                  <a16:creationId xmlns:a16="http://schemas.microsoft.com/office/drawing/2014/main" id="{5A7659E4-24A1-2528-92B5-30B40B69BAD1}"/>
                </a:ext>
              </a:extLst>
            </p:cNvPr>
            <p:cNvGrpSpPr/>
            <p:nvPr/>
          </p:nvGrpSpPr>
          <p:grpSpPr>
            <a:xfrm>
              <a:off x="470065" y="1951664"/>
              <a:ext cx="6665976" cy="1452372"/>
              <a:chOff x="96011" y="115823"/>
              <a:chExt cx="6665976" cy="1452372"/>
            </a:xfrm>
          </p:grpSpPr>
          <p:pic>
            <p:nvPicPr>
              <p:cNvPr id="38" name="object 13">
                <a:extLst>
                  <a:ext uri="{FF2B5EF4-FFF2-40B4-BE49-F238E27FC236}">
                    <a16:creationId xmlns:a16="http://schemas.microsoft.com/office/drawing/2014/main" id="{A1D946D9-F07C-0FE8-BFDD-6CD2894E3600}"/>
                  </a:ext>
                </a:extLst>
              </p:cNvPr>
              <p:cNvPicPr/>
              <p:nvPr/>
            </p:nvPicPr>
            <p:blipFill>
              <a:blip r:embed="rId7" cstate="print"/>
              <a:stretch>
                <a:fillRect/>
              </a:stretch>
            </p:blipFill>
            <p:spPr>
              <a:xfrm>
                <a:off x="96011" y="115823"/>
                <a:ext cx="6665976" cy="1452372"/>
              </a:xfrm>
              <a:prstGeom prst="rect">
                <a:avLst/>
              </a:prstGeom>
            </p:spPr>
          </p:pic>
          <p:pic>
            <p:nvPicPr>
              <p:cNvPr id="39" name="object 14">
                <a:extLst>
                  <a:ext uri="{FF2B5EF4-FFF2-40B4-BE49-F238E27FC236}">
                    <a16:creationId xmlns:a16="http://schemas.microsoft.com/office/drawing/2014/main" id="{291BD003-8D2A-7CBC-CF25-3716C89F183D}"/>
                  </a:ext>
                </a:extLst>
              </p:cNvPr>
              <p:cNvPicPr/>
              <p:nvPr/>
            </p:nvPicPr>
            <p:blipFill>
              <a:blip r:embed="rId8" cstate="print"/>
              <a:stretch>
                <a:fillRect/>
              </a:stretch>
            </p:blipFill>
            <p:spPr>
              <a:xfrm>
                <a:off x="142849" y="142875"/>
                <a:ext cx="6572275" cy="1358646"/>
              </a:xfrm>
              <a:prstGeom prst="rect">
                <a:avLst/>
              </a:prstGeom>
            </p:spPr>
          </p:pic>
          <p:sp>
            <p:nvSpPr>
              <p:cNvPr id="40" name="object 15">
                <a:extLst>
                  <a:ext uri="{FF2B5EF4-FFF2-40B4-BE49-F238E27FC236}">
                    <a16:creationId xmlns:a16="http://schemas.microsoft.com/office/drawing/2014/main" id="{C13AFBC5-140B-FF54-CBC1-E3BCC29E9BB1}"/>
                  </a:ext>
                </a:extLst>
              </p:cNvPr>
              <p:cNvSpPr/>
              <p:nvPr/>
            </p:nvSpPr>
            <p:spPr>
              <a:xfrm>
                <a:off x="142849" y="142875"/>
                <a:ext cx="6572884" cy="1358900"/>
              </a:xfrm>
              <a:custGeom>
                <a:avLst/>
                <a:gdLst/>
                <a:ahLst/>
                <a:cxnLst/>
                <a:rect l="l" t="t" r="r" b="b"/>
                <a:pathLst>
                  <a:path w="6572884" h="1358900">
                    <a:moveTo>
                      <a:pt x="0" y="226441"/>
                    </a:moveTo>
                    <a:lnTo>
                      <a:pt x="4600" y="180795"/>
                    </a:lnTo>
                    <a:lnTo>
                      <a:pt x="17795" y="138285"/>
                    </a:lnTo>
                    <a:lnTo>
                      <a:pt x="38673" y="99820"/>
                    </a:lnTo>
                    <a:lnTo>
                      <a:pt x="66324" y="66309"/>
                    </a:lnTo>
                    <a:lnTo>
                      <a:pt x="99837" y="38663"/>
                    </a:lnTo>
                    <a:lnTo>
                      <a:pt x="138301" y="17789"/>
                    </a:lnTo>
                    <a:lnTo>
                      <a:pt x="180806" y="4599"/>
                    </a:lnTo>
                    <a:lnTo>
                      <a:pt x="226440" y="0"/>
                    </a:lnTo>
                    <a:lnTo>
                      <a:pt x="6345834" y="0"/>
                    </a:lnTo>
                    <a:lnTo>
                      <a:pt x="6391480" y="4599"/>
                    </a:lnTo>
                    <a:lnTo>
                      <a:pt x="6433990" y="17789"/>
                    </a:lnTo>
                    <a:lnTo>
                      <a:pt x="6472455" y="38663"/>
                    </a:lnTo>
                    <a:lnTo>
                      <a:pt x="6505965" y="66309"/>
                    </a:lnTo>
                    <a:lnTo>
                      <a:pt x="6533612" y="99820"/>
                    </a:lnTo>
                    <a:lnTo>
                      <a:pt x="6554485" y="138285"/>
                    </a:lnTo>
                    <a:lnTo>
                      <a:pt x="6567676" y="180795"/>
                    </a:lnTo>
                    <a:lnTo>
                      <a:pt x="6572275" y="226441"/>
                    </a:lnTo>
                    <a:lnTo>
                      <a:pt x="6572275" y="1132204"/>
                    </a:lnTo>
                    <a:lnTo>
                      <a:pt x="6567676" y="1177850"/>
                    </a:lnTo>
                    <a:lnTo>
                      <a:pt x="6554485" y="1220360"/>
                    </a:lnTo>
                    <a:lnTo>
                      <a:pt x="6533612" y="1258825"/>
                    </a:lnTo>
                    <a:lnTo>
                      <a:pt x="6505965" y="1292336"/>
                    </a:lnTo>
                    <a:lnTo>
                      <a:pt x="6472455" y="1319982"/>
                    </a:lnTo>
                    <a:lnTo>
                      <a:pt x="6433990" y="1340856"/>
                    </a:lnTo>
                    <a:lnTo>
                      <a:pt x="6391480" y="1354046"/>
                    </a:lnTo>
                    <a:lnTo>
                      <a:pt x="6345834" y="1358646"/>
                    </a:lnTo>
                    <a:lnTo>
                      <a:pt x="226440" y="1358646"/>
                    </a:lnTo>
                    <a:lnTo>
                      <a:pt x="180806" y="1354046"/>
                    </a:lnTo>
                    <a:lnTo>
                      <a:pt x="138301" y="1340856"/>
                    </a:lnTo>
                    <a:lnTo>
                      <a:pt x="99837" y="1319982"/>
                    </a:lnTo>
                    <a:lnTo>
                      <a:pt x="66324" y="1292336"/>
                    </a:lnTo>
                    <a:lnTo>
                      <a:pt x="38673" y="1258825"/>
                    </a:lnTo>
                    <a:lnTo>
                      <a:pt x="17795" y="1220360"/>
                    </a:lnTo>
                    <a:lnTo>
                      <a:pt x="4600" y="1177850"/>
                    </a:lnTo>
                    <a:lnTo>
                      <a:pt x="0" y="1132204"/>
                    </a:lnTo>
                    <a:lnTo>
                      <a:pt x="0" y="226441"/>
                    </a:lnTo>
                    <a:close/>
                  </a:path>
                </a:pathLst>
              </a:custGeom>
              <a:ln w="9525">
                <a:solidFill>
                  <a:srgbClr val="55CE74"/>
                </a:solidFill>
              </a:ln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pic>
            <p:nvPicPr>
              <p:cNvPr id="41" name="object 16">
                <a:extLst>
                  <a:ext uri="{FF2B5EF4-FFF2-40B4-BE49-F238E27FC236}">
                    <a16:creationId xmlns:a16="http://schemas.microsoft.com/office/drawing/2014/main" id="{282AD7EF-80C5-D5D8-192C-DA2D0178FD9C}"/>
                  </a:ext>
                </a:extLst>
              </p:cNvPr>
              <p:cNvPicPr/>
              <p:nvPr/>
            </p:nvPicPr>
            <p:blipFill>
              <a:blip r:embed="rId9" cstate="print"/>
              <a:stretch>
                <a:fillRect/>
              </a:stretch>
            </p:blipFill>
            <p:spPr>
              <a:xfrm>
                <a:off x="2500248" y="305930"/>
                <a:ext cx="1714500" cy="733945"/>
              </a:xfrm>
              <a:prstGeom prst="rect">
                <a:avLst/>
              </a:prstGeom>
            </p:spPr>
          </p:pic>
        </p:grpSp>
        <p:sp>
          <p:nvSpPr>
            <p:cNvPr id="35" name="object 16">
              <a:extLst>
                <a:ext uri="{FF2B5EF4-FFF2-40B4-BE49-F238E27FC236}">
                  <a16:creationId xmlns:a16="http://schemas.microsoft.com/office/drawing/2014/main" id="{DFEDD406-E70D-8637-E5AE-330B6854E40C}"/>
                </a:ext>
              </a:extLst>
            </p:cNvPr>
            <p:cNvSpPr txBox="1"/>
            <p:nvPr/>
          </p:nvSpPr>
          <p:spPr>
            <a:xfrm>
              <a:off x="2775727" y="2875716"/>
              <a:ext cx="3332858" cy="391795"/>
            </a:xfrm>
            <a:prstGeom prst="rect">
              <a:avLst/>
            </a:prstGeom>
            <a:noFill/>
          </p:spPr>
          <p:txBody>
            <a:bodyPr vert="horz" wrap="square" lIns="0" tIns="12700" rIns="0" bIns="0" rtlCol="0">
              <a:spAutoFit/>
            </a:bodyPr>
            <a:lstStyle/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Volumen 4,  Número 1  Enero a Julio 2021</a:t>
              </a:r>
            </a:p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Revista Semestral. Venezuela</a:t>
              </a:r>
              <a:endParaRPr sz="1200" dirty="0">
                <a:latin typeface="Arial"/>
                <a:cs typeface="Arial"/>
              </a:endParaRPr>
            </a:p>
          </p:txBody>
        </p:sp>
        <p:pic>
          <p:nvPicPr>
            <p:cNvPr id="36" name="object 25">
              <a:extLst>
                <a:ext uri="{FF2B5EF4-FFF2-40B4-BE49-F238E27FC236}">
                  <a16:creationId xmlns:a16="http://schemas.microsoft.com/office/drawing/2014/main" id="{F432435C-4753-DE74-46E1-DF8B910AFF44}"/>
                </a:ext>
              </a:extLst>
            </p:cNvPr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470065" y="2027896"/>
              <a:ext cx="2305662" cy="1053903"/>
            </a:xfrm>
            <a:prstGeom prst="rect">
              <a:avLst/>
            </a:prstGeom>
          </p:spPr>
        </p:pic>
        <p:pic>
          <p:nvPicPr>
            <p:cNvPr id="37" name="object 31">
              <a:extLst>
                <a:ext uri="{FF2B5EF4-FFF2-40B4-BE49-F238E27FC236}">
                  <a16:creationId xmlns:a16="http://schemas.microsoft.com/office/drawing/2014/main" id="{D00096A2-DA69-2D5E-0C6C-F41B4F18E2C7}"/>
                </a:ext>
              </a:extLst>
            </p:cNvPr>
            <p:cNvPicPr/>
            <p:nvPr/>
          </p:nvPicPr>
          <p:blipFill>
            <a:blip r:embed="rId17" cstate="print"/>
            <a:stretch>
              <a:fillRect/>
            </a:stretch>
          </p:blipFill>
          <p:spPr>
            <a:xfrm>
              <a:off x="4932681" y="1951410"/>
              <a:ext cx="1805304" cy="893889"/>
            </a:xfrm>
            <a:prstGeom prst="rect">
              <a:avLst/>
            </a:prstGeom>
          </p:spPr>
        </p:pic>
      </p:grpSp>
    </p:spTree>
  </p:cSld>
  <p:clrMapOvr>
    <a:masterClrMapping/>
  </p:clrMapOvr>
</p:sld>
</file>

<file path=ppt/slides/slide21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105155" y="3043430"/>
            <a:ext cx="6647815" cy="5835650"/>
            <a:chOff x="105155" y="3043430"/>
            <a:chExt cx="6647815" cy="5835650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05155" y="3043430"/>
              <a:ext cx="6647687" cy="5835391"/>
            </a:xfrm>
            <a:prstGeom prst="rect">
              <a:avLst/>
            </a:prstGeom>
          </p:spPr>
        </p:pic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42849" y="3062414"/>
              <a:ext cx="6572250" cy="5758053"/>
            </a:xfrm>
            <a:prstGeom prst="rect">
              <a:avLst/>
            </a:prstGeom>
          </p:spPr>
        </p:pic>
        <p:sp>
          <p:nvSpPr>
            <p:cNvPr id="5" name="object 5"/>
            <p:cNvSpPr/>
            <p:nvPr/>
          </p:nvSpPr>
          <p:spPr>
            <a:xfrm>
              <a:off x="142849" y="3062414"/>
              <a:ext cx="6572250" cy="5758180"/>
            </a:xfrm>
            <a:custGeom>
              <a:avLst/>
              <a:gdLst/>
              <a:ahLst/>
              <a:cxnLst/>
              <a:rect l="l" t="t" r="r" b="b"/>
              <a:pathLst>
                <a:path w="6572250" h="5758180">
                  <a:moveTo>
                    <a:pt x="0" y="5758053"/>
                  </a:moveTo>
                  <a:lnTo>
                    <a:pt x="6572250" y="5758053"/>
                  </a:lnTo>
                  <a:lnTo>
                    <a:pt x="6572250" y="0"/>
                  </a:lnTo>
                  <a:lnTo>
                    <a:pt x="0" y="0"/>
                  </a:lnTo>
                  <a:lnTo>
                    <a:pt x="0" y="5758053"/>
                  </a:lnTo>
                  <a:close/>
                </a:path>
              </a:pathLst>
            </a:custGeom>
            <a:ln w="9525">
              <a:solidFill>
                <a:srgbClr val="55CE7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" name="object 6"/>
          <p:cNvGrpSpPr/>
          <p:nvPr/>
        </p:nvGrpSpPr>
        <p:grpSpPr>
          <a:xfrm>
            <a:off x="105155" y="124968"/>
            <a:ext cx="6647815" cy="1193800"/>
            <a:chOff x="105155" y="124968"/>
            <a:chExt cx="6647815" cy="1193800"/>
          </a:xfrm>
        </p:grpSpPr>
        <p:pic>
          <p:nvPicPr>
            <p:cNvPr id="7" name="object 7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05155" y="124968"/>
              <a:ext cx="6647687" cy="1193291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142849" y="142875"/>
              <a:ext cx="6572275" cy="1116710"/>
            </a:xfrm>
            <a:prstGeom prst="rect">
              <a:avLst/>
            </a:prstGeom>
          </p:spPr>
        </p:pic>
        <p:sp>
          <p:nvSpPr>
            <p:cNvPr id="9" name="object 9"/>
            <p:cNvSpPr/>
            <p:nvPr/>
          </p:nvSpPr>
          <p:spPr>
            <a:xfrm>
              <a:off x="142849" y="142875"/>
              <a:ext cx="6572884" cy="1116965"/>
            </a:xfrm>
            <a:custGeom>
              <a:avLst/>
              <a:gdLst/>
              <a:ahLst/>
              <a:cxnLst/>
              <a:rect l="l" t="t" r="r" b="b"/>
              <a:pathLst>
                <a:path w="6572884" h="1116965">
                  <a:moveTo>
                    <a:pt x="0" y="186181"/>
                  </a:moveTo>
                  <a:lnTo>
                    <a:pt x="6649" y="136671"/>
                  </a:lnTo>
                  <a:lnTo>
                    <a:pt x="25413" y="92192"/>
                  </a:lnTo>
                  <a:lnTo>
                    <a:pt x="54517" y="54514"/>
                  </a:lnTo>
                  <a:lnTo>
                    <a:pt x="92188" y="25409"/>
                  </a:lnTo>
                  <a:lnTo>
                    <a:pt x="136651" y="6647"/>
                  </a:lnTo>
                  <a:lnTo>
                    <a:pt x="186131" y="0"/>
                  </a:lnTo>
                  <a:lnTo>
                    <a:pt x="6386093" y="0"/>
                  </a:lnTo>
                  <a:lnTo>
                    <a:pt x="6435603" y="6647"/>
                  </a:lnTo>
                  <a:lnTo>
                    <a:pt x="6480082" y="25409"/>
                  </a:lnTo>
                  <a:lnTo>
                    <a:pt x="6517760" y="54514"/>
                  </a:lnTo>
                  <a:lnTo>
                    <a:pt x="6546865" y="92192"/>
                  </a:lnTo>
                  <a:lnTo>
                    <a:pt x="6565627" y="136671"/>
                  </a:lnTo>
                  <a:lnTo>
                    <a:pt x="6572275" y="186181"/>
                  </a:lnTo>
                  <a:lnTo>
                    <a:pt x="6572275" y="930655"/>
                  </a:lnTo>
                  <a:lnTo>
                    <a:pt x="6565627" y="980112"/>
                  </a:lnTo>
                  <a:lnTo>
                    <a:pt x="6546865" y="1024556"/>
                  </a:lnTo>
                  <a:lnTo>
                    <a:pt x="6517760" y="1062212"/>
                  </a:lnTo>
                  <a:lnTo>
                    <a:pt x="6480082" y="1091306"/>
                  </a:lnTo>
                  <a:lnTo>
                    <a:pt x="6435603" y="1110064"/>
                  </a:lnTo>
                  <a:lnTo>
                    <a:pt x="6386093" y="1116710"/>
                  </a:lnTo>
                  <a:lnTo>
                    <a:pt x="186131" y="1116710"/>
                  </a:lnTo>
                  <a:lnTo>
                    <a:pt x="136651" y="1110064"/>
                  </a:lnTo>
                  <a:lnTo>
                    <a:pt x="92188" y="1091306"/>
                  </a:lnTo>
                  <a:lnTo>
                    <a:pt x="54517" y="1062212"/>
                  </a:lnTo>
                  <a:lnTo>
                    <a:pt x="25413" y="1024556"/>
                  </a:lnTo>
                  <a:lnTo>
                    <a:pt x="6649" y="980112"/>
                  </a:lnTo>
                  <a:lnTo>
                    <a:pt x="0" y="930655"/>
                  </a:lnTo>
                  <a:lnTo>
                    <a:pt x="0" y="186181"/>
                  </a:lnTo>
                  <a:close/>
                </a:path>
              </a:pathLst>
            </a:custGeom>
            <a:ln w="9525">
              <a:solidFill>
                <a:srgbClr val="55CE7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10" name="object 10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318518" y="1504208"/>
            <a:ext cx="6256015" cy="678139"/>
          </a:xfrm>
          <a:prstGeom prst="rect">
            <a:avLst/>
          </a:prstGeom>
        </p:spPr>
      </p:pic>
      <p:sp>
        <p:nvSpPr>
          <p:cNvPr id="11" name="object 11"/>
          <p:cNvSpPr txBox="1"/>
          <p:nvPr/>
        </p:nvSpPr>
        <p:spPr>
          <a:xfrm>
            <a:off x="3020695" y="1360423"/>
            <a:ext cx="1322705" cy="18669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1050" b="1" dirty="0">
                <a:latin typeface="Times New Roman"/>
                <a:cs typeface="Times New Roman"/>
              </a:rPr>
              <a:t>Para</a:t>
            </a:r>
            <a:r>
              <a:rPr sz="1050" b="1" spc="-30" dirty="0">
                <a:latin typeface="Times New Roman"/>
                <a:cs typeface="Times New Roman"/>
              </a:rPr>
              <a:t> </a:t>
            </a:r>
            <a:r>
              <a:rPr sz="1050" b="1" dirty="0">
                <a:latin typeface="Times New Roman"/>
                <a:cs typeface="Times New Roman"/>
              </a:rPr>
              <a:t>citar</a:t>
            </a:r>
            <a:r>
              <a:rPr sz="1050" b="1" spc="-20" dirty="0">
                <a:latin typeface="Times New Roman"/>
                <a:cs typeface="Times New Roman"/>
              </a:rPr>
              <a:t> </a:t>
            </a:r>
            <a:r>
              <a:rPr sz="1050" b="1" dirty="0">
                <a:latin typeface="Times New Roman"/>
                <a:cs typeface="Times New Roman"/>
              </a:rPr>
              <a:t>este</a:t>
            </a:r>
            <a:r>
              <a:rPr sz="1050" b="1" spc="-20" dirty="0">
                <a:latin typeface="Times New Roman"/>
                <a:cs typeface="Times New Roman"/>
              </a:rPr>
              <a:t> </a:t>
            </a:r>
            <a:r>
              <a:rPr sz="1050" b="1" spc="-10" dirty="0">
                <a:latin typeface="Times New Roman"/>
                <a:cs typeface="Times New Roman"/>
              </a:rPr>
              <a:t>artículo</a:t>
            </a:r>
            <a:endParaRPr sz="1050">
              <a:latin typeface="Times New Roman"/>
              <a:cs typeface="Times New Roman"/>
            </a:endParaRPr>
          </a:p>
        </p:txBody>
      </p:sp>
      <p:grpSp>
        <p:nvGrpSpPr>
          <p:cNvPr id="12" name="object 12"/>
          <p:cNvGrpSpPr/>
          <p:nvPr/>
        </p:nvGrpSpPr>
        <p:grpSpPr>
          <a:xfrm>
            <a:off x="96011" y="115823"/>
            <a:ext cx="6666230" cy="1463040"/>
            <a:chOff x="96011" y="115823"/>
            <a:chExt cx="6666230" cy="1463040"/>
          </a:xfrm>
        </p:grpSpPr>
        <p:pic>
          <p:nvPicPr>
            <p:cNvPr id="13" name="object 13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96011" y="115823"/>
              <a:ext cx="6665976" cy="1452372"/>
            </a:xfrm>
            <a:prstGeom prst="rect">
              <a:avLst/>
            </a:prstGeom>
          </p:spPr>
        </p:pic>
        <p:pic>
          <p:nvPicPr>
            <p:cNvPr id="14" name="object 14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142849" y="142875"/>
              <a:ext cx="6572275" cy="1358646"/>
            </a:xfrm>
            <a:prstGeom prst="rect">
              <a:avLst/>
            </a:prstGeom>
          </p:spPr>
        </p:pic>
        <p:sp>
          <p:nvSpPr>
            <p:cNvPr id="15" name="object 15"/>
            <p:cNvSpPr/>
            <p:nvPr/>
          </p:nvSpPr>
          <p:spPr>
            <a:xfrm>
              <a:off x="142849" y="142875"/>
              <a:ext cx="6572884" cy="1358900"/>
            </a:xfrm>
            <a:custGeom>
              <a:avLst/>
              <a:gdLst/>
              <a:ahLst/>
              <a:cxnLst/>
              <a:rect l="l" t="t" r="r" b="b"/>
              <a:pathLst>
                <a:path w="6572884" h="1358900">
                  <a:moveTo>
                    <a:pt x="0" y="226441"/>
                  </a:moveTo>
                  <a:lnTo>
                    <a:pt x="4600" y="180795"/>
                  </a:lnTo>
                  <a:lnTo>
                    <a:pt x="17795" y="138285"/>
                  </a:lnTo>
                  <a:lnTo>
                    <a:pt x="38673" y="99820"/>
                  </a:lnTo>
                  <a:lnTo>
                    <a:pt x="66324" y="66309"/>
                  </a:lnTo>
                  <a:lnTo>
                    <a:pt x="99837" y="38663"/>
                  </a:lnTo>
                  <a:lnTo>
                    <a:pt x="138301" y="17789"/>
                  </a:lnTo>
                  <a:lnTo>
                    <a:pt x="180806" y="4599"/>
                  </a:lnTo>
                  <a:lnTo>
                    <a:pt x="226440" y="0"/>
                  </a:lnTo>
                  <a:lnTo>
                    <a:pt x="6345834" y="0"/>
                  </a:lnTo>
                  <a:lnTo>
                    <a:pt x="6391480" y="4599"/>
                  </a:lnTo>
                  <a:lnTo>
                    <a:pt x="6433990" y="17789"/>
                  </a:lnTo>
                  <a:lnTo>
                    <a:pt x="6472455" y="38663"/>
                  </a:lnTo>
                  <a:lnTo>
                    <a:pt x="6505965" y="66309"/>
                  </a:lnTo>
                  <a:lnTo>
                    <a:pt x="6533612" y="99820"/>
                  </a:lnTo>
                  <a:lnTo>
                    <a:pt x="6554485" y="138285"/>
                  </a:lnTo>
                  <a:lnTo>
                    <a:pt x="6567676" y="180795"/>
                  </a:lnTo>
                  <a:lnTo>
                    <a:pt x="6572275" y="226441"/>
                  </a:lnTo>
                  <a:lnTo>
                    <a:pt x="6572275" y="1132204"/>
                  </a:lnTo>
                  <a:lnTo>
                    <a:pt x="6567676" y="1177850"/>
                  </a:lnTo>
                  <a:lnTo>
                    <a:pt x="6554485" y="1220360"/>
                  </a:lnTo>
                  <a:lnTo>
                    <a:pt x="6533612" y="1258825"/>
                  </a:lnTo>
                  <a:lnTo>
                    <a:pt x="6505965" y="1292336"/>
                  </a:lnTo>
                  <a:lnTo>
                    <a:pt x="6472455" y="1319982"/>
                  </a:lnTo>
                  <a:lnTo>
                    <a:pt x="6433990" y="1340856"/>
                  </a:lnTo>
                  <a:lnTo>
                    <a:pt x="6391480" y="1354046"/>
                  </a:lnTo>
                  <a:lnTo>
                    <a:pt x="6345834" y="1358646"/>
                  </a:lnTo>
                  <a:lnTo>
                    <a:pt x="226440" y="1358646"/>
                  </a:lnTo>
                  <a:lnTo>
                    <a:pt x="180806" y="1354046"/>
                  </a:lnTo>
                  <a:lnTo>
                    <a:pt x="138301" y="1340856"/>
                  </a:lnTo>
                  <a:lnTo>
                    <a:pt x="99837" y="1319982"/>
                  </a:lnTo>
                  <a:lnTo>
                    <a:pt x="66324" y="1292336"/>
                  </a:lnTo>
                  <a:lnTo>
                    <a:pt x="38673" y="1258825"/>
                  </a:lnTo>
                  <a:lnTo>
                    <a:pt x="17795" y="1220360"/>
                  </a:lnTo>
                  <a:lnTo>
                    <a:pt x="4600" y="1177850"/>
                  </a:lnTo>
                  <a:lnTo>
                    <a:pt x="0" y="1132204"/>
                  </a:lnTo>
                  <a:lnTo>
                    <a:pt x="0" y="226441"/>
                  </a:lnTo>
                  <a:close/>
                </a:path>
              </a:pathLst>
            </a:custGeom>
            <a:ln w="9525">
              <a:solidFill>
                <a:srgbClr val="55CE7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6" name="object 16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2500248" y="305930"/>
              <a:ext cx="1714500" cy="733945"/>
            </a:xfrm>
            <a:prstGeom prst="rect">
              <a:avLst/>
            </a:prstGeom>
          </p:spPr>
        </p:pic>
        <p:pic>
          <p:nvPicPr>
            <p:cNvPr id="17" name="object 17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2738628" y="1024127"/>
              <a:ext cx="1897379" cy="371855"/>
            </a:xfrm>
            <a:prstGeom prst="rect">
              <a:avLst/>
            </a:prstGeom>
          </p:spPr>
        </p:pic>
        <p:pic>
          <p:nvPicPr>
            <p:cNvPr id="18" name="object 18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4401311" y="1024127"/>
              <a:ext cx="1577339" cy="371855"/>
            </a:xfrm>
            <a:prstGeom prst="rect">
              <a:avLst/>
            </a:prstGeom>
          </p:spPr>
        </p:pic>
        <p:pic>
          <p:nvPicPr>
            <p:cNvPr id="19" name="object 19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3169919" y="1207007"/>
              <a:ext cx="1546859" cy="371855"/>
            </a:xfrm>
            <a:prstGeom prst="rect">
              <a:avLst/>
            </a:prstGeom>
          </p:spPr>
        </p:pic>
        <p:pic>
          <p:nvPicPr>
            <p:cNvPr id="20" name="object 20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4482083" y="1207007"/>
              <a:ext cx="284988" cy="371855"/>
            </a:xfrm>
            <a:prstGeom prst="rect">
              <a:avLst/>
            </a:prstGeom>
          </p:spPr>
        </p:pic>
        <p:pic>
          <p:nvPicPr>
            <p:cNvPr id="21" name="object 21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4572000" y="1207007"/>
              <a:ext cx="1013460" cy="371855"/>
            </a:xfrm>
            <a:prstGeom prst="rect">
              <a:avLst/>
            </a:prstGeom>
          </p:spPr>
        </p:pic>
      </p:grpSp>
      <p:sp>
        <p:nvSpPr>
          <p:cNvPr id="22" name="object 22"/>
          <p:cNvSpPr txBox="1"/>
          <p:nvPr/>
        </p:nvSpPr>
        <p:spPr>
          <a:xfrm>
            <a:off x="2842005" y="1068451"/>
            <a:ext cx="3029585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Arial"/>
                <a:cs typeface="Arial"/>
              </a:rPr>
              <a:t>6ta.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Edición</a:t>
            </a:r>
            <a:r>
              <a:rPr sz="1200" b="1" spc="-10" dirty="0">
                <a:latin typeface="Arial"/>
                <a:cs typeface="Arial"/>
              </a:rPr>
              <a:t> Volumen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I</a:t>
            </a:r>
            <a:r>
              <a:rPr sz="1200" b="1" spc="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Enero</a:t>
            </a:r>
            <a:r>
              <a:rPr sz="1200" b="1" spc="-3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a</a:t>
            </a:r>
            <a:r>
              <a:rPr sz="1200" b="1" spc="-2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Julio</a:t>
            </a:r>
            <a:r>
              <a:rPr sz="1200" b="1" spc="-5" dirty="0">
                <a:latin typeface="Arial"/>
                <a:cs typeface="Arial"/>
              </a:rPr>
              <a:t> </a:t>
            </a:r>
            <a:r>
              <a:rPr sz="1200" b="1" spc="-20" dirty="0">
                <a:latin typeface="Arial"/>
                <a:cs typeface="Arial"/>
              </a:rPr>
              <a:t>2021</a:t>
            </a:r>
            <a:endParaRPr sz="1200">
              <a:latin typeface="Arial"/>
              <a:cs typeface="Arial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3273297" y="1251331"/>
            <a:ext cx="216789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Arial"/>
                <a:cs typeface="Arial"/>
              </a:rPr>
              <a:t>Revista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Semestral-</a:t>
            </a:r>
            <a:r>
              <a:rPr sz="1200" b="1" spc="-40" dirty="0">
                <a:latin typeface="Arial"/>
                <a:cs typeface="Arial"/>
              </a:rPr>
              <a:t> </a:t>
            </a:r>
            <a:r>
              <a:rPr sz="1200" b="1" spc="-10" dirty="0">
                <a:latin typeface="Arial"/>
                <a:cs typeface="Arial"/>
              </a:rPr>
              <a:t>Venezuela</a:t>
            </a:r>
            <a:endParaRPr sz="1200">
              <a:latin typeface="Arial"/>
              <a:cs typeface="Arial"/>
            </a:endParaRPr>
          </a:p>
        </p:txBody>
      </p:sp>
      <p:grpSp>
        <p:nvGrpSpPr>
          <p:cNvPr id="24" name="object 24"/>
          <p:cNvGrpSpPr/>
          <p:nvPr/>
        </p:nvGrpSpPr>
        <p:grpSpPr>
          <a:xfrm>
            <a:off x="320929" y="234695"/>
            <a:ext cx="6228715" cy="2840990"/>
            <a:chOff x="320929" y="234695"/>
            <a:chExt cx="6228715" cy="2840990"/>
          </a:xfrm>
        </p:grpSpPr>
        <p:pic>
          <p:nvPicPr>
            <p:cNvPr id="25" name="object 25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324612" y="234695"/>
              <a:ext cx="1719072" cy="1341120"/>
            </a:xfrm>
            <a:prstGeom prst="rect">
              <a:avLst/>
            </a:prstGeom>
          </p:spPr>
        </p:pic>
        <p:sp>
          <p:nvSpPr>
            <p:cNvPr id="26" name="object 26"/>
            <p:cNvSpPr/>
            <p:nvPr/>
          </p:nvSpPr>
          <p:spPr>
            <a:xfrm>
              <a:off x="333629" y="1522183"/>
              <a:ext cx="6203315" cy="674370"/>
            </a:xfrm>
            <a:custGeom>
              <a:avLst/>
              <a:gdLst/>
              <a:ahLst/>
              <a:cxnLst/>
              <a:rect l="l" t="t" r="r" b="b"/>
              <a:pathLst>
                <a:path w="6203315" h="674369">
                  <a:moveTo>
                    <a:pt x="6202934" y="0"/>
                  </a:moveTo>
                  <a:lnTo>
                    <a:pt x="0" y="0"/>
                  </a:lnTo>
                  <a:lnTo>
                    <a:pt x="0" y="674027"/>
                  </a:lnTo>
                  <a:lnTo>
                    <a:pt x="6202934" y="674027"/>
                  </a:lnTo>
                  <a:lnTo>
                    <a:pt x="620293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333629" y="1522183"/>
              <a:ext cx="6203315" cy="674370"/>
            </a:xfrm>
            <a:custGeom>
              <a:avLst/>
              <a:gdLst/>
              <a:ahLst/>
              <a:cxnLst/>
              <a:rect l="l" t="t" r="r" b="b"/>
              <a:pathLst>
                <a:path w="6203315" h="674369">
                  <a:moveTo>
                    <a:pt x="0" y="674027"/>
                  </a:moveTo>
                  <a:lnTo>
                    <a:pt x="6202934" y="674027"/>
                  </a:lnTo>
                  <a:lnTo>
                    <a:pt x="6202934" y="0"/>
                  </a:lnTo>
                  <a:lnTo>
                    <a:pt x="0" y="0"/>
                  </a:lnTo>
                  <a:lnTo>
                    <a:pt x="0" y="674027"/>
                  </a:lnTo>
                  <a:close/>
                </a:path>
              </a:pathLst>
            </a:custGeom>
            <a:ln w="25400">
              <a:solidFill>
                <a:srgbClr val="5BD078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333629" y="2123757"/>
              <a:ext cx="6203315" cy="939165"/>
            </a:xfrm>
            <a:custGeom>
              <a:avLst/>
              <a:gdLst/>
              <a:ahLst/>
              <a:cxnLst/>
              <a:rect l="l" t="t" r="r" b="b"/>
              <a:pathLst>
                <a:path w="6203315" h="939164">
                  <a:moveTo>
                    <a:pt x="6202934" y="0"/>
                  </a:moveTo>
                  <a:lnTo>
                    <a:pt x="0" y="0"/>
                  </a:lnTo>
                  <a:lnTo>
                    <a:pt x="0" y="938720"/>
                  </a:lnTo>
                  <a:lnTo>
                    <a:pt x="6202934" y="938720"/>
                  </a:lnTo>
                  <a:lnTo>
                    <a:pt x="620293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333629" y="2123757"/>
              <a:ext cx="6203315" cy="939165"/>
            </a:xfrm>
            <a:custGeom>
              <a:avLst/>
              <a:gdLst/>
              <a:ahLst/>
              <a:cxnLst/>
              <a:rect l="l" t="t" r="r" b="b"/>
              <a:pathLst>
                <a:path w="6203315" h="939164">
                  <a:moveTo>
                    <a:pt x="0" y="938720"/>
                  </a:moveTo>
                  <a:lnTo>
                    <a:pt x="6202934" y="938720"/>
                  </a:lnTo>
                  <a:lnTo>
                    <a:pt x="6202934" y="0"/>
                  </a:lnTo>
                  <a:lnTo>
                    <a:pt x="0" y="0"/>
                  </a:lnTo>
                  <a:lnTo>
                    <a:pt x="0" y="938720"/>
                  </a:lnTo>
                  <a:close/>
                </a:path>
              </a:pathLst>
            </a:custGeom>
            <a:ln w="25400">
              <a:solidFill>
                <a:srgbClr val="5BD078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0" name="object 30"/>
          <p:cNvSpPr txBox="1"/>
          <p:nvPr/>
        </p:nvSpPr>
        <p:spPr>
          <a:xfrm>
            <a:off x="251256" y="1544828"/>
            <a:ext cx="6370320" cy="6592829"/>
          </a:xfrm>
          <a:prstGeom prst="rect">
            <a:avLst/>
          </a:prstGeom>
        </p:spPr>
        <p:txBody>
          <a:bodyPr vert="horz" wrap="square" lIns="0" tIns="29209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229"/>
              </a:spcBef>
            </a:pPr>
            <a:r>
              <a:rPr sz="1200" b="1" dirty="0">
                <a:latin typeface="Times New Roman"/>
                <a:cs typeface="Times New Roman"/>
              </a:rPr>
              <a:t>Dra.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Carmen</a:t>
            </a:r>
            <a:r>
              <a:rPr sz="1200" b="1" spc="-1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M.</a:t>
            </a:r>
            <a:r>
              <a:rPr sz="1200" b="1" spc="-3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Marín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Gómez.</a:t>
            </a:r>
            <a:endParaRPr sz="1200" dirty="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130"/>
              </a:spcBef>
            </a:pPr>
            <a:r>
              <a:rPr sz="1200" dirty="0">
                <a:latin typeface="Times New Roman"/>
                <a:cs typeface="Times New Roman"/>
              </a:rPr>
              <a:t>Libertador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Experimental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Pedagogical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University</a:t>
            </a:r>
            <a:r>
              <a:rPr sz="1200" spc="-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(UPEL</a:t>
            </a:r>
            <a:r>
              <a:rPr sz="1200" spc="-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-</a:t>
            </a:r>
            <a:r>
              <a:rPr sz="1200" spc="-7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Venezuela)</a:t>
            </a:r>
            <a:endParaRPr sz="1200" dirty="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</a:pPr>
            <a:r>
              <a:rPr sz="1200" b="1" dirty="0">
                <a:solidFill>
                  <a:schemeClr val="tx1"/>
                </a:solidFill>
                <a:latin typeface="Times New Roman"/>
                <a:cs typeface="Times New Roman"/>
              </a:rPr>
              <a:t>Email:</a:t>
            </a:r>
            <a:r>
              <a:rPr sz="1200" b="1" spc="-2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chemeClr val="tx1"/>
                </a:solidFill>
                <a:latin typeface="Times New Roman"/>
                <a:cs typeface="Times New Roman"/>
                <a:hlinkClick r:id="rId16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carmenmarin8698@gmail.com</a:t>
            </a:r>
            <a:endParaRPr sz="1200" dirty="0">
              <a:solidFill>
                <a:schemeClr val="tx1"/>
              </a:solidFill>
              <a:latin typeface="Times New Roman"/>
              <a:cs typeface="Times New Roman"/>
            </a:endParaRPr>
          </a:p>
          <a:p>
            <a:pPr marL="173355" marR="531495">
              <a:lnSpc>
                <a:spcPct val="100000"/>
              </a:lnSpc>
              <a:spcBef>
                <a:spcPts val="209"/>
              </a:spcBef>
            </a:pPr>
            <a:r>
              <a:rPr sz="1100" b="1" dirty="0">
                <a:latin typeface="Times New Roman"/>
                <a:cs typeface="Times New Roman"/>
              </a:rPr>
              <a:t>How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to</a:t>
            </a:r>
            <a:r>
              <a:rPr sz="1100" b="1" spc="-1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cite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this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article:</a:t>
            </a:r>
            <a:r>
              <a:rPr sz="1100" b="1" spc="-4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José</a:t>
            </a:r>
            <a:r>
              <a:rPr sz="1100" b="1" spc="-1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J Brito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Cova (2021),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“Mathematics</a:t>
            </a:r>
            <a:r>
              <a:rPr sz="1100" b="1" spc="-4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1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Early</a:t>
            </a:r>
            <a:r>
              <a:rPr sz="1100" b="1" spc="-1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Childhood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Education. </a:t>
            </a:r>
            <a:r>
              <a:rPr sz="1100" b="1" dirty="0">
                <a:latin typeface="Times New Roman"/>
                <a:cs typeface="Times New Roman"/>
              </a:rPr>
              <a:t>Case:</a:t>
            </a:r>
            <a:r>
              <a:rPr sz="1100" b="1" spc="-1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Initial</a:t>
            </a:r>
            <a:r>
              <a:rPr sz="1100" b="1" spc="-4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Education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and</a:t>
            </a:r>
            <a:r>
              <a:rPr sz="1100" b="1" spc="-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1st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Grade</a:t>
            </a:r>
            <a:r>
              <a:rPr sz="1100" b="1" spc="-1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of</a:t>
            </a:r>
            <a:r>
              <a:rPr sz="1100" b="1" spc="-1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Primary</a:t>
            </a:r>
            <a:r>
              <a:rPr sz="1100" b="1" spc="-4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Education."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</a:t>
            </a:r>
            <a:r>
              <a:rPr sz="1100" b="1" spc="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(15-</a:t>
            </a:r>
            <a:r>
              <a:rPr sz="1100" b="1" spc="-25" dirty="0">
                <a:latin typeface="Times New Roman"/>
                <a:cs typeface="Times New Roman"/>
              </a:rPr>
              <a:t>26)</a:t>
            </a:r>
            <a:endParaRPr sz="1100" dirty="0">
              <a:latin typeface="Times New Roman"/>
              <a:cs typeface="Times New Roman"/>
            </a:endParaRPr>
          </a:p>
          <a:p>
            <a:pPr marL="2665730">
              <a:lnSpc>
                <a:spcPct val="100000"/>
              </a:lnSpc>
            </a:pPr>
            <a:r>
              <a:rPr sz="1100" b="1" dirty="0">
                <a:latin typeface="Times New Roman"/>
                <a:cs typeface="Times New Roman"/>
              </a:rPr>
              <a:t>Received: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October</a:t>
            </a:r>
            <a:r>
              <a:rPr sz="1100" b="1" spc="-20" dirty="0">
                <a:latin typeface="Times New Roman"/>
                <a:cs typeface="Times New Roman"/>
              </a:rPr>
              <a:t> 2020</a:t>
            </a:r>
            <a:endParaRPr sz="1100" dirty="0">
              <a:latin typeface="Times New Roman"/>
              <a:cs typeface="Times New Roman"/>
            </a:endParaRPr>
          </a:p>
          <a:p>
            <a:pPr marL="2630805">
              <a:lnSpc>
                <a:spcPct val="100000"/>
              </a:lnSpc>
            </a:pPr>
            <a:r>
              <a:rPr sz="1100" b="1" dirty="0">
                <a:latin typeface="Times New Roman"/>
                <a:cs typeface="Times New Roman"/>
              </a:rPr>
              <a:t>Revised: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October</a:t>
            </a:r>
            <a:r>
              <a:rPr sz="1100" b="1" spc="-50" dirty="0">
                <a:latin typeface="Times New Roman"/>
                <a:cs typeface="Times New Roman"/>
              </a:rPr>
              <a:t> </a:t>
            </a:r>
            <a:r>
              <a:rPr sz="1100" b="1" spc="-20" dirty="0">
                <a:latin typeface="Times New Roman"/>
                <a:cs typeface="Times New Roman"/>
              </a:rPr>
              <a:t>2020</a:t>
            </a:r>
            <a:endParaRPr sz="1100" dirty="0">
              <a:latin typeface="Times New Roman"/>
              <a:cs typeface="Times New Roman"/>
            </a:endParaRPr>
          </a:p>
          <a:p>
            <a:pPr marL="2587625">
              <a:lnSpc>
                <a:spcPct val="100000"/>
              </a:lnSpc>
            </a:pPr>
            <a:r>
              <a:rPr sz="1100" b="1" dirty="0">
                <a:latin typeface="Times New Roman"/>
                <a:cs typeface="Times New Roman"/>
              </a:rPr>
              <a:t>Accepted: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October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spc="-20" dirty="0">
                <a:latin typeface="Times New Roman"/>
                <a:cs typeface="Times New Roman"/>
              </a:rPr>
              <a:t>2020</a:t>
            </a:r>
            <a:endParaRPr sz="1100" dirty="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815"/>
              </a:spcBef>
            </a:pPr>
            <a:endParaRPr sz="1100" dirty="0">
              <a:latin typeface="Times New Roman"/>
              <a:cs typeface="Times New Roman"/>
            </a:endParaRPr>
          </a:p>
          <a:p>
            <a:pPr marL="30480" algn="ctr">
              <a:lnSpc>
                <a:spcPct val="100000"/>
              </a:lnSpc>
            </a:pPr>
            <a:r>
              <a:rPr sz="1200" b="1" dirty="0">
                <a:latin typeface="Times New Roman"/>
                <a:cs typeface="Times New Roman"/>
              </a:rPr>
              <a:t>Mathematics</a:t>
            </a:r>
            <a:r>
              <a:rPr sz="1200" b="1" spc="-1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in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Early</a:t>
            </a:r>
            <a:r>
              <a:rPr sz="1200" b="1" spc="-3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Childhood</a:t>
            </a:r>
            <a:r>
              <a:rPr sz="1200" b="1" spc="-6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Education.</a:t>
            </a:r>
            <a:endParaRPr sz="1200" dirty="0">
              <a:latin typeface="Times New Roman"/>
              <a:cs typeface="Times New Roman"/>
            </a:endParaRPr>
          </a:p>
          <a:p>
            <a:pPr marL="29209" algn="ctr">
              <a:lnSpc>
                <a:spcPct val="100000"/>
              </a:lnSpc>
            </a:pPr>
            <a:r>
              <a:rPr sz="1200" b="1" dirty="0">
                <a:latin typeface="Times New Roman"/>
                <a:cs typeface="Times New Roman"/>
              </a:rPr>
              <a:t>Case: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Initial</a:t>
            </a:r>
            <a:r>
              <a:rPr sz="1200" b="1" spc="-3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Education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and</a:t>
            </a:r>
            <a:r>
              <a:rPr sz="1200" b="1" spc="-4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1st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Grade</a:t>
            </a:r>
            <a:r>
              <a:rPr sz="1200" b="1" spc="-1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of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Primary</a:t>
            </a:r>
            <a:r>
              <a:rPr sz="1200" b="1" spc="2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Education.</a:t>
            </a:r>
            <a:endParaRPr sz="1200" dirty="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85"/>
              </a:spcBef>
            </a:pPr>
            <a:endParaRPr sz="1200" dirty="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</a:pPr>
            <a:r>
              <a:rPr sz="1200" b="1" spc="-10" dirty="0">
                <a:latin typeface="Times New Roman"/>
                <a:cs typeface="Times New Roman"/>
              </a:rPr>
              <a:t>ABSTRACT</a:t>
            </a:r>
            <a:endParaRPr sz="1200" dirty="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60"/>
              </a:spcBef>
            </a:pPr>
            <a:endParaRPr sz="1200" dirty="0">
              <a:latin typeface="Times New Roman"/>
              <a:cs typeface="Times New Roman"/>
            </a:endParaRPr>
          </a:p>
          <a:p>
            <a:pPr marL="12700" marR="508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Understanding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"mathematics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children"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is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priority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within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educational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task,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since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this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is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an </a:t>
            </a:r>
            <a:r>
              <a:rPr sz="1200" dirty="0">
                <a:latin typeface="Times New Roman"/>
                <a:cs typeface="Times New Roman"/>
              </a:rPr>
              <a:t>instrument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constitution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and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formation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logical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thinking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children,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at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this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age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it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is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acquired </a:t>
            </a:r>
            <a:r>
              <a:rPr sz="1200" dirty="0">
                <a:latin typeface="Times New Roman"/>
                <a:cs typeface="Times New Roman"/>
              </a:rPr>
              <a:t>through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observation,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description,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classification,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seriation,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comparison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and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analogy,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among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other </a:t>
            </a:r>
            <a:r>
              <a:rPr sz="1200" dirty="0">
                <a:latin typeface="Times New Roman"/>
                <a:cs typeface="Times New Roman"/>
              </a:rPr>
              <a:t>indicators.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However,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way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understand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and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obtain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knowledge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is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sometimes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not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effective,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since </a:t>
            </a:r>
            <a:r>
              <a:rPr sz="1200" dirty="0">
                <a:latin typeface="Times New Roman"/>
                <a:cs typeface="Times New Roman"/>
              </a:rPr>
              <a:t>Mathematics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and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childhood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are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two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complex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and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divergent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realities.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If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we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then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articulate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mathematics </a:t>
            </a:r>
            <a:r>
              <a:rPr sz="1200" dirty="0">
                <a:latin typeface="Times New Roman"/>
                <a:cs typeface="Times New Roman"/>
              </a:rPr>
              <a:t>with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childhood,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order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try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understand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what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is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called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“Infant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Mathematics”,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we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are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faced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with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50" dirty="0">
                <a:latin typeface="Times New Roman"/>
                <a:cs typeface="Times New Roman"/>
              </a:rPr>
              <a:t>a </a:t>
            </a:r>
            <a:r>
              <a:rPr sz="1200" dirty="0">
                <a:latin typeface="Times New Roman"/>
                <a:cs typeface="Times New Roman"/>
              </a:rPr>
              <a:t>situation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that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has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multiple,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complex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aspects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that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need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be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approached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from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integral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approach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order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 be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able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emerge some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responses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demand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from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educational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system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competence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according </a:t>
            </a:r>
            <a:r>
              <a:rPr sz="1200" dirty="0">
                <a:latin typeface="Times New Roman"/>
                <a:cs typeface="Times New Roman"/>
              </a:rPr>
              <a:t>to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level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or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modality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as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is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case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Initial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Education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and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1st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Grade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Primary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Education.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To </a:t>
            </a:r>
            <a:r>
              <a:rPr sz="1200" dirty="0">
                <a:latin typeface="Times New Roman"/>
                <a:cs typeface="Times New Roman"/>
              </a:rPr>
              <a:t>address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“infant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mathematics”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playful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constructivist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approach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is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required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understand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use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of </a:t>
            </a:r>
            <a:r>
              <a:rPr sz="1200" dirty="0">
                <a:latin typeface="Times New Roman"/>
                <a:cs typeface="Times New Roman"/>
              </a:rPr>
              <a:t>materials and games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acquisition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mathematical abilities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and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skills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from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early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age.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this,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spc="-50" dirty="0">
                <a:latin typeface="Times New Roman"/>
                <a:cs typeface="Times New Roman"/>
              </a:rPr>
              <a:t>a </a:t>
            </a:r>
            <a:r>
              <a:rPr sz="1200" dirty="0">
                <a:latin typeface="Times New Roman"/>
                <a:cs typeface="Times New Roman"/>
              </a:rPr>
              <a:t>literary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review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is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made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factors,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capacities,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methodologies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and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contents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that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link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game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the </a:t>
            </a:r>
            <a:r>
              <a:rPr sz="1200" dirty="0">
                <a:latin typeface="Times New Roman"/>
                <a:cs typeface="Times New Roman"/>
              </a:rPr>
              <a:t>process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teaching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and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learning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mathematics;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Furthermore,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series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sessions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is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proposed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spc="-50" dirty="0">
                <a:latin typeface="Times New Roman"/>
                <a:cs typeface="Times New Roman"/>
              </a:rPr>
              <a:t>a </a:t>
            </a:r>
            <a:r>
              <a:rPr sz="1200" dirty="0">
                <a:latin typeface="Times New Roman"/>
                <a:cs typeface="Times New Roman"/>
              </a:rPr>
              <a:t>classroom,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through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different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strategies,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trying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reveal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logical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and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psychological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significance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the </a:t>
            </a:r>
            <a:r>
              <a:rPr sz="1200" dirty="0">
                <a:latin typeface="Times New Roman"/>
                <a:cs typeface="Times New Roman"/>
              </a:rPr>
              <a:t>subject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-10" dirty="0">
                <a:latin typeface="Times New Roman"/>
                <a:cs typeface="Times New Roman"/>
              </a:rPr>
              <a:t> student.</a:t>
            </a:r>
            <a:endParaRPr sz="1200" dirty="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65"/>
              </a:spcBef>
            </a:pPr>
            <a:endParaRPr sz="1200" dirty="0">
              <a:latin typeface="Times New Roman"/>
              <a:cs typeface="Times New Roman"/>
            </a:endParaRPr>
          </a:p>
          <a:p>
            <a:pPr marL="12700" algn="just">
              <a:lnSpc>
                <a:spcPct val="100000"/>
              </a:lnSpc>
            </a:pPr>
            <a:r>
              <a:rPr sz="1200" b="1" dirty="0">
                <a:latin typeface="Times New Roman"/>
                <a:cs typeface="Times New Roman"/>
              </a:rPr>
              <a:t>Descriptors</a:t>
            </a:r>
            <a:r>
              <a:rPr sz="1200" dirty="0">
                <a:latin typeface="Times New Roman"/>
                <a:cs typeface="Times New Roman"/>
              </a:rPr>
              <a:t>: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Mathematics,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Early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Childhood</a:t>
            </a:r>
            <a:r>
              <a:rPr sz="1200" spc="-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Education,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Materials,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Games.</a:t>
            </a:r>
            <a:endParaRPr sz="1200" dirty="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60"/>
              </a:spcBef>
            </a:pPr>
            <a:endParaRPr sz="1200" dirty="0">
              <a:latin typeface="Times New Roman"/>
              <a:cs typeface="Times New Roman"/>
            </a:endParaRPr>
          </a:p>
          <a:p>
            <a:pPr marL="12700" marR="5715" algn="just">
              <a:lnSpc>
                <a:spcPct val="100000"/>
              </a:lnSpc>
            </a:pPr>
            <a:r>
              <a:rPr sz="1200" b="1" dirty="0">
                <a:latin typeface="Times New Roman"/>
                <a:cs typeface="Times New Roman"/>
              </a:rPr>
              <a:t>Biographical</a:t>
            </a:r>
            <a:r>
              <a:rPr sz="1200" b="1" spc="1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Review:</a:t>
            </a:r>
            <a:r>
              <a:rPr sz="1200" b="1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Dr.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Carmen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M.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Marín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Gómez.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Specialist.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Difficulty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Learning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and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Teaching </a:t>
            </a:r>
            <a:r>
              <a:rPr sz="1200" dirty="0">
                <a:latin typeface="Times New Roman"/>
                <a:cs typeface="Times New Roman"/>
              </a:rPr>
              <a:t>in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Basic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Education.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Master: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Behavior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Orientation.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And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Psychiatry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and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Mental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Health.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Dra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Science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of </a:t>
            </a:r>
            <a:r>
              <a:rPr sz="1200" spc="-10" dirty="0">
                <a:latin typeface="Times New Roman"/>
                <a:cs typeface="Times New Roman"/>
              </a:rPr>
              <a:t>Education,</a:t>
            </a:r>
            <a:r>
              <a:rPr sz="1200" spc="-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Author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various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national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and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international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academic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publications.</a:t>
            </a:r>
            <a:endParaRPr sz="1200" dirty="0">
              <a:latin typeface="Times New Roman"/>
              <a:cs typeface="Times New Roman"/>
            </a:endParaRPr>
          </a:p>
        </p:txBody>
      </p:sp>
      <p:pic>
        <p:nvPicPr>
          <p:cNvPr id="31" name="object 31"/>
          <p:cNvPicPr/>
          <p:nvPr/>
        </p:nvPicPr>
        <p:blipFill>
          <a:blip r:embed="rId17" cstate="print"/>
          <a:stretch>
            <a:fillRect/>
          </a:stretch>
        </p:blipFill>
        <p:spPr>
          <a:xfrm>
            <a:off x="4581144" y="149034"/>
            <a:ext cx="1805304" cy="893889"/>
          </a:xfrm>
          <a:prstGeom prst="rect">
            <a:avLst/>
          </a:prstGeom>
        </p:spPr>
      </p:pic>
      <p:sp>
        <p:nvSpPr>
          <p:cNvPr id="32" name="object 32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104546" rIns="0" bIns="0" rtlCol="0">
            <a:spAutoFit/>
          </a:bodyPr>
          <a:lstStyle/>
          <a:p>
            <a:pPr marL="152400">
              <a:lnSpc>
                <a:spcPts val="1410"/>
              </a:lnSpc>
            </a:pPr>
            <a:fld id="{81D60167-4931-47E6-BA6A-407CBD079E47}" type="slidenum">
              <a:rPr spc="-25" dirty="0"/>
              <a:t>213</a:t>
            </a:fld>
            <a:endParaRPr spc="-25" dirty="0"/>
          </a:p>
        </p:txBody>
      </p:sp>
      <p:grpSp>
        <p:nvGrpSpPr>
          <p:cNvPr id="33" name="Grupo 32">
            <a:extLst>
              <a:ext uri="{FF2B5EF4-FFF2-40B4-BE49-F238E27FC236}">
                <a16:creationId xmlns:a16="http://schemas.microsoft.com/office/drawing/2014/main" id="{4B88763B-C049-46A0-FB60-7BFC17C1BAA4}"/>
              </a:ext>
            </a:extLst>
          </p:cNvPr>
          <p:cNvGrpSpPr/>
          <p:nvPr/>
        </p:nvGrpSpPr>
        <p:grpSpPr>
          <a:xfrm>
            <a:off x="117348" y="98932"/>
            <a:ext cx="6665976" cy="1452626"/>
            <a:chOff x="470065" y="1951410"/>
            <a:chExt cx="6665976" cy="1452626"/>
          </a:xfrm>
        </p:grpSpPr>
        <p:grpSp>
          <p:nvGrpSpPr>
            <p:cNvPr id="34" name="object 12">
              <a:extLst>
                <a:ext uri="{FF2B5EF4-FFF2-40B4-BE49-F238E27FC236}">
                  <a16:creationId xmlns:a16="http://schemas.microsoft.com/office/drawing/2014/main" id="{0E425A12-2F14-1E10-80B6-B9D05A7D6427}"/>
                </a:ext>
              </a:extLst>
            </p:cNvPr>
            <p:cNvGrpSpPr/>
            <p:nvPr/>
          </p:nvGrpSpPr>
          <p:grpSpPr>
            <a:xfrm>
              <a:off x="470065" y="1951664"/>
              <a:ext cx="6665976" cy="1452372"/>
              <a:chOff x="96011" y="115823"/>
              <a:chExt cx="6665976" cy="1452372"/>
            </a:xfrm>
          </p:grpSpPr>
          <p:pic>
            <p:nvPicPr>
              <p:cNvPr id="38" name="object 13">
                <a:extLst>
                  <a:ext uri="{FF2B5EF4-FFF2-40B4-BE49-F238E27FC236}">
                    <a16:creationId xmlns:a16="http://schemas.microsoft.com/office/drawing/2014/main" id="{7A0ADD41-D5DA-4419-A763-69E321974810}"/>
                  </a:ext>
                </a:extLst>
              </p:cNvPr>
              <p:cNvPicPr/>
              <p:nvPr/>
            </p:nvPicPr>
            <p:blipFill>
              <a:blip r:embed="rId7" cstate="print"/>
              <a:stretch>
                <a:fillRect/>
              </a:stretch>
            </p:blipFill>
            <p:spPr>
              <a:xfrm>
                <a:off x="96011" y="115823"/>
                <a:ext cx="6665976" cy="1452372"/>
              </a:xfrm>
              <a:prstGeom prst="rect">
                <a:avLst/>
              </a:prstGeom>
            </p:spPr>
          </p:pic>
          <p:pic>
            <p:nvPicPr>
              <p:cNvPr id="39" name="object 14">
                <a:extLst>
                  <a:ext uri="{FF2B5EF4-FFF2-40B4-BE49-F238E27FC236}">
                    <a16:creationId xmlns:a16="http://schemas.microsoft.com/office/drawing/2014/main" id="{5927B988-D2F8-C097-46F5-B2B1C8672522}"/>
                  </a:ext>
                </a:extLst>
              </p:cNvPr>
              <p:cNvPicPr/>
              <p:nvPr/>
            </p:nvPicPr>
            <p:blipFill>
              <a:blip r:embed="rId8" cstate="print"/>
              <a:stretch>
                <a:fillRect/>
              </a:stretch>
            </p:blipFill>
            <p:spPr>
              <a:xfrm>
                <a:off x="142849" y="142875"/>
                <a:ext cx="6572275" cy="1358646"/>
              </a:xfrm>
              <a:prstGeom prst="rect">
                <a:avLst/>
              </a:prstGeom>
            </p:spPr>
          </p:pic>
          <p:sp>
            <p:nvSpPr>
              <p:cNvPr id="40" name="object 15">
                <a:extLst>
                  <a:ext uri="{FF2B5EF4-FFF2-40B4-BE49-F238E27FC236}">
                    <a16:creationId xmlns:a16="http://schemas.microsoft.com/office/drawing/2014/main" id="{C99A3FBE-CF04-B397-E5A2-B58145701978}"/>
                  </a:ext>
                </a:extLst>
              </p:cNvPr>
              <p:cNvSpPr/>
              <p:nvPr/>
            </p:nvSpPr>
            <p:spPr>
              <a:xfrm>
                <a:off x="142849" y="142875"/>
                <a:ext cx="6572884" cy="1358900"/>
              </a:xfrm>
              <a:custGeom>
                <a:avLst/>
                <a:gdLst/>
                <a:ahLst/>
                <a:cxnLst/>
                <a:rect l="l" t="t" r="r" b="b"/>
                <a:pathLst>
                  <a:path w="6572884" h="1358900">
                    <a:moveTo>
                      <a:pt x="0" y="226441"/>
                    </a:moveTo>
                    <a:lnTo>
                      <a:pt x="4600" y="180795"/>
                    </a:lnTo>
                    <a:lnTo>
                      <a:pt x="17795" y="138285"/>
                    </a:lnTo>
                    <a:lnTo>
                      <a:pt x="38673" y="99820"/>
                    </a:lnTo>
                    <a:lnTo>
                      <a:pt x="66324" y="66309"/>
                    </a:lnTo>
                    <a:lnTo>
                      <a:pt x="99837" y="38663"/>
                    </a:lnTo>
                    <a:lnTo>
                      <a:pt x="138301" y="17789"/>
                    </a:lnTo>
                    <a:lnTo>
                      <a:pt x="180806" y="4599"/>
                    </a:lnTo>
                    <a:lnTo>
                      <a:pt x="226440" y="0"/>
                    </a:lnTo>
                    <a:lnTo>
                      <a:pt x="6345834" y="0"/>
                    </a:lnTo>
                    <a:lnTo>
                      <a:pt x="6391480" y="4599"/>
                    </a:lnTo>
                    <a:lnTo>
                      <a:pt x="6433990" y="17789"/>
                    </a:lnTo>
                    <a:lnTo>
                      <a:pt x="6472455" y="38663"/>
                    </a:lnTo>
                    <a:lnTo>
                      <a:pt x="6505965" y="66309"/>
                    </a:lnTo>
                    <a:lnTo>
                      <a:pt x="6533612" y="99820"/>
                    </a:lnTo>
                    <a:lnTo>
                      <a:pt x="6554485" y="138285"/>
                    </a:lnTo>
                    <a:lnTo>
                      <a:pt x="6567676" y="180795"/>
                    </a:lnTo>
                    <a:lnTo>
                      <a:pt x="6572275" y="226441"/>
                    </a:lnTo>
                    <a:lnTo>
                      <a:pt x="6572275" y="1132204"/>
                    </a:lnTo>
                    <a:lnTo>
                      <a:pt x="6567676" y="1177850"/>
                    </a:lnTo>
                    <a:lnTo>
                      <a:pt x="6554485" y="1220360"/>
                    </a:lnTo>
                    <a:lnTo>
                      <a:pt x="6533612" y="1258825"/>
                    </a:lnTo>
                    <a:lnTo>
                      <a:pt x="6505965" y="1292336"/>
                    </a:lnTo>
                    <a:lnTo>
                      <a:pt x="6472455" y="1319982"/>
                    </a:lnTo>
                    <a:lnTo>
                      <a:pt x="6433990" y="1340856"/>
                    </a:lnTo>
                    <a:lnTo>
                      <a:pt x="6391480" y="1354046"/>
                    </a:lnTo>
                    <a:lnTo>
                      <a:pt x="6345834" y="1358646"/>
                    </a:lnTo>
                    <a:lnTo>
                      <a:pt x="226440" y="1358646"/>
                    </a:lnTo>
                    <a:lnTo>
                      <a:pt x="180806" y="1354046"/>
                    </a:lnTo>
                    <a:lnTo>
                      <a:pt x="138301" y="1340856"/>
                    </a:lnTo>
                    <a:lnTo>
                      <a:pt x="99837" y="1319982"/>
                    </a:lnTo>
                    <a:lnTo>
                      <a:pt x="66324" y="1292336"/>
                    </a:lnTo>
                    <a:lnTo>
                      <a:pt x="38673" y="1258825"/>
                    </a:lnTo>
                    <a:lnTo>
                      <a:pt x="17795" y="1220360"/>
                    </a:lnTo>
                    <a:lnTo>
                      <a:pt x="4600" y="1177850"/>
                    </a:lnTo>
                    <a:lnTo>
                      <a:pt x="0" y="1132204"/>
                    </a:lnTo>
                    <a:lnTo>
                      <a:pt x="0" y="226441"/>
                    </a:lnTo>
                    <a:close/>
                  </a:path>
                </a:pathLst>
              </a:custGeom>
              <a:ln w="9525">
                <a:solidFill>
                  <a:srgbClr val="55CE74"/>
                </a:solidFill>
              </a:ln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pic>
            <p:nvPicPr>
              <p:cNvPr id="41" name="object 16">
                <a:extLst>
                  <a:ext uri="{FF2B5EF4-FFF2-40B4-BE49-F238E27FC236}">
                    <a16:creationId xmlns:a16="http://schemas.microsoft.com/office/drawing/2014/main" id="{B926B430-0F1E-A603-F4F6-738C1752F078}"/>
                  </a:ext>
                </a:extLst>
              </p:cNvPr>
              <p:cNvPicPr/>
              <p:nvPr/>
            </p:nvPicPr>
            <p:blipFill>
              <a:blip r:embed="rId9" cstate="print"/>
              <a:stretch>
                <a:fillRect/>
              </a:stretch>
            </p:blipFill>
            <p:spPr>
              <a:xfrm>
                <a:off x="2500248" y="305930"/>
                <a:ext cx="1714500" cy="733945"/>
              </a:xfrm>
              <a:prstGeom prst="rect">
                <a:avLst/>
              </a:prstGeom>
            </p:spPr>
          </p:pic>
        </p:grpSp>
        <p:sp>
          <p:nvSpPr>
            <p:cNvPr id="35" name="object 16">
              <a:extLst>
                <a:ext uri="{FF2B5EF4-FFF2-40B4-BE49-F238E27FC236}">
                  <a16:creationId xmlns:a16="http://schemas.microsoft.com/office/drawing/2014/main" id="{685B39A4-E789-315C-E7B7-C42D7EF7B60B}"/>
                </a:ext>
              </a:extLst>
            </p:cNvPr>
            <p:cNvSpPr txBox="1"/>
            <p:nvPr/>
          </p:nvSpPr>
          <p:spPr>
            <a:xfrm>
              <a:off x="2775727" y="2875716"/>
              <a:ext cx="3332858" cy="391795"/>
            </a:xfrm>
            <a:prstGeom prst="rect">
              <a:avLst/>
            </a:prstGeom>
            <a:noFill/>
          </p:spPr>
          <p:txBody>
            <a:bodyPr vert="horz" wrap="square" lIns="0" tIns="12700" rIns="0" bIns="0" rtlCol="0">
              <a:spAutoFit/>
            </a:bodyPr>
            <a:lstStyle/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Volumen 4,  Número 1  Enero a Julio 2021</a:t>
              </a:r>
            </a:p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Revista Semestral. Venezuela</a:t>
              </a:r>
              <a:endParaRPr sz="1200" dirty="0">
                <a:latin typeface="Arial"/>
                <a:cs typeface="Arial"/>
              </a:endParaRPr>
            </a:p>
          </p:txBody>
        </p:sp>
        <p:pic>
          <p:nvPicPr>
            <p:cNvPr id="36" name="object 25">
              <a:extLst>
                <a:ext uri="{FF2B5EF4-FFF2-40B4-BE49-F238E27FC236}">
                  <a16:creationId xmlns:a16="http://schemas.microsoft.com/office/drawing/2014/main" id="{4B824969-925E-DE97-71FC-8105342151B2}"/>
                </a:ext>
              </a:extLst>
            </p:cNvPr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470065" y="2027896"/>
              <a:ext cx="2305662" cy="1053903"/>
            </a:xfrm>
            <a:prstGeom prst="rect">
              <a:avLst/>
            </a:prstGeom>
          </p:spPr>
        </p:pic>
        <p:pic>
          <p:nvPicPr>
            <p:cNvPr id="37" name="object 31">
              <a:extLst>
                <a:ext uri="{FF2B5EF4-FFF2-40B4-BE49-F238E27FC236}">
                  <a16:creationId xmlns:a16="http://schemas.microsoft.com/office/drawing/2014/main" id="{A9C0E681-3651-32B2-D646-D93BA06F7EF6}"/>
                </a:ext>
              </a:extLst>
            </p:cNvPr>
            <p:cNvPicPr/>
            <p:nvPr/>
          </p:nvPicPr>
          <p:blipFill>
            <a:blip r:embed="rId17" cstate="print"/>
            <a:stretch>
              <a:fillRect/>
            </a:stretch>
          </p:blipFill>
          <p:spPr>
            <a:xfrm>
              <a:off x="4932681" y="1951410"/>
              <a:ext cx="1805304" cy="893889"/>
            </a:xfrm>
            <a:prstGeom prst="rect">
              <a:avLst/>
            </a:prstGeom>
          </p:spPr>
        </p:pic>
      </p:grpSp>
    </p:spTree>
  </p:cSld>
  <p:clrMapOvr>
    <a:masterClrMapping/>
  </p:clrMapOvr>
</p:sld>
</file>

<file path=ppt/slides/slide2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94485" y="115823"/>
            <a:ext cx="6669405" cy="8926195"/>
            <a:chOff x="94485" y="115823"/>
            <a:chExt cx="6669405" cy="8926195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204216" y="8651747"/>
              <a:ext cx="6518148" cy="158496"/>
            </a:xfrm>
            <a:prstGeom prst="rect">
              <a:avLst/>
            </a:prstGeom>
          </p:spPr>
        </p:pic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96012" y="115823"/>
              <a:ext cx="6665976" cy="1452372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42849" y="142875"/>
              <a:ext cx="6572275" cy="1358646"/>
            </a:xfrm>
            <a:prstGeom prst="rect">
              <a:avLst/>
            </a:prstGeom>
          </p:spPr>
        </p:pic>
        <p:sp>
          <p:nvSpPr>
            <p:cNvPr id="6" name="object 6"/>
            <p:cNvSpPr/>
            <p:nvPr/>
          </p:nvSpPr>
          <p:spPr>
            <a:xfrm>
              <a:off x="142849" y="142875"/>
              <a:ext cx="6572884" cy="1358900"/>
            </a:xfrm>
            <a:custGeom>
              <a:avLst/>
              <a:gdLst/>
              <a:ahLst/>
              <a:cxnLst/>
              <a:rect l="l" t="t" r="r" b="b"/>
              <a:pathLst>
                <a:path w="6572884" h="1358900">
                  <a:moveTo>
                    <a:pt x="0" y="226441"/>
                  </a:moveTo>
                  <a:lnTo>
                    <a:pt x="4600" y="180795"/>
                  </a:lnTo>
                  <a:lnTo>
                    <a:pt x="17795" y="138285"/>
                  </a:lnTo>
                  <a:lnTo>
                    <a:pt x="38673" y="99820"/>
                  </a:lnTo>
                  <a:lnTo>
                    <a:pt x="66324" y="66309"/>
                  </a:lnTo>
                  <a:lnTo>
                    <a:pt x="99837" y="38663"/>
                  </a:lnTo>
                  <a:lnTo>
                    <a:pt x="138301" y="17789"/>
                  </a:lnTo>
                  <a:lnTo>
                    <a:pt x="180806" y="4599"/>
                  </a:lnTo>
                  <a:lnTo>
                    <a:pt x="226440" y="0"/>
                  </a:lnTo>
                  <a:lnTo>
                    <a:pt x="6345834" y="0"/>
                  </a:lnTo>
                  <a:lnTo>
                    <a:pt x="6391480" y="4599"/>
                  </a:lnTo>
                  <a:lnTo>
                    <a:pt x="6433990" y="17789"/>
                  </a:lnTo>
                  <a:lnTo>
                    <a:pt x="6472455" y="38663"/>
                  </a:lnTo>
                  <a:lnTo>
                    <a:pt x="6505965" y="66309"/>
                  </a:lnTo>
                  <a:lnTo>
                    <a:pt x="6533612" y="99820"/>
                  </a:lnTo>
                  <a:lnTo>
                    <a:pt x="6554485" y="138285"/>
                  </a:lnTo>
                  <a:lnTo>
                    <a:pt x="6567676" y="180795"/>
                  </a:lnTo>
                  <a:lnTo>
                    <a:pt x="6572275" y="226441"/>
                  </a:lnTo>
                  <a:lnTo>
                    <a:pt x="6572275" y="1132204"/>
                  </a:lnTo>
                  <a:lnTo>
                    <a:pt x="6567676" y="1177850"/>
                  </a:lnTo>
                  <a:lnTo>
                    <a:pt x="6554485" y="1220360"/>
                  </a:lnTo>
                  <a:lnTo>
                    <a:pt x="6533612" y="1258825"/>
                  </a:lnTo>
                  <a:lnTo>
                    <a:pt x="6505965" y="1292336"/>
                  </a:lnTo>
                  <a:lnTo>
                    <a:pt x="6472455" y="1319982"/>
                  </a:lnTo>
                  <a:lnTo>
                    <a:pt x="6433990" y="1340856"/>
                  </a:lnTo>
                  <a:lnTo>
                    <a:pt x="6391480" y="1354046"/>
                  </a:lnTo>
                  <a:lnTo>
                    <a:pt x="6345834" y="1358646"/>
                  </a:lnTo>
                  <a:lnTo>
                    <a:pt x="226440" y="1358646"/>
                  </a:lnTo>
                  <a:lnTo>
                    <a:pt x="180806" y="1354046"/>
                  </a:lnTo>
                  <a:lnTo>
                    <a:pt x="138301" y="1340856"/>
                  </a:lnTo>
                  <a:lnTo>
                    <a:pt x="99837" y="1319982"/>
                  </a:lnTo>
                  <a:lnTo>
                    <a:pt x="66324" y="1292336"/>
                  </a:lnTo>
                  <a:lnTo>
                    <a:pt x="38673" y="1258825"/>
                  </a:lnTo>
                  <a:lnTo>
                    <a:pt x="17795" y="1220360"/>
                  </a:lnTo>
                  <a:lnTo>
                    <a:pt x="4600" y="1177850"/>
                  </a:lnTo>
                  <a:lnTo>
                    <a:pt x="0" y="1132204"/>
                  </a:lnTo>
                  <a:lnTo>
                    <a:pt x="0" y="226441"/>
                  </a:lnTo>
                  <a:close/>
                </a:path>
              </a:pathLst>
            </a:custGeom>
            <a:ln w="9525">
              <a:solidFill>
                <a:srgbClr val="55CE7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" name="object 7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2500248" y="305930"/>
              <a:ext cx="1714500" cy="733945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2738628" y="1024127"/>
              <a:ext cx="1897379" cy="371855"/>
            </a:xfrm>
            <a:prstGeom prst="rect">
              <a:avLst/>
            </a:prstGeom>
          </p:spPr>
        </p:pic>
        <p:pic>
          <p:nvPicPr>
            <p:cNvPr id="9" name="object 9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4401312" y="1024127"/>
              <a:ext cx="1577339" cy="371855"/>
            </a:xfrm>
            <a:prstGeom prst="rect">
              <a:avLst/>
            </a:prstGeom>
          </p:spPr>
        </p:pic>
        <p:pic>
          <p:nvPicPr>
            <p:cNvPr id="10" name="object 10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3169920" y="1207007"/>
              <a:ext cx="1546859" cy="371855"/>
            </a:xfrm>
            <a:prstGeom prst="rect">
              <a:avLst/>
            </a:prstGeom>
          </p:spPr>
        </p:pic>
        <p:pic>
          <p:nvPicPr>
            <p:cNvPr id="11" name="object 11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4482083" y="1207007"/>
              <a:ext cx="284988" cy="371855"/>
            </a:xfrm>
            <a:prstGeom prst="rect">
              <a:avLst/>
            </a:prstGeom>
          </p:spPr>
        </p:pic>
        <p:pic>
          <p:nvPicPr>
            <p:cNvPr id="12" name="object 12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4571999" y="1207007"/>
              <a:ext cx="1013460" cy="371855"/>
            </a:xfrm>
            <a:prstGeom prst="rect">
              <a:avLst/>
            </a:prstGeom>
          </p:spPr>
        </p:pic>
        <p:pic>
          <p:nvPicPr>
            <p:cNvPr id="13" name="object 13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324612" y="234695"/>
              <a:ext cx="1719072" cy="1341120"/>
            </a:xfrm>
            <a:prstGeom prst="rect">
              <a:avLst/>
            </a:prstGeom>
          </p:spPr>
        </p:pic>
        <p:pic>
          <p:nvPicPr>
            <p:cNvPr id="14" name="object 14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5606795" y="8193022"/>
              <a:ext cx="1092707" cy="848868"/>
            </a:xfrm>
            <a:prstGeom prst="rect">
              <a:avLst/>
            </a:prstGeom>
          </p:spPr>
        </p:pic>
        <p:pic>
          <p:nvPicPr>
            <p:cNvPr id="15" name="object 15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109728" y="8193022"/>
              <a:ext cx="1092708" cy="848868"/>
            </a:xfrm>
            <a:prstGeom prst="rect">
              <a:avLst/>
            </a:prstGeom>
          </p:spPr>
        </p:pic>
      </p:grpSp>
      <p:sp>
        <p:nvSpPr>
          <p:cNvPr id="16" name="object 16"/>
          <p:cNvSpPr txBox="1"/>
          <p:nvPr/>
        </p:nvSpPr>
        <p:spPr>
          <a:xfrm>
            <a:off x="244551" y="1068451"/>
            <a:ext cx="6381115" cy="68249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041015" marR="758825" indent="-431800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Arial"/>
                <a:cs typeface="Arial"/>
              </a:rPr>
              <a:t>6ta.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Edición</a:t>
            </a:r>
            <a:r>
              <a:rPr sz="1200" b="1" spc="-10" dirty="0">
                <a:latin typeface="Arial"/>
                <a:cs typeface="Arial"/>
              </a:rPr>
              <a:t> Volumen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I</a:t>
            </a:r>
            <a:r>
              <a:rPr sz="1200" b="1" spc="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Enero</a:t>
            </a:r>
            <a:r>
              <a:rPr sz="1200" b="1" spc="-3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a</a:t>
            </a:r>
            <a:r>
              <a:rPr sz="1200" b="1" spc="-2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Julio</a:t>
            </a:r>
            <a:r>
              <a:rPr sz="1200" b="1" spc="-5" dirty="0">
                <a:latin typeface="Arial"/>
                <a:cs typeface="Arial"/>
              </a:rPr>
              <a:t> </a:t>
            </a:r>
            <a:r>
              <a:rPr sz="1200" b="1" spc="-20" dirty="0">
                <a:latin typeface="Arial"/>
                <a:cs typeface="Arial"/>
              </a:rPr>
              <a:t>2021 </a:t>
            </a:r>
            <a:r>
              <a:rPr sz="1200" b="1" dirty="0">
                <a:latin typeface="Arial"/>
                <a:cs typeface="Arial"/>
              </a:rPr>
              <a:t>Revista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Semestral-</a:t>
            </a:r>
            <a:r>
              <a:rPr sz="1200" b="1" spc="-40" dirty="0">
                <a:latin typeface="Arial"/>
                <a:cs typeface="Arial"/>
              </a:rPr>
              <a:t> </a:t>
            </a:r>
            <a:r>
              <a:rPr sz="1200" b="1" spc="-10" dirty="0">
                <a:latin typeface="Arial"/>
                <a:cs typeface="Arial"/>
              </a:rPr>
              <a:t>Venezuela</a:t>
            </a:r>
            <a:endParaRPr sz="12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305"/>
              </a:spcBef>
            </a:pPr>
            <a:endParaRPr sz="1200">
              <a:latin typeface="Arial"/>
              <a:cs typeface="Arial"/>
            </a:endParaRPr>
          </a:p>
          <a:p>
            <a:pPr algn="ctr">
              <a:lnSpc>
                <a:spcPct val="100000"/>
              </a:lnSpc>
            </a:pPr>
            <a:r>
              <a:rPr sz="1200" b="1" spc="-10" dirty="0">
                <a:latin typeface="Times New Roman"/>
                <a:cs typeface="Times New Roman"/>
              </a:rPr>
              <a:t>INTRODUCCIÓN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60"/>
              </a:spcBef>
            </a:pPr>
            <a:endParaRPr sz="1200">
              <a:latin typeface="Times New Roman"/>
              <a:cs typeface="Times New Roman"/>
            </a:endParaRPr>
          </a:p>
          <a:p>
            <a:pPr marL="375285" marR="5080" indent="-36322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Independientemente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etapa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educativa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ejerza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proceso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enseñanza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aprendizaje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matemática,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esta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posee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competencias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logro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fomentar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pensamiento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lógico-matemático, </a:t>
            </a:r>
            <a:r>
              <a:rPr sz="1200" dirty="0">
                <a:latin typeface="Times New Roman"/>
                <a:cs typeface="Times New Roman"/>
              </a:rPr>
              <a:t>partiendo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serie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creencias,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decisiones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consideraciones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relación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significa </a:t>
            </a:r>
            <a:r>
              <a:rPr sz="1200" dirty="0">
                <a:latin typeface="Times New Roman"/>
                <a:cs typeface="Times New Roman"/>
              </a:rPr>
              <a:t>enseñar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matemáticas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escolares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adquieren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conocimientos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manera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adecuada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obtener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mejores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resultados.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antes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señalado,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matemática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mucho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más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aritmética,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álgebra,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geometría,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estadística,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otras;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debe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ser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tomada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cuenta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manera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 </a:t>
            </a:r>
            <a:r>
              <a:rPr sz="1200" dirty="0">
                <a:latin typeface="Times New Roman"/>
                <a:cs typeface="Times New Roman"/>
              </a:rPr>
              <a:t>pensar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resolver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diversos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problemas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plantean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vida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cotidiana,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modo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razonar;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campo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exploración,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investigación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invención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cual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descubren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nuevas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ideas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cada día.</a:t>
            </a:r>
            <a:endParaRPr sz="1200">
              <a:latin typeface="Times New Roman"/>
              <a:cs typeface="Times New Roman"/>
            </a:endParaRPr>
          </a:p>
          <a:p>
            <a:pPr marL="375285" marR="6350" indent="-363220" algn="just">
              <a:lnSpc>
                <a:spcPct val="100000"/>
              </a:lnSpc>
              <a:spcBef>
                <a:spcPts val="5"/>
              </a:spcBef>
            </a:pP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tal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sentido,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importante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despertar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pensamiento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lógico-</a:t>
            </a:r>
            <a:r>
              <a:rPr sz="1200" dirty="0">
                <a:latin typeface="Times New Roman"/>
                <a:cs typeface="Times New Roman"/>
              </a:rPr>
              <a:t>matemático,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pues,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desde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30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mismo </a:t>
            </a:r>
            <a:r>
              <a:rPr sz="1200" dirty="0">
                <a:latin typeface="Times New Roman"/>
                <a:cs typeface="Times New Roman"/>
              </a:rPr>
              <a:t>momento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24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niños/as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levantan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comienzan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sus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actividades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diarias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usan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matemática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sin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darse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apenas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cuenta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están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calculando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tiempo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ir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desde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sitio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otro, </a:t>
            </a:r>
            <a:r>
              <a:rPr sz="1200" dirty="0">
                <a:latin typeface="Times New Roman"/>
                <a:cs typeface="Times New Roman"/>
              </a:rPr>
              <a:t>cantidad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alimentos,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números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juguetes,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entre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otras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actividades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están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alcance;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 </a:t>
            </a:r>
            <a:r>
              <a:rPr sz="1200" dirty="0">
                <a:latin typeface="Times New Roman"/>
                <a:cs typeface="Times New Roman"/>
              </a:rPr>
              <a:t>igual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manera,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niños/as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tienen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contacto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diversas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formas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donde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aprecian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constantemente </a:t>
            </a:r>
            <a:r>
              <a:rPr sz="1200" dirty="0">
                <a:latin typeface="Times New Roman"/>
                <a:cs typeface="Times New Roman"/>
              </a:rPr>
              <a:t>figuras</a:t>
            </a:r>
            <a:r>
              <a:rPr sz="1200" spc="48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geométricas</a:t>
            </a:r>
            <a:r>
              <a:rPr sz="1200" spc="10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diferentes</a:t>
            </a:r>
            <a:r>
              <a:rPr sz="1200" spc="10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4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relaciones</a:t>
            </a:r>
            <a:r>
              <a:rPr sz="1200" spc="4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numéricas</a:t>
            </a:r>
            <a:r>
              <a:rPr sz="1200" spc="10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4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también</a:t>
            </a:r>
            <a:r>
              <a:rPr sz="1200" spc="10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cuando</a:t>
            </a:r>
            <a:r>
              <a:rPr sz="1200" spc="4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deben</a:t>
            </a:r>
            <a:r>
              <a:rPr sz="1200" spc="49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resolver </a:t>
            </a:r>
            <a:r>
              <a:rPr sz="1200" dirty="0">
                <a:latin typeface="Times New Roman"/>
                <a:cs typeface="Times New Roman"/>
              </a:rPr>
              <a:t>situaciones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problemáticas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19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le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presentan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entorno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personal,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social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laboral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como </a:t>
            </a:r>
            <a:r>
              <a:rPr sz="1200" spc="-10" dirty="0">
                <a:latin typeface="Times New Roman"/>
                <a:cs typeface="Times New Roman"/>
              </a:rPr>
              <a:t>compartir.</a:t>
            </a:r>
            <a:endParaRPr sz="1200">
              <a:latin typeface="Times New Roman"/>
              <a:cs typeface="Times New Roman"/>
            </a:endParaRPr>
          </a:p>
          <a:p>
            <a:pPr marL="375285" marR="8890" indent="-36322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Comúnmente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conocido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niños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les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gustan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matemáticas.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matemáticas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ven,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 ha explicado, pues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están implícitas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 cotidianeidad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 niño, dado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son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abstractas.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escolares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Educación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Inicial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1er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Grado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Educación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Primaria,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adelante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necesitan </a:t>
            </a:r>
            <a:r>
              <a:rPr sz="1200" dirty="0">
                <a:latin typeface="Times New Roman"/>
                <a:cs typeface="Times New Roman"/>
              </a:rPr>
              <a:t>manipular,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tocar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conocer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comprender.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¿Cómo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pueden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entender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algo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intangible?</a:t>
            </a:r>
            <a:endParaRPr sz="1200">
              <a:latin typeface="Times New Roman"/>
              <a:cs typeface="Times New Roman"/>
            </a:endParaRPr>
          </a:p>
          <a:p>
            <a:pPr marL="375285" marR="8255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¿Cómo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acercar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niños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matemáticas?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Quizás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hayamos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alcanzado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conclusión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que </a:t>
            </a:r>
            <a:r>
              <a:rPr sz="1200" dirty="0">
                <a:latin typeface="Times New Roman"/>
                <a:cs typeface="Times New Roman"/>
              </a:rPr>
              <a:t>puede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llegar 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ser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contundente: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desde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visión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Cepeda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(2012)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“la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matemática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enseña,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no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puede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enseñar,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nadie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puede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enseñar matemática,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aprende,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quiere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aprender”.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60"/>
              </a:spcBef>
            </a:pPr>
            <a:endParaRPr sz="12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5"/>
              </a:spcBef>
            </a:pPr>
            <a:r>
              <a:rPr sz="1200" b="1" dirty="0">
                <a:latin typeface="Times New Roman"/>
                <a:cs typeface="Times New Roman"/>
              </a:rPr>
              <a:t>Develando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las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Ideas.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5"/>
              </a:spcBef>
            </a:pPr>
            <a:endParaRPr sz="1200">
              <a:latin typeface="Times New Roman"/>
              <a:cs typeface="Times New Roman"/>
            </a:endParaRPr>
          </a:p>
          <a:p>
            <a:pPr marL="375285" marR="27940" indent="-363220">
              <a:lnSpc>
                <a:spcPct val="100000"/>
              </a:lnSpc>
              <a:spcBef>
                <a:spcPts val="5"/>
              </a:spcBef>
            </a:pP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transmisión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matemática y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sus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conocimientos comienza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escuela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debe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estar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alcance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 </a:t>
            </a:r>
            <a:r>
              <a:rPr sz="1200" dirty="0">
                <a:latin typeface="Times New Roman"/>
                <a:cs typeface="Times New Roman"/>
              </a:rPr>
              <a:t>todos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desde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edades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tempranas,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pues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deseo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tiene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todo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ciudadano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posea</a:t>
            </a:r>
            <a:r>
              <a:rPr sz="1200" spc="-25" dirty="0">
                <a:latin typeface="Times New Roman"/>
                <a:cs typeface="Times New Roman"/>
              </a:rPr>
              <a:t> una</a:t>
            </a:r>
            <a:r>
              <a:rPr sz="1200" spc="5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cultura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general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incluye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parte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dicha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cultura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sea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matemática,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tal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afirman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ideas</a:t>
            </a:r>
            <a:r>
              <a:rPr sz="1200" spc="5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Santalo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(2015)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debe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educar para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bien,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verdad,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conocer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entender el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universo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matemática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pieza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fundamental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ello.</a:t>
            </a:r>
            <a:endParaRPr sz="1200">
              <a:latin typeface="Times New Roman"/>
              <a:cs typeface="Times New Roman"/>
            </a:endParaRPr>
          </a:p>
        </p:txBody>
      </p:sp>
      <p:pic>
        <p:nvPicPr>
          <p:cNvPr id="17" name="object 17"/>
          <p:cNvPicPr/>
          <p:nvPr/>
        </p:nvPicPr>
        <p:blipFill>
          <a:blip r:embed="rId13" cstate="print"/>
          <a:stretch>
            <a:fillRect/>
          </a:stretch>
        </p:blipFill>
        <p:spPr>
          <a:xfrm>
            <a:off x="4581144" y="149034"/>
            <a:ext cx="1805304" cy="893889"/>
          </a:xfrm>
          <a:prstGeom prst="rect">
            <a:avLst/>
          </a:prstGeom>
        </p:spPr>
      </p:pic>
      <p:sp>
        <p:nvSpPr>
          <p:cNvPr id="18" name="object 18"/>
          <p:cNvSpPr txBox="1"/>
          <p:nvPr/>
        </p:nvSpPr>
        <p:spPr>
          <a:xfrm>
            <a:off x="1301622" y="8256658"/>
            <a:ext cx="4324350" cy="37719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 marL="1055370" marR="5080" indent="-1042669">
              <a:lnSpc>
                <a:spcPts val="1440"/>
              </a:lnSpc>
              <a:spcBef>
                <a:spcPts val="15"/>
              </a:spcBef>
            </a:pPr>
            <a:r>
              <a:rPr sz="1200" b="1" dirty="0">
                <a:latin typeface="Times New Roman"/>
                <a:cs typeface="Times New Roman"/>
              </a:rPr>
              <a:t>Las</a:t>
            </a:r>
            <a:r>
              <a:rPr sz="1200" b="1" spc="-4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Matemáticas</a:t>
            </a:r>
            <a:r>
              <a:rPr sz="1200" b="1" spc="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en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Educación</a:t>
            </a:r>
            <a:r>
              <a:rPr sz="1200" b="1" spc="-3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Infantil.</a:t>
            </a:r>
            <a:r>
              <a:rPr sz="1200" b="1" spc="-5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Caso: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Educación</a:t>
            </a:r>
            <a:r>
              <a:rPr sz="1200" b="1" spc="-3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Inicial </a:t>
            </a:r>
            <a:r>
              <a:rPr sz="1200" b="1" spc="-50" dirty="0">
                <a:latin typeface="Times New Roman"/>
                <a:cs typeface="Times New Roman"/>
              </a:rPr>
              <a:t>y </a:t>
            </a:r>
            <a:r>
              <a:rPr sz="1200" b="1" dirty="0">
                <a:latin typeface="Times New Roman"/>
                <a:cs typeface="Times New Roman"/>
              </a:rPr>
              <a:t>1er</a:t>
            </a:r>
            <a:r>
              <a:rPr sz="1200" b="1" spc="-3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Grado</a:t>
            </a:r>
            <a:r>
              <a:rPr sz="1200" b="1" spc="-1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Educación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Primaria.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2556764" y="8773904"/>
            <a:ext cx="2092325" cy="1943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410"/>
              </a:lnSpc>
            </a:pPr>
            <a:r>
              <a:rPr sz="1200" b="1" dirty="0">
                <a:latin typeface="Times New Roman"/>
                <a:cs typeface="Times New Roman"/>
              </a:rPr>
              <a:t>Dra.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Carmen</a:t>
            </a:r>
            <a:r>
              <a:rPr sz="1200" b="1" spc="-1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M.</a:t>
            </a:r>
            <a:r>
              <a:rPr sz="1200" b="1" spc="-3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Marín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Gómez.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20" name="object 20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104546" rIns="0" bIns="0" rtlCol="0">
            <a:spAutoFit/>
          </a:bodyPr>
          <a:lstStyle/>
          <a:p>
            <a:pPr marL="152400">
              <a:lnSpc>
                <a:spcPts val="1410"/>
              </a:lnSpc>
            </a:pPr>
            <a:fld id="{81D60167-4931-47E6-BA6A-407CBD079E47}" type="slidenum">
              <a:rPr spc="-25" dirty="0"/>
              <a:t>214</a:t>
            </a:fld>
            <a:endParaRPr spc="-25" dirty="0"/>
          </a:p>
        </p:txBody>
      </p:sp>
      <p:grpSp>
        <p:nvGrpSpPr>
          <p:cNvPr id="21" name="Grupo 20">
            <a:extLst>
              <a:ext uri="{FF2B5EF4-FFF2-40B4-BE49-F238E27FC236}">
                <a16:creationId xmlns:a16="http://schemas.microsoft.com/office/drawing/2014/main" id="{A850DEC1-A01C-4CCC-8906-49872C66F823}"/>
              </a:ext>
            </a:extLst>
          </p:cNvPr>
          <p:cNvGrpSpPr/>
          <p:nvPr/>
        </p:nvGrpSpPr>
        <p:grpSpPr>
          <a:xfrm>
            <a:off x="117348" y="98932"/>
            <a:ext cx="6665976" cy="1452626"/>
            <a:chOff x="470065" y="1951410"/>
            <a:chExt cx="6665976" cy="1452626"/>
          </a:xfrm>
        </p:grpSpPr>
        <p:grpSp>
          <p:nvGrpSpPr>
            <p:cNvPr id="22" name="object 12">
              <a:extLst>
                <a:ext uri="{FF2B5EF4-FFF2-40B4-BE49-F238E27FC236}">
                  <a16:creationId xmlns:a16="http://schemas.microsoft.com/office/drawing/2014/main" id="{BAB37523-C02D-5ACA-0F25-849337060E53}"/>
                </a:ext>
              </a:extLst>
            </p:cNvPr>
            <p:cNvGrpSpPr/>
            <p:nvPr/>
          </p:nvGrpSpPr>
          <p:grpSpPr>
            <a:xfrm>
              <a:off x="470065" y="1951664"/>
              <a:ext cx="6665976" cy="1452372"/>
              <a:chOff x="96011" y="115823"/>
              <a:chExt cx="6665976" cy="1452372"/>
            </a:xfrm>
          </p:grpSpPr>
          <p:pic>
            <p:nvPicPr>
              <p:cNvPr id="26" name="object 13">
                <a:extLst>
                  <a:ext uri="{FF2B5EF4-FFF2-40B4-BE49-F238E27FC236}">
                    <a16:creationId xmlns:a16="http://schemas.microsoft.com/office/drawing/2014/main" id="{3B447ECA-8379-A399-422C-2A638326133C}"/>
                  </a:ext>
                </a:extLst>
              </p:cNvPr>
              <p:cNvPicPr/>
              <p:nvPr/>
            </p:nvPicPr>
            <p:blipFill>
              <a:blip r:embed="rId3" cstate="print"/>
              <a:stretch>
                <a:fillRect/>
              </a:stretch>
            </p:blipFill>
            <p:spPr>
              <a:xfrm>
                <a:off x="96011" y="115823"/>
                <a:ext cx="6665976" cy="1452372"/>
              </a:xfrm>
              <a:prstGeom prst="rect">
                <a:avLst/>
              </a:prstGeom>
            </p:spPr>
          </p:pic>
          <p:pic>
            <p:nvPicPr>
              <p:cNvPr id="27" name="object 14">
                <a:extLst>
                  <a:ext uri="{FF2B5EF4-FFF2-40B4-BE49-F238E27FC236}">
                    <a16:creationId xmlns:a16="http://schemas.microsoft.com/office/drawing/2014/main" id="{26A88B48-20AE-1B82-BE72-D1CE77032ACD}"/>
                  </a:ext>
                </a:extLst>
              </p:cNvPr>
              <p:cNvPicPr/>
              <p:nvPr/>
            </p:nvPicPr>
            <p:blipFill>
              <a:blip r:embed="rId4" cstate="print"/>
              <a:stretch>
                <a:fillRect/>
              </a:stretch>
            </p:blipFill>
            <p:spPr>
              <a:xfrm>
                <a:off x="142849" y="142875"/>
                <a:ext cx="6572275" cy="1358646"/>
              </a:xfrm>
              <a:prstGeom prst="rect">
                <a:avLst/>
              </a:prstGeom>
            </p:spPr>
          </p:pic>
          <p:sp>
            <p:nvSpPr>
              <p:cNvPr id="28" name="object 15">
                <a:extLst>
                  <a:ext uri="{FF2B5EF4-FFF2-40B4-BE49-F238E27FC236}">
                    <a16:creationId xmlns:a16="http://schemas.microsoft.com/office/drawing/2014/main" id="{7E9CFBCB-5E4D-5F02-D28E-2076037D8E68}"/>
                  </a:ext>
                </a:extLst>
              </p:cNvPr>
              <p:cNvSpPr/>
              <p:nvPr/>
            </p:nvSpPr>
            <p:spPr>
              <a:xfrm>
                <a:off x="142849" y="142875"/>
                <a:ext cx="6572884" cy="1358900"/>
              </a:xfrm>
              <a:custGeom>
                <a:avLst/>
                <a:gdLst/>
                <a:ahLst/>
                <a:cxnLst/>
                <a:rect l="l" t="t" r="r" b="b"/>
                <a:pathLst>
                  <a:path w="6572884" h="1358900">
                    <a:moveTo>
                      <a:pt x="0" y="226441"/>
                    </a:moveTo>
                    <a:lnTo>
                      <a:pt x="4600" y="180795"/>
                    </a:lnTo>
                    <a:lnTo>
                      <a:pt x="17795" y="138285"/>
                    </a:lnTo>
                    <a:lnTo>
                      <a:pt x="38673" y="99820"/>
                    </a:lnTo>
                    <a:lnTo>
                      <a:pt x="66324" y="66309"/>
                    </a:lnTo>
                    <a:lnTo>
                      <a:pt x="99837" y="38663"/>
                    </a:lnTo>
                    <a:lnTo>
                      <a:pt x="138301" y="17789"/>
                    </a:lnTo>
                    <a:lnTo>
                      <a:pt x="180806" y="4599"/>
                    </a:lnTo>
                    <a:lnTo>
                      <a:pt x="226440" y="0"/>
                    </a:lnTo>
                    <a:lnTo>
                      <a:pt x="6345834" y="0"/>
                    </a:lnTo>
                    <a:lnTo>
                      <a:pt x="6391480" y="4599"/>
                    </a:lnTo>
                    <a:lnTo>
                      <a:pt x="6433990" y="17789"/>
                    </a:lnTo>
                    <a:lnTo>
                      <a:pt x="6472455" y="38663"/>
                    </a:lnTo>
                    <a:lnTo>
                      <a:pt x="6505965" y="66309"/>
                    </a:lnTo>
                    <a:lnTo>
                      <a:pt x="6533612" y="99820"/>
                    </a:lnTo>
                    <a:lnTo>
                      <a:pt x="6554485" y="138285"/>
                    </a:lnTo>
                    <a:lnTo>
                      <a:pt x="6567676" y="180795"/>
                    </a:lnTo>
                    <a:lnTo>
                      <a:pt x="6572275" y="226441"/>
                    </a:lnTo>
                    <a:lnTo>
                      <a:pt x="6572275" y="1132204"/>
                    </a:lnTo>
                    <a:lnTo>
                      <a:pt x="6567676" y="1177850"/>
                    </a:lnTo>
                    <a:lnTo>
                      <a:pt x="6554485" y="1220360"/>
                    </a:lnTo>
                    <a:lnTo>
                      <a:pt x="6533612" y="1258825"/>
                    </a:lnTo>
                    <a:lnTo>
                      <a:pt x="6505965" y="1292336"/>
                    </a:lnTo>
                    <a:lnTo>
                      <a:pt x="6472455" y="1319982"/>
                    </a:lnTo>
                    <a:lnTo>
                      <a:pt x="6433990" y="1340856"/>
                    </a:lnTo>
                    <a:lnTo>
                      <a:pt x="6391480" y="1354046"/>
                    </a:lnTo>
                    <a:lnTo>
                      <a:pt x="6345834" y="1358646"/>
                    </a:lnTo>
                    <a:lnTo>
                      <a:pt x="226440" y="1358646"/>
                    </a:lnTo>
                    <a:lnTo>
                      <a:pt x="180806" y="1354046"/>
                    </a:lnTo>
                    <a:lnTo>
                      <a:pt x="138301" y="1340856"/>
                    </a:lnTo>
                    <a:lnTo>
                      <a:pt x="99837" y="1319982"/>
                    </a:lnTo>
                    <a:lnTo>
                      <a:pt x="66324" y="1292336"/>
                    </a:lnTo>
                    <a:lnTo>
                      <a:pt x="38673" y="1258825"/>
                    </a:lnTo>
                    <a:lnTo>
                      <a:pt x="17795" y="1220360"/>
                    </a:lnTo>
                    <a:lnTo>
                      <a:pt x="4600" y="1177850"/>
                    </a:lnTo>
                    <a:lnTo>
                      <a:pt x="0" y="1132204"/>
                    </a:lnTo>
                    <a:lnTo>
                      <a:pt x="0" y="226441"/>
                    </a:lnTo>
                    <a:close/>
                  </a:path>
                </a:pathLst>
              </a:custGeom>
              <a:ln w="9525">
                <a:solidFill>
                  <a:srgbClr val="55CE74"/>
                </a:solidFill>
              </a:ln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pic>
            <p:nvPicPr>
              <p:cNvPr id="29" name="object 16">
                <a:extLst>
                  <a:ext uri="{FF2B5EF4-FFF2-40B4-BE49-F238E27FC236}">
                    <a16:creationId xmlns:a16="http://schemas.microsoft.com/office/drawing/2014/main" id="{043BAFC6-9279-E53A-0167-E2BAD519EF34}"/>
                  </a:ext>
                </a:extLst>
              </p:cNvPr>
              <p:cNvPicPr/>
              <p:nvPr/>
            </p:nvPicPr>
            <p:blipFill>
              <a:blip r:embed="rId5" cstate="print"/>
              <a:stretch>
                <a:fillRect/>
              </a:stretch>
            </p:blipFill>
            <p:spPr>
              <a:xfrm>
                <a:off x="2500248" y="305930"/>
                <a:ext cx="1714500" cy="733945"/>
              </a:xfrm>
              <a:prstGeom prst="rect">
                <a:avLst/>
              </a:prstGeom>
            </p:spPr>
          </p:pic>
        </p:grpSp>
        <p:sp>
          <p:nvSpPr>
            <p:cNvPr id="23" name="object 16">
              <a:extLst>
                <a:ext uri="{FF2B5EF4-FFF2-40B4-BE49-F238E27FC236}">
                  <a16:creationId xmlns:a16="http://schemas.microsoft.com/office/drawing/2014/main" id="{36393C8D-DBE7-DFE9-DF56-D376465C5E3D}"/>
                </a:ext>
              </a:extLst>
            </p:cNvPr>
            <p:cNvSpPr txBox="1"/>
            <p:nvPr/>
          </p:nvSpPr>
          <p:spPr>
            <a:xfrm>
              <a:off x="2775727" y="2875716"/>
              <a:ext cx="3332858" cy="391795"/>
            </a:xfrm>
            <a:prstGeom prst="rect">
              <a:avLst/>
            </a:prstGeom>
            <a:noFill/>
          </p:spPr>
          <p:txBody>
            <a:bodyPr vert="horz" wrap="square" lIns="0" tIns="12700" rIns="0" bIns="0" rtlCol="0">
              <a:spAutoFit/>
            </a:bodyPr>
            <a:lstStyle/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Volumen 4,  Número 1  Enero a Julio 2021</a:t>
              </a:r>
            </a:p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Revista Semestral. Venezuela</a:t>
              </a:r>
              <a:endParaRPr sz="1200" dirty="0">
                <a:latin typeface="Arial"/>
                <a:cs typeface="Arial"/>
              </a:endParaRPr>
            </a:p>
          </p:txBody>
        </p:sp>
        <p:pic>
          <p:nvPicPr>
            <p:cNvPr id="24" name="object 25">
              <a:extLst>
                <a:ext uri="{FF2B5EF4-FFF2-40B4-BE49-F238E27FC236}">
                  <a16:creationId xmlns:a16="http://schemas.microsoft.com/office/drawing/2014/main" id="{E4B63D82-C88B-5D05-162E-A1EEC8387ACF}"/>
                </a:ext>
              </a:extLst>
            </p:cNvPr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470065" y="2027896"/>
              <a:ext cx="2305662" cy="1053903"/>
            </a:xfrm>
            <a:prstGeom prst="rect">
              <a:avLst/>
            </a:prstGeom>
          </p:spPr>
        </p:pic>
        <p:pic>
          <p:nvPicPr>
            <p:cNvPr id="25" name="object 31">
              <a:extLst>
                <a:ext uri="{FF2B5EF4-FFF2-40B4-BE49-F238E27FC236}">
                  <a16:creationId xmlns:a16="http://schemas.microsoft.com/office/drawing/2014/main" id="{061F1EAA-3CD9-8C0B-123A-E7D074CCB5CC}"/>
                </a:ext>
              </a:extLst>
            </p:cNvPr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4932681" y="1951410"/>
              <a:ext cx="1805304" cy="893889"/>
            </a:xfrm>
            <a:prstGeom prst="rect">
              <a:avLst/>
            </a:prstGeom>
          </p:spPr>
        </p:pic>
      </p:grpSp>
    </p:spTree>
  </p:cSld>
  <p:clrMapOvr>
    <a:masterClrMapping/>
  </p:clrMapOvr>
</p:sld>
</file>

<file path=ppt/slides/slide2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94485" y="115823"/>
            <a:ext cx="6669405" cy="8926195"/>
            <a:chOff x="94485" y="115823"/>
            <a:chExt cx="6669405" cy="8926195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204216" y="8651747"/>
              <a:ext cx="6518148" cy="158496"/>
            </a:xfrm>
            <a:prstGeom prst="rect">
              <a:avLst/>
            </a:prstGeom>
          </p:spPr>
        </p:pic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96012" y="115823"/>
              <a:ext cx="6665976" cy="1452372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42849" y="142875"/>
              <a:ext cx="6572275" cy="1358646"/>
            </a:xfrm>
            <a:prstGeom prst="rect">
              <a:avLst/>
            </a:prstGeom>
          </p:spPr>
        </p:pic>
        <p:sp>
          <p:nvSpPr>
            <p:cNvPr id="6" name="object 6"/>
            <p:cNvSpPr/>
            <p:nvPr/>
          </p:nvSpPr>
          <p:spPr>
            <a:xfrm>
              <a:off x="142849" y="142875"/>
              <a:ext cx="6572884" cy="1358900"/>
            </a:xfrm>
            <a:custGeom>
              <a:avLst/>
              <a:gdLst/>
              <a:ahLst/>
              <a:cxnLst/>
              <a:rect l="l" t="t" r="r" b="b"/>
              <a:pathLst>
                <a:path w="6572884" h="1358900">
                  <a:moveTo>
                    <a:pt x="0" y="226441"/>
                  </a:moveTo>
                  <a:lnTo>
                    <a:pt x="4600" y="180795"/>
                  </a:lnTo>
                  <a:lnTo>
                    <a:pt x="17795" y="138285"/>
                  </a:lnTo>
                  <a:lnTo>
                    <a:pt x="38673" y="99820"/>
                  </a:lnTo>
                  <a:lnTo>
                    <a:pt x="66324" y="66309"/>
                  </a:lnTo>
                  <a:lnTo>
                    <a:pt x="99837" y="38663"/>
                  </a:lnTo>
                  <a:lnTo>
                    <a:pt x="138301" y="17789"/>
                  </a:lnTo>
                  <a:lnTo>
                    <a:pt x="180806" y="4599"/>
                  </a:lnTo>
                  <a:lnTo>
                    <a:pt x="226440" y="0"/>
                  </a:lnTo>
                  <a:lnTo>
                    <a:pt x="6345834" y="0"/>
                  </a:lnTo>
                  <a:lnTo>
                    <a:pt x="6391480" y="4599"/>
                  </a:lnTo>
                  <a:lnTo>
                    <a:pt x="6433990" y="17789"/>
                  </a:lnTo>
                  <a:lnTo>
                    <a:pt x="6472455" y="38663"/>
                  </a:lnTo>
                  <a:lnTo>
                    <a:pt x="6505965" y="66309"/>
                  </a:lnTo>
                  <a:lnTo>
                    <a:pt x="6533612" y="99820"/>
                  </a:lnTo>
                  <a:lnTo>
                    <a:pt x="6554485" y="138285"/>
                  </a:lnTo>
                  <a:lnTo>
                    <a:pt x="6567676" y="180795"/>
                  </a:lnTo>
                  <a:lnTo>
                    <a:pt x="6572275" y="226441"/>
                  </a:lnTo>
                  <a:lnTo>
                    <a:pt x="6572275" y="1132204"/>
                  </a:lnTo>
                  <a:lnTo>
                    <a:pt x="6567676" y="1177850"/>
                  </a:lnTo>
                  <a:lnTo>
                    <a:pt x="6554485" y="1220360"/>
                  </a:lnTo>
                  <a:lnTo>
                    <a:pt x="6533612" y="1258825"/>
                  </a:lnTo>
                  <a:lnTo>
                    <a:pt x="6505965" y="1292336"/>
                  </a:lnTo>
                  <a:lnTo>
                    <a:pt x="6472455" y="1319982"/>
                  </a:lnTo>
                  <a:lnTo>
                    <a:pt x="6433990" y="1340856"/>
                  </a:lnTo>
                  <a:lnTo>
                    <a:pt x="6391480" y="1354046"/>
                  </a:lnTo>
                  <a:lnTo>
                    <a:pt x="6345834" y="1358646"/>
                  </a:lnTo>
                  <a:lnTo>
                    <a:pt x="226440" y="1358646"/>
                  </a:lnTo>
                  <a:lnTo>
                    <a:pt x="180806" y="1354046"/>
                  </a:lnTo>
                  <a:lnTo>
                    <a:pt x="138301" y="1340856"/>
                  </a:lnTo>
                  <a:lnTo>
                    <a:pt x="99837" y="1319982"/>
                  </a:lnTo>
                  <a:lnTo>
                    <a:pt x="66324" y="1292336"/>
                  </a:lnTo>
                  <a:lnTo>
                    <a:pt x="38673" y="1258825"/>
                  </a:lnTo>
                  <a:lnTo>
                    <a:pt x="17795" y="1220360"/>
                  </a:lnTo>
                  <a:lnTo>
                    <a:pt x="4600" y="1177850"/>
                  </a:lnTo>
                  <a:lnTo>
                    <a:pt x="0" y="1132204"/>
                  </a:lnTo>
                  <a:lnTo>
                    <a:pt x="0" y="226441"/>
                  </a:lnTo>
                  <a:close/>
                </a:path>
              </a:pathLst>
            </a:custGeom>
            <a:ln w="9525">
              <a:solidFill>
                <a:srgbClr val="55CE7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" name="object 7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2500248" y="305930"/>
              <a:ext cx="1714500" cy="733945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2738628" y="1024127"/>
              <a:ext cx="1897379" cy="371855"/>
            </a:xfrm>
            <a:prstGeom prst="rect">
              <a:avLst/>
            </a:prstGeom>
          </p:spPr>
        </p:pic>
        <p:pic>
          <p:nvPicPr>
            <p:cNvPr id="9" name="object 9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4401312" y="1024127"/>
              <a:ext cx="1577339" cy="371855"/>
            </a:xfrm>
            <a:prstGeom prst="rect">
              <a:avLst/>
            </a:prstGeom>
          </p:spPr>
        </p:pic>
        <p:pic>
          <p:nvPicPr>
            <p:cNvPr id="10" name="object 10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3169920" y="1207007"/>
              <a:ext cx="1546859" cy="371855"/>
            </a:xfrm>
            <a:prstGeom prst="rect">
              <a:avLst/>
            </a:prstGeom>
          </p:spPr>
        </p:pic>
        <p:pic>
          <p:nvPicPr>
            <p:cNvPr id="11" name="object 11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4482083" y="1207007"/>
              <a:ext cx="284988" cy="371855"/>
            </a:xfrm>
            <a:prstGeom prst="rect">
              <a:avLst/>
            </a:prstGeom>
          </p:spPr>
        </p:pic>
        <p:pic>
          <p:nvPicPr>
            <p:cNvPr id="12" name="object 12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4571999" y="1207007"/>
              <a:ext cx="1013460" cy="371855"/>
            </a:xfrm>
            <a:prstGeom prst="rect">
              <a:avLst/>
            </a:prstGeom>
          </p:spPr>
        </p:pic>
        <p:pic>
          <p:nvPicPr>
            <p:cNvPr id="13" name="object 13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324612" y="234695"/>
              <a:ext cx="1719072" cy="1341120"/>
            </a:xfrm>
            <a:prstGeom prst="rect">
              <a:avLst/>
            </a:prstGeom>
          </p:spPr>
        </p:pic>
        <p:pic>
          <p:nvPicPr>
            <p:cNvPr id="14" name="object 14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5606795" y="8193022"/>
              <a:ext cx="1092707" cy="848868"/>
            </a:xfrm>
            <a:prstGeom prst="rect">
              <a:avLst/>
            </a:prstGeom>
          </p:spPr>
        </p:pic>
        <p:pic>
          <p:nvPicPr>
            <p:cNvPr id="15" name="object 15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109728" y="8193022"/>
              <a:ext cx="1092708" cy="848868"/>
            </a:xfrm>
            <a:prstGeom prst="rect">
              <a:avLst/>
            </a:prstGeom>
          </p:spPr>
        </p:pic>
      </p:grpSp>
      <p:sp>
        <p:nvSpPr>
          <p:cNvPr id="16" name="object 16"/>
          <p:cNvSpPr txBox="1"/>
          <p:nvPr/>
        </p:nvSpPr>
        <p:spPr>
          <a:xfrm>
            <a:off x="221691" y="1068451"/>
            <a:ext cx="6381750" cy="656970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063875" marR="736600" indent="-431800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Arial"/>
                <a:cs typeface="Arial"/>
              </a:rPr>
              <a:t>6ta.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Edición</a:t>
            </a:r>
            <a:r>
              <a:rPr sz="1200" b="1" spc="-10" dirty="0">
                <a:latin typeface="Arial"/>
                <a:cs typeface="Arial"/>
              </a:rPr>
              <a:t> Volumen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I</a:t>
            </a:r>
            <a:r>
              <a:rPr sz="1200" b="1" spc="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Enero</a:t>
            </a:r>
            <a:r>
              <a:rPr sz="1200" b="1" spc="-3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a</a:t>
            </a:r>
            <a:r>
              <a:rPr sz="1200" b="1" spc="-2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Julio</a:t>
            </a:r>
            <a:r>
              <a:rPr sz="1200" b="1" spc="-5" dirty="0">
                <a:latin typeface="Arial"/>
                <a:cs typeface="Arial"/>
              </a:rPr>
              <a:t> </a:t>
            </a:r>
            <a:r>
              <a:rPr sz="1200" b="1" spc="-20" dirty="0">
                <a:latin typeface="Arial"/>
                <a:cs typeface="Arial"/>
              </a:rPr>
              <a:t>2021 </a:t>
            </a:r>
            <a:r>
              <a:rPr sz="1200" b="1" dirty="0">
                <a:latin typeface="Arial"/>
                <a:cs typeface="Arial"/>
              </a:rPr>
              <a:t>Revista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Semestral-</a:t>
            </a:r>
            <a:r>
              <a:rPr sz="1200" b="1" spc="-40" dirty="0">
                <a:latin typeface="Arial"/>
                <a:cs typeface="Arial"/>
              </a:rPr>
              <a:t> </a:t>
            </a:r>
            <a:r>
              <a:rPr sz="1200" b="1" spc="-10" dirty="0">
                <a:latin typeface="Arial"/>
                <a:cs typeface="Arial"/>
              </a:rPr>
              <a:t>Venezuela</a:t>
            </a:r>
            <a:endParaRPr sz="1200">
              <a:latin typeface="Arial"/>
              <a:cs typeface="Arial"/>
            </a:endParaRPr>
          </a:p>
          <a:p>
            <a:pPr marL="375285" marR="7620" indent="-363220" algn="just">
              <a:lnSpc>
                <a:spcPct val="100000"/>
              </a:lnSpc>
              <a:spcBef>
                <a:spcPts val="1120"/>
              </a:spcBef>
            </a:pP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primeras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edades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todo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nuevo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niño,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está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realizando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continuo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aprendizaje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su </a:t>
            </a:r>
            <a:r>
              <a:rPr sz="1200" dirty="0">
                <a:latin typeface="Times New Roman"/>
                <a:cs typeface="Times New Roman"/>
              </a:rPr>
              <a:t>cuerpo,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entorno,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pero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este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conocimiento,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proceso,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pudiera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hacer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más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sencillo, </a:t>
            </a:r>
            <a:r>
              <a:rPr sz="1200" dirty="0">
                <a:latin typeface="Times New Roman"/>
                <a:cs typeface="Times New Roman"/>
              </a:rPr>
              <a:t>rico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crear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desde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realidad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rodea,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desde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temprana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edad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debe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hablar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las </a:t>
            </a:r>
            <a:r>
              <a:rPr sz="1200" dirty="0">
                <a:latin typeface="Times New Roman"/>
                <a:cs typeface="Times New Roman"/>
              </a:rPr>
              <a:t>matemáticas.</a:t>
            </a:r>
            <a:r>
              <a:rPr sz="1200" spc="3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3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ello,</a:t>
            </a:r>
            <a:r>
              <a:rPr sz="1200" spc="3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3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propósito</a:t>
            </a:r>
            <a:r>
              <a:rPr sz="1200" spc="3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3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3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3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niño</a:t>
            </a:r>
            <a:r>
              <a:rPr sz="1200" spc="3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observe,</a:t>
            </a:r>
            <a:r>
              <a:rPr sz="1200" spc="3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toque,</a:t>
            </a:r>
            <a:r>
              <a:rPr sz="1200" spc="3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descubra</a:t>
            </a:r>
            <a:r>
              <a:rPr sz="1200" spc="3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33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diferentes </a:t>
            </a:r>
            <a:r>
              <a:rPr sz="1200" dirty="0">
                <a:latin typeface="Times New Roman"/>
                <a:cs typeface="Times New Roman"/>
              </a:rPr>
              <a:t>materiales</a:t>
            </a:r>
            <a:r>
              <a:rPr sz="1200" spc="3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3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3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encuentra,</a:t>
            </a:r>
            <a:r>
              <a:rPr sz="1200" spc="3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3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iniciarse</a:t>
            </a:r>
            <a:r>
              <a:rPr sz="1200" spc="3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3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3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estructuración</a:t>
            </a:r>
            <a:r>
              <a:rPr sz="1200" spc="3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3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pensamiento</a:t>
            </a:r>
            <a:r>
              <a:rPr sz="1200" spc="34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lógico, </a:t>
            </a:r>
            <a:r>
              <a:rPr sz="1200" dirty="0">
                <a:latin typeface="Times New Roman"/>
                <a:cs typeface="Times New Roman"/>
              </a:rPr>
              <a:t>organizando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 reorganizando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aprendizaje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crear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conocimiento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objeto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entorno. </a:t>
            </a:r>
            <a:r>
              <a:rPr sz="1200" dirty="0">
                <a:latin typeface="Times New Roman"/>
                <a:cs typeface="Times New Roman"/>
              </a:rPr>
              <a:t>Este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proceso,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sencillo,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niño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realiza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continuamente.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que,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docente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será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un </a:t>
            </a:r>
            <a:r>
              <a:rPr sz="1200" dirty="0">
                <a:latin typeface="Times New Roman"/>
                <a:cs typeface="Times New Roman"/>
              </a:rPr>
              <a:t>facilitador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este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conocimiento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trabajar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organización</a:t>
            </a:r>
            <a:r>
              <a:rPr sz="1200" spc="3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proponiendo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estrategias </a:t>
            </a:r>
            <a:r>
              <a:rPr sz="1200" dirty="0">
                <a:latin typeface="Times New Roman"/>
                <a:cs typeface="Times New Roman"/>
              </a:rPr>
              <a:t>enriquecedoras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elementos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entorno.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60"/>
              </a:spcBef>
            </a:pP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1200" b="1" i="1" dirty="0">
                <a:latin typeface="Times New Roman"/>
                <a:cs typeface="Times New Roman"/>
              </a:rPr>
              <a:t>Modelos</a:t>
            </a:r>
            <a:r>
              <a:rPr sz="1200" b="1" i="1" spc="5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en</a:t>
            </a:r>
            <a:r>
              <a:rPr sz="1200" b="1" i="1" spc="5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la</a:t>
            </a:r>
            <a:r>
              <a:rPr sz="1200" b="1" i="1" spc="5" dirty="0">
                <a:latin typeface="Times New Roman"/>
                <a:cs typeface="Times New Roman"/>
              </a:rPr>
              <a:t> </a:t>
            </a:r>
            <a:r>
              <a:rPr sz="1200" b="1" i="1" spc="-10" dirty="0">
                <a:latin typeface="Times New Roman"/>
                <a:cs typeface="Times New Roman"/>
              </a:rPr>
              <a:t>Enseñanza-</a:t>
            </a:r>
            <a:r>
              <a:rPr sz="1200" b="1" i="1" dirty="0">
                <a:latin typeface="Times New Roman"/>
                <a:cs typeface="Times New Roman"/>
              </a:rPr>
              <a:t>Aprendizaje</a:t>
            </a:r>
            <a:r>
              <a:rPr sz="1200" b="1" i="1" spc="-30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de</a:t>
            </a:r>
            <a:r>
              <a:rPr sz="1200" b="1" i="1" spc="10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las</a:t>
            </a:r>
            <a:r>
              <a:rPr sz="1200" b="1" i="1" spc="10" dirty="0">
                <a:latin typeface="Times New Roman"/>
                <a:cs typeface="Times New Roman"/>
              </a:rPr>
              <a:t> </a:t>
            </a:r>
            <a:r>
              <a:rPr sz="1200" b="1" i="1" spc="-10" dirty="0">
                <a:latin typeface="Times New Roman"/>
                <a:cs typeface="Times New Roman"/>
              </a:rPr>
              <a:t>Matemáticas.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60"/>
              </a:spcBef>
            </a:pPr>
            <a:endParaRPr sz="1200">
              <a:latin typeface="Times New Roman"/>
              <a:cs typeface="Times New Roman"/>
            </a:endParaRPr>
          </a:p>
          <a:p>
            <a:pPr marL="375285" marR="5715" indent="-36322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Arteaga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Macías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(2016)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disertan,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sobre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necesidad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aportar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escolar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desde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edad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tempranea </a:t>
            </a:r>
            <a:r>
              <a:rPr sz="1200" dirty="0">
                <a:latin typeface="Times New Roman"/>
                <a:cs typeface="Times New Roman"/>
              </a:rPr>
              <a:t>herramientas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le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faciliten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comprensión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lógico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matemático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hacer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uso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elementos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entorno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le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rodea,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aceptando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particularidad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capacidades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innatas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tiene.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ello </a:t>
            </a:r>
            <a:r>
              <a:rPr sz="1200" dirty="0">
                <a:latin typeface="Times New Roman"/>
                <a:cs typeface="Times New Roman"/>
              </a:rPr>
              <a:t>explican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indiscutible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todo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estudio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didáctica,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estrategias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matemáticas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en </a:t>
            </a:r>
            <a:r>
              <a:rPr sz="1200" dirty="0">
                <a:latin typeface="Times New Roman"/>
                <a:cs typeface="Times New Roman"/>
              </a:rPr>
              <a:t>concreto,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precisa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modelo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referencia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permita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analizar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estudiar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adquisición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 </a:t>
            </a:r>
            <a:r>
              <a:rPr sz="1200" dirty="0">
                <a:latin typeface="Times New Roman"/>
                <a:cs typeface="Times New Roman"/>
              </a:rPr>
              <a:t>conocimientos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parte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4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escolares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conocer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procesos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cognitivos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tienen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lugar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en </a:t>
            </a:r>
            <a:r>
              <a:rPr sz="1200" dirty="0">
                <a:latin typeface="Times New Roman"/>
                <a:cs typeface="Times New Roman"/>
              </a:rPr>
              <a:t>dicho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proceso.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imposible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concebir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proceso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enseñanza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aprendizaje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pensamiento lógico-</a:t>
            </a:r>
            <a:r>
              <a:rPr sz="1200" dirty="0">
                <a:latin typeface="Times New Roman"/>
                <a:cs typeface="Times New Roman"/>
              </a:rPr>
              <a:t>matemático</a:t>
            </a:r>
            <a:r>
              <a:rPr sz="1200" spc="4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43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cualquier</a:t>
            </a:r>
            <a:r>
              <a:rPr sz="1200" spc="4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disciplina,</a:t>
            </a:r>
            <a:r>
              <a:rPr sz="1200" spc="4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</a:t>
            </a:r>
            <a:r>
              <a:rPr sz="1200" spc="4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tener</a:t>
            </a:r>
            <a:r>
              <a:rPr sz="1200" spc="4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4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consideración</a:t>
            </a:r>
            <a:r>
              <a:rPr sz="1200" spc="4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434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interacciones, </a:t>
            </a:r>
            <a:r>
              <a:rPr sz="1200" dirty="0">
                <a:latin typeface="Times New Roman"/>
                <a:cs typeface="Times New Roman"/>
              </a:rPr>
              <a:t>intervenciones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fenómenos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producen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entre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sus</a:t>
            </a:r>
            <a:r>
              <a:rPr sz="1200" spc="-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tres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principales </a:t>
            </a:r>
            <a:r>
              <a:rPr sz="1200" spc="-10" dirty="0">
                <a:latin typeface="Times New Roman"/>
                <a:cs typeface="Times New Roman"/>
              </a:rPr>
              <a:t>actores:</a:t>
            </a:r>
            <a:endParaRPr sz="1200">
              <a:latin typeface="Times New Roman"/>
              <a:cs typeface="Times New Roman"/>
            </a:endParaRPr>
          </a:p>
          <a:p>
            <a:pPr marL="375285" marR="8890" indent="-363220" algn="just">
              <a:lnSpc>
                <a:spcPct val="100000"/>
              </a:lnSpc>
              <a:spcBef>
                <a:spcPts val="5"/>
              </a:spcBef>
            </a:pPr>
            <a:r>
              <a:rPr sz="1200" spc="-10" dirty="0">
                <a:latin typeface="Times New Roman"/>
                <a:cs typeface="Times New Roman"/>
              </a:rPr>
              <a:t>-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Escolar,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cuyo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papel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aprender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aquello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sido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establecido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comunidad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educativa,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el </a:t>
            </a:r>
            <a:r>
              <a:rPr sz="1200" dirty="0">
                <a:latin typeface="Times New Roman"/>
                <a:cs typeface="Times New Roman"/>
              </a:rPr>
              <a:t>currículo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oficial, según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edad,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nivel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desarrollo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madurativo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cognitivo.</a:t>
            </a:r>
            <a:endParaRPr sz="1200">
              <a:latin typeface="Times New Roman"/>
              <a:cs typeface="Times New Roman"/>
            </a:endParaRPr>
          </a:p>
          <a:p>
            <a:pPr marL="375285" marR="5080" indent="-363220" algn="just">
              <a:lnSpc>
                <a:spcPct val="100000"/>
              </a:lnSpc>
            </a:pPr>
            <a:r>
              <a:rPr sz="1200" spc="-10" dirty="0">
                <a:latin typeface="Times New Roman"/>
                <a:cs typeface="Times New Roman"/>
              </a:rPr>
              <a:t>-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saber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conjunto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conocimientos,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nuestros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casos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matemáticos,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deben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ser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transmitidos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spc="-50" dirty="0">
                <a:latin typeface="Times New Roman"/>
                <a:cs typeface="Times New Roman"/>
              </a:rPr>
              <a:t>y </a:t>
            </a:r>
            <a:r>
              <a:rPr sz="1200" dirty="0">
                <a:latin typeface="Times New Roman"/>
                <a:cs typeface="Times New Roman"/>
              </a:rPr>
              <a:t>adquiridos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niños/as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edad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escolar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aplicación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situaciones</a:t>
            </a:r>
            <a:r>
              <a:rPr sz="1200" spc="-10" dirty="0">
                <a:latin typeface="Times New Roman"/>
                <a:cs typeface="Times New Roman"/>
              </a:rPr>
              <a:t> cotidianas.</a:t>
            </a:r>
            <a:endParaRPr sz="1200">
              <a:latin typeface="Times New Roman"/>
              <a:cs typeface="Times New Roman"/>
            </a:endParaRPr>
          </a:p>
          <a:p>
            <a:pPr marL="375285" marR="7620" indent="-363220" algn="just">
              <a:lnSpc>
                <a:spcPct val="100000"/>
              </a:lnSpc>
            </a:pPr>
            <a:r>
              <a:rPr sz="1200" spc="-10" dirty="0">
                <a:latin typeface="Times New Roman"/>
                <a:cs typeface="Times New Roman"/>
              </a:rPr>
              <a:t>-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Docente,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encargado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transmitir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saber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 hacer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funcionar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proyecto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enseñanza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manera </a:t>
            </a:r>
            <a:r>
              <a:rPr sz="1200" dirty="0">
                <a:latin typeface="Times New Roman"/>
                <a:cs typeface="Times New Roman"/>
              </a:rPr>
              <a:t>más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adecuada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posible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aprendizaje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produzca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manera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significativa.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este </a:t>
            </a:r>
            <a:r>
              <a:rPr sz="1200" dirty="0">
                <a:latin typeface="Times New Roman"/>
                <a:cs typeface="Times New Roman"/>
              </a:rPr>
              <a:t>sentido,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conveniente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mencionar,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dos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elementos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propuestos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Houssaye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(1988),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pueden </a:t>
            </a:r>
            <a:r>
              <a:rPr sz="1200" dirty="0">
                <a:latin typeface="Times New Roman"/>
                <a:cs typeface="Times New Roman"/>
              </a:rPr>
              <a:t>facilitar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comprensión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lector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respecto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interacciones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producen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escenario </a:t>
            </a:r>
            <a:r>
              <a:rPr sz="1200" dirty="0">
                <a:latin typeface="Times New Roman"/>
                <a:cs typeface="Times New Roman"/>
              </a:rPr>
              <a:t>educativo,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conocido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como: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triángulo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pedagógico,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da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sentido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relaciones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establecidas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términos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enseñanza,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aprendizaje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formación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(ver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cuadro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1);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triángulo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relaciones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5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enseñanza,</a:t>
            </a:r>
            <a:r>
              <a:rPr sz="1200" spc="10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establecido</a:t>
            </a:r>
            <a:r>
              <a:rPr sz="1200" spc="10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100" dirty="0">
                <a:latin typeface="Times New Roman"/>
                <a:cs typeface="Times New Roman"/>
              </a:rPr>
              <a:t>  </a:t>
            </a:r>
            <a:r>
              <a:rPr sz="1200" spc="-10" dirty="0">
                <a:latin typeface="Times New Roman"/>
                <a:cs typeface="Times New Roman"/>
              </a:rPr>
              <a:t>Saint-</a:t>
            </a:r>
            <a:r>
              <a:rPr sz="1200" dirty="0">
                <a:latin typeface="Times New Roman"/>
                <a:cs typeface="Times New Roman"/>
              </a:rPr>
              <a:t>Onge</a:t>
            </a:r>
            <a:r>
              <a:rPr sz="1200" spc="10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(2014),</a:t>
            </a:r>
            <a:r>
              <a:rPr sz="1200" spc="10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siendo</a:t>
            </a:r>
            <a:r>
              <a:rPr sz="1200" spc="10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éste</a:t>
            </a:r>
            <a:r>
              <a:rPr sz="1200" spc="10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último</a:t>
            </a:r>
            <a:r>
              <a:rPr sz="1200" spc="10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quizás</a:t>
            </a:r>
            <a:r>
              <a:rPr sz="1200" spc="10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desde</a:t>
            </a:r>
            <a:r>
              <a:rPr sz="1200" spc="100" dirty="0">
                <a:latin typeface="Times New Roman"/>
                <a:cs typeface="Times New Roman"/>
              </a:rPr>
              <a:t>  </a:t>
            </a:r>
            <a:r>
              <a:rPr sz="1200" spc="-25" dirty="0">
                <a:latin typeface="Times New Roman"/>
                <a:cs typeface="Times New Roman"/>
              </a:rPr>
              <a:t>una </a:t>
            </a:r>
            <a:r>
              <a:rPr sz="1200" dirty="0">
                <a:latin typeface="Times New Roman"/>
                <a:cs typeface="Times New Roman"/>
              </a:rPr>
              <a:t>perspectiva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más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constructivista,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términos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interacción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entre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-4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elementos.</a:t>
            </a:r>
            <a:endParaRPr sz="1200">
              <a:latin typeface="Times New Roman"/>
              <a:cs typeface="Times New Roman"/>
            </a:endParaRPr>
          </a:p>
        </p:txBody>
      </p:sp>
      <p:pic>
        <p:nvPicPr>
          <p:cNvPr id="17" name="object 17"/>
          <p:cNvPicPr/>
          <p:nvPr/>
        </p:nvPicPr>
        <p:blipFill>
          <a:blip r:embed="rId13" cstate="print"/>
          <a:stretch>
            <a:fillRect/>
          </a:stretch>
        </p:blipFill>
        <p:spPr>
          <a:xfrm>
            <a:off x="4581144" y="149034"/>
            <a:ext cx="1805304" cy="893889"/>
          </a:xfrm>
          <a:prstGeom prst="rect">
            <a:avLst/>
          </a:prstGeom>
        </p:spPr>
      </p:pic>
      <p:sp>
        <p:nvSpPr>
          <p:cNvPr id="18" name="object 18"/>
          <p:cNvSpPr txBox="1"/>
          <p:nvPr/>
        </p:nvSpPr>
        <p:spPr>
          <a:xfrm>
            <a:off x="1301622" y="8256658"/>
            <a:ext cx="4324350" cy="37719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 marL="1055370" marR="5080" indent="-1042669">
              <a:lnSpc>
                <a:spcPts val="1440"/>
              </a:lnSpc>
              <a:spcBef>
                <a:spcPts val="15"/>
              </a:spcBef>
            </a:pPr>
            <a:r>
              <a:rPr sz="1200" b="1" dirty="0">
                <a:latin typeface="Times New Roman"/>
                <a:cs typeface="Times New Roman"/>
              </a:rPr>
              <a:t>Las</a:t>
            </a:r>
            <a:r>
              <a:rPr sz="1200" b="1" spc="-4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Matemáticas</a:t>
            </a:r>
            <a:r>
              <a:rPr sz="1200" b="1" spc="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en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Educación</a:t>
            </a:r>
            <a:r>
              <a:rPr sz="1200" b="1" spc="-3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Infantil.</a:t>
            </a:r>
            <a:r>
              <a:rPr sz="1200" b="1" spc="-5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Caso: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Educación</a:t>
            </a:r>
            <a:r>
              <a:rPr sz="1200" b="1" spc="-3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Inicial </a:t>
            </a:r>
            <a:r>
              <a:rPr sz="1200" b="1" spc="-50" dirty="0">
                <a:latin typeface="Times New Roman"/>
                <a:cs typeface="Times New Roman"/>
              </a:rPr>
              <a:t>y </a:t>
            </a:r>
            <a:r>
              <a:rPr sz="1200" b="1" dirty="0">
                <a:latin typeface="Times New Roman"/>
                <a:cs typeface="Times New Roman"/>
              </a:rPr>
              <a:t>1er</a:t>
            </a:r>
            <a:r>
              <a:rPr sz="1200" b="1" spc="-3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Grado</a:t>
            </a:r>
            <a:r>
              <a:rPr sz="1200" b="1" spc="-1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Educación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Primaria.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2556764" y="8773904"/>
            <a:ext cx="2092325" cy="1943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410"/>
              </a:lnSpc>
            </a:pPr>
            <a:r>
              <a:rPr sz="1200" b="1" dirty="0">
                <a:latin typeface="Times New Roman"/>
                <a:cs typeface="Times New Roman"/>
              </a:rPr>
              <a:t>Dra.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Carmen</a:t>
            </a:r>
            <a:r>
              <a:rPr sz="1200" b="1" spc="-1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M.</a:t>
            </a:r>
            <a:r>
              <a:rPr sz="1200" b="1" spc="-3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Marín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Gómez.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20" name="object 20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104546" rIns="0" bIns="0" rtlCol="0">
            <a:spAutoFit/>
          </a:bodyPr>
          <a:lstStyle/>
          <a:p>
            <a:pPr marL="152400">
              <a:lnSpc>
                <a:spcPts val="1410"/>
              </a:lnSpc>
            </a:pPr>
            <a:fld id="{81D60167-4931-47E6-BA6A-407CBD079E47}" type="slidenum">
              <a:rPr spc="-25" dirty="0"/>
              <a:t>215</a:t>
            </a:fld>
            <a:endParaRPr spc="-25" dirty="0"/>
          </a:p>
        </p:txBody>
      </p:sp>
      <p:grpSp>
        <p:nvGrpSpPr>
          <p:cNvPr id="21" name="Grupo 20">
            <a:extLst>
              <a:ext uri="{FF2B5EF4-FFF2-40B4-BE49-F238E27FC236}">
                <a16:creationId xmlns:a16="http://schemas.microsoft.com/office/drawing/2014/main" id="{2AAAB33B-21C3-FB47-D2C8-6A80493AC251}"/>
              </a:ext>
            </a:extLst>
          </p:cNvPr>
          <p:cNvGrpSpPr/>
          <p:nvPr/>
        </p:nvGrpSpPr>
        <p:grpSpPr>
          <a:xfrm>
            <a:off x="117348" y="98932"/>
            <a:ext cx="6665976" cy="1452626"/>
            <a:chOff x="470065" y="1951410"/>
            <a:chExt cx="6665976" cy="1452626"/>
          </a:xfrm>
        </p:grpSpPr>
        <p:grpSp>
          <p:nvGrpSpPr>
            <p:cNvPr id="22" name="object 12">
              <a:extLst>
                <a:ext uri="{FF2B5EF4-FFF2-40B4-BE49-F238E27FC236}">
                  <a16:creationId xmlns:a16="http://schemas.microsoft.com/office/drawing/2014/main" id="{6EA2825C-9785-5F68-C56D-717050AA97D4}"/>
                </a:ext>
              </a:extLst>
            </p:cNvPr>
            <p:cNvGrpSpPr/>
            <p:nvPr/>
          </p:nvGrpSpPr>
          <p:grpSpPr>
            <a:xfrm>
              <a:off x="470065" y="1951664"/>
              <a:ext cx="6665976" cy="1452372"/>
              <a:chOff x="96011" y="115823"/>
              <a:chExt cx="6665976" cy="1452372"/>
            </a:xfrm>
          </p:grpSpPr>
          <p:pic>
            <p:nvPicPr>
              <p:cNvPr id="26" name="object 13">
                <a:extLst>
                  <a:ext uri="{FF2B5EF4-FFF2-40B4-BE49-F238E27FC236}">
                    <a16:creationId xmlns:a16="http://schemas.microsoft.com/office/drawing/2014/main" id="{C5137A83-51ED-1B18-BB47-BACD7F275F31}"/>
                  </a:ext>
                </a:extLst>
              </p:cNvPr>
              <p:cNvPicPr/>
              <p:nvPr/>
            </p:nvPicPr>
            <p:blipFill>
              <a:blip r:embed="rId3" cstate="print"/>
              <a:stretch>
                <a:fillRect/>
              </a:stretch>
            </p:blipFill>
            <p:spPr>
              <a:xfrm>
                <a:off x="96011" y="115823"/>
                <a:ext cx="6665976" cy="1452372"/>
              </a:xfrm>
              <a:prstGeom prst="rect">
                <a:avLst/>
              </a:prstGeom>
            </p:spPr>
          </p:pic>
          <p:pic>
            <p:nvPicPr>
              <p:cNvPr id="27" name="object 14">
                <a:extLst>
                  <a:ext uri="{FF2B5EF4-FFF2-40B4-BE49-F238E27FC236}">
                    <a16:creationId xmlns:a16="http://schemas.microsoft.com/office/drawing/2014/main" id="{1733C228-6410-A0FB-32AC-122DD16B7FBA}"/>
                  </a:ext>
                </a:extLst>
              </p:cNvPr>
              <p:cNvPicPr/>
              <p:nvPr/>
            </p:nvPicPr>
            <p:blipFill>
              <a:blip r:embed="rId4" cstate="print"/>
              <a:stretch>
                <a:fillRect/>
              </a:stretch>
            </p:blipFill>
            <p:spPr>
              <a:xfrm>
                <a:off x="142849" y="142875"/>
                <a:ext cx="6572275" cy="1358646"/>
              </a:xfrm>
              <a:prstGeom prst="rect">
                <a:avLst/>
              </a:prstGeom>
            </p:spPr>
          </p:pic>
          <p:sp>
            <p:nvSpPr>
              <p:cNvPr id="28" name="object 15">
                <a:extLst>
                  <a:ext uri="{FF2B5EF4-FFF2-40B4-BE49-F238E27FC236}">
                    <a16:creationId xmlns:a16="http://schemas.microsoft.com/office/drawing/2014/main" id="{CB91B53E-ADFB-811C-A2EF-055245D8BEBA}"/>
                  </a:ext>
                </a:extLst>
              </p:cNvPr>
              <p:cNvSpPr/>
              <p:nvPr/>
            </p:nvSpPr>
            <p:spPr>
              <a:xfrm>
                <a:off x="142849" y="142875"/>
                <a:ext cx="6572884" cy="1358900"/>
              </a:xfrm>
              <a:custGeom>
                <a:avLst/>
                <a:gdLst/>
                <a:ahLst/>
                <a:cxnLst/>
                <a:rect l="l" t="t" r="r" b="b"/>
                <a:pathLst>
                  <a:path w="6572884" h="1358900">
                    <a:moveTo>
                      <a:pt x="0" y="226441"/>
                    </a:moveTo>
                    <a:lnTo>
                      <a:pt x="4600" y="180795"/>
                    </a:lnTo>
                    <a:lnTo>
                      <a:pt x="17795" y="138285"/>
                    </a:lnTo>
                    <a:lnTo>
                      <a:pt x="38673" y="99820"/>
                    </a:lnTo>
                    <a:lnTo>
                      <a:pt x="66324" y="66309"/>
                    </a:lnTo>
                    <a:lnTo>
                      <a:pt x="99837" y="38663"/>
                    </a:lnTo>
                    <a:lnTo>
                      <a:pt x="138301" y="17789"/>
                    </a:lnTo>
                    <a:lnTo>
                      <a:pt x="180806" y="4599"/>
                    </a:lnTo>
                    <a:lnTo>
                      <a:pt x="226440" y="0"/>
                    </a:lnTo>
                    <a:lnTo>
                      <a:pt x="6345834" y="0"/>
                    </a:lnTo>
                    <a:lnTo>
                      <a:pt x="6391480" y="4599"/>
                    </a:lnTo>
                    <a:lnTo>
                      <a:pt x="6433990" y="17789"/>
                    </a:lnTo>
                    <a:lnTo>
                      <a:pt x="6472455" y="38663"/>
                    </a:lnTo>
                    <a:lnTo>
                      <a:pt x="6505965" y="66309"/>
                    </a:lnTo>
                    <a:lnTo>
                      <a:pt x="6533612" y="99820"/>
                    </a:lnTo>
                    <a:lnTo>
                      <a:pt x="6554485" y="138285"/>
                    </a:lnTo>
                    <a:lnTo>
                      <a:pt x="6567676" y="180795"/>
                    </a:lnTo>
                    <a:lnTo>
                      <a:pt x="6572275" y="226441"/>
                    </a:lnTo>
                    <a:lnTo>
                      <a:pt x="6572275" y="1132204"/>
                    </a:lnTo>
                    <a:lnTo>
                      <a:pt x="6567676" y="1177850"/>
                    </a:lnTo>
                    <a:lnTo>
                      <a:pt x="6554485" y="1220360"/>
                    </a:lnTo>
                    <a:lnTo>
                      <a:pt x="6533612" y="1258825"/>
                    </a:lnTo>
                    <a:lnTo>
                      <a:pt x="6505965" y="1292336"/>
                    </a:lnTo>
                    <a:lnTo>
                      <a:pt x="6472455" y="1319982"/>
                    </a:lnTo>
                    <a:lnTo>
                      <a:pt x="6433990" y="1340856"/>
                    </a:lnTo>
                    <a:lnTo>
                      <a:pt x="6391480" y="1354046"/>
                    </a:lnTo>
                    <a:lnTo>
                      <a:pt x="6345834" y="1358646"/>
                    </a:lnTo>
                    <a:lnTo>
                      <a:pt x="226440" y="1358646"/>
                    </a:lnTo>
                    <a:lnTo>
                      <a:pt x="180806" y="1354046"/>
                    </a:lnTo>
                    <a:lnTo>
                      <a:pt x="138301" y="1340856"/>
                    </a:lnTo>
                    <a:lnTo>
                      <a:pt x="99837" y="1319982"/>
                    </a:lnTo>
                    <a:lnTo>
                      <a:pt x="66324" y="1292336"/>
                    </a:lnTo>
                    <a:lnTo>
                      <a:pt x="38673" y="1258825"/>
                    </a:lnTo>
                    <a:lnTo>
                      <a:pt x="17795" y="1220360"/>
                    </a:lnTo>
                    <a:lnTo>
                      <a:pt x="4600" y="1177850"/>
                    </a:lnTo>
                    <a:lnTo>
                      <a:pt x="0" y="1132204"/>
                    </a:lnTo>
                    <a:lnTo>
                      <a:pt x="0" y="226441"/>
                    </a:lnTo>
                    <a:close/>
                  </a:path>
                </a:pathLst>
              </a:custGeom>
              <a:ln w="9525">
                <a:solidFill>
                  <a:srgbClr val="55CE74"/>
                </a:solidFill>
              </a:ln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pic>
            <p:nvPicPr>
              <p:cNvPr id="29" name="object 16">
                <a:extLst>
                  <a:ext uri="{FF2B5EF4-FFF2-40B4-BE49-F238E27FC236}">
                    <a16:creationId xmlns:a16="http://schemas.microsoft.com/office/drawing/2014/main" id="{8DECDF20-CAEB-7459-D3C3-FF3328DD4F9F}"/>
                  </a:ext>
                </a:extLst>
              </p:cNvPr>
              <p:cNvPicPr/>
              <p:nvPr/>
            </p:nvPicPr>
            <p:blipFill>
              <a:blip r:embed="rId5" cstate="print"/>
              <a:stretch>
                <a:fillRect/>
              </a:stretch>
            </p:blipFill>
            <p:spPr>
              <a:xfrm>
                <a:off x="2500248" y="305930"/>
                <a:ext cx="1714500" cy="733945"/>
              </a:xfrm>
              <a:prstGeom prst="rect">
                <a:avLst/>
              </a:prstGeom>
            </p:spPr>
          </p:pic>
        </p:grpSp>
        <p:sp>
          <p:nvSpPr>
            <p:cNvPr id="23" name="object 16">
              <a:extLst>
                <a:ext uri="{FF2B5EF4-FFF2-40B4-BE49-F238E27FC236}">
                  <a16:creationId xmlns:a16="http://schemas.microsoft.com/office/drawing/2014/main" id="{998AF5EF-FB00-23BA-91AB-265E06165BB6}"/>
                </a:ext>
              </a:extLst>
            </p:cNvPr>
            <p:cNvSpPr txBox="1"/>
            <p:nvPr/>
          </p:nvSpPr>
          <p:spPr>
            <a:xfrm>
              <a:off x="2775727" y="2875716"/>
              <a:ext cx="3332858" cy="391795"/>
            </a:xfrm>
            <a:prstGeom prst="rect">
              <a:avLst/>
            </a:prstGeom>
            <a:noFill/>
          </p:spPr>
          <p:txBody>
            <a:bodyPr vert="horz" wrap="square" lIns="0" tIns="12700" rIns="0" bIns="0" rtlCol="0">
              <a:spAutoFit/>
            </a:bodyPr>
            <a:lstStyle/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Volumen 4,  Número 1  Enero a Julio 2021</a:t>
              </a:r>
            </a:p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Revista Semestral. Venezuela</a:t>
              </a:r>
              <a:endParaRPr sz="1200" dirty="0">
                <a:latin typeface="Arial"/>
                <a:cs typeface="Arial"/>
              </a:endParaRPr>
            </a:p>
          </p:txBody>
        </p:sp>
        <p:pic>
          <p:nvPicPr>
            <p:cNvPr id="24" name="object 25">
              <a:extLst>
                <a:ext uri="{FF2B5EF4-FFF2-40B4-BE49-F238E27FC236}">
                  <a16:creationId xmlns:a16="http://schemas.microsoft.com/office/drawing/2014/main" id="{A7B67D33-3FE7-5E5D-59D6-D27BE49C1D64}"/>
                </a:ext>
              </a:extLst>
            </p:cNvPr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470065" y="2027896"/>
              <a:ext cx="2305662" cy="1053903"/>
            </a:xfrm>
            <a:prstGeom prst="rect">
              <a:avLst/>
            </a:prstGeom>
          </p:spPr>
        </p:pic>
        <p:pic>
          <p:nvPicPr>
            <p:cNvPr id="25" name="object 31">
              <a:extLst>
                <a:ext uri="{FF2B5EF4-FFF2-40B4-BE49-F238E27FC236}">
                  <a16:creationId xmlns:a16="http://schemas.microsoft.com/office/drawing/2014/main" id="{8AF79655-DA75-5102-052A-5F8112590A40}"/>
                </a:ext>
              </a:extLst>
            </p:cNvPr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4932681" y="1951410"/>
              <a:ext cx="1805304" cy="893889"/>
            </a:xfrm>
            <a:prstGeom prst="rect">
              <a:avLst/>
            </a:prstGeom>
          </p:spPr>
        </p:pic>
      </p:grpSp>
    </p:spTree>
  </p:cSld>
  <p:clrMapOvr>
    <a:masterClrMapping/>
  </p:clrMapOvr>
</p:sld>
</file>

<file path=ppt/slides/slide2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94485" y="115823"/>
            <a:ext cx="6669405" cy="8926195"/>
            <a:chOff x="94485" y="115823"/>
            <a:chExt cx="6669405" cy="8926195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204216" y="8651747"/>
              <a:ext cx="6518148" cy="158496"/>
            </a:xfrm>
            <a:prstGeom prst="rect">
              <a:avLst/>
            </a:prstGeom>
          </p:spPr>
        </p:pic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96012" y="115823"/>
              <a:ext cx="6665976" cy="1452372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42849" y="142875"/>
              <a:ext cx="6572275" cy="1358646"/>
            </a:xfrm>
            <a:prstGeom prst="rect">
              <a:avLst/>
            </a:prstGeom>
          </p:spPr>
        </p:pic>
        <p:sp>
          <p:nvSpPr>
            <p:cNvPr id="6" name="object 6"/>
            <p:cNvSpPr/>
            <p:nvPr/>
          </p:nvSpPr>
          <p:spPr>
            <a:xfrm>
              <a:off x="142849" y="142875"/>
              <a:ext cx="6572884" cy="1358900"/>
            </a:xfrm>
            <a:custGeom>
              <a:avLst/>
              <a:gdLst/>
              <a:ahLst/>
              <a:cxnLst/>
              <a:rect l="l" t="t" r="r" b="b"/>
              <a:pathLst>
                <a:path w="6572884" h="1358900">
                  <a:moveTo>
                    <a:pt x="0" y="226441"/>
                  </a:moveTo>
                  <a:lnTo>
                    <a:pt x="4600" y="180795"/>
                  </a:lnTo>
                  <a:lnTo>
                    <a:pt x="17795" y="138285"/>
                  </a:lnTo>
                  <a:lnTo>
                    <a:pt x="38673" y="99820"/>
                  </a:lnTo>
                  <a:lnTo>
                    <a:pt x="66324" y="66309"/>
                  </a:lnTo>
                  <a:lnTo>
                    <a:pt x="99837" y="38663"/>
                  </a:lnTo>
                  <a:lnTo>
                    <a:pt x="138301" y="17789"/>
                  </a:lnTo>
                  <a:lnTo>
                    <a:pt x="180806" y="4599"/>
                  </a:lnTo>
                  <a:lnTo>
                    <a:pt x="226440" y="0"/>
                  </a:lnTo>
                  <a:lnTo>
                    <a:pt x="6345834" y="0"/>
                  </a:lnTo>
                  <a:lnTo>
                    <a:pt x="6391480" y="4599"/>
                  </a:lnTo>
                  <a:lnTo>
                    <a:pt x="6433990" y="17789"/>
                  </a:lnTo>
                  <a:lnTo>
                    <a:pt x="6472455" y="38663"/>
                  </a:lnTo>
                  <a:lnTo>
                    <a:pt x="6505965" y="66309"/>
                  </a:lnTo>
                  <a:lnTo>
                    <a:pt x="6533612" y="99820"/>
                  </a:lnTo>
                  <a:lnTo>
                    <a:pt x="6554485" y="138285"/>
                  </a:lnTo>
                  <a:lnTo>
                    <a:pt x="6567676" y="180795"/>
                  </a:lnTo>
                  <a:lnTo>
                    <a:pt x="6572275" y="226441"/>
                  </a:lnTo>
                  <a:lnTo>
                    <a:pt x="6572275" y="1132204"/>
                  </a:lnTo>
                  <a:lnTo>
                    <a:pt x="6567676" y="1177850"/>
                  </a:lnTo>
                  <a:lnTo>
                    <a:pt x="6554485" y="1220360"/>
                  </a:lnTo>
                  <a:lnTo>
                    <a:pt x="6533612" y="1258825"/>
                  </a:lnTo>
                  <a:lnTo>
                    <a:pt x="6505965" y="1292336"/>
                  </a:lnTo>
                  <a:lnTo>
                    <a:pt x="6472455" y="1319982"/>
                  </a:lnTo>
                  <a:lnTo>
                    <a:pt x="6433990" y="1340856"/>
                  </a:lnTo>
                  <a:lnTo>
                    <a:pt x="6391480" y="1354046"/>
                  </a:lnTo>
                  <a:lnTo>
                    <a:pt x="6345834" y="1358646"/>
                  </a:lnTo>
                  <a:lnTo>
                    <a:pt x="226440" y="1358646"/>
                  </a:lnTo>
                  <a:lnTo>
                    <a:pt x="180806" y="1354046"/>
                  </a:lnTo>
                  <a:lnTo>
                    <a:pt x="138301" y="1340856"/>
                  </a:lnTo>
                  <a:lnTo>
                    <a:pt x="99837" y="1319982"/>
                  </a:lnTo>
                  <a:lnTo>
                    <a:pt x="66324" y="1292336"/>
                  </a:lnTo>
                  <a:lnTo>
                    <a:pt x="38673" y="1258825"/>
                  </a:lnTo>
                  <a:lnTo>
                    <a:pt x="17795" y="1220360"/>
                  </a:lnTo>
                  <a:lnTo>
                    <a:pt x="4600" y="1177850"/>
                  </a:lnTo>
                  <a:lnTo>
                    <a:pt x="0" y="1132204"/>
                  </a:lnTo>
                  <a:lnTo>
                    <a:pt x="0" y="226441"/>
                  </a:lnTo>
                  <a:close/>
                </a:path>
              </a:pathLst>
            </a:custGeom>
            <a:ln w="9525">
              <a:solidFill>
                <a:srgbClr val="55CE7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" name="object 7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2500248" y="305930"/>
              <a:ext cx="1714500" cy="733945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2738628" y="1024127"/>
              <a:ext cx="1897379" cy="371855"/>
            </a:xfrm>
            <a:prstGeom prst="rect">
              <a:avLst/>
            </a:prstGeom>
          </p:spPr>
        </p:pic>
        <p:pic>
          <p:nvPicPr>
            <p:cNvPr id="9" name="object 9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4401312" y="1024127"/>
              <a:ext cx="1577339" cy="371855"/>
            </a:xfrm>
            <a:prstGeom prst="rect">
              <a:avLst/>
            </a:prstGeom>
          </p:spPr>
        </p:pic>
        <p:pic>
          <p:nvPicPr>
            <p:cNvPr id="10" name="object 10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3169920" y="1207007"/>
              <a:ext cx="1546859" cy="371855"/>
            </a:xfrm>
            <a:prstGeom prst="rect">
              <a:avLst/>
            </a:prstGeom>
          </p:spPr>
        </p:pic>
        <p:pic>
          <p:nvPicPr>
            <p:cNvPr id="11" name="object 11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4482083" y="1207007"/>
              <a:ext cx="284988" cy="371855"/>
            </a:xfrm>
            <a:prstGeom prst="rect">
              <a:avLst/>
            </a:prstGeom>
          </p:spPr>
        </p:pic>
        <p:pic>
          <p:nvPicPr>
            <p:cNvPr id="12" name="object 12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4571999" y="1207007"/>
              <a:ext cx="1013460" cy="371855"/>
            </a:xfrm>
            <a:prstGeom prst="rect">
              <a:avLst/>
            </a:prstGeom>
          </p:spPr>
        </p:pic>
        <p:pic>
          <p:nvPicPr>
            <p:cNvPr id="13" name="object 13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324612" y="234695"/>
              <a:ext cx="1719072" cy="1341120"/>
            </a:xfrm>
            <a:prstGeom prst="rect">
              <a:avLst/>
            </a:prstGeom>
          </p:spPr>
        </p:pic>
        <p:pic>
          <p:nvPicPr>
            <p:cNvPr id="14" name="object 14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5606795" y="8193022"/>
              <a:ext cx="1092707" cy="848868"/>
            </a:xfrm>
            <a:prstGeom prst="rect">
              <a:avLst/>
            </a:prstGeom>
          </p:spPr>
        </p:pic>
        <p:pic>
          <p:nvPicPr>
            <p:cNvPr id="15" name="object 15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109728" y="8193022"/>
              <a:ext cx="1092708" cy="848868"/>
            </a:xfrm>
            <a:prstGeom prst="rect">
              <a:avLst/>
            </a:prstGeom>
          </p:spPr>
        </p:pic>
      </p:grpSp>
      <p:sp>
        <p:nvSpPr>
          <p:cNvPr id="16" name="object 16"/>
          <p:cNvSpPr txBox="1"/>
          <p:nvPr/>
        </p:nvSpPr>
        <p:spPr>
          <a:xfrm>
            <a:off x="327456" y="1068451"/>
            <a:ext cx="5544185" cy="84645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2958465" marR="5080" indent="-431800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Arial"/>
                <a:cs typeface="Arial"/>
              </a:rPr>
              <a:t>6ta.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Edición</a:t>
            </a:r>
            <a:r>
              <a:rPr sz="1200" b="1" spc="-10" dirty="0">
                <a:latin typeface="Arial"/>
                <a:cs typeface="Arial"/>
              </a:rPr>
              <a:t> Volumen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I</a:t>
            </a:r>
            <a:r>
              <a:rPr sz="1200" b="1" spc="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Enero</a:t>
            </a:r>
            <a:r>
              <a:rPr sz="1200" b="1" spc="-3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a</a:t>
            </a:r>
            <a:r>
              <a:rPr sz="1200" b="1" spc="-2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Julio</a:t>
            </a:r>
            <a:r>
              <a:rPr sz="1200" b="1" spc="-5" dirty="0">
                <a:latin typeface="Arial"/>
                <a:cs typeface="Arial"/>
              </a:rPr>
              <a:t> </a:t>
            </a:r>
            <a:r>
              <a:rPr sz="1200" b="1" spc="-20" dirty="0">
                <a:latin typeface="Arial"/>
                <a:cs typeface="Arial"/>
              </a:rPr>
              <a:t>2021 </a:t>
            </a:r>
            <a:r>
              <a:rPr sz="1200" b="1" dirty="0">
                <a:latin typeface="Arial"/>
                <a:cs typeface="Arial"/>
              </a:rPr>
              <a:t>Revista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Semestral-</a:t>
            </a:r>
            <a:r>
              <a:rPr sz="1200" b="1" spc="-40" dirty="0">
                <a:latin typeface="Arial"/>
                <a:cs typeface="Arial"/>
              </a:rPr>
              <a:t> </a:t>
            </a:r>
            <a:r>
              <a:rPr sz="1200" b="1" spc="-10" dirty="0">
                <a:latin typeface="Arial"/>
                <a:cs typeface="Arial"/>
              </a:rPr>
              <a:t>Venezuela</a:t>
            </a:r>
            <a:endParaRPr sz="12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760"/>
              </a:spcBef>
            </a:pPr>
            <a:endParaRPr sz="12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</a:pPr>
            <a:r>
              <a:rPr sz="1200" b="1" dirty="0">
                <a:latin typeface="Times New Roman"/>
                <a:cs typeface="Times New Roman"/>
              </a:rPr>
              <a:t>Cuadro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1. El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Triángulo</a:t>
            </a:r>
            <a:r>
              <a:rPr sz="1200" b="1" spc="-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Pedagógico-</a:t>
            </a:r>
            <a:r>
              <a:rPr sz="1200" b="1" dirty="0">
                <a:latin typeface="Times New Roman"/>
                <a:cs typeface="Times New Roman"/>
              </a:rPr>
              <a:t>Houssaye,</a:t>
            </a:r>
            <a:r>
              <a:rPr sz="1200" b="1" spc="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citado por</a:t>
            </a:r>
            <a:r>
              <a:rPr sz="1200" b="1" spc="-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Saint-</a:t>
            </a:r>
            <a:r>
              <a:rPr sz="1200" b="1" dirty="0">
                <a:latin typeface="Times New Roman"/>
                <a:cs typeface="Times New Roman"/>
              </a:rPr>
              <a:t>Onge</a:t>
            </a:r>
            <a:r>
              <a:rPr sz="1200" b="1" spc="-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(2014).</a:t>
            </a:r>
            <a:endParaRPr sz="1200">
              <a:latin typeface="Times New Roman"/>
              <a:cs typeface="Times New Roman"/>
            </a:endParaRPr>
          </a:p>
        </p:txBody>
      </p:sp>
      <p:grpSp>
        <p:nvGrpSpPr>
          <p:cNvPr id="17" name="object 17"/>
          <p:cNvGrpSpPr/>
          <p:nvPr/>
        </p:nvGrpSpPr>
        <p:grpSpPr>
          <a:xfrm>
            <a:off x="1062253" y="149034"/>
            <a:ext cx="5324475" cy="3353435"/>
            <a:chOff x="1062253" y="149034"/>
            <a:chExt cx="5324475" cy="3353435"/>
          </a:xfrm>
        </p:grpSpPr>
        <p:pic>
          <p:nvPicPr>
            <p:cNvPr id="18" name="object 18">
              <a:hlinkClick r:id="rId13"/>
            </p:cNvPr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1062253" y="2051811"/>
              <a:ext cx="3456432" cy="1450467"/>
            </a:xfrm>
            <a:prstGeom prst="rect">
              <a:avLst/>
            </a:prstGeom>
          </p:spPr>
        </p:pic>
        <p:pic>
          <p:nvPicPr>
            <p:cNvPr id="19" name="object 19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4581144" y="149034"/>
              <a:ext cx="1805304" cy="893889"/>
            </a:xfrm>
            <a:prstGeom prst="rect">
              <a:avLst/>
            </a:prstGeom>
          </p:spPr>
        </p:pic>
      </p:grpSp>
      <p:sp>
        <p:nvSpPr>
          <p:cNvPr id="20" name="object 20"/>
          <p:cNvSpPr txBox="1"/>
          <p:nvPr/>
        </p:nvSpPr>
        <p:spPr>
          <a:xfrm>
            <a:off x="274726" y="3554729"/>
            <a:ext cx="6364605" cy="39624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Times New Roman"/>
                <a:cs typeface="Times New Roman"/>
              </a:rPr>
              <a:t>Fuente:</a:t>
            </a:r>
            <a:r>
              <a:rPr sz="1200" b="1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fh.mdp.edu.ar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›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revistas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›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index.php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›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r_educ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›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article ›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download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(Consultada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Mayo </a:t>
            </a:r>
            <a:r>
              <a:rPr sz="1200" spc="-10" dirty="0">
                <a:latin typeface="Times New Roman"/>
                <a:cs typeface="Times New Roman"/>
              </a:rPr>
              <a:t>2020)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815"/>
              </a:spcBef>
            </a:pPr>
            <a:endParaRPr sz="1200">
              <a:latin typeface="Times New Roman"/>
              <a:cs typeface="Times New Roman"/>
            </a:endParaRPr>
          </a:p>
          <a:p>
            <a:pPr marL="393065" marR="5080" indent="-36322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igual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forma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autores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antes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mencionado,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nos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invita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recordar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que,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fase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inicial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proceso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enseñanza,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 docente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encuentra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respecto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saber,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situación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privilegiada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ante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el </a:t>
            </a:r>
            <a:r>
              <a:rPr sz="1200" dirty="0">
                <a:latin typeface="Times New Roman"/>
                <a:cs typeface="Times New Roman"/>
              </a:rPr>
              <a:t>escolar,</a:t>
            </a:r>
            <a:r>
              <a:rPr sz="1200" spc="4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pues</a:t>
            </a:r>
            <a:r>
              <a:rPr sz="1200" spc="4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</a:t>
            </a:r>
            <a:r>
              <a:rPr sz="1200" spc="4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bien</a:t>
            </a:r>
            <a:r>
              <a:rPr sz="1200" spc="45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4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cierto</a:t>
            </a:r>
            <a:r>
              <a:rPr sz="1200" spc="4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4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4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estudiantes</a:t>
            </a:r>
            <a:r>
              <a:rPr sz="1200" spc="4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ya</a:t>
            </a:r>
            <a:r>
              <a:rPr sz="1200" spc="45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han</a:t>
            </a:r>
            <a:r>
              <a:rPr sz="1200" spc="4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establecido</a:t>
            </a:r>
            <a:r>
              <a:rPr sz="1200" spc="4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contacto</a:t>
            </a:r>
            <a:r>
              <a:rPr sz="1200" spc="4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46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el </a:t>
            </a:r>
            <a:r>
              <a:rPr sz="1200" dirty="0">
                <a:latin typeface="Times New Roman"/>
                <a:cs typeface="Times New Roman"/>
              </a:rPr>
              <a:t>conocimiento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antes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proceso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enseñanza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aprendizaje,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desconoce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sus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potencialidades,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éste </a:t>
            </a:r>
            <a:r>
              <a:rPr sz="1200" dirty="0">
                <a:latin typeface="Times New Roman"/>
                <a:cs typeface="Times New Roman"/>
              </a:rPr>
              <a:t>puede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ser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poco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apropiado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y/o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limitado.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obstante,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final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proceso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infante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capaz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 </a:t>
            </a:r>
            <a:r>
              <a:rPr sz="1200" dirty="0">
                <a:latin typeface="Times New Roman"/>
                <a:cs typeface="Times New Roman"/>
              </a:rPr>
              <a:t>mantener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solo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relación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adecuada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saber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descubrir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nociones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conoce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(sin </a:t>
            </a:r>
            <a:r>
              <a:rPr sz="1200" dirty="0">
                <a:latin typeface="Times New Roman"/>
                <a:cs typeface="Times New Roman"/>
              </a:rPr>
              <a:t>usar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lenguaje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matemático),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ejemplo,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sabe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sobre,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abajo,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detrás,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debajo,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arriba, </a:t>
            </a:r>
            <a:r>
              <a:rPr sz="1200" dirty="0">
                <a:latin typeface="Times New Roman"/>
                <a:cs typeface="Times New Roman"/>
              </a:rPr>
              <a:t>derecha,</a:t>
            </a:r>
            <a:r>
              <a:rPr sz="1200" spc="10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izquierda,</a:t>
            </a:r>
            <a:r>
              <a:rPr sz="1200" spc="48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redondo,</a:t>
            </a:r>
            <a:r>
              <a:rPr sz="1200" spc="48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cuadrado,</a:t>
            </a:r>
            <a:r>
              <a:rPr sz="1200" spc="48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lleno,</a:t>
            </a:r>
            <a:r>
              <a:rPr sz="1200" spc="10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vacio,</a:t>
            </a:r>
            <a:r>
              <a:rPr sz="1200" spc="4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mucho,</a:t>
            </a:r>
            <a:r>
              <a:rPr sz="1200" spc="48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poco,</a:t>
            </a:r>
            <a:r>
              <a:rPr sz="1200" spc="49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-</a:t>
            </a:r>
            <a:r>
              <a:rPr sz="1200" dirty="0">
                <a:latin typeface="Times New Roman"/>
                <a:cs typeface="Times New Roman"/>
              </a:rPr>
              <a:t>todo</a:t>
            </a:r>
            <a:r>
              <a:rPr sz="1200" spc="4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éstos</a:t>
            </a:r>
            <a:r>
              <a:rPr sz="1200" spc="484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vocablos </a:t>
            </a:r>
            <a:r>
              <a:rPr sz="1200" dirty="0">
                <a:latin typeface="Times New Roman"/>
                <a:cs typeface="Times New Roman"/>
              </a:rPr>
              <a:t>matemáticos-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colocarlos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práctica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estimulan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pensamiento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lógico-matemático.</a:t>
            </a:r>
            <a:endParaRPr sz="1200">
              <a:latin typeface="Times New Roman"/>
              <a:cs typeface="Times New Roman"/>
            </a:endParaRPr>
          </a:p>
          <a:p>
            <a:pPr marL="393065" marR="5080" indent="-36322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También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Arteaga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Macías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(Ob.cit)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haden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referencia,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percepción,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concepción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aplicación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que </a:t>
            </a:r>
            <a:r>
              <a:rPr sz="1200" dirty="0">
                <a:latin typeface="Times New Roman"/>
                <a:cs typeface="Times New Roman"/>
              </a:rPr>
              <a:t>cada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niño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tenga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nociones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matemáticas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dependen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tipo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aprendizaje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haya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recibido,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decir,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tuvo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aprendizaje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tipo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memorístico,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algorítmico,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niño/a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aprendió </a:t>
            </a:r>
            <a:r>
              <a:rPr sz="1200" dirty="0">
                <a:latin typeface="Times New Roman"/>
                <a:cs typeface="Times New Roman"/>
              </a:rPr>
              <a:t>únicamente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le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explicó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aula,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contrario,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tuvo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aprendizaje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requirió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pensamiento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creativo,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investigación,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descubrimiento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y,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general,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conllevó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construcción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conocimiento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manera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más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autónoma.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Porque,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matemáticas,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en </a:t>
            </a:r>
            <a:r>
              <a:rPr sz="1200" dirty="0">
                <a:latin typeface="Times New Roman"/>
                <a:cs typeface="Times New Roman"/>
              </a:rPr>
              <a:t>cualquier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otra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área,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proceso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enseñanza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aprendizaje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dependen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conjunto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principios </a:t>
            </a:r>
            <a:r>
              <a:rPr sz="1200" dirty="0">
                <a:latin typeface="Times New Roman"/>
                <a:cs typeface="Times New Roman"/>
              </a:rPr>
              <a:t>que se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utilicen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marco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referencia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 realizar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acción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educativa,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pues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partir de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ellos, </a:t>
            </a:r>
            <a:r>
              <a:rPr sz="1200" dirty="0">
                <a:latin typeface="Times New Roman"/>
                <a:cs typeface="Times New Roman"/>
              </a:rPr>
              <a:t>podremos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interpretar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comportamientos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escolares,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así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redirigir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valorar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las </a:t>
            </a:r>
            <a:r>
              <a:rPr sz="1200" dirty="0">
                <a:latin typeface="Times New Roman"/>
                <a:cs typeface="Times New Roman"/>
              </a:rPr>
              <a:t>intervenciones y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decisiones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tomadas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docente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función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escolares.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1301622" y="8256658"/>
            <a:ext cx="4324350" cy="37719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 marL="1055370" marR="5080" indent="-1042669">
              <a:lnSpc>
                <a:spcPts val="1440"/>
              </a:lnSpc>
              <a:spcBef>
                <a:spcPts val="15"/>
              </a:spcBef>
            </a:pPr>
            <a:r>
              <a:rPr sz="1200" b="1" dirty="0">
                <a:latin typeface="Times New Roman"/>
                <a:cs typeface="Times New Roman"/>
              </a:rPr>
              <a:t>Las</a:t>
            </a:r>
            <a:r>
              <a:rPr sz="1200" b="1" spc="-4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Matemáticas</a:t>
            </a:r>
            <a:r>
              <a:rPr sz="1200" b="1" spc="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en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Educación</a:t>
            </a:r>
            <a:r>
              <a:rPr sz="1200" b="1" spc="-3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Infantil.</a:t>
            </a:r>
            <a:r>
              <a:rPr sz="1200" b="1" spc="-5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Caso: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Educación</a:t>
            </a:r>
            <a:r>
              <a:rPr sz="1200" b="1" spc="-3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Inicial </a:t>
            </a:r>
            <a:r>
              <a:rPr sz="1200" b="1" spc="-50" dirty="0">
                <a:latin typeface="Times New Roman"/>
                <a:cs typeface="Times New Roman"/>
              </a:rPr>
              <a:t>y </a:t>
            </a:r>
            <a:r>
              <a:rPr sz="1200" b="1" dirty="0">
                <a:latin typeface="Times New Roman"/>
                <a:cs typeface="Times New Roman"/>
              </a:rPr>
              <a:t>1er</a:t>
            </a:r>
            <a:r>
              <a:rPr sz="1200" b="1" spc="-3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Grado</a:t>
            </a:r>
            <a:r>
              <a:rPr sz="1200" b="1" spc="-1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Educación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Primaria.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2556764" y="8773904"/>
            <a:ext cx="2092325" cy="1943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410"/>
              </a:lnSpc>
            </a:pPr>
            <a:r>
              <a:rPr sz="1200" b="1" dirty="0">
                <a:latin typeface="Times New Roman"/>
                <a:cs typeface="Times New Roman"/>
              </a:rPr>
              <a:t>Dra.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Carmen</a:t>
            </a:r>
            <a:r>
              <a:rPr sz="1200" b="1" spc="-1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M.</a:t>
            </a:r>
            <a:r>
              <a:rPr sz="1200" b="1" spc="-3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Marín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Gómez.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23" name="object 23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104546" rIns="0" bIns="0" rtlCol="0">
            <a:spAutoFit/>
          </a:bodyPr>
          <a:lstStyle/>
          <a:p>
            <a:pPr marL="152400">
              <a:lnSpc>
                <a:spcPts val="1410"/>
              </a:lnSpc>
            </a:pPr>
            <a:fld id="{81D60167-4931-47E6-BA6A-407CBD079E47}" type="slidenum">
              <a:rPr spc="-25" dirty="0"/>
              <a:t>216</a:t>
            </a:fld>
            <a:endParaRPr spc="-25" dirty="0"/>
          </a:p>
        </p:txBody>
      </p:sp>
      <p:grpSp>
        <p:nvGrpSpPr>
          <p:cNvPr id="24" name="Grupo 23">
            <a:extLst>
              <a:ext uri="{FF2B5EF4-FFF2-40B4-BE49-F238E27FC236}">
                <a16:creationId xmlns:a16="http://schemas.microsoft.com/office/drawing/2014/main" id="{766F24F3-C7CD-000D-1FAD-3DEA1CC8FD5C}"/>
              </a:ext>
            </a:extLst>
          </p:cNvPr>
          <p:cNvGrpSpPr/>
          <p:nvPr/>
        </p:nvGrpSpPr>
        <p:grpSpPr>
          <a:xfrm>
            <a:off x="117348" y="98932"/>
            <a:ext cx="6665976" cy="1452626"/>
            <a:chOff x="470065" y="1951410"/>
            <a:chExt cx="6665976" cy="1452626"/>
          </a:xfrm>
        </p:grpSpPr>
        <p:grpSp>
          <p:nvGrpSpPr>
            <p:cNvPr id="25" name="object 12">
              <a:extLst>
                <a:ext uri="{FF2B5EF4-FFF2-40B4-BE49-F238E27FC236}">
                  <a16:creationId xmlns:a16="http://schemas.microsoft.com/office/drawing/2014/main" id="{EA3B5C4D-D027-AC7D-3BB0-95F244F78968}"/>
                </a:ext>
              </a:extLst>
            </p:cNvPr>
            <p:cNvGrpSpPr/>
            <p:nvPr/>
          </p:nvGrpSpPr>
          <p:grpSpPr>
            <a:xfrm>
              <a:off x="470065" y="1951664"/>
              <a:ext cx="6665976" cy="1452372"/>
              <a:chOff x="96011" y="115823"/>
              <a:chExt cx="6665976" cy="1452372"/>
            </a:xfrm>
          </p:grpSpPr>
          <p:pic>
            <p:nvPicPr>
              <p:cNvPr id="29" name="object 13">
                <a:extLst>
                  <a:ext uri="{FF2B5EF4-FFF2-40B4-BE49-F238E27FC236}">
                    <a16:creationId xmlns:a16="http://schemas.microsoft.com/office/drawing/2014/main" id="{50753115-9B45-6538-80A4-C1F482B62F41}"/>
                  </a:ext>
                </a:extLst>
              </p:cNvPr>
              <p:cNvPicPr/>
              <p:nvPr/>
            </p:nvPicPr>
            <p:blipFill>
              <a:blip r:embed="rId3" cstate="print"/>
              <a:stretch>
                <a:fillRect/>
              </a:stretch>
            </p:blipFill>
            <p:spPr>
              <a:xfrm>
                <a:off x="96011" y="115823"/>
                <a:ext cx="6665976" cy="1452372"/>
              </a:xfrm>
              <a:prstGeom prst="rect">
                <a:avLst/>
              </a:prstGeom>
            </p:spPr>
          </p:pic>
          <p:pic>
            <p:nvPicPr>
              <p:cNvPr id="30" name="object 14">
                <a:extLst>
                  <a:ext uri="{FF2B5EF4-FFF2-40B4-BE49-F238E27FC236}">
                    <a16:creationId xmlns:a16="http://schemas.microsoft.com/office/drawing/2014/main" id="{F52C394F-049C-93C5-3EA6-A3BD432A037C}"/>
                  </a:ext>
                </a:extLst>
              </p:cNvPr>
              <p:cNvPicPr/>
              <p:nvPr/>
            </p:nvPicPr>
            <p:blipFill>
              <a:blip r:embed="rId4" cstate="print"/>
              <a:stretch>
                <a:fillRect/>
              </a:stretch>
            </p:blipFill>
            <p:spPr>
              <a:xfrm>
                <a:off x="142849" y="142875"/>
                <a:ext cx="6572275" cy="1358646"/>
              </a:xfrm>
              <a:prstGeom prst="rect">
                <a:avLst/>
              </a:prstGeom>
            </p:spPr>
          </p:pic>
          <p:sp>
            <p:nvSpPr>
              <p:cNvPr id="31" name="object 15">
                <a:extLst>
                  <a:ext uri="{FF2B5EF4-FFF2-40B4-BE49-F238E27FC236}">
                    <a16:creationId xmlns:a16="http://schemas.microsoft.com/office/drawing/2014/main" id="{75642C00-01D9-E764-CC1C-42865DF24FC7}"/>
                  </a:ext>
                </a:extLst>
              </p:cNvPr>
              <p:cNvSpPr/>
              <p:nvPr/>
            </p:nvSpPr>
            <p:spPr>
              <a:xfrm>
                <a:off x="142849" y="142875"/>
                <a:ext cx="6572884" cy="1358900"/>
              </a:xfrm>
              <a:custGeom>
                <a:avLst/>
                <a:gdLst/>
                <a:ahLst/>
                <a:cxnLst/>
                <a:rect l="l" t="t" r="r" b="b"/>
                <a:pathLst>
                  <a:path w="6572884" h="1358900">
                    <a:moveTo>
                      <a:pt x="0" y="226441"/>
                    </a:moveTo>
                    <a:lnTo>
                      <a:pt x="4600" y="180795"/>
                    </a:lnTo>
                    <a:lnTo>
                      <a:pt x="17795" y="138285"/>
                    </a:lnTo>
                    <a:lnTo>
                      <a:pt x="38673" y="99820"/>
                    </a:lnTo>
                    <a:lnTo>
                      <a:pt x="66324" y="66309"/>
                    </a:lnTo>
                    <a:lnTo>
                      <a:pt x="99837" y="38663"/>
                    </a:lnTo>
                    <a:lnTo>
                      <a:pt x="138301" y="17789"/>
                    </a:lnTo>
                    <a:lnTo>
                      <a:pt x="180806" y="4599"/>
                    </a:lnTo>
                    <a:lnTo>
                      <a:pt x="226440" y="0"/>
                    </a:lnTo>
                    <a:lnTo>
                      <a:pt x="6345834" y="0"/>
                    </a:lnTo>
                    <a:lnTo>
                      <a:pt x="6391480" y="4599"/>
                    </a:lnTo>
                    <a:lnTo>
                      <a:pt x="6433990" y="17789"/>
                    </a:lnTo>
                    <a:lnTo>
                      <a:pt x="6472455" y="38663"/>
                    </a:lnTo>
                    <a:lnTo>
                      <a:pt x="6505965" y="66309"/>
                    </a:lnTo>
                    <a:lnTo>
                      <a:pt x="6533612" y="99820"/>
                    </a:lnTo>
                    <a:lnTo>
                      <a:pt x="6554485" y="138285"/>
                    </a:lnTo>
                    <a:lnTo>
                      <a:pt x="6567676" y="180795"/>
                    </a:lnTo>
                    <a:lnTo>
                      <a:pt x="6572275" y="226441"/>
                    </a:lnTo>
                    <a:lnTo>
                      <a:pt x="6572275" y="1132204"/>
                    </a:lnTo>
                    <a:lnTo>
                      <a:pt x="6567676" y="1177850"/>
                    </a:lnTo>
                    <a:lnTo>
                      <a:pt x="6554485" y="1220360"/>
                    </a:lnTo>
                    <a:lnTo>
                      <a:pt x="6533612" y="1258825"/>
                    </a:lnTo>
                    <a:lnTo>
                      <a:pt x="6505965" y="1292336"/>
                    </a:lnTo>
                    <a:lnTo>
                      <a:pt x="6472455" y="1319982"/>
                    </a:lnTo>
                    <a:lnTo>
                      <a:pt x="6433990" y="1340856"/>
                    </a:lnTo>
                    <a:lnTo>
                      <a:pt x="6391480" y="1354046"/>
                    </a:lnTo>
                    <a:lnTo>
                      <a:pt x="6345834" y="1358646"/>
                    </a:lnTo>
                    <a:lnTo>
                      <a:pt x="226440" y="1358646"/>
                    </a:lnTo>
                    <a:lnTo>
                      <a:pt x="180806" y="1354046"/>
                    </a:lnTo>
                    <a:lnTo>
                      <a:pt x="138301" y="1340856"/>
                    </a:lnTo>
                    <a:lnTo>
                      <a:pt x="99837" y="1319982"/>
                    </a:lnTo>
                    <a:lnTo>
                      <a:pt x="66324" y="1292336"/>
                    </a:lnTo>
                    <a:lnTo>
                      <a:pt x="38673" y="1258825"/>
                    </a:lnTo>
                    <a:lnTo>
                      <a:pt x="17795" y="1220360"/>
                    </a:lnTo>
                    <a:lnTo>
                      <a:pt x="4600" y="1177850"/>
                    </a:lnTo>
                    <a:lnTo>
                      <a:pt x="0" y="1132204"/>
                    </a:lnTo>
                    <a:lnTo>
                      <a:pt x="0" y="226441"/>
                    </a:lnTo>
                    <a:close/>
                  </a:path>
                </a:pathLst>
              </a:custGeom>
              <a:ln w="9525">
                <a:solidFill>
                  <a:srgbClr val="55CE74"/>
                </a:solidFill>
              </a:ln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pic>
            <p:nvPicPr>
              <p:cNvPr id="32" name="object 16">
                <a:extLst>
                  <a:ext uri="{FF2B5EF4-FFF2-40B4-BE49-F238E27FC236}">
                    <a16:creationId xmlns:a16="http://schemas.microsoft.com/office/drawing/2014/main" id="{6B01D5DD-0E7C-8C61-6F8E-D0CC49D40B82}"/>
                  </a:ext>
                </a:extLst>
              </p:cNvPr>
              <p:cNvPicPr/>
              <p:nvPr/>
            </p:nvPicPr>
            <p:blipFill>
              <a:blip r:embed="rId5" cstate="print"/>
              <a:stretch>
                <a:fillRect/>
              </a:stretch>
            </p:blipFill>
            <p:spPr>
              <a:xfrm>
                <a:off x="2500248" y="305930"/>
                <a:ext cx="1714500" cy="733945"/>
              </a:xfrm>
              <a:prstGeom prst="rect">
                <a:avLst/>
              </a:prstGeom>
            </p:spPr>
          </p:pic>
        </p:grpSp>
        <p:sp>
          <p:nvSpPr>
            <p:cNvPr id="26" name="object 16">
              <a:extLst>
                <a:ext uri="{FF2B5EF4-FFF2-40B4-BE49-F238E27FC236}">
                  <a16:creationId xmlns:a16="http://schemas.microsoft.com/office/drawing/2014/main" id="{1B7092EF-F4A4-FC50-9FB5-27E256B604BF}"/>
                </a:ext>
              </a:extLst>
            </p:cNvPr>
            <p:cNvSpPr txBox="1"/>
            <p:nvPr/>
          </p:nvSpPr>
          <p:spPr>
            <a:xfrm>
              <a:off x="2775727" y="2875716"/>
              <a:ext cx="3332858" cy="391795"/>
            </a:xfrm>
            <a:prstGeom prst="rect">
              <a:avLst/>
            </a:prstGeom>
            <a:noFill/>
          </p:spPr>
          <p:txBody>
            <a:bodyPr vert="horz" wrap="square" lIns="0" tIns="12700" rIns="0" bIns="0" rtlCol="0">
              <a:spAutoFit/>
            </a:bodyPr>
            <a:lstStyle/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Volumen 4,  Número 1  Enero a Julio 2021</a:t>
              </a:r>
            </a:p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Revista Semestral. Venezuela</a:t>
              </a:r>
              <a:endParaRPr sz="1200" dirty="0">
                <a:latin typeface="Arial"/>
                <a:cs typeface="Arial"/>
              </a:endParaRPr>
            </a:p>
          </p:txBody>
        </p:sp>
        <p:pic>
          <p:nvPicPr>
            <p:cNvPr id="27" name="object 25">
              <a:extLst>
                <a:ext uri="{FF2B5EF4-FFF2-40B4-BE49-F238E27FC236}">
                  <a16:creationId xmlns:a16="http://schemas.microsoft.com/office/drawing/2014/main" id="{05AB02CF-184D-94A4-910B-D0655F2A05A2}"/>
                </a:ext>
              </a:extLst>
            </p:cNvPr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470065" y="2027896"/>
              <a:ext cx="2305662" cy="1053903"/>
            </a:xfrm>
            <a:prstGeom prst="rect">
              <a:avLst/>
            </a:prstGeom>
          </p:spPr>
        </p:pic>
        <p:pic>
          <p:nvPicPr>
            <p:cNvPr id="28" name="object 31">
              <a:extLst>
                <a:ext uri="{FF2B5EF4-FFF2-40B4-BE49-F238E27FC236}">
                  <a16:creationId xmlns:a16="http://schemas.microsoft.com/office/drawing/2014/main" id="{F532D494-8E1D-D306-267C-0979A343F12F}"/>
                </a:ext>
              </a:extLst>
            </p:cNvPr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4932681" y="1951410"/>
              <a:ext cx="1805304" cy="893889"/>
            </a:xfrm>
            <a:prstGeom prst="rect">
              <a:avLst/>
            </a:prstGeom>
          </p:spPr>
        </p:pic>
      </p:grpSp>
    </p:spTree>
  </p:cSld>
  <p:clrMapOvr>
    <a:masterClrMapping/>
  </p:clrMapOvr>
</p:sld>
</file>

<file path=ppt/slides/slide2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94485" y="115823"/>
            <a:ext cx="6669405" cy="8926195"/>
            <a:chOff x="94485" y="115823"/>
            <a:chExt cx="6669405" cy="8926195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204216" y="8651747"/>
              <a:ext cx="6518148" cy="158496"/>
            </a:xfrm>
            <a:prstGeom prst="rect">
              <a:avLst/>
            </a:prstGeom>
          </p:spPr>
        </p:pic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96012" y="115823"/>
              <a:ext cx="6665976" cy="1452372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42849" y="142875"/>
              <a:ext cx="6572275" cy="1358646"/>
            </a:xfrm>
            <a:prstGeom prst="rect">
              <a:avLst/>
            </a:prstGeom>
          </p:spPr>
        </p:pic>
        <p:sp>
          <p:nvSpPr>
            <p:cNvPr id="6" name="object 6"/>
            <p:cNvSpPr/>
            <p:nvPr/>
          </p:nvSpPr>
          <p:spPr>
            <a:xfrm>
              <a:off x="142849" y="142875"/>
              <a:ext cx="6572884" cy="1358900"/>
            </a:xfrm>
            <a:custGeom>
              <a:avLst/>
              <a:gdLst/>
              <a:ahLst/>
              <a:cxnLst/>
              <a:rect l="l" t="t" r="r" b="b"/>
              <a:pathLst>
                <a:path w="6572884" h="1358900">
                  <a:moveTo>
                    <a:pt x="0" y="226441"/>
                  </a:moveTo>
                  <a:lnTo>
                    <a:pt x="4600" y="180795"/>
                  </a:lnTo>
                  <a:lnTo>
                    <a:pt x="17795" y="138285"/>
                  </a:lnTo>
                  <a:lnTo>
                    <a:pt x="38673" y="99820"/>
                  </a:lnTo>
                  <a:lnTo>
                    <a:pt x="66324" y="66309"/>
                  </a:lnTo>
                  <a:lnTo>
                    <a:pt x="99837" y="38663"/>
                  </a:lnTo>
                  <a:lnTo>
                    <a:pt x="138301" y="17789"/>
                  </a:lnTo>
                  <a:lnTo>
                    <a:pt x="180806" y="4599"/>
                  </a:lnTo>
                  <a:lnTo>
                    <a:pt x="226440" y="0"/>
                  </a:lnTo>
                  <a:lnTo>
                    <a:pt x="6345834" y="0"/>
                  </a:lnTo>
                  <a:lnTo>
                    <a:pt x="6391480" y="4599"/>
                  </a:lnTo>
                  <a:lnTo>
                    <a:pt x="6433990" y="17789"/>
                  </a:lnTo>
                  <a:lnTo>
                    <a:pt x="6472455" y="38663"/>
                  </a:lnTo>
                  <a:lnTo>
                    <a:pt x="6505965" y="66309"/>
                  </a:lnTo>
                  <a:lnTo>
                    <a:pt x="6533612" y="99820"/>
                  </a:lnTo>
                  <a:lnTo>
                    <a:pt x="6554485" y="138285"/>
                  </a:lnTo>
                  <a:lnTo>
                    <a:pt x="6567676" y="180795"/>
                  </a:lnTo>
                  <a:lnTo>
                    <a:pt x="6572275" y="226441"/>
                  </a:lnTo>
                  <a:lnTo>
                    <a:pt x="6572275" y="1132204"/>
                  </a:lnTo>
                  <a:lnTo>
                    <a:pt x="6567676" y="1177850"/>
                  </a:lnTo>
                  <a:lnTo>
                    <a:pt x="6554485" y="1220360"/>
                  </a:lnTo>
                  <a:lnTo>
                    <a:pt x="6533612" y="1258825"/>
                  </a:lnTo>
                  <a:lnTo>
                    <a:pt x="6505965" y="1292336"/>
                  </a:lnTo>
                  <a:lnTo>
                    <a:pt x="6472455" y="1319982"/>
                  </a:lnTo>
                  <a:lnTo>
                    <a:pt x="6433990" y="1340856"/>
                  </a:lnTo>
                  <a:lnTo>
                    <a:pt x="6391480" y="1354046"/>
                  </a:lnTo>
                  <a:lnTo>
                    <a:pt x="6345834" y="1358646"/>
                  </a:lnTo>
                  <a:lnTo>
                    <a:pt x="226440" y="1358646"/>
                  </a:lnTo>
                  <a:lnTo>
                    <a:pt x="180806" y="1354046"/>
                  </a:lnTo>
                  <a:lnTo>
                    <a:pt x="138301" y="1340856"/>
                  </a:lnTo>
                  <a:lnTo>
                    <a:pt x="99837" y="1319982"/>
                  </a:lnTo>
                  <a:lnTo>
                    <a:pt x="66324" y="1292336"/>
                  </a:lnTo>
                  <a:lnTo>
                    <a:pt x="38673" y="1258825"/>
                  </a:lnTo>
                  <a:lnTo>
                    <a:pt x="17795" y="1220360"/>
                  </a:lnTo>
                  <a:lnTo>
                    <a:pt x="4600" y="1177850"/>
                  </a:lnTo>
                  <a:lnTo>
                    <a:pt x="0" y="1132204"/>
                  </a:lnTo>
                  <a:lnTo>
                    <a:pt x="0" y="226441"/>
                  </a:lnTo>
                  <a:close/>
                </a:path>
              </a:pathLst>
            </a:custGeom>
            <a:ln w="9525">
              <a:solidFill>
                <a:srgbClr val="55CE7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" name="object 7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2500248" y="305930"/>
              <a:ext cx="1714500" cy="733945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2738628" y="1024127"/>
              <a:ext cx="1897379" cy="371855"/>
            </a:xfrm>
            <a:prstGeom prst="rect">
              <a:avLst/>
            </a:prstGeom>
          </p:spPr>
        </p:pic>
        <p:pic>
          <p:nvPicPr>
            <p:cNvPr id="9" name="object 9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4401312" y="1024127"/>
              <a:ext cx="1577339" cy="371855"/>
            </a:xfrm>
            <a:prstGeom prst="rect">
              <a:avLst/>
            </a:prstGeom>
          </p:spPr>
        </p:pic>
        <p:pic>
          <p:nvPicPr>
            <p:cNvPr id="10" name="object 10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3169920" y="1207007"/>
              <a:ext cx="1546859" cy="371855"/>
            </a:xfrm>
            <a:prstGeom prst="rect">
              <a:avLst/>
            </a:prstGeom>
          </p:spPr>
        </p:pic>
        <p:pic>
          <p:nvPicPr>
            <p:cNvPr id="11" name="object 11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4482083" y="1207007"/>
              <a:ext cx="284988" cy="371855"/>
            </a:xfrm>
            <a:prstGeom prst="rect">
              <a:avLst/>
            </a:prstGeom>
          </p:spPr>
        </p:pic>
        <p:pic>
          <p:nvPicPr>
            <p:cNvPr id="12" name="object 12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4571999" y="1207007"/>
              <a:ext cx="1013460" cy="371855"/>
            </a:xfrm>
            <a:prstGeom prst="rect">
              <a:avLst/>
            </a:prstGeom>
          </p:spPr>
        </p:pic>
        <p:pic>
          <p:nvPicPr>
            <p:cNvPr id="13" name="object 13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324612" y="234695"/>
              <a:ext cx="1719072" cy="1341120"/>
            </a:xfrm>
            <a:prstGeom prst="rect">
              <a:avLst/>
            </a:prstGeom>
          </p:spPr>
        </p:pic>
        <p:pic>
          <p:nvPicPr>
            <p:cNvPr id="14" name="object 14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5606795" y="8193022"/>
              <a:ext cx="1092707" cy="848868"/>
            </a:xfrm>
            <a:prstGeom prst="rect">
              <a:avLst/>
            </a:prstGeom>
          </p:spPr>
        </p:pic>
        <p:pic>
          <p:nvPicPr>
            <p:cNvPr id="15" name="object 15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109728" y="8193022"/>
              <a:ext cx="1092708" cy="848868"/>
            </a:xfrm>
            <a:prstGeom prst="rect">
              <a:avLst/>
            </a:prstGeom>
          </p:spPr>
        </p:pic>
      </p:grpSp>
      <p:sp>
        <p:nvSpPr>
          <p:cNvPr id="16" name="object 16"/>
          <p:cNvSpPr txBox="1"/>
          <p:nvPr/>
        </p:nvSpPr>
        <p:spPr>
          <a:xfrm>
            <a:off x="327456" y="1068451"/>
            <a:ext cx="6274435" cy="68249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2958465" marR="734695" indent="-431800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Arial"/>
                <a:cs typeface="Arial"/>
              </a:rPr>
              <a:t>6ta.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Edición</a:t>
            </a:r>
            <a:r>
              <a:rPr sz="1200" b="1" spc="-10" dirty="0">
                <a:latin typeface="Arial"/>
                <a:cs typeface="Arial"/>
              </a:rPr>
              <a:t> Volumen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I</a:t>
            </a:r>
            <a:r>
              <a:rPr sz="1200" b="1" spc="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Enero</a:t>
            </a:r>
            <a:r>
              <a:rPr sz="1200" b="1" spc="-3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a</a:t>
            </a:r>
            <a:r>
              <a:rPr sz="1200" b="1" spc="-2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Julio</a:t>
            </a:r>
            <a:r>
              <a:rPr sz="1200" b="1" spc="-5" dirty="0">
                <a:latin typeface="Arial"/>
                <a:cs typeface="Arial"/>
              </a:rPr>
              <a:t> </a:t>
            </a:r>
            <a:r>
              <a:rPr sz="1200" b="1" spc="-20" dirty="0">
                <a:latin typeface="Arial"/>
                <a:cs typeface="Arial"/>
              </a:rPr>
              <a:t>2021 </a:t>
            </a:r>
            <a:r>
              <a:rPr sz="1200" b="1" dirty="0">
                <a:latin typeface="Arial"/>
                <a:cs typeface="Arial"/>
              </a:rPr>
              <a:t>Revista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Semestral-</a:t>
            </a:r>
            <a:r>
              <a:rPr sz="1200" b="1" spc="-40" dirty="0">
                <a:latin typeface="Arial"/>
                <a:cs typeface="Arial"/>
              </a:rPr>
              <a:t> </a:t>
            </a:r>
            <a:r>
              <a:rPr sz="1200" b="1" spc="-10" dirty="0">
                <a:latin typeface="Arial"/>
                <a:cs typeface="Arial"/>
              </a:rPr>
              <a:t>Venezuela</a:t>
            </a:r>
            <a:endParaRPr sz="12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305"/>
              </a:spcBef>
            </a:pPr>
            <a:endParaRPr sz="1200">
              <a:latin typeface="Arial"/>
              <a:cs typeface="Arial"/>
            </a:endParaRPr>
          </a:p>
          <a:p>
            <a:pPr marL="12700" algn="just">
              <a:lnSpc>
                <a:spcPct val="100000"/>
              </a:lnSpc>
            </a:pPr>
            <a:r>
              <a:rPr sz="1200" b="1" i="1" dirty="0">
                <a:latin typeface="Times New Roman"/>
                <a:cs typeface="Times New Roman"/>
              </a:rPr>
              <a:t>Conceptos</a:t>
            </a:r>
            <a:r>
              <a:rPr sz="1200" b="1" i="1" spc="-20" dirty="0">
                <a:latin typeface="Times New Roman"/>
                <a:cs typeface="Times New Roman"/>
              </a:rPr>
              <a:t> </a:t>
            </a:r>
            <a:r>
              <a:rPr sz="1200" b="1" i="1" spc="-10" dirty="0">
                <a:latin typeface="Times New Roman"/>
                <a:cs typeface="Times New Roman"/>
              </a:rPr>
              <a:t>lógico-</a:t>
            </a:r>
            <a:r>
              <a:rPr sz="1200" b="1" i="1" dirty="0">
                <a:latin typeface="Times New Roman"/>
                <a:cs typeface="Times New Roman"/>
              </a:rPr>
              <a:t>matemáticos</a:t>
            </a:r>
            <a:r>
              <a:rPr sz="1200" b="1" i="1" spc="-10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y</a:t>
            </a:r>
            <a:r>
              <a:rPr sz="1200" b="1" i="1" spc="-15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Constructivismo</a:t>
            </a:r>
            <a:r>
              <a:rPr sz="1200" b="1" i="1" spc="-40" dirty="0">
                <a:latin typeface="Times New Roman"/>
                <a:cs typeface="Times New Roman"/>
              </a:rPr>
              <a:t> </a:t>
            </a:r>
            <a:r>
              <a:rPr sz="1200" b="1" i="1" spc="-10" dirty="0">
                <a:latin typeface="Times New Roman"/>
                <a:cs typeface="Times New Roman"/>
              </a:rPr>
              <a:t>Significativo.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60"/>
              </a:spcBef>
            </a:pPr>
            <a:endParaRPr sz="1200">
              <a:latin typeface="Times New Roman"/>
              <a:cs typeface="Times New Roman"/>
            </a:endParaRPr>
          </a:p>
          <a:p>
            <a:pPr marL="375285" marR="6350" indent="-36322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situaciones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propone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maestro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niño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vaya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construyendo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sus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conceptos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lógico- </a:t>
            </a:r>
            <a:r>
              <a:rPr sz="1200" dirty="0">
                <a:latin typeface="Times New Roman"/>
                <a:cs typeface="Times New Roman"/>
              </a:rPr>
              <a:t>matemáticos,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cumplirán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verdadera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misión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éste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consciente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intencionalidad </a:t>
            </a:r>
            <a:r>
              <a:rPr sz="1200" dirty="0">
                <a:latin typeface="Times New Roman"/>
                <a:cs typeface="Times New Roman"/>
              </a:rPr>
              <a:t>educativa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mismas,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precisamente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le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da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sentido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 significatividad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proceso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aprender.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esa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intencionalidad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educativa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conduce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actividades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hacia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objetivo,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según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ideas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Piaget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significan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otra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cosa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autonomía.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Estamos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entonces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ante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el </a:t>
            </a:r>
            <a:r>
              <a:rPr sz="1200" dirty="0">
                <a:latin typeface="Times New Roman"/>
                <a:cs typeface="Times New Roman"/>
              </a:rPr>
              <a:t>planteamiento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base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enfoque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constructivista,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significativo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escolar,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donde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sea </a:t>
            </a:r>
            <a:r>
              <a:rPr sz="1200" spc="-25" dirty="0">
                <a:latin typeface="Times New Roman"/>
                <a:cs typeface="Times New Roman"/>
              </a:rPr>
              <a:t>el </a:t>
            </a:r>
            <a:r>
              <a:rPr sz="1200" dirty="0">
                <a:latin typeface="Times New Roman"/>
                <a:cs typeface="Times New Roman"/>
              </a:rPr>
              <a:t>constructor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propio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conocimiento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según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interés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motivación,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va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produciendo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resultado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interacción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sus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disposiciones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internas,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medio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ambiente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su </a:t>
            </a:r>
            <a:r>
              <a:rPr sz="1200" spc="-10" dirty="0">
                <a:latin typeface="Times New Roman"/>
                <a:cs typeface="Times New Roman"/>
              </a:rPr>
              <a:t>conocimiento.</a:t>
            </a:r>
            <a:endParaRPr sz="1200">
              <a:latin typeface="Times New Roman"/>
              <a:cs typeface="Times New Roman"/>
            </a:endParaRPr>
          </a:p>
          <a:p>
            <a:pPr marL="375285" marR="7620" indent="-363220" algn="just">
              <a:lnSpc>
                <a:spcPct val="100000"/>
              </a:lnSpc>
              <a:spcBef>
                <a:spcPts val="5"/>
              </a:spcBef>
            </a:pP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este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sentido,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procedimientos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estrategias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sigue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niño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llegar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estructuras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 </a:t>
            </a:r>
            <a:r>
              <a:rPr sz="1200" dirty="0">
                <a:latin typeface="Times New Roman"/>
                <a:cs typeface="Times New Roman"/>
              </a:rPr>
              <a:t>clasificación,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constituyen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parte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fundamental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“desarrollo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intelectual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pensamiento lógico-</a:t>
            </a:r>
            <a:r>
              <a:rPr sz="1200" dirty="0">
                <a:latin typeface="Times New Roman"/>
                <a:cs typeface="Times New Roman"/>
              </a:rPr>
              <a:t>matemático.”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esta</a:t>
            </a:r>
            <a:r>
              <a:rPr sz="1200" spc="-10" dirty="0">
                <a:latin typeface="Times New Roman"/>
                <a:cs typeface="Times New Roman"/>
              </a:rPr>
              <a:t> manera…</a:t>
            </a:r>
            <a:endParaRPr sz="1200">
              <a:latin typeface="Times New Roman"/>
              <a:cs typeface="Times New Roman"/>
            </a:endParaRPr>
          </a:p>
          <a:p>
            <a:pPr marL="375285" marR="5715" indent="-36322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-La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conservación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número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objetos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refiere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comprensión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número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objetos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conjunto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permanece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igual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sea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cual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fuere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disposición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les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dé.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correlaciona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conservación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magnitudes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físicas.</a:t>
            </a:r>
            <a:endParaRPr sz="1200">
              <a:latin typeface="Times New Roman"/>
              <a:cs typeface="Times New Roman"/>
            </a:endParaRPr>
          </a:p>
          <a:p>
            <a:pPr marL="375285" marR="5080" indent="-36322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-La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correspondencia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uno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uno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permite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verificar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dos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conjuntos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tienen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misma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cantidad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 </a:t>
            </a:r>
            <a:r>
              <a:rPr sz="1200" dirty="0">
                <a:latin typeface="Times New Roman"/>
                <a:cs typeface="Times New Roman"/>
              </a:rPr>
              <a:t>elementos.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Esta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relación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interviene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concepto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número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cardinal,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decir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número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 </a:t>
            </a:r>
            <a:r>
              <a:rPr sz="1200" dirty="0">
                <a:latin typeface="Times New Roman"/>
                <a:cs typeface="Times New Roman"/>
              </a:rPr>
              <a:t>elementos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conjunto.</a:t>
            </a:r>
            <a:endParaRPr sz="1200">
              <a:latin typeface="Times New Roman"/>
              <a:cs typeface="Times New Roman"/>
            </a:endParaRPr>
          </a:p>
          <a:p>
            <a:pPr marL="375285" marR="6350" indent="-36322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-La</a:t>
            </a:r>
            <a:r>
              <a:rPr sz="1200" spc="3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seriación</a:t>
            </a:r>
            <a:r>
              <a:rPr sz="1200" spc="3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consiste</a:t>
            </a:r>
            <a:r>
              <a:rPr sz="1200" spc="3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3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ordenar</a:t>
            </a:r>
            <a:r>
              <a:rPr sz="1200" spc="3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elementos</a:t>
            </a:r>
            <a:r>
              <a:rPr sz="1200" spc="3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basándose</a:t>
            </a:r>
            <a:r>
              <a:rPr sz="1200" spc="3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3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3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establecimiento</a:t>
            </a:r>
            <a:r>
              <a:rPr sz="1200" spc="3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relaciones</a:t>
            </a:r>
            <a:r>
              <a:rPr sz="1200" spc="34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 </a:t>
            </a:r>
            <a:r>
              <a:rPr sz="1200" dirty="0">
                <a:latin typeface="Times New Roman"/>
                <a:cs typeface="Times New Roman"/>
              </a:rPr>
              <a:t>comparación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entre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dichos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elementos.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intervención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noción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orden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permite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distinguir </a:t>
            </a:r>
            <a:r>
              <a:rPr sz="1200" dirty="0">
                <a:latin typeface="Times New Roman"/>
                <a:cs typeface="Times New Roman"/>
              </a:rPr>
              <a:t>cada elemento del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 precede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sigue.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relación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permite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formación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concepto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 </a:t>
            </a:r>
            <a:r>
              <a:rPr sz="1200" dirty="0">
                <a:latin typeface="Times New Roman"/>
                <a:cs typeface="Times New Roman"/>
              </a:rPr>
              <a:t>número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ordinal: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primero,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segundo,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tercero.</a:t>
            </a:r>
            <a:endParaRPr sz="1200">
              <a:latin typeface="Times New Roman"/>
              <a:cs typeface="Times New Roman"/>
            </a:endParaRPr>
          </a:p>
          <a:p>
            <a:pPr marL="12700" algn="just">
              <a:lnSpc>
                <a:spcPct val="100000"/>
              </a:lnSpc>
              <a:spcBef>
                <a:spcPts val="5"/>
              </a:spcBef>
            </a:pP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otra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parte,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camino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construcción del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concepto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podemos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considerar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siguientes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pasos:</a:t>
            </a:r>
            <a:endParaRPr sz="1200">
              <a:latin typeface="Times New Roman"/>
              <a:cs typeface="Times New Roman"/>
            </a:endParaRPr>
          </a:p>
          <a:p>
            <a:pPr marL="375285" marR="5080" indent="-36322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1.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niño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puede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comparar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elementos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pares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aislados,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ser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incapaz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introducir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nuevo </a:t>
            </a:r>
            <a:r>
              <a:rPr sz="1200" dirty="0">
                <a:latin typeface="Times New Roman"/>
                <a:cs typeface="Times New Roman"/>
              </a:rPr>
              <a:t>elemento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serie.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2.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Puede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ordenar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hasta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más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tres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elementos,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pero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tiene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dificultad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para </a:t>
            </a:r>
            <a:r>
              <a:rPr sz="1200" dirty="0">
                <a:latin typeface="Times New Roman"/>
                <a:cs typeface="Times New Roman"/>
              </a:rPr>
              <a:t>intercalar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nuevo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elemento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serie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construida.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3.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Construye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series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comparaciones </a:t>
            </a:r>
            <a:r>
              <a:rPr sz="1200" dirty="0">
                <a:latin typeface="Times New Roman"/>
                <a:cs typeface="Times New Roman"/>
              </a:rPr>
              <a:t>sucesivas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elementos.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Puede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incorporar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nuevo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elemento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serie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porque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capaz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 </a:t>
            </a:r>
            <a:r>
              <a:rPr sz="1200" dirty="0">
                <a:latin typeface="Times New Roman"/>
                <a:cs typeface="Times New Roman"/>
              </a:rPr>
              <a:t>comprender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relación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une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elementos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serie.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niño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también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va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descubriendo </a:t>
            </a:r>
            <a:r>
              <a:rPr sz="1200" dirty="0">
                <a:latin typeface="Times New Roman"/>
                <a:cs typeface="Times New Roman"/>
              </a:rPr>
              <a:t>secuencias</a:t>
            </a:r>
            <a:r>
              <a:rPr sz="1200" spc="3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temporales:</a:t>
            </a:r>
            <a:r>
              <a:rPr sz="1200" spc="3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3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día</a:t>
            </a:r>
            <a:r>
              <a:rPr sz="1200" spc="3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3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3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noche,</a:t>
            </a:r>
            <a:r>
              <a:rPr sz="1200" spc="3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3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antes</a:t>
            </a:r>
            <a:r>
              <a:rPr sz="1200" spc="3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3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3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después.</a:t>
            </a:r>
            <a:r>
              <a:rPr sz="1200" spc="3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Va</a:t>
            </a:r>
            <a:r>
              <a:rPr sz="1200" spc="3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avanzando</a:t>
            </a:r>
            <a:r>
              <a:rPr sz="1200" spc="3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37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su </a:t>
            </a:r>
            <a:r>
              <a:rPr sz="1200" dirty="0">
                <a:latin typeface="Times New Roman"/>
                <a:cs typeface="Times New Roman"/>
              </a:rPr>
              <a:t>pensamiento</a:t>
            </a:r>
            <a:r>
              <a:rPr sz="1200" spc="4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3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descubre</a:t>
            </a:r>
            <a:r>
              <a:rPr sz="1200" spc="3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3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ayer,</a:t>
            </a:r>
            <a:r>
              <a:rPr sz="1200" spc="3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4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hoy</a:t>
            </a:r>
            <a:r>
              <a:rPr sz="1200" spc="3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3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3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posible</a:t>
            </a:r>
            <a:r>
              <a:rPr sz="1200" spc="3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mañana.</a:t>
            </a:r>
            <a:r>
              <a:rPr sz="1200" spc="4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Todos</a:t>
            </a:r>
            <a:r>
              <a:rPr sz="1200" spc="4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estos</a:t>
            </a:r>
            <a:r>
              <a:rPr sz="1200" spc="39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elementos </a:t>
            </a:r>
            <a:r>
              <a:rPr sz="1200" dirty="0">
                <a:latin typeface="Times New Roman"/>
                <a:cs typeface="Times New Roman"/>
              </a:rPr>
              <a:t>conceptuales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relaciones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tamaño,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longitud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tiempo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van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constituyendo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cómo </a:t>
            </a:r>
            <a:r>
              <a:rPr sz="1200" dirty="0">
                <a:latin typeface="Times New Roman"/>
                <a:cs typeface="Times New Roman"/>
              </a:rPr>
              <a:t>medimos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niños.</a:t>
            </a:r>
            <a:endParaRPr sz="1200">
              <a:latin typeface="Times New Roman"/>
              <a:cs typeface="Times New Roman"/>
            </a:endParaRPr>
          </a:p>
        </p:txBody>
      </p:sp>
      <p:pic>
        <p:nvPicPr>
          <p:cNvPr id="17" name="object 17"/>
          <p:cNvPicPr/>
          <p:nvPr/>
        </p:nvPicPr>
        <p:blipFill>
          <a:blip r:embed="rId13" cstate="print"/>
          <a:stretch>
            <a:fillRect/>
          </a:stretch>
        </p:blipFill>
        <p:spPr>
          <a:xfrm>
            <a:off x="4581144" y="149034"/>
            <a:ext cx="1805304" cy="893889"/>
          </a:xfrm>
          <a:prstGeom prst="rect">
            <a:avLst/>
          </a:prstGeom>
        </p:spPr>
      </p:pic>
      <p:sp>
        <p:nvSpPr>
          <p:cNvPr id="18" name="object 18"/>
          <p:cNvSpPr txBox="1"/>
          <p:nvPr/>
        </p:nvSpPr>
        <p:spPr>
          <a:xfrm>
            <a:off x="1301622" y="8256658"/>
            <a:ext cx="4324350" cy="37719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 marL="1055370" marR="5080" indent="-1042669">
              <a:lnSpc>
                <a:spcPts val="1440"/>
              </a:lnSpc>
              <a:spcBef>
                <a:spcPts val="15"/>
              </a:spcBef>
            </a:pPr>
            <a:r>
              <a:rPr sz="1200" b="1" dirty="0">
                <a:latin typeface="Times New Roman"/>
                <a:cs typeface="Times New Roman"/>
              </a:rPr>
              <a:t>Las</a:t>
            </a:r>
            <a:r>
              <a:rPr sz="1200" b="1" spc="-4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Matemáticas</a:t>
            </a:r>
            <a:r>
              <a:rPr sz="1200" b="1" spc="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en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Educación</a:t>
            </a:r>
            <a:r>
              <a:rPr sz="1200" b="1" spc="-3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Infantil.</a:t>
            </a:r>
            <a:r>
              <a:rPr sz="1200" b="1" spc="-5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Caso: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Educación</a:t>
            </a:r>
            <a:r>
              <a:rPr sz="1200" b="1" spc="-3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Inicial </a:t>
            </a:r>
            <a:r>
              <a:rPr sz="1200" b="1" spc="-50" dirty="0">
                <a:latin typeface="Times New Roman"/>
                <a:cs typeface="Times New Roman"/>
              </a:rPr>
              <a:t>y </a:t>
            </a:r>
            <a:r>
              <a:rPr sz="1200" b="1" dirty="0">
                <a:latin typeface="Times New Roman"/>
                <a:cs typeface="Times New Roman"/>
              </a:rPr>
              <a:t>1er</a:t>
            </a:r>
            <a:r>
              <a:rPr sz="1200" b="1" spc="-3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Grado</a:t>
            </a:r>
            <a:r>
              <a:rPr sz="1200" b="1" spc="-1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Educación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Primaria.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2556764" y="8773904"/>
            <a:ext cx="2092325" cy="1943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410"/>
              </a:lnSpc>
            </a:pPr>
            <a:r>
              <a:rPr sz="1200" b="1" dirty="0">
                <a:latin typeface="Times New Roman"/>
                <a:cs typeface="Times New Roman"/>
              </a:rPr>
              <a:t>Dra.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Carmen</a:t>
            </a:r>
            <a:r>
              <a:rPr sz="1200" b="1" spc="-1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M.</a:t>
            </a:r>
            <a:r>
              <a:rPr sz="1200" b="1" spc="-3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Marín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Gómez.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20" name="object 20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104546" rIns="0" bIns="0" rtlCol="0">
            <a:spAutoFit/>
          </a:bodyPr>
          <a:lstStyle/>
          <a:p>
            <a:pPr marL="152400">
              <a:lnSpc>
                <a:spcPts val="1410"/>
              </a:lnSpc>
            </a:pPr>
            <a:fld id="{81D60167-4931-47E6-BA6A-407CBD079E47}" type="slidenum">
              <a:rPr spc="-25" dirty="0"/>
              <a:t>217</a:t>
            </a:fld>
            <a:endParaRPr spc="-25" dirty="0"/>
          </a:p>
        </p:txBody>
      </p:sp>
      <p:grpSp>
        <p:nvGrpSpPr>
          <p:cNvPr id="21" name="Grupo 20">
            <a:extLst>
              <a:ext uri="{FF2B5EF4-FFF2-40B4-BE49-F238E27FC236}">
                <a16:creationId xmlns:a16="http://schemas.microsoft.com/office/drawing/2014/main" id="{01591846-9B4A-3B81-54B4-9E309F8840BC}"/>
              </a:ext>
            </a:extLst>
          </p:cNvPr>
          <p:cNvGrpSpPr/>
          <p:nvPr/>
        </p:nvGrpSpPr>
        <p:grpSpPr>
          <a:xfrm>
            <a:off x="117348" y="98932"/>
            <a:ext cx="6665976" cy="1452626"/>
            <a:chOff x="470065" y="1951410"/>
            <a:chExt cx="6665976" cy="1452626"/>
          </a:xfrm>
        </p:grpSpPr>
        <p:grpSp>
          <p:nvGrpSpPr>
            <p:cNvPr id="22" name="object 12">
              <a:extLst>
                <a:ext uri="{FF2B5EF4-FFF2-40B4-BE49-F238E27FC236}">
                  <a16:creationId xmlns:a16="http://schemas.microsoft.com/office/drawing/2014/main" id="{88AE0F00-C9C8-EA2F-67AF-1D36F1EAA731}"/>
                </a:ext>
              </a:extLst>
            </p:cNvPr>
            <p:cNvGrpSpPr/>
            <p:nvPr/>
          </p:nvGrpSpPr>
          <p:grpSpPr>
            <a:xfrm>
              <a:off x="470065" y="1951664"/>
              <a:ext cx="6665976" cy="1452372"/>
              <a:chOff x="96011" y="115823"/>
              <a:chExt cx="6665976" cy="1452372"/>
            </a:xfrm>
          </p:grpSpPr>
          <p:pic>
            <p:nvPicPr>
              <p:cNvPr id="26" name="object 13">
                <a:extLst>
                  <a:ext uri="{FF2B5EF4-FFF2-40B4-BE49-F238E27FC236}">
                    <a16:creationId xmlns:a16="http://schemas.microsoft.com/office/drawing/2014/main" id="{FB9E54FE-E2FF-2207-0D29-C9FAF15CA803}"/>
                  </a:ext>
                </a:extLst>
              </p:cNvPr>
              <p:cNvPicPr/>
              <p:nvPr/>
            </p:nvPicPr>
            <p:blipFill>
              <a:blip r:embed="rId3" cstate="print"/>
              <a:stretch>
                <a:fillRect/>
              </a:stretch>
            </p:blipFill>
            <p:spPr>
              <a:xfrm>
                <a:off x="96011" y="115823"/>
                <a:ext cx="6665976" cy="1452372"/>
              </a:xfrm>
              <a:prstGeom prst="rect">
                <a:avLst/>
              </a:prstGeom>
            </p:spPr>
          </p:pic>
          <p:pic>
            <p:nvPicPr>
              <p:cNvPr id="27" name="object 14">
                <a:extLst>
                  <a:ext uri="{FF2B5EF4-FFF2-40B4-BE49-F238E27FC236}">
                    <a16:creationId xmlns:a16="http://schemas.microsoft.com/office/drawing/2014/main" id="{2B728D6D-42FC-B458-E17E-BA988434C1F6}"/>
                  </a:ext>
                </a:extLst>
              </p:cNvPr>
              <p:cNvPicPr/>
              <p:nvPr/>
            </p:nvPicPr>
            <p:blipFill>
              <a:blip r:embed="rId4" cstate="print"/>
              <a:stretch>
                <a:fillRect/>
              </a:stretch>
            </p:blipFill>
            <p:spPr>
              <a:xfrm>
                <a:off x="142849" y="142875"/>
                <a:ext cx="6572275" cy="1358646"/>
              </a:xfrm>
              <a:prstGeom prst="rect">
                <a:avLst/>
              </a:prstGeom>
            </p:spPr>
          </p:pic>
          <p:sp>
            <p:nvSpPr>
              <p:cNvPr id="28" name="object 15">
                <a:extLst>
                  <a:ext uri="{FF2B5EF4-FFF2-40B4-BE49-F238E27FC236}">
                    <a16:creationId xmlns:a16="http://schemas.microsoft.com/office/drawing/2014/main" id="{03B9ABC8-039D-A1C0-FB27-EA11178047BD}"/>
                  </a:ext>
                </a:extLst>
              </p:cNvPr>
              <p:cNvSpPr/>
              <p:nvPr/>
            </p:nvSpPr>
            <p:spPr>
              <a:xfrm>
                <a:off x="142849" y="142875"/>
                <a:ext cx="6572884" cy="1358900"/>
              </a:xfrm>
              <a:custGeom>
                <a:avLst/>
                <a:gdLst/>
                <a:ahLst/>
                <a:cxnLst/>
                <a:rect l="l" t="t" r="r" b="b"/>
                <a:pathLst>
                  <a:path w="6572884" h="1358900">
                    <a:moveTo>
                      <a:pt x="0" y="226441"/>
                    </a:moveTo>
                    <a:lnTo>
                      <a:pt x="4600" y="180795"/>
                    </a:lnTo>
                    <a:lnTo>
                      <a:pt x="17795" y="138285"/>
                    </a:lnTo>
                    <a:lnTo>
                      <a:pt x="38673" y="99820"/>
                    </a:lnTo>
                    <a:lnTo>
                      <a:pt x="66324" y="66309"/>
                    </a:lnTo>
                    <a:lnTo>
                      <a:pt x="99837" y="38663"/>
                    </a:lnTo>
                    <a:lnTo>
                      <a:pt x="138301" y="17789"/>
                    </a:lnTo>
                    <a:lnTo>
                      <a:pt x="180806" y="4599"/>
                    </a:lnTo>
                    <a:lnTo>
                      <a:pt x="226440" y="0"/>
                    </a:lnTo>
                    <a:lnTo>
                      <a:pt x="6345834" y="0"/>
                    </a:lnTo>
                    <a:lnTo>
                      <a:pt x="6391480" y="4599"/>
                    </a:lnTo>
                    <a:lnTo>
                      <a:pt x="6433990" y="17789"/>
                    </a:lnTo>
                    <a:lnTo>
                      <a:pt x="6472455" y="38663"/>
                    </a:lnTo>
                    <a:lnTo>
                      <a:pt x="6505965" y="66309"/>
                    </a:lnTo>
                    <a:lnTo>
                      <a:pt x="6533612" y="99820"/>
                    </a:lnTo>
                    <a:lnTo>
                      <a:pt x="6554485" y="138285"/>
                    </a:lnTo>
                    <a:lnTo>
                      <a:pt x="6567676" y="180795"/>
                    </a:lnTo>
                    <a:lnTo>
                      <a:pt x="6572275" y="226441"/>
                    </a:lnTo>
                    <a:lnTo>
                      <a:pt x="6572275" y="1132204"/>
                    </a:lnTo>
                    <a:lnTo>
                      <a:pt x="6567676" y="1177850"/>
                    </a:lnTo>
                    <a:lnTo>
                      <a:pt x="6554485" y="1220360"/>
                    </a:lnTo>
                    <a:lnTo>
                      <a:pt x="6533612" y="1258825"/>
                    </a:lnTo>
                    <a:lnTo>
                      <a:pt x="6505965" y="1292336"/>
                    </a:lnTo>
                    <a:lnTo>
                      <a:pt x="6472455" y="1319982"/>
                    </a:lnTo>
                    <a:lnTo>
                      <a:pt x="6433990" y="1340856"/>
                    </a:lnTo>
                    <a:lnTo>
                      <a:pt x="6391480" y="1354046"/>
                    </a:lnTo>
                    <a:lnTo>
                      <a:pt x="6345834" y="1358646"/>
                    </a:lnTo>
                    <a:lnTo>
                      <a:pt x="226440" y="1358646"/>
                    </a:lnTo>
                    <a:lnTo>
                      <a:pt x="180806" y="1354046"/>
                    </a:lnTo>
                    <a:lnTo>
                      <a:pt x="138301" y="1340856"/>
                    </a:lnTo>
                    <a:lnTo>
                      <a:pt x="99837" y="1319982"/>
                    </a:lnTo>
                    <a:lnTo>
                      <a:pt x="66324" y="1292336"/>
                    </a:lnTo>
                    <a:lnTo>
                      <a:pt x="38673" y="1258825"/>
                    </a:lnTo>
                    <a:lnTo>
                      <a:pt x="17795" y="1220360"/>
                    </a:lnTo>
                    <a:lnTo>
                      <a:pt x="4600" y="1177850"/>
                    </a:lnTo>
                    <a:lnTo>
                      <a:pt x="0" y="1132204"/>
                    </a:lnTo>
                    <a:lnTo>
                      <a:pt x="0" y="226441"/>
                    </a:lnTo>
                    <a:close/>
                  </a:path>
                </a:pathLst>
              </a:custGeom>
              <a:ln w="9525">
                <a:solidFill>
                  <a:srgbClr val="55CE74"/>
                </a:solidFill>
              </a:ln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pic>
            <p:nvPicPr>
              <p:cNvPr id="29" name="object 16">
                <a:extLst>
                  <a:ext uri="{FF2B5EF4-FFF2-40B4-BE49-F238E27FC236}">
                    <a16:creationId xmlns:a16="http://schemas.microsoft.com/office/drawing/2014/main" id="{0E74F53F-FDED-61BF-B5EB-A1A27850FF5E}"/>
                  </a:ext>
                </a:extLst>
              </p:cNvPr>
              <p:cNvPicPr/>
              <p:nvPr/>
            </p:nvPicPr>
            <p:blipFill>
              <a:blip r:embed="rId5" cstate="print"/>
              <a:stretch>
                <a:fillRect/>
              </a:stretch>
            </p:blipFill>
            <p:spPr>
              <a:xfrm>
                <a:off x="2500248" y="305930"/>
                <a:ext cx="1714500" cy="733945"/>
              </a:xfrm>
              <a:prstGeom prst="rect">
                <a:avLst/>
              </a:prstGeom>
            </p:spPr>
          </p:pic>
        </p:grpSp>
        <p:sp>
          <p:nvSpPr>
            <p:cNvPr id="23" name="object 16">
              <a:extLst>
                <a:ext uri="{FF2B5EF4-FFF2-40B4-BE49-F238E27FC236}">
                  <a16:creationId xmlns:a16="http://schemas.microsoft.com/office/drawing/2014/main" id="{2562F539-DA42-1C7A-3B3B-2ABBFB1C93CD}"/>
                </a:ext>
              </a:extLst>
            </p:cNvPr>
            <p:cNvSpPr txBox="1"/>
            <p:nvPr/>
          </p:nvSpPr>
          <p:spPr>
            <a:xfrm>
              <a:off x="2775727" y="2875716"/>
              <a:ext cx="3332858" cy="391795"/>
            </a:xfrm>
            <a:prstGeom prst="rect">
              <a:avLst/>
            </a:prstGeom>
            <a:noFill/>
          </p:spPr>
          <p:txBody>
            <a:bodyPr vert="horz" wrap="square" lIns="0" tIns="12700" rIns="0" bIns="0" rtlCol="0">
              <a:spAutoFit/>
            </a:bodyPr>
            <a:lstStyle/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Volumen 4,  Número 1  Enero a Julio 2021</a:t>
              </a:r>
            </a:p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Revista Semestral. Venezuela</a:t>
              </a:r>
              <a:endParaRPr sz="1200" dirty="0">
                <a:latin typeface="Arial"/>
                <a:cs typeface="Arial"/>
              </a:endParaRPr>
            </a:p>
          </p:txBody>
        </p:sp>
        <p:pic>
          <p:nvPicPr>
            <p:cNvPr id="24" name="object 25">
              <a:extLst>
                <a:ext uri="{FF2B5EF4-FFF2-40B4-BE49-F238E27FC236}">
                  <a16:creationId xmlns:a16="http://schemas.microsoft.com/office/drawing/2014/main" id="{C9C6CE8F-933F-D89D-47B6-A4FB820C083D}"/>
                </a:ext>
              </a:extLst>
            </p:cNvPr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470065" y="2027896"/>
              <a:ext cx="2305662" cy="1053903"/>
            </a:xfrm>
            <a:prstGeom prst="rect">
              <a:avLst/>
            </a:prstGeom>
          </p:spPr>
        </p:pic>
        <p:pic>
          <p:nvPicPr>
            <p:cNvPr id="25" name="object 31">
              <a:extLst>
                <a:ext uri="{FF2B5EF4-FFF2-40B4-BE49-F238E27FC236}">
                  <a16:creationId xmlns:a16="http://schemas.microsoft.com/office/drawing/2014/main" id="{8BF2A3DF-A480-E035-167A-4CF8069BBAE7}"/>
                </a:ext>
              </a:extLst>
            </p:cNvPr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4932681" y="1951410"/>
              <a:ext cx="1805304" cy="893889"/>
            </a:xfrm>
            <a:prstGeom prst="rect">
              <a:avLst/>
            </a:prstGeom>
          </p:spPr>
        </p:pic>
      </p:grpSp>
    </p:spTree>
  </p:cSld>
  <p:clrMapOvr>
    <a:masterClrMapping/>
  </p:clrMapOvr>
</p:sld>
</file>

<file path=ppt/slides/slide2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94485" y="115823"/>
            <a:ext cx="6669405" cy="8926195"/>
            <a:chOff x="94485" y="115823"/>
            <a:chExt cx="6669405" cy="8926195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204216" y="8651747"/>
              <a:ext cx="6518148" cy="158496"/>
            </a:xfrm>
            <a:prstGeom prst="rect">
              <a:avLst/>
            </a:prstGeom>
          </p:spPr>
        </p:pic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96012" y="115823"/>
              <a:ext cx="6665976" cy="1452372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42849" y="142875"/>
              <a:ext cx="6572275" cy="1358646"/>
            </a:xfrm>
            <a:prstGeom prst="rect">
              <a:avLst/>
            </a:prstGeom>
          </p:spPr>
        </p:pic>
        <p:sp>
          <p:nvSpPr>
            <p:cNvPr id="6" name="object 6"/>
            <p:cNvSpPr/>
            <p:nvPr/>
          </p:nvSpPr>
          <p:spPr>
            <a:xfrm>
              <a:off x="142849" y="142875"/>
              <a:ext cx="6572884" cy="1358900"/>
            </a:xfrm>
            <a:custGeom>
              <a:avLst/>
              <a:gdLst/>
              <a:ahLst/>
              <a:cxnLst/>
              <a:rect l="l" t="t" r="r" b="b"/>
              <a:pathLst>
                <a:path w="6572884" h="1358900">
                  <a:moveTo>
                    <a:pt x="0" y="226441"/>
                  </a:moveTo>
                  <a:lnTo>
                    <a:pt x="4600" y="180795"/>
                  </a:lnTo>
                  <a:lnTo>
                    <a:pt x="17795" y="138285"/>
                  </a:lnTo>
                  <a:lnTo>
                    <a:pt x="38673" y="99820"/>
                  </a:lnTo>
                  <a:lnTo>
                    <a:pt x="66324" y="66309"/>
                  </a:lnTo>
                  <a:lnTo>
                    <a:pt x="99837" y="38663"/>
                  </a:lnTo>
                  <a:lnTo>
                    <a:pt x="138301" y="17789"/>
                  </a:lnTo>
                  <a:lnTo>
                    <a:pt x="180806" y="4599"/>
                  </a:lnTo>
                  <a:lnTo>
                    <a:pt x="226440" y="0"/>
                  </a:lnTo>
                  <a:lnTo>
                    <a:pt x="6345834" y="0"/>
                  </a:lnTo>
                  <a:lnTo>
                    <a:pt x="6391480" y="4599"/>
                  </a:lnTo>
                  <a:lnTo>
                    <a:pt x="6433990" y="17789"/>
                  </a:lnTo>
                  <a:lnTo>
                    <a:pt x="6472455" y="38663"/>
                  </a:lnTo>
                  <a:lnTo>
                    <a:pt x="6505965" y="66309"/>
                  </a:lnTo>
                  <a:lnTo>
                    <a:pt x="6533612" y="99820"/>
                  </a:lnTo>
                  <a:lnTo>
                    <a:pt x="6554485" y="138285"/>
                  </a:lnTo>
                  <a:lnTo>
                    <a:pt x="6567676" y="180795"/>
                  </a:lnTo>
                  <a:lnTo>
                    <a:pt x="6572275" y="226441"/>
                  </a:lnTo>
                  <a:lnTo>
                    <a:pt x="6572275" y="1132204"/>
                  </a:lnTo>
                  <a:lnTo>
                    <a:pt x="6567676" y="1177850"/>
                  </a:lnTo>
                  <a:lnTo>
                    <a:pt x="6554485" y="1220360"/>
                  </a:lnTo>
                  <a:lnTo>
                    <a:pt x="6533612" y="1258825"/>
                  </a:lnTo>
                  <a:lnTo>
                    <a:pt x="6505965" y="1292336"/>
                  </a:lnTo>
                  <a:lnTo>
                    <a:pt x="6472455" y="1319982"/>
                  </a:lnTo>
                  <a:lnTo>
                    <a:pt x="6433990" y="1340856"/>
                  </a:lnTo>
                  <a:lnTo>
                    <a:pt x="6391480" y="1354046"/>
                  </a:lnTo>
                  <a:lnTo>
                    <a:pt x="6345834" y="1358646"/>
                  </a:lnTo>
                  <a:lnTo>
                    <a:pt x="226440" y="1358646"/>
                  </a:lnTo>
                  <a:lnTo>
                    <a:pt x="180806" y="1354046"/>
                  </a:lnTo>
                  <a:lnTo>
                    <a:pt x="138301" y="1340856"/>
                  </a:lnTo>
                  <a:lnTo>
                    <a:pt x="99837" y="1319982"/>
                  </a:lnTo>
                  <a:lnTo>
                    <a:pt x="66324" y="1292336"/>
                  </a:lnTo>
                  <a:lnTo>
                    <a:pt x="38673" y="1258825"/>
                  </a:lnTo>
                  <a:lnTo>
                    <a:pt x="17795" y="1220360"/>
                  </a:lnTo>
                  <a:lnTo>
                    <a:pt x="4600" y="1177850"/>
                  </a:lnTo>
                  <a:lnTo>
                    <a:pt x="0" y="1132204"/>
                  </a:lnTo>
                  <a:lnTo>
                    <a:pt x="0" y="226441"/>
                  </a:lnTo>
                  <a:close/>
                </a:path>
              </a:pathLst>
            </a:custGeom>
            <a:ln w="9525">
              <a:solidFill>
                <a:srgbClr val="55CE7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" name="object 7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2500248" y="305930"/>
              <a:ext cx="1714500" cy="733945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2738628" y="1024127"/>
              <a:ext cx="1897379" cy="371855"/>
            </a:xfrm>
            <a:prstGeom prst="rect">
              <a:avLst/>
            </a:prstGeom>
          </p:spPr>
        </p:pic>
        <p:pic>
          <p:nvPicPr>
            <p:cNvPr id="9" name="object 9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4401312" y="1024127"/>
              <a:ext cx="1577339" cy="371855"/>
            </a:xfrm>
            <a:prstGeom prst="rect">
              <a:avLst/>
            </a:prstGeom>
          </p:spPr>
        </p:pic>
        <p:pic>
          <p:nvPicPr>
            <p:cNvPr id="10" name="object 10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3169920" y="1207007"/>
              <a:ext cx="1546859" cy="371855"/>
            </a:xfrm>
            <a:prstGeom prst="rect">
              <a:avLst/>
            </a:prstGeom>
          </p:spPr>
        </p:pic>
        <p:pic>
          <p:nvPicPr>
            <p:cNvPr id="11" name="object 11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4482083" y="1207007"/>
              <a:ext cx="284988" cy="371855"/>
            </a:xfrm>
            <a:prstGeom prst="rect">
              <a:avLst/>
            </a:prstGeom>
          </p:spPr>
        </p:pic>
        <p:pic>
          <p:nvPicPr>
            <p:cNvPr id="12" name="object 12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4571999" y="1207007"/>
              <a:ext cx="1013460" cy="371855"/>
            </a:xfrm>
            <a:prstGeom prst="rect">
              <a:avLst/>
            </a:prstGeom>
          </p:spPr>
        </p:pic>
        <p:pic>
          <p:nvPicPr>
            <p:cNvPr id="13" name="object 13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324612" y="234695"/>
              <a:ext cx="1719072" cy="1341120"/>
            </a:xfrm>
            <a:prstGeom prst="rect">
              <a:avLst/>
            </a:prstGeom>
          </p:spPr>
        </p:pic>
        <p:pic>
          <p:nvPicPr>
            <p:cNvPr id="14" name="object 14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5606795" y="8193022"/>
              <a:ext cx="1092707" cy="848868"/>
            </a:xfrm>
            <a:prstGeom prst="rect">
              <a:avLst/>
            </a:prstGeom>
          </p:spPr>
        </p:pic>
        <p:pic>
          <p:nvPicPr>
            <p:cNvPr id="15" name="object 15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109728" y="8193022"/>
              <a:ext cx="1092708" cy="848868"/>
            </a:xfrm>
            <a:prstGeom prst="rect">
              <a:avLst/>
            </a:prstGeom>
          </p:spPr>
        </p:pic>
      </p:grpSp>
      <p:sp>
        <p:nvSpPr>
          <p:cNvPr id="16" name="object 16"/>
          <p:cNvSpPr txBox="1"/>
          <p:nvPr/>
        </p:nvSpPr>
        <p:spPr>
          <a:xfrm>
            <a:off x="221691" y="1068451"/>
            <a:ext cx="6346190" cy="675259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063875" marR="701040" indent="-431800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Arial"/>
                <a:cs typeface="Arial"/>
              </a:rPr>
              <a:t>6ta.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Edición</a:t>
            </a:r>
            <a:r>
              <a:rPr sz="1200" b="1" spc="-10" dirty="0">
                <a:latin typeface="Arial"/>
                <a:cs typeface="Arial"/>
              </a:rPr>
              <a:t> Volumen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I</a:t>
            </a:r>
            <a:r>
              <a:rPr sz="1200" b="1" spc="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Enero</a:t>
            </a:r>
            <a:r>
              <a:rPr sz="1200" b="1" spc="-3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a</a:t>
            </a:r>
            <a:r>
              <a:rPr sz="1200" b="1" spc="-2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Julio</a:t>
            </a:r>
            <a:r>
              <a:rPr sz="1200" b="1" spc="-5" dirty="0">
                <a:latin typeface="Arial"/>
                <a:cs typeface="Arial"/>
              </a:rPr>
              <a:t> </a:t>
            </a:r>
            <a:r>
              <a:rPr sz="1200" b="1" spc="-20" dirty="0">
                <a:latin typeface="Arial"/>
                <a:cs typeface="Arial"/>
              </a:rPr>
              <a:t>2021 </a:t>
            </a:r>
            <a:r>
              <a:rPr sz="1200" b="1" dirty="0">
                <a:latin typeface="Arial"/>
                <a:cs typeface="Arial"/>
              </a:rPr>
              <a:t>Revista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Semestral-</a:t>
            </a:r>
            <a:r>
              <a:rPr sz="1200" b="1" spc="-40" dirty="0">
                <a:latin typeface="Arial"/>
                <a:cs typeface="Arial"/>
              </a:rPr>
              <a:t> </a:t>
            </a:r>
            <a:r>
              <a:rPr sz="1200" b="1" spc="-10" dirty="0">
                <a:latin typeface="Arial"/>
                <a:cs typeface="Arial"/>
              </a:rPr>
              <a:t>Venezuela</a:t>
            </a:r>
            <a:endParaRPr sz="1200">
              <a:latin typeface="Arial"/>
              <a:cs typeface="Arial"/>
            </a:endParaRPr>
          </a:p>
          <a:p>
            <a:pPr marL="375285" marR="6350" indent="-363220" algn="just">
              <a:lnSpc>
                <a:spcPct val="100000"/>
              </a:lnSpc>
              <a:spcBef>
                <a:spcPts val="1120"/>
              </a:spcBef>
            </a:pP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docentes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debemos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aprovechar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máximo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esa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curiosidad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niños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descubrir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medida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 </a:t>
            </a:r>
            <a:r>
              <a:rPr sz="1200" dirty="0">
                <a:latin typeface="Times New Roman"/>
                <a:cs typeface="Times New Roman"/>
              </a:rPr>
              <a:t>algunos</a:t>
            </a:r>
            <a:r>
              <a:rPr sz="1200" spc="3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objetos</a:t>
            </a:r>
            <a:r>
              <a:rPr sz="1200" spc="3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</a:t>
            </a:r>
            <a:r>
              <a:rPr sz="1200" spc="3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distancias,</a:t>
            </a:r>
            <a:r>
              <a:rPr sz="1200" spc="3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3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promover</a:t>
            </a:r>
            <a:r>
              <a:rPr sz="1200" spc="3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3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búsqueda</a:t>
            </a:r>
            <a:r>
              <a:rPr sz="1200" spc="3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3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conocimiento</a:t>
            </a:r>
            <a:r>
              <a:rPr sz="1200" spc="3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3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través</a:t>
            </a:r>
            <a:r>
              <a:rPr sz="1200" spc="3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1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 </a:t>
            </a:r>
            <a:r>
              <a:rPr sz="1200" spc="-10" dirty="0">
                <a:latin typeface="Times New Roman"/>
                <a:cs typeface="Times New Roman"/>
              </a:rPr>
              <a:t>indagación.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60"/>
              </a:spcBef>
            </a:pPr>
            <a:endParaRPr sz="12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</a:pPr>
            <a:r>
              <a:rPr sz="1200" b="1" spc="-10" dirty="0">
                <a:latin typeface="Times New Roman"/>
                <a:cs typeface="Times New Roman"/>
              </a:rPr>
              <a:t>MÉTODO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60"/>
              </a:spcBef>
            </a:pPr>
            <a:endParaRPr sz="1200">
              <a:latin typeface="Times New Roman"/>
              <a:cs typeface="Times New Roman"/>
            </a:endParaRPr>
          </a:p>
          <a:p>
            <a:pPr marL="375285" marR="5080" indent="-36322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Este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articulo</a:t>
            </a:r>
            <a:r>
              <a:rPr sz="1200" spc="16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investigativo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tipo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descriptivo</a:t>
            </a:r>
            <a:r>
              <a:rPr sz="1200" spc="16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basa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exploración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Documental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Autónoma </a:t>
            </a:r>
            <a:r>
              <a:rPr sz="1200" dirty="0">
                <a:latin typeface="Times New Roman"/>
                <a:cs typeface="Times New Roman"/>
              </a:rPr>
              <a:t>Martínez,</a:t>
            </a:r>
            <a:r>
              <a:rPr sz="1200" spc="18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(2019),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cual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vino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ser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proceso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sistemático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búsqueda,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selección,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lectura, </a:t>
            </a:r>
            <a:r>
              <a:rPr sz="1200" dirty="0">
                <a:latin typeface="Times New Roman"/>
                <a:cs typeface="Times New Roman"/>
              </a:rPr>
              <a:t>registro,</a:t>
            </a:r>
            <a:r>
              <a:rPr sz="1200" spc="3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organización,</a:t>
            </a:r>
            <a:r>
              <a:rPr sz="1200" spc="3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descripción,</a:t>
            </a:r>
            <a:r>
              <a:rPr sz="1200" spc="3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análisis</a:t>
            </a:r>
            <a:r>
              <a:rPr sz="1200" spc="3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3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interpretación</a:t>
            </a:r>
            <a:r>
              <a:rPr sz="1200" spc="3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datos</a:t>
            </a:r>
            <a:r>
              <a:rPr sz="1200" spc="3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extraídos</a:t>
            </a:r>
            <a:r>
              <a:rPr sz="1200" spc="3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6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fuentes </a:t>
            </a:r>
            <a:r>
              <a:rPr sz="1200" dirty="0">
                <a:latin typeface="Times New Roman"/>
                <a:cs typeface="Times New Roman"/>
              </a:rPr>
              <a:t>documentales,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obtener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nuevos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conocimientos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partir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resolución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problemas,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que </a:t>
            </a:r>
            <a:r>
              <a:rPr sz="1200" dirty="0">
                <a:latin typeface="Times New Roman"/>
                <a:cs typeface="Times New Roman"/>
              </a:rPr>
              <a:t>utilizó como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estrategia para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logro del fin</a:t>
            </a:r>
            <a:r>
              <a:rPr sz="1200" spc="3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propuestos,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infinidad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alternativas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ofrece </a:t>
            </a:r>
            <a:r>
              <a:rPr sz="1200" spc="-2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documentación.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Así,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análisis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información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obtenida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instrumentos</a:t>
            </a:r>
            <a:r>
              <a:rPr sz="1200" spc="30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aplicados </a:t>
            </a:r>
            <a:r>
              <a:rPr sz="1200" dirty="0">
                <a:latin typeface="Times New Roman"/>
                <a:cs typeface="Times New Roman"/>
              </a:rPr>
              <a:t>(resúmenes,</a:t>
            </a:r>
            <a:r>
              <a:rPr sz="1200" spc="3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ficheros,</a:t>
            </a:r>
            <a:r>
              <a:rPr sz="1200" spc="3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decodificación</a:t>
            </a:r>
            <a:r>
              <a:rPr sz="1200" spc="3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posturas</a:t>
            </a:r>
            <a:r>
              <a:rPr sz="1200" spc="3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docentes</a:t>
            </a:r>
            <a:r>
              <a:rPr sz="1200" spc="3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Universitario,</a:t>
            </a:r>
            <a:r>
              <a:rPr sz="1200" spc="3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otros),</a:t>
            </a:r>
            <a:r>
              <a:rPr sz="1200" spc="3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</a:t>
            </a:r>
            <a:r>
              <a:rPr sz="1200" spc="37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que </a:t>
            </a:r>
            <a:r>
              <a:rPr sz="1200" dirty="0">
                <a:latin typeface="Times New Roman"/>
                <a:cs typeface="Times New Roman"/>
              </a:rPr>
              <a:t>permite</a:t>
            </a:r>
            <a:r>
              <a:rPr sz="1200" spc="48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presentarla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manera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coherente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reflexiones,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puntos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vista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explicaciones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disertación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propuesta,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surgiendo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nuevo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documento,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aporta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conocimiento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significativo </a:t>
            </a:r>
            <a:r>
              <a:rPr sz="1200" dirty="0">
                <a:latin typeface="Times New Roman"/>
                <a:cs typeface="Times New Roman"/>
              </a:rPr>
              <a:t>sobre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tema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matemáticas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educación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infantil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caso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educación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Inicial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1er </a:t>
            </a:r>
            <a:r>
              <a:rPr sz="1200" dirty="0">
                <a:latin typeface="Times New Roman"/>
                <a:cs typeface="Times New Roman"/>
              </a:rPr>
              <a:t>grado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Educación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Primaria.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Enfocada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crear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experiencias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aprendizaje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transformadoras”.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enmarca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8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estudio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crítico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sobre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tema,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sumado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aportes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los </a:t>
            </a:r>
            <a:r>
              <a:rPr sz="1200" dirty="0">
                <a:latin typeface="Times New Roman"/>
                <a:cs typeface="Times New Roman"/>
              </a:rPr>
              <a:t>investigadores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área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específica.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Este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tipo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disertación</a:t>
            </a:r>
            <a:r>
              <a:rPr sz="1200" spc="4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tiene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esencia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conjunto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conocimientos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acumulados,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desde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primeros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tiempos,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presentados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través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más </a:t>
            </a:r>
            <a:r>
              <a:rPr sz="1200" dirty="0">
                <a:latin typeface="Times New Roman"/>
                <a:cs typeface="Times New Roman"/>
              </a:rPr>
              <a:t>diversas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fuentes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-4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utilización.</a:t>
            </a:r>
            <a:endParaRPr sz="1200">
              <a:latin typeface="Times New Roman"/>
              <a:cs typeface="Times New Roman"/>
            </a:endParaRPr>
          </a:p>
          <a:p>
            <a:pPr marL="375285" marR="6350" indent="-363220" algn="just">
              <a:lnSpc>
                <a:spcPct val="100000"/>
              </a:lnSpc>
              <a:spcBef>
                <a:spcPts val="5"/>
              </a:spcBef>
            </a:pP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3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estrategia</a:t>
            </a:r>
            <a:r>
              <a:rPr sz="1200" spc="3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trabajo</a:t>
            </a:r>
            <a:r>
              <a:rPr sz="1200" spc="3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3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aplicó</a:t>
            </a:r>
            <a:r>
              <a:rPr sz="1200" spc="3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reglas</a:t>
            </a:r>
            <a:r>
              <a:rPr sz="1200" spc="3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3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procedimientos</a:t>
            </a:r>
            <a:r>
              <a:rPr sz="1200" spc="3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intelectuales</a:t>
            </a:r>
            <a:r>
              <a:rPr sz="1200" spc="3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propios</a:t>
            </a:r>
            <a:r>
              <a:rPr sz="1200" spc="3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35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método </a:t>
            </a:r>
            <a:r>
              <a:rPr sz="1200" dirty="0">
                <a:latin typeface="Times New Roman"/>
                <a:cs typeface="Times New Roman"/>
              </a:rPr>
              <a:t>científico.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importante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mencionar,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utilizó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pensar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reflexivo,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pensamiento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lógico, </a:t>
            </a:r>
            <a:r>
              <a:rPr sz="1200" dirty="0">
                <a:latin typeface="Times New Roman"/>
                <a:cs typeface="Times New Roman"/>
              </a:rPr>
              <a:t>análisis,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síntesis,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le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permitió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desarrollar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capacidad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creadora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cuestionamiento </a:t>
            </a:r>
            <a:r>
              <a:rPr sz="1200" dirty="0">
                <a:latin typeface="Times New Roman"/>
                <a:cs typeface="Times New Roman"/>
              </a:rPr>
              <a:t>propia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Ser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hace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investigación.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Además,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participó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tres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etapas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básicas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investigación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científica: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1.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Planificación: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Plan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trabajo;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2.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Ejecución: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Localización, </a:t>
            </a:r>
            <a:r>
              <a:rPr sz="1200" dirty="0">
                <a:latin typeface="Times New Roman"/>
                <a:cs typeface="Times New Roman"/>
              </a:rPr>
              <a:t>selección</a:t>
            </a:r>
            <a:r>
              <a:rPr sz="1200" spc="10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4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registro</a:t>
            </a:r>
            <a:r>
              <a:rPr sz="1200" spc="4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4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4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información,</a:t>
            </a:r>
            <a:r>
              <a:rPr sz="1200" spc="10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4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análisis</a:t>
            </a:r>
            <a:r>
              <a:rPr sz="1200" spc="4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48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interpretación</a:t>
            </a:r>
            <a:r>
              <a:rPr sz="1200" spc="4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4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contenido</a:t>
            </a:r>
            <a:r>
              <a:rPr sz="1200" spc="11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45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comprobación</a:t>
            </a:r>
            <a:r>
              <a:rPr sz="1200" spc="3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mediante</a:t>
            </a:r>
            <a:r>
              <a:rPr sz="1200" spc="3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3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razonamiento</a:t>
            </a:r>
            <a:r>
              <a:rPr sz="1200" spc="3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deductivo;</a:t>
            </a:r>
            <a:r>
              <a:rPr sz="1200" spc="3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3.</a:t>
            </a:r>
            <a:r>
              <a:rPr sz="1200" spc="3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3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Comunicación:</a:t>
            </a:r>
            <a:r>
              <a:rPr sz="1200" spc="3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Elaboración</a:t>
            </a:r>
            <a:r>
              <a:rPr sz="1200" spc="37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documento,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presente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escrito.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Cabe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mencionar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que,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datos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recogidos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fuentes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 </a:t>
            </a:r>
            <a:r>
              <a:rPr sz="1200" dirty="0">
                <a:latin typeface="Times New Roman"/>
                <a:cs typeface="Times New Roman"/>
              </a:rPr>
              <a:t>información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seleccionadas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fueron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antecedente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necesario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llegar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conocimiento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exacto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tema y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deducir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consecuencias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legítimas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hechos,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dichas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fuentes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están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reseñadas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referencias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bibliográficas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sus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aportes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cada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cita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realizada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intercambio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dialógico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autores.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Dando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resultado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conocimiento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obtenido,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después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someter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datos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proceso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descrito, el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cual a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vez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puede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servir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dato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otro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proceso.</a:t>
            </a:r>
            <a:endParaRPr sz="1200">
              <a:latin typeface="Times New Roman"/>
              <a:cs typeface="Times New Roman"/>
            </a:endParaRPr>
          </a:p>
        </p:txBody>
      </p:sp>
      <p:pic>
        <p:nvPicPr>
          <p:cNvPr id="17" name="object 17"/>
          <p:cNvPicPr/>
          <p:nvPr/>
        </p:nvPicPr>
        <p:blipFill>
          <a:blip r:embed="rId13" cstate="print"/>
          <a:stretch>
            <a:fillRect/>
          </a:stretch>
        </p:blipFill>
        <p:spPr>
          <a:xfrm>
            <a:off x="4581144" y="149034"/>
            <a:ext cx="1805304" cy="893889"/>
          </a:xfrm>
          <a:prstGeom prst="rect">
            <a:avLst/>
          </a:prstGeom>
        </p:spPr>
      </p:pic>
      <p:sp>
        <p:nvSpPr>
          <p:cNvPr id="18" name="object 18"/>
          <p:cNvSpPr txBox="1"/>
          <p:nvPr/>
        </p:nvSpPr>
        <p:spPr>
          <a:xfrm>
            <a:off x="1301622" y="8256658"/>
            <a:ext cx="4324350" cy="37719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 marL="1055370" marR="5080" indent="-1042669">
              <a:lnSpc>
                <a:spcPts val="1440"/>
              </a:lnSpc>
              <a:spcBef>
                <a:spcPts val="15"/>
              </a:spcBef>
            </a:pPr>
            <a:r>
              <a:rPr sz="1200" b="1" dirty="0">
                <a:latin typeface="Times New Roman"/>
                <a:cs typeface="Times New Roman"/>
              </a:rPr>
              <a:t>Las</a:t>
            </a:r>
            <a:r>
              <a:rPr sz="1200" b="1" spc="-4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Matemáticas</a:t>
            </a:r>
            <a:r>
              <a:rPr sz="1200" b="1" spc="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en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Educación</a:t>
            </a:r>
            <a:r>
              <a:rPr sz="1200" b="1" spc="-3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Infantil.</a:t>
            </a:r>
            <a:r>
              <a:rPr sz="1200" b="1" spc="-5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Caso: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Educación</a:t>
            </a:r>
            <a:r>
              <a:rPr sz="1200" b="1" spc="-3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Inicial </a:t>
            </a:r>
            <a:r>
              <a:rPr sz="1200" b="1" spc="-50" dirty="0">
                <a:latin typeface="Times New Roman"/>
                <a:cs typeface="Times New Roman"/>
              </a:rPr>
              <a:t>y </a:t>
            </a:r>
            <a:r>
              <a:rPr sz="1200" b="1" dirty="0">
                <a:latin typeface="Times New Roman"/>
                <a:cs typeface="Times New Roman"/>
              </a:rPr>
              <a:t>1er</a:t>
            </a:r>
            <a:r>
              <a:rPr sz="1200" b="1" spc="-3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Grado</a:t>
            </a:r>
            <a:r>
              <a:rPr sz="1200" b="1" spc="-1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Educación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Primaria.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2556764" y="8773904"/>
            <a:ext cx="2092325" cy="1943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410"/>
              </a:lnSpc>
            </a:pPr>
            <a:r>
              <a:rPr sz="1200" b="1" dirty="0">
                <a:latin typeface="Times New Roman"/>
                <a:cs typeface="Times New Roman"/>
              </a:rPr>
              <a:t>Dra.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Carmen</a:t>
            </a:r>
            <a:r>
              <a:rPr sz="1200" b="1" spc="-1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M.</a:t>
            </a:r>
            <a:r>
              <a:rPr sz="1200" b="1" spc="-3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Marín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Gómez.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20" name="object 20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104546" rIns="0" bIns="0" rtlCol="0">
            <a:spAutoFit/>
          </a:bodyPr>
          <a:lstStyle/>
          <a:p>
            <a:pPr marL="152400">
              <a:lnSpc>
                <a:spcPts val="1410"/>
              </a:lnSpc>
            </a:pPr>
            <a:fld id="{81D60167-4931-47E6-BA6A-407CBD079E47}" type="slidenum">
              <a:rPr spc="-25" dirty="0"/>
              <a:t>218</a:t>
            </a:fld>
            <a:endParaRPr spc="-25" dirty="0"/>
          </a:p>
        </p:txBody>
      </p:sp>
      <p:grpSp>
        <p:nvGrpSpPr>
          <p:cNvPr id="21" name="Grupo 20">
            <a:extLst>
              <a:ext uri="{FF2B5EF4-FFF2-40B4-BE49-F238E27FC236}">
                <a16:creationId xmlns:a16="http://schemas.microsoft.com/office/drawing/2014/main" id="{4573A7F0-DDE6-6B0E-D264-32B80B1BC132}"/>
              </a:ext>
            </a:extLst>
          </p:cNvPr>
          <p:cNvGrpSpPr/>
          <p:nvPr/>
        </p:nvGrpSpPr>
        <p:grpSpPr>
          <a:xfrm>
            <a:off x="117348" y="98932"/>
            <a:ext cx="6665976" cy="1452626"/>
            <a:chOff x="470065" y="1951410"/>
            <a:chExt cx="6665976" cy="1452626"/>
          </a:xfrm>
        </p:grpSpPr>
        <p:grpSp>
          <p:nvGrpSpPr>
            <p:cNvPr id="22" name="object 12">
              <a:extLst>
                <a:ext uri="{FF2B5EF4-FFF2-40B4-BE49-F238E27FC236}">
                  <a16:creationId xmlns:a16="http://schemas.microsoft.com/office/drawing/2014/main" id="{AEF45034-0942-A087-5FA0-9508109E3265}"/>
                </a:ext>
              </a:extLst>
            </p:cNvPr>
            <p:cNvGrpSpPr/>
            <p:nvPr/>
          </p:nvGrpSpPr>
          <p:grpSpPr>
            <a:xfrm>
              <a:off x="470065" y="1951664"/>
              <a:ext cx="6665976" cy="1452372"/>
              <a:chOff x="96011" y="115823"/>
              <a:chExt cx="6665976" cy="1452372"/>
            </a:xfrm>
          </p:grpSpPr>
          <p:pic>
            <p:nvPicPr>
              <p:cNvPr id="26" name="object 13">
                <a:extLst>
                  <a:ext uri="{FF2B5EF4-FFF2-40B4-BE49-F238E27FC236}">
                    <a16:creationId xmlns:a16="http://schemas.microsoft.com/office/drawing/2014/main" id="{F7690150-CA0D-87E3-753D-03E1BD825486}"/>
                  </a:ext>
                </a:extLst>
              </p:cNvPr>
              <p:cNvPicPr/>
              <p:nvPr/>
            </p:nvPicPr>
            <p:blipFill>
              <a:blip r:embed="rId3" cstate="print"/>
              <a:stretch>
                <a:fillRect/>
              </a:stretch>
            </p:blipFill>
            <p:spPr>
              <a:xfrm>
                <a:off x="96011" y="115823"/>
                <a:ext cx="6665976" cy="1452372"/>
              </a:xfrm>
              <a:prstGeom prst="rect">
                <a:avLst/>
              </a:prstGeom>
            </p:spPr>
          </p:pic>
          <p:pic>
            <p:nvPicPr>
              <p:cNvPr id="27" name="object 14">
                <a:extLst>
                  <a:ext uri="{FF2B5EF4-FFF2-40B4-BE49-F238E27FC236}">
                    <a16:creationId xmlns:a16="http://schemas.microsoft.com/office/drawing/2014/main" id="{1CFC0557-8356-BBFF-C0BA-42BD76065543}"/>
                  </a:ext>
                </a:extLst>
              </p:cNvPr>
              <p:cNvPicPr/>
              <p:nvPr/>
            </p:nvPicPr>
            <p:blipFill>
              <a:blip r:embed="rId4" cstate="print"/>
              <a:stretch>
                <a:fillRect/>
              </a:stretch>
            </p:blipFill>
            <p:spPr>
              <a:xfrm>
                <a:off x="142849" y="142875"/>
                <a:ext cx="6572275" cy="1358646"/>
              </a:xfrm>
              <a:prstGeom prst="rect">
                <a:avLst/>
              </a:prstGeom>
            </p:spPr>
          </p:pic>
          <p:sp>
            <p:nvSpPr>
              <p:cNvPr id="28" name="object 15">
                <a:extLst>
                  <a:ext uri="{FF2B5EF4-FFF2-40B4-BE49-F238E27FC236}">
                    <a16:creationId xmlns:a16="http://schemas.microsoft.com/office/drawing/2014/main" id="{A885F2AF-4E19-4B09-375E-AAFB27883488}"/>
                  </a:ext>
                </a:extLst>
              </p:cNvPr>
              <p:cNvSpPr/>
              <p:nvPr/>
            </p:nvSpPr>
            <p:spPr>
              <a:xfrm>
                <a:off x="142849" y="142875"/>
                <a:ext cx="6572884" cy="1358900"/>
              </a:xfrm>
              <a:custGeom>
                <a:avLst/>
                <a:gdLst/>
                <a:ahLst/>
                <a:cxnLst/>
                <a:rect l="l" t="t" r="r" b="b"/>
                <a:pathLst>
                  <a:path w="6572884" h="1358900">
                    <a:moveTo>
                      <a:pt x="0" y="226441"/>
                    </a:moveTo>
                    <a:lnTo>
                      <a:pt x="4600" y="180795"/>
                    </a:lnTo>
                    <a:lnTo>
                      <a:pt x="17795" y="138285"/>
                    </a:lnTo>
                    <a:lnTo>
                      <a:pt x="38673" y="99820"/>
                    </a:lnTo>
                    <a:lnTo>
                      <a:pt x="66324" y="66309"/>
                    </a:lnTo>
                    <a:lnTo>
                      <a:pt x="99837" y="38663"/>
                    </a:lnTo>
                    <a:lnTo>
                      <a:pt x="138301" y="17789"/>
                    </a:lnTo>
                    <a:lnTo>
                      <a:pt x="180806" y="4599"/>
                    </a:lnTo>
                    <a:lnTo>
                      <a:pt x="226440" y="0"/>
                    </a:lnTo>
                    <a:lnTo>
                      <a:pt x="6345834" y="0"/>
                    </a:lnTo>
                    <a:lnTo>
                      <a:pt x="6391480" y="4599"/>
                    </a:lnTo>
                    <a:lnTo>
                      <a:pt x="6433990" y="17789"/>
                    </a:lnTo>
                    <a:lnTo>
                      <a:pt x="6472455" y="38663"/>
                    </a:lnTo>
                    <a:lnTo>
                      <a:pt x="6505965" y="66309"/>
                    </a:lnTo>
                    <a:lnTo>
                      <a:pt x="6533612" y="99820"/>
                    </a:lnTo>
                    <a:lnTo>
                      <a:pt x="6554485" y="138285"/>
                    </a:lnTo>
                    <a:lnTo>
                      <a:pt x="6567676" y="180795"/>
                    </a:lnTo>
                    <a:lnTo>
                      <a:pt x="6572275" y="226441"/>
                    </a:lnTo>
                    <a:lnTo>
                      <a:pt x="6572275" y="1132204"/>
                    </a:lnTo>
                    <a:lnTo>
                      <a:pt x="6567676" y="1177850"/>
                    </a:lnTo>
                    <a:lnTo>
                      <a:pt x="6554485" y="1220360"/>
                    </a:lnTo>
                    <a:lnTo>
                      <a:pt x="6533612" y="1258825"/>
                    </a:lnTo>
                    <a:lnTo>
                      <a:pt x="6505965" y="1292336"/>
                    </a:lnTo>
                    <a:lnTo>
                      <a:pt x="6472455" y="1319982"/>
                    </a:lnTo>
                    <a:lnTo>
                      <a:pt x="6433990" y="1340856"/>
                    </a:lnTo>
                    <a:lnTo>
                      <a:pt x="6391480" y="1354046"/>
                    </a:lnTo>
                    <a:lnTo>
                      <a:pt x="6345834" y="1358646"/>
                    </a:lnTo>
                    <a:lnTo>
                      <a:pt x="226440" y="1358646"/>
                    </a:lnTo>
                    <a:lnTo>
                      <a:pt x="180806" y="1354046"/>
                    </a:lnTo>
                    <a:lnTo>
                      <a:pt x="138301" y="1340856"/>
                    </a:lnTo>
                    <a:lnTo>
                      <a:pt x="99837" y="1319982"/>
                    </a:lnTo>
                    <a:lnTo>
                      <a:pt x="66324" y="1292336"/>
                    </a:lnTo>
                    <a:lnTo>
                      <a:pt x="38673" y="1258825"/>
                    </a:lnTo>
                    <a:lnTo>
                      <a:pt x="17795" y="1220360"/>
                    </a:lnTo>
                    <a:lnTo>
                      <a:pt x="4600" y="1177850"/>
                    </a:lnTo>
                    <a:lnTo>
                      <a:pt x="0" y="1132204"/>
                    </a:lnTo>
                    <a:lnTo>
                      <a:pt x="0" y="226441"/>
                    </a:lnTo>
                    <a:close/>
                  </a:path>
                </a:pathLst>
              </a:custGeom>
              <a:ln w="9525">
                <a:solidFill>
                  <a:srgbClr val="55CE74"/>
                </a:solidFill>
              </a:ln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pic>
            <p:nvPicPr>
              <p:cNvPr id="29" name="object 16">
                <a:extLst>
                  <a:ext uri="{FF2B5EF4-FFF2-40B4-BE49-F238E27FC236}">
                    <a16:creationId xmlns:a16="http://schemas.microsoft.com/office/drawing/2014/main" id="{CECBD5FD-F72C-706E-443F-1D8781C47FF4}"/>
                  </a:ext>
                </a:extLst>
              </p:cNvPr>
              <p:cNvPicPr/>
              <p:nvPr/>
            </p:nvPicPr>
            <p:blipFill>
              <a:blip r:embed="rId5" cstate="print"/>
              <a:stretch>
                <a:fillRect/>
              </a:stretch>
            </p:blipFill>
            <p:spPr>
              <a:xfrm>
                <a:off x="2500248" y="305930"/>
                <a:ext cx="1714500" cy="733945"/>
              </a:xfrm>
              <a:prstGeom prst="rect">
                <a:avLst/>
              </a:prstGeom>
            </p:spPr>
          </p:pic>
        </p:grpSp>
        <p:sp>
          <p:nvSpPr>
            <p:cNvPr id="23" name="object 16">
              <a:extLst>
                <a:ext uri="{FF2B5EF4-FFF2-40B4-BE49-F238E27FC236}">
                  <a16:creationId xmlns:a16="http://schemas.microsoft.com/office/drawing/2014/main" id="{8F2EA6C1-23FA-94C8-5980-E58BF7D598EE}"/>
                </a:ext>
              </a:extLst>
            </p:cNvPr>
            <p:cNvSpPr txBox="1"/>
            <p:nvPr/>
          </p:nvSpPr>
          <p:spPr>
            <a:xfrm>
              <a:off x="2775727" y="2875716"/>
              <a:ext cx="3332858" cy="391795"/>
            </a:xfrm>
            <a:prstGeom prst="rect">
              <a:avLst/>
            </a:prstGeom>
            <a:noFill/>
          </p:spPr>
          <p:txBody>
            <a:bodyPr vert="horz" wrap="square" lIns="0" tIns="12700" rIns="0" bIns="0" rtlCol="0">
              <a:spAutoFit/>
            </a:bodyPr>
            <a:lstStyle/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Volumen 4,  Número 1  Enero a Julio 2021</a:t>
              </a:r>
            </a:p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Revista Semestral. Venezuela</a:t>
              </a:r>
              <a:endParaRPr sz="1200" dirty="0">
                <a:latin typeface="Arial"/>
                <a:cs typeface="Arial"/>
              </a:endParaRPr>
            </a:p>
          </p:txBody>
        </p:sp>
        <p:pic>
          <p:nvPicPr>
            <p:cNvPr id="24" name="object 25">
              <a:extLst>
                <a:ext uri="{FF2B5EF4-FFF2-40B4-BE49-F238E27FC236}">
                  <a16:creationId xmlns:a16="http://schemas.microsoft.com/office/drawing/2014/main" id="{3DD0EDD2-97F7-3529-4E24-537870355AC2}"/>
                </a:ext>
              </a:extLst>
            </p:cNvPr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470065" y="2027896"/>
              <a:ext cx="2305662" cy="1053903"/>
            </a:xfrm>
            <a:prstGeom prst="rect">
              <a:avLst/>
            </a:prstGeom>
          </p:spPr>
        </p:pic>
        <p:pic>
          <p:nvPicPr>
            <p:cNvPr id="25" name="object 31">
              <a:extLst>
                <a:ext uri="{FF2B5EF4-FFF2-40B4-BE49-F238E27FC236}">
                  <a16:creationId xmlns:a16="http://schemas.microsoft.com/office/drawing/2014/main" id="{E7E582D6-9C37-05FE-84FA-29BF4427D52D}"/>
                </a:ext>
              </a:extLst>
            </p:cNvPr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4932681" y="1951410"/>
              <a:ext cx="1805304" cy="893889"/>
            </a:xfrm>
            <a:prstGeom prst="rect">
              <a:avLst/>
            </a:prstGeom>
          </p:spPr>
        </p:pic>
      </p:grpSp>
    </p:spTree>
  </p:cSld>
  <p:clrMapOvr>
    <a:masterClrMapping/>
  </p:clrMapOvr>
</p:sld>
</file>

<file path=ppt/slides/slide21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94485" y="1438658"/>
            <a:ext cx="6669405" cy="6695440"/>
            <a:chOff x="94485" y="1438658"/>
            <a:chExt cx="6669405" cy="6695440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94485" y="1438658"/>
              <a:ext cx="6669028" cy="6694927"/>
            </a:xfrm>
            <a:prstGeom prst="rect">
              <a:avLst/>
            </a:prstGeom>
          </p:spPr>
        </p:pic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42862" y="1467078"/>
              <a:ext cx="6572250" cy="6598919"/>
            </a:xfrm>
            <a:prstGeom prst="rect">
              <a:avLst/>
            </a:prstGeom>
          </p:spPr>
        </p:pic>
        <p:sp>
          <p:nvSpPr>
            <p:cNvPr id="5" name="object 5"/>
            <p:cNvSpPr/>
            <p:nvPr/>
          </p:nvSpPr>
          <p:spPr>
            <a:xfrm>
              <a:off x="142862" y="1467078"/>
              <a:ext cx="6572250" cy="6598920"/>
            </a:xfrm>
            <a:custGeom>
              <a:avLst/>
              <a:gdLst/>
              <a:ahLst/>
              <a:cxnLst/>
              <a:rect l="l" t="t" r="r" b="b"/>
              <a:pathLst>
                <a:path w="6572250" h="6598920">
                  <a:moveTo>
                    <a:pt x="0" y="6598919"/>
                  </a:moveTo>
                  <a:lnTo>
                    <a:pt x="6572250" y="6598919"/>
                  </a:lnTo>
                  <a:lnTo>
                    <a:pt x="6572250" y="0"/>
                  </a:lnTo>
                  <a:lnTo>
                    <a:pt x="0" y="0"/>
                  </a:lnTo>
                  <a:lnTo>
                    <a:pt x="0" y="6598919"/>
                  </a:lnTo>
                  <a:close/>
                </a:path>
              </a:pathLst>
            </a:custGeom>
            <a:ln w="28575">
              <a:solidFill>
                <a:srgbClr val="31AD5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" name="object 6"/>
          <p:cNvGrpSpPr/>
          <p:nvPr/>
        </p:nvGrpSpPr>
        <p:grpSpPr>
          <a:xfrm>
            <a:off x="195237" y="8196288"/>
            <a:ext cx="6527165" cy="833755"/>
            <a:chOff x="195237" y="8196288"/>
            <a:chExt cx="6527165" cy="833755"/>
          </a:xfrm>
        </p:grpSpPr>
        <p:sp>
          <p:nvSpPr>
            <p:cNvPr id="7" name="object 7"/>
            <p:cNvSpPr/>
            <p:nvPr/>
          </p:nvSpPr>
          <p:spPr>
            <a:xfrm>
              <a:off x="214287" y="8215338"/>
              <a:ext cx="6429375" cy="795655"/>
            </a:xfrm>
            <a:custGeom>
              <a:avLst/>
              <a:gdLst/>
              <a:ahLst/>
              <a:cxnLst/>
              <a:rect l="l" t="t" r="r" b="b"/>
              <a:pathLst>
                <a:path w="6429375" h="795654">
                  <a:moveTo>
                    <a:pt x="0" y="795337"/>
                  </a:moveTo>
                  <a:lnTo>
                    <a:pt x="6429375" y="795337"/>
                  </a:lnTo>
                  <a:lnTo>
                    <a:pt x="6429375" y="0"/>
                  </a:lnTo>
                  <a:lnTo>
                    <a:pt x="0" y="0"/>
                  </a:lnTo>
                  <a:lnTo>
                    <a:pt x="0" y="795337"/>
                  </a:lnTo>
                  <a:close/>
                </a:path>
              </a:pathLst>
            </a:custGeom>
            <a:ln w="38100">
              <a:solidFill>
                <a:srgbClr val="31AD5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" name="object 8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204216" y="8651748"/>
              <a:ext cx="6518148" cy="158496"/>
            </a:xfrm>
            <a:prstGeom prst="rect">
              <a:avLst/>
            </a:prstGeom>
          </p:spPr>
        </p:pic>
      </p:grpSp>
      <p:grpSp>
        <p:nvGrpSpPr>
          <p:cNvPr id="9" name="object 9"/>
          <p:cNvGrpSpPr/>
          <p:nvPr/>
        </p:nvGrpSpPr>
        <p:grpSpPr>
          <a:xfrm>
            <a:off x="96011" y="115823"/>
            <a:ext cx="6666230" cy="1463040"/>
            <a:chOff x="96011" y="115823"/>
            <a:chExt cx="6666230" cy="1463040"/>
          </a:xfrm>
        </p:grpSpPr>
        <p:pic>
          <p:nvPicPr>
            <p:cNvPr id="10" name="object 10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96011" y="115823"/>
              <a:ext cx="6665976" cy="1452372"/>
            </a:xfrm>
            <a:prstGeom prst="rect">
              <a:avLst/>
            </a:prstGeom>
          </p:spPr>
        </p:pic>
        <p:pic>
          <p:nvPicPr>
            <p:cNvPr id="11" name="object 11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142849" y="142875"/>
              <a:ext cx="6572275" cy="1358646"/>
            </a:xfrm>
            <a:prstGeom prst="rect">
              <a:avLst/>
            </a:prstGeom>
          </p:spPr>
        </p:pic>
        <p:sp>
          <p:nvSpPr>
            <p:cNvPr id="12" name="object 12"/>
            <p:cNvSpPr/>
            <p:nvPr/>
          </p:nvSpPr>
          <p:spPr>
            <a:xfrm>
              <a:off x="142849" y="142875"/>
              <a:ext cx="6572884" cy="1358900"/>
            </a:xfrm>
            <a:custGeom>
              <a:avLst/>
              <a:gdLst/>
              <a:ahLst/>
              <a:cxnLst/>
              <a:rect l="l" t="t" r="r" b="b"/>
              <a:pathLst>
                <a:path w="6572884" h="1358900">
                  <a:moveTo>
                    <a:pt x="0" y="226441"/>
                  </a:moveTo>
                  <a:lnTo>
                    <a:pt x="4600" y="180795"/>
                  </a:lnTo>
                  <a:lnTo>
                    <a:pt x="17795" y="138285"/>
                  </a:lnTo>
                  <a:lnTo>
                    <a:pt x="38673" y="99820"/>
                  </a:lnTo>
                  <a:lnTo>
                    <a:pt x="66324" y="66309"/>
                  </a:lnTo>
                  <a:lnTo>
                    <a:pt x="99837" y="38663"/>
                  </a:lnTo>
                  <a:lnTo>
                    <a:pt x="138301" y="17789"/>
                  </a:lnTo>
                  <a:lnTo>
                    <a:pt x="180806" y="4599"/>
                  </a:lnTo>
                  <a:lnTo>
                    <a:pt x="226440" y="0"/>
                  </a:lnTo>
                  <a:lnTo>
                    <a:pt x="6345834" y="0"/>
                  </a:lnTo>
                  <a:lnTo>
                    <a:pt x="6391480" y="4599"/>
                  </a:lnTo>
                  <a:lnTo>
                    <a:pt x="6433990" y="17789"/>
                  </a:lnTo>
                  <a:lnTo>
                    <a:pt x="6472455" y="38663"/>
                  </a:lnTo>
                  <a:lnTo>
                    <a:pt x="6505965" y="66309"/>
                  </a:lnTo>
                  <a:lnTo>
                    <a:pt x="6533612" y="99820"/>
                  </a:lnTo>
                  <a:lnTo>
                    <a:pt x="6554485" y="138285"/>
                  </a:lnTo>
                  <a:lnTo>
                    <a:pt x="6567676" y="180795"/>
                  </a:lnTo>
                  <a:lnTo>
                    <a:pt x="6572275" y="226441"/>
                  </a:lnTo>
                  <a:lnTo>
                    <a:pt x="6572275" y="1132204"/>
                  </a:lnTo>
                  <a:lnTo>
                    <a:pt x="6567676" y="1177850"/>
                  </a:lnTo>
                  <a:lnTo>
                    <a:pt x="6554485" y="1220360"/>
                  </a:lnTo>
                  <a:lnTo>
                    <a:pt x="6533612" y="1258825"/>
                  </a:lnTo>
                  <a:lnTo>
                    <a:pt x="6505965" y="1292336"/>
                  </a:lnTo>
                  <a:lnTo>
                    <a:pt x="6472455" y="1319982"/>
                  </a:lnTo>
                  <a:lnTo>
                    <a:pt x="6433990" y="1340856"/>
                  </a:lnTo>
                  <a:lnTo>
                    <a:pt x="6391480" y="1354046"/>
                  </a:lnTo>
                  <a:lnTo>
                    <a:pt x="6345834" y="1358646"/>
                  </a:lnTo>
                  <a:lnTo>
                    <a:pt x="226440" y="1358646"/>
                  </a:lnTo>
                  <a:lnTo>
                    <a:pt x="180806" y="1354046"/>
                  </a:lnTo>
                  <a:lnTo>
                    <a:pt x="138301" y="1340856"/>
                  </a:lnTo>
                  <a:lnTo>
                    <a:pt x="99837" y="1319982"/>
                  </a:lnTo>
                  <a:lnTo>
                    <a:pt x="66324" y="1292336"/>
                  </a:lnTo>
                  <a:lnTo>
                    <a:pt x="38673" y="1258825"/>
                  </a:lnTo>
                  <a:lnTo>
                    <a:pt x="17795" y="1220360"/>
                  </a:lnTo>
                  <a:lnTo>
                    <a:pt x="4600" y="1177850"/>
                  </a:lnTo>
                  <a:lnTo>
                    <a:pt x="0" y="1132204"/>
                  </a:lnTo>
                  <a:lnTo>
                    <a:pt x="0" y="226441"/>
                  </a:lnTo>
                  <a:close/>
                </a:path>
              </a:pathLst>
            </a:custGeom>
            <a:ln w="9525">
              <a:solidFill>
                <a:srgbClr val="55CE7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3" name="object 13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2500248" y="305930"/>
              <a:ext cx="1714500" cy="733945"/>
            </a:xfrm>
            <a:prstGeom prst="rect">
              <a:avLst/>
            </a:prstGeom>
          </p:spPr>
        </p:pic>
        <p:pic>
          <p:nvPicPr>
            <p:cNvPr id="14" name="object 14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2738628" y="1024127"/>
              <a:ext cx="1897379" cy="371855"/>
            </a:xfrm>
            <a:prstGeom prst="rect">
              <a:avLst/>
            </a:prstGeom>
          </p:spPr>
        </p:pic>
        <p:pic>
          <p:nvPicPr>
            <p:cNvPr id="15" name="object 15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4401311" y="1024127"/>
              <a:ext cx="1577339" cy="371855"/>
            </a:xfrm>
            <a:prstGeom prst="rect">
              <a:avLst/>
            </a:prstGeom>
          </p:spPr>
        </p:pic>
        <p:pic>
          <p:nvPicPr>
            <p:cNvPr id="16" name="object 16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3169919" y="1207007"/>
              <a:ext cx="1546859" cy="371855"/>
            </a:xfrm>
            <a:prstGeom prst="rect">
              <a:avLst/>
            </a:prstGeom>
          </p:spPr>
        </p:pic>
        <p:pic>
          <p:nvPicPr>
            <p:cNvPr id="17" name="object 17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4482083" y="1207007"/>
              <a:ext cx="284988" cy="371855"/>
            </a:xfrm>
            <a:prstGeom prst="rect">
              <a:avLst/>
            </a:prstGeom>
          </p:spPr>
        </p:pic>
        <p:pic>
          <p:nvPicPr>
            <p:cNvPr id="18" name="object 18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4572000" y="1207007"/>
              <a:ext cx="1013460" cy="371855"/>
            </a:xfrm>
            <a:prstGeom prst="rect">
              <a:avLst/>
            </a:prstGeom>
          </p:spPr>
        </p:pic>
        <p:pic>
          <p:nvPicPr>
            <p:cNvPr id="19" name="object 19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324611" y="234695"/>
              <a:ext cx="1719072" cy="1341120"/>
            </a:xfrm>
            <a:prstGeom prst="rect">
              <a:avLst/>
            </a:prstGeom>
          </p:spPr>
        </p:pic>
      </p:grpSp>
      <p:sp>
        <p:nvSpPr>
          <p:cNvPr id="20" name="object 20"/>
          <p:cNvSpPr txBox="1"/>
          <p:nvPr/>
        </p:nvSpPr>
        <p:spPr>
          <a:xfrm>
            <a:off x="293014" y="1068451"/>
            <a:ext cx="6274435" cy="664146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2992755" marR="701040" indent="-431800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Arial"/>
                <a:cs typeface="Arial"/>
              </a:rPr>
              <a:t>6ta.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Edición</a:t>
            </a:r>
            <a:r>
              <a:rPr sz="1200" b="1" spc="-10" dirty="0">
                <a:latin typeface="Arial"/>
                <a:cs typeface="Arial"/>
              </a:rPr>
              <a:t> Volumen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I</a:t>
            </a:r>
            <a:r>
              <a:rPr sz="1200" b="1" spc="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Enero</a:t>
            </a:r>
            <a:r>
              <a:rPr sz="1200" b="1" spc="-3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a</a:t>
            </a:r>
            <a:r>
              <a:rPr sz="1200" b="1" spc="-2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Julio</a:t>
            </a:r>
            <a:r>
              <a:rPr sz="1200" b="1" spc="-5" dirty="0">
                <a:latin typeface="Arial"/>
                <a:cs typeface="Arial"/>
              </a:rPr>
              <a:t> </a:t>
            </a:r>
            <a:r>
              <a:rPr sz="1200" b="1" spc="-20" dirty="0">
                <a:latin typeface="Arial"/>
                <a:cs typeface="Arial"/>
              </a:rPr>
              <a:t>2021 </a:t>
            </a:r>
            <a:r>
              <a:rPr sz="1200" b="1" dirty="0">
                <a:latin typeface="Arial"/>
                <a:cs typeface="Arial"/>
              </a:rPr>
              <a:t>Revista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Semestral-</a:t>
            </a:r>
            <a:r>
              <a:rPr sz="1200" b="1" spc="-40" dirty="0">
                <a:latin typeface="Arial"/>
                <a:cs typeface="Arial"/>
              </a:rPr>
              <a:t> </a:t>
            </a:r>
            <a:r>
              <a:rPr sz="1200" b="1" spc="-10" dirty="0">
                <a:latin typeface="Arial"/>
                <a:cs typeface="Arial"/>
              </a:rPr>
              <a:t>Venezuela</a:t>
            </a:r>
            <a:endParaRPr sz="12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305"/>
              </a:spcBef>
            </a:pPr>
            <a:endParaRPr sz="1200">
              <a:latin typeface="Arial"/>
              <a:cs typeface="Arial"/>
            </a:endParaRPr>
          </a:p>
          <a:p>
            <a:pPr marL="375285" marR="6350" indent="-36322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tanto,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fue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proceso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acción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creativa,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recepción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interpretación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realidad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 </a:t>
            </a:r>
            <a:r>
              <a:rPr sz="1200" dirty="0">
                <a:latin typeface="Times New Roman"/>
                <a:cs typeface="Times New Roman"/>
              </a:rPr>
              <a:t>materialización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mensaje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objeto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corporal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físico,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presente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artículo.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60"/>
              </a:spcBef>
            </a:pPr>
            <a:endParaRPr sz="12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</a:pPr>
            <a:r>
              <a:rPr sz="1200" b="1" spc="-10" dirty="0">
                <a:latin typeface="Times New Roman"/>
                <a:cs typeface="Times New Roman"/>
              </a:rPr>
              <a:t>RESULTADOS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60"/>
              </a:spcBef>
            </a:pPr>
            <a:endParaRPr sz="1200">
              <a:latin typeface="Times New Roman"/>
              <a:cs typeface="Times New Roman"/>
            </a:endParaRPr>
          </a:p>
          <a:p>
            <a:pPr marL="375285" marR="6350" indent="-36322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finaliza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este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artículo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unas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reflexiones: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solo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aprende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desarrollar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pensamiento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lógico- </a:t>
            </a:r>
            <a:r>
              <a:rPr sz="1200" dirty="0">
                <a:latin typeface="Times New Roman"/>
                <a:cs typeface="Times New Roman"/>
              </a:rPr>
              <a:t>matemático,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quiere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aprender.</a:t>
            </a:r>
            <a:r>
              <a:rPr sz="1200" spc="3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objetivo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principal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planteado,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fue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acercar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matemáticas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niños/as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descubrieran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ellas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herramienta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observación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conocimiento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mundo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les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rodea.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ello,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estrategia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consistió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diseñar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intervención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didáctica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través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diferentes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estrategias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(Artística,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Rondas,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Juegos,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otras),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ya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que,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aprendizaje </a:t>
            </a:r>
            <a:r>
              <a:rPr sz="1200" dirty="0">
                <a:latin typeface="Times New Roman"/>
                <a:cs typeface="Times New Roman"/>
              </a:rPr>
              <a:t>constructivo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significativo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permite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afianzar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conocimiento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condición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sine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quanon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atender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intereses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estudiante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desde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realidad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contexto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haciendo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uso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exploración, </a:t>
            </a:r>
            <a:r>
              <a:rPr sz="1200" dirty="0">
                <a:latin typeface="Times New Roman"/>
                <a:cs typeface="Times New Roman"/>
              </a:rPr>
              <a:t>descubrimiento,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experimentación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-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actividades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prácticas.</a:t>
            </a:r>
            <a:endParaRPr sz="1200">
              <a:latin typeface="Times New Roman"/>
              <a:cs typeface="Times New Roman"/>
            </a:endParaRPr>
          </a:p>
          <a:p>
            <a:pPr marL="375285" marR="5715" indent="-363220" algn="just">
              <a:lnSpc>
                <a:spcPct val="100000"/>
              </a:lnSpc>
              <a:spcBef>
                <a:spcPts val="5"/>
              </a:spcBef>
            </a:pPr>
            <a:r>
              <a:rPr sz="1200" dirty="0">
                <a:latin typeface="Times New Roman"/>
                <a:cs typeface="Times New Roman"/>
              </a:rPr>
              <a:t>Paralelamente,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forma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encauzar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trabajo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búsqueda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acercar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escolares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las </a:t>
            </a:r>
            <a:r>
              <a:rPr sz="1200" dirty="0">
                <a:latin typeface="Times New Roman"/>
                <a:cs typeface="Times New Roman"/>
              </a:rPr>
              <a:t>matemáticas</a:t>
            </a:r>
            <a:r>
              <a:rPr sz="1200" spc="4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4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forma</a:t>
            </a:r>
            <a:r>
              <a:rPr sz="1200" spc="4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divertida,</a:t>
            </a:r>
            <a:r>
              <a:rPr sz="1200" spc="4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constructiva</a:t>
            </a:r>
            <a:r>
              <a:rPr sz="1200" spc="40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3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significativa,</a:t>
            </a:r>
            <a:r>
              <a:rPr sz="1200" spc="4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4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3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nueva</a:t>
            </a:r>
            <a:r>
              <a:rPr sz="1200" spc="3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manera</a:t>
            </a:r>
            <a:r>
              <a:rPr sz="1200" spc="39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 </a:t>
            </a:r>
            <a:r>
              <a:rPr sz="1200" dirty="0">
                <a:latin typeface="Times New Roman"/>
                <a:cs typeface="Times New Roman"/>
              </a:rPr>
              <a:t>insertarlas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 la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práctica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pedagógica,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 propone de la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Guía 12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ideas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 aprender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matemáticas </a:t>
            </a:r>
            <a:r>
              <a:rPr sz="1200" dirty="0">
                <a:latin typeface="Times New Roman"/>
                <a:cs typeface="Times New Roman"/>
              </a:rPr>
              <a:t>jugando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material cotidiano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(2018)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siguientes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estrategias:</a:t>
            </a:r>
            <a:endParaRPr sz="1200">
              <a:latin typeface="Times New Roman"/>
              <a:cs typeface="Times New Roman"/>
            </a:endParaRPr>
          </a:p>
          <a:p>
            <a:pPr marL="191135" marR="5715" indent="-179070" algn="just">
              <a:lnSpc>
                <a:spcPct val="100000"/>
              </a:lnSpc>
              <a:buAutoNum type="arabicParenR"/>
              <a:tabLst>
                <a:tab pos="375285" algn="l"/>
              </a:tabLst>
            </a:pPr>
            <a:r>
              <a:rPr sz="1200" dirty="0">
                <a:latin typeface="Times New Roman"/>
                <a:cs typeface="Times New Roman"/>
              </a:rPr>
              <a:t>Clasificar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objetos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cotidianos.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¡Aprovechar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cotidianidad!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nuestro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día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día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hay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muchas 	</a:t>
            </a:r>
            <a:r>
              <a:rPr sz="1200" dirty="0">
                <a:latin typeface="Times New Roman"/>
                <a:cs typeface="Times New Roman"/>
              </a:rPr>
              <a:t>oportunidades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practicar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mates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hacerles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sentir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partícipes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ayuda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padres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50" dirty="0">
                <a:latin typeface="Times New Roman"/>
                <a:cs typeface="Times New Roman"/>
              </a:rPr>
              <a:t>y 	</a:t>
            </a:r>
            <a:r>
              <a:rPr sz="1200" spc="-10" dirty="0">
                <a:latin typeface="Times New Roman"/>
                <a:cs typeface="Times New Roman"/>
              </a:rPr>
              <a:t>representantes.</a:t>
            </a:r>
            <a:endParaRPr sz="1200">
              <a:latin typeface="Times New Roman"/>
              <a:cs typeface="Times New Roman"/>
            </a:endParaRPr>
          </a:p>
          <a:p>
            <a:pPr marL="177165" marR="5080" indent="-165100" algn="just">
              <a:lnSpc>
                <a:spcPct val="100000"/>
              </a:lnSpc>
              <a:buAutoNum type="arabicParenR"/>
              <a:tabLst>
                <a:tab pos="375285" algn="l"/>
              </a:tabLst>
            </a:pPr>
            <a:r>
              <a:rPr sz="1200" dirty="0">
                <a:latin typeface="Times New Roman"/>
                <a:cs typeface="Times New Roman"/>
              </a:rPr>
              <a:t>Emparejar: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juego sensorial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texturas.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juego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 emparejar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buscar parejas les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lleva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tener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que 	</a:t>
            </a:r>
            <a:r>
              <a:rPr sz="1200" dirty="0">
                <a:latin typeface="Times New Roman"/>
                <a:cs typeface="Times New Roman"/>
              </a:rPr>
              <a:t>fijarse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característica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común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entre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dos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piezas,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discriminando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todo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resto,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aquí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se 	</a:t>
            </a:r>
            <a:r>
              <a:rPr sz="1200" dirty="0">
                <a:latin typeface="Times New Roman"/>
                <a:cs typeface="Times New Roman"/>
              </a:rPr>
              <a:t>insertan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cuerpos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formas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geométricas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diferencien.</a:t>
            </a:r>
            <a:endParaRPr sz="1200">
              <a:latin typeface="Times New Roman"/>
              <a:cs typeface="Times New Roman"/>
            </a:endParaRPr>
          </a:p>
          <a:p>
            <a:pPr marL="191135" marR="6985" indent="-179070" algn="just">
              <a:lnSpc>
                <a:spcPct val="100000"/>
              </a:lnSpc>
              <a:buAutoNum type="arabicParenR"/>
              <a:tabLst>
                <a:tab pos="375285" algn="l"/>
              </a:tabLst>
            </a:pPr>
            <a:r>
              <a:rPr sz="1200" dirty="0">
                <a:latin typeface="Times New Roman"/>
                <a:cs typeface="Times New Roman"/>
              </a:rPr>
              <a:t>Ordenar: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mayor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menor.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naturaleza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ofrece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montones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posibilidades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ella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 	</a:t>
            </a:r>
            <a:r>
              <a:rPr sz="1200" dirty="0">
                <a:latin typeface="Times New Roman"/>
                <a:cs typeface="Times New Roman"/>
              </a:rPr>
              <a:t>comparativa.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este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caso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diferentes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medidas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piedras,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metras,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palitos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colores… 	</a:t>
            </a:r>
            <a:r>
              <a:rPr sz="1200" dirty="0">
                <a:latin typeface="Times New Roman"/>
                <a:cs typeface="Times New Roman"/>
              </a:rPr>
              <a:t>permiten</a:t>
            </a:r>
            <a:r>
              <a:rPr sz="1200" spc="3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compararlas</a:t>
            </a:r>
            <a:r>
              <a:rPr sz="1200" spc="3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entre</a:t>
            </a:r>
            <a:r>
              <a:rPr sz="1200" spc="3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sí</a:t>
            </a:r>
            <a:r>
              <a:rPr sz="1200" spc="3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3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3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3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bloques</a:t>
            </a:r>
            <a:r>
              <a:rPr sz="1200" spc="3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construcción</a:t>
            </a:r>
            <a:r>
              <a:rPr sz="1200" spc="3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diferentes</a:t>
            </a:r>
            <a:r>
              <a:rPr sz="1200" spc="34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medidas; 	</a:t>
            </a:r>
            <a:r>
              <a:rPr sz="1200" dirty="0">
                <a:latin typeface="Times New Roman"/>
                <a:cs typeface="Times New Roman"/>
              </a:rPr>
              <a:t>comparando,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buscando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co-</a:t>
            </a:r>
            <a:r>
              <a:rPr sz="1200" dirty="0">
                <a:latin typeface="Times New Roman"/>
                <a:cs typeface="Times New Roman"/>
              </a:rPr>
              <a:t>relación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entre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diferentes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piezas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ordenándolas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según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tamaño.</a:t>
            </a:r>
            <a:endParaRPr sz="1200">
              <a:latin typeface="Times New Roman"/>
              <a:cs typeface="Times New Roman"/>
            </a:endParaRPr>
          </a:p>
          <a:p>
            <a:pPr marL="183515" marR="6350" indent="-171450" algn="just">
              <a:lnSpc>
                <a:spcPct val="100000"/>
              </a:lnSpc>
              <a:spcBef>
                <a:spcPts val="5"/>
              </a:spcBef>
              <a:buAutoNum type="arabicParenR"/>
              <a:tabLst>
                <a:tab pos="375285" algn="l"/>
              </a:tabLst>
            </a:pPr>
            <a:r>
              <a:rPr sz="1200" dirty="0">
                <a:latin typeface="Times New Roman"/>
                <a:cs typeface="Times New Roman"/>
              </a:rPr>
              <a:t>Seriaciones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sonoras.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forma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diferente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entender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series.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seriación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puede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realizarse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con 	</a:t>
            </a:r>
            <a:r>
              <a:rPr sz="1200" dirty="0">
                <a:latin typeface="Times New Roman"/>
                <a:cs typeface="Times New Roman"/>
              </a:rPr>
              <a:t>diferentes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elementos.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este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caso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recurre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formas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geométricas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simples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sonido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 	</a:t>
            </a:r>
            <a:r>
              <a:rPr sz="1200" dirty="0">
                <a:latin typeface="Times New Roman"/>
                <a:cs typeface="Times New Roman"/>
              </a:rPr>
              <a:t>animales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gestos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hacerlo más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divertido.</a:t>
            </a:r>
            <a:endParaRPr sz="1200">
              <a:latin typeface="Times New Roman"/>
              <a:cs typeface="Times New Roman"/>
            </a:endParaRPr>
          </a:p>
          <a:p>
            <a:pPr marL="194310" marR="7620" indent="-182245" algn="just">
              <a:lnSpc>
                <a:spcPct val="100000"/>
              </a:lnSpc>
              <a:buAutoNum type="arabicParenR"/>
              <a:tabLst>
                <a:tab pos="375285" algn="l"/>
              </a:tabLst>
            </a:pPr>
            <a:r>
              <a:rPr sz="1200" dirty="0">
                <a:latin typeface="Times New Roman"/>
                <a:cs typeface="Times New Roman"/>
              </a:rPr>
              <a:t>Sumas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restas: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primeras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operaciones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jugando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tesoro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hundido.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Este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juego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éxito.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tan 	</a:t>
            </a:r>
            <a:r>
              <a:rPr sz="1200" dirty="0">
                <a:latin typeface="Times New Roman"/>
                <a:cs typeface="Times New Roman"/>
              </a:rPr>
              <a:t>sencillo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jugar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imaginación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hacer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piedras,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monedas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oro,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hay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ir 	</a:t>
            </a:r>
            <a:r>
              <a:rPr sz="1200" dirty="0">
                <a:latin typeface="Times New Roman"/>
                <a:cs typeface="Times New Roman"/>
              </a:rPr>
              <a:t>sumando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restando,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similar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ejercicio anterior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planteado.</a:t>
            </a:r>
            <a:endParaRPr sz="1200">
              <a:latin typeface="Times New Roman"/>
              <a:cs typeface="Times New Roman"/>
            </a:endParaRPr>
          </a:p>
        </p:txBody>
      </p:sp>
      <p:pic>
        <p:nvPicPr>
          <p:cNvPr id="21" name="object 21"/>
          <p:cNvPicPr/>
          <p:nvPr/>
        </p:nvPicPr>
        <p:blipFill>
          <a:blip r:embed="rId14" cstate="print"/>
          <a:stretch>
            <a:fillRect/>
          </a:stretch>
        </p:blipFill>
        <p:spPr>
          <a:xfrm>
            <a:off x="5606796" y="8193022"/>
            <a:ext cx="1092707" cy="848868"/>
          </a:xfrm>
          <a:prstGeom prst="rect">
            <a:avLst/>
          </a:prstGeom>
        </p:spPr>
      </p:pic>
      <p:pic>
        <p:nvPicPr>
          <p:cNvPr id="22" name="object 22"/>
          <p:cNvPicPr/>
          <p:nvPr/>
        </p:nvPicPr>
        <p:blipFill>
          <a:blip r:embed="rId14" cstate="print"/>
          <a:stretch>
            <a:fillRect/>
          </a:stretch>
        </p:blipFill>
        <p:spPr>
          <a:xfrm>
            <a:off x="109728" y="8193022"/>
            <a:ext cx="1092708" cy="848868"/>
          </a:xfrm>
          <a:prstGeom prst="rect">
            <a:avLst/>
          </a:prstGeom>
        </p:spPr>
      </p:pic>
      <p:pic>
        <p:nvPicPr>
          <p:cNvPr id="23" name="object 23"/>
          <p:cNvPicPr/>
          <p:nvPr/>
        </p:nvPicPr>
        <p:blipFill>
          <a:blip r:embed="rId15" cstate="print"/>
          <a:stretch>
            <a:fillRect/>
          </a:stretch>
        </p:blipFill>
        <p:spPr>
          <a:xfrm>
            <a:off x="4581144" y="149034"/>
            <a:ext cx="1805304" cy="893889"/>
          </a:xfrm>
          <a:prstGeom prst="rect">
            <a:avLst/>
          </a:prstGeom>
        </p:spPr>
      </p:pic>
      <p:sp>
        <p:nvSpPr>
          <p:cNvPr id="24" name="object 24"/>
          <p:cNvSpPr txBox="1"/>
          <p:nvPr/>
        </p:nvSpPr>
        <p:spPr>
          <a:xfrm>
            <a:off x="1301622" y="8256658"/>
            <a:ext cx="4324350" cy="37719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 marL="1055370" marR="5080" indent="-1042669">
              <a:lnSpc>
                <a:spcPts val="1440"/>
              </a:lnSpc>
              <a:spcBef>
                <a:spcPts val="15"/>
              </a:spcBef>
            </a:pPr>
            <a:r>
              <a:rPr sz="1200" b="1" dirty="0">
                <a:latin typeface="Times New Roman"/>
                <a:cs typeface="Times New Roman"/>
              </a:rPr>
              <a:t>Las</a:t>
            </a:r>
            <a:r>
              <a:rPr sz="1200" b="1" spc="-4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Matemáticas</a:t>
            </a:r>
            <a:r>
              <a:rPr sz="1200" b="1" spc="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en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Educación</a:t>
            </a:r>
            <a:r>
              <a:rPr sz="1200" b="1" spc="-3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Infantil.</a:t>
            </a:r>
            <a:r>
              <a:rPr sz="1200" b="1" spc="-5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Caso: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Educación</a:t>
            </a:r>
            <a:r>
              <a:rPr sz="1200" b="1" spc="-3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Inicial </a:t>
            </a:r>
            <a:r>
              <a:rPr sz="1200" b="1" spc="-50" dirty="0">
                <a:latin typeface="Times New Roman"/>
                <a:cs typeface="Times New Roman"/>
              </a:rPr>
              <a:t>y </a:t>
            </a:r>
            <a:r>
              <a:rPr sz="1200" b="1" dirty="0">
                <a:latin typeface="Times New Roman"/>
                <a:cs typeface="Times New Roman"/>
              </a:rPr>
              <a:t>1er</a:t>
            </a:r>
            <a:r>
              <a:rPr sz="1200" b="1" spc="-3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Grado</a:t>
            </a:r>
            <a:r>
              <a:rPr sz="1200" b="1" spc="-1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Educación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Primaria.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2556764" y="8773904"/>
            <a:ext cx="2092325" cy="1943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410"/>
              </a:lnSpc>
            </a:pPr>
            <a:r>
              <a:rPr sz="1200" b="1" dirty="0">
                <a:latin typeface="Times New Roman"/>
                <a:cs typeface="Times New Roman"/>
              </a:rPr>
              <a:t>Dra.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Carmen</a:t>
            </a:r>
            <a:r>
              <a:rPr sz="1200" b="1" spc="-1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M.</a:t>
            </a:r>
            <a:r>
              <a:rPr sz="1200" b="1" spc="-3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Marín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Gómez.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26" name="object 26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104546" rIns="0" bIns="0" rtlCol="0">
            <a:spAutoFit/>
          </a:bodyPr>
          <a:lstStyle/>
          <a:p>
            <a:pPr marL="152400">
              <a:lnSpc>
                <a:spcPts val="1410"/>
              </a:lnSpc>
            </a:pPr>
            <a:fld id="{81D60167-4931-47E6-BA6A-407CBD079E47}" type="slidenum">
              <a:rPr spc="-25" dirty="0"/>
              <a:t>219</a:t>
            </a:fld>
            <a:endParaRPr spc="-25" dirty="0"/>
          </a:p>
        </p:txBody>
      </p:sp>
      <p:grpSp>
        <p:nvGrpSpPr>
          <p:cNvPr id="27" name="Grupo 26">
            <a:extLst>
              <a:ext uri="{FF2B5EF4-FFF2-40B4-BE49-F238E27FC236}">
                <a16:creationId xmlns:a16="http://schemas.microsoft.com/office/drawing/2014/main" id="{FC61467D-0322-A469-AEB4-E03AA7F2E88B}"/>
              </a:ext>
            </a:extLst>
          </p:cNvPr>
          <p:cNvGrpSpPr/>
          <p:nvPr/>
        </p:nvGrpSpPr>
        <p:grpSpPr>
          <a:xfrm>
            <a:off x="117348" y="98932"/>
            <a:ext cx="6665976" cy="1452626"/>
            <a:chOff x="470065" y="1951410"/>
            <a:chExt cx="6665976" cy="1452626"/>
          </a:xfrm>
        </p:grpSpPr>
        <p:grpSp>
          <p:nvGrpSpPr>
            <p:cNvPr id="28" name="object 12">
              <a:extLst>
                <a:ext uri="{FF2B5EF4-FFF2-40B4-BE49-F238E27FC236}">
                  <a16:creationId xmlns:a16="http://schemas.microsoft.com/office/drawing/2014/main" id="{26D0F1D2-A626-AD8B-3E4A-DDEDD8541785}"/>
                </a:ext>
              </a:extLst>
            </p:cNvPr>
            <p:cNvGrpSpPr/>
            <p:nvPr/>
          </p:nvGrpSpPr>
          <p:grpSpPr>
            <a:xfrm>
              <a:off x="470065" y="1951664"/>
              <a:ext cx="6665976" cy="1452372"/>
              <a:chOff x="96011" y="115823"/>
              <a:chExt cx="6665976" cy="1452372"/>
            </a:xfrm>
          </p:grpSpPr>
          <p:pic>
            <p:nvPicPr>
              <p:cNvPr id="32" name="object 13">
                <a:extLst>
                  <a:ext uri="{FF2B5EF4-FFF2-40B4-BE49-F238E27FC236}">
                    <a16:creationId xmlns:a16="http://schemas.microsoft.com/office/drawing/2014/main" id="{DB9EEFC9-8EE0-3A1D-4E37-0A1C9B355849}"/>
                  </a:ext>
                </a:extLst>
              </p:cNvPr>
              <p:cNvPicPr/>
              <p:nvPr/>
            </p:nvPicPr>
            <p:blipFill>
              <a:blip r:embed="rId5" cstate="print"/>
              <a:stretch>
                <a:fillRect/>
              </a:stretch>
            </p:blipFill>
            <p:spPr>
              <a:xfrm>
                <a:off x="96011" y="115823"/>
                <a:ext cx="6665976" cy="1452372"/>
              </a:xfrm>
              <a:prstGeom prst="rect">
                <a:avLst/>
              </a:prstGeom>
            </p:spPr>
          </p:pic>
          <p:pic>
            <p:nvPicPr>
              <p:cNvPr id="33" name="object 14">
                <a:extLst>
                  <a:ext uri="{FF2B5EF4-FFF2-40B4-BE49-F238E27FC236}">
                    <a16:creationId xmlns:a16="http://schemas.microsoft.com/office/drawing/2014/main" id="{B37FBB38-9C89-9893-8319-454CEC6F727C}"/>
                  </a:ext>
                </a:extLst>
              </p:cNvPr>
              <p:cNvPicPr/>
              <p:nvPr/>
            </p:nvPicPr>
            <p:blipFill>
              <a:blip r:embed="rId6" cstate="print"/>
              <a:stretch>
                <a:fillRect/>
              </a:stretch>
            </p:blipFill>
            <p:spPr>
              <a:xfrm>
                <a:off x="142849" y="142875"/>
                <a:ext cx="6572275" cy="1358646"/>
              </a:xfrm>
              <a:prstGeom prst="rect">
                <a:avLst/>
              </a:prstGeom>
            </p:spPr>
          </p:pic>
          <p:sp>
            <p:nvSpPr>
              <p:cNvPr id="34" name="object 15">
                <a:extLst>
                  <a:ext uri="{FF2B5EF4-FFF2-40B4-BE49-F238E27FC236}">
                    <a16:creationId xmlns:a16="http://schemas.microsoft.com/office/drawing/2014/main" id="{C691B267-47F7-8891-E022-40376896A08D}"/>
                  </a:ext>
                </a:extLst>
              </p:cNvPr>
              <p:cNvSpPr/>
              <p:nvPr/>
            </p:nvSpPr>
            <p:spPr>
              <a:xfrm>
                <a:off x="142849" y="142875"/>
                <a:ext cx="6572884" cy="1358900"/>
              </a:xfrm>
              <a:custGeom>
                <a:avLst/>
                <a:gdLst/>
                <a:ahLst/>
                <a:cxnLst/>
                <a:rect l="l" t="t" r="r" b="b"/>
                <a:pathLst>
                  <a:path w="6572884" h="1358900">
                    <a:moveTo>
                      <a:pt x="0" y="226441"/>
                    </a:moveTo>
                    <a:lnTo>
                      <a:pt x="4600" y="180795"/>
                    </a:lnTo>
                    <a:lnTo>
                      <a:pt x="17795" y="138285"/>
                    </a:lnTo>
                    <a:lnTo>
                      <a:pt x="38673" y="99820"/>
                    </a:lnTo>
                    <a:lnTo>
                      <a:pt x="66324" y="66309"/>
                    </a:lnTo>
                    <a:lnTo>
                      <a:pt x="99837" y="38663"/>
                    </a:lnTo>
                    <a:lnTo>
                      <a:pt x="138301" y="17789"/>
                    </a:lnTo>
                    <a:lnTo>
                      <a:pt x="180806" y="4599"/>
                    </a:lnTo>
                    <a:lnTo>
                      <a:pt x="226440" y="0"/>
                    </a:lnTo>
                    <a:lnTo>
                      <a:pt x="6345834" y="0"/>
                    </a:lnTo>
                    <a:lnTo>
                      <a:pt x="6391480" y="4599"/>
                    </a:lnTo>
                    <a:lnTo>
                      <a:pt x="6433990" y="17789"/>
                    </a:lnTo>
                    <a:lnTo>
                      <a:pt x="6472455" y="38663"/>
                    </a:lnTo>
                    <a:lnTo>
                      <a:pt x="6505965" y="66309"/>
                    </a:lnTo>
                    <a:lnTo>
                      <a:pt x="6533612" y="99820"/>
                    </a:lnTo>
                    <a:lnTo>
                      <a:pt x="6554485" y="138285"/>
                    </a:lnTo>
                    <a:lnTo>
                      <a:pt x="6567676" y="180795"/>
                    </a:lnTo>
                    <a:lnTo>
                      <a:pt x="6572275" y="226441"/>
                    </a:lnTo>
                    <a:lnTo>
                      <a:pt x="6572275" y="1132204"/>
                    </a:lnTo>
                    <a:lnTo>
                      <a:pt x="6567676" y="1177850"/>
                    </a:lnTo>
                    <a:lnTo>
                      <a:pt x="6554485" y="1220360"/>
                    </a:lnTo>
                    <a:lnTo>
                      <a:pt x="6533612" y="1258825"/>
                    </a:lnTo>
                    <a:lnTo>
                      <a:pt x="6505965" y="1292336"/>
                    </a:lnTo>
                    <a:lnTo>
                      <a:pt x="6472455" y="1319982"/>
                    </a:lnTo>
                    <a:lnTo>
                      <a:pt x="6433990" y="1340856"/>
                    </a:lnTo>
                    <a:lnTo>
                      <a:pt x="6391480" y="1354046"/>
                    </a:lnTo>
                    <a:lnTo>
                      <a:pt x="6345834" y="1358646"/>
                    </a:lnTo>
                    <a:lnTo>
                      <a:pt x="226440" y="1358646"/>
                    </a:lnTo>
                    <a:lnTo>
                      <a:pt x="180806" y="1354046"/>
                    </a:lnTo>
                    <a:lnTo>
                      <a:pt x="138301" y="1340856"/>
                    </a:lnTo>
                    <a:lnTo>
                      <a:pt x="99837" y="1319982"/>
                    </a:lnTo>
                    <a:lnTo>
                      <a:pt x="66324" y="1292336"/>
                    </a:lnTo>
                    <a:lnTo>
                      <a:pt x="38673" y="1258825"/>
                    </a:lnTo>
                    <a:lnTo>
                      <a:pt x="17795" y="1220360"/>
                    </a:lnTo>
                    <a:lnTo>
                      <a:pt x="4600" y="1177850"/>
                    </a:lnTo>
                    <a:lnTo>
                      <a:pt x="0" y="1132204"/>
                    </a:lnTo>
                    <a:lnTo>
                      <a:pt x="0" y="226441"/>
                    </a:lnTo>
                    <a:close/>
                  </a:path>
                </a:pathLst>
              </a:custGeom>
              <a:ln w="9525">
                <a:solidFill>
                  <a:srgbClr val="55CE74"/>
                </a:solidFill>
              </a:ln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pic>
            <p:nvPicPr>
              <p:cNvPr id="35" name="object 16">
                <a:extLst>
                  <a:ext uri="{FF2B5EF4-FFF2-40B4-BE49-F238E27FC236}">
                    <a16:creationId xmlns:a16="http://schemas.microsoft.com/office/drawing/2014/main" id="{2427AE3E-3DE7-0C3E-8AE6-760CF96C773A}"/>
                  </a:ext>
                </a:extLst>
              </p:cNvPr>
              <p:cNvPicPr/>
              <p:nvPr/>
            </p:nvPicPr>
            <p:blipFill>
              <a:blip r:embed="rId7" cstate="print"/>
              <a:stretch>
                <a:fillRect/>
              </a:stretch>
            </p:blipFill>
            <p:spPr>
              <a:xfrm>
                <a:off x="2500248" y="305930"/>
                <a:ext cx="1714500" cy="733945"/>
              </a:xfrm>
              <a:prstGeom prst="rect">
                <a:avLst/>
              </a:prstGeom>
            </p:spPr>
          </p:pic>
        </p:grpSp>
        <p:sp>
          <p:nvSpPr>
            <p:cNvPr id="29" name="object 16">
              <a:extLst>
                <a:ext uri="{FF2B5EF4-FFF2-40B4-BE49-F238E27FC236}">
                  <a16:creationId xmlns:a16="http://schemas.microsoft.com/office/drawing/2014/main" id="{ECCC31F1-2FCD-9827-D1C1-0056646D98C1}"/>
                </a:ext>
              </a:extLst>
            </p:cNvPr>
            <p:cNvSpPr txBox="1"/>
            <p:nvPr/>
          </p:nvSpPr>
          <p:spPr>
            <a:xfrm>
              <a:off x="2775727" y="2875716"/>
              <a:ext cx="3332858" cy="391795"/>
            </a:xfrm>
            <a:prstGeom prst="rect">
              <a:avLst/>
            </a:prstGeom>
            <a:noFill/>
          </p:spPr>
          <p:txBody>
            <a:bodyPr vert="horz" wrap="square" lIns="0" tIns="12700" rIns="0" bIns="0" rtlCol="0">
              <a:spAutoFit/>
            </a:bodyPr>
            <a:lstStyle/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Volumen 4,  Número 1  Enero a Julio 2021</a:t>
              </a:r>
            </a:p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Revista Semestral. Venezuela</a:t>
              </a:r>
              <a:endParaRPr sz="1200" dirty="0">
                <a:latin typeface="Arial"/>
                <a:cs typeface="Arial"/>
              </a:endParaRPr>
            </a:p>
          </p:txBody>
        </p:sp>
        <p:pic>
          <p:nvPicPr>
            <p:cNvPr id="30" name="object 25">
              <a:extLst>
                <a:ext uri="{FF2B5EF4-FFF2-40B4-BE49-F238E27FC236}">
                  <a16:creationId xmlns:a16="http://schemas.microsoft.com/office/drawing/2014/main" id="{1093D419-B8D6-48C5-54FB-2286A692E75C}"/>
                </a:ext>
              </a:extLst>
            </p:cNvPr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470065" y="2027896"/>
              <a:ext cx="2305662" cy="1053903"/>
            </a:xfrm>
            <a:prstGeom prst="rect">
              <a:avLst/>
            </a:prstGeom>
          </p:spPr>
        </p:pic>
        <p:pic>
          <p:nvPicPr>
            <p:cNvPr id="31" name="object 31">
              <a:extLst>
                <a:ext uri="{FF2B5EF4-FFF2-40B4-BE49-F238E27FC236}">
                  <a16:creationId xmlns:a16="http://schemas.microsoft.com/office/drawing/2014/main" id="{4017DC94-F675-F855-5EFA-DBBBE7F4E7FF}"/>
                </a:ext>
              </a:extLst>
            </p:cNvPr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4932681" y="1951410"/>
              <a:ext cx="1805304" cy="893889"/>
            </a:xfrm>
            <a:prstGeom prst="rect">
              <a:avLst/>
            </a:prstGeom>
          </p:spPr>
        </p:pic>
      </p:grpSp>
    </p:spTree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105155" y="3188205"/>
            <a:ext cx="6647815" cy="5736590"/>
            <a:chOff x="105155" y="3188205"/>
            <a:chExt cx="6647815" cy="5736590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05155" y="3188205"/>
              <a:ext cx="6647687" cy="5736340"/>
            </a:xfrm>
            <a:prstGeom prst="rect">
              <a:avLst/>
            </a:prstGeom>
          </p:spPr>
        </p:pic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42849" y="3206483"/>
              <a:ext cx="6572250" cy="5660517"/>
            </a:xfrm>
            <a:prstGeom prst="rect">
              <a:avLst/>
            </a:prstGeom>
          </p:spPr>
        </p:pic>
        <p:sp>
          <p:nvSpPr>
            <p:cNvPr id="5" name="object 5"/>
            <p:cNvSpPr/>
            <p:nvPr/>
          </p:nvSpPr>
          <p:spPr>
            <a:xfrm>
              <a:off x="142849" y="3206483"/>
              <a:ext cx="6572250" cy="5661025"/>
            </a:xfrm>
            <a:custGeom>
              <a:avLst/>
              <a:gdLst/>
              <a:ahLst/>
              <a:cxnLst/>
              <a:rect l="l" t="t" r="r" b="b"/>
              <a:pathLst>
                <a:path w="6572250" h="5661025">
                  <a:moveTo>
                    <a:pt x="0" y="5660517"/>
                  </a:moveTo>
                  <a:lnTo>
                    <a:pt x="6572250" y="5660517"/>
                  </a:lnTo>
                  <a:lnTo>
                    <a:pt x="6572250" y="0"/>
                  </a:lnTo>
                  <a:lnTo>
                    <a:pt x="0" y="0"/>
                  </a:lnTo>
                  <a:lnTo>
                    <a:pt x="0" y="5660517"/>
                  </a:lnTo>
                  <a:close/>
                </a:path>
              </a:pathLst>
            </a:custGeom>
            <a:ln w="9525">
              <a:solidFill>
                <a:srgbClr val="55CE7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10" name="object 10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318518" y="1504208"/>
            <a:ext cx="6256015" cy="678139"/>
          </a:xfrm>
          <a:prstGeom prst="rect">
            <a:avLst/>
          </a:prstGeom>
        </p:spPr>
      </p:pic>
      <p:grpSp>
        <p:nvGrpSpPr>
          <p:cNvPr id="24" name="object 24"/>
          <p:cNvGrpSpPr/>
          <p:nvPr/>
        </p:nvGrpSpPr>
        <p:grpSpPr>
          <a:xfrm>
            <a:off x="333629" y="1522069"/>
            <a:ext cx="6203315" cy="1709776"/>
            <a:chOff x="333629" y="1522069"/>
            <a:chExt cx="6203315" cy="1709776"/>
          </a:xfrm>
        </p:grpSpPr>
        <p:sp>
          <p:nvSpPr>
            <p:cNvPr id="26" name="object 26"/>
            <p:cNvSpPr/>
            <p:nvPr/>
          </p:nvSpPr>
          <p:spPr>
            <a:xfrm>
              <a:off x="333629" y="1522069"/>
              <a:ext cx="6203315" cy="646430"/>
            </a:xfrm>
            <a:custGeom>
              <a:avLst/>
              <a:gdLst/>
              <a:ahLst/>
              <a:cxnLst/>
              <a:rect l="l" t="t" r="r" b="b"/>
              <a:pathLst>
                <a:path w="6203315" h="646430">
                  <a:moveTo>
                    <a:pt x="6202934" y="0"/>
                  </a:moveTo>
                  <a:lnTo>
                    <a:pt x="0" y="0"/>
                  </a:lnTo>
                  <a:lnTo>
                    <a:pt x="0" y="646328"/>
                  </a:lnTo>
                  <a:lnTo>
                    <a:pt x="6202934" y="646328"/>
                  </a:lnTo>
                  <a:lnTo>
                    <a:pt x="620293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333629" y="1522069"/>
              <a:ext cx="6203315" cy="646430"/>
            </a:xfrm>
            <a:custGeom>
              <a:avLst/>
              <a:gdLst/>
              <a:ahLst/>
              <a:cxnLst/>
              <a:rect l="l" t="t" r="r" b="b"/>
              <a:pathLst>
                <a:path w="6203315" h="646430">
                  <a:moveTo>
                    <a:pt x="0" y="646328"/>
                  </a:moveTo>
                  <a:lnTo>
                    <a:pt x="6202934" y="646328"/>
                  </a:lnTo>
                  <a:lnTo>
                    <a:pt x="6202934" y="0"/>
                  </a:lnTo>
                  <a:lnTo>
                    <a:pt x="0" y="0"/>
                  </a:lnTo>
                  <a:lnTo>
                    <a:pt x="0" y="646328"/>
                  </a:lnTo>
                  <a:close/>
                </a:path>
              </a:pathLst>
            </a:custGeom>
            <a:ln w="25399">
              <a:solidFill>
                <a:srgbClr val="5BD078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333629" y="2123770"/>
              <a:ext cx="6203315" cy="1108075"/>
            </a:xfrm>
            <a:custGeom>
              <a:avLst/>
              <a:gdLst/>
              <a:ahLst/>
              <a:cxnLst/>
              <a:rect l="l" t="t" r="r" b="b"/>
              <a:pathLst>
                <a:path w="6203315" h="1108075">
                  <a:moveTo>
                    <a:pt x="6202934" y="0"/>
                  </a:moveTo>
                  <a:lnTo>
                    <a:pt x="0" y="0"/>
                  </a:lnTo>
                  <a:lnTo>
                    <a:pt x="0" y="1107998"/>
                  </a:lnTo>
                  <a:lnTo>
                    <a:pt x="6202934" y="1107998"/>
                  </a:lnTo>
                  <a:lnTo>
                    <a:pt x="620293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333629" y="2123770"/>
              <a:ext cx="6203315" cy="1108075"/>
            </a:xfrm>
            <a:custGeom>
              <a:avLst/>
              <a:gdLst/>
              <a:ahLst/>
              <a:cxnLst/>
              <a:rect l="l" t="t" r="r" b="b"/>
              <a:pathLst>
                <a:path w="6203315" h="1108075">
                  <a:moveTo>
                    <a:pt x="0" y="1107998"/>
                  </a:moveTo>
                  <a:lnTo>
                    <a:pt x="6202934" y="1107998"/>
                  </a:lnTo>
                  <a:lnTo>
                    <a:pt x="6202934" y="0"/>
                  </a:lnTo>
                  <a:lnTo>
                    <a:pt x="0" y="0"/>
                  </a:lnTo>
                  <a:lnTo>
                    <a:pt x="0" y="1107998"/>
                  </a:lnTo>
                  <a:close/>
                </a:path>
              </a:pathLst>
            </a:custGeom>
            <a:ln w="25400">
              <a:solidFill>
                <a:srgbClr val="5BD078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0" name="object 30"/>
          <p:cNvSpPr txBox="1"/>
          <p:nvPr/>
        </p:nvSpPr>
        <p:spPr>
          <a:xfrm>
            <a:off x="230835" y="1550923"/>
            <a:ext cx="6323965" cy="661360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85725" algn="ctr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Times New Roman"/>
                <a:cs typeface="Times New Roman"/>
              </a:rPr>
              <a:t>MSc.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Lisbening</a:t>
            </a:r>
            <a:r>
              <a:rPr sz="1200" b="1" spc="-4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Caridad</a:t>
            </a:r>
            <a:r>
              <a:rPr sz="1200" b="1" spc="-55" dirty="0">
                <a:latin typeface="Times New Roman"/>
                <a:cs typeface="Times New Roman"/>
              </a:rPr>
              <a:t> </a:t>
            </a:r>
            <a:r>
              <a:rPr sz="1200" b="1" spc="-20" dirty="0">
                <a:latin typeface="Times New Roman"/>
                <a:cs typeface="Times New Roman"/>
              </a:rPr>
              <a:t>Torres</a:t>
            </a:r>
            <a:r>
              <a:rPr sz="1200" b="1" spc="-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Álvarez</a:t>
            </a:r>
            <a:endParaRPr sz="1200" dirty="0">
              <a:latin typeface="Times New Roman"/>
              <a:cs typeface="Times New Roman"/>
            </a:endParaRPr>
          </a:p>
          <a:p>
            <a:pPr marL="86360" algn="ctr">
              <a:lnSpc>
                <a:spcPts val="1420"/>
              </a:lnSpc>
            </a:pPr>
            <a:r>
              <a:rPr sz="1200" dirty="0">
                <a:latin typeface="Times New Roman"/>
                <a:cs typeface="Times New Roman"/>
              </a:rPr>
              <a:t>Simón</a:t>
            </a:r>
            <a:r>
              <a:rPr sz="1200" spc="-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Rodríguez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Experimental University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(UNESR)</a:t>
            </a:r>
            <a:r>
              <a:rPr sz="1200" spc="-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-</a:t>
            </a:r>
            <a:r>
              <a:rPr sz="1200" spc="-6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Venezuela)</a:t>
            </a:r>
            <a:endParaRPr sz="1200" dirty="0">
              <a:latin typeface="Times New Roman"/>
              <a:cs typeface="Times New Roman"/>
            </a:endParaRPr>
          </a:p>
          <a:p>
            <a:pPr marL="83820" algn="ctr">
              <a:lnSpc>
                <a:spcPts val="1420"/>
              </a:lnSpc>
            </a:pPr>
            <a:r>
              <a:rPr sz="1200" b="1" dirty="0">
                <a:latin typeface="Times New Roman"/>
                <a:cs typeface="Times New Roman"/>
              </a:rPr>
              <a:t>Email: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chemeClr val="tx1"/>
                </a:solidFill>
                <a:latin typeface="Times New Roman"/>
                <a:cs typeface="Times New Roman"/>
                <a:hlinkClick r:id="rId5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lisbening80@gmail.com</a:t>
            </a:r>
            <a:endParaRPr sz="1200" dirty="0">
              <a:solidFill>
                <a:schemeClr val="tx1"/>
              </a:solidFill>
              <a:latin typeface="Times New Roman"/>
              <a:cs typeface="Times New Roman"/>
            </a:endParaRPr>
          </a:p>
          <a:p>
            <a:pPr marL="194310" marR="102235" algn="just">
              <a:lnSpc>
                <a:spcPct val="100000"/>
              </a:lnSpc>
              <a:spcBef>
                <a:spcPts val="455"/>
              </a:spcBef>
            </a:pPr>
            <a:r>
              <a:rPr sz="1100" b="1" dirty="0">
                <a:latin typeface="Times New Roman"/>
                <a:cs typeface="Times New Roman"/>
              </a:rPr>
              <a:t>How</a:t>
            </a:r>
            <a:r>
              <a:rPr sz="1100" b="1" spc="27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to</a:t>
            </a:r>
            <a:r>
              <a:rPr sz="1100" b="1" spc="26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cite</a:t>
            </a:r>
            <a:r>
              <a:rPr sz="1100" b="1" spc="27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this</a:t>
            </a:r>
            <a:r>
              <a:rPr sz="1100" b="1" spc="27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article:</a:t>
            </a:r>
            <a:r>
              <a:rPr sz="1100" b="1" spc="27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Lisbening</a:t>
            </a:r>
            <a:r>
              <a:rPr sz="1100" b="1" spc="26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C.</a:t>
            </a:r>
            <a:r>
              <a:rPr sz="1100" b="1" spc="28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Torres</a:t>
            </a:r>
            <a:r>
              <a:rPr sz="1100" b="1" spc="28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Álvarez</a:t>
            </a:r>
            <a:r>
              <a:rPr sz="1100" b="1" spc="26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(2021),</a:t>
            </a:r>
            <a:r>
              <a:rPr sz="1100" b="1" spc="26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“Participation</a:t>
            </a:r>
            <a:r>
              <a:rPr sz="1100" b="1" spc="27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and</a:t>
            </a:r>
            <a:r>
              <a:rPr sz="1100" b="1" spc="26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Perception</a:t>
            </a:r>
            <a:r>
              <a:rPr sz="1100" b="1" spc="265" dirty="0">
                <a:latin typeface="Times New Roman"/>
                <a:cs typeface="Times New Roman"/>
              </a:rPr>
              <a:t> </a:t>
            </a:r>
            <a:r>
              <a:rPr sz="1100" b="1" spc="-25" dirty="0">
                <a:latin typeface="Times New Roman"/>
                <a:cs typeface="Times New Roman"/>
              </a:rPr>
              <a:t>of </a:t>
            </a:r>
            <a:r>
              <a:rPr sz="1100" b="1" dirty="0">
                <a:latin typeface="Times New Roman"/>
                <a:cs typeface="Times New Roman"/>
              </a:rPr>
              <a:t>Parents</a:t>
            </a:r>
            <a:r>
              <a:rPr sz="1100" b="1" spc="18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and</a:t>
            </a:r>
            <a:r>
              <a:rPr sz="1100" b="1" spc="18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Representatives</a:t>
            </a:r>
            <a:r>
              <a:rPr sz="1100" b="1" spc="18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18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Educational</a:t>
            </a:r>
            <a:r>
              <a:rPr sz="1100" b="1" spc="19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Activities</a:t>
            </a:r>
            <a:r>
              <a:rPr sz="1100" b="1" spc="18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Thesis</a:t>
            </a:r>
            <a:r>
              <a:rPr sz="1100" b="1" spc="19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of</a:t>
            </a:r>
            <a:r>
              <a:rPr sz="1100" b="1" spc="18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degree</a:t>
            </a:r>
            <a:r>
              <a:rPr sz="1100" b="1" spc="18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to</a:t>
            </a:r>
            <a:r>
              <a:rPr sz="1100" b="1" spc="17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qualify</a:t>
            </a:r>
            <a:r>
              <a:rPr sz="1100" b="1" spc="17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for</a:t>
            </a:r>
            <a:r>
              <a:rPr sz="1100" b="1" spc="18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the</a:t>
            </a:r>
            <a:r>
              <a:rPr sz="1100" b="1" spc="17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title</a:t>
            </a:r>
            <a:r>
              <a:rPr sz="1100" b="1" spc="175" dirty="0">
                <a:latin typeface="Times New Roman"/>
                <a:cs typeface="Times New Roman"/>
              </a:rPr>
              <a:t> </a:t>
            </a:r>
            <a:r>
              <a:rPr sz="1100" b="1" spc="-25" dirty="0">
                <a:latin typeface="Times New Roman"/>
                <a:cs typeface="Times New Roman"/>
              </a:rPr>
              <a:t>of </a:t>
            </a:r>
            <a:r>
              <a:rPr sz="1100" b="1" dirty="0">
                <a:latin typeface="Times New Roman"/>
                <a:cs typeface="Times New Roman"/>
              </a:rPr>
              <a:t>Doctor</a:t>
            </a:r>
            <a:r>
              <a:rPr sz="1100" b="1" spc="-1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1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Educational</a:t>
            </a:r>
            <a:r>
              <a:rPr sz="1100" b="1" spc="-4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Sciences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” I (1-</a:t>
            </a:r>
            <a:r>
              <a:rPr sz="1100" b="1" spc="-25" dirty="0">
                <a:latin typeface="Times New Roman"/>
                <a:cs typeface="Times New Roman"/>
              </a:rPr>
              <a:t>16)</a:t>
            </a:r>
            <a:endParaRPr sz="1100" dirty="0">
              <a:latin typeface="Times New Roman"/>
              <a:cs typeface="Times New Roman"/>
            </a:endParaRPr>
          </a:p>
          <a:p>
            <a:pPr marL="2639060">
              <a:lnSpc>
                <a:spcPct val="100000"/>
              </a:lnSpc>
            </a:pPr>
            <a:r>
              <a:rPr sz="1100" b="1" dirty="0">
                <a:latin typeface="Times New Roman"/>
                <a:cs typeface="Times New Roman"/>
              </a:rPr>
              <a:t>Received: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September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spc="-20" dirty="0">
                <a:latin typeface="Times New Roman"/>
                <a:cs typeface="Times New Roman"/>
              </a:rPr>
              <a:t>2020</a:t>
            </a:r>
            <a:endParaRPr sz="1100" dirty="0">
              <a:latin typeface="Times New Roman"/>
              <a:cs typeface="Times New Roman"/>
            </a:endParaRPr>
          </a:p>
          <a:p>
            <a:pPr marL="2651125">
              <a:lnSpc>
                <a:spcPct val="100000"/>
              </a:lnSpc>
            </a:pPr>
            <a:r>
              <a:rPr sz="1100" b="1" dirty="0">
                <a:latin typeface="Times New Roman"/>
                <a:cs typeface="Times New Roman"/>
              </a:rPr>
              <a:t>Revised: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October</a:t>
            </a:r>
            <a:r>
              <a:rPr sz="1100" b="1" spc="-50" dirty="0">
                <a:latin typeface="Times New Roman"/>
                <a:cs typeface="Times New Roman"/>
              </a:rPr>
              <a:t> </a:t>
            </a:r>
            <a:r>
              <a:rPr sz="1100" b="1" spc="-20" dirty="0">
                <a:latin typeface="Times New Roman"/>
                <a:cs typeface="Times New Roman"/>
              </a:rPr>
              <a:t>2020</a:t>
            </a:r>
            <a:endParaRPr sz="1100" dirty="0">
              <a:latin typeface="Times New Roman"/>
              <a:cs typeface="Times New Roman"/>
            </a:endParaRPr>
          </a:p>
          <a:p>
            <a:pPr marL="2643505">
              <a:lnSpc>
                <a:spcPct val="100000"/>
              </a:lnSpc>
            </a:pPr>
            <a:r>
              <a:rPr sz="1100" b="1" dirty="0">
                <a:latin typeface="Times New Roman"/>
                <a:cs typeface="Times New Roman"/>
              </a:rPr>
              <a:t>Accepted: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October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spc="-20" dirty="0">
                <a:latin typeface="Times New Roman"/>
                <a:cs typeface="Times New Roman"/>
              </a:rPr>
              <a:t>2020</a:t>
            </a:r>
            <a:endParaRPr sz="1100" dirty="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770"/>
              </a:spcBef>
            </a:pPr>
            <a:endParaRPr sz="1100" dirty="0">
              <a:latin typeface="Times New Roman"/>
              <a:cs typeface="Times New Roman"/>
            </a:endParaRPr>
          </a:p>
          <a:p>
            <a:pPr marL="427355" marR="314960" algn="ctr">
              <a:lnSpc>
                <a:spcPct val="114999"/>
              </a:lnSpc>
              <a:spcBef>
                <a:spcPts val="5"/>
              </a:spcBef>
            </a:pPr>
            <a:r>
              <a:rPr sz="1200" b="1" dirty="0">
                <a:latin typeface="Times New Roman"/>
                <a:cs typeface="Times New Roman"/>
              </a:rPr>
              <a:t>Participation</a:t>
            </a:r>
            <a:r>
              <a:rPr sz="1200" b="1" spc="-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and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Perception</a:t>
            </a:r>
            <a:r>
              <a:rPr sz="1200" b="1" spc="3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of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Parents</a:t>
            </a:r>
            <a:r>
              <a:rPr sz="1200" b="1" spc="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and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Representatives</a:t>
            </a:r>
            <a:r>
              <a:rPr sz="1200" b="1" spc="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In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Educational</a:t>
            </a:r>
            <a:r>
              <a:rPr sz="1200" b="1" spc="-8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Activities </a:t>
            </a:r>
            <a:r>
              <a:rPr sz="1200" b="1" dirty="0">
                <a:latin typeface="Times New Roman"/>
                <a:cs typeface="Times New Roman"/>
              </a:rPr>
              <a:t>Thesis</a:t>
            </a:r>
            <a:r>
              <a:rPr sz="1200" b="1" spc="-3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of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degree</a:t>
            </a:r>
            <a:r>
              <a:rPr sz="1200" b="1" spc="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to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qualify</a:t>
            </a:r>
            <a:r>
              <a:rPr sz="1200" b="1" spc="-4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for</a:t>
            </a:r>
            <a:r>
              <a:rPr sz="1200" b="1" spc="-5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the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title</a:t>
            </a:r>
            <a:r>
              <a:rPr sz="1200" b="1" spc="-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of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Doctor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in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Educational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Sciences</a:t>
            </a:r>
            <a:endParaRPr sz="1200" dirty="0">
              <a:latin typeface="Times New Roman"/>
              <a:cs typeface="Times New Roman"/>
            </a:endParaRPr>
          </a:p>
          <a:p>
            <a:pPr marL="2686050">
              <a:lnSpc>
                <a:spcPct val="100000"/>
              </a:lnSpc>
              <a:spcBef>
                <a:spcPts val="1315"/>
              </a:spcBef>
            </a:pPr>
            <a:r>
              <a:rPr sz="1200" b="1" spc="-10" dirty="0">
                <a:latin typeface="Times New Roman"/>
                <a:cs typeface="Times New Roman"/>
              </a:rPr>
              <a:t>ABSTRACT</a:t>
            </a:r>
            <a:endParaRPr sz="1200" dirty="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70"/>
              </a:spcBef>
            </a:pPr>
            <a:endParaRPr sz="1200" dirty="0">
              <a:latin typeface="Times New Roman"/>
              <a:cs typeface="Times New Roman"/>
            </a:endParaRPr>
          </a:p>
          <a:p>
            <a:pPr marL="12700" marR="508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Talking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about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school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and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parents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is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broad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topic,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course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transcendent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importance,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because </a:t>
            </a:r>
            <a:r>
              <a:rPr sz="1200" dirty="0">
                <a:latin typeface="Times New Roman"/>
                <a:cs typeface="Times New Roman"/>
              </a:rPr>
              <a:t>quality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education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can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not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be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conceived,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there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is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interrelation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between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school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and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those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directly </a:t>
            </a:r>
            <a:r>
              <a:rPr sz="1200" dirty="0">
                <a:latin typeface="Times New Roman"/>
                <a:cs typeface="Times New Roman"/>
              </a:rPr>
              <a:t>interested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children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receiving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best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education.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say,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parents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themselves.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main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purpose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of </a:t>
            </a:r>
            <a:r>
              <a:rPr sz="1200" dirty="0">
                <a:latin typeface="Times New Roman"/>
                <a:cs typeface="Times New Roman"/>
              </a:rPr>
              <a:t>this paper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is to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diagnose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participation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parents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and representatives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educational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activities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of </a:t>
            </a:r>
            <a:r>
              <a:rPr sz="1200" dirty="0">
                <a:latin typeface="Times New Roman"/>
                <a:cs typeface="Times New Roman"/>
              </a:rPr>
              <a:t>their</a:t>
            </a:r>
            <a:r>
              <a:rPr sz="1200" spc="3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students.</a:t>
            </a:r>
            <a:r>
              <a:rPr sz="1200" spc="3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He</a:t>
            </a:r>
            <a:r>
              <a:rPr sz="1200" spc="3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focused</a:t>
            </a:r>
            <a:r>
              <a:rPr sz="1200" spc="3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on</a:t>
            </a:r>
            <a:r>
              <a:rPr sz="1200" spc="3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3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field</a:t>
            </a:r>
            <a:r>
              <a:rPr sz="1200" spc="4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study</a:t>
            </a:r>
            <a:r>
              <a:rPr sz="1200" spc="3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under</a:t>
            </a:r>
            <a:r>
              <a:rPr sz="1200" spc="3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3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descriptive</a:t>
            </a:r>
            <a:r>
              <a:rPr sz="1200" spc="3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investigation</a:t>
            </a:r>
            <a:r>
              <a:rPr sz="1200" spc="4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modality.</a:t>
            </a:r>
            <a:r>
              <a:rPr sz="1200" spc="40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The </a:t>
            </a:r>
            <a:r>
              <a:rPr sz="1200" dirty="0">
                <a:latin typeface="Times New Roman"/>
                <a:cs typeface="Times New Roman"/>
              </a:rPr>
              <a:t>population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consisted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(189)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representatives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06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selected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sections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from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which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stratified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sample </a:t>
            </a:r>
            <a:r>
              <a:rPr sz="1200" dirty="0">
                <a:latin typeface="Times New Roman"/>
                <a:cs typeface="Times New Roman"/>
              </a:rPr>
              <a:t>was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taken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at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random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based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on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20%,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equivalent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(38)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representatives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whom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questionnaire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was </a:t>
            </a:r>
            <a:r>
              <a:rPr sz="1200" dirty="0">
                <a:latin typeface="Times New Roman"/>
                <a:cs typeface="Times New Roman"/>
              </a:rPr>
              <a:t>applied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consisting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two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parts: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first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consisting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nine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(09)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questions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related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research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data, socio-</a:t>
            </a:r>
            <a:r>
              <a:rPr sz="1200" dirty="0">
                <a:latin typeface="Times New Roman"/>
                <a:cs typeface="Times New Roman"/>
              </a:rPr>
              <a:t>economic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and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academic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level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and the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second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part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with (15)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questions related to the</a:t>
            </a:r>
            <a:r>
              <a:rPr sz="1200" spc="-10" dirty="0">
                <a:latin typeface="Times New Roman"/>
                <a:cs typeface="Times New Roman"/>
              </a:rPr>
              <a:t> participation </a:t>
            </a:r>
            <a:r>
              <a:rPr sz="1200" dirty="0">
                <a:latin typeface="Times New Roman"/>
                <a:cs typeface="Times New Roman"/>
              </a:rPr>
              <a:t>and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perception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educational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activities,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with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Ad-</a:t>
            </a:r>
            <a:r>
              <a:rPr sz="1200" dirty="0">
                <a:latin typeface="Times New Roman"/>
                <a:cs typeface="Times New Roman"/>
              </a:rPr>
              <a:t>hoc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scale,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coded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three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criteria.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This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instrument </a:t>
            </a:r>
            <a:r>
              <a:rPr sz="1200" dirty="0">
                <a:latin typeface="Times New Roman"/>
                <a:cs typeface="Times New Roman"/>
              </a:rPr>
              <a:t>was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subjected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validity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3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expert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judgment</a:t>
            </a:r>
            <a:r>
              <a:rPr sz="1200" spc="3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and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reliability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through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spc="-30" dirty="0">
                <a:latin typeface="Times New Roman"/>
                <a:cs typeface="Times New Roman"/>
              </a:rPr>
              <a:t>Test-</a:t>
            </a:r>
            <a:r>
              <a:rPr sz="1200" dirty="0">
                <a:latin typeface="Times New Roman"/>
                <a:cs typeface="Times New Roman"/>
              </a:rPr>
              <a:t>retest</a:t>
            </a:r>
            <a:r>
              <a:rPr sz="1200" spc="30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method, </a:t>
            </a:r>
            <a:r>
              <a:rPr sz="1200" dirty="0">
                <a:latin typeface="Times New Roman"/>
                <a:cs typeface="Times New Roman"/>
              </a:rPr>
              <a:t>obtaining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as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index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Cronbach's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Alpha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0.98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and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0.99.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technique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analyze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data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the </a:t>
            </a:r>
            <a:r>
              <a:rPr sz="1200" dirty="0">
                <a:latin typeface="Times New Roman"/>
                <a:cs typeface="Times New Roman"/>
              </a:rPr>
              <a:t>percentage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relative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frequency.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results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showed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that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although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there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is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communicative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interaction </a:t>
            </a:r>
            <a:r>
              <a:rPr sz="1200" dirty="0">
                <a:latin typeface="Times New Roman"/>
                <a:cs typeface="Times New Roman"/>
              </a:rPr>
              <a:t>between</a:t>
            </a:r>
            <a:r>
              <a:rPr sz="1200" spc="4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teachers</a:t>
            </a:r>
            <a:r>
              <a:rPr sz="1200" spc="40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and</a:t>
            </a:r>
            <a:r>
              <a:rPr sz="1200" spc="4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representatives,</a:t>
            </a:r>
            <a:r>
              <a:rPr sz="1200" spc="4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there</a:t>
            </a:r>
            <a:r>
              <a:rPr sz="1200" spc="4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is</a:t>
            </a:r>
            <a:r>
              <a:rPr sz="1200" spc="3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little</a:t>
            </a:r>
            <a:r>
              <a:rPr sz="1200" spc="3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participation</a:t>
            </a:r>
            <a:r>
              <a:rPr sz="1200" spc="40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4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4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representatives</a:t>
            </a:r>
            <a:r>
              <a:rPr sz="1200" spc="4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</a:t>
            </a:r>
            <a:r>
              <a:rPr sz="1200" spc="39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the </a:t>
            </a:r>
            <a:r>
              <a:rPr sz="1200" dirty="0">
                <a:latin typeface="Times New Roman"/>
                <a:cs typeface="Times New Roman"/>
              </a:rPr>
              <a:t>educational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activities.</a:t>
            </a:r>
            <a:endParaRPr sz="1200" dirty="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65"/>
              </a:spcBef>
            </a:pPr>
            <a:endParaRPr sz="1200" dirty="0">
              <a:latin typeface="Times New Roman"/>
              <a:cs typeface="Times New Roman"/>
            </a:endParaRPr>
          </a:p>
          <a:p>
            <a:pPr marL="12700" algn="just">
              <a:lnSpc>
                <a:spcPct val="100000"/>
              </a:lnSpc>
            </a:pPr>
            <a:r>
              <a:rPr sz="1200" b="1" dirty="0">
                <a:latin typeface="Times New Roman"/>
                <a:cs typeface="Times New Roman"/>
              </a:rPr>
              <a:t>Descriptors</a:t>
            </a:r>
            <a:r>
              <a:rPr sz="1200" dirty="0">
                <a:latin typeface="Times New Roman"/>
                <a:cs typeface="Times New Roman"/>
              </a:rPr>
              <a:t>: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participation,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perception,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educational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activities,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parents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and</a:t>
            </a:r>
            <a:r>
              <a:rPr sz="1200" spc="-4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representatives.</a:t>
            </a:r>
            <a:endParaRPr sz="1200" dirty="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60"/>
              </a:spcBef>
            </a:pPr>
            <a:endParaRPr sz="1200" dirty="0">
              <a:latin typeface="Times New Roman"/>
              <a:cs typeface="Times New Roman"/>
            </a:endParaRPr>
          </a:p>
          <a:p>
            <a:pPr marL="12700" marR="5715" algn="just">
              <a:lnSpc>
                <a:spcPct val="100000"/>
              </a:lnSpc>
            </a:pPr>
            <a:r>
              <a:rPr sz="1200" b="1" dirty="0">
                <a:latin typeface="Times New Roman"/>
                <a:cs typeface="Times New Roman"/>
              </a:rPr>
              <a:t>Biographical</a:t>
            </a:r>
            <a:r>
              <a:rPr sz="1200" b="1" spc="195" dirty="0">
                <a:latin typeface="Times New Roman"/>
                <a:cs typeface="Times New Roman"/>
              </a:rPr>
              <a:t>  </a:t>
            </a:r>
            <a:r>
              <a:rPr sz="1200" b="1" dirty="0">
                <a:latin typeface="Times New Roman"/>
                <a:cs typeface="Times New Roman"/>
              </a:rPr>
              <a:t>Review:</a:t>
            </a:r>
            <a:r>
              <a:rPr sz="1200" b="1" spc="204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Lisbening</a:t>
            </a:r>
            <a:r>
              <a:rPr sz="1200" spc="19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Caridad</a:t>
            </a:r>
            <a:r>
              <a:rPr sz="1200" spc="204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Torres</a:t>
            </a:r>
            <a:r>
              <a:rPr sz="1200" spc="20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Alvarez,</a:t>
            </a:r>
            <a:r>
              <a:rPr sz="1200" spc="20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undergraduate</a:t>
            </a:r>
            <a:r>
              <a:rPr sz="1200" spc="19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professor</a:t>
            </a:r>
            <a:r>
              <a:rPr sz="1200" spc="20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at</a:t>
            </a:r>
            <a:r>
              <a:rPr sz="1200" spc="204" dirty="0">
                <a:latin typeface="Times New Roman"/>
                <a:cs typeface="Times New Roman"/>
              </a:rPr>
              <a:t>  </a:t>
            </a:r>
            <a:r>
              <a:rPr sz="1200" spc="-25" dirty="0">
                <a:latin typeface="Times New Roman"/>
                <a:cs typeface="Times New Roman"/>
              </a:rPr>
              <a:t>the </a:t>
            </a:r>
            <a:r>
              <a:rPr sz="1200" dirty="0">
                <a:latin typeface="Times New Roman"/>
                <a:cs typeface="Times New Roman"/>
              </a:rPr>
              <a:t>Experimental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University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Simon</a:t>
            </a:r>
            <a:r>
              <a:rPr sz="1200" spc="-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Rodriguez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and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PhD</a:t>
            </a:r>
            <a:r>
              <a:rPr sz="1200" spc="-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Education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Sciences</a:t>
            </a:r>
            <a:r>
              <a:rPr sz="1200" spc="-10" dirty="0">
                <a:latin typeface="Times New Roman"/>
                <a:cs typeface="Times New Roman"/>
              </a:rPr>
              <a:t> UPEL.</a:t>
            </a:r>
            <a:endParaRPr sz="1200" dirty="0">
              <a:latin typeface="Times New Roman"/>
              <a:cs typeface="Times New Roman"/>
            </a:endParaRPr>
          </a:p>
        </p:txBody>
      </p:sp>
      <p:sp>
        <p:nvSpPr>
          <p:cNvPr id="32" name="object 32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46363" rIns="0" bIns="0" rtlCol="0">
            <a:spAutoFit/>
          </a:bodyPr>
          <a:lstStyle/>
          <a:p>
            <a:pPr marL="198755">
              <a:lnSpc>
                <a:spcPts val="1410"/>
              </a:lnSpc>
            </a:pPr>
            <a:fld id="{81D60167-4931-47E6-BA6A-407CBD079E47}" type="slidenum">
              <a:rPr b="1" spc="-25" dirty="0">
                <a:latin typeface="Times New Roman"/>
                <a:cs typeface="Times New Roman"/>
              </a:rPr>
              <a:t>22</a:t>
            </a:fld>
            <a:endParaRPr b="1" spc="-25" dirty="0">
              <a:latin typeface="Times New Roman"/>
              <a:cs typeface="Times New Roman"/>
            </a:endParaRPr>
          </a:p>
        </p:txBody>
      </p:sp>
      <p:grpSp>
        <p:nvGrpSpPr>
          <p:cNvPr id="33" name="Grupo 32">
            <a:extLst>
              <a:ext uri="{FF2B5EF4-FFF2-40B4-BE49-F238E27FC236}">
                <a16:creationId xmlns:a16="http://schemas.microsoft.com/office/drawing/2014/main" id="{110EB01A-7B22-052D-23A4-70D2121D8D9A}"/>
              </a:ext>
            </a:extLst>
          </p:cNvPr>
          <p:cNvGrpSpPr/>
          <p:nvPr/>
        </p:nvGrpSpPr>
        <p:grpSpPr>
          <a:xfrm>
            <a:off x="192024" y="99280"/>
            <a:ext cx="6472351" cy="1452626"/>
            <a:chOff x="470065" y="1951410"/>
            <a:chExt cx="6665976" cy="1452626"/>
          </a:xfrm>
        </p:grpSpPr>
        <p:grpSp>
          <p:nvGrpSpPr>
            <p:cNvPr id="34" name="object 12">
              <a:extLst>
                <a:ext uri="{FF2B5EF4-FFF2-40B4-BE49-F238E27FC236}">
                  <a16:creationId xmlns:a16="http://schemas.microsoft.com/office/drawing/2014/main" id="{7B05B90A-C239-7388-2641-8FF032FB9093}"/>
                </a:ext>
              </a:extLst>
            </p:cNvPr>
            <p:cNvGrpSpPr/>
            <p:nvPr/>
          </p:nvGrpSpPr>
          <p:grpSpPr>
            <a:xfrm>
              <a:off x="470065" y="1951664"/>
              <a:ext cx="6665976" cy="1452372"/>
              <a:chOff x="96011" y="115823"/>
              <a:chExt cx="6665976" cy="1452372"/>
            </a:xfrm>
          </p:grpSpPr>
          <p:pic>
            <p:nvPicPr>
              <p:cNvPr id="38" name="object 13">
                <a:extLst>
                  <a:ext uri="{FF2B5EF4-FFF2-40B4-BE49-F238E27FC236}">
                    <a16:creationId xmlns:a16="http://schemas.microsoft.com/office/drawing/2014/main" id="{402B7C25-CC04-47F3-90E7-5620A2A973E4}"/>
                  </a:ext>
                </a:extLst>
              </p:cNvPr>
              <p:cNvPicPr/>
              <p:nvPr/>
            </p:nvPicPr>
            <p:blipFill>
              <a:blip r:embed="rId6" cstate="print"/>
              <a:stretch>
                <a:fillRect/>
              </a:stretch>
            </p:blipFill>
            <p:spPr>
              <a:xfrm>
                <a:off x="96011" y="115823"/>
                <a:ext cx="6665976" cy="1452372"/>
              </a:xfrm>
              <a:prstGeom prst="rect">
                <a:avLst/>
              </a:prstGeom>
            </p:spPr>
          </p:pic>
          <p:pic>
            <p:nvPicPr>
              <p:cNvPr id="39" name="object 14">
                <a:extLst>
                  <a:ext uri="{FF2B5EF4-FFF2-40B4-BE49-F238E27FC236}">
                    <a16:creationId xmlns:a16="http://schemas.microsoft.com/office/drawing/2014/main" id="{7CE60576-79B3-8B39-A453-2C014B45CA90}"/>
                  </a:ext>
                </a:extLst>
              </p:cNvPr>
              <p:cNvPicPr/>
              <p:nvPr/>
            </p:nvPicPr>
            <p:blipFill>
              <a:blip r:embed="rId7" cstate="print"/>
              <a:stretch>
                <a:fillRect/>
              </a:stretch>
            </p:blipFill>
            <p:spPr>
              <a:xfrm>
                <a:off x="142849" y="142875"/>
                <a:ext cx="6572275" cy="1358646"/>
              </a:xfrm>
              <a:prstGeom prst="rect">
                <a:avLst/>
              </a:prstGeom>
            </p:spPr>
          </p:pic>
          <p:sp>
            <p:nvSpPr>
              <p:cNvPr id="40" name="object 15">
                <a:extLst>
                  <a:ext uri="{FF2B5EF4-FFF2-40B4-BE49-F238E27FC236}">
                    <a16:creationId xmlns:a16="http://schemas.microsoft.com/office/drawing/2014/main" id="{43F02458-0BEE-3E2B-8C52-DA97AA6F7C6B}"/>
                  </a:ext>
                </a:extLst>
              </p:cNvPr>
              <p:cNvSpPr/>
              <p:nvPr/>
            </p:nvSpPr>
            <p:spPr>
              <a:xfrm>
                <a:off x="142849" y="142875"/>
                <a:ext cx="6572884" cy="1358900"/>
              </a:xfrm>
              <a:custGeom>
                <a:avLst/>
                <a:gdLst/>
                <a:ahLst/>
                <a:cxnLst/>
                <a:rect l="l" t="t" r="r" b="b"/>
                <a:pathLst>
                  <a:path w="6572884" h="1358900">
                    <a:moveTo>
                      <a:pt x="0" y="226441"/>
                    </a:moveTo>
                    <a:lnTo>
                      <a:pt x="4600" y="180795"/>
                    </a:lnTo>
                    <a:lnTo>
                      <a:pt x="17795" y="138285"/>
                    </a:lnTo>
                    <a:lnTo>
                      <a:pt x="38673" y="99820"/>
                    </a:lnTo>
                    <a:lnTo>
                      <a:pt x="66324" y="66309"/>
                    </a:lnTo>
                    <a:lnTo>
                      <a:pt x="99837" y="38663"/>
                    </a:lnTo>
                    <a:lnTo>
                      <a:pt x="138301" y="17789"/>
                    </a:lnTo>
                    <a:lnTo>
                      <a:pt x="180806" y="4599"/>
                    </a:lnTo>
                    <a:lnTo>
                      <a:pt x="226440" y="0"/>
                    </a:lnTo>
                    <a:lnTo>
                      <a:pt x="6345834" y="0"/>
                    </a:lnTo>
                    <a:lnTo>
                      <a:pt x="6391480" y="4599"/>
                    </a:lnTo>
                    <a:lnTo>
                      <a:pt x="6433990" y="17789"/>
                    </a:lnTo>
                    <a:lnTo>
                      <a:pt x="6472455" y="38663"/>
                    </a:lnTo>
                    <a:lnTo>
                      <a:pt x="6505965" y="66309"/>
                    </a:lnTo>
                    <a:lnTo>
                      <a:pt x="6533612" y="99820"/>
                    </a:lnTo>
                    <a:lnTo>
                      <a:pt x="6554485" y="138285"/>
                    </a:lnTo>
                    <a:lnTo>
                      <a:pt x="6567676" y="180795"/>
                    </a:lnTo>
                    <a:lnTo>
                      <a:pt x="6572275" y="226441"/>
                    </a:lnTo>
                    <a:lnTo>
                      <a:pt x="6572275" y="1132204"/>
                    </a:lnTo>
                    <a:lnTo>
                      <a:pt x="6567676" y="1177850"/>
                    </a:lnTo>
                    <a:lnTo>
                      <a:pt x="6554485" y="1220360"/>
                    </a:lnTo>
                    <a:lnTo>
                      <a:pt x="6533612" y="1258825"/>
                    </a:lnTo>
                    <a:lnTo>
                      <a:pt x="6505965" y="1292336"/>
                    </a:lnTo>
                    <a:lnTo>
                      <a:pt x="6472455" y="1319982"/>
                    </a:lnTo>
                    <a:lnTo>
                      <a:pt x="6433990" y="1340856"/>
                    </a:lnTo>
                    <a:lnTo>
                      <a:pt x="6391480" y="1354046"/>
                    </a:lnTo>
                    <a:lnTo>
                      <a:pt x="6345834" y="1358646"/>
                    </a:lnTo>
                    <a:lnTo>
                      <a:pt x="226440" y="1358646"/>
                    </a:lnTo>
                    <a:lnTo>
                      <a:pt x="180806" y="1354046"/>
                    </a:lnTo>
                    <a:lnTo>
                      <a:pt x="138301" y="1340856"/>
                    </a:lnTo>
                    <a:lnTo>
                      <a:pt x="99837" y="1319982"/>
                    </a:lnTo>
                    <a:lnTo>
                      <a:pt x="66324" y="1292336"/>
                    </a:lnTo>
                    <a:lnTo>
                      <a:pt x="38673" y="1258825"/>
                    </a:lnTo>
                    <a:lnTo>
                      <a:pt x="17795" y="1220360"/>
                    </a:lnTo>
                    <a:lnTo>
                      <a:pt x="4600" y="1177850"/>
                    </a:lnTo>
                    <a:lnTo>
                      <a:pt x="0" y="1132204"/>
                    </a:lnTo>
                    <a:lnTo>
                      <a:pt x="0" y="226441"/>
                    </a:lnTo>
                    <a:close/>
                  </a:path>
                </a:pathLst>
              </a:custGeom>
              <a:ln w="9525">
                <a:solidFill>
                  <a:srgbClr val="55CE74"/>
                </a:solidFill>
              </a:ln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pic>
            <p:nvPicPr>
              <p:cNvPr id="41" name="object 16">
                <a:extLst>
                  <a:ext uri="{FF2B5EF4-FFF2-40B4-BE49-F238E27FC236}">
                    <a16:creationId xmlns:a16="http://schemas.microsoft.com/office/drawing/2014/main" id="{B2568EA0-DB62-6538-4A8E-08A304DAA89B}"/>
                  </a:ext>
                </a:extLst>
              </p:cNvPr>
              <p:cNvPicPr/>
              <p:nvPr/>
            </p:nvPicPr>
            <p:blipFill>
              <a:blip r:embed="rId8" cstate="print"/>
              <a:stretch>
                <a:fillRect/>
              </a:stretch>
            </p:blipFill>
            <p:spPr>
              <a:xfrm>
                <a:off x="2500248" y="305930"/>
                <a:ext cx="1714500" cy="733945"/>
              </a:xfrm>
              <a:prstGeom prst="rect">
                <a:avLst/>
              </a:prstGeom>
            </p:spPr>
          </p:pic>
        </p:grpSp>
        <p:sp>
          <p:nvSpPr>
            <p:cNvPr id="35" name="object 16">
              <a:extLst>
                <a:ext uri="{FF2B5EF4-FFF2-40B4-BE49-F238E27FC236}">
                  <a16:creationId xmlns:a16="http://schemas.microsoft.com/office/drawing/2014/main" id="{AC143673-E997-B014-7930-3BA35F316E6C}"/>
                </a:ext>
              </a:extLst>
            </p:cNvPr>
            <p:cNvSpPr txBox="1"/>
            <p:nvPr/>
          </p:nvSpPr>
          <p:spPr>
            <a:xfrm>
              <a:off x="2775727" y="2875716"/>
              <a:ext cx="3332858" cy="391795"/>
            </a:xfrm>
            <a:prstGeom prst="rect">
              <a:avLst/>
            </a:prstGeom>
            <a:noFill/>
          </p:spPr>
          <p:txBody>
            <a:bodyPr vert="horz" wrap="square" lIns="0" tIns="12700" rIns="0" bIns="0" rtlCol="0">
              <a:spAutoFit/>
            </a:bodyPr>
            <a:lstStyle/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Volumen 4,  Número 1  Enero a Julio 2021</a:t>
              </a:r>
            </a:p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Revista Semestral. Venezuela</a:t>
              </a:r>
              <a:endParaRPr sz="1200" dirty="0">
                <a:latin typeface="Arial"/>
                <a:cs typeface="Arial"/>
              </a:endParaRPr>
            </a:p>
          </p:txBody>
        </p:sp>
        <p:pic>
          <p:nvPicPr>
            <p:cNvPr id="36" name="object 25">
              <a:extLst>
                <a:ext uri="{FF2B5EF4-FFF2-40B4-BE49-F238E27FC236}">
                  <a16:creationId xmlns:a16="http://schemas.microsoft.com/office/drawing/2014/main" id="{92517807-5952-6362-2E3A-8C1D512DD69C}"/>
                </a:ext>
              </a:extLst>
            </p:cNvPr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470065" y="2027896"/>
              <a:ext cx="2305662" cy="1053903"/>
            </a:xfrm>
            <a:prstGeom prst="rect">
              <a:avLst/>
            </a:prstGeom>
          </p:spPr>
        </p:pic>
        <p:pic>
          <p:nvPicPr>
            <p:cNvPr id="37" name="object 31">
              <a:extLst>
                <a:ext uri="{FF2B5EF4-FFF2-40B4-BE49-F238E27FC236}">
                  <a16:creationId xmlns:a16="http://schemas.microsoft.com/office/drawing/2014/main" id="{E673034F-4AB8-7E57-1DCE-90920F79715C}"/>
                </a:ext>
              </a:extLst>
            </p:cNvPr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4932681" y="1951410"/>
              <a:ext cx="1805304" cy="893889"/>
            </a:xfrm>
            <a:prstGeom prst="rect">
              <a:avLst/>
            </a:prstGeom>
          </p:spPr>
        </p:pic>
      </p:grpSp>
    </p:spTree>
  </p:cSld>
  <p:clrMapOvr>
    <a:masterClrMapping/>
  </p:clrMapOvr>
</p:sld>
</file>

<file path=ppt/slides/slide2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94485" y="115823"/>
            <a:ext cx="6669405" cy="8926195"/>
            <a:chOff x="94485" y="115823"/>
            <a:chExt cx="6669405" cy="8926195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204216" y="8651747"/>
              <a:ext cx="6518148" cy="158496"/>
            </a:xfrm>
            <a:prstGeom prst="rect">
              <a:avLst/>
            </a:prstGeom>
          </p:spPr>
        </p:pic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96012" y="115823"/>
              <a:ext cx="6665976" cy="1452372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42849" y="142875"/>
              <a:ext cx="6572275" cy="1358646"/>
            </a:xfrm>
            <a:prstGeom prst="rect">
              <a:avLst/>
            </a:prstGeom>
          </p:spPr>
        </p:pic>
        <p:sp>
          <p:nvSpPr>
            <p:cNvPr id="6" name="object 6"/>
            <p:cNvSpPr/>
            <p:nvPr/>
          </p:nvSpPr>
          <p:spPr>
            <a:xfrm>
              <a:off x="142849" y="142875"/>
              <a:ext cx="6572884" cy="1358900"/>
            </a:xfrm>
            <a:custGeom>
              <a:avLst/>
              <a:gdLst/>
              <a:ahLst/>
              <a:cxnLst/>
              <a:rect l="l" t="t" r="r" b="b"/>
              <a:pathLst>
                <a:path w="6572884" h="1358900">
                  <a:moveTo>
                    <a:pt x="0" y="226441"/>
                  </a:moveTo>
                  <a:lnTo>
                    <a:pt x="4600" y="180795"/>
                  </a:lnTo>
                  <a:lnTo>
                    <a:pt x="17795" y="138285"/>
                  </a:lnTo>
                  <a:lnTo>
                    <a:pt x="38673" y="99820"/>
                  </a:lnTo>
                  <a:lnTo>
                    <a:pt x="66324" y="66309"/>
                  </a:lnTo>
                  <a:lnTo>
                    <a:pt x="99837" y="38663"/>
                  </a:lnTo>
                  <a:lnTo>
                    <a:pt x="138301" y="17789"/>
                  </a:lnTo>
                  <a:lnTo>
                    <a:pt x="180806" y="4599"/>
                  </a:lnTo>
                  <a:lnTo>
                    <a:pt x="226440" y="0"/>
                  </a:lnTo>
                  <a:lnTo>
                    <a:pt x="6345834" y="0"/>
                  </a:lnTo>
                  <a:lnTo>
                    <a:pt x="6391480" y="4599"/>
                  </a:lnTo>
                  <a:lnTo>
                    <a:pt x="6433990" y="17789"/>
                  </a:lnTo>
                  <a:lnTo>
                    <a:pt x="6472455" y="38663"/>
                  </a:lnTo>
                  <a:lnTo>
                    <a:pt x="6505965" y="66309"/>
                  </a:lnTo>
                  <a:lnTo>
                    <a:pt x="6533612" y="99820"/>
                  </a:lnTo>
                  <a:lnTo>
                    <a:pt x="6554485" y="138285"/>
                  </a:lnTo>
                  <a:lnTo>
                    <a:pt x="6567676" y="180795"/>
                  </a:lnTo>
                  <a:lnTo>
                    <a:pt x="6572275" y="226441"/>
                  </a:lnTo>
                  <a:lnTo>
                    <a:pt x="6572275" y="1132204"/>
                  </a:lnTo>
                  <a:lnTo>
                    <a:pt x="6567676" y="1177850"/>
                  </a:lnTo>
                  <a:lnTo>
                    <a:pt x="6554485" y="1220360"/>
                  </a:lnTo>
                  <a:lnTo>
                    <a:pt x="6533612" y="1258825"/>
                  </a:lnTo>
                  <a:lnTo>
                    <a:pt x="6505965" y="1292336"/>
                  </a:lnTo>
                  <a:lnTo>
                    <a:pt x="6472455" y="1319982"/>
                  </a:lnTo>
                  <a:lnTo>
                    <a:pt x="6433990" y="1340856"/>
                  </a:lnTo>
                  <a:lnTo>
                    <a:pt x="6391480" y="1354046"/>
                  </a:lnTo>
                  <a:lnTo>
                    <a:pt x="6345834" y="1358646"/>
                  </a:lnTo>
                  <a:lnTo>
                    <a:pt x="226440" y="1358646"/>
                  </a:lnTo>
                  <a:lnTo>
                    <a:pt x="180806" y="1354046"/>
                  </a:lnTo>
                  <a:lnTo>
                    <a:pt x="138301" y="1340856"/>
                  </a:lnTo>
                  <a:lnTo>
                    <a:pt x="99837" y="1319982"/>
                  </a:lnTo>
                  <a:lnTo>
                    <a:pt x="66324" y="1292336"/>
                  </a:lnTo>
                  <a:lnTo>
                    <a:pt x="38673" y="1258825"/>
                  </a:lnTo>
                  <a:lnTo>
                    <a:pt x="17795" y="1220360"/>
                  </a:lnTo>
                  <a:lnTo>
                    <a:pt x="4600" y="1177850"/>
                  </a:lnTo>
                  <a:lnTo>
                    <a:pt x="0" y="1132204"/>
                  </a:lnTo>
                  <a:lnTo>
                    <a:pt x="0" y="226441"/>
                  </a:lnTo>
                  <a:close/>
                </a:path>
              </a:pathLst>
            </a:custGeom>
            <a:ln w="9525">
              <a:solidFill>
                <a:srgbClr val="55CE7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" name="object 7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2500248" y="305930"/>
              <a:ext cx="1714500" cy="733945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2738628" y="1024127"/>
              <a:ext cx="1897379" cy="371855"/>
            </a:xfrm>
            <a:prstGeom prst="rect">
              <a:avLst/>
            </a:prstGeom>
          </p:spPr>
        </p:pic>
        <p:pic>
          <p:nvPicPr>
            <p:cNvPr id="9" name="object 9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4401312" y="1024127"/>
              <a:ext cx="1577339" cy="371855"/>
            </a:xfrm>
            <a:prstGeom prst="rect">
              <a:avLst/>
            </a:prstGeom>
          </p:spPr>
        </p:pic>
        <p:pic>
          <p:nvPicPr>
            <p:cNvPr id="10" name="object 10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3169920" y="1207007"/>
              <a:ext cx="1546859" cy="371855"/>
            </a:xfrm>
            <a:prstGeom prst="rect">
              <a:avLst/>
            </a:prstGeom>
          </p:spPr>
        </p:pic>
        <p:pic>
          <p:nvPicPr>
            <p:cNvPr id="11" name="object 11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4482083" y="1207007"/>
              <a:ext cx="284988" cy="371855"/>
            </a:xfrm>
            <a:prstGeom prst="rect">
              <a:avLst/>
            </a:prstGeom>
          </p:spPr>
        </p:pic>
        <p:pic>
          <p:nvPicPr>
            <p:cNvPr id="12" name="object 12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4571999" y="1207007"/>
              <a:ext cx="1013460" cy="371855"/>
            </a:xfrm>
            <a:prstGeom prst="rect">
              <a:avLst/>
            </a:prstGeom>
          </p:spPr>
        </p:pic>
        <p:pic>
          <p:nvPicPr>
            <p:cNvPr id="13" name="object 13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324612" y="234695"/>
              <a:ext cx="1719072" cy="1341120"/>
            </a:xfrm>
            <a:prstGeom prst="rect">
              <a:avLst/>
            </a:prstGeom>
          </p:spPr>
        </p:pic>
        <p:pic>
          <p:nvPicPr>
            <p:cNvPr id="14" name="object 14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5606795" y="8193022"/>
              <a:ext cx="1092707" cy="848868"/>
            </a:xfrm>
            <a:prstGeom prst="rect">
              <a:avLst/>
            </a:prstGeom>
          </p:spPr>
        </p:pic>
        <p:pic>
          <p:nvPicPr>
            <p:cNvPr id="15" name="object 15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109728" y="8193022"/>
              <a:ext cx="1092708" cy="848868"/>
            </a:xfrm>
            <a:prstGeom prst="rect">
              <a:avLst/>
            </a:prstGeom>
          </p:spPr>
        </p:pic>
      </p:grpSp>
      <p:sp>
        <p:nvSpPr>
          <p:cNvPr id="16" name="object 16"/>
          <p:cNvSpPr txBox="1"/>
          <p:nvPr/>
        </p:nvSpPr>
        <p:spPr>
          <a:xfrm>
            <a:off x="221691" y="1068451"/>
            <a:ext cx="6381750" cy="272859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063875" marR="736600" indent="-431800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Arial"/>
                <a:cs typeface="Arial"/>
              </a:rPr>
              <a:t>6ta.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Edición</a:t>
            </a:r>
            <a:r>
              <a:rPr sz="1200" b="1" spc="-10" dirty="0">
                <a:latin typeface="Arial"/>
                <a:cs typeface="Arial"/>
              </a:rPr>
              <a:t> Volumen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I</a:t>
            </a:r>
            <a:r>
              <a:rPr sz="1200" b="1" spc="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Enero</a:t>
            </a:r>
            <a:r>
              <a:rPr sz="1200" b="1" spc="-3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a</a:t>
            </a:r>
            <a:r>
              <a:rPr sz="1200" b="1" spc="-2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Julio</a:t>
            </a:r>
            <a:r>
              <a:rPr sz="1200" b="1" spc="-5" dirty="0">
                <a:latin typeface="Arial"/>
                <a:cs typeface="Arial"/>
              </a:rPr>
              <a:t> </a:t>
            </a:r>
            <a:r>
              <a:rPr sz="1200" b="1" spc="-20" dirty="0">
                <a:latin typeface="Arial"/>
                <a:cs typeface="Arial"/>
              </a:rPr>
              <a:t>2021 </a:t>
            </a:r>
            <a:r>
              <a:rPr sz="1200" b="1" dirty="0">
                <a:latin typeface="Arial"/>
                <a:cs typeface="Arial"/>
              </a:rPr>
              <a:t>Revista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Semestral-</a:t>
            </a:r>
            <a:r>
              <a:rPr sz="1200" b="1" spc="-40" dirty="0">
                <a:latin typeface="Arial"/>
                <a:cs typeface="Arial"/>
              </a:rPr>
              <a:t> </a:t>
            </a:r>
            <a:r>
              <a:rPr sz="1200" b="1" spc="-10" dirty="0">
                <a:latin typeface="Arial"/>
                <a:cs typeface="Arial"/>
              </a:rPr>
              <a:t>Venezuela</a:t>
            </a:r>
            <a:endParaRPr sz="1200">
              <a:latin typeface="Arial"/>
              <a:cs typeface="Arial"/>
            </a:endParaRPr>
          </a:p>
          <a:p>
            <a:pPr algn="ctr">
              <a:lnSpc>
                <a:spcPct val="100000"/>
              </a:lnSpc>
              <a:spcBef>
                <a:spcPts val="1120"/>
              </a:spcBef>
            </a:pPr>
            <a:r>
              <a:rPr sz="1200" b="1" spc="-10" dirty="0">
                <a:latin typeface="Times New Roman"/>
                <a:cs typeface="Times New Roman"/>
              </a:rPr>
              <a:t>DISCUSIÓN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60"/>
              </a:spcBef>
            </a:pPr>
            <a:endParaRPr sz="1200">
              <a:latin typeface="Times New Roman"/>
              <a:cs typeface="Times New Roman"/>
            </a:endParaRPr>
          </a:p>
          <a:p>
            <a:pPr marL="375285" marR="5080" indent="-36322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resultado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eminentemente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interdisciplinar,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contenidos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matemáticos,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literarios,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plásticos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spc="-50" dirty="0">
                <a:latin typeface="Times New Roman"/>
                <a:cs typeface="Times New Roman"/>
              </a:rPr>
              <a:t>y </a:t>
            </a:r>
            <a:r>
              <a:rPr sz="1200" dirty="0">
                <a:latin typeface="Times New Roman"/>
                <a:cs typeface="Times New Roman"/>
              </a:rPr>
              <a:t>musicales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enriquecen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forma recíproca, en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propuesta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flexible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sin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otra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pretensión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que </a:t>
            </a:r>
            <a:r>
              <a:rPr sz="1200" dirty="0">
                <a:latin typeface="Times New Roman"/>
                <a:cs typeface="Times New Roman"/>
              </a:rPr>
              <a:t>servir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orientación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susceptible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ser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modificada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adaptada a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cada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contexto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específico.</a:t>
            </a:r>
            <a:endParaRPr sz="1200">
              <a:latin typeface="Times New Roman"/>
              <a:cs typeface="Times New Roman"/>
            </a:endParaRPr>
          </a:p>
          <a:p>
            <a:pPr marL="375285" marR="6350" indent="-36322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evidente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que,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únicamente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puesta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práctica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propuesta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intervención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presentada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este </a:t>
            </a:r>
            <a:r>
              <a:rPr sz="1200" dirty="0">
                <a:latin typeface="Times New Roman"/>
                <a:cs typeface="Times New Roman"/>
              </a:rPr>
              <a:t>trabajo,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podrá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arrojar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verdaderas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conclusiones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propuesto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permitan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apreciar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los </a:t>
            </a:r>
            <a:r>
              <a:rPr sz="1200" dirty="0">
                <a:latin typeface="Times New Roman"/>
                <a:cs typeface="Times New Roman"/>
              </a:rPr>
              <a:t>resultados</a:t>
            </a:r>
            <a:r>
              <a:rPr sz="1200" spc="3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evidentes</a:t>
            </a:r>
            <a:r>
              <a:rPr sz="1200" spc="3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(como</a:t>
            </a:r>
            <a:r>
              <a:rPr sz="1200" spc="3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3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logró</a:t>
            </a:r>
            <a:r>
              <a:rPr sz="1200" spc="3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3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3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momento);</a:t>
            </a:r>
            <a:r>
              <a:rPr sz="1200" spc="3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mientras</a:t>
            </a:r>
            <a:r>
              <a:rPr sz="1200" spc="3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tanto,</a:t>
            </a:r>
            <a:r>
              <a:rPr sz="1200" spc="3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3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espera</a:t>
            </a:r>
            <a:r>
              <a:rPr sz="1200" spc="3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380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esta </a:t>
            </a:r>
            <a:r>
              <a:rPr sz="1200" dirty="0">
                <a:latin typeface="Times New Roman"/>
                <a:cs typeface="Times New Roman"/>
              </a:rPr>
              <a:t>disertación</a:t>
            </a:r>
            <a:r>
              <a:rPr sz="1200" spc="26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aporte</a:t>
            </a:r>
            <a:r>
              <a:rPr sz="1200" spc="26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motivación</a:t>
            </a:r>
            <a:r>
              <a:rPr sz="1200" spc="27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26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acercar</a:t>
            </a:r>
            <a:r>
              <a:rPr sz="1200" spc="27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26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disciplina</a:t>
            </a:r>
            <a:r>
              <a:rPr sz="1200" spc="26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27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ha</a:t>
            </a:r>
            <a:r>
              <a:rPr sz="1200" spc="26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sido</a:t>
            </a:r>
            <a:r>
              <a:rPr sz="1200" spc="26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injusta</a:t>
            </a:r>
            <a:r>
              <a:rPr sz="1200" spc="270" dirty="0">
                <a:latin typeface="Times New Roman"/>
                <a:cs typeface="Times New Roman"/>
              </a:rPr>
              <a:t>  </a:t>
            </a:r>
            <a:r>
              <a:rPr sz="1200" spc="-50" dirty="0">
                <a:latin typeface="Times New Roman"/>
                <a:cs typeface="Times New Roman"/>
              </a:rPr>
              <a:t>y </a:t>
            </a:r>
            <a:r>
              <a:rPr sz="1200" dirty="0">
                <a:latin typeface="Times New Roman"/>
                <a:cs typeface="Times New Roman"/>
              </a:rPr>
              <a:t>desafortunadamente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tratada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durante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muchos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años.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También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espera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emplee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una </a:t>
            </a:r>
            <a:r>
              <a:rPr sz="1200" dirty="0">
                <a:latin typeface="Times New Roman"/>
                <a:cs typeface="Times New Roman"/>
              </a:rPr>
              <a:t>herramienta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fundamental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conocimiento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amplio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pensamiento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lógico-matemático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parte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cotidianidad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Ser.</a:t>
            </a:r>
            <a:endParaRPr sz="1200">
              <a:latin typeface="Times New Roman"/>
              <a:cs typeface="Times New Roman"/>
            </a:endParaRPr>
          </a:p>
        </p:txBody>
      </p:sp>
      <p:pic>
        <p:nvPicPr>
          <p:cNvPr id="17" name="object 17"/>
          <p:cNvPicPr/>
          <p:nvPr/>
        </p:nvPicPr>
        <p:blipFill>
          <a:blip r:embed="rId13" cstate="print"/>
          <a:stretch>
            <a:fillRect/>
          </a:stretch>
        </p:blipFill>
        <p:spPr>
          <a:xfrm>
            <a:off x="4581144" y="149034"/>
            <a:ext cx="1805304" cy="893889"/>
          </a:xfrm>
          <a:prstGeom prst="rect">
            <a:avLst/>
          </a:prstGeom>
        </p:spPr>
      </p:pic>
      <p:sp>
        <p:nvSpPr>
          <p:cNvPr id="18" name="object 18"/>
          <p:cNvSpPr txBox="1"/>
          <p:nvPr/>
        </p:nvSpPr>
        <p:spPr>
          <a:xfrm>
            <a:off x="1301622" y="8256658"/>
            <a:ext cx="4324350" cy="37719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 marL="1055370" marR="5080" indent="-1042669">
              <a:lnSpc>
                <a:spcPts val="1440"/>
              </a:lnSpc>
              <a:spcBef>
                <a:spcPts val="15"/>
              </a:spcBef>
            </a:pPr>
            <a:r>
              <a:rPr sz="1200" b="1" dirty="0">
                <a:latin typeface="Times New Roman"/>
                <a:cs typeface="Times New Roman"/>
              </a:rPr>
              <a:t>Las</a:t>
            </a:r>
            <a:r>
              <a:rPr sz="1200" b="1" spc="-4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Matemáticas</a:t>
            </a:r>
            <a:r>
              <a:rPr sz="1200" b="1" spc="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en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Educación</a:t>
            </a:r>
            <a:r>
              <a:rPr sz="1200" b="1" spc="-3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Infantil.</a:t>
            </a:r>
            <a:r>
              <a:rPr sz="1200" b="1" spc="-5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Caso: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Educación</a:t>
            </a:r>
            <a:r>
              <a:rPr sz="1200" b="1" spc="-3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Inicial </a:t>
            </a:r>
            <a:r>
              <a:rPr sz="1200" b="1" spc="-50" dirty="0">
                <a:latin typeface="Times New Roman"/>
                <a:cs typeface="Times New Roman"/>
              </a:rPr>
              <a:t>y </a:t>
            </a:r>
            <a:r>
              <a:rPr sz="1200" b="1" dirty="0">
                <a:latin typeface="Times New Roman"/>
                <a:cs typeface="Times New Roman"/>
              </a:rPr>
              <a:t>1er</a:t>
            </a:r>
            <a:r>
              <a:rPr sz="1200" b="1" spc="-3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Grado</a:t>
            </a:r>
            <a:r>
              <a:rPr sz="1200" b="1" spc="-1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Educación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Primaria.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2556764" y="8773904"/>
            <a:ext cx="2092325" cy="1943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410"/>
              </a:lnSpc>
            </a:pPr>
            <a:r>
              <a:rPr sz="1200" b="1" dirty="0">
                <a:latin typeface="Times New Roman"/>
                <a:cs typeface="Times New Roman"/>
              </a:rPr>
              <a:t>Dra.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Carmen</a:t>
            </a:r>
            <a:r>
              <a:rPr sz="1200" b="1" spc="-1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M.</a:t>
            </a:r>
            <a:r>
              <a:rPr sz="1200" b="1" spc="-3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Marín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Gómez.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20" name="object 20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104546" rIns="0" bIns="0" rtlCol="0">
            <a:spAutoFit/>
          </a:bodyPr>
          <a:lstStyle/>
          <a:p>
            <a:pPr marL="152400">
              <a:lnSpc>
                <a:spcPts val="1410"/>
              </a:lnSpc>
            </a:pPr>
            <a:fld id="{81D60167-4931-47E6-BA6A-407CBD079E47}" type="slidenum">
              <a:rPr spc="-25" dirty="0"/>
              <a:t>220</a:t>
            </a:fld>
            <a:endParaRPr spc="-25" dirty="0"/>
          </a:p>
        </p:txBody>
      </p:sp>
      <p:grpSp>
        <p:nvGrpSpPr>
          <p:cNvPr id="21" name="Grupo 20">
            <a:extLst>
              <a:ext uri="{FF2B5EF4-FFF2-40B4-BE49-F238E27FC236}">
                <a16:creationId xmlns:a16="http://schemas.microsoft.com/office/drawing/2014/main" id="{71F163F7-FBF5-9F65-EA2F-E60C670AC8D7}"/>
              </a:ext>
            </a:extLst>
          </p:cNvPr>
          <p:cNvGrpSpPr/>
          <p:nvPr/>
        </p:nvGrpSpPr>
        <p:grpSpPr>
          <a:xfrm>
            <a:off x="117348" y="98932"/>
            <a:ext cx="6665976" cy="1452626"/>
            <a:chOff x="470065" y="1951410"/>
            <a:chExt cx="6665976" cy="1452626"/>
          </a:xfrm>
        </p:grpSpPr>
        <p:grpSp>
          <p:nvGrpSpPr>
            <p:cNvPr id="22" name="object 12">
              <a:extLst>
                <a:ext uri="{FF2B5EF4-FFF2-40B4-BE49-F238E27FC236}">
                  <a16:creationId xmlns:a16="http://schemas.microsoft.com/office/drawing/2014/main" id="{2492D85D-5810-C137-D4FB-589D6BB55045}"/>
                </a:ext>
              </a:extLst>
            </p:cNvPr>
            <p:cNvGrpSpPr/>
            <p:nvPr/>
          </p:nvGrpSpPr>
          <p:grpSpPr>
            <a:xfrm>
              <a:off x="470065" y="1951664"/>
              <a:ext cx="6665976" cy="1452372"/>
              <a:chOff x="96011" y="115823"/>
              <a:chExt cx="6665976" cy="1452372"/>
            </a:xfrm>
          </p:grpSpPr>
          <p:pic>
            <p:nvPicPr>
              <p:cNvPr id="26" name="object 13">
                <a:extLst>
                  <a:ext uri="{FF2B5EF4-FFF2-40B4-BE49-F238E27FC236}">
                    <a16:creationId xmlns:a16="http://schemas.microsoft.com/office/drawing/2014/main" id="{B93E2D07-05C3-71D4-7CB8-F6995CFE9BF0}"/>
                  </a:ext>
                </a:extLst>
              </p:cNvPr>
              <p:cNvPicPr/>
              <p:nvPr/>
            </p:nvPicPr>
            <p:blipFill>
              <a:blip r:embed="rId3" cstate="print"/>
              <a:stretch>
                <a:fillRect/>
              </a:stretch>
            </p:blipFill>
            <p:spPr>
              <a:xfrm>
                <a:off x="96011" y="115823"/>
                <a:ext cx="6665976" cy="1452372"/>
              </a:xfrm>
              <a:prstGeom prst="rect">
                <a:avLst/>
              </a:prstGeom>
            </p:spPr>
          </p:pic>
          <p:pic>
            <p:nvPicPr>
              <p:cNvPr id="27" name="object 14">
                <a:extLst>
                  <a:ext uri="{FF2B5EF4-FFF2-40B4-BE49-F238E27FC236}">
                    <a16:creationId xmlns:a16="http://schemas.microsoft.com/office/drawing/2014/main" id="{C223DD43-C3DE-AE69-23D3-B62A34C66F9B}"/>
                  </a:ext>
                </a:extLst>
              </p:cNvPr>
              <p:cNvPicPr/>
              <p:nvPr/>
            </p:nvPicPr>
            <p:blipFill>
              <a:blip r:embed="rId4" cstate="print"/>
              <a:stretch>
                <a:fillRect/>
              </a:stretch>
            </p:blipFill>
            <p:spPr>
              <a:xfrm>
                <a:off x="142849" y="142875"/>
                <a:ext cx="6572275" cy="1358646"/>
              </a:xfrm>
              <a:prstGeom prst="rect">
                <a:avLst/>
              </a:prstGeom>
            </p:spPr>
          </p:pic>
          <p:sp>
            <p:nvSpPr>
              <p:cNvPr id="28" name="object 15">
                <a:extLst>
                  <a:ext uri="{FF2B5EF4-FFF2-40B4-BE49-F238E27FC236}">
                    <a16:creationId xmlns:a16="http://schemas.microsoft.com/office/drawing/2014/main" id="{1D100215-A0D4-2364-889D-1B38DB73AD1C}"/>
                  </a:ext>
                </a:extLst>
              </p:cNvPr>
              <p:cNvSpPr/>
              <p:nvPr/>
            </p:nvSpPr>
            <p:spPr>
              <a:xfrm>
                <a:off x="142849" y="142875"/>
                <a:ext cx="6572884" cy="1358900"/>
              </a:xfrm>
              <a:custGeom>
                <a:avLst/>
                <a:gdLst/>
                <a:ahLst/>
                <a:cxnLst/>
                <a:rect l="l" t="t" r="r" b="b"/>
                <a:pathLst>
                  <a:path w="6572884" h="1358900">
                    <a:moveTo>
                      <a:pt x="0" y="226441"/>
                    </a:moveTo>
                    <a:lnTo>
                      <a:pt x="4600" y="180795"/>
                    </a:lnTo>
                    <a:lnTo>
                      <a:pt x="17795" y="138285"/>
                    </a:lnTo>
                    <a:lnTo>
                      <a:pt x="38673" y="99820"/>
                    </a:lnTo>
                    <a:lnTo>
                      <a:pt x="66324" y="66309"/>
                    </a:lnTo>
                    <a:lnTo>
                      <a:pt x="99837" y="38663"/>
                    </a:lnTo>
                    <a:lnTo>
                      <a:pt x="138301" y="17789"/>
                    </a:lnTo>
                    <a:lnTo>
                      <a:pt x="180806" y="4599"/>
                    </a:lnTo>
                    <a:lnTo>
                      <a:pt x="226440" y="0"/>
                    </a:lnTo>
                    <a:lnTo>
                      <a:pt x="6345834" y="0"/>
                    </a:lnTo>
                    <a:lnTo>
                      <a:pt x="6391480" y="4599"/>
                    </a:lnTo>
                    <a:lnTo>
                      <a:pt x="6433990" y="17789"/>
                    </a:lnTo>
                    <a:lnTo>
                      <a:pt x="6472455" y="38663"/>
                    </a:lnTo>
                    <a:lnTo>
                      <a:pt x="6505965" y="66309"/>
                    </a:lnTo>
                    <a:lnTo>
                      <a:pt x="6533612" y="99820"/>
                    </a:lnTo>
                    <a:lnTo>
                      <a:pt x="6554485" y="138285"/>
                    </a:lnTo>
                    <a:lnTo>
                      <a:pt x="6567676" y="180795"/>
                    </a:lnTo>
                    <a:lnTo>
                      <a:pt x="6572275" y="226441"/>
                    </a:lnTo>
                    <a:lnTo>
                      <a:pt x="6572275" y="1132204"/>
                    </a:lnTo>
                    <a:lnTo>
                      <a:pt x="6567676" y="1177850"/>
                    </a:lnTo>
                    <a:lnTo>
                      <a:pt x="6554485" y="1220360"/>
                    </a:lnTo>
                    <a:lnTo>
                      <a:pt x="6533612" y="1258825"/>
                    </a:lnTo>
                    <a:lnTo>
                      <a:pt x="6505965" y="1292336"/>
                    </a:lnTo>
                    <a:lnTo>
                      <a:pt x="6472455" y="1319982"/>
                    </a:lnTo>
                    <a:lnTo>
                      <a:pt x="6433990" y="1340856"/>
                    </a:lnTo>
                    <a:lnTo>
                      <a:pt x="6391480" y="1354046"/>
                    </a:lnTo>
                    <a:lnTo>
                      <a:pt x="6345834" y="1358646"/>
                    </a:lnTo>
                    <a:lnTo>
                      <a:pt x="226440" y="1358646"/>
                    </a:lnTo>
                    <a:lnTo>
                      <a:pt x="180806" y="1354046"/>
                    </a:lnTo>
                    <a:lnTo>
                      <a:pt x="138301" y="1340856"/>
                    </a:lnTo>
                    <a:lnTo>
                      <a:pt x="99837" y="1319982"/>
                    </a:lnTo>
                    <a:lnTo>
                      <a:pt x="66324" y="1292336"/>
                    </a:lnTo>
                    <a:lnTo>
                      <a:pt x="38673" y="1258825"/>
                    </a:lnTo>
                    <a:lnTo>
                      <a:pt x="17795" y="1220360"/>
                    </a:lnTo>
                    <a:lnTo>
                      <a:pt x="4600" y="1177850"/>
                    </a:lnTo>
                    <a:lnTo>
                      <a:pt x="0" y="1132204"/>
                    </a:lnTo>
                    <a:lnTo>
                      <a:pt x="0" y="226441"/>
                    </a:lnTo>
                    <a:close/>
                  </a:path>
                </a:pathLst>
              </a:custGeom>
              <a:ln w="9525">
                <a:solidFill>
                  <a:srgbClr val="55CE74"/>
                </a:solidFill>
              </a:ln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pic>
            <p:nvPicPr>
              <p:cNvPr id="29" name="object 16">
                <a:extLst>
                  <a:ext uri="{FF2B5EF4-FFF2-40B4-BE49-F238E27FC236}">
                    <a16:creationId xmlns:a16="http://schemas.microsoft.com/office/drawing/2014/main" id="{3DF7F747-5221-5929-0C77-67FF52CC9DC3}"/>
                  </a:ext>
                </a:extLst>
              </p:cNvPr>
              <p:cNvPicPr/>
              <p:nvPr/>
            </p:nvPicPr>
            <p:blipFill>
              <a:blip r:embed="rId5" cstate="print"/>
              <a:stretch>
                <a:fillRect/>
              </a:stretch>
            </p:blipFill>
            <p:spPr>
              <a:xfrm>
                <a:off x="2500248" y="305930"/>
                <a:ext cx="1714500" cy="733945"/>
              </a:xfrm>
              <a:prstGeom prst="rect">
                <a:avLst/>
              </a:prstGeom>
            </p:spPr>
          </p:pic>
        </p:grpSp>
        <p:sp>
          <p:nvSpPr>
            <p:cNvPr id="23" name="object 16">
              <a:extLst>
                <a:ext uri="{FF2B5EF4-FFF2-40B4-BE49-F238E27FC236}">
                  <a16:creationId xmlns:a16="http://schemas.microsoft.com/office/drawing/2014/main" id="{8B626250-6618-1EF1-5249-C453F60BF86C}"/>
                </a:ext>
              </a:extLst>
            </p:cNvPr>
            <p:cNvSpPr txBox="1"/>
            <p:nvPr/>
          </p:nvSpPr>
          <p:spPr>
            <a:xfrm>
              <a:off x="2775727" y="2875716"/>
              <a:ext cx="3332858" cy="391795"/>
            </a:xfrm>
            <a:prstGeom prst="rect">
              <a:avLst/>
            </a:prstGeom>
            <a:noFill/>
          </p:spPr>
          <p:txBody>
            <a:bodyPr vert="horz" wrap="square" lIns="0" tIns="12700" rIns="0" bIns="0" rtlCol="0">
              <a:spAutoFit/>
            </a:bodyPr>
            <a:lstStyle/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Volumen 4,  Número 1  Enero a Julio 2021</a:t>
              </a:r>
            </a:p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Revista Semestral. Venezuela</a:t>
              </a:r>
              <a:endParaRPr sz="1200" dirty="0">
                <a:latin typeface="Arial"/>
                <a:cs typeface="Arial"/>
              </a:endParaRPr>
            </a:p>
          </p:txBody>
        </p:sp>
        <p:pic>
          <p:nvPicPr>
            <p:cNvPr id="24" name="object 25">
              <a:extLst>
                <a:ext uri="{FF2B5EF4-FFF2-40B4-BE49-F238E27FC236}">
                  <a16:creationId xmlns:a16="http://schemas.microsoft.com/office/drawing/2014/main" id="{E2AA0A50-60C4-C7AD-7DA2-F595B87C0669}"/>
                </a:ext>
              </a:extLst>
            </p:cNvPr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470065" y="2027896"/>
              <a:ext cx="2305662" cy="1053903"/>
            </a:xfrm>
            <a:prstGeom prst="rect">
              <a:avLst/>
            </a:prstGeom>
          </p:spPr>
        </p:pic>
        <p:pic>
          <p:nvPicPr>
            <p:cNvPr id="25" name="object 31">
              <a:extLst>
                <a:ext uri="{FF2B5EF4-FFF2-40B4-BE49-F238E27FC236}">
                  <a16:creationId xmlns:a16="http://schemas.microsoft.com/office/drawing/2014/main" id="{ACDF413E-06DB-3509-8943-13F934FB5904}"/>
                </a:ext>
              </a:extLst>
            </p:cNvPr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4932681" y="1951410"/>
              <a:ext cx="1805304" cy="893889"/>
            </a:xfrm>
            <a:prstGeom prst="rect">
              <a:avLst/>
            </a:prstGeom>
          </p:spPr>
        </p:pic>
      </p:grpSp>
    </p:spTree>
  </p:cSld>
  <p:clrMapOvr>
    <a:masterClrMapping/>
  </p:clrMapOvr>
</p:sld>
</file>

<file path=ppt/slides/slide2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94485" y="115823"/>
            <a:ext cx="6669405" cy="8926195"/>
            <a:chOff x="94485" y="115823"/>
            <a:chExt cx="6669405" cy="8926195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204216" y="8651747"/>
              <a:ext cx="6518148" cy="158496"/>
            </a:xfrm>
            <a:prstGeom prst="rect">
              <a:avLst/>
            </a:prstGeom>
          </p:spPr>
        </p:pic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96012" y="115823"/>
              <a:ext cx="6665976" cy="1452372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42849" y="142875"/>
              <a:ext cx="6572275" cy="1358646"/>
            </a:xfrm>
            <a:prstGeom prst="rect">
              <a:avLst/>
            </a:prstGeom>
          </p:spPr>
        </p:pic>
        <p:sp>
          <p:nvSpPr>
            <p:cNvPr id="6" name="object 6"/>
            <p:cNvSpPr/>
            <p:nvPr/>
          </p:nvSpPr>
          <p:spPr>
            <a:xfrm>
              <a:off x="142849" y="142875"/>
              <a:ext cx="6572884" cy="1358900"/>
            </a:xfrm>
            <a:custGeom>
              <a:avLst/>
              <a:gdLst/>
              <a:ahLst/>
              <a:cxnLst/>
              <a:rect l="l" t="t" r="r" b="b"/>
              <a:pathLst>
                <a:path w="6572884" h="1358900">
                  <a:moveTo>
                    <a:pt x="0" y="226441"/>
                  </a:moveTo>
                  <a:lnTo>
                    <a:pt x="4600" y="180795"/>
                  </a:lnTo>
                  <a:lnTo>
                    <a:pt x="17795" y="138285"/>
                  </a:lnTo>
                  <a:lnTo>
                    <a:pt x="38673" y="99820"/>
                  </a:lnTo>
                  <a:lnTo>
                    <a:pt x="66324" y="66309"/>
                  </a:lnTo>
                  <a:lnTo>
                    <a:pt x="99837" y="38663"/>
                  </a:lnTo>
                  <a:lnTo>
                    <a:pt x="138301" y="17789"/>
                  </a:lnTo>
                  <a:lnTo>
                    <a:pt x="180806" y="4599"/>
                  </a:lnTo>
                  <a:lnTo>
                    <a:pt x="226440" y="0"/>
                  </a:lnTo>
                  <a:lnTo>
                    <a:pt x="6345834" y="0"/>
                  </a:lnTo>
                  <a:lnTo>
                    <a:pt x="6391480" y="4599"/>
                  </a:lnTo>
                  <a:lnTo>
                    <a:pt x="6433990" y="17789"/>
                  </a:lnTo>
                  <a:lnTo>
                    <a:pt x="6472455" y="38663"/>
                  </a:lnTo>
                  <a:lnTo>
                    <a:pt x="6505965" y="66309"/>
                  </a:lnTo>
                  <a:lnTo>
                    <a:pt x="6533612" y="99820"/>
                  </a:lnTo>
                  <a:lnTo>
                    <a:pt x="6554485" y="138285"/>
                  </a:lnTo>
                  <a:lnTo>
                    <a:pt x="6567676" y="180795"/>
                  </a:lnTo>
                  <a:lnTo>
                    <a:pt x="6572275" y="226441"/>
                  </a:lnTo>
                  <a:lnTo>
                    <a:pt x="6572275" y="1132204"/>
                  </a:lnTo>
                  <a:lnTo>
                    <a:pt x="6567676" y="1177850"/>
                  </a:lnTo>
                  <a:lnTo>
                    <a:pt x="6554485" y="1220360"/>
                  </a:lnTo>
                  <a:lnTo>
                    <a:pt x="6533612" y="1258825"/>
                  </a:lnTo>
                  <a:lnTo>
                    <a:pt x="6505965" y="1292336"/>
                  </a:lnTo>
                  <a:lnTo>
                    <a:pt x="6472455" y="1319982"/>
                  </a:lnTo>
                  <a:lnTo>
                    <a:pt x="6433990" y="1340856"/>
                  </a:lnTo>
                  <a:lnTo>
                    <a:pt x="6391480" y="1354046"/>
                  </a:lnTo>
                  <a:lnTo>
                    <a:pt x="6345834" y="1358646"/>
                  </a:lnTo>
                  <a:lnTo>
                    <a:pt x="226440" y="1358646"/>
                  </a:lnTo>
                  <a:lnTo>
                    <a:pt x="180806" y="1354046"/>
                  </a:lnTo>
                  <a:lnTo>
                    <a:pt x="138301" y="1340856"/>
                  </a:lnTo>
                  <a:lnTo>
                    <a:pt x="99837" y="1319982"/>
                  </a:lnTo>
                  <a:lnTo>
                    <a:pt x="66324" y="1292336"/>
                  </a:lnTo>
                  <a:lnTo>
                    <a:pt x="38673" y="1258825"/>
                  </a:lnTo>
                  <a:lnTo>
                    <a:pt x="17795" y="1220360"/>
                  </a:lnTo>
                  <a:lnTo>
                    <a:pt x="4600" y="1177850"/>
                  </a:lnTo>
                  <a:lnTo>
                    <a:pt x="0" y="1132204"/>
                  </a:lnTo>
                  <a:lnTo>
                    <a:pt x="0" y="226441"/>
                  </a:lnTo>
                  <a:close/>
                </a:path>
              </a:pathLst>
            </a:custGeom>
            <a:ln w="9525">
              <a:solidFill>
                <a:srgbClr val="55CE7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" name="object 7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2500248" y="305930"/>
              <a:ext cx="1714500" cy="733945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2738628" y="1024127"/>
              <a:ext cx="1897379" cy="371855"/>
            </a:xfrm>
            <a:prstGeom prst="rect">
              <a:avLst/>
            </a:prstGeom>
          </p:spPr>
        </p:pic>
        <p:pic>
          <p:nvPicPr>
            <p:cNvPr id="9" name="object 9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4401312" y="1024127"/>
              <a:ext cx="1577339" cy="371855"/>
            </a:xfrm>
            <a:prstGeom prst="rect">
              <a:avLst/>
            </a:prstGeom>
          </p:spPr>
        </p:pic>
        <p:pic>
          <p:nvPicPr>
            <p:cNvPr id="10" name="object 10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3169920" y="1207007"/>
              <a:ext cx="1546859" cy="371855"/>
            </a:xfrm>
            <a:prstGeom prst="rect">
              <a:avLst/>
            </a:prstGeom>
          </p:spPr>
        </p:pic>
        <p:pic>
          <p:nvPicPr>
            <p:cNvPr id="11" name="object 11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4482083" y="1207007"/>
              <a:ext cx="284988" cy="371855"/>
            </a:xfrm>
            <a:prstGeom prst="rect">
              <a:avLst/>
            </a:prstGeom>
          </p:spPr>
        </p:pic>
        <p:pic>
          <p:nvPicPr>
            <p:cNvPr id="12" name="object 12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4571999" y="1207007"/>
              <a:ext cx="1013460" cy="371855"/>
            </a:xfrm>
            <a:prstGeom prst="rect">
              <a:avLst/>
            </a:prstGeom>
          </p:spPr>
        </p:pic>
        <p:pic>
          <p:nvPicPr>
            <p:cNvPr id="13" name="object 13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324612" y="234695"/>
              <a:ext cx="1719072" cy="1341120"/>
            </a:xfrm>
            <a:prstGeom prst="rect">
              <a:avLst/>
            </a:prstGeom>
          </p:spPr>
        </p:pic>
        <p:pic>
          <p:nvPicPr>
            <p:cNvPr id="14" name="object 14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5606795" y="8193022"/>
              <a:ext cx="1092707" cy="848868"/>
            </a:xfrm>
            <a:prstGeom prst="rect">
              <a:avLst/>
            </a:prstGeom>
          </p:spPr>
        </p:pic>
        <p:pic>
          <p:nvPicPr>
            <p:cNvPr id="15" name="object 15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109728" y="8193022"/>
              <a:ext cx="1092708" cy="848868"/>
            </a:xfrm>
            <a:prstGeom prst="rect">
              <a:avLst/>
            </a:prstGeom>
          </p:spPr>
        </p:pic>
      </p:grpSp>
      <p:sp>
        <p:nvSpPr>
          <p:cNvPr id="16" name="object 16"/>
          <p:cNvSpPr txBox="1"/>
          <p:nvPr/>
        </p:nvSpPr>
        <p:spPr>
          <a:xfrm>
            <a:off x="221691" y="1068451"/>
            <a:ext cx="6416040" cy="400622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063875" marR="770890" indent="-431800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Arial"/>
                <a:cs typeface="Arial"/>
              </a:rPr>
              <a:t>6ta.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Edición</a:t>
            </a:r>
            <a:r>
              <a:rPr sz="1200" b="1" spc="-10" dirty="0">
                <a:latin typeface="Arial"/>
                <a:cs typeface="Arial"/>
              </a:rPr>
              <a:t> Volumen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I</a:t>
            </a:r>
            <a:r>
              <a:rPr sz="1200" b="1" spc="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Enero</a:t>
            </a:r>
            <a:r>
              <a:rPr sz="1200" b="1" spc="-3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a</a:t>
            </a:r>
            <a:r>
              <a:rPr sz="1200" b="1" spc="-2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Julio</a:t>
            </a:r>
            <a:r>
              <a:rPr sz="1200" b="1" spc="-5" dirty="0">
                <a:latin typeface="Arial"/>
                <a:cs typeface="Arial"/>
              </a:rPr>
              <a:t> </a:t>
            </a:r>
            <a:r>
              <a:rPr sz="1200" b="1" spc="-20" dirty="0">
                <a:latin typeface="Arial"/>
                <a:cs typeface="Arial"/>
              </a:rPr>
              <a:t>2021 </a:t>
            </a:r>
            <a:r>
              <a:rPr sz="1200" b="1" dirty="0">
                <a:latin typeface="Arial"/>
                <a:cs typeface="Arial"/>
              </a:rPr>
              <a:t>Revista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Semestral-</a:t>
            </a:r>
            <a:r>
              <a:rPr sz="1200" b="1" spc="-40" dirty="0">
                <a:latin typeface="Arial"/>
                <a:cs typeface="Arial"/>
              </a:rPr>
              <a:t> </a:t>
            </a:r>
            <a:r>
              <a:rPr sz="1200" b="1" spc="-10" dirty="0">
                <a:latin typeface="Arial"/>
                <a:cs typeface="Arial"/>
              </a:rPr>
              <a:t>Venezuela</a:t>
            </a:r>
            <a:endParaRPr sz="1200" dirty="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815"/>
              </a:spcBef>
            </a:pPr>
            <a:endParaRPr sz="1200" dirty="0">
              <a:latin typeface="Arial"/>
              <a:cs typeface="Arial"/>
            </a:endParaRPr>
          </a:p>
          <a:p>
            <a:pPr algn="ctr">
              <a:lnSpc>
                <a:spcPct val="100000"/>
              </a:lnSpc>
            </a:pPr>
            <a:r>
              <a:rPr sz="1200" b="1" spc="-10" dirty="0">
                <a:latin typeface="Times New Roman"/>
                <a:cs typeface="Times New Roman"/>
              </a:rPr>
              <a:t>REFERENCIAS</a:t>
            </a:r>
            <a:endParaRPr sz="1200" dirty="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60"/>
              </a:spcBef>
            </a:pPr>
            <a:endParaRPr sz="1200" dirty="0">
              <a:latin typeface="Times New Roman"/>
              <a:cs typeface="Times New Roman"/>
            </a:endParaRPr>
          </a:p>
          <a:p>
            <a:pPr marL="375285" marR="6985" indent="-363220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Arteaga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Blanca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Macías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Jesús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(2016)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Didáctica</a:t>
            </a:r>
            <a:r>
              <a:rPr sz="1200" i="1" spc="16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de</a:t>
            </a:r>
            <a:r>
              <a:rPr sz="1200" i="1" spc="16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las</a:t>
            </a:r>
            <a:r>
              <a:rPr sz="1200" i="1" spc="16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Matemáticas</a:t>
            </a:r>
            <a:r>
              <a:rPr sz="1200" i="1" spc="16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En</a:t>
            </a:r>
            <a:r>
              <a:rPr sz="1200" i="1" spc="16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Educación</a:t>
            </a:r>
            <a:r>
              <a:rPr sz="1200" i="1" spc="17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Infantil</a:t>
            </a:r>
            <a:r>
              <a:rPr sz="1200" dirty="0">
                <a:latin typeface="Times New Roman"/>
                <a:cs typeface="Times New Roman"/>
              </a:rPr>
              <a:t>,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Nuevo </a:t>
            </a:r>
            <a:r>
              <a:rPr sz="1200" dirty="0">
                <a:latin typeface="Times New Roman"/>
                <a:cs typeface="Times New Roman"/>
              </a:rPr>
              <a:t>Manual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De</a:t>
            </a:r>
            <a:r>
              <a:rPr sz="1200" spc="-3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chemeClr val="tx1"/>
                </a:solidFill>
                <a:latin typeface="Times New Roman"/>
                <a:cs typeface="Times New Roman"/>
              </a:rPr>
              <a:t>Unir.</a:t>
            </a:r>
            <a:r>
              <a:rPr sz="1200" spc="-3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UNIR</a:t>
            </a:r>
            <a:r>
              <a:rPr sz="1200" spc="-2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chemeClr val="tx1"/>
                </a:solidFill>
                <a:latin typeface="Times New Roman"/>
                <a:cs typeface="Times New Roman"/>
              </a:rPr>
              <a:t>Editorial.</a:t>
            </a:r>
            <a:endParaRPr sz="1200" dirty="0">
              <a:solidFill>
                <a:schemeClr val="tx1"/>
              </a:solidFill>
              <a:latin typeface="Times New Roman"/>
              <a:cs typeface="Times New Roman"/>
            </a:endParaRPr>
          </a:p>
          <a:p>
            <a:pPr marL="375285" marR="5080" indent="-363220">
              <a:lnSpc>
                <a:spcPct val="100000"/>
              </a:lnSpc>
            </a:pP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Cepeda,</a:t>
            </a:r>
            <a:r>
              <a:rPr sz="1200" spc="41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D.</a:t>
            </a:r>
            <a:r>
              <a:rPr sz="1200" spc="409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(2012).</a:t>
            </a:r>
            <a:r>
              <a:rPr sz="1200" spc="41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La</a:t>
            </a:r>
            <a:r>
              <a:rPr sz="1200" i="1" spc="409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Construcción</a:t>
            </a:r>
            <a:r>
              <a:rPr sz="1200" i="1" spc="42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del</a:t>
            </a:r>
            <a:r>
              <a:rPr sz="1200" i="1" spc="41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Lenguaje</a:t>
            </a:r>
            <a:r>
              <a:rPr sz="1200" i="1" spc="41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Matemático.</a:t>
            </a:r>
            <a:r>
              <a:rPr sz="1200" i="1" spc="409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Barcelona:</a:t>
            </a:r>
            <a:r>
              <a:rPr sz="1200" i="1" spc="409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Biblioteca</a:t>
            </a:r>
            <a:r>
              <a:rPr sz="1200" i="1" spc="42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de</a:t>
            </a:r>
            <a:r>
              <a:rPr sz="1200" i="1" spc="42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spc="-20" dirty="0">
                <a:solidFill>
                  <a:schemeClr val="tx1"/>
                </a:solidFill>
                <a:latin typeface="Times New Roman"/>
                <a:cs typeface="Times New Roman"/>
              </a:rPr>
              <a:t>Uno. </a:t>
            </a:r>
            <a:r>
              <a:rPr sz="1200" i="1" spc="-10" dirty="0">
                <a:solidFill>
                  <a:schemeClr val="tx1"/>
                </a:solidFill>
                <a:latin typeface="Times New Roman"/>
                <a:cs typeface="Times New Roman"/>
                <a:hlinkClick r:id="rId1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www.grao.com</a:t>
            </a:r>
            <a:r>
              <a:rPr sz="1200" i="1" spc="1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›</a:t>
            </a:r>
            <a:r>
              <a:rPr sz="1200" i="1" spc="3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spc="-10" dirty="0">
                <a:solidFill>
                  <a:schemeClr val="tx1"/>
                </a:solidFill>
                <a:latin typeface="Times New Roman"/>
                <a:cs typeface="Times New Roman"/>
              </a:rPr>
              <a:t>producto</a:t>
            </a:r>
            <a:r>
              <a:rPr sz="1200" i="1" spc="5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›</a:t>
            </a:r>
            <a:r>
              <a:rPr sz="1200" i="1" spc="3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spc="-10" dirty="0">
                <a:solidFill>
                  <a:schemeClr val="tx1"/>
                </a:solidFill>
                <a:latin typeface="Times New Roman"/>
                <a:cs typeface="Times New Roman"/>
              </a:rPr>
              <a:t>//la-construcción-del-lenguaje-matemático</a:t>
            </a:r>
            <a:r>
              <a:rPr sz="1200" spc="-10" dirty="0">
                <a:solidFill>
                  <a:schemeClr val="tx1"/>
                </a:solidFill>
                <a:latin typeface="Times New Roman"/>
                <a:cs typeface="Times New Roman"/>
              </a:rPr>
              <a:t>.</a:t>
            </a:r>
            <a:endParaRPr sz="1200" dirty="0">
              <a:solidFill>
                <a:schemeClr val="tx1"/>
              </a:solidFill>
              <a:latin typeface="Times New Roman"/>
              <a:cs typeface="Times New Roman"/>
            </a:endParaRPr>
          </a:p>
          <a:p>
            <a:pPr marL="375285" marR="6350" indent="-363220">
              <a:lnSpc>
                <a:spcPct val="100000"/>
              </a:lnSpc>
            </a:pP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Houssaye</a:t>
            </a:r>
            <a:r>
              <a:rPr sz="1200" spc="22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(1988).</a:t>
            </a:r>
            <a:r>
              <a:rPr sz="1200" spc="22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Le</a:t>
            </a:r>
            <a:r>
              <a:rPr sz="1200" i="1" spc="22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triangle</a:t>
            </a:r>
            <a:r>
              <a:rPr sz="1200" i="1" spc="21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pédagogique.</a:t>
            </a:r>
            <a:r>
              <a:rPr sz="1200" i="1" spc="22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Paris:</a:t>
            </a:r>
            <a:r>
              <a:rPr sz="1200" i="1" spc="21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Lang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.</a:t>
            </a:r>
            <a:r>
              <a:rPr sz="1200" spc="21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.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  <a:hlinkClick r:id="rId1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www.anim.ch</a:t>
            </a:r>
            <a:r>
              <a:rPr sz="1200" spc="229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›</a:t>
            </a:r>
            <a:r>
              <a:rPr sz="1200" spc="21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pxo3_02</a:t>
            </a:r>
            <a:r>
              <a:rPr sz="1200" spc="22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›</a:t>
            </a:r>
            <a:r>
              <a:rPr sz="1200" spc="21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pxo_content</a:t>
            </a:r>
            <a:r>
              <a:rPr sz="1200" spc="23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spc="-50" dirty="0">
                <a:solidFill>
                  <a:schemeClr val="tx1"/>
                </a:solidFill>
                <a:latin typeface="Times New Roman"/>
                <a:cs typeface="Times New Roman"/>
              </a:rPr>
              <a:t>› </a:t>
            </a:r>
            <a:r>
              <a:rPr sz="1200" spc="-10" dirty="0">
                <a:solidFill>
                  <a:schemeClr val="tx1"/>
                </a:solidFill>
                <a:latin typeface="Times New Roman"/>
                <a:cs typeface="Times New Roman"/>
              </a:rPr>
              <a:t>medias.</a:t>
            </a:r>
            <a:endParaRPr sz="1200" dirty="0">
              <a:solidFill>
                <a:schemeClr val="tx1"/>
              </a:solidFill>
              <a:latin typeface="Times New Roman"/>
              <a:cs typeface="Times New Roman"/>
            </a:endParaRPr>
          </a:p>
          <a:p>
            <a:pPr marL="12700" marR="6350">
              <a:lnSpc>
                <a:spcPct val="100000"/>
              </a:lnSpc>
            </a:pP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Martínez,</a:t>
            </a:r>
            <a:r>
              <a:rPr sz="1200" spc="-2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M</a:t>
            </a:r>
            <a:r>
              <a:rPr sz="1200" spc="24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(2019):</a:t>
            </a:r>
            <a:r>
              <a:rPr sz="1200" spc="-2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La</a:t>
            </a:r>
            <a:r>
              <a:rPr sz="1200" i="1" spc="-4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investigación</a:t>
            </a:r>
            <a:r>
              <a:rPr sz="1200" i="1" spc="-1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cualitativa</a:t>
            </a:r>
            <a:r>
              <a:rPr sz="1200" i="1" spc="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etnográfica</a:t>
            </a:r>
            <a:r>
              <a:rPr sz="1200" i="1" spc="-1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en</a:t>
            </a:r>
            <a:r>
              <a:rPr sz="1200" i="1" spc="-2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Educación.</a:t>
            </a:r>
            <a:r>
              <a:rPr sz="1200" i="1" spc="-1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Manual</a:t>
            </a:r>
            <a:r>
              <a:rPr sz="1200" i="1" spc="-2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spc="-10" dirty="0">
                <a:solidFill>
                  <a:schemeClr val="tx1"/>
                </a:solidFill>
                <a:latin typeface="Times New Roman"/>
                <a:cs typeface="Times New Roman"/>
              </a:rPr>
              <a:t>teórico-práctico</a:t>
            </a:r>
            <a:r>
              <a:rPr sz="1200" spc="-10" dirty="0">
                <a:solidFill>
                  <a:schemeClr val="tx1"/>
                </a:solidFill>
                <a:latin typeface="Times New Roman"/>
                <a:cs typeface="Times New Roman"/>
              </a:rPr>
              <a:t>.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Revista</a:t>
            </a:r>
            <a:r>
              <a:rPr sz="1200" spc="6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de</a:t>
            </a:r>
            <a:r>
              <a:rPr sz="1200" spc="5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Educación</a:t>
            </a:r>
            <a:r>
              <a:rPr sz="1200" spc="7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N°13</a:t>
            </a:r>
            <a:r>
              <a:rPr sz="1200" spc="6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-</a:t>
            </a:r>
            <a:r>
              <a:rPr sz="1200" spc="6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Facultad</a:t>
            </a:r>
            <a:r>
              <a:rPr sz="1200" spc="6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de</a:t>
            </a:r>
            <a:r>
              <a:rPr sz="1200" spc="6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Humanidades.</a:t>
            </a:r>
            <a:r>
              <a:rPr sz="1200" spc="6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h.mdp.edu.ar</a:t>
            </a:r>
            <a:r>
              <a:rPr sz="1200" spc="6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›</a:t>
            </a:r>
            <a:r>
              <a:rPr sz="1200" spc="6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revistas</a:t>
            </a:r>
            <a:r>
              <a:rPr sz="1200" spc="6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›</a:t>
            </a:r>
            <a:r>
              <a:rPr sz="1200" spc="6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index.php</a:t>
            </a:r>
            <a:r>
              <a:rPr sz="1200" spc="6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›</a:t>
            </a:r>
            <a:r>
              <a:rPr sz="1200" spc="6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r_educ</a:t>
            </a:r>
            <a:r>
              <a:rPr sz="1200" spc="6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spc="-50" dirty="0">
                <a:solidFill>
                  <a:schemeClr val="tx1"/>
                </a:solidFill>
                <a:latin typeface="Times New Roman"/>
                <a:cs typeface="Times New Roman"/>
              </a:rPr>
              <a:t>›</a:t>
            </a:r>
            <a:endParaRPr sz="1200" dirty="0">
              <a:solidFill>
                <a:schemeClr val="tx1"/>
              </a:solidFill>
              <a:latin typeface="Times New Roman"/>
              <a:cs typeface="Times New Roman"/>
            </a:endParaRPr>
          </a:p>
          <a:p>
            <a:pPr marL="375285">
              <a:lnSpc>
                <a:spcPct val="100000"/>
              </a:lnSpc>
            </a:pP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article</a:t>
            </a:r>
            <a:r>
              <a:rPr sz="1200" spc="-1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›</a:t>
            </a:r>
            <a:r>
              <a:rPr sz="1200" spc="-4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download</a:t>
            </a:r>
            <a:r>
              <a:rPr sz="1200" spc="-2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(Consultada:</a:t>
            </a:r>
            <a:r>
              <a:rPr sz="1200" spc="-1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mayo</a:t>
            </a:r>
            <a:r>
              <a:rPr sz="1200" spc="1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chemeClr val="tx1"/>
                </a:solidFill>
                <a:latin typeface="Times New Roman"/>
                <a:cs typeface="Times New Roman"/>
              </a:rPr>
              <a:t>2020).</a:t>
            </a:r>
            <a:endParaRPr sz="1200" dirty="0">
              <a:solidFill>
                <a:schemeClr val="tx1"/>
              </a:solidFill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Santalo,</a:t>
            </a:r>
            <a:r>
              <a:rPr sz="1200" spc="5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L.</a:t>
            </a:r>
            <a:r>
              <a:rPr sz="1200" spc="4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(2015).</a:t>
            </a:r>
            <a:r>
              <a:rPr sz="1200" spc="4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Matemáticas</a:t>
            </a:r>
            <a:r>
              <a:rPr sz="1200" i="1" spc="4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en</a:t>
            </a:r>
            <a:r>
              <a:rPr sz="1200" i="1" spc="4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Educación</a:t>
            </a:r>
            <a:r>
              <a:rPr sz="1200" i="1" spc="5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Infantil.</a:t>
            </a:r>
            <a:r>
              <a:rPr sz="1200" i="1" spc="4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Uno.</a:t>
            </a:r>
            <a:r>
              <a:rPr sz="1200" i="1" spc="4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Revista</a:t>
            </a:r>
            <a:r>
              <a:rPr sz="1200" i="1" spc="5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de</a:t>
            </a:r>
            <a:r>
              <a:rPr sz="1200" i="1" spc="3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Didáctica</a:t>
            </a:r>
            <a:r>
              <a:rPr sz="1200" i="1" spc="4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de</a:t>
            </a:r>
            <a:r>
              <a:rPr sz="1200" i="1" spc="4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las</a:t>
            </a:r>
            <a:r>
              <a:rPr sz="1200" i="1" spc="4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spc="-10" dirty="0">
                <a:solidFill>
                  <a:schemeClr val="tx1"/>
                </a:solidFill>
                <a:latin typeface="Times New Roman"/>
                <a:cs typeface="Times New Roman"/>
              </a:rPr>
              <a:t>matemáticas</a:t>
            </a:r>
            <a:r>
              <a:rPr sz="1200" spc="-10" dirty="0">
                <a:solidFill>
                  <a:schemeClr val="tx1"/>
                </a:solidFill>
                <a:latin typeface="Times New Roman"/>
                <a:cs typeface="Times New Roman"/>
              </a:rPr>
              <a:t>.</a:t>
            </a:r>
            <a:endParaRPr sz="1200" dirty="0">
              <a:solidFill>
                <a:schemeClr val="tx1"/>
              </a:solidFill>
              <a:latin typeface="Times New Roman"/>
              <a:cs typeface="Times New Roman"/>
            </a:endParaRPr>
          </a:p>
          <a:p>
            <a:pPr marL="375285">
              <a:lnSpc>
                <a:spcPct val="100000"/>
              </a:lnSpc>
            </a:pPr>
            <a:r>
              <a:rPr sz="1200" spc="-10" dirty="0">
                <a:solidFill>
                  <a:schemeClr val="tx1"/>
                </a:solidFill>
                <a:latin typeface="Times New Roman"/>
                <a:cs typeface="Times New Roman"/>
              </a:rPr>
              <a:t>Argentina.</a:t>
            </a:r>
            <a:r>
              <a:rPr sz="1200" spc="-10" dirty="0">
                <a:solidFill>
                  <a:schemeClr val="tx1"/>
                </a:solidFill>
                <a:latin typeface="Times New Roman"/>
                <a:cs typeface="Times New Roman"/>
                <a:hlinkClick r:id="rId15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www.unir.net</a:t>
            </a:r>
            <a:r>
              <a:rPr sz="1200" spc="1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›</a:t>
            </a:r>
            <a:r>
              <a:rPr sz="1200" spc="-1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uploads</a:t>
            </a:r>
            <a:r>
              <a:rPr sz="1200" spc="-2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›</a:t>
            </a:r>
            <a:r>
              <a:rPr sz="1200" spc="-2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2016/04</a:t>
            </a:r>
            <a:r>
              <a:rPr sz="1200" spc="-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›</a:t>
            </a:r>
            <a:r>
              <a:rPr sz="1200" spc="-2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chemeClr val="tx1"/>
                </a:solidFill>
                <a:latin typeface="Times New Roman"/>
                <a:cs typeface="Times New Roman"/>
              </a:rPr>
              <a:t>Didactica_matematicas_cap_1</a:t>
            </a:r>
            <a:endParaRPr sz="1200" dirty="0">
              <a:solidFill>
                <a:schemeClr val="tx1"/>
              </a:solidFill>
              <a:latin typeface="Times New Roman"/>
              <a:cs typeface="Times New Roman"/>
            </a:endParaRPr>
          </a:p>
          <a:p>
            <a:pPr marL="375285" marR="5080" indent="-363220">
              <a:lnSpc>
                <a:spcPct val="100000"/>
              </a:lnSpc>
            </a:pPr>
            <a:r>
              <a:rPr sz="1200" spc="-10" dirty="0">
                <a:solidFill>
                  <a:schemeClr val="tx1"/>
                </a:solidFill>
                <a:latin typeface="Times New Roman"/>
                <a:cs typeface="Times New Roman"/>
              </a:rPr>
              <a:t>Saint-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Onge,</a:t>
            </a:r>
            <a:r>
              <a:rPr sz="1200" spc="5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M.</a:t>
            </a:r>
            <a:r>
              <a:rPr sz="1200" spc="5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(2014).</a:t>
            </a:r>
            <a:r>
              <a:rPr sz="1200" spc="6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Yo</a:t>
            </a:r>
            <a:r>
              <a:rPr sz="1200" spc="5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explico,</a:t>
            </a:r>
            <a:r>
              <a:rPr sz="1200" i="1" spc="5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pero</a:t>
            </a:r>
            <a:r>
              <a:rPr sz="1200" i="1" spc="5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ellos…</a:t>
            </a:r>
            <a:r>
              <a:rPr sz="1200" i="1" spc="5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¿aprenden?</a:t>
            </a:r>
            <a:r>
              <a:rPr sz="1200" i="1" spc="5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México-</a:t>
            </a:r>
            <a:r>
              <a:rPr sz="1200" i="1" spc="4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spc="-10" dirty="0">
                <a:solidFill>
                  <a:schemeClr val="tx1"/>
                </a:solidFill>
                <a:latin typeface="Times New Roman"/>
                <a:cs typeface="Times New Roman"/>
              </a:rPr>
              <a:t>DF.</a:t>
            </a:r>
            <a:r>
              <a:rPr sz="1200" i="1" spc="6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edu.jalisco.gob.mx</a:t>
            </a:r>
            <a:r>
              <a:rPr sz="1200" i="1" spc="4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›</a:t>
            </a:r>
            <a:r>
              <a:rPr sz="1200" spc="6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cepse</a:t>
            </a:r>
            <a:r>
              <a:rPr sz="1200" spc="5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spc="-50" dirty="0">
                <a:solidFill>
                  <a:schemeClr val="tx1"/>
                </a:solidFill>
                <a:latin typeface="Times New Roman"/>
                <a:cs typeface="Times New Roman"/>
              </a:rPr>
              <a:t>›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sites</a:t>
            </a:r>
            <a:r>
              <a:rPr sz="1200" spc="-3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›</a:t>
            </a:r>
            <a:r>
              <a:rPr sz="1200" spc="-3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edu.jalisco.gob.mx.cepse</a:t>
            </a:r>
            <a:r>
              <a:rPr sz="1200" spc="1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›</a:t>
            </a:r>
            <a:r>
              <a:rPr sz="1200" spc="-3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chemeClr val="tx1"/>
                </a:solidFill>
                <a:latin typeface="Times New Roman"/>
                <a:cs typeface="Times New Roman"/>
              </a:rPr>
              <a:t>files.</a:t>
            </a:r>
            <a:endParaRPr sz="1200" dirty="0">
              <a:solidFill>
                <a:schemeClr val="tx1"/>
              </a:solidFill>
              <a:latin typeface="Times New Roman"/>
              <a:cs typeface="Times New Roman"/>
            </a:endParaRPr>
          </a:p>
          <a:p>
            <a:pPr marL="375285" marR="7620" indent="-363220">
              <a:lnSpc>
                <a:spcPct val="100000"/>
              </a:lnSpc>
            </a:pP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12</a:t>
            </a:r>
            <a:r>
              <a:rPr sz="1200" spc="8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ideas</a:t>
            </a:r>
            <a:r>
              <a:rPr sz="1200" spc="8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para</a:t>
            </a:r>
            <a:r>
              <a:rPr sz="1200" spc="8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aprender</a:t>
            </a:r>
            <a:r>
              <a:rPr sz="1200" spc="10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matemáticas</a:t>
            </a:r>
            <a:r>
              <a:rPr sz="1200" spc="9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jugando</a:t>
            </a:r>
            <a:r>
              <a:rPr sz="1200" spc="8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con</a:t>
            </a:r>
            <a:r>
              <a:rPr sz="1200" spc="8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material</a:t>
            </a:r>
            <a:r>
              <a:rPr sz="1200" spc="9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cotidiano</a:t>
            </a:r>
            <a:r>
              <a:rPr sz="1200" spc="9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(2018).</a:t>
            </a:r>
            <a:r>
              <a:rPr sz="1200" spc="8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chemeClr val="tx1"/>
                </a:solidFill>
                <a:latin typeface="Times New Roman"/>
                <a:cs typeface="Times New Roman"/>
              </a:rPr>
              <a:t>https://rejuega.com/juego- aprendizaje/juego-educativo/12-ideas-para-aprender-matematicas-jugando-con-material-</a:t>
            </a:r>
            <a:r>
              <a:rPr sz="1200" spc="50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coticiano/</a:t>
            </a:r>
            <a:r>
              <a:rPr sz="1200" spc="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(Consultada</a:t>
            </a:r>
            <a:r>
              <a:rPr sz="1200" spc="-2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en</a:t>
            </a:r>
            <a:r>
              <a:rPr sz="1200" spc="-2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chemeClr val="tx1"/>
                </a:solidFill>
                <a:latin typeface="Times New Roman"/>
                <a:cs typeface="Times New Roman"/>
              </a:rPr>
              <a:t>2020).</a:t>
            </a:r>
            <a:endParaRPr sz="1200" dirty="0">
              <a:solidFill>
                <a:schemeClr val="tx1"/>
              </a:solidFill>
              <a:latin typeface="Times New Roman"/>
              <a:cs typeface="Times New Roman"/>
            </a:endParaRPr>
          </a:p>
        </p:txBody>
      </p:sp>
      <p:pic>
        <p:nvPicPr>
          <p:cNvPr id="17" name="object 17"/>
          <p:cNvPicPr/>
          <p:nvPr/>
        </p:nvPicPr>
        <p:blipFill>
          <a:blip r:embed="rId16" cstate="print"/>
          <a:stretch>
            <a:fillRect/>
          </a:stretch>
        </p:blipFill>
        <p:spPr>
          <a:xfrm>
            <a:off x="4581144" y="149034"/>
            <a:ext cx="1805304" cy="893889"/>
          </a:xfrm>
          <a:prstGeom prst="rect">
            <a:avLst/>
          </a:prstGeom>
        </p:spPr>
      </p:pic>
      <p:sp>
        <p:nvSpPr>
          <p:cNvPr id="18" name="object 18"/>
          <p:cNvSpPr txBox="1"/>
          <p:nvPr/>
        </p:nvSpPr>
        <p:spPr>
          <a:xfrm>
            <a:off x="1301622" y="8256658"/>
            <a:ext cx="4324350" cy="37719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 marL="1055370" marR="5080" indent="-1042669">
              <a:lnSpc>
                <a:spcPts val="1440"/>
              </a:lnSpc>
              <a:spcBef>
                <a:spcPts val="15"/>
              </a:spcBef>
            </a:pPr>
            <a:r>
              <a:rPr sz="1200" b="1" dirty="0">
                <a:latin typeface="Times New Roman"/>
                <a:cs typeface="Times New Roman"/>
              </a:rPr>
              <a:t>Las</a:t>
            </a:r>
            <a:r>
              <a:rPr sz="1200" b="1" spc="-4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Matemáticas</a:t>
            </a:r>
            <a:r>
              <a:rPr sz="1200" b="1" spc="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en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Educación</a:t>
            </a:r>
            <a:r>
              <a:rPr sz="1200" b="1" spc="-3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Infantil.</a:t>
            </a:r>
            <a:r>
              <a:rPr sz="1200" b="1" spc="-5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Caso: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Educación</a:t>
            </a:r>
            <a:r>
              <a:rPr sz="1200" b="1" spc="-3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Inicial </a:t>
            </a:r>
            <a:r>
              <a:rPr sz="1200" b="1" spc="-50" dirty="0">
                <a:latin typeface="Times New Roman"/>
                <a:cs typeface="Times New Roman"/>
              </a:rPr>
              <a:t>y </a:t>
            </a:r>
            <a:r>
              <a:rPr sz="1200" b="1" dirty="0">
                <a:latin typeface="Times New Roman"/>
                <a:cs typeface="Times New Roman"/>
              </a:rPr>
              <a:t>1er</a:t>
            </a:r>
            <a:r>
              <a:rPr sz="1200" b="1" spc="-3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Grado</a:t>
            </a:r>
            <a:r>
              <a:rPr sz="1200" b="1" spc="-1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Educación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Primaria.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2556764" y="8773904"/>
            <a:ext cx="2092325" cy="1943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410"/>
              </a:lnSpc>
            </a:pPr>
            <a:r>
              <a:rPr sz="1200" b="1" dirty="0">
                <a:latin typeface="Times New Roman"/>
                <a:cs typeface="Times New Roman"/>
              </a:rPr>
              <a:t>Dra.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Carmen</a:t>
            </a:r>
            <a:r>
              <a:rPr sz="1200" b="1" spc="-1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M.</a:t>
            </a:r>
            <a:r>
              <a:rPr sz="1200" b="1" spc="-3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Marín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Gómez.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20" name="object 20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104546" rIns="0" bIns="0" rtlCol="0">
            <a:spAutoFit/>
          </a:bodyPr>
          <a:lstStyle/>
          <a:p>
            <a:pPr marL="152400">
              <a:lnSpc>
                <a:spcPts val="1410"/>
              </a:lnSpc>
            </a:pPr>
            <a:fld id="{81D60167-4931-47E6-BA6A-407CBD079E47}" type="slidenum">
              <a:rPr spc="-25" dirty="0"/>
              <a:t>221</a:t>
            </a:fld>
            <a:endParaRPr spc="-25" dirty="0"/>
          </a:p>
        </p:txBody>
      </p:sp>
      <p:grpSp>
        <p:nvGrpSpPr>
          <p:cNvPr id="21" name="Grupo 20">
            <a:extLst>
              <a:ext uri="{FF2B5EF4-FFF2-40B4-BE49-F238E27FC236}">
                <a16:creationId xmlns:a16="http://schemas.microsoft.com/office/drawing/2014/main" id="{ABA8D52B-CDC5-8319-8B1C-0FAFDAF45275}"/>
              </a:ext>
            </a:extLst>
          </p:cNvPr>
          <p:cNvGrpSpPr/>
          <p:nvPr/>
        </p:nvGrpSpPr>
        <p:grpSpPr>
          <a:xfrm>
            <a:off x="117348" y="98932"/>
            <a:ext cx="6665976" cy="1452626"/>
            <a:chOff x="470065" y="1951410"/>
            <a:chExt cx="6665976" cy="1452626"/>
          </a:xfrm>
        </p:grpSpPr>
        <p:grpSp>
          <p:nvGrpSpPr>
            <p:cNvPr id="22" name="object 12">
              <a:extLst>
                <a:ext uri="{FF2B5EF4-FFF2-40B4-BE49-F238E27FC236}">
                  <a16:creationId xmlns:a16="http://schemas.microsoft.com/office/drawing/2014/main" id="{54FF206E-1C50-8AF0-FFB7-EFA367A6149D}"/>
                </a:ext>
              </a:extLst>
            </p:cNvPr>
            <p:cNvGrpSpPr/>
            <p:nvPr/>
          </p:nvGrpSpPr>
          <p:grpSpPr>
            <a:xfrm>
              <a:off x="470065" y="1951664"/>
              <a:ext cx="6665976" cy="1452372"/>
              <a:chOff x="96011" y="115823"/>
              <a:chExt cx="6665976" cy="1452372"/>
            </a:xfrm>
          </p:grpSpPr>
          <p:pic>
            <p:nvPicPr>
              <p:cNvPr id="26" name="object 13">
                <a:extLst>
                  <a:ext uri="{FF2B5EF4-FFF2-40B4-BE49-F238E27FC236}">
                    <a16:creationId xmlns:a16="http://schemas.microsoft.com/office/drawing/2014/main" id="{B2A01EAC-1FE5-0FE2-55CB-9D06F1FE5B7C}"/>
                  </a:ext>
                </a:extLst>
              </p:cNvPr>
              <p:cNvPicPr/>
              <p:nvPr/>
            </p:nvPicPr>
            <p:blipFill>
              <a:blip r:embed="rId3" cstate="print"/>
              <a:stretch>
                <a:fillRect/>
              </a:stretch>
            </p:blipFill>
            <p:spPr>
              <a:xfrm>
                <a:off x="96011" y="115823"/>
                <a:ext cx="6665976" cy="1452372"/>
              </a:xfrm>
              <a:prstGeom prst="rect">
                <a:avLst/>
              </a:prstGeom>
            </p:spPr>
          </p:pic>
          <p:pic>
            <p:nvPicPr>
              <p:cNvPr id="27" name="object 14">
                <a:extLst>
                  <a:ext uri="{FF2B5EF4-FFF2-40B4-BE49-F238E27FC236}">
                    <a16:creationId xmlns:a16="http://schemas.microsoft.com/office/drawing/2014/main" id="{FDB154D9-DB91-7A64-3D30-708B807121BB}"/>
                  </a:ext>
                </a:extLst>
              </p:cNvPr>
              <p:cNvPicPr/>
              <p:nvPr/>
            </p:nvPicPr>
            <p:blipFill>
              <a:blip r:embed="rId4" cstate="print"/>
              <a:stretch>
                <a:fillRect/>
              </a:stretch>
            </p:blipFill>
            <p:spPr>
              <a:xfrm>
                <a:off x="142849" y="142875"/>
                <a:ext cx="6572275" cy="1358646"/>
              </a:xfrm>
              <a:prstGeom prst="rect">
                <a:avLst/>
              </a:prstGeom>
            </p:spPr>
          </p:pic>
          <p:sp>
            <p:nvSpPr>
              <p:cNvPr id="28" name="object 15">
                <a:extLst>
                  <a:ext uri="{FF2B5EF4-FFF2-40B4-BE49-F238E27FC236}">
                    <a16:creationId xmlns:a16="http://schemas.microsoft.com/office/drawing/2014/main" id="{E2AF63CE-6172-D520-D68E-5EC34F21BFA1}"/>
                  </a:ext>
                </a:extLst>
              </p:cNvPr>
              <p:cNvSpPr/>
              <p:nvPr/>
            </p:nvSpPr>
            <p:spPr>
              <a:xfrm>
                <a:off x="142849" y="142875"/>
                <a:ext cx="6572884" cy="1358900"/>
              </a:xfrm>
              <a:custGeom>
                <a:avLst/>
                <a:gdLst/>
                <a:ahLst/>
                <a:cxnLst/>
                <a:rect l="l" t="t" r="r" b="b"/>
                <a:pathLst>
                  <a:path w="6572884" h="1358900">
                    <a:moveTo>
                      <a:pt x="0" y="226441"/>
                    </a:moveTo>
                    <a:lnTo>
                      <a:pt x="4600" y="180795"/>
                    </a:lnTo>
                    <a:lnTo>
                      <a:pt x="17795" y="138285"/>
                    </a:lnTo>
                    <a:lnTo>
                      <a:pt x="38673" y="99820"/>
                    </a:lnTo>
                    <a:lnTo>
                      <a:pt x="66324" y="66309"/>
                    </a:lnTo>
                    <a:lnTo>
                      <a:pt x="99837" y="38663"/>
                    </a:lnTo>
                    <a:lnTo>
                      <a:pt x="138301" y="17789"/>
                    </a:lnTo>
                    <a:lnTo>
                      <a:pt x="180806" y="4599"/>
                    </a:lnTo>
                    <a:lnTo>
                      <a:pt x="226440" y="0"/>
                    </a:lnTo>
                    <a:lnTo>
                      <a:pt x="6345834" y="0"/>
                    </a:lnTo>
                    <a:lnTo>
                      <a:pt x="6391480" y="4599"/>
                    </a:lnTo>
                    <a:lnTo>
                      <a:pt x="6433990" y="17789"/>
                    </a:lnTo>
                    <a:lnTo>
                      <a:pt x="6472455" y="38663"/>
                    </a:lnTo>
                    <a:lnTo>
                      <a:pt x="6505965" y="66309"/>
                    </a:lnTo>
                    <a:lnTo>
                      <a:pt x="6533612" y="99820"/>
                    </a:lnTo>
                    <a:lnTo>
                      <a:pt x="6554485" y="138285"/>
                    </a:lnTo>
                    <a:lnTo>
                      <a:pt x="6567676" y="180795"/>
                    </a:lnTo>
                    <a:lnTo>
                      <a:pt x="6572275" y="226441"/>
                    </a:lnTo>
                    <a:lnTo>
                      <a:pt x="6572275" y="1132204"/>
                    </a:lnTo>
                    <a:lnTo>
                      <a:pt x="6567676" y="1177850"/>
                    </a:lnTo>
                    <a:lnTo>
                      <a:pt x="6554485" y="1220360"/>
                    </a:lnTo>
                    <a:lnTo>
                      <a:pt x="6533612" y="1258825"/>
                    </a:lnTo>
                    <a:lnTo>
                      <a:pt x="6505965" y="1292336"/>
                    </a:lnTo>
                    <a:lnTo>
                      <a:pt x="6472455" y="1319982"/>
                    </a:lnTo>
                    <a:lnTo>
                      <a:pt x="6433990" y="1340856"/>
                    </a:lnTo>
                    <a:lnTo>
                      <a:pt x="6391480" y="1354046"/>
                    </a:lnTo>
                    <a:lnTo>
                      <a:pt x="6345834" y="1358646"/>
                    </a:lnTo>
                    <a:lnTo>
                      <a:pt x="226440" y="1358646"/>
                    </a:lnTo>
                    <a:lnTo>
                      <a:pt x="180806" y="1354046"/>
                    </a:lnTo>
                    <a:lnTo>
                      <a:pt x="138301" y="1340856"/>
                    </a:lnTo>
                    <a:lnTo>
                      <a:pt x="99837" y="1319982"/>
                    </a:lnTo>
                    <a:lnTo>
                      <a:pt x="66324" y="1292336"/>
                    </a:lnTo>
                    <a:lnTo>
                      <a:pt x="38673" y="1258825"/>
                    </a:lnTo>
                    <a:lnTo>
                      <a:pt x="17795" y="1220360"/>
                    </a:lnTo>
                    <a:lnTo>
                      <a:pt x="4600" y="1177850"/>
                    </a:lnTo>
                    <a:lnTo>
                      <a:pt x="0" y="1132204"/>
                    </a:lnTo>
                    <a:lnTo>
                      <a:pt x="0" y="226441"/>
                    </a:lnTo>
                    <a:close/>
                  </a:path>
                </a:pathLst>
              </a:custGeom>
              <a:ln w="9525">
                <a:solidFill>
                  <a:srgbClr val="55CE74"/>
                </a:solidFill>
              </a:ln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pic>
            <p:nvPicPr>
              <p:cNvPr id="29" name="object 16">
                <a:extLst>
                  <a:ext uri="{FF2B5EF4-FFF2-40B4-BE49-F238E27FC236}">
                    <a16:creationId xmlns:a16="http://schemas.microsoft.com/office/drawing/2014/main" id="{02D3A665-C339-02C2-B9B0-E6B69D1A6F0E}"/>
                  </a:ext>
                </a:extLst>
              </p:cNvPr>
              <p:cNvPicPr/>
              <p:nvPr/>
            </p:nvPicPr>
            <p:blipFill>
              <a:blip r:embed="rId5" cstate="print"/>
              <a:stretch>
                <a:fillRect/>
              </a:stretch>
            </p:blipFill>
            <p:spPr>
              <a:xfrm>
                <a:off x="2500248" y="305930"/>
                <a:ext cx="1714500" cy="733945"/>
              </a:xfrm>
              <a:prstGeom prst="rect">
                <a:avLst/>
              </a:prstGeom>
            </p:spPr>
          </p:pic>
        </p:grpSp>
        <p:sp>
          <p:nvSpPr>
            <p:cNvPr id="23" name="object 16">
              <a:extLst>
                <a:ext uri="{FF2B5EF4-FFF2-40B4-BE49-F238E27FC236}">
                  <a16:creationId xmlns:a16="http://schemas.microsoft.com/office/drawing/2014/main" id="{96F69C4A-7BD4-0B29-ED1B-B7A82E96E5F5}"/>
                </a:ext>
              </a:extLst>
            </p:cNvPr>
            <p:cNvSpPr txBox="1"/>
            <p:nvPr/>
          </p:nvSpPr>
          <p:spPr>
            <a:xfrm>
              <a:off x="2775727" y="2875716"/>
              <a:ext cx="3332858" cy="391795"/>
            </a:xfrm>
            <a:prstGeom prst="rect">
              <a:avLst/>
            </a:prstGeom>
            <a:noFill/>
          </p:spPr>
          <p:txBody>
            <a:bodyPr vert="horz" wrap="square" lIns="0" tIns="12700" rIns="0" bIns="0" rtlCol="0">
              <a:spAutoFit/>
            </a:bodyPr>
            <a:lstStyle/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Volumen 4,  Número 1  Enero a Julio 2021</a:t>
              </a:r>
            </a:p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Revista Semestral. Venezuela</a:t>
              </a:r>
              <a:endParaRPr sz="1200" dirty="0">
                <a:latin typeface="Arial"/>
                <a:cs typeface="Arial"/>
              </a:endParaRPr>
            </a:p>
          </p:txBody>
        </p:sp>
        <p:pic>
          <p:nvPicPr>
            <p:cNvPr id="24" name="object 25">
              <a:extLst>
                <a:ext uri="{FF2B5EF4-FFF2-40B4-BE49-F238E27FC236}">
                  <a16:creationId xmlns:a16="http://schemas.microsoft.com/office/drawing/2014/main" id="{8B6CB962-A87A-E567-C8BB-390EC707390A}"/>
                </a:ext>
              </a:extLst>
            </p:cNvPr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470065" y="2027896"/>
              <a:ext cx="2305662" cy="1053903"/>
            </a:xfrm>
            <a:prstGeom prst="rect">
              <a:avLst/>
            </a:prstGeom>
          </p:spPr>
        </p:pic>
        <p:pic>
          <p:nvPicPr>
            <p:cNvPr id="25" name="object 31">
              <a:extLst>
                <a:ext uri="{FF2B5EF4-FFF2-40B4-BE49-F238E27FC236}">
                  <a16:creationId xmlns:a16="http://schemas.microsoft.com/office/drawing/2014/main" id="{BBAA8A12-8F5B-C35F-2B3B-4AE474739415}"/>
                </a:ext>
              </a:extLst>
            </p:cNvPr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4932681" y="1951410"/>
              <a:ext cx="1805304" cy="893889"/>
            </a:xfrm>
            <a:prstGeom prst="rect">
              <a:avLst/>
            </a:prstGeom>
          </p:spPr>
        </p:pic>
      </p:grpSp>
    </p:spTree>
  </p:cSld>
  <p:clrMapOvr>
    <a:masterClrMapping/>
  </p:clrMapOvr>
</p:sld>
</file>

<file path=ppt/slides/slide22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105155" y="3197353"/>
            <a:ext cx="6647815" cy="5835650"/>
            <a:chOff x="105155" y="3197353"/>
            <a:chExt cx="6647815" cy="5835650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05155" y="3197353"/>
              <a:ext cx="6647687" cy="5835391"/>
            </a:xfrm>
            <a:prstGeom prst="rect">
              <a:avLst/>
            </a:prstGeom>
          </p:spPr>
        </p:pic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42849" y="3216300"/>
              <a:ext cx="6572250" cy="5758053"/>
            </a:xfrm>
            <a:prstGeom prst="rect">
              <a:avLst/>
            </a:prstGeom>
          </p:spPr>
        </p:pic>
        <p:sp>
          <p:nvSpPr>
            <p:cNvPr id="5" name="object 5"/>
            <p:cNvSpPr/>
            <p:nvPr/>
          </p:nvSpPr>
          <p:spPr>
            <a:xfrm>
              <a:off x="142849" y="3216300"/>
              <a:ext cx="6572250" cy="5758180"/>
            </a:xfrm>
            <a:custGeom>
              <a:avLst/>
              <a:gdLst/>
              <a:ahLst/>
              <a:cxnLst/>
              <a:rect l="l" t="t" r="r" b="b"/>
              <a:pathLst>
                <a:path w="6572250" h="5758180">
                  <a:moveTo>
                    <a:pt x="0" y="5758053"/>
                  </a:moveTo>
                  <a:lnTo>
                    <a:pt x="6572250" y="5758053"/>
                  </a:lnTo>
                  <a:lnTo>
                    <a:pt x="6572250" y="0"/>
                  </a:lnTo>
                  <a:lnTo>
                    <a:pt x="0" y="0"/>
                  </a:lnTo>
                  <a:lnTo>
                    <a:pt x="0" y="5758053"/>
                  </a:lnTo>
                  <a:close/>
                </a:path>
              </a:pathLst>
            </a:custGeom>
            <a:ln w="9525">
              <a:solidFill>
                <a:srgbClr val="55CE7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" name="object 6"/>
          <p:cNvGrpSpPr/>
          <p:nvPr/>
        </p:nvGrpSpPr>
        <p:grpSpPr>
          <a:xfrm>
            <a:off x="105155" y="124968"/>
            <a:ext cx="6647815" cy="1193800"/>
            <a:chOff x="105155" y="124968"/>
            <a:chExt cx="6647815" cy="1193800"/>
          </a:xfrm>
        </p:grpSpPr>
        <p:pic>
          <p:nvPicPr>
            <p:cNvPr id="7" name="object 7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05155" y="124968"/>
              <a:ext cx="6647687" cy="1193291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142849" y="142875"/>
              <a:ext cx="6572275" cy="1116710"/>
            </a:xfrm>
            <a:prstGeom prst="rect">
              <a:avLst/>
            </a:prstGeom>
          </p:spPr>
        </p:pic>
        <p:sp>
          <p:nvSpPr>
            <p:cNvPr id="9" name="object 9"/>
            <p:cNvSpPr/>
            <p:nvPr/>
          </p:nvSpPr>
          <p:spPr>
            <a:xfrm>
              <a:off x="142849" y="142875"/>
              <a:ext cx="6572884" cy="1116965"/>
            </a:xfrm>
            <a:custGeom>
              <a:avLst/>
              <a:gdLst/>
              <a:ahLst/>
              <a:cxnLst/>
              <a:rect l="l" t="t" r="r" b="b"/>
              <a:pathLst>
                <a:path w="6572884" h="1116965">
                  <a:moveTo>
                    <a:pt x="0" y="186181"/>
                  </a:moveTo>
                  <a:lnTo>
                    <a:pt x="6649" y="136671"/>
                  </a:lnTo>
                  <a:lnTo>
                    <a:pt x="25413" y="92192"/>
                  </a:lnTo>
                  <a:lnTo>
                    <a:pt x="54517" y="54514"/>
                  </a:lnTo>
                  <a:lnTo>
                    <a:pt x="92188" y="25409"/>
                  </a:lnTo>
                  <a:lnTo>
                    <a:pt x="136651" y="6647"/>
                  </a:lnTo>
                  <a:lnTo>
                    <a:pt x="186131" y="0"/>
                  </a:lnTo>
                  <a:lnTo>
                    <a:pt x="6386093" y="0"/>
                  </a:lnTo>
                  <a:lnTo>
                    <a:pt x="6435603" y="6647"/>
                  </a:lnTo>
                  <a:lnTo>
                    <a:pt x="6480082" y="25409"/>
                  </a:lnTo>
                  <a:lnTo>
                    <a:pt x="6517760" y="54514"/>
                  </a:lnTo>
                  <a:lnTo>
                    <a:pt x="6546865" y="92192"/>
                  </a:lnTo>
                  <a:lnTo>
                    <a:pt x="6565627" y="136671"/>
                  </a:lnTo>
                  <a:lnTo>
                    <a:pt x="6572275" y="186181"/>
                  </a:lnTo>
                  <a:lnTo>
                    <a:pt x="6572275" y="930655"/>
                  </a:lnTo>
                  <a:lnTo>
                    <a:pt x="6565627" y="980112"/>
                  </a:lnTo>
                  <a:lnTo>
                    <a:pt x="6546865" y="1024556"/>
                  </a:lnTo>
                  <a:lnTo>
                    <a:pt x="6517760" y="1062212"/>
                  </a:lnTo>
                  <a:lnTo>
                    <a:pt x="6480082" y="1091306"/>
                  </a:lnTo>
                  <a:lnTo>
                    <a:pt x="6435603" y="1110064"/>
                  </a:lnTo>
                  <a:lnTo>
                    <a:pt x="6386093" y="1116710"/>
                  </a:lnTo>
                  <a:lnTo>
                    <a:pt x="186131" y="1116710"/>
                  </a:lnTo>
                  <a:lnTo>
                    <a:pt x="136651" y="1110064"/>
                  </a:lnTo>
                  <a:lnTo>
                    <a:pt x="92188" y="1091306"/>
                  </a:lnTo>
                  <a:lnTo>
                    <a:pt x="54517" y="1062212"/>
                  </a:lnTo>
                  <a:lnTo>
                    <a:pt x="25413" y="1024556"/>
                  </a:lnTo>
                  <a:lnTo>
                    <a:pt x="6649" y="980112"/>
                  </a:lnTo>
                  <a:lnTo>
                    <a:pt x="0" y="930655"/>
                  </a:lnTo>
                  <a:lnTo>
                    <a:pt x="0" y="186181"/>
                  </a:lnTo>
                  <a:close/>
                </a:path>
              </a:pathLst>
            </a:custGeom>
            <a:ln w="9525">
              <a:solidFill>
                <a:srgbClr val="55CE7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10" name="object 10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318518" y="1504208"/>
            <a:ext cx="6256015" cy="678139"/>
          </a:xfrm>
          <a:prstGeom prst="rect">
            <a:avLst/>
          </a:prstGeom>
        </p:spPr>
      </p:pic>
      <p:sp>
        <p:nvSpPr>
          <p:cNvPr id="11" name="object 11"/>
          <p:cNvSpPr txBox="1"/>
          <p:nvPr/>
        </p:nvSpPr>
        <p:spPr>
          <a:xfrm>
            <a:off x="3020695" y="1360423"/>
            <a:ext cx="1322705" cy="18669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1050" b="1" dirty="0">
                <a:latin typeface="Times New Roman"/>
                <a:cs typeface="Times New Roman"/>
              </a:rPr>
              <a:t>Para</a:t>
            </a:r>
            <a:r>
              <a:rPr sz="1050" b="1" spc="-30" dirty="0">
                <a:latin typeface="Times New Roman"/>
                <a:cs typeface="Times New Roman"/>
              </a:rPr>
              <a:t> </a:t>
            </a:r>
            <a:r>
              <a:rPr sz="1050" b="1" dirty="0">
                <a:latin typeface="Times New Roman"/>
                <a:cs typeface="Times New Roman"/>
              </a:rPr>
              <a:t>citar</a:t>
            </a:r>
            <a:r>
              <a:rPr sz="1050" b="1" spc="-20" dirty="0">
                <a:latin typeface="Times New Roman"/>
                <a:cs typeface="Times New Roman"/>
              </a:rPr>
              <a:t> </a:t>
            </a:r>
            <a:r>
              <a:rPr sz="1050" b="1" dirty="0">
                <a:latin typeface="Times New Roman"/>
                <a:cs typeface="Times New Roman"/>
              </a:rPr>
              <a:t>este</a:t>
            </a:r>
            <a:r>
              <a:rPr sz="1050" b="1" spc="-20" dirty="0">
                <a:latin typeface="Times New Roman"/>
                <a:cs typeface="Times New Roman"/>
              </a:rPr>
              <a:t> </a:t>
            </a:r>
            <a:r>
              <a:rPr sz="1050" b="1" spc="-10" dirty="0">
                <a:latin typeface="Times New Roman"/>
                <a:cs typeface="Times New Roman"/>
              </a:rPr>
              <a:t>artículo</a:t>
            </a:r>
            <a:endParaRPr sz="1050">
              <a:latin typeface="Times New Roman"/>
              <a:cs typeface="Times New Roman"/>
            </a:endParaRPr>
          </a:p>
        </p:txBody>
      </p:sp>
      <p:grpSp>
        <p:nvGrpSpPr>
          <p:cNvPr id="12" name="object 12"/>
          <p:cNvGrpSpPr/>
          <p:nvPr/>
        </p:nvGrpSpPr>
        <p:grpSpPr>
          <a:xfrm>
            <a:off x="96011" y="115823"/>
            <a:ext cx="6666230" cy="1463040"/>
            <a:chOff x="96011" y="115823"/>
            <a:chExt cx="6666230" cy="1463040"/>
          </a:xfrm>
        </p:grpSpPr>
        <p:pic>
          <p:nvPicPr>
            <p:cNvPr id="13" name="object 13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96011" y="115823"/>
              <a:ext cx="6665976" cy="1452372"/>
            </a:xfrm>
            <a:prstGeom prst="rect">
              <a:avLst/>
            </a:prstGeom>
          </p:spPr>
        </p:pic>
        <p:pic>
          <p:nvPicPr>
            <p:cNvPr id="14" name="object 14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142849" y="142875"/>
              <a:ext cx="6572275" cy="1358646"/>
            </a:xfrm>
            <a:prstGeom prst="rect">
              <a:avLst/>
            </a:prstGeom>
          </p:spPr>
        </p:pic>
        <p:sp>
          <p:nvSpPr>
            <p:cNvPr id="15" name="object 15"/>
            <p:cNvSpPr/>
            <p:nvPr/>
          </p:nvSpPr>
          <p:spPr>
            <a:xfrm>
              <a:off x="142849" y="142875"/>
              <a:ext cx="6572884" cy="1358900"/>
            </a:xfrm>
            <a:custGeom>
              <a:avLst/>
              <a:gdLst/>
              <a:ahLst/>
              <a:cxnLst/>
              <a:rect l="l" t="t" r="r" b="b"/>
              <a:pathLst>
                <a:path w="6572884" h="1358900">
                  <a:moveTo>
                    <a:pt x="0" y="226441"/>
                  </a:moveTo>
                  <a:lnTo>
                    <a:pt x="4600" y="180795"/>
                  </a:lnTo>
                  <a:lnTo>
                    <a:pt x="17795" y="138285"/>
                  </a:lnTo>
                  <a:lnTo>
                    <a:pt x="38673" y="99820"/>
                  </a:lnTo>
                  <a:lnTo>
                    <a:pt x="66324" y="66309"/>
                  </a:lnTo>
                  <a:lnTo>
                    <a:pt x="99837" y="38663"/>
                  </a:lnTo>
                  <a:lnTo>
                    <a:pt x="138301" y="17789"/>
                  </a:lnTo>
                  <a:lnTo>
                    <a:pt x="180806" y="4599"/>
                  </a:lnTo>
                  <a:lnTo>
                    <a:pt x="226440" y="0"/>
                  </a:lnTo>
                  <a:lnTo>
                    <a:pt x="6345834" y="0"/>
                  </a:lnTo>
                  <a:lnTo>
                    <a:pt x="6391480" y="4599"/>
                  </a:lnTo>
                  <a:lnTo>
                    <a:pt x="6433990" y="17789"/>
                  </a:lnTo>
                  <a:lnTo>
                    <a:pt x="6472455" y="38663"/>
                  </a:lnTo>
                  <a:lnTo>
                    <a:pt x="6505965" y="66309"/>
                  </a:lnTo>
                  <a:lnTo>
                    <a:pt x="6533612" y="99820"/>
                  </a:lnTo>
                  <a:lnTo>
                    <a:pt x="6554485" y="138285"/>
                  </a:lnTo>
                  <a:lnTo>
                    <a:pt x="6567676" y="180795"/>
                  </a:lnTo>
                  <a:lnTo>
                    <a:pt x="6572275" y="226441"/>
                  </a:lnTo>
                  <a:lnTo>
                    <a:pt x="6572275" y="1132204"/>
                  </a:lnTo>
                  <a:lnTo>
                    <a:pt x="6567676" y="1177850"/>
                  </a:lnTo>
                  <a:lnTo>
                    <a:pt x="6554485" y="1220360"/>
                  </a:lnTo>
                  <a:lnTo>
                    <a:pt x="6533612" y="1258825"/>
                  </a:lnTo>
                  <a:lnTo>
                    <a:pt x="6505965" y="1292336"/>
                  </a:lnTo>
                  <a:lnTo>
                    <a:pt x="6472455" y="1319982"/>
                  </a:lnTo>
                  <a:lnTo>
                    <a:pt x="6433990" y="1340856"/>
                  </a:lnTo>
                  <a:lnTo>
                    <a:pt x="6391480" y="1354046"/>
                  </a:lnTo>
                  <a:lnTo>
                    <a:pt x="6345834" y="1358646"/>
                  </a:lnTo>
                  <a:lnTo>
                    <a:pt x="226440" y="1358646"/>
                  </a:lnTo>
                  <a:lnTo>
                    <a:pt x="180806" y="1354046"/>
                  </a:lnTo>
                  <a:lnTo>
                    <a:pt x="138301" y="1340856"/>
                  </a:lnTo>
                  <a:lnTo>
                    <a:pt x="99837" y="1319982"/>
                  </a:lnTo>
                  <a:lnTo>
                    <a:pt x="66324" y="1292336"/>
                  </a:lnTo>
                  <a:lnTo>
                    <a:pt x="38673" y="1258825"/>
                  </a:lnTo>
                  <a:lnTo>
                    <a:pt x="17795" y="1220360"/>
                  </a:lnTo>
                  <a:lnTo>
                    <a:pt x="4600" y="1177850"/>
                  </a:lnTo>
                  <a:lnTo>
                    <a:pt x="0" y="1132204"/>
                  </a:lnTo>
                  <a:lnTo>
                    <a:pt x="0" y="226441"/>
                  </a:lnTo>
                  <a:close/>
                </a:path>
              </a:pathLst>
            </a:custGeom>
            <a:ln w="9525">
              <a:solidFill>
                <a:srgbClr val="55CE7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6" name="object 16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2500248" y="305930"/>
              <a:ext cx="1714500" cy="733945"/>
            </a:xfrm>
            <a:prstGeom prst="rect">
              <a:avLst/>
            </a:prstGeom>
          </p:spPr>
        </p:pic>
        <p:pic>
          <p:nvPicPr>
            <p:cNvPr id="17" name="object 17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2738628" y="1024127"/>
              <a:ext cx="1897379" cy="371855"/>
            </a:xfrm>
            <a:prstGeom prst="rect">
              <a:avLst/>
            </a:prstGeom>
          </p:spPr>
        </p:pic>
        <p:pic>
          <p:nvPicPr>
            <p:cNvPr id="18" name="object 18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4401311" y="1024127"/>
              <a:ext cx="1577339" cy="371855"/>
            </a:xfrm>
            <a:prstGeom prst="rect">
              <a:avLst/>
            </a:prstGeom>
          </p:spPr>
        </p:pic>
        <p:pic>
          <p:nvPicPr>
            <p:cNvPr id="19" name="object 19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3169919" y="1207007"/>
              <a:ext cx="1546859" cy="371855"/>
            </a:xfrm>
            <a:prstGeom prst="rect">
              <a:avLst/>
            </a:prstGeom>
          </p:spPr>
        </p:pic>
        <p:pic>
          <p:nvPicPr>
            <p:cNvPr id="20" name="object 20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4482083" y="1207007"/>
              <a:ext cx="284988" cy="371855"/>
            </a:xfrm>
            <a:prstGeom prst="rect">
              <a:avLst/>
            </a:prstGeom>
          </p:spPr>
        </p:pic>
        <p:pic>
          <p:nvPicPr>
            <p:cNvPr id="21" name="object 21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4572000" y="1207007"/>
              <a:ext cx="1013460" cy="371855"/>
            </a:xfrm>
            <a:prstGeom prst="rect">
              <a:avLst/>
            </a:prstGeom>
          </p:spPr>
        </p:pic>
      </p:grpSp>
      <p:sp>
        <p:nvSpPr>
          <p:cNvPr id="22" name="object 22"/>
          <p:cNvSpPr txBox="1"/>
          <p:nvPr/>
        </p:nvSpPr>
        <p:spPr>
          <a:xfrm>
            <a:off x="2842005" y="1068451"/>
            <a:ext cx="3029585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Arial"/>
                <a:cs typeface="Arial"/>
              </a:rPr>
              <a:t>6ta.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Edición</a:t>
            </a:r>
            <a:r>
              <a:rPr sz="1200" b="1" spc="-10" dirty="0">
                <a:latin typeface="Arial"/>
                <a:cs typeface="Arial"/>
              </a:rPr>
              <a:t> Volumen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I</a:t>
            </a:r>
            <a:r>
              <a:rPr sz="1200" b="1" spc="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Enero</a:t>
            </a:r>
            <a:r>
              <a:rPr sz="1200" b="1" spc="-3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a</a:t>
            </a:r>
            <a:r>
              <a:rPr sz="1200" b="1" spc="-2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Julio</a:t>
            </a:r>
            <a:r>
              <a:rPr sz="1200" b="1" spc="-5" dirty="0">
                <a:latin typeface="Arial"/>
                <a:cs typeface="Arial"/>
              </a:rPr>
              <a:t> </a:t>
            </a:r>
            <a:r>
              <a:rPr sz="1200" b="1" spc="-20" dirty="0">
                <a:latin typeface="Arial"/>
                <a:cs typeface="Arial"/>
              </a:rPr>
              <a:t>2021</a:t>
            </a:r>
            <a:endParaRPr sz="1200">
              <a:latin typeface="Arial"/>
              <a:cs typeface="Arial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3273297" y="1251331"/>
            <a:ext cx="216789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Arial"/>
                <a:cs typeface="Arial"/>
              </a:rPr>
              <a:t>Revista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Semestral-</a:t>
            </a:r>
            <a:r>
              <a:rPr sz="1200" b="1" spc="-40" dirty="0">
                <a:latin typeface="Arial"/>
                <a:cs typeface="Arial"/>
              </a:rPr>
              <a:t> </a:t>
            </a:r>
            <a:r>
              <a:rPr sz="1200" b="1" spc="-10" dirty="0">
                <a:latin typeface="Arial"/>
                <a:cs typeface="Arial"/>
              </a:rPr>
              <a:t>Venezuela</a:t>
            </a:r>
            <a:endParaRPr sz="1200">
              <a:latin typeface="Arial"/>
              <a:cs typeface="Arial"/>
            </a:endParaRPr>
          </a:p>
        </p:txBody>
      </p:sp>
      <p:grpSp>
        <p:nvGrpSpPr>
          <p:cNvPr id="24" name="object 24"/>
          <p:cNvGrpSpPr/>
          <p:nvPr/>
        </p:nvGrpSpPr>
        <p:grpSpPr>
          <a:xfrm>
            <a:off x="320929" y="234695"/>
            <a:ext cx="6228715" cy="2994660"/>
            <a:chOff x="320929" y="234695"/>
            <a:chExt cx="6228715" cy="2994660"/>
          </a:xfrm>
        </p:grpSpPr>
        <p:pic>
          <p:nvPicPr>
            <p:cNvPr id="25" name="object 25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324612" y="234695"/>
              <a:ext cx="1719072" cy="1341120"/>
            </a:xfrm>
            <a:prstGeom prst="rect">
              <a:avLst/>
            </a:prstGeom>
          </p:spPr>
        </p:pic>
        <p:sp>
          <p:nvSpPr>
            <p:cNvPr id="26" name="object 26"/>
            <p:cNvSpPr/>
            <p:nvPr/>
          </p:nvSpPr>
          <p:spPr>
            <a:xfrm>
              <a:off x="333629" y="1522095"/>
              <a:ext cx="6203315" cy="631190"/>
            </a:xfrm>
            <a:custGeom>
              <a:avLst/>
              <a:gdLst/>
              <a:ahLst/>
              <a:cxnLst/>
              <a:rect l="l" t="t" r="r" b="b"/>
              <a:pathLst>
                <a:path w="6203315" h="631189">
                  <a:moveTo>
                    <a:pt x="6202934" y="0"/>
                  </a:moveTo>
                  <a:lnTo>
                    <a:pt x="0" y="0"/>
                  </a:lnTo>
                  <a:lnTo>
                    <a:pt x="0" y="630935"/>
                  </a:lnTo>
                  <a:lnTo>
                    <a:pt x="6202934" y="630935"/>
                  </a:lnTo>
                  <a:lnTo>
                    <a:pt x="620293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333629" y="1522095"/>
              <a:ext cx="6203315" cy="631190"/>
            </a:xfrm>
            <a:custGeom>
              <a:avLst/>
              <a:gdLst/>
              <a:ahLst/>
              <a:cxnLst/>
              <a:rect l="l" t="t" r="r" b="b"/>
              <a:pathLst>
                <a:path w="6203315" h="631189">
                  <a:moveTo>
                    <a:pt x="0" y="630935"/>
                  </a:moveTo>
                  <a:lnTo>
                    <a:pt x="6202934" y="630935"/>
                  </a:lnTo>
                  <a:lnTo>
                    <a:pt x="6202934" y="0"/>
                  </a:lnTo>
                  <a:lnTo>
                    <a:pt x="0" y="0"/>
                  </a:lnTo>
                  <a:lnTo>
                    <a:pt x="0" y="630935"/>
                  </a:lnTo>
                  <a:close/>
                </a:path>
              </a:pathLst>
            </a:custGeom>
            <a:ln w="25399">
              <a:solidFill>
                <a:srgbClr val="5BD078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333629" y="2123668"/>
              <a:ext cx="6203315" cy="1092835"/>
            </a:xfrm>
            <a:custGeom>
              <a:avLst/>
              <a:gdLst/>
              <a:ahLst/>
              <a:cxnLst/>
              <a:rect l="l" t="t" r="r" b="b"/>
              <a:pathLst>
                <a:path w="6203315" h="1092835">
                  <a:moveTo>
                    <a:pt x="6202934" y="0"/>
                  </a:moveTo>
                  <a:lnTo>
                    <a:pt x="0" y="0"/>
                  </a:lnTo>
                  <a:lnTo>
                    <a:pt x="0" y="1092606"/>
                  </a:lnTo>
                  <a:lnTo>
                    <a:pt x="6202934" y="1092606"/>
                  </a:lnTo>
                  <a:lnTo>
                    <a:pt x="620293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333629" y="2123668"/>
              <a:ext cx="6203315" cy="1092835"/>
            </a:xfrm>
            <a:custGeom>
              <a:avLst/>
              <a:gdLst/>
              <a:ahLst/>
              <a:cxnLst/>
              <a:rect l="l" t="t" r="r" b="b"/>
              <a:pathLst>
                <a:path w="6203315" h="1092835">
                  <a:moveTo>
                    <a:pt x="0" y="1092606"/>
                  </a:moveTo>
                  <a:lnTo>
                    <a:pt x="6202934" y="1092606"/>
                  </a:lnTo>
                  <a:lnTo>
                    <a:pt x="6202934" y="0"/>
                  </a:lnTo>
                  <a:lnTo>
                    <a:pt x="0" y="0"/>
                  </a:lnTo>
                  <a:lnTo>
                    <a:pt x="0" y="1092606"/>
                  </a:lnTo>
                  <a:close/>
                </a:path>
              </a:pathLst>
            </a:custGeom>
            <a:ln w="25400">
              <a:solidFill>
                <a:srgbClr val="5BD078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0" name="object 30"/>
          <p:cNvSpPr txBox="1"/>
          <p:nvPr/>
        </p:nvSpPr>
        <p:spPr>
          <a:xfrm>
            <a:off x="204012" y="1550923"/>
            <a:ext cx="6417310" cy="7317388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46355" algn="ctr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Times New Roman"/>
                <a:cs typeface="Times New Roman"/>
              </a:rPr>
              <a:t>MSc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Carmen Islandia</a:t>
            </a:r>
            <a:r>
              <a:rPr sz="1200" b="1" spc="-4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Lugo</a:t>
            </a:r>
            <a:r>
              <a:rPr sz="1200" b="1" spc="-60" dirty="0">
                <a:latin typeface="Times New Roman"/>
                <a:cs typeface="Times New Roman"/>
              </a:rPr>
              <a:t> </a:t>
            </a:r>
            <a:r>
              <a:rPr sz="1200" b="1" spc="-25" dirty="0">
                <a:latin typeface="Times New Roman"/>
                <a:cs typeface="Times New Roman"/>
              </a:rPr>
              <a:t>T.</a:t>
            </a:r>
            <a:endParaRPr sz="1200" dirty="0">
              <a:latin typeface="Times New Roman"/>
              <a:cs typeface="Times New Roman"/>
            </a:endParaRPr>
          </a:p>
          <a:p>
            <a:pPr marL="46355" algn="ctr">
              <a:lnSpc>
                <a:spcPts val="1320"/>
              </a:lnSpc>
              <a:spcBef>
                <a:spcPts val="5"/>
              </a:spcBef>
            </a:pPr>
            <a:r>
              <a:rPr sz="1100" dirty="0">
                <a:latin typeface="Times New Roman"/>
                <a:cs typeface="Times New Roman"/>
              </a:rPr>
              <a:t>Universidad</a:t>
            </a:r>
            <a:r>
              <a:rPr sz="1100" spc="-4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Nacional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Experimental</a:t>
            </a:r>
            <a:r>
              <a:rPr sz="1100" spc="-5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los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Llanos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Centrales</a:t>
            </a:r>
            <a:r>
              <a:rPr sz="1100" spc="-4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Rómulo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Gallegos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(UNERG)-</a:t>
            </a:r>
            <a:r>
              <a:rPr sz="1100" spc="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Venezuela)</a:t>
            </a:r>
            <a:endParaRPr sz="1100" dirty="0">
              <a:latin typeface="Times New Roman"/>
              <a:cs typeface="Times New Roman"/>
            </a:endParaRPr>
          </a:p>
          <a:p>
            <a:pPr marL="44450" algn="ctr">
              <a:lnSpc>
                <a:spcPts val="1440"/>
              </a:lnSpc>
            </a:pPr>
            <a:r>
              <a:rPr sz="1200" b="1" dirty="0">
                <a:latin typeface="Times New Roman"/>
                <a:cs typeface="Times New Roman"/>
              </a:rPr>
              <a:t>Correo</a:t>
            </a:r>
            <a:r>
              <a:rPr sz="1200" b="1" spc="-5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Electrónico:</a:t>
            </a:r>
            <a:r>
              <a:rPr sz="1200" b="1" spc="-35" dirty="0"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chemeClr val="tx1"/>
                </a:solidFill>
                <a:latin typeface="Times New Roman"/>
                <a:cs typeface="Times New Roman"/>
                <a:hlinkClick r:id="rId16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Islandialugot@hotmail.com</a:t>
            </a:r>
            <a:endParaRPr sz="1200" dirty="0">
              <a:solidFill>
                <a:schemeClr val="tx1"/>
              </a:solidFill>
              <a:latin typeface="Times New Roman"/>
              <a:cs typeface="Times New Roman"/>
            </a:endParaRPr>
          </a:p>
          <a:p>
            <a:pPr marL="220979" marR="164465" algn="just">
              <a:lnSpc>
                <a:spcPct val="100000"/>
              </a:lnSpc>
              <a:spcBef>
                <a:spcPts val="540"/>
              </a:spcBef>
            </a:pPr>
            <a:r>
              <a:rPr sz="1100" b="1" dirty="0">
                <a:latin typeface="Times New Roman"/>
                <a:cs typeface="Times New Roman"/>
              </a:rPr>
              <a:t>Como</a:t>
            </a:r>
            <a:r>
              <a:rPr sz="1100" b="1" spc="18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citar</a:t>
            </a:r>
            <a:r>
              <a:rPr sz="1100" b="1" spc="18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este</a:t>
            </a:r>
            <a:r>
              <a:rPr sz="1100" b="1" spc="17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artículo:</a:t>
            </a:r>
            <a:r>
              <a:rPr sz="1100" b="1" spc="18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Carmen</a:t>
            </a:r>
            <a:r>
              <a:rPr sz="1100" b="1" spc="17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I.</a:t>
            </a:r>
            <a:r>
              <a:rPr sz="1100" b="1" spc="19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Lugo</a:t>
            </a:r>
            <a:r>
              <a:rPr sz="1100" b="1" spc="18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T.</a:t>
            </a:r>
            <a:r>
              <a:rPr sz="1100" b="1" spc="19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(2021),</a:t>
            </a:r>
            <a:r>
              <a:rPr sz="1100" b="1" spc="18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“</a:t>
            </a:r>
            <a:r>
              <a:rPr sz="1050" b="1" dirty="0">
                <a:latin typeface="Times New Roman"/>
                <a:cs typeface="Times New Roman"/>
              </a:rPr>
              <a:t>Competencias</a:t>
            </a:r>
            <a:r>
              <a:rPr sz="1050" b="1" spc="175" dirty="0">
                <a:latin typeface="Times New Roman"/>
                <a:cs typeface="Times New Roman"/>
              </a:rPr>
              <a:t> </a:t>
            </a:r>
            <a:r>
              <a:rPr sz="1050" b="1" dirty="0">
                <a:latin typeface="Times New Roman"/>
                <a:cs typeface="Times New Roman"/>
              </a:rPr>
              <a:t>Básicas</a:t>
            </a:r>
            <a:r>
              <a:rPr sz="1050" b="1" spc="170" dirty="0">
                <a:latin typeface="Times New Roman"/>
                <a:cs typeface="Times New Roman"/>
              </a:rPr>
              <a:t> </a:t>
            </a:r>
            <a:r>
              <a:rPr sz="1050" b="1" dirty="0">
                <a:latin typeface="Times New Roman"/>
                <a:cs typeface="Times New Roman"/>
              </a:rPr>
              <a:t>Matemáticas</a:t>
            </a:r>
            <a:r>
              <a:rPr sz="1050" b="1" spc="165" dirty="0">
                <a:latin typeface="Times New Roman"/>
                <a:cs typeface="Times New Roman"/>
              </a:rPr>
              <a:t> </a:t>
            </a:r>
            <a:r>
              <a:rPr sz="1050" b="1" dirty="0">
                <a:latin typeface="Times New Roman"/>
                <a:cs typeface="Times New Roman"/>
              </a:rPr>
              <a:t>para</a:t>
            </a:r>
            <a:r>
              <a:rPr sz="1050" b="1" spc="175" dirty="0">
                <a:latin typeface="Times New Roman"/>
                <a:cs typeface="Times New Roman"/>
              </a:rPr>
              <a:t> </a:t>
            </a:r>
            <a:r>
              <a:rPr sz="1050" b="1" spc="-25" dirty="0">
                <a:latin typeface="Times New Roman"/>
                <a:cs typeface="Times New Roman"/>
              </a:rPr>
              <a:t>las </a:t>
            </a:r>
            <a:r>
              <a:rPr sz="1050" b="1" dirty="0">
                <a:latin typeface="Times New Roman"/>
                <a:cs typeface="Times New Roman"/>
              </a:rPr>
              <a:t>Unidades</a:t>
            </a:r>
            <a:r>
              <a:rPr sz="1050" b="1" spc="215" dirty="0">
                <a:latin typeface="Times New Roman"/>
                <a:cs typeface="Times New Roman"/>
              </a:rPr>
              <a:t> </a:t>
            </a:r>
            <a:r>
              <a:rPr sz="1050" b="1" dirty="0">
                <a:latin typeface="Times New Roman"/>
                <a:cs typeface="Times New Roman"/>
              </a:rPr>
              <a:t>Curriculares</a:t>
            </a:r>
            <a:r>
              <a:rPr sz="1050" b="1" spc="229" dirty="0">
                <a:latin typeface="Times New Roman"/>
                <a:cs typeface="Times New Roman"/>
              </a:rPr>
              <a:t> </a:t>
            </a:r>
            <a:r>
              <a:rPr sz="1050" b="1" dirty="0">
                <a:latin typeface="Times New Roman"/>
                <a:cs typeface="Times New Roman"/>
              </a:rPr>
              <a:t>Calculo</a:t>
            </a:r>
            <a:r>
              <a:rPr sz="1050" b="1" spc="215" dirty="0">
                <a:latin typeface="Times New Roman"/>
                <a:cs typeface="Times New Roman"/>
              </a:rPr>
              <a:t> </a:t>
            </a:r>
            <a:r>
              <a:rPr sz="1050" b="1" dirty="0">
                <a:latin typeface="Times New Roman"/>
                <a:cs typeface="Times New Roman"/>
              </a:rPr>
              <a:t>I</a:t>
            </a:r>
            <a:r>
              <a:rPr sz="1050" b="1" spc="225" dirty="0">
                <a:latin typeface="Times New Roman"/>
                <a:cs typeface="Times New Roman"/>
              </a:rPr>
              <a:t> </a:t>
            </a:r>
            <a:r>
              <a:rPr sz="1050" b="1" dirty="0">
                <a:latin typeface="Times New Roman"/>
                <a:cs typeface="Times New Roman"/>
              </a:rPr>
              <a:t>y</a:t>
            </a:r>
            <a:r>
              <a:rPr sz="1050" b="1" spc="229" dirty="0">
                <a:latin typeface="Times New Roman"/>
                <a:cs typeface="Times New Roman"/>
              </a:rPr>
              <a:t> </a:t>
            </a:r>
            <a:r>
              <a:rPr sz="1050" b="1" dirty="0">
                <a:latin typeface="Times New Roman"/>
                <a:cs typeface="Times New Roman"/>
              </a:rPr>
              <a:t>II</a:t>
            </a:r>
            <a:r>
              <a:rPr sz="1050" b="1" spc="220" dirty="0">
                <a:latin typeface="Times New Roman"/>
                <a:cs typeface="Times New Roman"/>
              </a:rPr>
              <a:t> </a:t>
            </a:r>
            <a:r>
              <a:rPr sz="1050" b="1" dirty="0">
                <a:latin typeface="Times New Roman"/>
                <a:cs typeface="Times New Roman"/>
              </a:rPr>
              <a:t>en</a:t>
            </a:r>
            <a:r>
              <a:rPr sz="1050" b="1" spc="215" dirty="0">
                <a:latin typeface="Times New Roman"/>
                <a:cs typeface="Times New Roman"/>
              </a:rPr>
              <a:t> </a:t>
            </a:r>
            <a:r>
              <a:rPr sz="1050" b="1" dirty="0">
                <a:latin typeface="Times New Roman"/>
                <a:cs typeface="Times New Roman"/>
              </a:rPr>
              <a:t>Estudiantes</a:t>
            </a:r>
            <a:r>
              <a:rPr sz="1050" b="1" spc="229" dirty="0">
                <a:latin typeface="Times New Roman"/>
                <a:cs typeface="Times New Roman"/>
              </a:rPr>
              <a:t> </a:t>
            </a:r>
            <a:r>
              <a:rPr sz="1050" b="1" dirty="0">
                <a:latin typeface="Times New Roman"/>
                <a:cs typeface="Times New Roman"/>
              </a:rPr>
              <a:t>del</a:t>
            </a:r>
            <a:r>
              <a:rPr sz="1050" b="1" spc="210" dirty="0">
                <a:latin typeface="Times New Roman"/>
                <a:cs typeface="Times New Roman"/>
              </a:rPr>
              <a:t> </a:t>
            </a:r>
            <a:r>
              <a:rPr sz="1050" b="1" dirty="0">
                <a:latin typeface="Times New Roman"/>
                <a:cs typeface="Times New Roman"/>
              </a:rPr>
              <a:t>Programa</a:t>
            </a:r>
            <a:r>
              <a:rPr sz="1050" b="1" spc="229" dirty="0">
                <a:latin typeface="Times New Roman"/>
                <a:cs typeface="Times New Roman"/>
              </a:rPr>
              <a:t> </a:t>
            </a:r>
            <a:r>
              <a:rPr sz="1050" b="1" dirty="0">
                <a:latin typeface="Times New Roman"/>
                <a:cs typeface="Times New Roman"/>
              </a:rPr>
              <a:t>Ingeniería</a:t>
            </a:r>
            <a:r>
              <a:rPr sz="1050" b="1" spc="220" dirty="0">
                <a:latin typeface="Times New Roman"/>
                <a:cs typeface="Times New Roman"/>
              </a:rPr>
              <a:t> </a:t>
            </a:r>
            <a:r>
              <a:rPr sz="1050" b="1" dirty="0">
                <a:latin typeface="Times New Roman"/>
                <a:cs typeface="Times New Roman"/>
              </a:rPr>
              <a:t>Civil:</a:t>
            </a:r>
            <a:r>
              <a:rPr sz="1050" b="1" spc="215" dirty="0">
                <a:latin typeface="Times New Roman"/>
                <a:cs typeface="Times New Roman"/>
              </a:rPr>
              <a:t> </a:t>
            </a:r>
            <a:r>
              <a:rPr sz="1050" b="1" dirty="0">
                <a:latin typeface="Times New Roman"/>
                <a:cs typeface="Times New Roman"/>
              </a:rPr>
              <a:t>Diagnostico</a:t>
            </a:r>
            <a:r>
              <a:rPr sz="1050" b="1" spc="229" dirty="0">
                <a:latin typeface="Times New Roman"/>
                <a:cs typeface="Times New Roman"/>
              </a:rPr>
              <a:t> </a:t>
            </a:r>
            <a:r>
              <a:rPr sz="1050" b="1" spc="-25" dirty="0">
                <a:latin typeface="Times New Roman"/>
                <a:cs typeface="Times New Roman"/>
              </a:rPr>
              <a:t>de </a:t>
            </a:r>
            <a:r>
              <a:rPr sz="1050" b="1" dirty="0">
                <a:latin typeface="Times New Roman"/>
                <a:cs typeface="Times New Roman"/>
              </a:rPr>
              <a:t>Saberes</a:t>
            </a:r>
            <a:r>
              <a:rPr sz="1050" b="1" spc="-20" dirty="0">
                <a:latin typeface="Times New Roman"/>
                <a:cs typeface="Times New Roman"/>
              </a:rPr>
              <a:t> </a:t>
            </a:r>
            <a:r>
              <a:rPr sz="1050" b="1" dirty="0">
                <a:latin typeface="Times New Roman"/>
                <a:cs typeface="Times New Roman"/>
              </a:rPr>
              <a:t>desde</a:t>
            </a:r>
            <a:r>
              <a:rPr sz="1050" b="1" spc="-20" dirty="0">
                <a:latin typeface="Times New Roman"/>
                <a:cs typeface="Times New Roman"/>
              </a:rPr>
              <a:t> </a:t>
            </a:r>
            <a:r>
              <a:rPr sz="1050" b="1" dirty="0">
                <a:latin typeface="Times New Roman"/>
                <a:cs typeface="Times New Roman"/>
              </a:rPr>
              <a:t>la</a:t>
            </a:r>
            <a:r>
              <a:rPr sz="1050" b="1" spc="-15" dirty="0">
                <a:latin typeface="Times New Roman"/>
                <a:cs typeface="Times New Roman"/>
              </a:rPr>
              <a:t> </a:t>
            </a:r>
            <a:r>
              <a:rPr sz="1050" b="1" dirty="0">
                <a:latin typeface="Times New Roman"/>
                <a:cs typeface="Times New Roman"/>
              </a:rPr>
              <a:t>Visión</a:t>
            </a:r>
            <a:r>
              <a:rPr sz="1050" b="1" spc="10" dirty="0">
                <a:latin typeface="Times New Roman"/>
                <a:cs typeface="Times New Roman"/>
              </a:rPr>
              <a:t> </a:t>
            </a:r>
            <a:r>
              <a:rPr sz="1050" b="1" dirty="0">
                <a:latin typeface="Times New Roman"/>
                <a:cs typeface="Times New Roman"/>
              </a:rPr>
              <a:t>Profesional.”</a:t>
            </a:r>
            <a:r>
              <a:rPr sz="1050" b="1" spc="-55" dirty="0">
                <a:latin typeface="Times New Roman"/>
                <a:cs typeface="Times New Roman"/>
              </a:rPr>
              <a:t> </a:t>
            </a:r>
            <a:r>
              <a:rPr sz="1050" b="1" dirty="0">
                <a:latin typeface="Times New Roman"/>
                <a:cs typeface="Times New Roman"/>
              </a:rPr>
              <a:t>I</a:t>
            </a:r>
            <a:r>
              <a:rPr sz="1050" b="1" spc="-5" dirty="0">
                <a:latin typeface="Times New Roman"/>
                <a:cs typeface="Times New Roman"/>
              </a:rPr>
              <a:t> </a:t>
            </a:r>
            <a:r>
              <a:rPr sz="1050" b="1" spc="-10" dirty="0">
                <a:latin typeface="Times New Roman"/>
                <a:cs typeface="Times New Roman"/>
              </a:rPr>
              <a:t>(1-</a:t>
            </a:r>
            <a:r>
              <a:rPr sz="1050" b="1" spc="-25" dirty="0">
                <a:latin typeface="Times New Roman"/>
                <a:cs typeface="Times New Roman"/>
              </a:rPr>
              <a:t>13)</a:t>
            </a:r>
            <a:endParaRPr sz="1050" dirty="0">
              <a:latin typeface="Times New Roman"/>
              <a:cs typeface="Times New Roman"/>
            </a:endParaRPr>
          </a:p>
          <a:p>
            <a:pPr marL="203200" algn="ctr">
              <a:lnSpc>
                <a:spcPct val="100000"/>
              </a:lnSpc>
            </a:pPr>
            <a:r>
              <a:rPr sz="1100" b="1" dirty="0">
                <a:latin typeface="Times New Roman"/>
                <a:cs typeface="Times New Roman"/>
              </a:rPr>
              <a:t>Recibido:</a:t>
            </a:r>
            <a:r>
              <a:rPr sz="1100" b="1" spc="24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Diciembre</a:t>
            </a:r>
            <a:r>
              <a:rPr sz="1100" b="1" spc="-45" dirty="0">
                <a:latin typeface="Times New Roman"/>
                <a:cs typeface="Times New Roman"/>
              </a:rPr>
              <a:t> </a:t>
            </a:r>
            <a:r>
              <a:rPr sz="1100" b="1" spc="-20" dirty="0">
                <a:latin typeface="Times New Roman"/>
                <a:cs typeface="Times New Roman"/>
              </a:rPr>
              <a:t>2020</a:t>
            </a:r>
            <a:endParaRPr sz="1100" dirty="0">
              <a:latin typeface="Times New Roman"/>
              <a:cs typeface="Times New Roman"/>
            </a:endParaRPr>
          </a:p>
          <a:p>
            <a:pPr marL="252095" algn="ctr">
              <a:lnSpc>
                <a:spcPct val="100000"/>
              </a:lnSpc>
            </a:pPr>
            <a:r>
              <a:rPr sz="1100" b="1" dirty="0">
                <a:latin typeface="Times New Roman"/>
                <a:cs typeface="Times New Roman"/>
              </a:rPr>
              <a:t>Revisado:</a:t>
            </a:r>
            <a:r>
              <a:rPr sz="1100" b="1" spc="24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Diciembre</a:t>
            </a:r>
            <a:r>
              <a:rPr sz="1100" b="1" spc="110" dirty="0">
                <a:latin typeface="Times New Roman"/>
                <a:cs typeface="Times New Roman"/>
              </a:rPr>
              <a:t>  </a:t>
            </a:r>
            <a:r>
              <a:rPr sz="1100" b="1" spc="-20" dirty="0">
                <a:latin typeface="Times New Roman"/>
                <a:cs typeface="Times New Roman"/>
              </a:rPr>
              <a:t>2020</a:t>
            </a:r>
            <a:endParaRPr sz="1100" dirty="0">
              <a:latin typeface="Times New Roman"/>
              <a:cs typeface="Times New Roman"/>
            </a:endParaRPr>
          </a:p>
          <a:p>
            <a:pPr marL="252095" algn="ctr">
              <a:lnSpc>
                <a:spcPct val="100000"/>
              </a:lnSpc>
            </a:pPr>
            <a:r>
              <a:rPr sz="1100" b="1" dirty="0">
                <a:latin typeface="Times New Roman"/>
                <a:cs typeface="Times New Roman"/>
              </a:rPr>
              <a:t>Aceptado:</a:t>
            </a:r>
            <a:r>
              <a:rPr sz="1100" b="1" spc="24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Diciembre</a:t>
            </a:r>
            <a:r>
              <a:rPr sz="1100" b="1" spc="-40" dirty="0">
                <a:latin typeface="Times New Roman"/>
                <a:cs typeface="Times New Roman"/>
              </a:rPr>
              <a:t> </a:t>
            </a:r>
            <a:r>
              <a:rPr sz="1100" b="1" spc="-20" dirty="0">
                <a:latin typeface="Times New Roman"/>
                <a:cs typeface="Times New Roman"/>
              </a:rPr>
              <a:t>2020</a:t>
            </a:r>
            <a:endParaRPr sz="1100" dirty="0">
              <a:latin typeface="Times New Roman"/>
              <a:cs typeface="Times New Roman"/>
            </a:endParaRPr>
          </a:p>
          <a:p>
            <a:pPr marL="49530" marR="71755" algn="ctr">
              <a:lnSpc>
                <a:spcPts val="1400"/>
              </a:lnSpc>
              <a:spcBef>
                <a:spcPts val="665"/>
              </a:spcBef>
            </a:pPr>
            <a:r>
              <a:rPr sz="1200" b="1" dirty="0">
                <a:latin typeface="Times New Roman"/>
                <a:cs typeface="Times New Roman"/>
              </a:rPr>
              <a:t>Competencias</a:t>
            </a:r>
            <a:r>
              <a:rPr sz="1200" b="1" spc="-1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Básicas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Matemáticas</a:t>
            </a:r>
            <a:r>
              <a:rPr sz="1200" b="1" spc="1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para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las</a:t>
            </a:r>
            <a:r>
              <a:rPr sz="1200" b="1" spc="-3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Unidades</a:t>
            </a:r>
            <a:r>
              <a:rPr sz="1200" b="1" spc="-5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Curriculares Calculo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I</a:t>
            </a:r>
            <a:r>
              <a:rPr sz="1200" b="1" spc="-3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y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II</a:t>
            </a:r>
            <a:r>
              <a:rPr sz="1200" b="1" spc="-3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en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Estudiantes </a:t>
            </a:r>
            <a:r>
              <a:rPr sz="1200" b="1" dirty="0">
                <a:latin typeface="Times New Roman"/>
                <a:cs typeface="Times New Roman"/>
              </a:rPr>
              <a:t>del</a:t>
            </a:r>
            <a:r>
              <a:rPr sz="1200" b="1" spc="-3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Programa</a:t>
            </a:r>
            <a:r>
              <a:rPr sz="1200" b="1" spc="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Ingeniería</a:t>
            </a:r>
            <a:r>
              <a:rPr sz="1200" b="1" spc="-3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Civil: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Diagnostico</a:t>
            </a:r>
            <a:r>
              <a:rPr sz="1200" b="1" spc="-3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</a:t>
            </a:r>
            <a:r>
              <a:rPr sz="1200" b="1" spc="-3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Saberes</a:t>
            </a:r>
            <a:r>
              <a:rPr sz="1200" b="1" spc="-3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desde</a:t>
            </a:r>
            <a:r>
              <a:rPr sz="1200" b="1" spc="-4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la</a:t>
            </a:r>
            <a:r>
              <a:rPr sz="1200" b="1" spc="-5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Visión</a:t>
            </a:r>
            <a:r>
              <a:rPr sz="1200" b="1" spc="-40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Profesional</a:t>
            </a:r>
            <a:endParaRPr sz="1200" dirty="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80"/>
              </a:spcBef>
            </a:pPr>
            <a:r>
              <a:rPr sz="1200" b="1" spc="-10" dirty="0">
                <a:latin typeface="Times New Roman"/>
                <a:cs typeface="Times New Roman"/>
              </a:rPr>
              <a:t>RESUMEN</a:t>
            </a:r>
            <a:endParaRPr sz="1200" dirty="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60"/>
              </a:spcBef>
            </a:pPr>
            <a:endParaRPr sz="1200" dirty="0">
              <a:latin typeface="Times New Roman"/>
              <a:cs typeface="Times New Roman"/>
            </a:endParaRPr>
          </a:p>
          <a:p>
            <a:pPr marL="12700" marR="5715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4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4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presente</a:t>
            </a:r>
            <a:r>
              <a:rPr sz="1200" spc="4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estudio</a:t>
            </a:r>
            <a:r>
              <a:rPr sz="1200" spc="4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3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pretendió</a:t>
            </a:r>
            <a:r>
              <a:rPr sz="1200" spc="4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Reconstruir</a:t>
            </a:r>
            <a:r>
              <a:rPr sz="1200" spc="4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40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competencias</a:t>
            </a:r>
            <a:r>
              <a:rPr sz="1200" spc="4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básicas</a:t>
            </a:r>
            <a:r>
              <a:rPr sz="1200" spc="40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matemáticas</a:t>
            </a:r>
            <a:r>
              <a:rPr sz="1200" spc="4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39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el </a:t>
            </a:r>
            <a:r>
              <a:rPr sz="1200" dirty="0">
                <a:latin typeface="Times New Roman"/>
                <a:cs typeface="Times New Roman"/>
              </a:rPr>
              <a:t>estudiante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nuevo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ingreso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amerita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cursar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Unidades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curriculares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Calculo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II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programa </a:t>
            </a:r>
            <a:r>
              <a:rPr sz="1200" dirty="0">
                <a:latin typeface="Times New Roman"/>
                <a:cs typeface="Times New Roman"/>
              </a:rPr>
              <a:t>Ingeniería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Civil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UNERG: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Diagnóstico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saberes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desde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visión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profesional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Ingenieros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Civil;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50" dirty="0">
                <a:latin typeface="Times New Roman"/>
                <a:cs typeface="Times New Roman"/>
              </a:rPr>
              <a:t>a </a:t>
            </a:r>
            <a:r>
              <a:rPr sz="1200" dirty="0">
                <a:latin typeface="Times New Roman"/>
                <a:cs typeface="Times New Roman"/>
              </a:rPr>
              <a:t>fin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avanzar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posicionamiento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académico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dichas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unidades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motivar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estudiante</a:t>
            </a:r>
            <a:r>
              <a:rPr sz="1200" spc="204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el </a:t>
            </a:r>
            <a:r>
              <a:rPr sz="1200" dirty="0">
                <a:latin typeface="Times New Roman"/>
                <a:cs typeface="Times New Roman"/>
              </a:rPr>
              <a:t>estudio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cálculo,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tomando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cuenta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ingeniero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calcula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largo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toda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vida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profesional. </a:t>
            </a:r>
            <a:r>
              <a:rPr sz="1200" dirty="0">
                <a:latin typeface="Times New Roman"/>
                <a:cs typeface="Times New Roman"/>
              </a:rPr>
              <a:t>Asimismo,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son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necesarios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comprender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experiencia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unidades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curriculares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va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cursar </a:t>
            </a:r>
            <a:r>
              <a:rPr sz="1200" dirty="0">
                <a:latin typeface="Times New Roman"/>
                <a:cs typeface="Times New Roman"/>
              </a:rPr>
              <a:t>posteriormente.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estudio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ubicó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línea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Investigación: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Evaluación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Aprendizajes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en </a:t>
            </a:r>
            <a:r>
              <a:rPr sz="1200" dirty="0">
                <a:latin typeface="Times New Roman"/>
                <a:cs typeface="Times New Roman"/>
              </a:rPr>
              <a:t>Matemática,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sustentada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teorías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Situaciones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Didácticas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Brousseau.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metodología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centró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enfoque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pensamiento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complejo,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método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hermenéutico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dialectico,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apoyada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una </a:t>
            </a:r>
            <a:r>
              <a:rPr sz="1200" dirty="0">
                <a:latin typeface="Times New Roman"/>
                <a:cs typeface="Times New Roman"/>
              </a:rPr>
              <a:t>investigación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campo,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tipo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interpretativo;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 err="1">
                <a:latin typeface="Times New Roman"/>
                <a:cs typeface="Times New Roman"/>
              </a:rPr>
              <a:t>donde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lang="es-ES" sz="1200" dirty="0">
                <a:latin typeface="Times New Roman"/>
                <a:cs typeface="Times New Roman"/>
              </a:rPr>
              <a:t>los informantes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fueron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(03)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ingenieros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civiles </a:t>
            </a:r>
            <a:r>
              <a:rPr sz="1200" dirty="0">
                <a:latin typeface="Times New Roman"/>
                <a:cs typeface="Times New Roman"/>
              </a:rPr>
              <a:t>docentes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universitarios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20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estudiantes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Programa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Ingeniería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Civil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UNERG.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aplicación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ejercicios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exploratorios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entrevistas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dialógicas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permitieron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interpretar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mundo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 </a:t>
            </a:r>
            <a:r>
              <a:rPr sz="1200" dirty="0">
                <a:latin typeface="Times New Roman"/>
                <a:cs typeface="Times New Roman"/>
              </a:rPr>
              <a:t>saberes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bachiller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ingresa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carrera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ingeniería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civil,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encontrando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estudiantes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alejados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competencias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básicas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matemáticas.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Reflexionando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realidad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bajo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rendimiento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los </a:t>
            </a:r>
            <a:r>
              <a:rPr sz="1200" dirty="0">
                <a:latin typeface="Times New Roman"/>
                <a:cs typeface="Times New Roman"/>
              </a:rPr>
              <a:t>estudiantes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programa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Ingeniería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Civil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UNERG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está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relacionada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vacíos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las </a:t>
            </a:r>
            <a:r>
              <a:rPr sz="1200" dirty="0">
                <a:latin typeface="Times New Roman"/>
                <a:cs typeface="Times New Roman"/>
              </a:rPr>
              <a:t>competencias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básicas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matemáticas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adquiridas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bachillerato,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estrategias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instruccionales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ingenieros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docentes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universitarios,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cuales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pueden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redimensionarse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mediante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visión </a:t>
            </a:r>
            <a:r>
              <a:rPr sz="1200" dirty="0">
                <a:latin typeface="Times New Roman"/>
                <a:cs typeface="Times New Roman"/>
              </a:rPr>
              <a:t>conceptual,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procedimental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actitudinal,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sustentada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conocimientos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previos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conllevan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profundización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contenidos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matemáticos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inherentes Cálculo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Cálculo</a:t>
            </a:r>
            <a:r>
              <a:rPr sz="1200" spc="-25" dirty="0">
                <a:latin typeface="Times New Roman"/>
                <a:cs typeface="Times New Roman"/>
              </a:rPr>
              <a:t> II.</a:t>
            </a:r>
            <a:endParaRPr sz="1200" dirty="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65"/>
              </a:spcBef>
            </a:pPr>
            <a:endParaRPr sz="1200" dirty="0">
              <a:latin typeface="Times New Roman"/>
              <a:cs typeface="Times New Roman"/>
            </a:endParaRPr>
          </a:p>
          <a:p>
            <a:pPr marL="12700" marR="8255" algn="just">
              <a:lnSpc>
                <a:spcPct val="100000"/>
              </a:lnSpc>
            </a:pPr>
            <a:r>
              <a:rPr sz="1200" b="1" dirty="0">
                <a:latin typeface="Times New Roman"/>
                <a:cs typeface="Times New Roman"/>
              </a:rPr>
              <a:t>Descriptores:</a:t>
            </a:r>
            <a:r>
              <a:rPr sz="1200" b="1" spc="2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Competencias</a:t>
            </a:r>
            <a:r>
              <a:rPr sz="1200" spc="3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Matemáticas,</a:t>
            </a:r>
            <a:r>
              <a:rPr sz="1200" spc="3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Asignatura</a:t>
            </a:r>
            <a:r>
              <a:rPr sz="1200" spc="3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Cálculo</a:t>
            </a:r>
            <a:r>
              <a:rPr sz="1200" spc="3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</a:t>
            </a:r>
            <a:r>
              <a:rPr sz="1200" spc="3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3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II,</a:t>
            </a:r>
            <a:r>
              <a:rPr sz="1200" spc="3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Estudiantes</a:t>
            </a:r>
            <a:r>
              <a:rPr sz="1200" spc="3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Nuevo</a:t>
            </a:r>
            <a:r>
              <a:rPr sz="1200" spc="31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Ingreso, </a:t>
            </a:r>
            <a:r>
              <a:rPr sz="1200" dirty="0">
                <a:latin typeface="Times New Roman"/>
                <a:cs typeface="Times New Roman"/>
              </a:rPr>
              <a:t>Ingeniería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Civil</a:t>
            </a:r>
            <a:endParaRPr sz="1200" dirty="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60"/>
              </a:spcBef>
            </a:pPr>
            <a:endParaRPr sz="1200" dirty="0">
              <a:latin typeface="Times New Roman"/>
              <a:cs typeface="Times New Roman"/>
            </a:endParaRPr>
          </a:p>
          <a:p>
            <a:pPr marL="12700" marR="5080" algn="just">
              <a:lnSpc>
                <a:spcPct val="100000"/>
              </a:lnSpc>
            </a:pPr>
            <a:r>
              <a:rPr sz="1200" b="1" dirty="0">
                <a:latin typeface="Times New Roman"/>
                <a:cs typeface="Times New Roman"/>
              </a:rPr>
              <a:t>Reseña</a:t>
            </a:r>
            <a:r>
              <a:rPr sz="1200" b="1" spc="13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Biográfica</a:t>
            </a:r>
            <a:r>
              <a:rPr sz="1200" dirty="0">
                <a:latin typeface="Times New Roman"/>
                <a:cs typeface="Times New Roman"/>
              </a:rPr>
              <a:t>: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Ingeniero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Civil.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Especialidad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Hidráulica.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Magister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Ciencias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Educación, </a:t>
            </a:r>
            <a:r>
              <a:rPr sz="1200" dirty="0">
                <a:latin typeface="Times New Roman"/>
                <a:cs typeface="Times New Roman"/>
              </a:rPr>
              <a:t>mención</a:t>
            </a:r>
            <a:r>
              <a:rPr sz="1200" spc="3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Enseñanza</a:t>
            </a:r>
            <a:r>
              <a:rPr sz="1200" spc="3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3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Matemática.</a:t>
            </a:r>
            <a:r>
              <a:rPr sz="1200" spc="3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UNERG.</a:t>
            </a:r>
            <a:r>
              <a:rPr sz="1200" spc="3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Doctorado</a:t>
            </a:r>
            <a:r>
              <a:rPr sz="1200" spc="3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3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Ciencias</a:t>
            </a:r>
            <a:r>
              <a:rPr sz="1200" spc="3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3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Educación</a:t>
            </a:r>
            <a:r>
              <a:rPr sz="1200" spc="32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UPEL. </a:t>
            </a:r>
            <a:r>
              <a:rPr sz="1200" dirty="0">
                <a:latin typeface="Times New Roman"/>
                <a:cs typeface="Times New Roman"/>
              </a:rPr>
              <a:t>Estudiando.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Jefe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Departamento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Hidráulica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Sanitaria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Área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Ingeniería,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Arquitectura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spc="-50" dirty="0">
                <a:latin typeface="Times New Roman"/>
                <a:cs typeface="Times New Roman"/>
              </a:rPr>
              <a:t>y</a:t>
            </a:r>
            <a:endParaRPr sz="1200" dirty="0">
              <a:latin typeface="Times New Roman"/>
              <a:cs typeface="Times New Roman"/>
            </a:endParaRPr>
          </a:p>
        </p:txBody>
      </p:sp>
      <p:pic>
        <p:nvPicPr>
          <p:cNvPr id="31" name="object 31"/>
          <p:cNvPicPr/>
          <p:nvPr/>
        </p:nvPicPr>
        <p:blipFill>
          <a:blip r:embed="rId17" cstate="print"/>
          <a:stretch>
            <a:fillRect/>
          </a:stretch>
        </p:blipFill>
        <p:spPr>
          <a:xfrm>
            <a:off x="4581144" y="142938"/>
            <a:ext cx="1805304" cy="893889"/>
          </a:xfrm>
          <a:prstGeom prst="rect">
            <a:avLst/>
          </a:prstGeom>
        </p:spPr>
      </p:pic>
      <p:sp>
        <p:nvSpPr>
          <p:cNvPr id="32" name="object 32"/>
          <p:cNvSpPr txBox="1"/>
          <p:nvPr/>
        </p:nvSpPr>
        <p:spPr>
          <a:xfrm>
            <a:off x="204012" y="8769942"/>
            <a:ext cx="5501005" cy="1943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410"/>
              </a:lnSpc>
            </a:pPr>
            <a:r>
              <a:rPr sz="1200" spc="-10" dirty="0">
                <a:latin typeface="Times New Roman"/>
                <a:cs typeface="Times New Roman"/>
              </a:rPr>
              <a:t>Tecnología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UNERG.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Docente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unidad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curricular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Obras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Hidráulicas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Cálculo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I.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3" name="object 33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85344" rIns="0" bIns="0" rtlCol="0">
            <a:spAutoFit/>
          </a:bodyPr>
          <a:lstStyle/>
          <a:p>
            <a:pPr marL="151130">
              <a:lnSpc>
                <a:spcPts val="1410"/>
              </a:lnSpc>
            </a:pPr>
            <a:fld id="{81D60167-4931-47E6-BA6A-407CBD079E47}" type="slidenum">
              <a:rPr spc="-25" dirty="0"/>
              <a:t>222</a:t>
            </a:fld>
            <a:endParaRPr spc="-25" dirty="0"/>
          </a:p>
        </p:txBody>
      </p:sp>
      <p:grpSp>
        <p:nvGrpSpPr>
          <p:cNvPr id="34" name="Grupo 33">
            <a:extLst>
              <a:ext uri="{FF2B5EF4-FFF2-40B4-BE49-F238E27FC236}">
                <a16:creationId xmlns:a16="http://schemas.microsoft.com/office/drawing/2014/main" id="{0C0E51FB-D801-7EA0-790F-DA447FF95C37}"/>
              </a:ext>
            </a:extLst>
          </p:cNvPr>
          <p:cNvGrpSpPr/>
          <p:nvPr/>
        </p:nvGrpSpPr>
        <p:grpSpPr>
          <a:xfrm>
            <a:off x="117348" y="98932"/>
            <a:ext cx="6665976" cy="1452626"/>
            <a:chOff x="470065" y="1951410"/>
            <a:chExt cx="6665976" cy="1452626"/>
          </a:xfrm>
        </p:grpSpPr>
        <p:grpSp>
          <p:nvGrpSpPr>
            <p:cNvPr id="35" name="object 12">
              <a:extLst>
                <a:ext uri="{FF2B5EF4-FFF2-40B4-BE49-F238E27FC236}">
                  <a16:creationId xmlns:a16="http://schemas.microsoft.com/office/drawing/2014/main" id="{F07B6CC0-B9EB-CCDF-293E-BBD793FF99BC}"/>
                </a:ext>
              </a:extLst>
            </p:cNvPr>
            <p:cNvGrpSpPr/>
            <p:nvPr/>
          </p:nvGrpSpPr>
          <p:grpSpPr>
            <a:xfrm>
              <a:off x="470065" y="1951664"/>
              <a:ext cx="6665976" cy="1452372"/>
              <a:chOff x="96011" y="115823"/>
              <a:chExt cx="6665976" cy="1452372"/>
            </a:xfrm>
          </p:grpSpPr>
          <p:pic>
            <p:nvPicPr>
              <p:cNvPr id="39" name="object 13">
                <a:extLst>
                  <a:ext uri="{FF2B5EF4-FFF2-40B4-BE49-F238E27FC236}">
                    <a16:creationId xmlns:a16="http://schemas.microsoft.com/office/drawing/2014/main" id="{D13DC6CE-CFC6-97A3-7160-E9938AD7F27E}"/>
                  </a:ext>
                </a:extLst>
              </p:cNvPr>
              <p:cNvPicPr/>
              <p:nvPr/>
            </p:nvPicPr>
            <p:blipFill>
              <a:blip r:embed="rId7" cstate="print"/>
              <a:stretch>
                <a:fillRect/>
              </a:stretch>
            </p:blipFill>
            <p:spPr>
              <a:xfrm>
                <a:off x="96011" y="115823"/>
                <a:ext cx="6665976" cy="1452372"/>
              </a:xfrm>
              <a:prstGeom prst="rect">
                <a:avLst/>
              </a:prstGeom>
            </p:spPr>
          </p:pic>
          <p:pic>
            <p:nvPicPr>
              <p:cNvPr id="40" name="object 14">
                <a:extLst>
                  <a:ext uri="{FF2B5EF4-FFF2-40B4-BE49-F238E27FC236}">
                    <a16:creationId xmlns:a16="http://schemas.microsoft.com/office/drawing/2014/main" id="{2C821E01-172D-CEED-C589-44EEEC0CC0CF}"/>
                  </a:ext>
                </a:extLst>
              </p:cNvPr>
              <p:cNvPicPr/>
              <p:nvPr/>
            </p:nvPicPr>
            <p:blipFill>
              <a:blip r:embed="rId8" cstate="print"/>
              <a:stretch>
                <a:fillRect/>
              </a:stretch>
            </p:blipFill>
            <p:spPr>
              <a:xfrm>
                <a:off x="142849" y="142875"/>
                <a:ext cx="6572275" cy="1358646"/>
              </a:xfrm>
              <a:prstGeom prst="rect">
                <a:avLst/>
              </a:prstGeom>
            </p:spPr>
          </p:pic>
          <p:sp>
            <p:nvSpPr>
              <p:cNvPr id="41" name="object 15">
                <a:extLst>
                  <a:ext uri="{FF2B5EF4-FFF2-40B4-BE49-F238E27FC236}">
                    <a16:creationId xmlns:a16="http://schemas.microsoft.com/office/drawing/2014/main" id="{62CC498A-30D0-905A-C45B-8C78A5A3209A}"/>
                  </a:ext>
                </a:extLst>
              </p:cNvPr>
              <p:cNvSpPr/>
              <p:nvPr/>
            </p:nvSpPr>
            <p:spPr>
              <a:xfrm>
                <a:off x="142849" y="142875"/>
                <a:ext cx="6572884" cy="1358900"/>
              </a:xfrm>
              <a:custGeom>
                <a:avLst/>
                <a:gdLst/>
                <a:ahLst/>
                <a:cxnLst/>
                <a:rect l="l" t="t" r="r" b="b"/>
                <a:pathLst>
                  <a:path w="6572884" h="1358900">
                    <a:moveTo>
                      <a:pt x="0" y="226441"/>
                    </a:moveTo>
                    <a:lnTo>
                      <a:pt x="4600" y="180795"/>
                    </a:lnTo>
                    <a:lnTo>
                      <a:pt x="17795" y="138285"/>
                    </a:lnTo>
                    <a:lnTo>
                      <a:pt x="38673" y="99820"/>
                    </a:lnTo>
                    <a:lnTo>
                      <a:pt x="66324" y="66309"/>
                    </a:lnTo>
                    <a:lnTo>
                      <a:pt x="99837" y="38663"/>
                    </a:lnTo>
                    <a:lnTo>
                      <a:pt x="138301" y="17789"/>
                    </a:lnTo>
                    <a:lnTo>
                      <a:pt x="180806" y="4599"/>
                    </a:lnTo>
                    <a:lnTo>
                      <a:pt x="226440" y="0"/>
                    </a:lnTo>
                    <a:lnTo>
                      <a:pt x="6345834" y="0"/>
                    </a:lnTo>
                    <a:lnTo>
                      <a:pt x="6391480" y="4599"/>
                    </a:lnTo>
                    <a:lnTo>
                      <a:pt x="6433990" y="17789"/>
                    </a:lnTo>
                    <a:lnTo>
                      <a:pt x="6472455" y="38663"/>
                    </a:lnTo>
                    <a:lnTo>
                      <a:pt x="6505965" y="66309"/>
                    </a:lnTo>
                    <a:lnTo>
                      <a:pt x="6533612" y="99820"/>
                    </a:lnTo>
                    <a:lnTo>
                      <a:pt x="6554485" y="138285"/>
                    </a:lnTo>
                    <a:lnTo>
                      <a:pt x="6567676" y="180795"/>
                    </a:lnTo>
                    <a:lnTo>
                      <a:pt x="6572275" y="226441"/>
                    </a:lnTo>
                    <a:lnTo>
                      <a:pt x="6572275" y="1132204"/>
                    </a:lnTo>
                    <a:lnTo>
                      <a:pt x="6567676" y="1177850"/>
                    </a:lnTo>
                    <a:lnTo>
                      <a:pt x="6554485" y="1220360"/>
                    </a:lnTo>
                    <a:lnTo>
                      <a:pt x="6533612" y="1258825"/>
                    </a:lnTo>
                    <a:lnTo>
                      <a:pt x="6505965" y="1292336"/>
                    </a:lnTo>
                    <a:lnTo>
                      <a:pt x="6472455" y="1319982"/>
                    </a:lnTo>
                    <a:lnTo>
                      <a:pt x="6433990" y="1340856"/>
                    </a:lnTo>
                    <a:lnTo>
                      <a:pt x="6391480" y="1354046"/>
                    </a:lnTo>
                    <a:lnTo>
                      <a:pt x="6345834" y="1358646"/>
                    </a:lnTo>
                    <a:lnTo>
                      <a:pt x="226440" y="1358646"/>
                    </a:lnTo>
                    <a:lnTo>
                      <a:pt x="180806" y="1354046"/>
                    </a:lnTo>
                    <a:lnTo>
                      <a:pt x="138301" y="1340856"/>
                    </a:lnTo>
                    <a:lnTo>
                      <a:pt x="99837" y="1319982"/>
                    </a:lnTo>
                    <a:lnTo>
                      <a:pt x="66324" y="1292336"/>
                    </a:lnTo>
                    <a:lnTo>
                      <a:pt x="38673" y="1258825"/>
                    </a:lnTo>
                    <a:lnTo>
                      <a:pt x="17795" y="1220360"/>
                    </a:lnTo>
                    <a:lnTo>
                      <a:pt x="4600" y="1177850"/>
                    </a:lnTo>
                    <a:lnTo>
                      <a:pt x="0" y="1132204"/>
                    </a:lnTo>
                    <a:lnTo>
                      <a:pt x="0" y="226441"/>
                    </a:lnTo>
                    <a:close/>
                  </a:path>
                </a:pathLst>
              </a:custGeom>
              <a:ln w="9525">
                <a:solidFill>
                  <a:srgbClr val="55CE74"/>
                </a:solidFill>
              </a:ln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pic>
            <p:nvPicPr>
              <p:cNvPr id="42" name="object 16">
                <a:extLst>
                  <a:ext uri="{FF2B5EF4-FFF2-40B4-BE49-F238E27FC236}">
                    <a16:creationId xmlns:a16="http://schemas.microsoft.com/office/drawing/2014/main" id="{1002D30A-F303-C878-5490-D6C11B63BC0C}"/>
                  </a:ext>
                </a:extLst>
              </p:cNvPr>
              <p:cNvPicPr/>
              <p:nvPr/>
            </p:nvPicPr>
            <p:blipFill>
              <a:blip r:embed="rId9" cstate="print"/>
              <a:stretch>
                <a:fillRect/>
              </a:stretch>
            </p:blipFill>
            <p:spPr>
              <a:xfrm>
                <a:off x="2500248" y="305930"/>
                <a:ext cx="1714500" cy="733945"/>
              </a:xfrm>
              <a:prstGeom prst="rect">
                <a:avLst/>
              </a:prstGeom>
            </p:spPr>
          </p:pic>
        </p:grpSp>
        <p:sp>
          <p:nvSpPr>
            <p:cNvPr id="36" name="object 16">
              <a:extLst>
                <a:ext uri="{FF2B5EF4-FFF2-40B4-BE49-F238E27FC236}">
                  <a16:creationId xmlns:a16="http://schemas.microsoft.com/office/drawing/2014/main" id="{FF7F81DE-B61B-671E-7D19-B7C089E80CEE}"/>
                </a:ext>
              </a:extLst>
            </p:cNvPr>
            <p:cNvSpPr txBox="1"/>
            <p:nvPr/>
          </p:nvSpPr>
          <p:spPr>
            <a:xfrm>
              <a:off x="2775727" y="2875716"/>
              <a:ext cx="3332858" cy="391795"/>
            </a:xfrm>
            <a:prstGeom prst="rect">
              <a:avLst/>
            </a:prstGeom>
            <a:noFill/>
          </p:spPr>
          <p:txBody>
            <a:bodyPr vert="horz" wrap="square" lIns="0" tIns="12700" rIns="0" bIns="0" rtlCol="0">
              <a:spAutoFit/>
            </a:bodyPr>
            <a:lstStyle/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Volumen 4,  Número 1  Enero a Julio 2021</a:t>
              </a:r>
            </a:p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Revista Semestral. Venezuela</a:t>
              </a:r>
              <a:endParaRPr sz="1200" dirty="0">
                <a:latin typeface="Arial"/>
                <a:cs typeface="Arial"/>
              </a:endParaRPr>
            </a:p>
          </p:txBody>
        </p:sp>
        <p:pic>
          <p:nvPicPr>
            <p:cNvPr id="37" name="object 25">
              <a:extLst>
                <a:ext uri="{FF2B5EF4-FFF2-40B4-BE49-F238E27FC236}">
                  <a16:creationId xmlns:a16="http://schemas.microsoft.com/office/drawing/2014/main" id="{621C2040-AD2F-7894-8D01-001D79299090}"/>
                </a:ext>
              </a:extLst>
            </p:cNvPr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470065" y="2027896"/>
              <a:ext cx="2305662" cy="1053903"/>
            </a:xfrm>
            <a:prstGeom prst="rect">
              <a:avLst/>
            </a:prstGeom>
          </p:spPr>
        </p:pic>
        <p:pic>
          <p:nvPicPr>
            <p:cNvPr id="38" name="object 31">
              <a:extLst>
                <a:ext uri="{FF2B5EF4-FFF2-40B4-BE49-F238E27FC236}">
                  <a16:creationId xmlns:a16="http://schemas.microsoft.com/office/drawing/2014/main" id="{1DE698DE-D89D-724C-ECF3-4F10F8EBB8B2}"/>
                </a:ext>
              </a:extLst>
            </p:cNvPr>
            <p:cNvPicPr/>
            <p:nvPr/>
          </p:nvPicPr>
          <p:blipFill>
            <a:blip r:embed="rId17" cstate="print"/>
            <a:stretch>
              <a:fillRect/>
            </a:stretch>
          </p:blipFill>
          <p:spPr>
            <a:xfrm>
              <a:off x="4932681" y="1951410"/>
              <a:ext cx="1805304" cy="893889"/>
            </a:xfrm>
            <a:prstGeom prst="rect">
              <a:avLst/>
            </a:prstGeom>
          </p:spPr>
        </p:pic>
      </p:grpSp>
    </p:spTree>
  </p:cSld>
  <p:clrMapOvr>
    <a:masterClrMapping/>
  </p:clrMapOvr>
</p:sld>
</file>

<file path=ppt/slides/slide22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105155" y="3259835"/>
            <a:ext cx="6647815" cy="5728970"/>
            <a:chOff x="105155" y="3259835"/>
            <a:chExt cx="6647815" cy="5728970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05155" y="3259835"/>
              <a:ext cx="6647687" cy="5728715"/>
            </a:xfrm>
            <a:prstGeom prst="rect">
              <a:avLst/>
            </a:prstGeom>
          </p:spPr>
        </p:pic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42849" y="3278466"/>
              <a:ext cx="6572250" cy="5651246"/>
            </a:xfrm>
            <a:prstGeom prst="rect">
              <a:avLst/>
            </a:prstGeom>
          </p:spPr>
        </p:pic>
        <p:sp>
          <p:nvSpPr>
            <p:cNvPr id="5" name="object 5"/>
            <p:cNvSpPr/>
            <p:nvPr/>
          </p:nvSpPr>
          <p:spPr>
            <a:xfrm>
              <a:off x="142849" y="3278466"/>
              <a:ext cx="6572250" cy="5651500"/>
            </a:xfrm>
            <a:custGeom>
              <a:avLst/>
              <a:gdLst/>
              <a:ahLst/>
              <a:cxnLst/>
              <a:rect l="l" t="t" r="r" b="b"/>
              <a:pathLst>
                <a:path w="6572250" h="5651500">
                  <a:moveTo>
                    <a:pt x="0" y="5651246"/>
                  </a:moveTo>
                  <a:lnTo>
                    <a:pt x="6572250" y="5651246"/>
                  </a:lnTo>
                  <a:lnTo>
                    <a:pt x="6572250" y="0"/>
                  </a:lnTo>
                  <a:lnTo>
                    <a:pt x="0" y="0"/>
                  </a:lnTo>
                  <a:lnTo>
                    <a:pt x="0" y="5651246"/>
                  </a:lnTo>
                  <a:close/>
                </a:path>
              </a:pathLst>
            </a:custGeom>
            <a:ln w="9525">
              <a:solidFill>
                <a:srgbClr val="55CE7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" name="object 6"/>
          <p:cNvGrpSpPr/>
          <p:nvPr/>
        </p:nvGrpSpPr>
        <p:grpSpPr>
          <a:xfrm>
            <a:off x="105155" y="124968"/>
            <a:ext cx="6647815" cy="1193800"/>
            <a:chOff x="105155" y="124968"/>
            <a:chExt cx="6647815" cy="1193800"/>
          </a:xfrm>
        </p:grpSpPr>
        <p:pic>
          <p:nvPicPr>
            <p:cNvPr id="7" name="object 7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05155" y="124968"/>
              <a:ext cx="6647687" cy="1193291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142849" y="142875"/>
              <a:ext cx="6572275" cy="1116710"/>
            </a:xfrm>
            <a:prstGeom prst="rect">
              <a:avLst/>
            </a:prstGeom>
          </p:spPr>
        </p:pic>
        <p:sp>
          <p:nvSpPr>
            <p:cNvPr id="9" name="object 9"/>
            <p:cNvSpPr/>
            <p:nvPr/>
          </p:nvSpPr>
          <p:spPr>
            <a:xfrm>
              <a:off x="142849" y="142875"/>
              <a:ext cx="6572884" cy="1116965"/>
            </a:xfrm>
            <a:custGeom>
              <a:avLst/>
              <a:gdLst/>
              <a:ahLst/>
              <a:cxnLst/>
              <a:rect l="l" t="t" r="r" b="b"/>
              <a:pathLst>
                <a:path w="6572884" h="1116965">
                  <a:moveTo>
                    <a:pt x="0" y="186181"/>
                  </a:moveTo>
                  <a:lnTo>
                    <a:pt x="6649" y="136671"/>
                  </a:lnTo>
                  <a:lnTo>
                    <a:pt x="25413" y="92192"/>
                  </a:lnTo>
                  <a:lnTo>
                    <a:pt x="54517" y="54514"/>
                  </a:lnTo>
                  <a:lnTo>
                    <a:pt x="92188" y="25409"/>
                  </a:lnTo>
                  <a:lnTo>
                    <a:pt x="136651" y="6647"/>
                  </a:lnTo>
                  <a:lnTo>
                    <a:pt x="186131" y="0"/>
                  </a:lnTo>
                  <a:lnTo>
                    <a:pt x="6386093" y="0"/>
                  </a:lnTo>
                  <a:lnTo>
                    <a:pt x="6435603" y="6647"/>
                  </a:lnTo>
                  <a:lnTo>
                    <a:pt x="6480082" y="25409"/>
                  </a:lnTo>
                  <a:lnTo>
                    <a:pt x="6517760" y="54514"/>
                  </a:lnTo>
                  <a:lnTo>
                    <a:pt x="6546865" y="92192"/>
                  </a:lnTo>
                  <a:lnTo>
                    <a:pt x="6565627" y="136671"/>
                  </a:lnTo>
                  <a:lnTo>
                    <a:pt x="6572275" y="186181"/>
                  </a:lnTo>
                  <a:lnTo>
                    <a:pt x="6572275" y="930655"/>
                  </a:lnTo>
                  <a:lnTo>
                    <a:pt x="6565627" y="980112"/>
                  </a:lnTo>
                  <a:lnTo>
                    <a:pt x="6546865" y="1024556"/>
                  </a:lnTo>
                  <a:lnTo>
                    <a:pt x="6517760" y="1062212"/>
                  </a:lnTo>
                  <a:lnTo>
                    <a:pt x="6480082" y="1091306"/>
                  </a:lnTo>
                  <a:lnTo>
                    <a:pt x="6435603" y="1110064"/>
                  </a:lnTo>
                  <a:lnTo>
                    <a:pt x="6386093" y="1116710"/>
                  </a:lnTo>
                  <a:lnTo>
                    <a:pt x="186131" y="1116710"/>
                  </a:lnTo>
                  <a:lnTo>
                    <a:pt x="136651" y="1110064"/>
                  </a:lnTo>
                  <a:lnTo>
                    <a:pt x="92188" y="1091306"/>
                  </a:lnTo>
                  <a:lnTo>
                    <a:pt x="54517" y="1062212"/>
                  </a:lnTo>
                  <a:lnTo>
                    <a:pt x="25413" y="1024556"/>
                  </a:lnTo>
                  <a:lnTo>
                    <a:pt x="6649" y="980112"/>
                  </a:lnTo>
                  <a:lnTo>
                    <a:pt x="0" y="930655"/>
                  </a:lnTo>
                  <a:lnTo>
                    <a:pt x="0" y="186181"/>
                  </a:lnTo>
                  <a:close/>
                </a:path>
              </a:pathLst>
            </a:custGeom>
            <a:ln w="9525">
              <a:solidFill>
                <a:srgbClr val="55CE7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10" name="object 10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318518" y="1504208"/>
            <a:ext cx="6256015" cy="678139"/>
          </a:xfrm>
          <a:prstGeom prst="rect">
            <a:avLst/>
          </a:prstGeom>
        </p:spPr>
      </p:pic>
      <p:sp>
        <p:nvSpPr>
          <p:cNvPr id="11" name="object 11"/>
          <p:cNvSpPr txBox="1"/>
          <p:nvPr/>
        </p:nvSpPr>
        <p:spPr>
          <a:xfrm>
            <a:off x="3020695" y="1360423"/>
            <a:ext cx="1322705" cy="18669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1050" b="1" dirty="0">
                <a:latin typeface="Times New Roman"/>
                <a:cs typeface="Times New Roman"/>
              </a:rPr>
              <a:t>Para</a:t>
            </a:r>
            <a:r>
              <a:rPr sz="1050" b="1" spc="-30" dirty="0">
                <a:latin typeface="Times New Roman"/>
                <a:cs typeface="Times New Roman"/>
              </a:rPr>
              <a:t> </a:t>
            </a:r>
            <a:r>
              <a:rPr sz="1050" b="1" dirty="0">
                <a:latin typeface="Times New Roman"/>
                <a:cs typeface="Times New Roman"/>
              </a:rPr>
              <a:t>citar</a:t>
            </a:r>
            <a:r>
              <a:rPr sz="1050" b="1" spc="-20" dirty="0">
                <a:latin typeface="Times New Roman"/>
                <a:cs typeface="Times New Roman"/>
              </a:rPr>
              <a:t> </a:t>
            </a:r>
            <a:r>
              <a:rPr sz="1050" b="1" dirty="0">
                <a:latin typeface="Times New Roman"/>
                <a:cs typeface="Times New Roman"/>
              </a:rPr>
              <a:t>este</a:t>
            </a:r>
            <a:r>
              <a:rPr sz="1050" b="1" spc="-20" dirty="0">
                <a:latin typeface="Times New Roman"/>
                <a:cs typeface="Times New Roman"/>
              </a:rPr>
              <a:t> </a:t>
            </a:r>
            <a:r>
              <a:rPr sz="1050" b="1" spc="-10" dirty="0">
                <a:latin typeface="Times New Roman"/>
                <a:cs typeface="Times New Roman"/>
              </a:rPr>
              <a:t>artículo</a:t>
            </a:r>
            <a:endParaRPr sz="1050">
              <a:latin typeface="Times New Roman"/>
              <a:cs typeface="Times New Roman"/>
            </a:endParaRPr>
          </a:p>
        </p:txBody>
      </p:sp>
      <p:grpSp>
        <p:nvGrpSpPr>
          <p:cNvPr id="12" name="object 12"/>
          <p:cNvGrpSpPr/>
          <p:nvPr/>
        </p:nvGrpSpPr>
        <p:grpSpPr>
          <a:xfrm>
            <a:off x="96011" y="115823"/>
            <a:ext cx="6666230" cy="1463040"/>
            <a:chOff x="96011" y="115823"/>
            <a:chExt cx="6666230" cy="1463040"/>
          </a:xfrm>
        </p:grpSpPr>
        <p:pic>
          <p:nvPicPr>
            <p:cNvPr id="13" name="object 13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96011" y="115823"/>
              <a:ext cx="6665976" cy="1452372"/>
            </a:xfrm>
            <a:prstGeom prst="rect">
              <a:avLst/>
            </a:prstGeom>
          </p:spPr>
        </p:pic>
        <p:pic>
          <p:nvPicPr>
            <p:cNvPr id="14" name="object 14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142849" y="142875"/>
              <a:ext cx="6572275" cy="1358646"/>
            </a:xfrm>
            <a:prstGeom prst="rect">
              <a:avLst/>
            </a:prstGeom>
          </p:spPr>
        </p:pic>
        <p:sp>
          <p:nvSpPr>
            <p:cNvPr id="15" name="object 15"/>
            <p:cNvSpPr/>
            <p:nvPr/>
          </p:nvSpPr>
          <p:spPr>
            <a:xfrm>
              <a:off x="142849" y="142875"/>
              <a:ext cx="6572884" cy="1358900"/>
            </a:xfrm>
            <a:custGeom>
              <a:avLst/>
              <a:gdLst/>
              <a:ahLst/>
              <a:cxnLst/>
              <a:rect l="l" t="t" r="r" b="b"/>
              <a:pathLst>
                <a:path w="6572884" h="1358900">
                  <a:moveTo>
                    <a:pt x="0" y="226441"/>
                  </a:moveTo>
                  <a:lnTo>
                    <a:pt x="4600" y="180795"/>
                  </a:lnTo>
                  <a:lnTo>
                    <a:pt x="17795" y="138285"/>
                  </a:lnTo>
                  <a:lnTo>
                    <a:pt x="38673" y="99820"/>
                  </a:lnTo>
                  <a:lnTo>
                    <a:pt x="66324" y="66309"/>
                  </a:lnTo>
                  <a:lnTo>
                    <a:pt x="99837" y="38663"/>
                  </a:lnTo>
                  <a:lnTo>
                    <a:pt x="138301" y="17789"/>
                  </a:lnTo>
                  <a:lnTo>
                    <a:pt x="180806" y="4599"/>
                  </a:lnTo>
                  <a:lnTo>
                    <a:pt x="226440" y="0"/>
                  </a:lnTo>
                  <a:lnTo>
                    <a:pt x="6345834" y="0"/>
                  </a:lnTo>
                  <a:lnTo>
                    <a:pt x="6391480" y="4599"/>
                  </a:lnTo>
                  <a:lnTo>
                    <a:pt x="6433990" y="17789"/>
                  </a:lnTo>
                  <a:lnTo>
                    <a:pt x="6472455" y="38663"/>
                  </a:lnTo>
                  <a:lnTo>
                    <a:pt x="6505965" y="66309"/>
                  </a:lnTo>
                  <a:lnTo>
                    <a:pt x="6533612" y="99820"/>
                  </a:lnTo>
                  <a:lnTo>
                    <a:pt x="6554485" y="138285"/>
                  </a:lnTo>
                  <a:lnTo>
                    <a:pt x="6567676" y="180795"/>
                  </a:lnTo>
                  <a:lnTo>
                    <a:pt x="6572275" y="226441"/>
                  </a:lnTo>
                  <a:lnTo>
                    <a:pt x="6572275" y="1132204"/>
                  </a:lnTo>
                  <a:lnTo>
                    <a:pt x="6567676" y="1177850"/>
                  </a:lnTo>
                  <a:lnTo>
                    <a:pt x="6554485" y="1220360"/>
                  </a:lnTo>
                  <a:lnTo>
                    <a:pt x="6533612" y="1258825"/>
                  </a:lnTo>
                  <a:lnTo>
                    <a:pt x="6505965" y="1292336"/>
                  </a:lnTo>
                  <a:lnTo>
                    <a:pt x="6472455" y="1319982"/>
                  </a:lnTo>
                  <a:lnTo>
                    <a:pt x="6433990" y="1340856"/>
                  </a:lnTo>
                  <a:lnTo>
                    <a:pt x="6391480" y="1354046"/>
                  </a:lnTo>
                  <a:lnTo>
                    <a:pt x="6345834" y="1358646"/>
                  </a:lnTo>
                  <a:lnTo>
                    <a:pt x="226440" y="1358646"/>
                  </a:lnTo>
                  <a:lnTo>
                    <a:pt x="180806" y="1354046"/>
                  </a:lnTo>
                  <a:lnTo>
                    <a:pt x="138301" y="1340856"/>
                  </a:lnTo>
                  <a:lnTo>
                    <a:pt x="99837" y="1319982"/>
                  </a:lnTo>
                  <a:lnTo>
                    <a:pt x="66324" y="1292336"/>
                  </a:lnTo>
                  <a:lnTo>
                    <a:pt x="38673" y="1258825"/>
                  </a:lnTo>
                  <a:lnTo>
                    <a:pt x="17795" y="1220360"/>
                  </a:lnTo>
                  <a:lnTo>
                    <a:pt x="4600" y="1177850"/>
                  </a:lnTo>
                  <a:lnTo>
                    <a:pt x="0" y="1132204"/>
                  </a:lnTo>
                  <a:lnTo>
                    <a:pt x="0" y="226441"/>
                  </a:lnTo>
                  <a:close/>
                </a:path>
              </a:pathLst>
            </a:custGeom>
            <a:ln w="9525">
              <a:solidFill>
                <a:srgbClr val="55CE7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6" name="object 16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2500248" y="305930"/>
              <a:ext cx="1714500" cy="733945"/>
            </a:xfrm>
            <a:prstGeom prst="rect">
              <a:avLst/>
            </a:prstGeom>
          </p:spPr>
        </p:pic>
        <p:pic>
          <p:nvPicPr>
            <p:cNvPr id="17" name="object 17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2738628" y="1024127"/>
              <a:ext cx="1897379" cy="371855"/>
            </a:xfrm>
            <a:prstGeom prst="rect">
              <a:avLst/>
            </a:prstGeom>
          </p:spPr>
        </p:pic>
        <p:pic>
          <p:nvPicPr>
            <p:cNvPr id="18" name="object 18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4401311" y="1024127"/>
              <a:ext cx="1577339" cy="371855"/>
            </a:xfrm>
            <a:prstGeom prst="rect">
              <a:avLst/>
            </a:prstGeom>
          </p:spPr>
        </p:pic>
        <p:pic>
          <p:nvPicPr>
            <p:cNvPr id="19" name="object 19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3169919" y="1207007"/>
              <a:ext cx="1546859" cy="371855"/>
            </a:xfrm>
            <a:prstGeom prst="rect">
              <a:avLst/>
            </a:prstGeom>
          </p:spPr>
        </p:pic>
        <p:pic>
          <p:nvPicPr>
            <p:cNvPr id="20" name="object 20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4482083" y="1207007"/>
              <a:ext cx="284988" cy="371855"/>
            </a:xfrm>
            <a:prstGeom prst="rect">
              <a:avLst/>
            </a:prstGeom>
          </p:spPr>
        </p:pic>
        <p:pic>
          <p:nvPicPr>
            <p:cNvPr id="21" name="object 21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4572000" y="1207007"/>
              <a:ext cx="1013460" cy="371855"/>
            </a:xfrm>
            <a:prstGeom prst="rect">
              <a:avLst/>
            </a:prstGeom>
          </p:spPr>
        </p:pic>
      </p:grpSp>
      <p:sp>
        <p:nvSpPr>
          <p:cNvPr id="22" name="object 22"/>
          <p:cNvSpPr txBox="1"/>
          <p:nvPr/>
        </p:nvSpPr>
        <p:spPr>
          <a:xfrm>
            <a:off x="2842005" y="1068451"/>
            <a:ext cx="3029585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Arial"/>
                <a:cs typeface="Arial"/>
              </a:rPr>
              <a:t>6ta.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Edición</a:t>
            </a:r>
            <a:r>
              <a:rPr sz="1200" b="1" spc="-10" dirty="0">
                <a:latin typeface="Arial"/>
                <a:cs typeface="Arial"/>
              </a:rPr>
              <a:t> Volumen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I</a:t>
            </a:r>
            <a:r>
              <a:rPr sz="1200" b="1" spc="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Enero</a:t>
            </a:r>
            <a:r>
              <a:rPr sz="1200" b="1" spc="-3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a</a:t>
            </a:r>
            <a:r>
              <a:rPr sz="1200" b="1" spc="-2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Julio</a:t>
            </a:r>
            <a:r>
              <a:rPr sz="1200" b="1" spc="-5" dirty="0">
                <a:latin typeface="Arial"/>
                <a:cs typeface="Arial"/>
              </a:rPr>
              <a:t> </a:t>
            </a:r>
            <a:r>
              <a:rPr sz="1200" b="1" spc="-20" dirty="0">
                <a:latin typeface="Arial"/>
                <a:cs typeface="Arial"/>
              </a:rPr>
              <a:t>2021</a:t>
            </a:r>
            <a:endParaRPr sz="1200">
              <a:latin typeface="Arial"/>
              <a:cs typeface="Arial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3273297" y="1251331"/>
            <a:ext cx="216789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Arial"/>
                <a:cs typeface="Arial"/>
              </a:rPr>
              <a:t>Revista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Semestral-</a:t>
            </a:r>
            <a:r>
              <a:rPr sz="1200" b="1" spc="-40" dirty="0">
                <a:latin typeface="Arial"/>
                <a:cs typeface="Arial"/>
              </a:rPr>
              <a:t> </a:t>
            </a:r>
            <a:r>
              <a:rPr sz="1200" b="1" spc="-10" dirty="0">
                <a:latin typeface="Arial"/>
                <a:cs typeface="Arial"/>
              </a:rPr>
              <a:t>Venezuela</a:t>
            </a:r>
            <a:endParaRPr sz="1200">
              <a:latin typeface="Arial"/>
              <a:cs typeface="Arial"/>
            </a:endParaRPr>
          </a:p>
        </p:txBody>
      </p:sp>
      <p:grpSp>
        <p:nvGrpSpPr>
          <p:cNvPr id="24" name="object 24"/>
          <p:cNvGrpSpPr/>
          <p:nvPr/>
        </p:nvGrpSpPr>
        <p:grpSpPr>
          <a:xfrm>
            <a:off x="324611" y="234695"/>
            <a:ext cx="6212205" cy="1934210"/>
            <a:chOff x="324611" y="234695"/>
            <a:chExt cx="6212205" cy="1934210"/>
          </a:xfrm>
        </p:grpSpPr>
        <p:pic>
          <p:nvPicPr>
            <p:cNvPr id="25" name="object 25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324611" y="234695"/>
              <a:ext cx="1719072" cy="1341120"/>
            </a:xfrm>
            <a:prstGeom prst="rect">
              <a:avLst/>
            </a:prstGeom>
          </p:spPr>
        </p:pic>
        <p:sp>
          <p:nvSpPr>
            <p:cNvPr id="26" name="object 26"/>
            <p:cNvSpPr/>
            <p:nvPr/>
          </p:nvSpPr>
          <p:spPr>
            <a:xfrm>
              <a:off x="333628" y="1522069"/>
              <a:ext cx="6203315" cy="646430"/>
            </a:xfrm>
            <a:custGeom>
              <a:avLst/>
              <a:gdLst/>
              <a:ahLst/>
              <a:cxnLst/>
              <a:rect l="l" t="t" r="r" b="b"/>
              <a:pathLst>
                <a:path w="6203315" h="646430">
                  <a:moveTo>
                    <a:pt x="6202934" y="0"/>
                  </a:moveTo>
                  <a:lnTo>
                    <a:pt x="0" y="0"/>
                  </a:lnTo>
                  <a:lnTo>
                    <a:pt x="0" y="646328"/>
                  </a:lnTo>
                  <a:lnTo>
                    <a:pt x="6202934" y="646328"/>
                  </a:lnTo>
                  <a:lnTo>
                    <a:pt x="620293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7" name="object 27"/>
          <p:cNvSpPr txBox="1"/>
          <p:nvPr/>
        </p:nvSpPr>
        <p:spPr>
          <a:xfrm>
            <a:off x="333629" y="1522069"/>
            <a:ext cx="6203315" cy="601980"/>
          </a:xfrm>
          <a:prstGeom prst="rect">
            <a:avLst/>
          </a:prstGeom>
          <a:solidFill>
            <a:srgbClr val="FFFFFF"/>
          </a:solidFill>
          <a:ln w="25400">
            <a:solidFill>
              <a:srgbClr val="5BD078"/>
            </a:solidFill>
          </a:ln>
        </p:spPr>
        <p:txBody>
          <a:bodyPr vert="horz" wrap="square" lIns="0" tIns="41275" rIns="0" bIns="0" rtlCol="0">
            <a:spAutoFit/>
          </a:bodyPr>
          <a:lstStyle/>
          <a:p>
            <a:pPr marL="1270" algn="ctr">
              <a:lnSpc>
                <a:spcPct val="100000"/>
              </a:lnSpc>
              <a:spcBef>
                <a:spcPts val="325"/>
              </a:spcBef>
            </a:pPr>
            <a:r>
              <a:rPr sz="1200" b="1" dirty="0">
                <a:latin typeface="Times New Roman"/>
                <a:cs typeface="Times New Roman"/>
              </a:rPr>
              <a:t>MSc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Carmen Islandia</a:t>
            </a:r>
            <a:r>
              <a:rPr sz="1200" b="1" spc="-4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Lugo</a:t>
            </a:r>
            <a:r>
              <a:rPr sz="1200" b="1" spc="-60" dirty="0">
                <a:latin typeface="Times New Roman"/>
                <a:cs typeface="Times New Roman"/>
              </a:rPr>
              <a:t> </a:t>
            </a:r>
            <a:r>
              <a:rPr sz="1200" b="1" spc="-25" dirty="0">
                <a:latin typeface="Times New Roman"/>
                <a:cs typeface="Times New Roman"/>
              </a:rPr>
              <a:t>T.</a:t>
            </a:r>
            <a:endParaRPr sz="1200" dirty="0">
              <a:latin typeface="Times New Roman"/>
              <a:cs typeface="Times New Roman"/>
            </a:endParaRPr>
          </a:p>
          <a:p>
            <a:pPr marL="1270" algn="ctr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Rómulo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Gallegos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National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Experimental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University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Central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Plains</a:t>
            </a:r>
            <a:r>
              <a:rPr sz="1200" spc="-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(UNERG)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-</a:t>
            </a:r>
            <a:r>
              <a:rPr sz="1200" spc="-6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Venezuela)</a:t>
            </a:r>
            <a:endParaRPr sz="1200" dirty="0">
              <a:latin typeface="Times New Roman"/>
              <a:cs typeface="Times New Roman"/>
            </a:endParaRPr>
          </a:p>
          <a:p>
            <a:pPr marL="635" algn="ctr">
              <a:lnSpc>
                <a:spcPct val="100000"/>
              </a:lnSpc>
            </a:pPr>
            <a:r>
              <a:rPr sz="1200" b="1" dirty="0">
                <a:latin typeface="Times New Roman"/>
                <a:cs typeface="Times New Roman"/>
              </a:rPr>
              <a:t>Email</a:t>
            </a:r>
            <a:r>
              <a:rPr sz="1200" b="1" dirty="0">
                <a:solidFill>
                  <a:schemeClr val="tx1"/>
                </a:solidFill>
                <a:latin typeface="Times New Roman"/>
                <a:cs typeface="Times New Roman"/>
              </a:rPr>
              <a:t>:</a:t>
            </a:r>
            <a:r>
              <a:rPr sz="1200" b="1" spc="-3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chemeClr val="tx1"/>
                </a:solidFill>
                <a:latin typeface="Times New Roman"/>
                <a:cs typeface="Times New Roman"/>
                <a:hlinkClick r:id="rId16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Islandialugot@hotmail.com</a:t>
            </a:r>
            <a:endParaRPr sz="1200" dirty="0">
              <a:solidFill>
                <a:schemeClr val="tx1"/>
              </a:solidFill>
              <a:latin typeface="Times New Roman"/>
              <a:cs typeface="Times New Roman"/>
            </a:endParaRPr>
          </a:p>
        </p:txBody>
      </p:sp>
      <p:sp>
        <p:nvSpPr>
          <p:cNvPr id="28" name="object 28"/>
          <p:cNvSpPr/>
          <p:nvPr/>
        </p:nvSpPr>
        <p:spPr>
          <a:xfrm>
            <a:off x="333629" y="2123770"/>
            <a:ext cx="6203315" cy="1108075"/>
          </a:xfrm>
          <a:custGeom>
            <a:avLst/>
            <a:gdLst/>
            <a:ahLst/>
            <a:cxnLst/>
            <a:rect l="l" t="t" r="r" b="b"/>
            <a:pathLst>
              <a:path w="6203315" h="1108075">
                <a:moveTo>
                  <a:pt x="6202934" y="0"/>
                </a:moveTo>
                <a:lnTo>
                  <a:pt x="0" y="0"/>
                </a:lnTo>
                <a:lnTo>
                  <a:pt x="0" y="1107998"/>
                </a:lnTo>
                <a:lnTo>
                  <a:pt x="6202934" y="1107998"/>
                </a:lnTo>
                <a:lnTo>
                  <a:pt x="6202934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 txBox="1"/>
          <p:nvPr/>
        </p:nvSpPr>
        <p:spPr>
          <a:xfrm>
            <a:off x="333629" y="2123770"/>
            <a:ext cx="6203315" cy="1108075"/>
          </a:xfrm>
          <a:prstGeom prst="rect">
            <a:avLst/>
          </a:prstGeom>
          <a:ln w="25400">
            <a:solidFill>
              <a:srgbClr val="5BD078"/>
            </a:solidFill>
          </a:ln>
        </p:spPr>
        <p:txBody>
          <a:bodyPr vert="horz" wrap="square" lIns="0" tIns="41910" rIns="0" bIns="0" rtlCol="0">
            <a:spAutoFit/>
          </a:bodyPr>
          <a:lstStyle/>
          <a:p>
            <a:pPr marL="91440" marR="81280" algn="just">
              <a:lnSpc>
                <a:spcPct val="100000"/>
              </a:lnSpc>
              <a:spcBef>
                <a:spcPts val="330"/>
              </a:spcBef>
            </a:pPr>
            <a:r>
              <a:rPr sz="1100" b="1" dirty="0">
                <a:latin typeface="Times New Roman"/>
                <a:cs typeface="Times New Roman"/>
              </a:rPr>
              <a:t>How</a:t>
            </a:r>
            <a:r>
              <a:rPr sz="1100" b="1" spc="30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to</a:t>
            </a:r>
            <a:r>
              <a:rPr sz="1100" b="1" spc="29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cite</a:t>
            </a:r>
            <a:r>
              <a:rPr sz="1100" b="1" spc="29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this</a:t>
            </a:r>
            <a:r>
              <a:rPr sz="1100" b="1" spc="30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article:</a:t>
            </a:r>
            <a:r>
              <a:rPr sz="1100" b="1" spc="30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José</a:t>
            </a:r>
            <a:r>
              <a:rPr sz="1100" b="1" spc="30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J</a:t>
            </a:r>
            <a:r>
              <a:rPr sz="1100" b="1" spc="28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Brito</a:t>
            </a:r>
            <a:r>
              <a:rPr sz="1100" b="1" spc="31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Cova</a:t>
            </a:r>
            <a:r>
              <a:rPr sz="1100" b="1" spc="28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(2021),</a:t>
            </a:r>
            <a:r>
              <a:rPr sz="1100" b="1" spc="29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“Basic</a:t>
            </a:r>
            <a:r>
              <a:rPr sz="1100" b="1" spc="30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Mathematical</a:t>
            </a:r>
            <a:r>
              <a:rPr sz="1100" b="1" spc="30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Competences</a:t>
            </a:r>
            <a:r>
              <a:rPr sz="1100" b="1" spc="30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for</a:t>
            </a:r>
            <a:r>
              <a:rPr sz="1100" b="1" spc="295" dirty="0">
                <a:latin typeface="Times New Roman"/>
                <a:cs typeface="Times New Roman"/>
              </a:rPr>
              <a:t> </a:t>
            </a:r>
            <a:r>
              <a:rPr sz="1100" b="1" spc="-25" dirty="0">
                <a:latin typeface="Times New Roman"/>
                <a:cs typeface="Times New Roman"/>
              </a:rPr>
              <a:t>the </a:t>
            </a:r>
            <a:r>
              <a:rPr sz="1100" b="1" dirty="0">
                <a:latin typeface="Times New Roman"/>
                <a:cs typeface="Times New Roman"/>
              </a:rPr>
              <a:t>Curricular</a:t>
            </a:r>
            <a:r>
              <a:rPr sz="1100" b="1" spc="2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Units</a:t>
            </a:r>
            <a:r>
              <a:rPr sz="1100" b="1" spc="2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Calculus</a:t>
            </a:r>
            <a:r>
              <a:rPr sz="1100" b="1" spc="2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</a:t>
            </a:r>
            <a:r>
              <a:rPr sz="1100" b="1" spc="2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and</a:t>
            </a:r>
            <a:r>
              <a:rPr sz="1100" b="1" spc="21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II</a:t>
            </a:r>
            <a:r>
              <a:rPr sz="1100" b="1" spc="2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21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Students</a:t>
            </a:r>
            <a:r>
              <a:rPr sz="1100" b="1" spc="2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of</a:t>
            </a:r>
            <a:r>
              <a:rPr sz="1100" b="1" spc="2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the</a:t>
            </a:r>
            <a:r>
              <a:rPr sz="1100" b="1" spc="2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Civil</a:t>
            </a:r>
            <a:r>
              <a:rPr sz="1100" b="1" spc="2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Engineering</a:t>
            </a:r>
            <a:r>
              <a:rPr sz="1100" b="1" spc="21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Program:</a:t>
            </a:r>
            <a:r>
              <a:rPr sz="1100" b="1" spc="2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Diagnosis</a:t>
            </a:r>
            <a:r>
              <a:rPr sz="1100" b="1" spc="225" dirty="0">
                <a:latin typeface="Times New Roman"/>
                <a:cs typeface="Times New Roman"/>
              </a:rPr>
              <a:t> </a:t>
            </a:r>
            <a:r>
              <a:rPr sz="1100" b="1" spc="-25" dirty="0">
                <a:latin typeface="Times New Roman"/>
                <a:cs typeface="Times New Roman"/>
              </a:rPr>
              <a:t>of </a:t>
            </a:r>
            <a:r>
              <a:rPr sz="1100" b="1" dirty="0">
                <a:latin typeface="Times New Roman"/>
                <a:cs typeface="Times New Roman"/>
              </a:rPr>
              <a:t>Knowledge</a:t>
            </a:r>
            <a:r>
              <a:rPr sz="1100" b="1" spc="-4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from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the Professional</a:t>
            </a:r>
            <a:r>
              <a:rPr sz="1100" b="1" spc="-4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Vision."</a:t>
            </a:r>
            <a:r>
              <a:rPr sz="1100" b="1" spc="-1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 (1-</a:t>
            </a:r>
            <a:r>
              <a:rPr sz="1100" b="1" spc="-25" dirty="0">
                <a:latin typeface="Times New Roman"/>
                <a:cs typeface="Times New Roman"/>
              </a:rPr>
              <a:t>13</a:t>
            </a:r>
            <a:endParaRPr sz="1100">
              <a:latin typeface="Times New Roman"/>
              <a:cs typeface="Times New Roman"/>
            </a:endParaRPr>
          </a:p>
          <a:p>
            <a:pPr marL="277495" algn="ctr">
              <a:lnSpc>
                <a:spcPct val="100000"/>
              </a:lnSpc>
            </a:pPr>
            <a:r>
              <a:rPr sz="1100" b="1" dirty="0">
                <a:latin typeface="Times New Roman"/>
                <a:cs typeface="Times New Roman"/>
              </a:rPr>
              <a:t>Received:</a:t>
            </a:r>
            <a:r>
              <a:rPr sz="1100" b="1" spc="-4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December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spc="-20" dirty="0">
                <a:latin typeface="Times New Roman"/>
                <a:cs typeface="Times New Roman"/>
              </a:rPr>
              <a:t>2020</a:t>
            </a:r>
            <a:endParaRPr sz="1100">
              <a:latin typeface="Times New Roman"/>
              <a:cs typeface="Times New Roman"/>
            </a:endParaRPr>
          </a:p>
          <a:p>
            <a:pPr marL="241935" algn="ctr">
              <a:lnSpc>
                <a:spcPct val="100000"/>
              </a:lnSpc>
            </a:pPr>
            <a:r>
              <a:rPr sz="1100" b="1" dirty="0">
                <a:latin typeface="Times New Roman"/>
                <a:cs typeface="Times New Roman"/>
              </a:rPr>
              <a:t>Revised: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December</a:t>
            </a:r>
            <a:r>
              <a:rPr sz="1100" b="1" spc="-40" dirty="0">
                <a:latin typeface="Times New Roman"/>
                <a:cs typeface="Times New Roman"/>
              </a:rPr>
              <a:t> </a:t>
            </a:r>
            <a:r>
              <a:rPr sz="1100" b="1" spc="-20" dirty="0">
                <a:latin typeface="Times New Roman"/>
                <a:cs typeface="Times New Roman"/>
              </a:rPr>
              <a:t>2020</a:t>
            </a:r>
            <a:endParaRPr sz="1100">
              <a:latin typeface="Times New Roman"/>
              <a:cs typeface="Times New Roman"/>
            </a:endParaRPr>
          </a:p>
          <a:p>
            <a:pPr marL="312420" algn="ctr">
              <a:lnSpc>
                <a:spcPct val="100000"/>
              </a:lnSpc>
            </a:pPr>
            <a:r>
              <a:rPr sz="1100" b="1" dirty="0">
                <a:latin typeface="Times New Roman"/>
                <a:cs typeface="Times New Roman"/>
              </a:rPr>
              <a:t>Accepted: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December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spc="-20" dirty="0">
                <a:latin typeface="Times New Roman"/>
                <a:cs typeface="Times New Roman"/>
              </a:rPr>
              <a:t>2020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30" name="object 30"/>
          <p:cNvSpPr txBox="1"/>
          <p:nvPr/>
        </p:nvSpPr>
        <p:spPr>
          <a:xfrm>
            <a:off x="173837" y="3323920"/>
            <a:ext cx="6459220" cy="55651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81280" algn="ctr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Times New Roman"/>
                <a:cs typeface="Times New Roman"/>
              </a:rPr>
              <a:t>Basic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Mathematical</a:t>
            </a:r>
            <a:r>
              <a:rPr sz="1200" b="1" spc="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Competences</a:t>
            </a:r>
            <a:r>
              <a:rPr sz="1200" b="1" spc="1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for</a:t>
            </a:r>
            <a:r>
              <a:rPr sz="1200" b="1" spc="-5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the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Curricular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Units</a:t>
            </a:r>
            <a:r>
              <a:rPr sz="1200" b="1" spc="-3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Calculus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I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and</a:t>
            </a:r>
            <a:r>
              <a:rPr sz="1200" b="1" spc="-4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II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in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Students</a:t>
            </a:r>
            <a:r>
              <a:rPr sz="1200" b="1" spc="-5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of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spc="-25" dirty="0">
                <a:latin typeface="Times New Roman"/>
                <a:cs typeface="Times New Roman"/>
              </a:rPr>
              <a:t>the</a:t>
            </a:r>
            <a:endParaRPr sz="1200">
              <a:latin typeface="Times New Roman"/>
              <a:cs typeface="Times New Roman"/>
            </a:endParaRPr>
          </a:p>
          <a:p>
            <a:pPr marL="80645" algn="ctr">
              <a:lnSpc>
                <a:spcPct val="100000"/>
              </a:lnSpc>
            </a:pPr>
            <a:r>
              <a:rPr sz="1200" b="1" dirty="0">
                <a:latin typeface="Times New Roman"/>
                <a:cs typeface="Times New Roman"/>
              </a:rPr>
              <a:t>Civil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Engineering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Program:</a:t>
            </a:r>
            <a:r>
              <a:rPr sz="1200" b="1" spc="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Diagnosis</a:t>
            </a:r>
            <a:r>
              <a:rPr sz="1200" b="1" spc="-4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of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Knowledge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from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the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Professional</a:t>
            </a:r>
            <a:r>
              <a:rPr sz="1200" b="1" spc="-40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Vision.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25"/>
              </a:spcBef>
            </a:pPr>
            <a:endParaRPr sz="12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</a:pPr>
            <a:r>
              <a:rPr sz="1200" b="1" spc="-10" dirty="0">
                <a:latin typeface="Times New Roman"/>
                <a:cs typeface="Times New Roman"/>
              </a:rPr>
              <a:t>ABSTRACT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65"/>
              </a:spcBef>
            </a:pPr>
            <a:endParaRPr sz="1200">
              <a:latin typeface="Times New Roman"/>
              <a:cs typeface="Times New Roman"/>
            </a:endParaRPr>
          </a:p>
          <a:p>
            <a:pPr marL="12700" marR="508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With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present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study,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aim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was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rebuild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basic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mathematical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competencies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that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newly </a:t>
            </a:r>
            <a:r>
              <a:rPr sz="1200" dirty="0">
                <a:latin typeface="Times New Roman"/>
                <a:cs typeface="Times New Roman"/>
              </a:rPr>
              <a:t>admitted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student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deserves to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take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Calculus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and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II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curricular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Units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UNERG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Civil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Engineering </a:t>
            </a:r>
            <a:r>
              <a:rPr sz="1200" dirty="0">
                <a:latin typeface="Times New Roman"/>
                <a:cs typeface="Times New Roman"/>
              </a:rPr>
              <a:t>program;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Diagnosis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knowledge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from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professional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vision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Civil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Engineers;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order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advance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academic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positioning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these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units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and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motivate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student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study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calculus,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taking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into </a:t>
            </a:r>
            <a:r>
              <a:rPr sz="1200" dirty="0">
                <a:latin typeface="Times New Roman"/>
                <a:cs typeface="Times New Roman"/>
              </a:rPr>
              <a:t>account</a:t>
            </a:r>
            <a:r>
              <a:rPr sz="1200" spc="3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that</a:t>
            </a:r>
            <a:r>
              <a:rPr sz="1200" spc="3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3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engineer</a:t>
            </a:r>
            <a:r>
              <a:rPr sz="1200" spc="3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calculates</a:t>
            </a:r>
            <a:r>
              <a:rPr sz="1200" spc="3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throughout</a:t>
            </a:r>
            <a:r>
              <a:rPr sz="1200" spc="3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his</a:t>
            </a:r>
            <a:r>
              <a:rPr sz="1200" spc="3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professional</a:t>
            </a:r>
            <a:r>
              <a:rPr sz="1200" spc="3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life.</a:t>
            </a:r>
            <a:r>
              <a:rPr sz="1200" spc="3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They</a:t>
            </a:r>
            <a:r>
              <a:rPr sz="1200" spc="3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are</a:t>
            </a:r>
            <a:r>
              <a:rPr sz="1200" spc="3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also</a:t>
            </a:r>
            <a:r>
              <a:rPr sz="1200" spc="3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necessary</a:t>
            </a:r>
            <a:r>
              <a:rPr sz="1200" spc="34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to </a:t>
            </a:r>
            <a:r>
              <a:rPr sz="1200" dirty="0">
                <a:latin typeface="Times New Roman"/>
                <a:cs typeface="Times New Roman"/>
              </a:rPr>
              <a:t>understand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your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experience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curricular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units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that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you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will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take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later.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study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was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located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the </a:t>
            </a:r>
            <a:r>
              <a:rPr sz="1200" dirty="0">
                <a:latin typeface="Times New Roman"/>
                <a:cs typeface="Times New Roman"/>
              </a:rPr>
              <a:t>Research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line: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Assessment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Learning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Mathematics,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based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on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Brousseau's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theories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Didactic </a:t>
            </a:r>
            <a:r>
              <a:rPr sz="1200" dirty="0">
                <a:latin typeface="Times New Roman"/>
                <a:cs typeface="Times New Roman"/>
              </a:rPr>
              <a:t>Situations.</a:t>
            </a:r>
            <a:r>
              <a:rPr sz="1200" spc="3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3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methodology</a:t>
            </a:r>
            <a:r>
              <a:rPr sz="1200" spc="3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focused</a:t>
            </a:r>
            <a:r>
              <a:rPr sz="1200" spc="3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on</a:t>
            </a:r>
            <a:r>
              <a:rPr sz="1200" spc="3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3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complex</a:t>
            </a:r>
            <a:r>
              <a:rPr sz="1200" spc="3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thinking</a:t>
            </a:r>
            <a:r>
              <a:rPr sz="1200" spc="3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approach,</a:t>
            </a:r>
            <a:r>
              <a:rPr sz="1200" spc="3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3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dialectic</a:t>
            </a:r>
            <a:r>
              <a:rPr sz="1200" spc="36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hermeneutical </a:t>
            </a:r>
            <a:r>
              <a:rPr sz="1200" dirty="0">
                <a:latin typeface="Times New Roman"/>
                <a:cs typeface="Times New Roman"/>
              </a:rPr>
              <a:t>method,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supported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by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field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research,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interpretive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type;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where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informants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were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(03)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university </a:t>
            </a:r>
            <a:r>
              <a:rPr sz="1200" dirty="0">
                <a:latin typeface="Times New Roman"/>
                <a:cs typeface="Times New Roman"/>
              </a:rPr>
              <a:t>teaching</a:t>
            </a:r>
            <a:r>
              <a:rPr sz="1200" spc="3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civil</a:t>
            </a:r>
            <a:r>
              <a:rPr sz="1200" spc="3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engineers</a:t>
            </a:r>
            <a:r>
              <a:rPr sz="1200" spc="3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and</a:t>
            </a:r>
            <a:r>
              <a:rPr sz="1200" spc="3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20</a:t>
            </a:r>
            <a:r>
              <a:rPr sz="1200" spc="3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students</a:t>
            </a:r>
            <a:r>
              <a:rPr sz="1200" spc="3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from</a:t>
            </a:r>
            <a:r>
              <a:rPr sz="1200" spc="3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3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UNERG</a:t>
            </a:r>
            <a:r>
              <a:rPr sz="1200" spc="3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Civil</a:t>
            </a:r>
            <a:r>
              <a:rPr sz="1200" spc="3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Engineering</a:t>
            </a:r>
            <a:r>
              <a:rPr sz="1200" spc="3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Program.</a:t>
            </a:r>
            <a:r>
              <a:rPr sz="1200" spc="3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With</a:t>
            </a:r>
            <a:r>
              <a:rPr sz="1200" spc="32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the </a:t>
            </a:r>
            <a:r>
              <a:rPr sz="1200" dirty="0">
                <a:latin typeface="Times New Roman"/>
                <a:cs typeface="Times New Roman"/>
              </a:rPr>
              <a:t>application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exploratory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exercises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and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dialogic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interviews,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they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allowed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interpret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world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of </a:t>
            </a:r>
            <a:r>
              <a:rPr sz="1200" dirty="0">
                <a:latin typeface="Times New Roman"/>
                <a:cs typeface="Times New Roman"/>
              </a:rPr>
              <a:t>knowledge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bachelor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who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enters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career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civil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engineering,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finding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students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far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away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the </a:t>
            </a:r>
            <a:r>
              <a:rPr sz="1200" dirty="0">
                <a:latin typeface="Times New Roman"/>
                <a:cs typeface="Times New Roman"/>
              </a:rPr>
              <a:t>basic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skills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mathematics.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Reflecting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that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reality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low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performance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students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the </a:t>
            </a:r>
            <a:r>
              <a:rPr sz="1200" dirty="0">
                <a:latin typeface="Times New Roman"/>
                <a:cs typeface="Times New Roman"/>
              </a:rPr>
              <a:t>UNERG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Civil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Engineering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program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is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related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gaps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basic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mathematics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competencies </a:t>
            </a:r>
            <a:r>
              <a:rPr sz="1200" dirty="0">
                <a:latin typeface="Times New Roman"/>
                <a:cs typeface="Times New Roman"/>
              </a:rPr>
              <a:t>acquired in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high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school,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and in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 instructional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strategies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engineers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as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university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teachers,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which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can </a:t>
            </a:r>
            <a:r>
              <a:rPr sz="1200" dirty="0">
                <a:latin typeface="Times New Roman"/>
                <a:cs typeface="Times New Roman"/>
              </a:rPr>
              <a:t>be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resized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through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conceptual,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procedural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and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attitudinal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vision,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based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on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previous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knowledge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that </a:t>
            </a:r>
            <a:r>
              <a:rPr sz="1200" dirty="0">
                <a:latin typeface="Times New Roman"/>
                <a:cs typeface="Times New Roman"/>
              </a:rPr>
              <a:t>leads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deepening of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inherent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mathematical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contents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Calculus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and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Calculus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II.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65"/>
              </a:spcBef>
            </a:pPr>
            <a:endParaRPr sz="1200">
              <a:latin typeface="Times New Roman"/>
              <a:cs typeface="Times New Roman"/>
            </a:endParaRPr>
          </a:p>
          <a:p>
            <a:pPr marL="12700" algn="just">
              <a:lnSpc>
                <a:spcPct val="100000"/>
              </a:lnSpc>
            </a:pPr>
            <a:r>
              <a:rPr sz="1200" b="1" dirty="0">
                <a:latin typeface="Times New Roman"/>
                <a:cs typeface="Times New Roman"/>
              </a:rPr>
              <a:t>Descriptors: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Mathematical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Competences,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Calculus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</a:t>
            </a:r>
            <a:r>
              <a:rPr sz="1200" spc="-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and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II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Subject,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New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Students,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Civil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Engineering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60"/>
              </a:spcBef>
            </a:pPr>
            <a:endParaRPr sz="1200">
              <a:latin typeface="Times New Roman"/>
              <a:cs typeface="Times New Roman"/>
            </a:endParaRPr>
          </a:p>
          <a:p>
            <a:pPr marL="12700" marR="7620" algn="just">
              <a:lnSpc>
                <a:spcPct val="100000"/>
              </a:lnSpc>
            </a:pPr>
            <a:r>
              <a:rPr sz="1200" b="1" dirty="0">
                <a:latin typeface="Times New Roman"/>
                <a:cs typeface="Times New Roman"/>
              </a:rPr>
              <a:t>Biographical</a:t>
            </a:r>
            <a:r>
              <a:rPr sz="1200" b="1" spc="4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Review</a:t>
            </a:r>
            <a:r>
              <a:rPr sz="1200" dirty="0">
                <a:latin typeface="Times New Roman"/>
                <a:cs typeface="Times New Roman"/>
              </a:rPr>
              <a:t>: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Civil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engineer.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Hydraulic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Specialty.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Master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Science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Education,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mention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Mathematics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Teaching.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UNERG.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PhD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Education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Sciences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UPEL.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Studying.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Head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Department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Hydraulics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and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Sanitation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Engineering,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Architecture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and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Technology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Area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UNERG. Teacher</a:t>
            </a:r>
            <a:r>
              <a:rPr sz="1200" dirty="0">
                <a:latin typeface="Times New Roman"/>
                <a:cs typeface="Times New Roman"/>
              </a:rPr>
              <a:t> of</a:t>
            </a:r>
            <a:r>
              <a:rPr sz="1200" spc="-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Hydraulic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Works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and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Calculus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curriculum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unit</a:t>
            </a:r>
            <a:endParaRPr sz="1200">
              <a:latin typeface="Times New Roman"/>
              <a:cs typeface="Times New Roman"/>
            </a:endParaRPr>
          </a:p>
        </p:txBody>
      </p:sp>
      <p:pic>
        <p:nvPicPr>
          <p:cNvPr id="31" name="object 31"/>
          <p:cNvPicPr/>
          <p:nvPr/>
        </p:nvPicPr>
        <p:blipFill>
          <a:blip r:embed="rId17" cstate="print"/>
          <a:stretch>
            <a:fillRect/>
          </a:stretch>
        </p:blipFill>
        <p:spPr>
          <a:xfrm>
            <a:off x="4581144" y="142938"/>
            <a:ext cx="1805304" cy="893889"/>
          </a:xfrm>
          <a:prstGeom prst="rect">
            <a:avLst/>
          </a:prstGeom>
        </p:spPr>
      </p:pic>
      <p:sp>
        <p:nvSpPr>
          <p:cNvPr id="32" name="object 32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85344" rIns="0" bIns="0" rtlCol="0">
            <a:spAutoFit/>
          </a:bodyPr>
          <a:lstStyle/>
          <a:p>
            <a:pPr marL="151130">
              <a:lnSpc>
                <a:spcPts val="1410"/>
              </a:lnSpc>
            </a:pPr>
            <a:fld id="{81D60167-4931-47E6-BA6A-407CBD079E47}" type="slidenum">
              <a:rPr spc="-25" dirty="0"/>
              <a:t>223</a:t>
            </a:fld>
            <a:endParaRPr spc="-25" dirty="0"/>
          </a:p>
        </p:txBody>
      </p:sp>
      <p:grpSp>
        <p:nvGrpSpPr>
          <p:cNvPr id="33" name="Grupo 32">
            <a:extLst>
              <a:ext uri="{FF2B5EF4-FFF2-40B4-BE49-F238E27FC236}">
                <a16:creationId xmlns:a16="http://schemas.microsoft.com/office/drawing/2014/main" id="{367E5BC5-3344-2B38-C6CF-1B9A7BA5C579}"/>
              </a:ext>
            </a:extLst>
          </p:cNvPr>
          <p:cNvGrpSpPr/>
          <p:nvPr/>
        </p:nvGrpSpPr>
        <p:grpSpPr>
          <a:xfrm>
            <a:off x="117348" y="98932"/>
            <a:ext cx="6665976" cy="1452626"/>
            <a:chOff x="470065" y="1951410"/>
            <a:chExt cx="6665976" cy="1452626"/>
          </a:xfrm>
        </p:grpSpPr>
        <p:grpSp>
          <p:nvGrpSpPr>
            <p:cNvPr id="34" name="object 12">
              <a:extLst>
                <a:ext uri="{FF2B5EF4-FFF2-40B4-BE49-F238E27FC236}">
                  <a16:creationId xmlns:a16="http://schemas.microsoft.com/office/drawing/2014/main" id="{83849899-F6A3-8F36-361A-E7E2FD174266}"/>
                </a:ext>
              </a:extLst>
            </p:cNvPr>
            <p:cNvGrpSpPr/>
            <p:nvPr/>
          </p:nvGrpSpPr>
          <p:grpSpPr>
            <a:xfrm>
              <a:off x="470065" y="1951664"/>
              <a:ext cx="6665976" cy="1452372"/>
              <a:chOff x="96011" y="115823"/>
              <a:chExt cx="6665976" cy="1452372"/>
            </a:xfrm>
          </p:grpSpPr>
          <p:pic>
            <p:nvPicPr>
              <p:cNvPr id="38" name="object 13">
                <a:extLst>
                  <a:ext uri="{FF2B5EF4-FFF2-40B4-BE49-F238E27FC236}">
                    <a16:creationId xmlns:a16="http://schemas.microsoft.com/office/drawing/2014/main" id="{8C8E62B5-84A5-1911-7AA2-AD559913954B}"/>
                  </a:ext>
                </a:extLst>
              </p:cNvPr>
              <p:cNvPicPr/>
              <p:nvPr/>
            </p:nvPicPr>
            <p:blipFill>
              <a:blip r:embed="rId7" cstate="print"/>
              <a:stretch>
                <a:fillRect/>
              </a:stretch>
            </p:blipFill>
            <p:spPr>
              <a:xfrm>
                <a:off x="96011" y="115823"/>
                <a:ext cx="6665976" cy="1452372"/>
              </a:xfrm>
              <a:prstGeom prst="rect">
                <a:avLst/>
              </a:prstGeom>
            </p:spPr>
          </p:pic>
          <p:pic>
            <p:nvPicPr>
              <p:cNvPr id="39" name="object 14">
                <a:extLst>
                  <a:ext uri="{FF2B5EF4-FFF2-40B4-BE49-F238E27FC236}">
                    <a16:creationId xmlns:a16="http://schemas.microsoft.com/office/drawing/2014/main" id="{F21D44AF-18EB-E172-688E-1D3884CBD634}"/>
                  </a:ext>
                </a:extLst>
              </p:cNvPr>
              <p:cNvPicPr/>
              <p:nvPr/>
            </p:nvPicPr>
            <p:blipFill>
              <a:blip r:embed="rId8" cstate="print"/>
              <a:stretch>
                <a:fillRect/>
              </a:stretch>
            </p:blipFill>
            <p:spPr>
              <a:xfrm>
                <a:off x="142849" y="142875"/>
                <a:ext cx="6572275" cy="1358646"/>
              </a:xfrm>
              <a:prstGeom prst="rect">
                <a:avLst/>
              </a:prstGeom>
            </p:spPr>
          </p:pic>
          <p:sp>
            <p:nvSpPr>
              <p:cNvPr id="40" name="object 15">
                <a:extLst>
                  <a:ext uri="{FF2B5EF4-FFF2-40B4-BE49-F238E27FC236}">
                    <a16:creationId xmlns:a16="http://schemas.microsoft.com/office/drawing/2014/main" id="{5A71455C-6C43-8A70-C5DC-7347505A9498}"/>
                  </a:ext>
                </a:extLst>
              </p:cNvPr>
              <p:cNvSpPr/>
              <p:nvPr/>
            </p:nvSpPr>
            <p:spPr>
              <a:xfrm>
                <a:off x="142849" y="142875"/>
                <a:ext cx="6572884" cy="1358900"/>
              </a:xfrm>
              <a:custGeom>
                <a:avLst/>
                <a:gdLst/>
                <a:ahLst/>
                <a:cxnLst/>
                <a:rect l="l" t="t" r="r" b="b"/>
                <a:pathLst>
                  <a:path w="6572884" h="1358900">
                    <a:moveTo>
                      <a:pt x="0" y="226441"/>
                    </a:moveTo>
                    <a:lnTo>
                      <a:pt x="4600" y="180795"/>
                    </a:lnTo>
                    <a:lnTo>
                      <a:pt x="17795" y="138285"/>
                    </a:lnTo>
                    <a:lnTo>
                      <a:pt x="38673" y="99820"/>
                    </a:lnTo>
                    <a:lnTo>
                      <a:pt x="66324" y="66309"/>
                    </a:lnTo>
                    <a:lnTo>
                      <a:pt x="99837" y="38663"/>
                    </a:lnTo>
                    <a:lnTo>
                      <a:pt x="138301" y="17789"/>
                    </a:lnTo>
                    <a:lnTo>
                      <a:pt x="180806" y="4599"/>
                    </a:lnTo>
                    <a:lnTo>
                      <a:pt x="226440" y="0"/>
                    </a:lnTo>
                    <a:lnTo>
                      <a:pt x="6345834" y="0"/>
                    </a:lnTo>
                    <a:lnTo>
                      <a:pt x="6391480" y="4599"/>
                    </a:lnTo>
                    <a:lnTo>
                      <a:pt x="6433990" y="17789"/>
                    </a:lnTo>
                    <a:lnTo>
                      <a:pt x="6472455" y="38663"/>
                    </a:lnTo>
                    <a:lnTo>
                      <a:pt x="6505965" y="66309"/>
                    </a:lnTo>
                    <a:lnTo>
                      <a:pt x="6533612" y="99820"/>
                    </a:lnTo>
                    <a:lnTo>
                      <a:pt x="6554485" y="138285"/>
                    </a:lnTo>
                    <a:lnTo>
                      <a:pt x="6567676" y="180795"/>
                    </a:lnTo>
                    <a:lnTo>
                      <a:pt x="6572275" y="226441"/>
                    </a:lnTo>
                    <a:lnTo>
                      <a:pt x="6572275" y="1132204"/>
                    </a:lnTo>
                    <a:lnTo>
                      <a:pt x="6567676" y="1177850"/>
                    </a:lnTo>
                    <a:lnTo>
                      <a:pt x="6554485" y="1220360"/>
                    </a:lnTo>
                    <a:lnTo>
                      <a:pt x="6533612" y="1258825"/>
                    </a:lnTo>
                    <a:lnTo>
                      <a:pt x="6505965" y="1292336"/>
                    </a:lnTo>
                    <a:lnTo>
                      <a:pt x="6472455" y="1319982"/>
                    </a:lnTo>
                    <a:lnTo>
                      <a:pt x="6433990" y="1340856"/>
                    </a:lnTo>
                    <a:lnTo>
                      <a:pt x="6391480" y="1354046"/>
                    </a:lnTo>
                    <a:lnTo>
                      <a:pt x="6345834" y="1358646"/>
                    </a:lnTo>
                    <a:lnTo>
                      <a:pt x="226440" y="1358646"/>
                    </a:lnTo>
                    <a:lnTo>
                      <a:pt x="180806" y="1354046"/>
                    </a:lnTo>
                    <a:lnTo>
                      <a:pt x="138301" y="1340856"/>
                    </a:lnTo>
                    <a:lnTo>
                      <a:pt x="99837" y="1319982"/>
                    </a:lnTo>
                    <a:lnTo>
                      <a:pt x="66324" y="1292336"/>
                    </a:lnTo>
                    <a:lnTo>
                      <a:pt x="38673" y="1258825"/>
                    </a:lnTo>
                    <a:lnTo>
                      <a:pt x="17795" y="1220360"/>
                    </a:lnTo>
                    <a:lnTo>
                      <a:pt x="4600" y="1177850"/>
                    </a:lnTo>
                    <a:lnTo>
                      <a:pt x="0" y="1132204"/>
                    </a:lnTo>
                    <a:lnTo>
                      <a:pt x="0" y="226441"/>
                    </a:lnTo>
                    <a:close/>
                  </a:path>
                </a:pathLst>
              </a:custGeom>
              <a:ln w="9525">
                <a:solidFill>
                  <a:srgbClr val="55CE74"/>
                </a:solidFill>
              </a:ln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pic>
            <p:nvPicPr>
              <p:cNvPr id="41" name="object 16">
                <a:extLst>
                  <a:ext uri="{FF2B5EF4-FFF2-40B4-BE49-F238E27FC236}">
                    <a16:creationId xmlns:a16="http://schemas.microsoft.com/office/drawing/2014/main" id="{98368B99-FA3C-4B8E-8FFA-D2DF0CC47BC5}"/>
                  </a:ext>
                </a:extLst>
              </p:cNvPr>
              <p:cNvPicPr/>
              <p:nvPr/>
            </p:nvPicPr>
            <p:blipFill>
              <a:blip r:embed="rId9" cstate="print"/>
              <a:stretch>
                <a:fillRect/>
              </a:stretch>
            </p:blipFill>
            <p:spPr>
              <a:xfrm>
                <a:off x="2500248" y="305930"/>
                <a:ext cx="1714500" cy="733945"/>
              </a:xfrm>
              <a:prstGeom prst="rect">
                <a:avLst/>
              </a:prstGeom>
            </p:spPr>
          </p:pic>
        </p:grpSp>
        <p:sp>
          <p:nvSpPr>
            <p:cNvPr id="35" name="object 16">
              <a:extLst>
                <a:ext uri="{FF2B5EF4-FFF2-40B4-BE49-F238E27FC236}">
                  <a16:creationId xmlns:a16="http://schemas.microsoft.com/office/drawing/2014/main" id="{F54592AA-31AE-62D2-A911-80607BECC594}"/>
                </a:ext>
              </a:extLst>
            </p:cNvPr>
            <p:cNvSpPr txBox="1"/>
            <p:nvPr/>
          </p:nvSpPr>
          <p:spPr>
            <a:xfrm>
              <a:off x="2775727" y="2875716"/>
              <a:ext cx="3332858" cy="391795"/>
            </a:xfrm>
            <a:prstGeom prst="rect">
              <a:avLst/>
            </a:prstGeom>
            <a:noFill/>
          </p:spPr>
          <p:txBody>
            <a:bodyPr vert="horz" wrap="square" lIns="0" tIns="12700" rIns="0" bIns="0" rtlCol="0">
              <a:spAutoFit/>
            </a:bodyPr>
            <a:lstStyle/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Volumen 4,  Número 1  Enero a Julio 2021</a:t>
              </a:r>
            </a:p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Revista Semestral. Venezuela</a:t>
              </a:r>
              <a:endParaRPr sz="1200" dirty="0">
                <a:latin typeface="Arial"/>
                <a:cs typeface="Arial"/>
              </a:endParaRPr>
            </a:p>
          </p:txBody>
        </p:sp>
        <p:pic>
          <p:nvPicPr>
            <p:cNvPr id="36" name="object 25">
              <a:extLst>
                <a:ext uri="{FF2B5EF4-FFF2-40B4-BE49-F238E27FC236}">
                  <a16:creationId xmlns:a16="http://schemas.microsoft.com/office/drawing/2014/main" id="{2211FE78-291E-C212-6DD9-92C1E89F4B62}"/>
                </a:ext>
              </a:extLst>
            </p:cNvPr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470065" y="2027896"/>
              <a:ext cx="2305662" cy="1053903"/>
            </a:xfrm>
            <a:prstGeom prst="rect">
              <a:avLst/>
            </a:prstGeom>
          </p:spPr>
        </p:pic>
        <p:pic>
          <p:nvPicPr>
            <p:cNvPr id="37" name="object 31">
              <a:extLst>
                <a:ext uri="{FF2B5EF4-FFF2-40B4-BE49-F238E27FC236}">
                  <a16:creationId xmlns:a16="http://schemas.microsoft.com/office/drawing/2014/main" id="{D3B4AFB8-2DDA-0C63-8A3B-48CB2D383055}"/>
                </a:ext>
              </a:extLst>
            </p:cNvPr>
            <p:cNvPicPr/>
            <p:nvPr/>
          </p:nvPicPr>
          <p:blipFill>
            <a:blip r:embed="rId17" cstate="print"/>
            <a:stretch>
              <a:fillRect/>
            </a:stretch>
          </p:blipFill>
          <p:spPr>
            <a:xfrm>
              <a:off x="4932681" y="1951410"/>
              <a:ext cx="1805304" cy="893889"/>
            </a:xfrm>
            <a:prstGeom prst="rect">
              <a:avLst/>
            </a:prstGeom>
          </p:spPr>
        </p:pic>
      </p:grpSp>
    </p:spTree>
  </p:cSld>
  <p:clrMapOvr>
    <a:masterClrMapping/>
  </p:clrMapOvr>
</p:sld>
</file>

<file path=ppt/slides/slide2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94485" y="115823"/>
            <a:ext cx="6669405" cy="8926195"/>
            <a:chOff x="94485" y="115823"/>
            <a:chExt cx="6669405" cy="8926195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234696" y="8727947"/>
              <a:ext cx="6516624" cy="158496"/>
            </a:xfrm>
            <a:prstGeom prst="rect">
              <a:avLst/>
            </a:prstGeom>
          </p:spPr>
        </p:pic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96012" y="115823"/>
              <a:ext cx="6665976" cy="1452372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42849" y="142875"/>
              <a:ext cx="6572275" cy="1358646"/>
            </a:xfrm>
            <a:prstGeom prst="rect">
              <a:avLst/>
            </a:prstGeom>
          </p:spPr>
        </p:pic>
        <p:sp>
          <p:nvSpPr>
            <p:cNvPr id="6" name="object 6"/>
            <p:cNvSpPr/>
            <p:nvPr/>
          </p:nvSpPr>
          <p:spPr>
            <a:xfrm>
              <a:off x="142849" y="142875"/>
              <a:ext cx="6572884" cy="1358900"/>
            </a:xfrm>
            <a:custGeom>
              <a:avLst/>
              <a:gdLst/>
              <a:ahLst/>
              <a:cxnLst/>
              <a:rect l="l" t="t" r="r" b="b"/>
              <a:pathLst>
                <a:path w="6572884" h="1358900">
                  <a:moveTo>
                    <a:pt x="0" y="226441"/>
                  </a:moveTo>
                  <a:lnTo>
                    <a:pt x="4600" y="180795"/>
                  </a:lnTo>
                  <a:lnTo>
                    <a:pt x="17795" y="138285"/>
                  </a:lnTo>
                  <a:lnTo>
                    <a:pt x="38673" y="99820"/>
                  </a:lnTo>
                  <a:lnTo>
                    <a:pt x="66324" y="66309"/>
                  </a:lnTo>
                  <a:lnTo>
                    <a:pt x="99837" y="38663"/>
                  </a:lnTo>
                  <a:lnTo>
                    <a:pt x="138301" y="17789"/>
                  </a:lnTo>
                  <a:lnTo>
                    <a:pt x="180806" y="4599"/>
                  </a:lnTo>
                  <a:lnTo>
                    <a:pt x="226440" y="0"/>
                  </a:lnTo>
                  <a:lnTo>
                    <a:pt x="6345834" y="0"/>
                  </a:lnTo>
                  <a:lnTo>
                    <a:pt x="6391480" y="4599"/>
                  </a:lnTo>
                  <a:lnTo>
                    <a:pt x="6433990" y="17789"/>
                  </a:lnTo>
                  <a:lnTo>
                    <a:pt x="6472455" y="38663"/>
                  </a:lnTo>
                  <a:lnTo>
                    <a:pt x="6505965" y="66309"/>
                  </a:lnTo>
                  <a:lnTo>
                    <a:pt x="6533612" y="99820"/>
                  </a:lnTo>
                  <a:lnTo>
                    <a:pt x="6554485" y="138285"/>
                  </a:lnTo>
                  <a:lnTo>
                    <a:pt x="6567676" y="180795"/>
                  </a:lnTo>
                  <a:lnTo>
                    <a:pt x="6572275" y="226441"/>
                  </a:lnTo>
                  <a:lnTo>
                    <a:pt x="6572275" y="1132204"/>
                  </a:lnTo>
                  <a:lnTo>
                    <a:pt x="6567676" y="1177850"/>
                  </a:lnTo>
                  <a:lnTo>
                    <a:pt x="6554485" y="1220360"/>
                  </a:lnTo>
                  <a:lnTo>
                    <a:pt x="6533612" y="1258825"/>
                  </a:lnTo>
                  <a:lnTo>
                    <a:pt x="6505965" y="1292336"/>
                  </a:lnTo>
                  <a:lnTo>
                    <a:pt x="6472455" y="1319982"/>
                  </a:lnTo>
                  <a:lnTo>
                    <a:pt x="6433990" y="1340856"/>
                  </a:lnTo>
                  <a:lnTo>
                    <a:pt x="6391480" y="1354046"/>
                  </a:lnTo>
                  <a:lnTo>
                    <a:pt x="6345834" y="1358646"/>
                  </a:lnTo>
                  <a:lnTo>
                    <a:pt x="226440" y="1358646"/>
                  </a:lnTo>
                  <a:lnTo>
                    <a:pt x="180806" y="1354046"/>
                  </a:lnTo>
                  <a:lnTo>
                    <a:pt x="138301" y="1340856"/>
                  </a:lnTo>
                  <a:lnTo>
                    <a:pt x="99837" y="1319982"/>
                  </a:lnTo>
                  <a:lnTo>
                    <a:pt x="66324" y="1292336"/>
                  </a:lnTo>
                  <a:lnTo>
                    <a:pt x="38673" y="1258825"/>
                  </a:lnTo>
                  <a:lnTo>
                    <a:pt x="17795" y="1220360"/>
                  </a:lnTo>
                  <a:lnTo>
                    <a:pt x="4600" y="1177850"/>
                  </a:lnTo>
                  <a:lnTo>
                    <a:pt x="0" y="1132204"/>
                  </a:lnTo>
                  <a:lnTo>
                    <a:pt x="0" y="226441"/>
                  </a:lnTo>
                  <a:close/>
                </a:path>
              </a:pathLst>
            </a:custGeom>
            <a:ln w="9525">
              <a:solidFill>
                <a:srgbClr val="55CE7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" name="object 7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2500248" y="305930"/>
              <a:ext cx="1714500" cy="733945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2738628" y="1024127"/>
              <a:ext cx="1897379" cy="371855"/>
            </a:xfrm>
            <a:prstGeom prst="rect">
              <a:avLst/>
            </a:prstGeom>
          </p:spPr>
        </p:pic>
        <p:pic>
          <p:nvPicPr>
            <p:cNvPr id="9" name="object 9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4401312" y="1024127"/>
              <a:ext cx="1577339" cy="371855"/>
            </a:xfrm>
            <a:prstGeom prst="rect">
              <a:avLst/>
            </a:prstGeom>
          </p:spPr>
        </p:pic>
        <p:pic>
          <p:nvPicPr>
            <p:cNvPr id="10" name="object 10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3169920" y="1207007"/>
              <a:ext cx="1546859" cy="371855"/>
            </a:xfrm>
            <a:prstGeom prst="rect">
              <a:avLst/>
            </a:prstGeom>
          </p:spPr>
        </p:pic>
        <p:pic>
          <p:nvPicPr>
            <p:cNvPr id="11" name="object 11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4482083" y="1207007"/>
              <a:ext cx="284988" cy="371855"/>
            </a:xfrm>
            <a:prstGeom prst="rect">
              <a:avLst/>
            </a:prstGeom>
          </p:spPr>
        </p:pic>
        <p:pic>
          <p:nvPicPr>
            <p:cNvPr id="12" name="object 12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4571999" y="1207007"/>
              <a:ext cx="1013460" cy="371855"/>
            </a:xfrm>
            <a:prstGeom prst="rect">
              <a:avLst/>
            </a:prstGeom>
          </p:spPr>
        </p:pic>
        <p:pic>
          <p:nvPicPr>
            <p:cNvPr id="13" name="object 13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324612" y="234695"/>
              <a:ext cx="1719072" cy="1341120"/>
            </a:xfrm>
            <a:prstGeom prst="rect">
              <a:avLst/>
            </a:prstGeom>
          </p:spPr>
        </p:pic>
        <p:pic>
          <p:nvPicPr>
            <p:cNvPr id="14" name="object 14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5606795" y="8193022"/>
              <a:ext cx="1092707" cy="848868"/>
            </a:xfrm>
            <a:prstGeom prst="rect">
              <a:avLst/>
            </a:prstGeom>
          </p:spPr>
        </p:pic>
        <p:pic>
          <p:nvPicPr>
            <p:cNvPr id="15" name="object 15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109728" y="8193022"/>
              <a:ext cx="1092708" cy="848868"/>
            </a:xfrm>
            <a:prstGeom prst="rect">
              <a:avLst/>
            </a:prstGeom>
          </p:spPr>
        </p:pic>
      </p:grpSp>
      <p:sp>
        <p:nvSpPr>
          <p:cNvPr id="16" name="object 16"/>
          <p:cNvSpPr txBox="1"/>
          <p:nvPr/>
        </p:nvSpPr>
        <p:spPr>
          <a:xfrm>
            <a:off x="221691" y="1068451"/>
            <a:ext cx="6345555" cy="68249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063875" marR="700405" indent="-431800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Arial"/>
                <a:cs typeface="Arial"/>
              </a:rPr>
              <a:t>6ta.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Edición</a:t>
            </a:r>
            <a:r>
              <a:rPr sz="1200" b="1" spc="-10" dirty="0">
                <a:latin typeface="Arial"/>
                <a:cs typeface="Arial"/>
              </a:rPr>
              <a:t> Volumen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I</a:t>
            </a:r>
            <a:r>
              <a:rPr sz="1200" b="1" spc="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Enero</a:t>
            </a:r>
            <a:r>
              <a:rPr sz="1200" b="1" spc="-3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a</a:t>
            </a:r>
            <a:r>
              <a:rPr sz="1200" b="1" spc="-2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Julio</a:t>
            </a:r>
            <a:r>
              <a:rPr sz="1200" b="1" spc="-5" dirty="0">
                <a:latin typeface="Arial"/>
                <a:cs typeface="Arial"/>
              </a:rPr>
              <a:t> </a:t>
            </a:r>
            <a:r>
              <a:rPr sz="1200" b="1" spc="-20" dirty="0">
                <a:latin typeface="Arial"/>
                <a:cs typeface="Arial"/>
              </a:rPr>
              <a:t>2021 </a:t>
            </a:r>
            <a:r>
              <a:rPr sz="1200" b="1" dirty="0">
                <a:latin typeface="Arial"/>
                <a:cs typeface="Arial"/>
              </a:rPr>
              <a:t>Revista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Semestral-</a:t>
            </a:r>
            <a:r>
              <a:rPr sz="1200" b="1" spc="-40" dirty="0">
                <a:latin typeface="Arial"/>
                <a:cs typeface="Arial"/>
              </a:rPr>
              <a:t> </a:t>
            </a:r>
            <a:r>
              <a:rPr sz="1200" b="1" spc="-10" dirty="0">
                <a:latin typeface="Arial"/>
                <a:cs typeface="Arial"/>
              </a:rPr>
              <a:t>Venezuela</a:t>
            </a:r>
            <a:endParaRPr sz="12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305"/>
              </a:spcBef>
            </a:pPr>
            <a:endParaRPr sz="1200">
              <a:latin typeface="Arial"/>
              <a:cs typeface="Arial"/>
            </a:endParaRPr>
          </a:p>
          <a:p>
            <a:pPr algn="ctr">
              <a:lnSpc>
                <a:spcPct val="100000"/>
              </a:lnSpc>
            </a:pPr>
            <a:r>
              <a:rPr sz="1200" b="1" spc="-10" dirty="0">
                <a:latin typeface="Times New Roman"/>
                <a:cs typeface="Times New Roman"/>
              </a:rPr>
              <a:t>INTRODUCCIÓN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60"/>
              </a:spcBef>
            </a:pPr>
            <a:endParaRPr sz="1200">
              <a:latin typeface="Times New Roman"/>
              <a:cs typeface="Times New Roman"/>
            </a:endParaRPr>
          </a:p>
          <a:p>
            <a:pPr marL="375285" marR="5080" indent="-36322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4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Competencias,</a:t>
            </a:r>
            <a:r>
              <a:rPr sz="1200" spc="4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son</a:t>
            </a:r>
            <a:r>
              <a:rPr sz="1200" spc="4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4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conjunto</a:t>
            </a:r>
            <a:r>
              <a:rPr sz="1200" spc="4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4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conocimientos,</a:t>
            </a:r>
            <a:r>
              <a:rPr sz="1200" spc="4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habilidades,</a:t>
            </a:r>
            <a:r>
              <a:rPr sz="1200" spc="4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actitudes,</a:t>
            </a:r>
            <a:r>
              <a:rPr sz="1200" spc="4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comprensiones</a:t>
            </a:r>
            <a:r>
              <a:rPr sz="1200" spc="440" dirty="0">
                <a:latin typeface="Times New Roman"/>
                <a:cs typeface="Times New Roman"/>
              </a:rPr>
              <a:t> </a:t>
            </a:r>
            <a:r>
              <a:rPr sz="1200" spc="-50" dirty="0">
                <a:latin typeface="Times New Roman"/>
                <a:cs typeface="Times New Roman"/>
              </a:rPr>
              <a:t>y </a:t>
            </a:r>
            <a:r>
              <a:rPr sz="1200" dirty="0">
                <a:latin typeface="Times New Roman"/>
                <a:cs typeface="Times New Roman"/>
              </a:rPr>
              <a:t>disposiciones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cognitivas,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socio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afectivas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psicomotoras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apropiadamente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relacionadas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entre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sí.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competencias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matemáticas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comprenden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manejan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operaciones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aritméticas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usando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diferentes </a:t>
            </a:r>
            <a:r>
              <a:rPr sz="1200" dirty="0">
                <a:latin typeface="Times New Roman"/>
                <a:cs typeface="Times New Roman"/>
              </a:rPr>
              <a:t>estrategias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cálculo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exacto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aproximado.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competencias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hace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necesario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pasar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una </a:t>
            </a:r>
            <a:r>
              <a:rPr sz="1200" dirty="0">
                <a:latin typeface="Times New Roman"/>
                <a:cs typeface="Times New Roman"/>
              </a:rPr>
              <a:t>enseñanza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orientada sólo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hacia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 logro de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objetivos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específicos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relacionados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 los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contenidos,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enseñanza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oriente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apoyar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estudiantes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desarrollo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competencias </a:t>
            </a:r>
            <a:r>
              <a:rPr sz="1200" dirty="0">
                <a:latin typeface="Times New Roman"/>
                <a:cs typeface="Times New Roman"/>
              </a:rPr>
              <a:t>matemáticas,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científicas,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entre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otras.</a:t>
            </a:r>
            <a:endParaRPr sz="1200">
              <a:latin typeface="Times New Roman"/>
              <a:cs typeface="Times New Roman"/>
            </a:endParaRPr>
          </a:p>
          <a:p>
            <a:pPr marL="375285" marR="5715" indent="-363220" algn="just">
              <a:lnSpc>
                <a:spcPct val="100000"/>
              </a:lnSpc>
              <a:spcBef>
                <a:spcPts val="5"/>
              </a:spcBef>
            </a:pPr>
            <a:r>
              <a:rPr sz="1200" dirty="0">
                <a:latin typeface="Times New Roman"/>
                <a:cs typeface="Times New Roman"/>
              </a:rPr>
              <a:t>Ahora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bien,</a:t>
            </a:r>
            <a:r>
              <a:rPr sz="1200" spc="3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propósito</a:t>
            </a:r>
            <a:r>
              <a:rPr sz="1200" spc="3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presente</a:t>
            </a:r>
            <a:r>
              <a:rPr sz="1200" spc="3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estudio,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consiste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3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reconstruir</a:t>
            </a:r>
            <a:r>
              <a:rPr sz="1200" spc="30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3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competencias</a:t>
            </a:r>
            <a:r>
              <a:rPr sz="1200" spc="31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básicas </a:t>
            </a:r>
            <a:r>
              <a:rPr sz="1200" dirty="0">
                <a:latin typeface="Times New Roman"/>
                <a:cs typeface="Times New Roman"/>
              </a:rPr>
              <a:t>matemáticas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estudiante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nuevo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ingreso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amerita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cursar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Unidades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curriculares </a:t>
            </a:r>
            <a:r>
              <a:rPr sz="1200" dirty="0">
                <a:latin typeface="Times New Roman"/>
                <a:cs typeface="Times New Roman"/>
              </a:rPr>
              <a:t>Calculo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II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programa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Ingeniería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Civil,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dicta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Universidad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Nacional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Experimental </a:t>
            </a:r>
            <a:r>
              <a:rPr sz="1200" dirty="0">
                <a:latin typeface="Times New Roman"/>
                <a:cs typeface="Times New Roman"/>
              </a:rPr>
              <a:t>Rómulo</a:t>
            </a:r>
            <a:r>
              <a:rPr sz="1200" spc="3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Gallegos</a:t>
            </a:r>
            <a:r>
              <a:rPr sz="1200" spc="3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(UNERG);</a:t>
            </a:r>
            <a:r>
              <a:rPr sz="1200" spc="3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3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3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diagnóstico</a:t>
            </a:r>
            <a:r>
              <a:rPr sz="1200" spc="3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situacional</a:t>
            </a:r>
            <a:r>
              <a:rPr sz="1200" spc="3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saberes</a:t>
            </a:r>
            <a:r>
              <a:rPr sz="1200" spc="3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desde</a:t>
            </a:r>
            <a:r>
              <a:rPr sz="1200" spc="3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36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visión </a:t>
            </a:r>
            <a:r>
              <a:rPr sz="1200" dirty="0">
                <a:latin typeface="Times New Roman"/>
                <a:cs typeface="Times New Roman"/>
              </a:rPr>
              <a:t>profesional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Ingenieros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Civiles.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tal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sentido,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este trabajo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herramienta </a:t>
            </a:r>
            <a:r>
              <a:rPr sz="1200" spc="-10" dirty="0">
                <a:latin typeface="Times New Roman"/>
                <a:cs typeface="Times New Roman"/>
              </a:rPr>
              <a:t>fundamental </a:t>
            </a:r>
            <a:r>
              <a:rPr sz="1200" dirty="0">
                <a:latin typeface="Times New Roman"/>
                <a:cs typeface="Times New Roman"/>
              </a:rPr>
              <a:t>para el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estudio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ciencias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básicas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ingeniería,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cual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pretende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estudiante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familiarice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conceptos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propios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análisis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matemático,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tomando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cuenta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los </a:t>
            </a:r>
            <a:r>
              <a:rPr sz="1200" dirty="0">
                <a:latin typeface="Times New Roman"/>
                <a:cs typeface="Times New Roman"/>
              </a:rPr>
              <a:t>cursos</a:t>
            </a:r>
            <a:r>
              <a:rPr sz="1200" spc="3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cálculo</a:t>
            </a:r>
            <a:r>
              <a:rPr sz="1200" spc="3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3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consideran</a:t>
            </a:r>
            <a:r>
              <a:rPr sz="1200" spc="3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3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3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competencias</a:t>
            </a:r>
            <a:r>
              <a:rPr sz="1200" spc="3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genéricas</a:t>
            </a:r>
            <a:r>
              <a:rPr sz="1200" spc="3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más</a:t>
            </a:r>
            <a:r>
              <a:rPr sz="1200" spc="3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importantes</a:t>
            </a:r>
            <a:r>
              <a:rPr sz="1200" spc="3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37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modelación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resolución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problemas.</a:t>
            </a:r>
            <a:endParaRPr sz="1200">
              <a:latin typeface="Times New Roman"/>
              <a:cs typeface="Times New Roman"/>
            </a:endParaRPr>
          </a:p>
          <a:p>
            <a:pPr marL="375285" marR="5080" indent="-36322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Visto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forma,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finalidad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persigue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fortalecer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competencias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conceptuales,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procedimentales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50" dirty="0">
                <a:latin typeface="Times New Roman"/>
                <a:cs typeface="Times New Roman"/>
              </a:rPr>
              <a:t>y </a:t>
            </a:r>
            <a:r>
              <a:rPr sz="1200" dirty="0">
                <a:latin typeface="Times New Roman"/>
                <a:cs typeface="Times New Roman"/>
              </a:rPr>
              <a:t>actitudinales en los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estudiantes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nuevo ingreso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carrera de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Ingeniería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Civil,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 ello,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desde </a:t>
            </a:r>
            <a:r>
              <a:rPr sz="1200" dirty="0">
                <a:latin typeface="Times New Roman"/>
                <a:cs typeface="Times New Roman"/>
              </a:rPr>
              <a:t>mi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punto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vistas,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tiene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principio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fundamental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construcción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concepto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el </a:t>
            </a:r>
            <a:r>
              <a:rPr sz="1200" dirty="0">
                <a:latin typeface="Times New Roman"/>
                <a:cs typeface="Times New Roman"/>
              </a:rPr>
              <a:t>estudiante.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Porque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cuando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aprende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concepto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mediante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aplicación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conocimiento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el </a:t>
            </a:r>
            <a:r>
              <a:rPr sz="1200" dirty="0">
                <a:latin typeface="Times New Roman"/>
                <a:cs typeface="Times New Roman"/>
              </a:rPr>
              <a:t>contexto,</a:t>
            </a:r>
            <a:r>
              <a:rPr sz="1200" spc="43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4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estudiante</a:t>
            </a:r>
            <a:r>
              <a:rPr sz="1200" spc="4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reafirma</a:t>
            </a:r>
            <a:r>
              <a:rPr sz="1200" spc="43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4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saber</a:t>
            </a:r>
            <a:r>
              <a:rPr sz="1200" spc="4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conceptual,</a:t>
            </a:r>
            <a:r>
              <a:rPr sz="1200" spc="4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43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43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aplicación</a:t>
            </a:r>
            <a:r>
              <a:rPr sz="1200" spc="4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(saber</a:t>
            </a:r>
            <a:r>
              <a:rPr sz="1200" spc="43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práctico), </a:t>
            </a:r>
            <a:r>
              <a:rPr sz="1200" dirty="0">
                <a:latin typeface="Times New Roman"/>
                <a:cs typeface="Times New Roman"/>
              </a:rPr>
              <a:t>encontrando</a:t>
            </a:r>
            <a:r>
              <a:rPr sz="1200" spc="4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allí</a:t>
            </a:r>
            <a:r>
              <a:rPr sz="1200" spc="4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4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coherencia</a:t>
            </a:r>
            <a:r>
              <a:rPr sz="1200" spc="4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clara</a:t>
            </a:r>
            <a:r>
              <a:rPr sz="1200" spc="3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sobre</a:t>
            </a:r>
            <a:r>
              <a:rPr sz="1200" spc="3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</a:t>
            </a:r>
            <a:r>
              <a:rPr sz="1200" spc="4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4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piensa,</a:t>
            </a:r>
            <a:r>
              <a:rPr sz="1200" spc="4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procesa</a:t>
            </a:r>
            <a:r>
              <a:rPr sz="1200" spc="40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3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</a:t>
            </a:r>
            <a:r>
              <a:rPr sz="1200" spc="4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39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finalmente </a:t>
            </a:r>
            <a:r>
              <a:rPr sz="1200" dirty="0">
                <a:latin typeface="Times New Roman"/>
                <a:cs typeface="Times New Roman"/>
              </a:rPr>
              <a:t>Aprehende.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este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sentido,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estudiantes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inician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etapa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relación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entre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saber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saber hacer.</a:t>
            </a:r>
            <a:endParaRPr sz="12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5"/>
              </a:spcBef>
            </a:pPr>
            <a:r>
              <a:rPr sz="1200" b="1" spc="-10" dirty="0">
                <a:latin typeface="Times New Roman"/>
                <a:cs typeface="Times New Roman"/>
              </a:rPr>
              <a:t>SITUACIÓN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ACTUAL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5"/>
              </a:spcBef>
            </a:pPr>
            <a:endParaRPr sz="1200">
              <a:latin typeface="Times New Roman"/>
              <a:cs typeface="Times New Roman"/>
            </a:endParaRPr>
          </a:p>
          <a:p>
            <a:pPr marL="375285" marR="5715" indent="-363220" algn="just">
              <a:lnSpc>
                <a:spcPct val="100000"/>
              </a:lnSpc>
              <a:spcBef>
                <a:spcPts val="5"/>
              </a:spcBef>
            </a:pP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aprendizaje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matemáticas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aulas,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mi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modo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ver,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debe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ser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resultado</a:t>
            </a:r>
            <a:r>
              <a:rPr sz="1200" spc="3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interacción</a:t>
            </a:r>
            <a:r>
              <a:rPr sz="1200" spc="4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entre</a:t>
            </a:r>
            <a:r>
              <a:rPr sz="1200" spc="4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4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matemáticas</a:t>
            </a:r>
            <a:r>
              <a:rPr sz="1200" spc="4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organizadas</a:t>
            </a:r>
            <a:r>
              <a:rPr sz="1200" spc="4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4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4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comunidad</a:t>
            </a:r>
            <a:r>
              <a:rPr sz="1200" spc="48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científica</a:t>
            </a:r>
            <a:r>
              <a:rPr sz="1200" spc="484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(matemáticas </a:t>
            </a:r>
            <a:r>
              <a:rPr sz="1200" dirty="0">
                <a:latin typeface="Times New Roman"/>
                <a:cs typeface="Times New Roman"/>
              </a:rPr>
              <a:t>formales)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matemáticas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actividad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humana.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decir;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aprendizaje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matemática </a:t>
            </a:r>
            <a:r>
              <a:rPr sz="1200" dirty="0">
                <a:latin typeface="Times New Roman"/>
                <a:cs typeface="Times New Roman"/>
              </a:rPr>
              <a:t>amerita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oriente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hacia la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búsqueda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soluciones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 los problemas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surgidos de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10" dirty="0">
                <a:latin typeface="Times New Roman"/>
                <a:cs typeface="Times New Roman"/>
              </a:rPr>
              <a:t> disertación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situaciones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problemáticas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presentadas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estudiante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ambiente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social,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entorno;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cual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pueda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sentir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está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representando circunstancias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vida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cotidiana.</a:t>
            </a:r>
            <a:endParaRPr sz="1200">
              <a:latin typeface="Times New Roman"/>
              <a:cs typeface="Times New Roman"/>
            </a:endParaRPr>
          </a:p>
        </p:txBody>
      </p:sp>
      <p:pic>
        <p:nvPicPr>
          <p:cNvPr id="17" name="object 17"/>
          <p:cNvPicPr/>
          <p:nvPr/>
        </p:nvPicPr>
        <p:blipFill>
          <a:blip r:embed="rId13" cstate="print"/>
          <a:stretch>
            <a:fillRect/>
          </a:stretch>
        </p:blipFill>
        <p:spPr>
          <a:xfrm>
            <a:off x="4581144" y="142938"/>
            <a:ext cx="1805304" cy="893889"/>
          </a:xfrm>
          <a:prstGeom prst="rect">
            <a:avLst/>
          </a:prstGeom>
        </p:spPr>
      </p:pic>
      <p:sp>
        <p:nvSpPr>
          <p:cNvPr id="18" name="object 18"/>
          <p:cNvSpPr txBox="1"/>
          <p:nvPr/>
        </p:nvSpPr>
        <p:spPr>
          <a:xfrm>
            <a:off x="1221739" y="8247210"/>
            <a:ext cx="4413250" cy="74231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ts val="1410"/>
              </a:lnSpc>
            </a:pPr>
            <a:r>
              <a:rPr sz="1200" b="1" dirty="0">
                <a:latin typeface="Times New Roman"/>
                <a:cs typeface="Times New Roman"/>
              </a:rPr>
              <a:t>Competencias</a:t>
            </a:r>
            <a:r>
              <a:rPr sz="1200" b="1" spc="-1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Básicas</a:t>
            </a:r>
            <a:r>
              <a:rPr sz="1200" b="1" spc="-3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Matemáticas</a:t>
            </a:r>
            <a:r>
              <a:rPr sz="1200" b="1" spc="1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para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las</a:t>
            </a:r>
            <a:r>
              <a:rPr sz="1200" b="1" spc="-4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Unidades</a:t>
            </a:r>
            <a:r>
              <a:rPr sz="1200" b="1" spc="-5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Curriculares</a:t>
            </a:r>
            <a:endParaRPr sz="1200">
              <a:latin typeface="Times New Roman"/>
              <a:cs typeface="Times New Roman"/>
            </a:endParaRPr>
          </a:p>
          <a:p>
            <a:pPr marL="257810" marR="251460" algn="ctr">
              <a:lnSpc>
                <a:spcPts val="1400"/>
              </a:lnSpc>
              <a:spcBef>
                <a:spcPts val="80"/>
              </a:spcBef>
            </a:pPr>
            <a:r>
              <a:rPr sz="1200" b="1" dirty="0">
                <a:latin typeface="Times New Roman"/>
                <a:cs typeface="Times New Roman"/>
              </a:rPr>
              <a:t>Calculo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I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y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II</a:t>
            </a:r>
            <a:r>
              <a:rPr sz="1200" b="1" spc="-4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en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Estudiantes</a:t>
            </a:r>
            <a:r>
              <a:rPr sz="1200" b="1" spc="-5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del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Programa</a:t>
            </a:r>
            <a:r>
              <a:rPr sz="1200" b="1" spc="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Ingeniería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Civil: </a:t>
            </a:r>
            <a:r>
              <a:rPr sz="1200" b="1" dirty="0">
                <a:latin typeface="Times New Roman"/>
                <a:cs typeface="Times New Roman"/>
              </a:rPr>
              <a:t>Diagnostico</a:t>
            </a:r>
            <a:r>
              <a:rPr sz="1200" b="1" spc="-3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</a:t>
            </a:r>
            <a:r>
              <a:rPr sz="1200" b="1" spc="-3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Saberes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desde</a:t>
            </a:r>
            <a:r>
              <a:rPr sz="1200" b="1" spc="-5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la</a:t>
            </a:r>
            <a:r>
              <a:rPr sz="1200" b="1" spc="-5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Visión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Profesional</a:t>
            </a:r>
            <a:endParaRPr sz="1200">
              <a:latin typeface="Times New Roman"/>
              <a:cs typeface="Times New Roman"/>
            </a:endParaRPr>
          </a:p>
          <a:p>
            <a:pPr marR="121920" algn="ctr">
              <a:lnSpc>
                <a:spcPts val="1435"/>
              </a:lnSpc>
            </a:pPr>
            <a:r>
              <a:rPr sz="1200" b="1" dirty="0">
                <a:latin typeface="Times New Roman"/>
                <a:cs typeface="Times New Roman"/>
              </a:rPr>
              <a:t>MSc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Carmen Islandia</a:t>
            </a:r>
            <a:r>
              <a:rPr sz="1200" b="1" spc="-4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Lugo</a:t>
            </a:r>
            <a:r>
              <a:rPr sz="1200" b="1" spc="-60" dirty="0">
                <a:latin typeface="Times New Roman"/>
                <a:cs typeface="Times New Roman"/>
              </a:rPr>
              <a:t> </a:t>
            </a:r>
            <a:r>
              <a:rPr sz="1200" b="1" spc="-25" dirty="0">
                <a:latin typeface="Times New Roman"/>
                <a:cs typeface="Times New Roman"/>
              </a:rPr>
              <a:t>T.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9" name="object 19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85344" rIns="0" bIns="0" rtlCol="0">
            <a:spAutoFit/>
          </a:bodyPr>
          <a:lstStyle/>
          <a:p>
            <a:pPr marL="151130">
              <a:lnSpc>
                <a:spcPts val="1410"/>
              </a:lnSpc>
            </a:pPr>
            <a:fld id="{81D60167-4931-47E6-BA6A-407CBD079E47}" type="slidenum">
              <a:rPr spc="-25" dirty="0"/>
              <a:t>224</a:t>
            </a:fld>
            <a:endParaRPr spc="-25" dirty="0"/>
          </a:p>
        </p:txBody>
      </p:sp>
      <p:grpSp>
        <p:nvGrpSpPr>
          <p:cNvPr id="20" name="Grupo 19">
            <a:extLst>
              <a:ext uri="{FF2B5EF4-FFF2-40B4-BE49-F238E27FC236}">
                <a16:creationId xmlns:a16="http://schemas.microsoft.com/office/drawing/2014/main" id="{793AAA9A-399A-5511-7983-70F6A5CBB75A}"/>
              </a:ext>
            </a:extLst>
          </p:cNvPr>
          <p:cNvGrpSpPr/>
          <p:nvPr/>
        </p:nvGrpSpPr>
        <p:grpSpPr>
          <a:xfrm>
            <a:off x="117348" y="98932"/>
            <a:ext cx="6665976" cy="1452626"/>
            <a:chOff x="470065" y="1951410"/>
            <a:chExt cx="6665976" cy="1452626"/>
          </a:xfrm>
        </p:grpSpPr>
        <p:grpSp>
          <p:nvGrpSpPr>
            <p:cNvPr id="21" name="object 12">
              <a:extLst>
                <a:ext uri="{FF2B5EF4-FFF2-40B4-BE49-F238E27FC236}">
                  <a16:creationId xmlns:a16="http://schemas.microsoft.com/office/drawing/2014/main" id="{2721F9C6-8746-349E-C822-91E3B5B81C72}"/>
                </a:ext>
              </a:extLst>
            </p:cNvPr>
            <p:cNvGrpSpPr/>
            <p:nvPr/>
          </p:nvGrpSpPr>
          <p:grpSpPr>
            <a:xfrm>
              <a:off x="470065" y="1951664"/>
              <a:ext cx="6665976" cy="1452372"/>
              <a:chOff x="96011" y="115823"/>
              <a:chExt cx="6665976" cy="1452372"/>
            </a:xfrm>
          </p:grpSpPr>
          <p:pic>
            <p:nvPicPr>
              <p:cNvPr id="25" name="object 13">
                <a:extLst>
                  <a:ext uri="{FF2B5EF4-FFF2-40B4-BE49-F238E27FC236}">
                    <a16:creationId xmlns:a16="http://schemas.microsoft.com/office/drawing/2014/main" id="{2085262B-D79A-532E-7729-B0902DD07FC9}"/>
                  </a:ext>
                </a:extLst>
              </p:cNvPr>
              <p:cNvPicPr/>
              <p:nvPr/>
            </p:nvPicPr>
            <p:blipFill>
              <a:blip r:embed="rId3" cstate="print"/>
              <a:stretch>
                <a:fillRect/>
              </a:stretch>
            </p:blipFill>
            <p:spPr>
              <a:xfrm>
                <a:off x="96011" y="115823"/>
                <a:ext cx="6665976" cy="1452372"/>
              </a:xfrm>
              <a:prstGeom prst="rect">
                <a:avLst/>
              </a:prstGeom>
            </p:spPr>
          </p:pic>
          <p:pic>
            <p:nvPicPr>
              <p:cNvPr id="26" name="object 14">
                <a:extLst>
                  <a:ext uri="{FF2B5EF4-FFF2-40B4-BE49-F238E27FC236}">
                    <a16:creationId xmlns:a16="http://schemas.microsoft.com/office/drawing/2014/main" id="{BF0C30F8-FB2D-32B9-B73F-CBF6DED27E6B}"/>
                  </a:ext>
                </a:extLst>
              </p:cNvPr>
              <p:cNvPicPr/>
              <p:nvPr/>
            </p:nvPicPr>
            <p:blipFill>
              <a:blip r:embed="rId4" cstate="print"/>
              <a:stretch>
                <a:fillRect/>
              </a:stretch>
            </p:blipFill>
            <p:spPr>
              <a:xfrm>
                <a:off x="142849" y="142875"/>
                <a:ext cx="6572275" cy="1358646"/>
              </a:xfrm>
              <a:prstGeom prst="rect">
                <a:avLst/>
              </a:prstGeom>
            </p:spPr>
          </p:pic>
          <p:sp>
            <p:nvSpPr>
              <p:cNvPr id="27" name="object 15">
                <a:extLst>
                  <a:ext uri="{FF2B5EF4-FFF2-40B4-BE49-F238E27FC236}">
                    <a16:creationId xmlns:a16="http://schemas.microsoft.com/office/drawing/2014/main" id="{1B44858A-3F99-C568-A94E-5AAC8E061A4E}"/>
                  </a:ext>
                </a:extLst>
              </p:cNvPr>
              <p:cNvSpPr/>
              <p:nvPr/>
            </p:nvSpPr>
            <p:spPr>
              <a:xfrm>
                <a:off x="142849" y="142875"/>
                <a:ext cx="6572884" cy="1358900"/>
              </a:xfrm>
              <a:custGeom>
                <a:avLst/>
                <a:gdLst/>
                <a:ahLst/>
                <a:cxnLst/>
                <a:rect l="l" t="t" r="r" b="b"/>
                <a:pathLst>
                  <a:path w="6572884" h="1358900">
                    <a:moveTo>
                      <a:pt x="0" y="226441"/>
                    </a:moveTo>
                    <a:lnTo>
                      <a:pt x="4600" y="180795"/>
                    </a:lnTo>
                    <a:lnTo>
                      <a:pt x="17795" y="138285"/>
                    </a:lnTo>
                    <a:lnTo>
                      <a:pt x="38673" y="99820"/>
                    </a:lnTo>
                    <a:lnTo>
                      <a:pt x="66324" y="66309"/>
                    </a:lnTo>
                    <a:lnTo>
                      <a:pt x="99837" y="38663"/>
                    </a:lnTo>
                    <a:lnTo>
                      <a:pt x="138301" y="17789"/>
                    </a:lnTo>
                    <a:lnTo>
                      <a:pt x="180806" y="4599"/>
                    </a:lnTo>
                    <a:lnTo>
                      <a:pt x="226440" y="0"/>
                    </a:lnTo>
                    <a:lnTo>
                      <a:pt x="6345834" y="0"/>
                    </a:lnTo>
                    <a:lnTo>
                      <a:pt x="6391480" y="4599"/>
                    </a:lnTo>
                    <a:lnTo>
                      <a:pt x="6433990" y="17789"/>
                    </a:lnTo>
                    <a:lnTo>
                      <a:pt x="6472455" y="38663"/>
                    </a:lnTo>
                    <a:lnTo>
                      <a:pt x="6505965" y="66309"/>
                    </a:lnTo>
                    <a:lnTo>
                      <a:pt x="6533612" y="99820"/>
                    </a:lnTo>
                    <a:lnTo>
                      <a:pt x="6554485" y="138285"/>
                    </a:lnTo>
                    <a:lnTo>
                      <a:pt x="6567676" y="180795"/>
                    </a:lnTo>
                    <a:lnTo>
                      <a:pt x="6572275" y="226441"/>
                    </a:lnTo>
                    <a:lnTo>
                      <a:pt x="6572275" y="1132204"/>
                    </a:lnTo>
                    <a:lnTo>
                      <a:pt x="6567676" y="1177850"/>
                    </a:lnTo>
                    <a:lnTo>
                      <a:pt x="6554485" y="1220360"/>
                    </a:lnTo>
                    <a:lnTo>
                      <a:pt x="6533612" y="1258825"/>
                    </a:lnTo>
                    <a:lnTo>
                      <a:pt x="6505965" y="1292336"/>
                    </a:lnTo>
                    <a:lnTo>
                      <a:pt x="6472455" y="1319982"/>
                    </a:lnTo>
                    <a:lnTo>
                      <a:pt x="6433990" y="1340856"/>
                    </a:lnTo>
                    <a:lnTo>
                      <a:pt x="6391480" y="1354046"/>
                    </a:lnTo>
                    <a:lnTo>
                      <a:pt x="6345834" y="1358646"/>
                    </a:lnTo>
                    <a:lnTo>
                      <a:pt x="226440" y="1358646"/>
                    </a:lnTo>
                    <a:lnTo>
                      <a:pt x="180806" y="1354046"/>
                    </a:lnTo>
                    <a:lnTo>
                      <a:pt x="138301" y="1340856"/>
                    </a:lnTo>
                    <a:lnTo>
                      <a:pt x="99837" y="1319982"/>
                    </a:lnTo>
                    <a:lnTo>
                      <a:pt x="66324" y="1292336"/>
                    </a:lnTo>
                    <a:lnTo>
                      <a:pt x="38673" y="1258825"/>
                    </a:lnTo>
                    <a:lnTo>
                      <a:pt x="17795" y="1220360"/>
                    </a:lnTo>
                    <a:lnTo>
                      <a:pt x="4600" y="1177850"/>
                    </a:lnTo>
                    <a:lnTo>
                      <a:pt x="0" y="1132204"/>
                    </a:lnTo>
                    <a:lnTo>
                      <a:pt x="0" y="226441"/>
                    </a:lnTo>
                    <a:close/>
                  </a:path>
                </a:pathLst>
              </a:custGeom>
              <a:ln w="9525">
                <a:solidFill>
                  <a:srgbClr val="55CE74"/>
                </a:solidFill>
              </a:ln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pic>
            <p:nvPicPr>
              <p:cNvPr id="28" name="object 16">
                <a:extLst>
                  <a:ext uri="{FF2B5EF4-FFF2-40B4-BE49-F238E27FC236}">
                    <a16:creationId xmlns:a16="http://schemas.microsoft.com/office/drawing/2014/main" id="{DD4D7725-4D66-DB41-17AB-3788601FB28D}"/>
                  </a:ext>
                </a:extLst>
              </p:cNvPr>
              <p:cNvPicPr/>
              <p:nvPr/>
            </p:nvPicPr>
            <p:blipFill>
              <a:blip r:embed="rId5" cstate="print"/>
              <a:stretch>
                <a:fillRect/>
              </a:stretch>
            </p:blipFill>
            <p:spPr>
              <a:xfrm>
                <a:off x="2500248" y="305930"/>
                <a:ext cx="1714500" cy="733945"/>
              </a:xfrm>
              <a:prstGeom prst="rect">
                <a:avLst/>
              </a:prstGeom>
            </p:spPr>
          </p:pic>
        </p:grpSp>
        <p:sp>
          <p:nvSpPr>
            <p:cNvPr id="22" name="object 16">
              <a:extLst>
                <a:ext uri="{FF2B5EF4-FFF2-40B4-BE49-F238E27FC236}">
                  <a16:creationId xmlns:a16="http://schemas.microsoft.com/office/drawing/2014/main" id="{E6D9020E-9005-F3A2-B986-3D4754B6EE62}"/>
                </a:ext>
              </a:extLst>
            </p:cNvPr>
            <p:cNvSpPr txBox="1"/>
            <p:nvPr/>
          </p:nvSpPr>
          <p:spPr>
            <a:xfrm>
              <a:off x="2775727" y="2875716"/>
              <a:ext cx="3332858" cy="391795"/>
            </a:xfrm>
            <a:prstGeom prst="rect">
              <a:avLst/>
            </a:prstGeom>
            <a:noFill/>
          </p:spPr>
          <p:txBody>
            <a:bodyPr vert="horz" wrap="square" lIns="0" tIns="12700" rIns="0" bIns="0" rtlCol="0">
              <a:spAutoFit/>
            </a:bodyPr>
            <a:lstStyle/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Volumen 4,  Número 1  Enero a Julio 2021</a:t>
              </a:r>
            </a:p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Revista Semestral. Venezuela</a:t>
              </a:r>
              <a:endParaRPr sz="1200" dirty="0">
                <a:latin typeface="Arial"/>
                <a:cs typeface="Arial"/>
              </a:endParaRPr>
            </a:p>
          </p:txBody>
        </p:sp>
        <p:pic>
          <p:nvPicPr>
            <p:cNvPr id="23" name="object 25">
              <a:extLst>
                <a:ext uri="{FF2B5EF4-FFF2-40B4-BE49-F238E27FC236}">
                  <a16:creationId xmlns:a16="http://schemas.microsoft.com/office/drawing/2014/main" id="{7FFC5968-BFFD-65BC-ECE2-58C69DBBC17D}"/>
                </a:ext>
              </a:extLst>
            </p:cNvPr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470065" y="2027896"/>
              <a:ext cx="2305662" cy="1053903"/>
            </a:xfrm>
            <a:prstGeom prst="rect">
              <a:avLst/>
            </a:prstGeom>
          </p:spPr>
        </p:pic>
        <p:pic>
          <p:nvPicPr>
            <p:cNvPr id="24" name="object 31">
              <a:extLst>
                <a:ext uri="{FF2B5EF4-FFF2-40B4-BE49-F238E27FC236}">
                  <a16:creationId xmlns:a16="http://schemas.microsoft.com/office/drawing/2014/main" id="{624B27B7-778A-F76B-4288-D72EC0A52263}"/>
                </a:ext>
              </a:extLst>
            </p:cNvPr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4932681" y="1951410"/>
              <a:ext cx="1805304" cy="893889"/>
            </a:xfrm>
            <a:prstGeom prst="rect">
              <a:avLst/>
            </a:prstGeom>
          </p:spPr>
        </p:pic>
      </p:grpSp>
    </p:spTree>
  </p:cSld>
  <p:clrMapOvr>
    <a:masterClrMapping/>
  </p:clrMapOvr>
</p:sld>
</file>

<file path=ppt/slides/slide2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94485" y="115823"/>
            <a:ext cx="6669405" cy="8926195"/>
            <a:chOff x="94485" y="115823"/>
            <a:chExt cx="6669405" cy="8926195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44780" y="8727947"/>
              <a:ext cx="6516624" cy="158496"/>
            </a:xfrm>
            <a:prstGeom prst="rect">
              <a:avLst/>
            </a:prstGeom>
          </p:spPr>
        </p:pic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96012" y="115823"/>
              <a:ext cx="6665976" cy="1452372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42849" y="142875"/>
              <a:ext cx="6572275" cy="1358646"/>
            </a:xfrm>
            <a:prstGeom prst="rect">
              <a:avLst/>
            </a:prstGeom>
          </p:spPr>
        </p:pic>
        <p:sp>
          <p:nvSpPr>
            <p:cNvPr id="6" name="object 6"/>
            <p:cNvSpPr/>
            <p:nvPr/>
          </p:nvSpPr>
          <p:spPr>
            <a:xfrm>
              <a:off x="142849" y="142875"/>
              <a:ext cx="6572884" cy="1358900"/>
            </a:xfrm>
            <a:custGeom>
              <a:avLst/>
              <a:gdLst/>
              <a:ahLst/>
              <a:cxnLst/>
              <a:rect l="l" t="t" r="r" b="b"/>
              <a:pathLst>
                <a:path w="6572884" h="1358900">
                  <a:moveTo>
                    <a:pt x="0" y="226441"/>
                  </a:moveTo>
                  <a:lnTo>
                    <a:pt x="4600" y="180795"/>
                  </a:lnTo>
                  <a:lnTo>
                    <a:pt x="17795" y="138285"/>
                  </a:lnTo>
                  <a:lnTo>
                    <a:pt x="38673" y="99820"/>
                  </a:lnTo>
                  <a:lnTo>
                    <a:pt x="66324" y="66309"/>
                  </a:lnTo>
                  <a:lnTo>
                    <a:pt x="99837" y="38663"/>
                  </a:lnTo>
                  <a:lnTo>
                    <a:pt x="138301" y="17789"/>
                  </a:lnTo>
                  <a:lnTo>
                    <a:pt x="180806" y="4599"/>
                  </a:lnTo>
                  <a:lnTo>
                    <a:pt x="226440" y="0"/>
                  </a:lnTo>
                  <a:lnTo>
                    <a:pt x="6345834" y="0"/>
                  </a:lnTo>
                  <a:lnTo>
                    <a:pt x="6391480" y="4599"/>
                  </a:lnTo>
                  <a:lnTo>
                    <a:pt x="6433990" y="17789"/>
                  </a:lnTo>
                  <a:lnTo>
                    <a:pt x="6472455" y="38663"/>
                  </a:lnTo>
                  <a:lnTo>
                    <a:pt x="6505965" y="66309"/>
                  </a:lnTo>
                  <a:lnTo>
                    <a:pt x="6533612" y="99820"/>
                  </a:lnTo>
                  <a:lnTo>
                    <a:pt x="6554485" y="138285"/>
                  </a:lnTo>
                  <a:lnTo>
                    <a:pt x="6567676" y="180795"/>
                  </a:lnTo>
                  <a:lnTo>
                    <a:pt x="6572275" y="226441"/>
                  </a:lnTo>
                  <a:lnTo>
                    <a:pt x="6572275" y="1132204"/>
                  </a:lnTo>
                  <a:lnTo>
                    <a:pt x="6567676" y="1177850"/>
                  </a:lnTo>
                  <a:lnTo>
                    <a:pt x="6554485" y="1220360"/>
                  </a:lnTo>
                  <a:lnTo>
                    <a:pt x="6533612" y="1258825"/>
                  </a:lnTo>
                  <a:lnTo>
                    <a:pt x="6505965" y="1292336"/>
                  </a:lnTo>
                  <a:lnTo>
                    <a:pt x="6472455" y="1319982"/>
                  </a:lnTo>
                  <a:lnTo>
                    <a:pt x="6433990" y="1340856"/>
                  </a:lnTo>
                  <a:lnTo>
                    <a:pt x="6391480" y="1354046"/>
                  </a:lnTo>
                  <a:lnTo>
                    <a:pt x="6345834" y="1358646"/>
                  </a:lnTo>
                  <a:lnTo>
                    <a:pt x="226440" y="1358646"/>
                  </a:lnTo>
                  <a:lnTo>
                    <a:pt x="180806" y="1354046"/>
                  </a:lnTo>
                  <a:lnTo>
                    <a:pt x="138301" y="1340856"/>
                  </a:lnTo>
                  <a:lnTo>
                    <a:pt x="99837" y="1319982"/>
                  </a:lnTo>
                  <a:lnTo>
                    <a:pt x="66324" y="1292336"/>
                  </a:lnTo>
                  <a:lnTo>
                    <a:pt x="38673" y="1258825"/>
                  </a:lnTo>
                  <a:lnTo>
                    <a:pt x="17795" y="1220360"/>
                  </a:lnTo>
                  <a:lnTo>
                    <a:pt x="4600" y="1177850"/>
                  </a:lnTo>
                  <a:lnTo>
                    <a:pt x="0" y="1132204"/>
                  </a:lnTo>
                  <a:lnTo>
                    <a:pt x="0" y="226441"/>
                  </a:lnTo>
                  <a:close/>
                </a:path>
              </a:pathLst>
            </a:custGeom>
            <a:ln w="9525">
              <a:solidFill>
                <a:srgbClr val="55CE7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" name="object 7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2500248" y="305930"/>
              <a:ext cx="1714500" cy="733945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2738628" y="1024127"/>
              <a:ext cx="1897379" cy="371855"/>
            </a:xfrm>
            <a:prstGeom prst="rect">
              <a:avLst/>
            </a:prstGeom>
          </p:spPr>
        </p:pic>
        <p:pic>
          <p:nvPicPr>
            <p:cNvPr id="9" name="object 9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4401312" y="1024127"/>
              <a:ext cx="1577339" cy="371855"/>
            </a:xfrm>
            <a:prstGeom prst="rect">
              <a:avLst/>
            </a:prstGeom>
          </p:spPr>
        </p:pic>
        <p:pic>
          <p:nvPicPr>
            <p:cNvPr id="10" name="object 10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3169920" y="1207007"/>
              <a:ext cx="1546859" cy="371855"/>
            </a:xfrm>
            <a:prstGeom prst="rect">
              <a:avLst/>
            </a:prstGeom>
          </p:spPr>
        </p:pic>
        <p:pic>
          <p:nvPicPr>
            <p:cNvPr id="11" name="object 11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4482083" y="1207007"/>
              <a:ext cx="284988" cy="371855"/>
            </a:xfrm>
            <a:prstGeom prst="rect">
              <a:avLst/>
            </a:prstGeom>
          </p:spPr>
        </p:pic>
        <p:pic>
          <p:nvPicPr>
            <p:cNvPr id="12" name="object 12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4571999" y="1207007"/>
              <a:ext cx="1013460" cy="371855"/>
            </a:xfrm>
            <a:prstGeom prst="rect">
              <a:avLst/>
            </a:prstGeom>
          </p:spPr>
        </p:pic>
        <p:pic>
          <p:nvPicPr>
            <p:cNvPr id="13" name="object 13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324612" y="234695"/>
              <a:ext cx="1719072" cy="1341120"/>
            </a:xfrm>
            <a:prstGeom prst="rect">
              <a:avLst/>
            </a:prstGeom>
          </p:spPr>
        </p:pic>
        <p:pic>
          <p:nvPicPr>
            <p:cNvPr id="14" name="object 14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5606795" y="8193022"/>
              <a:ext cx="1092707" cy="848868"/>
            </a:xfrm>
            <a:prstGeom prst="rect">
              <a:avLst/>
            </a:prstGeom>
          </p:spPr>
        </p:pic>
        <p:pic>
          <p:nvPicPr>
            <p:cNvPr id="15" name="object 15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109728" y="8193022"/>
              <a:ext cx="1092708" cy="848868"/>
            </a:xfrm>
            <a:prstGeom prst="rect">
              <a:avLst/>
            </a:prstGeom>
          </p:spPr>
        </p:pic>
      </p:grpSp>
      <p:sp>
        <p:nvSpPr>
          <p:cNvPr id="16" name="object 16"/>
          <p:cNvSpPr txBox="1"/>
          <p:nvPr/>
        </p:nvSpPr>
        <p:spPr>
          <a:xfrm>
            <a:off x="221691" y="1068451"/>
            <a:ext cx="6417310" cy="68249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063875" marR="772160" indent="-431800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Arial"/>
                <a:cs typeface="Arial"/>
              </a:rPr>
              <a:t>6ta.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Edición</a:t>
            </a:r>
            <a:r>
              <a:rPr sz="1200" b="1" spc="-10" dirty="0">
                <a:latin typeface="Arial"/>
                <a:cs typeface="Arial"/>
              </a:rPr>
              <a:t> Volumen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I</a:t>
            </a:r>
            <a:r>
              <a:rPr sz="1200" b="1" spc="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Enero</a:t>
            </a:r>
            <a:r>
              <a:rPr sz="1200" b="1" spc="-3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a</a:t>
            </a:r>
            <a:r>
              <a:rPr sz="1200" b="1" spc="-2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Julio</a:t>
            </a:r>
            <a:r>
              <a:rPr sz="1200" b="1" spc="-5" dirty="0">
                <a:latin typeface="Arial"/>
                <a:cs typeface="Arial"/>
              </a:rPr>
              <a:t> </a:t>
            </a:r>
            <a:r>
              <a:rPr sz="1200" b="1" spc="-20" dirty="0">
                <a:latin typeface="Arial"/>
                <a:cs typeface="Arial"/>
              </a:rPr>
              <a:t>2021 </a:t>
            </a:r>
            <a:r>
              <a:rPr sz="1200" b="1" dirty="0">
                <a:latin typeface="Arial"/>
                <a:cs typeface="Arial"/>
              </a:rPr>
              <a:t>Revista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Semestral-</a:t>
            </a:r>
            <a:r>
              <a:rPr sz="1200" b="1" spc="-40" dirty="0">
                <a:latin typeface="Arial"/>
                <a:cs typeface="Arial"/>
              </a:rPr>
              <a:t> </a:t>
            </a:r>
            <a:r>
              <a:rPr sz="1200" b="1" spc="-10" dirty="0">
                <a:latin typeface="Arial"/>
                <a:cs typeface="Arial"/>
              </a:rPr>
              <a:t>Venezuela</a:t>
            </a:r>
            <a:endParaRPr sz="12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305"/>
              </a:spcBef>
            </a:pPr>
            <a:endParaRPr sz="1200">
              <a:latin typeface="Arial"/>
              <a:cs typeface="Arial"/>
            </a:endParaRPr>
          </a:p>
          <a:p>
            <a:pPr marL="378460" marR="6350" indent="-36576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otra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parte,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puede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seguir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pensando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matemática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aprende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realizando</a:t>
            </a:r>
            <a:r>
              <a:rPr sz="1200" spc="17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toneladas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 </a:t>
            </a:r>
            <a:r>
              <a:rPr sz="1200" dirty="0">
                <a:latin typeface="Times New Roman"/>
                <a:cs typeface="Times New Roman"/>
              </a:rPr>
              <a:t>ejercicios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memorizando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gran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cantidad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fórmulas;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esto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conduce,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según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mi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experiencia,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spc="-50" dirty="0">
                <a:latin typeface="Times New Roman"/>
                <a:cs typeface="Times New Roman"/>
              </a:rPr>
              <a:t>a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estudiantes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pierdan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interés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matemática,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desmotiven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lleguen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odiarla.</a:t>
            </a:r>
            <a:r>
              <a:rPr sz="1200" spc="405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Esto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refleja en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 alto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número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estudiantes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aplazados.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sentido,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 matemática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escuela </a:t>
            </a:r>
            <a:r>
              <a:rPr sz="1200" dirty="0">
                <a:latin typeface="Times New Roman"/>
                <a:cs typeface="Times New Roman"/>
              </a:rPr>
              <a:t>debe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preparar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estudiante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confrontación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realidad,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entienda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adapte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entorno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donde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vive.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Igualmente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estudiante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sea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creativo,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crítico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constructor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su </a:t>
            </a:r>
            <a:r>
              <a:rPr sz="1200" dirty="0">
                <a:latin typeface="Times New Roman"/>
                <a:cs typeface="Times New Roman"/>
              </a:rPr>
              <a:t>propio</a:t>
            </a:r>
            <a:r>
              <a:rPr sz="1200" spc="45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conocimiento</a:t>
            </a:r>
            <a:r>
              <a:rPr sz="1200" spc="4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matemático.</a:t>
            </a:r>
            <a:r>
              <a:rPr sz="1200" spc="4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4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este</a:t>
            </a:r>
            <a:r>
              <a:rPr sz="1200" spc="45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modo,</a:t>
            </a:r>
            <a:r>
              <a:rPr sz="1200" spc="4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muchos</a:t>
            </a:r>
            <a:r>
              <a:rPr sz="1200" spc="45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estudiantes</a:t>
            </a:r>
            <a:r>
              <a:rPr sz="1200" spc="4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4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ingresan</a:t>
            </a:r>
            <a:r>
              <a:rPr sz="1200" spc="4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459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las </a:t>
            </a:r>
            <a:r>
              <a:rPr sz="1200" dirty="0">
                <a:latin typeface="Times New Roman"/>
                <a:cs typeface="Times New Roman"/>
              </a:rPr>
              <a:t>universidades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demuestran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cierta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incertidumbre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conocimientos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básicos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matemática,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los </a:t>
            </a:r>
            <a:r>
              <a:rPr sz="1200" dirty="0">
                <a:latin typeface="Times New Roman"/>
                <a:cs typeface="Times New Roman"/>
              </a:rPr>
              <a:t>olvidaron,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quizás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cuando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aprendieron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hicieron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forma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mecánica.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Aunado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esto,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una </a:t>
            </a:r>
            <a:r>
              <a:rPr sz="1200" dirty="0">
                <a:latin typeface="Times New Roman"/>
                <a:cs typeface="Times New Roman"/>
              </a:rPr>
              <a:t>realidad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ampliamente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reconocida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diferentes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estudios,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imagen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sociedad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tiene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las </a:t>
            </a:r>
            <a:r>
              <a:rPr sz="1200" dirty="0">
                <a:latin typeface="Times New Roman"/>
                <a:cs typeface="Times New Roman"/>
              </a:rPr>
              <a:t>matemáticas</a:t>
            </a:r>
            <a:r>
              <a:rPr sz="1200" spc="3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3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muy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negativa,</a:t>
            </a:r>
            <a:r>
              <a:rPr sz="1200" spc="3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3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3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ello</a:t>
            </a:r>
            <a:r>
              <a:rPr sz="1200" spc="3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3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unas</a:t>
            </a:r>
            <a:r>
              <a:rPr sz="1200" spc="3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personas</a:t>
            </a:r>
            <a:r>
              <a:rPr sz="1200" spc="3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encuentran</a:t>
            </a:r>
            <a:r>
              <a:rPr sz="1200" spc="3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30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matemáticas </a:t>
            </a:r>
            <a:r>
              <a:rPr sz="1200" dirty="0">
                <a:latin typeface="Times New Roman"/>
                <a:cs typeface="Times New Roman"/>
              </a:rPr>
              <a:t>aburridas, 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incluso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sienten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inseguras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respecto 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capacidad para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resolver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problemas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sencillos </a:t>
            </a:r>
            <a:r>
              <a:rPr sz="1200" dirty="0">
                <a:latin typeface="Times New Roman"/>
                <a:cs typeface="Times New Roman"/>
              </a:rPr>
              <a:t>o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simples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cálculos.</a:t>
            </a:r>
            <a:endParaRPr sz="1200">
              <a:latin typeface="Times New Roman"/>
              <a:cs typeface="Times New Roman"/>
            </a:endParaRPr>
          </a:p>
          <a:p>
            <a:pPr marL="378460" marR="7620" indent="-365760" algn="just">
              <a:lnSpc>
                <a:spcPct val="100000"/>
              </a:lnSpc>
              <a:spcBef>
                <a:spcPts val="5"/>
              </a:spcBef>
            </a:pP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tal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sentido,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estudiante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nuevo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ingreso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Área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Ingeniería,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Arquitectura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Tecnología, </a:t>
            </a:r>
            <a:r>
              <a:rPr sz="1200" dirty="0">
                <a:latin typeface="Times New Roman"/>
                <a:cs typeface="Times New Roman"/>
              </a:rPr>
              <a:t>específicamente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Programa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ingeniería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Civil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UNERG,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presenta un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conjunto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dificultades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cuanto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aplicación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conocimientos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logros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aprendizaje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unidades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curriculares </a:t>
            </a:r>
            <a:r>
              <a:rPr sz="1200" dirty="0">
                <a:latin typeface="Times New Roman"/>
                <a:cs typeface="Times New Roman"/>
              </a:rPr>
              <a:t>Calculo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II,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reflejándose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bajo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rendimiento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académico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esas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unidades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curriculares.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Cabe </a:t>
            </a:r>
            <a:r>
              <a:rPr sz="1200" dirty="0">
                <a:latin typeface="Times New Roman"/>
                <a:cs typeface="Times New Roman"/>
              </a:rPr>
              <a:t>destacar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Matemática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herramienta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fundamental</a:t>
            </a:r>
            <a:r>
              <a:rPr sz="1200" spc="3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estudiante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ingeniería,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por </a:t>
            </a:r>
            <a:r>
              <a:rPr sz="1200" dirty="0">
                <a:latin typeface="Times New Roman"/>
                <a:cs typeface="Times New Roman"/>
              </a:rPr>
              <a:t>cuanto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principiante requiere de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base sólida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 las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Competencias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Básicas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Matemáticas,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para </a:t>
            </a:r>
            <a:r>
              <a:rPr sz="1200" dirty="0">
                <a:latin typeface="Times New Roman"/>
                <a:cs typeface="Times New Roman"/>
              </a:rPr>
              <a:t>lograr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comprensión, interpretación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entendimiento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 unidades curriculares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 va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cursar </a:t>
            </a:r>
            <a:r>
              <a:rPr sz="1200" dirty="0">
                <a:latin typeface="Times New Roman"/>
                <a:cs typeface="Times New Roman"/>
              </a:rPr>
              <a:t>posteriormente.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ello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estudiante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nuevo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ingreso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le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dificulta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aprendizaje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del </a:t>
            </a:r>
            <a:r>
              <a:rPr sz="1200" spc="-10" dirty="0">
                <a:latin typeface="Times New Roman"/>
                <a:cs typeface="Times New Roman"/>
              </a:rPr>
              <a:t>cálculo.</a:t>
            </a:r>
            <a:endParaRPr sz="1200">
              <a:latin typeface="Times New Roman"/>
              <a:cs typeface="Times New Roman"/>
            </a:endParaRPr>
          </a:p>
          <a:p>
            <a:pPr marL="378460" marR="5080" indent="-36576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Visto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esta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forma,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preciso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reconstruir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conocimientos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competencias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básicas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matemáticas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son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necesarias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entender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unidades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curriculares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va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cursar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posteriormente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spc="-50" dirty="0">
                <a:latin typeface="Times New Roman"/>
                <a:cs typeface="Times New Roman"/>
              </a:rPr>
              <a:t>y </a:t>
            </a:r>
            <a:r>
              <a:rPr sz="1200" dirty="0">
                <a:latin typeface="Times New Roman"/>
                <a:cs typeface="Times New Roman"/>
              </a:rPr>
              <a:t>mejorar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rendimiento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académico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Cálculo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II,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igualmente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desarrollar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valores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que </a:t>
            </a:r>
            <a:r>
              <a:rPr sz="1200" dirty="0">
                <a:latin typeface="Times New Roman"/>
                <a:cs typeface="Times New Roman"/>
              </a:rPr>
              <a:t>sustentan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práctica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vida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común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afinidad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social,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estimula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ellos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ellas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el </a:t>
            </a:r>
            <a:r>
              <a:rPr sz="1200" dirty="0">
                <a:latin typeface="Times New Roman"/>
                <a:cs typeface="Times New Roman"/>
              </a:rPr>
              <a:t>deseo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seguir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aprendiendo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capacidad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aprender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sí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mismos.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destaca,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los </a:t>
            </a:r>
            <a:r>
              <a:rPr sz="1200" dirty="0">
                <a:latin typeface="Times New Roman"/>
                <a:cs typeface="Times New Roman"/>
              </a:rPr>
              <a:t>estudiantes después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haber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adquirido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competencias básicas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matemáticas,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puedan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ser</a:t>
            </a:r>
            <a:r>
              <a:rPr sz="1200" spc="-10" dirty="0">
                <a:latin typeface="Times New Roman"/>
                <a:cs typeface="Times New Roman"/>
              </a:rPr>
              <a:t> capaces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continuar</a:t>
            </a:r>
            <a:r>
              <a:rPr sz="1200" spc="3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aprendiendo</a:t>
            </a:r>
            <a:r>
              <a:rPr sz="1200" spc="3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3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</a:t>
            </a:r>
            <a:r>
              <a:rPr sz="1200" spc="3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largo</a:t>
            </a:r>
            <a:r>
              <a:rPr sz="1200" spc="3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toda</a:t>
            </a:r>
            <a:r>
              <a:rPr sz="1200" spc="3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3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carrera</a:t>
            </a:r>
            <a:r>
              <a:rPr sz="1200" spc="3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ingeniería</a:t>
            </a:r>
            <a:r>
              <a:rPr sz="1200" spc="3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civil,</a:t>
            </a:r>
            <a:r>
              <a:rPr sz="1200" spc="3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35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aplicarlos </a:t>
            </a:r>
            <a:r>
              <a:rPr sz="1200" dirty="0">
                <a:latin typeface="Times New Roman"/>
                <a:cs typeface="Times New Roman"/>
              </a:rPr>
              <a:t>posteriormente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resolución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problemas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tanto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orden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matemático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otras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ciencias </a:t>
            </a:r>
            <a:r>
              <a:rPr sz="1200" dirty="0">
                <a:latin typeface="Times New Roman"/>
                <a:cs typeface="Times New Roman"/>
              </a:rPr>
              <a:t>afines.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Ante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esta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realidad,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presente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estudio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tiene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propósito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Reconstruir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competencias </a:t>
            </a:r>
            <a:r>
              <a:rPr sz="1200" dirty="0">
                <a:latin typeface="Times New Roman"/>
                <a:cs typeface="Times New Roman"/>
              </a:rPr>
              <a:t>básicas</a:t>
            </a:r>
            <a:r>
              <a:rPr sz="1200" spc="3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matemáticas</a:t>
            </a:r>
            <a:r>
              <a:rPr sz="1200" spc="3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3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4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estudiante</a:t>
            </a:r>
            <a:r>
              <a:rPr sz="1200" spc="3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nuevo</a:t>
            </a:r>
            <a:r>
              <a:rPr sz="1200" spc="3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ingreso</a:t>
            </a:r>
            <a:r>
              <a:rPr sz="1200" spc="3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amerita</a:t>
            </a:r>
            <a:r>
              <a:rPr sz="1200" spc="3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3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cursar</a:t>
            </a:r>
            <a:r>
              <a:rPr sz="1200" spc="3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39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unidades </a:t>
            </a:r>
            <a:r>
              <a:rPr sz="1200" dirty="0">
                <a:latin typeface="Times New Roman"/>
                <a:cs typeface="Times New Roman"/>
              </a:rPr>
              <a:t>curriculares</a:t>
            </a:r>
            <a:r>
              <a:rPr sz="1200" spc="3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Calculo</a:t>
            </a:r>
            <a:r>
              <a:rPr sz="1200" spc="3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II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programa</a:t>
            </a:r>
            <a:r>
              <a:rPr sz="1200" spc="3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Ingeniería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Civil,</a:t>
            </a:r>
            <a:r>
              <a:rPr sz="1200" spc="3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UNERG;</a:t>
            </a:r>
            <a:r>
              <a:rPr sz="1200" spc="3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3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diagnóstico </a:t>
            </a:r>
            <a:r>
              <a:rPr sz="1200" dirty="0">
                <a:latin typeface="Times New Roman"/>
                <a:cs typeface="Times New Roman"/>
              </a:rPr>
              <a:t>situacional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saberes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desde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visión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profesional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-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Ingenieros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Civiles,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facilitadores </a:t>
            </a:r>
            <a:r>
              <a:rPr sz="1200" spc="-25" dirty="0">
                <a:latin typeface="Times New Roman"/>
                <a:cs typeface="Times New Roman"/>
              </a:rPr>
              <a:t>de</a:t>
            </a:r>
            <a:endParaRPr sz="1200">
              <a:latin typeface="Times New Roman"/>
              <a:cs typeface="Times New Roman"/>
            </a:endParaRPr>
          </a:p>
        </p:txBody>
      </p:sp>
      <p:pic>
        <p:nvPicPr>
          <p:cNvPr id="17" name="object 17"/>
          <p:cNvPicPr/>
          <p:nvPr/>
        </p:nvPicPr>
        <p:blipFill>
          <a:blip r:embed="rId13" cstate="print"/>
          <a:stretch>
            <a:fillRect/>
          </a:stretch>
        </p:blipFill>
        <p:spPr>
          <a:xfrm>
            <a:off x="4581144" y="142938"/>
            <a:ext cx="1805304" cy="893889"/>
          </a:xfrm>
          <a:prstGeom prst="rect">
            <a:avLst/>
          </a:prstGeom>
        </p:spPr>
      </p:pic>
      <p:sp>
        <p:nvSpPr>
          <p:cNvPr id="18" name="object 18"/>
          <p:cNvSpPr txBox="1"/>
          <p:nvPr/>
        </p:nvSpPr>
        <p:spPr>
          <a:xfrm>
            <a:off x="1221739" y="8247210"/>
            <a:ext cx="4413250" cy="74231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ts val="1410"/>
              </a:lnSpc>
            </a:pPr>
            <a:r>
              <a:rPr sz="1200" b="1" dirty="0">
                <a:latin typeface="Times New Roman"/>
                <a:cs typeface="Times New Roman"/>
              </a:rPr>
              <a:t>Competencias</a:t>
            </a:r>
            <a:r>
              <a:rPr sz="1200" b="1" spc="-1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Básicas</a:t>
            </a:r>
            <a:r>
              <a:rPr sz="1200" b="1" spc="-3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Matemáticas</a:t>
            </a:r>
            <a:r>
              <a:rPr sz="1200" b="1" spc="1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para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las</a:t>
            </a:r>
            <a:r>
              <a:rPr sz="1200" b="1" spc="-4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Unidades</a:t>
            </a:r>
            <a:r>
              <a:rPr sz="1200" b="1" spc="-5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Curriculares</a:t>
            </a:r>
            <a:endParaRPr sz="1200">
              <a:latin typeface="Times New Roman"/>
              <a:cs typeface="Times New Roman"/>
            </a:endParaRPr>
          </a:p>
          <a:p>
            <a:pPr marL="257810" marR="251460" algn="ctr">
              <a:lnSpc>
                <a:spcPts val="1400"/>
              </a:lnSpc>
              <a:spcBef>
                <a:spcPts val="80"/>
              </a:spcBef>
            </a:pPr>
            <a:r>
              <a:rPr sz="1200" b="1" dirty="0">
                <a:latin typeface="Times New Roman"/>
                <a:cs typeface="Times New Roman"/>
              </a:rPr>
              <a:t>Calculo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I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y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II</a:t>
            </a:r>
            <a:r>
              <a:rPr sz="1200" b="1" spc="-4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en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Estudiantes</a:t>
            </a:r>
            <a:r>
              <a:rPr sz="1200" b="1" spc="-5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del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Programa</a:t>
            </a:r>
            <a:r>
              <a:rPr sz="1200" b="1" spc="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Ingeniería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Civil: </a:t>
            </a:r>
            <a:r>
              <a:rPr sz="1200" b="1" dirty="0">
                <a:latin typeface="Times New Roman"/>
                <a:cs typeface="Times New Roman"/>
              </a:rPr>
              <a:t>Diagnostico</a:t>
            </a:r>
            <a:r>
              <a:rPr sz="1200" b="1" spc="-3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</a:t>
            </a:r>
            <a:r>
              <a:rPr sz="1200" b="1" spc="-3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Saberes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desde</a:t>
            </a:r>
            <a:r>
              <a:rPr sz="1200" b="1" spc="-5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la</a:t>
            </a:r>
            <a:r>
              <a:rPr sz="1200" b="1" spc="-5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Visión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Profesional</a:t>
            </a:r>
            <a:endParaRPr sz="1200">
              <a:latin typeface="Times New Roman"/>
              <a:cs typeface="Times New Roman"/>
            </a:endParaRPr>
          </a:p>
          <a:p>
            <a:pPr marR="121920" algn="ctr">
              <a:lnSpc>
                <a:spcPts val="1435"/>
              </a:lnSpc>
            </a:pPr>
            <a:r>
              <a:rPr sz="1200" b="1" dirty="0">
                <a:latin typeface="Times New Roman"/>
                <a:cs typeface="Times New Roman"/>
              </a:rPr>
              <a:t>MSc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Carmen Islandia</a:t>
            </a:r>
            <a:r>
              <a:rPr sz="1200" b="1" spc="-4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Lugo</a:t>
            </a:r>
            <a:r>
              <a:rPr sz="1200" b="1" spc="-60" dirty="0">
                <a:latin typeface="Times New Roman"/>
                <a:cs typeface="Times New Roman"/>
              </a:rPr>
              <a:t> </a:t>
            </a:r>
            <a:r>
              <a:rPr sz="1200" b="1" spc="-25" dirty="0">
                <a:latin typeface="Times New Roman"/>
                <a:cs typeface="Times New Roman"/>
              </a:rPr>
              <a:t>T.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9" name="object 19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85344" rIns="0" bIns="0" rtlCol="0">
            <a:spAutoFit/>
          </a:bodyPr>
          <a:lstStyle/>
          <a:p>
            <a:pPr marL="151130">
              <a:lnSpc>
                <a:spcPts val="1410"/>
              </a:lnSpc>
            </a:pPr>
            <a:fld id="{81D60167-4931-47E6-BA6A-407CBD079E47}" type="slidenum">
              <a:rPr spc="-25" dirty="0"/>
              <a:t>225</a:t>
            </a:fld>
            <a:endParaRPr spc="-25" dirty="0"/>
          </a:p>
        </p:txBody>
      </p:sp>
      <p:grpSp>
        <p:nvGrpSpPr>
          <p:cNvPr id="20" name="Grupo 19">
            <a:extLst>
              <a:ext uri="{FF2B5EF4-FFF2-40B4-BE49-F238E27FC236}">
                <a16:creationId xmlns:a16="http://schemas.microsoft.com/office/drawing/2014/main" id="{925EBB55-E62F-118B-5845-03925E570E58}"/>
              </a:ext>
            </a:extLst>
          </p:cNvPr>
          <p:cNvGrpSpPr/>
          <p:nvPr/>
        </p:nvGrpSpPr>
        <p:grpSpPr>
          <a:xfrm>
            <a:off x="117348" y="98932"/>
            <a:ext cx="6665976" cy="1452626"/>
            <a:chOff x="470065" y="1951410"/>
            <a:chExt cx="6665976" cy="1452626"/>
          </a:xfrm>
        </p:grpSpPr>
        <p:grpSp>
          <p:nvGrpSpPr>
            <p:cNvPr id="21" name="object 12">
              <a:extLst>
                <a:ext uri="{FF2B5EF4-FFF2-40B4-BE49-F238E27FC236}">
                  <a16:creationId xmlns:a16="http://schemas.microsoft.com/office/drawing/2014/main" id="{9681F023-94BC-1B20-F4C1-F7822538E143}"/>
                </a:ext>
              </a:extLst>
            </p:cNvPr>
            <p:cNvGrpSpPr/>
            <p:nvPr/>
          </p:nvGrpSpPr>
          <p:grpSpPr>
            <a:xfrm>
              <a:off x="470065" y="1951664"/>
              <a:ext cx="6665976" cy="1452372"/>
              <a:chOff x="96011" y="115823"/>
              <a:chExt cx="6665976" cy="1452372"/>
            </a:xfrm>
          </p:grpSpPr>
          <p:pic>
            <p:nvPicPr>
              <p:cNvPr id="25" name="object 13">
                <a:extLst>
                  <a:ext uri="{FF2B5EF4-FFF2-40B4-BE49-F238E27FC236}">
                    <a16:creationId xmlns:a16="http://schemas.microsoft.com/office/drawing/2014/main" id="{4AEF8AC2-3402-D374-2908-F2F7C41D0DA4}"/>
                  </a:ext>
                </a:extLst>
              </p:cNvPr>
              <p:cNvPicPr/>
              <p:nvPr/>
            </p:nvPicPr>
            <p:blipFill>
              <a:blip r:embed="rId3" cstate="print"/>
              <a:stretch>
                <a:fillRect/>
              </a:stretch>
            </p:blipFill>
            <p:spPr>
              <a:xfrm>
                <a:off x="96011" y="115823"/>
                <a:ext cx="6665976" cy="1452372"/>
              </a:xfrm>
              <a:prstGeom prst="rect">
                <a:avLst/>
              </a:prstGeom>
            </p:spPr>
          </p:pic>
          <p:pic>
            <p:nvPicPr>
              <p:cNvPr id="26" name="object 14">
                <a:extLst>
                  <a:ext uri="{FF2B5EF4-FFF2-40B4-BE49-F238E27FC236}">
                    <a16:creationId xmlns:a16="http://schemas.microsoft.com/office/drawing/2014/main" id="{BF6E5D11-1DB7-8400-F948-7F2AE9CBD28D}"/>
                  </a:ext>
                </a:extLst>
              </p:cNvPr>
              <p:cNvPicPr/>
              <p:nvPr/>
            </p:nvPicPr>
            <p:blipFill>
              <a:blip r:embed="rId4" cstate="print"/>
              <a:stretch>
                <a:fillRect/>
              </a:stretch>
            </p:blipFill>
            <p:spPr>
              <a:xfrm>
                <a:off x="142849" y="142875"/>
                <a:ext cx="6572275" cy="1358646"/>
              </a:xfrm>
              <a:prstGeom prst="rect">
                <a:avLst/>
              </a:prstGeom>
            </p:spPr>
          </p:pic>
          <p:sp>
            <p:nvSpPr>
              <p:cNvPr id="27" name="object 15">
                <a:extLst>
                  <a:ext uri="{FF2B5EF4-FFF2-40B4-BE49-F238E27FC236}">
                    <a16:creationId xmlns:a16="http://schemas.microsoft.com/office/drawing/2014/main" id="{6327DB82-89F3-07A0-710D-D84993B103C2}"/>
                  </a:ext>
                </a:extLst>
              </p:cNvPr>
              <p:cNvSpPr/>
              <p:nvPr/>
            </p:nvSpPr>
            <p:spPr>
              <a:xfrm>
                <a:off x="142849" y="142875"/>
                <a:ext cx="6572884" cy="1358900"/>
              </a:xfrm>
              <a:custGeom>
                <a:avLst/>
                <a:gdLst/>
                <a:ahLst/>
                <a:cxnLst/>
                <a:rect l="l" t="t" r="r" b="b"/>
                <a:pathLst>
                  <a:path w="6572884" h="1358900">
                    <a:moveTo>
                      <a:pt x="0" y="226441"/>
                    </a:moveTo>
                    <a:lnTo>
                      <a:pt x="4600" y="180795"/>
                    </a:lnTo>
                    <a:lnTo>
                      <a:pt x="17795" y="138285"/>
                    </a:lnTo>
                    <a:lnTo>
                      <a:pt x="38673" y="99820"/>
                    </a:lnTo>
                    <a:lnTo>
                      <a:pt x="66324" y="66309"/>
                    </a:lnTo>
                    <a:lnTo>
                      <a:pt x="99837" y="38663"/>
                    </a:lnTo>
                    <a:lnTo>
                      <a:pt x="138301" y="17789"/>
                    </a:lnTo>
                    <a:lnTo>
                      <a:pt x="180806" y="4599"/>
                    </a:lnTo>
                    <a:lnTo>
                      <a:pt x="226440" y="0"/>
                    </a:lnTo>
                    <a:lnTo>
                      <a:pt x="6345834" y="0"/>
                    </a:lnTo>
                    <a:lnTo>
                      <a:pt x="6391480" y="4599"/>
                    </a:lnTo>
                    <a:lnTo>
                      <a:pt x="6433990" y="17789"/>
                    </a:lnTo>
                    <a:lnTo>
                      <a:pt x="6472455" y="38663"/>
                    </a:lnTo>
                    <a:lnTo>
                      <a:pt x="6505965" y="66309"/>
                    </a:lnTo>
                    <a:lnTo>
                      <a:pt x="6533612" y="99820"/>
                    </a:lnTo>
                    <a:lnTo>
                      <a:pt x="6554485" y="138285"/>
                    </a:lnTo>
                    <a:lnTo>
                      <a:pt x="6567676" y="180795"/>
                    </a:lnTo>
                    <a:lnTo>
                      <a:pt x="6572275" y="226441"/>
                    </a:lnTo>
                    <a:lnTo>
                      <a:pt x="6572275" y="1132204"/>
                    </a:lnTo>
                    <a:lnTo>
                      <a:pt x="6567676" y="1177850"/>
                    </a:lnTo>
                    <a:lnTo>
                      <a:pt x="6554485" y="1220360"/>
                    </a:lnTo>
                    <a:lnTo>
                      <a:pt x="6533612" y="1258825"/>
                    </a:lnTo>
                    <a:lnTo>
                      <a:pt x="6505965" y="1292336"/>
                    </a:lnTo>
                    <a:lnTo>
                      <a:pt x="6472455" y="1319982"/>
                    </a:lnTo>
                    <a:lnTo>
                      <a:pt x="6433990" y="1340856"/>
                    </a:lnTo>
                    <a:lnTo>
                      <a:pt x="6391480" y="1354046"/>
                    </a:lnTo>
                    <a:lnTo>
                      <a:pt x="6345834" y="1358646"/>
                    </a:lnTo>
                    <a:lnTo>
                      <a:pt x="226440" y="1358646"/>
                    </a:lnTo>
                    <a:lnTo>
                      <a:pt x="180806" y="1354046"/>
                    </a:lnTo>
                    <a:lnTo>
                      <a:pt x="138301" y="1340856"/>
                    </a:lnTo>
                    <a:lnTo>
                      <a:pt x="99837" y="1319982"/>
                    </a:lnTo>
                    <a:lnTo>
                      <a:pt x="66324" y="1292336"/>
                    </a:lnTo>
                    <a:lnTo>
                      <a:pt x="38673" y="1258825"/>
                    </a:lnTo>
                    <a:lnTo>
                      <a:pt x="17795" y="1220360"/>
                    </a:lnTo>
                    <a:lnTo>
                      <a:pt x="4600" y="1177850"/>
                    </a:lnTo>
                    <a:lnTo>
                      <a:pt x="0" y="1132204"/>
                    </a:lnTo>
                    <a:lnTo>
                      <a:pt x="0" y="226441"/>
                    </a:lnTo>
                    <a:close/>
                  </a:path>
                </a:pathLst>
              </a:custGeom>
              <a:ln w="9525">
                <a:solidFill>
                  <a:srgbClr val="55CE74"/>
                </a:solidFill>
              </a:ln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pic>
            <p:nvPicPr>
              <p:cNvPr id="28" name="object 16">
                <a:extLst>
                  <a:ext uri="{FF2B5EF4-FFF2-40B4-BE49-F238E27FC236}">
                    <a16:creationId xmlns:a16="http://schemas.microsoft.com/office/drawing/2014/main" id="{6E5FAD92-49AB-DC6C-30E3-C162665933AB}"/>
                  </a:ext>
                </a:extLst>
              </p:cNvPr>
              <p:cNvPicPr/>
              <p:nvPr/>
            </p:nvPicPr>
            <p:blipFill>
              <a:blip r:embed="rId5" cstate="print"/>
              <a:stretch>
                <a:fillRect/>
              </a:stretch>
            </p:blipFill>
            <p:spPr>
              <a:xfrm>
                <a:off x="2500248" y="305930"/>
                <a:ext cx="1714500" cy="733945"/>
              </a:xfrm>
              <a:prstGeom prst="rect">
                <a:avLst/>
              </a:prstGeom>
            </p:spPr>
          </p:pic>
        </p:grpSp>
        <p:sp>
          <p:nvSpPr>
            <p:cNvPr id="22" name="object 16">
              <a:extLst>
                <a:ext uri="{FF2B5EF4-FFF2-40B4-BE49-F238E27FC236}">
                  <a16:creationId xmlns:a16="http://schemas.microsoft.com/office/drawing/2014/main" id="{8AD2310E-D987-BE15-0422-AEC420919D57}"/>
                </a:ext>
              </a:extLst>
            </p:cNvPr>
            <p:cNvSpPr txBox="1"/>
            <p:nvPr/>
          </p:nvSpPr>
          <p:spPr>
            <a:xfrm>
              <a:off x="2775727" y="2875716"/>
              <a:ext cx="3332858" cy="391795"/>
            </a:xfrm>
            <a:prstGeom prst="rect">
              <a:avLst/>
            </a:prstGeom>
            <a:noFill/>
          </p:spPr>
          <p:txBody>
            <a:bodyPr vert="horz" wrap="square" lIns="0" tIns="12700" rIns="0" bIns="0" rtlCol="0">
              <a:spAutoFit/>
            </a:bodyPr>
            <a:lstStyle/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Volumen 4,  Número 1  Enero a Julio 2021</a:t>
              </a:r>
            </a:p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Revista Semestral. Venezuela</a:t>
              </a:r>
              <a:endParaRPr sz="1200" dirty="0">
                <a:latin typeface="Arial"/>
                <a:cs typeface="Arial"/>
              </a:endParaRPr>
            </a:p>
          </p:txBody>
        </p:sp>
        <p:pic>
          <p:nvPicPr>
            <p:cNvPr id="23" name="object 25">
              <a:extLst>
                <a:ext uri="{FF2B5EF4-FFF2-40B4-BE49-F238E27FC236}">
                  <a16:creationId xmlns:a16="http://schemas.microsoft.com/office/drawing/2014/main" id="{0C13BBC1-A244-9DE3-674F-FBEC3CFEDE17}"/>
                </a:ext>
              </a:extLst>
            </p:cNvPr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470065" y="2027896"/>
              <a:ext cx="2305662" cy="1053903"/>
            </a:xfrm>
            <a:prstGeom prst="rect">
              <a:avLst/>
            </a:prstGeom>
          </p:spPr>
        </p:pic>
        <p:pic>
          <p:nvPicPr>
            <p:cNvPr id="24" name="object 31">
              <a:extLst>
                <a:ext uri="{FF2B5EF4-FFF2-40B4-BE49-F238E27FC236}">
                  <a16:creationId xmlns:a16="http://schemas.microsoft.com/office/drawing/2014/main" id="{F5A2EDA1-C8AE-6EAF-7610-424F8833F78D}"/>
                </a:ext>
              </a:extLst>
            </p:cNvPr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4932681" y="1951410"/>
              <a:ext cx="1805304" cy="893889"/>
            </a:xfrm>
            <a:prstGeom prst="rect">
              <a:avLst/>
            </a:prstGeom>
          </p:spPr>
        </p:pic>
      </p:grpSp>
    </p:spTree>
  </p:cSld>
  <p:clrMapOvr>
    <a:masterClrMapping/>
  </p:clrMapOvr>
</p:sld>
</file>

<file path=ppt/slides/slide2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94485" y="115823"/>
            <a:ext cx="6669405" cy="8926195"/>
            <a:chOff x="94485" y="115823"/>
            <a:chExt cx="6669405" cy="8926195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44780" y="8727947"/>
              <a:ext cx="6516624" cy="158496"/>
            </a:xfrm>
            <a:prstGeom prst="rect">
              <a:avLst/>
            </a:prstGeom>
          </p:spPr>
        </p:pic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96012" y="115823"/>
              <a:ext cx="6665976" cy="1452372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42849" y="142875"/>
              <a:ext cx="6572275" cy="1358646"/>
            </a:xfrm>
            <a:prstGeom prst="rect">
              <a:avLst/>
            </a:prstGeom>
          </p:spPr>
        </p:pic>
        <p:sp>
          <p:nvSpPr>
            <p:cNvPr id="6" name="object 6"/>
            <p:cNvSpPr/>
            <p:nvPr/>
          </p:nvSpPr>
          <p:spPr>
            <a:xfrm>
              <a:off x="142849" y="142875"/>
              <a:ext cx="6572884" cy="1358900"/>
            </a:xfrm>
            <a:custGeom>
              <a:avLst/>
              <a:gdLst/>
              <a:ahLst/>
              <a:cxnLst/>
              <a:rect l="l" t="t" r="r" b="b"/>
              <a:pathLst>
                <a:path w="6572884" h="1358900">
                  <a:moveTo>
                    <a:pt x="0" y="226441"/>
                  </a:moveTo>
                  <a:lnTo>
                    <a:pt x="4600" y="180795"/>
                  </a:lnTo>
                  <a:lnTo>
                    <a:pt x="17795" y="138285"/>
                  </a:lnTo>
                  <a:lnTo>
                    <a:pt x="38673" y="99820"/>
                  </a:lnTo>
                  <a:lnTo>
                    <a:pt x="66324" y="66309"/>
                  </a:lnTo>
                  <a:lnTo>
                    <a:pt x="99837" y="38663"/>
                  </a:lnTo>
                  <a:lnTo>
                    <a:pt x="138301" y="17789"/>
                  </a:lnTo>
                  <a:lnTo>
                    <a:pt x="180806" y="4599"/>
                  </a:lnTo>
                  <a:lnTo>
                    <a:pt x="226440" y="0"/>
                  </a:lnTo>
                  <a:lnTo>
                    <a:pt x="6345834" y="0"/>
                  </a:lnTo>
                  <a:lnTo>
                    <a:pt x="6391480" y="4599"/>
                  </a:lnTo>
                  <a:lnTo>
                    <a:pt x="6433990" y="17789"/>
                  </a:lnTo>
                  <a:lnTo>
                    <a:pt x="6472455" y="38663"/>
                  </a:lnTo>
                  <a:lnTo>
                    <a:pt x="6505965" y="66309"/>
                  </a:lnTo>
                  <a:lnTo>
                    <a:pt x="6533612" y="99820"/>
                  </a:lnTo>
                  <a:lnTo>
                    <a:pt x="6554485" y="138285"/>
                  </a:lnTo>
                  <a:lnTo>
                    <a:pt x="6567676" y="180795"/>
                  </a:lnTo>
                  <a:lnTo>
                    <a:pt x="6572275" y="226441"/>
                  </a:lnTo>
                  <a:lnTo>
                    <a:pt x="6572275" y="1132204"/>
                  </a:lnTo>
                  <a:lnTo>
                    <a:pt x="6567676" y="1177850"/>
                  </a:lnTo>
                  <a:lnTo>
                    <a:pt x="6554485" y="1220360"/>
                  </a:lnTo>
                  <a:lnTo>
                    <a:pt x="6533612" y="1258825"/>
                  </a:lnTo>
                  <a:lnTo>
                    <a:pt x="6505965" y="1292336"/>
                  </a:lnTo>
                  <a:lnTo>
                    <a:pt x="6472455" y="1319982"/>
                  </a:lnTo>
                  <a:lnTo>
                    <a:pt x="6433990" y="1340856"/>
                  </a:lnTo>
                  <a:lnTo>
                    <a:pt x="6391480" y="1354046"/>
                  </a:lnTo>
                  <a:lnTo>
                    <a:pt x="6345834" y="1358646"/>
                  </a:lnTo>
                  <a:lnTo>
                    <a:pt x="226440" y="1358646"/>
                  </a:lnTo>
                  <a:lnTo>
                    <a:pt x="180806" y="1354046"/>
                  </a:lnTo>
                  <a:lnTo>
                    <a:pt x="138301" y="1340856"/>
                  </a:lnTo>
                  <a:lnTo>
                    <a:pt x="99837" y="1319982"/>
                  </a:lnTo>
                  <a:lnTo>
                    <a:pt x="66324" y="1292336"/>
                  </a:lnTo>
                  <a:lnTo>
                    <a:pt x="38673" y="1258825"/>
                  </a:lnTo>
                  <a:lnTo>
                    <a:pt x="17795" y="1220360"/>
                  </a:lnTo>
                  <a:lnTo>
                    <a:pt x="4600" y="1177850"/>
                  </a:lnTo>
                  <a:lnTo>
                    <a:pt x="0" y="1132204"/>
                  </a:lnTo>
                  <a:lnTo>
                    <a:pt x="0" y="226441"/>
                  </a:lnTo>
                  <a:close/>
                </a:path>
              </a:pathLst>
            </a:custGeom>
            <a:ln w="9525">
              <a:solidFill>
                <a:srgbClr val="55CE7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" name="object 7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2500248" y="305930"/>
              <a:ext cx="1714500" cy="733945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2738628" y="1024127"/>
              <a:ext cx="1897379" cy="371855"/>
            </a:xfrm>
            <a:prstGeom prst="rect">
              <a:avLst/>
            </a:prstGeom>
          </p:spPr>
        </p:pic>
        <p:pic>
          <p:nvPicPr>
            <p:cNvPr id="9" name="object 9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4401312" y="1024127"/>
              <a:ext cx="1577339" cy="371855"/>
            </a:xfrm>
            <a:prstGeom prst="rect">
              <a:avLst/>
            </a:prstGeom>
          </p:spPr>
        </p:pic>
        <p:pic>
          <p:nvPicPr>
            <p:cNvPr id="10" name="object 10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3169920" y="1207007"/>
              <a:ext cx="1546859" cy="371855"/>
            </a:xfrm>
            <a:prstGeom prst="rect">
              <a:avLst/>
            </a:prstGeom>
          </p:spPr>
        </p:pic>
        <p:pic>
          <p:nvPicPr>
            <p:cNvPr id="11" name="object 11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4482083" y="1207007"/>
              <a:ext cx="284988" cy="371855"/>
            </a:xfrm>
            <a:prstGeom prst="rect">
              <a:avLst/>
            </a:prstGeom>
          </p:spPr>
        </p:pic>
        <p:pic>
          <p:nvPicPr>
            <p:cNvPr id="12" name="object 12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4571999" y="1207007"/>
              <a:ext cx="1013460" cy="371855"/>
            </a:xfrm>
            <a:prstGeom prst="rect">
              <a:avLst/>
            </a:prstGeom>
          </p:spPr>
        </p:pic>
        <p:pic>
          <p:nvPicPr>
            <p:cNvPr id="13" name="object 13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324612" y="234695"/>
              <a:ext cx="1719072" cy="1341120"/>
            </a:xfrm>
            <a:prstGeom prst="rect">
              <a:avLst/>
            </a:prstGeom>
          </p:spPr>
        </p:pic>
        <p:pic>
          <p:nvPicPr>
            <p:cNvPr id="14" name="object 14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5606795" y="8193022"/>
              <a:ext cx="1092707" cy="848868"/>
            </a:xfrm>
            <a:prstGeom prst="rect">
              <a:avLst/>
            </a:prstGeom>
          </p:spPr>
        </p:pic>
        <p:pic>
          <p:nvPicPr>
            <p:cNvPr id="15" name="object 15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109728" y="8193022"/>
              <a:ext cx="1092708" cy="848868"/>
            </a:xfrm>
            <a:prstGeom prst="rect">
              <a:avLst/>
            </a:prstGeom>
          </p:spPr>
        </p:pic>
      </p:grpSp>
      <p:sp>
        <p:nvSpPr>
          <p:cNvPr id="16" name="object 16"/>
          <p:cNvSpPr txBox="1"/>
          <p:nvPr/>
        </p:nvSpPr>
        <p:spPr>
          <a:xfrm>
            <a:off x="221691" y="1068451"/>
            <a:ext cx="6410325" cy="679005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063875" marR="765175" indent="-431800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Arial"/>
                <a:cs typeface="Arial"/>
              </a:rPr>
              <a:t>6ta.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Edición</a:t>
            </a:r>
            <a:r>
              <a:rPr sz="1200" b="1" spc="-10" dirty="0">
                <a:latin typeface="Arial"/>
                <a:cs typeface="Arial"/>
              </a:rPr>
              <a:t> Volumen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I</a:t>
            </a:r>
            <a:r>
              <a:rPr sz="1200" b="1" spc="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Enero</a:t>
            </a:r>
            <a:r>
              <a:rPr sz="1200" b="1" spc="-3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a</a:t>
            </a:r>
            <a:r>
              <a:rPr sz="1200" b="1" spc="-2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Julio</a:t>
            </a:r>
            <a:r>
              <a:rPr sz="1200" b="1" spc="-5" dirty="0">
                <a:latin typeface="Arial"/>
                <a:cs typeface="Arial"/>
              </a:rPr>
              <a:t> </a:t>
            </a:r>
            <a:r>
              <a:rPr sz="1200" b="1" spc="-20" dirty="0">
                <a:latin typeface="Arial"/>
                <a:cs typeface="Arial"/>
              </a:rPr>
              <a:t>2021 </a:t>
            </a:r>
            <a:r>
              <a:rPr sz="1200" b="1" dirty="0">
                <a:latin typeface="Arial"/>
                <a:cs typeface="Arial"/>
              </a:rPr>
              <a:t>Revista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Semestral-</a:t>
            </a:r>
            <a:r>
              <a:rPr sz="1200" b="1" spc="-40" dirty="0">
                <a:latin typeface="Arial"/>
                <a:cs typeface="Arial"/>
              </a:rPr>
              <a:t> </a:t>
            </a:r>
            <a:r>
              <a:rPr sz="1200" b="1" spc="-10" dirty="0">
                <a:latin typeface="Arial"/>
                <a:cs typeface="Arial"/>
              </a:rPr>
              <a:t>Venezuela</a:t>
            </a:r>
            <a:endParaRPr sz="12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200">
              <a:latin typeface="Arial"/>
              <a:cs typeface="Arial"/>
            </a:endParaRPr>
          </a:p>
          <a:p>
            <a:pPr marL="1270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ambas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asignaturas, aun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cuando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ellos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son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docentes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egresados de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ningún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pedagógico.</a:t>
            </a:r>
            <a:endParaRPr sz="1200">
              <a:latin typeface="Times New Roman"/>
              <a:cs typeface="Times New Roman"/>
            </a:endParaRPr>
          </a:p>
          <a:p>
            <a:pPr marL="375285" marR="5080" indent="-36322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estudio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desde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punto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vista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pedagógico,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realiza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fin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desarrollar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pensamiento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lógico </a:t>
            </a:r>
            <a:r>
              <a:rPr sz="1200" dirty="0">
                <a:latin typeface="Times New Roman"/>
                <a:cs typeface="Times New Roman"/>
              </a:rPr>
              <a:t>matemático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estudiantes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ingresan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Programa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Ingeniería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Civil.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obstante,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desde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el </a:t>
            </a:r>
            <a:r>
              <a:rPr sz="1200" dirty="0">
                <a:latin typeface="Times New Roman"/>
                <a:cs typeface="Times New Roman"/>
              </a:rPr>
              <a:t>punto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vista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institucional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estudio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enmarcó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línea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investigación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Evaluación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los </a:t>
            </a:r>
            <a:r>
              <a:rPr sz="1200" dirty="0">
                <a:latin typeface="Times New Roman"/>
                <a:cs typeface="Times New Roman"/>
              </a:rPr>
              <a:t>Aprendizajes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Matemática.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Dado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que,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matemática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implica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consideración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nueva </a:t>
            </a:r>
            <a:r>
              <a:rPr sz="1200" dirty="0">
                <a:latin typeface="Times New Roman"/>
                <a:cs typeface="Times New Roman"/>
              </a:rPr>
              <a:t>visión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sustituir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revisar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planificación de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acciones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han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venido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haciendo hasta </a:t>
            </a:r>
            <a:r>
              <a:rPr sz="1200" spc="-10" dirty="0">
                <a:latin typeface="Times New Roman"/>
                <a:cs typeface="Times New Roman"/>
              </a:rPr>
              <a:t>ahora, </a:t>
            </a:r>
            <a:r>
              <a:rPr sz="1200" dirty="0">
                <a:latin typeface="Times New Roman"/>
                <a:cs typeface="Times New Roman"/>
              </a:rPr>
              <a:t>así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también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creencias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han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influido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sobre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ellas.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ello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esta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investigación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apoyó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conjunto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teorías,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métodos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 procedimientos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alcanzar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visión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compleja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realidad.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65"/>
              </a:spcBef>
            </a:pPr>
            <a:endParaRPr sz="1200">
              <a:latin typeface="Times New Roman"/>
              <a:cs typeface="Times New Roman"/>
            </a:endParaRPr>
          </a:p>
          <a:p>
            <a:pPr marL="12700" algn="just">
              <a:lnSpc>
                <a:spcPct val="100000"/>
              </a:lnSpc>
            </a:pPr>
            <a:r>
              <a:rPr sz="1200" b="1" i="1" spc="-10" dirty="0">
                <a:latin typeface="Times New Roman"/>
                <a:cs typeface="Times New Roman"/>
              </a:rPr>
              <a:t>Teoría</a:t>
            </a:r>
            <a:r>
              <a:rPr sz="1200" b="1" i="1" spc="-15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de</a:t>
            </a:r>
            <a:r>
              <a:rPr sz="1200" b="1" i="1" spc="-25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las</a:t>
            </a:r>
            <a:r>
              <a:rPr sz="1200" b="1" i="1" spc="-40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Situaciones</a:t>
            </a:r>
            <a:r>
              <a:rPr sz="1200" b="1" i="1" spc="-30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Didácticas</a:t>
            </a:r>
            <a:r>
              <a:rPr sz="1200" b="1" i="1" spc="-5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(TSD)</a:t>
            </a:r>
            <a:r>
              <a:rPr sz="1200" b="1" i="1" spc="-35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de</a:t>
            </a:r>
            <a:r>
              <a:rPr sz="1200" b="1" i="1" spc="-25" dirty="0">
                <a:latin typeface="Times New Roman"/>
                <a:cs typeface="Times New Roman"/>
              </a:rPr>
              <a:t> </a:t>
            </a:r>
            <a:r>
              <a:rPr sz="1200" b="1" i="1" spc="-10" dirty="0">
                <a:latin typeface="Times New Roman"/>
                <a:cs typeface="Times New Roman"/>
              </a:rPr>
              <a:t>Brousseau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60"/>
              </a:spcBef>
            </a:pPr>
            <a:endParaRPr sz="1200">
              <a:latin typeface="Times New Roman"/>
              <a:cs typeface="Times New Roman"/>
            </a:endParaRPr>
          </a:p>
          <a:p>
            <a:pPr marL="375285" marR="5080" indent="-36322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enseñanza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proceso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centrado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producción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conocimientos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matemáticos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ámbito </a:t>
            </a:r>
            <a:r>
              <a:rPr sz="1200" dirty="0">
                <a:latin typeface="Times New Roman"/>
                <a:cs typeface="Times New Roman"/>
              </a:rPr>
              <a:t>escolar,</a:t>
            </a:r>
            <a:r>
              <a:rPr sz="1200" spc="3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3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implica</a:t>
            </a:r>
            <a:r>
              <a:rPr sz="1200" spc="3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establecer</a:t>
            </a:r>
            <a:r>
              <a:rPr sz="1200" spc="3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nuevas</a:t>
            </a:r>
            <a:r>
              <a:rPr sz="1200" spc="3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relaciones,</a:t>
            </a:r>
            <a:r>
              <a:rPr sz="1200" spc="3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3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transformar</a:t>
            </a:r>
            <a:r>
              <a:rPr sz="1200" spc="3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3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reorganizar,</a:t>
            </a:r>
            <a:r>
              <a:rPr sz="1200" spc="36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además </a:t>
            </a:r>
            <a:r>
              <a:rPr sz="1200" dirty="0">
                <a:latin typeface="Times New Roman"/>
                <a:cs typeface="Times New Roman"/>
              </a:rPr>
              <a:t>implica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validar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conocimiento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acuerdo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normas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procedimientos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aceptados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comunidad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matemática,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así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concebir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clase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ámbito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producción,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respeto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aprendizaje,</a:t>
            </a:r>
            <a:r>
              <a:rPr sz="1200" spc="3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3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enseñanza,</a:t>
            </a:r>
            <a:r>
              <a:rPr sz="1200" spc="3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4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conocimiento</a:t>
            </a:r>
            <a:r>
              <a:rPr sz="1200" spc="3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matemático;</a:t>
            </a:r>
            <a:r>
              <a:rPr sz="1200" spc="3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donde</a:t>
            </a:r>
            <a:r>
              <a:rPr sz="1200" spc="3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3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presentación</a:t>
            </a:r>
            <a:r>
              <a:rPr sz="1200" spc="4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8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los </a:t>
            </a:r>
            <a:r>
              <a:rPr sz="1200" dirty="0">
                <a:latin typeface="Times New Roman"/>
                <a:cs typeface="Times New Roman"/>
              </a:rPr>
              <a:t>resultados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estos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trabajos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renueva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conocimiento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tanto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profesores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los </a:t>
            </a:r>
            <a:r>
              <a:rPr sz="1200" dirty="0">
                <a:latin typeface="Times New Roman"/>
                <a:cs typeface="Times New Roman"/>
              </a:rPr>
              <a:t>estudiantes,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incluso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desarrolla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todo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vocabulario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nuevo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vincular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condiciones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las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emergen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enseñan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nociones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matemáticas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básicas,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expresión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dichas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nociones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cultura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matemática clásica.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(Brousseau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1998)</a:t>
            </a:r>
            <a:endParaRPr sz="1200">
              <a:latin typeface="Times New Roman"/>
              <a:cs typeface="Times New Roman"/>
            </a:endParaRPr>
          </a:p>
          <a:p>
            <a:pPr marL="375285" marR="6350" indent="-36322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igual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forma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autor,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sostiene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que,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situación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didáctica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elemento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propicia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relación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docente</a:t>
            </a:r>
            <a:r>
              <a:rPr sz="1200" spc="24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estudiante,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definiendo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situación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didáctica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conjuntos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relaciones </a:t>
            </a:r>
            <a:r>
              <a:rPr sz="1200" dirty="0">
                <a:latin typeface="Times New Roman"/>
                <a:cs typeface="Times New Roman"/>
              </a:rPr>
              <a:t>explícitas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implícitamente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entre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estudiante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grupo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estudiantes,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algún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entorno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el </a:t>
            </a:r>
            <a:r>
              <a:rPr sz="1200" dirty="0">
                <a:latin typeface="Times New Roman"/>
                <a:cs typeface="Times New Roman"/>
              </a:rPr>
              <a:t>profesor,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fin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permitir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alumnos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aprender,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reconstruir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algún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conocimiento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términos </a:t>
            </a:r>
            <a:r>
              <a:rPr sz="1200" dirty="0">
                <a:latin typeface="Times New Roman"/>
                <a:cs typeface="Times New Roman"/>
              </a:rPr>
              <a:t>relacionados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saber.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parte,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estudiante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construya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conocimiento,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es </a:t>
            </a:r>
            <a:r>
              <a:rPr sz="1200" dirty="0">
                <a:latin typeface="Times New Roman"/>
                <a:cs typeface="Times New Roman"/>
              </a:rPr>
              <a:t>necesario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interese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personalmente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resolución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problema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planteado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situación </a:t>
            </a:r>
            <a:r>
              <a:rPr sz="1200" dirty="0">
                <a:latin typeface="Times New Roman"/>
                <a:cs typeface="Times New Roman"/>
              </a:rPr>
              <a:t>didáctica.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caso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dice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conseguido la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devolución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situación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estudiante.</a:t>
            </a:r>
            <a:endParaRPr sz="1200">
              <a:latin typeface="Times New Roman"/>
              <a:cs typeface="Times New Roman"/>
            </a:endParaRPr>
          </a:p>
          <a:p>
            <a:pPr marL="375285" marR="5080" indent="-363220" algn="just">
              <a:lnSpc>
                <a:spcPct val="100000"/>
              </a:lnSpc>
              <a:spcBef>
                <a:spcPts val="5"/>
              </a:spcBef>
            </a:pP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TSD,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acuerdo con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Brousseau,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búsqueda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invención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situaciones,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características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diversos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conocimientos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matemáticos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enseñados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escuela,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estudio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clasificación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 </a:t>
            </a:r>
            <a:r>
              <a:rPr sz="1200" dirty="0">
                <a:latin typeface="Times New Roman"/>
                <a:cs typeface="Times New Roman"/>
              </a:rPr>
              <a:t>sus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variantes,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determinación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sus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efectos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sobre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concepciones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estudiantes,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segmentación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nociones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organización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procesos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aprendizaje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largos,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constituyen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materia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didáctica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matemáticas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terreno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cual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teoría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situaciones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provee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conceptos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métodos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estudio.</a:t>
            </a:r>
            <a:endParaRPr sz="1200">
              <a:latin typeface="Times New Roman"/>
              <a:cs typeface="Times New Roman"/>
            </a:endParaRPr>
          </a:p>
        </p:txBody>
      </p:sp>
      <p:pic>
        <p:nvPicPr>
          <p:cNvPr id="17" name="object 17"/>
          <p:cNvPicPr/>
          <p:nvPr/>
        </p:nvPicPr>
        <p:blipFill>
          <a:blip r:embed="rId13" cstate="print"/>
          <a:stretch>
            <a:fillRect/>
          </a:stretch>
        </p:blipFill>
        <p:spPr>
          <a:xfrm>
            <a:off x="4581144" y="142938"/>
            <a:ext cx="1805304" cy="893889"/>
          </a:xfrm>
          <a:prstGeom prst="rect">
            <a:avLst/>
          </a:prstGeom>
        </p:spPr>
      </p:pic>
      <p:sp>
        <p:nvSpPr>
          <p:cNvPr id="18" name="object 18"/>
          <p:cNvSpPr txBox="1"/>
          <p:nvPr/>
        </p:nvSpPr>
        <p:spPr>
          <a:xfrm>
            <a:off x="1221739" y="8247210"/>
            <a:ext cx="4413250" cy="74231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ts val="1410"/>
              </a:lnSpc>
            </a:pPr>
            <a:r>
              <a:rPr sz="1200" b="1" dirty="0">
                <a:latin typeface="Times New Roman"/>
                <a:cs typeface="Times New Roman"/>
              </a:rPr>
              <a:t>Competencias</a:t>
            </a:r>
            <a:r>
              <a:rPr sz="1200" b="1" spc="-1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Básicas</a:t>
            </a:r>
            <a:r>
              <a:rPr sz="1200" b="1" spc="-3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Matemáticas</a:t>
            </a:r>
            <a:r>
              <a:rPr sz="1200" b="1" spc="1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para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las</a:t>
            </a:r>
            <a:r>
              <a:rPr sz="1200" b="1" spc="-4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Unidades</a:t>
            </a:r>
            <a:r>
              <a:rPr sz="1200" b="1" spc="-5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Curriculares</a:t>
            </a:r>
            <a:endParaRPr sz="1200">
              <a:latin typeface="Times New Roman"/>
              <a:cs typeface="Times New Roman"/>
            </a:endParaRPr>
          </a:p>
          <a:p>
            <a:pPr marL="257810" marR="251460" algn="ctr">
              <a:lnSpc>
                <a:spcPts val="1400"/>
              </a:lnSpc>
              <a:spcBef>
                <a:spcPts val="80"/>
              </a:spcBef>
            </a:pPr>
            <a:r>
              <a:rPr sz="1200" b="1" dirty="0">
                <a:latin typeface="Times New Roman"/>
                <a:cs typeface="Times New Roman"/>
              </a:rPr>
              <a:t>Calculo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I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y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II</a:t>
            </a:r>
            <a:r>
              <a:rPr sz="1200" b="1" spc="-4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en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Estudiantes</a:t>
            </a:r>
            <a:r>
              <a:rPr sz="1200" b="1" spc="-5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del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Programa</a:t>
            </a:r>
            <a:r>
              <a:rPr sz="1200" b="1" spc="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Ingeniería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Civil: </a:t>
            </a:r>
            <a:r>
              <a:rPr sz="1200" b="1" dirty="0">
                <a:latin typeface="Times New Roman"/>
                <a:cs typeface="Times New Roman"/>
              </a:rPr>
              <a:t>Diagnostico</a:t>
            </a:r>
            <a:r>
              <a:rPr sz="1200" b="1" spc="-3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</a:t>
            </a:r>
            <a:r>
              <a:rPr sz="1200" b="1" spc="-3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Saberes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desde</a:t>
            </a:r>
            <a:r>
              <a:rPr sz="1200" b="1" spc="-5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la</a:t>
            </a:r>
            <a:r>
              <a:rPr sz="1200" b="1" spc="-5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Visión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Profesional</a:t>
            </a:r>
            <a:endParaRPr sz="1200">
              <a:latin typeface="Times New Roman"/>
              <a:cs typeface="Times New Roman"/>
            </a:endParaRPr>
          </a:p>
          <a:p>
            <a:pPr marR="121920" algn="ctr">
              <a:lnSpc>
                <a:spcPts val="1435"/>
              </a:lnSpc>
            </a:pPr>
            <a:r>
              <a:rPr sz="1200" b="1" dirty="0">
                <a:latin typeface="Times New Roman"/>
                <a:cs typeface="Times New Roman"/>
              </a:rPr>
              <a:t>MSc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Carmen Islandia</a:t>
            </a:r>
            <a:r>
              <a:rPr sz="1200" b="1" spc="-4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Lugo</a:t>
            </a:r>
            <a:r>
              <a:rPr sz="1200" b="1" spc="-60" dirty="0">
                <a:latin typeface="Times New Roman"/>
                <a:cs typeface="Times New Roman"/>
              </a:rPr>
              <a:t> </a:t>
            </a:r>
            <a:r>
              <a:rPr sz="1200" b="1" spc="-25" dirty="0">
                <a:latin typeface="Times New Roman"/>
                <a:cs typeface="Times New Roman"/>
              </a:rPr>
              <a:t>T.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9" name="object 19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85344" rIns="0" bIns="0" rtlCol="0">
            <a:spAutoFit/>
          </a:bodyPr>
          <a:lstStyle/>
          <a:p>
            <a:pPr marL="151130">
              <a:lnSpc>
                <a:spcPts val="1410"/>
              </a:lnSpc>
            </a:pPr>
            <a:fld id="{81D60167-4931-47E6-BA6A-407CBD079E47}" type="slidenum">
              <a:rPr spc="-25" dirty="0"/>
              <a:t>226</a:t>
            </a:fld>
            <a:endParaRPr spc="-25" dirty="0"/>
          </a:p>
        </p:txBody>
      </p:sp>
      <p:grpSp>
        <p:nvGrpSpPr>
          <p:cNvPr id="20" name="Grupo 19">
            <a:extLst>
              <a:ext uri="{FF2B5EF4-FFF2-40B4-BE49-F238E27FC236}">
                <a16:creationId xmlns:a16="http://schemas.microsoft.com/office/drawing/2014/main" id="{628EA3BF-364F-5076-3872-5AF642925E49}"/>
              </a:ext>
            </a:extLst>
          </p:cNvPr>
          <p:cNvGrpSpPr/>
          <p:nvPr/>
        </p:nvGrpSpPr>
        <p:grpSpPr>
          <a:xfrm>
            <a:off x="117348" y="98932"/>
            <a:ext cx="6665976" cy="1452626"/>
            <a:chOff x="470065" y="1951410"/>
            <a:chExt cx="6665976" cy="1452626"/>
          </a:xfrm>
        </p:grpSpPr>
        <p:grpSp>
          <p:nvGrpSpPr>
            <p:cNvPr id="21" name="object 12">
              <a:extLst>
                <a:ext uri="{FF2B5EF4-FFF2-40B4-BE49-F238E27FC236}">
                  <a16:creationId xmlns:a16="http://schemas.microsoft.com/office/drawing/2014/main" id="{C51F441E-A85A-4B80-A703-4E60C10CD534}"/>
                </a:ext>
              </a:extLst>
            </p:cNvPr>
            <p:cNvGrpSpPr/>
            <p:nvPr/>
          </p:nvGrpSpPr>
          <p:grpSpPr>
            <a:xfrm>
              <a:off x="470065" y="1951664"/>
              <a:ext cx="6665976" cy="1452372"/>
              <a:chOff x="96011" y="115823"/>
              <a:chExt cx="6665976" cy="1452372"/>
            </a:xfrm>
          </p:grpSpPr>
          <p:pic>
            <p:nvPicPr>
              <p:cNvPr id="25" name="object 13">
                <a:extLst>
                  <a:ext uri="{FF2B5EF4-FFF2-40B4-BE49-F238E27FC236}">
                    <a16:creationId xmlns:a16="http://schemas.microsoft.com/office/drawing/2014/main" id="{81678DF9-1CCE-D260-0355-0DB78CB4C9B6}"/>
                  </a:ext>
                </a:extLst>
              </p:cNvPr>
              <p:cNvPicPr/>
              <p:nvPr/>
            </p:nvPicPr>
            <p:blipFill>
              <a:blip r:embed="rId3" cstate="print"/>
              <a:stretch>
                <a:fillRect/>
              </a:stretch>
            </p:blipFill>
            <p:spPr>
              <a:xfrm>
                <a:off x="96011" y="115823"/>
                <a:ext cx="6665976" cy="1452372"/>
              </a:xfrm>
              <a:prstGeom prst="rect">
                <a:avLst/>
              </a:prstGeom>
            </p:spPr>
          </p:pic>
          <p:pic>
            <p:nvPicPr>
              <p:cNvPr id="26" name="object 14">
                <a:extLst>
                  <a:ext uri="{FF2B5EF4-FFF2-40B4-BE49-F238E27FC236}">
                    <a16:creationId xmlns:a16="http://schemas.microsoft.com/office/drawing/2014/main" id="{74340F2E-A4D5-13DD-3507-3798974BFAB2}"/>
                  </a:ext>
                </a:extLst>
              </p:cNvPr>
              <p:cNvPicPr/>
              <p:nvPr/>
            </p:nvPicPr>
            <p:blipFill>
              <a:blip r:embed="rId4" cstate="print"/>
              <a:stretch>
                <a:fillRect/>
              </a:stretch>
            </p:blipFill>
            <p:spPr>
              <a:xfrm>
                <a:off x="142849" y="142875"/>
                <a:ext cx="6572275" cy="1358646"/>
              </a:xfrm>
              <a:prstGeom prst="rect">
                <a:avLst/>
              </a:prstGeom>
            </p:spPr>
          </p:pic>
          <p:sp>
            <p:nvSpPr>
              <p:cNvPr id="27" name="object 15">
                <a:extLst>
                  <a:ext uri="{FF2B5EF4-FFF2-40B4-BE49-F238E27FC236}">
                    <a16:creationId xmlns:a16="http://schemas.microsoft.com/office/drawing/2014/main" id="{DA1C4713-099E-D755-0732-4FBFC0A65160}"/>
                  </a:ext>
                </a:extLst>
              </p:cNvPr>
              <p:cNvSpPr/>
              <p:nvPr/>
            </p:nvSpPr>
            <p:spPr>
              <a:xfrm>
                <a:off x="142849" y="142875"/>
                <a:ext cx="6572884" cy="1358900"/>
              </a:xfrm>
              <a:custGeom>
                <a:avLst/>
                <a:gdLst/>
                <a:ahLst/>
                <a:cxnLst/>
                <a:rect l="l" t="t" r="r" b="b"/>
                <a:pathLst>
                  <a:path w="6572884" h="1358900">
                    <a:moveTo>
                      <a:pt x="0" y="226441"/>
                    </a:moveTo>
                    <a:lnTo>
                      <a:pt x="4600" y="180795"/>
                    </a:lnTo>
                    <a:lnTo>
                      <a:pt x="17795" y="138285"/>
                    </a:lnTo>
                    <a:lnTo>
                      <a:pt x="38673" y="99820"/>
                    </a:lnTo>
                    <a:lnTo>
                      <a:pt x="66324" y="66309"/>
                    </a:lnTo>
                    <a:lnTo>
                      <a:pt x="99837" y="38663"/>
                    </a:lnTo>
                    <a:lnTo>
                      <a:pt x="138301" y="17789"/>
                    </a:lnTo>
                    <a:lnTo>
                      <a:pt x="180806" y="4599"/>
                    </a:lnTo>
                    <a:lnTo>
                      <a:pt x="226440" y="0"/>
                    </a:lnTo>
                    <a:lnTo>
                      <a:pt x="6345834" y="0"/>
                    </a:lnTo>
                    <a:lnTo>
                      <a:pt x="6391480" y="4599"/>
                    </a:lnTo>
                    <a:lnTo>
                      <a:pt x="6433990" y="17789"/>
                    </a:lnTo>
                    <a:lnTo>
                      <a:pt x="6472455" y="38663"/>
                    </a:lnTo>
                    <a:lnTo>
                      <a:pt x="6505965" y="66309"/>
                    </a:lnTo>
                    <a:lnTo>
                      <a:pt x="6533612" y="99820"/>
                    </a:lnTo>
                    <a:lnTo>
                      <a:pt x="6554485" y="138285"/>
                    </a:lnTo>
                    <a:lnTo>
                      <a:pt x="6567676" y="180795"/>
                    </a:lnTo>
                    <a:lnTo>
                      <a:pt x="6572275" y="226441"/>
                    </a:lnTo>
                    <a:lnTo>
                      <a:pt x="6572275" y="1132204"/>
                    </a:lnTo>
                    <a:lnTo>
                      <a:pt x="6567676" y="1177850"/>
                    </a:lnTo>
                    <a:lnTo>
                      <a:pt x="6554485" y="1220360"/>
                    </a:lnTo>
                    <a:lnTo>
                      <a:pt x="6533612" y="1258825"/>
                    </a:lnTo>
                    <a:lnTo>
                      <a:pt x="6505965" y="1292336"/>
                    </a:lnTo>
                    <a:lnTo>
                      <a:pt x="6472455" y="1319982"/>
                    </a:lnTo>
                    <a:lnTo>
                      <a:pt x="6433990" y="1340856"/>
                    </a:lnTo>
                    <a:lnTo>
                      <a:pt x="6391480" y="1354046"/>
                    </a:lnTo>
                    <a:lnTo>
                      <a:pt x="6345834" y="1358646"/>
                    </a:lnTo>
                    <a:lnTo>
                      <a:pt x="226440" y="1358646"/>
                    </a:lnTo>
                    <a:lnTo>
                      <a:pt x="180806" y="1354046"/>
                    </a:lnTo>
                    <a:lnTo>
                      <a:pt x="138301" y="1340856"/>
                    </a:lnTo>
                    <a:lnTo>
                      <a:pt x="99837" y="1319982"/>
                    </a:lnTo>
                    <a:lnTo>
                      <a:pt x="66324" y="1292336"/>
                    </a:lnTo>
                    <a:lnTo>
                      <a:pt x="38673" y="1258825"/>
                    </a:lnTo>
                    <a:lnTo>
                      <a:pt x="17795" y="1220360"/>
                    </a:lnTo>
                    <a:lnTo>
                      <a:pt x="4600" y="1177850"/>
                    </a:lnTo>
                    <a:lnTo>
                      <a:pt x="0" y="1132204"/>
                    </a:lnTo>
                    <a:lnTo>
                      <a:pt x="0" y="226441"/>
                    </a:lnTo>
                    <a:close/>
                  </a:path>
                </a:pathLst>
              </a:custGeom>
              <a:ln w="9525">
                <a:solidFill>
                  <a:srgbClr val="55CE74"/>
                </a:solidFill>
              </a:ln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pic>
            <p:nvPicPr>
              <p:cNvPr id="28" name="object 16">
                <a:extLst>
                  <a:ext uri="{FF2B5EF4-FFF2-40B4-BE49-F238E27FC236}">
                    <a16:creationId xmlns:a16="http://schemas.microsoft.com/office/drawing/2014/main" id="{CC0956B3-0B11-542E-3F2E-9D01F1345457}"/>
                  </a:ext>
                </a:extLst>
              </p:cNvPr>
              <p:cNvPicPr/>
              <p:nvPr/>
            </p:nvPicPr>
            <p:blipFill>
              <a:blip r:embed="rId5" cstate="print"/>
              <a:stretch>
                <a:fillRect/>
              </a:stretch>
            </p:blipFill>
            <p:spPr>
              <a:xfrm>
                <a:off x="2500248" y="305930"/>
                <a:ext cx="1714500" cy="733945"/>
              </a:xfrm>
              <a:prstGeom prst="rect">
                <a:avLst/>
              </a:prstGeom>
            </p:spPr>
          </p:pic>
        </p:grpSp>
        <p:sp>
          <p:nvSpPr>
            <p:cNvPr id="22" name="object 16">
              <a:extLst>
                <a:ext uri="{FF2B5EF4-FFF2-40B4-BE49-F238E27FC236}">
                  <a16:creationId xmlns:a16="http://schemas.microsoft.com/office/drawing/2014/main" id="{FDF53D2D-2DD8-226B-EEA1-A303C89F3458}"/>
                </a:ext>
              </a:extLst>
            </p:cNvPr>
            <p:cNvSpPr txBox="1"/>
            <p:nvPr/>
          </p:nvSpPr>
          <p:spPr>
            <a:xfrm>
              <a:off x="2775727" y="2875716"/>
              <a:ext cx="3332858" cy="391795"/>
            </a:xfrm>
            <a:prstGeom prst="rect">
              <a:avLst/>
            </a:prstGeom>
            <a:noFill/>
          </p:spPr>
          <p:txBody>
            <a:bodyPr vert="horz" wrap="square" lIns="0" tIns="12700" rIns="0" bIns="0" rtlCol="0">
              <a:spAutoFit/>
            </a:bodyPr>
            <a:lstStyle/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Volumen 4,  Número 1  Enero a Julio 2021</a:t>
              </a:r>
            </a:p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Revista Semestral. Venezuela</a:t>
              </a:r>
              <a:endParaRPr sz="1200" dirty="0">
                <a:latin typeface="Arial"/>
                <a:cs typeface="Arial"/>
              </a:endParaRPr>
            </a:p>
          </p:txBody>
        </p:sp>
        <p:pic>
          <p:nvPicPr>
            <p:cNvPr id="23" name="object 25">
              <a:extLst>
                <a:ext uri="{FF2B5EF4-FFF2-40B4-BE49-F238E27FC236}">
                  <a16:creationId xmlns:a16="http://schemas.microsoft.com/office/drawing/2014/main" id="{822D035A-F4FE-F40B-DA67-20E5391BED03}"/>
                </a:ext>
              </a:extLst>
            </p:cNvPr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470065" y="2027896"/>
              <a:ext cx="2305662" cy="1053903"/>
            </a:xfrm>
            <a:prstGeom prst="rect">
              <a:avLst/>
            </a:prstGeom>
          </p:spPr>
        </p:pic>
        <p:pic>
          <p:nvPicPr>
            <p:cNvPr id="24" name="object 31">
              <a:extLst>
                <a:ext uri="{FF2B5EF4-FFF2-40B4-BE49-F238E27FC236}">
                  <a16:creationId xmlns:a16="http://schemas.microsoft.com/office/drawing/2014/main" id="{8EA14366-3385-F1F7-0BBC-925566B186E8}"/>
                </a:ext>
              </a:extLst>
            </p:cNvPr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4932681" y="1951410"/>
              <a:ext cx="1805304" cy="893889"/>
            </a:xfrm>
            <a:prstGeom prst="rect">
              <a:avLst/>
            </a:prstGeom>
          </p:spPr>
        </p:pic>
      </p:grpSp>
    </p:spTree>
  </p:cSld>
  <p:clrMapOvr>
    <a:masterClrMapping/>
  </p:clrMapOvr>
</p:sld>
</file>

<file path=ppt/slides/slide2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94485" y="115823"/>
            <a:ext cx="6669405" cy="8914130"/>
            <a:chOff x="94485" y="115823"/>
            <a:chExt cx="6669405" cy="8914130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44780" y="8727947"/>
              <a:ext cx="6516624" cy="158496"/>
            </a:xfrm>
            <a:prstGeom prst="rect">
              <a:avLst/>
            </a:prstGeom>
          </p:spPr>
        </p:pic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96012" y="115823"/>
              <a:ext cx="6665976" cy="1452372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42849" y="142875"/>
              <a:ext cx="6572275" cy="1358646"/>
            </a:xfrm>
            <a:prstGeom prst="rect">
              <a:avLst/>
            </a:prstGeom>
          </p:spPr>
        </p:pic>
        <p:sp>
          <p:nvSpPr>
            <p:cNvPr id="6" name="object 6"/>
            <p:cNvSpPr/>
            <p:nvPr/>
          </p:nvSpPr>
          <p:spPr>
            <a:xfrm>
              <a:off x="142849" y="142875"/>
              <a:ext cx="6572884" cy="1358900"/>
            </a:xfrm>
            <a:custGeom>
              <a:avLst/>
              <a:gdLst/>
              <a:ahLst/>
              <a:cxnLst/>
              <a:rect l="l" t="t" r="r" b="b"/>
              <a:pathLst>
                <a:path w="6572884" h="1358900">
                  <a:moveTo>
                    <a:pt x="0" y="226441"/>
                  </a:moveTo>
                  <a:lnTo>
                    <a:pt x="4600" y="180795"/>
                  </a:lnTo>
                  <a:lnTo>
                    <a:pt x="17795" y="138285"/>
                  </a:lnTo>
                  <a:lnTo>
                    <a:pt x="38673" y="99820"/>
                  </a:lnTo>
                  <a:lnTo>
                    <a:pt x="66324" y="66309"/>
                  </a:lnTo>
                  <a:lnTo>
                    <a:pt x="99837" y="38663"/>
                  </a:lnTo>
                  <a:lnTo>
                    <a:pt x="138301" y="17789"/>
                  </a:lnTo>
                  <a:lnTo>
                    <a:pt x="180806" y="4599"/>
                  </a:lnTo>
                  <a:lnTo>
                    <a:pt x="226440" y="0"/>
                  </a:lnTo>
                  <a:lnTo>
                    <a:pt x="6345834" y="0"/>
                  </a:lnTo>
                  <a:lnTo>
                    <a:pt x="6391480" y="4599"/>
                  </a:lnTo>
                  <a:lnTo>
                    <a:pt x="6433990" y="17789"/>
                  </a:lnTo>
                  <a:lnTo>
                    <a:pt x="6472455" y="38663"/>
                  </a:lnTo>
                  <a:lnTo>
                    <a:pt x="6505965" y="66309"/>
                  </a:lnTo>
                  <a:lnTo>
                    <a:pt x="6533612" y="99820"/>
                  </a:lnTo>
                  <a:lnTo>
                    <a:pt x="6554485" y="138285"/>
                  </a:lnTo>
                  <a:lnTo>
                    <a:pt x="6567676" y="180795"/>
                  </a:lnTo>
                  <a:lnTo>
                    <a:pt x="6572275" y="226441"/>
                  </a:lnTo>
                  <a:lnTo>
                    <a:pt x="6572275" y="1132204"/>
                  </a:lnTo>
                  <a:lnTo>
                    <a:pt x="6567676" y="1177850"/>
                  </a:lnTo>
                  <a:lnTo>
                    <a:pt x="6554485" y="1220360"/>
                  </a:lnTo>
                  <a:lnTo>
                    <a:pt x="6533612" y="1258825"/>
                  </a:lnTo>
                  <a:lnTo>
                    <a:pt x="6505965" y="1292336"/>
                  </a:lnTo>
                  <a:lnTo>
                    <a:pt x="6472455" y="1319982"/>
                  </a:lnTo>
                  <a:lnTo>
                    <a:pt x="6433990" y="1340856"/>
                  </a:lnTo>
                  <a:lnTo>
                    <a:pt x="6391480" y="1354046"/>
                  </a:lnTo>
                  <a:lnTo>
                    <a:pt x="6345834" y="1358646"/>
                  </a:lnTo>
                  <a:lnTo>
                    <a:pt x="226440" y="1358646"/>
                  </a:lnTo>
                  <a:lnTo>
                    <a:pt x="180806" y="1354046"/>
                  </a:lnTo>
                  <a:lnTo>
                    <a:pt x="138301" y="1340856"/>
                  </a:lnTo>
                  <a:lnTo>
                    <a:pt x="99837" y="1319982"/>
                  </a:lnTo>
                  <a:lnTo>
                    <a:pt x="66324" y="1292336"/>
                  </a:lnTo>
                  <a:lnTo>
                    <a:pt x="38673" y="1258825"/>
                  </a:lnTo>
                  <a:lnTo>
                    <a:pt x="17795" y="1220360"/>
                  </a:lnTo>
                  <a:lnTo>
                    <a:pt x="4600" y="1177850"/>
                  </a:lnTo>
                  <a:lnTo>
                    <a:pt x="0" y="1132204"/>
                  </a:lnTo>
                  <a:lnTo>
                    <a:pt x="0" y="226441"/>
                  </a:lnTo>
                  <a:close/>
                </a:path>
              </a:pathLst>
            </a:custGeom>
            <a:ln w="9525">
              <a:solidFill>
                <a:srgbClr val="55CE7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" name="object 7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2500248" y="305930"/>
              <a:ext cx="1714500" cy="733945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2738628" y="1024127"/>
              <a:ext cx="1897379" cy="371855"/>
            </a:xfrm>
            <a:prstGeom prst="rect">
              <a:avLst/>
            </a:prstGeom>
          </p:spPr>
        </p:pic>
        <p:pic>
          <p:nvPicPr>
            <p:cNvPr id="9" name="object 9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4401312" y="1024127"/>
              <a:ext cx="1577339" cy="371855"/>
            </a:xfrm>
            <a:prstGeom prst="rect">
              <a:avLst/>
            </a:prstGeom>
          </p:spPr>
        </p:pic>
        <p:pic>
          <p:nvPicPr>
            <p:cNvPr id="10" name="object 10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3169920" y="1207007"/>
              <a:ext cx="1546859" cy="371855"/>
            </a:xfrm>
            <a:prstGeom prst="rect">
              <a:avLst/>
            </a:prstGeom>
          </p:spPr>
        </p:pic>
        <p:pic>
          <p:nvPicPr>
            <p:cNvPr id="11" name="object 11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4482083" y="1207007"/>
              <a:ext cx="284988" cy="371855"/>
            </a:xfrm>
            <a:prstGeom prst="rect">
              <a:avLst/>
            </a:prstGeom>
          </p:spPr>
        </p:pic>
        <p:pic>
          <p:nvPicPr>
            <p:cNvPr id="12" name="object 12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4571999" y="1207007"/>
              <a:ext cx="1013460" cy="371855"/>
            </a:xfrm>
            <a:prstGeom prst="rect">
              <a:avLst/>
            </a:prstGeom>
          </p:spPr>
        </p:pic>
      </p:grpSp>
      <p:sp>
        <p:nvSpPr>
          <p:cNvPr id="13" name="object 13"/>
          <p:cNvSpPr txBox="1"/>
          <p:nvPr/>
        </p:nvSpPr>
        <p:spPr>
          <a:xfrm>
            <a:off x="2842005" y="1068451"/>
            <a:ext cx="3029585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443865" marR="5080" indent="-431800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Arial"/>
                <a:cs typeface="Arial"/>
              </a:rPr>
              <a:t>6ta.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Edición</a:t>
            </a:r>
            <a:r>
              <a:rPr sz="1200" b="1" spc="-10" dirty="0">
                <a:latin typeface="Arial"/>
                <a:cs typeface="Arial"/>
              </a:rPr>
              <a:t> Volumen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I</a:t>
            </a:r>
            <a:r>
              <a:rPr sz="1200" b="1" spc="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Enero</a:t>
            </a:r>
            <a:r>
              <a:rPr sz="1200" b="1" spc="-3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a</a:t>
            </a:r>
            <a:r>
              <a:rPr sz="1200" b="1" spc="-2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Julio</a:t>
            </a:r>
            <a:r>
              <a:rPr sz="1200" b="1" spc="-5" dirty="0">
                <a:latin typeface="Arial"/>
                <a:cs typeface="Arial"/>
              </a:rPr>
              <a:t> </a:t>
            </a:r>
            <a:r>
              <a:rPr sz="1200" b="1" spc="-20" dirty="0">
                <a:latin typeface="Arial"/>
                <a:cs typeface="Arial"/>
              </a:rPr>
              <a:t>2021 </a:t>
            </a:r>
            <a:r>
              <a:rPr sz="1200" b="1" dirty="0">
                <a:latin typeface="Arial"/>
                <a:cs typeface="Arial"/>
              </a:rPr>
              <a:t>Revista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Semestral-</a:t>
            </a:r>
            <a:r>
              <a:rPr sz="1200" b="1" spc="-40" dirty="0">
                <a:latin typeface="Arial"/>
                <a:cs typeface="Arial"/>
              </a:rPr>
              <a:t> </a:t>
            </a:r>
            <a:r>
              <a:rPr sz="1200" b="1" spc="-10" dirty="0">
                <a:latin typeface="Arial"/>
                <a:cs typeface="Arial"/>
              </a:rPr>
              <a:t>Venezuela</a:t>
            </a:r>
            <a:endParaRPr sz="1200">
              <a:latin typeface="Arial"/>
              <a:cs typeface="Arial"/>
            </a:endParaRPr>
          </a:p>
        </p:txBody>
      </p:sp>
      <p:grpSp>
        <p:nvGrpSpPr>
          <p:cNvPr id="14" name="object 14"/>
          <p:cNvGrpSpPr/>
          <p:nvPr/>
        </p:nvGrpSpPr>
        <p:grpSpPr>
          <a:xfrm>
            <a:off x="109728" y="142938"/>
            <a:ext cx="6590030" cy="8899525"/>
            <a:chOff x="109728" y="142938"/>
            <a:chExt cx="6590030" cy="8899525"/>
          </a:xfrm>
        </p:grpSpPr>
        <p:pic>
          <p:nvPicPr>
            <p:cNvPr id="15" name="object 15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324612" y="234696"/>
              <a:ext cx="1719072" cy="1341120"/>
            </a:xfrm>
            <a:prstGeom prst="rect">
              <a:avLst/>
            </a:prstGeom>
          </p:spPr>
        </p:pic>
        <p:pic>
          <p:nvPicPr>
            <p:cNvPr id="16" name="object 16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5606795" y="8193023"/>
              <a:ext cx="1092707" cy="848868"/>
            </a:xfrm>
            <a:prstGeom prst="rect">
              <a:avLst/>
            </a:prstGeom>
          </p:spPr>
        </p:pic>
        <p:pic>
          <p:nvPicPr>
            <p:cNvPr id="17" name="object 17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109728" y="8193023"/>
              <a:ext cx="1092708" cy="848868"/>
            </a:xfrm>
            <a:prstGeom prst="rect">
              <a:avLst/>
            </a:prstGeom>
          </p:spPr>
        </p:pic>
        <p:pic>
          <p:nvPicPr>
            <p:cNvPr id="18" name="object 18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4581143" y="142938"/>
              <a:ext cx="1805304" cy="893889"/>
            </a:xfrm>
            <a:prstGeom prst="rect">
              <a:avLst/>
            </a:prstGeom>
          </p:spPr>
        </p:pic>
      </p:grpSp>
      <p:sp>
        <p:nvSpPr>
          <p:cNvPr id="19" name="object 19"/>
          <p:cNvSpPr txBox="1"/>
          <p:nvPr/>
        </p:nvSpPr>
        <p:spPr>
          <a:xfrm>
            <a:off x="221691" y="1648459"/>
            <a:ext cx="6411595" cy="624522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i="1" dirty="0">
                <a:latin typeface="Times New Roman"/>
                <a:cs typeface="Times New Roman"/>
              </a:rPr>
              <a:t>Pensamiento</a:t>
            </a:r>
            <a:r>
              <a:rPr sz="1200" b="1" i="1" spc="-45" dirty="0">
                <a:latin typeface="Times New Roman"/>
                <a:cs typeface="Times New Roman"/>
              </a:rPr>
              <a:t> </a:t>
            </a:r>
            <a:r>
              <a:rPr sz="1200" b="1" i="1" spc="-10" dirty="0">
                <a:latin typeface="Times New Roman"/>
                <a:cs typeface="Times New Roman"/>
              </a:rPr>
              <a:t>Complejo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60"/>
              </a:spcBef>
            </a:pPr>
            <a:endParaRPr sz="1200">
              <a:latin typeface="Times New Roman"/>
              <a:cs typeface="Times New Roman"/>
            </a:endParaRPr>
          </a:p>
          <a:p>
            <a:pPr marL="375285" marR="5080" indent="-36322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4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pensamiento</a:t>
            </a:r>
            <a:r>
              <a:rPr sz="1200" spc="14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complejo</a:t>
            </a:r>
            <a:r>
              <a:rPr sz="1200" spc="14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parte</a:t>
            </a:r>
            <a:r>
              <a:rPr sz="1200" spc="14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3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14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pensamiento</a:t>
            </a:r>
            <a:r>
              <a:rPr sz="1200" spc="14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integral,</a:t>
            </a:r>
            <a:r>
              <a:rPr sz="1200" spc="15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esto</a:t>
            </a:r>
            <a:r>
              <a:rPr sz="1200" spc="15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quiere</a:t>
            </a:r>
            <a:r>
              <a:rPr sz="1200" spc="14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decir</a:t>
            </a:r>
            <a:r>
              <a:rPr sz="1200" spc="14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reconocer</a:t>
            </a:r>
            <a:r>
              <a:rPr sz="1200" spc="140" dirty="0">
                <a:latin typeface="Times New Roman"/>
                <a:cs typeface="Times New Roman"/>
              </a:rPr>
              <a:t>  </a:t>
            </a:r>
            <a:r>
              <a:rPr sz="1200" spc="-2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interdependencia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hechos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azar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integrante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distintivo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época.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Este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modelo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 </a:t>
            </a:r>
            <a:r>
              <a:rPr sz="1200" dirty="0">
                <a:latin typeface="Times New Roman"/>
                <a:cs typeface="Times New Roman"/>
              </a:rPr>
              <a:t>ciencia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intenta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superar a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parte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mecánica,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cual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produjeron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grandes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descubrimientos. </a:t>
            </a:r>
            <a:r>
              <a:rPr sz="1200" spc="-2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humanidad</a:t>
            </a:r>
            <a:r>
              <a:rPr sz="1200" spc="13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ha</a:t>
            </a:r>
            <a:r>
              <a:rPr sz="1200" spc="13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experimentado</a:t>
            </a:r>
            <a:r>
              <a:rPr sz="1200" spc="13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nuevas</a:t>
            </a:r>
            <a:r>
              <a:rPr sz="1200" spc="13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transformaciones</a:t>
            </a:r>
            <a:r>
              <a:rPr sz="1200" spc="14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3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requieren</a:t>
            </a:r>
            <a:r>
              <a:rPr sz="1200" spc="13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3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13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forma</a:t>
            </a:r>
            <a:r>
              <a:rPr sz="1200" spc="135" dirty="0">
                <a:latin typeface="Times New Roman"/>
                <a:cs typeface="Times New Roman"/>
              </a:rPr>
              <a:t>  </a:t>
            </a:r>
            <a:r>
              <a:rPr sz="1200" spc="-25" dirty="0">
                <a:latin typeface="Times New Roman"/>
                <a:cs typeface="Times New Roman"/>
              </a:rPr>
              <a:t>de </a:t>
            </a:r>
            <a:r>
              <a:rPr sz="1200" dirty="0">
                <a:latin typeface="Times New Roman"/>
                <a:cs typeface="Times New Roman"/>
              </a:rPr>
              <a:t>interpretación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distinta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existía.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cierto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complejidad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encuentra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presente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todos </a:t>
            </a:r>
            <a:r>
              <a:rPr sz="1200" dirty="0">
                <a:latin typeface="Times New Roman"/>
                <a:cs typeface="Times New Roman"/>
              </a:rPr>
              <a:t>lados,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desde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compresión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existencia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hasta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entendimiento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fenómenos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naturales,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cual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permite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modificación de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todos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conocimientos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continuamente.</a:t>
            </a:r>
            <a:endParaRPr sz="1200">
              <a:latin typeface="Times New Roman"/>
              <a:cs typeface="Times New Roman"/>
            </a:endParaRPr>
          </a:p>
          <a:p>
            <a:pPr marL="375285" marR="6985" indent="-36322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este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sentido,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Morín,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(1990,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p.101)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señala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siguiente: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“la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conciencia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complejidad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nos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hace </a:t>
            </a:r>
            <a:r>
              <a:rPr sz="1200" dirty="0">
                <a:latin typeface="Times New Roman"/>
                <a:cs typeface="Times New Roman"/>
              </a:rPr>
              <a:t>comprender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podremos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escapar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jamás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incertidumbre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jamás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podremos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tener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un </a:t>
            </a:r>
            <a:r>
              <a:rPr sz="1200" dirty="0">
                <a:latin typeface="Times New Roman"/>
                <a:cs typeface="Times New Roman"/>
              </a:rPr>
              <a:t>saber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total: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totalidad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verdad....”,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esta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manera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establece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podría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sembrarse </a:t>
            </a:r>
            <a:r>
              <a:rPr sz="1200" dirty="0">
                <a:latin typeface="Times New Roman"/>
                <a:cs typeface="Times New Roman"/>
              </a:rPr>
              <a:t>durante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 formación del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ser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humano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 una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actitud de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búsqueda constante,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difícil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llegar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completud,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pero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pueden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hacerse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aproximaciones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consecutivas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objeto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estudio,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10" dirty="0">
                <a:latin typeface="Times New Roman"/>
                <a:cs typeface="Times New Roman"/>
              </a:rPr>
              <a:t> siempre </a:t>
            </a:r>
            <a:r>
              <a:rPr sz="1200" dirty="0">
                <a:latin typeface="Times New Roman"/>
                <a:cs typeface="Times New Roman"/>
              </a:rPr>
              <a:t>ser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constante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 la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investigación del por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qué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cosas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fenómenos que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vivimos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observamos. </a:t>
            </a:r>
            <a:r>
              <a:rPr sz="1200" dirty="0">
                <a:latin typeface="Times New Roman"/>
                <a:cs typeface="Times New Roman"/>
              </a:rPr>
              <a:t>Edgar</a:t>
            </a:r>
            <a:r>
              <a:rPr sz="1200" spc="3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Morín</a:t>
            </a:r>
            <a:r>
              <a:rPr sz="1200" spc="3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3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3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planteamiento</a:t>
            </a:r>
            <a:r>
              <a:rPr sz="1200" spc="3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relacionado</a:t>
            </a:r>
            <a:r>
              <a:rPr sz="1200" spc="3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3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3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necesidad</a:t>
            </a:r>
            <a:r>
              <a:rPr sz="1200" spc="3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desarrollar</a:t>
            </a:r>
            <a:r>
              <a:rPr sz="1200" spc="3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3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32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seres </a:t>
            </a:r>
            <a:r>
              <a:rPr sz="1200" dirty="0">
                <a:latin typeface="Times New Roman"/>
                <a:cs typeface="Times New Roman"/>
              </a:rPr>
              <a:t>humanos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pensamiento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complejidad,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debe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empezarse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integrar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articular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saberes </a:t>
            </a:r>
            <a:r>
              <a:rPr sz="1200" dirty="0">
                <a:latin typeface="Times New Roman"/>
                <a:cs typeface="Times New Roman"/>
              </a:rPr>
              <a:t>dispersos,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considerado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confusionista, entre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ciencia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filosofía.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65"/>
              </a:spcBef>
            </a:pP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1200" b="1" i="1" dirty="0">
                <a:latin typeface="Times New Roman"/>
                <a:cs typeface="Times New Roman"/>
              </a:rPr>
              <a:t>Competencias</a:t>
            </a:r>
            <a:r>
              <a:rPr sz="1200" b="1" i="1" spc="-60" dirty="0">
                <a:latin typeface="Times New Roman"/>
                <a:cs typeface="Times New Roman"/>
              </a:rPr>
              <a:t> </a:t>
            </a:r>
            <a:r>
              <a:rPr sz="1200" b="1" i="1" spc="-10" dirty="0">
                <a:latin typeface="Times New Roman"/>
                <a:cs typeface="Times New Roman"/>
              </a:rPr>
              <a:t>Matemáticas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60"/>
              </a:spcBef>
            </a:pPr>
            <a:endParaRPr sz="1200">
              <a:latin typeface="Times New Roman"/>
              <a:cs typeface="Times New Roman"/>
            </a:endParaRPr>
          </a:p>
          <a:p>
            <a:pPr marL="375285" marR="5715" indent="-36322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114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Competencias,</a:t>
            </a:r>
            <a:r>
              <a:rPr sz="1200" spc="12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12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2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conjunto</a:t>
            </a:r>
            <a:r>
              <a:rPr sz="1200" spc="12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2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conocimientos,</a:t>
            </a:r>
            <a:r>
              <a:rPr sz="1200" spc="114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habilidades,</a:t>
            </a:r>
            <a:r>
              <a:rPr sz="1200" spc="12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actitudes,</a:t>
            </a:r>
            <a:r>
              <a:rPr sz="1200" spc="12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comprensiones</a:t>
            </a:r>
            <a:r>
              <a:rPr sz="1200" spc="125" dirty="0">
                <a:latin typeface="Times New Roman"/>
                <a:cs typeface="Times New Roman"/>
              </a:rPr>
              <a:t>  </a:t>
            </a:r>
            <a:r>
              <a:rPr sz="1200" spc="-50" dirty="0">
                <a:latin typeface="Times New Roman"/>
                <a:cs typeface="Times New Roman"/>
              </a:rPr>
              <a:t>y </a:t>
            </a:r>
            <a:r>
              <a:rPr sz="1200" dirty="0">
                <a:latin typeface="Times New Roman"/>
                <a:cs typeface="Times New Roman"/>
              </a:rPr>
              <a:t>disposiciones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cognitivas,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socio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afectivas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psicomotoras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apropiadamente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relacionadas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entre.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Las </a:t>
            </a:r>
            <a:r>
              <a:rPr sz="1200" dirty="0">
                <a:latin typeface="Times New Roman"/>
                <a:cs typeface="Times New Roman"/>
              </a:rPr>
              <a:t>competencias</a:t>
            </a:r>
            <a:r>
              <a:rPr sz="1200" spc="4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matemáticas</a:t>
            </a:r>
            <a:r>
              <a:rPr sz="1200" spc="4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comprende</a:t>
            </a:r>
            <a:r>
              <a:rPr sz="1200" spc="4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3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maneja</a:t>
            </a:r>
            <a:r>
              <a:rPr sz="1200" spc="3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operaciones</a:t>
            </a:r>
            <a:r>
              <a:rPr sz="1200" spc="4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aritméticas:</a:t>
            </a:r>
            <a:r>
              <a:rPr sz="1200" spc="4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usando</a:t>
            </a:r>
            <a:r>
              <a:rPr sz="1200" spc="39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diferentes </a:t>
            </a:r>
            <a:r>
              <a:rPr sz="1200" dirty="0">
                <a:latin typeface="Times New Roman"/>
                <a:cs typeface="Times New Roman"/>
              </a:rPr>
              <a:t>estrategias</a:t>
            </a:r>
            <a:r>
              <a:rPr sz="1200" spc="3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cálculo</a:t>
            </a:r>
            <a:r>
              <a:rPr sz="1200" spc="3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exacto</a:t>
            </a:r>
            <a:r>
              <a:rPr sz="1200" spc="4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3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aproximado.</a:t>
            </a:r>
            <a:r>
              <a:rPr sz="1200" spc="3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Dentro</a:t>
            </a:r>
            <a:r>
              <a:rPr sz="1200" spc="3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este</a:t>
            </a:r>
            <a:r>
              <a:rPr sz="1200" spc="3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marco,</a:t>
            </a:r>
            <a:r>
              <a:rPr sz="1200" spc="3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3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tiene</a:t>
            </a:r>
            <a:r>
              <a:rPr sz="1200" spc="3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dos</a:t>
            </a:r>
            <a:r>
              <a:rPr sz="1200" spc="3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tipos</a:t>
            </a:r>
            <a:r>
              <a:rPr sz="1200" spc="37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 </a:t>
            </a:r>
            <a:r>
              <a:rPr sz="1200" dirty="0">
                <a:latin typeface="Times New Roman"/>
                <a:cs typeface="Times New Roman"/>
              </a:rPr>
              <a:t>conocimientos,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conocimiento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conceptual,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cual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procedimiento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teórico,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producido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actividad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cognitiva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(se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relaciona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forma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saber).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2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Conocimiento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Procedimental,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el </a:t>
            </a:r>
            <a:r>
              <a:rPr sz="1200" dirty="0">
                <a:latin typeface="Times New Roman"/>
                <a:cs typeface="Times New Roman"/>
              </a:rPr>
              <a:t>cual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está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más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cercano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acción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relaciona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técnicas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estrategias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representar </a:t>
            </a:r>
            <a:r>
              <a:rPr sz="1200" dirty="0">
                <a:latin typeface="Times New Roman"/>
                <a:cs typeface="Times New Roman"/>
              </a:rPr>
              <a:t>conceptos</a:t>
            </a:r>
            <a:r>
              <a:rPr sz="1200" spc="3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3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3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transformar</a:t>
            </a:r>
            <a:r>
              <a:rPr sz="1200" spc="3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dichas</a:t>
            </a:r>
            <a:r>
              <a:rPr sz="1200" spc="3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representaciones</a:t>
            </a:r>
            <a:r>
              <a:rPr sz="1200" spc="3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3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3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habilidades</a:t>
            </a:r>
            <a:r>
              <a:rPr sz="1200" spc="3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3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destrezas</a:t>
            </a:r>
            <a:r>
              <a:rPr sz="1200" spc="375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para </a:t>
            </a:r>
            <a:r>
              <a:rPr sz="1200" dirty="0">
                <a:latin typeface="Times New Roman"/>
                <a:cs typeface="Times New Roman"/>
              </a:rPr>
              <a:t>elaborar,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comparar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ejercitar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algoritmos.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dos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tipos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conocimientos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señalan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rutas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para </a:t>
            </a:r>
            <a:r>
              <a:rPr sz="1200" dirty="0">
                <a:latin typeface="Times New Roman"/>
                <a:cs typeface="Times New Roman"/>
              </a:rPr>
              <a:t>aproximarse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expresión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ser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matemáticamente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competente.</a:t>
            </a:r>
            <a:endParaRPr sz="1200">
              <a:latin typeface="Times New Roman"/>
              <a:cs typeface="Times New Roman"/>
            </a:endParaRPr>
          </a:p>
          <a:p>
            <a:pPr marL="375285" marR="5715" indent="-36322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sentido,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competencia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matemática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representa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tener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habilidad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comprender, </a:t>
            </a:r>
            <a:r>
              <a:rPr sz="1200" dirty="0">
                <a:latin typeface="Times New Roman"/>
                <a:cs typeface="Times New Roman"/>
              </a:rPr>
              <a:t>juzgar,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hacer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0" dirty="0">
                <a:latin typeface="Times New Roman"/>
                <a:cs typeface="Times New Roman"/>
              </a:rPr>
              <a:t>y </a:t>
            </a:r>
            <a:r>
              <a:rPr sz="1200" dirty="0">
                <a:latin typeface="Times New Roman"/>
                <a:cs typeface="Times New Roman"/>
              </a:rPr>
              <a:t>usar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matemáticas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variedad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contextos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matemáticos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donde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matemáticas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tienen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papel </a:t>
            </a:r>
            <a:r>
              <a:rPr sz="1200" spc="-10" dirty="0">
                <a:latin typeface="Times New Roman"/>
                <a:cs typeface="Times New Roman"/>
              </a:rPr>
              <a:t>protagónico.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1340866" y="8225907"/>
            <a:ext cx="4413885" cy="7639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ts val="1410"/>
              </a:lnSpc>
            </a:pPr>
            <a:r>
              <a:rPr sz="1200" b="1" dirty="0">
                <a:latin typeface="Times New Roman"/>
                <a:cs typeface="Times New Roman"/>
              </a:rPr>
              <a:t>Competencias</a:t>
            </a:r>
            <a:r>
              <a:rPr sz="1200" b="1" spc="-1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Básicas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Matemáticas</a:t>
            </a:r>
            <a:r>
              <a:rPr sz="1200" b="1" spc="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para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las</a:t>
            </a:r>
            <a:r>
              <a:rPr sz="1200" b="1" spc="-4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Unidades</a:t>
            </a:r>
            <a:r>
              <a:rPr sz="1200" b="1" spc="-50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Curriculares</a:t>
            </a:r>
            <a:endParaRPr sz="1200">
              <a:latin typeface="Times New Roman"/>
              <a:cs typeface="Times New Roman"/>
            </a:endParaRPr>
          </a:p>
          <a:p>
            <a:pPr marL="257810" marR="252095" algn="ctr">
              <a:lnSpc>
                <a:spcPts val="1400"/>
              </a:lnSpc>
              <a:spcBef>
                <a:spcPts val="80"/>
              </a:spcBef>
            </a:pPr>
            <a:r>
              <a:rPr sz="1200" b="1" dirty="0">
                <a:latin typeface="Times New Roman"/>
                <a:cs typeface="Times New Roman"/>
              </a:rPr>
              <a:t>Calculo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I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y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II</a:t>
            </a:r>
            <a:r>
              <a:rPr sz="1200" b="1" spc="-4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en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Estudiantes</a:t>
            </a:r>
            <a:r>
              <a:rPr sz="1200" b="1" spc="-5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del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Programa</a:t>
            </a:r>
            <a:r>
              <a:rPr sz="1200" b="1" spc="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Ingeniería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Civil: </a:t>
            </a:r>
            <a:r>
              <a:rPr sz="1200" b="1" dirty="0">
                <a:latin typeface="Times New Roman"/>
                <a:cs typeface="Times New Roman"/>
              </a:rPr>
              <a:t>Diagnostico</a:t>
            </a:r>
            <a:r>
              <a:rPr sz="1200" b="1" spc="-3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</a:t>
            </a:r>
            <a:r>
              <a:rPr sz="1200" b="1" spc="-3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Saberes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desde</a:t>
            </a:r>
            <a:r>
              <a:rPr sz="1200" b="1" spc="-5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la</a:t>
            </a:r>
            <a:r>
              <a:rPr sz="1200" b="1" spc="-5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Visión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Profesional</a:t>
            </a:r>
            <a:endParaRPr sz="1200">
              <a:latin typeface="Times New Roman"/>
              <a:cs typeface="Times New Roman"/>
            </a:endParaRPr>
          </a:p>
          <a:p>
            <a:pPr marR="360680" algn="ctr">
              <a:lnSpc>
                <a:spcPct val="100000"/>
              </a:lnSpc>
              <a:spcBef>
                <a:spcPts val="160"/>
              </a:spcBef>
            </a:pPr>
            <a:r>
              <a:rPr sz="1200" b="1" dirty="0">
                <a:latin typeface="Times New Roman"/>
                <a:cs typeface="Times New Roman"/>
              </a:rPr>
              <a:t>MSc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Carmen Islandia</a:t>
            </a:r>
            <a:r>
              <a:rPr sz="1200" b="1" spc="-4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Lugo</a:t>
            </a:r>
            <a:r>
              <a:rPr sz="1200" b="1" spc="-60" dirty="0">
                <a:latin typeface="Times New Roman"/>
                <a:cs typeface="Times New Roman"/>
              </a:rPr>
              <a:t> </a:t>
            </a:r>
            <a:r>
              <a:rPr sz="1200" b="1" spc="-25" dirty="0">
                <a:latin typeface="Times New Roman"/>
                <a:cs typeface="Times New Roman"/>
              </a:rPr>
              <a:t>T.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21" name="object 21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85344" rIns="0" bIns="0" rtlCol="0">
            <a:spAutoFit/>
          </a:bodyPr>
          <a:lstStyle/>
          <a:p>
            <a:pPr marL="151130">
              <a:lnSpc>
                <a:spcPts val="1410"/>
              </a:lnSpc>
            </a:pPr>
            <a:fld id="{81D60167-4931-47E6-BA6A-407CBD079E47}" type="slidenum">
              <a:rPr spc="-25" dirty="0"/>
              <a:t>227</a:t>
            </a:fld>
            <a:endParaRPr spc="-25" dirty="0"/>
          </a:p>
        </p:txBody>
      </p:sp>
      <p:grpSp>
        <p:nvGrpSpPr>
          <p:cNvPr id="22" name="Grupo 21">
            <a:extLst>
              <a:ext uri="{FF2B5EF4-FFF2-40B4-BE49-F238E27FC236}">
                <a16:creationId xmlns:a16="http://schemas.microsoft.com/office/drawing/2014/main" id="{42DB9DDE-233F-B3CC-AC66-680BF080F360}"/>
              </a:ext>
            </a:extLst>
          </p:cNvPr>
          <p:cNvGrpSpPr/>
          <p:nvPr/>
        </p:nvGrpSpPr>
        <p:grpSpPr>
          <a:xfrm>
            <a:off x="117348" y="98932"/>
            <a:ext cx="6665976" cy="1452626"/>
            <a:chOff x="470065" y="1951410"/>
            <a:chExt cx="6665976" cy="1452626"/>
          </a:xfrm>
        </p:grpSpPr>
        <p:grpSp>
          <p:nvGrpSpPr>
            <p:cNvPr id="23" name="object 12">
              <a:extLst>
                <a:ext uri="{FF2B5EF4-FFF2-40B4-BE49-F238E27FC236}">
                  <a16:creationId xmlns:a16="http://schemas.microsoft.com/office/drawing/2014/main" id="{044FD111-085F-F34E-C527-49DD2B5AD6F7}"/>
                </a:ext>
              </a:extLst>
            </p:cNvPr>
            <p:cNvGrpSpPr/>
            <p:nvPr/>
          </p:nvGrpSpPr>
          <p:grpSpPr>
            <a:xfrm>
              <a:off x="470065" y="1951664"/>
              <a:ext cx="6665976" cy="1452372"/>
              <a:chOff x="96011" y="115823"/>
              <a:chExt cx="6665976" cy="1452372"/>
            </a:xfrm>
          </p:grpSpPr>
          <p:pic>
            <p:nvPicPr>
              <p:cNvPr id="27" name="object 13">
                <a:extLst>
                  <a:ext uri="{FF2B5EF4-FFF2-40B4-BE49-F238E27FC236}">
                    <a16:creationId xmlns:a16="http://schemas.microsoft.com/office/drawing/2014/main" id="{12F81B17-5361-28D6-1EAD-83B9C4BB112E}"/>
                  </a:ext>
                </a:extLst>
              </p:cNvPr>
              <p:cNvPicPr/>
              <p:nvPr/>
            </p:nvPicPr>
            <p:blipFill>
              <a:blip r:embed="rId3" cstate="print"/>
              <a:stretch>
                <a:fillRect/>
              </a:stretch>
            </p:blipFill>
            <p:spPr>
              <a:xfrm>
                <a:off x="96011" y="115823"/>
                <a:ext cx="6665976" cy="1452372"/>
              </a:xfrm>
              <a:prstGeom prst="rect">
                <a:avLst/>
              </a:prstGeom>
            </p:spPr>
          </p:pic>
          <p:pic>
            <p:nvPicPr>
              <p:cNvPr id="28" name="object 14">
                <a:extLst>
                  <a:ext uri="{FF2B5EF4-FFF2-40B4-BE49-F238E27FC236}">
                    <a16:creationId xmlns:a16="http://schemas.microsoft.com/office/drawing/2014/main" id="{6BAB47B2-04F1-F7F3-FBFA-F073F774ED69}"/>
                  </a:ext>
                </a:extLst>
              </p:cNvPr>
              <p:cNvPicPr/>
              <p:nvPr/>
            </p:nvPicPr>
            <p:blipFill>
              <a:blip r:embed="rId4" cstate="print"/>
              <a:stretch>
                <a:fillRect/>
              </a:stretch>
            </p:blipFill>
            <p:spPr>
              <a:xfrm>
                <a:off x="142849" y="142875"/>
                <a:ext cx="6572275" cy="1358646"/>
              </a:xfrm>
              <a:prstGeom prst="rect">
                <a:avLst/>
              </a:prstGeom>
            </p:spPr>
          </p:pic>
          <p:sp>
            <p:nvSpPr>
              <p:cNvPr id="29" name="object 15">
                <a:extLst>
                  <a:ext uri="{FF2B5EF4-FFF2-40B4-BE49-F238E27FC236}">
                    <a16:creationId xmlns:a16="http://schemas.microsoft.com/office/drawing/2014/main" id="{89922D2B-9294-D32A-2023-456B59D8DED9}"/>
                  </a:ext>
                </a:extLst>
              </p:cNvPr>
              <p:cNvSpPr/>
              <p:nvPr/>
            </p:nvSpPr>
            <p:spPr>
              <a:xfrm>
                <a:off x="142849" y="142875"/>
                <a:ext cx="6572884" cy="1358900"/>
              </a:xfrm>
              <a:custGeom>
                <a:avLst/>
                <a:gdLst/>
                <a:ahLst/>
                <a:cxnLst/>
                <a:rect l="l" t="t" r="r" b="b"/>
                <a:pathLst>
                  <a:path w="6572884" h="1358900">
                    <a:moveTo>
                      <a:pt x="0" y="226441"/>
                    </a:moveTo>
                    <a:lnTo>
                      <a:pt x="4600" y="180795"/>
                    </a:lnTo>
                    <a:lnTo>
                      <a:pt x="17795" y="138285"/>
                    </a:lnTo>
                    <a:lnTo>
                      <a:pt x="38673" y="99820"/>
                    </a:lnTo>
                    <a:lnTo>
                      <a:pt x="66324" y="66309"/>
                    </a:lnTo>
                    <a:lnTo>
                      <a:pt x="99837" y="38663"/>
                    </a:lnTo>
                    <a:lnTo>
                      <a:pt x="138301" y="17789"/>
                    </a:lnTo>
                    <a:lnTo>
                      <a:pt x="180806" y="4599"/>
                    </a:lnTo>
                    <a:lnTo>
                      <a:pt x="226440" y="0"/>
                    </a:lnTo>
                    <a:lnTo>
                      <a:pt x="6345834" y="0"/>
                    </a:lnTo>
                    <a:lnTo>
                      <a:pt x="6391480" y="4599"/>
                    </a:lnTo>
                    <a:lnTo>
                      <a:pt x="6433990" y="17789"/>
                    </a:lnTo>
                    <a:lnTo>
                      <a:pt x="6472455" y="38663"/>
                    </a:lnTo>
                    <a:lnTo>
                      <a:pt x="6505965" y="66309"/>
                    </a:lnTo>
                    <a:lnTo>
                      <a:pt x="6533612" y="99820"/>
                    </a:lnTo>
                    <a:lnTo>
                      <a:pt x="6554485" y="138285"/>
                    </a:lnTo>
                    <a:lnTo>
                      <a:pt x="6567676" y="180795"/>
                    </a:lnTo>
                    <a:lnTo>
                      <a:pt x="6572275" y="226441"/>
                    </a:lnTo>
                    <a:lnTo>
                      <a:pt x="6572275" y="1132204"/>
                    </a:lnTo>
                    <a:lnTo>
                      <a:pt x="6567676" y="1177850"/>
                    </a:lnTo>
                    <a:lnTo>
                      <a:pt x="6554485" y="1220360"/>
                    </a:lnTo>
                    <a:lnTo>
                      <a:pt x="6533612" y="1258825"/>
                    </a:lnTo>
                    <a:lnTo>
                      <a:pt x="6505965" y="1292336"/>
                    </a:lnTo>
                    <a:lnTo>
                      <a:pt x="6472455" y="1319982"/>
                    </a:lnTo>
                    <a:lnTo>
                      <a:pt x="6433990" y="1340856"/>
                    </a:lnTo>
                    <a:lnTo>
                      <a:pt x="6391480" y="1354046"/>
                    </a:lnTo>
                    <a:lnTo>
                      <a:pt x="6345834" y="1358646"/>
                    </a:lnTo>
                    <a:lnTo>
                      <a:pt x="226440" y="1358646"/>
                    </a:lnTo>
                    <a:lnTo>
                      <a:pt x="180806" y="1354046"/>
                    </a:lnTo>
                    <a:lnTo>
                      <a:pt x="138301" y="1340856"/>
                    </a:lnTo>
                    <a:lnTo>
                      <a:pt x="99837" y="1319982"/>
                    </a:lnTo>
                    <a:lnTo>
                      <a:pt x="66324" y="1292336"/>
                    </a:lnTo>
                    <a:lnTo>
                      <a:pt x="38673" y="1258825"/>
                    </a:lnTo>
                    <a:lnTo>
                      <a:pt x="17795" y="1220360"/>
                    </a:lnTo>
                    <a:lnTo>
                      <a:pt x="4600" y="1177850"/>
                    </a:lnTo>
                    <a:lnTo>
                      <a:pt x="0" y="1132204"/>
                    </a:lnTo>
                    <a:lnTo>
                      <a:pt x="0" y="226441"/>
                    </a:lnTo>
                    <a:close/>
                  </a:path>
                </a:pathLst>
              </a:custGeom>
              <a:ln w="9525">
                <a:solidFill>
                  <a:srgbClr val="55CE74"/>
                </a:solidFill>
              </a:ln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pic>
            <p:nvPicPr>
              <p:cNvPr id="30" name="object 16">
                <a:extLst>
                  <a:ext uri="{FF2B5EF4-FFF2-40B4-BE49-F238E27FC236}">
                    <a16:creationId xmlns:a16="http://schemas.microsoft.com/office/drawing/2014/main" id="{D04341E2-1AF5-EEC2-1C3C-94C4844C074D}"/>
                  </a:ext>
                </a:extLst>
              </p:cNvPr>
              <p:cNvPicPr/>
              <p:nvPr/>
            </p:nvPicPr>
            <p:blipFill>
              <a:blip r:embed="rId5" cstate="print"/>
              <a:stretch>
                <a:fillRect/>
              </a:stretch>
            </p:blipFill>
            <p:spPr>
              <a:xfrm>
                <a:off x="2500248" y="305930"/>
                <a:ext cx="1714500" cy="733945"/>
              </a:xfrm>
              <a:prstGeom prst="rect">
                <a:avLst/>
              </a:prstGeom>
            </p:spPr>
          </p:pic>
        </p:grpSp>
        <p:sp>
          <p:nvSpPr>
            <p:cNvPr id="24" name="object 16">
              <a:extLst>
                <a:ext uri="{FF2B5EF4-FFF2-40B4-BE49-F238E27FC236}">
                  <a16:creationId xmlns:a16="http://schemas.microsoft.com/office/drawing/2014/main" id="{3182A6A3-6140-28CF-271F-F30151798E8C}"/>
                </a:ext>
              </a:extLst>
            </p:cNvPr>
            <p:cNvSpPr txBox="1"/>
            <p:nvPr/>
          </p:nvSpPr>
          <p:spPr>
            <a:xfrm>
              <a:off x="2775727" y="2875716"/>
              <a:ext cx="3332858" cy="391795"/>
            </a:xfrm>
            <a:prstGeom prst="rect">
              <a:avLst/>
            </a:prstGeom>
            <a:noFill/>
          </p:spPr>
          <p:txBody>
            <a:bodyPr vert="horz" wrap="square" lIns="0" tIns="12700" rIns="0" bIns="0" rtlCol="0">
              <a:spAutoFit/>
            </a:bodyPr>
            <a:lstStyle/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Volumen 4,  Número 1  Enero a Julio 2021</a:t>
              </a:r>
            </a:p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Revista Semestral. Venezuela</a:t>
              </a:r>
              <a:endParaRPr sz="1200" dirty="0">
                <a:latin typeface="Arial"/>
                <a:cs typeface="Arial"/>
              </a:endParaRPr>
            </a:p>
          </p:txBody>
        </p:sp>
        <p:pic>
          <p:nvPicPr>
            <p:cNvPr id="25" name="object 25">
              <a:extLst>
                <a:ext uri="{FF2B5EF4-FFF2-40B4-BE49-F238E27FC236}">
                  <a16:creationId xmlns:a16="http://schemas.microsoft.com/office/drawing/2014/main" id="{5015F8E5-BA55-1234-1A49-10C0F78D8E0E}"/>
                </a:ext>
              </a:extLst>
            </p:cNvPr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470065" y="2027896"/>
              <a:ext cx="2305662" cy="1053903"/>
            </a:xfrm>
            <a:prstGeom prst="rect">
              <a:avLst/>
            </a:prstGeom>
          </p:spPr>
        </p:pic>
        <p:pic>
          <p:nvPicPr>
            <p:cNvPr id="26" name="object 31">
              <a:extLst>
                <a:ext uri="{FF2B5EF4-FFF2-40B4-BE49-F238E27FC236}">
                  <a16:creationId xmlns:a16="http://schemas.microsoft.com/office/drawing/2014/main" id="{73F118F5-3662-CBB2-98D4-307C03903581}"/>
                </a:ext>
              </a:extLst>
            </p:cNvPr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4932681" y="1951410"/>
              <a:ext cx="1805304" cy="893889"/>
            </a:xfrm>
            <a:prstGeom prst="rect">
              <a:avLst/>
            </a:prstGeom>
          </p:spPr>
        </p:pic>
      </p:grpSp>
    </p:spTree>
  </p:cSld>
  <p:clrMapOvr>
    <a:masterClrMapping/>
  </p:clrMapOvr>
</p:sld>
</file>

<file path=ppt/slides/slide2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94485" y="115823"/>
            <a:ext cx="6669405" cy="8926195"/>
            <a:chOff x="94485" y="115823"/>
            <a:chExt cx="6669405" cy="8926195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44780" y="8727947"/>
              <a:ext cx="6516624" cy="158496"/>
            </a:xfrm>
            <a:prstGeom prst="rect">
              <a:avLst/>
            </a:prstGeom>
          </p:spPr>
        </p:pic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96012" y="115823"/>
              <a:ext cx="6665976" cy="1452372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42849" y="142875"/>
              <a:ext cx="6572275" cy="1358646"/>
            </a:xfrm>
            <a:prstGeom prst="rect">
              <a:avLst/>
            </a:prstGeom>
          </p:spPr>
        </p:pic>
        <p:sp>
          <p:nvSpPr>
            <p:cNvPr id="6" name="object 6"/>
            <p:cNvSpPr/>
            <p:nvPr/>
          </p:nvSpPr>
          <p:spPr>
            <a:xfrm>
              <a:off x="142849" y="142875"/>
              <a:ext cx="6572884" cy="1358900"/>
            </a:xfrm>
            <a:custGeom>
              <a:avLst/>
              <a:gdLst/>
              <a:ahLst/>
              <a:cxnLst/>
              <a:rect l="l" t="t" r="r" b="b"/>
              <a:pathLst>
                <a:path w="6572884" h="1358900">
                  <a:moveTo>
                    <a:pt x="0" y="226441"/>
                  </a:moveTo>
                  <a:lnTo>
                    <a:pt x="4600" y="180795"/>
                  </a:lnTo>
                  <a:lnTo>
                    <a:pt x="17795" y="138285"/>
                  </a:lnTo>
                  <a:lnTo>
                    <a:pt x="38673" y="99820"/>
                  </a:lnTo>
                  <a:lnTo>
                    <a:pt x="66324" y="66309"/>
                  </a:lnTo>
                  <a:lnTo>
                    <a:pt x="99837" y="38663"/>
                  </a:lnTo>
                  <a:lnTo>
                    <a:pt x="138301" y="17789"/>
                  </a:lnTo>
                  <a:lnTo>
                    <a:pt x="180806" y="4599"/>
                  </a:lnTo>
                  <a:lnTo>
                    <a:pt x="226440" y="0"/>
                  </a:lnTo>
                  <a:lnTo>
                    <a:pt x="6345834" y="0"/>
                  </a:lnTo>
                  <a:lnTo>
                    <a:pt x="6391480" y="4599"/>
                  </a:lnTo>
                  <a:lnTo>
                    <a:pt x="6433990" y="17789"/>
                  </a:lnTo>
                  <a:lnTo>
                    <a:pt x="6472455" y="38663"/>
                  </a:lnTo>
                  <a:lnTo>
                    <a:pt x="6505965" y="66309"/>
                  </a:lnTo>
                  <a:lnTo>
                    <a:pt x="6533612" y="99820"/>
                  </a:lnTo>
                  <a:lnTo>
                    <a:pt x="6554485" y="138285"/>
                  </a:lnTo>
                  <a:lnTo>
                    <a:pt x="6567676" y="180795"/>
                  </a:lnTo>
                  <a:lnTo>
                    <a:pt x="6572275" y="226441"/>
                  </a:lnTo>
                  <a:lnTo>
                    <a:pt x="6572275" y="1132204"/>
                  </a:lnTo>
                  <a:lnTo>
                    <a:pt x="6567676" y="1177850"/>
                  </a:lnTo>
                  <a:lnTo>
                    <a:pt x="6554485" y="1220360"/>
                  </a:lnTo>
                  <a:lnTo>
                    <a:pt x="6533612" y="1258825"/>
                  </a:lnTo>
                  <a:lnTo>
                    <a:pt x="6505965" y="1292336"/>
                  </a:lnTo>
                  <a:lnTo>
                    <a:pt x="6472455" y="1319982"/>
                  </a:lnTo>
                  <a:lnTo>
                    <a:pt x="6433990" y="1340856"/>
                  </a:lnTo>
                  <a:lnTo>
                    <a:pt x="6391480" y="1354046"/>
                  </a:lnTo>
                  <a:lnTo>
                    <a:pt x="6345834" y="1358646"/>
                  </a:lnTo>
                  <a:lnTo>
                    <a:pt x="226440" y="1358646"/>
                  </a:lnTo>
                  <a:lnTo>
                    <a:pt x="180806" y="1354046"/>
                  </a:lnTo>
                  <a:lnTo>
                    <a:pt x="138301" y="1340856"/>
                  </a:lnTo>
                  <a:lnTo>
                    <a:pt x="99837" y="1319982"/>
                  </a:lnTo>
                  <a:lnTo>
                    <a:pt x="66324" y="1292336"/>
                  </a:lnTo>
                  <a:lnTo>
                    <a:pt x="38673" y="1258825"/>
                  </a:lnTo>
                  <a:lnTo>
                    <a:pt x="17795" y="1220360"/>
                  </a:lnTo>
                  <a:lnTo>
                    <a:pt x="4600" y="1177850"/>
                  </a:lnTo>
                  <a:lnTo>
                    <a:pt x="0" y="1132204"/>
                  </a:lnTo>
                  <a:lnTo>
                    <a:pt x="0" y="226441"/>
                  </a:lnTo>
                  <a:close/>
                </a:path>
              </a:pathLst>
            </a:custGeom>
            <a:ln w="9525">
              <a:solidFill>
                <a:srgbClr val="55CE7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" name="object 7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2500248" y="305930"/>
              <a:ext cx="1714500" cy="733945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2738628" y="1024127"/>
              <a:ext cx="320039" cy="371855"/>
            </a:xfrm>
            <a:prstGeom prst="rect">
              <a:avLst/>
            </a:prstGeom>
          </p:spPr>
        </p:pic>
        <p:pic>
          <p:nvPicPr>
            <p:cNvPr id="9" name="object 9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2823972" y="1024127"/>
              <a:ext cx="1812036" cy="371855"/>
            </a:xfrm>
            <a:prstGeom prst="rect">
              <a:avLst/>
            </a:prstGeom>
          </p:spPr>
        </p:pic>
        <p:pic>
          <p:nvPicPr>
            <p:cNvPr id="10" name="object 10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4401312" y="1024127"/>
              <a:ext cx="1235964" cy="371855"/>
            </a:xfrm>
            <a:prstGeom prst="rect">
              <a:avLst/>
            </a:prstGeom>
          </p:spPr>
        </p:pic>
        <p:pic>
          <p:nvPicPr>
            <p:cNvPr id="11" name="object 11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5402580" y="1024127"/>
              <a:ext cx="576072" cy="371855"/>
            </a:xfrm>
            <a:prstGeom prst="rect">
              <a:avLst/>
            </a:prstGeom>
          </p:spPr>
        </p:pic>
        <p:pic>
          <p:nvPicPr>
            <p:cNvPr id="12" name="object 12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3169920" y="1207007"/>
              <a:ext cx="1546859" cy="371855"/>
            </a:xfrm>
            <a:prstGeom prst="rect">
              <a:avLst/>
            </a:prstGeom>
          </p:spPr>
        </p:pic>
        <p:pic>
          <p:nvPicPr>
            <p:cNvPr id="13" name="object 13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4482083" y="1207007"/>
              <a:ext cx="284988" cy="371855"/>
            </a:xfrm>
            <a:prstGeom prst="rect">
              <a:avLst/>
            </a:prstGeom>
          </p:spPr>
        </p:pic>
        <p:pic>
          <p:nvPicPr>
            <p:cNvPr id="14" name="object 14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4571999" y="1207007"/>
              <a:ext cx="1013460" cy="371855"/>
            </a:xfrm>
            <a:prstGeom prst="rect">
              <a:avLst/>
            </a:prstGeom>
          </p:spPr>
        </p:pic>
        <p:pic>
          <p:nvPicPr>
            <p:cNvPr id="15" name="object 15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324612" y="234695"/>
              <a:ext cx="1719072" cy="1341120"/>
            </a:xfrm>
            <a:prstGeom prst="rect">
              <a:avLst/>
            </a:prstGeom>
          </p:spPr>
        </p:pic>
        <p:pic>
          <p:nvPicPr>
            <p:cNvPr id="16" name="object 16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5606795" y="8193022"/>
              <a:ext cx="1092707" cy="848868"/>
            </a:xfrm>
            <a:prstGeom prst="rect">
              <a:avLst/>
            </a:prstGeom>
          </p:spPr>
        </p:pic>
        <p:pic>
          <p:nvPicPr>
            <p:cNvPr id="17" name="object 17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109728" y="8193022"/>
              <a:ext cx="1092708" cy="848868"/>
            </a:xfrm>
            <a:prstGeom prst="rect">
              <a:avLst/>
            </a:prstGeom>
          </p:spPr>
        </p:pic>
      </p:grpSp>
      <p:sp>
        <p:nvSpPr>
          <p:cNvPr id="18" name="object 18"/>
          <p:cNvSpPr txBox="1"/>
          <p:nvPr/>
        </p:nvSpPr>
        <p:spPr>
          <a:xfrm>
            <a:off x="221691" y="1068451"/>
            <a:ext cx="6411595" cy="63931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063875" marR="764540" indent="-431800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Arial"/>
                <a:cs typeface="Arial"/>
              </a:rPr>
              <a:t>6ta.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Edición</a:t>
            </a:r>
            <a:r>
              <a:rPr sz="1200" b="1" spc="-10" dirty="0">
                <a:latin typeface="Arial"/>
                <a:cs typeface="Arial"/>
              </a:rPr>
              <a:t> Volumen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I</a:t>
            </a:r>
            <a:r>
              <a:rPr sz="1200" b="1" spc="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Enero</a:t>
            </a:r>
            <a:r>
              <a:rPr sz="1200" b="1" spc="-3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a</a:t>
            </a:r>
            <a:r>
              <a:rPr sz="1200" b="1" spc="-2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Julio </a:t>
            </a:r>
            <a:r>
              <a:rPr sz="1200" b="1" spc="-20" dirty="0">
                <a:latin typeface="Arial"/>
                <a:cs typeface="Arial"/>
              </a:rPr>
              <a:t>2021 </a:t>
            </a:r>
            <a:r>
              <a:rPr sz="1200" b="1" dirty="0">
                <a:latin typeface="Arial"/>
                <a:cs typeface="Arial"/>
              </a:rPr>
              <a:t>Revista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Semestral-</a:t>
            </a:r>
            <a:r>
              <a:rPr sz="1200" b="1" spc="-40" dirty="0">
                <a:latin typeface="Arial"/>
                <a:cs typeface="Arial"/>
              </a:rPr>
              <a:t> </a:t>
            </a:r>
            <a:r>
              <a:rPr sz="1200" b="1" spc="-10" dirty="0">
                <a:latin typeface="Arial"/>
                <a:cs typeface="Arial"/>
              </a:rPr>
              <a:t>Venezuela</a:t>
            </a:r>
            <a:endParaRPr sz="1200">
              <a:latin typeface="Arial"/>
              <a:cs typeface="Arial"/>
            </a:endParaRPr>
          </a:p>
          <a:p>
            <a:pPr marL="375285" marR="5080" indent="-363220" algn="just">
              <a:lnSpc>
                <a:spcPct val="100000"/>
              </a:lnSpc>
              <a:spcBef>
                <a:spcPts val="1170"/>
              </a:spcBef>
            </a:pP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ello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cualquiera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sea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definición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competencia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matemática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siempre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plantea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aplicar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matemáticas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contexto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real,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decir,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entorno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natural,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social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cultural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donde </a:t>
            </a:r>
            <a:r>
              <a:rPr sz="1200" dirty="0">
                <a:latin typeface="Times New Roman"/>
                <a:cs typeface="Times New Roman"/>
              </a:rPr>
              <a:t>vivimos.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Desde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matemáticas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debemos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educar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personas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puedan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beneficiarse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cultura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matemática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actuar, lo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mejor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posible,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mundo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real.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60"/>
              </a:spcBef>
            </a:pPr>
            <a:endParaRPr sz="12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</a:pPr>
            <a:r>
              <a:rPr sz="1200" b="1" spc="-20" dirty="0">
                <a:latin typeface="Times New Roman"/>
                <a:cs typeface="Times New Roman"/>
              </a:rPr>
              <a:t>PARADIGMA</a:t>
            </a:r>
            <a:r>
              <a:rPr sz="1200" b="1" spc="-4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EN</a:t>
            </a:r>
            <a:r>
              <a:rPr sz="1200" b="1" spc="20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INVESTIGACIÓN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60"/>
              </a:spcBef>
            </a:pPr>
            <a:endParaRPr sz="1200">
              <a:latin typeface="Times New Roman"/>
              <a:cs typeface="Times New Roman"/>
            </a:endParaRPr>
          </a:p>
          <a:p>
            <a:pPr marL="375285" marR="6985" indent="-36322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ciencia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debe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estar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orientada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paradigma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este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 su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vez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dará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sentido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conocimiento,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lo </a:t>
            </a:r>
            <a:r>
              <a:rPr sz="1200" dirty="0">
                <a:latin typeface="Times New Roman"/>
                <a:cs typeface="Times New Roman"/>
              </a:rPr>
              <a:t>cual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Martínez,(2008,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p.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53),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afirma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“conocer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siempre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aprehender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dato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cierta </a:t>
            </a:r>
            <a:r>
              <a:rPr sz="1200" dirty="0">
                <a:latin typeface="Times New Roman"/>
                <a:cs typeface="Times New Roman"/>
              </a:rPr>
              <a:t>función,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bajo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cierta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relación,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tanto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significa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algo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dentro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determinada estructura”,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 </a:t>
            </a:r>
            <a:r>
              <a:rPr sz="1200" dirty="0">
                <a:latin typeface="Times New Roman"/>
                <a:cs typeface="Times New Roman"/>
              </a:rPr>
              <a:t>este</a:t>
            </a:r>
            <a:r>
              <a:rPr sz="1200" spc="3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modo,</a:t>
            </a:r>
            <a:r>
              <a:rPr sz="1200" spc="3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3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método</a:t>
            </a:r>
            <a:r>
              <a:rPr sz="1200" spc="3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3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alcanzar</a:t>
            </a:r>
            <a:r>
              <a:rPr sz="1200" spc="3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ese</a:t>
            </a:r>
            <a:r>
              <a:rPr sz="1200" spc="3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conocimiento,</a:t>
            </a:r>
            <a:r>
              <a:rPr sz="1200" spc="3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3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cual,</a:t>
            </a:r>
            <a:r>
              <a:rPr sz="1200" spc="3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también</a:t>
            </a:r>
            <a:r>
              <a:rPr sz="1200" spc="3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estará</a:t>
            </a:r>
            <a:r>
              <a:rPr sz="1200" spc="3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ligado</a:t>
            </a:r>
            <a:r>
              <a:rPr sz="1200" spc="3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31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un </a:t>
            </a:r>
            <a:r>
              <a:rPr sz="1200" dirty="0">
                <a:latin typeface="Times New Roman"/>
                <a:cs typeface="Times New Roman"/>
              </a:rPr>
              <a:t>paradigma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específico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 le indique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camino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seguir,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 lo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cual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 tiene que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métodos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están </a:t>
            </a:r>
            <a:r>
              <a:rPr sz="1200" dirty="0">
                <a:latin typeface="Times New Roman"/>
                <a:cs typeface="Times New Roman"/>
              </a:rPr>
              <a:t>determinados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aquello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desea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alcanzar,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lenguaje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cuantitativo</a:t>
            </a:r>
            <a:r>
              <a:rPr sz="1200" spc="3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tienen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los </a:t>
            </a:r>
            <a:r>
              <a:rPr sz="1200" dirty="0">
                <a:latin typeface="Times New Roman"/>
                <a:cs typeface="Times New Roman"/>
              </a:rPr>
              <a:t>métodos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deductivo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inductivo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y,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lenguaje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cualitativo,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método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dialectico.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60"/>
              </a:spcBef>
            </a:pP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1200" b="1" i="1" spc="-10" dirty="0">
                <a:latin typeface="Times New Roman"/>
                <a:cs typeface="Times New Roman"/>
              </a:rPr>
              <a:t>Fundamentación</a:t>
            </a:r>
            <a:r>
              <a:rPr sz="1200" b="1" i="1" spc="60" dirty="0">
                <a:latin typeface="Times New Roman"/>
                <a:cs typeface="Times New Roman"/>
              </a:rPr>
              <a:t> </a:t>
            </a:r>
            <a:r>
              <a:rPr sz="1200" b="1" i="1" spc="-10" dirty="0">
                <a:latin typeface="Times New Roman"/>
                <a:cs typeface="Times New Roman"/>
              </a:rPr>
              <a:t>Epistemológica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60"/>
              </a:spcBef>
            </a:pPr>
            <a:endParaRPr sz="1200">
              <a:latin typeface="Times New Roman"/>
              <a:cs typeface="Times New Roman"/>
            </a:endParaRPr>
          </a:p>
          <a:p>
            <a:pPr marL="375285" marR="6985" indent="-36322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atención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realidad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abordada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estudio,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puede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deducir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investigación se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</a:t>
            </a:r>
            <a:r>
              <a:rPr sz="1200" spc="-10" dirty="0">
                <a:latin typeface="Times New Roman"/>
                <a:cs typeface="Times New Roman"/>
              </a:rPr>
              <a:t> inclinado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3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uno</a:t>
            </a:r>
            <a:r>
              <a:rPr sz="1200" spc="3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enfoques</a:t>
            </a:r>
            <a:r>
              <a:rPr sz="1200" spc="3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complejo</a:t>
            </a:r>
            <a:r>
              <a:rPr sz="1200" spc="3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dialógico</a:t>
            </a:r>
            <a:r>
              <a:rPr sz="1200" spc="3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integrador,</a:t>
            </a:r>
            <a:r>
              <a:rPr sz="1200" spc="3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3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3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paradigma</a:t>
            </a:r>
            <a:r>
              <a:rPr sz="1200" spc="3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emergente,</a:t>
            </a:r>
            <a:r>
              <a:rPr sz="1200" spc="3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34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visión </a:t>
            </a:r>
            <a:r>
              <a:rPr sz="1200" dirty="0">
                <a:latin typeface="Times New Roman"/>
                <a:cs typeface="Times New Roman"/>
              </a:rPr>
              <a:t>compleja.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adscribe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pensamiento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complejo,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método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hermenéutico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–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dialectico,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dado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busca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reconstruir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Competencias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Básicas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Matemáticas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Unidades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Curriculares </a:t>
            </a:r>
            <a:r>
              <a:rPr sz="1200" dirty="0">
                <a:latin typeface="Times New Roman"/>
                <a:cs typeface="Times New Roman"/>
              </a:rPr>
              <a:t>Calculo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II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estudiantes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Programa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Ingeniería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Civil: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Diagnóstico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Saberes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desde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Visión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Profesional.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investigación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asumió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lenguaje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cualitativo,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ya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intención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estudio,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destinó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interpretar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socialización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realizada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ingenieros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docentes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(entrevista </a:t>
            </a:r>
            <a:r>
              <a:rPr sz="1200" dirty="0">
                <a:latin typeface="Times New Roman"/>
                <a:cs typeface="Times New Roman"/>
              </a:rPr>
              <a:t>dialógicas)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brotaran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sus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experiencias,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acerca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competencias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básicas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matemáticas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poseen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estudiantes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ingresan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carrera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ingeniería.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Luego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estos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resultados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fueron categorizados.</a:t>
            </a:r>
            <a:endParaRPr sz="1200">
              <a:latin typeface="Times New Roman"/>
              <a:cs typeface="Times New Roman"/>
            </a:endParaRPr>
          </a:p>
          <a:p>
            <a:pPr marL="375285" marR="9525" indent="-363220" algn="just">
              <a:lnSpc>
                <a:spcPct val="100000"/>
              </a:lnSpc>
              <a:spcBef>
                <a:spcPts val="5"/>
              </a:spcBef>
            </a:pP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otra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parte,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utilizó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lenguaje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cualitativo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estudio,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cuando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pretendió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descubrir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saberes </a:t>
            </a:r>
            <a:r>
              <a:rPr sz="1200" dirty="0">
                <a:latin typeface="Times New Roman"/>
                <a:cs typeface="Times New Roman"/>
              </a:rPr>
              <a:t>respecto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Competencias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Básicas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Matemáticas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ostentan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estudiantes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cálculo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II, </a:t>
            </a:r>
            <a:r>
              <a:rPr sz="1200" dirty="0">
                <a:latin typeface="Times New Roman"/>
                <a:cs typeface="Times New Roman"/>
              </a:rPr>
              <a:t>realizando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instrumento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escrito para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conocer el mundo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 saberes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 estudiantes; </a:t>
            </a:r>
            <a:r>
              <a:rPr sz="1200" spc="-10" dirty="0">
                <a:latin typeface="Times New Roman"/>
                <a:cs typeface="Times New Roman"/>
              </a:rPr>
              <a:t>analizados </a:t>
            </a:r>
            <a:r>
              <a:rPr sz="1200" dirty="0">
                <a:latin typeface="Times New Roman"/>
                <a:cs typeface="Times New Roman"/>
              </a:rPr>
              <a:t>estadísticamente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tres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indicadores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dos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variables,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sin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pretender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modificar,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situación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real </a:t>
            </a:r>
            <a:r>
              <a:rPr sz="1200" dirty="0">
                <a:latin typeface="Times New Roman"/>
                <a:cs typeface="Times New Roman"/>
              </a:rPr>
              <a:t>dentro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Programa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Ingeniería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Civil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UNERG.</a:t>
            </a:r>
            <a:endParaRPr sz="1200">
              <a:latin typeface="Times New Roman"/>
              <a:cs typeface="Times New Roman"/>
            </a:endParaRPr>
          </a:p>
        </p:txBody>
      </p:sp>
      <p:pic>
        <p:nvPicPr>
          <p:cNvPr id="19" name="object 19"/>
          <p:cNvPicPr/>
          <p:nvPr/>
        </p:nvPicPr>
        <p:blipFill>
          <a:blip r:embed="rId15" cstate="print"/>
          <a:stretch>
            <a:fillRect/>
          </a:stretch>
        </p:blipFill>
        <p:spPr>
          <a:xfrm>
            <a:off x="4581144" y="142938"/>
            <a:ext cx="1805304" cy="893889"/>
          </a:xfrm>
          <a:prstGeom prst="rect">
            <a:avLst/>
          </a:prstGeom>
        </p:spPr>
      </p:pic>
      <p:sp>
        <p:nvSpPr>
          <p:cNvPr id="20" name="object 20"/>
          <p:cNvSpPr txBox="1"/>
          <p:nvPr/>
        </p:nvSpPr>
        <p:spPr>
          <a:xfrm>
            <a:off x="1221739" y="8247210"/>
            <a:ext cx="4413250" cy="74231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ts val="1410"/>
              </a:lnSpc>
            </a:pPr>
            <a:r>
              <a:rPr sz="1200" b="1" dirty="0">
                <a:latin typeface="Times New Roman"/>
                <a:cs typeface="Times New Roman"/>
              </a:rPr>
              <a:t>Competencias</a:t>
            </a:r>
            <a:r>
              <a:rPr sz="1200" b="1" spc="-1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Básicas</a:t>
            </a:r>
            <a:r>
              <a:rPr sz="1200" b="1" spc="-3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Matemáticas</a:t>
            </a:r>
            <a:r>
              <a:rPr sz="1200" b="1" spc="1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para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las</a:t>
            </a:r>
            <a:r>
              <a:rPr sz="1200" b="1" spc="-4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Unidades</a:t>
            </a:r>
            <a:r>
              <a:rPr sz="1200" b="1" spc="-5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Curriculares</a:t>
            </a:r>
            <a:endParaRPr sz="1200">
              <a:latin typeface="Times New Roman"/>
              <a:cs typeface="Times New Roman"/>
            </a:endParaRPr>
          </a:p>
          <a:p>
            <a:pPr marL="257810" marR="251460" algn="ctr">
              <a:lnSpc>
                <a:spcPts val="1400"/>
              </a:lnSpc>
              <a:spcBef>
                <a:spcPts val="80"/>
              </a:spcBef>
            </a:pPr>
            <a:r>
              <a:rPr sz="1200" b="1" dirty="0">
                <a:latin typeface="Times New Roman"/>
                <a:cs typeface="Times New Roman"/>
              </a:rPr>
              <a:t>Calculo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I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y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II</a:t>
            </a:r>
            <a:r>
              <a:rPr sz="1200" b="1" spc="-4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en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Estudiantes</a:t>
            </a:r>
            <a:r>
              <a:rPr sz="1200" b="1" spc="-5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del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Programa</a:t>
            </a:r>
            <a:r>
              <a:rPr sz="1200" b="1" spc="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Ingeniería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Civil: </a:t>
            </a:r>
            <a:r>
              <a:rPr sz="1200" b="1" dirty="0">
                <a:latin typeface="Times New Roman"/>
                <a:cs typeface="Times New Roman"/>
              </a:rPr>
              <a:t>Diagnostico</a:t>
            </a:r>
            <a:r>
              <a:rPr sz="1200" b="1" spc="-3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</a:t>
            </a:r>
            <a:r>
              <a:rPr sz="1200" b="1" spc="-3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Saberes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desde</a:t>
            </a:r>
            <a:r>
              <a:rPr sz="1200" b="1" spc="-5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la</a:t>
            </a:r>
            <a:r>
              <a:rPr sz="1200" b="1" spc="-5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Visión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Profesional</a:t>
            </a:r>
            <a:endParaRPr sz="1200">
              <a:latin typeface="Times New Roman"/>
              <a:cs typeface="Times New Roman"/>
            </a:endParaRPr>
          </a:p>
          <a:p>
            <a:pPr marR="121920" algn="ctr">
              <a:lnSpc>
                <a:spcPts val="1435"/>
              </a:lnSpc>
            </a:pPr>
            <a:r>
              <a:rPr sz="1200" b="1" dirty="0">
                <a:latin typeface="Times New Roman"/>
                <a:cs typeface="Times New Roman"/>
              </a:rPr>
              <a:t>MSc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Carmen Islandia</a:t>
            </a:r>
            <a:r>
              <a:rPr sz="1200" b="1" spc="-4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Lugo</a:t>
            </a:r>
            <a:r>
              <a:rPr sz="1200" b="1" spc="-60" dirty="0">
                <a:latin typeface="Times New Roman"/>
                <a:cs typeface="Times New Roman"/>
              </a:rPr>
              <a:t> </a:t>
            </a:r>
            <a:r>
              <a:rPr sz="1200" b="1" spc="-25" dirty="0">
                <a:latin typeface="Times New Roman"/>
                <a:cs typeface="Times New Roman"/>
              </a:rPr>
              <a:t>T.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21" name="object 21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85344" rIns="0" bIns="0" rtlCol="0">
            <a:spAutoFit/>
          </a:bodyPr>
          <a:lstStyle/>
          <a:p>
            <a:pPr marL="151130">
              <a:lnSpc>
                <a:spcPts val="1410"/>
              </a:lnSpc>
            </a:pPr>
            <a:fld id="{81D60167-4931-47E6-BA6A-407CBD079E47}" type="slidenum">
              <a:rPr spc="-25" dirty="0"/>
              <a:t>228</a:t>
            </a:fld>
            <a:endParaRPr spc="-25" dirty="0"/>
          </a:p>
        </p:txBody>
      </p:sp>
      <p:grpSp>
        <p:nvGrpSpPr>
          <p:cNvPr id="22" name="Grupo 21">
            <a:extLst>
              <a:ext uri="{FF2B5EF4-FFF2-40B4-BE49-F238E27FC236}">
                <a16:creationId xmlns:a16="http://schemas.microsoft.com/office/drawing/2014/main" id="{E337DC4D-B64D-0925-F917-70C8EC8D2473}"/>
              </a:ext>
            </a:extLst>
          </p:cNvPr>
          <p:cNvGrpSpPr/>
          <p:nvPr/>
        </p:nvGrpSpPr>
        <p:grpSpPr>
          <a:xfrm>
            <a:off x="117348" y="98932"/>
            <a:ext cx="6665976" cy="1452626"/>
            <a:chOff x="470065" y="1951410"/>
            <a:chExt cx="6665976" cy="1452626"/>
          </a:xfrm>
        </p:grpSpPr>
        <p:grpSp>
          <p:nvGrpSpPr>
            <p:cNvPr id="23" name="object 12">
              <a:extLst>
                <a:ext uri="{FF2B5EF4-FFF2-40B4-BE49-F238E27FC236}">
                  <a16:creationId xmlns:a16="http://schemas.microsoft.com/office/drawing/2014/main" id="{652A1FE0-8DDF-997A-E972-D5801FA0A77C}"/>
                </a:ext>
              </a:extLst>
            </p:cNvPr>
            <p:cNvGrpSpPr/>
            <p:nvPr/>
          </p:nvGrpSpPr>
          <p:grpSpPr>
            <a:xfrm>
              <a:off x="470065" y="1951664"/>
              <a:ext cx="6665976" cy="1452372"/>
              <a:chOff x="96011" y="115823"/>
              <a:chExt cx="6665976" cy="1452372"/>
            </a:xfrm>
          </p:grpSpPr>
          <p:pic>
            <p:nvPicPr>
              <p:cNvPr id="27" name="object 13">
                <a:extLst>
                  <a:ext uri="{FF2B5EF4-FFF2-40B4-BE49-F238E27FC236}">
                    <a16:creationId xmlns:a16="http://schemas.microsoft.com/office/drawing/2014/main" id="{EE499149-F400-5463-05C8-D6AEE8A74F1E}"/>
                  </a:ext>
                </a:extLst>
              </p:cNvPr>
              <p:cNvPicPr/>
              <p:nvPr/>
            </p:nvPicPr>
            <p:blipFill>
              <a:blip r:embed="rId3" cstate="print"/>
              <a:stretch>
                <a:fillRect/>
              </a:stretch>
            </p:blipFill>
            <p:spPr>
              <a:xfrm>
                <a:off x="96011" y="115823"/>
                <a:ext cx="6665976" cy="1452372"/>
              </a:xfrm>
              <a:prstGeom prst="rect">
                <a:avLst/>
              </a:prstGeom>
            </p:spPr>
          </p:pic>
          <p:pic>
            <p:nvPicPr>
              <p:cNvPr id="28" name="object 14">
                <a:extLst>
                  <a:ext uri="{FF2B5EF4-FFF2-40B4-BE49-F238E27FC236}">
                    <a16:creationId xmlns:a16="http://schemas.microsoft.com/office/drawing/2014/main" id="{EDAE39A3-3EDE-BE09-B686-780CD1D914B9}"/>
                  </a:ext>
                </a:extLst>
              </p:cNvPr>
              <p:cNvPicPr/>
              <p:nvPr/>
            </p:nvPicPr>
            <p:blipFill>
              <a:blip r:embed="rId4" cstate="print"/>
              <a:stretch>
                <a:fillRect/>
              </a:stretch>
            </p:blipFill>
            <p:spPr>
              <a:xfrm>
                <a:off x="142849" y="142875"/>
                <a:ext cx="6572275" cy="1358646"/>
              </a:xfrm>
              <a:prstGeom prst="rect">
                <a:avLst/>
              </a:prstGeom>
            </p:spPr>
          </p:pic>
          <p:sp>
            <p:nvSpPr>
              <p:cNvPr id="29" name="object 15">
                <a:extLst>
                  <a:ext uri="{FF2B5EF4-FFF2-40B4-BE49-F238E27FC236}">
                    <a16:creationId xmlns:a16="http://schemas.microsoft.com/office/drawing/2014/main" id="{D8B1DE5C-EE14-D79B-F1FB-B700A9EADE06}"/>
                  </a:ext>
                </a:extLst>
              </p:cNvPr>
              <p:cNvSpPr/>
              <p:nvPr/>
            </p:nvSpPr>
            <p:spPr>
              <a:xfrm>
                <a:off x="142849" y="142875"/>
                <a:ext cx="6572884" cy="1358900"/>
              </a:xfrm>
              <a:custGeom>
                <a:avLst/>
                <a:gdLst/>
                <a:ahLst/>
                <a:cxnLst/>
                <a:rect l="l" t="t" r="r" b="b"/>
                <a:pathLst>
                  <a:path w="6572884" h="1358900">
                    <a:moveTo>
                      <a:pt x="0" y="226441"/>
                    </a:moveTo>
                    <a:lnTo>
                      <a:pt x="4600" y="180795"/>
                    </a:lnTo>
                    <a:lnTo>
                      <a:pt x="17795" y="138285"/>
                    </a:lnTo>
                    <a:lnTo>
                      <a:pt x="38673" y="99820"/>
                    </a:lnTo>
                    <a:lnTo>
                      <a:pt x="66324" y="66309"/>
                    </a:lnTo>
                    <a:lnTo>
                      <a:pt x="99837" y="38663"/>
                    </a:lnTo>
                    <a:lnTo>
                      <a:pt x="138301" y="17789"/>
                    </a:lnTo>
                    <a:lnTo>
                      <a:pt x="180806" y="4599"/>
                    </a:lnTo>
                    <a:lnTo>
                      <a:pt x="226440" y="0"/>
                    </a:lnTo>
                    <a:lnTo>
                      <a:pt x="6345834" y="0"/>
                    </a:lnTo>
                    <a:lnTo>
                      <a:pt x="6391480" y="4599"/>
                    </a:lnTo>
                    <a:lnTo>
                      <a:pt x="6433990" y="17789"/>
                    </a:lnTo>
                    <a:lnTo>
                      <a:pt x="6472455" y="38663"/>
                    </a:lnTo>
                    <a:lnTo>
                      <a:pt x="6505965" y="66309"/>
                    </a:lnTo>
                    <a:lnTo>
                      <a:pt x="6533612" y="99820"/>
                    </a:lnTo>
                    <a:lnTo>
                      <a:pt x="6554485" y="138285"/>
                    </a:lnTo>
                    <a:lnTo>
                      <a:pt x="6567676" y="180795"/>
                    </a:lnTo>
                    <a:lnTo>
                      <a:pt x="6572275" y="226441"/>
                    </a:lnTo>
                    <a:lnTo>
                      <a:pt x="6572275" y="1132204"/>
                    </a:lnTo>
                    <a:lnTo>
                      <a:pt x="6567676" y="1177850"/>
                    </a:lnTo>
                    <a:lnTo>
                      <a:pt x="6554485" y="1220360"/>
                    </a:lnTo>
                    <a:lnTo>
                      <a:pt x="6533612" y="1258825"/>
                    </a:lnTo>
                    <a:lnTo>
                      <a:pt x="6505965" y="1292336"/>
                    </a:lnTo>
                    <a:lnTo>
                      <a:pt x="6472455" y="1319982"/>
                    </a:lnTo>
                    <a:lnTo>
                      <a:pt x="6433990" y="1340856"/>
                    </a:lnTo>
                    <a:lnTo>
                      <a:pt x="6391480" y="1354046"/>
                    </a:lnTo>
                    <a:lnTo>
                      <a:pt x="6345834" y="1358646"/>
                    </a:lnTo>
                    <a:lnTo>
                      <a:pt x="226440" y="1358646"/>
                    </a:lnTo>
                    <a:lnTo>
                      <a:pt x="180806" y="1354046"/>
                    </a:lnTo>
                    <a:lnTo>
                      <a:pt x="138301" y="1340856"/>
                    </a:lnTo>
                    <a:lnTo>
                      <a:pt x="99837" y="1319982"/>
                    </a:lnTo>
                    <a:lnTo>
                      <a:pt x="66324" y="1292336"/>
                    </a:lnTo>
                    <a:lnTo>
                      <a:pt x="38673" y="1258825"/>
                    </a:lnTo>
                    <a:lnTo>
                      <a:pt x="17795" y="1220360"/>
                    </a:lnTo>
                    <a:lnTo>
                      <a:pt x="4600" y="1177850"/>
                    </a:lnTo>
                    <a:lnTo>
                      <a:pt x="0" y="1132204"/>
                    </a:lnTo>
                    <a:lnTo>
                      <a:pt x="0" y="226441"/>
                    </a:lnTo>
                    <a:close/>
                  </a:path>
                </a:pathLst>
              </a:custGeom>
              <a:ln w="9525">
                <a:solidFill>
                  <a:srgbClr val="55CE74"/>
                </a:solidFill>
              </a:ln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pic>
            <p:nvPicPr>
              <p:cNvPr id="30" name="object 16">
                <a:extLst>
                  <a:ext uri="{FF2B5EF4-FFF2-40B4-BE49-F238E27FC236}">
                    <a16:creationId xmlns:a16="http://schemas.microsoft.com/office/drawing/2014/main" id="{6AD40873-59F5-28B2-F57A-7190D9C95AE3}"/>
                  </a:ext>
                </a:extLst>
              </p:cNvPr>
              <p:cNvPicPr/>
              <p:nvPr/>
            </p:nvPicPr>
            <p:blipFill>
              <a:blip r:embed="rId5" cstate="print"/>
              <a:stretch>
                <a:fillRect/>
              </a:stretch>
            </p:blipFill>
            <p:spPr>
              <a:xfrm>
                <a:off x="2500248" y="305930"/>
                <a:ext cx="1714500" cy="733945"/>
              </a:xfrm>
              <a:prstGeom prst="rect">
                <a:avLst/>
              </a:prstGeom>
            </p:spPr>
          </p:pic>
        </p:grpSp>
        <p:sp>
          <p:nvSpPr>
            <p:cNvPr id="24" name="object 16">
              <a:extLst>
                <a:ext uri="{FF2B5EF4-FFF2-40B4-BE49-F238E27FC236}">
                  <a16:creationId xmlns:a16="http://schemas.microsoft.com/office/drawing/2014/main" id="{60BBA11B-C659-80BD-8E6A-A71310ED3647}"/>
                </a:ext>
              </a:extLst>
            </p:cNvPr>
            <p:cNvSpPr txBox="1"/>
            <p:nvPr/>
          </p:nvSpPr>
          <p:spPr>
            <a:xfrm>
              <a:off x="2775727" y="2875716"/>
              <a:ext cx="3332858" cy="391795"/>
            </a:xfrm>
            <a:prstGeom prst="rect">
              <a:avLst/>
            </a:prstGeom>
            <a:noFill/>
          </p:spPr>
          <p:txBody>
            <a:bodyPr vert="horz" wrap="square" lIns="0" tIns="12700" rIns="0" bIns="0" rtlCol="0">
              <a:spAutoFit/>
            </a:bodyPr>
            <a:lstStyle/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Volumen 4,  Número 1  Enero a Julio 2021</a:t>
              </a:r>
            </a:p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Revista Semestral. Venezuela</a:t>
              </a:r>
              <a:endParaRPr sz="1200" dirty="0">
                <a:latin typeface="Arial"/>
                <a:cs typeface="Arial"/>
              </a:endParaRPr>
            </a:p>
          </p:txBody>
        </p:sp>
        <p:pic>
          <p:nvPicPr>
            <p:cNvPr id="25" name="object 25">
              <a:extLst>
                <a:ext uri="{FF2B5EF4-FFF2-40B4-BE49-F238E27FC236}">
                  <a16:creationId xmlns:a16="http://schemas.microsoft.com/office/drawing/2014/main" id="{BD5C84A9-0EC0-88E7-5709-2D4E940E27E5}"/>
                </a:ext>
              </a:extLst>
            </p:cNvPr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470065" y="2027896"/>
              <a:ext cx="2305662" cy="1053903"/>
            </a:xfrm>
            <a:prstGeom prst="rect">
              <a:avLst/>
            </a:prstGeom>
          </p:spPr>
        </p:pic>
        <p:pic>
          <p:nvPicPr>
            <p:cNvPr id="26" name="object 31">
              <a:extLst>
                <a:ext uri="{FF2B5EF4-FFF2-40B4-BE49-F238E27FC236}">
                  <a16:creationId xmlns:a16="http://schemas.microsoft.com/office/drawing/2014/main" id="{938D1AB8-0D47-EBF2-A386-C56EAD89620D}"/>
                </a:ext>
              </a:extLst>
            </p:cNvPr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4932681" y="1951410"/>
              <a:ext cx="1805304" cy="893889"/>
            </a:xfrm>
            <a:prstGeom prst="rect">
              <a:avLst/>
            </a:prstGeom>
          </p:spPr>
        </p:pic>
      </p:grpSp>
    </p:spTree>
  </p:cSld>
  <p:clrMapOvr>
    <a:masterClrMapping/>
  </p:clrMapOvr>
</p:sld>
</file>

<file path=ppt/slides/slide2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94485" y="115823"/>
            <a:ext cx="6669405" cy="8926195"/>
            <a:chOff x="94485" y="115823"/>
            <a:chExt cx="6669405" cy="8926195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44780" y="8727947"/>
              <a:ext cx="6516624" cy="158496"/>
            </a:xfrm>
            <a:prstGeom prst="rect">
              <a:avLst/>
            </a:prstGeom>
          </p:spPr>
        </p:pic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96012" y="115823"/>
              <a:ext cx="6665976" cy="1452372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42849" y="142875"/>
              <a:ext cx="6572275" cy="1358646"/>
            </a:xfrm>
            <a:prstGeom prst="rect">
              <a:avLst/>
            </a:prstGeom>
          </p:spPr>
        </p:pic>
        <p:sp>
          <p:nvSpPr>
            <p:cNvPr id="6" name="object 6"/>
            <p:cNvSpPr/>
            <p:nvPr/>
          </p:nvSpPr>
          <p:spPr>
            <a:xfrm>
              <a:off x="142849" y="142875"/>
              <a:ext cx="6572884" cy="1358900"/>
            </a:xfrm>
            <a:custGeom>
              <a:avLst/>
              <a:gdLst/>
              <a:ahLst/>
              <a:cxnLst/>
              <a:rect l="l" t="t" r="r" b="b"/>
              <a:pathLst>
                <a:path w="6572884" h="1358900">
                  <a:moveTo>
                    <a:pt x="0" y="226441"/>
                  </a:moveTo>
                  <a:lnTo>
                    <a:pt x="4600" y="180795"/>
                  </a:lnTo>
                  <a:lnTo>
                    <a:pt x="17795" y="138285"/>
                  </a:lnTo>
                  <a:lnTo>
                    <a:pt x="38673" y="99820"/>
                  </a:lnTo>
                  <a:lnTo>
                    <a:pt x="66324" y="66309"/>
                  </a:lnTo>
                  <a:lnTo>
                    <a:pt x="99837" y="38663"/>
                  </a:lnTo>
                  <a:lnTo>
                    <a:pt x="138301" y="17789"/>
                  </a:lnTo>
                  <a:lnTo>
                    <a:pt x="180806" y="4599"/>
                  </a:lnTo>
                  <a:lnTo>
                    <a:pt x="226440" y="0"/>
                  </a:lnTo>
                  <a:lnTo>
                    <a:pt x="6345834" y="0"/>
                  </a:lnTo>
                  <a:lnTo>
                    <a:pt x="6391480" y="4599"/>
                  </a:lnTo>
                  <a:lnTo>
                    <a:pt x="6433990" y="17789"/>
                  </a:lnTo>
                  <a:lnTo>
                    <a:pt x="6472455" y="38663"/>
                  </a:lnTo>
                  <a:lnTo>
                    <a:pt x="6505965" y="66309"/>
                  </a:lnTo>
                  <a:lnTo>
                    <a:pt x="6533612" y="99820"/>
                  </a:lnTo>
                  <a:lnTo>
                    <a:pt x="6554485" y="138285"/>
                  </a:lnTo>
                  <a:lnTo>
                    <a:pt x="6567676" y="180795"/>
                  </a:lnTo>
                  <a:lnTo>
                    <a:pt x="6572275" y="226441"/>
                  </a:lnTo>
                  <a:lnTo>
                    <a:pt x="6572275" y="1132204"/>
                  </a:lnTo>
                  <a:lnTo>
                    <a:pt x="6567676" y="1177850"/>
                  </a:lnTo>
                  <a:lnTo>
                    <a:pt x="6554485" y="1220360"/>
                  </a:lnTo>
                  <a:lnTo>
                    <a:pt x="6533612" y="1258825"/>
                  </a:lnTo>
                  <a:lnTo>
                    <a:pt x="6505965" y="1292336"/>
                  </a:lnTo>
                  <a:lnTo>
                    <a:pt x="6472455" y="1319982"/>
                  </a:lnTo>
                  <a:lnTo>
                    <a:pt x="6433990" y="1340856"/>
                  </a:lnTo>
                  <a:lnTo>
                    <a:pt x="6391480" y="1354046"/>
                  </a:lnTo>
                  <a:lnTo>
                    <a:pt x="6345834" y="1358646"/>
                  </a:lnTo>
                  <a:lnTo>
                    <a:pt x="226440" y="1358646"/>
                  </a:lnTo>
                  <a:lnTo>
                    <a:pt x="180806" y="1354046"/>
                  </a:lnTo>
                  <a:lnTo>
                    <a:pt x="138301" y="1340856"/>
                  </a:lnTo>
                  <a:lnTo>
                    <a:pt x="99837" y="1319982"/>
                  </a:lnTo>
                  <a:lnTo>
                    <a:pt x="66324" y="1292336"/>
                  </a:lnTo>
                  <a:lnTo>
                    <a:pt x="38673" y="1258825"/>
                  </a:lnTo>
                  <a:lnTo>
                    <a:pt x="17795" y="1220360"/>
                  </a:lnTo>
                  <a:lnTo>
                    <a:pt x="4600" y="1177850"/>
                  </a:lnTo>
                  <a:lnTo>
                    <a:pt x="0" y="1132204"/>
                  </a:lnTo>
                  <a:lnTo>
                    <a:pt x="0" y="226441"/>
                  </a:lnTo>
                  <a:close/>
                </a:path>
              </a:pathLst>
            </a:custGeom>
            <a:ln w="9525">
              <a:solidFill>
                <a:srgbClr val="55CE7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" name="object 7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2500248" y="305930"/>
              <a:ext cx="1714500" cy="733945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2738628" y="1024127"/>
              <a:ext cx="1897379" cy="371855"/>
            </a:xfrm>
            <a:prstGeom prst="rect">
              <a:avLst/>
            </a:prstGeom>
          </p:spPr>
        </p:pic>
        <p:pic>
          <p:nvPicPr>
            <p:cNvPr id="9" name="object 9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4401312" y="1024127"/>
              <a:ext cx="1577339" cy="371855"/>
            </a:xfrm>
            <a:prstGeom prst="rect">
              <a:avLst/>
            </a:prstGeom>
          </p:spPr>
        </p:pic>
        <p:pic>
          <p:nvPicPr>
            <p:cNvPr id="10" name="object 10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3169920" y="1207007"/>
              <a:ext cx="1546859" cy="371855"/>
            </a:xfrm>
            <a:prstGeom prst="rect">
              <a:avLst/>
            </a:prstGeom>
          </p:spPr>
        </p:pic>
        <p:pic>
          <p:nvPicPr>
            <p:cNvPr id="11" name="object 11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4482083" y="1207007"/>
              <a:ext cx="284988" cy="371855"/>
            </a:xfrm>
            <a:prstGeom prst="rect">
              <a:avLst/>
            </a:prstGeom>
          </p:spPr>
        </p:pic>
        <p:pic>
          <p:nvPicPr>
            <p:cNvPr id="12" name="object 12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4571999" y="1207007"/>
              <a:ext cx="1013460" cy="371855"/>
            </a:xfrm>
            <a:prstGeom prst="rect">
              <a:avLst/>
            </a:prstGeom>
          </p:spPr>
        </p:pic>
        <p:pic>
          <p:nvPicPr>
            <p:cNvPr id="13" name="object 13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324612" y="234695"/>
              <a:ext cx="1719072" cy="1341120"/>
            </a:xfrm>
            <a:prstGeom prst="rect">
              <a:avLst/>
            </a:prstGeom>
          </p:spPr>
        </p:pic>
        <p:pic>
          <p:nvPicPr>
            <p:cNvPr id="14" name="object 14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5606795" y="8193022"/>
              <a:ext cx="1092707" cy="848868"/>
            </a:xfrm>
            <a:prstGeom prst="rect">
              <a:avLst/>
            </a:prstGeom>
          </p:spPr>
        </p:pic>
        <p:pic>
          <p:nvPicPr>
            <p:cNvPr id="15" name="object 15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109728" y="8193022"/>
              <a:ext cx="1092708" cy="848868"/>
            </a:xfrm>
            <a:prstGeom prst="rect">
              <a:avLst/>
            </a:prstGeom>
          </p:spPr>
        </p:pic>
      </p:grpSp>
      <p:sp>
        <p:nvSpPr>
          <p:cNvPr id="16" name="object 16"/>
          <p:cNvSpPr txBox="1"/>
          <p:nvPr/>
        </p:nvSpPr>
        <p:spPr>
          <a:xfrm>
            <a:off x="267411" y="1068451"/>
            <a:ext cx="6346190" cy="61906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018155" marR="746760" indent="-431800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Arial"/>
                <a:cs typeface="Arial"/>
              </a:rPr>
              <a:t>6ta.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Edición</a:t>
            </a:r>
            <a:r>
              <a:rPr sz="1200" b="1" spc="-10" dirty="0">
                <a:latin typeface="Arial"/>
                <a:cs typeface="Arial"/>
              </a:rPr>
              <a:t> Volumen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I</a:t>
            </a:r>
            <a:r>
              <a:rPr sz="1200" b="1" spc="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Enero</a:t>
            </a:r>
            <a:r>
              <a:rPr sz="1200" b="1" spc="-3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a</a:t>
            </a:r>
            <a:r>
              <a:rPr sz="1200" b="1" spc="-2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Julio</a:t>
            </a:r>
            <a:r>
              <a:rPr sz="1200" b="1" spc="-5" dirty="0">
                <a:latin typeface="Arial"/>
                <a:cs typeface="Arial"/>
              </a:rPr>
              <a:t> </a:t>
            </a:r>
            <a:r>
              <a:rPr sz="1200" b="1" spc="-20" dirty="0">
                <a:latin typeface="Arial"/>
                <a:cs typeface="Arial"/>
              </a:rPr>
              <a:t>2021 </a:t>
            </a:r>
            <a:r>
              <a:rPr sz="1200" b="1" dirty="0">
                <a:latin typeface="Arial"/>
                <a:cs typeface="Arial"/>
              </a:rPr>
              <a:t>Revista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Semestral-</a:t>
            </a:r>
            <a:r>
              <a:rPr sz="1200" b="1" spc="-40" dirty="0">
                <a:latin typeface="Arial"/>
                <a:cs typeface="Arial"/>
              </a:rPr>
              <a:t> </a:t>
            </a:r>
            <a:r>
              <a:rPr sz="1200" b="1" spc="-10" dirty="0">
                <a:latin typeface="Arial"/>
                <a:cs typeface="Arial"/>
              </a:rPr>
              <a:t>Venezuela</a:t>
            </a:r>
            <a:endParaRPr sz="12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355"/>
              </a:spcBef>
            </a:pPr>
            <a:endParaRPr sz="12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</a:pPr>
            <a:r>
              <a:rPr sz="1200" b="1" i="1" spc="-10" dirty="0">
                <a:latin typeface="Times New Roman"/>
                <a:cs typeface="Times New Roman"/>
              </a:rPr>
              <a:t>Fundamentación</a:t>
            </a:r>
            <a:r>
              <a:rPr sz="1200" b="1" i="1" spc="60" dirty="0">
                <a:latin typeface="Times New Roman"/>
                <a:cs typeface="Times New Roman"/>
              </a:rPr>
              <a:t> </a:t>
            </a:r>
            <a:r>
              <a:rPr sz="1200" b="1" i="1" spc="-10" dirty="0">
                <a:latin typeface="Times New Roman"/>
                <a:cs typeface="Times New Roman"/>
              </a:rPr>
              <a:t>Metodológica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780"/>
              </a:spcBef>
            </a:pPr>
            <a:endParaRPr sz="1200">
              <a:latin typeface="Times New Roman"/>
              <a:cs typeface="Times New Roman"/>
            </a:endParaRPr>
          </a:p>
          <a:p>
            <a:pPr marL="378460" marR="7620" indent="-36576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presente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estudio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desarrolló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Universidad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Nacional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Experimental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Rómulo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Gallegos,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el </a:t>
            </a:r>
            <a:r>
              <a:rPr sz="1200" dirty="0">
                <a:latin typeface="Times New Roman"/>
                <a:cs typeface="Times New Roman"/>
              </a:rPr>
              <a:t>Área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Ingeniería,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Arquitectura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Tecnología, </a:t>
            </a:r>
            <a:r>
              <a:rPr sz="1200" dirty="0">
                <a:latin typeface="Times New Roman"/>
                <a:cs typeface="Times New Roman"/>
              </a:rPr>
              <a:t>Programa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Ingeniería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Civil.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Donde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tres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(3)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profesores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profesión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Ingenieros,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trayectoria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reconocida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Área,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veinte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(20)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estudiantes,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que </a:t>
            </a:r>
            <a:r>
              <a:rPr sz="1200" dirty="0">
                <a:latin typeface="Times New Roman"/>
                <a:cs typeface="Times New Roman"/>
              </a:rPr>
              <a:t>vivieron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experiencias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4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cursar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unidades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curriculares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Calculo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Cálculo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II,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fueron </a:t>
            </a:r>
            <a:r>
              <a:rPr sz="1200" dirty="0">
                <a:latin typeface="Times New Roman"/>
                <a:cs typeface="Times New Roman"/>
              </a:rPr>
              <a:t>denominados</a:t>
            </a:r>
            <a:r>
              <a:rPr sz="1200" spc="-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Informantes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Clave.</a:t>
            </a:r>
            <a:endParaRPr sz="1200">
              <a:latin typeface="Times New Roman"/>
              <a:cs typeface="Times New Roman"/>
            </a:endParaRPr>
          </a:p>
          <a:p>
            <a:pPr marL="378460" marR="5080" indent="-365760" algn="just">
              <a:lnSpc>
                <a:spcPct val="100000"/>
              </a:lnSpc>
              <a:spcBef>
                <a:spcPts val="5"/>
              </a:spcBef>
            </a:pPr>
            <a:r>
              <a:rPr sz="1200" dirty="0">
                <a:latin typeface="Times New Roman"/>
                <a:cs typeface="Times New Roman"/>
              </a:rPr>
              <a:t>Dentro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este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orden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ideas,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criterios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selección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son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criterios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intención,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pertinencia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no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representatividad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estadística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busca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incluir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sujetos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cuyo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discurso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aporte </a:t>
            </a:r>
            <a:r>
              <a:rPr sz="1200" dirty="0">
                <a:latin typeface="Times New Roman"/>
                <a:cs typeface="Times New Roman"/>
              </a:rPr>
              <a:t>significados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relevantes.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este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sentido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diseño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presente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investigación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centró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el </a:t>
            </a:r>
            <a:r>
              <a:rPr sz="1200" dirty="0">
                <a:latin typeface="Times New Roman"/>
                <a:cs typeface="Times New Roman"/>
              </a:rPr>
              <a:t>análisis</a:t>
            </a:r>
            <a:r>
              <a:rPr sz="1200" spc="4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4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hechos</a:t>
            </a:r>
            <a:r>
              <a:rPr sz="1200" spc="40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sociales,</a:t>
            </a:r>
            <a:r>
              <a:rPr sz="1200" spc="409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40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4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practicas</a:t>
            </a:r>
            <a:r>
              <a:rPr sz="1200" spc="4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docentes</a:t>
            </a:r>
            <a:r>
              <a:rPr sz="1200" spc="4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3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40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experiencia</a:t>
            </a:r>
            <a:r>
              <a:rPr sz="1200" spc="4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vivida</a:t>
            </a:r>
            <a:r>
              <a:rPr sz="1200" spc="4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40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los </a:t>
            </a:r>
            <a:r>
              <a:rPr sz="1200" dirty="0">
                <a:latin typeface="Times New Roman"/>
                <a:cs typeface="Times New Roman"/>
              </a:rPr>
              <a:t>informantes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claves;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tal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caso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diseños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especificados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bajo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enfoque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cualitativo,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cual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estudió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personas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contexto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presente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pasado.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ello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que </a:t>
            </a:r>
            <a:r>
              <a:rPr sz="1200" dirty="0">
                <a:latin typeface="Times New Roman"/>
                <a:cs typeface="Times New Roman"/>
              </a:rPr>
              <a:t>esta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perspectiva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investigación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enfatizó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sobre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íntimo,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decir,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válido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proviene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 </a:t>
            </a:r>
            <a:r>
              <a:rPr sz="1200" dirty="0">
                <a:latin typeface="Times New Roman"/>
                <a:cs typeface="Times New Roman"/>
              </a:rPr>
              <a:t>interior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sujeto.</a:t>
            </a:r>
            <a:endParaRPr sz="1200">
              <a:latin typeface="Times New Roman"/>
              <a:cs typeface="Times New Roman"/>
            </a:endParaRPr>
          </a:p>
          <a:p>
            <a:pPr marL="378460" marR="5080" indent="-36576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consiguiente,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cuando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logró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tener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información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total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informantes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clave,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transcribió </a:t>
            </a:r>
            <a:r>
              <a:rPr sz="1200" dirty="0">
                <a:latin typeface="Times New Roman"/>
                <a:cs typeface="Times New Roman"/>
              </a:rPr>
              <a:t>cada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grabaciones,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cuales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fueron</a:t>
            </a:r>
            <a:r>
              <a:rPr sz="1200" spc="28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interpretadas</a:t>
            </a:r>
            <a:r>
              <a:rPr sz="1200" spc="3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trianguladas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partir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categorización,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significantes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tres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(3)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docentes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ingenieros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(la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postura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individual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informantes),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postura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personal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respecto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categorías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emergentes,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postura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los </a:t>
            </a:r>
            <a:r>
              <a:rPr sz="1200" dirty="0">
                <a:latin typeface="Times New Roman"/>
                <a:cs typeface="Times New Roman"/>
              </a:rPr>
              <a:t>teóricos,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todo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esto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finalidad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obtener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información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permita</a:t>
            </a:r>
            <a:r>
              <a:rPr sz="1200" spc="10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aproximación </a:t>
            </a:r>
            <a:r>
              <a:rPr sz="1200" dirty="0">
                <a:latin typeface="Times New Roman"/>
                <a:cs typeface="Times New Roman"/>
              </a:rPr>
              <a:t>teórica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respecto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problema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contextualizado.</a:t>
            </a:r>
            <a:endParaRPr sz="1200">
              <a:latin typeface="Times New Roman"/>
              <a:cs typeface="Times New Roman"/>
            </a:endParaRPr>
          </a:p>
          <a:p>
            <a:pPr marL="378460" marR="6350" indent="-36576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Ahora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bien,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 la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parte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cuantitativa del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estudio, se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utilizó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dos instrumentos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escritos para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ser </a:t>
            </a:r>
            <a:r>
              <a:rPr sz="1200" spc="-10" dirty="0">
                <a:latin typeface="Times New Roman"/>
                <a:cs typeface="Times New Roman"/>
              </a:rPr>
              <a:t>utilizado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estudiantes,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uno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aplicarlo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diez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(10)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educando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cálculo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I,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otro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diez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(10)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 </a:t>
            </a:r>
            <a:r>
              <a:rPr sz="1200" dirty="0">
                <a:latin typeface="Times New Roman"/>
                <a:cs typeface="Times New Roman"/>
              </a:rPr>
              <a:t>cálculo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II.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cálculo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consta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2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cuatro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(4)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ejercicios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cálculo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II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tres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(3).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Estos </a:t>
            </a:r>
            <a:r>
              <a:rPr sz="1200" dirty="0">
                <a:latin typeface="Times New Roman"/>
                <a:cs typeface="Times New Roman"/>
              </a:rPr>
              <a:t>instrumentos</a:t>
            </a:r>
            <a:r>
              <a:rPr sz="1200" spc="30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fueron</a:t>
            </a:r>
            <a:r>
              <a:rPr sz="1200" spc="31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aplicados</a:t>
            </a:r>
            <a:r>
              <a:rPr sz="1200" spc="31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30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medio</a:t>
            </a:r>
            <a:r>
              <a:rPr sz="1200" spc="31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1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diagnóstico</a:t>
            </a:r>
            <a:r>
              <a:rPr sz="1200" spc="30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situacional,</a:t>
            </a:r>
            <a:r>
              <a:rPr sz="1200" spc="315" dirty="0">
                <a:latin typeface="Times New Roman"/>
                <a:cs typeface="Times New Roman"/>
              </a:rPr>
              <a:t>  </a:t>
            </a:r>
            <a:r>
              <a:rPr sz="1200" spc="-10" dirty="0">
                <a:latin typeface="Times New Roman"/>
                <a:cs typeface="Times New Roman"/>
              </a:rPr>
              <a:t>analizados </a:t>
            </a:r>
            <a:r>
              <a:rPr sz="1200" dirty="0">
                <a:latin typeface="Times New Roman"/>
                <a:cs typeface="Times New Roman"/>
              </a:rPr>
              <a:t>estadísticamente</a:t>
            </a:r>
            <a:r>
              <a:rPr sz="1200" spc="3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3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tres</a:t>
            </a:r>
            <a:r>
              <a:rPr sz="1200" spc="3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indicadores</a:t>
            </a:r>
            <a:r>
              <a:rPr sz="1200" spc="4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3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dos</a:t>
            </a:r>
            <a:r>
              <a:rPr sz="1200" spc="3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variables,</a:t>
            </a:r>
            <a:r>
              <a:rPr sz="1200" spc="3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apoyándome</a:t>
            </a:r>
            <a:r>
              <a:rPr sz="1200" spc="3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3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3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TSD</a:t>
            </a:r>
            <a:r>
              <a:rPr sz="1200" spc="3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debido</a:t>
            </a:r>
            <a:r>
              <a:rPr sz="1200" spc="37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importancia</a:t>
            </a:r>
            <a:r>
              <a:rPr sz="1200" spc="3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3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reviste</a:t>
            </a:r>
            <a:r>
              <a:rPr sz="1200" spc="3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3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relación</a:t>
            </a:r>
            <a:r>
              <a:rPr sz="1200" spc="3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entre</a:t>
            </a:r>
            <a:r>
              <a:rPr sz="1200" spc="3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resolución</a:t>
            </a:r>
            <a:r>
              <a:rPr sz="1200" spc="3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problemas</a:t>
            </a:r>
            <a:r>
              <a:rPr sz="1200" spc="3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3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3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enseñanza</a:t>
            </a:r>
            <a:r>
              <a:rPr sz="1200" spc="3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6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las </a:t>
            </a:r>
            <a:r>
              <a:rPr sz="1200" dirty="0">
                <a:latin typeface="Times New Roman"/>
                <a:cs typeface="Times New Roman"/>
              </a:rPr>
              <a:t>matemáticas,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fin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conocer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mundo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saberes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estudiantes.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importante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destacar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que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instrumentos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están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validados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ingeniero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magister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profesor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matemática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grado de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doctor.</a:t>
            </a:r>
            <a:endParaRPr sz="1200">
              <a:latin typeface="Times New Roman"/>
              <a:cs typeface="Times New Roman"/>
            </a:endParaRPr>
          </a:p>
        </p:txBody>
      </p:sp>
      <p:pic>
        <p:nvPicPr>
          <p:cNvPr id="17" name="object 17"/>
          <p:cNvPicPr/>
          <p:nvPr/>
        </p:nvPicPr>
        <p:blipFill>
          <a:blip r:embed="rId13" cstate="print"/>
          <a:stretch>
            <a:fillRect/>
          </a:stretch>
        </p:blipFill>
        <p:spPr>
          <a:xfrm>
            <a:off x="4581144" y="142938"/>
            <a:ext cx="1805304" cy="893889"/>
          </a:xfrm>
          <a:prstGeom prst="rect">
            <a:avLst/>
          </a:prstGeom>
        </p:spPr>
      </p:pic>
      <p:sp>
        <p:nvSpPr>
          <p:cNvPr id="18" name="object 18"/>
          <p:cNvSpPr txBox="1"/>
          <p:nvPr/>
        </p:nvSpPr>
        <p:spPr>
          <a:xfrm>
            <a:off x="1221739" y="8247210"/>
            <a:ext cx="4413250" cy="74231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ts val="1410"/>
              </a:lnSpc>
            </a:pPr>
            <a:r>
              <a:rPr sz="1200" b="1" dirty="0">
                <a:latin typeface="Times New Roman"/>
                <a:cs typeface="Times New Roman"/>
              </a:rPr>
              <a:t>Competencias</a:t>
            </a:r>
            <a:r>
              <a:rPr sz="1200" b="1" spc="-1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Básicas</a:t>
            </a:r>
            <a:r>
              <a:rPr sz="1200" b="1" spc="-3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Matemáticas</a:t>
            </a:r>
            <a:r>
              <a:rPr sz="1200" b="1" spc="1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para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las</a:t>
            </a:r>
            <a:r>
              <a:rPr sz="1200" b="1" spc="-4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Unidades</a:t>
            </a:r>
            <a:r>
              <a:rPr sz="1200" b="1" spc="-5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Curriculares</a:t>
            </a:r>
            <a:endParaRPr sz="1200">
              <a:latin typeface="Times New Roman"/>
              <a:cs typeface="Times New Roman"/>
            </a:endParaRPr>
          </a:p>
          <a:p>
            <a:pPr marL="257810" marR="251460" algn="ctr">
              <a:lnSpc>
                <a:spcPts val="1400"/>
              </a:lnSpc>
              <a:spcBef>
                <a:spcPts val="80"/>
              </a:spcBef>
            </a:pPr>
            <a:r>
              <a:rPr sz="1200" b="1" dirty="0">
                <a:latin typeface="Times New Roman"/>
                <a:cs typeface="Times New Roman"/>
              </a:rPr>
              <a:t>Calculo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I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y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II</a:t>
            </a:r>
            <a:r>
              <a:rPr sz="1200" b="1" spc="-4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en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Estudiantes</a:t>
            </a:r>
            <a:r>
              <a:rPr sz="1200" b="1" spc="-5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del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Programa</a:t>
            </a:r>
            <a:r>
              <a:rPr sz="1200" b="1" spc="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Ingeniería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Civil: </a:t>
            </a:r>
            <a:r>
              <a:rPr sz="1200" b="1" dirty="0">
                <a:latin typeface="Times New Roman"/>
                <a:cs typeface="Times New Roman"/>
              </a:rPr>
              <a:t>Diagnostico</a:t>
            </a:r>
            <a:r>
              <a:rPr sz="1200" b="1" spc="-3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</a:t>
            </a:r>
            <a:r>
              <a:rPr sz="1200" b="1" spc="-3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Saberes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desde</a:t>
            </a:r>
            <a:r>
              <a:rPr sz="1200" b="1" spc="-5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la</a:t>
            </a:r>
            <a:r>
              <a:rPr sz="1200" b="1" spc="-5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Visión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Profesional</a:t>
            </a:r>
            <a:endParaRPr sz="1200">
              <a:latin typeface="Times New Roman"/>
              <a:cs typeface="Times New Roman"/>
            </a:endParaRPr>
          </a:p>
          <a:p>
            <a:pPr marR="121920" algn="ctr">
              <a:lnSpc>
                <a:spcPts val="1435"/>
              </a:lnSpc>
            </a:pPr>
            <a:r>
              <a:rPr sz="1200" b="1" dirty="0">
                <a:latin typeface="Times New Roman"/>
                <a:cs typeface="Times New Roman"/>
              </a:rPr>
              <a:t>MSc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Carmen Islandia</a:t>
            </a:r>
            <a:r>
              <a:rPr sz="1200" b="1" spc="-4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Lugo</a:t>
            </a:r>
            <a:r>
              <a:rPr sz="1200" b="1" spc="-60" dirty="0">
                <a:latin typeface="Times New Roman"/>
                <a:cs typeface="Times New Roman"/>
              </a:rPr>
              <a:t> </a:t>
            </a:r>
            <a:r>
              <a:rPr sz="1200" b="1" spc="-25" dirty="0">
                <a:latin typeface="Times New Roman"/>
                <a:cs typeface="Times New Roman"/>
              </a:rPr>
              <a:t>T.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9" name="object 19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85344" rIns="0" bIns="0" rtlCol="0">
            <a:spAutoFit/>
          </a:bodyPr>
          <a:lstStyle/>
          <a:p>
            <a:pPr marL="151130">
              <a:lnSpc>
                <a:spcPts val="1410"/>
              </a:lnSpc>
            </a:pPr>
            <a:fld id="{81D60167-4931-47E6-BA6A-407CBD079E47}" type="slidenum">
              <a:rPr spc="-25" dirty="0"/>
              <a:t>229</a:t>
            </a:fld>
            <a:endParaRPr spc="-25" dirty="0"/>
          </a:p>
        </p:txBody>
      </p:sp>
      <p:grpSp>
        <p:nvGrpSpPr>
          <p:cNvPr id="20" name="Grupo 19">
            <a:extLst>
              <a:ext uri="{FF2B5EF4-FFF2-40B4-BE49-F238E27FC236}">
                <a16:creationId xmlns:a16="http://schemas.microsoft.com/office/drawing/2014/main" id="{22EBAF9B-326B-09E2-AC0A-733E306602CE}"/>
              </a:ext>
            </a:extLst>
          </p:cNvPr>
          <p:cNvGrpSpPr/>
          <p:nvPr/>
        </p:nvGrpSpPr>
        <p:grpSpPr>
          <a:xfrm>
            <a:off x="117348" y="98932"/>
            <a:ext cx="6665976" cy="1452626"/>
            <a:chOff x="470065" y="1951410"/>
            <a:chExt cx="6665976" cy="1452626"/>
          </a:xfrm>
        </p:grpSpPr>
        <p:grpSp>
          <p:nvGrpSpPr>
            <p:cNvPr id="21" name="object 12">
              <a:extLst>
                <a:ext uri="{FF2B5EF4-FFF2-40B4-BE49-F238E27FC236}">
                  <a16:creationId xmlns:a16="http://schemas.microsoft.com/office/drawing/2014/main" id="{6917787A-2571-16E9-E4DE-B57E4D35C2AE}"/>
                </a:ext>
              </a:extLst>
            </p:cNvPr>
            <p:cNvGrpSpPr/>
            <p:nvPr/>
          </p:nvGrpSpPr>
          <p:grpSpPr>
            <a:xfrm>
              <a:off x="470065" y="1951664"/>
              <a:ext cx="6665976" cy="1452372"/>
              <a:chOff x="96011" y="115823"/>
              <a:chExt cx="6665976" cy="1452372"/>
            </a:xfrm>
          </p:grpSpPr>
          <p:pic>
            <p:nvPicPr>
              <p:cNvPr id="25" name="object 13">
                <a:extLst>
                  <a:ext uri="{FF2B5EF4-FFF2-40B4-BE49-F238E27FC236}">
                    <a16:creationId xmlns:a16="http://schemas.microsoft.com/office/drawing/2014/main" id="{63B3C474-8DD4-2287-3C39-F3D2767E4C93}"/>
                  </a:ext>
                </a:extLst>
              </p:cNvPr>
              <p:cNvPicPr/>
              <p:nvPr/>
            </p:nvPicPr>
            <p:blipFill>
              <a:blip r:embed="rId3" cstate="print"/>
              <a:stretch>
                <a:fillRect/>
              </a:stretch>
            </p:blipFill>
            <p:spPr>
              <a:xfrm>
                <a:off x="96011" y="115823"/>
                <a:ext cx="6665976" cy="1452372"/>
              </a:xfrm>
              <a:prstGeom prst="rect">
                <a:avLst/>
              </a:prstGeom>
            </p:spPr>
          </p:pic>
          <p:pic>
            <p:nvPicPr>
              <p:cNvPr id="26" name="object 14">
                <a:extLst>
                  <a:ext uri="{FF2B5EF4-FFF2-40B4-BE49-F238E27FC236}">
                    <a16:creationId xmlns:a16="http://schemas.microsoft.com/office/drawing/2014/main" id="{ECC04B1F-2DEB-578F-8BA0-070178459348}"/>
                  </a:ext>
                </a:extLst>
              </p:cNvPr>
              <p:cNvPicPr/>
              <p:nvPr/>
            </p:nvPicPr>
            <p:blipFill>
              <a:blip r:embed="rId4" cstate="print"/>
              <a:stretch>
                <a:fillRect/>
              </a:stretch>
            </p:blipFill>
            <p:spPr>
              <a:xfrm>
                <a:off x="142849" y="142875"/>
                <a:ext cx="6572275" cy="1358646"/>
              </a:xfrm>
              <a:prstGeom prst="rect">
                <a:avLst/>
              </a:prstGeom>
            </p:spPr>
          </p:pic>
          <p:sp>
            <p:nvSpPr>
              <p:cNvPr id="27" name="object 15">
                <a:extLst>
                  <a:ext uri="{FF2B5EF4-FFF2-40B4-BE49-F238E27FC236}">
                    <a16:creationId xmlns:a16="http://schemas.microsoft.com/office/drawing/2014/main" id="{485D957C-6E66-66FE-A26B-932804AC3102}"/>
                  </a:ext>
                </a:extLst>
              </p:cNvPr>
              <p:cNvSpPr/>
              <p:nvPr/>
            </p:nvSpPr>
            <p:spPr>
              <a:xfrm>
                <a:off x="142849" y="142875"/>
                <a:ext cx="6572884" cy="1358900"/>
              </a:xfrm>
              <a:custGeom>
                <a:avLst/>
                <a:gdLst/>
                <a:ahLst/>
                <a:cxnLst/>
                <a:rect l="l" t="t" r="r" b="b"/>
                <a:pathLst>
                  <a:path w="6572884" h="1358900">
                    <a:moveTo>
                      <a:pt x="0" y="226441"/>
                    </a:moveTo>
                    <a:lnTo>
                      <a:pt x="4600" y="180795"/>
                    </a:lnTo>
                    <a:lnTo>
                      <a:pt x="17795" y="138285"/>
                    </a:lnTo>
                    <a:lnTo>
                      <a:pt x="38673" y="99820"/>
                    </a:lnTo>
                    <a:lnTo>
                      <a:pt x="66324" y="66309"/>
                    </a:lnTo>
                    <a:lnTo>
                      <a:pt x="99837" y="38663"/>
                    </a:lnTo>
                    <a:lnTo>
                      <a:pt x="138301" y="17789"/>
                    </a:lnTo>
                    <a:lnTo>
                      <a:pt x="180806" y="4599"/>
                    </a:lnTo>
                    <a:lnTo>
                      <a:pt x="226440" y="0"/>
                    </a:lnTo>
                    <a:lnTo>
                      <a:pt x="6345834" y="0"/>
                    </a:lnTo>
                    <a:lnTo>
                      <a:pt x="6391480" y="4599"/>
                    </a:lnTo>
                    <a:lnTo>
                      <a:pt x="6433990" y="17789"/>
                    </a:lnTo>
                    <a:lnTo>
                      <a:pt x="6472455" y="38663"/>
                    </a:lnTo>
                    <a:lnTo>
                      <a:pt x="6505965" y="66309"/>
                    </a:lnTo>
                    <a:lnTo>
                      <a:pt x="6533612" y="99820"/>
                    </a:lnTo>
                    <a:lnTo>
                      <a:pt x="6554485" y="138285"/>
                    </a:lnTo>
                    <a:lnTo>
                      <a:pt x="6567676" y="180795"/>
                    </a:lnTo>
                    <a:lnTo>
                      <a:pt x="6572275" y="226441"/>
                    </a:lnTo>
                    <a:lnTo>
                      <a:pt x="6572275" y="1132204"/>
                    </a:lnTo>
                    <a:lnTo>
                      <a:pt x="6567676" y="1177850"/>
                    </a:lnTo>
                    <a:lnTo>
                      <a:pt x="6554485" y="1220360"/>
                    </a:lnTo>
                    <a:lnTo>
                      <a:pt x="6533612" y="1258825"/>
                    </a:lnTo>
                    <a:lnTo>
                      <a:pt x="6505965" y="1292336"/>
                    </a:lnTo>
                    <a:lnTo>
                      <a:pt x="6472455" y="1319982"/>
                    </a:lnTo>
                    <a:lnTo>
                      <a:pt x="6433990" y="1340856"/>
                    </a:lnTo>
                    <a:lnTo>
                      <a:pt x="6391480" y="1354046"/>
                    </a:lnTo>
                    <a:lnTo>
                      <a:pt x="6345834" y="1358646"/>
                    </a:lnTo>
                    <a:lnTo>
                      <a:pt x="226440" y="1358646"/>
                    </a:lnTo>
                    <a:lnTo>
                      <a:pt x="180806" y="1354046"/>
                    </a:lnTo>
                    <a:lnTo>
                      <a:pt x="138301" y="1340856"/>
                    </a:lnTo>
                    <a:lnTo>
                      <a:pt x="99837" y="1319982"/>
                    </a:lnTo>
                    <a:lnTo>
                      <a:pt x="66324" y="1292336"/>
                    </a:lnTo>
                    <a:lnTo>
                      <a:pt x="38673" y="1258825"/>
                    </a:lnTo>
                    <a:lnTo>
                      <a:pt x="17795" y="1220360"/>
                    </a:lnTo>
                    <a:lnTo>
                      <a:pt x="4600" y="1177850"/>
                    </a:lnTo>
                    <a:lnTo>
                      <a:pt x="0" y="1132204"/>
                    </a:lnTo>
                    <a:lnTo>
                      <a:pt x="0" y="226441"/>
                    </a:lnTo>
                    <a:close/>
                  </a:path>
                </a:pathLst>
              </a:custGeom>
              <a:ln w="9525">
                <a:solidFill>
                  <a:srgbClr val="55CE74"/>
                </a:solidFill>
              </a:ln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pic>
            <p:nvPicPr>
              <p:cNvPr id="28" name="object 16">
                <a:extLst>
                  <a:ext uri="{FF2B5EF4-FFF2-40B4-BE49-F238E27FC236}">
                    <a16:creationId xmlns:a16="http://schemas.microsoft.com/office/drawing/2014/main" id="{A04EFA15-D7FB-C1FC-8DF1-562B135FF88A}"/>
                  </a:ext>
                </a:extLst>
              </p:cNvPr>
              <p:cNvPicPr/>
              <p:nvPr/>
            </p:nvPicPr>
            <p:blipFill>
              <a:blip r:embed="rId5" cstate="print"/>
              <a:stretch>
                <a:fillRect/>
              </a:stretch>
            </p:blipFill>
            <p:spPr>
              <a:xfrm>
                <a:off x="2500248" y="305930"/>
                <a:ext cx="1714500" cy="733945"/>
              </a:xfrm>
              <a:prstGeom prst="rect">
                <a:avLst/>
              </a:prstGeom>
            </p:spPr>
          </p:pic>
        </p:grpSp>
        <p:sp>
          <p:nvSpPr>
            <p:cNvPr id="22" name="object 16">
              <a:extLst>
                <a:ext uri="{FF2B5EF4-FFF2-40B4-BE49-F238E27FC236}">
                  <a16:creationId xmlns:a16="http://schemas.microsoft.com/office/drawing/2014/main" id="{8CFB6B28-CA51-60F3-91F3-7822A5278450}"/>
                </a:ext>
              </a:extLst>
            </p:cNvPr>
            <p:cNvSpPr txBox="1"/>
            <p:nvPr/>
          </p:nvSpPr>
          <p:spPr>
            <a:xfrm>
              <a:off x="2775727" y="2875716"/>
              <a:ext cx="3332858" cy="391795"/>
            </a:xfrm>
            <a:prstGeom prst="rect">
              <a:avLst/>
            </a:prstGeom>
            <a:noFill/>
          </p:spPr>
          <p:txBody>
            <a:bodyPr vert="horz" wrap="square" lIns="0" tIns="12700" rIns="0" bIns="0" rtlCol="0">
              <a:spAutoFit/>
            </a:bodyPr>
            <a:lstStyle/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Volumen 4,  Número 1  Enero a Julio 2021</a:t>
              </a:r>
            </a:p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Revista Semestral. Venezuela</a:t>
              </a:r>
              <a:endParaRPr sz="1200" dirty="0">
                <a:latin typeface="Arial"/>
                <a:cs typeface="Arial"/>
              </a:endParaRPr>
            </a:p>
          </p:txBody>
        </p:sp>
        <p:pic>
          <p:nvPicPr>
            <p:cNvPr id="23" name="object 25">
              <a:extLst>
                <a:ext uri="{FF2B5EF4-FFF2-40B4-BE49-F238E27FC236}">
                  <a16:creationId xmlns:a16="http://schemas.microsoft.com/office/drawing/2014/main" id="{B1E7E05B-599A-8409-F7A0-A319D8ACA083}"/>
                </a:ext>
              </a:extLst>
            </p:cNvPr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470065" y="2027896"/>
              <a:ext cx="2305662" cy="1053903"/>
            </a:xfrm>
            <a:prstGeom prst="rect">
              <a:avLst/>
            </a:prstGeom>
          </p:spPr>
        </p:pic>
        <p:pic>
          <p:nvPicPr>
            <p:cNvPr id="24" name="object 31">
              <a:extLst>
                <a:ext uri="{FF2B5EF4-FFF2-40B4-BE49-F238E27FC236}">
                  <a16:creationId xmlns:a16="http://schemas.microsoft.com/office/drawing/2014/main" id="{F0530B7C-F3B2-2C4B-1925-B6828DF14B08}"/>
                </a:ext>
              </a:extLst>
            </p:cNvPr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4932681" y="1951410"/>
              <a:ext cx="1805304" cy="893889"/>
            </a:xfrm>
            <a:prstGeom prst="rect">
              <a:avLst/>
            </a:prstGeom>
          </p:spPr>
        </p:pic>
      </p:grpSp>
    </p:spTree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object 16"/>
          <p:cNvSpPr txBox="1"/>
          <p:nvPr/>
        </p:nvSpPr>
        <p:spPr>
          <a:xfrm>
            <a:off x="201224" y="1260086"/>
            <a:ext cx="6417945" cy="636714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063875" marR="772795" indent="-431800">
              <a:lnSpc>
                <a:spcPct val="100000"/>
              </a:lnSpc>
              <a:spcBef>
                <a:spcPts val="100"/>
              </a:spcBef>
            </a:pPr>
            <a:endParaRPr sz="1200" dirty="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760"/>
              </a:spcBef>
            </a:pPr>
            <a:endParaRPr sz="1200" dirty="0">
              <a:latin typeface="Arial"/>
              <a:cs typeface="Arial"/>
            </a:endParaRPr>
          </a:p>
          <a:p>
            <a:pPr algn="ctr">
              <a:lnSpc>
                <a:spcPct val="100000"/>
              </a:lnSpc>
            </a:pPr>
            <a:r>
              <a:rPr sz="1200" b="1" spc="-10" dirty="0">
                <a:latin typeface="Times New Roman"/>
                <a:cs typeface="Times New Roman"/>
              </a:rPr>
              <a:t>INTRODUCCION</a:t>
            </a:r>
            <a:endParaRPr sz="1200" dirty="0">
              <a:latin typeface="Times New Roman"/>
              <a:cs typeface="Times New Roman"/>
            </a:endParaRPr>
          </a:p>
          <a:p>
            <a:pPr marL="375285" marR="5080" indent="-363220" algn="just">
              <a:lnSpc>
                <a:spcPct val="100000"/>
              </a:lnSpc>
              <a:spcBef>
                <a:spcPts val="265"/>
              </a:spcBef>
            </a:pPr>
            <a:r>
              <a:rPr sz="1200" dirty="0">
                <a:latin typeface="Times New Roman"/>
                <a:cs typeface="Times New Roman"/>
              </a:rPr>
              <a:t>Actualmente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educación venezolana,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está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siendo cuestionada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seriamente,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debido a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crisis que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vive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sociedad</a:t>
            </a:r>
            <a:r>
              <a:rPr sz="1200" spc="3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3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ataca</a:t>
            </a:r>
            <a:r>
              <a:rPr sz="1200" spc="3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especialmente</a:t>
            </a:r>
            <a:r>
              <a:rPr sz="1200" spc="3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</a:t>
            </a:r>
            <a:r>
              <a:rPr sz="1200" spc="3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sector</a:t>
            </a:r>
            <a:r>
              <a:rPr sz="1200" spc="3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educativo</a:t>
            </a:r>
            <a:r>
              <a:rPr sz="1200" spc="3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3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general.</a:t>
            </a:r>
            <a:r>
              <a:rPr sz="1200" spc="33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3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puede</a:t>
            </a:r>
            <a:r>
              <a:rPr sz="1200" spc="3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decir</a:t>
            </a:r>
            <a:r>
              <a:rPr sz="1200" spc="3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2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Educación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Básica,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está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llenando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expectativas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venezolanos,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razón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observa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bajo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rendimiento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escolar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alto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índice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deserción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otros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muestran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mínimas </a:t>
            </a:r>
            <a:r>
              <a:rPr sz="1200" dirty="0">
                <a:latin typeface="Times New Roman"/>
                <a:cs typeface="Times New Roman"/>
              </a:rPr>
              <a:t>competencias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acuerdo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planes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estudio.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Cárdenas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(1995),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expresó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situación </a:t>
            </a:r>
            <a:r>
              <a:rPr sz="1200" dirty="0">
                <a:latin typeface="Times New Roman"/>
                <a:cs typeface="Times New Roman"/>
              </a:rPr>
              <a:t>académica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Educación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Básica,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esta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desvinculada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realidad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circunda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alumnado.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han</a:t>
            </a:r>
            <a:r>
              <a:rPr sz="1200" spc="114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hecho</a:t>
            </a:r>
            <a:r>
              <a:rPr sz="1200" spc="12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esfuerzos</a:t>
            </a:r>
            <a:r>
              <a:rPr sz="1200" spc="12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11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superar</a:t>
            </a:r>
            <a:r>
              <a:rPr sz="1200" spc="114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114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dificultades,</a:t>
            </a:r>
            <a:r>
              <a:rPr sz="1200" spc="12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implementando</a:t>
            </a:r>
            <a:r>
              <a:rPr sz="1200" spc="12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114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(P.P.P.)</a:t>
            </a:r>
            <a:r>
              <a:rPr sz="1200" spc="114" dirty="0">
                <a:latin typeface="Times New Roman"/>
                <a:cs typeface="Times New Roman"/>
              </a:rPr>
              <a:t>  </a:t>
            </a:r>
            <a:r>
              <a:rPr sz="1200" spc="-10" dirty="0">
                <a:latin typeface="Times New Roman"/>
                <a:cs typeface="Times New Roman"/>
              </a:rPr>
              <a:t>Proyectos </a:t>
            </a:r>
            <a:r>
              <a:rPr sz="1200" dirty="0">
                <a:latin typeface="Times New Roman"/>
                <a:cs typeface="Times New Roman"/>
              </a:rPr>
              <a:t>Pedagógicos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Plantel,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(P.P.A.)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Proyectos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Pedagógicos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Aula,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(P.P.C.)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Proyectos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Pedagógicos </a:t>
            </a:r>
            <a:r>
              <a:rPr sz="1200" dirty="0">
                <a:latin typeface="Times New Roman"/>
                <a:cs typeface="Times New Roman"/>
              </a:rPr>
              <a:t>Comunitarios,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así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podrá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atender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necesidades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familiares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capacidades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sus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hijos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spc="-50" dirty="0">
                <a:latin typeface="Times New Roman"/>
                <a:cs typeface="Times New Roman"/>
              </a:rPr>
              <a:t>e </a:t>
            </a:r>
            <a:r>
              <a:rPr sz="1200" dirty="0">
                <a:latin typeface="Times New Roman"/>
                <a:cs typeface="Times New Roman"/>
              </a:rPr>
              <a:t>incorporarlos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organizaciones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civiles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comunitarias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mejorar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participación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nivel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 </a:t>
            </a:r>
            <a:r>
              <a:rPr sz="1200" dirty="0">
                <a:latin typeface="Times New Roman"/>
                <a:cs typeface="Times New Roman"/>
              </a:rPr>
              <a:t>vida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padres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representantes.</a:t>
            </a:r>
            <a:endParaRPr sz="1200" dirty="0">
              <a:latin typeface="Times New Roman"/>
              <a:cs typeface="Times New Roman"/>
            </a:endParaRPr>
          </a:p>
          <a:p>
            <a:pPr marL="375285" marR="5080" indent="-363220" algn="just">
              <a:lnSpc>
                <a:spcPct val="100000"/>
              </a:lnSpc>
              <a:spcBef>
                <a:spcPts val="5"/>
              </a:spcBef>
            </a:pPr>
            <a:r>
              <a:rPr sz="1200" dirty="0">
                <a:latin typeface="Times New Roman"/>
                <a:cs typeface="Times New Roman"/>
              </a:rPr>
              <a:t>Debe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señalarse,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IV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Plan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Nación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(1995),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establece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reforma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Sistema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Educativo,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para </a:t>
            </a:r>
            <a:r>
              <a:rPr sz="1200" dirty="0">
                <a:latin typeface="Times New Roman"/>
                <a:cs typeface="Times New Roman"/>
              </a:rPr>
              <a:t>lograr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mejorar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calidad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educación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participación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padres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representantes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el </a:t>
            </a:r>
            <a:r>
              <a:rPr sz="1200" dirty="0">
                <a:latin typeface="Times New Roman"/>
                <a:cs typeface="Times New Roman"/>
              </a:rPr>
              <a:t>plantel,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fines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pleno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desarrollo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personalidad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ciudadanos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individual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lo </a:t>
            </a:r>
            <a:r>
              <a:rPr sz="1200" dirty="0">
                <a:latin typeface="Times New Roman"/>
                <a:cs typeface="Times New Roman"/>
              </a:rPr>
              <a:t>social.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propio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maestro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debe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impulsar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escuela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mayor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acercamiento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comunidad, </a:t>
            </a:r>
            <a:r>
              <a:rPr sz="1200" dirty="0">
                <a:latin typeface="Times New Roman"/>
                <a:cs typeface="Times New Roman"/>
              </a:rPr>
              <a:t>porque</a:t>
            </a:r>
            <a:r>
              <a:rPr sz="1200" spc="4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4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3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medida</a:t>
            </a:r>
            <a:r>
              <a:rPr sz="1200" spc="3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3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3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haya</a:t>
            </a:r>
            <a:r>
              <a:rPr sz="1200" spc="4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3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mayor</a:t>
            </a:r>
            <a:r>
              <a:rPr sz="1200" spc="3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identificación</a:t>
            </a:r>
            <a:r>
              <a:rPr sz="1200" spc="40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entre</a:t>
            </a:r>
            <a:r>
              <a:rPr sz="1200" spc="3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4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objetivos,</a:t>
            </a:r>
            <a:r>
              <a:rPr sz="1200" spc="3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metas</a:t>
            </a:r>
            <a:r>
              <a:rPr sz="1200" spc="425" dirty="0">
                <a:latin typeface="Times New Roman"/>
                <a:cs typeface="Times New Roman"/>
              </a:rPr>
              <a:t> </a:t>
            </a:r>
            <a:r>
              <a:rPr sz="1200" spc="-50" dirty="0">
                <a:latin typeface="Times New Roman"/>
                <a:cs typeface="Times New Roman"/>
              </a:rPr>
              <a:t>y </a:t>
            </a:r>
            <a:r>
              <a:rPr sz="1200" dirty="0">
                <a:latin typeface="Times New Roman"/>
                <a:cs typeface="Times New Roman"/>
              </a:rPr>
              <a:t>necesidades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educación,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habrá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mayor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interés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apoyarla.</a:t>
            </a:r>
            <a:r>
              <a:rPr sz="1200" spc="32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allí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debe impulsarse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una </a:t>
            </a:r>
            <a:r>
              <a:rPr sz="1200" dirty="0">
                <a:latin typeface="Times New Roman"/>
                <a:cs typeface="Times New Roman"/>
              </a:rPr>
              <a:t>pertinente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actividad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participativa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educación,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motivando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padres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familia,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que </a:t>
            </a:r>
            <a:r>
              <a:rPr sz="1200" dirty="0">
                <a:latin typeface="Times New Roman"/>
                <a:cs typeface="Times New Roman"/>
              </a:rPr>
              <a:t>estén</a:t>
            </a:r>
            <a:r>
              <a:rPr sz="1200" spc="3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cada</a:t>
            </a:r>
            <a:r>
              <a:rPr sz="1200" spc="3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vez</a:t>
            </a:r>
            <a:r>
              <a:rPr sz="1200" spc="3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más</a:t>
            </a:r>
            <a:r>
              <a:rPr sz="1200" spc="3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cerca</a:t>
            </a:r>
            <a:r>
              <a:rPr sz="1200" spc="3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sus</a:t>
            </a:r>
            <a:r>
              <a:rPr sz="1200" spc="3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hijos</a:t>
            </a:r>
            <a:r>
              <a:rPr sz="1200" spc="3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3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3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escuela,</a:t>
            </a:r>
            <a:r>
              <a:rPr sz="1200" spc="3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tal</a:t>
            </a:r>
            <a:r>
              <a:rPr sz="1200" spc="3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manera</a:t>
            </a:r>
            <a:r>
              <a:rPr sz="1200" spc="3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3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3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conciba</a:t>
            </a:r>
            <a:r>
              <a:rPr sz="1200" spc="34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participación</a:t>
            </a:r>
            <a:r>
              <a:rPr sz="1200" spc="3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social</a:t>
            </a:r>
            <a:r>
              <a:rPr sz="1200" spc="3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comprometida</a:t>
            </a:r>
            <a:r>
              <a:rPr sz="1200" spc="3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3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3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proceso</a:t>
            </a:r>
            <a:r>
              <a:rPr sz="1200" spc="3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educativo</a:t>
            </a:r>
            <a:r>
              <a:rPr sz="1200" spc="3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3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3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conjunto,</a:t>
            </a:r>
            <a:r>
              <a:rPr sz="1200" spc="3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</a:t>
            </a:r>
            <a:r>
              <a:rPr sz="1200" spc="3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solo</a:t>
            </a:r>
            <a:r>
              <a:rPr sz="1200" spc="330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como </a:t>
            </a:r>
            <a:r>
              <a:rPr sz="1200" dirty="0">
                <a:latin typeface="Times New Roman"/>
                <a:cs typeface="Times New Roman"/>
              </a:rPr>
              <a:t>compromiso</a:t>
            </a:r>
            <a:r>
              <a:rPr sz="1200" spc="3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formal,</a:t>
            </a:r>
            <a:r>
              <a:rPr sz="1200" spc="3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sino</a:t>
            </a:r>
            <a:r>
              <a:rPr sz="1200" spc="3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3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3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actitud</a:t>
            </a:r>
            <a:r>
              <a:rPr sz="1200" spc="4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permanente</a:t>
            </a:r>
            <a:r>
              <a:rPr sz="1200" spc="3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3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permita</a:t>
            </a:r>
            <a:r>
              <a:rPr sz="1200" spc="3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convertir</a:t>
            </a:r>
            <a:r>
              <a:rPr sz="1200" spc="4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39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realidad </a:t>
            </a:r>
            <a:r>
              <a:rPr sz="1200" dirty="0">
                <a:latin typeface="Times New Roman"/>
                <a:cs typeface="Times New Roman"/>
              </a:rPr>
              <a:t>cotidiana,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escuela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sociedad,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valores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democracia,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entendida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forma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 </a:t>
            </a:r>
            <a:r>
              <a:rPr sz="1200" dirty="0">
                <a:latin typeface="Times New Roman"/>
                <a:cs typeface="Times New Roman"/>
              </a:rPr>
              <a:t>vida,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mejoramiento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económico,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social,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cultural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pueblo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desarrollo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integral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del </a:t>
            </a:r>
            <a:r>
              <a:rPr sz="1200" spc="-10" dirty="0">
                <a:latin typeface="Times New Roman"/>
                <a:cs typeface="Times New Roman"/>
              </a:rPr>
              <a:t>individuo.</a:t>
            </a:r>
            <a:endParaRPr sz="1200" dirty="0">
              <a:latin typeface="Times New Roman"/>
              <a:cs typeface="Times New Roman"/>
            </a:endParaRPr>
          </a:p>
          <a:p>
            <a:pPr marL="375285" marR="5080" indent="-363220" algn="just">
              <a:lnSpc>
                <a:spcPct val="100000"/>
              </a:lnSpc>
              <a:spcBef>
                <a:spcPts val="5"/>
              </a:spcBef>
            </a:pP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anteriormente</a:t>
            </a:r>
            <a:r>
              <a:rPr sz="1200" spc="3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expuesto,</a:t>
            </a:r>
            <a:r>
              <a:rPr sz="1200" spc="3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temática</a:t>
            </a:r>
            <a:r>
              <a:rPr sz="1200" spc="3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esta</a:t>
            </a:r>
            <a:r>
              <a:rPr sz="1200" spc="3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investigación</a:t>
            </a:r>
            <a:r>
              <a:rPr sz="1200" spc="3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está</a:t>
            </a:r>
            <a:r>
              <a:rPr sz="1200" spc="3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centrada</a:t>
            </a:r>
            <a:r>
              <a:rPr sz="1200" spc="3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diagnosticar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participación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percepción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padres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representantes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actividades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educativas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los </a:t>
            </a:r>
            <a:r>
              <a:rPr sz="1200" dirty="0">
                <a:latin typeface="Times New Roman"/>
                <a:cs typeface="Times New Roman"/>
              </a:rPr>
              <a:t>educandos.</a:t>
            </a:r>
            <a:r>
              <a:rPr sz="1200" spc="13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Sin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embargo,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cumplir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propósito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investigación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constituyó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tarea </a:t>
            </a:r>
            <a:r>
              <a:rPr sz="1200" dirty="0">
                <a:latin typeface="Times New Roman"/>
                <a:cs typeface="Times New Roman"/>
              </a:rPr>
              <a:t>fácil,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pero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tampoco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inalcanzable,</a:t>
            </a:r>
            <a:r>
              <a:rPr sz="1200" spc="3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tal</a:t>
            </a:r>
            <a:r>
              <a:rPr sz="1200" spc="3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motivo,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este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diagnóstico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le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brinda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escuela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el </a:t>
            </a:r>
            <a:r>
              <a:rPr sz="1200" dirty="0">
                <a:latin typeface="Times New Roman"/>
                <a:cs typeface="Times New Roman"/>
              </a:rPr>
              <a:t>conocimiento</a:t>
            </a:r>
            <a:r>
              <a:rPr sz="1200" spc="3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pleno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factores,</a:t>
            </a:r>
            <a:r>
              <a:rPr sz="1200" spc="3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elementos</a:t>
            </a:r>
            <a:r>
              <a:rPr sz="1200" spc="3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actividades</a:t>
            </a:r>
            <a:r>
              <a:rPr sz="1200" spc="3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pueden</a:t>
            </a:r>
            <a:r>
              <a:rPr sz="1200" spc="3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utilizar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31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el </a:t>
            </a:r>
            <a:r>
              <a:rPr sz="1200" dirty="0">
                <a:latin typeface="Times New Roman"/>
                <a:cs typeface="Times New Roman"/>
              </a:rPr>
              <a:t>fortalecimiento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participación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padres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representantes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proceso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educativo.</a:t>
            </a:r>
            <a:endParaRPr sz="1200" dirty="0">
              <a:latin typeface="Times New Roman"/>
              <a:cs typeface="Times New Roman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1319275" y="8232885"/>
            <a:ext cx="4215765" cy="71628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ts val="1410"/>
              </a:lnSpc>
            </a:pPr>
            <a:r>
              <a:rPr sz="1200" b="1" dirty="0">
                <a:latin typeface="Times New Roman"/>
                <a:cs typeface="Times New Roman"/>
              </a:rPr>
              <a:t>Participación</a:t>
            </a:r>
            <a:r>
              <a:rPr sz="1200" b="1" spc="1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y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Percepción</a:t>
            </a:r>
            <a:r>
              <a:rPr sz="1200" b="1" spc="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los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Padres</a:t>
            </a:r>
            <a:r>
              <a:rPr sz="1200" b="1" spc="-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y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Representantes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en</a:t>
            </a:r>
            <a:r>
              <a:rPr sz="1200" b="1" spc="-25" dirty="0">
                <a:latin typeface="Times New Roman"/>
                <a:cs typeface="Times New Roman"/>
              </a:rPr>
              <a:t> las</a:t>
            </a:r>
            <a:endParaRPr sz="1200">
              <a:latin typeface="Times New Roman"/>
              <a:cs typeface="Times New Roman"/>
            </a:endParaRPr>
          </a:p>
          <a:p>
            <a:pPr marL="3175" algn="ctr">
              <a:lnSpc>
                <a:spcPct val="100000"/>
              </a:lnSpc>
              <a:spcBef>
                <a:spcPts val="720"/>
              </a:spcBef>
            </a:pPr>
            <a:r>
              <a:rPr sz="1200" b="1" dirty="0">
                <a:latin typeface="Times New Roman"/>
                <a:cs typeface="Times New Roman"/>
              </a:rPr>
              <a:t>Actividades</a:t>
            </a:r>
            <a:r>
              <a:rPr sz="1200" b="1" spc="-60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Educativas</a:t>
            </a:r>
            <a:endParaRPr sz="12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505"/>
              </a:spcBef>
            </a:pPr>
            <a:r>
              <a:rPr sz="1200" b="1" dirty="0">
                <a:latin typeface="Times New Roman"/>
                <a:cs typeface="Times New Roman"/>
              </a:rPr>
              <a:t>MSc.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Lisbening</a:t>
            </a:r>
            <a:r>
              <a:rPr sz="1200" b="1" spc="-4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Caridad</a:t>
            </a:r>
            <a:r>
              <a:rPr sz="1200" b="1" spc="-55" dirty="0">
                <a:latin typeface="Times New Roman"/>
                <a:cs typeface="Times New Roman"/>
              </a:rPr>
              <a:t> </a:t>
            </a:r>
            <a:r>
              <a:rPr sz="1200" b="1" spc="-20" dirty="0">
                <a:latin typeface="Times New Roman"/>
                <a:cs typeface="Times New Roman"/>
              </a:rPr>
              <a:t>Torres</a:t>
            </a:r>
            <a:r>
              <a:rPr sz="1200" b="1" spc="-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Álvarez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9" name="object 19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46363" rIns="0" bIns="0" rtlCol="0">
            <a:spAutoFit/>
          </a:bodyPr>
          <a:lstStyle/>
          <a:p>
            <a:pPr marL="279400">
              <a:lnSpc>
                <a:spcPts val="1410"/>
              </a:lnSpc>
            </a:pPr>
            <a:fld id="{81D60167-4931-47E6-BA6A-407CBD079E47}" type="slidenum">
              <a:rPr b="1" spc="-25" dirty="0">
                <a:latin typeface="Times New Roman"/>
                <a:cs typeface="Times New Roman"/>
              </a:rPr>
              <a:t>23</a:t>
            </a:fld>
            <a:endParaRPr b="1" spc="-25" dirty="0">
              <a:latin typeface="Times New Roman"/>
              <a:cs typeface="Times New Roman"/>
            </a:endParaRPr>
          </a:p>
        </p:txBody>
      </p:sp>
      <p:grpSp>
        <p:nvGrpSpPr>
          <p:cNvPr id="20" name="Grupo 19">
            <a:extLst>
              <a:ext uri="{FF2B5EF4-FFF2-40B4-BE49-F238E27FC236}">
                <a16:creationId xmlns:a16="http://schemas.microsoft.com/office/drawing/2014/main" id="{9053932C-C3FA-4C57-DE55-CE8B46D28520}"/>
              </a:ext>
            </a:extLst>
          </p:cNvPr>
          <p:cNvGrpSpPr/>
          <p:nvPr/>
        </p:nvGrpSpPr>
        <p:grpSpPr>
          <a:xfrm>
            <a:off x="192024" y="99280"/>
            <a:ext cx="6472351" cy="1452626"/>
            <a:chOff x="470065" y="1951410"/>
            <a:chExt cx="6665976" cy="1452626"/>
          </a:xfrm>
        </p:grpSpPr>
        <p:grpSp>
          <p:nvGrpSpPr>
            <p:cNvPr id="21" name="object 12">
              <a:extLst>
                <a:ext uri="{FF2B5EF4-FFF2-40B4-BE49-F238E27FC236}">
                  <a16:creationId xmlns:a16="http://schemas.microsoft.com/office/drawing/2014/main" id="{5D1D0EB2-79A7-E777-3F16-1284D5EE08E2}"/>
                </a:ext>
              </a:extLst>
            </p:cNvPr>
            <p:cNvGrpSpPr/>
            <p:nvPr/>
          </p:nvGrpSpPr>
          <p:grpSpPr>
            <a:xfrm>
              <a:off x="470065" y="1951664"/>
              <a:ext cx="6665976" cy="1452372"/>
              <a:chOff x="96011" y="115823"/>
              <a:chExt cx="6665976" cy="1452372"/>
            </a:xfrm>
          </p:grpSpPr>
          <p:pic>
            <p:nvPicPr>
              <p:cNvPr id="25" name="object 13">
                <a:extLst>
                  <a:ext uri="{FF2B5EF4-FFF2-40B4-BE49-F238E27FC236}">
                    <a16:creationId xmlns:a16="http://schemas.microsoft.com/office/drawing/2014/main" id="{7E9C5A94-4FFC-F35A-3E01-CE453DC5EAA7}"/>
                  </a:ext>
                </a:extLst>
              </p:cNvPr>
              <p:cNvPicPr/>
              <p:nvPr/>
            </p:nvPicPr>
            <p:blipFill>
              <a:blip r:embed="rId2" cstate="print"/>
              <a:stretch>
                <a:fillRect/>
              </a:stretch>
            </p:blipFill>
            <p:spPr>
              <a:xfrm>
                <a:off x="96011" y="115823"/>
                <a:ext cx="6665976" cy="1452372"/>
              </a:xfrm>
              <a:prstGeom prst="rect">
                <a:avLst/>
              </a:prstGeom>
            </p:spPr>
          </p:pic>
          <p:pic>
            <p:nvPicPr>
              <p:cNvPr id="26" name="object 14">
                <a:extLst>
                  <a:ext uri="{FF2B5EF4-FFF2-40B4-BE49-F238E27FC236}">
                    <a16:creationId xmlns:a16="http://schemas.microsoft.com/office/drawing/2014/main" id="{0758ED0B-325E-C4CF-0BD0-3E6D4BB1146A}"/>
                  </a:ext>
                </a:extLst>
              </p:cNvPr>
              <p:cNvPicPr/>
              <p:nvPr/>
            </p:nvPicPr>
            <p:blipFill>
              <a:blip r:embed="rId3" cstate="print"/>
              <a:stretch>
                <a:fillRect/>
              </a:stretch>
            </p:blipFill>
            <p:spPr>
              <a:xfrm>
                <a:off x="142849" y="142875"/>
                <a:ext cx="6572275" cy="1358646"/>
              </a:xfrm>
              <a:prstGeom prst="rect">
                <a:avLst/>
              </a:prstGeom>
            </p:spPr>
          </p:pic>
          <p:sp>
            <p:nvSpPr>
              <p:cNvPr id="27" name="object 15">
                <a:extLst>
                  <a:ext uri="{FF2B5EF4-FFF2-40B4-BE49-F238E27FC236}">
                    <a16:creationId xmlns:a16="http://schemas.microsoft.com/office/drawing/2014/main" id="{AE1CF0DD-D329-7E47-183D-FC0270A2BDBF}"/>
                  </a:ext>
                </a:extLst>
              </p:cNvPr>
              <p:cNvSpPr/>
              <p:nvPr/>
            </p:nvSpPr>
            <p:spPr>
              <a:xfrm>
                <a:off x="142849" y="142875"/>
                <a:ext cx="6572884" cy="1358900"/>
              </a:xfrm>
              <a:custGeom>
                <a:avLst/>
                <a:gdLst/>
                <a:ahLst/>
                <a:cxnLst/>
                <a:rect l="l" t="t" r="r" b="b"/>
                <a:pathLst>
                  <a:path w="6572884" h="1358900">
                    <a:moveTo>
                      <a:pt x="0" y="226441"/>
                    </a:moveTo>
                    <a:lnTo>
                      <a:pt x="4600" y="180795"/>
                    </a:lnTo>
                    <a:lnTo>
                      <a:pt x="17795" y="138285"/>
                    </a:lnTo>
                    <a:lnTo>
                      <a:pt x="38673" y="99820"/>
                    </a:lnTo>
                    <a:lnTo>
                      <a:pt x="66324" y="66309"/>
                    </a:lnTo>
                    <a:lnTo>
                      <a:pt x="99837" y="38663"/>
                    </a:lnTo>
                    <a:lnTo>
                      <a:pt x="138301" y="17789"/>
                    </a:lnTo>
                    <a:lnTo>
                      <a:pt x="180806" y="4599"/>
                    </a:lnTo>
                    <a:lnTo>
                      <a:pt x="226440" y="0"/>
                    </a:lnTo>
                    <a:lnTo>
                      <a:pt x="6345834" y="0"/>
                    </a:lnTo>
                    <a:lnTo>
                      <a:pt x="6391480" y="4599"/>
                    </a:lnTo>
                    <a:lnTo>
                      <a:pt x="6433990" y="17789"/>
                    </a:lnTo>
                    <a:lnTo>
                      <a:pt x="6472455" y="38663"/>
                    </a:lnTo>
                    <a:lnTo>
                      <a:pt x="6505965" y="66309"/>
                    </a:lnTo>
                    <a:lnTo>
                      <a:pt x="6533612" y="99820"/>
                    </a:lnTo>
                    <a:lnTo>
                      <a:pt x="6554485" y="138285"/>
                    </a:lnTo>
                    <a:lnTo>
                      <a:pt x="6567676" y="180795"/>
                    </a:lnTo>
                    <a:lnTo>
                      <a:pt x="6572275" y="226441"/>
                    </a:lnTo>
                    <a:lnTo>
                      <a:pt x="6572275" y="1132204"/>
                    </a:lnTo>
                    <a:lnTo>
                      <a:pt x="6567676" y="1177850"/>
                    </a:lnTo>
                    <a:lnTo>
                      <a:pt x="6554485" y="1220360"/>
                    </a:lnTo>
                    <a:lnTo>
                      <a:pt x="6533612" y="1258825"/>
                    </a:lnTo>
                    <a:lnTo>
                      <a:pt x="6505965" y="1292336"/>
                    </a:lnTo>
                    <a:lnTo>
                      <a:pt x="6472455" y="1319982"/>
                    </a:lnTo>
                    <a:lnTo>
                      <a:pt x="6433990" y="1340856"/>
                    </a:lnTo>
                    <a:lnTo>
                      <a:pt x="6391480" y="1354046"/>
                    </a:lnTo>
                    <a:lnTo>
                      <a:pt x="6345834" y="1358646"/>
                    </a:lnTo>
                    <a:lnTo>
                      <a:pt x="226440" y="1358646"/>
                    </a:lnTo>
                    <a:lnTo>
                      <a:pt x="180806" y="1354046"/>
                    </a:lnTo>
                    <a:lnTo>
                      <a:pt x="138301" y="1340856"/>
                    </a:lnTo>
                    <a:lnTo>
                      <a:pt x="99837" y="1319982"/>
                    </a:lnTo>
                    <a:lnTo>
                      <a:pt x="66324" y="1292336"/>
                    </a:lnTo>
                    <a:lnTo>
                      <a:pt x="38673" y="1258825"/>
                    </a:lnTo>
                    <a:lnTo>
                      <a:pt x="17795" y="1220360"/>
                    </a:lnTo>
                    <a:lnTo>
                      <a:pt x="4600" y="1177850"/>
                    </a:lnTo>
                    <a:lnTo>
                      <a:pt x="0" y="1132204"/>
                    </a:lnTo>
                    <a:lnTo>
                      <a:pt x="0" y="226441"/>
                    </a:lnTo>
                    <a:close/>
                  </a:path>
                </a:pathLst>
              </a:custGeom>
              <a:ln w="9525">
                <a:solidFill>
                  <a:srgbClr val="55CE74"/>
                </a:solidFill>
              </a:ln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pic>
            <p:nvPicPr>
              <p:cNvPr id="28" name="object 16">
                <a:extLst>
                  <a:ext uri="{FF2B5EF4-FFF2-40B4-BE49-F238E27FC236}">
                    <a16:creationId xmlns:a16="http://schemas.microsoft.com/office/drawing/2014/main" id="{7824257F-8E05-8B79-3184-AEA9A3D7E56D}"/>
                  </a:ext>
                </a:extLst>
              </p:cNvPr>
              <p:cNvPicPr/>
              <p:nvPr/>
            </p:nvPicPr>
            <p:blipFill>
              <a:blip r:embed="rId4" cstate="print"/>
              <a:stretch>
                <a:fillRect/>
              </a:stretch>
            </p:blipFill>
            <p:spPr>
              <a:xfrm>
                <a:off x="2500248" y="305930"/>
                <a:ext cx="1714500" cy="733945"/>
              </a:xfrm>
              <a:prstGeom prst="rect">
                <a:avLst/>
              </a:prstGeom>
            </p:spPr>
          </p:pic>
        </p:grpSp>
        <p:sp>
          <p:nvSpPr>
            <p:cNvPr id="22" name="object 16">
              <a:extLst>
                <a:ext uri="{FF2B5EF4-FFF2-40B4-BE49-F238E27FC236}">
                  <a16:creationId xmlns:a16="http://schemas.microsoft.com/office/drawing/2014/main" id="{F90BB932-D66C-2A8C-4CDF-73399BA6D2A1}"/>
                </a:ext>
              </a:extLst>
            </p:cNvPr>
            <p:cNvSpPr txBox="1"/>
            <p:nvPr/>
          </p:nvSpPr>
          <p:spPr>
            <a:xfrm>
              <a:off x="2775727" y="2875716"/>
              <a:ext cx="3332858" cy="391795"/>
            </a:xfrm>
            <a:prstGeom prst="rect">
              <a:avLst/>
            </a:prstGeom>
            <a:noFill/>
          </p:spPr>
          <p:txBody>
            <a:bodyPr vert="horz" wrap="square" lIns="0" tIns="12700" rIns="0" bIns="0" rtlCol="0">
              <a:spAutoFit/>
            </a:bodyPr>
            <a:lstStyle/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Volumen 4,  Número 1  Enero a Julio 2021</a:t>
              </a:r>
            </a:p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Revista Semestral. Venezuela</a:t>
              </a:r>
              <a:endParaRPr sz="1200" dirty="0">
                <a:latin typeface="Arial"/>
                <a:cs typeface="Arial"/>
              </a:endParaRPr>
            </a:p>
          </p:txBody>
        </p:sp>
        <p:pic>
          <p:nvPicPr>
            <p:cNvPr id="23" name="object 25">
              <a:extLst>
                <a:ext uri="{FF2B5EF4-FFF2-40B4-BE49-F238E27FC236}">
                  <a16:creationId xmlns:a16="http://schemas.microsoft.com/office/drawing/2014/main" id="{F89D9757-BC53-7759-9575-9045175506EF}"/>
                </a:ext>
              </a:extLst>
            </p:cNvPr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470065" y="2027896"/>
              <a:ext cx="2305662" cy="1053903"/>
            </a:xfrm>
            <a:prstGeom prst="rect">
              <a:avLst/>
            </a:prstGeom>
          </p:spPr>
        </p:pic>
        <p:pic>
          <p:nvPicPr>
            <p:cNvPr id="24" name="object 31">
              <a:extLst>
                <a:ext uri="{FF2B5EF4-FFF2-40B4-BE49-F238E27FC236}">
                  <a16:creationId xmlns:a16="http://schemas.microsoft.com/office/drawing/2014/main" id="{4531ED98-F5A9-EDFE-9CC7-97B55AEAD28B}"/>
                </a:ext>
              </a:extLst>
            </p:cNvPr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4932681" y="1951410"/>
              <a:ext cx="1805304" cy="893889"/>
            </a:xfrm>
            <a:prstGeom prst="rect">
              <a:avLst/>
            </a:prstGeom>
          </p:spPr>
        </p:pic>
      </p:grpSp>
    </p:spTree>
  </p:cSld>
  <p:clrMapOvr>
    <a:masterClrMapping/>
  </p:clrMapOvr>
</p:sld>
</file>

<file path=ppt/slides/slide2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94485" y="115823"/>
            <a:ext cx="6669405" cy="8926195"/>
            <a:chOff x="94485" y="115823"/>
            <a:chExt cx="6669405" cy="8926195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44780" y="8727947"/>
              <a:ext cx="6516624" cy="158496"/>
            </a:xfrm>
            <a:prstGeom prst="rect">
              <a:avLst/>
            </a:prstGeom>
          </p:spPr>
        </p:pic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96012" y="115823"/>
              <a:ext cx="6665976" cy="1452372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42849" y="142875"/>
              <a:ext cx="6572275" cy="1358646"/>
            </a:xfrm>
            <a:prstGeom prst="rect">
              <a:avLst/>
            </a:prstGeom>
          </p:spPr>
        </p:pic>
        <p:sp>
          <p:nvSpPr>
            <p:cNvPr id="6" name="object 6"/>
            <p:cNvSpPr/>
            <p:nvPr/>
          </p:nvSpPr>
          <p:spPr>
            <a:xfrm>
              <a:off x="142849" y="142875"/>
              <a:ext cx="6572884" cy="1358900"/>
            </a:xfrm>
            <a:custGeom>
              <a:avLst/>
              <a:gdLst/>
              <a:ahLst/>
              <a:cxnLst/>
              <a:rect l="l" t="t" r="r" b="b"/>
              <a:pathLst>
                <a:path w="6572884" h="1358900">
                  <a:moveTo>
                    <a:pt x="0" y="226441"/>
                  </a:moveTo>
                  <a:lnTo>
                    <a:pt x="4600" y="180795"/>
                  </a:lnTo>
                  <a:lnTo>
                    <a:pt x="17795" y="138285"/>
                  </a:lnTo>
                  <a:lnTo>
                    <a:pt x="38673" y="99820"/>
                  </a:lnTo>
                  <a:lnTo>
                    <a:pt x="66324" y="66309"/>
                  </a:lnTo>
                  <a:lnTo>
                    <a:pt x="99837" y="38663"/>
                  </a:lnTo>
                  <a:lnTo>
                    <a:pt x="138301" y="17789"/>
                  </a:lnTo>
                  <a:lnTo>
                    <a:pt x="180806" y="4599"/>
                  </a:lnTo>
                  <a:lnTo>
                    <a:pt x="226440" y="0"/>
                  </a:lnTo>
                  <a:lnTo>
                    <a:pt x="6345834" y="0"/>
                  </a:lnTo>
                  <a:lnTo>
                    <a:pt x="6391480" y="4599"/>
                  </a:lnTo>
                  <a:lnTo>
                    <a:pt x="6433990" y="17789"/>
                  </a:lnTo>
                  <a:lnTo>
                    <a:pt x="6472455" y="38663"/>
                  </a:lnTo>
                  <a:lnTo>
                    <a:pt x="6505965" y="66309"/>
                  </a:lnTo>
                  <a:lnTo>
                    <a:pt x="6533612" y="99820"/>
                  </a:lnTo>
                  <a:lnTo>
                    <a:pt x="6554485" y="138285"/>
                  </a:lnTo>
                  <a:lnTo>
                    <a:pt x="6567676" y="180795"/>
                  </a:lnTo>
                  <a:lnTo>
                    <a:pt x="6572275" y="226441"/>
                  </a:lnTo>
                  <a:lnTo>
                    <a:pt x="6572275" y="1132204"/>
                  </a:lnTo>
                  <a:lnTo>
                    <a:pt x="6567676" y="1177850"/>
                  </a:lnTo>
                  <a:lnTo>
                    <a:pt x="6554485" y="1220360"/>
                  </a:lnTo>
                  <a:lnTo>
                    <a:pt x="6533612" y="1258825"/>
                  </a:lnTo>
                  <a:lnTo>
                    <a:pt x="6505965" y="1292336"/>
                  </a:lnTo>
                  <a:lnTo>
                    <a:pt x="6472455" y="1319982"/>
                  </a:lnTo>
                  <a:lnTo>
                    <a:pt x="6433990" y="1340856"/>
                  </a:lnTo>
                  <a:lnTo>
                    <a:pt x="6391480" y="1354046"/>
                  </a:lnTo>
                  <a:lnTo>
                    <a:pt x="6345834" y="1358646"/>
                  </a:lnTo>
                  <a:lnTo>
                    <a:pt x="226440" y="1358646"/>
                  </a:lnTo>
                  <a:lnTo>
                    <a:pt x="180806" y="1354046"/>
                  </a:lnTo>
                  <a:lnTo>
                    <a:pt x="138301" y="1340856"/>
                  </a:lnTo>
                  <a:lnTo>
                    <a:pt x="99837" y="1319982"/>
                  </a:lnTo>
                  <a:lnTo>
                    <a:pt x="66324" y="1292336"/>
                  </a:lnTo>
                  <a:lnTo>
                    <a:pt x="38673" y="1258825"/>
                  </a:lnTo>
                  <a:lnTo>
                    <a:pt x="17795" y="1220360"/>
                  </a:lnTo>
                  <a:lnTo>
                    <a:pt x="4600" y="1177850"/>
                  </a:lnTo>
                  <a:lnTo>
                    <a:pt x="0" y="1132204"/>
                  </a:lnTo>
                  <a:lnTo>
                    <a:pt x="0" y="226441"/>
                  </a:lnTo>
                  <a:close/>
                </a:path>
              </a:pathLst>
            </a:custGeom>
            <a:ln w="9525">
              <a:solidFill>
                <a:srgbClr val="55CE7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" name="object 7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2500248" y="305930"/>
              <a:ext cx="1714500" cy="733945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2738628" y="1024127"/>
              <a:ext cx="1897379" cy="371855"/>
            </a:xfrm>
            <a:prstGeom prst="rect">
              <a:avLst/>
            </a:prstGeom>
          </p:spPr>
        </p:pic>
        <p:pic>
          <p:nvPicPr>
            <p:cNvPr id="9" name="object 9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4401312" y="1024127"/>
              <a:ext cx="1577339" cy="371855"/>
            </a:xfrm>
            <a:prstGeom prst="rect">
              <a:avLst/>
            </a:prstGeom>
          </p:spPr>
        </p:pic>
        <p:pic>
          <p:nvPicPr>
            <p:cNvPr id="10" name="object 10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3169920" y="1207007"/>
              <a:ext cx="1546859" cy="371855"/>
            </a:xfrm>
            <a:prstGeom prst="rect">
              <a:avLst/>
            </a:prstGeom>
          </p:spPr>
        </p:pic>
        <p:pic>
          <p:nvPicPr>
            <p:cNvPr id="11" name="object 11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4482083" y="1207007"/>
              <a:ext cx="284988" cy="371855"/>
            </a:xfrm>
            <a:prstGeom prst="rect">
              <a:avLst/>
            </a:prstGeom>
          </p:spPr>
        </p:pic>
        <p:pic>
          <p:nvPicPr>
            <p:cNvPr id="12" name="object 12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4571999" y="1207007"/>
              <a:ext cx="1013460" cy="371855"/>
            </a:xfrm>
            <a:prstGeom prst="rect">
              <a:avLst/>
            </a:prstGeom>
          </p:spPr>
        </p:pic>
        <p:pic>
          <p:nvPicPr>
            <p:cNvPr id="13" name="object 13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324612" y="234695"/>
              <a:ext cx="1719072" cy="1341120"/>
            </a:xfrm>
            <a:prstGeom prst="rect">
              <a:avLst/>
            </a:prstGeom>
          </p:spPr>
        </p:pic>
        <p:pic>
          <p:nvPicPr>
            <p:cNvPr id="14" name="object 14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5606795" y="8193022"/>
              <a:ext cx="1092707" cy="848868"/>
            </a:xfrm>
            <a:prstGeom prst="rect">
              <a:avLst/>
            </a:prstGeom>
          </p:spPr>
        </p:pic>
        <p:pic>
          <p:nvPicPr>
            <p:cNvPr id="15" name="object 15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109728" y="8193022"/>
              <a:ext cx="1092708" cy="848868"/>
            </a:xfrm>
            <a:prstGeom prst="rect">
              <a:avLst/>
            </a:prstGeom>
          </p:spPr>
        </p:pic>
      </p:grpSp>
      <p:sp>
        <p:nvSpPr>
          <p:cNvPr id="16" name="object 16"/>
          <p:cNvSpPr txBox="1"/>
          <p:nvPr/>
        </p:nvSpPr>
        <p:spPr>
          <a:xfrm>
            <a:off x="221691" y="1068451"/>
            <a:ext cx="6409690" cy="700785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063875" marR="764540" indent="-431800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Arial"/>
                <a:cs typeface="Arial"/>
              </a:rPr>
              <a:t>6ta.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Edición</a:t>
            </a:r>
            <a:r>
              <a:rPr sz="1200" b="1" spc="-10" dirty="0">
                <a:latin typeface="Arial"/>
                <a:cs typeface="Arial"/>
              </a:rPr>
              <a:t> Volumen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I</a:t>
            </a:r>
            <a:r>
              <a:rPr sz="1200" b="1" spc="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Enero</a:t>
            </a:r>
            <a:r>
              <a:rPr sz="1200" b="1" spc="-3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a</a:t>
            </a:r>
            <a:r>
              <a:rPr sz="1200" b="1" spc="-2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Julio</a:t>
            </a:r>
            <a:r>
              <a:rPr sz="1200" b="1" spc="-5" dirty="0">
                <a:latin typeface="Arial"/>
                <a:cs typeface="Arial"/>
              </a:rPr>
              <a:t> </a:t>
            </a:r>
            <a:r>
              <a:rPr sz="1200" b="1" spc="-20" dirty="0">
                <a:latin typeface="Arial"/>
                <a:cs typeface="Arial"/>
              </a:rPr>
              <a:t>2021 </a:t>
            </a:r>
            <a:r>
              <a:rPr sz="1200" b="1" dirty="0">
                <a:latin typeface="Arial"/>
                <a:cs typeface="Arial"/>
              </a:rPr>
              <a:t>Revista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Semestral-</a:t>
            </a:r>
            <a:r>
              <a:rPr sz="1200" b="1" spc="-40" dirty="0">
                <a:latin typeface="Arial"/>
                <a:cs typeface="Arial"/>
              </a:rPr>
              <a:t> </a:t>
            </a:r>
            <a:r>
              <a:rPr sz="1200" b="1" spc="-10" dirty="0">
                <a:latin typeface="Arial"/>
                <a:cs typeface="Arial"/>
              </a:rPr>
              <a:t>Venezuela</a:t>
            </a:r>
            <a:endParaRPr sz="12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305"/>
              </a:spcBef>
            </a:pPr>
            <a:endParaRPr sz="1200">
              <a:latin typeface="Arial"/>
              <a:cs typeface="Arial"/>
            </a:endParaRPr>
          </a:p>
          <a:p>
            <a:pPr algn="ctr">
              <a:lnSpc>
                <a:spcPct val="100000"/>
              </a:lnSpc>
            </a:pPr>
            <a:r>
              <a:rPr sz="1200" b="1" dirty="0">
                <a:latin typeface="Times New Roman"/>
                <a:cs typeface="Times New Roman"/>
              </a:rPr>
              <a:t>HALLAZGOS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</a:t>
            </a:r>
            <a:r>
              <a:rPr sz="1200" b="1" spc="-1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LA</a:t>
            </a:r>
            <a:r>
              <a:rPr sz="1200" b="1" spc="-7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INVESTIGACIÓN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60"/>
              </a:spcBef>
            </a:pPr>
            <a:endParaRPr sz="1200">
              <a:latin typeface="Times New Roman"/>
              <a:cs typeface="Times New Roman"/>
            </a:endParaRPr>
          </a:p>
          <a:p>
            <a:pPr marL="375285" marR="5715" indent="-36322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vez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interpretados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resultados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emergen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experiencia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ingenieros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informantes, </a:t>
            </a:r>
            <a:r>
              <a:rPr sz="1200" dirty="0">
                <a:latin typeface="Times New Roman"/>
                <a:cs typeface="Times New Roman"/>
              </a:rPr>
              <a:t>triangulados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partir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categorización,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tiene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tres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informantes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coinciden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cuando </a:t>
            </a:r>
            <a:r>
              <a:rPr sz="1200" dirty="0">
                <a:latin typeface="Times New Roman"/>
                <a:cs typeface="Times New Roman"/>
              </a:rPr>
              <a:t>expresan</a:t>
            </a:r>
            <a:r>
              <a:rPr sz="1200" spc="3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3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3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estudiantes</a:t>
            </a:r>
            <a:r>
              <a:rPr sz="1200" spc="3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3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ingresan</a:t>
            </a:r>
            <a:r>
              <a:rPr sz="1200" spc="3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</a:t>
            </a:r>
            <a:r>
              <a:rPr sz="1200" spc="3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Programa</a:t>
            </a:r>
            <a:r>
              <a:rPr sz="1200" spc="3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Ingeniería</a:t>
            </a:r>
            <a:r>
              <a:rPr sz="1200" spc="3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Civil</a:t>
            </a:r>
            <a:r>
              <a:rPr sz="1200" spc="3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31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UNERG, </a:t>
            </a:r>
            <a:r>
              <a:rPr sz="1200" dirty="0">
                <a:latin typeface="Times New Roman"/>
                <a:cs typeface="Times New Roman"/>
              </a:rPr>
              <a:t>presentan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debilidad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conocimientos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básicos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adquiridos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bachillerato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olvidaron, </a:t>
            </a:r>
            <a:r>
              <a:rPr sz="1200" dirty="0">
                <a:latin typeface="Times New Roman"/>
                <a:cs typeface="Times New Roman"/>
              </a:rPr>
              <a:t>además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sienten</a:t>
            </a:r>
            <a:r>
              <a:rPr sz="1200" spc="3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alejados</a:t>
            </a:r>
            <a:r>
              <a:rPr sz="1200" spc="3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habilidades</a:t>
            </a:r>
            <a:r>
              <a:rPr sz="1200" spc="3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destrezas,</a:t>
            </a:r>
            <a:r>
              <a:rPr sz="1200" spc="3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3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3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cálculo</a:t>
            </a:r>
            <a:r>
              <a:rPr sz="1200" spc="3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matemático,</a:t>
            </a:r>
            <a:r>
              <a:rPr sz="1200" spc="3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</a:t>
            </a:r>
            <a:r>
              <a:rPr sz="1200" spc="325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cual </a:t>
            </a:r>
            <a:r>
              <a:rPr sz="1200" dirty="0">
                <a:latin typeface="Times New Roman"/>
                <a:cs typeface="Times New Roman"/>
              </a:rPr>
              <a:t>repercute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bajo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rendimiento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académico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tanto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calculo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II,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ya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estos </a:t>
            </a:r>
            <a:r>
              <a:rPr sz="1200" dirty="0">
                <a:latin typeface="Times New Roman"/>
                <a:cs typeface="Times New Roman"/>
              </a:rPr>
              <a:t>conocimientos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son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necesarios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realizar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cálculos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resolver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problemas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contenidos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las </a:t>
            </a:r>
            <a:r>
              <a:rPr sz="1200" dirty="0">
                <a:latin typeface="Times New Roman"/>
                <a:cs typeface="Times New Roman"/>
              </a:rPr>
              <a:t>unidades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curriculares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mencionadas.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Sin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embargo,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métodos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estrategias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ellos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utilizan </a:t>
            </a:r>
            <a:r>
              <a:rPr sz="1200" dirty="0">
                <a:latin typeface="Times New Roman"/>
                <a:cs typeface="Times New Roman"/>
              </a:rPr>
              <a:t>persisten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-10" dirty="0">
                <a:latin typeface="Times New Roman"/>
                <a:cs typeface="Times New Roman"/>
              </a:rPr>
              <a:t> fallas.</a:t>
            </a:r>
            <a:endParaRPr sz="1200">
              <a:latin typeface="Times New Roman"/>
              <a:cs typeface="Times New Roman"/>
            </a:endParaRPr>
          </a:p>
          <a:p>
            <a:pPr marL="375285" marR="6350" indent="-363220" algn="just">
              <a:lnSpc>
                <a:spcPct val="100000"/>
              </a:lnSpc>
              <a:spcBef>
                <a:spcPts val="5"/>
              </a:spcBef>
            </a:pP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todo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caso,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pueden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reconstruir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Competencias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Básicas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Matemáticas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adquiridas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bachillerato </a:t>
            </a:r>
            <a:r>
              <a:rPr sz="1200" dirty="0">
                <a:latin typeface="Times New Roman"/>
                <a:cs typeface="Times New Roman"/>
              </a:rPr>
              <a:t>cuando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relacionen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nuevos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conocimientos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unidades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curriculares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cálculo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incorporen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estructura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cognitiva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estudiante.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perciben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estar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alejados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-10" dirty="0">
                <a:latin typeface="Times New Roman"/>
                <a:cs typeface="Times New Roman"/>
              </a:rPr>
              <a:t> competencias </a:t>
            </a:r>
            <a:r>
              <a:rPr sz="1200" dirty="0">
                <a:latin typeface="Times New Roman"/>
                <a:cs typeface="Times New Roman"/>
              </a:rPr>
              <a:t>básicas de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matemáticas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conocimientos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previos adquiridos de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sus estudios de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bachillerato,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los </a:t>
            </a:r>
            <a:r>
              <a:rPr sz="1200" dirty="0">
                <a:latin typeface="Times New Roman"/>
                <a:cs typeface="Times New Roman"/>
              </a:rPr>
              <a:t>cuales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solucionará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hasta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tanto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tomen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medidas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cuanto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cómo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enseñar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matemáticas </a:t>
            </a:r>
            <a:r>
              <a:rPr sz="1200" dirty="0">
                <a:latin typeface="Times New Roman"/>
                <a:cs typeface="Times New Roman"/>
              </a:rPr>
              <a:t>desde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niveles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más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básicos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educación.</a:t>
            </a:r>
            <a:endParaRPr sz="1200">
              <a:latin typeface="Times New Roman"/>
              <a:cs typeface="Times New Roman"/>
            </a:endParaRPr>
          </a:p>
          <a:p>
            <a:pPr marL="375285" marR="5715" indent="-36322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respecto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competencias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conceptuales,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procedimentales</a:t>
            </a:r>
            <a:r>
              <a:rPr sz="1200" spc="254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actitudinales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asignaturas </a:t>
            </a:r>
            <a:r>
              <a:rPr sz="1200" dirty="0">
                <a:latin typeface="Times New Roman"/>
                <a:cs typeface="Times New Roman"/>
              </a:rPr>
              <a:t>Cálculo</a:t>
            </a:r>
            <a:r>
              <a:rPr sz="1200" spc="3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</a:t>
            </a:r>
            <a:r>
              <a:rPr sz="1200" spc="3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3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II,</a:t>
            </a:r>
            <a:r>
              <a:rPr sz="1200" spc="3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3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pudo</a:t>
            </a:r>
            <a:r>
              <a:rPr sz="1200" spc="3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constatar</a:t>
            </a:r>
            <a:r>
              <a:rPr sz="1200" spc="3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3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están</a:t>
            </a:r>
            <a:r>
              <a:rPr sz="1200" spc="3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muy</a:t>
            </a:r>
            <a:r>
              <a:rPr sz="1200" spc="3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relacionadas</a:t>
            </a:r>
            <a:r>
              <a:rPr sz="1200" spc="3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entre</a:t>
            </a:r>
            <a:r>
              <a:rPr sz="1200" spc="3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sí,</a:t>
            </a:r>
            <a:r>
              <a:rPr sz="1200" spc="3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ya</a:t>
            </a:r>
            <a:r>
              <a:rPr sz="1200" spc="3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3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37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las </a:t>
            </a:r>
            <a:r>
              <a:rPr sz="1200" dirty="0">
                <a:latin typeface="Times New Roman"/>
                <a:cs typeface="Times New Roman"/>
              </a:rPr>
              <a:t>competencias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conceptuales corresponden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área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saber,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procedimentales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“el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saber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hacer”,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actitudinales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convivencia,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valores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dentro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aula,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atención,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interés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las </a:t>
            </a:r>
            <a:r>
              <a:rPr sz="1200" dirty="0">
                <a:latin typeface="Times New Roman"/>
                <a:cs typeface="Times New Roman"/>
              </a:rPr>
              <a:t>actitudes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estudiante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manifiesten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aprender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hacer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cálculo.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Ahora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bien,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acuerdo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información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suministrada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ingenieros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informantes,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estudiantes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pueden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saber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los </a:t>
            </a:r>
            <a:r>
              <a:rPr sz="1200" dirty="0">
                <a:latin typeface="Times New Roman"/>
                <a:cs typeface="Times New Roman"/>
              </a:rPr>
              <a:t>conceptos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pero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carecen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procedimientos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sobre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todo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actitud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desarrollarlos,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las </a:t>
            </a:r>
            <a:r>
              <a:rPr sz="1200" dirty="0">
                <a:latin typeface="Times New Roman"/>
                <a:cs typeface="Times New Roman"/>
              </a:rPr>
              <a:t>cuales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podrían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desarrollar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clase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acuerdo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estrategias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utilice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docente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para </a:t>
            </a:r>
            <a:r>
              <a:rPr sz="1200" dirty="0">
                <a:latin typeface="Times New Roman"/>
                <a:cs typeface="Times New Roman"/>
              </a:rPr>
              <a:t>impartir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clases de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cálculo, tanto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cálculo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II.</a:t>
            </a:r>
            <a:endParaRPr sz="1200">
              <a:latin typeface="Times New Roman"/>
              <a:cs typeface="Times New Roman"/>
            </a:endParaRPr>
          </a:p>
          <a:p>
            <a:pPr marL="375285" marR="5080" indent="-363220" algn="just">
              <a:lnSpc>
                <a:spcPct val="100000"/>
              </a:lnSpc>
              <a:spcBef>
                <a:spcPts val="5"/>
              </a:spcBef>
            </a:pP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45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tres</a:t>
            </a:r>
            <a:r>
              <a:rPr sz="1200" spc="45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informantes</a:t>
            </a:r>
            <a:r>
              <a:rPr sz="1200" spc="4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tienen</a:t>
            </a:r>
            <a:r>
              <a:rPr sz="1200" spc="45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puntos</a:t>
            </a:r>
            <a:r>
              <a:rPr sz="1200" spc="4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4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vista</a:t>
            </a:r>
            <a:r>
              <a:rPr sz="1200" spc="4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diferentes</a:t>
            </a:r>
            <a:r>
              <a:rPr sz="1200" spc="45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sobre</a:t>
            </a:r>
            <a:r>
              <a:rPr sz="1200" spc="45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cómo</a:t>
            </a:r>
            <a:r>
              <a:rPr sz="1200" spc="45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45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podrían</a:t>
            </a:r>
            <a:r>
              <a:rPr sz="1200" spc="45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reconstruir</a:t>
            </a:r>
            <a:r>
              <a:rPr sz="1200" spc="47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las </a:t>
            </a:r>
            <a:r>
              <a:rPr sz="1200" dirty="0">
                <a:latin typeface="Times New Roman"/>
                <a:cs typeface="Times New Roman"/>
              </a:rPr>
              <a:t>Competencias Matemáticas para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 estudiante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Nuevo Ingreso,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uno estima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 con un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repaso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conocimientos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básicos,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este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sentido,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necesitaría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semestre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antes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iniciar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carera,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lo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viene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hacer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preparación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propedéutica.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Otro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piensa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podrían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reconstruir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spc="-50" dirty="0">
                <a:latin typeface="Times New Roman"/>
                <a:cs typeface="Times New Roman"/>
              </a:rPr>
              <a:t>a </a:t>
            </a:r>
            <a:r>
              <a:rPr sz="1200" dirty="0">
                <a:latin typeface="Times New Roman"/>
                <a:cs typeface="Times New Roman"/>
              </a:rPr>
              <a:t>partir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libro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texto o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guía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sirva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 apoyo,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 esta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forma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estudiante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pueda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crear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sus </a:t>
            </a:r>
            <a:r>
              <a:rPr sz="1200" dirty="0">
                <a:latin typeface="Times New Roman"/>
                <a:cs typeface="Times New Roman"/>
              </a:rPr>
              <a:t>propios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conocimientos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partir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conocimiento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previo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puede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adquirido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instrumento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estudio.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último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indica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estrategias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aplique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docente,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despertándole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el </a:t>
            </a:r>
            <a:r>
              <a:rPr sz="1200" dirty="0">
                <a:latin typeface="Times New Roman"/>
                <a:cs typeface="Times New Roman"/>
              </a:rPr>
              <a:t>interés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hacer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cálculos,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tomando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cuenta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 el cálculo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fundamental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formación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como </a:t>
            </a:r>
            <a:r>
              <a:rPr sz="1200" dirty="0">
                <a:latin typeface="Times New Roman"/>
                <a:cs typeface="Times New Roman"/>
              </a:rPr>
              <a:t>futuro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ingeniero.</a:t>
            </a:r>
            <a:endParaRPr sz="1200">
              <a:latin typeface="Times New Roman"/>
              <a:cs typeface="Times New Roman"/>
            </a:endParaRPr>
          </a:p>
        </p:txBody>
      </p:sp>
      <p:pic>
        <p:nvPicPr>
          <p:cNvPr id="17" name="object 17"/>
          <p:cNvPicPr/>
          <p:nvPr/>
        </p:nvPicPr>
        <p:blipFill>
          <a:blip r:embed="rId13" cstate="print"/>
          <a:stretch>
            <a:fillRect/>
          </a:stretch>
        </p:blipFill>
        <p:spPr>
          <a:xfrm>
            <a:off x="4581144" y="142938"/>
            <a:ext cx="1805304" cy="893889"/>
          </a:xfrm>
          <a:prstGeom prst="rect">
            <a:avLst/>
          </a:prstGeom>
        </p:spPr>
      </p:pic>
      <p:sp>
        <p:nvSpPr>
          <p:cNvPr id="18" name="object 18"/>
          <p:cNvSpPr txBox="1"/>
          <p:nvPr/>
        </p:nvSpPr>
        <p:spPr>
          <a:xfrm>
            <a:off x="1221739" y="8247210"/>
            <a:ext cx="4413250" cy="74231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ts val="1410"/>
              </a:lnSpc>
            </a:pPr>
            <a:r>
              <a:rPr sz="1200" b="1" dirty="0">
                <a:latin typeface="Times New Roman"/>
                <a:cs typeface="Times New Roman"/>
              </a:rPr>
              <a:t>Competencias</a:t>
            </a:r>
            <a:r>
              <a:rPr sz="1200" b="1" spc="-1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Básicas</a:t>
            </a:r>
            <a:r>
              <a:rPr sz="1200" b="1" spc="-3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Matemáticas</a:t>
            </a:r>
            <a:r>
              <a:rPr sz="1200" b="1" spc="1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para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las</a:t>
            </a:r>
            <a:r>
              <a:rPr sz="1200" b="1" spc="-4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Unidades</a:t>
            </a:r>
            <a:r>
              <a:rPr sz="1200" b="1" spc="-5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Curriculares</a:t>
            </a:r>
            <a:endParaRPr sz="1200">
              <a:latin typeface="Times New Roman"/>
              <a:cs typeface="Times New Roman"/>
            </a:endParaRPr>
          </a:p>
          <a:p>
            <a:pPr marL="257810" marR="251460" algn="ctr">
              <a:lnSpc>
                <a:spcPts val="1400"/>
              </a:lnSpc>
              <a:spcBef>
                <a:spcPts val="80"/>
              </a:spcBef>
            </a:pPr>
            <a:r>
              <a:rPr sz="1200" b="1" dirty="0">
                <a:latin typeface="Times New Roman"/>
                <a:cs typeface="Times New Roman"/>
              </a:rPr>
              <a:t>Calculo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I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y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II</a:t>
            </a:r>
            <a:r>
              <a:rPr sz="1200" b="1" spc="-4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en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Estudiantes</a:t>
            </a:r>
            <a:r>
              <a:rPr sz="1200" b="1" spc="-5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del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Programa</a:t>
            </a:r>
            <a:r>
              <a:rPr sz="1200" b="1" spc="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Ingeniería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Civil: </a:t>
            </a:r>
            <a:r>
              <a:rPr sz="1200" b="1" dirty="0">
                <a:latin typeface="Times New Roman"/>
                <a:cs typeface="Times New Roman"/>
              </a:rPr>
              <a:t>Diagnostico</a:t>
            </a:r>
            <a:r>
              <a:rPr sz="1200" b="1" spc="-3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</a:t>
            </a:r>
            <a:r>
              <a:rPr sz="1200" b="1" spc="-3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Saberes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desde</a:t>
            </a:r>
            <a:r>
              <a:rPr sz="1200" b="1" spc="-5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la</a:t>
            </a:r>
            <a:r>
              <a:rPr sz="1200" b="1" spc="-5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Visión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Profesional</a:t>
            </a:r>
            <a:endParaRPr sz="1200">
              <a:latin typeface="Times New Roman"/>
              <a:cs typeface="Times New Roman"/>
            </a:endParaRPr>
          </a:p>
          <a:p>
            <a:pPr marR="121920" algn="ctr">
              <a:lnSpc>
                <a:spcPts val="1435"/>
              </a:lnSpc>
            </a:pPr>
            <a:r>
              <a:rPr sz="1200" b="1" dirty="0">
                <a:latin typeface="Times New Roman"/>
                <a:cs typeface="Times New Roman"/>
              </a:rPr>
              <a:t>MSc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Carmen Islandia</a:t>
            </a:r>
            <a:r>
              <a:rPr sz="1200" b="1" spc="-4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Lugo</a:t>
            </a:r>
            <a:r>
              <a:rPr sz="1200" b="1" spc="-60" dirty="0">
                <a:latin typeface="Times New Roman"/>
                <a:cs typeface="Times New Roman"/>
              </a:rPr>
              <a:t> </a:t>
            </a:r>
            <a:r>
              <a:rPr sz="1200" b="1" spc="-25" dirty="0">
                <a:latin typeface="Times New Roman"/>
                <a:cs typeface="Times New Roman"/>
              </a:rPr>
              <a:t>T.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9" name="object 19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85344" rIns="0" bIns="0" rtlCol="0">
            <a:spAutoFit/>
          </a:bodyPr>
          <a:lstStyle/>
          <a:p>
            <a:pPr marL="151130">
              <a:lnSpc>
                <a:spcPts val="1410"/>
              </a:lnSpc>
            </a:pPr>
            <a:fld id="{81D60167-4931-47E6-BA6A-407CBD079E47}" type="slidenum">
              <a:rPr spc="-25" dirty="0"/>
              <a:t>230</a:t>
            </a:fld>
            <a:endParaRPr spc="-25" dirty="0"/>
          </a:p>
        </p:txBody>
      </p:sp>
      <p:grpSp>
        <p:nvGrpSpPr>
          <p:cNvPr id="20" name="Grupo 19">
            <a:extLst>
              <a:ext uri="{FF2B5EF4-FFF2-40B4-BE49-F238E27FC236}">
                <a16:creationId xmlns:a16="http://schemas.microsoft.com/office/drawing/2014/main" id="{A202A1BF-AC47-C17B-A9DA-526D60328679}"/>
              </a:ext>
            </a:extLst>
          </p:cNvPr>
          <p:cNvGrpSpPr/>
          <p:nvPr/>
        </p:nvGrpSpPr>
        <p:grpSpPr>
          <a:xfrm>
            <a:off x="117348" y="98932"/>
            <a:ext cx="6665976" cy="1452626"/>
            <a:chOff x="470065" y="1951410"/>
            <a:chExt cx="6665976" cy="1452626"/>
          </a:xfrm>
        </p:grpSpPr>
        <p:grpSp>
          <p:nvGrpSpPr>
            <p:cNvPr id="21" name="object 12">
              <a:extLst>
                <a:ext uri="{FF2B5EF4-FFF2-40B4-BE49-F238E27FC236}">
                  <a16:creationId xmlns:a16="http://schemas.microsoft.com/office/drawing/2014/main" id="{C128C2F5-A49F-16D6-B9E5-1EA0217FEB84}"/>
                </a:ext>
              </a:extLst>
            </p:cNvPr>
            <p:cNvGrpSpPr/>
            <p:nvPr/>
          </p:nvGrpSpPr>
          <p:grpSpPr>
            <a:xfrm>
              <a:off x="470065" y="1951664"/>
              <a:ext cx="6665976" cy="1452372"/>
              <a:chOff x="96011" y="115823"/>
              <a:chExt cx="6665976" cy="1452372"/>
            </a:xfrm>
          </p:grpSpPr>
          <p:pic>
            <p:nvPicPr>
              <p:cNvPr id="25" name="object 13">
                <a:extLst>
                  <a:ext uri="{FF2B5EF4-FFF2-40B4-BE49-F238E27FC236}">
                    <a16:creationId xmlns:a16="http://schemas.microsoft.com/office/drawing/2014/main" id="{3B42D266-A748-977A-752D-70CC42E47EFF}"/>
                  </a:ext>
                </a:extLst>
              </p:cNvPr>
              <p:cNvPicPr/>
              <p:nvPr/>
            </p:nvPicPr>
            <p:blipFill>
              <a:blip r:embed="rId3" cstate="print"/>
              <a:stretch>
                <a:fillRect/>
              </a:stretch>
            </p:blipFill>
            <p:spPr>
              <a:xfrm>
                <a:off x="96011" y="115823"/>
                <a:ext cx="6665976" cy="1452372"/>
              </a:xfrm>
              <a:prstGeom prst="rect">
                <a:avLst/>
              </a:prstGeom>
            </p:spPr>
          </p:pic>
          <p:pic>
            <p:nvPicPr>
              <p:cNvPr id="26" name="object 14">
                <a:extLst>
                  <a:ext uri="{FF2B5EF4-FFF2-40B4-BE49-F238E27FC236}">
                    <a16:creationId xmlns:a16="http://schemas.microsoft.com/office/drawing/2014/main" id="{06586634-1807-64E2-87B6-BE9D552813E8}"/>
                  </a:ext>
                </a:extLst>
              </p:cNvPr>
              <p:cNvPicPr/>
              <p:nvPr/>
            </p:nvPicPr>
            <p:blipFill>
              <a:blip r:embed="rId4" cstate="print"/>
              <a:stretch>
                <a:fillRect/>
              </a:stretch>
            </p:blipFill>
            <p:spPr>
              <a:xfrm>
                <a:off x="142849" y="142875"/>
                <a:ext cx="6572275" cy="1358646"/>
              </a:xfrm>
              <a:prstGeom prst="rect">
                <a:avLst/>
              </a:prstGeom>
            </p:spPr>
          </p:pic>
          <p:sp>
            <p:nvSpPr>
              <p:cNvPr id="27" name="object 15">
                <a:extLst>
                  <a:ext uri="{FF2B5EF4-FFF2-40B4-BE49-F238E27FC236}">
                    <a16:creationId xmlns:a16="http://schemas.microsoft.com/office/drawing/2014/main" id="{0A4188BC-DED3-EF26-3E11-B6FA6C44867B}"/>
                  </a:ext>
                </a:extLst>
              </p:cNvPr>
              <p:cNvSpPr/>
              <p:nvPr/>
            </p:nvSpPr>
            <p:spPr>
              <a:xfrm>
                <a:off x="142849" y="142875"/>
                <a:ext cx="6572884" cy="1358900"/>
              </a:xfrm>
              <a:custGeom>
                <a:avLst/>
                <a:gdLst/>
                <a:ahLst/>
                <a:cxnLst/>
                <a:rect l="l" t="t" r="r" b="b"/>
                <a:pathLst>
                  <a:path w="6572884" h="1358900">
                    <a:moveTo>
                      <a:pt x="0" y="226441"/>
                    </a:moveTo>
                    <a:lnTo>
                      <a:pt x="4600" y="180795"/>
                    </a:lnTo>
                    <a:lnTo>
                      <a:pt x="17795" y="138285"/>
                    </a:lnTo>
                    <a:lnTo>
                      <a:pt x="38673" y="99820"/>
                    </a:lnTo>
                    <a:lnTo>
                      <a:pt x="66324" y="66309"/>
                    </a:lnTo>
                    <a:lnTo>
                      <a:pt x="99837" y="38663"/>
                    </a:lnTo>
                    <a:lnTo>
                      <a:pt x="138301" y="17789"/>
                    </a:lnTo>
                    <a:lnTo>
                      <a:pt x="180806" y="4599"/>
                    </a:lnTo>
                    <a:lnTo>
                      <a:pt x="226440" y="0"/>
                    </a:lnTo>
                    <a:lnTo>
                      <a:pt x="6345834" y="0"/>
                    </a:lnTo>
                    <a:lnTo>
                      <a:pt x="6391480" y="4599"/>
                    </a:lnTo>
                    <a:lnTo>
                      <a:pt x="6433990" y="17789"/>
                    </a:lnTo>
                    <a:lnTo>
                      <a:pt x="6472455" y="38663"/>
                    </a:lnTo>
                    <a:lnTo>
                      <a:pt x="6505965" y="66309"/>
                    </a:lnTo>
                    <a:lnTo>
                      <a:pt x="6533612" y="99820"/>
                    </a:lnTo>
                    <a:lnTo>
                      <a:pt x="6554485" y="138285"/>
                    </a:lnTo>
                    <a:lnTo>
                      <a:pt x="6567676" y="180795"/>
                    </a:lnTo>
                    <a:lnTo>
                      <a:pt x="6572275" y="226441"/>
                    </a:lnTo>
                    <a:lnTo>
                      <a:pt x="6572275" y="1132204"/>
                    </a:lnTo>
                    <a:lnTo>
                      <a:pt x="6567676" y="1177850"/>
                    </a:lnTo>
                    <a:lnTo>
                      <a:pt x="6554485" y="1220360"/>
                    </a:lnTo>
                    <a:lnTo>
                      <a:pt x="6533612" y="1258825"/>
                    </a:lnTo>
                    <a:lnTo>
                      <a:pt x="6505965" y="1292336"/>
                    </a:lnTo>
                    <a:lnTo>
                      <a:pt x="6472455" y="1319982"/>
                    </a:lnTo>
                    <a:lnTo>
                      <a:pt x="6433990" y="1340856"/>
                    </a:lnTo>
                    <a:lnTo>
                      <a:pt x="6391480" y="1354046"/>
                    </a:lnTo>
                    <a:lnTo>
                      <a:pt x="6345834" y="1358646"/>
                    </a:lnTo>
                    <a:lnTo>
                      <a:pt x="226440" y="1358646"/>
                    </a:lnTo>
                    <a:lnTo>
                      <a:pt x="180806" y="1354046"/>
                    </a:lnTo>
                    <a:lnTo>
                      <a:pt x="138301" y="1340856"/>
                    </a:lnTo>
                    <a:lnTo>
                      <a:pt x="99837" y="1319982"/>
                    </a:lnTo>
                    <a:lnTo>
                      <a:pt x="66324" y="1292336"/>
                    </a:lnTo>
                    <a:lnTo>
                      <a:pt x="38673" y="1258825"/>
                    </a:lnTo>
                    <a:lnTo>
                      <a:pt x="17795" y="1220360"/>
                    </a:lnTo>
                    <a:lnTo>
                      <a:pt x="4600" y="1177850"/>
                    </a:lnTo>
                    <a:lnTo>
                      <a:pt x="0" y="1132204"/>
                    </a:lnTo>
                    <a:lnTo>
                      <a:pt x="0" y="226441"/>
                    </a:lnTo>
                    <a:close/>
                  </a:path>
                </a:pathLst>
              </a:custGeom>
              <a:ln w="9525">
                <a:solidFill>
                  <a:srgbClr val="55CE74"/>
                </a:solidFill>
              </a:ln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pic>
            <p:nvPicPr>
              <p:cNvPr id="28" name="object 16">
                <a:extLst>
                  <a:ext uri="{FF2B5EF4-FFF2-40B4-BE49-F238E27FC236}">
                    <a16:creationId xmlns:a16="http://schemas.microsoft.com/office/drawing/2014/main" id="{4112F545-5A70-186F-50E7-74DF1A8E330A}"/>
                  </a:ext>
                </a:extLst>
              </p:cNvPr>
              <p:cNvPicPr/>
              <p:nvPr/>
            </p:nvPicPr>
            <p:blipFill>
              <a:blip r:embed="rId5" cstate="print"/>
              <a:stretch>
                <a:fillRect/>
              </a:stretch>
            </p:blipFill>
            <p:spPr>
              <a:xfrm>
                <a:off x="2500248" y="305930"/>
                <a:ext cx="1714500" cy="733945"/>
              </a:xfrm>
              <a:prstGeom prst="rect">
                <a:avLst/>
              </a:prstGeom>
            </p:spPr>
          </p:pic>
        </p:grpSp>
        <p:sp>
          <p:nvSpPr>
            <p:cNvPr id="22" name="object 16">
              <a:extLst>
                <a:ext uri="{FF2B5EF4-FFF2-40B4-BE49-F238E27FC236}">
                  <a16:creationId xmlns:a16="http://schemas.microsoft.com/office/drawing/2014/main" id="{64538C17-8E28-6B18-A27D-3F8D8919A03F}"/>
                </a:ext>
              </a:extLst>
            </p:cNvPr>
            <p:cNvSpPr txBox="1"/>
            <p:nvPr/>
          </p:nvSpPr>
          <p:spPr>
            <a:xfrm>
              <a:off x="2775727" y="2875716"/>
              <a:ext cx="3332858" cy="391795"/>
            </a:xfrm>
            <a:prstGeom prst="rect">
              <a:avLst/>
            </a:prstGeom>
            <a:noFill/>
          </p:spPr>
          <p:txBody>
            <a:bodyPr vert="horz" wrap="square" lIns="0" tIns="12700" rIns="0" bIns="0" rtlCol="0">
              <a:spAutoFit/>
            </a:bodyPr>
            <a:lstStyle/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Volumen 4,  Número 1  Enero a Julio 2021</a:t>
              </a:r>
            </a:p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Revista Semestral. Venezuela</a:t>
              </a:r>
              <a:endParaRPr sz="1200" dirty="0">
                <a:latin typeface="Arial"/>
                <a:cs typeface="Arial"/>
              </a:endParaRPr>
            </a:p>
          </p:txBody>
        </p:sp>
        <p:pic>
          <p:nvPicPr>
            <p:cNvPr id="23" name="object 25">
              <a:extLst>
                <a:ext uri="{FF2B5EF4-FFF2-40B4-BE49-F238E27FC236}">
                  <a16:creationId xmlns:a16="http://schemas.microsoft.com/office/drawing/2014/main" id="{CCC9A48F-E3EF-2ADE-0ADB-F23153F77A21}"/>
                </a:ext>
              </a:extLst>
            </p:cNvPr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470065" y="2027896"/>
              <a:ext cx="2305662" cy="1053903"/>
            </a:xfrm>
            <a:prstGeom prst="rect">
              <a:avLst/>
            </a:prstGeom>
          </p:spPr>
        </p:pic>
        <p:pic>
          <p:nvPicPr>
            <p:cNvPr id="24" name="object 31">
              <a:extLst>
                <a:ext uri="{FF2B5EF4-FFF2-40B4-BE49-F238E27FC236}">
                  <a16:creationId xmlns:a16="http://schemas.microsoft.com/office/drawing/2014/main" id="{5486E40A-B4E1-3FC3-26CC-64D95F7F58AC}"/>
                </a:ext>
              </a:extLst>
            </p:cNvPr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4932681" y="1951410"/>
              <a:ext cx="1805304" cy="893889"/>
            </a:xfrm>
            <a:prstGeom prst="rect">
              <a:avLst/>
            </a:prstGeom>
          </p:spPr>
        </p:pic>
      </p:grpSp>
    </p:spTree>
  </p:cSld>
  <p:clrMapOvr>
    <a:masterClrMapping/>
  </p:clrMapOvr>
</p:sld>
</file>

<file path=ppt/slides/slide23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88394" y="1450850"/>
            <a:ext cx="6667500" cy="6695440"/>
            <a:chOff x="88394" y="1450850"/>
            <a:chExt cx="6667500" cy="6695440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88394" y="1450850"/>
              <a:ext cx="6667495" cy="6694927"/>
            </a:xfrm>
            <a:prstGeom prst="rect">
              <a:avLst/>
            </a:prstGeom>
          </p:spPr>
        </p:pic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35483" y="1478521"/>
              <a:ext cx="6572250" cy="6598920"/>
            </a:xfrm>
            <a:prstGeom prst="rect">
              <a:avLst/>
            </a:prstGeom>
          </p:spPr>
        </p:pic>
        <p:sp>
          <p:nvSpPr>
            <p:cNvPr id="5" name="object 5"/>
            <p:cNvSpPr/>
            <p:nvPr/>
          </p:nvSpPr>
          <p:spPr>
            <a:xfrm>
              <a:off x="135483" y="1478521"/>
              <a:ext cx="6572250" cy="6598920"/>
            </a:xfrm>
            <a:custGeom>
              <a:avLst/>
              <a:gdLst/>
              <a:ahLst/>
              <a:cxnLst/>
              <a:rect l="l" t="t" r="r" b="b"/>
              <a:pathLst>
                <a:path w="6572250" h="6598920">
                  <a:moveTo>
                    <a:pt x="0" y="6598920"/>
                  </a:moveTo>
                  <a:lnTo>
                    <a:pt x="6572250" y="6598920"/>
                  </a:lnTo>
                  <a:lnTo>
                    <a:pt x="6572250" y="0"/>
                  </a:lnTo>
                  <a:lnTo>
                    <a:pt x="0" y="0"/>
                  </a:lnTo>
                  <a:lnTo>
                    <a:pt x="0" y="6598920"/>
                  </a:lnTo>
                  <a:close/>
                </a:path>
              </a:pathLst>
            </a:custGeom>
            <a:ln w="28575">
              <a:solidFill>
                <a:srgbClr val="31AD5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" name="object 6"/>
          <p:cNvGrpSpPr/>
          <p:nvPr/>
        </p:nvGrpSpPr>
        <p:grpSpPr>
          <a:xfrm>
            <a:off x="144779" y="8196288"/>
            <a:ext cx="6518275" cy="833755"/>
            <a:chOff x="144779" y="8196288"/>
            <a:chExt cx="6518275" cy="833755"/>
          </a:xfrm>
        </p:grpSpPr>
        <p:sp>
          <p:nvSpPr>
            <p:cNvPr id="7" name="object 7"/>
            <p:cNvSpPr/>
            <p:nvPr/>
          </p:nvSpPr>
          <p:spPr>
            <a:xfrm>
              <a:off x="214287" y="8215338"/>
              <a:ext cx="6429375" cy="795655"/>
            </a:xfrm>
            <a:custGeom>
              <a:avLst/>
              <a:gdLst/>
              <a:ahLst/>
              <a:cxnLst/>
              <a:rect l="l" t="t" r="r" b="b"/>
              <a:pathLst>
                <a:path w="6429375" h="795654">
                  <a:moveTo>
                    <a:pt x="0" y="795337"/>
                  </a:moveTo>
                  <a:lnTo>
                    <a:pt x="6429375" y="795337"/>
                  </a:lnTo>
                  <a:lnTo>
                    <a:pt x="6429375" y="0"/>
                  </a:lnTo>
                  <a:lnTo>
                    <a:pt x="0" y="0"/>
                  </a:lnTo>
                  <a:lnTo>
                    <a:pt x="0" y="795337"/>
                  </a:lnTo>
                  <a:close/>
                </a:path>
              </a:pathLst>
            </a:custGeom>
            <a:ln w="38100">
              <a:solidFill>
                <a:srgbClr val="31AD5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" name="object 8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44779" y="8727948"/>
              <a:ext cx="6516624" cy="158496"/>
            </a:xfrm>
            <a:prstGeom prst="rect">
              <a:avLst/>
            </a:prstGeom>
          </p:spPr>
        </p:pic>
      </p:grpSp>
      <p:grpSp>
        <p:nvGrpSpPr>
          <p:cNvPr id="9" name="object 9"/>
          <p:cNvGrpSpPr/>
          <p:nvPr/>
        </p:nvGrpSpPr>
        <p:grpSpPr>
          <a:xfrm>
            <a:off x="96011" y="115823"/>
            <a:ext cx="6666230" cy="1463040"/>
            <a:chOff x="96011" y="115823"/>
            <a:chExt cx="6666230" cy="1463040"/>
          </a:xfrm>
        </p:grpSpPr>
        <p:pic>
          <p:nvPicPr>
            <p:cNvPr id="10" name="object 10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96011" y="115823"/>
              <a:ext cx="6665976" cy="1452372"/>
            </a:xfrm>
            <a:prstGeom prst="rect">
              <a:avLst/>
            </a:prstGeom>
          </p:spPr>
        </p:pic>
        <p:pic>
          <p:nvPicPr>
            <p:cNvPr id="11" name="object 11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142849" y="142875"/>
              <a:ext cx="6572275" cy="1358646"/>
            </a:xfrm>
            <a:prstGeom prst="rect">
              <a:avLst/>
            </a:prstGeom>
          </p:spPr>
        </p:pic>
        <p:sp>
          <p:nvSpPr>
            <p:cNvPr id="12" name="object 12"/>
            <p:cNvSpPr/>
            <p:nvPr/>
          </p:nvSpPr>
          <p:spPr>
            <a:xfrm>
              <a:off x="142849" y="142875"/>
              <a:ext cx="6572884" cy="1358900"/>
            </a:xfrm>
            <a:custGeom>
              <a:avLst/>
              <a:gdLst/>
              <a:ahLst/>
              <a:cxnLst/>
              <a:rect l="l" t="t" r="r" b="b"/>
              <a:pathLst>
                <a:path w="6572884" h="1358900">
                  <a:moveTo>
                    <a:pt x="0" y="226441"/>
                  </a:moveTo>
                  <a:lnTo>
                    <a:pt x="4600" y="180795"/>
                  </a:lnTo>
                  <a:lnTo>
                    <a:pt x="17795" y="138285"/>
                  </a:lnTo>
                  <a:lnTo>
                    <a:pt x="38673" y="99820"/>
                  </a:lnTo>
                  <a:lnTo>
                    <a:pt x="66324" y="66309"/>
                  </a:lnTo>
                  <a:lnTo>
                    <a:pt x="99837" y="38663"/>
                  </a:lnTo>
                  <a:lnTo>
                    <a:pt x="138301" y="17789"/>
                  </a:lnTo>
                  <a:lnTo>
                    <a:pt x="180806" y="4599"/>
                  </a:lnTo>
                  <a:lnTo>
                    <a:pt x="226440" y="0"/>
                  </a:lnTo>
                  <a:lnTo>
                    <a:pt x="6345834" y="0"/>
                  </a:lnTo>
                  <a:lnTo>
                    <a:pt x="6391480" y="4599"/>
                  </a:lnTo>
                  <a:lnTo>
                    <a:pt x="6433990" y="17789"/>
                  </a:lnTo>
                  <a:lnTo>
                    <a:pt x="6472455" y="38663"/>
                  </a:lnTo>
                  <a:lnTo>
                    <a:pt x="6505965" y="66309"/>
                  </a:lnTo>
                  <a:lnTo>
                    <a:pt x="6533612" y="99820"/>
                  </a:lnTo>
                  <a:lnTo>
                    <a:pt x="6554485" y="138285"/>
                  </a:lnTo>
                  <a:lnTo>
                    <a:pt x="6567676" y="180795"/>
                  </a:lnTo>
                  <a:lnTo>
                    <a:pt x="6572275" y="226441"/>
                  </a:lnTo>
                  <a:lnTo>
                    <a:pt x="6572275" y="1132204"/>
                  </a:lnTo>
                  <a:lnTo>
                    <a:pt x="6567676" y="1177850"/>
                  </a:lnTo>
                  <a:lnTo>
                    <a:pt x="6554485" y="1220360"/>
                  </a:lnTo>
                  <a:lnTo>
                    <a:pt x="6533612" y="1258825"/>
                  </a:lnTo>
                  <a:lnTo>
                    <a:pt x="6505965" y="1292336"/>
                  </a:lnTo>
                  <a:lnTo>
                    <a:pt x="6472455" y="1319982"/>
                  </a:lnTo>
                  <a:lnTo>
                    <a:pt x="6433990" y="1340856"/>
                  </a:lnTo>
                  <a:lnTo>
                    <a:pt x="6391480" y="1354046"/>
                  </a:lnTo>
                  <a:lnTo>
                    <a:pt x="6345834" y="1358646"/>
                  </a:lnTo>
                  <a:lnTo>
                    <a:pt x="226440" y="1358646"/>
                  </a:lnTo>
                  <a:lnTo>
                    <a:pt x="180806" y="1354046"/>
                  </a:lnTo>
                  <a:lnTo>
                    <a:pt x="138301" y="1340856"/>
                  </a:lnTo>
                  <a:lnTo>
                    <a:pt x="99837" y="1319982"/>
                  </a:lnTo>
                  <a:lnTo>
                    <a:pt x="66324" y="1292336"/>
                  </a:lnTo>
                  <a:lnTo>
                    <a:pt x="38673" y="1258825"/>
                  </a:lnTo>
                  <a:lnTo>
                    <a:pt x="17795" y="1220360"/>
                  </a:lnTo>
                  <a:lnTo>
                    <a:pt x="4600" y="1177850"/>
                  </a:lnTo>
                  <a:lnTo>
                    <a:pt x="0" y="1132204"/>
                  </a:lnTo>
                  <a:lnTo>
                    <a:pt x="0" y="226441"/>
                  </a:lnTo>
                  <a:close/>
                </a:path>
              </a:pathLst>
            </a:custGeom>
            <a:ln w="9525">
              <a:solidFill>
                <a:srgbClr val="55CE7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3" name="object 13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2500248" y="305930"/>
              <a:ext cx="1714500" cy="733945"/>
            </a:xfrm>
            <a:prstGeom prst="rect">
              <a:avLst/>
            </a:prstGeom>
          </p:spPr>
        </p:pic>
        <p:pic>
          <p:nvPicPr>
            <p:cNvPr id="14" name="object 14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2738628" y="1024127"/>
              <a:ext cx="1897379" cy="371855"/>
            </a:xfrm>
            <a:prstGeom prst="rect">
              <a:avLst/>
            </a:prstGeom>
          </p:spPr>
        </p:pic>
        <p:pic>
          <p:nvPicPr>
            <p:cNvPr id="15" name="object 15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4401311" y="1024127"/>
              <a:ext cx="1577339" cy="371855"/>
            </a:xfrm>
            <a:prstGeom prst="rect">
              <a:avLst/>
            </a:prstGeom>
          </p:spPr>
        </p:pic>
        <p:pic>
          <p:nvPicPr>
            <p:cNvPr id="16" name="object 16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3169919" y="1207007"/>
              <a:ext cx="1546859" cy="371855"/>
            </a:xfrm>
            <a:prstGeom prst="rect">
              <a:avLst/>
            </a:prstGeom>
          </p:spPr>
        </p:pic>
        <p:pic>
          <p:nvPicPr>
            <p:cNvPr id="17" name="object 17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4482083" y="1207007"/>
              <a:ext cx="284988" cy="371855"/>
            </a:xfrm>
            <a:prstGeom prst="rect">
              <a:avLst/>
            </a:prstGeom>
          </p:spPr>
        </p:pic>
        <p:pic>
          <p:nvPicPr>
            <p:cNvPr id="18" name="object 18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4572000" y="1207007"/>
              <a:ext cx="1013460" cy="371855"/>
            </a:xfrm>
            <a:prstGeom prst="rect">
              <a:avLst/>
            </a:prstGeom>
          </p:spPr>
        </p:pic>
        <p:pic>
          <p:nvPicPr>
            <p:cNvPr id="19" name="object 19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324611" y="234695"/>
              <a:ext cx="1719072" cy="1341120"/>
            </a:xfrm>
            <a:prstGeom prst="rect">
              <a:avLst/>
            </a:prstGeom>
          </p:spPr>
        </p:pic>
      </p:grpSp>
      <p:sp>
        <p:nvSpPr>
          <p:cNvPr id="20" name="object 20"/>
          <p:cNvSpPr txBox="1"/>
          <p:nvPr/>
        </p:nvSpPr>
        <p:spPr>
          <a:xfrm>
            <a:off x="293014" y="1068451"/>
            <a:ext cx="6344285" cy="243014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2992755" marR="770890" indent="-431800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Arial"/>
                <a:cs typeface="Arial"/>
              </a:rPr>
              <a:t>6ta.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Edición</a:t>
            </a:r>
            <a:r>
              <a:rPr sz="1200" b="1" spc="-10" dirty="0">
                <a:latin typeface="Arial"/>
                <a:cs typeface="Arial"/>
              </a:rPr>
              <a:t> Volumen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I</a:t>
            </a:r>
            <a:r>
              <a:rPr sz="1200" b="1" spc="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Enero</a:t>
            </a:r>
            <a:r>
              <a:rPr sz="1200" b="1" spc="-3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a</a:t>
            </a:r>
            <a:r>
              <a:rPr sz="1200" b="1" spc="-2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Julio</a:t>
            </a:r>
            <a:r>
              <a:rPr sz="1200" b="1" spc="-5" dirty="0">
                <a:latin typeface="Arial"/>
                <a:cs typeface="Arial"/>
              </a:rPr>
              <a:t> </a:t>
            </a:r>
            <a:r>
              <a:rPr sz="1200" b="1" spc="-20" dirty="0">
                <a:latin typeface="Arial"/>
                <a:cs typeface="Arial"/>
              </a:rPr>
              <a:t>2021 </a:t>
            </a:r>
            <a:r>
              <a:rPr sz="1200" b="1" dirty="0">
                <a:latin typeface="Arial"/>
                <a:cs typeface="Arial"/>
              </a:rPr>
              <a:t>Revista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Semestral-</a:t>
            </a:r>
            <a:r>
              <a:rPr sz="1200" b="1" spc="-40" dirty="0">
                <a:latin typeface="Arial"/>
                <a:cs typeface="Arial"/>
              </a:rPr>
              <a:t> </a:t>
            </a:r>
            <a:r>
              <a:rPr sz="1200" b="1" spc="-10" dirty="0">
                <a:latin typeface="Arial"/>
                <a:cs typeface="Arial"/>
              </a:rPr>
              <a:t>Venezuela</a:t>
            </a:r>
            <a:endParaRPr sz="12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310"/>
              </a:spcBef>
            </a:pPr>
            <a:endParaRPr sz="1200">
              <a:latin typeface="Arial"/>
              <a:cs typeface="Arial"/>
            </a:endParaRPr>
          </a:p>
          <a:p>
            <a:pPr marL="378460" marR="5080" indent="-365760" algn="just">
              <a:lnSpc>
                <a:spcPct val="99700"/>
              </a:lnSpc>
            </a:pPr>
            <a:r>
              <a:rPr sz="1200" dirty="0">
                <a:latin typeface="Times New Roman"/>
                <a:cs typeface="Times New Roman"/>
              </a:rPr>
              <a:t>Al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respecto,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importante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señalar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cálculo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indispensable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estudiantes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escuelas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ingeniería,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tomando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cuenta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van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calcular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solamente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estudiantes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sino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trayectoria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toda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vida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profesional.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relación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diagnóstico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aplicado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estudiantes </a:t>
            </a:r>
            <a:r>
              <a:rPr sz="1200" dirty="0">
                <a:latin typeface="Times New Roman"/>
                <a:cs typeface="Times New Roman"/>
              </a:rPr>
              <a:t>(análisis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cuantitativo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Investigación),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emergieron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indicadores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como: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saber-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conocer, </a:t>
            </a:r>
            <a:r>
              <a:rPr sz="1200" dirty="0">
                <a:latin typeface="Times New Roman"/>
                <a:cs typeface="Times New Roman"/>
              </a:rPr>
              <a:t>cuando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exprese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dominio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correcto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saberes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competencias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básicas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matemáticas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 </a:t>
            </a:r>
            <a:r>
              <a:rPr sz="1200" dirty="0">
                <a:latin typeface="Times New Roman"/>
                <a:cs typeface="Times New Roman"/>
              </a:rPr>
              <a:t>educación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media,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saber-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hacer,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cuando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muestre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dominio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saberes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conceptos </a:t>
            </a:r>
            <a:r>
              <a:rPr sz="1200" dirty="0">
                <a:latin typeface="Times New Roman"/>
                <a:cs typeface="Times New Roman"/>
              </a:rPr>
              <a:t>adquiridos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cursos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cálculo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último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saber-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aplicar,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cuando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aplique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competencias </a:t>
            </a:r>
            <a:r>
              <a:rPr sz="1200" dirty="0">
                <a:latin typeface="Times New Roman"/>
                <a:cs typeface="Times New Roman"/>
              </a:rPr>
              <a:t>básicas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matemáticos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junto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competencias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conceptuales,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procedimentales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actitudinales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 cursos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 cálculo,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hallar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solución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correcta;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dos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variables (logradas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logradas) </a:t>
            </a:r>
            <a:r>
              <a:rPr sz="1200" dirty="0">
                <a:latin typeface="Times New Roman"/>
                <a:cs typeface="Times New Roman"/>
              </a:rPr>
              <a:t>tanto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cálculo I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cálculo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II.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Obteniendo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resultados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indicados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continuación:</a:t>
            </a:r>
            <a:endParaRPr sz="1200">
              <a:latin typeface="Times New Roman"/>
              <a:cs typeface="Times New Roman"/>
            </a:endParaRPr>
          </a:p>
        </p:txBody>
      </p:sp>
      <p:pic>
        <p:nvPicPr>
          <p:cNvPr id="21" name="object 21"/>
          <p:cNvPicPr/>
          <p:nvPr/>
        </p:nvPicPr>
        <p:blipFill>
          <a:blip r:embed="rId14" cstate="print"/>
          <a:stretch>
            <a:fillRect/>
          </a:stretch>
        </p:blipFill>
        <p:spPr>
          <a:xfrm>
            <a:off x="5606796" y="8193022"/>
            <a:ext cx="1092707" cy="848868"/>
          </a:xfrm>
          <a:prstGeom prst="rect">
            <a:avLst/>
          </a:prstGeom>
        </p:spPr>
      </p:pic>
      <p:pic>
        <p:nvPicPr>
          <p:cNvPr id="22" name="object 22"/>
          <p:cNvPicPr/>
          <p:nvPr/>
        </p:nvPicPr>
        <p:blipFill>
          <a:blip r:embed="rId14" cstate="print"/>
          <a:stretch>
            <a:fillRect/>
          </a:stretch>
        </p:blipFill>
        <p:spPr>
          <a:xfrm>
            <a:off x="109728" y="8193022"/>
            <a:ext cx="1092708" cy="848868"/>
          </a:xfrm>
          <a:prstGeom prst="rect">
            <a:avLst/>
          </a:prstGeom>
        </p:spPr>
      </p:pic>
      <p:grpSp>
        <p:nvGrpSpPr>
          <p:cNvPr id="23" name="object 23"/>
          <p:cNvGrpSpPr/>
          <p:nvPr/>
        </p:nvGrpSpPr>
        <p:grpSpPr>
          <a:xfrm>
            <a:off x="883919" y="3631691"/>
            <a:ext cx="5192395" cy="2623185"/>
            <a:chOff x="883919" y="3631691"/>
            <a:chExt cx="5192395" cy="2623185"/>
          </a:xfrm>
        </p:grpSpPr>
        <p:pic>
          <p:nvPicPr>
            <p:cNvPr id="24" name="object 24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883919" y="3631691"/>
              <a:ext cx="5192267" cy="2622804"/>
            </a:xfrm>
            <a:prstGeom prst="rect">
              <a:avLst/>
            </a:prstGeom>
          </p:spPr>
        </p:pic>
        <p:pic>
          <p:nvPicPr>
            <p:cNvPr id="25" name="object 25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1648968" y="3854195"/>
              <a:ext cx="2374392" cy="966215"/>
            </a:xfrm>
            <a:prstGeom prst="rect">
              <a:avLst/>
            </a:prstGeom>
          </p:spPr>
        </p:pic>
        <p:sp>
          <p:nvSpPr>
            <p:cNvPr id="26" name="object 26"/>
            <p:cNvSpPr/>
            <p:nvPr/>
          </p:nvSpPr>
          <p:spPr>
            <a:xfrm>
              <a:off x="1631314" y="3969638"/>
              <a:ext cx="41275" cy="828040"/>
            </a:xfrm>
            <a:custGeom>
              <a:avLst/>
              <a:gdLst/>
              <a:ahLst/>
              <a:cxnLst/>
              <a:rect l="l" t="t" r="r" b="b"/>
              <a:pathLst>
                <a:path w="41275" h="828039">
                  <a:moveTo>
                    <a:pt x="40893" y="827913"/>
                  </a:moveTo>
                  <a:lnTo>
                    <a:pt x="0" y="827913"/>
                  </a:lnTo>
                </a:path>
                <a:path w="41275" h="828039">
                  <a:moveTo>
                    <a:pt x="40893" y="413003"/>
                  </a:moveTo>
                  <a:lnTo>
                    <a:pt x="0" y="413003"/>
                  </a:lnTo>
                </a:path>
                <a:path w="41275" h="828039">
                  <a:moveTo>
                    <a:pt x="40893" y="0"/>
                  </a:moveTo>
                  <a:lnTo>
                    <a:pt x="0" y="0"/>
                  </a:lnTo>
                </a:path>
              </a:pathLst>
            </a:custGeom>
            <a:ln w="9525">
              <a:solidFill>
                <a:srgbClr val="858585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7" name="object 27"/>
          <p:cNvSpPr txBox="1"/>
          <p:nvPr/>
        </p:nvSpPr>
        <p:spPr>
          <a:xfrm>
            <a:off x="1477517" y="4701921"/>
            <a:ext cx="89535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50" dirty="0">
                <a:latin typeface="Calibri"/>
                <a:cs typeface="Calibri"/>
              </a:rPr>
              <a:t>0</a:t>
            </a:r>
            <a:endParaRPr sz="1000">
              <a:latin typeface="Calibri"/>
              <a:cs typeface="Calibri"/>
            </a:endParaRPr>
          </a:p>
        </p:txBody>
      </p:sp>
      <p:sp>
        <p:nvSpPr>
          <p:cNvPr id="28" name="object 28"/>
          <p:cNvSpPr txBox="1"/>
          <p:nvPr/>
        </p:nvSpPr>
        <p:spPr>
          <a:xfrm>
            <a:off x="1412875" y="4287773"/>
            <a:ext cx="153670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25" dirty="0">
                <a:latin typeface="Calibri"/>
                <a:cs typeface="Calibri"/>
              </a:rPr>
              <a:t>50</a:t>
            </a:r>
            <a:endParaRPr sz="1000">
              <a:latin typeface="Calibri"/>
              <a:cs typeface="Calibri"/>
            </a:endParaRPr>
          </a:p>
        </p:txBody>
      </p:sp>
      <p:sp>
        <p:nvSpPr>
          <p:cNvPr id="29" name="object 29"/>
          <p:cNvSpPr txBox="1"/>
          <p:nvPr/>
        </p:nvSpPr>
        <p:spPr>
          <a:xfrm>
            <a:off x="1348486" y="3873500"/>
            <a:ext cx="219075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25" dirty="0">
                <a:latin typeface="Calibri"/>
                <a:cs typeface="Calibri"/>
              </a:rPr>
              <a:t>100</a:t>
            </a:r>
            <a:endParaRPr sz="1000">
              <a:latin typeface="Calibri"/>
              <a:cs typeface="Calibri"/>
            </a:endParaRPr>
          </a:p>
        </p:txBody>
      </p:sp>
      <p:grpSp>
        <p:nvGrpSpPr>
          <p:cNvPr id="30" name="object 30"/>
          <p:cNvGrpSpPr/>
          <p:nvPr/>
        </p:nvGrpSpPr>
        <p:grpSpPr>
          <a:xfrm>
            <a:off x="1667700" y="4069079"/>
            <a:ext cx="2726055" cy="1619250"/>
            <a:chOff x="1667700" y="4069079"/>
            <a:chExt cx="2726055" cy="1619250"/>
          </a:xfrm>
        </p:grpSpPr>
        <p:sp>
          <p:nvSpPr>
            <p:cNvPr id="31" name="object 31"/>
            <p:cNvSpPr/>
            <p:nvPr/>
          </p:nvSpPr>
          <p:spPr>
            <a:xfrm>
              <a:off x="1672463" y="4797170"/>
              <a:ext cx="2207260" cy="890905"/>
            </a:xfrm>
            <a:custGeom>
              <a:avLst/>
              <a:gdLst/>
              <a:ahLst/>
              <a:cxnLst/>
              <a:rect l="l" t="t" r="r" b="b"/>
              <a:pathLst>
                <a:path w="2207260" h="890904">
                  <a:moveTo>
                    <a:pt x="0" y="0"/>
                  </a:moveTo>
                  <a:lnTo>
                    <a:pt x="0" y="245744"/>
                  </a:lnTo>
                </a:path>
                <a:path w="2207260" h="890904">
                  <a:moveTo>
                    <a:pt x="551688" y="0"/>
                  </a:moveTo>
                  <a:lnTo>
                    <a:pt x="551688" y="245744"/>
                  </a:lnTo>
                </a:path>
                <a:path w="2207260" h="890904">
                  <a:moveTo>
                    <a:pt x="1103376" y="0"/>
                  </a:moveTo>
                  <a:lnTo>
                    <a:pt x="1103376" y="245744"/>
                  </a:lnTo>
                </a:path>
                <a:path w="2207260" h="890904">
                  <a:moveTo>
                    <a:pt x="1655064" y="0"/>
                  </a:moveTo>
                  <a:lnTo>
                    <a:pt x="1655064" y="245744"/>
                  </a:lnTo>
                </a:path>
                <a:path w="2207260" h="890904">
                  <a:moveTo>
                    <a:pt x="2207133" y="0"/>
                  </a:moveTo>
                  <a:lnTo>
                    <a:pt x="2207133" y="245744"/>
                  </a:lnTo>
                </a:path>
                <a:path w="2207260" h="890904">
                  <a:moveTo>
                    <a:pt x="0" y="245363"/>
                  </a:moveTo>
                  <a:lnTo>
                    <a:pt x="0" y="645540"/>
                  </a:lnTo>
                </a:path>
                <a:path w="2207260" h="890904">
                  <a:moveTo>
                    <a:pt x="551688" y="245363"/>
                  </a:moveTo>
                  <a:lnTo>
                    <a:pt x="551688" y="645540"/>
                  </a:lnTo>
                </a:path>
                <a:path w="2207260" h="890904">
                  <a:moveTo>
                    <a:pt x="1103376" y="245363"/>
                  </a:moveTo>
                  <a:lnTo>
                    <a:pt x="1103376" y="645540"/>
                  </a:lnTo>
                </a:path>
                <a:path w="2207260" h="890904">
                  <a:moveTo>
                    <a:pt x="1655064" y="245363"/>
                  </a:moveTo>
                  <a:lnTo>
                    <a:pt x="1655064" y="645540"/>
                  </a:lnTo>
                </a:path>
                <a:path w="2207260" h="890904">
                  <a:moveTo>
                    <a:pt x="2207133" y="245363"/>
                  </a:moveTo>
                  <a:lnTo>
                    <a:pt x="2207133" y="645540"/>
                  </a:lnTo>
                </a:path>
                <a:path w="2207260" h="890904">
                  <a:moveTo>
                    <a:pt x="0" y="646176"/>
                  </a:moveTo>
                  <a:lnTo>
                    <a:pt x="0" y="890777"/>
                  </a:lnTo>
                </a:path>
                <a:path w="2207260" h="890904">
                  <a:moveTo>
                    <a:pt x="1103376" y="646176"/>
                  </a:moveTo>
                  <a:lnTo>
                    <a:pt x="1103376" y="890777"/>
                  </a:lnTo>
                </a:path>
                <a:path w="2207260" h="890904">
                  <a:moveTo>
                    <a:pt x="2207133" y="646176"/>
                  </a:moveTo>
                  <a:lnTo>
                    <a:pt x="2207133" y="890777"/>
                  </a:lnTo>
                </a:path>
              </a:pathLst>
            </a:custGeom>
            <a:ln w="9525">
              <a:solidFill>
                <a:srgbClr val="858585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2" name="object 32"/>
            <p:cNvPicPr/>
            <p:nvPr/>
          </p:nvPicPr>
          <p:blipFill>
            <a:blip r:embed="rId17" cstate="print"/>
            <a:stretch>
              <a:fillRect/>
            </a:stretch>
          </p:blipFill>
          <p:spPr>
            <a:xfrm>
              <a:off x="4320539" y="4069079"/>
              <a:ext cx="73151" cy="71627"/>
            </a:xfrm>
            <a:prstGeom prst="rect">
              <a:avLst/>
            </a:prstGeom>
          </p:spPr>
        </p:pic>
        <p:pic>
          <p:nvPicPr>
            <p:cNvPr id="33" name="object 33"/>
            <p:cNvPicPr/>
            <p:nvPr/>
          </p:nvPicPr>
          <p:blipFill>
            <a:blip r:embed="rId18" cstate="print"/>
            <a:stretch>
              <a:fillRect/>
            </a:stretch>
          </p:blipFill>
          <p:spPr>
            <a:xfrm>
              <a:off x="4320539" y="4625339"/>
              <a:ext cx="73151" cy="73151"/>
            </a:xfrm>
            <a:prstGeom prst="rect">
              <a:avLst/>
            </a:prstGeom>
          </p:spPr>
        </p:pic>
        <p:pic>
          <p:nvPicPr>
            <p:cNvPr id="34" name="object 34"/>
            <p:cNvPicPr/>
            <p:nvPr/>
          </p:nvPicPr>
          <p:blipFill>
            <a:blip r:embed="rId19" cstate="print"/>
            <a:stretch>
              <a:fillRect/>
            </a:stretch>
          </p:blipFill>
          <p:spPr>
            <a:xfrm>
              <a:off x="4320539" y="5181599"/>
              <a:ext cx="73151" cy="73151"/>
            </a:xfrm>
            <a:prstGeom prst="rect">
              <a:avLst/>
            </a:prstGeom>
          </p:spPr>
        </p:pic>
      </p:grpSp>
      <p:sp>
        <p:nvSpPr>
          <p:cNvPr id="35" name="object 35"/>
          <p:cNvSpPr txBox="1"/>
          <p:nvPr/>
        </p:nvSpPr>
        <p:spPr>
          <a:xfrm>
            <a:off x="1890522" y="4860417"/>
            <a:ext cx="116205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50" dirty="0">
                <a:latin typeface="Calibri"/>
                <a:cs typeface="Calibri"/>
              </a:rPr>
              <a:t>%</a:t>
            </a:r>
            <a:endParaRPr sz="1000">
              <a:latin typeface="Calibri"/>
              <a:cs typeface="Calibri"/>
            </a:endParaRPr>
          </a:p>
        </p:txBody>
      </p:sp>
      <p:sp>
        <p:nvSpPr>
          <p:cNvPr id="36" name="object 36"/>
          <p:cNvSpPr txBox="1"/>
          <p:nvPr/>
        </p:nvSpPr>
        <p:spPr>
          <a:xfrm>
            <a:off x="2442464" y="4860417"/>
            <a:ext cx="116205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50" dirty="0">
                <a:latin typeface="Calibri"/>
                <a:cs typeface="Calibri"/>
              </a:rPr>
              <a:t>%</a:t>
            </a:r>
            <a:endParaRPr sz="1000">
              <a:latin typeface="Calibri"/>
              <a:cs typeface="Calibri"/>
            </a:endParaRPr>
          </a:p>
        </p:txBody>
      </p:sp>
      <p:sp>
        <p:nvSpPr>
          <p:cNvPr id="37" name="object 37"/>
          <p:cNvSpPr txBox="1"/>
          <p:nvPr/>
        </p:nvSpPr>
        <p:spPr>
          <a:xfrm>
            <a:off x="2994405" y="4860417"/>
            <a:ext cx="116205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50" dirty="0">
                <a:latin typeface="Calibri"/>
                <a:cs typeface="Calibri"/>
              </a:rPr>
              <a:t>%</a:t>
            </a:r>
            <a:endParaRPr sz="1000">
              <a:latin typeface="Calibri"/>
              <a:cs typeface="Calibri"/>
            </a:endParaRPr>
          </a:p>
        </p:txBody>
      </p:sp>
      <p:sp>
        <p:nvSpPr>
          <p:cNvPr id="38" name="object 38"/>
          <p:cNvSpPr txBox="1"/>
          <p:nvPr/>
        </p:nvSpPr>
        <p:spPr>
          <a:xfrm>
            <a:off x="3546475" y="4860417"/>
            <a:ext cx="116205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50" dirty="0">
                <a:latin typeface="Calibri"/>
                <a:cs typeface="Calibri"/>
              </a:rPr>
              <a:t>%</a:t>
            </a:r>
            <a:endParaRPr sz="1000">
              <a:latin typeface="Calibri"/>
              <a:cs typeface="Calibri"/>
            </a:endParaRPr>
          </a:p>
        </p:txBody>
      </p:sp>
      <p:sp>
        <p:nvSpPr>
          <p:cNvPr id="39" name="object 39"/>
          <p:cNvSpPr txBox="1"/>
          <p:nvPr/>
        </p:nvSpPr>
        <p:spPr>
          <a:xfrm>
            <a:off x="1726183" y="5105527"/>
            <a:ext cx="443865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10" dirty="0">
                <a:latin typeface="Calibri"/>
                <a:cs typeface="Calibri"/>
              </a:rPr>
              <a:t>Logrado</a:t>
            </a:r>
            <a:endParaRPr sz="1000">
              <a:latin typeface="Calibri"/>
              <a:cs typeface="Calibri"/>
            </a:endParaRPr>
          </a:p>
        </p:txBody>
      </p:sp>
      <p:sp>
        <p:nvSpPr>
          <p:cNvPr id="40" name="object 40"/>
          <p:cNvSpPr txBox="1"/>
          <p:nvPr/>
        </p:nvSpPr>
        <p:spPr>
          <a:xfrm>
            <a:off x="2278126" y="5105527"/>
            <a:ext cx="443865" cy="332740"/>
          </a:xfrm>
          <a:prstGeom prst="rect">
            <a:avLst/>
          </a:prstGeom>
        </p:spPr>
        <p:txBody>
          <a:bodyPr vert="horz" wrap="square" lIns="0" tIns="8890" rIns="0" bIns="0" rtlCol="0">
            <a:spAutoFit/>
          </a:bodyPr>
          <a:lstStyle/>
          <a:p>
            <a:pPr marL="12700" marR="5080" indent="135255">
              <a:lnSpc>
                <a:spcPct val="102000"/>
              </a:lnSpc>
              <a:spcBef>
                <a:spcPts val="70"/>
              </a:spcBef>
            </a:pPr>
            <a:r>
              <a:rPr sz="1000" spc="-25" dirty="0">
                <a:latin typeface="Calibri"/>
                <a:cs typeface="Calibri"/>
              </a:rPr>
              <a:t>No</a:t>
            </a:r>
            <a:r>
              <a:rPr sz="1000" spc="-10" dirty="0">
                <a:latin typeface="Calibri"/>
                <a:cs typeface="Calibri"/>
              </a:rPr>
              <a:t> Logrado</a:t>
            </a:r>
            <a:endParaRPr sz="1000">
              <a:latin typeface="Calibri"/>
              <a:cs typeface="Calibri"/>
            </a:endParaRPr>
          </a:p>
        </p:txBody>
      </p:sp>
      <p:sp>
        <p:nvSpPr>
          <p:cNvPr id="41" name="object 41"/>
          <p:cNvSpPr txBox="1"/>
          <p:nvPr/>
        </p:nvSpPr>
        <p:spPr>
          <a:xfrm>
            <a:off x="2830195" y="5105527"/>
            <a:ext cx="443865" cy="1778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spc="-10" dirty="0">
                <a:latin typeface="Calibri"/>
                <a:cs typeface="Calibri"/>
              </a:rPr>
              <a:t>Logrado</a:t>
            </a:r>
            <a:endParaRPr sz="1000">
              <a:latin typeface="Calibri"/>
              <a:cs typeface="Calibri"/>
            </a:endParaRPr>
          </a:p>
        </p:txBody>
      </p:sp>
      <p:sp>
        <p:nvSpPr>
          <p:cNvPr id="42" name="object 42"/>
          <p:cNvSpPr txBox="1"/>
          <p:nvPr/>
        </p:nvSpPr>
        <p:spPr>
          <a:xfrm>
            <a:off x="3382136" y="5105527"/>
            <a:ext cx="443865" cy="332740"/>
          </a:xfrm>
          <a:prstGeom prst="rect">
            <a:avLst/>
          </a:prstGeom>
        </p:spPr>
        <p:txBody>
          <a:bodyPr vert="horz" wrap="square" lIns="0" tIns="8890" rIns="0" bIns="0" rtlCol="0">
            <a:spAutoFit/>
          </a:bodyPr>
          <a:lstStyle/>
          <a:p>
            <a:pPr marL="12700" marR="5080" indent="135255">
              <a:lnSpc>
                <a:spcPct val="102000"/>
              </a:lnSpc>
              <a:spcBef>
                <a:spcPts val="70"/>
              </a:spcBef>
            </a:pPr>
            <a:r>
              <a:rPr sz="1000" spc="-25" dirty="0">
                <a:latin typeface="Calibri"/>
                <a:cs typeface="Calibri"/>
              </a:rPr>
              <a:t>No</a:t>
            </a:r>
            <a:r>
              <a:rPr sz="1000" spc="-10" dirty="0">
                <a:latin typeface="Calibri"/>
                <a:cs typeface="Calibri"/>
              </a:rPr>
              <a:t> Logrado</a:t>
            </a:r>
            <a:endParaRPr sz="1000">
              <a:latin typeface="Calibri"/>
              <a:cs typeface="Calibri"/>
            </a:endParaRPr>
          </a:p>
        </p:txBody>
      </p:sp>
      <p:sp>
        <p:nvSpPr>
          <p:cNvPr id="43" name="object 43"/>
          <p:cNvSpPr txBox="1"/>
          <p:nvPr/>
        </p:nvSpPr>
        <p:spPr>
          <a:xfrm>
            <a:off x="4405376" y="4007866"/>
            <a:ext cx="1447800" cy="1437640"/>
          </a:xfrm>
          <a:prstGeom prst="rect">
            <a:avLst/>
          </a:prstGeom>
        </p:spPr>
        <p:txBody>
          <a:bodyPr vert="horz" wrap="square" lIns="0" tIns="18415" rIns="0" bIns="0" rtlCol="0">
            <a:spAutoFit/>
          </a:bodyPr>
          <a:lstStyle/>
          <a:p>
            <a:pPr marL="12700" marR="224154">
              <a:lnSpc>
                <a:spcPct val="95700"/>
              </a:lnSpc>
              <a:spcBef>
                <a:spcPts val="145"/>
              </a:spcBef>
            </a:pPr>
            <a:r>
              <a:rPr sz="1000" spc="-105" dirty="0">
                <a:latin typeface="Arial MT"/>
                <a:cs typeface="Arial MT"/>
              </a:rPr>
              <a:t>Resuelve</a:t>
            </a:r>
            <a:r>
              <a:rPr sz="1000" spc="-30" dirty="0">
                <a:latin typeface="Arial MT"/>
                <a:cs typeface="Arial MT"/>
              </a:rPr>
              <a:t> </a:t>
            </a:r>
            <a:r>
              <a:rPr sz="1000" spc="-85" dirty="0">
                <a:latin typeface="Arial MT"/>
                <a:cs typeface="Arial MT"/>
              </a:rPr>
              <a:t>los</a:t>
            </a:r>
            <a:r>
              <a:rPr sz="1000" spc="-30" dirty="0">
                <a:latin typeface="Arial MT"/>
                <a:cs typeface="Arial MT"/>
              </a:rPr>
              <a:t> </a:t>
            </a:r>
            <a:r>
              <a:rPr sz="1000" spc="-10" dirty="0">
                <a:latin typeface="Arial MT"/>
                <a:cs typeface="Arial MT"/>
              </a:rPr>
              <a:t>problemas </a:t>
            </a:r>
            <a:r>
              <a:rPr sz="1000" spc="-95" dirty="0">
                <a:latin typeface="Arial MT"/>
                <a:cs typeface="Arial MT"/>
              </a:rPr>
              <a:t>aplicando</a:t>
            </a:r>
            <a:r>
              <a:rPr sz="1000" spc="-20" dirty="0">
                <a:latin typeface="Arial MT"/>
                <a:cs typeface="Arial MT"/>
              </a:rPr>
              <a:t> </a:t>
            </a:r>
            <a:r>
              <a:rPr sz="1000" spc="-85" dirty="0">
                <a:latin typeface="Arial MT"/>
                <a:cs typeface="Arial MT"/>
              </a:rPr>
              <a:t>las</a:t>
            </a:r>
            <a:r>
              <a:rPr sz="1000" spc="-25" dirty="0">
                <a:latin typeface="Arial MT"/>
                <a:cs typeface="Arial MT"/>
              </a:rPr>
              <a:t> </a:t>
            </a:r>
            <a:r>
              <a:rPr sz="1000" spc="-90" dirty="0">
                <a:latin typeface="Arial MT"/>
                <a:cs typeface="Arial MT"/>
              </a:rPr>
              <a:t>operaciones</a:t>
            </a:r>
            <a:r>
              <a:rPr sz="1000" spc="500" dirty="0">
                <a:latin typeface="Arial MT"/>
                <a:cs typeface="Arial MT"/>
              </a:rPr>
              <a:t> </a:t>
            </a:r>
            <a:r>
              <a:rPr sz="1000" spc="-95" dirty="0">
                <a:latin typeface="Arial MT"/>
                <a:cs typeface="Arial MT"/>
              </a:rPr>
              <a:t>básicas</a:t>
            </a:r>
            <a:r>
              <a:rPr sz="1000" spc="-40" dirty="0">
                <a:latin typeface="Arial MT"/>
                <a:cs typeface="Arial MT"/>
              </a:rPr>
              <a:t> </a:t>
            </a:r>
            <a:r>
              <a:rPr sz="1000" spc="-100" dirty="0">
                <a:latin typeface="Arial MT"/>
                <a:cs typeface="Arial MT"/>
              </a:rPr>
              <a:t>de</a:t>
            </a:r>
            <a:r>
              <a:rPr sz="1000" spc="-40" dirty="0">
                <a:latin typeface="Arial MT"/>
                <a:cs typeface="Arial MT"/>
              </a:rPr>
              <a:t> </a:t>
            </a:r>
            <a:r>
              <a:rPr sz="1000" spc="-10" dirty="0">
                <a:latin typeface="Arial MT"/>
                <a:cs typeface="Arial MT"/>
              </a:rPr>
              <a:t>matemática </a:t>
            </a:r>
            <a:r>
              <a:rPr sz="1000" spc="-25" dirty="0">
                <a:latin typeface="Arial MT"/>
                <a:cs typeface="Arial MT"/>
              </a:rPr>
              <a:t>correctamente.</a:t>
            </a:r>
            <a:endParaRPr sz="1000">
              <a:latin typeface="Arial MT"/>
              <a:cs typeface="Arial MT"/>
            </a:endParaRPr>
          </a:p>
          <a:p>
            <a:pPr marL="12700">
              <a:lnSpc>
                <a:spcPts val="915"/>
              </a:lnSpc>
            </a:pPr>
            <a:r>
              <a:rPr sz="1000" spc="-90" dirty="0">
                <a:latin typeface="Arial MT"/>
                <a:cs typeface="Arial MT"/>
              </a:rPr>
              <a:t>Aplica</a:t>
            </a:r>
            <a:r>
              <a:rPr sz="1000" spc="-40" dirty="0">
                <a:latin typeface="Arial MT"/>
                <a:cs typeface="Arial MT"/>
              </a:rPr>
              <a:t> </a:t>
            </a:r>
            <a:r>
              <a:rPr sz="1000" spc="-85" dirty="0">
                <a:latin typeface="Arial MT"/>
                <a:cs typeface="Arial MT"/>
              </a:rPr>
              <a:t>las</a:t>
            </a:r>
            <a:r>
              <a:rPr sz="1000" spc="-35" dirty="0">
                <a:latin typeface="Arial MT"/>
                <a:cs typeface="Arial MT"/>
              </a:rPr>
              <a:t> </a:t>
            </a:r>
            <a:r>
              <a:rPr sz="1000" spc="-20" dirty="0">
                <a:latin typeface="Arial MT"/>
                <a:cs typeface="Arial MT"/>
              </a:rPr>
              <a:t>competencias</a:t>
            </a:r>
            <a:endParaRPr sz="1000">
              <a:latin typeface="Arial MT"/>
              <a:cs typeface="Arial MT"/>
            </a:endParaRPr>
          </a:p>
          <a:p>
            <a:pPr marL="12700" marR="27305" algn="just">
              <a:lnSpc>
                <a:spcPct val="95500"/>
              </a:lnSpc>
              <a:spcBef>
                <a:spcPts val="30"/>
              </a:spcBef>
            </a:pPr>
            <a:r>
              <a:rPr sz="1000" spc="-105" dirty="0">
                <a:latin typeface="Arial MT"/>
                <a:cs typeface="Arial MT"/>
              </a:rPr>
              <a:t>conceptuales</a:t>
            </a:r>
            <a:r>
              <a:rPr sz="1000" spc="100" dirty="0">
                <a:latin typeface="Arial MT"/>
                <a:cs typeface="Arial MT"/>
              </a:rPr>
              <a:t> </a:t>
            </a:r>
            <a:r>
              <a:rPr sz="1000" spc="-100" dirty="0">
                <a:latin typeface="Arial MT"/>
                <a:cs typeface="Arial MT"/>
              </a:rPr>
              <a:t>adquiridos</a:t>
            </a:r>
            <a:r>
              <a:rPr sz="1000" spc="114" dirty="0">
                <a:latin typeface="Arial MT"/>
                <a:cs typeface="Arial MT"/>
              </a:rPr>
              <a:t> </a:t>
            </a:r>
            <a:r>
              <a:rPr sz="1000" spc="-190" dirty="0">
                <a:latin typeface="Arial MT"/>
                <a:cs typeface="Arial MT"/>
              </a:rPr>
              <a:t>en</a:t>
            </a:r>
            <a:r>
              <a:rPr sz="1000" spc="120" dirty="0">
                <a:latin typeface="Arial MT"/>
                <a:cs typeface="Arial MT"/>
              </a:rPr>
              <a:t> </a:t>
            </a:r>
            <a:r>
              <a:rPr sz="1000" spc="-25" dirty="0">
                <a:latin typeface="Arial MT"/>
                <a:cs typeface="Arial MT"/>
              </a:rPr>
              <a:t>el </a:t>
            </a:r>
            <a:r>
              <a:rPr sz="1000" spc="-114" dirty="0">
                <a:latin typeface="Arial MT"/>
                <a:cs typeface="Arial MT"/>
              </a:rPr>
              <a:t>curso</a:t>
            </a:r>
            <a:r>
              <a:rPr sz="1000" spc="65" dirty="0">
                <a:latin typeface="Arial MT"/>
                <a:cs typeface="Arial MT"/>
              </a:rPr>
              <a:t> </a:t>
            </a:r>
            <a:r>
              <a:rPr sz="1000" spc="-114" dirty="0">
                <a:latin typeface="Arial MT"/>
                <a:cs typeface="Arial MT"/>
              </a:rPr>
              <a:t>para</a:t>
            </a:r>
            <a:r>
              <a:rPr sz="1000" spc="65" dirty="0">
                <a:latin typeface="Arial MT"/>
                <a:cs typeface="Arial MT"/>
              </a:rPr>
              <a:t> </a:t>
            </a:r>
            <a:r>
              <a:rPr sz="1000" spc="-110" dirty="0">
                <a:latin typeface="Arial MT"/>
                <a:cs typeface="Arial MT"/>
              </a:rPr>
              <a:t>abordar</a:t>
            </a:r>
            <a:r>
              <a:rPr sz="1000" spc="60" dirty="0">
                <a:latin typeface="Arial MT"/>
                <a:cs typeface="Arial MT"/>
              </a:rPr>
              <a:t> </a:t>
            </a:r>
            <a:r>
              <a:rPr sz="1000" spc="-135" dirty="0">
                <a:latin typeface="Arial MT"/>
                <a:cs typeface="Arial MT"/>
              </a:rPr>
              <a:t>la</a:t>
            </a:r>
            <a:r>
              <a:rPr sz="1000" spc="70" dirty="0">
                <a:latin typeface="Arial MT"/>
                <a:cs typeface="Arial MT"/>
              </a:rPr>
              <a:t> </a:t>
            </a:r>
            <a:r>
              <a:rPr sz="1000" spc="-80" dirty="0">
                <a:latin typeface="Arial MT"/>
                <a:cs typeface="Arial MT"/>
              </a:rPr>
              <a:t>solución</a:t>
            </a:r>
            <a:r>
              <a:rPr sz="1000" spc="500" dirty="0">
                <a:latin typeface="Arial MT"/>
                <a:cs typeface="Arial MT"/>
              </a:rPr>
              <a:t> </a:t>
            </a:r>
            <a:r>
              <a:rPr sz="1000" spc="-110" dirty="0">
                <a:latin typeface="Arial MT"/>
                <a:cs typeface="Arial MT"/>
              </a:rPr>
              <a:t>de</a:t>
            </a:r>
            <a:r>
              <a:rPr sz="1000" spc="-40" dirty="0">
                <a:latin typeface="Arial MT"/>
                <a:cs typeface="Arial MT"/>
              </a:rPr>
              <a:t> </a:t>
            </a:r>
            <a:r>
              <a:rPr sz="1000" spc="-10" dirty="0">
                <a:latin typeface="Arial MT"/>
                <a:cs typeface="Arial MT"/>
              </a:rPr>
              <a:t>problemas</a:t>
            </a:r>
            <a:endParaRPr sz="1000">
              <a:latin typeface="Arial MT"/>
              <a:cs typeface="Arial MT"/>
            </a:endParaRPr>
          </a:p>
          <a:p>
            <a:pPr marL="12700" algn="just">
              <a:lnSpc>
                <a:spcPts val="915"/>
              </a:lnSpc>
            </a:pPr>
            <a:r>
              <a:rPr sz="1000" spc="-90" dirty="0">
                <a:latin typeface="Arial MT"/>
                <a:cs typeface="Arial MT"/>
              </a:rPr>
              <a:t>Halla</a:t>
            </a:r>
            <a:r>
              <a:rPr sz="1000" spc="-45" dirty="0">
                <a:latin typeface="Arial MT"/>
                <a:cs typeface="Arial MT"/>
              </a:rPr>
              <a:t> </a:t>
            </a:r>
            <a:r>
              <a:rPr sz="1000" spc="-75" dirty="0">
                <a:latin typeface="Arial MT"/>
                <a:cs typeface="Arial MT"/>
              </a:rPr>
              <a:t>la</a:t>
            </a:r>
            <a:r>
              <a:rPr sz="1000" spc="-40" dirty="0">
                <a:latin typeface="Arial MT"/>
                <a:cs typeface="Arial MT"/>
              </a:rPr>
              <a:t> </a:t>
            </a:r>
            <a:r>
              <a:rPr sz="1000" spc="-90" dirty="0">
                <a:latin typeface="Arial MT"/>
                <a:cs typeface="Arial MT"/>
              </a:rPr>
              <a:t>solución</a:t>
            </a:r>
            <a:r>
              <a:rPr sz="1000" spc="-35" dirty="0">
                <a:latin typeface="Arial MT"/>
                <a:cs typeface="Arial MT"/>
              </a:rPr>
              <a:t> </a:t>
            </a:r>
            <a:r>
              <a:rPr sz="1000" spc="-110" dirty="0">
                <a:latin typeface="Arial MT"/>
                <a:cs typeface="Arial MT"/>
              </a:rPr>
              <a:t>de</a:t>
            </a:r>
            <a:r>
              <a:rPr sz="1000" spc="-35" dirty="0">
                <a:latin typeface="Arial MT"/>
                <a:cs typeface="Arial MT"/>
              </a:rPr>
              <a:t> </a:t>
            </a:r>
            <a:r>
              <a:rPr sz="1000" spc="-85" dirty="0">
                <a:latin typeface="Arial MT"/>
                <a:cs typeface="Arial MT"/>
              </a:rPr>
              <a:t>los</a:t>
            </a:r>
            <a:r>
              <a:rPr sz="1000" spc="-45" dirty="0">
                <a:latin typeface="Arial MT"/>
                <a:cs typeface="Arial MT"/>
              </a:rPr>
              <a:t> </a:t>
            </a:r>
            <a:r>
              <a:rPr sz="1000" spc="-55" dirty="0">
                <a:latin typeface="Arial MT"/>
                <a:cs typeface="Arial MT"/>
              </a:rPr>
              <a:t>límites,</a:t>
            </a:r>
            <a:endParaRPr sz="1000">
              <a:latin typeface="Arial MT"/>
              <a:cs typeface="Arial MT"/>
            </a:endParaRPr>
          </a:p>
          <a:p>
            <a:pPr marL="12700" algn="just">
              <a:lnSpc>
                <a:spcPts val="1175"/>
              </a:lnSpc>
            </a:pPr>
            <a:r>
              <a:rPr sz="1000" spc="-95" dirty="0">
                <a:latin typeface="Arial MT"/>
                <a:cs typeface="Arial MT"/>
              </a:rPr>
              <a:t>derivadas</a:t>
            </a:r>
            <a:r>
              <a:rPr sz="1000" spc="-40" dirty="0">
                <a:latin typeface="Arial MT"/>
                <a:cs typeface="Arial MT"/>
              </a:rPr>
              <a:t> </a:t>
            </a:r>
            <a:r>
              <a:rPr sz="1000" spc="-95" dirty="0">
                <a:latin typeface="Arial MT"/>
                <a:cs typeface="Arial MT"/>
              </a:rPr>
              <a:t>y</a:t>
            </a:r>
            <a:r>
              <a:rPr sz="1000" spc="-35" dirty="0">
                <a:latin typeface="Arial MT"/>
                <a:cs typeface="Arial MT"/>
              </a:rPr>
              <a:t> </a:t>
            </a:r>
            <a:r>
              <a:rPr sz="1000" spc="-85" dirty="0">
                <a:latin typeface="Arial MT"/>
                <a:cs typeface="Arial MT"/>
              </a:rPr>
              <a:t>cálculo</a:t>
            </a:r>
            <a:r>
              <a:rPr sz="1000" spc="-30" dirty="0">
                <a:latin typeface="Arial MT"/>
                <a:cs typeface="Arial MT"/>
              </a:rPr>
              <a:t> </a:t>
            </a:r>
            <a:r>
              <a:rPr sz="1000" spc="-110" dirty="0">
                <a:latin typeface="Arial MT"/>
                <a:cs typeface="Arial MT"/>
              </a:rPr>
              <a:t>de</a:t>
            </a:r>
            <a:r>
              <a:rPr sz="1000" spc="-30" dirty="0">
                <a:latin typeface="Arial MT"/>
                <a:cs typeface="Arial MT"/>
              </a:rPr>
              <a:t> </a:t>
            </a:r>
            <a:r>
              <a:rPr sz="1000" spc="-20" dirty="0">
                <a:latin typeface="Arial MT"/>
                <a:cs typeface="Arial MT"/>
              </a:rPr>
              <a:t>área.</a:t>
            </a:r>
            <a:endParaRPr sz="1000">
              <a:latin typeface="Arial MT"/>
              <a:cs typeface="Arial MT"/>
            </a:endParaRPr>
          </a:p>
        </p:txBody>
      </p:sp>
      <p:sp>
        <p:nvSpPr>
          <p:cNvPr id="44" name="object 44"/>
          <p:cNvSpPr txBox="1"/>
          <p:nvPr/>
        </p:nvSpPr>
        <p:spPr>
          <a:xfrm>
            <a:off x="174447" y="5505704"/>
            <a:ext cx="6415405" cy="251904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832610">
              <a:lnSpc>
                <a:spcPts val="925"/>
              </a:lnSpc>
              <a:spcBef>
                <a:spcPts val="95"/>
              </a:spcBef>
              <a:tabLst>
                <a:tab pos="2920365" algn="l"/>
              </a:tabLst>
            </a:pPr>
            <a:r>
              <a:rPr sz="1000" dirty="0">
                <a:latin typeface="Calibri"/>
                <a:cs typeface="Calibri"/>
              </a:rPr>
              <a:t>Cálculo</a:t>
            </a:r>
            <a:r>
              <a:rPr sz="1000" spc="-35" dirty="0">
                <a:latin typeface="Calibri"/>
                <a:cs typeface="Calibri"/>
              </a:rPr>
              <a:t> </a:t>
            </a:r>
            <a:r>
              <a:rPr sz="1000" spc="-50" dirty="0">
                <a:latin typeface="Calibri"/>
                <a:cs typeface="Calibri"/>
              </a:rPr>
              <a:t>I</a:t>
            </a:r>
            <a:r>
              <a:rPr sz="1000" dirty="0">
                <a:latin typeface="Calibri"/>
                <a:cs typeface="Calibri"/>
              </a:rPr>
              <a:t>	Cálculo</a:t>
            </a:r>
            <a:r>
              <a:rPr sz="1000" spc="-35" dirty="0">
                <a:latin typeface="Calibri"/>
                <a:cs typeface="Calibri"/>
              </a:rPr>
              <a:t> </a:t>
            </a:r>
            <a:r>
              <a:rPr sz="1000" spc="-25" dirty="0">
                <a:latin typeface="Calibri"/>
                <a:cs typeface="Calibri"/>
              </a:rPr>
              <a:t>II</a:t>
            </a:r>
            <a:endParaRPr sz="1000">
              <a:latin typeface="Calibri"/>
              <a:cs typeface="Calibri"/>
            </a:endParaRPr>
          </a:p>
          <a:p>
            <a:pPr marL="1908810">
              <a:lnSpc>
                <a:spcPts val="925"/>
              </a:lnSpc>
            </a:pPr>
            <a:r>
              <a:rPr sz="1000" b="1" dirty="0">
                <a:latin typeface="Calibri"/>
                <a:cs typeface="Calibri"/>
              </a:rPr>
              <a:t>Unidades</a:t>
            </a:r>
            <a:r>
              <a:rPr sz="1000" b="1" spc="-35" dirty="0">
                <a:latin typeface="Calibri"/>
                <a:cs typeface="Calibri"/>
              </a:rPr>
              <a:t> </a:t>
            </a:r>
            <a:r>
              <a:rPr sz="1000" b="1" spc="-10" dirty="0">
                <a:latin typeface="Calibri"/>
                <a:cs typeface="Calibri"/>
              </a:rPr>
              <a:t>Curriculares</a:t>
            </a:r>
            <a:endParaRPr sz="1000">
              <a:latin typeface="Calibri"/>
              <a:cs typeface="Calibri"/>
            </a:endParaRPr>
          </a:p>
          <a:p>
            <a:pPr marR="2529205" algn="ctr">
              <a:lnSpc>
                <a:spcPts val="1405"/>
              </a:lnSpc>
              <a:spcBef>
                <a:spcPts val="955"/>
              </a:spcBef>
            </a:pPr>
            <a:r>
              <a:rPr sz="1200" b="1" spc="-125" dirty="0">
                <a:latin typeface="Arial"/>
                <a:cs typeface="Arial"/>
              </a:rPr>
              <a:t>Indicadores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spc="-125" dirty="0">
                <a:latin typeface="Arial"/>
                <a:cs typeface="Arial"/>
              </a:rPr>
              <a:t>aplicados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spc="-135" dirty="0">
                <a:latin typeface="Arial"/>
                <a:cs typeface="Arial"/>
              </a:rPr>
              <a:t>en</a:t>
            </a:r>
            <a:r>
              <a:rPr sz="1200" b="1" dirty="0">
                <a:latin typeface="Arial"/>
                <a:cs typeface="Arial"/>
              </a:rPr>
              <a:t> </a:t>
            </a:r>
            <a:r>
              <a:rPr sz="1200" b="1" spc="-100" dirty="0">
                <a:latin typeface="Arial"/>
                <a:cs typeface="Arial"/>
              </a:rPr>
              <a:t>el</a:t>
            </a:r>
            <a:r>
              <a:rPr sz="1200" b="1" spc="-20" dirty="0">
                <a:latin typeface="Arial"/>
                <a:cs typeface="Arial"/>
              </a:rPr>
              <a:t> </a:t>
            </a:r>
            <a:r>
              <a:rPr sz="1200" b="1" spc="-25" dirty="0">
                <a:latin typeface="Arial"/>
                <a:cs typeface="Arial"/>
              </a:rPr>
              <a:t>diagnóstico</a:t>
            </a:r>
            <a:endParaRPr sz="1200">
              <a:latin typeface="Arial"/>
              <a:cs typeface="Arial"/>
            </a:endParaRPr>
          </a:p>
          <a:p>
            <a:pPr marR="2530475" algn="ctr">
              <a:lnSpc>
                <a:spcPts val="1405"/>
              </a:lnSpc>
            </a:pPr>
            <a:r>
              <a:rPr sz="1200" spc="-114" dirty="0">
                <a:latin typeface="Arial MT"/>
                <a:cs typeface="Arial MT"/>
              </a:rPr>
              <a:t>Fuente:</a:t>
            </a:r>
            <a:r>
              <a:rPr sz="1200" spc="-45" dirty="0">
                <a:latin typeface="Arial MT"/>
                <a:cs typeface="Arial MT"/>
              </a:rPr>
              <a:t> </a:t>
            </a:r>
            <a:r>
              <a:rPr sz="1200" spc="-125" dirty="0">
                <a:latin typeface="Arial MT"/>
                <a:cs typeface="Arial MT"/>
              </a:rPr>
              <a:t>Lugo</a:t>
            </a:r>
            <a:r>
              <a:rPr sz="1200" spc="-40" dirty="0">
                <a:latin typeface="Arial MT"/>
                <a:cs typeface="Arial MT"/>
              </a:rPr>
              <a:t> </a:t>
            </a:r>
            <a:r>
              <a:rPr sz="1200" spc="-10" dirty="0">
                <a:latin typeface="Arial MT"/>
                <a:cs typeface="Arial MT"/>
              </a:rPr>
              <a:t>(2019)</a:t>
            </a:r>
            <a:endParaRPr sz="1200">
              <a:latin typeface="Arial MT"/>
              <a:cs typeface="Arial MT"/>
            </a:endParaRPr>
          </a:p>
          <a:p>
            <a:pPr marL="375285" marR="5080" indent="-363220" algn="just">
              <a:lnSpc>
                <a:spcPct val="100000"/>
              </a:lnSpc>
              <a:spcBef>
                <a:spcPts val="1060"/>
              </a:spcBef>
            </a:pP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diagrama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barras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expresan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resultados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obtenidos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diagnostico situacional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 </a:t>
            </a:r>
            <a:r>
              <a:rPr sz="1200" spc="-10" dirty="0">
                <a:latin typeface="Times New Roman"/>
                <a:cs typeface="Times New Roman"/>
              </a:rPr>
              <a:t>saberes.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cálculo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aparece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Saber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conocer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(la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barra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azul)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igual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barra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verde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(saber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aplicar)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que </a:t>
            </a:r>
            <a:r>
              <a:rPr sz="1200" dirty="0">
                <a:latin typeface="Times New Roman"/>
                <a:cs typeface="Times New Roman"/>
              </a:rPr>
              <a:t>indica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dominan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competencias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básicas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matemática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adquiridas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bachillerato, </a:t>
            </a:r>
            <a:r>
              <a:rPr sz="1200" dirty="0">
                <a:latin typeface="Times New Roman"/>
                <a:cs typeface="Times New Roman"/>
              </a:rPr>
              <a:t>no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lograron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solución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problema.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misma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situación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presenta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cálculo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II.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respecto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barra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roja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(saber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hacer),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demuestra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tanto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cálculo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II,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conocen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los </a:t>
            </a:r>
            <a:r>
              <a:rPr sz="1200" dirty="0">
                <a:latin typeface="Times New Roman"/>
                <a:cs typeface="Times New Roman"/>
              </a:rPr>
              <a:t>conceptos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adquiridos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cursos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cálculo,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indican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docentes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informantes;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pero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requieren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competencias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básicas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matemáticos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adquiridas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bachillerato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junto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las </a:t>
            </a:r>
            <a:r>
              <a:rPr sz="1200" dirty="0">
                <a:latin typeface="Times New Roman"/>
                <a:cs typeface="Times New Roman"/>
              </a:rPr>
              <a:t>competencias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conceptuales,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procedimentales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actitudinales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inherentes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cursos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cálculo, </a:t>
            </a:r>
            <a:r>
              <a:rPr sz="1200" dirty="0">
                <a:latin typeface="Times New Roman"/>
                <a:cs typeface="Times New Roman"/>
              </a:rPr>
              <a:t>no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pudieron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alcanzar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solución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correcta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problemas.</a:t>
            </a:r>
            <a:endParaRPr sz="1200">
              <a:latin typeface="Times New Roman"/>
              <a:cs typeface="Times New Roman"/>
            </a:endParaRPr>
          </a:p>
        </p:txBody>
      </p:sp>
      <p:pic>
        <p:nvPicPr>
          <p:cNvPr id="45" name="object 45"/>
          <p:cNvPicPr/>
          <p:nvPr/>
        </p:nvPicPr>
        <p:blipFill>
          <a:blip r:embed="rId20" cstate="print"/>
          <a:stretch>
            <a:fillRect/>
          </a:stretch>
        </p:blipFill>
        <p:spPr>
          <a:xfrm>
            <a:off x="4581144" y="142938"/>
            <a:ext cx="1805304" cy="893889"/>
          </a:xfrm>
          <a:prstGeom prst="rect">
            <a:avLst/>
          </a:prstGeom>
        </p:spPr>
      </p:pic>
      <p:sp>
        <p:nvSpPr>
          <p:cNvPr id="46" name="object 46"/>
          <p:cNvSpPr txBox="1"/>
          <p:nvPr/>
        </p:nvSpPr>
        <p:spPr>
          <a:xfrm>
            <a:off x="1285747" y="8247819"/>
            <a:ext cx="4413250" cy="74168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ts val="1410"/>
              </a:lnSpc>
            </a:pPr>
            <a:r>
              <a:rPr sz="1200" b="1" dirty="0">
                <a:latin typeface="Times New Roman"/>
                <a:cs typeface="Times New Roman"/>
              </a:rPr>
              <a:t>Competencias</a:t>
            </a:r>
            <a:r>
              <a:rPr sz="1200" b="1" spc="-1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Básicas</a:t>
            </a:r>
            <a:r>
              <a:rPr sz="1200" b="1" spc="-3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Matemáticas</a:t>
            </a:r>
            <a:r>
              <a:rPr sz="1200" b="1" spc="1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para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las</a:t>
            </a:r>
            <a:r>
              <a:rPr sz="1200" b="1" spc="-4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Unidades</a:t>
            </a:r>
            <a:r>
              <a:rPr sz="1200" b="1" spc="-5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Curriculares</a:t>
            </a:r>
            <a:endParaRPr sz="1200">
              <a:latin typeface="Times New Roman"/>
              <a:cs typeface="Times New Roman"/>
            </a:endParaRPr>
          </a:p>
          <a:p>
            <a:pPr marL="257810" marR="251460" algn="ctr">
              <a:lnSpc>
                <a:spcPts val="1400"/>
              </a:lnSpc>
              <a:spcBef>
                <a:spcPts val="80"/>
              </a:spcBef>
            </a:pPr>
            <a:r>
              <a:rPr sz="1200" b="1" dirty="0">
                <a:latin typeface="Times New Roman"/>
                <a:cs typeface="Times New Roman"/>
              </a:rPr>
              <a:t>Calculo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I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y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II</a:t>
            </a:r>
            <a:r>
              <a:rPr sz="1200" b="1" spc="-4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en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Estudiantes</a:t>
            </a:r>
            <a:r>
              <a:rPr sz="1200" b="1" spc="-5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del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Programa</a:t>
            </a:r>
            <a:r>
              <a:rPr sz="1200" b="1" spc="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Ingeniería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Civil: </a:t>
            </a:r>
            <a:r>
              <a:rPr sz="1200" b="1" dirty="0">
                <a:latin typeface="Times New Roman"/>
                <a:cs typeface="Times New Roman"/>
              </a:rPr>
              <a:t>Diagnostico</a:t>
            </a:r>
            <a:r>
              <a:rPr sz="1200" b="1" spc="-3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</a:t>
            </a:r>
            <a:r>
              <a:rPr sz="1200" b="1" spc="-3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Saberes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desde</a:t>
            </a:r>
            <a:r>
              <a:rPr sz="1200" b="1" spc="-5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la</a:t>
            </a:r>
            <a:r>
              <a:rPr sz="1200" b="1" spc="-5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Visión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Profesional</a:t>
            </a:r>
            <a:endParaRPr sz="1200">
              <a:latin typeface="Times New Roman"/>
              <a:cs typeface="Times New Roman"/>
            </a:endParaRPr>
          </a:p>
          <a:p>
            <a:pPr marR="249554" algn="ctr">
              <a:lnSpc>
                <a:spcPts val="1430"/>
              </a:lnSpc>
            </a:pPr>
            <a:r>
              <a:rPr sz="1200" b="1" dirty="0">
                <a:latin typeface="Times New Roman"/>
                <a:cs typeface="Times New Roman"/>
              </a:rPr>
              <a:t>MSc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Carmen Islandia</a:t>
            </a:r>
            <a:r>
              <a:rPr sz="1200" b="1" spc="-4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Lugo</a:t>
            </a:r>
            <a:r>
              <a:rPr sz="1200" b="1" spc="-60" dirty="0">
                <a:latin typeface="Times New Roman"/>
                <a:cs typeface="Times New Roman"/>
              </a:rPr>
              <a:t> </a:t>
            </a:r>
            <a:r>
              <a:rPr sz="1200" b="1" spc="-25" dirty="0">
                <a:latin typeface="Times New Roman"/>
                <a:cs typeface="Times New Roman"/>
              </a:rPr>
              <a:t>T.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47" name="object 47"/>
          <p:cNvSpPr txBox="1"/>
          <p:nvPr/>
        </p:nvSpPr>
        <p:spPr>
          <a:xfrm>
            <a:off x="6572757" y="8952517"/>
            <a:ext cx="254000" cy="1943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410"/>
              </a:lnSpc>
            </a:pPr>
            <a:r>
              <a:rPr sz="1200" spc="-25" dirty="0">
                <a:latin typeface="Times New Roman"/>
                <a:cs typeface="Times New Roman"/>
              </a:rPr>
              <a:t>231</a:t>
            </a:r>
            <a:endParaRPr sz="1200">
              <a:latin typeface="Times New Roman"/>
              <a:cs typeface="Times New Roman"/>
            </a:endParaRPr>
          </a:p>
        </p:txBody>
      </p:sp>
      <p:grpSp>
        <p:nvGrpSpPr>
          <p:cNvPr id="48" name="Grupo 47">
            <a:extLst>
              <a:ext uri="{FF2B5EF4-FFF2-40B4-BE49-F238E27FC236}">
                <a16:creationId xmlns:a16="http://schemas.microsoft.com/office/drawing/2014/main" id="{80547CCC-4700-650C-4B14-0F4D11721582}"/>
              </a:ext>
            </a:extLst>
          </p:cNvPr>
          <p:cNvGrpSpPr/>
          <p:nvPr/>
        </p:nvGrpSpPr>
        <p:grpSpPr>
          <a:xfrm>
            <a:off x="117348" y="98932"/>
            <a:ext cx="6665976" cy="1452626"/>
            <a:chOff x="470065" y="1951410"/>
            <a:chExt cx="6665976" cy="1452626"/>
          </a:xfrm>
        </p:grpSpPr>
        <p:grpSp>
          <p:nvGrpSpPr>
            <p:cNvPr id="49" name="object 12">
              <a:extLst>
                <a:ext uri="{FF2B5EF4-FFF2-40B4-BE49-F238E27FC236}">
                  <a16:creationId xmlns:a16="http://schemas.microsoft.com/office/drawing/2014/main" id="{AF34608C-2C8A-F968-C8C3-D86F0AFE0674}"/>
                </a:ext>
              </a:extLst>
            </p:cNvPr>
            <p:cNvGrpSpPr/>
            <p:nvPr/>
          </p:nvGrpSpPr>
          <p:grpSpPr>
            <a:xfrm>
              <a:off x="470065" y="1951664"/>
              <a:ext cx="6665976" cy="1452372"/>
              <a:chOff x="96011" y="115823"/>
              <a:chExt cx="6665976" cy="1452372"/>
            </a:xfrm>
          </p:grpSpPr>
          <p:pic>
            <p:nvPicPr>
              <p:cNvPr id="53" name="object 13">
                <a:extLst>
                  <a:ext uri="{FF2B5EF4-FFF2-40B4-BE49-F238E27FC236}">
                    <a16:creationId xmlns:a16="http://schemas.microsoft.com/office/drawing/2014/main" id="{ED781687-5925-1218-03D1-44DCCA440D62}"/>
                  </a:ext>
                </a:extLst>
              </p:cNvPr>
              <p:cNvPicPr/>
              <p:nvPr/>
            </p:nvPicPr>
            <p:blipFill>
              <a:blip r:embed="rId5" cstate="print"/>
              <a:stretch>
                <a:fillRect/>
              </a:stretch>
            </p:blipFill>
            <p:spPr>
              <a:xfrm>
                <a:off x="96011" y="115823"/>
                <a:ext cx="6665976" cy="1452372"/>
              </a:xfrm>
              <a:prstGeom prst="rect">
                <a:avLst/>
              </a:prstGeom>
            </p:spPr>
          </p:pic>
          <p:pic>
            <p:nvPicPr>
              <p:cNvPr id="54" name="object 14">
                <a:extLst>
                  <a:ext uri="{FF2B5EF4-FFF2-40B4-BE49-F238E27FC236}">
                    <a16:creationId xmlns:a16="http://schemas.microsoft.com/office/drawing/2014/main" id="{8D1EADC4-0875-4017-CE4A-C7FFD95D600A}"/>
                  </a:ext>
                </a:extLst>
              </p:cNvPr>
              <p:cNvPicPr/>
              <p:nvPr/>
            </p:nvPicPr>
            <p:blipFill>
              <a:blip r:embed="rId6" cstate="print"/>
              <a:stretch>
                <a:fillRect/>
              </a:stretch>
            </p:blipFill>
            <p:spPr>
              <a:xfrm>
                <a:off x="142849" y="142875"/>
                <a:ext cx="6572275" cy="1358646"/>
              </a:xfrm>
              <a:prstGeom prst="rect">
                <a:avLst/>
              </a:prstGeom>
            </p:spPr>
          </p:pic>
          <p:sp>
            <p:nvSpPr>
              <p:cNvPr id="55" name="object 15">
                <a:extLst>
                  <a:ext uri="{FF2B5EF4-FFF2-40B4-BE49-F238E27FC236}">
                    <a16:creationId xmlns:a16="http://schemas.microsoft.com/office/drawing/2014/main" id="{3B0C020A-128F-1BC2-BF07-9E9ACBA39578}"/>
                  </a:ext>
                </a:extLst>
              </p:cNvPr>
              <p:cNvSpPr/>
              <p:nvPr/>
            </p:nvSpPr>
            <p:spPr>
              <a:xfrm>
                <a:off x="142849" y="142875"/>
                <a:ext cx="6572884" cy="1358900"/>
              </a:xfrm>
              <a:custGeom>
                <a:avLst/>
                <a:gdLst/>
                <a:ahLst/>
                <a:cxnLst/>
                <a:rect l="l" t="t" r="r" b="b"/>
                <a:pathLst>
                  <a:path w="6572884" h="1358900">
                    <a:moveTo>
                      <a:pt x="0" y="226441"/>
                    </a:moveTo>
                    <a:lnTo>
                      <a:pt x="4600" y="180795"/>
                    </a:lnTo>
                    <a:lnTo>
                      <a:pt x="17795" y="138285"/>
                    </a:lnTo>
                    <a:lnTo>
                      <a:pt x="38673" y="99820"/>
                    </a:lnTo>
                    <a:lnTo>
                      <a:pt x="66324" y="66309"/>
                    </a:lnTo>
                    <a:lnTo>
                      <a:pt x="99837" y="38663"/>
                    </a:lnTo>
                    <a:lnTo>
                      <a:pt x="138301" y="17789"/>
                    </a:lnTo>
                    <a:lnTo>
                      <a:pt x="180806" y="4599"/>
                    </a:lnTo>
                    <a:lnTo>
                      <a:pt x="226440" y="0"/>
                    </a:lnTo>
                    <a:lnTo>
                      <a:pt x="6345834" y="0"/>
                    </a:lnTo>
                    <a:lnTo>
                      <a:pt x="6391480" y="4599"/>
                    </a:lnTo>
                    <a:lnTo>
                      <a:pt x="6433990" y="17789"/>
                    </a:lnTo>
                    <a:lnTo>
                      <a:pt x="6472455" y="38663"/>
                    </a:lnTo>
                    <a:lnTo>
                      <a:pt x="6505965" y="66309"/>
                    </a:lnTo>
                    <a:lnTo>
                      <a:pt x="6533612" y="99820"/>
                    </a:lnTo>
                    <a:lnTo>
                      <a:pt x="6554485" y="138285"/>
                    </a:lnTo>
                    <a:lnTo>
                      <a:pt x="6567676" y="180795"/>
                    </a:lnTo>
                    <a:lnTo>
                      <a:pt x="6572275" y="226441"/>
                    </a:lnTo>
                    <a:lnTo>
                      <a:pt x="6572275" y="1132204"/>
                    </a:lnTo>
                    <a:lnTo>
                      <a:pt x="6567676" y="1177850"/>
                    </a:lnTo>
                    <a:lnTo>
                      <a:pt x="6554485" y="1220360"/>
                    </a:lnTo>
                    <a:lnTo>
                      <a:pt x="6533612" y="1258825"/>
                    </a:lnTo>
                    <a:lnTo>
                      <a:pt x="6505965" y="1292336"/>
                    </a:lnTo>
                    <a:lnTo>
                      <a:pt x="6472455" y="1319982"/>
                    </a:lnTo>
                    <a:lnTo>
                      <a:pt x="6433990" y="1340856"/>
                    </a:lnTo>
                    <a:lnTo>
                      <a:pt x="6391480" y="1354046"/>
                    </a:lnTo>
                    <a:lnTo>
                      <a:pt x="6345834" y="1358646"/>
                    </a:lnTo>
                    <a:lnTo>
                      <a:pt x="226440" y="1358646"/>
                    </a:lnTo>
                    <a:lnTo>
                      <a:pt x="180806" y="1354046"/>
                    </a:lnTo>
                    <a:lnTo>
                      <a:pt x="138301" y="1340856"/>
                    </a:lnTo>
                    <a:lnTo>
                      <a:pt x="99837" y="1319982"/>
                    </a:lnTo>
                    <a:lnTo>
                      <a:pt x="66324" y="1292336"/>
                    </a:lnTo>
                    <a:lnTo>
                      <a:pt x="38673" y="1258825"/>
                    </a:lnTo>
                    <a:lnTo>
                      <a:pt x="17795" y="1220360"/>
                    </a:lnTo>
                    <a:lnTo>
                      <a:pt x="4600" y="1177850"/>
                    </a:lnTo>
                    <a:lnTo>
                      <a:pt x="0" y="1132204"/>
                    </a:lnTo>
                    <a:lnTo>
                      <a:pt x="0" y="226441"/>
                    </a:lnTo>
                    <a:close/>
                  </a:path>
                </a:pathLst>
              </a:custGeom>
              <a:ln w="9525">
                <a:solidFill>
                  <a:srgbClr val="55CE74"/>
                </a:solidFill>
              </a:ln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pic>
            <p:nvPicPr>
              <p:cNvPr id="56" name="object 16">
                <a:extLst>
                  <a:ext uri="{FF2B5EF4-FFF2-40B4-BE49-F238E27FC236}">
                    <a16:creationId xmlns:a16="http://schemas.microsoft.com/office/drawing/2014/main" id="{3E0709AD-9A82-4F88-8434-24EE6D6D538F}"/>
                  </a:ext>
                </a:extLst>
              </p:cNvPr>
              <p:cNvPicPr/>
              <p:nvPr/>
            </p:nvPicPr>
            <p:blipFill>
              <a:blip r:embed="rId7" cstate="print"/>
              <a:stretch>
                <a:fillRect/>
              </a:stretch>
            </p:blipFill>
            <p:spPr>
              <a:xfrm>
                <a:off x="2500248" y="305930"/>
                <a:ext cx="1714500" cy="733945"/>
              </a:xfrm>
              <a:prstGeom prst="rect">
                <a:avLst/>
              </a:prstGeom>
            </p:spPr>
          </p:pic>
        </p:grpSp>
        <p:sp>
          <p:nvSpPr>
            <p:cNvPr id="50" name="object 16">
              <a:extLst>
                <a:ext uri="{FF2B5EF4-FFF2-40B4-BE49-F238E27FC236}">
                  <a16:creationId xmlns:a16="http://schemas.microsoft.com/office/drawing/2014/main" id="{32800662-5726-7C77-019B-DB79425818C0}"/>
                </a:ext>
              </a:extLst>
            </p:cNvPr>
            <p:cNvSpPr txBox="1"/>
            <p:nvPr/>
          </p:nvSpPr>
          <p:spPr>
            <a:xfrm>
              <a:off x="2775727" y="2875716"/>
              <a:ext cx="3332858" cy="391795"/>
            </a:xfrm>
            <a:prstGeom prst="rect">
              <a:avLst/>
            </a:prstGeom>
            <a:noFill/>
          </p:spPr>
          <p:txBody>
            <a:bodyPr vert="horz" wrap="square" lIns="0" tIns="12700" rIns="0" bIns="0" rtlCol="0">
              <a:spAutoFit/>
            </a:bodyPr>
            <a:lstStyle/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Volumen 4,  Número 1  Enero a Julio 2021</a:t>
              </a:r>
            </a:p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Revista Semestral. Venezuela</a:t>
              </a:r>
              <a:endParaRPr sz="1200" dirty="0">
                <a:latin typeface="Arial"/>
                <a:cs typeface="Arial"/>
              </a:endParaRPr>
            </a:p>
          </p:txBody>
        </p:sp>
        <p:pic>
          <p:nvPicPr>
            <p:cNvPr id="51" name="object 25">
              <a:extLst>
                <a:ext uri="{FF2B5EF4-FFF2-40B4-BE49-F238E27FC236}">
                  <a16:creationId xmlns:a16="http://schemas.microsoft.com/office/drawing/2014/main" id="{94F84598-D4C0-DD02-0310-E7AC695891A4}"/>
                </a:ext>
              </a:extLst>
            </p:cNvPr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470065" y="2027896"/>
              <a:ext cx="2305662" cy="1053903"/>
            </a:xfrm>
            <a:prstGeom prst="rect">
              <a:avLst/>
            </a:prstGeom>
          </p:spPr>
        </p:pic>
        <p:pic>
          <p:nvPicPr>
            <p:cNvPr id="52" name="object 31">
              <a:extLst>
                <a:ext uri="{FF2B5EF4-FFF2-40B4-BE49-F238E27FC236}">
                  <a16:creationId xmlns:a16="http://schemas.microsoft.com/office/drawing/2014/main" id="{1FA5D1EE-94A0-BFC2-000D-98AAC2494D53}"/>
                </a:ext>
              </a:extLst>
            </p:cNvPr>
            <p:cNvPicPr/>
            <p:nvPr/>
          </p:nvPicPr>
          <p:blipFill>
            <a:blip r:embed="rId20" cstate="print"/>
            <a:stretch>
              <a:fillRect/>
            </a:stretch>
          </p:blipFill>
          <p:spPr>
            <a:xfrm>
              <a:off x="4932681" y="1951410"/>
              <a:ext cx="1805304" cy="893889"/>
            </a:xfrm>
            <a:prstGeom prst="rect">
              <a:avLst/>
            </a:prstGeom>
          </p:spPr>
        </p:pic>
      </p:grpSp>
    </p:spTree>
  </p:cSld>
  <p:clrMapOvr>
    <a:masterClrMapping/>
  </p:clrMapOvr>
</p:sld>
</file>

<file path=ppt/slides/slide2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94485" y="115823"/>
            <a:ext cx="6669405" cy="8926195"/>
            <a:chOff x="94485" y="115823"/>
            <a:chExt cx="6669405" cy="8926195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44780" y="8727947"/>
              <a:ext cx="6516624" cy="158496"/>
            </a:xfrm>
            <a:prstGeom prst="rect">
              <a:avLst/>
            </a:prstGeom>
          </p:spPr>
        </p:pic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96012" y="115823"/>
              <a:ext cx="6665976" cy="1452372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42849" y="142875"/>
              <a:ext cx="6572275" cy="1358646"/>
            </a:xfrm>
            <a:prstGeom prst="rect">
              <a:avLst/>
            </a:prstGeom>
          </p:spPr>
        </p:pic>
        <p:sp>
          <p:nvSpPr>
            <p:cNvPr id="6" name="object 6"/>
            <p:cNvSpPr/>
            <p:nvPr/>
          </p:nvSpPr>
          <p:spPr>
            <a:xfrm>
              <a:off x="142849" y="142875"/>
              <a:ext cx="6572884" cy="1358900"/>
            </a:xfrm>
            <a:custGeom>
              <a:avLst/>
              <a:gdLst/>
              <a:ahLst/>
              <a:cxnLst/>
              <a:rect l="l" t="t" r="r" b="b"/>
              <a:pathLst>
                <a:path w="6572884" h="1358900">
                  <a:moveTo>
                    <a:pt x="0" y="226441"/>
                  </a:moveTo>
                  <a:lnTo>
                    <a:pt x="4600" y="180795"/>
                  </a:lnTo>
                  <a:lnTo>
                    <a:pt x="17795" y="138285"/>
                  </a:lnTo>
                  <a:lnTo>
                    <a:pt x="38673" y="99820"/>
                  </a:lnTo>
                  <a:lnTo>
                    <a:pt x="66324" y="66309"/>
                  </a:lnTo>
                  <a:lnTo>
                    <a:pt x="99837" y="38663"/>
                  </a:lnTo>
                  <a:lnTo>
                    <a:pt x="138301" y="17789"/>
                  </a:lnTo>
                  <a:lnTo>
                    <a:pt x="180806" y="4599"/>
                  </a:lnTo>
                  <a:lnTo>
                    <a:pt x="226440" y="0"/>
                  </a:lnTo>
                  <a:lnTo>
                    <a:pt x="6345834" y="0"/>
                  </a:lnTo>
                  <a:lnTo>
                    <a:pt x="6391480" y="4599"/>
                  </a:lnTo>
                  <a:lnTo>
                    <a:pt x="6433990" y="17789"/>
                  </a:lnTo>
                  <a:lnTo>
                    <a:pt x="6472455" y="38663"/>
                  </a:lnTo>
                  <a:lnTo>
                    <a:pt x="6505965" y="66309"/>
                  </a:lnTo>
                  <a:lnTo>
                    <a:pt x="6533612" y="99820"/>
                  </a:lnTo>
                  <a:lnTo>
                    <a:pt x="6554485" y="138285"/>
                  </a:lnTo>
                  <a:lnTo>
                    <a:pt x="6567676" y="180795"/>
                  </a:lnTo>
                  <a:lnTo>
                    <a:pt x="6572275" y="226441"/>
                  </a:lnTo>
                  <a:lnTo>
                    <a:pt x="6572275" y="1132204"/>
                  </a:lnTo>
                  <a:lnTo>
                    <a:pt x="6567676" y="1177850"/>
                  </a:lnTo>
                  <a:lnTo>
                    <a:pt x="6554485" y="1220360"/>
                  </a:lnTo>
                  <a:lnTo>
                    <a:pt x="6533612" y="1258825"/>
                  </a:lnTo>
                  <a:lnTo>
                    <a:pt x="6505965" y="1292336"/>
                  </a:lnTo>
                  <a:lnTo>
                    <a:pt x="6472455" y="1319982"/>
                  </a:lnTo>
                  <a:lnTo>
                    <a:pt x="6433990" y="1340856"/>
                  </a:lnTo>
                  <a:lnTo>
                    <a:pt x="6391480" y="1354046"/>
                  </a:lnTo>
                  <a:lnTo>
                    <a:pt x="6345834" y="1358646"/>
                  </a:lnTo>
                  <a:lnTo>
                    <a:pt x="226440" y="1358646"/>
                  </a:lnTo>
                  <a:lnTo>
                    <a:pt x="180806" y="1354046"/>
                  </a:lnTo>
                  <a:lnTo>
                    <a:pt x="138301" y="1340856"/>
                  </a:lnTo>
                  <a:lnTo>
                    <a:pt x="99837" y="1319982"/>
                  </a:lnTo>
                  <a:lnTo>
                    <a:pt x="66324" y="1292336"/>
                  </a:lnTo>
                  <a:lnTo>
                    <a:pt x="38673" y="1258825"/>
                  </a:lnTo>
                  <a:lnTo>
                    <a:pt x="17795" y="1220360"/>
                  </a:lnTo>
                  <a:lnTo>
                    <a:pt x="4600" y="1177850"/>
                  </a:lnTo>
                  <a:lnTo>
                    <a:pt x="0" y="1132204"/>
                  </a:lnTo>
                  <a:lnTo>
                    <a:pt x="0" y="226441"/>
                  </a:lnTo>
                  <a:close/>
                </a:path>
              </a:pathLst>
            </a:custGeom>
            <a:ln w="9525">
              <a:solidFill>
                <a:srgbClr val="55CE7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" name="object 7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2500248" y="305930"/>
              <a:ext cx="1714500" cy="733945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2738628" y="1024127"/>
              <a:ext cx="1897379" cy="371855"/>
            </a:xfrm>
            <a:prstGeom prst="rect">
              <a:avLst/>
            </a:prstGeom>
          </p:spPr>
        </p:pic>
        <p:pic>
          <p:nvPicPr>
            <p:cNvPr id="9" name="object 9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4401312" y="1024127"/>
              <a:ext cx="1577339" cy="371855"/>
            </a:xfrm>
            <a:prstGeom prst="rect">
              <a:avLst/>
            </a:prstGeom>
          </p:spPr>
        </p:pic>
        <p:pic>
          <p:nvPicPr>
            <p:cNvPr id="10" name="object 10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3169920" y="1207007"/>
              <a:ext cx="1546859" cy="371855"/>
            </a:xfrm>
            <a:prstGeom prst="rect">
              <a:avLst/>
            </a:prstGeom>
          </p:spPr>
        </p:pic>
        <p:pic>
          <p:nvPicPr>
            <p:cNvPr id="11" name="object 11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4482083" y="1207007"/>
              <a:ext cx="284988" cy="371855"/>
            </a:xfrm>
            <a:prstGeom prst="rect">
              <a:avLst/>
            </a:prstGeom>
          </p:spPr>
        </p:pic>
        <p:pic>
          <p:nvPicPr>
            <p:cNvPr id="12" name="object 12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4571999" y="1207007"/>
              <a:ext cx="1013460" cy="371855"/>
            </a:xfrm>
            <a:prstGeom prst="rect">
              <a:avLst/>
            </a:prstGeom>
          </p:spPr>
        </p:pic>
        <p:pic>
          <p:nvPicPr>
            <p:cNvPr id="13" name="object 13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324612" y="234695"/>
              <a:ext cx="1719072" cy="1341120"/>
            </a:xfrm>
            <a:prstGeom prst="rect">
              <a:avLst/>
            </a:prstGeom>
          </p:spPr>
        </p:pic>
        <p:pic>
          <p:nvPicPr>
            <p:cNvPr id="14" name="object 14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5606795" y="8193022"/>
              <a:ext cx="1092707" cy="848868"/>
            </a:xfrm>
            <a:prstGeom prst="rect">
              <a:avLst/>
            </a:prstGeom>
          </p:spPr>
        </p:pic>
        <p:pic>
          <p:nvPicPr>
            <p:cNvPr id="15" name="object 15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109728" y="8193022"/>
              <a:ext cx="1092708" cy="848868"/>
            </a:xfrm>
            <a:prstGeom prst="rect">
              <a:avLst/>
            </a:prstGeom>
          </p:spPr>
        </p:pic>
      </p:grpSp>
      <p:sp>
        <p:nvSpPr>
          <p:cNvPr id="16" name="object 16"/>
          <p:cNvSpPr txBox="1"/>
          <p:nvPr/>
        </p:nvSpPr>
        <p:spPr>
          <a:xfrm>
            <a:off x="267411" y="1068451"/>
            <a:ext cx="6300470" cy="664146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018155" marR="701040" indent="-431800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Arial"/>
                <a:cs typeface="Arial"/>
              </a:rPr>
              <a:t>6ta.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Edición</a:t>
            </a:r>
            <a:r>
              <a:rPr sz="1200" b="1" spc="-10" dirty="0">
                <a:latin typeface="Arial"/>
                <a:cs typeface="Arial"/>
              </a:rPr>
              <a:t> Volumen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I</a:t>
            </a:r>
            <a:r>
              <a:rPr sz="1200" b="1" spc="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Enero</a:t>
            </a:r>
            <a:r>
              <a:rPr sz="1200" b="1" spc="-3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a</a:t>
            </a:r>
            <a:r>
              <a:rPr sz="1200" b="1" spc="-2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Julio</a:t>
            </a:r>
            <a:r>
              <a:rPr sz="1200" b="1" spc="-5" dirty="0">
                <a:latin typeface="Arial"/>
                <a:cs typeface="Arial"/>
              </a:rPr>
              <a:t> </a:t>
            </a:r>
            <a:r>
              <a:rPr sz="1200" b="1" spc="-20" dirty="0">
                <a:latin typeface="Arial"/>
                <a:cs typeface="Arial"/>
              </a:rPr>
              <a:t>2021 </a:t>
            </a:r>
            <a:r>
              <a:rPr sz="1200" b="1" dirty="0">
                <a:latin typeface="Arial"/>
                <a:cs typeface="Arial"/>
              </a:rPr>
              <a:t>Revista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Semestral-</a:t>
            </a:r>
            <a:r>
              <a:rPr sz="1200" b="1" spc="-40" dirty="0">
                <a:latin typeface="Arial"/>
                <a:cs typeface="Arial"/>
              </a:rPr>
              <a:t> </a:t>
            </a:r>
            <a:r>
              <a:rPr sz="1200" b="1" spc="-10" dirty="0">
                <a:latin typeface="Arial"/>
                <a:cs typeface="Arial"/>
              </a:rPr>
              <a:t>Venezuela</a:t>
            </a:r>
            <a:endParaRPr sz="12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305"/>
              </a:spcBef>
            </a:pPr>
            <a:endParaRPr sz="1200">
              <a:latin typeface="Arial"/>
              <a:cs typeface="Arial"/>
            </a:endParaRPr>
          </a:p>
          <a:p>
            <a:pPr marL="375285" marR="5080" indent="-36322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4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este</a:t>
            </a:r>
            <a:r>
              <a:rPr sz="1200" spc="4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sentido,</a:t>
            </a:r>
            <a:r>
              <a:rPr sz="1200" spc="4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4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estudiante</a:t>
            </a:r>
            <a:r>
              <a:rPr sz="1200" spc="43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4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cálculo</a:t>
            </a:r>
            <a:r>
              <a:rPr sz="1200" spc="4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</a:t>
            </a:r>
            <a:r>
              <a:rPr sz="1200" spc="4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4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43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II,</a:t>
            </a:r>
            <a:r>
              <a:rPr sz="1200" spc="4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debe</a:t>
            </a:r>
            <a:r>
              <a:rPr sz="1200" spc="4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siempre</a:t>
            </a:r>
            <a:r>
              <a:rPr sz="1200" spc="4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tener</a:t>
            </a:r>
            <a:r>
              <a:rPr sz="1200" spc="4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presente</a:t>
            </a:r>
            <a:r>
              <a:rPr sz="1200" spc="43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los </a:t>
            </a:r>
            <a:r>
              <a:rPr sz="1200" dirty="0">
                <a:latin typeface="Times New Roman"/>
                <a:cs typeface="Times New Roman"/>
              </a:rPr>
              <a:t>conocimientos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previos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matemática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básica,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fin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relacionar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nuevos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conocimientos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40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43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anteriormente.</a:t>
            </a:r>
            <a:r>
              <a:rPr sz="1200" spc="4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También</a:t>
            </a:r>
            <a:r>
              <a:rPr sz="1200" spc="4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4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debe</a:t>
            </a:r>
            <a:r>
              <a:rPr sz="1200" spc="42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desarrollar</a:t>
            </a:r>
            <a:r>
              <a:rPr sz="1200" spc="4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4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ellos</a:t>
            </a:r>
            <a:r>
              <a:rPr sz="1200" spc="4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4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competencias</a:t>
            </a:r>
            <a:r>
              <a:rPr sz="1200" spc="42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básicas </a:t>
            </a:r>
            <a:r>
              <a:rPr sz="1200" dirty="0">
                <a:latin typeface="Times New Roman"/>
                <a:cs typeface="Times New Roman"/>
              </a:rPr>
              <a:t>matemáticas,</a:t>
            </a:r>
            <a:r>
              <a:rPr sz="1200" spc="3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haciendo</a:t>
            </a:r>
            <a:r>
              <a:rPr sz="1200" spc="3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uso</a:t>
            </a:r>
            <a:r>
              <a:rPr sz="1200" spc="3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adecuadas</a:t>
            </a:r>
            <a:r>
              <a:rPr sz="1200" spc="3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estrategias</a:t>
            </a:r>
            <a:r>
              <a:rPr sz="1200" spc="3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3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material</a:t>
            </a:r>
            <a:r>
              <a:rPr sz="1200" spc="3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didáctico</a:t>
            </a:r>
            <a:r>
              <a:rPr sz="1200" spc="3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3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incorporar</a:t>
            </a:r>
            <a:r>
              <a:rPr sz="1200" spc="37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motivación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estudiante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interese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aprender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cálculo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matemático,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ya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es </a:t>
            </a:r>
            <a:r>
              <a:rPr sz="1200" dirty="0">
                <a:latin typeface="Times New Roman"/>
                <a:cs typeface="Times New Roman"/>
              </a:rPr>
              <a:t>indispensable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unidades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curriculares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cursará posteriormente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largo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 carrera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 </a:t>
            </a:r>
            <a:r>
              <a:rPr sz="1200" dirty="0">
                <a:latin typeface="Times New Roman"/>
                <a:cs typeface="Times New Roman"/>
              </a:rPr>
              <a:t>Ingeniería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Civil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60"/>
              </a:spcBef>
            </a:pPr>
            <a:endParaRPr sz="12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5"/>
              </a:spcBef>
            </a:pPr>
            <a:r>
              <a:rPr sz="1200" b="1" dirty="0">
                <a:latin typeface="Times New Roman"/>
                <a:cs typeface="Times New Roman"/>
              </a:rPr>
              <a:t>REFLEXIONES</a:t>
            </a:r>
            <a:r>
              <a:rPr sz="1200" b="1" spc="-6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Y</a:t>
            </a:r>
            <a:r>
              <a:rPr sz="1200" b="1" spc="-60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RECOMENDACIONES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5"/>
              </a:spcBef>
            </a:pPr>
            <a:endParaRPr sz="1200">
              <a:latin typeface="Times New Roman"/>
              <a:cs typeface="Times New Roman"/>
            </a:endParaRPr>
          </a:p>
          <a:p>
            <a:pPr marL="375285" marR="5080" indent="-363220" algn="just">
              <a:lnSpc>
                <a:spcPct val="100000"/>
              </a:lnSpc>
              <a:spcBef>
                <a:spcPts val="5"/>
              </a:spcBef>
            </a:pP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diagnóstico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situacional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saberes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refleja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primera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categoría</a:t>
            </a:r>
            <a:r>
              <a:rPr sz="1200" spc="3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referida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debilidades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en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Competencias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Básicas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Matemáticas,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contrastar</a:t>
            </a:r>
            <a:r>
              <a:rPr sz="1200" spc="19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categoría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tratamiento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los </a:t>
            </a:r>
            <a:r>
              <a:rPr sz="1200" dirty="0">
                <a:latin typeface="Times New Roman"/>
                <a:cs typeface="Times New Roman"/>
              </a:rPr>
              <a:t>informantes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estas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debilidades,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devela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falta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estrategias,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motivación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didáctica.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reflexiona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respecto,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realidad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bajo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rendimiento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estudiantes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programa </a:t>
            </a:r>
            <a:r>
              <a:rPr sz="1200" dirty="0">
                <a:latin typeface="Times New Roman"/>
                <a:cs typeface="Times New Roman"/>
              </a:rPr>
              <a:t>Ingeniería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Civil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UNERG,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puede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estar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relacionada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vacíos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competencias </a:t>
            </a:r>
            <a:r>
              <a:rPr sz="1200" dirty="0">
                <a:latin typeface="Times New Roman"/>
                <a:cs typeface="Times New Roman"/>
              </a:rPr>
              <a:t>básicas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matemática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adquiridas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bachillerato,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estrategias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instruccionales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los </a:t>
            </a:r>
            <a:r>
              <a:rPr sz="1200" dirty="0">
                <a:latin typeface="Times New Roman"/>
                <a:cs typeface="Times New Roman"/>
              </a:rPr>
              <a:t>ingenieros</a:t>
            </a:r>
            <a:r>
              <a:rPr sz="1200" spc="17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17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docentes</a:t>
            </a:r>
            <a:r>
              <a:rPr sz="1200" spc="17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Universitarios.</a:t>
            </a:r>
            <a:r>
              <a:rPr sz="1200" spc="17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7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este</a:t>
            </a:r>
            <a:r>
              <a:rPr sz="1200" spc="17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sentido,</a:t>
            </a:r>
            <a:r>
              <a:rPr sz="1200" spc="17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17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requieren</a:t>
            </a:r>
            <a:r>
              <a:rPr sz="1200" spc="17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70" dirty="0">
                <a:latin typeface="Times New Roman"/>
                <a:cs typeface="Times New Roman"/>
              </a:rPr>
              <a:t>  </a:t>
            </a:r>
            <a:r>
              <a:rPr sz="1200" spc="-10" dirty="0">
                <a:latin typeface="Times New Roman"/>
                <a:cs typeface="Times New Roman"/>
              </a:rPr>
              <a:t>acciones </a:t>
            </a:r>
            <a:r>
              <a:rPr sz="1200" dirty="0">
                <a:latin typeface="Times New Roman"/>
                <a:cs typeface="Times New Roman"/>
              </a:rPr>
              <a:t>metodológicas</a:t>
            </a:r>
            <a:r>
              <a:rPr sz="1200" spc="3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arreglos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organizacionales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planifiquen</a:t>
            </a:r>
            <a:r>
              <a:rPr sz="1200" spc="3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desarrollen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dentro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una </a:t>
            </a:r>
            <a:r>
              <a:rPr sz="1200" dirty="0">
                <a:latin typeface="Times New Roman"/>
                <a:cs typeface="Times New Roman"/>
              </a:rPr>
              <a:t>situación de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instrucción, de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tal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manera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proporcionar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estudiante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competencia </a:t>
            </a:r>
            <a:r>
              <a:rPr sz="1200" spc="-10" dirty="0">
                <a:latin typeface="Times New Roman"/>
                <a:cs typeface="Times New Roman"/>
              </a:rPr>
              <a:t>matemática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contribuyen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manera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importante al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desarrollo de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otras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competencias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básicas,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fin </a:t>
            </a:r>
            <a:r>
              <a:rPr sz="1200" spc="-25" dirty="0">
                <a:latin typeface="Times New Roman"/>
                <a:cs typeface="Times New Roman"/>
              </a:rPr>
              <a:t>de </a:t>
            </a:r>
            <a:r>
              <a:rPr sz="1200" dirty="0">
                <a:latin typeface="Times New Roman"/>
                <a:cs typeface="Times New Roman"/>
              </a:rPr>
              <a:t>involucrar</a:t>
            </a:r>
            <a:r>
              <a:rPr sz="1200" spc="3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</a:t>
            </a:r>
            <a:r>
              <a:rPr sz="1200" spc="3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estudiante</a:t>
            </a:r>
            <a:r>
              <a:rPr sz="1200" spc="3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3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realidad</a:t>
            </a:r>
            <a:r>
              <a:rPr sz="1200" spc="3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sociedad,</a:t>
            </a:r>
            <a:r>
              <a:rPr sz="1200" spc="3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alcanzar</a:t>
            </a:r>
            <a:r>
              <a:rPr sz="1200" spc="3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expresado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los </a:t>
            </a:r>
            <a:r>
              <a:rPr sz="1200" dirty="0">
                <a:latin typeface="Times New Roman"/>
                <a:cs typeface="Times New Roman"/>
              </a:rPr>
              <a:t>objetivos,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partir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cotidianidad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estudiante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relacionándola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carrera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Ingeniería Civil,</a:t>
            </a:r>
            <a:endParaRPr sz="1200">
              <a:latin typeface="Times New Roman"/>
              <a:cs typeface="Times New Roman"/>
            </a:endParaRPr>
          </a:p>
          <a:p>
            <a:pPr marL="375285" marR="5715" indent="-36322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hecho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estudiantes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ingresan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universidad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debilidades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competencias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básicas </a:t>
            </a:r>
            <a:r>
              <a:rPr sz="1200" dirty="0">
                <a:latin typeface="Times New Roman"/>
                <a:cs typeface="Times New Roman"/>
              </a:rPr>
              <a:t>matemática,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convierte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obstáculo tanto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adaptación del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estudiante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nuevo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ingreso,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motivación.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acuerdo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Morín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(1990),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cuando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refiere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necesidad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 </a:t>
            </a:r>
            <a:r>
              <a:rPr sz="1200" dirty="0">
                <a:latin typeface="Times New Roman"/>
                <a:cs typeface="Times New Roman"/>
              </a:rPr>
              <a:t>desarrollar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seres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humanos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pensamiento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complejidad,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cual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debe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empezarse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por </a:t>
            </a:r>
            <a:r>
              <a:rPr sz="1200" dirty="0">
                <a:latin typeface="Times New Roman"/>
                <a:cs typeface="Times New Roman"/>
              </a:rPr>
              <a:t>integrar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articular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saberes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dispersos,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debe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integrar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articular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estudiantes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saberes </a:t>
            </a:r>
            <a:r>
              <a:rPr sz="1200" dirty="0">
                <a:latin typeface="Times New Roman"/>
                <a:cs typeface="Times New Roman"/>
              </a:rPr>
              <a:t>matemáticos.</a:t>
            </a:r>
            <a:r>
              <a:rPr sz="1200" spc="3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3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reconstruir</a:t>
            </a:r>
            <a:r>
              <a:rPr sz="1200" spc="3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3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competencia</a:t>
            </a:r>
            <a:r>
              <a:rPr sz="1200" spc="3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básicas</a:t>
            </a:r>
            <a:r>
              <a:rPr sz="1200" spc="3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matemática,</a:t>
            </a:r>
            <a:r>
              <a:rPr sz="1200" spc="3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3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debe</a:t>
            </a:r>
            <a:r>
              <a:rPr sz="1200" spc="33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incorporar </a:t>
            </a:r>
            <a:r>
              <a:rPr sz="1200" dirty="0">
                <a:latin typeface="Times New Roman"/>
                <a:cs typeface="Times New Roman"/>
              </a:rPr>
              <a:t>nuevos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materiales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aprendizaje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permitan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estudiantes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desarrollar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sus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capacidades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percibir,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comprender,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asociar,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analizar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interpretar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conocimientos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adquiridos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para </a:t>
            </a:r>
            <a:r>
              <a:rPr sz="1200" dirty="0">
                <a:latin typeface="Times New Roman"/>
                <a:cs typeface="Times New Roman"/>
              </a:rPr>
              <a:t>enfrentar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entorno,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esto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puede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lograr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través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7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sensibilización,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motivación</a:t>
            </a:r>
            <a:r>
              <a:rPr sz="1200" spc="310" dirty="0">
                <a:latin typeface="Times New Roman"/>
                <a:cs typeface="Times New Roman"/>
              </a:rPr>
              <a:t> </a:t>
            </a:r>
            <a:r>
              <a:rPr sz="1200" spc="-50" dirty="0">
                <a:latin typeface="Times New Roman"/>
                <a:cs typeface="Times New Roman"/>
              </a:rPr>
              <a:t>y </a:t>
            </a:r>
            <a:r>
              <a:rPr sz="1200" spc="-10" dirty="0">
                <a:latin typeface="Times New Roman"/>
                <a:cs typeface="Times New Roman"/>
              </a:rPr>
              <a:t>didáctica.</a:t>
            </a:r>
            <a:endParaRPr sz="1200">
              <a:latin typeface="Times New Roman"/>
              <a:cs typeface="Times New Roman"/>
            </a:endParaRPr>
          </a:p>
        </p:txBody>
      </p:sp>
      <p:pic>
        <p:nvPicPr>
          <p:cNvPr id="17" name="object 17"/>
          <p:cNvPicPr/>
          <p:nvPr/>
        </p:nvPicPr>
        <p:blipFill>
          <a:blip r:embed="rId13" cstate="print"/>
          <a:stretch>
            <a:fillRect/>
          </a:stretch>
        </p:blipFill>
        <p:spPr>
          <a:xfrm>
            <a:off x="4581144" y="142938"/>
            <a:ext cx="1805304" cy="893889"/>
          </a:xfrm>
          <a:prstGeom prst="rect">
            <a:avLst/>
          </a:prstGeom>
        </p:spPr>
      </p:pic>
      <p:sp>
        <p:nvSpPr>
          <p:cNvPr id="18" name="object 18"/>
          <p:cNvSpPr txBox="1"/>
          <p:nvPr/>
        </p:nvSpPr>
        <p:spPr>
          <a:xfrm>
            <a:off x="1221739" y="8247210"/>
            <a:ext cx="4413250" cy="74231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ts val="1410"/>
              </a:lnSpc>
            </a:pPr>
            <a:r>
              <a:rPr sz="1200" b="1" dirty="0">
                <a:latin typeface="Times New Roman"/>
                <a:cs typeface="Times New Roman"/>
              </a:rPr>
              <a:t>Competencias</a:t>
            </a:r>
            <a:r>
              <a:rPr sz="1200" b="1" spc="-1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Básicas</a:t>
            </a:r>
            <a:r>
              <a:rPr sz="1200" b="1" spc="-3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Matemáticas</a:t>
            </a:r>
            <a:r>
              <a:rPr sz="1200" b="1" spc="1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para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las</a:t>
            </a:r>
            <a:r>
              <a:rPr sz="1200" b="1" spc="-4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Unidades</a:t>
            </a:r>
            <a:r>
              <a:rPr sz="1200" b="1" spc="-5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Curriculares</a:t>
            </a:r>
            <a:endParaRPr sz="1200">
              <a:latin typeface="Times New Roman"/>
              <a:cs typeface="Times New Roman"/>
            </a:endParaRPr>
          </a:p>
          <a:p>
            <a:pPr marL="257810" marR="251460" algn="ctr">
              <a:lnSpc>
                <a:spcPts val="1400"/>
              </a:lnSpc>
              <a:spcBef>
                <a:spcPts val="80"/>
              </a:spcBef>
            </a:pPr>
            <a:r>
              <a:rPr sz="1200" b="1" dirty="0">
                <a:latin typeface="Times New Roman"/>
                <a:cs typeface="Times New Roman"/>
              </a:rPr>
              <a:t>Calculo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I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y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II</a:t>
            </a:r>
            <a:r>
              <a:rPr sz="1200" b="1" spc="-4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en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Estudiantes</a:t>
            </a:r>
            <a:r>
              <a:rPr sz="1200" b="1" spc="-5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del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Programa</a:t>
            </a:r>
            <a:r>
              <a:rPr sz="1200" b="1" spc="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Ingeniería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Civil: </a:t>
            </a:r>
            <a:r>
              <a:rPr sz="1200" b="1" dirty="0">
                <a:latin typeface="Times New Roman"/>
                <a:cs typeface="Times New Roman"/>
              </a:rPr>
              <a:t>Diagnostico</a:t>
            </a:r>
            <a:r>
              <a:rPr sz="1200" b="1" spc="-3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</a:t>
            </a:r>
            <a:r>
              <a:rPr sz="1200" b="1" spc="-3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Saberes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desde</a:t>
            </a:r>
            <a:r>
              <a:rPr sz="1200" b="1" spc="-5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la</a:t>
            </a:r>
            <a:r>
              <a:rPr sz="1200" b="1" spc="-5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Visión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Profesional</a:t>
            </a:r>
            <a:endParaRPr sz="1200">
              <a:latin typeface="Times New Roman"/>
              <a:cs typeface="Times New Roman"/>
            </a:endParaRPr>
          </a:p>
          <a:p>
            <a:pPr marR="121920" algn="ctr">
              <a:lnSpc>
                <a:spcPts val="1435"/>
              </a:lnSpc>
            </a:pPr>
            <a:r>
              <a:rPr sz="1200" b="1" dirty="0">
                <a:latin typeface="Times New Roman"/>
                <a:cs typeface="Times New Roman"/>
              </a:rPr>
              <a:t>MSc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Carmen Islandia</a:t>
            </a:r>
            <a:r>
              <a:rPr sz="1200" b="1" spc="-4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Lugo</a:t>
            </a:r>
            <a:r>
              <a:rPr sz="1200" b="1" spc="-60" dirty="0">
                <a:latin typeface="Times New Roman"/>
                <a:cs typeface="Times New Roman"/>
              </a:rPr>
              <a:t> </a:t>
            </a:r>
            <a:r>
              <a:rPr sz="1200" b="1" spc="-25" dirty="0">
                <a:latin typeface="Times New Roman"/>
                <a:cs typeface="Times New Roman"/>
              </a:rPr>
              <a:t>T.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9" name="object 19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85344" rIns="0" bIns="0" rtlCol="0">
            <a:spAutoFit/>
          </a:bodyPr>
          <a:lstStyle/>
          <a:p>
            <a:pPr marL="151130">
              <a:lnSpc>
                <a:spcPts val="1410"/>
              </a:lnSpc>
            </a:pPr>
            <a:fld id="{81D60167-4931-47E6-BA6A-407CBD079E47}" type="slidenum">
              <a:rPr spc="-25" dirty="0"/>
              <a:t>232</a:t>
            </a:fld>
            <a:endParaRPr spc="-25" dirty="0"/>
          </a:p>
        </p:txBody>
      </p:sp>
      <p:grpSp>
        <p:nvGrpSpPr>
          <p:cNvPr id="20" name="Grupo 19">
            <a:extLst>
              <a:ext uri="{FF2B5EF4-FFF2-40B4-BE49-F238E27FC236}">
                <a16:creationId xmlns:a16="http://schemas.microsoft.com/office/drawing/2014/main" id="{31EE73C5-B156-0B15-611E-C1F53A5D2D01}"/>
              </a:ext>
            </a:extLst>
          </p:cNvPr>
          <p:cNvGrpSpPr/>
          <p:nvPr/>
        </p:nvGrpSpPr>
        <p:grpSpPr>
          <a:xfrm>
            <a:off x="117348" y="98932"/>
            <a:ext cx="6665976" cy="1452626"/>
            <a:chOff x="470065" y="1951410"/>
            <a:chExt cx="6665976" cy="1452626"/>
          </a:xfrm>
        </p:grpSpPr>
        <p:grpSp>
          <p:nvGrpSpPr>
            <p:cNvPr id="21" name="object 12">
              <a:extLst>
                <a:ext uri="{FF2B5EF4-FFF2-40B4-BE49-F238E27FC236}">
                  <a16:creationId xmlns:a16="http://schemas.microsoft.com/office/drawing/2014/main" id="{D15830A1-832B-9883-D3A9-179F288E471B}"/>
                </a:ext>
              </a:extLst>
            </p:cNvPr>
            <p:cNvGrpSpPr/>
            <p:nvPr/>
          </p:nvGrpSpPr>
          <p:grpSpPr>
            <a:xfrm>
              <a:off x="470065" y="1951664"/>
              <a:ext cx="6665976" cy="1452372"/>
              <a:chOff x="96011" y="115823"/>
              <a:chExt cx="6665976" cy="1452372"/>
            </a:xfrm>
          </p:grpSpPr>
          <p:pic>
            <p:nvPicPr>
              <p:cNvPr id="25" name="object 13">
                <a:extLst>
                  <a:ext uri="{FF2B5EF4-FFF2-40B4-BE49-F238E27FC236}">
                    <a16:creationId xmlns:a16="http://schemas.microsoft.com/office/drawing/2014/main" id="{55904E50-183C-EE57-055F-B77F1318CF47}"/>
                  </a:ext>
                </a:extLst>
              </p:cNvPr>
              <p:cNvPicPr/>
              <p:nvPr/>
            </p:nvPicPr>
            <p:blipFill>
              <a:blip r:embed="rId3" cstate="print"/>
              <a:stretch>
                <a:fillRect/>
              </a:stretch>
            </p:blipFill>
            <p:spPr>
              <a:xfrm>
                <a:off x="96011" y="115823"/>
                <a:ext cx="6665976" cy="1452372"/>
              </a:xfrm>
              <a:prstGeom prst="rect">
                <a:avLst/>
              </a:prstGeom>
            </p:spPr>
          </p:pic>
          <p:pic>
            <p:nvPicPr>
              <p:cNvPr id="26" name="object 14">
                <a:extLst>
                  <a:ext uri="{FF2B5EF4-FFF2-40B4-BE49-F238E27FC236}">
                    <a16:creationId xmlns:a16="http://schemas.microsoft.com/office/drawing/2014/main" id="{BE32D1D8-C44C-9E45-66EE-CC8BCB794A68}"/>
                  </a:ext>
                </a:extLst>
              </p:cNvPr>
              <p:cNvPicPr/>
              <p:nvPr/>
            </p:nvPicPr>
            <p:blipFill>
              <a:blip r:embed="rId4" cstate="print"/>
              <a:stretch>
                <a:fillRect/>
              </a:stretch>
            </p:blipFill>
            <p:spPr>
              <a:xfrm>
                <a:off x="142849" y="142875"/>
                <a:ext cx="6572275" cy="1358646"/>
              </a:xfrm>
              <a:prstGeom prst="rect">
                <a:avLst/>
              </a:prstGeom>
            </p:spPr>
          </p:pic>
          <p:sp>
            <p:nvSpPr>
              <p:cNvPr id="27" name="object 15">
                <a:extLst>
                  <a:ext uri="{FF2B5EF4-FFF2-40B4-BE49-F238E27FC236}">
                    <a16:creationId xmlns:a16="http://schemas.microsoft.com/office/drawing/2014/main" id="{612CDD7C-82B0-046A-5340-D9032183E70B}"/>
                  </a:ext>
                </a:extLst>
              </p:cNvPr>
              <p:cNvSpPr/>
              <p:nvPr/>
            </p:nvSpPr>
            <p:spPr>
              <a:xfrm>
                <a:off x="142849" y="142875"/>
                <a:ext cx="6572884" cy="1358900"/>
              </a:xfrm>
              <a:custGeom>
                <a:avLst/>
                <a:gdLst/>
                <a:ahLst/>
                <a:cxnLst/>
                <a:rect l="l" t="t" r="r" b="b"/>
                <a:pathLst>
                  <a:path w="6572884" h="1358900">
                    <a:moveTo>
                      <a:pt x="0" y="226441"/>
                    </a:moveTo>
                    <a:lnTo>
                      <a:pt x="4600" y="180795"/>
                    </a:lnTo>
                    <a:lnTo>
                      <a:pt x="17795" y="138285"/>
                    </a:lnTo>
                    <a:lnTo>
                      <a:pt x="38673" y="99820"/>
                    </a:lnTo>
                    <a:lnTo>
                      <a:pt x="66324" y="66309"/>
                    </a:lnTo>
                    <a:lnTo>
                      <a:pt x="99837" y="38663"/>
                    </a:lnTo>
                    <a:lnTo>
                      <a:pt x="138301" y="17789"/>
                    </a:lnTo>
                    <a:lnTo>
                      <a:pt x="180806" y="4599"/>
                    </a:lnTo>
                    <a:lnTo>
                      <a:pt x="226440" y="0"/>
                    </a:lnTo>
                    <a:lnTo>
                      <a:pt x="6345834" y="0"/>
                    </a:lnTo>
                    <a:lnTo>
                      <a:pt x="6391480" y="4599"/>
                    </a:lnTo>
                    <a:lnTo>
                      <a:pt x="6433990" y="17789"/>
                    </a:lnTo>
                    <a:lnTo>
                      <a:pt x="6472455" y="38663"/>
                    </a:lnTo>
                    <a:lnTo>
                      <a:pt x="6505965" y="66309"/>
                    </a:lnTo>
                    <a:lnTo>
                      <a:pt x="6533612" y="99820"/>
                    </a:lnTo>
                    <a:lnTo>
                      <a:pt x="6554485" y="138285"/>
                    </a:lnTo>
                    <a:lnTo>
                      <a:pt x="6567676" y="180795"/>
                    </a:lnTo>
                    <a:lnTo>
                      <a:pt x="6572275" y="226441"/>
                    </a:lnTo>
                    <a:lnTo>
                      <a:pt x="6572275" y="1132204"/>
                    </a:lnTo>
                    <a:lnTo>
                      <a:pt x="6567676" y="1177850"/>
                    </a:lnTo>
                    <a:lnTo>
                      <a:pt x="6554485" y="1220360"/>
                    </a:lnTo>
                    <a:lnTo>
                      <a:pt x="6533612" y="1258825"/>
                    </a:lnTo>
                    <a:lnTo>
                      <a:pt x="6505965" y="1292336"/>
                    </a:lnTo>
                    <a:lnTo>
                      <a:pt x="6472455" y="1319982"/>
                    </a:lnTo>
                    <a:lnTo>
                      <a:pt x="6433990" y="1340856"/>
                    </a:lnTo>
                    <a:lnTo>
                      <a:pt x="6391480" y="1354046"/>
                    </a:lnTo>
                    <a:lnTo>
                      <a:pt x="6345834" y="1358646"/>
                    </a:lnTo>
                    <a:lnTo>
                      <a:pt x="226440" y="1358646"/>
                    </a:lnTo>
                    <a:lnTo>
                      <a:pt x="180806" y="1354046"/>
                    </a:lnTo>
                    <a:lnTo>
                      <a:pt x="138301" y="1340856"/>
                    </a:lnTo>
                    <a:lnTo>
                      <a:pt x="99837" y="1319982"/>
                    </a:lnTo>
                    <a:lnTo>
                      <a:pt x="66324" y="1292336"/>
                    </a:lnTo>
                    <a:lnTo>
                      <a:pt x="38673" y="1258825"/>
                    </a:lnTo>
                    <a:lnTo>
                      <a:pt x="17795" y="1220360"/>
                    </a:lnTo>
                    <a:lnTo>
                      <a:pt x="4600" y="1177850"/>
                    </a:lnTo>
                    <a:lnTo>
                      <a:pt x="0" y="1132204"/>
                    </a:lnTo>
                    <a:lnTo>
                      <a:pt x="0" y="226441"/>
                    </a:lnTo>
                    <a:close/>
                  </a:path>
                </a:pathLst>
              </a:custGeom>
              <a:ln w="9525">
                <a:solidFill>
                  <a:srgbClr val="55CE74"/>
                </a:solidFill>
              </a:ln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pic>
            <p:nvPicPr>
              <p:cNvPr id="28" name="object 16">
                <a:extLst>
                  <a:ext uri="{FF2B5EF4-FFF2-40B4-BE49-F238E27FC236}">
                    <a16:creationId xmlns:a16="http://schemas.microsoft.com/office/drawing/2014/main" id="{4EABC520-6F44-DC8D-AE40-39D786CE86FF}"/>
                  </a:ext>
                </a:extLst>
              </p:cNvPr>
              <p:cNvPicPr/>
              <p:nvPr/>
            </p:nvPicPr>
            <p:blipFill>
              <a:blip r:embed="rId5" cstate="print"/>
              <a:stretch>
                <a:fillRect/>
              </a:stretch>
            </p:blipFill>
            <p:spPr>
              <a:xfrm>
                <a:off x="2500248" y="305930"/>
                <a:ext cx="1714500" cy="733945"/>
              </a:xfrm>
              <a:prstGeom prst="rect">
                <a:avLst/>
              </a:prstGeom>
            </p:spPr>
          </p:pic>
        </p:grpSp>
        <p:sp>
          <p:nvSpPr>
            <p:cNvPr id="22" name="object 16">
              <a:extLst>
                <a:ext uri="{FF2B5EF4-FFF2-40B4-BE49-F238E27FC236}">
                  <a16:creationId xmlns:a16="http://schemas.microsoft.com/office/drawing/2014/main" id="{CFFF02CF-2FDA-D1BA-D4AE-03EEA36F0C7C}"/>
                </a:ext>
              </a:extLst>
            </p:cNvPr>
            <p:cNvSpPr txBox="1"/>
            <p:nvPr/>
          </p:nvSpPr>
          <p:spPr>
            <a:xfrm>
              <a:off x="2775727" y="2875716"/>
              <a:ext cx="3332858" cy="391795"/>
            </a:xfrm>
            <a:prstGeom prst="rect">
              <a:avLst/>
            </a:prstGeom>
            <a:noFill/>
          </p:spPr>
          <p:txBody>
            <a:bodyPr vert="horz" wrap="square" lIns="0" tIns="12700" rIns="0" bIns="0" rtlCol="0">
              <a:spAutoFit/>
            </a:bodyPr>
            <a:lstStyle/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Volumen 4,  Número 1  Enero a Julio 2021</a:t>
              </a:r>
            </a:p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Revista Semestral. Venezuela</a:t>
              </a:r>
              <a:endParaRPr sz="1200" dirty="0">
                <a:latin typeface="Arial"/>
                <a:cs typeface="Arial"/>
              </a:endParaRPr>
            </a:p>
          </p:txBody>
        </p:sp>
        <p:pic>
          <p:nvPicPr>
            <p:cNvPr id="23" name="object 25">
              <a:extLst>
                <a:ext uri="{FF2B5EF4-FFF2-40B4-BE49-F238E27FC236}">
                  <a16:creationId xmlns:a16="http://schemas.microsoft.com/office/drawing/2014/main" id="{6CA33E2A-CD62-E506-7252-ACF30298C319}"/>
                </a:ext>
              </a:extLst>
            </p:cNvPr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470065" y="2027896"/>
              <a:ext cx="2305662" cy="1053903"/>
            </a:xfrm>
            <a:prstGeom prst="rect">
              <a:avLst/>
            </a:prstGeom>
          </p:spPr>
        </p:pic>
        <p:pic>
          <p:nvPicPr>
            <p:cNvPr id="24" name="object 31">
              <a:extLst>
                <a:ext uri="{FF2B5EF4-FFF2-40B4-BE49-F238E27FC236}">
                  <a16:creationId xmlns:a16="http://schemas.microsoft.com/office/drawing/2014/main" id="{EF2B4E1D-A1A2-ED9A-67FE-F45A50B03558}"/>
                </a:ext>
              </a:extLst>
            </p:cNvPr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4932681" y="1951410"/>
              <a:ext cx="1805304" cy="893889"/>
            </a:xfrm>
            <a:prstGeom prst="rect">
              <a:avLst/>
            </a:prstGeom>
          </p:spPr>
        </p:pic>
      </p:grpSp>
    </p:spTree>
  </p:cSld>
  <p:clrMapOvr>
    <a:masterClrMapping/>
  </p:clrMapOvr>
</p:sld>
</file>

<file path=ppt/slides/slide2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94485" y="115823"/>
            <a:ext cx="6669405" cy="8926195"/>
            <a:chOff x="94485" y="115823"/>
            <a:chExt cx="6669405" cy="8926195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44780" y="8727947"/>
              <a:ext cx="6516624" cy="158496"/>
            </a:xfrm>
            <a:prstGeom prst="rect">
              <a:avLst/>
            </a:prstGeom>
          </p:spPr>
        </p:pic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96012" y="115823"/>
              <a:ext cx="6665976" cy="1452372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42849" y="142875"/>
              <a:ext cx="6572275" cy="1358646"/>
            </a:xfrm>
            <a:prstGeom prst="rect">
              <a:avLst/>
            </a:prstGeom>
          </p:spPr>
        </p:pic>
        <p:sp>
          <p:nvSpPr>
            <p:cNvPr id="6" name="object 6"/>
            <p:cNvSpPr/>
            <p:nvPr/>
          </p:nvSpPr>
          <p:spPr>
            <a:xfrm>
              <a:off x="142849" y="142875"/>
              <a:ext cx="6572884" cy="1358900"/>
            </a:xfrm>
            <a:custGeom>
              <a:avLst/>
              <a:gdLst/>
              <a:ahLst/>
              <a:cxnLst/>
              <a:rect l="l" t="t" r="r" b="b"/>
              <a:pathLst>
                <a:path w="6572884" h="1358900">
                  <a:moveTo>
                    <a:pt x="0" y="226441"/>
                  </a:moveTo>
                  <a:lnTo>
                    <a:pt x="4600" y="180795"/>
                  </a:lnTo>
                  <a:lnTo>
                    <a:pt x="17795" y="138285"/>
                  </a:lnTo>
                  <a:lnTo>
                    <a:pt x="38673" y="99820"/>
                  </a:lnTo>
                  <a:lnTo>
                    <a:pt x="66324" y="66309"/>
                  </a:lnTo>
                  <a:lnTo>
                    <a:pt x="99837" y="38663"/>
                  </a:lnTo>
                  <a:lnTo>
                    <a:pt x="138301" y="17789"/>
                  </a:lnTo>
                  <a:lnTo>
                    <a:pt x="180806" y="4599"/>
                  </a:lnTo>
                  <a:lnTo>
                    <a:pt x="226440" y="0"/>
                  </a:lnTo>
                  <a:lnTo>
                    <a:pt x="6345834" y="0"/>
                  </a:lnTo>
                  <a:lnTo>
                    <a:pt x="6391480" y="4599"/>
                  </a:lnTo>
                  <a:lnTo>
                    <a:pt x="6433990" y="17789"/>
                  </a:lnTo>
                  <a:lnTo>
                    <a:pt x="6472455" y="38663"/>
                  </a:lnTo>
                  <a:lnTo>
                    <a:pt x="6505965" y="66309"/>
                  </a:lnTo>
                  <a:lnTo>
                    <a:pt x="6533612" y="99820"/>
                  </a:lnTo>
                  <a:lnTo>
                    <a:pt x="6554485" y="138285"/>
                  </a:lnTo>
                  <a:lnTo>
                    <a:pt x="6567676" y="180795"/>
                  </a:lnTo>
                  <a:lnTo>
                    <a:pt x="6572275" y="226441"/>
                  </a:lnTo>
                  <a:lnTo>
                    <a:pt x="6572275" y="1132204"/>
                  </a:lnTo>
                  <a:lnTo>
                    <a:pt x="6567676" y="1177850"/>
                  </a:lnTo>
                  <a:lnTo>
                    <a:pt x="6554485" y="1220360"/>
                  </a:lnTo>
                  <a:lnTo>
                    <a:pt x="6533612" y="1258825"/>
                  </a:lnTo>
                  <a:lnTo>
                    <a:pt x="6505965" y="1292336"/>
                  </a:lnTo>
                  <a:lnTo>
                    <a:pt x="6472455" y="1319982"/>
                  </a:lnTo>
                  <a:lnTo>
                    <a:pt x="6433990" y="1340856"/>
                  </a:lnTo>
                  <a:lnTo>
                    <a:pt x="6391480" y="1354046"/>
                  </a:lnTo>
                  <a:lnTo>
                    <a:pt x="6345834" y="1358646"/>
                  </a:lnTo>
                  <a:lnTo>
                    <a:pt x="226440" y="1358646"/>
                  </a:lnTo>
                  <a:lnTo>
                    <a:pt x="180806" y="1354046"/>
                  </a:lnTo>
                  <a:lnTo>
                    <a:pt x="138301" y="1340856"/>
                  </a:lnTo>
                  <a:lnTo>
                    <a:pt x="99837" y="1319982"/>
                  </a:lnTo>
                  <a:lnTo>
                    <a:pt x="66324" y="1292336"/>
                  </a:lnTo>
                  <a:lnTo>
                    <a:pt x="38673" y="1258825"/>
                  </a:lnTo>
                  <a:lnTo>
                    <a:pt x="17795" y="1220360"/>
                  </a:lnTo>
                  <a:lnTo>
                    <a:pt x="4600" y="1177850"/>
                  </a:lnTo>
                  <a:lnTo>
                    <a:pt x="0" y="1132204"/>
                  </a:lnTo>
                  <a:lnTo>
                    <a:pt x="0" y="226441"/>
                  </a:lnTo>
                  <a:close/>
                </a:path>
              </a:pathLst>
            </a:custGeom>
            <a:ln w="9525">
              <a:solidFill>
                <a:srgbClr val="55CE7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" name="object 7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2500248" y="305930"/>
              <a:ext cx="1714500" cy="733945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2738628" y="1024127"/>
              <a:ext cx="1897379" cy="371855"/>
            </a:xfrm>
            <a:prstGeom prst="rect">
              <a:avLst/>
            </a:prstGeom>
          </p:spPr>
        </p:pic>
        <p:pic>
          <p:nvPicPr>
            <p:cNvPr id="9" name="object 9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4401312" y="1024127"/>
              <a:ext cx="1577339" cy="371855"/>
            </a:xfrm>
            <a:prstGeom prst="rect">
              <a:avLst/>
            </a:prstGeom>
          </p:spPr>
        </p:pic>
        <p:pic>
          <p:nvPicPr>
            <p:cNvPr id="10" name="object 10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3169920" y="1207007"/>
              <a:ext cx="1546859" cy="371855"/>
            </a:xfrm>
            <a:prstGeom prst="rect">
              <a:avLst/>
            </a:prstGeom>
          </p:spPr>
        </p:pic>
        <p:pic>
          <p:nvPicPr>
            <p:cNvPr id="11" name="object 11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4482083" y="1207007"/>
              <a:ext cx="284988" cy="371855"/>
            </a:xfrm>
            <a:prstGeom prst="rect">
              <a:avLst/>
            </a:prstGeom>
          </p:spPr>
        </p:pic>
        <p:pic>
          <p:nvPicPr>
            <p:cNvPr id="12" name="object 12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4571999" y="1207007"/>
              <a:ext cx="1013460" cy="371855"/>
            </a:xfrm>
            <a:prstGeom prst="rect">
              <a:avLst/>
            </a:prstGeom>
          </p:spPr>
        </p:pic>
        <p:pic>
          <p:nvPicPr>
            <p:cNvPr id="13" name="object 13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324612" y="234695"/>
              <a:ext cx="1719072" cy="1341120"/>
            </a:xfrm>
            <a:prstGeom prst="rect">
              <a:avLst/>
            </a:prstGeom>
          </p:spPr>
        </p:pic>
        <p:pic>
          <p:nvPicPr>
            <p:cNvPr id="14" name="object 14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5606795" y="8193022"/>
              <a:ext cx="1092707" cy="848868"/>
            </a:xfrm>
            <a:prstGeom prst="rect">
              <a:avLst/>
            </a:prstGeom>
          </p:spPr>
        </p:pic>
        <p:pic>
          <p:nvPicPr>
            <p:cNvPr id="15" name="object 15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109728" y="8193022"/>
              <a:ext cx="1092708" cy="848868"/>
            </a:xfrm>
            <a:prstGeom prst="rect">
              <a:avLst/>
            </a:prstGeom>
          </p:spPr>
        </p:pic>
      </p:grpSp>
      <p:sp>
        <p:nvSpPr>
          <p:cNvPr id="16" name="object 16"/>
          <p:cNvSpPr txBox="1"/>
          <p:nvPr/>
        </p:nvSpPr>
        <p:spPr>
          <a:xfrm>
            <a:off x="293014" y="1068451"/>
            <a:ext cx="6273165" cy="382651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2992755" marR="699135" indent="-431800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Arial"/>
                <a:cs typeface="Arial"/>
              </a:rPr>
              <a:t>6ta.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Edición</a:t>
            </a:r>
            <a:r>
              <a:rPr sz="1200" b="1" spc="-10" dirty="0">
                <a:latin typeface="Arial"/>
                <a:cs typeface="Arial"/>
              </a:rPr>
              <a:t> Volumen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I</a:t>
            </a:r>
            <a:r>
              <a:rPr sz="1200" b="1" spc="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Enero</a:t>
            </a:r>
            <a:r>
              <a:rPr sz="1200" b="1" spc="-3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a</a:t>
            </a:r>
            <a:r>
              <a:rPr sz="1200" b="1" spc="-2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Julio</a:t>
            </a:r>
            <a:r>
              <a:rPr sz="1200" b="1" spc="-5" dirty="0">
                <a:latin typeface="Arial"/>
                <a:cs typeface="Arial"/>
              </a:rPr>
              <a:t> </a:t>
            </a:r>
            <a:r>
              <a:rPr sz="1200" b="1" spc="-20" dirty="0">
                <a:latin typeface="Arial"/>
                <a:cs typeface="Arial"/>
              </a:rPr>
              <a:t>2021 </a:t>
            </a:r>
            <a:r>
              <a:rPr sz="1200" b="1" dirty="0">
                <a:latin typeface="Arial"/>
                <a:cs typeface="Arial"/>
              </a:rPr>
              <a:t>Revista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Semestral-</a:t>
            </a:r>
            <a:r>
              <a:rPr sz="1200" b="1" spc="-40" dirty="0">
                <a:latin typeface="Arial"/>
                <a:cs typeface="Arial"/>
              </a:rPr>
              <a:t> </a:t>
            </a:r>
            <a:r>
              <a:rPr sz="1200" b="1" spc="-10" dirty="0">
                <a:latin typeface="Arial"/>
                <a:cs typeface="Arial"/>
              </a:rPr>
              <a:t>Venezuela</a:t>
            </a:r>
            <a:endParaRPr sz="1200">
              <a:latin typeface="Arial"/>
              <a:cs typeface="Arial"/>
            </a:endParaRPr>
          </a:p>
          <a:p>
            <a:pPr marL="375285" marR="6350" indent="-363220" algn="just">
              <a:lnSpc>
                <a:spcPct val="100000"/>
              </a:lnSpc>
              <a:spcBef>
                <a:spcPts val="1120"/>
              </a:spcBef>
            </a:pP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apoyo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Teoría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situaciones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didácticas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Brousseau,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Considerando</a:t>
            </a:r>
            <a:r>
              <a:rPr sz="1200" spc="4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motivación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factor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fundamental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estudiante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interese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aprender,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ya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hecho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estudiante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sienta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contento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clase,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actitud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favorable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buena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relación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docente,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hará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motive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-10" dirty="0">
                <a:latin typeface="Times New Roman"/>
                <a:cs typeface="Times New Roman"/>
              </a:rPr>
              <a:t> aprender.</a:t>
            </a:r>
            <a:endParaRPr sz="1200">
              <a:latin typeface="Times New Roman"/>
              <a:cs typeface="Times New Roman"/>
            </a:endParaRPr>
          </a:p>
          <a:p>
            <a:pPr marL="375285" marR="5080" indent="-36322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Dentro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perspectiva,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concluye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reconstruir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competencias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Básicas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matemáticas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debe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incorporar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nuevos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materiales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aprendizaje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permitan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estudiantes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desarrollar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sus </a:t>
            </a:r>
            <a:r>
              <a:rPr sz="1200" dirty="0">
                <a:latin typeface="Times New Roman"/>
                <a:cs typeface="Times New Roman"/>
              </a:rPr>
              <a:t>capacidades</a:t>
            </a:r>
            <a:r>
              <a:rPr sz="1200" spc="4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4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percibir,</a:t>
            </a:r>
            <a:r>
              <a:rPr sz="1200" spc="4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comprender</a:t>
            </a:r>
            <a:r>
              <a:rPr sz="1200" spc="4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asociar,</a:t>
            </a:r>
            <a:r>
              <a:rPr sz="1200" spc="4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analizar</a:t>
            </a:r>
            <a:r>
              <a:rPr sz="1200" spc="4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45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interpretar</a:t>
            </a:r>
            <a:r>
              <a:rPr sz="1200" spc="4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46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conocimientos </a:t>
            </a:r>
            <a:r>
              <a:rPr sz="1200" dirty="0">
                <a:latin typeface="Times New Roman"/>
                <a:cs typeface="Times New Roman"/>
              </a:rPr>
              <a:t>adquiridos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enfrentar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entorno,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esto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puede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lograr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través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8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sensibilización, </a:t>
            </a:r>
            <a:r>
              <a:rPr sz="1200" dirty="0">
                <a:latin typeface="Times New Roman"/>
                <a:cs typeface="Times New Roman"/>
              </a:rPr>
              <a:t>motivación</a:t>
            </a:r>
            <a:r>
              <a:rPr sz="1200" spc="4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4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didáctica</a:t>
            </a:r>
            <a:r>
              <a:rPr sz="1200" spc="4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tomando</a:t>
            </a:r>
            <a:r>
              <a:rPr sz="1200" spc="4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4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cuenta</a:t>
            </a:r>
            <a:r>
              <a:rPr sz="1200" spc="4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4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4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Competencias</a:t>
            </a:r>
            <a:r>
              <a:rPr sz="1200" spc="4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básicas</a:t>
            </a:r>
            <a:r>
              <a:rPr sz="1200" spc="44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matemáticas, </a:t>
            </a:r>
            <a:r>
              <a:rPr sz="1200" dirty="0">
                <a:latin typeface="Times New Roman"/>
                <a:cs typeface="Times New Roman"/>
              </a:rPr>
              <a:t>utilizando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ejemplos,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medio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 dibujos,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diagramas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 fotografías,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enseñar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conceptos.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cuales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son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fundamentales en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formación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ingeniero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Civil.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spc="-50" dirty="0">
                <a:latin typeface="Times New Roman"/>
                <a:cs typeface="Times New Roman"/>
              </a:rPr>
              <a:t>.</a:t>
            </a:r>
            <a:endParaRPr sz="1200">
              <a:latin typeface="Times New Roman"/>
              <a:cs typeface="Times New Roman"/>
            </a:endParaRPr>
          </a:p>
          <a:p>
            <a:pPr marL="375285" marR="6985" indent="-36322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acuerdo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experiencia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emerge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informantes,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pudiera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reconstruir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competencias </a:t>
            </a:r>
            <a:r>
              <a:rPr sz="1200" dirty="0">
                <a:latin typeface="Times New Roman"/>
                <a:cs typeface="Times New Roman"/>
              </a:rPr>
              <a:t>básicas</a:t>
            </a:r>
            <a:r>
              <a:rPr sz="1200" spc="3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matemáticas</a:t>
            </a:r>
            <a:r>
              <a:rPr sz="1200" spc="3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3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3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estudiante</a:t>
            </a:r>
            <a:r>
              <a:rPr sz="1200" spc="3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nuevo</a:t>
            </a:r>
            <a:r>
              <a:rPr sz="1200" spc="3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ingreso</a:t>
            </a:r>
            <a:r>
              <a:rPr sz="1200" spc="3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amerita</a:t>
            </a:r>
            <a:r>
              <a:rPr sz="1200" spc="3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3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cursar</a:t>
            </a:r>
            <a:r>
              <a:rPr sz="1200" spc="3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33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unidades </a:t>
            </a:r>
            <a:r>
              <a:rPr sz="1200" dirty="0">
                <a:latin typeface="Times New Roman"/>
                <a:cs typeface="Times New Roman"/>
              </a:rPr>
              <a:t>curriculares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Calculo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II,</a:t>
            </a:r>
            <a:r>
              <a:rPr sz="1200" spc="27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curso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previo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primer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semestre,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fin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mejorar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el </a:t>
            </a:r>
            <a:r>
              <a:rPr sz="1200" dirty="0">
                <a:latin typeface="Times New Roman"/>
                <a:cs typeface="Times New Roman"/>
              </a:rPr>
              <a:t>rendimiento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académico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motivar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estudiante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estudio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cálculo,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tratando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estos </a:t>
            </a:r>
            <a:r>
              <a:rPr sz="1200" dirty="0">
                <a:latin typeface="Times New Roman"/>
                <a:cs typeface="Times New Roman"/>
              </a:rPr>
              <a:t>cursos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vincular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problemas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realidad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va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vivir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futuro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Ingeniero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civil.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este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curso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pretende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estudiante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adquiera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competencias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básicas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matemáticas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conjunto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saberes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desde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visión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profesional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Ingenieros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Civiles.</a:t>
            </a:r>
            <a:endParaRPr sz="1200">
              <a:latin typeface="Times New Roman"/>
              <a:cs typeface="Times New Roman"/>
            </a:endParaRPr>
          </a:p>
        </p:txBody>
      </p:sp>
      <p:pic>
        <p:nvPicPr>
          <p:cNvPr id="17" name="object 17"/>
          <p:cNvPicPr/>
          <p:nvPr/>
        </p:nvPicPr>
        <p:blipFill>
          <a:blip r:embed="rId13" cstate="print"/>
          <a:stretch>
            <a:fillRect/>
          </a:stretch>
        </p:blipFill>
        <p:spPr>
          <a:xfrm>
            <a:off x="4581144" y="142938"/>
            <a:ext cx="1805304" cy="893889"/>
          </a:xfrm>
          <a:prstGeom prst="rect">
            <a:avLst/>
          </a:prstGeom>
        </p:spPr>
      </p:pic>
      <p:sp>
        <p:nvSpPr>
          <p:cNvPr id="18" name="object 18"/>
          <p:cNvSpPr txBox="1"/>
          <p:nvPr/>
        </p:nvSpPr>
        <p:spPr>
          <a:xfrm>
            <a:off x="1221739" y="8247210"/>
            <a:ext cx="4413250" cy="74231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ts val="1410"/>
              </a:lnSpc>
            </a:pPr>
            <a:r>
              <a:rPr sz="1200" b="1" dirty="0">
                <a:latin typeface="Times New Roman"/>
                <a:cs typeface="Times New Roman"/>
              </a:rPr>
              <a:t>Competencias</a:t>
            </a:r>
            <a:r>
              <a:rPr sz="1200" b="1" spc="-1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Básicas</a:t>
            </a:r>
            <a:r>
              <a:rPr sz="1200" b="1" spc="-3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Matemáticas</a:t>
            </a:r>
            <a:r>
              <a:rPr sz="1200" b="1" spc="1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para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las</a:t>
            </a:r>
            <a:r>
              <a:rPr sz="1200" b="1" spc="-4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Unidades</a:t>
            </a:r>
            <a:r>
              <a:rPr sz="1200" b="1" spc="-5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Curriculares</a:t>
            </a:r>
            <a:endParaRPr sz="1200">
              <a:latin typeface="Times New Roman"/>
              <a:cs typeface="Times New Roman"/>
            </a:endParaRPr>
          </a:p>
          <a:p>
            <a:pPr marL="257810" marR="251460" algn="ctr">
              <a:lnSpc>
                <a:spcPts val="1400"/>
              </a:lnSpc>
              <a:spcBef>
                <a:spcPts val="80"/>
              </a:spcBef>
            </a:pPr>
            <a:r>
              <a:rPr sz="1200" b="1" dirty="0">
                <a:latin typeface="Times New Roman"/>
                <a:cs typeface="Times New Roman"/>
              </a:rPr>
              <a:t>Calculo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I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y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II</a:t>
            </a:r>
            <a:r>
              <a:rPr sz="1200" b="1" spc="-4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en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Estudiantes</a:t>
            </a:r>
            <a:r>
              <a:rPr sz="1200" b="1" spc="-5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del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Programa</a:t>
            </a:r>
            <a:r>
              <a:rPr sz="1200" b="1" spc="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Ingeniería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Civil: </a:t>
            </a:r>
            <a:r>
              <a:rPr sz="1200" b="1" dirty="0">
                <a:latin typeface="Times New Roman"/>
                <a:cs typeface="Times New Roman"/>
              </a:rPr>
              <a:t>Diagnostico</a:t>
            </a:r>
            <a:r>
              <a:rPr sz="1200" b="1" spc="-3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</a:t>
            </a:r>
            <a:r>
              <a:rPr sz="1200" b="1" spc="-3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Saberes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desde</a:t>
            </a:r>
            <a:r>
              <a:rPr sz="1200" b="1" spc="-5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la</a:t>
            </a:r>
            <a:r>
              <a:rPr sz="1200" b="1" spc="-5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Visión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Profesional</a:t>
            </a:r>
            <a:endParaRPr sz="1200">
              <a:latin typeface="Times New Roman"/>
              <a:cs typeface="Times New Roman"/>
            </a:endParaRPr>
          </a:p>
          <a:p>
            <a:pPr marR="121920" algn="ctr">
              <a:lnSpc>
                <a:spcPts val="1435"/>
              </a:lnSpc>
            </a:pPr>
            <a:r>
              <a:rPr sz="1200" b="1" dirty="0">
                <a:latin typeface="Times New Roman"/>
                <a:cs typeface="Times New Roman"/>
              </a:rPr>
              <a:t>MSc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Carmen Islandia</a:t>
            </a:r>
            <a:r>
              <a:rPr sz="1200" b="1" spc="-4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Lugo</a:t>
            </a:r>
            <a:r>
              <a:rPr sz="1200" b="1" spc="-60" dirty="0">
                <a:latin typeface="Times New Roman"/>
                <a:cs typeface="Times New Roman"/>
              </a:rPr>
              <a:t> </a:t>
            </a:r>
            <a:r>
              <a:rPr sz="1200" b="1" spc="-25" dirty="0">
                <a:latin typeface="Times New Roman"/>
                <a:cs typeface="Times New Roman"/>
              </a:rPr>
              <a:t>T.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9" name="object 19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85344" rIns="0" bIns="0" rtlCol="0">
            <a:spAutoFit/>
          </a:bodyPr>
          <a:lstStyle/>
          <a:p>
            <a:pPr marL="151130">
              <a:lnSpc>
                <a:spcPts val="1410"/>
              </a:lnSpc>
            </a:pPr>
            <a:fld id="{81D60167-4931-47E6-BA6A-407CBD079E47}" type="slidenum">
              <a:rPr spc="-25" dirty="0"/>
              <a:t>233</a:t>
            </a:fld>
            <a:endParaRPr spc="-25" dirty="0"/>
          </a:p>
        </p:txBody>
      </p:sp>
      <p:grpSp>
        <p:nvGrpSpPr>
          <p:cNvPr id="20" name="Grupo 19">
            <a:extLst>
              <a:ext uri="{FF2B5EF4-FFF2-40B4-BE49-F238E27FC236}">
                <a16:creationId xmlns:a16="http://schemas.microsoft.com/office/drawing/2014/main" id="{09AB8D6D-7060-21EC-B35E-2EDDB2E4994E}"/>
              </a:ext>
            </a:extLst>
          </p:cNvPr>
          <p:cNvGrpSpPr/>
          <p:nvPr/>
        </p:nvGrpSpPr>
        <p:grpSpPr>
          <a:xfrm>
            <a:off x="117348" y="98932"/>
            <a:ext cx="6665976" cy="1452626"/>
            <a:chOff x="470065" y="1951410"/>
            <a:chExt cx="6665976" cy="1452626"/>
          </a:xfrm>
        </p:grpSpPr>
        <p:grpSp>
          <p:nvGrpSpPr>
            <p:cNvPr id="21" name="object 12">
              <a:extLst>
                <a:ext uri="{FF2B5EF4-FFF2-40B4-BE49-F238E27FC236}">
                  <a16:creationId xmlns:a16="http://schemas.microsoft.com/office/drawing/2014/main" id="{F83583EB-72CB-6669-2A7F-A5992FDE945A}"/>
                </a:ext>
              </a:extLst>
            </p:cNvPr>
            <p:cNvGrpSpPr/>
            <p:nvPr/>
          </p:nvGrpSpPr>
          <p:grpSpPr>
            <a:xfrm>
              <a:off x="470065" y="1951664"/>
              <a:ext cx="6665976" cy="1452372"/>
              <a:chOff x="96011" y="115823"/>
              <a:chExt cx="6665976" cy="1452372"/>
            </a:xfrm>
          </p:grpSpPr>
          <p:pic>
            <p:nvPicPr>
              <p:cNvPr id="25" name="object 13">
                <a:extLst>
                  <a:ext uri="{FF2B5EF4-FFF2-40B4-BE49-F238E27FC236}">
                    <a16:creationId xmlns:a16="http://schemas.microsoft.com/office/drawing/2014/main" id="{0F7C7EF0-4636-5B8C-CEC7-B507073E5552}"/>
                  </a:ext>
                </a:extLst>
              </p:cNvPr>
              <p:cNvPicPr/>
              <p:nvPr/>
            </p:nvPicPr>
            <p:blipFill>
              <a:blip r:embed="rId3" cstate="print"/>
              <a:stretch>
                <a:fillRect/>
              </a:stretch>
            </p:blipFill>
            <p:spPr>
              <a:xfrm>
                <a:off x="96011" y="115823"/>
                <a:ext cx="6665976" cy="1452372"/>
              </a:xfrm>
              <a:prstGeom prst="rect">
                <a:avLst/>
              </a:prstGeom>
            </p:spPr>
          </p:pic>
          <p:pic>
            <p:nvPicPr>
              <p:cNvPr id="26" name="object 14">
                <a:extLst>
                  <a:ext uri="{FF2B5EF4-FFF2-40B4-BE49-F238E27FC236}">
                    <a16:creationId xmlns:a16="http://schemas.microsoft.com/office/drawing/2014/main" id="{EF13A6B5-D395-24D5-9519-F280539C3CB1}"/>
                  </a:ext>
                </a:extLst>
              </p:cNvPr>
              <p:cNvPicPr/>
              <p:nvPr/>
            </p:nvPicPr>
            <p:blipFill>
              <a:blip r:embed="rId4" cstate="print"/>
              <a:stretch>
                <a:fillRect/>
              </a:stretch>
            </p:blipFill>
            <p:spPr>
              <a:xfrm>
                <a:off x="142849" y="142875"/>
                <a:ext cx="6572275" cy="1358646"/>
              </a:xfrm>
              <a:prstGeom prst="rect">
                <a:avLst/>
              </a:prstGeom>
            </p:spPr>
          </p:pic>
          <p:sp>
            <p:nvSpPr>
              <p:cNvPr id="27" name="object 15">
                <a:extLst>
                  <a:ext uri="{FF2B5EF4-FFF2-40B4-BE49-F238E27FC236}">
                    <a16:creationId xmlns:a16="http://schemas.microsoft.com/office/drawing/2014/main" id="{C6685DA8-CC5F-9B4B-18D6-AE1B2CA0F1C9}"/>
                  </a:ext>
                </a:extLst>
              </p:cNvPr>
              <p:cNvSpPr/>
              <p:nvPr/>
            </p:nvSpPr>
            <p:spPr>
              <a:xfrm>
                <a:off x="142849" y="142875"/>
                <a:ext cx="6572884" cy="1358900"/>
              </a:xfrm>
              <a:custGeom>
                <a:avLst/>
                <a:gdLst/>
                <a:ahLst/>
                <a:cxnLst/>
                <a:rect l="l" t="t" r="r" b="b"/>
                <a:pathLst>
                  <a:path w="6572884" h="1358900">
                    <a:moveTo>
                      <a:pt x="0" y="226441"/>
                    </a:moveTo>
                    <a:lnTo>
                      <a:pt x="4600" y="180795"/>
                    </a:lnTo>
                    <a:lnTo>
                      <a:pt x="17795" y="138285"/>
                    </a:lnTo>
                    <a:lnTo>
                      <a:pt x="38673" y="99820"/>
                    </a:lnTo>
                    <a:lnTo>
                      <a:pt x="66324" y="66309"/>
                    </a:lnTo>
                    <a:lnTo>
                      <a:pt x="99837" y="38663"/>
                    </a:lnTo>
                    <a:lnTo>
                      <a:pt x="138301" y="17789"/>
                    </a:lnTo>
                    <a:lnTo>
                      <a:pt x="180806" y="4599"/>
                    </a:lnTo>
                    <a:lnTo>
                      <a:pt x="226440" y="0"/>
                    </a:lnTo>
                    <a:lnTo>
                      <a:pt x="6345834" y="0"/>
                    </a:lnTo>
                    <a:lnTo>
                      <a:pt x="6391480" y="4599"/>
                    </a:lnTo>
                    <a:lnTo>
                      <a:pt x="6433990" y="17789"/>
                    </a:lnTo>
                    <a:lnTo>
                      <a:pt x="6472455" y="38663"/>
                    </a:lnTo>
                    <a:lnTo>
                      <a:pt x="6505965" y="66309"/>
                    </a:lnTo>
                    <a:lnTo>
                      <a:pt x="6533612" y="99820"/>
                    </a:lnTo>
                    <a:lnTo>
                      <a:pt x="6554485" y="138285"/>
                    </a:lnTo>
                    <a:lnTo>
                      <a:pt x="6567676" y="180795"/>
                    </a:lnTo>
                    <a:lnTo>
                      <a:pt x="6572275" y="226441"/>
                    </a:lnTo>
                    <a:lnTo>
                      <a:pt x="6572275" y="1132204"/>
                    </a:lnTo>
                    <a:lnTo>
                      <a:pt x="6567676" y="1177850"/>
                    </a:lnTo>
                    <a:lnTo>
                      <a:pt x="6554485" y="1220360"/>
                    </a:lnTo>
                    <a:lnTo>
                      <a:pt x="6533612" y="1258825"/>
                    </a:lnTo>
                    <a:lnTo>
                      <a:pt x="6505965" y="1292336"/>
                    </a:lnTo>
                    <a:lnTo>
                      <a:pt x="6472455" y="1319982"/>
                    </a:lnTo>
                    <a:lnTo>
                      <a:pt x="6433990" y="1340856"/>
                    </a:lnTo>
                    <a:lnTo>
                      <a:pt x="6391480" y="1354046"/>
                    </a:lnTo>
                    <a:lnTo>
                      <a:pt x="6345834" y="1358646"/>
                    </a:lnTo>
                    <a:lnTo>
                      <a:pt x="226440" y="1358646"/>
                    </a:lnTo>
                    <a:lnTo>
                      <a:pt x="180806" y="1354046"/>
                    </a:lnTo>
                    <a:lnTo>
                      <a:pt x="138301" y="1340856"/>
                    </a:lnTo>
                    <a:lnTo>
                      <a:pt x="99837" y="1319982"/>
                    </a:lnTo>
                    <a:lnTo>
                      <a:pt x="66324" y="1292336"/>
                    </a:lnTo>
                    <a:lnTo>
                      <a:pt x="38673" y="1258825"/>
                    </a:lnTo>
                    <a:lnTo>
                      <a:pt x="17795" y="1220360"/>
                    </a:lnTo>
                    <a:lnTo>
                      <a:pt x="4600" y="1177850"/>
                    </a:lnTo>
                    <a:lnTo>
                      <a:pt x="0" y="1132204"/>
                    </a:lnTo>
                    <a:lnTo>
                      <a:pt x="0" y="226441"/>
                    </a:lnTo>
                    <a:close/>
                  </a:path>
                </a:pathLst>
              </a:custGeom>
              <a:ln w="9525">
                <a:solidFill>
                  <a:srgbClr val="55CE74"/>
                </a:solidFill>
              </a:ln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pic>
            <p:nvPicPr>
              <p:cNvPr id="28" name="object 16">
                <a:extLst>
                  <a:ext uri="{FF2B5EF4-FFF2-40B4-BE49-F238E27FC236}">
                    <a16:creationId xmlns:a16="http://schemas.microsoft.com/office/drawing/2014/main" id="{AD0453DB-DD96-C566-6241-8B0CD650B632}"/>
                  </a:ext>
                </a:extLst>
              </p:cNvPr>
              <p:cNvPicPr/>
              <p:nvPr/>
            </p:nvPicPr>
            <p:blipFill>
              <a:blip r:embed="rId5" cstate="print"/>
              <a:stretch>
                <a:fillRect/>
              </a:stretch>
            </p:blipFill>
            <p:spPr>
              <a:xfrm>
                <a:off x="2500248" y="305930"/>
                <a:ext cx="1714500" cy="733945"/>
              </a:xfrm>
              <a:prstGeom prst="rect">
                <a:avLst/>
              </a:prstGeom>
            </p:spPr>
          </p:pic>
        </p:grpSp>
        <p:sp>
          <p:nvSpPr>
            <p:cNvPr id="22" name="object 16">
              <a:extLst>
                <a:ext uri="{FF2B5EF4-FFF2-40B4-BE49-F238E27FC236}">
                  <a16:creationId xmlns:a16="http://schemas.microsoft.com/office/drawing/2014/main" id="{BC85EAC1-5FC4-4ECD-FD4B-B60359BBD783}"/>
                </a:ext>
              </a:extLst>
            </p:cNvPr>
            <p:cNvSpPr txBox="1"/>
            <p:nvPr/>
          </p:nvSpPr>
          <p:spPr>
            <a:xfrm>
              <a:off x="2775727" y="2875716"/>
              <a:ext cx="3332858" cy="391795"/>
            </a:xfrm>
            <a:prstGeom prst="rect">
              <a:avLst/>
            </a:prstGeom>
            <a:noFill/>
          </p:spPr>
          <p:txBody>
            <a:bodyPr vert="horz" wrap="square" lIns="0" tIns="12700" rIns="0" bIns="0" rtlCol="0">
              <a:spAutoFit/>
            </a:bodyPr>
            <a:lstStyle/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Volumen 4,  Número 1  Enero a Julio 2021</a:t>
              </a:r>
            </a:p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Revista Semestral. Venezuela</a:t>
              </a:r>
              <a:endParaRPr sz="1200" dirty="0">
                <a:latin typeface="Arial"/>
                <a:cs typeface="Arial"/>
              </a:endParaRPr>
            </a:p>
          </p:txBody>
        </p:sp>
        <p:pic>
          <p:nvPicPr>
            <p:cNvPr id="23" name="object 25">
              <a:extLst>
                <a:ext uri="{FF2B5EF4-FFF2-40B4-BE49-F238E27FC236}">
                  <a16:creationId xmlns:a16="http://schemas.microsoft.com/office/drawing/2014/main" id="{648553FB-DB46-55A6-F88A-A866AB9DFE3D}"/>
                </a:ext>
              </a:extLst>
            </p:cNvPr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470065" y="2027896"/>
              <a:ext cx="2305662" cy="1053903"/>
            </a:xfrm>
            <a:prstGeom prst="rect">
              <a:avLst/>
            </a:prstGeom>
          </p:spPr>
        </p:pic>
        <p:pic>
          <p:nvPicPr>
            <p:cNvPr id="24" name="object 31">
              <a:extLst>
                <a:ext uri="{FF2B5EF4-FFF2-40B4-BE49-F238E27FC236}">
                  <a16:creationId xmlns:a16="http://schemas.microsoft.com/office/drawing/2014/main" id="{BFDD5F53-9254-5639-710E-CAD33F243A77}"/>
                </a:ext>
              </a:extLst>
            </p:cNvPr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4932681" y="1951410"/>
              <a:ext cx="1805304" cy="893889"/>
            </a:xfrm>
            <a:prstGeom prst="rect">
              <a:avLst/>
            </a:prstGeom>
          </p:spPr>
        </p:pic>
      </p:grpSp>
    </p:spTree>
  </p:cSld>
  <p:clrMapOvr>
    <a:masterClrMapping/>
  </p:clrMapOvr>
</p:sld>
</file>

<file path=ppt/slides/slide2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94485" y="115823"/>
            <a:ext cx="6669405" cy="8926195"/>
            <a:chOff x="94485" y="115823"/>
            <a:chExt cx="6669405" cy="8926195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44780" y="8727947"/>
              <a:ext cx="6516624" cy="158496"/>
            </a:xfrm>
            <a:prstGeom prst="rect">
              <a:avLst/>
            </a:prstGeom>
          </p:spPr>
        </p:pic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96012" y="115823"/>
              <a:ext cx="6665976" cy="1452372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42849" y="142875"/>
              <a:ext cx="6572275" cy="1358646"/>
            </a:xfrm>
            <a:prstGeom prst="rect">
              <a:avLst/>
            </a:prstGeom>
          </p:spPr>
        </p:pic>
        <p:sp>
          <p:nvSpPr>
            <p:cNvPr id="6" name="object 6"/>
            <p:cNvSpPr/>
            <p:nvPr/>
          </p:nvSpPr>
          <p:spPr>
            <a:xfrm>
              <a:off x="142849" y="142875"/>
              <a:ext cx="6572884" cy="1358900"/>
            </a:xfrm>
            <a:custGeom>
              <a:avLst/>
              <a:gdLst/>
              <a:ahLst/>
              <a:cxnLst/>
              <a:rect l="l" t="t" r="r" b="b"/>
              <a:pathLst>
                <a:path w="6572884" h="1358900">
                  <a:moveTo>
                    <a:pt x="0" y="226441"/>
                  </a:moveTo>
                  <a:lnTo>
                    <a:pt x="4600" y="180795"/>
                  </a:lnTo>
                  <a:lnTo>
                    <a:pt x="17795" y="138285"/>
                  </a:lnTo>
                  <a:lnTo>
                    <a:pt x="38673" y="99820"/>
                  </a:lnTo>
                  <a:lnTo>
                    <a:pt x="66324" y="66309"/>
                  </a:lnTo>
                  <a:lnTo>
                    <a:pt x="99837" y="38663"/>
                  </a:lnTo>
                  <a:lnTo>
                    <a:pt x="138301" y="17789"/>
                  </a:lnTo>
                  <a:lnTo>
                    <a:pt x="180806" y="4599"/>
                  </a:lnTo>
                  <a:lnTo>
                    <a:pt x="226440" y="0"/>
                  </a:lnTo>
                  <a:lnTo>
                    <a:pt x="6345834" y="0"/>
                  </a:lnTo>
                  <a:lnTo>
                    <a:pt x="6391480" y="4599"/>
                  </a:lnTo>
                  <a:lnTo>
                    <a:pt x="6433990" y="17789"/>
                  </a:lnTo>
                  <a:lnTo>
                    <a:pt x="6472455" y="38663"/>
                  </a:lnTo>
                  <a:lnTo>
                    <a:pt x="6505965" y="66309"/>
                  </a:lnTo>
                  <a:lnTo>
                    <a:pt x="6533612" y="99820"/>
                  </a:lnTo>
                  <a:lnTo>
                    <a:pt x="6554485" y="138285"/>
                  </a:lnTo>
                  <a:lnTo>
                    <a:pt x="6567676" y="180795"/>
                  </a:lnTo>
                  <a:lnTo>
                    <a:pt x="6572275" y="226441"/>
                  </a:lnTo>
                  <a:lnTo>
                    <a:pt x="6572275" y="1132204"/>
                  </a:lnTo>
                  <a:lnTo>
                    <a:pt x="6567676" y="1177850"/>
                  </a:lnTo>
                  <a:lnTo>
                    <a:pt x="6554485" y="1220360"/>
                  </a:lnTo>
                  <a:lnTo>
                    <a:pt x="6533612" y="1258825"/>
                  </a:lnTo>
                  <a:lnTo>
                    <a:pt x="6505965" y="1292336"/>
                  </a:lnTo>
                  <a:lnTo>
                    <a:pt x="6472455" y="1319982"/>
                  </a:lnTo>
                  <a:lnTo>
                    <a:pt x="6433990" y="1340856"/>
                  </a:lnTo>
                  <a:lnTo>
                    <a:pt x="6391480" y="1354046"/>
                  </a:lnTo>
                  <a:lnTo>
                    <a:pt x="6345834" y="1358646"/>
                  </a:lnTo>
                  <a:lnTo>
                    <a:pt x="226440" y="1358646"/>
                  </a:lnTo>
                  <a:lnTo>
                    <a:pt x="180806" y="1354046"/>
                  </a:lnTo>
                  <a:lnTo>
                    <a:pt x="138301" y="1340856"/>
                  </a:lnTo>
                  <a:lnTo>
                    <a:pt x="99837" y="1319982"/>
                  </a:lnTo>
                  <a:lnTo>
                    <a:pt x="66324" y="1292336"/>
                  </a:lnTo>
                  <a:lnTo>
                    <a:pt x="38673" y="1258825"/>
                  </a:lnTo>
                  <a:lnTo>
                    <a:pt x="17795" y="1220360"/>
                  </a:lnTo>
                  <a:lnTo>
                    <a:pt x="4600" y="1177850"/>
                  </a:lnTo>
                  <a:lnTo>
                    <a:pt x="0" y="1132204"/>
                  </a:lnTo>
                  <a:lnTo>
                    <a:pt x="0" y="226441"/>
                  </a:lnTo>
                  <a:close/>
                </a:path>
              </a:pathLst>
            </a:custGeom>
            <a:ln w="9525">
              <a:solidFill>
                <a:srgbClr val="55CE7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" name="object 7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2500248" y="305930"/>
              <a:ext cx="1714500" cy="733945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2738628" y="1024127"/>
              <a:ext cx="1897379" cy="371855"/>
            </a:xfrm>
            <a:prstGeom prst="rect">
              <a:avLst/>
            </a:prstGeom>
          </p:spPr>
        </p:pic>
        <p:pic>
          <p:nvPicPr>
            <p:cNvPr id="9" name="object 9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4401312" y="1024127"/>
              <a:ext cx="1577339" cy="371855"/>
            </a:xfrm>
            <a:prstGeom prst="rect">
              <a:avLst/>
            </a:prstGeom>
          </p:spPr>
        </p:pic>
        <p:pic>
          <p:nvPicPr>
            <p:cNvPr id="10" name="object 10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3169920" y="1207007"/>
              <a:ext cx="1546859" cy="371855"/>
            </a:xfrm>
            <a:prstGeom prst="rect">
              <a:avLst/>
            </a:prstGeom>
          </p:spPr>
        </p:pic>
        <p:pic>
          <p:nvPicPr>
            <p:cNvPr id="11" name="object 11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4482083" y="1207007"/>
              <a:ext cx="284988" cy="371855"/>
            </a:xfrm>
            <a:prstGeom prst="rect">
              <a:avLst/>
            </a:prstGeom>
          </p:spPr>
        </p:pic>
        <p:pic>
          <p:nvPicPr>
            <p:cNvPr id="12" name="object 12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4571999" y="1207007"/>
              <a:ext cx="1013460" cy="371855"/>
            </a:xfrm>
            <a:prstGeom prst="rect">
              <a:avLst/>
            </a:prstGeom>
          </p:spPr>
        </p:pic>
        <p:pic>
          <p:nvPicPr>
            <p:cNvPr id="13" name="object 13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324612" y="234695"/>
              <a:ext cx="1719072" cy="1341120"/>
            </a:xfrm>
            <a:prstGeom prst="rect">
              <a:avLst/>
            </a:prstGeom>
          </p:spPr>
        </p:pic>
        <p:pic>
          <p:nvPicPr>
            <p:cNvPr id="14" name="object 14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5606795" y="8193022"/>
              <a:ext cx="1092707" cy="848868"/>
            </a:xfrm>
            <a:prstGeom prst="rect">
              <a:avLst/>
            </a:prstGeom>
          </p:spPr>
        </p:pic>
        <p:pic>
          <p:nvPicPr>
            <p:cNvPr id="15" name="object 15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109728" y="8193022"/>
              <a:ext cx="1092708" cy="848868"/>
            </a:xfrm>
            <a:prstGeom prst="rect">
              <a:avLst/>
            </a:prstGeom>
          </p:spPr>
        </p:pic>
      </p:grpSp>
      <p:sp>
        <p:nvSpPr>
          <p:cNvPr id="16" name="object 16"/>
          <p:cNvSpPr txBox="1"/>
          <p:nvPr/>
        </p:nvSpPr>
        <p:spPr>
          <a:xfrm>
            <a:off x="244551" y="1068451"/>
            <a:ext cx="6414770" cy="30429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041015" marR="792480" indent="-431800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Arial"/>
                <a:cs typeface="Arial"/>
              </a:rPr>
              <a:t>6ta.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Edición</a:t>
            </a:r>
            <a:r>
              <a:rPr sz="1200" b="1" spc="-10" dirty="0">
                <a:latin typeface="Arial"/>
                <a:cs typeface="Arial"/>
              </a:rPr>
              <a:t> Volumen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I</a:t>
            </a:r>
            <a:r>
              <a:rPr sz="1200" b="1" spc="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Enero</a:t>
            </a:r>
            <a:r>
              <a:rPr sz="1200" b="1" spc="-3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a</a:t>
            </a:r>
            <a:r>
              <a:rPr sz="1200" b="1" spc="-2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Julio</a:t>
            </a:r>
            <a:r>
              <a:rPr sz="1200" b="1" spc="-5" dirty="0">
                <a:latin typeface="Arial"/>
                <a:cs typeface="Arial"/>
              </a:rPr>
              <a:t> </a:t>
            </a:r>
            <a:r>
              <a:rPr sz="1200" b="1" spc="-20" dirty="0">
                <a:latin typeface="Arial"/>
                <a:cs typeface="Arial"/>
              </a:rPr>
              <a:t>2021 </a:t>
            </a:r>
            <a:r>
              <a:rPr sz="1200" b="1" dirty="0">
                <a:latin typeface="Arial"/>
                <a:cs typeface="Arial"/>
              </a:rPr>
              <a:t>Revista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Semestral-</a:t>
            </a:r>
            <a:r>
              <a:rPr sz="1200" b="1" spc="-40" dirty="0">
                <a:latin typeface="Arial"/>
                <a:cs typeface="Arial"/>
              </a:rPr>
              <a:t> </a:t>
            </a:r>
            <a:r>
              <a:rPr sz="1200" b="1" spc="-10" dirty="0">
                <a:latin typeface="Arial"/>
                <a:cs typeface="Arial"/>
              </a:rPr>
              <a:t>Venezuela</a:t>
            </a:r>
            <a:endParaRPr sz="1200" dirty="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760"/>
              </a:spcBef>
            </a:pPr>
            <a:endParaRPr sz="1200" dirty="0">
              <a:latin typeface="Arial"/>
              <a:cs typeface="Arial"/>
            </a:endParaRPr>
          </a:p>
          <a:p>
            <a:pPr algn="ctr">
              <a:lnSpc>
                <a:spcPct val="100000"/>
              </a:lnSpc>
            </a:pPr>
            <a:r>
              <a:rPr sz="1200" b="1" dirty="0">
                <a:latin typeface="Times New Roman"/>
                <a:cs typeface="Times New Roman"/>
              </a:rPr>
              <a:t>REFERENCIAS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BIBLIOGRÁFICAS</a:t>
            </a:r>
            <a:endParaRPr sz="1200" dirty="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10"/>
              </a:spcBef>
            </a:pPr>
            <a:endParaRPr sz="1200" dirty="0">
              <a:latin typeface="Times New Roman"/>
              <a:cs typeface="Times New Roman"/>
            </a:endParaRPr>
          </a:p>
          <a:p>
            <a:pPr marL="192405" marR="5080" indent="-180340">
              <a:lnSpc>
                <a:spcPct val="114999"/>
              </a:lnSpc>
              <a:tabLst>
                <a:tab pos="1269365" algn="l"/>
                <a:tab pos="1731645" algn="l"/>
                <a:tab pos="2696210" algn="l"/>
                <a:tab pos="3726815" algn="l"/>
                <a:tab pos="4714875" algn="l"/>
                <a:tab pos="5193030" algn="l"/>
                <a:tab pos="6256020" algn="l"/>
              </a:tabLst>
            </a:pPr>
            <a:r>
              <a:rPr sz="1200" dirty="0">
                <a:latin typeface="Times New Roman"/>
                <a:cs typeface="Times New Roman"/>
              </a:rPr>
              <a:t>Brousseau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G.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2010).</a:t>
            </a:r>
            <a:r>
              <a:rPr sz="1200" spc="15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Las</a:t>
            </a:r>
            <a:r>
              <a:rPr sz="1200" i="1" spc="14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Barreras</a:t>
            </a:r>
            <a:r>
              <a:rPr sz="1200" i="1" spc="14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Epistemológicas</a:t>
            </a:r>
            <a:r>
              <a:rPr sz="1200" i="1" spc="15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y</a:t>
            </a:r>
            <a:r>
              <a:rPr sz="1200" i="1" spc="15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la</a:t>
            </a:r>
            <a:r>
              <a:rPr sz="1200" i="1" spc="15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enseñanza.</a:t>
            </a:r>
            <a:r>
              <a:rPr sz="1200" i="1" spc="14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Construcción</a:t>
            </a:r>
            <a:r>
              <a:rPr sz="1200" i="1" spc="15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del</a:t>
            </a:r>
            <a:r>
              <a:rPr sz="1200" i="1" spc="15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spc="-10" dirty="0">
                <a:solidFill>
                  <a:schemeClr val="tx1"/>
                </a:solidFill>
                <a:latin typeface="Times New Roman"/>
                <a:cs typeface="Times New Roman"/>
              </a:rPr>
              <a:t>conocimiento. Obstáculos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	</a:t>
            </a:r>
            <a:r>
              <a:rPr sz="1200" i="1" spc="-50" dirty="0">
                <a:solidFill>
                  <a:schemeClr val="tx1"/>
                </a:solidFill>
                <a:latin typeface="Times New Roman"/>
                <a:cs typeface="Times New Roman"/>
              </a:rPr>
              <a:t>y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	</a:t>
            </a:r>
            <a:r>
              <a:rPr sz="1200" i="1" spc="-10" dirty="0">
                <a:solidFill>
                  <a:schemeClr val="tx1"/>
                </a:solidFill>
                <a:latin typeface="Times New Roman"/>
                <a:cs typeface="Times New Roman"/>
              </a:rPr>
              <a:t>conflicto</a:t>
            </a:r>
            <a:r>
              <a:rPr sz="1200" spc="-10" dirty="0">
                <a:solidFill>
                  <a:schemeClr val="tx1"/>
                </a:solidFill>
                <a:latin typeface="Times New Roman"/>
                <a:cs typeface="Times New Roman"/>
              </a:rPr>
              <a:t>.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	</a:t>
            </a:r>
            <a:r>
              <a:rPr sz="1200" spc="-10" dirty="0">
                <a:solidFill>
                  <a:schemeClr val="tx1"/>
                </a:solidFill>
                <a:latin typeface="Times New Roman"/>
                <a:cs typeface="Times New Roman"/>
              </a:rPr>
              <a:t>Université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	</a:t>
            </a:r>
            <a:r>
              <a:rPr sz="1200" spc="-10" dirty="0">
                <a:solidFill>
                  <a:schemeClr val="tx1"/>
                </a:solidFill>
                <a:latin typeface="Times New Roman"/>
                <a:cs typeface="Times New Roman"/>
              </a:rPr>
              <a:t>Bordeaux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	</a:t>
            </a:r>
            <a:r>
              <a:rPr sz="1200" spc="-25" dirty="0">
                <a:solidFill>
                  <a:schemeClr val="tx1"/>
                </a:solidFill>
                <a:latin typeface="Times New Roman"/>
                <a:cs typeface="Times New Roman"/>
              </a:rPr>
              <a:t>I.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	</a:t>
            </a:r>
            <a:r>
              <a:rPr sz="1200" spc="-10" dirty="0">
                <a:solidFill>
                  <a:schemeClr val="tx1"/>
                </a:solidFill>
                <a:latin typeface="Times New Roman"/>
                <a:cs typeface="Times New Roman"/>
              </a:rPr>
              <a:t>Disponible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	</a:t>
            </a:r>
            <a:r>
              <a:rPr sz="1200" spc="-25" dirty="0">
                <a:solidFill>
                  <a:schemeClr val="tx1"/>
                </a:solidFill>
                <a:latin typeface="Times New Roman"/>
                <a:cs typeface="Times New Roman"/>
              </a:rPr>
              <a:t>en </a:t>
            </a:r>
            <a:r>
              <a:rPr sz="1200" spc="-10" dirty="0">
                <a:solidFill>
                  <a:schemeClr val="tx1"/>
                </a:solidFill>
                <a:latin typeface="Times New Roman"/>
                <a:cs typeface="Times New Roman"/>
                <a:hlinkClick r:id="rId1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http://guybrousseau.com/wpcontent/uploads/2010/09/Les_obstacles_epistemologiques_et_la_didacti</a:t>
            </a:r>
            <a:r>
              <a:rPr sz="1200" spc="-10" dirty="0">
                <a:solidFill>
                  <a:schemeClr val="tx1"/>
                </a:solidFill>
                <a:latin typeface="Times New Roman"/>
                <a:cs typeface="Times New Roman"/>
              </a:rPr>
              <a:t> que_des_mathematiques89</a:t>
            </a:r>
            <a:endParaRPr sz="1200" dirty="0">
              <a:solidFill>
                <a:schemeClr val="tx1"/>
              </a:solidFill>
              <a:latin typeface="Times New Roman"/>
              <a:cs typeface="Times New Roman"/>
            </a:endParaRPr>
          </a:p>
          <a:p>
            <a:pPr marL="192405" marR="5715" indent="-180340">
              <a:lnSpc>
                <a:spcPct val="114999"/>
              </a:lnSpc>
              <a:tabLst>
                <a:tab pos="926465" algn="l"/>
              </a:tabLst>
            </a:pPr>
            <a:r>
              <a:rPr sz="1200" u="sng" dirty="0">
                <a:solidFill>
                  <a:schemeClr val="tx1"/>
                </a:solidFill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		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.</a:t>
            </a:r>
            <a:r>
              <a:rPr sz="1200" spc="-1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(1998). </a:t>
            </a:r>
            <a:r>
              <a:rPr sz="1200" i="1" spc="-10" dirty="0">
                <a:solidFill>
                  <a:schemeClr val="tx1"/>
                </a:solidFill>
                <a:latin typeface="Times New Roman"/>
                <a:cs typeface="Times New Roman"/>
              </a:rPr>
              <a:t>Teoría</a:t>
            </a:r>
            <a:r>
              <a:rPr sz="1200" i="1" spc="-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de</a:t>
            </a:r>
            <a:r>
              <a:rPr sz="1200" i="1" spc="-1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Situaciones,</a:t>
            </a:r>
            <a:r>
              <a:rPr sz="1200" i="1" spc="-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respuestas</a:t>
            </a:r>
            <a:r>
              <a:rPr sz="1200" i="1" spc="-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a</a:t>
            </a:r>
            <a:r>
              <a:rPr sz="1200" i="1" spc="-1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las</a:t>
            </a:r>
            <a:r>
              <a:rPr sz="1200" i="1" spc="-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preguntas</a:t>
            </a:r>
            <a:r>
              <a:rPr sz="1200" i="1" spc="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de los participantes de</a:t>
            </a:r>
            <a:r>
              <a:rPr sz="1200" i="1" spc="-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spc="-10" dirty="0">
                <a:solidFill>
                  <a:schemeClr val="tx1"/>
                </a:solidFill>
                <a:latin typeface="Times New Roman"/>
                <a:cs typeface="Times New Roman"/>
              </a:rPr>
              <a:t>I</a:t>
            </a:r>
            <a:r>
              <a:rPr sz="1200" i="1" spc="-10" dirty="0">
                <a:solidFill>
                  <a:schemeClr val="tx1"/>
                </a:solidFill>
                <a:latin typeface="Calibri"/>
                <a:cs typeface="Calibri"/>
              </a:rPr>
              <a:t>´</a:t>
            </a:r>
            <a:r>
              <a:rPr sz="1200" i="1" spc="-10" dirty="0">
                <a:solidFill>
                  <a:schemeClr val="tx1"/>
                </a:solidFill>
                <a:latin typeface="Times New Roman"/>
                <a:cs typeface="Times New Roman"/>
              </a:rPr>
              <a:t>U.E</a:t>
            </a:r>
            <a:r>
              <a:rPr sz="1200" spc="-10" dirty="0">
                <a:solidFill>
                  <a:schemeClr val="tx1"/>
                </a:solidFill>
                <a:latin typeface="Times New Roman"/>
                <a:cs typeface="Times New Roman"/>
              </a:rPr>
              <a:t>.;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en</a:t>
            </a:r>
            <a:r>
              <a:rPr sz="1200" spc="-3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Norfalise,</a:t>
            </a:r>
            <a:r>
              <a:rPr sz="1200" spc="-1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R.</a:t>
            </a:r>
            <a:r>
              <a:rPr sz="1200" spc="-4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chemeClr val="tx1"/>
                </a:solidFill>
                <a:latin typeface="Times New Roman"/>
                <a:cs typeface="Times New Roman"/>
              </a:rPr>
              <a:t>(comp.)</a:t>
            </a:r>
            <a:r>
              <a:rPr sz="1200" spc="-6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Actas</a:t>
            </a:r>
            <a:r>
              <a:rPr sz="1200" spc="-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de</a:t>
            </a:r>
            <a:r>
              <a:rPr sz="1200" spc="-3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Ia</a:t>
            </a:r>
            <a:r>
              <a:rPr sz="1200" spc="1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Universidad</a:t>
            </a:r>
            <a:r>
              <a:rPr sz="1200" spc="-2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La</a:t>
            </a:r>
            <a:r>
              <a:rPr sz="1200" spc="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Rochelle </a:t>
            </a:r>
            <a:r>
              <a:rPr sz="1200" spc="-10" dirty="0">
                <a:solidFill>
                  <a:schemeClr val="tx1"/>
                </a:solidFill>
                <a:latin typeface="Times New Roman"/>
                <a:cs typeface="Times New Roman"/>
              </a:rPr>
              <a:t>Charante-Maritime.</a:t>
            </a:r>
            <a:endParaRPr sz="1200" dirty="0">
              <a:solidFill>
                <a:schemeClr val="tx1"/>
              </a:solidFill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215"/>
              </a:spcBef>
            </a:pP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Martínez;</a:t>
            </a:r>
            <a:r>
              <a:rPr sz="1200" spc="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M</a:t>
            </a:r>
            <a:r>
              <a:rPr sz="1200" spc="1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(1998).</a:t>
            </a:r>
            <a:r>
              <a:rPr sz="1200" spc="2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La</a:t>
            </a:r>
            <a:r>
              <a:rPr sz="1200" i="1" spc="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investigación</a:t>
            </a:r>
            <a:r>
              <a:rPr sz="1200" i="1" spc="3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cualitativa</a:t>
            </a:r>
            <a:r>
              <a:rPr sz="1200" i="1" spc="2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etnográfica</a:t>
            </a:r>
            <a:r>
              <a:rPr sz="1200" i="1" spc="4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en</a:t>
            </a:r>
            <a:r>
              <a:rPr sz="1200" i="1" spc="1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educación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.</a:t>
            </a:r>
            <a:r>
              <a:rPr sz="1200" spc="1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Manual</a:t>
            </a:r>
            <a:r>
              <a:rPr sz="1200" spc="1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Práctico</a:t>
            </a:r>
            <a:r>
              <a:rPr sz="1200" spc="1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–</a:t>
            </a:r>
            <a:r>
              <a:rPr sz="1200" spc="1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chemeClr val="tx1"/>
                </a:solidFill>
                <a:latin typeface="Times New Roman"/>
                <a:cs typeface="Times New Roman"/>
              </a:rPr>
              <a:t>Teórico.</a:t>
            </a:r>
            <a:endParaRPr sz="1200" dirty="0">
              <a:solidFill>
                <a:schemeClr val="tx1"/>
              </a:solidFill>
              <a:latin typeface="Times New Roman"/>
              <a:cs typeface="Times New Roman"/>
            </a:endParaRPr>
          </a:p>
          <a:p>
            <a:pPr marL="192405">
              <a:lnSpc>
                <a:spcPct val="100000"/>
              </a:lnSpc>
              <a:spcBef>
                <a:spcPts val="215"/>
              </a:spcBef>
            </a:pP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Editorial</a:t>
            </a:r>
            <a:r>
              <a:rPr sz="1200" spc="-6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Trillas,</a:t>
            </a:r>
            <a:r>
              <a:rPr sz="1200" spc="-6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chemeClr val="tx1"/>
                </a:solidFill>
                <a:latin typeface="Times New Roman"/>
                <a:cs typeface="Times New Roman"/>
              </a:rPr>
              <a:t>Caracas</a:t>
            </a:r>
            <a:endParaRPr sz="1200" dirty="0">
              <a:solidFill>
                <a:schemeClr val="tx1"/>
              </a:solidFill>
              <a:latin typeface="Times New Roman"/>
              <a:cs typeface="Times New Roman"/>
            </a:endParaRPr>
          </a:p>
          <a:p>
            <a:pPr marL="50800">
              <a:lnSpc>
                <a:spcPct val="100000"/>
              </a:lnSpc>
              <a:spcBef>
                <a:spcPts val="219"/>
              </a:spcBef>
            </a:pPr>
            <a:r>
              <a:rPr sz="1200" dirty="0">
                <a:latin typeface="Times New Roman"/>
                <a:cs typeface="Times New Roman"/>
              </a:rPr>
              <a:t>Morín,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E.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(1990).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i="1" spc="-10" dirty="0">
                <a:latin typeface="Times New Roman"/>
                <a:cs typeface="Times New Roman"/>
              </a:rPr>
              <a:t>Introducción</a:t>
            </a:r>
            <a:r>
              <a:rPr sz="1200" i="1" spc="-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al</a:t>
            </a:r>
            <a:r>
              <a:rPr sz="1200" i="1" spc="-2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Pensamiento</a:t>
            </a:r>
            <a:r>
              <a:rPr sz="1200" i="1" spc="-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Complejo</a:t>
            </a:r>
            <a:r>
              <a:rPr sz="1200" b="1" i="1" dirty="0">
                <a:latin typeface="Times New Roman"/>
                <a:cs typeface="Times New Roman"/>
              </a:rPr>
              <a:t>.</a:t>
            </a:r>
            <a:r>
              <a:rPr sz="1200" b="1" i="1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España: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Gedisa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Editorial.</a:t>
            </a:r>
            <a:endParaRPr sz="1200" dirty="0">
              <a:latin typeface="Times New Roman"/>
              <a:cs typeface="Times New Roman"/>
            </a:endParaRPr>
          </a:p>
        </p:txBody>
      </p:sp>
      <p:pic>
        <p:nvPicPr>
          <p:cNvPr id="17" name="object 17"/>
          <p:cNvPicPr/>
          <p:nvPr/>
        </p:nvPicPr>
        <p:blipFill>
          <a:blip r:embed="rId14" cstate="print"/>
          <a:stretch>
            <a:fillRect/>
          </a:stretch>
        </p:blipFill>
        <p:spPr>
          <a:xfrm>
            <a:off x="4581144" y="142938"/>
            <a:ext cx="1805304" cy="893889"/>
          </a:xfrm>
          <a:prstGeom prst="rect">
            <a:avLst/>
          </a:prstGeom>
        </p:spPr>
      </p:pic>
      <p:sp>
        <p:nvSpPr>
          <p:cNvPr id="18" name="object 18"/>
          <p:cNvSpPr txBox="1"/>
          <p:nvPr/>
        </p:nvSpPr>
        <p:spPr>
          <a:xfrm>
            <a:off x="1221739" y="8247210"/>
            <a:ext cx="4413250" cy="74231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ts val="1410"/>
              </a:lnSpc>
            </a:pPr>
            <a:r>
              <a:rPr sz="1200" b="1" dirty="0">
                <a:latin typeface="Times New Roman"/>
                <a:cs typeface="Times New Roman"/>
              </a:rPr>
              <a:t>Competencias</a:t>
            </a:r>
            <a:r>
              <a:rPr sz="1200" b="1" spc="-1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Básicas</a:t>
            </a:r>
            <a:r>
              <a:rPr sz="1200" b="1" spc="-3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Matemáticas</a:t>
            </a:r>
            <a:r>
              <a:rPr sz="1200" b="1" spc="1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para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las</a:t>
            </a:r>
            <a:r>
              <a:rPr sz="1200" b="1" spc="-4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Unidades</a:t>
            </a:r>
            <a:r>
              <a:rPr sz="1200" b="1" spc="-5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Curriculares</a:t>
            </a:r>
            <a:endParaRPr sz="1200">
              <a:latin typeface="Times New Roman"/>
              <a:cs typeface="Times New Roman"/>
            </a:endParaRPr>
          </a:p>
          <a:p>
            <a:pPr marL="257810" marR="251460" algn="ctr">
              <a:lnSpc>
                <a:spcPts val="1400"/>
              </a:lnSpc>
              <a:spcBef>
                <a:spcPts val="80"/>
              </a:spcBef>
            </a:pPr>
            <a:r>
              <a:rPr sz="1200" b="1" dirty="0">
                <a:latin typeface="Times New Roman"/>
                <a:cs typeface="Times New Roman"/>
              </a:rPr>
              <a:t>Calculo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I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y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II</a:t>
            </a:r>
            <a:r>
              <a:rPr sz="1200" b="1" spc="-4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en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Estudiantes</a:t>
            </a:r>
            <a:r>
              <a:rPr sz="1200" b="1" spc="-5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del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Programa</a:t>
            </a:r>
            <a:r>
              <a:rPr sz="1200" b="1" spc="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Ingeniería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Civil: </a:t>
            </a:r>
            <a:r>
              <a:rPr sz="1200" b="1" dirty="0">
                <a:latin typeface="Times New Roman"/>
                <a:cs typeface="Times New Roman"/>
              </a:rPr>
              <a:t>Diagnostico</a:t>
            </a:r>
            <a:r>
              <a:rPr sz="1200" b="1" spc="-3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</a:t>
            </a:r>
            <a:r>
              <a:rPr sz="1200" b="1" spc="-3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Saberes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desde</a:t>
            </a:r>
            <a:r>
              <a:rPr sz="1200" b="1" spc="-5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la</a:t>
            </a:r>
            <a:r>
              <a:rPr sz="1200" b="1" spc="-5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Visión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Profesional</a:t>
            </a:r>
            <a:endParaRPr sz="1200">
              <a:latin typeface="Times New Roman"/>
              <a:cs typeface="Times New Roman"/>
            </a:endParaRPr>
          </a:p>
          <a:p>
            <a:pPr marR="121920" algn="ctr">
              <a:lnSpc>
                <a:spcPts val="1435"/>
              </a:lnSpc>
            </a:pPr>
            <a:r>
              <a:rPr sz="1200" b="1" dirty="0">
                <a:latin typeface="Times New Roman"/>
                <a:cs typeface="Times New Roman"/>
              </a:rPr>
              <a:t>MSc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Carmen Islandia</a:t>
            </a:r>
            <a:r>
              <a:rPr sz="1200" b="1" spc="-4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Lugo</a:t>
            </a:r>
            <a:r>
              <a:rPr sz="1200" b="1" spc="-60" dirty="0">
                <a:latin typeface="Times New Roman"/>
                <a:cs typeface="Times New Roman"/>
              </a:rPr>
              <a:t> </a:t>
            </a:r>
            <a:r>
              <a:rPr sz="1200" b="1" spc="-25" dirty="0">
                <a:latin typeface="Times New Roman"/>
                <a:cs typeface="Times New Roman"/>
              </a:rPr>
              <a:t>T.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9" name="object 19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85344" rIns="0" bIns="0" rtlCol="0">
            <a:spAutoFit/>
          </a:bodyPr>
          <a:lstStyle/>
          <a:p>
            <a:pPr marL="151130">
              <a:lnSpc>
                <a:spcPts val="1410"/>
              </a:lnSpc>
            </a:pPr>
            <a:fld id="{81D60167-4931-47E6-BA6A-407CBD079E47}" type="slidenum">
              <a:rPr spc="-25" dirty="0"/>
              <a:t>234</a:t>
            </a:fld>
            <a:endParaRPr spc="-25" dirty="0"/>
          </a:p>
        </p:txBody>
      </p:sp>
      <p:grpSp>
        <p:nvGrpSpPr>
          <p:cNvPr id="20" name="Grupo 19">
            <a:extLst>
              <a:ext uri="{FF2B5EF4-FFF2-40B4-BE49-F238E27FC236}">
                <a16:creationId xmlns:a16="http://schemas.microsoft.com/office/drawing/2014/main" id="{66B24F3C-9A51-151D-B5D4-39462E0EE907}"/>
              </a:ext>
            </a:extLst>
          </p:cNvPr>
          <p:cNvGrpSpPr/>
          <p:nvPr/>
        </p:nvGrpSpPr>
        <p:grpSpPr>
          <a:xfrm>
            <a:off x="117348" y="98932"/>
            <a:ext cx="6665976" cy="1452626"/>
            <a:chOff x="470065" y="1951410"/>
            <a:chExt cx="6665976" cy="1452626"/>
          </a:xfrm>
        </p:grpSpPr>
        <p:grpSp>
          <p:nvGrpSpPr>
            <p:cNvPr id="21" name="object 12">
              <a:extLst>
                <a:ext uri="{FF2B5EF4-FFF2-40B4-BE49-F238E27FC236}">
                  <a16:creationId xmlns:a16="http://schemas.microsoft.com/office/drawing/2014/main" id="{285195E7-53D5-E072-6720-5F2B09883838}"/>
                </a:ext>
              </a:extLst>
            </p:cNvPr>
            <p:cNvGrpSpPr/>
            <p:nvPr/>
          </p:nvGrpSpPr>
          <p:grpSpPr>
            <a:xfrm>
              <a:off x="470065" y="1951664"/>
              <a:ext cx="6665976" cy="1452372"/>
              <a:chOff x="96011" y="115823"/>
              <a:chExt cx="6665976" cy="1452372"/>
            </a:xfrm>
          </p:grpSpPr>
          <p:pic>
            <p:nvPicPr>
              <p:cNvPr id="25" name="object 13">
                <a:extLst>
                  <a:ext uri="{FF2B5EF4-FFF2-40B4-BE49-F238E27FC236}">
                    <a16:creationId xmlns:a16="http://schemas.microsoft.com/office/drawing/2014/main" id="{7157B457-DF6B-7732-D64F-E23C3B30A589}"/>
                  </a:ext>
                </a:extLst>
              </p:cNvPr>
              <p:cNvPicPr/>
              <p:nvPr/>
            </p:nvPicPr>
            <p:blipFill>
              <a:blip r:embed="rId3" cstate="print"/>
              <a:stretch>
                <a:fillRect/>
              </a:stretch>
            </p:blipFill>
            <p:spPr>
              <a:xfrm>
                <a:off x="96011" y="115823"/>
                <a:ext cx="6665976" cy="1452372"/>
              </a:xfrm>
              <a:prstGeom prst="rect">
                <a:avLst/>
              </a:prstGeom>
            </p:spPr>
          </p:pic>
          <p:pic>
            <p:nvPicPr>
              <p:cNvPr id="26" name="object 14">
                <a:extLst>
                  <a:ext uri="{FF2B5EF4-FFF2-40B4-BE49-F238E27FC236}">
                    <a16:creationId xmlns:a16="http://schemas.microsoft.com/office/drawing/2014/main" id="{885197AE-07E7-A8AA-B5C1-69BBF539531E}"/>
                  </a:ext>
                </a:extLst>
              </p:cNvPr>
              <p:cNvPicPr/>
              <p:nvPr/>
            </p:nvPicPr>
            <p:blipFill>
              <a:blip r:embed="rId4" cstate="print"/>
              <a:stretch>
                <a:fillRect/>
              </a:stretch>
            </p:blipFill>
            <p:spPr>
              <a:xfrm>
                <a:off x="142849" y="142875"/>
                <a:ext cx="6572275" cy="1358646"/>
              </a:xfrm>
              <a:prstGeom prst="rect">
                <a:avLst/>
              </a:prstGeom>
            </p:spPr>
          </p:pic>
          <p:sp>
            <p:nvSpPr>
              <p:cNvPr id="27" name="object 15">
                <a:extLst>
                  <a:ext uri="{FF2B5EF4-FFF2-40B4-BE49-F238E27FC236}">
                    <a16:creationId xmlns:a16="http://schemas.microsoft.com/office/drawing/2014/main" id="{3196C5F1-D6EF-F41A-E616-661E6C3573FC}"/>
                  </a:ext>
                </a:extLst>
              </p:cNvPr>
              <p:cNvSpPr/>
              <p:nvPr/>
            </p:nvSpPr>
            <p:spPr>
              <a:xfrm>
                <a:off x="142849" y="142875"/>
                <a:ext cx="6572884" cy="1358900"/>
              </a:xfrm>
              <a:custGeom>
                <a:avLst/>
                <a:gdLst/>
                <a:ahLst/>
                <a:cxnLst/>
                <a:rect l="l" t="t" r="r" b="b"/>
                <a:pathLst>
                  <a:path w="6572884" h="1358900">
                    <a:moveTo>
                      <a:pt x="0" y="226441"/>
                    </a:moveTo>
                    <a:lnTo>
                      <a:pt x="4600" y="180795"/>
                    </a:lnTo>
                    <a:lnTo>
                      <a:pt x="17795" y="138285"/>
                    </a:lnTo>
                    <a:lnTo>
                      <a:pt x="38673" y="99820"/>
                    </a:lnTo>
                    <a:lnTo>
                      <a:pt x="66324" y="66309"/>
                    </a:lnTo>
                    <a:lnTo>
                      <a:pt x="99837" y="38663"/>
                    </a:lnTo>
                    <a:lnTo>
                      <a:pt x="138301" y="17789"/>
                    </a:lnTo>
                    <a:lnTo>
                      <a:pt x="180806" y="4599"/>
                    </a:lnTo>
                    <a:lnTo>
                      <a:pt x="226440" y="0"/>
                    </a:lnTo>
                    <a:lnTo>
                      <a:pt x="6345834" y="0"/>
                    </a:lnTo>
                    <a:lnTo>
                      <a:pt x="6391480" y="4599"/>
                    </a:lnTo>
                    <a:lnTo>
                      <a:pt x="6433990" y="17789"/>
                    </a:lnTo>
                    <a:lnTo>
                      <a:pt x="6472455" y="38663"/>
                    </a:lnTo>
                    <a:lnTo>
                      <a:pt x="6505965" y="66309"/>
                    </a:lnTo>
                    <a:lnTo>
                      <a:pt x="6533612" y="99820"/>
                    </a:lnTo>
                    <a:lnTo>
                      <a:pt x="6554485" y="138285"/>
                    </a:lnTo>
                    <a:lnTo>
                      <a:pt x="6567676" y="180795"/>
                    </a:lnTo>
                    <a:lnTo>
                      <a:pt x="6572275" y="226441"/>
                    </a:lnTo>
                    <a:lnTo>
                      <a:pt x="6572275" y="1132204"/>
                    </a:lnTo>
                    <a:lnTo>
                      <a:pt x="6567676" y="1177850"/>
                    </a:lnTo>
                    <a:lnTo>
                      <a:pt x="6554485" y="1220360"/>
                    </a:lnTo>
                    <a:lnTo>
                      <a:pt x="6533612" y="1258825"/>
                    </a:lnTo>
                    <a:lnTo>
                      <a:pt x="6505965" y="1292336"/>
                    </a:lnTo>
                    <a:lnTo>
                      <a:pt x="6472455" y="1319982"/>
                    </a:lnTo>
                    <a:lnTo>
                      <a:pt x="6433990" y="1340856"/>
                    </a:lnTo>
                    <a:lnTo>
                      <a:pt x="6391480" y="1354046"/>
                    </a:lnTo>
                    <a:lnTo>
                      <a:pt x="6345834" y="1358646"/>
                    </a:lnTo>
                    <a:lnTo>
                      <a:pt x="226440" y="1358646"/>
                    </a:lnTo>
                    <a:lnTo>
                      <a:pt x="180806" y="1354046"/>
                    </a:lnTo>
                    <a:lnTo>
                      <a:pt x="138301" y="1340856"/>
                    </a:lnTo>
                    <a:lnTo>
                      <a:pt x="99837" y="1319982"/>
                    </a:lnTo>
                    <a:lnTo>
                      <a:pt x="66324" y="1292336"/>
                    </a:lnTo>
                    <a:lnTo>
                      <a:pt x="38673" y="1258825"/>
                    </a:lnTo>
                    <a:lnTo>
                      <a:pt x="17795" y="1220360"/>
                    </a:lnTo>
                    <a:lnTo>
                      <a:pt x="4600" y="1177850"/>
                    </a:lnTo>
                    <a:lnTo>
                      <a:pt x="0" y="1132204"/>
                    </a:lnTo>
                    <a:lnTo>
                      <a:pt x="0" y="226441"/>
                    </a:lnTo>
                    <a:close/>
                  </a:path>
                </a:pathLst>
              </a:custGeom>
              <a:ln w="9525">
                <a:solidFill>
                  <a:srgbClr val="55CE74"/>
                </a:solidFill>
              </a:ln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pic>
            <p:nvPicPr>
              <p:cNvPr id="28" name="object 16">
                <a:extLst>
                  <a:ext uri="{FF2B5EF4-FFF2-40B4-BE49-F238E27FC236}">
                    <a16:creationId xmlns:a16="http://schemas.microsoft.com/office/drawing/2014/main" id="{C2994A0A-514F-34EE-E5B7-C29D09F224E6}"/>
                  </a:ext>
                </a:extLst>
              </p:cNvPr>
              <p:cNvPicPr/>
              <p:nvPr/>
            </p:nvPicPr>
            <p:blipFill>
              <a:blip r:embed="rId5" cstate="print"/>
              <a:stretch>
                <a:fillRect/>
              </a:stretch>
            </p:blipFill>
            <p:spPr>
              <a:xfrm>
                <a:off x="2500248" y="305930"/>
                <a:ext cx="1714500" cy="733945"/>
              </a:xfrm>
              <a:prstGeom prst="rect">
                <a:avLst/>
              </a:prstGeom>
            </p:spPr>
          </p:pic>
        </p:grpSp>
        <p:sp>
          <p:nvSpPr>
            <p:cNvPr id="22" name="object 16">
              <a:extLst>
                <a:ext uri="{FF2B5EF4-FFF2-40B4-BE49-F238E27FC236}">
                  <a16:creationId xmlns:a16="http://schemas.microsoft.com/office/drawing/2014/main" id="{D0C8DCCC-1A77-0784-3697-095709C3258E}"/>
                </a:ext>
              </a:extLst>
            </p:cNvPr>
            <p:cNvSpPr txBox="1"/>
            <p:nvPr/>
          </p:nvSpPr>
          <p:spPr>
            <a:xfrm>
              <a:off x="2775727" y="2875716"/>
              <a:ext cx="3332858" cy="391795"/>
            </a:xfrm>
            <a:prstGeom prst="rect">
              <a:avLst/>
            </a:prstGeom>
            <a:noFill/>
          </p:spPr>
          <p:txBody>
            <a:bodyPr vert="horz" wrap="square" lIns="0" tIns="12700" rIns="0" bIns="0" rtlCol="0">
              <a:spAutoFit/>
            </a:bodyPr>
            <a:lstStyle/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Volumen 4,  Número 1  Enero a Julio 2021</a:t>
              </a:r>
            </a:p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Revista Semestral. Venezuela</a:t>
              </a:r>
              <a:endParaRPr sz="1200" dirty="0">
                <a:latin typeface="Arial"/>
                <a:cs typeface="Arial"/>
              </a:endParaRPr>
            </a:p>
          </p:txBody>
        </p:sp>
        <p:pic>
          <p:nvPicPr>
            <p:cNvPr id="23" name="object 25">
              <a:extLst>
                <a:ext uri="{FF2B5EF4-FFF2-40B4-BE49-F238E27FC236}">
                  <a16:creationId xmlns:a16="http://schemas.microsoft.com/office/drawing/2014/main" id="{C169C74F-847F-061F-8499-B391CA88DC27}"/>
                </a:ext>
              </a:extLst>
            </p:cNvPr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470065" y="2027896"/>
              <a:ext cx="2305662" cy="1053903"/>
            </a:xfrm>
            <a:prstGeom prst="rect">
              <a:avLst/>
            </a:prstGeom>
          </p:spPr>
        </p:pic>
        <p:pic>
          <p:nvPicPr>
            <p:cNvPr id="24" name="object 31">
              <a:extLst>
                <a:ext uri="{FF2B5EF4-FFF2-40B4-BE49-F238E27FC236}">
                  <a16:creationId xmlns:a16="http://schemas.microsoft.com/office/drawing/2014/main" id="{9D74CDD5-3967-01EC-782B-D18A04710AEB}"/>
                </a:ext>
              </a:extLst>
            </p:cNvPr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4932681" y="1951410"/>
              <a:ext cx="1805304" cy="893889"/>
            </a:xfrm>
            <a:prstGeom prst="rect">
              <a:avLst/>
            </a:prstGeom>
          </p:spPr>
        </p:pic>
      </p:grpSp>
    </p:spTree>
  </p:cSld>
  <p:clrMapOvr>
    <a:masterClrMapping/>
  </p:clrMapOvr>
</p:sld>
</file>

<file path=ppt/slides/slide23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105155" y="3259835"/>
            <a:ext cx="6647815" cy="5619115"/>
            <a:chOff x="105155" y="3259835"/>
            <a:chExt cx="6647815" cy="5619115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05155" y="3259835"/>
              <a:ext cx="6647687" cy="5618988"/>
            </a:xfrm>
            <a:prstGeom prst="rect">
              <a:avLst/>
            </a:prstGeom>
          </p:spPr>
        </p:pic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42849" y="3278441"/>
              <a:ext cx="6572250" cy="5542026"/>
            </a:xfrm>
            <a:prstGeom prst="rect">
              <a:avLst/>
            </a:prstGeom>
          </p:spPr>
        </p:pic>
        <p:sp>
          <p:nvSpPr>
            <p:cNvPr id="5" name="object 5"/>
            <p:cNvSpPr/>
            <p:nvPr/>
          </p:nvSpPr>
          <p:spPr>
            <a:xfrm>
              <a:off x="142849" y="3278441"/>
              <a:ext cx="6572250" cy="5542280"/>
            </a:xfrm>
            <a:custGeom>
              <a:avLst/>
              <a:gdLst/>
              <a:ahLst/>
              <a:cxnLst/>
              <a:rect l="l" t="t" r="r" b="b"/>
              <a:pathLst>
                <a:path w="6572250" h="5542280">
                  <a:moveTo>
                    <a:pt x="0" y="5542026"/>
                  </a:moveTo>
                  <a:lnTo>
                    <a:pt x="6572250" y="5542026"/>
                  </a:lnTo>
                  <a:lnTo>
                    <a:pt x="6572250" y="0"/>
                  </a:lnTo>
                  <a:lnTo>
                    <a:pt x="0" y="0"/>
                  </a:lnTo>
                  <a:lnTo>
                    <a:pt x="0" y="5542026"/>
                  </a:lnTo>
                  <a:close/>
                </a:path>
              </a:pathLst>
            </a:custGeom>
            <a:ln w="9525">
              <a:solidFill>
                <a:srgbClr val="55CE7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" name="object 6"/>
          <p:cNvGrpSpPr/>
          <p:nvPr/>
        </p:nvGrpSpPr>
        <p:grpSpPr>
          <a:xfrm>
            <a:off x="105155" y="124968"/>
            <a:ext cx="6647815" cy="1193800"/>
            <a:chOff x="105155" y="124968"/>
            <a:chExt cx="6647815" cy="1193800"/>
          </a:xfrm>
        </p:grpSpPr>
        <p:pic>
          <p:nvPicPr>
            <p:cNvPr id="7" name="object 7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05155" y="124968"/>
              <a:ext cx="6647687" cy="1193291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142849" y="142875"/>
              <a:ext cx="6572275" cy="1116710"/>
            </a:xfrm>
            <a:prstGeom prst="rect">
              <a:avLst/>
            </a:prstGeom>
          </p:spPr>
        </p:pic>
        <p:sp>
          <p:nvSpPr>
            <p:cNvPr id="9" name="object 9"/>
            <p:cNvSpPr/>
            <p:nvPr/>
          </p:nvSpPr>
          <p:spPr>
            <a:xfrm>
              <a:off x="142849" y="142875"/>
              <a:ext cx="6572884" cy="1116965"/>
            </a:xfrm>
            <a:custGeom>
              <a:avLst/>
              <a:gdLst/>
              <a:ahLst/>
              <a:cxnLst/>
              <a:rect l="l" t="t" r="r" b="b"/>
              <a:pathLst>
                <a:path w="6572884" h="1116965">
                  <a:moveTo>
                    <a:pt x="0" y="186181"/>
                  </a:moveTo>
                  <a:lnTo>
                    <a:pt x="6649" y="136671"/>
                  </a:lnTo>
                  <a:lnTo>
                    <a:pt x="25413" y="92192"/>
                  </a:lnTo>
                  <a:lnTo>
                    <a:pt x="54517" y="54514"/>
                  </a:lnTo>
                  <a:lnTo>
                    <a:pt x="92188" y="25409"/>
                  </a:lnTo>
                  <a:lnTo>
                    <a:pt x="136651" y="6647"/>
                  </a:lnTo>
                  <a:lnTo>
                    <a:pt x="186131" y="0"/>
                  </a:lnTo>
                  <a:lnTo>
                    <a:pt x="6386093" y="0"/>
                  </a:lnTo>
                  <a:lnTo>
                    <a:pt x="6435603" y="6647"/>
                  </a:lnTo>
                  <a:lnTo>
                    <a:pt x="6480082" y="25409"/>
                  </a:lnTo>
                  <a:lnTo>
                    <a:pt x="6517760" y="54514"/>
                  </a:lnTo>
                  <a:lnTo>
                    <a:pt x="6546865" y="92192"/>
                  </a:lnTo>
                  <a:lnTo>
                    <a:pt x="6565627" y="136671"/>
                  </a:lnTo>
                  <a:lnTo>
                    <a:pt x="6572275" y="186181"/>
                  </a:lnTo>
                  <a:lnTo>
                    <a:pt x="6572275" y="930655"/>
                  </a:lnTo>
                  <a:lnTo>
                    <a:pt x="6565627" y="980112"/>
                  </a:lnTo>
                  <a:lnTo>
                    <a:pt x="6546865" y="1024556"/>
                  </a:lnTo>
                  <a:lnTo>
                    <a:pt x="6517760" y="1062212"/>
                  </a:lnTo>
                  <a:lnTo>
                    <a:pt x="6480082" y="1091306"/>
                  </a:lnTo>
                  <a:lnTo>
                    <a:pt x="6435603" y="1110064"/>
                  </a:lnTo>
                  <a:lnTo>
                    <a:pt x="6386093" y="1116710"/>
                  </a:lnTo>
                  <a:lnTo>
                    <a:pt x="186131" y="1116710"/>
                  </a:lnTo>
                  <a:lnTo>
                    <a:pt x="136651" y="1110064"/>
                  </a:lnTo>
                  <a:lnTo>
                    <a:pt x="92188" y="1091306"/>
                  </a:lnTo>
                  <a:lnTo>
                    <a:pt x="54517" y="1062212"/>
                  </a:lnTo>
                  <a:lnTo>
                    <a:pt x="25413" y="1024556"/>
                  </a:lnTo>
                  <a:lnTo>
                    <a:pt x="6649" y="980112"/>
                  </a:lnTo>
                  <a:lnTo>
                    <a:pt x="0" y="930655"/>
                  </a:lnTo>
                  <a:lnTo>
                    <a:pt x="0" y="186181"/>
                  </a:lnTo>
                  <a:close/>
                </a:path>
              </a:pathLst>
            </a:custGeom>
            <a:ln w="9525">
              <a:solidFill>
                <a:srgbClr val="55CE7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10" name="object 10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318518" y="1504208"/>
            <a:ext cx="6256015" cy="678139"/>
          </a:xfrm>
          <a:prstGeom prst="rect">
            <a:avLst/>
          </a:prstGeom>
        </p:spPr>
      </p:pic>
      <p:sp>
        <p:nvSpPr>
          <p:cNvPr id="11" name="object 11"/>
          <p:cNvSpPr txBox="1"/>
          <p:nvPr/>
        </p:nvSpPr>
        <p:spPr>
          <a:xfrm>
            <a:off x="3020695" y="1360423"/>
            <a:ext cx="1322705" cy="18669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1050" b="1" dirty="0">
                <a:latin typeface="Times New Roman"/>
                <a:cs typeface="Times New Roman"/>
              </a:rPr>
              <a:t>Para</a:t>
            </a:r>
            <a:r>
              <a:rPr sz="1050" b="1" spc="-30" dirty="0">
                <a:latin typeface="Times New Roman"/>
                <a:cs typeface="Times New Roman"/>
              </a:rPr>
              <a:t> </a:t>
            </a:r>
            <a:r>
              <a:rPr sz="1050" b="1" dirty="0">
                <a:latin typeface="Times New Roman"/>
                <a:cs typeface="Times New Roman"/>
              </a:rPr>
              <a:t>citar</a:t>
            </a:r>
            <a:r>
              <a:rPr sz="1050" b="1" spc="-20" dirty="0">
                <a:latin typeface="Times New Roman"/>
                <a:cs typeface="Times New Roman"/>
              </a:rPr>
              <a:t> </a:t>
            </a:r>
            <a:r>
              <a:rPr sz="1050" b="1" dirty="0">
                <a:latin typeface="Times New Roman"/>
                <a:cs typeface="Times New Roman"/>
              </a:rPr>
              <a:t>este</a:t>
            </a:r>
            <a:r>
              <a:rPr sz="1050" b="1" spc="-20" dirty="0">
                <a:latin typeface="Times New Roman"/>
                <a:cs typeface="Times New Roman"/>
              </a:rPr>
              <a:t> </a:t>
            </a:r>
            <a:r>
              <a:rPr sz="1050" b="1" spc="-10" dirty="0">
                <a:latin typeface="Times New Roman"/>
                <a:cs typeface="Times New Roman"/>
              </a:rPr>
              <a:t>artículo</a:t>
            </a:r>
            <a:endParaRPr sz="1050">
              <a:latin typeface="Times New Roman"/>
              <a:cs typeface="Times New Roman"/>
            </a:endParaRPr>
          </a:p>
        </p:txBody>
      </p:sp>
      <p:grpSp>
        <p:nvGrpSpPr>
          <p:cNvPr id="12" name="object 12"/>
          <p:cNvGrpSpPr/>
          <p:nvPr/>
        </p:nvGrpSpPr>
        <p:grpSpPr>
          <a:xfrm>
            <a:off x="96011" y="115823"/>
            <a:ext cx="6666230" cy="1463040"/>
            <a:chOff x="96011" y="115823"/>
            <a:chExt cx="6666230" cy="1463040"/>
          </a:xfrm>
        </p:grpSpPr>
        <p:pic>
          <p:nvPicPr>
            <p:cNvPr id="13" name="object 13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96011" y="115823"/>
              <a:ext cx="6665976" cy="1452372"/>
            </a:xfrm>
            <a:prstGeom prst="rect">
              <a:avLst/>
            </a:prstGeom>
          </p:spPr>
        </p:pic>
        <p:pic>
          <p:nvPicPr>
            <p:cNvPr id="14" name="object 14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142849" y="142875"/>
              <a:ext cx="6572275" cy="1358646"/>
            </a:xfrm>
            <a:prstGeom prst="rect">
              <a:avLst/>
            </a:prstGeom>
          </p:spPr>
        </p:pic>
        <p:sp>
          <p:nvSpPr>
            <p:cNvPr id="15" name="object 15"/>
            <p:cNvSpPr/>
            <p:nvPr/>
          </p:nvSpPr>
          <p:spPr>
            <a:xfrm>
              <a:off x="142849" y="142875"/>
              <a:ext cx="6572884" cy="1358900"/>
            </a:xfrm>
            <a:custGeom>
              <a:avLst/>
              <a:gdLst/>
              <a:ahLst/>
              <a:cxnLst/>
              <a:rect l="l" t="t" r="r" b="b"/>
              <a:pathLst>
                <a:path w="6572884" h="1358900">
                  <a:moveTo>
                    <a:pt x="0" y="226441"/>
                  </a:moveTo>
                  <a:lnTo>
                    <a:pt x="4600" y="180795"/>
                  </a:lnTo>
                  <a:lnTo>
                    <a:pt x="17795" y="138285"/>
                  </a:lnTo>
                  <a:lnTo>
                    <a:pt x="38673" y="99820"/>
                  </a:lnTo>
                  <a:lnTo>
                    <a:pt x="66324" y="66309"/>
                  </a:lnTo>
                  <a:lnTo>
                    <a:pt x="99837" y="38663"/>
                  </a:lnTo>
                  <a:lnTo>
                    <a:pt x="138301" y="17789"/>
                  </a:lnTo>
                  <a:lnTo>
                    <a:pt x="180806" y="4599"/>
                  </a:lnTo>
                  <a:lnTo>
                    <a:pt x="226440" y="0"/>
                  </a:lnTo>
                  <a:lnTo>
                    <a:pt x="6345834" y="0"/>
                  </a:lnTo>
                  <a:lnTo>
                    <a:pt x="6391480" y="4599"/>
                  </a:lnTo>
                  <a:lnTo>
                    <a:pt x="6433990" y="17789"/>
                  </a:lnTo>
                  <a:lnTo>
                    <a:pt x="6472455" y="38663"/>
                  </a:lnTo>
                  <a:lnTo>
                    <a:pt x="6505965" y="66309"/>
                  </a:lnTo>
                  <a:lnTo>
                    <a:pt x="6533612" y="99820"/>
                  </a:lnTo>
                  <a:lnTo>
                    <a:pt x="6554485" y="138285"/>
                  </a:lnTo>
                  <a:lnTo>
                    <a:pt x="6567676" y="180795"/>
                  </a:lnTo>
                  <a:lnTo>
                    <a:pt x="6572275" y="226441"/>
                  </a:lnTo>
                  <a:lnTo>
                    <a:pt x="6572275" y="1132204"/>
                  </a:lnTo>
                  <a:lnTo>
                    <a:pt x="6567676" y="1177850"/>
                  </a:lnTo>
                  <a:lnTo>
                    <a:pt x="6554485" y="1220360"/>
                  </a:lnTo>
                  <a:lnTo>
                    <a:pt x="6533612" y="1258825"/>
                  </a:lnTo>
                  <a:lnTo>
                    <a:pt x="6505965" y="1292336"/>
                  </a:lnTo>
                  <a:lnTo>
                    <a:pt x="6472455" y="1319982"/>
                  </a:lnTo>
                  <a:lnTo>
                    <a:pt x="6433990" y="1340856"/>
                  </a:lnTo>
                  <a:lnTo>
                    <a:pt x="6391480" y="1354046"/>
                  </a:lnTo>
                  <a:lnTo>
                    <a:pt x="6345834" y="1358646"/>
                  </a:lnTo>
                  <a:lnTo>
                    <a:pt x="226440" y="1358646"/>
                  </a:lnTo>
                  <a:lnTo>
                    <a:pt x="180806" y="1354046"/>
                  </a:lnTo>
                  <a:lnTo>
                    <a:pt x="138301" y="1340856"/>
                  </a:lnTo>
                  <a:lnTo>
                    <a:pt x="99837" y="1319982"/>
                  </a:lnTo>
                  <a:lnTo>
                    <a:pt x="66324" y="1292336"/>
                  </a:lnTo>
                  <a:lnTo>
                    <a:pt x="38673" y="1258825"/>
                  </a:lnTo>
                  <a:lnTo>
                    <a:pt x="17795" y="1220360"/>
                  </a:lnTo>
                  <a:lnTo>
                    <a:pt x="4600" y="1177850"/>
                  </a:lnTo>
                  <a:lnTo>
                    <a:pt x="0" y="1132204"/>
                  </a:lnTo>
                  <a:lnTo>
                    <a:pt x="0" y="226441"/>
                  </a:lnTo>
                  <a:close/>
                </a:path>
              </a:pathLst>
            </a:custGeom>
            <a:ln w="9525">
              <a:solidFill>
                <a:srgbClr val="55CE7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6" name="object 16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2500248" y="305930"/>
              <a:ext cx="1714500" cy="733945"/>
            </a:xfrm>
            <a:prstGeom prst="rect">
              <a:avLst/>
            </a:prstGeom>
          </p:spPr>
        </p:pic>
        <p:pic>
          <p:nvPicPr>
            <p:cNvPr id="17" name="object 17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2738628" y="1024127"/>
              <a:ext cx="1897379" cy="371855"/>
            </a:xfrm>
            <a:prstGeom prst="rect">
              <a:avLst/>
            </a:prstGeom>
          </p:spPr>
        </p:pic>
        <p:pic>
          <p:nvPicPr>
            <p:cNvPr id="18" name="object 18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4401311" y="1024127"/>
              <a:ext cx="1577339" cy="371855"/>
            </a:xfrm>
            <a:prstGeom prst="rect">
              <a:avLst/>
            </a:prstGeom>
          </p:spPr>
        </p:pic>
        <p:pic>
          <p:nvPicPr>
            <p:cNvPr id="19" name="object 19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3169919" y="1207007"/>
              <a:ext cx="1546859" cy="371855"/>
            </a:xfrm>
            <a:prstGeom prst="rect">
              <a:avLst/>
            </a:prstGeom>
          </p:spPr>
        </p:pic>
        <p:pic>
          <p:nvPicPr>
            <p:cNvPr id="20" name="object 20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4482083" y="1207007"/>
              <a:ext cx="284988" cy="371855"/>
            </a:xfrm>
            <a:prstGeom prst="rect">
              <a:avLst/>
            </a:prstGeom>
          </p:spPr>
        </p:pic>
        <p:pic>
          <p:nvPicPr>
            <p:cNvPr id="21" name="object 21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4572000" y="1207007"/>
              <a:ext cx="1013460" cy="371855"/>
            </a:xfrm>
            <a:prstGeom prst="rect">
              <a:avLst/>
            </a:prstGeom>
          </p:spPr>
        </p:pic>
      </p:grpSp>
      <p:sp>
        <p:nvSpPr>
          <p:cNvPr id="22" name="object 22"/>
          <p:cNvSpPr txBox="1"/>
          <p:nvPr/>
        </p:nvSpPr>
        <p:spPr>
          <a:xfrm>
            <a:off x="2842005" y="1068451"/>
            <a:ext cx="3029585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Arial"/>
                <a:cs typeface="Arial"/>
              </a:rPr>
              <a:t>6ta.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Edición</a:t>
            </a:r>
            <a:r>
              <a:rPr sz="1200" b="1" spc="-10" dirty="0">
                <a:latin typeface="Arial"/>
                <a:cs typeface="Arial"/>
              </a:rPr>
              <a:t> Volumen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I</a:t>
            </a:r>
            <a:r>
              <a:rPr sz="1200" b="1" spc="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Enero</a:t>
            </a:r>
            <a:r>
              <a:rPr sz="1200" b="1" spc="-3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a</a:t>
            </a:r>
            <a:r>
              <a:rPr sz="1200" b="1" spc="-2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Julio</a:t>
            </a:r>
            <a:r>
              <a:rPr sz="1200" b="1" spc="-5" dirty="0">
                <a:latin typeface="Arial"/>
                <a:cs typeface="Arial"/>
              </a:rPr>
              <a:t> </a:t>
            </a:r>
            <a:r>
              <a:rPr sz="1200" b="1" spc="-20" dirty="0">
                <a:latin typeface="Arial"/>
                <a:cs typeface="Arial"/>
              </a:rPr>
              <a:t>2021</a:t>
            </a:r>
            <a:endParaRPr sz="1200">
              <a:latin typeface="Arial"/>
              <a:cs typeface="Arial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3273297" y="1251331"/>
            <a:ext cx="216789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Arial"/>
                <a:cs typeface="Arial"/>
              </a:rPr>
              <a:t>Revista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Semestral-</a:t>
            </a:r>
            <a:r>
              <a:rPr sz="1200" b="1" spc="-40" dirty="0">
                <a:latin typeface="Arial"/>
                <a:cs typeface="Arial"/>
              </a:rPr>
              <a:t> </a:t>
            </a:r>
            <a:r>
              <a:rPr sz="1200" b="1" spc="-10" dirty="0">
                <a:latin typeface="Arial"/>
                <a:cs typeface="Arial"/>
              </a:rPr>
              <a:t>Venezuela</a:t>
            </a:r>
            <a:endParaRPr sz="1200">
              <a:latin typeface="Arial"/>
              <a:cs typeface="Arial"/>
            </a:endParaRPr>
          </a:p>
        </p:txBody>
      </p:sp>
      <p:grpSp>
        <p:nvGrpSpPr>
          <p:cNvPr id="24" name="object 24"/>
          <p:cNvGrpSpPr/>
          <p:nvPr/>
        </p:nvGrpSpPr>
        <p:grpSpPr>
          <a:xfrm>
            <a:off x="324611" y="234695"/>
            <a:ext cx="6212205" cy="2118360"/>
            <a:chOff x="324611" y="234695"/>
            <a:chExt cx="6212205" cy="2118360"/>
          </a:xfrm>
        </p:grpSpPr>
        <p:pic>
          <p:nvPicPr>
            <p:cNvPr id="25" name="object 25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324611" y="234695"/>
              <a:ext cx="1719072" cy="1341120"/>
            </a:xfrm>
            <a:prstGeom prst="rect">
              <a:avLst/>
            </a:prstGeom>
          </p:spPr>
        </p:pic>
        <p:sp>
          <p:nvSpPr>
            <p:cNvPr id="26" name="object 26"/>
            <p:cNvSpPr/>
            <p:nvPr/>
          </p:nvSpPr>
          <p:spPr>
            <a:xfrm>
              <a:off x="333628" y="1522056"/>
              <a:ext cx="6203315" cy="831215"/>
            </a:xfrm>
            <a:custGeom>
              <a:avLst/>
              <a:gdLst/>
              <a:ahLst/>
              <a:cxnLst/>
              <a:rect l="l" t="t" r="r" b="b"/>
              <a:pathLst>
                <a:path w="6203315" h="831214">
                  <a:moveTo>
                    <a:pt x="6202934" y="0"/>
                  </a:moveTo>
                  <a:lnTo>
                    <a:pt x="0" y="0"/>
                  </a:lnTo>
                  <a:lnTo>
                    <a:pt x="0" y="830999"/>
                  </a:lnTo>
                  <a:lnTo>
                    <a:pt x="6202934" y="830999"/>
                  </a:lnTo>
                  <a:lnTo>
                    <a:pt x="620293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7" name="object 27"/>
          <p:cNvSpPr txBox="1"/>
          <p:nvPr/>
        </p:nvSpPr>
        <p:spPr>
          <a:xfrm>
            <a:off x="328028" y="1522056"/>
            <a:ext cx="6203315" cy="777875"/>
          </a:xfrm>
          <a:prstGeom prst="rect">
            <a:avLst/>
          </a:prstGeom>
          <a:solidFill>
            <a:srgbClr val="FFFFFF"/>
          </a:solidFill>
          <a:ln w="25400">
            <a:solidFill>
              <a:srgbClr val="5BD078"/>
            </a:solidFill>
          </a:ln>
        </p:spPr>
        <p:txBody>
          <a:bodyPr vert="horz" wrap="square" lIns="0" tIns="41275" rIns="0" bIns="0" rtlCol="0">
            <a:spAutoFit/>
          </a:bodyPr>
          <a:lstStyle/>
          <a:p>
            <a:pPr marL="11430" algn="ctr">
              <a:lnSpc>
                <a:spcPct val="100000"/>
              </a:lnSpc>
              <a:spcBef>
                <a:spcPts val="325"/>
              </a:spcBef>
            </a:pPr>
            <a:r>
              <a:rPr sz="1200" b="1" dirty="0">
                <a:latin typeface="Times New Roman"/>
                <a:cs typeface="Times New Roman"/>
              </a:rPr>
              <a:t>Lcda.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Joan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del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C.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Bernet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B/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MSc.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María Gabriela</a:t>
            </a:r>
            <a:r>
              <a:rPr sz="1200" b="1" spc="-20" dirty="0">
                <a:latin typeface="Times New Roman"/>
                <a:cs typeface="Times New Roman"/>
              </a:rPr>
              <a:t> Torres</a:t>
            </a:r>
            <a:r>
              <a:rPr sz="1200" b="1" spc="-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Suárez</a:t>
            </a:r>
            <a:endParaRPr sz="1200" dirty="0">
              <a:latin typeface="Times New Roman"/>
              <a:cs typeface="Times New Roman"/>
            </a:endParaRPr>
          </a:p>
          <a:p>
            <a:pPr marL="360680" marR="339725" algn="ctr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Universidad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Nacional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Experimental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-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Llanos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Centrales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Rómulo</a:t>
            </a:r>
            <a:r>
              <a:rPr sz="1200" spc="-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Gallegos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(UNERG)- Venezuela)</a:t>
            </a:r>
            <a:endParaRPr sz="1200" dirty="0">
              <a:latin typeface="Times New Roman"/>
              <a:cs typeface="Times New Roman"/>
            </a:endParaRPr>
          </a:p>
          <a:p>
            <a:pPr marL="10795" algn="ctr">
              <a:lnSpc>
                <a:spcPct val="100000"/>
              </a:lnSpc>
            </a:pPr>
            <a:r>
              <a:rPr sz="1200" b="1" dirty="0">
                <a:latin typeface="Times New Roman"/>
                <a:cs typeface="Times New Roman"/>
              </a:rPr>
              <a:t>Correo</a:t>
            </a:r>
            <a:r>
              <a:rPr sz="1200" b="1" spc="-5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Electrónico</a:t>
            </a:r>
            <a:r>
              <a:rPr sz="1200" b="1" dirty="0">
                <a:solidFill>
                  <a:schemeClr val="tx1"/>
                </a:solidFill>
                <a:latin typeface="Times New Roman"/>
                <a:cs typeface="Times New Roman"/>
              </a:rPr>
              <a:t>:</a:t>
            </a:r>
            <a:r>
              <a:rPr sz="1200" b="1" spc="-3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chemeClr val="tx1"/>
                </a:solidFill>
                <a:latin typeface="Times New Roman"/>
                <a:cs typeface="Times New Roman"/>
                <a:hlinkClick r:id="rId16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mgts4ever@gmail.com</a:t>
            </a:r>
            <a:endParaRPr sz="1200" dirty="0">
              <a:solidFill>
                <a:schemeClr val="tx1"/>
              </a:solidFill>
              <a:latin typeface="Times New Roman"/>
              <a:cs typeface="Times New Roman"/>
            </a:endParaRPr>
          </a:p>
        </p:txBody>
      </p:sp>
      <p:grpSp>
        <p:nvGrpSpPr>
          <p:cNvPr id="28" name="object 28"/>
          <p:cNvGrpSpPr/>
          <p:nvPr/>
        </p:nvGrpSpPr>
        <p:grpSpPr>
          <a:xfrm>
            <a:off x="309727" y="2287028"/>
            <a:ext cx="6228715" cy="956944"/>
            <a:chOff x="309727" y="2287028"/>
            <a:chExt cx="6228715" cy="956944"/>
          </a:xfrm>
        </p:grpSpPr>
        <p:sp>
          <p:nvSpPr>
            <p:cNvPr id="29" name="object 29"/>
            <p:cNvSpPr/>
            <p:nvPr/>
          </p:nvSpPr>
          <p:spPr>
            <a:xfrm>
              <a:off x="322427" y="2299728"/>
              <a:ext cx="6203315" cy="931544"/>
            </a:xfrm>
            <a:custGeom>
              <a:avLst/>
              <a:gdLst/>
              <a:ahLst/>
              <a:cxnLst/>
              <a:rect l="l" t="t" r="r" b="b"/>
              <a:pathLst>
                <a:path w="6203315" h="931544">
                  <a:moveTo>
                    <a:pt x="6202934" y="0"/>
                  </a:moveTo>
                  <a:lnTo>
                    <a:pt x="0" y="0"/>
                  </a:lnTo>
                  <a:lnTo>
                    <a:pt x="0" y="931024"/>
                  </a:lnTo>
                  <a:lnTo>
                    <a:pt x="6202934" y="931024"/>
                  </a:lnTo>
                  <a:lnTo>
                    <a:pt x="620293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322427" y="2299728"/>
              <a:ext cx="6203315" cy="931544"/>
            </a:xfrm>
            <a:custGeom>
              <a:avLst/>
              <a:gdLst/>
              <a:ahLst/>
              <a:cxnLst/>
              <a:rect l="l" t="t" r="r" b="b"/>
              <a:pathLst>
                <a:path w="6203315" h="931544">
                  <a:moveTo>
                    <a:pt x="0" y="931024"/>
                  </a:moveTo>
                  <a:lnTo>
                    <a:pt x="6202934" y="931024"/>
                  </a:lnTo>
                  <a:lnTo>
                    <a:pt x="6202934" y="0"/>
                  </a:lnTo>
                  <a:lnTo>
                    <a:pt x="0" y="0"/>
                  </a:lnTo>
                  <a:lnTo>
                    <a:pt x="0" y="931024"/>
                  </a:lnTo>
                  <a:close/>
                </a:path>
              </a:pathLst>
            </a:custGeom>
            <a:ln w="25400">
              <a:solidFill>
                <a:srgbClr val="5BD078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1" name="object 31"/>
          <p:cNvSpPr txBox="1"/>
          <p:nvPr/>
        </p:nvSpPr>
        <p:spPr>
          <a:xfrm>
            <a:off x="204012" y="2328798"/>
            <a:ext cx="6417310" cy="616775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209550" marR="175895">
              <a:lnSpc>
                <a:spcPct val="100000"/>
              </a:lnSpc>
              <a:spcBef>
                <a:spcPts val="100"/>
              </a:spcBef>
            </a:pPr>
            <a:r>
              <a:rPr sz="1100" b="1" dirty="0">
                <a:latin typeface="Times New Roman"/>
                <a:cs typeface="Times New Roman"/>
              </a:rPr>
              <a:t>Como</a:t>
            </a:r>
            <a:r>
              <a:rPr sz="1100" b="1" spc="-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citar este</a:t>
            </a:r>
            <a:r>
              <a:rPr sz="1100" b="1" spc="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artículo: Joan del C. Bernet</a:t>
            </a:r>
            <a:r>
              <a:rPr sz="1100" b="1" spc="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B</a:t>
            </a:r>
            <a:r>
              <a:rPr sz="1100" b="1" spc="1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y</a:t>
            </a:r>
            <a:r>
              <a:rPr sz="1100" b="1" spc="-1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MSc. María</a:t>
            </a:r>
            <a:r>
              <a:rPr sz="1100" b="1" spc="-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G. Torres Suárez</a:t>
            </a:r>
            <a:r>
              <a:rPr sz="1100" b="1" spc="-1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(2021),</a:t>
            </a:r>
            <a:r>
              <a:rPr sz="1100" b="1" spc="-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“</a:t>
            </a:r>
            <a:r>
              <a:rPr sz="1050" b="1" dirty="0">
                <a:latin typeface="Times New Roman"/>
                <a:cs typeface="Times New Roman"/>
              </a:rPr>
              <a:t>Bola</a:t>
            </a:r>
            <a:r>
              <a:rPr sz="1050" b="1" spc="-20" dirty="0">
                <a:latin typeface="Times New Roman"/>
                <a:cs typeface="Times New Roman"/>
              </a:rPr>
              <a:t> </a:t>
            </a:r>
            <a:r>
              <a:rPr sz="1050" b="1" spc="-10" dirty="0">
                <a:latin typeface="Times New Roman"/>
                <a:cs typeface="Times New Roman"/>
              </a:rPr>
              <a:t>E´fuego: </a:t>
            </a:r>
            <a:r>
              <a:rPr sz="1050" b="1" dirty="0">
                <a:latin typeface="Times New Roman"/>
                <a:cs typeface="Times New Roman"/>
              </a:rPr>
              <a:t>Estrategia</a:t>
            </a:r>
            <a:r>
              <a:rPr sz="1050" b="1" spc="-25" dirty="0">
                <a:latin typeface="Times New Roman"/>
                <a:cs typeface="Times New Roman"/>
              </a:rPr>
              <a:t> </a:t>
            </a:r>
            <a:r>
              <a:rPr sz="1050" b="1" dirty="0">
                <a:latin typeface="Times New Roman"/>
                <a:cs typeface="Times New Roman"/>
              </a:rPr>
              <a:t>Didáctica</a:t>
            </a:r>
            <a:r>
              <a:rPr sz="1050" b="1" spc="-30" dirty="0">
                <a:latin typeface="Times New Roman"/>
                <a:cs typeface="Times New Roman"/>
              </a:rPr>
              <a:t> </a:t>
            </a:r>
            <a:r>
              <a:rPr sz="1050" b="1" dirty="0">
                <a:latin typeface="Times New Roman"/>
                <a:cs typeface="Times New Roman"/>
              </a:rPr>
              <a:t>para</a:t>
            </a:r>
            <a:r>
              <a:rPr sz="1050" b="1" spc="-20" dirty="0">
                <a:latin typeface="Times New Roman"/>
                <a:cs typeface="Times New Roman"/>
              </a:rPr>
              <a:t> </a:t>
            </a:r>
            <a:r>
              <a:rPr sz="1050" b="1" dirty="0">
                <a:latin typeface="Times New Roman"/>
                <a:cs typeface="Times New Roman"/>
              </a:rPr>
              <a:t>la</a:t>
            </a:r>
            <a:r>
              <a:rPr sz="1050" b="1" spc="-5" dirty="0">
                <a:latin typeface="Times New Roman"/>
                <a:cs typeface="Times New Roman"/>
              </a:rPr>
              <a:t> </a:t>
            </a:r>
            <a:r>
              <a:rPr sz="1050" b="1" dirty="0">
                <a:latin typeface="Times New Roman"/>
                <a:cs typeface="Times New Roman"/>
              </a:rPr>
              <a:t>Difusión</a:t>
            </a:r>
            <a:r>
              <a:rPr sz="1050" b="1" spc="-25" dirty="0">
                <a:latin typeface="Times New Roman"/>
                <a:cs typeface="Times New Roman"/>
              </a:rPr>
              <a:t> </a:t>
            </a:r>
            <a:r>
              <a:rPr sz="1050" b="1" dirty="0">
                <a:latin typeface="Times New Roman"/>
                <a:cs typeface="Times New Roman"/>
              </a:rPr>
              <a:t>de la</a:t>
            </a:r>
            <a:r>
              <a:rPr sz="1050" b="1" spc="-20" dirty="0">
                <a:latin typeface="Times New Roman"/>
                <a:cs typeface="Times New Roman"/>
              </a:rPr>
              <a:t> </a:t>
            </a:r>
            <a:r>
              <a:rPr sz="1050" b="1" dirty="0">
                <a:latin typeface="Times New Roman"/>
                <a:cs typeface="Times New Roman"/>
              </a:rPr>
              <a:t>Tradición</a:t>
            </a:r>
            <a:r>
              <a:rPr sz="1050" b="1" spc="-30" dirty="0">
                <a:latin typeface="Times New Roman"/>
                <a:cs typeface="Times New Roman"/>
              </a:rPr>
              <a:t> </a:t>
            </a:r>
            <a:r>
              <a:rPr sz="1050" b="1" dirty="0">
                <a:latin typeface="Times New Roman"/>
                <a:cs typeface="Times New Roman"/>
              </a:rPr>
              <a:t>Oral</a:t>
            </a:r>
            <a:r>
              <a:rPr sz="1050" b="1" spc="-25" dirty="0">
                <a:latin typeface="Times New Roman"/>
                <a:cs typeface="Times New Roman"/>
              </a:rPr>
              <a:t> </a:t>
            </a:r>
            <a:r>
              <a:rPr sz="1050" b="1" dirty="0">
                <a:latin typeface="Times New Roman"/>
                <a:cs typeface="Times New Roman"/>
              </a:rPr>
              <a:t>Venezolana”</a:t>
            </a:r>
            <a:r>
              <a:rPr sz="1050" b="1" spc="-30" dirty="0">
                <a:latin typeface="Times New Roman"/>
                <a:cs typeface="Times New Roman"/>
              </a:rPr>
              <a:t> </a:t>
            </a:r>
            <a:r>
              <a:rPr sz="1050" b="1" dirty="0">
                <a:latin typeface="Times New Roman"/>
                <a:cs typeface="Times New Roman"/>
              </a:rPr>
              <a:t>I</a:t>
            </a:r>
            <a:r>
              <a:rPr sz="1050" b="1" spc="-5" dirty="0">
                <a:latin typeface="Times New Roman"/>
                <a:cs typeface="Times New Roman"/>
              </a:rPr>
              <a:t> </a:t>
            </a:r>
            <a:r>
              <a:rPr sz="1050" b="1" spc="-10" dirty="0">
                <a:latin typeface="Times New Roman"/>
                <a:cs typeface="Times New Roman"/>
              </a:rPr>
              <a:t>(1-</a:t>
            </a:r>
            <a:r>
              <a:rPr sz="1050" b="1" spc="-25" dirty="0">
                <a:latin typeface="Times New Roman"/>
                <a:cs typeface="Times New Roman"/>
              </a:rPr>
              <a:t>12)</a:t>
            </a:r>
            <a:endParaRPr sz="1050">
              <a:latin typeface="Times New Roman"/>
              <a:cs typeface="Times New Roman"/>
            </a:endParaRPr>
          </a:p>
          <a:p>
            <a:pPr marL="278765" algn="ctr">
              <a:lnSpc>
                <a:spcPct val="100000"/>
              </a:lnSpc>
              <a:spcBef>
                <a:spcPts val="5"/>
              </a:spcBef>
            </a:pPr>
            <a:r>
              <a:rPr sz="1100" b="1" dirty="0">
                <a:latin typeface="Times New Roman"/>
                <a:cs typeface="Times New Roman"/>
              </a:rPr>
              <a:t>Recibido:</a:t>
            </a:r>
            <a:r>
              <a:rPr sz="1100" b="1" spc="24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Septiembre</a:t>
            </a:r>
            <a:r>
              <a:rPr sz="1100" b="1" spc="229" dirty="0">
                <a:latin typeface="Times New Roman"/>
                <a:cs typeface="Times New Roman"/>
              </a:rPr>
              <a:t> </a:t>
            </a:r>
            <a:r>
              <a:rPr sz="1100" b="1" spc="-20" dirty="0">
                <a:latin typeface="Times New Roman"/>
                <a:cs typeface="Times New Roman"/>
              </a:rPr>
              <a:t>2020</a:t>
            </a:r>
            <a:endParaRPr sz="1100">
              <a:latin typeface="Times New Roman"/>
              <a:cs typeface="Times New Roman"/>
            </a:endParaRPr>
          </a:p>
          <a:p>
            <a:pPr marL="231775" algn="ctr">
              <a:lnSpc>
                <a:spcPct val="100000"/>
              </a:lnSpc>
              <a:tabLst>
                <a:tab pos="1524635" algn="l"/>
              </a:tabLst>
            </a:pPr>
            <a:r>
              <a:rPr sz="1100" b="1" dirty="0">
                <a:latin typeface="Times New Roman"/>
                <a:cs typeface="Times New Roman"/>
              </a:rPr>
              <a:t>Revisado:</a:t>
            </a:r>
            <a:r>
              <a:rPr sz="1100" b="1" spc="240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Octubre</a:t>
            </a:r>
            <a:r>
              <a:rPr sz="1100" b="1" dirty="0">
                <a:latin typeface="Times New Roman"/>
                <a:cs typeface="Times New Roman"/>
              </a:rPr>
              <a:t>	</a:t>
            </a:r>
            <a:r>
              <a:rPr sz="1100" b="1" spc="-20" dirty="0">
                <a:latin typeface="Times New Roman"/>
                <a:cs typeface="Times New Roman"/>
              </a:rPr>
              <a:t>2020</a:t>
            </a:r>
            <a:endParaRPr sz="1100">
              <a:latin typeface="Times New Roman"/>
              <a:cs typeface="Times New Roman"/>
            </a:endParaRPr>
          </a:p>
          <a:p>
            <a:pPr marL="231775" algn="ctr">
              <a:lnSpc>
                <a:spcPct val="100000"/>
              </a:lnSpc>
            </a:pPr>
            <a:r>
              <a:rPr sz="1100" b="1" dirty="0">
                <a:latin typeface="Times New Roman"/>
                <a:cs typeface="Times New Roman"/>
              </a:rPr>
              <a:t>Aceptado:</a:t>
            </a:r>
            <a:r>
              <a:rPr sz="1100" b="1" spc="25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Octubre</a:t>
            </a:r>
            <a:r>
              <a:rPr sz="1100" b="1" spc="235" dirty="0">
                <a:latin typeface="Times New Roman"/>
                <a:cs typeface="Times New Roman"/>
              </a:rPr>
              <a:t> </a:t>
            </a:r>
            <a:r>
              <a:rPr sz="1100" b="1" spc="-20" dirty="0">
                <a:latin typeface="Times New Roman"/>
                <a:cs typeface="Times New Roman"/>
              </a:rPr>
              <a:t>2020</a:t>
            </a:r>
            <a:endParaRPr sz="1100">
              <a:latin typeface="Times New Roman"/>
              <a:cs typeface="Times New Roman"/>
            </a:endParaRPr>
          </a:p>
          <a:p>
            <a:pPr marL="2826385" marR="516255" indent="-2413635">
              <a:lnSpc>
                <a:spcPts val="3660"/>
              </a:lnSpc>
              <a:spcBef>
                <a:spcPts val="420"/>
              </a:spcBef>
            </a:pPr>
            <a:r>
              <a:rPr sz="1200" b="1" dirty="0">
                <a:latin typeface="Times New Roman"/>
                <a:cs typeface="Times New Roman"/>
              </a:rPr>
              <a:t>Bola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E´fuego:</a:t>
            </a:r>
            <a:r>
              <a:rPr sz="1200" b="1" spc="-4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Estrategia Didáctica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para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la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Difusión</a:t>
            </a:r>
            <a:r>
              <a:rPr sz="1200" b="1" spc="-4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la</a:t>
            </a:r>
            <a:r>
              <a:rPr sz="1200" b="1" spc="-4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Tradición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Oral</a:t>
            </a:r>
            <a:r>
              <a:rPr sz="1200" b="1" spc="-3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Venezolana RESUMEN</a:t>
            </a:r>
            <a:endParaRPr sz="1200">
              <a:latin typeface="Times New Roman"/>
              <a:cs typeface="Times New Roman"/>
            </a:endParaRPr>
          </a:p>
          <a:p>
            <a:pPr marL="12700" marR="5080" algn="just">
              <a:lnSpc>
                <a:spcPct val="100000"/>
              </a:lnSpc>
              <a:spcBef>
                <a:spcPts val="944"/>
              </a:spcBef>
            </a:pPr>
            <a:r>
              <a:rPr sz="1200" dirty="0">
                <a:latin typeface="Times New Roman"/>
                <a:cs typeface="Times New Roman"/>
              </a:rPr>
              <a:t>Esta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investigación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surge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intención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elaborar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propuesta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didáctica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enseñanza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tradición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oral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Patrimonio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Cultural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intangible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venezolano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área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formación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“Arte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spc="-50" dirty="0">
                <a:latin typeface="Times New Roman"/>
                <a:cs typeface="Times New Roman"/>
              </a:rPr>
              <a:t>y </a:t>
            </a:r>
            <a:r>
              <a:rPr sz="1200" dirty="0">
                <a:latin typeface="Times New Roman"/>
                <a:cs typeface="Times New Roman"/>
              </a:rPr>
              <a:t>Patrimonio”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1er.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año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Educación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Media,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mediante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uso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ilustración como estrategia</a:t>
            </a:r>
            <a:r>
              <a:rPr sz="1200" spc="-10" dirty="0">
                <a:latin typeface="Times New Roman"/>
                <a:cs typeface="Times New Roman"/>
              </a:rPr>
              <a:t> creativa.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empleó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enfoque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metodológico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cuantitativo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tipo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documental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campo,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utilizando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como </a:t>
            </a:r>
            <a:r>
              <a:rPr sz="1200" dirty="0">
                <a:latin typeface="Times New Roman"/>
                <a:cs typeface="Times New Roman"/>
              </a:rPr>
              <a:t>instrumento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recolección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información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cuestionario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preguntas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dicotómicas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selección </a:t>
            </a:r>
            <a:r>
              <a:rPr sz="1200" dirty="0">
                <a:latin typeface="Times New Roman"/>
                <a:cs typeface="Times New Roman"/>
              </a:rPr>
              <a:t>simple,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aplicado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población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muestral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10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jóvenes,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edades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comprendidas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entre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12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14 </a:t>
            </a:r>
            <a:r>
              <a:rPr sz="1200" dirty="0">
                <a:latin typeface="Times New Roman"/>
                <a:cs typeface="Times New Roman"/>
              </a:rPr>
              <a:t>años,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estudiantes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1er.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año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Unidad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Educativa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“José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Ignacio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Cabrujas”,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ubicada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ciudad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 </a:t>
            </a:r>
            <a:r>
              <a:rPr sz="1200" dirty="0">
                <a:latin typeface="Times New Roman"/>
                <a:cs typeface="Times New Roman"/>
              </a:rPr>
              <a:t>Caracas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(Municipio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libertador),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Distrito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Capital;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obteniendo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mediante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diagnóstico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confirmación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desconocimiento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generalizado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sobre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tema.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escogencia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historias,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realizó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bajo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el </a:t>
            </a:r>
            <a:r>
              <a:rPr sz="1200" dirty="0">
                <a:latin typeface="Times New Roman"/>
                <a:cs typeface="Times New Roman"/>
              </a:rPr>
              <a:t>criterio</a:t>
            </a:r>
            <a:r>
              <a:rPr sz="1200" spc="3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selección</a:t>
            </a:r>
            <a:r>
              <a:rPr sz="1200" spc="3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según</a:t>
            </a:r>
            <a:r>
              <a:rPr sz="1200" spc="3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3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origen</a:t>
            </a:r>
            <a:r>
              <a:rPr sz="1200" spc="3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3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discurso</a:t>
            </a:r>
            <a:r>
              <a:rPr sz="1200" spc="3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simbólico,</a:t>
            </a:r>
            <a:r>
              <a:rPr sz="1200" spc="3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priorizando</a:t>
            </a:r>
            <a:r>
              <a:rPr sz="1200" spc="3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aquellas</a:t>
            </a:r>
            <a:r>
              <a:rPr sz="1200" spc="3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historias</a:t>
            </a:r>
            <a:r>
              <a:rPr sz="1200" spc="33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menos </a:t>
            </a:r>
            <a:r>
              <a:rPr sz="1200" dirty="0">
                <a:latin typeface="Times New Roman"/>
                <a:cs typeface="Times New Roman"/>
              </a:rPr>
              <a:t>conocidas,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resultando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recopilatorio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digital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formato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PDF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titulado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“Bola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e’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Fuego.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Selección </a:t>
            </a:r>
            <a:r>
              <a:rPr sz="1200" dirty="0">
                <a:latin typeface="Times New Roman"/>
                <a:cs typeface="Times New Roman"/>
              </a:rPr>
              <a:t>ilustrada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relatos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tradición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oral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venezolana”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basado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versiones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autores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reconocidos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y,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en </a:t>
            </a:r>
            <a:r>
              <a:rPr sz="1200" dirty="0">
                <a:latin typeface="Times New Roman"/>
                <a:cs typeface="Times New Roman"/>
              </a:rPr>
              <a:t>algunos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casos,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nuevas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versiones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creadas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autoras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partir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diversas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adaptaciones.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Éste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fue </a:t>
            </a:r>
            <a:r>
              <a:rPr sz="1200" dirty="0">
                <a:latin typeface="Times New Roman"/>
                <a:cs typeface="Times New Roman"/>
              </a:rPr>
              <a:t>presentado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población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estudiada,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realizando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posteriormente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evaluación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impacto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construcción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aprendizajes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aula.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65"/>
              </a:spcBef>
            </a:pPr>
            <a:endParaRPr sz="1200">
              <a:latin typeface="Times New Roman"/>
              <a:cs typeface="Times New Roman"/>
            </a:endParaRPr>
          </a:p>
          <a:p>
            <a:pPr marL="12700" marR="8255" algn="just">
              <a:lnSpc>
                <a:spcPct val="100000"/>
              </a:lnSpc>
            </a:pPr>
            <a:r>
              <a:rPr sz="1200" b="1" dirty="0">
                <a:latin typeface="Times New Roman"/>
                <a:cs typeface="Times New Roman"/>
              </a:rPr>
              <a:t>Descriptores:</a:t>
            </a:r>
            <a:r>
              <a:rPr sz="1200" b="1" spc="3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Patrimonio</a:t>
            </a:r>
            <a:r>
              <a:rPr sz="1200" spc="3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intangible,</a:t>
            </a:r>
            <a:r>
              <a:rPr sz="1200" spc="3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educación</a:t>
            </a:r>
            <a:r>
              <a:rPr sz="1200" spc="3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media,</a:t>
            </a:r>
            <a:r>
              <a:rPr sz="1200" spc="3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venezolanidad,</a:t>
            </a:r>
            <a:r>
              <a:rPr sz="1200" spc="3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tradición</a:t>
            </a:r>
            <a:r>
              <a:rPr sz="1200" spc="3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oral,</a:t>
            </a:r>
            <a:r>
              <a:rPr sz="1200" spc="38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ilustración, </a:t>
            </a:r>
            <a:r>
              <a:rPr sz="1200" dirty="0">
                <a:latin typeface="Times New Roman"/>
                <a:cs typeface="Times New Roman"/>
              </a:rPr>
              <a:t>gestión,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difusión,</a:t>
            </a:r>
            <a:r>
              <a:rPr sz="1200" spc="-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historias,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relatos,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adolescentes.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60"/>
              </a:spcBef>
            </a:pPr>
            <a:endParaRPr sz="1200">
              <a:latin typeface="Times New Roman"/>
              <a:cs typeface="Times New Roman"/>
            </a:endParaRPr>
          </a:p>
          <a:p>
            <a:pPr marL="12700" marR="8255">
              <a:lnSpc>
                <a:spcPct val="100000"/>
              </a:lnSpc>
            </a:pPr>
            <a:r>
              <a:rPr sz="1200" b="1" dirty="0">
                <a:latin typeface="Times New Roman"/>
                <a:cs typeface="Times New Roman"/>
              </a:rPr>
              <a:t>Reseña</a:t>
            </a:r>
            <a:r>
              <a:rPr sz="1200" b="1" spc="-1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Biográfica:</a:t>
            </a:r>
            <a:r>
              <a:rPr sz="1200" b="1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Joan del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C. Bernet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B.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Lcda.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Artes,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Lcda. en Educación (UCV).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Gestora </a:t>
            </a:r>
            <a:r>
              <a:rPr sz="1200" spc="-10" dirty="0">
                <a:latin typeface="Times New Roman"/>
                <a:cs typeface="Times New Roman"/>
              </a:rPr>
              <a:t>cultural, </a:t>
            </a:r>
            <a:r>
              <a:rPr sz="1200" dirty="0">
                <a:latin typeface="Times New Roman"/>
                <a:cs typeface="Times New Roman"/>
              </a:rPr>
              <a:t>productora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consultora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externa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festivales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eventos.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María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G.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Torres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S.,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Lcda.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Artes,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Lcda.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Educación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(UCV).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MSc.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Gerencia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Administrativa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z="1200" dirty="0">
                <a:latin typeface="Times New Roman"/>
                <a:cs typeface="Times New Roman"/>
              </a:rPr>
              <a:t>(UNERG).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Docente (contratado)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Promotor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Cultural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UNERG.</a:t>
            </a:r>
            <a:endParaRPr sz="1200">
              <a:latin typeface="Times New Roman"/>
              <a:cs typeface="Times New Roman"/>
            </a:endParaRPr>
          </a:p>
        </p:txBody>
      </p:sp>
      <p:pic>
        <p:nvPicPr>
          <p:cNvPr id="32" name="object 32"/>
          <p:cNvPicPr/>
          <p:nvPr/>
        </p:nvPicPr>
        <p:blipFill>
          <a:blip r:embed="rId17" cstate="print"/>
          <a:stretch>
            <a:fillRect/>
          </a:stretch>
        </p:blipFill>
        <p:spPr>
          <a:xfrm>
            <a:off x="4725161" y="164274"/>
            <a:ext cx="1805305" cy="893889"/>
          </a:xfrm>
          <a:prstGeom prst="rect">
            <a:avLst/>
          </a:prstGeom>
        </p:spPr>
      </p:pic>
      <p:sp>
        <p:nvSpPr>
          <p:cNvPr id="33" name="object 33"/>
          <p:cNvSpPr txBox="1"/>
          <p:nvPr/>
        </p:nvSpPr>
        <p:spPr>
          <a:xfrm>
            <a:off x="6152134" y="8867173"/>
            <a:ext cx="254000" cy="1943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410"/>
              </a:lnSpc>
            </a:pPr>
            <a:r>
              <a:rPr sz="1200" spc="-25" dirty="0">
                <a:latin typeface="Times New Roman"/>
                <a:cs typeface="Times New Roman"/>
              </a:rPr>
              <a:t>235</a:t>
            </a:r>
            <a:endParaRPr sz="1200">
              <a:latin typeface="Times New Roman"/>
              <a:cs typeface="Times New Roman"/>
            </a:endParaRPr>
          </a:p>
        </p:txBody>
      </p:sp>
      <p:grpSp>
        <p:nvGrpSpPr>
          <p:cNvPr id="34" name="Grupo 33">
            <a:extLst>
              <a:ext uri="{FF2B5EF4-FFF2-40B4-BE49-F238E27FC236}">
                <a16:creationId xmlns:a16="http://schemas.microsoft.com/office/drawing/2014/main" id="{A19AD595-4A11-4485-66D3-AC0A4C6D0D50}"/>
              </a:ext>
            </a:extLst>
          </p:cNvPr>
          <p:cNvGrpSpPr/>
          <p:nvPr/>
        </p:nvGrpSpPr>
        <p:grpSpPr>
          <a:xfrm>
            <a:off x="117348" y="98932"/>
            <a:ext cx="6665976" cy="1452626"/>
            <a:chOff x="470065" y="1951410"/>
            <a:chExt cx="6665976" cy="1452626"/>
          </a:xfrm>
        </p:grpSpPr>
        <p:grpSp>
          <p:nvGrpSpPr>
            <p:cNvPr id="35" name="object 12">
              <a:extLst>
                <a:ext uri="{FF2B5EF4-FFF2-40B4-BE49-F238E27FC236}">
                  <a16:creationId xmlns:a16="http://schemas.microsoft.com/office/drawing/2014/main" id="{EDC101A2-2E4F-99B0-4BC3-84570BB35879}"/>
                </a:ext>
              </a:extLst>
            </p:cNvPr>
            <p:cNvGrpSpPr/>
            <p:nvPr/>
          </p:nvGrpSpPr>
          <p:grpSpPr>
            <a:xfrm>
              <a:off x="470065" y="1951664"/>
              <a:ext cx="6665976" cy="1452372"/>
              <a:chOff x="96011" y="115823"/>
              <a:chExt cx="6665976" cy="1452372"/>
            </a:xfrm>
          </p:grpSpPr>
          <p:pic>
            <p:nvPicPr>
              <p:cNvPr id="39" name="object 13">
                <a:extLst>
                  <a:ext uri="{FF2B5EF4-FFF2-40B4-BE49-F238E27FC236}">
                    <a16:creationId xmlns:a16="http://schemas.microsoft.com/office/drawing/2014/main" id="{3B45877D-26A9-43A8-6915-A0DEF05AE8EE}"/>
                  </a:ext>
                </a:extLst>
              </p:cNvPr>
              <p:cNvPicPr/>
              <p:nvPr/>
            </p:nvPicPr>
            <p:blipFill>
              <a:blip r:embed="rId7" cstate="print"/>
              <a:stretch>
                <a:fillRect/>
              </a:stretch>
            </p:blipFill>
            <p:spPr>
              <a:xfrm>
                <a:off x="96011" y="115823"/>
                <a:ext cx="6665976" cy="1452372"/>
              </a:xfrm>
              <a:prstGeom prst="rect">
                <a:avLst/>
              </a:prstGeom>
            </p:spPr>
          </p:pic>
          <p:pic>
            <p:nvPicPr>
              <p:cNvPr id="40" name="object 14">
                <a:extLst>
                  <a:ext uri="{FF2B5EF4-FFF2-40B4-BE49-F238E27FC236}">
                    <a16:creationId xmlns:a16="http://schemas.microsoft.com/office/drawing/2014/main" id="{DBE0D3D8-F238-621C-9D70-B35FBCB79431}"/>
                  </a:ext>
                </a:extLst>
              </p:cNvPr>
              <p:cNvPicPr/>
              <p:nvPr/>
            </p:nvPicPr>
            <p:blipFill>
              <a:blip r:embed="rId8" cstate="print"/>
              <a:stretch>
                <a:fillRect/>
              </a:stretch>
            </p:blipFill>
            <p:spPr>
              <a:xfrm>
                <a:off x="142849" y="142875"/>
                <a:ext cx="6572275" cy="1358646"/>
              </a:xfrm>
              <a:prstGeom prst="rect">
                <a:avLst/>
              </a:prstGeom>
            </p:spPr>
          </p:pic>
          <p:sp>
            <p:nvSpPr>
              <p:cNvPr id="41" name="object 15">
                <a:extLst>
                  <a:ext uri="{FF2B5EF4-FFF2-40B4-BE49-F238E27FC236}">
                    <a16:creationId xmlns:a16="http://schemas.microsoft.com/office/drawing/2014/main" id="{907C3E7F-9233-AB7C-3B5C-2B997E05F829}"/>
                  </a:ext>
                </a:extLst>
              </p:cNvPr>
              <p:cNvSpPr/>
              <p:nvPr/>
            </p:nvSpPr>
            <p:spPr>
              <a:xfrm>
                <a:off x="142849" y="142875"/>
                <a:ext cx="6572884" cy="1358900"/>
              </a:xfrm>
              <a:custGeom>
                <a:avLst/>
                <a:gdLst/>
                <a:ahLst/>
                <a:cxnLst/>
                <a:rect l="l" t="t" r="r" b="b"/>
                <a:pathLst>
                  <a:path w="6572884" h="1358900">
                    <a:moveTo>
                      <a:pt x="0" y="226441"/>
                    </a:moveTo>
                    <a:lnTo>
                      <a:pt x="4600" y="180795"/>
                    </a:lnTo>
                    <a:lnTo>
                      <a:pt x="17795" y="138285"/>
                    </a:lnTo>
                    <a:lnTo>
                      <a:pt x="38673" y="99820"/>
                    </a:lnTo>
                    <a:lnTo>
                      <a:pt x="66324" y="66309"/>
                    </a:lnTo>
                    <a:lnTo>
                      <a:pt x="99837" y="38663"/>
                    </a:lnTo>
                    <a:lnTo>
                      <a:pt x="138301" y="17789"/>
                    </a:lnTo>
                    <a:lnTo>
                      <a:pt x="180806" y="4599"/>
                    </a:lnTo>
                    <a:lnTo>
                      <a:pt x="226440" y="0"/>
                    </a:lnTo>
                    <a:lnTo>
                      <a:pt x="6345834" y="0"/>
                    </a:lnTo>
                    <a:lnTo>
                      <a:pt x="6391480" y="4599"/>
                    </a:lnTo>
                    <a:lnTo>
                      <a:pt x="6433990" y="17789"/>
                    </a:lnTo>
                    <a:lnTo>
                      <a:pt x="6472455" y="38663"/>
                    </a:lnTo>
                    <a:lnTo>
                      <a:pt x="6505965" y="66309"/>
                    </a:lnTo>
                    <a:lnTo>
                      <a:pt x="6533612" y="99820"/>
                    </a:lnTo>
                    <a:lnTo>
                      <a:pt x="6554485" y="138285"/>
                    </a:lnTo>
                    <a:lnTo>
                      <a:pt x="6567676" y="180795"/>
                    </a:lnTo>
                    <a:lnTo>
                      <a:pt x="6572275" y="226441"/>
                    </a:lnTo>
                    <a:lnTo>
                      <a:pt x="6572275" y="1132204"/>
                    </a:lnTo>
                    <a:lnTo>
                      <a:pt x="6567676" y="1177850"/>
                    </a:lnTo>
                    <a:lnTo>
                      <a:pt x="6554485" y="1220360"/>
                    </a:lnTo>
                    <a:lnTo>
                      <a:pt x="6533612" y="1258825"/>
                    </a:lnTo>
                    <a:lnTo>
                      <a:pt x="6505965" y="1292336"/>
                    </a:lnTo>
                    <a:lnTo>
                      <a:pt x="6472455" y="1319982"/>
                    </a:lnTo>
                    <a:lnTo>
                      <a:pt x="6433990" y="1340856"/>
                    </a:lnTo>
                    <a:lnTo>
                      <a:pt x="6391480" y="1354046"/>
                    </a:lnTo>
                    <a:lnTo>
                      <a:pt x="6345834" y="1358646"/>
                    </a:lnTo>
                    <a:lnTo>
                      <a:pt x="226440" y="1358646"/>
                    </a:lnTo>
                    <a:lnTo>
                      <a:pt x="180806" y="1354046"/>
                    </a:lnTo>
                    <a:lnTo>
                      <a:pt x="138301" y="1340856"/>
                    </a:lnTo>
                    <a:lnTo>
                      <a:pt x="99837" y="1319982"/>
                    </a:lnTo>
                    <a:lnTo>
                      <a:pt x="66324" y="1292336"/>
                    </a:lnTo>
                    <a:lnTo>
                      <a:pt x="38673" y="1258825"/>
                    </a:lnTo>
                    <a:lnTo>
                      <a:pt x="17795" y="1220360"/>
                    </a:lnTo>
                    <a:lnTo>
                      <a:pt x="4600" y="1177850"/>
                    </a:lnTo>
                    <a:lnTo>
                      <a:pt x="0" y="1132204"/>
                    </a:lnTo>
                    <a:lnTo>
                      <a:pt x="0" y="226441"/>
                    </a:lnTo>
                    <a:close/>
                  </a:path>
                </a:pathLst>
              </a:custGeom>
              <a:ln w="9525">
                <a:solidFill>
                  <a:srgbClr val="55CE74"/>
                </a:solidFill>
              </a:ln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pic>
            <p:nvPicPr>
              <p:cNvPr id="42" name="object 16">
                <a:extLst>
                  <a:ext uri="{FF2B5EF4-FFF2-40B4-BE49-F238E27FC236}">
                    <a16:creationId xmlns:a16="http://schemas.microsoft.com/office/drawing/2014/main" id="{426DA70B-748D-C62F-A100-58938280BD1D}"/>
                  </a:ext>
                </a:extLst>
              </p:cNvPr>
              <p:cNvPicPr/>
              <p:nvPr/>
            </p:nvPicPr>
            <p:blipFill>
              <a:blip r:embed="rId9" cstate="print"/>
              <a:stretch>
                <a:fillRect/>
              </a:stretch>
            </p:blipFill>
            <p:spPr>
              <a:xfrm>
                <a:off x="2500248" y="305930"/>
                <a:ext cx="1714500" cy="733945"/>
              </a:xfrm>
              <a:prstGeom prst="rect">
                <a:avLst/>
              </a:prstGeom>
            </p:spPr>
          </p:pic>
        </p:grpSp>
        <p:sp>
          <p:nvSpPr>
            <p:cNvPr id="36" name="object 16">
              <a:extLst>
                <a:ext uri="{FF2B5EF4-FFF2-40B4-BE49-F238E27FC236}">
                  <a16:creationId xmlns:a16="http://schemas.microsoft.com/office/drawing/2014/main" id="{99558352-F88E-F25C-1E31-7143EBA2CB03}"/>
                </a:ext>
              </a:extLst>
            </p:cNvPr>
            <p:cNvSpPr txBox="1"/>
            <p:nvPr/>
          </p:nvSpPr>
          <p:spPr>
            <a:xfrm>
              <a:off x="2775727" y="2875716"/>
              <a:ext cx="3332858" cy="391795"/>
            </a:xfrm>
            <a:prstGeom prst="rect">
              <a:avLst/>
            </a:prstGeom>
            <a:noFill/>
          </p:spPr>
          <p:txBody>
            <a:bodyPr vert="horz" wrap="square" lIns="0" tIns="12700" rIns="0" bIns="0" rtlCol="0">
              <a:spAutoFit/>
            </a:bodyPr>
            <a:lstStyle/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Volumen 4,  Número 1  Enero a Julio 2021</a:t>
              </a:r>
            </a:p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Revista Semestral. Venezuela</a:t>
              </a:r>
              <a:endParaRPr sz="1200" dirty="0">
                <a:latin typeface="Arial"/>
                <a:cs typeface="Arial"/>
              </a:endParaRPr>
            </a:p>
          </p:txBody>
        </p:sp>
        <p:pic>
          <p:nvPicPr>
            <p:cNvPr id="37" name="object 25">
              <a:extLst>
                <a:ext uri="{FF2B5EF4-FFF2-40B4-BE49-F238E27FC236}">
                  <a16:creationId xmlns:a16="http://schemas.microsoft.com/office/drawing/2014/main" id="{BD38BED0-047F-2030-5E95-D9B92F5756F8}"/>
                </a:ext>
              </a:extLst>
            </p:cNvPr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470065" y="2027896"/>
              <a:ext cx="2305662" cy="1053903"/>
            </a:xfrm>
            <a:prstGeom prst="rect">
              <a:avLst/>
            </a:prstGeom>
          </p:spPr>
        </p:pic>
        <p:pic>
          <p:nvPicPr>
            <p:cNvPr id="38" name="object 31">
              <a:extLst>
                <a:ext uri="{FF2B5EF4-FFF2-40B4-BE49-F238E27FC236}">
                  <a16:creationId xmlns:a16="http://schemas.microsoft.com/office/drawing/2014/main" id="{34B06F2A-1214-C2B6-95E5-88752C8C5E48}"/>
                </a:ext>
              </a:extLst>
            </p:cNvPr>
            <p:cNvPicPr/>
            <p:nvPr/>
          </p:nvPicPr>
          <p:blipFill>
            <a:blip r:embed="rId17" cstate="print"/>
            <a:stretch>
              <a:fillRect/>
            </a:stretch>
          </p:blipFill>
          <p:spPr>
            <a:xfrm>
              <a:off x="4932681" y="1951410"/>
              <a:ext cx="1805304" cy="893889"/>
            </a:xfrm>
            <a:prstGeom prst="rect">
              <a:avLst/>
            </a:prstGeom>
          </p:spPr>
        </p:pic>
      </p:grpSp>
    </p:spTree>
  </p:cSld>
  <p:clrMapOvr>
    <a:masterClrMapping/>
  </p:clrMapOvr>
</p:sld>
</file>

<file path=ppt/slides/slide23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105155" y="3043430"/>
            <a:ext cx="6647815" cy="5835650"/>
            <a:chOff x="105155" y="3043430"/>
            <a:chExt cx="6647815" cy="5835650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05155" y="3043430"/>
              <a:ext cx="6647687" cy="5835391"/>
            </a:xfrm>
            <a:prstGeom prst="rect">
              <a:avLst/>
            </a:prstGeom>
          </p:spPr>
        </p:pic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42849" y="3062414"/>
              <a:ext cx="6572250" cy="5758053"/>
            </a:xfrm>
            <a:prstGeom prst="rect">
              <a:avLst/>
            </a:prstGeom>
          </p:spPr>
        </p:pic>
        <p:sp>
          <p:nvSpPr>
            <p:cNvPr id="5" name="object 5"/>
            <p:cNvSpPr/>
            <p:nvPr/>
          </p:nvSpPr>
          <p:spPr>
            <a:xfrm>
              <a:off x="142849" y="3062414"/>
              <a:ext cx="6572250" cy="5758180"/>
            </a:xfrm>
            <a:custGeom>
              <a:avLst/>
              <a:gdLst/>
              <a:ahLst/>
              <a:cxnLst/>
              <a:rect l="l" t="t" r="r" b="b"/>
              <a:pathLst>
                <a:path w="6572250" h="5758180">
                  <a:moveTo>
                    <a:pt x="0" y="5758053"/>
                  </a:moveTo>
                  <a:lnTo>
                    <a:pt x="6572250" y="5758053"/>
                  </a:lnTo>
                  <a:lnTo>
                    <a:pt x="6572250" y="0"/>
                  </a:lnTo>
                  <a:lnTo>
                    <a:pt x="0" y="0"/>
                  </a:lnTo>
                  <a:lnTo>
                    <a:pt x="0" y="5758053"/>
                  </a:lnTo>
                  <a:close/>
                </a:path>
              </a:pathLst>
            </a:custGeom>
            <a:ln w="9525">
              <a:solidFill>
                <a:srgbClr val="55CE7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" name="object 6"/>
          <p:cNvGrpSpPr/>
          <p:nvPr/>
        </p:nvGrpSpPr>
        <p:grpSpPr>
          <a:xfrm>
            <a:off x="105155" y="124968"/>
            <a:ext cx="6647815" cy="1193800"/>
            <a:chOff x="105155" y="124968"/>
            <a:chExt cx="6647815" cy="1193800"/>
          </a:xfrm>
        </p:grpSpPr>
        <p:pic>
          <p:nvPicPr>
            <p:cNvPr id="7" name="object 7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05155" y="124968"/>
              <a:ext cx="6647687" cy="1193291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142849" y="142875"/>
              <a:ext cx="6572275" cy="1116710"/>
            </a:xfrm>
            <a:prstGeom prst="rect">
              <a:avLst/>
            </a:prstGeom>
          </p:spPr>
        </p:pic>
        <p:sp>
          <p:nvSpPr>
            <p:cNvPr id="9" name="object 9"/>
            <p:cNvSpPr/>
            <p:nvPr/>
          </p:nvSpPr>
          <p:spPr>
            <a:xfrm>
              <a:off x="142849" y="142875"/>
              <a:ext cx="6572884" cy="1116965"/>
            </a:xfrm>
            <a:custGeom>
              <a:avLst/>
              <a:gdLst/>
              <a:ahLst/>
              <a:cxnLst/>
              <a:rect l="l" t="t" r="r" b="b"/>
              <a:pathLst>
                <a:path w="6572884" h="1116965">
                  <a:moveTo>
                    <a:pt x="0" y="186181"/>
                  </a:moveTo>
                  <a:lnTo>
                    <a:pt x="6649" y="136671"/>
                  </a:lnTo>
                  <a:lnTo>
                    <a:pt x="25413" y="92192"/>
                  </a:lnTo>
                  <a:lnTo>
                    <a:pt x="54517" y="54514"/>
                  </a:lnTo>
                  <a:lnTo>
                    <a:pt x="92188" y="25409"/>
                  </a:lnTo>
                  <a:lnTo>
                    <a:pt x="136651" y="6647"/>
                  </a:lnTo>
                  <a:lnTo>
                    <a:pt x="186131" y="0"/>
                  </a:lnTo>
                  <a:lnTo>
                    <a:pt x="6386093" y="0"/>
                  </a:lnTo>
                  <a:lnTo>
                    <a:pt x="6435603" y="6647"/>
                  </a:lnTo>
                  <a:lnTo>
                    <a:pt x="6480082" y="25409"/>
                  </a:lnTo>
                  <a:lnTo>
                    <a:pt x="6517760" y="54514"/>
                  </a:lnTo>
                  <a:lnTo>
                    <a:pt x="6546865" y="92192"/>
                  </a:lnTo>
                  <a:lnTo>
                    <a:pt x="6565627" y="136671"/>
                  </a:lnTo>
                  <a:lnTo>
                    <a:pt x="6572275" y="186181"/>
                  </a:lnTo>
                  <a:lnTo>
                    <a:pt x="6572275" y="930655"/>
                  </a:lnTo>
                  <a:lnTo>
                    <a:pt x="6565627" y="980112"/>
                  </a:lnTo>
                  <a:lnTo>
                    <a:pt x="6546865" y="1024556"/>
                  </a:lnTo>
                  <a:lnTo>
                    <a:pt x="6517760" y="1062212"/>
                  </a:lnTo>
                  <a:lnTo>
                    <a:pt x="6480082" y="1091306"/>
                  </a:lnTo>
                  <a:lnTo>
                    <a:pt x="6435603" y="1110064"/>
                  </a:lnTo>
                  <a:lnTo>
                    <a:pt x="6386093" y="1116710"/>
                  </a:lnTo>
                  <a:lnTo>
                    <a:pt x="186131" y="1116710"/>
                  </a:lnTo>
                  <a:lnTo>
                    <a:pt x="136651" y="1110064"/>
                  </a:lnTo>
                  <a:lnTo>
                    <a:pt x="92188" y="1091306"/>
                  </a:lnTo>
                  <a:lnTo>
                    <a:pt x="54517" y="1062212"/>
                  </a:lnTo>
                  <a:lnTo>
                    <a:pt x="25413" y="1024556"/>
                  </a:lnTo>
                  <a:lnTo>
                    <a:pt x="6649" y="980112"/>
                  </a:lnTo>
                  <a:lnTo>
                    <a:pt x="0" y="930655"/>
                  </a:lnTo>
                  <a:lnTo>
                    <a:pt x="0" y="186181"/>
                  </a:lnTo>
                  <a:close/>
                </a:path>
              </a:pathLst>
            </a:custGeom>
            <a:ln w="9525">
              <a:solidFill>
                <a:srgbClr val="55CE7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10" name="object 10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318518" y="1504208"/>
            <a:ext cx="6256015" cy="678139"/>
          </a:xfrm>
          <a:prstGeom prst="rect">
            <a:avLst/>
          </a:prstGeom>
        </p:spPr>
      </p:pic>
      <p:sp>
        <p:nvSpPr>
          <p:cNvPr id="11" name="object 11"/>
          <p:cNvSpPr txBox="1"/>
          <p:nvPr/>
        </p:nvSpPr>
        <p:spPr>
          <a:xfrm>
            <a:off x="3020695" y="1360423"/>
            <a:ext cx="1322705" cy="18669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1050" b="1" dirty="0">
                <a:latin typeface="Times New Roman"/>
                <a:cs typeface="Times New Roman"/>
              </a:rPr>
              <a:t>Para</a:t>
            </a:r>
            <a:r>
              <a:rPr sz="1050" b="1" spc="-30" dirty="0">
                <a:latin typeface="Times New Roman"/>
                <a:cs typeface="Times New Roman"/>
              </a:rPr>
              <a:t> </a:t>
            </a:r>
            <a:r>
              <a:rPr sz="1050" b="1" dirty="0">
                <a:latin typeface="Times New Roman"/>
                <a:cs typeface="Times New Roman"/>
              </a:rPr>
              <a:t>citar</a:t>
            </a:r>
            <a:r>
              <a:rPr sz="1050" b="1" spc="-20" dirty="0">
                <a:latin typeface="Times New Roman"/>
                <a:cs typeface="Times New Roman"/>
              </a:rPr>
              <a:t> </a:t>
            </a:r>
            <a:r>
              <a:rPr sz="1050" b="1" dirty="0">
                <a:latin typeface="Times New Roman"/>
                <a:cs typeface="Times New Roman"/>
              </a:rPr>
              <a:t>este</a:t>
            </a:r>
            <a:r>
              <a:rPr sz="1050" b="1" spc="-20" dirty="0">
                <a:latin typeface="Times New Roman"/>
                <a:cs typeface="Times New Roman"/>
              </a:rPr>
              <a:t> </a:t>
            </a:r>
            <a:r>
              <a:rPr sz="1050" b="1" spc="-10" dirty="0">
                <a:latin typeface="Times New Roman"/>
                <a:cs typeface="Times New Roman"/>
              </a:rPr>
              <a:t>artículo</a:t>
            </a:r>
            <a:endParaRPr sz="1050">
              <a:latin typeface="Times New Roman"/>
              <a:cs typeface="Times New Roman"/>
            </a:endParaRPr>
          </a:p>
        </p:txBody>
      </p:sp>
      <p:grpSp>
        <p:nvGrpSpPr>
          <p:cNvPr id="12" name="object 12"/>
          <p:cNvGrpSpPr/>
          <p:nvPr/>
        </p:nvGrpSpPr>
        <p:grpSpPr>
          <a:xfrm>
            <a:off x="96011" y="115823"/>
            <a:ext cx="6666230" cy="1463040"/>
            <a:chOff x="96011" y="115823"/>
            <a:chExt cx="6666230" cy="1463040"/>
          </a:xfrm>
        </p:grpSpPr>
        <p:pic>
          <p:nvPicPr>
            <p:cNvPr id="13" name="object 13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96011" y="115823"/>
              <a:ext cx="6665976" cy="1452372"/>
            </a:xfrm>
            <a:prstGeom prst="rect">
              <a:avLst/>
            </a:prstGeom>
          </p:spPr>
        </p:pic>
        <p:pic>
          <p:nvPicPr>
            <p:cNvPr id="14" name="object 14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142849" y="142875"/>
              <a:ext cx="6572275" cy="1358646"/>
            </a:xfrm>
            <a:prstGeom prst="rect">
              <a:avLst/>
            </a:prstGeom>
          </p:spPr>
        </p:pic>
        <p:sp>
          <p:nvSpPr>
            <p:cNvPr id="15" name="object 15"/>
            <p:cNvSpPr/>
            <p:nvPr/>
          </p:nvSpPr>
          <p:spPr>
            <a:xfrm>
              <a:off x="142849" y="142875"/>
              <a:ext cx="6572884" cy="1358900"/>
            </a:xfrm>
            <a:custGeom>
              <a:avLst/>
              <a:gdLst/>
              <a:ahLst/>
              <a:cxnLst/>
              <a:rect l="l" t="t" r="r" b="b"/>
              <a:pathLst>
                <a:path w="6572884" h="1358900">
                  <a:moveTo>
                    <a:pt x="0" y="226441"/>
                  </a:moveTo>
                  <a:lnTo>
                    <a:pt x="4600" y="180795"/>
                  </a:lnTo>
                  <a:lnTo>
                    <a:pt x="17795" y="138285"/>
                  </a:lnTo>
                  <a:lnTo>
                    <a:pt x="38673" y="99820"/>
                  </a:lnTo>
                  <a:lnTo>
                    <a:pt x="66324" y="66309"/>
                  </a:lnTo>
                  <a:lnTo>
                    <a:pt x="99837" y="38663"/>
                  </a:lnTo>
                  <a:lnTo>
                    <a:pt x="138301" y="17789"/>
                  </a:lnTo>
                  <a:lnTo>
                    <a:pt x="180806" y="4599"/>
                  </a:lnTo>
                  <a:lnTo>
                    <a:pt x="226440" y="0"/>
                  </a:lnTo>
                  <a:lnTo>
                    <a:pt x="6345834" y="0"/>
                  </a:lnTo>
                  <a:lnTo>
                    <a:pt x="6391480" y="4599"/>
                  </a:lnTo>
                  <a:lnTo>
                    <a:pt x="6433990" y="17789"/>
                  </a:lnTo>
                  <a:lnTo>
                    <a:pt x="6472455" y="38663"/>
                  </a:lnTo>
                  <a:lnTo>
                    <a:pt x="6505965" y="66309"/>
                  </a:lnTo>
                  <a:lnTo>
                    <a:pt x="6533612" y="99820"/>
                  </a:lnTo>
                  <a:lnTo>
                    <a:pt x="6554485" y="138285"/>
                  </a:lnTo>
                  <a:lnTo>
                    <a:pt x="6567676" y="180795"/>
                  </a:lnTo>
                  <a:lnTo>
                    <a:pt x="6572275" y="226441"/>
                  </a:lnTo>
                  <a:lnTo>
                    <a:pt x="6572275" y="1132204"/>
                  </a:lnTo>
                  <a:lnTo>
                    <a:pt x="6567676" y="1177850"/>
                  </a:lnTo>
                  <a:lnTo>
                    <a:pt x="6554485" y="1220360"/>
                  </a:lnTo>
                  <a:lnTo>
                    <a:pt x="6533612" y="1258825"/>
                  </a:lnTo>
                  <a:lnTo>
                    <a:pt x="6505965" y="1292336"/>
                  </a:lnTo>
                  <a:lnTo>
                    <a:pt x="6472455" y="1319982"/>
                  </a:lnTo>
                  <a:lnTo>
                    <a:pt x="6433990" y="1340856"/>
                  </a:lnTo>
                  <a:lnTo>
                    <a:pt x="6391480" y="1354046"/>
                  </a:lnTo>
                  <a:lnTo>
                    <a:pt x="6345834" y="1358646"/>
                  </a:lnTo>
                  <a:lnTo>
                    <a:pt x="226440" y="1358646"/>
                  </a:lnTo>
                  <a:lnTo>
                    <a:pt x="180806" y="1354046"/>
                  </a:lnTo>
                  <a:lnTo>
                    <a:pt x="138301" y="1340856"/>
                  </a:lnTo>
                  <a:lnTo>
                    <a:pt x="99837" y="1319982"/>
                  </a:lnTo>
                  <a:lnTo>
                    <a:pt x="66324" y="1292336"/>
                  </a:lnTo>
                  <a:lnTo>
                    <a:pt x="38673" y="1258825"/>
                  </a:lnTo>
                  <a:lnTo>
                    <a:pt x="17795" y="1220360"/>
                  </a:lnTo>
                  <a:lnTo>
                    <a:pt x="4600" y="1177850"/>
                  </a:lnTo>
                  <a:lnTo>
                    <a:pt x="0" y="1132204"/>
                  </a:lnTo>
                  <a:lnTo>
                    <a:pt x="0" y="226441"/>
                  </a:lnTo>
                  <a:close/>
                </a:path>
              </a:pathLst>
            </a:custGeom>
            <a:ln w="9525">
              <a:solidFill>
                <a:srgbClr val="55CE7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6" name="object 16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2500248" y="305930"/>
              <a:ext cx="1714500" cy="733945"/>
            </a:xfrm>
            <a:prstGeom prst="rect">
              <a:avLst/>
            </a:prstGeom>
          </p:spPr>
        </p:pic>
        <p:pic>
          <p:nvPicPr>
            <p:cNvPr id="17" name="object 17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2738628" y="1024127"/>
              <a:ext cx="1897379" cy="371855"/>
            </a:xfrm>
            <a:prstGeom prst="rect">
              <a:avLst/>
            </a:prstGeom>
          </p:spPr>
        </p:pic>
        <p:pic>
          <p:nvPicPr>
            <p:cNvPr id="18" name="object 18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4401311" y="1024127"/>
              <a:ext cx="1577339" cy="371855"/>
            </a:xfrm>
            <a:prstGeom prst="rect">
              <a:avLst/>
            </a:prstGeom>
          </p:spPr>
        </p:pic>
        <p:pic>
          <p:nvPicPr>
            <p:cNvPr id="19" name="object 19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3169919" y="1207007"/>
              <a:ext cx="1546859" cy="371855"/>
            </a:xfrm>
            <a:prstGeom prst="rect">
              <a:avLst/>
            </a:prstGeom>
          </p:spPr>
        </p:pic>
        <p:pic>
          <p:nvPicPr>
            <p:cNvPr id="20" name="object 20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4482083" y="1207007"/>
              <a:ext cx="284988" cy="371855"/>
            </a:xfrm>
            <a:prstGeom prst="rect">
              <a:avLst/>
            </a:prstGeom>
          </p:spPr>
        </p:pic>
        <p:pic>
          <p:nvPicPr>
            <p:cNvPr id="21" name="object 21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4572000" y="1207007"/>
              <a:ext cx="1013460" cy="371855"/>
            </a:xfrm>
            <a:prstGeom prst="rect">
              <a:avLst/>
            </a:prstGeom>
          </p:spPr>
        </p:pic>
      </p:grpSp>
      <p:sp>
        <p:nvSpPr>
          <p:cNvPr id="22" name="object 22"/>
          <p:cNvSpPr txBox="1"/>
          <p:nvPr/>
        </p:nvSpPr>
        <p:spPr>
          <a:xfrm>
            <a:off x="2842005" y="1068451"/>
            <a:ext cx="3029585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Arial"/>
                <a:cs typeface="Arial"/>
              </a:rPr>
              <a:t>6ta.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Edición</a:t>
            </a:r>
            <a:r>
              <a:rPr sz="1200" b="1" spc="-10" dirty="0">
                <a:latin typeface="Arial"/>
                <a:cs typeface="Arial"/>
              </a:rPr>
              <a:t> Volumen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I</a:t>
            </a:r>
            <a:r>
              <a:rPr sz="1200" b="1" spc="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Enero</a:t>
            </a:r>
            <a:r>
              <a:rPr sz="1200" b="1" spc="-3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a</a:t>
            </a:r>
            <a:r>
              <a:rPr sz="1200" b="1" spc="-2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Julio</a:t>
            </a:r>
            <a:r>
              <a:rPr sz="1200" b="1" spc="-5" dirty="0">
                <a:latin typeface="Arial"/>
                <a:cs typeface="Arial"/>
              </a:rPr>
              <a:t> </a:t>
            </a:r>
            <a:r>
              <a:rPr sz="1200" b="1" spc="-20" dirty="0">
                <a:latin typeface="Arial"/>
                <a:cs typeface="Arial"/>
              </a:rPr>
              <a:t>2021</a:t>
            </a:r>
            <a:endParaRPr sz="1200">
              <a:latin typeface="Arial"/>
              <a:cs typeface="Arial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3273297" y="1251331"/>
            <a:ext cx="216789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Arial"/>
                <a:cs typeface="Arial"/>
              </a:rPr>
              <a:t>Revista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Semestral-</a:t>
            </a:r>
            <a:r>
              <a:rPr sz="1200" b="1" spc="-40" dirty="0">
                <a:latin typeface="Arial"/>
                <a:cs typeface="Arial"/>
              </a:rPr>
              <a:t> </a:t>
            </a:r>
            <a:r>
              <a:rPr sz="1200" b="1" spc="-10" dirty="0">
                <a:latin typeface="Arial"/>
                <a:cs typeface="Arial"/>
              </a:rPr>
              <a:t>Venezuela</a:t>
            </a:r>
            <a:endParaRPr sz="1200">
              <a:latin typeface="Arial"/>
              <a:cs typeface="Arial"/>
            </a:endParaRPr>
          </a:p>
        </p:txBody>
      </p:sp>
      <p:grpSp>
        <p:nvGrpSpPr>
          <p:cNvPr id="24" name="object 24"/>
          <p:cNvGrpSpPr/>
          <p:nvPr/>
        </p:nvGrpSpPr>
        <p:grpSpPr>
          <a:xfrm>
            <a:off x="320929" y="234695"/>
            <a:ext cx="6228715" cy="2840990"/>
            <a:chOff x="320929" y="234695"/>
            <a:chExt cx="6228715" cy="2840990"/>
          </a:xfrm>
        </p:grpSpPr>
        <p:pic>
          <p:nvPicPr>
            <p:cNvPr id="25" name="object 25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324612" y="234695"/>
              <a:ext cx="1719072" cy="1341120"/>
            </a:xfrm>
            <a:prstGeom prst="rect">
              <a:avLst/>
            </a:prstGeom>
          </p:spPr>
        </p:pic>
        <p:sp>
          <p:nvSpPr>
            <p:cNvPr id="26" name="object 26"/>
            <p:cNvSpPr/>
            <p:nvPr/>
          </p:nvSpPr>
          <p:spPr>
            <a:xfrm>
              <a:off x="333629" y="1522069"/>
              <a:ext cx="6203315" cy="646430"/>
            </a:xfrm>
            <a:custGeom>
              <a:avLst/>
              <a:gdLst/>
              <a:ahLst/>
              <a:cxnLst/>
              <a:rect l="l" t="t" r="r" b="b"/>
              <a:pathLst>
                <a:path w="6203315" h="646430">
                  <a:moveTo>
                    <a:pt x="6202934" y="0"/>
                  </a:moveTo>
                  <a:lnTo>
                    <a:pt x="0" y="0"/>
                  </a:lnTo>
                  <a:lnTo>
                    <a:pt x="0" y="646328"/>
                  </a:lnTo>
                  <a:lnTo>
                    <a:pt x="6202934" y="646328"/>
                  </a:lnTo>
                  <a:lnTo>
                    <a:pt x="620293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333629" y="1522069"/>
              <a:ext cx="6203315" cy="646430"/>
            </a:xfrm>
            <a:custGeom>
              <a:avLst/>
              <a:gdLst/>
              <a:ahLst/>
              <a:cxnLst/>
              <a:rect l="l" t="t" r="r" b="b"/>
              <a:pathLst>
                <a:path w="6203315" h="646430">
                  <a:moveTo>
                    <a:pt x="0" y="646328"/>
                  </a:moveTo>
                  <a:lnTo>
                    <a:pt x="6202934" y="646328"/>
                  </a:lnTo>
                  <a:lnTo>
                    <a:pt x="6202934" y="0"/>
                  </a:lnTo>
                  <a:lnTo>
                    <a:pt x="0" y="0"/>
                  </a:lnTo>
                  <a:lnTo>
                    <a:pt x="0" y="646328"/>
                  </a:lnTo>
                  <a:close/>
                </a:path>
              </a:pathLst>
            </a:custGeom>
            <a:ln w="25399">
              <a:solidFill>
                <a:srgbClr val="5BD078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333629" y="2123757"/>
              <a:ext cx="6203315" cy="939165"/>
            </a:xfrm>
            <a:custGeom>
              <a:avLst/>
              <a:gdLst/>
              <a:ahLst/>
              <a:cxnLst/>
              <a:rect l="l" t="t" r="r" b="b"/>
              <a:pathLst>
                <a:path w="6203315" h="939164">
                  <a:moveTo>
                    <a:pt x="6202934" y="0"/>
                  </a:moveTo>
                  <a:lnTo>
                    <a:pt x="0" y="0"/>
                  </a:lnTo>
                  <a:lnTo>
                    <a:pt x="0" y="938720"/>
                  </a:lnTo>
                  <a:lnTo>
                    <a:pt x="6202934" y="938720"/>
                  </a:lnTo>
                  <a:lnTo>
                    <a:pt x="620293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333629" y="2123757"/>
              <a:ext cx="6203315" cy="939165"/>
            </a:xfrm>
            <a:custGeom>
              <a:avLst/>
              <a:gdLst/>
              <a:ahLst/>
              <a:cxnLst/>
              <a:rect l="l" t="t" r="r" b="b"/>
              <a:pathLst>
                <a:path w="6203315" h="939164">
                  <a:moveTo>
                    <a:pt x="0" y="938720"/>
                  </a:moveTo>
                  <a:lnTo>
                    <a:pt x="6202934" y="938720"/>
                  </a:lnTo>
                  <a:lnTo>
                    <a:pt x="6202934" y="0"/>
                  </a:lnTo>
                  <a:lnTo>
                    <a:pt x="0" y="0"/>
                  </a:lnTo>
                  <a:lnTo>
                    <a:pt x="0" y="938720"/>
                  </a:lnTo>
                  <a:close/>
                </a:path>
              </a:pathLst>
            </a:custGeom>
            <a:ln w="25400">
              <a:solidFill>
                <a:srgbClr val="5BD078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0" name="object 30"/>
          <p:cNvSpPr txBox="1"/>
          <p:nvPr/>
        </p:nvSpPr>
        <p:spPr>
          <a:xfrm>
            <a:off x="221691" y="1550923"/>
            <a:ext cx="6398260" cy="6427144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28575" algn="ctr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Times New Roman"/>
                <a:cs typeface="Times New Roman"/>
              </a:rPr>
              <a:t>Lcda.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Joan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del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C.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Bernet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B/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MSc.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María Gabriela</a:t>
            </a:r>
            <a:r>
              <a:rPr sz="1200" b="1" spc="-20" dirty="0">
                <a:latin typeface="Times New Roman"/>
                <a:cs typeface="Times New Roman"/>
              </a:rPr>
              <a:t> Torres</a:t>
            </a:r>
            <a:r>
              <a:rPr sz="1200" b="1" spc="-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Suárez</a:t>
            </a:r>
            <a:endParaRPr sz="1200" dirty="0">
              <a:latin typeface="Times New Roman"/>
              <a:cs typeface="Times New Roman"/>
            </a:endParaRPr>
          </a:p>
          <a:p>
            <a:pPr marL="29845" algn="ctr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Rómulo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Gallegos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National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Experimental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University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Central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Plains</a:t>
            </a:r>
            <a:r>
              <a:rPr sz="1200" spc="-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(UNERG)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-</a:t>
            </a:r>
            <a:r>
              <a:rPr sz="1200" spc="-6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Venezuela)</a:t>
            </a:r>
            <a:endParaRPr sz="1200" dirty="0">
              <a:latin typeface="Times New Roman"/>
              <a:cs typeface="Times New Roman"/>
            </a:endParaRPr>
          </a:p>
          <a:p>
            <a:pPr marL="29209" algn="ctr">
              <a:lnSpc>
                <a:spcPct val="100000"/>
              </a:lnSpc>
            </a:pPr>
            <a:r>
              <a:rPr sz="1200" b="1" dirty="0">
                <a:latin typeface="Times New Roman"/>
                <a:cs typeface="Times New Roman"/>
              </a:rPr>
              <a:t>Email: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chemeClr val="tx1"/>
                </a:solidFill>
                <a:latin typeface="Times New Roman"/>
                <a:cs typeface="Times New Roman"/>
                <a:hlinkClick r:id="rId16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mgts4ever@gmail.com</a:t>
            </a:r>
            <a:endParaRPr sz="1200" dirty="0">
              <a:solidFill>
                <a:schemeClr val="tx1"/>
              </a:solidFill>
              <a:latin typeface="Times New Roman"/>
              <a:cs typeface="Times New Roman"/>
            </a:endParaRPr>
          </a:p>
          <a:p>
            <a:pPr marL="203200" marR="164465">
              <a:lnSpc>
                <a:spcPct val="100000"/>
              </a:lnSpc>
              <a:spcBef>
                <a:spcPts val="420"/>
              </a:spcBef>
            </a:pPr>
            <a:r>
              <a:rPr sz="1100" b="1" dirty="0">
                <a:solidFill>
                  <a:schemeClr val="tx1"/>
                </a:solidFill>
                <a:latin typeface="Times New Roman"/>
                <a:cs typeface="Times New Roman"/>
              </a:rPr>
              <a:t>How</a:t>
            </a:r>
            <a:r>
              <a:rPr sz="1100" b="1" spc="13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100" b="1" dirty="0">
                <a:solidFill>
                  <a:schemeClr val="tx1"/>
                </a:solidFill>
                <a:latin typeface="Times New Roman"/>
                <a:cs typeface="Times New Roman"/>
              </a:rPr>
              <a:t>to</a:t>
            </a:r>
            <a:r>
              <a:rPr sz="1100" b="1" spc="13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100" b="1" dirty="0">
                <a:solidFill>
                  <a:schemeClr val="tx1"/>
                </a:solidFill>
                <a:latin typeface="Times New Roman"/>
                <a:cs typeface="Times New Roman"/>
              </a:rPr>
              <a:t>cite</a:t>
            </a:r>
            <a:r>
              <a:rPr sz="1100" b="1" spc="12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100" b="1" dirty="0">
                <a:solidFill>
                  <a:schemeClr val="tx1"/>
                </a:solidFill>
                <a:latin typeface="Times New Roman"/>
                <a:cs typeface="Times New Roman"/>
              </a:rPr>
              <a:t>this</a:t>
            </a:r>
            <a:r>
              <a:rPr sz="1100" b="1" spc="14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100" b="1" dirty="0">
                <a:solidFill>
                  <a:schemeClr val="tx1"/>
                </a:solidFill>
                <a:latin typeface="Times New Roman"/>
                <a:cs typeface="Times New Roman"/>
              </a:rPr>
              <a:t>article:</a:t>
            </a:r>
            <a:r>
              <a:rPr sz="1100" b="1" spc="12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100" b="1" dirty="0">
                <a:solidFill>
                  <a:schemeClr val="tx1"/>
                </a:solidFill>
                <a:latin typeface="Times New Roman"/>
                <a:cs typeface="Times New Roman"/>
              </a:rPr>
              <a:t>Joan</a:t>
            </a:r>
            <a:r>
              <a:rPr sz="1100" b="1" spc="13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100" b="1" dirty="0">
                <a:solidFill>
                  <a:schemeClr val="tx1"/>
                </a:solidFill>
                <a:latin typeface="Times New Roman"/>
                <a:cs typeface="Times New Roman"/>
              </a:rPr>
              <a:t>del</a:t>
            </a:r>
            <a:r>
              <a:rPr sz="1100" b="1" spc="13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100" b="1" dirty="0">
                <a:solidFill>
                  <a:schemeClr val="tx1"/>
                </a:solidFill>
                <a:latin typeface="Times New Roman"/>
                <a:cs typeface="Times New Roman"/>
              </a:rPr>
              <a:t>C.</a:t>
            </a:r>
            <a:r>
              <a:rPr sz="1100" b="1" spc="13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100" b="1" dirty="0">
                <a:solidFill>
                  <a:schemeClr val="tx1"/>
                </a:solidFill>
                <a:latin typeface="Times New Roman"/>
                <a:cs typeface="Times New Roman"/>
              </a:rPr>
              <a:t>Bernet</a:t>
            </a:r>
            <a:r>
              <a:rPr sz="1100" b="1" spc="13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100" b="1" dirty="0">
                <a:solidFill>
                  <a:schemeClr val="tx1"/>
                </a:solidFill>
                <a:latin typeface="Times New Roman"/>
                <a:cs typeface="Times New Roman"/>
              </a:rPr>
              <a:t>B</a:t>
            </a:r>
            <a:r>
              <a:rPr sz="1100" b="1" spc="14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100" b="1" dirty="0">
                <a:solidFill>
                  <a:schemeClr val="tx1"/>
                </a:solidFill>
                <a:latin typeface="Times New Roman"/>
                <a:cs typeface="Times New Roman"/>
              </a:rPr>
              <a:t>y</a:t>
            </a:r>
            <a:r>
              <a:rPr sz="1100" b="1" spc="12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100" b="1" dirty="0">
                <a:solidFill>
                  <a:schemeClr val="tx1"/>
                </a:solidFill>
                <a:latin typeface="Times New Roman"/>
                <a:cs typeface="Times New Roman"/>
              </a:rPr>
              <a:t>MSc.</a:t>
            </a:r>
            <a:r>
              <a:rPr sz="1100" b="1" spc="13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100" b="1" dirty="0">
                <a:solidFill>
                  <a:schemeClr val="tx1"/>
                </a:solidFill>
                <a:latin typeface="Times New Roman"/>
                <a:cs typeface="Times New Roman"/>
              </a:rPr>
              <a:t>María</a:t>
            </a:r>
            <a:r>
              <a:rPr sz="1100" b="1" spc="13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100" b="1" dirty="0">
                <a:solidFill>
                  <a:schemeClr val="tx1"/>
                </a:solidFill>
                <a:latin typeface="Times New Roman"/>
                <a:cs typeface="Times New Roman"/>
              </a:rPr>
              <a:t>G.</a:t>
            </a:r>
            <a:r>
              <a:rPr sz="1100" b="1" spc="13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100" b="1" dirty="0">
                <a:solidFill>
                  <a:schemeClr val="tx1"/>
                </a:solidFill>
                <a:latin typeface="Times New Roman"/>
                <a:cs typeface="Times New Roman"/>
              </a:rPr>
              <a:t>Torres</a:t>
            </a:r>
            <a:r>
              <a:rPr sz="1100" b="1" spc="14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100" b="1" dirty="0">
                <a:solidFill>
                  <a:schemeClr val="tx1"/>
                </a:solidFill>
                <a:latin typeface="Times New Roman"/>
                <a:cs typeface="Times New Roman"/>
              </a:rPr>
              <a:t>Suárez</a:t>
            </a:r>
            <a:r>
              <a:rPr sz="1100" b="1" spc="12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100" b="1" dirty="0">
                <a:solidFill>
                  <a:schemeClr val="tx1"/>
                </a:solidFill>
                <a:latin typeface="Times New Roman"/>
                <a:cs typeface="Times New Roman"/>
              </a:rPr>
              <a:t>(2021),</a:t>
            </a:r>
            <a:r>
              <a:rPr sz="1100" b="1" spc="12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100" b="1" dirty="0">
                <a:solidFill>
                  <a:schemeClr val="tx1"/>
                </a:solidFill>
                <a:latin typeface="Times New Roman"/>
                <a:cs typeface="Times New Roman"/>
              </a:rPr>
              <a:t>“Fire</a:t>
            </a:r>
            <a:r>
              <a:rPr sz="1100" b="1" spc="14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100" b="1" spc="-10" dirty="0">
                <a:solidFill>
                  <a:schemeClr val="tx1"/>
                </a:solidFill>
                <a:latin typeface="Times New Roman"/>
                <a:cs typeface="Times New Roman"/>
              </a:rPr>
              <a:t>Ball: </a:t>
            </a:r>
            <a:r>
              <a:rPr sz="1100" b="1" dirty="0">
                <a:solidFill>
                  <a:schemeClr val="tx1"/>
                </a:solidFill>
                <a:latin typeface="Times New Roman"/>
                <a:cs typeface="Times New Roman"/>
              </a:rPr>
              <a:t>Didactic</a:t>
            </a:r>
            <a:r>
              <a:rPr sz="1100" b="1" spc="-3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100" b="1" dirty="0">
                <a:solidFill>
                  <a:schemeClr val="tx1"/>
                </a:solidFill>
                <a:latin typeface="Times New Roman"/>
                <a:cs typeface="Times New Roman"/>
              </a:rPr>
              <a:t>Strategy</a:t>
            </a:r>
            <a:r>
              <a:rPr sz="1100" b="1" spc="-3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100" b="1" dirty="0">
                <a:solidFill>
                  <a:schemeClr val="tx1"/>
                </a:solidFill>
                <a:latin typeface="Times New Roman"/>
                <a:cs typeface="Times New Roman"/>
              </a:rPr>
              <a:t>For</a:t>
            </a:r>
            <a:r>
              <a:rPr sz="1100" b="1" spc="-1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100" b="1" dirty="0">
                <a:solidFill>
                  <a:schemeClr val="tx1"/>
                </a:solidFill>
                <a:latin typeface="Times New Roman"/>
                <a:cs typeface="Times New Roman"/>
              </a:rPr>
              <a:t>The</a:t>
            </a:r>
            <a:r>
              <a:rPr sz="1100" b="1" spc="-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100" b="1" dirty="0">
                <a:solidFill>
                  <a:schemeClr val="tx1"/>
                </a:solidFill>
                <a:latin typeface="Times New Roman"/>
                <a:cs typeface="Times New Roman"/>
              </a:rPr>
              <a:t>Dissemination</a:t>
            </a:r>
            <a:r>
              <a:rPr sz="1100" b="1" spc="-3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100" b="1" dirty="0">
                <a:solidFill>
                  <a:schemeClr val="tx1"/>
                </a:solidFill>
                <a:latin typeface="Times New Roman"/>
                <a:cs typeface="Times New Roman"/>
              </a:rPr>
              <a:t>Of</a:t>
            </a:r>
            <a:r>
              <a:rPr sz="1100" b="1" spc="-2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100" b="1" dirty="0">
                <a:solidFill>
                  <a:schemeClr val="tx1"/>
                </a:solidFill>
                <a:latin typeface="Times New Roman"/>
                <a:cs typeface="Times New Roman"/>
              </a:rPr>
              <a:t>The</a:t>
            </a:r>
            <a:r>
              <a:rPr sz="1100" b="1" spc="-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100" b="1" dirty="0">
                <a:solidFill>
                  <a:schemeClr val="tx1"/>
                </a:solidFill>
                <a:latin typeface="Times New Roman"/>
                <a:cs typeface="Times New Roman"/>
              </a:rPr>
              <a:t>Venezuelan</a:t>
            </a:r>
            <a:r>
              <a:rPr sz="1100" b="1" spc="-2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100" b="1" dirty="0">
                <a:solidFill>
                  <a:schemeClr val="tx1"/>
                </a:solidFill>
                <a:latin typeface="Times New Roman"/>
                <a:cs typeface="Times New Roman"/>
              </a:rPr>
              <a:t>Oral</a:t>
            </a:r>
            <a:r>
              <a:rPr sz="1100" b="1" spc="-3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100" b="1" dirty="0">
                <a:solidFill>
                  <a:schemeClr val="tx1"/>
                </a:solidFill>
                <a:latin typeface="Times New Roman"/>
                <a:cs typeface="Times New Roman"/>
              </a:rPr>
              <a:t>Tradition”</a:t>
            </a:r>
            <a:r>
              <a:rPr sz="1100" b="1" spc="-4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100" b="1" dirty="0">
                <a:solidFill>
                  <a:schemeClr val="tx1"/>
                </a:solidFill>
                <a:latin typeface="Times New Roman"/>
                <a:cs typeface="Times New Roman"/>
              </a:rPr>
              <a:t>I</a:t>
            </a:r>
            <a:r>
              <a:rPr sz="1100" b="1" spc="-1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100" b="1" dirty="0">
                <a:solidFill>
                  <a:schemeClr val="tx1"/>
                </a:solidFill>
                <a:latin typeface="Times New Roman"/>
                <a:cs typeface="Times New Roman"/>
              </a:rPr>
              <a:t>(1-</a:t>
            </a:r>
            <a:r>
              <a:rPr sz="1100" b="1" spc="-25" dirty="0">
                <a:solidFill>
                  <a:schemeClr val="tx1"/>
                </a:solidFill>
                <a:latin typeface="Times New Roman"/>
                <a:cs typeface="Times New Roman"/>
              </a:rPr>
              <a:t>12)</a:t>
            </a:r>
            <a:endParaRPr sz="1100" dirty="0">
              <a:solidFill>
                <a:schemeClr val="tx1"/>
              </a:solidFill>
              <a:latin typeface="Times New Roman"/>
              <a:cs typeface="Times New Roman"/>
            </a:endParaRPr>
          </a:p>
          <a:p>
            <a:pPr marL="2647950">
              <a:lnSpc>
                <a:spcPct val="100000"/>
              </a:lnSpc>
            </a:pPr>
            <a:r>
              <a:rPr sz="1100" b="1" dirty="0">
                <a:solidFill>
                  <a:schemeClr val="tx1"/>
                </a:solidFill>
                <a:latin typeface="Times New Roman"/>
                <a:cs typeface="Times New Roman"/>
              </a:rPr>
              <a:t>Received:</a:t>
            </a:r>
            <a:r>
              <a:rPr sz="1100" b="1" spc="-3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100" b="1" dirty="0">
                <a:solidFill>
                  <a:schemeClr val="tx1"/>
                </a:solidFill>
                <a:latin typeface="Times New Roman"/>
                <a:cs typeface="Times New Roman"/>
              </a:rPr>
              <a:t>September</a:t>
            </a:r>
            <a:r>
              <a:rPr sz="1100" b="1" spc="-3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100" b="1" spc="-20" dirty="0">
                <a:solidFill>
                  <a:schemeClr val="tx1"/>
                </a:solidFill>
                <a:latin typeface="Times New Roman"/>
                <a:cs typeface="Times New Roman"/>
              </a:rPr>
              <a:t>2020</a:t>
            </a:r>
            <a:endParaRPr sz="1100" dirty="0">
              <a:solidFill>
                <a:schemeClr val="tx1"/>
              </a:solidFill>
              <a:latin typeface="Times New Roman"/>
              <a:cs typeface="Times New Roman"/>
            </a:endParaRPr>
          </a:p>
          <a:p>
            <a:pPr marL="2660015">
              <a:lnSpc>
                <a:spcPct val="100000"/>
              </a:lnSpc>
            </a:pPr>
            <a:r>
              <a:rPr sz="1100" b="1" dirty="0">
                <a:latin typeface="Times New Roman"/>
                <a:cs typeface="Times New Roman"/>
              </a:rPr>
              <a:t>Revised: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October</a:t>
            </a:r>
            <a:r>
              <a:rPr sz="1100" b="1" spc="-40" dirty="0">
                <a:latin typeface="Times New Roman"/>
                <a:cs typeface="Times New Roman"/>
              </a:rPr>
              <a:t> </a:t>
            </a:r>
            <a:r>
              <a:rPr sz="1100" b="1" spc="-20" dirty="0">
                <a:latin typeface="Times New Roman"/>
                <a:cs typeface="Times New Roman"/>
              </a:rPr>
              <a:t>2020</a:t>
            </a:r>
            <a:endParaRPr sz="1100" dirty="0">
              <a:latin typeface="Times New Roman"/>
              <a:cs typeface="Times New Roman"/>
            </a:endParaRPr>
          </a:p>
          <a:p>
            <a:pPr marL="2617470">
              <a:lnSpc>
                <a:spcPct val="100000"/>
              </a:lnSpc>
            </a:pPr>
            <a:r>
              <a:rPr sz="1100" b="1" dirty="0">
                <a:latin typeface="Times New Roman"/>
                <a:cs typeface="Times New Roman"/>
              </a:rPr>
              <a:t>Accepted: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October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spc="-20" dirty="0">
                <a:latin typeface="Times New Roman"/>
                <a:cs typeface="Times New Roman"/>
              </a:rPr>
              <a:t>2020</a:t>
            </a:r>
            <a:endParaRPr sz="1100" dirty="0">
              <a:latin typeface="Times New Roman"/>
              <a:cs typeface="Times New Roman"/>
            </a:endParaRPr>
          </a:p>
          <a:p>
            <a:pPr marL="437515" marR="371475" algn="ctr">
              <a:lnSpc>
                <a:spcPct val="201700"/>
              </a:lnSpc>
              <a:spcBef>
                <a:spcPts val="615"/>
              </a:spcBef>
            </a:pPr>
            <a:r>
              <a:rPr sz="1200" b="1" dirty="0">
                <a:latin typeface="Times New Roman"/>
                <a:cs typeface="Times New Roman"/>
              </a:rPr>
              <a:t>Fire</a:t>
            </a:r>
            <a:r>
              <a:rPr sz="1200" b="1" spc="-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Ball: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Didactic</a:t>
            </a:r>
            <a:r>
              <a:rPr sz="1200" b="1" spc="-3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Strategy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For</a:t>
            </a:r>
            <a:r>
              <a:rPr sz="1200" b="1" spc="-5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The</a:t>
            </a:r>
            <a:r>
              <a:rPr sz="1200" b="1" spc="-3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Dissemination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Of</a:t>
            </a:r>
            <a:r>
              <a:rPr sz="1200" b="1" spc="-4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The</a:t>
            </a:r>
            <a:r>
              <a:rPr sz="1200" b="1" spc="-70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Venezuelan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Oral</a:t>
            </a:r>
            <a:r>
              <a:rPr sz="1200" b="1" spc="-40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Tradition ABSTRACT</a:t>
            </a:r>
            <a:endParaRPr sz="1200" dirty="0">
              <a:latin typeface="Times New Roman"/>
              <a:cs typeface="Times New Roman"/>
            </a:endParaRPr>
          </a:p>
          <a:p>
            <a:pPr marL="12700" marR="5080" algn="just">
              <a:lnSpc>
                <a:spcPct val="100000"/>
              </a:lnSpc>
              <a:spcBef>
                <a:spcPts val="380"/>
              </a:spcBef>
            </a:pPr>
            <a:r>
              <a:rPr sz="1200" dirty="0">
                <a:latin typeface="Times New Roman"/>
                <a:cs typeface="Times New Roman"/>
              </a:rPr>
              <a:t>This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research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was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designed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elaborate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didactic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proposal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teaching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oral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tradition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as </a:t>
            </a:r>
            <a:r>
              <a:rPr sz="1200" spc="-10" dirty="0">
                <a:latin typeface="Times New Roman"/>
                <a:cs typeface="Times New Roman"/>
              </a:rPr>
              <a:t>Venezuelan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Intangible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Cultural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Heritage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training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area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"Art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and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Heritage"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1st.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year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High </a:t>
            </a:r>
            <a:r>
              <a:rPr sz="1200" dirty="0">
                <a:latin typeface="Times New Roman"/>
                <a:cs typeface="Times New Roman"/>
              </a:rPr>
              <a:t>School,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using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illustration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as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creative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strategy.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-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quantitative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methodological approach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documentary </a:t>
            </a:r>
            <a:r>
              <a:rPr sz="1200" dirty="0">
                <a:latin typeface="Times New Roman"/>
                <a:cs typeface="Times New Roman"/>
              </a:rPr>
              <a:t>and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field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type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was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used,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as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instrument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collect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information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was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implemented,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questionnaire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with </a:t>
            </a:r>
            <a:r>
              <a:rPr sz="1200" dirty="0">
                <a:latin typeface="Times New Roman"/>
                <a:cs typeface="Times New Roman"/>
              </a:rPr>
              <a:t>dichotomous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questions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and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simple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selection,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applied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sample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population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10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young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people,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aged </a:t>
            </a:r>
            <a:r>
              <a:rPr sz="1200" dirty="0">
                <a:latin typeface="Times New Roman"/>
                <a:cs typeface="Times New Roman"/>
              </a:rPr>
              <a:t>between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12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14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years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old,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who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are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students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from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1st.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year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José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Ignacio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Cabrujas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Educational </a:t>
            </a:r>
            <a:r>
              <a:rPr sz="1200" dirty="0">
                <a:latin typeface="Times New Roman"/>
                <a:cs typeface="Times New Roman"/>
              </a:rPr>
              <a:t>Institution,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located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Caracas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City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(Libertador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Municipality),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Capital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District;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obtaining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by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means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0" dirty="0">
                <a:latin typeface="Times New Roman"/>
                <a:cs typeface="Times New Roman"/>
              </a:rPr>
              <a:t>a </a:t>
            </a:r>
            <a:r>
              <a:rPr sz="1200" dirty="0">
                <a:latin typeface="Times New Roman"/>
                <a:cs typeface="Times New Roman"/>
              </a:rPr>
              <a:t>diagnosis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confirmation of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their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general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ignorance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on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subject.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choosing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process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-10" dirty="0">
                <a:latin typeface="Times New Roman"/>
                <a:cs typeface="Times New Roman"/>
              </a:rPr>
              <a:t> stories </a:t>
            </a:r>
            <a:r>
              <a:rPr sz="1200" dirty="0">
                <a:latin typeface="Times New Roman"/>
                <a:cs typeface="Times New Roman"/>
              </a:rPr>
              <a:t>was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made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under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criteria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selection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according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their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origin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and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symbolic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discourse,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prioritizing </a:t>
            </a:r>
            <a:r>
              <a:rPr sz="1200" dirty="0">
                <a:latin typeface="Times New Roman"/>
                <a:cs typeface="Times New Roman"/>
              </a:rPr>
              <a:t>those</a:t>
            </a:r>
            <a:r>
              <a:rPr sz="1200" spc="-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less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well-</a:t>
            </a:r>
            <a:r>
              <a:rPr sz="1200" dirty="0">
                <a:latin typeface="Times New Roman"/>
                <a:cs typeface="Times New Roman"/>
              </a:rPr>
              <a:t>known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stories,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resulting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digital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compilation in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PDF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format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entitled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“Bola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e’</a:t>
            </a:r>
            <a:r>
              <a:rPr sz="1200" spc="-5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Fuego”. </a:t>
            </a:r>
            <a:r>
              <a:rPr sz="1200" dirty="0">
                <a:latin typeface="Times New Roman"/>
                <a:cs typeface="Times New Roman"/>
              </a:rPr>
              <a:t>Illustrated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selection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stories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from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Venezuelan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oral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tradition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based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on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versions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by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recognized </a:t>
            </a:r>
            <a:r>
              <a:rPr sz="1200" dirty="0">
                <a:latin typeface="Times New Roman"/>
                <a:cs typeface="Times New Roman"/>
              </a:rPr>
              <a:t>authors</a:t>
            </a:r>
            <a:r>
              <a:rPr sz="1200" spc="3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and,</a:t>
            </a:r>
            <a:r>
              <a:rPr sz="1200" spc="3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</a:t>
            </a:r>
            <a:r>
              <a:rPr sz="1200" spc="3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some</a:t>
            </a:r>
            <a:r>
              <a:rPr sz="1200" spc="3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cases,</a:t>
            </a:r>
            <a:r>
              <a:rPr sz="1200" spc="3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on</a:t>
            </a:r>
            <a:r>
              <a:rPr sz="1200" spc="3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new</a:t>
            </a:r>
            <a:r>
              <a:rPr sz="1200" spc="3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versions</a:t>
            </a:r>
            <a:r>
              <a:rPr sz="1200" spc="3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created</a:t>
            </a:r>
            <a:r>
              <a:rPr sz="1200" spc="3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by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3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authors</a:t>
            </a:r>
            <a:r>
              <a:rPr sz="1200" spc="3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3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3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article</a:t>
            </a:r>
            <a:r>
              <a:rPr sz="1200" spc="3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from</a:t>
            </a:r>
            <a:r>
              <a:rPr sz="1200" spc="31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various </a:t>
            </a:r>
            <a:r>
              <a:rPr sz="1200" dirty="0">
                <a:latin typeface="Times New Roman"/>
                <a:cs typeface="Times New Roman"/>
              </a:rPr>
              <a:t>adaptations.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This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was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presented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studied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population,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subsequently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evaluating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its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impact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on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the </a:t>
            </a:r>
            <a:r>
              <a:rPr sz="1200" dirty="0">
                <a:latin typeface="Times New Roman"/>
                <a:cs typeface="Times New Roman"/>
              </a:rPr>
              <a:t>construction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learning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classroom.</a:t>
            </a:r>
            <a:endParaRPr sz="1200" dirty="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65"/>
              </a:spcBef>
            </a:pPr>
            <a:endParaRPr sz="1200" dirty="0">
              <a:latin typeface="Times New Roman"/>
              <a:cs typeface="Times New Roman"/>
            </a:endParaRPr>
          </a:p>
          <a:p>
            <a:pPr marL="12700" marR="6985" algn="just">
              <a:lnSpc>
                <a:spcPct val="100000"/>
              </a:lnSpc>
            </a:pPr>
            <a:r>
              <a:rPr sz="1200" b="1" dirty="0">
                <a:latin typeface="Times New Roman"/>
                <a:cs typeface="Times New Roman"/>
              </a:rPr>
              <a:t>Descriptors:</a:t>
            </a:r>
            <a:r>
              <a:rPr sz="1200" b="1" spc="13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Intangible</a:t>
            </a:r>
            <a:r>
              <a:rPr sz="1200" spc="13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heritage,</a:t>
            </a:r>
            <a:r>
              <a:rPr sz="1200" spc="13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secondary</a:t>
            </a:r>
            <a:r>
              <a:rPr sz="1200" spc="12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education,</a:t>
            </a:r>
            <a:r>
              <a:rPr sz="1200" spc="13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Venezuelan,</a:t>
            </a:r>
            <a:r>
              <a:rPr sz="1200" spc="13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oral</a:t>
            </a:r>
            <a:r>
              <a:rPr sz="1200" spc="13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tradition,</a:t>
            </a:r>
            <a:r>
              <a:rPr sz="1200" spc="125" dirty="0">
                <a:latin typeface="Times New Roman"/>
                <a:cs typeface="Times New Roman"/>
              </a:rPr>
              <a:t>  </a:t>
            </a:r>
            <a:r>
              <a:rPr sz="1200" spc="-10" dirty="0">
                <a:latin typeface="Times New Roman"/>
                <a:cs typeface="Times New Roman"/>
              </a:rPr>
              <a:t>illustration, </a:t>
            </a:r>
            <a:r>
              <a:rPr sz="1200" dirty="0">
                <a:latin typeface="Times New Roman"/>
                <a:cs typeface="Times New Roman"/>
              </a:rPr>
              <a:t>management, dissemination,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stories,</a:t>
            </a:r>
            <a:r>
              <a:rPr sz="1200" spc="-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stories,</a:t>
            </a:r>
            <a:r>
              <a:rPr sz="1200" spc="-4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adolescents.</a:t>
            </a:r>
            <a:endParaRPr sz="1200" dirty="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60"/>
              </a:spcBef>
            </a:pPr>
            <a:endParaRPr sz="1200" dirty="0">
              <a:latin typeface="Times New Roman"/>
              <a:cs typeface="Times New Roman"/>
            </a:endParaRPr>
          </a:p>
          <a:p>
            <a:pPr marL="12700" marR="8255" algn="just">
              <a:lnSpc>
                <a:spcPct val="100000"/>
              </a:lnSpc>
            </a:pPr>
            <a:r>
              <a:rPr sz="1200" b="1" dirty="0">
                <a:latin typeface="Times New Roman"/>
                <a:cs typeface="Times New Roman"/>
              </a:rPr>
              <a:t>Biographical</a:t>
            </a:r>
            <a:r>
              <a:rPr sz="1200" b="1" spc="27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Review:</a:t>
            </a:r>
            <a:r>
              <a:rPr sz="1200" b="1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Joan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C.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Bernet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B.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Lcda.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Arts,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Lcda.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Education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(UCV).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Cultural manager,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producer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and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external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consultant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festivals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and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events.</a:t>
            </a:r>
            <a:endParaRPr sz="1200" dirty="0">
              <a:latin typeface="Times New Roman"/>
              <a:cs typeface="Times New Roman"/>
            </a:endParaRPr>
          </a:p>
          <a:p>
            <a:pPr marL="12700" marR="889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María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G.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Torres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S.,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Lcda.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Arts,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Lcda.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Education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(UCV).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MSc.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Administrative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Management </a:t>
            </a:r>
            <a:r>
              <a:rPr sz="1200" dirty="0">
                <a:latin typeface="Times New Roman"/>
                <a:cs typeface="Times New Roman"/>
              </a:rPr>
              <a:t>(UNERG).</a:t>
            </a:r>
            <a:r>
              <a:rPr sz="1200" spc="-4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Teacher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(hired)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and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Cultural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Promoter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UNERG.</a:t>
            </a:r>
            <a:endParaRPr sz="1200" dirty="0">
              <a:latin typeface="Times New Roman"/>
              <a:cs typeface="Times New Roman"/>
            </a:endParaRPr>
          </a:p>
        </p:txBody>
      </p:sp>
      <p:pic>
        <p:nvPicPr>
          <p:cNvPr id="31" name="object 31"/>
          <p:cNvPicPr/>
          <p:nvPr/>
        </p:nvPicPr>
        <p:blipFill>
          <a:blip r:embed="rId17" cstate="print"/>
          <a:stretch>
            <a:fillRect/>
          </a:stretch>
        </p:blipFill>
        <p:spPr>
          <a:xfrm>
            <a:off x="4725161" y="164274"/>
            <a:ext cx="1805305" cy="893889"/>
          </a:xfrm>
          <a:prstGeom prst="rect">
            <a:avLst/>
          </a:prstGeom>
        </p:spPr>
      </p:pic>
      <p:sp>
        <p:nvSpPr>
          <p:cNvPr id="32" name="object 32"/>
          <p:cNvSpPr txBox="1"/>
          <p:nvPr/>
        </p:nvSpPr>
        <p:spPr>
          <a:xfrm>
            <a:off x="6363970" y="8867173"/>
            <a:ext cx="317500" cy="1943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>
              <a:lnSpc>
                <a:spcPts val="1410"/>
              </a:lnSpc>
            </a:pPr>
            <a:fld id="{81D60167-4931-47E6-BA6A-407CBD079E47}" type="slidenum">
              <a:rPr sz="1200" spc="-25" dirty="0">
                <a:latin typeface="Times New Roman"/>
                <a:cs typeface="Times New Roman"/>
              </a:rPr>
              <a:t>236</a:t>
            </a:fld>
            <a:endParaRPr sz="1200">
              <a:latin typeface="Times New Roman"/>
              <a:cs typeface="Times New Roman"/>
            </a:endParaRPr>
          </a:p>
        </p:txBody>
      </p:sp>
      <p:grpSp>
        <p:nvGrpSpPr>
          <p:cNvPr id="33" name="Grupo 32">
            <a:extLst>
              <a:ext uri="{FF2B5EF4-FFF2-40B4-BE49-F238E27FC236}">
                <a16:creationId xmlns:a16="http://schemas.microsoft.com/office/drawing/2014/main" id="{F3308A76-EAC7-2766-D5B3-0FF851AD7A66}"/>
              </a:ext>
            </a:extLst>
          </p:cNvPr>
          <p:cNvGrpSpPr/>
          <p:nvPr/>
        </p:nvGrpSpPr>
        <p:grpSpPr>
          <a:xfrm>
            <a:off x="117348" y="98932"/>
            <a:ext cx="6665976" cy="1452626"/>
            <a:chOff x="470065" y="1951410"/>
            <a:chExt cx="6665976" cy="1452626"/>
          </a:xfrm>
        </p:grpSpPr>
        <p:grpSp>
          <p:nvGrpSpPr>
            <p:cNvPr id="34" name="object 12">
              <a:extLst>
                <a:ext uri="{FF2B5EF4-FFF2-40B4-BE49-F238E27FC236}">
                  <a16:creationId xmlns:a16="http://schemas.microsoft.com/office/drawing/2014/main" id="{F89ED814-305F-705B-B351-E7DCCD007FD2}"/>
                </a:ext>
              </a:extLst>
            </p:cNvPr>
            <p:cNvGrpSpPr/>
            <p:nvPr/>
          </p:nvGrpSpPr>
          <p:grpSpPr>
            <a:xfrm>
              <a:off x="470065" y="1951664"/>
              <a:ext cx="6665976" cy="1452372"/>
              <a:chOff x="96011" y="115823"/>
              <a:chExt cx="6665976" cy="1452372"/>
            </a:xfrm>
          </p:grpSpPr>
          <p:pic>
            <p:nvPicPr>
              <p:cNvPr id="38" name="object 13">
                <a:extLst>
                  <a:ext uri="{FF2B5EF4-FFF2-40B4-BE49-F238E27FC236}">
                    <a16:creationId xmlns:a16="http://schemas.microsoft.com/office/drawing/2014/main" id="{F28B07CF-20F0-67B8-7148-2F202DF09082}"/>
                  </a:ext>
                </a:extLst>
              </p:cNvPr>
              <p:cNvPicPr/>
              <p:nvPr/>
            </p:nvPicPr>
            <p:blipFill>
              <a:blip r:embed="rId7" cstate="print"/>
              <a:stretch>
                <a:fillRect/>
              </a:stretch>
            </p:blipFill>
            <p:spPr>
              <a:xfrm>
                <a:off x="96011" y="115823"/>
                <a:ext cx="6665976" cy="1452372"/>
              </a:xfrm>
              <a:prstGeom prst="rect">
                <a:avLst/>
              </a:prstGeom>
            </p:spPr>
          </p:pic>
          <p:pic>
            <p:nvPicPr>
              <p:cNvPr id="39" name="object 14">
                <a:extLst>
                  <a:ext uri="{FF2B5EF4-FFF2-40B4-BE49-F238E27FC236}">
                    <a16:creationId xmlns:a16="http://schemas.microsoft.com/office/drawing/2014/main" id="{FDA5DF3A-F646-F593-2C12-D90D4266C458}"/>
                  </a:ext>
                </a:extLst>
              </p:cNvPr>
              <p:cNvPicPr/>
              <p:nvPr/>
            </p:nvPicPr>
            <p:blipFill>
              <a:blip r:embed="rId8" cstate="print"/>
              <a:stretch>
                <a:fillRect/>
              </a:stretch>
            </p:blipFill>
            <p:spPr>
              <a:xfrm>
                <a:off x="142849" y="142875"/>
                <a:ext cx="6572275" cy="1358646"/>
              </a:xfrm>
              <a:prstGeom prst="rect">
                <a:avLst/>
              </a:prstGeom>
            </p:spPr>
          </p:pic>
          <p:sp>
            <p:nvSpPr>
              <p:cNvPr id="40" name="object 15">
                <a:extLst>
                  <a:ext uri="{FF2B5EF4-FFF2-40B4-BE49-F238E27FC236}">
                    <a16:creationId xmlns:a16="http://schemas.microsoft.com/office/drawing/2014/main" id="{27C244D6-80A7-DDA2-C1B3-5E006AA2AFCD}"/>
                  </a:ext>
                </a:extLst>
              </p:cNvPr>
              <p:cNvSpPr/>
              <p:nvPr/>
            </p:nvSpPr>
            <p:spPr>
              <a:xfrm>
                <a:off x="142849" y="142875"/>
                <a:ext cx="6572884" cy="1358900"/>
              </a:xfrm>
              <a:custGeom>
                <a:avLst/>
                <a:gdLst/>
                <a:ahLst/>
                <a:cxnLst/>
                <a:rect l="l" t="t" r="r" b="b"/>
                <a:pathLst>
                  <a:path w="6572884" h="1358900">
                    <a:moveTo>
                      <a:pt x="0" y="226441"/>
                    </a:moveTo>
                    <a:lnTo>
                      <a:pt x="4600" y="180795"/>
                    </a:lnTo>
                    <a:lnTo>
                      <a:pt x="17795" y="138285"/>
                    </a:lnTo>
                    <a:lnTo>
                      <a:pt x="38673" y="99820"/>
                    </a:lnTo>
                    <a:lnTo>
                      <a:pt x="66324" y="66309"/>
                    </a:lnTo>
                    <a:lnTo>
                      <a:pt x="99837" y="38663"/>
                    </a:lnTo>
                    <a:lnTo>
                      <a:pt x="138301" y="17789"/>
                    </a:lnTo>
                    <a:lnTo>
                      <a:pt x="180806" y="4599"/>
                    </a:lnTo>
                    <a:lnTo>
                      <a:pt x="226440" y="0"/>
                    </a:lnTo>
                    <a:lnTo>
                      <a:pt x="6345834" y="0"/>
                    </a:lnTo>
                    <a:lnTo>
                      <a:pt x="6391480" y="4599"/>
                    </a:lnTo>
                    <a:lnTo>
                      <a:pt x="6433990" y="17789"/>
                    </a:lnTo>
                    <a:lnTo>
                      <a:pt x="6472455" y="38663"/>
                    </a:lnTo>
                    <a:lnTo>
                      <a:pt x="6505965" y="66309"/>
                    </a:lnTo>
                    <a:lnTo>
                      <a:pt x="6533612" y="99820"/>
                    </a:lnTo>
                    <a:lnTo>
                      <a:pt x="6554485" y="138285"/>
                    </a:lnTo>
                    <a:lnTo>
                      <a:pt x="6567676" y="180795"/>
                    </a:lnTo>
                    <a:lnTo>
                      <a:pt x="6572275" y="226441"/>
                    </a:lnTo>
                    <a:lnTo>
                      <a:pt x="6572275" y="1132204"/>
                    </a:lnTo>
                    <a:lnTo>
                      <a:pt x="6567676" y="1177850"/>
                    </a:lnTo>
                    <a:lnTo>
                      <a:pt x="6554485" y="1220360"/>
                    </a:lnTo>
                    <a:lnTo>
                      <a:pt x="6533612" y="1258825"/>
                    </a:lnTo>
                    <a:lnTo>
                      <a:pt x="6505965" y="1292336"/>
                    </a:lnTo>
                    <a:lnTo>
                      <a:pt x="6472455" y="1319982"/>
                    </a:lnTo>
                    <a:lnTo>
                      <a:pt x="6433990" y="1340856"/>
                    </a:lnTo>
                    <a:lnTo>
                      <a:pt x="6391480" y="1354046"/>
                    </a:lnTo>
                    <a:lnTo>
                      <a:pt x="6345834" y="1358646"/>
                    </a:lnTo>
                    <a:lnTo>
                      <a:pt x="226440" y="1358646"/>
                    </a:lnTo>
                    <a:lnTo>
                      <a:pt x="180806" y="1354046"/>
                    </a:lnTo>
                    <a:lnTo>
                      <a:pt x="138301" y="1340856"/>
                    </a:lnTo>
                    <a:lnTo>
                      <a:pt x="99837" y="1319982"/>
                    </a:lnTo>
                    <a:lnTo>
                      <a:pt x="66324" y="1292336"/>
                    </a:lnTo>
                    <a:lnTo>
                      <a:pt x="38673" y="1258825"/>
                    </a:lnTo>
                    <a:lnTo>
                      <a:pt x="17795" y="1220360"/>
                    </a:lnTo>
                    <a:lnTo>
                      <a:pt x="4600" y="1177850"/>
                    </a:lnTo>
                    <a:lnTo>
                      <a:pt x="0" y="1132204"/>
                    </a:lnTo>
                    <a:lnTo>
                      <a:pt x="0" y="226441"/>
                    </a:lnTo>
                    <a:close/>
                  </a:path>
                </a:pathLst>
              </a:custGeom>
              <a:ln w="9525">
                <a:solidFill>
                  <a:srgbClr val="55CE74"/>
                </a:solidFill>
              </a:ln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pic>
            <p:nvPicPr>
              <p:cNvPr id="41" name="object 16">
                <a:extLst>
                  <a:ext uri="{FF2B5EF4-FFF2-40B4-BE49-F238E27FC236}">
                    <a16:creationId xmlns:a16="http://schemas.microsoft.com/office/drawing/2014/main" id="{7096431E-7CF9-FA98-D473-9944F703460A}"/>
                  </a:ext>
                </a:extLst>
              </p:cNvPr>
              <p:cNvPicPr/>
              <p:nvPr/>
            </p:nvPicPr>
            <p:blipFill>
              <a:blip r:embed="rId9" cstate="print"/>
              <a:stretch>
                <a:fillRect/>
              </a:stretch>
            </p:blipFill>
            <p:spPr>
              <a:xfrm>
                <a:off x="2500248" y="305930"/>
                <a:ext cx="1714500" cy="733945"/>
              </a:xfrm>
              <a:prstGeom prst="rect">
                <a:avLst/>
              </a:prstGeom>
            </p:spPr>
          </p:pic>
        </p:grpSp>
        <p:sp>
          <p:nvSpPr>
            <p:cNvPr id="35" name="object 16">
              <a:extLst>
                <a:ext uri="{FF2B5EF4-FFF2-40B4-BE49-F238E27FC236}">
                  <a16:creationId xmlns:a16="http://schemas.microsoft.com/office/drawing/2014/main" id="{8B6EE7CA-2860-BDCB-FF42-3D4D2F508E81}"/>
                </a:ext>
              </a:extLst>
            </p:cNvPr>
            <p:cNvSpPr txBox="1"/>
            <p:nvPr/>
          </p:nvSpPr>
          <p:spPr>
            <a:xfrm>
              <a:off x="2775727" y="2875716"/>
              <a:ext cx="3332858" cy="391795"/>
            </a:xfrm>
            <a:prstGeom prst="rect">
              <a:avLst/>
            </a:prstGeom>
            <a:noFill/>
          </p:spPr>
          <p:txBody>
            <a:bodyPr vert="horz" wrap="square" lIns="0" tIns="12700" rIns="0" bIns="0" rtlCol="0">
              <a:spAutoFit/>
            </a:bodyPr>
            <a:lstStyle/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Volumen 4,  Número 1  Enero a Julio 2021</a:t>
              </a:r>
            </a:p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Revista Semestral. Venezuela</a:t>
              </a:r>
              <a:endParaRPr sz="1200" dirty="0">
                <a:latin typeface="Arial"/>
                <a:cs typeface="Arial"/>
              </a:endParaRPr>
            </a:p>
          </p:txBody>
        </p:sp>
        <p:pic>
          <p:nvPicPr>
            <p:cNvPr id="36" name="object 25">
              <a:extLst>
                <a:ext uri="{FF2B5EF4-FFF2-40B4-BE49-F238E27FC236}">
                  <a16:creationId xmlns:a16="http://schemas.microsoft.com/office/drawing/2014/main" id="{EF7D8CDF-8A7C-6E16-B63F-893B981CC6C7}"/>
                </a:ext>
              </a:extLst>
            </p:cNvPr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470065" y="2027896"/>
              <a:ext cx="2305662" cy="1053903"/>
            </a:xfrm>
            <a:prstGeom prst="rect">
              <a:avLst/>
            </a:prstGeom>
          </p:spPr>
        </p:pic>
        <p:pic>
          <p:nvPicPr>
            <p:cNvPr id="37" name="object 31">
              <a:extLst>
                <a:ext uri="{FF2B5EF4-FFF2-40B4-BE49-F238E27FC236}">
                  <a16:creationId xmlns:a16="http://schemas.microsoft.com/office/drawing/2014/main" id="{BDA273ED-5808-0854-75C2-2A5AEF41D89C}"/>
                </a:ext>
              </a:extLst>
            </p:cNvPr>
            <p:cNvPicPr/>
            <p:nvPr/>
          </p:nvPicPr>
          <p:blipFill>
            <a:blip r:embed="rId17" cstate="print"/>
            <a:stretch>
              <a:fillRect/>
            </a:stretch>
          </p:blipFill>
          <p:spPr>
            <a:xfrm>
              <a:off x="4932681" y="1951410"/>
              <a:ext cx="1805304" cy="893889"/>
            </a:xfrm>
            <a:prstGeom prst="rect">
              <a:avLst/>
            </a:prstGeom>
          </p:spPr>
        </p:pic>
      </p:grpSp>
    </p:spTree>
  </p:cSld>
  <p:clrMapOvr>
    <a:masterClrMapping/>
  </p:clrMapOvr>
</p:sld>
</file>

<file path=ppt/slides/slide2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94485" y="115823"/>
            <a:ext cx="6669405" cy="8926195"/>
            <a:chOff x="94485" y="115823"/>
            <a:chExt cx="6669405" cy="8926195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204216" y="8651747"/>
              <a:ext cx="6518148" cy="158496"/>
            </a:xfrm>
            <a:prstGeom prst="rect">
              <a:avLst/>
            </a:prstGeom>
          </p:spPr>
        </p:pic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96012" y="115823"/>
              <a:ext cx="6665976" cy="1452372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42849" y="142875"/>
              <a:ext cx="6572275" cy="1358646"/>
            </a:xfrm>
            <a:prstGeom prst="rect">
              <a:avLst/>
            </a:prstGeom>
          </p:spPr>
        </p:pic>
        <p:sp>
          <p:nvSpPr>
            <p:cNvPr id="6" name="object 6"/>
            <p:cNvSpPr/>
            <p:nvPr/>
          </p:nvSpPr>
          <p:spPr>
            <a:xfrm>
              <a:off x="142849" y="142875"/>
              <a:ext cx="6572884" cy="1358900"/>
            </a:xfrm>
            <a:custGeom>
              <a:avLst/>
              <a:gdLst/>
              <a:ahLst/>
              <a:cxnLst/>
              <a:rect l="l" t="t" r="r" b="b"/>
              <a:pathLst>
                <a:path w="6572884" h="1358900">
                  <a:moveTo>
                    <a:pt x="0" y="226441"/>
                  </a:moveTo>
                  <a:lnTo>
                    <a:pt x="4600" y="180795"/>
                  </a:lnTo>
                  <a:lnTo>
                    <a:pt x="17795" y="138285"/>
                  </a:lnTo>
                  <a:lnTo>
                    <a:pt x="38673" y="99820"/>
                  </a:lnTo>
                  <a:lnTo>
                    <a:pt x="66324" y="66309"/>
                  </a:lnTo>
                  <a:lnTo>
                    <a:pt x="99837" y="38663"/>
                  </a:lnTo>
                  <a:lnTo>
                    <a:pt x="138301" y="17789"/>
                  </a:lnTo>
                  <a:lnTo>
                    <a:pt x="180806" y="4599"/>
                  </a:lnTo>
                  <a:lnTo>
                    <a:pt x="226440" y="0"/>
                  </a:lnTo>
                  <a:lnTo>
                    <a:pt x="6345834" y="0"/>
                  </a:lnTo>
                  <a:lnTo>
                    <a:pt x="6391480" y="4599"/>
                  </a:lnTo>
                  <a:lnTo>
                    <a:pt x="6433990" y="17789"/>
                  </a:lnTo>
                  <a:lnTo>
                    <a:pt x="6472455" y="38663"/>
                  </a:lnTo>
                  <a:lnTo>
                    <a:pt x="6505965" y="66309"/>
                  </a:lnTo>
                  <a:lnTo>
                    <a:pt x="6533612" y="99820"/>
                  </a:lnTo>
                  <a:lnTo>
                    <a:pt x="6554485" y="138285"/>
                  </a:lnTo>
                  <a:lnTo>
                    <a:pt x="6567676" y="180795"/>
                  </a:lnTo>
                  <a:lnTo>
                    <a:pt x="6572275" y="226441"/>
                  </a:lnTo>
                  <a:lnTo>
                    <a:pt x="6572275" y="1132204"/>
                  </a:lnTo>
                  <a:lnTo>
                    <a:pt x="6567676" y="1177850"/>
                  </a:lnTo>
                  <a:lnTo>
                    <a:pt x="6554485" y="1220360"/>
                  </a:lnTo>
                  <a:lnTo>
                    <a:pt x="6533612" y="1258825"/>
                  </a:lnTo>
                  <a:lnTo>
                    <a:pt x="6505965" y="1292336"/>
                  </a:lnTo>
                  <a:lnTo>
                    <a:pt x="6472455" y="1319982"/>
                  </a:lnTo>
                  <a:lnTo>
                    <a:pt x="6433990" y="1340856"/>
                  </a:lnTo>
                  <a:lnTo>
                    <a:pt x="6391480" y="1354046"/>
                  </a:lnTo>
                  <a:lnTo>
                    <a:pt x="6345834" y="1358646"/>
                  </a:lnTo>
                  <a:lnTo>
                    <a:pt x="226440" y="1358646"/>
                  </a:lnTo>
                  <a:lnTo>
                    <a:pt x="180806" y="1354046"/>
                  </a:lnTo>
                  <a:lnTo>
                    <a:pt x="138301" y="1340856"/>
                  </a:lnTo>
                  <a:lnTo>
                    <a:pt x="99837" y="1319982"/>
                  </a:lnTo>
                  <a:lnTo>
                    <a:pt x="66324" y="1292336"/>
                  </a:lnTo>
                  <a:lnTo>
                    <a:pt x="38673" y="1258825"/>
                  </a:lnTo>
                  <a:lnTo>
                    <a:pt x="17795" y="1220360"/>
                  </a:lnTo>
                  <a:lnTo>
                    <a:pt x="4600" y="1177850"/>
                  </a:lnTo>
                  <a:lnTo>
                    <a:pt x="0" y="1132204"/>
                  </a:lnTo>
                  <a:lnTo>
                    <a:pt x="0" y="226441"/>
                  </a:lnTo>
                  <a:close/>
                </a:path>
              </a:pathLst>
            </a:custGeom>
            <a:ln w="9525">
              <a:solidFill>
                <a:srgbClr val="55CE7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" name="object 7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2500248" y="305930"/>
              <a:ext cx="1714500" cy="733945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2738628" y="1024127"/>
              <a:ext cx="1897379" cy="371855"/>
            </a:xfrm>
            <a:prstGeom prst="rect">
              <a:avLst/>
            </a:prstGeom>
          </p:spPr>
        </p:pic>
        <p:pic>
          <p:nvPicPr>
            <p:cNvPr id="9" name="object 9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4401312" y="1024127"/>
              <a:ext cx="1577339" cy="371855"/>
            </a:xfrm>
            <a:prstGeom prst="rect">
              <a:avLst/>
            </a:prstGeom>
          </p:spPr>
        </p:pic>
        <p:pic>
          <p:nvPicPr>
            <p:cNvPr id="10" name="object 10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3169920" y="1207007"/>
              <a:ext cx="1546859" cy="371855"/>
            </a:xfrm>
            <a:prstGeom prst="rect">
              <a:avLst/>
            </a:prstGeom>
          </p:spPr>
        </p:pic>
        <p:pic>
          <p:nvPicPr>
            <p:cNvPr id="11" name="object 11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4482083" y="1207007"/>
              <a:ext cx="284988" cy="371855"/>
            </a:xfrm>
            <a:prstGeom prst="rect">
              <a:avLst/>
            </a:prstGeom>
          </p:spPr>
        </p:pic>
        <p:pic>
          <p:nvPicPr>
            <p:cNvPr id="12" name="object 12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4571999" y="1207007"/>
              <a:ext cx="1013460" cy="371855"/>
            </a:xfrm>
            <a:prstGeom prst="rect">
              <a:avLst/>
            </a:prstGeom>
          </p:spPr>
        </p:pic>
        <p:pic>
          <p:nvPicPr>
            <p:cNvPr id="13" name="object 13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324612" y="234695"/>
              <a:ext cx="1719072" cy="1341120"/>
            </a:xfrm>
            <a:prstGeom prst="rect">
              <a:avLst/>
            </a:prstGeom>
          </p:spPr>
        </p:pic>
        <p:pic>
          <p:nvPicPr>
            <p:cNvPr id="14" name="object 14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5606795" y="8193022"/>
              <a:ext cx="1092707" cy="848868"/>
            </a:xfrm>
            <a:prstGeom prst="rect">
              <a:avLst/>
            </a:prstGeom>
          </p:spPr>
        </p:pic>
        <p:pic>
          <p:nvPicPr>
            <p:cNvPr id="15" name="object 15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109728" y="8193022"/>
              <a:ext cx="1092708" cy="848868"/>
            </a:xfrm>
            <a:prstGeom prst="rect">
              <a:avLst/>
            </a:prstGeom>
          </p:spPr>
        </p:pic>
      </p:grpSp>
      <p:sp>
        <p:nvSpPr>
          <p:cNvPr id="16" name="object 16"/>
          <p:cNvSpPr txBox="1"/>
          <p:nvPr/>
        </p:nvSpPr>
        <p:spPr>
          <a:xfrm>
            <a:off x="221691" y="1068451"/>
            <a:ext cx="6381115" cy="68249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063875" marR="735965" indent="-431800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Arial"/>
                <a:cs typeface="Arial"/>
              </a:rPr>
              <a:t>6ta.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Edición</a:t>
            </a:r>
            <a:r>
              <a:rPr sz="1200" b="1" spc="-10" dirty="0">
                <a:latin typeface="Arial"/>
                <a:cs typeface="Arial"/>
              </a:rPr>
              <a:t> Volumen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I</a:t>
            </a:r>
            <a:r>
              <a:rPr sz="1200" b="1" spc="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Enero</a:t>
            </a:r>
            <a:r>
              <a:rPr sz="1200" b="1" spc="-3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a</a:t>
            </a:r>
            <a:r>
              <a:rPr sz="1200" b="1" spc="-2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Julio</a:t>
            </a:r>
            <a:r>
              <a:rPr sz="1200" b="1" spc="-5" dirty="0">
                <a:latin typeface="Arial"/>
                <a:cs typeface="Arial"/>
              </a:rPr>
              <a:t> </a:t>
            </a:r>
            <a:r>
              <a:rPr sz="1200" b="1" spc="-20" dirty="0">
                <a:latin typeface="Arial"/>
                <a:cs typeface="Arial"/>
              </a:rPr>
              <a:t>2021 </a:t>
            </a:r>
            <a:r>
              <a:rPr sz="1200" b="1" dirty="0">
                <a:latin typeface="Arial"/>
                <a:cs typeface="Arial"/>
              </a:rPr>
              <a:t>Revista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Semestral-</a:t>
            </a:r>
            <a:r>
              <a:rPr sz="1200" b="1" spc="-40" dirty="0">
                <a:latin typeface="Arial"/>
                <a:cs typeface="Arial"/>
              </a:rPr>
              <a:t> </a:t>
            </a:r>
            <a:r>
              <a:rPr sz="1200" b="1" spc="-10" dirty="0">
                <a:latin typeface="Arial"/>
                <a:cs typeface="Arial"/>
              </a:rPr>
              <a:t>Venezuela</a:t>
            </a:r>
            <a:endParaRPr sz="12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305"/>
              </a:spcBef>
            </a:pPr>
            <a:endParaRPr sz="1200">
              <a:latin typeface="Arial"/>
              <a:cs typeface="Arial"/>
            </a:endParaRPr>
          </a:p>
          <a:p>
            <a:pPr algn="ctr">
              <a:lnSpc>
                <a:spcPct val="100000"/>
              </a:lnSpc>
            </a:pPr>
            <a:r>
              <a:rPr sz="1200" b="1" spc="-10" dirty="0">
                <a:latin typeface="Times New Roman"/>
                <a:cs typeface="Times New Roman"/>
              </a:rPr>
              <a:t>INTRODUCCIÓN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60"/>
              </a:spcBef>
            </a:pPr>
            <a:endParaRPr sz="1200">
              <a:latin typeface="Times New Roman"/>
              <a:cs typeface="Times New Roman"/>
            </a:endParaRPr>
          </a:p>
          <a:p>
            <a:pPr marL="375285" marR="5080" indent="-36322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Desde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perspectiva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constructivista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educación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concibe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proceso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formación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integral, </a:t>
            </a:r>
            <a:r>
              <a:rPr sz="1200" dirty="0">
                <a:latin typeface="Times New Roman"/>
                <a:cs typeface="Times New Roman"/>
              </a:rPr>
              <a:t>coherente</a:t>
            </a:r>
            <a:r>
              <a:rPr sz="1200" spc="4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3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eficaz,</a:t>
            </a:r>
            <a:r>
              <a:rPr sz="1200" spc="4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4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contribución</a:t>
            </a:r>
            <a:r>
              <a:rPr sz="1200" spc="4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</a:t>
            </a:r>
            <a:r>
              <a:rPr sz="1200" spc="40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desarrollo</a:t>
            </a:r>
            <a:r>
              <a:rPr sz="1200" spc="4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personal</a:t>
            </a:r>
            <a:r>
              <a:rPr sz="1200" spc="4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4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4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individuos</a:t>
            </a:r>
            <a:r>
              <a:rPr sz="1200" spc="4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mediante</a:t>
            </a:r>
            <a:r>
              <a:rPr sz="1200" spc="40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aprehensión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valores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comunes como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soberanía. En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sentido,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sistemas educativos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les </a:t>
            </a:r>
            <a:r>
              <a:rPr sz="1200" dirty="0">
                <a:latin typeface="Times New Roman"/>
                <a:cs typeface="Times New Roman"/>
              </a:rPr>
              <a:t>corresponde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establecer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sus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diseños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curriculares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fines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principios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rigen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formación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ciudadanos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partir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construcción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conceptos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comunes,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través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metodologías </a:t>
            </a:r>
            <a:r>
              <a:rPr sz="1200" dirty="0">
                <a:latin typeface="Times New Roman"/>
                <a:cs typeface="Times New Roman"/>
              </a:rPr>
              <a:t>acordes</a:t>
            </a:r>
            <a:r>
              <a:rPr sz="1200" spc="15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16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15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contextos</a:t>
            </a:r>
            <a:r>
              <a:rPr sz="1200" spc="16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históricos</a:t>
            </a:r>
            <a:r>
              <a:rPr sz="1200" spc="15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5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16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participantes</a:t>
            </a:r>
            <a:r>
              <a:rPr sz="1200" spc="15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inmersos</a:t>
            </a:r>
            <a:r>
              <a:rPr sz="1200" spc="15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6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5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proceso</a:t>
            </a:r>
            <a:r>
              <a:rPr sz="1200" spc="150" dirty="0">
                <a:latin typeface="Times New Roman"/>
                <a:cs typeface="Times New Roman"/>
              </a:rPr>
              <a:t>  </a:t>
            </a:r>
            <a:r>
              <a:rPr sz="1200" spc="-25" dirty="0">
                <a:latin typeface="Times New Roman"/>
                <a:cs typeface="Times New Roman"/>
              </a:rPr>
              <a:t>de </a:t>
            </a:r>
            <a:r>
              <a:rPr sz="1200" dirty="0">
                <a:latin typeface="Times New Roman"/>
                <a:cs typeface="Times New Roman"/>
              </a:rPr>
              <a:t>enseñanza/aprendizaje,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ende, la praxis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didáctica procurará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 diseño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técnicas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métodos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 </a:t>
            </a:r>
            <a:r>
              <a:rPr sz="1200" dirty="0">
                <a:latin typeface="Times New Roman"/>
                <a:cs typeface="Times New Roman"/>
              </a:rPr>
              <a:t>enseñanza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contribuyan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consecución de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este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proceso.</a:t>
            </a:r>
            <a:endParaRPr sz="1200">
              <a:latin typeface="Times New Roman"/>
              <a:cs typeface="Times New Roman"/>
            </a:endParaRPr>
          </a:p>
          <a:p>
            <a:pPr marL="375285" marR="5080" indent="-363220" algn="just">
              <a:lnSpc>
                <a:spcPct val="100000"/>
              </a:lnSpc>
              <a:spcBef>
                <a:spcPts val="5"/>
              </a:spcBef>
            </a:pP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Sistema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Educativo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Venezolano,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acuerdo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artículo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102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Constitución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(1999),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concibe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educación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servicio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público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“consustanciado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valores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identidad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nacional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spc="-50" dirty="0">
                <a:latin typeface="Times New Roman"/>
                <a:cs typeface="Times New Roman"/>
              </a:rPr>
              <a:t>y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visión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latinoamericana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universal”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(p.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34).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concordancia, las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instituciones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educativas </a:t>
            </a:r>
            <a:r>
              <a:rPr sz="1200" dirty="0">
                <a:latin typeface="Times New Roman"/>
                <a:cs typeface="Times New Roman"/>
              </a:rPr>
              <a:t>están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llamadas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abordar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conjunto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bienes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culturales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naturales,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tangibles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intangibles, </a:t>
            </a:r>
            <a:r>
              <a:rPr sz="1200" dirty="0">
                <a:latin typeface="Times New Roman"/>
                <a:cs typeface="Times New Roman"/>
              </a:rPr>
              <a:t>generados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local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nacionalmente, los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cuales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forman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parte del patrimonio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cultural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nacional que,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presume,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debe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ser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transmitido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generación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generación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parte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saberes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necesarios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básicos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garantizar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formación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ciudadano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sentido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crítico,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así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plena </a:t>
            </a:r>
            <a:r>
              <a:rPr sz="1200" dirty="0">
                <a:latin typeface="Times New Roman"/>
                <a:cs typeface="Times New Roman"/>
              </a:rPr>
              <a:t>conciencia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histórica</a:t>
            </a:r>
            <a:r>
              <a:rPr sz="1200" spc="-4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cultural.</a:t>
            </a:r>
            <a:endParaRPr sz="1200">
              <a:latin typeface="Times New Roman"/>
              <a:cs typeface="Times New Roman"/>
            </a:endParaRPr>
          </a:p>
          <a:p>
            <a:pPr marL="375285" marR="6350" indent="-36322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No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obstante,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noción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patrimonio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cultural,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específicamente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tradición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oral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venezolana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como </a:t>
            </a:r>
            <a:r>
              <a:rPr sz="1200" dirty="0">
                <a:latin typeface="Times New Roman"/>
                <a:cs typeface="Times New Roman"/>
              </a:rPr>
              <a:t>patrimonio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cultural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intangible,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abordada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aula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idea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abstracta,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poco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refleja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construcción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 presente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sus creencias;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presentándose,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además,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través de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contenidos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aislados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forma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memorística.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Aunado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esto,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lenguaje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usado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textos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referentes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tradición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oral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spc="-50" dirty="0">
                <a:latin typeface="Times New Roman"/>
                <a:cs typeface="Times New Roman"/>
              </a:rPr>
              <a:t>o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divulgaciones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académico/formales,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encuentra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cargado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tecnicismos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poco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atractiva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3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3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población</a:t>
            </a:r>
            <a:r>
              <a:rPr sz="1200" spc="3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adolescente</a:t>
            </a:r>
            <a:r>
              <a:rPr sz="1200" spc="3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didácticamente</a:t>
            </a:r>
            <a:r>
              <a:rPr sz="1200" spc="3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hablando,</a:t>
            </a:r>
            <a:r>
              <a:rPr sz="1200" spc="3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3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3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3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caso,</a:t>
            </a:r>
            <a:r>
              <a:rPr sz="1200" spc="3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3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ejemplo,</a:t>
            </a:r>
            <a:r>
              <a:rPr sz="1200" spc="33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 </a:t>
            </a:r>
            <a:r>
              <a:rPr sz="1200" dirty="0">
                <a:latin typeface="Times New Roman"/>
                <a:cs typeface="Times New Roman"/>
              </a:rPr>
              <a:t>publicaciones</a:t>
            </a:r>
            <a:r>
              <a:rPr sz="1200" spc="3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escolares</a:t>
            </a:r>
            <a:r>
              <a:rPr sz="1200" spc="3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“Educación</a:t>
            </a:r>
            <a:r>
              <a:rPr sz="1200" spc="3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Artística”,</a:t>
            </a:r>
            <a:r>
              <a:rPr sz="1200" spc="3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compilaciones</a:t>
            </a:r>
            <a:r>
              <a:rPr sz="1200" spc="3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3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tradición</a:t>
            </a:r>
            <a:r>
              <a:rPr sz="1200" spc="3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oral</a:t>
            </a:r>
            <a:r>
              <a:rPr sz="1200" spc="315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como </a:t>
            </a:r>
            <a:r>
              <a:rPr sz="1200" dirty="0">
                <a:latin typeface="Times New Roman"/>
                <a:cs typeface="Times New Roman"/>
              </a:rPr>
              <a:t>“¡Vuelven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fantasmas!”,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“Diccionario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Fantasmas,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misterios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leyendas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Venezuela”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spc="-50" dirty="0">
                <a:latin typeface="Times New Roman"/>
                <a:cs typeface="Times New Roman"/>
              </a:rPr>
              <a:t>o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Catálogos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Patrimonio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Cultural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Venezolano;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contienen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conceptos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estereotipados </a:t>
            </a:r>
            <a:r>
              <a:rPr sz="1200" dirty="0">
                <a:latin typeface="Times New Roman"/>
                <a:cs typeface="Times New Roman"/>
              </a:rPr>
              <a:t>muy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distantes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idiosincrasia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cultura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venezolana,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además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dan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cabida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desahogo </a:t>
            </a:r>
            <a:r>
              <a:rPr sz="1200" dirty="0">
                <a:latin typeface="Times New Roman"/>
                <a:cs typeface="Times New Roman"/>
              </a:rPr>
              <a:t>sentimental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ni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búsqueda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efecto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estético.</a:t>
            </a:r>
            <a:endParaRPr sz="1200">
              <a:latin typeface="Times New Roman"/>
              <a:cs typeface="Times New Roman"/>
            </a:endParaRPr>
          </a:p>
          <a:p>
            <a:pPr marL="375285" marR="7620" indent="-363220" algn="just">
              <a:lnSpc>
                <a:spcPct val="100000"/>
              </a:lnSpc>
              <a:spcBef>
                <a:spcPts val="5"/>
              </a:spcBef>
            </a:pPr>
            <a:r>
              <a:rPr sz="1200" dirty="0">
                <a:latin typeface="Times New Roman"/>
                <a:cs typeface="Times New Roman"/>
              </a:rPr>
              <a:t>Lo</a:t>
            </a:r>
            <a:r>
              <a:rPr sz="1200" spc="3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anterior,</a:t>
            </a:r>
            <a:r>
              <a:rPr sz="1200" spc="3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evidencia</a:t>
            </a:r>
            <a:r>
              <a:rPr sz="1200" spc="3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3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escasez</a:t>
            </a:r>
            <a:r>
              <a:rPr sz="1200" spc="3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estrategias</a:t>
            </a:r>
            <a:r>
              <a:rPr sz="1200" spc="3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enseñanza</a:t>
            </a:r>
            <a:r>
              <a:rPr sz="1200" spc="3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creativa,</a:t>
            </a:r>
            <a:r>
              <a:rPr sz="1200" spc="3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indispensables</a:t>
            </a:r>
            <a:r>
              <a:rPr sz="1200" spc="3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36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el </a:t>
            </a:r>
            <a:r>
              <a:rPr sz="1200" dirty="0">
                <a:latin typeface="Times New Roman"/>
                <a:cs typeface="Times New Roman"/>
              </a:rPr>
              <a:t>desarrollo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éste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tipo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contenidos,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alguna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manera,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acuerdo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Navarro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(2011), </a:t>
            </a:r>
            <a:r>
              <a:rPr sz="1200" dirty="0">
                <a:latin typeface="Times New Roman"/>
                <a:cs typeface="Times New Roman"/>
              </a:rPr>
              <a:t>ha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contribuido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merma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significado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mismos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y,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consiguiente,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interés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las </a:t>
            </a:r>
            <a:r>
              <a:rPr sz="1200" dirty="0">
                <a:latin typeface="Times New Roman"/>
                <a:cs typeface="Times New Roman"/>
              </a:rPr>
              <a:t>nuevas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generaciones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tradiciones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orales,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conllevando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fragmentación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conocimiento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(Morín,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1999),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-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consecuencia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incrementa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riesgo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-4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pierda</a:t>
            </a:r>
            <a:endParaRPr sz="1200">
              <a:latin typeface="Times New Roman"/>
              <a:cs typeface="Times New Roman"/>
            </a:endParaRPr>
          </a:p>
        </p:txBody>
      </p:sp>
      <p:pic>
        <p:nvPicPr>
          <p:cNvPr id="17" name="object 17"/>
          <p:cNvPicPr/>
          <p:nvPr/>
        </p:nvPicPr>
        <p:blipFill>
          <a:blip r:embed="rId13" cstate="print"/>
          <a:stretch>
            <a:fillRect/>
          </a:stretch>
        </p:blipFill>
        <p:spPr>
          <a:xfrm>
            <a:off x="4725161" y="164274"/>
            <a:ext cx="1805305" cy="893889"/>
          </a:xfrm>
          <a:prstGeom prst="rect">
            <a:avLst/>
          </a:prstGeom>
        </p:spPr>
      </p:pic>
      <p:sp>
        <p:nvSpPr>
          <p:cNvPr id="18" name="object 18"/>
          <p:cNvSpPr txBox="1"/>
          <p:nvPr/>
        </p:nvSpPr>
        <p:spPr>
          <a:xfrm>
            <a:off x="1268094" y="8256658"/>
            <a:ext cx="4386580" cy="6921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 marL="12700" marR="5080" algn="ctr">
              <a:lnSpc>
                <a:spcPts val="1440"/>
              </a:lnSpc>
              <a:spcBef>
                <a:spcPts val="15"/>
              </a:spcBef>
            </a:pPr>
            <a:r>
              <a:rPr sz="1200" b="1" dirty="0">
                <a:latin typeface="Times New Roman"/>
                <a:cs typeface="Times New Roman"/>
              </a:rPr>
              <a:t>Bola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E´fuego:</a:t>
            </a:r>
            <a:r>
              <a:rPr sz="1200" b="1" spc="-4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Estrategia Didáctica</a:t>
            </a:r>
            <a:r>
              <a:rPr sz="1200" b="1" spc="-1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para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la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Difusión</a:t>
            </a:r>
            <a:r>
              <a:rPr sz="1200" b="1" spc="-4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la</a:t>
            </a:r>
            <a:r>
              <a:rPr sz="1200" b="1" spc="-4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Tradición </a:t>
            </a:r>
            <a:r>
              <a:rPr sz="1200" b="1" dirty="0">
                <a:latin typeface="Times New Roman"/>
                <a:cs typeface="Times New Roman"/>
              </a:rPr>
              <a:t>Oral</a:t>
            </a:r>
            <a:r>
              <a:rPr sz="1200" b="1" spc="-40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Venezolana</a:t>
            </a:r>
            <a:endParaRPr sz="1200">
              <a:latin typeface="Times New Roman"/>
              <a:cs typeface="Times New Roman"/>
            </a:endParaRPr>
          </a:p>
          <a:p>
            <a:pPr marL="4445" algn="ctr">
              <a:lnSpc>
                <a:spcPct val="100000"/>
              </a:lnSpc>
              <a:spcBef>
                <a:spcPts val="990"/>
              </a:spcBef>
            </a:pPr>
            <a:r>
              <a:rPr sz="1200" b="1" dirty="0">
                <a:latin typeface="Times New Roman"/>
                <a:cs typeface="Times New Roman"/>
              </a:rPr>
              <a:t>Lcda.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Joan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del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C.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Bernet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B/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MSc.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María Gabriela</a:t>
            </a:r>
            <a:r>
              <a:rPr sz="1200" b="1" spc="-20" dirty="0">
                <a:latin typeface="Times New Roman"/>
                <a:cs typeface="Times New Roman"/>
              </a:rPr>
              <a:t> Torres</a:t>
            </a:r>
            <a:r>
              <a:rPr sz="1200" b="1" spc="-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Suárez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6363970" y="8914112"/>
            <a:ext cx="317500" cy="1943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>
              <a:lnSpc>
                <a:spcPts val="1410"/>
              </a:lnSpc>
            </a:pPr>
            <a:fld id="{81D60167-4931-47E6-BA6A-407CBD079E47}" type="slidenum">
              <a:rPr sz="1200" spc="-25" dirty="0">
                <a:latin typeface="Times New Roman"/>
                <a:cs typeface="Times New Roman"/>
              </a:rPr>
              <a:t>237</a:t>
            </a:fld>
            <a:endParaRPr sz="1200">
              <a:latin typeface="Times New Roman"/>
              <a:cs typeface="Times New Roman"/>
            </a:endParaRPr>
          </a:p>
        </p:txBody>
      </p:sp>
      <p:grpSp>
        <p:nvGrpSpPr>
          <p:cNvPr id="20" name="Grupo 19">
            <a:extLst>
              <a:ext uri="{FF2B5EF4-FFF2-40B4-BE49-F238E27FC236}">
                <a16:creationId xmlns:a16="http://schemas.microsoft.com/office/drawing/2014/main" id="{1676BCBE-7453-D14B-118C-E887C8C09BBA}"/>
              </a:ext>
            </a:extLst>
          </p:cNvPr>
          <p:cNvGrpSpPr/>
          <p:nvPr/>
        </p:nvGrpSpPr>
        <p:grpSpPr>
          <a:xfrm>
            <a:off x="117348" y="98932"/>
            <a:ext cx="6665976" cy="1452626"/>
            <a:chOff x="470065" y="1951410"/>
            <a:chExt cx="6665976" cy="1452626"/>
          </a:xfrm>
        </p:grpSpPr>
        <p:grpSp>
          <p:nvGrpSpPr>
            <p:cNvPr id="21" name="object 12">
              <a:extLst>
                <a:ext uri="{FF2B5EF4-FFF2-40B4-BE49-F238E27FC236}">
                  <a16:creationId xmlns:a16="http://schemas.microsoft.com/office/drawing/2014/main" id="{D897E4CD-B86E-B376-EC1E-46428CA449FC}"/>
                </a:ext>
              </a:extLst>
            </p:cNvPr>
            <p:cNvGrpSpPr/>
            <p:nvPr/>
          </p:nvGrpSpPr>
          <p:grpSpPr>
            <a:xfrm>
              <a:off x="470065" y="1951664"/>
              <a:ext cx="6665976" cy="1452372"/>
              <a:chOff x="96011" y="115823"/>
              <a:chExt cx="6665976" cy="1452372"/>
            </a:xfrm>
          </p:grpSpPr>
          <p:pic>
            <p:nvPicPr>
              <p:cNvPr id="25" name="object 13">
                <a:extLst>
                  <a:ext uri="{FF2B5EF4-FFF2-40B4-BE49-F238E27FC236}">
                    <a16:creationId xmlns:a16="http://schemas.microsoft.com/office/drawing/2014/main" id="{80136BAB-A5B5-7CB1-4C51-EF6830B46917}"/>
                  </a:ext>
                </a:extLst>
              </p:cNvPr>
              <p:cNvPicPr/>
              <p:nvPr/>
            </p:nvPicPr>
            <p:blipFill>
              <a:blip r:embed="rId3" cstate="print"/>
              <a:stretch>
                <a:fillRect/>
              </a:stretch>
            </p:blipFill>
            <p:spPr>
              <a:xfrm>
                <a:off x="96011" y="115823"/>
                <a:ext cx="6665976" cy="1452372"/>
              </a:xfrm>
              <a:prstGeom prst="rect">
                <a:avLst/>
              </a:prstGeom>
            </p:spPr>
          </p:pic>
          <p:pic>
            <p:nvPicPr>
              <p:cNvPr id="26" name="object 14">
                <a:extLst>
                  <a:ext uri="{FF2B5EF4-FFF2-40B4-BE49-F238E27FC236}">
                    <a16:creationId xmlns:a16="http://schemas.microsoft.com/office/drawing/2014/main" id="{04EB6F23-A732-8694-F151-2D3D1442403D}"/>
                  </a:ext>
                </a:extLst>
              </p:cNvPr>
              <p:cNvPicPr/>
              <p:nvPr/>
            </p:nvPicPr>
            <p:blipFill>
              <a:blip r:embed="rId4" cstate="print"/>
              <a:stretch>
                <a:fillRect/>
              </a:stretch>
            </p:blipFill>
            <p:spPr>
              <a:xfrm>
                <a:off x="142849" y="142875"/>
                <a:ext cx="6572275" cy="1358646"/>
              </a:xfrm>
              <a:prstGeom prst="rect">
                <a:avLst/>
              </a:prstGeom>
            </p:spPr>
          </p:pic>
          <p:sp>
            <p:nvSpPr>
              <p:cNvPr id="27" name="object 15">
                <a:extLst>
                  <a:ext uri="{FF2B5EF4-FFF2-40B4-BE49-F238E27FC236}">
                    <a16:creationId xmlns:a16="http://schemas.microsoft.com/office/drawing/2014/main" id="{95AD9231-5472-CB33-024A-5537DAA74C6B}"/>
                  </a:ext>
                </a:extLst>
              </p:cNvPr>
              <p:cNvSpPr/>
              <p:nvPr/>
            </p:nvSpPr>
            <p:spPr>
              <a:xfrm>
                <a:off x="142849" y="142875"/>
                <a:ext cx="6572884" cy="1358900"/>
              </a:xfrm>
              <a:custGeom>
                <a:avLst/>
                <a:gdLst/>
                <a:ahLst/>
                <a:cxnLst/>
                <a:rect l="l" t="t" r="r" b="b"/>
                <a:pathLst>
                  <a:path w="6572884" h="1358900">
                    <a:moveTo>
                      <a:pt x="0" y="226441"/>
                    </a:moveTo>
                    <a:lnTo>
                      <a:pt x="4600" y="180795"/>
                    </a:lnTo>
                    <a:lnTo>
                      <a:pt x="17795" y="138285"/>
                    </a:lnTo>
                    <a:lnTo>
                      <a:pt x="38673" y="99820"/>
                    </a:lnTo>
                    <a:lnTo>
                      <a:pt x="66324" y="66309"/>
                    </a:lnTo>
                    <a:lnTo>
                      <a:pt x="99837" y="38663"/>
                    </a:lnTo>
                    <a:lnTo>
                      <a:pt x="138301" y="17789"/>
                    </a:lnTo>
                    <a:lnTo>
                      <a:pt x="180806" y="4599"/>
                    </a:lnTo>
                    <a:lnTo>
                      <a:pt x="226440" y="0"/>
                    </a:lnTo>
                    <a:lnTo>
                      <a:pt x="6345834" y="0"/>
                    </a:lnTo>
                    <a:lnTo>
                      <a:pt x="6391480" y="4599"/>
                    </a:lnTo>
                    <a:lnTo>
                      <a:pt x="6433990" y="17789"/>
                    </a:lnTo>
                    <a:lnTo>
                      <a:pt x="6472455" y="38663"/>
                    </a:lnTo>
                    <a:lnTo>
                      <a:pt x="6505965" y="66309"/>
                    </a:lnTo>
                    <a:lnTo>
                      <a:pt x="6533612" y="99820"/>
                    </a:lnTo>
                    <a:lnTo>
                      <a:pt x="6554485" y="138285"/>
                    </a:lnTo>
                    <a:lnTo>
                      <a:pt x="6567676" y="180795"/>
                    </a:lnTo>
                    <a:lnTo>
                      <a:pt x="6572275" y="226441"/>
                    </a:lnTo>
                    <a:lnTo>
                      <a:pt x="6572275" y="1132204"/>
                    </a:lnTo>
                    <a:lnTo>
                      <a:pt x="6567676" y="1177850"/>
                    </a:lnTo>
                    <a:lnTo>
                      <a:pt x="6554485" y="1220360"/>
                    </a:lnTo>
                    <a:lnTo>
                      <a:pt x="6533612" y="1258825"/>
                    </a:lnTo>
                    <a:lnTo>
                      <a:pt x="6505965" y="1292336"/>
                    </a:lnTo>
                    <a:lnTo>
                      <a:pt x="6472455" y="1319982"/>
                    </a:lnTo>
                    <a:lnTo>
                      <a:pt x="6433990" y="1340856"/>
                    </a:lnTo>
                    <a:lnTo>
                      <a:pt x="6391480" y="1354046"/>
                    </a:lnTo>
                    <a:lnTo>
                      <a:pt x="6345834" y="1358646"/>
                    </a:lnTo>
                    <a:lnTo>
                      <a:pt x="226440" y="1358646"/>
                    </a:lnTo>
                    <a:lnTo>
                      <a:pt x="180806" y="1354046"/>
                    </a:lnTo>
                    <a:lnTo>
                      <a:pt x="138301" y="1340856"/>
                    </a:lnTo>
                    <a:lnTo>
                      <a:pt x="99837" y="1319982"/>
                    </a:lnTo>
                    <a:lnTo>
                      <a:pt x="66324" y="1292336"/>
                    </a:lnTo>
                    <a:lnTo>
                      <a:pt x="38673" y="1258825"/>
                    </a:lnTo>
                    <a:lnTo>
                      <a:pt x="17795" y="1220360"/>
                    </a:lnTo>
                    <a:lnTo>
                      <a:pt x="4600" y="1177850"/>
                    </a:lnTo>
                    <a:lnTo>
                      <a:pt x="0" y="1132204"/>
                    </a:lnTo>
                    <a:lnTo>
                      <a:pt x="0" y="226441"/>
                    </a:lnTo>
                    <a:close/>
                  </a:path>
                </a:pathLst>
              </a:custGeom>
              <a:ln w="9525">
                <a:solidFill>
                  <a:srgbClr val="55CE74"/>
                </a:solidFill>
              </a:ln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pic>
            <p:nvPicPr>
              <p:cNvPr id="28" name="object 16">
                <a:extLst>
                  <a:ext uri="{FF2B5EF4-FFF2-40B4-BE49-F238E27FC236}">
                    <a16:creationId xmlns:a16="http://schemas.microsoft.com/office/drawing/2014/main" id="{F72732AD-65D6-23BE-59D5-55B806C8AB1B}"/>
                  </a:ext>
                </a:extLst>
              </p:cNvPr>
              <p:cNvPicPr/>
              <p:nvPr/>
            </p:nvPicPr>
            <p:blipFill>
              <a:blip r:embed="rId5" cstate="print"/>
              <a:stretch>
                <a:fillRect/>
              </a:stretch>
            </p:blipFill>
            <p:spPr>
              <a:xfrm>
                <a:off x="2500248" y="305930"/>
                <a:ext cx="1714500" cy="733945"/>
              </a:xfrm>
              <a:prstGeom prst="rect">
                <a:avLst/>
              </a:prstGeom>
            </p:spPr>
          </p:pic>
        </p:grpSp>
        <p:sp>
          <p:nvSpPr>
            <p:cNvPr id="22" name="object 16">
              <a:extLst>
                <a:ext uri="{FF2B5EF4-FFF2-40B4-BE49-F238E27FC236}">
                  <a16:creationId xmlns:a16="http://schemas.microsoft.com/office/drawing/2014/main" id="{F56177A6-EF2F-D020-B5FF-BFDFBFB51E3E}"/>
                </a:ext>
              </a:extLst>
            </p:cNvPr>
            <p:cNvSpPr txBox="1"/>
            <p:nvPr/>
          </p:nvSpPr>
          <p:spPr>
            <a:xfrm>
              <a:off x="2775727" y="2875716"/>
              <a:ext cx="3332858" cy="391795"/>
            </a:xfrm>
            <a:prstGeom prst="rect">
              <a:avLst/>
            </a:prstGeom>
            <a:noFill/>
          </p:spPr>
          <p:txBody>
            <a:bodyPr vert="horz" wrap="square" lIns="0" tIns="12700" rIns="0" bIns="0" rtlCol="0">
              <a:spAutoFit/>
            </a:bodyPr>
            <a:lstStyle/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Volumen 4,  Número 1  Enero a Julio 2021</a:t>
              </a:r>
            </a:p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Revista Semestral. Venezuela</a:t>
              </a:r>
              <a:endParaRPr sz="1200" dirty="0">
                <a:latin typeface="Arial"/>
                <a:cs typeface="Arial"/>
              </a:endParaRPr>
            </a:p>
          </p:txBody>
        </p:sp>
        <p:pic>
          <p:nvPicPr>
            <p:cNvPr id="23" name="object 25">
              <a:extLst>
                <a:ext uri="{FF2B5EF4-FFF2-40B4-BE49-F238E27FC236}">
                  <a16:creationId xmlns:a16="http://schemas.microsoft.com/office/drawing/2014/main" id="{13BB1B8E-763F-652A-48D3-58F88EB0BD15}"/>
                </a:ext>
              </a:extLst>
            </p:cNvPr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470065" y="2027896"/>
              <a:ext cx="2305662" cy="1053903"/>
            </a:xfrm>
            <a:prstGeom prst="rect">
              <a:avLst/>
            </a:prstGeom>
          </p:spPr>
        </p:pic>
        <p:pic>
          <p:nvPicPr>
            <p:cNvPr id="24" name="object 31">
              <a:extLst>
                <a:ext uri="{FF2B5EF4-FFF2-40B4-BE49-F238E27FC236}">
                  <a16:creationId xmlns:a16="http://schemas.microsoft.com/office/drawing/2014/main" id="{DE7D4DD6-F8DA-7117-F911-641924A60C55}"/>
                </a:ext>
              </a:extLst>
            </p:cNvPr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4932681" y="1951410"/>
              <a:ext cx="1805304" cy="893889"/>
            </a:xfrm>
            <a:prstGeom prst="rect">
              <a:avLst/>
            </a:prstGeom>
          </p:spPr>
        </p:pic>
      </p:grpSp>
    </p:spTree>
  </p:cSld>
  <p:clrMapOvr>
    <a:masterClrMapping/>
  </p:clrMapOvr>
</p:sld>
</file>

<file path=ppt/slides/slide2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94485" y="115823"/>
            <a:ext cx="6669405" cy="8926195"/>
            <a:chOff x="94485" y="115823"/>
            <a:chExt cx="6669405" cy="8926195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204216" y="8651747"/>
              <a:ext cx="6518148" cy="158496"/>
            </a:xfrm>
            <a:prstGeom prst="rect">
              <a:avLst/>
            </a:prstGeom>
          </p:spPr>
        </p:pic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96012" y="115823"/>
              <a:ext cx="6665976" cy="1452372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42849" y="142875"/>
              <a:ext cx="6572275" cy="1358646"/>
            </a:xfrm>
            <a:prstGeom prst="rect">
              <a:avLst/>
            </a:prstGeom>
          </p:spPr>
        </p:pic>
        <p:sp>
          <p:nvSpPr>
            <p:cNvPr id="6" name="object 6"/>
            <p:cNvSpPr/>
            <p:nvPr/>
          </p:nvSpPr>
          <p:spPr>
            <a:xfrm>
              <a:off x="142849" y="142875"/>
              <a:ext cx="6572884" cy="1358900"/>
            </a:xfrm>
            <a:custGeom>
              <a:avLst/>
              <a:gdLst/>
              <a:ahLst/>
              <a:cxnLst/>
              <a:rect l="l" t="t" r="r" b="b"/>
              <a:pathLst>
                <a:path w="6572884" h="1358900">
                  <a:moveTo>
                    <a:pt x="0" y="226441"/>
                  </a:moveTo>
                  <a:lnTo>
                    <a:pt x="4600" y="180795"/>
                  </a:lnTo>
                  <a:lnTo>
                    <a:pt x="17795" y="138285"/>
                  </a:lnTo>
                  <a:lnTo>
                    <a:pt x="38673" y="99820"/>
                  </a:lnTo>
                  <a:lnTo>
                    <a:pt x="66324" y="66309"/>
                  </a:lnTo>
                  <a:lnTo>
                    <a:pt x="99837" y="38663"/>
                  </a:lnTo>
                  <a:lnTo>
                    <a:pt x="138301" y="17789"/>
                  </a:lnTo>
                  <a:lnTo>
                    <a:pt x="180806" y="4599"/>
                  </a:lnTo>
                  <a:lnTo>
                    <a:pt x="226440" y="0"/>
                  </a:lnTo>
                  <a:lnTo>
                    <a:pt x="6345834" y="0"/>
                  </a:lnTo>
                  <a:lnTo>
                    <a:pt x="6391480" y="4599"/>
                  </a:lnTo>
                  <a:lnTo>
                    <a:pt x="6433990" y="17789"/>
                  </a:lnTo>
                  <a:lnTo>
                    <a:pt x="6472455" y="38663"/>
                  </a:lnTo>
                  <a:lnTo>
                    <a:pt x="6505965" y="66309"/>
                  </a:lnTo>
                  <a:lnTo>
                    <a:pt x="6533612" y="99820"/>
                  </a:lnTo>
                  <a:lnTo>
                    <a:pt x="6554485" y="138285"/>
                  </a:lnTo>
                  <a:lnTo>
                    <a:pt x="6567676" y="180795"/>
                  </a:lnTo>
                  <a:lnTo>
                    <a:pt x="6572275" y="226441"/>
                  </a:lnTo>
                  <a:lnTo>
                    <a:pt x="6572275" y="1132204"/>
                  </a:lnTo>
                  <a:lnTo>
                    <a:pt x="6567676" y="1177850"/>
                  </a:lnTo>
                  <a:lnTo>
                    <a:pt x="6554485" y="1220360"/>
                  </a:lnTo>
                  <a:lnTo>
                    <a:pt x="6533612" y="1258825"/>
                  </a:lnTo>
                  <a:lnTo>
                    <a:pt x="6505965" y="1292336"/>
                  </a:lnTo>
                  <a:lnTo>
                    <a:pt x="6472455" y="1319982"/>
                  </a:lnTo>
                  <a:lnTo>
                    <a:pt x="6433990" y="1340856"/>
                  </a:lnTo>
                  <a:lnTo>
                    <a:pt x="6391480" y="1354046"/>
                  </a:lnTo>
                  <a:lnTo>
                    <a:pt x="6345834" y="1358646"/>
                  </a:lnTo>
                  <a:lnTo>
                    <a:pt x="226440" y="1358646"/>
                  </a:lnTo>
                  <a:lnTo>
                    <a:pt x="180806" y="1354046"/>
                  </a:lnTo>
                  <a:lnTo>
                    <a:pt x="138301" y="1340856"/>
                  </a:lnTo>
                  <a:lnTo>
                    <a:pt x="99837" y="1319982"/>
                  </a:lnTo>
                  <a:lnTo>
                    <a:pt x="66324" y="1292336"/>
                  </a:lnTo>
                  <a:lnTo>
                    <a:pt x="38673" y="1258825"/>
                  </a:lnTo>
                  <a:lnTo>
                    <a:pt x="17795" y="1220360"/>
                  </a:lnTo>
                  <a:lnTo>
                    <a:pt x="4600" y="1177850"/>
                  </a:lnTo>
                  <a:lnTo>
                    <a:pt x="0" y="1132204"/>
                  </a:lnTo>
                  <a:lnTo>
                    <a:pt x="0" y="226441"/>
                  </a:lnTo>
                  <a:close/>
                </a:path>
              </a:pathLst>
            </a:custGeom>
            <a:ln w="9525">
              <a:solidFill>
                <a:srgbClr val="55CE7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" name="object 7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2500248" y="305930"/>
              <a:ext cx="1714500" cy="733945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4357750" y="251586"/>
              <a:ext cx="2214626" cy="788289"/>
            </a:xfrm>
            <a:prstGeom prst="rect">
              <a:avLst/>
            </a:prstGeom>
          </p:spPr>
        </p:pic>
        <p:pic>
          <p:nvPicPr>
            <p:cNvPr id="9" name="object 9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2738628" y="1024127"/>
              <a:ext cx="1897379" cy="371855"/>
            </a:xfrm>
            <a:prstGeom prst="rect">
              <a:avLst/>
            </a:prstGeom>
          </p:spPr>
        </p:pic>
        <p:pic>
          <p:nvPicPr>
            <p:cNvPr id="10" name="object 10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4401312" y="1024127"/>
              <a:ext cx="1577339" cy="371855"/>
            </a:xfrm>
            <a:prstGeom prst="rect">
              <a:avLst/>
            </a:prstGeom>
          </p:spPr>
        </p:pic>
        <p:pic>
          <p:nvPicPr>
            <p:cNvPr id="11" name="object 11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3169920" y="1207007"/>
              <a:ext cx="1546859" cy="371855"/>
            </a:xfrm>
            <a:prstGeom prst="rect">
              <a:avLst/>
            </a:prstGeom>
          </p:spPr>
        </p:pic>
        <p:pic>
          <p:nvPicPr>
            <p:cNvPr id="12" name="object 12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4482083" y="1207007"/>
              <a:ext cx="284988" cy="371855"/>
            </a:xfrm>
            <a:prstGeom prst="rect">
              <a:avLst/>
            </a:prstGeom>
          </p:spPr>
        </p:pic>
        <p:pic>
          <p:nvPicPr>
            <p:cNvPr id="13" name="object 13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4571999" y="1207007"/>
              <a:ext cx="1013460" cy="371855"/>
            </a:xfrm>
            <a:prstGeom prst="rect">
              <a:avLst/>
            </a:prstGeom>
          </p:spPr>
        </p:pic>
        <p:pic>
          <p:nvPicPr>
            <p:cNvPr id="14" name="object 14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324612" y="234695"/>
              <a:ext cx="1719072" cy="1341120"/>
            </a:xfrm>
            <a:prstGeom prst="rect">
              <a:avLst/>
            </a:prstGeom>
          </p:spPr>
        </p:pic>
        <p:pic>
          <p:nvPicPr>
            <p:cNvPr id="15" name="object 15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5606795" y="8193022"/>
              <a:ext cx="1092707" cy="848868"/>
            </a:xfrm>
            <a:prstGeom prst="rect">
              <a:avLst/>
            </a:prstGeom>
          </p:spPr>
        </p:pic>
        <p:pic>
          <p:nvPicPr>
            <p:cNvPr id="16" name="object 16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109728" y="8193022"/>
              <a:ext cx="1092708" cy="848868"/>
            </a:xfrm>
            <a:prstGeom prst="rect">
              <a:avLst/>
            </a:prstGeom>
          </p:spPr>
        </p:pic>
      </p:grpSp>
      <p:sp>
        <p:nvSpPr>
          <p:cNvPr id="17" name="object 17"/>
          <p:cNvSpPr txBox="1"/>
          <p:nvPr/>
        </p:nvSpPr>
        <p:spPr>
          <a:xfrm>
            <a:off x="221691" y="1068451"/>
            <a:ext cx="6417310" cy="693547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063875" marR="772160" indent="-431800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Arial"/>
                <a:cs typeface="Arial"/>
              </a:rPr>
              <a:t>6ta.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Edición</a:t>
            </a:r>
            <a:r>
              <a:rPr sz="1200" b="1" spc="-10" dirty="0">
                <a:latin typeface="Arial"/>
                <a:cs typeface="Arial"/>
              </a:rPr>
              <a:t> Volumen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I</a:t>
            </a:r>
            <a:r>
              <a:rPr sz="1200" b="1" spc="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Enero</a:t>
            </a:r>
            <a:r>
              <a:rPr sz="1200" b="1" spc="-3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a</a:t>
            </a:r>
            <a:r>
              <a:rPr sz="1200" b="1" spc="-2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Julio</a:t>
            </a:r>
            <a:r>
              <a:rPr sz="1200" b="1" spc="-5" dirty="0">
                <a:latin typeface="Arial"/>
                <a:cs typeface="Arial"/>
              </a:rPr>
              <a:t> </a:t>
            </a:r>
            <a:r>
              <a:rPr sz="1200" b="1" spc="-20" dirty="0">
                <a:latin typeface="Arial"/>
                <a:cs typeface="Arial"/>
              </a:rPr>
              <a:t>2021 </a:t>
            </a:r>
            <a:r>
              <a:rPr sz="1200" b="1" dirty="0">
                <a:latin typeface="Arial"/>
                <a:cs typeface="Arial"/>
              </a:rPr>
              <a:t>Revista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Semestral-</a:t>
            </a:r>
            <a:r>
              <a:rPr sz="1200" b="1" spc="-40" dirty="0">
                <a:latin typeface="Arial"/>
                <a:cs typeface="Arial"/>
              </a:rPr>
              <a:t> </a:t>
            </a:r>
            <a:r>
              <a:rPr sz="1200" b="1" spc="-10" dirty="0">
                <a:latin typeface="Arial"/>
                <a:cs typeface="Arial"/>
              </a:rPr>
              <a:t>Venezuela</a:t>
            </a:r>
            <a:endParaRPr sz="1200">
              <a:latin typeface="Arial"/>
              <a:cs typeface="Arial"/>
            </a:endParaRPr>
          </a:p>
          <a:p>
            <a:pPr marL="378460" marR="8255" indent="-365760" algn="just">
              <a:lnSpc>
                <a:spcPct val="100000"/>
              </a:lnSpc>
              <a:spcBef>
                <a:spcPts val="1120"/>
              </a:spcBef>
            </a:pPr>
            <a:r>
              <a:rPr sz="1200" dirty="0">
                <a:latin typeface="Times New Roman"/>
                <a:cs typeface="Times New Roman"/>
              </a:rPr>
              <a:t>gradualmente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valoración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y,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finalmente,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sentido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identitario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ser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venezolano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(la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venezolanidad).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razón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 ello,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necesario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fomentar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cambios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solo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enfoques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teóricos,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-10" dirty="0">
                <a:latin typeface="Times New Roman"/>
                <a:cs typeface="Times New Roman"/>
              </a:rPr>
              <a:t> ocurrido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transformación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Currículo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Bolivariano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Programa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Transformación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Pedagógica </a:t>
            </a:r>
            <a:r>
              <a:rPr sz="1200" dirty="0">
                <a:latin typeface="Times New Roman"/>
                <a:cs typeface="Times New Roman"/>
              </a:rPr>
              <a:t>(2017),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inclusión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marco de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componentes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curriculares de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1er.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2do. año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área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formación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“Arte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Patrimonio”,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6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temas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generadores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cada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año,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sobre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sociedad </a:t>
            </a:r>
            <a:r>
              <a:rPr sz="1200" dirty="0">
                <a:latin typeface="Times New Roman"/>
                <a:cs typeface="Times New Roman"/>
              </a:rPr>
              <a:t>multiétnica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pluricultural,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diversidad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interculturalidad,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patrimonio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creación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cultural. </a:t>
            </a:r>
            <a:r>
              <a:rPr sz="1200" dirty="0">
                <a:latin typeface="Times New Roman"/>
                <a:cs typeface="Times New Roman"/>
              </a:rPr>
              <a:t>Sino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también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desde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enfoque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pedagógico,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 orienta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proceso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10" dirty="0">
                <a:latin typeface="Times New Roman"/>
                <a:cs typeface="Times New Roman"/>
              </a:rPr>
              <a:t> enseñanza-</a:t>
            </a:r>
            <a:r>
              <a:rPr sz="1200" dirty="0">
                <a:latin typeface="Times New Roman"/>
                <a:cs typeface="Times New Roman"/>
              </a:rPr>
              <a:t>aprendizaje en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el </a:t>
            </a:r>
            <a:r>
              <a:rPr sz="1200" spc="-10" dirty="0">
                <a:latin typeface="Times New Roman"/>
                <a:cs typeface="Times New Roman"/>
              </a:rPr>
              <a:t>aula.</a:t>
            </a:r>
            <a:endParaRPr sz="1200">
              <a:latin typeface="Times New Roman"/>
              <a:cs typeface="Times New Roman"/>
            </a:endParaRPr>
          </a:p>
          <a:p>
            <a:pPr marL="378460" marR="5080" indent="-36576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consecuencia,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surgieron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inquietudes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como: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qué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manera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abordar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contenidos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Tradición </a:t>
            </a:r>
            <a:r>
              <a:rPr sz="1200" dirty="0">
                <a:latin typeface="Times New Roman"/>
                <a:cs typeface="Times New Roman"/>
              </a:rPr>
              <a:t>Oral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Venezolana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Patrimonio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Cultural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Intangible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Educación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Media,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cómo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presentar </a:t>
            </a:r>
            <a:r>
              <a:rPr sz="1200" dirty="0">
                <a:latin typeface="Times New Roman"/>
                <a:cs typeface="Times New Roman"/>
              </a:rPr>
              <a:t>dicho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contenido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forma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didáctica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incentivar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interés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estudiantil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venezolanidad;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lo </a:t>
            </a:r>
            <a:r>
              <a:rPr sz="1200" dirty="0">
                <a:latin typeface="Times New Roman"/>
                <a:cs typeface="Times New Roman"/>
              </a:rPr>
              <a:t>cual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permitió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plantear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presente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propuesta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didáctica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orientada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elaborar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estrategia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 </a:t>
            </a:r>
            <a:r>
              <a:rPr sz="1200" dirty="0">
                <a:latin typeface="Times New Roman"/>
                <a:cs typeface="Times New Roman"/>
              </a:rPr>
              <a:t>enseñanza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creativa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difusión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tradición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oral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venezolana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través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ilustración,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fin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enaltecer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Patrimonio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Cultural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 área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formación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“Arte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Patrimonio”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1er.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año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 </a:t>
            </a:r>
            <a:r>
              <a:rPr sz="1200" dirty="0">
                <a:latin typeface="Times New Roman"/>
                <a:cs typeface="Times New Roman"/>
              </a:rPr>
              <a:t>Educación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Media,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incida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proceso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apropiación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dominios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cognoscitivos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vías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valoración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explicación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existencia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histórico-</a:t>
            </a:r>
            <a:r>
              <a:rPr sz="1200" dirty="0">
                <a:latin typeface="Times New Roman"/>
                <a:cs typeface="Times New Roman"/>
              </a:rPr>
              <a:t>cultural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venezolana.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partir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 </a:t>
            </a:r>
            <a:r>
              <a:rPr sz="1200" dirty="0">
                <a:latin typeface="Times New Roman"/>
                <a:cs typeface="Times New Roman"/>
              </a:rPr>
              <a:t>este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contexto,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surgieron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objetivos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específicos,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establecer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nivel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conocimiento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que </a:t>
            </a:r>
            <a:r>
              <a:rPr sz="1200" dirty="0">
                <a:latin typeface="Times New Roman"/>
                <a:cs typeface="Times New Roman"/>
              </a:rPr>
              <a:t>posee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población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estudiantil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1er.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año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Educación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Media;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identificar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historias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que </a:t>
            </a:r>
            <a:r>
              <a:rPr sz="1200" dirty="0">
                <a:latin typeface="Times New Roman"/>
                <a:cs typeface="Times New Roman"/>
              </a:rPr>
              <a:t>forman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parte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tradición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oral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venezolana,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partir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análisis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origen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posibles </a:t>
            </a:r>
            <a:r>
              <a:rPr sz="1200" dirty="0">
                <a:latin typeface="Times New Roman"/>
                <a:cs typeface="Times New Roman"/>
              </a:rPr>
              <a:t>significados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subyacentes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discurso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último,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elaborar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plan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difusión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patrimonio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intangible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Venezuela,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orientado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jóvenes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adolescentes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venezolanos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fin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interesarlos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investigación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aprehensión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tradición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oral,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resaltando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importancia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parte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imaginario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colectivo.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65"/>
              </a:spcBef>
            </a:pPr>
            <a:endParaRPr sz="12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</a:pPr>
            <a:r>
              <a:rPr sz="1200" b="1" dirty="0">
                <a:latin typeface="Times New Roman"/>
                <a:cs typeface="Times New Roman"/>
              </a:rPr>
              <a:t>BASES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PEDAGÓGICAS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60"/>
              </a:spcBef>
            </a:pPr>
            <a:endParaRPr sz="1200">
              <a:latin typeface="Times New Roman"/>
              <a:cs typeface="Times New Roman"/>
            </a:endParaRPr>
          </a:p>
          <a:p>
            <a:pPr marL="378460" marR="5080" indent="-36576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3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investigación</a:t>
            </a:r>
            <a:r>
              <a:rPr sz="1200" spc="3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3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propuso</a:t>
            </a:r>
            <a:r>
              <a:rPr sz="1200" spc="3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definir</a:t>
            </a:r>
            <a:r>
              <a:rPr sz="1200" spc="3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3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acción</a:t>
            </a:r>
            <a:r>
              <a:rPr sz="1200" spc="3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pedagógica</a:t>
            </a:r>
            <a:r>
              <a:rPr sz="1200" spc="3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tomando</a:t>
            </a:r>
            <a:r>
              <a:rPr sz="1200" spc="3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sustentada</a:t>
            </a:r>
            <a:r>
              <a:rPr sz="1200" spc="3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3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36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concepción </a:t>
            </a:r>
            <a:r>
              <a:rPr sz="1200" dirty="0">
                <a:latin typeface="Times New Roman"/>
                <a:cs typeface="Times New Roman"/>
              </a:rPr>
              <a:t>constructivista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terreno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aprendizaje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escolar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intervención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educativa.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bien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existen </a:t>
            </a:r>
            <a:r>
              <a:rPr sz="1200" dirty="0">
                <a:latin typeface="Times New Roman"/>
                <a:cs typeface="Times New Roman"/>
              </a:rPr>
              <a:t>diversas</a:t>
            </a:r>
            <a:r>
              <a:rPr sz="1200" spc="3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formas</a:t>
            </a:r>
            <a:r>
              <a:rPr sz="1200" spc="3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entender</a:t>
            </a:r>
            <a:r>
              <a:rPr sz="1200" spc="3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3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constructivismo</a:t>
            </a:r>
            <a:r>
              <a:rPr sz="1200" spc="3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según</a:t>
            </a:r>
            <a:r>
              <a:rPr sz="1200" spc="3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3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orientación:</a:t>
            </a:r>
            <a:r>
              <a:rPr sz="1200" spc="3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psicogenética</a:t>
            </a:r>
            <a:r>
              <a:rPr sz="1200" spc="32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(Piaget, </a:t>
            </a:r>
            <a:r>
              <a:rPr sz="1200" dirty="0">
                <a:latin typeface="Times New Roman"/>
                <a:cs typeface="Times New Roman"/>
              </a:rPr>
              <a:t>1950),</a:t>
            </a:r>
            <a:r>
              <a:rPr sz="1200" spc="4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socio–cultural</a:t>
            </a:r>
            <a:r>
              <a:rPr sz="1200" spc="4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</a:t>
            </a:r>
            <a:r>
              <a:rPr sz="1200" spc="45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socio-</a:t>
            </a:r>
            <a:r>
              <a:rPr sz="1200" dirty="0">
                <a:latin typeface="Times New Roman"/>
                <a:cs typeface="Times New Roman"/>
              </a:rPr>
              <a:t>histórica</a:t>
            </a:r>
            <a:r>
              <a:rPr sz="1200" spc="4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(Vygotsky,</a:t>
            </a:r>
            <a:r>
              <a:rPr sz="1200" spc="4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1934),</a:t>
            </a:r>
            <a:r>
              <a:rPr sz="1200" spc="4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radical</a:t>
            </a:r>
            <a:r>
              <a:rPr sz="1200" spc="4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(Watzlawick,</a:t>
            </a:r>
            <a:r>
              <a:rPr sz="1200" spc="4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1990;</a:t>
            </a:r>
            <a:r>
              <a:rPr sz="1200" spc="45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Von </a:t>
            </a:r>
            <a:r>
              <a:rPr sz="1200" dirty="0">
                <a:latin typeface="Times New Roman"/>
                <a:cs typeface="Times New Roman"/>
              </a:rPr>
              <a:t>Glasersfeld,1995),</a:t>
            </a:r>
            <a:r>
              <a:rPr sz="1200" spc="16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entre</a:t>
            </a:r>
            <a:r>
              <a:rPr sz="1200" spc="16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otros</a:t>
            </a:r>
            <a:r>
              <a:rPr sz="1200" spc="16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vinculados</a:t>
            </a:r>
            <a:r>
              <a:rPr sz="1200" spc="16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al</a:t>
            </a:r>
            <a:r>
              <a:rPr sz="1200" spc="17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construccionismo</a:t>
            </a:r>
            <a:r>
              <a:rPr sz="1200" spc="16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social</a:t>
            </a:r>
            <a:r>
              <a:rPr sz="1200" spc="17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o</a:t>
            </a:r>
            <a:r>
              <a:rPr sz="1200" spc="16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6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165" dirty="0">
                <a:latin typeface="Times New Roman"/>
                <a:cs typeface="Times New Roman"/>
              </a:rPr>
              <a:t>  </a:t>
            </a:r>
            <a:r>
              <a:rPr sz="1200" spc="-10" dirty="0">
                <a:latin typeface="Times New Roman"/>
                <a:cs typeface="Times New Roman"/>
              </a:rPr>
              <a:t>enfoques </a:t>
            </a:r>
            <a:r>
              <a:rPr sz="1200" dirty="0">
                <a:latin typeface="Times New Roman"/>
                <a:cs typeface="Times New Roman"/>
              </a:rPr>
              <a:t>postmodernos</a:t>
            </a:r>
            <a:r>
              <a:rPr sz="1200" spc="3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3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psicología</a:t>
            </a:r>
            <a:r>
              <a:rPr sz="1200" spc="3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3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sitúan</a:t>
            </a:r>
            <a:r>
              <a:rPr sz="1200" spc="3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3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conocimiento</a:t>
            </a:r>
            <a:r>
              <a:rPr sz="1200" spc="3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3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3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prácticas</a:t>
            </a:r>
            <a:r>
              <a:rPr sz="1200" spc="3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discursivas;</a:t>
            </a:r>
            <a:r>
              <a:rPr sz="1200" spc="38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estos </a:t>
            </a:r>
            <a:r>
              <a:rPr sz="1200" dirty="0">
                <a:latin typeface="Times New Roman"/>
                <a:cs typeface="Times New Roman"/>
              </a:rPr>
              <a:t>enfoques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comparten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idea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general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conocimiento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proceso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construcción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genuina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3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hombre,</a:t>
            </a:r>
            <a:r>
              <a:rPr sz="1200" spc="3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concebido</a:t>
            </a:r>
            <a:r>
              <a:rPr sz="1200" spc="3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este</a:t>
            </a:r>
            <a:r>
              <a:rPr sz="1200" spc="3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3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producto</a:t>
            </a:r>
            <a:r>
              <a:rPr sz="1200" spc="3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3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capacidad</a:t>
            </a:r>
            <a:r>
              <a:rPr sz="1200" spc="3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3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adquirir</a:t>
            </a:r>
            <a:r>
              <a:rPr sz="1200" spc="3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conocimientos</a:t>
            </a:r>
            <a:r>
              <a:rPr sz="1200" spc="350" dirty="0">
                <a:latin typeface="Times New Roman"/>
                <a:cs typeface="Times New Roman"/>
              </a:rPr>
              <a:t> </a:t>
            </a:r>
            <a:r>
              <a:rPr sz="1200" spc="-50" dirty="0">
                <a:latin typeface="Times New Roman"/>
                <a:cs typeface="Times New Roman"/>
              </a:rPr>
              <a:t>y </a:t>
            </a:r>
            <a:r>
              <a:rPr sz="1200" dirty="0">
                <a:latin typeface="Times New Roman"/>
                <a:cs typeface="Times New Roman"/>
              </a:rPr>
              <a:t>reflexionar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sobre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sí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mismo,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reconociendo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naturaleza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erigiendo su</a:t>
            </a:r>
            <a:r>
              <a:rPr sz="1200" spc="-4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cultura.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1268094" y="8256658"/>
            <a:ext cx="4386580" cy="6921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 marL="12700" marR="5080" algn="ctr">
              <a:lnSpc>
                <a:spcPts val="1440"/>
              </a:lnSpc>
              <a:spcBef>
                <a:spcPts val="15"/>
              </a:spcBef>
            </a:pPr>
            <a:r>
              <a:rPr sz="1200" b="1" dirty="0">
                <a:latin typeface="Times New Roman"/>
                <a:cs typeface="Times New Roman"/>
              </a:rPr>
              <a:t>Bola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E´fuego:</a:t>
            </a:r>
            <a:r>
              <a:rPr sz="1200" b="1" spc="-4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Estrategia Didáctica</a:t>
            </a:r>
            <a:r>
              <a:rPr sz="1200" b="1" spc="-1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para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la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Difusión</a:t>
            </a:r>
            <a:r>
              <a:rPr sz="1200" b="1" spc="-4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la</a:t>
            </a:r>
            <a:r>
              <a:rPr sz="1200" b="1" spc="-4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Tradición </a:t>
            </a:r>
            <a:r>
              <a:rPr sz="1200" b="1" dirty="0">
                <a:latin typeface="Times New Roman"/>
                <a:cs typeface="Times New Roman"/>
              </a:rPr>
              <a:t>Oral</a:t>
            </a:r>
            <a:r>
              <a:rPr sz="1200" b="1" spc="-40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Venezolana</a:t>
            </a:r>
            <a:endParaRPr sz="1200">
              <a:latin typeface="Times New Roman"/>
              <a:cs typeface="Times New Roman"/>
            </a:endParaRPr>
          </a:p>
          <a:p>
            <a:pPr marL="4445" algn="ctr">
              <a:lnSpc>
                <a:spcPct val="100000"/>
              </a:lnSpc>
              <a:spcBef>
                <a:spcPts val="990"/>
              </a:spcBef>
            </a:pPr>
            <a:r>
              <a:rPr sz="1200" b="1" dirty="0">
                <a:latin typeface="Times New Roman"/>
                <a:cs typeface="Times New Roman"/>
              </a:rPr>
              <a:t>Lcda.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Joan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del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C.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Bernet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B/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MSc.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María Gabriela</a:t>
            </a:r>
            <a:r>
              <a:rPr sz="1200" b="1" spc="-20" dirty="0">
                <a:latin typeface="Times New Roman"/>
                <a:cs typeface="Times New Roman"/>
              </a:rPr>
              <a:t> Torres</a:t>
            </a:r>
            <a:r>
              <a:rPr sz="1200" b="1" spc="-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Suárez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6363970" y="8914112"/>
            <a:ext cx="317500" cy="1943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>
              <a:lnSpc>
                <a:spcPts val="1410"/>
              </a:lnSpc>
            </a:pPr>
            <a:fld id="{81D60167-4931-47E6-BA6A-407CBD079E47}" type="slidenum">
              <a:rPr sz="1200" spc="-25" dirty="0">
                <a:latin typeface="Times New Roman"/>
                <a:cs typeface="Times New Roman"/>
              </a:rPr>
              <a:t>238</a:t>
            </a:fld>
            <a:endParaRPr sz="1200">
              <a:latin typeface="Times New Roman"/>
              <a:cs typeface="Times New Roman"/>
            </a:endParaRPr>
          </a:p>
        </p:txBody>
      </p:sp>
      <p:grpSp>
        <p:nvGrpSpPr>
          <p:cNvPr id="20" name="Grupo 19">
            <a:extLst>
              <a:ext uri="{FF2B5EF4-FFF2-40B4-BE49-F238E27FC236}">
                <a16:creationId xmlns:a16="http://schemas.microsoft.com/office/drawing/2014/main" id="{9B469E2F-F052-471F-D5BC-C2DE8F563C1E}"/>
              </a:ext>
            </a:extLst>
          </p:cNvPr>
          <p:cNvGrpSpPr/>
          <p:nvPr/>
        </p:nvGrpSpPr>
        <p:grpSpPr>
          <a:xfrm>
            <a:off x="117348" y="98932"/>
            <a:ext cx="6665976" cy="1452626"/>
            <a:chOff x="470065" y="1951410"/>
            <a:chExt cx="6665976" cy="1452626"/>
          </a:xfrm>
        </p:grpSpPr>
        <p:grpSp>
          <p:nvGrpSpPr>
            <p:cNvPr id="21" name="object 12">
              <a:extLst>
                <a:ext uri="{FF2B5EF4-FFF2-40B4-BE49-F238E27FC236}">
                  <a16:creationId xmlns:a16="http://schemas.microsoft.com/office/drawing/2014/main" id="{67A3D0BB-1805-1BF9-A9E2-09D7CE4F8F2F}"/>
                </a:ext>
              </a:extLst>
            </p:cNvPr>
            <p:cNvGrpSpPr/>
            <p:nvPr/>
          </p:nvGrpSpPr>
          <p:grpSpPr>
            <a:xfrm>
              <a:off x="470065" y="1951664"/>
              <a:ext cx="6665976" cy="1452372"/>
              <a:chOff x="96011" y="115823"/>
              <a:chExt cx="6665976" cy="1452372"/>
            </a:xfrm>
          </p:grpSpPr>
          <p:pic>
            <p:nvPicPr>
              <p:cNvPr id="25" name="object 13">
                <a:extLst>
                  <a:ext uri="{FF2B5EF4-FFF2-40B4-BE49-F238E27FC236}">
                    <a16:creationId xmlns:a16="http://schemas.microsoft.com/office/drawing/2014/main" id="{5E2DEE3C-4345-4A7B-7B75-CAEAB62A639B}"/>
                  </a:ext>
                </a:extLst>
              </p:cNvPr>
              <p:cNvPicPr/>
              <p:nvPr/>
            </p:nvPicPr>
            <p:blipFill>
              <a:blip r:embed="rId3" cstate="print"/>
              <a:stretch>
                <a:fillRect/>
              </a:stretch>
            </p:blipFill>
            <p:spPr>
              <a:xfrm>
                <a:off x="96011" y="115823"/>
                <a:ext cx="6665976" cy="1452372"/>
              </a:xfrm>
              <a:prstGeom prst="rect">
                <a:avLst/>
              </a:prstGeom>
            </p:spPr>
          </p:pic>
          <p:pic>
            <p:nvPicPr>
              <p:cNvPr id="26" name="object 14">
                <a:extLst>
                  <a:ext uri="{FF2B5EF4-FFF2-40B4-BE49-F238E27FC236}">
                    <a16:creationId xmlns:a16="http://schemas.microsoft.com/office/drawing/2014/main" id="{8C9B5882-CC11-BA14-DAA2-35FF065998B4}"/>
                  </a:ext>
                </a:extLst>
              </p:cNvPr>
              <p:cNvPicPr/>
              <p:nvPr/>
            </p:nvPicPr>
            <p:blipFill>
              <a:blip r:embed="rId4" cstate="print"/>
              <a:stretch>
                <a:fillRect/>
              </a:stretch>
            </p:blipFill>
            <p:spPr>
              <a:xfrm>
                <a:off x="142849" y="142875"/>
                <a:ext cx="6572275" cy="1358646"/>
              </a:xfrm>
              <a:prstGeom prst="rect">
                <a:avLst/>
              </a:prstGeom>
            </p:spPr>
          </p:pic>
          <p:sp>
            <p:nvSpPr>
              <p:cNvPr id="27" name="object 15">
                <a:extLst>
                  <a:ext uri="{FF2B5EF4-FFF2-40B4-BE49-F238E27FC236}">
                    <a16:creationId xmlns:a16="http://schemas.microsoft.com/office/drawing/2014/main" id="{CE334BAB-C45A-1282-08CB-B9FF8075B201}"/>
                  </a:ext>
                </a:extLst>
              </p:cNvPr>
              <p:cNvSpPr/>
              <p:nvPr/>
            </p:nvSpPr>
            <p:spPr>
              <a:xfrm>
                <a:off x="142849" y="142875"/>
                <a:ext cx="6572884" cy="1358900"/>
              </a:xfrm>
              <a:custGeom>
                <a:avLst/>
                <a:gdLst/>
                <a:ahLst/>
                <a:cxnLst/>
                <a:rect l="l" t="t" r="r" b="b"/>
                <a:pathLst>
                  <a:path w="6572884" h="1358900">
                    <a:moveTo>
                      <a:pt x="0" y="226441"/>
                    </a:moveTo>
                    <a:lnTo>
                      <a:pt x="4600" y="180795"/>
                    </a:lnTo>
                    <a:lnTo>
                      <a:pt x="17795" y="138285"/>
                    </a:lnTo>
                    <a:lnTo>
                      <a:pt x="38673" y="99820"/>
                    </a:lnTo>
                    <a:lnTo>
                      <a:pt x="66324" y="66309"/>
                    </a:lnTo>
                    <a:lnTo>
                      <a:pt x="99837" y="38663"/>
                    </a:lnTo>
                    <a:lnTo>
                      <a:pt x="138301" y="17789"/>
                    </a:lnTo>
                    <a:lnTo>
                      <a:pt x="180806" y="4599"/>
                    </a:lnTo>
                    <a:lnTo>
                      <a:pt x="226440" y="0"/>
                    </a:lnTo>
                    <a:lnTo>
                      <a:pt x="6345834" y="0"/>
                    </a:lnTo>
                    <a:lnTo>
                      <a:pt x="6391480" y="4599"/>
                    </a:lnTo>
                    <a:lnTo>
                      <a:pt x="6433990" y="17789"/>
                    </a:lnTo>
                    <a:lnTo>
                      <a:pt x="6472455" y="38663"/>
                    </a:lnTo>
                    <a:lnTo>
                      <a:pt x="6505965" y="66309"/>
                    </a:lnTo>
                    <a:lnTo>
                      <a:pt x="6533612" y="99820"/>
                    </a:lnTo>
                    <a:lnTo>
                      <a:pt x="6554485" y="138285"/>
                    </a:lnTo>
                    <a:lnTo>
                      <a:pt x="6567676" y="180795"/>
                    </a:lnTo>
                    <a:lnTo>
                      <a:pt x="6572275" y="226441"/>
                    </a:lnTo>
                    <a:lnTo>
                      <a:pt x="6572275" y="1132204"/>
                    </a:lnTo>
                    <a:lnTo>
                      <a:pt x="6567676" y="1177850"/>
                    </a:lnTo>
                    <a:lnTo>
                      <a:pt x="6554485" y="1220360"/>
                    </a:lnTo>
                    <a:lnTo>
                      <a:pt x="6533612" y="1258825"/>
                    </a:lnTo>
                    <a:lnTo>
                      <a:pt x="6505965" y="1292336"/>
                    </a:lnTo>
                    <a:lnTo>
                      <a:pt x="6472455" y="1319982"/>
                    </a:lnTo>
                    <a:lnTo>
                      <a:pt x="6433990" y="1340856"/>
                    </a:lnTo>
                    <a:lnTo>
                      <a:pt x="6391480" y="1354046"/>
                    </a:lnTo>
                    <a:lnTo>
                      <a:pt x="6345834" y="1358646"/>
                    </a:lnTo>
                    <a:lnTo>
                      <a:pt x="226440" y="1358646"/>
                    </a:lnTo>
                    <a:lnTo>
                      <a:pt x="180806" y="1354046"/>
                    </a:lnTo>
                    <a:lnTo>
                      <a:pt x="138301" y="1340856"/>
                    </a:lnTo>
                    <a:lnTo>
                      <a:pt x="99837" y="1319982"/>
                    </a:lnTo>
                    <a:lnTo>
                      <a:pt x="66324" y="1292336"/>
                    </a:lnTo>
                    <a:lnTo>
                      <a:pt x="38673" y="1258825"/>
                    </a:lnTo>
                    <a:lnTo>
                      <a:pt x="17795" y="1220360"/>
                    </a:lnTo>
                    <a:lnTo>
                      <a:pt x="4600" y="1177850"/>
                    </a:lnTo>
                    <a:lnTo>
                      <a:pt x="0" y="1132204"/>
                    </a:lnTo>
                    <a:lnTo>
                      <a:pt x="0" y="226441"/>
                    </a:lnTo>
                    <a:close/>
                  </a:path>
                </a:pathLst>
              </a:custGeom>
              <a:ln w="9525">
                <a:solidFill>
                  <a:srgbClr val="55CE74"/>
                </a:solidFill>
              </a:ln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pic>
            <p:nvPicPr>
              <p:cNvPr id="28" name="object 16">
                <a:extLst>
                  <a:ext uri="{FF2B5EF4-FFF2-40B4-BE49-F238E27FC236}">
                    <a16:creationId xmlns:a16="http://schemas.microsoft.com/office/drawing/2014/main" id="{ED964144-6001-E263-E58E-451639795024}"/>
                  </a:ext>
                </a:extLst>
              </p:cNvPr>
              <p:cNvPicPr/>
              <p:nvPr/>
            </p:nvPicPr>
            <p:blipFill>
              <a:blip r:embed="rId5" cstate="print"/>
              <a:stretch>
                <a:fillRect/>
              </a:stretch>
            </p:blipFill>
            <p:spPr>
              <a:xfrm>
                <a:off x="2500248" y="305930"/>
                <a:ext cx="1714500" cy="733945"/>
              </a:xfrm>
              <a:prstGeom prst="rect">
                <a:avLst/>
              </a:prstGeom>
            </p:spPr>
          </p:pic>
        </p:grpSp>
        <p:sp>
          <p:nvSpPr>
            <p:cNvPr id="22" name="object 16">
              <a:extLst>
                <a:ext uri="{FF2B5EF4-FFF2-40B4-BE49-F238E27FC236}">
                  <a16:creationId xmlns:a16="http://schemas.microsoft.com/office/drawing/2014/main" id="{299ADB5A-2BD1-A24B-0DC2-D8D4A101048B}"/>
                </a:ext>
              </a:extLst>
            </p:cNvPr>
            <p:cNvSpPr txBox="1"/>
            <p:nvPr/>
          </p:nvSpPr>
          <p:spPr>
            <a:xfrm>
              <a:off x="2775727" y="2875716"/>
              <a:ext cx="3332858" cy="391795"/>
            </a:xfrm>
            <a:prstGeom prst="rect">
              <a:avLst/>
            </a:prstGeom>
            <a:noFill/>
          </p:spPr>
          <p:txBody>
            <a:bodyPr vert="horz" wrap="square" lIns="0" tIns="12700" rIns="0" bIns="0" rtlCol="0">
              <a:spAutoFit/>
            </a:bodyPr>
            <a:lstStyle/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Volumen 4,  Número 1  Enero a Julio 2021</a:t>
              </a:r>
            </a:p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Revista Semestral. Venezuela</a:t>
              </a:r>
              <a:endParaRPr sz="1200" dirty="0">
                <a:latin typeface="Arial"/>
                <a:cs typeface="Arial"/>
              </a:endParaRPr>
            </a:p>
          </p:txBody>
        </p:sp>
        <p:pic>
          <p:nvPicPr>
            <p:cNvPr id="23" name="object 25">
              <a:extLst>
                <a:ext uri="{FF2B5EF4-FFF2-40B4-BE49-F238E27FC236}">
                  <a16:creationId xmlns:a16="http://schemas.microsoft.com/office/drawing/2014/main" id="{98A79339-D114-010F-216B-8F7C6DC93E7B}"/>
                </a:ext>
              </a:extLst>
            </p:cNvPr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470065" y="2027896"/>
              <a:ext cx="2305662" cy="1053903"/>
            </a:xfrm>
            <a:prstGeom prst="rect">
              <a:avLst/>
            </a:prstGeom>
          </p:spPr>
        </p:pic>
        <p:pic>
          <p:nvPicPr>
            <p:cNvPr id="24" name="object 31">
              <a:extLst>
                <a:ext uri="{FF2B5EF4-FFF2-40B4-BE49-F238E27FC236}">
                  <a16:creationId xmlns:a16="http://schemas.microsoft.com/office/drawing/2014/main" id="{3C50B54C-5CC0-A83B-BF63-864558D2813D}"/>
                </a:ext>
              </a:extLst>
            </p:cNvPr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4932681" y="1951410"/>
              <a:ext cx="1805304" cy="893889"/>
            </a:xfrm>
            <a:prstGeom prst="rect">
              <a:avLst/>
            </a:prstGeom>
          </p:spPr>
        </p:pic>
      </p:grpSp>
    </p:spTree>
  </p:cSld>
  <p:clrMapOvr>
    <a:masterClrMapping/>
  </p:clrMapOvr>
</p:sld>
</file>

<file path=ppt/slides/slide2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94485" y="115823"/>
            <a:ext cx="6669405" cy="8926195"/>
            <a:chOff x="94485" y="115823"/>
            <a:chExt cx="6669405" cy="8926195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204216" y="8651747"/>
              <a:ext cx="6518148" cy="158496"/>
            </a:xfrm>
            <a:prstGeom prst="rect">
              <a:avLst/>
            </a:prstGeom>
          </p:spPr>
        </p:pic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96012" y="115823"/>
              <a:ext cx="6665976" cy="1452372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42849" y="142875"/>
              <a:ext cx="6572275" cy="1358646"/>
            </a:xfrm>
            <a:prstGeom prst="rect">
              <a:avLst/>
            </a:prstGeom>
          </p:spPr>
        </p:pic>
        <p:sp>
          <p:nvSpPr>
            <p:cNvPr id="6" name="object 6"/>
            <p:cNvSpPr/>
            <p:nvPr/>
          </p:nvSpPr>
          <p:spPr>
            <a:xfrm>
              <a:off x="142849" y="142875"/>
              <a:ext cx="6572884" cy="1358900"/>
            </a:xfrm>
            <a:custGeom>
              <a:avLst/>
              <a:gdLst/>
              <a:ahLst/>
              <a:cxnLst/>
              <a:rect l="l" t="t" r="r" b="b"/>
              <a:pathLst>
                <a:path w="6572884" h="1358900">
                  <a:moveTo>
                    <a:pt x="0" y="226441"/>
                  </a:moveTo>
                  <a:lnTo>
                    <a:pt x="4600" y="180795"/>
                  </a:lnTo>
                  <a:lnTo>
                    <a:pt x="17795" y="138285"/>
                  </a:lnTo>
                  <a:lnTo>
                    <a:pt x="38673" y="99820"/>
                  </a:lnTo>
                  <a:lnTo>
                    <a:pt x="66324" y="66309"/>
                  </a:lnTo>
                  <a:lnTo>
                    <a:pt x="99837" y="38663"/>
                  </a:lnTo>
                  <a:lnTo>
                    <a:pt x="138301" y="17789"/>
                  </a:lnTo>
                  <a:lnTo>
                    <a:pt x="180806" y="4599"/>
                  </a:lnTo>
                  <a:lnTo>
                    <a:pt x="226440" y="0"/>
                  </a:lnTo>
                  <a:lnTo>
                    <a:pt x="6345834" y="0"/>
                  </a:lnTo>
                  <a:lnTo>
                    <a:pt x="6391480" y="4599"/>
                  </a:lnTo>
                  <a:lnTo>
                    <a:pt x="6433990" y="17789"/>
                  </a:lnTo>
                  <a:lnTo>
                    <a:pt x="6472455" y="38663"/>
                  </a:lnTo>
                  <a:lnTo>
                    <a:pt x="6505965" y="66309"/>
                  </a:lnTo>
                  <a:lnTo>
                    <a:pt x="6533612" y="99820"/>
                  </a:lnTo>
                  <a:lnTo>
                    <a:pt x="6554485" y="138285"/>
                  </a:lnTo>
                  <a:lnTo>
                    <a:pt x="6567676" y="180795"/>
                  </a:lnTo>
                  <a:lnTo>
                    <a:pt x="6572275" y="226441"/>
                  </a:lnTo>
                  <a:lnTo>
                    <a:pt x="6572275" y="1132204"/>
                  </a:lnTo>
                  <a:lnTo>
                    <a:pt x="6567676" y="1177850"/>
                  </a:lnTo>
                  <a:lnTo>
                    <a:pt x="6554485" y="1220360"/>
                  </a:lnTo>
                  <a:lnTo>
                    <a:pt x="6533612" y="1258825"/>
                  </a:lnTo>
                  <a:lnTo>
                    <a:pt x="6505965" y="1292336"/>
                  </a:lnTo>
                  <a:lnTo>
                    <a:pt x="6472455" y="1319982"/>
                  </a:lnTo>
                  <a:lnTo>
                    <a:pt x="6433990" y="1340856"/>
                  </a:lnTo>
                  <a:lnTo>
                    <a:pt x="6391480" y="1354046"/>
                  </a:lnTo>
                  <a:lnTo>
                    <a:pt x="6345834" y="1358646"/>
                  </a:lnTo>
                  <a:lnTo>
                    <a:pt x="226440" y="1358646"/>
                  </a:lnTo>
                  <a:lnTo>
                    <a:pt x="180806" y="1354046"/>
                  </a:lnTo>
                  <a:lnTo>
                    <a:pt x="138301" y="1340856"/>
                  </a:lnTo>
                  <a:lnTo>
                    <a:pt x="99837" y="1319982"/>
                  </a:lnTo>
                  <a:lnTo>
                    <a:pt x="66324" y="1292336"/>
                  </a:lnTo>
                  <a:lnTo>
                    <a:pt x="38673" y="1258825"/>
                  </a:lnTo>
                  <a:lnTo>
                    <a:pt x="17795" y="1220360"/>
                  </a:lnTo>
                  <a:lnTo>
                    <a:pt x="4600" y="1177850"/>
                  </a:lnTo>
                  <a:lnTo>
                    <a:pt x="0" y="1132204"/>
                  </a:lnTo>
                  <a:lnTo>
                    <a:pt x="0" y="226441"/>
                  </a:lnTo>
                  <a:close/>
                </a:path>
              </a:pathLst>
            </a:custGeom>
            <a:ln w="9525">
              <a:solidFill>
                <a:srgbClr val="55CE7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" name="object 7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2500248" y="305930"/>
              <a:ext cx="1714500" cy="733945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2738628" y="1024127"/>
              <a:ext cx="1897379" cy="371855"/>
            </a:xfrm>
            <a:prstGeom prst="rect">
              <a:avLst/>
            </a:prstGeom>
          </p:spPr>
        </p:pic>
        <p:pic>
          <p:nvPicPr>
            <p:cNvPr id="9" name="object 9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4401312" y="1024127"/>
              <a:ext cx="1577339" cy="371855"/>
            </a:xfrm>
            <a:prstGeom prst="rect">
              <a:avLst/>
            </a:prstGeom>
          </p:spPr>
        </p:pic>
        <p:pic>
          <p:nvPicPr>
            <p:cNvPr id="10" name="object 10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3169920" y="1207007"/>
              <a:ext cx="1546859" cy="371855"/>
            </a:xfrm>
            <a:prstGeom prst="rect">
              <a:avLst/>
            </a:prstGeom>
          </p:spPr>
        </p:pic>
        <p:pic>
          <p:nvPicPr>
            <p:cNvPr id="11" name="object 11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4482083" y="1207007"/>
              <a:ext cx="284988" cy="371855"/>
            </a:xfrm>
            <a:prstGeom prst="rect">
              <a:avLst/>
            </a:prstGeom>
          </p:spPr>
        </p:pic>
        <p:pic>
          <p:nvPicPr>
            <p:cNvPr id="12" name="object 12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4571999" y="1207007"/>
              <a:ext cx="1013460" cy="371855"/>
            </a:xfrm>
            <a:prstGeom prst="rect">
              <a:avLst/>
            </a:prstGeom>
          </p:spPr>
        </p:pic>
        <p:pic>
          <p:nvPicPr>
            <p:cNvPr id="13" name="object 13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324612" y="234695"/>
              <a:ext cx="1719072" cy="1341120"/>
            </a:xfrm>
            <a:prstGeom prst="rect">
              <a:avLst/>
            </a:prstGeom>
          </p:spPr>
        </p:pic>
        <p:pic>
          <p:nvPicPr>
            <p:cNvPr id="14" name="object 14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5606795" y="8193022"/>
              <a:ext cx="1092707" cy="848868"/>
            </a:xfrm>
            <a:prstGeom prst="rect">
              <a:avLst/>
            </a:prstGeom>
          </p:spPr>
        </p:pic>
        <p:pic>
          <p:nvPicPr>
            <p:cNvPr id="15" name="object 15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109728" y="8193022"/>
              <a:ext cx="1092708" cy="848868"/>
            </a:xfrm>
            <a:prstGeom prst="rect">
              <a:avLst/>
            </a:prstGeom>
          </p:spPr>
        </p:pic>
      </p:grpSp>
      <p:sp>
        <p:nvSpPr>
          <p:cNvPr id="16" name="object 16"/>
          <p:cNvSpPr txBox="1"/>
          <p:nvPr/>
        </p:nvSpPr>
        <p:spPr>
          <a:xfrm>
            <a:off x="221691" y="1068451"/>
            <a:ext cx="6417945" cy="671385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063875" marR="772795" indent="-431800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Arial"/>
                <a:cs typeface="Arial"/>
              </a:rPr>
              <a:t>6ta.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Edición</a:t>
            </a:r>
            <a:r>
              <a:rPr sz="1200" b="1" spc="-10" dirty="0">
                <a:latin typeface="Arial"/>
                <a:cs typeface="Arial"/>
              </a:rPr>
              <a:t> Volumen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I</a:t>
            </a:r>
            <a:r>
              <a:rPr sz="1200" b="1" spc="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Enero</a:t>
            </a:r>
            <a:r>
              <a:rPr sz="1200" b="1" spc="-3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a</a:t>
            </a:r>
            <a:r>
              <a:rPr sz="1200" b="1" spc="-2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Julio</a:t>
            </a:r>
            <a:r>
              <a:rPr sz="1200" b="1" spc="-5" dirty="0">
                <a:latin typeface="Arial"/>
                <a:cs typeface="Arial"/>
              </a:rPr>
              <a:t> </a:t>
            </a:r>
            <a:r>
              <a:rPr sz="1200" b="1" spc="-20" dirty="0">
                <a:latin typeface="Arial"/>
                <a:cs typeface="Arial"/>
              </a:rPr>
              <a:t>2021 </a:t>
            </a:r>
            <a:r>
              <a:rPr sz="1200" b="1" dirty="0">
                <a:latin typeface="Arial"/>
                <a:cs typeface="Arial"/>
              </a:rPr>
              <a:t>Revista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Semestral-</a:t>
            </a:r>
            <a:r>
              <a:rPr sz="1200" b="1" spc="-40" dirty="0">
                <a:latin typeface="Arial"/>
                <a:cs typeface="Arial"/>
              </a:rPr>
              <a:t> </a:t>
            </a:r>
            <a:r>
              <a:rPr sz="1200" b="1" spc="-10" dirty="0">
                <a:latin typeface="Arial"/>
                <a:cs typeface="Arial"/>
              </a:rPr>
              <a:t>Venezuela</a:t>
            </a:r>
            <a:endParaRPr sz="12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869"/>
              </a:spcBef>
            </a:pPr>
            <a:endParaRPr sz="1200">
              <a:latin typeface="Arial"/>
              <a:cs typeface="Arial"/>
            </a:endParaRPr>
          </a:p>
          <a:p>
            <a:pPr marL="375285" marR="5080" indent="-36322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estudio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hizo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énfasis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en: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1)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identificación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atención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diversidad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intereses,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necesidades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spc="-50" dirty="0">
                <a:latin typeface="Times New Roman"/>
                <a:cs typeface="Times New Roman"/>
              </a:rPr>
              <a:t>y </a:t>
            </a:r>
            <a:r>
              <a:rPr sz="1200" dirty="0">
                <a:latin typeface="Times New Roman"/>
                <a:cs typeface="Times New Roman"/>
              </a:rPr>
              <a:t>motivaciones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estudiantes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tomar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cuenta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docentes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contenidos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curriculares </a:t>
            </a:r>
            <a:r>
              <a:rPr sz="1200" dirty="0">
                <a:latin typeface="Times New Roman"/>
                <a:cs typeface="Times New Roman"/>
              </a:rPr>
              <a:t>hacia</a:t>
            </a:r>
            <a:r>
              <a:rPr sz="1200" spc="3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3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proceso</a:t>
            </a:r>
            <a:r>
              <a:rPr sz="1200" spc="3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9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enseñanza-</a:t>
            </a:r>
            <a:r>
              <a:rPr sz="1200" dirty="0">
                <a:latin typeface="Times New Roman"/>
                <a:cs typeface="Times New Roman"/>
              </a:rPr>
              <a:t>aprendizaje</a:t>
            </a:r>
            <a:r>
              <a:rPr sz="1200" spc="3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contenidos</a:t>
            </a:r>
            <a:r>
              <a:rPr sz="1200" spc="3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significativos,</a:t>
            </a:r>
            <a:r>
              <a:rPr sz="1200" spc="3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3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decir,</a:t>
            </a:r>
            <a:r>
              <a:rPr sz="1200" spc="3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hacia</a:t>
            </a:r>
            <a:r>
              <a:rPr sz="1200" spc="37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funcionalidad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aprendido;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3)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reconocimiento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componentes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afectivos-actitudinales </a:t>
            </a:r>
            <a:r>
              <a:rPr sz="1200" dirty="0">
                <a:latin typeface="Times New Roman"/>
                <a:cs typeface="Times New Roman"/>
              </a:rPr>
              <a:t>dentro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proceso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educativo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4)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búsqueda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alternativas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innovadoras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selección, </a:t>
            </a:r>
            <a:r>
              <a:rPr sz="1200" dirty="0">
                <a:latin typeface="Times New Roman"/>
                <a:cs typeface="Times New Roman"/>
              </a:rPr>
              <a:t>organización,</a:t>
            </a:r>
            <a:r>
              <a:rPr sz="1200" spc="4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4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distribución</a:t>
            </a:r>
            <a:r>
              <a:rPr sz="1200" spc="4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45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conocimiento</a:t>
            </a:r>
            <a:r>
              <a:rPr sz="1200" spc="4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escolar,</a:t>
            </a:r>
            <a:r>
              <a:rPr sz="1200" spc="4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asociadas</a:t>
            </a:r>
            <a:r>
              <a:rPr sz="1200" spc="45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</a:t>
            </a:r>
            <a:r>
              <a:rPr sz="1200" spc="4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diseño</a:t>
            </a:r>
            <a:r>
              <a:rPr sz="1200" spc="4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4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difusión</a:t>
            </a:r>
            <a:r>
              <a:rPr sz="1200" spc="44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 </a:t>
            </a:r>
            <a:r>
              <a:rPr sz="1200" dirty="0">
                <a:latin typeface="Times New Roman"/>
                <a:cs typeface="Times New Roman"/>
              </a:rPr>
              <a:t>estrategias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enseñanza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creativas.</a:t>
            </a:r>
            <a:endParaRPr sz="1200">
              <a:latin typeface="Times New Roman"/>
              <a:cs typeface="Times New Roman"/>
            </a:endParaRPr>
          </a:p>
          <a:p>
            <a:pPr marL="375285" marR="5715" indent="-363220" algn="just">
              <a:lnSpc>
                <a:spcPct val="100000"/>
              </a:lnSpc>
              <a:spcBef>
                <a:spcPts val="5"/>
              </a:spcBef>
            </a:pPr>
            <a:r>
              <a:rPr sz="1200" dirty="0">
                <a:latin typeface="Times New Roman"/>
                <a:cs typeface="Times New Roman"/>
              </a:rPr>
              <a:t>Sobre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aprendizaje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significativo,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tomó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referencia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contribución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fundamental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Ausubel </a:t>
            </a:r>
            <a:r>
              <a:rPr sz="1200" dirty="0">
                <a:latin typeface="Times New Roman"/>
                <a:cs typeface="Times New Roman"/>
              </a:rPr>
              <a:t>(1983),</a:t>
            </a:r>
            <a:r>
              <a:rPr sz="1200" spc="3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3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</a:t>
            </a:r>
            <a:r>
              <a:rPr sz="1200" spc="3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consistido</a:t>
            </a:r>
            <a:r>
              <a:rPr sz="1200" spc="3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3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3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concepción</a:t>
            </a:r>
            <a:r>
              <a:rPr sz="1200" spc="3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3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3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aprendizaje</a:t>
            </a:r>
            <a:r>
              <a:rPr sz="1200" spc="3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debe</a:t>
            </a:r>
            <a:r>
              <a:rPr sz="1200" spc="3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ser</a:t>
            </a:r>
            <a:r>
              <a:rPr sz="1200" spc="3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34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“actividad </a:t>
            </a:r>
            <a:r>
              <a:rPr sz="1200" dirty="0">
                <a:latin typeface="Times New Roman"/>
                <a:cs typeface="Times New Roman"/>
              </a:rPr>
              <a:t>significativa”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persona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aprende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dicha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significatividad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está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directamente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relacionada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existencia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relaciones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entre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conocimiento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nuevo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ya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posee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alumno.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Díaz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spc="-50" dirty="0">
                <a:latin typeface="Times New Roman"/>
                <a:cs typeface="Times New Roman"/>
              </a:rPr>
              <a:t>y </a:t>
            </a:r>
            <a:r>
              <a:rPr sz="1200" dirty="0">
                <a:latin typeface="Times New Roman"/>
                <a:cs typeface="Times New Roman"/>
              </a:rPr>
              <a:t>Hernández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(2004)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define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“un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proceso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asimilación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significados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mediados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enseñanza”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(p.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23),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asimilación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posible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medida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alumno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cuenta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una </a:t>
            </a:r>
            <a:r>
              <a:rPr sz="1200" dirty="0">
                <a:latin typeface="Times New Roman"/>
                <a:cs typeface="Times New Roman"/>
              </a:rPr>
              <a:t>estructura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cognoscitiva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permita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dar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sentido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información.</a:t>
            </a:r>
            <a:endParaRPr sz="1200">
              <a:latin typeface="Times New Roman"/>
              <a:cs typeface="Times New Roman"/>
            </a:endParaRPr>
          </a:p>
          <a:p>
            <a:pPr marL="375285" marR="5080" indent="-36322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estudio,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requería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visualizar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comportamiento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estas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tres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condiciones: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1)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contenidos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spc="-50" dirty="0">
                <a:latin typeface="Times New Roman"/>
                <a:cs typeface="Times New Roman"/>
              </a:rPr>
              <a:t>a </a:t>
            </a:r>
            <a:r>
              <a:rPr sz="1200" dirty="0">
                <a:latin typeface="Times New Roman"/>
                <a:cs typeface="Times New Roman"/>
              </a:rPr>
              <a:t>proveer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deben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relacionarse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modo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arbitrario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sustancial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alumno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ya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sabe,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 </a:t>
            </a:r>
            <a:r>
              <a:rPr sz="1200" dirty="0">
                <a:latin typeface="Times New Roman"/>
                <a:cs typeface="Times New Roman"/>
              </a:rPr>
              <a:t>ahí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importancia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aplicación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proceso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diagnóstico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conocimiento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posee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el </a:t>
            </a:r>
            <a:r>
              <a:rPr sz="1200" dirty="0">
                <a:latin typeface="Times New Roman"/>
                <a:cs typeface="Times New Roman"/>
              </a:rPr>
              <a:t>alumno,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contemplado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presente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estudio;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2)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disposición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estudiante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aprender,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su </a:t>
            </a:r>
            <a:r>
              <a:rPr sz="1200" dirty="0">
                <a:latin typeface="Times New Roman"/>
                <a:cs typeface="Times New Roman"/>
              </a:rPr>
              <a:t>grado</a:t>
            </a:r>
            <a:r>
              <a:rPr sz="1200" spc="4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4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motivación</a:t>
            </a:r>
            <a:r>
              <a:rPr sz="1200" spc="10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48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actitud</a:t>
            </a:r>
            <a:r>
              <a:rPr sz="1200" spc="4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ante</a:t>
            </a:r>
            <a:r>
              <a:rPr sz="1200" spc="10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4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proceso</a:t>
            </a:r>
            <a:r>
              <a:rPr sz="1200" spc="4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educativo,</a:t>
            </a:r>
            <a:r>
              <a:rPr sz="1200" spc="10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generalmente</a:t>
            </a:r>
            <a:r>
              <a:rPr sz="1200" spc="4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basadas</a:t>
            </a:r>
            <a:r>
              <a:rPr sz="1200" spc="10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49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sus </a:t>
            </a:r>
            <a:r>
              <a:rPr sz="1200" dirty="0">
                <a:latin typeface="Times New Roman"/>
                <a:cs typeface="Times New Roman"/>
              </a:rPr>
              <a:t>experiencias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previas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escuela,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ello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necesidad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docente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contemple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su </a:t>
            </a:r>
            <a:r>
              <a:rPr sz="1200" dirty="0">
                <a:latin typeface="Times New Roman"/>
                <a:cs typeface="Times New Roman"/>
              </a:rPr>
              <a:t>planificación</a:t>
            </a:r>
            <a:r>
              <a:rPr sz="1200" spc="3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3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necesidades</a:t>
            </a:r>
            <a:r>
              <a:rPr sz="1200" spc="3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3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intereses</a:t>
            </a:r>
            <a:r>
              <a:rPr sz="1200" spc="3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sus</a:t>
            </a:r>
            <a:r>
              <a:rPr sz="1200" spc="3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estudiantes;</a:t>
            </a:r>
            <a:r>
              <a:rPr sz="1200" spc="3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3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3)</a:t>
            </a:r>
            <a:r>
              <a:rPr sz="1200" spc="3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3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3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naturaleza</a:t>
            </a:r>
            <a:r>
              <a:rPr sz="1200" spc="3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4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los </a:t>
            </a:r>
            <a:r>
              <a:rPr sz="1200" dirty="0">
                <a:latin typeface="Times New Roman"/>
                <a:cs typeface="Times New Roman"/>
              </a:rPr>
              <a:t>materiales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instruccionales,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partir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cuales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presentan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contenidos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aprendizaje, </a:t>
            </a:r>
            <a:r>
              <a:rPr sz="1200" dirty="0">
                <a:latin typeface="Times New Roman"/>
                <a:cs typeface="Times New Roman"/>
              </a:rPr>
              <a:t>favorezcan</a:t>
            </a:r>
            <a:r>
              <a:rPr sz="1200" spc="12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2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proceso</a:t>
            </a:r>
            <a:r>
              <a:rPr sz="1200" spc="12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(aspecto</a:t>
            </a:r>
            <a:r>
              <a:rPr sz="1200" spc="13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central</a:t>
            </a:r>
            <a:r>
              <a:rPr sz="1200" spc="12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2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2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investigación).</a:t>
            </a:r>
            <a:r>
              <a:rPr sz="1200" spc="13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12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mismas</a:t>
            </a:r>
            <a:r>
              <a:rPr sz="1200" spc="12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implicaron</a:t>
            </a:r>
            <a:r>
              <a:rPr sz="1200" spc="120" dirty="0">
                <a:latin typeface="Times New Roman"/>
                <a:cs typeface="Times New Roman"/>
              </a:rPr>
              <a:t>  </a:t>
            </a:r>
            <a:r>
              <a:rPr sz="1200" spc="-2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determinación</a:t>
            </a:r>
            <a:r>
              <a:rPr sz="1200" spc="40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4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relaciones,</a:t>
            </a:r>
            <a:r>
              <a:rPr sz="1200" spc="4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así</a:t>
            </a:r>
            <a:r>
              <a:rPr sz="1200" spc="40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4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antecedentes</a:t>
            </a:r>
            <a:r>
              <a:rPr sz="1200" spc="40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consecuentes</a:t>
            </a:r>
            <a:r>
              <a:rPr sz="1200" spc="40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3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guardan</a:t>
            </a:r>
            <a:r>
              <a:rPr sz="1200" spc="4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entre</a:t>
            </a:r>
            <a:r>
              <a:rPr sz="1200" spc="4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sí</a:t>
            </a:r>
            <a:r>
              <a:rPr sz="1200" spc="40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el </a:t>
            </a:r>
            <a:r>
              <a:rPr sz="1200" dirty="0">
                <a:latin typeface="Times New Roman"/>
                <a:cs typeface="Times New Roman"/>
              </a:rPr>
              <a:t>conocimiento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impartido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experiencias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estudiantes,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activar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conocimientos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experiencias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previas;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ahí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aplicó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diagnóstico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sobre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conocimiento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previo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los </a:t>
            </a:r>
            <a:r>
              <a:rPr sz="1200" dirty="0">
                <a:latin typeface="Times New Roman"/>
                <a:cs typeface="Times New Roman"/>
              </a:rPr>
              <a:t>estudiantes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torno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nociones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generales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poseen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acerca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“patrimonio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cultural”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“tradición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oral”.</a:t>
            </a:r>
            <a:endParaRPr sz="1200">
              <a:latin typeface="Times New Roman"/>
              <a:cs typeface="Times New Roman"/>
            </a:endParaRPr>
          </a:p>
          <a:p>
            <a:pPr marL="375285" marR="7620" indent="-363220" algn="just">
              <a:lnSpc>
                <a:spcPct val="100000"/>
              </a:lnSpc>
              <a:spcBef>
                <a:spcPts val="5"/>
              </a:spcBef>
            </a:pPr>
            <a:r>
              <a:rPr sz="1200" dirty="0">
                <a:latin typeface="Times New Roman"/>
                <a:cs typeface="Times New Roman"/>
              </a:rPr>
              <a:t>Respecto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contenidos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aprendizaje,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acuerdo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Díaz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Hernández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(2004),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percibieron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los </a:t>
            </a:r>
            <a:r>
              <a:rPr sz="1200" dirty="0">
                <a:latin typeface="Times New Roman"/>
                <a:cs typeface="Times New Roman"/>
              </a:rPr>
              <a:t>declarativos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(privilegiados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dentro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currículos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escolares)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aquellos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competencia </a:t>
            </a:r>
            <a:r>
              <a:rPr sz="1200" dirty="0">
                <a:latin typeface="Times New Roman"/>
                <a:cs typeface="Times New Roman"/>
              </a:rPr>
              <a:t>referida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conocimiento de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datos,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hechos,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conceptos y</a:t>
            </a:r>
            <a:r>
              <a:rPr sz="1200" spc="-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principios,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decir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conocimiento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factual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conceptual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corresponden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“saber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qué”.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promover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aprendizaje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declarativo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fue </a:t>
            </a:r>
            <a:r>
              <a:rPr sz="1200" dirty="0">
                <a:latin typeface="Times New Roman"/>
                <a:cs typeface="Times New Roman"/>
              </a:rPr>
              <a:t>necesario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información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-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organizara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estructurara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correctamente,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centrada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cómo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hacer</a:t>
            </a:r>
            <a:endParaRPr sz="1200">
              <a:latin typeface="Times New Roman"/>
              <a:cs typeface="Times New Roman"/>
            </a:endParaRPr>
          </a:p>
        </p:txBody>
      </p:sp>
      <p:pic>
        <p:nvPicPr>
          <p:cNvPr id="17" name="object 17"/>
          <p:cNvPicPr/>
          <p:nvPr/>
        </p:nvPicPr>
        <p:blipFill>
          <a:blip r:embed="rId13" cstate="print"/>
          <a:stretch>
            <a:fillRect/>
          </a:stretch>
        </p:blipFill>
        <p:spPr>
          <a:xfrm>
            <a:off x="4725161" y="164274"/>
            <a:ext cx="1805305" cy="893889"/>
          </a:xfrm>
          <a:prstGeom prst="rect">
            <a:avLst/>
          </a:prstGeom>
        </p:spPr>
      </p:pic>
      <p:sp>
        <p:nvSpPr>
          <p:cNvPr id="18" name="object 18"/>
          <p:cNvSpPr txBox="1"/>
          <p:nvPr/>
        </p:nvSpPr>
        <p:spPr>
          <a:xfrm>
            <a:off x="1268094" y="8256658"/>
            <a:ext cx="4386580" cy="6921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 marL="12700" marR="5080" algn="ctr">
              <a:lnSpc>
                <a:spcPts val="1440"/>
              </a:lnSpc>
              <a:spcBef>
                <a:spcPts val="15"/>
              </a:spcBef>
            </a:pPr>
            <a:r>
              <a:rPr sz="1200" b="1" dirty="0">
                <a:latin typeface="Times New Roman"/>
                <a:cs typeface="Times New Roman"/>
              </a:rPr>
              <a:t>Bola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E´fuego:</a:t>
            </a:r>
            <a:r>
              <a:rPr sz="1200" b="1" spc="-4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Estrategia Didáctica</a:t>
            </a:r>
            <a:r>
              <a:rPr sz="1200" b="1" spc="-1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para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la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Difusión</a:t>
            </a:r>
            <a:r>
              <a:rPr sz="1200" b="1" spc="-4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la</a:t>
            </a:r>
            <a:r>
              <a:rPr sz="1200" b="1" spc="-4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Tradición </a:t>
            </a:r>
            <a:r>
              <a:rPr sz="1200" b="1" dirty="0">
                <a:latin typeface="Times New Roman"/>
                <a:cs typeface="Times New Roman"/>
              </a:rPr>
              <a:t>Oral</a:t>
            </a:r>
            <a:r>
              <a:rPr sz="1200" b="1" spc="-40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Venezolana</a:t>
            </a:r>
            <a:endParaRPr sz="1200">
              <a:latin typeface="Times New Roman"/>
              <a:cs typeface="Times New Roman"/>
            </a:endParaRPr>
          </a:p>
          <a:p>
            <a:pPr marL="4445" algn="ctr">
              <a:lnSpc>
                <a:spcPct val="100000"/>
              </a:lnSpc>
              <a:spcBef>
                <a:spcPts val="990"/>
              </a:spcBef>
            </a:pPr>
            <a:r>
              <a:rPr sz="1200" b="1" dirty="0">
                <a:latin typeface="Times New Roman"/>
                <a:cs typeface="Times New Roman"/>
              </a:rPr>
              <a:t>Lcda.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Joan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del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C.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Bernet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B/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MSc.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María Gabriela</a:t>
            </a:r>
            <a:r>
              <a:rPr sz="1200" b="1" spc="-20" dirty="0">
                <a:latin typeface="Times New Roman"/>
                <a:cs typeface="Times New Roman"/>
              </a:rPr>
              <a:t> Torres</a:t>
            </a:r>
            <a:r>
              <a:rPr sz="1200" b="1" spc="-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Suárez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6363970" y="8914112"/>
            <a:ext cx="317500" cy="1943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>
              <a:lnSpc>
                <a:spcPts val="1410"/>
              </a:lnSpc>
            </a:pPr>
            <a:fld id="{81D60167-4931-47E6-BA6A-407CBD079E47}" type="slidenum">
              <a:rPr sz="1200" spc="-25" dirty="0">
                <a:latin typeface="Times New Roman"/>
                <a:cs typeface="Times New Roman"/>
              </a:rPr>
              <a:t>239</a:t>
            </a:fld>
            <a:endParaRPr sz="1200">
              <a:latin typeface="Times New Roman"/>
              <a:cs typeface="Times New Roman"/>
            </a:endParaRPr>
          </a:p>
        </p:txBody>
      </p:sp>
      <p:grpSp>
        <p:nvGrpSpPr>
          <p:cNvPr id="20" name="Grupo 19">
            <a:extLst>
              <a:ext uri="{FF2B5EF4-FFF2-40B4-BE49-F238E27FC236}">
                <a16:creationId xmlns:a16="http://schemas.microsoft.com/office/drawing/2014/main" id="{2EC66C5B-7495-BC89-2B8E-8EE507889856}"/>
              </a:ext>
            </a:extLst>
          </p:cNvPr>
          <p:cNvGrpSpPr/>
          <p:nvPr/>
        </p:nvGrpSpPr>
        <p:grpSpPr>
          <a:xfrm>
            <a:off x="117348" y="98932"/>
            <a:ext cx="6665976" cy="1452626"/>
            <a:chOff x="470065" y="1951410"/>
            <a:chExt cx="6665976" cy="1452626"/>
          </a:xfrm>
        </p:grpSpPr>
        <p:grpSp>
          <p:nvGrpSpPr>
            <p:cNvPr id="21" name="object 12">
              <a:extLst>
                <a:ext uri="{FF2B5EF4-FFF2-40B4-BE49-F238E27FC236}">
                  <a16:creationId xmlns:a16="http://schemas.microsoft.com/office/drawing/2014/main" id="{97F313A4-1335-BE64-20D4-4D40DE9E4505}"/>
                </a:ext>
              </a:extLst>
            </p:cNvPr>
            <p:cNvGrpSpPr/>
            <p:nvPr/>
          </p:nvGrpSpPr>
          <p:grpSpPr>
            <a:xfrm>
              <a:off x="470065" y="1951664"/>
              <a:ext cx="6665976" cy="1452372"/>
              <a:chOff x="96011" y="115823"/>
              <a:chExt cx="6665976" cy="1452372"/>
            </a:xfrm>
          </p:grpSpPr>
          <p:pic>
            <p:nvPicPr>
              <p:cNvPr id="25" name="object 13">
                <a:extLst>
                  <a:ext uri="{FF2B5EF4-FFF2-40B4-BE49-F238E27FC236}">
                    <a16:creationId xmlns:a16="http://schemas.microsoft.com/office/drawing/2014/main" id="{9B59BA71-1292-0240-6FFF-54A05B4F7C3D}"/>
                  </a:ext>
                </a:extLst>
              </p:cNvPr>
              <p:cNvPicPr/>
              <p:nvPr/>
            </p:nvPicPr>
            <p:blipFill>
              <a:blip r:embed="rId3" cstate="print"/>
              <a:stretch>
                <a:fillRect/>
              </a:stretch>
            </p:blipFill>
            <p:spPr>
              <a:xfrm>
                <a:off x="96011" y="115823"/>
                <a:ext cx="6665976" cy="1452372"/>
              </a:xfrm>
              <a:prstGeom prst="rect">
                <a:avLst/>
              </a:prstGeom>
            </p:spPr>
          </p:pic>
          <p:pic>
            <p:nvPicPr>
              <p:cNvPr id="26" name="object 14">
                <a:extLst>
                  <a:ext uri="{FF2B5EF4-FFF2-40B4-BE49-F238E27FC236}">
                    <a16:creationId xmlns:a16="http://schemas.microsoft.com/office/drawing/2014/main" id="{860FE23A-9391-112A-1DBA-398B9E5C4967}"/>
                  </a:ext>
                </a:extLst>
              </p:cNvPr>
              <p:cNvPicPr/>
              <p:nvPr/>
            </p:nvPicPr>
            <p:blipFill>
              <a:blip r:embed="rId4" cstate="print"/>
              <a:stretch>
                <a:fillRect/>
              </a:stretch>
            </p:blipFill>
            <p:spPr>
              <a:xfrm>
                <a:off x="142849" y="142875"/>
                <a:ext cx="6572275" cy="1358646"/>
              </a:xfrm>
              <a:prstGeom prst="rect">
                <a:avLst/>
              </a:prstGeom>
            </p:spPr>
          </p:pic>
          <p:sp>
            <p:nvSpPr>
              <p:cNvPr id="27" name="object 15">
                <a:extLst>
                  <a:ext uri="{FF2B5EF4-FFF2-40B4-BE49-F238E27FC236}">
                    <a16:creationId xmlns:a16="http://schemas.microsoft.com/office/drawing/2014/main" id="{5CFC1D92-4699-316E-EF1A-8860C4002AE1}"/>
                  </a:ext>
                </a:extLst>
              </p:cNvPr>
              <p:cNvSpPr/>
              <p:nvPr/>
            </p:nvSpPr>
            <p:spPr>
              <a:xfrm>
                <a:off x="142849" y="142875"/>
                <a:ext cx="6572884" cy="1358900"/>
              </a:xfrm>
              <a:custGeom>
                <a:avLst/>
                <a:gdLst/>
                <a:ahLst/>
                <a:cxnLst/>
                <a:rect l="l" t="t" r="r" b="b"/>
                <a:pathLst>
                  <a:path w="6572884" h="1358900">
                    <a:moveTo>
                      <a:pt x="0" y="226441"/>
                    </a:moveTo>
                    <a:lnTo>
                      <a:pt x="4600" y="180795"/>
                    </a:lnTo>
                    <a:lnTo>
                      <a:pt x="17795" y="138285"/>
                    </a:lnTo>
                    <a:lnTo>
                      <a:pt x="38673" y="99820"/>
                    </a:lnTo>
                    <a:lnTo>
                      <a:pt x="66324" y="66309"/>
                    </a:lnTo>
                    <a:lnTo>
                      <a:pt x="99837" y="38663"/>
                    </a:lnTo>
                    <a:lnTo>
                      <a:pt x="138301" y="17789"/>
                    </a:lnTo>
                    <a:lnTo>
                      <a:pt x="180806" y="4599"/>
                    </a:lnTo>
                    <a:lnTo>
                      <a:pt x="226440" y="0"/>
                    </a:lnTo>
                    <a:lnTo>
                      <a:pt x="6345834" y="0"/>
                    </a:lnTo>
                    <a:lnTo>
                      <a:pt x="6391480" y="4599"/>
                    </a:lnTo>
                    <a:lnTo>
                      <a:pt x="6433990" y="17789"/>
                    </a:lnTo>
                    <a:lnTo>
                      <a:pt x="6472455" y="38663"/>
                    </a:lnTo>
                    <a:lnTo>
                      <a:pt x="6505965" y="66309"/>
                    </a:lnTo>
                    <a:lnTo>
                      <a:pt x="6533612" y="99820"/>
                    </a:lnTo>
                    <a:lnTo>
                      <a:pt x="6554485" y="138285"/>
                    </a:lnTo>
                    <a:lnTo>
                      <a:pt x="6567676" y="180795"/>
                    </a:lnTo>
                    <a:lnTo>
                      <a:pt x="6572275" y="226441"/>
                    </a:lnTo>
                    <a:lnTo>
                      <a:pt x="6572275" y="1132204"/>
                    </a:lnTo>
                    <a:lnTo>
                      <a:pt x="6567676" y="1177850"/>
                    </a:lnTo>
                    <a:lnTo>
                      <a:pt x="6554485" y="1220360"/>
                    </a:lnTo>
                    <a:lnTo>
                      <a:pt x="6533612" y="1258825"/>
                    </a:lnTo>
                    <a:lnTo>
                      <a:pt x="6505965" y="1292336"/>
                    </a:lnTo>
                    <a:lnTo>
                      <a:pt x="6472455" y="1319982"/>
                    </a:lnTo>
                    <a:lnTo>
                      <a:pt x="6433990" y="1340856"/>
                    </a:lnTo>
                    <a:lnTo>
                      <a:pt x="6391480" y="1354046"/>
                    </a:lnTo>
                    <a:lnTo>
                      <a:pt x="6345834" y="1358646"/>
                    </a:lnTo>
                    <a:lnTo>
                      <a:pt x="226440" y="1358646"/>
                    </a:lnTo>
                    <a:lnTo>
                      <a:pt x="180806" y="1354046"/>
                    </a:lnTo>
                    <a:lnTo>
                      <a:pt x="138301" y="1340856"/>
                    </a:lnTo>
                    <a:lnTo>
                      <a:pt x="99837" y="1319982"/>
                    </a:lnTo>
                    <a:lnTo>
                      <a:pt x="66324" y="1292336"/>
                    </a:lnTo>
                    <a:lnTo>
                      <a:pt x="38673" y="1258825"/>
                    </a:lnTo>
                    <a:lnTo>
                      <a:pt x="17795" y="1220360"/>
                    </a:lnTo>
                    <a:lnTo>
                      <a:pt x="4600" y="1177850"/>
                    </a:lnTo>
                    <a:lnTo>
                      <a:pt x="0" y="1132204"/>
                    </a:lnTo>
                    <a:lnTo>
                      <a:pt x="0" y="226441"/>
                    </a:lnTo>
                    <a:close/>
                  </a:path>
                </a:pathLst>
              </a:custGeom>
              <a:ln w="9525">
                <a:solidFill>
                  <a:srgbClr val="55CE74"/>
                </a:solidFill>
              </a:ln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pic>
            <p:nvPicPr>
              <p:cNvPr id="28" name="object 16">
                <a:extLst>
                  <a:ext uri="{FF2B5EF4-FFF2-40B4-BE49-F238E27FC236}">
                    <a16:creationId xmlns:a16="http://schemas.microsoft.com/office/drawing/2014/main" id="{B7F2662C-32E9-A070-CE60-F32F3602D6C1}"/>
                  </a:ext>
                </a:extLst>
              </p:cNvPr>
              <p:cNvPicPr/>
              <p:nvPr/>
            </p:nvPicPr>
            <p:blipFill>
              <a:blip r:embed="rId5" cstate="print"/>
              <a:stretch>
                <a:fillRect/>
              </a:stretch>
            </p:blipFill>
            <p:spPr>
              <a:xfrm>
                <a:off x="2500248" y="305930"/>
                <a:ext cx="1714500" cy="733945"/>
              </a:xfrm>
              <a:prstGeom prst="rect">
                <a:avLst/>
              </a:prstGeom>
            </p:spPr>
          </p:pic>
        </p:grpSp>
        <p:sp>
          <p:nvSpPr>
            <p:cNvPr id="22" name="object 16">
              <a:extLst>
                <a:ext uri="{FF2B5EF4-FFF2-40B4-BE49-F238E27FC236}">
                  <a16:creationId xmlns:a16="http://schemas.microsoft.com/office/drawing/2014/main" id="{0AB86BB6-C55D-1964-91D5-137883AE7881}"/>
                </a:ext>
              </a:extLst>
            </p:cNvPr>
            <p:cNvSpPr txBox="1"/>
            <p:nvPr/>
          </p:nvSpPr>
          <p:spPr>
            <a:xfrm>
              <a:off x="2775727" y="2875716"/>
              <a:ext cx="3332858" cy="391795"/>
            </a:xfrm>
            <a:prstGeom prst="rect">
              <a:avLst/>
            </a:prstGeom>
            <a:noFill/>
          </p:spPr>
          <p:txBody>
            <a:bodyPr vert="horz" wrap="square" lIns="0" tIns="12700" rIns="0" bIns="0" rtlCol="0">
              <a:spAutoFit/>
            </a:bodyPr>
            <a:lstStyle/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Volumen 4,  Número 1  Enero a Julio 2021</a:t>
              </a:r>
            </a:p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Revista Semestral. Venezuela</a:t>
              </a:r>
              <a:endParaRPr sz="1200" dirty="0">
                <a:latin typeface="Arial"/>
                <a:cs typeface="Arial"/>
              </a:endParaRPr>
            </a:p>
          </p:txBody>
        </p:sp>
        <p:pic>
          <p:nvPicPr>
            <p:cNvPr id="23" name="object 25">
              <a:extLst>
                <a:ext uri="{FF2B5EF4-FFF2-40B4-BE49-F238E27FC236}">
                  <a16:creationId xmlns:a16="http://schemas.microsoft.com/office/drawing/2014/main" id="{E80E32A9-2479-19D4-8FA5-BFEB3CD1A5D3}"/>
                </a:ext>
              </a:extLst>
            </p:cNvPr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470065" y="2027896"/>
              <a:ext cx="2305662" cy="1053903"/>
            </a:xfrm>
            <a:prstGeom prst="rect">
              <a:avLst/>
            </a:prstGeom>
          </p:spPr>
        </p:pic>
        <p:pic>
          <p:nvPicPr>
            <p:cNvPr id="24" name="object 31">
              <a:extLst>
                <a:ext uri="{FF2B5EF4-FFF2-40B4-BE49-F238E27FC236}">
                  <a16:creationId xmlns:a16="http://schemas.microsoft.com/office/drawing/2014/main" id="{67FD62AD-FECB-5ED9-DABF-88A947206D9B}"/>
                </a:ext>
              </a:extLst>
            </p:cNvPr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4932681" y="1951410"/>
              <a:ext cx="1805304" cy="893889"/>
            </a:xfrm>
            <a:prstGeom prst="rect">
              <a:avLst/>
            </a:prstGeom>
          </p:spPr>
        </p:pic>
      </p:grpSp>
    </p:spTree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object 17"/>
          <p:cNvSpPr txBox="1"/>
          <p:nvPr/>
        </p:nvSpPr>
        <p:spPr>
          <a:xfrm>
            <a:off x="204216" y="1437994"/>
            <a:ext cx="6417945" cy="6488956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305"/>
              </a:spcBef>
            </a:pPr>
            <a:endParaRPr sz="1200" dirty="0">
              <a:latin typeface="Arial"/>
              <a:cs typeface="Arial"/>
            </a:endParaRPr>
          </a:p>
          <a:p>
            <a:pPr algn="ctr">
              <a:lnSpc>
                <a:spcPct val="100000"/>
              </a:lnSpc>
            </a:pPr>
            <a:r>
              <a:rPr sz="1200" b="1" dirty="0">
                <a:latin typeface="Times New Roman"/>
                <a:cs typeface="Times New Roman"/>
              </a:rPr>
              <a:t>Planteamiento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del</a:t>
            </a:r>
            <a:r>
              <a:rPr sz="1200" b="1" spc="-50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Problema</a:t>
            </a:r>
            <a:endParaRPr sz="1200" dirty="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60"/>
              </a:spcBef>
            </a:pPr>
            <a:endParaRPr sz="1200" dirty="0">
              <a:latin typeface="Times New Roman"/>
              <a:cs typeface="Times New Roman"/>
            </a:endParaRPr>
          </a:p>
          <a:p>
            <a:pPr marL="375285" marR="5715" indent="-36322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aulas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pueden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verse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universos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comunicativos,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según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Álvarez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(1999)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citado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Álvarez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Q. </a:t>
            </a:r>
            <a:r>
              <a:rPr sz="1200" dirty="0">
                <a:latin typeface="Times New Roman"/>
                <a:cs typeface="Times New Roman"/>
              </a:rPr>
              <a:t>(2001)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revista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Innovación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Educativa,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decir,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“como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contextos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donde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produce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un </a:t>
            </a:r>
            <a:r>
              <a:rPr sz="1200" dirty="0">
                <a:latin typeface="Times New Roman"/>
                <a:cs typeface="Times New Roman"/>
              </a:rPr>
              <a:t>continuo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fluir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mensajes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diversos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tipos,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través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canales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muy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variados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cuales </a:t>
            </a:r>
            <a:r>
              <a:rPr sz="1200" dirty="0">
                <a:latin typeface="Times New Roman"/>
                <a:cs typeface="Times New Roman"/>
              </a:rPr>
              <a:t>maestros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alumnos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están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inmersos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proceso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continuo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reciproco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intercambios”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(141- </a:t>
            </a:r>
            <a:r>
              <a:rPr sz="1200" dirty="0">
                <a:latin typeface="Times New Roman"/>
                <a:cs typeface="Times New Roman"/>
              </a:rPr>
              <a:t>155).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Esta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naturaleza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comunicativa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escuela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puede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apreciarse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todos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sus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componentes: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en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diseño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presentación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currículo,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distribución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uso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espacio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metodología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spc="-50" dirty="0">
                <a:latin typeface="Times New Roman"/>
                <a:cs typeface="Times New Roman"/>
              </a:rPr>
              <a:t>y </a:t>
            </a:r>
            <a:r>
              <a:rPr sz="1200" dirty="0">
                <a:latin typeface="Times New Roman"/>
                <a:cs typeface="Times New Roman"/>
              </a:rPr>
              <a:t>recursos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utilizados,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discursos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exposiciones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actuaciones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omisiones.</a:t>
            </a:r>
            <a:endParaRPr sz="1200" dirty="0">
              <a:latin typeface="Times New Roman"/>
              <a:cs typeface="Times New Roman"/>
            </a:endParaRPr>
          </a:p>
          <a:p>
            <a:pPr marL="375285" marR="5080" indent="-363220" algn="just">
              <a:lnSpc>
                <a:spcPct val="100000"/>
              </a:lnSpc>
              <a:spcBef>
                <a:spcPts val="5"/>
              </a:spcBef>
            </a:pP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ello,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miembros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comunidad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escolar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están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constantemente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inmersos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 flujo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una </a:t>
            </a:r>
            <a:r>
              <a:rPr sz="1200" dirty="0">
                <a:latin typeface="Times New Roman"/>
                <a:cs typeface="Times New Roman"/>
              </a:rPr>
              <a:t>extensa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compleja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red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influencias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todo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tipo,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existe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amplio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campo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aparición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contradicciones.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Muchas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ellas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aparecen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claramente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análisis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estado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participación.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Curiosamente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este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debilitamiento</a:t>
            </a:r>
            <a:r>
              <a:rPr sz="1200" spc="3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lang="es-ES" sz="1200" dirty="0">
                <a:latin typeface="Times New Roman"/>
                <a:cs typeface="Times New Roman"/>
              </a:rPr>
              <a:t>escuela</a:t>
            </a:r>
            <a:r>
              <a:rPr sz="1200" spc="3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produce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periodo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 </a:t>
            </a:r>
            <a:r>
              <a:rPr sz="1200" dirty="0">
                <a:latin typeface="Times New Roman"/>
                <a:cs typeface="Times New Roman"/>
              </a:rPr>
              <a:t>tránsito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cual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transformaciones del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capitalismo descentran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poder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sus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lugares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clásicos </a:t>
            </a:r>
            <a:r>
              <a:rPr sz="1200" dirty="0">
                <a:latin typeface="Times New Roman"/>
                <a:cs typeface="Times New Roman"/>
              </a:rPr>
              <a:t>(estado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producción)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dándole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fragmentación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él.</a:t>
            </a:r>
            <a:endParaRPr sz="1200" dirty="0">
              <a:latin typeface="Times New Roman"/>
              <a:cs typeface="Times New Roman"/>
            </a:endParaRPr>
          </a:p>
          <a:p>
            <a:pPr marL="375285" marR="5715" indent="-36322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Sin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embargo,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mejor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forma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tomar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cuenta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destinatario,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hacerlo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participar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proceso.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padres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familia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comunidad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son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beneficiarios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quehacer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centro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educativo,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es </a:t>
            </a:r>
            <a:r>
              <a:rPr sz="1200" dirty="0">
                <a:latin typeface="Times New Roman"/>
                <a:cs typeface="Times New Roman"/>
              </a:rPr>
              <a:t>importante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lograr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mayor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participación.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aula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puede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ser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excelente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punto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partida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para </a:t>
            </a:r>
            <a:r>
              <a:rPr sz="1200" dirty="0">
                <a:latin typeface="Times New Roman"/>
                <a:cs typeface="Times New Roman"/>
              </a:rPr>
              <a:t>comenzar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propiciar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participación de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padres.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maestro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puede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hacerlo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toma en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cuenta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realidad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comunitaria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aula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logra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padres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participen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creación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ambientes </a:t>
            </a:r>
            <a:r>
              <a:rPr sz="1200" dirty="0">
                <a:latin typeface="Times New Roman"/>
                <a:cs typeface="Times New Roman"/>
              </a:rPr>
              <a:t>propicios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educación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aprendizaje,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dialoga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familias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alumnos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encuentra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manera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comunidad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vuelva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maestra.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tal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manera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experiencia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demostrado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esfuerzos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lograr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mayor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participación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padres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lang="es-ES" sz="1200" dirty="0">
                <a:latin typeface="Times New Roman"/>
                <a:cs typeface="Times New Roman"/>
              </a:rPr>
              <a:t>comunidad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traducen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en </a:t>
            </a:r>
            <a:r>
              <a:rPr sz="1200" dirty="0">
                <a:latin typeface="Times New Roman"/>
                <a:cs typeface="Times New Roman"/>
              </a:rPr>
              <a:t>mejores</a:t>
            </a:r>
            <a:r>
              <a:rPr sz="1200" spc="3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niveles</a:t>
            </a:r>
            <a:r>
              <a:rPr sz="1200" spc="3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aprendizaje</a:t>
            </a:r>
            <a:r>
              <a:rPr sz="1200" spc="3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3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alumnos.</a:t>
            </a:r>
            <a:r>
              <a:rPr sz="1200" spc="3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necesidad</a:t>
            </a:r>
            <a:r>
              <a:rPr sz="1200" spc="3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incorporar</a:t>
            </a:r>
            <a:r>
              <a:rPr sz="1200" spc="3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3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padres</a:t>
            </a:r>
            <a:r>
              <a:rPr sz="1200" spc="335" dirty="0">
                <a:latin typeface="Times New Roman"/>
                <a:cs typeface="Times New Roman"/>
              </a:rPr>
              <a:t> </a:t>
            </a:r>
            <a:r>
              <a:rPr sz="1200" spc="-50" dirty="0">
                <a:latin typeface="Times New Roman"/>
                <a:cs typeface="Times New Roman"/>
              </a:rPr>
              <a:t>y </a:t>
            </a:r>
            <a:r>
              <a:rPr sz="1200" dirty="0">
                <a:latin typeface="Times New Roman"/>
                <a:cs typeface="Times New Roman"/>
              </a:rPr>
              <a:t>representantes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actividades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educativas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surgen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comunidades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educativas,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cuyo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fin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que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4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representantes</a:t>
            </a:r>
            <a:r>
              <a:rPr sz="1200" spc="4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4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docentes</a:t>
            </a:r>
            <a:r>
              <a:rPr sz="1200" spc="43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4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involucren</a:t>
            </a:r>
            <a:r>
              <a:rPr sz="1200" spc="4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43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todas</a:t>
            </a:r>
            <a:r>
              <a:rPr sz="1200" spc="4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aquellas</a:t>
            </a:r>
            <a:r>
              <a:rPr sz="1200" spc="4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acciones</a:t>
            </a:r>
            <a:r>
              <a:rPr sz="1200" spc="43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4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conlleven</a:t>
            </a:r>
            <a:r>
              <a:rPr sz="1200" spc="45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mejoramiento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proceso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educativo,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través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actividades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culturales,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deportivas,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sociales,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autogestión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solución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problemas,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surjan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escuela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donde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participación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debe </a:t>
            </a:r>
            <a:r>
              <a:rPr sz="1200" dirty="0">
                <a:latin typeface="Times New Roman"/>
                <a:cs typeface="Times New Roman"/>
              </a:rPr>
              <a:t>ser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compromiso</a:t>
            </a:r>
            <a:r>
              <a:rPr sz="1200" spc="-10" dirty="0">
                <a:latin typeface="Times New Roman"/>
                <a:cs typeface="Times New Roman"/>
              </a:rPr>
              <a:t> compartido.</a:t>
            </a:r>
            <a:endParaRPr sz="1200" dirty="0">
              <a:latin typeface="Times New Roman"/>
              <a:cs typeface="Times New Roman"/>
            </a:endParaRPr>
          </a:p>
          <a:p>
            <a:pPr marL="375285" marR="5715" indent="-363220" algn="just">
              <a:lnSpc>
                <a:spcPct val="100000"/>
              </a:lnSpc>
              <a:spcBef>
                <a:spcPts val="5"/>
              </a:spcBef>
            </a:pP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otra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parte,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desafío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construir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nuevas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relaciones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interior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escuela,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donde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madres, </a:t>
            </a:r>
            <a:r>
              <a:rPr sz="1200" dirty="0">
                <a:latin typeface="Times New Roman"/>
                <a:cs typeface="Times New Roman"/>
              </a:rPr>
              <a:t>padres,</a:t>
            </a:r>
            <a:r>
              <a:rPr sz="1200" spc="40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estudiantes</a:t>
            </a:r>
            <a:r>
              <a:rPr sz="1200" spc="43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3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funcionarios</a:t>
            </a:r>
            <a:r>
              <a:rPr sz="1200" spc="4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</a:t>
            </a:r>
            <a:r>
              <a:rPr sz="1200" spc="4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sean</a:t>
            </a:r>
            <a:r>
              <a:rPr sz="1200" spc="40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menos</a:t>
            </a:r>
            <a:r>
              <a:rPr sz="1200" spc="4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ejecutados</a:t>
            </a:r>
            <a:r>
              <a:rPr sz="1200" spc="4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40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parcelas</a:t>
            </a:r>
            <a:r>
              <a:rPr sz="1200" spc="4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4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42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acciones </a:t>
            </a:r>
            <a:r>
              <a:rPr sz="1200" dirty="0">
                <a:latin typeface="Times New Roman"/>
                <a:cs typeface="Times New Roman"/>
              </a:rPr>
              <a:t>educativas,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sino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sujetos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colectivos,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capaces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crear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 apropiarse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concepción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proyecto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50" dirty="0">
                <a:latin typeface="Times New Roman"/>
                <a:cs typeface="Times New Roman"/>
              </a:rPr>
              <a:t>y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planeación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escuela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todo.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docentes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deben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estar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incluidos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sus </a:t>
            </a:r>
            <a:r>
              <a:rPr sz="1200" dirty="0">
                <a:latin typeface="Times New Roman"/>
                <a:cs typeface="Times New Roman"/>
              </a:rPr>
              <a:t>propias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creencias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experiencias, en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-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mayoría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doble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rol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(docente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padre), el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ambiente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los</a:t>
            </a:r>
            <a:endParaRPr sz="1200" dirty="0">
              <a:latin typeface="Times New Roman"/>
              <a:cs typeface="Times New Roman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1319275" y="8232885"/>
            <a:ext cx="4215765" cy="71628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ts val="1410"/>
              </a:lnSpc>
            </a:pPr>
            <a:r>
              <a:rPr sz="1200" b="1" dirty="0">
                <a:latin typeface="Times New Roman"/>
                <a:cs typeface="Times New Roman"/>
              </a:rPr>
              <a:t>Participación</a:t>
            </a:r>
            <a:r>
              <a:rPr sz="1200" b="1" spc="1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y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Percepción</a:t>
            </a:r>
            <a:r>
              <a:rPr sz="1200" b="1" spc="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los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Padres</a:t>
            </a:r>
            <a:r>
              <a:rPr sz="1200" b="1" spc="-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y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Representantes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en</a:t>
            </a:r>
            <a:r>
              <a:rPr sz="1200" b="1" spc="-25" dirty="0">
                <a:latin typeface="Times New Roman"/>
                <a:cs typeface="Times New Roman"/>
              </a:rPr>
              <a:t> las</a:t>
            </a:r>
            <a:endParaRPr sz="1200">
              <a:latin typeface="Times New Roman"/>
              <a:cs typeface="Times New Roman"/>
            </a:endParaRPr>
          </a:p>
          <a:p>
            <a:pPr marL="3175" algn="ctr">
              <a:lnSpc>
                <a:spcPct val="100000"/>
              </a:lnSpc>
              <a:spcBef>
                <a:spcPts val="720"/>
              </a:spcBef>
            </a:pPr>
            <a:r>
              <a:rPr sz="1200" b="1" dirty="0">
                <a:latin typeface="Times New Roman"/>
                <a:cs typeface="Times New Roman"/>
              </a:rPr>
              <a:t>Actividades</a:t>
            </a:r>
            <a:r>
              <a:rPr sz="1200" b="1" spc="-60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Educativas</a:t>
            </a:r>
            <a:endParaRPr sz="12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505"/>
              </a:spcBef>
            </a:pPr>
            <a:r>
              <a:rPr sz="1200" b="1" dirty="0">
                <a:latin typeface="Times New Roman"/>
                <a:cs typeface="Times New Roman"/>
              </a:rPr>
              <a:t>MSc.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Lisbening</a:t>
            </a:r>
            <a:r>
              <a:rPr sz="1200" b="1" spc="-4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Caridad</a:t>
            </a:r>
            <a:r>
              <a:rPr sz="1200" b="1" spc="-55" dirty="0">
                <a:latin typeface="Times New Roman"/>
                <a:cs typeface="Times New Roman"/>
              </a:rPr>
              <a:t> </a:t>
            </a:r>
            <a:r>
              <a:rPr sz="1200" b="1" spc="-20" dirty="0">
                <a:latin typeface="Times New Roman"/>
                <a:cs typeface="Times New Roman"/>
              </a:rPr>
              <a:t>Torres</a:t>
            </a:r>
            <a:r>
              <a:rPr sz="1200" b="1" spc="-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Álvarez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9" name="object 19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46363" rIns="0" bIns="0" rtlCol="0">
            <a:spAutoFit/>
          </a:bodyPr>
          <a:lstStyle/>
          <a:p>
            <a:pPr marL="279400">
              <a:lnSpc>
                <a:spcPts val="1410"/>
              </a:lnSpc>
            </a:pPr>
            <a:fld id="{81D60167-4931-47E6-BA6A-407CBD079E47}" type="slidenum">
              <a:rPr b="1" spc="-25" dirty="0">
                <a:latin typeface="Times New Roman"/>
                <a:cs typeface="Times New Roman"/>
              </a:rPr>
              <a:t>24</a:t>
            </a:fld>
            <a:endParaRPr b="1" spc="-25" dirty="0">
              <a:latin typeface="Times New Roman"/>
              <a:cs typeface="Times New Roman"/>
            </a:endParaRPr>
          </a:p>
        </p:txBody>
      </p:sp>
      <p:grpSp>
        <p:nvGrpSpPr>
          <p:cNvPr id="20" name="Grupo 19">
            <a:extLst>
              <a:ext uri="{FF2B5EF4-FFF2-40B4-BE49-F238E27FC236}">
                <a16:creationId xmlns:a16="http://schemas.microsoft.com/office/drawing/2014/main" id="{0A7A4617-CFFC-B3F2-EA8F-71780B382A9D}"/>
              </a:ext>
            </a:extLst>
          </p:cNvPr>
          <p:cNvGrpSpPr/>
          <p:nvPr/>
        </p:nvGrpSpPr>
        <p:grpSpPr>
          <a:xfrm>
            <a:off x="192024" y="99280"/>
            <a:ext cx="6472351" cy="1452626"/>
            <a:chOff x="470065" y="1951410"/>
            <a:chExt cx="6665976" cy="1452626"/>
          </a:xfrm>
        </p:grpSpPr>
        <p:grpSp>
          <p:nvGrpSpPr>
            <p:cNvPr id="21" name="object 12">
              <a:extLst>
                <a:ext uri="{FF2B5EF4-FFF2-40B4-BE49-F238E27FC236}">
                  <a16:creationId xmlns:a16="http://schemas.microsoft.com/office/drawing/2014/main" id="{75BACDE4-39FE-5A0C-46EC-69B0B08D789B}"/>
                </a:ext>
              </a:extLst>
            </p:cNvPr>
            <p:cNvGrpSpPr/>
            <p:nvPr/>
          </p:nvGrpSpPr>
          <p:grpSpPr>
            <a:xfrm>
              <a:off x="470065" y="1951664"/>
              <a:ext cx="6665976" cy="1452372"/>
              <a:chOff x="96011" y="115823"/>
              <a:chExt cx="6665976" cy="1452372"/>
            </a:xfrm>
          </p:grpSpPr>
          <p:pic>
            <p:nvPicPr>
              <p:cNvPr id="25" name="object 13">
                <a:extLst>
                  <a:ext uri="{FF2B5EF4-FFF2-40B4-BE49-F238E27FC236}">
                    <a16:creationId xmlns:a16="http://schemas.microsoft.com/office/drawing/2014/main" id="{B7D318BA-93D9-1AA7-C0AA-942D53EB094C}"/>
                  </a:ext>
                </a:extLst>
              </p:cNvPr>
              <p:cNvPicPr/>
              <p:nvPr/>
            </p:nvPicPr>
            <p:blipFill>
              <a:blip r:embed="rId2" cstate="print"/>
              <a:stretch>
                <a:fillRect/>
              </a:stretch>
            </p:blipFill>
            <p:spPr>
              <a:xfrm>
                <a:off x="96011" y="115823"/>
                <a:ext cx="6665976" cy="1452372"/>
              </a:xfrm>
              <a:prstGeom prst="rect">
                <a:avLst/>
              </a:prstGeom>
            </p:spPr>
          </p:pic>
          <p:pic>
            <p:nvPicPr>
              <p:cNvPr id="26" name="object 14">
                <a:extLst>
                  <a:ext uri="{FF2B5EF4-FFF2-40B4-BE49-F238E27FC236}">
                    <a16:creationId xmlns:a16="http://schemas.microsoft.com/office/drawing/2014/main" id="{46FD20F0-5FCC-63A9-251D-F085D7DAAC3E}"/>
                  </a:ext>
                </a:extLst>
              </p:cNvPr>
              <p:cNvPicPr/>
              <p:nvPr/>
            </p:nvPicPr>
            <p:blipFill>
              <a:blip r:embed="rId3" cstate="print"/>
              <a:stretch>
                <a:fillRect/>
              </a:stretch>
            </p:blipFill>
            <p:spPr>
              <a:xfrm>
                <a:off x="142849" y="142875"/>
                <a:ext cx="6572275" cy="1358646"/>
              </a:xfrm>
              <a:prstGeom prst="rect">
                <a:avLst/>
              </a:prstGeom>
            </p:spPr>
          </p:pic>
          <p:sp>
            <p:nvSpPr>
              <p:cNvPr id="27" name="object 15">
                <a:extLst>
                  <a:ext uri="{FF2B5EF4-FFF2-40B4-BE49-F238E27FC236}">
                    <a16:creationId xmlns:a16="http://schemas.microsoft.com/office/drawing/2014/main" id="{A032E91A-E519-3E3F-CBBC-B4750CCE5841}"/>
                  </a:ext>
                </a:extLst>
              </p:cNvPr>
              <p:cNvSpPr/>
              <p:nvPr/>
            </p:nvSpPr>
            <p:spPr>
              <a:xfrm>
                <a:off x="142849" y="142875"/>
                <a:ext cx="6572884" cy="1358900"/>
              </a:xfrm>
              <a:custGeom>
                <a:avLst/>
                <a:gdLst/>
                <a:ahLst/>
                <a:cxnLst/>
                <a:rect l="l" t="t" r="r" b="b"/>
                <a:pathLst>
                  <a:path w="6572884" h="1358900">
                    <a:moveTo>
                      <a:pt x="0" y="226441"/>
                    </a:moveTo>
                    <a:lnTo>
                      <a:pt x="4600" y="180795"/>
                    </a:lnTo>
                    <a:lnTo>
                      <a:pt x="17795" y="138285"/>
                    </a:lnTo>
                    <a:lnTo>
                      <a:pt x="38673" y="99820"/>
                    </a:lnTo>
                    <a:lnTo>
                      <a:pt x="66324" y="66309"/>
                    </a:lnTo>
                    <a:lnTo>
                      <a:pt x="99837" y="38663"/>
                    </a:lnTo>
                    <a:lnTo>
                      <a:pt x="138301" y="17789"/>
                    </a:lnTo>
                    <a:lnTo>
                      <a:pt x="180806" y="4599"/>
                    </a:lnTo>
                    <a:lnTo>
                      <a:pt x="226440" y="0"/>
                    </a:lnTo>
                    <a:lnTo>
                      <a:pt x="6345834" y="0"/>
                    </a:lnTo>
                    <a:lnTo>
                      <a:pt x="6391480" y="4599"/>
                    </a:lnTo>
                    <a:lnTo>
                      <a:pt x="6433990" y="17789"/>
                    </a:lnTo>
                    <a:lnTo>
                      <a:pt x="6472455" y="38663"/>
                    </a:lnTo>
                    <a:lnTo>
                      <a:pt x="6505965" y="66309"/>
                    </a:lnTo>
                    <a:lnTo>
                      <a:pt x="6533612" y="99820"/>
                    </a:lnTo>
                    <a:lnTo>
                      <a:pt x="6554485" y="138285"/>
                    </a:lnTo>
                    <a:lnTo>
                      <a:pt x="6567676" y="180795"/>
                    </a:lnTo>
                    <a:lnTo>
                      <a:pt x="6572275" y="226441"/>
                    </a:lnTo>
                    <a:lnTo>
                      <a:pt x="6572275" y="1132204"/>
                    </a:lnTo>
                    <a:lnTo>
                      <a:pt x="6567676" y="1177850"/>
                    </a:lnTo>
                    <a:lnTo>
                      <a:pt x="6554485" y="1220360"/>
                    </a:lnTo>
                    <a:lnTo>
                      <a:pt x="6533612" y="1258825"/>
                    </a:lnTo>
                    <a:lnTo>
                      <a:pt x="6505965" y="1292336"/>
                    </a:lnTo>
                    <a:lnTo>
                      <a:pt x="6472455" y="1319982"/>
                    </a:lnTo>
                    <a:lnTo>
                      <a:pt x="6433990" y="1340856"/>
                    </a:lnTo>
                    <a:lnTo>
                      <a:pt x="6391480" y="1354046"/>
                    </a:lnTo>
                    <a:lnTo>
                      <a:pt x="6345834" y="1358646"/>
                    </a:lnTo>
                    <a:lnTo>
                      <a:pt x="226440" y="1358646"/>
                    </a:lnTo>
                    <a:lnTo>
                      <a:pt x="180806" y="1354046"/>
                    </a:lnTo>
                    <a:lnTo>
                      <a:pt x="138301" y="1340856"/>
                    </a:lnTo>
                    <a:lnTo>
                      <a:pt x="99837" y="1319982"/>
                    </a:lnTo>
                    <a:lnTo>
                      <a:pt x="66324" y="1292336"/>
                    </a:lnTo>
                    <a:lnTo>
                      <a:pt x="38673" y="1258825"/>
                    </a:lnTo>
                    <a:lnTo>
                      <a:pt x="17795" y="1220360"/>
                    </a:lnTo>
                    <a:lnTo>
                      <a:pt x="4600" y="1177850"/>
                    </a:lnTo>
                    <a:lnTo>
                      <a:pt x="0" y="1132204"/>
                    </a:lnTo>
                    <a:lnTo>
                      <a:pt x="0" y="226441"/>
                    </a:lnTo>
                    <a:close/>
                  </a:path>
                </a:pathLst>
              </a:custGeom>
              <a:ln w="9525">
                <a:solidFill>
                  <a:srgbClr val="55CE74"/>
                </a:solidFill>
              </a:ln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pic>
            <p:nvPicPr>
              <p:cNvPr id="28" name="object 16">
                <a:extLst>
                  <a:ext uri="{FF2B5EF4-FFF2-40B4-BE49-F238E27FC236}">
                    <a16:creationId xmlns:a16="http://schemas.microsoft.com/office/drawing/2014/main" id="{2DFCAF13-CD7D-A718-4E70-D449A2E9A84A}"/>
                  </a:ext>
                </a:extLst>
              </p:cNvPr>
              <p:cNvPicPr/>
              <p:nvPr/>
            </p:nvPicPr>
            <p:blipFill>
              <a:blip r:embed="rId4" cstate="print"/>
              <a:stretch>
                <a:fillRect/>
              </a:stretch>
            </p:blipFill>
            <p:spPr>
              <a:xfrm>
                <a:off x="2500248" y="305930"/>
                <a:ext cx="1714500" cy="733945"/>
              </a:xfrm>
              <a:prstGeom prst="rect">
                <a:avLst/>
              </a:prstGeom>
            </p:spPr>
          </p:pic>
        </p:grpSp>
        <p:sp>
          <p:nvSpPr>
            <p:cNvPr id="22" name="object 16">
              <a:extLst>
                <a:ext uri="{FF2B5EF4-FFF2-40B4-BE49-F238E27FC236}">
                  <a16:creationId xmlns:a16="http://schemas.microsoft.com/office/drawing/2014/main" id="{2E06E78B-8B7B-D653-D50A-0C29BB9593C0}"/>
                </a:ext>
              </a:extLst>
            </p:cNvPr>
            <p:cNvSpPr txBox="1"/>
            <p:nvPr/>
          </p:nvSpPr>
          <p:spPr>
            <a:xfrm>
              <a:off x="2775727" y="2875716"/>
              <a:ext cx="3332858" cy="391795"/>
            </a:xfrm>
            <a:prstGeom prst="rect">
              <a:avLst/>
            </a:prstGeom>
            <a:noFill/>
          </p:spPr>
          <p:txBody>
            <a:bodyPr vert="horz" wrap="square" lIns="0" tIns="12700" rIns="0" bIns="0" rtlCol="0">
              <a:spAutoFit/>
            </a:bodyPr>
            <a:lstStyle/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Volumen 4,  Número 1  Enero a Julio 2021</a:t>
              </a:r>
            </a:p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Revista Semestral. Venezuela</a:t>
              </a:r>
              <a:endParaRPr sz="1200" dirty="0">
                <a:latin typeface="Arial"/>
                <a:cs typeface="Arial"/>
              </a:endParaRPr>
            </a:p>
          </p:txBody>
        </p:sp>
        <p:pic>
          <p:nvPicPr>
            <p:cNvPr id="23" name="object 25">
              <a:extLst>
                <a:ext uri="{FF2B5EF4-FFF2-40B4-BE49-F238E27FC236}">
                  <a16:creationId xmlns:a16="http://schemas.microsoft.com/office/drawing/2014/main" id="{415D5D42-8F38-28F8-59CE-FBF3D42025B0}"/>
                </a:ext>
              </a:extLst>
            </p:cNvPr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470065" y="2027896"/>
              <a:ext cx="2305662" cy="1053903"/>
            </a:xfrm>
            <a:prstGeom prst="rect">
              <a:avLst/>
            </a:prstGeom>
          </p:spPr>
        </p:pic>
        <p:pic>
          <p:nvPicPr>
            <p:cNvPr id="24" name="object 31">
              <a:extLst>
                <a:ext uri="{FF2B5EF4-FFF2-40B4-BE49-F238E27FC236}">
                  <a16:creationId xmlns:a16="http://schemas.microsoft.com/office/drawing/2014/main" id="{FFD58A37-B3BE-A458-C266-B301F16E7AF5}"/>
                </a:ext>
              </a:extLst>
            </p:cNvPr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4932681" y="1951410"/>
              <a:ext cx="1805304" cy="893889"/>
            </a:xfrm>
            <a:prstGeom prst="rect">
              <a:avLst/>
            </a:prstGeom>
          </p:spPr>
        </p:pic>
      </p:grpSp>
    </p:spTree>
  </p:cSld>
  <p:clrMapOvr>
    <a:masterClrMapping/>
  </p:clrMapOvr>
</p:sld>
</file>

<file path=ppt/slides/slide2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94485" y="115823"/>
            <a:ext cx="6669405" cy="8926195"/>
            <a:chOff x="94485" y="115823"/>
            <a:chExt cx="6669405" cy="8926195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204216" y="8651747"/>
              <a:ext cx="6518148" cy="158496"/>
            </a:xfrm>
            <a:prstGeom prst="rect">
              <a:avLst/>
            </a:prstGeom>
          </p:spPr>
        </p:pic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96012" y="115823"/>
              <a:ext cx="6665976" cy="1452372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42849" y="142875"/>
              <a:ext cx="6572275" cy="1358646"/>
            </a:xfrm>
            <a:prstGeom prst="rect">
              <a:avLst/>
            </a:prstGeom>
          </p:spPr>
        </p:pic>
        <p:sp>
          <p:nvSpPr>
            <p:cNvPr id="6" name="object 6"/>
            <p:cNvSpPr/>
            <p:nvPr/>
          </p:nvSpPr>
          <p:spPr>
            <a:xfrm>
              <a:off x="142849" y="142875"/>
              <a:ext cx="6572884" cy="1358900"/>
            </a:xfrm>
            <a:custGeom>
              <a:avLst/>
              <a:gdLst/>
              <a:ahLst/>
              <a:cxnLst/>
              <a:rect l="l" t="t" r="r" b="b"/>
              <a:pathLst>
                <a:path w="6572884" h="1358900">
                  <a:moveTo>
                    <a:pt x="0" y="226441"/>
                  </a:moveTo>
                  <a:lnTo>
                    <a:pt x="4600" y="180795"/>
                  </a:lnTo>
                  <a:lnTo>
                    <a:pt x="17795" y="138285"/>
                  </a:lnTo>
                  <a:lnTo>
                    <a:pt x="38673" y="99820"/>
                  </a:lnTo>
                  <a:lnTo>
                    <a:pt x="66324" y="66309"/>
                  </a:lnTo>
                  <a:lnTo>
                    <a:pt x="99837" y="38663"/>
                  </a:lnTo>
                  <a:lnTo>
                    <a:pt x="138301" y="17789"/>
                  </a:lnTo>
                  <a:lnTo>
                    <a:pt x="180806" y="4599"/>
                  </a:lnTo>
                  <a:lnTo>
                    <a:pt x="226440" y="0"/>
                  </a:lnTo>
                  <a:lnTo>
                    <a:pt x="6345834" y="0"/>
                  </a:lnTo>
                  <a:lnTo>
                    <a:pt x="6391480" y="4599"/>
                  </a:lnTo>
                  <a:lnTo>
                    <a:pt x="6433990" y="17789"/>
                  </a:lnTo>
                  <a:lnTo>
                    <a:pt x="6472455" y="38663"/>
                  </a:lnTo>
                  <a:lnTo>
                    <a:pt x="6505965" y="66309"/>
                  </a:lnTo>
                  <a:lnTo>
                    <a:pt x="6533612" y="99820"/>
                  </a:lnTo>
                  <a:lnTo>
                    <a:pt x="6554485" y="138285"/>
                  </a:lnTo>
                  <a:lnTo>
                    <a:pt x="6567676" y="180795"/>
                  </a:lnTo>
                  <a:lnTo>
                    <a:pt x="6572275" y="226441"/>
                  </a:lnTo>
                  <a:lnTo>
                    <a:pt x="6572275" y="1132204"/>
                  </a:lnTo>
                  <a:lnTo>
                    <a:pt x="6567676" y="1177850"/>
                  </a:lnTo>
                  <a:lnTo>
                    <a:pt x="6554485" y="1220360"/>
                  </a:lnTo>
                  <a:lnTo>
                    <a:pt x="6533612" y="1258825"/>
                  </a:lnTo>
                  <a:lnTo>
                    <a:pt x="6505965" y="1292336"/>
                  </a:lnTo>
                  <a:lnTo>
                    <a:pt x="6472455" y="1319982"/>
                  </a:lnTo>
                  <a:lnTo>
                    <a:pt x="6433990" y="1340856"/>
                  </a:lnTo>
                  <a:lnTo>
                    <a:pt x="6391480" y="1354046"/>
                  </a:lnTo>
                  <a:lnTo>
                    <a:pt x="6345834" y="1358646"/>
                  </a:lnTo>
                  <a:lnTo>
                    <a:pt x="226440" y="1358646"/>
                  </a:lnTo>
                  <a:lnTo>
                    <a:pt x="180806" y="1354046"/>
                  </a:lnTo>
                  <a:lnTo>
                    <a:pt x="138301" y="1340856"/>
                  </a:lnTo>
                  <a:lnTo>
                    <a:pt x="99837" y="1319982"/>
                  </a:lnTo>
                  <a:lnTo>
                    <a:pt x="66324" y="1292336"/>
                  </a:lnTo>
                  <a:lnTo>
                    <a:pt x="38673" y="1258825"/>
                  </a:lnTo>
                  <a:lnTo>
                    <a:pt x="17795" y="1220360"/>
                  </a:lnTo>
                  <a:lnTo>
                    <a:pt x="4600" y="1177850"/>
                  </a:lnTo>
                  <a:lnTo>
                    <a:pt x="0" y="1132204"/>
                  </a:lnTo>
                  <a:lnTo>
                    <a:pt x="0" y="226441"/>
                  </a:lnTo>
                  <a:close/>
                </a:path>
              </a:pathLst>
            </a:custGeom>
            <a:ln w="9525">
              <a:solidFill>
                <a:srgbClr val="55CE7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" name="object 7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2500248" y="305930"/>
              <a:ext cx="1714500" cy="733945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2738628" y="1024127"/>
              <a:ext cx="1897379" cy="371855"/>
            </a:xfrm>
            <a:prstGeom prst="rect">
              <a:avLst/>
            </a:prstGeom>
          </p:spPr>
        </p:pic>
        <p:pic>
          <p:nvPicPr>
            <p:cNvPr id="9" name="object 9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4401312" y="1024127"/>
              <a:ext cx="1577339" cy="371855"/>
            </a:xfrm>
            <a:prstGeom prst="rect">
              <a:avLst/>
            </a:prstGeom>
          </p:spPr>
        </p:pic>
        <p:pic>
          <p:nvPicPr>
            <p:cNvPr id="10" name="object 10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3169920" y="1207007"/>
              <a:ext cx="1546859" cy="371855"/>
            </a:xfrm>
            <a:prstGeom prst="rect">
              <a:avLst/>
            </a:prstGeom>
          </p:spPr>
        </p:pic>
        <p:pic>
          <p:nvPicPr>
            <p:cNvPr id="11" name="object 11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4482083" y="1207007"/>
              <a:ext cx="284988" cy="371855"/>
            </a:xfrm>
            <a:prstGeom prst="rect">
              <a:avLst/>
            </a:prstGeom>
          </p:spPr>
        </p:pic>
        <p:pic>
          <p:nvPicPr>
            <p:cNvPr id="12" name="object 12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4571999" y="1207007"/>
              <a:ext cx="1013460" cy="371855"/>
            </a:xfrm>
            <a:prstGeom prst="rect">
              <a:avLst/>
            </a:prstGeom>
          </p:spPr>
        </p:pic>
        <p:pic>
          <p:nvPicPr>
            <p:cNvPr id="13" name="object 13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324612" y="234695"/>
              <a:ext cx="1719072" cy="1341120"/>
            </a:xfrm>
            <a:prstGeom prst="rect">
              <a:avLst/>
            </a:prstGeom>
          </p:spPr>
        </p:pic>
        <p:pic>
          <p:nvPicPr>
            <p:cNvPr id="14" name="object 14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5606795" y="8193022"/>
              <a:ext cx="1092707" cy="848868"/>
            </a:xfrm>
            <a:prstGeom prst="rect">
              <a:avLst/>
            </a:prstGeom>
          </p:spPr>
        </p:pic>
        <p:pic>
          <p:nvPicPr>
            <p:cNvPr id="15" name="object 15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109728" y="8193022"/>
              <a:ext cx="1092708" cy="848868"/>
            </a:xfrm>
            <a:prstGeom prst="rect">
              <a:avLst/>
            </a:prstGeom>
          </p:spPr>
        </p:pic>
      </p:grpSp>
      <p:sp>
        <p:nvSpPr>
          <p:cNvPr id="16" name="object 16"/>
          <p:cNvSpPr txBox="1"/>
          <p:nvPr/>
        </p:nvSpPr>
        <p:spPr>
          <a:xfrm>
            <a:off x="221691" y="1068451"/>
            <a:ext cx="6417310" cy="693547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063875" marR="772160" indent="-431800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Arial"/>
                <a:cs typeface="Arial"/>
              </a:rPr>
              <a:t>6ta.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Edición</a:t>
            </a:r>
            <a:r>
              <a:rPr sz="1200" b="1" spc="-10" dirty="0">
                <a:latin typeface="Arial"/>
                <a:cs typeface="Arial"/>
              </a:rPr>
              <a:t> Volumen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I</a:t>
            </a:r>
            <a:r>
              <a:rPr sz="1200" b="1" spc="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Enero</a:t>
            </a:r>
            <a:r>
              <a:rPr sz="1200" b="1" spc="-3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a</a:t>
            </a:r>
            <a:r>
              <a:rPr sz="1200" b="1" spc="-2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Julio</a:t>
            </a:r>
            <a:r>
              <a:rPr sz="1200" b="1" spc="-5" dirty="0">
                <a:latin typeface="Arial"/>
                <a:cs typeface="Arial"/>
              </a:rPr>
              <a:t> </a:t>
            </a:r>
            <a:r>
              <a:rPr sz="1200" b="1" spc="-20" dirty="0">
                <a:latin typeface="Arial"/>
                <a:cs typeface="Arial"/>
              </a:rPr>
              <a:t>2021 </a:t>
            </a:r>
            <a:r>
              <a:rPr sz="1200" b="1" dirty="0">
                <a:latin typeface="Arial"/>
                <a:cs typeface="Arial"/>
              </a:rPr>
              <a:t>Revista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Semestral-</a:t>
            </a:r>
            <a:r>
              <a:rPr sz="1200" b="1" spc="-40" dirty="0">
                <a:latin typeface="Arial"/>
                <a:cs typeface="Arial"/>
              </a:rPr>
              <a:t> </a:t>
            </a:r>
            <a:r>
              <a:rPr sz="1200" b="1" spc="-10" dirty="0">
                <a:latin typeface="Arial"/>
                <a:cs typeface="Arial"/>
              </a:rPr>
              <a:t>Venezuela</a:t>
            </a:r>
            <a:endParaRPr sz="1200">
              <a:latin typeface="Arial"/>
              <a:cs typeface="Arial"/>
            </a:endParaRPr>
          </a:p>
          <a:p>
            <a:pPr marL="375285" marR="5080" indent="-363220" algn="just">
              <a:lnSpc>
                <a:spcPct val="100000"/>
              </a:lnSpc>
              <a:spcBef>
                <a:spcPts val="1120"/>
              </a:spcBef>
            </a:pPr>
            <a:r>
              <a:rPr sz="1200" dirty="0">
                <a:latin typeface="Times New Roman"/>
                <a:cs typeface="Times New Roman"/>
              </a:rPr>
              <a:t>uso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 los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conocimientos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previos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 los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alumnos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 vean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implicados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cognitiva,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motivacional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50" dirty="0">
                <a:latin typeface="Times New Roman"/>
                <a:cs typeface="Times New Roman"/>
              </a:rPr>
              <a:t>y </a:t>
            </a:r>
            <a:r>
              <a:rPr sz="1200" dirty="0">
                <a:latin typeface="Times New Roman"/>
                <a:cs typeface="Times New Roman"/>
              </a:rPr>
              <a:t>efectivamente</a:t>
            </a:r>
            <a:r>
              <a:rPr sz="1200" spc="3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3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aprendizaje,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previó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trabajar</a:t>
            </a:r>
            <a:r>
              <a:rPr sz="1200" spc="3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conocimiento</a:t>
            </a:r>
            <a:r>
              <a:rPr sz="1200" spc="31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factual, </a:t>
            </a:r>
            <a:r>
              <a:rPr sz="1200" dirty="0">
                <a:latin typeface="Times New Roman"/>
                <a:cs typeface="Times New Roman"/>
              </a:rPr>
              <a:t>referente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memorización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datos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 hechos,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históricos,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como,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ejemplo,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presentes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el </a:t>
            </a:r>
            <a:r>
              <a:rPr sz="1200" dirty="0">
                <a:latin typeface="Times New Roman"/>
                <a:cs typeface="Times New Roman"/>
              </a:rPr>
              <a:t>relato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Dr.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Knoche.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conceptual,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aprehensión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conceptos,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principios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explicaciones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nociones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tradición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oral,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patrimonio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cultural,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identidad,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entre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otros.</a:t>
            </a:r>
            <a:endParaRPr sz="1200">
              <a:latin typeface="Times New Roman"/>
              <a:cs typeface="Times New Roman"/>
            </a:endParaRPr>
          </a:p>
          <a:p>
            <a:pPr marL="375285" marR="6985" indent="-36322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Sobre</a:t>
            </a:r>
            <a:r>
              <a:rPr sz="1200" spc="4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10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contenidos</a:t>
            </a:r>
            <a:r>
              <a:rPr sz="1200" spc="11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procedimentales,</a:t>
            </a:r>
            <a:r>
              <a:rPr sz="1200" spc="11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correspondientes</a:t>
            </a:r>
            <a:r>
              <a:rPr sz="1200" spc="10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al</a:t>
            </a:r>
            <a:r>
              <a:rPr sz="1200" spc="10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“saber</a:t>
            </a:r>
            <a:r>
              <a:rPr sz="1200" spc="10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hacer”</a:t>
            </a:r>
            <a:r>
              <a:rPr sz="1200" spc="114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48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0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aluden</a:t>
            </a:r>
            <a:r>
              <a:rPr sz="1200" spc="11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05" dirty="0">
                <a:latin typeface="Times New Roman"/>
                <a:cs typeface="Times New Roman"/>
              </a:rPr>
              <a:t>  </a:t>
            </a:r>
            <a:r>
              <a:rPr sz="1200" spc="-25" dirty="0">
                <a:latin typeface="Times New Roman"/>
                <a:cs typeface="Times New Roman"/>
              </a:rPr>
              <a:t>los </a:t>
            </a:r>
            <a:r>
              <a:rPr sz="1200" dirty="0">
                <a:latin typeface="Times New Roman"/>
                <a:cs typeface="Times New Roman"/>
              </a:rPr>
              <a:t>conocimientos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tipo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práctico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conllevan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desarrollo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habilidades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destrezas,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resultó </a:t>
            </a:r>
            <a:r>
              <a:rPr sz="1200" dirty="0">
                <a:latin typeface="Times New Roman"/>
                <a:cs typeface="Times New Roman"/>
              </a:rPr>
              <a:t>necesario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guiar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estudiante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verificar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sus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operaciones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condujeron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resultado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correcto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50" dirty="0">
                <a:latin typeface="Times New Roman"/>
                <a:cs typeface="Times New Roman"/>
              </a:rPr>
              <a:t>o </a:t>
            </a:r>
            <a:r>
              <a:rPr sz="1200" dirty="0">
                <a:latin typeface="Times New Roman"/>
                <a:cs typeface="Times New Roman"/>
              </a:rPr>
              <a:t>esperado,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fomentando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metacognición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autorregulación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aprende.</a:t>
            </a:r>
            <a:endParaRPr sz="1200">
              <a:latin typeface="Times New Roman"/>
              <a:cs typeface="Times New Roman"/>
            </a:endParaRPr>
          </a:p>
          <a:p>
            <a:pPr marL="375285" marR="5715" indent="-36322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cuanto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actitudinales (afectivos),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frecuentemente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poco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atendidos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programas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curriculares, </a:t>
            </a:r>
            <a:r>
              <a:rPr sz="1200" dirty="0">
                <a:latin typeface="Times New Roman"/>
                <a:cs typeface="Times New Roman"/>
              </a:rPr>
              <a:t>correspondientes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“saber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ser”,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asociados con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enseñanza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 actitudes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valores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fomentar </a:t>
            </a:r>
            <a:r>
              <a:rPr sz="1200" spc="-20" dirty="0">
                <a:latin typeface="Times New Roman"/>
                <a:cs typeface="Times New Roman"/>
              </a:rPr>
              <a:t>para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formación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sistema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educativo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venezolano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denomina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“ser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humano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integral”;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planteó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hacer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énfasis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contenidos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orientados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autoconocimiento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análisis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crítico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realidad</a:t>
            </a:r>
            <a:r>
              <a:rPr sz="1200" spc="3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personal,</a:t>
            </a:r>
            <a:r>
              <a:rPr sz="1200" spc="3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familiar</a:t>
            </a:r>
            <a:r>
              <a:rPr sz="1200" spc="3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3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comunitaria</a:t>
            </a:r>
            <a:r>
              <a:rPr sz="1200" spc="3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3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estudiantes,</a:t>
            </a:r>
            <a:r>
              <a:rPr sz="1200" spc="3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así</a:t>
            </a:r>
            <a:r>
              <a:rPr sz="1200" spc="3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3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3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3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reflexión</a:t>
            </a:r>
            <a:r>
              <a:rPr sz="1200" spc="33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sobre </a:t>
            </a:r>
            <a:r>
              <a:rPr sz="1200" dirty="0">
                <a:latin typeface="Times New Roman"/>
                <a:cs typeface="Times New Roman"/>
              </a:rPr>
              <a:t>relevancia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acervo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oral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venezolano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construcción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identidad,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venezolanidad.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Es </a:t>
            </a:r>
            <a:r>
              <a:rPr sz="1200" dirty="0">
                <a:latin typeface="Times New Roman"/>
                <a:cs typeface="Times New Roman"/>
              </a:rPr>
              <a:t>imperativo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considerar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actitudinal,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este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contexto,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reflejo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valores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posee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persona,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ende,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estos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contenidos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implican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juicios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evaluativos,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aprendidos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contexto </a:t>
            </a:r>
            <a:r>
              <a:rPr sz="1200" dirty="0">
                <a:latin typeface="Times New Roman"/>
                <a:cs typeface="Times New Roman"/>
              </a:rPr>
              <a:t>social,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donde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valores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 refieren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“cualidades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 las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 persona,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objeto-</a:t>
            </a:r>
            <a:r>
              <a:rPr sz="1200" dirty="0">
                <a:latin typeface="Times New Roman"/>
                <a:cs typeface="Times New Roman"/>
              </a:rPr>
              <a:t>hecho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despierta </a:t>
            </a:r>
            <a:r>
              <a:rPr sz="1200" dirty="0">
                <a:latin typeface="Times New Roman"/>
                <a:cs typeface="Times New Roman"/>
              </a:rPr>
              <a:t>mayor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menos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aprecio,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admiración o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estima”.</a:t>
            </a:r>
            <a:endParaRPr sz="1200">
              <a:latin typeface="Times New Roman"/>
              <a:cs typeface="Times New Roman"/>
            </a:endParaRPr>
          </a:p>
          <a:p>
            <a:pPr marL="375285" marR="5715" indent="-363220" algn="just">
              <a:lnSpc>
                <a:spcPct val="100000"/>
              </a:lnSpc>
              <a:spcBef>
                <a:spcPts val="5"/>
              </a:spcBef>
            </a:pP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relación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estrategias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enseñanza,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definidas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Díaz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Hernández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(2004)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aquellos </a:t>
            </a:r>
            <a:r>
              <a:rPr sz="1200" dirty="0">
                <a:latin typeface="Times New Roman"/>
                <a:cs typeface="Times New Roman"/>
              </a:rPr>
              <a:t>procedimientos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docente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utiliza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forma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reflexiva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flexible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propiciar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logro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 </a:t>
            </a:r>
            <a:r>
              <a:rPr sz="1200" dirty="0">
                <a:latin typeface="Times New Roman"/>
                <a:cs typeface="Times New Roman"/>
              </a:rPr>
              <a:t>aprendizajes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significativos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estudiantes;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conciben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ilustraciones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medios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gráficos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pueden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ser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utilizados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recursos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didácticos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debido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pueden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llamar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atención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estudiante,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dependiendo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estructura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ilustración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así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contenido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pretenda desarrollar.</a:t>
            </a:r>
            <a:endParaRPr sz="1200">
              <a:latin typeface="Times New Roman"/>
              <a:cs typeface="Times New Roman"/>
            </a:endParaRPr>
          </a:p>
          <a:p>
            <a:pPr marL="375285" marR="6350" indent="-36322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líneas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generales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existe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gran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variedad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definiciones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sobre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ilustraciones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desde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una </a:t>
            </a:r>
            <a:r>
              <a:rPr sz="1200" dirty="0">
                <a:latin typeface="Times New Roman"/>
                <a:cs typeface="Times New Roman"/>
              </a:rPr>
              <a:t>perspectiva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educativa,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obstante,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autores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Perales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(2006)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plantean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tratan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un </a:t>
            </a:r>
            <a:r>
              <a:rPr sz="1200" dirty="0">
                <a:latin typeface="Times New Roman"/>
                <a:cs typeface="Times New Roman"/>
              </a:rPr>
              <a:t>conjunto</a:t>
            </a:r>
            <a:r>
              <a:rPr sz="1200" spc="3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imágenes</a:t>
            </a:r>
            <a:r>
              <a:rPr sz="1200" spc="3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específicas</a:t>
            </a:r>
            <a:r>
              <a:rPr sz="1200" spc="3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3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3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carácter</a:t>
            </a:r>
            <a:r>
              <a:rPr sz="1200" spc="3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exclusivamente</a:t>
            </a:r>
            <a:r>
              <a:rPr sz="1200" spc="3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gráfico</a:t>
            </a:r>
            <a:r>
              <a:rPr sz="1200" spc="3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cuya</a:t>
            </a:r>
            <a:r>
              <a:rPr sz="1200" spc="3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función</a:t>
            </a:r>
            <a:r>
              <a:rPr sz="1200" spc="37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es </a:t>
            </a:r>
            <a:r>
              <a:rPr sz="1200" dirty="0">
                <a:latin typeface="Times New Roman"/>
                <a:cs typeface="Times New Roman"/>
              </a:rPr>
              <a:t>acompañar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textos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escritos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intención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complementar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información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 </a:t>
            </a:r>
            <a:r>
              <a:rPr sz="1200" spc="-10" dirty="0">
                <a:latin typeface="Times New Roman"/>
                <a:cs typeface="Times New Roman"/>
              </a:rPr>
              <a:t>suministran,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decir,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permitir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mayor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claridad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cuanto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aspectos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textuales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muchas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veces </a:t>
            </a:r>
            <a:r>
              <a:rPr sz="1200" dirty="0">
                <a:latin typeface="Times New Roman"/>
                <a:cs typeface="Times New Roman"/>
              </a:rPr>
              <a:t>resultan</a:t>
            </a:r>
            <a:r>
              <a:rPr sz="1200" spc="3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complejos</a:t>
            </a:r>
            <a:r>
              <a:rPr sz="1200" spc="3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interpretar.</a:t>
            </a:r>
            <a:r>
              <a:rPr sz="1200" spc="3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Ésta</a:t>
            </a:r>
            <a:r>
              <a:rPr sz="1200" spc="3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3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sí</a:t>
            </a:r>
            <a:r>
              <a:rPr sz="1200" spc="3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misma</a:t>
            </a:r>
            <a:r>
              <a:rPr sz="1200" spc="3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brinda</a:t>
            </a:r>
            <a:r>
              <a:rPr sz="1200" spc="3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múltiples</a:t>
            </a:r>
            <a:r>
              <a:rPr sz="1200" spc="3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oportunidades</a:t>
            </a:r>
            <a:r>
              <a:rPr sz="1200" spc="3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32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el </a:t>
            </a:r>
            <a:r>
              <a:rPr sz="1200" dirty="0">
                <a:latin typeface="Times New Roman"/>
                <a:cs typeface="Times New Roman"/>
              </a:rPr>
              <a:t>aprendizaje,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precisamente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 ser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capaz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atraer de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forma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inmediata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atención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sobre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-10" dirty="0">
                <a:latin typeface="Times New Roman"/>
                <a:cs typeface="Times New Roman"/>
              </a:rPr>
              <a:t> mensaje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3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3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desea</a:t>
            </a:r>
            <a:r>
              <a:rPr sz="1200" spc="3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transmitir.</a:t>
            </a:r>
            <a:r>
              <a:rPr sz="1200" spc="3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Además,</a:t>
            </a:r>
            <a:r>
              <a:rPr sz="1200" spc="3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ofrece</a:t>
            </a:r>
            <a:r>
              <a:rPr sz="1200" spc="3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3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posibilidad</a:t>
            </a:r>
            <a:r>
              <a:rPr sz="1200" spc="3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</a:t>
            </a:r>
            <a:r>
              <a:rPr sz="1200" spc="3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estudiante</a:t>
            </a:r>
            <a:r>
              <a:rPr sz="1200" spc="3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identificar</a:t>
            </a:r>
            <a:r>
              <a:rPr sz="1200" spc="35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colores, </a:t>
            </a:r>
            <a:r>
              <a:rPr sz="1200" dirty="0">
                <a:latin typeface="Times New Roman"/>
                <a:cs typeface="Times New Roman"/>
              </a:rPr>
              <a:t>símbolos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elementos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le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ayuden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fijar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manera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efectiva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conocimientos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adquiridos, </a:t>
            </a:r>
            <a:r>
              <a:rPr sz="1200" dirty="0">
                <a:latin typeface="Times New Roman"/>
                <a:cs typeface="Times New Roman"/>
              </a:rPr>
              <a:t>brindándoles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referente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visual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fácil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ubicar,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comprender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asociar.</a:t>
            </a:r>
            <a:endParaRPr sz="1200">
              <a:latin typeface="Times New Roman"/>
              <a:cs typeface="Times New Roman"/>
            </a:endParaRPr>
          </a:p>
        </p:txBody>
      </p:sp>
      <p:pic>
        <p:nvPicPr>
          <p:cNvPr id="17" name="object 17"/>
          <p:cNvPicPr/>
          <p:nvPr/>
        </p:nvPicPr>
        <p:blipFill>
          <a:blip r:embed="rId13" cstate="print"/>
          <a:stretch>
            <a:fillRect/>
          </a:stretch>
        </p:blipFill>
        <p:spPr>
          <a:xfrm>
            <a:off x="4725161" y="164274"/>
            <a:ext cx="1805305" cy="893889"/>
          </a:xfrm>
          <a:prstGeom prst="rect">
            <a:avLst/>
          </a:prstGeom>
        </p:spPr>
      </p:pic>
      <p:sp>
        <p:nvSpPr>
          <p:cNvPr id="18" name="object 18"/>
          <p:cNvSpPr txBox="1"/>
          <p:nvPr/>
        </p:nvSpPr>
        <p:spPr>
          <a:xfrm>
            <a:off x="1268094" y="8256658"/>
            <a:ext cx="4386580" cy="6921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 marL="12700" marR="5080" algn="ctr">
              <a:lnSpc>
                <a:spcPts val="1440"/>
              </a:lnSpc>
              <a:spcBef>
                <a:spcPts val="15"/>
              </a:spcBef>
            </a:pPr>
            <a:r>
              <a:rPr sz="1200" b="1" dirty="0">
                <a:latin typeface="Times New Roman"/>
                <a:cs typeface="Times New Roman"/>
              </a:rPr>
              <a:t>Bola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E´fuego:</a:t>
            </a:r>
            <a:r>
              <a:rPr sz="1200" b="1" spc="-4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Estrategia Didáctica</a:t>
            </a:r>
            <a:r>
              <a:rPr sz="1200" b="1" spc="-1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para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la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Difusión</a:t>
            </a:r>
            <a:r>
              <a:rPr sz="1200" b="1" spc="-4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la</a:t>
            </a:r>
            <a:r>
              <a:rPr sz="1200" b="1" spc="-4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Tradición </a:t>
            </a:r>
            <a:r>
              <a:rPr sz="1200" b="1" dirty="0">
                <a:latin typeface="Times New Roman"/>
                <a:cs typeface="Times New Roman"/>
              </a:rPr>
              <a:t>Oral</a:t>
            </a:r>
            <a:r>
              <a:rPr sz="1200" b="1" spc="-40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Venezolana</a:t>
            </a:r>
            <a:endParaRPr sz="1200">
              <a:latin typeface="Times New Roman"/>
              <a:cs typeface="Times New Roman"/>
            </a:endParaRPr>
          </a:p>
          <a:p>
            <a:pPr marL="4445" algn="ctr">
              <a:lnSpc>
                <a:spcPct val="100000"/>
              </a:lnSpc>
              <a:spcBef>
                <a:spcPts val="990"/>
              </a:spcBef>
            </a:pPr>
            <a:r>
              <a:rPr sz="1200" b="1" dirty="0">
                <a:latin typeface="Times New Roman"/>
                <a:cs typeface="Times New Roman"/>
              </a:rPr>
              <a:t>Lcda.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Joan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del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C.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Bernet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B/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MSc.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María Gabriela</a:t>
            </a:r>
            <a:r>
              <a:rPr sz="1200" b="1" spc="-20" dirty="0">
                <a:latin typeface="Times New Roman"/>
                <a:cs typeface="Times New Roman"/>
              </a:rPr>
              <a:t> Torres</a:t>
            </a:r>
            <a:r>
              <a:rPr sz="1200" b="1" spc="-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Suárez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6363970" y="8914112"/>
            <a:ext cx="317500" cy="1943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>
              <a:lnSpc>
                <a:spcPts val="1410"/>
              </a:lnSpc>
            </a:pPr>
            <a:fld id="{81D60167-4931-47E6-BA6A-407CBD079E47}" type="slidenum">
              <a:rPr sz="1200" spc="-25" dirty="0">
                <a:latin typeface="Times New Roman"/>
                <a:cs typeface="Times New Roman"/>
              </a:rPr>
              <a:t>240</a:t>
            </a:fld>
            <a:endParaRPr sz="1200">
              <a:latin typeface="Times New Roman"/>
              <a:cs typeface="Times New Roman"/>
            </a:endParaRPr>
          </a:p>
        </p:txBody>
      </p:sp>
      <p:grpSp>
        <p:nvGrpSpPr>
          <p:cNvPr id="20" name="Grupo 19">
            <a:extLst>
              <a:ext uri="{FF2B5EF4-FFF2-40B4-BE49-F238E27FC236}">
                <a16:creationId xmlns:a16="http://schemas.microsoft.com/office/drawing/2014/main" id="{2A4D1890-2F53-9153-7B26-29D7D84DB3BD}"/>
              </a:ext>
            </a:extLst>
          </p:cNvPr>
          <p:cNvGrpSpPr/>
          <p:nvPr/>
        </p:nvGrpSpPr>
        <p:grpSpPr>
          <a:xfrm>
            <a:off x="117348" y="98932"/>
            <a:ext cx="6665976" cy="1452626"/>
            <a:chOff x="470065" y="1951410"/>
            <a:chExt cx="6665976" cy="1452626"/>
          </a:xfrm>
        </p:grpSpPr>
        <p:grpSp>
          <p:nvGrpSpPr>
            <p:cNvPr id="21" name="object 12">
              <a:extLst>
                <a:ext uri="{FF2B5EF4-FFF2-40B4-BE49-F238E27FC236}">
                  <a16:creationId xmlns:a16="http://schemas.microsoft.com/office/drawing/2014/main" id="{26E6C0A1-86A6-89ED-B10F-A9C64B3E7D82}"/>
                </a:ext>
              </a:extLst>
            </p:cNvPr>
            <p:cNvGrpSpPr/>
            <p:nvPr/>
          </p:nvGrpSpPr>
          <p:grpSpPr>
            <a:xfrm>
              <a:off x="470065" y="1951664"/>
              <a:ext cx="6665976" cy="1452372"/>
              <a:chOff x="96011" y="115823"/>
              <a:chExt cx="6665976" cy="1452372"/>
            </a:xfrm>
          </p:grpSpPr>
          <p:pic>
            <p:nvPicPr>
              <p:cNvPr id="25" name="object 13">
                <a:extLst>
                  <a:ext uri="{FF2B5EF4-FFF2-40B4-BE49-F238E27FC236}">
                    <a16:creationId xmlns:a16="http://schemas.microsoft.com/office/drawing/2014/main" id="{0FBEB728-E3D5-8556-4C8C-EE77D79765D4}"/>
                  </a:ext>
                </a:extLst>
              </p:cNvPr>
              <p:cNvPicPr/>
              <p:nvPr/>
            </p:nvPicPr>
            <p:blipFill>
              <a:blip r:embed="rId3" cstate="print"/>
              <a:stretch>
                <a:fillRect/>
              </a:stretch>
            </p:blipFill>
            <p:spPr>
              <a:xfrm>
                <a:off x="96011" y="115823"/>
                <a:ext cx="6665976" cy="1452372"/>
              </a:xfrm>
              <a:prstGeom prst="rect">
                <a:avLst/>
              </a:prstGeom>
            </p:spPr>
          </p:pic>
          <p:pic>
            <p:nvPicPr>
              <p:cNvPr id="26" name="object 14">
                <a:extLst>
                  <a:ext uri="{FF2B5EF4-FFF2-40B4-BE49-F238E27FC236}">
                    <a16:creationId xmlns:a16="http://schemas.microsoft.com/office/drawing/2014/main" id="{D13CE8B9-FF8B-BDC1-41F2-F47ABC0A2B35}"/>
                  </a:ext>
                </a:extLst>
              </p:cNvPr>
              <p:cNvPicPr/>
              <p:nvPr/>
            </p:nvPicPr>
            <p:blipFill>
              <a:blip r:embed="rId4" cstate="print"/>
              <a:stretch>
                <a:fillRect/>
              </a:stretch>
            </p:blipFill>
            <p:spPr>
              <a:xfrm>
                <a:off x="142849" y="142875"/>
                <a:ext cx="6572275" cy="1358646"/>
              </a:xfrm>
              <a:prstGeom prst="rect">
                <a:avLst/>
              </a:prstGeom>
            </p:spPr>
          </p:pic>
          <p:sp>
            <p:nvSpPr>
              <p:cNvPr id="27" name="object 15">
                <a:extLst>
                  <a:ext uri="{FF2B5EF4-FFF2-40B4-BE49-F238E27FC236}">
                    <a16:creationId xmlns:a16="http://schemas.microsoft.com/office/drawing/2014/main" id="{A5389406-0AF6-5684-ADD9-DF0E6DB77569}"/>
                  </a:ext>
                </a:extLst>
              </p:cNvPr>
              <p:cNvSpPr/>
              <p:nvPr/>
            </p:nvSpPr>
            <p:spPr>
              <a:xfrm>
                <a:off x="142849" y="142875"/>
                <a:ext cx="6572884" cy="1358900"/>
              </a:xfrm>
              <a:custGeom>
                <a:avLst/>
                <a:gdLst/>
                <a:ahLst/>
                <a:cxnLst/>
                <a:rect l="l" t="t" r="r" b="b"/>
                <a:pathLst>
                  <a:path w="6572884" h="1358900">
                    <a:moveTo>
                      <a:pt x="0" y="226441"/>
                    </a:moveTo>
                    <a:lnTo>
                      <a:pt x="4600" y="180795"/>
                    </a:lnTo>
                    <a:lnTo>
                      <a:pt x="17795" y="138285"/>
                    </a:lnTo>
                    <a:lnTo>
                      <a:pt x="38673" y="99820"/>
                    </a:lnTo>
                    <a:lnTo>
                      <a:pt x="66324" y="66309"/>
                    </a:lnTo>
                    <a:lnTo>
                      <a:pt x="99837" y="38663"/>
                    </a:lnTo>
                    <a:lnTo>
                      <a:pt x="138301" y="17789"/>
                    </a:lnTo>
                    <a:lnTo>
                      <a:pt x="180806" y="4599"/>
                    </a:lnTo>
                    <a:lnTo>
                      <a:pt x="226440" y="0"/>
                    </a:lnTo>
                    <a:lnTo>
                      <a:pt x="6345834" y="0"/>
                    </a:lnTo>
                    <a:lnTo>
                      <a:pt x="6391480" y="4599"/>
                    </a:lnTo>
                    <a:lnTo>
                      <a:pt x="6433990" y="17789"/>
                    </a:lnTo>
                    <a:lnTo>
                      <a:pt x="6472455" y="38663"/>
                    </a:lnTo>
                    <a:lnTo>
                      <a:pt x="6505965" y="66309"/>
                    </a:lnTo>
                    <a:lnTo>
                      <a:pt x="6533612" y="99820"/>
                    </a:lnTo>
                    <a:lnTo>
                      <a:pt x="6554485" y="138285"/>
                    </a:lnTo>
                    <a:lnTo>
                      <a:pt x="6567676" y="180795"/>
                    </a:lnTo>
                    <a:lnTo>
                      <a:pt x="6572275" y="226441"/>
                    </a:lnTo>
                    <a:lnTo>
                      <a:pt x="6572275" y="1132204"/>
                    </a:lnTo>
                    <a:lnTo>
                      <a:pt x="6567676" y="1177850"/>
                    </a:lnTo>
                    <a:lnTo>
                      <a:pt x="6554485" y="1220360"/>
                    </a:lnTo>
                    <a:lnTo>
                      <a:pt x="6533612" y="1258825"/>
                    </a:lnTo>
                    <a:lnTo>
                      <a:pt x="6505965" y="1292336"/>
                    </a:lnTo>
                    <a:lnTo>
                      <a:pt x="6472455" y="1319982"/>
                    </a:lnTo>
                    <a:lnTo>
                      <a:pt x="6433990" y="1340856"/>
                    </a:lnTo>
                    <a:lnTo>
                      <a:pt x="6391480" y="1354046"/>
                    </a:lnTo>
                    <a:lnTo>
                      <a:pt x="6345834" y="1358646"/>
                    </a:lnTo>
                    <a:lnTo>
                      <a:pt x="226440" y="1358646"/>
                    </a:lnTo>
                    <a:lnTo>
                      <a:pt x="180806" y="1354046"/>
                    </a:lnTo>
                    <a:lnTo>
                      <a:pt x="138301" y="1340856"/>
                    </a:lnTo>
                    <a:lnTo>
                      <a:pt x="99837" y="1319982"/>
                    </a:lnTo>
                    <a:lnTo>
                      <a:pt x="66324" y="1292336"/>
                    </a:lnTo>
                    <a:lnTo>
                      <a:pt x="38673" y="1258825"/>
                    </a:lnTo>
                    <a:lnTo>
                      <a:pt x="17795" y="1220360"/>
                    </a:lnTo>
                    <a:lnTo>
                      <a:pt x="4600" y="1177850"/>
                    </a:lnTo>
                    <a:lnTo>
                      <a:pt x="0" y="1132204"/>
                    </a:lnTo>
                    <a:lnTo>
                      <a:pt x="0" y="226441"/>
                    </a:lnTo>
                    <a:close/>
                  </a:path>
                </a:pathLst>
              </a:custGeom>
              <a:ln w="9525">
                <a:solidFill>
                  <a:srgbClr val="55CE74"/>
                </a:solidFill>
              </a:ln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pic>
            <p:nvPicPr>
              <p:cNvPr id="28" name="object 16">
                <a:extLst>
                  <a:ext uri="{FF2B5EF4-FFF2-40B4-BE49-F238E27FC236}">
                    <a16:creationId xmlns:a16="http://schemas.microsoft.com/office/drawing/2014/main" id="{AB9BFF54-DF48-7E61-EDDF-627114D2C618}"/>
                  </a:ext>
                </a:extLst>
              </p:cNvPr>
              <p:cNvPicPr/>
              <p:nvPr/>
            </p:nvPicPr>
            <p:blipFill>
              <a:blip r:embed="rId5" cstate="print"/>
              <a:stretch>
                <a:fillRect/>
              </a:stretch>
            </p:blipFill>
            <p:spPr>
              <a:xfrm>
                <a:off x="2500248" y="305930"/>
                <a:ext cx="1714500" cy="733945"/>
              </a:xfrm>
              <a:prstGeom prst="rect">
                <a:avLst/>
              </a:prstGeom>
            </p:spPr>
          </p:pic>
        </p:grpSp>
        <p:sp>
          <p:nvSpPr>
            <p:cNvPr id="22" name="object 16">
              <a:extLst>
                <a:ext uri="{FF2B5EF4-FFF2-40B4-BE49-F238E27FC236}">
                  <a16:creationId xmlns:a16="http://schemas.microsoft.com/office/drawing/2014/main" id="{2FAA884D-4B03-8670-7A28-97F8DC486F18}"/>
                </a:ext>
              </a:extLst>
            </p:cNvPr>
            <p:cNvSpPr txBox="1"/>
            <p:nvPr/>
          </p:nvSpPr>
          <p:spPr>
            <a:xfrm>
              <a:off x="2775727" y="2875716"/>
              <a:ext cx="3332858" cy="391795"/>
            </a:xfrm>
            <a:prstGeom prst="rect">
              <a:avLst/>
            </a:prstGeom>
            <a:noFill/>
          </p:spPr>
          <p:txBody>
            <a:bodyPr vert="horz" wrap="square" lIns="0" tIns="12700" rIns="0" bIns="0" rtlCol="0">
              <a:spAutoFit/>
            </a:bodyPr>
            <a:lstStyle/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Volumen 4,  Número 1  Enero a Julio 2021</a:t>
              </a:r>
            </a:p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Revista Semestral. Venezuela</a:t>
              </a:r>
              <a:endParaRPr sz="1200" dirty="0">
                <a:latin typeface="Arial"/>
                <a:cs typeface="Arial"/>
              </a:endParaRPr>
            </a:p>
          </p:txBody>
        </p:sp>
        <p:pic>
          <p:nvPicPr>
            <p:cNvPr id="23" name="object 25">
              <a:extLst>
                <a:ext uri="{FF2B5EF4-FFF2-40B4-BE49-F238E27FC236}">
                  <a16:creationId xmlns:a16="http://schemas.microsoft.com/office/drawing/2014/main" id="{C73D24C7-6C91-DBA6-5AF2-52C9F6E16895}"/>
                </a:ext>
              </a:extLst>
            </p:cNvPr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470065" y="2027896"/>
              <a:ext cx="2305662" cy="1053903"/>
            </a:xfrm>
            <a:prstGeom prst="rect">
              <a:avLst/>
            </a:prstGeom>
          </p:spPr>
        </p:pic>
        <p:pic>
          <p:nvPicPr>
            <p:cNvPr id="24" name="object 31">
              <a:extLst>
                <a:ext uri="{FF2B5EF4-FFF2-40B4-BE49-F238E27FC236}">
                  <a16:creationId xmlns:a16="http://schemas.microsoft.com/office/drawing/2014/main" id="{5E2E5694-4639-9700-F22F-9DBB0A4E0339}"/>
                </a:ext>
              </a:extLst>
            </p:cNvPr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4932681" y="1951410"/>
              <a:ext cx="1805304" cy="893889"/>
            </a:xfrm>
            <a:prstGeom prst="rect">
              <a:avLst/>
            </a:prstGeom>
          </p:spPr>
        </p:pic>
      </p:grpSp>
    </p:spTree>
  </p:cSld>
  <p:clrMapOvr>
    <a:masterClrMapping/>
  </p:clrMapOvr>
</p:sld>
</file>

<file path=ppt/slides/slide2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94485" y="115823"/>
            <a:ext cx="6669405" cy="8926195"/>
            <a:chOff x="94485" y="115823"/>
            <a:chExt cx="6669405" cy="8926195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204216" y="8651747"/>
              <a:ext cx="6518148" cy="158496"/>
            </a:xfrm>
            <a:prstGeom prst="rect">
              <a:avLst/>
            </a:prstGeom>
          </p:spPr>
        </p:pic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96012" y="115823"/>
              <a:ext cx="6665976" cy="1452372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42849" y="142875"/>
              <a:ext cx="6572275" cy="1358646"/>
            </a:xfrm>
            <a:prstGeom prst="rect">
              <a:avLst/>
            </a:prstGeom>
          </p:spPr>
        </p:pic>
        <p:sp>
          <p:nvSpPr>
            <p:cNvPr id="6" name="object 6"/>
            <p:cNvSpPr/>
            <p:nvPr/>
          </p:nvSpPr>
          <p:spPr>
            <a:xfrm>
              <a:off x="142849" y="142875"/>
              <a:ext cx="6572884" cy="1358900"/>
            </a:xfrm>
            <a:custGeom>
              <a:avLst/>
              <a:gdLst/>
              <a:ahLst/>
              <a:cxnLst/>
              <a:rect l="l" t="t" r="r" b="b"/>
              <a:pathLst>
                <a:path w="6572884" h="1358900">
                  <a:moveTo>
                    <a:pt x="0" y="226441"/>
                  </a:moveTo>
                  <a:lnTo>
                    <a:pt x="4600" y="180795"/>
                  </a:lnTo>
                  <a:lnTo>
                    <a:pt x="17795" y="138285"/>
                  </a:lnTo>
                  <a:lnTo>
                    <a:pt x="38673" y="99820"/>
                  </a:lnTo>
                  <a:lnTo>
                    <a:pt x="66324" y="66309"/>
                  </a:lnTo>
                  <a:lnTo>
                    <a:pt x="99837" y="38663"/>
                  </a:lnTo>
                  <a:lnTo>
                    <a:pt x="138301" y="17789"/>
                  </a:lnTo>
                  <a:lnTo>
                    <a:pt x="180806" y="4599"/>
                  </a:lnTo>
                  <a:lnTo>
                    <a:pt x="226440" y="0"/>
                  </a:lnTo>
                  <a:lnTo>
                    <a:pt x="6345834" y="0"/>
                  </a:lnTo>
                  <a:lnTo>
                    <a:pt x="6391480" y="4599"/>
                  </a:lnTo>
                  <a:lnTo>
                    <a:pt x="6433990" y="17789"/>
                  </a:lnTo>
                  <a:lnTo>
                    <a:pt x="6472455" y="38663"/>
                  </a:lnTo>
                  <a:lnTo>
                    <a:pt x="6505965" y="66309"/>
                  </a:lnTo>
                  <a:lnTo>
                    <a:pt x="6533612" y="99820"/>
                  </a:lnTo>
                  <a:lnTo>
                    <a:pt x="6554485" y="138285"/>
                  </a:lnTo>
                  <a:lnTo>
                    <a:pt x="6567676" y="180795"/>
                  </a:lnTo>
                  <a:lnTo>
                    <a:pt x="6572275" y="226441"/>
                  </a:lnTo>
                  <a:lnTo>
                    <a:pt x="6572275" y="1132204"/>
                  </a:lnTo>
                  <a:lnTo>
                    <a:pt x="6567676" y="1177850"/>
                  </a:lnTo>
                  <a:lnTo>
                    <a:pt x="6554485" y="1220360"/>
                  </a:lnTo>
                  <a:lnTo>
                    <a:pt x="6533612" y="1258825"/>
                  </a:lnTo>
                  <a:lnTo>
                    <a:pt x="6505965" y="1292336"/>
                  </a:lnTo>
                  <a:lnTo>
                    <a:pt x="6472455" y="1319982"/>
                  </a:lnTo>
                  <a:lnTo>
                    <a:pt x="6433990" y="1340856"/>
                  </a:lnTo>
                  <a:lnTo>
                    <a:pt x="6391480" y="1354046"/>
                  </a:lnTo>
                  <a:lnTo>
                    <a:pt x="6345834" y="1358646"/>
                  </a:lnTo>
                  <a:lnTo>
                    <a:pt x="226440" y="1358646"/>
                  </a:lnTo>
                  <a:lnTo>
                    <a:pt x="180806" y="1354046"/>
                  </a:lnTo>
                  <a:lnTo>
                    <a:pt x="138301" y="1340856"/>
                  </a:lnTo>
                  <a:lnTo>
                    <a:pt x="99837" y="1319982"/>
                  </a:lnTo>
                  <a:lnTo>
                    <a:pt x="66324" y="1292336"/>
                  </a:lnTo>
                  <a:lnTo>
                    <a:pt x="38673" y="1258825"/>
                  </a:lnTo>
                  <a:lnTo>
                    <a:pt x="17795" y="1220360"/>
                  </a:lnTo>
                  <a:lnTo>
                    <a:pt x="4600" y="1177850"/>
                  </a:lnTo>
                  <a:lnTo>
                    <a:pt x="0" y="1132204"/>
                  </a:lnTo>
                  <a:lnTo>
                    <a:pt x="0" y="226441"/>
                  </a:lnTo>
                  <a:close/>
                </a:path>
              </a:pathLst>
            </a:custGeom>
            <a:ln w="9525">
              <a:solidFill>
                <a:srgbClr val="55CE7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" name="object 7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2500248" y="305930"/>
              <a:ext cx="1714500" cy="733945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2738628" y="1024127"/>
              <a:ext cx="1897379" cy="371855"/>
            </a:xfrm>
            <a:prstGeom prst="rect">
              <a:avLst/>
            </a:prstGeom>
          </p:spPr>
        </p:pic>
        <p:pic>
          <p:nvPicPr>
            <p:cNvPr id="9" name="object 9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4401312" y="1024127"/>
              <a:ext cx="1577339" cy="371855"/>
            </a:xfrm>
            <a:prstGeom prst="rect">
              <a:avLst/>
            </a:prstGeom>
          </p:spPr>
        </p:pic>
        <p:pic>
          <p:nvPicPr>
            <p:cNvPr id="10" name="object 10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3169920" y="1207007"/>
              <a:ext cx="1546859" cy="371855"/>
            </a:xfrm>
            <a:prstGeom prst="rect">
              <a:avLst/>
            </a:prstGeom>
          </p:spPr>
        </p:pic>
        <p:pic>
          <p:nvPicPr>
            <p:cNvPr id="11" name="object 11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4482083" y="1207007"/>
              <a:ext cx="284988" cy="371855"/>
            </a:xfrm>
            <a:prstGeom prst="rect">
              <a:avLst/>
            </a:prstGeom>
          </p:spPr>
        </p:pic>
        <p:pic>
          <p:nvPicPr>
            <p:cNvPr id="12" name="object 12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4571999" y="1207007"/>
              <a:ext cx="1013460" cy="371855"/>
            </a:xfrm>
            <a:prstGeom prst="rect">
              <a:avLst/>
            </a:prstGeom>
          </p:spPr>
        </p:pic>
        <p:pic>
          <p:nvPicPr>
            <p:cNvPr id="13" name="object 13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324612" y="234695"/>
              <a:ext cx="1719072" cy="1341120"/>
            </a:xfrm>
            <a:prstGeom prst="rect">
              <a:avLst/>
            </a:prstGeom>
          </p:spPr>
        </p:pic>
        <p:pic>
          <p:nvPicPr>
            <p:cNvPr id="14" name="object 14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5606795" y="8193022"/>
              <a:ext cx="1092707" cy="848868"/>
            </a:xfrm>
            <a:prstGeom prst="rect">
              <a:avLst/>
            </a:prstGeom>
          </p:spPr>
        </p:pic>
        <p:pic>
          <p:nvPicPr>
            <p:cNvPr id="15" name="object 15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109728" y="8193022"/>
              <a:ext cx="1092708" cy="848868"/>
            </a:xfrm>
            <a:prstGeom prst="rect">
              <a:avLst/>
            </a:prstGeom>
          </p:spPr>
        </p:pic>
      </p:grpSp>
      <p:sp>
        <p:nvSpPr>
          <p:cNvPr id="16" name="object 16"/>
          <p:cNvSpPr txBox="1"/>
          <p:nvPr/>
        </p:nvSpPr>
        <p:spPr>
          <a:xfrm>
            <a:off x="221691" y="1068451"/>
            <a:ext cx="6416040" cy="364299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063875" marR="770890" indent="-431800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Arial"/>
                <a:cs typeface="Arial"/>
              </a:rPr>
              <a:t>6ta.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Edición</a:t>
            </a:r>
            <a:r>
              <a:rPr sz="1200" b="1" spc="-10" dirty="0">
                <a:latin typeface="Arial"/>
                <a:cs typeface="Arial"/>
              </a:rPr>
              <a:t> Volumen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I</a:t>
            </a:r>
            <a:r>
              <a:rPr sz="1200" b="1" spc="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Enero</a:t>
            </a:r>
            <a:r>
              <a:rPr sz="1200" b="1" spc="-3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a</a:t>
            </a:r>
            <a:r>
              <a:rPr sz="1200" b="1" spc="-2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Julio</a:t>
            </a:r>
            <a:r>
              <a:rPr sz="1200" b="1" spc="-5" dirty="0">
                <a:latin typeface="Arial"/>
                <a:cs typeface="Arial"/>
              </a:rPr>
              <a:t> </a:t>
            </a:r>
            <a:r>
              <a:rPr sz="1200" b="1" spc="-20" dirty="0">
                <a:latin typeface="Arial"/>
                <a:cs typeface="Arial"/>
              </a:rPr>
              <a:t>2021 </a:t>
            </a:r>
            <a:r>
              <a:rPr sz="1200" b="1" dirty="0">
                <a:latin typeface="Arial"/>
                <a:cs typeface="Arial"/>
              </a:rPr>
              <a:t>Revista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Semestral-</a:t>
            </a:r>
            <a:r>
              <a:rPr sz="1200" b="1" spc="-40" dirty="0">
                <a:latin typeface="Arial"/>
                <a:cs typeface="Arial"/>
              </a:rPr>
              <a:t> </a:t>
            </a:r>
            <a:r>
              <a:rPr sz="1200" b="1" spc="-10" dirty="0">
                <a:latin typeface="Arial"/>
                <a:cs typeface="Arial"/>
              </a:rPr>
              <a:t>Venezuela</a:t>
            </a:r>
            <a:endParaRPr sz="1200">
              <a:latin typeface="Arial"/>
              <a:cs typeface="Arial"/>
            </a:endParaRPr>
          </a:p>
          <a:p>
            <a:pPr marL="375285" marR="5080" indent="-363220" algn="just">
              <a:lnSpc>
                <a:spcPct val="100000"/>
              </a:lnSpc>
              <a:spcBef>
                <a:spcPts val="1120"/>
              </a:spcBef>
            </a:pP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esta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manera,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estrategia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enseñanza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diseñar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concibió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“puentes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cognitivos”,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decir,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conceptos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ideas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generales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permitiera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enlazar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estructura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cognitiva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material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aprender,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 </a:t>
            </a:r>
            <a:r>
              <a:rPr sz="1200" dirty="0">
                <a:latin typeface="Times New Roman"/>
                <a:cs typeface="Times New Roman"/>
              </a:rPr>
              <a:t>manera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orienten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alumno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detectar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ideas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fundamentales,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organizarlas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integrarlas </a:t>
            </a:r>
            <a:r>
              <a:rPr sz="1200" dirty="0">
                <a:latin typeface="Times New Roman"/>
                <a:cs typeface="Times New Roman"/>
              </a:rPr>
              <a:t>significativamente.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ello,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contiene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significados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potenciales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simbólicos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acuerdo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naturaleza</a:t>
            </a:r>
            <a:r>
              <a:rPr sz="1200" spc="4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4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contenido,</a:t>
            </a:r>
            <a:r>
              <a:rPr sz="1200" spc="4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presentado,</a:t>
            </a:r>
            <a:r>
              <a:rPr sz="1200" spc="4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4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manera</a:t>
            </a:r>
            <a:r>
              <a:rPr sz="1200" spc="4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organizada</a:t>
            </a:r>
            <a:r>
              <a:rPr sz="1200" spc="4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45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respetando</a:t>
            </a:r>
            <a:r>
              <a:rPr sz="1200" spc="4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4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niveles</a:t>
            </a:r>
            <a:r>
              <a:rPr sz="1200" spc="47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 </a:t>
            </a:r>
            <a:r>
              <a:rPr sz="1200" dirty="0">
                <a:latin typeface="Times New Roman"/>
                <a:cs typeface="Times New Roman"/>
              </a:rPr>
              <a:t>inclusividad,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abstracción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generalidad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información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información,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tomando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cuenta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los </a:t>
            </a:r>
            <a:r>
              <a:rPr sz="1200" dirty="0">
                <a:latin typeface="Times New Roman"/>
                <a:cs typeface="Times New Roman"/>
              </a:rPr>
              <a:t>contenidos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curriculares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plantea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programa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“Arte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Patrimonio”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1er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año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Educación Media.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60"/>
              </a:spcBef>
            </a:pPr>
            <a:endParaRPr sz="1200">
              <a:latin typeface="Times New Roman"/>
              <a:cs typeface="Times New Roman"/>
            </a:endParaRPr>
          </a:p>
          <a:p>
            <a:pPr marL="5715" algn="ctr">
              <a:lnSpc>
                <a:spcPct val="100000"/>
              </a:lnSpc>
            </a:pPr>
            <a:r>
              <a:rPr sz="1200" b="1" spc="-10" dirty="0">
                <a:latin typeface="Times New Roman"/>
                <a:cs typeface="Times New Roman"/>
              </a:rPr>
              <a:t>METODOLOGÍA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60"/>
              </a:spcBef>
            </a:pPr>
            <a:endParaRPr sz="1200">
              <a:latin typeface="Times New Roman"/>
              <a:cs typeface="Times New Roman"/>
            </a:endParaRPr>
          </a:p>
          <a:p>
            <a:pPr marL="375285" marR="5080" indent="-36322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estudio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trató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investigación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campo,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documental,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tipo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descriptiva,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respondiendo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un </a:t>
            </a:r>
            <a:r>
              <a:rPr sz="1200" dirty="0">
                <a:latin typeface="Times New Roman"/>
                <a:cs typeface="Times New Roman"/>
              </a:rPr>
              <a:t>enfoque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cuantitativo,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desarrollado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espacios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Unidad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Educativa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“José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Ignacio </a:t>
            </a:r>
            <a:r>
              <a:rPr sz="1200" dirty="0">
                <a:latin typeface="Times New Roman"/>
                <a:cs typeface="Times New Roman"/>
              </a:rPr>
              <a:t>Cabrujas,</a:t>
            </a:r>
            <a:r>
              <a:rPr sz="1200" spc="3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ubicada</a:t>
            </a:r>
            <a:r>
              <a:rPr sz="1200" spc="3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3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3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Municipio</a:t>
            </a:r>
            <a:r>
              <a:rPr sz="1200" spc="3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Libertador,</a:t>
            </a:r>
            <a:r>
              <a:rPr sz="1200" spc="3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Distrito</a:t>
            </a:r>
            <a:r>
              <a:rPr sz="1200" spc="3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Capital,</a:t>
            </a:r>
            <a:r>
              <a:rPr sz="1200" spc="3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3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3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matrícula</a:t>
            </a:r>
            <a:r>
              <a:rPr sz="1200" spc="3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6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200 </a:t>
            </a:r>
            <a:r>
              <a:rPr sz="1200" dirty="0">
                <a:latin typeface="Times New Roman"/>
                <a:cs typeface="Times New Roman"/>
              </a:rPr>
              <a:t>estudiantes,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entre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15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22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estudiantes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secciones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únicas,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desde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1er.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grado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Educación </a:t>
            </a:r>
            <a:r>
              <a:rPr sz="1200" dirty="0">
                <a:latin typeface="Times New Roman"/>
                <a:cs typeface="Times New Roman"/>
              </a:rPr>
              <a:t>Básica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hasta 5to. año de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Educación Media. De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acuerdo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 lo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cual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desplegaron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siguientes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0" dirty="0">
                <a:latin typeface="Times New Roman"/>
                <a:cs typeface="Times New Roman"/>
              </a:rPr>
              <a:t>4 </a:t>
            </a:r>
            <a:r>
              <a:rPr sz="1200" dirty="0">
                <a:latin typeface="Times New Roman"/>
                <a:cs typeface="Times New Roman"/>
              </a:rPr>
              <a:t>fases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estudio: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221691" y="5234685"/>
            <a:ext cx="79375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spc="-50" dirty="0">
                <a:latin typeface="Times New Roman"/>
                <a:cs typeface="Times New Roman"/>
              </a:rPr>
              <a:t>•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221691" y="6698107"/>
            <a:ext cx="79375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spc="-50" dirty="0">
                <a:latin typeface="Times New Roman"/>
                <a:cs typeface="Times New Roman"/>
              </a:rPr>
              <a:t>•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221691" y="4685741"/>
            <a:ext cx="6416675" cy="313563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75285" marR="5080" indent="-363220" algn="just">
              <a:lnSpc>
                <a:spcPct val="100000"/>
              </a:lnSpc>
              <a:spcBef>
                <a:spcPts val="100"/>
              </a:spcBef>
              <a:buChar char="•"/>
              <a:tabLst>
                <a:tab pos="375285" algn="l"/>
              </a:tabLst>
            </a:pPr>
            <a:r>
              <a:rPr sz="1200" dirty="0">
                <a:latin typeface="Times New Roman"/>
                <a:cs typeface="Times New Roman"/>
              </a:rPr>
              <a:t>Fase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1: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Diagnóstico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nivel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conocimiento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población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estudiantil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sobre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noción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 </a:t>
            </a:r>
            <a:r>
              <a:rPr sz="1200" dirty="0">
                <a:latin typeface="Times New Roman"/>
                <a:cs typeface="Times New Roman"/>
              </a:rPr>
              <a:t>tradición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oral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patrimonio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cultural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intangible,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efectuado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partir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selección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una </a:t>
            </a:r>
            <a:r>
              <a:rPr sz="1200" dirty="0">
                <a:latin typeface="Times New Roman"/>
                <a:cs typeface="Times New Roman"/>
              </a:rPr>
              <a:t>muestra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aleatoria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10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estudiantes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1er.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año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Educación </a:t>
            </a:r>
            <a:r>
              <a:rPr sz="1200" spc="-10" dirty="0">
                <a:latin typeface="Times New Roman"/>
                <a:cs typeface="Times New Roman"/>
              </a:rPr>
              <a:t>Media.</a:t>
            </a:r>
            <a:endParaRPr sz="1200">
              <a:latin typeface="Times New Roman"/>
              <a:cs typeface="Times New Roman"/>
            </a:endParaRPr>
          </a:p>
          <a:p>
            <a:pPr marL="375285" marR="508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Fase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2: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Identificación,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selección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análisis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historias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tradición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oral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venezolana,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partir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recopilación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revisión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literatura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correspondiente.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selección,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realizó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como </a:t>
            </a:r>
            <a:r>
              <a:rPr sz="1200" dirty="0">
                <a:latin typeface="Times New Roman"/>
                <a:cs typeface="Times New Roman"/>
              </a:rPr>
              <a:t>criterio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técnica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recuento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aparición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unidades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elementos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simbólicos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textos </a:t>
            </a:r>
            <a:r>
              <a:rPr sz="1200" dirty="0">
                <a:latin typeface="Times New Roman"/>
                <a:cs typeface="Times New Roman"/>
              </a:rPr>
              <a:t>revisados,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propio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método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análisis de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contenido,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culminó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escogencia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8</a:t>
            </a:r>
            <a:r>
              <a:rPr sz="1200" spc="-10" dirty="0">
                <a:latin typeface="Times New Roman"/>
                <a:cs typeface="Times New Roman"/>
              </a:rPr>
              <a:t> historias </a:t>
            </a:r>
            <a:r>
              <a:rPr sz="1200" dirty="0">
                <a:latin typeface="Times New Roman"/>
                <a:cs typeface="Times New Roman"/>
              </a:rPr>
              <a:t>según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procedencia,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contenido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simbólico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metafórico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ausencia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documentación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spc="-50" dirty="0">
                <a:latin typeface="Times New Roman"/>
                <a:cs typeface="Times New Roman"/>
              </a:rPr>
              <a:t>o </a:t>
            </a:r>
            <a:r>
              <a:rPr sz="1200" dirty="0">
                <a:latin typeface="Times New Roman"/>
                <a:cs typeface="Times New Roman"/>
              </a:rPr>
              <a:t>pocas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referencias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fácil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alcance.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historias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seleccionadas,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presentadas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según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resultados </a:t>
            </a:r>
            <a:r>
              <a:rPr sz="1200" dirty="0">
                <a:latin typeface="Times New Roman"/>
                <a:cs typeface="Times New Roman"/>
              </a:rPr>
              <a:t>obtenidos,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fueron: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Bola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e’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Fuego,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Dr.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Knoche,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Hachador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perdido,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Tirano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Aguirre, </a:t>
            </a:r>
            <a:r>
              <a:rPr sz="1200" dirty="0">
                <a:latin typeface="Times New Roman"/>
                <a:cs typeface="Times New Roman"/>
              </a:rPr>
              <a:t>Florentino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Diablo,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Ánima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sola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Cinco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Águilas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Blancas.</a:t>
            </a:r>
            <a:endParaRPr sz="1200">
              <a:latin typeface="Times New Roman"/>
              <a:cs typeface="Times New Roman"/>
            </a:endParaRPr>
          </a:p>
          <a:p>
            <a:pPr marL="375285" marR="5080" algn="just">
              <a:lnSpc>
                <a:spcPct val="100000"/>
              </a:lnSpc>
              <a:spcBef>
                <a:spcPts val="5"/>
              </a:spcBef>
            </a:pPr>
            <a:r>
              <a:rPr sz="1200" dirty="0">
                <a:latin typeface="Times New Roman"/>
                <a:cs typeface="Times New Roman"/>
              </a:rPr>
              <a:t>Fase</a:t>
            </a:r>
            <a:r>
              <a:rPr sz="1200" spc="3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3:</a:t>
            </a:r>
            <a:r>
              <a:rPr sz="1200" spc="3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Diseño</a:t>
            </a:r>
            <a:r>
              <a:rPr sz="1200" spc="3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3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propuesta</a:t>
            </a:r>
            <a:r>
              <a:rPr sz="1200" spc="3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didáctica</a:t>
            </a:r>
            <a:r>
              <a:rPr sz="1200" spc="3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3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3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difusión</a:t>
            </a:r>
            <a:r>
              <a:rPr sz="1200" spc="3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3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tradición</a:t>
            </a:r>
            <a:r>
              <a:rPr sz="1200" spc="3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oral</a:t>
            </a:r>
            <a:r>
              <a:rPr sz="1200" spc="33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venezolana, </a:t>
            </a:r>
            <a:r>
              <a:rPr sz="1200" dirty="0">
                <a:latin typeface="Times New Roman"/>
                <a:cs typeface="Times New Roman"/>
              </a:rPr>
              <a:t>determinando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referentes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simbólicos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representar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ilustraciones,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así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versiones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relatos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utilizar.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utilizaron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versiones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autores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reconocidos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área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tradición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oral,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obstante,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dada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escasez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fuentes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documentales,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realizaron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adaptaciones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50" dirty="0">
                <a:latin typeface="Times New Roman"/>
                <a:cs typeface="Times New Roman"/>
              </a:rPr>
              <a:t>a </a:t>
            </a:r>
            <a:r>
              <a:rPr sz="1200" dirty="0">
                <a:latin typeface="Times New Roman"/>
                <a:cs typeface="Times New Roman"/>
              </a:rPr>
              <a:t>versiones</a:t>
            </a:r>
            <a:r>
              <a:rPr sz="1200" spc="3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determinadas</a:t>
            </a:r>
            <a:r>
              <a:rPr sz="1200" spc="3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historias</a:t>
            </a:r>
            <a:r>
              <a:rPr sz="1200" spc="3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contenidas</a:t>
            </a:r>
            <a:r>
              <a:rPr sz="1200" spc="3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3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trabajos</a:t>
            </a:r>
            <a:r>
              <a:rPr sz="1200" spc="3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musicales,</a:t>
            </a:r>
            <a:r>
              <a:rPr sz="1200" spc="3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3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3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3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caso</a:t>
            </a:r>
            <a:r>
              <a:rPr sz="1200" spc="37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 </a:t>
            </a:r>
            <a:r>
              <a:rPr sz="1200" dirty="0">
                <a:latin typeface="Times New Roman"/>
                <a:cs typeface="Times New Roman"/>
              </a:rPr>
              <a:t>“Florentino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Diablo”,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caso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“El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Hachador </a:t>
            </a:r>
            <a:r>
              <a:rPr sz="1200" spc="-10" dirty="0">
                <a:latin typeface="Times New Roman"/>
                <a:cs typeface="Times New Roman"/>
              </a:rPr>
              <a:t>Perdido”.</a:t>
            </a:r>
            <a:endParaRPr sz="1200">
              <a:latin typeface="Times New Roman"/>
              <a:cs typeface="Times New Roman"/>
            </a:endParaRPr>
          </a:p>
        </p:txBody>
      </p:sp>
      <p:pic>
        <p:nvPicPr>
          <p:cNvPr id="20" name="object 20"/>
          <p:cNvPicPr/>
          <p:nvPr/>
        </p:nvPicPr>
        <p:blipFill>
          <a:blip r:embed="rId13" cstate="print"/>
          <a:stretch>
            <a:fillRect/>
          </a:stretch>
        </p:blipFill>
        <p:spPr>
          <a:xfrm>
            <a:off x="4725161" y="164274"/>
            <a:ext cx="1805305" cy="893889"/>
          </a:xfrm>
          <a:prstGeom prst="rect">
            <a:avLst/>
          </a:prstGeom>
        </p:spPr>
      </p:pic>
      <p:sp>
        <p:nvSpPr>
          <p:cNvPr id="21" name="object 21"/>
          <p:cNvSpPr txBox="1"/>
          <p:nvPr/>
        </p:nvSpPr>
        <p:spPr>
          <a:xfrm>
            <a:off x="1268094" y="8256658"/>
            <a:ext cx="4386580" cy="37719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 marL="1654175" marR="5080" indent="-1642110">
              <a:lnSpc>
                <a:spcPts val="1440"/>
              </a:lnSpc>
              <a:spcBef>
                <a:spcPts val="15"/>
              </a:spcBef>
            </a:pPr>
            <a:r>
              <a:rPr sz="1200" b="1" dirty="0">
                <a:latin typeface="Times New Roman"/>
                <a:cs typeface="Times New Roman"/>
              </a:rPr>
              <a:t>Bola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E´fuego:</a:t>
            </a:r>
            <a:r>
              <a:rPr sz="1200" b="1" spc="-4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Estrategia Didáctica</a:t>
            </a:r>
            <a:r>
              <a:rPr sz="1200" b="1" spc="-1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para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la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Difusión</a:t>
            </a:r>
            <a:r>
              <a:rPr sz="1200" b="1" spc="-4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la</a:t>
            </a:r>
            <a:r>
              <a:rPr sz="1200" b="1" spc="-4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Tradición </a:t>
            </a:r>
            <a:r>
              <a:rPr sz="1200" b="1" dirty="0">
                <a:latin typeface="Times New Roman"/>
                <a:cs typeface="Times New Roman"/>
              </a:rPr>
              <a:t>Oral</a:t>
            </a:r>
            <a:r>
              <a:rPr sz="1200" b="1" spc="-40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Venezolana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1361313" y="8754397"/>
            <a:ext cx="4204970" cy="1943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410"/>
              </a:lnSpc>
            </a:pPr>
            <a:r>
              <a:rPr sz="1200" b="1" dirty="0">
                <a:latin typeface="Times New Roman"/>
                <a:cs typeface="Times New Roman"/>
              </a:rPr>
              <a:t>Lcda.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Joan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del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C.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Bernet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B/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MSc.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María Gabriela</a:t>
            </a:r>
            <a:r>
              <a:rPr sz="1200" b="1" spc="-20" dirty="0">
                <a:latin typeface="Times New Roman"/>
                <a:cs typeface="Times New Roman"/>
              </a:rPr>
              <a:t> Torres</a:t>
            </a:r>
            <a:r>
              <a:rPr sz="1200" b="1" spc="-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Suárez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6363970" y="8867173"/>
            <a:ext cx="317500" cy="1943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>
              <a:lnSpc>
                <a:spcPts val="1410"/>
              </a:lnSpc>
            </a:pPr>
            <a:fld id="{81D60167-4931-47E6-BA6A-407CBD079E47}" type="slidenum">
              <a:rPr sz="1200" spc="-25" dirty="0">
                <a:latin typeface="Times New Roman"/>
                <a:cs typeface="Times New Roman"/>
              </a:rPr>
              <a:t>241</a:t>
            </a:fld>
            <a:endParaRPr sz="1200">
              <a:latin typeface="Times New Roman"/>
              <a:cs typeface="Times New Roman"/>
            </a:endParaRPr>
          </a:p>
        </p:txBody>
      </p:sp>
      <p:grpSp>
        <p:nvGrpSpPr>
          <p:cNvPr id="24" name="Grupo 23">
            <a:extLst>
              <a:ext uri="{FF2B5EF4-FFF2-40B4-BE49-F238E27FC236}">
                <a16:creationId xmlns:a16="http://schemas.microsoft.com/office/drawing/2014/main" id="{AE9D40DA-9B44-7519-7734-4BB69EBA3410}"/>
              </a:ext>
            </a:extLst>
          </p:cNvPr>
          <p:cNvGrpSpPr/>
          <p:nvPr/>
        </p:nvGrpSpPr>
        <p:grpSpPr>
          <a:xfrm>
            <a:off x="117348" y="98932"/>
            <a:ext cx="6665976" cy="1452626"/>
            <a:chOff x="470065" y="1951410"/>
            <a:chExt cx="6665976" cy="1452626"/>
          </a:xfrm>
        </p:grpSpPr>
        <p:grpSp>
          <p:nvGrpSpPr>
            <p:cNvPr id="25" name="object 12">
              <a:extLst>
                <a:ext uri="{FF2B5EF4-FFF2-40B4-BE49-F238E27FC236}">
                  <a16:creationId xmlns:a16="http://schemas.microsoft.com/office/drawing/2014/main" id="{34CAF799-31A9-E8AA-4512-F0000027F6DF}"/>
                </a:ext>
              </a:extLst>
            </p:cNvPr>
            <p:cNvGrpSpPr/>
            <p:nvPr/>
          </p:nvGrpSpPr>
          <p:grpSpPr>
            <a:xfrm>
              <a:off x="470065" y="1951664"/>
              <a:ext cx="6665976" cy="1452372"/>
              <a:chOff x="96011" y="115823"/>
              <a:chExt cx="6665976" cy="1452372"/>
            </a:xfrm>
          </p:grpSpPr>
          <p:pic>
            <p:nvPicPr>
              <p:cNvPr id="29" name="object 13">
                <a:extLst>
                  <a:ext uri="{FF2B5EF4-FFF2-40B4-BE49-F238E27FC236}">
                    <a16:creationId xmlns:a16="http://schemas.microsoft.com/office/drawing/2014/main" id="{6F470304-CFB3-0303-0457-D9FCAC568A0D}"/>
                  </a:ext>
                </a:extLst>
              </p:cNvPr>
              <p:cNvPicPr/>
              <p:nvPr/>
            </p:nvPicPr>
            <p:blipFill>
              <a:blip r:embed="rId3" cstate="print"/>
              <a:stretch>
                <a:fillRect/>
              </a:stretch>
            </p:blipFill>
            <p:spPr>
              <a:xfrm>
                <a:off x="96011" y="115823"/>
                <a:ext cx="6665976" cy="1452372"/>
              </a:xfrm>
              <a:prstGeom prst="rect">
                <a:avLst/>
              </a:prstGeom>
            </p:spPr>
          </p:pic>
          <p:pic>
            <p:nvPicPr>
              <p:cNvPr id="30" name="object 14">
                <a:extLst>
                  <a:ext uri="{FF2B5EF4-FFF2-40B4-BE49-F238E27FC236}">
                    <a16:creationId xmlns:a16="http://schemas.microsoft.com/office/drawing/2014/main" id="{3D81B5DF-0FD7-DAD8-6567-59F930C803E2}"/>
                  </a:ext>
                </a:extLst>
              </p:cNvPr>
              <p:cNvPicPr/>
              <p:nvPr/>
            </p:nvPicPr>
            <p:blipFill>
              <a:blip r:embed="rId4" cstate="print"/>
              <a:stretch>
                <a:fillRect/>
              </a:stretch>
            </p:blipFill>
            <p:spPr>
              <a:xfrm>
                <a:off x="142849" y="142875"/>
                <a:ext cx="6572275" cy="1358646"/>
              </a:xfrm>
              <a:prstGeom prst="rect">
                <a:avLst/>
              </a:prstGeom>
            </p:spPr>
          </p:pic>
          <p:sp>
            <p:nvSpPr>
              <p:cNvPr id="31" name="object 15">
                <a:extLst>
                  <a:ext uri="{FF2B5EF4-FFF2-40B4-BE49-F238E27FC236}">
                    <a16:creationId xmlns:a16="http://schemas.microsoft.com/office/drawing/2014/main" id="{E2E1F101-C3AE-BD00-8D4F-559394A57628}"/>
                  </a:ext>
                </a:extLst>
              </p:cNvPr>
              <p:cNvSpPr/>
              <p:nvPr/>
            </p:nvSpPr>
            <p:spPr>
              <a:xfrm>
                <a:off x="142849" y="142875"/>
                <a:ext cx="6572884" cy="1358900"/>
              </a:xfrm>
              <a:custGeom>
                <a:avLst/>
                <a:gdLst/>
                <a:ahLst/>
                <a:cxnLst/>
                <a:rect l="l" t="t" r="r" b="b"/>
                <a:pathLst>
                  <a:path w="6572884" h="1358900">
                    <a:moveTo>
                      <a:pt x="0" y="226441"/>
                    </a:moveTo>
                    <a:lnTo>
                      <a:pt x="4600" y="180795"/>
                    </a:lnTo>
                    <a:lnTo>
                      <a:pt x="17795" y="138285"/>
                    </a:lnTo>
                    <a:lnTo>
                      <a:pt x="38673" y="99820"/>
                    </a:lnTo>
                    <a:lnTo>
                      <a:pt x="66324" y="66309"/>
                    </a:lnTo>
                    <a:lnTo>
                      <a:pt x="99837" y="38663"/>
                    </a:lnTo>
                    <a:lnTo>
                      <a:pt x="138301" y="17789"/>
                    </a:lnTo>
                    <a:lnTo>
                      <a:pt x="180806" y="4599"/>
                    </a:lnTo>
                    <a:lnTo>
                      <a:pt x="226440" y="0"/>
                    </a:lnTo>
                    <a:lnTo>
                      <a:pt x="6345834" y="0"/>
                    </a:lnTo>
                    <a:lnTo>
                      <a:pt x="6391480" y="4599"/>
                    </a:lnTo>
                    <a:lnTo>
                      <a:pt x="6433990" y="17789"/>
                    </a:lnTo>
                    <a:lnTo>
                      <a:pt x="6472455" y="38663"/>
                    </a:lnTo>
                    <a:lnTo>
                      <a:pt x="6505965" y="66309"/>
                    </a:lnTo>
                    <a:lnTo>
                      <a:pt x="6533612" y="99820"/>
                    </a:lnTo>
                    <a:lnTo>
                      <a:pt x="6554485" y="138285"/>
                    </a:lnTo>
                    <a:lnTo>
                      <a:pt x="6567676" y="180795"/>
                    </a:lnTo>
                    <a:lnTo>
                      <a:pt x="6572275" y="226441"/>
                    </a:lnTo>
                    <a:lnTo>
                      <a:pt x="6572275" y="1132204"/>
                    </a:lnTo>
                    <a:lnTo>
                      <a:pt x="6567676" y="1177850"/>
                    </a:lnTo>
                    <a:lnTo>
                      <a:pt x="6554485" y="1220360"/>
                    </a:lnTo>
                    <a:lnTo>
                      <a:pt x="6533612" y="1258825"/>
                    </a:lnTo>
                    <a:lnTo>
                      <a:pt x="6505965" y="1292336"/>
                    </a:lnTo>
                    <a:lnTo>
                      <a:pt x="6472455" y="1319982"/>
                    </a:lnTo>
                    <a:lnTo>
                      <a:pt x="6433990" y="1340856"/>
                    </a:lnTo>
                    <a:lnTo>
                      <a:pt x="6391480" y="1354046"/>
                    </a:lnTo>
                    <a:lnTo>
                      <a:pt x="6345834" y="1358646"/>
                    </a:lnTo>
                    <a:lnTo>
                      <a:pt x="226440" y="1358646"/>
                    </a:lnTo>
                    <a:lnTo>
                      <a:pt x="180806" y="1354046"/>
                    </a:lnTo>
                    <a:lnTo>
                      <a:pt x="138301" y="1340856"/>
                    </a:lnTo>
                    <a:lnTo>
                      <a:pt x="99837" y="1319982"/>
                    </a:lnTo>
                    <a:lnTo>
                      <a:pt x="66324" y="1292336"/>
                    </a:lnTo>
                    <a:lnTo>
                      <a:pt x="38673" y="1258825"/>
                    </a:lnTo>
                    <a:lnTo>
                      <a:pt x="17795" y="1220360"/>
                    </a:lnTo>
                    <a:lnTo>
                      <a:pt x="4600" y="1177850"/>
                    </a:lnTo>
                    <a:lnTo>
                      <a:pt x="0" y="1132204"/>
                    </a:lnTo>
                    <a:lnTo>
                      <a:pt x="0" y="226441"/>
                    </a:lnTo>
                    <a:close/>
                  </a:path>
                </a:pathLst>
              </a:custGeom>
              <a:ln w="9525">
                <a:solidFill>
                  <a:srgbClr val="55CE74"/>
                </a:solidFill>
              </a:ln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pic>
            <p:nvPicPr>
              <p:cNvPr id="32" name="object 16">
                <a:extLst>
                  <a:ext uri="{FF2B5EF4-FFF2-40B4-BE49-F238E27FC236}">
                    <a16:creationId xmlns:a16="http://schemas.microsoft.com/office/drawing/2014/main" id="{4A660A5F-960B-46C4-9467-14806C4455EC}"/>
                  </a:ext>
                </a:extLst>
              </p:cNvPr>
              <p:cNvPicPr/>
              <p:nvPr/>
            </p:nvPicPr>
            <p:blipFill>
              <a:blip r:embed="rId5" cstate="print"/>
              <a:stretch>
                <a:fillRect/>
              </a:stretch>
            </p:blipFill>
            <p:spPr>
              <a:xfrm>
                <a:off x="2500248" y="305930"/>
                <a:ext cx="1714500" cy="733945"/>
              </a:xfrm>
              <a:prstGeom prst="rect">
                <a:avLst/>
              </a:prstGeom>
            </p:spPr>
          </p:pic>
        </p:grpSp>
        <p:sp>
          <p:nvSpPr>
            <p:cNvPr id="26" name="object 16">
              <a:extLst>
                <a:ext uri="{FF2B5EF4-FFF2-40B4-BE49-F238E27FC236}">
                  <a16:creationId xmlns:a16="http://schemas.microsoft.com/office/drawing/2014/main" id="{B735E836-345D-63AC-0F70-5BB787ECA74E}"/>
                </a:ext>
              </a:extLst>
            </p:cNvPr>
            <p:cNvSpPr txBox="1"/>
            <p:nvPr/>
          </p:nvSpPr>
          <p:spPr>
            <a:xfrm>
              <a:off x="2775727" y="2875716"/>
              <a:ext cx="3332858" cy="391795"/>
            </a:xfrm>
            <a:prstGeom prst="rect">
              <a:avLst/>
            </a:prstGeom>
            <a:noFill/>
          </p:spPr>
          <p:txBody>
            <a:bodyPr vert="horz" wrap="square" lIns="0" tIns="12700" rIns="0" bIns="0" rtlCol="0">
              <a:spAutoFit/>
            </a:bodyPr>
            <a:lstStyle/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Volumen 4,  Número 1  Enero a Julio 2021</a:t>
              </a:r>
            </a:p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Revista Semestral. Venezuela</a:t>
              </a:r>
              <a:endParaRPr sz="1200" dirty="0">
                <a:latin typeface="Arial"/>
                <a:cs typeface="Arial"/>
              </a:endParaRPr>
            </a:p>
          </p:txBody>
        </p:sp>
        <p:pic>
          <p:nvPicPr>
            <p:cNvPr id="27" name="object 25">
              <a:extLst>
                <a:ext uri="{FF2B5EF4-FFF2-40B4-BE49-F238E27FC236}">
                  <a16:creationId xmlns:a16="http://schemas.microsoft.com/office/drawing/2014/main" id="{48A0518A-4253-A076-C6F9-2165E613E718}"/>
                </a:ext>
              </a:extLst>
            </p:cNvPr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470065" y="2027896"/>
              <a:ext cx="2305662" cy="1053903"/>
            </a:xfrm>
            <a:prstGeom prst="rect">
              <a:avLst/>
            </a:prstGeom>
          </p:spPr>
        </p:pic>
        <p:pic>
          <p:nvPicPr>
            <p:cNvPr id="28" name="object 31">
              <a:extLst>
                <a:ext uri="{FF2B5EF4-FFF2-40B4-BE49-F238E27FC236}">
                  <a16:creationId xmlns:a16="http://schemas.microsoft.com/office/drawing/2014/main" id="{E3F58802-3769-CF05-96FF-12AF2F33032C}"/>
                </a:ext>
              </a:extLst>
            </p:cNvPr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4932681" y="1951410"/>
              <a:ext cx="1805304" cy="893889"/>
            </a:xfrm>
            <a:prstGeom prst="rect">
              <a:avLst/>
            </a:prstGeom>
          </p:spPr>
        </p:pic>
      </p:grpSp>
    </p:spTree>
  </p:cSld>
  <p:clrMapOvr>
    <a:masterClrMapping/>
  </p:clrMapOvr>
</p:sld>
</file>

<file path=ppt/slides/slide2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94485" y="115823"/>
            <a:ext cx="6669405" cy="8926195"/>
            <a:chOff x="94485" y="115823"/>
            <a:chExt cx="6669405" cy="8926195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204216" y="8651747"/>
              <a:ext cx="6518148" cy="158496"/>
            </a:xfrm>
            <a:prstGeom prst="rect">
              <a:avLst/>
            </a:prstGeom>
          </p:spPr>
        </p:pic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96012" y="115823"/>
              <a:ext cx="6665976" cy="1452372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42849" y="142875"/>
              <a:ext cx="6572275" cy="1358646"/>
            </a:xfrm>
            <a:prstGeom prst="rect">
              <a:avLst/>
            </a:prstGeom>
          </p:spPr>
        </p:pic>
        <p:sp>
          <p:nvSpPr>
            <p:cNvPr id="6" name="object 6"/>
            <p:cNvSpPr/>
            <p:nvPr/>
          </p:nvSpPr>
          <p:spPr>
            <a:xfrm>
              <a:off x="142849" y="142875"/>
              <a:ext cx="6572884" cy="1358900"/>
            </a:xfrm>
            <a:custGeom>
              <a:avLst/>
              <a:gdLst/>
              <a:ahLst/>
              <a:cxnLst/>
              <a:rect l="l" t="t" r="r" b="b"/>
              <a:pathLst>
                <a:path w="6572884" h="1358900">
                  <a:moveTo>
                    <a:pt x="0" y="226441"/>
                  </a:moveTo>
                  <a:lnTo>
                    <a:pt x="4600" y="180795"/>
                  </a:lnTo>
                  <a:lnTo>
                    <a:pt x="17795" y="138285"/>
                  </a:lnTo>
                  <a:lnTo>
                    <a:pt x="38673" y="99820"/>
                  </a:lnTo>
                  <a:lnTo>
                    <a:pt x="66324" y="66309"/>
                  </a:lnTo>
                  <a:lnTo>
                    <a:pt x="99837" y="38663"/>
                  </a:lnTo>
                  <a:lnTo>
                    <a:pt x="138301" y="17789"/>
                  </a:lnTo>
                  <a:lnTo>
                    <a:pt x="180806" y="4599"/>
                  </a:lnTo>
                  <a:lnTo>
                    <a:pt x="226440" y="0"/>
                  </a:lnTo>
                  <a:lnTo>
                    <a:pt x="6345834" y="0"/>
                  </a:lnTo>
                  <a:lnTo>
                    <a:pt x="6391480" y="4599"/>
                  </a:lnTo>
                  <a:lnTo>
                    <a:pt x="6433990" y="17789"/>
                  </a:lnTo>
                  <a:lnTo>
                    <a:pt x="6472455" y="38663"/>
                  </a:lnTo>
                  <a:lnTo>
                    <a:pt x="6505965" y="66309"/>
                  </a:lnTo>
                  <a:lnTo>
                    <a:pt x="6533612" y="99820"/>
                  </a:lnTo>
                  <a:lnTo>
                    <a:pt x="6554485" y="138285"/>
                  </a:lnTo>
                  <a:lnTo>
                    <a:pt x="6567676" y="180795"/>
                  </a:lnTo>
                  <a:lnTo>
                    <a:pt x="6572275" y="226441"/>
                  </a:lnTo>
                  <a:lnTo>
                    <a:pt x="6572275" y="1132204"/>
                  </a:lnTo>
                  <a:lnTo>
                    <a:pt x="6567676" y="1177850"/>
                  </a:lnTo>
                  <a:lnTo>
                    <a:pt x="6554485" y="1220360"/>
                  </a:lnTo>
                  <a:lnTo>
                    <a:pt x="6533612" y="1258825"/>
                  </a:lnTo>
                  <a:lnTo>
                    <a:pt x="6505965" y="1292336"/>
                  </a:lnTo>
                  <a:lnTo>
                    <a:pt x="6472455" y="1319982"/>
                  </a:lnTo>
                  <a:lnTo>
                    <a:pt x="6433990" y="1340856"/>
                  </a:lnTo>
                  <a:lnTo>
                    <a:pt x="6391480" y="1354046"/>
                  </a:lnTo>
                  <a:lnTo>
                    <a:pt x="6345834" y="1358646"/>
                  </a:lnTo>
                  <a:lnTo>
                    <a:pt x="226440" y="1358646"/>
                  </a:lnTo>
                  <a:lnTo>
                    <a:pt x="180806" y="1354046"/>
                  </a:lnTo>
                  <a:lnTo>
                    <a:pt x="138301" y="1340856"/>
                  </a:lnTo>
                  <a:lnTo>
                    <a:pt x="99837" y="1319982"/>
                  </a:lnTo>
                  <a:lnTo>
                    <a:pt x="66324" y="1292336"/>
                  </a:lnTo>
                  <a:lnTo>
                    <a:pt x="38673" y="1258825"/>
                  </a:lnTo>
                  <a:lnTo>
                    <a:pt x="17795" y="1220360"/>
                  </a:lnTo>
                  <a:lnTo>
                    <a:pt x="4600" y="1177850"/>
                  </a:lnTo>
                  <a:lnTo>
                    <a:pt x="0" y="1132204"/>
                  </a:lnTo>
                  <a:lnTo>
                    <a:pt x="0" y="226441"/>
                  </a:lnTo>
                  <a:close/>
                </a:path>
              </a:pathLst>
            </a:custGeom>
            <a:ln w="9525">
              <a:solidFill>
                <a:srgbClr val="55CE7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" name="object 7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2500248" y="305930"/>
              <a:ext cx="1714500" cy="733945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2738628" y="1024127"/>
              <a:ext cx="1897379" cy="371855"/>
            </a:xfrm>
            <a:prstGeom prst="rect">
              <a:avLst/>
            </a:prstGeom>
          </p:spPr>
        </p:pic>
        <p:pic>
          <p:nvPicPr>
            <p:cNvPr id="9" name="object 9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4401312" y="1024127"/>
              <a:ext cx="1577339" cy="371855"/>
            </a:xfrm>
            <a:prstGeom prst="rect">
              <a:avLst/>
            </a:prstGeom>
          </p:spPr>
        </p:pic>
        <p:pic>
          <p:nvPicPr>
            <p:cNvPr id="10" name="object 10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3169920" y="1207007"/>
              <a:ext cx="1546859" cy="371855"/>
            </a:xfrm>
            <a:prstGeom prst="rect">
              <a:avLst/>
            </a:prstGeom>
          </p:spPr>
        </p:pic>
        <p:pic>
          <p:nvPicPr>
            <p:cNvPr id="11" name="object 11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4482083" y="1207007"/>
              <a:ext cx="284988" cy="371855"/>
            </a:xfrm>
            <a:prstGeom prst="rect">
              <a:avLst/>
            </a:prstGeom>
          </p:spPr>
        </p:pic>
        <p:pic>
          <p:nvPicPr>
            <p:cNvPr id="12" name="object 12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4571999" y="1207007"/>
              <a:ext cx="1013460" cy="371855"/>
            </a:xfrm>
            <a:prstGeom prst="rect">
              <a:avLst/>
            </a:prstGeom>
          </p:spPr>
        </p:pic>
        <p:pic>
          <p:nvPicPr>
            <p:cNvPr id="13" name="object 13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324612" y="234695"/>
              <a:ext cx="1719072" cy="1341120"/>
            </a:xfrm>
            <a:prstGeom prst="rect">
              <a:avLst/>
            </a:prstGeom>
          </p:spPr>
        </p:pic>
        <p:pic>
          <p:nvPicPr>
            <p:cNvPr id="14" name="object 14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5606795" y="8193022"/>
              <a:ext cx="1092707" cy="848868"/>
            </a:xfrm>
            <a:prstGeom prst="rect">
              <a:avLst/>
            </a:prstGeom>
          </p:spPr>
        </p:pic>
        <p:pic>
          <p:nvPicPr>
            <p:cNvPr id="15" name="object 15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109728" y="8193022"/>
              <a:ext cx="1092708" cy="848868"/>
            </a:xfrm>
            <a:prstGeom prst="rect">
              <a:avLst/>
            </a:prstGeom>
          </p:spPr>
        </p:pic>
      </p:grpSp>
      <p:sp>
        <p:nvSpPr>
          <p:cNvPr id="16" name="object 16"/>
          <p:cNvSpPr txBox="1"/>
          <p:nvPr/>
        </p:nvSpPr>
        <p:spPr>
          <a:xfrm>
            <a:off x="221691" y="1068451"/>
            <a:ext cx="6379845" cy="21336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063875" marR="734695" indent="-431800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Arial"/>
                <a:cs typeface="Arial"/>
              </a:rPr>
              <a:t>6ta.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Edición</a:t>
            </a:r>
            <a:r>
              <a:rPr sz="1200" b="1" spc="-10" dirty="0">
                <a:latin typeface="Arial"/>
                <a:cs typeface="Arial"/>
              </a:rPr>
              <a:t> Volumen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I</a:t>
            </a:r>
            <a:r>
              <a:rPr sz="1200" b="1" spc="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Enero</a:t>
            </a:r>
            <a:r>
              <a:rPr sz="1200" b="1" spc="-3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a</a:t>
            </a:r>
            <a:r>
              <a:rPr sz="1200" b="1" spc="-2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Julio</a:t>
            </a:r>
            <a:r>
              <a:rPr sz="1200" b="1" spc="-5" dirty="0">
                <a:latin typeface="Arial"/>
                <a:cs typeface="Arial"/>
              </a:rPr>
              <a:t> </a:t>
            </a:r>
            <a:r>
              <a:rPr sz="1200" b="1" spc="-20" dirty="0">
                <a:latin typeface="Arial"/>
                <a:cs typeface="Arial"/>
              </a:rPr>
              <a:t>2021 </a:t>
            </a:r>
            <a:r>
              <a:rPr sz="1200" b="1" dirty="0">
                <a:latin typeface="Arial"/>
                <a:cs typeface="Arial"/>
              </a:rPr>
              <a:t>Revista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Semestral-</a:t>
            </a:r>
            <a:r>
              <a:rPr sz="1200" b="1" spc="-40" dirty="0">
                <a:latin typeface="Arial"/>
                <a:cs typeface="Arial"/>
              </a:rPr>
              <a:t> </a:t>
            </a:r>
            <a:r>
              <a:rPr sz="1200" b="1" spc="-10" dirty="0">
                <a:latin typeface="Arial"/>
                <a:cs typeface="Arial"/>
              </a:rPr>
              <a:t>Venezuela</a:t>
            </a:r>
            <a:endParaRPr sz="1200">
              <a:latin typeface="Arial"/>
              <a:cs typeface="Arial"/>
            </a:endParaRPr>
          </a:p>
          <a:p>
            <a:pPr marL="375285" marR="6985" indent="-363220" algn="just">
              <a:lnSpc>
                <a:spcPct val="100000"/>
              </a:lnSpc>
              <a:spcBef>
                <a:spcPts val="755"/>
              </a:spcBef>
            </a:pP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igual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forma,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compilaron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diversas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versiones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elaborar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versión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final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“El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Dr.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Knoche”.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diagramación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digital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(ver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Figura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1)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obedeció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criterio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estético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acorde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características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colores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descritos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relatos,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así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uso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tipografía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adecuada,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partir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cual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originó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discurso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educativo,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según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dimensiones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criterios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pedagógicos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correspondientes.</a:t>
            </a:r>
            <a:endParaRPr sz="1200">
              <a:latin typeface="Times New Roman"/>
              <a:cs typeface="Times New Roman"/>
            </a:endParaRPr>
          </a:p>
          <a:p>
            <a:pPr marL="375285" marR="5080" indent="-363220" algn="just">
              <a:lnSpc>
                <a:spcPct val="100000"/>
              </a:lnSpc>
              <a:buChar char="•"/>
              <a:tabLst>
                <a:tab pos="375285" algn="l"/>
              </a:tabLst>
            </a:pPr>
            <a:r>
              <a:rPr sz="1200" dirty="0">
                <a:latin typeface="Times New Roman"/>
                <a:cs typeface="Times New Roman"/>
              </a:rPr>
              <a:t>Fase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4.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Aplicación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propuesta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didáctica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difusión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tradición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oral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venezolana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ante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población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muestra,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administrando,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lapso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posterior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considerable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tiempo,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instrumento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recolección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información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diseñado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determinar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nivel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comprensión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contenido </a:t>
            </a:r>
            <a:r>
              <a:rPr sz="1200" dirty="0">
                <a:latin typeface="Times New Roman"/>
                <a:cs typeface="Times New Roman"/>
              </a:rPr>
              <a:t>abordado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aula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así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impacto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propuesta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didáctica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proceso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enseñanza- aprendizaje.</a:t>
            </a:r>
            <a:endParaRPr sz="1200">
              <a:latin typeface="Times New Roman"/>
              <a:cs typeface="Times New Roman"/>
            </a:endParaRPr>
          </a:p>
        </p:txBody>
      </p:sp>
      <p:grpSp>
        <p:nvGrpSpPr>
          <p:cNvPr id="17" name="object 17"/>
          <p:cNvGrpSpPr/>
          <p:nvPr/>
        </p:nvGrpSpPr>
        <p:grpSpPr>
          <a:xfrm>
            <a:off x="1440180" y="3052572"/>
            <a:ext cx="3639820" cy="2070100"/>
            <a:chOff x="1440180" y="3052572"/>
            <a:chExt cx="3639820" cy="2070100"/>
          </a:xfrm>
        </p:grpSpPr>
        <p:pic>
          <p:nvPicPr>
            <p:cNvPr id="18" name="object 18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1440180" y="3052572"/>
              <a:ext cx="3639312" cy="2069591"/>
            </a:xfrm>
            <a:prstGeom prst="rect">
              <a:avLst/>
            </a:prstGeom>
          </p:spPr>
        </p:pic>
        <p:pic>
          <p:nvPicPr>
            <p:cNvPr id="19" name="object 19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1504569" y="3117723"/>
              <a:ext cx="3456431" cy="1886330"/>
            </a:xfrm>
            <a:prstGeom prst="rect">
              <a:avLst/>
            </a:prstGeom>
          </p:spPr>
        </p:pic>
        <p:sp>
          <p:nvSpPr>
            <p:cNvPr id="20" name="object 20"/>
            <p:cNvSpPr/>
            <p:nvPr/>
          </p:nvSpPr>
          <p:spPr>
            <a:xfrm>
              <a:off x="1485519" y="3098673"/>
              <a:ext cx="3495040" cy="1924685"/>
            </a:xfrm>
            <a:custGeom>
              <a:avLst/>
              <a:gdLst/>
              <a:ahLst/>
              <a:cxnLst/>
              <a:rect l="l" t="t" r="r" b="b"/>
              <a:pathLst>
                <a:path w="3495040" h="1924685">
                  <a:moveTo>
                    <a:pt x="0" y="1924430"/>
                  </a:moveTo>
                  <a:lnTo>
                    <a:pt x="3494531" y="1924430"/>
                  </a:lnTo>
                  <a:lnTo>
                    <a:pt x="3494531" y="0"/>
                  </a:lnTo>
                  <a:lnTo>
                    <a:pt x="0" y="0"/>
                  </a:lnTo>
                  <a:lnTo>
                    <a:pt x="0" y="1924430"/>
                  </a:lnTo>
                  <a:close/>
                </a:path>
              </a:pathLst>
            </a:custGeom>
            <a:ln w="381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1" name="object 21"/>
          <p:cNvSpPr txBox="1"/>
          <p:nvPr/>
        </p:nvSpPr>
        <p:spPr>
          <a:xfrm>
            <a:off x="221691" y="5046979"/>
            <a:ext cx="6273165" cy="28549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83820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Times New Roman"/>
                <a:cs typeface="Times New Roman"/>
              </a:rPr>
              <a:t>Figura 1.</a:t>
            </a:r>
            <a:r>
              <a:rPr sz="1200" b="1" spc="-1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Diagramación</a:t>
            </a:r>
            <a:r>
              <a:rPr sz="1200" i="1" spc="-2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de</a:t>
            </a:r>
            <a:r>
              <a:rPr sz="1200" i="1" spc="-1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la</a:t>
            </a:r>
            <a:r>
              <a:rPr sz="1200" i="1" spc="-1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Historia</a:t>
            </a:r>
            <a:r>
              <a:rPr sz="1200" i="1" spc="-3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de</a:t>
            </a:r>
            <a:r>
              <a:rPr sz="1200" i="1" spc="-1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la</a:t>
            </a:r>
            <a:r>
              <a:rPr sz="1200" i="1" spc="-15" dirty="0">
                <a:latin typeface="Times New Roman"/>
                <a:cs typeface="Times New Roman"/>
              </a:rPr>
              <a:t> </a:t>
            </a:r>
            <a:r>
              <a:rPr sz="1200" i="1" spc="-10" dirty="0">
                <a:latin typeface="Times New Roman"/>
                <a:cs typeface="Times New Roman"/>
              </a:rPr>
              <a:t>Tradición</a:t>
            </a:r>
            <a:r>
              <a:rPr sz="1200" i="1" spc="-2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Oral</a:t>
            </a:r>
            <a:r>
              <a:rPr sz="1200" i="1" spc="-20" dirty="0">
                <a:latin typeface="Times New Roman"/>
                <a:cs typeface="Times New Roman"/>
              </a:rPr>
              <a:t> </a:t>
            </a:r>
            <a:r>
              <a:rPr sz="1200" i="1" spc="-10" dirty="0">
                <a:latin typeface="Times New Roman"/>
                <a:cs typeface="Times New Roman"/>
              </a:rPr>
              <a:t>Venezolana</a:t>
            </a:r>
            <a:r>
              <a:rPr sz="1200" i="1" spc="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“Bola</a:t>
            </a:r>
            <a:r>
              <a:rPr sz="1200" i="1" spc="-30" dirty="0">
                <a:latin typeface="Times New Roman"/>
                <a:cs typeface="Times New Roman"/>
              </a:rPr>
              <a:t> </a:t>
            </a:r>
            <a:r>
              <a:rPr sz="1200" i="1" spc="-25" dirty="0">
                <a:latin typeface="Times New Roman"/>
                <a:cs typeface="Times New Roman"/>
              </a:rPr>
              <a:t>E´</a:t>
            </a:r>
            <a:endParaRPr sz="1200">
              <a:latin typeface="Times New Roman"/>
              <a:cs typeface="Times New Roman"/>
            </a:endParaRPr>
          </a:p>
          <a:p>
            <a:pPr marL="83820">
              <a:lnSpc>
                <a:spcPct val="100000"/>
              </a:lnSpc>
            </a:pPr>
            <a:r>
              <a:rPr sz="1200" b="1" i="1" dirty="0">
                <a:latin typeface="Times New Roman"/>
                <a:cs typeface="Times New Roman"/>
              </a:rPr>
              <a:t>Fuente:</a:t>
            </a:r>
            <a:r>
              <a:rPr sz="1200" b="1" i="1" spc="-2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Bernet,</a:t>
            </a:r>
            <a:r>
              <a:rPr sz="1200" i="1" spc="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J.</a:t>
            </a:r>
            <a:r>
              <a:rPr sz="1200" i="1" spc="-1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y</a:t>
            </a:r>
            <a:r>
              <a:rPr sz="1200" i="1" spc="-20" dirty="0">
                <a:latin typeface="Times New Roman"/>
                <a:cs typeface="Times New Roman"/>
              </a:rPr>
              <a:t> </a:t>
            </a:r>
            <a:r>
              <a:rPr sz="1200" i="1" spc="-25" dirty="0">
                <a:latin typeface="Times New Roman"/>
                <a:cs typeface="Times New Roman"/>
              </a:rPr>
              <a:t>Torres</a:t>
            </a:r>
            <a:r>
              <a:rPr sz="1200" i="1" spc="-3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S.</a:t>
            </a:r>
            <a:r>
              <a:rPr sz="1200" i="1" spc="-20" dirty="0">
                <a:latin typeface="Times New Roman"/>
                <a:cs typeface="Times New Roman"/>
              </a:rPr>
              <a:t> </a:t>
            </a:r>
            <a:r>
              <a:rPr sz="1200" i="1" spc="-10" dirty="0">
                <a:latin typeface="Times New Roman"/>
                <a:cs typeface="Times New Roman"/>
              </a:rPr>
              <a:t>(2018).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735"/>
              </a:spcBef>
            </a:pPr>
            <a:endParaRPr sz="1200">
              <a:latin typeface="Times New Roman"/>
              <a:cs typeface="Times New Roman"/>
            </a:endParaRPr>
          </a:p>
          <a:p>
            <a:pPr marL="375285" marR="5080" indent="-36322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3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instrumento</a:t>
            </a:r>
            <a:r>
              <a:rPr sz="1200" spc="3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aplicado</a:t>
            </a:r>
            <a:r>
              <a:rPr sz="1200" spc="3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fue</a:t>
            </a:r>
            <a:r>
              <a:rPr sz="1200" spc="3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3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cuestionario</a:t>
            </a:r>
            <a:r>
              <a:rPr sz="1200" spc="3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estructurado</a:t>
            </a:r>
            <a:r>
              <a:rPr sz="1200" spc="3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3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bloques:</a:t>
            </a:r>
            <a:r>
              <a:rPr sz="1200" spc="3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3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primero</a:t>
            </a:r>
            <a:r>
              <a:rPr sz="1200" spc="3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consideró</a:t>
            </a:r>
            <a:r>
              <a:rPr sz="1200" spc="33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recolección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datos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sociodemográficos; el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segundo,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respectivo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medición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conocimientos </a:t>
            </a:r>
            <a:r>
              <a:rPr sz="1200" dirty="0">
                <a:latin typeface="Times New Roman"/>
                <a:cs typeface="Times New Roman"/>
              </a:rPr>
              <a:t>sobre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3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noción</a:t>
            </a:r>
            <a:r>
              <a:rPr sz="1200" spc="3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patrimonio</a:t>
            </a:r>
            <a:r>
              <a:rPr sz="1200" spc="3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cultural</a:t>
            </a:r>
            <a:r>
              <a:rPr sz="1200" spc="3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intangible</a:t>
            </a:r>
            <a:r>
              <a:rPr sz="1200" spc="3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tradición</a:t>
            </a:r>
            <a:r>
              <a:rPr sz="1200" spc="3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oral</a:t>
            </a:r>
            <a:r>
              <a:rPr sz="1200" spc="3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venezolana,</a:t>
            </a:r>
            <a:r>
              <a:rPr sz="1200" spc="3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basado</a:t>
            </a:r>
            <a:r>
              <a:rPr sz="1200" spc="32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en </a:t>
            </a:r>
            <a:r>
              <a:rPr sz="1200" dirty="0">
                <a:latin typeface="Times New Roman"/>
                <a:cs typeface="Times New Roman"/>
              </a:rPr>
              <a:t>preguntas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cerradas,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estrictamente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dicotómicas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(dos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posibilidades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respuesta).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tercero,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en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valoración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variables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antes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mencionadas,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partir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selección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entre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varias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opciones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respuesta,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utilizando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escala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medición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1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5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soportar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resultados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análisis. </a:t>
            </a:r>
            <a:r>
              <a:rPr sz="1200" dirty="0">
                <a:latin typeface="Times New Roman"/>
                <a:cs typeface="Times New Roman"/>
              </a:rPr>
              <a:t>Éste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fue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aplicado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dos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oportunidades,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primera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fase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diagnóstica,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segunda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verificar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impacto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herramienta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didáctica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proceso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enseñanza-aprendizaje.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validación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cuestionario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realizó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mediante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técnica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juicio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expertos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torno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grado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 correspondencia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 objetivos de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investigación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 ítems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 </a:t>
            </a:r>
            <a:r>
              <a:rPr sz="1200" spc="-10" dirty="0">
                <a:latin typeface="Times New Roman"/>
                <a:cs typeface="Times New Roman"/>
              </a:rPr>
              <a:t>instrumentos, </a:t>
            </a:r>
            <a:r>
              <a:rPr sz="1200" dirty="0">
                <a:latin typeface="Times New Roman"/>
                <a:cs typeface="Times New Roman"/>
              </a:rPr>
              <a:t>en cuanto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contenido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construcción,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así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 su congruencia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claridad,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atendiendo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25" dirty="0">
                <a:latin typeface="Times New Roman"/>
                <a:cs typeface="Times New Roman"/>
              </a:rPr>
              <a:t>las </a:t>
            </a:r>
            <a:r>
              <a:rPr sz="1200" dirty="0">
                <a:latin typeface="Times New Roman"/>
                <a:cs typeface="Times New Roman"/>
              </a:rPr>
              <a:t>observaciones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cuanto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pertinencia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dimensiones,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indicadores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redacción.</a:t>
            </a:r>
            <a:endParaRPr sz="1200">
              <a:latin typeface="Times New Roman"/>
              <a:cs typeface="Times New Roman"/>
            </a:endParaRPr>
          </a:p>
        </p:txBody>
      </p:sp>
      <p:pic>
        <p:nvPicPr>
          <p:cNvPr id="22" name="object 22"/>
          <p:cNvPicPr/>
          <p:nvPr/>
        </p:nvPicPr>
        <p:blipFill>
          <a:blip r:embed="rId15" cstate="print"/>
          <a:stretch>
            <a:fillRect/>
          </a:stretch>
        </p:blipFill>
        <p:spPr>
          <a:xfrm>
            <a:off x="4725161" y="164274"/>
            <a:ext cx="1805305" cy="893889"/>
          </a:xfrm>
          <a:prstGeom prst="rect">
            <a:avLst/>
          </a:prstGeom>
        </p:spPr>
      </p:pic>
      <p:sp>
        <p:nvSpPr>
          <p:cNvPr id="23" name="object 23"/>
          <p:cNvSpPr txBox="1"/>
          <p:nvPr/>
        </p:nvSpPr>
        <p:spPr>
          <a:xfrm>
            <a:off x="1268094" y="8256658"/>
            <a:ext cx="4386580" cy="37719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 marL="1654175" marR="5080" indent="-1642110">
              <a:lnSpc>
                <a:spcPts val="1440"/>
              </a:lnSpc>
              <a:spcBef>
                <a:spcPts val="15"/>
              </a:spcBef>
            </a:pPr>
            <a:r>
              <a:rPr sz="1200" b="1" dirty="0">
                <a:latin typeface="Times New Roman"/>
                <a:cs typeface="Times New Roman"/>
              </a:rPr>
              <a:t>Bola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E´fuego:</a:t>
            </a:r>
            <a:r>
              <a:rPr sz="1200" b="1" spc="-4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Estrategia Didáctica</a:t>
            </a:r>
            <a:r>
              <a:rPr sz="1200" b="1" spc="-1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para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la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Difusión</a:t>
            </a:r>
            <a:r>
              <a:rPr sz="1200" b="1" spc="-4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la</a:t>
            </a:r>
            <a:r>
              <a:rPr sz="1200" b="1" spc="-4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Tradición </a:t>
            </a:r>
            <a:r>
              <a:rPr sz="1200" b="1" dirty="0">
                <a:latin typeface="Times New Roman"/>
                <a:cs typeface="Times New Roman"/>
              </a:rPr>
              <a:t>Oral</a:t>
            </a:r>
            <a:r>
              <a:rPr sz="1200" b="1" spc="-40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Venezolana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1361313" y="8754397"/>
            <a:ext cx="4204970" cy="1943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410"/>
              </a:lnSpc>
            </a:pPr>
            <a:r>
              <a:rPr sz="1200" b="1" dirty="0">
                <a:latin typeface="Times New Roman"/>
                <a:cs typeface="Times New Roman"/>
              </a:rPr>
              <a:t>Lcda.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Joan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del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C.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Bernet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B/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MSc.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María Gabriela</a:t>
            </a:r>
            <a:r>
              <a:rPr sz="1200" b="1" spc="-20" dirty="0">
                <a:latin typeface="Times New Roman"/>
                <a:cs typeface="Times New Roman"/>
              </a:rPr>
              <a:t> Torres</a:t>
            </a:r>
            <a:r>
              <a:rPr sz="1200" b="1" spc="-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Suárez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6363970" y="8867173"/>
            <a:ext cx="317500" cy="1943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>
              <a:lnSpc>
                <a:spcPts val="1410"/>
              </a:lnSpc>
            </a:pPr>
            <a:fld id="{81D60167-4931-47E6-BA6A-407CBD079E47}" type="slidenum">
              <a:rPr sz="1200" spc="-25" dirty="0">
                <a:latin typeface="Times New Roman"/>
                <a:cs typeface="Times New Roman"/>
              </a:rPr>
              <a:t>242</a:t>
            </a:fld>
            <a:endParaRPr sz="1200">
              <a:latin typeface="Times New Roman"/>
              <a:cs typeface="Times New Roman"/>
            </a:endParaRPr>
          </a:p>
        </p:txBody>
      </p:sp>
      <p:grpSp>
        <p:nvGrpSpPr>
          <p:cNvPr id="26" name="Grupo 25">
            <a:extLst>
              <a:ext uri="{FF2B5EF4-FFF2-40B4-BE49-F238E27FC236}">
                <a16:creationId xmlns:a16="http://schemas.microsoft.com/office/drawing/2014/main" id="{E0BE74A5-8278-D996-ED2A-CC1A2FDE12B5}"/>
              </a:ext>
            </a:extLst>
          </p:cNvPr>
          <p:cNvGrpSpPr/>
          <p:nvPr/>
        </p:nvGrpSpPr>
        <p:grpSpPr>
          <a:xfrm>
            <a:off x="117348" y="98932"/>
            <a:ext cx="6665976" cy="1452626"/>
            <a:chOff x="470065" y="1951410"/>
            <a:chExt cx="6665976" cy="1452626"/>
          </a:xfrm>
        </p:grpSpPr>
        <p:grpSp>
          <p:nvGrpSpPr>
            <p:cNvPr id="27" name="object 12">
              <a:extLst>
                <a:ext uri="{FF2B5EF4-FFF2-40B4-BE49-F238E27FC236}">
                  <a16:creationId xmlns:a16="http://schemas.microsoft.com/office/drawing/2014/main" id="{A907644E-BEE7-9908-F8D7-B60431BC6770}"/>
                </a:ext>
              </a:extLst>
            </p:cNvPr>
            <p:cNvGrpSpPr/>
            <p:nvPr/>
          </p:nvGrpSpPr>
          <p:grpSpPr>
            <a:xfrm>
              <a:off x="470065" y="1951664"/>
              <a:ext cx="6665976" cy="1452372"/>
              <a:chOff x="96011" y="115823"/>
              <a:chExt cx="6665976" cy="1452372"/>
            </a:xfrm>
          </p:grpSpPr>
          <p:pic>
            <p:nvPicPr>
              <p:cNvPr id="31" name="object 13">
                <a:extLst>
                  <a:ext uri="{FF2B5EF4-FFF2-40B4-BE49-F238E27FC236}">
                    <a16:creationId xmlns:a16="http://schemas.microsoft.com/office/drawing/2014/main" id="{801B56AF-B585-4F94-2BF9-A0A02B419ED5}"/>
                  </a:ext>
                </a:extLst>
              </p:cNvPr>
              <p:cNvPicPr/>
              <p:nvPr/>
            </p:nvPicPr>
            <p:blipFill>
              <a:blip r:embed="rId3" cstate="print"/>
              <a:stretch>
                <a:fillRect/>
              </a:stretch>
            </p:blipFill>
            <p:spPr>
              <a:xfrm>
                <a:off x="96011" y="115823"/>
                <a:ext cx="6665976" cy="1452372"/>
              </a:xfrm>
              <a:prstGeom prst="rect">
                <a:avLst/>
              </a:prstGeom>
            </p:spPr>
          </p:pic>
          <p:pic>
            <p:nvPicPr>
              <p:cNvPr id="32" name="object 14">
                <a:extLst>
                  <a:ext uri="{FF2B5EF4-FFF2-40B4-BE49-F238E27FC236}">
                    <a16:creationId xmlns:a16="http://schemas.microsoft.com/office/drawing/2014/main" id="{78A1560D-5692-AC54-0F96-FF1BE540EC7E}"/>
                  </a:ext>
                </a:extLst>
              </p:cNvPr>
              <p:cNvPicPr/>
              <p:nvPr/>
            </p:nvPicPr>
            <p:blipFill>
              <a:blip r:embed="rId4" cstate="print"/>
              <a:stretch>
                <a:fillRect/>
              </a:stretch>
            </p:blipFill>
            <p:spPr>
              <a:xfrm>
                <a:off x="142849" y="142875"/>
                <a:ext cx="6572275" cy="1358646"/>
              </a:xfrm>
              <a:prstGeom prst="rect">
                <a:avLst/>
              </a:prstGeom>
            </p:spPr>
          </p:pic>
          <p:sp>
            <p:nvSpPr>
              <p:cNvPr id="33" name="object 15">
                <a:extLst>
                  <a:ext uri="{FF2B5EF4-FFF2-40B4-BE49-F238E27FC236}">
                    <a16:creationId xmlns:a16="http://schemas.microsoft.com/office/drawing/2014/main" id="{93E88308-C48C-826E-DE6B-3435879B347F}"/>
                  </a:ext>
                </a:extLst>
              </p:cNvPr>
              <p:cNvSpPr/>
              <p:nvPr/>
            </p:nvSpPr>
            <p:spPr>
              <a:xfrm>
                <a:off x="142849" y="142875"/>
                <a:ext cx="6572884" cy="1358900"/>
              </a:xfrm>
              <a:custGeom>
                <a:avLst/>
                <a:gdLst/>
                <a:ahLst/>
                <a:cxnLst/>
                <a:rect l="l" t="t" r="r" b="b"/>
                <a:pathLst>
                  <a:path w="6572884" h="1358900">
                    <a:moveTo>
                      <a:pt x="0" y="226441"/>
                    </a:moveTo>
                    <a:lnTo>
                      <a:pt x="4600" y="180795"/>
                    </a:lnTo>
                    <a:lnTo>
                      <a:pt x="17795" y="138285"/>
                    </a:lnTo>
                    <a:lnTo>
                      <a:pt x="38673" y="99820"/>
                    </a:lnTo>
                    <a:lnTo>
                      <a:pt x="66324" y="66309"/>
                    </a:lnTo>
                    <a:lnTo>
                      <a:pt x="99837" y="38663"/>
                    </a:lnTo>
                    <a:lnTo>
                      <a:pt x="138301" y="17789"/>
                    </a:lnTo>
                    <a:lnTo>
                      <a:pt x="180806" y="4599"/>
                    </a:lnTo>
                    <a:lnTo>
                      <a:pt x="226440" y="0"/>
                    </a:lnTo>
                    <a:lnTo>
                      <a:pt x="6345834" y="0"/>
                    </a:lnTo>
                    <a:lnTo>
                      <a:pt x="6391480" y="4599"/>
                    </a:lnTo>
                    <a:lnTo>
                      <a:pt x="6433990" y="17789"/>
                    </a:lnTo>
                    <a:lnTo>
                      <a:pt x="6472455" y="38663"/>
                    </a:lnTo>
                    <a:lnTo>
                      <a:pt x="6505965" y="66309"/>
                    </a:lnTo>
                    <a:lnTo>
                      <a:pt x="6533612" y="99820"/>
                    </a:lnTo>
                    <a:lnTo>
                      <a:pt x="6554485" y="138285"/>
                    </a:lnTo>
                    <a:lnTo>
                      <a:pt x="6567676" y="180795"/>
                    </a:lnTo>
                    <a:lnTo>
                      <a:pt x="6572275" y="226441"/>
                    </a:lnTo>
                    <a:lnTo>
                      <a:pt x="6572275" y="1132204"/>
                    </a:lnTo>
                    <a:lnTo>
                      <a:pt x="6567676" y="1177850"/>
                    </a:lnTo>
                    <a:lnTo>
                      <a:pt x="6554485" y="1220360"/>
                    </a:lnTo>
                    <a:lnTo>
                      <a:pt x="6533612" y="1258825"/>
                    </a:lnTo>
                    <a:lnTo>
                      <a:pt x="6505965" y="1292336"/>
                    </a:lnTo>
                    <a:lnTo>
                      <a:pt x="6472455" y="1319982"/>
                    </a:lnTo>
                    <a:lnTo>
                      <a:pt x="6433990" y="1340856"/>
                    </a:lnTo>
                    <a:lnTo>
                      <a:pt x="6391480" y="1354046"/>
                    </a:lnTo>
                    <a:lnTo>
                      <a:pt x="6345834" y="1358646"/>
                    </a:lnTo>
                    <a:lnTo>
                      <a:pt x="226440" y="1358646"/>
                    </a:lnTo>
                    <a:lnTo>
                      <a:pt x="180806" y="1354046"/>
                    </a:lnTo>
                    <a:lnTo>
                      <a:pt x="138301" y="1340856"/>
                    </a:lnTo>
                    <a:lnTo>
                      <a:pt x="99837" y="1319982"/>
                    </a:lnTo>
                    <a:lnTo>
                      <a:pt x="66324" y="1292336"/>
                    </a:lnTo>
                    <a:lnTo>
                      <a:pt x="38673" y="1258825"/>
                    </a:lnTo>
                    <a:lnTo>
                      <a:pt x="17795" y="1220360"/>
                    </a:lnTo>
                    <a:lnTo>
                      <a:pt x="4600" y="1177850"/>
                    </a:lnTo>
                    <a:lnTo>
                      <a:pt x="0" y="1132204"/>
                    </a:lnTo>
                    <a:lnTo>
                      <a:pt x="0" y="226441"/>
                    </a:lnTo>
                    <a:close/>
                  </a:path>
                </a:pathLst>
              </a:custGeom>
              <a:ln w="9525">
                <a:solidFill>
                  <a:srgbClr val="55CE74"/>
                </a:solidFill>
              </a:ln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pic>
            <p:nvPicPr>
              <p:cNvPr id="34" name="object 16">
                <a:extLst>
                  <a:ext uri="{FF2B5EF4-FFF2-40B4-BE49-F238E27FC236}">
                    <a16:creationId xmlns:a16="http://schemas.microsoft.com/office/drawing/2014/main" id="{9C304072-02DE-98DF-0A99-CE2731BD68D8}"/>
                  </a:ext>
                </a:extLst>
              </p:cNvPr>
              <p:cNvPicPr/>
              <p:nvPr/>
            </p:nvPicPr>
            <p:blipFill>
              <a:blip r:embed="rId5" cstate="print"/>
              <a:stretch>
                <a:fillRect/>
              </a:stretch>
            </p:blipFill>
            <p:spPr>
              <a:xfrm>
                <a:off x="2500248" y="305930"/>
                <a:ext cx="1714500" cy="733945"/>
              </a:xfrm>
              <a:prstGeom prst="rect">
                <a:avLst/>
              </a:prstGeom>
            </p:spPr>
          </p:pic>
        </p:grpSp>
        <p:sp>
          <p:nvSpPr>
            <p:cNvPr id="28" name="object 16">
              <a:extLst>
                <a:ext uri="{FF2B5EF4-FFF2-40B4-BE49-F238E27FC236}">
                  <a16:creationId xmlns:a16="http://schemas.microsoft.com/office/drawing/2014/main" id="{95C3AFC9-580B-A38A-A8B8-29576565AB30}"/>
                </a:ext>
              </a:extLst>
            </p:cNvPr>
            <p:cNvSpPr txBox="1"/>
            <p:nvPr/>
          </p:nvSpPr>
          <p:spPr>
            <a:xfrm>
              <a:off x="2775727" y="2875716"/>
              <a:ext cx="3332858" cy="391795"/>
            </a:xfrm>
            <a:prstGeom prst="rect">
              <a:avLst/>
            </a:prstGeom>
            <a:noFill/>
          </p:spPr>
          <p:txBody>
            <a:bodyPr vert="horz" wrap="square" lIns="0" tIns="12700" rIns="0" bIns="0" rtlCol="0">
              <a:spAutoFit/>
            </a:bodyPr>
            <a:lstStyle/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Volumen 4,  Número 1  Enero a Julio 2021</a:t>
              </a:r>
            </a:p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Revista Semestral. Venezuela</a:t>
              </a:r>
              <a:endParaRPr sz="1200" dirty="0">
                <a:latin typeface="Arial"/>
                <a:cs typeface="Arial"/>
              </a:endParaRPr>
            </a:p>
          </p:txBody>
        </p:sp>
        <p:pic>
          <p:nvPicPr>
            <p:cNvPr id="29" name="object 25">
              <a:extLst>
                <a:ext uri="{FF2B5EF4-FFF2-40B4-BE49-F238E27FC236}">
                  <a16:creationId xmlns:a16="http://schemas.microsoft.com/office/drawing/2014/main" id="{13DF5DB6-CF83-AFD4-3B93-B159F8002221}"/>
                </a:ext>
              </a:extLst>
            </p:cNvPr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470065" y="2027896"/>
              <a:ext cx="2305662" cy="1053903"/>
            </a:xfrm>
            <a:prstGeom prst="rect">
              <a:avLst/>
            </a:prstGeom>
          </p:spPr>
        </p:pic>
        <p:pic>
          <p:nvPicPr>
            <p:cNvPr id="30" name="object 31">
              <a:extLst>
                <a:ext uri="{FF2B5EF4-FFF2-40B4-BE49-F238E27FC236}">
                  <a16:creationId xmlns:a16="http://schemas.microsoft.com/office/drawing/2014/main" id="{A0305B09-6116-7A78-7481-4855E1353119}"/>
                </a:ext>
              </a:extLst>
            </p:cNvPr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4932681" y="1951410"/>
              <a:ext cx="1805304" cy="893889"/>
            </a:xfrm>
            <a:prstGeom prst="rect">
              <a:avLst/>
            </a:prstGeom>
          </p:spPr>
        </p:pic>
      </p:grpSp>
    </p:spTree>
  </p:cSld>
  <p:clrMapOvr>
    <a:masterClrMapping/>
  </p:clrMapOvr>
</p:sld>
</file>

<file path=ppt/slides/slide2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94485" y="115823"/>
            <a:ext cx="6669405" cy="8926195"/>
            <a:chOff x="94485" y="115823"/>
            <a:chExt cx="6669405" cy="8926195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204216" y="8651747"/>
              <a:ext cx="6518148" cy="158496"/>
            </a:xfrm>
            <a:prstGeom prst="rect">
              <a:avLst/>
            </a:prstGeom>
          </p:spPr>
        </p:pic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96012" y="115823"/>
              <a:ext cx="6665976" cy="1452372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42849" y="142875"/>
              <a:ext cx="6572275" cy="1358646"/>
            </a:xfrm>
            <a:prstGeom prst="rect">
              <a:avLst/>
            </a:prstGeom>
          </p:spPr>
        </p:pic>
        <p:sp>
          <p:nvSpPr>
            <p:cNvPr id="6" name="object 6"/>
            <p:cNvSpPr/>
            <p:nvPr/>
          </p:nvSpPr>
          <p:spPr>
            <a:xfrm>
              <a:off x="142849" y="142875"/>
              <a:ext cx="6572884" cy="1358900"/>
            </a:xfrm>
            <a:custGeom>
              <a:avLst/>
              <a:gdLst/>
              <a:ahLst/>
              <a:cxnLst/>
              <a:rect l="l" t="t" r="r" b="b"/>
              <a:pathLst>
                <a:path w="6572884" h="1358900">
                  <a:moveTo>
                    <a:pt x="0" y="226441"/>
                  </a:moveTo>
                  <a:lnTo>
                    <a:pt x="4600" y="180795"/>
                  </a:lnTo>
                  <a:lnTo>
                    <a:pt x="17795" y="138285"/>
                  </a:lnTo>
                  <a:lnTo>
                    <a:pt x="38673" y="99820"/>
                  </a:lnTo>
                  <a:lnTo>
                    <a:pt x="66324" y="66309"/>
                  </a:lnTo>
                  <a:lnTo>
                    <a:pt x="99837" y="38663"/>
                  </a:lnTo>
                  <a:lnTo>
                    <a:pt x="138301" y="17789"/>
                  </a:lnTo>
                  <a:lnTo>
                    <a:pt x="180806" y="4599"/>
                  </a:lnTo>
                  <a:lnTo>
                    <a:pt x="226440" y="0"/>
                  </a:lnTo>
                  <a:lnTo>
                    <a:pt x="6345834" y="0"/>
                  </a:lnTo>
                  <a:lnTo>
                    <a:pt x="6391480" y="4599"/>
                  </a:lnTo>
                  <a:lnTo>
                    <a:pt x="6433990" y="17789"/>
                  </a:lnTo>
                  <a:lnTo>
                    <a:pt x="6472455" y="38663"/>
                  </a:lnTo>
                  <a:lnTo>
                    <a:pt x="6505965" y="66309"/>
                  </a:lnTo>
                  <a:lnTo>
                    <a:pt x="6533612" y="99820"/>
                  </a:lnTo>
                  <a:lnTo>
                    <a:pt x="6554485" y="138285"/>
                  </a:lnTo>
                  <a:lnTo>
                    <a:pt x="6567676" y="180795"/>
                  </a:lnTo>
                  <a:lnTo>
                    <a:pt x="6572275" y="226441"/>
                  </a:lnTo>
                  <a:lnTo>
                    <a:pt x="6572275" y="1132204"/>
                  </a:lnTo>
                  <a:lnTo>
                    <a:pt x="6567676" y="1177850"/>
                  </a:lnTo>
                  <a:lnTo>
                    <a:pt x="6554485" y="1220360"/>
                  </a:lnTo>
                  <a:lnTo>
                    <a:pt x="6533612" y="1258825"/>
                  </a:lnTo>
                  <a:lnTo>
                    <a:pt x="6505965" y="1292336"/>
                  </a:lnTo>
                  <a:lnTo>
                    <a:pt x="6472455" y="1319982"/>
                  </a:lnTo>
                  <a:lnTo>
                    <a:pt x="6433990" y="1340856"/>
                  </a:lnTo>
                  <a:lnTo>
                    <a:pt x="6391480" y="1354046"/>
                  </a:lnTo>
                  <a:lnTo>
                    <a:pt x="6345834" y="1358646"/>
                  </a:lnTo>
                  <a:lnTo>
                    <a:pt x="226440" y="1358646"/>
                  </a:lnTo>
                  <a:lnTo>
                    <a:pt x="180806" y="1354046"/>
                  </a:lnTo>
                  <a:lnTo>
                    <a:pt x="138301" y="1340856"/>
                  </a:lnTo>
                  <a:lnTo>
                    <a:pt x="99837" y="1319982"/>
                  </a:lnTo>
                  <a:lnTo>
                    <a:pt x="66324" y="1292336"/>
                  </a:lnTo>
                  <a:lnTo>
                    <a:pt x="38673" y="1258825"/>
                  </a:lnTo>
                  <a:lnTo>
                    <a:pt x="17795" y="1220360"/>
                  </a:lnTo>
                  <a:lnTo>
                    <a:pt x="4600" y="1177850"/>
                  </a:lnTo>
                  <a:lnTo>
                    <a:pt x="0" y="1132204"/>
                  </a:lnTo>
                  <a:lnTo>
                    <a:pt x="0" y="226441"/>
                  </a:lnTo>
                  <a:close/>
                </a:path>
              </a:pathLst>
            </a:custGeom>
            <a:ln w="9525">
              <a:solidFill>
                <a:srgbClr val="55CE7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" name="object 7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2500248" y="305930"/>
              <a:ext cx="1714500" cy="733945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2738628" y="1024127"/>
              <a:ext cx="1897379" cy="371855"/>
            </a:xfrm>
            <a:prstGeom prst="rect">
              <a:avLst/>
            </a:prstGeom>
          </p:spPr>
        </p:pic>
        <p:pic>
          <p:nvPicPr>
            <p:cNvPr id="9" name="object 9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4401312" y="1024127"/>
              <a:ext cx="1577339" cy="371855"/>
            </a:xfrm>
            <a:prstGeom prst="rect">
              <a:avLst/>
            </a:prstGeom>
          </p:spPr>
        </p:pic>
        <p:pic>
          <p:nvPicPr>
            <p:cNvPr id="10" name="object 10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3169920" y="1207007"/>
              <a:ext cx="1546859" cy="371855"/>
            </a:xfrm>
            <a:prstGeom prst="rect">
              <a:avLst/>
            </a:prstGeom>
          </p:spPr>
        </p:pic>
        <p:pic>
          <p:nvPicPr>
            <p:cNvPr id="11" name="object 11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4482083" y="1207007"/>
              <a:ext cx="284988" cy="371855"/>
            </a:xfrm>
            <a:prstGeom prst="rect">
              <a:avLst/>
            </a:prstGeom>
          </p:spPr>
        </p:pic>
        <p:pic>
          <p:nvPicPr>
            <p:cNvPr id="12" name="object 12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4571999" y="1207007"/>
              <a:ext cx="1013460" cy="371855"/>
            </a:xfrm>
            <a:prstGeom prst="rect">
              <a:avLst/>
            </a:prstGeom>
          </p:spPr>
        </p:pic>
        <p:pic>
          <p:nvPicPr>
            <p:cNvPr id="13" name="object 13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324612" y="234695"/>
              <a:ext cx="1719072" cy="1341120"/>
            </a:xfrm>
            <a:prstGeom prst="rect">
              <a:avLst/>
            </a:prstGeom>
          </p:spPr>
        </p:pic>
        <p:pic>
          <p:nvPicPr>
            <p:cNvPr id="14" name="object 14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5606795" y="8193022"/>
              <a:ext cx="1092707" cy="848868"/>
            </a:xfrm>
            <a:prstGeom prst="rect">
              <a:avLst/>
            </a:prstGeom>
          </p:spPr>
        </p:pic>
        <p:pic>
          <p:nvPicPr>
            <p:cNvPr id="15" name="object 15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109728" y="8193022"/>
              <a:ext cx="1092708" cy="848868"/>
            </a:xfrm>
            <a:prstGeom prst="rect">
              <a:avLst/>
            </a:prstGeom>
          </p:spPr>
        </p:pic>
      </p:grpSp>
      <p:sp>
        <p:nvSpPr>
          <p:cNvPr id="16" name="object 16"/>
          <p:cNvSpPr txBox="1"/>
          <p:nvPr/>
        </p:nvSpPr>
        <p:spPr>
          <a:xfrm>
            <a:off x="221691" y="1068451"/>
            <a:ext cx="6417945" cy="68249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063875" marR="772795" indent="-431800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Arial"/>
                <a:cs typeface="Arial"/>
              </a:rPr>
              <a:t>6ta.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Edición</a:t>
            </a:r>
            <a:r>
              <a:rPr sz="1200" b="1" spc="-10" dirty="0">
                <a:latin typeface="Arial"/>
                <a:cs typeface="Arial"/>
              </a:rPr>
              <a:t> Volumen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I</a:t>
            </a:r>
            <a:r>
              <a:rPr sz="1200" b="1" spc="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Enero</a:t>
            </a:r>
            <a:r>
              <a:rPr sz="1200" b="1" spc="-3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a</a:t>
            </a:r>
            <a:r>
              <a:rPr sz="1200" b="1" spc="-2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Julio</a:t>
            </a:r>
            <a:r>
              <a:rPr sz="1200" b="1" spc="-5" dirty="0">
                <a:latin typeface="Arial"/>
                <a:cs typeface="Arial"/>
              </a:rPr>
              <a:t> </a:t>
            </a:r>
            <a:r>
              <a:rPr sz="1200" b="1" spc="-20" dirty="0">
                <a:latin typeface="Arial"/>
                <a:cs typeface="Arial"/>
              </a:rPr>
              <a:t>2021 </a:t>
            </a:r>
            <a:r>
              <a:rPr sz="1200" b="1" dirty="0">
                <a:latin typeface="Arial"/>
                <a:cs typeface="Arial"/>
              </a:rPr>
              <a:t>Revista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Semestral-</a:t>
            </a:r>
            <a:r>
              <a:rPr sz="1200" b="1" spc="-40" dirty="0">
                <a:latin typeface="Arial"/>
                <a:cs typeface="Arial"/>
              </a:rPr>
              <a:t> </a:t>
            </a:r>
            <a:r>
              <a:rPr sz="1200" b="1" spc="-10" dirty="0">
                <a:latin typeface="Arial"/>
                <a:cs typeface="Arial"/>
              </a:rPr>
              <a:t>Venezuela</a:t>
            </a:r>
            <a:endParaRPr sz="12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305"/>
              </a:spcBef>
            </a:pPr>
            <a:endParaRPr sz="1200">
              <a:latin typeface="Arial"/>
              <a:cs typeface="Arial"/>
            </a:endParaRPr>
          </a:p>
          <a:p>
            <a:pPr algn="ctr">
              <a:lnSpc>
                <a:spcPct val="100000"/>
              </a:lnSpc>
            </a:pPr>
            <a:r>
              <a:rPr sz="1200" b="1" spc="-10" dirty="0">
                <a:latin typeface="Times New Roman"/>
                <a:cs typeface="Times New Roman"/>
              </a:rPr>
              <a:t>RESULTADOS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60"/>
              </a:spcBef>
            </a:pPr>
            <a:endParaRPr sz="1200">
              <a:latin typeface="Times New Roman"/>
              <a:cs typeface="Times New Roman"/>
            </a:endParaRPr>
          </a:p>
          <a:p>
            <a:pPr marL="375285" marR="5080" indent="-36322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nivel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conocimiento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estudiantes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torno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noción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patrimonio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cultural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intangible </a:t>
            </a:r>
            <a:r>
              <a:rPr sz="1200" dirty="0">
                <a:latin typeface="Times New Roman"/>
                <a:cs typeface="Times New Roman"/>
              </a:rPr>
              <a:t>alcanzó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90%;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sin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embargo,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70%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vinculó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término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tradición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oral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venezolana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spc="-50" dirty="0">
                <a:latin typeface="Times New Roman"/>
                <a:cs typeface="Times New Roman"/>
              </a:rPr>
              <a:t>y </a:t>
            </a:r>
            <a:r>
              <a:rPr sz="1200" dirty="0">
                <a:latin typeface="Times New Roman"/>
                <a:cs typeface="Times New Roman"/>
              </a:rPr>
              <a:t>sólo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30%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afirmó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conocer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relatos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propios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oralidad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venezolana.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relación a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valoración,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50%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afirmó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inexistencia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significancia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grupo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familiar,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comunidad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y/o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sociedad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transmisión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tradiciones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orales,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mientras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sólo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60%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reflejó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comprender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presencia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 </a:t>
            </a:r>
            <a:r>
              <a:rPr sz="1200" dirty="0">
                <a:latin typeface="Times New Roman"/>
                <a:cs typeface="Times New Roman"/>
              </a:rPr>
              <a:t>lecciones</a:t>
            </a:r>
            <a:r>
              <a:rPr sz="1200" spc="4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morales</a:t>
            </a:r>
            <a:r>
              <a:rPr sz="1200" spc="4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4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4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historias</a:t>
            </a:r>
            <a:r>
              <a:rPr sz="1200" spc="4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4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acervo</a:t>
            </a:r>
            <a:r>
              <a:rPr sz="1200" spc="4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cultural</a:t>
            </a:r>
            <a:r>
              <a:rPr sz="1200" spc="4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venezolano,</a:t>
            </a:r>
            <a:r>
              <a:rPr sz="1200" spc="4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</a:t>
            </a:r>
            <a:r>
              <a:rPr sz="1200" spc="4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4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respalda</a:t>
            </a:r>
            <a:r>
              <a:rPr sz="1200" spc="4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46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investigación,</a:t>
            </a:r>
            <a:r>
              <a:rPr sz="1200" spc="3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considerándose</a:t>
            </a:r>
            <a:r>
              <a:rPr sz="1200" spc="3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necesario</a:t>
            </a:r>
            <a:r>
              <a:rPr sz="1200" spc="3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diseñar</a:t>
            </a:r>
            <a:r>
              <a:rPr sz="1200" spc="3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3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propuesta</a:t>
            </a:r>
            <a:r>
              <a:rPr sz="1200" spc="3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didáctica</a:t>
            </a:r>
            <a:r>
              <a:rPr sz="1200" spc="3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3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estrategia</a:t>
            </a:r>
            <a:r>
              <a:rPr sz="1200" spc="34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 </a:t>
            </a:r>
            <a:r>
              <a:rPr sz="1200" dirty="0">
                <a:latin typeface="Times New Roman"/>
                <a:cs typeface="Times New Roman"/>
              </a:rPr>
              <a:t>enseñanza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creativa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difusión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tradición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oral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venezolana 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fin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enaltecer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patrimonio cultural.</a:t>
            </a:r>
            <a:endParaRPr sz="1200">
              <a:latin typeface="Times New Roman"/>
              <a:cs typeface="Times New Roman"/>
            </a:endParaRPr>
          </a:p>
          <a:p>
            <a:pPr marL="375285" marR="5715" indent="-363220" algn="just">
              <a:lnSpc>
                <a:spcPct val="100000"/>
              </a:lnSpc>
              <a:spcBef>
                <a:spcPts val="5"/>
              </a:spcBef>
            </a:pP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consecuencia,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realizó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diseño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propuesta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didáctica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destinada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estudiantes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1er.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año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 </a:t>
            </a:r>
            <a:r>
              <a:rPr sz="1200" dirty="0">
                <a:latin typeface="Times New Roman"/>
                <a:cs typeface="Times New Roman"/>
              </a:rPr>
              <a:t>Educación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Media,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área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formación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“Arte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Patrimonio”,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marco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cuarto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tema </a:t>
            </a:r>
            <a:r>
              <a:rPr sz="1200" dirty="0">
                <a:latin typeface="Times New Roman"/>
                <a:cs typeface="Times New Roman"/>
              </a:rPr>
              <a:t>generador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 Programa de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Transformación Pedagógica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 Educación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(2017),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sobre “el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arte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0" dirty="0">
                <a:latin typeface="Times New Roman"/>
                <a:cs typeface="Times New Roman"/>
              </a:rPr>
              <a:t>y </a:t>
            </a:r>
            <a:r>
              <a:rPr sz="1200" dirty="0">
                <a:latin typeface="Times New Roman"/>
                <a:cs typeface="Times New Roman"/>
              </a:rPr>
              <a:t>patrimonio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reconocimiento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desarrollo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ser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humano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social”,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esto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objeto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 </a:t>
            </a:r>
            <a:r>
              <a:rPr sz="1200" dirty="0">
                <a:latin typeface="Times New Roman"/>
                <a:cs typeface="Times New Roman"/>
              </a:rPr>
              <a:t>construir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aprendizajes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significativos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estudiantes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contribuyendo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formación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desarrollo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actitudes</a:t>
            </a:r>
            <a:r>
              <a:rPr sz="1200" spc="3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críticas,</a:t>
            </a:r>
            <a:r>
              <a:rPr sz="1200" spc="3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cuestionadoras,</a:t>
            </a:r>
            <a:r>
              <a:rPr sz="1200" spc="3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propositivas</a:t>
            </a:r>
            <a:r>
              <a:rPr sz="1200" spc="3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3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humanistas</a:t>
            </a:r>
            <a:r>
              <a:rPr sz="1200" spc="3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desde</a:t>
            </a:r>
            <a:r>
              <a:rPr sz="1200" spc="3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3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clara</a:t>
            </a:r>
            <a:r>
              <a:rPr sz="1200" spc="32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perspectiva </a:t>
            </a:r>
            <a:r>
              <a:rPr sz="1200" dirty="0">
                <a:latin typeface="Times New Roman"/>
                <a:cs typeface="Times New Roman"/>
              </a:rPr>
              <a:t>conceptual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qué,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qué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cómo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abordar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contenidos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tradición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oral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venezolana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como </a:t>
            </a:r>
            <a:r>
              <a:rPr sz="1200" dirty="0">
                <a:latin typeface="Times New Roman"/>
                <a:cs typeface="Times New Roman"/>
              </a:rPr>
              <a:t>patrimonio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cultural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intangible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Educación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Media.</a:t>
            </a:r>
            <a:endParaRPr sz="1200">
              <a:latin typeface="Times New Roman"/>
              <a:cs typeface="Times New Roman"/>
            </a:endParaRPr>
          </a:p>
          <a:p>
            <a:pPr marL="375285" marR="6350" indent="-36322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título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“Bola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e’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Fuego.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Selección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ilustrada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relatos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tradición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oral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venezolana”,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obedece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una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historias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menos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reconocidas,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pero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cuya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alegoría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encuentra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presente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muchos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los </a:t>
            </a:r>
            <a:r>
              <a:rPr sz="1200" dirty="0">
                <a:latin typeface="Times New Roman"/>
                <a:cs typeface="Times New Roman"/>
              </a:rPr>
              <a:t>relatos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tradicionales venezolanos;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propuesta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basada en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ilustración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8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historias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relatos </a:t>
            </a:r>
            <a:r>
              <a:rPr sz="1200" dirty="0">
                <a:latin typeface="Times New Roman"/>
                <a:cs typeface="Times New Roman"/>
              </a:rPr>
              <a:t>poco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conocidos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tradición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oral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venezolana,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acuerdo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origen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discurso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simbólico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(Las </a:t>
            </a:r>
            <a:r>
              <a:rPr sz="1200" dirty="0">
                <a:latin typeface="Times New Roman"/>
                <a:cs typeface="Times New Roman"/>
              </a:rPr>
              <a:t>Cinco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Águilas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Blancas,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Bola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e’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Fuego,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Dr.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Knoche,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Florentino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Diablo,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Hachador </a:t>
            </a:r>
            <a:r>
              <a:rPr sz="1200" dirty="0">
                <a:latin typeface="Times New Roman"/>
                <a:cs typeface="Times New Roman"/>
              </a:rPr>
              <a:t>perdido,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Tirano</a:t>
            </a:r>
            <a:r>
              <a:rPr sz="1200" spc="-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Aguirre,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Ánima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sola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El</a:t>
            </a:r>
            <a:r>
              <a:rPr sz="1200" spc="-6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Abuelón).</a:t>
            </a:r>
            <a:endParaRPr sz="1200">
              <a:latin typeface="Times New Roman"/>
              <a:cs typeface="Times New Roman"/>
            </a:endParaRPr>
          </a:p>
          <a:p>
            <a:pPr marL="375285" marR="5715" indent="-363220" algn="just">
              <a:lnSpc>
                <a:spcPct val="100000"/>
              </a:lnSpc>
              <a:spcBef>
                <a:spcPts val="5"/>
              </a:spcBef>
            </a:pP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partir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ilustración</a:t>
            </a:r>
            <a:r>
              <a:rPr sz="1200" spc="3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trazaron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estrategias</a:t>
            </a:r>
            <a:r>
              <a:rPr sz="1200" spc="3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didácticas</a:t>
            </a:r>
            <a:r>
              <a:rPr sz="1200" spc="3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análisis</a:t>
            </a:r>
            <a:r>
              <a:rPr sz="1200" spc="3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investigación</a:t>
            </a:r>
            <a:r>
              <a:rPr sz="1200" spc="3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desde</a:t>
            </a:r>
            <a:r>
              <a:rPr sz="1200" spc="31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una </a:t>
            </a:r>
            <a:r>
              <a:rPr sz="1200" dirty="0">
                <a:latin typeface="Times New Roman"/>
                <a:cs typeface="Times New Roman"/>
              </a:rPr>
              <a:t>perspectiva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crítica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sobre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carácter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aleccionador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relatos,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considerando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presentaciones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45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exposiciones</a:t>
            </a:r>
            <a:r>
              <a:rPr sz="1200" spc="4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</a:t>
            </a:r>
            <a:r>
              <a:rPr sz="1200" spc="4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manuscritos</a:t>
            </a:r>
            <a:r>
              <a:rPr sz="1200" spc="4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ilustrados</a:t>
            </a:r>
            <a:r>
              <a:rPr sz="1200" spc="4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relativos</a:t>
            </a:r>
            <a:r>
              <a:rPr sz="1200" spc="4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</a:t>
            </a:r>
            <a:r>
              <a:rPr sz="1200" spc="4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tema.</a:t>
            </a:r>
            <a:r>
              <a:rPr sz="1200" spc="48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Igualmente,</a:t>
            </a:r>
            <a:r>
              <a:rPr sz="1200" spc="4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4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desarrollo</a:t>
            </a:r>
            <a:r>
              <a:rPr sz="1200" spc="47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 </a:t>
            </a:r>
            <a:r>
              <a:rPr sz="1200" dirty="0">
                <a:latin typeface="Times New Roman"/>
                <a:cs typeface="Times New Roman"/>
              </a:rPr>
              <a:t>actividades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artísticas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(montajes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escénicos,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lecturas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dramatizadas,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creación de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historietas,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montajes </a:t>
            </a:r>
            <a:r>
              <a:rPr sz="1200" dirty="0">
                <a:latin typeface="Times New Roman"/>
                <a:cs typeface="Times New Roman"/>
              </a:rPr>
              <a:t>museográficos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expresiones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plásticas),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lúdicas,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relativas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identificación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personaje </a:t>
            </a:r>
            <a:r>
              <a:rPr sz="1200" dirty="0">
                <a:latin typeface="Times New Roman"/>
                <a:cs typeface="Times New Roman"/>
              </a:rPr>
              <a:t>mítico,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memoria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colectiva,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haciendo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uso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instrumentos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crucigramas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sopas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letras.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plantearon</a:t>
            </a:r>
            <a:r>
              <a:rPr sz="1200" spc="3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actividades</a:t>
            </a:r>
            <a:r>
              <a:rPr sz="1200" spc="3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conservación</a:t>
            </a:r>
            <a:r>
              <a:rPr sz="1200" spc="3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3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promoción</a:t>
            </a:r>
            <a:r>
              <a:rPr sz="1200" spc="3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3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tradición</a:t>
            </a:r>
            <a:r>
              <a:rPr sz="1200" spc="3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oral</a:t>
            </a:r>
            <a:r>
              <a:rPr sz="1200" spc="3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desde</a:t>
            </a:r>
            <a:r>
              <a:rPr sz="1200" spc="3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</a:t>
            </a:r>
            <a:r>
              <a:rPr sz="1200" spc="3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local,</a:t>
            </a:r>
            <a:r>
              <a:rPr sz="1200" spc="350" dirty="0">
                <a:latin typeface="Times New Roman"/>
                <a:cs typeface="Times New Roman"/>
              </a:rPr>
              <a:t> </a:t>
            </a:r>
            <a:r>
              <a:rPr sz="1200" spc="-50" dirty="0">
                <a:latin typeface="Times New Roman"/>
                <a:cs typeface="Times New Roman"/>
              </a:rPr>
              <a:t>a </a:t>
            </a:r>
            <a:r>
              <a:rPr sz="1200" dirty="0">
                <a:latin typeface="Times New Roman"/>
                <a:cs typeface="Times New Roman"/>
              </a:rPr>
              <a:t>desarrollar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dentro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fuera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aula,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partir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identificación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discurso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simbólico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contenido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librillo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ilustrativo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dispuesto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recurso</a:t>
            </a:r>
            <a:r>
              <a:rPr sz="1200" spc="-10" dirty="0">
                <a:latin typeface="Times New Roman"/>
                <a:cs typeface="Times New Roman"/>
              </a:rPr>
              <a:t> didáctico.</a:t>
            </a:r>
            <a:endParaRPr sz="1200">
              <a:latin typeface="Times New Roman"/>
              <a:cs typeface="Times New Roman"/>
            </a:endParaRPr>
          </a:p>
        </p:txBody>
      </p:sp>
      <p:pic>
        <p:nvPicPr>
          <p:cNvPr id="17" name="object 17"/>
          <p:cNvPicPr/>
          <p:nvPr/>
        </p:nvPicPr>
        <p:blipFill>
          <a:blip r:embed="rId13" cstate="print"/>
          <a:stretch>
            <a:fillRect/>
          </a:stretch>
        </p:blipFill>
        <p:spPr>
          <a:xfrm>
            <a:off x="4725161" y="164274"/>
            <a:ext cx="1805305" cy="893889"/>
          </a:xfrm>
          <a:prstGeom prst="rect">
            <a:avLst/>
          </a:prstGeom>
        </p:spPr>
      </p:pic>
      <p:sp>
        <p:nvSpPr>
          <p:cNvPr id="18" name="object 18"/>
          <p:cNvSpPr txBox="1"/>
          <p:nvPr/>
        </p:nvSpPr>
        <p:spPr>
          <a:xfrm>
            <a:off x="1268094" y="8256658"/>
            <a:ext cx="4386580" cy="37719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 marL="1654175" marR="5080" indent="-1642110">
              <a:lnSpc>
                <a:spcPts val="1440"/>
              </a:lnSpc>
              <a:spcBef>
                <a:spcPts val="15"/>
              </a:spcBef>
            </a:pPr>
            <a:r>
              <a:rPr sz="1200" b="1" dirty="0">
                <a:latin typeface="Times New Roman"/>
                <a:cs typeface="Times New Roman"/>
              </a:rPr>
              <a:t>Bola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E´fuego:</a:t>
            </a:r>
            <a:r>
              <a:rPr sz="1200" b="1" spc="-4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Estrategia Didáctica</a:t>
            </a:r>
            <a:r>
              <a:rPr sz="1200" b="1" spc="-1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para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la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Difusión</a:t>
            </a:r>
            <a:r>
              <a:rPr sz="1200" b="1" spc="-4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la</a:t>
            </a:r>
            <a:r>
              <a:rPr sz="1200" b="1" spc="-4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Tradición </a:t>
            </a:r>
            <a:r>
              <a:rPr sz="1200" b="1" dirty="0">
                <a:latin typeface="Times New Roman"/>
                <a:cs typeface="Times New Roman"/>
              </a:rPr>
              <a:t>Oral</a:t>
            </a:r>
            <a:r>
              <a:rPr sz="1200" b="1" spc="-40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Venezolana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1361313" y="8754397"/>
            <a:ext cx="4204970" cy="1943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410"/>
              </a:lnSpc>
            </a:pPr>
            <a:r>
              <a:rPr sz="1200" b="1" dirty="0">
                <a:latin typeface="Times New Roman"/>
                <a:cs typeface="Times New Roman"/>
              </a:rPr>
              <a:t>Lcda.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Joan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del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C.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Bernet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B/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MSc.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María Gabriela</a:t>
            </a:r>
            <a:r>
              <a:rPr sz="1200" b="1" spc="-20" dirty="0">
                <a:latin typeface="Times New Roman"/>
                <a:cs typeface="Times New Roman"/>
              </a:rPr>
              <a:t> Torres</a:t>
            </a:r>
            <a:r>
              <a:rPr sz="1200" b="1" spc="-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Suárez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6363970" y="8867173"/>
            <a:ext cx="317500" cy="1943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>
              <a:lnSpc>
                <a:spcPts val="1410"/>
              </a:lnSpc>
            </a:pPr>
            <a:fld id="{81D60167-4931-47E6-BA6A-407CBD079E47}" type="slidenum">
              <a:rPr sz="1200" spc="-25" dirty="0">
                <a:latin typeface="Times New Roman"/>
                <a:cs typeface="Times New Roman"/>
              </a:rPr>
              <a:t>243</a:t>
            </a:fld>
            <a:endParaRPr sz="1200">
              <a:latin typeface="Times New Roman"/>
              <a:cs typeface="Times New Roman"/>
            </a:endParaRPr>
          </a:p>
        </p:txBody>
      </p:sp>
      <p:grpSp>
        <p:nvGrpSpPr>
          <p:cNvPr id="21" name="Grupo 20">
            <a:extLst>
              <a:ext uri="{FF2B5EF4-FFF2-40B4-BE49-F238E27FC236}">
                <a16:creationId xmlns:a16="http://schemas.microsoft.com/office/drawing/2014/main" id="{B196D719-0F80-287F-0850-53D52B86B8CB}"/>
              </a:ext>
            </a:extLst>
          </p:cNvPr>
          <p:cNvGrpSpPr/>
          <p:nvPr/>
        </p:nvGrpSpPr>
        <p:grpSpPr>
          <a:xfrm>
            <a:off x="117348" y="98932"/>
            <a:ext cx="6665976" cy="1452626"/>
            <a:chOff x="470065" y="1951410"/>
            <a:chExt cx="6665976" cy="1452626"/>
          </a:xfrm>
        </p:grpSpPr>
        <p:grpSp>
          <p:nvGrpSpPr>
            <p:cNvPr id="22" name="object 12">
              <a:extLst>
                <a:ext uri="{FF2B5EF4-FFF2-40B4-BE49-F238E27FC236}">
                  <a16:creationId xmlns:a16="http://schemas.microsoft.com/office/drawing/2014/main" id="{E1A5C9C1-8248-C2A9-2432-A50E1A6229A6}"/>
                </a:ext>
              </a:extLst>
            </p:cNvPr>
            <p:cNvGrpSpPr/>
            <p:nvPr/>
          </p:nvGrpSpPr>
          <p:grpSpPr>
            <a:xfrm>
              <a:off x="470065" y="1951664"/>
              <a:ext cx="6665976" cy="1452372"/>
              <a:chOff x="96011" y="115823"/>
              <a:chExt cx="6665976" cy="1452372"/>
            </a:xfrm>
          </p:grpSpPr>
          <p:pic>
            <p:nvPicPr>
              <p:cNvPr id="26" name="object 13">
                <a:extLst>
                  <a:ext uri="{FF2B5EF4-FFF2-40B4-BE49-F238E27FC236}">
                    <a16:creationId xmlns:a16="http://schemas.microsoft.com/office/drawing/2014/main" id="{FB334601-2111-A3F6-764D-294A929F03AE}"/>
                  </a:ext>
                </a:extLst>
              </p:cNvPr>
              <p:cNvPicPr/>
              <p:nvPr/>
            </p:nvPicPr>
            <p:blipFill>
              <a:blip r:embed="rId3" cstate="print"/>
              <a:stretch>
                <a:fillRect/>
              </a:stretch>
            </p:blipFill>
            <p:spPr>
              <a:xfrm>
                <a:off x="96011" y="115823"/>
                <a:ext cx="6665976" cy="1452372"/>
              </a:xfrm>
              <a:prstGeom prst="rect">
                <a:avLst/>
              </a:prstGeom>
            </p:spPr>
          </p:pic>
          <p:pic>
            <p:nvPicPr>
              <p:cNvPr id="27" name="object 14">
                <a:extLst>
                  <a:ext uri="{FF2B5EF4-FFF2-40B4-BE49-F238E27FC236}">
                    <a16:creationId xmlns:a16="http://schemas.microsoft.com/office/drawing/2014/main" id="{B061635C-4D39-2D89-9BE0-C54FA50A729F}"/>
                  </a:ext>
                </a:extLst>
              </p:cNvPr>
              <p:cNvPicPr/>
              <p:nvPr/>
            </p:nvPicPr>
            <p:blipFill>
              <a:blip r:embed="rId4" cstate="print"/>
              <a:stretch>
                <a:fillRect/>
              </a:stretch>
            </p:blipFill>
            <p:spPr>
              <a:xfrm>
                <a:off x="142849" y="142875"/>
                <a:ext cx="6572275" cy="1358646"/>
              </a:xfrm>
              <a:prstGeom prst="rect">
                <a:avLst/>
              </a:prstGeom>
            </p:spPr>
          </p:pic>
          <p:sp>
            <p:nvSpPr>
              <p:cNvPr id="28" name="object 15">
                <a:extLst>
                  <a:ext uri="{FF2B5EF4-FFF2-40B4-BE49-F238E27FC236}">
                    <a16:creationId xmlns:a16="http://schemas.microsoft.com/office/drawing/2014/main" id="{CF7A1233-EF2D-50E9-846D-1FE67CE493DA}"/>
                  </a:ext>
                </a:extLst>
              </p:cNvPr>
              <p:cNvSpPr/>
              <p:nvPr/>
            </p:nvSpPr>
            <p:spPr>
              <a:xfrm>
                <a:off x="142849" y="142875"/>
                <a:ext cx="6572884" cy="1358900"/>
              </a:xfrm>
              <a:custGeom>
                <a:avLst/>
                <a:gdLst/>
                <a:ahLst/>
                <a:cxnLst/>
                <a:rect l="l" t="t" r="r" b="b"/>
                <a:pathLst>
                  <a:path w="6572884" h="1358900">
                    <a:moveTo>
                      <a:pt x="0" y="226441"/>
                    </a:moveTo>
                    <a:lnTo>
                      <a:pt x="4600" y="180795"/>
                    </a:lnTo>
                    <a:lnTo>
                      <a:pt x="17795" y="138285"/>
                    </a:lnTo>
                    <a:lnTo>
                      <a:pt x="38673" y="99820"/>
                    </a:lnTo>
                    <a:lnTo>
                      <a:pt x="66324" y="66309"/>
                    </a:lnTo>
                    <a:lnTo>
                      <a:pt x="99837" y="38663"/>
                    </a:lnTo>
                    <a:lnTo>
                      <a:pt x="138301" y="17789"/>
                    </a:lnTo>
                    <a:lnTo>
                      <a:pt x="180806" y="4599"/>
                    </a:lnTo>
                    <a:lnTo>
                      <a:pt x="226440" y="0"/>
                    </a:lnTo>
                    <a:lnTo>
                      <a:pt x="6345834" y="0"/>
                    </a:lnTo>
                    <a:lnTo>
                      <a:pt x="6391480" y="4599"/>
                    </a:lnTo>
                    <a:lnTo>
                      <a:pt x="6433990" y="17789"/>
                    </a:lnTo>
                    <a:lnTo>
                      <a:pt x="6472455" y="38663"/>
                    </a:lnTo>
                    <a:lnTo>
                      <a:pt x="6505965" y="66309"/>
                    </a:lnTo>
                    <a:lnTo>
                      <a:pt x="6533612" y="99820"/>
                    </a:lnTo>
                    <a:lnTo>
                      <a:pt x="6554485" y="138285"/>
                    </a:lnTo>
                    <a:lnTo>
                      <a:pt x="6567676" y="180795"/>
                    </a:lnTo>
                    <a:lnTo>
                      <a:pt x="6572275" y="226441"/>
                    </a:lnTo>
                    <a:lnTo>
                      <a:pt x="6572275" y="1132204"/>
                    </a:lnTo>
                    <a:lnTo>
                      <a:pt x="6567676" y="1177850"/>
                    </a:lnTo>
                    <a:lnTo>
                      <a:pt x="6554485" y="1220360"/>
                    </a:lnTo>
                    <a:lnTo>
                      <a:pt x="6533612" y="1258825"/>
                    </a:lnTo>
                    <a:lnTo>
                      <a:pt x="6505965" y="1292336"/>
                    </a:lnTo>
                    <a:lnTo>
                      <a:pt x="6472455" y="1319982"/>
                    </a:lnTo>
                    <a:lnTo>
                      <a:pt x="6433990" y="1340856"/>
                    </a:lnTo>
                    <a:lnTo>
                      <a:pt x="6391480" y="1354046"/>
                    </a:lnTo>
                    <a:lnTo>
                      <a:pt x="6345834" y="1358646"/>
                    </a:lnTo>
                    <a:lnTo>
                      <a:pt x="226440" y="1358646"/>
                    </a:lnTo>
                    <a:lnTo>
                      <a:pt x="180806" y="1354046"/>
                    </a:lnTo>
                    <a:lnTo>
                      <a:pt x="138301" y="1340856"/>
                    </a:lnTo>
                    <a:lnTo>
                      <a:pt x="99837" y="1319982"/>
                    </a:lnTo>
                    <a:lnTo>
                      <a:pt x="66324" y="1292336"/>
                    </a:lnTo>
                    <a:lnTo>
                      <a:pt x="38673" y="1258825"/>
                    </a:lnTo>
                    <a:lnTo>
                      <a:pt x="17795" y="1220360"/>
                    </a:lnTo>
                    <a:lnTo>
                      <a:pt x="4600" y="1177850"/>
                    </a:lnTo>
                    <a:lnTo>
                      <a:pt x="0" y="1132204"/>
                    </a:lnTo>
                    <a:lnTo>
                      <a:pt x="0" y="226441"/>
                    </a:lnTo>
                    <a:close/>
                  </a:path>
                </a:pathLst>
              </a:custGeom>
              <a:ln w="9525">
                <a:solidFill>
                  <a:srgbClr val="55CE74"/>
                </a:solidFill>
              </a:ln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pic>
            <p:nvPicPr>
              <p:cNvPr id="29" name="object 16">
                <a:extLst>
                  <a:ext uri="{FF2B5EF4-FFF2-40B4-BE49-F238E27FC236}">
                    <a16:creationId xmlns:a16="http://schemas.microsoft.com/office/drawing/2014/main" id="{1E23DDA1-FC2F-A542-4BF7-C2EA300C7C33}"/>
                  </a:ext>
                </a:extLst>
              </p:cNvPr>
              <p:cNvPicPr/>
              <p:nvPr/>
            </p:nvPicPr>
            <p:blipFill>
              <a:blip r:embed="rId5" cstate="print"/>
              <a:stretch>
                <a:fillRect/>
              </a:stretch>
            </p:blipFill>
            <p:spPr>
              <a:xfrm>
                <a:off x="2500248" y="305930"/>
                <a:ext cx="1714500" cy="733945"/>
              </a:xfrm>
              <a:prstGeom prst="rect">
                <a:avLst/>
              </a:prstGeom>
            </p:spPr>
          </p:pic>
        </p:grpSp>
        <p:sp>
          <p:nvSpPr>
            <p:cNvPr id="23" name="object 16">
              <a:extLst>
                <a:ext uri="{FF2B5EF4-FFF2-40B4-BE49-F238E27FC236}">
                  <a16:creationId xmlns:a16="http://schemas.microsoft.com/office/drawing/2014/main" id="{0F1971C6-7231-A325-1480-5A69A7668C5F}"/>
                </a:ext>
              </a:extLst>
            </p:cNvPr>
            <p:cNvSpPr txBox="1"/>
            <p:nvPr/>
          </p:nvSpPr>
          <p:spPr>
            <a:xfrm>
              <a:off x="2775727" y="2875716"/>
              <a:ext cx="3332858" cy="391795"/>
            </a:xfrm>
            <a:prstGeom prst="rect">
              <a:avLst/>
            </a:prstGeom>
            <a:noFill/>
          </p:spPr>
          <p:txBody>
            <a:bodyPr vert="horz" wrap="square" lIns="0" tIns="12700" rIns="0" bIns="0" rtlCol="0">
              <a:spAutoFit/>
            </a:bodyPr>
            <a:lstStyle/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Volumen 4,  Número 1  Enero a Julio 2021</a:t>
              </a:r>
            </a:p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Revista Semestral. Venezuela</a:t>
              </a:r>
              <a:endParaRPr sz="1200" dirty="0">
                <a:latin typeface="Arial"/>
                <a:cs typeface="Arial"/>
              </a:endParaRPr>
            </a:p>
          </p:txBody>
        </p:sp>
        <p:pic>
          <p:nvPicPr>
            <p:cNvPr id="24" name="object 25">
              <a:extLst>
                <a:ext uri="{FF2B5EF4-FFF2-40B4-BE49-F238E27FC236}">
                  <a16:creationId xmlns:a16="http://schemas.microsoft.com/office/drawing/2014/main" id="{D1414BC2-CCEB-DA4B-0831-30B0B805F69C}"/>
                </a:ext>
              </a:extLst>
            </p:cNvPr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470065" y="2027896"/>
              <a:ext cx="2305662" cy="1053903"/>
            </a:xfrm>
            <a:prstGeom prst="rect">
              <a:avLst/>
            </a:prstGeom>
          </p:spPr>
        </p:pic>
        <p:pic>
          <p:nvPicPr>
            <p:cNvPr id="25" name="object 31">
              <a:extLst>
                <a:ext uri="{FF2B5EF4-FFF2-40B4-BE49-F238E27FC236}">
                  <a16:creationId xmlns:a16="http://schemas.microsoft.com/office/drawing/2014/main" id="{AA0D4234-A2C4-2083-70A9-4E8F237C02DC}"/>
                </a:ext>
              </a:extLst>
            </p:cNvPr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4932681" y="1951410"/>
              <a:ext cx="1805304" cy="893889"/>
            </a:xfrm>
            <a:prstGeom prst="rect">
              <a:avLst/>
            </a:prstGeom>
          </p:spPr>
        </p:pic>
      </p:grpSp>
    </p:spTree>
  </p:cSld>
  <p:clrMapOvr>
    <a:masterClrMapping/>
  </p:clrMapOvr>
</p:sld>
</file>

<file path=ppt/slides/slide2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94485" y="115823"/>
            <a:ext cx="6669405" cy="8926195"/>
            <a:chOff x="94485" y="115823"/>
            <a:chExt cx="6669405" cy="8926195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204216" y="8651747"/>
              <a:ext cx="6518148" cy="158496"/>
            </a:xfrm>
            <a:prstGeom prst="rect">
              <a:avLst/>
            </a:prstGeom>
          </p:spPr>
        </p:pic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96012" y="115823"/>
              <a:ext cx="6665976" cy="1452372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42849" y="142875"/>
              <a:ext cx="6572275" cy="1358646"/>
            </a:xfrm>
            <a:prstGeom prst="rect">
              <a:avLst/>
            </a:prstGeom>
          </p:spPr>
        </p:pic>
        <p:sp>
          <p:nvSpPr>
            <p:cNvPr id="6" name="object 6"/>
            <p:cNvSpPr/>
            <p:nvPr/>
          </p:nvSpPr>
          <p:spPr>
            <a:xfrm>
              <a:off x="142849" y="142875"/>
              <a:ext cx="6572884" cy="1358900"/>
            </a:xfrm>
            <a:custGeom>
              <a:avLst/>
              <a:gdLst/>
              <a:ahLst/>
              <a:cxnLst/>
              <a:rect l="l" t="t" r="r" b="b"/>
              <a:pathLst>
                <a:path w="6572884" h="1358900">
                  <a:moveTo>
                    <a:pt x="0" y="226441"/>
                  </a:moveTo>
                  <a:lnTo>
                    <a:pt x="4600" y="180795"/>
                  </a:lnTo>
                  <a:lnTo>
                    <a:pt x="17795" y="138285"/>
                  </a:lnTo>
                  <a:lnTo>
                    <a:pt x="38673" y="99820"/>
                  </a:lnTo>
                  <a:lnTo>
                    <a:pt x="66324" y="66309"/>
                  </a:lnTo>
                  <a:lnTo>
                    <a:pt x="99837" y="38663"/>
                  </a:lnTo>
                  <a:lnTo>
                    <a:pt x="138301" y="17789"/>
                  </a:lnTo>
                  <a:lnTo>
                    <a:pt x="180806" y="4599"/>
                  </a:lnTo>
                  <a:lnTo>
                    <a:pt x="226440" y="0"/>
                  </a:lnTo>
                  <a:lnTo>
                    <a:pt x="6345834" y="0"/>
                  </a:lnTo>
                  <a:lnTo>
                    <a:pt x="6391480" y="4599"/>
                  </a:lnTo>
                  <a:lnTo>
                    <a:pt x="6433990" y="17789"/>
                  </a:lnTo>
                  <a:lnTo>
                    <a:pt x="6472455" y="38663"/>
                  </a:lnTo>
                  <a:lnTo>
                    <a:pt x="6505965" y="66309"/>
                  </a:lnTo>
                  <a:lnTo>
                    <a:pt x="6533612" y="99820"/>
                  </a:lnTo>
                  <a:lnTo>
                    <a:pt x="6554485" y="138285"/>
                  </a:lnTo>
                  <a:lnTo>
                    <a:pt x="6567676" y="180795"/>
                  </a:lnTo>
                  <a:lnTo>
                    <a:pt x="6572275" y="226441"/>
                  </a:lnTo>
                  <a:lnTo>
                    <a:pt x="6572275" y="1132204"/>
                  </a:lnTo>
                  <a:lnTo>
                    <a:pt x="6567676" y="1177850"/>
                  </a:lnTo>
                  <a:lnTo>
                    <a:pt x="6554485" y="1220360"/>
                  </a:lnTo>
                  <a:lnTo>
                    <a:pt x="6533612" y="1258825"/>
                  </a:lnTo>
                  <a:lnTo>
                    <a:pt x="6505965" y="1292336"/>
                  </a:lnTo>
                  <a:lnTo>
                    <a:pt x="6472455" y="1319982"/>
                  </a:lnTo>
                  <a:lnTo>
                    <a:pt x="6433990" y="1340856"/>
                  </a:lnTo>
                  <a:lnTo>
                    <a:pt x="6391480" y="1354046"/>
                  </a:lnTo>
                  <a:lnTo>
                    <a:pt x="6345834" y="1358646"/>
                  </a:lnTo>
                  <a:lnTo>
                    <a:pt x="226440" y="1358646"/>
                  </a:lnTo>
                  <a:lnTo>
                    <a:pt x="180806" y="1354046"/>
                  </a:lnTo>
                  <a:lnTo>
                    <a:pt x="138301" y="1340856"/>
                  </a:lnTo>
                  <a:lnTo>
                    <a:pt x="99837" y="1319982"/>
                  </a:lnTo>
                  <a:lnTo>
                    <a:pt x="66324" y="1292336"/>
                  </a:lnTo>
                  <a:lnTo>
                    <a:pt x="38673" y="1258825"/>
                  </a:lnTo>
                  <a:lnTo>
                    <a:pt x="17795" y="1220360"/>
                  </a:lnTo>
                  <a:lnTo>
                    <a:pt x="4600" y="1177850"/>
                  </a:lnTo>
                  <a:lnTo>
                    <a:pt x="0" y="1132204"/>
                  </a:lnTo>
                  <a:lnTo>
                    <a:pt x="0" y="226441"/>
                  </a:lnTo>
                  <a:close/>
                </a:path>
              </a:pathLst>
            </a:custGeom>
            <a:ln w="9525">
              <a:solidFill>
                <a:srgbClr val="55CE7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" name="object 7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2500248" y="305930"/>
              <a:ext cx="1714500" cy="733945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2738628" y="1024127"/>
              <a:ext cx="1897379" cy="371855"/>
            </a:xfrm>
            <a:prstGeom prst="rect">
              <a:avLst/>
            </a:prstGeom>
          </p:spPr>
        </p:pic>
        <p:pic>
          <p:nvPicPr>
            <p:cNvPr id="9" name="object 9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4401312" y="1024127"/>
              <a:ext cx="1577339" cy="371855"/>
            </a:xfrm>
            <a:prstGeom prst="rect">
              <a:avLst/>
            </a:prstGeom>
          </p:spPr>
        </p:pic>
        <p:pic>
          <p:nvPicPr>
            <p:cNvPr id="10" name="object 10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3169920" y="1207007"/>
              <a:ext cx="1546859" cy="371855"/>
            </a:xfrm>
            <a:prstGeom prst="rect">
              <a:avLst/>
            </a:prstGeom>
          </p:spPr>
        </p:pic>
        <p:pic>
          <p:nvPicPr>
            <p:cNvPr id="11" name="object 11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4482083" y="1207007"/>
              <a:ext cx="284988" cy="371855"/>
            </a:xfrm>
            <a:prstGeom prst="rect">
              <a:avLst/>
            </a:prstGeom>
          </p:spPr>
        </p:pic>
        <p:pic>
          <p:nvPicPr>
            <p:cNvPr id="12" name="object 12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4571999" y="1207007"/>
              <a:ext cx="1013460" cy="371855"/>
            </a:xfrm>
            <a:prstGeom prst="rect">
              <a:avLst/>
            </a:prstGeom>
          </p:spPr>
        </p:pic>
        <p:pic>
          <p:nvPicPr>
            <p:cNvPr id="13" name="object 13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324612" y="234695"/>
              <a:ext cx="1719072" cy="1341120"/>
            </a:xfrm>
            <a:prstGeom prst="rect">
              <a:avLst/>
            </a:prstGeom>
          </p:spPr>
        </p:pic>
        <p:pic>
          <p:nvPicPr>
            <p:cNvPr id="14" name="object 14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5606795" y="8193022"/>
              <a:ext cx="1092707" cy="848868"/>
            </a:xfrm>
            <a:prstGeom prst="rect">
              <a:avLst/>
            </a:prstGeom>
          </p:spPr>
        </p:pic>
        <p:pic>
          <p:nvPicPr>
            <p:cNvPr id="15" name="object 15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109728" y="8193022"/>
              <a:ext cx="1092708" cy="848868"/>
            </a:xfrm>
            <a:prstGeom prst="rect">
              <a:avLst/>
            </a:prstGeom>
          </p:spPr>
        </p:pic>
      </p:grpSp>
      <p:sp>
        <p:nvSpPr>
          <p:cNvPr id="16" name="object 16"/>
          <p:cNvSpPr txBox="1"/>
          <p:nvPr/>
        </p:nvSpPr>
        <p:spPr>
          <a:xfrm>
            <a:off x="221691" y="1068451"/>
            <a:ext cx="6416675" cy="21336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063875" marR="770890" indent="-431800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Arial"/>
                <a:cs typeface="Arial"/>
              </a:rPr>
              <a:t>6ta.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Edición</a:t>
            </a:r>
            <a:r>
              <a:rPr sz="1200" b="1" spc="-10" dirty="0">
                <a:latin typeface="Arial"/>
                <a:cs typeface="Arial"/>
              </a:rPr>
              <a:t> Volumen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I</a:t>
            </a:r>
            <a:r>
              <a:rPr sz="1200" b="1" spc="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Enero</a:t>
            </a:r>
            <a:r>
              <a:rPr sz="1200" b="1" spc="-3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a</a:t>
            </a:r>
            <a:r>
              <a:rPr sz="1200" b="1" spc="-2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Julio</a:t>
            </a:r>
            <a:r>
              <a:rPr sz="1200" b="1" spc="-5" dirty="0">
                <a:latin typeface="Arial"/>
                <a:cs typeface="Arial"/>
              </a:rPr>
              <a:t> </a:t>
            </a:r>
            <a:r>
              <a:rPr sz="1200" b="1" spc="-20" dirty="0">
                <a:latin typeface="Arial"/>
                <a:cs typeface="Arial"/>
              </a:rPr>
              <a:t>2021 </a:t>
            </a:r>
            <a:r>
              <a:rPr sz="1200" b="1" dirty="0">
                <a:latin typeface="Arial"/>
                <a:cs typeface="Arial"/>
              </a:rPr>
              <a:t>Revista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Semestral-</a:t>
            </a:r>
            <a:r>
              <a:rPr sz="1200" b="1" spc="-40" dirty="0">
                <a:latin typeface="Arial"/>
                <a:cs typeface="Arial"/>
              </a:rPr>
              <a:t> </a:t>
            </a:r>
            <a:r>
              <a:rPr sz="1200" b="1" spc="-10" dirty="0">
                <a:latin typeface="Arial"/>
                <a:cs typeface="Arial"/>
              </a:rPr>
              <a:t>Venezuela</a:t>
            </a:r>
            <a:endParaRPr sz="1200">
              <a:latin typeface="Arial"/>
              <a:cs typeface="Arial"/>
            </a:endParaRPr>
          </a:p>
          <a:p>
            <a:pPr marL="375285" marR="5080" indent="-363220" algn="just">
              <a:lnSpc>
                <a:spcPct val="100000"/>
              </a:lnSpc>
              <a:spcBef>
                <a:spcPts val="755"/>
              </a:spcBef>
            </a:pP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anteriores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lineamientos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permitieron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desglosar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actividades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torno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“Bola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e’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Fuego”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un </a:t>
            </a:r>
            <a:r>
              <a:rPr sz="1200" dirty="0">
                <a:latin typeface="Times New Roman"/>
                <a:cs typeface="Times New Roman"/>
              </a:rPr>
              <a:t>recurso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visual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desde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distintos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campos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acción,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planteando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estrategia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evaluación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representación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gráfica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uno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personajes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historias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presentadas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librillo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ilustrativo.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resultados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post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aplicación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propuesta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didáctica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arrojaron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variación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positiva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respecto </a:t>
            </a:r>
            <a:r>
              <a:rPr sz="1200" dirty="0">
                <a:latin typeface="Times New Roman"/>
                <a:cs typeface="Times New Roman"/>
              </a:rPr>
              <a:t>al conocimiento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sobre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noción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patrimonio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cultural intangible,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así como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vinculación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tradición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oral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venezolana,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conocimiento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historias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|relatos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propios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tradición </a:t>
            </a:r>
            <a:r>
              <a:rPr sz="1200" dirty="0">
                <a:latin typeface="Times New Roman"/>
                <a:cs typeface="Times New Roman"/>
              </a:rPr>
              <a:t>venezolana,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obteniendo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tres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ocasiones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100%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respuestas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afirmativas.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Respecto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valoración</a:t>
            </a:r>
            <a:r>
              <a:rPr sz="1200" spc="4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4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tema,</a:t>
            </a:r>
            <a:r>
              <a:rPr sz="1200" spc="4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4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40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gráfico</a:t>
            </a:r>
            <a:r>
              <a:rPr sz="1200" spc="40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N°</a:t>
            </a:r>
            <a:r>
              <a:rPr sz="1200" spc="3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1,</a:t>
            </a:r>
            <a:r>
              <a:rPr sz="1200" spc="4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4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reflejan</a:t>
            </a:r>
            <a:r>
              <a:rPr sz="1200" spc="4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40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apreciaciones</a:t>
            </a:r>
            <a:r>
              <a:rPr sz="1200" spc="40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4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41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estudiantes </a:t>
            </a:r>
            <a:r>
              <a:rPr sz="1200" dirty="0">
                <a:latin typeface="Times New Roman"/>
                <a:cs typeface="Times New Roman"/>
              </a:rPr>
              <a:t>consultados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partir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selección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respuesta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entre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5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opciones:</a:t>
            </a:r>
            <a:endParaRPr sz="1200">
              <a:latin typeface="Times New Roman"/>
              <a:cs typeface="Times New Roman"/>
            </a:endParaRPr>
          </a:p>
        </p:txBody>
      </p:sp>
      <p:pic>
        <p:nvPicPr>
          <p:cNvPr id="17" name="object 17"/>
          <p:cNvPicPr/>
          <p:nvPr/>
        </p:nvPicPr>
        <p:blipFill>
          <a:blip r:embed="rId13" cstate="print"/>
          <a:stretch>
            <a:fillRect/>
          </a:stretch>
        </p:blipFill>
        <p:spPr>
          <a:xfrm>
            <a:off x="789305" y="3275838"/>
            <a:ext cx="5279390" cy="1762125"/>
          </a:xfrm>
          <a:prstGeom prst="rect">
            <a:avLst/>
          </a:prstGeom>
        </p:spPr>
      </p:pic>
      <p:sp>
        <p:nvSpPr>
          <p:cNvPr id="18" name="object 18"/>
          <p:cNvSpPr txBox="1"/>
          <p:nvPr/>
        </p:nvSpPr>
        <p:spPr>
          <a:xfrm>
            <a:off x="288747" y="5067427"/>
            <a:ext cx="6313805" cy="27692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75285" marR="6350" indent="-363220" algn="just">
              <a:lnSpc>
                <a:spcPct val="100000"/>
              </a:lnSpc>
              <a:spcBef>
                <a:spcPts val="100"/>
              </a:spcBef>
            </a:pP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3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resultados</a:t>
            </a:r>
            <a:r>
              <a:rPr sz="1200" spc="3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evidenciaron</a:t>
            </a:r>
            <a:r>
              <a:rPr sz="1200" spc="3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3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posición</a:t>
            </a:r>
            <a:r>
              <a:rPr sz="1200" spc="3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mayormente</a:t>
            </a:r>
            <a:r>
              <a:rPr sz="1200" spc="3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positiva</a:t>
            </a:r>
            <a:r>
              <a:rPr sz="1200" spc="3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3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relación</a:t>
            </a:r>
            <a:r>
              <a:rPr sz="1200" spc="3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</a:t>
            </a:r>
            <a:r>
              <a:rPr sz="1200" spc="3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significado</a:t>
            </a:r>
            <a:r>
              <a:rPr sz="1200" spc="3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2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tradición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oral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grupo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familiar,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comunidad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y/o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sociedad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sobre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transmisión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oral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 </a:t>
            </a:r>
            <a:r>
              <a:rPr sz="1200" dirty="0">
                <a:latin typeface="Times New Roman"/>
                <a:cs typeface="Times New Roman"/>
              </a:rPr>
              <a:t>cantos,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cuentos, leyendas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mitos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fábulas.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 50%, destacó que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frecuentemente,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mientras el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30%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3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ocasionalmente,</a:t>
            </a:r>
            <a:r>
              <a:rPr sz="1200" spc="3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demostrando</a:t>
            </a:r>
            <a:r>
              <a:rPr sz="1200" spc="3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3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cambio</a:t>
            </a:r>
            <a:r>
              <a:rPr sz="1200" spc="3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3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3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percepción</a:t>
            </a:r>
            <a:r>
              <a:rPr sz="1200" spc="3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3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sujetos</a:t>
            </a:r>
            <a:r>
              <a:rPr sz="1200" spc="31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consultados, </a:t>
            </a:r>
            <a:r>
              <a:rPr sz="1200" dirty="0">
                <a:latin typeface="Times New Roman"/>
                <a:cs typeface="Times New Roman"/>
              </a:rPr>
              <a:t>respecto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resultados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arrojados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proceso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diagnóstico.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este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caso,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vez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claro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el </a:t>
            </a:r>
            <a:r>
              <a:rPr sz="1200" dirty="0">
                <a:latin typeface="Times New Roman"/>
                <a:cs typeface="Times New Roman"/>
              </a:rPr>
              <a:t>concepto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tradición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oral,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les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fue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posible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discernir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valorar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presencia en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entorno.</a:t>
            </a:r>
            <a:endParaRPr sz="1200">
              <a:latin typeface="Times New Roman"/>
              <a:cs typeface="Times New Roman"/>
            </a:endParaRPr>
          </a:p>
          <a:p>
            <a:pPr marL="375285" marR="5080" indent="-36322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relación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valoración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carácter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aleccionador,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70%,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destacó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muy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frecuentemente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estas </a:t>
            </a:r>
            <a:r>
              <a:rPr sz="1200" dirty="0">
                <a:latin typeface="Times New Roman"/>
                <a:cs typeface="Times New Roman"/>
              </a:rPr>
              <a:t>historias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poseen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carácter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edificante,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reflejando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comprensión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más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precisa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noción </a:t>
            </a:r>
            <a:r>
              <a:rPr sz="1200" dirty="0">
                <a:latin typeface="Times New Roman"/>
                <a:cs typeface="Times New Roman"/>
              </a:rPr>
              <a:t>“aleccionador”,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identificación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carácter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presente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historias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acervo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cultural </a:t>
            </a:r>
            <a:r>
              <a:rPr sz="1200" dirty="0">
                <a:latin typeface="Times New Roman"/>
                <a:cs typeface="Times New Roman"/>
              </a:rPr>
              <a:t>venezolano.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Sobre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importancia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patrimonio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cultural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pueblo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conducto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para </a:t>
            </a:r>
            <a:r>
              <a:rPr sz="1200" dirty="0">
                <a:latin typeface="Times New Roman"/>
                <a:cs typeface="Times New Roman"/>
              </a:rPr>
              <a:t>vincular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gente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historia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identidad,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80%,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destacó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considerarlo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muy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importante, </a:t>
            </a:r>
            <a:r>
              <a:rPr sz="1200" dirty="0">
                <a:latin typeface="Times New Roman"/>
                <a:cs typeface="Times New Roman"/>
              </a:rPr>
              <a:t>mientras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20%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indicó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les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resultaba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moderadamente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importante,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reiterado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generación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3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cambio</a:t>
            </a:r>
            <a:r>
              <a:rPr sz="1200" spc="3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3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3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valoración</a:t>
            </a:r>
            <a:r>
              <a:rPr sz="1200" spc="3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3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parte</a:t>
            </a:r>
            <a:r>
              <a:rPr sz="1200" spc="3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3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sujetos</a:t>
            </a:r>
            <a:r>
              <a:rPr sz="1200" spc="3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consultados</a:t>
            </a:r>
            <a:r>
              <a:rPr sz="1200" spc="3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sobre</a:t>
            </a:r>
            <a:r>
              <a:rPr sz="1200" spc="3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3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tradición</a:t>
            </a:r>
            <a:r>
              <a:rPr sz="1200" spc="380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oral </a:t>
            </a:r>
            <a:r>
              <a:rPr sz="1200" dirty="0">
                <a:latin typeface="Times New Roman"/>
                <a:cs typeface="Times New Roman"/>
              </a:rPr>
              <a:t>venezolana,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así como su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reconocimiento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 factor intrínseco de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identidad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nacional,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esto </a:t>
            </a:r>
            <a:r>
              <a:rPr sz="1200" spc="-25" dirty="0">
                <a:latin typeface="Times New Roman"/>
                <a:cs typeface="Times New Roman"/>
              </a:rPr>
              <a:t>en </a:t>
            </a:r>
            <a:r>
              <a:rPr sz="1200" dirty="0">
                <a:latin typeface="Times New Roman"/>
                <a:cs typeface="Times New Roman"/>
              </a:rPr>
              <a:t>relación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resultados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arrojados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proceso</a:t>
            </a:r>
            <a:r>
              <a:rPr sz="1200" spc="-10" dirty="0">
                <a:latin typeface="Times New Roman"/>
                <a:cs typeface="Times New Roman"/>
              </a:rPr>
              <a:t> diagnóstico.</a:t>
            </a:r>
            <a:endParaRPr sz="1200">
              <a:latin typeface="Times New Roman"/>
              <a:cs typeface="Times New Roman"/>
            </a:endParaRPr>
          </a:p>
        </p:txBody>
      </p:sp>
      <p:pic>
        <p:nvPicPr>
          <p:cNvPr id="19" name="object 19"/>
          <p:cNvPicPr/>
          <p:nvPr/>
        </p:nvPicPr>
        <p:blipFill>
          <a:blip r:embed="rId14" cstate="print"/>
          <a:stretch>
            <a:fillRect/>
          </a:stretch>
        </p:blipFill>
        <p:spPr>
          <a:xfrm>
            <a:off x="4725161" y="164274"/>
            <a:ext cx="1805305" cy="893889"/>
          </a:xfrm>
          <a:prstGeom prst="rect">
            <a:avLst/>
          </a:prstGeom>
        </p:spPr>
      </p:pic>
      <p:sp>
        <p:nvSpPr>
          <p:cNvPr id="20" name="object 20"/>
          <p:cNvSpPr txBox="1"/>
          <p:nvPr/>
        </p:nvSpPr>
        <p:spPr>
          <a:xfrm>
            <a:off x="1268094" y="8256658"/>
            <a:ext cx="4386580" cy="37719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 marL="1654175" marR="5080" indent="-1642110">
              <a:lnSpc>
                <a:spcPts val="1440"/>
              </a:lnSpc>
              <a:spcBef>
                <a:spcPts val="15"/>
              </a:spcBef>
            </a:pPr>
            <a:r>
              <a:rPr sz="1200" b="1" dirty="0">
                <a:latin typeface="Times New Roman"/>
                <a:cs typeface="Times New Roman"/>
              </a:rPr>
              <a:t>Bola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E´fuego:</a:t>
            </a:r>
            <a:r>
              <a:rPr sz="1200" b="1" spc="-4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Estrategia Didáctica</a:t>
            </a:r>
            <a:r>
              <a:rPr sz="1200" b="1" spc="-1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para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la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Difusión</a:t>
            </a:r>
            <a:r>
              <a:rPr sz="1200" b="1" spc="-4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la</a:t>
            </a:r>
            <a:r>
              <a:rPr sz="1200" b="1" spc="-4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Tradición </a:t>
            </a:r>
            <a:r>
              <a:rPr sz="1200" b="1" dirty="0">
                <a:latin typeface="Times New Roman"/>
                <a:cs typeface="Times New Roman"/>
              </a:rPr>
              <a:t>Oral</a:t>
            </a:r>
            <a:r>
              <a:rPr sz="1200" b="1" spc="-40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Venezolana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1361313" y="8754397"/>
            <a:ext cx="4204970" cy="1943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410"/>
              </a:lnSpc>
            </a:pPr>
            <a:r>
              <a:rPr sz="1200" b="1" dirty="0">
                <a:latin typeface="Times New Roman"/>
                <a:cs typeface="Times New Roman"/>
              </a:rPr>
              <a:t>Lcda.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Joan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del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C.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Bernet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B/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MSc.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María Gabriela</a:t>
            </a:r>
            <a:r>
              <a:rPr sz="1200" b="1" spc="-20" dirty="0">
                <a:latin typeface="Times New Roman"/>
                <a:cs typeface="Times New Roman"/>
              </a:rPr>
              <a:t> Torres</a:t>
            </a:r>
            <a:r>
              <a:rPr sz="1200" b="1" spc="-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Suárez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6363970" y="8867173"/>
            <a:ext cx="317500" cy="1943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>
              <a:lnSpc>
                <a:spcPts val="1410"/>
              </a:lnSpc>
            </a:pPr>
            <a:fld id="{81D60167-4931-47E6-BA6A-407CBD079E47}" type="slidenum">
              <a:rPr sz="1200" spc="-25" dirty="0">
                <a:latin typeface="Times New Roman"/>
                <a:cs typeface="Times New Roman"/>
              </a:rPr>
              <a:t>244</a:t>
            </a:fld>
            <a:endParaRPr sz="1200">
              <a:latin typeface="Times New Roman"/>
              <a:cs typeface="Times New Roman"/>
            </a:endParaRPr>
          </a:p>
        </p:txBody>
      </p:sp>
      <p:grpSp>
        <p:nvGrpSpPr>
          <p:cNvPr id="23" name="Grupo 22">
            <a:extLst>
              <a:ext uri="{FF2B5EF4-FFF2-40B4-BE49-F238E27FC236}">
                <a16:creationId xmlns:a16="http://schemas.microsoft.com/office/drawing/2014/main" id="{D93FC160-0BDA-2CC1-7412-D98534CB645E}"/>
              </a:ext>
            </a:extLst>
          </p:cNvPr>
          <p:cNvGrpSpPr/>
          <p:nvPr/>
        </p:nvGrpSpPr>
        <p:grpSpPr>
          <a:xfrm>
            <a:off x="117348" y="98932"/>
            <a:ext cx="6665976" cy="1452626"/>
            <a:chOff x="470065" y="1951410"/>
            <a:chExt cx="6665976" cy="1452626"/>
          </a:xfrm>
        </p:grpSpPr>
        <p:grpSp>
          <p:nvGrpSpPr>
            <p:cNvPr id="24" name="object 12">
              <a:extLst>
                <a:ext uri="{FF2B5EF4-FFF2-40B4-BE49-F238E27FC236}">
                  <a16:creationId xmlns:a16="http://schemas.microsoft.com/office/drawing/2014/main" id="{399B4E53-2A57-02B8-899C-E4BD300DB649}"/>
                </a:ext>
              </a:extLst>
            </p:cNvPr>
            <p:cNvGrpSpPr/>
            <p:nvPr/>
          </p:nvGrpSpPr>
          <p:grpSpPr>
            <a:xfrm>
              <a:off x="470065" y="1951664"/>
              <a:ext cx="6665976" cy="1452372"/>
              <a:chOff x="96011" y="115823"/>
              <a:chExt cx="6665976" cy="1452372"/>
            </a:xfrm>
          </p:grpSpPr>
          <p:pic>
            <p:nvPicPr>
              <p:cNvPr id="28" name="object 13">
                <a:extLst>
                  <a:ext uri="{FF2B5EF4-FFF2-40B4-BE49-F238E27FC236}">
                    <a16:creationId xmlns:a16="http://schemas.microsoft.com/office/drawing/2014/main" id="{7AFD0799-4038-FCA6-4150-63EC880A5F1F}"/>
                  </a:ext>
                </a:extLst>
              </p:cNvPr>
              <p:cNvPicPr/>
              <p:nvPr/>
            </p:nvPicPr>
            <p:blipFill>
              <a:blip r:embed="rId3" cstate="print"/>
              <a:stretch>
                <a:fillRect/>
              </a:stretch>
            </p:blipFill>
            <p:spPr>
              <a:xfrm>
                <a:off x="96011" y="115823"/>
                <a:ext cx="6665976" cy="1452372"/>
              </a:xfrm>
              <a:prstGeom prst="rect">
                <a:avLst/>
              </a:prstGeom>
            </p:spPr>
          </p:pic>
          <p:pic>
            <p:nvPicPr>
              <p:cNvPr id="29" name="object 14">
                <a:extLst>
                  <a:ext uri="{FF2B5EF4-FFF2-40B4-BE49-F238E27FC236}">
                    <a16:creationId xmlns:a16="http://schemas.microsoft.com/office/drawing/2014/main" id="{102E446F-2BBF-3FA3-4590-27B90921E919}"/>
                  </a:ext>
                </a:extLst>
              </p:cNvPr>
              <p:cNvPicPr/>
              <p:nvPr/>
            </p:nvPicPr>
            <p:blipFill>
              <a:blip r:embed="rId4" cstate="print"/>
              <a:stretch>
                <a:fillRect/>
              </a:stretch>
            </p:blipFill>
            <p:spPr>
              <a:xfrm>
                <a:off x="142849" y="142875"/>
                <a:ext cx="6572275" cy="1358646"/>
              </a:xfrm>
              <a:prstGeom prst="rect">
                <a:avLst/>
              </a:prstGeom>
            </p:spPr>
          </p:pic>
          <p:sp>
            <p:nvSpPr>
              <p:cNvPr id="30" name="object 15">
                <a:extLst>
                  <a:ext uri="{FF2B5EF4-FFF2-40B4-BE49-F238E27FC236}">
                    <a16:creationId xmlns:a16="http://schemas.microsoft.com/office/drawing/2014/main" id="{A8B0B6ED-E68F-33B9-C4BA-99060D30BBE5}"/>
                  </a:ext>
                </a:extLst>
              </p:cNvPr>
              <p:cNvSpPr/>
              <p:nvPr/>
            </p:nvSpPr>
            <p:spPr>
              <a:xfrm>
                <a:off x="142849" y="142875"/>
                <a:ext cx="6572884" cy="1358900"/>
              </a:xfrm>
              <a:custGeom>
                <a:avLst/>
                <a:gdLst/>
                <a:ahLst/>
                <a:cxnLst/>
                <a:rect l="l" t="t" r="r" b="b"/>
                <a:pathLst>
                  <a:path w="6572884" h="1358900">
                    <a:moveTo>
                      <a:pt x="0" y="226441"/>
                    </a:moveTo>
                    <a:lnTo>
                      <a:pt x="4600" y="180795"/>
                    </a:lnTo>
                    <a:lnTo>
                      <a:pt x="17795" y="138285"/>
                    </a:lnTo>
                    <a:lnTo>
                      <a:pt x="38673" y="99820"/>
                    </a:lnTo>
                    <a:lnTo>
                      <a:pt x="66324" y="66309"/>
                    </a:lnTo>
                    <a:lnTo>
                      <a:pt x="99837" y="38663"/>
                    </a:lnTo>
                    <a:lnTo>
                      <a:pt x="138301" y="17789"/>
                    </a:lnTo>
                    <a:lnTo>
                      <a:pt x="180806" y="4599"/>
                    </a:lnTo>
                    <a:lnTo>
                      <a:pt x="226440" y="0"/>
                    </a:lnTo>
                    <a:lnTo>
                      <a:pt x="6345834" y="0"/>
                    </a:lnTo>
                    <a:lnTo>
                      <a:pt x="6391480" y="4599"/>
                    </a:lnTo>
                    <a:lnTo>
                      <a:pt x="6433990" y="17789"/>
                    </a:lnTo>
                    <a:lnTo>
                      <a:pt x="6472455" y="38663"/>
                    </a:lnTo>
                    <a:lnTo>
                      <a:pt x="6505965" y="66309"/>
                    </a:lnTo>
                    <a:lnTo>
                      <a:pt x="6533612" y="99820"/>
                    </a:lnTo>
                    <a:lnTo>
                      <a:pt x="6554485" y="138285"/>
                    </a:lnTo>
                    <a:lnTo>
                      <a:pt x="6567676" y="180795"/>
                    </a:lnTo>
                    <a:lnTo>
                      <a:pt x="6572275" y="226441"/>
                    </a:lnTo>
                    <a:lnTo>
                      <a:pt x="6572275" y="1132204"/>
                    </a:lnTo>
                    <a:lnTo>
                      <a:pt x="6567676" y="1177850"/>
                    </a:lnTo>
                    <a:lnTo>
                      <a:pt x="6554485" y="1220360"/>
                    </a:lnTo>
                    <a:lnTo>
                      <a:pt x="6533612" y="1258825"/>
                    </a:lnTo>
                    <a:lnTo>
                      <a:pt x="6505965" y="1292336"/>
                    </a:lnTo>
                    <a:lnTo>
                      <a:pt x="6472455" y="1319982"/>
                    </a:lnTo>
                    <a:lnTo>
                      <a:pt x="6433990" y="1340856"/>
                    </a:lnTo>
                    <a:lnTo>
                      <a:pt x="6391480" y="1354046"/>
                    </a:lnTo>
                    <a:lnTo>
                      <a:pt x="6345834" y="1358646"/>
                    </a:lnTo>
                    <a:lnTo>
                      <a:pt x="226440" y="1358646"/>
                    </a:lnTo>
                    <a:lnTo>
                      <a:pt x="180806" y="1354046"/>
                    </a:lnTo>
                    <a:lnTo>
                      <a:pt x="138301" y="1340856"/>
                    </a:lnTo>
                    <a:lnTo>
                      <a:pt x="99837" y="1319982"/>
                    </a:lnTo>
                    <a:lnTo>
                      <a:pt x="66324" y="1292336"/>
                    </a:lnTo>
                    <a:lnTo>
                      <a:pt x="38673" y="1258825"/>
                    </a:lnTo>
                    <a:lnTo>
                      <a:pt x="17795" y="1220360"/>
                    </a:lnTo>
                    <a:lnTo>
                      <a:pt x="4600" y="1177850"/>
                    </a:lnTo>
                    <a:lnTo>
                      <a:pt x="0" y="1132204"/>
                    </a:lnTo>
                    <a:lnTo>
                      <a:pt x="0" y="226441"/>
                    </a:lnTo>
                    <a:close/>
                  </a:path>
                </a:pathLst>
              </a:custGeom>
              <a:ln w="9525">
                <a:solidFill>
                  <a:srgbClr val="55CE74"/>
                </a:solidFill>
              </a:ln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pic>
            <p:nvPicPr>
              <p:cNvPr id="31" name="object 16">
                <a:extLst>
                  <a:ext uri="{FF2B5EF4-FFF2-40B4-BE49-F238E27FC236}">
                    <a16:creationId xmlns:a16="http://schemas.microsoft.com/office/drawing/2014/main" id="{7E1B1CAE-81BF-C81E-5788-C442E19013A9}"/>
                  </a:ext>
                </a:extLst>
              </p:cNvPr>
              <p:cNvPicPr/>
              <p:nvPr/>
            </p:nvPicPr>
            <p:blipFill>
              <a:blip r:embed="rId5" cstate="print"/>
              <a:stretch>
                <a:fillRect/>
              </a:stretch>
            </p:blipFill>
            <p:spPr>
              <a:xfrm>
                <a:off x="2500248" y="305930"/>
                <a:ext cx="1714500" cy="733945"/>
              </a:xfrm>
              <a:prstGeom prst="rect">
                <a:avLst/>
              </a:prstGeom>
            </p:spPr>
          </p:pic>
        </p:grpSp>
        <p:sp>
          <p:nvSpPr>
            <p:cNvPr id="25" name="object 16">
              <a:extLst>
                <a:ext uri="{FF2B5EF4-FFF2-40B4-BE49-F238E27FC236}">
                  <a16:creationId xmlns:a16="http://schemas.microsoft.com/office/drawing/2014/main" id="{4FC66552-F176-B9DA-C5E5-546860DECE7E}"/>
                </a:ext>
              </a:extLst>
            </p:cNvPr>
            <p:cNvSpPr txBox="1"/>
            <p:nvPr/>
          </p:nvSpPr>
          <p:spPr>
            <a:xfrm>
              <a:off x="2775727" y="2875716"/>
              <a:ext cx="3332858" cy="391795"/>
            </a:xfrm>
            <a:prstGeom prst="rect">
              <a:avLst/>
            </a:prstGeom>
            <a:noFill/>
          </p:spPr>
          <p:txBody>
            <a:bodyPr vert="horz" wrap="square" lIns="0" tIns="12700" rIns="0" bIns="0" rtlCol="0">
              <a:spAutoFit/>
            </a:bodyPr>
            <a:lstStyle/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Volumen 4,  Número 1  Enero a Julio 2021</a:t>
              </a:r>
            </a:p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Revista Semestral. Venezuela</a:t>
              </a:r>
              <a:endParaRPr sz="1200" dirty="0">
                <a:latin typeface="Arial"/>
                <a:cs typeface="Arial"/>
              </a:endParaRPr>
            </a:p>
          </p:txBody>
        </p:sp>
        <p:pic>
          <p:nvPicPr>
            <p:cNvPr id="26" name="object 25">
              <a:extLst>
                <a:ext uri="{FF2B5EF4-FFF2-40B4-BE49-F238E27FC236}">
                  <a16:creationId xmlns:a16="http://schemas.microsoft.com/office/drawing/2014/main" id="{717D1A47-2909-EEBA-B056-8B30F29B91A2}"/>
                </a:ext>
              </a:extLst>
            </p:cNvPr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470065" y="2027896"/>
              <a:ext cx="2305662" cy="1053903"/>
            </a:xfrm>
            <a:prstGeom prst="rect">
              <a:avLst/>
            </a:prstGeom>
          </p:spPr>
        </p:pic>
        <p:pic>
          <p:nvPicPr>
            <p:cNvPr id="27" name="object 31">
              <a:extLst>
                <a:ext uri="{FF2B5EF4-FFF2-40B4-BE49-F238E27FC236}">
                  <a16:creationId xmlns:a16="http://schemas.microsoft.com/office/drawing/2014/main" id="{C40500FF-243A-6B83-5CBC-0C1ED2AB084B}"/>
                </a:ext>
              </a:extLst>
            </p:cNvPr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4932681" y="1951410"/>
              <a:ext cx="1805304" cy="893889"/>
            </a:xfrm>
            <a:prstGeom prst="rect">
              <a:avLst/>
            </a:prstGeom>
          </p:spPr>
        </p:pic>
      </p:grpSp>
    </p:spTree>
  </p:cSld>
  <p:clrMapOvr>
    <a:masterClrMapping/>
  </p:clrMapOvr>
</p:sld>
</file>

<file path=ppt/slides/slide2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94485" y="115823"/>
            <a:ext cx="6669405" cy="8926195"/>
            <a:chOff x="94485" y="115823"/>
            <a:chExt cx="6669405" cy="8926195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204216" y="8651747"/>
              <a:ext cx="6518148" cy="158496"/>
            </a:xfrm>
            <a:prstGeom prst="rect">
              <a:avLst/>
            </a:prstGeom>
          </p:spPr>
        </p:pic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96012" y="115823"/>
              <a:ext cx="6665976" cy="1452372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42849" y="142875"/>
              <a:ext cx="6572275" cy="1358646"/>
            </a:xfrm>
            <a:prstGeom prst="rect">
              <a:avLst/>
            </a:prstGeom>
          </p:spPr>
        </p:pic>
        <p:sp>
          <p:nvSpPr>
            <p:cNvPr id="6" name="object 6"/>
            <p:cNvSpPr/>
            <p:nvPr/>
          </p:nvSpPr>
          <p:spPr>
            <a:xfrm>
              <a:off x="142849" y="142875"/>
              <a:ext cx="6572884" cy="1358900"/>
            </a:xfrm>
            <a:custGeom>
              <a:avLst/>
              <a:gdLst/>
              <a:ahLst/>
              <a:cxnLst/>
              <a:rect l="l" t="t" r="r" b="b"/>
              <a:pathLst>
                <a:path w="6572884" h="1358900">
                  <a:moveTo>
                    <a:pt x="0" y="226441"/>
                  </a:moveTo>
                  <a:lnTo>
                    <a:pt x="4600" y="180795"/>
                  </a:lnTo>
                  <a:lnTo>
                    <a:pt x="17795" y="138285"/>
                  </a:lnTo>
                  <a:lnTo>
                    <a:pt x="38673" y="99820"/>
                  </a:lnTo>
                  <a:lnTo>
                    <a:pt x="66324" y="66309"/>
                  </a:lnTo>
                  <a:lnTo>
                    <a:pt x="99837" y="38663"/>
                  </a:lnTo>
                  <a:lnTo>
                    <a:pt x="138301" y="17789"/>
                  </a:lnTo>
                  <a:lnTo>
                    <a:pt x="180806" y="4599"/>
                  </a:lnTo>
                  <a:lnTo>
                    <a:pt x="226440" y="0"/>
                  </a:lnTo>
                  <a:lnTo>
                    <a:pt x="6345834" y="0"/>
                  </a:lnTo>
                  <a:lnTo>
                    <a:pt x="6391480" y="4599"/>
                  </a:lnTo>
                  <a:lnTo>
                    <a:pt x="6433990" y="17789"/>
                  </a:lnTo>
                  <a:lnTo>
                    <a:pt x="6472455" y="38663"/>
                  </a:lnTo>
                  <a:lnTo>
                    <a:pt x="6505965" y="66309"/>
                  </a:lnTo>
                  <a:lnTo>
                    <a:pt x="6533612" y="99820"/>
                  </a:lnTo>
                  <a:lnTo>
                    <a:pt x="6554485" y="138285"/>
                  </a:lnTo>
                  <a:lnTo>
                    <a:pt x="6567676" y="180795"/>
                  </a:lnTo>
                  <a:lnTo>
                    <a:pt x="6572275" y="226441"/>
                  </a:lnTo>
                  <a:lnTo>
                    <a:pt x="6572275" y="1132204"/>
                  </a:lnTo>
                  <a:lnTo>
                    <a:pt x="6567676" y="1177850"/>
                  </a:lnTo>
                  <a:lnTo>
                    <a:pt x="6554485" y="1220360"/>
                  </a:lnTo>
                  <a:lnTo>
                    <a:pt x="6533612" y="1258825"/>
                  </a:lnTo>
                  <a:lnTo>
                    <a:pt x="6505965" y="1292336"/>
                  </a:lnTo>
                  <a:lnTo>
                    <a:pt x="6472455" y="1319982"/>
                  </a:lnTo>
                  <a:lnTo>
                    <a:pt x="6433990" y="1340856"/>
                  </a:lnTo>
                  <a:lnTo>
                    <a:pt x="6391480" y="1354046"/>
                  </a:lnTo>
                  <a:lnTo>
                    <a:pt x="6345834" y="1358646"/>
                  </a:lnTo>
                  <a:lnTo>
                    <a:pt x="226440" y="1358646"/>
                  </a:lnTo>
                  <a:lnTo>
                    <a:pt x="180806" y="1354046"/>
                  </a:lnTo>
                  <a:lnTo>
                    <a:pt x="138301" y="1340856"/>
                  </a:lnTo>
                  <a:lnTo>
                    <a:pt x="99837" y="1319982"/>
                  </a:lnTo>
                  <a:lnTo>
                    <a:pt x="66324" y="1292336"/>
                  </a:lnTo>
                  <a:lnTo>
                    <a:pt x="38673" y="1258825"/>
                  </a:lnTo>
                  <a:lnTo>
                    <a:pt x="17795" y="1220360"/>
                  </a:lnTo>
                  <a:lnTo>
                    <a:pt x="4600" y="1177850"/>
                  </a:lnTo>
                  <a:lnTo>
                    <a:pt x="0" y="1132204"/>
                  </a:lnTo>
                  <a:lnTo>
                    <a:pt x="0" y="226441"/>
                  </a:lnTo>
                  <a:close/>
                </a:path>
              </a:pathLst>
            </a:custGeom>
            <a:ln w="9525">
              <a:solidFill>
                <a:srgbClr val="55CE7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" name="object 7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2500248" y="305930"/>
              <a:ext cx="1714500" cy="733945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2738628" y="1024127"/>
              <a:ext cx="320039" cy="371855"/>
            </a:xfrm>
            <a:prstGeom prst="rect">
              <a:avLst/>
            </a:prstGeom>
          </p:spPr>
        </p:pic>
        <p:pic>
          <p:nvPicPr>
            <p:cNvPr id="9" name="object 9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2823972" y="1024127"/>
              <a:ext cx="1812036" cy="371855"/>
            </a:xfrm>
            <a:prstGeom prst="rect">
              <a:avLst/>
            </a:prstGeom>
          </p:spPr>
        </p:pic>
        <p:pic>
          <p:nvPicPr>
            <p:cNvPr id="10" name="object 10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4401312" y="1024127"/>
              <a:ext cx="1235964" cy="371855"/>
            </a:xfrm>
            <a:prstGeom prst="rect">
              <a:avLst/>
            </a:prstGeom>
          </p:spPr>
        </p:pic>
        <p:pic>
          <p:nvPicPr>
            <p:cNvPr id="11" name="object 11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5402580" y="1024127"/>
              <a:ext cx="576072" cy="371855"/>
            </a:xfrm>
            <a:prstGeom prst="rect">
              <a:avLst/>
            </a:prstGeom>
          </p:spPr>
        </p:pic>
        <p:pic>
          <p:nvPicPr>
            <p:cNvPr id="12" name="object 12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3169920" y="1207007"/>
              <a:ext cx="1546859" cy="371855"/>
            </a:xfrm>
            <a:prstGeom prst="rect">
              <a:avLst/>
            </a:prstGeom>
          </p:spPr>
        </p:pic>
        <p:pic>
          <p:nvPicPr>
            <p:cNvPr id="13" name="object 13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4482083" y="1207007"/>
              <a:ext cx="284988" cy="371855"/>
            </a:xfrm>
            <a:prstGeom prst="rect">
              <a:avLst/>
            </a:prstGeom>
          </p:spPr>
        </p:pic>
        <p:pic>
          <p:nvPicPr>
            <p:cNvPr id="14" name="object 14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4571999" y="1207007"/>
              <a:ext cx="1013460" cy="371855"/>
            </a:xfrm>
            <a:prstGeom prst="rect">
              <a:avLst/>
            </a:prstGeom>
          </p:spPr>
        </p:pic>
        <p:pic>
          <p:nvPicPr>
            <p:cNvPr id="15" name="object 15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324612" y="234695"/>
              <a:ext cx="1719072" cy="1341120"/>
            </a:xfrm>
            <a:prstGeom prst="rect">
              <a:avLst/>
            </a:prstGeom>
          </p:spPr>
        </p:pic>
        <p:pic>
          <p:nvPicPr>
            <p:cNvPr id="16" name="object 16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5606795" y="8193022"/>
              <a:ext cx="1092707" cy="848868"/>
            </a:xfrm>
            <a:prstGeom prst="rect">
              <a:avLst/>
            </a:prstGeom>
          </p:spPr>
        </p:pic>
        <p:pic>
          <p:nvPicPr>
            <p:cNvPr id="17" name="object 17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109728" y="8193022"/>
              <a:ext cx="1092708" cy="848868"/>
            </a:xfrm>
            <a:prstGeom prst="rect">
              <a:avLst/>
            </a:prstGeom>
          </p:spPr>
        </p:pic>
      </p:grpSp>
      <p:sp>
        <p:nvSpPr>
          <p:cNvPr id="18" name="object 18"/>
          <p:cNvSpPr txBox="1"/>
          <p:nvPr/>
        </p:nvSpPr>
        <p:spPr>
          <a:xfrm>
            <a:off x="221691" y="1068451"/>
            <a:ext cx="6344920" cy="526986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063875" marR="697865" indent="-431800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Arial"/>
                <a:cs typeface="Arial"/>
              </a:rPr>
              <a:t>6ta.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Edición</a:t>
            </a:r>
            <a:r>
              <a:rPr sz="1200" b="1" spc="-10" dirty="0">
                <a:latin typeface="Arial"/>
                <a:cs typeface="Arial"/>
              </a:rPr>
              <a:t> Volumen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I</a:t>
            </a:r>
            <a:r>
              <a:rPr sz="1200" b="1" spc="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Enero</a:t>
            </a:r>
            <a:r>
              <a:rPr sz="1200" b="1" spc="-3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a</a:t>
            </a:r>
            <a:r>
              <a:rPr sz="1200" b="1" spc="-2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Julio </a:t>
            </a:r>
            <a:r>
              <a:rPr sz="1200" b="1" spc="-20" dirty="0">
                <a:latin typeface="Arial"/>
                <a:cs typeface="Arial"/>
              </a:rPr>
              <a:t>2021 </a:t>
            </a:r>
            <a:r>
              <a:rPr sz="1200" b="1" dirty="0">
                <a:latin typeface="Arial"/>
                <a:cs typeface="Arial"/>
              </a:rPr>
              <a:t>Revista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Semestral-</a:t>
            </a:r>
            <a:r>
              <a:rPr sz="1200" b="1" spc="-40" dirty="0">
                <a:latin typeface="Arial"/>
                <a:cs typeface="Arial"/>
              </a:rPr>
              <a:t> </a:t>
            </a:r>
            <a:r>
              <a:rPr sz="1200" b="1" spc="-10" dirty="0">
                <a:latin typeface="Arial"/>
                <a:cs typeface="Arial"/>
              </a:rPr>
              <a:t>Venezuela</a:t>
            </a:r>
            <a:endParaRPr sz="12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305"/>
              </a:spcBef>
            </a:pPr>
            <a:endParaRPr sz="1200">
              <a:latin typeface="Arial"/>
              <a:cs typeface="Arial"/>
            </a:endParaRPr>
          </a:p>
          <a:p>
            <a:pPr algn="ctr">
              <a:lnSpc>
                <a:spcPct val="100000"/>
              </a:lnSpc>
            </a:pPr>
            <a:r>
              <a:rPr sz="1200" b="1" spc="-10" dirty="0">
                <a:latin typeface="Times New Roman"/>
                <a:cs typeface="Times New Roman"/>
              </a:rPr>
              <a:t>CONCLUSIONES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Y</a:t>
            </a:r>
            <a:r>
              <a:rPr sz="1200" b="1" spc="10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RECOMENDACIONES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780"/>
              </a:spcBef>
            </a:pPr>
            <a:endParaRPr sz="1200">
              <a:latin typeface="Times New Roman"/>
              <a:cs typeface="Times New Roman"/>
            </a:endParaRPr>
          </a:p>
          <a:p>
            <a:pPr marL="375285" marR="5080" indent="-36322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4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cambio</a:t>
            </a:r>
            <a:r>
              <a:rPr sz="1200" spc="3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3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Currículum</a:t>
            </a:r>
            <a:r>
              <a:rPr sz="1200" spc="4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Nacional</a:t>
            </a:r>
            <a:r>
              <a:rPr sz="1200" spc="4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Bolivariano</a:t>
            </a:r>
            <a:r>
              <a:rPr sz="1200" spc="3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</a:t>
            </a:r>
            <a:r>
              <a:rPr sz="1200" spc="4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Plan</a:t>
            </a:r>
            <a:r>
              <a:rPr sz="1200" spc="3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Transformación</a:t>
            </a:r>
            <a:r>
              <a:rPr sz="1200" spc="4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Pedagógica</a:t>
            </a:r>
            <a:r>
              <a:rPr sz="1200" spc="4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40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Educación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Media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2017,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resultó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propicio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planteamiento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investigación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antes </a:t>
            </a:r>
            <a:r>
              <a:rPr sz="1200" dirty="0">
                <a:latin typeface="Times New Roman"/>
                <a:cs typeface="Times New Roman"/>
              </a:rPr>
              <a:t>descrita,</a:t>
            </a:r>
            <a:r>
              <a:rPr sz="1200" spc="3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contextualizándola</a:t>
            </a:r>
            <a:r>
              <a:rPr sz="1200" spc="4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3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propuesta</a:t>
            </a:r>
            <a:r>
              <a:rPr sz="1200" spc="3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oportuna</a:t>
            </a:r>
            <a:r>
              <a:rPr sz="1200" spc="3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3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fin</a:t>
            </a:r>
            <a:r>
              <a:rPr sz="1200" spc="3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atender</a:t>
            </a:r>
            <a:r>
              <a:rPr sz="1200" spc="3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esta</a:t>
            </a:r>
            <a:r>
              <a:rPr sz="1200" spc="38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problemática, </a:t>
            </a:r>
            <a:r>
              <a:rPr sz="1200" dirty="0">
                <a:latin typeface="Times New Roman"/>
                <a:cs typeface="Times New Roman"/>
              </a:rPr>
              <a:t>abordada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ahora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desde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Sistema</a:t>
            </a:r>
            <a:r>
              <a:rPr sz="1200" spc="-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Educativo venezolano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pleno.</a:t>
            </a:r>
            <a:endParaRPr sz="1200">
              <a:latin typeface="Times New Roman"/>
              <a:cs typeface="Times New Roman"/>
            </a:endParaRPr>
          </a:p>
          <a:p>
            <a:pPr marL="375285" marR="5080" indent="-363220" algn="just">
              <a:lnSpc>
                <a:spcPct val="100000"/>
              </a:lnSpc>
              <a:spcBef>
                <a:spcPts val="5"/>
              </a:spcBef>
            </a:pP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revisión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cuestionarios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indicó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sólo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30%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tenía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alguna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noción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torno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referente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spc="-50" dirty="0">
                <a:latin typeface="Times New Roman"/>
                <a:cs typeface="Times New Roman"/>
              </a:rPr>
              <a:t>a </a:t>
            </a:r>
            <a:r>
              <a:rPr sz="1200" dirty="0">
                <a:latin typeface="Times New Roman"/>
                <a:cs typeface="Times New Roman"/>
              </a:rPr>
              <a:t>tradición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oral,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confirmando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visión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autoras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sobre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desconocimiento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generalizado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tema.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partir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cual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consolidó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diseño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librillo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ilustrado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formato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digital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como </a:t>
            </a:r>
            <a:r>
              <a:rPr sz="1200" dirty="0">
                <a:latin typeface="Times New Roman"/>
                <a:cs typeface="Times New Roman"/>
              </a:rPr>
              <a:t>herramienta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didáctica,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parte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estrategia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creativa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innovadora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ideada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construcción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3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aprendizaje</a:t>
            </a:r>
            <a:r>
              <a:rPr sz="1200" spc="3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significativo</a:t>
            </a:r>
            <a:r>
              <a:rPr sz="1200" spc="3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sobre</a:t>
            </a:r>
            <a:r>
              <a:rPr sz="1200" spc="3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3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tradición</a:t>
            </a:r>
            <a:r>
              <a:rPr sz="1200" spc="3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oral</a:t>
            </a:r>
            <a:r>
              <a:rPr sz="1200" spc="3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venezolana</a:t>
            </a:r>
            <a:r>
              <a:rPr sz="1200" spc="3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3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patrimonio</a:t>
            </a:r>
            <a:r>
              <a:rPr sz="1200" spc="40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cultural </a:t>
            </a:r>
            <a:r>
              <a:rPr sz="1200" dirty="0">
                <a:latin typeface="Times New Roman"/>
                <a:cs typeface="Times New Roman"/>
              </a:rPr>
              <a:t>intangible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área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formación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“Arte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Patrimonio”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1er.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año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Educación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Media; </a:t>
            </a:r>
            <a:r>
              <a:rPr sz="1200" dirty="0">
                <a:latin typeface="Times New Roman"/>
                <a:cs typeface="Times New Roman"/>
              </a:rPr>
              <a:t>arrojando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100%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 impacto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construcción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conocimientos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sobre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tema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jóvenes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4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formaron</a:t>
            </a:r>
            <a:r>
              <a:rPr sz="1200" spc="14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parte</a:t>
            </a:r>
            <a:r>
              <a:rPr sz="1200" spc="14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4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4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muestra,</a:t>
            </a:r>
            <a:r>
              <a:rPr sz="1200" spc="14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quienes</a:t>
            </a:r>
            <a:r>
              <a:rPr sz="1200" spc="15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demostraron</a:t>
            </a:r>
            <a:r>
              <a:rPr sz="1200" spc="14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14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marcado</a:t>
            </a:r>
            <a:r>
              <a:rPr sz="1200" spc="14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interés</a:t>
            </a:r>
            <a:r>
              <a:rPr sz="1200" spc="14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140" dirty="0">
                <a:latin typeface="Times New Roman"/>
                <a:cs typeface="Times New Roman"/>
              </a:rPr>
              <a:t>  </a:t>
            </a:r>
            <a:r>
              <a:rPr sz="1200" spc="-25" dirty="0">
                <a:latin typeface="Times New Roman"/>
                <a:cs typeface="Times New Roman"/>
              </a:rPr>
              <a:t>los </a:t>
            </a:r>
            <a:r>
              <a:rPr sz="1200" dirty="0">
                <a:latin typeface="Times New Roman"/>
                <a:cs typeface="Times New Roman"/>
              </a:rPr>
              <a:t>conocimientos</a:t>
            </a:r>
            <a:r>
              <a:rPr sz="1200" spc="-6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adquiridos.</a:t>
            </a:r>
            <a:endParaRPr sz="1200">
              <a:latin typeface="Times New Roman"/>
              <a:cs typeface="Times New Roman"/>
            </a:endParaRPr>
          </a:p>
          <a:p>
            <a:pPr marL="375285" marR="5080" indent="-36322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recomendó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implementación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evaluación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propuesta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otros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escenarios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educativos,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así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ampliar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rango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acción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presente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propuesta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otras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áreas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formación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propicias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ello,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considerando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ejemplo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área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Castellano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Literatura,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donde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esta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metodología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trabajo le permitiría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estudiante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realizar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analogías inmediatas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 que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imágenes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literarias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refiere,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apoyando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forma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clara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precisa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ejercicios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comprensión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lectora.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Más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allá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 </a:t>
            </a:r>
            <a:r>
              <a:rPr sz="1200" dirty="0">
                <a:latin typeface="Times New Roman"/>
                <a:cs typeface="Times New Roman"/>
              </a:rPr>
              <a:t>conseguir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estudiantes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hagan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uso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creatividad,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intención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autoras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incentivar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spc="-50" dirty="0">
                <a:latin typeface="Times New Roman"/>
                <a:cs typeface="Times New Roman"/>
              </a:rPr>
              <a:t>a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docentes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ampliar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sus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estrategias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mediante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creatividad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herramientas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alcance: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es </a:t>
            </a:r>
            <a:r>
              <a:rPr sz="1200" dirty="0">
                <a:latin typeface="Times New Roman"/>
                <a:cs typeface="Times New Roman"/>
              </a:rPr>
              <a:t>posible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ubicar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nuevos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escenarios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libertad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proceso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enseñanza/aprendizaje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sin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ello </a:t>
            </a:r>
            <a:r>
              <a:rPr sz="1200" dirty="0">
                <a:latin typeface="Times New Roman"/>
                <a:cs typeface="Times New Roman"/>
              </a:rPr>
              <a:t>vaya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demérito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contenido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abordar.</a:t>
            </a:r>
            <a:r>
              <a:rPr sz="1200" dirty="0">
                <a:latin typeface="Times New Roman"/>
                <a:cs typeface="Times New Roman"/>
              </a:rPr>
              <a:t> Los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nuevos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retos que representa el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estudiantado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actual </a:t>
            </a:r>
            <a:r>
              <a:rPr sz="1200" dirty="0">
                <a:latin typeface="Times New Roman"/>
                <a:cs typeface="Times New Roman"/>
              </a:rPr>
              <a:t>ameritan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soluciones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creativas.</a:t>
            </a:r>
            <a:endParaRPr sz="1200">
              <a:latin typeface="Times New Roman"/>
              <a:cs typeface="Times New Roman"/>
            </a:endParaRPr>
          </a:p>
        </p:txBody>
      </p:sp>
      <p:pic>
        <p:nvPicPr>
          <p:cNvPr id="19" name="object 19"/>
          <p:cNvPicPr/>
          <p:nvPr/>
        </p:nvPicPr>
        <p:blipFill>
          <a:blip r:embed="rId15" cstate="print"/>
          <a:stretch>
            <a:fillRect/>
          </a:stretch>
        </p:blipFill>
        <p:spPr>
          <a:xfrm>
            <a:off x="4725161" y="164274"/>
            <a:ext cx="1805305" cy="893889"/>
          </a:xfrm>
          <a:prstGeom prst="rect">
            <a:avLst/>
          </a:prstGeom>
        </p:spPr>
      </p:pic>
      <p:sp>
        <p:nvSpPr>
          <p:cNvPr id="20" name="object 20"/>
          <p:cNvSpPr txBox="1"/>
          <p:nvPr/>
        </p:nvSpPr>
        <p:spPr>
          <a:xfrm>
            <a:off x="1268094" y="8256658"/>
            <a:ext cx="4386580" cy="37719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 marL="1654175" marR="5080" indent="-1642110">
              <a:lnSpc>
                <a:spcPts val="1440"/>
              </a:lnSpc>
              <a:spcBef>
                <a:spcPts val="15"/>
              </a:spcBef>
            </a:pPr>
            <a:r>
              <a:rPr sz="1200" b="1" dirty="0">
                <a:latin typeface="Times New Roman"/>
                <a:cs typeface="Times New Roman"/>
              </a:rPr>
              <a:t>Bola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E´fuego:</a:t>
            </a:r>
            <a:r>
              <a:rPr sz="1200" b="1" spc="-4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Estrategia Didáctica</a:t>
            </a:r>
            <a:r>
              <a:rPr sz="1200" b="1" spc="-1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para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la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Difusión</a:t>
            </a:r>
            <a:r>
              <a:rPr sz="1200" b="1" spc="-4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la</a:t>
            </a:r>
            <a:r>
              <a:rPr sz="1200" b="1" spc="-4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Tradición </a:t>
            </a:r>
            <a:r>
              <a:rPr sz="1200" b="1" dirty="0">
                <a:latin typeface="Times New Roman"/>
                <a:cs typeface="Times New Roman"/>
              </a:rPr>
              <a:t>Oral</a:t>
            </a:r>
            <a:r>
              <a:rPr sz="1200" b="1" spc="-40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Venezolana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1361313" y="8754397"/>
            <a:ext cx="4204970" cy="1943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410"/>
              </a:lnSpc>
            </a:pPr>
            <a:r>
              <a:rPr sz="1200" b="1" dirty="0">
                <a:latin typeface="Times New Roman"/>
                <a:cs typeface="Times New Roman"/>
              </a:rPr>
              <a:t>Lcda.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Joan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del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C.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Bernet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B/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MSc.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María Gabriela</a:t>
            </a:r>
            <a:r>
              <a:rPr sz="1200" b="1" spc="-20" dirty="0">
                <a:latin typeface="Times New Roman"/>
                <a:cs typeface="Times New Roman"/>
              </a:rPr>
              <a:t> Torres</a:t>
            </a:r>
            <a:r>
              <a:rPr sz="1200" b="1" spc="-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Suárez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6363970" y="8867173"/>
            <a:ext cx="317500" cy="1943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>
              <a:lnSpc>
                <a:spcPts val="1410"/>
              </a:lnSpc>
            </a:pPr>
            <a:fld id="{81D60167-4931-47E6-BA6A-407CBD079E47}" type="slidenum">
              <a:rPr sz="1200" spc="-25" dirty="0">
                <a:latin typeface="Times New Roman"/>
                <a:cs typeface="Times New Roman"/>
              </a:rPr>
              <a:t>245</a:t>
            </a:fld>
            <a:endParaRPr sz="1200">
              <a:latin typeface="Times New Roman"/>
              <a:cs typeface="Times New Roman"/>
            </a:endParaRPr>
          </a:p>
        </p:txBody>
      </p:sp>
      <p:grpSp>
        <p:nvGrpSpPr>
          <p:cNvPr id="23" name="Grupo 22">
            <a:extLst>
              <a:ext uri="{FF2B5EF4-FFF2-40B4-BE49-F238E27FC236}">
                <a16:creationId xmlns:a16="http://schemas.microsoft.com/office/drawing/2014/main" id="{2AC3DADC-CEE1-6EA6-BC76-5CE4589B83F8}"/>
              </a:ext>
            </a:extLst>
          </p:cNvPr>
          <p:cNvGrpSpPr/>
          <p:nvPr/>
        </p:nvGrpSpPr>
        <p:grpSpPr>
          <a:xfrm>
            <a:off x="117348" y="98932"/>
            <a:ext cx="6665976" cy="1452626"/>
            <a:chOff x="470065" y="1951410"/>
            <a:chExt cx="6665976" cy="1452626"/>
          </a:xfrm>
        </p:grpSpPr>
        <p:grpSp>
          <p:nvGrpSpPr>
            <p:cNvPr id="24" name="object 12">
              <a:extLst>
                <a:ext uri="{FF2B5EF4-FFF2-40B4-BE49-F238E27FC236}">
                  <a16:creationId xmlns:a16="http://schemas.microsoft.com/office/drawing/2014/main" id="{481BF269-9C5F-D486-48A7-1387679F8D41}"/>
                </a:ext>
              </a:extLst>
            </p:cNvPr>
            <p:cNvGrpSpPr/>
            <p:nvPr/>
          </p:nvGrpSpPr>
          <p:grpSpPr>
            <a:xfrm>
              <a:off x="470065" y="1951664"/>
              <a:ext cx="6665976" cy="1452372"/>
              <a:chOff x="96011" y="115823"/>
              <a:chExt cx="6665976" cy="1452372"/>
            </a:xfrm>
          </p:grpSpPr>
          <p:pic>
            <p:nvPicPr>
              <p:cNvPr id="28" name="object 13">
                <a:extLst>
                  <a:ext uri="{FF2B5EF4-FFF2-40B4-BE49-F238E27FC236}">
                    <a16:creationId xmlns:a16="http://schemas.microsoft.com/office/drawing/2014/main" id="{6169D8E7-3C56-593A-D2A2-633ABE967EC6}"/>
                  </a:ext>
                </a:extLst>
              </p:cNvPr>
              <p:cNvPicPr/>
              <p:nvPr/>
            </p:nvPicPr>
            <p:blipFill>
              <a:blip r:embed="rId3" cstate="print"/>
              <a:stretch>
                <a:fillRect/>
              </a:stretch>
            </p:blipFill>
            <p:spPr>
              <a:xfrm>
                <a:off x="96011" y="115823"/>
                <a:ext cx="6665976" cy="1452372"/>
              </a:xfrm>
              <a:prstGeom prst="rect">
                <a:avLst/>
              </a:prstGeom>
            </p:spPr>
          </p:pic>
          <p:pic>
            <p:nvPicPr>
              <p:cNvPr id="29" name="object 14">
                <a:extLst>
                  <a:ext uri="{FF2B5EF4-FFF2-40B4-BE49-F238E27FC236}">
                    <a16:creationId xmlns:a16="http://schemas.microsoft.com/office/drawing/2014/main" id="{0012C5C1-286B-3F1C-6A10-196A3A110382}"/>
                  </a:ext>
                </a:extLst>
              </p:cNvPr>
              <p:cNvPicPr/>
              <p:nvPr/>
            </p:nvPicPr>
            <p:blipFill>
              <a:blip r:embed="rId4" cstate="print"/>
              <a:stretch>
                <a:fillRect/>
              </a:stretch>
            </p:blipFill>
            <p:spPr>
              <a:xfrm>
                <a:off x="142849" y="142875"/>
                <a:ext cx="6572275" cy="1358646"/>
              </a:xfrm>
              <a:prstGeom prst="rect">
                <a:avLst/>
              </a:prstGeom>
            </p:spPr>
          </p:pic>
          <p:sp>
            <p:nvSpPr>
              <p:cNvPr id="30" name="object 15">
                <a:extLst>
                  <a:ext uri="{FF2B5EF4-FFF2-40B4-BE49-F238E27FC236}">
                    <a16:creationId xmlns:a16="http://schemas.microsoft.com/office/drawing/2014/main" id="{7B289F74-28C8-9724-7DBF-5A159882A188}"/>
                  </a:ext>
                </a:extLst>
              </p:cNvPr>
              <p:cNvSpPr/>
              <p:nvPr/>
            </p:nvSpPr>
            <p:spPr>
              <a:xfrm>
                <a:off x="142849" y="142875"/>
                <a:ext cx="6572884" cy="1358900"/>
              </a:xfrm>
              <a:custGeom>
                <a:avLst/>
                <a:gdLst/>
                <a:ahLst/>
                <a:cxnLst/>
                <a:rect l="l" t="t" r="r" b="b"/>
                <a:pathLst>
                  <a:path w="6572884" h="1358900">
                    <a:moveTo>
                      <a:pt x="0" y="226441"/>
                    </a:moveTo>
                    <a:lnTo>
                      <a:pt x="4600" y="180795"/>
                    </a:lnTo>
                    <a:lnTo>
                      <a:pt x="17795" y="138285"/>
                    </a:lnTo>
                    <a:lnTo>
                      <a:pt x="38673" y="99820"/>
                    </a:lnTo>
                    <a:lnTo>
                      <a:pt x="66324" y="66309"/>
                    </a:lnTo>
                    <a:lnTo>
                      <a:pt x="99837" y="38663"/>
                    </a:lnTo>
                    <a:lnTo>
                      <a:pt x="138301" y="17789"/>
                    </a:lnTo>
                    <a:lnTo>
                      <a:pt x="180806" y="4599"/>
                    </a:lnTo>
                    <a:lnTo>
                      <a:pt x="226440" y="0"/>
                    </a:lnTo>
                    <a:lnTo>
                      <a:pt x="6345834" y="0"/>
                    </a:lnTo>
                    <a:lnTo>
                      <a:pt x="6391480" y="4599"/>
                    </a:lnTo>
                    <a:lnTo>
                      <a:pt x="6433990" y="17789"/>
                    </a:lnTo>
                    <a:lnTo>
                      <a:pt x="6472455" y="38663"/>
                    </a:lnTo>
                    <a:lnTo>
                      <a:pt x="6505965" y="66309"/>
                    </a:lnTo>
                    <a:lnTo>
                      <a:pt x="6533612" y="99820"/>
                    </a:lnTo>
                    <a:lnTo>
                      <a:pt x="6554485" y="138285"/>
                    </a:lnTo>
                    <a:lnTo>
                      <a:pt x="6567676" y="180795"/>
                    </a:lnTo>
                    <a:lnTo>
                      <a:pt x="6572275" y="226441"/>
                    </a:lnTo>
                    <a:lnTo>
                      <a:pt x="6572275" y="1132204"/>
                    </a:lnTo>
                    <a:lnTo>
                      <a:pt x="6567676" y="1177850"/>
                    </a:lnTo>
                    <a:lnTo>
                      <a:pt x="6554485" y="1220360"/>
                    </a:lnTo>
                    <a:lnTo>
                      <a:pt x="6533612" y="1258825"/>
                    </a:lnTo>
                    <a:lnTo>
                      <a:pt x="6505965" y="1292336"/>
                    </a:lnTo>
                    <a:lnTo>
                      <a:pt x="6472455" y="1319982"/>
                    </a:lnTo>
                    <a:lnTo>
                      <a:pt x="6433990" y="1340856"/>
                    </a:lnTo>
                    <a:lnTo>
                      <a:pt x="6391480" y="1354046"/>
                    </a:lnTo>
                    <a:lnTo>
                      <a:pt x="6345834" y="1358646"/>
                    </a:lnTo>
                    <a:lnTo>
                      <a:pt x="226440" y="1358646"/>
                    </a:lnTo>
                    <a:lnTo>
                      <a:pt x="180806" y="1354046"/>
                    </a:lnTo>
                    <a:lnTo>
                      <a:pt x="138301" y="1340856"/>
                    </a:lnTo>
                    <a:lnTo>
                      <a:pt x="99837" y="1319982"/>
                    </a:lnTo>
                    <a:lnTo>
                      <a:pt x="66324" y="1292336"/>
                    </a:lnTo>
                    <a:lnTo>
                      <a:pt x="38673" y="1258825"/>
                    </a:lnTo>
                    <a:lnTo>
                      <a:pt x="17795" y="1220360"/>
                    </a:lnTo>
                    <a:lnTo>
                      <a:pt x="4600" y="1177850"/>
                    </a:lnTo>
                    <a:lnTo>
                      <a:pt x="0" y="1132204"/>
                    </a:lnTo>
                    <a:lnTo>
                      <a:pt x="0" y="226441"/>
                    </a:lnTo>
                    <a:close/>
                  </a:path>
                </a:pathLst>
              </a:custGeom>
              <a:ln w="9525">
                <a:solidFill>
                  <a:srgbClr val="55CE74"/>
                </a:solidFill>
              </a:ln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pic>
            <p:nvPicPr>
              <p:cNvPr id="31" name="object 16">
                <a:extLst>
                  <a:ext uri="{FF2B5EF4-FFF2-40B4-BE49-F238E27FC236}">
                    <a16:creationId xmlns:a16="http://schemas.microsoft.com/office/drawing/2014/main" id="{D9C6FB9E-2A26-E702-1500-89001FE7C0D5}"/>
                  </a:ext>
                </a:extLst>
              </p:cNvPr>
              <p:cNvPicPr/>
              <p:nvPr/>
            </p:nvPicPr>
            <p:blipFill>
              <a:blip r:embed="rId5" cstate="print"/>
              <a:stretch>
                <a:fillRect/>
              </a:stretch>
            </p:blipFill>
            <p:spPr>
              <a:xfrm>
                <a:off x="2500248" y="305930"/>
                <a:ext cx="1714500" cy="733945"/>
              </a:xfrm>
              <a:prstGeom prst="rect">
                <a:avLst/>
              </a:prstGeom>
            </p:spPr>
          </p:pic>
        </p:grpSp>
        <p:sp>
          <p:nvSpPr>
            <p:cNvPr id="25" name="object 16">
              <a:extLst>
                <a:ext uri="{FF2B5EF4-FFF2-40B4-BE49-F238E27FC236}">
                  <a16:creationId xmlns:a16="http://schemas.microsoft.com/office/drawing/2014/main" id="{2276CDB5-493B-20FB-6CC5-522D314E73DD}"/>
                </a:ext>
              </a:extLst>
            </p:cNvPr>
            <p:cNvSpPr txBox="1"/>
            <p:nvPr/>
          </p:nvSpPr>
          <p:spPr>
            <a:xfrm>
              <a:off x="2775727" y="2875716"/>
              <a:ext cx="3332858" cy="391795"/>
            </a:xfrm>
            <a:prstGeom prst="rect">
              <a:avLst/>
            </a:prstGeom>
            <a:noFill/>
          </p:spPr>
          <p:txBody>
            <a:bodyPr vert="horz" wrap="square" lIns="0" tIns="12700" rIns="0" bIns="0" rtlCol="0">
              <a:spAutoFit/>
            </a:bodyPr>
            <a:lstStyle/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Volumen 4,  Número 1  Enero a Julio 2021</a:t>
              </a:r>
            </a:p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Revista Semestral. Venezuela</a:t>
              </a:r>
              <a:endParaRPr sz="1200" dirty="0">
                <a:latin typeface="Arial"/>
                <a:cs typeface="Arial"/>
              </a:endParaRPr>
            </a:p>
          </p:txBody>
        </p:sp>
        <p:pic>
          <p:nvPicPr>
            <p:cNvPr id="26" name="object 25">
              <a:extLst>
                <a:ext uri="{FF2B5EF4-FFF2-40B4-BE49-F238E27FC236}">
                  <a16:creationId xmlns:a16="http://schemas.microsoft.com/office/drawing/2014/main" id="{B94A6CEC-C8F9-A59C-C0E3-20A4D19AD631}"/>
                </a:ext>
              </a:extLst>
            </p:cNvPr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470065" y="2027896"/>
              <a:ext cx="2305662" cy="1053903"/>
            </a:xfrm>
            <a:prstGeom prst="rect">
              <a:avLst/>
            </a:prstGeom>
          </p:spPr>
        </p:pic>
        <p:pic>
          <p:nvPicPr>
            <p:cNvPr id="27" name="object 31">
              <a:extLst>
                <a:ext uri="{FF2B5EF4-FFF2-40B4-BE49-F238E27FC236}">
                  <a16:creationId xmlns:a16="http://schemas.microsoft.com/office/drawing/2014/main" id="{CD92EDFC-A078-8427-331B-4EADABFB2D8A}"/>
                </a:ext>
              </a:extLst>
            </p:cNvPr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4932681" y="1951410"/>
              <a:ext cx="1805304" cy="893889"/>
            </a:xfrm>
            <a:prstGeom prst="rect">
              <a:avLst/>
            </a:prstGeom>
          </p:spPr>
        </p:pic>
      </p:grpSp>
    </p:spTree>
  </p:cSld>
  <p:clrMapOvr>
    <a:masterClrMapping/>
  </p:clrMapOvr>
</p:sld>
</file>

<file path=ppt/slides/slide2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94485" y="115823"/>
            <a:ext cx="6669405" cy="8926195"/>
            <a:chOff x="94485" y="115823"/>
            <a:chExt cx="6669405" cy="8926195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204216" y="8651747"/>
              <a:ext cx="6518148" cy="158496"/>
            </a:xfrm>
            <a:prstGeom prst="rect">
              <a:avLst/>
            </a:prstGeom>
          </p:spPr>
        </p:pic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96012" y="115823"/>
              <a:ext cx="6665976" cy="1452372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42849" y="142875"/>
              <a:ext cx="6572275" cy="1358646"/>
            </a:xfrm>
            <a:prstGeom prst="rect">
              <a:avLst/>
            </a:prstGeom>
          </p:spPr>
        </p:pic>
        <p:sp>
          <p:nvSpPr>
            <p:cNvPr id="6" name="object 6"/>
            <p:cNvSpPr/>
            <p:nvPr/>
          </p:nvSpPr>
          <p:spPr>
            <a:xfrm>
              <a:off x="142849" y="142875"/>
              <a:ext cx="6572884" cy="1358900"/>
            </a:xfrm>
            <a:custGeom>
              <a:avLst/>
              <a:gdLst/>
              <a:ahLst/>
              <a:cxnLst/>
              <a:rect l="l" t="t" r="r" b="b"/>
              <a:pathLst>
                <a:path w="6572884" h="1358900">
                  <a:moveTo>
                    <a:pt x="0" y="226441"/>
                  </a:moveTo>
                  <a:lnTo>
                    <a:pt x="4600" y="180795"/>
                  </a:lnTo>
                  <a:lnTo>
                    <a:pt x="17795" y="138285"/>
                  </a:lnTo>
                  <a:lnTo>
                    <a:pt x="38673" y="99820"/>
                  </a:lnTo>
                  <a:lnTo>
                    <a:pt x="66324" y="66309"/>
                  </a:lnTo>
                  <a:lnTo>
                    <a:pt x="99837" y="38663"/>
                  </a:lnTo>
                  <a:lnTo>
                    <a:pt x="138301" y="17789"/>
                  </a:lnTo>
                  <a:lnTo>
                    <a:pt x="180806" y="4599"/>
                  </a:lnTo>
                  <a:lnTo>
                    <a:pt x="226440" y="0"/>
                  </a:lnTo>
                  <a:lnTo>
                    <a:pt x="6345834" y="0"/>
                  </a:lnTo>
                  <a:lnTo>
                    <a:pt x="6391480" y="4599"/>
                  </a:lnTo>
                  <a:lnTo>
                    <a:pt x="6433990" y="17789"/>
                  </a:lnTo>
                  <a:lnTo>
                    <a:pt x="6472455" y="38663"/>
                  </a:lnTo>
                  <a:lnTo>
                    <a:pt x="6505965" y="66309"/>
                  </a:lnTo>
                  <a:lnTo>
                    <a:pt x="6533612" y="99820"/>
                  </a:lnTo>
                  <a:lnTo>
                    <a:pt x="6554485" y="138285"/>
                  </a:lnTo>
                  <a:lnTo>
                    <a:pt x="6567676" y="180795"/>
                  </a:lnTo>
                  <a:lnTo>
                    <a:pt x="6572275" y="226441"/>
                  </a:lnTo>
                  <a:lnTo>
                    <a:pt x="6572275" y="1132204"/>
                  </a:lnTo>
                  <a:lnTo>
                    <a:pt x="6567676" y="1177850"/>
                  </a:lnTo>
                  <a:lnTo>
                    <a:pt x="6554485" y="1220360"/>
                  </a:lnTo>
                  <a:lnTo>
                    <a:pt x="6533612" y="1258825"/>
                  </a:lnTo>
                  <a:lnTo>
                    <a:pt x="6505965" y="1292336"/>
                  </a:lnTo>
                  <a:lnTo>
                    <a:pt x="6472455" y="1319982"/>
                  </a:lnTo>
                  <a:lnTo>
                    <a:pt x="6433990" y="1340856"/>
                  </a:lnTo>
                  <a:lnTo>
                    <a:pt x="6391480" y="1354046"/>
                  </a:lnTo>
                  <a:lnTo>
                    <a:pt x="6345834" y="1358646"/>
                  </a:lnTo>
                  <a:lnTo>
                    <a:pt x="226440" y="1358646"/>
                  </a:lnTo>
                  <a:lnTo>
                    <a:pt x="180806" y="1354046"/>
                  </a:lnTo>
                  <a:lnTo>
                    <a:pt x="138301" y="1340856"/>
                  </a:lnTo>
                  <a:lnTo>
                    <a:pt x="99837" y="1319982"/>
                  </a:lnTo>
                  <a:lnTo>
                    <a:pt x="66324" y="1292336"/>
                  </a:lnTo>
                  <a:lnTo>
                    <a:pt x="38673" y="1258825"/>
                  </a:lnTo>
                  <a:lnTo>
                    <a:pt x="17795" y="1220360"/>
                  </a:lnTo>
                  <a:lnTo>
                    <a:pt x="4600" y="1177850"/>
                  </a:lnTo>
                  <a:lnTo>
                    <a:pt x="0" y="1132204"/>
                  </a:lnTo>
                  <a:lnTo>
                    <a:pt x="0" y="226441"/>
                  </a:lnTo>
                  <a:close/>
                </a:path>
              </a:pathLst>
            </a:custGeom>
            <a:ln w="9525">
              <a:solidFill>
                <a:srgbClr val="55CE7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" name="object 7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2500248" y="305930"/>
              <a:ext cx="1714500" cy="733945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2738628" y="1024127"/>
              <a:ext cx="1897379" cy="371855"/>
            </a:xfrm>
            <a:prstGeom prst="rect">
              <a:avLst/>
            </a:prstGeom>
          </p:spPr>
        </p:pic>
        <p:pic>
          <p:nvPicPr>
            <p:cNvPr id="9" name="object 9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4401312" y="1024127"/>
              <a:ext cx="1577339" cy="371855"/>
            </a:xfrm>
            <a:prstGeom prst="rect">
              <a:avLst/>
            </a:prstGeom>
          </p:spPr>
        </p:pic>
        <p:pic>
          <p:nvPicPr>
            <p:cNvPr id="10" name="object 10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3169920" y="1207007"/>
              <a:ext cx="1546859" cy="371855"/>
            </a:xfrm>
            <a:prstGeom prst="rect">
              <a:avLst/>
            </a:prstGeom>
          </p:spPr>
        </p:pic>
        <p:pic>
          <p:nvPicPr>
            <p:cNvPr id="11" name="object 11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4482083" y="1207007"/>
              <a:ext cx="284988" cy="371855"/>
            </a:xfrm>
            <a:prstGeom prst="rect">
              <a:avLst/>
            </a:prstGeom>
          </p:spPr>
        </p:pic>
        <p:pic>
          <p:nvPicPr>
            <p:cNvPr id="12" name="object 12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4571999" y="1207007"/>
              <a:ext cx="1013460" cy="371855"/>
            </a:xfrm>
            <a:prstGeom prst="rect">
              <a:avLst/>
            </a:prstGeom>
          </p:spPr>
        </p:pic>
        <p:pic>
          <p:nvPicPr>
            <p:cNvPr id="13" name="object 13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324612" y="234695"/>
              <a:ext cx="1719072" cy="1341120"/>
            </a:xfrm>
            <a:prstGeom prst="rect">
              <a:avLst/>
            </a:prstGeom>
          </p:spPr>
        </p:pic>
        <p:pic>
          <p:nvPicPr>
            <p:cNvPr id="14" name="object 14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5606795" y="8193022"/>
              <a:ext cx="1092707" cy="848868"/>
            </a:xfrm>
            <a:prstGeom prst="rect">
              <a:avLst/>
            </a:prstGeom>
          </p:spPr>
        </p:pic>
        <p:pic>
          <p:nvPicPr>
            <p:cNvPr id="15" name="object 15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109728" y="8193022"/>
              <a:ext cx="1092708" cy="848868"/>
            </a:xfrm>
            <a:prstGeom prst="rect">
              <a:avLst/>
            </a:prstGeom>
          </p:spPr>
        </p:pic>
      </p:grpSp>
      <p:sp>
        <p:nvSpPr>
          <p:cNvPr id="16" name="object 16"/>
          <p:cNvSpPr txBox="1"/>
          <p:nvPr/>
        </p:nvSpPr>
        <p:spPr>
          <a:xfrm>
            <a:off x="327456" y="1068451"/>
            <a:ext cx="6242050" cy="444690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2958465" marR="702945" indent="-431800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Arial"/>
                <a:cs typeface="Arial"/>
              </a:rPr>
              <a:t>6ta.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Edición</a:t>
            </a:r>
            <a:r>
              <a:rPr sz="1200" b="1" spc="-10" dirty="0">
                <a:latin typeface="Arial"/>
                <a:cs typeface="Arial"/>
              </a:rPr>
              <a:t> Volumen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I</a:t>
            </a:r>
            <a:r>
              <a:rPr sz="1200" b="1" spc="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Enero</a:t>
            </a:r>
            <a:r>
              <a:rPr sz="1200" b="1" spc="-3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a</a:t>
            </a:r>
            <a:r>
              <a:rPr sz="1200" b="1" spc="-2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Julio</a:t>
            </a:r>
            <a:r>
              <a:rPr sz="1200" b="1" spc="-5" dirty="0">
                <a:latin typeface="Arial"/>
                <a:cs typeface="Arial"/>
              </a:rPr>
              <a:t> </a:t>
            </a:r>
            <a:r>
              <a:rPr sz="1200" b="1" spc="-20" dirty="0">
                <a:latin typeface="Arial"/>
                <a:cs typeface="Arial"/>
              </a:rPr>
              <a:t>2021 </a:t>
            </a:r>
            <a:r>
              <a:rPr sz="1200" b="1" dirty="0">
                <a:latin typeface="Arial"/>
                <a:cs typeface="Arial"/>
              </a:rPr>
              <a:t>Revista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Semestral-</a:t>
            </a:r>
            <a:r>
              <a:rPr sz="1200" b="1" spc="-40" dirty="0">
                <a:latin typeface="Arial"/>
                <a:cs typeface="Arial"/>
              </a:rPr>
              <a:t> </a:t>
            </a:r>
            <a:r>
              <a:rPr sz="1200" b="1" spc="-10" dirty="0">
                <a:latin typeface="Arial"/>
                <a:cs typeface="Arial"/>
              </a:rPr>
              <a:t>Venezuela</a:t>
            </a:r>
            <a:endParaRPr sz="12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760"/>
              </a:spcBef>
            </a:pPr>
            <a:endParaRPr sz="1200">
              <a:latin typeface="Arial"/>
              <a:cs typeface="Arial"/>
            </a:endParaRPr>
          </a:p>
          <a:p>
            <a:pPr algn="ctr">
              <a:lnSpc>
                <a:spcPct val="100000"/>
              </a:lnSpc>
            </a:pPr>
            <a:r>
              <a:rPr sz="1200" b="1" spc="-10" dirty="0">
                <a:latin typeface="Times New Roman"/>
                <a:cs typeface="Times New Roman"/>
              </a:rPr>
              <a:t>REFERENCIAS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45"/>
              </a:spcBef>
            </a:pPr>
            <a:endParaRPr sz="1200">
              <a:latin typeface="Times New Roman"/>
              <a:cs typeface="Times New Roman"/>
            </a:endParaRPr>
          </a:p>
          <a:p>
            <a:pPr marL="1270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Ausubel,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D.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(1983).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El</a:t>
            </a:r>
            <a:r>
              <a:rPr sz="1200" i="1" spc="-3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desarrollo</a:t>
            </a:r>
            <a:r>
              <a:rPr sz="1200" i="1" spc="-3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infantil</a:t>
            </a:r>
            <a:r>
              <a:rPr sz="1200" dirty="0">
                <a:latin typeface="Times New Roman"/>
                <a:cs typeface="Times New Roman"/>
              </a:rPr>
              <a:t>.</a:t>
            </a:r>
            <a:r>
              <a:rPr sz="1200" spc="-5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Tomo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I.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Ediciones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Paidós.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España.</a:t>
            </a:r>
            <a:endParaRPr sz="1200">
              <a:latin typeface="Times New Roman"/>
              <a:cs typeface="Times New Roman"/>
            </a:endParaRPr>
          </a:p>
          <a:p>
            <a:pPr marL="375285" marR="7620" indent="-36322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Constitución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República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Bolivariana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Venezuela.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(1999).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Gaceta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Oficial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República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 </a:t>
            </a:r>
            <a:r>
              <a:rPr sz="1200" spc="-10" dirty="0">
                <a:latin typeface="Times New Roman"/>
                <a:cs typeface="Times New Roman"/>
              </a:rPr>
              <a:t>Venezuela, </a:t>
            </a:r>
            <a:r>
              <a:rPr sz="1200" dirty="0">
                <a:latin typeface="Times New Roman"/>
                <a:cs typeface="Times New Roman"/>
              </a:rPr>
              <a:t>Extraordinario,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36.860,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30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diciembre.</a:t>
            </a:r>
            <a:endParaRPr sz="1200">
              <a:latin typeface="Times New Roman"/>
              <a:cs typeface="Times New Roman"/>
            </a:endParaRPr>
          </a:p>
          <a:p>
            <a:pPr marL="375285" marR="6350" indent="-363220" algn="just">
              <a:lnSpc>
                <a:spcPct val="100000"/>
              </a:lnSpc>
              <a:spcBef>
                <a:spcPts val="5"/>
              </a:spcBef>
            </a:pPr>
            <a:r>
              <a:rPr sz="1200" dirty="0">
                <a:latin typeface="Times New Roman"/>
                <a:cs typeface="Times New Roman"/>
              </a:rPr>
              <a:t>Díaz,</a:t>
            </a:r>
            <a:r>
              <a:rPr sz="1200" spc="3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F.</a:t>
            </a:r>
            <a:r>
              <a:rPr sz="1200" spc="3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3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Hernández,</a:t>
            </a:r>
            <a:r>
              <a:rPr sz="1200" spc="3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G.</a:t>
            </a:r>
            <a:r>
              <a:rPr sz="1200" spc="3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(2004).</a:t>
            </a:r>
            <a:r>
              <a:rPr sz="1200" spc="34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Estrategias</a:t>
            </a:r>
            <a:r>
              <a:rPr sz="1200" i="1" spc="35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docentes</a:t>
            </a:r>
            <a:r>
              <a:rPr sz="1200" i="1" spc="34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para</a:t>
            </a:r>
            <a:r>
              <a:rPr sz="1200" i="1" spc="35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un</a:t>
            </a:r>
            <a:r>
              <a:rPr sz="1200" i="1" spc="35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aprendizaje</a:t>
            </a:r>
            <a:r>
              <a:rPr sz="1200" i="1" spc="34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significativo</a:t>
            </a:r>
            <a:r>
              <a:rPr sz="1200" i="1" spc="355" dirty="0">
                <a:latin typeface="Times New Roman"/>
                <a:cs typeface="Times New Roman"/>
              </a:rPr>
              <a:t> </a:t>
            </a:r>
            <a:r>
              <a:rPr sz="1200" i="1" spc="-25" dirty="0">
                <a:latin typeface="Times New Roman"/>
                <a:cs typeface="Times New Roman"/>
              </a:rPr>
              <a:t>una </a:t>
            </a:r>
            <a:r>
              <a:rPr sz="1200" i="1" dirty="0">
                <a:latin typeface="Times New Roman"/>
                <a:cs typeface="Times New Roman"/>
              </a:rPr>
              <a:t>interpretación</a:t>
            </a:r>
            <a:r>
              <a:rPr sz="1200" i="1" spc="39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constructivista</a:t>
            </a:r>
            <a:r>
              <a:rPr sz="1200" dirty="0">
                <a:latin typeface="Times New Roman"/>
                <a:cs typeface="Times New Roman"/>
              </a:rPr>
              <a:t>.</a:t>
            </a:r>
            <a:r>
              <a:rPr sz="1200" spc="3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2da.</a:t>
            </a:r>
            <a:r>
              <a:rPr sz="1200" spc="3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Edición.</a:t>
            </a:r>
            <a:r>
              <a:rPr sz="1200" spc="3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Editorial</a:t>
            </a:r>
            <a:r>
              <a:rPr sz="1200" spc="3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McGraw</a:t>
            </a:r>
            <a:r>
              <a:rPr sz="1200" spc="3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Hill</a:t>
            </a:r>
            <a:r>
              <a:rPr sz="1200" spc="3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Interamericana,</a:t>
            </a:r>
            <a:r>
              <a:rPr sz="1200" spc="380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S.A. </a:t>
            </a:r>
            <a:r>
              <a:rPr sz="1200" spc="-10" dirty="0">
                <a:latin typeface="Times New Roman"/>
                <a:cs typeface="Times New Roman"/>
              </a:rPr>
              <a:t>México.</a:t>
            </a:r>
            <a:endParaRPr sz="1200">
              <a:latin typeface="Times New Roman"/>
              <a:cs typeface="Times New Roman"/>
            </a:endParaRPr>
          </a:p>
          <a:p>
            <a:pPr marL="375285" marR="5080" indent="-36322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Navarro,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R.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(2011).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Propuesta</a:t>
            </a:r>
            <a:r>
              <a:rPr sz="1200" i="1" spc="14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didáctica</a:t>
            </a:r>
            <a:r>
              <a:rPr sz="1200" i="1" spc="14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para</a:t>
            </a:r>
            <a:r>
              <a:rPr sz="1200" i="1" spc="14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el</a:t>
            </a:r>
            <a:r>
              <a:rPr sz="1200" i="1" spc="15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abordaje</a:t>
            </a:r>
            <a:r>
              <a:rPr sz="1200" i="1" spc="14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del</a:t>
            </a:r>
            <a:r>
              <a:rPr sz="1200" i="1" spc="15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Patrimonio</a:t>
            </a:r>
            <a:r>
              <a:rPr sz="1200" i="1" spc="15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Arquitectónico,</a:t>
            </a:r>
            <a:r>
              <a:rPr sz="1200" i="1" spc="14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para</a:t>
            </a:r>
            <a:r>
              <a:rPr sz="1200" i="1" spc="145" dirty="0">
                <a:latin typeface="Times New Roman"/>
                <a:cs typeface="Times New Roman"/>
              </a:rPr>
              <a:t> </a:t>
            </a:r>
            <a:r>
              <a:rPr sz="1200" i="1" spc="-25" dirty="0">
                <a:latin typeface="Times New Roman"/>
                <a:cs typeface="Times New Roman"/>
              </a:rPr>
              <a:t>la </a:t>
            </a:r>
            <a:r>
              <a:rPr sz="1200" i="1" dirty="0">
                <a:latin typeface="Times New Roman"/>
                <a:cs typeface="Times New Roman"/>
              </a:rPr>
              <a:t>consolidación</a:t>
            </a:r>
            <a:r>
              <a:rPr sz="1200" i="1" spc="32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de</a:t>
            </a:r>
            <a:r>
              <a:rPr sz="1200" i="1" spc="31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la</a:t>
            </a:r>
            <a:r>
              <a:rPr sz="1200" i="1" spc="33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conciencia</a:t>
            </a:r>
            <a:r>
              <a:rPr sz="1200" i="1" spc="325" dirty="0">
                <a:latin typeface="Times New Roman"/>
                <a:cs typeface="Times New Roman"/>
              </a:rPr>
              <a:t> </a:t>
            </a:r>
            <a:r>
              <a:rPr sz="1200" i="1" spc="-10" dirty="0">
                <a:latin typeface="Times New Roman"/>
                <a:cs typeface="Times New Roman"/>
              </a:rPr>
              <a:t>histórica-</a:t>
            </a:r>
            <a:r>
              <a:rPr sz="1200" i="1" dirty="0">
                <a:latin typeface="Times New Roman"/>
                <a:cs typeface="Times New Roman"/>
              </a:rPr>
              <a:t>cultural</a:t>
            </a:r>
            <a:r>
              <a:rPr sz="1200" i="1" spc="33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de</a:t>
            </a:r>
            <a:r>
              <a:rPr sz="1200" i="1" spc="31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los</a:t>
            </a:r>
            <a:r>
              <a:rPr sz="1200" i="1" spc="32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estudiantes</a:t>
            </a:r>
            <a:r>
              <a:rPr sz="1200" i="1" spc="32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del</a:t>
            </a:r>
            <a:r>
              <a:rPr sz="1200" i="1" spc="33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7mo.</a:t>
            </a:r>
            <a:r>
              <a:rPr sz="1200" i="1" spc="32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“A”</a:t>
            </a:r>
            <a:r>
              <a:rPr sz="1200" i="1" spc="32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de</a:t>
            </a:r>
            <a:r>
              <a:rPr sz="1200" i="1" spc="315" dirty="0">
                <a:latin typeface="Times New Roman"/>
                <a:cs typeface="Times New Roman"/>
              </a:rPr>
              <a:t> </a:t>
            </a:r>
            <a:r>
              <a:rPr sz="1200" i="1" spc="-25" dirty="0">
                <a:latin typeface="Times New Roman"/>
                <a:cs typeface="Times New Roman"/>
              </a:rPr>
              <a:t>la </a:t>
            </a:r>
            <a:r>
              <a:rPr sz="1200" i="1" spc="-20" dirty="0">
                <a:latin typeface="Times New Roman"/>
                <a:cs typeface="Times New Roman"/>
              </a:rPr>
              <a:t>EW.T.R.C</a:t>
            </a:r>
            <a:r>
              <a:rPr sz="1200" i="1" dirty="0">
                <a:latin typeface="Times New Roman"/>
                <a:cs typeface="Times New Roman"/>
              </a:rPr>
              <a:t> “José</a:t>
            </a:r>
            <a:r>
              <a:rPr sz="1200" i="1" spc="1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Leonardo</a:t>
            </a:r>
            <a:r>
              <a:rPr sz="1200" i="1" spc="1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Chirinos”</a:t>
            </a:r>
            <a:r>
              <a:rPr sz="1200" i="1" spc="1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en</a:t>
            </a:r>
            <a:r>
              <a:rPr sz="1200" i="1" spc="1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Barina</a:t>
            </a:r>
            <a:r>
              <a:rPr sz="1200" dirty="0">
                <a:latin typeface="Times New Roman"/>
                <a:cs typeface="Times New Roman"/>
              </a:rPr>
              <a:t>s.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Trabajo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especial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grado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optar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título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Educación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Mención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Arte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Universidad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Nacional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Experimental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Llanos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Occidentales </a:t>
            </a:r>
            <a:r>
              <a:rPr sz="1200" dirty="0">
                <a:latin typeface="Times New Roman"/>
                <a:cs typeface="Times New Roman"/>
              </a:rPr>
              <a:t>“Ezequiel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Zamora”,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Barinas,</a:t>
            </a:r>
            <a:r>
              <a:rPr sz="1200" spc="-4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Venezuela.</a:t>
            </a:r>
            <a:endParaRPr sz="1200">
              <a:latin typeface="Times New Roman"/>
              <a:cs typeface="Times New Roman"/>
            </a:endParaRPr>
          </a:p>
          <a:p>
            <a:pPr marL="1270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Morín,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E.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(1999).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Los</a:t>
            </a:r>
            <a:r>
              <a:rPr sz="1200" i="1" spc="16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siete</a:t>
            </a:r>
            <a:r>
              <a:rPr sz="1200" i="1" spc="15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saberes</a:t>
            </a:r>
            <a:r>
              <a:rPr sz="1200" i="1" spc="16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necesarios</a:t>
            </a:r>
            <a:r>
              <a:rPr sz="1200" i="1" spc="16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para</a:t>
            </a:r>
            <a:r>
              <a:rPr sz="1200" i="1" spc="16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la</a:t>
            </a:r>
            <a:r>
              <a:rPr sz="1200" i="1" spc="15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educación</a:t>
            </a:r>
            <a:r>
              <a:rPr sz="1200" i="1" spc="16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del</a:t>
            </a:r>
            <a:r>
              <a:rPr sz="1200" i="1" spc="16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futuro</a:t>
            </a:r>
            <a:r>
              <a:rPr sz="1200" dirty="0">
                <a:latin typeface="Times New Roman"/>
                <a:cs typeface="Times New Roman"/>
              </a:rPr>
              <a:t>.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Editorial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Santillana.</a:t>
            </a:r>
            <a:endParaRPr sz="1200">
              <a:latin typeface="Times New Roman"/>
              <a:cs typeface="Times New Roman"/>
            </a:endParaRPr>
          </a:p>
          <a:p>
            <a:pPr marL="375285">
              <a:lnSpc>
                <a:spcPct val="100000"/>
              </a:lnSpc>
            </a:pPr>
            <a:r>
              <a:rPr sz="1200" spc="-10" dirty="0">
                <a:latin typeface="Times New Roman"/>
                <a:cs typeface="Times New Roman"/>
              </a:rPr>
              <a:t>Argentina.</a:t>
            </a:r>
            <a:endParaRPr sz="1200">
              <a:latin typeface="Times New Roman"/>
              <a:cs typeface="Times New Roman"/>
            </a:endParaRPr>
          </a:p>
          <a:p>
            <a:pPr marL="375285" marR="7620" indent="-363220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Perales,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F.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2006,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agosto.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Uso</a:t>
            </a:r>
            <a:r>
              <a:rPr sz="1200" i="1" spc="24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(y</a:t>
            </a:r>
            <a:r>
              <a:rPr sz="1200" i="1" spc="23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abuso)</a:t>
            </a:r>
            <a:r>
              <a:rPr sz="1200" i="1" spc="21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de</a:t>
            </a:r>
            <a:r>
              <a:rPr sz="1200" i="1" spc="23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la</a:t>
            </a:r>
            <a:r>
              <a:rPr sz="1200" i="1" spc="229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imagen</a:t>
            </a:r>
            <a:r>
              <a:rPr sz="1200" i="1" spc="24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en</a:t>
            </a:r>
            <a:r>
              <a:rPr sz="1200" i="1" spc="24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la</a:t>
            </a:r>
            <a:r>
              <a:rPr sz="1200" i="1" spc="24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enseñanza</a:t>
            </a:r>
            <a:r>
              <a:rPr sz="1200" i="1" spc="24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de</a:t>
            </a:r>
            <a:r>
              <a:rPr sz="1200" i="1" spc="23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las</a:t>
            </a:r>
            <a:r>
              <a:rPr sz="1200" i="1" spc="24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ciencias</a:t>
            </a:r>
            <a:r>
              <a:rPr sz="1200" dirty="0">
                <a:latin typeface="Times New Roman"/>
                <a:cs typeface="Times New Roman"/>
              </a:rPr>
              <a:t>.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Revista </a:t>
            </a:r>
            <a:r>
              <a:rPr sz="1200" dirty="0">
                <a:latin typeface="Times New Roman"/>
                <a:cs typeface="Times New Roman"/>
              </a:rPr>
              <a:t>Enseñanza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ciencias,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24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(1),</a:t>
            </a:r>
            <a:r>
              <a:rPr sz="1200" spc="-10" dirty="0">
                <a:latin typeface="Times New Roman"/>
                <a:cs typeface="Times New Roman"/>
              </a:rPr>
              <a:t> 13-</a:t>
            </a:r>
            <a:r>
              <a:rPr sz="1200" spc="-25" dirty="0">
                <a:latin typeface="Times New Roman"/>
                <a:cs typeface="Times New Roman"/>
              </a:rPr>
              <a:t>30.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Proceso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transformación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curricular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Educación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Media.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Gaceta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Oficial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República,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N°</a:t>
            </a:r>
            <a:endParaRPr sz="1200">
              <a:latin typeface="Times New Roman"/>
              <a:cs typeface="Times New Roman"/>
            </a:endParaRPr>
          </a:p>
          <a:p>
            <a:pPr marL="375285" marR="5715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41.221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[Extraordinaria],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Agosto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24,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2017.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Ministerio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Poder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popular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Educación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 </a:t>
            </a:r>
            <a:r>
              <a:rPr sz="1200" spc="-10" dirty="0">
                <a:latin typeface="Times New Roman"/>
                <a:cs typeface="Times New Roman"/>
              </a:rPr>
              <a:t>Venezuela.</a:t>
            </a:r>
            <a:endParaRPr sz="1200">
              <a:latin typeface="Times New Roman"/>
              <a:cs typeface="Times New Roman"/>
            </a:endParaRPr>
          </a:p>
        </p:txBody>
      </p:sp>
      <p:pic>
        <p:nvPicPr>
          <p:cNvPr id="17" name="object 17"/>
          <p:cNvPicPr/>
          <p:nvPr/>
        </p:nvPicPr>
        <p:blipFill>
          <a:blip r:embed="rId13" cstate="print"/>
          <a:stretch>
            <a:fillRect/>
          </a:stretch>
        </p:blipFill>
        <p:spPr>
          <a:xfrm>
            <a:off x="4725161" y="164274"/>
            <a:ext cx="1805305" cy="893889"/>
          </a:xfrm>
          <a:prstGeom prst="rect">
            <a:avLst/>
          </a:prstGeom>
        </p:spPr>
      </p:pic>
      <p:sp>
        <p:nvSpPr>
          <p:cNvPr id="18" name="object 18"/>
          <p:cNvSpPr txBox="1"/>
          <p:nvPr/>
        </p:nvSpPr>
        <p:spPr>
          <a:xfrm>
            <a:off x="1268094" y="8256658"/>
            <a:ext cx="4386580" cy="6921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 marL="12700" marR="5080" algn="ctr">
              <a:lnSpc>
                <a:spcPts val="1440"/>
              </a:lnSpc>
              <a:spcBef>
                <a:spcPts val="15"/>
              </a:spcBef>
            </a:pPr>
            <a:r>
              <a:rPr sz="1200" b="1" dirty="0">
                <a:latin typeface="Times New Roman"/>
                <a:cs typeface="Times New Roman"/>
              </a:rPr>
              <a:t>Bola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E´fuego:</a:t>
            </a:r>
            <a:r>
              <a:rPr sz="1200" b="1" spc="-4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Estrategia Didáctica</a:t>
            </a:r>
            <a:r>
              <a:rPr sz="1200" b="1" spc="-1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para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la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Difusión</a:t>
            </a:r>
            <a:r>
              <a:rPr sz="1200" b="1" spc="-4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la</a:t>
            </a:r>
            <a:r>
              <a:rPr sz="1200" b="1" spc="-4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Tradición </a:t>
            </a:r>
            <a:r>
              <a:rPr sz="1200" b="1" dirty="0">
                <a:latin typeface="Times New Roman"/>
                <a:cs typeface="Times New Roman"/>
              </a:rPr>
              <a:t>Oral</a:t>
            </a:r>
            <a:r>
              <a:rPr sz="1200" b="1" spc="-40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Venezolana</a:t>
            </a:r>
            <a:endParaRPr sz="1200">
              <a:latin typeface="Times New Roman"/>
              <a:cs typeface="Times New Roman"/>
            </a:endParaRPr>
          </a:p>
          <a:p>
            <a:pPr marL="4445" algn="ctr">
              <a:lnSpc>
                <a:spcPct val="100000"/>
              </a:lnSpc>
              <a:spcBef>
                <a:spcPts val="990"/>
              </a:spcBef>
            </a:pPr>
            <a:r>
              <a:rPr sz="1200" b="1" dirty="0">
                <a:latin typeface="Times New Roman"/>
                <a:cs typeface="Times New Roman"/>
              </a:rPr>
              <a:t>Lcda.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Joan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del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C.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Bernet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B/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MSc.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María Gabriela</a:t>
            </a:r>
            <a:r>
              <a:rPr sz="1200" b="1" spc="-20" dirty="0">
                <a:latin typeface="Times New Roman"/>
                <a:cs typeface="Times New Roman"/>
              </a:rPr>
              <a:t> Torres</a:t>
            </a:r>
            <a:r>
              <a:rPr sz="1200" b="1" spc="-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Suárez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6677406" y="8939106"/>
            <a:ext cx="177800" cy="1943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410"/>
              </a:lnSpc>
            </a:pPr>
            <a:r>
              <a:rPr sz="1200" spc="-25" dirty="0">
                <a:latin typeface="Times New Roman"/>
                <a:cs typeface="Times New Roman"/>
              </a:rPr>
              <a:t>24</a:t>
            </a:r>
            <a:endParaRPr sz="1200">
              <a:latin typeface="Times New Roman"/>
              <a:cs typeface="Times New Roman"/>
            </a:endParaRPr>
          </a:p>
        </p:txBody>
      </p:sp>
      <p:grpSp>
        <p:nvGrpSpPr>
          <p:cNvPr id="20" name="Grupo 19">
            <a:extLst>
              <a:ext uri="{FF2B5EF4-FFF2-40B4-BE49-F238E27FC236}">
                <a16:creationId xmlns:a16="http://schemas.microsoft.com/office/drawing/2014/main" id="{9566403D-7228-C606-13E5-FD17C9C945B7}"/>
              </a:ext>
            </a:extLst>
          </p:cNvPr>
          <p:cNvGrpSpPr/>
          <p:nvPr/>
        </p:nvGrpSpPr>
        <p:grpSpPr>
          <a:xfrm>
            <a:off x="117348" y="98932"/>
            <a:ext cx="6665976" cy="1452626"/>
            <a:chOff x="470065" y="1951410"/>
            <a:chExt cx="6665976" cy="1452626"/>
          </a:xfrm>
        </p:grpSpPr>
        <p:grpSp>
          <p:nvGrpSpPr>
            <p:cNvPr id="21" name="object 12">
              <a:extLst>
                <a:ext uri="{FF2B5EF4-FFF2-40B4-BE49-F238E27FC236}">
                  <a16:creationId xmlns:a16="http://schemas.microsoft.com/office/drawing/2014/main" id="{3216EDA1-4C28-9969-CB54-92084443EA19}"/>
                </a:ext>
              </a:extLst>
            </p:cNvPr>
            <p:cNvGrpSpPr/>
            <p:nvPr/>
          </p:nvGrpSpPr>
          <p:grpSpPr>
            <a:xfrm>
              <a:off x="470065" y="1951664"/>
              <a:ext cx="6665976" cy="1452372"/>
              <a:chOff x="96011" y="115823"/>
              <a:chExt cx="6665976" cy="1452372"/>
            </a:xfrm>
          </p:grpSpPr>
          <p:pic>
            <p:nvPicPr>
              <p:cNvPr id="25" name="object 13">
                <a:extLst>
                  <a:ext uri="{FF2B5EF4-FFF2-40B4-BE49-F238E27FC236}">
                    <a16:creationId xmlns:a16="http://schemas.microsoft.com/office/drawing/2014/main" id="{43B5D875-04BF-E718-8CA9-6A3319201506}"/>
                  </a:ext>
                </a:extLst>
              </p:cNvPr>
              <p:cNvPicPr/>
              <p:nvPr/>
            </p:nvPicPr>
            <p:blipFill>
              <a:blip r:embed="rId3" cstate="print"/>
              <a:stretch>
                <a:fillRect/>
              </a:stretch>
            </p:blipFill>
            <p:spPr>
              <a:xfrm>
                <a:off x="96011" y="115823"/>
                <a:ext cx="6665976" cy="1452372"/>
              </a:xfrm>
              <a:prstGeom prst="rect">
                <a:avLst/>
              </a:prstGeom>
            </p:spPr>
          </p:pic>
          <p:pic>
            <p:nvPicPr>
              <p:cNvPr id="26" name="object 14">
                <a:extLst>
                  <a:ext uri="{FF2B5EF4-FFF2-40B4-BE49-F238E27FC236}">
                    <a16:creationId xmlns:a16="http://schemas.microsoft.com/office/drawing/2014/main" id="{8139A8D5-766D-BE1B-18F6-4C075743D306}"/>
                  </a:ext>
                </a:extLst>
              </p:cNvPr>
              <p:cNvPicPr/>
              <p:nvPr/>
            </p:nvPicPr>
            <p:blipFill>
              <a:blip r:embed="rId4" cstate="print"/>
              <a:stretch>
                <a:fillRect/>
              </a:stretch>
            </p:blipFill>
            <p:spPr>
              <a:xfrm>
                <a:off x="142849" y="142875"/>
                <a:ext cx="6572275" cy="1358646"/>
              </a:xfrm>
              <a:prstGeom prst="rect">
                <a:avLst/>
              </a:prstGeom>
            </p:spPr>
          </p:pic>
          <p:sp>
            <p:nvSpPr>
              <p:cNvPr id="27" name="object 15">
                <a:extLst>
                  <a:ext uri="{FF2B5EF4-FFF2-40B4-BE49-F238E27FC236}">
                    <a16:creationId xmlns:a16="http://schemas.microsoft.com/office/drawing/2014/main" id="{BEBB8B5E-5487-EB2A-83AE-3CFCD506CB4F}"/>
                  </a:ext>
                </a:extLst>
              </p:cNvPr>
              <p:cNvSpPr/>
              <p:nvPr/>
            </p:nvSpPr>
            <p:spPr>
              <a:xfrm>
                <a:off x="142849" y="142875"/>
                <a:ext cx="6572884" cy="1358900"/>
              </a:xfrm>
              <a:custGeom>
                <a:avLst/>
                <a:gdLst/>
                <a:ahLst/>
                <a:cxnLst/>
                <a:rect l="l" t="t" r="r" b="b"/>
                <a:pathLst>
                  <a:path w="6572884" h="1358900">
                    <a:moveTo>
                      <a:pt x="0" y="226441"/>
                    </a:moveTo>
                    <a:lnTo>
                      <a:pt x="4600" y="180795"/>
                    </a:lnTo>
                    <a:lnTo>
                      <a:pt x="17795" y="138285"/>
                    </a:lnTo>
                    <a:lnTo>
                      <a:pt x="38673" y="99820"/>
                    </a:lnTo>
                    <a:lnTo>
                      <a:pt x="66324" y="66309"/>
                    </a:lnTo>
                    <a:lnTo>
                      <a:pt x="99837" y="38663"/>
                    </a:lnTo>
                    <a:lnTo>
                      <a:pt x="138301" y="17789"/>
                    </a:lnTo>
                    <a:lnTo>
                      <a:pt x="180806" y="4599"/>
                    </a:lnTo>
                    <a:lnTo>
                      <a:pt x="226440" y="0"/>
                    </a:lnTo>
                    <a:lnTo>
                      <a:pt x="6345834" y="0"/>
                    </a:lnTo>
                    <a:lnTo>
                      <a:pt x="6391480" y="4599"/>
                    </a:lnTo>
                    <a:lnTo>
                      <a:pt x="6433990" y="17789"/>
                    </a:lnTo>
                    <a:lnTo>
                      <a:pt x="6472455" y="38663"/>
                    </a:lnTo>
                    <a:lnTo>
                      <a:pt x="6505965" y="66309"/>
                    </a:lnTo>
                    <a:lnTo>
                      <a:pt x="6533612" y="99820"/>
                    </a:lnTo>
                    <a:lnTo>
                      <a:pt x="6554485" y="138285"/>
                    </a:lnTo>
                    <a:lnTo>
                      <a:pt x="6567676" y="180795"/>
                    </a:lnTo>
                    <a:lnTo>
                      <a:pt x="6572275" y="226441"/>
                    </a:lnTo>
                    <a:lnTo>
                      <a:pt x="6572275" y="1132204"/>
                    </a:lnTo>
                    <a:lnTo>
                      <a:pt x="6567676" y="1177850"/>
                    </a:lnTo>
                    <a:lnTo>
                      <a:pt x="6554485" y="1220360"/>
                    </a:lnTo>
                    <a:lnTo>
                      <a:pt x="6533612" y="1258825"/>
                    </a:lnTo>
                    <a:lnTo>
                      <a:pt x="6505965" y="1292336"/>
                    </a:lnTo>
                    <a:lnTo>
                      <a:pt x="6472455" y="1319982"/>
                    </a:lnTo>
                    <a:lnTo>
                      <a:pt x="6433990" y="1340856"/>
                    </a:lnTo>
                    <a:lnTo>
                      <a:pt x="6391480" y="1354046"/>
                    </a:lnTo>
                    <a:lnTo>
                      <a:pt x="6345834" y="1358646"/>
                    </a:lnTo>
                    <a:lnTo>
                      <a:pt x="226440" y="1358646"/>
                    </a:lnTo>
                    <a:lnTo>
                      <a:pt x="180806" y="1354046"/>
                    </a:lnTo>
                    <a:lnTo>
                      <a:pt x="138301" y="1340856"/>
                    </a:lnTo>
                    <a:lnTo>
                      <a:pt x="99837" y="1319982"/>
                    </a:lnTo>
                    <a:lnTo>
                      <a:pt x="66324" y="1292336"/>
                    </a:lnTo>
                    <a:lnTo>
                      <a:pt x="38673" y="1258825"/>
                    </a:lnTo>
                    <a:lnTo>
                      <a:pt x="17795" y="1220360"/>
                    </a:lnTo>
                    <a:lnTo>
                      <a:pt x="4600" y="1177850"/>
                    </a:lnTo>
                    <a:lnTo>
                      <a:pt x="0" y="1132204"/>
                    </a:lnTo>
                    <a:lnTo>
                      <a:pt x="0" y="226441"/>
                    </a:lnTo>
                    <a:close/>
                  </a:path>
                </a:pathLst>
              </a:custGeom>
              <a:ln w="9525">
                <a:solidFill>
                  <a:srgbClr val="55CE74"/>
                </a:solidFill>
              </a:ln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pic>
            <p:nvPicPr>
              <p:cNvPr id="28" name="object 16">
                <a:extLst>
                  <a:ext uri="{FF2B5EF4-FFF2-40B4-BE49-F238E27FC236}">
                    <a16:creationId xmlns:a16="http://schemas.microsoft.com/office/drawing/2014/main" id="{39247593-65F0-9E89-F4B5-43896E204BD2}"/>
                  </a:ext>
                </a:extLst>
              </p:cNvPr>
              <p:cNvPicPr/>
              <p:nvPr/>
            </p:nvPicPr>
            <p:blipFill>
              <a:blip r:embed="rId5" cstate="print"/>
              <a:stretch>
                <a:fillRect/>
              </a:stretch>
            </p:blipFill>
            <p:spPr>
              <a:xfrm>
                <a:off x="2500248" y="305930"/>
                <a:ext cx="1714500" cy="733945"/>
              </a:xfrm>
              <a:prstGeom prst="rect">
                <a:avLst/>
              </a:prstGeom>
            </p:spPr>
          </p:pic>
        </p:grpSp>
        <p:sp>
          <p:nvSpPr>
            <p:cNvPr id="22" name="object 16">
              <a:extLst>
                <a:ext uri="{FF2B5EF4-FFF2-40B4-BE49-F238E27FC236}">
                  <a16:creationId xmlns:a16="http://schemas.microsoft.com/office/drawing/2014/main" id="{179127C2-0C0B-701F-58D7-7648C4B8D7B6}"/>
                </a:ext>
              </a:extLst>
            </p:cNvPr>
            <p:cNvSpPr txBox="1"/>
            <p:nvPr/>
          </p:nvSpPr>
          <p:spPr>
            <a:xfrm>
              <a:off x="2775727" y="2875716"/>
              <a:ext cx="3332858" cy="391795"/>
            </a:xfrm>
            <a:prstGeom prst="rect">
              <a:avLst/>
            </a:prstGeom>
            <a:noFill/>
          </p:spPr>
          <p:txBody>
            <a:bodyPr vert="horz" wrap="square" lIns="0" tIns="12700" rIns="0" bIns="0" rtlCol="0">
              <a:spAutoFit/>
            </a:bodyPr>
            <a:lstStyle/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Volumen 4,  Número 1  Enero a Julio 2021</a:t>
              </a:r>
            </a:p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Revista Semestral. Venezuela</a:t>
              </a:r>
              <a:endParaRPr sz="1200" dirty="0">
                <a:latin typeface="Arial"/>
                <a:cs typeface="Arial"/>
              </a:endParaRPr>
            </a:p>
          </p:txBody>
        </p:sp>
        <p:pic>
          <p:nvPicPr>
            <p:cNvPr id="23" name="object 25">
              <a:extLst>
                <a:ext uri="{FF2B5EF4-FFF2-40B4-BE49-F238E27FC236}">
                  <a16:creationId xmlns:a16="http://schemas.microsoft.com/office/drawing/2014/main" id="{11843D05-D3DF-6CA0-BA80-15E400E94B9F}"/>
                </a:ext>
              </a:extLst>
            </p:cNvPr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470065" y="2027896"/>
              <a:ext cx="2305662" cy="1053903"/>
            </a:xfrm>
            <a:prstGeom prst="rect">
              <a:avLst/>
            </a:prstGeom>
          </p:spPr>
        </p:pic>
        <p:pic>
          <p:nvPicPr>
            <p:cNvPr id="24" name="object 31">
              <a:extLst>
                <a:ext uri="{FF2B5EF4-FFF2-40B4-BE49-F238E27FC236}">
                  <a16:creationId xmlns:a16="http://schemas.microsoft.com/office/drawing/2014/main" id="{6057C5A5-B61E-35AA-0E37-DCA2A707E66F}"/>
                </a:ext>
              </a:extLst>
            </p:cNvPr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4932681" y="1951410"/>
              <a:ext cx="1805304" cy="893889"/>
            </a:xfrm>
            <a:prstGeom prst="rect">
              <a:avLst/>
            </a:prstGeom>
          </p:spPr>
        </p:pic>
      </p:grpSp>
    </p:spTree>
  </p:cSld>
  <p:clrMapOvr>
    <a:masterClrMapping/>
  </p:clrMapOvr>
</p:sld>
</file>

<file path=ppt/slides/slide24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105155" y="3043430"/>
            <a:ext cx="6647815" cy="5835650"/>
            <a:chOff x="105155" y="3043430"/>
            <a:chExt cx="6647815" cy="5835650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05155" y="3043430"/>
              <a:ext cx="6647687" cy="5835391"/>
            </a:xfrm>
            <a:prstGeom prst="rect">
              <a:avLst/>
            </a:prstGeom>
          </p:spPr>
        </p:pic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42849" y="3062414"/>
              <a:ext cx="6572250" cy="5758053"/>
            </a:xfrm>
            <a:prstGeom prst="rect">
              <a:avLst/>
            </a:prstGeom>
          </p:spPr>
        </p:pic>
        <p:sp>
          <p:nvSpPr>
            <p:cNvPr id="5" name="object 5"/>
            <p:cNvSpPr/>
            <p:nvPr/>
          </p:nvSpPr>
          <p:spPr>
            <a:xfrm>
              <a:off x="142849" y="3062414"/>
              <a:ext cx="6572250" cy="5758180"/>
            </a:xfrm>
            <a:custGeom>
              <a:avLst/>
              <a:gdLst/>
              <a:ahLst/>
              <a:cxnLst/>
              <a:rect l="l" t="t" r="r" b="b"/>
              <a:pathLst>
                <a:path w="6572250" h="5758180">
                  <a:moveTo>
                    <a:pt x="0" y="5758053"/>
                  </a:moveTo>
                  <a:lnTo>
                    <a:pt x="6572250" y="5758053"/>
                  </a:lnTo>
                  <a:lnTo>
                    <a:pt x="6572250" y="0"/>
                  </a:lnTo>
                  <a:lnTo>
                    <a:pt x="0" y="0"/>
                  </a:lnTo>
                  <a:lnTo>
                    <a:pt x="0" y="5758053"/>
                  </a:lnTo>
                  <a:close/>
                </a:path>
              </a:pathLst>
            </a:custGeom>
            <a:ln w="9525">
              <a:solidFill>
                <a:srgbClr val="55CE74"/>
              </a:solidFill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</p:grpSp>
      <p:grpSp>
        <p:nvGrpSpPr>
          <p:cNvPr id="6" name="object 6"/>
          <p:cNvGrpSpPr/>
          <p:nvPr/>
        </p:nvGrpSpPr>
        <p:grpSpPr>
          <a:xfrm>
            <a:off x="105155" y="124968"/>
            <a:ext cx="6647815" cy="2057400"/>
            <a:chOff x="105155" y="124968"/>
            <a:chExt cx="6647815" cy="2057400"/>
          </a:xfrm>
        </p:grpSpPr>
        <p:pic>
          <p:nvPicPr>
            <p:cNvPr id="7" name="object 7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05155" y="124968"/>
              <a:ext cx="6647687" cy="1193291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142849" y="142875"/>
              <a:ext cx="6572275" cy="1116710"/>
            </a:xfrm>
            <a:prstGeom prst="rect">
              <a:avLst/>
            </a:prstGeom>
          </p:spPr>
        </p:pic>
        <p:sp>
          <p:nvSpPr>
            <p:cNvPr id="9" name="object 9"/>
            <p:cNvSpPr/>
            <p:nvPr/>
          </p:nvSpPr>
          <p:spPr>
            <a:xfrm>
              <a:off x="142849" y="142875"/>
              <a:ext cx="6572884" cy="1116965"/>
            </a:xfrm>
            <a:custGeom>
              <a:avLst/>
              <a:gdLst/>
              <a:ahLst/>
              <a:cxnLst/>
              <a:rect l="l" t="t" r="r" b="b"/>
              <a:pathLst>
                <a:path w="6572884" h="1116965">
                  <a:moveTo>
                    <a:pt x="0" y="186181"/>
                  </a:moveTo>
                  <a:lnTo>
                    <a:pt x="6649" y="136671"/>
                  </a:lnTo>
                  <a:lnTo>
                    <a:pt x="25413" y="92192"/>
                  </a:lnTo>
                  <a:lnTo>
                    <a:pt x="54517" y="54514"/>
                  </a:lnTo>
                  <a:lnTo>
                    <a:pt x="92188" y="25409"/>
                  </a:lnTo>
                  <a:lnTo>
                    <a:pt x="136651" y="6647"/>
                  </a:lnTo>
                  <a:lnTo>
                    <a:pt x="186131" y="0"/>
                  </a:lnTo>
                  <a:lnTo>
                    <a:pt x="6386093" y="0"/>
                  </a:lnTo>
                  <a:lnTo>
                    <a:pt x="6435603" y="6647"/>
                  </a:lnTo>
                  <a:lnTo>
                    <a:pt x="6480082" y="25409"/>
                  </a:lnTo>
                  <a:lnTo>
                    <a:pt x="6517760" y="54514"/>
                  </a:lnTo>
                  <a:lnTo>
                    <a:pt x="6546865" y="92192"/>
                  </a:lnTo>
                  <a:lnTo>
                    <a:pt x="6565627" y="136671"/>
                  </a:lnTo>
                  <a:lnTo>
                    <a:pt x="6572275" y="186181"/>
                  </a:lnTo>
                  <a:lnTo>
                    <a:pt x="6572275" y="930655"/>
                  </a:lnTo>
                  <a:lnTo>
                    <a:pt x="6565627" y="980112"/>
                  </a:lnTo>
                  <a:lnTo>
                    <a:pt x="6546865" y="1024556"/>
                  </a:lnTo>
                  <a:lnTo>
                    <a:pt x="6517760" y="1062212"/>
                  </a:lnTo>
                  <a:lnTo>
                    <a:pt x="6480082" y="1091306"/>
                  </a:lnTo>
                  <a:lnTo>
                    <a:pt x="6435603" y="1110064"/>
                  </a:lnTo>
                  <a:lnTo>
                    <a:pt x="6386093" y="1116710"/>
                  </a:lnTo>
                  <a:lnTo>
                    <a:pt x="186131" y="1116710"/>
                  </a:lnTo>
                  <a:lnTo>
                    <a:pt x="136651" y="1110064"/>
                  </a:lnTo>
                  <a:lnTo>
                    <a:pt x="92188" y="1091306"/>
                  </a:lnTo>
                  <a:lnTo>
                    <a:pt x="54517" y="1062212"/>
                  </a:lnTo>
                  <a:lnTo>
                    <a:pt x="25413" y="1024556"/>
                  </a:lnTo>
                  <a:lnTo>
                    <a:pt x="6649" y="980112"/>
                  </a:lnTo>
                  <a:lnTo>
                    <a:pt x="0" y="930655"/>
                  </a:lnTo>
                  <a:lnTo>
                    <a:pt x="0" y="186181"/>
                  </a:lnTo>
                  <a:close/>
                </a:path>
              </a:pathLst>
            </a:custGeom>
            <a:ln w="9525">
              <a:solidFill>
                <a:srgbClr val="55CE74"/>
              </a:solidFill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pic>
          <p:nvPicPr>
            <p:cNvPr id="10" name="object 10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318518" y="1504208"/>
              <a:ext cx="6256015" cy="678139"/>
            </a:xfrm>
            <a:prstGeom prst="rect">
              <a:avLst/>
            </a:prstGeom>
          </p:spPr>
        </p:pic>
      </p:grpSp>
      <p:sp>
        <p:nvSpPr>
          <p:cNvPr id="11" name="object 11"/>
          <p:cNvSpPr txBox="1"/>
          <p:nvPr/>
        </p:nvSpPr>
        <p:spPr>
          <a:xfrm>
            <a:off x="3020695" y="1360423"/>
            <a:ext cx="1322705" cy="18669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1050" b="1" dirty="0">
                <a:latin typeface="Times New Roman"/>
                <a:cs typeface="Times New Roman"/>
              </a:rPr>
              <a:t>Para</a:t>
            </a:r>
            <a:r>
              <a:rPr sz="1050" b="1" spc="-30" dirty="0">
                <a:latin typeface="Times New Roman"/>
                <a:cs typeface="Times New Roman"/>
              </a:rPr>
              <a:t> </a:t>
            </a:r>
            <a:r>
              <a:rPr sz="1050" b="1" dirty="0">
                <a:latin typeface="Times New Roman"/>
                <a:cs typeface="Times New Roman"/>
              </a:rPr>
              <a:t>citar</a:t>
            </a:r>
            <a:r>
              <a:rPr sz="1050" b="1" spc="-20" dirty="0">
                <a:latin typeface="Times New Roman"/>
                <a:cs typeface="Times New Roman"/>
              </a:rPr>
              <a:t> </a:t>
            </a:r>
            <a:r>
              <a:rPr sz="1050" b="1" dirty="0">
                <a:latin typeface="Times New Roman"/>
                <a:cs typeface="Times New Roman"/>
              </a:rPr>
              <a:t>este</a:t>
            </a:r>
            <a:r>
              <a:rPr sz="1050" b="1" spc="-20" dirty="0">
                <a:latin typeface="Times New Roman"/>
                <a:cs typeface="Times New Roman"/>
              </a:rPr>
              <a:t> </a:t>
            </a:r>
            <a:r>
              <a:rPr sz="1050" b="1" spc="-10" dirty="0">
                <a:latin typeface="Times New Roman"/>
                <a:cs typeface="Times New Roman"/>
              </a:rPr>
              <a:t>artículo</a:t>
            </a:r>
            <a:endParaRPr sz="1050" dirty="0">
              <a:latin typeface="Times New Roman"/>
              <a:cs typeface="Times New Roman"/>
            </a:endParaRPr>
          </a:p>
        </p:txBody>
      </p:sp>
      <p:grpSp>
        <p:nvGrpSpPr>
          <p:cNvPr id="12" name="object 12"/>
          <p:cNvGrpSpPr/>
          <p:nvPr/>
        </p:nvGrpSpPr>
        <p:grpSpPr>
          <a:xfrm>
            <a:off x="96011" y="115823"/>
            <a:ext cx="6666230" cy="1463040"/>
            <a:chOff x="96011" y="115823"/>
            <a:chExt cx="6666230" cy="1463040"/>
          </a:xfrm>
        </p:grpSpPr>
        <p:pic>
          <p:nvPicPr>
            <p:cNvPr id="13" name="object 13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96011" y="115823"/>
              <a:ext cx="6665976" cy="1452372"/>
            </a:xfrm>
            <a:prstGeom prst="rect">
              <a:avLst/>
            </a:prstGeom>
          </p:spPr>
        </p:pic>
        <p:pic>
          <p:nvPicPr>
            <p:cNvPr id="14" name="object 14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142849" y="142875"/>
              <a:ext cx="6572275" cy="1358646"/>
            </a:xfrm>
            <a:prstGeom prst="rect">
              <a:avLst/>
            </a:prstGeom>
          </p:spPr>
        </p:pic>
        <p:sp>
          <p:nvSpPr>
            <p:cNvPr id="15" name="object 15"/>
            <p:cNvSpPr/>
            <p:nvPr/>
          </p:nvSpPr>
          <p:spPr>
            <a:xfrm>
              <a:off x="142849" y="142875"/>
              <a:ext cx="6572884" cy="1358900"/>
            </a:xfrm>
            <a:custGeom>
              <a:avLst/>
              <a:gdLst/>
              <a:ahLst/>
              <a:cxnLst/>
              <a:rect l="l" t="t" r="r" b="b"/>
              <a:pathLst>
                <a:path w="6572884" h="1358900">
                  <a:moveTo>
                    <a:pt x="0" y="226441"/>
                  </a:moveTo>
                  <a:lnTo>
                    <a:pt x="4600" y="180795"/>
                  </a:lnTo>
                  <a:lnTo>
                    <a:pt x="17795" y="138285"/>
                  </a:lnTo>
                  <a:lnTo>
                    <a:pt x="38673" y="99820"/>
                  </a:lnTo>
                  <a:lnTo>
                    <a:pt x="66324" y="66309"/>
                  </a:lnTo>
                  <a:lnTo>
                    <a:pt x="99837" y="38663"/>
                  </a:lnTo>
                  <a:lnTo>
                    <a:pt x="138301" y="17789"/>
                  </a:lnTo>
                  <a:lnTo>
                    <a:pt x="180806" y="4599"/>
                  </a:lnTo>
                  <a:lnTo>
                    <a:pt x="226440" y="0"/>
                  </a:lnTo>
                  <a:lnTo>
                    <a:pt x="6345834" y="0"/>
                  </a:lnTo>
                  <a:lnTo>
                    <a:pt x="6391480" y="4599"/>
                  </a:lnTo>
                  <a:lnTo>
                    <a:pt x="6433990" y="17789"/>
                  </a:lnTo>
                  <a:lnTo>
                    <a:pt x="6472455" y="38663"/>
                  </a:lnTo>
                  <a:lnTo>
                    <a:pt x="6505965" y="66309"/>
                  </a:lnTo>
                  <a:lnTo>
                    <a:pt x="6533612" y="99820"/>
                  </a:lnTo>
                  <a:lnTo>
                    <a:pt x="6554485" y="138285"/>
                  </a:lnTo>
                  <a:lnTo>
                    <a:pt x="6567676" y="180795"/>
                  </a:lnTo>
                  <a:lnTo>
                    <a:pt x="6572275" y="226441"/>
                  </a:lnTo>
                  <a:lnTo>
                    <a:pt x="6572275" y="1132204"/>
                  </a:lnTo>
                  <a:lnTo>
                    <a:pt x="6567676" y="1177850"/>
                  </a:lnTo>
                  <a:lnTo>
                    <a:pt x="6554485" y="1220360"/>
                  </a:lnTo>
                  <a:lnTo>
                    <a:pt x="6533612" y="1258825"/>
                  </a:lnTo>
                  <a:lnTo>
                    <a:pt x="6505965" y="1292336"/>
                  </a:lnTo>
                  <a:lnTo>
                    <a:pt x="6472455" y="1319982"/>
                  </a:lnTo>
                  <a:lnTo>
                    <a:pt x="6433990" y="1340856"/>
                  </a:lnTo>
                  <a:lnTo>
                    <a:pt x="6391480" y="1354046"/>
                  </a:lnTo>
                  <a:lnTo>
                    <a:pt x="6345834" y="1358646"/>
                  </a:lnTo>
                  <a:lnTo>
                    <a:pt x="226440" y="1358646"/>
                  </a:lnTo>
                  <a:lnTo>
                    <a:pt x="180806" y="1354046"/>
                  </a:lnTo>
                  <a:lnTo>
                    <a:pt x="138301" y="1340856"/>
                  </a:lnTo>
                  <a:lnTo>
                    <a:pt x="99837" y="1319982"/>
                  </a:lnTo>
                  <a:lnTo>
                    <a:pt x="66324" y="1292336"/>
                  </a:lnTo>
                  <a:lnTo>
                    <a:pt x="38673" y="1258825"/>
                  </a:lnTo>
                  <a:lnTo>
                    <a:pt x="17795" y="1220360"/>
                  </a:lnTo>
                  <a:lnTo>
                    <a:pt x="4600" y="1177850"/>
                  </a:lnTo>
                  <a:lnTo>
                    <a:pt x="0" y="1132204"/>
                  </a:lnTo>
                  <a:lnTo>
                    <a:pt x="0" y="226441"/>
                  </a:lnTo>
                  <a:close/>
                </a:path>
              </a:pathLst>
            </a:custGeom>
            <a:ln w="9525">
              <a:solidFill>
                <a:srgbClr val="55CE74"/>
              </a:solidFill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pic>
          <p:nvPicPr>
            <p:cNvPr id="16" name="object 16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2500248" y="305930"/>
              <a:ext cx="1714500" cy="733945"/>
            </a:xfrm>
            <a:prstGeom prst="rect">
              <a:avLst/>
            </a:prstGeom>
          </p:spPr>
        </p:pic>
        <p:pic>
          <p:nvPicPr>
            <p:cNvPr id="17" name="object 17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2738628" y="1024127"/>
              <a:ext cx="1897379" cy="371855"/>
            </a:xfrm>
            <a:prstGeom prst="rect">
              <a:avLst/>
            </a:prstGeom>
          </p:spPr>
        </p:pic>
        <p:pic>
          <p:nvPicPr>
            <p:cNvPr id="18" name="object 18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4401311" y="1024127"/>
              <a:ext cx="1577339" cy="371855"/>
            </a:xfrm>
            <a:prstGeom prst="rect">
              <a:avLst/>
            </a:prstGeom>
          </p:spPr>
        </p:pic>
        <p:pic>
          <p:nvPicPr>
            <p:cNvPr id="19" name="object 19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3169919" y="1207007"/>
              <a:ext cx="1546859" cy="371855"/>
            </a:xfrm>
            <a:prstGeom prst="rect">
              <a:avLst/>
            </a:prstGeom>
          </p:spPr>
        </p:pic>
        <p:pic>
          <p:nvPicPr>
            <p:cNvPr id="20" name="object 20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4482083" y="1207007"/>
              <a:ext cx="284988" cy="371855"/>
            </a:xfrm>
            <a:prstGeom prst="rect">
              <a:avLst/>
            </a:prstGeom>
          </p:spPr>
        </p:pic>
        <p:pic>
          <p:nvPicPr>
            <p:cNvPr id="21" name="object 21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4572000" y="1207007"/>
              <a:ext cx="1013460" cy="371855"/>
            </a:xfrm>
            <a:prstGeom prst="rect">
              <a:avLst/>
            </a:prstGeom>
          </p:spPr>
        </p:pic>
      </p:grpSp>
      <p:sp>
        <p:nvSpPr>
          <p:cNvPr id="22" name="object 22"/>
          <p:cNvSpPr txBox="1"/>
          <p:nvPr/>
        </p:nvSpPr>
        <p:spPr>
          <a:xfrm>
            <a:off x="2842005" y="1068451"/>
            <a:ext cx="3029585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Arial"/>
                <a:cs typeface="Arial"/>
              </a:rPr>
              <a:t>6ta.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Edición</a:t>
            </a:r>
            <a:r>
              <a:rPr sz="1200" b="1" spc="-10" dirty="0">
                <a:latin typeface="Arial"/>
                <a:cs typeface="Arial"/>
              </a:rPr>
              <a:t> Volumen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I</a:t>
            </a:r>
            <a:r>
              <a:rPr sz="1200" b="1" spc="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Enero</a:t>
            </a:r>
            <a:r>
              <a:rPr sz="1200" b="1" spc="-3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a</a:t>
            </a:r>
            <a:r>
              <a:rPr sz="1200" b="1" spc="-2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Julio</a:t>
            </a:r>
            <a:r>
              <a:rPr sz="1200" b="1" spc="-5" dirty="0">
                <a:latin typeface="Arial"/>
                <a:cs typeface="Arial"/>
              </a:rPr>
              <a:t> </a:t>
            </a:r>
            <a:r>
              <a:rPr sz="1200" b="1" spc="-20" dirty="0">
                <a:latin typeface="Arial"/>
                <a:cs typeface="Arial"/>
              </a:rPr>
              <a:t>2021</a:t>
            </a:r>
            <a:endParaRPr sz="1200" dirty="0">
              <a:latin typeface="Arial"/>
              <a:cs typeface="Arial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3273297" y="1251331"/>
            <a:ext cx="216789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Arial"/>
                <a:cs typeface="Arial"/>
              </a:rPr>
              <a:t>Revista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Semestral-</a:t>
            </a:r>
            <a:r>
              <a:rPr sz="1200" b="1" spc="-40" dirty="0">
                <a:latin typeface="Arial"/>
                <a:cs typeface="Arial"/>
              </a:rPr>
              <a:t> </a:t>
            </a:r>
            <a:r>
              <a:rPr sz="1200" b="1" spc="-10" dirty="0">
                <a:latin typeface="Arial"/>
                <a:cs typeface="Arial"/>
              </a:rPr>
              <a:t>Venezuela</a:t>
            </a:r>
            <a:endParaRPr sz="1200" dirty="0">
              <a:latin typeface="Arial"/>
              <a:cs typeface="Arial"/>
            </a:endParaRPr>
          </a:p>
        </p:txBody>
      </p:sp>
      <p:grpSp>
        <p:nvGrpSpPr>
          <p:cNvPr id="24" name="object 24"/>
          <p:cNvGrpSpPr/>
          <p:nvPr/>
        </p:nvGrpSpPr>
        <p:grpSpPr>
          <a:xfrm>
            <a:off x="320929" y="234695"/>
            <a:ext cx="6228715" cy="2832735"/>
            <a:chOff x="320929" y="234695"/>
            <a:chExt cx="6228715" cy="2832735"/>
          </a:xfrm>
        </p:grpSpPr>
        <p:pic>
          <p:nvPicPr>
            <p:cNvPr id="25" name="object 25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324612" y="234695"/>
              <a:ext cx="1719072" cy="1341120"/>
            </a:xfrm>
            <a:prstGeom prst="rect">
              <a:avLst/>
            </a:prstGeom>
          </p:spPr>
        </p:pic>
        <p:sp>
          <p:nvSpPr>
            <p:cNvPr id="26" name="object 26"/>
            <p:cNvSpPr/>
            <p:nvPr/>
          </p:nvSpPr>
          <p:spPr>
            <a:xfrm>
              <a:off x="333629" y="1522069"/>
              <a:ext cx="6203315" cy="646430"/>
            </a:xfrm>
            <a:custGeom>
              <a:avLst/>
              <a:gdLst/>
              <a:ahLst/>
              <a:cxnLst/>
              <a:rect l="l" t="t" r="r" b="b"/>
              <a:pathLst>
                <a:path w="6203315" h="646430">
                  <a:moveTo>
                    <a:pt x="6202934" y="0"/>
                  </a:moveTo>
                  <a:lnTo>
                    <a:pt x="0" y="0"/>
                  </a:lnTo>
                  <a:lnTo>
                    <a:pt x="0" y="646328"/>
                  </a:lnTo>
                  <a:lnTo>
                    <a:pt x="6202934" y="646328"/>
                  </a:lnTo>
                  <a:lnTo>
                    <a:pt x="620293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7" name="object 27"/>
            <p:cNvSpPr/>
            <p:nvPr/>
          </p:nvSpPr>
          <p:spPr>
            <a:xfrm>
              <a:off x="333629" y="1522069"/>
              <a:ext cx="6203315" cy="646430"/>
            </a:xfrm>
            <a:custGeom>
              <a:avLst/>
              <a:gdLst/>
              <a:ahLst/>
              <a:cxnLst/>
              <a:rect l="l" t="t" r="r" b="b"/>
              <a:pathLst>
                <a:path w="6203315" h="646430">
                  <a:moveTo>
                    <a:pt x="0" y="646328"/>
                  </a:moveTo>
                  <a:lnTo>
                    <a:pt x="6202934" y="646328"/>
                  </a:lnTo>
                  <a:lnTo>
                    <a:pt x="6202934" y="0"/>
                  </a:lnTo>
                  <a:lnTo>
                    <a:pt x="0" y="0"/>
                  </a:lnTo>
                  <a:lnTo>
                    <a:pt x="0" y="646328"/>
                  </a:lnTo>
                  <a:close/>
                </a:path>
              </a:pathLst>
            </a:custGeom>
            <a:ln w="25399">
              <a:solidFill>
                <a:srgbClr val="5BD078"/>
              </a:solidFill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8" name="object 28"/>
            <p:cNvSpPr/>
            <p:nvPr/>
          </p:nvSpPr>
          <p:spPr>
            <a:xfrm>
              <a:off x="333629" y="2123706"/>
              <a:ext cx="6203315" cy="931544"/>
            </a:xfrm>
            <a:custGeom>
              <a:avLst/>
              <a:gdLst/>
              <a:ahLst/>
              <a:cxnLst/>
              <a:rect l="l" t="t" r="r" b="b"/>
              <a:pathLst>
                <a:path w="6203315" h="931544">
                  <a:moveTo>
                    <a:pt x="6202934" y="0"/>
                  </a:moveTo>
                  <a:lnTo>
                    <a:pt x="0" y="0"/>
                  </a:lnTo>
                  <a:lnTo>
                    <a:pt x="0" y="931024"/>
                  </a:lnTo>
                  <a:lnTo>
                    <a:pt x="6202934" y="931024"/>
                  </a:lnTo>
                  <a:lnTo>
                    <a:pt x="620293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9" name="object 29"/>
            <p:cNvSpPr/>
            <p:nvPr/>
          </p:nvSpPr>
          <p:spPr>
            <a:xfrm>
              <a:off x="333629" y="2123706"/>
              <a:ext cx="6203315" cy="931544"/>
            </a:xfrm>
            <a:custGeom>
              <a:avLst/>
              <a:gdLst/>
              <a:ahLst/>
              <a:cxnLst/>
              <a:rect l="l" t="t" r="r" b="b"/>
              <a:pathLst>
                <a:path w="6203315" h="931544">
                  <a:moveTo>
                    <a:pt x="0" y="931024"/>
                  </a:moveTo>
                  <a:lnTo>
                    <a:pt x="6202934" y="931024"/>
                  </a:lnTo>
                  <a:lnTo>
                    <a:pt x="6202934" y="0"/>
                  </a:lnTo>
                  <a:lnTo>
                    <a:pt x="0" y="0"/>
                  </a:lnTo>
                  <a:lnTo>
                    <a:pt x="0" y="931024"/>
                  </a:lnTo>
                  <a:close/>
                </a:path>
              </a:pathLst>
            </a:custGeom>
            <a:ln w="25400">
              <a:solidFill>
                <a:srgbClr val="5BD078"/>
              </a:solidFill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</p:grpSp>
      <p:sp>
        <p:nvSpPr>
          <p:cNvPr id="30" name="object 30"/>
          <p:cNvSpPr txBox="1"/>
          <p:nvPr/>
        </p:nvSpPr>
        <p:spPr>
          <a:xfrm>
            <a:off x="412495" y="1550923"/>
            <a:ext cx="6047740" cy="95631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100"/>
              </a:spcBef>
            </a:pPr>
            <a:r>
              <a:rPr sz="1200" b="1" spc="-35" dirty="0">
                <a:latin typeface="Times New Roman"/>
                <a:cs typeface="Times New Roman"/>
              </a:rPr>
              <a:t>Dr.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Pedro</a:t>
            </a:r>
            <a:r>
              <a:rPr sz="1200" b="1" spc="-6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Antonio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Carpio</a:t>
            </a:r>
            <a:r>
              <a:rPr sz="1200" b="1" spc="-20" dirty="0">
                <a:latin typeface="Times New Roman"/>
                <a:cs typeface="Times New Roman"/>
              </a:rPr>
              <a:t> Díaz</a:t>
            </a:r>
            <a:endParaRPr sz="1200" dirty="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Universidad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Nacional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Experimental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-55" dirty="0"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Llanos</a:t>
            </a:r>
            <a:r>
              <a:rPr sz="1200" spc="-1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Centrales</a:t>
            </a:r>
            <a:r>
              <a:rPr sz="1200" spc="-3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Rómulo</a:t>
            </a:r>
            <a:r>
              <a:rPr sz="1200" spc="-4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Gallegos</a:t>
            </a:r>
            <a:r>
              <a:rPr sz="1200" spc="-2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chemeClr val="tx1"/>
                </a:solidFill>
                <a:latin typeface="Times New Roman"/>
                <a:cs typeface="Times New Roman"/>
              </a:rPr>
              <a:t>(Venezuela)</a:t>
            </a:r>
            <a:endParaRPr sz="1200" dirty="0">
              <a:solidFill>
                <a:schemeClr val="tx1"/>
              </a:solidFill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</a:pPr>
            <a:r>
              <a:rPr sz="1200" b="1" dirty="0">
                <a:solidFill>
                  <a:schemeClr val="tx1"/>
                </a:solidFill>
                <a:latin typeface="Times New Roman"/>
                <a:cs typeface="Times New Roman"/>
              </a:rPr>
              <a:t>Correo</a:t>
            </a:r>
            <a:r>
              <a:rPr sz="1200" b="1" spc="-5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b="1" dirty="0">
                <a:solidFill>
                  <a:schemeClr val="tx1"/>
                </a:solidFill>
                <a:latin typeface="Times New Roman"/>
                <a:cs typeface="Times New Roman"/>
              </a:rPr>
              <a:t>Electrónico:</a:t>
            </a:r>
            <a:r>
              <a:rPr sz="1200" b="1" spc="-3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chemeClr val="tx1"/>
                </a:solidFill>
                <a:latin typeface="Times New Roman"/>
                <a:cs typeface="Times New Roman"/>
                <a:hlinkClick r:id="rId16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pedrocarpio1961@gmail.com</a:t>
            </a:r>
            <a:endParaRPr sz="1200" dirty="0">
              <a:solidFill>
                <a:schemeClr val="tx1"/>
              </a:solidFill>
              <a:latin typeface="Times New Roman"/>
              <a:cs typeface="Times New Roman"/>
            </a:endParaRPr>
          </a:p>
          <a:p>
            <a:pPr marL="12065" marR="5080" algn="ctr">
              <a:lnSpc>
                <a:spcPct val="100000"/>
              </a:lnSpc>
              <a:spcBef>
                <a:spcPts val="420"/>
              </a:spcBef>
            </a:pPr>
            <a:r>
              <a:rPr sz="1100" b="1" dirty="0">
                <a:solidFill>
                  <a:schemeClr val="tx1"/>
                </a:solidFill>
                <a:latin typeface="Times New Roman"/>
                <a:cs typeface="Times New Roman"/>
              </a:rPr>
              <a:t>Como</a:t>
            </a:r>
            <a:r>
              <a:rPr sz="1100" b="1" spc="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100" b="1" dirty="0">
                <a:solidFill>
                  <a:schemeClr val="tx1"/>
                </a:solidFill>
                <a:latin typeface="Times New Roman"/>
                <a:cs typeface="Times New Roman"/>
              </a:rPr>
              <a:t>citar</a:t>
            </a:r>
            <a:r>
              <a:rPr sz="1100" b="1" spc="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100" b="1" dirty="0">
                <a:solidFill>
                  <a:schemeClr val="tx1"/>
                </a:solidFill>
                <a:latin typeface="Times New Roman"/>
                <a:cs typeface="Times New Roman"/>
              </a:rPr>
              <a:t>este</a:t>
            </a:r>
            <a:r>
              <a:rPr sz="1100" b="1" spc="1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100" b="1" dirty="0">
                <a:solidFill>
                  <a:schemeClr val="tx1"/>
                </a:solidFill>
                <a:latin typeface="Times New Roman"/>
                <a:cs typeface="Times New Roman"/>
              </a:rPr>
              <a:t>artículo: Pedro</a:t>
            </a:r>
            <a:r>
              <a:rPr sz="1100" b="1" spc="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100" b="1" dirty="0">
                <a:solidFill>
                  <a:schemeClr val="tx1"/>
                </a:solidFill>
                <a:latin typeface="Times New Roman"/>
                <a:cs typeface="Times New Roman"/>
              </a:rPr>
              <a:t>A.</a:t>
            </a:r>
            <a:r>
              <a:rPr sz="1100" b="1" spc="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100" b="1" dirty="0">
                <a:solidFill>
                  <a:schemeClr val="tx1"/>
                </a:solidFill>
                <a:latin typeface="Times New Roman"/>
                <a:cs typeface="Times New Roman"/>
              </a:rPr>
              <a:t>Carpio</a:t>
            </a:r>
            <a:r>
              <a:rPr sz="1100" b="1" spc="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100" b="1" dirty="0">
                <a:solidFill>
                  <a:schemeClr val="tx1"/>
                </a:solidFill>
                <a:latin typeface="Times New Roman"/>
                <a:cs typeface="Times New Roman"/>
              </a:rPr>
              <a:t>Díaz.</a:t>
            </a:r>
            <a:r>
              <a:rPr sz="1100" b="1" spc="1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100" b="1" dirty="0">
                <a:solidFill>
                  <a:schemeClr val="tx1"/>
                </a:solidFill>
                <a:latin typeface="Times New Roman"/>
                <a:cs typeface="Times New Roman"/>
              </a:rPr>
              <a:t>(2020),</a:t>
            </a:r>
            <a:r>
              <a:rPr sz="1100" b="1" spc="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100" b="1" dirty="0">
                <a:solidFill>
                  <a:schemeClr val="tx1"/>
                </a:solidFill>
                <a:latin typeface="Times New Roman"/>
                <a:cs typeface="Times New Roman"/>
              </a:rPr>
              <a:t>“</a:t>
            </a:r>
            <a:r>
              <a:rPr sz="1050" b="1" dirty="0">
                <a:solidFill>
                  <a:schemeClr val="tx1"/>
                </a:solidFill>
                <a:latin typeface="Times New Roman"/>
                <a:cs typeface="Times New Roman"/>
              </a:rPr>
              <a:t>Modelo</a:t>
            </a:r>
            <a:r>
              <a:rPr sz="1050" b="1" spc="-1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050" b="1" dirty="0">
                <a:solidFill>
                  <a:schemeClr val="tx1"/>
                </a:solidFill>
                <a:latin typeface="Times New Roman"/>
                <a:cs typeface="Times New Roman"/>
              </a:rPr>
              <a:t>Teórico</a:t>
            </a:r>
            <a:r>
              <a:rPr sz="1050" b="1" spc="-1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050" b="1" dirty="0">
                <a:solidFill>
                  <a:schemeClr val="tx1"/>
                </a:solidFill>
                <a:latin typeface="Times New Roman"/>
                <a:cs typeface="Times New Roman"/>
              </a:rPr>
              <a:t>Educativo</a:t>
            </a:r>
            <a:r>
              <a:rPr sz="1050" b="1" spc="-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050" b="1" dirty="0">
                <a:solidFill>
                  <a:schemeClr val="tx1"/>
                </a:solidFill>
                <a:latin typeface="Times New Roman"/>
                <a:cs typeface="Times New Roman"/>
              </a:rPr>
              <a:t>para</a:t>
            </a:r>
            <a:r>
              <a:rPr sz="1050" b="1" spc="-1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050" b="1" dirty="0">
                <a:solidFill>
                  <a:schemeClr val="tx1"/>
                </a:solidFill>
                <a:latin typeface="Times New Roman"/>
                <a:cs typeface="Times New Roman"/>
              </a:rPr>
              <a:t>la</a:t>
            </a:r>
            <a:r>
              <a:rPr sz="1050" b="1" spc="-1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050" b="1" spc="-10" dirty="0">
                <a:solidFill>
                  <a:schemeClr val="tx1"/>
                </a:solidFill>
                <a:latin typeface="Times New Roman"/>
                <a:cs typeface="Times New Roman"/>
              </a:rPr>
              <a:t>Formación </a:t>
            </a:r>
            <a:r>
              <a:rPr sz="1050" b="1" dirty="0">
                <a:solidFill>
                  <a:schemeClr val="tx1"/>
                </a:solidFill>
                <a:latin typeface="Times New Roman"/>
                <a:cs typeface="Times New Roman"/>
              </a:rPr>
              <a:t>en</a:t>
            </a:r>
            <a:r>
              <a:rPr sz="1050" b="1" spc="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050" b="1" dirty="0">
                <a:solidFill>
                  <a:schemeClr val="tx1"/>
                </a:solidFill>
                <a:latin typeface="Times New Roman"/>
                <a:cs typeface="Times New Roman"/>
              </a:rPr>
              <a:t>el</a:t>
            </a:r>
            <a:r>
              <a:rPr sz="1050" b="1" spc="-1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050" b="1" dirty="0">
                <a:solidFill>
                  <a:schemeClr val="tx1"/>
                </a:solidFill>
                <a:latin typeface="Times New Roman"/>
                <a:cs typeface="Times New Roman"/>
              </a:rPr>
              <a:t>Consumo</a:t>
            </a:r>
            <a:r>
              <a:rPr sz="1050" b="1" spc="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050" b="1" dirty="0">
                <a:solidFill>
                  <a:schemeClr val="tx1"/>
                </a:solidFill>
                <a:latin typeface="Times New Roman"/>
                <a:cs typeface="Times New Roman"/>
              </a:rPr>
              <a:t>Alimentario</a:t>
            </a:r>
            <a:r>
              <a:rPr sz="1050" b="1" spc="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050" b="1" dirty="0">
                <a:solidFill>
                  <a:schemeClr val="tx1"/>
                </a:solidFill>
                <a:latin typeface="Times New Roman"/>
                <a:cs typeface="Times New Roman"/>
              </a:rPr>
              <a:t>Responsable</a:t>
            </a:r>
            <a:r>
              <a:rPr sz="1050" b="1" spc="-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050" b="1" dirty="0">
                <a:solidFill>
                  <a:schemeClr val="tx1"/>
                </a:solidFill>
                <a:latin typeface="Times New Roman"/>
                <a:cs typeface="Times New Roman"/>
              </a:rPr>
              <a:t>Articulado</a:t>
            </a:r>
            <a:r>
              <a:rPr sz="1050" b="1" spc="-1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050" b="1" dirty="0">
                <a:solidFill>
                  <a:schemeClr val="tx1"/>
                </a:solidFill>
                <a:latin typeface="Times New Roman"/>
                <a:cs typeface="Times New Roman"/>
              </a:rPr>
              <a:t>en</a:t>
            </a:r>
            <a:r>
              <a:rPr sz="1050" b="1" spc="1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050" b="1" dirty="0">
                <a:solidFill>
                  <a:schemeClr val="tx1"/>
                </a:solidFill>
                <a:latin typeface="Times New Roman"/>
                <a:cs typeface="Times New Roman"/>
              </a:rPr>
              <a:t>la</a:t>
            </a:r>
            <a:r>
              <a:rPr sz="1050" b="1" spc="-1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050" b="1" dirty="0">
                <a:solidFill>
                  <a:schemeClr val="tx1"/>
                </a:solidFill>
                <a:latin typeface="Times New Roman"/>
                <a:cs typeface="Times New Roman"/>
              </a:rPr>
              <a:t>Dimensión</a:t>
            </a:r>
            <a:r>
              <a:rPr sz="1050" b="1" spc="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050" b="1" dirty="0">
                <a:solidFill>
                  <a:schemeClr val="tx1"/>
                </a:solidFill>
                <a:latin typeface="Times New Roman"/>
                <a:cs typeface="Times New Roman"/>
              </a:rPr>
              <a:t>Socio</a:t>
            </a:r>
            <a:r>
              <a:rPr sz="1050" b="1" spc="-1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050" b="1" dirty="0">
                <a:solidFill>
                  <a:schemeClr val="tx1"/>
                </a:solidFill>
                <a:latin typeface="Times New Roman"/>
                <a:cs typeface="Times New Roman"/>
              </a:rPr>
              <a:t>Política</a:t>
            </a:r>
            <a:r>
              <a:rPr sz="1050" b="1" spc="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050" b="1" dirty="0">
                <a:solidFill>
                  <a:schemeClr val="tx1"/>
                </a:solidFill>
                <a:latin typeface="Times New Roman"/>
                <a:cs typeface="Times New Roman"/>
              </a:rPr>
              <a:t>Socialista</a:t>
            </a:r>
            <a:r>
              <a:rPr sz="1050" b="1" spc="-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050" b="1" dirty="0">
                <a:solidFill>
                  <a:schemeClr val="tx1"/>
                </a:solidFill>
                <a:latin typeface="Times New Roman"/>
                <a:cs typeface="Times New Roman"/>
              </a:rPr>
              <a:t>y</a:t>
            </a:r>
            <a:r>
              <a:rPr sz="1050" b="1" spc="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050" b="1" spc="-10" dirty="0">
                <a:solidFill>
                  <a:schemeClr val="tx1"/>
                </a:solidFill>
                <a:latin typeface="Times New Roman"/>
                <a:cs typeface="Times New Roman"/>
              </a:rPr>
              <a:t>Seguridad</a:t>
            </a:r>
            <a:endParaRPr sz="1050" dirty="0">
              <a:solidFill>
                <a:schemeClr val="tx1"/>
              </a:solidFill>
              <a:latin typeface="Times New Roman"/>
              <a:cs typeface="Times New Roman"/>
            </a:endParaRPr>
          </a:p>
        </p:txBody>
      </p:sp>
      <p:sp>
        <p:nvSpPr>
          <p:cNvPr id="31" name="object 31"/>
          <p:cNvSpPr txBox="1"/>
          <p:nvPr/>
        </p:nvSpPr>
        <p:spPr>
          <a:xfrm>
            <a:off x="412495" y="2486406"/>
            <a:ext cx="1266825" cy="18669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1050" b="1" dirty="0">
                <a:latin typeface="Times New Roman"/>
                <a:cs typeface="Times New Roman"/>
              </a:rPr>
              <a:t>Alimentaria.”</a:t>
            </a:r>
            <a:r>
              <a:rPr sz="1050" b="1" spc="-25" dirty="0">
                <a:latin typeface="Times New Roman"/>
                <a:cs typeface="Times New Roman"/>
              </a:rPr>
              <a:t> </a:t>
            </a:r>
            <a:r>
              <a:rPr sz="1050" b="1" dirty="0">
                <a:latin typeface="Times New Roman"/>
                <a:cs typeface="Times New Roman"/>
              </a:rPr>
              <a:t>I</a:t>
            </a:r>
            <a:r>
              <a:rPr sz="1050" b="1" spc="-10" dirty="0">
                <a:latin typeface="Times New Roman"/>
                <a:cs typeface="Times New Roman"/>
              </a:rPr>
              <a:t> (1-</a:t>
            </a:r>
            <a:r>
              <a:rPr sz="1050" b="1" spc="-25" dirty="0">
                <a:latin typeface="Times New Roman"/>
                <a:cs typeface="Times New Roman"/>
              </a:rPr>
              <a:t>11)</a:t>
            </a:r>
            <a:endParaRPr sz="1050" dirty="0">
              <a:latin typeface="Times New Roman"/>
              <a:cs typeface="Times New Roman"/>
            </a:endParaRPr>
          </a:p>
        </p:txBody>
      </p:sp>
      <p:sp>
        <p:nvSpPr>
          <p:cNvPr id="32" name="object 32"/>
          <p:cNvSpPr txBox="1"/>
          <p:nvPr/>
        </p:nvSpPr>
        <p:spPr>
          <a:xfrm>
            <a:off x="2653029" y="2480310"/>
            <a:ext cx="1664335" cy="52895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100"/>
              </a:spcBef>
            </a:pPr>
            <a:r>
              <a:rPr sz="1100" b="1" dirty="0">
                <a:latin typeface="Times New Roman"/>
                <a:cs typeface="Times New Roman"/>
              </a:rPr>
              <a:t>Recibido:</a:t>
            </a:r>
            <a:r>
              <a:rPr sz="1100" b="1" spc="2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Septiembre</a:t>
            </a:r>
            <a:r>
              <a:rPr sz="1100" b="1" spc="-45" dirty="0">
                <a:latin typeface="Times New Roman"/>
                <a:cs typeface="Times New Roman"/>
              </a:rPr>
              <a:t> </a:t>
            </a:r>
            <a:r>
              <a:rPr sz="1100" b="1" spc="-20" dirty="0">
                <a:latin typeface="Times New Roman"/>
                <a:cs typeface="Times New Roman"/>
              </a:rPr>
              <a:t>2020</a:t>
            </a:r>
            <a:endParaRPr sz="1100" dirty="0">
              <a:latin typeface="Times New Roman"/>
              <a:cs typeface="Times New Roman"/>
            </a:endParaRPr>
          </a:p>
          <a:p>
            <a:pPr marL="3175" algn="ctr">
              <a:lnSpc>
                <a:spcPct val="100000"/>
              </a:lnSpc>
            </a:pPr>
            <a:r>
              <a:rPr sz="1100" b="1" dirty="0">
                <a:latin typeface="Times New Roman"/>
                <a:cs typeface="Times New Roman"/>
              </a:rPr>
              <a:t>Revisado:</a:t>
            </a:r>
            <a:r>
              <a:rPr sz="1100" b="1" spc="24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Octubre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spc="-20" dirty="0">
                <a:latin typeface="Times New Roman"/>
                <a:cs typeface="Times New Roman"/>
              </a:rPr>
              <a:t>2020</a:t>
            </a:r>
            <a:endParaRPr sz="1100" dirty="0">
              <a:latin typeface="Times New Roman"/>
              <a:cs typeface="Times New Roman"/>
            </a:endParaRPr>
          </a:p>
          <a:p>
            <a:pPr marL="108585" algn="ctr">
              <a:lnSpc>
                <a:spcPct val="100000"/>
              </a:lnSpc>
            </a:pPr>
            <a:r>
              <a:rPr sz="1100" b="1" dirty="0">
                <a:latin typeface="Times New Roman"/>
                <a:cs typeface="Times New Roman"/>
              </a:rPr>
              <a:t>Aceptado: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Octubre</a:t>
            </a:r>
            <a:r>
              <a:rPr sz="1100" b="1" spc="-40" dirty="0">
                <a:latin typeface="Times New Roman"/>
                <a:cs typeface="Times New Roman"/>
              </a:rPr>
              <a:t> </a:t>
            </a:r>
            <a:r>
              <a:rPr sz="1100" b="1" spc="-20" dirty="0">
                <a:latin typeface="Times New Roman"/>
                <a:cs typeface="Times New Roman"/>
              </a:rPr>
              <a:t>2020</a:t>
            </a:r>
            <a:endParaRPr sz="1100" dirty="0">
              <a:latin typeface="Times New Roman"/>
              <a:cs typeface="Times New Roman"/>
            </a:endParaRPr>
          </a:p>
        </p:txBody>
      </p:sp>
      <p:sp>
        <p:nvSpPr>
          <p:cNvPr id="33" name="object 33"/>
          <p:cNvSpPr txBox="1"/>
          <p:nvPr/>
        </p:nvSpPr>
        <p:spPr>
          <a:xfrm>
            <a:off x="221691" y="3124327"/>
            <a:ext cx="6393815" cy="527685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60045" marR="321310" algn="ctr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Times New Roman"/>
                <a:cs typeface="Times New Roman"/>
              </a:rPr>
              <a:t>“Modelo</a:t>
            </a:r>
            <a:r>
              <a:rPr sz="1200" b="1" spc="-7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Teórico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Educativo</a:t>
            </a:r>
            <a:r>
              <a:rPr sz="1200" b="1" spc="-4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para</a:t>
            </a:r>
            <a:r>
              <a:rPr sz="1200" b="1" spc="-4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la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Formación</a:t>
            </a:r>
            <a:r>
              <a:rPr sz="1200" b="1" spc="-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en</a:t>
            </a:r>
            <a:r>
              <a:rPr sz="1200" b="1" spc="-3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el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Consumo</a:t>
            </a:r>
            <a:r>
              <a:rPr sz="1200" b="1" spc="-7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Alimentario</a:t>
            </a:r>
            <a:r>
              <a:rPr sz="1200" b="1" spc="-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Responsable </a:t>
            </a:r>
            <a:r>
              <a:rPr sz="1200" b="1" dirty="0">
                <a:latin typeface="Times New Roman"/>
                <a:cs typeface="Times New Roman"/>
              </a:rPr>
              <a:t>Articulado</a:t>
            </a:r>
            <a:r>
              <a:rPr sz="1200" b="1" spc="-4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en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la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Dimensión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Socio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Política</a:t>
            </a:r>
            <a:r>
              <a:rPr sz="1200" b="1" spc="1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Socialista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y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Seguridad</a:t>
            </a:r>
            <a:r>
              <a:rPr sz="1200" b="1" spc="-8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Alimentaria”</a:t>
            </a:r>
            <a:endParaRPr sz="1200" dirty="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60"/>
              </a:spcBef>
            </a:pPr>
            <a:endParaRPr sz="1200" dirty="0">
              <a:latin typeface="Times New Roman"/>
              <a:cs typeface="Times New Roman"/>
            </a:endParaRPr>
          </a:p>
          <a:p>
            <a:pPr marL="69850" algn="ctr">
              <a:lnSpc>
                <a:spcPct val="100000"/>
              </a:lnSpc>
              <a:spcBef>
                <a:spcPts val="5"/>
              </a:spcBef>
            </a:pPr>
            <a:r>
              <a:rPr sz="1200" b="1" spc="-10" dirty="0">
                <a:latin typeface="Times New Roman"/>
                <a:cs typeface="Times New Roman"/>
              </a:rPr>
              <a:t>RESUMEN</a:t>
            </a:r>
            <a:endParaRPr sz="1200" dirty="0">
              <a:latin typeface="Times New Roman"/>
              <a:cs typeface="Times New Roman"/>
            </a:endParaRPr>
          </a:p>
          <a:p>
            <a:pPr marL="12700" marR="5080" algn="just">
              <a:lnSpc>
                <a:spcPct val="100000"/>
              </a:lnSpc>
              <a:spcBef>
                <a:spcPts val="515"/>
              </a:spcBef>
            </a:pPr>
            <a:r>
              <a:rPr sz="1200" dirty="0">
                <a:latin typeface="Times New Roman"/>
                <a:cs typeface="Times New Roman"/>
              </a:rPr>
              <a:t>Esta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investigación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tuvo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propósito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generar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modelo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teórico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educativo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formación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el </a:t>
            </a:r>
            <a:r>
              <a:rPr sz="1200" dirty="0">
                <a:latin typeface="Times New Roman"/>
                <a:cs typeface="Times New Roman"/>
              </a:rPr>
              <a:t>consumo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alimentario</a:t>
            </a:r>
            <a:r>
              <a:rPr sz="1200" spc="3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responsable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articulado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3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dimensión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socio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política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socialista</a:t>
            </a:r>
            <a:r>
              <a:rPr sz="1200" spc="3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seguridad </a:t>
            </a:r>
            <a:r>
              <a:rPr sz="1200" dirty="0">
                <a:latin typeface="Times New Roman"/>
                <a:cs typeface="Times New Roman"/>
              </a:rPr>
              <a:t>alimentaria,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cual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sustentó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Teorías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Vida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Consumo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Bauman,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Formación </a:t>
            </a:r>
            <a:r>
              <a:rPr sz="1200" dirty="0">
                <a:latin typeface="Times New Roman"/>
                <a:cs typeface="Times New Roman"/>
              </a:rPr>
              <a:t>Ciudadana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Rivas,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Pedagogía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Social,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Natorp,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Educación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Liberadora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Freire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Teoría </a:t>
            </a:r>
            <a:r>
              <a:rPr sz="1200" dirty="0">
                <a:latin typeface="Times New Roman"/>
                <a:cs typeface="Times New Roman"/>
              </a:rPr>
              <a:t>Humanista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Ríos,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metodológicamente,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sustentó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paradigma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interpretativo,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método </a:t>
            </a:r>
            <a:r>
              <a:rPr sz="1200" dirty="0">
                <a:latin typeface="Times New Roman"/>
                <a:cs typeface="Times New Roman"/>
              </a:rPr>
              <a:t>hermenéutico,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conformó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tres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informantes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clave,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docentes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quienes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les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aplicó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entrevistas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en </a:t>
            </a:r>
            <a:r>
              <a:rPr sz="1200" dirty="0">
                <a:latin typeface="Times New Roman"/>
                <a:cs typeface="Times New Roman"/>
              </a:rPr>
              <a:t>profundidad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fueron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analizadas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tomando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cuenta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circulo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hermenéutico,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través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fases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 </a:t>
            </a:r>
            <a:r>
              <a:rPr sz="1200" dirty="0">
                <a:latin typeface="Times New Roman"/>
                <a:cs typeface="Times New Roman"/>
              </a:rPr>
              <a:t>interpretación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sistémicas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categorización,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estructuración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triangulación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fuentes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teorías,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conformó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holograma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representativo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realidad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fue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analizado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detalle,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resultados </a:t>
            </a:r>
            <a:r>
              <a:rPr sz="1200" dirty="0">
                <a:latin typeface="Times New Roman"/>
                <a:cs typeface="Times New Roman"/>
              </a:rPr>
              <a:t>expresaron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ausencia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formación universitaria en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 consumo alimentario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responsable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soberanía </a:t>
            </a:r>
            <a:r>
              <a:rPr sz="1200" dirty="0">
                <a:latin typeface="Times New Roman"/>
                <a:cs typeface="Times New Roman"/>
              </a:rPr>
              <a:t>alimentaria;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así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como,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ausencia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articulación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universidad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dimensión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socio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política </a:t>
            </a:r>
            <a:r>
              <a:rPr sz="1200" dirty="0">
                <a:latin typeface="Times New Roman"/>
                <a:cs typeface="Times New Roman"/>
              </a:rPr>
              <a:t>socialista,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originó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necesidad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generar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modelo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teórico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educativo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formación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consumo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alimentario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responsable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articulado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dimensión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socio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política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socialista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seguridad </a:t>
            </a:r>
            <a:r>
              <a:rPr sz="1200" dirty="0">
                <a:latin typeface="Times New Roman"/>
                <a:cs typeface="Times New Roman"/>
              </a:rPr>
              <a:t>alimentaria,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orientado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formación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docentes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universitarios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entorno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universitario,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capacitación</a:t>
            </a:r>
            <a:r>
              <a:rPr sz="1200" spc="10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0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4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futuros</a:t>
            </a:r>
            <a:r>
              <a:rPr sz="1200" spc="4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profesionales</a:t>
            </a:r>
            <a:r>
              <a:rPr sz="1200" spc="4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universitarios</a:t>
            </a:r>
            <a:r>
              <a:rPr sz="1200" spc="4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4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forma</a:t>
            </a:r>
            <a:r>
              <a:rPr sz="1200" spc="4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integral</a:t>
            </a:r>
            <a:r>
              <a:rPr sz="1200" spc="114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4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empoderar</a:t>
            </a:r>
            <a:r>
              <a:rPr sz="1200" spc="10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49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las </a:t>
            </a:r>
            <a:r>
              <a:rPr sz="1200" dirty="0">
                <a:latin typeface="Times New Roman"/>
                <a:cs typeface="Times New Roman"/>
              </a:rPr>
              <a:t>comunidades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favorecerá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crear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cultura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consumo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responsable,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universidad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saludable.</a:t>
            </a:r>
            <a:endParaRPr sz="1200" dirty="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65"/>
              </a:spcBef>
            </a:pPr>
            <a:endParaRPr sz="1200" dirty="0">
              <a:latin typeface="Times New Roman"/>
              <a:cs typeface="Times New Roman"/>
            </a:endParaRPr>
          </a:p>
          <a:p>
            <a:pPr marL="12700" marR="6985" algn="just">
              <a:lnSpc>
                <a:spcPct val="100000"/>
              </a:lnSpc>
            </a:pPr>
            <a:r>
              <a:rPr sz="1200" b="1" dirty="0">
                <a:latin typeface="Times New Roman"/>
                <a:cs typeface="Times New Roman"/>
              </a:rPr>
              <a:t>Descriptores:</a:t>
            </a:r>
            <a:r>
              <a:rPr sz="1200" b="1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Modelo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Teórico,</a:t>
            </a:r>
            <a:r>
              <a:rPr sz="1200" spc="3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Educativo,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Formación,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Consumo Alimentario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Responsable </a:t>
            </a:r>
            <a:r>
              <a:rPr sz="1200" spc="-10" dirty="0">
                <a:latin typeface="Times New Roman"/>
                <a:cs typeface="Times New Roman"/>
              </a:rPr>
              <a:t>Dimensión </a:t>
            </a:r>
            <a:r>
              <a:rPr sz="1200" dirty="0">
                <a:latin typeface="Times New Roman"/>
                <a:cs typeface="Times New Roman"/>
              </a:rPr>
              <a:t>Socio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Política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Socialista,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Seguridad</a:t>
            </a:r>
            <a:r>
              <a:rPr sz="1200" spc="-5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Alimentaria.</a:t>
            </a:r>
            <a:endParaRPr sz="1200" dirty="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60"/>
              </a:spcBef>
            </a:pPr>
            <a:endParaRPr sz="1200" dirty="0">
              <a:latin typeface="Times New Roman"/>
              <a:cs typeface="Times New Roman"/>
            </a:endParaRPr>
          </a:p>
          <a:p>
            <a:pPr marL="12700" marR="6985" algn="just">
              <a:lnSpc>
                <a:spcPct val="100000"/>
              </a:lnSpc>
            </a:pPr>
            <a:r>
              <a:rPr sz="1200" b="1" dirty="0">
                <a:latin typeface="Times New Roman"/>
                <a:cs typeface="Times New Roman"/>
              </a:rPr>
              <a:t>Reseña</a:t>
            </a:r>
            <a:r>
              <a:rPr sz="1200" b="1" spc="15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Bibliográfica:</a:t>
            </a:r>
            <a:r>
              <a:rPr sz="1200" b="1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Licenciado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Administración,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Maestría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Gestión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Administrativa,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Profesor </a:t>
            </a:r>
            <a:r>
              <a:rPr sz="1200" dirty="0">
                <a:latin typeface="Times New Roman"/>
                <a:cs typeface="Times New Roman"/>
              </a:rPr>
              <a:t>Asociado</a:t>
            </a:r>
            <a:r>
              <a:rPr sz="1200" spc="3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Ordinario</a:t>
            </a:r>
            <a:r>
              <a:rPr sz="1200" spc="3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Tiempo</a:t>
            </a:r>
            <a:r>
              <a:rPr sz="1200" spc="3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Completo</a:t>
            </a:r>
            <a:r>
              <a:rPr sz="1200" spc="3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(UNERG),</a:t>
            </a:r>
            <a:r>
              <a:rPr sz="1200" spc="3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Área</a:t>
            </a:r>
            <a:r>
              <a:rPr sz="1200" spc="3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Humanidades,</a:t>
            </a:r>
            <a:r>
              <a:rPr sz="1200" spc="3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Literatura</a:t>
            </a:r>
            <a:r>
              <a:rPr sz="1200" spc="3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34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Artes, </a:t>
            </a:r>
            <a:r>
              <a:rPr sz="1200" dirty="0">
                <a:latin typeface="Times New Roman"/>
                <a:cs typeface="Times New Roman"/>
              </a:rPr>
              <a:t>Profesor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CUAM,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Coordinador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Historia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COSECA, Profesor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Área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Ciencias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Económicas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Sociales.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Doctor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Ciencias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Educación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egresado de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UNERG.</a:t>
            </a:r>
            <a:endParaRPr sz="1200" dirty="0">
              <a:latin typeface="Times New Roman"/>
              <a:cs typeface="Times New Roman"/>
            </a:endParaRPr>
          </a:p>
        </p:txBody>
      </p:sp>
      <p:pic>
        <p:nvPicPr>
          <p:cNvPr id="34" name="object 34"/>
          <p:cNvPicPr/>
          <p:nvPr/>
        </p:nvPicPr>
        <p:blipFill>
          <a:blip r:embed="rId17" cstate="print"/>
          <a:stretch>
            <a:fillRect/>
          </a:stretch>
        </p:blipFill>
        <p:spPr>
          <a:xfrm>
            <a:off x="4725161" y="164274"/>
            <a:ext cx="1805305" cy="893889"/>
          </a:xfrm>
          <a:prstGeom prst="rect">
            <a:avLst/>
          </a:prstGeom>
        </p:spPr>
      </p:pic>
      <p:sp>
        <p:nvSpPr>
          <p:cNvPr id="35" name="object 35"/>
          <p:cNvSpPr txBox="1"/>
          <p:nvPr/>
        </p:nvSpPr>
        <p:spPr>
          <a:xfrm>
            <a:off x="6568185" y="8947031"/>
            <a:ext cx="254000" cy="1943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410"/>
              </a:lnSpc>
            </a:pPr>
            <a:r>
              <a:rPr sz="1200" b="1" spc="-25" dirty="0">
                <a:latin typeface="Times New Roman"/>
                <a:cs typeface="Times New Roman"/>
              </a:rPr>
              <a:t>247</a:t>
            </a:r>
            <a:endParaRPr sz="1200" dirty="0">
              <a:latin typeface="Times New Roman"/>
              <a:cs typeface="Times New Roman"/>
            </a:endParaRPr>
          </a:p>
        </p:txBody>
      </p:sp>
      <p:grpSp>
        <p:nvGrpSpPr>
          <p:cNvPr id="36" name="Grupo 35">
            <a:extLst>
              <a:ext uri="{FF2B5EF4-FFF2-40B4-BE49-F238E27FC236}">
                <a16:creationId xmlns:a16="http://schemas.microsoft.com/office/drawing/2014/main" id="{7C379635-6B51-4FC8-ECEC-0C38D6F1F7F0}"/>
              </a:ext>
            </a:extLst>
          </p:cNvPr>
          <p:cNvGrpSpPr/>
          <p:nvPr/>
        </p:nvGrpSpPr>
        <p:grpSpPr>
          <a:xfrm>
            <a:off x="117348" y="98932"/>
            <a:ext cx="6665976" cy="1452626"/>
            <a:chOff x="470065" y="1951410"/>
            <a:chExt cx="6665976" cy="1452626"/>
          </a:xfrm>
        </p:grpSpPr>
        <p:grpSp>
          <p:nvGrpSpPr>
            <p:cNvPr id="37" name="object 12">
              <a:extLst>
                <a:ext uri="{FF2B5EF4-FFF2-40B4-BE49-F238E27FC236}">
                  <a16:creationId xmlns:a16="http://schemas.microsoft.com/office/drawing/2014/main" id="{51767AB7-A67F-E654-51A0-B4407040B4C1}"/>
                </a:ext>
              </a:extLst>
            </p:cNvPr>
            <p:cNvGrpSpPr/>
            <p:nvPr/>
          </p:nvGrpSpPr>
          <p:grpSpPr>
            <a:xfrm>
              <a:off x="470065" y="1951664"/>
              <a:ext cx="6665976" cy="1452372"/>
              <a:chOff x="96011" y="115823"/>
              <a:chExt cx="6665976" cy="1452372"/>
            </a:xfrm>
          </p:grpSpPr>
          <p:pic>
            <p:nvPicPr>
              <p:cNvPr id="41" name="object 13">
                <a:extLst>
                  <a:ext uri="{FF2B5EF4-FFF2-40B4-BE49-F238E27FC236}">
                    <a16:creationId xmlns:a16="http://schemas.microsoft.com/office/drawing/2014/main" id="{06020810-AA08-CD6D-4C57-CFC53267A1D0}"/>
                  </a:ext>
                </a:extLst>
              </p:cNvPr>
              <p:cNvPicPr/>
              <p:nvPr/>
            </p:nvPicPr>
            <p:blipFill>
              <a:blip r:embed="rId7" cstate="print"/>
              <a:stretch>
                <a:fillRect/>
              </a:stretch>
            </p:blipFill>
            <p:spPr>
              <a:xfrm>
                <a:off x="96011" y="115823"/>
                <a:ext cx="6665976" cy="1452372"/>
              </a:xfrm>
              <a:prstGeom prst="rect">
                <a:avLst/>
              </a:prstGeom>
            </p:spPr>
          </p:pic>
          <p:pic>
            <p:nvPicPr>
              <p:cNvPr id="42" name="object 14">
                <a:extLst>
                  <a:ext uri="{FF2B5EF4-FFF2-40B4-BE49-F238E27FC236}">
                    <a16:creationId xmlns:a16="http://schemas.microsoft.com/office/drawing/2014/main" id="{00B4799C-3B07-0CCC-6507-E10F760069CC}"/>
                  </a:ext>
                </a:extLst>
              </p:cNvPr>
              <p:cNvPicPr/>
              <p:nvPr/>
            </p:nvPicPr>
            <p:blipFill>
              <a:blip r:embed="rId8" cstate="print"/>
              <a:stretch>
                <a:fillRect/>
              </a:stretch>
            </p:blipFill>
            <p:spPr>
              <a:xfrm>
                <a:off x="142849" y="142875"/>
                <a:ext cx="6572275" cy="1358646"/>
              </a:xfrm>
              <a:prstGeom prst="rect">
                <a:avLst/>
              </a:prstGeom>
            </p:spPr>
          </p:pic>
          <p:sp>
            <p:nvSpPr>
              <p:cNvPr id="43" name="object 15">
                <a:extLst>
                  <a:ext uri="{FF2B5EF4-FFF2-40B4-BE49-F238E27FC236}">
                    <a16:creationId xmlns:a16="http://schemas.microsoft.com/office/drawing/2014/main" id="{E70A230E-16E8-F156-89BD-72DB584F5AA4}"/>
                  </a:ext>
                </a:extLst>
              </p:cNvPr>
              <p:cNvSpPr/>
              <p:nvPr/>
            </p:nvSpPr>
            <p:spPr>
              <a:xfrm>
                <a:off x="142849" y="142875"/>
                <a:ext cx="6572884" cy="1358900"/>
              </a:xfrm>
              <a:custGeom>
                <a:avLst/>
                <a:gdLst/>
                <a:ahLst/>
                <a:cxnLst/>
                <a:rect l="l" t="t" r="r" b="b"/>
                <a:pathLst>
                  <a:path w="6572884" h="1358900">
                    <a:moveTo>
                      <a:pt x="0" y="226441"/>
                    </a:moveTo>
                    <a:lnTo>
                      <a:pt x="4600" y="180795"/>
                    </a:lnTo>
                    <a:lnTo>
                      <a:pt x="17795" y="138285"/>
                    </a:lnTo>
                    <a:lnTo>
                      <a:pt x="38673" y="99820"/>
                    </a:lnTo>
                    <a:lnTo>
                      <a:pt x="66324" y="66309"/>
                    </a:lnTo>
                    <a:lnTo>
                      <a:pt x="99837" y="38663"/>
                    </a:lnTo>
                    <a:lnTo>
                      <a:pt x="138301" y="17789"/>
                    </a:lnTo>
                    <a:lnTo>
                      <a:pt x="180806" y="4599"/>
                    </a:lnTo>
                    <a:lnTo>
                      <a:pt x="226440" y="0"/>
                    </a:lnTo>
                    <a:lnTo>
                      <a:pt x="6345834" y="0"/>
                    </a:lnTo>
                    <a:lnTo>
                      <a:pt x="6391480" y="4599"/>
                    </a:lnTo>
                    <a:lnTo>
                      <a:pt x="6433990" y="17789"/>
                    </a:lnTo>
                    <a:lnTo>
                      <a:pt x="6472455" y="38663"/>
                    </a:lnTo>
                    <a:lnTo>
                      <a:pt x="6505965" y="66309"/>
                    </a:lnTo>
                    <a:lnTo>
                      <a:pt x="6533612" y="99820"/>
                    </a:lnTo>
                    <a:lnTo>
                      <a:pt x="6554485" y="138285"/>
                    </a:lnTo>
                    <a:lnTo>
                      <a:pt x="6567676" y="180795"/>
                    </a:lnTo>
                    <a:lnTo>
                      <a:pt x="6572275" y="226441"/>
                    </a:lnTo>
                    <a:lnTo>
                      <a:pt x="6572275" y="1132204"/>
                    </a:lnTo>
                    <a:lnTo>
                      <a:pt x="6567676" y="1177850"/>
                    </a:lnTo>
                    <a:lnTo>
                      <a:pt x="6554485" y="1220360"/>
                    </a:lnTo>
                    <a:lnTo>
                      <a:pt x="6533612" y="1258825"/>
                    </a:lnTo>
                    <a:lnTo>
                      <a:pt x="6505965" y="1292336"/>
                    </a:lnTo>
                    <a:lnTo>
                      <a:pt x="6472455" y="1319982"/>
                    </a:lnTo>
                    <a:lnTo>
                      <a:pt x="6433990" y="1340856"/>
                    </a:lnTo>
                    <a:lnTo>
                      <a:pt x="6391480" y="1354046"/>
                    </a:lnTo>
                    <a:lnTo>
                      <a:pt x="6345834" y="1358646"/>
                    </a:lnTo>
                    <a:lnTo>
                      <a:pt x="226440" y="1358646"/>
                    </a:lnTo>
                    <a:lnTo>
                      <a:pt x="180806" y="1354046"/>
                    </a:lnTo>
                    <a:lnTo>
                      <a:pt x="138301" y="1340856"/>
                    </a:lnTo>
                    <a:lnTo>
                      <a:pt x="99837" y="1319982"/>
                    </a:lnTo>
                    <a:lnTo>
                      <a:pt x="66324" y="1292336"/>
                    </a:lnTo>
                    <a:lnTo>
                      <a:pt x="38673" y="1258825"/>
                    </a:lnTo>
                    <a:lnTo>
                      <a:pt x="17795" y="1220360"/>
                    </a:lnTo>
                    <a:lnTo>
                      <a:pt x="4600" y="1177850"/>
                    </a:lnTo>
                    <a:lnTo>
                      <a:pt x="0" y="1132204"/>
                    </a:lnTo>
                    <a:lnTo>
                      <a:pt x="0" y="226441"/>
                    </a:lnTo>
                    <a:close/>
                  </a:path>
                </a:pathLst>
              </a:custGeom>
              <a:ln w="9525">
                <a:solidFill>
                  <a:srgbClr val="55CE74"/>
                </a:solidFill>
              </a:ln>
            </p:spPr>
            <p:txBody>
              <a:bodyPr wrap="square" lIns="0" tIns="0" rIns="0" bIns="0" rtlCol="0"/>
              <a:lstStyle/>
              <a:p>
                <a:endParaRPr dirty="0"/>
              </a:p>
            </p:txBody>
          </p:sp>
          <p:pic>
            <p:nvPicPr>
              <p:cNvPr id="44" name="object 16">
                <a:extLst>
                  <a:ext uri="{FF2B5EF4-FFF2-40B4-BE49-F238E27FC236}">
                    <a16:creationId xmlns:a16="http://schemas.microsoft.com/office/drawing/2014/main" id="{A48036E3-BEB7-6EA1-27D2-751268F5A54C}"/>
                  </a:ext>
                </a:extLst>
              </p:cNvPr>
              <p:cNvPicPr/>
              <p:nvPr/>
            </p:nvPicPr>
            <p:blipFill>
              <a:blip r:embed="rId9" cstate="print"/>
              <a:stretch>
                <a:fillRect/>
              </a:stretch>
            </p:blipFill>
            <p:spPr>
              <a:xfrm>
                <a:off x="2500248" y="305930"/>
                <a:ext cx="1714500" cy="733945"/>
              </a:xfrm>
              <a:prstGeom prst="rect">
                <a:avLst/>
              </a:prstGeom>
            </p:spPr>
          </p:pic>
        </p:grpSp>
        <p:sp>
          <p:nvSpPr>
            <p:cNvPr id="38" name="object 16">
              <a:extLst>
                <a:ext uri="{FF2B5EF4-FFF2-40B4-BE49-F238E27FC236}">
                  <a16:creationId xmlns:a16="http://schemas.microsoft.com/office/drawing/2014/main" id="{2916CD94-12D0-E393-3381-900524BA3BF1}"/>
                </a:ext>
              </a:extLst>
            </p:cNvPr>
            <p:cNvSpPr txBox="1"/>
            <p:nvPr/>
          </p:nvSpPr>
          <p:spPr>
            <a:xfrm>
              <a:off x="2775727" y="2875716"/>
              <a:ext cx="3332858" cy="391795"/>
            </a:xfrm>
            <a:prstGeom prst="rect">
              <a:avLst/>
            </a:prstGeom>
            <a:noFill/>
          </p:spPr>
          <p:txBody>
            <a:bodyPr vert="horz" wrap="square" lIns="0" tIns="12700" rIns="0" bIns="0" rtlCol="0">
              <a:spAutoFit/>
            </a:bodyPr>
            <a:lstStyle/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Volumen 4,  Número 1  Enero a Julio 2021</a:t>
              </a:r>
            </a:p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Revista Semestral. Venezuela</a:t>
              </a:r>
              <a:endParaRPr sz="1200" dirty="0">
                <a:latin typeface="Arial"/>
                <a:cs typeface="Arial"/>
              </a:endParaRPr>
            </a:p>
          </p:txBody>
        </p:sp>
        <p:pic>
          <p:nvPicPr>
            <p:cNvPr id="39" name="object 25">
              <a:extLst>
                <a:ext uri="{FF2B5EF4-FFF2-40B4-BE49-F238E27FC236}">
                  <a16:creationId xmlns:a16="http://schemas.microsoft.com/office/drawing/2014/main" id="{E9CA38A7-3EC5-0B7E-5389-CDC3997D5472}"/>
                </a:ext>
              </a:extLst>
            </p:cNvPr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470065" y="2027896"/>
              <a:ext cx="2305662" cy="1053903"/>
            </a:xfrm>
            <a:prstGeom prst="rect">
              <a:avLst/>
            </a:prstGeom>
          </p:spPr>
        </p:pic>
        <p:pic>
          <p:nvPicPr>
            <p:cNvPr id="40" name="object 31">
              <a:extLst>
                <a:ext uri="{FF2B5EF4-FFF2-40B4-BE49-F238E27FC236}">
                  <a16:creationId xmlns:a16="http://schemas.microsoft.com/office/drawing/2014/main" id="{7E90A580-FC8B-63F5-F4F8-DE92A35B4241}"/>
                </a:ext>
              </a:extLst>
            </p:cNvPr>
            <p:cNvPicPr/>
            <p:nvPr/>
          </p:nvPicPr>
          <p:blipFill>
            <a:blip r:embed="rId17" cstate="print"/>
            <a:stretch>
              <a:fillRect/>
            </a:stretch>
          </p:blipFill>
          <p:spPr>
            <a:xfrm>
              <a:off x="4932681" y="1951410"/>
              <a:ext cx="1805304" cy="893889"/>
            </a:xfrm>
            <a:prstGeom prst="rect">
              <a:avLst/>
            </a:prstGeom>
          </p:spPr>
        </p:pic>
      </p:grpSp>
    </p:spTree>
  </p:cSld>
  <p:clrMapOvr>
    <a:masterClrMapping/>
  </p:clrMapOvr>
</p:sld>
</file>

<file path=ppt/slides/slide24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105155" y="3043430"/>
            <a:ext cx="6647815" cy="5835650"/>
            <a:chOff x="105155" y="3043430"/>
            <a:chExt cx="6647815" cy="5835650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05155" y="3043430"/>
              <a:ext cx="6647687" cy="5835391"/>
            </a:xfrm>
            <a:prstGeom prst="rect">
              <a:avLst/>
            </a:prstGeom>
          </p:spPr>
        </p:pic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42849" y="3062414"/>
              <a:ext cx="6572250" cy="5758053"/>
            </a:xfrm>
            <a:prstGeom prst="rect">
              <a:avLst/>
            </a:prstGeom>
          </p:spPr>
        </p:pic>
        <p:sp>
          <p:nvSpPr>
            <p:cNvPr id="5" name="object 5"/>
            <p:cNvSpPr/>
            <p:nvPr/>
          </p:nvSpPr>
          <p:spPr>
            <a:xfrm>
              <a:off x="142849" y="3062414"/>
              <a:ext cx="6572250" cy="5758180"/>
            </a:xfrm>
            <a:custGeom>
              <a:avLst/>
              <a:gdLst/>
              <a:ahLst/>
              <a:cxnLst/>
              <a:rect l="l" t="t" r="r" b="b"/>
              <a:pathLst>
                <a:path w="6572250" h="5758180">
                  <a:moveTo>
                    <a:pt x="0" y="5758053"/>
                  </a:moveTo>
                  <a:lnTo>
                    <a:pt x="6572250" y="5758053"/>
                  </a:lnTo>
                  <a:lnTo>
                    <a:pt x="6572250" y="0"/>
                  </a:lnTo>
                  <a:lnTo>
                    <a:pt x="0" y="0"/>
                  </a:lnTo>
                  <a:lnTo>
                    <a:pt x="0" y="5758053"/>
                  </a:lnTo>
                  <a:close/>
                </a:path>
              </a:pathLst>
            </a:custGeom>
            <a:ln w="9525">
              <a:solidFill>
                <a:srgbClr val="55CE74"/>
              </a:solidFill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</p:grpSp>
      <p:grpSp>
        <p:nvGrpSpPr>
          <p:cNvPr id="6" name="object 6"/>
          <p:cNvGrpSpPr/>
          <p:nvPr/>
        </p:nvGrpSpPr>
        <p:grpSpPr>
          <a:xfrm>
            <a:off x="105155" y="124968"/>
            <a:ext cx="6647815" cy="1193800"/>
            <a:chOff x="105155" y="124968"/>
            <a:chExt cx="6647815" cy="1193800"/>
          </a:xfrm>
        </p:grpSpPr>
        <p:pic>
          <p:nvPicPr>
            <p:cNvPr id="7" name="object 7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05155" y="124968"/>
              <a:ext cx="6647687" cy="1193291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142849" y="142875"/>
              <a:ext cx="6572275" cy="1116710"/>
            </a:xfrm>
            <a:prstGeom prst="rect">
              <a:avLst/>
            </a:prstGeom>
          </p:spPr>
        </p:pic>
        <p:sp>
          <p:nvSpPr>
            <p:cNvPr id="9" name="object 9"/>
            <p:cNvSpPr/>
            <p:nvPr/>
          </p:nvSpPr>
          <p:spPr>
            <a:xfrm>
              <a:off x="142849" y="142875"/>
              <a:ext cx="6572884" cy="1116965"/>
            </a:xfrm>
            <a:custGeom>
              <a:avLst/>
              <a:gdLst/>
              <a:ahLst/>
              <a:cxnLst/>
              <a:rect l="l" t="t" r="r" b="b"/>
              <a:pathLst>
                <a:path w="6572884" h="1116965">
                  <a:moveTo>
                    <a:pt x="0" y="186181"/>
                  </a:moveTo>
                  <a:lnTo>
                    <a:pt x="6649" y="136671"/>
                  </a:lnTo>
                  <a:lnTo>
                    <a:pt x="25413" y="92192"/>
                  </a:lnTo>
                  <a:lnTo>
                    <a:pt x="54517" y="54514"/>
                  </a:lnTo>
                  <a:lnTo>
                    <a:pt x="92188" y="25409"/>
                  </a:lnTo>
                  <a:lnTo>
                    <a:pt x="136651" y="6647"/>
                  </a:lnTo>
                  <a:lnTo>
                    <a:pt x="186131" y="0"/>
                  </a:lnTo>
                  <a:lnTo>
                    <a:pt x="6386093" y="0"/>
                  </a:lnTo>
                  <a:lnTo>
                    <a:pt x="6435603" y="6647"/>
                  </a:lnTo>
                  <a:lnTo>
                    <a:pt x="6480082" y="25409"/>
                  </a:lnTo>
                  <a:lnTo>
                    <a:pt x="6517760" y="54514"/>
                  </a:lnTo>
                  <a:lnTo>
                    <a:pt x="6546865" y="92192"/>
                  </a:lnTo>
                  <a:lnTo>
                    <a:pt x="6565627" y="136671"/>
                  </a:lnTo>
                  <a:lnTo>
                    <a:pt x="6572275" y="186181"/>
                  </a:lnTo>
                  <a:lnTo>
                    <a:pt x="6572275" y="930655"/>
                  </a:lnTo>
                  <a:lnTo>
                    <a:pt x="6565627" y="980112"/>
                  </a:lnTo>
                  <a:lnTo>
                    <a:pt x="6546865" y="1024556"/>
                  </a:lnTo>
                  <a:lnTo>
                    <a:pt x="6517760" y="1062212"/>
                  </a:lnTo>
                  <a:lnTo>
                    <a:pt x="6480082" y="1091306"/>
                  </a:lnTo>
                  <a:lnTo>
                    <a:pt x="6435603" y="1110064"/>
                  </a:lnTo>
                  <a:lnTo>
                    <a:pt x="6386093" y="1116710"/>
                  </a:lnTo>
                  <a:lnTo>
                    <a:pt x="186131" y="1116710"/>
                  </a:lnTo>
                  <a:lnTo>
                    <a:pt x="136651" y="1110064"/>
                  </a:lnTo>
                  <a:lnTo>
                    <a:pt x="92188" y="1091306"/>
                  </a:lnTo>
                  <a:lnTo>
                    <a:pt x="54517" y="1062212"/>
                  </a:lnTo>
                  <a:lnTo>
                    <a:pt x="25413" y="1024556"/>
                  </a:lnTo>
                  <a:lnTo>
                    <a:pt x="6649" y="980112"/>
                  </a:lnTo>
                  <a:lnTo>
                    <a:pt x="0" y="930655"/>
                  </a:lnTo>
                  <a:lnTo>
                    <a:pt x="0" y="186181"/>
                  </a:lnTo>
                  <a:close/>
                </a:path>
              </a:pathLst>
            </a:custGeom>
            <a:ln w="9525">
              <a:solidFill>
                <a:srgbClr val="55CE74"/>
              </a:solidFill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</p:grpSp>
      <p:pic>
        <p:nvPicPr>
          <p:cNvPr id="10" name="object 10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318518" y="1504208"/>
            <a:ext cx="6256015" cy="678139"/>
          </a:xfrm>
          <a:prstGeom prst="rect">
            <a:avLst/>
          </a:prstGeom>
        </p:spPr>
      </p:pic>
      <p:sp>
        <p:nvSpPr>
          <p:cNvPr id="11" name="object 11"/>
          <p:cNvSpPr txBox="1"/>
          <p:nvPr/>
        </p:nvSpPr>
        <p:spPr>
          <a:xfrm>
            <a:off x="3020695" y="1360423"/>
            <a:ext cx="1322705" cy="18669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1050" b="1" dirty="0">
                <a:latin typeface="Times New Roman"/>
                <a:cs typeface="Times New Roman"/>
              </a:rPr>
              <a:t>Para</a:t>
            </a:r>
            <a:r>
              <a:rPr sz="1050" b="1" spc="-30" dirty="0">
                <a:latin typeface="Times New Roman"/>
                <a:cs typeface="Times New Roman"/>
              </a:rPr>
              <a:t> </a:t>
            </a:r>
            <a:r>
              <a:rPr sz="1050" b="1" dirty="0">
                <a:latin typeface="Times New Roman"/>
                <a:cs typeface="Times New Roman"/>
              </a:rPr>
              <a:t>citar</a:t>
            </a:r>
            <a:r>
              <a:rPr sz="1050" b="1" spc="-20" dirty="0">
                <a:latin typeface="Times New Roman"/>
                <a:cs typeface="Times New Roman"/>
              </a:rPr>
              <a:t> </a:t>
            </a:r>
            <a:r>
              <a:rPr sz="1050" b="1" dirty="0">
                <a:latin typeface="Times New Roman"/>
                <a:cs typeface="Times New Roman"/>
              </a:rPr>
              <a:t>este</a:t>
            </a:r>
            <a:r>
              <a:rPr sz="1050" b="1" spc="-20" dirty="0">
                <a:latin typeface="Times New Roman"/>
                <a:cs typeface="Times New Roman"/>
              </a:rPr>
              <a:t> </a:t>
            </a:r>
            <a:r>
              <a:rPr sz="1050" b="1" spc="-10" dirty="0">
                <a:latin typeface="Times New Roman"/>
                <a:cs typeface="Times New Roman"/>
              </a:rPr>
              <a:t>artículo</a:t>
            </a:r>
            <a:endParaRPr sz="1050" dirty="0">
              <a:latin typeface="Times New Roman"/>
              <a:cs typeface="Times New Roman"/>
            </a:endParaRPr>
          </a:p>
        </p:txBody>
      </p:sp>
      <p:grpSp>
        <p:nvGrpSpPr>
          <p:cNvPr id="12" name="object 12"/>
          <p:cNvGrpSpPr/>
          <p:nvPr/>
        </p:nvGrpSpPr>
        <p:grpSpPr>
          <a:xfrm>
            <a:off x="96011" y="115823"/>
            <a:ext cx="6666230" cy="1463040"/>
            <a:chOff x="96011" y="115823"/>
            <a:chExt cx="6666230" cy="1463040"/>
          </a:xfrm>
        </p:grpSpPr>
        <p:pic>
          <p:nvPicPr>
            <p:cNvPr id="13" name="object 13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96011" y="115823"/>
              <a:ext cx="6665976" cy="1452372"/>
            </a:xfrm>
            <a:prstGeom prst="rect">
              <a:avLst/>
            </a:prstGeom>
          </p:spPr>
        </p:pic>
        <p:pic>
          <p:nvPicPr>
            <p:cNvPr id="14" name="object 14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142849" y="142875"/>
              <a:ext cx="6572275" cy="1358646"/>
            </a:xfrm>
            <a:prstGeom prst="rect">
              <a:avLst/>
            </a:prstGeom>
          </p:spPr>
        </p:pic>
        <p:sp>
          <p:nvSpPr>
            <p:cNvPr id="15" name="object 15"/>
            <p:cNvSpPr/>
            <p:nvPr/>
          </p:nvSpPr>
          <p:spPr>
            <a:xfrm>
              <a:off x="142849" y="142875"/>
              <a:ext cx="6572884" cy="1358900"/>
            </a:xfrm>
            <a:custGeom>
              <a:avLst/>
              <a:gdLst/>
              <a:ahLst/>
              <a:cxnLst/>
              <a:rect l="l" t="t" r="r" b="b"/>
              <a:pathLst>
                <a:path w="6572884" h="1358900">
                  <a:moveTo>
                    <a:pt x="0" y="226441"/>
                  </a:moveTo>
                  <a:lnTo>
                    <a:pt x="4600" y="180795"/>
                  </a:lnTo>
                  <a:lnTo>
                    <a:pt x="17795" y="138285"/>
                  </a:lnTo>
                  <a:lnTo>
                    <a:pt x="38673" y="99820"/>
                  </a:lnTo>
                  <a:lnTo>
                    <a:pt x="66324" y="66309"/>
                  </a:lnTo>
                  <a:lnTo>
                    <a:pt x="99837" y="38663"/>
                  </a:lnTo>
                  <a:lnTo>
                    <a:pt x="138301" y="17789"/>
                  </a:lnTo>
                  <a:lnTo>
                    <a:pt x="180806" y="4599"/>
                  </a:lnTo>
                  <a:lnTo>
                    <a:pt x="226440" y="0"/>
                  </a:lnTo>
                  <a:lnTo>
                    <a:pt x="6345834" y="0"/>
                  </a:lnTo>
                  <a:lnTo>
                    <a:pt x="6391480" y="4599"/>
                  </a:lnTo>
                  <a:lnTo>
                    <a:pt x="6433990" y="17789"/>
                  </a:lnTo>
                  <a:lnTo>
                    <a:pt x="6472455" y="38663"/>
                  </a:lnTo>
                  <a:lnTo>
                    <a:pt x="6505965" y="66309"/>
                  </a:lnTo>
                  <a:lnTo>
                    <a:pt x="6533612" y="99820"/>
                  </a:lnTo>
                  <a:lnTo>
                    <a:pt x="6554485" y="138285"/>
                  </a:lnTo>
                  <a:lnTo>
                    <a:pt x="6567676" y="180795"/>
                  </a:lnTo>
                  <a:lnTo>
                    <a:pt x="6572275" y="226441"/>
                  </a:lnTo>
                  <a:lnTo>
                    <a:pt x="6572275" y="1132204"/>
                  </a:lnTo>
                  <a:lnTo>
                    <a:pt x="6567676" y="1177850"/>
                  </a:lnTo>
                  <a:lnTo>
                    <a:pt x="6554485" y="1220360"/>
                  </a:lnTo>
                  <a:lnTo>
                    <a:pt x="6533612" y="1258825"/>
                  </a:lnTo>
                  <a:lnTo>
                    <a:pt x="6505965" y="1292336"/>
                  </a:lnTo>
                  <a:lnTo>
                    <a:pt x="6472455" y="1319982"/>
                  </a:lnTo>
                  <a:lnTo>
                    <a:pt x="6433990" y="1340856"/>
                  </a:lnTo>
                  <a:lnTo>
                    <a:pt x="6391480" y="1354046"/>
                  </a:lnTo>
                  <a:lnTo>
                    <a:pt x="6345834" y="1358646"/>
                  </a:lnTo>
                  <a:lnTo>
                    <a:pt x="226440" y="1358646"/>
                  </a:lnTo>
                  <a:lnTo>
                    <a:pt x="180806" y="1354046"/>
                  </a:lnTo>
                  <a:lnTo>
                    <a:pt x="138301" y="1340856"/>
                  </a:lnTo>
                  <a:lnTo>
                    <a:pt x="99837" y="1319982"/>
                  </a:lnTo>
                  <a:lnTo>
                    <a:pt x="66324" y="1292336"/>
                  </a:lnTo>
                  <a:lnTo>
                    <a:pt x="38673" y="1258825"/>
                  </a:lnTo>
                  <a:lnTo>
                    <a:pt x="17795" y="1220360"/>
                  </a:lnTo>
                  <a:lnTo>
                    <a:pt x="4600" y="1177850"/>
                  </a:lnTo>
                  <a:lnTo>
                    <a:pt x="0" y="1132204"/>
                  </a:lnTo>
                  <a:lnTo>
                    <a:pt x="0" y="226441"/>
                  </a:lnTo>
                  <a:close/>
                </a:path>
              </a:pathLst>
            </a:custGeom>
            <a:ln w="9525">
              <a:solidFill>
                <a:srgbClr val="55CE74"/>
              </a:solidFill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pic>
          <p:nvPicPr>
            <p:cNvPr id="16" name="object 16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2500248" y="305930"/>
              <a:ext cx="1714500" cy="733945"/>
            </a:xfrm>
            <a:prstGeom prst="rect">
              <a:avLst/>
            </a:prstGeom>
          </p:spPr>
        </p:pic>
        <p:pic>
          <p:nvPicPr>
            <p:cNvPr id="17" name="object 17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2738628" y="1024127"/>
              <a:ext cx="1897379" cy="371855"/>
            </a:xfrm>
            <a:prstGeom prst="rect">
              <a:avLst/>
            </a:prstGeom>
          </p:spPr>
        </p:pic>
        <p:pic>
          <p:nvPicPr>
            <p:cNvPr id="18" name="object 18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4401311" y="1024127"/>
              <a:ext cx="1577339" cy="371855"/>
            </a:xfrm>
            <a:prstGeom prst="rect">
              <a:avLst/>
            </a:prstGeom>
          </p:spPr>
        </p:pic>
        <p:pic>
          <p:nvPicPr>
            <p:cNvPr id="19" name="object 19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3169919" y="1207007"/>
              <a:ext cx="1546859" cy="371855"/>
            </a:xfrm>
            <a:prstGeom prst="rect">
              <a:avLst/>
            </a:prstGeom>
          </p:spPr>
        </p:pic>
        <p:pic>
          <p:nvPicPr>
            <p:cNvPr id="20" name="object 20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4482083" y="1207007"/>
              <a:ext cx="284988" cy="371855"/>
            </a:xfrm>
            <a:prstGeom prst="rect">
              <a:avLst/>
            </a:prstGeom>
          </p:spPr>
        </p:pic>
        <p:pic>
          <p:nvPicPr>
            <p:cNvPr id="21" name="object 21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4572000" y="1207007"/>
              <a:ext cx="1013460" cy="371855"/>
            </a:xfrm>
            <a:prstGeom prst="rect">
              <a:avLst/>
            </a:prstGeom>
          </p:spPr>
        </p:pic>
      </p:grpSp>
      <p:sp>
        <p:nvSpPr>
          <p:cNvPr id="22" name="object 22"/>
          <p:cNvSpPr txBox="1"/>
          <p:nvPr/>
        </p:nvSpPr>
        <p:spPr>
          <a:xfrm>
            <a:off x="2842005" y="1068451"/>
            <a:ext cx="3029585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Arial"/>
                <a:cs typeface="Arial"/>
              </a:rPr>
              <a:t>6ta.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Edición</a:t>
            </a:r>
            <a:r>
              <a:rPr sz="1200" b="1" spc="-10" dirty="0">
                <a:latin typeface="Arial"/>
                <a:cs typeface="Arial"/>
              </a:rPr>
              <a:t> Volumen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I</a:t>
            </a:r>
            <a:r>
              <a:rPr sz="1200" b="1" spc="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Enero</a:t>
            </a:r>
            <a:r>
              <a:rPr sz="1200" b="1" spc="-3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a</a:t>
            </a:r>
            <a:r>
              <a:rPr sz="1200" b="1" spc="-2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Julio</a:t>
            </a:r>
            <a:r>
              <a:rPr sz="1200" b="1" spc="-5" dirty="0">
                <a:latin typeface="Arial"/>
                <a:cs typeface="Arial"/>
              </a:rPr>
              <a:t> </a:t>
            </a:r>
            <a:r>
              <a:rPr sz="1200" b="1" spc="-20" dirty="0">
                <a:latin typeface="Arial"/>
                <a:cs typeface="Arial"/>
              </a:rPr>
              <a:t>2021</a:t>
            </a:r>
            <a:endParaRPr sz="1200" dirty="0">
              <a:latin typeface="Arial"/>
              <a:cs typeface="Arial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3273297" y="1251331"/>
            <a:ext cx="216789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Arial"/>
                <a:cs typeface="Arial"/>
              </a:rPr>
              <a:t>Revista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Semestral-</a:t>
            </a:r>
            <a:r>
              <a:rPr sz="1200" b="1" spc="-40" dirty="0">
                <a:latin typeface="Arial"/>
                <a:cs typeface="Arial"/>
              </a:rPr>
              <a:t> </a:t>
            </a:r>
            <a:r>
              <a:rPr sz="1200" b="1" spc="-10" dirty="0">
                <a:latin typeface="Arial"/>
                <a:cs typeface="Arial"/>
              </a:rPr>
              <a:t>Venezuela</a:t>
            </a:r>
            <a:endParaRPr sz="1200" dirty="0">
              <a:latin typeface="Arial"/>
              <a:cs typeface="Arial"/>
            </a:endParaRPr>
          </a:p>
        </p:txBody>
      </p:sp>
      <p:grpSp>
        <p:nvGrpSpPr>
          <p:cNvPr id="24" name="object 24"/>
          <p:cNvGrpSpPr/>
          <p:nvPr/>
        </p:nvGrpSpPr>
        <p:grpSpPr>
          <a:xfrm>
            <a:off x="320929" y="234695"/>
            <a:ext cx="6228715" cy="2840990"/>
            <a:chOff x="320929" y="234695"/>
            <a:chExt cx="6228715" cy="2840990"/>
          </a:xfrm>
        </p:grpSpPr>
        <p:pic>
          <p:nvPicPr>
            <p:cNvPr id="25" name="object 25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324612" y="234695"/>
              <a:ext cx="1719072" cy="1341120"/>
            </a:xfrm>
            <a:prstGeom prst="rect">
              <a:avLst/>
            </a:prstGeom>
          </p:spPr>
        </p:pic>
        <p:sp>
          <p:nvSpPr>
            <p:cNvPr id="26" name="object 26"/>
            <p:cNvSpPr/>
            <p:nvPr/>
          </p:nvSpPr>
          <p:spPr>
            <a:xfrm>
              <a:off x="333629" y="1522069"/>
              <a:ext cx="6203315" cy="646430"/>
            </a:xfrm>
            <a:custGeom>
              <a:avLst/>
              <a:gdLst/>
              <a:ahLst/>
              <a:cxnLst/>
              <a:rect l="l" t="t" r="r" b="b"/>
              <a:pathLst>
                <a:path w="6203315" h="646430">
                  <a:moveTo>
                    <a:pt x="6202934" y="0"/>
                  </a:moveTo>
                  <a:lnTo>
                    <a:pt x="0" y="0"/>
                  </a:lnTo>
                  <a:lnTo>
                    <a:pt x="0" y="646328"/>
                  </a:lnTo>
                  <a:lnTo>
                    <a:pt x="6202934" y="646328"/>
                  </a:lnTo>
                  <a:lnTo>
                    <a:pt x="620293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7" name="object 27"/>
            <p:cNvSpPr/>
            <p:nvPr/>
          </p:nvSpPr>
          <p:spPr>
            <a:xfrm>
              <a:off x="333629" y="1522069"/>
              <a:ext cx="6203315" cy="646430"/>
            </a:xfrm>
            <a:custGeom>
              <a:avLst/>
              <a:gdLst/>
              <a:ahLst/>
              <a:cxnLst/>
              <a:rect l="l" t="t" r="r" b="b"/>
              <a:pathLst>
                <a:path w="6203315" h="646430">
                  <a:moveTo>
                    <a:pt x="0" y="646328"/>
                  </a:moveTo>
                  <a:lnTo>
                    <a:pt x="6202934" y="646328"/>
                  </a:lnTo>
                  <a:lnTo>
                    <a:pt x="6202934" y="0"/>
                  </a:lnTo>
                  <a:lnTo>
                    <a:pt x="0" y="0"/>
                  </a:lnTo>
                  <a:lnTo>
                    <a:pt x="0" y="646328"/>
                  </a:lnTo>
                  <a:close/>
                </a:path>
              </a:pathLst>
            </a:custGeom>
            <a:ln w="25399">
              <a:solidFill>
                <a:srgbClr val="5BD078"/>
              </a:solidFill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8" name="object 28"/>
            <p:cNvSpPr/>
            <p:nvPr/>
          </p:nvSpPr>
          <p:spPr>
            <a:xfrm>
              <a:off x="333629" y="2123757"/>
              <a:ext cx="6203315" cy="939165"/>
            </a:xfrm>
            <a:custGeom>
              <a:avLst/>
              <a:gdLst/>
              <a:ahLst/>
              <a:cxnLst/>
              <a:rect l="l" t="t" r="r" b="b"/>
              <a:pathLst>
                <a:path w="6203315" h="939164">
                  <a:moveTo>
                    <a:pt x="6202934" y="0"/>
                  </a:moveTo>
                  <a:lnTo>
                    <a:pt x="0" y="0"/>
                  </a:lnTo>
                  <a:lnTo>
                    <a:pt x="0" y="938720"/>
                  </a:lnTo>
                  <a:lnTo>
                    <a:pt x="6202934" y="938720"/>
                  </a:lnTo>
                  <a:lnTo>
                    <a:pt x="620293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9" name="object 29"/>
            <p:cNvSpPr/>
            <p:nvPr/>
          </p:nvSpPr>
          <p:spPr>
            <a:xfrm>
              <a:off x="333629" y="2123757"/>
              <a:ext cx="6203315" cy="939165"/>
            </a:xfrm>
            <a:custGeom>
              <a:avLst/>
              <a:gdLst/>
              <a:ahLst/>
              <a:cxnLst/>
              <a:rect l="l" t="t" r="r" b="b"/>
              <a:pathLst>
                <a:path w="6203315" h="939164">
                  <a:moveTo>
                    <a:pt x="0" y="938720"/>
                  </a:moveTo>
                  <a:lnTo>
                    <a:pt x="6202934" y="938720"/>
                  </a:lnTo>
                  <a:lnTo>
                    <a:pt x="6202934" y="0"/>
                  </a:lnTo>
                  <a:lnTo>
                    <a:pt x="0" y="0"/>
                  </a:lnTo>
                  <a:lnTo>
                    <a:pt x="0" y="938720"/>
                  </a:lnTo>
                  <a:close/>
                </a:path>
              </a:pathLst>
            </a:custGeom>
            <a:ln w="25400">
              <a:solidFill>
                <a:srgbClr val="5BD078"/>
              </a:solidFill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</p:grpSp>
      <p:sp>
        <p:nvSpPr>
          <p:cNvPr id="30" name="object 30"/>
          <p:cNvSpPr txBox="1"/>
          <p:nvPr/>
        </p:nvSpPr>
        <p:spPr>
          <a:xfrm>
            <a:off x="412495" y="1546352"/>
            <a:ext cx="6047740" cy="9677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100"/>
              </a:spcBef>
            </a:pPr>
            <a:r>
              <a:rPr sz="1200" b="1" spc="-35" dirty="0">
                <a:latin typeface="Times New Roman"/>
                <a:cs typeface="Times New Roman"/>
              </a:rPr>
              <a:t>Dr.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Pedro</a:t>
            </a:r>
            <a:r>
              <a:rPr sz="1200" b="1" spc="-6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Antonio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Carpio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spc="-20" dirty="0">
                <a:latin typeface="Times New Roman"/>
                <a:cs typeface="Times New Roman"/>
              </a:rPr>
              <a:t>Díaz</a:t>
            </a:r>
            <a:endParaRPr sz="1200" dirty="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1200" dirty="0">
                <a:latin typeface="Times New Roman"/>
                <a:cs typeface="Times New Roman"/>
              </a:rPr>
              <a:t>Rómulo</a:t>
            </a:r>
            <a:r>
              <a:rPr sz="1200" spc="-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Gallegos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National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Experimental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University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-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Central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Plains</a:t>
            </a:r>
            <a:r>
              <a:rPr sz="1200" spc="-5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(Venezuela)</a:t>
            </a:r>
            <a:endParaRPr sz="1200" dirty="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</a:pPr>
            <a:r>
              <a:rPr sz="1200" b="1" dirty="0">
                <a:latin typeface="Times New Roman"/>
                <a:cs typeface="Times New Roman"/>
              </a:rPr>
              <a:t>Email: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chemeClr val="tx1"/>
                </a:solidFill>
                <a:latin typeface="Times New Roman"/>
                <a:cs typeface="Times New Roman"/>
                <a:hlinkClick r:id="rId16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pedrocarpio1961@gmail.com</a:t>
            </a:r>
            <a:endParaRPr sz="1200" dirty="0">
              <a:solidFill>
                <a:schemeClr val="tx1"/>
              </a:solidFill>
              <a:latin typeface="Times New Roman"/>
              <a:cs typeface="Times New Roman"/>
            </a:endParaRPr>
          </a:p>
          <a:p>
            <a:pPr marL="12065" marR="5080" algn="ctr">
              <a:lnSpc>
                <a:spcPct val="100000"/>
              </a:lnSpc>
              <a:spcBef>
                <a:spcPts val="420"/>
              </a:spcBef>
            </a:pPr>
            <a:r>
              <a:rPr sz="1100" b="1" dirty="0">
                <a:latin typeface="Times New Roman"/>
                <a:cs typeface="Times New Roman"/>
              </a:rPr>
              <a:t>How</a:t>
            </a:r>
            <a:r>
              <a:rPr sz="1100" b="1" spc="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to</a:t>
            </a:r>
            <a:r>
              <a:rPr sz="1100" b="1" spc="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cite</a:t>
            </a:r>
            <a:r>
              <a:rPr sz="1100" b="1" spc="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this</a:t>
            </a:r>
            <a:r>
              <a:rPr sz="1100" b="1" spc="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article:</a:t>
            </a:r>
            <a:r>
              <a:rPr sz="1100" b="1" spc="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Pedro</a:t>
            </a:r>
            <a:r>
              <a:rPr sz="1100" b="1" spc="4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A.</a:t>
            </a:r>
            <a:r>
              <a:rPr sz="1100" b="1" spc="4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Carpio</a:t>
            </a:r>
            <a:r>
              <a:rPr sz="1100" b="1" spc="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Díaz.</a:t>
            </a:r>
            <a:r>
              <a:rPr sz="1100" b="1" spc="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(2020),</a:t>
            </a:r>
            <a:r>
              <a:rPr sz="1100" b="1" spc="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"Theoretical</a:t>
            </a:r>
            <a:r>
              <a:rPr sz="1100" b="1" spc="5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Educational</a:t>
            </a:r>
            <a:r>
              <a:rPr sz="1100" b="1" spc="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Model</a:t>
            </a:r>
            <a:r>
              <a:rPr sz="1100" b="1" spc="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for</a:t>
            </a:r>
            <a:r>
              <a:rPr sz="1100" b="1" spc="30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Training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229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Responsible</a:t>
            </a:r>
            <a:r>
              <a:rPr sz="1100" b="1" spc="2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Food</a:t>
            </a:r>
            <a:r>
              <a:rPr sz="1100" b="1" spc="2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Consumption</a:t>
            </a:r>
            <a:r>
              <a:rPr sz="1100" b="1" spc="2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Articulated</a:t>
            </a:r>
            <a:r>
              <a:rPr sz="1100" b="1" spc="229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229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the</a:t>
            </a:r>
            <a:r>
              <a:rPr sz="1100" b="1" spc="225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Socio-</a:t>
            </a:r>
            <a:r>
              <a:rPr sz="1100" b="1" dirty="0">
                <a:latin typeface="Times New Roman"/>
                <a:cs typeface="Times New Roman"/>
              </a:rPr>
              <a:t>Political</a:t>
            </a:r>
            <a:r>
              <a:rPr sz="1100" b="1" spc="2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Socialist</a:t>
            </a:r>
            <a:r>
              <a:rPr sz="1100" b="1" spc="24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and</a:t>
            </a:r>
            <a:r>
              <a:rPr sz="1100" b="1" spc="21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Food</a:t>
            </a:r>
            <a:r>
              <a:rPr sz="1100" b="1" spc="220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Security</a:t>
            </a:r>
            <a:endParaRPr sz="1100" dirty="0">
              <a:latin typeface="Times New Roman"/>
              <a:cs typeface="Times New Roman"/>
            </a:endParaRPr>
          </a:p>
        </p:txBody>
      </p:sp>
      <p:sp>
        <p:nvSpPr>
          <p:cNvPr id="31" name="object 31"/>
          <p:cNvSpPr txBox="1"/>
          <p:nvPr/>
        </p:nvSpPr>
        <p:spPr>
          <a:xfrm>
            <a:off x="412495" y="2487930"/>
            <a:ext cx="1249045" cy="19367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b="1" dirty="0">
                <a:latin typeface="Times New Roman"/>
                <a:cs typeface="Times New Roman"/>
              </a:rPr>
              <a:t>Dimension."</a:t>
            </a:r>
            <a:r>
              <a:rPr sz="1100" b="1" spc="-4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</a:t>
            </a:r>
            <a:r>
              <a:rPr sz="1100" b="1" spc="-1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(1-</a:t>
            </a:r>
            <a:r>
              <a:rPr sz="1100" b="1" spc="-25" dirty="0">
                <a:latin typeface="Times New Roman"/>
                <a:cs typeface="Times New Roman"/>
              </a:rPr>
              <a:t>11)</a:t>
            </a:r>
            <a:endParaRPr sz="1100" dirty="0">
              <a:latin typeface="Times New Roman"/>
              <a:cs typeface="Times New Roman"/>
            </a:endParaRPr>
          </a:p>
        </p:txBody>
      </p:sp>
      <p:sp>
        <p:nvSpPr>
          <p:cNvPr id="32" name="object 32"/>
          <p:cNvSpPr txBox="1"/>
          <p:nvPr/>
        </p:nvSpPr>
        <p:spPr>
          <a:xfrm>
            <a:off x="2889250" y="2487930"/>
            <a:ext cx="1600200" cy="52895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b="1" dirty="0">
                <a:latin typeface="Times New Roman"/>
                <a:cs typeface="Times New Roman"/>
              </a:rPr>
              <a:t>Received: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September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spc="-20" dirty="0">
                <a:latin typeface="Times New Roman"/>
                <a:cs typeface="Times New Roman"/>
              </a:rPr>
              <a:t>2020</a:t>
            </a:r>
            <a:endParaRPr sz="1100" dirty="0">
              <a:latin typeface="Times New Roman"/>
              <a:cs typeface="Times New Roman"/>
            </a:endParaRPr>
          </a:p>
          <a:p>
            <a:pPr marL="85725">
              <a:lnSpc>
                <a:spcPct val="100000"/>
              </a:lnSpc>
              <a:spcBef>
                <a:spcPts val="5"/>
              </a:spcBef>
            </a:pPr>
            <a:r>
              <a:rPr sz="1100" b="1" dirty="0">
                <a:latin typeface="Times New Roman"/>
                <a:cs typeface="Times New Roman"/>
              </a:rPr>
              <a:t>Revised: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October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spc="-20" dirty="0">
                <a:latin typeface="Times New Roman"/>
                <a:cs typeface="Times New Roman"/>
              </a:rPr>
              <a:t>2020</a:t>
            </a:r>
            <a:endParaRPr sz="1100" dirty="0">
              <a:latin typeface="Times New Roman"/>
              <a:cs typeface="Times New Roman"/>
            </a:endParaRPr>
          </a:p>
          <a:p>
            <a:pPr marL="85725">
              <a:lnSpc>
                <a:spcPct val="100000"/>
              </a:lnSpc>
            </a:pPr>
            <a:r>
              <a:rPr sz="1100" b="1" dirty="0">
                <a:latin typeface="Times New Roman"/>
                <a:cs typeface="Times New Roman"/>
              </a:rPr>
              <a:t>Accepted: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October</a:t>
            </a:r>
            <a:r>
              <a:rPr sz="1100" b="1" spc="-45" dirty="0">
                <a:latin typeface="Times New Roman"/>
                <a:cs typeface="Times New Roman"/>
              </a:rPr>
              <a:t> </a:t>
            </a:r>
            <a:r>
              <a:rPr sz="1100" b="1" spc="-20" dirty="0">
                <a:latin typeface="Times New Roman"/>
                <a:cs typeface="Times New Roman"/>
              </a:rPr>
              <a:t>2020</a:t>
            </a:r>
            <a:endParaRPr sz="1100" dirty="0">
              <a:latin typeface="Times New Roman"/>
              <a:cs typeface="Times New Roman"/>
            </a:endParaRPr>
          </a:p>
        </p:txBody>
      </p:sp>
      <p:sp>
        <p:nvSpPr>
          <p:cNvPr id="33" name="object 33"/>
          <p:cNvSpPr txBox="1"/>
          <p:nvPr/>
        </p:nvSpPr>
        <p:spPr>
          <a:xfrm>
            <a:off x="268935" y="3124327"/>
            <a:ext cx="6372860" cy="521144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80340" marR="216535" algn="ctr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Times New Roman"/>
                <a:cs typeface="Times New Roman"/>
              </a:rPr>
              <a:t>“Theoretical Educational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Model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for</a:t>
            </a:r>
            <a:r>
              <a:rPr sz="1200" b="1" spc="-60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Training</a:t>
            </a:r>
            <a:r>
              <a:rPr sz="1200" b="1" spc="-3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in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Responsible</a:t>
            </a:r>
            <a:r>
              <a:rPr sz="1200" b="1" spc="-4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Food</a:t>
            </a:r>
            <a:r>
              <a:rPr sz="1200" b="1" spc="-10" dirty="0">
                <a:latin typeface="Times New Roman"/>
                <a:cs typeface="Times New Roman"/>
              </a:rPr>
              <a:t> Consumption</a:t>
            </a:r>
            <a:r>
              <a:rPr sz="1200" b="1" spc="-8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Articulated </a:t>
            </a:r>
            <a:r>
              <a:rPr sz="1200" b="1" dirty="0">
                <a:latin typeface="Times New Roman"/>
                <a:cs typeface="Times New Roman"/>
              </a:rPr>
              <a:t>in</a:t>
            </a:r>
            <a:r>
              <a:rPr sz="1200" b="1" spc="-3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the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Socio-</a:t>
            </a:r>
            <a:r>
              <a:rPr sz="1200" b="1" dirty="0">
                <a:latin typeface="Times New Roman"/>
                <a:cs typeface="Times New Roman"/>
              </a:rPr>
              <a:t>Political</a:t>
            </a:r>
            <a:r>
              <a:rPr sz="1200" b="1" spc="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Socialist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and</a:t>
            </a:r>
            <a:r>
              <a:rPr sz="1200" b="1" spc="-3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Food</a:t>
            </a:r>
            <a:r>
              <a:rPr sz="1200" b="1" spc="-1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Security</a:t>
            </a:r>
            <a:r>
              <a:rPr sz="1200" b="1" spc="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Dimension”</a:t>
            </a:r>
            <a:endParaRPr sz="1200" dirty="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60"/>
              </a:spcBef>
            </a:pPr>
            <a:endParaRPr sz="1200" dirty="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5"/>
              </a:spcBef>
            </a:pPr>
            <a:r>
              <a:rPr sz="1200" b="1" spc="-10" dirty="0">
                <a:latin typeface="Times New Roman"/>
                <a:cs typeface="Times New Roman"/>
              </a:rPr>
              <a:t>ABSTRACT</a:t>
            </a:r>
            <a:endParaRPr sz="1200" dirty="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60"/>
              </a:spcBef>
            </a:pPr>
            <a:endParaRPr sz="1200" dirty="0">
              <a:latin typeface="Times New Roman"/>
              <a:cs typeface="Times New Roman"/>
            </a:endParaRPr>
          </a:p>
          <a:p>
            <a:pPr marL="12700" marR="508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3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purpose</a:t>
            </a:r>
            <a:r>
              <a:rPr sz="1200" spc="3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3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this</a:t>
            </a:r>
            <a:r>
              <a:rPr sz="1200" spc="3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research</a:t>
            </a:r>
            <a:r>
              <a:rPr sz="1200" spc="3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was</a:t>
            </a:r>
            <a:r>
              <a:rPr sz="1200" spc="3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</a:t>
            </a:r>
            <a:r>
              <a:rPr sz="1200" spc="3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generate</a:t>
            </a:r>
            <a:r>
              <a:rPr sz="1200" spc="3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</a:t>
            </a:r>
            <a:r>
              <a:rPr sz="1200" spc="3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educational</a:t>
            </a:r>
            <a:r>
              <a:rPr sz="1200" spc="3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theoretical</a:t>
            </a:r>
            <a:r>
              <a:rPr sz="1200" spc="3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model</a:t>
            </a:r>
            <a:r>
              <a:rPr sz="1200" spc="3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</a:t>
            </a:r>
            <a:r>
              <a:rPr sz="1200" spc="3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training</a:t>
            </a:r>
            <a:r>
              <a:rPr sz="1200" spc="37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responsible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food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consumption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articulated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socio-</a:t>
            </a:r>
            <a:r>
              <a:rPr sz="1200" dirty="0">
                <a:latin typeface="Times New Roman"/>
                <a:cs typeface="Times New Roman"/>
              </a:rPr>
              <a:t>political,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socialist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and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food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security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dimension, </a:t>
            </a:r>
            <a:r>
              <a:rPr sz="1200" dirty="0">
                <a:latin typeface="Times New Roman"/>
                <a:cs typeface="Times New Roman"/>
              </a:rPr>
              <a:t>which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was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based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on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Bauman's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Theories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Life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Consumption,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Rivas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Citizen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Formation,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Social </a:t>
            </a:r>
            <a:r>
              <a:rPr sz="1200" dirty="0">
                <a:latin typeface="Times New Roman"/>
                <a:cs typeface="Times New Roman"/>
              </a:rPr>
              <a:t>Pedagogy,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Natorp,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Freire's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Liberating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Education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and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Ríos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Humanist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Theory,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methodologically,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was </a:t>
            </a:r>
            <a:r>
              <a:rPr sz="1200" dirty="0">
                <a:latin typeface="Times New Roman"/>
                <a:cs typeface="Times New Roman"/>
              </a:rPr>
              <a:t>based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on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interpretive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paradigm,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with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hermeneutical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method,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and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was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made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up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three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key </a:t>
            </a:r>
            <a:r>
              <a:rPr sz="1200" dirty="0">
                <a:latin typeface="Times New Roman"/>
                <a:cs typeface="Times New Roman"/>
              </a:rPr>
              <a:t>informants,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teachers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who were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In-</a:t>
            </a:r>
            <a:r>
              <a:rPr sz="1200" dirty="0">
                <a:latin typeface="Times New Roman"/>
                <a:cs typeface="Times New Roman"/>
              </a:rPr>
              <a:t>depth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interviews were applied to them that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were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analyzed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taking </a:t>
            </a:r>
            <a:r>
              <a:rPr sz="1200" spc="-20" dirty="0">
                <a:latin typeface="Times New Roman"/>
                <a:cs typeface="Times New Roman"/>
              </a:rPr>
              <a:t>into </a:t>
            </a:r>
            <a:r>
              <a:rPr sz="1200" dirty="0">
                <a:latin typeface="Times New Roman"/>
                <a:cs typeface="Times New Roman"/>
              </a:rPr>
              <a:t>account</a:t>
            </a:r>
            <a:r>
              <a:rPr sz="1200" spc="43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43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hermeneutical</a:t>
            </a:r>
            <a:r>
              <a:rPr sz="1200" spc="4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circle,</a:t>
            </a:r>
            <a:r>
              <a:rPr sz="1200" spc="4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through</a:t>
            </a:r>
            <a:r>
              <a:rPr sz="1200" spc="43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4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systemic</a:t>
            </a:r>
            <a:r>
              <a:rPr sz="1200" spc="43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interpretation</a:t>
            </a:r>
            <a:r>
              <a:rPr sz="1200" spc="4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phases</a:t>
            </a:r>
            <a:r>
              <a:rPr sz="1200" spc="43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434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categorization, </a:t>
            </a:r>
            <a:r>
              <a:rPr sz="1200" dirty="0">
                <a:latin typeface="Times New Roman"/>
                <a:cs typeface="Times New Roman"/>
              </a:rPr>
              <a:t>structuring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and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triangulation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sources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and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theories,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representative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hologram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reality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was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formed </a:t>
            </a:r>
            <a:r>
              <a:rPr sz="1200" dirty="0">
                <a:latin typeface="Times New Roman"/>
                <a:cs typeface="Times New Roman"/>
              </a:rPr>
              <a:t>that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was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analyzed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detail,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results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expressed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absence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university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training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responsible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food </a:t>
            </a:r>
            <a:r>
              <a:rPr sz="1200" dirty="0">
                <a:latin typeface="Times New Roman"/>
                <a:cs typeface="Times New Roman"/>
              </a:rPr>
              <a:t>consumption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and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sovereignty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food;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as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well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as,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absence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articulation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university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with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spc="-50" dirty="0">
                <a:latin typeface="Times New Roman"/>
                <a:cs typeface="Times New Roman"/>
              </a:rPr>
              <a:t>a </a:t>
            </a:r>
            <a:r>
              <a:rPr sz="1200" dirty="0">
                <a:latin typeface="Times New Roman"/>
                <a:cs typeface="Times New Roman"/>
              </a:rPr>
              <a:t>socialist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socio-</a:t>
            </a:r>
            <a:r>
              <a:rPr sz="1200" dirty="0">
                <a:latin typeface="Times New Roman"/>
                <a:cs typeface="Times New Roman"/>
              </a:rPr>
              <a:t>political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dimension, which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is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why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need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generate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educational theoretical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model </a:t>
            </a:r>
            <a:r>
              <a:rPr sz="1200" dirty="0">
                <a:latin typeface="Times New Roman"/>
                <a:cs typeface="Times New Roman"/>
              </a:rPr>
              <a:t>for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training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responsible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food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consumption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articulated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socialist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socio-</a:t>
            </a:r>
            <a:r>
              <a:rPr sz="1200" dirty="0">
                <a:latin typeface="Times New Roman"/>
                <a:cs typeface="Times New Roman"/>
              </a:rPr>
              <a:t>political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dimension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and </a:t>
            </a:r>
            <a:r>
              <a:rPr sz="1200" dirty="0">
                <a:latin typeface="Times New Roman"/>
                <a:cs typeface="Times New Roman"/>
              </a:rPr>
              <a:t>food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security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originated,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aimed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at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training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university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teachers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university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environment,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for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training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future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university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professionals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comprehensive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way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and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empowering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communities, </a:t>
            </a:r>
            <a:r>
              <a:rPr sz="1200" dirty="0">
                <a:latin typeface="Times New Roman"/>
                <a:cs typeface="Times New Roman"/>
              </a:rPr>
              <a:t>which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will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favor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creation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culture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responsible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consumption,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and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healthy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university.</a:t>
            </a:r>
            <a:endParaRPr sz="1200" dirty="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60"/>
              </a:spcBef>
            </a:pPr>
            <a:endParaRPr sz="1200" dirty="0">
              <a:latin typeface="Times New Roman"/>
              <a:cs typeface="Times New Roman"/>
            </a:endParaRPr>
          </a:p>
          <a:p>
            <a:pPr marL="12700" marR="10160" algn="just">
              <a:lnSpc>
                <a:spcPct val="100000"/>
              </a:lnSpc>
              <a:spcBef>
                <a:spcPts val="5"/>
              </a:spcBef>
            </a:pPr>
            <a:r>
              <a:rPr sz="1200" b="1" dirty="0">
                <a:latin typeface="Times New Roman"/>
                <a:cs typeface="Times New Roman"/>
              </a:rPr>
              <a:t>Descriptors:</a:t>
            </a:r>
            <a:r>
              <a:rPr sz="1200" b="1" spc="3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Theoretical</a:t>
            </a:r>
            <a:r>
              <a:rPr sz="1200" spc="3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Model,</a:t>
            </a:r>
            <a:r>
              <a:rPr sz="1200" spc="3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Educational,</a:t>
            </a:r>
            <a:r>
              <a:rPr sz="1200" spc="3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Training,</a:t>
            </a:r>
            <a:r>
              <a:rPr sz="1200" spc="3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Responsible</a:t>
            </a:r>
            <a:r>
              <a:rPr sz="1200" spc="3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Food</a:t>
            </a:r>
            <a:r>
              <a:rPr sz="1200" spc="3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Consumption</a:t>
            </a:r>
            <a:r>
              <a:rPr sz="1200" spc="31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Socialist Socio-</a:t>
            </a:r>
            <a:r>
              <a:rPr sz="1200" dirty="0">
                <a:latin typeface="Times New Roman"/>
                <a:cs typeface="Times New Roman"/>
              </a:rPr>
              <a:t>Political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Dimension,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Food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Security.</a:t>
            </a:r>
            <a:endParaRPr sz="1200" dirty="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60"/>
              </a:spcBef>
            </a:pPr>
            <a:endParaRPr sz="1200" dirty="0">
              <a:latin typeface="Times New Roman"/>
              <a:cs typeface="Times New Roman"/>
            </a:endParaRPr>
          </a:p>
          <a:p>
            <a:pPr marL="12700" marR="5715" algn="just">
              <a:lnSpc>
                <a:spcPct val="100000"/>
              </a:lnSpc>
            </a:pPr>
            <a:r>
              <a:rPr sz="1200" b="1" dirty="0">
                <a:latin typeface="Times New Roman"/>
                <a:cs typeface="Times New Roman"/>
              </a:rPr>
              <a:t>Bibliographic Review</a:t>
            </a:r>
            <a:r>
              <a:rPr sz="1200" dirty="0">
                <a:latin typeface="Times New Roman"/>
                <a:cs typeface="Times New Roman"/>
              </a:rPr>
              <a:t>: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Graduate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 Administration, Master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 Administrative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Management,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Full-</a:t>
            </a:r>
            <a:r>
              <a:rPr sz="1200" spc="-20" dirty="0">
                <a:latin typeface="Times New Roman"/>
                <a:cs typeface="Times New Roman"/>
              </a:rPr>
              <a:t>Time </a:t>
            </a:r>
            <a:r>
              <a:rPr sz="1200" dirty="0">
                <a:latin typeface="Times New Roman"/>
                <a:cs typeface="Times New Roman"/>
              </a:rPr>
              <a:t>Ordinary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Associate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Professor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(UNERG),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Humanities,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Literature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and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Arts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Area,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CUAM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Professor, </a:t>
            </a:r>
            <a:r>
              <a:rPr sz="1200" dirty="0">
                <a:latin typeface="Times New Roman"/>
                <a:cs typeface="Times New Roman"/>
              </a:rPr>
              <a:t>COSECA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History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Coordinator,</a:t>
            </a:r>
            <a:r>
              <a:rPr sz="1200" spc="3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Professor</a:t>
            </a:r>
            <a:r>
              <a:rPr sz="1200" spc="3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3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3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Economic</a:t>
            </a:r>
            <a:r>
              <a:rPr sz="1200" spc="3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and</a:t>
            </a:r>
            <a:r>
              <a:rPr sz="1200" spc="3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Social</a:t>
            </a:r>
            <a:r>
              <a:rPr sz="1200" spc="3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Sciences</a:t>
            </a:r>
            <a:r>
              <a:rPr sz="1200" spc="3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Area.</a:t>
            </a:r>
            <a:r>
              <a:rPr sz="1200" spc="3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Doctor</a:t>
            </a:r>
            <a:r>
              <a:rPr sz="1200" spc="34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Education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Sciences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graduated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from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UNERG.</a:t>
            </a:r>
            <a:endParaRPr sz="1200" dirty="0">
              <a:latin typeface="Times New Roman"/>
              <a:cs typeface="Times New Roman"/>
            </a:endParaRPr>
          </a:p>
        </p:txBody>
      </p:sp>
      <p:pic>
        <p:nvPicPr>
          <p:cNvPr id="34" name="object 34"/>
          <p:cNvPicPr/>
          <p:nvPr/>
        </p:nvPicPr>
        <p:blipFill>
          <a:blip r:embed="rId17" cstate="print"/>
          <a:stretch>
            <a:fillRect/>
          </a:stretch>
        </p:blipFill>
        <p:spPr>
          <a:xfrm>
            <a:off x="4725161" y="164274"/>
            <a:ext cx="1805305" cy="893889"/>
          </a:xfrm>
          <a:prstGeom prst="rect">
            <a:avLst/>
          </a:prstGeom>
        </p:spPr>
      </p:pic>
      <p:sp>
        <p:nvSpPr>
          <p:cNvPr id="35" name="object 35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70408" rIns="0" bIns="0" rtlCol="0">
            <a:spAutoFit/>
          </a:bodyPr>
          <a:lstStyle/>
          <a:p>
            <a:pPr marL="171450">
              <a:lnSpc>
                <a:spcPts val="1410"/>
              </a:lnSpc>
            </a:pPr>
            <a:fld id="{81D60167-4931-47E6-BA6A-407CBD079E47}" type="slidenum">
              <a:rPr spc="-25" dirty="0"/>
              <a:t>248</a:t>
            </a:fld>
            <a:endParaRPr spc="-25" dirty="0"/>
          </a:p>
        </p:txBody>
      </p:sp>
      <p:grpSp>
        <p:nvGrpSpPr>
          <p:cNvPr id="36" name="Grupo 35">
            <a:extLst>
              <a:ext uri="{FF2B5EF4-FFF2-40B4-BE49-F238E27FC236}">
                <a16:creationId xmlns:a16="http://schemas.microsoft.com/office/drawing/2014/main" id="{6F3CBAFD-109F-5C3D-1798-53643FACCE04}"/>
              </a:ext>
            </a:extLst>
          </p:cNvPr>
          <p:cNvGrpSpPr/>
          <p:nvPr/>
        </p:nvGrpSpPr>
        <p:grpSpPr>
          <a:xfrm>
            <a:off x="117348" y="98932"/>
            <a:ext cx="6665976" cy="1452626"/>
            <a:chOff x="470065" y="1951410"/>
            <a:chExt cx="6665976" cy="1452626"/>
          </a:xfrm>
        </p:grpSpPr>
        <p:grpSp>
          <p:nvGrpSpPr>
            <p:cNvPr id="37" name="object 12">
              <a:extLst>
                <a:ext uri="{FF2B5EF4-FFF2-40B4-BE49-F238E27FC236}">
                  <a16:creationId xmlns:a16="http://schemas.microsoft.com/office/drawing/2014/main" id="{F63B0811-3709-814D-3159-5B660D8628CC}"/>
                </a:ext>
              </a:extLst>
            </p:cNvPr>
            <p:cNvGrpSpPr/>
            <p:nvPr/>
          </p:nvGrpSpPr>
          <p:grpSpPr>
            <a:xfrm>
              <a:off x="470065" y="1951664"/>
              <a:ext cx="6665976" cy="1452372"/>
              <a:chOff x="96011" y="115823"/>
              <a:chExt cx="6665976" cy="1452372"/>
            </a:xfrm>
          </p:grpSpPr>
          <p:pic>
            <p:nvPicPr>
              <p:cNvPr id="41" name="object 13">
                <a:extLst>
                  <a:ext uri="{FF2B5EF4-FFF2-40B4-BE49-F238E27FC236}">
                    <a16:creationId xmlns:a16="http://schemas.microsoft.com/office/drawing/2014/main" id="{0F781519-60F4-E779-970B-55CA8163ABE3}"/>
                  </a:ext>
                </a:extLst>
              </p:cNvPr>
              <p:cNvPicPr/>
              <p:nvPr/>
            </p:nvPicPr>
            <p:blipFill>
              <a:blip r:embed="rId7" cstate="print"/>
              <a:stretch>
                <a:fillRect/>
              </a:stretch>
            </p:blipFill>
            <p:spPr>
              <a:xfrm>
                <a:off x="96011" y="115823"/>
                <a:ext cx="6665976" cy="1452372"/>
              </a:xfrm>
              <a:prstGeom prst="rect">
                <a:avLst/>
              </a:prstGeom>
            </p:spPr>
          </p:pic>
          <p:pic>
            <p:nvPicPr>
              <p:cNvPr id="42" name="object 14">
                <a:extLst>
                  <a:ext uri="{FF2B5EF4-FFF2-40B4-BE49-F238E27FC236}">
                    <a16:creationId xmlns:a16="http://schemas.microsoft.com/office/drawing/2014/main" id="{01606DBB-75CD-9781-9A5E-E5151C956A40}"/>
                  </a:ext>
                </a:extLst>
              </p:cNvPr>
              <p:cNvPicPr/>
              <p:nvPr/>
            </p:nvPicPr>
            <p:blipFill>
              <a:blip r:embed="rId8" cstate="print"/>
              <a:stretch>
                <a:fillRect/>
              </a:stretch>
            </p:blipFill>
            <p:spPr>
              <a:xfrm>
                <a:off x="142849" y="142875"/>
                <a:ext cx="6572275" cy="1358646"/>
              </a:xfrm>
              <a:prstGeom prst="rect">
                <a:avLst/>
              </a:prstGeom>
            </p:spPr>
          </p:pic>
          <p:sp>
            <p:nvSpPr>
              <p:cNvPr id="43" name="object 15">
                <a:extLst>
                  <a:ext uri="{FF2B5EF4-FFF2-40B4-BE49-F238E27FC236}">
                    <a16:creationId xmlns:a16="http://schemas.microsoft.com/office/drawing/2014/main" id="{1FB734B5-4AB5-6622-B19A-5733AB4274B8}"/>
                  </a:ext>
                </a:extLst>
              </p:cNvPr>
              <p:cNvSpPr/>
              <p:nvPr/>
            </p:nvSpPr>
            <p:spPr>
              <a:xfrm>
                <a:off x="142849" y="142875"/>
                <a:ext cx="6572884" cy="1358900"/>
              </a:xfrm>
              <a:custGeom>
                <a:avLst/>
                <a:gdLst/>
                <a:ahLst/>
                <a:cxnLst/>
                <a:rect l="l" t="t" r="r" b="b"/>
                <a:pathLst>
                  <a:path w="6572884" h="1358900">
                    <a:moveTo>
                      <a:pt x="0" y="226441"/>
                    </a:moveTo>
                    <a:lnTo>
                      <a:pt x="4600" y="180795"/>
                    </a:lnTo>
                    <a:lnTo>
                      <a:pt x="17795" y="138285"/>
                    </a:lnTo>
                    <a:lnTo>
                      <a:pt x="38673" y="99820"/>
                    </a:lnTo>
                    <a:lnTo>
                      <a:pt x="66324" y="66309"/>
                    </a:lnTo>
                    <a:lnTo>
                      <a:pt x="99837" y="38663"/>
                    </a:lnTo>
                    <a:lnTo>
                      <a:pt x="138301" y="17789"/>
                    </a:lnTo>
                    <a:lnTo>
                      <a:pt x="180806" y="4599"/>
                    </a:lnTo>
                    <a:lnTo>
                      <a:pt x="226440" y="0"/>
                    </a:lnTo>
                    <a:lnTo>
                      <a:pt x="6345834" y="0"/>
                    </a:lnTo>
                    <a:lnTo>
                      <a:pt x="6391480" y="4599"/>
                    </a:lnTo>
                    <a:lnTo>
                      <a:pt x="6433990" y="17789"/>
                    </a:lnTo>
                    <a:lnTo>
                      <a:pt x="6472455" y="38663"/>
                    </a:lnTo>
                    <a:lnTo>
                      <a:pt x="6505965" y="66309"/>
                    </a:lnTo>
                    <a:lnTo>
                      <a:pt x="6533612" y="99820"/>
                    </a:lnTo>
                    <a:lnTo>
                      <a:pt x="6554485" y="138285"/>
                    </a:lnTo>
                    <a:lnTo>
                      <a:pt x="6567676" y="180795"/>
                    </a:lnTo>
                    <a:lnTo>
                      <a:pt x="6572275" y="226441"/>
                    </a:lnTo>
                    <a:lnTo>
                      <a:pt x="6572275" y="1132204"/>
                    </a:lnTo>
                    <a:lnTo>
                      <a:pt x="6567676" y="1177850"/>
                    </a:lnTo>
                    <a:lnTo>
                      <a:pt x="6554485" y="1220360"/>
                    </a:lnTo>
                    <a:lnTo>
                      <a:pt x="6533612" y="1258825"/>
                    </a:lnTo>
                    <a:lnTo>
                      <a:pt x="6505965" y="1292336"/>
                    </a:lnTo>
                    <a:lnTo>
                      <a:pt x="6472455" y="1319982"/>
                    </a:lnTo>
                    <a:lnTo>
                      <a:pt x="6433990" y="1340856"/>
                    </a:lnTo>
                    <a:lnTo>
                      <a:pt x="6391480" y="1354046"/>
                    </a:lnTo>
                    <a:lnTo>
                      <a:pt x="6345834" y="1358646"/>
                    </a:lnTo>
                    <a:lnTo>
                      <a:pt x="226440" y="1358646"/>
                    </a:lnTo>
                    <a:lnTo>
                      <a:pt x="180806" y="1354046"/>
                    </a:lnTo>
                    <a:lnTo>
                      <a:pt x="138301" y="1340856"/>
                    </a:lnTo>
                    <a:lnTo>
                      <a:pt x="99837" y="1319982"/>
                    </a:lnTo>
                    <a:lnTo>
                      <a:pt x="66324" y="1292336"/>
                    </a:lnTo>
                    <a:lnTo>
                      <a:pt x="38673" y="1258825"/>
                    </a:lnTo>
                    <a:lnTo>
                      <a:pt x="17795" y="1220360"/>
                    </a:lnTo>
                    <a:lnTo>
                      <a:pt x="4600" y="1177850"/>
                    </a:lnTo>
                    <a:lnTo>
                      <a:pt x="0" y="1132204"/>
                    </a:lnTo>
                    <a:lnTo>
                      <a:pt x="0" y="226441"/>
                    </a:lnTo>
                    <a:close/>
                  </a:path>
                </a:pathLst>
              </a:custGeom>
              <a:ln w="9525">
                <a:solidFill>
                  <a:srgbClr val="55CE74"/>
                </a:solidFill>
              </a:ln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pic>
            <p:nvPicPr>
              <p:cNvPr id="44" name="object 16">
                <a:extLst>
                  <a:ext uri="{FF2B5EF4-FFF2-40B4-BE49-F238E27FC236}">
                    <a16:creationId xmlns:a16="http://schemas.microsoft.com/office/drawing/2014/main" id="{AB453BBE-3CBB-144D-B33A-BE129A5FF7D8}"/>
                  </a:ext>
                </a:extLst>
              </p:cNvPr>
              <p:cNvPicPr/>
              <p:nvPr/>
            </p:nvPicPr>
            <p:blipFill>
              <a:blip r:embed="rId9" cstate="print"/>
              <a:stretch>
                <a:fillRect/>
              </a:stretch>
            </p:blipFill>
            <p:spPr>
              <a:xfrm>
                <a:off x="2500248" y="305930"/>
                <a:ext cx="1714500" cy="733945"/>
              </a:xfrm>
              <a:prstGeom prst="rect">
                <a:avLst/>
              </a:prstGeom>
            </p:spPr>
          </p:pic>
        </p:grpSp>
        <p:sp>
          <p:nvSpPr>
            <p:cNvPr id="38" name="object 16">
              <a:extLst>
                <a:ext uri="{FF2B5EF4-FFF2-40B4-BE49-F238E27FC236}">
                  <a16:creationId xmlns:a16="http://schemas.microsoft.com/office/drawing/2014/main" id="{1BDB6E99-AF6C-8487-EC4C-09DB7FC5C8B0}"/>
                </a:ext>
              </a:extLst>
            </p:cNvPr>
            <p:cNvSpPr txBox="1"/>
            <p:nvPr/>
          </p:nvSpPr>
          <p:spPr>
            <a:xfrm>
              <a:off x="2775727" y="2875716"/>
              <a:ext cx="3332858" cy="391795"/>
            </a:xfrm>
            <a:prstGeom prst="rect">
              <a:avLst/>
            </a:prstGeom>
            <a:noFill/>
          </p:spPr>
          <p:txBody>
            <a:bodyPr vert="horz" wrap="square" lIns="0" tIns="12700" rIns="0" bIns="0" rtlCol="0">
              <a:spAutoFit/>
            </a:bodyPr>
            <a:lstStyle/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Volumen 4,  Número 1  Enero a Julio 2021</a:t>
              </a:r>
            </a:p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Revista Semestral. Venezuela</a:t>
              </a:r>
              <a:endParaRPr sz="1200" dirty="0">
                <a:latin typeface="Arial"/>
                <a:cs typeface="Arial"/>
              </a:endParaRPr>
            </a:p>
          </p:txBody>
        </p:sp>
        <p:pic>
          <p:nvPicPr>
            <p:cNvPr id="39" name="object 25">
              <a:extLst>
                <a:ext uri="{FF2B5EF4-FFF2-40B4-BE49-F238E27FC236}">
                  <a16:creationId xmlns:a16="http://schemas.microsoft.com/office/drawing/2014/main" id="{6E137DB8-1367-BCE7-B21B-94B1E1A5AE59}"/>
                </a:ext>
              </a:extLst>
            </p:cNvPr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470065" y="2027896"/>
              <a:ext cx="2305662" cy="1053903"/>
            </a:xfrm>
            <a:prstGeom prst="rect">
              <a:avLst/>
            </a:prstGeom>
          </p:spPr>
        </p:pic>
        <p:pic>
          <p:nvPicPr>
            <p:cNvPr id="40" name="object 31">
              <a:extLst>
                <a:ext uri="{FF2B5EF4-FFF2-40B4-BE49-F238E27FC236}">
                  <a16:creationId xmlns:a16="http://schemas.microsoft.com/office/drawing/2014/main" id="{E7F01279-33E3-1913-4914-86F507D37B42}"/>
                </a:ext>
              </a:extLst>
            </p:cNvPr>
            <p:cNvPicPr/>
            <p:nvPr/>
          </p:nvPicPr>
          <p:blipFill>
            <a:blip r:embed="rId17" cstate="print"/>
            <a:stretch>
              <a:fillRect/>
            </a:stretch>
          </p:blipFill>
          <p:spPr>
            <a:xfrm>
              <a:off x="4932681" y="1951410"/>
              <a:ext cx="1805304" cy="893889"/>
            </a:xfrm>
            <a:prstGeom prst="rect">
              <a:avLst/>
            </a:prstGeom>
          </p:spPr>
        </p:pic>
      </p:grpSp>
    </p:spTree>
  </p:cSld>
  <p:clrMapOvr>
    <a:masterClrMapping/>
  </p:clrMapOvr>
</p:sld>
</file>

<file path=ppt/slides/slide2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94485" y="115823"/>
            <a:ext cx="6669405" cy="8926195"/>
            <a:chOff x="94485" y="115823"/>
            <a:chExt cx="6669405" cy="8926195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204216" y="8700516"/>
              <a:ext cx="6518148" cy="158496"/>
            </a:xfrm>
            <a:prstGeom prst="rect">
              <a:avLst/>
            </a:prstGeom>
          </p:spPr>
        </p:pic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96012" y="115823"/>
              <a:ext cx="6665976" cy="1452372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42849" y="142875"/>
              <a:ext cx="6572275" cy="1358646"/>
            </a:xfrm>
            <a:prstGeom prst="rect">
              <a:avLst/>
            </a:prstGeom>
          </p:spPr>
        </p:pic>
        <p:sp>
          <p:nvSpPr>
            <p:cNvPr id="6" name="object 6"/>
            <p:cNvSpPr/>
            <p:nvPr/>
          </p:nvSpPr>
          <p:spPr>
            <a:xfrm>
              <a:off x="142849" y="142875"/>
              <a:ext cx="6572884" cy="1358900"/>
            </a:xfrm>
            <a:custGeom>
              <a:avLst/>
              <a:gdLst/>
              <a:ahLst/>
              <a:cxnLst/>
              <a:rect l="l" t="t" r="r" b="b"/>
              <a:pathLst>
                <a:path w="6572884" h="1358900">
                  <a:moveTo>
                    <a:pt x="0" y="226441"/>
                  </a:moveTo>
                  <a:lnTo>
                    <a:pt x="4600" y="180795"/>
                  </a:lnTo>
                  <a:lnTo>
                    <a:pt x="17795" y="138285"/>
                  </a:lnTo>
                  <a:lnTo>
                    <a:pt x="38673" y="99820"/>
                  </a:lnTo>
                  <a:lnTo>
                    <a:pt x="66324" y="66309"/>
                  </a:lnTo>
                  <a:lnTo>
                    <a:pt x="99837" y="38663"/>
                  </a:lnTo>
                  <a:lnTo>
                    <a:pt x="138301" y="17789"/>
                  </a:lnTo>
                  <a:lnTo>
                    <a:pt x="180806" y="4599"/>
                  </a:lnTo>
                  <a:lnTo>
                    <a:pt x="226440" y="0"/>
                  </a:lnTo>
                  <a:lnTo>
                    <a:pt x="6345834" y="0"/>
                  </a:lnTo>
                  <a:lnTo>
                    <a:pt x="6391480" y="4599"/>
                  </a:lnTo>
                  <a:lnTo>
                    <a:pt x="6433990" y="17789"/>
                  </a:lnTo>
                  <a:lnTo>
                    <a:pt x="6472455" y="38663"/>
                  </a:lnTo>
                  <a:lnTo>
                    <a:pt x="6505965" y="66309"/>
                  </a:lnTo>
                  <a:lnTo>
                    <a:pt x="6533612" y="99820"/>
                  </a:lnTo>
                  <a:lnTo>
                    <a:pt x="6554485" y="138285"/>
                  </a:lnTo>
                  <a:lnTo>
                    <a:pt x="6567676" y="180795"/>
                  </a:lnTo>
                  <a:lnTo>
                    <a:pt x="6572275" y="226441"/>
                  </a:lnTo>
                  <a:lnTo>
                    <a:pt x="6572275" y="1132204"/>
                  </a:lnTo>
                  <a:lnTo>
                    <a:pt x="6567676" y="1177850"/>
                  </a:lnTo>
                  <a:lnTo>
                    <a:pt x="6554485" y="1220360"/>
                  </a:lnTo>
                  <a:lnTo>
                    <a:pt x="6533612" y="1258825"/>
                  </a:lnTo>
                  <a:lnTo>
                    <a:pt x="6505965" y="1292336"/>
                  </a:lnTo>
                  <a:lnTo>
                    <a:pt x="6472455" y="1319982"/>
                  </a:lnTo>
                  <a:lnTo>
                    <a:pt x="6433990" y="1340856"/>
                  </a:lnTo>
                  <a:lnTo>
                    <a:pt x="6391480" y="1354046"/>
                  </a:lnTo>
                  <a:lnTo>
                    <a:pt x="6345834" y="1358646"/>
                  </a:lnTo>
                  <a:lnTo>
                    <a:pt x="226440" y="1358646"/>
                  </a:lnTo>
                  <a:lnTo>
                    <a:pt x="180806" y="1354046"/>
                  </a:lnTo>
                  <a:lnTo>
                    <a:pt x="138301" y="1340856"/>
                  </a:lnTo>
                  <a:lnTo>
                    <a:pt x="99837" y="1319982"/>
                  </a:lnTo>
                  <a:lnTo>
                    <a:pt x="66324" y="1292336"/>
                  </a:lnTo>
                  <a:lnTo>
                    <a:pt x="38673" y="1258825"/>
                  </a:lnTo>
                  <a:lnTo>
                    <a:pt x="17795" y="1220360"/>
                  </a:lnTo>
                  <a:lnTo>
                    <a:pt x="4600" y="1177850"/>
                  </a:lnTo>
                  <a:lnTo>
                    <a:pt x="0" y="1132204"/>
                  </a:lnTo>
                  <a:lnTo>
                    <a:pt x="0" y="226441"/>
                  </a:lnTo>
                  <a:close/>
                </a:path>
              </a:pathLst>
            </a:custGeom>
            <a:ln w="9525">
              <a:solidFill>
                <a:srgbClr val="55CE74"/>
              </a:solidFill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pic>
          <p:nvPicPr>
            <p:cNvPr id="7" name="object 7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2500248" y="305930"/>
              <a:ext cx="1714500" cy="733945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2738628" y="1024127"/>
              <a:ext cx="1897379" cy="371855"/>
            </a:xfrm>
            <a:prstGeom prst="rect">
              <a:avLst/>
            </a:prstGeom>
          </p:spPr>
        </p:pic>
        <p:pic>
          <p:nvPicPr>
            <p:cNvPr id="9" name="object 9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4401312" y="1024127"/>
              <a:ext cx="1577339" cy="371855"/>
            </a:xfrm>
            <a:prstGeom prst="rect">
              <a:avLst/>
            </a:prstGeom>
          </p:spPr>
        </p:pic>
        <p:pic>
          <p:nvPicPr>
            <p:cNvPr id="10" name="object 10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3169920" y="1207007"/>
              <a:ext cx="1546859" cy="371855"/>
            </a:xfrm>
            <a:prstGeom prst="rect">
              <a:avLst/>
            </a:prstGeom>
          </p:spPr>
        </p:pic>
        <p:pic>
          <p:nvPicPr>
            <p:cNvPr id="11" name="object 11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4482083" y="1207007"/>
              <a:ext cx="284988" cy="371855"/>
            </a:xfrm>
            <a:prstGeom prst="rect">
              <a:avLst/>
            </a:prstGeom>
          </p:spPr>
        </p:pic>
        <p:pic>
          <p:nvPicPr>
            <p:cNvPr id="12" name="object 12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4571999" y="1207007"/>
              <a:ext cx="1013460" cy="371855"/>
            </a:xfrm>
            <a:prstGeom prst="rect">
              <a:avLst/>
            </a:prstGeom>
          </p:spPr>
        </p:pic>
        <p:pic>
          <p:nvPicPr>
            <p:cNvPr id="13" name="object 13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324612" y="234695"/>
              <a:ext cx="1719072" cy="1341120"/>
            </a:xfrm>
            <a:prstGeom prst="rect">
              <a:avLst/>
            </a:prstGeom>
          </p:spPr>
        </p:pic>
        <p:pic>
          <p:nvPicPr>
            <p:cNvPr id="14" name="object 14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5606795" y="8193022"/>
              <a:ext cx="1092707" cy="848868"/>
            </a:xfrm>
            <a:prstGeom prst="rect">
              <a:avLst/>
            </a:prstGeom>
          </p:spPr>
        </p:pic>
        <p:pic>
          <p:nvPicPr>
            <p:cNvPr id="15" name="object 15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109728" y="8193022"/>
              <a:ext cx="1092708" cy="848868"/>
            </a:xfrm>
            <a:prstGeom prst="rect">
              <a:avLst/>
            </a:prstGeom>
          </p:spPr>
        </p:pic>
      </p:grpSp>
      <p:sp>
        <p:nvSpPr>
          <p:cNvPr id="16" name="object 16"/>
          <p:cNvSpPr txBox="1"/>
          <p:nvPr/>
        </p:nvSpPr>
        <p:spPr>
          <a:xfrm>
            <a:off x="267411" y="1068451"/>
            <a:ext cx="6312535" cy="68249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018155" marR="713105" indent="-431800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Arial"/>
                <a:cs typeface="Arial"/>
              </a:rPr>
              <a:t>6ta.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Edición</a:t>
            </a:r>
            <a:r>
              <a:rPr sz="1200" b="1" spc="-10" dirty="0">
                <a:latin typeface="Arial"/>
                <a:cs typeface="Arial"/>
              </a:rPr>
              <a:t> Volumen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I</a:t>
            </a:r>
            <a:r>
              <a:rPr sz="1200" b="1" spc="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Enero</a:t>
            </a:r>
            <a:r>
              <a:rPr sz="1200" b="1" spc="-3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a</a:t>
            </a:r>
            <a:r>
              <a:rPr sz="1200" b="1" spc="-2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Julio</a:t>
            </a:r>
            <a:r>
              <a:rPr sz="1200" b="1" spc="-5" dirty="0">
                <a:latin typeface="Arial"/>
                <a:cs typeface="Arial"/>
              </a:rPr>
              <a:t> </a:t>
            </a:r>
            <a:r>
              <a:rPr sz="1200" b="1" spc="-20" dirty="0">
                <a:latin typeface="Arial"/>
                <a:cs typeface="Arial"/>
              </a:rPr>
              <a:t>2021 </a:t>
            </a:r>
            <a:r>
              <a:rPr sz="1200" b="1" dirty="0">
                <a:latin typeface="Arial"/>
                <a:cs typeface="Arial"/>
              </a:rPr>
              <a:t>Revista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Semestral-</a:t>
            </a:r>
            <a:r>
              <a:rPr sz="1200" b="1" spc="-40" dirty="0">
                <a:latin typeface="Arial"/>
                <a:cs typeface="Arial"/>
              </a:rPr>
              <a:t> </a:t>
            </a:r>
            <a:r>
              <a:rPr sz="1200" b="1" spc="-10" dirty="0">
                <a:latin typeface="Arial"/>
                <a:cs typeface="Arial"/>
              </a:rPr>
              <a:t>Venezuela</a:t>
            </a:r>
            <a:endParaRPr sz="1200" dirty="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305"/>
              </a:spcBef>
            </a:pPr>
            <a:endParaRPr sz="1200" dirty="0">
              <a:latin typeface="Arial"/>
              <a:cs typeface="Arial"/>
            </a:endParaRPr>
          </a:p>
          <a:p>
            <a:pPr algn="ctr">
              <a:lnSpc>
                <a:spcPct val="100000"/>
              </a:lnSpc>
            </a:pPr>
            <a:r>
              <a:rPr sz="1200" b="1" dirty="0">
                <a:latin typeface="Times New Roman"/>
                <a:cs typeface="Times New Roman"/>
              </a:rPr>
              <a:t>CONTEXTO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</a:t>
            </a:r>
            <a:r>
              <a:rPr sz="1200" b="1" spc="-1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LA</a:t>
            </a:r>
            <a:r>
              <a:rPr sz="1200" b="1" spc="-7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SITUACIÓN</a:t>
            </a:r>
            <a:r>
              <a:rPr sz="1200" b="1" spc="-50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ESTUDIADA</a:t>
            </a:r>
            <a:endParaRPr sz="1200" dirty="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60"/>
              </a:spcBef>
            </a:pPr>
            <a:endParaRPr sz="1200" dirty="0">
              <a:latin typeface="Times New Roman"/>
              <a:cs typeface="Times New Roman"/>
            </a:endParaRPr>
          </a:p>
          <a:p>
            <a:pPr marL="375285" marR="5080" indent="-36322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3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seres</a:t>
            </a:r>
            <a:r>
              <a:rPr sz="1200" spc="3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humanos,</a:t>
            </a:r>
            <a:r>
              <a:rPr sz="1200" spc="3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precisan</a:t>
            </a:r>
            <a:r>
              <a:rPr sz="1200" spc="3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alimentos</a:t>
            </a:r>
            <a:r>
              <a:rPr sz="1200" spc="3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nutritivos,</a:t>
            </a:r>
            <a:r>
              <a:rPr sz="1200" spc="3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saludables</a:t>
            </a:r>
            <a:r>
              <a:rPr sz="1200" spc="3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3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3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3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cantidad</a:t>
            </a:r>
            <a:r>
              <a:rPr sz="1200" spc="3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adecuada</a:t>
            </a:r>
            <a:r>
              <a:rPr sz="1200" spc="345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para </a:t>
            </a:r>
            <a:r>
              <a:rPr sz="1200" dirty="0">
                <a:latin typeface="Times New Roman"/>
                <a:cs typeface="Times New Roman"/>
              </a:rPr>
              <a:t>asegurar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desarrollo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organismo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vivo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condiciones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reproducción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especie.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salud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individual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colectiva,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presente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futura,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depende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alimentación.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ser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vivo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bien </a:t>
            </a:r>
            <a:r>
              <a:rPr sz="1200" dirty="0">
                <a:latin typeface="Times New Roman"/>
                <a:cs typeface="Times New Roman"/>
              </a:rPr>
              <a:t>alimentado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está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menos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expuesto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enfermedades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tienen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consecuencias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menores.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Disponer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 </a:t>
            </a:r>
            <a:r>
              <a:rPr sz="1200" dirty="0">
                <a:latin typeface="Times New Roman"/>
                <a:cs typeface="Times New Roman"/>
              </a:rPr>
              <a:t>alimentos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nutritivos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cantidad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calidad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suficiente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(seguridad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alimentaria)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necesidad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desarrollo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integral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persona,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pero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también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derecho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humano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prioritario.</a:t>
            </a:r>
            <a:r>
              <a:rPr sz="1200" spc="245" dirty="0">
                <a:latin typeface="Times New Roman"/>
                <a:cs typeface="Times New Roman"/>
              </a:rPr>
              <a:t>  </a:t>
            </a:r>
            <a:r>
              <a:rPr sz="1200" spc="-2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inseguridad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alimentaria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carencia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seguridad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alimentaria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tiene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dos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manifestaciones </a:t>
            </a:r>
            <a:r>
              <a:rPr sz="1200" dirty="0">
                <a:latin typeface="Times New Roman"/>
                <a:cs typeface="Times New Roman"/>
              </a:rPr>
              <a:t>principales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acuerdo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Gutiérrez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(2011),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“la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escasez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baja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calidad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alimentos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insalubridad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alimentos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sus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riesgos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sobre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salud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reproducción”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(p.12).</a:t>
            </a:r>
            <a:endParaRPr sz="1200" dirty="0">
              <a:latin typeface="Times New Roman"/>
              <a:cs typeface="Times New Roman"/>
            </a:endParaRPr>
          </a:p>
          <a:p>
            <a:pPr marL="375285" marR="5080" indent="-363220" algn="just">
              <a:lnSpc>
                <a:spcPct val="100000"/>
              </a:lnSpc>
              <a:spcBef>
                <a:spcPts val="5"/>
              </a:spcBef>
            </a:pP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dimensión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cuantitativa,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inseguridad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alimentaria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déficit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acceso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cantidad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 </a:t>
            </a:r>
            <a:r>
              <a:rPr sz="1200" dirty="0">
                <a:latin typeface="Times New Roman"/>
                <a:cs typeface="Times New Roman"/>
              </a:rPr>
              <a:t>recursos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alimentarios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imprescindibles.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Este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déficit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supone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hambre,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desnutrición,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enfermedades </a:t>
            </a:r>
            <a:r>
              <a:rPr sz="1200" dirty="0">
                <a:latin typeface="Times New Roman"/>
                <a:cs typeface="Times New Roman"/>
              </a:rPr>
              <a:t>carenciales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muerte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países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empobrecidos,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dimensión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cualitativa,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déficit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 </a:t>
            </a:r>
            <a:r>
              <a:rPr sz="1200" dirty="0">
                <a:latin typeface="Times New Roman"/>
                <a:cs typeface="Times New Roman"/>
              </a:rPr>
              <a:t>calidad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seguridad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alimentos.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manifestación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principal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obesidad,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malnutrición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spc="-50" dirty="0">
                <a:latin typeface="Times New Roman"/>
                <a:cs typeface="Times New Roman"/>
              </a:rPr>
              <a:t>y </a:t>
            </a:r>
            <a:r>
              <a:rPr sz="1200" dirty="0">
                <a:latin typeface="Times New Roman"/>
                <a:cs typeface="Times New Roman"/>
              </a:rPr>
              <a:t>enfermedades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derivadas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hábitos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alimentación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inadecuados,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tanto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exceso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grasas,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sal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azúcar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refinada,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déficit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frutas,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verduras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cereales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integrales.</a:t>
            </a:r>
            <a:r>
              <a:rPr sz="1200" spc="204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Pero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también </a:t>
            </a:r>
            <a:r>
              <a:rPr sz="1200" dirty="0">
                <a:latin typeface="Times New Roman"/>
                <a:cs typeface="Times New Roman"/>
              </a:rPr>
              <a:t>procede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contaminación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alimentos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salmonellas,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plaguicidas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empleados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los </a:t>
            </a:r>
            <a:r>
              <a:rPr sz="1200" dirty="0">
                <a:latin typeface="Times New Roman"/>
                <a:cs typeface="Times New Roman"/>
              </a:rPr>
              <a:t>cultivos,</a:t>
            </a:r>
            <a:r>
              <a:rPr sz="1200" spc="3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productos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tóxicos</a:t>
            </a:r>
            <a:r>
              <a:rPr sz="1200" spc="3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mala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conservación,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producidos</a:t>
            </a:r>
            <a:r>
              <a:rPr sz="1200" spc="3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industrialización</a:t>
            </a:r>
            <a:r>
              <a:rPr sz="1200" spc="3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agricultura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industrias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transformación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alimentos.</a:t>
            </a:r>
            <a:endParaRPr sz="1200" dirty="0">
              <a:latin typeface="Times New Roman"/>
              <a:cs typeface="Times New Roman"/>
            </a:endParaRPr>
          </a:p>
          <a:p>
            <a:pPr marL="375285" marR="6350" indent="-36322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conocer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causas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inseguridad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alimentaria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preciso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evaluar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modelo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producción, </a:t>
            </a:r>
            <a:r>
              <a:rPr sz="1200" dirty="0">
                <a:latin typeface="Times New Roman"/>
                <a:cs typeface="Times New Roman"/>
              </a:rPr>
              <a:t>distribución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consumo 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escala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planetaria.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Foro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Mundial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sobre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Seguridad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Alimentaria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Habana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(2001),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dieron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cita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organizaciones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campesinas,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indígenas,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pescadores, </a:t>
            </a:r>
            <a:r>
              <a:rPr sz="1200" dirty="0">
                <a:latin typeface="Times New Roman"/>
                <a:cs typeface="Times New Roman"/>
              </a:rPr>
              <a:t>Organizaciones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Gubernamentales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(ONG),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colectivos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sociales,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académicos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investigadores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60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países,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responsabilizó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políticas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neoliberales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últimas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dos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décadas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las </a:t>
            </a:r>
            <a:r>
              <a:rPr sz="1200" dirty="0">
                <a:latin typeface="Times New Roman"/>
                <a:cs typeface="Times New Roman"/>
              </a:rPr>
              <a:t>políticas</a:t>
            </a:r>
            <a:r>
              <a:rPr sz="1200" spc="3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económicas,</a:t>
            </a:r>
            <a:r>
              <a:rPr sz="1200" spc="3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agrícolas,</a:t>
            </a:r>
            <a:r>
              <a:rPr sz="1200" spc="3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pesqueras</a:t>
            </a:r>
            <a:r>
              <a:rPr sz="1200" spc="3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comerciales</a:t>
            </a:r>
            <a:r>
              <a:rPr sz="1200" spc="3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impuestas</a:t>
            </a:r>
            <a:r>
              <a:rPr sz="1200" spc="3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3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Banco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Mundial </a:t>
            </a:r>
            <a:r>
              <a:rPr sz="1200" dirty="0">
                <a:latin typeface="Times New Roman"/>
                <a:cs typeface="Times New Roman"/>
              </a:rPr>
              <a:t>(2001),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“profundizar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brecha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entre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países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ricos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pobres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dentro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cada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uno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 </a:t>
            </a:r>
            <a:r>
              <a:rPr sz="1200" dirty="0">
                <a:latin typeface="Times New Roman"/>
                <a:cs typeface="Times New Roman"/>
              </a:rPr>
              <a:t>ellos,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agravar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condiciones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acceso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nutrición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sana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suficiente”.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(p.12).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FAO</a:t>
            </a:r>
            <a:endParaRPr sz="1200" dirty="0">
              <a:latin typeface="Times New Roman"/>
              <a:cs typeface="Times New Roman"/>
            </a:endParaRPr>
          </a:p>
          <a:p>
            <a:pPr marL="375285" marR="5715" algn="just">
              <a:lnSpc>
                <a:spcPct val="100000"/>
              </a:lnSpc>
              <a:spcBef>
                <a:spcPts val="5"/>
              </a:spcBef>
            </a:pPr>
            <a:r>
              <a:rPr sz="1200" dirty="0">
                <a:latin typeface="Times New Roman"/>
                <a:cs typeface="Times New Roman"/>
              </a:rPr>
              <a:t>.(Food</a:t>
            </a:r>
            <a:r>
              <a:rPr sz="1200" spc="4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and</a:t>
            </a:r>
            <a:r>
              <a:rPr sz="1200" spc="3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Agriculture</a:t>
            </a:r>
            <a:r>
              <a:rPr sz="1200" spc="4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Organization</a:t>
            </a:r>
            <a:r>
              <a:rPr sz="1200" spc="4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-</a:t>
            </a:r>
            <a:r>
              <a:rPr sz="1200" spc="4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Organización</a:t>
            </a:r>
            <a:r>
              <a:rPr sz="1200" spc="4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Mundial</a:t>
            </a:r>
            <a:r>
              <a:rPr sz="1200" spc="4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3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3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Alimentación</a:t>
            </a:r>
            <a:r>
              <a:rPr sz="1200" spc="4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37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agricultura),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“entiende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seguridad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alimentaria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términos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globales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meramente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cuantitativos </a:t>
            </a:r>
            <a:r>
              <a:rPr sz="1200" dirty="0">
                <a:latin typeface="Times New Roman"/>
                <a:cs typeface="Times New Roman"/>
              </a:rPr>
              <a:t>(cantidad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total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alimentos),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homogeneizando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culturas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criterios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productivos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sobre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base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mercado 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escala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planetaria.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 el contrario,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comunidades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campesinas,</a:t>
            </a:r>
            <a:r>
              <a:rPr sz="1200" spc="-10" dirty="0">
                <a:latin typeface="Times New Roman"/>
                <a:cs typeface="Times New Roman"/>
              </a:rPr>
              <a:t> seguridad </a:t>
            </a:r>
            <a:r>
              <a:rPr sz="1200" dirty="0">
                <a:latin typeface="Times New Roman"/>
                <a:cs typeface="Times New Roman"/>
              </a:rPr>
              <a:t>alimentaria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derecho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cada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nación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cada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identidad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cultural,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mantener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desarrollar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propia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capacidad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producir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alimentos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básicos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sus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pueblos,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respetando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diversidad</a:t>
            </a:r>
            <a:endParaRPr sz="1200" dirty="0">
              <a:latin typeface="Times New Roman"/>
              <a:cs typeface="Times New Roman"/>
            </a:endParaRPr>
          </a:p>
        </p:txBody>
      </p:sp>
      <p:pic>
        <p:nvPicPr>
          <p:cNvPr id="17" name="object 17"/>
          <p:cNvPicPr/>
          <p:nvPr/>
        </p:nvPicPr>
        <p:blipFill>
          <a:blip r:embed="rId13" cstate="print"/>
          <a:stretch>
            <a:fillRect/>
          </a:stretch>
        </p:blipFill>
        <p:spPr>
          <a:xfrm>
            <a:off x="4725161" y="164274"/>
            <a:ext cx="1805305" cy="893889"/>
          </a:xfrm>
          <a:prstGeom prst="rect">
            <a:avLst/>
          </a:prstGeom>
        </p:spPr>
      </p:pic>
      <p:sp>
        <p:nvSpPr>
          <p:cNvPr id="18" name="object 18"/>
          <p:cNvSpPr txBox="1"/>
          <p:nvPr/>
        </p:nvSpPr>
        <p:spPr>
          <a:xfrm>
            <a:off x="1286002" y="8260512"/>
            <a:ext cx="4488180" cy="718185"/>
          </a:xfrm>
          <a:prstGeom prst="rect">
            <a:avLst/>
          </a:prstGeom>
        </p:spPr>
        <p:txBody>
          <a:bodyPr vert="horz" wrap="square" lIns="0" tIns="3175" rIns="0" bIns="0" rtlCol="0">
            <a:spAutoFit/>
          </a:bodyPr>
          <a:lstStyle/>
          <a:p>
            <a:pPr marL="12700" marR="5080" algn="ctr">
              <a:lnSpc>
                <a:spcPts val="1320"/>
              </a:lnSpc>
              <a:spcBef>
                <a:spcPts val="25"/>
              </a:spcBef>
            </a:pPr>
            <a:r>
              <a:rPr sz="1100" b="1" dirty="0">
                <a:latin typeface="Times New Roman"/>
                <a:cs typeface="Times New Roman"/>
              </a:rPr>
              <a:t>“Modelo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Teórico</a:t>
            </a:r>
            <a:r>
              <a:rPr sz="1100" b="1" spc="-4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Educativo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para la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Formación</a:t>
            </a:r>
            <a:r>
              <a:rPr sz="1100" b="1" spc="-4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en</a:t>
            </a:r>
            <a:r>
              <a:rPr sz="1100" b="1" spc="-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el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Consumo</a:t>
            </a:r>
            <a:r>
              <a:rPr sz="1100" b="1" spc="-15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Alimentario </a:t>
            </a:r>
            <a:r>
              <a:rPr sz="1100" b="1" dirty="0">
                <a:latin typeface="Times New Roman"/>
                <a:cs typeface="Times New Roman"/>
              </a:rPr>
              <a:t>Responsable</a:t>
            </a:r>
            <a:r>
              <a:rPr sz="1100" b="1" spc="-4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Articulado</a:t>
            </a:r>
            <a:r>
              <a:rPr sz="1100" b="1" spc="-4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en</a:t>
            </a:r>
            <a:r>
              <a:rPr sz="1100" b="1" spc="-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la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Dimensión</a:t>
            </a:r>
            <a:r>
              <a:rPr sz="1100" b="1" spc="-4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Socio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Política</a:t>
            </a:r>
            <a:r>
              <a:rPr sz="1100" b="1" spc="-4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Socialista</a:t>
            </a:r>
            <a:r>
              <a:rPr sz="1100" b="1" spc="-45" dirty="0">
                <a:latin typeface="Times New Roman"/>
                <a:cs typeface="Times New Roman"/>
              </a:rPr>
              <a:t> </a:t>
            </a:r>
            <a:r>
              <a:rPr sz="1100" b="1" spc="-50" dirty="0">
                <a:latin typeface="Times New Roman"/>
                <a:cs typeface="Times New Roman"/>
              </a:rPr>
              <a:t>y </a:t>
            </a:r>
            <a:r>
              <a:rPr sz="1100" b="1" dirty="0">
                <a:latin typeface="Times New Roman"/>
                <a:cs typeface="Times New Roman"/>
              </a:rPr>
              <a:t>Seguridad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Alimentaria</a:t>
            </a:r>
            <a:endParaRPr sz="1100" dirty="0">
              <a:latin typeface="Times New Roman"/>
              <a:cs typeface="Times New Roman"/>
            </a:endParaRPr>
          </a:p>
          <a:p>
            <a:pPr marR="123189" algn="ctr">
              <a:lnSpc>
                <a:spcPct val="100000"/>
              </a:lnSpc>
              <a:spcBef>
                <a:spcPts val="105"/>
              </a:spcBef>
            </a:pPr>
            <a:r>
              <a:rPr sz="1200" b="1" dirty="0">
                <a:latin typeface="Times New Roman"/>
                <a:cs typeface="Times New Roman"/>
              </a:rPr>
              <a:t>Autor: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spc="-35" dirty="0">
                <a:latin typeface="Times New Roman"/>
                <a:cs typeface="Times New Roman"/>
              </a:rPr>
              <a:t>Dr.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Pedro</a:t>
            </a:r>
            <a:r>
              <a:rPr sz="1200" b="1" spc="-5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Antonio</a:t>
            </a:r>
            <a:r>
              <a:rPr sz="1200" b="1" spc="-3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Carpio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spc="-20" dirty="0">
                <a:latin typeface="Times New Roman"/>
                <a:cs typeface="Times New Roman"/>
              </a:rPr>
              <a:t>Díaz</a:t>
            </a:r>
            <a:endParaRPr sz="1200" dirty="0">
              <a:latin typeface="Times New Roman"/>
              <a:cs typeface="Times New Roman"/>
            </a:endParaRPr>
          </a:p>
        </p:txBody>
      </p:sp>
      <p:sp>
        <p:nvSpPr>
          <p:cNvPr id="19" name="object 19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79857" rIns="0" bIns="0" rtlCol="0">
            <a:spAutoFit/>
          </a:bodyPr>
          <a:lstStyle/>
          <a:p>
            <a:pPr marL="146685">
              <a:lnSpc>
                <a:spcPts val="1410"/>
              </a:lnSpc>
            </a:pPr>
            <a:fld id="{81D60167-4931-47E6-BA6A-407CBD079E47}" type="slidenum">
              <a:rPr b="1" spc="-25" dirty="0">
                <a:latin typeface="Times New Roman"/>
                <a:cs typeface="Times New Roman"/>
              </a:rPr>
              <a:t>249</a:t>
            </a:fld>
            <a:endParaRPr b="1" spc="-25" dirty="0">
              <a:latin typeface="Times New Roman"/>
              <a:cs typeface="Times New Roman"/>
            </a:endParaRPr>
          </a:p>
        </p:txBody>
      </p:sp>
      <p:grpSp>
        <p:nvGrpSpPr>
          <p:cNvPr id="20" name="Grupo 19">
            <a:extLst>
              <a:ext uri="{FF2B5EF4-FFF2-40B4-BE49-F238E27FC236}">
                <a16:creationId xmlns:a16="http://schemas.microsoft.com/office/drawing/2014/main" id="{AAB448EA-1B59-413D-2D3E-AFF26740B3A3}"/>
              </a:ext>
            </a:extLst>
          </p:cNvPr>
          <p:cNvGrpSpPr/>
          <p:nvPr/>
        </p:nvGrpSpPr>
        <p:grpSpPr>
          <a:xfrm>
            <a:off x="117348" y="98932"/>
            <a:ext cx="6665976" cy="1452626"/>
            <a:chOff x="470065" y="1951410"/>
            <a:chExt cx="6665976" cy="1452626"/>
          </a:xfrm>
        </p:grpSpPr>
        <p:grpSp>
          <p:nvGrpSpPr>
            <p:cNvPr id="21" name="object 12">
              <a:extLst>
                <a:ext uri="{FF2B5EF4-FFF2-40B4-BE49-F238E27FC236}">
                  <a16:creationId xmlns:a16="http://schemas.microsoft.com/office/drawing/2014/main" id="{0A5DE5BB-7EE1-B41A-E733-7001874C6D34}"/>
                </a:ext>
              </a:extLst>
            </p:cNvPr>
            <p:cNvGrpSpPr/>
            <p:nvPr/>
          </p:nvGrpSpPr>
          <p:grpSpPr>
            <a:xfrm>
              <a:off x="470065" y="1951664"/>
              <a:ext cx="6665976" cy="1452372"/>
              <a:chOff x="96011" y="115823"/>
              <a:chExt cx="6665976" cy="1452372"/>
            </a:xfrm>
          </p:grpSpPr>
          <p:pic>
            <p:nvPicPr>
              <p:cNvPr id="25" name="object 13">
                <a:extLst>
                  <a:ext uri="{FF2B5EF4-FFF2-40B4-BE49-F238E27FC236}">
                    <a16:creationId xmlns:a16="http://schemas.microsoft.com/office/drawing/2014/main" id="{8AD6746E-B4DE-6060-9B29-D10D25F3A574}"/>
                  </a:ext>
                </a:extLst>
              </p:cNvPr>
              <p:cNvPicPr/>
              <p:nvPr/>
            </p:nvPicPr>
            <p:blipFill>
              <a:blip r:embed="rId3" cstate="print"/>
              <a:stretch>
                <a:fillRect/>
              </a:stretch>
            </p:blipFill>
            <p:spPr>
              <a:xfrm>
                <a:off x="96011" y="115823"/>
                <a:ext cx="6665976" cy="1452372"/>
              </a:xfrm>
              <a:prstGeom prst="rect">
                <a:avLst/>
              </a:prstGeom>
            </p:spPr>
          </p:pic>
          <p:pic>
            <p:nvPicPr>
              <p:cNvPr id="26" name="object 14">
                <a:extLst>
                  <a:ext uri="{FF2B5EF4-FFF2-40B4-BE49-F238E27FC236}">
                    <a16:creationId xmlns:a16="http://schemas.microsoft.com/office/drawing/2014/main" id="{46700D84-ADAC-B9C7-2EBB-EE3BFC667980}"/>
                  </a:ext>
                </a:extLst>
              </p:cNvPr>
              <p:cNvPicPr/>
              <p:nvPr/>
            </p:nvPicPr>
            <p:blipFill>
              <a:blip r:embed="rId4" cstate="print"/>
              <a:stretch>
                <a:fillRect/>
              </a:stretch>
            </p:blipFill>
            <p:spPr>
              <a:xfrm>
                <a:off x="142849" y="142875"/>
                <a:ext cx="6572275" cy="1358646"/>
              </a:xfrm>
              <a:prstGeom prst="rect">
                <a:avLst/>
              </a:prstGeom>
            </p:spPr>
          </p:pic>
          <p:sp>
            <p:nvSpPr>
              <p:cNvPr id="27" name="object 15">
                <a:extLst>
                  <a:ext uri="{FF2B5EF4-FFF2-40B4-BE49-F238E27FC236}">
                    <a16:creationId xmlns:a16="http://schemas.microsoft.com/office/drawing/2014/main" id="{DB098572-52FC-0B66-BC8D-52A37385B02E}"/>
                  </a:ext>
                </a:extLst>
              </p:cNvPr>
              <p:cNvSpPr/>
              <p:nvPr/>
            </p:nvSpPr>
            <p:spPr>
              <a:xfrm>
                <a:off x="142849" y="142875"/>
                <a:ext cx="6572884" cy="1358900"/>
              </a:xfrm>
              <a:custGeom>
                <a:avLst/>
                <a:gdLst/>
                <a:ahLst/>
                <a:cxnLst/>
                <a:rect l="l" t="t" r="r" b="b"/>
                <a:pathLst>
                  <a:path w="6572884" h="1358900">
                    <a:moveTo>
                      <a:pt x="0" y="226441"/>
                    </a:moveTo>
                    <a:lnTo>
                      <a:pt x="4600" y="180795"/>
                    </a:lnTo>
                    <a:lnTo>
                      <a:pt x="17795" y="138285"/>
                    </a:lnTo>
                    <a:lnTo>
                      <a:pt x="38673" y="99820"/>
                    </a:lnTo>
                    <a:lnTo>
                      <a:pt x="66324" y="66309"/>
                    </a:lnTo>
                    <a:lnTo>
                      <a:pt x="99837" y="38663"/>
                    </a:lnTo>
                    <a:lnTo>
                      <a:pt x="138301" y="17789"/>
                    </a:lnTo>
                    <a:lnTo>
                      <a:pt x="180806" y="4599"/>
                    </a:lnTo>
                    <a:lnTo>
                      <a:pt x="226440" y="0"/>
                    </a:lnTo>
                    <a:lnTo>
                      <a:pt x="6345834" y="0"/>
                    </a:lnTo>
                    <a:lnTo>
                      <a:pt x="6391480" y="4599"/>
                    </a:lnTo>
                    <a:lnTo>
                      <a:pt x="6433990" y="17789"/>
                    </a:lnTo>
                    <a:lnTo>
                      <a:pt x="6472455" y="38663"/>
                    </a:lnTo>
                    <a:lnTo>
                      <a:pt x="6505965" y="66309"/>
                    </a:lnTo>
                    <a:lnTo>
                      <a:pt x="6533612" y="99820"/>
                    </a:lnTo>
                    <a:lnTo>
                      <a:pt x="6554485" y="138285"/>
                    </a:lnTo>
                    <a:lnTo>
                      <a:pt x="6567676" y="180795"/>
                    </a:lnTo>
                    <a:lnTo>
                      <a:pt x="6572275" y="226441"/>
                    </a:lnTo>
                    <a:lnTo>
                      <a:pt x="6572275" y="1132204"/>
                    </a:lnTo>
                    <a:lnTo>
                      <a:pt x="6567676" y="1177850"/>
                    </a:lnTo>
                    <a:lnTo>
                      <a:pt x="6554485" y="1220360"/>
                    </a:lnTo>
                    <a:lnTo>
                      <a:pt x="6533612" y="1258825"/>
                    </a:lnTo>
                    <a:lnTo>
                      <a:pt x="6505965" y="1292336"/>
                    </a:lnTo>
                    <a:lnTo>
                      <a:pt x="6472455" y="1319982"/>
                    </a:lnTo>
                    <a:lnTo>
                      <a:pt x="6433990" y="1340856"/>
                    </a:lnTo>
                    <a:lnTo>
                      <a:pt x="6391480" y="1354046"/>
                    </a:lnTo>
                    <a:lnTo>
                      <a:pt x="6345834" y="1358646"/>
                    </a:lnTo>
                    <a:lnTo>
                      <a:pt x="226440" y="1358646"/>
                    </a:lnTo>
                    <a:lnTo>
                      <a:pt x="180806" y="1354046"/>
                    </a:lnTo>
                    <a:lnTo>
                      <a:pt x="138301" y="1340856"/>
                    </a:lnTo>
                    <a:lnTo>
                      <a:pt x="99837" y="1319982"/>
                    </a:lnTo>
                    <a:lnTo>
                      <a:pt x="66324" y="1292336"/>
                    </a:lnTo>
                    <a:lnTo>
                      <a:pt x="38673" y="1258825"/>
                    </a:lnTo>
                    <a:lnTo>
                      <a:pt x="17795" y="1220360"/>
                    </a:lnTo>
                    <a:lnTo>
                      <a:pt x="4600" y="1177850"/>
                    </a:lnTo>
                    <a:lnTo>
                      <a:pt x="0" y="1132204"/>
                    </a:lnTo>
                    <a:lnTo>
                      <a:pt x="0" y="226441"/>
                    </a:lnTo>
                    <a:close/>
                  </a:path>
                </a:pathLst>
              </a:custGeom>
              <a:ln w="9525">
                <a:solidFill>
                  <a:srgbClr val="55CE74"/>
                </a:solidFill>
              </a:ln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pic>
            <p:nvPicPr>
              <p:cNvPr id="28" name="object 16">
                <a:extLst>
                  <a:ext uri="{FF2B5EF4-FFF2-40B4-BE49-F238E27FC236}">
                    <a16:creationId xmlns:a16="http://schemas.microsoft.com/office/drawing/2014/main" id="{AB672AF2-B0D5-71A0-D8AA-3B76A0D14602}"/>
                  </a:ext>
                </a:extLst>
              </p:cNvPr>
              <p:cNvPicPr/>
              <p:nvPr/>
            </p:nvPicPr>
            <p:blipFill>
              <a:blip r:embed="rId5" cstate="print"/>
              <a:stretch>
                <a:fillRect/>
              </a:stretch>
            </p:blipFill>
            <p:spPr>
              <a:xfrm>
                <a:off x="2500248" y="305930"/>
                <a:ext cx="1714500" cy="733945"/>
              </a:xfrm>
              <a:prstGeom prst="rect">
                <a:avLst/>
              </a:prstGeom>
            </p:spPr>
          </p:pic>
        </p:grpSp>
        <p:sp>
          <p:nvSpPr>
            <p:cNvPr id="22" name="object 16">
              <a:extLst>
                <a:ext uri="{FF2B5EF4-FFF2-40B4-BE49-F238E27FC236}">
                  <a16:creationId xmlns:a16="http://schemas.microsoft.com/office/drawing/2014/main" id="{103D6730-619B-14DF-3563-392F47A56792}"/>
                </a:ext>
              </a:extLst>
            </p:cNvPr>
            <p:cNvSpPr txBox="1"/>
            <p:nvPr/>
          </p:nvSpPr>
          <p:spPr>
            <a:xfrm>
              <a:off x="2775727" y="2875716"/>
              <a:ext cx="3332858" cy="391795"/>
            </a:xfrm>
            <a:prstGeom prst="rect">
              <a:avLst/>
            </a:prstGeom>
            <a:noFill/>
          </p:spPr>
          <p:txBody>
            <a:bodyPr vert="horz" wrap="square" lIns="0" tIns="12700" rIns="0" bIns="0" rtlCol="0">
              <a:spAutoFit/>
            </a:bodyPr>
            <a:lstStyle/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Volumen 4,  Número 1  Enero a Julio 2021</a:t>
              </a:r>
            </a:p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Revista Semestral. Venezuela</a:t>
              </a:r>
              <a:endParaRPr sz="1200" dirty="0">
                <a:latin typeface="Arial"/>
                <a:cs typeface="Arial"/>
              </a:endParaRPr>
            </a:p>
          </p:txBody>
        </p:sp>
        <p:pic>
          <p:nvPicPr>
            <p:cNvPr id="23" name="object 25">
              <a:extLst>
                <a:ext uri="{FF2B5EF4-FFF2-40B4-BE49-F238E27FC236}">
                  <a16:creationId xmlns:a16="http://schemas.microsoft.com/office/drawing/2014/main" id="{4DDE2650-7615-ECB5-463B-6118E92E0139}"/>
                </a:ext>
              </a:extLst>
            </p:cNvPr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470065" y="2027896"/>
              <a:ext cx="2305662" cy="1053903"/>
            </a:xfrm>
            <a:prstGeom prst="rect">
              <a:avLst/>
            </a:prstGeom>
          </p:spPr>
        </p:pic>
        <p:pic>
          <p:nvPicPr>
            <p:cNvPr id="24" name="object 31">
              <a:extLst>
                <a:ext uri="{FF2B5EF4-FFF2-40B4-BE49-F238E27FC236}">
                  <a16:creationId xmlns:a16="http://schemas.microsoft.com/office/drawing/2014/main" id="{6435337E-DB80-F4B5-AA0F-987AFE27DF7D}"/>
                </a:ext>
              </a:extLst>
            </p:cNvPr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4932681" y="1951410"/>
              <a:ext cx="1805304" cy="893889"/>
            </a:xfrm>
            <a:prstGeom prst="rect">
              <a:avLst/>
            </a:prstGeom>
          </p:spPr>
        </p:pic>
      </p:grpSp>
    </p:spTree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object 16"/>
          <p:cNvSpPr txBox="1"/>
          <p:nvPr/>
        </p:nvSpPr>
        <p:spPr>
          <a:xfrm>
            <a:off x="228979" y="1524000"/>
            <a:ext cx="6396355" cy="65659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78460" marR="6350" indent="-365760" algn="just">
              <a:lnSpc>
                <a:spcPct val="100000"/>
              </a:lnSpc>
              <a:spcBef>
                <a:spcPts val="755"/>
              </a:spcBef>
            </a:pPr>
            <a:r>
              <a:rPr sz="1200" dirty="0" err="1">
                <a:solidFill>
                  <a:schemeClr val="tx1"/>
                </a:solidFill>
                <a:latin typeface="Times New Roman"/>
                <a:cs typeface="Times New Roman"/>
              </a:rPr>
              <a:t>objetivos</a:t>
            </a:r>
            <a:r>
              <a:rPr sz="1200" spc="2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de</a:t>
            </a:r>
            <a:r>
              <a:rPr sz="1200" spc="3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cada</a:t>
            </a:r>
            <a:r>
              <a:rPr sz="1200" spc="2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institución,</a:t>
            </a:r>
            <a:r>
              <a:rPr sz="1200" spc="3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de</a:t>
            </a:r>
            <a:r>
              <a:rPr sz="1200" spc="1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cada</a:t>
            </a:r>
            <a:r>
              <a:rPr sz="1200" spc="3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comunidad</a:t>
            </a:r>
            <a:r>
              <a:rPr sz="1200" spc="4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educativas,</a:t>
            </a:r>
            <a:r>
              <a:rPr sz="1200" spc="2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su</a:t>
            </a:r>
            <a:r>
              <a:rPr sz="1200" spc="2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historia,</a:t>
            </a:r>
            <a:r>
              <a:rPr sz="1200" spc="4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valores,</a:t>
            </a:r>
            <a:r>
              <a:rPr sz="1200" spc="2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las</a:t>
            </a:r>
            <a:r>
              <a:rPr sz="1200" spc="3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creencias</a:t>
            </a:r>
            <a:r>
              <a:rPr sz="1200" spc="2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chemeClr val="tx1"/>
                </a:solidFill>
                <a:latin typeface="Times New Roman"/>
                <a:cs typeface="Times New Roman"/>
              </a:rPr>
              <a:t>sociales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e</a:t>
            </a:r>
            <a:r>
              <a:rPr sz="1200" spc="1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individuales,</a:t>
            </a:r>
            <a:r>
              <a:rPr sz="1200" spc="3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los</a:t>
            </a:r>
            <a:r>
              <a:rPr sz="1200" spc="3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contenidos,</a:t>
            </a:r>
            <a:r>
              <a:rPr sz="1200" spc="2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la</a:t>
            </a:r>
            <a:r>
              <a:rPr sz="1200" spc="2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metodología;</a:t>
            </a:r>
            <a:r>
              <a:rPr sz="1200" spc="3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todo</a:t>
            </a:r>
            <a:r>
              <a:rPr sz="1200" spc="2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ello</a:t>
            </a:r>
            <a:r>
              <a:rPr sz="1200" spc="2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conforma</a:t>
            </a:r>
            <a:r>
              <a:rPr sz="1200" spc="2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la</a:t>
            </a:r>
            <a:r>
              <a:rPr sz="1200" spc="2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compleja</a:t>
            </a:r>
            <a:r>
              <a:rPr sz="1200" spc="2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ideología</a:t>
            </a:r>
            <a:r>
              <a:rPr sz="1200" spc="2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que</a:t>
            </a:r>
            <a:r>
              <a:rPr sz="1200" spc="2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spc="-20" dirty="0">
                <a:solidFill>
                  <a:schemeClr val="tx1"/>
                </a:solidFill>
                <a:latin typeface="Times New Roman"/>
                <a:cs typeface="Times New Roman"/>
              </a:rPr>
              <a:t>tiñe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el</a:t>
            </a:r>
            <a:r>
              <a:rPr sz="1200" spc="6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contexto</a:t>
            </a:r>
            <a:r>
              <a:rPr sz="1200" spc="6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escolar.</a:t>
            </a:r>
            <a:r>
              <a:rPr sz="1200" spc="6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Reformular</a:t>
            </a:r>
            <a:r>
              <a:rPr sz="1200" spc="5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la</a:t>
            </a:r>
            <a:r>
              <a:rPr sz="1200" spc="6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educación</a:t>
            </a:r>
            <a:r>
              <a:rPr sz="1200" spc="9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y</a:t>
            </a:r>
            <a:r>
              <a:rPr sz="1200" spc="4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las</a:t>
            </a:r>
            <a:r>
              <a:rPr sz="1200" spc="6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funciones</a:t>
            </a:r>
            <a:r>
              <a:rPr sz="1200" spc="6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concomitantes</a:t>
            </a:r>
            <a:r>
              <a:rPr sz="1200" spc="6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no</a:t>
            </a:r>
            <a:r>
              <a:rPr sz="1200" spc="7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es</a:t>
            </a:r>
            <a:r>
              <a:rPr sz="1200" spc="6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un</a:t>
            </a:r>
            <a:r>
              <a:rPr sz="1200" spc="5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acto,</a:t>
            </a:r>
            <a:r>
              <a:rPr sz="1200" spc="7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es</a:t>
            </a:r>
            <a:r>
              <a:rPr sz="1200" spc="6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spc="-25" dirty="0">
                <a:solidFill>
                  <a:schemeClr val="tx1"/>
                </a:solidFill>
                <a:latin typeface="Times New Roman"/>
                <a:cs typeface="Times New Roman"/>
              </a:rPr>
              <a:t>un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proceso</a:t>
            </a:r>
            <a:r>
              <a:rPr sz="1200" spc="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que modifica</a:t>
            </a:r>
            <a:r>
              <a:rPr sz="1200" spc="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la</a:t>
            </a:r>
            <a:r>
              <a:rPr sz="1200" spc="1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precepción</a:t>
            </a:r>
            <a:r>
              <a:rPr sz="1200" spc="1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que un</a:t>
            </a:r>
            <a:r>
              <a:rPr sz="1200" spc="1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grupo</a:t>
            </a:r>
            <a:r>
              <a:rPr sz="1200" spc="1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tiene de su propia</a:t>
            </a:r>
            <a:r>
              <a:rPr sz="1200" spc="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situación</a:t>
            </a:r>
            <a:r>
              <a:rPr sz="1200" spc="2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y</a:t>
            </a:r>
            <a:r>
              <a:rPr sz="1200" spc="-1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da</a:t>
            </a:r>
            <a:r>
              <a:rPr sz="1200" spc="-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lugar</a:t>
            </a:r>
            <a:r>
              <a:rPr sz="1200" spc="1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a</a:t>
            </a:r>
            <a:r>
              <a:rPr sz="1200" spc="-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chemeClr val="tx1"/>
                </a:solidFill>
                <a:latin typeface="Times New Roman"/>
                <a:cs typeface="Times New Roman"/>
              </a:rPr>
              <a:t>nuevos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comportamientos</a:t>
            </a:r>
            <a:r>
              <a:rPr sz="1200" spc="204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que</a:t>
            </a:r>
            <a:r>
              <a:rPr sz="1200" spc="204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a</a:t>
            </a:r>
            <a:r>
              <a:rPr sz="1200" spc="20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su</a:t>
            </a:r>
            <a:r>
              <a:rPr sz="1200" spc="20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vez</a:t>
            </a:r>
            <a:r>
              <a:rPr sz="1200" spc="204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crean</a:t>
            </a:r>
            <a:r>
              <a:rPr sz="1200" spc="20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nuevas</a:t>
            </a:r>
            <a:r>
              <a:rPr sz="1200" spc="20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experiencias</a:t>
            </a:r>
            <a:r>
              <a:rPr sz="1200" spc="20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subjetivas</a:t>
            </a:r>
            <a:r>
              <a:rPr sz="1200" spc="204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en</a:t>
            </a:r>
            <a:r>
              <a:rPr sz="1200" spc="204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un</a:t>
            </a:r>
            <a:r>
              <a:rPr sz="1200" spc="20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marco</a:t>
            </a:r>
            <a:r>
              <a:rPr sz="1200" spc="20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chemeClr val="tx1"/>
                </a:solidFill>
                <a:latin typeface="Times New Roman"/>
                <a:cs typeface="Times New Roman"/>
              </a:rPr>
              <a:t>perspectivo diferente.</a:t>
            </a:r>
            <a:endParaRPr sz="1200" dirty="0">
              <a:solidFill>
                <a:schemeClr val="tx1"/>
              </a:solidFill>
              <a:latin typeface="Times New Roman"/>
              <a:cs typeface="Times New Roman"/>
            </a:endParaRPr>
          </a:p>
          <a:p>
            <a:pPr marL="375285" marR="5080" indent="-363220" algn="just">
              <a:lnSpc>
                <a:spcPct val="100000"/>
              </a:lnSpc>
            </a:pP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Es</a:t>
            </a:r>
            <a:r>
              <a:rPr sz="1200" spc="2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por</a:t>
            </a:r>
            <a:r>
              <a:rPr sz="1200" spc="2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ello,</a:t>
            </a:r>
            <a:r>
              <a:rPr sz="1200" spc="2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si</a:t>
            </a:r>
            <a:r>
              <a:rPr sz="1200" spc="3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se</a:t>
            </a:r>
            <a:r>
              <a:rPr sz="1200" spc="2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reflexiona</a:t>
            </a:r>
            <a:r>
              <a:rPr sz="1200" spc="2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en</a:t>
            </a:r>
            <a:r>
              <a:rPr sz="1200" spc="2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torno</a:t>
            </a:r>
            <a:r>
              <a:rPr sz="1200" spc="4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a</a:t>
            </a:r>
            <a:r>
              <a:rPr sz="1200" spc="2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la</a:t>
            </a:r>
            <a:r>
              <a:rPr sz="1200" spc="2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realidad</a:t>
            </a:r>
            <a:r>
              <a:rPr sz="1200" spc="3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mencionada,</a:t>
            </a:r>
            <a:r>
              <a:rPr sz="1200" spc="3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quedan</a:t>
            </a:r>
            <a:r>
              <a:rPr sz="1200" spc="3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ciertas</a:t>
            </a:r>
            <a:r>
              <a:rPr sz="1200" spc="2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dudas</a:t>
            </a:r>
            <a:r>
              <a:rPr sz="1200" spc="2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en</a:t>
            </a:r>
            <a:r>
              <a:rPr sz="1200" spc="3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cuanto</a:t>
            </a:r>
            <a:r>
              <a:rPr sz="1200" spc="4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a</a:t>
            </a:r>
            <a:r>
              <a:rPr sz="1200" spc="2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que</a:t>
            </a:r>
            <a:r>
              <a:rPr sz="1200" spc="2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spc="-25" dirty="0">
                <a:solidFill>
                  <a:schemeClr val="tx1"/>
                </a:solidFill>
                <a:latin typeface="Times New Roman"/>
                <a:cs typeface="Times New Roman"/>
              </a:rPr>
              <a:t>la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responsabilidad</a:t>
            </a:r>
            <a:r>
              <a:rPr sz="1200" spc="7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total</a:t>
            </a:r>
            <a:r>
              <a:rPr sz="1200" spc="8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y</a:t>
            </a:r>
            <a:r>
              <a:rPr sz="1200" spc="4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absoluta</a:t>
            </a:r>
            <a:r>
              <a:rPr sz="1200" spc="5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le</a:t>
            </a:r>
            <a:r>
              <a:rPr sz="1200" spc="6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corresponda</a:t>
            </a:r>
            <a:r>
              <a:rPr sz="1200" spc="7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a</a:t>
            </a:r>
            <a:r>
              <a:rPr sz="1200" spc="6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la</a:t>
            </a:r>
            <a:r>
              <a:rPr sz="1200" spc="6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institución</a:t>
            </a:r>
            <a:r>
              <a:rPr sz="1200" spc="8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escolar,</a:t>
            </a:r>
            <a:r>
              <a:rPr sz="1200" spc="6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sin</a:t>
            </a:r>
            <a:r>
              <a:rPr sz="1200" spc="5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pretender</a:t>
            </a:r>
            <a:r>
              <a:rPr sz="1200" spc="6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ocultar</a:t>
            </a:r>
            <a:r>
              <a:rPr sz="1200" spc="6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spc="-25" dirty="0">
                <a:solidFill>
                  <a:schemeClr val="tx1"/>
                </a:solidFill>
                <a:latin typeface="Times New Roman"/>
                <a:cs typeface="Times New Roman"/>
              </a:rPr>
              <a:t>que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ciertamente</a:t>
            </a:r>
            <a:r>
              <a:rPr sz="1200" spc="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en</a:t>
            </a:r>
            <a:r>
              <a:rPr sz="1200" spc="-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ella recae</a:t>
            </a:r>
            <a:r>
              <a:rPr sz="1200" spc="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un</a:t>
            </a:r>
            <a:r>
              <a:rPr sz="1200" spc="-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alto</a:t>
            </a:r>
            <a:r>
              <a:rPr sz="1200" spc="-1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porcentaje de</a:t>
            </a:r>
            <a:r>
              <a:rPr sz="1200" spc="-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compromisos</a:t>
            </a:r>
            <a:r>
              <a:rPr sz="1200" spc="1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y</a:t>
            </a:r>
            <a:r>
              <a:rPr sz="1200" spc="-2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por ende</a:t>
            </a:r>
            <a:r>
              <a:rPr sz="1200" spc="-1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debe</a:t>
            </a:r>
            <a:r>
              <a:rPr sz="1200" spc="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estar</a:t>
            </a:r>
            <a:r>
              <a:rPr sz="1200" spc="-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en</a:t>
            </a:r>
            <a:r>
              <a:rPr sz="1200" spc="-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la</a:t>
            </a:r>
            <a:r>
              <a:rPr sz="1200" spc="-10" dirty="0">
                <a:solidFill>
                  <a:schemeClr val="tx1"/>
                </a:solidFill>
                <a:latin typeface="Times New Roman"/>
                <a:cs typeface="Times New Roman"/>
              </a:rPr>
              <a:t> búsqueda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permanente</a:t>
            </a:r>
            <a:r>
              <a:rPr sz="1200" spc="20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de</a:t>
            </a:r>
            <a:r>
              <a:rPr sz="1200" spc="19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proyectos</a:t>
            </a:r>
            <a:r>
              <a:rPr sz="1200" spc="204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que</a:t>
            </a:r>
            <a:r>
              <a:rPr sz="1200" spc="19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propendan</a:t>
            </a:r>
            <a:r>
              <a:rPr sz="1200" spc="21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en</a:t>
            </a:r>
            <a:r>
              <a:rPr sz="1200" spc="20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la</a:t>
            </a:r>
            <a:r>
              <a:rPr sz="1200" spc="21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maximización</a:t>
            </a:r>
            <a:r>
              <a:rPr sz="1200" spc="21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de</a:t>
            </a:r>
            <a:r>
              <a:rPr sz="1200" spc="19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su</a:t>
            </a:r>
            <a:r>
              <a:rPr sz="1200" spc="19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labor.</a:t>
            </a:r>
            <a:r>
              <a:rPr sz="1200" spc="21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La</a:t>
            </a:r>
            <a:r>
              <a:rPr sz="1200" spc="19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familia</a:t>
            </a:r>
            <a:r>
              <a:rPr sz="1200" spc="204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no</a:t>
            </a:r>
            <a:r>
              <a:rPr sz="1200" spc="20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spc="-20" dirty="0">
                <a:solidFill>
                  <a:schemeClr val="tx1"/>
                </a:solidFill>
                <a:latin typeface="Times New Roman"/>
                <a:cs typeface="Times New Roman"/>
              </a:rPr>
              <a:t>solo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reproduce</a:t>
            </a:r>
            <a:r>
              <a:rPr sz="1200" spc="114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a</a:t>
            </a:r>
            <a:r>
              <a:rPr sz="1200" spc="10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la</a:t>
            </a:r>
            <a:r>
              <a:rPr sz="1200" spc="10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sociedad</a:t>
            </a:r>
            <a:r>
              <a:rPr sz="1200" spc="12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en</a:t>
            </a:r>
            <a:r>
              <a:rPr sz="1200" spc="12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el</a:t>
            </a:r>
            <a:r>
              <a:rPr sz="1200" spc="10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sentido</a:t>
            </a:r>
            <a:r>
              <a:rPr sz="1200" spc="114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biológico,</a:t>
            </a:r>
            <a:r>
              <a:rPr sz="1200" spc="12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sino</a:t>
            </a:r>
            <a:r>
              <a:rPr sz="1200" spc="114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que</a:t>
            </a:r>
            <a:r>
              <a:rPr sz="1200" spc="10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están</a:t>
            </a:r>
            <a:r>
              <a:rPr sz="1200" spc="11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dadas</a:t>
            </a:r>
            <a:r>
              <a:rPr sz="1200" spc="11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las</a:t>
            </a:r>
            <a:r>
              <a:rPr sz="1200" spc="11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responsabilidades,</a:t>
            </a:r>
            <a:r>
              <a:rPr sz="1200" spc="114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spc="-25" dirty="0">
                <a:solidFill>
                  <a:schemeClr val="tx1"/>
                </a:solidFill>
                <a:latin typeface="Times New Roman"/>
                <a:cs typeface="Times New Roman"/>
              </a:rPr>
              <a:t>las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cuales</a:t>
            </a:r>
            <a:r>
              <a:rPr sz="1200" spc="18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son</a:t>
            </a:r>
            <a:r>
              <a:rPr sz="1200" spc="18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la</a:t>
            </a:r>
            <a:r>
              <a:rPr sz="1200" spc="17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educación</a:t>
            </a:r>
            <a:r>
              <a:rPr sz="1200" spc="19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de</a:t>
            </a:r>
            <a:r>
              <a:rPr sz="1200" spc="18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sus</a:t>
            </a:r>
            <a:r>
              <a:rPr sz="1200" spc="18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miembros</a:t>
            </a:r>
            <a:r>
              <a:rPr sz="1200" spc="19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y</a:t>
            </a:r>
            <a:r>
              <a:rPr sz="1200" spc="16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el</a:t>
            </a:r>
            <a:r>
              <a:rPr sz="1200" spc="18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logro</a:t>
            </a:r>
            <a:r>
              <a:rPr sz="1200" spc="18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de</a:t>
            </a:r>
            <a:r>
              <a:rPr sz="1200" spc="17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su</a:t>
            </a:r>
            <a:r>
              <a:rPr sz="1200" spc="18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autorrealización.</a:t>
            </a:r>
            <a:r>
              <a:rPr sz="1200" spc="18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Evidentemente</a:t>
            </a:r>
            <a:r>
              <a:rPr sz="1200" spc="18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spc="-25" dirty="0">
                <a:solidFill>
                  <a:schemeClr val="tx1"/>
                </a:solidFill>
                <a:latin typeface="Times New Roman"/>
                <a:cs typeface="Times New Roman"/>
              </a:rPr>
              <a:t>la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relación</a:t>
            </a:r>
            <a:r>
              <a:rPr sz="1200" spc="39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chemeClr val="tx1"/>
                </a:solidFill>
                <a:latin typeface="Times New Roman"/>
                <a:cs typeface="Times New Roman"/>
              </a:rPr>
              <a:t>hogar-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escuela</a:t>
            </a:r>
            <a:r>
              <a:rPr sz="1200" spc="40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requiere</a:t>
            </a:r>
            <a:r>
              <a:rPr sz="1200" spc="39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ser</a:t>
            </a:r>
            <a:r>
              <a:rPr sz="1200" spc="39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fortalecida,</a:t>
            </a:r>
            <a:r>
              <a:rPr sz="1200" spc="409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urge</a:t>
            </a:r>
            <a:r>
              <a:rPr sz="1200" spc="38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que</a:t>
            </a:r>
            <a:r>
              <a:rPr sz="1200" spc="39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los</a:t>
            </a:r>
            <a:r>
              <a:rPr sz="1200" spc="39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padres</a:t>
            </a:r>
            <a:r>
              <a:rPr sz="1200" spc="39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y</a:t>
            </a:r>
            <a:r>
              <a:rPr sz="1200" spc="38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representantes</a:t>
            </a:r>
            <a:r>
              <a:rPr sz="1200" spc="40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spc="-20" dirty="0">
                <a:solidFill>
                  <a:schemeClr val="tx1"/>
                </a:solidFill>
                <a:latin typeface="Times New Roman"/>
                <a:cs typeface="Times New Roman"/>
              </a:rPr>
              <a:t>sean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incorporados</a:t>
            </a:r>
            <a:r>
              <a:rPr sz="1200" spc="32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a</a:t>
            </a:r>
            <a:r>
              <a:rPr sz="1200" spc="29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las</a:t>
            </a:r>
            <a:r>
              <a:rPr sz="1200" spc="30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experiencias</a:t>
            </a:r>
            <a:r>
              <a:rPr sz="1200" spc="31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desarrolladas</a:t>
            </a:r>
            <a:r>
              <a:rPr sz="1200" spc="32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en</a:t>
            </a:r>
            <a:r>
              <a:rPr sz="1200" spc="30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la</a:t>
            </a:r>
            <a:r>
              <a:rPr sz="1200" spc="31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escuela.</a:t>
            </a:r>
            <a:r>
              <a:rPr sz="1200" spc="30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Es</a:t>
            </a:r>
            <a:r>
              <a:rPr sz="1200" spc="30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lógico</a:t>
            </a:r>
            <a:r>
              <a:rPr sz="1200" spc="30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pensar</a:t>
            </a:r>
            <a:r>
              <a:rPr sz="1200" spc="30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que</a:t>
            </a:r>
            <a:r>
              <a:rPr sz="1200" spc="31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existe</a:t>
            </a:r>
            <a:r>
              <a:rPr sz="1200" spc="30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spc="-25" dirty="0">
                <a:solidFill>
                  <a:schemeClr val="tx1"/>
                </a:solidFill>
                <a:latin typeface="Times New Roman"/>
                <a:cs typeface="Times New Roman"/>
              </a:rPr>
              <a:t>la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necesidad</a:t>
            </a:r>
            <a:r>
              <a:rPr sz="1200" spc="4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de</a:t>
            </a:r>
            <a:r>
              <a:rPr sz="1200" spc="5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proponer</a:t>
            </a:r>
            <a:r>
              <a:rPr sz="1200" spc="5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alternativas</a:t>
            </a:r>
            <a:r>
              <a:rPr sz="1200" spc="5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que</a:t>
            </a:r>
            <a:r>
              <a:rPr sz="1200" spc="6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estimulen</a:t>
            </a:r>
            <a:r>
              <a:rPr sz="1200" spc="6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a</a:t>
            </a:r>
            <a:r>
              <a:rPr sz="1200" spc="4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los</a:t>
            </a:r>
            <a:r>
              <a:rPr sz="1200" spc="4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padres</a:t>
            </a:r>
            <a:r>
              <a:rPr sz="1200" spc="6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a</a:t>
            </a:r>
            <a:r>
              <a:rPr sz="1200" spc="5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ejercer</a:t>
            </a:r>
            <a:r>
              <a:rPr sz="1200" spc="5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el</a:t>
            </a:r>
            <a:r>
              <a:rPr sz="1200" spc="7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rol</a:t>
            </a:r>
            <a:r>
              <a:rPr sz="1200" spc="4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que</a:t>
            </a:r>
            <a:r>
              <a:rPr sz="1200" spc="4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le</a:t>
            </a:r>
            <a:r>
              <a:rPr sz="1200" spc="5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chemeClr val="tx1"/>
                </a:solidFill>
                <a:latin typeface="Times New Roman"/>
                <a:cs typeface="Times New Roman"/>
              </a:rPr>
              <a:t>corresponde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en</a:t>
            </a:r>
            <a:r>
              <a:rPr sz="1200" spc="-1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el</a:t>
            </a:r>
            <a:r>
              <a:rPr sz="1200" spc="-1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proceso</a:t>
            </a:r>
            <a:r>
              <a:rPr sz="1200" spc="-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de</a:t>
            </a:r>
            <a:r>
              <a:rPr sz="1200" spc="-2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formación</a:t>
            </a:r>
            <a:r>
              <a:rPr sz="1200" spc="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de</a:t>
            </a:r>
            <a:r>
              <a:rPr sz="1200" spc="-2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sus</a:t>
            </a:r>
            <a:r>
              <a:rPr sz="1200" spc="-3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hijos.</a:t>
            </a:r>
            <a:r>
              <a:rPr sz="1200" spc="-7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Al</a:t>
            </a:r>
            <a:r>
              <a:rPr sz="1200" spc="-2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chemeClr val="tx1"/>
                </a:solidFill>
                <a:latin typeface="Times New Roman"/>
                <a:cs typeface="Times New Roman"/>
              </a:rPr>
              <a:t>respecto</a:t>
            </a:r>
            <a:r>
              <a:rPr sz="1200" spc="-5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Albornoz</a:t>
            </a:r>
            <a:r>
              <a:rPr sz="1200" spc="-1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(1984),</a:t>
            </a:r>
            <a:r>
              <a:rPr sz="1200" spc="-2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señala lo</a:t>
            </a:r>
            <a:r>
              <a:rPr sz="1200" spc="-2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chemeClr val="tx1"/>
                </a:solidFill>
                <a:latin typeface="Times New Roman"/>
                <a:cs typeface="Times New Roman"/>
              </a:rPr>
              <a:t>siguiente:</a:t>
            </a:r>
            <a:endParaRPr sz="1200" dirty="0">
              <a:solidFill>
                <a:schemeClr val="tx1"/>
              </a:solidFill>
              <a:latin typeface="Times New Roman"/>
              <a:cs typeface="Times New Roman"/>
            </a:endParaRPr>
          </a:p>
          <a:p>
            <a:pPr marL="776605" marR="596265" algn="just">
              <a:lnSpc>
                <a:spcPct val="100000"/>
              </a:lnSpc>
              <a:spcBef>
                <a:spcPts val="575"/>
              </a:spcBef>
            </a:pP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La</a:t>
            </a:r>
            <a:r>
              <a:rPr sz="1200" spc="3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Educación</a:t>
            </a:r>
            <a:r>
              <a:rPr sz="1200" spc="5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es</a:t>
            </a:r>
            <a:r>
              <a:rPr sz="1200" spc="3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la</a:t>
            </a:r>
            <a:r>
              <a:rPr sz="1200" spc="3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esencia,</a:t>
            </a:r>
            <a:r>
              <a:rPr sz="1200" spc="4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un</a:t>
            </a:r>
            <a:r>
              <a:rPr sz="1200" spc="3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problema</a:t>
            </a:r>
            <a:r>
              <a:rPr sz="1200" spc="2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ciudadano</a:t>
            </a:r>
            <a:r>
              <a:rPr sz="1200" spc="6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y</a:t>
            </a:r>
            <a:r>
              <a:rPr sz="1200" spc="-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un</a:t>
            </a:r>
            <a:r>
              <a:rPr sz="1200" spc="3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problema</a:t>
            </a:r>
            <a:r>
              <a:rPr sz="1200" spc="3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personal.</a:t>
            </a:r>
            <a:r>
              <a:rPr sz="1200" spc="2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spc="-25" dirty="0">
                <a:solidFill>
                  <a:schemeClr val="tx1"/>
                </a:solidFill>
                <a:latin typeface="Times New Roman"/>
                <a:cs typeface="Times New Roman"/>
              </a:rPr>
              <a:t>Por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ello,</a:t>
            </a:r>
            <a:r>
              <a:rPr sz="1200" spc="18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debemos</a:t>
            </a:r>
            <a:r>
              <a:rPr sz="1200" spc="18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los</a:t>
            </a:r>
            <a:r>
              <a:rPr sz="1200" spc="19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padres</a:t>
            </a:r>
            <a:r>
              <a:rPr sz="1200" spc="19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y</a:t>
            </a:r>
            <a:r>
              <a:rPr sz="1200" spc="14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representantes</a:t>
            </a:r>
            <a:r>
              <a:rPr sz="1200" spc="19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ser</a:t>
            </a:r>
            <a:r>
              <a:rPr sz="1200" spc="19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menos</a:t>
            </a:r>
            <a:r>
              <a:rPr sz="1200" spc="18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pasivos</a:t>
            </a:r>
            <a:r>
              <a:rPr sz="1200" spc="18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frente</a:t>
            </a:r>
            <a:r>
              <a:rPr sz="1200" spc="18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al</a:t>
            </a:r>
            <a:r>
              <a:rPr sz="1200" spc="19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chemeClr val="tx1"/>
                </a:solidFill>
                <a:latin typeface="Times New Roman"/>
                <a:cs typeface="Times New Roman"/>
              </a:rPr>
              <a:t>proceso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educativo</a:t>
            </a:r>
            <a:r>
              <a:rPr sz="1200" spc="9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de</a:t>
            </a:r>
            <a:r>
              <a:rPr sz="1200" spc="8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nuestros</a:t>
            </a:r>
            <a:r>
              <a:rPr sz="1200" spc="9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hijos</a:t>
            </a:r>
            <a:r>
              <a:rPr sz="1200" spc="11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y</a:t>
            </a:r>
            <a:r>
              <a:rPr sz="1200" spc="6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representados.</a:t>
            </a:r>
            <a:r>
              <a:rPr sz="1200" spc="9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Debemos</a:t>
            </a:r>
            <a:r>
              <a:rPr sz="1200" spc="9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entender</a:t>
            </a:r>
            <a:r>
              <a:rPr sz="1200" spc="9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que</a:t>
            </a:r>
            <a:r>
              <a:rPr sz="1200" spc="9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la</a:t>
            </a:r>
            <a:r>
              <a:rPr sz="1200" spc="8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chemeClr val="tx1"/>
                </a:solidFill>
                <a:latin typeface="Times New Roman"/>
                <a:cs typeface="Times New Roman"/>
              </a:rPr>
              <a:t>dinámica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educativa</a:t>
            </a:r>
            <a:r>
              <a:rPr sz="1200" spc="26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nos</a:t>
            </a:r>
            <a:r>
              <a:rPr sz="1200" spc="26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envuelve</a:t>
            </a:r>
            <a:r>
              <a:rPr sz="1200" spc="27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a</a:t>
            </a:r>
            <a:r>
              <a:rPr sz="1200" spc="26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todos</a:t>
            </a:r>
            <a:r>
              <a:rPr sz="1200" spc="28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y</a:t>
            </a:r>
            <a:r>
              <a:rPr sz="1200" spc="24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que</a:t>
            </a:r>
            <a:r>
              <a:rPr sz="1200" spc="26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el</a:t>
            </a:r>
            <a:r>
              <a:rPr sz="1200" spc="27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proceso</a:t>
            </a:r>
            <a:r>
              <a:rPr sz="1200" spc="26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educativo</a:t>
            </a:r>
            <a:r>
              <a:rPr sz="1200" spc="27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es</a:t>
            </a:r>
            <a:r>
              <a:rPr sz="1200" spc="26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una</a:t>
            </a:r>
            <a:r>
              <a:rPr sz="1200" spc="26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chemeClr val="tx1"/>
                </a:solidFill>
                <a:latin typeface="Times New Roman"/>
                <a:cs typeface="Times New Roman"/>
              </a:rPr>
              <a:t>actividad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permanente</a:t>
            </a:r>
            <a:r>
              <a:rPr sz="1200" spc="7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que</a:t>
            </a:r>
            <a:r>
              <a:rPr sz="1200" spc="6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integra</a:t>
            </a:r>
            <a:r>
              <a:rPr sz="1200" spc="8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a</a:t>
            </a:r>
            <a:r>
              <a:rPr sz="1200" spc="6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nuestros</a:t>
            </a:r>
            <a:r>
              <a:rPr sz="1200" spc="7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hijos</a:t>
            </a:r>
            <a:r>
              <a:rPr sz="1200" spc="9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y</a:t>
            </a:r>
            <a:r>
              <a:rPr sz="1200" spc="4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representados.</a:t>
            </a:r>
            <a:r>
              <a:rPr sz="1200" spc="7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Debemos</a:t>
            </a:r>
            <a:r>
              <a:rPr sz="1200" spc="7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entender</a:t>
            </a:r>
            <a:r>
              <a:rPr sz="1200" spc="7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spc="-25" dirty="0">
                <a:solidFill>
                  <a:schemeClr val="tx1"/>
                </a:solidFill>
                <a:latin typeface="Times New Roman"/>
                <a:cs typeface="Times New Roman"/>
              </a:rPr>
              <a:t>que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la</a:t>
            </a:r>
            <a:r>
              <a:rPr sz="1200" spc="14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dinámica</a:t>
            </a:r>
            <a:r>
              <a:rPr sz="1200" spc="15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educativa</a:t>
            </a:r>
            <a:r>
              <a:rPr sz="1200" spc="15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nos</a:t>
            </a:r>
            <a:r>
              <a:rPr sz="1200" spc="15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envuelve</a:t>
            </a:r>
            <a:r>
              <a:rPr sz="1200" spc="15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a</a:t>
            </a:r>
            <a:r>
              <a:rPr sz="1200" spc="14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todos</a:t>
            </a:r>
            <a:r>
              <a:rPr sz="1200" spc="16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y</a:t>
            </a:r>
            <a:r>
              <a:rPr sz="1200" spc="114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que</a:t>
            </a:r>
            <a:r>
              <a:rPr sz="1200" spc="14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el</a:t>
            </a:r>
            <a:r>
              <a:rPr sz="1200" spc="15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proceso</a:t>
            </a:r>
            <a:r>
              <a:rPr sz="1200" spc="15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educativo</a:t>
            </a:r>
            <a:r>
              <a:rPr sz="1200" spc="17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es</a:t>
            </a:r>
            <a:r>
              <a:rPr sz="1200" spc="14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spc="-25" dirty="0">
                <a:solidFill>
                  <a:schemeClr val="tx1"/>
                </a:solidFill>
                <a:latin typeface="Times New Roman"/>
                <a:cs typeface="Times New Roman"/>
              </a:rPr>
              <a:t>una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actividad</a:t>
            </a:r>
            <a:r>
              <a:rPr sz="1200" spc="4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permanente,</a:t>
            </a:r>
            <a:r>
              <a:rPr sz="1200" spc="5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que</a:t>
            </a:r>
            <a:r>
              <a:rPr sz="1200" spc="4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integra</a:t>
            </a:r>
            <a:r>
              <a:rPr sz="1200" spc="6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a</a:t>
            </a:r>
            <a:r>
              <a:rPr sz="1200" spc="4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nuestros</a:t>
            </a:r>
            <a:r>
              <a:rPr sz="1200" spc="4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hijos</a:t>
            </a:r>
            <a:r>
              <a:rPr sz="1200" spc="7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y</a:t>
            </a:r>
            <a:r>
              <a:rPr sz="1200" spc="3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representados,</a:t>
            </a:r>
            <a:r>
              <a:rPr sz="1200" spc="5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a</a:t>
            </a:r>
            <a:r>
              <a:rPr sz="1200" spc="4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sus</a:t>
            </a:r>
            <a:r>
              <a:rPr sz="1200" spc="5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chemeClr val="tx1"/>
                </a:solidFill>
                <a:latin typeface="Times New Roman"/>
                <a:cs typeface="Times New Roman"/>
              </a:rPr>
              <a:t>propios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maestros,</a:t>
            </a:r>
            <a:r>
              <a:rPr sz="1200" spc="8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a</a:t>
            </a:r>
            <a:r>
              <a:rPr sz="1200" spc="8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nosotros</a:t>
            </a:r>
            <a:r>
              <a:rPr sz="1200" spc="9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mismos</a:t>
            </a:r>
            <a:r>
              <a:rPr sz="1200" spc="10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y</a:t>
            </a:r>
            <a:r>
              <a:rPr sz="1200" spc="6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a</a:t>
            </a:r>
            <a:r>
              <a:rPr sz="1200" spc="8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los</a:t>
            </a:r>
            <a:r>
              <a:rPr sz="1200" spc="8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miembros</a:t>
            </a:r>
            <a:r>
              <a:rPr sz="1200" spc="9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de</a:t>
            </a:r>
            <a:r>
              <a:rPr sz="1200" spc="8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la</a:t>
            </a:r>
            <a:r>
              <a:rPr sz="1200" spc="8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comunidad</a:t>
            </a:r>
            <a:r>
              <a:rPr sz="1200" spc="9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donde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vivimos. </a:t>
            </a:r>
            <a:r>
              <a:rPr sz="1200" dirty="0">
                <a:latin typeface="Times New Roman"/>
                <a:cs typeface="Times New Roman"/>
              </a:rPr>
              <a:t>(p.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83).</a:t>
            </a:r>
            <a:endParaRPr sz="1200" dirty="0">
              <a:latin typeface="Times New Roman"/>
              <a:cs typeface="Times New Roman"/>
            </a:endParaRPr>
          </a:p>
          <a:p>
            <a:pPr marL="375285" marR="17145" indent="-363220" algn="just">
              <a:lnSpc>
                <a:spcPct val="100000"/>
              </a:lnSpc>
              <a:spcBef>
                <a:spcPts val="80"/>
              </a:spcBef>
            </a:pP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anterior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afirmación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conduce a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pensar que se requiere de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 plan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 permita la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vinculación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estrecha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miembros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comunidad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educativa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plantel,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tal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razón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sugiere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atender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los </a:t>
            </a:r>
            <a:r>
              <a:rPr sz="1200" dirty="0">
                <a:latin typeface="Times New Roman"/>
                <a:cs typeface="Times New Roman"/>
              </a:rPr>
              <a:t>siguientes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criterios: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padres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necesitan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informarse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forma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organizada,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especifica,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útil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sobre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el </a:t>
            </a:r>
            <a:r>
              <a:rPr sz="1200" dirty="0">
                <a:latin typeface="Times New Roman"/>
                <a:cs typeface="Times New Roman"/>
              </a:rPr>
              <a:t>desarrollo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sus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hijos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durante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proceso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escolar.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Familiarizarse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estrategias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le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permitan </a:t>
            </a:r>
            <a:r>
              <a:rPr sz="1200" dirty="0">
                <a:latin typeface="Times New Roman"/>
                <a:cs typeface="Times New Roman"/>
              </a:rPr>
              <a:t>ayudar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 sus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hijos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 tener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buen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uso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tiempo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libre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hogar.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Utilizar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criterios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facilitar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comunicación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hogar,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evitando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doble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mensaje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genera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niños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conflictos, </a:t>
            </a:r>
            <a:r>
              <a:rPr sz="1200" dirty="0">
                <a:latin typeface="Times New Roman"/>
                <a:cs typeface="Times New Roman"/>
              </a:rPr>
              <a:t>angustias,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tensiones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muchas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veces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son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interpretados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adulto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desobediencia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spc="-50" dirty="0">
                <a:latin typeface="Times New Roman"/>
                <a:cs typeface="Times New Roman"/>
              </a:rPr>
              <a:t>e </a:t>
            </a:r>
            <a:r>
              <a:rPr sz="1200" dirty="0">
                <a:latin typeface="Times New Roman"/>
                <a:cs typeface="Times New Roman"/>
              </a:rPr>
              <a:t>irrespeto.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Participar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significativamente</a:t>
            </a:r>
            <a:r>
              <a:rPr sz="1200" spc="3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3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proceso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formativo,</a:t>
            </a:r>
            <a:r>
              <a:rPr sz="1200" spc="3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aportando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sus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experiencias, </a:t>
            </a:r>
            <a:r>
              <a:rPr sz="1200" dirty="0">
                <a:latin typeface="Times New Roman"/>
                <a:cs typeface="Times New Roman"/>
              </a:rPr>
              <a:t>contribuyendo a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desarrollar destrezas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habilidades que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propendan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 la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educación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integral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los </a:t>
            </a:r>
            <a:r>
              <a:rPr sz="1200" spc="-10" dirty="0">
                <a:latin typeface="Times New Roman"/>
                <a:cs typeface="Times New Roman"/>
              </a:rPr>
              <a:t>alumnos.</a:t>
            </a:r>
            <a:endParaRPr sz="1200" dirty="0">
              <a:latin typeface="Times New Roman"/>
              <a:cs typeface="Times New Roman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1319275" y="8232885"/>
            <a:ext cx="4215765" cy="71628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ts val="1410"/>
              </a:lnSpc>
            </a:pPr>
            <a:r>
              <a:rPr sz="1200" b="1" dirty="0">
                <a:latin typeface="Times New Roman"/>
                <a:cs typeface="Times New Roman"/>
              </a:rPr>
              <a:t>Participación</a:t>
            </a:r>
            <a:r>
              <a:rPr sz="1200" b="1" spc="1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y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Percepción</a:t>
            </a:r>
            <a:r>
              <a:rPr sz="1200" b="1" spc="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los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Padres</a:t>
            </a:r>
            <a:r>
              <a:rPr sz="1200" b="1" spc="-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y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Representantes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en</a:t>
            </a:r>
            <a:r>
              <a:rPr sz="1200" b="1" spc="-25" dirty="0">
                <a:latin typeface="Times New Roman"/>
                <a:cs typeface="Times New Roman"/>
              </a:rPr>
              <a:t> las</a:t>
            </a:r>
            <a:endParaRPr sz="1200">
              <a:latin typeface="Times New Roman"/>
              <a:cs typeface="Times New Roman"/>
            </a:endParaRPr>
          </a:p>
          <a:p>
            <a:pPr marL="3175" algn="ctr">
              <a:lnSpc>
                <a:spcPct val="100000"/>
              </a:lnSpc>
              <a:spcBef>
                <a:spcPts val="720"/>
              </a:spcBef>
            </a:pPr>
            <a:r>
              <a:rPr sz="1200" b="1" dirty="0">
                <a:latin typeface="Times New Roman"/>
                <a:cs typeface="Times New Roman"/>
              </a:rPr>
              <a:t>Actividades</a:t>
            </a:r>
            <a:r>
              <a:rPr sz="1200" b="1" spc="-60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Educativas</a:t>
            </a:r>
            <a:endParaRPr sz="12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505"/>
              </a:spcBef>
            </a:pPr>
            <a:r>
              <a:rPr sz="1200" b="1" dirty="0">
                <a:latin typeface="Times New Roman"/>
                <a:cs typeface="Times New Roman"/>
              </a:rPr>
              <a:t>MSc.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Lisbening</a:t>
            </a:r>
            <a:r>
              <a:rPr sz="1200" b="1" spc="-4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Caridad</a:t>
            </a:r>
            <a:r>
              <a:rPr sz="1200" b="1" spc="-55" dirty="0">
                <a:latin typeface="Times New Roman"/>
                <a:cs typeface="Times New Roman"/>
              </a:rPr>
              <a:t> </a:t>
            </a:r>
            <a:r>
              <a:rPr sz="1200" b="1" spc="-20" dirty="0">
                <a:latin typeface="Times New Roman"/>
                <a:cs typeface="Times New Roman"/>
              </a:rPr>
              <a:t>Torres</a:t>
            </a:r>
            <a:r>
              <a:rPr sz="1200" b="1" spc="-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Álvarez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9" name="object 19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46363" rIns="0" bIns="0" rtlCol="0">
            <a:spAutoFit/>
          </a:bodyPr>
          <a:lstStyle/>
          <a:p>
            <a:pPr marL="279400">
              <a:lnSpc>
                <a:spcPts val="1410"/>
              </a:lnSpc>
            </a:pPr>
            <a:fld id="{81D60167-4931-47E6-BA6A-407CBD079E47}" type="slidenum">
              <a:rPr b="1" spc="-25" dirty="0">
                <a:latin typeface="Times New Roman"/>
                <a:cs typeface="Times New Roman"/>
              </a:rPr>
              <a:t>25</a:t>
            </a:fld>
            <a:endParaRPr b="1" spc="-25" dirty="0">
              <a:latin typeface="Times New Roman"/>
              <a:cs typeface="Times New Roman"/>
            </a:endParaRPr>
          </a:p>
        </p:txBody>
      </p:sp>
      <p:grpSp>
        <p:nvGrpSpPr>
          <p:cNvPr id="20" name="Grupo 19">
            <a:extLst>
              <a:ext uri="{FF2B5EF4-FFF2-40B4-BE49-F238E27FC236}">
                <a16:creationId xmlns:a16="http://schemas.microsoft.com/office/drawing/2014/main" id="{8AE900A5-130B-5201-064E-F23EA8C0790F}"/>
              </a:ext>
            </a:extLst>
          </p:cNvPr>
          <p:cNvGrpSpPr/>
          <p:nvPr/>
        </p:nvGrpSpPr>
        <p:grpSpPr>
          <a:xfrm>
            <a:off x="192024" y="99280"/>
            <a:ext cx="6472351" cy="1452626"/>
            <a:chOff x="470065" y="1951410"/>
            <a:chExt cx="6665976" cy="1452626"/>
          </a:xfrm>
        </p:grpSpPr>
        <p:grpSp>
          <p:nvGrpSpPr>
            <p:cNvPr id="21" name="object 12">
              <a:extLst>
                <a:ext uri="{FF2B5EF4-FFF2-40B4-BE49-F238E27FC236}">
                  <a16:creationId xmlns:a16="http://schemas.microsoft.com/office/drawing/2014/main" id="{D3C4FC15-A035-25D4-3B5B-EA181E99BDBC}"/>
                </a:ext>
              </a:extLst>
            </p:cNvPr>
            <p:cNvGrpSpPr/>
            <p:nvPr/>
          </p:nvGrpSpPr>
          <p:grpSpPr>
            <a:xfrm>
              <a:off x="470065" y="1951664"/>
              <a:ext cx="6665976" cy="1452372"/>
              <a:chOff x="96011" y="115823"/>
              <a:chExt cx="6665976" cy="1452372"/>
            </a:xfrm>
          </p:grpSpPr>
          <p:pic>
            <p:nvPicPr>
              <p:cNvPr id="25" name="object 13">
                <a:extLst>
                  <a:ext uri="{FF2B5EF4-FFF2-40B4-BE49-F238E27FC236}">
                    <a16:creationId xmlns:a16="http://schemas.microsoft.com/office/drawing/2014/main" id="{884E9C5D-3E9E-8EC6-07FB-E085ED03EFD1}"/>
                  </a:ext>
                </a:extLst>
              </p:cNvPr>
              <p:cNvPicPr/>
              <p:nvPr/>
            </p:nvPicPr>
            <p:blipFill>
              <a:blip r:embed="rId2" cstate="print"/>
              <a:stretch>
                <a:fillRect/>
              </a:stretch>
            </p:blipFill>
            <p:spPr>
              <a:xfrm>
                <a:off x="96011" y="115823"/>
                <a:ext cx="6665976" cy="1452372"/>
              </a:xfrm>
              <a:prstGeom prst="rect">
                <a:avLst/>
              </a:prstGeom>
            </p:spPr>
          </p:pic>
          <p:pic>
            <p:nvPicPr>
              <p:cNvPr id="26" name="object 14">
                <a:extLst>
                  <a:ext uri="{FF2B5EF4-FFF2-40B4-BE49-F238E27FC236}">
                    <a16:creationId xmlns:a16="http://schemas.microsoft.com/office/drawing/2014/main" id="{F6A597F0-9BAD-1DBF-00B5-7C5FD57ECCFF}"/>
                  </a:ext>
                </a:extLst>
              </p:cNvPr>
              <p:cNvPicPr/>
              <p:nvPr/>
            </p:nvPicPr>
            <p:blipFill>
              <a:blip r:embed="rId3" cstate="print"/>
              <a:stretch>
                <a:fillRect/>
              </a:stretch>
            </p:blipFill>
            <p:spPr>
              <a:xfrm>
                <a:off x="142849" y="142875"/>
                <a:ext cx="6572275" cy="1358646"/>
              </a:xfrm>
              <a:prstGeom prst="rect">
                <a:avLst/>
              </a:prstGeom>
            </p:spPr>
          </p:pic>
          <p:sp>
            <p:nvSpPr>
              <p:cNvPr id="27" name="object 15">
                <a:extLst>
                  <a:ext uri="{FF2B5EF4-FFF2-40B4-BE49-F238E27FC236}">
                    <a16:creationId xmlns:a16="http://schemas.microsoft.com/office/drawing/2014/main" id="{C8CCF976-957A-B963-1C9A-3D3C9AF423C1}"/>
                  </a:ext>
                </a:extLst>
              </p:cNvPr>
              <p:cNvSpPr/>
              <p:nvPr/>
            </p:nvSpPr>
            <p:spPr>
              <a:xfrm>
                <a:off x="142849" y="142875"/>
                <a:ext cx="6572884" cy="1358900"/>
              </a:xfrm>
              <a:custGeom>
                <a:avLst/>
                <a:gdLst/>
                <a:ahLst/>
                <a:cxnLst/>
                <a:rect l="l" t="t" r="r" b="b"/>
                <a:pathLst>
                  <a:path w="6572884" h="1358900">
                    <a:moveTo>
                      <a:pt x="0" y="226441"/>
                    </a:moveTo>
                    <a:lnTo>
                      <a:pt x="4600" y="180795"/>
                    </a:lnTo>
                    <a:lnTo>
                      <a:pt x="17795" y="138285"/>
                    </a:lnTo>
                    <a:lnTo>
                      <a:pt x="38673" y="99820"/>
                    </a:lnTo>
                    <a:lnTo>
                      <a:pt x="66324" y="66309"/>
                    </a:lnTo>
                    <a:lnTo>
                      <a:pt x="99837" y="38663"/>
                    </a:lnTo>
                    <a:lnTo>
                      <a:pt x="138301" y="17789"/>
                    </a:lnTo>
                    <a:lnTo>
                      <a:pt x="180806" y="4599"/>
                    </a:lnTo>
                    <a:lnTo>
                      <a:pt x="226440" y="0"/>
                    </a:lnTo>
                    <a:lnTo>
                      <a:pt x="6345834" y="0"/>
                    </a:lnTo>
                    <a:lnTo>
                      <a:pt x="6391480" y="4599"/>
                    </a:lnTo>
                    <a:lnTo>
                      <a:pt x="6433990" y="17789"/>
                    </a:lnTo>
                    <a:lnTo>
                      <a:pt x="6472455" y="38663"/>
                    </a:lnTo>
                    <a:lnTo>
                      <a:pt x="6505965" y="66309"/>
                    </a:lnTo>
                    <a:lnTo>
                      <a:pt x="6533612" y="99820"/>
                    </a:lnTo>
                    <a:lnTo>
                      <a:pt x="6554485" y="138285"/>
                    </a:lnTo>
                    <a:lnTo>
                      <a:pt x="6567676" y="180795"/>
                    </a:lnTo>
                    <a:lnTo>
                      <a:pt x="6572275" y="226441"/>
                    </a:lnTo>
                    <a:lnTo>
                      <a:pt x="6572275" y="1132204"/>
                    </a:lnTo>
                    <a:lnTo>
                      <a:pt x="6567676" y="1177850"/>
                    </a:lnTo>
                    <a:lnTo>
                      <a:pt x="6554485" y="1220360"/>
                    </a:lnTo>
                    <a:lnTo>
                      <a:pt x="6533612" y="1258825"/>
                    </a:lnTo>
                    <a:lnTo>
                      <a:pt x="6505965" y="1292336"/>
                    </a:lnTo>
                    <a:lnTo>
                      <a:pt x="6472455" y="1319982"/>
                    </a:lnTo>
                    <a:lnTo>
                      <a:pt x="6433990" y="1340856"/>
                    </a:lnTo>
                    <a:lnTo>
                      <a:pt x="6391480" y="1354046"/>
                    </a:lnTo>
                    <a:lnTo>
                      <a:pt x="6345834" y="1358646"/>
                    </a:lnTo>
                    <a:lnTo>
                      <a:pt x="226440" y="1358646"/>
                    </a:lnTo>
                    <a:lnTo>
                      <a:pt x="180806" y="1354046"/>
                    </a:lnTo>
                    <a:lnTo>
                      <a:pt x="138301" y="1340856"/>
                    </a:lnTo>
                    <a:lnTo>
                      <a:pt x="99837" y="1319982"/>
                    </a:lnTo>
                    <a:lnTo>
                      <a:pt x="66324" y="1292336"/>
                    </a:lnTo>
                    <a:lnTo>
                      <a:pt x="38673" y="1258825"/>
                    </a:lnTo>
                    <a:lnTo>
                      <a:pt x="17795" y="1220360"/>
                    </a:lnTo>
                    <a:lnTo>
                      <a:pt x="4600" y="1177850"/>
                    </a:lnTo>
                    <a:lnTo>
                      <a:pt x="0" y="1132204"/>
                    </a:lnTo>
                    <a:lnTo>
                      <a:pt x="0" y="226441"/>
                    </a:lnTo>
                    <a:close/>
                  </a:path>
                </a:pathLst>
              </a:custGeom>
              <a:ln w="9525">
                <a:solidFill>
                  <a:srgbClr val="55CE74"/>
                </a:solidFill>
              </a:ln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pic>
            <p:nvPicPr>
              <p:cNvPr id="28" name="object 16">
                <a:extLst>
                  <a:ext uri="{FF2B5EF4-FFF2-40B4-BE49-F238E27FC236}">
                    <a16:creationId xmlns:a16="http://schemas.microsoft.com/office/drawing/2014/main" id="{6C96CC5F-9520-3B5D-9B7D-DEF2810B1450}"/>
                  </a:ext>
                </a:extLst>
              </p:cNvPr>
              <p:cNvPicPr/>
              <p:nvPr/>
            </p:nvPicPr>
            <p:blipFill>
              <a:blip r:embed="rId4" cstate="print"/>
              <a:stretch>
                <a:fillRect/>
              </a:stretch>
            </p:blipFill>
            <p:spPr>
              <a:xfrm>
                <a:off x="2500248" y="305930"/>
                <a:ext cx="1714500" cy="733945"/>
              </a:xfrm>
              <a:prstGeom prst="rect">
                <a:avLst/>
              </a:prstGeom>
            </p:spPr>
          </p:pic>
        </p:grpSp>
        <p:sp>
          <p:nvSpPr>
            <p:cNvPr id="22" name="object 16">
              <a:extLst>
                <a:ext uri="{FF2B5EF4-FFF2-40B4-BE49-F238E27FC236}">
                  <a16:creationId xmlns:a16="http://schemas.microsoft.com/office/drawing/2014/main" id="{3FA10ADF-BCA8-B161-E19B-E04A96E5366C}"/>
                </a:ext>
              </a:extLst>
            </p:cNvPr>
            <p:cNvSpPr txBox="1"/>
            <p:nvPr/>
          </p:nvSpPr>
          <p:spPr>
            <a:xfrm>
              <a:off x="2775727" y="2875716"/>
              <a:ext cx="3332858" cy="391795"/>
            </a:xfrm>
            <a:prstGeom prst="rect">
              <a:avLst/>
            </a:prstGeom>
            <a:noFill/>
          </p:spPr>
          <p:txBody>
            <a:bodyPr vert="horz" wrap="square" lIns="0" tIns="12700" rIns="0" bIns="0" rtlCol="0">
              <a:spAutoFit/>
            </a:bodyPr>
            <a:lstStyle/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Volumen 4,  Número 1  Enero a Julio 2021</a:t>
              </a:r>
            </a:p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Revista Semestral. Venezuela</a:t>
              </a:r>
              <a:endParaRPr sz="1200" dirty="0">
                <a:latin typeface="Arial"/>
                <a:cs typeface="Arial"/>
              </a:endParaRPr>
            </a:p>
          </p:txBody>
        </p:sp>
        <p:pic>
          <p:nvPicPr>
            <p:cNvPr id="23" name="object 25">
              <a:extLst>
                <a:ext uri="{FF2B5EF4-FFF2-40B4-BE49-F238E27FC236}">
                  <a16:creationId xmlns:a16="http://schemas.microsoft.com/office/drawing/2014/main" id="{4EF8A773-18A8-B867-A627-7036B4E449E4}"/>
                </a:ext>
              </a:extLst>
            </p:cNvPr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470065" y="2027896"/>
              <a:ext cx="2305662" cy="1053903"/>
            </a:xfrm>
            <a:prstGeom prst="rect">
              <a:avLst/>
            </a:prstGeom>
          </p:spPr>
        </p:pic>
        <p:pic>
          <p:nvPicPr>
            <p:cNvPr id="24" name="object 31">
              <a:extLst>
                <a:ext uri="{FF2B5EF4-FFF2-40B4-BE49-F238E27FC236}">
                  <a16:creationId xmlns:a16="http://schemas.microsoft.com/office/drawing/2014/main" id="{E5D03D87-C555-EA20-E541-4845C789CA1D}"/>
                </a:ext>
              </a:extLst>
            </p:cNvPr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4932681" y="1951410"/>
              <a:ext cx="1805304" cy="893889"/>
            </a:xfrm>
            <a:prstGeom prst="rect">
              <a:avLst/>
            </a:prstGeom>
          </p:spPr>
        </p:pic>
      </p:grpSp>
    </p:spTree>
  </p:cSld>
  <p:clrMapOvr>
    <a:masterClrMapping/>
  </p:clrMapOvr>
</p:sld>
</file>

<file path=ppt/slides/slide2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94485" y="115823"/>
            <a:ext cx="6669405" cy="8926195"/>
            <a:chOff x="94485" y="115823"/>
            <a:chExt cx="6669405" cy="8926195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204216" y="8700516"/>
              <a:ext cx="6518148" cy="158496"/>
            </a:xfrm>
            <a:prstGeom prst="rect">
              <a:avLst/>
            </a:prstGeom>
          </p:spPr>
        </p:pic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96012" y="115823"/>
              <a:ext cx="6665976" cy="1452372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42849" y="142875"/>
              <a:ext cx="6572275" cy="1358646"/>
            </a:xfrm>
            <a:prstGeom prst="rect">
              <a:avLst/>
            </a:prstGeom>
          </p:spPr>
        </p:pic>
        <p:sp>
          <p:nvSpPr>
            <p:cNvPr id="6" name="object 6"/>
            <p:cNvSpPr/>
            <p:nvPr/>
          </p:nvSpPr>
          <p:spPr>
            <a:xfrm>
              <a:off x="142849" y="142875"/>
              <a:ext cx="6572884" cy="1358900"/>
            </a:xfrm>
            <a:custGeom>
              <a:avLst/>
              <a:gdLst/>
              <a:ahLst/>
              <a:cxnLst/>
              <a:rect l="l" t="t" r="r" b="b"/>
              <a:pathLst>
                <a:path w="6572884" h="1358900">
                  <a:moveTo>
                    <a:pt x="0" y="226441"/>
                  </a:moveTo>
                  <a:lnTo>
                    <a:pt x="4600" y="180795"/>
                  </a:lnTo>
                  <a:lnTo>
                    <a:pt x="17795" y="138285"/>
                  </a:lnTo>
                  <a:lnTo>
                    <a:pt x="38673" y="99820"/>
                  </a:lnTo>
                  <a:lnTo>
                    <a:pt x="66324" y="66309"/>
                  </a:lnTo>
                  <a:lnTo>
                    <a:pt x="99837" y="38663"/>
                  </a:lnTo>
                  <a:lnTo>
                    <a:pt x="138301" y="17789"/>
                  </a:lnTo>
                  <a:lnTo>
                    <a:pt x="180806" y="4599"/>
                  </a:lnTo>
                  <a:lnTo>
                    <a:pt x="226440" y="0"/>
                  </a:lnTo>
                  <a:lnTo>
                    <a:pt x="6345834" y="0"/>
                  </a:lnTo>
                  <a:lnTo>
                    <a:pt x="6391480" y="4599"/>
                  </a:lnTo>
                  <a:lnTo>
                    <a:pt x="6433990" y="17789"/>
                  </a:lnTo>
                  <a:lnTo>
                    <a:pt x="6472455" y="38663"/>
                  </a:lnTo>
                  <a:lnTo>
                    <a:pt x="6505965" y="66309"/>
                  </a:lnTo>
                  <a:lnTo>
                    <a:pt x="6533612" y="99820"/>
                  </a:lnTo>
                  <a:lnTo>
                    <a:pt x="6554485" y="138285"/>
                  </a:lnTo>
                  <a:lnTo>
                    <a:pt x="6567676" y="180795"/>
                  </a:lnTo>
                  <a:lnTo>
                    <a:pt x="6572275" y="226441"/>
                  </a:lnTo>
                  <a:lnTo>
                    <a:pt x="6572275" y="1132204"/>
                  </a:lnTo>
                  <a:lnTo>
                    <a:pt x="6567676" y="1177850"/>
                  </a:lnTo>
                  <a:lnTo>
                    <a:pt x="6554485" y="1220360"/>
                  </a:lnTo>
                  <a:lnTo>
                    <a:pt x="6533612" y="1258825"/>
                  </a:lnTo>
                  <a:lnTo>
                    <a:pt x="6505965" y="1292336"/>
                  </a:lnTo>
                  <a:lnTo>
                    <a:pt x="6472455" y="1319982"/>
                  </a:lnTo>
                  <a:lnTo>
                    <a:pt x="6433990" y="1340856"/>
                  </a:lnTo>
                  <a:lnTo>
                    <a:pt x="6391480" y="1354046"/>
                  </a:lnTo>
                  <a:lnTo>
                    <a:pt x="6345834" y="1358646"/>
                  </a:lnTo>
                  <a:lnTo>
                    <a:pt x="226440" y="1358646"/>
                  </a:lnTo>
                  <a:lnTo>
                    <a:pt x="180806" y="1354046"/>
                  </a:lnTo>
                  <a:lnTo>
                    <a:pt x="138301" y="1340856"/>
                  </a:lnTo>
                  <a:lnTo>
                    <a:pt x="99837" y="1319982"/>
                  </a:lnTo>
                  <a:lnTo>
                    <a:pt x="66324" y="1292336"/>
                  </a:lnTo>
                  <a:lnTo>
                    <a:pt x="38673" y="1258825"/>
                  </a:lnTo>
                  <a:lnTo>
                    <a:pt x="17795" y="1220360"/>
                  </a:lnTo>
                  <a:lnTo>
                    <a:pt x="4600" y="1177850"/>
                  </a:lnTo>
                  <a:lnTo>
                    <a:pt x="0" y="1132204"/>
                  </a:lnTo>
                  <a:lnTo>
                    <a:pt x="0" y="226441"/>
                  </a:lnTo>
                  <a:close/>
                </a:path>
              </a:pathLst>
            </a:custGeom>
            <a:ln w="9525">
              <a:solidFill>
                <a:srgbClr val="55CE74"/>
              </a:solidFill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pic>
          <p:nvPicPr>
            <p:cNvPr id="7" name="object 7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2500248" y="305930"/>
              <a:ext cx="1714500" cy="733945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2738628" y="1024127"/>
              <a:ext cx="1897379" cy="371855"/>
            </a:xfrm>
            <a:prstGeom prst="rect">
              <a:avLst/>
            </a:prstGeom>
          </p:spPr>
        </p:pic>
        <p:pic>
          <p:nvPicPr>
            <p:cNvPr id="9" name="object 9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4401312" y="1024127"/>
              <a:ext cx="1577339" cy="371855"/>
            </a:xfrm>
            <a:prstGeom prst="rect">
              <a:avLst/>
            </a:prstGeom>
          </p:spPr>
        </p:pic>
        <p:pic>
          <p:nvPicPr>
            <p:cNvPr id="10" name="object 10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3169920" y="1207007"/>
              <a:ext cx="1546859" cy="371855"/>
            </a:xfrm>
            <a:prstGeom prst="rect">
              <a:avLst/>
            </a:prstGeom>
          </p:spPr>
        </p:pic>
        <p:pic>
          <p:nvPicPr>
            <p:cNvPr id="11" name="object 11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4482083" y="1207007"/>
              <a:ext cx="284988" cy="371855"/>
            </a:xfrm>
            <a:prstGeom prst="rect">
              <a:avLst/>
            </a:prstGeom>
          </p:spPr>
        </p:pic>
        <p:pic>
          <p:nvPicPr>
            <p:cNvPr id="12" name="object 12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4571999" y="1207007"/>
              <a:ext cx="1013460" cy="371855"/>
            </a:xfrm>
            <a:prstGeom prst="rect">
              <a:avLst/>
            </a:prstGeom>
          </p:spPr>
        </p:pic>
        <p:pic>
          <p:nvPicPr>
            <p:cNvPr id="13" name="object 13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324612" y="234695"/>
              <a:ext cx="1719072" cy="1341120"/>
            </a:xfrm>
            <a:prstGeom prst="rect">
              <a:avLst/>
            </a:prstGeom>
          </p:spPr>
        </p:pic>
        <p:pic>
          <p:nvPicPr>
            <p:cNvPr id="14" name="object 14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5606795" y="8193022"/>
              <a:ext cx="1092707" cy="848868"/>
            </a:xfrm>
            <a:prstGeom prst="rect">
              <a:avLst/>
            </a:prstGeom>
          </p:spPr>
        </p:pic>
        <p:pic>
          <p:nvPicPr>
            <p:cNvPr id="15" name="object 15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109728" y="8193022"/>
              <a:ext cx="1092708" cy="848868"/>
            </a:xfrm>
            <a:prstGeom prst="rect">
              <a:avLst/>
            </a:prstGeom>
          </p:spPr>
        </p:pic>
      </p:grpSp>
      <p:sp>
        <p:nvSpPr>
          <p:cNvPr id="16" name="object 16"/>
          <p:cNvSpPr txBox="1"/>
          <p:nvPr/>
        </p:nvSpPr>
        <p:spPr>
          <a:xfrm>
            <a:off x="327456" y="1068451"/>
            <a:ext cx="6241415" cy="693102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2958465" marR="701675" indent="-431800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Arial"/>
                <a:cs typeface="Arial"/>
              </a:rPr>
              <a:t>6ta.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Edición</a:t>
            </a:r>
            <a:r>
              <a:rPr sz="1200" b="1" spc="-10" dirty="0">
                <a:latin typeface="Arial"/>
                <a:cs typeface="Arial"/>
              </a:rPr>
              <a:t> Volumen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I</a:t>
            </a:r>
            <a:r>
              <a:rPr sz="1200" b="1" spc="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Enero</a:t>
            </a:r>
            <a:r>
              <a:rPr sz="1200" b="1" spc="-3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a</a:t>
            </a:r>
            <a:r>
              <a:rPr sz="1200" b="1" spc="-2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Julio</a:t>
            </a:r>
            <a:r>
              <a:rPr sz="1200" b="1" spc="-5" dirty="0">
                <a:latin typeface="Arial"/>
                <a:cs typeface="Arial"/>
              </a:rPr>
              <a:t> </a:t>
            </a:r>
            <a:r>
              <a:rPr sz="1200" b="1" spc="-20" dirty="0">
                <a:latin typeface="Arial"/>
                <a:cs typeface="Arial"/>
              </a:rPr>
              <a:t>2021 </a:t>
            </a:r>
            <a:r>
              <a:rPr sz="1200" b="1" dirty="0">
                <a:latin typeface="Arial"/>
                <a:cs typeface="Arial"/>
              </a:rPr>
              <a:t>Revista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Semestral-</a:t>
            </a:r>
            <a:r>
              <a:rPr sz="1200" b="1" spc="-40" dirty="0">
                <a:latin typeface="Arial"/>
                <a:cs typeface="Arial"/>
              </a:rPr>
              <a:t> </a:t>
            </a:r>
            <a:r>
              <a:rPr sz="1200" b="1" spc="-10" dirty="0">
                <a:latin typeface="Arial"/>
                <a:cs typeface="Arial"/>
              </a:rPr>
              <a:t>Venezuela</a:t>
            </a:r>
            <a:endParaRPr sz="1200" dirty="0">
              <a:latin typeface="Arial"/>
              <a:cs typeface="Arial"/>
            </a:endParaRPr>
          </a:p>
          <a:p>
            <a:pPr marL="375285" marR="5715" indent="-363220" algn="just">
              <a:lnSpc>
                <a:spcPct val="100000"/>
              </a:lnSpc>
              <a:spcBef>
                <a:spcPts val="1120"/>
              </a:spcBef>
            </a:pPr>
            <a:r>
              <a:rPr sz="1200" dirty="0">
                <a:latin typeface="Times New Roman"/>
                <a:cs typeface="Times New Roman"/>
              </a:rPr>
              <a:t>productiva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cultural,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este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sentido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Gobierno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3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difunto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Presidente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Hugo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Rafael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Chávez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Frías, </a:t>
            </a:r>
            <a:r>
              <a:rPr sz="1200" dirty="0">
                <a:latin typeface="Times New Roman"/>
                <a:cs typeface="Times New Roman"/>
              </a:rPr>
              <a:t>aprobó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Constitución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República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Bolivariana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Venezuela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(1999),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Asamblea </a:t>
            </a:r>
            <a:r>
              <a:rPr sz="1200" dirty="0">
                <a:latin typeface="Times New Roman"/>
                <a:cs typeface="Times New Roman"/>
              </a:rPr>
              <a:t>Constituyente,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rango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constitucional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(Art.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156,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305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CRBV),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seguridad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alimentaria,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lo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garantiza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derecho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población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obligación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Gobierno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colocación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productos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primera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necesidad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toda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población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general.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ahí,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necesidad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 </a:t>
            </a:r>
            <a:r>
              <a:rPr sz="1200" dirty="0">
                <a:latin typeface="Times New Roman"/>
                <a:cs typeface="Times New Roman"/>
              </a:rPr>
              <a:t>tomar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tarea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educar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adolescentes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unos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hábitos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alimentación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responsables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spc="-50" dirty="0">
                <a:latin typeface="Times New Roman"/>
                <a:cs typeface="Times New Roman"/>
              </a:rPr>
              <a:t>y </a:t>
            </a:r>
            <a:r>
              <a:rPr sz="1200" dirty="0">
                <a:latin typeface="Times New Roman"/>
                <a:cs typeface="Times New Roman"/>
              </a:rPr>
              <a:t>saludables.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tal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manera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que,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trata sólo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 “saber”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qué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alimentación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sana, sino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 </a:t>
            </a:r>
            <a:r>
              <a:rPr sz="1200" dirty="0">
                <a:latin typeface="Times New Roman"/>
                <a:cs typeface="Times New Roman"/>
              </a:rPr>
              <a:t>saber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comunicarlo,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conseguir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personas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aprendan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conocer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alimentos,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hábitos </a:t>
            </a:r>
            <a:r>
              <a:rPr sz="1200" dirty="0">
                <a:latin typeface="Times New Roman"/>
                <a:cs typeface="Times New Roman"/>
              </a:rPr>
              <a:t>alimentarios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saludables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combatir los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hábitos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poco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saludables.</a:t>
            </a:r>
            <a:endParaRPr sz="1200" dirty="0">
              <a:latin typeface="Times New Roman"/>
              <a:cs typeface="Times New Roman"/>
            </a:endParaRPr>
          </a:p>
          <a:p>
            <a:pPr marL="375285" marR="5080" indent="-36322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este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orden de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ideas,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actualmente es necesario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masificar la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información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formación nutricional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en </a:t>
            </a:r>
            <a:r>
              <a:rPr sz="1200" dirty="0">
                <a:latin typeface="Times New Roman"/>
                <a:cs typeface="Times New Roman"/>
              </a:rPr>
              <a:t>todos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niveles</a:t>
            </a:r>
            <a:r>
              <a:rPr sz="1200" spc="3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grupos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poblacionales,</a:t>
            </a:r>
            <a:r>
              <a:rPr sz="1200" spc="3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ya</a:t>
            </a:r>
            <a:r>
              <a:rPr sz="1200" spc="3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identificado</a:t>
            </a:r>
            <a:r>
              <a:rPr sz="1200" spc="3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diversos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estudios </a:t>
            </a:r>
            <a:r>
              <a:rPr sz="1200" dirty="0">
                <a:latin typeface="Times New Roman"/>
                <a:cs typeface="Times New Roman"/>
              </a:rPr>
              <a:t>nutricionales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aplicados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Instituto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Nacional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Nutrición,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uno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principales </a:t>
            </a:r>
            <a:r>
              <a:rPr sz="1200" dirty="0">
                <a:latin typeface="Times New Roman"/>
                <a:cs typeface="Times New Roman"/>
              </a:rPr>
              <a:t>problemas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alimentarios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nutricionales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venezolanos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radica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unos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hábitos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inadecuados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términos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generales,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este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Modelo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Teórico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Educativo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Formación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Consumo </a:t>
            </a:r>
            <a:r>
              <a:rPr sz="1200" dirty="0">
                <a:latin typeface="Times New Roman"/>
                <a:cs typeface="Times New Roman"/>
              </a:rPr>
              <a:t>Alimentario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Responsable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Articulado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Dimensión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Socio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Política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Socialista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Seguridad </a:t>
            </a:r>
            <a:r>
              <a:rPr sz="1200" dirty="0">
                <a:latin typeface="Times New Roman"/>
                <a:cs typeface="Times New Roman"/>
              </a:rPr>
              <a:t>alimentaria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subdivide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4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dimensiones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básicas: Formación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Educativa,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consumo </a:t>
            </a:r>
            <a:r>
              <a:rPr sz="1200" spc="-10" dirty="0">
                <a:latin typeface="Times New Roman"/>
                <a:cs typeface="Times New Roman"/>
              </a:rPr>
              <a:t>alimentario </a:t>
            </a:r>
            <a:r>
              <a:rPr sz="1200" dirty="0">
                <a:latin typeface="Times New Roman"/>
                <a:cs typeface="Times New Roman"/>
              </a:rPr>
              <a:t>responsable,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seguridad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alimentaria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dimensión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sociopolítica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socialista.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tal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modo,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configura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proceso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inicial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formación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contexto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universitario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docentes </a:t>
            </a:r>
            <a:r>
              <a:rPr sz="1200" dirty="0">
                <a:latin typeface="Times New Roman"/>
                <a:cs typeface="Times New Roman"/>
              </a:rPr>
              <a:t>universitarios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estas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dimensiones,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fin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puedan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integrar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todos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programas </a:t>
            </a:r>
            <a:r>
              <a:rPr sz="1200" dirty="0">
                <a:latin typeface="Times New Roman"/>
                <a:cs typeface="Times New Roman"/>
              </a:rPr>
              <a:t>universitarios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este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conocimiento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favorezcan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asumir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hábitos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alimentarios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estilos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vida </a:t>
            </a:r>
            <a:r>
              <a:rPr sz="1200" spc="-10" dirty="0">
                <a:latin typeface="Times New Roman"/>
                <a:cs typeface="Times New Roman"/>
              </a:rPr>
              <a:t>saludables.</a:t>
            </a:r>
            <a:endParaRPr sz="1200" dirty="0">
              <a:latin typeface="Times New Roman"/>
              <a:cs typeface="Times New Roman"/>
            </a:endParaRPr>
          </a:p>
          <a:p>
            <a:pPr marL="375285" marR="6350" indent="-363220" algn="just">
              <a:lnSpc>
                <a:spcPct val="100000"/>
              </a:lnSpc>
              <a:spcBef>
                <a:spcPts val="5"/>
              </a:spcBef>
            </a:pP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ello,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este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modelo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teórico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educativo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formación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consumo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alimentario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responsable </a:t>
            </a:r>
            <a:r>
              <a:rPr sz="1200" dirty="0">
                <a:latin typeface="Times New Roman"/>
                <a:cs typeface="Times New Roman"/>
              </a:rPr>
              <a:t>articulado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dimensión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socio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política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socialista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seguridad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alimentaria,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concibe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un </a:t>
            </a:r>
            <a:r>
              <a:rPr sz="1200" dirty="0">
                <a:latin typeface="Times New Roman"/>
                <a:cs typeface="Times New Roman"/>
              </a:rPr>
              <a:t>proceso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dinámico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través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cual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docentes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universitarios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adquirirán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prácticas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el </a:t>
            </a:r>
            <a:r>
              <a:rPr sz="1200" dirty="0">
                <a:latin typeface="Times New Roman"/>
                <a:cs typeface="Times New Roman"/>
              </a:rPr>
              <a:t>consumo</a:t>
            </a:r>
            <a:r>
              <a:rPr sz="1200" spc="3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3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alimentos</a:t>
            </a:r>
            <a:r>
              <a:rPr sz="1200" spc="3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forma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responsable.</a:t>
            </a:r>
            <a:r>
              <a:rPr sz="1200" spc="3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3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propósito</a:t>
            </a:r>
            <a:r>
              <a:rPr sz="1200" spc="3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fundamental</a:t>
            </a:r>
            <a:r>
              <a:rPr sz="1200" spc="3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30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identificar </a:t>
            </a:r>
            <a:r>
              <a:rPr sz="1200" dirty="0">
                <a:latin typeface="Times New Roman"/>
                <a:cs typeface="Times New Roman"/>
              </a:rPr>
              <a:t>problemas</a:t>
            </a:r>
            <a:r>
              <a:rPr sz="1200" spc="17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alimentarios</a:t>
            </a:r>
            <a:r>
              <a:rPr sz="1200" spc="17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nutricionales,</a:t>
            </a:r>
            <a:r>
              <a:rPr sz="1200" spc="17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sus</a:t>
            </a:r>
            <a:r>
              <a:rPr sz="1200" spc="17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posibles</a:t>
            </a:r>
            <a:r>
              <a:rPr sz="1200" spc="16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causas</a:t>
            </a:r>
            <a:r>
              <a:rPr sz="1200" spc="18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6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soluciones</a:t>
            </a:r>
            <a:r>
              <a:rPr sz="1200" spc="17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6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actuar</a:t>
            </a:r>
            <a:r>
              <a:rPr sz="1200" spc="170" dirty="0">
                <a:latin typeface="Times New Roman"/>
                <a:cs typeface="Times New Roman"/>
              </a:rPr>
              <a:t>  </a:t>
            </a:r>
            <a:r>
              <a:rPr sz="1200" spc="-25" dirty="0">
                <a:latin typeface="Times New Roman"/>
                <a:cs typeface="Times New Roman"/>
              </a:rPr>
              <a:t>en </a:t>
            </a:r>
            <a:r>
              <a:rPr sz="1200" dirty="0">
                <a:latin typeface="Times New Roman"/>
                <a:cs typeface="Times New Roman"/>
              </a:rPr>
              <a:t>consecuencia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fin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mejorar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estado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nutricional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comunidad,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espíritu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 </a:t>
            </a:r>
            <a:r>
              <a:rPr sz="1200" dirty="0">
                <a:latin typeface="Times New Roman"/>
                <a:cs typeface="Times New Roman"/>
              </a:rPr>
              <a:t>responsabilidad</a:t>
            </a:r>
            <a:r>
              <a:rPr sz="1200" spc="-6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social.</a:t>
            </a:r>
            <a:endParaRPr sz="1200" dirty="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60"/>
              </a:spcBef>
            </a:pPr>
            <a:endParaRPr sz="1200" dirty="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</a:pPr>
            <a:r>
              <a:rPr sz="1200" b="1" dirty="0">
                <a:latin typeface="Times New Roman"/>
                <a:cs typeface="Times New Roman"/>
              </a:rPr>
              <a:t>CAMINO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METODOLÓGICO</a:t>
            </a:r>
            <a:endParaRPr sz="1200" dirty="0">
              <a:latin typeface="Times New Roman"/>
              <a:cs typeface="Times New Roman"/>
            </a:endParaRPr>
          </a:p>
          <a:p>
            <a:pPr marL="375285" marR="5715" indent="-363220" algn="just">
              <a:lnSpc>
                <a:spcPct val="99400"/>
              </a:lnSpc>
              <a:spcBef>
                <a:spcPts val="10"/>
              </a:spcBef>
            </a:pP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investigación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abordó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dentro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enfoque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cualitativo,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postmodernista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interpretativo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cual </a:t>
            </a:r>
            <a:r>
              <a:rPr sz="1200" dirty="0">
                <a:latin typeface="Times New Roman"/>
                <a:cs typeface="Times New Roman"/>
              </a:rPr>
              <a:t>consiste</a:t>
            </a:r>
            <a:r>
              <a:rPr sz="1200" spc="13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3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14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aproximación</a:t>
            </a:r>
            <a:r>
              <a:rPr sz="1200" spc="13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naturalística,</a:t>
            </a:r>
            <a:r>
              <a:rPr sz="1200" spc="13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basada</a:t>
            </a:r>
            <a:r>
              <a:rPr sz="1200" spc="14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3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3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elaboración,</a:t>
            </a:r>
            <a:r>
              <a:rPr sz="1200" spc="14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exploración</a:t>
            </a:r>
            <a:r>
              <a:rPr sz="1200" spc="145" dirty="0">
                <a:latin typeface="Times New Roman"/>
                <a:cs typeface="Times New Roman"/>
              </a:rPr>
              <a:t>  </a:t>
            </a:r>
            <a:r>
              <a:rPr sz="1200" spc="-50" dirty="0">
                <a:latin typeface="Times New Roman"/>
                <a:cs typeface="Times New Roman"/>
              </a:rPr>
              <a:t>y </a:t>
            </a:r>
            <a:r>
              <a:rPr sz="1200" dirty="0">
                <a:latin typeface="Times New Roman"/>
                <a:cs typeface="Times New Roman"/>
              </a:rPr>
              <a:t>sistematización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significados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 los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fenómenos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 problema o tópico, buscando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 </a:t>
            </a:r>
            <a:r>
              <a:rPr sz="1200" spc="-25" dirty="0">
                <a:latin typeface="Times New Roman"/>
                <a:cs typeface="Times New Roman"/>
              </a:rPr>
              <a:t>sus </a:t>
            </a:r>
            <a:r>
              <a:rPr sz="1200" dirty="0">
                <a:latin typeface="Times New Roman"/>
                <a:cs typeface="Times New Roman"/>
              </a:rPr>
              <a:t>propios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actores, el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sentir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vivir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 estos procesos, su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relevancia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vida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diaria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 </a:t>
            </a:r>
            <a:r>
              <a:rPr sz="1200" spc="-10" dirty="0">
                <a:latin typeface="Times New Roman"/>
                <a:cs typeface="Times New Roman"/>
              </a:rPr>
              <a:t>posibles </a:t>
            </a:r>
            <a:r>
              <a:rPr sz="1200" dirty="0">
                <a:latin typeface="Times New Roman"/>
                <a:cs typeface="Times New Roman"/>
              </a:rPr>
              <a:t>factores y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variables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le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dan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forma.</a:t>
            </a:r>
            <a:endParaRPr sz="1200" dirty="0">
              <a:latin typeface="Times New Roman"/>
              <a:cs typeface="Times New Roman"/>
            </a:endParaRPr>
          </a:p>
        </p:txBody>
      </p:sp>
      <p:pic>
        <p:nvPicPr>
          <p:cNvPr id="17" name="object 17"/>
          <p:cNvPicPr/>
          <p:nvPr/>
        </p:nvPicPr>
        <p:blipFill>
          <a:blip r:embed="rId13" cstate="print"/>
          <a:stretch>
            <a:fillRect/>
          </a:stretch>
        </p:blipFill>
        <p:spPr>
          <a:xfrm>
            <a:off x="4725161" y="164274"/>
            <a:ext cx="1805305" cy="893889"/>
          </a:xfrm>
          <a:prstGeom prst="rect">
            <a:avLst/>
          </a:prstGeom>
        </p:spPr>
      </p:pic>
      <p:sp>
        <p:nvSpPr>
          <p:cNvPr id="18" name="object 18"/>
          <p:cNvSpPr txBox="1"/>
          <p:nvPr/>
        </p:nvSpPr>
        <p:spPr>
          <a:xfrm>
            <a:off x="1286002" y="8260512"/>
            <a:ext cx="4488180" cy="718185"/>
          </a:xfrm>
          <a:prstGeom prst="rect">
            <a:avLst/>
          </a:prstGeom>
        </p:spPr>
        <p:txBody>
          <a:bodyPr vert="horz" wrap="square" lIns="0" tIns="3175" rIns="0" bIns="0" rtlCol="0">
            <a:spAutoFit/>
          </a:bodyPr>
          <a:lstStyle/>
          <a:p>
            <a:pPr marL="12700" marR="5080" algn="ctr">
              <a:lnSpc>
                <a:spcPts val="1320"/>
              </a:lnSpc>
              <a:spcBef>
                <a:spcPts val="25"/>
              </a:spcBef>
            </a:pPr>
            <a:r>
              <a:rPr sz="1100" b="1" dirty="0">
                <a:latin typeface="Times New Roman"/>
                <a:cs typeface="Times New Roman"/>
              </a:rPr>
              <a:t>“Modelo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Teórico</a:t>
            </a:r>
            <a:r>
              <a:rPr sz="1100" b="1" spc="-4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Educativo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para la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Formación</a:t>
            </a:r>
            <a:r>
              <a:rPr sz="1100" b="1" spc="-4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en</a:t>
            </a:r>
            <a:r>
              <a:rPr sz="1100" b="1" spc="-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el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Consumo</a:t>
            </a:r>
            <a:r>
              <a:rPr sz="1100" b="1" spc="-15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Alimentario </a:t>
            </a:r>
            <a:r>
              <a:rPr sz="1100" b="1" dirty="0">
                <a:latin typeface="Times New Roman"/>
                <a:cs typeface="Times New Roman"/>
              </a:rPr>
              <a:t>Responsable</a:t>
            </a:r>
            <a:r>
              <a:rPr sz="1100" b="1" spc="-4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Articulado</a:t>
            </a:r>
            <a:r>
              <a:rPr sz="1100" b="1" spc="-4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en</a:t>
            </a:r>
            <a:r>
              <a:rPr sz="1100" b="1" spc="-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la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Dimensión</a:t>
            </a:r>
            <a:r>
              <a:rPr sz="1100" b="1" spc="-4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Socio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Política</a:t>
            </a:r>
            <a:r>
              <a:rPr sz="1100" b="1" spc="-4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Socialista</a:t>
            </a:r>
            <a:r>
              <a:rPr sz="1100" b="1" spc="-45" dirty="0">
                <a:latin typeface="Times New Roman"/>
                <a:cs typeface="Times New Roman"/>
              </a:rPr>
              <a:t> </a:t>
            </a:r>
            <a:r>
              <a:rPr sz="1100" b="1" spc="-50" dirty="0">
                <a:latin typeface="Times New Roman"/>
                <a:cs typeface="Times New Roman"/>
              </a:rPr>
              <a:t>y </a:t>
            </a:r>
            <a:r>
              <a:rPr sz="1100" b="1" dirty="0">
                <a:latin typeface="Times New Roman"/>
                <a:cs typeface="Times New Roman"/>
              </a:rPr>
              <a:t>Seguridad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Alimentaria</a:t>
            </a:r>
            <a:endParaRPr sz="1100" dirty="0">
              <a:latin typeface="Times New Roman"/>
              <a:cs typeface="Times New Roman"/>
            </a:endParaRPr>
          </a:p>
          <a:p>
            <a:pPr marR="123189" algn="ctr">
              <a:lnSpc>
                <a:spcPct val="100000"/>
              </a:lnSpc>
              <a:spcBef>
                <a:spcPts val="105"/>
              </a:spcBef>
            </a:pPr>
            <a:r>
              <a:rPr sz="1200" b="1" dirty="0">
                <a:latin typeface="Times New Roman"/>
                <a:cs typeface="Times New Roman"/>
              </a:rPr>
              <a:t>Autor: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spc="-35" dirty="0">
                <a:latin typeface="Times New Roman"/>
                <a:cs typeface="Times New Roman"/>
              </a:rPr>
              <a:t>Dr.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Pedro</a:t>
            </a:r>
            <a:r>
              <a:rPr sz="1200" b="1" spc="-5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Antonio</a:t>
            </a:r>
            <a:r>
              <a:rPr sz="1200" b="1" spc="-3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Carpio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spc="-20" dirty="0">
                <a:latin typeface="Times New Roman"/>
                <a:cs typeface="Times New Roman"/>
              </a:rPr>
              <a:t>Díaz</a:t>
            </a:r>
            <a:endParaRPr sz="1200" dirty="0">
              <a:latin typeface="Times New Roman"/>
              <a:cs typeface="Times New Roman"/>
            </a:endParaRPr>
          </a:p>
        </p:txBody>
      </p:sp>
      <p:sp>
        <p:nvSpPr>
          <p:cNvPr id="19" name="object 19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79857" rIns="0" bIns="0" rtlCol="0">
            <a:spAutoFit/>
          </a:bodyPr>
          <a:lstStyle/>
          <a:p>
            <a:pPr marL="146685">
              <a:lnSpc>
                <a:spcPts val="1410"/>
              </a:lnSpc>
            </a:pPr>
            <a:fld id="{81D60167-4931-47E6-BA6A-407CBD079E47}" type="slidenum">
              <a:rPr b="1" spc="-25" dirty="0">
                <a:latin typeface="Times New Roman"/>
                <a:cs typeface="Times New Roman"/>
              </a:rPr>
              <a:t>250</a:t>
            </a:fld>
            <a:endParaRPr b="1" spc="-25" dirty="0">
              <a:latin typeface="Times New Roman"/>
              <a:cs typeface="Times New Roman"/>
            </a:endParaRPr>
          </a:p>
        </p:txBody>
      </p:sp>
      <p:grpSp>
        <p:nvGrpSpPr>
          <p:cNvPr id="20" name="Grupo 19">
            <a:extLst>
              <a:ext uri="{FF2B5EF4-FFF2-40B4-BE49-F238E27FC236}">
                <a16:creationId xmlns:a16="http://schemas.microsoft.com/office/drawing/2014/main" id="{E5CD3394-1EB8-73CE-58ED-8CC3393FF865}"/>
              </a:ext>
            </a:extLst>
          </p:cNvPr>
          <p:cNvGrpSpPr/>
          <p:nvPr/>
        </p:nvGrpSpPr>
        <p:grpSpPr>
          <a:xfrm>
            <a:off x="117348" y="98932"/>
            <a:ext cx="6665976" cy="1452626"/>
            <a:chOff x="470065" y="1951410"/>
            <a:chExt cx="6665976" cy="1452626"/>
          </a:xfrm>
        </p:grpSpPr>
        <p:grpSp>
          <p:nvGrpSpPr>
            <p:cNvPr id="21" name="object 12">
              <a:extLst>
                <a:ext uri="{FF2B5EF4-FFF2-40B4-BE49-F238E27FC236}">
                  <a16:creationId xmlns:a16="http://schemas.microsoft.com/office/drawing/2014/main" id="{443D3834-001A-45C0-00E3-C083A9356015}"/>
                </a:ext>
              </a:extLst>
            </p:cNvPr>
            <p:cNvGrpSpPr/>
            <p:nvPr/>
          </p:nvGrpSpPr>
          <p:grpSpPr>
            <a:xfrm>
              <a:off x="470065" y="1951664"/>
              <a:ext cx="6665976" cy="1452372"/>
              <a:chOff x="96011" y="115823"/>
              <a:chExt cx="6665976" cy="1452372"/>
            </a:xfrm>
          </p:grpSpPr>
          <p:pic>
            <p:nvPicPr>
              <p:cNvPr id="25" name="object 13">
                <a:extLst>
                  <a:ext uri="{FF2B5EF4-FFF2-40B4-BE49-F238E27FC236}">
                    <a16:creationId xmlns:a16="http://schemas.microsoft.com/office/drawing/2014/main" id="{0D983147-D7BF-AF1D-A745-24B7AF54E8DD}"/>
                  </a:ext>
                </a:extLst>
              </p:cNvPr>
              <p:cNvPicPr/>
              <p:nvPr/>
            </p:nvPicPr>
            <p:blipFill>
              <a:blip r:embed="rId3" cstate="print"/>
              <a:stretch>
                <a:fillRect/>
              </a:stretch>
            </p:blipFill>
            <p:spPr>
              <a:xfrm>
                <a:off x="96011" y="115823"/>
                <a:ext cx="6665976" cy="1452372"/>
              </a:xfrm>
              <a:prstGeom prst="rect">
                <a:avLst/>
              </a:prstGeom>
            </p:spPr>
          </p:pic>
          <p:pic>
            <p:nvPicPr>
              <p:cNvPr id="26" name="object 14">
                <a:extLst>
                  <a:ext uri="{FF2B5EF4-FFF2-40B4-BE49-F238E27FC236}">
                    <a16:creationId xmlns:a16="http://schemas.microsoft.com/office/drawing/2014/main" id="{550E5117-E7A5-7306-1078-E933195666E5}"/>
                  </a:ext>
                </a:extLst>
              </p:cNvPr>
              <p:cNvPicPr/>
              <p:nvPr/>
            </p:nvPicPr>
            <p:blipFill>
              <a:blip r:embed="rId4" cstate="print"/>
              <a:stretch>
                <a:fillRect/>
              </a:stretch>
            </p:blipFill>
            <p:spPr>
              <a:xfrm>
                <a:off x="142849" y="142875"/>
                <a:ext cx="6572275" cy="1358646"/>
              </a:xfrm>
              <a:prstGeom prst="rect">
                <a:avLst/>
              </a:prstGeom>
            </p:spPr>
          </p:pic>
          <p:sp>
            <p:nvSpPr>
              <p:cNvPr id="27" name="object 15">
                <a:extLst>
                  <a:ext uri="{FF2B5EF4-FFF2-40B4-BE49-F238E27FC236}">
                    <a16:creationId xmlns:a16="http://schemas.microsoft.com/office/drawing/2014/main" id="{1FA655A9-082F-267F-7697-745E082A15F4}"/>
                  </a:ext>
                </a:extLst>
              </p:cNvPr>
              <p:cNvSpPr/>
              <p:nvPr/>
            </p:nvSpPr>
            <p:spPr>
              <a:xfrm>
                <a:off x="142849" y="142875"/>
                <a:ext cx="6572884" cy="1358900"/>
              </a:xfrm>
              <a:custGeom>
                <a:avLst/>
                <a:gdLst/>
                <a:ahLst/>
                <a:cxnLst/>
                <a:rect l="l" t="t" r="r" b="b"/>
                <a:pathLst>
                  <a:path w="6572884" h="1358900">
                    <a:moveTo>
                      <a:pt x="0" y="226441"/>
                    </a:moveTo>
                    <a:lnTo>
                      <a:pt x="4600" y="180795"/>
                    </a:lnTo>
                    <a:lnTo>
                      <a:pt x="17795" y="138285"/>
                    </a:lnTo>
                    <a:lnTo>
                      <a:pt x="38673" y="99820"/>
                    </a:lnTo>
                    <a:lnTo>
                      <a:pt x="66324" y="66309"/>
                    </a:lnTo>
                    <a:lnTo>
                      <a:pt x="99837" y="38663"/>
                    </a:lnTo>
                    <a:lnTo>
                      <a:pt x="138301" y="17789"/>
                    </a:lnTo>
                    <a:lnTo>
                      <a:pt x="180806" y="4599"/>
                    </a:lnTo>
                    <a:lnTo>
                      <a:pt x="226440" y="0"/>
                    </a:lnTo>
                    <a:lnTo>
                      <a:pt x="6345834" y="0"/>
                    </a:lnTo>
                    <a:lnTo>
                      <a:pt x="6391480" y="4599"/>
                    </a:lnTo>
                    <a:lnTo>
                      <a:pt x="6433990" y="17789"/>
                    </a:lnTo>
                    <a:lnTo>
                      <a:pt x="6472455" y="38663"/>
                    </a:lnTo>
                    <a:lnTo>
                      <a:pt x="6505965" y="66309"/>
                    </a:lnTo>
                    <a:lnTo>
                      <a:pt x="6533612" y="99820"/>
                    </a:lnTo>
                    <a:lnTo>
                      <a:pt x="6554485" y="138285"/>
                    </a:lnTo>
                    <a:lnTo>
                      <a:pt x="6567676" y="180795"/>
                    </a:lnTo>
                    <a:lnTo>
                      <a:pt x="6572275" y="226441"/>
                    </a:lnTo>
                    <a:lnTo>
                      <a:pt x="6572275" y="1132204"/>
                    </a:lnTo>
                    <a:lnTo>
                      <a:pt x="6567676" y="1177850"/>
                    </a:lnTo>
                    <a:lnTo>
                      <a:pt x="6554485" y="1220360"/>
                    </a:lnTo>
                    <a:lnTo>
                      <a:pt x="6533612" y="1258825"/>
                    </a:lnTo>
                    <a:lnTo>
                      <a:pt x="6505965" y="1292336"/>
                    </a:lnTo>
                    <a:lnTo>
                      <a:pt x="6472455" y="1319982"/>
                    </a:lnTo>
                    <a:lnTo>
                      <a:pt x="6433990" y="1340856"/>
                    </a:lnTo>
                    <a:lnTo>
                      <a:pt x="6391480" y="1354046"/>
                    </a:lnTo>
                    <a:lnTo>
                      <a:pt x="6345834" y="1358646"/>
                    </a:lnTo>
                    <a:lnTo>
                      <a:pt x="226440" y="1358646"/>
                    </a:lnTo>
                    <a:lnTo>
                      <a:pt x="180806" y="1354046"/>
                    </a:lnTo>
                    <a:lnTo>
                      <a:pt x="138301" y="1340856"/>
                    </a:lnTo>
                    <a:lnTo>
                      <a:pt x="99837" y="1319982"/>
                    </a:lnTo>
                    <a:lnTo>
                      <a:pt x="66324" y="1292336"/>
                    </a:lnTo>
                    <a:lnTo>
                      <a:pt x="38673" y="1258825"/>
                    </a:lnTo>
                    <a:lnTo>
                      <a:pt x="17795" y="1220360"/>
                    </a:lnTo>
                    <a:lnTo>
                      <a:pt x="4600" y="1177850"/>
                    </a:lnTo>
                    <a:lnTo>
                      <a:pt x="0" y="1132204"/>
                    </a:lnTo>
                    <a:lnTo>
                      <a:pt x="0" y="226441"/>
                    </a:lnTo>
                    <a:close/>
                  </a:path>
                </a:pathLst>
              </a:custGeom>
              <a:ln w="9525">
                <a:solidFill>
                  <a:srgbClr val="55CE74"/>
                </a:solidFill>
              </a:ln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pic>
            <p:nvPicPr>
              <p:cNvPr id="28" name="object 16">
                <a:extLst>
                  <a:ext uri="{FF2B5EF4-FFF2-40B4-BE49-F238E27FC236}">
                    <a16:creationId xmlns:a16="http://schemas.microsoft.com/office/drawing/2014/main" id="{B11F0A47-0D16-F70D-B4A4-FC9E87A211C5}"/>
                  </a:ext>
                </a:extLst>
              </p:cNvPr>
              <p:cNvPicPr/>
              <p:nvPr/>
            </p:nvPicPr>
            <p:blipFill>
              <a:blip r:embed="rId5" cstate="print"/>
              <a:stretch>
                <a:fillRect/>
              </a:stretch>
            </p:blipFill>
            <p:spPr>
              <a:xfrm>
                <a:off x="2500248" y="305930"/>
                <a:ext cx="1714500" cy="733945"/>
              </a:xfrm>
              <a:prstGeom prst="rect">
                <a:avLst/>
              </a:prstGeom>
            </p:spPr>
          </p:pic>
        </p:grpSp>
        <p:sp>
          <p:nvSpPr>
            <p:cNvPr id="22" name="object 16">
              <a:extLst>
                <a:ext uri="{FF2B5EF4-FFF2-40B4-BE49-F238E27FC236}">
                  <a16:creationId xmlns:a16="http://schemas.microsoft.com/office/drawing/2014/main" id="{828C4B8F-40F9-0F64-8F19-AE7FBE3EA1AA}"/>
                </a:ext>
              </a:extLst>
            </p:cNvPr>
            <p:cNvSpPr txBox="1"/>
            <p:nvPr/>
          </p:nvSpPr>
          <p:spPr>
            <a:xfrm>
              <a:off x="2775727" y="2875716"/>
              <a:ext cx="3332858" cy="391795"/>
            </a:xfrm>
            <a:prstGeom prst="rect">
              <a:avLst/>
            </a:prstGeom>
            <a:noFill/>
          </p:spPr>
          <p:txBody>
            <a:bodyPr vert="horz" wrap="square" lIns="0" tIns="12700" rIns="0" bIns="0" rtlCol="0">
              <a:spAutoFit/>
            </a:bodyPr>
            <a:lstStyle/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Volumen 4,  Número 1  Enero a Julio 2021</a:t>
              </a:r>
            </a:p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Revista Semestral. Venezuela</a:t>
              </a:r>
              <a:endParaRPr sz="1200" dirty="0">
                <a:latin typeface="Arial"/>
                <a:cs typeface="Arial"/>
              </a:endParaRPr>
            </a:p>
          </p:txBody>
        </p:sp>
        <p:pic>
          <p:nvPicPr>
            <p:cNvPr id="23" name="object 25">
              <a:extLst>
                <a:ext uri="{FF2B5EF4-FFF2-40B4-BE49-F238E27FC236}">
                  <a16:creationId xmlns:a16="http://schemas.microsoft.com/office/drawing/2014/main" id="{DA32235D-9BB2-4AF0-551D-C3ACE69D4A37}"/>
                </a:ext>
              </a:extLst>
            </p:cNvPr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470065" y="2027896"/>
              <a:ext cx="2305662" cy="1053903"/>
            </a:xfrm>
            <a:prstGeom prst="rect">
              <a:avLst/>
            </a:prstGeom>
          </p:spPr>
        </p:pic>
        <p:pic>
          <p:nvPicPr>
            <p:cNvPr id="24" name="object 31">
              <a:extLst>
                <a:ext uri="{FF2B5EF4-FFF2-40B4-BE49-F238E27FC236}">
                  <a16:creationId xmlns:a16="http://schemas.microsoft.com/office/drawing/2014/main" id="{EB948899-B8C2-3A3B-20E6-70BC722AF68E}"/>
                </a:ext>
              </a:extLst>
            </p:cNvPr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4932681" y="1951410"/>
              <a:ext cx="1805304" cy="893889"/>
            </a:xfrm>
            <a:prstGeom prst="rect">
              <a:avLst/>
            </a:prstGeom>
          </p:spPr>
        </p:pic>
      </p:grpSp>
    </p:spTree>
  </p:cSld>
  <p:clrMapOvr>
    <a:masterClrMapping/>
  </p:clrMapOvr>
</p:sld>
</file>

<file path=ppt/slides/slide2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94485" y="115823"/>
            <a:ext cx="6669405" cy="8926195"/>
            <a:chOff x="94485" y="115823"/>
            <a:chExt cx="6669405" cy="8926195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204216" y="8700516"/>
              <a:ext cx="6518148" cy="158496"/>
            </a:xfrm>
            <a:prstGeom prst="rect">
              <a:avLst/>
            </a:prstGeom>
          </p:spPr>
        </p:pic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96012" y="115823"/>
              <a:ext cx="6665976" cy="1452372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42849" y="142875"/>
              <a:ext cx="6572275" cy="1358646"/>
            </a:xfrm>
            <a:prstGeom prst="rect">
              <a:avLst/>
            </a:prstGeom>
          </p:spPr>
        </p:pic>
        <p:sp>
          <p:nvSpPr>
            <p:cNvPr id="6" name="object 6"/>
            <p:cNvSpPr/>
            <p:nvPr/>
          </p:nvSpPr>
          <p:spPr>
            <a:xfrm>
              <a:off x="142849" y="142875"/>
              <a:ext cx="6572884" cy="1358900"/>
            </a:xfrm>
            <a:custGeom>
              <a:avLst/>
              <a:gdLst/>
              <a:ahLst/>
              <a:cxnLst/>
              <a:rect l="l" t="t" r="r" b="b"/>
              <a:pathLst>
                <a:path w="6572884" h="1358900">
                  <a:moveTo>
                    <a:pt x="0" y="226441"/>
                  </a:moveTo>
                  <a:lnTo>
                    <a:pt x="4600" y="180795"/>
                  </a:lnTo>
                  <a:lnTo>
                    <a:pt x="17795" y="138285"/>
                  </a:lnTo>
                  <a:lnTo>
                    <a:pt x="38673" y="99820"/>
                  </a:lnTo>
                  <a:lnTo>
                    <a:pt x="66324" y="66309"/>
                  </a:lnTo>
                  <a:lnTo>
                    <a:pt x="99837" y="38663"/>
                  </a:lnTo>
                  <a:lnTo>
                    <a:pt x="138301" y="17789"/>
                  </a:lnTo>
                  <a:lnTo>
                    <a:pt x="180806" y="4599"/>
                  </a:lnTo>
                  <a:lnTo>
                    <a:pt x="226440" y="0"/>
                  </a:lnTo>
                  <a:lnTo>
                    <a:pt x="6345834" y="0"/>
                  </a:lnTo>
                  <a:lnTo>
                    <a:pt x="6391480" y="4599"/>
                  </a:lnTo>
                  <a:lnTo>
                    <a:pt x="6433990" y="17789"/>
                  </a:lnTo>
                  <a:lnTo>
                    <a:pt x="6472455" y="38663"/>
                  </a:lnTo>
                  <a:lnTo>
                    <a:pt x="6505965" y="66309"/>
                  </a:lnTo>
                  <a:lnTo>
                    <a:pt x="6533612" y="99820"/>
                  </a:lnTo>
                  <a:lnTo>
                    <a:pt x="6554485" y="138285"/>
                  </a:lnTo>
                  <a:lnTo>
                    <a:pt x="6567676" y="180795"/>
                  </a:lnTo>
                  <a:lnTo>
                    <a:pt x="6572275" y="226441"/>
                  </a:lnTo>
                  <a:lnTo>
                    <a:pt x="6572275" y="1132204"/>
                  </a:lnTo>
                  <a:lnTo>
                    <a:pt x="6567676" y="1177850"/>
                  </a:lnTo>
                  <a:lnTo>
                    <a:pt x="6554485" y="1220360"/>
                  </a:lnTo>
                  <a:lnTo>
                    <a:pt x="6533612" y="1258825"/>
                  </a:lnTo>
                  <a:lnTo>
                    <a:pt x="6505965" y="1292336"/>
                  </a:lnTo>
                  <a:lnTo>
                    <a:pt x="6472455" y="1319982"/>
                  </a:lnTo>
                  <a:lnTo>
                    <a:pt x="6433990" y="1340856"/>
                  </a:lnTo>
                  <a:lnTo>
                    <a:pt x="6391480" y="1354046"/>
                  </a:lnTo>
                  <a:lnTo>
                    <a:pt x="6345834" y="1358646"/>
                  </a:lnTo>
                  <a:lnTo>
                    <a:pt x="226440" y="1358646"/>
                  </a:lnTo>
                  <a:lnTo>
                    <a:pt x="180806" y="1354046"/>
                  </a:lnTo>
                  <a:lnTo>
                    <a:pt x="138301" y="1340856"/>
                  </a:lnTo>
                  <a:lnTo>
                    <a:pt x="99837" y="1319982"/>
                  </a:lnTo>
                  <a:lnTo>
                    <a:pt x="66324" y="1292336"/>
                  </a:lnTo>
                  <a:lnTo>
                    <a:pt x="38673" y="1258825"/>
                  </a:lnTo>
                  <a:lnTo>
                    <a:pt x="17795" y="1220360"/>
                  </a:lnTo>
                  <a:lnTo>
                    <a:pt x="4600" y="1177850"/>
                  </a:lnTo>
                  <a:lnTo>
                    <a:pt x="0" y="1132204"/>
                  </a:lnTo>
                  <a:lnTo>
                    <a:pt x="0" y="226441"/>
                  </a:lnTo>
                  <a:close/>
                </a:path>
              </a:pathLst>
            </a:custGeom>
            <a:ln w="9525">
              <a:solidFill>
                <a:srgbClr val="55CE74"/>
              </a:solidFill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pic>
          <p:nvPicPr>
            <p:cNvPr id="7" name="object 7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2500248" y="305930"/>
              <a:ext cx="1714500" cy="733945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2738628" y="1024127"/>
              <a:ext cx="1897379" cy="371855"/>
            </a:xfrm>
            <a:prstGeom prst="rect">
              <a:avLst/>
            </a:prstGeom>
          </p:spPr>
        </p:pic>
        <p:pic>
          <p:nvPicPr>
            <p:cNvPr id="9" name="object 9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4401312" y="1024127"/>
              <a:ext cx="1577339" cy="371855"/>
            </a:xfrm>
            <a:prstGeom prst="rect">
              <a:avLst/>
            </a:prstGeom>
          </p:spPr>
        </p:pic>
        <p:pic>
          <p:nvPicPr>
            <p:cNvPr id="10" name="object 10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3169920" y="1207007"/>
              <a:ext cx="1546859" cy="371855"/>
            </a:xfrm>
            <a:prstGeom prst="rect">
              <a:avLst/>
            </a:prstGeom>
          </p:spPr>
        </p:pic>
        <p:pic>
          <p:nvPicPr>
            <p:cNvPr id="11" name="object 11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4482083" y="1207007"/>
              <a:ext cx="284988" cy="371855"/>
            </a:xfrm>
            <a:prstGeom prst="rect">
              <a:avLst/>
            </a:prstGeom>
          </p:spPr>
        </p:pic>
        <p:pic>
          <p:nvPicPr>
            <p:cNvPr id="12" name="object 12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4571999" y="1207007"/>
              <a:ext cx="1013460" cy="371855"/>
            </a:xfrm>
            <a:prstGeom prst="rect">
              <a:avLst/>
            </a:prstGeom>
          </p:spPr>
        </p:pic>
        <p:pic>
          <p:nvPicPr>
            <p:cNvPr id="13" name="object 13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324612" y="234695"/>
              <a:ext cx="1719072" cy="1341120"/>
            </a:xfrm>
            <a:prstGeom prst="rect">
              <a:avLst/>
            </a:prstGeom>
          </p:spPr>
        </p:pic>
        <p:pic>
          <p:nvPicPr>
            <p:cNvPr id="14" name="object 14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5606795" y="8193022"/>
              <a:ext cx="1092707" cy="848868"/>
            </a:xfrm>
            <a:prstGeom prst="rect">
              <a:avLst/>
            </a:prstGeom>
          </p:spPr>
        </p:pic>
        <p:pic>
          <p:nvPicPr>
            <p:cNvPr id="15" name="object 15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109728" y="8193022"/>
              <a:ext cx="1092708" cy="848868"/>
            </a:xfrm>
            <a:prstGeom prst="rect">
              <a:avLst/>
            </a:prstGeom>
          </p:spPr>
        </p:pic>
      </p:grpSp>
      <p:sp>
        <p:nvSpPr>
          <p:cNvPr id="16" name="object 16"/>
          <p:cNvSpPr txBox="1"/>
          <p:nvPr/>
        </p:nvSpPr>
        <p:spPr>
          <a:xfrm>
            <a:off x="221691" y="1068451"/>
            <a:ext cx="6274435" cy="699452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063875" marR="629285" indent="-431800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Arial"/>
                <a:cs typeface="Arial"/>
              </a:rPr>
              <a:t>6ta.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Edición</a:t>
            </a:r>
            <a:r>
              <a:rPr sz="1200" b="1" spc="-10" dirty="0">
                <a:latin typeface="Arial"/>
                <a:cs typeface="Arial"/>
              </a:rPr>
              <a:t> Volumen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I</a:t>
            </a:r>
            <a:r>
              <a:rPr sz="1200" b="1" spc="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Enero</a:t>
            </a:r>
            <a:r>
              <a:rPr sz="1200" b="1" spc="-3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a</a:t>
            </a:r>
            <a:r>
              <a:rPr sz="1200" b="1" spc="-2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Julio</a:t>
            </a:r>
            <a:r>
              <a:rPr sz="1200" b="1" spc="-5" dirty="0">
                <a:latin typeface="Arial"/>
                <a:cs typeface="Arial"/>
              </a:rPr>
              <a:t> </a:t>
            </a:r>
            <a:r>
              <a:rPr sz="1200" b="1" spc="-20" dirty="0">
                <a:latin typeface="Arial"/>
                <a:cs typeface="Arial"/>
              </a:rPr>
              <a:t>2021 </a:t>
            </a:r>
            <a:r>
              <a:rPr sz="1200" b="1" dirty="0">
                <a:latin typeface="Arial"/>
                <a:cs typeface="Arial"/>
              </a:rPr>
              <a:t>Revista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Semestral-</a:t>
            </a:r>
            <a:r>
              <a:rPr sz="1200" b="1" spc="-40" dirty="0">
                <a:latin typeface="Arial"/>
                <a:cs typeface="Arial"/>
              </a:rPr>
              <a:t> </a:t>
            </a:r>
            <a:r>
              <a:rPr sz="1200" b="1" spc="-10" dirty="0">
                <a:latin typeface="Arial"/>
                <a:cs typeface="Arial"/>
              </a:rPr>
              <a:t>Venezuela</a:t>
            </a:r>
            <a:endParaRPr sz="1200" dirty="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200"/>
              </a:spcBef>
            </a:pPr>
            <a:endParaRPr sz="1200" dirty="0">
              <a:latin typeface="Arial"/>
              <a:cs typeface="Arial"/>
            </a:endParaRPr>
          </a:p>
          <a:p>
            <a:pPr marL="375285" marR="5080" indent="-36322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búsqueda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significados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desde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perspectiva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participantes,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está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definida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principios </a:t>
            </a:r>
            <a:r>
              <a:rPr sz="1200" dirty="0">
                <a:latin typeface="Times New Roman"/>
                <a:cs typeface="Times New Roman"/>
              </a:rPr>
              <a:t>filosóficos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fundamentales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investigación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cualitativa,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donde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parte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razonamiento </a:t>
            </a:r>
            <a:r>
              <a:rPr sz="1200" dirty="0">
                <a:latin typeface="Times New Roman"/>
                <a:cs typeface="Times New Roman"/>
              </a:rPr>
              <a:t>inductivo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reconoce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existencia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múltiples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realidades.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simetría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metodología </a:t>
            </a:r>
            <a:r>
              <a:rPr sz="1200" dirty="0">
                <a:latin typeface="Times New Roman"/>
                <a:cs typeface="Times New Roman"/>
              </a:rPr>
              <a:t>cualitativa,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empleó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método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hermenéutico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desde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cual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pretende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captar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significado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cosas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hacer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interpretación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más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rigurosa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posible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palabras,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acciones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gestos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sujetos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estudiados,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procurando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particularidad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desde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contexto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cual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atañen.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En </a:t>
            </a:r>
            <a:r>
              <a:rPr sz="1200" dirty="0">
                <a:latin typeface="Times New Roman"/>
                <a:cs typeface="Times New Roman"/>
              </a:rPr>
              <a:t>relación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escenario,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debe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precisar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tomó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Instituto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Universitario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Tecnología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4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10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Llanos</a:t>
            </a:r>
            <a:r>
              <a:rPr sz="1200" spc="4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(I.U.T.LL.)</a:t>
            </a:r>
            <a:r>
              <a:rPr sz="1200" spc="4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</a:t>
            </a:r>
            <a:r>
              <a:rPr sz="1200" spc="48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Universidad</a:t>
            </a:r>
            <a:r>
              <a:rPr sz="1200" spc="48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Politécnica</a:t>
            </a:r>
            <a:r>
              <a:rPr sz="1200" spc="4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Territorial</a:t>
            </a:r>
            <a:r>
              <a:rPr sz="1200" spc="4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“Juana</a:t>
            </a:r>
            <a:r>
              <a:rPr sz="1200" spc="4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Ramírez”</a:t>
            </a:r>
            <a:r>
              <a:rPr sz="1200" spc="10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45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Universidad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Nacional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Experimental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Rómulo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Gallegos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(UNERG).</a:t>
            </a:r>
            <a:r>
              <a:rPr sz="1200" spc="3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cuanto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Informantes </a:t>
            </a:r>
            <a:r>
              <a:rPr sz="1200" dirty="0">
                <a:latin typeface="Times New Roman"/>
                <a:cs typeface="Times New Roman"/>
              </a:rPr>
              <a:t>Clave</a:t>
            </a:r>
            <a:r>
              <a:rPr sz="1200" spc="3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3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tratan</a:t>
            </a:r>
            <a:r>
              <a:rPr sz="1200" spc="3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3</a:t>
            </a:r>
            <a:r>
              <a:rPr sz="1200" spc="3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docentes</a:t>
            </a:r>
            <a:r>
              <a:rPr sz="1200" spc="3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(1)</a:t>
            </a:r>
            <a:r>
              <a:rPr sz="1200" spc="3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3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IUTLL</a:t>
            </a:r>
            <a:r>
              <a:rPr sz="1200" spc="3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3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(2)</a:t>
            </a:r>
            <a:r>
              <a:rPr sz="1200" spc="3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3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UNERG</a:t>
            </a:r>
            <a:r>
              <a:rPr sz="1200" spc="3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3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estado</a:t>
            </a:r>
            <a:r>
              <a:rPr sz="1200" spc="34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Guárico, </a:t>
            </a:r>
            <a:r>
              <a:rPr sz="1200" dirty="0">
                <a:latin typeface="Times New Roman"/>
                <a:cs typeface="Times New Roman"/>
              </a:rPr>
              <a:t>seleccionados</a:t>
            </a:r>
            <a:r>
              <a:rPr sz="1200" spc="3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mediante</a:t>
            </a:r>
            <a:r>
              <a:rPr sz="1200" spc="3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3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siguientes</a:t>
            </a:r>
            <a:r>
              <a:rPr sz="1200" spc="3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criterios,</a:t>
            </a:r>
            <a:r>
              <a:rPr sz="1200" spc="3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ser</a:t>
            </a:r>
            <a:r>
              <a:rPr sz="1200" spc="3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docentes</a:t>
            </a:r>
            <a:r>
              <a:rPr sz="1200" spc="3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activos</a:t>
            </a:r>
            <a:r>
              <a:rPr sz="1200" spc="3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universitarios,</a:t>
            </a:r>
            <a:r>
              <a:rPr sz="1200" spc="32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querer </a:t>
            </a:r>
            <a:r>
              <a:rPr sz="1200" dirty="0">
                <a:latin typeface="Times New Roman"/>
                <a:cs typeface="Times New Roman"/>
              </a:rPr>
              <a:t>participar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investigación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ser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profesional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docencia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más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5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años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servicio, </a:t>
            </a:r>
            <a:r>
              <a:rPr sz="1200" dirty="0">
                <a:latin typeface="Times New Roman"/>
                <a:cs typeface="Times New Roman"/>
              </a:rPr>
              <a:t>tanto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campo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educación como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ingeniería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agrícola.</a:t>
            </a:r>
            <a:endParaRPr sz="1200" dirty="0">
              <a:latin typeface="Times New Roman"/>
              <a:cs typeface="Times New Roman"/>
            </a:endParaRPr>
          </a:p>
          <a:p>
            <a:pPr marL="375285" marR="6985" indent="-363220" algn="just">
              <a:lnSpc>
                <a:spcPct val="100000"/>
              </a:lnSpc>
              <a:spcBef>
                <a:spcPts val="5"/>
              </a:spcBef>
            </a:pP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referencia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acciones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recolección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información,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esta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logró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mediante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entrevista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profundidad a Informantes, que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 acuerdo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explicitado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Valles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(2011)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trata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técnica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pertenece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“a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familia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entrevistas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grupales,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pero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entidad </a:t>
            </a:r>
            <a:r>
              <a:rPr sz="1200" dirty="0">
                <a:latin typeface="Times New Roman"/>
                <a:cs typeface="Times New Roman"/>
              </a:rPr>
              <a:t>propia”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(p.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279).</a:t>
            </a:r>
            <a:r>
              <a:rPr sz="1200" spc="26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mismo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modo,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Observación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más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común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técnicas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 </a:t>
            </a:r>
            <a:r>
              <a:rPr sz="1200" dirty="0">
                <a:latin typeface="Times New Roman"/>
                <a:cs typeface="Times New Roman"/>
              </a:rPr>
              <a:t>investigación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fue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aprovechada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ya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según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Ríos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(2010),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“da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oportunidad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obtener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una </a:t>
            </a:r>
            <a:r>
              <a:rPr sz="1200" dirty="0">
                <a:latin typeface="Times New Roman"/>
                <a:cs typeface="Times New Roman"/>
              </a:rPr>
              <a:t>idea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cercana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problemas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conduce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necesidad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sistematización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datos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(p.89).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vez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recolectada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información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procedió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efectuar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procesos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interpretación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los </a:t>
            </a:r>
            <a:r>
              <a:rPr sz="1200" dirty="0">
                <a:latin typeface="Times New Roman"/>
                <a:cs typeface="Times New Roman"/>
              </a:rPr>
              <a:t>hallazgos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cual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investigador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recurrió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fases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sistémicas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planteadas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Martínez </a:t>
            </a:r>
            <a:r>
              <a:rPr sz="1200" dirty="0">
                <a:latin typeface="Times New Roman"/>
                <a:cs typeface="Times New Roman"/>
              </a:rPr>
              <a:t>(2009)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quien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sugiere: </a:t>
            </a:r>
            <a:r>
              <a:rPr sz="1200" spc="-10" dirty="0">
                <a:latin typeface="Times New Roman"/>
                <a:cs typeface="Times New Roman"/>
              </a:rPr>
              <a:t>categorizar,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estructurar,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contrastar y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teorizar.</a:t>
            </a:r>
            <a:endParaRPr sz="1200" dirty="0">
              <a:latin typeface="Times New Roman"/>
              <a:cs typeface="Times New Roman"/>
            </a:endParaRPr>
          </a:p>
          <a:p>
            <a:pPr marL="375285" marR="5080" indent="-36322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correspondencia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validación,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esta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desarrolló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preliminarmente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través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procedimiento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triangulación</a:t>
            </a:r>
            <a:r>
              <a:rPr sz="1200" spc="3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fuentes,</a:t>
            </a:r>
            <a:r>
              <a:rPr sz="1200" spc="3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teórica</a:t>
            </a:r>
            <a:r>
              <a:rPr sz="1200" spc="3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técnicas,</a:t>
            </a:r>
            <a:r>
              <a:rPr sz="1200" spc="3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donde</a:t>
            </a:r>
            <a:r>
              <a:rPr sz="1200" spc="3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3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procedió</a:t>
            </a:r>
            <a:r>
              <a:rPr sz="1200" spc="3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</a:t>
            </a:r>
            <a:r>
              <a:rPr sz="1200" spc="3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ordenamiento</a:t>
            </a:r>
            <a:r>
              <a:rPr sz="1200" spc="350" dirty="0">
                <a:latin typeface="Times New Roman"/>
                <a:cs typeface="Times New Roman"/>
              </a:rPr>
              <a:t> </a:t>
            </a:r>
            <a:r>
              <a:rPr sz="1200" spc="-50" dirty="0">
                <a:latin typeface="Times New Roman"/>
                <a:cs typeface="Times New Roman"/>
              </a:rPr>
              <a:t>y </a:t>
            </a:r>
            <a:r>
              <a:rPr sz="1200" dirty="0">
                <a:latin typeface="Times New Roman"/>
                <a:cs typeface="Times New Roman"/>
              </a:rPr>
              <a:t>transcripción</a:t>
            </a:r>
            <a:r>
              <a:rPr sz="1200" spc="4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4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4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entrevistas</a:t>
            </a:r>
            <a:r>
              <a:rPr sz="1200" spc="48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realizadas</a:t>
            </a:r>
            <a:r>
              <a:rPr sz="1200" spc="4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4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cuales</a:t>
            </a:r>
            <a:r>
              <a:rPr sz="1200" spc="4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4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hicieron</a:t>
            </a:r>
            <a:r>
              <a:rPr sz="1200" spc="4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4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forma</a:t>
            </a:r>
            <a:r>
              <a:rPr sz="1200" spc="4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textual</a:t>
            </a:r>
            <a:r>
              <a:rPr sz="1200" spc="48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sin </a:t>
            </a:r>
            <a:r>
              <a:rPr sz="1200" dirty="0">
                <a:latin typeface="Times New Roman"/>
                <a:cs typeface="Times New Roman"/>
              </a:rPr>
              <a:t>modificaciones</a:t>
            </a:r>
            <a:r>
              <a:rPr sz="1200" spc="10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ni</a:t>
            </a:r>
            <a:r>
              <a:rPr sz="1200" spc="10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manipulación</a:t>
            </a:r>
            <a:r>
              <a:rPr sz="1200" spc="10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alguna,</a:t>
            </a:r>
            <a:r>
              <a:rPr sz="1200" spc="10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10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codificará</a:t>
            </a:r>
            <a:r>
              <a:rPr sz="1200" spc="11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asignándole</a:t>
            </a:r>
            <a:r>
              <a:rPr sz="1200" spc="11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10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número</a:t>
            </a:r>
            <a:r>
              <a:rPr sz="1200" spc="10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100" dirty="0">
                <a:latin typeface="Times New Roman"/>
                <a:cs typeface="Times New Roman"/>
              </a:rPr>
              <a:t>  </a:t>
            </a:r>
            <a:r>
              <a:rPr sz="1200" spc="-25" dirty="0">
                <a:latin typeface="Times New Roman"/>
                <a:cs typeface="Times New Roman"/>
              </a:rPr>
              <a:t>su </a:t>
            </a:r>
            <a:r>
              <a:rPr sz="1200" dirty="0">
                <a:latin typeface="Times New Roman"/>
                <a:cs typeface="Times New Roman"/>
              </a:rPr>
              <a:t>identificación,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también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organizarán,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comprenderán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interpretarán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estructuras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particulares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respuestas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cada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entrevista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sujetos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estudios.</a:t>
            </a:r>
            <a:r>
              <a:rPr sz="1200" spc="4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validez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información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obtuvo</a:t>
            </a:r>
            <a:r>
              <a:rPr sz="1200" spc="3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3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través</a:t>
            </a:r>
            <a:r>
              <a:rPr sz="1200" spc="3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3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selección</a:t>
            </a:r>
            <a:r>
              <a:rPr sz="1200" spc="3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idónea</a:t>
            </a:r>
            <a:r>
              <a:rPr sz="1200" spc="3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3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informantes,</a:t>
            </a:r>
            <a:r>
              <a:rPr sz="1200" spc="3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3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aplicación</a:t>
            </a:r>
            <a:r>
              <a:rPr sz="1200" spc="3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efectiva</a:t>
            </a:r>
            <a:r>
              <a:rPr sz="1200" spc="3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3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los </a:t>
            </a:r>
            <a:r>
              <a:rPr sz="1200" dirty="0">
                <a:latin typeface="Times New Roman"/>
                <a:cs typeface="Times New Roman"/>
              </a:rPr>
              <a:t>instrumentos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recolección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información,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saturación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información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repitencia </a:t>
            </a:r>
            <a:r>
              <a:rPr sz="1200" dirty="0">
                <a:latin typeface="Times New Roman"/>
                <a:cs typeface="Times New Roman"/>
              </a:rPr>
              <a:t>sistemática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respuestas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parte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informantes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procesos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triangulación </a:t>
            </a:r>
            <a:r>
              <a:rPr sz="1200" dirty="0">
                <a:latin typeface="Times New Roman"/>
                <a:cs typeface="Times New Roman"/>
              </a:rPr>
              <a:t>utilizados.</a:t>
            </a:r>
            <a:r>
              <a:rPr sz="1200" spc="40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4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mismo</a:t>
            </a:r>
            <a:r>
              <a:rPr sz="1200" spc="4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modo,</a:t>
            </a:r>
            <a:r>
              <a:rPr sz="1200" spc="4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40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asegura</a:t>
            </a:r>
            <a:r>
              <a:rPr sz="1200" spc="3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4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fiabilidad</a:t>
            </a:r>
            <a:r>
              <a:rPr sz="1200" spc="4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4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3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investigación</a:t>
            </a:r>
            <a:r>
              <a:rPr sz="1200" spc="4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3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través</a:t>
            </a:r>
            <a:r>
              <a:rPr sz="1200" spc="40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 </a:t>
            </a:r>
            <a:r>
              <a:rPr sz="1200" dirty="0">
                <a:latin typeface="Times New Roman"/>
                <a:cs typeface="Times New Roman"/>
              </a:rPr>
              <a:t>transcripciones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textuales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entrevistas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3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respaldar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significados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interpretación </a:t>
            </a:r>
            <a:r>
              <a:rPr sz="1200" dirty="0">
                <a:latin typeface="Times New Roman"/>
                <a:cs typeface="Times New Roman"/>
              </a:rPr>
              <a:t>presentada</a:t>
            </a:r>
            <a:r>
              <a:rPr sz="1200" spc="3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3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3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resultados</a:t>
            </a:r>
            <a:r>
              <a:rPr sz="1200" spc="3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3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estudio,</a:t>
            </a:r>
            <a:r>
              <a:rPr sz="1200" spc="3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3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3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investigador</a:t>
            </a:r>
            <a:r>
              <a:rPr sz="1200" spc="3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devolvió</a:t>
            </a:r>
            <a:r>
              <a:rPr sz="1200" spc="3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3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entrevistas</a:t>
            </a:r>
            <a:r>
              <a:rPr sz="1200" spc="3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31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los </a:t>
            </a:r>
            <a:r>
              <a:rPr sz="1200" dirty="0">
                <a:latin typeface="Times New Roman"/>
                <a:cs typeface="Times New Roman"/>
              </a:rPr>
              <a:t>informantes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través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acta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fe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le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dieron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credibilidad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información</a:t>
            </a:r>
            <a:r>
              <a:rPr sz="1200" spc="-10" dirty="0">
                <a:latin typeface="Times New Roman"/>
                <a:cs typeface="Times New Roman"/>
              </a:rPr>
              <a:t> presentada.</a:t>
            </a:r>
            <a:endParaRPr sz="1200" dirty="0">
              <a:latin typeface="Times New Roman"/>
              <a:cs typeface="Times New Roman"/>
            </a:endParaRPr>
          </a:p>
        </p:txBody>
      </p:sp>
      <p:pic>
        <p:nvPicPr>
          <p:cNvPr id="17" name="object 17"/>
          <p:cNvPicPr/>
          <p:nvPr/>
        </p:nvPicPr>
        <p:blipFill>
          <a:blip r:embed="rId13" cstate="print"/>
          <a:stretch>
            <a:fillRect/>
          </a:stretch>
        </p:blipFill>
        <p:spPr>
          <a:xfrm>
            <a:off x="4725161" y="164274"/>
            <a:ext cx="1805305" cy="893889"/>
          </a:xfrm>
          <a:prstGeom prst="rect">
            <a:avLst/>
          </a:prstGeom>
        </p:spPr>
      </p:pic>
      <p:sp>
        <p:nvSpPr>
          <p:cNvPr id="18" name="object 18"/>
          <p:cNvSpPr txBox="1"/>
          <p:nvPr/>
        </p:nvSpPr>
        <p:spPr>
          <a:xfrm>
            <a:off x="1183944" y="8260512"/>
            <a:ext cx="4488180" cy="718185"/>
          </a:xfrm>
          <a:prstGeom prst="rect">
            <a:avLst/>
          </a:prstGeom>
        </p:spPr>
        <p:txBody>
          <a:bodyPr vert="horz" wrap="square" lIns="0" tIns="3175" rIns="0" bIns="0" rtlCol="0">
            <a:spAutoFit/>
          </a:bodyPr>
          <a:lstStyle/>
          <a:p>
            <a:pPr marL="12700" marR="5080" algn="ctr">
              <a:lnSpc>
                <a:spcPts val="1320"/>
              </a:lnSpc>
              <a:spcBef>
                <a:spcPts val="25"/>
              </a:spcBef>
            </a:pPr>
            <a:r>
              <a:rPr sz="1100" b="1" dirty="0">
                <a:latin typeface="Times New Roman"/>
                <a:cs typeface="Times New Roman"/>
              </a:rPr>
              <a:t>“Modelo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Teórico</a:t>
            </a:r>
            <a:r>
              <a:rPr sz="1100" b="1" spc="-4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Educativo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para la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Formación</a:t>
            </a:r>
            <a:r>
              <a:rPr sz="1100" b="1" spc="-4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en</a:t>
            </a:r>
            <a:r>
              <a:rPr sz="1100" b="1" spc="-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el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Consumo</a:t>
            </a:r>
            <a:r>
              <a:rPr sz="1100" b="1" spc="-15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Alimentario </a:t>
            </a:r>
            <a:r>
              <a:rPr sz="1100" b="1" dirty="0">
                <a:latin typeface="Times New Roman"/>
                <a:cs typeface="Times New Roman"/>
              </a:rPr>
              <a:t>Responsable</a:t>
            </a:r>
            <a:r>
              <a:rPr sz="1100" b="1" spc="-4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Articulado</a:t>
            </a:r>
            <a:r>
              <a:rPr sz="1100" b="1" spc="-4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en</a:t>
            </a:r>
            <a:r>
              <a:rPr sz="1100" b="1" spc="-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la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Dimensión</a:t>
            </a:r>
            <a:r>
              <a:rPr sz="1100" b="1" spc="-4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Socio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Política</a:t>
            </a:r>
            <a:r>
              <a:rPr sz="1100" b="1" spc="-4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Socialista</a:t>
            </a:r>
            <a:r>
              <a:rPr sz="1100" b="1" spc="-45" dirty="0">
                <a:latin typeface="Times New Roman"/>
                <a:cs typeface="Times New Roman"/>
              </a:rPr>
              <a:t> </a:t>
            </a:r>
            <a:r>
              <a:rPr sz="1100" b="1" spc="-50" dirty="0">
                <a:latin typeface="Times New Roman"/>
                <a:cs typeface="Times New Roman"/>
              </a:rPr>
              <a:t>y </a:t>
            </a:r>
            <a:r>
              <a:rPr sz="1100" b="1" dirty="0">
                <a:latin typeface="Times New Roman"/>
                <a:cs typeface="Times New Roman"/>
              </a:rPr>
              <a:t>Seguridad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Alimentaria</a:t>
            </a:r>
            <a:endParaRPr sz="1100" dirty="0">
              <a:latin typeface="Times New Roman"/>
              <a:cs typeface="Times New Roman"/>
            </a:endParaRPr>
          </a:p>
          <a:p>
            <a:pPr marL="72390" algn="ctr">
              <a:lnSpc>
                <a:spcPct val="100000"/>
              </a:lnSpc>
              <a:spcBef>
                <a:spcPts val="105"/>
              </a:spcBef>
            </a:pPr>
            <a:r>
              <a:rPr sz="1200" b="1" dirty="0">
                <a:latin typeface="Times New Roman"/>
                <a:cs typeface="Times New Roman"/>
              </a:rPr>
              <a:t>Autor: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spc="-35" dirty="0">
                <a:latin typeface="Times New Roman"/>
                <a:cs typeface="Times New Roman"/>
              </a:rPr>
              <a:t>Dr.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Pedro</a:t>
            </a:r>
            <a:r>
              <a:rPr sz="1200" b="1" spc="-5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Antonio</a:t>
            </a:r>
            <a:r>
              <a:rPr sz="1200" b="1" spc="-3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Carpio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spc="-20" dirty="0">
                <a:latin typeface="Times New Roman"/>
                <a:cs typeface="Times New Roman"/>
              </a:rPr>
              <a:t>Díaz</a:t>
            </a:r>
            <a:endParaRPr sz="1200" dirty="0">
              <a:latin typeface="Times New Roman"/>
              <a:cs typeface="Times New Roman"/>
            </a:endParaRPr>
          </a:p>
        </p:txBody>
      </p:sp>
      <p:sp>
        <p:nvSpPr>
          <p:cNvPr id="19" name="object 19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79857" rIns="0" bIns="0" rtlCol="0">
            <a:spAutoFit/>
          </a:bodyPr>
          <a:lstStyle/>
          <a:p>
            <a:pPr marL="146685">
              <a:lnSpc>
                <a:spcPts val="1410"/>
              </a:lnSpc>
            </a:pPr>
            <a:fld id="{81D60167-4931-47E6-BA6A-407CBD079E47}" type="slidenum">
              <a:rPr b="1" spc="-25" dirty="0">
                <a:latin typeface="Times New Roman"/>
                <a:cs typeface="Times New Roman"/>
              </a:rPr>
              <a:t>251</a:t>
            </a:fld>
            <a:endParaRPr b="1" spc="-25" dirty="0">
              <a:latin typeface="Times New Roman"/>
              <a:cs typeface="Times New Roman"/>
            </a:endParaRPr>
          </a:p>
        </p:txBody>
      </p:sp>
      <p:grpSp>
        <p:nvGrpSpPr>
          <p:cNvPr id="20" name="Grupo 19">
            <a:extLst>
              <a:ext uri="{FF2B5EF4-FFF2-40B4-BE49-F238E27FC236}">
                <a16:creationId xmlns:a16="http://schemas.microsoft.com/office/drawing/2014/main" id="{F560D6C4-1072-5420-0F26-E3B05196AD15}"/>
              </a:ext>
            </a:extLst>
          </p:cNvPr>
          <p:cNvGrpSpPr/>
          <p:nvPr/>
        </p:nvGrpSpPr>
        <p:grpSpPr>
          <a:xfrm>
            <a:off x="117348" y="98932"/>
            <a:ext cx="6665976" cy="1452626"/>
            <a:chOff x="470065" y="1951410"/>
            <a:chExt cx="6665976" cy="1452626"/>
          </a:xfrm>
        </p:grpSpPr>
        <p:grpSp>
          <p:nvGrpSpPr>
            <p:cNvPr id="21" name="object 12">
              <a:extLst>
                <a:ext uri="{FF2B5EF4-FFF2-40B4-BE49-F238E27FC236}">
                  <a16:creationId xmlns:a16="http://schemas.microsoft.com/office/drawing/2014/main" id="{5605CF38-4621-8C72-8003-6BA0D1250222}"/>
                </a:ext>
              </a:extLst>
            </p:cNvPr>
            <p:cNvGrpSpPr/>
            <p:nvPr/>
          </p:nvGrpSpPr>
          <p:grpSpPr>
            <a:xfrm>
              <a:off x="470065" y="1951664"/>
              <a:ext cx="6665976" cy="1452372"/>
              <a:chOff x="96011" y="115823"/>
              <a:chExt cx="6665976" cy="1452372"/>
            </a:xfrm>
          </p:grpSpPr>
          <p:pic>
            <p:nvPicPr>
              <p:cNvPr id="25" name="object 13">
                <a:extLst>
                  <a:ext uri="{FF2B5EF4-FFF2-40B4-BE49-F238E27FC236}">
                    <a16:creationId xmlns:a16="http://schemas.microsoft.com/office/drawing/2014/main" id="{8A275D22-B094-FEED-140B-3CF52BADAABF}"/>
                  </a:ext>
                </a:extLst>
              </p:cNvPr>
              <p:cNvPicPr/>
              <p:nvPr/>
            </p:nvPicPr>
            <p:blipFill>
              <a:blip r:embed="rId3" cstate="print"/>
              <a:stretch>
                <a:fillRect/>
              </a:stretch>
            </p:blipFill>
            <p:spPr>
              <a:xfrm>
                <a:off x="96011" y="115823"/>
                <a:ext cx="6665976" cy="1452372"/>
              </a:xfrm>
              <a:prstGeom prst="rect">
                <a:avLst/>
              </a:prstGeom>
            </p:spPr>
          </p:pic>
          <p:pic>
            <p:nvPicPr>
              <p:cNvPr id="26" name="object 14">
                <a:extLst>
                  <a:ext uri="{FF2B5EF4-FFF2-40B4-BE49-F238E27FC236}">
                    <a16:creationId xmlns:a16="http://schemas.microsoft.com/office/drawing/2014/main" id="{A4448D2A-54A1-31CC-057A-6410813311A8}"/>
                  </a:ext>
                </a:extLst>
              </p:cNvPr>
              <p:cNvPicPr/>
              <p:nvPr/>
            </p:nvPicPr>
            <p:blipFill>
              <a:blip r:embed="rId4" cstate="print"/>
              <a:stretch>
                <a:fillRect/>
              </a:stretch>
            </p:blipFill>
            <p:spPr>
              <a:xfrm>
                <a:off x="142849" y="142875"/>
                <a:ext cx="6572275" cy="1358646"/>
              </a:xfrm>
              <a:prstGeom prst="rect">
                <a:avLst/>
              </a:prstGeom>
            </p:spPr>
          </p:pic>
          <p:sp>
            <p:nvSpPr>
              <p:cNvPr id="27" name="object 15">
                <a:extLst>
                  <a:ext uri="{FF2B5EF4-FFF2-40B4-BE49-F238E27FC236}">
                    <a16:creationId xmlns:a16="http://schemas.microsoft.com/office/drawing/2014/main" id="{2B2D752C-0833-36A3-0992-3F889937E6CE}"/>
                  </a:ext>
                </a:extLst>
              </p:cNvPr>
              <p:cNvSpPr/>
              <p:nvPr/>
            </p:nvSpPr>
            <p:spPr>
              <a:xfrm>
                <a:off x="142849" y="142875"/>
                <a:ext cx="6572884" cy="1358900"/>
              </a:xfrm>
              <a:custGeom>
                <a:avLst/>
                <a:gdLst/>
                <a:ahLst/>
                <a:cxnLst/>
                <a:rect l="l" t="t" r="r" b="b"/>
                <a:pathLst>
                  <a:path w="6572884" h="1358900">
                    <a:moveTo>
                      <a:pt x="0" y="226441"/>
                    </a:moveTo>
                    <a:lnTo>
                      <a:pt x="4600" y="180795"/>
                    </a:lnTo>
                    <a:lnTo>
                      <a:pt x="17795" y="138285"/>
                    </a:lnTo>
                    <a:lnTo>
                      <a:pt x="38673" y="99820"/>
                    </a:lnTo>
                    <a:lnTo>
                      <a:pt x="66324" y="66309"/>
                    </a:lnTo>
                    <a:lnTo>
                      <a:pt x="99837" y="38663"/>
                    </a:lnTo>
                    <a:lnTo>
                      <a:pt x="138301" y="17789"/>
                    </a:lnTo>
                    <a:lnTo>
                      <a:pt x="180806" y="4599"/>
                    </a:lnTo>
                    <a:lnTo>
                      <a:pt x="226440" y="0"/>
                    </a:lnTo>
                    <a:lnTo>
                      <a:pt x="6345834" y="0"/>
                    </a:lnTo>
                    <a:lnTo>
                      <a:pt x="6391480" y="4599"/>
                    </a:lnTo>
                    <a:lnTo>
                      <a:pt x="6433990" y="17789"/>
                    </a:lnTo>
                    <a:lnTo>
                      <a:pt x="6472455" y="38663"/>
                    </a:lnTo>
                    <a:lnTo>
                      <a:pt x="6505965" y="66309"/>
                    </a:lnTo>
                    <a:lnTo>
                      <a:pt x="6533612" y="99820"/>
                    </a:lnTo>
                    <a:lnTo>
                      <a:pt x="6554485" y="138285"/>
                    </a:lnTo>
                    <a:lnTo>
                      <a:pt x="6567676" y="180795"/>
                    </a:lnTo>
                    <a:lnTo>
                      <a:pt x="6572275" y="226441"/>
                    </a:lnTo>
                    <a:lnTo>
                      <a:pt x="6572275" y="1132204"/>
                    </a:lnTo>
                    <a:lnTo>
                      <a:pt x="6567676" y="1177850"/>
                    </a:lnTo>
                    <a:lnTo>
                      <a:pt x="6554485" y="1220360"/>
                    </a:lnTo>
                    <a:lnTo>
                      <a:pt x="6533612" y="1258825"/>
                    </a:lnTo>
                    <a:lnTo>
                      <a:pt x="6505965" y="1292336"/>
                    </a:lnTo>
                    <a:lnTo>
                      <a:pt x="6472455" y="1319982"/>
                    </a:lnTo>
                    <a:lnTo>
                      <a:pt x="6433990" y="1340856"/>
                    </a:lnTo>
                    <a:lnTo>
                      <a:pt x="6391480" y="1354046"/>
                    </a:lnTo>
                    <a:lnTo>
                      <a:pt x="6345834" y="1358646"/>
                    </a:lnTo>
                    <a:lnTo>
                      <a:pt x="226440" y="1358646"/>
                    </a:lnTo>
                    <a:lnTo>
                      <a:pt x="180806" y="1354046"/>
                    </a:lnTo>
                    <a:lnTo>
                      <a:pt x="138301" y="1340856"/>
                    </a:lnTo>
                    <a:lnTo>
                      <a:pt x="99837" y="1319982"/>
                    </a:lnTo>
                    <a:lnTo>
                      <a:pt x="66324" y="1292336"/>
                    </a:lnTo>
                    <a:lnTo>
                      <a:pt x="38673" y="1258825"/>
                    </a:lnTo>
                    <a:lnTo>
                      <a:pt x="17795" y="1220360"/>
                    </a:lnTo>
                    <a:lnTo>
                      <a:pt x="4600" y="1177850"/>
                    </a:lnTo>
                    <a:lnTo>
                      <a:pt x="0" y="1132204"/>
                    </a:lnTo>
                    <a:lnTo>
                      <a:pt x="0" y="226441"/>
                    </a:lnTo>
                    <a:close/>
                  </a:path>
                </a:pathLst>
              </a:custGeom>
              <a:ln w="9525">
                <a:solidFill>
                  <a:srgbClr val="55CE74"/>
                </a:solidFill>
              </a:ln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pic>
            <p:nvPicPr>
              <p:cNvPr id="28" name="object 16">
                <a:extLst>
                  <a:ext uri="{FF2B5EF4-FFF2-40B4-BE49-F238E27FC236}">
                    <a16:creationId xmlns:a16="http://schemas.microsoft.com/office/drawing/2014/main" id="{1EB7FDFA-BE6C-0644-003D-BFF964F85CDE}"/>
                  </a:ext>
                </a:extLst>
              </p:cNvPr>
              <p:cNvPicPr/>
              <p:nvPr/>
            </p:nvPicPr>
            <p:blipFill>
              <a:blip r:embed="rId5" cstate="print"/>
              <a:stretch>
                <a:fillRect/>
              </a:stretch>
            </p:blipFill>
            <p:spPr>
              <a:xfrm>
                <a:off x="2500248" y="305930"/>
                <a:ext cx="1714500" cy="733945"/>
              </a:xfrm>
              <a:prstGeom prst="rect">
                <a:avLst/>
              </a:prstGeom>
            </p:spPr>
          </p:pic>
        </p:grpSp>
        <p:sp>
          <p:nvSpPr>
            <p:cNvPr id="22" name="object 16">
              <a:extLst>
                <a:ext uri="{FF2B5EF4-FFF2-40B4-BE49-F238E27FC236}">
                  <a16:creationId xmlns:a16="http://schemas.microsoft.com/office/drawing/2014/main" id="{9A5403DF-F770-BD44-DD40-255F05DCA54D}"/>
                </a:ext>
              </a:extLst>
            </p:cNvPr>
            <p:cNvSpPr txBox="1"/>
            <p:nvPr/>
          </p:nvSpPr>
          <p:spPr>
            <a:xfrm>
              <a:off x="2775727" y="2875716"/>
              <a:ext cx="3332858" cy="391795"/>
            </a:xfrm>
            <a:prstGeom prst="rect">
              <a:avLst/>
            </a:prstGeom>
            <a:noFill/>
          </p:spPr>
          <p:txBody>
            <a:bodyPr vert="horz" wrap="square" lIns="0" tIns="12700" rIns="0" bIns="0" rtlCol="0">
              <a:spAutoFit/>
            </a:bodyPr>
            <a:lstStyle/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Volumen 4,  Número 1  Enero a Julio 2021</a:t>
              </a:r>
            </a:p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Revista Semestral. Venezuela</a:t>
              </a:r>
              <a:endParaRPr sz="1200" dirty="0">
                <a:latin typeface="Arial"/>
                <a:cs typeface="Arial"/>
              </a:endParaRPr>
            </a:p>
          </p:txBody>
        </p:sp>
        <p:pic>
          <p:nvPicPr>
            <p:cNvPr id="23" name="object 25">
              <a:extLst>
                <a:ext uri="{FF2B5EF4-FFF2-40B4-BE49-F238E27FC236}">
                  <a16:creationId xmlns:a16="http://schemas.microsoft.com/office/drawing/2014/main" id="{D84C902E-590B-F8D9-5026-038D3364078B}"/>
                </a:ext>
              </a:extLst>
            </p:cNvPr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470065" y="2027896"/>
              <a:ext cx="2305662" cy="1053903"/>
            </a:xfrm>
            <a:prstGeom prst="rect">
              <a:avLst/>
            </a:prstGeom>
          </p:spPr>
        </p:pic>
        <p:pic>
          <p:nvPicPr>
            <p:cNvPr id="24" name="object 31">
              <a:extLst>
                <a:ext uri="{FF2B5EF4-FFF2-40B4-BE49-F238E27FC236}">
                  <a16:creationId xmlns:a16="http://schemas.microsoft.com/office/drawing/2014/main" id="{CF1B9D55-F429-C549-8C15-83A4D9043DD7}"/>
                </a:ext>
              </a:extLst>
            </p:cNvPr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4932681" y="1951410"/>
              <a:ext cx="1805304" cy="893889"/>
            </a:xfrm>
            <a:prstGeom prst="rect">
              <a:avLst/>
            </a:prstGeom>
          </p:spPr>
        </p:pic>
      </p:grpSp>
    </p:spTree>
  </p:cSld>
  <p:clrMapOvr>
    <a:masterClrMapping/>
  </p:clrMapOvr>
</p:sld>
</file>

<file path=ppt/slides/slide2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94485" y="115823"/>
            <a:ext cx="6669405" cy="8926195"/>
            <a:chOff x="94485" y="115823"/>
            <a:chExt cx="6669405" cy="8926195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204216" y="8700516"/>
              <a:ext cx="6518148" cy="158496"/>
            </a:xfrm>
            <a:prstGeom prst="rect">
              <a:avLst/>
            </a:prstGeom>
          </p:spPr>
        </p:pic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96012" y="115823"/>
              <a:ext cx="6665976" cy="1452372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42849" y="142875"/>
              <a:ext cx="6572275" cy="1358646"/>
            </a:xfrm>
            <a:prstGeom prst="rect">
              <a:avLst/>
            </a:prstGeom>
          </p:spPr>
        </p:pic>
        <p:sp>
          <p:nvSpPr>
            <p:cNvPr id="6" name="object 6"/>
            <p:cNvSpPr/>
            <p:nvPr/>
          </p:nvSpPr>
          <p:spPr>
            <a:xfrm>
              <a:off x="142849" y="142875"/>
              <a:ext cx="6572884" cy="1358900"/>
            </a:xfrm>
            <a:custGeom>
              <a:avLst/>
              <a:gdLst/>
              <a:ahLst/>
              <a:cxnLst/>
              <a:rect l="l" t="t" r="r" b="b"/>
              <a:pathLst>
                <a:path w="6572884" h="1358900">
                  <a:moveTo>
                    <a:pt x="0" y="226441"/>
                  </a:moveTo>
                  <a:lnTo>
                    <a:pt x="4600" y="180795"/>
                  </a:lnTo>
                  <a:lnTo>
                    <a:pt x="17795" y="138285"/>
                  </a:lnTo>
                  <a:lnTo>
                    <a:pt x="38673" y="99820"/>
                  </a:lnTo>
                  <a:lnTo>
                    <a:pt x="66324" y="66309"/>
                  </a:lnTo>
                  <a:lnTo>
                    <a:pt x="99837" y="38663"/>
                  </a:lnTo>
                  <a:lnTo>
                    <a:pt x="138301" y="17789"/>
                  </a:lnTo>
                  <a:lnTo>
                    <a:pt x="180806" y="4599"/>
                  </a:lnTo>
                  <a:lnTo>
                    <a:pt x="226440" y="0"/>
                  </a:lnTo>
                  <a:lnTo>
                    <a:pt x="6345834" y="0"/>
                  </a:lnTo>
                  <a:lnTo>
                    <a:pt x="6391480" y="4599"/>
                  </a:lnTo>
                  <a:lnTo>
                    <a:pt x="6433990" y="17789"/>
                  </a:lnTo>
                  <a:lnTo>
                    <a:pt x="6472455" y="38663"/>
                  </a:lnTo>
                  <a:lnTo>
                    <a:pt x="6505965" y="66309"/>
                  </a:lnTo>
                  <a:lnTo>
                    <a:pt x="6533612" y="99820"/>
                  </a:lnTo>
                  <a:lnTo>
                    <a:pt x="6554485" y="138285"/>
                  </a:lnTo>
                  <a:lnTo>
                    <a:pt x="6567676" y="180795"/>
                  </a:lnTo>
                  <a:lnTo>
                    <a:pt x="6572275" y="226441"/>
                  </a:lnTo>
                  <a:lnTo>
                    <a:pt x="6572275" y="1132204"/>
                  </a:lnTo>
                  <a:lnTo>
                    <a:pt x="6567676" y="1177850"/>
                  </a:lnTo>
                  <a:lnTo>
                    <a:pt x="6554485" y="1220360"/>
                  </a:lnTo>
                  <a:lnTo>
                    <a:pt x="6533612" y="1258825"/>
                  </a:lnTo>
                  <a:lnTo>
                    <a:pt x="6505965" y="1292336"/>
                  </a:lnTo>
                  <a:lnTo>
                    <a:pt x="6472455" y="1319982"/>
                  </a:lnTo>
                  <a:lnTo>
                    <a:pt x="6433990" y="1340856"/>
                  </a:lnTo>
                  <a:lnTo>
                    <a:pt x="6391480" y="1354046"/>
                  </a:lnTo>
                  <a:lnTo>
                    <a:pt x="6345834" y="1358646"/>
                  </a:lnTo>
                  <a:lnTo>
                    <a:pt x="226440" y="1358646"/>
                  </a:lnTo>
                  <a:lnTo>
                    <a:pt x="180806" y="1354046"/>
                  </a:lnTo>
                  <a:lnTo>
                    <a:pt x="138301" y="1340856"/>
                  </a:lnTo>
                  <a:lnTo>
                    <a:pt x="99837" y="1319982"/>
                  </a:lnTo>
                  <a:lnTo>
                    <a:pt x="66324" y="1292336"/>
                  </a:lnTo>
                  <a:lnTo>
                    <a:pt x="38673" y="1258825"/>
                  </a:lnTo>
                  <a:lnTo>
                    <a:pt x="17795" y="1220360"/>
                  </a:lnTo>
                  <a:lnTo>
                    <a:pt x="4600" y="1177850"/>
                  </a:lnTo>
                  <a:lnTo>
                    <a:pt x="0" y="1132204"/>
                  </a:lnTo>
                  <a:lnTo>
                    <a:pt x="0" y="226441"/>
                  </a:lnTo>
                  <a:close/>
                </a:path>
              </a:pathLst>
            </a:custGeom>
            <a:ln w="9525">
              <a:solidFill>
                <a:srgbClr val="55CE74"/>
              </a:solidFill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pic>
          <p:nvPicPr>
            <p:cNvPr id="7" name="object 7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2500248" y="305930"/>
              <a:ext cx="1714500" cy="733945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2738628" y="1024127"/>
              <a:ext cx="320039" cy="371855"/>
            </a:xfrm>
            <a:prstGeom prst="rect">
              <a:avLst/>
            </a:prstGeom>
          </p:spPr>
        </p:pic>
        <p:pic>
          <p:nvPicPr>
            <p:cNvPr id="9" name="object 9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2823972" y="1024127"/>
              <a:ext cx="1812036" cy="371855"/>
            </a:xfrm>
            <a:prstGeom prst="rect">
              <a:avLst/>
            </a:prstGeom>
          </p:spPr>
        </p:pic>
        <p:pic>
          <p:nvPicPr>
            <p:cNvPr id="10" name="object 10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4401312" y="1024127"/>
              <a:ext cx="1235964" cy="371855"/>
            </a:xfrm>
            <a:prstGeom prst="rect">
              <a:avLst/>
            </a:prstGeom>
          </p:spPr>
        </p:pic>
        <p:pic>
          <p:nvPicPr>
            <p:cNvPr id="11" name="object 11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5402580" y="1024127"/>
              <a:ext cx="576072" cy="371855"/>
            </a:xfrm>
            <a:prstGeom prst="rect">
              <a:avLst/>
            </a:prstGeom>
          </p:spPr>
        </p:pic>
        <p:pic>
          <p:nvPicPr>
            <p:cNvPr id="12" name="object 12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3169920" y="1207007"/>
              <a:ext cx="1546859" cy="371855"/>
            </a:xfrm>
            <a:prstGeom prst="rect">
              <a:avLst/>
            </a:prstGeom>
          </p:spPr>
        </p:pic>
        <p:pic>
          <p:nvPicPr>
            <p:cNvPr id="13" name="object 13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4482083" y="1207007"/>
              <a:ext cx="284988" cy="371855"/>
            </a:xfrm>
            <a:prstGeom prst="rect">
              <a:avLst/>
            </a:prstGeom>
          </p:spPr>
        </p:pic>
        <p:pic>
          <p:nvPicPr>
            <p:cNvPr id="14" name="object 14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4571999" y="1207007"/>
              <a:ext cx="1013460" cy="371855"/>
            </a:xfrm>
            <a:prstGeom prst="rect">
              <a:avLst/>
            </a:prstGeom>
          </p:spPr>
        </p:pic>
        <p:pic>
          <p:nvPicPr>
            <p:cNvPr id="15" name="object 15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324612" y="234695"/>
              <a:ext cx="1719072" cy="1341120"/>
            </a:xfrm>
            <a:prstGeom prst="rect">
              <a:avLst/>
            </a:prstGeom>
          </p:spPr>
        </p:pic>
        <p:pic>
          <p:nvPicPr>
            <p:cNvPr id="16" name="object 16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5606795" y="8193022"/>
              <a:ext cx="1092707" cy="848868"/>
            </a:xfrm>
            <a:prstGeom prst="rect">
              <a:avLst/>
            </a:prstGeom>
          </p:spPr>
        </p:pic>
        <p:pic>
          <p:nvPicPr>
            <p:cNvPr id="17" name="object 17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109728" y="8193022"/>
              <a:ext cx="1092708" cy="848868"/>
            </a:xfrm>
            <a:prstGeom prst="rect">
              <a:avLst/>
            </a:prstGeom>
          </p:spPr>
        </p:pic>
      </p:grpSp>
      <p:sp>
        <p:nvSpPr>
          <p:cNvPr id="18" name="object 18"/>
          <p:cNvSpPr txBox="1"/>
          <p:nvPr/>
        </p:nvSpPr>
        <p:spPr>
          <a:xfrm>
            <a:off x="267411" y="1068451"/>
            <a:ext cx="6346825" cy="6896734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018155" marR="745490" indent="-431800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Arial"/>
                <a:cs typeface="Arial"/>
              </a:rPr>
              <a:t>6ta.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Edición</a:t>
            </a:r>
            <a:r>
              <a:rPr sz="1200" b="1" spc="-10" dirty="0">
                <a:latin typeface="Arial"/>
                <a:cs typeface="Arial"/>
              </a:rPr>
              <a:t> Volumen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I</a:t>
            </a:r>
            <a:r>
              <a:rPr sz="1200" b="1" spc="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Enero</a:t>
            </a:r>
            <a:r>
              <a:rPr sz="1200" b="1" spc="-3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a</a:t>
            </a:r>
            <a:r>
              <a:rPr sz="1200" b="1" spc="-2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Julio </a:t>
            </a:r>
            <a:r>
              <a:rPr sz="1200" b="1" spc="-20" dirty="0">
                <a:latin typeface="Arial"/>
                <a:cs typeface="Arial"/>
              </a:rPr>
              <a:t>2021 </a:t>
            </a:r>
            <a:r>
              <a:rPr sz="1200" b="1" dirty="0">
                <a:latin typeface="Arial"/>
                <a:cs typeface="Arial"/>
              </a:rPr>
              <a:t>Revista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Semestral-</a:t>
            </a:r>
            <a:r>
              <a:rPr sz="1200" b="1" spc="-40" dirty="0">
                <a:latin typeface="Arial"/>
                <a:cs typeface="Arial"/>
              </a:rPr>
              <a:t> </a:t>
            </a:r>
            <a:r>
              <a:rPr sz="1200" b="1" spc="-10" dirty="0">
                <a:latin typeface="Arial"/>
                <a:cs typeface="Arial"/>
              </a:rPr>
              <a:t>Venezuela</a:t>
            </a:r>
            <a:endParaRPr sz="1200" dirty="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869"/>
              </a:spcBef>
            </a:pPr>
            <a:endParaRPr sz="1200" dirty="0">
              <a:latin typeface="Arial"/>
              <a:cs typeface="Arial"/>
            </a:endParaRPr>
          </a:p>
          <a:p>
            <a:pPr algn="ctr">
              <a:lnSpc>
                <a:spcPct val="100000"/>
              </a:lnSpc>
            </a:pPr>
            <a:r>
              <a:rPr sz="1200" b="1" dirty="0">
                <a:latin typeface="Times New Roman"/>
                <a:cs typeface="Times New Roman"/>
              </a:rPr>
              <a:t>ANÁLISIS</a:t>
            </a:r>
            <a:r>
              <a:rPr sz="1200" b="1" spc="-3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E</a:t>
            </a:r>
            <a:r>
              <a:rPr sz="1200" b="1" spc="-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INTERPRETACIÓN </a:t>
            </a:r>
            <a:r>
              <a:rPr sz="1200" b="1" dirty="0">
                <a:latin typeface="Times New Roman"/>
                <a:cs typeface="Times New Roman"/>
              </a:rPr>
              <a:t>DE</a:t>
            </a:r>
            <a:r>
              <a:rPr sz="1200" b="1" spc="-1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LOS</a:t>
            </a:r>
            <a:r>
              <a:rPr sz="1200" b="1" spc="-10" dirty="0">
                <a:latin typeface="Times New Roman"/>
                <a:cs typeface="Times New Roman"/>
              </a:rPr>
              <a:t> HALLAZGOS</a:t>
            </a:r>
            <a:endParaRPr sz="1200" dirty="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60"/>
              </a:spcBef>
            </a:pPr>
            <a:endParaRPr sz="1200" dirty="0">
              <a:latin typeface="Times New Roman"/>
              <a:cs typeface="Times New Roman"/>
            </a:endParaRPr>
          </a:p>
          <a:p>
            <a:pPr marL="375285" marR="5080" indent="-36322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Desde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respuestas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informantes,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después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haber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realizado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análisis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interpretativo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realidad</a:t>
            </a:r>
            <a:r>
              <a:rPr sz="1200" spc="3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encontrada,</a:t>
            </a:r>
            <a:r>
              <a:rPr sz="1200" spc="3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3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puede</a:t>
            </a:r>
            <a:r>
              <a:rPr sz="1200" spc="3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señalar</a:t>
            </a:r>
            <a:r>
              <a:rPr sz="1200" spc="3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3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3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relación</a:t>
            </a:r>
            <a:r>
              <a:rPr sz="1200" spc="3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3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3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categoría</a:t>
            </a:r>
            <a:r>
              <a:rPr sz="1200" spc="3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consumo</a:t>
            </a:r>
            <a:r>
              <a:rPr sz="1200" spc="33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alimentario </a:t>
            </a:r>
            <a:r>
              <a:rPr sz="1200" dirty="0">
                <a:latin typeface="Times New Roman"/>
                <a:cs typeface="Times New Roman"/>
              </a:rPr>
              <a:t>responsable,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pudo evidenciar en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universidades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objeto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estudio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caracterizan por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no </a:t>
            </a:r>
            <a:r>
              <a:rPr sz="1200" dirty="0">
                <a:latin typeface="Times New Roman"/>
                <a:cs typeface="Times New Roman"/>
              </a:rPr>
              <a:t>contar</a:t>
            </a:r>
            <a:r>
              <a:rPr sz="1200" spc="4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dentro</a:t>
            </a:r>
            <a:r>
              <a:rPr sz="1200" spc="40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sus</a:t>
            </a:r>
            <a:r>
              <a:rPr sz="1200" spc="4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programas</a:t>
            </a:r>
            <a:r>
              <a:rPr sz="1200" spc="4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4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estudio,</a:t>
            </a:r>
            <a:r>
              <a:rPr sz="1200" spc="4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específicamente</a:t>
            </a:r>
            <a:r>
              <a:rPr sz="1200" spc="4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40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Ingeniería</a:t>
            </a:r>
            <a:r>
              <a:rPr sz="1200" spc="4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agronómica</a:t>
            </a:r>
            <a:r>
              <a:rPr sz="1200" spc="430" dirty="0">
                <a:latin typeface="Times New Roman"/>
                <a:cs typeface="Times New Roman"/>
              </a:rPr>
              <a:t> </a:t>
            </a:r>
            <a:r>
              <a:rPr sz="1200" spc="-50" dirty="0">
                <a:latin typeface="Times New Roman"/>
                <a:cs typeface="Times New Roman"/>
              </a:rPr>
              <a:t>y </a:t>
            </a:r>
            <a:r>
              <a:rPr sz="1200" dirty="0">
                <a:latin typeface="Times New Roman"/>
                <a:cs typeface="Times New Roman"/>
              </a:rPr>
              <a:t>educación</a:t>
            </a:r>
            <a:r>
              <a:rPr sz="1200" spc="3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3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unidades</a:t>
            </a:r>
            <a:r>
              <a:rPr sz="1200" spc="3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curriculares</a:t>
            </a:r>
            <a:r>
              <a:rPr sz="1200" spc="3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3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3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cuales</a:t>
            </a:r>
            <a:r>
              <a:rPr sz="1200" spc="3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3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imparta</a:t>
            </a:r>
            <a:r>
              <a:rPr sz="1200" spc="3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conocimientos</a:t>
            </a:r>
            <a:r>
              <a:rPr sz="1200" spc="3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sobre</a:t>
            </a:r>
            <a:r>
              <a:rPr sz="1200" spc="30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hábitos </a:t>
            </a:r>
            <a:r>
              <a:rPr sz="1200" dirty="0">
                <a:latin typeface="Times New Roman"/>
                <a:cs typeface="Times New Roman"/>
              </a:rPr>
              <a:t>alimentarios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saludables,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responsabilidad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hora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seleccionar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tipo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alimento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consume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alimentación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Balanceada,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muchos estudiantes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consumen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comida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rápida, sobre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todo </a:t>
            </a:r>
            <a:r>
              <a:rPr sz="1200" dirty="0">
                <a:latin typeface="Times New Roman"/>
                <a:cs typeface="Times New Roman"/>
              </a:rPr>
              <a:t>aquellos</a:t>
            </a:r>
            <a:r>
              <a:rPr sz="1200" spc="3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3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</a:t>
            </a:r>
            <a:r>
              <a:rPr sz="1200" spc="3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conviven</a:t>
            </a:r>
            <a:r>
              <a:rPr sz="1200" spc="3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3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sus</a:t>
            </a:r>
            <a:r>
              <a:rPr sz="1200" spc="3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padres,</a:t>
            </a:r>
            <a:r>
              <a:rPr sz="1200" spc="3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3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viven</a:t>
            </a:r>
            <a:r>
              <a:rPr sz="1200" spc="3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3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residencias,</a:t>
            </a:r>
            <a:r>
              <a:rPr sz="1200" spc="3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3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cuanto</a:t>
            </a:r>
            <a:r>
              <a:rPr sz="1200" spc="3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</a:t>
            </a:r>
            <a:r>
              <a:rPr sz="1200" spc="34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están </a:t>
            </a:r>
            <a:r>
              <a:rPr sz="1200" dirty="0">
                <a:latin typeface="Times New Roman"/>
                <a:cs typeface="Times New Roman"/>
              </a:rPr>
              <a:t>asesorados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hora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consumir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alimento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mejor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valor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nutritivo,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ellas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hay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proteínas </a:t>
            </a:r>
            <a:r>
              <a:rPr sz="1200" dirty="0">
                <a:latin typeface="Times New Roman"/>
                <a:cs typeface="Times New Roman"/>
              </a:rPr>
              <a:t>suficiente,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obesidad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diabetes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han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aparecido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estudiantes,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son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enfermedades </a:t>
            </a:r>
            <a:r>
              <a:rPr sz="1200" spc="-10" dirty="0">
                <a:latin typeface="Times New Roman"/>
                <a:cs typeface="Times New Roman"/>
              </a:rPr>
              <a:t>crónicas,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inician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 los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cambios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 la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cultura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alimenticia,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son hábitos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inducidos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hay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transculturización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3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3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consumo,</a:t>
            </a:r>
            <a:r>
              <a:rPr sz="1200" spc="3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3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menciona</a:t>
            </a:r>
            <a:r>
              <a:rPr sz="1200" spc="3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3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3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medios</a:t>
            </a:r>
            <a:r>
              <a:rPr sz="1200" spc="3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comunicación</a:t>
            </a:r>
            <a:r>
              <a:rPr sz="1200" spc="3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ejercen</a:t>
            </a:r>
            <a:r>
              <a:rPr sz="1200" spc="3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3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gran</a:t>
            </a:r>
            <a:r>
              <a:rPr sz="1200" spc="3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poder</a:t>
            </a:r>
            <a:r>
              <a:rPr sz="1200" spc="34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 </a:t>
            </a:r>
            <a:r>
              <a:rPr sz="1200" dirty="0">
                <a:latin typeface="Times New Roman"/>
                <a:cs typeface="Times New Roman"/>
              </a:rPr>
              <a:t>convencimiento,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imitación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consumo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otras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comidas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consumen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países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otras </a:t>
            </a:r>
            <a:r>
              <a:rPr sz="1200" dirty="0">
                <a:latin typeface="Times New Roman"/>
                <a:cs typeface="Times New Roman"/>
              </a:rPr>
              <a:t>regiones no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tienen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nutrientes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necesarios.</a:t>
            </a:r>
            <a:endParaRPr sz="1200" dirty="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65"/>
              </a:spcBef>
            </a:pPr>
            <a:endParaRPr sz="1200" dirty="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</a:pPr>
            <a:r>
              <a:rPr sz="1200" b="1" spc="-10" dirty="0">
                <a:latin typeface="Times New Roman"/>
                <a:cs typeface="Times New Roman"/>
              </a:rPr>
              <a:t>FUNDAMENTACIÓN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DEL</a:t>
            </a:r>
            <a:r>
              <a:rPr sz="1200" b="1" spc="-7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MODELO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TEÓRICO</a:t>
            </a:r>
            <a:endParaRPr sz="1200" dirty="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60"/>
              </a:spcBef>
            </a:pPr>
            <a:endParaRPr sz="1200" dirty="0">
              <a:latin typeface="Times New Roman"/>
              <a:cs typeface="Times New Roman"/>
            </a:endParaRPr>
          </a:p>
          <a:p>
            <a:pPr marL="375285" marR="5715" indent="-36322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Este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modelo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teórico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fundamenta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desde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punto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vista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epistémico,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cuanto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requiere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generar </a:t>
            </a:r>
            <a:r>
              <a:rPr sz="1200" dirty="0">
                <a:latin typeface="Times New Roman"/>
                <a:cs typeface="Times New Roman"/>
              </a:rPr>
              <a:t>nuevos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conocimientos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favorezcan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enriquecer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proceso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formación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docentes,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que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convertirán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facilitadores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orienten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procesos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integración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contexto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educativo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consumo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alimentario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responsable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soberanía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alimentaria.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proceso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formación,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debe </a:t>
            </a:r>
            <a:r>
              <a:rPr sz="1200" dirty="0">
                <a:latin typeface="Times New Roman"/>
                <a:cs typeface="Times New Roman"/>
              </a:rPr>
              <a:t>posibilitar</a:t>
            </a:r>
            <a:r>
              <a:rPr sz="1200" spc="4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43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4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estudiante</a:t>
            </a:r>
            <a:r>
              <a:rPr sz="1200" spc="4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adquiera</a:t>
            </a:r>
            <a:r>
              <a:rPr sz="1200" spc="4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4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habilidades</a:t>
            </a:r>
            <a:r>
              <a:rPr sz="1200" spc="4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4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conocimientos</a:t>
            </a:r>
            <a:r>
              <a:rPr sz="1200" spc="4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específicos</a:t>
            </a:r>
            <a:r>
              <a:rPr sz="1200" spc="4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42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su </a:t>
            </a:r>
            <a:r>
              <a:rPr sz="1200" dirty="0">
                <a:latin typeface="Times New Roman"/>
                <a:cs typeface="Times New Roman"/>
              </a:rPr>
              <a:t>disciplina,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pero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también,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desarrolle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habilidades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cognitivas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le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permitan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comprometerse, </a:t>
            </a:r>
            <a:r>
              <a:rPr sz="1200" dirty="0">
                <a:latin typeface="Times New Roman"/>
                <a:cs typeface="Times New Roman"/>
              </a:rPr>
              <a:t>participando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actitud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asertiva,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crítica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colaboración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diseño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construcción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 </a:t>
            </a:r>
            <a:r>
              <a:rPr sz="1200" dirty="0">
                <a:latin typeface="Times New Roman"/>
                <a:cs typeface="Times New Roman"/>
              </a:rPr>
              <a:t>colectivos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aprendizaje-</a:t>
            </a:r>
            <a:r>
              <a:rPr sz="1200" dirty="0">
                <a:latin typeface="Times New Roman"/>
                <a:cs typeface="Times New Roman"/>
              </a:rPr>
              <a:t>enseñanza,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dentro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sociedad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debe,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sólo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dar </a:t>
            </a:r>
            <a:r>
              <a:rPr sz="1200" dirty="0">
                <a:latin typeface="Times New Roman"/>
                <a:cs typeface="Times New Roman"/>
              </a:rPr>
              <a:t>respuesta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demandas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sociales,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sino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hecho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trascender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favoreciendo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compromiso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consigo </a:t>
            </a:r>
            <a:r>
              <a:rPr sz="1200" dirty="0">
                <a:latin typeface="Times New Roman"/>
                <a:cs typeface="Times New Roman"/>
              </a:rPr>
              <a:t>mismo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entorno.</a:t>
            </a:r>
            <a:r>
              <a:rPr sz="1200" spc="4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cuanto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relevancia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ontológica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este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modelo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teórico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misma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configura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consumo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alimentario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responsable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genera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identidad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particular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los </a:t>
            </a:r>
            <a:r>
              <a:rPr sz="1200" dirty="0">
                <a:latin typeface="Times New Roman"/>
                <a:cs typeface="Times New Roman"/>
              </a:rPr>
              <a:t>sujetos,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les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permite</a:t>
            </a:r>
            <a:r>
              <a:rPr sz="1200" spc="3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desarrollar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prácticas</a:t>
            </a:r>
            <a:r>
              <a:rPr sz="1200" spc="3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hábitos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diferencian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resto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sociedad,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este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modo,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estudiantes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universitarios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deben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desarrollar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potencialidades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para </a:t>
            </a:r>
            <a:r>
              <a:rPr sz="1200" dirty="0">
                <a:latin typeface="Times New Roman"/>
                <a:cs typeface="Times New Roman"/>
              </a:rPr>
              <a:t>organizar,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codificar,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categorizar</a:t>
            </a:r>
            <a:r>
              <a:rPr sz="1200" spc="3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evaluar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información,</a:t>
            </a:r>
            <a:r>
              <a:rPr sz="1200" spc="3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así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forma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estas </a:t>
            </a:r>
            <a:r>
              <a:rPr sz="1200" dirty="0">
                <a:latin typeface="Times New Roman"/>
                <a:cs typeface="Times New Roman"/>
              </a:rPr>
              <a:t>estructuras,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son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empleadas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acceder e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interpretar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realidad;</a:t>
            </a:r>
            <a:r>
              <a:rPr sz="1200" spc="-10" dirty="0">
                <a:latin typeface="Times New Roman"/>
                <a:cs typeface="Times New Roman"/>
              </a:rPr>
              <a:t> “aprender.</a:t>
            </a:r>
            <a:endParaRPr sz="1200" dirty="0">
              <a:latin typeface="Times New Roman"/>
              <a:cs typeface="Times New Roman"/>
            </a:endParaRPr>
          </a:p>
        </p:txBody>
      </p:sp>
      <p:pic>
        <p:nvPicPr>
          <p:cNvPr id="19" name="object 19"/>
          <p:cNvPicPr/>
          <p:nvPr/>
        </p:nvPicPr>
        <p:blipFill>
          <a:blip r:embed="rId15" cstate="print"/>
          <a:stretch>
            <a:fillRect/>
          </a:stretch>
        </p:blipFill>
        <p:spPr>
          <a:xfrm>
            <a:off x="4725161" y="164274"/>
            <a:ext cx="1805305" cy="893889"/>
          </a:xfrm>
          <a:prstGeom prst="rect">
            <a:avLst/>
          </a:prstGeom>
        </p:spPr>
      </p:pic>
      <p:sp>
        <p:nvSpPr>
          <p:cNvPr id="20" name="object 20"/>
          <p:cNvSpPr txBox="1"/>
          <p:nvPr/>
        </p:nvSpPr>
        <p:spPr>
          <a:xfrm>
            <a:off x="1286002" y="8260512"/>
            <a:ext cx="4488180" cy="718185"/>
          </a:xfrm>
          <a:prstGeom prst="rect">
            <a:avLst/>
          </a:prstGeom>
        </p:spPr>
        <p:txBody>
          <a:bodyPr vert="horz" wrap="square" lIns="0" tIns="3175" rIns="0" bIns="0" rtlCol="0">
            <a:spAutoFit/>
          </a:bodyPr>
          <a:lstStyle/>
          <a:p>
            <a:pPr marL="12700" marR="5080" algn="ctr">
              <a:lnSpc>
                <a:spcPts val="1320"/>
              </a:lnSpc>
              <a:spcBef>
                <a:spcPts val="25"/>
              </a:spcBef>
            </a:pPr>
            <a:r>
              <a:rPr sz="1100" b="1" dirty="0">
                <a:latin typeface="Times New Roman"/>
                <a:cs typeface="Times New Roman"/>
              </a:rPr>
              <a:t>“Modelo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Teórico</a:t>
            </a:r>
            <a:r>
              <a:rPr sz="1100" b="1" spc="-4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Educativo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para la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Formación</a:t>
            </a:r>
            <a:r>
              <a:rPr sz="1100" b="1" spc="-4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en</a:t>
            </a:r>
            <a:r>
              <a:rPr sz="1100" b="1" spc="-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el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Consumo</a:t>
            </a:r>
            <a:r>
              <a:rPr sz="1100" b="1" spc="-15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Alimentario </a:t>
            </a:r>
            <a:r>
              <a:rPr sz="1100" b="1" dirty="0">
                <a:latin typeface="Times New Roman"/>
                <a:cs typeface="Times New Roman"/>
              </a:rPr>
              <a:t>Responsable</a:t>
            </a:r>
            <a:r>
              <a:rPr sz="1100" b="1" spc="-4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Articulado</a:t>
            </a:r>
            <a:r>
              <a:rPr sz="1100" b="1" spc="-4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en</a:t>
            </a:r>
            <a:r>
              <a:rPr sz="1100" b="1" spc="-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la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Dimensión</a:t>
            </a:r>
            <a:r>
              <a:rPr sz="1100" b="1" spc="-4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Socio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Política</a:t>
            </a:r>
            <a:r>
              <a:rPr sz="1100" b="1" spc="-4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Socialista</a:t>
            </a:r>
            <a:r>
              <a:rPr sz="1100" b="1" spc="-45" dirty="0">
                <a:latin typeface="Times New Roman"/>
                <a:cs typeface="Times New Roman"/>
              </a:rPr>
              <a:t> </a:t>
            </a:r>
            <a:r>
              <a:rPr sz="1100" b="1" spc="-50" dirty="0">
                <a:latin typeface="Times New Roman"/>
                <a:cs typeface="Times New Roman"/>
              </a:rPr>
              <a:t>y </a:t>
            </a:r>
            <a:r>
              <a:rPr sz="1100" b="1" dirty="0">
                <a:latin typeface="Times New Roman"/>
                <a:cs typeface="Times New Roman"/>
              </a:rPr>
              <a:t>Seguridad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Alimentaria</a:t>
            </a:r>
            <a:endParaRPr sz="1100" dirty="0">
              <a:latin typeface="Times New Roman"/>
              <a:cs typeface="Times New Roman"/>
            </a:endParaRPr>
          </a:p>
          <a:p>
            <a:pPr marR="123189" algn="ctr">
              <a:lnSpc>
                <a:spcPct val="100000"/>
              </a:lnSpc>
              <a:spcBef>
                <a:spcPts val="105"/>
              </a:spcBef>
            </a:pPr>
            <a:r>
              <a:rPr sz="1200" b="1" dirty="0">
                <a:latin typeface="Times New Roman"/>
                <a:cs typeface="Times New Roman"/>
              </a:rPr>
              <a:t>Autor: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spc="-35" dirty="0">
                <a:latin typeface="Times New Roman"/>
                <a:cs typeface="Times New Roman"/>
              </a:rPr>
              <a:t>Dr.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Pedro</a:t>
            </a:r>
            <a:r>
              <a:rPr sz="1200" b="1" spc="-5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Antonio</a:t>
            </a:r>
            <a:r>
              <a:rPr sz="1200" b="1" spc="-3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Carpio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spc="-20" dirty="0">
                <a:latin typeface="Times New Roman"/>
                <a:cs typeface="Times New Roman"/>
              </a:rPr>
              <a:t>Díaz</a:t>
            </a:r>
            <a:endParaRPr sz="1200" dirty="0">
              <a:latin typeface="Times New Roman"/>
              <a:cs typeface="Times New Roman"/>
            </a:endParaRPr>
          </a:p>
        </p:txBody>
      </p:sp>
      <p:sp>
        <p:nvSpPr>
          <p:cNvPr id="21" name="object 21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79857" rIns="0" bIns="0" rtlCol="0">
            <a:spAutoFit/>
          </a:bodyPr>
          <a:lstStyle/>
          <a:p>
            <a:pPr marL="146685">
              <a:lnSpc>
                <a:spcPts val="1410"/>
              </a:lnSpc>
            </a:pPr>
            <a:fld id="{81D60167-4931-47E6-BA6A-407CBD079E47}" type="slidenum">
              <a:rPr b="1" spc="-25" dirty="0">
                <a:latin typeface="Times New Roman"/>
                <a:cs typeface="Times New Roman"/>
              </a:rPr>
              <a:t>252</a:t>
            </a:fld>
            <a:endParaRPr b="1" spc="-25" dirty="0">
              <a:latin typeface="Times New Roman"/>
              <a:cs typeface="Times New Roman"/>
            </a:endParaRPr>
          </a:p>
        </p:txBody>
      </p:sp>
      <p:grpSp>
        <p:nvGrpSpPr>
          <p:cNvPr id="22" name="Grupo 21">
            <a:extLst>
              <a:ext uri="{FF2B5EF4-FFF2-40B4-BE49-F238E27FC236}">
                <a16:creationId xmlns:a16="http://schemas.microsoft.com/office/drawing/2014/main" id="{0FC34527-71E3-5C39-5B54-1ECEE358C769}"/>
              </a:ext>
            </a:extLst>
          </p:cNvPr>
          <p:cNvGrpSpPr/>
          <p:nvPr/>
        </p:nvGrpSpPr>
        <p:grpSpPr>
          <a:xfrm>
            <a:off x="117348" y="98932"/>
            <a:ext cx="6665976" cy="1452626"/>
            <a:chOff x="470065" y="1951410"/>
            <a:chExt cx="6665976" cy="1452626"/>
          </a:xfrm>
        </p:grpSpPr>
        <p:grpSp>
          <p:nvGrpSpPr>
            <p:cNvPr id="23" name="object 12">
              <a:extLst>
                <a:ext uri="{FF2B5EF4-FFF2-40B4-BE49-F238E27FC236}">
                  <a16:creationId xmlns:a16="http://schemas.microsoft.com/office/drawing/2014/main" id="{3B6473AA-E350-4401-EAC3-46BEB10832CC}"/>
                </a:ext>
              </a:extLst>
            </p:cNvPr>
            <p:cNvGrpSpPr/>
            <p:nvPr/>
          </p:nvGrpSpPr>
          <p:grpSpPr>
            <a:xfrm>
              <a:off x="470065" y="1951664"/>
              <a:ext cx="6665976" cy="1452372"/>
              <a:chOff x="96011" y="115823"/>
              <a:chExt cx="6665976" cy="1452372"/>
            </a:xfrm>
          </p:grpSpPr>
          <p:pic>
            <p:nvPicPr>
              <p:cNvPr id="27" name="object 13">
                <a:extLst>
                  <a:ext uri="{FF2B5EF4-FFF2-40B4-BE49-F238E27FC236}">
                    <a16:creationId xmlns:a16="http://schemas.microsoft.com/office/drawing/2014/main" id="{710D7BBE-0412-D058-02C0-43C809BC0871}"/>
                  </a:ext>
                </a:extLst>
              </p:cNvPr>
              <p:cNvPicPr/>
              <p:nvPr/>
            </p:nvPicPr>
            <p:blipFill>
              <a:blip r:embed="rId3" cstate="print"/>
              <a:stretch>
                <a:fillRect/>
              </a:stretch>
            </p:blipFill>
            <p:spPr>
              <a:xfrm>
                <a:off x="96011" y="115823"/>
                <a:ext cx="6665976" cy="1452372"/>
              </a:xfrm>
              <a:prstGeom prst="rect">
                <a:avLst/>
              </a:prstGeom>
            </p:spPr>
          </p:pic>
          <p:pic>
            <p:nvPicPr>
              <p:cNvPr id="28" name="object 14">
                <a:extLst>
                  <a:ext uri="{FF2B5EF4-FFF2-40B4-BE49-F238E27FC236}">
                    <a16:creationId xmlns:a16="http://schemas.microsoft.com/office/drawing/2014/main" id="{0BBA4E13-3F8B-8126-B25B-1D650B86402A}"/>
                  </a:ext>
                </a:extLst>
              </p:cNvPr>
              <p:cNvPicPr/>
              <p:nvPr/>
            </p:nvPicPr>
            <p:blipFill>
              <a:blip r:embed="rId4" cstate="print"/>
              <a:stretch>
                <a:fillRect/>
              </a:stretch>
            </p:blipFill>
            <p:spPr>
              <a:xfrm>
                <a:off x="142849" y="142875"/>
                <a:ext cx="6572275" cy="1358646"/>
              </a:xfrm>
              <a:prstGeom prst="rect">
                <a:avLst/>
              </a:prstGeom>
            </p:spPr>
          </p:pic>
          <p:sp>
            <p:nvSpPr>
              <p:cNvPr id="29" name="object 15">
                <a:extLst>
                  <a:ext uri="{FF2B5EF4-FFF2-40B4-BE49-F238E27FC236}">
                    <a16:creationId xmlns:a16="http://schemas.microsoft.com/office/drawing/2014/main" id="{1B5AF202-0427-3579-6D57-A3BB564DF1C6}"/>
                  </a:ext>
                </a:extLst>
              </p:cNvPr>
              <p:cNvSpPr/>
              <p:nvPr/>
            </p:nvSpPr>
            <p:spPr>
              <a:xfrm>
                <a:off x="142849" y="142875"/>
                <a:ext cx="6572884" cy="1358900"/>
              </a:xfrm>
              <a:custGeom>
                <a:avLst/>
                <a:gdLst/>
                <a:ahLst/>
                <a:cxnLst/>
                <a:rect l="l" t="t" r="r" b="b"/>
                <a:pathLst>
                  <a:path w="6572884" h="1358900">
                    <a:moveTo>
                      <a:pt x="0" y="226441"/>
                    </a:moveTo>
                    <a:lnTo>
                      <a:pt x="4600" y="180795"/>
                    </a:lnTo>
                    <a:lnTo>
                      <a:pt x="17795" y="138285"/>
                    </a:lnTo>
                    <a:lnTo>
                      <a:pt x="38673" y="99820"/>
                    </a:lnTo>
                    <a:lnTo>
                      <a:pt x="66324" y="66309"/>
                    </a:lnTo>
                    <a:lnTo>
                      <a:pt x="99837" y="38663"/>
                    </a:lnTo>
                    <a:lnTo>
                      <a:pt x="138301" y="17789"/>
                    </a:lnTo>
                    <a:lnTo>
                      <a:pt x="180806" y="4599"/>
                    </a:lnTo>
                    <a:lnTo>
                      <a:pt x="226440" y="0"/>
                    </a:lnTo>
                    <a:lnTo>
                      <a:pt x="6345834" y="0"/>
                    </a:lnTo>
                    <a:lnTo>
                      <a:pt x="6391480" y="4599"/>
                    </a:lnTo>
                    <a:lnTo>
                      <a:pt x="6433990" y="17789"/>
                    </a:lnTo>
                    <a:lnTo>
                      <a:pt x="6472455" y="38663"/>
                    </a:lnTo>
                    <a:lnTo>
                      <a:pt x="6505965" y="66309"/>
                    </a:lnTo>
                    <a:lnTo>
                      <a:pt x="6533612" y="99820"/>
                    </a:lnTo>
                    <a:lnTo>
                      <a:pt x="6554485" y="138285"/>
                    </a:lnTo>
                    <a:lnTo>
                      <a:pt x="6567676" y="180795"/>
                    </a:lnTo>
                    <a:lnTo>
                      <a:pt x="6572275" y="226441"/>
                    </a:lnTo>
                    <a:lnTo>
                      <a:pt x="6572275" y="1132204"/>
                    </a:lnTo>
                    <a:lnTo>
                      <a:pt x="6567676" y="1177850"/>
                    </a:lnTo>
                    <a:lnTo>
                      <a:pt x="6554485" y="1220360"/>
                    </a:lnTo>
                    <a:lnTo>
                      <a:pt x="6533612" y="1258825"/>
                    </a:lnTo>
                    <a:lnTo>
                      <a:pt x="6505965" y="1292336"/>
                    </a:lnTo>
                    <a:lnTo>
                      <a:pt x="6472455" y="1319982"/>
                    </a:lnTo>
                    <a:lnTo>
                      <a:pt x="6433990" y="1340856"/>
                    </a:lnTo>
                    <a:lnTo>
                      <a:pt x="6391480" y="1354046"/>
                    </a:lnTo>
                    <a:lnTo>
                      <a:pt x="6345834" y="1358646"/>
                    </a:lnTo>
                    <a:lnTo>
                      <a:pt x="226440" y="1358646"/>
                    </a:lnTo>
                    <a:lnTo>
                      <a:pt x="180806" y="1354046"/>
                    </a:lnTo>
                    <a:lnTo>
                      <a:pt x="138301" y="1340856"/>
                    </a:lnTo>
                    <a:lnTo>
                      <a:pt x="99837" y="1319982"/>
                    </a:lnTo>
                    <a:lnTo>
                      <a:pt x="66324" y="1292336"/>
                    </a:lnTo>
                    <a:lnTo>
                      <a:pt x="38673" y="1258825"/>
                    </a:lnTo>
                    <a:lnTo>
                      <a:pt x="17795" y="1220360"/>
                    </a:lnTo>
                    <a:lnTo>
                      <a:pt x="4600" y="1177850"/>
                    </a:lnTo>
                    <a:lnTo>
                      <a:pt x="0" y="1132204"/>
                    </a:lnTo>
                    <a:lnTo>
                      <a:pt x="0" y="226441"/>
                    </a:lnTo>
                    <a:close/>
                  </a:path>
                </a:pathLst>
              </a:custGeom>
              <a:ln w="9525">
                <a:solidFill>
                  <a:srgbClr val="55CE74"/>
                </a:solidFill>
              </a:ln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pic>
            <p:nvPicPr>
              <p:cNvPr id="30" name="object 16">
                <a:extLst>
                  <a:ext uri="{FF2B5EF4-FFF2-40B4-BE49-F238E27FC236}">
                    <a16:creationId xmlns:a16="http://schemas.microsoft.com/office/drawing/2014/main" id="{034E2008-E063-8F11-20DA-7380F8C9A3CC}"/>
                  </a:ext>
                </a:extLst>
              </p:cNvPr>
              <p:cNvPicPr/>
              <p:nvPr/>
            </p:nvPicPr>
            <p:blipFill>
              <a:blip r:embed="rId5" cstate="print"/>
              <a:stretch>
                <a:fillRect/>
              </a:stretch>
            </p:blipFill>
            <p:spPr>
              <a:xfrm>
                <a:off x="2500248" y="305930"/>
                <a:ext cx="1714500" cy="733945"/>
              </a:xfrm>
              <a:prstGeom prst="rect">
                <a:avLst/>
              </a:prstGeom>
            </p:spPr>
          </p:pic>
        </p:grpSp>
        <p:sp>
          <p:nvSpPr>
            <p:cNvPr id="24" name="object 16">
              <a:extLst>
                <a:ext uri="{FF2B5EF4-FFF2-40B4-BE49-F238E27FC236}">
                  <a16:creationId xmlns:a16="http://schemas.microsoft.com/office/drawing/2014/main" id="{0537A4E2-9EA3-8120-EEAE-0C7A194A25B9}"/>
                </a:ext>
              </a:extLst>
            </p:cNvPr>
            <p:cNvSpPr txBox="1"/>
            <p:nvPr/>
          </p:nvSpPr>
          <p:spPr>
            <a:xfrm>
              <a:off x="2775727" y="2875716"/>
              <a:ext cx="3332858" cy="391795"/>
            </a:xfrm>
            <a:prstGeom prst="rect">
              <a:avLst/>
            </a:prstGeom>
            <a:noFill/>
          </p:spPr>
          <p:txBody>
            <a:bodyPr vert="horz" wrap="square" lIns="0" tIns="12700" rIns="0" bIns="0" rtlCol="0">
              <a:spAutoFit/>
            </a:bodyPr>
            <a:lstStyle/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Volumen 4,  Número 1  Enero a Julio 2021</a:t>
              </a:r>
            </a:p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Revista Semestral. Venezuela</a:t>
              </a:r>
              <a:endParaRPr sz="1200" dirty="0">
                <a:latin typeface="Arial"/>
                <a:cs typeface="Arial"/>
              </a:endParaRPr>
            </a:p>
          </p:txBody>
        </p:sp>
        <p:pic>
          <p:nvPicPr>
            <p:cNvPr id="25" name="object 25">
              <a:extLst>
                <a:ext uri="{FF2B5EF4-FFF2-40B4-BE49-F238E27FC236}">
                  <a16:creationId xmlns:a16="http://schemas.microsoft.com/office/drawing/2014/main" id="{EEAC4123-1C49-879C-6CD6-78265C31EDB6}"/>
                </a:ext>
              </a:extLst>
            </p:cNvPr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470065" y="2027896"/>
              <a:ext cx="2305662" cy="1053903"/>
            </a:xfrm>
            <a:prstGeom prst="rect">
              <a:avLst/>
            </a:prstGeom>
          </p:spPr>
        </p:pic>
        <p:pic>
          <p:nvPicPr>
            <p:cNvPr id="26" name="object 31">
              <a:extLst>
                <a:ext uri="{FF2B5EF4-FFF2-40B4-BE49-F238E27FC236}">
                  <a16:creationId xmlns:a16="http://schemas.microsoft.com/office/drawing/2014/main" id="{00A52A7E-DE0C-6DD2-6B42-C21EDEC0CB5F}"/>
                </a:ext>
              </a:extLst>
            </p:cNvPr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4932681" y="1951410"/>
              <a:ext cx="1805304" cy="893889"/>
            </a:xfrm>
            <a:prstGeom prst="rect">
              <a:avLst/>
            </a:prstGeom>
          </p:spPr>
        </p:pic>
      </p:grpSp>
    </p:spTree>
  </p:cSld>
  <p:clrMapOvr>
    <a:masterClrMapping/>
  </p:clrMapOvr>
</p:sld>
</file>

<file path=ppt/slides/slide2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94485" y="115823"/>
            <a:ext cx="6669405" cy="8926195"/>
            <a:chOff x="94485" y="115823"/>
            <a:chExt cx="6669405" cy="8926195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204216" y="8700516"/>
              <a:ext cx="6518148" cy="158496"/>
            </a:xfrm>
            <a:prstGeom prst="rect">
              <a:avLst/>
            </a:prstGeom>
          </p:spPr>
        </p:pic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96012" y="115823"/>
              <a:ext cx="6665976" cy="1452372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42849" y="142875"/>
              <a:ext cx="6572275" cy="1358646"/>
            </a:xfrm>
            <a:prstGeom prst="rect">
              <a:avLst/>
            </a:prstGeom>
          </p:spPr>
        </p:pic>
        <p:sp>
          <p:nvSpPr>
            <p:cNvPr id="6" name="object 6"/>
            <p:cNvSpPr/>
            <p:nvPr/>
          </p:nvSpPr>
          <p:spPr>
            <a:xfrm>
              <a:off x="142849" y="142875"/>
              <a:ext cx="6572884" cy="1358900"/>
            </a:xfrm>
            <a:custGeom>
              <a:avLst/>
              <a:gdLst/>
              <a:ahLst/>
              <a:cxnLst/>
              <a:rect l="l" t="t" r="r" b="b"/>
              <a:pathLst>
                <a:path w="6572884" h="1358900">
                  <a:moveTo>
                    <a:pt x="0" y="226441"/>
                  </a:moveTo>
                  <a:lnTo>
                    <a:pt x="4600" y="180795"/>
                  </a:lnTo>
                  <a:lnTo>
                    <a:pt x="17795" y="138285"/>
                  </a:lnTo>
                  <a:lnTo>
                    <a:pt x="38673" y="99820"/>
                  </a:lnTo>
                  <a:lnTo>
                    <a:pt x="66324" y="66309"/>
                  </a:lnTo>
                  <a:lnTo>
                    <a:pt x="99837" y="38663"/>
                  </a:lnTo>
                  <a:lnTo>
                    <a:pt x="138301" y="17789"/>
                  </a:lnTo>
                  <a:lnTo>
                    <a:pt x="180806" y="4599"/>
                  </a:lnTo>
                  <a:lnTo>
                    <a:pt x="226440" y="0"/>
                  </a:lnTo>
                  <a:lnTo>
                    <a:pt x="6345834" y="0"/>
                  </a:lnTo>
                  <a:lnTo>
                    <a:pt x="6391480" y="4599"/>
                  </a:lnTo>
                  <a:lnTo>
                    <a:pt x="6433990" y="17789"/>
                  </a:lnTo>
                  <a:lnTo>
                    <a:pt x="6472455" y="38663"/>
                  </a:lnTo>
                  <a:lnTo>
                    <a:pt x="6505965" y="66309"/>
                  </a:lnTo>
                  <a:lnTo>
                    <a:pt x="6533612" y="99820"/>
                  </a:lnTo>
                  <a:lnTo>
                    <a:pt x="6554485" y="138285"/>
                  </a:lnTo>
                  <a:lnTo>
                    <a:pt x="6567676" y="180795"/>
                  </a:lnTo>
                  <a:lnTo>
                    <a:pt x="6572275" y="226441"/>
                  </a:lnTo>
                  <a:lnTo>
                    <a:pt x="6572275" y="1132204"/>
                  </a:lnTo>
                  <a:lnTo>
                    <a:pt x="6567676" y="1177850"/>
                  </a:lnTo>
                  <a:lnTo>
                    <a:pt x="6554485" y="1220360"/>
                  </a:lnTo>
                  <a:lnTo>
                    <a:pt x="6533612" y="1258825"/>
                  </a:lnTo>
                  <a:lnTo>
                    <a:pt x="6505965" y="1292336"/>
                  </a:lnTo>
                  <a:lnTo>
                    <a:pt x="6472455" y="1319982"/>
                  </a:lnTo>
                  <a:lnTo>
                    <a:pt x="6433990" y="1340856"/>
                  </a:lnTo>
                  <a:lnTo>
                    <a:pt x="6391480" y="1354046"/>
                  </a:lnTo>
                  <a:lnTo>
                    <a:pt x="6345834" y="1358646"/>
                  </a:lnTo>
                  <a:lnTo>
                    <a:pt x="226440" y="1358646"/>
                  </a:lnTo>
                  <a:lnTo>
                    <a:pt x="180806" y="1354046"/>
                  </a:lnTo>
                  <a:lnTo>
                    <a:pt x="138301" y="1340856"/>
                  </a:lnTo>
                  <a:lnTo>
                    <a:pt x="99837" y="1319982"/>
                  </a:lnTo>
                  <a:lnTo>
                    <a:pt x="66324" y="1292336"/>
                  </a:lnTo>
                  <a:lnTo>
                    <a:pt x="38673" y="1258825"/>
                  </a:lnTo>
                  <a:lnTo>
                    <a:pt x="17795" y="1220360"/>
                  </a:lnTo>
                  <a:lnTo>
                    <a:pt x="4600" y="1177850"/>
                  </a:lnTo>
                  <a:lnTo>
                    <a:pt x="0" y="1132204"/>
                  </a:lnTo>
                  <a:lnTo>
                    <a:pt x="0" y="226441"/>
                  </a:lnTo>
                  <a:close/>
                </a:path>
              </a:pathLst>
            </a:custGeom>
            <a:ln w="9525">
              <a:solidFill>
                <a:srgbClr val="55CE74"/>
              </a:solidFill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pic>
          <p:nvPicPr>
            <p:cNvPr id="7" name="object 7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2500248" y="305930"/>
              <a:ext cx="1714500" cy="733945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2738628" y="1024127"/>
              <a:ext cx="1897379" cy="371855"/>
            </a:xfrm>
            <a:prstGeom prst="rect">
              <a:avLst/>
            </a:prstGeom>
          </p:spPr>
        </p:pic>
        <p:pic>
          <p:nvPicPr>
            <p:cNvPr id="9" name="object 9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4401312" y="1024127"/>
              <a:ext cx="1577339" cy="371855"/>
            </a:xfrm>
            <a:prstGeom prst="rect">
              <a:avLst/>
            </a:prstGeom>
          </p:spPr>
        </p:pic>
        <p:pic>
          <p:nvPicPr>
            <p:cNvPr id="10" name="object 10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3169920" y="1207007"/>
              <a:ext cx="1546859" cy="371855"/>
            </a:xfrm>
            <a:prstGeom prst="rect">
              <a:avLst/>
            </a:prstGeom>
          </p:spPr>
        </p:pic>
        <p:pic>
          <p:nvPicPr>
            <p:cNvPr id="11" name="object 11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4482083" y="1207007"/>
              <a:ext cx="284988" cy="371855"/>
            </a:xfrm>
            <a:prstGeom prst="rect">
              <a:avLst/>
            </a:prstGeom>
          </p:spPr>
        </p:pic>
        <p:pic>
          <p:nvPicPr>
            <p:cNvPr id="12" name="object 12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4571999" y="1207007"/>
              <a:ext cx="1013460" cy="371855"/>
            </a:xfrm>
            <a:prstGeom prst="rect">
              <a:avLst/>
            </a:prstGeom>
          </p:spPr>
        </p:pic>
        <p:pic>
          <p:nvPicPr>
            <p:cNvPr id="13" name="object 13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324612" y="234695"/>
              <a:ext cx="1719072" cy="1341120"/>
            </a:xfrm>
            <a:prstGeom prst="rect">
              <a:avLst/>
            </a:prstGeom>
          </p:spPr>
        </p:pic>
        <p:pic>
          <p:nvPicPr>
            <p:cNvPr id="14" name="object 14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5606795" y="8193022"/>
              <a:ext cx="1092707" cy="848868"/>
            </a:xfrm>
            <a:prstGeom prst="rect">
              <a:avLst/>
            </a:prstGeom>
          </p:spPr>
        </p:pic>
        <p:pic>
          <p:nvPicPr>
            <p:cNvPr id="15" name="object 15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109728" y="8193022"/>
              <a:ext cx="1092708" cy="848868"/>
            </a:xfrm>
            <a:prstGeom prst="rect">
              <a:avLst/>
            </a:prstGeom>
          </p:spPr>
        </p:pic>
      </p:grpSp>
      <p:sp>
        <p:nvSpPr>
          <p:cNvPr id="16" name="object 16"/>
          <p:cNvSpPr txBox="1"/>
          <p:nvPr/>
        </p:nvSpPr>
        <p:spPr>
          <a:xfrm>
            <a:off x="293014" y="1068451"/>
            <a:ext cx="6275070" cy="6820534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2992755" marR="701675" indent="-431800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Arial"/>
                <a:cs typeface="Arial"/>
              </a:rPr>
              <a:t>6ta.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Edición</a:t>
            </a:r>
            <a:r>
              <a:rPr sz="1200" b="1" spc="-10" dirty="0">
                <a:latin typeface="Arial"/>
                <a:cs typeface="Arial"/>
              </a:rPr>
              <a:t> Volumen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I</a:t>
            </a:r>
            <a:r>
              <a:rPr sz="1200" b="1" spc="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Enero</a:t>
            </a:r>
            <a:r>
              <a:rPr sz="1200" b="1" spc="-3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a</a:t>
            </a:r>
            <a:r>
              <a:rPr sz="1200" b="1" spc="-2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Julio</a:t>
            </a:r>
            <a:r>
              <a:rPr sz="1200" b="1" spc="-5" dirty="0">
                <a:latin typeface="Arial"/>
                <a:cs typeface="Arial"/>
              </a:rPr>
              <a:t> </a:t>
            </a:r>
            <a:r>
              <a:rPr sz="1200" b="1" spc="-20" dirty="0">
                <a:latin typeface="Arial"/>
                <a:cs typeface="Arial"/>
              </a:rPr>
              <a:t>2021 </a:t>
            </a:r>
            <a:r>
              <a:rPr sz="1200" b="1" dirty="0">
                <a:latin typeface="Arial"/>
                <a:cs typeface="Arial"/>
              </a:rPr>
              <a:t>Revista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Semestral-</a:t>
            </a:r>
            <a:r>
              <a:rPr sz="1200" b="1" spc="-40" dirty="0">
                <a:latin typeface="Arial"/>
                <a:cs typeface="Arial"/>
              </a:rPr>
              <a:t> </a:t>
            </a:r>
            <a:r>
              <a:rPr sz="1200" b="1" spc="-10" dirty="0">
                <a:latin typeface="Arial"/>
                <a:cs typeface="Arial"/>
              </a:rPr>
              <a:t>Venezuela</a:t>
            </a:r>
            <a:endParaRPr sz="1200" dirty="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305"/>
              </a:spcBef>
            </a:pPr>
            <a:endParaRPr sz="1200" dirty="0">
              <a:latin typeface="Arial"/>
              <a:cs typeface="Arial"/>
            </a:endParaRPr>
          </a:p>
          <a:p>
            <a:pPr marL="375285" marR="8255" indent="-36322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este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modelo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educativo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ayudará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estudiantes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conformarse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sujetos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activos, </a:t>
            </a:r>
            <a:r>
              <a:rPr sz="1200" dirty="0">
                <a:latin typeface="Times New Roman"/>
                <a:cs typeface="Times New Roman"/>
              </a:rPr>
              <a:t>procesadores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información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posee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competencia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cognitiva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aprender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solucionar </a:t>
            </a:r>
            <a:r>
              <a:rPr sz="1200" dirty="0">
                <a:latin typeface="Times New Roman"/>
                <a:cs typeface="Times New Roman"/>
              </a:rPr>
              <a:t>problemas;</a:t>
            </a:r>
            <a:r>
              <a:rPr sz="1200" spc="4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48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4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4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vez</a:t>
            </a:r>
            <a:r>
              <a:rPr sz="1200" spc="4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4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desarrollada</a:t>
            </a:r>
            <a:r>
              <a:rPr sz="1200" spc="4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utilizando</a:t>
            </a:r>
            <a:r>
              <a:rPr sz="1200" spc="4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nuevos</a:t>
            </a:r>
            <a:r>
              <a:rPr sz="1200" spc="4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aprendizajes</a:t>
            </a:r>
            <a:r>
              <a:rPr sz="1200" spc="10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45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habilidades </a:t>
            </a:r>
            <a:r>
              <a:rPr sz="1200" dirty="0">
                <a:latin typeface="Times New Roman"/>
                <a:cs typeface="Times New Roman"/>
              </a:rPr>
              <a:t>estratégicas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asumir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consumo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alimentario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responsable.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importancia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teleológica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20" dirty="0">
                <a:latin typeface="Times New Roman"/>
                <a:cs typeface="Times New Roman"/>
              </a:rPr>
              <a:t> este </a:t>
            </a:r>
            <a:r>
              <a:rPr sz="1200" dirty="0">
                <a:latin typeface="Times New Roman"/>
                <a:cs typeface="Times New Roman"/>
              </a:rPr>
              <a:t>estudio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versa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creación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este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modelo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contribuya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desarrollo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capacidades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los </a:t>
            </a:r>
            <a:r>
              <a:rPr sz="1200" dirty="0">
                <a:latin typeface="Times New Roman"/>
                <a:cs typeface="Times New Roman"/>
              </a:rPr>
              <a:t>estudiantes</a:t>
            </a:r>
            <a:r>
              <a:rPr sz="1200" spc="10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universitarios</a:t>
            </a:r>
            <a:r>
              <a:rPr sz="1200" spc="11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10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0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sean</a:t>
            </a:r>
            <a:r>
              <a:rPr sz="1200" spc="10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11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principales</a:t>
            </a:r>
            <a:r>
              <a:rPr sz="1200" spc="11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actores</a:t>
            </a:r>
            <a:r>
              <a:rPr sz="1200" spc="10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1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0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apropiación</a:t>
            </a:r>
            <a:r>
              <a:rPr sz="1200" spc="110" dirty="0">
                <a:latin typeface="Times New Roman"/>
                <a:cs typeface="Times New Roman"/>
              </a:rPr>
              <a:t>  </a:t>
            </a:r>
            <a:r>
              <a:rPr sz="1200" spc="-2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conocimiento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cerca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consumo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alimentario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responsable,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lograr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-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seguridad</a:t>
            </a:r>
            <a:r>
              <a:rPr sz="1200" spc="-10" dirty="0">
                <a:latin typeface="Times New Roman"/>
                <a:cs typeface="Times New Roman"/>
              </a:rPr>
              <a:t> alimentaria.</a:t>
            </a:r>
            <a:endParaRPr sz="1200" dirty="0">
              <a:latin typeface="Times New Roman"/>
              <a:cs typeface="Times New Roman"/>
            </a:endParaRPr>
          </a:p>
          <a:p>
            <a:pPr marL="375285" marR="5080" indent="-363220" algn="just">
              <a:lnSpc>
                <a:spcPct val="100000"/>
              </a:lnSpc>
              <a:spcBef>
                <a:spcPts val="5"/>
              </a:spcBef>
            </a:pPr>
            <a:r>
              <a:rPr sz="1200" dirty="0">
                <a:latin typeface="Times New Roman"/>
                <a:cs typeface="Times New Roman"/>
              </a:rPr>
              <a:t>Desde</a:t>
            </a:r>
            <a:r>
              <a:rPr sz="1200" spc="3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3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punto</a:t>
            </a:r>
            <a:r>
              <a:rPr sz="1200" spc="3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vista</a:t>
            </a:r>
            <a:r>
              <a:rPr sz="1200" spc="3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heurístico,</a:t>
            </a:r>
            <a:r>
              <a:rPr sz="1200" spc="3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favorecerá</a:t>
            </a:r>
            <a:r>
              <a:rPr sz="1200" spc="3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3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3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docentes</a:t>
            </a:r>
            <a:r>
              <a:rPr sz="1200" spc="3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sean</a:t>
            </a:r>
            <a:r>
              <a:rPr sz="1200" spc="3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capaces</a:t>
            </a:r>
            <a:r>
              <a:rPr sz="1200" spc="3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2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proporcionar </a:t>
            </a:r>
            <a:r>
              <a:rPr sz="1200" dirty="0">
                <a:latin typeface="Times New Roman"/>
                <a:cs typeface="Times New Roman"/>
              </a:rPr>
              <a:t>herramientas,</a:t>
            </a:r>
            <a:r>
              <a:rPr sz="1200" spc="3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conocimientos</a:t>
            </a:r>
            <a:r>
              <a:rPr sz="1200" spc="3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habilidades</a:t>
            </a:r>
            <a:r>
              <a:rPr sz="1200" spc="3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estudiantes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universitarios</a:t>
            </a:r>
            <a:r>
              <a:rPr sz="1200" spc="3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desarrollar </a:t>
            </a:r>
            <a:r>
              <a:rPr sz="1200" dirty="0">
                <a:latin typeface="Times New Roman"/>
                <a:cs typeface="Times New Roman"/>
              </a:rPr>
              <a:t>dentro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ámbito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seguridad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alimentaria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consumo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alimentario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responsable.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cuanto </a:t>
            </a:r>
            <a:r>
              <a:rPr sz="1200" spc="-50" dirty="0">
                <a:latin typeface="Times New Roman"/>
                <a:cs typeface="Times New Roman"/>
              </a:rPr>
              <a:t>a </a:t>
            </a:r>
            <a:r>
              <a:rPr sz="1200" dirty="0">
                <a:latin typeface="Times New Roman"/>
                <a:cs typeface="Times New Roman"/>
              </a:rPr>
              <a:t>lo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axiológico,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implica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proceso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formación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profesionales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docencia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que </a:t>
            </a:r>
            <a:r>
              <a:rPr sz="1200" dirty="0">
                <a:latin typeface="Times New Roman"/>
                <a:cs typeface="Times New Roman"/>
              </a:rPr>
              <a:t>puedan</a:t>
            </a:r>
            <a:r>
              <a:rPr sz="1200" spc="10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implicar</a:t>
            </a:r>
            <a:r>
              <a:rPr sz="1200" spc="10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procedimientos,</a:t>
            </a:r>
            <a:r>
              <a:rPr sz="1200" spc="11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actitudes</a:t>
            </a:r>
            <a:r>
              <a:rPr sz="1200" spc="11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4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valores</a:t>
            </a:r>
            <a:r>
              <a:rPr sz="1200" spc="10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donde</a:t>
            </a:r>
            <a:r>
              <a:rPr sz="1200" spc="10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contribuyan</a:t>
            </a:r>
            <a:r>
              <a:rPr sz="1200" spc="11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al</a:t>
            </a:r>
            <a:r>
              <a:rPr sz="1200" spc="10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proceso</a:t>
            </a:r>
            <a:r>
              <a:rPr sz="1200" spc="100" dirty="0">
                <a:latin typeface="Times New Roman"/>
                <a:cs typeface="Times New Roman"/>
              </a:rPr>
              <a:t>  </a:t>
            </a:r>
            <a:r>
              <a:rPr sz="1200" spc="-25" dirty="0">
                <a:latin typeface="Times New Roman"/>
                <a:cs typeface="Times New Roman"/>
              </a:rPr>
              <a:t>de </a:t>
            </a:r>
            <a:r>
              <a:rPr sz="1200" dirty="0">
                <a:latin typeface="Times New Roman"/>
                <a:cs typeface="Times New Roman"/>
              </a:rPr>
              <a:t>socialización</a:t>
            </a:r>
            <a:r>
              <a:rPr sz="1200" spc="3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3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estudiantes,</a:t>
            </a:r>
            <a:r>
              <a:rPr sz="1200" spc="3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3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3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fin</a:t>
            </a:r>
            <a:r>
              <a:rPr sz="1200" spc="3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asegurar</a:t>
            </a:r>
            <a:r>
              <a:rPr sz="1200" spc="3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llegar</a:t>
            </a:r>
            <a:r>
              <a:rPr sz="1200" spc="3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3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ser</a:t>
            </a:r>
            <a:r>
              <a:rPr sz="1200" spc="3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miembros</a:t>
            </a:r>
            <a:r>
              <a:rPr sz="1200" spc="3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activos</a:t>
            </a:r>
            <a:r>
              <a:rPr sz="1200" spc="355" dirty="0">
                <a:latin typeface="Times New Roman"/>
                <a:cs typeface="Times New Roman"/>
              </a:rPr>
              <a:t> </a:t>
            </a:r>
            <a:r>
              <a:rPr sz="1200" spc="-50" dirty="0">
                <a:latin typeface="Times New Roman"/>
                <a:cs typeface="Times New Roman"/>
              </a:rPr>
              <a:t>y </a:t>
            </a:r>
            <a:r>
              <a:rPr sz="1200" dirty="0">
                <a:latin typeface="Times New Roman"/>
                <a:cs typeface="Times New Roman"/>
              </a:rPr>
              <a:t>responsables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sociedad.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referencia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relevancia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socioeducativa,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aspira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contribuir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spc="-50" dirty="0">
                <a:latin typeface="Times New Roman"/>
                <a:cs typeface="Times New Roman"/>
              </a:rPr>
              <a:t>a </a:t>
            </a:r>
            <a:r>
              <a:rPr sz="1200" dirty="0">
                <a:latin typeface="Times New Roman"/>
                <a:cs typeface="Times New Roman"/>
              </a:rPr>
              <a:t>generar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nuevo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modelo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educativo,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contribuya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integrar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procesos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educativos </a:t>
            </a:r>
            <a:r>
              <a:rPr sz="1200" dirty="0">
                <a:latin typeface="Times New Roman"/>
                <a:cs typeface="Times New Roman"/>
              </a:rPr>
              <a:t>universitarios</a:t>
            </a:r>
            <a:r>
              <a:rPr sz="1200" spc="3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todas</a:t>
            </a:r>
            <a:r>
              <a:rPr sz="1200" spc="3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3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carreras</a:t>
            </a:r>
            <a:r>
              <a:rPr sz="1200" spc="3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3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eje</a:t>
            </a:r>
            <a:r>
              <a:rPr sz="1200" spc="3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integrador</a:t>
            </a:r>
            <a:r>
              <a:rPr sz="1200" spc="3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3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3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formación</a:t>
            </a:r>
            <a:r>
              <a:rPr sz="1200" spc="3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3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38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consumo </a:t>
            </a:r>
            <a:r>
              <a:rPr sz="1200" dirty="0">
                <a:latin typeface="Times New Roman"/>
                <a:cs typeface="Times New Roman"/>
              </a:rPr>
              <a:t>alimentario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responsable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vinculado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seguridad alimentaria,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esta forma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estaría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formando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nuevo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profesional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competente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crítico,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aguda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conciencia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socio-</a:t>
            </a:r>
            <a:r>
              <a:rPr sz="1200" dirty="0">
                <a:latin typeface="Times New Roman"/>
                <a:cs typeface="Times New Roman"/>
              </a:rPr>
              <a:t>política,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voluntad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50" dirty="0">
                <a:latin typeface="Times New Roman"/>
                <a:cs typeface="Times New Roman"/>
              </a:rPr>
              <a:t>y </a:t>
            </a:r>
            <a:r>
              <a:rPr sz="1200" dirty="0">
                <a:latin typeface="Times New Roman"/>
                <a:cs typeface="Times New Roman"/>
              </a:rPr>
              <a:t>capacidad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participación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social.</a:t>
            </a:r>
            <a:endParaRPr sz="1200" dirty="0">
              <a:latin typeface="Times New Roman"/>
              <a:cs typeface="Times New Roman"/>
            </a:endParaRPr>
          </a:p>
          <a:p>
            <a:pPr marL="375285" marR="5715" indent="-363220" algn="just">
              <a:lnSpc>
                <a:spcPct val="99800"/>
              </a:lnSpc>
              <a:spcBef>
                <a:spcPts val="5"/>
              </a:spcBef>
            </a:pP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filosófico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este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modelo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versa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sobre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postulados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filosóficos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pragmatismo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10" dirty="0">
                <a:latin typeface="Times New Roman"/>
                <a:cs typeface="Times New Roman"/>
              </a:rPr>
              <a:t> Dewey,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citado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Morales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(2009),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pragmatismo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sugiere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principal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tarea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filosofía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ciencia </a:t>
            </a:r>
            <a:r>
              <a:rPr sz="1200" dirty="0">
                <a:latin typeface="Times New Roman"/>
                <a:cs typeface="Times New Roman"/>
              </a:rPr>
              <a:t>debería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ser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generar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conocimientos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sean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prácticos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útiles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dichos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propósitos,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tanto; </a:t>
            </a:r>
            <a:r>
              <a:rPr sz="1200" dirty="0">
                <a:latin typeface="Times New Roman"/>
                <a:cs typeface="Times New Roman"/>
              </a:rPr>
              <a:t>subraya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docente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cede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protagonismo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estudiante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(Dewey,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1938)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rol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convierte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secundario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porque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consiste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seleccionar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experiencias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realmente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significativas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cada </a:t>
            </a:r>
            <a:r>
              <a:rPr sz="1200" dirty="0">
                <a:latin typeface="Times New Roman"/>
                <a:cs typeface="Times New Roman"/>
              </a:rPr>
              <a:t>estudiante.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eso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profesor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debe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otorgar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alumno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más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responsabilidad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iniciativa,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mismo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modo,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tarea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profesor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debe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ser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limitada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sólo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enseñanza,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sino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el </a:t>
            </a:r>
            <a:r>
              <a:rPr sz="1200" dirty="0">
                <a:latin typeface="Times New Roman"/>
                <a:cs typeface="Times New Roman"/>
              </a:rPr>
              <a:t>desarrollo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carácter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también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 ser un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fin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acción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educativa.</a:t>
            </a:r>
            <a:r>
              <a:rPr sz="1200" spc="31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También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fundamenta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Teoría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Construccionismo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Social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Gergen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(2006),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cual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establece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“como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el </a:t>
            </a:r>
            <a:r>
              <a:rPr sz="1200" dirty="0">
                <a:latin typeface="Times New Roman"/>
                <a:cs typeface="Times New Roman"/>
              </a:rPr>
              <a:t>discurso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sobre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mundo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mapa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reflexión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universal,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sino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dispositivo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intercambio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social.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cual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propone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ir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más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allá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mero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empirismo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racionalismo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 </a:t>
            </a:r>
            <a:r>
              <a:rPr sz="1200" dirty="0">
                <a:latin typeface="Times New Roman"/>
                <a:cs typeface="Times New Roman"/>
              </a:rPr>
              <a:t>relacionar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 conocimiento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dentro de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 proceso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intercambio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social.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(p.89).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este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modo,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el </a:t>
            </a:r>
            <a:r>
              <a:rPr sz="1200" dirty="0">
                <a:latin typeface="Times New Roman"/>
                <a:cs typeface="Times New Roman"/>
              </a:rPr>
              <a:t>construccionismo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social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busca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explicar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cómo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gente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describe,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explica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da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sentido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mundo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viven,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así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desde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construccionismo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social,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proceso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comprensión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resultado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tarea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cooperativa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activa entre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personas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interactúan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grado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esa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comprensión</a:t>
            </a:r>
            <a:endParaRPr sz="1200" dirty="0">
              <a:latin typeface="Times New Roman"/>
              <a:cs typeface="Times New Roman"/>
            </a:endParaRPr>
          </a:p>
        </p:txBody>
      </p:sp>
      <p:pic>
        <p:nvPicPr>
          <p:cNvPr id="17" name="object 17"/>
          <p:cNvPicPr/>
          <p:nvPr/>
        </p:nvPicPr>
        <p:blipFill>
          <a:blip r:embed="rId13" cstate="print"/>
          <a:stretch>
            <a:fillRect/>
          </a:stretch>
        </p:blipFill>
        <p:spPr>
          <a:xfrm>
            <a:off x="4725161" y="164274"/>
            <a:ext cx="1805305" cy="893889"/>
          </a:xfrm>
          <a:prstGeom prst="rect">
            <a:avLst/>
          </a:prstGeom>
        </p:spPr>
      </p:pic>
      <p:sp>
        <p:nvSpPr>
          <p:cNvPr id="18" name="object 18"/>
          <p:cNvSpPr txBox="1"/>
          <p:nvPr/>
        </p:nvSpPr>
        <p:spPr>
          <a:xfrm>
            <a:off x="1286002" y="8260512"/>
            <a:ext cx="4488180" cy="718185"/>
          </a:xfrm>
          <a:prstGeom prst="rect">
            <a:avLst/>
          </a:prstGeom>
        </p:spPr>
        <p:txBody>
          <a:bodyPr vert="horz" wrap="square" lIns="0" tIns="3175" rIns="0" bIns="0" rtlCol="0">
            <a:spAutoFit/>
          </a:bodyPr>
          <a:lstStyle/>
          <a:p>
            <a:pPr marL="12700" marR="5080" algn="ctr">
              <a:lnSpc>
                <a:spcPts val="1320"/>
              </a:lnSpc>
              <a:spcBef>
                <a:spcPts val="25"/>
              </a:spcBef>
            </a:pPr>
            <a:r>
              <a:rPr sz="1100" b="1" dirty="0">
                <a:latin typeface="Times New Roman"/>
                <a:cs typeface="Times New Roman"/>
              </a:rPr>
              <a:t>“Modelo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Teórico</a:t>
            </a:r>
            <a:r>
              <a:rPr sz="1100" b="1" spc="-4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Educativo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para la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Formación</a:t>
            </a:r>
            <a:r>
              <a:rPr sz="1100" b="1" spc="-4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en</a:t>
            </a:r>
            <a:r>
              <a:rPr sz="1100" b="1" spc="-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el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Consumo</a:t>
            </a:r>
            <a:r>
              <a:rPr sz="1100" b="1" spc="-15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Alimentario </a:t>
            </a:r>
            <a:r>
              <a:rPr sz="1100" b="1" dirty="0">
                <a:latin typeface="Times New Roman"/>
                <a:cs typeface="Times New Roman"/>
              </a:rPr>
              <a:t>Responsable</a:t>
            </a:r>
            <a:r>
              <a:rPr sz="1100" b="1" spc="-4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Articulado</a:t>
            </a:r>
            <a:r>
              <a:rPr sz="1100" b="1" spc="-4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en</a:t>
            </a:r>
            <a:r>
              <a:rPr sz="1100" b="1" spc="-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la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Dimensión</a:t>
            </a:r>
            <a:r>
              <a:rPr sz="1100" b="1" spc="-4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Socio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Política</a:t>
            </a:r>
            <a:r>
              <a:rPr sz="1100" b="1" spc="-4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Socialista</a:t>
            </a:r>
            <a:r>
              <a:rPr sz="1100" b="1" spc="-45" dirty="0">
                <a:latin typeface="Times New Roman"/>
                <a:cs typeface="Times New Roman"/>
              </a:rPr>
              <a:t> </a:t>
            </a:r>
            <a:r>
              <a:rPr sz="1100" b="1" spc="-50" dirty="0">
                <a:latin typeface="Times New Roman"/>
                <a:cs typeface="Times New Roman"/>
              </a:rPr>
              <a:t>y </a:t>
            </a:r>
            <a:r>
              <a:rPr sz="1100" b="1" dirty="0">
                <a:latin typeface="Times New Roman"/>
                <a:cs typeface="Times New Roman"/>
              </a:rPr>
              <a:t>Seguridad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Alimentaria</a:t>
            </a:r>
            <a:endParaRPr sz="1100" dirty="0">
              <a:latin typeface="Times New Roman"/>
              <a:cs typeface="Times New Roman"/>
            </a:endParaRPr>
          </a:p>
          <a:p>
            <a:pPr marR="123189" algn="ctr">
              <a:lnSpc>
                <a:spcPct val="100000"/>
              </a:lnSpc>
              <a:spcBef>
                <a:spcPts val="105"/>
              </a:spcBef>
            </a:pPr>
            <a:r>
              <a:rPr sz="1200" b="1" dirty="0">
                <a:latin typeface="Times New Roman"/>
                <a:cs typeface="Times New Roman"/>
              </a:rPr>
              <a:t>Autor: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spc="-35" dirty="0">
                <a:latin typeface="Times New Roman"/>
                <a:cs typeface="Times New Roman"/>
              </a:rPr>
              <a:t>Dr.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Pedro</a:t>
            </a:r>
            <a:r>
              <a:rPr sz="1200" b="1" spc="-5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Antonio</a:t>
            </a:r>
            <a:r>
              <a:rPr sz="1200" b="1" spc="-3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Carpio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spc="-20" dirty="0">
                <a:latin typeface="Times New Roman"/>
                <a:cs typeface="Times New Roman"/>
              </a:rPr>
              <a:t>Díaz</a:t>
            </a:r>
            <a:endParaRPr sz="1200" dirty="0">
              <a:latin typeface="Times New Roman"/>
              <a:cs typeface="Times New Roman"/>
            </a:endParaRPr>
          </a:p>
        </p:txBody>
      </p:sp>
      <p:sp>
        <p:nvSpPr>
          <p:cNvPr id="19" name="object 19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79857" rIns="0" bIns="0" rtlCol="0">
            <a:spAutoFit/>
          </a:bodyPr>
          <a:lstStyle/>
          <a:p>
            <a:pPr marL="146685">
              <a:lnSpc>
                <a:spcPts val="1410"/>
              </a:lnSpc>
            </a:pPr>
            <a:fld id="{81D60167-4931-47E6-BA6A-407CBD079E47}" type="slidenum">
              <a:rPr b="1" spc="-25" dirty="0">
                <a:latin typeface="Times New Roman"/>
                <a:cs typeface="Times New Roman"/>
              </a:rPr>
              <a:t>253</a:t>
            </a:fld>
            <a:endParaRPr b="1" spc="-25" dirty="0">
              <a:latin typeface="Times New Roman"/>
              <a:cs typeface="Times New Roman"/>
            </a:endParaRPr>
          </a:p>
        </p:txBody>
      </p:sp>
      <p:grpSp>
        <p:nvGrpSpPr>
          <p:cNvPr id="20" name="Grupo 19">
            <a:extLst>
              <a:ext uri="{FF2B5EF4-FFF2-40B4-BE49-F238E27FC236}">
                <a16:creationId xmlns:a16="http://schemas.microsoft.com/office/drawing/2014/main" id="{A2D529A2-38C2-6A44-403D-7DF5AA4D3E4B}"/>
              </a:ext>
            </a:extLst>
          </p:cNvPr>
          <p:cNvGrpSpPr/>
          <p:nvPr/>
        </p:nvGrpSpPr>
        <p:grpSpPr>
          <a:xfrm>
            <a:off x="117348" y="98932"/>
            <a:ext cx="6665976" cy="1452626"/>
            <a:chOff x="470065" y="1951410"/>
            <a:chExt cx="6665976" cy="1452626"/>
          </a:xfrm>
        </p:grpSpPr>
        <p:grpSp>
          <p:nvGrpSpPr>
            <p:cNvPr id="21" name="object 12">
              <a:extLst>
                <a:ext uri="{FF2B5EF4-FFF2-40B4-BE49-F238E27FC236}">
                  <a16:creationId xmlns:a16="http://schemas.microsoft.com/office/drawing/2014/main" id="{CD9F0F32-062E-5388-20EA-65FCBFC10101}"/>
                </a:ext>
              </a:extLst>
            </p:cNvPr>
            <p:cNvGrpSpPr/>
            <p:nvPr/>
          </p:nvGrpSpPr>
          <p:grpSpPr>
            <a:xfrm>
              <a:off x="470065" y="1951664"/>
              <a:ext cx="6665976" cy="1452372"/>
              <a:chOff x="96011" y="115823"/>
              <a:chExt cx="6665976" cy="1452372"/>
            </a:xfrm>
          </p:grpSpPr>
          <p:pic>
            <p:nvPicPr>
              <p:cNvPr id="25" name="object 13">
                <a:extLst>
                  <a:ext uri="{FF2B5EF4-FFF2-40B4-BE49-F238E27FC236}">
                    <a16:creationId xmlns:a16="http://schemas.microsoft.com/office/drawing/2014/main" id="{831B8AD9-B7FA-0576-97DD-D7425C9BC78A}"/>
                  </a:ext>
                </a:extLst>
              </p:cNvPr>
              <p:cNvPicPr/>
              <p:nvPr/>
            </p:nvPicPr>
            <p:blipFill>
              <a:blip r:embed="rId3" cstate="print"/>
              <a:stretch>
                <a:fillRect/>
              </a:stretch>
            </p:blipFill>
            <p:spPr>
              <a:xfrm>
                <a:off x="96011" y="115823"/>
                <a:ext cx="6665976" cy="1452372"/>
              </a:xfrm>
              <a:prstGeom prst="rect">
                <a:avLst/>
              </a:prstGeom>
            </p:spPr>
          </p:pic>
          <p:pic>
            <p:nvPicPr>
              <p:cNvPr id="26" name="object 14">
                <a:extLst>
                  <a:ext uri="{FF2B5EF4-FFF2-40B4-BE49-F238E27FC236}">
                    <a16:creationId xmlns:a16="http://schemas.microsoft.com/office/drawing/2014/main" id="{A4140F70-02F9-B5F5-320C-C3BF6B6827D2}"/>
                  </a:ext>
                </a:extLst>
              </p:cNvPr>
              <p:cNvPicPr/>
              <p:nvPr/>
            </p:nvPicPr>
            <p:blipFill>
              <a:blip r:embed="rId4" cstate="print"/>
              <a:stretch>
                <a:fillRect/>
              </a:stretch>
            </p:blipFill>
            <p:spPr>
              <a:xfrm>
                <a:off x="142849" y="142875"/>
                <a:ext cx="6572275" cy="1358646"/>
              </a:xfrm>
              <a:prstGeom prst="rect">
                <a:avLst/>
              </a:prstGeom>
            </p:spPr>
          </p:pic>
          <p:sp>
            <p:nvSpPr>
              <p:cNvPr id="27" name="object 15">
                <a:extLst>
                  <a:ext uri="{FF2B5EF4-FFF2-40B4-BE49-F238E27FC236}">
                    <a16:creationId xmlns:a16="http://schemas.microsoft.com/office/drawing/2014/main" id="{6E9A2517-1274-A9EA-B49C-BF14AD103F6A}"/>
                  </a:ext>
                </a:extLst>
              </p:cNvPr>
              <p:cNvSpPr/>
              <p:nvPr/>
            </p:nvSpPr>
            <p:spPr>
              <a:xfrm>
                <a:off x="142849" y="142875"/>
                <a:ext cx="6572884" cy="1358900"/>
              </a:xfrm>
              <a:custGeom>
                <a:avLst/>
                <a:gdLst/>
                <a:ahLst/>
                <a:cxnLst/>
                <a:rect l="l" t="t" r="r" b="b"/>
                <a:pathLst>
                  <a:path w="6572884" h="1358900">
                    <a:moveTo>
                      <a:pt x="0" y="226441"/>
                    </a:moveTo>
                    <a:lnTo>
                      <a:pt x="4600" y="180795"/>
                    </a:lnTo>
                    <a:lnTo>
                      <a:pt x="17795" y="138285"/>
                    </a:lnTo>
                    <a:lnTo>
                      <a:pt x="38673" y="99820"/>
                    </a:lnTo>
                    <a:lnTo>
                      <a:pt x="66324" y="66309"/>
                    </a:lnTo>
                    <a:lnTo>
                      <a:pt x="99837" y="38663"/>
                    </a:lnTo>
                    <a:lnTo>
                      <a:pt x="138301" y="17789"/>
                    </a:lnTo>
                    <a:lnTo>
                      <a:pt x="180806" y="4599"/>
                    </a:lnTo>
                    <a:lnTo>
                      <a:pt x="226440" y="0"/>
                    </a:lnTo>
                    <a:lnTo>
                      <a:pt x="6345834" y="0"/>
                    </a:lnTo>
                    <a:lnTo>
                      <a:pt x="6391480" y="4599"/>
                    </a:lnTo>
                    <a:lnTo>
                      <a:pt x="6433990" y="17789"/>
                    </a:lnTo>
                    <a:lnTo>
                      <a:pt x="6472455" y="38663"/>
                    </a:lnTo>
                    <a:lnTo>
                      <a:pt x="6505965" y="66309"/>
                    </a:lnTo>
                    <a:lnTo>
                      <a:pt x="6533612" y="99820"/>
                    </a:lnTo>
                    <a:lnTo>
                      <a:pt x="6554485" y="138285"/>
                    </a:lnTo>
                    <a:lnTo>
                      <a:pt x="6567676" y="180795"/>
                    </a:lnTo>
                    <a:lnTo>
                      <a:pt x="6572275" y="226441"/>
                    </a:lnTo>
                    <a:lnTo>
                      <a:pt x="6572275" y="1132204"/>
                    </a:lnTo>
                    <a:lnTo>
                      <a:pt x="6567676" y="1177850"/>
                    </a:lnTo>
                    <a:lnTo>
                      <a:pt x="6554485" y="1220360"/>
                    </a:lnTo>
                    <a:lnTo>
                      <a:pt x="6533612" y="1258825"/>
                    </a:lnTo>
                    <a:lnTo>
                      <a:pt x="6505965" y="1292336"/>
                    </a:lnTo>
                    <a:lnTo>
                      <a:pt x="6472455" y="1319982"/>
                    </a:lnTo>
                    <a:lnTo>
                      <a:pt x="6433990" y="1340856"/>
                    </a:lnTo>
                    <a:lnTo>
                      <a:pt x="6391480" y="1354046"/>
                    </a:lnTo>
                    <a:lnTo>
                      <a:pt x="6345834" y="1358646"/>
                    </a:lnTo>
                    <a:lnTo>
                      <a:pt x="226440" y="1358646"/>
                    </a:lnTo>
                    <a:lnTo>
                      <a:pt x="180806" y="1354046"/>
                    </a:lnTo>
                    <a:lnTo>
                      <a:pt x="138301" y="1340856"/>
                    </a:lnTo>
                    <a:lnTo>
                      <a:pt x="99837" y="1319982"/>
                    </a:lnTo>
                    <a:lnTo>
                      <a:pt x="66324" y="1292336"/>
                    </a:lnTo>
                    <a:lnTo>
                      <a:pt x="38673" y="1258825"/>
                    </a:lnTo>
                    <a:lnTo>
                      <a:pt x="17795" y="1220360"/>
                    </a:lnTo>
                    <a:lnTo>
                      <a:pt x="4600" y="1177850"/>
                    </a:lnTo>
                    <a:lnTo>
                      <a:pt x="0" y="1132204"/>
                    </a:lnTo>
                    <a:lnTo>
                      <a:pt x="0" y="226441"/>
                    </a:lnTo>
                    <a:close/>
                  </a:path>
                </a:pathLst>
              </a:custGeom>
              <a:ln w="9525">
                <a:solidFill>
                  <a:srgbClr val="55CE74"/>
                </a:solidFill>
              </a:ln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pic>
            <p:nvPicPr>
              <p:cNvPr id="28" name="object 16">
                <a:extLst>
                  <a:ext uri="{FF2B5EF4-FFF2-40B4-BE49-F238E27FC236}">
                    <a16:creationId xmlns:a16="http://schemas.microsoft.com/office/drawing/2014/main" id="{E6B72480-C4FE-B474-A99B-E67D39C1C7F2}"/>
                  </a:ext>
                </a:extLst>
              </p:cNvPr>
              <p:cNvPicPr/>
              <p:nvPr/>
            </p:nvPicPr>
            <p:blipFill>
              <a:blip r:embed="rId5" cstate="print"/>
              <a:stretch>
                <a:fillRect/>
              </a:stretch>
            </p:blipFill>
            <p:spPr>
              <a:xfrm>
                <a:off x="2500248" y="305930"/>
                <a:ext cx="1714500" cy="733945"/>
              </a:xfrm>
              <a:prstGeom prst="rect">
                <a:avLst/>
              </a:prstGeom>
            </p:spPr>
          </p:pic>
        </p:grpSp>
        <p:sp>
          <p:nvSpPr>
            <p:cNvPr id="22" name="object 16">
              <a:extLst>
                <a:ext uri="{FF2B5EF4-FFF2-40B4-BE49-F238E27FC236}">
                  <a16:creationId xmlns:a16="http://schemas.microsoft.com/office/drawing/2014/main" id="{1CBFED53-3A3C-51E7-02BA-9F646FD4EA05}"/>
                </a:ext>
              </a:extLst>
            </p:cNvPr>
            <p:cNvSpPr txBox="1"/>
            <p:nvPr/>
          </p:nvSpPr>
          <p:spPr>
            <a:xfrm>
              <a:off x="2775727" y="2875716"/>
              <a:ext cx="3332858" cy="391795"/>
            </a:xfrm>
            <a:prstGeom prst="rect">
              <a:avLst/>
            </a:prstGeom>
            <a:noFill/>
          </p:spPr>
          <p:txBody>
            <a:bodyPr vert="horz" wrap="square" lIns="0" tIns="12700" rIns="0" bIns="0" rtlCol="0">
              <a:spAutoFit/>
            </a:bodyPr>
            <a:lstStyle/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Volumen 4,  Número 1  Enero a Julio 2021</a:t>
              </a:r>
            </a:p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Revista Semestral. Venezuela</a:t>
              </a:r>
              <a:endParaRPr sz="1200" dirty="0">
                <a:latin typeface="Arial"/>
                <a:cs typeface="Arial"/>
              </a:endParaRPr>
            </a:p>
          </p:txBody>
        </p:sp>
        <p:pic>
          <p:nvPicPr>
            <p:cNvPr id="23" name="object 25">
              <a:extLst>
                <a:ext uri="{FF2B5EF4-FFF2-40B4-BE49-F238E27FC236}">
                  <a16:creationId xmlns:a16="http://schemas.microsoft.com/office/drawing/2014/main" id="{56EC4B13-E3B5-08A9-0093-695D377BAE7F}"/>
                </a:ext>
              </a:extLst>
            </p:cNvPr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470065" y="2027896"/>
              <a:ext cx="2305662" cy="1053903"/>
            </a:xfrm>
            <a:prstGeom prst="rect">
              <a:avLst/>
            </a:prstGeom>
          </p:spPr>
        </p:pic>
        <p:pic>
          <p:nvPicPr>
            <p:cNvPr id="24" name="object 31">
              <a:extLst>
                <a:ext uri="{FF2B5EF4-FFF2-40B4-BE49-F238E27FC236}">
                  <a16:creationId xmlns:a16="http://schemas.microsoft.com/office/drawing/2014/main" id="{BDD0665A-A2D2-5BAF-96F8-86F7A26657BE}"/>
                </a:ext>
              </a:extLst>
            </p:cNvPr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4932681" y="1951410"/>
              <a:ext cx="1805304" cy="893889"/>
            </a:xfrm>
            <a:prstGeom prst="rect">
              <a:avLst/>
            </a:prstGeom>
          </p:spPr>
        </p:pic>
      </p:grpSp>
    </p:spTree>
  </p:cSld>
  <p:clrMapOvr>
    <a:masterClrMapping/>
  </p:clrMapOvr>
</p:sld>
</file>

<file path=ppt/slides/slide2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94485" y="115823"/>
            <a:ext cx="6669405" cy="8926195"/>
            <a:chOff x="94485" y="115823"/>
            <a:chExt cx="6669405" cy="8926195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204216" y="8700516"/>
              <a:ext cx="6518148" cy="158496"/>
            </a:xfrm>
            <a:prstGeom prst="rect">
              <a:avLst/>
            </a:prstGeom>
          </p:spPr>
        </p:pic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96012" y="115823"/>
              <a:ext cx="6665976" cy="1452372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42849" y="142875"/>
              <a:ext cx="6572275" cy="1358646"/>
            </a:xfrm>
            <a:prstGeom prst="rect">
              <a:avLst/>
            </a:prstGeom>
          </p:spPr>
        </p:pic>
        <p:sp>
          <p:nvSpPr>
            <p:cNvPr id="6" name="object 6"/>
            <p:cNvSpPr/>
            <p:nvPr/>
          </p:nvSpPr>
          <p:spPr>
            <a:xfrm>
              <a:off x="142849" y="142875"/>
              <a:ext cx="6572884" cy="1358900"/>
            </a:xfrm>
            <a:custGeom>
              <a:avLst/>
              <a:gdLst/>
              <a:ahLst/>
              <a:cxnLst/>
              <a:rect l="l" t="t" r="r" b="b"/>
              <a:pathLst>
                <a:path w="6572884" h="1358900">
                  <a:moveTo>
                    <a:pt x="0" y="226441"/>
                  </a:moveTo>
                  <a:lnTo>
                    <a:pt x="4600" y="180795"/>
                  </a:lnTo>
                  <a:lnTo>
                    <a:pt x="17795" y="138285"/>
                  </a:lnTo>
                  <a:lnTo>
                    <a:pt x="38673" y="99820"/>
                  </a:lnTo>
                  <a:lnTo>
                    <a:pt x="66324" y="66309"/>
                  </a:lnTo>
                  <a:lnTo>
                    <a:pt x="99837" y="38663"/>
                  </a:lnTo>
                  <a:lnTo>
                    <a:pt x="138301" y="17789"/>
                  </a:lnTo>
                  <a:lnTo>
                    <a:pt x="180806" y="4599"/>
                  </a:lnTo>
                  <a:lnTo>
                    <a:pt x="226440" y="0"/>
                  </a:lnTo>
                  <a:lnTo>
                    <a:pt x="6345834" y="0"/>
                  </a:lnTo>
                  <a:lnTo>
                    <a:pt x="6391480" y="4599"/>
                  </a:lnTo>
                  <a:lnTo>
                    <a:pt x="6433990" y="17789"/>
                  </a:lnTo>
                  <a:lnTo>
                    <a:pt x="6472455" y="38663"/>
                  </a:lnTo>
                  <a:lnTo>
                    <a:pt x="6505965" y="66309"/>
                  </a:lnTo>
                  <a:lnTo>
                    <a:pt x="6533612" y="99820"/>
                  </a:lnTo>
                  <a:lnTo>
                    <a:pt x="6554485" y="138285"/>
                  </a:lnTo>
                  <a:lnTo>
                    <a:pt x="6567676" y="180795"/>
                  </a:lnTo>
                  <a:lnTo>
                    <a:pt x="6572275" y="226441"/>
                  </a:lnTo>
                  <a:lnTo>
                    <a:pt x="6572275" y="1132204"/>
                  </a:lnTo>
                  <a:lnTo>
                    <a:pt x="6567676" y="1177850"/>
                  </a:lnTo>
                  <a:lnTo>
                    <a:pt x="6554485" y="1220360"/>
                  </a:lnTo>
                  <a:lnTo>
                    <a:pt x="6533612" y="1258825"/>
                  </a:lnTo>
                  <a:lnTo>
                    <a:pt x="6505965" y="1292336"/>
                  </a:lnTo>
                  <a:lnTo>
                    <a:pt x="6472455" y="1319982"/>
                  </a:lnTo>
                  <a:lnTo>
                    <a:pt x="6433990" y="1340856"/>
                  </a:lnTo>
                  <a:lnTo>
                    <a:pt x="6391480" y="1354046"/>
                  </a:lnTo>
                  <a:lnTo>
                    <a:pt x="6345834" y="1358646"/>
                  </a:lnTo>
                  <a:lnTo>
                    <a:pt x="226440" y="1358646"/>
                  </a:lnTo>
                  <a:lnTo>
                    <a:pt x="180806" y="1354046"/>
                  </a:lnTo>
                  <a:lnTo>
                    <a:pt x="138301" y="1340856"/>
                  </a:lnTo>
                  <a:lnTo>
                    <a:pt x="99837" y="1319982"/>
                  </a:lnTo>
                  <a:lnTo>
                    <a:pt x="66324" y="1292336"/>
                  </a:lnTo>
                  <a:lnTo>
                    <a:pt x="38673" y="1258825"/>
                  </a:lnTo>
                  <a:lnTo>
                    <a:pt x="17795" y="1220360"/>
                  </a:lnTo>
                  <a:lnTo>
                    <a:pt x="4600" y="1177850"/>
                  </a:lnTo>
                  <a:lnTo>
                    <a:pt x="0" y="1132204"/>
                  </a:lnTo>
                  <a:lnTo>
                    <a:pt x="0" y="226441"/>
                  </a:lnTo>
                  <a:close/>
                </a:path>
              </a:pathLst>
            </a:custGeom>
            <a:ln w="9525">
              <a:solidFill>
                <a:srgbClr val="55CE74"/>
              </a:solidFill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pic>
          <p:nvPicPr>
            <p:cNvPr id="7" name="object 7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2500248" y="305930"/>
              <a:ext cx="1714500" cy="733945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2738628" y="1024127"/>
              <a:ext cx="1897379" cy="371855"/>
            </a:xfrm>
            <a:prstGeom prst="rect">
              <a:avLst/>
            </a:prstGeom>
          </p:spPr>
        </p:pic>
        <p:pic>
          <p:nvPicPr>
            <p:cNvPr id="9" name="object 9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4401312" y="1024127"/>
              <a:ext cx="1577339" cy="371855"/>
            </a:xfrm>
            <a:prstGeom prst="rect">
              <a:avLst/>
            </a:prstGeom>
          </p:spPr>
        </p:pic>
        <p:pic>
          <p:nvPicPr>
            <p:cNvPr id="10" name="object 10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3169920" y="1207007"/>
              <a:ext cx="1546859" cy="371855"/>
            </a:xfrm>
            <a:prstGeom prst="rect">
              <a:avLst/>
            </a:prstGeom>
          </p:spPr>
        </p:pic>
        <p:pic>
          <p:nvPicPr>
            <p:cNvPr id="11" name="object 11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4482083" y="1207007"/>
              <a:ext cx="284988" cy="371855"/>
            </a:xfrm>
            <a:prstGeom prst="rect">
              <a:avLst/>
            </a:prstGeom>
          </p:spPr>
        </p:pic>
        <p:pic>
          <p:nvPicPr>
            <p:cNvPr id="12" name="object 12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4571999" y="1207007"/>
              <a:ext cx="1013460" cy="371855"/>
            </a:xfrm>
            <a:prstGeom prst="rect">
              <a:avLst/>
            </a:prstGeom>
          </p:spPr>
        </p:pic>
        <p:pic>
          <p:nvPicPr>
            <p:cNvPr id="13" name="object 13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324612" y="234695"/>
              <a:ext cx="1719072" cy="1341120"/>
            </a:xfrm>
            <a:prstGeom prst="rect">
              <a:avLst/>
            </a:prstGeom>
          </p:spPr>
        </p:pic>
        <p:pic>
          <p:nvPicPr>
            <p:cNvPr id="14" name="object 14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5606795" y="8193022"/>
              <a:ext cx="1092707" cy="848868"/>
            </a:xfrm>
            <a:prstGeom prst="rect">
              <a:avLst/>
            </a:prstGeom>
          </p:spPr>
        </p:pic>
        <p:pic>
          <p:nvPicPr>
            <p:cNvPr id="15" name="object 15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109728" y="8193022"/>
              <a:ext cx="1092708" cy="848868"/>
            </a:xfrm>
            <a:prstGeom prst="rect">
              <a:avLst/>
            </a:prstGeom>
          </p:spPr>
        </p:pic>
      </p:grpSp>
      <p:sp>
        <p:nvSpPr>
          <p:cNvPr id="16" name="object 16"/>
          <p:cNvSpPr txBox="1"/>
          <p:nvPr/>
        </p:nvSpPr>
        <p:spPr>
          <a:xfrm>
            <a:off x="327456" y="1068451"/>
            <a:ext cx="6273165" cy="6820534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2958465" marR="733425" indent="-431800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Arial"/>
                <a:cs typeface="Arial"/>
              </a:rPr>
              <a:t>6ta.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Edición</a:t>
            </a:r>
            <a:r>
              <a:rPr sz="1200" b="1" spc="-10" dirty="0">
                <a:latin typeface="Arial"/>
                <a:cs typeface="Arial"/>
              </a:rPr>
              <a:t> Volumen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I</a:t>
            </a:r>
            <a:r>
              <a:rPr sz="1200" b="1" spc="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Enero</a:t>
            </a:r>
            <a:r>
              <a:rPr sz="1200" b="1" spc="-3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a</a:t>
            </a:r>
            <a:r>
              <a:rPr sz="1200" b="1" spc="-2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Julio</a:t>
            </a:r>
            <a:r>
              <a:rPr sz="1200" b="1" spc="-5" dirty="0">
                <a:latin typeface="Arial"/>
                <a:cs typeface="Arial"/>
              </a:rPr>
              <a:t> </a:t>
            </a:r>
            <a:r>
              <a:rPr sz="1200" b="1" spc="-20" dirty="0">
                <a:latin typeface="Arial"/>
                <a:cs typeface="Arial"/>
              </a:rPr>
              <a:t>2021 </a:t>
            </a:r>
            <a:r>
              <a:rPr sz="1200" b="1" dirty="0">
                <a:latin typeface="Arial"/>
                <a:cs typeface="Arial"/>
              </a:rPr>
              <a:t>Revista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Semestral-</a:t>
            </a:r>
            <a:r>
              <a:rPr sz="1200" b="1" spc="-40" dirty="0">
                <a:latin typeface="Arial"/>
                <a:cs typeface="Arial"/>
              </a:rPr>
              <a:t> </a:t>
            </a:r>
            <a:r>
              <a:rPr sz="1200" b="1" spc="-10" dirty="0">
                <a:latin typeface="Arial"/>
                <a:cs typeface="Arial"/>
              </a:rPr>
              <a:t>Venezuela</a:t>
            </a:r>
            <a:endParaRPr sz="1200" dirty="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305"/>
              </a:spcBef>
            </a:pPr>
            <a:endParaRPr sz="1200" dirty="0">
              <a:latin typeface="Arial"/>
              <a:cs typeface="Arial"/>
            </a:endParaRPr>
          </a:p>
          <a:p>
            <a:pPr marL="378460" marR="5080" indent="-36576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prevalece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sostenida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través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tiempo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está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sujeto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vicisitudes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procesos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sociales </a:t>
            </a:r>
            <a:r>
              <a:rPr sz="1200" dirty="0">
                <a:latin typeface="Times New Roman"/>
                <a:cs typeface="Times New Roman"/>
              </a:rPr>
              <a:t>(comunicación,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negociación,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conflicto,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entre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otros.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tanto,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asumido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referente </a:t>
            </a:r>
            <a:r>
              <a:rPr sz="1200" dirty="0">
                <a:latin typeface="Times New Roman"/>
                <a:cs typeface="Times New Roman"/>
              </a:rPr>
              <a:t>teórico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estudio,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debido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que,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esencia,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plantea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conocimiento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resultado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mera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copia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realidad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preexistente,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sino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proceso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dinámico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interactivo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través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cual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información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externa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interpretada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reinterpretada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mente.</a:t>
            </a:r>
            <a:endParaRPr sz="1200" dirty="0">
              <a:latin typeface="Times New Roman"/>
              <a:cs typeface="Times New Roman"/>
            </a:endParaRPr>
          </a:p>
          <a:p>
            <a:pPr marL="378460" marR="5080" indent="-36576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mismo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modo,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fundamente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Teoría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dela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socioformación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Tobón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(2011),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cosiste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 </a:t>
            </a:r>
            <a:r>
              <a:rPr sz="1200" dirty="0">
                <a:latin typeface="Times New Roman"/>
                <a:cs typeface="Times New Roman"/>
              </a:rPr>
              <a:t>acuerdo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este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autor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“en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formar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personas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contribuyan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resolver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problemas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contexto,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dedicación,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perseverancia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sentido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reto,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considerando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ciclo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vital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vida,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retos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sociales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ambientales”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(p.45)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Visto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esta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forma,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socioformación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permite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dar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ese </a:t>
            </a:r>
            <a:r>
              <a:rPr sz="1200" dirty="0">
                <a:latin typeface="Times New Roman"/>
                <a:cs typeface="Times New Roman"/>
              </a:rPr>
              <a:t>paso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realidad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contemple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solo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desarrollo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físico,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intelectual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cultural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ser </a:t>
            </a:r>
            <a:r>
              <a:rPr sz="1200" dirty="0">
                <a:latin typeface="Times New Roman"/>
                <a:cs typeface="Times New Roman"/>
              </a:rPr>
              <a:t>humano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sino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lleve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diseñar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proyecto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responsable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vida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tenga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resultado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ciudadanos,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docentes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gobernantes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países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requieren.</a:t>
            </a:r>
            <a:endParaRPr sz="1200" dirty="0">
              <a:latin typeface="Times New Roman"/>
              <a:cs typeface="Times New Roman"/>
            </a:endParaRPr>
          </a:p>
          <a:p>
            <a:pPr marL="378460" marR="5715" indent="-365760" algn="just">
              <a:lnSpc>
                <a:spcPct val="100000"/>
              </a:lnSpc>
              <a:spcBef>
                <a:spcPts val="5"/>
              </a:spcBef>
            </a:pP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esta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manera,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aspira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jóvenes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incorporen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retos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goces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aprendizaje,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cual </a:t>
            </a:r>
            <a:r>
              <a:rPr sz="1200" dirty="0">
                <a:latin typeface="Times New Roman"/>
                <a:cs typeface="Times New Roman"/>
              </a:rPr>
              <a:t>conduzca</a:t>
            </a:r>
            <a:r>
              <a:rPr sz="1200" spc="4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4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43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educación</a:t>
            </a:r>
            <a:r>
              <a:rPr sz="1200" spc="4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43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calidad</a:t>
            </a:r>
            <a:r>
              <a:rPr sz="1200" spc="4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articulando</a:t>
            </a:r>
            <a:r>
              <a:rPr sz="1200" spc="43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procesos</a:t>
            </a:r>
            <a:r>
              <a:rPr sz="1200" spc="4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socio</a:t>
            </a:r>
            <a:r>
              <a:rPr sz="1200" spc="4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históricos</a:t>
            </a:r>
            <a:r>
              <a:rPr sz="1200" spc="4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409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procesos </a:t>
            </a:r>
            <a:r>
              <a:rPr sz="1200" dirty="0">
                <a:latin typeface="Times New Roman"/>
                <a:cs typeface="Times New Roman"/>
              </a:rPr>
              <a:t>individuales,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través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efectiva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clara </a:t>
            </a:r>
            <a:r>
              <a:rPr sz="1200" spc="-10" dirty="0">
                <a:latin typeface="Times New Roman"/>
                <a:cs typeface="Times New Roman"/>
              </a:rPr>
              <a:t>comunicación.</a:t>
            </a:r>
            <a:endParaRPr sz="1200" dirty="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60"/>
              </a:spcBef>
            </a:pPr>
            <a:endParaRPr sz="1200" dirty="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</a:pPr>
            <a:r>
              <a:rPr sz="1200" b="1" i="1" dirty="0">
                <a:latin typeface="Times New Roman"/>
                <a:cs typeface="Times New Roman"/>
              </a:rPr>
              <a:t>Consumo</a:t>
            </a:r>
            <a:r>
              <a:rPr sz="1200" b="1" i="1" spc="-85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Alimentario</a:t>
            </a:r>
            <a:r>
              <a:rPr sz="1200" b="1" i="1" spc="-55" dirty="0">
                <a:latin typeface="Times New Roman"/>
                <a:cs typeface="Times New Roman"/>
              </a:rPr>
              <a:t> </a:t>
            </a:r>
            <a:r>
              <a:rPr sz="1200" b="1" i="1" spc="-10" dirty="0">
                <a:latin typeface="Times New Roman"/>
                <a:cs typeface="Times New Roman"/>
              </a:rPr>
              <a:t>Responsable</a:t>
            </a:r>
            <a:endParaRPr sz="1200" dirty="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60"/>
              </a:spcBef>
            </a:pPr>
            <a:endParaRPr sz="1200" dirty="0">
              <a:latin typeface="Times New Roman"/>
              <a:cs typeface="Times New Roman"/>
            </a:endParaRPr>
          </a:p>
          <a:p>
            <a:pPr marL="378460" marR="6985" indent="-36576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universidad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le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compete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incluir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dentro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programas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universitarios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todas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carreras, </a:t>
            </a:r>
            <a:r>
              <a:rPr sz="1200" dirty="0">
                <a:latin typeface="Times New Roman"/>
                <a:cs typeface="Times New Roman"/>
              </a:rPr>
              <a:t>especialmente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 educación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ingeniería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agronómica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dimensión del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Consumo</a:t>
            </a:r>
            <a:r>
              <a:rPr sz="1200" spc="-10" dirty="0">
                <a:latin typeface="Times New Roman"/>
                <a:cs typeface="Times New Roman"/>
              </a:rPr>
              <a:t> Alimentario </a:t>
            </a:r>
            <a:r>
              <a:rPr sz="1200" dirty="0">
                <a:latin typeface="Times New Roman"/>
                <a:cs typeface="Times New Roman"/>
              </a:rPr>
              <a:t>responsable</a:t>
            </a:r>
            <a:r>
              <a:rPr sz="1200" spc="3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3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3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eje</a:t>
            </a:r>
            <a:r>
              <a:rPr sz="1200" spc="3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central</a:t>
            </a:r>
            <a:r>
              <a:rPr sz="1200" spc="3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3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favorezca</a:t>
            </a:r>
            <a:r>
              <a:rPr sz="1200" spc="3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3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3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estudiantes</a:t>
            </a:r>
            <a:r>
              <a:rPr sz="1200" spc="3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3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apropien</a:t>
            </a:r>
            <a:r>
              <a:rPr sz="1200" spc="3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75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este </a:t>
            </a:r>
            <a:r>
              <a:rPr sz="1200" dirty="0">
                <a:latin typeface="Times New Roman"/>
                <a:cs typeface="Times New Roman"/>
              </a:rPr>
              <a:t>conocimiento,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pero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vez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debe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abrir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seminarios,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foros,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tallares,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debates,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cuales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sean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docentes los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primeros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ser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formados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ámbito.</a:t>
            </a:r>
            <a:endParaRPr sz="1200" dirty="0">
              <a:latin typeface="Times New Roman"/>
              <a:cs typeface="Times New Roman"/>
            </a:endParaRPr>
          </a:p>
          <a:p>
            <a:pPr marL="378460" marR="6350" indent="-36576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este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sentido,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compromiso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social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educación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educador,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ante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panorama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enfrenta,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debe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revalidarse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reconceptualizarse.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Considerando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descrito,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indispensable </a:t>
            </a:r>
            <a:r>
              <a:rPr sz="1200" dirty="0">
                <a:latin typeface="Times New Roman"/>
                <a:cs typeface="Times New Roman"/>
              </a:rPr>
              <a:t>considerar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perfil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profesional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integración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multidisciplinaria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universitaria,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cual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integren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proceso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inducción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través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capacitación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cargo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expertos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académicos </a:t>
            </a:r>
            <a:r>
              <a:rPr sz="1200" dirty="0">
                <a:latin typeface="Times New Roman"/>
                <a:cs typeface="Times New Roman"/>
              </a:rPr>
              <a:t>universitarios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estudiantes,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donde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tomen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cuenta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planeación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participativa, </a:t>
            </a:r>
            <a:r>
              <a:rPr sz="1200" dirty="0">
                <a:latin typeface="Times New Roman"/>
                <a:cs typeface="Times New Roman"/>
              </a:rPr>
              <a:t>trabajo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equipo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trabajo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comunitario,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intervención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comunidades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planificación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el </a:t>
            </a:r>
            <a:r>
              <a:rPr sz="1200" dirty="0">
                <a:latin typeface="Times New Roman"/>
                <a:cs typeface="Times New Roman"/>
              </a:rPr>
              <a:t>desarrollo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social,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integrados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consumo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alimentario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responsable.</a:t>
            </a:r>
            <a:endParaRPr sz="1200" dirty="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60"/>
              </a:spcBef>
            </a:pPr>
            <a:endParaRPr sz="1200" dirty="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5"/>
              </a:spcBef>
            </a:pPr>
            <a:r>
              <a:rPr sz="1200" b="1" i="1" dirty="0">
                <a:latin typeface="Times New Roman"/>
                <a:cs typeface="Times New Roman"/>
              </a:rPr>
              <a:t>Formación</a:t>
            </a:r>
            <a:r>
              <a:rPr sz="1200" b="1" i="1" spc="-30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en</a:t>
            </a:r>
            <a:r>
              <a:rPr sz="1200" b="1" i="1" spc="-10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Seguridad</a:t>
            </a:r>
            <a:r>
              <a:rPr sz="1200" b="1" i="1" spc="-60" dirty="0">
                <a:latin typeface="Times New Roman"/>
                <a:cs typeface="Times New Roman"/>
              </a:rPr>
              <a:t> </a:t>
            </a:r>
            <a:r>
              <a:rPr sz="1200" b="1" i="1" spc="-10" dirty="0">
                <a:latin typeface="Times New Roman"/>
                <a:cs typeface="Times New Roman"/>
              </a:rPr>
              <a:t>Alimentaria</a:t>
            </a:r>
            <a:endParaRPr sz="1200" dirty="0">
              <a:latin typeface="Times New Roman"/>
              <a:cs typeface="Times New Roman"/>
            </a:endParaRPr>
          </a:p>
          <a:p>
            <a:pPr algn="ctr">
              <a:lnSpc>
                <a:spcPts val="1425"/>
              </a:lnSpc>
            </a:pP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entiende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seguridad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alimentaria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acceso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todas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personas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todo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momento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los</a:t>
            </a:r>
            <a:endParaRPr sz="1200" dirty="0">
              <a:latin typeface="Times New Roman"/>
              <a:cs typeface="Times New Roman"/>
            </a:endParaRPr>
          </a:p>
          <a:p>
            <a:pPr marR="2122170" algn="ctr">
              <a:lnSpc>
                <a:spcPts val="1425"/>
              </a:lnSpc>
            </a:pPr>
            <a:r>
              <a:rPr sz="1200" dirty="0">
                <a:latin typeface="Times New Roman"/>
                <a:cs typeface="Times New Roman"/>
              </a:rPr>
              <a:t>alimentos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necesarios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llevar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vida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activa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sana.</a:t>
            </a:r>
            <a:endParaRPr sz="1200" dirty="0">
              <a:latin typeface="Times New Roman"/>
              <a:cs typeface="Times New Roman"/>
            </a:endParaRPr>
          </a:p>
        </p:txBody>
      </p:sp>
      <p:pic>
        <p:nvPicPr>
          <p:cNvPr id="17" name="object 17"/>
          <p:cNvPicPr/>
          <p:nvPr/>
        </p:nvPicPr>
        <p:blipFill>
          <a:blip r:embed="rId13" cstate="print"/>
          <a:stretch>
            <a:fillRect/>
          </a:stretch>
        </p:blipFill>
        <p:spPr>
          <a:xfrm>
            <a:off x="4725161" y="164274"/>
            <a:ext cx="1805305" cy="893889"/>
          </a:xfrm>
          <a:prstGeom prst="rect">
            <a:avLst/>
          </a:prstGeom>
        </p:spPr>
      </p:pic>
      <p:sp>
        <p:nvSpPr>
          <p:cNvPr id="18" name="object 18"/>
          <p:cNvSpPr txBox="1"/>
          <p:nvPr/>
        </p:nvSpPr>
        <p:spPr>
          <a:xfrm>
            <a:off x="1286002" y="8260512"/>
            <a:ext cx="4488180" cy="718185"/>
          </a:xfrm>
          <a:prstGeom prst="rect">
            <a:avLst/>
          </a:prstGeom>
        </p:spPr>
        <p:txBody>
          <a:bodyPr vert="horz" wrap="square" lIns="0" tIns="3175" rIns="0" bIns="0" rtlCol="0">
            <a:spAutoFit/>
          </a:bodyPr>
          <a:lstStyle/>
          <a:p>
            <a:pPr marL="12700" marR="5080" algn="ctr">
              <a:lnSpc>
                <a:spcPts val="1320"/>
              </a:lnSpc>
              <a:spcBef>
                <a:spcPts val="25"/>
              </a:spcBef>
            </a:pPr>
            <a:r>
              <a:rPr sz="1100" b="1" dirty="0">
                <a:latin typeface="Times New Roman"/>
                <a:cs typeface="Times New Roman"/>
              </a:rPr>
              <a:t>“Modelo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Teórico</a:t>
            </a:r>
            <a:r>
              <a:rPr sz="1100" b="1" spc="-4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Educativo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para la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Formación</a:t>
            </a:r>
            <a:r>
              <a:rPr sz="1100" b="1" spc="-4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en</a:t>
            </a:r>
            <a:r>
              <a:rPr sz="1100" b="1" spc="-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el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Consumo</a:t>
            </a:r>
            <a:r>
              <a:rPr sz="1100" b="1" spc="-15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Alimentario </a:t>
            </a:r>
            <a:r>
              <a:rPr sz="1100" b="1" dirty="0">
                <a:latin typeface="Times New Roman"/>
                <a:cs typeface="Times New Roman"/>
              </a:rPr>
              <a:t>Responsable</a:t>
            </a:r>
            <a:r>
              <a:rPr sz="1100" b="1" spc="-4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Articulado</a:t>
            </a:r>
            <a:r>
              <a:rPr sz="1100" b="1" spc="-4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en</a:t>
            </a:r>
            <a:r>
              <a:rPr sz="1100" b="1" spc="-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la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Dimensión</a:t>
            </a:r>
            <a:r>
              <a:rPr sz="1100" b="1" spc="-4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Socio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Política</a:t>
            </a:r>
            <a:r>
              <a:rPr sz="1100" b="1" spc="-4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Socialista</a:t>
            </a:r>
            <a:r>
              <a:rPr sz="1100" b="1" spc="-45" dirty="0">
                <a:latin typeface="Times New Roman"/>
                <a:cs typeface="Times New Roman"/>
              </a:rPr>
              <a:t> </a:t>
            </a:r>
            <a:r>
              <a:rPr sz="1100" b="1" spc="-50" dirty="0">
                <a:latin typeface="Times New Roman"/>
                <a:cs typeface="Times New Roman"/>
              </a:rPr>
              <a:t>y </a:t>
            </a:r>
            <a:r>
              <a:rPr sz="1100" b="1" dirty="0">
                <a:latin typeface="Times New Roman"/>
                <a:cs typeface="Times New Roman"/>
              </a:rPr>
              <a:t>Seguridad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Alimentaria</a:t>
            </a:r>
            <a:endParaRPr sz="1100" dirty="0">
              <a:latin typeface="Times New Roman"/>
              <a:cs typeface="Times New Roman"/>
            </a:endParaRPr>
          </a:p>
          <a:p>
            <a:pPr marR="123189" algn="ctr">
              <a:lnSpc>
                <a:spcPct val="100000"/>
              </a:lnSpc>
              <a:spcBef>
                <a:spcPts val="105"/>
              </a:spcBef>
            </a:pPr>
            <a:r>
              <a:rPr sz="1200" b="1" dirty="0">
                <a:latin typeface="Times New Roman"/>
                <a:cs typeface="Times New Roman"/>
              </a:rPr>
              <a:t>Autor: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spc="-35" dirty="0">
                <a:latin typeface="Times New Roman"/>
                <a:cs typeface="Times New Roman"/>
              </a:rPr>
              <a:t>Dr.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Pedro</a:t>
            </a:r>
            <a:r>
              <a:rPr sz="1200" b="1" spc="-5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Antonio</a:t>
            </a:r>
            <a:r>
              <a:rPr sz="1200" b="1" spc="-3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Carpio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spc="-20" dirty="0">
                <a:latin typeface="Times New Roman"/>
                <a:cs typeface="Times New Roman"/>
              </a:rPr>
              <a:t>Díaz</a:t>
            </a:r>
            <a:endParaRPr sz="1200" dirty="0">
              <a:latin typeface="Times New Roman"/>
              <a:cs typeface="Times New Roman"/>
            </a:endParaRPr>
          </a:p>
        </p:txBody>
      </p:sp>
      <p:sp>
        <p:nvSpPr>
          <p:cNvPr id="19" name="object 19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79857" rIns="0" bIns="0" rtlCol="0">
            <a:spAutoFit/>
          </a:bodyPr>
          <a:lstStyle/>
          <a:p>
            <a:pPr marL="146685">
              <a:lnSpc>
                <a:spcPts val="1410"/>
              </a:lnSpc>
            </a:pPr>
            <a:fld id="{81D60167-4931-47E6-BA6A-407CBD079E47}" type="slidenum">
              <a:rPr b="1" spc="-25" dirty="0">
                <a:latin typeface="Times New Roman"/>
                <a:cs typeface="Times New Roman"/>
              </a:rPr>
              <a:t>254</a:t>
            </a:fld>
            <a:endParaRPr b="1" spc="-25" dirty="0">
              <a:latin typeface="Times New Roman"/>
              <a:cs typeface="Times New Roman"/>
            </a:endParaRPr>
          </a:p>
        </p:txBody>
      </p:sp>
      <p:grpSp>
        <p:nvGrpSpPr>
          <p:cNvPr id="20" name="Grupo 19">
            <a:extLst>
              <a:ext uri="{FF2B5EF4-FFF2-40B4-BE49-F238E27FC236}">
                <a16:creationId xmlns:a16="http://schemas.microsoft.com/office/drawing/2014/main" id="{3889B164-2FD3-884E-C5B0-83E674798032}"/>
              </a:ext>
            </a:extLst>
          </p:cNvPr>
          <p:cNvGrpSpPr/>
          <p:nvPr/>
        </p:nvGrpSpPr>
        <p:grpSpPr>
          <a:xfrm>
            <a:off x="117348" y="98932"/>
            <a:ext cx="6665976" cy="1452626"/>
            <a:chOff x="470065" y="1951410"/>
            <a:chExt cx="6665976" cy="1452626"/>
          </a:xfrm>
        </p:grpSpPr>
        <p:grpSp>
          <p:nvGrpSpPr>
            <p:cNvPr id="21" name="object 12">
              <a:extLst>
                <a:ext uri="{FF2B5EF4-FFF2-40B4-BE49-F238E27FC236}">
                  <a16:creationId xmlns:a16="http://schemas.microsoft.com/office/drawing/2014/main" id="{38C4F38D-463E-CE23-644E-13E2C7D0FE18}"/>
                </a:ext>
              </a:extLst>
            </p:cNvPr>
            <p:cNvGrpSpPr/>
            <p:nvPr/>
          </p:nvGrpSpPr>
          <p:grpSpPr>
            <a:xfrm>
              <a:off x="470065" y="1951664"/>
              <a:ext cx="6665976" cy="1452372"/>
              <a:chOff x="96011" y="115823"/>
              <a:chExt cx="6665976" cy="1452372"/>
            </a:xfrm>
          </p:grpSpPr>
          <p:pic>
            <p:nvPicPr>
              <p:cNvPr id="25" name="object 13">
                <a:extLst>
                  <a:ext uri="{FF2B5EF4-FFF2-40B4-BE49-F238E27FC236}">
                    <a16:creationId xmlns:a16="http://schemas.microsoft.com/office/drawing/2014/main" id="{39D22B59-E2D1-BD4A-512C-A5DCC6004419}"/>
                  </a:ext>
                </a:extLst>
              </p:cNvPr>
              <p:cNvPicPr/>
              <p:nvPr/>
            </p:nvPicPr>
            <p:blipFill>
              <a:blip r:embed="rId3" cstate="print"/>
              <a:stretch>
                <a:fillRect/>
              </a:stretch>
            </p:blipFill>
            <p:spPr>
              <a:xfrm>
                <a:off x="96011" y="115823"/>
                <a:ext cx="6665976" cy="1452372"/>
              </a:xfrm>
              <a:prstGeom prst="rect">
                <a:avLst/>
              </a:prstGeom>
            </p:spPr>
          </p:pic>
          <p:pic>
            <p:nvPicPr>
              <p:cNvPr id="26" name="object 14">
                <a:extLst>
                  <a:ext uri="{FF2B5EF4-FFF2-40B4-BE49-F238E27FC236}">
                    <a16:creationId xmlns:a16="http://schemas.microsoft.com/office/drawing/2014/main" id="{7E65FF54-BA77-C0D9-569E-43709E4E12E0}"/>
                  </a:ext>
                </a:extLst>
              </p:cNvPr>
              <p:cNvPicPr/>
              <p:nvPr/>
            </p:nvPicPr>
            <p:blipFill>
              <a:blip r:embed="rId4" cstate="print"/>
              <a:stretch>
                <a:fillRect/>
              </a:stretch>
            </p:blipFill>
            <p:spPr>
              <a:xfrm>
                <a:off x="142849" y="142875"/>
                <a:ext cx="6572275" cy="1358646"/>
              </a:xfrm>
              <a:prstGeom prst="rect">
                <a:avLst/>
              </a:prstGeom>
            </p:spPr>
          </p:pic>
          <p:sp>
            <p:nvSpPr>
              <p:cNvPr id="27" name="object 15">
                <a:extLst>
                  <a:ext uri="{FF2B5EF4-FFF2-40B4-BE49-F238E27FC236}">
                    <a16:creationId xmlns:a16="http://schemas.microsoft.com/office/drawing/2014/main" id="{D5A5D408-2B22-D8AE-6F7C-84D9BEA4734E}"/>
                  </a:ext>
                </a:extLst>
              </p:cNvPr>
              <p:cNvSpPr/>
              <p:nvPr/>
            </p:nvSpPr>
            <p:spPr>
              <a:xfrm>
                <a:off x="142849" y="142875"/>
                <a:ext cx="6572884" cy="1358900"/>
              </a:xfrm>
              <a:custGeom>
                <a:avLst/>
                <a:gdLst/>
                <a:ahLst/>
                <a:cxnLst/>
                <a:rect l="l" t="t" r="r" b="b"/>
                <a:pathLst>
                  <a:path w="6572884" h="1358900">
                    <a:moveTo>
                      <a:pt x="0" y="226441"/>
                    </a:moveTo>
                    <a:lnTo>
                      <a:pt x="4600" y="180795"/>
                    </a:lnTo>
                    <a:lnTo>
                      <a:pt x="17795" y="138285"/>
                    </a:lnTo>
                    <a:lnTo>
                      <a:pt x="38673" y="99820"/>
                    </a:lnTo>
                    <a:lnTo>
                      <a:pt x="66324" y="66309"/>
                    </a:lnTo>
                    <a:lnTo>
                      <a:pt x="99837" y="38663"/>
                    </a:lnTo>
                    <a:lnTo>
                      <a:pt x="138301" y="17789"/>
                    </a:lnTo>
                    <a:lnTo>
                      <a:pt x="180806" y="4599"/>
                    </a:lnTo>
                    <a:lnTo>
                      <a:pt x="226440" y="0"/>
                    </a:lnTo>
                    <a:lnTo>
                      <a:pt x="6345834" y="0"/>
                    </a:lnTo>
                    <a:lnTo>
                      <a:pt x="6391480" y="4599"/>
                    </a:lnTo>
                    <a:lnTo>
                      <a:pt x="6433990" y="17789"/>
                    </a:lnTo>
                    <a:lnTo>
                      <a:pt x="6472455" y="38663"/>
                    </a:lnTo>
                    <a:lnTo>
                      <a:pt x="6505965" y="66309"/>
                    </a:lnTo>
                    <a:lnTo>
                      <a:pt x="6533612" y="99820"/>
                    </a:lnTo>
                    <a:lnTo>
                      <a:pt x="6554485" y="138285"/>
                    </a:lnTo>
                    <a:lnTo>
                      <a:pt x="6567676" y="180795"/>
                    </a:lnTo>
                    <a:lnTo>
                      <a:pt x="6572275" y="226441"/>
                    </a:lnTo>
                    <a:lnTo>
                      <a:pt x="6572275" y="1132204"/>
                    </a:lnTo>
                    <a:lnTo>
                      <a:pt x="6567676" y="1177850"/>
                    </a:lnTo>
                    <a:lnTo>
                      <a:pt x="6554485" y="1220360"/>
                    </a:lnTo>
                    <a:lnTo>
                      <a:pt x="6533612" y="1258825"/>
                    </a:lnTo>
                    <a:lnTo>
                      <a:pt x="6505965" y="1292336"/>
                    </a:lnTo>
                    <a:lnTo>
                      <a:pt x="6472455" y="1319982"/>
                    </a:lnTo>
                    <a:lnTo>
                      <a:pt x="6433990" y="1340856"/>
                    </a:lnTo>
                    <a:lnTo>
                      <a:pt x="6391480" y="1354046"/>
                    </a:lnTo>
                    <a:lnTo>
                      <a:pt x="6345834" y="1358646"/>
                    </a:lnTo>
                    <a:lnTo>
                      <a:pt x="226440" y="1358646"/>
                    </a:lnTo>
                    <a:lnTo>
                      <a:pt x="180806" y="1354046"/>
                    </a:lnTo>
                    <a:lnTo>
                      <a:pt x="138301" y="1340856"/>
                    </a:lnTo>
                    <a:lnTo>
                      <a:pt x="99837" y="1319982"/>
                    </a:lnTo>
                    <a:lnTo>
                      <a:pt x="66324" y="1292336"/>
                    </a:lnTo>
                    <a:lnTo>
                      <a:pt x="38673" y="1258825"/>
                    </a:lnTo>
                    <a:lnTo>
                      <a:pt x="17795" y="1220360"/>
                    </a:lnTo>
                    <a:lnTo>
                      <a:pt x="4600" y="1177850"/>
                    </a:lnTo>
                    <a:lnTo>
                      <a:pt x="0" y="1132204"/>
                    </a:lnTo>
                    <a:lnTo>
                      <a:pt x="0" y="226441"/>
                    </a:lnTo>
                    <a:close/>
                  </a:path>
                </a:pathLst>
              </a:custGeom>
              <a:ln w="9525">
                <a:solidFill>
                  <a:srgbClr val="55CE74"/>
                </a:solidFill>
              </a:ln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pic>
            <p:nvPicPr>
              <p:cNvPr id="28" name="object 16">
                <a:extLst>
                  <a:ext uri="{FF2B5EF4-FFF2-40B4-BE49-F238E27FC236}">
                    <a16:creationId xmlns:a16="http://schemas.microsoft.com/office/drawing/2014/main" id="{9E2CA494-A15D-A74C-C481-1F9BD1929610}"/>
                  </a:ext>
                </a:extLst>
              </p:cNvPr>
              <p:cNvPicPr/>
              <p:nvPr/>
            </p:nvPicPr>
            <p:blipFill>
              <a:blip r:embed="rId5" cstate="print"/>
              <a:stretch>
                <a:fillRect/>
              </a:stretch>
            </p:blipFill>
            <p:spPr>
              <a:xfrm>
                <a:off x="2500248" y="305930"/>
                <a:ext cx="1714500" cy="733945"/>
              </a:xfrm>
              <a:prstGeom prst="rect">
                <a:avLst/>
              </a:prstGeom>
            </p:spPr>
          </p:pic>
        </p:grpSp>
        <p:sp>
          <p:nvSpPr>
            <p:cNvPr id="22" name="object 16">
              <a:extLst>
                <a:ext uri="{FF2B5EF4-FFF2-40B4-BE49-F238E27FC236}">
                  <a16:creationId xmlns:a16="http://schemas.microsoft.com/office/drawing/2014/main" id="{74A0B5E3-F387-C609-17B4-DDE53F9A0038}"/>
                </a:ext>
              </a:extLst>
            </p:cNvPr>
            <p:cNvSpPr txBox="1"/>
            <p:nvPr/>
          </p:nvSpPr>
          <p:spPr>
            <a:xfrm>
              <a:off x="2775727" y="2875716"/>
              <a:ext cx="3332858" cy="391795"/>
            </a:xfrm>
            <a:prstGeom prst="rect">
              <a:avLst/>
            </a:prstGeom>
            <a:noFill/>
          </p:spPr>
          <p:txBody>
            <a:bodyPr vert="horz" wrap="square" lIns="0" tIns="12700" rIns="0" bIns="0" rtlCol="0">
              <a:spAutoFit/>
            </a:bodyPr>
            <a:lstStyle/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Volumen 4,  Número 1  Enero a Julio 2021</a:t>
              </a:r>
            </a:p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Revista Semestral. Venezuela</a:t>
              </a:r>
              <a:endParaRPr sz="1200" dirty="0">
                <a:latin typeface="Arial"/>
                <a:cs typeface="Arial"/>
              </a:endParaRPr>
            </a:p>
          </p:txBody>
        </p:sp>
        <p:pic>
          <p:nvPicPr>
            <p:cNvPr id="23" name="object 25">
              <a:extLst>
                <a:ext uri="{FF2B5EF4-FFF2-40B4-BE49-F238E27FC236}">
                  <a16:creationId xmlns:a16="http://schemas.microsoft.com/office/drawing/2014/main" id="{8E86F178-2710-E758-5BC6-D159629153AD}"/>
                </a:ext>
              </a:extLst>
            </p:cNvPr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470065" y="2027896"/>
              <a:ext cx="2305662" cy="1053903"/>
            </a:xfrm>
            <a:prstGeom prst="rect">
              <a:avLst/>
            </a:prstGeom>
          </p:spPr>
        </p:pic>
        <p:pic>
          <p:nvPicPr>
            <p:cNvPr id="24" name="object 31">
              <a:extLst>
                <a:ext uri="{FF2B5EF4-FFF2-40B4-BE49-F238E27FC236}">
                  <a16:creationId xmlns:a16="http://schemas.microsoft.com/office/drawing/2014/main" id="{CDB9131D-17D5-4D4A-0A5E-DF23E565BAC3}"/>
                </a:ext>
              </a:extLst>
            </p:cNvPr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4932681" y="1951410"/>
              <a:ext cx="1805304" cy="893889"/>
            </a:xfrm>
            <a:prstGeom prst="rect">
              <a:avLst/>
            </a:prstGeom>
          </p:spPr>
        </p:pic>
      </p:grpSp>
    </p:spTree>
  </p:cSld>
  <p:clrMapOvr>
    <a:masterClrMapping/>
  </p:clrMapOvr>
</p:sld>
</file>

<file path=ppt/slides/slide2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94485" y="115823"/>
            <a:ext cx="6669405" cy="8926195"/>
            <a:chOff x="94485" y="115823"/>
            <a:chExt cx="6669405" cy="8926195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204216" y="8700516"/>
              <a:ext cx="6518148" cy="158496"/>
            </a:xfrm>
            <a:prstGeom prst="rect">
              <a:avLst/>
            </a:prstGeom>
          </p:spPr>
        </p:pic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96012" y="115823"/>
              <a:ext cx="6665976" cy="1452372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42849" y="142875"/>
              <a:ext cx="6572275" cy="1358646"/>
            </a:xfrm>
            <a:prstGeom prst="rect">
              <a:avLst/>
            </a:prstGeom>
          </p:spPr>
        </p:pic>
        <p:sp>
          <p:nvSpPr>
            <p:cNvPr id="6" name="object 6"/>
            <p:cNvSpPr/>
            <p:nvPr/>
          </p:nvSpPr>
          <p:spPr>
            <a:xfrm>
              <a:off x="142849" y="142875"/>
              <a:ext cx="6572884" cy="1358900"/>
            </a:xfrm>
            <a:custGeom>
              <a:avLst/>
              <a:gdLst/>
              <a:ahLst/>
              <a:cxnLst/>
              <a:rect l="l" t="t" r="r" b="b"/>
              <a:pathLst>
                <a:path w="6572884" h="1358900">
                  <a:moveTo>
                    <a:pt x="0" y="226441"/>
                  </a:moveTo>
                  <a:lnTo>
                    <a:pt x="4600" y="180795"/>
                  </a:lnTo>
                  <a:lnTo>
                    <a:pt x="17795" y="138285"/>
                  </a:lnTo>
                  <a:lnTo>
                    <a:pt x="38673" y="99820"/>
                  </a:lnTo>
                  <a:lnTo>
                    <a:pt x="66324" y="66309"/>
                  </a:lnTo>
                  <a:lnTo>
                    <a:pt x="99837" y="38663"/>
                  </a:lnTo>
                  <a:lnTo>
                    <a:pt x="138301" y="17789"/>
                  </a:lnTo>
                  <a:lnTo>
                    <a:pt x="180806" y="4599"/>
                  </a:lnTo>
                  <a:lnTo>
                    <a:pt x="226440" y="0"/>
                  </a:lnTo>
                  <a:lnTo>
                    <a:pt x="6345834" y="0"/>
                  </a:lnTo>
                  <a:lnTo>
                    <a:pt x="6391480" y="4599"/>
                  </a:lnTo>
                  <a:lnTo>
                    <a:pt x="6433990" y="17789"/>
                  </a:lnTo>
                  <a:lnTo>
                    <a:pt x="6472455" y="38663"/>
                  </a:lnTo>
                  <a:lnTo>
                    <a:pt x="6505965" y="66309"/>
                  </a:lnTo>
                  <a:lnTo>
                    <a:pt x="6533612" y="99820"/>
                  </a:lnTo>
                  <a:lnTo>
                    <a:pt x="6554485" y="138285"/>
                  </a:lnTo>
                  <a:lnTo>
                    <a:pt x="6567676" y="180795"/>
                  </a:lnTo>
                  <a:lnTo>
                    <a:pt x="6572275" y="226441"/>
                  </a:lnTo>
                  <a:lnTo>
                    <a:pt x="6572275" y="1132204"/>
                  </a:lnTo>
                  <a:lnTo>
                    <a:pt x="6567676" y="1177850"/>
                  </a:lnTo>
                  <a:lnTo>
                    <a:pt x="6554485" y="1220360"/>
                  </a:lnTo>
                  <a:lnTo>
                    <a:pt x="6533612" y="1258825"/>
                  </a:lnTo>
                  <a:lnTo>
                    <a:pt x="6505965" y="1292336"/>
                  </a:lnTo>
                  <a:lnTo>
                    <a:pt x="6472455" y="1319982"/>
                  </a:lnTo>
                  <a:lnTo>
                    <a:pt x="6433990" y="1340856"/>
                  </a:lnTo>
                  <a:lnTo>
                    <a:pt x="6391480" y="1354046"/>
                  </a:lnTo>
                  <a:lnTo>
                    <a:pt x="6345834" y="1358646"/>
                  </a:lnTo>
                  <a:lnTo>
                    <a:pt x="226440" y="1358646"/>
                  </a:lnTo>
                  <a:lnTo>
                    <a:pt x="180806" y="1354046"/>
                  </a:lnTo>
                  <a:lnTo>
                    <a:pt x="138301" y="1340856"/>
                  </a:lnTo>
                  <a:lnTo>
                    <a:pt x="99837" y="1319982"/>
                  </a:lnTo>
                  <a:lnTo>
                    <a:pt x="66324" y="1292336"/>
                  </a:lnTo>
                  <a:lnTo>
                    <a:pt x="38673" y="1258825"/>
                  </a:lnTo>
                  <a:lnTo>
                    <a:pt x="17795" y="1220360"/>
                  </a:lnTo>
                  <a:lnTo>
                    <a:pt x="4600" y="1177850"/>
                  </a:lnTo>
                  <a:lnTo>
                    <a:pt x="0" y="1132204"/>
                  </a:lnTo>
                  <a:lnTo>
                    <a:pt x="0" y="226441"/>
                  </a:lnTo>
                  <a:close/>
                </a:path>
              </a:pathLst>
            </a:custGeom>
            <a:ln w="9525">
              <a:solidFill>
                <a:srgbClr val="55CE74"/>
              </a:solidFill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pic>
          <p:nvPicPr>
            <p:cNvPr id="7" name="object 7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2500248" y="305930"/>
              <a:ext cx="1714500" cy="733945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2738628" y="1024127"/>
              <a:ext cx="1897379" cy="371855"/>
            </a:xfrm>
            <a:prstGeom prst="rect">
              <a:avLst/>
            </a:prstGeom>
          </p:spPr>
        </p:pic>
        <p:pic>
          <p:nvPicPr>
            <p:cNvPr id="9" name="object 9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4401312" y="1024127"/>
              <a:ext cx="1577339" cy="371855"/>
            </a:xfrm>
            <a:prstGeom prst="rect">
              <a:avLst/>
            </a:prstGeom>
          </p:spPr>
        </p:pic>
        <p:pic>
          <p:nvPicPr>
            <p:cNvPr id="10" name="object 10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3169920" y="1207007"/>
              <a:ext cx="1546859" cy="371855"/>
            </a:xfrm>
            <a:prstGeom prst="rect">
              <a:avLst/>
            </a:prstGeom>
          </p:spPr>
        </p:pic>
        <p:pic>
          <p:nvPicPr>
            <p:cNvPr id="11" name="object 11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4482083" y="1207007"/>
              <a:ext cx="284988" cy="371855"/>
            </a:xfrm>
            <a:prstGeom prst="rect">
              <a:avLst/>
            </a:prstGeom>
          </p:spPr>
        </p:pic>
        <p:pic>
          <p:nvPicPr>
            <p:cNvPr id="12" name="object 12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4571999" y="1207007"/>
              <a:ext cx="1013460" cy="371855"/>
            </a:xfrm>
            <a:prstGeom prst="rect">
              <a:avLst/>
            </a:prstGeom>
          </p:spPr>
        </p:pic>
        <p:pic>
          <p:nvPicPr>
            <p:cNvPr id="13" name="object 13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324612" y="234695"/>
              <a:ext cx="1719072" cy="1341120"/>
            </a:xfrm>
            <a:prstGeom prst="rect">
              <a:avLst/>
            </a:prstGeom>
          </p:spPr>
        </p:pic>
        <p:pic>
          <p:nvPicPr>
            <p:cNvPr id="14" name="object 14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5606795" y="8193022"/>
              <a:ext cx="1092707" cy="848868"/>
            </a:xfrm>
            <a:prstGeom prst="rect">
              <a:avLst/>
            </a:prstGeom>
          </p:spPr>
        </p:pic>
        <p:pic>
          <p:nvPicPr>
            <p:cNvPr id="15" name="object 15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109728" y="8193022"/>
              <a:ext cx="1092708" cy="848868"/>
            </a:xfrm>
            <a:prstGeom prst="rect">
              <a:avLst/>
            </a:prstGeom>
          </p:spPr>
        </p:pic>
      </p:grpSp>
      <p:sp>
        <p:nvSpPr>
          <p:cNvPr id="16" name="object 16"/>
          <p:cNvSpPr txBox="1"/>
          <p:nvPr/>
        </p:nvSpPr>
        <p:spPr>
          <a:xfrm>
            <a:off x="293014" y="1068451"/>
            <a:ext cx="6346825" cy="6820534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2992755" marR="773430" indent="-431800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Arial"/>
                <a:cs typeface="Arial"/>
              </a:rPr>
              <a:t>6ta.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Edición</a:t>
            </a:r>
            <a:r>
              <a:rPr sz="1200" b="1" spc="-10" dirty="0">
                <a:latin typeface="Arial"/>
                <a:cs typeface="Arial"/>
              </a:rPr>
              <a:t> Volumen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I</a:t>
            </a:r>
            <a:r>
              <a:rPr sz="1200" b="1" spc="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Enero</a:t>
            </a:r>
            <a:r>
              <a:rPr sz="1200" b="1" spc="-3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a</a:t>
            </a:r>
            <a:r>
              <a:rPr sz="1200" b="1" spc="-2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Julio</a:t>
            </a:r>
            <a:r>
              <a:rPr sz="1200" b="1" spc="-5" dirty="0">
                <a:latin typeface="Arial"/>
                <a:cs typeface="Arial"/>
              </a:rPr>
              <a:t> </a:t>
            </a:r>
            <a:r>
              <a:rPr sz="1200" b="1" spc="-20" dirty="0">
                <a:latin typeface="Arial"/>
                <a:cs typeface="Arial"/>
              </a:rPr>
              <a:t>2021 </a:t>
            </a:r>
            <a:r>
              <a:rPr sz="1200" b="1" dirty="0">
                <a:latin typeface="Arial"/>
                <a:cs typeface="Arial"/>
              </a:rPr>
              <a:t>Revista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Semestral-</a:t>
            </a:r>
            <a:r>
              <a:rPr sz="1200" b="1" spc="-40" dirty="0">
                <a:latin typeface="Arial"/>
                <a:cs typeface="Arial"/>
              </a:rPr>
              <a:t> </a:t>
            </a:r>
            <a:r>
              <a:rPr sz="1200" b="1" spc="-10" dirty="0">
                <a:latin typeface="Arial"/>
                <a:cs typeface="Arial"/>
              </a:rPr>
              <a:t>Venezuela</a:t>
            </a:r>
            <a:endParaRPr sz="1200" dirty="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305"/>
              </a:spcBef>
            </a:pPr>
            <a:endParaRPr sz="1200" dirty="0">
              <a:latin typeface="Arial"/>
              <a:cs typeface="Arial"/>
            </a:endParaRPr>
          </a:p>
          <a:p>
            <a:pPr marL="375285" marR="7620" indent="-36322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alimentos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deben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satisfacer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necesidades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micronutrientes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esenciales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requisitos </a:t>
            </a:r>
            <a:r>
              <a:rPr sz="1200" dirty="0">
                <a:latin typeface="Times New Roman"/>
                <a:cs typeface="Times New Roman"/>
              </a:rPr>
              <a:t>energéticos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todos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miembros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familia,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además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sus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gustos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cantidades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deseable. </a:t>
            </a:r>
            <a:r>
              <a:rPr sz="1200" dirty="0">
                <a:latin typeface="Times New Roman"/>
                <a:cs typeface="Times New Roman"/>
              </a:rPr>
              <a:t>Lo</a:t>
            </a:r>
            <a:r>
              <a:rPr sz="1200" spc="16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cual</a:t>
            </a:r>
            <a:r>
              <a:rPr sz="1200" spc="15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15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plantea</a:t>
            </a:r>
            <a:r>
              <a:rPr sz="1200" spc="15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5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15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siguientes</a:t>
            </a:r>
            <a:r>
              <a:rPr sz="1200" spc="16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vertientes:</a:t>
            </a:r>
            <a:r>
              <a:rPr sz="1200" spc="15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Consumidor</a:t>
            </a:r>
            <a:r>
              <a:rPr sz="1200" spc="15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responsable,</a:t>
            </a:r>
            <a:r>
              <a:rPr sz="1200" spc="160" dirty="0">
                <a:latin typeface="Times New Roman"/>
                <a:cs typeface="Times New Roman"/>
              </a:rPr>
              <a:t>  </a:t>
            </a:r>
            <a:r>
              <a:rPr sz="1200" spc="-10" dirty="0">
                <a:latin typeface="Times New Roman"/>
                <a:cs typeface="Times New Roman"/>
              </a:rPr>
              <a:t>Integración </a:t>
            </a:r>
            <a:r>
              <a:rPr sz="1200" dirty="0">
                <a:latin typeface="Times New Roman"/>
                <a:cs typeface="Times New Roman"/>
              </a:rPr>
              <a:t>comunitaria,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compromiso</a:t>
            </a:r>
            <a:r>
              <a:rPr sz="1200" spc="-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socioeducativo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-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Integración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universitaria.</a:t>
            </a:r>
            <a:endParaRPr sz="1200" dirty="0">
              <a:latin typeface="Times New Roman"/>
              <a:cs typeface="Times New Roman"/>
            </a:endParaRPr>
          </a:p>
          <a:p>
            <a:pPr marL="375285" marR="6985" indent="-36322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Por consiguiente,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 plantea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universidades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 necesidad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formar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docentes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10" dirty="0">
                <a:latin typeface="Times New Roman"/>
                <a:cs typeface="Times New Roman"/>
              </a:rPr>
              <a:t>seguridad </a:t>
            </a:r>
            <a:r>
              <a:rPr sz="1200" dirty="0">
                <a:latin typeface="Times New Roman"/>
                <a:cs typeface="Times New Roman"/>
              </a:rPr>
              <a:t>alimentaria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estrategia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fortalecer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intervenciones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socioeducativas,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esta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formación </a:t>
            </a:r>
            <a:r>
              <a:rPr sz="1200" dirty="0">
                <a:latin typeface="Times New Roman"/>
                <a:cs typeface="Times New Roman"/>
              </a:rPr>
              <a:t>deberá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favorecer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desarrollar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competencias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orden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teórico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prácticas;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tal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manera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que,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final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proceso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docentes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sean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capaces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mejorar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sus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intervenciones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socioeducativas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seno </a:t>
            </a:r>
            <a:r>
              <a:rPr sz="1200" dirty="0">
                <a:latin typeface="Times New Roman"/>
                <a:cs typeface="Times New Roman"/>
              </a:rPr>
              <a:t>universitario</a:t>
            </a:r>
            <a:r>
              <a:rPr sz="1200" spc="3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comunitario</a:t>
            </a:r>
            <a:r>
              <a:rPr sz="1200" spc="3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través</a:t>
            </a:r>
            <a:r>
              <a:rPr sz="1200" spc="3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3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investigación</a:t>
            </a:r>
            <a:r>
              <a:rPr sz="1200" spc="3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extensión</a:t>
            </a:r>
            <a:r>
              <a:rPr sz="1200" spc="3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universitaria,</a:t>
            </a:r>
            <a:r>
              <a:rPr sz="1200" spc="31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ofreciendo </a:t>
            </a:r>
            <a:r>
              <a:rPr sz="1200" dirty="0">
                <a:latin typeface="Times New Roman"/>
                <a:cs typeface="Times New Roman"/>
              </a:rPr>
              <a:t>información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estudiantes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sobre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consumo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alimentario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responsable vinculado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soberanía </a:t>
            </a:r>
            <a:r>
              <a:rPr sz="1200" dirty="0">
                <a:latin typeface="Times New Roman"/>
                <a:cs typeface="Times New Roman"/>
              </a:rPr>
              <a:t>alimentaria,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favorecerá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gran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medida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forme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manera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integral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futuros profesionales.</a:t>
            </a:r>
            <a:endParaRPr sz="1200" dirty="0">
              <a:latin typeface="Times New Roman"/>
              <a:cs typeface="Times New Roman"/>
            </a:endParaRPr>
          </a:p>
          <a:p>
            <a:pPr marL="375285" marR="5080" indent="-363220" algn="just">
              <a:lnSpc>
                <a:spcPct val="100000"/>
              </a:lnSpc>
              <a:spcBef>
                <a:spcPts val="5"/>
              </a:spcBef>
            </a:pP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mismo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modo,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docentes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imparten clases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carrera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ingeniería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agronómica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-10" dirty="0">
                <a:latin typeface="Times New Roman"/>
                <a:cs typeface="Times New Roman"/>
              </a:rPr>
              <a:t> necesario </a:t>
            </a:r>
            <a:r>
              <a:rPr sz="1200" dirty="0">
                <a:latin typeface="Times New Roman"/>
                <a:cs typeface="Times New Roman"/>
              </a:rPr>
              <a:t>no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sólo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enseñen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sus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estudiantes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forma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poder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obtener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tierra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alimentos,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sino </a:t>
            </a:r>
            <a:r>
              <a:rPr sz="1200" spc="-25" dirty="0">
                <a:latin typeface="Times New Roman"/>
                <a:cs typeface="Times New Roman"/>
              </a:rPr>
              <a:t>es </a:t>
            </a:r>
            <a:r>
              <a:rPr sz="1200" dirty="0">
                <a:latin typeface="Times New Roman"/>
                <a:cs typeface="Times New Roman"/>
              </a:rPr>
              <a:t>necesario</a:t>
            </a:r>
            <a:r>
              <a:rPr sz="1200" spc="3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3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ellos</a:t>
            </a:r>
            <a:r>
              <a:rPr sz="1200" spc="3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sean</a:t>
            </a:r>
            <a:r>
              <a:rPr sz="1200" spc="3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accesibles</a:t>
            </a:r>
            <a:r>
              <a:rPr sz="1200" spc="3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</a:t>
            </a:r>
            <a:r>
              <a:rPr sz="1200" spc="3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consumidor,</a:t>
            </a:r>
            <a:r>
              <a:rPr sz="1200" spc="3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3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condiciones</a:t>
            </a:r>
            <a:r>
              <a:rPr sz="1200" spc="3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3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3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adquisición</a:t>
            </a:r>
            <a:r>
              <a:rPr sz="1200" spc="385" dirty="0">
                <a:latin typeface="Times New Roman"/>
                <a:cs typeface="Times New Roman"/>
              </a:rPr>
              <a:t> </a:t>
            </a:r>
            <a:r>
              <a:rPr sz="1200" spc="-50" dirty="0">
                <a:latin typeface="Times New Roman"/>
                <a:cs typeface="Times New Roman"/>
              </a:rPr>
              <a:t>y </a:t>
            </a:r>
            <a:r>
              <a:rPr sz="1200" dirty="0">
                <a:latin typeface="Times New Roman"/>
                <a:cs typeface="Times New Roman"/>
              </a:rPr>
              <a:t>consumo. Esto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implica aprender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forma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 que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funciona un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sistema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mercadeo,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movilice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alimentos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desde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productor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desde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punto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importación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hasta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consumidor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final,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almacene,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conserve,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transforme,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acondicione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sitúe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donde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comprador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final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necesite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spc="-50" dirty="0">
                <a:latin typeface="Times New Roman"/>
                <a:cs typeface="Times New Roman"/>
              </a:rPr>
              <a:t>y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forma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él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necesite,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así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formar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profesionales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capaces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realizar,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una </a:t>
            </a:r>
            <a:r>
              <a:rPr sz="1200" dirty="0">
                <a:latin typeface="Times New Roman"/>
                <a:cs typeface="Times New Roman"/>
              </a:rPr>
              <a:t>base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científica,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evaluación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racional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problemas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plantean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ámbito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seguridad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alimentos,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capacidad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integrarse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equipos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trabajo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empresas </a:t>
            </a:r>
            <a:r>
              <a:rPr sz="1200" dirty="0">
                <a:latin typeface="Times New Roman"/>
                <a:cs typeface="Times New Roman"/>
              </a:rPr>
              <a:t>públicas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privadas,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sean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competentes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tareas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investigación,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prevención,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detección, </a:t>
            </a:r>
            <a:r>
              <a:rPr sz="1200" dirty="0">
                <a:latin typeface="Times New Roman"/>
                <a:cs typeface="Times New Roman"/>
              </a:rPr>
              <a:t>evaluación,</a:t>
            </a:r>
            <a:r>
              <a:rPr sz="1200" spc="114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gestión,</a:t>
            </a:r>
            <a:r>
              <a:rPr sz="1200" spc="10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comunicación</a:t>
            </a:r>
            <a:r>
              <a:rPr sz="1200" spc="114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4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toma</a:t>
            </a:r>
            <a:r>
              <a:rPr sz="1200" spc="10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1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decisiones</a:t>
            </a:r>
            <a:r>
              <a:rPr sz="1200" spc="10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relacionadas</a:t>
            </a:r>
            <a:r>
              <a:rPr sz="1200" spc="11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11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05" dirty="0">
                <a:latin typeface="Times New Roman"/>
                <a:cs typeface="Times New Roman"/>
              </a:rPr>
              <a:t>  </a:t>
            </a:r>
            <a:r>
              <a:rPr sz="1200" spc="-10" dirty="0">
                <a:latin typeface="Times New Roman"/>
                <a:cs typeface="Times New Roman"/>
              </a:rPr>
              <a:t>seguridad alimentaria.</a:t>
            </a:r>
            <a:endParaRPr sz="1200" dirty="0">
              <a:latin typeface="Times New Roman"/>
              <a:cs typeface="Times New Roman"/>
            </a:endParaRPr>
          </a:p>
          <a:p>
            <a:pPr marL="375285" marR="5715" indent="-363220" algn="just">
              <a:lnSpc>
                <a:spcPct val="100000"/>
              </a:lnSpc>
              <a:spcBef>
                <a:spcPts val="5"/>
              </a:spcBef>
            </a:pP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mismo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orden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ideas,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Universidades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deben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realizar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actividades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conlleven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sus </a:t>
            </a:r>
            <a:r>
              <a:rPr sz="1200" dirty="0">
                <a:latin typeface="Times New Roman"/>
                <a:cs typeface="Times New Roman"/>
              </a:rPr>
              <a:t>comedores</a:t>
            </a:r>
            <a:r>
              <a:rPr sz="1200" spc="3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3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pueda</a:t>
            </a:r>
            <a:r>
              <a:rPr sz="1200" spc="3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ofrecer</a:t>
            </a:r>
            <a:r>
              <a:rPr sz="1200" spc="3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3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dieta</a:t>
            </a:r>
            <a:r>
              <a:rPr sz="1200" spc="3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balanceada,</a:t>
            </a:r>
            <a:r>
              <a:rPr sz="1200" spc="3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3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3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3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cantinas</a:t>
            </a:r>
            <a:r>
              <a:rPr sz="1200" spc="3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3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alrededores</a:t>
            </a:r>
            <a:r>
              <a:rPr sz="1200" spc="3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5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universidad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expendan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alimentos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altos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valores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nutricionales,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conlleva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formación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debe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traspasar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muros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universidad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llegar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comunidades.</a:t>
            </a:r>
            <a:endParaRPr sz="1200" dirty="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5"/>
              </a:spcBef>
            </a:pPr>
            <a:endParaRPr sz="1200" dirty="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z="1200" b="1" i="1" dirty="0">
                <a:latin typeface="Times New Roman"/>
                <a:cs typeface="Times New Roman"/>
              </a:rPr>
              <a:t>Dimensión</a:t>
            </a:r>
            <a:r>
              <a:rPr sz="1200" b="1" i="1" spc="-45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socio</a:t>
            </a:r>
            <a:r>
              <a:rPr sz="1200" b="1" i="1" spc="-30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política</a:t>
            </a:r>
            <a:r>
              <a:rPr sz="1200" b="1" i="1" spc="-5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y</a:t>
            </a:r>
            <a:r>
              <a:rPr sz="1200" b="1" i="1" spc="-20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socialista</a:t>
            </a:r>
            <a:r>
              <a:rPr sz="1200" b="1" i="1" spc="-20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del</a:t>
            </a:r>
            <a:r>
              <a:rPr sz="1200" b="1" i="1" spc="-20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Modelo</a:t>
            </a:r>
            <a:r>
              <a:rPr sz="1200" b="1" i="1" spc="-30" dirty="0">
                <a:latin typeface="Times New Roman"/>
                <a:cs typeface="Times New Roman"/>
              </a:rPr>
              <a:t> </a:t>
            </a:r>
            <a:r>
              <a:rPr sz="1200" b="1" i="1" spc="-10" dirty="0">
                <a:latin typeface="Times New Roman"/>
                <a:cs typeface="Times New Roman"/>
              </a:rPr>
              <a:t>Teórico</a:t>
            </a:r>
            <a:endParaRPr sz="1200" dirty="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75"/>
              </a:spcBef>
            </a:pPr>
            <a:endParaRPr sz="1200" dirty="0">
              <a:latin typeface="Times New Roman"/>
              <a:cs typeface="Times New Roman"/>
            </a:endParaRPr>
          </a:p>
          <a:p>
            <a:pPr marL="375285" marR="8890" indent="-363220" algn="just">
              <a:lnSpc>
                <a:spcPct val="98900"/>
              </a:lnSpc>
            </a:pP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4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plantea</a:t>
            </a:r>
            <a:r>
              <a:rPr sz="1200" spc="4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4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dimensión</a:t>
            </a:r>
            <a:r>
              <a:rPr sz="1200" spc="4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socio</a:t>
            </a:r>
            <a:r>
              <a:rPr sz="1200" spc="4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política</a:t>
            </a:r>
            <a:r>
              <a:rPr sz="1200" spc="4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4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socialista</a:t>
            </a:r>
            <a:r>
              <a:rPr sz="1200" spc="4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4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modelo,</a:t>
            </a:r>
            <a:r>
              <a:rPr sz="1200" spc="4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4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permita</a:t>
            </a:r>
            <a:r>
              <a:rPr sz="1200" spc="43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establecer</a:t>
            </a:r>
            <a:r>
              <a:rPr sz="1200" spc="434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una </a:t>
            </a:r>
            <a:r>
              <a:rPr sz="1200" dirty="0">
                <a:latin typeface="Times New Roman"/>
                <a:cs typeface="Times New Roman"/>
              </a:rPr>
              <a:t>corresponsabilidad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entre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Estado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sociedad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conjunto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legítimo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efectivo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poder </a:t>
            </a:r>
            <a:r>
              <a:rPr sz="1200" dirty="0">
                <a:latin typeface="Times New Roman"/>
                <a:cs typeface="Times New Roman"/>
              </a:rPr>
              <a:t>ciudadano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participación y</a:t>
            </a:r>
            <a:r>
              <a:rPr sz="1200" spc="-4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protagonismo.</a:t>
            </a:r>
            <a:endParaRPr sz="1200" dirty="0">
              <a:latin typeface="Times New Roman"/>
              <a:cs typeface="Times New Roman"/>
            </a:endParaRPr>
          </a:p>
        </p:txBody>
      </p:sp>
      <p:pic>
        <p:nvPicPr>
          <p:cNvPr id="17" name="object 17"/>
          <p:cNvPicPr/>
          <p:nvPr/>
        </p:nvPicPr>
        <p:blipFill>
          <a:blip r:embed="rId13" cstate="print"/>
          <a:stretch>
            <a:fillRect/>
          </a:stretch>
        </p:blipFill>
        <p:spPr>
          <a:xfrm>
            <a:off x="4725161" y="164274"/>
            <a:ext cx="1805305" cy="893889"/>
          </a:xfrm>
          <a:prstGeom prst="rect">
            <a:avLst/>
          </a:prstGeom>
        </p:spPr>
      </p:pic>
      <p:sp>
        <p:nvSpPr>
          <p:cNvPr id="18" name="object 18"/>
          <p:cNvSpPr txBox="1"/>
          <p:nvPr/>
        </p:nvSpPr>
        <p:spPr>
          <a:xfrm>
            <a:off x="1286002" y="8260512"/>
            <a:ext cx="4488180" cy="718185"/>
          </a:xfrm>
          <a:prstGeom prst="rect">
            <a:avLst/>
          </a:prstGeom>
        </p:spPr>
        <p:txBody>
          <a:bodyPr vert="horz" wrap="square" lIns="0" tIns="3175" rIns="0" bIns="0" rtlCol="0">
            <a:spAutoFit/>
          </a:bodyPr>
          <a:lstStyle/>
          <a:p>
            <a:pPr marL="12700" marR="5080" algn="ctr">
              <a:lnSpc>
                <a:spcPts val="1320"/>
              </a:lnSpc>
              <a:spcBef>
                <a:spcPts val="25"/>
              </a:spcBef>
            </a:pPr>
            <a:r>
              <a:rPr sz="1100" b="1" dirty="0">
                <a:latin typeface="Times New Roman"/>
                <a:cs typeface="Times New Roman"/>
              </a:rPr>
              <a:t>“Modelo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Teórico</a:t>
            </a:r>
            <a:r>
              <a:rPr sz="1100" b="1" spc="-4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Educativo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para la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Formación</a:t>
            </a:r>
            <a:r>
              <a:rPr sz="1100" b="1" spc="-4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en</a:t>
            </a:r>
            <a:r>
              <a:rPr sz="1100" b="1" spc="-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el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Consumo</a:t>
            </a:r>
            <a:r>
              <a:rPr sz="1100" b="1" spc="-15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Alimentario </a:t>
            </a:r>
            <a:r>
              <a:rPr sz="1100" b="1" dirty="0">
                <a:latin typeface="Times New Roman"/>
                <a:cs typeface="Times New Roman"/>
              </a:rPr>
              <a:t>Responsable</a:t>
            </a:r>
            <a:r>
              <a:rPr sz="1100" b="1" spc="-4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Articulado</a:t>
            </a:r>
            <a:r>
              <a:rPr sz="1100" b="1" spc="-4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en</a:t>
            </a:r>
            <a:r>
              <a:rPr sz="1100" b="1" spc="-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la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Dimensión</a:t>
            </a:r>
            <a:r>
              <a:rPr sz="1100" b="1" spc="-4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Socio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Política</a:t>
            </a:r>
            <a:r>
              <a:rPr sz="1100" b="1" spc="-4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Socialista</a:t>
            </a:r>
            <a:r>
              <a:rPr sz="1100" b="1" spc="-45" dirty="0">
                <a:latin typeface="Times New Roman"/>
                <a:cs typeface="Times New Roman"/>
              </a:rPr>
              <a:t> </a:t>
            </a:r>
            <a:r>
              <a:rPr sz="1100" b="1" spc="-50" dirty="0">
                <a:latin typeface="Times New Roman"/>
                <a:cs typeface="Times New Roman"/>
              </a:rPr>
              <a:t>y </a:t>
            </a:r>
            <a:r>
              <a:rPr sz="1100" b="1" dirty="0">
                <a:latin typeface="Times New Roman"/>
                <a:cs typeface="Times New Roman"/>
              </a:rPr>
              <a:t>Seguridad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Alimentaria</a:t>
            </a:r>
            <a:endParaRPr sz="1100" dirty="0">
              <a:latin typeface="Times New Roman"/>
              <a:cs typeface="Times New Roman"/>
            </a:endParaRPr>
          </a:p>
          <a:p>
            <a:pPr marR="123189" algn="ctr">
              <a:lnSpc>
                <a:spcPct val="100000"/>
              </a:lnSpc>
              <a:spcBef>
                <a:spcPts val="105"/>
              </a:spcBef>
            </a:pPr>
            <a:r>
              <a:rPr sz="1200" b="1" dirty="0">
                <a:latin typeface="Times New Roman"/>
                <a:cs typeface="Times New Roman"/>
              </a:rPr>
              <a:t>Autor: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spc="-35" dirty="0">
                <a:latin typeface="Times New Roman"/>
                <a:cs typeface="Times New Roman"/>
              </a:rPr>
              <a:t>Dr.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Pedro</a:t>
            </a:r>
            <a:r>
              <a:rPr sz="1200" b="1" spc="-5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Antonio</a:t>
            </a:r>
            <a:r>
              <a:rPr sz="1200" b="1" spc="-3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Carpio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spc="-20" dirty="0">
                <a:latin typeface="Times New Roman"/>
                <a:cs typeface="Times New Roman"/>
              </a:rPr>
              <a:t>Díaz</a:t>
            </a:r>
            <a:endParaRPr sz="1200" dirty="0">
              <a:latin typeface="Times New Roman"/>
              <a:cs typeface="Times New Roman"/>
            </a:endParaRPr>
          </a:p>
        </p:txBody>
      </p:sp>
      <p:sp>
        <p:nvSpPr>
          <p:cNvPr id="19" name="object 19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79857" rIns="0" bIns="0" rtlCol="0">
            <a:spAutoFit/>
          </a:bodyPr>
          <a:lstStyle/>
          <a:p>
            <a:pPr marL="146685">
              <a:lnSpc>
                <a:spcPts val="1410"/>
              </a:lnSpc>
            </a:pPr>
            <a:fld id="{81D60167-4931-47E6-BA6A-407CBD079E47}" type="slidenum">
              <a:rPr b="1" spc="-25" dirty="0">
                <a:latin typeface="Times New Roman"/>
                <a:cs typeface="Times New Roman"/>
              </a:rPr>
              <a:t>255</a:t>
            </a:fld>
            <a:endParaRPr b="1" spc="-25" dirty="0">
              <a:latin typeface="Times New Roman"/>
              <a:cs typeface="Times New Roman"/>
            </a:endParaRPr>
          </a:p>
        </p:txBody>
      </p:sp>
      <p:grpSp>
        <p:nvGrpSpPr>
          <p:cNvPr id="20" name="Grupo 19">
            <a:extLst>
              <a:ext uri="{FF2B5EF4-FFF2-40B4-BE49-F238E27FC236}">
                <a16:creationId xmlns:a16="http://schemas.microsoft.com/office/drawing/2014/main" id="{30884E73-53EB-0B6D-D1F4-0D95092522BC}"/>
              </a:ext>
            </a:extLst>
          </p:cNvPr>
          <p:cNvGrpSpPr/>
          <p:nvPr/>
        </p:nvGrpSpPr>
        <p:grpSpPr>
          <a:xfrm>
            <a:off x="117348" y="98932"/>
            <a:ext cx="6665976" cy="1452626"/>
            <a:chOff x="470065" y="1951410"/>
            <a:chExt cx="6665976" cy="1452626"/>
          </a:xfrm>
        </p:grpSpPr>
        <p:grpSp>
          <p:nvGrpSpPr>
            <p:cNvPr id="21" name="object 12">
              <a:extLst>
                <a:ext uri="{FF2B5EF4-FFF2-40B4-BE49-F238E27FC236}">
                  <a16:creationId xmlns:a16="http://schemas.microsoft.com/office/drawing/2014/main" id="{1B602C82-A0D6-A202-A995-97CAA91F9DD2}"/>
                </a:ext>
              </a:extLst>
            </p:cNvPr>
            <p:cNvGrpSpPr/>
            <p:nvPr/>
          </p:nvGrpSpPr>
          <p:grpSpPr>
            <a:xfrm>
              <a:off x="470065" y="1951664"/>
              <a:ext cx="6665976" cy="1452372"/>
              <a:chOff x="96011" y="115823"/>
              <a:chExt cx="6665976" cy="1452372"/>
            </a:xfrm>
          </p:grpSpPr>
          <p:pic>
            <p:nvPicPr>
              <p:cNvPr id="25" name="object 13">
                <a:extLst>
                  <a:ext uri="{FF2B5EF4-FFF2-40B4-BE49-F238E27FC236}">
                    <a16:creationId xmlns:a16="http://schemas.microsoft.com/office/drawing/2014/main" id="{1A2FDF3E-0229-0B16-EE9A-37B9CEA4DAF2}"/>
                  </a:ext>
                </a:extLst>
              </p:cNvPr>
              <p:cNvPicPr/>
              <p:nvPr/>
            </p:nvPicPr>
            <p:blipFill>
              <a:blip r:embed="rId3" cstate="print"/>
              <a:stretch>
                <a:fillRect/>
              </a:stretch>
            </p:blipFill>
            <p:spPr>
              <a:xfrm>
                <a:off x="96011" y="115823"/>
                <a:ext cx="6665976" cy="1452372"/>
              </a:xfrm>
              <a:prstGeom prst="rect">
                <a:avLst/>
              </a:prstGeom>
            </p:spPr>
          </p:pic>
          <p:pic>
            <p:nvPicPr>
              <p:cNvPr id="26" name="object 14">
                <a:extLst>
                  <a:ext uri="{FF2B5EF4-FFF2-40B4-BE49-F238E27FC236}">
                    <a16:creationId xmlns:a16="http://schemas.microsoft.com/office/drawing/2014/main" id="{FD9616EB-025C-0BAC-38ED-D75AB8B4E0E2}"/>
                  </a:ext>
                </a:extLst>
              </p:cNvPr>
              <p:cNvPicPr/>
              <p:nvPr/>
            </p:nvPicPr>
            <p:blipFill>
              <a:blip r:embed="rId4" cstate="print"/>
              <a:stretch>
                <a:fillRect/>
              </a:stretch>
            </p:blipFill>
            <p:spPr>
              <a:xfrm>
                <a:off x="142849" y="142875"/>
                <a:ext cx="6572275" cy="1358646"/>
              </a:xfrm>
              <a:prstGeom prst="rect">
                <a:avLst/>
              </a:prstGeom>
            </p:spPr>
          </p:pic>
          <p:sp>
            <p:nvSpPr>
              <p:cNvPr id="27" name="object 15">
                <a:extLst>
                  <a:ext uri="{FF2B5EF4-FFF2-40B4-BE49-F238E27FC236}">
                    <a16:creationId xmlns:a16="http://schemas.microsoft.com/office/drawing/2014/main" id="{D16CF513-AC82-82B1-0740-11A008D7ECCB}"/>
                  </a:ext>
                </a:extLst>
              </p:cNvPr>
              <p:cNvSpPr/>
              <p:nvPr/>
            </p:nvSpPr>
            <p:spPr>
              <a:xfrm>
                <a:off x="142849" y="142875"/>
                <a:ext cx="6572884" cy="1358900"/>
              </a:xfrm>
              <a:custGeom>
                <a:avLst/>
                <a:gdLst/>
                <a:ahLst/>
                <a:cxnLst/>
                <a:rect l="l" t="t" r="r" b="b"/>
                <a:pathLst>
                  <a:path w="6572884" h="1358900">
                    <a:moveTo>
                      <a:pt x="0" y="226441"/>
                    </a:moveTo>
                    <a:lnTo>
                      <a:pt x="4600" y="180795"/>
                    </a:lnTo>
                    <a:lnTo>
                      <a:pt x="17795" y="138285"/>
                    </a:lnTo>
                    <a:lnTo>
                      <a:pt x="38673" y="99820"/>
                    </a:lnTo>
                    <a:lnTo>
                      <a:pt x="66324" y="66309"/>
                    </a:lnTo>
                    <a:lnTo>
                      <a:pt x="99837" y="38663"/>
                    </a:lnTo>
                    <a:lnTo>
                      <a:pt x="138301" y="17789"/>
                    </a:lnTo>
                    <a:lnTo>
                      <a:pt x="180806" y="4599"/>
                    </a:lnTo>
                    <a:lnTo>
                      <a:pt x="226440" y="0"/>
                    </a:lnTo>
                    <a:lnTo>
                      <a:pt x="6345834" y="0"/>
                    </a:lnTo>
                    <a:lnTo>
                      <a:pt x="6391480" y="4599"/>
                    </a:lnTo>
                    <a:lnTo>
                      <a:pt x="6433990" y="17789"/>
                    </a:lnTo>
                    <a:lnTo>
                      <a:pt x="6472455" y="38663"/>
                    </a:lnTo>
                    <a:lnTo>
                      <a:pt x="6505965" y="66309"/>
                    </a:lnTo>
                    <a:lnTo>
                      <a:pt x="6533612" y="99820"/>
                    </a:lnTo>
                    <a:lnTo>
                      <a:pt x="6554485" y="138285"/>
                    </a:lnTo>
                    <a:lnTo>
                      <a:pt x="6567676" y="180795"/>
                    </a:lnTo>
                    <a:lnTo>
                      <a:pt x="6572275" y="226441"/>
                    </a:lnTo>
                    <a:lnTo>
                      <a:pt x="6572275" y="1132204"/>
                    </a:lnTo>
                    <a:lnTo>
                      <a:pt x="6567676" y="1177850"/>
                    </a:lnTo>
                    <a:lnTo>
                      <a:pt x="6554485" y="1220360"/>
                    </a:lnTo>
                    <a:lnTo>
                      <a:pt x="6533612" y="1258825"/>
                    </a:lnTo>
                    <a:lnTo>
                      <a:pt x="6505965" y="1292336"/>
                    </a:lnTo>
                    <a:lnTo>
                      <a:pt x="6472455" y="1319982"/>
                    </a:lnTo>
                    <a:lnTo>
                      <a:pt x="6433990" y="1340856"/>
                    </a:lnTo>
                    <a:lnTo>
                      <a:pt x="6391480" y="1354046"/>
                    </a:lnTo>
                    <a:lnTo>
                      <a:pt x="6345834" y="1358646"/>
                    </a:lnTo>
                    <a:lnTo>
                      <a:pt x="226440" y="1358646"/>
                    </a:lnTo>
                    <a:lnTo>
                      <a:pt x="180806" y="1354046"/>
                    </a:lnTo>
                    <a:lnTo>
                      <a:pt x="138301" y="1340856"/>
                    </a:lnTo>
                    <a:lnTo>
                      <a:pt x="99837" y="1319982"/>
                    </a:lnTo>
                    <a:lnTo>
                      <a:pt x="66324" y="1292336"/>
                    </a:lnTo>
                    <a:lnTo>
                      <a:pt x="38673" y="1258825"/>
                    </a:lnTo>
                    <a:lnTo>
                      <a:pt x="17795" y="1220360"/>
                    </a:lnTo>
                    <a:lnTo>
                      <a:pt x="4600" y="1177850"/>
                    </a:lnTo>
                    <a:lnTo>
                      <a:pt x="0" y="1132204"/>
                    </a:lnTo>
                    <a:lnTo>
                      <a:pt x="0" y="226441"/>
                    </a:lnTo>
                    <a:close/>
                  </a:path>
                </a:pathLst>
              </a:custGeom>
              <a:ln w="9525">
                <a:solidFill>
                  <a:srgbClr val="55CE74"/>
                </a:solidFill>
              </a:ln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pic>
            <p:nvPicPr>
              <p:cNvPr id="28" name="object 16">
                <a:extLst>
                  <a:ext uri="{FF2B5EF4-FFF2-40B4-BE49-F238E27FC236}">
                    <a16:creationId xmlns:a16="http://schemas.microsoft.com/office/drawing/2014/main" id="{0BB56ABC-CAAA-A12B-7467-B38F305D7D1E}"/>
                  </a:ext>
                </a:extLst>
              </p:cNvPr>
              <p:cNvPicPr/>
              <p:nvPr/>
            </p:nvPicPr>
            <p:blipFill>
              <a:blip r:embed="rId5" cstate="print"/>
              <a:stretch>
                <a:fillRect/>
              </a:stretch>
            </p:blipFill>
            <p:spPr>
              <a:xfrm>
                <a:off x="2500248" y="305930"/>
                <a:ext cx="1714500" cy="733945"/>
              </a:xfrm>
              <a:prstGeom prst="rect">
                <a:avLst/>
              </a:prstGeom>
            </p:spPr>
          </p:pic>
        </p:grpSp>
        <p:sp>
          <p:nvSpPr>
            <p:cNvPr id="22" name="object 16">
              <a:extLst>
                <a:ext uri="{FF2B5EF4-FFF2-40B4-BE49-F238E27FC236}">
                  <a16:creationId xmlns:a16="http://schemas.microsoft.com/office/drawing/2014/main" id="{03FB1A7C-3C8A-7B7F-A383-F3A847E11710}"/>
                </a:ext>
              </a:extLst>
            </p:cNvPr>
            <p:cNvSpPr txBox="1"/>
            <p:nvPr/>
          </p:nvSpPr>
          <p:spPr>
            <a:xfrm>
              <a:off x="2775727" y="2875716"/>
              <a:ext cx="3332858" cy="391795"/>
            </a:xfrm>
            <a:prstGeom prst="rect">
              <a:avLst/>
            </a:prstGeom>
            <a:noFill/>
          </p:spPr>
          <p:txBody>
            <a:bodyPr vert="horz" wrap="square" lIns="0" tIns="12700" rIns="0" bIns="0" rtlCol="0">
              <a:spAutoFit/>
            </a:bodyPr>
            <a:lstStyle/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Volumen 4,  Número 1  Enero a Julio 2021</a:t>
              </a:r>
            </a:p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Revista Semestral. Venezuela</a:t>
              </a:r>
              <a:endParaRPr sz="1200" dirty="0">
                <a:latin typeface="Arial"/>
                <a:cs typeface="Arial"/>
              </a:endParaRPr>
            </a:p>
          </p:txBody>
        </p:sp>
        <p:pic>
          <p:nvPicPr>
            <p:cNvPr id="23" name="object 25">
              <a:extLst>
                <a:ext uri="{FF2B5EF4-FFF2-40B4-BE49-F238E27FC236}">
                  <a16:creationId xmlns:a16="http://schemas.microsoft.com/office/drawing/2014/main" id="{9A38BDC5-8EBB-E5AF-5C06-0E8A78ED866F}"/>
                </a:ext>
              </a:extLst>
            </p:cNvPr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470065" y="2027896"/>
              <a:ext cx="2305662" cy="1053903"/>
            </a:xfrm>
            <a:prstGeom prst="rect">
              <a:avLst/>
            </a:prstGeom>
          </p:spPr>
        </p:pic>
        <p:pic>
          <p:nvPicPr>
            <p:cNvPr id="24" name="object 31">
              <a:extLst>
                <a:ext uri="{FF2B5EF4-FFF2-40B4-BE49-F238E27FC236}">
                  <a16:creationId xmlns:a16="http://schemas.microsoft.com/office/drawing/2014/main" id="{21C54ED7-3BA5-E490-D963-F2C11EC9A0A9}"/>
                </a:ext>
              </a:extLst>
            </p:cNvPr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4932681" y="1951410"/>
              <a:ext cx="1805304" cy="893889"/>
            </a:xfrm>
            <a:prstGeom prst="rect">
              <a:avLst/>
            </a:prstGeom>
          </p:spPr>
        </p:pic>
      </p:grpSp>
    </p:spTree>
  </p:cSld>
  <p:clrMapOvr>
    <a:masterClrMapping/>
  </p:clrMapOvr>
</p:sld>
</file>

<file path=ppt/slides/slide2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94485" y="115823"/>
            <a:ext cx="6669405" cy="8926195"/>
            <a:chOff x="94485" y="115823"/>
            <a:chExt cx="6669405" cy="8926195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204216" y="8700516"/>
              <a:ext cx="6518148" cy="158496"/>
            </a:xfrm>
            <a:prstGeom prst="rect">
              <a:avLst/>
            </a:prstGeom>
          </p:spPr>
        </p:pic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96012" y="115823"/>
              <a:ext cx="6665976" cy="1452372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42849" y="142875"/>
              <a:ext cx="6572275" cy="1358646"/>
            </a:xfrm>
            <a:prstGeom prst="rect">
              <a:avLst/>
            </a:prstGeom>
          </p:spPr>
        </p:pic>
        <p:sp>
          <p:nvSpPr>
            <p:cNvPr id="6" name="object 6"/>
            <p:cNvSpPr/>
            <p:nvPr/>
          </p:nvSpPr>
          <p:spPr>
            <a:xfrm>
              <a:off x="142849" y="142875"/>
              <a:ext cx="6572884" cy="1358900"/>
            </a:xfrm>
            <a:custGeom>
              <a:avLst/>
              <a:gdLst/>
              <a:ahLst/>
              <a:cxnLst/>
              <a:rect l="l" t="t" r="r" b="b"/>
              <a:pathLst>
                <a:path w="6572884" h="1358900">
                  <a:moveTo>
                    <a:pt x="0" y="226441"/>
                  </a:moveTo>
                  <a:lnTo>
                    <a:pt x="4600" y="180795"/>
                  </a:lnTo>
                  <a:lnTo>
                    <a:pt x="17795" y="138285"/>
                  </a:lnTo>
                  <a:lnTo>
                    <a:pt x="38673" y="99820"/>
                  </a:lnTo>
                  <a:lnTo>
                    <a:pt x="66324" y="66309"/>
                  </a:lnTo>
                  <a:lnTo>
                    <a:pt x="99837" y="38663"/>
                  </a:lnTo>
                  <a:lnTo>
                    <a:pt x="138301" y="17789"/>
                  </a:lnTo>
                  <a:lnTo>
                    <a:pt x="180806" y="4599"/>
                  </a:lnTo>
                  <a:lnTo>
                    <a:pt x="226440" y="0"/>
                  </a:lnTo>
                  <a:lnTo>
                    <a:pt x="6345834" y="0"/>
                  </a:lnTo>
                  <a:lnTo>
                    <a:pt x="6391480" y="4599"/>
                  </a:lnTo>
                  <a:lnTo>
                    <a:pt x="6433990" y="17789"/>
                  </a:lnTo>
                  <a:lnTo>
                    <a:pt x="6472455" y="38663"/>
                  </a:lnTo>
                  <a:lnTo>
                    <a:pt x="6505965" y="66309"/>
                  </a:lnTo>
                  <a:lnTo>
                    <a:pt x="6533612" y="99820"/>
                  </a:lnTo>
                  <a:lnTo>
                    <a:pt x="6554485" y="138285"/>
                  </a:lnTo>
                  <a:lnTo>
                    <a:pt x="6567676" y="180795"/>
                  </a:lnTo>
                  <a:lnTo>
                    <a:pt x="6572275" y="226441"/>
                  </a:lnTo>
                  <a:lnTo>
                    <a:pt x="6572275" y="1132204"/>
                  </a:lnTo>
                  <a:lnTo>
                    <a:pt x="6567676" y="1177850"/>
                  </a:lnTo>
                  <a:lnTo>
                    <a:pt x="6554485" y="1220360"/>
                  </a:lnTo>
                  <a:lnTo>
                    <a:pt x="6533612" y="1258825"/>
                  </a:lnTo>
                  <a:lnTo>
                    <a:pt x="6505965" y="1292336"/>
                  </a:lnTo>
                  <a:lnTo>
                    <a:pt x="6472455" y="1319982"/>
                  </a:lnTo>
                  <a:lnTo>
                    <a:pt x="6433990" y="1340856"/>
                  </a:lnTo>
                  <a:lnTo>
                    <a:pt x="6391480" y="1354046"/>
                  </a:lnTo>
                  <a:lnTo>
                    <a:pt x="6345834" y="1358646"/>
                  </a:lnTo>
                  <a:lnTo>
                    <a:pt x="226440" y="1358646"/>
                  </a:lnTo>
                  <a:lnTo>
                    <a:pt x="180806" y="1354046"/>
                  </a:lnTo>
                  <a:lnTo>
                    <a:pt x="138301" y="1340856"/>
                  </a:lnTo>
                  <a:lnTo>
                    <a:pt x="99837" y="1319982"/>
                  </a:lnTo>
                  <a:lnTo>
                    <a:pt x="66324" y="1292336"/>
                  </a:lnTo>
                  <a:lnTo>
                    <a:pt x="38673" y="1258825"/>
                  </a:lnTo>
                  <a:lnTo>
                    <a:pt x="17795" y="1220360"/>
                  </a:lnTo>
                  <a:lnTo>
                    <a:pt x="4600" y="1177850"/>
                  </a:lnTo>
                  <a:lnTo>
                    <a:pt x="0" y="1132204"/>
                  </a:lnTo>
                  <a:lnTo>
                    <a:pt x="0" y="226441"/>
                  </a:lnTo>
                  <a:close/>
                </a:path>
              </a:pathLst>
            </a:custGeom>
            <a:ln w="9525">
              <a:solidFill>
                <a:srgbClr val="55CE74"/>
              </a:solidFill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pic>
          <p:nvPicPr>
            <p:cNvPr id="7" name="object 7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2500248" y="305930"/>
              <a:ext cx="1714500" cy="733945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2738628" y="1024127"/>
              <a:ext cx="1897379" cy="371855"/>
            </a:xfrm>
            <a:prstGeom prst="rect">
              <a:avLst/>
            </a:prstGeom>
          </p:spPr>
        </p:pic>
        <p:pic>
          <p:nvPicPr>
            <p:cNvPr id="9" name="object 9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4401312" y="1024127"/>
              <a:ext cx="1577339" cy="371855"/>
            </a:xfrm>
            <a:prstGeom prst="rect">
              <a:avLst/>
            </a:prstGeom>
          </p:spPr>
        </p:pic>
        <p:pic>
          <p:nvPicPr>
            <p:cNvPr id="10" name="object 10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3169920" y="1207007"/>
              <a:ext cx="1546859" cy="371855"/>
            </a:xfrm>
            <a:prstGeom prst="rect">
              <a:avLst/>
            </a:prstGeom>
          </p:spPr>
        </p:pic>
        <p:pic>
          <p:nvPicPr>
            <p:cNvPr id="11" name="object 11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4482083" y="1207007"/>
              <a:ext cx="284988" cy="371855"/>
            </a:xfrm>
            <a:prstGeom prst="rect">
              <a:avLst/>
            </a:prstGeom>
          </p:spPr>
        </p:pic>
        <p:pic>
          <p:nvPicPr>
            <p:cNvPr id="12" name="object 12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4571999" y="1207007"/>
              <a:ext cx="1013460" cy="371855"/>
            </a:xfrm>
            <a:prstGeom prst="rect">
              <a:avLst/>
            </a:prstGeom>
          </p:spPr>
        </p:pic>
        <p:pic>
          <p:nvPicPr>
            <p:cNvPr id="13" name="object 13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324612" y="234695"/>
              <a:ext cx="1719072" cy="1341120"/>
            </a:xfrm>
            <a:prstGeom prst="rect">
              <a:avLst/>
            </a:prstGeom>
          </p:spPr>
        </p:pic>
        <p:pic>
          <p:nvPicPr>
            <p:cNvPr id="14" name="object 14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5606795" y="8193022"/>
              <a:ext cx="1092707" cy="848868"/>
            </a:xfrm>
            <a:prstGeom prst="rect">
              <a:avLst/>
            </a:prstGeom>
          </p:spPr>
        </p:pic>
        <p:pic>
          <p:nvPicPr>
            <p:cNvPr id="15" name="object 15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109728" y="8193022"/>
              <a:ext cx="1092708" cy="848868"/>
            </a:xfrm>
            <a:prstGeom prst="rect">
              <a:avLst/>
            </a:prstGeom>
          </p:spPr>
        </p:pic>
      </p:grpSp>
      <p:sp>
        <p:nvSpPr>
          <p:cNvPr id="16" name="object 16"/>
          <p:cNvSpPr txBox="1"/>
          <p:nvPr/>
        </p:nvSpPr>
        <p:spPr>
          <a:xfrm>
            <a:off x="327456" y="1068451"/>
            <a:ext cx="6274435" cy="664146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2958465" marR="735330" indent="-431800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Arial"/>
                <a:cs typeface="Arial"/>
              </a:rPr>
              <a:t>6ta.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Edición</a:t>
            </a:r>
            <a:r>
              <a:rPr sz="1200" b="1" spc="-10" dirty="0">
                <a:latin typeface="Arial"/>
                <a:cs typeface="Arial"/>
              </a:rPr>
              <a:t> Volumen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I</a:t>
            </a:r>
            <a:r>
              <a:rPr sz="1200" b="1" spc="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Enero</a:t>
            </a:r>
            <a:r>
              <a:rPr sz="1200" b="1" spc="-3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a</a:t>
            </a:r>
            <a:r>
              <a:rPr sz="1200" b="1" spc="-2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Julio</a:t>
            </a:r>
            <a:r>
              <a:rPr sz="1200" b="1" spc="-5" dirty="0">
                <a:latin typeface="Arial"/>
                <a:cs typeface="Arial"/>
              </a:rPr>
              <a:t> </a:t>
            </a:r>
            <a:r>
              <a:rPr sz="1200" b="1" spc="-20" dirty="0">
                <a:latin typeface="Arial"/>
                <a:cs typeface="Arial"/>
              </a:rPr>
              <a:t>2021 </a:t>
            </a:r>
            <a:r>
              <a:rPr sz="1200" b="1" dirty="0">
                <a:latin typeface="Arial"/>
                <a:cs typeface="Arial"/>
              </a:rPr>
              <a:t>Revista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Semestral-</a:t>
            </a:r>
            <a:r>
              <a:rPr sz="1200" b="1" spc="-40" dirty="0">
                <a:latin typeface="Arial"/>
                <a:cs typeface="Arial"/>
              </a:rPr>
              <a:t> </a:t>
            </a:r>
            <a:r>
              <a:rPr sz="1200" b="1" spc="-10" dirty="0">
                <a:latin typeface="Arial"/>
                <a:cs typeface="Arial"/>
              </a:rPr>
              <a:t>Venezuela</a:t>
            </a:r>
            <a:endParaRPr sz="1200" dirty="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305"/>
              </a:spcBef>
            </a:pPr>
            <a:endParaRPr sz="1200" dirty="0">
              <a:latin typeface="Arial"/>
              <a:cs typeface="Arial"/>
            </a:endParaRPr>
          </a:p>
          <a:p>
            <a:pPr marL="375285" marR="8255" indent="-36322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tanto,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plantea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Estado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pueda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unión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universidades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educar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informar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spc="-50" dirty="0">
                <a:latin typeface="Times New Roman"/>
                <a:cs typeface="Times New Roman"/>
              </a:rPr>
              <a:t>a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ciudadanos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sobre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importancia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seguridad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higiene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alimentos,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tomen </a:t>
            </a:r>
            <a:r>
              <a:rPr sz="1200" dirty="0">
                <a:latin typeface="Times New Roman"/>
                <a:cs typeface="Times New Roman"/>
              </a:rPr>
              <a:t>conciencia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consumidores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responsables,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alcanzar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máxima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seguridad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alimentaria.</a:t>
            </a:r>
            <a:endParaRPr sz="1200" dirty="0">
              <a:latin typeface="Times New Roman"/>
              <a:cs typeface="Times New Roman"/>
            </a:endParaRPr>
          </a:p>
          <a:p>
            <a:pPr marL="375285" marR="5080" indent="-36322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este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logro,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debe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integrar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universidad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redes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sociales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locales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quienes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desempeñan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un </a:t>
            </a:r>
            <a:r>
              <a:rPr sz="1200" dirty="0">
                <a:latin typeface="Times New Roman"/>
                <a:cs typeface="Times New Roman"/>
              </a:rPr>
              <a:t>papel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protagonista,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orientadas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velar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salud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consumidor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garantizarle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oferta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 </a:t>
            </a:r>
            <a:r>
              <a:rPr sz="1200" dirty="0">
                <a:latin typeface="Times New Roman"/>
                <a:cs typeface="Times New Roman"/>
              </a:rPr>
              <a:t>alimentos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seguros,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normas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alimentarias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rijan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totalidad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proceso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productivo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un </a:t>
            </a:r>
            <a:r>
              <a:rPr sz="1200" dirty="0">
                <a:latin typeface="Times New Roman"/>
                <a:cs typeface="Times New Roman"/>
              </a:rPr>
              <a:t>alimento.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Así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requerir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información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veraz,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objetiva,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comprensible,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amplia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detallada </a:t>
            </a:r>
            <a:r>
              <a:rPr sz="1200" dirty="0">
                <a:latin typeface="Times New Roman"/>
                <a:cs typeface="Times New Roman"/>
              </a:rPr>
              <a:t>sobre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todos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alimentos que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ofrece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mercado.</a:t>
            </a:r>
            <a:endParaRPr sz="1200" dirty="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60"/>
              </a:spcBef>
            </a:pPr>
            <a:endParaRPr sz="1200" dirty="0">
              <a:latin typeface="Times New Roman"/>
              <a:cs typeface="Times New Roman"/>
            </a:endParaRPr>
          </a:p>
          <a:p>
            <a:pPr marL="893444" marR="893444" indent="135255">
              <a:lnSpc>
                <a:spcPct val="100000"/>
              </a:lnSpc>
              <a:spcBef>
                <a:spcPts val="5"/>
              </a:spcBef>
            </a:pPr>
            <a:r>
              <a:rPr sz="1200" b="1" dirty="0">
                <a:latin typeface="Times New Roman"/>
                <a:cs typeface="Times New Roman"/>
              </a:rPr>
              <a:t>Los</a:t>
            </a:r>
            <a:r>
              <a:rPr sz="1200" b="1" spc="-4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Retos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del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Modelo</a:t>
            </a:r>
            <a:r>
              <a:rPr sz="1200" b="1" spc="-4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Teórico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Educativo</a:t>
            </a:r>
            <a:r>
              <a:rPr sz="1200" b="1" spc="-4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para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la</a:t>
            </a:r>
            <a:r>
              <a:rPr sz="1200" b="1" spc="-3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Formación</a:t>
            </a:r>
            <a:r>
              <a:rPr sz="1200" b="1" spc="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en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spc="-25" dirty="0">
                <a:latin typeface="Times New Roman"/>
                <a:cs typeface="Times New Roman"/>
              </a:rPr>
              <a:t>el </a:t>
            </a:r>
            <a:r>
              <a:rPr sz="1200" b="1" spc="-10" dirty="0">
                <a:latin typeface="Times New Roman"/>
                <a:cs typeface="Times New Roman"/>
              </a:rPr>
              <a:t>Consumo</a:t>
            </a:r>
            <a:r>
              <a:rPr sz="1200" b="1" spc="-7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Alimentario</a:t>
            </a:r>
            <a:r>
              <a:rPr sz="1200" b="1" spc="-10" dirty="0">
                <a:latin typeface="Times New Roman"/>
                <a:cs typeface="Times New Roman"/>
              </a:rPr>
              <a:t> Responsable</a:t>
            </a:r>
            <a:r>
              <a:rPr sz="1200" b="1" spc="-9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Articulado</a:t>
            </a:r>
            <a:r>
              <a:rPr sz="1200" b="1" spc="-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en</a:t>
            </a:r>
            <a:r>
              <a:rPr sz="1200" b="1" spc="-1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la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Dimensión</a:t>
            </a:r>
            <a:r>
              <a:rPr sz="1200" b="1" spc="-10" dirty="0">
                <a:latin typeface="Times New Roman"/>
                <a:cs typeface="Times New Roman"/>
              </a:rPr>
              <a:t> Socio</a:t>
            </a:r>
            <a:endParaRPr sz="1200" dirty="0">
              <a:latin typeface="Times New Roman"/>
              <a:cs typeface="Times New Roman"/>
            </a:endParaRPr>
          </a:p>
          <a:p>
            <a:pPr marL="2199640">
              <a:lnSpc>
                <a:spcPct val="100000"/>
              </a:lnSpc>
            </a:pPr>
            <a:r>
              <a:rPr sz="1200" b="1" dirty="0">
                <a:latin typeface="Times New Roman"/>
                <a:cs typeface="Times New Roman"/>
              </a:rPr>
              <a:t>Política</a:t>
            </a:r>
            <a:r>
              <a:rPr sz="1200" b="1" spc="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Socialista y</a:t>
            </a:r>
            <a:r>
              <a:rPr sz="1200" b="1" spc="-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Seguridad</a:t>
            </a:r>
            <a:r>
              <a:rPr sz="1200" b="1" spc="-6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Alimentaria</a:t>
            </a:r>
            <a:endParaRPr sz="1200" dirty="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5"/>
              </a:spcBef>
            </a:pPr>
            <a:endParaRPr sz="1200" dirty="0">
              <a:latin typeface="Times New Roman"/>
              <a:cs typeface="Times New Roman"/>
            </a:endParaRPr>
          </a:p>
          <a:p>
            <a:pPr marL="375285" marR="5080" indent="-363220" algn="just">
              <a:lnSpc>
                <a:spcPct val="100000"/>
              </a:lnSpc>
              <a:spcBef>
                <a:spcPts val="5"/>
              </a:spcBef>
            </a:pPr>
            <a:r>
              <a:rPr sz="1200" dirty="0">
                <a:latin typeface="Times New Roman"/>
                <a:cs typeface="Times New Roman"/>
              </a:rPr>
              <a:t>Desde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reflexión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3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construcción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investigador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plantea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elementos puntuales de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retos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plantea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Modelo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Teórico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Educativo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Formación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Consumo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Alimentario </a:t>
            </a:r>
            <a:r>
              <a:rPr sz="1200" dirty="0">
                <a:latin typeface="Times New Roman"/>
                <a:cs typeface="Times New Roman"/>
              </a:rPr>
              <a:t>Responsable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Articulado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Dimensión</a:t>
            </a:r>
            <a:r>
              <a:rPr sz="1200" spc="280" dirty="0">
                <a:latin typeface="Times New Roman"/>
                <a:cs typeface="Times New Roman"/>
              </a:rPr>
              <a:t>   </a:t>
            </a:r>
            <a:r>
              <a:rPr sz="1200" dirty="0">
                <a:latin typeface="Times New Roman"/>
                <a:cs typeface="Times New Roman"/>
              </a:rPr>
              <a:t>Socio</a:t>
            </a:r>
            <a:r>
              <a:rPr sz="1200" spc="280" dirty="0">
                <a:latin typeface="Times New Roman"/>
                <a:cs typeface="Times New Roman"/>
              </a:rPr>
              <a:t>   </a:t>
            </a:r>
            <a:r>
              <a:rPr sz="1200" dirty="0">
                <a:latin typeface="Times New Roman"/>
                <a:cs typeface="Times New Roman"/>
              </a:rPr>
              <a:t>Política</a:t>
            </a:r>
            <a:r>
              <a:rPr sz="1200" spc="280" dirty="0">
                <a:latin typeface="Times New Roman"/>
                <a:cs typeface="Times New Roman"/>
              </a:rPr>
              <a:t>   </a:t>
            </a:r>
            <a:r>
              <a:rPr sz="1200" dirty="0">
                <a:latin typeface="Times New Roman"/>
                <a:cs typeface="Times New Roman"/>
              </a:rPr>
              <a:t>Socialista</a:t>
            </a:r>
            <a:r>
              <a:rPr sz="1200" spc="290" dirty="0">
                <a:latin typeface="Times New Roman"/>
                <a:cs typeface="Times New Roman"/>
              </a:rPr>
              <a:t>  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270" dirty="0">
                <a:latin typeface="Times New Roman"/>
                <a:cs typeface="Times New Roman"/>
              </a:rPr>
              <a:t>   </a:t>
            </a:r>
            <a:r>
              <a:rPr sz="1200" spc="-10" dirty="0">
                <a:latin typeface="Times New Roman"/>
                <a:cs typeface="Times New Roman"/>
              </a:rPr>
              <a:t>Seguridad </a:t>
            </a:r>
            <a:r>
              <a:rPr sz="1200" dirty="0">
                <a:latin typeface="Times New Roman"/>
                <a:cs typeface="Times New Roman"/>
              </a:rPr>
              <a:t>Alimentaria.</a:t>
            </a:r>
            <a:r>
              <a:rPr sz="1200" spc="26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consiguiente,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este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modelo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plantea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necesidad</a:t>
            </a:r>
            <a:r>
              <a:rPr sz="1200" spc="45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potenciar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universidad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entorno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promotor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consumo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responsable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alimentario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seguridad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alimentaria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como </a:t>
            </a:r>
            <a:r>
              <a:rPr sz="1200" dirty="0">
                <a:latin typeface="Times New Roman"/>
                <a:cs typeface="Times New Roman"/>
              </a:rPr>
              <a:t>vías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transformación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universidad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saludable,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participación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activa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comunidad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universitaria</a:t>
            </a:r>
            <a:r>
              <a:rPr sz="1200" spc="3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sociedad</a:t>
            </a:r>
            <a:r>
              <a:rPr sz="1200" spc="3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conjunto;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fomentar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investigación, </a:t>
            </a:r>
            <a:r>
              <a:rPr sz="1200" dirty="0">
                <a:latin typeface="Times New Roman"/>
                <a:cs typeface="Times New Roman"/>
              </a:rPr>
              <a:t>extensión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universitaria</a:t>
            </a:r>
            <a:r>
              <a:rPr sz="1200" spc="3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docencia</a:t>
            </a:r>
            <a:r>
              <a:rPr sz="1200" spc="3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favoreciendo</a:t>
            </a:r>
            <a:r>
              <a:rPr sz="1200" spc="31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3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intercambio</a:t>
            </a:r>
            <a:r>
              <a:rPr sz="1200" spc="3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experiencias</a:t>
            </a:r>
            <a:r>
              <a:rPr sz="1200" spc="3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el </a:t>
            </a:r>
            <a:r>
              <a:rPr sz="1200" dirty="0">
                <a:latin typeface="Times New Roman"/>
                <a:cs typeface="Times New Roman"/>
              </a:rPr>
              <a:t>trabajo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conjunto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entre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diversos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organismos.</a:t>
            </a:r>
            <a:endParaRPr sz="1200" dirty="0">
              <a:latin typeface="Times New Roman"/>
              <a:cs typeface="Times New Roman"/>
            </a:endParaRPr>
          </a:p>
          <a:p>
            <a:pPr marL="375285" marR="6350" indent="-36322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este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sentido,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universidades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venezolanas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juegan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papel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muy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importante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hora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trasmitir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estudiantes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solo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conocimientos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0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motivaciones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medios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investigación,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sino </a:t>
            </a:r>
            <a:r>
              <a:rPr sz="1200" dirty="0">
                <a:latin typeface="Times New Roman"/>
                <a:cs typeface="Times New Roman"/>
              </a:rPr>
              <a:t>también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estilos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vida,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han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ir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afianzándose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etapa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tan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decisiva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vida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que </a:t>
            </a:r>
            <a:r>
              <a:rPr sz="1200" dirty="0">
                <a:latin typeface="Times New Roman"/>
                <a:cs typeface="Times New Roman"/>
              </a:rPr>
              <a:t>representa</a:t>
            </a:r>
            <a:r>
              <a:rPr sz="1200" spc="14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14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4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mayoría</a:t>
            </a:r>
            <a:r>
              <a:rPr sz="1200" spc="14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4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4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comunidad</a:t>
            </a:r>
            <a:r>
              <a:rPr sz="1200" spc="14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universitaria.</a:t>
            </a:r>
            <a:r>
              <a:rPr sz="1200" spc="14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14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lo</a:t>
            </a:r>
            <a:r>
              <a:rPr sz="1200" spc="14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tanto,</a:t>
            </a:r>
            <a:r>
              <a:rPr sz="1200" spc="14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145" dirty="0">
                <a:latin typeface="Times New Roman"/>
                <a:cs typeface="Times New Roman"/>
              </a:rPr>
              <a:t>  </a:t>
            </a:r>
            <a:r>
              <a:rPr sz="1200" spc="-10" dirty="0">
                <a:latin typeface="Times New Roman"/>
                <a:cs typeface="Times New Roman"/>
              </a:rPr>
              <a:t>trabajo </a:t>
            </a:r>
            <a:r>
              <a:rPr sz="1200" dirty="0">
                <a:latin typeface="Times New Roman"/>
                <a:cs typeface="Times New Roman"/>
              </a:rPr>
              <a:t>imprescindible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será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coordinar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actividades,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programas,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darles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así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nuevo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valor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añadido. </a:t>
            </a:r>
            <a:r>
              <a:rPr sz="1200" dirty="0">
                <a:latin typeface="Times New Roman"/>
                <a:cs typeface="Times New Roman"/>
              </a:rPr>
              <a:t>Solo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teniendo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estrategia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estructurada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sentido,</a:t>
            </a:r>
            <a:r>
              <a:rPr sz="1200" spc="40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enfocado</a:t>
            </a:r>
            <a:r>
              <a:rPr sz="1200" spc="40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40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resultados</a:t>
            </a:r>
            <a:r>
              <a:rPr sz="1200" spc="395" dirty="0">
                <a:latin typeface="Times New Roman"/>
                <a:cs typeface="Times New Roman"/>
              </a:rPr>
              <a:t>  </a:t>
            </a:r>
            <a:r>
              <a:rPr sz="1200" spc="-25" dirty="0">
                <a:latin typeface="Times New Roman"/>
                <a:cs typeface="Times New Roman"/>
              </a:rPr>
              <a:t>de </a:t>
            </a:r>
            <a:r>
              <a:rPr sz="1200" dirty="0">
                <a:latin typeface="Times New Roman"/>
                <a:cs typeface="Times New Roman"/>
              </a:rPr>
              <a:t>promoción</a:t>
            </a:r>
            <a:r>
              <a:rPr sz="1200" spc="30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0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29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alimentación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responsable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(empoderamiento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individual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comunitario), </a:t>
            </a:r>
            <a:r>
              <a:rPr sz="1200" dirty="0">
                <a:latin typeface="Times New Roman"/>
                <a:cs typeface="Times New Roman"/>
              </a:rPr>
              <a:t>tendrá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finalmente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impacto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comunidad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universitaria.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Desde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esta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perspectiva,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inclusión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29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consumo</a:t>
            </a:r>
            <a:r>
              <a:rPr sz="1200" spc="28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alimentario</a:t>
            </a:r>
            <a:r>
              <a:rPr sz="1200" spc="29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responsable</a:t>
            </a:r>
            <a:r>
              <a:rPr sz="1200" spc="29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28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responsabilidad</a:t>
            </a:r>
            <a:r>
              <a:rPr sz="1200" spc="28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social</a:t>
            </a:r>
            <a:r>
              <a:rPr sz="1200" spc="30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27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soberanía </a:t>
            </a:r>
            <a:r>
              <a:rPr sz="1200" dirty="0">
                <a:latin typeface="Times New Roman"/>
                <a:cs typeface="Times New Roman"/>
              </a:rPr>
              <a:t>alimentaria,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estableciendo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alianzas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estratégicas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logrará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crear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universidad</a:t>
            </a:r>
            <a:r>
              <a:rPr sz="1200" spc="15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saludable,</a:t>
            </a:r>
            <a:r>
              <a:rPr sz="1200" spc="165" dirty="0">
                <a:latin typeface="Times New Roman"/>
                <a:cs typeface="Times New Roman"/>
              </a:rPr>
              <a:t>  </a:t>
            </a:r>
            <a:r>
              <a:rPr sz="1200" spc="-25" dirty="0">
                <a:latin typeface="Times New Roman"/>
                <a:cs typeface="Times New Roman"/>
              </a:rPr>
              <a:t>que </a:t>
            </a:r>
            <a:r>
              <a:rPr sz="1200" dirty="0">
                <a:latin typeface="Times New Roman"/>
                <a:cs typeface="Times New Roman"/>
              </a:rPr>
              <a:t>favorecerá</a:t>
            </a:r>
            <a:r>
              <a:rPr sz="1200" spc="14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formar</a:t>
            </a:r>
            <a:r>
              <a:rPr sz="1200" spc="12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al</a:t>
            </a:r>
            <a:r>
              <a:rPr sz="1200" spc="12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nuevo</a:t>
            </a:r>
            <a:r>
              <a:rPr sz="1200" spc="12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profesional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universitario de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forma</a:t>
            </a:r>
            <a:r>
              <a:rPr sz="1200" spc="-10" dirty="0">
                <a:latin typeface="Times New Roman"/>
                <a:cs typeface="Times New Roman"/>
              </a:rPr>
              <a:t> integral.</a:t>
            </a:r>
            <a:endParaRPr sz="1200" dirty="0">
              <a:latin typeface="Times New Roman"/>
              <a:cs typeface="Times New Roman"/>
            </a:endParaRPr>
          </a:p>
        </p:txBody>
      </p:sp>
      <p:pic>
        <p:nvPicPr>
          <p:cNvPr id="17" name="object 17"/>
          <p:cNvPicPr/>
          <p:nvPr/>
        </p:nvPicPr>
        <p:blipFill>
          <a:blip r:embed="rId13" cstate="print"/>
          <a:stretch>
            <a:fillRect/>
          </a:stretch>
        </p:blipFill>
        <p:spPr>
          <a:xfrm>
            <a:off x="4725161" y="164274"/>
            <a:ext cx="1805305" cy="893889"/>
          </a:xfrm>
          <a:prstGeom prst="rect">
            <a:avLst/>
          </a:prstGeom>
        </p:spPr>
      </p:pic>
      <p:sp>
        <p:nvSpPr>
          <p:cNvPr id="18" name="object 18"/>
          <p:cNvSpPr txBox="1"/>
          <p:nvPr/>
        </p:nvSpPr>
        <p:spPr>
          <a:xfrm>
            <a:off x="1286002" y="8260512"/>
            <a:ext cx="4488180" cy="718185"/>
          </a:xfrm>
          <a:prstGeom prst="rect">
            <a:avLst/>
          </a:prstGeom>
        </p:spPr>
        <p:txBody>
          <a:bodyPr vert="horz" wrap="square" lIns="0" tIns="3175" rIns="0" bIns="0" rtlCol="0">
            <a:spAutoFit/>
          </a:bodyPr>
          <a:lstStyle/>
          <a:p>
            <a:pPr marL="12700" marR="5080" algn="ctr">
              <a:lnSpc>
                <a:spcPts val="1320"/>
              </a:lnSpc>
              <a:spcBef>
                <a:spcPts val="25"/>
              </a:spcBef>
            </a:pPr>
            <a:r>
              <a:rPr sz="1100" b="1" dirty="0">
                <a:latin typeface="Times New Roman"/>
                <a:cs typeface="Times New Roman"/>
              </a:rPr>
              <a:t>“Modelo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Teórico</a:t>
            </a:r>
            <a:r>
              <a:rPr sz="1100" b="1" spc="-4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Educativo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para la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Formación</a:t>
            </a:r>
            <a:r>
              <a:rPr sz="1100" b="1" spc="-4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en</a:t>
            </a:r>
            <a:r>
              <a:rPr sz="1100" b="1" spc="-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el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Consumo</a:t>
            </a:r>
            <a:r>
              <a:rPr sz="1100" b="1" spc="-15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Alimentario </a:t>
            </a:r>
            <a:r>
              <a:rPr sz="1100" b="1" dirty="0">
                <a:latin typeface="Times New Roman"/>
                <a:cs typeface="Times New Roman"/>
              </a:rPr>
              <a:t>Responsable</a:t>
            </a:r>
            <a:r>
              <a:rPr sz="1100" b="1" spc="-4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Articulado</a:t>
            </a:r>
            <a:r>
              <a:rPr sz="1100" b="1" spc="-4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en</a:t>
            </a:r>
            <a:r>
              <a:rPr sz="1100" b="1" spc="-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la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Dimensión</a:t>
            </a:r>
            <a:r>
              <a:rPr sz="1100" b="1" spc="-4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Socio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Política</a:t>
            </a:r>
            <a:r>
              <a:rPr sz="1100" b="1" spc="-4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Socialista</a:t>
            </a:r>
            <a:r>
              <a:rPr sz="1100" b="1" spc="-45" dirty="0">
                <a:latin typeface="Times New Roman"/>
                <a:cs typeface="Times New Roman"/>
              </a:rPr>
              <a:t> </a:t>
            </a:r>
            <a:r>
              <a:rPr sz="1100" b="1" spc="-50" dirty="0">
                <a:latin typeface="Times New Roman"/>
                <a:cs typeface="Times New Roman"/>
              </a:rPr>
              <a:t>y </a:t>
            </a:r>
            <a:r>
              <a:rPr sz="1100" b="1" dirty="0">
                <a:latin typeface="Times New Roman"/>
                <a:cs typeface="Times New Roman"/>
              </a:rPr>
              <a:t>Seguridad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Alimentaria</a:t>
            </a:r>
            <a:endParaRPr sz="1100" dirty="0">
              <a:latin typeface="Times New Roman"/>
              <a:cs typeface="Times New Roman"/>
            </a:endParaRPr>
          </a:p>
          <a:p>
            <a:pPr marR="123189" algn="ctr">
              <a:lnSpc>
                <a:spcPct val="100000"/>
              </a:lnSpc>
              <a:spcBef>
                <a:spcPts val="105"/>
              </a:spcBef>
            </a:pPr>
            <a:r>
              <a:rPr sz="1200" b="1" dirty="0">
                <a:latin typeface="Times New Roman"/>
                <a:cs typeface="Times New Roman"/>
              </a:rPr>
              <a:t>Autor: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spc="-35" dirty="0">
                <a:latin typeface="Times New Roman"/>
                <a:cs typeface="Times New Roman"/>
              </a:rPr>
              <a:t>Dr.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Pedro</a:t>
            </a:r>
            <a:r>
              <a:rPr sz="1200" b="1" spc="-5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Antonio</a:t>
            </a:r>
            <a:r>
              <a:rPr sz="1200" b="1" spc="-3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Carpio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spc="-20" dirty="0">
                <a:latin typeface="Times New Roman"/>
                <a:cs typeface="Times New Roman"/>
              </a:rPr>
              <a:t>Díaz</a:t>
            </a:r>
            <a:endParaRPr sz="1200" dirty="0">
              <a:latin typeface="Times New Roman"/>
              <a:cs typeface="Times New Roman"/>
            </a:endParaRPr>
          </a:p>
        </p:txBody>
      </p:sp>
      <p:sp>
        <p:nvSpPr>
          <p:cNvPr id="19" name="object 19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79857" rIns="0" bIns="0" rtlCol="0">
            <a:spAutoFit/>
          </a:bodyPr>
          <a:lstStyle/>
          <a:p>
            <a:pPr marL="146685">
              <a:lnSpc>
                <a:spcPts val="1410"/>
              </a:lnSpc>
            </a:pPr>
            <a:fld id="{81D60167-4931-47E6-BA6A-407CBD079E47}" type="slidenum">
              <a:rPr b="1" spc="-25" dirty="0">
                <a:latin typeface="Times New Roman"/>
                <a:cs typeface="Times New Roman"/>
              </a:rPr>
              <a:t>256</a:t>
            </a:fld>
            <a:endParaRPr b="1" spc="-25" dirty="0">
              <a:latin typeface="Times New Roman"/>
              <a:cs typeface="Times New Roman"/>
            </a:endParaRPr>
          </a:p>
        </p:txBody>
      </p:sp>
      <p:grpSp>
        <p:nvGrpSpPr>
          <p:cNvPr id="20" name="Grupo 19">
            <a:extLst>
              <a:ext uri="{FF2B5EF4-FFF2-40B4-BE49-F238E27FC236}">
                <a16:creationId xmlns:a16="http://schemas.microsoft.com/office/drawing/2014/main" id="{BB23F646-E1C0-CE1D-3E8E-8B1AE778C4C0}"/>
              </a:ext>
            </a:extLst>
          </p:cNvPr>
          <p:cNvGrpSpPr/>
          <p:nvPr/>
        </p:nvGrpSpPr>
        <p:grpSpPr>
          <a:xfrm>
            <a:off x="117348" y="98932"/>
            <a:ext cx="6665976" cy="1452626"/>
            <a:chOff x="470065" y="1951410"/>
            <a:chExt cx="6665976" cy="1452626"/>
          </a:xfrm>
        </p:grpSpPr>
        <p:grpSp>
          <p:nvGrpSpPr>
            <p:cNvPr id="21" name="object 12">
              <a:extLst>
                <a:ext uri="{FF2B5EF4-FFF2-40B4-BE49-F238E27FC236}">
                  <a16:creationId xmlns:a16="http://schemas.microsoft.com/office/drawing/2014/main" id="{8841590A-A67E-0D87-C89D-C7878BC83CA3}"/>
                </a:ext>
              </a:extLst>
            </p:cNvPr>
            <p:cNvGrpSpPr/>
            <p:nvPr/>
          </p:nvGrpSpPr>
          <p:grpSpPr>
            <a:xfrm>
              <a:off x="470065" y="1951664"/>
              <a:ext cx="6665976" cy="1452372"/>
              <a:chOff x="96011" y="115823"/>
              <a:chExt cx="6665976" cy="1452372"/>
            </a:xfrm>
          </p:grpSpPr>
          <p:pic>
            <p:nvPicPr>
              <p:cNvPr id="25" name="object 13">
                <a:extLst>
                  <a:ext uri="{FF2B5EF4-FFF2-40B4-BE49-F238E27FC236}">
                    <a16:creationId xmlns:a16="http://schemas.microsoft.com/office/drawing/2014/main" id="{6D0F2758-0E23-BA87-DA04-2C69FC8F2754}"/>
                  </a:ext>
                </a:extLst>
              </p:cNvPr>
              <p:cNvPicPr/>
              <p:nvPr/>
            </p:nvPicPr>
            <p:blipFill>
              <a:blip r:embed="rId3" cstate="print"/>
              <a:stretch>
                <a:fillRect/>
              </a:stretch>
            </p:blipFill>
            <p:spPr>
              <a:xfrm>
                <a:off x="96011" y="115823"/>
                <a:ext cx="6665976" cy="1452372"/>
              </a:xfrm>
              <a:prstGeom prst="rect">
                <a:avLst/>
              </a:prstGeom>
            </p:spPr>
          </p:pic>
          <p:pic>
            <p:nvPicPr>
              <p:cNvPr id="26" name="object 14">
                <a:extLst>
                  <a:ext uri="{FF2B5EF4-FFF2-40B4-BE49-F238E27FC236}">
                    <a16:creationId xmlns:a16="http://schemas.microsoft.com/office/drawing/2014/main" id="{2FA57687-AC73-7857-2FAE-A037BB40E585}"/>
                  </a:ext>
                </a:extLst>
              </p:cNvPr>
              <p:cNvPicPr/>
              <p:nvPr/>
            </p:nvPicPr>
            <p:blipFill>
              <a:blip r:embed="rId4" cstate="print"/>
              <a:stretch>
                <a:fillRect/>
              </a:stretch>
            </p:blipFill>
            <p:spPr>
              <a:xfrm>
                <a:off x="142849" y="142875"/>
                <a:ext cx="6572275" cy="1358646"/>
              </a:xfrm>
              <a:prstGeom prst="rect">
                <a:avLst/>
              </a:prstGeom>
            </p:spPr>
          </p:pic>
          <p:sp>
            <p:nvSpPr>
              <p:cNvPr id="27" name="object 15">
                <a:extLst>
                  <a:ext uri="{FF2B5EF4-FFF2-40B4-BE49-F238E27FC236}">
                    <a16:creationId xmlns:a16="http://schemas.microsoft.com/office/drawing/2014/main" id="{EDD81838-5AA5-726D-6676-E60CFCB6A061}"/>
                  </a:ext>
                </a:extLst>
              </p:cNvPr>
              <p:cNvSpPr/>
              <p:nvPr/>
            </p:nvSpPr>
            <p:spPr>
              <a:xfrm>
                <a:off x="142849" y="142875"/>
                <a:ext cx="6572884" cy="1358900"/>
              </a:xfrm>
              <a:custGeom>
                <a:avLst/>
                <a:gdLst/>
                <a:ahLst/>
                <a:cxnLst/>
                <a:rect l="l" t="t" r="r" b="b"/>
                <a:pathLst>
                  <a:path w="6572884" h="1358900">
                    <a:moveTo>
                      <a:pt x="0" y="226441"/>
                    </a:moveTo>
                    <a:lnTo>
                      <a:pt x="4600" y="180795"/>
                    </a:lnTo>
                    <a:lnTo>
                      <a:pt x="17795" y="138285"/>
                    </a:lnTo>
                    <a:lnTo>
                      <a:pt x="38673" y="99820"/>
                    </a:lnTo>
                    <a:lnTo>
                      <a:pt x="66324" y="66309"/>
                    </a:lnTo>
                    <a:lnTo>
                      <a:pt x="99837" y="38663"/>
                    </a:lnTo>
                    <a:lnTo>
                      <a:pt x="138301" y="17789"/>
                    </a:lnTo>
                    <a:lnTo>
                      <a:pt x="180806" y="4599"/>
                    </a:lnTo>
                    <a:lnTo>
                      <a:pt x="226440" y="0"/>
                    </a:lnTo>
                    <a:lnTo>
                      <a:pt x="6345834" y="0"/>
                    </a:lnTo>
                    <a:lnTo>
                      <a:pt x="6391480" y="4599"/>
                    </a:lnTo>
                    <a:lnTo>
                      <a:pt x="6433990" y="17789"/>
                    </a:lnTo>
                    <a:lnTo>
                      <a:pt x="6472455" y="38663"/>
                    </a:lnTo>
                    <a:lnTo>
                      <a:pt x="6505965" y="66309"/>
                    </a:lnTo>
                    <a:lnTo>
                      <a:pt x="6533612" y="99820"/>
                    </a:lnTo>
                    <a:lnTo>
                      <a:pt x="6554485" y="138285"/>
                    </a:lnTo>
                    <a:lnTo>
                      <a:pt x="6567676" y="180795"/>
                    </a:lnTo>
                    <a:lnTo>
                      <a:pt x="6572275" y="226441"/>
                    </a:lnTo>
                    <a:lnTo>
                      <a:pt x="6572275" y="1132204"/>
                    </a:lnTo>
                    <a:lnTo>
                      <a:pt x="6567676" y="1177850"/>
                    </a:lnTo>
                    <a:lnTo>
                      <a:pt x="6554485" y="1220360"/>
                    </a:lnTo>
                    <a:lnTo>
                      <a:pt x="6533612" y="1258825"/>
                    </a:lnTo>
                    <a:lnTo>
                      <a:pt x="6505965" y="1292336"/>
                    </a:lnTo>
                    <a:lnTo>
                      <a:pt x="6472455" y="1319982"/>
                    </a:lnTo>
                    <a:lnTo>
                      <a:pt x="6433990" y="1340856"/>
                    </a:lnTo>
                    <a:lnTo>
                      <a:pt x="6391480" y="1354046"/>
                    </a:lnTo>
                    <a:lnTo>
                      <a:pt x="6345834" y="1358646"/>
                    </a:lnTo>
                    <a:lnTo>
                      <a:pt x="226440" y="1358646"/>
                    </a:lnTo>
                    <a:lnTo>
                      <a:pt x="180806" y="1354046"/>
                    </a:lnTo>
                    <a:lnTo>
                      <a:pt x="138301" y="1340856"/>
                    </a:lnTo>
                    <a:lnTo>
                      <a:pt x="99837" y="1319982"/>
                    </a:lnTo>
                    <a:lnTo>
                      <a:pt x="66324" y="1292336"/>
                    </a:lnTo>
                    <a:lnTo>
                      <a:pt x="38673" y="1258825"/>
                    </a:lnTo>
                    <a:lnTo>
                      <a:pt x="17795" y="1220360"/>
                    </a:lnTo>
                    <a:lnTo>
                      <a:pt x="4600" y="1177850"/>
                    </a:lnTo>
                    <a:lnTo>
                      <a:pt x="0" y="1132204"/>
                    </a:lnTo>
                    <a:lnTo>
                      <a:pt x="0" y="226441"/>
                    </a:lnTo>
                    <a:close/>
                  </a:path>
                </a:pathLst>
              </a:custGeom>
              <a:ln w="9525">
                <a:solidFill>
                  <a:srgbClr val="55CE74"/>
                </a:solidFill>
              </a:ln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pic>
            <p:nvPicPr>
              <p:cNvPr id="28" name="object 16">
                <a:extLst>
                  <a:ext uri="{FF2B5EF4-FFF2-40B4-BE49-F238E27FC236}">
                    <a16:creationId xmlns:a16="http://schemas.microsoft.com/office/drawing/2014/main" id="{4F70A423-AC43-F5D2-C508-A69F95F044A2}"/>
                  </a:ext>
                </a:extLst>
              </p:cNvPr>
              <p:cNvPicPr/>
              <p:nvPr/>
            </p:nvPicPr>
            <p:blipFill>
              <a:blip r:embed="rId5" cstate="print"/>
              <a:stretch>
                <a:fillRect/>
              </a:stretch>
            </p:blipFill>
            <p:spPr>
              <a:xfrm>
                <a:off x="2500248" y="305930"/>
                <a:ext cx="1714500" cy="733945"/>
              </a:xfrm>
              <a:prstGeom prst="rect">
                <a:avLst/>
              </a:prstGeom>
            </p:spPr>
          </p:pic>
        </p:grpSp>
        <p:sp>
          <p:nvSpPr>
            <p:cNvPr id="22" name="object 16">
              <a:extLst>
                <a:ext uri="{FF2B5EF4-FFF2-40B4-BE49-F238E27FC236}">
                  <a16:creationId xmlns:a16="http://schemas.microsoft.com/office/drawing/2014/main" id="{44B61A10-88D9-0893-A87E-FBD5B12557B4}"/>
                </a:ext>
              </a:extLst>
            </p:cNvPr>
            <p:cNvSpPr txBox="1"/>
            <p:nvPr/>
          </p:nvSpPr>
          <p:spPr>
            <a:xfrm>
              <a:off x="2775727" y="2875716"/>
              <a:ext cx="3332858" cy="391795"/>
            </a:xfrm>
            <a:prstGeom prst="rect">
              <a:avLst/>
            </a:prstGeom>
            <a:noFill/>
          </p:spPr>
          <p:txBody>
            <a:bodyPr vert="horz" wrap="square" lIns="0" tIns="12700" rIns="0" bIns="0" rtlCol="0">
              <a:spAutoFit/>
            </a:bodyPr>
            <a:lstStyle/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Volumen 4,  Número 1  Enero a Julio 2021</a:t>
              </a:r>
            </a:p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Revista Semestral. Venezuela</a:t>
              </a:r>
              <a:endParaRPr sz="1200" dirty="0">
                <a:latin typeface="Arial"/>
                <a:cs typeface="Arial"/>
              </a:endParaRPr>
            </a:p>
          </p:txBody>
        </p:sp>
        <p:pic>
          <p:nvPicPr>
            <p:cNvPr id="23" name="object 25">
              <a:extLst>
                <a:ext uri="{FF2B5EF4-FFF2-40B4-BE49-F238E27FC236}">
                  <a16:creationId xmlns:a16="http://schemas.microsoft.com/office/drawing/2014/main" id="{FFF9CC97-412D-ACAB-DEB3-9529D8A718E7}"/>
                </a:ext>
              </a:extLst>
            </p:cNvPr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470065" y="2027896"/>
              <a:ext cx="2305662" cy="1053903"/>
            </a:xfrm>
            <a:prstGeom prst="rect">
              <a:avLst/>
            </a:prstGeom>
          </p:spPr>
        </p:pic>
        <p:pic>
          <p:nvPicPr>
            <p:cNvPr id="24" name="object 31">
              <a:extLst>
                <a:ext uri="{FF2B5EF4-FFF2-40B4-BE49-F238E27FC236}">
                  <a16:creationId xmlns:a16="http://schemas.microsoft.com/office/drawing/2014/main" id="{09D91B78-7227-F6D3-B898-DDE32EC5CB2E}"/>
                </a:ext>
              </a:extLst>
            </p:cNvPr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4932681" y="1951410"/>
              <a:ext cx="1805304" cy="893889"/>
            </a:xfrm>
            <a:prstGeom prst="rect">
              <a:avLst/>
            </a:prstGeom>
          </p:spPr>
        </p:pic>
      </p:grpSp>
    </p:spTree>
  </p:cSld>
  <p:clrMapOvr>
    <a:masterClrMapping/>
  </p:clrMapOvr>
</p:sld>
</file>

<file path=ppt/slides/slide2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94485" y="115823"/>
            <a:ext cx="6669405" cy="8926195"/>
            <a:chOff x="94485" y="115823"/>
            <a:chExt cx="6669405" cy="8926195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204216" y="8700516"/>
              <a:ext cx="6518148" cy="158496"/>
            </a:xfrm>
            <a:prstGeom prst="rect">
              <a:avLst/>
            </a:prstGeom>
          </p:spPr>
        </p:pic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96012" y="115823"/>
              <a:ext cx="6665976" cy="1452372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42849" y="142875"/>
              <a:ext cx="6572275" cy="1358646"/>
            </a:xfrm>
            <a:prstGeom prst="rect">
              <a:avLst/>
            </a:prstGeom>
          </p:spPr>
        </p:pic>
        <p:sp>
          <p:nvSpPr>
            <p:cNvPr id="6" name="object 6"/>
            <p:cNvSpPr/>
            <p:nvPr/>
          </p:nvSpPr>
          <p:spPr>
            <a:xfrm>
              <a:off x="142849" y="142875"/>
              <a:ext cx="6572884" cy="1358900"/>
            </a:xfrm>
            <a:custGeom>
              <a:avLst/>
              <a:gdLst/>
              <a:ahLst/>
              <a:cxnLst/>
              <a:rect l="l" t="t" r="r" b="b"/>
              <a:pathLst>
                <a:path w="6572884" h="1358900">
                  <a:moveTo>
                    <a:pt x="0" y="226441"/>
                  </a:moveTo>
                  <a:lnTo>
                    <a:pt x="4600" y="180795"/>
                  </a:lnTo>
                  <a:lnTo>
                    <a:pt x="17795" y="138285"/>
                  </a:lnTo>
                  <a:lnTo>
                    <a:pt x="38673" y="99820"/>
                  </a:lnTo>
                  <a:lnTo>
                    <a:pt x="66324" y="66309"/>
                  </a:lnTo>
                  <a:lnTo>
                    <a:pt x="99837" y="38663"/>
                  </a:lnTo>
                  <a:lnTo>
                    <a:pt x="138301" y="17789"/>
                  </a:lnTo>
                  <a:lnTo>
                    <a:pt x="180806" y="4599"/>
                  </a:lnTo>
                  <a:lnTo>
                    <a:pt x="226440" y="0"/>
                  </a:lnTo>
                  <a:lnTo>
                    <a:pt x="6345834" y="0"/>
                  </a:lnTo>
                  <a:lnTo>
                    <a:pt x="6391480" y="4599"/>
                  </a:lnTo>
                  <a:lnTo>
                    <a:pt x="6433990" y="17789"/>
                  </a:lnTo>
                  <a:lnTo>
                    <a:pt x="6472455" y="38663"/>
                  </a:lnTo>
                  <a:lnTo>
                    <a:pt x="6505965" y="66309"/>
                  </a:lnTo>
                  <a:lnTo>
                    <a:pt x="6533612" y="99820"/>
                  </a:lnTo>
                  <a:lnTo>
                    <a:pt x="6554485" y="138285"/>
                  </a:lnTo>
                  <a:lnTo>
                    <a:pt x="6567676" y="180795"/>
                  </a:lnTo>
                  <a:lnTo>
                    <a:pt x="6572275" y="226441"/>
                  </a:lnTo>
                  <a:lnTo>
                    <a:pt x="6572275" y="1132204"/>
                  </a:lnTo>
                  <a:lnTo>
                    <a:pt x="6567676" y="1177850"/>
                  </a:lnTo>
                  <a:lnTo>
                    <a:pt x="6554485" y="1220360"/>
                  </a:lnTo>
                  <a:lnTo>
                    <a:pt x="6533612" y="1258825"/>
                  </a:lnTo>
                  <a:lnTo>
                    <a:pt x="6505965" y="1292336"/>
                  </a:lnTo>
                  <a:lnTo>
                    <a:pt x="6472455" y="1319982"/>
                  </a:lnTo>
                  <a:lnTo>
                    <a:pt x="6433990" y="1340856"/>
                  </a:lnTo>
                  <a:lnTo>
                    <a:pt x="6391480" y="1354046"/>
                  </a:lnTo>
                  <a:lnTo>
                    <a:pt x="6345834" y="1358646"/>
                  </a:lnTo>
                  <a:lnTo>
                    <a:pt x="226440" y="1358646"/>
                  </a:lnTo>
                  <a:lnTo>
                    <a:pt x="180806" y="1354046"/>
                  </a:lnTo>
                  <a:lnTo>
                    <a:pt x="138301" y="1340856"/>
                  </a:lnTo>
                  <a:lnTo>
                    <a:pt x="99837" y="1319982"/>
                  </a:lnTo>
                  <a:lnTo>
                    <a:pt x="66324" y="1292336"/>
                  </a:lnTo>
                  <a:lnTo>
                    <a:pt x="38673" y="1258825"/>
                  </a:lnTo>
                  <a:lnTo>
                    <a:pt x="17795" y="1220360"/>
                  </a:lnTo>
                  <a:lnTo>
                    <a:pt x="4600" y="1177850"/>
                  </a:lnTo>
                  <a:lnTo>
                    <a:pt x="0" y="1132204"/>
                  </a:lnTo>
                  <a:lnTo>
                    <a:pt x="0" y="226441"/>
                  </a:lnTo>
                  <a:close/>
                </a:path>
              </a:pathLst>
            </a:custGeom>
            <a:ln w="9525">
              <a:solidFill>
                <a:srgbClr val="55CE74"/>
              </a:solidFill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pic>
          <p:nvPicPr>
            <p:cNvPr id="7" name="object 7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2500248" y="305930"/>
              <a:ext cx="1714500" cy="733945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2738628" y="1024127"/>
              <a:ext cx="1897379" cy="371855"/>
            </a:xfrm>
            <a:prstGeom prst="rect">
              <a:avLst/>
            </a:prstGeom>
          </p:spPr>
        </p:pic>
        <p:pic>
          <p:nvPicPr>
            <p:cNvPr id="9" name="object 9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4401312" y="1024127"/>
              <a:ext cx="1577339" cy="371855"/>
            </a:xfrm>
            <a:prstGeom prst="rect">
              <a:avLst/>
            </a:prstGeom>
          </p:spPr>
        </p:pic>
        <p:pic>
          <p:nvPicPr>
            <p:cNvPr id="10" name="object 10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3169920" y="1207007"/>
              <a:ext cx="1546859" cy="371855"/>
            </a:xfrm>
            <a:prstGeom prst="rect">
              <a:avLst/>
            </a:prstGeom>
          </p:spPr>
        </p:pic>
        <p:pic>
          <p:nvPicPr>
            <p:cNvPr id="11" name="object 11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4482083" y="1207007"/>
              <a:ext cx="284988" cy="371855"/>
            </a:xfrm>
            <a:prstGeom prst="rect">
              <a:avLst/>
            </a:prstGeom>
          </p:spPr>
        </p:pic>
        <p:pic>
          <p:nvPicPr>
            <p:cNvPr id="12" name="object 12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4571999" y="1207007"/>
              <a:ext cx="1013460" cy="371855"/>
            </a:xfrm>
            <a:prstGeom prst="rect">
              <a:avLst/>
            </a:prstGeom>
          </p:spPr>
        </p:pic>
        <p:pic>
          <p:nvPicPr>
            <p:cNvPr id="13" name="object 13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324612" y="234695"/>
              <a:ext cx="1719072" cy="1341120"/>
            </a:xfrm>
            <a:prstGeom prst="rect">
              <a:avLst/>
            </a:prstGeom>
          </p:spPr>
        </p:pic>
        <p:pic>
          <p:nvPicPr>
            <p:cNvPr id="14" name="object 14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5606795" y="8193022"/>
              <a:ext cx="1092707" cy="848868"/>
            </a:xfrm>
            <a:prstGeom prst="rect">
              <a:avLst/>
            </a:prstGeom>
          </p:spPr>
        </p:pic>
        <p:pic>
          <p:nvPicPr>
            <p:cNvPr id="15" name="object 15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109728" y="8193022"/>
              <a:ext cx="1092708" cy="848868"/>
            </a:xfrm>
            <a:prstGeom prst="rect">
              <a:avLst/>
            </a:prstGeom>
          </p:spPr>
        </p:pic>
      </p:grpSp>
      <p:sp>
        <p:nvSpPr>
          <p:cNvPr id="16" name="object 16"/>
          <p:cNvSpPr txBox="1"/>
          <p:nvPr/>
        </p:nvSpPr>
        <p:spPr>
          <a:xfrm>
            <a:off x="293014" y="1068451"/>
            <a:ext cx="6346190" cy="6527428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2992755" marR="772160" indent="-431800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Arial"/>
                <a:cs typeface="Arial"/>
              </a:rPr>
              <a:t>6ta.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Edición</a:t>
            </a:r>
            <a:r>
              <a:rPr sz="1200" b="1" spc="-10" dirty="0">
                <a:latin typeface="Arial"/>
                <a:cs typeface="Arial"/>
              </a:rPr>
              <a:t> Volumen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I</a:t>
            </a:r>
            <a:r>
              <a:rPr sz="1200" b="1" spc="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Enero</a:t>
            </a:r>
            <a:r>
              <a:rPr sz="1200" b="1" spc="-3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a</a:t>
            </a:r>
            <a:r>
              <a:rPr sz="1200" b="1" spc="-2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Julio</a:t>
            </a:r>
            <a:r>
              <a:rPr sz="1200" b="1" spc="-5" dirty="0">
                <a:latin typeface="Arial"/>
                <a:cs typeface="Arial"/>
              </a:rPr>
              <a:t> </a:t>
            </a:r>
            <a:r>
              <a:rPr sz="1200" b="1" spc="-20" dirty="0">
                <a:latin typeface="Arial"/>
                <a:cs typeface="Arial"/>
              </a:rPr>
              <a:t>2021 </a:t>
            </a:r>
            <a:r>
              <a:rPr sz="1200" b="1" dirty="0">
                <a:latin typeface="Arial"/>
                <a:cs typeface="Arial"/>
              </a:rPr>
              <a:t>Revista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Semestral-</a:t>
            </a:r>
            <a:r>
              <a:rPr sz="1200" b="1" spc="-40" dirty="0">
                <a:latin typeface="Arial"/>
                <a:cs typeface="Arial"/>
              </a:rPr>
              <a:t> </a:t>
            </a:r>
            <a:r>
              <a:rPr sz="1200" b="1" spc="-10" dirty="0">
                <a:latin typeface="Arial"/>
                <a:cs typeface="Arial"/>
              </a:rPr>
              <a:t>Venezuela</a:t>
            </a:r>
            <a:endParaRPr sz="1200" dirty="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305"/>
              </a:spcBef>
            </a:pPr>
            <a:endParaRPr sz="1200" dirty="0">
              <a:latin typeface="Arial"/>
              <a:cs typeface="Arial"/>
            </a:endParaRPr>
          </a:p>
          <a:p>
            <a:pPr algn="ctr">
              <a:lnSpc>
                <a:spcPct val="100000"/>
              </a:lnSpc>
            </a:pPr>
            <a:r>
              <a:rPr sz="1200" b="1" dirty="0">
                <a:latin typeface="Times New Roman"/>
                <a:cs typeface="Times New Roman"/>
              </a:rPr>
              <a:t>REFERENCIAS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BIBLIOGRAFICAS</a:t>
            </a:r>
            <a:endParaRPr sz="1200" dirty="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60"/>
              </a:spcBef>
            </a:pPr>
            <a:endParaRPr sz="1200" dirty="0">
              <a:latin typeface="Times New Roman"/>
              <a:cs typeface="Times New Roman"/>
            </a:endParaRPr>
          </a:p>
          <a:p>
            <a:pPr marL="375285" marR="8890" indent="-36322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Chávez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H.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(2010)</a:t>
            </a:r>
            <a:r>
              <a:rPr sz="1200" spc="215" dirty="0">
                <a:latin typeface="Times New Roman"/>
                <a:cs typeface="Times New Roman"/>
              </a:rPr>
              <a:t>  </a:t>
            </a:r>
            <a:r>
              <a:rPr sz="1200" i="1" dirty="0">
                <a:latin typeface="Times New Roman"/>
                <a:cs typeface="Times New Roman"/>
              </a:rPr>
              <a:t>El</a:t>
            </a:r>
            <a:r>
              <a:rPr sz="1200" i="1" spc="22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socialismo</a:t>
            </a:r>
            <a:r>
              <a:rPr sz="1200" i="1" spc="21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del</a:t>
            </a:r>
            <a:r>
              <a:rPr sz="1200" i="1" spc="22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siglo</a:t>
            </a:r>
            <a:r>
              <a:rPr sz="1200" i="1" spc="22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XXI.</a:t>
            </a:r>
            <a:r>
              <a:rPr sz="1200" i="1" spc="229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La</a:t>
            </a:r>
            <a:r>
              <a:rPr sz="1200" i="1" spc="21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fuerza</a:t>
            </a:r>
            <a:r>
              <a:rPr sz="1200" i="1" spc="22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de</a:t>
            </a:r>
            <a:r>
              <a:rPr sz="1200" i="1" spc="204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los</a:t>
            </a:r>
            <a:r>
              <a:rPr sz="1200" i="1" spc="22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pequeños.</a:t>
            </a:r>
            <a:r>
              <a:rPr sz="1200" i="1" spc="21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Ministerio</a:t>
            </a:r>
            <a:r>
              <a:rPr sz="1200" i="1" spc="22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del</a:t>
            </a:r>
            <a:r>
              <a:rPr sz="1200" i="1" spc="215" dirty="0">
                <a:latin typeface="Times New Roman"/>
                <a:cs typeface="Times New Roman"/>
              </a:rPr>
              <a:t> </a:t>
            </a:r>
            <a:r>
              <a:rPr sz="1200" i="1" spc="-10" dirty="0">
                <a:latin typeface="Times New Roman"/>
                <a:cs typeface="Times New Roman"/>
              </a:rPr>
              <a:t>Poder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Popular</a:t>
            </a:r>
            <a:r>
              <a:rPr sz="1200" i="1" spc="9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para</a:t>
            </a:r>
            <a:r>
              <a:rPr sz="1200" i="1" spc="9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la</a:t>
            </a:r>
            <a:r>
              <a:rPr sz="1200" i="1" spc="9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Comunicación</a:t>
            </a:r>
            <a:r>
              <a:rPr sz="1200" i="1" spc="9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e</a:t>
            </a:r>
            <a:r>
              <a:rPr sz="1200" i="1" spc="9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Información</a:t>
            </a:r>
            <a:r>
              <a:rPr sz="1200" i="1" spc="10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(MINCI).</a:t>
            </a:r>
            <a:r>
              <a:rPr sz="1200" i="1" spc="9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Caracas,</a:t>
            </a:r>
            <a:r>
              <a:rPr sz="1200" i="1" spc="9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Venezuela.</a:t>
            </a:r>
            <a:r>
              <a:rPr sz="1200" i="1" spc="9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2007.</a:t>
            </a:r>
            <a:r>
              <a:rPr sz="1200" i="1" spc="9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chemeClr val="tx1"/>
                </a:solidFill>
                <a:latin typeface="Times New Roman"/>
                <a:cs typeface="Times New Roman"/>
              </a:rPr>
              <a:t>Disponible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en:</a:t>
            </a:r>
            <a:r>
              <a:rPr sz="1200" spc="-1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chemeClr val="tx1"/>
                </a:solidFill>
                <a:latin typeface="Times New Roman"/>
                <a:cs typeface="Times New Roman"/>
                <a:hlinkClick r:id="rId1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http://www.pequiven.com/pequiven/socialismo/socialismo_del_siglo_XXI.pdf</a:t>
            </a:r>
            <a:endParaRPr sz="1200" dirty="0">
              <a:solidFill>
                <a:schemeClr val="tx1"/>
              </a:solidFill>
              <a:latin typeface="Times New Roman"/>
              <a:cs typeface="Times New Roman"/>
            </a:endParaRPr>
          </a:p>
          <a:p>
            <a:pPr marL="12700" algn="just">
              <a:lnSpc>
                <a:spcPct val="100000"/>
              </a:lnSpc>
            </a:pP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Constitución</a:t>
            </a:r>
            <a:r>
              <a:rPr sz="1200" spc="2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de</a:t>
            </a:r>
            <a:r>
              <a:rPr sz="1200" spc="1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la</a:t>
            </a:r>
            <a:r>
              <a:rPr sz="1200" spc="1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República</a:t>
            </a:r>
            <a:r>
              <a:rPr sz="1200" spc="2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Bolivariana</a:t>
            </a:r>
            <a:r>
              <a:rPr sz="1200" spc="1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de</a:t>
            </a:r>
            <a:r>
              <a:rPr sz="1200" spc="1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chemeClr val="tx1"/>
                </a:solidFill>
                <a:latin typeface="Times New Roman"/>
                <a:cs typeface="Times New Roman"/>
              </a:rPr>
              <a:t>Venezuela</a:t>
            </a:r>
            <a:r>
              <a:rPr sz="1200" spc="2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(1999).Gaceta</a:t>
            </a:r>
            <a:r>
              <a:rPr sz="1200" spc="1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Oficial</a:t>
            </a:r>
            <a:r>
              <a:rPr sz="1200" spc="1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5453,</a:t>
            </a:r>
            <a:r>
              <a:rPr sz="1200" spc="1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marzo</a:t>
            </a:r>
            <a:r>
              <a:rPr sz="1200" spc="1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3,</a:t>
            </a:r>
            <a:r>
              <a:rPr sz="1200" spc="1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chemeClr val="tx1"/>
                </a:solidFill>
                <a:latin typeface="Times New Roman"/>
                <a:cs typeface="Times New Roman"/>
              </a:rPr>
              <a:t>Caracas.</a:t>
            </a:r>
            <a:endParaRPr sz="1200" dirty="0">
              <a:solidFill>
                <a:schemeClr val="tx1"/>
              </a:solidFill>
              <a:latin typeface="Times New Roman"/>
              <a:cs typeface="Times New Roman"/>
            </a:endParaRPr>
          </a:p>
          <a:p>
            <a:pPr marL="375285">
              <a:lnSpc>
                <a:spcPct val="100000"/>
              </a:lnSpc>
              <a:spcBef>
                <a:spcPts val="5"/>
              </a:spcBef>
            </a:pPr>
            <a:r>
              <a:rPr sz="1200" spc="-10" dirty="0">
                <a:solidFill>
                  <a:schemeClr val="tx1"/>
                </a:solidFill>
                <a:latin typeface="Times New Roman"/>
                <a:cs typeface="Times New Roman"/>
              </a:rPr>
              <a:t>Venezuela</a:t>
            </a:r>
            <a:endParaRPr sz="1200" dirty="0">
              <a:solidFill>
                <a:schemeClr val="tx1"/>
              </a:solidFill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Ley</a:t>
            </a:r>
            <a:r>
              <a:rPr sz="1200" spc="19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Plan</a:t>
            </a:r>
            <a:r>
              <a:rPr sz="1200" spc="22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de</a:t>
            </a:r>
            <a:r>
              <a:rPr sz="1200" spc="21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la</a:t>
            </a:r>
            <a:r>
              <a:rPr sz="1200" spc="204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Patria</a:t>
            </a:r>
            <a:r>
              <a:rPr sz="1200" spc="21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chemeClr val="tx1"/>
                </a:solidFill>
                <a:latin typeface="Times New Roman"/>
                <a:cs typeface="Times New Roman"/>
              </a:rPr>
              <a:t>(2013-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2019)</a:t>
            </a:r>
            <a:r>
              <a:rPr sz="1200" spc="21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Asamblea</a:t>
            </a:r>
            <a:r>
              <a:rPr sz="1200" spc="22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Nacional</a:t>
            </a:r>
            <a:r>
              <a:rPr sz="1200" spc="22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de</a:t>
            </a:r>
            <a:r>
              <a:rPr sz="1200" spc="204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la</a:t>
            </a:r>
            <a:r>
              <a:rPr sz="1200" spc="21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República</a:t>
            </a:r>
            <a:r>
              <a:rPr sz="1200" spc="21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Bolivariana</a:t>
            </a:r>
            <a:r>
              <a:rPr sz="1200" spc="21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de</a:t>
            </a:r>
            <a:r>
              <a:rPr sz="1200" spc="21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chemeClr val="tx1"/>
                </a:solidFill>
                <a:latin typeface="Times New Roman"/>
                <a:cs typeface="Times New Roman"/>
              </a:rPr>
              <a:t>Venezuela.</a:t>
            </a:r>
            <a:endParaRPr sz="1200" dirty="0">
              <a:solidFill>
                <a:schemeClr val="tx1"/>
              </a:solidFill>
              <a:latin typeface="Times New Roman"/>
              <a:cs typeface="Times New Roman"/>
            </a:endParaRPr>
          </a:p>
          <a:p>
            <a:pPr marL="375285">
              <a:lnSpc>
                <a:spcPct val="100000"/>
              </a:lnSpc>
            </a:pP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Caracas.</a:t>
            </a:r>
            <a:r>
              <a:rPr sz="1200" spc="-4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chemeClr val="tx1"/>
                </a:solidFill>
                <a:latin typeface="Times New Roman"/>
                <a:cs typeface="Times New Roman"/>
              </a:rPr>
              <a:t>Venezuela</a:t>
            </a:r>
            <a:endParaRPr sz="1200" dirty="0">
              <a:solidFill>
                <a:schemeClr val="tx1"/>
              </a:solidFill>
              <a:latin typeface="Times New Roman"/>
              <a:cs typeface="Times New Roman"/>
            </a:endParaRPr>
          </a:p>
          <a:p>
            <a:pPr marL="12700" marR="1001394">
              <a:lnSpc>
                <a:spcPct val="100000"/>
              </a:lnSpc>
            </a:pPr>
            <a:r>
              <a:rPr sz="1200" spc="-10" dirty="0">
                <a:solidFill>
                  <a:schemeClr val="tx1"/>
                </a:solidFill>
                <a:latin typeface="Times New Roman"/>
                <a:cs typeface="Times New Roman"/>
              </a:rPr>
              <a:t>Dilthey,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 M</a:t>
            </a:r>
            <a:r>
              <a:rPr sz="1200" spc="-5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(2002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),</a:t>
            </a:r>
            <a:r>
              <a:rPr sz="1200" i="1" spc="-2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Metodología</a:t>
            </a:r>
            <a:r>
              <a:rPr sz="1200" i="1" spc="-2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de</a:t>
            </a:r>
            <a:r>
              <a:rPr sz="1200" i="1" spc="-3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la</a:t>
            </a:r>
            <a:r>
              <a:rPr sz="1200" i="1" spc="-4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investigación cualitativa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.</a:t>
            </a:r>
            <a:r>
              <a:rPr sz="1200" spc="-2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Universidad</a:t>
            </a:r>
            <a:r>
              <a:rPr sz="1200" spc="-2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de</a:t>
            </a:r>
            <a:r>
              <a:rPr sz="1200" spc="-3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chemeClr val="tx1"/>
                </a:solidFill>
                <a:latin typeface="Times New Roman"/>
                <a:cs typeface="Times New Roman"/>
              </a:rPr>
              <a:t>Deusto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Hessen,</a:t>
            </a:r>
            <a:r>
              <a:rPr sz="1200" spc="-1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J</a:t>
            </a:r>
            <a:r>
              <a:rPr sz="1200" spc="-3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(1983)</a:t>
            </a:r>
            <a:r>
              <a:rPr sz="1200" spc="26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spc="-20" dirty="0">
                <a:solidFill>
                  <a:schemeClr val="tx1"/>
                </a:solidFill>
                <a:latin typeface="Times New Roman"/>
                <a:cs typeface="Times New Roman"/>
              </a:rPr>
              <a:t>Teoría</a:t>
            </a:r>
            <a:r>
              <a:rPr sz="1200" i="1" spc="-3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del</a:t>
            </a:r>
            <a:r>
              <a:rPr sz="1200" i="1" spc="-1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conocimien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to</a:t>
            </a:r>
            <a:r>
              <a:rPr sz="1200" spc="1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Editores</a:t>
            </a:r>
            <a:r>
              <a:rPr sz="1200" spc="-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Mexicanos</a:t>
            </a:r>
            <a:r>
              <a:rPr sz="1200" spc="-1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unidos</a:t>
            </a:r>
            <a:r>
              <a:rPr sz="1200" spc="-3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chemeClr val="tx1"/>
                </a:solidFill>
                <a:latin typeface="Times New Roman"/>
                <a:cs typeface="Times New Roman"/>
              </a:rPr>
              <a:t>México.</a:t>
            </a:r>
            <a:endParaRPr sz="1200" dirty="0">
              <a:solidFill>
                <a:schemeClr val="tx1"/>
              </a:solidFill>
              <a:latin typeface="Times New Roman"/>
              <a:cs typeface="Times New Roman"/>
            </a:endParaRPr>
          </a:p>
          <a:p>
            <a:pPr marL="375285" marR="8890" indent="-363220">
              <a:lnSpc>
                <a:spcPct val="100000"/>
              </a:lnSpc>
            </a:pP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Ley</a:t>
            </a:r>
            <a:r>
              <a:rPr sz="1200" spc="-1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Orgánica de</a:t>
            </a:r>
            <a:r>
              <a:rPr sz="1200" spc="-1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Seguridad</a:t>
            </a:r>
            <a:r>
              <a:rPr sz="1200" spc="2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y</a:t>
            </a:r>
            <a:r>
              <a:rPr sz="1200" spc="-2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Soberanía Agroalimentaria.</a:t>
            </a:r>
            <a:r>
              <a:rPr sz="1200" spc="-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Decreto</a:t>
            </a:r>
            <a:r>
              <a:rPr sz="1200" spc="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6.071,</a:t>
            </a:r>
            <a:r>
              <a:rPr sz="1200" spc="-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Gaceta Oficial</a:t>
            </a:r>
            <a:r>
              <a:rPr sz="1200" spc="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chemeClr val="tx1"/>
                </a:solidFill>
                <a:latin typeface="Times New Roman"/>
                <a:cs typeface="Times New Roman"/>
              </a:rPr>
              <a:t>extraordinaria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nº</a:t>
            </a:r>
            <a:r>
              <a:rPr sz="1200" spc="-1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5.889.</a:t>
            </a:r>
            <a:r>
              <a:rPr sz="1200" spc="-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31</a:t>
            </a:r>
            <a:r>
              <a:rPr sz="1200" spc="-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de Julio</a:t>
            </a:r>
            <a:r>
              <a:rPr sz="1200" spc="-1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de</a:t>
            </a:r>
            <a:r>
              <a:rPr sz="1200" spc="-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chemeClr val="tx1"/>
                </a:solidFill>
                <a:latin typeface="Times New Roman"/>
                <a:cs typeface="Times New Roman"/>
              </a:rPr>
              <a:t>2008.</a:t>
            </a:r>
            <a:endParaRPr sz="1200" dirty="0">
              <a:solidFill>
                <a:schemeClr val="tx1"/>
              </a:solidFill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Ley</a:t>
            </a:r>
            <a:r>
              <a:rPr sz="1200" spc="19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Plan</a:t>
            </a:r>
            <a:r>
              <a:rPr sz="1200" spc="22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de</a:t>
            </a:r>
            <a:r>
              <a:rPr sz="1200" spc="21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la</a:t>
            </a:r>
            <a:r>
              <a:rPr sz="1200" spc="204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Patria</a:t>
            </a:r>
            <a:r>
              <a:rPr sz="1200" spc="21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chemeClr val="tx1"/>
                </a:solidFill>
                <a:latin typeface="Times New Roman"/>
                <a:cs typeface="Times New Roman"/>
              </a:rPr>
              <a:t>(2013-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2019)</a:t>
            </a:r>
            <a:r>
              <a:rPr sz="1200" spc="21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Asamblea</a:t>
            </a:r>
            <a:r>
              <a:rPr sz="1200" spc="22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Nacional</a:t>
            </a:r>
            <a:r>
              <a:rPr sz="1200" spc="22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de</a:t>
            </a:r>
            <a:r>
              <a:rPr sz="1200" spc="204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la</a:t>
            </a:r>
            <a:r>
              <a:rPr sz="1200" spc="21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República</a:t>
            </a:r>
            <a:r>
              <a:rPr sz="1200" spc="21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Bolivariana</a:t>
            </a:r>
            <a:r>
              <a:rPr sz="1200" spc="21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de</a:t>
            </a:r>
            <a:r>
              <a:rPr sz="1200" spc="21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chemeClr val="tx1"/>
                </a:solidFill>
                <a:latin typeface="Times New Roman"/>
                <a:cs typeface="Times New Roman"/>
              </a:rPr>
              <a:t>Venezuela.</a:t>
            </a:r>
            <a:endParaRPr sz="1200" dirty="0">
              <a:solidFill>
                <a:schemeClr val="tx1"/>
              </a:solidFill>
              <a:latin typeface="Times New Roman"/>
              <a:cs typeface="Times New Roman"/>
            </a:endParaRPr>
          </a:p>
          <a:p>
            <a:pPr marL="375285">
              <a:lnSpc>
                <a:spcPct val="100000"/>
              </a:lnSpc>
            </a:pP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Caracas.</a:t>
            </a:r>
            <a:r>
              <a:rPr sz="1200" spc="-4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chemeClr val="tx1"/>
                </a:solidFill>
                <a:latin typeface="Times New Roman"/>
                <a:cs typeface="Times New Roman"/>
              </a:rPr>
              <a:t>Venezuela</a:t>
            </a:r>
            <a:endParaRPr sz="1200" dirty="0">
              <a:solidFill>
                <a:schemeClr val="tx1"/>
              </a:solidFill>
              <a:latin typeface="Times New Roman"/>
              <a:cs typeface="Times New Roman"/>
            </a:endParaRPr>
          </a:p>
          <a:p>
            <a:pPr marL="12700" marR="8890">
              <a:lnSpc>
                <a:spcPct val="100000"/>
              </a:lnSpc>
            </a:pP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Martínez,</a:t>
            </a:r>
            <a:r>
              <a:rPr sz="1200" spc="-2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M</a:t>
            </a:r>
            <a:r>
              <a:rPr sz="1200" spc="-3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(2012),</a:t>
            </a:r>
            <a:r>
              <a:rPr sz="1200" spc="-2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Comportamiento</a:t>
            </a:r>
            <a:r>
              <a:rPr sz="1200" i="1" spc="-3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humano:</a:t>
            </a:r>
            <a:r>
              <a:rPr sz="1200" i="1" spc="-4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nuevos</a:t>
            </a:r>
            <a:r>
              <a:rPr sz="1200" i="1" spc="-2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métodos</a:t>
            </a:r>
            <a:r>
              <a:rPr sz="1200" i="1" spc="-2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de</a:t>
            </a:r>
            <a:r>
              <a:rPr sz="1200" i="1" spc="-4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investigación,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México:</a:t>
            </a:r>
            <a:r>
              <a:rPr sz="1200" spc="-5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chemeClr val="tx1"/>
                </a:solidFill>
                <a:latin typeface="Times New Roman"/>
                <a:cs typeface="Times New Roman"/>
              </a:rPr>
              <a:t>Trillas.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Nicolescu,</a:t>
            </a:r>
            <a:r>
              <a:rPr sz="1200" spc="15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B</a:t>
            </a:r>
            <a:r>
              <a:rPr sz="1200" spc="15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(2010),</a:t>
            </a:r>
            <a:r>
              <a:rPr sz="1200" spc="16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La</a:t>
            </a:r>
            <a:r>
              <a:rPr sz="1200" i="1" spc="14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necesidad</a:t>
            </a:r>
            <a:r>
              <a:rPr sz="1200" i="1" spc="15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de</a:t>
            </a:r>
            <a:r>
              <a:rPr sz="1200" i="1" spc="15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la</a:t>
            </a:r>
            <a:r>
              <a:rPr sz="1200" i="1" spc="16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transdisciplinariedad</a:t>
            </a:r>
            <a:r>
              <a:rPr sz="1200" i="1" spc="16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en</a:t>
            </a:r>
            <a:r>
              <a:rPr sz="1200" i="1" spc="16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la</a:t>
            </a:r>
            <a:r>
              <a:rPr sz="1200" i="1" spc="16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educación</a:t>
            </a:r>
            <a:r>
              <a:rPr sz="1200" i="1" spc="17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superior.</a:t>
            </a:r>
            <a:r>
              <a:rPr sz="1200" i="1" spc="16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spc="-10" dirty="0">
                <a:solidFill>
                  <a:schemeClr val="tx1"/>
                </a:solidFill>
                <a:latin typeface="Times New Roman"/>
                <a:cs typeface="Times New Roman"/>
              </a:rPr>
              <a:t>Colombia</a:t>
            </a:r>
            <a:endParaRPr sz="1200" dirty="0">
              <a:solidFill>
                <a:schemeClr val="tx1"/>
              </a:solidFill>
              <a:latin typeface="Times New Roman"/>
              <a:cs typeface="Times New Roman"/>
            </a:endParaRPr>
          </a:p>
          <a:p>
            <a:pPr marL="375285">
              <a:lnSpc>
                <a:spcPct val="100000"/>
              </a:lnSpc>
            </a:pP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Universidad</a:t>
            </a:r>
            <a:r>
              <a:rPr sz="1200" spc="-4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spc="-20" dirty="0">
                <a:solidFill>
                  <a:schemeClr val="tx1"/>
                </a:solidFill>
                <a:latin typeface="Times New Roman"/>
                <a:cs typeface="Times New Roman"/>
              </a:rPr>
              <a:t>ICESI</a:t>
            </a:r>
            <a:endParaRPr sz="1200" dirty="0">
              <a:solidFill>
                <a:schemeClr val="tx1"/>
              </a:solidFill>
              <a:latin typeface="Times New Roman"/>
              <a:cs typeface="Times New Roman"/>
            </a:endParaRPr>
          </a:p>
          <a:p>
            <a:pPr marL="375285" marR="5715" indent="-363220" algn="just">
              <a:lnSpc>
                <a:spcPct val="100000"/>
              </a:lnSpc>
            </a:pP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Organización</a:t>
            </a:r>
            <a:r>
              <a:rPr sz="1200" spc="-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de</a:t>
            </a:r>
            <a:r>
              <a:rPr sz="1200" spc="-1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las</a:t>
            </a:r>
            <a:r>
              <a:rPr sz="1200" spc="-1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Naciones</a:t>
            </a:r>
            <a:r>
              <a:rPr sz="1200" spc="-1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Unidas</a:t>
            </a:r>
            <a:r>
              <a:rPr sz="1200" spc="-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para</a:t>
            </a:r>
            <a:r>
              <a:rPr sz="1200" spc="-1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la</a:t>
            </a:r>
            <a:r>
              <a:rPr sz="1200" spc="-1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Agricultura</a:t>
            </a:r>
            <a:r>
              <a:rPr sz="1200" spc="1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y</a:t>
            </a:r>
            <a:r>
              <a:rPr sz="1200" spc="-4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la</a:t>
            </a:r>
            <a:r>
              <a:rPr sz="1200" spc="-1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Alimentación</a:t>
            </a:r>
            <a:r>
              <a:rPr sz="1200" spc="-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spc="-30" dirty="0">
                <a:solidFill>
                  <a:schemeClr val="tx1"/>
                </a:solidFill>
                <a:latin typeface="Times New Roman"/>
                <a:cs typeface="Times New Roman"/>
              </a:rPr>
              <a:t>(FAO-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2007).</a:t>
            </a:r>
            <a:r>
              <a:rPr sz="1200" spc="-1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Panorama</a:t>
            </a:r>
            <a:r>
              <a:rPr sz="1200" i="1" spc="-1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spc="-25" dirty="0">
                <a:solidFill>
                  <a:schemeClr val="tx1"/>
                </a:solidFill>
                <a:latin typeface="Times New Roman"/>
                <a:cs typeface="Times New Roman"/>
              </a:rPr>
              <a:t>de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la</a:t>
            </a:r>
            <a:r>
              <a:rPr sz="1200" i="1" spc="22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seguridad</a:t>
            </a:r>
            <a:r>
              <a:rPr sz="1200" i="1" spc="22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alimentaria</a:t>
            </a:r>
            <a:r>
              <a:rPr sz="1200" i="1" spc="229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en</a:t>
            </a:r>
            <a:r>
              <a:rPr sz="1200" i="1" spc="22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América</a:t>
            </a:r>
            <a:r>
              <a:rPr sz="1200" i="1" spc="22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Latina</a:t>
            </a:r>
            <a:r>
              <a:rPr sz="1200" i="1" spc="22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y</a:t>
            </a:r>
            <a:r>
              <a:rPr sz="1200" i="1" spc="229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el</a:t>
            </a:r>
            <a:r>
              <a:rPr sz="1200" i="1" spc="22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Caribe</a:t>
            </a:r>
            <a:r>
              <a:rPr sz="1200" i="1" spc="22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para</a:t>
            </a:r>
            <a:r>
              <a:rPr sz="1200" i="1" spc="22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superar</a:t>
            </a:r>
            <a:r>
              <a:rPr sz="1200" i="1" spc="22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la</a:t>
            </a:r>
            <a:r>
              <a:rPr sz="1200" i="1" spc="22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crisis</a:t>
            </a:r>
            <a:r>
              <a:rPr sz="1200" i="1" spc="22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spc="-10" dirty="0">
                <a:solidFill>
                  <a:schemeClr val="tx1"/>
                </a:solidFill>
                <a:latin typeface="Times New Roman"/>
                <a:cs typeface="Times New Roman"/>
              </a:rPr>
              <a:t>alimentaria.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Informe</a:t>
            </a:r>
            <a:r>
              <a:rPr sz="1200" i="1" spc="22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Una</a:t>
            </a:r>
            <a:r>
              <a:rPr sz="1200" i="1" spc="-3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nueva</a:t>
            </a:r>
            <a:r>
              <a:rPr sz="1200" i="1" spc="-2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agenda</a:t>
            </a:r>
            <a:r>
              <a:rPr sz="1200" i="1" spc="-2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de</a:t>
            </a:r>
            <a:r>
              <a:rPr sz="1200" i="1" spc="-2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políticas</a:t>
            </a:r>
            <a:r>
              <a:rPr sz="1200" i="1" spc="-1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públicas.</a:t>
            </a:r>
            <a:r>
              <a:rPr sz="1200" i="1" spc="-2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Oficina</a:t>
            </a:r>
            <a:r>
              <a:rPr sz="1200" i="1" spc="-2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Regional </a:t>
            </a:r>
            <a:r>
              <a:rPr sz="1200" spc="-10" dirty="0">
                <a:solidFill>
                  <a:schemeClr val="tx1"/>
                </a:solidFill>
                <a:latin typeface="Times New Roman"/>
                <a:cs typeface="Times New Roman"/>
              </a:rPr>
              <a:t>para</a:t>
            </a:r>
            <a:r>
              <a:rPr sz="1200" spc="-6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América Latina.</a:t>
            </a:r>
            <a:r>
              <a:rPr sz="1200" spc="1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spc="-25" dirty="0">
                <a:solidFill>
                  <a:schemeClr val="tx1"/>
                </a:solidFill>
                <a:latin typeface="Times New Roman"/>
                <a:cs typeface="Times New Roman"/>
              </a:rPr>
              <a:t>FAO</a:t>
            </a:r>
            <a:endParaRPr sz="1200" dirty="0">
              <a:solidFill>
                <a:schemeClr val="tx1"/>
              </a:solidFill>
              <a:latin typeface="Times New Roman"/>
              <a:cs typeface="Times New Roman"/>
            </a:endParaRPr>
          </a:p>
          <a:p>
            <a:pPr marL="50800" algn="just">
              <a:lnSpc>
                <a:spcPct val="100000"/>
              </a:lnSpc>
            </a:pP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Organización</a:t>
            </a:r>
            <a:r>
              <a:rPr sz="1200" spc="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Mundial</a:t>
            </a:r>
            <a:r>
              <a:rPr sz="1200" spc="-3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de</a:t>
            </a:r>
            <a:r>
              <a:rPr sz="1200" spc="-3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Comercio,</a:t>
            </a:r>
            <a:r>
              <a:rPr sz="1200" spc="-1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OMC</a:t>
            </a:r>
            <a:r>
              <a:rPr sz="1200" spc="-4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chemeClr val="tx1"/>
                </a:solidFill>
                <a:latin typeface="Times New Roman"/>
                <a:cs typeface="Times New Roman"/>
              </a:rPr>
              <a:t>(2007)</a:t>
            </a:r>
            <a:endParaRPr sz="1200" dirty="0">
              <a:solidFill>
                <a:schemeClr val="tx1"/>
              </a:solidFill>
              <a:latin typeface="Times New Roman"/>
              <a:cs typeface="Times New Roman"/>
            </a:endParaRPr>
          </a:p>
          <a:p>
            <a:pPr marL="375285" marR="5080" indent="-363220" algn="just">
              <a:lnSpc>
                <a:spcPct val="100000"/>
              </a:lnSpc>
            </a:pP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Proyecto</a:t>
            </a:r>
            <a:r>
              <a:rPr sz="1200" spc="22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Nacional</a:t>
            </a:r>
            <a:r>
              <a:rPr sz="1200" spc="22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Simón</a:t>
            </a:r>
            <a:r>
              <a:rPr sz="1200" spc="204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Bolívar</a:t>
            </a:r>
            <a:r>
              <a:rPr sz="1200" spc="22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Primer</a:t>
            </a:r>
            <a:r>
              <a:rPr sz="1200" spc="20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Plan</a:t>
            </a:r>
            <a:r>
              <a:rPr sz="1200" spc="22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Socialista</a:t>
            </a:r>
            <a:r>
              <a:rPr sz="1200" spc="204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de</a:t>
            </a:r>
            <a:r>
              <a:rPr sz="1200" spc="19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Desarrollo</a:t>
            </a:r>
            <a:r>
              <a:rPr sz="1200" spc="22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Económico</a:t>
            </a:r>
            <a:r>
              <a:rPr sz="1200" spc="229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y</a:t>
            </a:r>
            <a:r>
              <a:rPr sz="1200" spc="18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Social</a:t>
            </a:r>
            <a:r>
              <a:rPr sz="1200" spc="204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de</a:t>
            </a:r>
            <a:r>
              <a:rPr sz="1200" spc="20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spc="-25" dirty="0">
                <a:solidFill>
                  <a:schemeClr val="tx1"/>
                </a:solidFill>
                <a:latin typeface="Times New Roman"/>
                <a:cs typeface="Times New Roman"/>
              </a:rPr>
              <a:t>la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Nación</a:t>
            </a:r>
            <a:r>
              <a:rPr sz="1200" spc="1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chemeClr val="tx1"/>
                </a:solidFill>
                <a:latin typeface="Times New Roman"/>
                <a:cs typeface="Times New Roman"/>
              </a:rPr>
              <a:t>2014-</a:t>
            </a:r>
            <a:r>
              <a:rPr sz="1200" spc="-20" dirty="0">
                <a:solidFill>
                  <a:schemeClr val="tx1"/>
                </a:solidFill>
                <a:latin typeface="Times New Roman"/>
                <a:cs typeface="Times New Roman"/>
              </a:rPr>
              <a:t>2019</a:t>
            </a:r>
            <a:endParaRPr sz="1200" dirty="0">
              <a:solidFill>
                <a:schemeClr val="tx1"/>
              </a:solidFill>
              <a:latin typeface="Times New Roman"/>
              <a:cs typeface="Times New Roman"/>
            </a:endParaRPr>
          </a:p>
          <a:p>
            <a:pPr marL="12700" algn="just">
              <a:lnSpc>
                <a:spcPct val="100000"/>
              </a:lnSpc>
              <a:spcBef>
                <a:spcPts val="5"/>
              </a:spcBef>
            </a:pP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Ramírez,</a:t>
            </a:r>
            <a:r>
              <a:rPr sz="1200" spc="3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L</a:t>
            </a:r>
            <a:r>
              <a:rPr sz="1200" spc="-3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(2011),</a:t>
            </a:r>
            <a:r>
              <a:rPr sz="1200" spc="2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Seguridad</a:t>
            </a:r>
            <a:r>
              <a:rPr sz="1200" i="1" spc="2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alimentaria.</a:t>
            </a:r>
            <a:r>
              <a:rPr sz="1200" i="1" spc="2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Conceptos</a:t>
            </a:r>
            <a:r>
              <a:rPr sz="1200" i="1" spc="2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y</a:t>
            </a:r>
            <a:r>
              <a:rPr sz="1200" i="1" spc="1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tendencias.</a:t>
            </a:r>
            <a:r>
              <a:rPr sz="1200" i="1" spc="2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Cuadernos</a:t>
            </a:r>
            <a:r>
              <a:rPr sz="1200" i="1" spc="2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F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odepal.</a:t>
            </a:r>
            <a:r>
              <a:rPr sz="1200" spc="2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Roma,</a:t>
            </a:r>
            <a:r>
              <a:rPr sz="1200" spc="3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chemeClr val="tx1"/>
                </a:solidFill>
                <a:latin typeface="Times New Roman"/>
                <a:cs typeface="Times New Roman"/>
              </a:rPr>
              <a:t>Italia.</a:t>
            </a:r>
            <a:endParaRPr sz="1200" dirty="0">
              <a:solidFill>
                <a:schemeClr val="tx1"/>
              </a:solidFill>
              <a:latin typeface="Times New Roman"/>
              <a:cs typeface="Times New Roman"/>
            </a:endParaRPr>
          </a:p>
          <a:p>
            <a:pPr marL="375285">
              <a:lnSpc>
                <a:spcPct val="100000"/>
              </a:lnSpc>
            </a:pPr>
            <a:r>
              <a:rPr sz="1200" spc="-20" dirty="0">
                <a:solidFill>
                  <a:schemeClr val="tx1"/>
                </a:solidFill>
                <a:latin typeface="Times New Roman"/>
                <a:cs typeface="Times New Roman"/>
              </a:rPr>
              <a:t>FAO.</a:t>
            </a:r>
            <a:endParaRPr sz="1200" dirty="0">
              <a:solidFill>
                <a:schemeClr val="tx1"/>
              </a:solidFill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Ríos,</a:t>
            </a:r>
            <a:r>
              <a:rPr sz="1200" spc="459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J</a:t>
            </a:r>
            <a:r>
              <a:rPr sz="1200" spc="484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(2013),</a:t>
            </a:r>
            <a:r>
              <a:rPr sz="1200" spc="459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La</a:t>
            </a:r>
            <a:r>
              <a:rPr sz="1200" i="1" spc="47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investigación</a:t>
            </a:r>
            <a:r>
              <a:rPr sz="1200" i="1" spc="49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educativa</a:t>
            </a:r>
            <a:r>
              <a:rPr sz="1200" i="1" spc="484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como</a:t>
            </a:r>
            <a:r>
              <a:rPr sz="1200" i="1" spc="46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herramienta</a:t>
            </a:r>
            <a:r>
              <a:rPr sz="1200" i="1" spc="47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de</a:t>
            </a:r>
            <a:r>
              <a:rPr sz="1200" i="1" spc="47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formación</a:t>
            </a:r>
            <a:r>
              <a:rPr sz="1200" i="1" spc="47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del</a:t>
            </a:r>
            <a:r>
              <a:rPr sz="1200" i="1" spc="47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spc="-10" dirty="0">
                <a:solidFill>
                  <a:schemeClr val="tx1"/>
                </a:solidFill>
                <a:latin typeface="Times New Roman"/>
                <a:cs typeface="Times New Roman"/>
              </a:rPr>
              <a:t>profesora</a:t>
            </a:r>
            <a:r>
              <a:rPr sz="1200" spc="-10" dirty="0">
                <a:solidFill>
                  <a:schemeClr val="tx1"/>
                </a:solidFill>
                <a:latin typeface="Times New Roman"/>
                <a:cs typeface="Times New Roman"/>
              </a:rPr>
              <a:t>do.</a:t>
            </a:r>
            <a:endParaRPr sz="1200" dirty="0">
              <a:solidFill>
                <a:schemeClr val="tx1"/>
              </a:solidFill>
              <a:latin typeface="Times New Roman"/>
              <a:cs typeface="Times New Roman"/>
            </a:endParaRPr>
          </a:p>
          <a:p>
            <a:pPr marL="375285">
              <a:lnSpc>
                <a:spcPct val="100000"/>
              </a:lnSpc>
            </a:pP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Barcelona:</a:t>
            </a:r>
            <a:r>
              <a:rPr sz="1200" spc="-3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spc="-20" dirty="0">
                <a:solidFill>
                  <a:schemeClr val="tx1"/>
                </a:solidFill>
                <a:latin typeface="Times New Roman"/>
                <a:cs typeface="Times New Roman"/>
              </a:rPr>
              <a:t>Grao.</a:t>
            </a:r>
            <a:endParaRPr sz="1200" dirty="0">
              <a:solidFill>
                <a:schemeClr val="tx1"/>
              </a:solidFill>
              <a:latin typeface="Times New Roman"/>
              <a:cs typeface="Times New Roman"/>
            </a:endParaRPr>
          </a:p>
          <a:p>
            <a:pPr marL="12700" marR="1524000">
              <a:lnSpc>
                <a:spcPct val="100000"/>
              </a:lnSpc>
            </a:pPr>
            <a:r>
              <a:rPr sz="1200" spc="-10" dirty="0">
                <a:solidFill>
                  <a:schemeClr val="tx1"/>
                </a:solidFill>
                <a:latin typeface="Times New Roman"/>
                <a:cs typeface="Times New Roman"/>
              </a:rPr>
              <a:t>Tobon</a:t>
            </a:r>
            <a:r>
              <a:rPr sz="1200" spc="-4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S.</a:t>
            </a:r>
            <a:r>
              <a:rPr sz="1200" spc="-4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(2012),</a:t>
            </a:r>
            <a:r>
              <a:rPr sz="1200" spc="-3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Formación</a:t>
            </a:r>
            <a:r>
              <a:rPr sz="1200" spc="-1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basada</a:t>
            </a:r>
            <a:r>
              <a:rPr sz="1200" spc="-2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en</a:t>
            </a:r>
            <a:r>
              <a:rPr sz="1200" spc="-3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competencia</a:t>
            </a:r>
            <a:r>
              <a:rPr sz="1200" spc="1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La</a:t>
            </a:r>
            <a:r>
              <a:rPr sz="1200" spc="-1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Ceja:</a:t>
            </a:r>
            <a:r>
              <a:rPr sz="1200" spc="-2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chemeClr val="tx1"/>
                </a:solidFill>
                <a:latin typeface="Times New Roman"/>
                <a:cs typeface="Times New Roman"/>
              </a:rPr>
              <a:t>FUNOR,Mexico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UNESCO,</a:t>
            </a:r>
            <a:r>
              <a:rPr sz="1200" spc="5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chemeClr val="tx1"/>
                </a:solidFill>
                <a:latin typeface="Times New Roman"/>
                <a:cs typeface="Times New Roman"/>
              </a:rPr>
              <a:t>(2011)</a:t>
            </a:r>
            <a:r>
              <a:rPr sz="1200" i="1" spc="-10" dirty="0">
                <a:solidFill>
                  <a:schemeClr val="tx1"/>
                </a:solidFill>
                <a:latin typeface="Times New Roman"/>
                <a:cs typeface="Times New Roman"/>
                <a:hlinkClick r:id="rId1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http://vocabularies.unesco.org</a:t>
            </a:r>
            <a:r>
              <a:rPr sz="1200" spc="-10" dirty="0">
                <a:solidFill>
                  <a:schemeClr val="tx1"/>
                </a:solidFill>
                <a:latin typeface="Times New Roman"/>
                <a:cs typeface="Times New Roman"/>
                <a:hlinkClick r:id="rId1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/browser/</a:t>
            </a:r>
            <a:r>
              <a:rPr sz="1200" spc="15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chemeClr val="tx1"/>
                </a:solidFill>
                <a:latin typeface="Times New Roman"/>
                <a:cs typeface="Times New Roman"/>
              </a:rPr>
              <a:t>/concept1798</a:t>
            </a:r>
            <a:endParaRPr sz="1200" dirty="0">
              <a:solidFill>
                <a:schemeClr val="tx1"/>
              </a:solidFill>
              <a:latin typeface="Times New Roman"/>
              <a:cs typeface="Times New Roman"/>
            </a:endParaRPr>
          </a:p>
          <a:p>
            <a:pPr marL="375285" marR="8890" indent="-363220">
              <a:lnSpc>
                <a:spcPct val="100000"/>
              </a:lnSpc>
            </a:pP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Universidad</a:t>
            </a:r>
            <a:r>
              <a:rPr sz="1200" spc="484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Central</a:t>
            </a:r>
            <a:r>
              <a:rPr sz="1200" spc="484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de</a:t>
            </a:r>
            <a:r>
              <a:rPr sz="1200" spc="49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Venezuela</a:t>
            </a:r>
            <a:r>
              <a:rPr sz="1200" spc="49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(1997),</a:t>
            </a:r>
            <a:r>
              <a:rPr sz="1200" spc="49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El</a:t>
            </a:r>
            <a:r>
              <a:rPr sz="1200" spc="49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capitalismo</a:t>
            </a:r>
            <a:r>
              <a:rPr sz="1200" spc="49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rentístico</a:t>
            </a:r>
            <a:r>
              <a:rPr sz="1200" spc="100" dirty="0">
                <a:solidFill>
                  <a:schemeClr val="tx1"/>
                </a:solidFill>
                <a:latin typeface="Times New Roman"/>
                <a:cs typeface="Times New Roman"/>
              </a:rPr>
              <a:t> 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y</a:t>
            </a:r>
            <a:r>
              <a:rPr sz="1200" spc="47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el</a:t>
            </a:r>
            <a:r>
              <a:rPr sz="1200" spc="49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sistema</a:t>
            </a:r>
            <a:r>
              <a:rPr sz="1200" spc="49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chemeClr val="tx1"/>
                </a:solidFill>
                <a:latin typeface="Times New Roman"/>
                <a:cs typeface="Times New Roman"/>
              </a:rPr>
              <a:t>alimentario Venezolano</a:t>
            </a:r>
            <a:r>
              <a:rPr sz="1200" spc="-2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spc="-30" dirty="0">
                <a:solidFill>
                  <a:schemeClr val="tx1"/>
                </a:solidFill>
                <a:latin typeface="Times New Roman"/>
                <a:cs typeface="Times New Roman"/>
              </a:rPr>
              <a:t>(SAV).</a:t>
            </a:r>
            <a:r>
              <a:rPr sz="1200" spc="-4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spc="-20" dirty="0">
                <a:solidFill>
                  <a:schemeClr val="tx1"/>
                </a:solidFill>
                <a:latin typeface="Times New Roman"/>
                <a:cs typeface="Times New Roman"/>
              </a:rPr>
              <a:t>Venezuela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spc="-25" dirty="0">
                <a:solidFill>
                  <a:schemeClr val="tx1"/>
                </a:solidFill>
                <a:latin typeface="Times New Roman"/>
                <a:cs typeface="Times New Roman"/>
              </a:rPr>
              <a:t>UCV</a:t>
            </a:r>
            <a:endParaRPr sz="1200" dirty="0">
              <a:solidFill>
                <a:schemeClr val="tx1"/>
              </a:solidFill>
              <a:latin typeface="Times New Roman"/>
              <a:cs typeface="Times New Roman"/>
            </a:endParaRPr>
          </a:p>
        </p:txBody>
      </p:sp>
      <p:pic>
        <p:nvPicPr>
          <p:cNvPr id="17" name="object 17"/>
          <p:cNvPicPr/>
          <p:nvPr/>
        </p:nvPicPr>
        <p:blipFill>
          <a:blip r:embed="rId15" cstate="print"/>
          <a:stretch>
            <a:fillRect/>
          </a:stretch>
        </p:blipFill>
        <p:spPr>
          <a:xfrm>
            <a:off x="4725161" y="164274"/>
            <a:ext cx="1805305" cy="893889"/>
          </a:xfrm>
          <a:prstGeom prst="rect">
            <a:avLst/>
          </a:prstGeom>
        </p:spPr>
      </p:pic>
      <p:sp>
        <p:nvSpPr>
          <p:cNvPr id="18" name="object 18"/>
          <p:cNvSpPr txBox="1"/>
          <p:nvPr/>
        </p:nvSpPr>
        <p:spPr>
          <a:xfrm>
            <a:off x="1286002" y="8260512"/>
            <a:ext cx="4488180" cy="718185"/>
          </a:xfrm>
          <a:prstGeom prst="rect">
            <a:avLst/>
          </a:prstGeom>
        </p:spPr>
        <p:txBody>
          <a:bodyPr vert="horz" wrap="square" lIns="0" tIns="3175" rIns="0" bIns="0" rtlCol="0">
            <a:spAutoFit/>
          </a:bodyPr>
          <a:lstStyle/>
          <a:p>
            <a:pPr marL="12700" marR="5080" algn="ctr">
              <a:lnSpc>
                <a:spcPts val="1320"/>
              </a:lnSpc>
              <a:spcBef>
                <a:spcPts val="25"/>
              </a:spcBef>
            </a:pPr>
            <a:r>
              <a:rPr sz="1100" b="1" dirty="0">
                <a:latin typeface="Times New Roman"/>
                <a:cs typeface="Times New Roman"/>
              </a:rPr>
              <a:t>“Modelo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Teórico</a:t>
            </a:r>
            <a:r>
              <a:rPr sz="1100" b="1" spc="-4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Educativo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para la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Formación</a:t>
            </a:r>
            <a:r>
              <a:rPr sz="1100" b="1" spc="-4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en</a:t>
            </a:r>
            <a:r>
              <a:rPr sz="1100" b="1" spc="-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el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Consumo</a:t>
            </a:r>
            <a:r>
              <a:rPr sz="1100" b="1" spc="-15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Alimentario </a:t>
            </a:r>
            <a:r>
              <a:rPr sz="1100" b="1" dirty="0">
                <a:latin typeface="Times New Roman"/>
                <a:cs typeface="Times New Roman"/>
              </a:rPr>
              <a:t>Responsable</a:t>
            </a:r>
            <a:r>
              <a:rPr sz="1100" b="1" spc="-4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Articulado</a:t>
            </a:r>
            <a:r>
              <a:rPr sz="1100" b="1" spc="-4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en</a:t>
            </a:r>
            <a:r>
              <a:rPr sz="1100" b="1" spc="-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la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Dimensión</a:t>
            </a:r>
            <a:r>
              <a:rPr sz="1100" b="1" spc="-4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Socio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Política</a:t>
            </a:r>
            <a:r>
              <a:rPr sz="1100" b="1" spc="-4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Socialista</a:t>
            </a:r>
            <a:r>
              <a:rPr sz="1100" b="1" spc="-45" dirty="0">
                <a:latin typeface="Times New Roman"/>
                <a:cs typeface="Times New Roman"/>
              </a:rPr>
              <a:t> </a:t>
            </a:r>
            <a:r>
              <a:rPr sz="1100" b="1" spc="-50" dirty="0">
                <a:latin typeface="Times New Roman"/>
                <a:cs typeface="Times New Roman"/>
              </a:rPr>
              <a:t>y </a:t>
            </a:r>
            <a:r>
              <a:rPr sz="1100" b="1" dirty="0">
                <a:latin typeface="Times New Roman"/>
                <a:cs typeface="Times New Roman"/>
              </a:rPr>
              <a:t>Seguridad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Alimentaria</a:t>
            </a:r>
            <a:endParaRPr sz="1100" dirty="0">
              <a:latin typeface="Times New Roman"/>
              <a:cs typeface="Times New Roman"/>
            </a:endParaRPr>
          </a:p>
          <a:p>
            <a:pPr marR="123189" algn="ctr">
              <a:lnSpc>
                <a:spcPct val="100000"/>
              </a:lnSpc>
              <a:spcBef>
                <a:spcPts val="105"/>
              </a:spcBef>
            </a:pPr>
            <a:r>
              <a:rPr sz="1200" b="1" dirty="0">
                <a:latin typeface="Times New Roman"/>
                <a:cs typeface="Times New Roman"/>
              </a:rPr>
              <a:t>Autor: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spc="-35" dirty="0">
                <a:latin typeface="Times New Roman"/>
                <a:cs typeface="Times New Roman"/>
              </a:rPr>
              <a:t>Dr.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Pedro</a:t>
            </a:r>
            <a:r>
              <a:rPr sz="1200" b="1" spc="-5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Antonio</a:t>
            </a:r>
            <a:r>
              <a:rPr sz="1200" b="1" spc="-3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Carpio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spc="-20" dirty="0">
                <a:latin typeface="Times New Roman"/>
                <a:cs typeface="Times New Roman"/>
              </a:rPr>
              <a:t>Díaz</a:t>
            </a:r>
            <a:endParaRPr sz="1200" dirty="0">
              <a:latin typeface="Times New Roman"/>
              <a:cs typeface="Times New Roman"/>
            </a:endParaRPr>
          </a:p>
        </p:txBody>
      </p:sp>
      <p:sp>
        <p:nvSpPr>
          <p:cNvPr id="19" name="object 19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79857" rIns="0" bIns="0" rtlCol="0">
            <a:spAutoFit/>
          </a:bodyPr>
          <a:lstStyle/>
          <a:p>
            <a:pPr marL="146685">
              <a:lnSpc>
                <a:spcPts val="1410"/>
              </a:lnSpc>
            </a:pPr>
            <a:fld id="{81D60167-4931-47E6-BA6A-407CBD079E47}" type="slidenum">
              <a:rPr b="1" spc="-25" dirty="0">
                <a:latin typeface="Times New Roman"/>
                <a:cs typeface="Times New Roman"/>
              </a:rPr>
              <a:t>257</a:t>
            </a:fld>
            <a:endParaRPr b="1" spc="-25" dirty="0">
              <a:latin typeface="Times New Roman"/>
              <a:cs typeface="Times New Roman"/>
            </a:endParaRPr>
          </a:p>
        </p:txBody>
      </p:sp>
      <p:grpSp>
        <p:nvGrpSpPr>
          <p:cNvPr id="20" name="Grupo 19">
            <a:extLst>
              <a:ext uri="{FF2B5EF4-FFF2-40B4-BE49-F238E27FC236}">
                <a16:creationId xmlns:a16="http://schemas.microsoft.com/office/drawing/2014/main" id="{83E5A496-E45A-0A27-CF85-13253BA57DF9}"/>
              </a:ext>
            </a:extLst>
          </p:cNvPr>
          <p:cNvGrpSpPr/>
          <p:nvPr/>
        </p:nvGrpSpPr>
        <p:grpSpPr>
          <a:xfrm>
            <a:off x="117348" y="98932"/>
            <a:ext cx="6665976" cy="1452626"/>
            <a:chOff x="470065" y="1951410"/>
            <a:chExt cx="6665976" cy="1452626"/>
          </a:xfrm>
        </p:grpSpPr>
        <p:grpSp>
          <p:nvGrpSpPr>
            <p:cNvPr id="21" name="object 12">
              <a:extLst>
                <a:ext uri="{FF2B5EF4-FFF2-40B4-BE49-F238E27FC236}">
                  <a16:creationId xmlns:a16="http://schemas.microsoft.com/office/drawing/2014/main" id="{7C152A77-DD4C-693A-EB78-05C4E0FA6798}"/>
                </a:ext>
              </a:extLst>
            </p:cNvPr>
            <p:cNvGrpSpPr/>
            <p:nvPr/>
          </p:nvGrpSpPr>
          <p:grpSpPr>
            <a:xfrm>
              <a:off x="470065" y="1951664"/>
              <a:ext cx="6665976" cy="1452372"/>
              <a:chOff x="96011" y="115823"/>
              <a:chExt cx="6665976" cy="1452372"/>
            </a:xfrm>
          </p:grpSpPr>
          <p:pic>
            <p:nvPicPr>
              <p:cNvPr id="25" name="object 13">
                <a:extLst>
                  <a:ext uri="{FF2B5EF4-FFF2-40B4-BE49-F238E27FC236}">
                    <a16:creationId xmlns:a16="http://schemas.microsoft.com/office/drawing/2014/main" id="{DCB02A06-92E1-AA14-DE77-4E8D3DD837A0}"/>
                  </a:ext>
                </a:extLst>
              </p:cNvPr>
              <p:cNvPicPr/>
              <p:nvPr/>
            </p:nvPicPr>
            <p:blipFill>
              <a:blip r:embed="rId3" cstate="print"/>
              <a:stretch>
                <a:fillRect/>
              </a:stretch>
            </p:blipFill>
            <p:spPr>
              <a:xfrm>
                <a:off x="96011" y="115823"/>
                <a:ext cx="6665976" cy="1452372"/>
              </a:xfrm>
              <a:prstGeom prst="rect">
                <a:avLst/>
              </a:prstGeom>
            </p:spPr>
          </p:pic>
          <p:pic>
            <p:nvPicPr>
              <p:cNvPr id="26" name="object 14">
                <a:extLst>
                  <a:ext uri="{FF2B5EF4-FFF2-40B4-BE49-F238E27FC236}">
                    <a16:creationId xmlns:a16="http://schemas.microsoft.com/office/drawing/2014/main" id="{D1509629-3E68-D4C0-D4B2-5507FF1A167C}"/>
                  </a:ext>
                </a:extLst>
              </p:cNvPr>
              <p:cNvPicPr/>
              <p:nvPr/>
            </p:nvPicPr>
            <p:blipFill>
              <a:blip r:embed="rId4" cstate="print"/>
              <a:stretch>
                <a:fillRect/>
              </a:stretch>
            </p:blipFill>
            <p:spPr>
              <a:xfrm>
                <a:off x="142849" y="142875"/>
                <a:ext cx="6572275" cy="1358646"/>
              </a:xfrm>
              <a:prstGeom prst="rect">
                <a:avLst/>
              </a:prstGeom>
            </p:spPr>
          </p:pic>
          <p:sp>
            <p:nvSpPr>
              <p:cNvPr id="27" name="object 15">
                <a:extLst>
                  <a:ext uri="{FF2B5EF4-FFF2-40B4-BE49-F238E27FC236}">
                    <a16:creationId xmlns:a16="http://schemas.microsoft.com/office/drawing/2014/main" id="{BF703C15-8BC6-3F8C-FF48-391A8273B773}"/>
                  </a:ext>
                </a:extLst>
              </p:cNvPr>
              <p:cNvSpPr/>
              <p:nvPr/>
            </p:nvSpPr>
            <p:spPr>
              <a:xfrm>
                <a:off x="142849" y="142875"/>
                <a:ext cx="6572884" cy="1358900"/>
              </a:xfrm>
              <a:custGeom>
                <a:avLst/>
                <a:gdLst/>
                <a:ahLst/>
                <a:cxnLst/>
                <a:rect l="l" t="t" r="r" b="b"/>
                <a:pathLst>
                  <a:path w="6572884" h="1358900">
                    <a:moveTo>
                      <a:pt x="0" y="226441"/>
                    </a:moveTo>
                    <a:lnTo>
                      <a:pt x="4600" y="180795"/>
                    </a:lnTo>
                    <a:lnTo>
                      <a:pt x="17795" y="138285"/>
                    </a:lnTo>
                    <a:lnTo>
                      <a:pt x="38673" y="99820"/>
                    </a:lnTo>
                    <a:lnTo>
                      <a:pt x="66324" y="66309"/>
                    </a:lnTo>
                    <a:lnTo>
                      <a:pt x="99837" y="38663"/>
                    </a:lnTo>
                    <a:lnTo>
                      <a:pt x="138301" y="17789"/>
                    </a:lnTo>
                    <a:lnTo>
                      <a:pt x="180806" y="4599"/>
                    </a:lnTo>
                    <a:lnTo>
                      <a:pt x="226440" y="0"/>
                    </a:lnTo>
                    <a:lnTo>
                      <a:pt x="6345834" y="0"/>
                    </a:lnTo>
                    <a:lnTo>
                      <a:pt x="6391480" y="4599"/>
                    </a:lnTo>
                    <a:lnTo>
                      <a:pt x="6433990" y="17789"/>
                    </a:lnTo>
                    <a:lnTo>
                      <a:pt x="6472455" y="38663"/>
                    </a:lnTo>
                    <a:lnTo>
                      <a:pt x="6505965" y="66309"/>
                    </a:lnTo>
                    <a:lnTo>
                      <a:pt x="6533612" y="99820"/>
                    </a:lnTo>
                    <a:lnTo>
                      <a:pt x="6554485" y="138285"/>
                    </a:lnTo>
                    <a:lnTo>
                      <a:pt x="6567676" y="180795"/>
                    </a:lnTo>
                    <a:lnTo>
                      <a:pt x="6572275" y="226441"/>
                    </a:lnTo>
                    <a:lnTo>
                      <a:pt x="6572275" y="1132204"/>
                    </a:lnTo>
                    <a:lnTo>
                      <a:pt x="6567676" y="1177850"/>
                    </a:lnTo>
                    <a:lnTo>
                      <a:pt x="6554485" y="1220360"/>
                    </a:lnTo>
                    <a:lnTo>
                      <a:pt x="6533612" y="1258825"/>
                    </a:lnTo>
                    <a:lnTo>
                      <a:pt x="6505965" y="1292336"/>
                    </a:lnTo>
                    <a:lnTo>
                      <a:pt x="6472455" y="1319982"/>
                    </a:lnTo>
                    <a:lnTo>
                      <a:pt x="6433990" y="1340856"/>
                    </a:lnTo>
                    <a:lnTo>
                      <a:pt x="6391480" y="1354046"/>
                    </a:lnTo>
                    <a:lnTo>
                      <a:pt x="6345834" y="1358646"/>
                    </a:lnTo>
                    <a:lnTo>
                      <a:pt x="226440" y="1358646"/>
                    </a:lnTo>
                    <a:lnTo>
                      <a:pt x="180806" y="1354046"/>
                    </a:lnTo>
                    <a:lnTo>
                      <a:pt x="138301" y="1340856"/>
                    </a:lnTo>
                    <a:lnTo>
                      <a:pt x="99837" y="1319982"/>
                    </a:lnTo>
                    <a:lnTo>
                      <a:pt x="66324" y="1292336"/>
                    </a:lnTo>
                    <a:lnTo>
                      <a:pt x="38673" y="1258825"/>
                    </a:lnTo>
                    <a:lnTo>
                      <a:pt x="17795" y="1220360"/>
                    </a:lnTo>
                    <a:lnTo>
                      <a:pt x="4600" y="1177850"/>
                    </a:lnTo>
                    <a:lnTo>
                      <a:pt x="0" y="1132204"/>
                    </a:lnTo>
                    <a:lnTo>
                      <a:pt x="0" y="226441"/>
                    </a:lnTo>
                    <a:close/>
                  </a:path>
                </a:pathLst>
              </a:custGeom>
              <a:ln w="9525">
                <a:solidFill>
                  <a:srgbClr val="55CE74"/>
                </a:solidFill>
              </a:ln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pic>
            <p:nvPicPr>
              <p:cNvPr id="28" name="object 16">
                <a:extLst>
                  <a:ext uri="{FF2B5EF4-FFF2-40B4-BE49-F238E27FC236}">
                    <a16:creationId xmlns:a16="http://schemas.microsoft.com/office/drawing/2014/main" id="{F4B9D5AA-167D-AE4D-8006-4652C97AA191}"/>
                  </a:ext>
                </a:extLst>
              </p:cNvPr>
              <p:cNvPicPr/>
              <p:nvPr/>
            </p:nvPicPr>
            <p:blipFill>
              <a:blip r:embed="rId5" cstate="print"/>
              <a:stretch>
                <a:fillRect/>
              </a:stretch>
            </p:blipFill>
            <p:spPr>
              <a:xfrm>
                <a:off x="2500248" y="305930"/>
                <a:ext cx="1714500" cy="733945"/>
              </a:xfrm>
              <a:prstGeom prst="rect">
                <a:avLst/>
              </a:prstGeom>
            </p:spPr>
          </p:pic>
        </p:grpSp>
        <p:sp>
          <p:nvSpPr>
            <p:cNvPr id="22" name="object 16">
              <a:extLst>
                <a:ext uri="{FF2B5EF4-FFF2-40B4-BE49-F238E27FC236}">
                  <a16:creationId xmlns:a16="http://schemas.microsoft.com/office/drawing/2014/main" id="{44D7B6F5-0903-35AF-E1BD-7740463A66AA}"/>
                </a:ext>
              </a:extLst>
            </p:cNvPr>
            <p:cNvSpPr txBox="1"/>
            <p:nvPr/>
          </p:nvSpPr>
          <p:spPr>
            <a:xfrm>
              <a:off x="2775727" y="2875716"/>
              <a:ext cx="3332858" cy="391795"/>
            </a:xfrm>
            <a:prstGeom prst="rect">
              <a:avLst/>
            </a:prstGeom>
            <a:noFill/>
          </p:spPr>
          <p:txBody>
            <a:bodyPr vert="horz" wrap="square" lIns="0" tIns="12700" rIns="0" bIns="0" rtlCol="0">
              <a:spAutoFit/>
            </a:bodyPr>
            <a:lstStyle/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Volumen 4,  Número 1  Enero a Julio 2021</a:t>
              </a:r>
            </a:p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Revista Semestral. Venezuela</a:t>
              </a:r>
              <a:endParaRPr sz="1200" dirty="0">
                <a:latin typeface="Arial"/>
                <a:cs typeface="Arial"/>
              </a:endParaRPr>
            </a:p>
          </p:txBody>
        </p:sp>
        <p:pic>
          <p:nvPicPr>
            <p:cNvPr id="23" name="object 25">
              <a:extLst>
                <a:ext uri="{FF2B5EF4-FFF2-40B4-BE49-F238E27FC236}">
                  <a16:creationId xmlns:a16="http://schemas.microsoft.com/office/drawing/2014/main" id="{0D4A74AA-0AF9-ADF9-ECAE-245A96D9A85C}"/>
                </a:ext>
              </a:extLst>
            </p:cNvPr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470065" y="2027896"/>
              <a:ext cx="2305662" cy="1053903"/>
            </a:xfrm>
            <a:prstGeom prst="rect">
              <a:avLst/>
            </a:prstGeom>
          </p:spPr>
        </p:pic>
        <p:pic>
          <p:nvPicPr>
            <p:cNvPr id="24" name="object 31">
              <a:extLst>
                <a:ext uri="{FF2B5EF4-FFF2-40B4-BE49-F238E27FC236}">
                  <a16:creationId xmlns:a16="http://schemas.microsoft.com/office/drawing/2014/main" id="{4C27879C-A076-C09E-7479-024402B5259F}"/>
                </a:ext>
              </a:extLst>
            </p:cNvPr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4932681" y="1951410"/>
              <a:ext cx="1805304" cy="893889"/>
            </a:xfrm>
            <a:prstGeom prst="rect">
              <a:avLst/>
            </a:prstGeom>
          </p:spPr>
        </p:pic>
      </p:grpSp>
    </p:spTree>
  </p:cSld>
  <p:clrMapOvr>
    <a:masterClrMapping/>
  </p:clrMapOvr>
</p:sld>
</file>

<file path=ppt/slides/slide25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105155" y="3116579"/>
            <a:ext cx="6647815" cy="5834380"/>
            <a:chOff x="105155" y="3116579"/>
            <a:chExt cx="6647815" cy="5834380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05155" y="3116579"/>
              <a:ext cx="6647687" cy="5833871"/>
            </a:xfrm>
            <a:prstGeom prst="rect">
              <a:avLst/>
            </a:prstGeom>
          </p:spPr>
        </p:pic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42849" y="3134423"/>
              <a:ext cx="6572250" cy="5758053"/>
            </a:xfrm>
            <a:prstGeom prst="rect">
              <a:avLst/>
            </a:prstGeom>
          </p:spPr>
        </p:pic>
        <p:sp>
          <p:nvSpPr>
            <p:cNvPr id="5" name="object 5"/>
            <p:cNvSpPr/>
            <p:nvPr/>
          </p:nvSpPr>
          <p:spPr>
            <a:xfrm>
              <a:off x="142849" y="3134423"/>
              <a:ext cx="6572250" cy="5758180"/>
            </a:xfrm>
            <a:custGeom>
              <a:avLst/>
              <a:gdLst/>
              <a:ahLst/>
              <a:cxnLst/>
              <a:rect l="l" t="t" r="r" b="b"/>
              <a:pathLst>
                <a:path w="6572250" h="5758180">
                  <a:moveTo>
                    <a:pt x="0" y="5758053"/>
                  </a:moveTo>
                  <a:lnTo>
                    <a:pt x="6572250" y="5758053"/>
                  </a:lnTo>
                  <a:lnTo>
                    <a:pt x="6572250" y="0"/>
                  </a:lnTo>
                  <a:lnTo>
                    <a:pt x="0" y="0"/>
                  </a:lnTo>
                  <a:lnTo>
                    <a:pt x="0" y="5758053"/>
                  </a:lnTo>
                  <a:close/>
                </a:path>
              </a:pathLst>
            </a:custGeom>
            <a:ln w="9525">
              <a:solidFill>
                <a:srgbClr val="55CE74"/>
              </a:solidFill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</p:grpSp>
      <p:grpSp>
        <p:nvGrpSpPr>
          <p:cNvPr id="6" name="object 6"/>
          <p:cNvGrpSpPr/>
          <p:nvPr/>
        </p:nvGrpSpPr>
        <p:grpSpPr>
          <a:xfrm>
            <a:off x="105155" y="124968"/>
            <a:ext cx="6647815" cy="1193800"/>
            <a:chOff x="105155" y="124968"/>
            <a:chExt cx="6647815" cy="1193800"/>
          </a:xfrm>
        </p:grpSpPr>
        <p:pic>
          <p:nvPicPr>
            <p:cNvPr id="7" name="object 7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05155" y="124968"/>
              <a:ext cx="6647687" cy="1193291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142849" y="142875"/>
              <a:ext cx="6572275" cy="1116710"/>
            </a:xfrm>
            <a:prstGeom prst="rect">
              <a:avLst/>
            </a:prstGeom>
          </p:spPr>
        </p:pic>
        <p:sp>
          <p:nvSpPr>
            <p:cNvPr id="9" name="object 9"/>
            <p:cNvSpPr/>
            <p:nvPr/>
          </p:nvSpPr>
          <p:spPr>
            <a:xfrm>
              <a:off x="142849" y="142875"/>
              <a:ext cx="6572884" cy="1116965"/>
            </a:xfrm>
            <a:custGeom>
              <a:avLst/>
              <a:gdLst/>
              <a:ahLst/>
              <a:cxnLst/>
              <a:rect l="l" t="t" r="r" b="b"/>
              <a:pathLst>
                <a:path w="6572884" h="1116965">
                  <a:moveTo>
                    <a:pt x="0" y="186181"/>
                  </a:moveTo>
                  <a:lnTo>
                    <a:pt x="6649" y="136671"/>
                  </a:lnTo>
                  <a:lnTo>
                    <a:pt x="25413" y="92192"/>
                  </a:lnTo>
                  <a:lnTo>
                    <a:pt x="54517" y="54514"/>
                  </a:lnTo>
                  <a:lnTo>
                    <a:pt x="92188" y="25409"/>
                  </a:lnTo>
                  <a:lnTo>
                    <a:pt x="136651" y="6647"/>
                  </a:lnTo>
                  <a:lnTo>
                    <a:pt x="186131" y="0"/>
                  </a:lnTo>
                  <a:lnTo>
                    <a:pt x="6386093" y="0"/>
                  </a:lnTo>
                  <a:lnTo>
                    <a:pt x="6435603" y="6647"/>
                  </a:lnTo>
                  <a:lnTo>
                    <a:pt x="6480082" y="25409"/>
                  </a:lnTo>
                  <a:lnTo>
                    <a:pt x="6517760" y="54514"/>
                  </a:lnTo>
                  <a:lnTo>
                    <a:pt x="6546865" y="92192"/>
                  </a:lnTo>
                  <a:lnTo>
                    <a:pt x="6565627" y="136671"/>
                  </a:lnTo>
                  <a:lnTo>
                    <a:pt x="6572275" y="186181"/>
                  </a:lnTo>
                  <a:lnTo>
                    <a:pt x="6572275" y="930655"/>
                  </a:lnTo>
                  <a:lnTo>
                    <a:pt x="6565627" y="980112"/>
                  </a:lnTo>
                  <a:lnTo>
                    <a:pt x="6546865" y="1024556"/>
                  </a:lnTo>
                  <a:lnTo>
                    <a:pt x="6517760" y="1062212"/>
                  </a:lnTo>
                  <a:lnTo>
                    <a:pt x="6480082" y="1091306"/>
                  </a:lnTo>
                  <a:lnTo>
                    <a:pt x="6435603" y="1110064"/>
                  </a:lnTo>
                  <a:lnTo>
                    <a:pt x="6386093" y="1116710"/>
                  </a:lnTo>
                  <a:lnTo>
                    <a:pt x="186131" y="1116710"/>
                  </a:lnTo>
                  <a:lnTo>
                    <a:pt x="136651" y="1110064"/>
                  </a:lnTo>
                  <a:lnTo>
                    <a:pt x="92188" y="1091306"/>
                  </a:lnTo>
                  <a:lnTo>
                    <a:pt x="54517" y="1062212"/>
                  </a:lnTo>
                  <a:lnTo>
                    <a:pt x="25413" y="1024556"/>
                  </a:lnTo>
                  <a:lnTo>
                    <a:pt x="6649" y="980112"/>
                  </a:lnTo>
                  <a:lnTo>
                    <a:pt x="0" y="930655"/>
                  </a:lnTo>
                  <a:lnTo>
                    <a:pt x="0" y="186181"/>
                  </a:lnTo>
                  <a:close/>
                </a:path>
              </a:pathLst>
            </a:custGeom>
            <a:ln w="9525">
              <a:solidFill>
                <a:srgbClr val="55CE74"/>
              </a:solidFill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</p:grpSp>
      <p:pic>
        <p:nvPicPr>
          <p:cNvPr id="10" name="object 10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318518" y="1504208"/>
            <a:ext cx="6256015" cy="678139"/>
          </a:xfrm>
          <a:prstGeom prst="rect">
            <a:avLst/>
          </a:prstGeom>
        </p:spPr>
      </p:pic>
      <p:sp>
        <p:nvSpPr>
          <p:cNvPr id="11" name="object 11"/>
          <p:cNvSpPr txBox="1"/>
          <p:nvPr/>
        </p:nvSpPr>
        <p:spPr>
          <a:xfrm>
            <a:off x="3020695" y="1360423"/>
            <a:ext cx="1322705" cy="18669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1050" b="1" dirty="0">
                <a:latin typeface="Times New Roman"/>
                <a:cs typeface="Times New Roman"/>
              </a:rPr>
              <a:t>Para</a:t>
            </a:r>
            <a:r>
              <a:rPr sz="1050" b="1" spc="-30" dirty="0">
                <a:latin typeface="Times New Roman"/>
                <a:cs typeface="Times New Roman"/>
              </a:rPr>
              <a:t> </a:t>
            </a:r>
            <a:r>
              <a:rPr sz="1050" b="1" dirty="0">
                <a:latin typeface="Times New Roman"/>
                <a:cs typeface="Times New Roman"/>
              </a:rPr>
              <a:t>citar</a:t>
            </a:r>
            <a:r>
              <a:rPr sz="1050" b="1" spc="-20" dirty="0">
                <a:latin typeface="Times New Roman"/>
                <a:cs typeface="Times New Roman"/>
              </a:rPr>
              <a:t> </a:t>
            </a:r>
            <a:r>
              <a:rPr sz="1050" b="1" dirty="0">
                <a:latin typeface="Times New Roman"/>
                <a:cs typeface="Times New Roman"/>
              </a:rPr>
              <a:t>este</a:t>
            </a:r>
            <a:r>
              <a:rPr sz="1050" b="1" spc="-20" dirty="0">
                <a:latin typeface="Times New Roman"/>
                <a:cs typeface="Times New Roman"/>
              </a:rPr>
              <a:t> </a:t>
            </a:r>
            <a:r>
              <a:rPr sz="1050" b="1" spc="-10" dirty="0">
                <a:latin typeface="Times New Roman"/>
                <a:cs typeface="Times New Roman"/>
              </a:rPr>
              <a:t>artículo</a:t>
            </a:r>
            <a:endParaRPr sz="1050" dirty="0">
              <a:latin typeface="Times New Roman"/>
              <a:cs typeface="Times New Roman"/>
            </a:endParaRPr>
          </a:p>
        </p:txBody>
      </p:sp>
      <p:grpSp>
        <p:nvGrpSpPr>
          <p:cNvPr id="12" name="object 12"/>
          <p:cNvGrpSpPr/>
          <p:nvPr/>
        </p:nvGrpSpPr>
        <p:grpSpPr>
          <a:xfrm>
            <a:off x="96011" y="115823"/>
            <a:ext cx="6666230" cy="1463040"/>
            <a:chOff x="96011" y="115823"/>
            <a:chExt cx="6666230" cy="1463040"/>
          </a:xfrm>
        </p:grpSpPr>
        <p:pic>
          <p:nvPicPr>
            <p:cNvPr id="13" name="object 13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96011" y="115823"/>
              <a:ext cx="6665976" cy="1452372"/>
            </a:xfrm>
            <a:prstGeom prst="rect">
              <a:avLst/>
            </a:prstGeom>
          </p:spPr>
        </p:pic>
        <p:pic>
          <p:nvPicPr>
            <p:cNvPr id="14" name="object 14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142849" y="142875"/>
              <a:ext cx="6572275" cy="1358646"/>
            </a:xfrm>
            <a:prstGeom prst="rect">
              <a:avLst/>
            </a:prstGeom>
          </p:spPr>
        </p:pic>
        <p:sp>
          <p:nvSpPr>
            <p:cNvPr id="15" name="object 15"/>
            <p:cNvSpPr/>
            <p:nvPr/>
          </p:nvSpPr>
          <p:spPr>
            <a:xfrm>
              <a:off x="142849" y="142875"/>
              <a:ext cx="6572884" cy="1358900"/>
            </a:xfrm>
            <a:custGeom>
              <a:avLst/>
              <a:gdLst/>
              <a:ahLst/>
              <a:cxnLst/>
              <a:rect l="l" t="t" r="r" b="b"/>
              <a:pathLst>
                <a:path w="6572884" h="1358900">
                  <a:moveTo>
                    <a:pt x="0" y="226441"/>
                  </a:moveTo>
                  <a:lnTo>
                    <a:pt x="4600" y="180795"/>
                  </a:lnTo>
                  <a:lnTo>
                    <a:pt x="17795" y="138285"/>
                  </a:lnTo>
                  <a:lnTo>
                    <a:pt x="38673" y="99820"/>
                  </a:lnTo>
                  <a:lnTo>
                    <a:pt x="66324" y="66309"/>
                  </a:lnTo>
                  <a:lnTo>
                    <a:pt x="99837" y="38663"/>
                  </a:lnTo>
                  <a:lnTo>
                    <a:pt x="138301" y="17789"/>
                  </a:lnTo>
                  <a:lnTo>
                    <a:pt x="180806" y="4599"/>
                  </a:lnTo>
                  <a:lnTo>
                    <a:pt x="226440" y="0"/>
                  </a:lnTo>
                  <a:lnTo>
                    <a:pt x="6345834" y="0"/>
                  </a:lnTo>
                  <a:lnTo>
                    <a:pt x="6391480" y="4599"/>
                  </a:lnTo>
                  <a:lnTo>
                    <a:pt x="6433990" y="17789"/>
                  </a:lnTo>
                  <a:lnTo>
                    <a:pt x="6472455" y="38663"/>
                  </a:lnTo>
                  <a:lnTo>
                    <a:pt x="6505965" y="66309"/>
                  </a:lnTo>
                  <a:lnTo>
                    <a:pt x="6533612" y="99820"/>
                  </a:lnTo>
                  <a:lnTo>
                    <a:pt x="6554485" y="138285"/>
                  </a:lnTo>
                  <a:lnTo>
                    <a:pt x="6567676" y="180795"/>
                  </a:lnTo>
                  <a:lnTo>
                    <a:pt x="6572275" y="226441"/>
                  </a:lnTo>
                  <a:lnTo>
                    <a:pt x="6572275" y="1132204"/>
                  </a:lnTo>
                  <a:lnTo>
                    <a:pt x="6567676" y="1177850"/>
                  </a:lnTo>
                  <a:lnTo>
                    <a:pt x="6554485" y="1220360"/>
                  </a:lnTo>
                  <a:lnTo>
                    <a:pt x="6533612" y="1258825"/>
                  </a:lnTo>
                  <a:lnTo>
                    <a:pt x="6505965" y="1292336"/>
                  </a:lnTo>
                  <a:lnTo>
                    <a:pt x="6472455" y="1319982"/>
                  </a:lnTo>
                  <a:lnTo>
                    <a:pt x="6433990" y="1340856"/>
                  </a:lnTo>
                  <a:lnTo>
                    <a:pt x="6391480" y="1354046"/>
                  </a:lnTo>
                  <a:lnTo>
                    <a:pt x="6345834" y="1358646"/>
                  </a:lnTo>
                  <a:lnTo>
                    <a:pt x="226440" y="1358646"/>
                  </a:lnTo>
                  <a:lnTo>
                    <a:pt x="180806" y="1354046"/>
                  </a:lnTo>
                  <a:lnTo>
                    <a:pt x="138301" y="1340856"/>
                  </a:lnTo>
                  <a:lnTo>
                    <a:pt x="99837" y="1319982"/>
                  </a:lnTo>
                  <a:lnTo>
                    <a:pt x="66324" y="1292336"/>
                  </a:lnTo>
                  <a:lnTo>
                    <a:pt x="38673" y="1258825"/>
                  </a:lnTo>
                  <a:lnTo>
                    <a:pt x="17795" y="1220360"/>
                  </a:lnTo>
                  <a:lnTo>
                    <a:pt x="4600" y="1177850"/>
                  </a:lnTo>
                  <a:lnTo>
                    <a:pt x="0" y="1132204"/>
                  </a:lnTo>
                  <a:lnTo>
                    <a:pt x="0" y="226441"/>
                  </a:lnTo>
                  <a:close/>
                </a:path>
              </a:pathLst>
            </a:custGeom>
            <a:ln w="9525">
              <a:solidFill>
                <a:srgbClr val="55CE74"/>
              </a:solidFill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pic>
          <p:nvPicPr>
            <p:cNvPr id="16" name="object 16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2500248" y="305930"/>
              <a:ext cx="1714500" cy="733945"/>
            </a:xfrm>
            <a:prstGeom prst="rect">
              <a:avLst/>
            </a:prstGeom>
          </p:spPr>
        </p:pic>
        <p:pic>
          <p:nvPicPr>
            <p:cNvPr id="17" name="object 17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2738628" y="1024127"/>
              <a:ext cx="1897379" cy="371855"/>
            </a:xfrm>
            <a:prstGeom prst="rect">
              <a:avLst/>
            </a:prstGeom>
          </p:spPr>
        </p:pic>
        <p:pic>
          <p:nvPicPr>
            <p:cNvPr id="18" name="object 18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4401311" y="1024127"/>
              <a:ext cx="1577339" cy="371855"/>
            </a:xfrm>
            <a:prstGeom prst="rect">
              <a:avLst/>
            </a:prstGeom>
          </p:spPr>
        </p:pic>
        <p:pic>
          <p:nvPicPr>
            <p:cNvPr id="19" name="object 19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3169919" y="1207007"/>
              <a:ext cx="1546859" cy="371855"/>
            </a:xfrm>
            <a:prstGeom prst="rect">
              <a:avLst/>
            </a:prstGeom>
          </p:spPr>
        </p:pic>
        <p:pic>
          <p:nvPicPr>
            <p:cNvPr id="20" name="object 20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4482083" y="1207007"/>
              <a:ext cx="284988" cy="371855"/>
            </a:xfrm>
            <a:prstGeom prst="rect">
              <a:avLst/>
            </a:prstGeom>
          </p:spPr>
        </p:pic>
        <p:pic>
          <p:nvPicPr>
            <p:cNvPr id="21" name="object 21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4572000" y="1207007"/>
              <a:ext cx="1013460" cy="371855"/>
            </a:xfrm>
            <a:prstGeom prst="rect">
              <a:avLst/>
            </a:prstGeom>
          </p:spPr>
        </p:pic>
      </p:grpSp>
      <p:sp>
        <p:nvSpPr>
          <p:cNvPr id="22" name="object 22"/>
          <p:cNvSpPr txBox="1"/>
          <p:nvPr/>
        </p:nvSpPr>
        <p:spPr>
          <a:xfrm>
            <a:off x="2842005" y="1068451"/>
            <a:ext cx="3029585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Arial"/>
                <a:cs typeface="Arial"/>
              </a:rPr>
              <a:t>6ta.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Edición</a:t>
            </a:r>
            <a:r>
              <a:rPr sz="1200" b="1" spc="-10" dirty="0">
                <a:latin typeface="Arial"/>
                <a:cs typeface="Arial"/>
              </a:rPr>
              <a:t> Volumen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I</a:t>
            </a:r>
            <a:r>
              <a:rPr sz="1200" b="1" spc="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Enero</a:t>
            </a:r>
            <a:r>
              <a:rPr sz="1200" b="1" spc="-3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a</a:t>
            </a:r>
            <a:r>
              <a:rPr sz="1200" b="1" spc="-2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Julio</a:t>
            </a:r>
            <a:r>
              <a:rPr sz="1200" b="1" spc="-5" dirty="0">
                <a:latin typeface="Arial"/>
                <a:cs typeface="Arial"/>
              </a:rPr>
              <a:t> </a:t>
            </a:r>
            <a:r>
              <a:rPr sz="1200" b="1" spc="-20" dirty="0">
                <a:latin typeface="Arial"/>
                <a:cs typeface="Arial"/>
              </a:rPr>
              <a:t>2021</a:t>
            </a:r>
            <a:endParaRPr sz="1200" dirty="0">
              <a:latin typeface="Arial"/>
              <a:cs typeface="Arial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3273297" y="1251331"/>
            <a:ext cx="216789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Arial"/>
                <a:cs typeface="Arial"/>
              </a:rPr>
              <a:t>Revista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Semestral-</a:t>
            </a:r>
            <a:r>
              <a:rPr sz="1200" b="1" spc="-40" dirty="0">
                <a:latin typeface="Arial"/>
                <a:cs typeface="Arial"/>
              </a:rPr>
              <a:t> </a:t>
            </a:r>
            <a:r>
              <a:rPr sz="1200" b="1" spc="-10" dirty="0">
                <a:latin typeface="Arial"/>
                <a:cs typeface="Arial"/>
              </a:rPr>
              <a:t>Venezuela</a:t>
            </a:r>
            <a:endParaRPr sz="1200" dirty="0">
              <a:latin typeface="Arial"/>
              <a:cs typeface="Arial"/>
            </a:endParaRPr>
          </a:p>
        </p:txBody>
      </p:sp>
      <p:grpSp>
        <p:nvGrpSpPr>
          <p:cNvPr id="24" name="object 24"/>
          <p:cNvGrpSpPr/>
          <p:nvPr/>
        </p:nvGrpSpPr>
        <p:grpSpPr>
          <a:xfrm>
            <a:off x="324611" y="234695"/>
            <a:ext cx="6212205" cy="1946275"/>
            <a:chOff x="324611" y="234695"/>
            <a:chExt cx="6212205" cy="1946275"/>
          </a:xfrm>
        </p:grpSpPr>
        <p:pic>
          <p:nvPicPr>
            <p:cNvPr id="25" name="object 25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324611" y="234695"/>
              <a:ext cx="1719072" cy="1341120"/>
            </a:xfrm>
            <a:prstGeom prst="rect">
              <a:avLst/>
            </a:prstGeom>
          </p:spPr>
        </p:pic>
        <p:sp>
          <p:nvSpPr>
            <p:cNvPr id="26" name="object 26"/>
            <p:cNvSpPr/>
            <p:nvPr/>
          </p:nvSpPr>
          <p:spPr>
            <a:xfrm>
              <a:off x="333628" y="1522069"/>
              <a:ext cx="6203315" cy="659130"/>
            </a:xfrm>
            <a:custGeom>
              <a:avLst/>
              <a:gdLst/>
              <a:ahLst/>
              <a:cxnLst/>
              <a:rect l="l" t="t" r="r" b="b"/>
              <a:pathLst>
                <a:path w="6203315" h="659130">
                  <a:moveTo>
                    <a:pt x="6202934" y="0"/>
                  </a:moveTo>
                  <a:lnTo>
                    <a:pt x="0" y="0"/>
                  </a:lnTo>
                  <a:lnTo>
                    <a:pt x="0" y="658647"/>
                  </a:lnTo>
                  <a:lnTo>
                    <a:pt x="6202934" y="658647"/>
                  </a:lnTo>
                  <a:lnTo>
                    <a:pt x="620293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</p:grpSp>
      <p:sp>
        <p:nvSpPr>
          <p:cNvPr id="27" name="object 27"/>
          <p:cNvSpPr txBox="1"/>
          <p:nvPr/>
        </p:nvSpPr>
        <p:spPr>
          <a:xfrm>
            <a:off x="330581" y="1522069"/>
            <a:ext cx="6203315" cy="593111"/>
          </a:xfrm>
          <a:prstGeom prst="rect">
            <a:avLst/>
          </a:prstGeom>
          <a:ln w="25400">
            <a:solidFill>
              <a:srgbClr val="5BD078"/>
            </a:solidFill>
          </a:ln>
        </p:spPr>
        <p:txBody>
          <a:bodyPr vert="horz" wrap="square" lIns="0" tIns="41275" rIns="0" bIns="0" rtlCol="0">
            <a:spAutoFit/>
          </a:bodyPr>
          <a:lstStyle/>
          <a:p>
            <a:pPr marL="6350" algn="ctr">
              <a:lnSpc>
                <a:spcPct val="100000"/>
              </a:lnSpc>
              <a:spcBef>
                <a:spcPts val="325"/>
              </a:spcBef>
            </a:pPr>
            <a:r>
              <a:rPr sz="1200" b="1" dirty="0">
                <a:latin typeface="Times New Roman"/>
                <a:cs typeface="Times New Roman"/>
              </a:rPr>
              <a:t>Dra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María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Fernández</a:t>
            </a:r>
            <a:endParaRPr sz="1200" dirty="0">
              <a:latin typeface="Times New Roman"/>
              <a:cs typeface="Times New Roman"/>
            </a:endParaRPr>
          </a:p>
          <a:p>
            <a:pPr marL="6985" algn="ctr">
              <a:lnSpc>
                <a:spcPct val="100000"/>
              </a:lnSpc>
              <a:spcBef>
                <a:spcPts val="5"/>
              </a:spcBef>
            </a:pPr>
            <a:r>
              <a:rPr sz="1100" dirty="0">
                <a:latin typeface="Times New Roman"/>
                <a:cs typeface="Times New Roman"/>
              </a:rPr>
              <a:t>Universidad</a:t>
            </a:r>
            <a:r>
              <a:rPr sz="1100" spc="-45" dirty="0">
                <a:latin typeface="Times New Roman"/>
                <a:cs typeface="Times New Roman"/>
              </a:rPr>
              <a:t> </a:t>
            </a:r>
            <a:r>
              <a:rPr sz="1100" dirty="0">
                <a:solidFill>
                  <a:schemeClr val="tx1"/>
                </a:solidFill>
                <a:latin typeface="Times New Roman"/>
                <a:cs typeface="Times New Roman"/>
              </a:rPr>
              <a:t>Nacional</a:t>
            </a:r>
            <a:r>
              <a:rPr sz="1100" spc="-3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100" dirty="0">
                <a:solidFill>
                  <a:schemeClr val="tx1"/>
                </a:solidFill>
                <a:latin typeface="Times New Roman"/>
                <a:cs typeface="Times New Roman"/>
              </a:rPr>
              <a:t>Experimental</a:t>
            </a:r>
            <a:r>
              <a:rPr sz="1100" spc="-5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100" dirty="0">
                <a:solidFill>
                  <a:schemeClr val="tx1"/>
                </a:solidFill>
                <a:latin typeface="Times New Roman"/>
                <a:cs typeface="Times New Roman"/>
              </a:rPr>
              <a:t>de</a:t>
            </a:r>
            <a:r>
              <a:rPr sz="1100" spc="-2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100" dirty="0">
                <a:solidFill>
                  <a:schemeClr val="tx1"/>
                </a:solidFill>
                <a:latin typeface="Times New Roman"/>
                <a:cs typeface="Times New Roman"/>
              </a:rPr>
              <a:t>los</a:t>
            </a:r>
            <a:r>
              <a:rPr sz="1100" spc="-2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100" dirty="0">
                <a:solidFill>
                  <a:schemeClr val="tx1"/>
                </a:solidFill>
                <a:latin typeface="Times New Roman"/>
                <a:cs typeface="Times New Roman"/>
              </a:rPr>
              <a:t>Llanos</a:t>
            </a:r>
            <a:r>
              <a:rPr sz="1100" spc="-2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100" dirty="0">
                <a:solidFill>
                  <a:schemeClr val="tx1"/>
                </a:solidFill>
                <a:latin typeface="Times New Roman"/>
                <a:cs typeface="Times New Roman"/>
              </a:rPr>
              <a:t>Centrales</a:t>
            </a:r>
            <a:r>
              <a:rPr sz="1100" spc="-4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100" dirty="0">
                <a:solidFill>
                  <a:schemeClr val="tx1"/>
                </a:solidFill>
                <a:latin typeface="Times New Roman"/>
                <a:cs typeface="Times New Roman"/>
              </a:rPr>
              <a:t>Rómulo</a:t>
            </a:r>
            <a:r>
              <a:rPr sz="1100" spc="-2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100" dirty="0">
                <a:solidFill>
                  <a:schemeClr val="tx1"/>
                </a:solidFill>
                <a:latin typeface="Times New Roman"/>
                <a:cs typeface="Times New Roman"/>
              </a:rPr>
              <a:t>Gallegos</a:t>
            </a:r>
            <a:r>
              <a:rPr sz="1100" spc="-2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100" dirty="0">
                <a:solidFill>
                  <a:schemeClr val="tx1"/>
                </a:solidFill>
                <a:latin typeface="Times New Roman"/>
                <a:cs typeface="Times New Roman"/>
              </a:rPr>
              <a:t>(UNERG)-</a:t>
            </a:r>
            <a:r>
              <a:rPr sz="1100" spc="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100" spc="-10" dirty="0">
                <a:solidFill>
                  <a:schemeClr val="tx1"/>
                </a:solidFill>
                <a:latin typeface="Times New Roman"/>
                <a:cs typeface="Times New Roman"/>
              </a:rPr>
              <a:t>Venezuela)</a:t>
            </a:r>
            <a:endParaRPr sz="1100" dirty="0">
              <a:solidFill>
                <a:schemeClr val="tx1"/>
              </a:solidFill>
              <a:latin typeface="Times New Roman"/>
              <a:cs typeface="Times New Roman"/>
            </a:endParaRPr>
          </a:p>
          <a:p>
            <a:pPr marR="272415" algn="ctr">
              <a:lnSpc>
                <a:spcPct val="100000"/>
              </a:lnSpc>
              <a:spcBef>
                <a:spcPts val="80"/>
              </a:spcBef>
            </a:pPr>
            <a:r>
              <a:rPr sz="1200" b="1" dirty="0">
                <a:solidFill>
                  <a:schemeClr val="tx1"/>
                </a:solidFill>
                <a:latin typeface="Times New Roman"/>
                <a:cs typeface="Times New Roman"/>
              </a:rPr>
              <a:t>Orcid:</a:t>
            </a:r>
            <a:r>
              <a:rPr sz="1200" b="1" spc="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u="sng" spc="-10" dirty="0">
                <a:solidFill>
                  <a:srgbClr val="0000FF"/>
                </a:solidFill>
                <a:uFill>
                  <a:solidFill>
                    <a:srgbClr val="0080FF"/>
                  </a:solidFill>
                </a:uFill>
                <a:latin typeface="Calibri"/>
                <a:cs typeface="Calibri"/>
                <a:hlinkClick r:id="rId16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https://orcid.org/0000-0002-8138-</a:t>
            </a:r>
            <a:r>
              <a:rPr sz="1200" u="sng" dirty="0">
                <a:solidFill>
                  <a:schemeClr val="tx1"/>
                </a:solidFill>
                <a:uFill>
                  <a:solidFill>
                    <a:srgbClr val="0080FF"/>
                  </a:solidFill>
                </a:uFill>
                <a:latin typeface="Calibri"/>
                <a:cs typeface="Calibri"/>
                <a:hlinkClick r:id="rId16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5373</a:t>
            </a:r>
            <a:r>
              <a:rPr sz="1200" spc="220" dirty="0">
                <a:solidFill>
                  <a:schemeClr val="tx1"/>
                </a:solidFill>
                <a:latin typeface="Calibri"/>
                <a:cs typeface="Calibri"/>
              </a:rPr>
              <a:t> </a:t>
            </a:r>
            <a:r>
              <a:rPr sz="1200" b="1" dirty="0">
                <a:solidFill>
                  <a:schemeClr val="tx1"/>
                </a:solidFill>
                <a:latin typeface="Times New Roman"/>
                <a:cs typeface="Times New Roman"/>
              </a:rPr>
              <a:t>Correo</a:t>
            </a:r>
            <a:r>
              <a:rPr sz="1200" b="1" spc="1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b="1" dirty="0">
                <a:solidFill>
                  <a:schemeClr val="tx1"/>
                </a:solidFill>
                <a:latin typeface="Times New Roman"/>
                <a:cs typeface="Times New Roman"/>
              </a:rPr>
              <a:t>Electrónico:</a:t>
            </a:r>
            <a:r>
              <a:rPr sz="1200" b="1" spc="2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chemeClr val="tx1"/>
                </a:solidFill>
                <a:latin typeface="Times New Roman"/>
                <a:cs typeface="Times New Roman"/>
                <a:hlinkClick r:id="rId17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marysi2010@live.com</a:t>
            </a:r>
            <a:endParaRPr sz="1200" dirty="0">
              <a:solidFill>
                <a:schemeClr val="tx1"/>
              </a:solidFill>
              <a:latin typeface="Times New Roman"/>
              <a:cs typeface="Times New Roman"/>
            </a:endParaRPr>
          </a:p>
        </p:txBody>
      </p:sp>
      <p:grpSp>
        <p:nvGrpSpPr>
          <p:cNvPr id="28" name="object 28"/>
          <p:cNvGrpSpPr/>
          <p:nvPr/>
        </p:nvGrpSpPr>
        <p:grpSpPr>
          <a:xfrm>
            <a:off x="314833" y="2093595"/>
            <a:ext cx="6228715" cy="1003300"/>
            <a:chOff x="314833" y="2093595"/>
            <a:chExt cx="6228715" cy="1003300"/>
          </a:xfrm>
        </p:grpSpPr>
        <p:sp>
          <p:nvSpPr>
            <p:cNvPr id="29" name="object 29"/>
            <p:cNvSpPr/>
            <p:nvPr/>
          </p:nvSpPr>
          <p:spPr>
            <a:xfrm>
              <a:off x="3369437" y="2093595"/>
              <a:ext cx="66040" cy="10795"/>
            </a:xfrm>
            <a:custGeom>
              <a:avLst/>
              <a:gdLst/>
              <a:ahLst/>
              <a:cxnLst/>
              <a:rect l="l" t="t" r="r" b="b"/>
              <a:pathLst>
                <a:path w="66039" h="10794">
                  <a:moveTo>
                    <a:pt x="65532" y="0"/>
                  </a:moveTo>
                  <a:lnTo>
                    <a:pt x="0" y="0"/>
                  </a:lnTo>
                  <a:lnTo>
                    <a:pt x="0" y="10668"/>
                  </a:lnTo>
                  <a:lnTo>
                    <a:pt x="65532" y="10668"/>
                  </a:lnTo>
                  <a:lnTo>
                    <a:pt x="6553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0" name="object 30"/>
            <p:cNvSpPr/>
            <p:nvPr/>
          </p:nvSpPr>
          <p:spPr>
            <a:xfrm>
              <a:off x="327533" y="2153043"/>
              <a:ext cx="6203315" cy="931544"/>
            </a:xfrm>
            <a:custGeom>
              <a:avLst/>
              <a:gdLst/>
              <a:ahLst/>
              <a:cxnLst/>
              <a:rect l="l" t="t" r="r" b="b"/>
              <a:pathLst>
                <a:path w="6203315" h="931544">
                  <a:moveTo>
                    <a:pt x="6202934" y="0"/>
                  </a:moveTo>
                  <a:lnTo>
                    <a:pt x="0" y="0"/>
                  </a:lnTo>
                  <a:lnTo>
                    <a:pt x="0" y="931024"/>
                  </a:lnTo>
                  <a:lnTo>
                    <a:pt x="6202934" y="931024"/>
                  </a:lnTo>
                  <a:lnTo>
                    <a:pt x="620293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1" name="object 31"/>
            <p:cNvSpPr/>
            <p:nvPr/>
          </p:nvSpPr>
          <p:spPr>
            <a:xfrm>
              <a:off x="327533" y="2153043"/>
              <a:ext cx="6203315" cy="931544"/>
            </a:xfrm>
            <a:custGeom>
              <a:avLst/>
              <a:gdLst/>
              <a:ahLst/>
              <a:cxnLst/>
              <a:rect l="l" t="t" r="r" b="b"/>
              <a:pathLst>
                <a:path w="6203315" h="931544">
                  <a:moveTo>
                    <a:pt x="0" y="931024"/>
                  </a:moveTo>
                  <a:lnTo>
                    <a:pt x="6202934" y="931024"/>
                  </a:lnTo>
                  <a:lnTo>
                    <a:pt x="6202934" y="0"/>
                  </a:lnTo>
                  <a:lnTo>
                    <a:pt x="0" y="0"/>
                  </a:lnTo>
                  <a:lnTo>
                    <a:pt x="0" y="931024"/>
                  </a:lnTo>
                  <a:close/>
                </a:path>
              </a:pathLst>
            </a:custGeom>
            <a:ln w="25400">
              <a:solidFill>
                <a:srgbClr val="5BD078"/>
              </a:solidFill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</p:grpSp>
      <p:sp>
        <p:nvSpPr>
          <p:cNvPr id="32" name="object 32"/>
          <p:cNvSpPr txBox="1"/>
          <p:nvPr/>
        </p:nvSpPr>
        <p:spPr>
          <a:xfrm>
            <a:off x="204012" y="2181860"/>
            <a:ext cx="6416675" cy="66421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35280" marR="292100" indent="-1905" algn="ctr">
              <a:lnSpc>
                <a:spcPct val="100000"/>
              </a:lnSpc>
              <a:spcBef>
                <a:spcPts val="100"/>
              </a:spcBef>
            </a:pPr>
            <a:r>
              <a:rPr sz="1100" b="1" dirty="0">
                <a:latin typeface="Times New Roman"/>
                <a:cs typeface="Times New Roman"/>
              </a:rPr>
              <a:t>Como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citar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este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artículo: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María</a:t>
            </a:r>
            <a:r>
              <a:rPr sz="1100" b="1" spc="-4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Fernández</a:t>
            </a:r>
            <a:r>
              <a:rPr sz="1100" b="1" spc="-1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(2021),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050" b="1" dirty="0">
                <a:latin typeface="Times New Roman"/>
                <a:cs typeface="Times New Roman"/>
              </a:rPr>
              <a:t>“Construcción</a:t>
            </a:r>
            <a:r>
              <a:rPr sz="1050" b="1" spc="-25" dirty="0">
                <a:latin typeface="Times New Roman"/>
                <a:cs typeface="Times New Roman"/>
              </a:rPr>
              <a:t> </a:t>
            </a:r>
            <a:r>
              <a:rPr sz="1050" b="1" dirty="0">
                <a:latin typeface="Times New Roman"/>
                <a:cs typeface="Times New Roman"/>
              </a:rPr>
              <a:t>Teórica</a:t>
            </a:r>
            <a:r>
              <a:rPr sz="1050" b="1" spc="225" dirty="0">
                <a:latin typeface="Times New Roman"/>
                <a:cs typeface="Times New Roman"/>
              </a:rPr>
              <a:t> </a:t>
            </a:r>
            <a:r>
              <a:rPr sz="1050" b="1" dirty="0">
                <a:latin typeface="Times New Roman"/>
                <a:cs typeface="Times New Roman"/>
              </a:rPr>
              <a:t>sobre</a:t>
            </a:r>
            <a:r>
              <a:rPr sz="1050" b="1" spc="-20" dirty="0">
                <a:latin typeface="Times New Roman"/>
                <a:cs typeface="Times New Roman"/>
              </a:rPr>
              <a:t> </a:t>
            </a:r>
            <a:r>
              <a:rPr sz="1050" b="1" dirty="0">
                <a:latin typeface="Times New Roman"/>
                <a:cs typeface="Times New Roman"/>
              </a:rPr>
              <a:t>un</a:t>
            </a:r>
            <a:r>
              <a:rPr sz="1050" b="1" spc="265" dirty="0">
                <a:latin typeface="Times New Roman"/>
                <a:cs typeface="Times New Roman"/>
              </a:rPr>
              <a:t> </a:t>
            </a:r>
            <a:r>
              <a:rPr sz="1050" b="1" spc="-10" dirty="0">
                <a:latin typeface="Times New Roman"/>
                <a:cs typeface="Times New Roman"/>
              </a:rPr>
              <a:t>Estudio </a:t>
            </a:r>
            <a:r>
              <a:rPr sz="1050" b="1" dirty="0">
                <a:latin typeface="Times New Roman"/>
                <a:cs typeface="Times New Roman"/>
              </a:rPr>
              <a:t>Comparativo</a:t>
            </a:r>
            <a:r>
              <a:rPr sz="1050" b="1" spc="-25" dirty="0">
                <a:latin typeface="Times New Roman"/>
                <a:cs typeface="Times New Roman"/>
              </a:rPr>
              <a:t> </a:t>
            </a:r>
            <a:r>
              <a:rPr sz="1050" b="1" dirty="0">
                <a:latin typeface="Times New Roman"/>
                <a:cs typeface="Times New Roman"/>
              </a:rPr>
              <a:t>Basado</a:t>
            </a:r>
            <a:r>
              <a:rPr sz="1050" b="1" spc="-30" dirty="0">
                <a:latin typeface="Times New Roman"/>
                <a:cs typeface="Times New Roman"/>
              </a:rPr>
              <a:t> </a:t>
            </a:r>
            <a:r>
              <a:rPr sz="1050" b="1" dirty="0">
                <a:latin typeface="Times New Roman"/>
                <a:cs typeface="Times New Roman"/>
              </a:rPr>
              <a:t>en</a:t>
            </a:r>
            <a:r>
              <a:rPr sz="1050" b="1" spc="-10" dirty="0">
                <a:latin typeface="Times New Roman"/>
                <a:cs typeface="Times New Roman"/>
              </a:rPr>
              <a:t> </a:t>
            </a:r>
            <a:r>
              <a:rPr sz="1050" b="1" dirty="0">
                <a:latin typeface="Times New Roman"/>
                <a:cs typeface="Times New Roman"/>
              </a:rPr>
              <a:t>la</a:t>
            </a:r>
            <a:r>
              <a:rPr sz="1050" b="1" spc="-20" dirty="0">
                <a:latin typeface="Times New Roman"/>
                <a:cs typeface="Times New Roman"/>
              </a:rPr>
              <a:t> </a:t>
            </a:r>
            <a:r>
              <a:rPr sz="1050" b="1" dirty="0">
                <a:latin typeface="Times New Roman"/>
                <a:cs typeface="Times New Roman"/>
              </a:rPr>
              <a:t>Calidad</a:t>
            </a:r>
            <a:r>
              <a:rPr sz="1050" b="1" spc="-20" dirty="0">
                <a:latin typeface="Times New Roman"/>
                <a:cs typeface="Times New Roman"/>
              </a:rPr>
              <a:t> </a:t>
            </a:r>
            <a:r>
              <a:rPr sz="1050" b="1" dirty="0">
                <a:latin typeface="Times New Roman"/>
                <a:cs typeface="Times New Roman"/>
              </a:rPr>
              <a:t>Educativa</a:t>
            </a:r>
            <a:r>
              <a:rPr sz="1050" b="1" spc="-30" dirty="0">
                <a:latin typeface="Times New Roman"/>
                <a:cs typeface="Times New Roman"/>
              </a:rPr>
              <a:t> </a:t>
            </a:r>
            <a:r>
              <a:rPr sz="1050" b="1" dirty="0">
                <a:latin typeface="Times New Roman"/>
                <a:cs typeface="Times New Roman"/>
              </a:rPr>
              <a:t>desde</a:t>
            </a:r>
            <a:r>
              <a:rPr sz="1050" b="1" spc="-10" dirty="0">
                <a:latin typeface="Times New Roman"/>
                <a:cs typeface="Times New Roman"/>
              </a:rPr>
              <a:t> </a:t>
            </a:r>
            <a:r>
              <a:rPr sz="1050" b="1" dirty="0">
                <a:latin typeface="Times New Roman"/>
                <a:cs typeface="Times New Roman"/>
              </a:rPr>
              <a:t>Diversas</a:t>
            </a:r>
            <a:r>
              <a:rPr sz="1050" b="1" spc="-35" dirty="0">
                <a:latin typeface="Times New Roman"/>
                <a:cs typeface="Times New Roman"/>
              </a:rPr>
              <a:t> </a:t>
            </a:r>
            <a:r>
              <a:rPr sz="1050" b="1" dirty="0">
                <a:latin typeface="Times New Roman"/>
                <a:cs typeface="Times New Roman"/>
              </a:rPr>
              <a:t>Miradas</a:t>
            </a:r>
            <a:r>
              <a:rPr sz="1050" b="1" spc="229" dirty="0">
                <a:latin typeface="Times New Roman"/>
                <a:cs typeface="Times New Roman"/>
              </a:rPr>
              <a:t> </a:t>
            </a:r>
            <a:r>
              <a:rPr sz="1050" b="1" dirty="0">
                <a:latin typeface="Times New Roman"/>
                <a:cs typeface="Times New Roman"/>
              </a:rPr>
              <a:t>a</a:t>
            </a:r>
            <a:r>
              <a:rPr sz="1050" b="1" spc="-25" dirty="0">
                <a:latin typeface="Times New Roman"/>
                <a:cs typeface="Times New Roman"/>
              </a:rPr>
              <a:t> </a:t>
            </a:r>
            <a:r>
              <a:rPr sz="1050" b="1" dirty="0">
                <a:latin typeface="Times New Roman"/>
                <a:cs typeface="Times New Roman"/>
              </a:rPr>
              <a:t>Nivel</a:t>
            </a:r>
            <a:r>
              <a:rPr sz="1050" b="1" spc="-25" dirty="0">
                <a:latin typeface="Times New Roman"/>
                <a:cs typeface="Times New Roman"/>
              </a:rPr>
              <a:t> </a:t>
            </a:r>
            <a:r>
              <a:rPr sz="1050" b="1" dirty="0">
                <a:latin typeface="Times New Roman"/>
                <a:cs typeface="Times New Roman"/>
              </a:rPr>
              <a:t>Internacional”</a:t>
            </a:r>
            <a:r>
              <a:rPr sz="1050" b="1" spc="-30" dirty="0">
                <a:latin typeface="Times New Roman"/>
                <a:cs typeface="Times New Roman"/>
              </a:rPr>
              <a:t> </a:t>
            </a:r>
            <a:r>
              <a:rPr sz="1050" b="1" dirty="0">
                <a:latin typeface="Times New Roman"/>
                <a:cs typeface="Times New Roman"/>
              </a:rPr>
              <a:t>I</a:t>
            </a:r>
            <a:r>
              <a:rPr sz="1050" b="1" spc="-10" dirty="0">
                <a:latin typeface="Times New Roman"/>
                <a:cs typeface="Times New Roman"/>
              </a:rPr>
              <a:t> (1-</a:t>
            </a:r>
            <a:r>
              <a:rPr sz="1050" b="1" spc="-25" dirty="0">
                <a:latin typeface="Times New Roman"/>
                <a:cs typeface="Times New Roman"/>
              </a:rPr>
              <a:t>17) </a:t>
            </a:r>
            <a:r>
              <a:rPr sz="1100" b="1" dirty="0">
                <a:latin typeface="Times New Roman"/>
                <a:cs typeface="Times New Roman"/>
              </a:rPr>
              <a:t>Recibido:</a:t>
            </a:r>
            <a:r>
              <a:rPr sz="1100" b="1" spc="-4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Septiembre</a:t>
            </a:r>
            <a:r>
              <a:rPr sz="1100" b="1" spc="229" dirty="0">
                <a:latin typeface="Times New Roman"/>
                <a:cs typeface="Times New Roman"/>
              </a:rPr>
              <a:t> </a:t>
            </a:r>
            <a:r>
              <a:rPr sz="1100" b="1" spc="-20" dirty="0">
                <a:latin typeface="Times New Roman"/>
                <a:cs typeface="Times New Roman"/>
              </a:rPr>
              <a:t>2020</a:t>
            </a:r>
            <a:endParaRPr sz="1100" dirty="0">
              <a:latin typeface="Times New Roman"/>
              <a:cs typeface="Times New Roman"/>
            </a:endParaRPr>
          </a:p>
          <a:p>
            <a:pPr marL="67945" algn="ctr">
              <a:lnSpc>
                <a:spcPct val="100000"/>
              </a:lnSpc>
              <a:spcBef>
                <a:spcPts val="5"/>
              </a:spcBef>
              <a:tabLst>
                <a:tab pos="1326515" algn="l"/>
              </a:tabLst>
            </a:pPr>
            <a:r>
              <a:rPr sz="1100" b="1" dirty="0">
                <a:latin typeface="Times New Roman"/>
                <a:cs typeface="Times New Roman"/>
              </a:rPr>
              <a:t>Revisado:</a:t>
            </a:r>
            <a:r>
              <a:rPr sz="1100" b="1" spc="-45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Octubre</a:t>
            </a:r>
            <a:r>
              <a:rPr sz="1100" b="1" dirty="0">
                <a:latin typeface="Times New Roman"/>
                <a:cs typeface="Times New Roman"/>
              </a:rPr>
              <a:t>	</a:t>
            </a:r>
            <a:r>
              <a:rPr sz="1100" b="1" spc="-20" dirty="0">
                <a:latin typeface="Times New Roman"/>
                <a:cs typeface="Times New Roman"/>
              </a:rPr>
              <a:t>2020</a:t>
            </a:r>
            <a:endParaRPr sz="1100" dirty="0">
              <a:latin typeface="Times New Roman"/>
              <a:cs typeface="Times New Roman"/>
            </a:endParaRPr>
          </a:p>
          <a:p>
            <a:pPr marL="34925" algn="ctr">
              <a:lnSpc>
                <a:spcPct val="100000"/>
              </a:lnSpc>
            </a:pPr>
            <a:r>
              <a:rPr sz="1100" b="1" dirty="0">
                <a:latin typeface="Times New Roman"/>
                <a:cs typeface="Times New Roman"/>
              </a:rPr>
              <a:t>Aceptado: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Octubre</a:t>
            </a:r>
            <a:r>
              <a:rPr sz="1100" b="1" spc="240" dirty="0">
                <a:latin typeface="Times New Roman"/>
                <a:cs typeface="Times New Roman"/>
              </a:rPr>
              <a:t> </a:t>
            </a:r>
            <a:r>
              <a:rPr sz="1100" b="1" spc="-20" dirty="0">
                <a:latin typeface="Times New Roman"/>
                <a:cs typeface="Times New Roman"/>
              </a:rPr>
              <a:t>2020</a:t>
            </a:r>
            <a:endParaRPr sz="1100" dirty="0">
              <a:latin typeface="Times New Roman"/>
              <a:cs typeface="Times New Roman"/>
            </a:endParaRPr>
          </a:p>
          <a:p>
            <a:pPr marL="232410" marR="158750" algn="ctr">
              <a:lnSpc>
                <a:spcPct val="100000"/>
              </a:lnSpc>
              <a:spcBef>
                <a:spcPts val="1185"/>
              </a:spcBef>
            </a:pPr>
            <a:r>
              <a:rPr sz="1200" b="1" dirty="0">
                <a:latin typeface="Times New Roman"/>
                <a:cs typeface="Times New Roman"/>
              </a:rPr>
              <a:t>Construcción</a:t>
            </a:r>
            <a:r>
              <a:rPr sz="1200" b="1" spc="-5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Teórica</a:t>
            </a:r>
            <a:r>
              <a:rPr sz="1200" b="1" spc="26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sobre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un</a:t>
            </a:r>
            <a:r>
              <a:rPr sz="1200" b="1" spc="2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Estudio</a:t>
            </a:r>
            <a:r>
              <a:rPr sz="1200" b="1" spc="-5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Comparativo</a:t>
            </a:r>
            <a:r>
              <a:rPr sz="1200" b="1" spc="-1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Basado</a:t>
            </a:r>
            <a:r>
              <a:rPr sz="1200" b="1" spc="-5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en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la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Calidad</a:t>
            </a:r>
            <a:r>
              <a:rPr sz="1200" b="1" spc="-4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Educativa</a:t>
            </a:r>
            <a:r>
              <a:rPr sz="1200" b="1" spc="-40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desde </a:t>
            </a:r>
            <a:r>
              <a:rPr sz="1200" b="1" dirty="0">
                <a:latin typeface="Times New Roman"/>
                <a:cs typeface="Times New Roman"/>
              </a:rPr>
              <a:t>Diversas</a:t>
            </a:r>
            <a:r>
              <a:rPr sz="1200" b="1" spc="-1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Miradas</a:t>
            </a:r>
            <a:r>
              <a:rPr sz="1200" b="1" spc="26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a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Nivel </a:t>
            </a:r>
            <a:r>
              <a:rPr sz="1200" b="1" spc="-10" dirty="0">
                <a:latin typeface="Times New Roman"/>
                <a:cs typeface="Times New Roman"/>
              </a:rPr>
              <a:t>Internacional</a:t>
            </a:r>
            <a:endParaRPr sz="1200" dirty="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980"/>
              </a:spcBef>
            </a:pPr>
            <a:r>
              <a:rPr sz="1200" b="1" spc="-10" dirty="0">
                <a:latin typeface="Times New Roman"/>
                <a:cs typeface="Times New Roman"/>
              </a:rPr>
              <a:t>RESUMEN</a:t>
            </a:r>
            <a:endParaRPr sz="1200" dirty="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65"/>
              </a:spcBef>
            </a:pPr>
            <a:endParaRPr sz="1200" dirty="0">
              <a:latin typeface="Times New Roman"/>
              <a:cs typeface="Times New Roman"/>
            </a:endParaRPr>
          </a:p>
          <a:p>
            <a:pPr marL="12700" marR="5080" algn="just">
              <a:lnSpc>
                <a:spcPct val="99900"/>
              </a:lnSpc>
            </a:pPr>
            <a:r>
              <a:rPr sz="1200" dirty="0">
                <a:latin typeface="Times New Roman"/>
                <a:cs typeface="Times New Roman"/>
              </a:rPr>
              <a:t>Este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estudio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comparado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tuvo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propósito central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Generar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 construcción teórica sobre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estudio </a:t>
            </a:r>
            <a:r>
              <a:rPr sz="1200" dirty="0">
                <a:latin typeface="Times New Roman"/>
                <a:cs typeface="Times New Roman"/>
              </a:rPr>
              <a:t>comparativo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basado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calidad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educativa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desde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diversas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miradas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nivel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internacional,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cual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surgió </a:t>
            </a:r>
            <a:r>
              <a:rPr sz="1200" dirty="0">
                <a:latin typeface="Times New Roman"/>
                <a:cs typeface="Times New Roman"/>
              </a:rPr>
              <a:t>inicialmente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Consulta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Nacional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Calidad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Educativa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-10" dirty="0">
                <a:latin typeface="Times New Roman"/>
                <a:cs typeface="Times New Roman"/>
              </a:rPr>
              <a:t> Venezuela,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cual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comparó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6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investigadores</a:t>
            </a:r>
            <a:r>
              <a:rPr sz="1200" spc="4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educadores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nivel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internacional,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tomando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premisa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entrevistas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realizadas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Dr.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Luis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Bonilla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Presidente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Centro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Internacional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diferentes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actores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internacionales,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que </a:t>
            </a:r>
            <a:r>
              <a:rPr sz="1200" dirty="0">
                <a:latin typeface="Times New Roman"/>
                <a:cs typeface="Times New Roman"/>
              </a:rPr>
              <a:t>fueron</a:t>
            </a:r>
            <a:r>
              <a:rPr sz="1200" spc="4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analizadas</a:t>
            </a:r>
            <a:r>
              <a:rPr sz="1200" spc="40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4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4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investigadora,</a:t>
            </a:r>
            <a:r>
              <a:rPr sz="1200" spc="43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3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luego</a:t>
            </a:r>
            <a:r>
              <a:rPr sz="1200" spc="4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comparadas</a:t>
            </a:r>
            <a:r>
              <a:rPr sz="1200" spc="4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40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5</a:t>
            </a:r>
            <a:r>
              <a:rPr sz="1200" spc="40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investigadores</a:t>
            </a:r>
            <a:r>
              <a:rPr sz="1200" spc="40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40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diversas </a:t>
            </a:r>
            <a:r>
              <a:rPr sz="1200" dirty="0">
                <a:latin typeface="Times New Roman"/>
                <a:cs typeface="Times New Roman"/>
              </a:rPr>
              <a:t>universidades</a:t>
            </a:r>
            <a:r>
              <a:rPr sz="1200" spc="3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3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nivel</a:t>
            </a:r>
            <a:r>
              <a:rPr sz="1200" spc="3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nacional.</a:t>
            </a:r>
            <a:r>
              <a:rPr sz="1200" spc="3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Este</a:t>
            </a:r>
            <a:r>
              <a:rPr sz="1200" spc="3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estudio</a:t>
            </a:r>
            <a:r>
              <a:rPr sz="1200" spc="3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3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fundamentó</a:t>
            </a:r>
            <a:r>
              <a:rPr sz="1200" spc="4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3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3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metodología</a:t>
            </a:r>
            <a:r>
              <a:rPr sz="1200" spc="3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39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educación </a:t>
            </a:r>
            <a:r>
              <a:rPr sz="1200" dirty="0">
                <a:latin typeface="Times New Roman"/>
                <a:cs typeface="Times New Roman"/>
              </a:rPr>
              <a:t>comparada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señala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Schriewer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(2002),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“es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método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científico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social”,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permitió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comparación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entre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visiones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diferentes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actores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implicados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proceso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investigativo.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Los </a:t>
            </a:r>
            <a:r>
              <a:rPr sz="1200" dirty="0">
                <a:latin typeface="Times New Roman"/>
                <a:cs typeface="Times New Roman"/>
              </a:rPr>
              <a:t>resultados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señalaron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calidad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educativa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debe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ir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acompañada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proceso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formación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docente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cual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impulse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nueva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mirada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repensar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vocación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estos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profesionales </a:t>
            </a:r>
            <a:r>
              <a:rPr sz="1200" dirty="0">
                <a:latin typeface="Times New Roman"/>
                <a:cs typeface="Times New Roman"/>
              </a:rPr>
              <a:t>además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dignificación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papel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le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corresponde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asumir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docente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actualidad,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para </a:t>
            </a:r>
            <a:r>
              <a:rPr sz="1200" dirty="0">
                <a:latin typeface="Times New Roman"/>
                <a:cs typeface="Times New Roman"/>
              </a:rPr>
              <a:t>enseñar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otras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maneras,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siendo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protagonistas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proceso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educativo,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social,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cultural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político,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entrama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nivel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nacional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mundial.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llegó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reflexión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necesidad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generar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34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educación </a:t>
            </a:r>
            <a:r>
              <a:rPr sz="1200" dirty="0">
                <a:latin typeface="Times New Roman"/>
                <a:cs typeface="Times New Roman"/>
              </a:rPr>
              <a:t>más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justa,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más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solidaria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elimine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competencia,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insistencia en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pruebas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conducen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es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aprobación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examen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reflexión,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crítica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realidad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circundante,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conlleve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spc="-50" dirty="0">
                <a:latin typeface="Times New Roman"/>
                <a:cs typeface="Times New Roman"/>
              </a:rPr>
              <a:t>a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compromiso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docente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resultados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aprendizaje,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actor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social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lograr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una </a:t>
            </a:r>
            <a:r>
              <a:rPr sz="1200" dirty="0">
                <a:latin typeface="Times New Roman"/>
                <a:cs typeface="Times New Roman"/>
              </a:rPr>
              <a:t>educación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justa,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equitativa,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significativa,</a:t>
            </a:r>
            <a:r>
              <a:rPr sz="1200" spc="3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responsabilidad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acompañamiento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padres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establecimiento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parte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Estado</a:t>
            </a:r>
            <a:r>
              <a:rPr sz="1200" spc="-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evaluación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permanente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desempeño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docente.</a:t>
            </a:r>
            <a:endParaRPr sz="1200" dirty="0">
              <a:latin typeface="Times New Roman"/>
              <a:cs typeface="Times New Roman"/>
            </a:endParaRPr>
          </a:p>
          <a:p>
            <a:pPr marL="12700" algn="just">
              <a:lnSpc>
                <a:spcPct val="100000"/>
              </a:lnSpc>
              <a:spcBef>
                <a:spcPts val="120"/>
              </a:spcBef>
            </a:pPr>
            <a:r>
              <a:rPr sz="1200" b="1" dirty="0">
                <a:latin typeface="Times New Roman"/>
                <a:cs typeface="Times New Roman"/>
              </a:rPr>
              <a:t>Descriptores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Construcción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teórica,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estudio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comparativo,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calidad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educativa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nivel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internacional</a:t>
            </a:r>
            <a:endParaRPr sz="1200" dirty="0">
              <a:latin typeface="Times New Roman"/>
              <a:cs typeface="Times New Roman"/>
            </a:endParaRPr>
          </a:p>
          <a:p>
            <a:pPr marL="21590" marR="13970" algn="just">
              <a:lnSpc>
                <a:spcPct val="99500"/>
              </a:lnSpc>
              <a:spcBef>
                <a:spcPts val="140"/>
              </a:spcBef>
            </a:pPr>
            <a:r>
              <a:rPr sz="1200" b="1" dirty="0">
                <a:latin typeface="Times New Roman"/>
                <a:cs typeface="Times New Roman"/>
              </a:rPr>
              <a:t>Reseña</a:t>
            </a:r>
            <a:r>
              <a:rPr sz="1200" b="1" spc="21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Biográfica</a:t>
            </a:r>
            <a:r>
              <a:rPr sz="1200" dirty="0">
                <a:latin typeface="Times New Roman"/>
                <a:cs typeface="Times New Roman"/>
              </a:rPr>
              <a:t>: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Profesora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ordinaria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Agregado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Universidad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Rómulo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Gallegos,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Área </a:t>
            </a:r>
            <a:r>
              <a:rPr sz="1200" dirty="0">
                <a:latin typeface="Times New Roman"/>
                <a:cs typeface="Times New Roman"/>
              </a:rPr>
              <a:t>Ciencias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 la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Educación.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Directora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 Centro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 Estudios e Investigación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(CEIACERG),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adscrita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línea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investigación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Currículo,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Formación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Innovación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Pedagógica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Área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Ciencias</a:t>
            </a:r>
            <a:r>
              <a:rPr sz="1200" spc="21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Educación,</a:t>
            </a:r>
            <a:r>
              <a:rPr sz="1200" spc="14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Directora</a:t>
            </a:r>
            <a:r>
              <a:rPr sz="1200" spc="14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4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4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Red</a:t>
            </a:r>
            <a:r>
              <a:rPr sz="1200" spc="14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Interuniversitaria</a:t>
            </a:r>
            <a:r>
              <a:rPr sz="1200" spc="13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5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Innovación</a:t>
            </a:r>
            <a:r>
              <a:rPr sz="1200" spc="15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3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Conocimiento</a:t>
            </a:r>
            <a:r>
              <a:rPr sz="1200" spc="150" dirty="0">
                <a:latin typeface="Times New Roman"/>
                <a:cs typeface="Times New Roman"/>
              </a:rPr>
              <a:t>  </a:t>
            </a:r>
            <a:r>
              <a:rPr sz="1200" spc="-10" dirty="0">
                <a:latin typeface="Times New Roman"/>
                <a:cs typeface="Times New Roman"/>
              </a:rPr>
              <a:t>Educativo </a:t>
            </a:r>
            <a:r>
              <a:rPr sz="1200" dirty="0">
                <a:latin typeface="Times New Roman"/>
                <a:cs typeface="Times New Roman"/>
              </a:rPr>
              <a:t>(REDINCOED).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Categoría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Investigador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PEII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A1.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Innovador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Doctora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Ciencias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Educación, Postdoctorado</a:t>
            </a:r>
            <a:r>
              <a:rPr sz="1200" spc="-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Filosofía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Transdisciplinariedad.</a:t>
            </a:r>
            <a:r>
              <a:rPr sz="1200" spc="-4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Investigadora</a:t>
            </a:r>
            <a:r>
              <a:rPr sz="1200" spc="-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Adjunta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Venezuela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CESPE</a:t>
            </a:r>
            <a:endParaRPr sz="1200" dirty="0">
              <a:latin typeface="Times New Roman"/>
              <a:cs typeface="Times New Roman"/>
            </a:endParaRPr>
          </a:p>
        </p:txBody>
      </p:sp>
      <p:pic>
        <p:nvPicPr>
          <p:cNvPr id="33" name="object 33"/>
          <p:cNvPicPr/>
          <p:nvPr/>
        </p:nvPicPr>
        <p:blipFill>
          <a:blip r:embed="rId18" cstate="print"/>
          <a:stretch>
            <a:fillRect/>
          </a:stretch>
        </p:blipFill>
        <p:spPr>
          <a:xfrm>
            <a:off x="4725161" y="164274"/>
            <a:ext cx="1805305" cy="893889"/>
          </a:xfrm>
          <a:prstGeom prst="rect">
            <a:avLst/>
          </a:prstGeom>
        </p:spPr>
      </p:pic>
      <p:sp>
        <p:nvSpPr>
          <p:cNvPr id="34" name="object 34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54618" rIns="0" bIns="0" rtlCol="0">
            <a:spAutoFit/>
          </a:bodyPr>
          <a:lstStyle/>
          <a:p>
            <a:pPr marL="39370">
              <a:lnSpc>
                <a:spcPct val="100000"/>
              </a:lnSpc>
              <a:spcBef>
                <a:spcPts val="65"/>
              </a:spcBef>
            </a:pPr>
            <a:fld id="{81D60167-4931-47E6-BA6A-407CBD079E47}" type="slidenum">
              <a:rPr b="1" spc="-25" dirty="0">
                <a:latin typeface="Times New Roman"/>
                <a:cs typeface="Times New Roman"/>
              </a:rPr>
              <a:t>258</a:t>
            </a:fld>
            <a:endParaRPr b="1" spc="-25" dirty="0">
              <a:latin typeface="Times New Roman"/>
              <a:cs typeface="Times New Roman"/>
            </a:endParaRPr>
          </a:p>
        </p:txBody>
      </p:sp>
      <p:grpSp>
        <p:nvGrpSpPr>
          <p:cNvPr id="35" name="Grupo 34">
            <a:extLst>
              <a:ext uri="{FF2B5EF4-FFF2-40B4-BE49-F238E27FC236}">
                <a16:creationId xmlns:a16="http://schemas.microsoft.com/office/drawing/2014/main" id="{37779580-8010-D50A-265D-A6879A0D76AD}"/>
              </a:ext>
            </a:extLst>
          </p:cNvPr>
          <p:cNvGrpSpPr/>
          <p:nvPr/>
        </p:nvGrpSpPr>
        <p:grpSpPr>
          <a:xfrm>
            <a:off x="117348" y="98932"/>
            <a:ext cx="6665976" cy="1452626"/>
            <a:chOff x="470065" y="1951410"/>
            <a:chExt cx="6665976" cy="1452626"/>
          </a:xfrm>
        </p:grpSpPr>
        <p:grpSp>
          <p:nvGrpSpPr>
            <p:cNvPr id="36" name="object 12">
              <a:extLst>
                <a:ext uri="{FF2B5EF4-FFF2-40B4-BE49-F238E27FC236}">
                  <a16:creationId xmlns:a16="http://schemas.microsoft.com/office/drawing/2014/main" id="{69276ACA-3F9A-3A78-083C-E482E1A4A1BC}"/>
                </a:ext>
              </a:extLst>
            </p:cNvPr>
            <p:cNvGrpSpPr/>
            <p:nvPr/>
          </p:nvGrpSpPr>
          <p:grpSpPr>
            <a:xfrm>
              <a:off x="470065" y="1951664"/>
              <a:ext cx="6665976" cy="1452372"/>
              <a:chOff x="96011" y="115823"/>
              <a:chExt cx="6665976" cy="1452372"/>
            </a:xfrm>
          </p:grpSpPr>
          <p:pic>
            <p:nvPicPr>
              <p:cNvPr id="40" name="object 13">
                <a:extLst>
                  <a:ext uri="{FF2B5EF4-FFF2-40B4-BE49-F238E27FC236}">
                    <a16:creationId xmlns:a16="http://schemas.microsoft.com/office/drawing/2014/main" id="{E578909C-B24E-9024-C2AA-BB4116DB49F4}"/>
                  </a:ext>
                </a:extLst>
              </p:cNvPr>
              <p:cNvPicPr/>
              <p:nvPr/>
            </p:nvPicPr>
            <p:blipFill>
              <a:blip r:embed="rId7" cstate="print"/>
              <a:stretch>
                <a:fillRect/>
              </a:stretch>
            </p:blipFill>
            <p:spPr>
              <a:xfrm>
                <a:off x="96011" y="115823"/>
                <a:ext cx="6665976" cy="1452372"/>
              </a:xfrm>
              <a:prstGeom prst="rect">
                <a:avLst/>
              </a:prstGeom>
            </p:spPr>
          </p:pic>
          <p:pic>
            <p:nvPicPr>
              <p:cNvPr id="41" name="object 14">
                <a:extLst>
                  <a:ext uri="{FF2B5EF4-FFF2-40B4-BE49-F238E27FC236}">
                    <a16:creationId xmlns:a16="http://schemas.microsoft.com/office/drawing/2014/main" id="{584E9E81-19C5-D94F-2241-F18BA3C22F45}"/>
                  </a:ext>
                </a:extLst>
              </p:cNvPr>
              <p:cNvPicPr/>
              <p:nvPr/>
            </p:nvPicPr>
            <p:blipFill>
              <a:blip r:embed="rId8" cstate="print"/>
              <a:stretch>
                <a:fillRect/>
              </a:stretch>
            </p:blipFill>
            <p:spPr>
              <a:xfrm>
                <a:off x="142849" y="142875"/>
                <a:ext cx="6572275" cy="1358646"/>
              </a:xfrm>
              <a:prstGeom prst="rect">
                <a:avLst/>
              </a:prstGeom>
            </p:spPr>
          </p:pic>
          <p:sp>
            <p:nvSpPr>
              <p:cNvPr id="42" name="object 15">
                <a:extLst>
                  <a:ext uri="{FF2B5EF4-FFF2-40B4-BE49-F238E27FC236}">
                    <a16:creationId xmlns:a16="http://schemas.microsoft.com/office/drawing/2014/main" id="{9D74A2FE-9DE5-7018-6E74-A8020E44C0F8}"/>
                  </a:ext>
                </a:extLst>
              </p:cNvPr>
              <p:cNvSpPr/>
              <p:nvPr/>
            </p:nvSpPr>
            <p:spPr>
              <a:xfrm>
                <a:off x="142849" y="142875"/>
                <a:ext cx="6572884" cy="1358900"/>
              </a:xfrm>
              <a:custGeom>
                <a:avLst/>
                <a:gdLst/>
                <a:ahLst/>
                <a:cxnLst/>
                <a:rect l="l" t="t" r="r" b="b"/>
                <a:pathLst>
                  <a:path w="6572884" h="1358900">
                    <a:moveTo>
                      <a:pt x="0" y="226441"/>
                    </a:moveTo>
                    <a:lnTo>
                      <a:pt x="4600" y="180795"/>
                    </a:lnTo>
                    <a:lnTo>
                      <a:pt x="17795" y="138285"/>
                    </a:lnTo>
                    <a:lnTo>
                      <a:pt x="38673" y="99820"/>
                    </a:lnTo>
                    <a:lnTo>
                      <a:pt x="66324" y="66309"/>
                    </a:lnTo>
                    <a:lnTo>
                      <a:pt x="99837" y="38663"/>
                    </a:lnTo>
                    <a:lnTo>
                      <a:pt x="138301" y="17789"/>
                    </a:lnTo>
                    <a:lnTo>
                      <a:pt x="180806" y="4599"/>
                    </a:lnTo>
                    <a:lnTo>
                      <a:pt x="226440" y="0"/>
                    </a:lnTo>
                    <a:lnTo>
                      <a:pt x="6345834" y="0"/>
                    </a:lnTo>
                    <a:lnTo>
                      <a:pt x="6391480" y="4599"/>
                    </a:lnTo>
                    <a:lnTo>
                      <a:pt x="6433990" y="17789"/>
                    </a:lnTo>
                    <a:lnTo>
                      <a:pt x="6472455" y="38663"/>
                    </a:lnTo>
                    <a:lnTo>
                      <a:pt x="6505965" y="66309"/>
                    </a:lnTo>
                    <a:lnTo>
                      <a:pt x="6533612" y="99820"/>
                    </a:lnTo>
                    <a:lnTo>
                      <a:pt x="6554485" y="138285"/>
                    </a:lnTo>
                    <a:lnTo>
                      <a:pt x="6567676" y="180795"/>
                    </a:lnTo>
                    <a:lnTo>
                      <a:pt x="6572275" y="226441"/>
                    </a:lnTo>
                    <a:lnTo>
                      <a:pt x="6572275" y="1132204"/>
                    </a:lnTo>
                    <a:lnTo>
                      <a:pt x="6567676" y="1177850"/>
                    </a:lnTo>
                    <a:lnTo>
                      <a:pt x="6554485" y="1220360"/>
                    </a:lnTo>
                    <a:lnTo>
                      <a:pt x="6533612" y="1258825"/>
                    </a:lnTo>
                    <a:lnTo>
                      <a:pt x="6505965" y="1292336"/>
                    </a:lnTo>
                    <a:lnTo>
                      <a:pt x="6472455" y="1319982"/>
                    </a:lnTo>
                    <a:lnTo>
                      <a:pt x="6433990" y="1340856"/>
                    </a:lnTo>
                    <a:lnTo>
                      <a:pt x="6391480" y="1354046"/>
                    </a:lnTo>
                    <a:lnTo>
                      <a:pt x="6345834" y="1358646"/>
                    </a:lnTo>
                    <a:lnTo>
                      <a:pt x="226440" y="1358646"/>
                    </a:lnTo>
                    <a:lnTo>
                      <a:pt x="180806" y="1354046"/>
                    </a:lnTo>
                    <a:lnTo>
                      <a:pt x="138301" y="1340856"/>
                    </a:lnTo>
                    <a:lnTo>
                      <a:pt x="99837" y="1319982"/>
                    </a:lnTo>
                    <a:lnTo>
                      <a:pt x="66324" y="1292336"/>
                    </a:lnTo>
                    <a:lnTo>
                      <a:pt x="38673" y="1258825"/>
                    </a:lnTo>
                    <a:lnTo>
                      <a:pt x="17795" y="1220360"/>
                    </a:lnTo>
                    <a:lnTo>
                      <a:pt x="4600" y="1177850"/>
                    </a:lnTo>
                    <a:lnTo>
                      <a:pt x="0" y="1132204"/>
                    </a:lnTo>
                    <a:lnTo>
                      <a:pt x="0" y="226441"/>
                    </a:lnTo>
                    <a:close/>
                  </a:path>
                </a:pathLst>
              </a:custGeom>
              <a:ln w="9525">
                <a:solidFill>
                  <a:srgbClr val="55CE74"/>
                </a:solidFill>
              </a:ln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pic>
            <p:nvPicPr>
              <p:cNvPr id="43" name="object 16">
                <a:extLst>
                  <a:ext uri="{FF2B5EF4-FFF2-40B4-BE49-F238E27FC236}">
                    <a16:creationId xmlns:a16="http://schemas.microsoft.com/office/drawing/2014/main" id="{50FD2DD1-1F52-4BE6-148E-C04C839720A5}"/>
                  </a:ext>
                </a:extLst>
              </p:cNvPr>
              <p:cNvPicPr/>
              <p:nvPr/>
            </p:nvPicPr>
            <p:blipFill>
              <a:blip r:embed="rId9" cstate="print"/>
              <a:stretch>
                <a:fillRect/>
              </a:stretch>
            </p:blipFill>
            <p:spPr>
              <a:xfrm>
                <a:off x="2500248" y="305930"/>
                <a:ext cx="1714500" cy="733945"/>
              </a:xfrm>
              <a:prstGeom prst="rect">
                <a:avLst/>
              </a:prstGeom>
            </p:spPr>
          </p:pic>
        </p:grpSp>
        <p:sp>
          <p:nvSpPr>
            <p:cNvPr id="37" name="object 16">
              <a:extLst>
                <a:ext uri="{FF2B5EF4-FFF2-40B4-BE49-F238E27FC236}">
                  <a16:creationId xmlns:a16="http://schemas.microsoft.com/office/drawing/2014/main" id="{599196B0-6039-4EF3-F23C-AC5ADF0FF812}"/>
                </a:ext>
              </a:extLst>
            </p:cNvPr>
            <p:cNvSpPr txBox="1"/>
            <p:nvPr/>
          </p:nvSpPr>
          <p:spPr>
            <a:xfrm>
              <a:off x="2775727" y="2875716"/>
              <a:ext cx="3332858" cy="391795"/>
            </a:xfrm>
            <a:prstGeom prst="rect">
              <a:avLst/>
            </a:prstGeom>
            <a:noFill/>
          </p:spPr>
          <p:txBody>
            <a:bodyPr vert="horz" wrap="square" lIns="0" tIns="12700" rIns="0" bIns="0" rtlCol="0">
              <a:spAutoFit/>
            </a:bodyPr>
            <a:lstStyle/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Volumen 4,  Número 1  Enero a Julio 2021</a:t>
              </a:r>
            </a:p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Revista Semestral. Venezuela</a:t>
              </a:r>
              <a:endParaRPr sz="1200" dirty="0">
                <a:latin typeface="Arial"/>
                <a:cs typeface="Arial"/>
              </a:endParaRPr>
            </a:p>
          </p:txBody>
        </p:sp>
        <p:pic>
          <p:nvPicPr>
            <p:cNvPr id="38" name="object 25">
              <a:extLst>
                <a:ext uri="{FF2B5EF4-FFF2-40B4-BE49-F238E27FC236}">
                  <a16:creationId xmlns:a16="http://schemas.microsoft.com/office/drawing/2014/main" id="{93E2EF60-E993-BAF4-F569-901F10C57541}"/>
                </a:ext>
              </a:extLst>
            </p:cNvPr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470065" y="2027896"/>
              <a:ext cx="2305662" cy="1053903"/>
            </a:xfrm>
            <a:prstGeom prst="rect">
              <a:avLst/>
            </a:prstGeom>
          </p:spPr>
        </p:pic>
        <p:pic>
          <p:nvPicPr>
            <p:cNvPr id="39" name="object 31">
              <a:extLst>
                <a:ext uri="{FF2B5EF4-FFF2-40B4-BE49-F238E27FC236}">
                  <a16:creationId xmlns:a16="http://schemas.microsoft.com/office/drawing/2014/main" id="{7511C4F9-602B-C69E-020F-F10FD8BF7782}"/>
                </a:ext>
              </a:extLst>
            </p:cNvPr>
            <p:cNvPicPr/>
            <p:nvPr/>
          </p:nvPicPr>
          <p:blipFill>
            <a:blip r:embed="rId18" cstate="print"/>
            <a:stretch>
              <a:fillRect/>
            </a:stretch>
          </p:blipFill>
          <p:spPr>
            <a:xfrm>
              <a:off x="4932681" y="1951410"/>
              <a:ext cx="1805304" cy="893889"/>
            </a:xfrm>
            <a:prstGeom prst="rect">
              <a:avLst/>
            </a:prstGeom>
          </p:spPr>
        </p:pic>
      </p:grpSp>
    </p:spTree>
  </p:cSld>
  <p:clrMapOvr>
    <a:masterClrMapping/>
  </p:clrMapOvr>
</p:sld>
</file>

<file path=ppt/slides/slide25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105155" y="3043430"/>
            <a:ext cx="6647815" cy="5835650"/>
            <a:chOff x="105155" y="3043430"/>
            <a:chExt cx="6647815" cy="5835650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05155" y="3043430"/>
              <a:ext cx="6647687" cy="5835391"/>
            </a:xfrm>
            <a:prstGeom prst="rect">
              <a:avLst/>
            </a:prstGeom>
          </p:spPr>
        </p:pic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42849" y="3062414"/>
              <a:ext cx="6572250" cy="5758053"/>
            </a:xfrm>
            <a:prstGeom prst="rect">
              <a:avLst/>
            </a:prstGeom>
          </p:spPr>
        </p:pic>
        <p:sp>
          <p:nvSpPr>
            <p:cNvPr id="5" name="object 5"/>
            <p:cNvSpPr/>
            <p:nvPr/>
          </p:nvSpPr>
          <p:spPr>
            <a:xfrm>
              <a:off x="142849" y="3062414"/>
              <a:ext cx="6572250" cy="5758180"/>
            </a:xfrm>
            <a:custGeom>
              <a:avLst/>
              <a:gdLst/>
              <a:ahLst/>
              <a:cxnLst/>
              <a:rect l="l" t="t" r="r" b="b"/>
              <a:pathLst>
                <a:path w="6572250" h="5758180">
                  <a:moveTo>
                    <a:pt x="0" y="5758053"/>
                  </a:moveTo>
                  <a:lnTo>
                    <a:pt x="6572250" y="5758053"/>
                  </a:lnTo>
                  <a:lnTo>
                    <a:pt x="6572250" y="0"/>
                  </a:lnTo>
                  <a:lnTo>
                    <a:pt x="0" y="0"/>
                  </a:lnTo>
                  <a:lnTo>
                    <a:pt x="0" y="5758053"/>
                  </a:lnTo>
                  <a:close/>
                </a:path>
              </a:pathLst>
            </a:custGeom>
            <a:ln w="9525">
              <a:solidFill>
                <a:srgbClr val="55CE74"/>
              </a:solidFill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</p:grpSp>
      <p:grpSp>
        <p:nvGrpSpPr>
          <p:cNvPr id="6" name="object 6"/>
          <p:cNvGrpSpPr/>
          <p:nvPr/>
        </p:nvGrpSpPr>
        <p:grpSpPr>
          <a:xfrm>
            <a:off x="105155" y="124968"/>
            <a:ext cx="6647815" cy="1193800"/>
            <a:chOff x="105155" y="124968"/>
            <a:chExt cx="6647815" cy="1193800"/>
          </a:xfrm>
        </p:grpSpPr>
        <p:pic>
          <p:nvPicPr>
            <p:cNvPr id="7" name="object 7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05155" y="124968"/>
              <a:ext cx="6647687" cy="1193291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142849" y="142875"/>
              <a:ext cx="6572275" cy="1116710"/>
            </a:xfrm>
            <a:prstGeom prst="rect">
              <a:avLst/>
            </a:prstGeom>
          </p:spPr>
        </p:pic>
        <p:sp>
          <p:nvSpPr>
            <p:cNvPr id="9" name="object 9"/>
            <p:cNvSpPr/>
            <p:nvPr/>
          </p:nvSpPr>
          <p:spPr>
            <a:xfrm>
              <a:off x="142849" y="142875"/>
              <a:ext cx="6572884" cy="1116965"/>
            </a:xfrm>
            <a:custGeom>
              <a:avLst/>
              <a:gdLst/>
              <a:ahLst/>
              <a:cxnLst/>
              <a:rect l="l" t="t" r="r" b="b"/>
              <a:pathLst>
                <a:path w="6572884" h="1116965">
                  <a:moveTo>
                    <a:pt x="0" y="186181"/>
                  </a:moveTo>
                  <a:lnTo>
                    <a:pt x="6649" y="136671"/>
                  </a:lnTo>
                  <a:lnTo>
                    <a:pt x="25413" y="92192"/>
                  </a:lnTo>
                  <a:lnTo>
                    <a:pt x="54517" y="54514"/>
                  </a:lnTo>
                  <a:lnTo>
                    <a:pt x="92188" y="25409"/>
                  </a:lnTo>
                  <a:lnTo>
                    <a:pt x="136651" y="6647"/>
                  </a:lnTo>
                  <a:lnTo>
                    <a:pt x="186131" y="0"/>
                  </a:lnTo>
                  <a:lnTo>
                    <a:pt x="6386093" y="0"/>
                  </a:lnTo>
                  <a:lnTo>
                    <a:pt x="6435603" y="6647"/>
                  </a:lnTo>
                  <a:lnTo>
                    <a:pt x="6480082" y="25409"/>
                  </a:lnTo>
                  <a:lnTo>
                    <a:pt x="6517760" y="54514"/>
                  </a:lnTo>
                  <a:lnTo>
                    <a:pt x="6546865" y="92192"/>
                  </a:lnTo>
                  <a:lnTo>
                    <a:pt x="6565627" y="136671"/>
                  </a:lnTo>
                  <a:lnTo>
                    <a:pt x="6572275" y="186181"/>
                  </a:lnTo>
                  <a:lnTo>
                    <a:pt x="6572275" y="930655"/>
                  </a:lnTo>
                  <a:lnTo>
                    <a:pt x="6565627" y="980112"/>
                  </a:lnTo>
                  <a:lnTo>
                    <a:pt x="6546865" y="1024556"/>
                  </a:lnTo>
                  <a:lnTo>
                    <a:pt x="6517760" y="1062212"/>
                  </a:lnTo>
                  <a:lnTo>
                    <a:pt x="6480082" y="1091306"/>
                  </a:lnTo>
                  <a:lnTo>
                    <a:pt x="6435603" y="1110064"/>
                  </a:lnTo>
                  <a:lnTo>
                    <a:pt x="6386093" y="1116710"/>
                  </a:lnTo>
                  <a:lnTo>
                    <a:pt x="186131" y="1116710"/>
                  </a:lnTo>
                  <a:lnTo>
                    <a:pt x="136651" y="1110064"/>
                  </a:lnTo>
                  <a:lnTo>
                    <a:pt x="92188" y="1091306"/>
                  </a:lnTo>
                  <a:lnTo>
                    <a:pt x="54517" y="1062212"/>
                  </a:lnTo>
                  <a:lnTo>
                    <a:pt x="25413" y="1024556"/>
                  </a:lnTo>
                  <a:lnTo>
                    <a:pt x="6649" y="980112"/>
                  </a:lnTo>
                  <a:lnTo>
                    <a:pt x="0" y="930655"/>
                  </a:lnTo>
                  <a:lnTo>
                    <a:pt x="0" y="186181"/>
                  </a:lnTo>
                  <a:close/>
                </a:path>
              </a:pathLst>
            </a:custGeom>
            <a:ln w="9525">
              <a:solidFill>
                <a:srgbClr val="55CE74"/>
              </a:solidFill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</p:grpSp>
      <p:pic>
        <p:nvPicPr>
          <p:cNvPr id="10" name="object 10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318518" y="1504208"/>
            <a:ext cx="6256015" cy="678139"/>
          </a:xfrm>
          <a:prstGeom prst="rect">
            <a:avLst/>
          </a:prstGeom>
        </p:spPr>
      </p:pic>
      <p:sp>
        <p:nvSpPr>
          <p:cNvPr id="11" name="object 11"/>
          <p:cNvSpPr txBox="1"/>
          <p:nvPr/>
        </p:nvSpPr>
        <p:spPr>
          <a:xfrm>
            <a:off x="3020695" y="1360423"/>
            <a:ext cx="1322705" cy="18669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1050" b="1" dirty="0">
                <a:latin typeface="Times New Roman"/>
                <a:cs typeface="Times New Roman"/>
              </a:rPr>
              <a:t>Para</a:t>
            </a:r>
            <a:r>
              <a:rPr sz="1050" b="1" spc="-30" dirty="0">
                <a:latin typeface="Times New Roman"/>
                <a:cs typeface="Times New Roman"/>
              </a:rPr>
              <a:t> </a:t>
            </a:r>
            <a:r>
              <a:rPr sz="1050" b="1" dirty="0">
                <a:latin typeface="Times New Roman"/>
                <a:cs typeface="Times New Roman"/>
              </a:rPr>
              <a:t>citar</a:t>
            </a:r>
            <a:r>
              <a:rPr sz="1050" b="1" spc="-20" dirty="0">
                <a:latin typeface="Times New Roman"/>
                <a:cs typeface="Times New Roman"/>
              </a:rPr>
              <a:t> </a:t>
            </a:r>
            <a:r>
              <a:rPr sz="1050" b="1" dirty="0">
                <a:latin typeface="Times New Roman"/>
                <a:cs typeface="Times New Roman"/>
              </a:rPr>
              <a:t>este</a:t>
            </a:r>
            <a:r>
              <a:rPr sz="1050" b="1" spc="-20" dirty="0">
                <a:latin typeface="Times New Roman"/>
                <a:cs typeface="Times New Roman"/>
              </a:rPr>
              <a:t> </a:t>
            </a:r>
            <a:r>
              <a:rPr sz="1050" b="1" spc="-10" dirty="0">
                <a:latin typeface="Times New Roman"/>
                <a:cs typeface="Times New Roman"/>
              </a:rPr>
              <a:t>artículo</a:t>
            </a:r>
            <a:endParaRPr sz="1050" dirty="0">
              <a:latin typeface="Times New Roman"/>
              <a:cs typeface="Times New Roman"/>
            </a:endParaRPr>
          </a:p>
        </p:txBody>
      </p:sp>
      <p:grpSp>
        <p:nvGrpSpPr>
          <p:cNvPr id="12" name="object 12"/>
          <p:cNvGrpSpPr/>
          <p:nvPr/>
        </p:nvGrpSpPr>
        <p:grpSpPr>
          <a:xfrm>
            <a:off x="96011" y="115823"/>
            <a:ext cx="6666230" cy="1463040"/>
            <a:chOff x="96011" y="115823"/>
            <a:chExt cx="6666230" cy="1463040"/>
          </a:xfrm>
        </p:grpSpPr>
        <p:pic>
          <p:nvPicPr>
            <p:cNvPr id="13" name="object 13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96011" y="115823"/>
              <a:ext cx="6665976" cy="1452372"/>
            </a:xfrm>
            <a:prstGeom prst="rect">
              <a:avLst/>
            </a:prstGeom>
          </p:spPr>
        </p:pic>
        <p:pic>
          <p:nvPicPr>
            <p:cNvPr id="14" name="object 14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142849" y="142875"/>
              <a:ext cx="6572275" cy="1358646"/>
            </a:xfrm>
            <a:prstGeom prst="rect">
              <a:avLst/>
            </a:prstGeom>
          </p:spPr>
        </p:pic>
        <p:sp>
          <p:nvSpPr>
            <p:cNvPr id="15" name="object 15"/>
            <p:cNvSpPr/>
            <p:nvPr/>
          </p:nvSpPr>
          <p:spPr>
            <a:xfrm>
              <a:off x="142849" y="142875"/>
              <a:ext cx="6572884" cy="1358900"/>
            </a:xfrm>
            <a:custGeom>
              <a:avLst/>
              <a:gdLst/>
              <a:ahLst/>
              <a:cxnLst/>
              <a:rect l="l" t="t" r="r" b="b"/>
              <a:pathLst>
                <a:path w="6572884" h="1358900">
                  <a:moveTo>
                    <a:pt x="0" y="226441"/>
                  </a:moveTo>
                  <a:lnTo>
                    <a:pt x="4600" y="180795"/>
                  </a:lnTo>
                  <a:lnTo>
                    <a:pt x="17795" y="138285"/>
                  </a:lnTo>
                  <a:lnTo>
                    <a:pt x="38673" y="99820"/>
                  </a:lnTo>
                  <a:lnTo>
                    <a:pt x="66324" y="66309"/>
                  </a:lnTo>
                  <a:lnTo>
                    <a:pt x="99837" y="38663"/>
                  </a:lnTo>
                  <a:lnTo>
                    <a:pt x="138301" y="17789"/>
                  </a:lnTo>
                  <a:lnTo>
                    <a:pt x="180806" y="4599"/>
                  </a:lnTo>
                  <a:lnTo>
                    <a:pt x="226440" y="0"/>
                  </a:lnTo>
                  <a:lnTo>
                    <a:pt x="6345834" y="0"/>
                  </a:lnTo>
                  <a:lnTo>
                    <a:pt x="6391480" y="4599"/>
                  </a:lnTo>
                  <a:lnTo>
                    <a:pt x="6433990" y="17789"/>
                  </a:lnTo>
                  <a:lnTo>
                    <a:pt x="6472455" y="38663"/>
                  </a:lnTo>
                  <a:lnTo>
                    <a:pt x="6505965" y="66309"/>
                  </a:lnTo>
                  <a:lnTo>
                    <a:pt x="6533612" y="99820"/>
                  </a:lnTo>
                  <a:lnTo>
                    <a:pt x="6554485" y="138285"/>
                  </a:lnTo>
                  <a:lnTo>
                    <a:pt x="6567676" y="180795"/>
                  </a:lnTo>
                  <a:lnTo>
                    <a:pt x="6572275" y="226441"/>
                  </a:lnTo>
                  <a:lnTo>
                    <a:pt x="6572275" y="1132204"/>
                  </a:lnTo>
                  <a:lnTo>
                    <a:pt x="6567676" y="1177850"/>
                  </a:lnTo>
                  <a:lnTo>
                    <a:pt x="6554485" y="1220360"/>
                  </a:lnTo>
                  <a:lnTo>
                    <a:pt x="6533612" y="1258825"/>
                  </a:lnTo>
                  <a:lnTo>
                    <a:pt x="6505965" y="1292336"/>
                  </a:lnTo>
                  <a:lnTo>
                    <a:pt x="6472455" y="1319982"/>
                  </a:lnTo>
                  <a:lnTo>
                    <a:pt x="6433990" y="1340856"/>
                  </a:lnTo>
                  <a:lnTo>
                    <a:pt x="6391480" y="1354046"/>
                  </a:lnTo>
                  <a:lnTo>
                    <a:pt x="6345834" y="1358646"/>
                  </a:lnTo>
                  <a:lnTo>
                    <a:pt x="226440" y="1358646"/>
                  </a:lnTo>
                  <a:lnTo>
                    <a:pt x="180806" y="1354046"/>
                  </a:lnTo>
                  <a:lnTo>
                    <a:pt x="138301" y="1340856"/>
                  </a:lnTo>
                  <a:lnTo>
                    <a:pt x="99837" y="1319982"/>
                  </a:lnTo>
                  <a:lnTo>
                    <a:pt x="66324" y="1292336"/>
                  </a:lnTo>
                  <a:lnTo>
                    <a:pt x="38673" y="1258825"/>
                  </a:lnTo>
                  <a:lnTo>
                    <a:pt x="17795" y="1220360"/>
                  </a:lnTo>
                  <a:lnTo>
                    <a:pt x="4600" y="1177850"/>
                  </a:lnTo>
                  <a:lnTo>
                    <a:pt x="0" y="1132204"/>
                  </a:lnTo>
                  <a:lnTo>
                    <a:pt x="0" y="226441"/>
                  </a:lnTo>
                  <a:close/>
                </a:path>
              </a:pathLst>
            </a:custGeom>
            <a:ln w="9525">
              <a:solidFill>
                <a:srgbClr val="55CE74"/>
              </a:solidFill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pic>
          <p:nvPicPr>
            <p:cNvPr id="16" name="object 16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2500248" y="305930"/>
              <a:ext cx="1714500" cy="733945"/>
            </a:xfrm>
            <a:prstGeom prst="rect">
              <a:avLst/>
            </a:prstGeom>
          </p:spPr>
        </p:pic>
        <p:pic>
          <p:nvPicPr>
            <p:cNvPr id="17" name="object 17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2738628" y="1024127"/>
              <a:ext cx="1897379" cy="371855"/>
            </a:xfrm>
            <a:prstGeom prst="rect">
              <a:avLst/>
            </a:prstGeom>
          </p:spPr>
        </p:pic>
        <p:pic>
          <p:nvPicPr>
            <p:cNvPr id="18" name="object 18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4401311" y="1024127"/>
              <a:ext cx="1577339" cy="371855"/>
            </a:xfrm>
            <a:prstGeom prst="rect">
              <a:avLst/>
            </a:prstGeom>
          </p:spPr>
        </p:pic>
        <p:pic>
          <p:nvPicPr>
            <p:cNvPr id="19" name="object 19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3169919" y="1207007"/>
              <a:ext cx="1546859" cy="371855"/>
            </a:xfrm>
            <a:prstGeom prst="rect">
              <a:avLst/>
            </a:prstGeom>
          </p:spPr>
        </p:pic>
        <p:pic>
          <p:nvPicPr>
            <p:cNvPr id="20" name="object 20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4482083" y="1207007"/>
              <a:ext cx="284988" cy="371855"/>
            </a:xfrm>
            <a:prstGeom prst="rect">
              <a:avLst/>
            </a:prstGeom>
          </p:spPr>
        </p:pic>
        <p:pic>
          <p:nvPicPr>
            <p:cNvPr id="21" name="object 21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4572000" y="1207007"/>
              <a:ext cx="1013460" cy="371855"/>
            </a:xfrm>
            <a:prstGeom prst="rect">
              <a:avLst/>
            </a:prstGeom>
          </p:spPr>
        </p:pic>
      </p:grpSp>
      <p:sp>
        <p:nvSpPr>
          <p:cNvPr id="22" name="object 22"/>
          <p:cNvSpPr txBox="1"/>
          <p:nvPr/>
        </p:nvSpPr>
        <p:spPr>
          <a:xfrm>
            <a:off x="2842005" y="1068451"/>
            <a:ext cx="3029585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Arial"/>
                <a:cs typeface="Arial"/>
              </a:rPr>
              <a:t>6ta.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Edición</a:t>
            </a:r>
            <a:r>
              <a:rPr sz="1200" b="1" spc="-10" dirty="0">
                <a:latin typeface="Arial"/>
                <a:cs typeface="Arial"/>
              </a:rPr>
              <a:t> Volumen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I</a:t>
            </a:r>
            <a:r>
              <a:rPr sz="1200" b="1" spc="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Enero</a:t>
            </a:r>
            <a:r>
              <a:rPr sz="1200" b="1" spc="-3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a</a:t>
            </a:r>
            <a:r>
              <a:rPr sz="1200" b="1" spc="-2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Julio</a:t>
            </a:r>
            <a:r>
              <a:rPr sz="1200" b="1" spc="-5" dirty="0">
                <a:latin typeface="Arial"/>
                <a:cs typeface="Arial"/>
              </a:rPr>
              <a:t> </a:t>
            </a:r>
            <a:r>
              <a:rPr sz="1200" b="1" spc="-20" dirty="0">
                <a:latin typeface="Arial"/>
                <a:cs typeface="Arial"/>
              </a:rPr>
              <a:t>2021</a:t>
            </a:r>
            <a:endParaRPr sz="1200" dirty="0">
              <a:latin typeface="Arial"/>
              <a:cs typeface="Arial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3273297" y="1251331"/>
            <a:ext cx="216789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Arial"/>
                <a:cs typeface="Arial"/>
              </a:rPr>
              <a:t>Revista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Semestral-</a:t>
            </a:r>
            <a:r>
              <a:rPr sz="1200" b="1" spc="-40" dirty="0">
                <a:latin typeface="Arial"/>
                <a:cs typeface="Arial"/>
              </a:rPr>
              <a:t> </a:t>
            </a:r>
            <a:r>
              <a:rPr sz="1200" b="1" spc="-10" dirty="0">
                <a:latin typeface="Arial"/>
                <a:cs typeface="Arial"/>
              </a:rPr>
              <a:t>Venezuela</a:t>
            </a:r>
            <a:endParaRPr sz="1200" dirty="0">
              <a:latin typeface="Arial"/>
              <a:cs typeface="Arial"/>
            </a:endParaRPr>
          </a:p>
        </p:txBody>
      </p:sp>
      <p:grpSp>
        <p:nvGrpSpPr>
          <p:cNvPr id="24" name="object 24"/>
          <p:cNvGrpSpPr/>
          <p:nvPr/>
        </p:nvGrpSpPr>
        <p:grpSpPr>
          <a:xfrm>
            <a:off x="320929" y="234695"/>
            <a:ext cx="6228715" cy="2840990"/>
            <a:chOff x="320929" y="234695"/>
            <a:chExt cx="6228715" cy="2840990"/>
          </a:xfrm>
        </p:grpSpPr>
        <p:pic>
          <p:nvPicPr>
            <p:cNvPr id="25" name="object 25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324612" y="234695"/>
              <a:ext cx="1719072" cy="1341120"/>
            </a:xfrm>
            <a:prstGeom prst="rect">
              <a:avLst/>
            </a:prstGeom>
          </p:spPr>
        </p:pic>
        <p:sp>
          <p:nvSpPr>
            <p:cNvPr id="26" name="object 26"/>
            <p:cNvSpPr/>
            <p:nvPr/>
          </p:nvSpPr>
          <p:spPr>
            <a:xfrm>
              <a:off x="333629" y="1522183"/>
              <a:ext cx="6203315" cy="674370"/>
            </a:xfrm>
            <a:custGeom>
              <a:avLst/>
              <a:gdLst/>
              <a:ahLst/>
              <a:cxnLst/>
              <a:rect l="l" t="t" r="r" b="b"/>
              <a:pathLst>
                <a:path w="6203315" h="674369">
                  <a:moveTo>
                    <a:pt x="6202934" y="0"/>
                  </a:moveTo>
                  <a:lnTo>
                    <a:pt x="0" y="0"/>
                  </a:lnTo>
                  <a:lnTo>
                    <a:pt x="0" y="674027"/>
                  </a:lnTo>
                  <a:lnTo>
                    <a:pt x="6202934" y="674027"/>
                  </a:lnTo>
                  <a:lnTo>
                    <a:pt x="620293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7" name="object 27"/>
            <p:cNvSpPr/>
            <p:nvPr/>
          </p:nvSpPr>
          <p:spPr>
            <a:xfrm>
              <a:off x="333629" y="1522183"/>
              <a:ext cx="6203315" cy="674370"/>
            </a:xfrm>
            <a:custGeom>
              <a:avLst/>
              <a:gdLst/>
              <a:ahLst/>
              <a:cxnLst/>
              <a:rect l="l" t="t" r="r" b="b"/>
              <a:pathLst>
                <a:path w="6203315" h="674369">
                  <a:moveTo>
                    <a:pt x="0" y="674027"/>
                  </a:moveTo>
                  <a:lnTo>
                    <a:pt x="6202934" y="674027"/>
                  </a:lnTo>
                  <a:lnTo>
                    <a:pt x="6202934" y="0"/>
                  </a:lnTo>
                  <a:lnTo>
                    <a:pt x="0" y="0"/>
                  </a:lnTo>
                  <a:lnTo>
                    <a:pt x="0" y="674027"/>
                  </a:lnTo>
                  <a:close/>
                </a:path>
              </a:pathLst>
            </a:custGeom>
            <a:ln w="25400">
              <a:solidFill>
                <a:srgbClr val="5BD078"/>
              </a:solidFill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8" name="object 28"/>
            <p:cNvSpPr/>
            <p:nvPr/>
          </p:nvSpPr>
          <p:spPr>
            <a:xfrm>
              <a:off x="3369436" y="2108835"/>
              <a:ext cx="66040" cy="10795"/>
            </a:xfrm>
            <a:custGeom>
              <a:avLst/>
              <a:gdLst/>
              <a:ahLst/>
              <a:cxnLst/>
              <a:rect l="l" t="t" r="r" b="b"/>
              <a:pathLst>
                <a:path w="66039" h="10794">
                  <a:moveTo>
                    <a:pt x="65532" y="0"/>
                  </a:moveTo>
                  <a:lnTo>
                    <a:pt x="0" y="0"/>
                  </a:lnTo>
                  <a:lnTo>
                    <a:pt x="0" y="10668"/>
                  </a:lnTo>
                  <a:lnTo>
                    <a:pt x="65532" y="10668"/>
                  </a:lnTo>
                  <a:lnTo>
                    <a:pt x="6553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9" name="object 29"/>
            <p:cNvSpPr/>
            <p:nvPr/>
          </p:nvSpPr>
          <p:spPr>
            <a:xfrm>
              <a:off x="333629" y="2123757"/>
              <a:ext cx="6203315" cy="939165"/>
            </a:xfrm>
            <a:custGeom>
              <a:avLst/>
              <a:gdLst/>
              <a:ahLst/>
              <a:cxnLst/>
              <a:rect l="l" t="t" r="r" b="b"/>
              <a:pathLst>
                <a:path w="6203315" h="939164">
                  <a:moveTo>
                    <a:pt x="6202934" y="0"/>
                  </a:moveTo>
                  <a:lnTo>
                    <a:pt x="0" y="0"/>
                  </a:lnTo>
                  <a:lnTo>
                    <a:pt x="0" y="938720"/>
                  </a:lnTo>
                  <a:lnTo>
                    <a:pt x="6202934" y="938720"/>
                  </a:lnTo>
                  <a:lnTo>
                    <a:pt x="620293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0" name="object 30"/>
            <p:cNvSpPr/>
            <p:nvPr/>
          </p:nvSpPr>
          <p:spPr>
            <a:xfrm>
              <a:off x="333629" y="2123757"/>
              <a:ext cx="6203315" cy="939165"/>
            </a:xfrm>
            <a:custGeom>
              <a:avLst/>
              <a:gdLst/>
              <a:ahLst/>
              <a:cxnLst/>
              <a:rect l="l" t="t" r="r" b="b"/>
              <a:pathLst>
                <a:path w="6203315" h="939164">
                  <a:moveTo>
                    <a:pt x="0" y="938720"/>
                  </a:moveTo>
                  <a:lnTo>
                    <a:pt x="6202934" y="938720"/>
                  </a:lnTo>
                  <a:lnTo>
                    <a:pt x="6202934" y="0"/>
                  </a:lnTo>
                  <a:lnTo>
                    <a:pt x="0" y="0"/>
                  </a:lnTo>
                  <a:lnTo>
                    <a:pt x="0" y="938720"/>
                  </a:lnTo>
                  <a:close/>
                </a:path>
              </a:pathLst>
            </a:custGeom>
            <a:ln w="25400">
              <a:solidFill>
                <a:srgbClr val="5BD078"/>
              </a:solidFill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</p:grpSp>
      <p:sp>
        <p:nvSpPr>
          <p:cNvPr id="31" name="object 31"/>
          <p:cNvSpPr txBox="1"/>
          <p:nvPr/>
        </p:nvSpPr>
        <p:spPr>
          <a:xfrm>
            <a:off x="221691" y="1550923"/>
            <a:ext cx="6399530" cy="708596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27305" algn="ctr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solidFill>
                  <a:schemeClr val="tx1"/>
                </a:solidFill>
                <a:latin typeface="Times New Roman"/>
                <a:cs typeface="Times New Roman"/>
              </a:rPr>
              <a:t>Dra</a:t>
            </a:r>
            <a:r>
              <a:rPr sz="1200" b="1" spc="-2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b="1" dirty="0">
                <a:solidFill>
                  <a:schemeClr val="tx1"/>
                </a:solidFill>
                <a:latin typeface="Times New Roman"/>
                <a:cs typeface="Times New Roman"/>
              </a:rPr>
              <a:t>María</a:t>
            </a:r>
            <a:r>
              <a:rPr sz="1200" b="1" spc="-2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b="1" spc="-10" dirty="0">
                <a:solidFill>
                  <a:schemeClr val="tx1"/>
                </a:solidFill>
                <a:latin typeface="Times New Roman"/>
                <a:cs typeface="Times New Roman"/>
              </a:rPr>
              <a:t>Fernández</a:t>
            </a:r>
            <a:endParaRPr sz="1200" dirty="0">
              <a:solidFill>
                <a:schemeClr val="tx1"/>
              </a:solidFill>
              <a:latin typeface="Times New Roman"/>
              <a:cs typeface="Times New Roman"/>
            </a:endParaRPr>
          </a:p>
          <a:p>
            <a:pPr marL="29209" algn="ctr">
              <a:lnSpc>
                <a:spcPct val="100000"/>
              </a:lnSpc>
            </a:pP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Rómulo</a:t>
            </a:r>
            <a:r>
              <a:rPr sz="1200" spc="-4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Gallegos</a:t>
            </a:r>
            <a:r>
              <a:rPr sz="1200" spc="-1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National</a:t>
            </a:r>
            <a:r>
              <a:rPr sz="1200" spc="-1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Experimental</a:t>
            </a:r>
            <a:r>
              <a:rPr sz="1200" spc="-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University</a:t>
            </a:r>
            <a:r>
              <a:rPr sz="1200" spc="-3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of</a:t>
            </a:r>
            <a:r>
              <a:rPr sz="1200" spc="-4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the</a:t>
            </a:r>
            <a:r>
              <a:rPr sz="1200" spc="-3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Central</a:t>
            </a:r>
            <a:r>
              <a:rPr sz="1200" spc="-1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Plains</a:t>
            </a:r>
            <a:r>
              <a:rPr sz="1200" spc="-4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(UNERG)</a:t>
            </a:r>
            <a:r>
              <a:rPr sz="1200" spc="-1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-</a:t>
            </a:r>
            <a:r>
              <a:rPr sz="1200" spc="-6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chemeClr val="tx1"/>
                </a:solidFill>
                <a:latin typeface="Times New Roman"/>
                <a:cs typeface="Times New Roman"/>
              </a:rPr>
              <a:t>Venezuela)</a:t>
            </a:r>
            <a:endParaRPr sz="1200" dirty="0">
              <a:solidFill>
                <a:schemeClr val="tx1"/>
              </a:solidFill>
              <a:latin typeface="Times New Roman"/>
              <a:cs typeface="Times New Roman"/>
            </a:endParaRPr>
          </a:p>
          <a:p>
            <a:pPr marL="203200">
              <a:lnSpc>
                <a:spcPct val="100000"/>
              </a:lnSpc>
              <a:spcBef>
                <a:spcPts val="85"/>
              </a:spcBef>
            </a:pPr>
            <a:r>
              <a:rPr sz="1200" b="1" dirty="0">
                <a:solidFill>
                  <a:schemeClr val="tx1"/>
                </a:solidFill>
                <a:latin typeface="Times New Roman"/>
                <a:cs typeface="Times New Roman"/>
              </a:rPr>
              <a:t>Orcid:</a:t>
            </a:r>
            <a:r>
              <a:rPr sz="1200" b="1" spc="3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u="sng" spc="-10" dirty="0">
                <a:solidFill>
                  <a:schemeClr val="tx1"/>
                </a:solidFill>
                <a:uFill>
                  <a:solidFill>
                    <a:srgbClr val="0080FF"/>
                  </a:solidFill>
                </a:uFill>
                <a:latin typeface="Calibri"/>
                <a:cs typeface="Calibri"/>
                <a:hlinkClick r:id="rId16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https://orcid.org/0000-0002-8138-</a:t>
            </a:r>
            <a:r>
              <a:rPr sz="1200" u="sng" dirty="0">
                <a:solidFill>
                  <a:schemeClr val="tx1"/>
                </a:solidFill>
                <a:uFill>
                  <a:solidFill>
                    <a:srgbClr val="0080FF"/>
                  </a:solidFill>
                </a:uFill>
                <a:latin typeface="Calibri"/>
                <a:cs typeface="Calibri"/>
                <a:hlinkClick r:id="rId16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5373</a:t>
            </a:r>
            <a:r>
              <a:rPr sz="1200" spc="265" dirty="0">
                <a:solidFill>
                  <a:schemeClr val="tx1"/>
                </a:solidFill>
                <a:latin typeface="Calibri"/>
                <a:cs typeface="Calibri"/>
              </a:rPr>
              <a:t> </a:t>
            </a:r>
            <a:r>
              <a:rPr sz="1200" b="1" dirty="0">
                <a:solidFill>
                  <a:schemeClr val="tx1"/>
                </a:solidFill>
                <a:latin typeface="Times New Roman"/>
                <a:cs typeface="Times New Roman"/>
              </a:rPr>
              <a:t>Email:</a:t>
            </a:r>
            <a:r>
              <a:rPr sz="1200" b="1" spc="2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chemeClr val="tx1"/>
                </a:solidFill>
                <a:latin typeface="Times New Roman"/>
                <a:cs typeface="Times New Roman"/>
                <a:hlinkClick r:id="rId17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marysi2010@live.com</a:t>
            </a:r>
            <a:endParaRPr sz="1200" dirty="0">
              <a:solidFill>
                <a:schemeClr val="tx1"/>
              </a:solidFill>
              <a:latin typeface="Times New Roman"/>
              <a:cs typeface="Times New Roman"/>
            </a:endParaRPr>
          </a:p>
          <a:p>
            <a:pPr marL="203200" marR="165100">
              <a:lnSpc>
                <a:spcPct val="100000"/>
              </a:lnSpc>
              <a:spcBef>
                <a:spcPts val="335"/>
              </a:spcBef>
            </a:pPr>
            <a:r>
              <a:rPr sz="1100" b="1" dirty="0">
                <a:solidFill>
                  <a:schemeClr val="tx1"/>
                </a:solidFill>
                <a:latin typeface="Times New Roman"/>
                <a:cs typeface="Times New Roman"/>
              </a:rPr>
              <a:t>How to</a:t>
            </a:r>
            <a:r>
              <a:rPr sz="1100" b="1" spc="-1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100" b="1" dirty="0">
                <a:solidFill>
                  <a:schemeClr val="tx1"/>
                </a:solidFill>
                <a:latin typeface="Times New Roman"/>
                <a:cs typeface="Times New Roman"/>
              </a:rPr>
              <a:t>cite</a:t>
            </a:r>
            <a:r>
              <a:rPr sz="1100" b="1" spc="-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100" b="1" dirty="0">
                <a:solidFill>
                  <a:schemeClr val="tx1"/>
                </a:solidFill>
                <a:latin typeface="Times New Roman"/>
                <a:cs typeface="Times New Roman"/>
              </a:rPr>
              <a:t>this article:</a:t>
            </a:r>
            <a:r>
              <a:rPr sz="1100" b="1" spc="-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100" b="1" dirty="0">
                <a:solidFill>
                  <a:schemeClr val="tx1"/>
                </a:solidFill>
                <a:latin typeface="Times New Roman"/>
                <a:cs typeface="Times New Roman"/>
              </a:rPr>
              <a:t>Maria</a:t>
            </a:r>
            <a:r>
              <a:rPr sz="1100" b="1" spc="-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100" b="1" dirty="0">
                <a:solidFill>
                  <a:schemeClr val="tx1"/>
                </a:solidFill>
                <a:latin typeface="Times New Roman"/>
                <a:cs typeface="Times New Roman"/>
              </a:rPr>
              <a:t>Fernández</a:t>
            </a:r>
            <a:r>
              <a:rPr sz="1100" b="1" spc="-1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100" b="1" dirty="0">
                <a:solidFill>
                  <a:schemeClr val="tx1"/>
                </a:solidFill>
                <a:latin typeface="Times New Roman"/>
                <a:cs typeface="Times New Roman"/>
              </a:rPr>
              <a:t>(2021),</a:t>
            </a:r>
            <a:r>
              <a:rPr sz="1100" b="1" spc="-1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100" b="1" dirty="0">
                <a:solidFill>
                  <a:schemeClr val="tx1"/>
                </a:solidFill>
                <a:latin typeface="Times New Roman"/>
                <a:cs typeface="Times New Roman"/>
              </a:rPr>
              <a:t>“Theoretical Construction</a:t>
            </a:r>
            <a:r>
              <a:rPr sz="1100" b="1" spc="-1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100" b="1" dirty="0">
                <a:solidFill>
                  <a:schemeClr val="tx1"/>
                </a:solidFill>
                <a:latin typeface="Times New Roman"/>
                <a:cs typeface="Times New Roman"/>
              </a:rPr>
              <a:t>on</a:t>
            </a:r>
            <a:r>
              <a:rPr sz="1100" b="1" spc="-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</a:t>
            </a:r>
            <a:r>
              <a:rPr sz="1100" b="1" spc="-1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Comparative</a:t>
            </a:r>
            <a:r>
              <a:rPr sz="1100" b="1" spc="5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Study </a:t>
            </a:r>
            <a:r>
              <a:rPr sz="1100" b="1" dirty="0">
                <a:latin typeface="Times New Roman"/>
                <a:cs typeface="Times New Roman"/>
              </a:rPr>
              <a:t>Based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on</a:t>
            </a:r>
            <a:r>
              <a:rPr sz="1100" b="1" spc="-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Educational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Quality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from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Different</a:t>
            </a:r>
            <a:r>
              <a:rPr sz="1100" b="1" spc="-4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Points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of</a:t>
            </a:r>
            <a:r>
              <a:rPr sz="1100" b="1" spc="-1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International</a:t>
            </a:r>
            <a:r>
              <a:rPr sz="1100" b="1" spc="-4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Level”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</a:t>
            </a:r>
            <a:r>
              <a:rPr sz="1100" b="1" spc="-1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(1-</a:t>
            </a:r>
            <a:r>
              <a:rPr sz="1100" b="1" spc="-25" dirty="0">
                <a:latin typeface="Times New Roman"/>
                <a:cs typeface="Times New Roman"/>
              </a:rPr>
              <a:t>17)</a:t>
            </a:r>
            <a:endParaRPr sz="1100" dirty="0">
              <a:latin typeface="Times New Roman"/>
              <a:cs typeface="Times New Roman"/>
            </a:endParaRPr>
          </a:p>
          <a:p>
            <a:pPr marL="2647950">
              <a:lnSpc>
                <a:spcPct val="100000"/>
              </a:lnSpc>
            </a:pPr>
            <a:r>
              <a:rPr sz="1100" b="1" dirty="0">
                <a:latin typeface="Times New Roman"/>
                <a:cs typeface="Times New Roman"/>
              </a:rPr>
              <a:t>Received: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September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spc="-20" dirty="0">
                <a:latin typeface="Times New Roman"/>
                <a:cs typeface="Times New Roman"/>
              </a:rPr>
              <a:t>2020</a:t>
            </a:r>
            <a:endParaRPr sz="1100" dirty="0">
              <a:latin typeface="Times New Roman"/>
              <a:cs typeface="Times New Roman"/>
            </a:endParaRPr>
          </a:p>
          <a:p>
            <a:pPr marL="2660015">
              <a:lnSpc>
                <a:spcPct val="100000"/>
              </a:lnSpc>
            </a:pPr>
            <a:r>
              <a:rPr sz="1100" b="1" dirty="0">
                <a:latin typeface="Times New Roman"/>
                <a:cs typeface="Times New Roman"/>
              </a:rPr>
              <a:t>Revised: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October</a:t>
            </a:r>
            <a:r>
              <a:rPr sz="1100" b="1" spc="-40" dirty="0">
                <a:latin typeface="Times New Roman"/>
                <a:cs typeface="Times New Roman"/>
              </a:rPr>
              <a:t> </a:t>
            </a:r>
            <a:r>
              <a:rPr sz="1100" b="1" spc="-20" dirty="0">
                <a:latin typeface="Times New Roman"/>
                <a:cs typeface="Times New Roman"/>
              </a:rPr>
              <a:t>2020</a:t>
            </a:r>
            <a:endParaRPr sz="1100" dirty="0">
              <a:latin typeface="Times New Roman"/>
              <a:cs typeface="Times New Roman"/>
            </a:endParaRPr>
          </a:p>
          <a:p>
            <a:pPr marL="2617470">
              <a:lnSpc>
                <a:spcPct val="100000"/>
              </a:lnSpc>
            </a:pPr>
            <a:r>
              <a:rPr sz="1100" b="1" dirty="0">
                <a:latin typeface="Times New Roman"/>
                <a:cs typeface="Times New Roman"/>
              </a:rPr>
              <a:t>Accepted: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October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spc="-20" dirty="0">
                <a:latin typeface="Times New Roman"/>
                <a:cs typeface="Times New Roman"/>
              </a:rPr>
              <a:t>2020</a:t>
            </a:r>
            <a:endParaRPr sz="1100" dirty="0">
              <a:latin typeface="Times New Roman"/>
              <a:cs typeface="Times New Roman"/>
            </a:endParaRPr>
          </a:p>
          <a:p>
            <a:pPr marL="116205" marR="49530" algn="ctr">
              <a:lnSpc>
                <a:spcPct val="100000"/>
              </a:lnSpc>
              <a:spcBef>
                <a:spcPts val="790"/>
              </a:spcBef>
            </a:pPr>
            <a:r>
              <a:rPr sz="1200" b="1" dirty="0">
                <a:latin typeface="Times New Roman"/>
                <a:cs typeface="Times New Roman"/>
              </a:rPr>
              <a:t>Theoretical</a:t>
            </a:r>
            <a:r>
              <a:rPr sz="1200" b="1" spc="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Construction</a:t>
            </a:r>
            <a:r>
              <a:rPr sz="1200" b="1" spc="-4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on</a:t>
            </a:r>
            <a:r>
              <a:rPr sz="1200" b="1" spc="-3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a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Comparative Study</a:t>
            </a:r>
            <a:r>
              <a:rPr sz="1200" b="1" spc="-5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Based</a:t>
            </a:r>
            <a:r>
              <a:rPr sz="1200" b="1" spc="-4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on</a:t>
            </a:r>
            <a:r>
              <a:rPr sz="1200" b="1" spc="-3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Educational</a:t>
            </a:r>
            <a:r>
              <a:rPr sz="1200" b="1" spc="-3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Quality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from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Different </a:t>
            </a:r>
            <a:r>
              <a:rPr sz="1200" b="1" dirty="0">
                <a:latin typeface="Times New Roman"/>
                <a:cs typeface="Times New Roman"/>
              </a:rPr>
              <a:t>Points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of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International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spc="-20" dirty="0">
                <a:latin typeface="Times New Roman"/>
                <a:cs typeface="Times New Roman"/>
              </a:rPr>
              <a:t>Level</a:t>
            </a:r>
            <a:endParaRPr sz="1200" dirty="0">
              <a:latin typeface="Times New Roman"/>
              <a:cs typeface="Times New Roman"/>
            </a:endParaRPr>
          </a:p>
          <a:p>
            <a:pPr marL="27305" algn="ctr">
              <a:lnSpc>
                <a:spcPct val="100000"/>
              </a:lnSpc>
              <a:spcBef>
                <a:spcPts val="1315"/>
              </a:spcBef>
            </a:pPr>
            <a:r>
              <a:rPr sz="1200" b="1" spc="-10" dirty="0">
                <a:latin typeface="Times New Roman"/>
                <a:cs typeface="Times New Roman"/>
              </a:rPr>
              <a:t>ABSTRACT</a:t>
            </a:r>
            <a:endParaRPr sz="1200" dirty="0">
              <a:latin typeface="Times New Roman"/>
              <a:cs typeface="Times New Roman"/>
            </a:endParaRPr>
          </a:p>
          <a:p>
            <a:pPr marL="12700" marR="5080" algn="just">
              <a:lnSpc>
                <a:spcPct val="100000"/>
              </a:lnSpc>
              <a:spcBef>
                <a:spcPts val="380"/>
              </a:spcBef>
            </a:pPr>
            <a:r>
              <a:rPr sz="1200" dirty="0">
                <a:latin typeface="Times New Roman"/>
                <a:cs typeface="Times New Roman"/>
              </a:rPr>
              <a:t>This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comparative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study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had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as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its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main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purpose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generate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theoretical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construction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on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comparative </a:t>
            </a:r>
            <a:r>
              <a:rPr sz="1200" dirty="0">
                <a:latin typeface="Times New Roman"/>
                <a:cs typeface="Times New Roman"/>
              </a:rPr>
              <a:t>study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based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on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educational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quality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from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different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perspectives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at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international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level,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which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initially </a:t>
            </a:r>
            <a:r>
              <a:rPr sz="1200" dirty="0">
                <a:latin typeface="Times New Roman"/>
                <a:cs typeface="Times New Roman"/>
              </a:rPr>
              <a:t>emerged</a:t>
            </a:r>
            <a:r>
              <a:rPr sz="1200" spc="3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from</a:t>
            </a:r>
            <a:r>
              <a:rPr sz="1200" spc="3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3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National</a:t>
            </a:r>
            <a:r>
              <a:rPr sz="1200" spc="3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Consultation</a:t>
            </a:r>
            <a:r>
              <a:rPr sz="1200" spc="3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</a:t>
            </a:r>
            <a:r>
              <a:rPr sz="1200" spc="3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Educational</a:t>
            </a:r>
            <a:r>
              <a:rPr sz="1200" spc="3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Quality</a:t>
            </a:r>
            <a:r>
              <a:rPr sz="1200" spc="3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</a:t>
            </a:r>
            <a:r>
              <a:rPr sz="1200" spc="3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Venezuela,</a:t>
            </a:r>
            <a:r>
              <a:rPr sz="1200" spc="3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</a:t>
            </a:r>
            <a:r>
              <a:rPr sz="1200" spc="3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which</a:t>
            </a:r>
            <a:r>
              <a:rPr sz="1200" spc="3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it</a:t>
            </a:r>
            <a:r>
              <a:rPr sz="1200" spc="32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was </a:t>
            </a:r>
            <a:r>
              <a:rPr sz="1200" dirty="0">
                <a:latin typeface="Times New Roman"/>
                <a:cs typeface="Times New Roman"/>
              </a:rPr>
              <a:t>compared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with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6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researchers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and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educators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at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international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level,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taking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as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premise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interviews </a:t>
            </a:r>
            <a:r>
              <a:rPr sz="1200" dirty="0">
                <a:latin typeface="Times New Roman"/>
                <a:cs typeface="Times New Roman"/>
              </a:rPr>
              <a:t>carried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out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by</a:t>
            </a:r>
            <a:r>
              <a:rPr sz="1200" spc="-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Dr. Luis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Bonilla,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President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International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Center, with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different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international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actors, </a:t>
            </a:r>
            <a:r>
              <a:rPr sz="1200" dirty="0">
                <a:latin typeface="Times New Roman"/>
                <a:cs typeface="Times New Roman"/>
              </a:rPr>
              <a:t>which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were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analyzed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by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researcher,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and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then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compared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with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5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researchers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from various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universities </a:t>
            </a:r>
            <a:r>
              <a:rPr sz="1200" dirty="0">
                <a:latin typeface="Times New Roman"/>
                <a:cs typeface="Times New Roman"/>
              </a:rPr>
              <a:t>nationwide.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This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study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was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based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on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methodology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comparative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education,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which,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as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Schriewer </a:t>
            </a:r>
            <a:r>
              <a:rPr sz="1200" dirty="0">
                <a:latin typeface="Times New Roman"/>
                <a:cs typeface="Times New Roman"/>
              </a:rPr>
              <a:t>(2002)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points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out,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“is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social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scientific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method”,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which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allowed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comparison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between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views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of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different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actors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involved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research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process.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results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indicated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that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educational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quality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must </a:t>
            </a:r>
            <a:r>
              <a:rPr sz="1200" dirty="0">
                <a:latin typeface="Times New Roman"/>
                <a:cs typeface="Times New Roman"/>
              </a:rPr>
              <a:t>be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accompanied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by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teacher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training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process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which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new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look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and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rethinking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vocation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of </a:t>
            </a:r>
            <a:r>
              <a:rPr sz="1200" dirty="0">
                <a:latin typeface="Times New Roman"/>
                <a:cs typeface="Times New Roman"/>
              </a:rPr>
              <a:t>these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professionals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is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promoted,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as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well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as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dignification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role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that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teacher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must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assume </a:t>
            </a:r>
            <a:r>
              <a:rPr sz="1200" dirty="0">
                <a:latin typeface="Times New Roman"/>
                <a:cs typeface="Times New Roman"/>
              </a:rPr>
              <a:t>today.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teach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other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ways,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being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protagonists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educational,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social,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cultural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and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political </a:t>
            </a:r>
            <a:r>
              <a:rPr sz="1200" dirty="0">
                <a:latin typeface="Times New Roman"/>
                <a:cs typeface="Times New Roman"/>
              </a:rPr>
              <a:t>process,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which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is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woven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at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national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and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global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level.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And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it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came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reflection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need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to </a:t>
            </a:r>
            <a:r>
              <a:rPr sz="1200" dirty="0">
                <a:latin typeface="Times New Roman"/>
                <a:cs typeface="Times New Roman"/>
              </a:rPr>
              <a:t>generate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fairer,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more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supportive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education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that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eliminates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competition,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insistence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on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tests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that</a:t>
            </a:r>
            <a:r>
              <a:rPr sz="1200" spc="-20" dirty="0">
                <a:latin typeface="Times New Roman"/>
                <a:cs typeface="Times New Roman"/>
              </a:rPr>
              <a:t> lead </a:t>
            </a:r>
            <a:r>
              <a:rPr sz="1200" dirty="0">
                <a:latin typeface="Times New Roman"/>
                <a:cs typeface="Times New Roman"/>
              </a:rPr>
              <a:t>to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passing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exam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and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not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reflection,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criticism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surrounding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reality,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which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leads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teacher's </a:t>
            </a:r>
            <a:r>
              <a:rPr sz="1200" dirty="0">
                <a:latin typeface="Times New Roman"/>
                <a:cs typeface="Times New Roman"/>
              </a:rPr>
              <a:t>commitment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learning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results,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as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social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actor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achieve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fair,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equitable,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and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meaningful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education,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responsibility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accompaniment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parents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and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establishment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by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State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permanent </a:t>
            </a:r>
            <a:r>
              <a:rPr sz="1200" dirty="0">
                <a:latin typeface="Times New Roman"/>
                <a:cs typeface="Times New Roman"/>
              </a:rPr>
              <a:t>evaluation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-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performance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teacher.</a:t>
            </a:r>
            <a:endParaRPr sz="1200" dirty="0">
              <a:latin typeface="Times New Roman"/>
              <a:cs typeface="Times New Roman"/>
            </a:endParaRPr>
          </a:p>
          <a:p>
            <a:pPr marL="12700" algn="just">
              <a:lnSpc>
                <a:spcPct val="100000"/>
              </a:lnSpc>
              <a:spcBef>
                <a:spcPts val="5"/>
              </a:spcBef>
            </a:pPr>
            <a:r>
              <a:rPr sz="1200" b="1" dirty="0">
                <a:latin typeface="Times New Roman"/>
                <a:cs typeface="Times New Roman"/>
              </a:rPr>
              <a:t>Descriptors</a:t>
            </a:r>
            <a:r>
              <a:rPr sz="1200" b="1" spc="-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Theoretical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construction,</a:t>
            </a:r>
            <a:r>
              <a:rPr sz="1200" spc="-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comparative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study,</a:t>
            </a:r>
            <a:r>
              <a:rPr sz="1200" spc="-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educational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quality</a:t>
            </a:r>
            <a:r>
              <a:rPr sz="1200" spc="-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international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level</a:t>
            </a:r>
            <a:endParaRPr sz="1200" dirty="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60"/>
              </a:spcBef>
            </a:pPr>
            <a:endParaRPr sz="1200" dirty="0">
              <a:latin typeface="Times New Roman"/>
              <a:cs typeface="Times New Roman"/>
            </a:endParaRPr>
          </a:p>
          <a:p>
            <a:pPr marL="12700" marR="5080" algn="just">
              <a:lnSpc>
                <a:spcPct val="100000"/>
              </a:lnSpc>
            </a:pPr>
            <a:r>
              <a:rPr sz="1200" b="1" dirty="0">
                <a:latin typeface="Times New Roman"/>
                <a:cs typeface="Times New Roman"/>
              </a:rPr>
              <a:t>Biographical</a:t>
            </a:r>
            <a:r>
              <a:rPr sz="1200" b="1" spc="36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Review</a:t>
            </a:r>
            <a:r>
              <a:rPr sz="1200" dirty="0">
                <a:latin typeface="Times New Roman"/>
                <a:cs typeface="Times New Roman"/>
              </a:rPr>
              <a:t>:</a:t>
            </a:r>
            <a:r>
              <a:rPr sz="1200" spc="3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Ordinary</a:t>
            </a:r>
            <a:r>
              <a:rPr sz="1200" spc="3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Associate</a:t>
            </a:r>
            <a:r>
              <a:rPr sz="1200" spc="3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Professor</a:t>
            </a:r>
            <a:r>
              <a:rPr sz="1200" spc="3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3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3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Rómulo</a:t>
            </a:r>
            <a:r>
              <a:rPr sz="1200" spc="3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Gallegos</a:t>
            </a:r>
            <a:r>
              <a:rPr sz="1200" spc="3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University,</a:t>
            </a:r>
            <a:r>
              <a:rPr sz="1200" spc="3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</a:t>
            </a:r>
            <a:r>
              <a:rPr sz="1200" spc="37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the </a:t>
            </a:r>
            <a:r>
              <a:rPr sz="1200" dirty="0">
                <a:latin typeface="Times New Roman"/>
                <a:cs typeface="Times New Roman"/>
              </a:rPr>
              <a:t>Education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Sciences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Area.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Director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Center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Studies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and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Research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(CEIACERG),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attached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to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Curriculum,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Training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and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Pedagogical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Innovation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research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line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Education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Sciences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Area, </a:t>
            </a:r>
            <a:r>
              <a:rPr sz="1200" dirty="0">
                <a:latin typeface="Times New Roman"/>
                <a:cs typeface="Times New Roman"/>
              </a:rPr>
              <a:t>Director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Interuniversity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Network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Educational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Innovation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and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Knowledge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(REDINCOED). </a:t>
            </a:r>
            <a:r>
              <a:rPr sz="1200" dirty="0">
                <a:latin typeface="Times New Roman"/>
                <a:cs typeface="Times New Roman"/>
              </a:rPr>
              <a:t>PEII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Researcher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Category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A1.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Innovative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Doctor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Educational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Sciences,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Post-</a:t>
            </a:r>
            <a:r>
              <a:rPr sz="1200" dirty="0">
                <a:latin typeface="Times New Roman"/>
                <a:cs typeface="Times New Roman"/>
              </a:rPr>
              <a:t>doctorate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Philosophy </a:t>
            </a:r>
            <a:r>
              <a:rPr sz="1200" dirty="0">
                <a:latin typeface="Times New Roman"/>
                <a:cs typeface="Times New Roman"/>
              </a:rPr>
              <a:t>and</a:t>
            </a:r>
            <a:r>
              <a:rPr sz="1200" spc="-4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Transdisciplinarity.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Adjunct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Researcher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</a:t>
            </a:r>
            <a:r>
              <a:rPr sz="1200" spc="-60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Venezuela</a:t>
            </a:r>
            <a:r>
              <a:rPr sz="1200" dirty="0">
                <a:latin typeface="Times New Roman"/>
                <a:cs typeface="Times New Roman"/>
              </a:rPr>
              <a:t> by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CESPE</a:t>
            </a:r>
            <a:endParaRPr sz="1200" dirty="0">
              <a:latin typeface="Times New Roman"/>
              <a:cs typeface="Times New Roman"/>
            </a:endParaRPr>
          </a:p>
        </p:txBody>
      </p:sp>
      <p:pic>
        <p:nvPicPr>
          <p:cNvPr id="32" name="object 32"/>
          <p:cNvPicPr/>
          <p:nvPr/>
        </p:nvPicPr>
        <p:blipFill>
          <a:blip r:embed="rId18" cstate="print"/>
          <a:stretch>
            <a:fillRect/>
          </a:stretch>
        </p:blipFill>
        <p:spPr>
          <a:xfrm>
            <a:off x="4725161" y="164274"/>
            <a:ext cx="1805305" cy="893889"/>
          </a:xfrm>
          <a:prstGeom prst="rect">
            <a:avLst/>
          </a:prstGeom>
        </p:spPr>
      </p:pic>
      <p:sp>
        <p:nvSpPr>
          <p:cNvPr id="33" name="object 33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54618" rIns="0" bIns="0" rtlCol="0">
            <a:spAutoFit/>
          </a:bodyPr>
          <a:lstStyle/>
          <a:p>
            <a:pPr marL="39370">
              <a:lnSpc>
                <a:spcPct val="100000"/>
              </a:lnSpc>
              <a:spcBef>
                <a:spcPts val="65"/>
              </a:spcBef>
            </a:pPr>
            <a:fld id="{81D60167-4931-47E6-BA6A-407CBD079E47}" type="slidenum">
              <a:rPr b="1" spc="-25" dirty="0">
                <a:latin typeface="Times New Roman"/>
                <a:cs typeface="Times New Roman"/>
              </a:rPr>
              <a:t>259</a:t>
            </a:fld>
            <a:endParaRPr b="1" spc="-25" dirty="0">
              <a:latin typeface="Times New Roman"/>
              <a:cs typeface="Times New Roman"/>
            </a:endParaRPr>
          </a:p>
        </p:txBody>
      </p:sp>
      <p:grpSp>
        <p:nvGrpSpPr>
          <p:cNvPr id="34" name="Grupo 33">
            <a:extLst>
              <a:ext uri="{FF2B5EF4-FFF2-40B4-BE49-F238E27FC236}">
                <a16:creationId xmlns:a16="http://schemas.microsoft.com/office/drawing/2014/main" id="{105DA1C3-8634-197D-A525-2EB9D50BA9C4}"/>
              </a:ext>
            </a:extLst>
          </p:cNvPr>
          <p:cNvGrpSpPr/>
          <p:nvPr/>
        </p:nvGrpSpPr>
        <p:grpSpPr>
          <a:xfrm>
            <a:off x="117348" y="98932"/>
            <a:ext cx="6665976" cy="1452626"/>
            <a:chOff x="470065" y="1951410"/>
            <a:chExt cx="6665976" cy="1452626"/>
          </a:xfrm>
        </p:grpSpPr>
        <p:grpSp>
          <p:nvGrpSpPr>
            <p:cNvPr id="35" name="object 12">
              <a:extLst>
                <a:ext uri="{FF2B5EF4-FFF2-40B4-BE49-F238E27FC236}">
                  <a16:creationId xmlns:a16="http://schemas.microsoft.com/office/drawing/2014/main" id="{4B4558D1-4CF5-82A1-F673-D1E08F5F9B6F}"/>
                </a:ext>
              </a:extLst>
            </p:cNvPr>
            <p:cNvGrpSpPr/>
            <p:nvPr/>
          </p:nvGrpSpPr>
          <p:grpSpPr>
            <a:xfrm>
              <a:off x="470065" y="1951664"/>
              <a:ext cx="6665976" cy="1452372"/>
              <a:chOff x="96011" y="115823"/>
              <a:chExt cx="6665976" cy="1452372"/>
            </a:xfrm>
          </p:grpSpPr>
          <p:pic>
            <p:nvPicPr>
              <p:cNvPr id="39" name="object 13">
                <a:extLst>
                  <a:ext uri="{FF2B5EF4-FFF2-40B4-BE49-F238E27FC236}">
                    <a16:creationId xmlns:a16="http://schemas.microsoft.com/office/drawing/2014/main" id="{1E9BEE09-74A8-8C41-321C-9521412F6BCD}"/>
                  </a:ext>
                </a:extLst>
              </p:cNvPr>
              <p:cNvPicPr/>
              <p:nvPr/>
            </p:nvPicPr>
            <p:blipFill>
              <a:blip r:embed="rId7" cstate="print"/>
              <a:stretch>
                <a:fillRect/>
              </a:stretch>
            </p:blipFill>
            <p:spPr>
              <a:xfrm>
                <a:off x="96011" y="115823"/>
                <a:ext cx="6665976" cy="1452372"/>
              </a:xfrm>
              <a:prstGeom prst="rect">
                <a:avLst/>
              </a:prstGeom>
            </p:spPr>
          </p:pic>
          <p:pic>
            <p:nvPicPr>
              <p:cNvPr id="40" name="object 14">
                <a:extLst>
                  <a:ext uri="{FF2B5EF4-FFF2-40B4-BE49-F238E27FC236}">
                    <a16:creationId xmlns:a16="http://schemas.microsoft.com/office/drawing/2014/main" id="{CE0ACD78-9F4B-04BD-36C1-9FBD1301C773}"/>
                  </a:ext>
                </a:extLst>
              </p:cNvPr>
              <p:cNvPicPr/>
              <p:nvPr/>
            </p:nvPicPr>
            <p:blipFill>
              <a:blip r:embed="rId8" cstate="print"/>
              <a:stretch>
                <a:fillRect/>
              </a:stretch>
            </p:blipFill>
            <p:spPr>
              <a:xfrm>
                <a:off x="142849" y="142875"/>
                <a:ext cx="6572275" cy="1358646"/>
              </a:xfrm>
              <a:prstGeom prst="rect">
                <a:avLst/>
              </a:prstGeom>
            </p:spPr>
          </p:pic>
          <p:sp>
            <p:nvSpPr>
              <p:cNvPr id="41" name="object 15">
                <a:extLst>
                  <a:ext uri="{FF2B5EF4-FFF2-40B4-BE49-F238E27FC236}">
                    <a16:creationId xmlns:a16="http://schemas.microsoft.com/office/drawing/2014/main" id="{A1289B6B-75A3-649D-0A4A-7F6E30A083F2}"/>
                  </a:ext>
                </a:extLst>
              </p:cNvPr>
              <p:cNvSpPr/>
              <p:nvPr/>
            </p:nvSpPr>
            <p:spPr>
              <a:xfrm>
                <a:off x="142849" y="142875"/>
                <a:ext cx="6572884" cy="1358900"/>
              </a:xfrm>
              <a:custGeom>
                <a:avLst/>
                <a:gdLst/>
                <a:ahLst/>
                <a:cxnLst/>
                <a:rect l="l" t="t" r="r" b="b"/>
                <a:pathLst>
                  <a:path w="6572884" h="1358900">
                    <a:moveTo>
                      <a:pt x="0" y="226441"/>
                    </a:moveTo>
                    <a:lnTo>
                      <a:pt x="4600" y="180795"/>
                    </a:lnTo>
                    <a:lnTo>
                      <a:pt x="17795" y="138285"/>
                    </a:lnTo>
                    <a:lnTo>
                      <a:pt x="38673" y="99820"/>
                    </a:lnTo>
                    <a:lnTo>
                      <a:pt x="66324" y="66309"/>
                    </a:lnTo>
                    <a:lnTo>
                      <a:pt x="99837" y="38663"/>
                    </a:lnTo>
                    <a:lnTo>
                      <a:pt x="138301" y="17789"/>
                    </a:lnTo>
                    <a:lnTo>
                      <a:pt x="180806" y="4599"/>
                    </a:lnTo>
                    <a:lnTo>
                      <a:pt x="226440" y="0"/>
                    </a:lnTo>
                    <a:lnTo>
                      <a:pt x="6345834" y="0"/>
                    </a:lnTo>
                    <a:lnTo>
                      <a:pt x="6391480" y="4599"/>
                    </a:lnTo>
                    <a:lnTo>
                      <a:pt x="6433990" y="17789"/>
                    </a:lnTo>
                    <a:lnTo>
                      <a:pt x="6472455" y="38663"/>
                    </a:lnTo>
                    <a:lnTo>
                      <a:pt x="6505965" y="66309"/>
                    </a:lnTo>
                    <a:lnTo>
                      <a:pt x="6533612" y="99820"/>
                    </a:lnTo>
                    <a:lnTo>
                      <a:pt x="6554485" y="138285"/>
                    </a:lnTo>
                    <a:lnTo>
                      <a:pt x="6567676" y="180795"/>
                    </a:lnTo>
                    <a:lnTo>
                      <a:pt x="6572275" y="226441"/>
                    </a:lnTo>
                    <a:lnTo>
                      <a:pt x="6572275" y="1132204"/>
                    </a:lnTo>
                    <a:lnTo>
                      <a:pt x="6567676" y="1177850"/>
                    </a:lnTo>
                    <a:lnTo>
                      <a:pt x="6554485" y="1220360"/>
                    </a:lnTo>
                    <a:lnTo>
                      <a:pt x="6533612" y="1258825"/>
                    </a:lnTo>
                    <a:lnTo>
                      <a:pt x="6505965" y="1292336"/>
                    </a:lnTo>
                    <a:lnTo>
                      <a:pt x="6472455" y="1319982"/>
                    </a:lnTo>
                    <a:lnTo>
                      <a:pt x="6433990" y="1340856"/>
                    </a:lnTo>
                    <a:lnTo>
                      <a:pt x="6391480" y="1354046"/>
                    </a:lnTo>
                    <a:lnTo>
                      <a:pt x="6345834" y="1358646"/>
                    </a:lnTo>
                    <a:lnTo>
                      <a:pt x="226440" y="1358646"/>
                    </a:lnTo>
                    <a:lnTo>
                      <a:pt x="180806" y="1354046"/>
                    </a:lnTo>
                    <a:lnTo>
                      <a:pt x="138301" y="1340856"/>
                    </a:lnTo>
                    <a:lnTo>
                      <a:pt x="99837" y="1319982"/>
                    </a:lnTo>
                    <a:lnTo>
                      <a:pt x="66324" y="1292336"/>
                    </a:lnTo>
                    <a:lnTo>
                      <a:pt x="38673" y="1258825"/>
                    </a:lnTo>
                    <a:lnTo>
                      <a:pt x="17795" y="1220360"/>
                    </a:lnTo>
                    <a:lnTo>
                      <a:pt x="4600" y="1177850"/>
                    </a:lnTo>
                    <a:lnTo>
                      <a:pt x="0" y="1132204"/>
                    </a:lnTo>
                    <a:lnTo>
                      <a:pt x="0" y="226441"/>
                    </a:lnTo>
                    <a:close/>
                  </a:path>
                </a:pathLst>
              </a:custGeom>
              <a:ln w="9525">
                <a:solidFill>
                  <a:srgbClr val="55CE74"/>
                </a:solidFill>
              </a:ln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pic>
            <p:nvPicPr>
              <p:cNvPr id="42" name="object 16">
                <a:extLst>
                  <a:ext uri="{FF2B5EF4-FFF2-40B4-BE49-F238E27FC236}">
                    <a16:creationId xmlns:a16="http://schemas.microsoft.com/office/drawing/2014/main" id="{E48F089F-2C9D-8E70-E55E-54DF6976CBA0}"/>
                  </a:ext>
                </a:extLst>
              </p:cNvPr>
              <p:cNvPicPr/>
              <p:nvPr/>
            </p:nvPicPr>
            <p:blipFill>
              <a:blip r:embed="rId9" cstate="print"/>
              <a:stretch>
                <a:fillRect/>
              </a:stretch>
            </p:blipFill>
            <p:spPr>
              <a:xfrm>
                <a:off x="2500248" y="305930"/>
                <a:ext cx="1714500" cy="733945"/>
              </a:xfrm>
              <a:prstGeom prst="rect">
                <a:avLst/>
              </a:prstGeom>
            </p:spPr>
          </p:pic>
        </p:grpSp>
        <p:sp>
          <p:nvSpPr>
            <p:cNvPr id="36" name="object 16">
              <a:extLst>
                <a:ext uri="{FF2B5EF4-FFF2-40B4-BE49-F238E27FC236}">
                  <a16:creationId xmlns:a16="http://schemas.microsoft.com/office/drawing/2014/main" id="{720BEAAA-75E1-E167-874C-2322D5A15D95}"/>
                </a:ext>
              </a:extLst>
            </p:cNvPr>
            <p:cNvSpPr txBox="1"/>
            <p:nvPr/>
          </p:nvSpPr>
          <p:spPr>
            <a:xfrm>
              <a:off x="2775727" y="2875716"/>
              <a:ext cx="3332858" cy="391795"/>
            </a:xfrm>
            <a:prstGeom prst="rect">
              <a:avLst/>
            </a:prstGeom>
            <a:noFill/>
          </p:spPr>
          <p:txBody>
            <a:bodyPr vert="horz" wrap="square" lIns="0" tIns="12700" rIns="0" bIns="0" rtlCol="0">
              <a:spAutoFit/>
            </a:bodyPr>
            <a:lstStyle/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Volumen 4,  Número 1  Enero a Julio 2021</a:t>
              </a:r>
            </a:p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Revista Semestral. Venezuela</a:t>
              </a:r>
              <a:endParaRPr sz="1200" dirty="0">
                <a:latin typeface="Arial"/>
                <a:cs typeface="Arial"/>
              </a:endParaRPr>
            </a:p>
          </p:txBody>
        </p:sp>
        <p:pic>
          <p:nvPicPr>
            <p:cNvPr id="37" name="object 25">
              <a:extLst>
                <a:ext uri="{FF2B5EF4-FFF2-40B4-BE49-F238E27FC236}">
                  <a16:creationId xmlns:a16="http://schemas.microsoft.com/office/drawing/2014/main" id="{71B9FC8B-3F0E-687D-61EC-D15488EFB5FD}"/>
                </a:ext>
              </a:extLst>
            </p:cNvPr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470065" y="2027896"/>
              <a:ext cx="2305662" cy="1053903"/>
            </a:xfrm>
            <a:prstGeom prst="rect">
              <a:avLst/>
            </a:prstGeom>
          </p:spPr>
        </p:pic>
        <p:pic>
          <p:nvPicPr>
            <p:cNvPr id="38" name="object 31">
              <a:extLst>
                <a:ext uri="{FF2B5EF4-FFF2-40B4-BE49-F238E27FC236}">
                  <a16:creationId xmlns:a16="http://schemas.microsoft.com/office/drawing/2014/main" id="{2CCF7CDC-825F-E2E6-CE5D-08EC43268CF7}"/>
                </a:ext>
              </a:extLst>
            </p:cNvPr>
            <p:cNvPicPr/>
            <p:nvPr/>
          </p:nvPicPr>
          <p:blipFill>
            <a:blip r:embed="rId18" cstate="print"/>
            <a:stretch>
              <a:fillRect/>
            </a:stretch>
          </p:blipFill>
          <p:spPr>
            <a:xfrm>
              <a:off x="4932681" y="1951410"/>
              <a:ext cx="1805304" cy="893889"/>
            </a:xfrm>
            <a:prstGeom prst="rect">
              <a:avLst/>
            </a:prstGeom>
          </p:spPr>
        </p:pic>
      </p:grpSp>
    </p:spTree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94485" y="115823"/>
            <a:ext cx="6669405" cy="8926195"/>
            <a:chOff x="94485" y="115823"/>
            <a:chExt cx="6669405" cy="8926195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204216" y="8651747"/>
              <a:ext cx="6518148" cy="158496"/>
            </a:xfrm>
            <a:prstGeom prst="rect">
              <a:avLst/>
            </a:prstGeom>
          </p:spPr>
        </p:pic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96012" y="115823"/>
              <a:ext cx="6665976" cy="1452372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42849" y="142875"/>
              <a:ext cx="6572275" cy="1358646"/>
            </a:xfrm>
            <a:prstGeom prst="rect">
              <a:avLst/>
            </a:prstGeom>
          </p:spPr>
        </p:pic>
        <p:sp>
          <p:nvSpPr>
            <p:cNvPr id="6" name="object 6"/>
            <p:cNvSpPr/>
            <p:nvPr/>
          </p:nvSpPr>
          <p:spPr>
            <a:xfrm>
              <a:off x="142849" y="142875"/>
              <a:ext cx="6572884" cy="1358900"/>
            </a:xfrm>
            <a:custGeom>
              <a:avLst/>
              <a:gdLst/>
              <a:ahLst/>
              <a:cxnLst/>
              <a:rect l="l" t="t" r="r" b="b"/>
              <a:pathLst>
                <a:path w="6572884" h="1358900">
                  <a:moveTo>
                    <a:pt x="0" y="226441"/>
                  </a:moveTo>
                  <a:lnTo>
                    <a:pt x="4600" y="180795"/>
                  </a:lnTo>
                  <a:lnTo>
                    <a:pt x="17795" y="138285"/>
                  </a:lnTo>
                  <a:lnTo>
                    <a:pt x="38673" y="99820"/>
                  </a:lnTo>
                  <a:lnTo>
                    <a:pt x="66324" y="66309"/>
                  </a:lnTo>
                  <a:lnTo>
                    <a:pt x="99837" y="38663"/>
                  </a:lnTo>
                  <a:lnTo>
                    <a:pt x="138301" y="17789"/>
                  </a:lnTo>
                  <a:lnTo>
                    <a:pt x="180806" y="4599"/>
                  </a:lnTo>
                  <a:lnTo>
                    <a:pt x="226440" y="0"/>
                  </a:lnTo>
                  <a:lnTo>
                    <a:pt x="6345834" y="0"/>
                  </a:lnTo>
                  <a:lnTo>
                    <a:pt x="6391480" y="4599"/>
                  </a:lnTo>
                  <a:lnTo>
                    <a:pt x="6433990" y="17789"/>
                  </a:lnTo>
                  <a:lnTo>
                    <a:pt x="6472455" y="38663"/>
                  </a:lnTo>
                  <a:lnTo>
                    <a:pt x="6505965" y="66309"/>
                  </a:lnTo>
                  <a:lnTo>
                    <a:pt x="6533612" y="99820"/>
                  </a:lnTo>
                  <a:lnTo>
                    <a:pt x="6554485" y="138285"/>
                  </a:lnTo>
                  <a:lnTo>
                    <a:pt x="6567676" y="180795"/>
                  </a:lnTo>
                  <a:lnTo>
                    <a:pt x="6572275" y="226441"/>
                  </a:lnTo>
                  <a:lnTo>
                    <a:pt x="6572275" y="1132204"/>
                  </a:lnTo>
                  <a:lnTo>
                    <a:pt x="6567676" y="1177850"/>
                  </a:lnTo>
                  <a:lnTo>
                    <a:pt x="6554485" y="1220360"/>
                  </a:lnTo>
                  <a:lnTo>
                    <a:pt x="6533612" y="1258825"/>
                  </a:lnTo>
                  <a:lnTo>
                    <a:pt x="6505965" y="1292336"/>
                  </a:lnTo>
                  <a:lnTo>
                    <a:pt x="6472455" y="1319982"/>
                  </a:lnTo>
                  <a:lnTo>
                    <a:pt x="6433990" y="1340856"/>
                  </a:lnTo>
                  <a:lnTo>
                    <a:pt x="6391480" y="1354046"/>
                  </a:lnTo>
                  <a:lnTo>
                    <a:pt x="6345834" y="1358646"/>
                  </a:lnTo>
                  <a:lnTo>
                    <a:pt x="226440" y="1358646"/>
                  </a:lnTo>
                  <a:lnTo>
                    <a:pt x="180806" y="1354046"/>
                  </a:lnTo>
                  <a:lnTo>
                    <a:pt x="138301" y="1340856"/>
                  </a:lnTo>
                  <a:lnTo>
                    <a:pt x="99837" y="1319982"/>
                  </a:lnTo>
                  <a:lnTo>
                    <a:pt x="66324" y="1292336"/>
                  </a:lnTo>
                  <a:lnTo>
                    <a:pt x="38673" y="1258825"/>
                  </a:lnTo>
                  <a:lnTo>
                    <a:pt x="17795" y="1220360"/>
                  </a:lnTo>
                  <a:lnTo>
                    <a:pt x="4600" y="1177850"/>
                  </a:lnTo>
                  <a:lnTo>
                    <a:pt x="0" y="1132204"/>
                  </a:lnTo>
                  <a:lnTo>
                    <a:pt x="0" y="226441"/>
                  </a:lnTo>
                  <a:close/>
                </a:path>
              </a:pathLst>
            </a:custGeom>
            <a:ln w="9525">
              <a:solidFill>
                <a:srgbClr val="55CE7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" name="object 7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2500248" y="305930"/>
              <a:ext cx="1714500" cy="733945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2738628" y="1024127"/>
              <a:ext cx="1897379" cy="371855"/>
            </a:xfrm>
            <a:prstGeom prst="rect">
              <a:avLst/>
            </a:prstGeom>
          </p:spPr>
        </p:pic>
        <p:pic>
          <p:nvPicPr>
            <p:cNvPr id="9" name="object 9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4401312" y="1024127"/>
              <a:ext cx="1577339" cy="371855"/>
            </a:xfrm>
            <a:prstGeom prst="rect">
              <a:avLst/>
            </a:prstGeom>
          </p:spPr>
        </p:pic>
        <p:pic>
          <p:nvPicPr>
            <p:cNvPr id="10" name="object 10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3169920" y="1207007"/>
              <a:ext cx="1546859" cy="371855"/>
            </a:xfrm>
            <a:prstGeom prst="rect">
              <a:avLst/>
            </a:prstGeom>
          </p:spPr>
        </p:pic>
        <p:pic>
          <p:nvPicPr>
            <p:cNvPr id="11" name="object 11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4482083" y="1207007"/>
              <a:ext cx="284988" cy="371855"/>
            </a:xfrm>
            <a:prstGeom prst="rect">
              <a:avLst/>
            </a:prstGeom>
          </p:spPr>
        </p:pic>
        <p:pic>
          <p:nvPicPr>
            <p:cNvPr id="12" name="object 12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4571999" y="1207007"/>
              <a:ext cx="1013460" cy="371855"/>
            </a:xfrm>
            <a:prstGeom prst="rect">
              <a:avLst/>
            </a:prstGeom>
          </p:spPr>
        </p:pic>
        <p:pic>
          <p:nvPicPr>
            <p:cNvPr id="13" name="object 13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324612" y="234695"/>
              <a:ext cx="1719072" cy="1341120"/>
            </a:xfrm>
            <a:prstGeom prst="rect">
              <a:avLst/>
            </a:prstGeom>
          </p:spPr>
        </p:pic>
        <p:pic>
          <p:nvPicPr>
            <p:cNvPr id="14" name="object 14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5606795" y="8193022"/>
              <a:ext cx="1092707" cy="848868"/>
            </a:xfrm>
            <a:prstGeom prst="rect">
              <a:avLst/>
            </a:prstGeom>
          </p:spPr>
        </p:pic>
        <p:pic>
          <p:nvPicPr>
            <p:cNvPr id="15" name="object 15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109728" y="8193022"/>
              <a:ext cx="1092708" cy="848868"/>
            </a:xfrm>
            <a:prstGeom prst="rect">
              <a:avLst/>
            </a:prstGeom>
          </p:spPr>
        </p:pic>
      </p:grpSp>
      <p:sp>
        <p:nvSpPr>
          <p:cNvPr id="16" name="object 16"/>
          <p:cNvSpPr txBox="1"/>
          <p:nvPr/>
        </p:nvSpPr>
        <p:spPr>
          <a:xfrm>
            <a:off x="221691" y="1068451"/>
            <a:ext cx="6416675" cy="668655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063875" marR="770890" indent="-431800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Arial"/>
                <a:cs typeface="Arial"/>
              </a:rPr>
              <a:t>6ta.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Edición</a:t>
            </a:r>
            <a:r>
              <a:rPr sz="1200" b="1" spc="-10" dirty="0">
                <a:latin typeface="Arial"/>
                <a:cs typeface="Arial"/>
              </a:rPr>
              <a:t> Volumen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I</a:t>
            </a:r>
            <a:r>
              <a:rPr sz="1200" b="1" spc="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Enero</a:t>
            </a:r>
            <a:r>
              <a:rPr sz="1200" b="1" spc="-3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a</a:t>
            </a:r>
            <a:r>
              <a:rPr sz="1200" b="1" spc="-2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Julio</a:t>
            </a:r>
            <a:r>
              <a:rPr sz="1200" b="1" spc="-5" dirty="0">
                <a:latin typeface="Arial"/>
                <a:cs typeface="Arial"/>
              </a:rPr>
              <a:t> </a:t>
            </a:r>
            <a:r>
              <a:rPr sz="1200" b="1" spc="-20" dirty="0">
                <a:latin typeface="Arial"/>
                <a:cs typeface="Arial"/>
              </a:rPr>
              <a:t>2021 </a:t>
            </a:r>
            <a:r>
              <a:rPr sz="1200" b="1" dirty="0">
                <a:latin typeface="Arial"/>
                <a:cs typeface="Arial"/>
              </a:rPr>
              <a:t>Revista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Semestral-</a:t>
            </a:r>
            <a:r>
              <a:rPr sz="1200" b="1" spc="-40" dirty="0">
                <a:latin typeface="Arial"/>
                <a:cs typeface="Arial"/>
              </a:rPr>
              <a:t> </a:t>
            </a:r>
            <a:r>
              <a:rPr sz="1200" b="1" spc="-10" dirty="0">
                <a:latin typeface="Arial"/>
                <a:cs typeface="Arial"/>
              </a:rPr>
              <a:t>Venezuela</a:t>
            </a:r>
            <a:endParaRPr sz="12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395"/>
              </a:spcBef>
            </a:pPr>
            <a:endParaRPr sz="1200">
              <a:latin typeface="Arial"/>
              <a:cs typeface="Arial"/>
            </a:endParaRPr>
          </a:p>
          <a:p>
            <a:pPr marL="2542540">
              <a:lnSpc>
                <a:spcPct val="100000"/>
              </a:lnSpc>
            </a:pPr>
            <a:r>
              <a:rPr sz="1200" b="1" i="1" dirty="0">
                <a:latin typeface="Times New Roman"/>
                <a:cs typeface="Times New Roman"/>
              </a:rPr>
              <a:t>Objetivos</a:t>
            </a:r>
            <a:r>
              <a:rPr sz="1200" b="1" i="1" spc="-10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de</a:t>
            </a:r>
            <a:r>
              <a:rPr sz="1200" b="1" i="1" spc="-20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la</a:t>
            </a:r>
            <a:r>
              <a:rPr sz="1200" b="1" i="1" spc="-25" dirty="0">
                <a:latin typeface="Times New Roman"/>
                <a:cs typeface="Times New Roman"/>
              </a:rPr>
              <a:t> </a:t>
            </a:r>
            <a:r>
              <a:rPr sz="1200" b="1" i="1" spc="-10" dirty="0">
                <a:latin typeface="Times New Roman"/>
                <a:cs typeface="Times New Roman"/>
              </a:rPr>
              <a:t>Investigación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720"/>
              </a:spcBef>
            </a:pPr>
            <a:r>
              <a:rPr sz="1200" b="1" i="1" spc="-10" dirty="0">
                <a:latin typeface="Times New Roman"/>
                <a:cs typeface="Times New Roman"/>
              </a:rPr>
              <a:t>General</a:t>
            </a:r>
            <a:endParaRPr sz="1200">
              <a:latin typeface="Times New Roman"/>
              <a:cs typeface="Times New Roman"/>
            </a:endParaRPr>
          </a:p>
          <a:p>
            <a:pPr marL="375285" marR="38100" indent="-363220">
              <a:lnSpc>
                <a:spcPct val="100000"/>
              </a:lnSpc>
              <a:spcBef>
                <a:spcPts val="265"/>
              </a:spcBef>
            </a:pPr>
            <a:r>
              <a:rPr sz="1200" dirty="0">
                <a:latin typeface="Times New Roman"/>
                <a:cs typeface="Times New Roman"/>
              </a:rPr>
              <a:t>Diagnosticar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participación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percepción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padres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representantes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actividades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educativas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3er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grado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E.B.N.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Bolivariana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Pedro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Aldao.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15"/>
              </a:spcBef>
            </a:pP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1200" b="1" i="1" spc="-10" dirty="0">
                <a:latin typeface="Times New Roman"/>
                <a:cs typeface="Times New Roman"/>
              </a:rPr>
              <a:t>Específicos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265"/>
              </a:spcBef>
            </a:pPr>
            <a:r>
              <a:rPr sz="1200" dirty="0">
                <a:latin typeface="Times New Roman"/>
                <a:cs typeface="Times New Roman"/>
              </a:rPr>
              <a:t>Caracterizar</a:t>
            </a:r>
            <a:r>
              <a:rPr sz="1200" spc="3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acuerdo</a:t>
            </a:r>
            <a:r>
              <a:rPr sz="1200" spc="3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3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3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opiniones</a:t>
            </a:r>
            <a:r>
              <a:rPr sz="1200" spc="3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3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padres</a:t>
            </a:r>
            <a:r>
              <a:rPr sz="1200" spc="3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3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representantes,</a:t>
            </a:r>
            <a:r>
              <a:rPr sz="1200" spc="3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3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participación</a:t>
            </a:r>
            <a:r>
              <a:rPr sz="1200" spc="3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36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las</a:t>
            </a:r>
            <a:endParaRPr sz="1200">
              <a:latin typeface="Times New Roman"/>
              <a:cs typeface="Times New Roman"/>
            </a:endParaRPr>
          </a:p>
          <a:p>
            <a:pPr marL="375285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actividades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educativas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-4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educandos.</a:t>
            </a:r>
            <a:endParaRPr sz="1200">
              <a:latin typeface="Times New Roman"/>
              <a:cs typeface="Times New Roman"/>
            </a:endParaRPr>
          </a:p>
          <a:p>
            <a:pPr marL="375285" marR="32384" indent="-363220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Describir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desde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perspectiva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padres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representantes,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percepción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sobre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actividades </a:t>
            </a:r>
            <a:r>
              <a:rPr sz="1200" dirty="0">
                <a:latin typeface="Times New Roman"/>
                <a:cs typeface="Times New Roman"/>
              </a:rPr>
              <a:t>educativas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caso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referido.</a:t>
            </a:r>
            <a:endParaRPr sz="1200">
              <a:latin typeface="Times New Roman"/>
              <a:cs typeface="Times New Roman"/>
            </a:endParaRPr>
          </a:p>
          <a:p>
            <a:pPr marL="375285" marR="314960" indent="-363220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Determinar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aproximación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social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padres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representantes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alumnos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tercer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grado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ámbito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educativo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E.B.N.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Bolivariana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Pedro</a:t>
            </a:r>
            <a:r>
              <a:rPr sz="1200" spc="-7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Aldao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15"/>
              </a:spcBef>
            </a:pPr>
            <a:endParaRPr sz="1200">
              <a:latin typeface="Times New Roman"/>
              <a:cs typeface="Times New Roman"/>
            </a:endParaRPr>
          </a:p>
          <a:p>
            <a:pPr marR="29209" algn="ctr">
              <a:lnSpc>
                <a:spcPct val="100000"/>
              </a:lnSpc>
            </a:pPr>
            <a:r>
              <a:rPr sz="1200" b="1" i="1" dirty="0">
                <a:latin typeface="Times New Roman"/>
                <a:cs typeface="Times New Roman"/>
              </a:rPr>
              <a:t>Justificación</a:t>
            </a:r>
            <a:r>
              <a:rPr sz="1200" b="1" i="1" spc="-20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de</a:t>
            </a:r>
            <a:r>
              <a:rPr sz="1200" b="1" i="1" spc="-20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la</a:t>
            </a:r>
            <a:r>
              <a:rPr sz="1200" b="1" i="1" spc="-25" dirty="0">
                <a:latin typeface="Times New Roman"/>
                <a:cs typeface="Times New Roman"/>
              </a:rPr>
              <a:t> </a:t>
            </a:r>
            <a:r>
              <a:rPr sz="1200" b="1" i="1" spc="-10" dirty="0">
                <a:latin typeface="Times New Roman"/>
                <a:cs typeface="Times New Roman"/>
              </a:rPr>
              <a:t>Investigación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45"/>
              </a:spcBef>
            </a:pPr>
            <a:endParaRPr sz="1200">
              <a:latin typeface="Times New Roman"/>
              <a:cs typeface="Times New Roman"/>
            </a:endParaRPr>
          </a:p>
          <a:p>
            <a:pPr marL="375285" marR="38100" indent="-36322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Hablar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escuela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padres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familia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tema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amplio,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desde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luego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trascendente </a:t>
            </a:r>
            <a:r>
              <a:rPr sz="1200" dirty="0">
                <a:latin typeface="Times New Roman"/>
                <a:cs typeface="Times New Roman"/>
              </a:rPr>
              <a:t>importancia,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porque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puede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concebirse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educación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calidad,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sin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exista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interrelación </a:t>
            </a:r>
            <a:r>
              <a:rPr sz="1200" dirty="0">
                <a:latin typeface="Times New Roman"/>
                <a:cs typeface="Times New Roman"/>
              </a:rPr>
              <a:t>entre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escuela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directamente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interesados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niños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reciban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mejor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formación,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es </a:t>
            </a:r>
            <a:r>
              <a:rPr sz="1200" dirty="0">
                <a:latin typeface="Times New Roman"/>
                <a:cs typeface="Times New Roman"/>
              </a:rPr>
              <a:t>decir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propios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padres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familia.</a:t>
            </a:r>
            <a:endParaRPr sz="1200">
              <a:latin typeface="Times New Roman"/>
              <a:cs typeface="Times New Roman"/>
            </a:endParaRPr>
          </a:p>
          <a:p>
            <a:pPr marL="375285" marR="35560" indent="-363220" algn="just">
              <a:lnSpc>
                <a:spcPct val="100000"/>
              </a:lnSpc>
              <a:spcBef>
                <a:spcPts val="5"/>
              </a:spcBef>
            </a:pP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tiempos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pasados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padres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familia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apoyaban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mucho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maestro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educación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sus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hijos,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preocupaban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condiciones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maestro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daba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sus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clases,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pero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también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tiempos,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cuando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maestro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estaba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más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cerca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padres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familia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necesidades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sus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alumnos.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Esta </a:t>
            </a:r>
            <a:r>
              <a:rPr sz="1200" dirty="0">
                <a:latin typeface="Times New Roman"/>
                <a:cs typeface="Times New Roman"/>
              </a:rPr>
              <a:t>situación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cambio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escuela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fue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cerrando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sus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puertas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padres,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quienes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asumieron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vez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actitud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cumplir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únicamente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llevar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sus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hijos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escuela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dejar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manos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maestro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toda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responsabilidad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educación.</a:t>
            </a:r>
            <a:endParaRPr sz="1200">
              <a:latin typeface="Times New Roman"/>
              <a:cs typeface="Times New Roman"/>
            </a:endParaRPr>
          </a:p>
          <a:p>
            <a:pPr marL="375285" marR="38100" indent="-36322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Al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respecto,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aspira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potenciar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vínculos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existen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toda escuela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 comunidad,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entre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docentes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padres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familia,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propiciando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mejor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forma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hacerlo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participar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proceso.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Esa </a:t>
            </a:r>
            <a:r>
              <a:rPr sz="1200" dirty="0">
                <a:latin typeface="Times New Roman"/>
                <a:cs typeface="Times New Roman"/>
              </a:rPr>
              <a:t>interacción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familia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escuela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puede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darse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diferentes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niveles,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grados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compromiso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distintos:</a:t>
            </a:r>
            <a:endParaRPr sz="1200">
              <a:latin typeface="Times New Roman"/>
              <a:cs typeface="Times New Roman"/>
            </a:endParaRPr>
          </a:p>
          <a:p>
            <a:pPr marL="355600" marR="5080" indent="-342900" algn="just">
              <a:lnSpc>
                <a:spcPct val="100000"/>
              </a:lnSpc>
              <a:buFont typeface="Symbol"/>
              <a:buChar char=""/>
              <a:tabLst>
                <a:tab pos="355600" algn="l"/>
              </a:tabLst>
            </a:pP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nivel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política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educativa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 gestión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escolar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través de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 participación formal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 </a:t>
            </a:r>
            <a:r>
              <a:rPr sz="1200" spc="-10" dirty="0">
                <a:latin typeface="Times New Roman"/>
                <a:cs typeface="Times New Roman"/>
              </a:rPr>
              <a:t>padres,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3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miembros</a:t>
            </a:r>
            <a:r>
              <a:rPr sz="1200" spc="3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representantes</a:t>
            </a:r>
            <a:r>
              <a:rPr sz="1200" spc="3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3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3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diversos</a:t>
            </a:r>
            <a:r>
              <a:rPr sz="1200" spc="3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órganos</a:t>
            </a:r>
            <a:r>
              <a:rPr sz="1200" spc="3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donde</a:t>
            </a:r>
            <a:r>
              <a:rPr sz="1200" spc="3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3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define</a:t>
            </a:r>
            <a:r>
              <a:rPr sz="1200" spc="3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3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estructura</a:t>
            </a:r>
            <a:r>
              <a:rPr sz="1200" spc="3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34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implementación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política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escolar.</a:t>
            </a:r>
            <a:endParaRPr sz="1200">
              <a:latin typeface="Times New Roman"/>
              <a:cs typeface="Times New Roman"/>
            </a:endParaRPr>
          </a:p>
        </p:txBody>
      </p:sp>
      <p:pic>
        <p:nvPicPr>
          <p:cNvPr id="17" name="object 17"/>
          <p:cNvPicPr/>
          <p:nvPr/>
        </p:nvPicPr>
        <p:blipFill>
          <a:blip r:embed="rId13" cstate="print"/>
          <a:stretch>
            <a:fillRect/>
          </a:stretch>
        </p:blipFill>
        <p:spPr>
          <a:xfrm>
            <a:off x="4725161" y="164274"/>
            <a:ext cx="1805305" cy="893889"/>
          </a:xfrm>
          <a:prstGeom prst="rect">
            <a:avLst/>
          </a:prstGeom>
        </p:spPr>
      </p:pic>
      <p:sp>
        <p:nvSpPr>
          <p:cNvPr id="18" name="object 18"/>
          <p:cNvSpPr txBox="1"/>
          <p:nvPr/>
        </p:nvSpPr>
        <p:spPr>
          <a:xfrm>
            <a:off x="1319275" y="8232885"/>
            <a:ext cx="4215765" cy="71628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ts val="1410"/>
              </a:lnSpc>
            </a:pPr>
            <a:r>
              <a:rPr sz="1200" b="1" dirty="0">
                <a:latin typeface="Times New Roman"/>
                <a:cs typeface="Times New Roman"/>
              </a:rPr>
              <a:t>Participación</a:t>
            </a:r>
            <a:r>
              <a:rPr sz="1200" b="1" spc="1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y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Percepción</a:t>
            </a:r>
            <a:r>
              <a:rPr sz="1200" b="1" spc="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los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Padres</a:t>
            </a:r>
            <a:r>
              <a:rPr sz="1200" b="1" spc="-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y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Representantes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en</a:t>
            </a:r>
            <a:r>
              <a:rPr sz="1200" b="1" spc="-25" dirty="0">
                <a:latin typeface="Times New Roman"/>
                <a:cs typeface="Times New Roman"/>
              </a:rPr>
              <a:t> las</a:t>
            </a:r>
            <a:endParaRPr sz="1200">
              <a:latin typeface="Times New Roman"/>
              <a:cs typeface="Times New Roman"/>
            </a:endParaRPr>
          </a:p>
          <a:p>
            <a:pPr marL="3175" algn="ctr">
              <a:lnSpc>
                <a:spcPct val="100000"/>
              </a:lnSpc>
              <a:spcBef>
                <a:spcPts val="720"/>
              </a:spcBef>
            </a:pPr>
            <a:r>
              <a:rPr sz="1200" b="1" dirty="0">
                <a:latin typeface="Times New Roman"/>
                <a:cs typeface="Times New Roman"/>
              </a:rPr>
              <a:t>Actividades</a:t>
            </a:r>
            <a:r>
              <a:rPr sz="1200" b="1" spc="-60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Educativas</a:t>
            </a:r>
            <a:endParaRPr sz="12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505"/>
              </a:spcBef>
            </a:pPr>
            <a:r>
              <a:rPr sz="1200" b="1" dirty="0">
                <a:latin typeface="Times New Roman"/>
                <a:cs typeface="Times New Roman"/>
              </a:rPr>
              <a:t>MSc.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Lisbening</a:t>
            </a:r>
            <a:r>
              <a:rPr sz="1200" b="1" spc="-4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Caridad</a:t>
            </a:r>
            <a:r>
              <a:rPr sz="1200" b="1" spc="-55" dirty="0">
                <a:latin typeface="Times New Roman"/>
                <a:cs typeface="Times New Roman"/>
              </a:rPr>
              <a:t> </a:t>
            </a:r>
            <a:r>
              <a:rPr sz="1200" b="1" spc="-20" dirty="0">
                <a:latin typeface="Times New Roman"/>
                <a:cs typeface="Times New Roman"/>
              </a:rPr>
              <a:t>Torres</a:t>
            </a:r>
            <a:r>
              <a:rPr sz="1200" b="1" spc="-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Álvarez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9" name="object 19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46363" rIns="0" bIns="0" rtlCol="0">
            <a:spAutoFit/>
          </a:bodyPr>
          <a:lstStyle/>
          <a:p>
            <a:pPr marL="279400">
              <a:lnSpc>
                <a:spcPts val="1410"/>
              </a:lnSpc>
            </a:pPr>
            <a:fld id="{81D60167-4931-47E6-BA6A-407CBD079E47}" type="slidenum">
              <a:rPr b="1" spc="-25" dirty="0">
                <a:latin typeface="Times New Roman"/>
                <a:cs typeface="Times New Roman"/>
              </a:rPr>
              <a:t>26</a:t>
            </a:fld>
            <a:endParaRPr b="1" spc="-25" dirty="0">
              <a:latin typeface="Times New Roman"/>
              <a:cs typeface="Times New Roman"/>
            </a:endParaRPr>
          </a:p>
        </p:txBody>
      </p:sp>
      <p:grpSp>
        <p:nvGrpSpPr>
          <p:cNvPr id="20" name="Grupo 19">
            <a:extLst>
              <a:ext uri="{FF2B5EF4-FFF2-40B4-BE49-F238E27FC236}">
                <a16:creationId xmlns:a16="http://schemas.microsoft.com/office/drawing/2014/main" id="{5D477639-7471-F14D-A7C5-D0117E2A9747}"/>
              </a:ext>
            </a:extLst>
          </p:cNvPr>
          <p:cNvGrpSpPr/>
          <p:nvPr/>
        </p:nvGrpSpPr>
        <p:grpSpPr>
          <a:xfrm>
            <a:off x="95986" y="102110"/>
            <a:ext cx="6665975" cy="1483223"/>
            <a:chOff x="470065" y="1951410"/>
            <a:chExt cx="6665976" cy="1452626"/>
          </a:xfrm>
        </p:grpSpPr>
        <p:grpSp>
          <p:nvGrpSpPr>
            <p:cNvPr id="21" name="object 12">
              <a:extLst>
                <a:ext uri="{FF2B5EF4-FFF2-40B4-BE49-F238E27FC236}">
                  <a16:creationId xmlns:a16="http://schemas.microsoft.com/office/drawing/2014/main" id="{B6E3F7EB-4E75-C1C6-111D-9B079248E6AA}"/>
                </a:ext>
              </a:extLst>
            </p:cNvPr>
            <p:cNvGrpSpPr/>
            <p:nvPr/>
          </p:nvGrpSpPr>
          <p:grpSpPr>
            <a:xfrm>
              <a:off x="470065" y="1951664"/>
              <a:ext cx="6665976" cy="1452372"/>
              <a:chOff x="96011" y="115823"/>
              <a:chExt cx="6665976" cy="1452372"/>
            </a:xfrm>
          </p:grpSpPr>
          <p:pic>
            <p:nvPicPr>
              <p:cNvPr id="25" name="object 13">
                <a:extLst>
                  <a:ext uri="{FF2B5EF4-FFF2-40B4-BE49-F238E27FC236}">
                    <a16:creationId xmlns:a16="http://schemas.microsoft.com/office/drawing/2014/main" id="{5D32957D-3BC7-88E9-0F54-EB157496D1C3}"/>
                  </a:ext>
                </a:extLst>
              </p:cNvPr>
              <p:cNvPicPr/>
              <p:nvPr/>
            </p:nvPicPr>
            <p:blipFill>
              <a:blip r:embed="rId3" cstate="print"/>
              <a:stretch>
                <a:fillRect/>
              </a:stretch>
            </p:blipFill>
            <p:spPr>
              <a:xfrm>
                <a:off x="96011" y="115823"/>
                <a:ext cx="6665976" cy="1452372"/>
              </a:xfrm>
              <a:prstGeom prst="rect">
                <a:avLst/>
              </a:prstGeom>
            </p:spPr>
          </p:pic>
          <p:pic>
            <p:nvPicPr>
              <p:cNvPr id="26" name="object 14">
                <a:extLst>
                  <a:ext uri="{FF2B5EF4-FFF2-40B4-BE49-F238E27FC236}">
                    <a16:creationId xmlns:a16="http://schemas.microsoft.com/office/drawing/2014/main" id="{8772CE6C-9BDB-2A31-44F6-25F5A08C506D}"/>
                  </a:ext>
                </a:extLst>
              </p:cNvPr>
              <p:cNvPicPr/>
              <p:nvPr/>
            </p:nvPicPr>
            <p:blipFill>
              <a:blip r:embed="rId4" cstate="print"/>
              <a:stretch>
                <a:fillRect/>
              </a:stretch>
            </p:blipFill>
            <p:spPr>
              <a:xfrm>
                <a:off x="142849" y="142875"/>
                <a:ext cx="6572275" cy="1358646"/>
              </a:xfrm>
              <a:prstGeom prst="rect">
                <a:avLst/>
              </a:prstGeom>
            </p:spPr>
          </p:pic>
          <p:sp>
            <p:nvSpPr>
              <p:cNvPr id="27" name="object 15">
                <a:extLst>
                  <a:ext uri="{FF2B5EF4-FFF2-40B4-BE49-F238E27FC236}">
                    <a16:creationId xmlns:a16="http://schemas.microsoft.com/office/drawing/2014/main" id="{14808390-EFF5-FA64-3099-B44A80D5C2AB}"/>
                  </a:ext>
                </a:extLst>
              </p:cNvPr>
              <p:cNvSpPr/>
              <p:nvPr/>
            </p:nvSpPr>
            <p:spPr>
              <a:xfrm>
                <a:off x="142849" y="142875"/>
                <a:ext cx="6572884" cy="1358900"/>
              </a:xfrm>
              <a:custGeom>
                <a:avLst/>
                <a:gdLst/>
                <a:ahLst/>
                <a:cxnLst/>
                <a:rect l="l" t="t" r="r" b="b"/>
                <a:pathLst>
                  <a:path w="6572884" h="1358900">
                    <a:moveTo>
                      <a:pt x="0" y="226441"/>
                    </a:moveTo>
                    <a:lnTo>
                      <a:pt x="4600" y="180795"/>
                    </a:lnTo>
                    <a:lnTo>
                      <a:pt x="17795" y="138285"/>
                    </a:lnTo>
                    <a:lnTo>
                      <a:pt x="38673" y="99820"/>
                    </a:lnTo>
                    <a:lnTo>
                      <a:pt x="66324" y="66309"/>
                    </a:lnTo>
                    <a:lnTo>
                      <a:pt x="99837" y="38663"/>
                    </a:lnTo>
                    <a:lnTo>
                      <a:pt x="138301" y="17789"/>
                    </a:lnTo>
                    <a:lnTo>
                      <a:pt x="180806" y="4599"/>
                    </a:lnTo>
                    <a:lnTo>
                      <a:pt x="226440" y="0"/>
                    </a:lnTo>
                    <a:lnTo>
                      <a:pt x="6345834" y="0"/>
                    </a:lnTo>
                    <a:lnTo>
                      <a:pt x="6391480" y="4599"/>
                    </a:lnTo>
                    <a:lnTo>
                      <a:pt x="6433990" y="17789"/>
                    </a:lnTo>
                    <a:lnTo>
                      <a:pt x="6472455" y="38663"/>
                    </a:lnTo>
                    <a:lnTo>
                      <a:pt x="6505965" y="66309"/>
                    </a:lnTo>
                    <a:lnTo>
                      <a:pt x="6533612" y="99820"/>
                    </a:lnTo>
                    <a:lnTo>
                      <a:pt x="6554485" y="138285"/>
                    </a:lnTo>
                    <a:lnTo>
                      <a:pt x="6567676" y="180795"/>
                    </a:lnTo>
                    <a:lnTo>
                      <a:pt x="6572275" y="226441"/>
                    </a:lnTo>
                    <a:lnTo>
                      <a:pt x="6572275" y="1132204"/>
                    </a:lnTo>
                    <a:lnTo>
                      <a:pt x="6567676" y="1177850"/>
                    </a:lnTo>
                    <a:lnTo>
                      <a:pt x="6554485" y="1220360"/>
                    </a:lnTo>
                    <a:lnTo>
                      <a:pt x="6533612" y="1258825"/>
                    </a:lnTo>
                    <a:lnTo>
                      <a:pt x="6505965" y="1292336"/>
                    </a:lnTo>
                    <a:lnTo>
                      <a:pt x="6472455" y="1319982"/>
                    </a:lnTo>
                    <a:lnTo>
                      <a:pt x="6433990" y="1340856"/>
                    </a:lnTo>
                    <a:lnTo>
                      <a:pt x="6391480" y="1354046"/>
                    </a:lnTo>
                    <a:lnTo>
                      <a:pt x="6345834" y="1358646"/>
                    </a:lnTo>
                    <a:lnTo>
                      <a:pt x="226440" y="1358646"/>
                    </a:lnTo>
                    <a:lnTo>
                      <a:pt x="180806" y="1354046"/>
                    </a:lnTo>
                    <a:lnTo>
                      <a:pt x="138301" y="1340856"/>
                    </a:lnTo>
                    <a:lnTo>
                      <a:pt x="99837" y="1319982"/>
                    </a:lnTo>
                    <a:lnTo>
                      <a:pt x="66324" y="1292336"/>
                    </a:lnTo>
                    <a:lnTo>
                      <a:pt x="38673" y="1258825"/>
                    </a:lnTo>
                    <a:lnTo>
                      <a:pt x="17795" y="1220360"/>
                    </a:lnTo>
                    <a:lnTo>
                      <a:pt x="4600" y="1177850"/>
                    </a:lnTo>
                    <a:lnTo>
                      <a:pt x="0" y="1132204"/>
                    </a:lnTo>
                    <a:lnTo>
                      <a:pt x="0" y="226441"/>
                    </a:lnTo>
                    <a:close/>
                  </a:path>
                </a:pathLst>
              </a:custGeom>
              <a:ln w="9525">
                <a:solidFill>
                  <a:srgbClr val="55CE74"/>
                </a:solidFill>
              </a:ln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pic>
            <p:nvPicPr>
              <p:cNvPr id="28" name="object 16">
                <a:extLst>
                  <a:ext uri="{FF2B5EF4-FFF2-40B4-BE49-F238E27FC236}">
                    <a16:creationId xmlns:a16="http://schemas.microsoft.com/office/drawing/2014/main" id="{21109D67-13BE-97F5-9009-180BD203B470}"/>
                  </a:ext>
                </a:extLst>
              </p:cNvPr>
              <p:cNvPicPr/>
              <p:nvPr/>
            </p:nvPicPr>
            <p:blipFill>
              <a:blip r:embed="rId5" cstate="print"/>
              <a:stretch>
                <a:fillRect/>
              </a:stretch>
            </p:blipFill>
            <p:spPr>
              <a:xfrm>
                <a:off x="2500248" y="305930"/>
                <a:ext cx="1714500" cy="733945"/>
              </a:xfrm>
              <a:prstGeom prst="rect">
                <a:avLst/>
              </a:prstGeom>
            </p:spPr>
          </p:pic>
        </p:grpSp>
        <p:sp>
          <p:nvSpPr>
            <p:cNvPr id="22" name="object 16">
              <a:extLst>
                <a:ext uri="{FF2B5EF4-FFF2-40B4-BE49-F238E27FC236}">
                  <a16:creationId xmlns:a16="http://schemas.microsoft.com/office/drawing/2014/main" id="{4AA0927A-B407-162F-34D9-06FB76FE64DB}"/>
                </a:ext>
              </a:extLst>
            </p:cNvPr>
            <p:cNvSpPr txBox="1"/>
            <p:nvPr/>
          </p:nvSpPr>
          <p:spPr>
            <a:xfrm>
              <a:off x="2775727" y="2875716"/>
              <a:ext cx="3332858" cy="391795"/>
            </a:xfrm>
            <a:prstGeom prst="rect">
              <a:avLst/>
            </a:prstGeom>
            <a:noFill/>
          </p:spPr>
          <p:txBody>
            <a:bodyPr vert="horz" wrap="square" lIns="0" tIns="12700" rIns="0" bIns="0" rtlCol="0">
              <a:spAutoFit/>
            </a:bodyPr>
            <a:lstStyle/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Volumen 4,  Número 1  Enero a Julio 2021</a:t>
              </a:r>
            </a:p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Revista Semestral. Venezuela</a:t>
              </a:r>
              <a:endParaRPr sz="1200" dirty="0">
                <a:latin typeface="Arial"/>
                <a:cs typeface="Arial"/>
              </a:endParaRPr>
            </a:p>
          </p:txBody>
        </p:sp>
        <p:pic>
          <p:nvPicPr>
            <p:cNvPr id="23" name="object 25">
              <a:extLst>
                <a:ext uri="{FF2B5EF4-FFF2-40B4-BE49-F238E27FC236}">
                  <a16:creationId xmlns:a16="http://schemas.microsoft.com/office/drawing/2014/main" id="{023876BA-DA73-6CE7-D644-6D7DB7DCAEF4}"/>
                </a:ext>
              </a:extLst>
            </p:cNvPr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470065" y="2027896"/>
              <a:ext cx="2305662" cy="1053903"/>
            </a:xfrm>
            <a:prstGeom prst="rect">
              <a:avLst/>
            </a:prstGeom>
          </p:spPr>
        </p:pic>
        <p:pic>
          <p:nvPicPr>
            <p:cNvPr id="24" name="object 31">
              <a:extLst>
                <a:ext uri="{FF2B5EF4-FFF2-40B4-BE49-F238E27FC236}">
                  <a16:creationId xmlns:a16="http://schemas.microsoft.com/office/drawing/2014/main" id="{49311DCC-FAF0-71BE-685B-9D3BFB99878F}"/>
                </a:ext>
              </a:extLst>
            </p:cNvPr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4932681" y="1951410"/>
              <a:ext cx="1805304" cy="893889"/>
            </a:xfrm>
            <a:prstGeom prst="rect">
              <a:avLst/>
            </a:prstGeom>
          </p:spPr>
        </p:pic>
      </p:grpSp>
    </p:spTree>
  </p:cSld>
  <p:clrMapOvr>
    <a:masterClrMapping/>
  </p:clrMapOvr>
</p:sld>
</file>

<file path=ppt/slides/slide2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94485" y="115823"/>
            <a:ext cx="6669405" cy="8926195"/>
            <a:chOff x="94485" y="115823"/>
            <a:chExt cx="6669405" cy="8926195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204216" y="8651747"/>
              <a:ext cx="6518148" cy="158496"/>
            </a:xfrm>
            <a:prstGeom prst="rect">
              <a:avLst/>
            </a:prstGeom>
          </p:spPr>
        </p:pic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96012" y="115823"/>
              <a:ext cx="6665976" cy="1452372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42849" y="142875"/>
              <a:ext cx="6572275" cy="1358646"/>
            </a:xfrm>
            <a:prstGeom prst="rect">
              <a:avLst/>
            </a:prstGeom>
          </p:spPr>
        </p:pic>
        <p:sp>
          <p:nvSpPr>
            <p:cNvPr id="6" name="object 6"/>
            <p:cNvSpPr/>
            <p:nvPr/>
          </p:nvSpPr>
          <p:spPr>
            <a:xfrm>
              <a:off x="142849" y="142875"/>
              <a:ext cx="6572884" cy="1358900"/>
            </a:xfrm>
            <a:custGeom>
              <a:avLst/>
              <a:gdLst/>
              <a:ahLst/>
              <a:cxnLst/>
              <a:rect l="l" t="t" r="r" b="b"/>
              <a:pathLst>
                <a:path w="6572884" h="1358900">
                  <a:moveTo>
                    <a:pt x="0" y="226441"/>
                  </a:moveTo>
                  <a:lnTo>
                    <a:pt x="4600" y="180795"/>
                  </a:lnTo>
                  <a:lnTo>
                    <a:pt x="17795" y="138285"/>
                  </a:lnTo>
                  <a:lnTo>
                    <a:pt x="38673" y="99820"/>
                  </a:lnTo>
                  <a:lnTo>
                    <a:pt x="66324" y="66309"/>
                  </a:lnTo>
                  <a:lnTo>
                    <a:pt x="99837" y="38663"/>
                  </a:lnTo>
                  <a:lnTo>
                    <a:pt x="138301" y="17789"/>
                  </a:lnTo>
                  <a:lnTo>
                    <a:pt x="180806" y="4599"/>
                  </a:lnTo>
                  <a:lnTo>
                    <a:pt x="226440" y="0"/>
                  </a:lnTo>
                  <a:lnTo>
                    <a:pt x="6345834" y="0"/>
                  </a:lnTo>
                  <a:lnTo>
                    <a:pt x="6391480" y="4599"/>
                  </a:lnTo>
                  <a:lnTo>
                    <a:pt x="6433990" y="17789"/>
                  </a:lnTo>
                  <a:lnTo>
                    <a:pt x="6472455" y="38663"/>
                  </a:lnTo>
                  <a:lnTo>
                    <a:pt x="6505965" y="66309"/>
                  </a:lnTo>
                  <a:lnTo>
                    <a:pt x="6533612" y="99820"/>
                  </a:lnTo>
                  <a:lnTo>
                    <a:pt x="6554485" y="138285"/>
                  </a:lnTo>
                  <a:lnTo>
                    <a:pt x="6567676" y="180795"/>
                  </a:lnTo>
                  <a:lnTo>
                    <a:pt x="6572275" y="226441"/>
                  </a:lnTo>
                  <a:lnTo>
                    <a:pt x="6572275" y="1132204"/>
                  </a:lnTo>
                  <a:lnTo>
                    <a:pt x="6567676" y="1177850"/>
                  </a:lnTo>
                  <a:lnTo>
                    <a:pt x="6554485" y="1220360"/>
                  </a:lnTo>
                  <a:lnTo>
                    <a:pt x="6533612" y="1258825"/>
                  </a:lnTo>
                  <a:lnTo>
                    <a:pt x="6505965" y="1292336"/>
                  </a:lnTo>
                  <a:lnTo>
                    <a:pt x="6472455" y="1319982"/>
                  </a:lnTo>
                  <a:lnTo>
                    <a:pt x="6433990" y="1340856"/>
                  </a:lnTo>
                  <a:lnTo>
                    <a:pt x="6391480" y="1354046"/>
                  </a:lnTo>
                  <a:lnTo>
                    <a:pt x="6345834" y="1358646"/>
                  </a:lnTo>
                  <a:lnTo>
                    <a:pt x="226440" y="1358646"/>
                  </a:lnTo>
                  <a:lnTo>
                    <a:pt x="180806" y="1354046"/>
                  </a:lnTo>
                  <a:lnTo>
                    <a:pt x="138301" y="1340856"/>
                  </a:lnTo>
                  <a:lnTo>
                    <a:pt x="99837" y="1319982"/>
                  </a:lnTo>
                  <a:lnTo>
                    <a:pt x="66324" y="1292336"/>
                  </a:lnTo>
                  <a:lnTo>
                    <a:pt x="38673" y="1258825"/>
                  </a:lnTo>
                  <a:lnTo>
                    <a:pt x="17795" y="1220360"/>
                  </a:lnTo>
                  <a:lnTo>
                    <a:pt x="4600" y="1177850"/>
                  </a:lnTo>
                  <a:lnTo>
                    <a:pt x="0" y="1132204"/>
                  </a:lnTo>
                  <a:lnTo>
                    <a:pt x="0" y="226441"/>
                  </a:lnTo>
                  <a:close/>
                </a:path>
              </a:pathLst>
            </a:custGeom>
            <a:ln w="9525">
              <a:solidFill>
                <a:srgbClr val="55CE74"/>
              </a:solidFill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pic>
          <p:nvPicPr>
            <p:cNvPr id="7" name="object 7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2500248" y="305930"/>
              <a:ext cx="1714500" cy="733945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2738628" y="1024127"/>
              <a:ext cx="1897379" cy="371855"/>
            </a:xfrm>
            <a:prstGeom prst="rect">
              <a:avLst/>
            </a:prstGeom>
          </p:spPr>
        </p:pic>
        <p:pic>
          <p:nvPicPr>
            <p:cNvPr id="9" name="object 9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4401312" y="1024127"/>
              <a:ext cx="1577339" cy="371855"/>
            </a:xfrm>
            <a:prstGeom prst="rect">
              <a:avLst/>
            </a:prstGeom>
          </p:spPr>
        </p:pic>
        <p:pic>
          <p:nvPicPr>
            <p:cNvPr id="10" name="object 10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3169920" y="1207007"/>
              <a:ext cx="1546859" cy="371855"/>
            </a:xfrm>
            <a:prstGeom prst="rect">
              <a:avLst/>
            </a:prstGeom>
          </p:spPr>
        </p:pic>
        <p:pic>
          <p:nvPicPr>
            <p:cNvPr id="11" name="object 11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4482083" y="1207007"/>
              <a:ext cx="284988" cy="371855"/>
            </a:xfrm>
            <a:prstGeom prst="rect">
              <a:avLst/>
            </a:prstGeom>
          </p:spPr>
        </p:pic>
        <p:pic>
          <p:nvPicPr>
            <p:cNvPr id="12" name="object 12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4571999" y="1207007"/>
              <a:ext cx="1013460" cy="371855"/>
            </a:xfrm>
            <a:prstGeom prst="rect">
              <a:avLst/>
            </a:prstGeom>
          </p:spPr>
        </p:pic>
        <p:pic>
          <p:nvPicPr>
            <p:cNvPr id="13" name="object 13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324612" y="234695"/>
              <a:ext cx="1719072" cy="1341120"/>
            </a:xfrm>
            <a:prstGeom prst="rect">
              <a:avLst/>
            </a:prstGeom>
          </p:spPr>
        </p:pic>
        <p:pic>
          <p:nvPicPr>
            <p:cNvPr id="14" name="object 14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5606795" y="8193022"/>
              <a:ext cx="1092707" cy="848868"/>
            </a:xfrm>
            <a:prstGeom prst="rect">
              <a:avLst/>
            </a:prstGeom>
          </p:spPr>
        </p:pic>
        <p:pic>
          <p:nvPicPr>
            <p:cNvPr id="15" name="object 15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109728" y="8193022"/>
              <a:ext cx="1092708" cy="848868"/>
            </a:xfrm>
            <a:prstGeom prst="rect">
              <a:avLst/>
            </a:prstGeom>
          </p:spPr>
        </p:pic>
        <p:pic>
          <p:nvPicPr>
            <p:cNvPr id="16" name="object 16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4725162" y="164274"/>
              <a:ext cx="1805305" cy="893889"/>
            </a:xfrm>
            <a:prstGeom prst="rect">
              <a:avLst/>
            </a:prstGeom>
          </p:spPr>
        </p:pic>
      </p:grpSp>
      <p:sp>
        <p:nvSpPr>
          <p:cNvPr id="17" name="object 17"/>
          <p:cNvSpPr txBox="1"/>
          <p:nvPr/>
        </p:nvSpPr>
        <p:spPr>
          <a:xfrm>
            <a:off x="221691" y="1068451"/>
            <a:ext cx="6417945" cy="6878806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063875" marR="772795" indent="-431800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Arial"/>
                <a:cs typeface="Arial"/>
              </a:rPr>
              <a:t>6ta.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Edición</a:t>
            </a:r>
            <a:r>
              <a:rPr sz="1200" b="1" spc="-10" dirty="0">
                <a:latin typeface="Arial"/>
                <a:cs typeface="Arial"/>
              </a:rPr>
              <a:t> Volumen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I</a:t>
            </a:r>
            <a:r>
              <a:rPr sz="1200" b="1" spc="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Enero</a:t>
            </a:r>
            <a:r>
              <a:rPr sz="1200" b="1" spc="-3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a</a:t>
            </a:r>
            <a:r>
              <a:rPr sz="1200" b="1" spc="-2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Julio</a:t>
            </a:r>
            <a:r>
              <a:rPr sz="1200" b="1" spc="-5" dirty="0">
                <a:latin typeface="Arial"/>
                <a:cs typeface="Arial"/>
              </a:rPr>
              <a:t> </a:t>
            </a:r>
            <a:r>
              <a:rPr sz="1200" b="1" spc="-20" dirty="0">
                <a:latin typeface="Arial"/>
                <a:cs typeface="Arial"/>
              </a:rPr>
              <a:t>2021 </a:t>
            </a:r>
            <a:r>
              <a:rPr sz="1200" b="1" dirty="0">
                <a:latin typeface="Arial"/>
                <a:cs typeface="Arial"/>
              </a:rPr>
              <a:t>Revista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Semestral-</a:t>
            </a:r>
            <a:r>
              <a:rPr sz="1200" b="1" spc="-40" dirty="0">
                <a:latin typeface="Arial"/>
                <a:cs typeface="Arial"/>
              </a:rPr>
              <a:t> </a:t>
            </a:r>
            <a:r>
              <a:rPr sz="1200" b="1" spc="-10" dirty="0">
                <a:latin typeface="Arial"/>
                <a:cs typeface="Arial"/>
              </a:rPr>
              <a:t>Venezuela</a:t>
            </a:r>
            <a:endParaRPr sz="1200" dirty="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390"/>
              </a:spcBef>
            </a:pPr>
            <a:endParaRPr sz="1200" dirty="0">
              <a:latin typeface="Arial"/>
              <a:cs typeface="Arial"/>
            </a:endParaRPr>
          </a:p>
          <a:p>
            <a:pPr marL="4445" algn="ctr">
              <a:lnSpc>
                <a:spcPct val="100000"/>
              </a:lnSpc>
            </a:pPr>
            <a:r>
              <a:rPr sz="1200" b="1" spc="-10" dirty="0">
                <a:latin typeface="Times New Roman"/>
                <a:cs typeface="Times New Roman"/>
              </a:rPr>
              <a:t>METODOLOGÍA</a:t>
            </a:r>
            <a:endParaRPr sz="1200" dirty="0">
              <a:latin typeface="Times New Roman"/>
              <a:cs typeface="Times New Roman"/>
            </a:endParaRPr>
          </a:p>
          <a:p>
            <a:pPr marL="375285" marR="5715" indent="-363220" algn="just">
              <a:lnSpc>
                <a:spcPct val="99900"/>
              </a:lnSpc>
              <a:spcBef>
                <a:spcPts val="1130"/>
              </a:spcBef>
            </a:pP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entiende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disciplina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comparación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constituye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actividad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cognoscitiva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forma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parte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razonamiento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lógico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propio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investigación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científica,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favorece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distinguir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semejanzas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spc="-50" dirty="0">
                <a:latin typeface="Times New Roman"/>
                <a:cs typeface="Times New Roman"/>
              </a:rPr>
              <a:t>y </a:t>
            </a:r>
            <a:r>
              <a:rPr sz="1200" dirty="0">
                <a:latin typeface="Times New Roman"/>
                <a:cs typeface="Times New Roman"/>
              </a:rPr>
              <a:t>diferencias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alcanzar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niveles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comprensión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hagan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posible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desarrollo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explicaciones </a:t>
            </a:r>
            <a:r>
              <a:rPr sz="1200" dirty="0">
                <a:latin typeface="Times New Roman"/>
                <a:cs typeface="Times New Roman"/>
              </a:rPr>
              <a:t>interpretativas,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ello,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este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estudio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sustentó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postulados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Schriewer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(2002),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quien </a:t>
            </a:r>
            <a:r>
              <a:rPr sz="1200" dirty="0">
                <a:latin typeface="Times New Roman"/>
                <a:cs typeface="Times New Roman"/>
              </a:rPr>
              <a:t>señala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estudio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comparado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método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científico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social</a:t>
            </a:r>
            <a:r>
              <a:rPr sz="1200" spc="4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establece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41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“Sucintamente,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4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método</a:t>
            </a:r>
            <a:r>
              <a:rPr sz="1200" spc="42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científico-</a:t>
            </a:r>
            <a:r>
              <a:rPr sz="1200" dirty="0">
                <a:latin typeface="Times New Roman"/>
                <a:cs typeface="Times New Roman"/>
              </a:rPr>
              <a:t>social,</a:t>
            </a:r>
            <a:r>
              <a:rPr sz="1200" spc="4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4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comparación</a:t>
            </a:r>
            <a:r>
              <a:rPr sz="1200" spc="40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</a:t>
            </a:r>
            <a:r>
              <a:rPr sz="1200" spc="4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consisten</a:t>
            </a:r>
            <a:r>
              <a:rPr sz="1200" spc="4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relacionar</a:t>
            </a:r>
            <a:r>
              <a:rPr sz="1200" spc="4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hechos</a:t>
            </a:r>
            <a:r>
              <a:rPr sz="1200" spc="40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observables </a:t>
            </a:r>
            <a:r>
              <a:rPr sz="1200" dirty="0">
                <a:latin typeface="Times New Roman"/>
                <a:cs typeface="Times New Roman"/>
              </a:rPr>
              <a:t>[comparación de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primer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nivel]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sino en relacionar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relaciones o incluso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modelos de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relaciones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entre </a:t>
            </a:r>
            <a:r>
              <a:rPr sz="1200" dirty="0">
                <a:latin typeface="Times New Roman"/>
                <a:cs typeface="Times New Roman"/>
              </a:rPr>
              <a:t>sí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[comparación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multinivel]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(p.198).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tal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sentido,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procedió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realizar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revisión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profunda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descrito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entrevistados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diferentes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países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(Argentina,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Venezuela,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España,</a:t>
            </a:r>
            <a:r>
              <a:rPr sz="1200" spc="4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Cuba),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subrayaron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ideas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más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importantes,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poder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derivar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frase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código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implicaba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en </a:t>
            </a:r>
            <a:r>
              <a:rPr sz="1200" dirty="0">
                <a:latin typeface="Times New Roman"/>
                <a:cs typeface="Times New Roman"/>
              </a:rPr>
              <a:t>resumen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diversos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puntos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planteaban,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complementarlos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subcategoría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que </a:t>
            </a:r>
            <a:r>
              <a:rPr sz="1200" dirty="0">
                <a:latin typeface="Times New Roman"/>
                <a:cs typeface="Times New Roman"/>
              </a:rPr>
              <a:t>representó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-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elementos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centrales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categoría </a:t>
            </a:r>
            <a:r>
              <a:rPr sz="1200" spc="-10" dirty="0">
                <a:latin typeface="Times New Roman"/>
                <a:cs typeface="Times New Roman"/>
              </a:rPr>
              <a:t>principal.</a:t>
            </a:r>
            <a:endParaRPr sz="1200" dirty="0">
              <a:latin typeface="Times New Roman"/>
              <a:cs typeface="Times New Roman"/>
            </a:endParaRPr>
          </a:p>
          <a:p>
            <a:pPr marL="375285" marR="5080" indent="-363220" algn="just">
              <a:lnSpc>
                <a:spcPct val="100000"/>
              </a:lnSpc>
              <a:spcBef>
                <a:spcPts val="25"/>
              </a:spcBef>
            </a:pP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tal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modo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que,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llevó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cabo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cruce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miradas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desde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perspectiva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participantes,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visión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Atilio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Boron,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Juan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Pozo,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Carlos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Torres,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Rosa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María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Masson,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Marina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Subirats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Martori,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lo </a:t>
            </a:r>
            <a:r>
              <a:rPr sz="1200" dirty="0">
                <a:latin typeface="Times New Roman"/>
                <a:cs typeface="Times New Roman"/>
              </a:rPr>
              <a:t>cual</a:t>
            </a:r>
            <a:r>
              <a:rPr sz="1200" spc="40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favoreció</a:t>
            </a:r>
            <a:r>
              <a:rPr sz="1200" spc="4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desarrollar</a:t>
            </a:r>
            <a:r>
              <a:rPr sz="1200" spc="40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4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primer</a:t>
            </a:r>
            <a:r>
              <a:rPr sz="1200" spc="40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proceso</a:t>
            </a:r>
            <a:r>
              <a:rPr sz="1200" spc="40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comparativo</a:t>
            </a:r>
            <a:r>
              <a:rPr sz="1200" spc="409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40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4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cuales</a:t>
            </a:r>
            <a:r>
              <a:rPr sz="1200" spc="4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4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desplegó</a:t>
            </a:r>
            <a:r>
              <a:rPr sz="1200" spc="41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las </a:t>
            </a:r>
            <a:r>
              <a:rPr sz="1200" dirty="0">
                <a:latin typeface="Times New Roman"/>
                <a:cs typeface="Times New Roman"/>
              </a:rPr>
              <a:t>similitudes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diferencias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marco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describieron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calidad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educativa.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Así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compararon</a:t>
            </a:r>
            <a:r>
              <a:rPr sz="1200" spc="12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12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visiones</a:t>
            </a:r>
            <a:r>
              <a:rPr sz="1200" spc="12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2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investigadores</a:t>
            </a:r>
            <a:r>
              <a:rPr sz="1200" spc="12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2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4</a:t>
            </a:r>
            <a:r>
              <a:rPr sz="1200" spc="12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universidades</a:t>
            </a:r>
            <a:r>
              <a:rPr sz="1200" spc="12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venezolanas:</a:t>
            </a:r>
            <a:r>
              <a:rPr sz="1200" spc="125" dirty="0">
                <a:latin typeface="Times New Roman"/>
                <a:cs typeface="Times New Roman"/>
              </a:rPr>
              <a:t>  </a:t>
            </a:r>
            <a:r>
              <a:rPr sz="1200" spc="-10" dirty="0">
                <a:latin typeface="Times New Roman"/>
                <a:cs typeface="Times New Roman"/>
              </a:rPr>
              <a:t>Universidad </a:t>
            </a:r>
            <a:r>
              <a:rPr sz="1200" dirty="0">
                <a:latin typeface="Times New Roman"/>
                <a:cs typeface="Times New Roman"/>
              </a:rPr>
              <a:t>Pedagógica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Experimental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Libertador,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Universidad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Llanos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Occidentales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Ezequiel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Zamora, </a:t>
            </a:r>
            <a:r>
              <a:rPr sz="1200" dirty="0">
                <a:latin typeface="Times New Roman"/>
                <a:cs typeface="Times New Roman"/>
              </a:rPr>
              <a:t>Universidad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Nacional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Experimental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Llanos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Centrales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Rómulo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Gallegos,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Universidad </a:t>
            </a:r>
            <a:r>
              <a:rPr sz="1200" dirty="0">
                <a:latin typeface="Times New Roman"/>
                <a:cs typeface="Times New Roman"/>
              </a:rPr>
              <a:t>Nacional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Experimental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Simón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Rodríguez.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mismo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sentido,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desplegó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siguiente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gráfico </a:t>
            </a:r>
            <a:r>
              <a:rPr sz="1200" dirty="0">
                <a:latin typeface="Times New Roman"/>
                <a:cs typeface="Times New Roman"/>
              </a:rPr>
              <a:t>representativo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todas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miradas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través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nuevas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categorías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permitieron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entrecruzarlas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niveles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calidad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educativa,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haciendo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compendio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llegando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destacar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formación </a:t>
            </a:r>
            <a:r>
              <a:rPr sz="1200" dirty="0">
                <a:latin typeface="Times New Roman"/>
                <a:cs typeface="Times New Roman"/>
              </a:rPr>
              <a:t>docente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principal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eje,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seguido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construcción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ciudadana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desarrollo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humano.</a:t>
            </a:r>
            <a:r>
              <a:rPr sz="1200" spc="40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Visto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esta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forma,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realizó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investigación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comparada,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fin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poder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enfatizar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aportes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que </a:t>
            </a:r>
            <a:r>
              <a:rPr sz="1200" dirty="0">
                <a:latin typeface="Times New Roman"/>
                <a:cs typeface="Times New Roman"/>
              </a:rPr>
              <a:t>ellos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plantean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materia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calidad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educativa.</a:t>
            </a:r>
            <a:endParaRPr sz="1200" dirty="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60"/>
              </a:spcBef>
            </a:pPr>
            <a:endParaRPr sz="1200" dirty="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5"/>
              </a:spcBef>
            </a:pPr>
            <a:r>
              <a:rPr sz="1200" b="1" spc="-10" dirty="0">
                <a:latin typeface="Times New Roman"/>
                <a:cs typeface="Times New Roman"/>
              </a:rPr>
              <a:t>HALLAZGOS</a:t>
            </a:r>
            <a:endParaRPr sz="1200" dirty="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5"/>
              </a:spcBef>
            </a:pPr>
            <a:endParaRPr sz="1200" dirty="0">
              <a:latin typeface="Times New Roman"/>
              <a:cs typeface="Times New Roman"/>
            </a:endParaRPr>
          </a:p>
          <a:p>
            <a:pPr marL="375285" marR="9525" indent="-363220" algn="just">
              <a:lnSpc>
                <a:spcPct val="100000"/>
              </a:lnSpc>
              <a:spcBef>
                <a:spcPts val="5"/>
              </a:spcBef>
            </a:pPr>
            <a:r>
              <a:rPr sz="1200" dirty="0">
                <a:latin typeface="Times New Roman"/>
                <a:cs typeface="Times New Roman"/>
              </a:rPr>
              <a:t>Inicialmente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describen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forma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gráfica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categorías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emergidas,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luego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desplegar</a:t>
            </a:r>
            <a:r>
              <a:rPr sz="1200" spc="4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miradas </a:t>
            </a:r>
            <a:r>
              <a:rPr sz="1200" dirty="0">
                <a:latin typeface="Times New Roman"/>
                <a:cs typeface="Times New Roman"/>
              </a:rPr>
              <a:t>desde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dirty="0" err="1">
                <a:latin typeface="Times New Roman"/>
                <a:cs typeface="Times New Roman"/>
              </a:rPr>
              <a:t>cada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lang="es-ES" sz="1200" dirty="0">
                <a:latin typeface="Times New Roman"/>
                <a:cs typeface="Times New Roman"/>
              </a:rPr>
              <a:t>una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lang="es-ES" sz="1200" dirty="0">
                <a:latin typeface="Times New Roman"/>
                <a:cs typeface="Times New Roman"/>
              </a:rPr>
              <a:t>las unidades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análisis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(informantes),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favoreció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realizar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primer </a:t>
            </a:r>
            <a:r>
              <a:rPr sz="1200" dirty="0">
                <a:latin typeface="Times New Roman"/>
                <a:cs typeface="Times New Roman"/>
              </a:rPr>
              <a:t>análisis,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luego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entrecruzar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dichas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miradas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forma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comparativa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desarrollar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segundo </a:t>
            </a:r>
            <a:r>
              <a:rPr sz="1200" dirty="0">
                <a:latin typeface="Times New Roman"/>
                <a:cs typeface="Times New Roman"/>
              </a:rPr>
              <a:t>análisis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mucho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más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profundo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realidad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comparada,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describe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continuación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dicho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proceso:</a:t>
            </a:r>
            <a:endParaRPr sz="1200" dirty="0">
              <a:latin typeface="Times New Roman"/>
              <a:cs typeface="Times New Roman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1268094" y="8256658"/>
            <a:ext cx="4387850" cy="6921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 marL="12700" marR="5080" algn="ctr">
              <a:lnSpc>
                <a:spcPts val="1440"/>
              </a:lnSpc>
              <a:spcBef>
                <a:spcPts val="15"/>
              </a:spcBef>
            </a:pPr>
            <a:r>
              <a:rPr sz="1200" b="1" dirty="0">
                <a:latin typeface="Times New Roman"/>
                <a:cs typeface="Times New Roman"/>
              </a:rPr>
              <a:t>Construcción</a:t>
            </a:r>
            <a:r>
              <a:rPr sz="1200" b="1" spc="-5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Teórica</a:t>
            </a:r>
            <a:r>
              <a:rPr sz="1200" b="1" spc="254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sobre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un</a:t>
            </a:r>
            <a:r>
              <a:rPr sz="1200" b="1" spc="2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Estudio</a:t>
            </a:r>
            <a:r>
              <a:rPr sz="1200" b="1" spc="-5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Comparativo</a:t>
            </a:r>
            <a:r>
              <a:rPr sz="1200" b="1" spc="-1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Basado</a:t>
            </a:r>
            <a:r>
              <a:rPr sz="1200" b="1" spc="-5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en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spc="-25" dirty="0">
                <a:latin typeface="Times New Roman"/>
                <a:cs typeface="Times New Roman"/>
              </a:rPr>
              <a:t>la </a:t>
            </a:r>
            <a:r>
              <a:rPr sz="1200" b="1" dirty="0">
                <a:latin typeface="Times New Roman"/>
                <a:cs typeface="Times New Roman"/>
              </a:rPr>
              <a:t>Calidad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Educativa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desde</a:t>
            </a:r>
            <a:r>
              <a:rPr sz="1200" b="1" spc="-4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Diversas</a:t>
            </a:r>
            <a:r>
              <a:rPr sz="1200" b="1" spc="-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Miradas</a:t>
            </a:r>
            <a:r>
              <a:rPr sz="1200" b="1" spc="27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a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Nivel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Internacional</a:t>
            </a:r>
            <a:endParaRPr sz="1200" dirty="0">
              <a:latin typeface="Times New Roman"/>
              <a:cs typeface="Times New Roman"/>
            </a:endParaRPr>
          </a:p>
          <a:p>
            <a:pPr marL="3810" algn="ctr">
              <a:lnSpc>
                <a:spcPct val="100000"/>
              </a:lnSpc>
              <a:spcBef>
                <a:spcPts val="990"/>
              </a:spcBef>
            </a:pPr>
            <a:r>
              <a:rPr sz="1200" b="1" dirty="0">
                <a:latin typeface="Times New Roman"/>
                <a:cs typeface="Times New Roman"/>
              </a:rPr>
              <a:t>Dra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María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Fernández</a:t>
            </a:r>
            <a:endParaRPr sz="1200" dirty="0">
              <a:latin typeface="Times New Roman"/>
              <a:cs typeface="Times New Roman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6699631" y="8925695"/>
            <a:ext cx="177800" cy="1943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410"/>
              </a:lnSpc>
            </a:pPr>
            <a:r>
              <a:rPr sz="1200" b="1" spc="-25" dirty="0">
                <a:latin typeface="Times New Roman"/>
                <a:cs typeface="Times New Roman"/>
              </a:rPr>
              <a:t>26</a:t>
            </a:r>
            <a:endParaRPr sz="1200" dirty="0">
              <a:latin typeface="Times New Roman"/>
              <a:cs typeface="Times New Roman"/>
            </a:endParaRPr>
          </a:p>
        </p:txBody>
      </p:sp>
      <p:grpSp>
        <p:nvGrpSpPr>
          <p:cNvPr id="20" name="Grupo 19">
            <a:extLst>
              <a:ext uri="{FF2B5EF4-FFF2-40B4-BE49-F238E27FC236}">
                <a16:creationId xmlns:a16="http://schemas.microsoft.com/office/drawing/2014/main" id="{640E114D-D16C-48FF-3839-5BCF10917910}"/>
              </a:ext>
            </a:extLst>
          </p:cNvPr>
          <p:cNvGrpSpPr/>
          <p:nvPr/>
        </p:nvGrpSpPr>
        <p:grpSpPr>
          <a:xfrm>
            <a:off x="117348" y="98932"/>
            <a:ext cx="6665976" cy="1452626"/>
            <a:chOff x="470065" y="1951410"/>
            <a:chExt cx="6665976" cy="1452626"/>
          </a:xfrm>
        </p:grpSpPr>
        <p:grpSp>
          <p:nvGrpSpPr>
            <p:cNvPr id="21" name="object 12">
              <a:extLst>
                <a:ext uri="{FF2B5EF4-FFF2-40B4-BE49-F238E27FC236}">
                  <a16:creationId xmlns:a16="http://schemas.microsoft.com/office/drawing/2014/main" id="{01158043-2755-0D4D-89CD-52A93C7C79F7}"/>
                </a:ext>
              </a:extLst>
            </p:cNvPr>
            <p:cNvGrpSpPr/>
            <p:nvPr/>
          </p:nvGrpSpPr>
          <p:grpSpPr>
            <a:xfrm>
              <a:off x="470065" y="1951664"/>
              <a:ext cx="6665976" cy="1452372"/>
              <a:chOff x="96011" y="115823"/>
              <a:chExt cx="6665976" cy="1452372"/>
            </a:xfrm>
          </p:grpSpPr>
          <p:pic>
            <p:nvPicPr>
              <p:cNvPr id="25" name="object 13">
                <a:extLst>
                  <a:ext uri="{FF2B5EF4-FFF2-40B4-BE49-F238E27FC236}">
                    <a16:creationId xmlns:a16="http://schemas.microsoft.com/office/drawing/2014/main" id="{B546C16A-C69B-FE05-E0B8-0E8B5915E93D}"/>
                  </a:ext>
                </a:extLst>
              </p:cNvPr>
              <p:cNvPicPr/>
              <p:nvPr/>
            </p:nvPicPr>
            <p:blipFill>
              <a:blip r:embed="rId3" cstate="print"/>
              <a:stretch>
                <a:fillRect/>
              </a:stretch>
            </p:blipFill>
            <p:spPr>
              <a:xfrm>
                <a:off x="96011" y="115823"/>
                <a:ext cx="6665976" cy="1452372"/>
              </a:xfrm>
              <a:prstGeom prst="rect">
                <a:avLst/>
              </a:prstGeom>
            </p:spPr>
          </p:pic>
          <p:pic>
            <p:nvPicPr>
              <p:cNvPr id="26" name="object 14">
                <a:extLst>
                  <a:ext uri="{FF2B5EF4-FFF2-40B4-BE49-F238E27FC236}">
                    <a16:creationId xmlns:a16="http://schemas.microsoft.com/office/drawing/2014/main" id="{2F3A21E0-B263-D2C6-B2EB-618E1C99F1E1}"/>
                  </a:ext>
                </a:extLst>
              </p:cNvPr>
              <p:cNvPicPr/>
              <p:nvPr/>
            </p:nvPicPr>
            <p:blipFill>
              <a:blip r:embed="rId4" cstate="print"/>
              <a:stretch>
                <a:fillRect/>
              </a:stretch>
            </p:blipFill>
            <p:spPr>
              <a:xfrm>
                <a:off x="142849" y="142875"/>
                <a:ext cx="6572275" cy="1358646"/>
              </a:xfrm>
              <a:prstGeom prst="rect">
                <a:avLst/>
              </a:prstGeom>
            </p:spPr>
          </p:pic>
          <p:sp>
            <p:nvSpPr>
              <p:cNvPr id="27" name="object 15">
                <a:extLst>
                  <a:ext uri="{FF2B5EF4-FFF2-40B4-BE49-F238E27FC236}">
                    <a16:creationId xmlns:a16="http://schemas.microsoft.com/office/drawing/2014/main" id="{758BD40B-377E-6E10-F1DF-10314AA04B68}"/>
                  </a:ext>
                </a:extLst>
              </p:cNvPr>
              <p:cNvSpPr/>
              <p:nvPr/>
            </p:nvSpPr>
            <p:spPr>
              <a:xfrm>
                <a:off x="142849" y="142875"/>
                <a:ext cx="6572884" cy="1358900"/>
              </a:xfrm>
              <a:custGeom>
                <a:avLst/>
                <a:gdLst/>
                <a:ahLst/>
                <a:cxnLst/>
                <a:rect l="l" t="t" r="r" b="b"/>
                <a:pathLst>
                  <a:path w="6572884" h="1358900">
                    <a:moveTo>
                      <a:pt x="0" y="226441"/>
                    </a:moveTo>
                    <a:lnTo>
                      <a:pt x="4600" y="180795"/>
                    </a:lnTo>
                    <a:lnTo>
                      <a:pt x="17795" y="138285"/>
                    </a:lnTo>
                    <a:lnTo>
                      <a:pt x="38673" y="99820"/>
                    </a:lnTo>
                    <a:lnTo>
                      <a:pt x="66324" y="66309"/>
                    </a:lnTo>
                    <a:lnTo>
                      <a:pt x="99837" y="38663"/>
                    </a:lnTo>
                    <a:lnTo>
                      <a:pt x="138301" y="17789"/>
                    </a:lnTo>
                    <a:lnTo>
                      <a:pt x="180806" y="4599"/>
                    </a:lnTo>
                    <a:lnTo>
                      <a:pt x="226440" y="0"/>
                    </a:lnTo>
                    <a:lnTo>
                      <a:pt x="6345834" y="0"/>
                    </a:lnTo>
                    <a:lnTo>
                      <a:pt x="6391480" y="4599"/>
                    </a:lnTo>
                    <a:lnTo>
                      <a:pt x="6433990" y="17789"/>
                    </a:lnTo>
                    <a:lnTo>
                      <a:pt x="6472455" y="38663"/>
                    </a:lnTo>
                    <a:lnTo>
                      <a:pt x="6505965" y="66309"/>
                    </a:lnTo>
                    <a:lnTo>
                      <a:pt x="6533612" y="99820"/>
                    </a:lnTo>
                    <a:lnTo>
                      <a:pt x="6554485" y="138285"/>
                    </a:lnTo>
                    <a:lnTo>
                      <a:pt x="6567676" y="180795"/>
                    </a:lnTo>
                    <a:lnTo>
                      <a:pt x="6572275" y="226441"/>
                    </a:lnTo>
                    <a:lnTo>
                      <a:pt x="6572275" y="1132204"/>
                    </a:lnTo>
                    <a:lnTo>
                      <a:pt x="6567676" y="1177850"/>
                    </a:lnTo>
                    <a:lnTo>
                      <a:pt x="6554485" y="1220360"/>
                    </a:lnTo>
                    <a:lnTo>
                      <a:pt x="6533612" y="1258825"/>
                    </a:lnTo>
                    <a:lnTo>
                      <a:pt x="6505965" y="1292336"/>
                    </a:lnTo>
                    <a:lnTo>
                      <a:pt x="6472455" y="1319982"/>
                    </a:lnTo>
                    <a:lnTo>
                      <a:pt x="6433990" y="1340856"/>
                    </a:lnTo>
                    <a:lnTo>
                      <a:pt x="6391480" y="1354046"/>
                    </a:lnTo>
                    <a:lnTo>
                      <a:pt x="6345834" y="1358646"/>
                    </a:lnTo>
                    <a:lnTo>
                      <a:pt x="226440" y="1358646"/>
                    </a:lnTo>
                    <a:lnTo>
                      <a:pt x="180806" y="1354046"/>
                    </a:lnTo>
                    <a:lnTo>
                      <a:pt x="138301" y="1340856"/>
                    </a:lnTo>
                    <a:lnTo>
                      <a:pt x="99837" y="1319982"/>
                    </a:lnTo>
                    <a:lnTo>
                      <a:pt x="66324" y="1292336"/>
                    </a:lnTo>
                    <a:lnTo>
                      <a:pt x="38673" y="1258825"/>
                    </a:lnTo>
                    <a:lnTo>
                      <a:pt x="17795" y="1220360"/>
                    </a:lnTo>
                    <a:lnTo>
                      <a:pt x="4600" y="1177850"/>
                    </a:lnTo>
                    <a:lnTo>
                      <a:pt x="0" y="1132204"/>
                    </a:lnTo>
                    <a:lnTo>
                      <a:pt x="0" y="226441"/>
                    </a:lnTo>
                    <a:close/>
                  </a:path>
                </a:pathLst>
              </a:custGeom>
              <a:ln w="9525">
                <a:solidFill>
                  <a:srgbClr val="55CE74"/>
                </a:solidFill>
              </a:ln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pic>
            <p:nvPicPr>
              <p:cNvPr id="28" name="object 16">
                <a:extLst>
                  <a:ext uri="{FF2B5EF4-FFF2-40B4-BE49-F238E27FC236}">
                    <a16:creationId xmlns:a16="http://schemas.microsoft.com/office/drawing/2014/main" id="{22A90685-7E5B-A2F7-8895-AF5C27913D48}"/>
                  </a:ext>
                </a:extLst>
              </p:cNvPr>
              <p:cNvPicPr/>
              <p:nvPr/>
            </p:nvPicPr>
            <p:blipFill>
              <a:blip r:embed="rId5" cstate="print"/>
              <a:stretch>
                <a:fillRect/>
              </a:stretch>
            </p:blipFill>
            <p:spPr>
              <a:xfrm>
                <a:off x="2500248" y="305930"/>
                <a:ext cx="1714500" cy="733945"/>
              </a:xfrm>
              <a:prstGeom prst="rect">
                <a:avLst/>
              </a:prstGeom>
            </p:spPr>
          </p:pic>
        </p:grpSp>
        <p:sp>
          <p:nvSpPr>
            <p:cNvPr id="22" name="object 16">
              <a:extLst>
                <a:ext uri="{FF2B5EF4-FFF2-40B4-BE49-F238E27FC236}">
                  <a16:creationId xmlns:a16="http://schemas.microsoft.com/office/drawing/2014/main" id="{6DF13CDD-6337-9D66-C392-230FD0361BDA}"/>
                </a:ext>
              </a:extLst>
            </p:cNvPr>
            <p:cNvSpPr txBox="1"/>
            <p:nvPr/>
          </p:nvSpPr>
          <p:spPr>
            <a:xfrm>
              <a:off x="2775727" y="2875716"/>
              <a:ext cx="3332858" cy="391795"/>
            </a:xfrm>
            <a:prstGeom prst="rect">
              <a:avLst/>
            </a:prstGeom>
            <a:noFill/>
          </p:spPr>
          <p:txBody>
            <a:bodyPr vert="horz" wrap="square" lIns="0" tIns="12700" rIns="0" bIns="0" rtlCol="0">
              <a:spAutoFit/>
            </a:bodyPr>
            <a:lstStyle/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Volumen 4,  Número 1  Enero a Julio 2021</a:t>
              </a:r>
            </a:p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Revista Semestral. Venezuela</a:t>
              </a:r>
              <a:endParaRPr sz="1200" dirty="0">
                <a:latin typeface="Arial"/>
                <a:cs typeface="Arial"/>
              </a:endParaRPr>
            </a:p>
          </p:txBody>
        </p:sp>
        <p:pic>
          <p:nvPicPr>
            <p:cNvPr id="23" name="object 25">
              <a:extLst>
                <a:ext uri="{FF2B5EF4-FFF2-40B4-BE49-F238E27FC236}">
                  <a16:creationId xmlns:a16="http://schemas.microsoft.com/office/drawing/2014/main" id="{FFD9CBDE-A5A5-541E-EF44-DAF285802A33}"/>
                </a:ext>
              </a:extLst>
            </p:cNvPr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470065" y="2027896"/>
              <a:ext cx="2305662" cy="1053903"/>
            </a:xfrm>
            <a:prstGeom prst="rect">
              <a:avLst/>
            </a:prstGeom>
          </p:spPr>
        </p:pic>
        <p:pic>
          <p:nvPicPr>
            <p:cNvPr id="24" name="object 31">
              <a:extLst>
                <a:ext uri="{FF2B5EF4-FFF2-40B4-BE49-F238E27FC236}">
                  <a16:creationId xmlns:a16="http://schemas.microsoft.com/office/drawing/2014/main" id="{7B472FFD-43FF-BA5D-A1E2-0F7EE4C640FC}"/>
                </a:ext>
              </a:extLst>
            </p:cNvPr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4932681" y="1951410"/>
              <a:ext cx="1805304" cy="893889"/>
            </a:xfrm>
            <a:prstGeom prst="rect">
              <a:avLst/>
            </a:prstGeom>
          </p:spPr>
        </p:pic>
      </p:grpSp>
    </p:spTree>
  </p:cSld>
  <p:clrMapOvr>
    <a:masterClrMapping/>
  </p:clrMapOvr>
</p:sld>
</file>

<file path=ppt/slides/slide2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94485" y="115823"/>
            <a:ext cx="6669405" cy="8914130"/>
            <a:chOff x="94485" y="115823"/>
            <a:chExt cx="6669405" cy="8914130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204216" y="8651747"/>
              <a:ext cx="6518148" cy="158496"/>
            </a:xfrm>
            <a:prstGeom prst="rect">
              <a:avLst/>
            </a:prstGeom>
          </p:spPr>
        </p:pic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96012" y="115823"/>
              <a:ext cx="6665976" cy="1452372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42849" y="142875"/>
              <a:ext cx="6572275" cy="1358646"/>
            </a:xfrm>
            <a:prstGeom prst="rect">
              <a:avLst/>
            </a:prstGeom>
          </p:spPr>
        </p:pic>
        <p:sp>
          <p:nvSpPr>
            <p:cNvPr id="6" name="object 6"/>
            <p:cNvSpPr/>
            <p:nvPr/>
          </p:nvSpPr>
          <p:spPr>
            <a:xfrm>
              <a:off x="142849" y="142875"/>
              <a:ext cx="6572884" cy="1358900"/>
            </a:xfrm>
            <a:custGeom>
              <a:avLst/>
              <a:gdLst/>
              <a:ahLst/>
              <a:cxnLst/>
              <a:rect l="l" t="t" r="r" b="b"/>
              <a:pathLst>
                <a:path w="6572884" h="1358900">
                  <a:moveTo>
                    <a:pt x="0" y="226441"/>
                  </a:moveTo>
                  <a:lnTo>
                    <a:pt x="4600" y="180795"/>
                  </a:lnTo>
                  <a:lnTo>
                    <a:pt x="17795" y="138285"/>
                  </a:lnTo>
                  <a:lnTo>
                    <a:pt x="38673" y="99820"/>
                  </a:lnTo>
                  <a:lnTo>
                    <a:pt x="66324" y="66309"/>
                  </a:lnTo>
                  <a:lnTo>
                    <a:pt x="99837" y="38663"/>
                  </a:lnTo>
                  <a:lnTo>
                    <a:pt x="138301" y="17789"/>
                  </a:lnTo>
                  <a:lnTo>
                    <a:pt x="180806" y="4599"/>
                  </a:lnTo>
                  <a:lnTo>
                    <a:pt x="226440" y="0"/>
                  </a:lnTo>
                  <a:lnTo>
                    <a:pt x="6345834" y="0"/>
                  </a:lnTo>
                  <a:lnTo>
                    <a:pt x="6391480" y="4599"/>
                  </a:lnTo>
                  <a:lnTo>
                    <a:pt x="6433990" y="17789"/>
                  </a:lnTo>
                  <a:lnTo>
                    <a:pt x="6472455" y="38663"/>
                  </a:lnTo>
                  <a:lnTo>
                    <a:pt x="6505965" y="66309"/>
                  </a:lnTo>
                  <a:lnTo>
                    <a:pt x="6533612" y="99820"/>
                  </a:lnTo>
                  <a:lnTo>
                    <a:pt x="6554485" y="138285"/>
                  </a:lnTo>
                  <a:lnTo>
                    <a:pt x="6567676" y="180795"/>
                  </a:lnTo>
                  <a:lnTo>
                    <a:pt x="6572275" y="226441"/>
                  </a:lnTo>
                  <a:lnTo>
                    <a:pt x="6572275" y="1132204"/>
                  </a:lnTo>
                  <a:lnTo>
                    <a:pt x="6567676" y="1177850"/>
                  </a:lnTo>
                  <a:lnTo>
                    <a:pt x="6554485" y="1220360"/>
                  </a:lnTo>
                  <a:lnTo>
                    <a:pt x="6533612" y="1258825"/>
                  </a:lnTo>
                  <a:lnTo>
                    <a:pt x="6505965" y="1292336"/>
                  </a:lnTo>
                  <a:lnTo>
                    <a:pt x="6472455" y="1319982"/>
                  </a:lnTo>
                  <a:lnTo>
                    <a:pt x="6433990" y="1340856"/>
                  </a:lnTo>
                  <a:lnTo>
                    <a:pt x="6391480" y="1354046"/>
                  </a:lnTo>
                  <a:lnTo>
                    <a:pt x="6345834" y="1358646"/>
                  </a:lnTo>
                  <a:lnTo>
                    <a:pt x="226440" y="1358646"/>
                  </a:lnTo>
                  <a:lnTo>
                    <a:pt x="180806" y="1354046"/>
                  </a:lnTo>
                  <a:lnTo>
                    <a:pt x="138301" y="1340856"/>
                  </a:lnTo>
                  <a:lnTo>
                    <a:pt x="99837" y="1319982"/>
                  </a:lnTo>
                  <a:lnTo>
                    <a:pt x="66324" y="1292336"/>
                  </a:lnTo>
                  <a:lnTo>
                    <a:pt x="38673" y="1258825"/>
                  </a:lnTo>
                  <a:lnTo>
                    <a:pt x="17795" y="1220360"/>
                  </a:lnTo>
                  <a:lnTo>
                    <a:pt x="4600" y="1177850"/>
                  </a:lnTo>
                  <a:lnTo>
                    <a:pt x="0" y="1132204"/>
                  </a:lnTo>
                  <a:lnTo>
                    <a:pt x="0" y="226441"/>
                  </a:lnTo>
                  <a:close/>
                </a:path>
              </a:pathLst>
            </a:custGeom>
            <a:ln w="9525">
              <a:solidFill>
                <a:srgbClr val="55CE74"/>
              </a:solidFill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pic>
          <p:nvPicPr>
            <p:cNvPr id="7" name="object 7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2500248" y="305930"/>
              <a:ext cx="1714500" cy="733945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2738628" y="1024127"/>
              <a:ext cx="1897379" cy="371855"/>
            </a:xfrm>
            <a:prstGeom prst="rect">
              <a:avLst/>
            </a:prstGeom>
          </p:spPr>
        </p:pic>
        <p:pic>
          <p:nvPicPr>
            <p:cNvPr id="9" name="object 9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4401312" y="1024127"/>
              <a:ext cx="1577339" cy="371855"/>
            </a:xfrm>
            <a:prstGeom prst="rect">
              <a:avLst/>
            </a:prstGeom>
          </p:spPr>
        </p:pic>
        <p:pic>
          <p:nvPicPr>
            <p:cNvPr id="10" name="object 10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3169920" y="1207007"/>
              <a:ext cx="1546859" cy="371855"/>
            </a:xfrm>
            <a:prstGeom prst="rect">
              <a:avLst/>
            </a:prstGeom>
          </p:spPr>
        </p:pic>
        <p:pic>
          <p:nvPicPr>
            <p:cNvPr id="11" name="object 11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4482083" y="1207007"/>
              <a:ext cx="284988" cy="371855"/>
            </a:xfrm>
            <a:prstGeom prst="rect">
              <a:avLst/>
            </a:prstGeom>
          </p:spPr>
        </p:pic>
        <p:pic>
          <p:nvPicPr>
            <p:cNvPr id="12" name="object 12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4571999" y="1207007"/>
              <a:ext cx="1013460" cy="371855"/>
            </a:xfrm>
            <a:prstGeom prst="rect">
              <a:avLst/>
            </a:prstGeom>
          </p:spPr>
        </p:pic>
      </p:grpSp>
      <p:sp>
        <p:nvSpPr>
          <p:cNvPr id="13" name="object 13"/>
          <p:cNvSpPr txBox="1"/>
          <p:nvPr/>
        </p:nvSpPr>
        <p:spPr>
          <a:xfrm>
            <a:off x="2842005" y="1068451"/>
            <a:ext cx="3029585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443865" marR="5080" indent="-431800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Arial"/>
                <a:cs typeface="Arial"/>
              </a:rPr>
              <a:t>6ta.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Edición</a:t>
            </a:r>
            <a:r>
              <a:rPr sz="1200" b="1" spc="-10" dirty="0">
                <a:latin typeface="Arial"/>
                <a:cs typeface="Arial"/>
              </a:rPr>
              <a:t> Volumen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I</a:t>
            </a:r>
            <a:r>
              <a:rPr sz="1200" b="1" spc="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Enero</a:t>
            </a:r>
            <a:r>
              <a:rPr sz="1200" b="1" spc="-3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a</a:t>
            </a:r>
            <a:r>
              <a:rPr sz="1200" b="1" spc="-2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Julio</a:t>
            </a:r>
            <a:r>
              <a:rPr sz="1200" b="1" spc="-5" dirty="0">
                <a:latin typeface="Arial"/>
                <a:cs typeface="Arial"/>
              </a:rPr>
              <a:t> </a:t>
            </a:r>
            <a:r>
              <a:rPr sz="1200" b="1" spc="-20" dirty="0">
                <a:latin typeface="Arial"/>
                <a:cs typeface="Arial"/>
              </a:rPr>
              <a:t>2021 </a:t>
            </a:r>
            <a:r>
              <a:rPr sz="1200" b="1" dirty="0">
                <a:latin typeface="Arial"/>
                <a:cs typeface="Arial"/>
              </a:rPr>
              <a:t>Revista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Semestral-</a:t>
            </a:r>
            <a:r>
              <a:rPr sz="1200" b="1" spc="-40" dirty="0">
                <a:latin typeface="Arial"/>
                <a:cs typeface="Arial"/>
              </a:rPr>
              <a:t> </a:t>
            </a:r>
            <a:r>
              <a:rPr sz="1200" b="1" spc="-10" dirty="0">
                <a:latin typeface="Arial"/>
                <a:cs typeface="Arial"/>
              </a:rPr>
              <a:t>Venezuela</a:t>
            </a:r>
            <a:endParaRPr sz="1200" dirty="0">
              <a:latin typeface="Arial"/>
              <a:cs typeface="Arial"/>
            </a:endParaRPr>
          </a:p>
        </p:txBody>
      </p:sp>
      <p:grpSp>
        <p:nvGrpSpPr>
          <p:cNvPr id="14" name="object 14"/>
          <p:cNvGrpSpPr/>
          <p:nvPr/>
        </p:nvGrpSpPr>
        <p:grpSpPr>
          <a:xfrm>
            <a:off x="109728" y="164274"/>
            <a:ext cx="6590030" cy="8877935"/>
            <a:chOff x="109728" y="164274"/>
            <a:chExt cx="6590030" cy="8877935"/>
          </a:xfrm>
        </p:grpSpPr>
        <p:pic>
          <p:nvPicPr>
            <p:cNvPr id="15" name="object 15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324612" y="234696"/>
              <a:ext cx="1719072" cy="1341120"/>
            </a:xfrm>
            <a:prstGeom prst="rect">
              <a:avLst/>
            </a:prstGeom>
          </p:spPr>
        </p:pic>
        <p:pic>
          <p:nvPicPr>
            <p:cNvPr id="16" name="object 16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5606795" y="8193022"/>
              <a:ext cx="1092707" cy="848868"/>
            </a:xfrm>
            <a:prstGeom prst="rect">
              <a:avLst/>
            </a:prstGeom>
          </p:spPr>
        </p:pic>
        <p:pic>
          <p:nvPicPr>
            <p:cNvPr id="17" name="object 17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109728" y="8193022"/>
              <a:ext cx="1092708" cy="848868"/>
            </a:xfrm>
            <a:prstGeom prst="rect">
              <a:avLst/>
            </a:prstGeom>
          </p:spPr>
        </p:pic>
        <p:pic>
          <p:nvPicPr>
            <p:cNvPr id="18" name="object 18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4725162" y="164274"/>
              <a:ext cx="1805305" cy="893889"/>
            </a:xfrm>
            <a:prstGeom prst="rect">
              <a:avLst/>
            </a:prstGeom>
          </p:spPr>
        </p:pic>
        <p:pic>
          <p:nvPicPr>
            <p:cNvPr id="19" name="object 19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620687" y="1762887"/>
              <a:ext cx="5330825" cy="2521077"/>
            </a:xfrm>
            <a:prstGeom prst="rect">
              <a:avLst/>
            </a:prstGeom>
          </p:spPr>
        </p:pic>
      </p:grpSp>
      <p:sp>
        <p:nvSpPr>
          <p:cNvPr id="20" name="object 20"/>
          <p:cNvSpPr txBox="1"/>
          <p:nvPr/>
        </p:nvSpPr>
        <p:spPr>
          <a:xfrm>
            <a:off x="699617" y="4313301"/>
            <a:ext cx="2147570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Times New Roman"/>
                <a:cs typeface="Times New Roman"/>
              </a:rPr>
              <a:t>Gráfico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1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Categorías</a:t>
            </a:r>
            <a:r>
              <a:rPr sz="1200" b="1" spc="-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Principales </a:t>
            </a:r>
            <a:r>
              <a:rPr sz="1200" b="1" dirty="0">
                <a:latin typeface="Times New Roman"/>
                <a:cs typeface="Times New Roman"/>
              </a:rPr>
              <a:t>Fuente:</a:t>
            </a:r>
            <a:r>
              <a:rPr sz="1200" b="1" spc="-4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Fernández</a:t>
            </a:r>
            <a:r>
              <a:rPr sz="1200" b="1" spc="-40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(2020)</a:t>
            </a:r>
            <a:endParaRPr sz="1200" dirty="0">
              <a:latin typeface="Times New Roman"/>
              <a:cs typeface="Times New Roman"/>
            </a:endParaRPr>
          </a:p>
        </p:txBody>
      </p:sp>
      <p:pic>
        <p:nvPicPr>
          <p:cNvPr id="21" name="object 21"/>
          <p:cNvPicPr/>
          <p:nvPr/>
        </p:nvPicPr>
        <p:blipFill>
          <a:blip r:embed="rId15" cstate="print"/>
          <a:stretch>
            <a:fillRect/>
          </a:stretch>
        </p:blipFill>
        <p:spPr>
          <a:xfrm>
            <a:off x="428599" y="4932045"/>
            <a:ext cx="5522976" cy="2718689"/>
          </a:xfrm>
          <a:prstGeom prst="rect">
            <a:avLst/>
          </a:prstGeom>
        </p:spPr>
      </p:pic>
      <p:sp>
        <p:nvSpPr>
          <p:cNvPr id="22" name="object 22"/>
          <p:cNvSpPr txBox="1"/>
          <p:nvPr/>
        </p:nvSpPr>
        <p:spPr>
          <a:xfrm>
            <a:off x="293014" y="7681086"/>
            <a:ext cx="5381625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50800" marR="5080" indent="-38100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Times New Roman"/>
                <a:cs typeface="Times New Roman"/>
              </a:rPr>
              <a:t>Gr</a:t>
            </a:r>
            <a:r>
              <a:rPr sz="1200" b="1" dirty="0">
                <a:latin typeface="Calibri"/>
                <a:cs typeface="Calibri"/>
              </a:rPr>
              <a:t>á</a:t>
            </a:r>
            <a:r>
              <a:rPr sz="1200" b="1" dirty="0">
                <a:latin typeface="Times New Roman"/>
                <a:cs typeface="Times New Roman"/>
              </a:rPr>
              <a:t>fico</a:t>
            </a:r>
            <a:r>
              <a:rPr sz="1200" b="1" spc="-1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2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S</a:t>
            </a:r>
            <a:r>
              <a:rPr sz="1200" b="1" dirty="0">
                <a:latin typeface="Calibri"/>
                <a:cs typeface="Calibri"/>
              </a:rPr>
              <a:t>í</a:t>
            </a:r>
            <a:r>
              <a:rPr sz="1200" b="1" dirty="0">
                <a:latin typeface="Times New Roman"/>
                <a:cs typeface="Times New Roman"/>
              </a:rPr>
              <a:t>ntesis</a:t>
            </a:r>
            <a:r>
              <a:rPr sz="1200" b="1" spc="-4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desde</a:t>
            </a:r>
            <a:r>
              <a:rPr sz="1200" b="1" spc="-4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tres</a:t>
            </a:r>
            <a:r>
              <a:rPr sz="1200" b="1" spc="-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vertientes</a:t>
            </a:r>
            <a:r>
              <a:rPr sz="1200" b="1" spc="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la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Calidad</a:t>
            </a:r>
            <a:r>
              <a:rPr sz="1200" b="1" spc="-4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Educativa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por</a:t>
            </a:r>
            <a:r>
              <a:rPr sz="1200" b="1" spc="-5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Camila</a:t>
            </a:r>
            <a:r>
              <a:rPr sz="1200" b="1" spc="10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Crosso </a:t>
            </a:r>
            <a:r>
              <a:rPr sz="1200" b="1" dirty="0">
                <a:latin typeface="Times New Roman"/>
                <a:cs typeface="Times New Roman"/>
              </a:rPr>
              <a:t>Fuente:</a:t>
            </a:r>
            <a:r>
              <a:rPr sz="1200" b="1" spc="-4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Fern</a:t>
            </a:r>
            <a:r>
              <a:rPr sz="1200" b="1" dirty="0">
                <a:latin typeface="Calibri"/>
                <a:cs typeface="Calibri"/>
              </a:rPr>
              <a:t>á</a:t>
            </a:r>
            <a:r>
              <a:rPr sz="1200" b="1" dirty="0">
                <a:latin typeface="Times New Roman"/>
                <a:cs typeface="Times New Roman"/>
              </a:rPr>
              <a:t>ndez</a:t>
            </a:r>
            <a:r>
              <a:rPr sz="1200" b="1" spc="-40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(2020)</a:t>
            </a:r>
            <a:endParaRPr sz="1200" dirty="0">
              <a:latin typeface="Times New Roman"/>
              <a:cs typeface="Times New Roman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1268094" y="8256658"/>
            <a:ext cx="4387850" cy="6921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 marL="12700" marR="5080" algn="ctr">
              <a:lnSpc>
                <a:spcPts val="1440"/>
              </a:lnSpc>
              <a:spcBef>
                <a:spcPts val="15"/>
              </a:spcBef>
            </a:pPr>
            <a:r>
              <a:rPr sz="1200" b="1" dirty="0">
                <a:latin typeface="Times New Roman"/>
                <a:cs typeface="Times New Roman"/>
              </a:rPr>
              <a:t>Construcción</a:t>
            </a:r>
            <a:r>
              <a:rPr sz="1200" b="1" spc="-5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Teórica</a:t>
            </a:r>
            <a:r>
              <a:rPr sz="1200" b="1" spc="254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sobre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un</a:t>
            </a:r>
            <a:r>
              <a:rPr sz="1200" b="1" spc="2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Estudio</a:t>
            </a:r>
            <a:r>
              <a:rPr sz="1200" b="1" spc="-5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Comparativo</a:t>
            </a:r>
            <a:r>
              <a:rPr sz="1200" b="1" spc="-1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Basado</a:t>
            </a:r>
            <a:r>
              <a:rPr sz="1200" b="1" spc="-5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en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spc="-25" dirty="0">
                <a:latin typeface="Times New Roman"/>
                <a:cs typeface="Times New Roman"/>
              </a:rPr>
              <a:t>la </a:t>
            </a:r>
            <a:r>
              <a:rPr sz="1200" b="1" dirty="0">
                <a:latin typeface="Times New Roman"/>
                <a:cs typeface="Times New Roman"/>
              </a:rPr>
              <a:t>Calidad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Educativa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desde</a:t>
            </a:r>
            <a:r>
              <a:rPr sz="1200" b="1" spc="-4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Diversas</a:t>
            </a:r>
            <a:r>
              <a:rPr sz="1200" b="1" spc="-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Miradas</a:t>
            </a:r>
            <a:r>
              <a:rPr sz="1200" b="1" spc="27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a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Nivel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Internacional</a:t>
            </a:r>
            <a:endParaRPr sz="1200" dirty="0">
              <a:latin typeface="Times New Roman"/>
              <a:cs typeface="Times New Roman"/>
            </a:endParaRPr>
          </a:p>
          <a:p>
            <a:pPr marL="3810" algn="ctr">
              <a:lnSpc>
                <a:spcPct val="100000"/>
              </a:lnSpc>
              <a:spcBef>
                <a:spcPts val="990"/>
              </a:spcBef>
            </a:pPr>
            <a:r>
              <a:rPr sz="1200" b="1" dirty="0">
                <a:latin typeface="Times New Roman"/>
                <a:cs typeface="Times New Roman"/>
              </a:rPr>
              <a:t>Dra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María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Fernández</a:t>
            </a:r>
            <a:endParaRPr sz="1200" dirty="0">
              <a:latin typeface="Times New Roman"/>
              <a:cs typeface="Times New Roman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6610604" y="8913536"/>
            <a:ext cx="254000" cy="1949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410"/>
              </a:lnSpc>
            </a:pPr>
            <a:r>
              <a:rPr sz="1200" b="1" spc="-25" dirty="0">
                <a:latin typeface="Times New Roman"/>
                <a:cs typeface="Times New Roman"/>
              </a:rPr>
              <a:t>261</a:t>
            </a:r>
            <a:endParaRPr sz="1200" dirty="0">
              <a:latin typeface="Times New Roman"/>
              <a:cs typeface="Times New Roman"/>
            </a:endParaRPr>
          </a:p>
        </p:txBody>
      </p:sp>
      <p:grpSp>
        <p:nvGrpSpPr>
          <p:cNvPr id="25" name="Grupo 24">
            <a:extLst>
              <a:ext uri="{FF2B5EF4-FFF2-40B4-BE49-F238E27FC236}">
                <a16:creationId xmlns:a16="http://schemas.microsoft.com/office/drawing/2014/main" id="{B66C9038-D4EC-B88D-15B9-51C619B4B962}"/>
              </a:ext>
            </a:extLst>
          </p:cNvPr>
          <p:cNvGrpSpPr/>
          <p:nvPr/>
        </p:nvGrpSpPr>
        <p:grpSpPr>
          <a:xfrm>
            <a:off x="117348" y="98932"/>
            <a:ext cx="6665976" cy="1452626"/>
            <a:chOff x="470065" y="1951410"/>
            <a:chExt cx="6665976" cy="1452626"/>
          </a:xfrm>
        </p:grpSpPr>
        <p:grpSp>
          <p:nvGrpSpPr>
            <p:cNvPr id="26" name="object 12">
              <a:extLst>
                <a:ext uri="{FF2B5EF4-FFF2-40B4-BE49-F238E27FC236}">
                  <a16:creationId xmlns:a16="http://schemas.microsoft.com/office/drawing/2014/main" id="{3658DB53-C133-85D6-B392-8B968671F545}"/>
                </a:ext>
              </a:extLst>
            </p:cNvPr>
            <p:cNvGrpSpPr/>
            <p:nvPr/>
          </p:nvGrpSpPr>
          <p:grpSpPr>
            <a:xfrm>
              <a:off x="470065" y="1951664"/>
              <a:ext cx="6665976" cy="1452372"/>
              <a:chOff x="96011" y="115823"/>
              <a:chExt cx="6665976" cy="1452372"/>
            </a:xfrm>
          </p:grpSpPr>
          <p:pic>
            <p:nvPicPr>
              <p:cNvPr id="30" name="object 13">
                <a:extLst>
                  <a:ext uri="{FF2B5EF4-FFF2-40B4-BE49-F238E27FC236}">
                    <a16:creationId xmlns:a16="http://schemas.microsoft.com/office/drawing/2014/main" id="{C7AD9948-4AAD-649F-2761-4DD99A6F813B}"/>
                  </a:ext>
                </a:extLst>
              </p:cNvPr>
              <p:cNvPicPr/>
              <p:nvPr/>
            </p:nvPicPr>
            <p:blipFill>
              <a:blip r:embed="rId3" cstate="print"/>
              <a:stretch>
                <a:fillRect/>
              </a:stretch>
            </p:blipFill>
            <p:spPr>
              <a:xfrm>
                <a:off x="96011" y="115823"/>
                <a:ext cx="6665976" cy="1452372"/>
              </a:xfrm>
              <a:prstGeom prst="rect">
                <a:avLst/>
              </a:prstGeom>
            </p:spPr>
          </p:pic>
          <p:pic>
            <p:nvPicPr>
              <p:cNvPr id="31" name="object 14">
                <a:extLst>
                  <a:ext uri="{FF2B5EF4-FFF2-40B4-BE49-F238E27FC236}">
                    <a16:creationId xmlns:a16="http://schemas.microsoft.com/office/drawing/2014/main" id="{7BE49A34-979A-0437-396D-14870F34EC73}"/>
                  </a:ext>
                </a:extLst>
              </p:cNvPr>
              <p:cNvPicPr/>
              <p:nvPr/>
            </p:nvPicPr>
            <p:blipFill>
              <a:blip r:embed="rId4" cstate="print"/>
              <a:stretch>
                <a:fillRect/>
              </a:stretch>
            </p:blipFill>
            <p:spPr>
              <a:xfrm>
                <a:off x="142849" y="142875"/>
                <a:ext cx="6572275" cy="1358646"/>
              </a:xfrm>
              <a:prstGeom prst="rect">
                <a:avLst/>
              </a:prstGeom>
            </p:spPr>
          </p:pic>
          <p:sp>
            <p:nvSpPr>
              <p:cNvPr id="32" name="object 15">
                <a:extLst>
                  <a:ext uri="{FF2B5EF4-FFF2-40B4-BE49-F238E27FC236}">
                    <a16:creationId xmlns:a16="http://schemas.microsoft.com/office/drawing/2014/main" id="{D18BC796-D487-68A8-DFEA-AE77EE93C632}"/>
                  </a:ext>
                </a:extLst>
              </p:cNvPr>
              <p:cNvSpPr/>
              <p:nvPr/>
            </p:nvSpPr>
            <p:spPr>
              <a:xfrm>
                <a:off x="142849" y="142875"/>
                <a:ext cx="6572884" cy="1358900"/>
              </a:xfrm>
              <a:custGeom>
                <a:avLst/>
                <a:gdLst/>
                <a:ahLst/>
                <a:cxnLst/>
                <a:rect l="l" t="t" r="r" b="b"/>
                <a:pathLst>
                  <a:path w="6572884" h="1358900">
                    <a:moveTo>
                      <a:pt x="0" y="226441"/>
                    </a:moveTo>
                    <a:lnTo>
                      <a:pt x="4600" y="180795"/>
                    </a:lnTo>
                    <a:lnTo>
                      <a:pt x="17795" y="138285"/>
                    </a:lnTo>
                    <a:lnTo>
                      <a:pt x="38673" y="99820"/>
                    </a:lnTo>
                    <a:lnTo>
                      <a:pt x="66324" y="66309"/>
                    </a:lnTo>
                    <a:lnTo>
                      <a:pt x="99837" y="38663"/>
                    </a:lnTo>
                    <a:lnTo>
                      <a:pt x="138301" y="17789"/>
                    </a:lnTo>
                    <a:lnTo>
                      <a:pt x="180806" y="4599"/>
                    </a:lnTo>
                    <a:lnTo>
                      <a:pt x="226440" y="0"/>
                    </a:lnTo>
                    <a:lnTo>
                      <a:pt x="6345834" y="0"/>
                    </a:lnTo>
                    <a:lnTo>
                      <a:pt x="6391480" y="4599"/>
                    </a:lnTo>
                    <a:lnTo>
                      <a:pt x="6433990" y="17789"/>
                    </a:lnTo>
                    <a:lnTo>
                      <a:pt x="6472455" y="38663"/>
                    </a:lnTo>
                    <a:lnTo>
                      <a:pt x="6505965" y="66309"/>
                    </a:lnTo>
                    <a:lnTo>
                      <a:pt x="6533612" y="99820"/>
                    </a:lnTo>
                    <a:lnTo>
                      <a:pt x="6554485" y="138285"/>
                    </a:lnTo>
                    <a:lnTo>
                      <a:pt x="6567676" y="180795"/>
                    </a:lnTo>
                    <a:lnTo>
                      <a:pt x="6572275" y="226441"/>
                    </a:lnTo>
                    <a:lnTo>
                      <a:pt x="6572275" y="1132204"/>
                    </a:lnTo>
                    <a:lnTo>
                      <a:pt x="6567676" y="1177850"/>
                    </a:lnTo>
                    <a:lnTo>
                      <a:pt x="6554485" y="1220360"/>
                    </a:lnTo>
                    <a:lnTo>
                      <a:pt x="6533612" y="1258825"/>
                    </a:lnTo>
                    <a:lnTo>
                      <a:pt x="6505965" y="1292336"/>
                    </a:lnTo>
                    <a:lnTo>
                      <a:pt x="6472455" y="1319982"/>
                    </a:lnTo>
                    <a:lnTo>
                      <a:pt x="6433990" y="1340856"/>
                    </a:lnTo>
                    <a:lnTo>
                      <a:pt x="6391480" y="1354046"/>
                    </a:lnTo>
                    <a:lnTo>
                      <a:pt x="6345834" y="1358646"/>
                    </a:lnTo>
                    <a:lnTo>
                      <a:pt x="226440" y="1358646"/>
                    </a:lnTo>
                    <a:lnTo>
                      <a:pt x="180806" y="1354046"/>
                    </a:lnTo>
                    <a:lnTo>
                      <a:pt x="138301" y="1340856"/>
                    </a:lnTo>
                    <a:lnTo>
                      <a:pt x="99837" y="1319982"/>
                    </a:lnTo>
                    <a:lnTo>
                      <a:pt x="66324" y="1292336"/>
                    </a:lnTo>
                    <a:lnTo>
                      <a:pt x="38673" y="1258825"/>
                    </a:lnTo>
                    <a:lnTo>
                      <a:pt x="17795" y="1220360"/>
                    </a:lnTo>
                    <a:lnTo>
                      <a:pt x="4600" y="1177850"/>
                    </a:lnTo>
                    <a:lnTo>
                      <a:pt x="0" y="1132204"/>
                    </a:lnTo>
                    <a:lnTo>
                      <a:pt x="0" y="226441"/>
                    </a:lnTo>
                    <a:close/>
                  </a:path>
                </a:pathLst>
              </a:custGeom>
              <a:ln w="9525">
                <a:solidFill>
                  <a:srgbClr val="55CE74"/>
                </a:solidFill>
              </a:ln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pic>
            <p:nvPicPr>
              <p:cNvPr id="33" name="object 16">
                <a:extLst>
                  <a:ext uri="{FF2B5EF4-FFF2-40B4-BE49-F238E27FC236}">
                    <a16:creationId xmlns:a16="http://schemas.microsoft.com/office/drawing/2014/main" id="{D9BA3BA0-67BB-305A-49C4-3ADA9029F2BE}"/>
                  </a:ext>
                </a:extLst>
              </p:cNvPr>
              <p:cNvPicPr/>
              <p:nvPr/>
            </p:nvPicPr>
            <p:blipFill>
              <a:blip r:embed="rId5" cstate="print"/>
              <a:stretch>
                <a:fillRect/>
              </a:stretch>
            </p:blipFill>
            <p:spPr>
              <a:xfrm>
                <a:off x="2500248" y="305930"/>
                <a:ext cx="1714500" cy="733945"/>
              </a:xfrm>
              <a:prstGeom prst="rect">
                <a:avLst/>
              </a:prstGeom>
            </p:spPr>
          </p:pic>
        </p:grpSp>
        <p:sp>
          <p:nvSpPr>
            <p:cNvPr id="27" name="object 16">
              <a:extLst>
                <a:ext uri="{FF2B5EF4-FFF2-40B4-BE49-F238E27FC236}">
                  <a16:creationId xmlns:a16="http://schemas.microsoft.com/office/drawing/2014/main" id="{03AB66E8-1DDD-152C-9339-3A0EE6F62D5A}"/>
                </a:ext>
              </a:extLst>
            </p:cNvPr>
            <p:cNvSpPr txBox="1"/>
            <p:nvPr/>
          </p:nvSpPr>
          <p:spPr>
            <a:xfrm>
              <a:off x="2775727" y="2875716"/>
              <a:ext cx="3332858" cy="391795"/>
            </a:xfrm>
            <a:prstGeom prst="rect">
              <a:avLst/>
            </a:prstGeom>
            <a:noFill/>
          </p:spPr>
          <p:txBody>
            <a:bodyPr vert="horz" wrap="square" lIns="0" tIns="12700" rIns="0" bIns="0" rtlCol="0">
              <a:spAutoFit/>
            </a:bodyPr>
            <a:lstStyle/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Volumen 4,  Número 1  Enero a Julio 2021</a:t>
              </a:r>
            </a:p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Revista Semestral. Venezuela</a:t>
              </a:r>
              <a:endParaRPr sz="1200" dirty="0">
                <a:latin typeface="Arial"/>
                <a:cs typeface="Arial"/>
              </a:endParaRPr>
            </a:p>
          </p:txBody>
        </p:sp>
        <p:pic>
          <p:nvPicPr>
            <p:cNvPr id="28" name="object 25">
              <a:extLst>
                <a:ext uri="{FF2B5EF4-FFF2-40B4-BE49-F238E27FC236}">
                  <a16:creationId xmlns:a16="http://schemas.microsoft.com/office/drawing/2014/main" id="{69214B50-695F-3016-2B42-320284DCE7D2}"/>
                </a:ext>
              </a:extLst>
            </p:cNvPr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470065" y="2027896"/>
              <a:ext cx="2305662" cy="1053903"/>
            </a:xfrm>
            <a:prstGeom prst="rect">
              <a:avLst/>
            </a:prstGeom>
          </p:spPr>
        </p:pic>
        <p:pic>
          <p:nvPicPr>
            <p:cNvPr id="29" name="object 31">
              <a:extLst>
                <a:ext uri="{FF2B5EF4-FFF2-40B4-BE49-F238E27FC236}">
                  <a16:creationId xmlns:a16="http://schemas.microsoft.com/office/drawing/2014/main" id="{301FDEAA-8F70-50FF-0870-30F0BBF6AAF9}"/>
                </a:ext>
              </a:extLst>
            </p:cNvPr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4932681" y="1951410"/>
              <a:ext cx="1805304" cy="893889"/>
            </a:xfrm>
            <a:prstGeom prst="rect">
              <a:avLst/>
            </a:prstGeom>
          </p:spPr>
        </p:pic>
      </p:grpSp>
    </p:spTree>
  </p:cSld>
  <p:clrMapOvr>
    <a:masterClrMapping/>
  </p:clrMapOvr>
</p:sld>
</file>

<file path=ppt/slides/slide2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94485" y="115823"/>
            <a:ext cx="6669405" cy="8914130"/>
            <a:chOff x="94485" y="115823"/>
            <a:chExt cx="6669405" cy="8914130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204216" y="8651747"/>
              <a:ext cx="6518148" cy="158496"/>
            </a:xfrm>
            <a:prstGeom prst="rect">
              <a:avLst/>
            </a:prstGeom>
          </p:spPr>
        </p:pic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96012" y="115823"/>
              <a:ext cx="6665976" cy="1452372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42849" y="142875"/>
              <a:ext cx="6572275" cy="1358646"/>
            </a:xfrm>
            <a:prstGeom prst="rect">
              <a:avLst/>
            </a:prstGeom>
          </p:spPr>
        </p:pic>
        <p:sp>
          <p:nvSpPr>
            <p:cNvPr id="6" name="object 6"/>
            <p:cNvSpPr/>
            <p:nvPr/>
          </p:nvSpPr>
          <p:spPr>
            <a:xfrm>
              <a:off x="142849" y="142875"/>
              <a:ext cx="6572884" cy="1358900"/>
            </a:xfrm>
            <a:custGeom>
              <a:avLst/>
              <a:gdLst/>
              <a:ahLst/>
              <a:cxnLst/>
              <a:rect l="l" t="t" r="r" b="b"/>
              <a:pathLst>
                <a:path w="6572884" h="1358900">
                  <a:moveTo>
                    <a:pt x="0" y="226441"/>
                  </a:moveTo>
                  <a:lnTo>
                    <a:pt x="4600" y="180795"/>
                  </a:lnTo>
                  <a:lnTo>
                    <a:pt x="17795" y="138285"/>
                  </a:lnTo>
                  <a:lnTo>
                    <a:pt x="38673" y="99820"/>
                  </a:lnTo>
                  <a:lnTo>
                    <a:pt x="66324" y="66309"/>
                  </a:lnTo>
                  <a:lnTo>
                    <a:pt x="99837" y="38663"/>
                  </a:lnTo>
                  <a:lnTo>
                    <a:pt x="138301" y="17789"/>
                  </a:lnTo>
                  <a:lnTo>
                    <a:pt x="180806" y="4599"/>
                  </a:lnTo>
                  <a:lnTo>
                    <a:pt x="226440" y="0"/>
                  </a:lnTo>
                  <a:lnTo>
                    <a:pt x="6345834" y="0"/>
                  </a:lnTo>
                  <a:lnTo>
                    <a:pt x="6391480" y="4599"/>
                  </a:lnTo>
                  <a:lnTo>
                    <a:pt x="6433990" y="17789"/>
                  </a:lnTo>
                  <a:lnTo>
                    <a:pt x="6472455" y="38663"/>
                  </a:lnTo>
                  <a:lnTo>
                    <a:pt x="6505965" y="66309"/>
                  </a:lnTo>
                  <a:lnTo>
                    <a:pt x="6533612" y="99820"/>
                  </a:lnTo>
                  <a:lnTo>
                    <a:pt x="6554485" y="138285"/>
                  </a:lnTo>
                  <a:lnTo>
                    <a:pt x="6567676" y="180795"/>
                  </a:lnTo>
                  <a:lnTo>
                    <a:pt x="6572275" y="226441"/>
                  </a:lnTo>
                  <a:lnTo>
                    <a:pt x="6572275" y="1132204"/>
                  </a:lnTo>
                  <a:lnTo>
                    <a:pt x="6567676" y="1177850"/>
                  </a:lnTo>
                  <a:lnTo>
                    <a:pt x="6554485" y="1220360"/>
                  </a:lnTo>
                  <a:lnTo>
                    <a:pt x="6533612" y="1258825"/>
                  </a:lnTo>
                  <a:lnTo>
                    <a:pt x="6505965" y="1292336"/>
                  </a:lnTo>
                  <a:lnTo>
                    <a:pt x="6472455" y="1319982"/>
                  </a:lnTo>
                  <a:lnTo>
                    <a:pt x="6433990" y="1340856"/>
                  </a:lnTo>
                  <a:lnTo>
                    <a:pt x="6391480" y="1354046"/>
                  </a:lnTo>
                  <a:lnTo>
                    <a:pt x="6345834" y="1358646"/>
                  </a:lnTo>
                  <a:lnTo>
                    <a:pt x="226440" y="1358646"/>
                  </a:lnTo>
                  <a:lnTo>
                    <a:pt x="180806" y="1354046"/>
                  </a:lnTo>
                  <a:lnTo>
                    <a:pt x="138301" y="1340856"/>
                  </a:lnTo>
                  <a:lnTo>
                    <a:pt x="99837" y="1319982"/>
                  </a:lnTo>
                  <a:lnTo>
                    <a:pt x="66324" y="1292336"/>
                  </a:lnTo>
                  <a:lnTo>
                    <a:pt x="38673" y="1258825"/>
                  </a:lnTo>
                  <a:lnTo>
                    <a:pt x="17795" y="1220360"/>
                  </a:lnTo>
                  <a:lnTo>
                    <a:pt x="4600" y="1177850"/>
                  </a:lnTo>
                  <a:lnTo>
                    <a:pt x="0" y="1132204"/>
                  </a:lnTo>
                  <a:lnTo>
                    <a:pt x="0" y="226441"/>
                  </a:lnTo>
                  <a:close/>
                </a:path>
              </a:pathLst>
            </a:custGeom>
            <a:ln w="9525">
              <a:solidFill>
                <a:srgbClr val="55CE74"/>
              </a:solidFill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pic>
          <p:nvPicPr>
            <p:cNvPr id="7" name="object 7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2500248" y="305930"/>
              <a:ext cx="1714500" cy="733945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2738628" y="1024127"/>
              <a:ext cx="320039" cy="371855"/>
            </a:xfrm>
            <a:prstGeom prst="rect">
              <a:avLst/>
            </a:prstGeom>
          </p:spPr>
        </p:pic>
        <p:pic>
          <p:nvPicPr>
            <p:cNvPr id="9" name="object 9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2823972" y="1024127"/>
              <a:ext cx="1812036" cy="371855"/>
            </a:xfrm>
            <a:prstGeom prst="rect">
              <a:avLst/>
            </a:prstGeom>
          </p:spPr>
        </p:pic>
        <p:pic>
          <p:nvPicPr>
            <p:cNvPr id="10" name="object 10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4401312" y="1024127"/>
              <a:ext cx="1235964" cy="371855"/>
            </a:xfrm>
            <a:prstGeom prst="rect">
              <a:avLst/>
            </a:prstGeom>
          </p:spPr>
        </p:pic>
        <p:pic>
          <p:nvPicPr>
            <p:cNvPr id="11" name="object 11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5402580" y="1024127"/>
              <a:ext cx="576072" cy="371855"/>
            </a:xfrm>
            <a:prstGeom prst="rect">
              <a:avLst/>
            </a:prstGeom>
          </p:spPr>
        </p:pic>
        <p:pic>
          <p:nvPicPr>
            <p:cNvPr id="12" name="object 12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3169920" y="1207007"/>
              <a:ext cx="1546859" cy="371855"/>
            </a:xfrm>
            <a:prstGeom prst="rect">
              <a:avLst/>
            </a:prstGeom>
          </p:spPr>
        </p:pic>
        <p:pic>
          <p:nvPicPr>
            <p:cNvPr id="13" name="object 13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4482083" y="1207007"/>
              <a:ext cx="284988" cy="371855"/>
            </a:xfrm>
            <a:prstGeom prst="rect">
              <a:avLst/>
            </a:prstGeom>
          </p:spPr>
        </p:pic>
        <p:pic>
          <p:nvPicPr>
            <p:cNvPr id="14" name="object 14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4571999" y="1207007"/>
              <a:ext cx="1013460" cy="371855"/>
            </a:xfrm>
            <a:prstGeom prst="rect">
              <a:avLst/>
            </a:prstGeom>
          </p:spPr>
        </p:pic>
      </p:grpSp>
      <p:sp>
        <p:nvSpPr>
          <p:cNvPr id="15" name="object 15"/>
          <p:cNvSpPr txBox="1"/>
          <p:nvPr/>
        </p:nvSpPr>
        <p:spPr>
          <a:xfrm>
            <a:off x="2842005" y="1068451"/>
            <a:ext cx="3031490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443865" marR="5080" indent="-431800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Arial"/>
                <a:cs typeface="Arial"/>
              </a:rPr>
              <a:t>6ta.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Edición</a:t>
            </a:r>
            <a:r>
              <a:rPr sz="1200" b="1" spc="-10" dirty="0">
                <a:latin typeface="Arial"/>
                <a:cs typeface="Arial"/>
              </a:rPr>
              <a:t> Volumen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I</a:t>
            </a:r>
            <a:r>
              <a:rPr sz="1200" b="1" spc="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Enero</a:t>
            </a:r>
            <a:r>
              <a:rPr sz="1200" b="1" spc="-3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a</a:t>
            </a:r>
            <a:r>
              <a:rPr sz="1200" b="1" spc="-2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Julio </a:t>
            </a:r>
            <a:r>
              <a:rPr sz="1200" b="1" spc="-20" dirty="0">
                <a:latin typeface="Arial"/>
                <a:cs typeface="Arial"/>
              </a:rPr>
              <a:t>2021 </a:t>
            </a:r>
            <a:r>
              <a:rPr sz="1200" b="1" dirty="0">
                <a:latin typeface="Arial"/>
                <a:cs typeface="Arial"/>
              </a:rPr>
              <a:t>Revista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Semestral-</a:t>
            </a:r>
            <a:r>
              <a:rPr sz="1200" b="1" spc="-40" dirty="0">
                <a:latin typeface="Arial"/>
                <a:cs typeface="Arial"/>
              </a:rPr>
              <a:t> </a:t>
            </a:r>
            <a:r>
              <a:rPr sz="1200" b="1" spc="-10" dirty="0">
                <a:latin typeface="Arial"/>
                <a:cs typeface="Arial"/>
              </a:rPr>
              <a:t>Venezuela</a:t>
            </a:r>
            <a:endParaRPr sz="1200" dirty="0">
              <a:latin typeface="Arial"/>
              <a:cs typeface="Arial"/>
            </a:endParaRPr>
          </a:p>
        </p:txBody>
      </p:sp>
      <p:grpSp>
        <p:nvGrpSpPr>
          <p:cNvPr id="16" name="object 16"/>
          <p:cNvGrpSpPr/>
          <p:nvPr/>
        </p:nvGrpSpPr>
        <p:grpSpPr>
          <a:xfrm>
            <a:off x="109728" y="164274"/>
            <a:ext cx="6590030" cy="8877935"/>
            <a:chOff x="109728" y="164274"/>
            <a:chExt cx="6590030" cy="8877935"/>
          </a:xfrm>
        </p:grpSpPr>
        <p:pic>
          <p:nvPicPr>
            <p:cNvPr id="17" name="object 17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324612" y="234696"/>
              <a:ext cx="1719072" cy="1341120"/>
            </a:xfrm>
            <a:prstGeom prst="rect">
              <a:avLst/>
            </a:prstGeom>
          </p:spPr>
        </p:pic>
        <p:pic>
          <p:nvPicPr>
            <p:cNvPr id="18" name="object 18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5606795" y="8193022"/>
              <a:ext cx="1092707" cy="848868"/>
            </a:xfrm>
            <a:prstGeom prst="rect">
              <a:avLst/>
            </a:prstGeom>
          </p:spPr>
        </p:pic>
        <p:pic>
          <p:nvPicPr>
            <p:cNvPr id="19" name="object 19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109728" y="8193022"/>
              <a:ext cx="1092708" cy="848868"/>
            </a:xfrm>
            <a:prstGeom prst="rect">
              <a:avLst/>
            </a:prstGeom>
          </p:spPr>
        </p:pic>
        <p:pic>
          <p:nvPicPr>
            <p:cNvPr id="20" name="object 20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4725162" y="164274"/>
              <a:ext cx="1805305" cy="893889"/>
            </a:xfrm>
            <a:prstGeom prst="rect">
              <a:avLst/>
            </a:prstGeom>
          </p:spPr>
        </p:pic>
        <p:pic>
          <p:nvPicPr>
            <p:cNvPr id="21" name="object 21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332651" y="1622678"/>
              <a:ext cx="5976620" cy="2661285"/>
            </a:xfrm>
            <a:prstGeom prst="rect">
              <a:avLst/>
            </a:prstGeom>
          </p:spPr>
        </p:pic>
        <p:pic>
          <p:nvPicPr>
            <p:cNvPr id="22" name="object 22"/>
            <p:cNvPicPr/>
            <p:nvPr/>
          </p:nvPicPr>
          <p:blipFill>
            <a:blip r:embed="rId17" cstate="print"/>
            <a:stretch>
              <a:fillRect/>
            </a:stretch>
          </p:blipFill>
          <p:spPr>
            <a:xfrm>
              <a:off x="346773" y="4800981"/>
              <a:ext cx="5830443" cy="2771775"/>
            </a:xfrm>
            <a:prstGeom prst="rect">
              <a:avLst/>
            </a:prstGeom>
          </p:spPr>
        </p:pic>
      </p:grpSp>
      <p:sp>
        <p:nvSpPr>
          <p:cNvPr id="23" name="object 23"/>
          <p:cNvSpPr txBox="1"/>
          <p:nvPr/>
        </p:nvSpPr>
        <p:spPr>
          <a:xfrm>
            <a:off x="221691" y="4330065"/>
            <a:ext cx="3717925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50800" marR="5080" indent="-38100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Times New Roman"/>
                <a:cs typeface="Times New Roman"/>
              </a:rPr>
              <a:t>Gr</a:t>
            </a:r>
            <a:r>
              <a:rPr sz="1200" b="1" dirty="0">
                <a:latin typeface="Calibri"/>
                <a:cs typeface="Calibri"/>
              </a:rPr>
              <a:t>á</a:t>
            </a:r>
            <a:r>
              <a:rPr sz="1200" b="1" dirty="0">
                <a:latin typeface="Times New Roman"/>
                <a:cs typeface="Times New Roman"/>
              </a:rPr>
              <a:t>fico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3</a:t>
            </a:r>
            <a:r>
              <a:rPr sz="1200" b="1" spc="-4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Visi</a:t>
            </a:r>
            <a:r>
              <a:rPr sz="1200" b="1" dirty="0">
                <a:latin typeface="Calibri"/>
                <a:cs typeface="Calibri"/>
              </a:rPr>
              <a:t>ó</a:t>
            </a:r>
            <a:r>
              <a:rPr sz="1200" b="1" dirty="0">
                <a:latin typeface="Times New Roman"/>
                <a:cs typeface="Times New Roman"/>
              </a:rPr>
              <a:t>n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la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Calidad</a:t>
            </a:r>
            <a:r>
              <a:rPr sz="1200" b="1" spc="-4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Educativa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de</a:t>
            </a:r>
            <a:r>
              <a:rPr sz="1200" b="1" spc="-8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Atilio </a:t>
            </a:r>
            <a:r>
              <a:rPr sz="1200" b="1" spc="-10" dirty="0">
                <a:latin typeface="Times New Roman"/>
                <a:cs typeface="Times New Roman"/>
              </a:rPr>
              <a:t>Boron </a:t>
            </a:r>
            <a:r>
              <a:rPr sz="1200" b="1" dirty="0">
                <a:latin typeface="Times New Roman"/>
                <a:cs typeface="Times New Roman"/>
              </a:rPr>
              <a:t>Fuente:</a:t>
            </a:r>
            <a:r>
              <a:rPr sz="1200" b="1" spc="-4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Fern</a:t>
            </a:r>
            <a:r>
              <a:rPr sz="1200" b="1" dirty="0">
                <a:latin typeface="Calibri"/>
                <a:cs typeface="Calibri"/>
              </a:rPr>
              <a:t>á</a:t>
            </a:r>
            <a:r>
              <a:rPr sz="1200" b="1" dirty="0">
                <a:latin typeface="Times New Roman"/>
                <a:cs typeface="Times New Roman"/>
              </a:rPr>
              <a:t>ndez</a:t>
            </a:r>
            <a:r>
              <a:rPr sz="1200" b="1" spc="-40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(2020)</a:t>
            </a:r>
            <a:endParaRPr sz="1200" dirty="0">
              <a:latin typeface="Times New Roman"/>
              <a:cs typeface="Times New Roman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1268094" y="8256658"/>
            <a:ext cx="4387850" cy="6921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 marL="12700" marR="5080" algn="ctr">
              <a:lnSpc>
                <a:spcPts val="1440"/>
              </a:lnSpc>
              <a:spcBef>
                <a:spcPts val="15"/>
              </a:spcBef>
            </a:pPr>
            <a:r>
              <a:rPr sz="1200" b="1" dirty="0">
                <a:latin typeface="Times New Roman"/>
                <a:cs typeface="Times New Roman"/>
              </a:rPr>
              <a:t>Construcción</a:t>
            </a:r>
            <a:r>
              <a:rPr sz="1200" b="1" spc="-5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Teórica</a:t>
            </a:r>
            <a:r>
              <a:rPr sz="1200" b="1" spc="254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sobre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un</a:t>
            </a:r>
            <a:r>
              <a:rPr sz="1200" b="1" spc="2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Estudio</a:t>
            </a:r>
            <a:r>
              <a:rPr sz="1200" b="1" spc="-5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Comparativo</a:t>
            </a:r>
            <a:r>
              <a:rPr sz="1200" b="1" spc="-1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Basado</a:t>
            </a:r>
            <a:r>
              <a:rPr sz="1200" b="1" spc="-5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en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spc="-25" dirty="0">
                <a:latin typeface="Times New Roman"/>
                <a:cs typeface="Times New Roman"/>
              </a:rPr>
              <a:t>la </a:t>
            </a:r>
            <a:r>
              <a:rPr sz="1200" b="1" dirty="0">
                <a:latin typeface="Times New Roman"/>
                <a:cs typeface="Times New Roman"/>
              </a:rPr>
              <a:t>Calidad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Educativa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desde</a:t>
            </a:r>
            <a:r>
              <a:rPr sz="1200" b="1" spc="-4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Diversas</a:t>
            </a:r>
            <a:r>
              <a:rPr sz="1200" b="1" spc="-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Miradas</a:t>
            </a:r>
            <a:r>
              <a:rPr sz="1200" b="1" spc="27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a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Nivel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Internacional</a:t>
            </a:r>
            <a:endParaRPr sz="1200" dirty="0">
              <a:latin typeface="Times New Roman"/>
              <a:cs typeface="Times New Roman"/>
            </a:endParaRPr>
          </a:p>
          <a:p>
            <a:pPr marL="3810" algn="ctr">
              <a:lnSpc>
                <a:spcPct val="100000"/>
              </a:lnSpc>
              <a:spcBef>
                <a:spcPts val="990"/>
              </a:spcBef>
            </a:pPr>
            <a:r>
              <a:rPr sz="1200" b="1" dirty="0">
                <a:latin typeface="Times New Roman"/>
                <a:cs typeface="Times New Roman"/>
              </a:rPr>
              <a:t>Dra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María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Fernández</a:t>
            </a:r>
            <a:endParaRPr sz="1200" dirty="0">
              <a:latin typeface="Times New Roman"/>
              <a:cs typeface="Times New Roman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6699631" y="8925695"/>
            <a:ext cx="177800" cy="1943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410"/>
              </a:lnSpc>
            </a:pPr>
            <a:r>
              <a:rPr sz="1200" b="1" spc="-25" dirty="0">
                <a:latin typeface="Times New Roman"/>
                <a:cs typeface="Times New Roman"/>
              </a:rPr>
              <a:t>26</a:t>
            </a:r>
            <a:endParaRPr sz="1200" dirty="0">
              <a:latin typeface="Times New Roman"/>
              <a:cs typeface="Times New Roman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197307" y="7531354"/>
            <a:ext cx="3660775" cy="39179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50800" marR="5080" indent="-38100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Times New Roman"/>
                <a:cs typeface="Times New Roman"/>
              </a:rPr>
              <a:t>Gr</a:t>
            </a:r>
            <a:r>
              <a:rPr sz="1200" b="1" dirty="0">
                <a:latin typeface="Calibri"/>
                <a:cs typeface="Calibri"/>
              </a:rPr>
              <a:t>á</a:t>
            </a:r>
            <a:r>
              <a:rPr sz="1200" b="1" dirty="0">
                <a:latin typeface="Times New Roman"/>
                <a:cs typeface="Times New Roman"/>
              </a:rPr>
              <a:t>fico</a:t>
            </a:r>
            <a:r>
              <a:rPr sz="1200" b="1" spc="-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4</a:t>
            </a:r>
            <a:r>
              <a:rPr sz="1200" b="1" spc="-4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Visi</a:t>
            </a:r>
            <a:r>
              <a:rPr sz="1200" b="1" dirty="0">
                <a:latin typeface="Calibri"/>
                <a:cs typeface="Calibri"/>
              </a:rPr>
              <a:t>ó</a:t>
            </a:r>
            <a:r>
              <a:rPr sz="1200" b="1" dirty="0">
                <a:latin typeface="Times New Roman"/>
                <a:cs typeface="Times New Roman"/>
              </a:rPr>
              <a:t>n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la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Calidad</a:t>
            </a:r>
            <a:r>
              <a:rPr sz="1200" b="1" spc="-4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Educativa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por</a:t>
            </a:r>
            <a:r>
              <a:rPr sz="1200" b="1" spc="-5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Juan</a:t>
            </a:r>
            <a:r>
              <a:rPr sz="1200" b="1" spc="-45" dirty="0">
                <a:latin typeface="Times New Roman"/>
                <a:cs typeface="Times New Roman"/>
              </a:rPr>
              <a:t> </a:t>
            </a:r>
            <a:r>
              <a:rPr sz="1200" b="1" spc="-20" dirty="0">
                <a:latin typeface="Times New Roman"/>
                <a:cs typeface="Times New Roman"/>
              </a:rPr>
              <a:t>Pozo </a:t>
            </a:r>
            <a:r>
              <a:rPr sz="1200" b="1" dirty="0">
                <a:latin typeface="Times New Roman"/>
                <a:cs typeface="Times New Roman"/>
              </a:rPr>
              <a:t>Fuente:</a:t>
            </a:r>
            <a:r>
              <a:rPr sz="1200" b="1" spc="-4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Fern</a:t>
            </a:r>
            <a:r>
              <a:rPr sz="1200" b="1" dirty="0">
                <a:latin typeface="Calibri"/>
                <a:cs typeface="Calibri"/>
              </a:rPr>
              <a:t>á</a:t>
            </a:r>
            <a:r>
              <a:rPr sz="1200" b="1" dirty="0">
                <a:latin typeface="Times New Roman"/>
                <a:cs typeface="Times New Roman"/>
              </a:rPr>
              <a:t>ndez</a:t>
            </a:r>
            <a:r>
              <a:rPr sz="1200" b="1" spc="-40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(2020)</a:t>
            </a:r>
            <a:endParaRPr sz="1200" dirty="0">
              <a:latin typeface="Times New Roman"/>
              <a:cs typeface="Times New Roman"/>
            </a:endParaRPr>
          </a:p>
        </p:txBody>
      </p:sp>
      <p:grpSp>
        <p:nvGrpSpPr>
          <p:cNvPr id="27" name="Grupo 26">
            <a:extLst>
              <a:ext uri="{FF2B5EF4-FFF2-40B4-BE49-F238E27FC236}">
                <a16:creationId xmlns:a16="http://schemas.microsoft.com/office/drawing/2014/main" id="{32BBB31B-536B-22FE-23C4-A2B0E5C797F1}"/>
              </a:ext>
            </a:extLst>
          </p:cNvPr>
          <p:cNvGrpSpPr/>
          <p:nvPr/>
        </p:nvGrpSpPr>
        <p:grpSpPr>
          <a:xfrm>
            <a:off x="117348" y="98932"/>
            <a:ext cx="6665976" cy="1452626"/>
            <a:chOff x="470065" y="1951410"/>
            <a:chExt cx="6665976" cy="1452626"/>
          </a:xfrm>
        </p:grpSpPr>
        <p:grpSp>
          <p:nvGrpSpPr>
            <p:cNvPr id="28" name="object 12">
              <a:extLst>
                <a:ext uri="{FF2B5EF4-FFF2-40B4-BE49-F238E27FC236}">
                  <a16:creationId xmlns:a16="http://schemas.microsoft.com/office/drawing/2014/main" id="{46A14433-3E45-19CA-7CBC-C4765C298B01}"/>
                </a:ext>
              </a:extLst>
            </p:cNvPr>
            <p:cNvGrpSpPr/>
            <p:nvPr/>
          </p:nvGrpSpPr>
          <p:grpSpPr>
            <a:xfrm>
              <a:off x="470065" y="1951664"/>
              <a:ext cx="6665976" cy="1452372"/>
              <a:chOff x="96011" y="115823"/>
              <a:chExt cx="6665976" cy="1452372"/>
            </a:xfrm>
          </p:grpSpPr>
          <p:pic>
            <p:nvPicPr>
              <p:cNvPr id="32" name="object 13">
                <a:extLst>
                  <a:ext uri="{FF2B5EF4-FFF2-40B4-BE49-F238E27FC236}">
                    <a16:creationId xmlns:a16="http://schemas.microsoft.com/office/drawing/2014/main" id="{FA8D6C6E-DD05-91B2-1483-7024E5791133}"/>
                  </a:ext>
                </a:extLst>
              </p:cNvPr>
              <p:cNvPicPr/>
              <p:nvPr/>
            </p:nvPicPr>
            <p:blipFill>
              <a:blip r:embed="rId3" cstate="print"/>
              <a:stretch>
                <a:fillRect/>
              </a:stretch>
            </p:blipFill>
            <p:spPr>
              <a:xfrm>
                <a:off x="96011" y="115823"/>
                <a:ext cx="6665976" cy="1452372"/>
              </a:xfrm>
              <a:prstGeom prst="rect">
                <a:avLst/>
              </a:prstGeom>
            </p:spPr>
          </p:pic>
          <p:pic>
            <p:nvPicPr>
              <p:cNvPr id="33" name="object 14">
                <a:extLst>
                  <a:ext uri="{FF2B5EF4-FFF2-40B4-BE49-F238E27FC236}">
                    <a16:creationId xmlns:a16="http://schemas.microsoft.com/office/drawing/2014/main" id="{7BAC8065-6214-7018-2BAF-4937B1896F13}"/>
                  </a:ext>
                </a:extLst>
              </p:cNvPr>
              <p:cNvPicPr/>
              <p:nvPr/>
            </p:nvPicPr>
            <p:blipFill>
              <a:blip r:embed="rId4" cstate="print"/>
              <a:stretch>
                <a:fillRect/>
              </a:stretch>
            </p:blipFill>
            <p:spPr>
              <a:xfrm>
                <a:off x="142849" y="142875"/>
                <a:ext cx="6572275" cy="1358646"/>
              </a:xfrm>
              <a:prstGeom prst="rect">
                <a:avLst/>
              </a:prstGeom>
            </p:spPr>
          </p:pic>
          <p:sp>
            <p:nvSpPr>
              <p:cNvPr id="34" name="object 15">
                <a:extLst>
                  <a:ext uri="{FF2B5EF4-FFF2-40B4-BE49-F238E27FC236}">
                    <a16:creationId xmlns:a16="http://schemas.microsoft.com/office/drawing/2014/main" id="{9764BA57-2098-D343-00BF-ADF9ED17B877}"/>
                  </a:ext>
                </a:extLst>
              </p:cNvPr>
              <p:cNvSpPr/>
              <p:nvPr/>
            </p:nvSpPr>
            <p:spPr>
              <a:xfrm>
                <a:off x="142849" y="142875"/>
                <a:ext cx="6572884" cy="1358900"/>
              </a:xfrm>
              <a:custGeom>
                <a:avLst/>
                <a:gdLst/>
                <a:ahLst/>
                <a:cxnLst/>
                <a:rect l="l" t="t" r="r" b="b"/>
                <a:pathLst>
                  <a:path w="6572884" h="1358900">
                    <a:moveTo>
                      <a:pt x="0" y="226441"/>
                    </a:moveTo>
                    <a:lnTo>
                      <a:pt x="4600" y="180795"/>
                    </a:lnTo>
                    <a:lnTo>
                      <a:pt x="17795" y="138285"/>
                    </a:lnTo>
                    <a:lnTo>
                      <a:pt x="38673" y="99820"/>
                    </a:lnTo>
                    <a:lnTo>
                      <a:pt x="66324" y="66309"/>
                    </a:lnTo>
                    <a:lnTo>
                      <a:pt x="99837" y="38663"/>
                    </a:lnTo>
                    <a:lnTo>
                      <a:pt x="138301" y="17789"/>
                    </a:lnTo>
                    <a:lnTo>
                      <a:pt x="180806" y="4599"/>
                    </a:lnTo>
                    <a:lnTo>
                      <a:pt x="226440" y="0"/>
                    </a:lnTo>
                    <a:lnTo>
                      <a:pt x="6345834" y="0"/>
                    </a:lnTo>
                    <a:lnTo>
                      <a:pt x="6391480" y="4599"/>
                    </a:lnTo>
                    <a:lnTo>
                      <a:pt x="6433990" y="17789"/>
                    </a:lnTo>
                    <a:lnTo>
                      <a:pt x="6472455" y="38663"/>
                    </a:lnTo>
                    <a:lnTo>
                      <a:pt x="6505965" y="66309"/>
                    </a:lnTo>
                    <a:lnTo>
                      <a:pt x="6533612" y="99820"/>
                    </a:lnTo>
                    <a:lnTo>
                      <a:pt x="6554485" y="138285"/>
                    </a:lnTo>
                    <a:lnTo>
                      <a:pt x="6567676" y="180795"/>
                    </a:lnTo>
                    <a:lnTo>
                      <a:pt x="6572275" y="226441"/>
                    </a:lnTo>
                    <a:lnTo>
                      <a:pt x="6572275" y="1132204"/>
                    </a:lnTo>
                    <a:lnTo>
                      <a:pt x="6567676" y="1177850"/>
                    </a:lnTo>
                    <a:lnTo>
                      <a:pt x="6554485" y="1220360"/>
                    </a:lnTo>
                    <a:lnTo>
                      <a:pt x="6533612" y="1258825"/>
                    </a:lnTo>
                    <a:lnTo>
                      <a:pt x="6505965" y="1292336"/>
                    </a:lnTo>
                    <a:lnTo>
                      <a:pt x="6472455" y="1319982"/>
                    </a:lnTo>
                    <a:lnTo>
                      <a:pt x="6433990" y="1340856"/>
                    </a:lnTo>
                    <a:lnTo>
                      <a:pt x="6391480" y="1354046"/>
                    </a:lnTo>
                    <a:lnTo>
                      <a:pt x="6345834" y="1358646"/>
                    </a:lnTo>
                    <a:lnTo>
                      <a:pt x="226440" y="1358646"/>
                    </a:lnTo>
                    <a:lnTo>
                      <a:pt x="180806" y="1354046"/>
                    </a:lnTo>
                    <a:lnTo>
                      <a:pt x="138301" y="1340856"/>
                    </a:lnTo>
                    <a:lnTo>
                      <a:pt x="99837" y="1319982"/>
                    </a:lnTo>
                    <a:lnTo>
                      <a:pt x="66324" y="1292336"/>
                    </a:lnTo>
                    <a:lnTo>
                      <a:pt x="38673" y="1258825"/>
                    </a:lnTo>
                    <a:lnTo>
                      <a:pt x="17795" y="1220360"/>
                    </a:lnTo>
                    <a:lnTo>
                      <a:pt x="4600" y="1177850"/>
                    </a:lnTo>
                    <a:lnTo>
                      <a:pt x="0" y="1132204"/>
                    </a:lnTo>
                    <a:lnTo>
                      <a:pt x="0" y="226441"/>
                    </a:lnTo>
                    <a:close/>
                  </a:path>
                </a:pathLst>
              </a:custGeom>
              <a:ln w="9525">
                <a:solidFill>
                  <a:srgbClr val="55CE74"/>
                </a:solidFill>
              </a:ln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pic>
            <p:nvPicPr>
              <p:cNvPr id="35" name="object 16">
                <a:extLst>
                  <a:ext uri="{FF2B5EF4-FFF2-40B4-BE49-F238E27FC236}">
                    <a16:creationId xmlns:a16="http://schemas.microsoft.com/office/drawing/2014/main" id="{7D98B971-904F-3E80-E7CF-972D6CA89AA0}"/>
                  </a:ext>
                </a:extLst>
              </p:cNvPr>
              <p:cNvPicPr/>
              <p:nvPr/>
            </p:nvPicPr>
            <p:blipFill>
              <a:blip r:embed="rId5" cstate="print"/>
              <a:stretch>
                <a:fillRect/>
              </a:stretch>
            </p:blipFill>
            <p:spPr>
              <a:xfrm>
                <a:off x="2500248" y="305930"/>
                <a:ext cx="1714500" cy="733945"/>
              </a:xfrm>
              <a:prstGeom prst="rect">
                <a:avLst/>
              </a:prstGeom>
            </p:spPr>
          </p:pic>
        </p:grpSp>
        <p:sp>
          <p:nvSpPr>
            <p:cNvPr id="29" name="object 16">
              <a:extLst>
                <a:ext uri="{FF2B5EF4-FFF2-40B4-BE49-F238E27FC236}">
                  <a16:creationId xmlns:a16="http://schemas.microsoft.com/office/drawing/2014/main" id="{CA34CDFD-E007-759A-32F5-58F27A15999F}"/>
                </a:ext>
              </a:extLst>
            </p:cNvPr>
            <p:cNvSpPr txBox="1"/>
            <p:nvPr/>
          </p:nvSpPr>
          <p:spPr>
            <a:xfrm>
              <a:off x="2775727" y="2875716"/>
              <a:ext cx="3332858" cy="391795"/>
            </a:xfrm>
            <a:prstGeom prst="rect">
              <a:avLst/>
            </a:prstGeom>
            <a:noFill/>
          </p:spPr>
          <p:txBody>
            <a:bodyPr vert="horz" wrap="square" lIns="0" tIns="12700" rIns="0" bIns="0" rtlCol="0">
              <a:spAutoFit/>
            </a:bodyPr>
            <a:lstStyle/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Volumen 4,  Número 1  Enero a Julio 2021</a:t>
              </a:r>
            </a:p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Revista Semestral. Venezuela</a:t>
              </a:r>
              <a:endParaRPr sz="1200" dirty="0">
                <a:latin typeface="Arial"/>
                <a:cs typeface="Arial"/>
              </a:endParaRPr>
            </a:p>
          </p:txBody>
        </p:sp>
        <p:pic>
          <p:nvPicPr>
            <p:cNvPr id="30" name="object 25">
              <a:extLst>
                <a:ext uri="{FF2B5EF4-FFF2-40B4-BE49-F238E27FC236}">
                  <a16:creationId xmlns:a16="http://schemas.microsoft.com/office/drawing/2014/main" id="{6F7C6E58-D1E4-01ED-19A9-0834A411090C}"/>
                </a:ext>
              </a:extLst>
            </p:cNvPr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470065" y="2027896"/>
              <a:ext cx="2305662" cy="1053903"/>
            </a:xfrm>
            <a:prstGeom prst="rect">
              <a:avLst/>
            </a:prstGeom>
          </p:spPr>
        </p:pic>
        <p:pic>
          <p:nvPicPr>
            <p:cNvPr id="31" name="object 31">
              <a:extLst>
                <a:ext uri="{FF2B5EF4-FFF2-40B4-BE49-F238E27FC236}">
                  <a16:creationId xmlns:a16="http://schemas.microsoft.com/office/drawing/2014/main" id="{5C0ED945-609B-FA9B-02F8-157B5CB3672D}"/>
                </a:ext>
              </a:extLst>
            </p:cNvPr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4932681" y="1951410"/>
              <a:ext cx="1805304" cy="893889"/>
            </a:xfrm>
            <a:prstGeom prst="rect">
              <a:avLst/>
            </a:prstGeom>
          </p:spPr>
        </p:pic>
      </p:grpSp>
    </p:spTree>
  </p:cSld>
  <p:clrMapOvr>
    <a:masterClrMapping/>
  </p:clrMapOvr>
</p:sld>
</file>

<file path=ppt/slides/slide2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94485" y="115823"/>
            <a:ext cx="6669405" cy="8914130"/>
            <a:chOff x="94485" y="115823"/>
            <a:chExt cx="6669405" cy="8914130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204216" y="8651747"/>
              <a:ext cx="6518148" cy="158496"/>
            </a:xfrm>
            <a:prstGeom prst="rect">
              <a:avLst/>
            </a:prstGeom>
          </p:spPr>
        </p:pic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96012" y="115823"/>
              <a:ext cx="6665976" cy="1452372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42849" y="142875"/>
              <a:ext cx="6572275" cy="1358646"/>
            </a:xfrm>
            <a:prstGeom prst="rect">
              <a:avLst/>
            </a:prstGeom>
          </p:spPr>
        </p:pic>
        <p:sp>
          <p:nvSpPr>
            <p:cNvPr id="6" name="object 6"/>
            <p:cNvSpPr/>
            <p:nvPr/>
          </p:nvSpPr>
          <p:spPr>
            <a:xfrm>
              <a:off x="142849" y="142875"/>
              <a:ext cx="6572884" cy="1358900"/>
            </a:xfrm>
            <a:custGeom>
              <a:avLst/>
              <a:gdLst/>
              <a:ahLst/>
              <a:cxnLst/>
              <a:rect l="l" t="t" r="r" b="b"/>
              <a:pathLst>
                <a:path w="6572884" h="1358900">
                  <a:moveTo>
                    <a:pt x="0" y="226441"/>
                  </a:moveTo>
                  <a:lnTo>
                    <a:pt x="4600" y="180795"/>
                  </a:lnTo>
                  <a:lnTo>
                    <a:pt x="17795" y="138285"/>
                  </a:lnTo>
                  <a:lnTo>
                    <a:pt x="38673" y="99820"/>
                  </a:lnTo>
                  <a:lnTo>
                    <a:pt x="66324" y="66309"/>
                  </a:lnTo>
                  <a:lnTo>
                    <a:pt x="99837" y="38663"/>
                  </a:lnTo>
                  <a:lnTo>
                    <a:pt x="138301" y="17789"/>
                  </a:lnTo>
                  <a:lnTo>
                    <a:pt x="180806" y="4599"/>
                  </a:lnTo>
                  <a:lnTo>
                    <a:pt x="226440" y="0"/>
                  </a:lnTo>
                  <a:lnTo>
                    <a:pt x="6345834" y="0"/>
                  </a:lnTo>
                  <a:lnTo>
                    <a:pt x="6391480" y="4599"/>
                  </a:lnTo>
                  <a:lnTo>
                    <a:pt x="6433990" y="17789"/>
                  </a:lnTo>
                  <a:lnTo>
                    <a:pt x="6472455" y="38663"/>
                  </a:lnTo>
                  <a:lnTo>
                    <a:pt x="6505965" y="66309"/>
                  </a:lnTo>
                  <a:lnTo>
                    <a:pt x="6533612" y="99820"/>
                  </a:lnTo>
                  <a:lnTo>
                    <a:pt x="6554485" y="138285"/>
                  </a:lnTo>
                  <a:lnTo>
                    <a:pt x="6567676" y="180795"/>
                  </a:lnTo>
                  <a:lnTo>
                    <a:pt x="6572275" y="226441"/>
                  </a:lnTo>
                  <a:lnTo>
                    <a:pt x="6572275" y="1132204"/>
                  </a:lnTo>
                  <a:lnTo>
                    <a:pt x="6567676" y="1177850"/>
                  </a:lnTo>
                  <a:lnTo>
                    <a:pt x="6554485" y="1220360"/>
                  </a:lnTo>
                  <a:lnTo>
                    <a:pt x="6533612" y="1258825"/>
                  </a:lnTo>
                  <a:lnTo>
                    <a:pt x="6505965" y="1292336"/>
                  </a:lnTo>
                  <a:lnTo>
                    <a:pt x="6472455" y="1319982"/>
                  </a:lnTo>
                  <a:lnTo>
                    <a:pt x="6433990" y="1340856"/>
                  </a:lnTo>
                  <a:lnTo>
                    <a:pt x="6391480" y="1354046"/>
                  </a:lnTo>
                  <a:lnTo>
                    <a:pt x="6345834" y="1358646"/>
                  </a:lnTo>
                  <a:lnTo>
                    <a:pt x="226440" y="1358646"/>
                  </a:lnTo>
                  <a:lnTo>
                    <a:pt x="180806" y="1354046"/>
                  </a:lnTo>
                  <a:lnTo>
                    <a:pt x="138301" y="1340856"/>
                  </a:lnTo>
                  <a:lnTo>
                    <a:pt x="99837" y="1319982"/>
                  </a:lnTo>
                  <a:lnTo>
                    <a:pt x="66324" y="1292336"/>
                  </a:lnTo>
                  <a:lnTo>
                    <a:pt x="38673" y="1258825"/>
                  </a:lnTo>
                  <a:lnTo>
                    <a:pt x="17795" y="1220360"/>
                  </a:lnTo>
                  <a:lnTo>
                    <a:pt x="4600" y="1177850"/>
                  </a:lnTo>
                  <a:lnTo>
                    <a:pt x="0" y="1132204"/>
                  </a:lnTo>
                  <a:lnTo>
                    <a:pt x="0" y="226441"/>
                  </a:lnTo>
                  <a:close/>
                </a:path>
              </a:pathLst>
            </a:custGeom>
            <a:ln w="9525">
              <a:solidFill>
                <a:srgbClr val="55CE74"/>
              </a:solidFill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pic>
          <p:nvPicPr>
            <p:cNvPr id="7" name="object 7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2500248" y="305930"/>
              <a:ext cx="1714500" cy="733945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2738628" y="1024127"/>
              <a:ext cx="1897379" cy="371855"/>
            </a:xfrm>
            <a:prstGeom prst="rect">
              <a:avLst/>
            </a:prstGeom>
          </p:spPr>
        </p:pic>
        <p:pic>
          <p:nvPicPr>
            <p:cNvPr id="9" name="object 9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4401312" y="1024127"/>
              <a:ext cx="1577339" cy="371855"/>
            </a:xfrm>
            <a:prstGeom prst="rect">
              <a:avLst/>
            </a:prstGeom>
          </p:spPr>
        </p:pic>
        <p:pic>
          <p:nvPicPr>
            <p:cNvPr id="10" name="object 10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3169920" y="1207007"/>
              <a:ext cx="1546859" cy="371855"/>
            </a:xfrm>
            <a:prstGeom prst="rect">
              <a:avLst/>
            </a:prstGeom>
          </p:spPr>
        </p:pic>
        <p:pic>
          <p:nvPicPr>
            <p:cNvPr id="11" name="object 11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4482083" y="1207007"/>
              <a:ext cx="284988" cy="371855"/>
            </a:xfrm>
            <a:prstGeom prst="rect">
              <a:avLst/>
            </a:prstGeom>
          </p:spPr>
        </p:pic>
        <p:pic>
          <p:nvPicPr>
            <p:cNvPr id="12" name="object 12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4571999" y="1207007"/>
              <a:ext cx="1013460" cy="371855"/>
            </a:xfrm>
            <a:prstGeom prst="rect">
              <a:avLst/>
            </a:prstGeom>
          </p:spPr>
        </p:pic>
      </p:grpSp>
      <p:sp>
        <p:nvSpPr>
          <p:cNvPr id="13" name="object 13"/>
          <p:cNvSpPr txBox="1"/>
          <p:nvPr/>
        </p:nvSpPr>
        <p:spPr>
          <a:xfrm>
            <a:off x="2842005" y="1068451"/>
            <a:ext cx="3029585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443865" marR="5080" indent="-431800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Arial"/>
                <a:cs typeface="Arial"/>
              </a:rPr>
              <a:t>6ta.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Edición</a:t>
            </a:r>
            <a:r>
              <a:rPr sz="1200" b="1" spc="-10" dirty="0">
                <a:latin typeface="Arial"/>
                <a:cs typeface="Arial"/>
              </a:rPr>
              <a:t> Volumen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I</a:t>
            </a:r>
            <a:r>
              <a:rPr sz="1200" b="1" spc="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Enero</a:t>
            </a:r>
            <a:r>
              <a:rPr sz="1200" b="1" spc="-3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a</a:t>
            </a:r>
            <a:r>
              <a:rPr sz="1200" b="1" spc="-2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Julio</a:t>
            </a:r>
            <a:r>
              <a:rPr sz="1200" b="1" spc="-5" dirty="0">
                <a:latin typeface="Arial"/>
                <a:cs typeface="Arial"/>
              </a:rPr>
              <a:t> </a:t>
            </a:r>
            <a:r>
              <a:rPr sz="1200" b="1" spc="-20" dirty="0">
                <a:latin typeface="Arial"/>
                <a:cs typeface="Arial"/>
              </a:rPr>
              <a:t>2021 </a:t>
            </a:r>
            <a:r>
              <a:rPr sz="1200" b="1" dirty="0">
                <a:latin typeface="Arial"/>
                <a:cs typeface="Arial"/>
              </a:rPr>
              <a:t>Revista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Semestral-</a:t>
            </a:r>
            <a:r>
              <a:rPr sz="1200" b="1" spc="-40" dirty="0">
                <a:latin typeface="Arial"/>
                <a:cs typeface="Arial"/>
              </a:rPr>
              <a:t> </a:t>
            </a:r>
            <a:r>
              <a:rPr sz="1200" b="1" spc="-10" dirty="0">
                <a:latin typeface="Arial"/>
                <a:cs typeface="Arial"/>
              </a:rPr>
              <a:t>Venezuela</a:t>
            </a:r>
            <a:endParaRPr sz="1200" dirty="0">
              <a:latin typeface="Arial"/>
              <a:cs typeface="Arial"/>
            </a:endParaRPr>
          </a:p>
        </p:txBody>
      </p:sp>
      <p:grpSp>
        <p:nvGrpSpPr>
          <p:cNvPr id="14" name="object 14"/>
          <p:cNvGrpSpPr/>
          <p:nvPr/>
        </p:nvGrpSpPr>
        <p:grpSpPr>
          <a:xfrm>
            <a:off x="109728" y="164274"/>
            <a:ext cx="6590030" cy="8877935"/>
            <a:chOff x="109728" y="164274"/>
            <a:chExt cx="6590030" cy="8877935"/>
          </a:xfrm>
        </p:grpSpPr>
        <p:pic>
          <p:nvPicPr>
            <p:cNvPr id="15" name="object 15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324612" y="234696"/>
              <a:ext cx="1719072" cy="1341120"/>
            </a:xfrm>
            <a:prstGeom prst="rect">
              <a:avLst/>
            </a:prstGeom>
          </p:spPr>
        </p:pic>
        <p:pic>
          <p:nvPicPr>
            <p:cNvPr id="16" name="object 16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5606795" y="8193022"/>
              <a:ext cx="1092707" cy="848868"/>
            </a:xfrm>
            <a:prstGeom prst="rect">
              <a:avLst/>
            </a:prstGeom>
          </p:spPr>
        </p:pic>
        <p:pic>
          <p:nvPicPr>
            <p:cNvPr id="17" name="object 17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109728" y="8193022"/>
              <a:ext cx="1092708" cy="848868"/>
            </a:xfrm>
            <a:prstGeom prst="rect">
              <a:avLst/>
            </a:prstGeom>
          </p:spPr>
        </p:pic>
        <p:pic>
          <p:nvPicPr>
            <p:cNvPr id="18" name="object 18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4725162" y="164274"/>
              <a:ext cx="1805305" cy="893889"/>
            </a:xfrm>
            <a:prstGeom prst="rect">
              <a:avLst/>
            </a:prstGeom>
          </p:spPr>
        </p:pic>
        <p:pic>
          <p:nvPicPr>
            <p:cNvPr id="19" name="object 19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190690" y="1533525"/>
              <a:ext cx="6262624" cy="2590800"/>
            </a:xfrm>
            <a:prstGeom prst="rect">
              <a:avLst/>
            </a:prstGeom>
          </p:spPr>
        </p:pic>
      </p:grpSp>
      <p:sp>
        <p:nvSpPr>
          <p:cNvPr id="20" name="object 20"/>
          <p:cNvSpPr txBox="1"/>
          <p:nvPr/>
        </p:nvSpPr>
        <p:spPr>
          <a:xfrm>
            <a:off x="221691" y="4099305"/>
            <a:ext cx="3879850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Times New Roman"/>
                <a:cs typeface="Times New Roman"/>
              </a:rPr>
              <a:t>Gr</a:t>
            </a:r>
            <a:r>
              <a:rPr sz="1200" b="1" dirty="0">
                <a:latin typeface="Calibri"/>
                <a:cs typeface="Calibri"/>
              </a:rPr>
              <a:t>á</a:t>
            </a:r>
            <a:r>
              <a:rPr sz="1200" b="1" dirty="0">
                <a:latin typeface="Times New Roman"/>
                <a:cs typeface="Times New Roman"/>
              </a:rPr>
              <a:t>fico</a:t>
            </a:r>
            <a:r>
              <a:rPr sz="1200" b="1" spc="-1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5</a:t>
            </a:r>
            <a:r>
              <a:rPr sz="1200" b="1" spc="-5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Visi</a:t>
            </a:r>
            <a:r>
              <a:rPr sz="1200" b="1" dirty="0">
                <a:latin typeface="Calibri"/>
                <a:cs typeface="Calibri"/>
              </a:rPr>
              <a:t>ó</a:t>
            </a:r>
            <a:r>
              <a:rPr sz="1200" b="1" dirty="0">
                <a:latin typeface="Times New Roman"/>
                <a:cs typeface="Times New Roman"/>
              </a:rPr>
              <a:t>n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la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Calidad</a:t>
            </a:r>
            <a:r>
              <a:rPr sz="1200" b="1" spc="-5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Educativa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por</a:t>
            </a:r>
            <a:r>
              <a:rPr sz="1200" b="1" spc="-5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Carlos</a:t>
            </a:r>
            <a:r>
              <a:rPr sz="1200" b="1" spc="-4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Torres </a:t>
            </a:r>
            <a:r>
              <a:rPr sz="1200" b="1" dirty="0">
                <a:latin typeface="Times New Roman"/>
                <a:cs typeface="Times New Roman"/>
              </a:rPr>
              <a:t>Fuente:</a:t>
            </a:r>
            <a:r>
              <a:rPr sz="1200" b="1" spc="-4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Fern</a:t>
            </a:r>
            <a:r>
              <a:rPr sz="1200" b="1" dirty="0">
                <a:latin typeface="Calibri"/>
                <a:cs typeface="Calibri"/>
              </a:rPr>
              <a:t>á</a:t>
            </a:r>
            <a:r>
              <a:rPr sz="1200" b="1" dirty="0">
                <a:latin typeface="Times New Roman"/>
                <a:cs typeface="Times New Roman"/>
              </a:rPr>
              <a:t>ndez</a:t>
            </a:r>
            <a:r>
              <a:rPr sz="1200" b="1" spc="-40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(2020)</a:t>
            </a:r>
            <a:endParaRPr sz="1200" dirty="0">
              <a:latin typeface="Times New Roman"/>
              <a:cs typeface="Times New Roman"/>
            </a:endParaRPr>
          </a:p>
        </p:txBody>
      </p:sp>
      <p:pic>
        <p:nvPicPr>
          <p:cNvPr id="21" name="object 21"/>
          <p:cNvPicPr/>
          <p:nvPr/>
        </p:nvPicPr>
        <p:blipFill>
          <a:blip r:embed="rId15" cstate="print"/>
          <a:stretch>
            <a:fillRect/>
          </a:stretch>
        </p:blipFill>
        <p:spPr>
          <a:xfrm>
            <a:off x="248589" y="4642865"/>
            <a:ext cx="6204712" cy="2724149"/>
          </a:xfrm>
          <a:prstGeom prst="rect">
            <a:avLst/>
          </a:prstGeom>
        </p:spPr>
      </p:pic>
      <p:sp>
        <p:nvSpPr>
          <p:cNvPr id="22" name="object 22"/>
          <p:cNvSpPr txBox="1"/>
          <p:nvPr/>
        </p:nvSpPr>
        <p:spPr>
          <a:xfrm>
            <a:off x="269544" y="7549642"/>
            <a:ext cx="4330700" cy="39179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Times New Roman"/>
                <a:cs typeface="Times New Roman"/>
              </a:rPr>
              <a:t>Gr</a:t>
            </a:r>
            <a:r>
              <a:rPr sz="1200" b="1" dirty="0">
                <a:latin typeface="Calibri"/>
                <a:cs typeface="Calibri"/>
              </a:rPr>
              <a:t>á</a:t>
            </a:r>
            <a:r>
              <a:rPr sz="1200" b="1" dirty="0">
                <a:latin typeface="Times New Roman"/>
                <a:cs typeface="Times New Roman"/>
              </a:rPr>
              <a:t>fico</a:t>
            </a:r>
            <a:r>
              <a:rPr sz="1200" b="1" spc="-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6</a:t>
            </a:r>
            <a:r>
              <a:rPr sz="1200" b="1" spc="23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Visi</a:t>
            </a:r>
            <a:r>
              <a:rPr sz="1200" b="1" dirty="0">
                <a:latin typeface="Calibri"/>
                <a:cs typeface="Calibri"/>
              </a:rPr>
              <a:t>ó</a:t>
            </a:r>
            <a:r>
              <a:rPr sz="1200" b="1" dirty="0">
                <a:latin typeface="Times New Roman"/>
                <a:cs typeface="Times New Roman"/>
              </a:rPr>
              <a:t>n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la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Calidad</a:t>
            </a:r>
            <a:r>
              <a:rPr sz="1200" b="1" spc="-4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Educativa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por</a:t>
            </a:r>
            <a:r>
              <a:rPr sz="1200" b="1" spc="-5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Rosa</a:t>
            </a:r>
            <a:r>
              <a:rPr sz="1200" b="1" spc="-3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Mar</a:t>
            </a:r>
            <a:r>
              <a:rPr sz="1200" b="1" dirty="0">
                <a:latin typeface="Calibri"/>
                <a:cs typeface="Calibri"/>
              </a:rPr>
              <a:t>í</a:t>
            </a:r>
            <a:r>
              <a:rPr sz="1200" b="1" dirty="0">
                <a:latin typeface="Times New Roman"/>
                <a:cs typeface="Times New Roman"/>
              </a:rPr>
              <a:t>a </a:t>
            </a:r>
            <a:r>
              <a:rPr sz="1200" b="1" spc="-10" dirty="0">
                <a:latin typeface="Times New Roman"/>
                <a:cs typeface="Times New Roman"/>
              </a:rPr>
              <a:t>Masson </a:t>
            </a:r>
            <a:r>
              <a:rPr sz="1200" b="1" dirty="0">
                <a:latin typeface="Times New Roman"/>
                <a:cs typeface="Times New Roman"/>
              </a:rPr>
              <a:t>Fuente:</a:t>
            </a:r>
            <a:r>
              <a:rPr sz="1200" b="1" spc="-4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Fern</a:t>
            </a:r>
            <a:r>
              <a:rPr sz="1200" b="1" dirty="0">
                <a:latin typeface="Calibri"/>
                <a:cs typeface="Calibri"/>
              </a:rPr>
              <a:t>á</a:t>
            </a:r>
            <a:r>
              <a:rPr sz="1200" b="1" dirty="0">
                <a:latin typeface="Times New Roman"/>
                <a:cs typeface="Times New Roman"/>
              </a:rPr>
              <a:t>ndez</a:t>
            </a:r>
            <a:r>
              <a:rPr sz="1200" b="1" spc="-40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(2020)</a:t>
            </a:r>
            <a:endParaRPr sz="1200" dirty="0">
              <a:latin typeface="Times New Roman"/>
              <a:cs typeface="Times New Roman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1268094" y="8256658"/>
            <a:ext cx="4387850" cy="6921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 marL="12700" marR="5080" algn="ctr">
              <a:lnSpc>
                <a:spcPts val="1440"/>
              </a:lnSpc>
              <a:spcBef>
                <a:spcPts val="15"/>
              </a:spcBef>
            </a:pPr>
            <a:r>
              <a:rPr sz="1200" b="1" dirty="0">
                <a:latin typeface="Times New Roman"/>
                <a:cs typeface="Times New Roman"/>
              </a:rPr>
              <a:t>Construcción</a:t>
            </a:r>
            <a:r>
              <a:rPr sz="1200" b="1" spc="-5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Teórica</a:t>
            </a:r>
            <a:r>
              <a:rPr sz="1200" b="1" spc="254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sobre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un</a:t>
            </a:r>
            <a:r>
              <a:rPr sz="1200" b="1" spc="2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Estudio</a:t>
            </a:r>
            <a:r>
              <a:rPr sz="1200" b="1" spc="-5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Comparativo</a:t>
            </a:r>
            <a:r>
              <a:rPr sz="1200" b="1" spc="-1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Basado</a:t>
            </a:r>
            <a:r>
              <a:rPr sz="1200" b="1" spc="-5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en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spc="-25" dirty="0">
                <a:latin typeface="Times New Roman"/>
                <a:cs typeface="Times New Roman"/>
              </a:rPr>
              <a:t>la </a:t>
            </a:r>
            <a:r>
              <a:rPr sz="1200" b="1" dirty="0">
                <a:latin typeface="Times New Roman"/>
                <a:cs typeface="Times New Roman"/>
              </a:rPr>
              <a:t>Calidad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Educativa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desde</a:t>
            </a:r>
            <a:r>
              <a:rPr sz="1200" b="1" spc="-4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Diversas</a:t>
            </a:r>
            <a:r>
              <a:rPr sz="1200" b="1" spc="-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Miradas</a:t>
            </a:r>
            <a:r>
              <a:rPr sz="1200" b="1" spc="27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a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Nivel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Internacional</a:t>
            </a:r>
            <a:endParaRPr sz="1200" dirty="0">
              <a:latin typeface="Times New Roman"/>
              <a:cs typeface="Times New Roman"/>
            </a:endParaRPr>
          </a:p>
          <a:p>
            <a:pPr marL="3810" algn="ctr">
              <a:lnSpc>
                <a:spcPct val="100000"/>
              </a:lnSpc>
              <a:spcBef>
                <a:spcPts val="990"/>
              </a:spcBef>
            </a:pPr>
            <a:r>
              <a:rPr sz="1200" b="1" dirty="0">
                <a:latin typeface="Times New Roman"/>
                <a:cs typeface="Times New Roman"/>
              </a:rPr>
              <a:t>Dra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María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Fernández</a:t>
            </a:r>
            <a:endParaRPr sz="1200" dirty="0">
              <a:latin typeface="Times New Roman"/>
              <a:cs typeface="Times New Roman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6605396" y="8925695"/>
            <a:ext cx="254000" cy="1943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410"/>
              </a:lnSpc>
            </a:pPr>
            <a:r>
              <a:rPr sz="1200" b="1" spc="-25" dirty="0">
                <a:latin typeface="Times New Roman"/>
                <a:cs typeface="Times New Roman"/>
              </a:rPr>
              <a:t>263</a:t>
            </a:r>
            <a:endParaRPr sz="1200" dirty="0">
              <a:latin typeface="Times New Roman"/>
              <a:cs typeface="Times New Roman"/>
            </a:endParaRPr>
          </a:p>
        </p:txBody>
      </p:sp>
      <p:grpSp>
        <p:nvGrpSpPr>
          <p:cNvPr id="25" name="Grupo 24">
            <a:extLst>
              <a:ext uri="{FF2B5EF4-FFF2-40B4-BE49-F238E27FC236}">
                <a16:creationId xmlns:a16="http://schemas.microsoft.com/office/drawing/2014/main" id="{B7237104-FB80-A74C-3127-EB6B779AC878}"/>
              </a:ext>
            </a:extLst>
          </p:cNvPr>
          <p:cNvGrpSpPr/>
          <p:nvPr/>
        </p:nvGrpSpPr>
        <p:grpSpPr>
          <a:xfrm>
            <a:off x="117348" y="98932"/>
            <a:ext cx="6665976" cy="1452626"/>
            <a:chOff x="470065" y="1951410"/>
            <a:chExt cx="6665976" cy="1452626"/>
          </a:xfrm>
        </p:grpSpPr>
        <p:grpSp>
          <p:nvGrpSpPr>
            <p:cNvPr id="26" name="object 12">
              <a:extLst>
                <a:ext uri="{FF2B5EF4-FFF2-40B4-BE49-F238E27FC236}">
                  <a16:creationId xmlns:a16="http://schemas.microsoft.com/office/drawing/2014/main" id="{EBA20A4C-0110-4154-9489-16128FC96CEE}"/>
                </a:ext>
              </a:extLst>
            </p:cNvPr>
            <p:cNvGrpSpPr/>
            <p:nvPr/>
          </p:nvGrpSpPr>
          <p:grpSpPr>
            <a:xfrm>
              <a:off x="470065" y="1951664"/>
              <a:ext cx="6665976" cy="1452372"/>
              <a:chOff x="96011" y="115823"/>
              <a:chExt cx="6665976" cy="1452372"/>
            </a:xfrm>
          </p:grpSpPr>
          <p:pic>
            <p:nvPicPr>
              <p:cNvPr id="30" name="object 13">
                <a:extLst>
                  <a:ext uri="{FF2B5EF4-FFF2-40B4-BE49-F238E27FC236}">
                    <a16:creationId xmlns:a16="http://schemas.microsoft.com/office/drawing/2014/main" id="{4F2D05E8-7F91-A924-F45B-E96DBDAFC5BA}"/>
                  </a:ext>
                </a:extLst>
              </p:cNvPr>
              <p:cNvPicPr/>
              <p:nvPr/>
            </p:nvPicPr>
            <p:blipFill>
              <a:blip r:embed="rId3" cstate="print"/>
              <a:stretch>
                <a:fillRect/>
              </a:stretch>
            </p:blipFill>
            <p:spPr>
              <a:xfrm>
                <a:off x="96011" y="115823"/>
                <a:ext cx="6665976" cy="1452372"/>
              </a:xfrm>
              <a:prstGeom prst="rect">
                <a:avLst/>
              </a:prstGeom>
            </p:spPr>
          </p:pic>
          <p:pic>
            <p:nvPicPr>
              <p:cNvPr id="31" name="object 14">
                <a:extLst>
                  <a:ext uri="{FF2B5EF4-FFF2-40B4-BE49-F238E27FC236}">
                    <a16:creationId xmlns:a16="http://schemas.microsoft.com/office/drawing/2014/main" id="{6A16C2BF-462E-7A92-0E61-1196E5FD5E85}"/>
                  </a:ext>
                </a:extLst>
              </p:cNvPr>
              <p:cNvPicPr/>
              <p:nvPr/>
            </p:nvPicPr>
            <p:blipFill>
              <a:blip r:embed="rId4" cstate="print"/>
              <a:stretch>
                <a:fillRect/>
              </a:stretch>
            </p:blipFill>
            <p:spPr>
              <a:xfrm>
                <a:off x="142849" y="142875"/>
                <a:ext cx="6572275" cy="1358646"/>
              </a:xfrm>
              <a:prstGeom prst="rect">
                <a:avLst/>
              </a:prstGeom>
            </p:spPr>
          </p:pic>
          <p:sp>
            <p:nvSpPr>
              <p:cNvPr id="32" name="object 15">
                <a:extLst>
                  <a:ext uri="{FF2B5EF4-FFF2-40B4-BE49-F238E27FC236}">
                    <a16:creationId xmlns:a16="http://schemas.microsoft.com/office/drawing/2014/main" id="{1D0393D9-E7E0-2B7F-77DD-252D7773CC7E}"/>
                  </a:ext>
                </a:extLst>
              </p:cNvPr>
              <p:cNvSpPr/>
              <p:nvPr/>
            </p:nvSpPr>
            <p:spPr>
              <a:xfrm>
                <a:off x="142849" y="142875"/>
                <a:ext cx="6572884" cy="1358900"/>
              </a:xfrm>
              <a:custGeom>
                <a:avLst/>
                <a:gdLst/>
                <a:ahLst/>
                <a:cxnLst/>
                <a:rect l="l" t="t" r="r" b="b"/>
                <a:pathLst>
                  <a:path w="6572884" h="1358900">
                    <a:moveTo>
                      <a:pt x="0" y="226441"/>
                    </a:moveTo>
                    <a:lnTo>
                      <a:pt x="4600" y="180795"/>
                    </a:lnTo>
                    <a:lnTo>
                      <a:pt x="17795" y="138285"/>
                    </a:lnTo>
                    <a:lnTo>
                      <a:pt x="38673" y="99820"/>
                    </a:lnTo>
                    <a:lnTo>
                      <a:pt x="66324" y="66309"/>
                    </a:lnTo>
                    <a:lnTo>
                      <a:pt x="99837" y="38663"/>
                    </a:lnTo>
                    <a:lnTo>
                      <a:pt x="138301" y="17789"/>
                    </a:lnTo>
                    <a:lnTo>
                      <a:pt x="180806" y="4599"/>
                    </a:lnTo>
                    <a:lnTo>
                      <a:pt x="226440" y="0"/>
                    </a:lnTo>
                    <a:lnTo>
                      <a:pt x="6345834" y="0"/>
                    </a:lnTo>
                    <a:lnTo>
                      <a:pt x="6391480" y="4599"/>
                    </a:lnTo>
                    <a:lnTo>
                      <a:pt x="6433990" y="17789"/>
                    </a:lnTo>
                    <a:lnTo>
                      <a:pt x="6472455" y="38663"/>
                    </a:lnTo>
                    <a:lnTo>
                      <a:pt x="6505965" y="66309"/>
                    </a:lnTo>
                    <a:lnTo>
                      <a:pt x="6533612" y="99820"/>
                    </a:lnTo>
                    <a:lnTo>
                      <a:pt x="6554485" y="138285"/>
                    </a:lnTo>
                    <a:lnTo>
                      <a:pt x="6567676" y="180795"/>
                    </a:lnTo>
                    <a:lnTo>
                      <a:pt x="6572275" y="226441"/>
                    </a:lnTo>
                    <a:lnTo>
                      <a:pt x="6572275" y="1132204"/>
                    </a:lnTo>
                    <a:lnTo>
                      <a:pt x="6567676" y="1177850"/>
                    </a:lnTo>
                    <a:lnTo>
                      <a:pt x="6554485" y="1220360"/>
                    </a:lnTo>
                    <a:lnTo>
                      <a:pt x="6533612" y="1258825"/>
                    </a:lnTo>
                    <a:lnTo>
                      <a:pt x="6505965" y="1292336"/>
                    </a:lnTo>
                    <a:lnTo>
                      <a:pt x="6472455" y="1319982"/>
                    </a:lnTo>
                    <a:lnTo>
                      <a:pt x="6433990" y="1340856"/>
                    </a:lnTo>
                    <a:lnTo>
                      <a:pt x="6391480" y="1354046"/>
                    </a:lnTo>
                    <a:lnTo>
                      <a:pt x="6345834" y="1358646"/>
                    </a:lnTo>
                    <a:lnTo>
                      <a:pt x="226440" y="1358646"/>
                    </a:lnTo>
                    <a:lnTo>
                      <a:pt x="180806" y="1354046"/>
                    </a:lnTo>
                    <a:lnTo>
                      <a:pt x="138301" y="1340856"/>
                    </a:lnTo>
                    <a:lnTo>
                      <a:pt x="99837" y="1319982"/>
                    </a:lnTo>
                    <a:lnTo>
                      <a:pt x="66324" y="1292336"/>
                    </a:lnTo>
                    <a:lnTo>
                      <a:pt x="38673" y="1258825"/>
                    </a:lnTo>
                    <a:lnTo>
                      <a:pt x="17795" y="1220360"/>
                    </a:lnTo>
                    <a:lnTo>
                      <a:pt x="4600" y="1177850"/>
                    </a:lnTo>
                    <a:lnTo>
                      <a:pt x="0" y="1132204"/>
                    </a:lnTo>
                    <a:lnTo>
                      <a:pt x="0" y="226441"/>
                    </a:lnTo>
                    <a:close/>
                  </a:path>
                </a:pathLst>
              </a:custGeom>
              <a:ln w="9525">
                <a:solidFill>
                  <a:srgbClr val="55CE74"/>
                </a:solidFill>
              </a:ln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pic>
            <p:nvPicPr>
              <p:cNvPr id="33" name="object 16">
                <a:extLst>
                  <a:ext uri="{FF2B5EF4-FFF2-40B4-BE49-F238E27FC236}">
                    <a16:creationId xmlns:a16="http://schemas.microsoft.com/office/drawing/2014/main" id="{F25B1D34-FFDD-AD4B-F024-65BD6BF5EB70}"/>
                  </a:ext>
                </a:extLst>
              </p:cNvPr>
              <p:cNvPicPr/>
              <p:nvPr/>
            </p:nvPicPr>
            <p:blipFill>
              <a:blip r:embed="rId5" cstate="print"/>
              <a:stretch>
                <a:fillRect/>
              </a:stretch>
            </p:blipFill>
            <p:spPr>
              <a:xfrm>
                <a:off x="2500248" y="305930"/>
                <a:ext cx="1714500" cy="733945"/>
              </a:xfrm>
              <a:prstGeom prst="rect">
                <a:avLst/>
              </a:prstGeom>
            </p:spPr>
          </p:pic>
        </p:grpSp>
        <p:sp>
          <p:nvSpPr>
            <p:cNvPr id="27" name="object 16">
              <a:extLst>
                <a:ext uri="{FF2B5EF4-FFF2-40B4-BE49-F238E27FC236}">
                  <a16:creationId xmlns:a16="http://schemas.microsoft.com/office/drawing/2014/main" id="{4E81ECBD-98AF-9F08-3786-A240FAB82D7F}"/>
                </a:ext>
              </a:extLst>
            </p:cNvPr>
            <p:cNvSpPr txBox="1"/>
            <p:nvPr/>
          </p:nvSpPr>
          <p:spPr>
            <a:xfrm>
              <a:off x="2775727" y="2875716"/>
              <a:ext cx="3332858" cy="391795"/>
            </a:xfrm>
            <a:prstGeom prst="rect">
              <a:avLst/>
            </a:prstGeom>
            <a:noFill/>
          </p:spPr>
          <p:txBody>
            <a:bodyPr vert="horz" wrap="square" lIns="0" tIns="12700" rIns="0" bIns="0" rtlCol="0">
              <a:spAutoFit/>
            </a:bodyPr>
            <a:lstStyle/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Volumen 4,  Número 1  Enero a Julio 2021</a:t>
              </a:r>
            </a:p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Revista Semestral. Venezuela</a:t>
              </a:r>
              <a:endParaRPr sz="1200" dirty="0">
                <a:latin typeface="Arial"/>
                <a:cs typeface="Arial"/>
              </a:endParaRPr>
            </a:p>
          </p:txBody>
        </p:sp>
        <p:pic>
          <p:nvPicPr>
            <p:cNvPr id="28" name="object 25">
              <a:extLst>
                <a:ext uri="{FF2B5EF4-FFF2-40B4-BE49-F238E27FC236}">
                  <a16:creationId xmlns:a16="http://schemas.microsoft.com/office/drawing/2014/main" id="{9C03F36C-2879-E7BA-0E47-38F564180FBF}"/>
                </a:ext>
              </a:extLst>
            </p:cNvPr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470065" y="2027896"/>
              <a:ext cx="2305662" cy="1053903"/>
            </a:xfrm>
            <a:prstGeom prst="rect">
              <a:avLst/>
            </a:prstGeom>
          </p:spPr>
        </p:pic>
        <p:pic>
          <p:nvPicPr>
            <p:cNvPr id="29" name="object 31">
              <a:extLst>
                <a:ext uri="{FF2B5EF4-FFF2-40B4-BE49-F238E27FC236}">
                  <a16:creationId xmlns:a16="http://schemas.microsoft.com/office/drawing/2014/main" id="{0A8EF1EC-247D-8B99-6336-8D3D92990DE7}"/>
                </a:ext>
              </a:extLst>
            </p:cNvPr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4932681" y="1951410"/>
              <a:ext cx="1805304" cy="893889"/>
            </a:xfrm>
            <a:prstGeom prst="rect">
              <a:avLst/>
            </a:prstGeom>
          </p:spPr>
        </p:pic>
      </p:grpSp>
    </p:spTree>
  </p:cSld>
  <p:clrMapOvr>
    <a:masterClrMapping/>
  </p:clrMapOvr>
</p:sld>
</file>

<file path=ppt/slides/slide2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94485" y="115823"/>
            <a:ext cx="6669405" cy="8914130"/>
            <a:chOff x="94485" y="115823"/>
            <a:chExt cx="6669405" cy="8914130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204216" y="8651747"/>
              <a:ext cx="6518148" cy="158496"/>
            </a:xfrm>
            <a:prstGeom prst="rect">
              <a:avLst/>
            </a:prstGeom>
          </p:spPr>
        </p:pic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96012" y="115823"/>
              <a:ext cx="6665976" cy="1452372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42849" y="142875"/>
              <a:ext cx="6572275" cy="1358646"/>
            </a:xfrm>
            <a:prstGeom prst="rect">
              <a:avLst/>
            </a:prstGeom>
          </p:spPr>
        </p:pic>
        <p:sp>
          <p:nvSpPr>
            <p:cNvPr id="6" name="object 6"/>
            <p:cNvSpPr/>
            <p:nvPr/>
          </p:nvSpPr>
          <p:spPr>
            <a:xfrm>
              <a:off x="142849" y="142875"/>
              <a:ext cx="6572884" cy="1358900"/>
            </a:xfrm>
            <a:custGeom>
              <a:avLst/>
              <a:gdLst/>
              <a:ahLst/>
              <a:cxnLst/>
              <a:rect l="l" t="t" r="r" b="b"/>
              <a:pathLst>
                <a:path w="6572884" h="1358900">
                  <a:moveTo>
                    <a:pt x="0" y="226441"/>
                  </a:moveTo>
                  <a:lnTo>
                    <a:pt x="4600" y="180795"/>
                  </a:lnTo>
                  <a:lnTo>
                    <a:pt x="17795" y="138285"/>
                  </a:lnTo>
                  <a:lnTo>
                    <a:pt x="38673" y="99820"/>
                  </a:lnTo>
                  <a:lnTo>
                    <a:pt x="66324" y="66309"/>
                  </a:lnTo>
                  <a:lnTo>
                    <a:pt x="99837" y="38663"/>
                  </a:lnTo>
                  <a:lnTo>
                    <a:pt x="138301" y="17789"/>
                  </a:lnTo>
                  <a:lnTo>
                    <a:pt x="180806" y="4599"/>
                  </a:lnTo>
                  <a:lnTo>
                    <a:pt x="226440" y="0"/>
                  </a:lnTo>
                  <a:lnTo>
                    <a:pt x="6345834" y="0"/>
                  </a:lnTo>
                  <a:lnTo>
                    <a:pt x="6391480" y="4599"/>
                  </a:lnTo>
                  <a:lnTo>
                    <a:pt x="6433990" y="17789"/>
                  </a:lnTo>
                  <a:lnTo>
                    <a:pt x="6472455" y="38663"/>
                  </a:lnTo>
                  <a:lnTo>
                    <a:pt x="6505965" y="66309"/>
                  </a:lnTo>
                  <a:lnTo>
                    <a:pt x="6533612" y="99820"/>
                  </a:lnTo>
                  <a:lnTo>
                    <a:pt x="6554485" y="138285"/>
                  </a:lnTo>
                  <a:lnTo>
                    <a:pt x="6567676" y="180795"/>
                  </a:lnTo>
                  <a:lnTo>
                    <a:pt x="6572275" y="226441"/>
                  </a:lnTo>
                  <a:lnTo>
                    <a:pt x="6572275" y="1132204"/>
                  </a:lnTo>
                  <a:lnTo>
                    <a:pt x="6567676" y="1177850"/>
                  </a:lnTo>
                  <a:lnTo>
                    <a:pt x="6554485" y="1220360"/>
                  </a:lnTo>
                  <a:lnTo>
                    <a:pt x="6533612" y="1258825"/>
                  </a:lnTo>
                  <a:lnTo>
                    <a:pt x="6505965" y="1292336"/>
                  </a:lnTo>
                  <a:lnTo>
                    <a:pt x="6472455" y="1319982"/>
                  </a:lnTo>
                  <a:lnTo>
                    <a:pt x="6433990" y="1340856"/>
                  </a:lnTo>
                  <a:lnTo>
                    <a:pt x="6391480" y="1354046"/>
                  </a:lnTo>
                  <a:lnTo>
                    <a:pt x="6345834" y="1358646"/>
                  </a:lnTo>
                  <a:lnTo>
                    <a:pt x="226440" y="1358646"/>
                  </a:lnTo>
                  <a:lnTo>
                    <a:pt x="180806" y="1354046"/>
                  </a:lnTo>
                  <a:lnTo>
                    <a:pt x="138301" y="1340856"/>
                  </a:lnTo>
                  <a:lnTo>
                    <a:pt x="99837" y="1319982"/>
                  </a:lnTo>
                  <a:lnTo>
                    <a:pt x="66324" y="1292336"/>
                  </a:lnTo>
                  <a:lnTo>
                    <a:pt x="38673" y="1258825"/>
                  </a:lnTo>
                  <a:lnTo>
                    <a:pt x="17795" y="1220360"/>
                  </a:lnTo>
                  <a:lnTo>
                    <a:pt x="4600" y="1177850"/>
                  </a:lnTo>
                  <a:lnTo>
                    <a:pt x="0" y="1132204"/>
                  </a:lnTo>
                  <a:lnTo>
                    <a:pt x="0" y="226441"/>
                  </a:lnTo>
                  <a:close/>
                </a:path>
              </a:pathLst>
            </a:custGeom>
            <a:ln w="9525">
              <a:solidFill>
                <a:srgbClr val="55CE74"/>
              </a:solidFill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pic>
          <p:nvPicPr>
            <p:cNvPr id="7" name="object 7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2500248" y="305930"/>
              <a:ext cx="1714500" cy="733945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2738628" y="1024127"/>
              <a:ext cx="1897379" cy="371855"/>
            </a:xfrm>
            <a:prstGeom prst="rect">
              <a:avLst/>
            </a:prstGeom>
          </p:spPr>
        </p:pic>
        <p:pic>
          <p:nvPicPr>
            <p:cNvPr id="9" name="object 9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4401312" y="1024127"/>
              <a:ext cx="1577339" cy="371855"/>
            </a:xfrm>
            <a:prstGeom prst="rect">
              <a:avLst/>
            </a:prstGeom>
          </p:spPr>
        </p:pic>
        <p:pic>
          <p:nvPicPr>
            <p:cNvPr id="10" name="object 10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3169920" y="1207007"/>
              <a:ext cx="1546859" cy="371855"/>
            </a:xfrm>
            <a:prstGeom prst="rect">
              <a:avLst/>
            </a:prstGeom>
          </p:spPr>
        </p:pic>
        <p:pic>
          <p:nvPicPr>
            <p:cNvPr id="11" name="object 11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4482083" y="1207007"/>
              <a:ext cx="284988" cy="371855"/>
            </a:xfrm>
            <a:prstGeom prst="rect">
              <a:avLst/>
            </a:prstGeom>
          </p:spPr>
        </p:pic>
        <p:pic>
          <p:nvPicPr>
            <p:cNvPr id="12" name="object 12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4571999" y="1207007"/>
              <a:ext cx="1013460" cy="371855"/>
            </a:xfrm>
            <a:prstGeom prst="rect">
              <a:avLst/>
            </a:prstGeom>
          </p:spPr>
        </p:pic>
      </p:grpSp>
      <p:sp>
        <p:nvSpPr>
          <p:cNvPr id="13" name="object 13"/>
          <p:cNvSpPr txBox="1"/>
          <p:nvPr/>
        </p:nvSpPr>
        <p:spPr>
          <a:xfrm>
            <a:off x="2842005" y="1068451"/>
            <a:ext cx="3029585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443865" marR="5080" indent="-431800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Arial"/>
                <a:cs typeface="Arial"/>
              </a:rPr>
              <a:t>6ta.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Edición</a:t>
            </a:r>
            <a:r>
              <a:rPr sz="1200" b="1" spc="-10" dirty="0">
                <a:latin typeface="Arial"/>
                <a:cs typeface="Arial"/>
              </a:rPr>
              <a:t> Volumen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I</a:t>
            </a:r>
            <a:r>
              <a:rPr sz="1200" b="1" spc="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Enero</a:t>
            </a:r>
            <a:r>
              <a:rPr sz="1200" b="1" spc="-3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a</a:t>
            </a:r>
            <a:r>
              <a:rPr sz="1200" b="1" spc="-2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Julio</a:t>
            </a:r>
            <a:r>
              <a:rPr sz="1200" b="1" spc="-5" dirty="0">
                <a:latin typeface="Arial"/>
                <a:cs typeface="Arial"/>
              </a:rPr>
              <a:t> </a:t>
            </a:r>
            <a:r>
              <a:rPr sz="1200" b="1" spc="-20" dirty="0">
                <a:latin typeface="Arial"/>
                <a:cs typeface="Arial"/>
              </a:rPr>
              <a:t>2021 </a:t>
            </a:r>
            <a:r>
              <a:rPr sz="1200" b="1" dirty="0">
                <a:latin typeface="Arial"/>
                <a:cs typeface="Arial"/>
              </a:rPr>
              <a:t>Revista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Semestral-</a:t>
            </a:r>
            <a:r>
              <a:rPr sz="1200" b="1" spc="-40" dirty="0">
                <a:latin typeface="Arial"/>
                <a:cs typeface="Arial"/>
              </a:rPr>
              <a:t> </a:t>
            </a:r>
            <a:r>
              <a:rPr sz="1200" b="1" spc="-10" dirty="0">
                <a:latin typeface="Arial"/>
                <a:cs typeface="Arial"/>
              </a:rPr>
              <a:t>Venezuela</a:t>
            </a:r>
            <a:endParaRPr sz="1200" dirty="0">
              <a:latin typeface="Arial"/>
              <a:cs typeface="Arial"/>
            </a:endParaRPr>
          </a:p>
        </p:txBody>
      </p:sp>
      <p:grpSp>
        <p:nvGrpSpPr>
          <p:cNvPr id="14" name="object 14"/>
          <p:cNvGrpSpPr/>
          <p:nvPr/>
        </p:nvGrpSpPr>
        <p:grpSpPr>
          <a:xfrm>
            <a:off x="109728" y="164274"/>
            <a:ext cx="6590030" cy="8877935"/>
            <a:chOff x="109728" y="164274"/>
            <a:chExt cx="6590030" cy="8877935"/>
          </a:xfrm>
        </p:grpSpPr>
        <p:pic>
          <p:nvPicPr>
            <p:cNvPr id="15" name="object 15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324612" y="234696"/>
              <a:ext cx="1719072" cy="1341120"/>
            </a:xfrm>
            <a:prstGeom prst="rect">
              <a:avLst/>
            </a:prstGeom>
          </p:spPr>
        </p:pic>
        <p:pic>
          <p:nvPicPr>
            <p:cNvPr id="16" name="object 16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5606795" y="8193022"/>
              <a:ext cx="1092707" cy="848868"/>
            </a:xfrm>
            <a:prstGeom prst="rect">
              <a:avLst/>
            </a:prstGeom>
          </p:spPr>
        </p:pic>
        <p:pic>
          <p:nvPicPr>
            <p:cNvPr id="17" name="object 17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109728" y="8193022"/>
              <a:ext cx="1092708" cy="848868"/>
            </a:xfrm>
            <a:prstGeom prst="rect">
              <a:avLst/>
            </a:prstGeom>
          </p:spPr>
        </p:pic>
        <p:pic>
          <p:nvPicPr>
            <p:cNvPr id="18" name="object 18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4725162" y="164274"/>
              <a:ext cx="1805305" cy="893889"/>
            </a:xfrm>
            <a:prstGeom prst="rect">
              <a:avLst/>
            </a:prstGeom>
          </p:spPr>
        </p:pic>
        <p:pic>
          <p:nvPicPr>
            <p:cNvPr id="19" name="object 19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346354" y="1533525"/>
              <a:ext cx="5962904" cy="2895600"/>
            </a:xfrm>
            <a:prstGeom prst="rect">
              <a:avLst/>
            </a:prstGeom>
          </p:spPr>
        </p:pic>
        <p:pic>
          <p:nvPicPr>
            <p:cNvPr id="20" name="object 20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322021" y="4835271"/>
              <a:ext cx="5855208" cy="2838450"/>
            </a:xfrm>
            <a:prstGeom prst="rect">
              <a:avLst/>
            </a:prstGeom>
          </p:spPr>
        </p:pic>
      </p:grpSp>
      <p:sp>
        <p:nvSpPr>
          <p:cNvPr id="21" name="object 21"/>
          <p:cNvSpPr txBox="1"/>
          <p:nvPr/>
        </p:nvSpPr>
        <p:spPr>
          <a:xfrm>
            <a:off x="327456" y="4350842"/>
            <a:ext cx="4544695" cy="39179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Times New Roman"/>
                <a:cs typeface="Times New Roman"/>
              </a:rPr>
              <a:t>Gr</a:t>
            </a:r>
            <a:r>
              <a:rPr sz="1200" b="1" dirty="0">
                <a:latin typeface="Calibri"/>
                <a:cs typeface="Calibri"/>
              </a:rPr>
              <a:t>á</a:t>
            </a:r>
            <a:r>
              <a:rPr sz="1200" b="1" dirty="0">
                <a:latin typeface="Times New Roman"/>
                <a:cs typeface="Times New Roman"/>
              </a:rPr>
              <a:t>fico</a:t>
            </a:r>
            <a:r>
              <a:rPr sz="1200" b="1" spc="-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7</a:t>
            </a:r>
            <a:r>
              <a:rPr sz="1200" b="1" spc="-4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Visi</a:t>
            </a:r>
            <a:r>
              <a:rPr sz="1200" b="1" dirty="0">
                <a:latin typeface="Calibri"/>
                <a:cs typeface="Calibri"/>
              </a:rPr>
              <a:t>ó</a:t>
            </a:r>
            <a:r>
              <a:rPr sz="1200" b="1" dirty="0">
                <a:latin typeface="Times New Roman"/>
                <a:cs typeface="Times New Roman"/>
              </a:rPr>
              <a:t>n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la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Calidad</a:t>
            </a:r>
            <a:r>
              <a:rPr sz="1200" b="1" spc="-4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Educativa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por</a:t>
            </a:r>
            <a:r>
              <a:rPr sz="1200" b="1" spc="-5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Mar</a:t>
            </a:r>
            <a:r>
              <a:rPr sz="1200" b="1" dirty="0">
                <a:latin typeface="Calibri"/>
                <a:cs typeface="Calibri"/>
              </a:rPr>
              <a:t>í</a:t>
            </a:r>
            <a:r>
              <a:rPr sz="1200" b="1" dirty="0">
                <a:latin typeface="Times New Roman"/>
                <a:cs typeface="Times New Roman"/>
              </a:rPr>
              <a:t>a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Subirats</a:t>
            </a:r>
            <a:r>
              <a:rPr sz="1200" b="1" spc="-3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Martori</a:t>
            </a:r>
            <a:endParaRPr sz="1200" dirty="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1200" b="1" dirty="0">
                <a:latin typeface="Times New Roman"/>
                <a:cs typeface="Times New Roman"/>
              </a:rPr>
              <a:t>Fuente:</a:t>
            </a:r>
            <a:r>
              <a:rPr sz="1200" b="1" spc="-4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Fern</a:t>
            </a:r>
            <a:r>
              <a:rPr sz="1200" b="1" dirty="0">
                <a:latin typeface="Calibri"/>
                <a:cs typeface="Calibri"/>
              </a:rPr>
              <a:t>á</a:t>
            </a:r>
            <a:r>
              <a:rPr sz="1200" b="1" dirty="0">
                <a:latin typeface="Times New Roman"/>
                <a:cs typeface="Times New Roman"/>
              </a:rPr>
              <a:t>ndez</a:t>
            </a:r>
            <a:r>
              <a:rPr sz="1200" b="1" spc="-40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(2020</a:t>
            </a:r>
            <a:endParaRPr sz="1200" dirty="0">
              <a:latin typeface="Times New Roman"/>
              <a:cs typeface="Times New Roman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1268094" y="8256658"/>
            <a:ext cx="4387850" cy="6921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 marL="12700" marR="5080" algn="ctr">
              <a:lnSpc>
                <a:spcPts val="1440"/>
              </a:lnSpc>
              <a:spcBef>
                <a:spcPts val="15"/>
              </a:spcBef>
            </a:pPr>
            <a:r>
              <a:rPr sz="1200" b="1" dirty="0">
                <a:latin typeface="Times New Roman"/>
                <a:cs typeface="Times New Roman"/>
              </a:rPr>
              <a:t>Construcción</a:t>
            </a:r>
            <a:r>
              <a:rPr sz="1200" b="1" spc="-5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Teórica</a:t>
            </a:r>
            <a:r>
              <a:rPr sz="1200" b="1" spc="254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sobre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un</a:t>
            </a:r>
            <a:r>
              <a:rPr sz="1200" b="1" spc="2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Estudio</a:t>
            </a:r>
            <a:r>
              <a:rPr sz="1200" b="1" spc="-5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Comparativo</a:t>
            </a:r>
            <a:r>
              <a:rPr sz="1200" b="1" spc="-1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Basado</a:t>
            </a:r>
            <a:r>
              <a:rPr sz="1200" b="1" spc="-5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en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spc="-25" dirty="0">
                <a:latin typeface="Times New Roman"/>
                <a:cs typeface="Times New Roman"/>
              </a:rPr>
              <a:t>la </a:t>
            </a:r>
            <a:r>
              <a:rPr sz="1200" b="1" dirty="0">
                <a:latin typeface="Times New Roman"/>
                <a:cs typeface="Times New Roman"/>
              </a:rPr>
              <a:t>Calidad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Educativa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desde</a:t>
            </a:r>
            <a:r>
              <a:rPr sz="1200" b="1" spc="-4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Diversas</a:t>
            </a:r>
            <a:r>
              <a:rPr sz="1200" b="1" spc="-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Miradas</a:t>
            </a:r>
            <a:r>
              <a:rPr sz="1200" b="1" spc="27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a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Nivel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Internacional</a:t>
            </a:r>
            <a:endParaRPr sz="1200" dirty="0">
              <a:latin typeface="Times New Roman"/>
              <a:cs typeface="Times New Roman"/>
            </a:endParaRPr>
          </a:p>
          <a:p>
            <a:pPr marL="3810" algn="ctr">
              <a:lnSpc>
                <a:spcPct val="100000"/>
              </a:lnSpc>
              <a:spcBef>
                <a:spcPts val="990"/>
              </a:spcBef>
            </a:pPr>
            <a:r>
              <a:rPr sz="1200" b="1" dirty="0">
                <a:latin typeface="Times New Roman"/>
                <a:cs typeface="Times New Roman"/>
              </a:rPr>
              <a:t>Dra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María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Fernández</a:t>
            </a:r>
            <a:endParaRPr sz="1200" dirty="0">
              <a:latin typeface="Times New Roman"/>
              <a:cs typeface="Times New Roman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6699631" y="8925695"/>
            <a:ext cx="177800" cy="1943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410"/>
              </a:lnSpc>
            </a:pPr>
            <a:r>
              <a:rPr sz="1200" b="1" spc="-25" dirty="0">
                <a:latin typeface="Times New Roman"/>
                <a:cs typeface="Times New Roman"/>
              </a:rPr>
              <a:t>26</a:t>
            </a:r>
            <a:endParaRPr sz="1200" dirty="0">
              <a:latin typeface="Times New Roman"/>
              <a:cs typeface="Times New Roman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411581" y="7668514"/>
            <a:ext cx="3998595" cy="39179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Times New Roman"/>
                <a:cs typeface="Times New Roman"/>
              </a:rPr>
              <a:t>Gr</a:t>
            </a:r>
            <a:r>
              <a:rPr sz="1200" b="1" dirty="0">
                <a:latin typeface="Calibri"/>
                <a:cs typeface="Calibri"/>
              </a:rPr>
              <a:t>á</a:t>
            </a:r>
            <a:r>
              <a:rPr sz="1200" b="1" dirty="0">
                <a:latin typeface="Times New Roman"/>
                <a:cs typeface="Times New Roman"/>
              </a:rPr>
              <a:t>fico</a:t>
            </a:r>
            <a:r>
              <a:rPr sz="1200" b="1" spc="-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8</a:t>
            </a:r>
            <a:r>
              <a:rPr sz="1200" b="1" spc="-4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Visi</a:t>
            </a:r>
            <a:r>
              <a:rPr sz="1200" b="1" dirty="0">
                <a:latin typeface="Calibri"/>
                <a:cs typeface="Calibri"/>
              </a:rPr>
              <a:t>ó</a:t>
            </a:r>
            <a:r>
              <a:rPr sz="1200" b="1" dirty="0">
                <a:latin typeface="Times New Roman"/>
                <a:cs typeface="Times New Roman"/>
              </a:rPr>
              <a:t>n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la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Calidad</a:t>
            </a:r>
            <a:r>
              <a:rPr sz="1200" b="1" spc="-4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Educativa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por</a:t>
            </a:r>
            <a:r>
              <a:rPr sz="1200" b="1" spc="-3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Dr</a:t>
            </a:r>
            <a:r>
              <a:rPr sz="1200" b="1" spc="-4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Luis</a:t>
            </a:r>
            <a:r>
              <a:rPr sz="1200" b="1" spc="-4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Bonilla </a:t>
            </a:r>
            <a:r>
              <a:rPr sz="1200" b="1" dirty="0">
                <a:latin typeface="Times New Roman"/>
                <a:cs typeface="Times New Roman"/>
              </a:rPr>
              <a:t>Fuente:</a:t>
            </a:r>
            <a:r>
              <a:rPr sz="1200" b="1" spc="-4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Fern</a:t>
            </a:r>
            <a:r>
              <a:rPr sz="1200" b="1" dirty="0">
                <a:latin typeface="Calibri"/>
                <a:cs typeface="Calibri"/>
              </a:rPr>
              <a:t>á</a:t>
            </a:r>
            <a:r>
              <a:rPr sz="1200" b="1" dirty="0">
                <a:latin typeface="Times New Roman"/>
                <a:cs typeface="Times New Roman"/>
              </a:rPr>
              <a:t>ndez</a:t>
            </a:r>
            <a:r>
              <a:rPr sz="1200" b="1" spc="-40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(2020)</a:t>
            </a:r>
            <a:endParaRPr sz="1200" dirty="0">
              <a:latin typeface="Times New Roman"/>
              <a:cs typeface="Times New Roman"/>
            </a:endParaRPr>
          </a:p>
        </p:txBody>
      </p:sp>
      <p:grpSp>
        <p:nvGrpSpPr>
          <p:cNvPr id="25" name="Grupo 24">
            <a:extLst>
              <a:ext uri="{FF2B5EF4-FFF2-40B4-BE49-F238E27FC236}">
                <a16:creationId xmlns:a16="http://schemas.microsoft.com/office/drawing/2014/main" id="{E4C1F0D3-99A1-3477-001C-BBB9363B7A94}"/>
              </a:ext>
            </a:extLst>
          </p:cNvPr>
          <p:cNvGrpSpPr/>
          <p:nvPr/>
        </p:nvGrpSpPr>
        <p:grpSpPr>
          <a:xfrm>
            <a:off x="117348" y="98932"/>
            <a:ext cx="6665976" cy="1452626"/>
            <a:chOff x="470065" y="1951410"/>
            <a:chExt cx="6665976" cy="1452626"/>
          </a:xfrm>
        </p:grpSpPr>
        <p:grpSp>
          <p:nvGrpSpPr>
            <p:cNvPr id="26" name="object 12">
              <a:extLst>
                <a:ext uri="{FF2B5EF4-FFF2-40B4-BE49-F238E27FC236}">
                  <a16:creationId xmlns:a16="http://schemas.microsoft.com/office/drawing/2014/main" id="{5E44195F-E75F-0959-894D-359378AB1EC2}"/>
                </a:ext>
              </a:extLst>
            </p:cNvPr>
            <p:cNvGrpSpPr/>
            <p:nvPr/>
          </p:nvGrpSpPr>
          <p:grpSpPr>
            <a:xfrm>
              <a:off x="470065" y="1951664"/>
              <a:ext cx="6665976" cy="1452372"/>
              <a:chOff x="96011" y="115823"/>
              <a:chExt cx="6665976" cy="1452372"/>
            </a:xfrm>
          </p:grpSpPr>
          <p:pic>
            <p:nvPicPr>
              <p:cNvPr id="30" name="object 13">
                <a:extLst>
                  <a:ext uri="{FF2B5EF4-FFF2-40B4-BE49-F238E27FC236}">
                    <a16:creationId xmlns:a16="http://schemas.microsoft.com/office/drawing/2014/main" id="{090F3B38-9DA8-8DA7-7D7F-CFD7CF17E4D4}"/>
                  </a:ext>
                </a:extLst>
              </p:cNvPr>
              <p:cNvPicPr/>
              <p:nvPr/>
            </p:nvPicPr>
            <p:blipFill>
              <a:blip r:embed="rId3" cstate="print"/>
              <a:stretch>
                <a:fillRect/>
              </a:stretch>
            </p:blipFill>
            <p:spPr>
              <a:xfrm>
                <a:off x="96011" y="115823"/>
                <a:ext cx="6665976" cy="1452372"/>
              </a:xfrm>
              <a:prstGeom prst="rect">
                <a:avLst/>
              </a:prstGeom>
            </p:spPr>
          </p:pic>
          <p:pic>
            <p:nvPicPr>
              <p:cNvPr id="31" name="object 14">
                <a:extLst>
                  <a:ext uri="{FF2B5EF4-FFF2-40B4-BE49-F238E27FC236}">
                    <a16:creationId xmlns:a16="http://schemas.microsoft.com/office/drawing/2014/main" id="{152247C7-1E93-FCD5-71E9-D0E245C13B7C}"/>
                  </a:ext>
                </a:extLst>
              </p:cNvPr>
              <p:cNvPicPr/>
              <p:nvPr/>
            </p:nvPicPr>
            <p:blipFill>
              <a:blip r:embed="rId4" cstate="print"/>
              <a:stretch>
                <a:fillRect/>
              </a:stretch>
            </p:blipFill>
            <p:spPr>
              <a:xfrm>
                <a:off x="142849" y="142875"/>
                <a:ext cx="6572275" cy="1358646"/>
              </a:xfrm>
              <a:prstGeom prst="rect">
                <a:avLst/>
              </a:prstGeom>
            </p:spPr>
          </p:pic>
          <p:sp>
            <p:nvSpPr>
              <p:cNvPr id="32" name="object 15">
                <a:extLst>
                  <a:ext uri="{FF2B5EF4-FFF2-40B4-BE49-F238E27FC236}">
                    <a16:creationId xmlns:a16="http://schemas.microsoft.com/office/drawing/2014/main" id="{B28BA10E-46E0-F3C7-EDDC-3A162747183B}"/>
                  </a:ext>
                </a:extLst>
              </p:cNvPr>
              <p:cNvSpPr/>
              <p:nvPr/>
            </p:nvSpPr>
            <p:spPr>
              <a:xfrm>
                <a:off x="142849" y="142875"/>
                <a:ext cx="6572884" cy="1358900"/>
              </a:xfrm>
              <a:custGeom>
                <a:avLst/>
                <a:gdLst/>
                <a:ahLst/>
                <a:cxnLst/>
                <a:rect l="l" t="t" r="r" b="b"/>
                <a:pathLst>
                  <a:path w="6572884" h="1358900">
                    <a:moveTo>
                      <a:pt x="0" y="226441"/>
                    </a:moveTo>
                    <a:lnTo>
                      <a:pt x="4600" y="180795"/>
                    </a:lnTo>
                    <a:lnTo>
                      <a:pt x="17795" y="138285"/>
                    </a:lnTo>
                    <a:lnTo>
                      <a:pt x="38673" y="99820"/>
                    </a:lnTo>
                    <a:lnTo>
                      <a:pt x="66324" y="66309"/>
                    </a:lnTo>
                    <a:lnTo>
                      <a:pt x="99837" y="38663"/>
                    </a:lnTo>
                    <a:lnTo>
                      <a:pt x="138301" y="17789"/>
                    </a:lnTo>
                    <a:lnTo>
                      <a:pt x="180806" y="4599"/>
                    </a:lnTo>
                    <a:lnTo>
                      <a:pt x="226440" y="0"/>
                    </a:lnTo>
                    <a:lnTo>
                      <a:pt x="6345834" y="0"/>
                    </a:lnTo>
                    <a:lnTo>
                      <a:pt x="6391480" y="4599"/>
                    </a:lnTo>
                    <a:lnTo>
                      <a:pt x="6433990" y="17789"/>
                    </a:lnTo>
                    <a:lnTo>
                      <a:pt x="6472455" y="38663"/>
                    </a:lnTo>
                    <a:lnTo>
                      <a:pt x="6505965" y="66309"/>
                    </a:lnTo>
                    <a:lnTo>
                      <a:pt x="6533612" y="99820"/>
                    </a:lnTo>
                    <a:lnTo>
                      <a:pt x="6554485" y="138285"/>
                    </a:lnTo>
                    <a:lnTo>
                      <a:pt x="6567676" y="180795"/>
                    </a:lnTo>
                    <a:lnTo>
                      <a:pt x="6572275" y="226441"/>
                    </a:lnTo>
                    <a:lnTo>
                      <a:pt x="6572275" y="1132204"/>
                    </a:lnTo>
                    <a:lnTo>
                      <a:pt x="6567676" y="1177850"/>
                    </a:lnTo>
                    <a:lnTo>
                      <a:pt x="6554485" y="1220360"/>
                    </a:lnTo>
                    <a:lnTo>
                      <a:pt x="6533612" y="1258825"/>
                    </a:lnTo>
                    <a:lnTo>
                      <a:pt x="6505965" y="1292336"/>
                    </a:lnTo>
                    <a:lnTo>
                      <a:pt x="6472455" y="1319982"/>
                    </a:lnTo>
                    <a:lnTo>
                      <a:pt x="6433990" y="1340856"/>
                    </a:lnTo>
                    <a:lnTo>
                      <a:pt x="6391480" y="1354046"/>
                    </a:lnTo>
                    <a:lnTo>
                      <a:pt x="6345834" y="1358646"/>
                    </a:lnTo>
                    <a:lnTo>
                      <a:pt x="226440" y="1358646"/>
                    </a:lnTo>
                    <a:lnTo>
                      <a:pt x="180806" y="1354046"/>
                    </a:lnTo>
                    <a:lnTo>
                      <a:pt x="138301" y="1340856"/>
                    </a:lnTo>
                    <a:lnTo>
                      <a:pt x="99837" y="1319982"/>
                    </a:lnTo>
                    <a:lnTo>
                      <a:pt x="66324" y="1292336"/>
                    </a:lnTo>
                    <a:lnTo>
                      <a:pt x="38673" y="1258825"/>
                    </a:lnTo>
                    <a:lnTo>
                      <a:pt x="17795" y="1220360"/>
                    </a:lnTo>
                    <a:lnTo>
                      <a:pt x="4600" y="1177850"/>
                    </a:lnTo>
                    <a:lnTo>
                      <a:pt x="0" y="1132204"/>
                    </a:lnTo>
                    <a:lnTo>
                      <a:pt x="0" y="226441"/>
                    </a:lnTo>
                    <a:close/>
                  </a:path>
                </a:pathLst>
              </a:custGeom>
              <a:ln w="9525">
                <a:solidFill>
                  <a:srgbClr val="55CE74"/>
                </a:solidFill>
              </a:ln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pic>
            <p:nvPicPr>
              <p:cNvPr id="33" name="object 16">
                <a:extLst>
                  <a:ext uri="{FF2B5EF4-FFF2-40B4-BE49-F238E27FC236}">
                    <a16:creationId xmlns:a16="http://schemas.microsoft.com/office/drawing/2014/main" id="{0B425FF1-4E9D-E8D4-BC8B-95982C6059A3}"/>
                  </a:ext>
                </a:extLst>
              </p:cNvPr>
              <p:cNvPicPr/>
              <p:nvPr/>
            </p:nvPicPr>
            <p:blipFill>
              <a:blip r:embed="rId5" cstate="print"/>
              <a:stretch>
                <a:fillRect/>
              </a:stretch>
            </p:blipFill>
            <p:spPr>
              <a:xfrm>
                <a:off x="2500248" y="305930"/>
                <a:ext cx="1714500" cy="733945"/>
              </a:xfrm>
              <a:prstGeom prst="rect">
                <a:avLst/>
              </a:prstGeom>
            </p:spPr>
          </p:pic>
        </p:grpSp>
        <p:sp>
          <p:nvSpPr>
            <p:cNvPr id="27" name="object 16">
              <a:extLst>
                <a:ext uri="{FF2B5EF4-FFF2-40B4-BE49-F238E27FC236}">
                  <a16:creationId xmlns:a16="http://schemas.microsoft.com/office/drawing/2014/main" id="{A08832B0-CB7A-F463-7856-D94CD9F62C1B}"/>
                </a:ext>
              </a:extLst>
            </p:cNvPr>
            <p:cNvSpPr txBox="1"/>
            <p:nvPr/>
          </p:nvSpPr>
          <p:spPr>
            <a:xfrm>
              <a:off x="2775727" y="2875716"/>
              <a:ext cx="3332858" cy="391795"/>
            </a:xfrm>
            <a:prstGeom prst="rect">
              <a:avLst/>
            </a:prstGeom>
            <a:noFill/>
          </p:spPr>
          <p:txBody>
            <a:bodyPr vert="horz" wrap="square" lIns="0" tIns="12700" rIns="0" bIns="0" rtlCol="0">
              <a:spAutoFit/>
            </a:bodyPr>
            <a:lstStyle/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Volumen 4,  Número 1  Enero a Julio 2021</a:t>
              </a:r>
            </a:p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Revista Semestral. Venezuela</a:t>
              </a:r>
              <a:endParaRPr sz="1200" dirty="0">
                <a:latin typeface="Arial"/>
                <a:cs typeface="Arial"/>
              </a:endParaRPr>
            </a:p>
          </p:txBody>
        </p:sp>
        <p:pic>
          <p:nvPicPr>
            <p:cNvPr id="28" name="object 25">
              <a:extLst>
                <a:ext uri="{FF2B5EF4-FFF2-40B4-BE49-F238E27FC236}">
                  <a16:creationId xmlns:a16="http://schemas.microsoft.com/office/drawing/2014/main" id="{5FEDE4CD-2D04-0125-453C-E18EACFE0412}"/>
                </a:ext>
              </a:extLst>
            </p:cNvPr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470065" y="2027896"/>
              <a:ext cx="2305662" cy="1053903"/>
            </a:xfrm>
            <a:prstGeom prst="rect">
              <a:avLst/>
            </a:prstGeom>
          </p:spPr>
        </p:pic>
        <p:pic>
          <p:nvPicPr>
            <p:cNvPr id="29" name="object 31">
              <a:extLst>
                <a:ext uri="{FF2B5EF4-FFF2-40B4-BE49-F238E27FC236}">
                  <a16:creationId xmlns:a16="http://schemas.microsoft.com/office/drawing/2014/main" id="{049D209A-904B-42A7-C097-E21B679F7265}"/>
                </a:ext>
              </a:extLst>
            </p:cNvPr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4932681" y="1951410"/>
              <a:ext cx="1805304" cy="893889"/>
            </a:xfrm>
            <a:prstGeom prst="rect">
              <a:avLst/>
            </a:prstGeom>
          </p:spPr>
        </p:pic>
      </p:grpSp>
    </p:spTree>
  </p:cSld>
  <p:clrMapOvr>
    <a:masterClrMapping/>
  </p:clrMapOvr>
</p:sld>
</file>

<file path=ppt/slides/slide2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94485" y="115823"/>
            <a:ext cx="6669405" cy="8914130"/>
            <a:chOff x="94485" y="115823"/>
            <a:chExt cx="6669405" cy="8914130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204216" y="8651747"/>
              <a:ext cx="6518148" cy="158496"/>
            </a:xfrm>
            <a:prstGeom prst="rect">
              <a:avLst/>
            </a:prstGeom>
          </p:spPr>
        </p:pic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96012" y="115823"/>
              <a:ext cx="6665976" cy="1452372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42849" y="142875"/>
              <a:ext cx="6572275" cy="1358646"/>
            </a:xfrm>
            <a:prstGeom prst="rect">
              <a:avLst/>
            </a:prstGeom>
          </p:spPr>
        </p:pic>
        <p:sp>
          <p:nvSpPr>
            <p:cNvPr id="6" name="object 6"/>
            <p:cNvSpPr/>
            <p:nvPr/>
          </p:nvSpPr>
          <p:spPr>
            <a:xfrm>
              <a:off x="142849" y="142875"/>
              <a:ext cx="6572884" cy="1358900"/>
            </a:xfrm>
            <a:custGeom>
              <a:avLst/>
              <a:gdLst/>
              <a:ahLst/>
              <a:cxnLst/>
              <a:rect l="l" t="t" r="r" b="b"/>
              <a:pathLst>
                <a:path w="6572884" h="1358900">
                  <a:moveTo>
                    <a:pt x="0" y="226441"/>
                  </a:moveTo>
                  <a:lnTo>
                    <a:pt x="4600" y="180795"/>
                  </a:lnTo>
                  <a:lnTo>
                    <a:pt x="17795" y="138285"/>
                  </a:lnTo>
                  <a:lnTo>
                    <a:pt x="38673" y="99820"/>
                  </a:lnTo>
                  <a:lnTo>
                    <a:pt x="66324" y="66309"/>
                  </a:lnTo>
                  <a:lnTo>
                    <a:pt x="99837" y="38663"/>
                  </a:lnTo>
                  <a:lnTo>
                    <a:pt x="138301" y="17789"/>
                  </a:lnTo>
                  <a:lnTo>
                    <a:pt x="180806" y="4599"/>
                  </a:lnTo>
                  <a:lnTo>
                    <a:pt x="226440" y="0"/>
                  </a:lnTo>
                  <a:lnTo>
                    <a:pt x="6345834" y="0"/>
                  </a:lnTo>
                  <a:lnTo>
                    <a:pt x="6391480" y="4599"/>
                  </a:lnTo>
                  <a:lnTo>
                    <a:pt x="6433990" y="17789"/>
                  </a:lnTo>
                  <a:lnTo>
                    <a:pt x="6472455" y="38663"/>
                  </a:lnTo>
                  <a:lnTo>
                    <a:pt x="6505965" y="66309"/>
                  </a:lnTo>
                  <a:lnTo>
                    <a:pt x="6533612" y="99820"/>
                  </a:lnTo>
                  <a:lnTo>
                    <a:pt x="6554485" y="138285"/>
                  </a:lnTo>
                  <a:lnTo>
                    <a:pt x="6567676" y="180795"/>
                  </a:lnTo>
                  <a:lnTo>
                    <a:pt x="6572275" y="226441"/>
                  </a:lnTo>
                  <a:lnTo>
                    <a:pt x="6572275" y="1132204"/>
                  </a:lnTo>
                  <a:lnTo>
                    <a:pt x="6567676" y="1177850"/>
                  </a:lnTo>
                  <a:lnTo>
                    <a:pt x="6554485" y="1220360"/>
                  </a:lnTo>
                  <a:lnTo>
                    <a:pt x="6533612" y="1258825"/>
                  </a:lnTo>
                  <a:lnTo>
                    <a:pt x="6505965" y="1292336"/>
                  </a:lnTo>
                  <a:lnTo>
                    <a:pt x="6472455" y="1319982"/>
                  </a:lnTo>
                  <a:lnTo>
                    <a:pt x="6433990" y="1340856"/>
                  </a:lnTo>
                  <a:lnTo>
                    <a:pt x="6391480" y="1354046"/>
                  </a:lnTo>
                  <a:lnTo>
                    <a:pt x="6345834" y="1358646"/>
                  </a:lnTo>
                  <a:lnTo>
                    <a:pt x="226440" y="1358646"/>
                  </a:lnTo>
                  <a:lnTo>
                    <a:pt x="180806" y="1354046"/>
                  </a:lnTo>
                  <a:lnTo>
                    <a:pt x="138301" y="1340856"/>
                  </a:lnTo>
                  <a:lnTo>
                    <a:pt x="99837" y="1319982"/>
                  </a:lnTo>
                  <a:lnTo>
                    <a:pt x="66324" y="1292336"/>
                  </a:lnTo>
                  <a:lnTo>
                    <a:pt x="38673" y="1258825"/>
                  </a:lnTo>
                  <a:lnTo>
                    <a:pt x="17795" y="1220360"/>
                  </a:lnTo>
                  <a:lnTo>
                    <a:pt x="4600" y="1177850"/>
                  </a:lnTo>
                  <a:lnTo>
                    <a:pt x="0" y="1132204"/>
                  </a:lnTo>
                  <a:lnTo>
                    <a:pt x="0" y="226441"/>
                  </a:lnTo>
                  <a:close/>
                </a:path>
              </a:pathLst>
            </a:custGeom>
            <a:ln w="9525">
              <a:solidFill>
                <a:srgbClr val="55CE74"/>
              </a:solidFill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pic>
          <p:nvPicPr>
            <p:cNvPr id="7" name="object 7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2500248" y="305930"/>
              <a:ext cx="1714500" cy="733945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2738628" y="1024127"/>
              <a:ext cx="1897379" cy="371855"/>
            </a:xfrm>
            <a:prstGeom prst="rect">
              <a:avLst/>
            </a:prstGeom>
          </p:spPr>
        </p:pic>
        <p:pic>
          <p:nvPicPr>
            <p:cNvPr id="9" name="object 9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4401312" y="1024127"/>
              <a:ext cx="1577339" cy="371855"/>
            </a:xfrm>
            <a:prstGeom prst="rect">
              <a:avLst/>
            </a:prstGeom>
          </p:spPr>
        </p:pic>
        <p:pic>
          <p:nvPicPr>
            <p:cNvPr id="10" name="object 10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3169920" y="1207007"/>
              <a:ext cx="1546859" cy="371855"/>
            </a:xfrm>
            <a:prstGeom prst="rect">
              <a:avLst/>
            </a:prstGeom>
          </p:spPr>
        </p:pic>
        <p:pic>
          <p:nvPicPr>
            <p:cNvPr id="11" name="object 11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4482083" y="1207007"/>
              <a:ext cx="284988" cy="371855"/>
            </a:xfrm>
            <a:prstGeom prst="rect">
              <a:avLst/>
            </a:prstGeom>
          </p:spPr>
        </p:pic>
        <p:pic>
          <p:nvPicPr>
            <p:cNvPr id="12" name="object 12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4571999" y="1207007"/>
              <a:ext cx="1013460" cy="371855"/>
            </a:xfrm>
            <a:prstGeom prst="rect">
              <a:avLst/>
            </a:prstGeom>
          </p:spPr>
        </p:pic>
      </p:grpSp>
      <p:sp>
        <p:nvSpPr>
          <p:cNvPr id="13" name="object 13"/>
          <p:cNvSpPr txBox="1"/>
          <p:nvPr/>
        </p:nvSpPr>
        <p:spPr>
          <a:xfrm>
            <a:off x="2842005" y="1068451"/>
            <a:ext cx="3029585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443865" marR="5080" indent="-431800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Arial"/>
                <a:cs typeface="Arial"/>
              </a:rPr>
              <a:t>6ta.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Edición</a:t>
            </a:r>
            <a:r>
              <a:rPr sz="1200" b="1" spc="-10" dirty="0">
                <a:latin typeface="Arial"/>
                <a:cs typeface="Arial"/>
              </a:rPr>
              <a:t> Volumen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I</a:t>
            </a:r>
            <a:r>
              <a:rPr sz="1200" b="1" spc="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Enero</a:t>
            </a:r>
            <a:r>
              <a:rPr sz="1200" b="1" spc="-3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a</a:t>
            </a:r>
            <a:r>
              <a:rPr sz="1200" b="1" spc="-2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Julio</a:t>
            </a:r>
            <a:r>
              <a:rPr sz="1200" b="1" spc="-5" dirty="0">
                <a:latin typeface="Arial"/>
                <a:cs typeface="Arial"/>
              </a:rPr>
              <a:t> </a:t>
            </a:r>
            <a:r>
              <a:rPr sz="1200" b="1" spc="-20" dirty="0">
                <a:latin typeface="Arial"/>
                <a:cs typeface="Arial"/>
              </a:rPr>
              <a:t>2021 </a:t>
            </a:r>
            <a:r>
              <a:rPr sz="1200" b="1" dirty="0">
                <a:latin typeface="Arial"/>
                <a:cs typeface="Arial"/>
              </a:rPr>
              <a:t>Revista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Semestral-</a:t>
            </a:r>
            <a:r>
              <a:rPr sz="1200" b="1" spc="-40" dirty="0">
                <a:latin typeface="Arial"/>
                <a:cs typeface="Arial"/>
              </a:rPr>
              <a:t> </a:t>
            </a:r>
            <a:r>
              <a:rPr sz="1200" b="1" spc="-10" dirty="0">
                <a:latin typeface="Arial"/>
                <a:cs typeface="Arial"/>
              </a:rPr>
              <a:t>Venezuela</a:t>
            </a:r>
            <a:endParaRPr sz="1200" dirty="0">
              <a:latin typeface="Arial"/>
              <a:cs typeface="Arial"/>
            </a:endParaRPr>
          </a:p>
        </p:txBody>
      </p:sp>
      <p:grpSp>
        <p:nvGrpSpPr>
          <p:cNvPr id="14" name="object 14"/>
          <p:cNvGrpSpPr/>
          <p:nvPr/>
        </p:nvGrpSpPr>
        <p:grpSpPr>
          <a:xfrm>
            <a:off x="109728" y="164274"/>
            <a:ext cx="6590030" cy="8877935"/>
            <a:chOff x="109728" y="164274"/>
            <a:chExt cx="6590030" cy="8877935"/>
          </a:xfrm>
        </p:grpSpPr>
        <p:pic>
          <p:nvPicPr>
            <p:cNvPr id="15" name="object 15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324612" y="234696"/>
              <a:ext cx="1719072" cy="1341120"/>
            </a:xfrm>
            <a:prstGeom prst="rect">
              <a:avLst/>
            </a:prstGeom>
          </p:spPr>
        </p:pic>
        <p:pic>
          <p:nvPicPr>
            <p:cNvPr id="16" name="object 16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5606795" y="8193022"/>
              <a:ext cx="1092707" cy="848868"/>
            </a:xfrm>
            <a:prstGeom prst="rect">
              <a:avLst/>
            </a:prstGeom>
          </p:spPr>
        </p:pic>
        <p:pic>
          <p:nvPicPr>
            <p:cNvPr id="17" name="object 17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109728" y="8193022"/>
              <a:ext cx="1092708" cy="848868"/>
            </a:xfrm>
            <a:prstGeom prst="rect">
              <a:avLst/>
            </a:prstGeom>
          </p:spPr>
        </p:pic>
        <p:pic>
          <p:nvPicPr>
            <p:cNvPr id="18" name="object 18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4725162" y="164274"/>
              <a:ext cx="1805305" cy="893889"/>
            </a:xfrm>
            <a:prstGeom prst="rect">
              <a:avLst/>
            </a:prstGeom>
          </p:spPr>
        </p:pic>
        <p:pic>
          <p:nvPicPr>
            <p:cNvPr id="19" name="object 19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248589" y="1619631"/>
              <a:ext cx="6391401" cy="2705100"/>
            </a:xfrm>
            <a:prstGeom prst="rect">
              <a:avLst/>
            </a:prstGeom>
          </p:spPr>
        </p:pic>
      </p:grpSp>
      <p:sp>
        <p:nvSpPr>
          <p:cNvPr id="20" name="object 20"/>
          <p:cNvSpPr txBox="1"/>
          <p:nvPr/>
        </p:nvSpPr>
        <p:spPr>
          <a:xfrm>
            <a:off x="255828" y="4443476"/>
            <a:ext cx="6417945" cy="33909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64769" marR="99060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Times New Roman"/>
                <a:cs typeface="Times New Roman"/>
              </a:rPr>
              <a:t>Gráfico</a:t>
            </a:r>
            <a:r>
              <a:rPr sz="1200" b="1" spc="1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9</a:t>
            </a:r>
            <a:r>
              <a:rPr sz="1200" b="1" spc="1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Visión</a:t>
            </a:r>
            <a:r>
              <a:rPr sz="1200" b="1" spc="1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</a:t>
            </a:r>
            <a:r>
              <a:rPr sz="1200" b="1" spc="114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la</a:t>
            </a:r>
            <a:r>
              <a:rPr sz="1200" b="1" spc="11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Calidad</a:t>
            </a:r>
            <a:r>
              <a:rPr sz="1200" b="1" spc="114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Educativa</a:t>
            </a:r>
            <a:r>
              <a:rPr sz="1200" b="1" spc="1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por</a:t>
            </a:r>
            <a:r>
              <a:rPr sz="1200" b="1" spc="9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4</a:t>
            </a:r>
            <a:r>
              <a:rPr sz="1200" b="1" spc="1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investigadores</a:t>
            </a:r>
            <a:r>
              <a:rPr sz="1200" b="1" spc="1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</a:t>
            </a:r>
            <a:r>
              <a:rPr sz="1200" b="1" spc="11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las</a:t>
            </a:r>
            <a:r>
              <a:rPr sz="1200" b="1" spc="114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Universidades</a:t>
            </a:r>
            <a:r>
              <a:rPr sz="1200" b="1" spc="114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UNERG; </a:t>
            </a:r>
            <a:r>
              <a:rPr sz="1200" b="1" dirty="0">
                <a:latin typeface="Times New Roman"/>
                <a:cs typeface="Times New Roman"/>
              </a:rPr>
              <a:t>UNESR;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UPEL</a:t>
            </a:r>
            <a:r>
              <a:rPr sz="1200" b="1" spc="-10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Y</a:t>
            </a:r>
            <a:r>
              <a:rPr sz="1200" b="1" spc="-6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UNELLEZ</a:t>
            </a:r>
            <a:r>
              <a:rPr sz="1200" b="1" spc="-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Venezuela</a:t>
            </a:r>
            <a:endParaRPr sz="1200" dirty="0">
              <a:latin typeface="Times New Roman"/>
              <a:cs typeface="Times New Roman"/>
            </a:endParaRPr>
          </a:p>
          <a:p>
            <a:pPr marL="64769">
              <a:lnSpc>
                <a:spcPct val="100000"/>
              </a:lnSpc>
            </a:pPr>
            <a:r>
              <a:rPr sz="1200" b="1" dirty="0">
                <a:latin typeface="Times New Roman"/>
                <a:cs typeface="Times New Roman"/>
              </a:rPr>
              <a:t>Fuente:</a:t>
            </a:r>
            <a:r>
              <a:rPr sz="1200" b="1" spc="-3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Fernández</a:t>
            </a:r>
            <a:r>
              <a:rPr sz="1200" b="1" spc="-3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(2020)</a:t>
            </a:r>
            <a:endParaRPr sz="1200" dirty="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630"/>
              </a:spcBef>
            </a:pPr>
            <a:endParaRPr sz="1200" dirty="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5"/>
              </a:spcBef>
            </a:pPr>
            <a:r>
              <a:rPr sz="1200" b="1" dirty="0">
                <a:latin typeface="Times New Roman"/>
                <a:cs typeface="Times New Roman"/>
              </a:rPr>
              <a:t>Interconexión</a:t>
            </a:r>
            <a:r>
              <a:rPr sz="1200" b="1" spc="-1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las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Diversas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Miradas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sobre</a:t>
            </a:r>
            <a:r>
              <a:rPr sz="1200" b="1" spc="25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la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Calidad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Educativa</a:t>
            </a:r>
            <a:endParaRPr sz="1200" dirty="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5"/>
              </a:spcBef>
            </a:pPr>
            <a:endParaRPr sz="1200" dirty="0">
              <a:latin typeface="Times New Roman"/>
              <a:cs typeface="Times New Roman"/>
            </a:endParaRPr>
          </a:p>
          <a:p>
            <a:pPr marL="375285" marR="7620" indent="-363220" algn="just">
              <a:lnSpc>
                <a:spcPct val="100000"/>
              </a:lnSpc>
              <a:spcBef>
                <a:spcPts val="5"/>
              </a:spcBef>
            </a:pP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gráficos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2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9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develó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abiertamente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repensar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prácticas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educativas,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llamado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spc="-50" dirty="0">
                <a:latin typeface="Times New Roman"/>
                <a:cs typeface="Times New Roman"/>
              </a:rPr>
              <a:t>a </a:t>
            </a:r>
            <a:r>
              <a:rPr sz="1200" dirty="0">
                <a:latin typeface="Times New Roman"/>
                <a:cs typeface="Times New Roman"/>
              </a:rPr>
              <a:t>tomar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conciencia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acerca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formación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requiere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docente</a:t>
            </a:r>
            <a:r>
              <a:rPr sz="1200" spc="24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este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nuevo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siglo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XXI, </a:t>
            </a:r>
            <a:r>
              <a:rPr sz="1200" dirty="0">
                <a:latin typeface="Times New Roman"/>
                <a:cs typeface="Times New Roman"/>
              </a:rPr>
              <a:t>integrando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construcción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ciudadanía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fin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pueda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implementar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sociedad </a:t>
            </a:r>
            <a:r>
              <a:rPr sz="1200" dirty="0">
                <a:latin typeface="Times New Roman"/>
                <a:cs typeface="Times New Roman"/>
              </a:rPr>
              <a:t>actual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nueva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forma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convivencia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más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armónica,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donde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papel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docente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crucial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abanderado y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protagonista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cambios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son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necesarios en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materia </a:t>
            </a:r>
            <a:r>
              <a:rPr sz="1200" spc="-10" dirty="0">
                <a:latin typeface="Times New Roman"/>
                <a:cs typeface="Times New Roman"/>
              </a:rPr>
              <a:t>educativa</a:t>
            </a:r>
            <a:endParaRPr sz="1200" dirty="0">
              <a:latin typeface="Times New Roman"/>
              <a:cs typeface="Times New Roman"/>
            </a:endParaRPr>
          </a:p>
          <a:p>
            <a:pPr marL="375285" marR="5080" indent="-36322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Al</a:t>
            </a:r>
            <a:r>
              <a:rPr sz="1200" spc="3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mismo</a:t>
            </a:r>
            <a:r>
              <a:rPr sz="1200" spc="3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tiempo,</a:t>
            </a:r>
            <a:r>
              <a:rPr sz="1200" spc="3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3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amerita</a:t>
            </a:r>
            <a:r>
              <a:rPr sz="1200" spc="3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superar</a:t>
            </a:r>
            <a:r>
              <a:rPr sz="1200" spc="35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3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acción</a:t>
            </a:r>
            <a:r>
              <a:rPr sz="1200" spc="3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netamente</a:t>
            </a:r>
            <a:r>
              <a:rPr sz="1200" spc="3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contemplativa</a:t>
            </a:r>
            <a:r>
              <a:rPr sz="1200" spc="3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3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hasta</a:t>
            </a:r>
            <a:r>
              <a:rPr sz="1200" spc="3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ahora</a:t>
            </a:r>
            <a:r>
              <a:rPr sz="1200" spc="34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ha </a:t>
            </a:r>
            <a:r>
              <a:rPr sz="1200" dirty="0">
                <a:latin typeface="Times New Roman"/>
                <a:cs typeface="Times New Roman"/>
              </a:rPr>
              <a:t>mantenido</a:t>
            </a:r>
            <a:r>
              <a:rPr sz="1200" spc="15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5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gremio</a:t>
            </a:r>
            <a:r>
              <a:rPr sz="1200" spc="15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docente,</a:t>
            </a:r>
            <a:r>
              <a:rPr sz="1200" spc="16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14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poder</a:t>
            </a:r>
            <a:r>
              <a:rPr sz="1200" spc="16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construir</a:t>
            </a:r>
            <a:r>
              <a:rPr sz="1200" spc="14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espacios</a:t>
            </a:r>
            <a:r>
              <a:rPr sz="1200" spc="15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5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diálogos</a:t>
            </a:r>
            <a:r>
              <a:rPr sz="1200" spc="150" dirty="0">
                <a:latin typeface="Times New Roman"/>
                <a:cs typeface="Times New Roman"/>
              </a:rPr>
              <a:t>  </a:t>
            </a:r>
            <a:r>
              <a:rPr sz="1200" spc="-10" dirty="0">
                <a:latin typeface="Times New Roman"/>
                <a:cs typeface="Times New Roman"/>
              </a:rPr>
              <a:t>permanentes, </a:t>
            </a:r>
            <a:r>
              <a:rPr sz="1200" dirty="0">
                <a:latin typeface="Times New Roman"/>
                <a:cs typeface="Times New Roman"/>
              </a:rPr>
              <a:t>constructivistas,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permitan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accionar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cambios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vertiginosos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sociedad,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salvaguardar</a:t>
            </a:r>
            <a:r>
              <a:rPr sz="1200" spc="135" dirty="0">
                <a:latin typeface="Times New Roman"/>
                <a:cs typeface="Times New Roman"/>
              </a:rPr>
              <a:t>  </a:t>
            </a:r>
            <a:r>
              <a:rPr sz="1200" spc="-2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dignidad</a:t>
            </a:r>
            <a:r>
              <a:rPr sz="1200" spc="10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humana,</a:t>
            </a:r>
            <a:r>
              <a:rPr sz="1200" spc="10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erradicar</a:t>
            </a:r>
            <a:r>
              <a:rPr sz="1200" spc="10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4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discriminación,</a:t>
            </a:r>
            <a:r>
              <a:rPr sz="1200" spc="10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fomentando</a:t>
            </a:r>
            <a:r>
              <a:rPr sz="1200" spc="4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0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equidad,</a:t>
            </a:r>
            <a:r>
              <a:rPr sz="1200" spc="10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4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justicia</a:t>
            </a:r>
            <a:r>
              <a:rPr sz="1200" spc="49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social, </a:t>
            </a:r>
            <a:r>
              <a:rPr sz="1200" dirty="0">
                <a:latin typeface="Times New Roman"/>
                <a:cs typeface="Times New Roman"/>
              </a:rPr>
              <a:t>respetando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diversidad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cultural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género,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integrando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todos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sociedad.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tal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forma,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evidencia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nivel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mundial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han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seguido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políticas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favorecen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desarrollo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pensamiento,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asimismo,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prevalece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formación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-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docente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totalmente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mecanizada,</a:t>
            </a:r>
            <a:r>
              <a:rPr sz="1200" spc="-10" dirty="0">
                <a:latin typeface="Times New Roman"/>
                <a:cs typeface="Times New Roman"/>
              </a:rPr>
              <a:t> pensada</a:t>
            </a:r>
            <a:endParaRPr sz="1200" dirty="0">
              <a:latin typeface="Times New Roman"/>
              <a:cs typeface="Times New Roman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1268094" y="8256658"/>
            <a:ext cx="4387850" cy="6921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 marL="12700" marR="5080" algn="ctr">
              <a:lnSpc>
                <a:spcPts val="1440"/>
              </a:lnSpc>
              <a:spcBef>
                <a:spcPts val="15"/>
              </a:spcBef>
            </a:pPr>
            <a:r>
              <a:rPr sz="1200" b="1" dirty="0">
                <a:latin typeface="Times New Roman"/>
                <a:cs typeface="Times New Roman"/>
              </a:rPr>
              <a:t>Construcción</a:t>
            </a:r>
            <a:r>
              <a:rPr sz="1200" b="1" spc="-5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Teórica</a:t>
            </a:r>
            <a:r>
              <a:rPr sz="1200" b="1" spc="254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sobre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un</a:t>
            </a:r>
            <a:r>
              <a:rPr sz="1200" b="1" spc="2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Estudio</a:t>
            </a:r>
            <a:r>
              <a:rPr sz="1200" b="1" spc="-5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Comparativo</a:t>
            </a:r>
            <a:r>
              <a:rPr sz="1200" b="1" spc="-1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Basado</a:t>
            </a:r>
            <a:r>
              <a:rPr sz="1200" b="1" spc="-5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en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spc="-25" dirty="0">
                <a:latin typeface="Times New Roman"/>
                <a:cs typeface="Times New Roman"/>
              </a:rPr>
              <a:t>la </a:t>
            </a:r>
            <a:r>
              <a:rPr sz="1200" b="1" dirty="0">
                <a:latin typeface="Times New Roman"/>
                <a:cs typeface="Times New Roman"/>
              </a:rPr>
              <a:t>Calidad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Educativa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desde</a:t>
            </a:r>
            <a:r>
              <a:rPr sz="1200" b="1" spc="-4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Diversas</a:t>
            </a:r>
            <a:r>
              <a:rPr sz="1200" b="1" spc="-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Miradas</a:t>
            </a:r>
            <a:r>
              <a:rPr sz="1200" b="1" spc="27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a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Nivel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Internacional</a:t>
            </a:r>
            <a:endParaRPr sz="1200" dirty="0">
              <a:latin typeface="Times New Roman"/>
              <a:cs typeface="Times New Roman"/>
            </a:endParaRPr>
          </a:p>
          <a:p>
            <a:pPr marL="3810" algn="ctr">
              <a:lnSpc>
                <a:spcPct val="100000"/>
              </a:lnSpc>
              <a:spcBef>
                <a:spcPts val="990"/>
              </a:spcBef>
            </a:pPr>
            <a:r>
              <a:rPr sz="1200" b="1" dirty="0">
                <a:latin typeface="Times New Roman"/>
                <a:cs typeface="Times New Roman"/>
              </a:rPr>
              <a:t>Dra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María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Fernández</a:t>
            </a:r>
            <a:endParaRPr sz="1200" dirty="0">
              <a:latin typeface="Times New Roman"/>
              <a:cs typeface="Times New Roman"/>
            </a:endParaRPr>
          </a:p>
        </p:txBody>
      </p:sp>
      <p:sp>
        <p:nvSpPr>
          <p:cNvPr id="22" name="object 22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9370">
              <a:lnSpc>
                <a:spcPts val="1410"/>
              </a:lnSpc>
            </a:pPr>
            <a:fld id="{81D60167-4931-47E6-BA6A-407CBD079E47}" type="slidenum">
              <a:rPr b="1" spc="-25" dirty="0">
                <a:latin typeface="Times New Roman"/>
                <a:cs typeface="Times New Roman"/>
              </a:rPr>
              <a:t>265</a:t>
            </a:fld>
            <a:endParaRPr b="1" spc="-25" dirty="0">
              <a:latin typeface="Times New Roman"/>
              <a:cs typeface="Times New Roman"/>
            </a:endParaRPr>
          </a:p>
        </p:txBody>
      </p:sp>
      <p:grpSp>
        <p:nvGrpSpPr>
          <p:cNvPr id="23" name="Grupo 22">
            <a:extLst>
              <a:ext uri="{FF2B5EF4-FFF2-40B4-BE49-F238E27FC236}">
                <a16:creationId xmlns:a16="http://schemas.microsoft.com/office/drawing/2014/main" id="{ED1587AD-446B-C1E0-A262-11F16255066B}"/>
              </a:ext>
            </a:extLst>
          </p:cNvPr>
          <p:cNvGrpSpPr/>
          <p:nvPr/>
        </p:nvGrpSpPr>
        <p:grpSpPr>
          <a:xfrm>
            <a:off x="117348" y="98932"/>
            <a:ext cx="6665976" cy="1452626"/>
            <a:chOff x="470065" y="1951410"/>
            <a:chExt cx="6665976" cy="1452626"/>
          </a:xfrm>
        </p:grpSpPr>
        <p:grpSp>
          <p:nvGrpSpPr>
            <p:cNvPr id="24" name="object 12">
              <a:extLst>
                <a:ext uri="{FF2B5EF4-FFF2-40B4-BE49-F238E27FC236}">
                  <a16:creationId xmlns:a16="http://schemas.microsoft.com/office/drawing/2014/main" id="{109BAAE5-D533-EE6B-5284-9802F12182CF}"/>
                </a:ext>
              </a:extLst>
            </p:cNvPr>
            <p:cNvGrpSpPr/>
            <p:nvPr/>
          </p:nvGrpSpPr>
          <p:grpSpPr>
            <a:xfrm>
              <a:off x="470065" y="1951664"/>
              <a:ext cx="6665976" cy="1452372"/>
              <a:chOff x="96011" y="115823"/>
              <a:chExt cx="6665976" cy="1452372"/>
            </a:xfrm>
          </p:grpSpPr>
          <p:pic>
            <p:nvPicPr>
              <p:cNvPr id="28" name="object 13">
                <a:extLst>
                  <a:ext uri="{FF2B5EF4-FFF2-40B4-BE49-F238E27FC236}">
                    <a16:creationId xmlns:a16="http://schemas.microsoft.com/office/drawing/2014/main" id="{3EDE62F0-F187-3F76-15B0-F11760171306}"/>
                  </a:ext>
                </a:extLst>
              </p:cNvPr>
              <p:cNvPicPr/>
              <p:nvPr/>
            </p:nvPicPr>
            <p:blipFill>
              <a:blip r:embed="rId3" cstate="print"/>
              <a:stretch>
                <a:fillRect/>
              </a:stretch>
            </p:blipFill>
            <p:spPr>
              <a:xfrm>
                <a:off x="96011" y="115823"/>
                <a:ext cx="6665976" cy="1452372"/>
              </a:xfrm>
              <a:prstGeom prst="rect">
                <a:avLst/>
              </a:prstGeom>
            </p:spPr>
          </p:pic>
          <p:pic>
            <p:nvPicPr>
              <p:cNvPr id="29" name="object 14">
                <a:extLst>
                  <a:ext uri="{FF2B5EF4-FFF2-40B4-BE49-F238E27FC236}">
                    <a16:creationId xmlns:a16="http://schemas.microsoft.com/office/drawing/2014/main" id="{38FAD58B-0177-9B07-CFAE-01DEB550258A}"/>
                  </a:ext>
                </a:extLst>
              </p:cNvPr>
              <p:cNvPicPr/>
              <p:nvPr/>
            </p:nvPicPr>
            <p:blipFill>
              <a:blip r:embed="rId4" cstate="print"/>
              <a:stretch>
                <a:fillRect/>
              </a:stretch>
            </p:blipFill>
            <p:spPr>
              <a:xfrm>
                <a:off x="142849" y="142875"/>
                <a:ext cx="6572275" cy="1358646"/>
              </a:xfrm>
              <a:prstGeom prst="rect">
                <a:avLst/>
              </a:prstGeom>
            </p:spPr>
          </p:pic>
          <p:sp>
            <p:nvSpPr>
              <p:cNvPr id="30" name="object 15">
                <a:extLst>
                  <a:ext uri="{FF2B5EF4-FFF2-40B4-BE49-F238E27FC236}">
                    <a16:creationId xmlns:a16="http://schemas.microsoft.com/office/drawing/2014/main" id="{A5360B32-E102-C444-9236-E6F271B99705}"/>
                  </a:ext>
                </a:extLst>
              </p:cNvPr>
              <p:cNvSpPr/>
              <p:nvPr/>
            </p:nvSpPr>
            <p:spPr>
              <a:xfrm>
                <a:off x="142849" y="142875"/>
                <a:ext cx="6572884" cy="1358900"/>
              </a:xfrm>
              <a:custGeom>
                <a:avLst/>
                <a:gdLst/>
                <a:ahLst/>
                <a:cxnLst/>
                <a:rect l="l" t="t" r="r" b="b"/>
                <a:pathLst>
                  <a:path w="6572884" h="1358900">
                    <a:moveTo>
                      <a:pt x="0" y="226441"/>
                    </a:moveTo>
                    <a:lnTo>
                      <a:pt x="4600" y="180795"/>
                    </a:lnTo>
                    <a:lnTo>
                      <a:pt x="17795" y="138285"/>
                    </a:lnTo>
                    <a:lnTo>
                      <a:pt x="38673" y="99820"/>
                    </a:lnTo>
                    <a:lnTo>
                      <a:pt x="66324" y="66309"/>
                    </a:lnTo>
                    <a:lnTo>
                      <a:pt x="99837" y="38663"/>
                    </a:lnTo>
                    <a:lnTo>
                      <a:pt x="138301" y="17789"/>
                    </a:lnTo>
                    <a:lnTo>
                      <a:pt x="180806" y="4599"/>
                    </a:lnTo>
                    <a:lnTo>
                      <a:pt x="226440" y="0"/>
                    </a:lnTo>
                    <a:lnTo>
                      <a:pt x="6345834" y="0"/>
                    </a:lnTo>
                    <a:lnTo>
                      <a:pt x="6391480" y="4599"/>
                    </a:lnTo>
                    <a:lnTo>
                      <a:pt x="6433990" y="17789"/>
                    </a:lnTo>
                    <a:lnTo>
                      <a:pt x="6472455" y="38663"/>
                    </a:lnTo>
                    <a:lnTo>
                      <a:pt x="6505965" y="66309"/>
                    </a:lnTo>
                    <a:lnTo>
                      <a:pt x="6533612" y="99820"/>
                    </a:lnTo>
                    <a:lnTo>
                      <a:pt x="6554485" y="138285"/>
                    </a:lnTo>
                    <a:lnTo>
                      <a:pt x="6567676" y="180795"/>
                    </a:lnTo>
                    <a:lnTo>
                      <a:pt x="6572275" y="226441"/>
                    </a:lnTo>
                    <a:lnTo>
                      <a:pt x="6572275" y="1132204"/>
                    </a:lnTo>
                    <a:lnTo>
                      <a:pt x="6567676" y="1177850"/>
                    </a:lnTo>
                    <a:lnTo>
                      <a:pt x="6554485" y="1220360"/>
                    </a:lnTo>
                    <a:lnTo>
                      <a:pt x="6533612" y="1258825"/>
                    </a:lnTo>
                    <a:lnTo>
                      <a:pt x="6505965" y="1292336"/>
                    </a:lnTo>
                    <a:lnTo>
                      <a:pt x="6472455" y="1319982"/>
                    </a:lnTo>
                    <a:lnTo>
                      <a:pt x="6433990" y="1340856"/>
                    </a:lnTo>
                    <a:lnTo>
                      <a:pt x="6391480" y="1354046"/>
                    </a:lnTo>
                    <a:lnTo>
                      <a:pt x="6345834" y="1358646"/>
                    </a:lnTo>
                    <a:lnTo>
                      <a:pt x="226440" y="1358646"/>
                    </a:lnTo>
                    <a:lnTo>
                      <a:pt x="180806" y="1354046"/>
                    </a:lnTo>
                    <a:lnTo>
                      <a:pt x="138301" y="1340856"/>
                    </a:lnTo>
                    <a:lnTo>
                      <a:pt x="99837" y="1319982"/>
                    </a:lnTo>
                    <a:lnTo>
                      <a:pt x="66324" y="1292336"/>
                    </a:lnTo>
                    <a:lnTo>
                      <a:pt x="38673" y="1258825"/>
                    </a:lnTo>
                    <a:lnTo>
                      <a:pt x="17795" y="1220360"/>
                    </a:lnTo>
                    <a:lnTo>
                      <a:pt x="4600" y="1177850"/>
                    </a:lnTo>
                    <a:lnTo>
                      <a:pt x="0" y="1132204"/>
                    </a:lnTo>
                    <a:lnTo>
                      <a:pt x="0" y="226441"/>
                    </a:lnTo>
                    <a:close/>
                  </a:path>
                </a:pathLst>
              </a:custGeom>
              <a:ln w="9525">
                <a:solidFill>
                  <a:srgbClr val="55CE74"/>
                </a:solidFill>
              </a:ln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pic>
            <p:nvPicPr>
              <p:cNvPr id="31" name="object 16">
                <a:extLst>
                  <a:ext uri="{FF2B5EF4-FFF2-40B4-BE49-F238E27FC236}">
                    <a16:creationId xmlns:a16="http://schemas.microsoft.com/office/drawing/2014/main" id="{DB7F13EB-0803-0A50-A6DB-D71E593F2AB2}"/>
                  </a:ext>
                </a:extLst>
              </p:cNvPr>
              <p:cNvPicPr/>
              <p:nvPr/>
            </p:nvPicPr>
            <p:blipFill>
              <a:blip r:embed="rId5" cstate="print"/>
              <a:stretch>
                <a:fillRect/>
              </a:stretch>
            </p:blipFill>
            <p:spPr>
              <a:xfrm>
                <a:off x="2500248" y="305930"/>
                <a:ext cx="1714500" cy="733945"/>
              </a:xfrm>
              <a:prstGeom prst="rect">
                <a:avLst/>
              </a:prstGeom>
            </p:spPr>
          </p:pic>
        </p:grpSp>
        <p:sp>
          <p:nvSpPr>
            <p:cNvPr id="25" name="object 16">
              <a:extLst>
                <a:ext uri="{FF2B5EF4-FFF2-40B4-BE49-F238E27FC236}">
                  <a16:creationId xmlns:a16="http://schemas.microsoft.com/office/drawing/2014/main" id="{F55358EF-0422-B2D1-C732-F01D1608970D}"/>
                </a:ext>
              </a:extLst>
            </p:cNvPr>
            <p:cNvSpPr txBox="1"/>
            <p:nvPr/>
          </p:nvSpPr>
          <p:spPr>
            <a:xfrm>
              <a:off x="2775727" y="2875716"/>
              <a:ext cx="3332858" cy="391795"/>
            </a:xfrm>
            <a:prstGeom prst="rect">
              <a:avLst/>
            </a:prstGeom>
            <a:noFill/>
          </p:spPr>
          <p:txBody>
            <a:bodyPr vert="horz" wrap="square" lIns="0" tIns="12700" rIns="0" bIns="0" rtlCol="0">
              <a:spAutoFit/>
            </a:bodyPr>
            <a:lstStyle/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Volumen 4,  Número 1  Enero a Julio 2021</a:t>
              </a:r>
            </a:p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Revista Semestral. Venezuela</a:t>
              </a:r>
              <a:endParaRPr sz="1200" dirty="0">
                <a:latin typeface="Arial"/>
                <a:cs typeface="Arial"/>
              </a:endParaRPr>
            </a:p>
          </p:txBody>
        </p:sp>
        <p:pic>
          <p:nvPicPr>
            <p:cNvPr id="26" name="object 25">
              <a:extLst>
                <a:ext uri="{FF2B5EF4-FFF2-40B4-BE49-F238E27FC236}">
                  <a16:creationId xmlns:a16="http://schemas.microsoft.com/office/drawing/2014/main" id="{39F74896-9F1F-30BA-869F-58523751E6D1}"/>
                </a:ext>
              </a:extLst>
            </p:cNvPr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470065" y="2027896"/>
              <a:ext cx="2305662" cy="1053903"/>
            </a:xfrm>
            <a:prstGeom prst="rect">
              <a:avLst/>
            </a:prstGeom>
          </p:spPr>
        </p:pic>
        <p:pic>
          <p:nvPicPr>
            <p:cNvPr id="27" name="object 31">
              <a:extLst>
                <a:ext uri="{FF2B5EF4-FFF2-40B4-BE49-F238E27FC236}">
                  <a16:creationId xmlns:a16="http://schemas.microsoft.com/office/drawing/2014/main" id="{044A4C85-AC1E-B7F3-859F-9BA040343B0C}"/>
                </a:ext>
              </a:extLst>
            </p:cNvPr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4932681" y="1951410"/>
              <a:ext cx="1805304" cy="893889"/>
            </a:xfrm>
            <a:prstGeom prst="rect">
              <a:avLst/>
            </a:prstGeom>
          </p:spPr>
        </p:pic>
      </p:grpSp>
    </p:spTree>
  </p:cSld>
  <p:clrMapOvr>
    <a:masterClrMapping/>
  </p:clrMapOvr>
</p:sld>
</file>

<file path=ppt/slides/slide2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94485" y="115823"/>
            <a:ext cx="6669405" cy="8926195"/>
            <a:chOff x="94485" y="115823"/>
            <a:chExt cx="6669405" cy="8926195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204216" y="8651747"/>
              <a:ext cx="6518148" cy="158496"/>
            </a:xfrm>
            <a:prstGeom prst="rect">
              <a:avLst/>
            </a:prstGeom>
          </p:spPr>
        </p:pic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96012" y="115823"/>
              <a:ext cx="6665976" cy="1452372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42849" y="142875"/>
              <a:ext cx="6572275" cy="1358646"/>
            </a:xfrm>
            <a:prstGeom prst="rect">
              <a:avLst/>
            </a:prstGeom>
          </p:spPr>
        </p:pic>
        <p:sp>
          <p:nvSpPr>
            <p:cNvPr id="6" name="object 6"/>
            <p:cNvSpPr/>
            <p:nvPr/>
          </p:nvSpPr>
          <p:spPr>
            <a:xfrm>
              <a:off x="142849" y="142875"/>
              <a:ext cx="6572884" cy="1358900"/>
            </a:xfrm>
            <a:custGeom>
              <a:avLst/>
              <a:gdLst/>
              <a:ahLst/>
              <a:cxnLst/>
              <a:rect l="l" t="t" r="r" b="b"/>
              <a:pathLst>
                <a:path w="6572884" h="1358900">
                  <a:moveTo>
                    <a:pt x="0" y="226441"/>
                  </a:moveTo>
                  <a:lnTo>
                    <a:pt x="4600" y="180795"/>
                  </a:lnTo>
                  <a:lnTo>
                    <a:pt x="17795" y="138285"/>
                  </a:lnTo>
                  <a:lnTo>
                    <a:pt x="38673" y="99820"/>
                  </a:lnTo>
                  <a:lnTo>
                    <a:pt x="66324" y="66309"/>
                  </a:lnTo>
                  <a:lnTo>
                    <a:pt x="99837" y="38663"/>
                  </a:lnTo>
                  <a:lnTo>
                    <a:pt x="138301" y="17789"/>
                  </a:lnTo>
                  <a:lnTo>
                    <a:pt x="180806" y="4599"/>
                  </a:lnTo>
                  <a:lnTo>
                    <a:pt x="226440" y="0"/>
                  </a:lnTo>
                  <a:lnTo>
                    <a:pt x="6345834" y="0"/>
                  </a:lnTo>
                  <a:lnTo>
                    <a:pt x="6391480" y="4599"/>
                  </a:lnTo>
                  <a:lnTo>
                    <a:pt x="6433990" y="17789"/>
                  </a:lnTo>
                  <a:lnTo>
                    <a:pt x="6472455" y="38663"/>
                  </a:lnTo>
                  <a:lnTo>
                    <a:pt x="6505965" y="66309"/>
                  </a:lnTo>
                  <a:lnTo>
                    <a:pt x="6533612" y="99820"/>
                  </a:lnTo>
                  <a:lnTo>
                    <a:pt x="6554485" y="138285"/>
                  </a:lnTo>
                  <a:lnTo>
                    <a:pt x="6567676" y="180795"/>
                  </a:lnTo>
                  <a:lnTo>
                    <a:pt x="6572275" y="226441"/>
                  </a:lnTo>
                  <a:lnTo>
                    <a:pt x="6572275" y="1132204"/>
                  </a:lnTo>
                  <a:lnTo>
                    <a:pt x="6567676" y="1177850"/>
                  </a:lnTo>
                  <a:lnTo>
                    <a:pt x="6554485" y="1220360"/>
                  </a:lnTo>
                  <a:lnTo>
                    <a:pt x="6533612" y="1258825"/>
                  </a:lnTo>
                  <a:lnTo>
                    <a:pt x="6505965" y="1292336"/>
                  </a:lnTo>
                  <a:lnTo>
                    <a:pt x="6472455" y="1319982"/>
                  </a:lnTo>
                  <a:lnTo>
                    <a:pt x="6433990" y="1340856"/>
                  </a:lnTo>
                  <a:lnTo>
                    <a:pt x="6391480" y="1354046"/>
                  </a:lnTo>
                  <a:lnTo>
                    <a:pt x="6345834" y="1358646"/>
                  </a:lnTo>
                  <a:lnTo>
                    <a:pt x="226440" y="1358646"/>
                  </a:lnTo>
                  <a:lnTo>
                    <a:pt x="180806" y="1354046"/>
                  </a:lnTo>
                  <a:lnTo>
                    <a:pt x="138301" y="1340856"/>
                  </a:lnTo>
                  <a:lnTo>
                    <a:pt x="99837" y="1319982"/>
                  </a:lnTo>
                  <a:lnTo>
                    <a:pt x="66324" y="1292336"/>
                  </a:lnTo>
                  <a:lnTo>
                    <a:pt x="38673" y="1258825"/>
                  </a:lnTo>
                  <a:lnTo>
                    <a:pt x="17795" y="1220360"/>
                  </a:lnTo>
                  <a:lnTo>
                    <a:pt x="4600" y="1177850"/>
                  </a:lnTo>
                  <a:lnTo>
                    <a:pt x="0" y="1132204"/>
                  </a:lnTo>
                  <a:lnTo>
                    <a:pt x="0" y="226441"/>
                  </a:lnTo>
                  <a:close/>
                </a:path>
              </a:pathLst>
            </a:custGeom>
            <a:ln w="9525">
              <a:solidFill>
                <a:srgbClr val="55CE74"/>
              </a:solidFill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pic>
          <p:nvPicPr>
            <p:cNvPr id="7" name="object 7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2500248" y="305930"/>
              <a:ext cx="1714500" cy="733945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2738628" y="1024127"/>
              <a:ext cx="320039" cy="371855"/>
            </a:xfrm>
            <a:prstGeom prst="rect">
              <a:avLst/>
            </a:prstGeom>
          </p:spPr>
        </p:pic>
        <p:pic>
          <p:nvPicPr>
            <p:cNvPr id="9" name="object 9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2823972" y="1024127"/>
              <a:ext cx="1812036" cy="371855"/>
            </a:xfrm>
            <a:prstGeom prst="rect">
              <a:avLst/>
            </a:prstGeom>
          </p:spPr>
        </p:pic>
        <p:pic>
          <p:nvPicPr>
            <p:cNvPr id="10" name="object 10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4401312" y="1024127"/>
              <a:ext cx="1235964" cy="371855"/>
            </a:xfrm>
            <a:prstGeom prst="rect">
              <a:avLst/>
            </a:prstGeom>
          </p:spPr>
        </p:pic>
        <p:pic>
          <p:nvPicPr>
            <p:cNvPr id="11" name="object 11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5402580" y="1024127"/>
              <a:ext cx="576072" cy="371855"/>
            </a:xfrm>
            <a:prstGeom prst="rect">
              <a:avLst/>
            </a:prstGeom>
          </p:spPr>
        </p:pic>
        <p:pic>
          <p:nvPicPr>
            <p:cNvPr id="12" name="object 12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3169920" y="1207007"/>
              <a:ext cx="1546859" cy="371855"/>
            </a:xfrm>
            <a:prstGeom prst="rect">
              <a:avLst/>
            </a:prstGeom>
          </p:spPr>
        </p:pic>
        <p:pic>
          <p:nvPicPr>
            <p:cNvPr id="13" name="object 13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4482083" y="1207007"/>
              <a:ext cx="284988" cy="371855"/>
            </a:xfrm>
            <a:prstGeom prst="rect">
              <a:avLst/>
            </a:prstGeom>
          </p:spPr>
        </p:pic>
        <p:pic>
          <p:nvPicPr>
            <p:cNvPr id="14" name="object 14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4571999" y="1207007"/>
              <a:ext cx="1013460" cy="371855"/>
            </a:xfrm>
            <a:prstGeom prst="rect">
              <a:avLst/>
            </a:prstGeom>
          </p:spPr>
        </p:pic>
        <p:pic>
          <p:nvPicPr>
            <p:cNvPr id="15" name="object 15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324612" y="234695"/>
              <a:ext cx="1719072" cy="1341120"/>
            </a:xfrm>
            <a:prstGeom prst="rect">
              <a:avLst/>
            </a:prstGeom>
          </p:spPr>
        </p:pic>
        <p:pic>
          <p:nvPicPr>
            <p:cNvPr id="16" name="object 16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5606795" y="8193022"/>
              <a:ext cx="1092707" cy="848868"/>
            </a:xfrm>
            <a:prstGeom prst="rect">
              <a:avLst/>
            </a:prstGeom>
          </p:spPr>
        </p:pic>
        <p:pic>
          <p:nvPicPr>
            <p:cNvPr id="17" name="object 17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109728" y="8193022"/>
              <a:ext cx="1092708" cy="848868"/>
            </a:xfrm>
            <a:prstGeom prst="rect">
              <a:avLst/>
            </a:prstGeom>
          </p:spPr>
        </p:pic>
        <p:pic>
          <p:nvPicPr>
            <p:cNvPr id="18" name="object 18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4725162" y="164274"/>
              <a:ext cx="1805305" cy="893889"/>
            </a:xfrm>
            <a:prstGeom prst="rect">
              <a:avLst/>
            </a:prstGeom>
          </p:spPr>
        </p:pic>
      </p:grpSp>
      <p:sp>
        <p:nvSpPr>
          <p:cNvPr id="19" name="object 19"/>
          <p:cNvSpPr txBox="1"/>
          <p:nvPr/>
        </p:nvSpPr>
        <p:spPr>
          <a:xfrm>
            <a:off x="293014" y="1068451"/>
            <a:ext cx="6251575" cy="6769734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2992755" marR="675640" indent="-431800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Arial"/>
                <a:cs typeface="Arial"/>
              </a:rPr>
              <a:t>6ta.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Edición</a:t>
            </a:r>
            <a:r>
              <a:rPr sz="1200" b="1" spc="-10" dirty="0">
                <a:latin typeface="Arial"/>
                <a:cs typeface="Arial"/>
              </a:rPr>
              <a:t> Volumen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I</a:t>
            </a:r>
            <a:r>
              <a:rPr sz="1200" b="1" spc="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Enero</a:t>
            </a:r>
            <a:r>
              <a:rPr sz="1200" b="1" spc="-3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a</a:t>
            </a:r>
            <a:r>
              <a:rPr sz="1200" b="1" spc="-2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Julio </a:t>
            </a:r>
            <a:r>
              <a:rPr sz="1200" b="1" spc="-20" dirty="0">
                <a:latin typeface="Arial"/>
                <a:cs typeface="Arial"/>
              </a:rPr>
              <a:t>2021 </a:t>
            </a:r>
            <a:r>
              <a:rPr sz="1200" b="1" dirty="0">
                <a:latin typeface="Arial"/>
                <a:cs typeface="Arial"/>
              </a:rPr>
              <a:t>Revista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Semestral-</a:t>
            </a:r>
            <a:r>
              <a:rPr sz="1200" b="1" spc="-40" dirty="0">
                <a:latin typeface="Arial"/>
                <a:cs typeface="Arial"/>
              </a:rPr>
              <a:t> </a:t>
            </a:r>
            <a:r>
              <a:rPr sz="1200" b="1" spc="-10" dirty="0">
                <a:latin typeface="Arial"/>
                <a:cs typeface="Arial"/>
              </a:rPr>
              <a:t>Venezuela</a:t>
            </a:r>
            <a:endParaRPr sz="1200" dirty="0">
              <a:latin typeface="Arial"/>
              <a:cs typeface="Arial"/>
            </a:endParaRPr>
          </a:p>
          <a:p>
            <a:pPr marL="378460" marR="6350" indent="-365760" algn="just">
              <a:lnSpc>
                <a:spcPct val="99200"/>
              </a:lnSpc>
              <a:spcBef>
                <a:spcPts val="1300"/>
              </a:spcBef>
            </a:pPr>
            <a:r>
              <a:rPr sz="1200" dirty="0">
                <a:latin typeface="Times New Roman"/>
                <a:cs typeface="Times New Roman"/>
              </a:rPr>
              <a:t>solamente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estudiante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pueda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salir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bien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pruebas,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cual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antagónico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son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principios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derechos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humanos,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permite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estudiante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ni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docente </a:t>
            </a:r>
            <a:r>
              <a:rPr sz="1200" dirty="0">
                <a:latin typeface="Times New Roman"/>
                <a:cs typeface="Times New Roman"/>
              </a:rPr>
              <a:t>puedan</a:t>
            </a:r>
            <a:r>
              <a:rPr sz="1200" spc="3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pensar</a:t>
            </a:r>
            <a:r>
              <a:rPr sz="1200" spc="3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3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lograr</a:t>
            </a:r>
            <a:r>
              <a:rPr sz="1200" spc="3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instaurar</a:t>
            </a:r>
            <a:r>
              <a:rPr sz="1200" spc="3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3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3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seno</a:t>
            </a:r>
            <a:r>
              <a:rPr sz="1200" spc="3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educativo</a:t>
            </a:r>
            <a:r>
              <a:rPr sz="1200" spc="3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3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Derechos</a:t>
            </a:r>
            <a:r>
              <a:rPr sz="1200" spc="3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Humanos</a:t>
            </a:r>
            <a:r>
              <a:rPr sz="1200" spc="3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5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 </a:t>
            </a:r>
            <a:r>
              <a:rPr sz="1200" spc="-10" dirty="0">
                <a:latin typeface="Times New Roman"/>
                <a:cs typeface="Times New Roman"/>
              </a:rPr>
              <a:t>educación.</a:t>
            </a:r>
            <a:endParaRPr sz="1200" dirty="0">
              <a:latin typeface="Times New Roman"/>
              <a:cs typeface="Times New Roman"/>
            </a:endParaRPr>
          </a:p>
          <a:p>
            <a:pPr marL="378460" marR="7620" indent="-365760" algn="just">
              <a:lnSpc>
                <a:spcPct val="100000"/>
              </a:lnSpc>
              <a:spcBef>
                <a:spcPts val="35"/>
              </a:spcBef>
            </a:pP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tal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modo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que,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docente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formará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sólo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universidades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sino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también;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partir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sus </a:t>
            </a:r>
            <a:r>
              <a:rPr sz="1200" dirty="0">
                <a:latin typeface="Times New Roman"/>
                <a:cs typeface="Times New Roman"/>
              </a:rPr>
              <a:t>experiencias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estudiantes,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compañeros,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directivos,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comunidad,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cual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debe </a:t>
            </a:r>
            <a:r>
              <a:rPr sz="1200" dirty="0">
                <a:latin typeface="Times New Roman"/>
                <a:cs typeface="Times New Roman"/>
              </a:rPr>
              <a:t>desarrollar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proceso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continuo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permanente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construcción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ciudadanía,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destrabando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el </a:t>
            </a:r>
            <a:r>
              <a:rPr sz="1200" dirty="0">
                <a:latin typeface="Times New Roman"/>
                <a:cs typeface="Times New Roman"/>
              </a:rPr>
              <a:t>entorno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educativo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inequidad,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implicando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justicia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social,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amor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naturaleza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el </a:t>
            </a:r>
            <a:r>
              <a:rPr sz="1200" dirty="0">
                <a:latin typeface="Times New Roman"/>
                <a:cs typeface="Times New Roman"/>
              </a:rPr>
              <a:t>respeto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otro,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sólida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convivencia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ciudadana.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Cabe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considerar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que,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cuanto</a:t>
            </a:r>
            <a:r>
              <a:rPr sz="1200" spc="185" dirty="0">
                <a:latin typeface="Times New Roman"/>
                <a:cs typeface="Times New Roman"/>
              </a:rPr>
              <a:t>  </a:t>
            </a:r>
            <a:r>
              <a:rPr sz="1200" spc="-2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desarrollo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humano,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implica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renovación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prácticas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educativas,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repensar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sobre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las </a:t>
            </a:r>
            <a:r>
              <a:rPr sz="1200" dirty="0">
                <a:latin typeface="Times New Roman"/>
                <a:cs typeface="Times New Roman"/>
              </a:rPr>
              <a:t>formas</a:t>
            </a:r>
            <a:r>
              <a:rPr sz="1200" spc="10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0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abordarla</a:t>
            </a:r>
            <a:r>
              <a:rPr sz="1200" spc="11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0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este</a:t>
            </a:r>
            <a:r>
              <a:rPr sz="1200" spc="10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mundo</a:t>
            </a:r>
            <a:r>
              <a:rPr sz="1200" spc="11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globalizado,</a:t>
            </a:r>
            <a:r>
              <a:rPr sz="1200" spc="11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concibiendo</a:t>
            </a:r>
            <a:r>
              <a:rPr sz="1200" spc="10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10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pensamiento</a:t>
            </a:r>
            <a:r>
              <a:rPr sz="1200" spc="105" dirty="0">
                <a:latin typeface="Times New Roman"/>
                <a:cs typeface="Times New Roman"/>
              </a:rPr>
              <a:t>  </a:t>
            </a:r>
            <a:r>
              <a:rPr sz="1200" spc="-10" dirty="0">
                <a:latin typeface="Times New Roman"/>
                <a:cs typeface="Times New Roman"/>
              </a:rPr>
              <a:t>nuevo, </a:t>
            </a:r>
            <a:r>
              <a:rPr sz="1200" dirty="0">
                <a:latin typeface="Times New Roman"/>
                <a:cs typeface="Times New Roman"/>
              </a:rPr>
              <a:t>revolucionario,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anclado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ética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social,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necesidad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desarrollar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enseñanza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una </a:t>
            </a:r>
            <a:r>
              <a:rPr sz="1200" spc="-10" dirty="0">
                <a:latin typeface="Times New Roman"/>
                <a:cs typeface="Times New Roman"/>
              </a:rPr>
              <a:t>eco-</a:t>
            </a:r>
            <a:r>
              <a:rPr sz="1200" dirty="0">
                <a:latin typeface="Times New Roman"/>
                <a:cs typeface="Times New Roman"/>
              </a:rPr>
              <a:t>pedagogía,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ético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social.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cual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subyace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docentes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permitan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estudiantes </a:t>
            </a:r>
            <a:r>
              <a:rPr sz="1200" dirty="0">
                <a:latin typeface="Times New Roman"/>
                <a:cs typeface="Times New Roman"/>
              </a:rPr>
              <a:t>tener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mirada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crítica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ante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aspectos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les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presentan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mundo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actual,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donde </a:t>
            </a:r>
            <a:r>
              <a:rPr sz="1200" dirty="0">
                <a:latin typeface="Times New Roman"/>
                <a:cs typeface="Times New Roman"/>
              </a:rPr>
              <a:t>puedan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dominar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competencias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básicas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 conocimiento,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pero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también, aprendan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-10" dirty="0">
                <a:latin typeface="Times New Roman"/>
                <a:cs typeface="Times New Roman"/>
              </a:rPr>
              <a:t> educarse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vida,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convivencia,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donde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sean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capaces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ser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emprendedores,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luchadores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por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mejor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sociedad,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mejores formas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vida,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afianzar su propia identidad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reconociendo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diversidad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cultural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existente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planeta.</a:t>
            </a:r>
            <a:endParaRPr sz="1200" dirty="0">
              <a:latin typeface="Times New Roman"/>
              <a:cs typeface="Times New Roman"/>
            </a:endParaRPr>
          </a:p>
          <a:p>
            <a:pPr marL="378460" marR="5080" indent="-365760" algn="just">
              <a:lnSpc>
                <a:spcPct val="100000"/>
              </a:lnSpc>
              <a:spcBef>
                <a:spcPts val="5"/>
              </a:spcBef>
            </a:pPr>
            <a:r>
              <a:rPr sz="1200" dirty="0">
                <a:latin typeface="Times New Roman"/>
                <a:cs typeface="Times New Roman"/>
              </a:rPr>
              <a:t>Lo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exalta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sólo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debe conocer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realidad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regional,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sino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nacional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mundial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-10" dirty="0">
                <a:latin typeface="Times New Roman"/>
                <a:cs typeface="Times New Roman"/>
              </a:rPr>
              <a:t> agudizar </a:t>
            </a:r>
            <a:r>
              <a:rPr sz="1200" dirty="0">
                <a:latin typeface="Times New Roman"/>
                <a:cs typeface="Times New Roman"/>
              </a:rPr>
              <a:t>la mirada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hacia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problemas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globales,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 forma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enfrentarán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ellos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 través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 </a:t>
            </a:r>
            <a:r>
              <a:rPr sz="1200" spc="-25" dirty="0">
                <a:latin typeface="Times New Roman"/>
                <a:cs typeface="Times New Roman"/>
              </a:rPr>
              <a:t>una </a:t>
            </a:r>
            <a:r>
              <a:rPr sz="1200" dirty="0">
                <a:latin typeface="Times New Roman"/>
                <a:cs typeface="Times New Roman"/>
              </a:rPr>
              <a:t>educación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calidad.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también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meritorio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construir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espacios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ciudadanía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donde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pueda </a:t>
            </a:r>
            <a:r>
              <a:rPr sz="1200" dirty="0">
                <a:latin typeface="Times New Roman"/>
                <a:cs typeface="Times New Roman"/>
              </a:rPr>
              <a:t>ampliar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horizonte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convivencia,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tolerancia,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solidaridad,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fin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tomar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cuenta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diversidad,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erradicando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todos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espacios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educativos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xenofobia,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heterosexismo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violencia.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Superar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inequidades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aún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persisten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sistema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educativo,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mayor </a:t>
            </a:r>
            <a:r>
              <a:rPr sz="1200" dirty="0">
                <a:latin typeface="Times New Roman"/>
                <a:cs typeface="Times New Roman"/>
              </a:rPr>
              <a:t>equidad</a:t>
            </a:r>
            <a:r>
              <a:rPr sz="1200" spc="3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género,</a:t>
            </a:r>
            <a:r>
              <a:rPr sz="1200" spc="3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diversidad</a:t>
            </a:r>
            <a:r>
              <a:rPr sz="1200" spc="3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3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cultura</a:t>
            </a:r>
            <a:r>
              <a:rPr sz="1200" spc="3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escolar,</a:t>
            </a:r>
            <a:r>
              <a:rPr sz="1200" spc="3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donde</a:t>
            </a:r>
            <a:r>
              <a:rPr sz="1200" spc="3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3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enfatice</a:t>
            </a:r>
            <a:r>
              <a:rPr sz="1200" spc="3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también</a:t>
            </a:r>
            <a:r>
              <a:rPr sz="1200" spc="3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31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supresión </a:t>
            </a:r>
            <a:r>
              <a:rPr sz="1200" dirty="0">
                <a:latin typeface="Times New Roman"/>
                <a:cs typeface="Times New Roman"/>
              </a:rPr>
              <a:t>bullying,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cualquier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tipo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discriminación.</a:t>
            </a:r>
            <a:endParaRPr sz="1200" dirty="0">
              <a:latin typeface="Times New Roman"/>
              <a:cs typeface="Times New Roman"/>
            </a:endParaRPr>
          </a:p>
          <a:p>
            <a:pPr marL="378460" marR="7620" indent="-365760" algn="just">
              <a:lnSpc>
                <a:spcPct val="99700"/>
              </a:lnSpc>
              <a:spcBef>
                <a:spcPts val="5"/>
              </a:spcBef>
            </a:pP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vez,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amerita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entorno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educativo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enmarquen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tareas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fomento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identidad </a:t>
            </a:r>
            <a:r>
              <a:rPr sz="1200" dirty="0">
                <a:latin typeface="Times New Roman"/>
                <a:cs typeface="Times New Roman"/>
              </a:rPr>
              <a:t>regional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nacional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niños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jóvenes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puedan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tener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mayor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apego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 su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localidad,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0" dirty="0">
                <a:latin typeface="Times New Roman"/>
                <a:cs typeface="Times New Roman"/>
              </a:rPr>
              <a:t>a </a:t>
            </a:r>
            <a:r>
              <a:rPr sz="1200" dirty="0">
                <a:latin typeface="Times New Roman"/>
                <a:cs typeface="Times New Roman"/>
              </a:rPr>
              <a:t>lo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le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propio,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puedan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tener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mirada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aguda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ante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les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plantea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forma </a:t>
            </a:r>
            <a:r>
              <a:rPr sz="1200" dirty="0">
                <a:latin typeface="Times New Roman"/>
                <a:cs typeface="Times New Roman"/>
              </a:rPr>
              <a:t>intermitente</a:t>
            </a:r>
            <a:r>
              <a:rPr sz="1200" spc="3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 medios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comunicación,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puedan hacer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mirada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crítica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realidad </a:t>
            </a:r>
            <a:r>
              <a:rPr sz="1200" spc="-25" dirty="0">
                <a:latin typeface="Times New Roman"/>
                <a:cs typeface="Times New Roman"/>
              </a:rPr>
              <a:t>que </a:t>
            </a:r>
            <a:r>
              <a:rPr sz="1200" dirty="0">
                <a:latin typeface="Times New Roman"/>
                <a:cs typeface="Times New Roman"/>
              </a:rPr>
              <a:t>les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circunda, mantengan un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respeto al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medio ambiente,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donde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nuevo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aprenda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vivir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en </a:t>
            </a:r>
            <a:r>
              <a:rPr sz="1200" dirty="0">
                <a:latin typeface="Times New Roman"/>
                <a:cs typeface="Times New Roman"/>
              </a:rPr>
              <a:t>y hacia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comunidad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ejerciéndose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3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Sociabilidad,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permita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conocer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 ejercer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derechos </a:t>
            </a:r>
            <a:r>
              <a:rPr sz="1200" dirty="0">
                <a:latin typeface="Times New Roman"/>
                <a:cs typeface="Times New Roman"/>
              </a:rPr>
              <a:t>así</a:t>
            </a:r>
            <a:r>
              <a:rPr sz="1200" spc="4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43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43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obligaciones</a:t>
            </a:r>
            <a:r>
              <a:rPr sz="1200" spc="4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4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cada</a:t>
            </a:r>
            <a:r>
              <a:rPr sz="1200" spc="4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ciudadano,</a:t>
            </a:r>
            <a:r>
              <a:rPr sz="1200" spc="4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donde</a:t>
            </a:r>
            <a:r>
              <a:rPr sz="1200" spc="43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4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afiance</a:t>
            </a:r>
            <a:r>
              <a:rPr sz="1200" spc="4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además</a:t>
            </a:r>
            <a:r>
              <a:rPr sz="1200" spc="4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43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revolución </a:t>
            </a:r>
            <a:r>
              <a:rPr sz="1200" dirty="0">
                <a:latin typeface="Times New Roman"/>
                <a:cs typeface="Times New Roman"/>
              </a:rPr>
              <a:t>bolivariana a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través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amor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patria,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identidad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cultural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humanismo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social.</a:t>
            </a:r>
            <a:endParaRPr sz="1200" dirty="0">
              <a:latin typeface="Times New Roman"/>
              <a:cs typeface="Times New Roman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1268094" y="8256658"/>
            <a:ext cx="4387850" cy="6921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 marL="12700" marR="5080" algn="ctr">
              <a:lnSpc>
                <a:spcPts val="1440"/>
              </a:lnSpc>
              <a:spcBef>
                <a:spcPts val="15"/>
              </a:spcBef>
            </a:pPr>
            <a:r>
              <a:rPr sz="1200" b="1" dirty="0">
                <a:latin typeface="Times New Roman"/>
                <a:cs typeface="Times New Roman"/>
              </a:rPr>
              <a:t>Construcción</a:t>
            </a:r>
            <a:r>
              <a:rPr sz="1200" b="1" spc="-5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Teórica</a:t>
            </a:r>
            <a:r>
              <a:rPr sz="1200" b="1" spc="254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sobre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un</a:t>
            </a:r>
            <a:r>
              <a:rPr sz="1200" b="1" spc="2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Estudio</a:t>
            </a:r>
            <a:r>
              <a:rPr sz="1200" b="1" spc="-5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Comparativo</a:t>
            </a:r>
            <a:r>
              <a:rPr sz="1200" b="1" spc="-1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Basado</a:t>
            </a:r>
            <a:r>
              <a:rPr sz="1200" b="1" spc="-5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en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spc="-25" dirty="0">
                <a:latin typeface="Times New Roman"/>
                <a:cs typeface="Times New Roman"/>
              </a:rPr>
              <a:t>la </a:t>
            </a:r>
            <a:r>
              <a:rPr sz="1200" b="1" dirty="0">
                <a:latin typeface="Times New Roman"/>
                <a:cs typeface="Times New Roman"/>
              </a:rPr>
              <a:t>Calidad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Educativa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desde</a:t>
            </a:r>
            <a:r>
              <a:rPr sz="1200" b="1" spc="-4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Diversas</a:t>
            </a:r>
            <a:r>
              <a:rPr sz="1200" b="1" spc="-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Miradas</a:t>
            </a:r>
            <a:r>
              <a:rPr sz="1200" b="1" spc="27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a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Nivel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Internacional</a:t>
            </a:r>
            <a:endParaRPr sz="1200" dirty="0">
              <a:latin typeface="Times New Roman"/>
              <a:cs typeface="Times New Roman"/>
            </a:endParaRPr>
          </a:p>
          <a:p>
            <a:pPr marL="3810" algn="ctr">
              <a:lnSpc>
                <a:spcPct val="100000"/>
              </a:lnSpc>
              <a:spcBef>
                <a:spcPts val="990"/>
              </a:spcBef>
            </a:pPr>
            <a:r>
              <a:rPr sz="1200" b="1" dirty="0">
                <a:latin typeface="Times New Roman"/>
                <a:cs typeface="Times New Roman"/>
              </a:rPr>
              <a:t>Dra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María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Fernández</a:t>
            </a:r>
            <a:endParaRPr sz="1200" dirty="0">
              <a:latin typeface="Times New Roman"/>
              <a:cs typeface="Times New Roman"/>
            </a:endParaRPr>
          </a:p>
        </p:txBody>
      </p:sp>
      <p:sp>
        <p:nvSpPr>
          <p:cNvPr id="21" name="object 21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9370">
              <a:lnSpc>
                <a:spcPts val="1410"/>
              </a:lnSpc>
            </a:pPr>
            <a:fld id="{81D60167-4931-47E6-BA6A-407CBD079E47}" type="slidenum">
              <a:rPr b="1" spc="-25" dirty="0">
                <a:latin typeface="Times New Roman"/>
                <a:cs typeface="Times New Roman"/>
              </a:rPr>
              <a:t>266</a:t>
            </a:fld>
            <a:endParaRPr b="1" spc="-25" dirty="0">
              <a:latin typeface="Times New Roman"/>
              <a:cs typeface="Times New Roman"/>
            </a:endParaRPr>
          </a:p>
        </p:txBody>
      </p:sp>
      <p:grpSp>
        <p:nvGrpSpPr>
          <p:cNvPr id="22" name="Grupo 21">
            <a:extLst>
              <a:ext uri="{FF2B5EF4-FFF2-40B4-BE49-F238E27FC236}">
                <a16:creationId xmlns:a16="http://schemas.microsoft.com/office/drawing/2014/main" id="{DFBC6DB3-A4A5-E9D0-C068-2695BAFAF2B8}"/>
              </a:ext>
            </a:extLst>
          </p:cNvPr>
          <p:cNvGrpSpPr/>
          <p:nvPr/>
        </p:nvGrpSpPr>
        <p:grpSpPr>
          <a:xfrm>
            <a:off x="117348" y="98932"/>
            <a:ext cx="6665976" cy="1452626"/>
            <a:chOff x="470065" y="1951410"/>
            <a:chExt cx="6665976" cy="1452626"/>
          </a:xfrm>
        </p:grpSpPr>
        <p:grpSp>
          <p:nvGrpSpPr>
            <p:cNvPr id="23" name="object 12">
              <a:extLst>
                <a:ext uri="{FF2B5EF4-FFF2-40B4-BE49-F238E27FC236}">
                  <a16:creationId xmlns:a16="http://schemas.microsoft.com/office/drawing/2014/main" id="{636F8AC7-B318-57F9-E518-1CC7A1DC065A}"/>
                </a:ext>
              </a:extLst>
            </p:cNvPr>
            <p:cNvGrpSpPr/>
            <p:nvPr/>
          </p:nvGrpSpPr>
          <p:grpSpPr>
            <a:xfrm>
              <a:off x="470065" y="1951664"/>
              <a:ext cx="6665976" cy="1452372"/>
              <a:chOff x="96011" y="115823"/>
              <a:chExt cx="6665976" cy="1452372"/>
            </a:xfrm>
          </p:grpSpPr>
          <p:pic>
            <p:nvPicPr>
              <p:cNvPr id="27" name="object 13">
                <a:extLst>
                  <a:ext uri="{FF2B5EF4-FFF2-40B4-BE49-F238E27FC236}">
                    <a16:creationId xmlns:a16="http://schemas.microsoft.com/office/drawing/2014/main" id="{7F6A2B7F-B675-49A3-EFCD-CCC999DD56D8}"/>
                  </a:ext>
                </a:extLst>
              </p:cNvPr>
              <p:cNvPicPr/>
              <p:nvPr/>
            </p:nvPicPr>
            <p:blipFill>
              <a:blip r:embed="rId3" cstate="print"/>
              <a:stretch>
                <a:fillRect/>
              </a:stretch>
            </p:blipFill>
            <p:spPr>
              <a:xfrm>
                <a:off x="96011" y="115823"/>
                <a:ext cx="6665976" cy="1452372"/>
              </a:xfrm>
              <a:prstGeom prst="rect">
                <a:avLst/>
              </a:prstGeom>
            </p:spPr>
          </p:pic>
          <p:pic>
            <p:nvPicPr>
              <p:cNvPr id="28" name="object 14">
                <a:extLst>
                  <a:ext uri="{FF2B5EF4-FFF2-40B4-BE49-F238E27FC236}">
                    <a16:creationId xmlns:a16="http://schemas.microsoft.com/office/drawing/2014/main" id="{08B19159-2A3C-A234-B573-F3AA75625C46}"/>
                  </a:ext>
                </a:extLst>
              </p:cNvPr>
              <p:cNvPicPr/>
              <p:nvPr/>
            </p:nvPicPr>
            <p:blipFill>
              <a:blip r:embed="rId4" cstate="print"/>
              <a:stretch>
                <a:fillRect/>
              </a:stretch>
            </p:blipFill>
            <p:spPr>
              <a:xfrm>
                <a:off x="142849" y="142875"/>
                <a:ext cx="6572275" cy="1358646"/>
              </a:xfrm>
              <a:prstGeom prst="rect">
                <a:avLst/>
              </a:prstGeom>
            </p:spPr>
          </p:pic>
          <p:sp>
            <p:nvSpPr>
              <p:cNvPr id="29" name="object 15">
                <a:extLst>
                  <a:ext uri="{FF2B5EF4-FFF2-40B4-BE49-F238E27FC236}">
                    <a16:creationId xmlns:a16="http://schemas.microsoft.com/office/drawing/2014/main" id="{9BF599DB-05EC-2C2D-0F7F-0F7664A09978}"/>
                  </a:ext>
                </a:extLst>
              </p:cNvPr>
              <p:cNvSpPr/>
              <p:nvPr/>
            </p:nvSpPr>
            <p:spPr>
              <a:xfrm>
                <a:off x="142849" y="142875"/>
                <a:ext cx="6572884" cy="1358900"/>
              </a:xfrm>
              <a:custGeom>
                <a:avLst/>
                <a:gdLst/>
                <a:ahLst/>
                <a:cxnLst/>
                <a:rect l="l" t="t" r="r" b="b"/>
                <a:pathLst>
                  <a:path w="6572884" h="1358900">
                    <a:moveTo>
                      <a:pt x="0" y="226441"/>
                    </a:moveTo>
                    <a:lnTo>
                      <a:pt x="4600" y="180795"/>
                    </a:lnTo>
                    <a:lnTo>
                      <a:pt x="17795" y="138285"/>
                    </a:lnTo>
                    <a:lnTo>
                      <a:pt x="38673" y="99820"/>
                    </a:lnTo>
                    <a:lnTo>
                      <a:pt x="66324" y="66309"/>
                    </a:lnTo>
                    <a:lnTo>
                      <a:pt x="99837" y="38663"/>
                    </a:lnTo>
                    <a:lnTo>
                      <a:pt x="138301" y="17789"/>
                    </a:lnTo>
                    <a:lnTo>
                      <a:pt x="180806" y="4599"/>
                    </a:lnTo>
                    <a:lnTo>
                      <a:pt x="226440" y="0"/>
                    </a:lnTo>
                    <a:lnTo>
                      <a:pt x="6345834" y="0"/>
                    </a:lnTo>
                    <a:lnTo>
                      <a:pt x="6391480" y="4599"/>
                    </a:lnTo>
                    <a:lnTo>
                      <a:pt x="6433990" y="17789"/>
                    </a:lnTo>
                    <a:lnTo>
                      <a:pt x="6472455" y="38663"/>
                    </a:lnTo>
                    <a:lnTo>
                      <a:pt x="6505965" y="66309"/>
                    </a:lnTo>
                    <a:lnTo>
                      <a:pt x="6533612" y="99820"/>
                    </a:lnTo>
                    <a:lnTo>
                      <a:pt x="6554485" y="138285"/>
                    </a:lnTo>
                    <a:lnTo>
                      <a:pt x="6567676" y="180795"/>
                    </a:lnTo>
                    <a:lnTo>
                      <a:pt x="6572275" y="226441"/>
                    </a:lnTo>
                    <a:lnTo>
                      <a:pt x="6572275" y="1132204"/>
                    </a:lnTo>
                    <a:lnTo>
                      <a:pt x="6567676" y="1177850"/>
                    </a:lnTo>
                    <a:lnTo>
                      <a:pt x="6554485" y="1220360"/>
                    </a:lnTo>
                    <a:lnTo>
                      <a:pt x="6533612" y="1258825"/>
                    </a:lnTo>
                    <a:lnTo>
                      <a:pt x="6505965" y="1292336"/>
                    </a:lnTo>
                    <a:lnTo>
                      <a:pt x="6472455" y="1319982"/>
                    </a:lnTo>
                    <a:lnTo>
                      <a:pt x="6433990" y="1340856"/>
                    </a:lnTo>
                    <a:lnTo>
                      <a:pt x="6391480" y="1354046"/>
                    </a:lnTo>
                    <a:lnTo>
                      <a:pt x="6345834" y="1358646"/>
                    </a:lnTo>
                    <a:lnTo>
                      <a:pt x="226440" y="1358646"/>
                    </a:lnTo>
                    <a:lnTo>
                      <a:pt x="180806" y="1354046"/>
                    </a:lnTo>
                    <a:lnTo>
                      <a:pt x="138301" y="1340856"/>
                    </a:lnTo>
                    <a:lnTo>
                      <a:pt x="99837" y="1319982"/>
                    </a:lnTo>
                    <a:lnTo>
                      <a:pt x="66324" y="1292336"/>
                    </a:lnTo>
                    <a:lnTo>
                      <a:pt x="38673" y="1258825"/>
                    </a:lnTo>
                    <a:lnTo>
                      <a:pt x="17795" y="1220360"/>
                    </a:lnTo>
                    <a:lnTo>
                      <a:pt x="4600" y="1177850"/>
                    </a:lnTo>
                    <a:lnTo>
                      <a:pt x="0" y="1132204"/>
                    </a:lnTo>
                    <a:lnTo>
                      <a:pt x="0" y="226441"/>
                    </a:lnTo>
                    <a:close/>
                  </a:path>
                </a:pathLst>
              </a:custGeom>
              <a:ln w="9525">
                <a:solidFill>
                  <a:srgbClr val="55CE74"/>
                </a:solidFill>
              </a:ln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pic>
            <p:nvPicPr>
              <p:cNvPr id="30" name="object 16">
                <a:extLst>
                  <a:ext uri="{FF2B5EF4-FFF2-40B4-BE49-F238E27FC236}">
                    <a16:creationId xmlns:a16="http://schemas.microsoft.com/office/drawing/2014/main" id="{465F9578-7F3F-8D05-C817-793424551D1B}"/>
                  </a:ext>
                </a:extLst>
              </p:cNvPr>
              <p:cNvPicPr/>
              <p:nvPr/>
            </p:nvPicPr>
            <p:blipFill>
              <a:blip r:embed="rId5" cstate="print"/>
              <a:stretch>
                <a:fillRect/>
              </a:stretch>
            </p:blipFill>
            <p:spPr>
              <a:xfrm>
                <a:off x="2500248" y="305930"/>
                <a:ext cx="1714500" cy="733945"/>
              </a:xfrm>
              <a:prstGeom prst="rect">
                <a:avLst/>
              </a:prstGeom>
            </p:spPr>
          </p:pic>
        </p:grpSp>
        <p:sp>
          <p:nvSpPr>
            <p:cNvPr id="24" name="object 16">
              <a:extLst>
                <a:ext uri="{FF2B5EF4-FFF2-40B4-BE49-F238E27FC236}">
                  <a16:creationId xmlns:a16="http://schemas.microsoft.com/office/drawing/2014/main" id="{3ECA4F91-FD44-9CE6-19C6-3C4EC086E495}"/>
                </a:ext>
              </a:extLst>
            </p:cNvPr>
            <p:cNvSpPr txBox="1"/>
            <p:nvPr/>
          </p:nvSpPr>
          <p:spPr>
            <a:xfrm>
              <a:off x="2775727" y="2875716"/>
              <a:ext cx="3332858" cy="391795"/>
            </a:xfrm>
            <a:prstGeom prst="rect">
              <a:avLst/>
            </a:prstGeom>
            <a:noFill/>
          </p:spPr>
          <p:txBody>
            <a:bodyPr vert="horz" wrap="square" lIns="0" tIns="12700" rIns="0" bIns="0" rtlCol="0">
              <a:spAutoFit/>
            </a:bodyPr>
            <a:lstStyle/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Volumen 4,  Número 1  Enero a Julio 2021</a:t>
              </a:r>
            </a:p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Revista Semestral. Venezuela</a:t>
              </a:r>
              <a:endParaRPr sz="1200" dirty="0">
                <a:latin typeface="Arial"/>
                <a:cs typeface="Arial"/>
              </a:endParaRPr>
            </a:p>
          </p:txBody>
        </p:sp>
        <p:pic>
          <p:nvPicPr>
            <p:cNvPr id="25" name="object 25">
              <a:extLst>
                <a:ext uri="{FF2B5EF4-FFF2-40B4-BE49-F238E27FC236}">
                  <a16:creationId xmlns:a16="http://schemas.microsoft.com/office/drawing/2014/main" id="{CD52650C-8B5A-7FB0-8AF4-25EC3C0283A7}"/>
                </a:ext>
              </a:extLst>
            </p:cNvPr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470065" y="2027896"/>
              <a:ext cx="2305662" cy="1053903"/>
            </a:xfrm>
            <a:prstGeom prst="rect">
              <a:avLst/>
            </a:prstGeom>
          </p:spPr>
        </p:pic>
        <p:pic>
          <p:nvPicPr>
            <p:cNvPr id="26" name="object 31">
              <a:extLst>
                <a:ext uri="{FF2B5EF4-FFF2-40B4-BE49-F238E27FC236}">
                  <a16:creationId xmlns:a16="http://schemas.microsoft.com/office/drawing/2014/main" id="{360293E9-ADF6-8ACB-9635-60356FF80D56}"/>
                </a:ext>
              </a:extLst>
            </p:cNvPr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4932681" y="1951410"/>
              <a:ext cx="1805304" cy="893889"/>
            </a:xfrm>
            <a:prstGeom prst="rect">
              <a:avLst/>
            </a:prstGeom>
          </p:spPr>
        </p:pic>
      </p:grpSp>
    </p:spTree>
  </p:cSld>
  <p:clrMapOvr>
    <a:masterClrMapping/>
  </p:clrMapOvr>
</p:sld>
</file>

<file path=ppt/slides/slide2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94485" y="115823"/>
            <a:ext cx="6669405" cy="8914130"/>
            <a:chOff x="94485" y="115823"/>
            <a:chExt cx="6669405" cy="8914130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204216" y="8651747"/>
              <a:ext cx="6518148" cy="158496"/>
            </a:xfrm>
            <a:prstGeom prst="rect">
              <a:avLst/>
            </a:prstGeom>
          </p:spPr>
        </p:pic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96012" y="115823"/>
              <a:ext cx="6665976" cy="1452372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42849" y="142875"/>
              <a:ext cx="6572275" cy="1358646"/>
            </a:xfrm>
            <a:prstGeom prst="rect">
              <a:avLst/>
            </a:prstGeom>
          </p:spPr>
        </p:pic>
        <p:sp>
          <p:nvSpPr>
            <p:cNvPr id="6" name="object 6"/>
            <p:cNvSpPr/>
            <p:nvPr/>
          </p:nvSpPr>
          <p:spPr>
            <a:xfrm>
              <a:off x="142849" y="142875"/>
              <a:ext cx="6572884" cy="1358900"/>
            </a:xfrm>
            <a:custGeom>
              <a:avLst/>
              <a:gdLst/>
              <a:ahLst/>
              <a:cxnLst/>
              <a:rect l="l" t="t" r="r" b="b"/>
              <a:pathLst>
                <a:path w="6572884" h="1358900">
                  <a:moveTo>
                    <a:pt x="0" y="226441"/>
                  </a:moveTo>
                  <a:lnTo>
                    <a:pt x="4600" y="180795"/>
                  </a:lnTo>
                  <a:lnTo>
                    <a:pt x="17795" y="138285"/>
                  </a:lnTo>
                  <a:lnTo>
                    <a:pt x="38673" y="99820"/>
                  </a:lnTo>
                  <a:lnTo>
                    <a:pt x="66324" y="66309"/>
                  </a:lnTo>
                  <a:lnTo>
                    <a:pt x="99837" y="38663"/>
                  </a:lnTo>
                  <a:lnTo>
                    <a:pt x="138301" y="17789"/>
                  </a:lnTo>
                  <a:lnTo>
                    <a:pt x="180806" y="4599"/>
                  </a:lnTo>
                  <a:lnTo>
                    <a:pt x="226440" y="0"/>
                  </a:lnTo>
                  <a:lnTo>
                    <a:pt x="6345834" y="0"/>
                  </a:lnTo>
                  <a:lnTo>
                    <a:pt x="6391480" y="4599"/>
                  </a:lnTo>
                  <a:lnTo>
                    <a:pt x="6433990" y="17789"/>
                  </a:lnTo>
                  <a:lnTo>
                    <a:pt x="6472455" y="38663"/>
                  </a:lnTo>
                  <a:lnTo>
                    <a:pt x="6505965" y="66309"/>
                  </a:lnTo>
                  <a:lnTo>
                    <a:pt x="6533612" y="99820"/>
                  </a:lnTo>
                  <a:lnTo>
                    <a:pt x="6554485" y="138285"/>
                  </a:lnTo>
                  <a:lnTo>
                    <a:pt x="6567676" y="180795"/>
                  </a:lnTo>
                  <a:lnTo>
                    <a:pt x="6572275" y="226441"/>
                  </a:lnTo>
                  <a:lnTo>
                    <a:pt x="6572275" y="1132204"/>
                  </a:lnTo>
                  <a:lnTo>
                    <a:pt x="6567676" y="1177850"/>
                  </a:lnTo>
                  <a:lnTo>
                    <a:pt x="6554485" y="1220360"/>
                  </a:lnTo>
                  <a:lnTo>
                    <a:pt x="6533612" y="1258825"/>
                  </a:lnTo>
                  <a:lnTo>
                    <a:pt x="6505965" y="1292336"/>
                  </a:lnTo>
                  <a:lnTo>
                    <a:pt x="6472455" y="1319982"/>
                  </a:lnTo>
                  <a:lnTo>
                    <a:pt x="6433990" y="1340856"/>
                  </a:lnTo>
                  <a:lnTo>
                    <a:pt x="6391480" y="1354046"/>
                  </a:lnTo>
                  <a:lnTo>
                    <a:pt x="6345834" y="1358646"/>
                  </a:lnTo>
                  <a:lnTo>
                    <a:pt x="226440" y="1358646"/>
                  </a:lnTo>
                  <a:lnTo>
                    <a:pt x="180806" y="1354046"/>
                  </a:lnTo>
                  <a:lnTo>
                    <a:pt x="138301" y="1340856"/>
                  </a:lnTo>
                  <a:lnTo>
                    <a:pt x="99837" y="1319982"/>
                  </a:lnTo>
                  <a:lnTo>
                    <a:pt x="66324" y="1292336"/>
                  </a:lnTo>
                  <a:lnTo>
                    <a:pt x="38673" y="1258825"/>
                  </a:lnTo>
                  <a:lnTo>
                    <a:pt x="17795" y="1220360"/>
                  </a:lnTo>
                  <a:lnTo>
                    <a:pt x="4600" y="1177850"/>
                  </a:lnTo>
                  <a:lnTo>
                    <a:pt x="0" y="1132204"/>
                  </a:lnTo>
                  <a:lnTo>
                    <a:pt x="0" y="226441"/>
                  </a:lnTo>
                  <a:close/>
                </a:path>
              </a:pathLst>
            </a:custGeom>
            <a:ln w="9525">
              <a:solidFill>
                <a:srgbClr val="55CE74"/>
              </a:solidFill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pic>
          <p:nvPicPr>
            <p:cNvPr id="7" name="object 7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2500248" y="305930"/>
              <a:ext cx="1714500" cy="733945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2738628" y="1024127"/>
              <a:ext cx="1897379" cy="371855"/>
            </a:xfrm>
            <a:prstGeom prst="rect">
              <a:avLst/>
            </a:prstGeom>
          </p:spPr>
        </p:pic>
        <p:pic>
          <p:nvPicPr>
            <p:cNvPr id="9" name="object 9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4401312" y="1024127"/>
              <a:ext cx="1577339" cy="371855"/>
            </a:xfrm>
            <a:prstGeom prst="rect">
              <a:avLst/>
            </a:prstGeom>
          </p:spPr>
        </p:pic>
        <p:pic>
          <p:nvPicPr>
            <p:cNvPr id="10" name="object 10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3169920" y="1207007"/>
              <a:ext cx="1546859" cy="371855"/>
            </a:xfrm>
            <a:prstGeom prst="rect">
              <a:avLst/>
            </a:prstGeom>
          </p:spPr>
        </p:pic>
        <p:pic>
          <p:nvPicPr>
            <p:cNvPr id="11" name="object 11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4482083" y="1207007"/>
              <a:ext cx="284988" cy="371855"/>
            </a:xfrm>
            <a:prstGeom prst="rect">
              <a:avLst/>
            </a:prstGeom>
          </p:spPr>
        </p:pic>
        <p:pic>
          <p:nvPicPr>
            <p:cNvPr id="12" name="object 12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4571999" y="1207007"/>
              <a:ext cx="1013460" cy="371855"/>
            </a:xfrm>
            <a:prstGeom prst="rect">
              <a:avLst/>
            </a:prstGeom>
          </p:spPr>
        </p:pic>
      </p:grpSp>
      <p:sp>
        <p:nvSpPr>
          <p:cNvPr id="13" name="object 13"/>
          <p:cNvSpPr txBox="1"/>
          <p:nvPr/>
        </p:nvSpPr>
        <p:spPr>
          <a:xfrm>
            <a:off x="2842005" y="1068451"/>
            <a:ext cx="3029585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443865" marR="5080" indent="-431800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Arial"/>
                <a:cs typeface="Arial"/>
              </a:rPr>
              <a:t>6ta.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Edición</a:t>
            </a:r>
            <a:r>
              <a:rPr sz="1200" b="1" spc="-10" dirty="0">
                <a:latin typeface="Arial"/>
                <a:cs typeface="Arial"/>
              </a:rPr>
              <a:t> Volumen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I</a:t>
            </a:r>
            <a:r>
              <a:rPr sz="1200" b="1" spc="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Enero</a:t>
            </a:r>
            <a:r>
              <a:rPr sz="1200" b="1" spc="-3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a</a:t>
            </a:r>
            <a:r>
              <a:rPr sz="1200" b="1" spc="-2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Julio</a:t>
            </a:r>
            <a:r>
              <a:rPr sz="1200" b="1" spc="-5" dirty="0">
                <a:latin typeface="Arial"/>
                <a:cs typeface="Arial"/>
              </a:rPr>
              <a:t> </a:t>
            </a:r>
            <a:r>
              <a:rPr sz="1200" b="1" spc="-20" dirty="0">
                <a:latin typeface="Arial"/>
                <a:cs typeface="Arial"/>
              </a:rPr>
              <a:t>2021 </a:t>
            </a:r>
            <a:r>
              <a:rPr sz="1200" b="1" dirty="0">
                <a:latin typeface="Arial"/>
                <a:cs typeface="Arial"/>
              </a:rPr>
              <a:t>Revista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Semestral-</a:t>
            </a:r>
            <a:r>
              <a:rPr sz="1200" b="1" spc="-40" dirty="0">
                <a:latin typeface="Arial"/>
                <a:cs typeface="Arial"/>
              </a:rPr>
              <a:t> </a:t>
            </a:r>
            <a:r>
              <a:rPr sz="1200" b="1" spc="-10" dirty="0">
                <a:latin typeface="Arial"/>
                <a:cs typeface="Arial"/>
              </a:rPr>
              <a:t>Venezuela</a:t>
            </a:r>
            <a:endParaRPr sz="1200" dirty="0">
              <a:latin typeface="Arial"/>
              <a:cs typeface="Arial"/>
            </a:endParaRPr>
          </a:p>
        </p:txBody>
      </p:sp>
      <p:grpSp>
        <p:nvGrpSpPr>
          <p:cNvPr id="14" name="object 14"/>
          <p:cNvGrpSpPr/>
          <p:nvPr/>
        </p:nvGrpSpPr>
        <p:grpSpPr>
          <a:xfrm>
            <a:off x="109728" y="164274"/>
            <a:ext cx="6590030" cy="8877935"/>
            <a:chOff x="109728" y="164274"/>
            <a:chExt cx="6590030" cy="8877935"/>
          </a:xfrm>
        </p:grpSpPr>
        <p:pic>
          <p:nvPicPr>
            <p:cNvPr id="15" name="object 15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324612" y="234696"/>
              <a:ext cx="1719072" cy="1341120"/>
            </a:xfrm>
            <a:prstGeom prst="rect">
              <a:avLst/>
            </a:prstGeom>
          </p:spPr>
        </p:pic>
        <p:pic>
          <p:nvPicPr>
            <p:cNvPr id="16" name="object 16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5606795" y="8193022"/>
              <a:ext cx="1092707" cy="848868"/>
            </a:xfrm>
            <a:prstGeom prst="rect">
              <a:avLst/>
            </a:prstGeom>
          </p:spPr>
        </p:pic>
        <p:pic>
          <p:nvPicPr>
            <p:cNvPr id="17" name="object 17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109728" y="8193022"/>
              <a:ext cx="1092708" cy="848868"/>
            </a:xfrm>
            <a:prstGeom prst="rect">
              <a:avLst/>
            </a:prstGeom>
          </p:spPr>
        </p:pic>
        <p:pic>
          <p:nvPicPr>
            <p:cNvPr id="18" name="object 18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4725162" y="164274"/>
              <a:ext cx="1805305" cy="893889"/>
            </a:xfrm>
            <a:prstGeom prst="rect">
              <a:avLst/>
            </a:prstGeom>
          </p:spPr>
        </p:pic>
        <p:pic>
          <p:nvPicPr>
            <p:cNvPr id="19" name="object 19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214287" y="1607820"/>
              <a:ext cx="6316218" cy="3552825"/>
            </a:xfrm>
            <a:prstGeom prst="rect">
              <a:avLst/>
            </a:prstGeom>
          </p:spPr>
        </p:pic>
      </p:grpSp>
      <p:sp>
        <p:nvSpPr>
          <p:cNvPr id="20" name="object 20"/>
          <p:cNvSpPr txBox="1"/>
          <p:nvPr/>
        </p:nvSpPr>
        <p:spPr>
          <a:xfrm>
            <a:off x="221691" y="5181727"/>
            <a:ext cx="6417310" cy="26847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56210" marR="1278255" indent="-38100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Times New Roman"/>
                <a:cs typeface="Times New Roman"/>
              </a:rPr>
              <a:t>Gr</a:t>
            </a:r>
            <a:r>
              <a:rPr sz="1200" b="1" dirty="0">
                <a:latin typeface="Calibri"/>
                <a:cs typeface="Calibri"/>
              </a:rPr>
              <a:t>á</a:t>
            </a:r>
            <a:r>
              <a:rPr sz="1200" b="1" dirty="0">
                <a:latin typeface="Times New Roman"/>
                <a:cs typeface="Times New Roman"/>
              </a:rPr>
              <a:t>fico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10</a:t>
            </a:r>
            <a:r>
              <a:rPr sz="1200" b="1" spc="-3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Comparaci</a:t>
            </a:r>
            <a:r>
              <a:rPr sz="1200" b="1" dirty="0">
                <a:latin typeface="Calibri"/>
                <a:cs typeface="Calibri"/>
              </a:rPr>
              <a:t>ó</a:t>
            </a:r>
            <a:r>
              <a:rPr sz="1200" b="1" dirty="0">
                <a:latin typeface="Times New Roman"/>
                <a:cs typeface="Times New Roman"/>
              </a:rPr>
              <a:t>n</a:t>
            </a:r>
            <a:r>
              <a:rPr sz="1200" b="1" spc="-1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entre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los</a:t>
            </a:r>
            <a:r>
              <a:rPr sz="1200" b="1" spc="-4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diversos</a:t>
            </a:r>
            <a:r>
              <a:rPr sz="1200" b="1" spc="-3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actores sobre</a:t>
            </a:r>
            <a:r>
              <a:rPr sz="1200" b="1" spc="-4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la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calidad</a:t>
            </a:r>
            <a:r>
              <a:rPr sz="1200" b="1" spc="-4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educativa </a:t>
            </a:r>
            <a:r>
              <a:rPr sz="1200" b="1" dirty="0">
                <a:latin typeface="Times New Roman"/>
                <a:cs typeface="Times New Roman"/>
              </a:rPr>
              <a:t>Fuente:</a:t>
            </a:r>
            <a:r>
              <a:rPr sz="1200" b="1" spc="-4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Fern</a:t>
            </a:r>
            <a:r>
              <a:rPr sz="1200" b="1" dirty="0">
                <a:latin typeface="Calibri"/>
                <a:cs typeface="Calibri"/>
              </a:rPr>
              <a:t>á</a:t>
            </a:r>
            <a:r>
              <a:rPr sz="1200" b="1" dirty="0">
                <a:latin typeface="Times New Roman"/>
                <a:cs typeface="Times New Roman"/>
              </a:rPr>
              <a:t>ndez</a:t>
            </a:r>
            <a:r>
              <a:rPr sz="1200" b="1" spc="-40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(2014)</a:t>
            </a:r>
            <a:endParaRPr sz="1200" dirty="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770"/>
              </a:spcBef>
            </a:pPr>
            <a:r>
              <a:rPr sz="1200" b="1" dirty="0">
                <a:latin typeface="Times New Roman"/>
                <a:cs typeface="Times New Roman"/>
              </a:rPr>
              <a:t>ANÁLISIS</a:t>
            </a:r>
            <a:r>
              <a:rPr sz="1200" b="1" spc="-3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COMPARATIVO</a:t>
            </a:r>
            <a:endParaRPr sz="1200" dirty="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65"/>
              </a:spcBef>
            </a:pPr>
            <a:endParaRPr sz="1200" dirty="0">
              <a:latin typeface="Times New Roman"/>
              <a:cs typeface="Times New Roman"/>
            </a:endParaRPr>
          </a:p>
          <a:p>
            <a:pPr marL="375285" marR="5080" indent="-36322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atención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gráfico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10</a:t>
            </a:r>
            <a:r>
              <a:rPr sz="1200" spc="3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presentaron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diversas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visiones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acerca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calidad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educativa,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cual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destaca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Formación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Docente,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Construcción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Ciudadanía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Desarrollo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Humano,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como </a:t>
            </a:r>
            <a:r>
              <a:rPr sz="1200" dirty="0">
                <a:latin typeface="Times New Roman"/>
                <a:cs typeface="Times New Roman"/>
              </a:rPr>
              <a:t>categorías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principales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deben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enmarcar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calidad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educativa,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partiendo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compromiso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 </a:t>
            </a:r>
            <a:r>
              <a:rPr sz="1200" dirty="0">
                <a:latin typeface="Times New Roman"/>
                <a:cs typeface="Times New Roman"/>
              </a:rPr>
              <a:t>todos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actores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socioeducativos,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implique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desarrollo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geopolítico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permita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tener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una </a:t>
            </a:r>
            <a:r>
              <a:rPr sz="1200" dirty="0">
                <a:latin typeface="Times New Roman"/>
                <a:cs typeface="Times New Roman"/>
              </a:rPr>
              <a:t>mirada</a:t>
            </a:r>
            <a:r>
              <a:rPr sz="1200" spc="28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8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integración</a:t>
            </a:r>
            <a:r>
              <a:rPr sz="1200" spc="28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latinoamericana,</a:t>
            </a:r>
            <a:r>
              <a:rPr sz="1200" spc="28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28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intercambiar</a:t>
            </a:r>
            <a:r>
              <a:rPr sz="1200" spc="28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experiencias,</a:t>
            </a:r>
            <a:r>
              <a:rPr sz="1200" spc="28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sabidurías</a:t>
            </a:r>
            <a:r>
              <a:rPr sz="1200" spc="295" dirty="0">
                <a:latin typeface="Times New Roman"/>
                <a:cs typeface="Times New Roman"/>
              </a:rPr>
              <a:t>  </a:t>
            </a:r>
            <a:r>
              <a:rPr sz="1200" spc="-60" dirty="0">
                <a:latin typeface="Times New Roman"/>
                <a:cs typeface="Times New Roman"/>
              </a:rPr>
              <a:t>y </a:t>
            </a:r>
            <a:r>
              <a:rPr sz="1200" dirty="0">
                <a:latin typeface="Times New Roman"/>
                <a:cs typeface="Times New Roman"/>
              </a:rPr>
              <a:t>conocimientos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mayor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fortaleza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procesos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aprendizaje.</a:t>
            </a:r>
            <a:endParaRPr sz="1200" dirty="0">
              <a:latin typeface="Times New Roman"/>
              <a:cs typeface="Times New Roman"/>
            </a:endParaRPr>
          </a:p>
          <a:p>
            <a:pPr marL="375285" marR="7620" indent="-36322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este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sentido,</a:t>
            </a:r>
            <a:r>
              <a:rPr sz="1200" spc="3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Atilio</a:t>
            </a:r>
            <a:r>
              <a:rPr sz="1200" spc="3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Boron</a:t>
            </a:r>
            <a:r>
              <a:rPr sz="1200" spc="3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plantea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3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formación</a:t>
            </a:r>
            <a:r>
              <a:rPr sz="1200" spc="3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docente</a:t>
            </a:r>
            <a:r>
              <a:rPr sz="1200" spc="3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debe</a:t>
            </a:r>
            <a:r>
              <a:rPr sz="1200" spc="3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estar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integrada</a:t>
            </a:r>
            <a:r>
              <a:rPr sz="1200" spc="3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lograr</a:t>
            </a:r>
            <a:r>
              <a:rPr sz="1200" spc="30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el </a:t>
            </a:r>
            <a:r>
              <a:rPr sz="1200" dirty="0">
                <a:latin typeface="Times New Roman"/>
                <a:cs typeface="Times New Roman"/>
              </a:rPr>
              <a:t>pensamiento</a:t>
            </a:r>
            <a:r>
              <a:rPr sz="1200" spc="3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crítico,</a:t>
            </a:r>
            <a:r>
              <a:rPr sz="1200" spc="3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3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</a:t>
            </a:r>
            <a:r>
              <a:rPr sz="1200" spc="3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cual</a:t>
            </a:r>
            <a:r>
              <a:rPr sz="1200" spc="3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hace</a:t>
            </a:r>
            <a:r>
              <a:rPr sz="1200" spc="3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3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llamado</a:t>
            </a:r>
            <a:r>
              <a:rPr sz="1200" spc="3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3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conocer</a:t>
            </a:r>
            <a:r>
              <a:rPr sz="1200" spc="3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3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problemas</a:t>
            </a:r>
            <a:r>
              <a:rPr sz="1200" spc="3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35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países </a:t>
            </a:r>
            <a:r>
              <a:rPr sz="1200" dirty="0">
                <a:latin typeface="Times New Roman"/>
                <a:cs typeface="Times New Roman"/>
              </a:rPr>
              <a:t>Latinoamericanos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permitan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promoción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intercambio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ayudas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mutuas,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vez,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destaca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universidad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debe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destrabarse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transmitir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solo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conocimientos reproductivos,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-5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parte</a:t>
            </a:r>
            <a:endParaRPr sz="1200" dirty="0">
              <a:latin typeface="Times New Roman"/>
              <a:cs typeface="Times New Roman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1268094" y="8256658"/>
            <a:ext cx="4387850" cy="6921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 marL="12700" marR="5080" algn="ctr">
              <a:lnSpc>
                <a:spcPts val="1440"/>
              </a:lnSpc>
              <a:spcBef>
                <a:spcPts val="15"/>
              </a:spcBef>
            </a:pPr>
            <a:r>
              <a:rPr sz="1200" b="1" dirty="0">
                <a:latin typeface="Times New Roman"/>
                <a:cs typeface="Times New Roman"/>
              </a:rPr>
              <a:t>Construcción</a:t>
            </a:r>
            <a:r>
              <a:rPr sz="1200" b="1" spc="-5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Teórica</a:t>
            </a:r>
            <a:r>
              <a:rPr sz="1200" b="1" spc="254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sobre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un</a:t>
            </a:r>
            <a:r>
              <a:rPr sz="1200" b="1" spc="2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Estudio</a:t>
            </a:r>
            <a:r>
              <a:rPr sz="1200" b="1" spc="-5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Comparativo</a:t>
            </a:r>
            <a:r>
              <a:rPr sz="1200" b="1" spc="-1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Basado</a:t>
            </a:r>
            <a:r>
              <a:rPr sz="1200" b="1" spc="-5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en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spc="-25" dirty="0">
                <a:latin typeface="Times New Roman"/>
                <a:cs typeface="Times New Roman"/>
              </a:rPr>
              <a:t>la </a:t>
            </a:r>
            <a:r>
              <a:rPr sz="1200" b="1" dirty="0">
                <a:latin typeface="Times New Roman"/>
                <a:cs typeface="Times New Roman"/>
              </a:rPr>
              <a:t>Calidad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Educativa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desde</a:t>
            </a:r>
            <a:r>
              <a:rPr sz="1200" b="1" spc="-4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Diversas</a:t>
            </a:r>
            <a:r>
              <a:rPr sz="1200" b="1" spc="-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Miradas</a:t>
            </a:r>
            <a:r>
              <a:rPr sz="1200" b="1" spc="27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a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Nivel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Internacional</a:t>
            </a:r>
            <a:endParaRPr sz="1200" dirty="0">
              <a:latin typeface="Times New Roman"/>
              <a:cs typeface="Times New Roman"/>
            </a:endParaRPr>
          </a:p>
          <a:p>
            <a:pPr marL="3810" algn="ctr">
              <a:lnSpc>
                <a:spcPct val="100000"/>
              </a:lnSpc>
              <a:spcBef>
                <a:spcPts val="990"/>
              </a:spcBef>
            </a:pPr>
            <a:r>
              <a:rPr sz="1200" b="1" dirty="0">
                <a:latin typeface="Times New Roman"/>
                <a:cs typeface="Times New Roman"/>
              </a:rPr>
              <a:t>Dra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María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Fernández</a:t>
            </a:r>
            <a:endParaRPr sz="1200" dirty="0">
              <a:latin typeface="Times New Roman"/>
              <a:cs typeface="Times New Roman"/>
            </a:endParaRPr>
          </a:p>
        </p:txBody>
      </p:sp>
      <p:sp>
        <p:nvSpPr>
          <p:cNvPr id="22" name="object 22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9370">
              <a:lnSpc>
                <a:spcPts val="1410"/>
              </a:lnSpc>
            </a:pPr>
            <a:fld id="{81D60167-4931-47E6-BA6A-407CBD079E47}" type="slidenum">
              <a:rPr b="1" spc="-25" dirty="0">
                <a:latin typeface="Times New Roman"/>
                <a:cs typeface="Times New Roman"/>
              </a:rPr>
              <a:t>267</a:t>
            </a:fld>
            <a:endParaRPr b="1" spc="-25" dirty="0">
              <a:latin typeface="Times New Roman"/>
              <a:cs typeface="Times New Roman"/>
            </a:endParaRPr>
          </a:p>
        </p:txBody>
      </p:sp>
      <p:grpSp>
        <p:nvGrpSpPr>
          <p:cNvPr id="23" name="Grupo 22">
            <a:extLst>
              <a:ext uri="{FF2B5EF4-FFF2-40B4-BE49-F238E27FC236}">
                <a16:creationId xmlns:a16="http://schemas.microsoft.com/office/drawing/2014/main" id="{95786E81-D5AC-0846-8067-4CC60D69C1A2}"/>
              </a:ext>
            </a:extLst>
          </p:cNvPr>
          <p:cNvGrpSpPr/>
          <p:nvPr/>
        </p:nvGrpSpPr>
        <p:grpSpPr>
          <a:xfrm>
            <a:off x="117348" y="98932"/>
            <a:ext cx="6665976" cy="1452626"/>
            <a:chOff x="470065" y="1951410"/>
            <a:chExt cx="6665976" cy="1452626"/>
          </a:xfrm>
        </p:grpSpPr>
        <p:grpSp>
          <p:nvGrpSpPr>
            <p:cNvPr id="24" name="object 12">
              <a:extLst>
                <a:ext uri="{FF2B5EF4-FFF2-40B4-BE49-F238E27FC236}">
                  <a16:creationId xmlns:a16="http://schemas.microsoft.com/office/drawing/2014/main" id="{0A78F4D3-A7D3-95BE-A528-1C26E581371C}"/>
                </a:ext>
              </a:extLst>
            </p:cNvPr>
            <p:cNvGrpSpPr/>
            <p:nvPr/>
          </p:nvGrpSpPr>
          <p:grpSpPr>
            <a:xfrm>
              <a:off x="470065" y="1951664"/>
              <a:ext cx="6665976" cy="1452372"/>
              <a:chOff x="96011" y="115823"/>
              <a:chExt cx="6665976" cy="1452372"/>
            </a:xfrm>
          </p:grpSpPr>
          <p:pic>
            <p:nvPicPr>
              <p:cNvPr id="28" name="object 13">
                <a:extLst>
                  <a:ext uri="{FF2B5EF4-FFF2-40B4-BE49-F238E27FC236}">
                    <a16:creationId xmlns:a16="http://schemas.microsoft.com/office/drawing/2014/main" id="{A1B0A6DC-B65C-6C7F-ECCA-6640DEDC19FB}"/>
                  </a:ext>
                </a:extLst>
              </p:cNvPr>
              <p:cNvPicPr/>
              <p:nvPr/>
            </p:nvPicPr>
            <p:blipFill>
              <a:blip r:embed="rId3" cstate="print"/>
              <a:stretch>
                <a:fillRect/>
              </a:stretch>
            </p:blipFill>
            <p:spPr>
              <a:xfrm>
                <a:off x="96011" y="115823"/>
                <a:ext cx="6665976" cy="1452372"/>
              </a:xfrm>
              <a:prstGeom prst="rect">
                <a:avLst/>
              </a:prstGeom>
            </p:spPr>
          </p:pic>
          <p:pic>
            <p:nvPicPr>
              <p:cNvPr id="29" name="object 14">
                <a:extLst>
                  <a:ext uri="{FF2B5EF4-FFF2-40B4-BE49-F238E27FC236}">
                    <a16:creationId xmlns:a16="http://schemas.microsoft.com/office/drawing/2014/main" id="{A6A5B4C5-B4FF-7859-E4A1-2FD60104EBAD}"/>
                  </a:ext>
                </a:extLst>
              </p:cNvPr>
              <p:cNvPicPr/>
              <p:nvPr/>
            </p:nvPicPr>
            <p:blipFill>
              <a:blip r:embed="rId4" cstate="print"/>
              <a:stretch>
                <a:fillRect/>
              </a:stretch>
            </p:blipFill>
            <p:spPr>
              <a:xfrm>
                <a:off x="142849" y="142875"/>
                <a:ext cx="6572275" cy="1358646"/>
              </a:xfrm>
              <a:prstGeom prst="rect">
                <a:avLst/>
              </a:prstGeom>
            </p:spPr>
          </p:pic>
          <p:sp>
            <p:nvSpPr>
              <p:cNvPr id="30" name="object 15">
                <a:extLst>
                  <a:ext uri="{FF2B5EF4-FFF2-40B4-BE49-F238E27FC236}">
                    <a16:creationId xmlns:a16="http://schemas.microsoft.com/office/drawing/2014/main" id="{2679D5EC-FE2D-4A55-6293-27048B07F797}"/>
                  </a:ext>
                </a:extLst>
              </p:cNvPr>
              <p:cNvSpPr/>
              <p:nvPr/>
            </p:nvSpPr>
            <p:spPr>
              <a:xfrm>
                <a:off x="142849" y="142875"/>
                <a:ext cx="6572884" cy="1358900"/>
              </a:xfrm>
              <a:custGeom>
                <a:avLst/>
                <a:gdLst/>
                <a:ahLst/>
                <a:cxnLst/>
                <a:rect l="l" t="t" r="r" b="b"/>
                <a:pathLst>
                  <a:path w="6572884" h="1358900">
                    <a:moveTo>
                      <a:pt x="0" y="226441"/>
                    </a:moveTo>
                    <a:lnTo>
                      <a:pt x="4600" y="180795"/>
                    </a:lnTo>
                    <a:lnTo>
                      <a:pt x="17795" y="138285"/>
                    </a:lnTo>
                    <a:lnTo>
                      <a:pt x="38673" y="99820"/>
                    </a:lnTo>
                    <a:lnTo>
                      <a:pt x="66324" y="66309"/>
                    </a:lnTo>
                    <a:lnTo>
                      <a:pt x="99837" y="38663"/>
                    </a:lnTo>
                    <a:lnTo>
                      <a:pt x="138301" y="17789"/>
                    </a:lnTo>
                    <a:lnTo>
                      <a:pt x="180806" y="4599"/>
                    </a:lnTo>
                    <a:lnTo>
                      <a:pt x="226440" y="0"/>
                    </a:lnTo>
                    <a:lnTo>
                      <a:pt x="6345834" y="0"/>
                    </a:lnTo>
                    <a:lnTo>
                      <a:pt x="6391480" y="4599"/>
                    </a:lnTo>
                    <a:lnTo>
                      <a:pt x="6433990" y="17789"/>
                    </a:lnTo>
                    <a:lnTo>
                      <a:pt x="6472455" y="38663"/>
                    </a:lnTo>
                    <a:lnTo>
                      <a:pt x="6505965" y="66309"/>
                    </a:lnTo>
                    <a:lnTo>
                      <a:pt x="6533612" y="99820"/>
                    </a:lnTo>
                    <a:lnTo>
                      <a:pt x="6554485" y="138285"/>
                    </a:lnTo>
                    <a:lnTo>
                      <a:pt x="6567676" y="180795"/>
                    </a:lnTo>
                    <a:lnTo>
                      <a:pt x="6572275" y="226441"/>
                    </a:lnTo>
                    <a:lnTo>
                      <a:pt x="6572275" y="1132204"/>
                    </a:lnTo>
                    <a:lnTo>
                      <a:pt x="6567676" y="1177850"/>
                    </a:lnTo>
                    <a:lnTo>
                      <a:pt x="6554485" y="1220360"/>
                    </a:lnTo>
                    <a:lnTo>
                      <a:pt x="6533612" y="1258825"/>
                    </a:lnTo>
                    <a:lnTo>
                      <a:pt x="6505965" y="1292336"/>
                    </a:lnTo>
                    <a:lnTo>
                      <a:pt x="6472455" y="1319982"/>
                    </a:lnTo>
                    <a:lnTo>
                      <a:pt x="6433990" y="1340856"/>
                    </a:lnTo>
                    <a:lnTo>
                      <a:pt x="6391480" y="1354046"/>
                    </a:lnTo>
                    <a:lnTo>
                      <a:pt x="6345834" y="1358646"/>
                    </a:lnTo>
                    <a:lnTo>
                      <a:pt x="226440" y="1358646"/>
                    </a:lnTo>
                    <a:lnTo>
                      <a:pt x="180806" y="1354046"/>
                    </a:lnTo>
                    <a:lnTo>
                      <a:pt x="138301" y="1340856"/>
                    </a:lnTo>
                    <a:lnTo>
                      <a:pt x="99837" y="1319982"/>
                    </a:lnTo>
                    <a:lnTo>
                      <a:pt x="66324" y="1292336"/>
                    </a:lnTo>
                    <a:lnTo>
                      <a:pt x="38673" y="1258825"/>
                    </a:lnTo>
                    <a:lnTo>
                      <a:pt x="17795" y="1220360"/>
                    </a:lnTo>
                    <a:lnTo>
                      <a:pt x="4600" y="1177850"/>
                    </a:lnTo>
                    <a:lnTo>
                      <a:pt x="0" y="1132204"/>
                    </a:lnTo>
                    <a:lnTo>
                      <a:pt x="0" y="226441"/>
                    </a:lnTo>
                    <a:close/>
                  </a:path>
                </a:pathLst>
              </a:custGeom>
              <a:ln w="9525">
                <a:solidFill>
                  <a:srgbClr val="55CE74"/>
                </a:solidFill>
              </a:ln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pic>
            <p:nvPicPr>
              <p:cNvPr id="31" name="object 16">
                <a:extLst>
                  <a:ext uri="{FF2B5EF4-FFF2-40B4-BE49-F238E27FC236}">
                    <a16:creationId xmlns:a16="http://schemas.microsoft.com/office/drawing/2014/main" id="{73842FC1-12D8-D6A1-59AE-22389D910A3E}"/>
                  </a:ext>
                </a:extLst>
              </p:cNvPr>
              <p:cNvPicPr/>
              <p:nvPr/>
            </p:nvPicPr>
            <p:blipFill>
              <a:blip r:embed="rId5" cstate="print"/>
              <a:stretch>
                <a:fillRect/>
              </a:stretch>
            </p:blipFill>
            <p:spPr>
              <a:xfrm>
                <a:off x="2500248" y="305930"/>
                <a:ext cx="1714500" cy="733945"/>
              </a:xfrm>
              <a:prstGeom prst="rect">
                <a:avLst/>
              </a:prstGeom>
            </p:spPr>
          </p:pic>
        </p:grpSp>
        <p:sp>
          <p:nvSpPr>
            <p:cNvPr id="25" name="object 16">
              <a:extLst>
                <a:ext uri="{FF2B5EF4-FFF2-40B4-BE49-F238E27FC236}">
                  <a16:creationId xmlns:a16="http://schemas.microsoft.com/office/drawing/2014/main" id="{C0B1ED67-0207-05D6-9094-FD42725723EB}"/>
                </a:ext>
              </a:extLst>
            </p:cNvPr>
            <p:cNvSpPr txBox="1"/>
            <p:nvPr/>
          </p:nvSpPr>
          <p:spPr>
            <a:xfrm>
              <a:off x="2775727" y="2875716"/>
              <a:ext cx="3332858" cy="391795"/>
            </a:xfrm>
            <a:prstGeom prst="rect">
              <a:avLst/>
            </a:prstGeom>
            <a:noFill/>
          </p:spPr>
          <p:txBody>
            <a:bodyPr vert="horz" wrap="square" lIns="0" tIns="12700" rIns="0" bIns="0" rtlCol="0">
              <a:spAutoFit/>
            </a:bodyPr>
            <a:lstStyle/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Volumen 4,  Número 1  Enero a Julio 2021</a:t>
              </a:r>
            </a:p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Revista Semestral. Venezuela</a:t>
              </a:r>
              <a:endParaRPr sz="1200" dirty="0">
                <a:latin typeface="Arial"/>
                <a:cs typeface="Arial"/>
              </a:endParaRPr>
            </a:p>
          </p:txBody>
        </p:sp>
        <p:pic>
          <p:nvPicPr>
            <p:cNvPr id="26" name="object 25">
              <a:extLst>
                <a:ext uri="{FF2B5EF4-FFF2-40B4-BE49-F238E27FC236}">
                  <a16:creationId xmlns:a16="http://schemas.microsoft.com/office/drawing/2014/main" id="{2000678A-F8AA-31B2-7097-921D254DBDAC}"/>
                </a:ext>
              </a:extLst>
            </p:cNvPr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470065" y="2027896"/>
              <a:ext cx="2305662" cy="1053903"/>
            </a:xfrm>
            <a:prstGeom prst="rect">
              <a:avLst/>
            </a:prstGeom>
          </p:spPr>
        </p:pic>
        <p:pic>
          <p:nvPicPr>
            <p:cNvPr id="27" name="object 31">
              <a:extLst>
                <a:ext uri="{FF2B5EF4-FFF2-40B4-BE49-F238E27FC236}">
                  <a16:creationId xmlns:a16="http://schemas.microsoft.com/office/drawing/2014/main" id="{4EEA4DFA-EF8D-9714-C99E-74CB8202003F}"/>
                </a:ext>
              </a:extLst>
            </p:cNvPr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4932681" y="1951410"/>
              <a:ext cx="1805304" cy="893889"/>
            </a:xfrm>
            <a:prstGeom prst="rect">
              <a:avLst/>
            </a:prstGeom>
          </p:spPr>
        </p:pic>
      </p:grpSp>
    </p:spTree>
  </p:cSld>
  <p:clrMapOvr>
    <a:masterClrMapping/>
  </p:clrMapOvr>
</p:sld>
</file>

<file path=ppt/slides/slide2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94485" y="115823"/>
            <a:ext cx="6669405" cy="8926195"/>
            <a:chOff x="94485" y="115823"/>
            <a:chExt cx="6669405" cy="8926195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204216" y="8651747"/>
              <a:ext cx="6518148" cy="158496"/>
            </a:xfrm>
            <a:prstGeom prst="rect">
              <a:avLst/>
            </a:prstGeom>
          </p:spPr>
        </p:pic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96012" y="115823"/>
              <a:ext cx="6665976" cy="1452372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42849" y="142875"/>
              <a:ext cx="6572275" cy="1358646"/>
            </a:xfrm>
            <a:prstGeom prst="rect">
              <a:avLst/>
            </a:prstGeom>
          </p:spPr>
        </p:pic>
        <p:sp>
          <p:nvSpPr>
            <p:cNvPr id="6" name="object 6"/>
            <p:cNvSpPr/>
            <p:nvPr/>
          </p:nvSpPr>
          <p:spPr>
            <a:xfrm>
              <a:off x="142849" y="142875"/>
              <a:ext cx="6572884" cy="1358900"/>
            </a:xfrm>
            <a:custGeom>
              <a:avLst/>
              <a:gdLst/>
              <a:ahLst/>
              <a:cxnLst/>
              <a:rect l="l" t="t" r="r" b="b"/>
              <a:pathLst>
                <a:path w="6572884" h="1358900">
                  <a:moveTo>
                    <a:pt x="0" y="226441"/>
                  </a:moveTo>
                  <a:lnTo>
                    <a:pt x="4600" y="180795"/>
                  </a:lnTo>
                  <a:lnTo>
                    <a:pt x="17795" y="138285"/>
                  </a:lnTo>
                  <a:lnTo>
                    <a:pt x="38673" y="99820"/>
                  </a:lnTo>
                  <a:lnTo>
                    <a:pt x="66324" y="66309"/>
                  </a:lnTo>
                  <a:lnTo>
                    <a:pt x="99837" y="38663"/>
                  </a:lnTo>
                  <a:lnTo>
                    <a:pt x="138301" y="17789"/>
                  </a:lnTo>
                  <a:lnTo>
                    <a:pt x="180806" y="4599"/>
                  </a:lnTo>
                  <a:lnTo>
                    <a:pt x="226440" y="0"/>
                  </a:lnTo>
                  <a:lnTo>
                    <a:pt x="6345834" y="0"/>
                  </a:lnTo>
                  <a:lnTo>
                    <a:pt x="6391480" y="4599"/>
                  </a:lnTo>
                  <a:lnTo>
                    <a:pt x="6433990" y="17789"/>
                  </a:lnTo>
                  <a:lnTo>
                    <a:pt x="6472455" y="38663"/>
                  </a:lnTo>
                  <a:lnTo>
                    <a:pt x="6505965" y="66309"/>
                  </a:lnTo>
                  <a:lnTo>
                    <a:pt x="6533612" y="99820"/>
                  </a:lnTo>
                  <a:lnTo>
                    <a:pt x="6554485" y="138285"/>
                  </a:lnTo>
                  <a:lnTo>
                    <a:pt x="6567676" y="180795"/>
                  </a:lnTo>
                  <a:lnTo>
                    <a:pt x="6572275" y="226441"/>
                  </a:lnTo>
                  <a:lnTo>
                    <a:pt x="6572275" y="1132204"/>
                  </a:lnTo>
                  <a:lnTo>
                    <a:pt x="6567676" y="1177850"/>
                  </a:lnTo>
                  <a:lnTo>
                    <a:pt x="6554485" y="1220360"/>
                  </a:lnTo>
                  <a:lnTo>
                    <a:pt x="6533612" y="1258825"/>
                  </a:lnTo>
                  <a:lnTo>
                    <a:pt x="6505965" y="1292336"/>
                  </a:lnTo>
                  <a:lnTo>
                    <a:pt x="6472455" y="1319982"/>
                  </a:lnTo>
                  <a:lnTo>
                    <a:pt x="6433990" y="1340856"/>
                  </a:lnTo>
                  <a:lnTo>
                    <a:pt x="6391480" y="1354046"/>
                  </a:lnTo>
                  <a:lnTo>
                    <a:pt x="6345834" y="1358646"/>
                  </a:lnTo>
                  <a:lnTo>
                    <a:pt x="226440" y="1358646"/>
                  </a:lnTo>
                  <a:lnTo>
                    <a:pt x="180806" y="1354046"/>
                  </a:lnTo>
                  <a:lnTo>
                    <a:pt x="138301" y="1340856"/>
                  </a:lnTo>
                  <a:lnTo>
                    <a:pt x="99837" y="1319982"/>
                  </a:lnTo>
                  <a:lnTo>
                    <a:pt x="66324" y="1292336"/>
                  </a:lnTo>
                  <a:lnTo>
                    <a:pt x="38673" y="1258825"/>
                  </a:lnTo>
                  <a:lnTo>
                    <a:pt x="17795" y="1220360"/>
                  </a:lnTo>
                  <a:lnTo>
                    <a:pt x="4600" y="1177850"/>
                  </a:lnTo>
                  <a:lnTo>
                    <a:pt x="0" y="1132204"/>
                  </a:lnTo>
                  <a:lnTo>
                    <a:pt x="0" y="226441"/>
                  </a:lnTo>
                  <a:close/>
                </a:path>
              </a:pathLst>
            </a:custGeom>
            <a:ln w="9525">
              <a:solidFill>
                <a:srgbClr val="55CE74"/>
              </a:solidFill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pic>
          <p:nvPicPr>
            <p:cNvPr id="7" name="object 7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2500248" y="305930"/>
              <a:ext cx="1714500" cy="733945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2738628" y="1024127"/>
              <a:ext cx="1897379" cy="371855"/>
            </a:xfrm>
            <a:prstGeom prst="rect">
              <a:avLst/>
            </a:prstGeom>
          </p:spPr>
        </p:pic>
        <p:pic>
          <p:nvPicPr>
            <p:cNvPr id="9" name="object 9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4401312" y="1024127"/>
              <a:ext cx="1577339" cy="371855"/>
            </a:xfrm>
            <a:prstGeom prst="rect">
              <a:avLst/>
            </a:prstGeom>
          </p:spPr>
        </p:pic>
        <p:pic>
          <p:nvPicPr>
            <p:cNvPr id="10" name="object 10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3169920" y="1207007"/>
              <a:ext cx="1546859" cy="371855"/>
            </a:xfrm>
            <a:prstGeom prst="rect">
              <a:avLst/>
            </a:prstGeom>
          </p:spPr>
        </p:pic>
        <p:pic>
          <p:nvPicPr>
            <p:cNvPr id="11" name="object 11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4482083" y="1207007"/>
              <a:ext cx="284988" cy="371855"/>
            </a:xfrm>
            <a:prstGeom prst="rect">
              <a:avLst/>
            </a:prstGeom>
          </p:spPr>
        </p:pic>
        <p:pic>
          <p:nvPicPr>
            <p:cNvPr id="12" name="object 12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4571999" y="1207007"/>
              <a:ext cx="1013460" cy="371855"/>
            </a:xfrm>
            <a:prstGeom prst="rect">
              <a:avLst/>
            </a:prstGeom>
          </p:spPr>
        </p:pic>
        <p:pic>
          <p:nvPicPr>
            <p:cNvPr id="13" name="object 13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324612" y="234695"/>
              <a:ext cx="1719072" cy="1341120"/>
            </a:xfrm>
            <a:prstGeom prst="rect">
              <a:avLst/>
            </a:prstGeom>
          </p:spPr>
        </p:pic>
        <p:pic>
          <p:nvPicPr>
            <p:cNvPr id="14" name="object 14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5606795" y="8193022"/>
              <a:ext cx="1092707" cy="848868"/>
            </a:xfrm>
            <a:prstGeom prst="rect">
              <a:avLst/>
            </a:prstGeom>
          </p:spPr>
        </p:pic>
        <p:pic>
          <p:nvPicPr>
            <p:cNvPr id="15" name="object 15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109728" y="8193022"/>
              <a:ext cx="1092708" cy="848868"/>
            </a:xfrm>
            <a:prstGeom prst="rect">
              <a:avLst/>
            </a:prstGeom>
          </p:spPr>
        </p:pic>
        <p:pic>
          <p:nvPicPr>
            <p:cNvPr id="16" name="object 16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4725162" y="164274"/>
              <a:ext cx="1805305" cy="893889"/>
            </a:xfrm>
            <a:prstGeom prst="rect">
              <a:avLst/>
            </a:prstGeom>
          </p:spPr>
        </p:pic>
      </p:grpSp>
      <p:sp>
        <p:nvSpPr>
          <p:cNvPr id="17" name="object 17"/>
          <p:cNvSpPr txBox="1"/>
          <p:nvPr/>
        </p:nvSpPr>
        <p:spPr>
          <a:xfrm>
            <a:off x="221691" y="1068451"/>
            <a:ext cx="6417310" cy="223837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063875" marR="772160" indent="-431800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Arial"/>
                <a:cs typeface="Arial"/>
              </a:rPr>
              <a:t>6ta.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Edición</a:t>
            </a:r>
            <a:r>
              <a:rPr sz="1200" b="1" spc="-10" dirty="0">
                <a:latin typeface="Arial"/>
                <a:cs typeface="Arial"/>
              </a:rPr>
              <a:t> Volumen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I</a:t>
            </a:r>
            <a:r>
              <a:rPr sz="1200" b="1" spc="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Enero</a:t>
            </a:r>
            <a:r>
              <a:rPr sz="1200" b="1" spc="-3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a</a:t>
            </a:r>
            <a:r>
              <a:rPr sz="1200" b="1" spc="-2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Julio</a:t>
            </a:r>
            <a:r>
              <a:rPr sz="1200" b="1" spc="-5" dirty="0">
                <a:latin typeface="Arial"/>
                <a:cs typeface="Arial"/>
              </a:rPr>
              <a:t> </a:t>
            </a:r>
            <a:r>
              <a:rPr sz="1200" b="1" spc="-20" dirty="0">
                <a:latin typeface="Arial"/>
                <a:cs typeface="Arial"/>
              </a:rPr>
              <a:t>2021 </a:t>
            </a:r>
            <a:r>
              <a:rPr sz="1200" b="1" dirty="0">
                <a:latin typeface="Arial"/>
                <a:cs typeface="Arial"/>
              </a:rPr>
              <a:t>Revista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Semestral-</a:t>
            </a:r>
            <a:r>
              <a:rPr sz="1200" b="1" spc="-40" dirty="0">
                <a:latin typeface="Arial"/>
                <a:cs typeface="Arial"/>
              </a:rPr>
              <a:t> </a:t>
            </a:r>
            <a:r>
              <a:rPr sz="1200" b="1" spc="-10" dirty="0">
                <a:latin typeface="Arial"/>
                <a:cs typeface="Arial"/>
              </a:rPr>
              <a:t>Venezuela</a:t>
            </a:r>
            <a:endParaRPr sz="1200" dirty="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250"/>
              </a:spcBef>
            </a:pPr>
            <a:endParaRPr sz="1200" dirty="0">
              <a:latin typeface="Arial"/>
              <a:cs typeface="Arial"/>
            </a:endParaRPr>
          </a:p>
          <a:p>
            <a:pPr marL="378460" marR="7620" indent="-365760" algn="just">
              <a:lnSpc>
                <a:spcPct val="98800"/>
              </a:lnSpc>
            </a:pPr>
            <a:r>
              <a:rPr sz="1200" dirty="0">
                <a:latin typeface="Times New Roman"/>
                <a:cs typeface="Times New Roman"/>
              </a:rPr>
              <a:t>Juan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Pozo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establece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 se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debe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tomar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cuenta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formación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personal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directivo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-10" dirty="0">
                <a:latin typeface="Times New Roman"/>
                <a:cs typeface="Times New Roman"/>
              </a:rPr>
              <a:t> instituciones </a:t>
            </a:r>
            <a:r>
              <a:rPr sz="1200" dirty="0">
                <a:latin typeface="Times New Roman"/>
                <a:cs typeface="Times New Roman"/>
              </a:rPr>
              <a:t>educativas,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desarrollar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liderazgo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participativo,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vez,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entrama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formación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debe </a:t>
            </a:r>
            <a:r>
              <a:rPr sz="1200" dirty="0">
                <a:latin typeface="Times New Roman"/>
                <a:cs typeface="Times New Roman"/>
              </a:rPr>
              <a:t>incluir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valores,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cultura,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tecnología,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creando nuevos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mejores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espacios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comunicación.</a:t>
            </a:r>
            <a:endParaRPr sz="1200" dirty="0">
              <a:latin typeface="Times New Roman"/>
              <a:cs typeface="Times New Roman"/>
            </a:endParaRPr>
          </a:p>
          <a:p>
            <a:pPr marL="378460" marR="5080" algn="just">
              <a:lnSpc>
                <a:spcPct val="99500"/>
              </a:lnSpc>
              <a:spcBef>
                <a:spcPts val="45"/>
              </a:spcBef>
            </a:pP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mismo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sentido,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Carlos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Torres,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plantea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necesidad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proteger,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dignificar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impulsar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formación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docente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través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educación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paz,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mientras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Rosa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María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Masson </a:t>
            </a:r>
            <a:r>
              <a:rPr sz="1200" dirty="0">
                <a:latin typeface="Times New Roman"/>
                <a:cs typeface="Times New Roman"/>
              </a:rPr>
              <a:t>considera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amerita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formarnos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ser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mejores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seres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humanos,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den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este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sentido,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docente </a:t>
            </a:r>
            <a:r>
              <a:rPr sz="1200" dirty="0">
                <a:latin typeface="Times New Roman"/>
                <a:cs typeface="Times New Roman"/>
              </a:rPr>
              <a:t>debe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estar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capacitada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poder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ofrecer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diversas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oportunidades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aprender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creatividad,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spc="-50" dirty="0">
                <a:latin typeface="Times New Roman"/>
                <a:cs typeface="Times New Roman"/>
              </a:rPr>
              <a:t>y </a:t>
            </a:r>
            <a:r>
              <a:rPr sz="1200" dirty="0">
                <a:latin typeface="Times New Roman"/>
                <a:cs typeface="Times New Roman"/>
              </a:rPr>
              <a:t>donde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integre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investigación.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parte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Marina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Subiratis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Martori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establece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docente </a:t>
            </a:r>
            <a:r>
              <a:rPr sz="1200" dirty="0">
                <a:latin typeface="Times New Roman"/>
                <a:cs typeface="Times New Roman"/>
              </a:rPr>
              <a:t>debe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educar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felicidad.</a:t>
            </a:r>
            <a:endParaRPr sz="1200" dirty="0">
              <a:latin typeface="Times New Roman"/>
              <a:cs typeface="Times New Roman"/>
            </a:endParaRPr>
          </a:p>
        </p:txBody>
      </p:sp>
      <p:pic>
        <p:nvPicPr>
          <p:cNvPr id="18" name="object 18"/>
          <p:cNvPicPr/>
          <p:nvPr/>
        </p:nvPicPr>
        <p:blipFill>
          <a:blip r:embed="rId14" cstate="print"/>
          <a:stretch>
            <a:fillRect/>
          </a:stretch>
        </p:blipFill>
        <p:spPr>
          <a:xfrm>
            <a:off x="622287" y="3347846"/>
            <a:ext cx="5613400" cy="4210050"/>
          </a:xfrm>
          <a:prstGeom prst="rect">
            <a:avLst/>
          </a:prstGeom>
        </p:spPr>
      </p:pic>
      <p:sp>
        <p:nvSpPr>
          <p:cNvPr id="19" name="object 19"/>
          <p:cNvSpPr txBox="1"/>
          <p:nvPr/>
        </p:nvSpPr>
        <p:spPr>
          <a:xfrm>
            <a:off x="221691" y="7546975"/>
            <a:ext cx="4922520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50800" marR="5080" indent="-38100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Times New Roman"/>
                <a:cs typeface="Times New Roman"/>
              </a:rPr>
              <a:t>Gráfico</a:t>
            </a:r>
            <a:r>
              <a:rPr sz="1200" b="1" spc="-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11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Comparación</a:t>
            </a:r>
            <a:r>
              <a:rPr sz="1200" b="1" spc="27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la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Educación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Calidad</a:t>
            </a:r>
            <a:r>
              <a:rPr sz="1200" b="1" spc="-3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con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las</a:t>
            </a:r>
            <a:r>
              <a:rPr sz="1200" b="1" spc="-3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tres </a:t>
            </a:r>
            <a:r>
              <a:rPr sz="1200" b="1" spc="-10" dirty="0">
                <a:latin typeface="Times New Roman"/>
                <a:cs typeface="Times New Roman"/>
              </a:rPr>
              <a:t>vertientes </a:t>
            </a:r>
            <a:r>
              <a:rPr sz="1200" b="1" dirty="0">
                <a:latin typeface="Times New Roman"/>
                <a:cs typeface="Times New Roman"/>
              </a:rPr>
              <a:t>Fuente:</a:t>
            </a:r>
            <a:r>
              <a:rPr sz="1200" b="1" spc="-4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Fernández</a:t>
            </a:r>
            <a:r>
              <a:rPr sz="1200" b="1" spc="-40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(2014)</a:t>
            </a:r>
            <a:endParaRPr sz="1200" dirty="0">
              <a:latin typeface="Times New Roman"/>
              <a:cs typeface="Times New Roman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1268094" y="8256658"/>
            <a:ext cx="4387850" cy="6921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 marL="12700" marR="5080" algn="ctr">
              <a:lnSpc>
                <a:spcPts val="1440"/>
              </a:lnSpc>
              <a:spcBef>
                <a:spcPts val="15"/>
              </a:spcBef>
            </a:pPr>
            <a:r>
              <a:rPr sz="1200" b="1" dirty="0">
                <a:latin typeface="Times New Roman"/>
                <a:cs typeface="Times New Roman"/>
              </a:rPr>
              <a:t>Construcción</a:t>
            </a:r>
            <a:r>
              <a:rPr sz="1200" b="1" spc="-5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Teórica</a:t>
            </a:r>
            <a:r>
              <a:rPr sz="1200" b="1" spc="254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sobre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un</a:t>
            </a:r>
            <a:r>
              <a:rPr sz="1200" b="1" spc="2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Estudio</a:t>
            </a:r>
            <a:r>
              <a:rPr sz="1200" b="1" spc="-5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Comparativo</a:t>
            </a:r>
            <a:r>
              <a:rPr sz="1200" b="1" spc="-1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Basado</a:t>
            </a:r>
            <a:r>
              <a:rPr sz="1200" b="1" spc="-5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en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spc="-25" dirty="0">
                <a:latin typeface="Times New Roman"/>
                <a:cs typeface="Times New Roman"/>
              </a:rPr>
              <a:t>la </a:t>
            </a:r>
            <a:r>
              <a:rPr sz="1200" b="1" dirty="0">
                <a:latin typeface="Times New Roman"/>
                <a:cs typeface="Times New Roman"/>
              </a:rPr>
              <a:t>Calidad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Educativa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desde</a:t>
            </a:r>
            <a:r>
              <a:rPr sz="1200" b="1" spc="-4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Diversas</a:t>
            </a:r>
            <a:r>
              <a:rPr sz="1200" b="1" spc="-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Miradas</a:t>
            </a:r>
            <a:r>
              <a:rPr sz="1200" b="1" spc="27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a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Nivel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Internacional</a:t>
            </a:r>
            <a:endParaRPr sz="1200" dirty="0">
              <a:latin typeface="Times New Roman"/>
              <a:cs typeface="Times New Roman"/>
            </a:endParaRPr>
          </a:p>
          <a:p>
            <a:pPr marL="3810" algn="ctr">
              <a:lnSpc>
                <a:spcPct val="100000"/>
              </a:lnSpc>
              <a:spcBef>
                <a:spcPts val="990"/>
              </a:spcBef>
            </a:pPr>
            <a:r>
              <a:rPr sz="1200" b="1" dirty="0">
                <a:latin typeface="Times New Roman"/>
                <a:cs typeface="Times New Roman"/>
              </a:rPr>
              <a:t>Dra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María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Fernández</a:t>
            </a:r>
            <a:endParaRPr sz="1200" dirty="0">
              <a:latin typeface="Times New Roman"/>
              <a:cs typeface="Times New Roman"/>
            </a:endParaRPr>
          </a:p>
        </p:txBody>
      </p:sp>
      <p:sp>
        <p:nvSpPr>
          <p:cNvPr id="21" name="object 21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9370">
              <a:lnSpc>
                <a:spcPts val="1410"/>
              </a:lnSpc>
            </a:pPr>
            <a:fld id="{81D60167-4931-47E6-BA6A-407CBD079E47}" type="slidenum">
              <a:rPr b="1" spc="-25" dirty="0">
                <a:latin typeface="Times New Roman"/>
                <a:cs typeface="Times New Roman"/>
              </a:rPr>
              <a:t>268</a:t>
            </a:fld>
            <a:endParaRPr b="1" spc="-25" dirty="0">
              <a:latin typeface="Times New Roman"/>
              <a:cs typeface="Times New Roman"/>
            </a:endParaRPr>
          </a:p>
        </p:txBody>
      </p:sp>
      <p:grpSp>
        <p:nvGrpSpPr>
          <p:cNvPr id="22" name="Grupo 21">
            <a:extLst>
              <a:ext uri="{FF2B5EF4-FFF2-40B4-BE49-F238E27FC236}">
                <a16:creationId xmlns:a16="http://schemas.microsoft.com/office/drawing/2014/main" id="{2FD2472E-6BF9-3937-0F0E-371A01FBB104}"/>
              </a:ext>
            </a:extLst>
          </p:cNvPr>
          <p:cNvGrpSpPr/>
          <p:nvPr/>
        </p:nvGrpSpPr>
        <p:grpSpPr>
          <a:xfrm>
            <a:off x="117348" y="98932"/>
            <a:ext cx="6665976" cy="1452626"/>
            <a:chOff x="470065" y="1951410"/>
            <a:chExt cx="6665976" cy="1452626"/>
          </a:xfrm>
        </p:grpSpPr>
        <p:grpSp>
          <p:nvGrpSpPr>
            <p:cNvPr id="23" name="object 12">
              <a:extLst>
                <a:ext uri="{FF2B5EF4-FFF2-40B4-BE49-F238E27FC236}">
                  <a16:creationId xmlns:a16="http://schemas.microsoft.com/office/drawing/2014/main" id="{058B1D8E-00E1-47BA-C032-F12056CE7385}"/>
                </a:ext>
              </a:extLst>
            </p:cNvPr>
            <p:cNvGrpSpPr/>
            <p:nvPr/>
          </p:nvGrpSpPr>
          <p:grpSpPr>
            <a:xfrm>
              <a:off x="470065" y="1951664"/>
              <a:ext cx="6665976" cy="1452372"/>
              <a:chOff x="96011" y="115823"/>
              <a:chExt cx="6665976" cy="1452372"/>
            </a:xfrm>
          </p:grpSpPr>
          <p:pic>
            <p:nvPicPr>
              <p:cNvPr id="27" name="object 13">
                <a:extLst>
                  <a:ext uri="{FF2B5EF4-FFF2-40B4-BE49-F238E27FC236}">
                    <a16:creationId xmlns:a16="http://schemas.microsoft.com/office/drawing/2014/main" id="{766B46F4-2379-63D6-AB56-3ECAA6B42B0D}"/>
                  </a:ext>
                </a:extLst>
              </p:cNvPr>
              <p:cNvPicPr/>
              <p:nvPr/>
            </p:nvPicPr>
            <p:blipFill>
              <a:blip r:embed="rId3" cstate="print"/>
              <a:stretch>
                <a:fillRect/>
              </a:stretch>
            </p:blipFill>
            <p:spPr>
              <a:xfrm>
                <a:off x="96011" y="115823"/>
                <a:ext cx="6665976" cy="1452372"/>
              </a:xfrm>
              <a:prstGeom prst="rect">
                <a:avLst/>
              </a:prstGeom>
            </p:spPr>
          </p:pic>
          <p:pic>
            <p:nvPicPr>
              <p:cNvPr id="28" name="object 14">
                <a:extLst>
                  <a:ext uri="{FF2B5EF4-FFF2-40B4-BE49-F238E27FC236}">
                    <a16:creationId xmlns:a16="http://schemas.microsoft.com/office/drawing/2014/main" id="{C2D395D8-A4AC-5B52-0EDA-DC7AA6FB99CF}"/>
                  </a:ext>
                </a:extLst>
              </p:cNvPr>
              <p:cNvPicPr/>
              <p:nvPr/>
            </p:nvPicPr>
            <p:blipFill>
              <a:blip r:embed="rId4" cstate="print"/>
              <a:stretch>
                <a:fillRect/>
              </a:stretch>
            </p:blipFill>
            <p:spPr>
              <a:xfrm>
                <a:off x="142849" y="142875"/>
                <a:ext cx="6572275" cy="1358646"/>
              </a:xfrm>
              <a:prstGeom prst="rect">
                <a:avLst/>
              </a:prstGeom>
            </p:spPr>
          </p:pic>
          <p:sp>
            <p:nvSpPr>
              <p:cNvPr id="29" name="object 15">
                <a:extLst>
                  <a:ext uri="{FF2B5EF4-FFF2-40B4-BE49-F238E27FC236}">
                    <a16:creationId xmlns:a16="http://schemas.microsoft.com/office/drawing/2014/main" id="{0BA5FBF4-652D-8AC4-2492-ACC5F38006B4}"/>
                  </a:ext>
                </a:extLst>
              </p:cNvPr>
              <p:cNvSpPr/>
              <p:nvPr/>
            </p:nvSpPr>
            <p:spPr>
              <a:xfrm>
                <a:off x="142849" y="142875"/>
                <a:ext cx="6572884" cy="1358900"/>
              </a:xfrm>
              <a:custGeom>
                <a:avLst/>
                <a:gdLst/>
                <a:ahLst/>
                <a:cxnLst/>
                <a:rect l="l" t="t" r="r" b="b"/>
                <a:pathLst>
                  <a:path w="6572884" h="1358900">
                    <a:moveTo>
                      <a:pt x="0" y="226441"/>
                    </a:moveTo>
                    <a:lnTo>
                      <a:pt x="4600" y="180795"/>
                    </a:lnTo>
                    <a:lnTo>
                      <a:pt x="17795" y="138285"/>
                    </a:lnTo>
                    <a:lnTo>
                      <a:pt x="38673" y="99820"/>
                    </a:lnTo>
                    <a:lnTo>
                      <a:pt x="66324" y="66309"/>
                    </a:lnTo>
                    <a:lnTo>
                      <a:pt x="99837" y="38663"/>
                    </a:lnTo>
                    <a:lnTo>
                      <a:pt x="138301" y="17789"/>
                    </a:lnTo>
                    <a:lnTo>
                      <a:pt x="180806" y="4599"/>
                    </a:lnTo>
                    <a:lnTo>
                      <a:pt x="226440" y="0"/>
                    </a:lnTo>
                    <a:lnTo>
                      <a:pt x="6345834" y="0"/>
                    </a:lnTo>
                    <a:lnTo>
                      <a:pt x="6391480" y="4599"/>
                    </a:lnTo>
                    <a:lnTo>
                      <a:pt x="6433990" y="17789"/>
                    </a:lnTo>
                    <a:lnTo>
                      <a:pt x="6472455" y="38663"/>
                    </a:lnTo>
                    <a:lnTo>
                      <a:pt x="6505965" y="66309"/>
                    </a:lnTo>
                    <a:lnTo>
                      <a:pt x="6533612" y="99820"/>
                    </a:lnTo>
                    <a:lnTo>
                      <a:pt x="6554485" y="138285"/>
                    </a:lnTo>
                    <a:lnTo>
                      <a:pt x="6567676" y="180795"/>
                    </a:lnTo>
                    <a:lnTo>
                      <a:pt x="6572275" y="226441"/>
                    </a:lnTo>
                    <a:lnTo>
                      <a:pt x="6572275" y="1132204"/>
                    </a:lnTo>
                    <a:lnTo>
                      <a:pt x="6567676" y="1177850"/>
                    </a:lnTo>
                    <a:lnTo>
                      <a:pt x="6554485" y="1220360"/>
                    </a:lnTo>
                    <a:lnTo>
                      <a:pt x="6533612" y="1258825"/>
                    </a:lnTo>
                    <a:lnTo>
                      <a:pt x="6505965" y="1292336"/>
                    </a:lnTo>
                    <a:lnTo>
                      <a:pt x="6472455" y="1319982"/>
                    </a:lnTo>
                    <a:lnTo>
                      <a:pt x="6433990" y="1340856"/>
                    </a:lnTo>
                    <a:lnTo>
                      <a:pt x="6391480" y="1354046"/>
                    </a:lnTo>
                    <a:lnTo>
                      <a:pt x="6345834" y="1358646"/>
                    </a:lnTo>
                    <a:lnTo>
                      <a:pt x="226440" y="1358646"/>
                    </a:lnTo>
                    <a:lnTo>
                      <a:pt x="180806" y="1354046"/>
                    </a:lnTo>
                    <a:lnTo>
                      <a:pt x="138301" y="1340856"/>
                    </a:lnTo>
                    <a:lnTo>
                      <a:pt x="99837" y="1319982"/>
                    </a:lnTo>
                    <a:lnTo>
                      <a:pt x="66324" y="1292336"/>
                    </a:lnTo>
                    <a:lnTo>
                      <a:pt x="38673" y="1258825"/>
                    </a:lnTo>
                    <a:lnTo>
                      <a:pt x="17795" y="1220360"/>
                    </a:lnTo>
                    <a:lnTo>
                      <a:pt x="4600" y="1177850"/>
                    </a:lnTo>
                    <a:lnTo>
                      <a:pt x="0" y="1132204"/>
                    </a:lnTo>
                    <a:lnTo>
                      <a:pt x="0" y="226441"/>
                    </a:lnTo>
                    <a:close/>
                  </a:path>
                </a:pathLst>
              </a:custGeom>
              <a:ln w="9525">
                <a:solidFill>
                  <a:srgbClr val="55CE74"/>
                </a:solidFill>
              </a:ln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pic>
            <p:nvPicPr>
              <p:cNvPr id="30" name="object 16">
                <a:extLst>
                  <a:ext uri="{FF2B5EF4-FFF2-40B4-BE49-F238E27FC236}">
                    <a16:creationId xmlns:a16="http://schemas.microsoft.com/office/drawing/2014/main" id="{05505F42-4BE8-09F5-7E0F-1111FCAD032D}"/>
                  </a:ext>
                </a:extLst>
              </p:cNvPr>
              <p:cNvPicPr/>
              <p:nvPr/>
            </p:nvPicPr>
            <p:blipFill>
              <a:blip r:embed="rId5" cstate="print"/>
              <a:stretch>
                <a:fillRect/>
              </a:stretch>
            </p:blipFill>
            <p:spPr>
              <a:xfrm>
                <a:off x="2500248" y="305930"/>
                <a:ext cx="1714500" cy="733945"/>
              </a:xfrm>
              <a:prstGeom prst="rect">
                <a:avLst/>
              </a:prstGeom>
            </p:spPr>
          </p:pic>
        </p:grpSp>
        <p:sp>
          <p:nvSpPr>
            <p:cNvPr id="24" name="object 16">
              <a:extLst>
                <a:ext uri="{FF2B5EF4-FFF2-40B4-BE49-F238E27FC236}">
                  <a16:creationId xmlns:a16="http://schemas.microsoft.com/office/drawing/2014/main" id="{0E4BA48E-FDF5-8049-58EA-D63E99432037}"/>
                </a:ext>
              </a:extLst>
            </p:cNvPr>
            <p:cNvSpPr txBox="1"/>
            <p:nvPr/>
          </p:nvSpPr>
          <p:spPr>
            <a:xfrm>
              <a:off x="2775727" y="2875716"/>
              <a:ext cx="3332858" cy="391795"/>
            </a:xfrm>
            <a:prstGeom prst="rect">
              <a:avLst/>
            </a:prstGeom>
            <a:noFill/>
          </p:spPr>
          <p:txBody>
            <a:bodyPr vert="horz" wrap="square" lIns="0" tIns="12700" rIns="0" bIns="0" rtlCol="0">
              <a:spAutoFit/>
            </a:bodyPr>
            <a:lstStyle/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Volumen 4,  Número 1  Enero a Julio 2021</a:t>
              </a:r>
            </a:p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Revista Semestral. Venezuela</a:t>
              </a:r>
              <a:endParaRPr sz="1200" dirty="0">
                <a:latin typeface="Arial"/>
                <a:cs typeface="Arial"/>
              </a:endParaRPr>
            </a:p>
          </p:txBody>
        </p:sp>
        <p:pic>
          <p:nvPicPr>
            <p:cNvPr id="25" name="object 25">
              <a:extLst>
                <a:ext uri="{FF2B5EF4-FFF2-40B4-BE49-F238E27FC236}">
                  <a16:creationId xmlns:a16="http://schemas.microsoft.com/office/drawing/2014/main" id="{00CD03DE-0B24-C1C0-816D-AFA01D63A4CE}"/>
                </a:ext>
              </a:extLst>
            </p:cNvPr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470065" y="2027896"/>
              <a:ext cx="2305662" cy="1053903"/>
            </a:xfrm>
            <a:prstGeom prst="rect">
              <a:avLst/>
            </a:prstGeom>
          </p:spPr>
        </p:pic>
        <p:pic>
          <p:nvPicPr>
            <p:cNvPr id="26" name="object 31">
              <a:extLst>
                <a:ext uri="{FF2B5EF4-FFF2-40B4-BE49-F238E27FC236}">
                  <a16:creationId xmlns:a16="http://schemas.microsoft.com/office/drawing/2014/main" id="{E37EE4FF-9E68-CE6F-A89A-56EBF08DFE35}"/>
                </a:ext>
              </a:extLst>
            </p:cNvPr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4932681" y="1951410"/>
              <a:ext cx="1805304" cy="893889"/>
            </a:xfrm>
            <a:prstGeom prst="rect">
              <a:avLst/>
            </a:prstGeom>
          </p:spPr>
        </p:pic>
      </p:grpSp>
    </p:spTree>
  </p:cSld>
  <p:clrMapOvr>
    <a:masterClrMapping/>
  </p:clrMapOvr>
</p:sld>
</file>

<file path=ppt/slides/slide2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94485" y="115823"/>
            <a:ext cx="6669405" cy="8926195"/>
            <a:chOff x="94485" y="115823"/>
            <a:chExt cx="6669405" cy="8926195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204216" y="8651747"/>
              <a:ext cx="6518148" cy="158496"/>
            </a:xfrm>
            <a:prstGeom prst="rect">
              <a:avLst/>
            </a:prstGeom>
          </p:spPr>
        </p:pic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96012" y="115823"/>
              <a:ext cx="6665976" cy="1452372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42849" y="142875"/>
              <a:ext cx="6572275" cy="1358646"/>
            </a:xfrm>
            <a:prstGeom prst="rect">
              <a:avLst/>
            </a:prstGeom>
          </p:spPr>
        </p:pic>
        <p:sp>
          <p:nvSpPr>
            <p:cNvPr id="6" name="object 6"/>
            <p:cNvSpPr/>
            <p:nvPr/>
          </p:nvSpPr>
          <p:spPr>
            <a:xfrm>
              <a:off x="142849" y="142875"/>
              <a:ext cx="6572884" cy="1358900"/>
            </a:xfrm>
            <a:custGeom>
              <a:avLst/>
              <a:gdLst/>
              <a:ahLst/>
              <a:cxnLst/>
              <a:rect l="l" t="t" r="r" b="b"/>
              <a:pathLst>
                <a:path w="6572884" h="1358900">
                  <a:moveTo>
                    <a:pt x="0" y="226441"/>
                  </a:moveTo>
                  <a:lnTo>
                    <a:pt x="4600" y="180795"/>
                  </a:lnTo>
                  <a:lnTo>
                    <a:pt x="17795" y="138285"/>
                  </a:lnTo>
                  <a:lnTo>
                    <a:pt x="38673" y="99820"/>
                  </a:lnTo>
                  <a:lnTo>
                    <a:pt x="66324" y="66309"/>
                  </a:lnTo>
                  <a:lnTo>
                    <a:pt x="99837" y="38663"/>
                  </a:lnTo>
                  <a:lnTo>
                    <a:pt x="138301" y="17789"/>
                  </a:lnTo>
                  <a:lnTo>
                    <a:pt x="180806" y="4599"/>
                  </a:lnTo>
                  <a:lnTo>
                    <a:pt x="226440" y="0"/>
                  </a:lnTo>
                  <a:lnTo>
                    <a:pt x="6345834" y="0"/>
                  </a:lnTo>
                  <a:lnTo>
                    <a:pt x="6391480" y="4599"/>
                  </a:lnTo>
                  <a:lnTo>
                    <a:pt x="6433990" y="17789"/>
                  </a:lnTo>
                  <a:lnTo>
                    <a:pt x="6472455" y="38663"/>
                  </a:lnTo>
                  <a:lnTo>
                    <a:pt x="6505965" y="66309"/>
                  </a:lnTo>
                  <a:lnTo>
                    <a:pt x="6533612" y="99820"/>
                  </a:lnTo>
                  <a:lnTo>
                    <a:pt x="6554485" y="138285"/>
                  </a:lnTo>
                  <a:lnTo>
                    <a:pt x="6567676" y="180795"/>
                  </a:lnTo>
                  <a:lnTo>
                    <a:pt x="6572275" y="226441"/>
                  </a:lnTo>
                  <a:lnTo>
                    <a:pt x="6572275" y="1132204"/>
                  </a:lnTo>
                  <a:lnTo>
                    <a:pt x="6567676" y="1177850"/>
                  </a:lnTo>
                  <a:lnTo>
                    <a:pt x="6554485" y="1220360"/>
                  </a:lnTo>
                  <a:lnTo>
                    <a:pt x="6533612" y="1258825"/>
                  </a:lnTo>
                  <a:lnTo>
                    <a:pt x="6505965" y="1292336"/>
                  </a:lnTo>
                  <a:lnTo>
                    <a:pt x="6472455" y="1319982"/>
                  </a:lnTo>
                  <a:lnTo>
                    <a:pt x="6433990" y="1340856"/>
                  </a:lnTo>
                  <a:lnTo>
                    <a:pt x="6391480" y="1354046"/>
                  </a:lnTo>
                  <a:lnTo>
                    <a:pt x="6345834" y="1358646"/>
                  </a:lnTo>
                  <a:lnTo>
                    <a:pt x="226440" y="1358646"/>
                  </a:lnTo>
                  <a:lnTo>
                    <a:pt x="180806" y="1354046"/>
                  </a:lnTo>
                  <a:lnTo>
                    <a:pt x="138301" y="1340856"/>
                  </a:lnTo>
                  <a:lnTo>
                    <a:pt x="99837" y="1319982"/>
                  </a:lnTo>
                  <a:lnTo>
                    <a:pt x="66324" y="1292336"/>
                  </a:lnTo>
                  <a:lnTo>
                    <a:pt x="38673" y="1258825"/>
                  </a:lnTo>
                  <a:lnTo>
                    <a:pt x="17795" y="1220360"/>
                  </a:lnTo>
                  <a:lnTo>
                    <a:pt x="4600" y="1177850"/>
                  </a:lnTo>
                  <a:lnTo>
                    <a:pt x="0" y="1132204"/>
                  </a:lnTo>
                  <a:lnTo>
                    <a:pt x="0" y="226441"/>
                  </a:lnTo>
                  <a:close/>
                </a:path>
              </a:pathLst>
            </a:custGeom>
            <a:ln w="9525">
              <a:solidFill>
                <a:srgbClr val="55CE74"/>
              </a:solidFill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pic>
          <p:nvPicPr>
            <p:cNvPr id="7" name="object 7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2500248" y="305930"/>
              <a:ext cx="1714500" cy="733945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2738628" y="1024127"/>
              <a:ext cx="1897379" cy="371855"/>
            </a:xfrm>
            <a:prstGeom prst="rect">
              <a:avLst/>
            </a:prstGeom>
          </p:spPr>
        </p:pic>
        <p:pic>
          <p:nvPicPr>
            <p:cNvPr id="9" name="object 9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4401312" y="1024127"/>
              <a:ext cx="1577339" cy="371855"/>
            </a:xfrm>
            <a:prstGeom prst="rect">
              <a:avLst/>
            </a:prstGeom>
          </p:spPr>
        </p:pic>
        <p:pic>
          <p:nvPicPr>
            <p:cNvPr id="10" name="object 10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3169920" y="1207007"/>
              <a:ext cx="1546859" cy="371855"/>
            </a:xfrm>
            <a:prstGeom prst="rect">
              <a:avLst/>
            </a:prstGeom>
          </p:spPr>
        </p:pic>
        <p:pic>
          <p:nvPicPr>
            <p:cNvPr id="11" name="object 11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4482083" y="1207007"/>
              <a:ext cx="284988" cy="371855"/>
            </a:xfrm>
            <a:prstGeom prst="rect">
              <a:avLst/>
            </a:prstGeom>
          </p:spPr>
        </p:pic>
        <p:pic>
          <p:nvPicPr>
            <p:cNvPr id="12" name="object 12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4571999" y="1207007"/>
              <a:ext cx="1013460" cy="371855"/>
            </a:xfrm>
            <a:prstGeom prst="rect">
              <a:avLst/>
            </a:prstGeom>
          </p:spPr>
        </p:pic>
        <p:pic>
          <p:nvPicPr>
            <p:cNvPr id="13" name="object 13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324612" y="234695"/>
              <a:ext cx="1719072" cy="1341120"/>
            </a:xfrm>
            <a:prstGeom prst="rect">
              <a:avLst/>
            </a:prstGeom>
          </p:spPr>
        </p:pic>
        <p:pic>
          <p:nvPicPr>
            <p:cNvPr id="14" name="object 14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5606795" y="8193022"/>
              <a:ext cx="1092707" cy="848868"/>
            </a:xfrm>
            <a:prstGeom prst="rect">
              <a:avLst/>
            </a:prstGeom>
          </p:spPr>
        </p:pic>
        <p:pic>
          <p:nvPicPr>
            <p:cNvPr id="15" name="object 15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109728" y="8193022"/>
              <a:ext cx="1092708" cy="848868"/>
            </a:xfrm>
            <a:prstGeom prst="rect">
              <a:avLst/>
            </a:prstGeom>
          </p:spPr>
        </p:pic>
        <p:pic>
          <p:nvPicPr>
            <p:cNvPr id="16" name="object 16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4725162" y="164274"/>
              <a:ext cx="1805305" cy="893889"/>
            </a:xfrm>
            <a:prstGeom prst="rect">
              <a:avLst/>
            </a:prstGeom>
          </p:spPr>
        </p:pic>
      </p:grpSp>
      <p:sp>
        <p:nvSpPr>
          <p:cNvPr id="17" name="object 17"/>
          <p:cNvSpPr txBox="1"/>
          <p:nvPr/>
        </p:nvSpPr>
        <p:spPr>
          <a:xfrm>
            <a:off x="221691" y="1068451"/>
            <a:ext cx="6416675" cy="675259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063875" marR="770890" indent="-431800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Arial"/>
                <a:cs typeface="Arial"/>
              </a:rPr>
              <a:t>6ta.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Edición</a:t>
            </a:r>
            <a:r>
              <a:rPr sz="1200" b="1" spc="-10" dirty="0">
                <a:latin typeface="Arial"/>
                <a:cs typeface="Arial"/>
              </a:rPr>
              <a:t> Volumen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I</a:t>
            </a:r>
            <a:r>
              <a:rPr sz="1200" b="1" spc="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Enero</a:t>
            </a:r>
            <a:r>
              <a:rPr sz="1200" b="1" spc="-3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a</a:t>
            </a:r>
            <a:r>
              <a:rPr sz="1200" b="1" spc="-2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Julio</a:t>
            </a:r>
            <a:r>
              <a:rPr sz="1200" b="1" spc="-5" dirty="0">
                <a:latin typeface="Arial"/>
                <a:cs typeface="Arial"/>
              </a:rPr>
              <a:t> </a:t>
            </a:r>
            <a:r>
              <a:rPr sz="1200" b="1" spc="-20" dirty="0">
                <a:latin typeface="Arial"/>
                <a:cs typeface="Arial"/>
              </a:rPr>
              <a:t>2021 </a:t>
            </a:r>
            <a:r>
              <a:rPr sz="1200" b="1" dirty="0">
                <a:latin typeface="Arial"/>
                <a:cs typeface="Arial"/>
              </a:rPr>
              <a:t>Revista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Semestral-</a:t>
            </a:r>
            <a:r>
              <a:rPr sz="1200" b="1" spc="-40" dirty="0">
                <a:latin typeface="Arial"/>
                <a:cs typeface="Arial"/>
              </a:rPr>
              <a:t> </a:t>
            </a:r>
            <a:r>
              <a:rPr sz="1200" b="1" spc="-10" dirty="0">
                <a:latin typeface="Arial"/>
                <a:cs typeface="Arial"/>
              </a:rPr>
              <a:t>Venezuela</a:t>
            </a:r>
            <a:endParaRPr sz="1200" dirty="0">
              <a:latin typeface="Arial"/>
              <a:cs typeface="Arial"/>
            </a:endParaRPr>
          </a:p>
          <a:p>
            <a:pPr algn="ctr">
              <a:lnSpc>
                <a:spcPct val="100000"/>
              </a:lnSpc>
              <a:spcBef>
                <a:spcPts val="1120"/>
              </a:spcBef>
            </a:pPr>
            <a:r>
              <a:rPr sz="1200" b="1" dirty="0">
                <a:latin typeface="Times New Roman"/>
                <a:cs typeface="Times New Roman"/>
              </a:rPr>
              <a:t>REELABORACIÓN</a:t>
            </a:r>
            <a:r>
              <a:rPr sz="1200" b="1" spc="-3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DISCURSIVA</a:t>
            </a:r>
            <a:endParaRPr sz="1200" dirty="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60"/>
              </a:spcBef>
            </a:pPr>
            <a:endParaRPr sz="1200" dirty="0">
              <a:latin typeface="Times New Roman"/>
              <a:cs typeface="Times New Roman"/>
            </a:endParaRPr>
          </a:p>
          <a:p>
            <a:pPr marL="375285" marR="5715" indent="-36322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gráfico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11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muestra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después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haber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analizado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forma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profunda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visiones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cada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uno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actores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analizados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esta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investigación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desde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vertientes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fundamentales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formación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docente,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cual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debe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estar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orientada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hacia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construcción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ciudadanía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hacia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reafirmación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nuevos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valores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sociales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culturales,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favorezca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desarrollo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humano, </a:t>
            </a:r>
            <a:r>
              <a:rPr sz="1200" dirty="0">
                <a:latin typeface="Times New Roman"/>
                <a:cs typeface="Times New Roman"/>
              </a:rPr>
              <a:t>mediante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compromiso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todos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actores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socioeducativos,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pues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educación es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tarea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todos,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favorezcan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través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calidad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educativa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suprema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felicidad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erradicando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inequidad, </a:t>
            </a:r>
            <a:r>
              <a:rPr sz="1200" dirty="0">
                <a:latin typeface="Times New Roman"/>
                <a:cs typeface="Times New Roman"/>
              </a:rPr>
              <a:t>exaltando la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inclusión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social y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cultural.</a:t>
            </a:r>
            <a:endParaRPr sz="1200" dirty="0">
              <a:latin typeface="Times New Roman"/>
              <a:cs typeface="Times New Roman"/>
            </a:endParaRPr>
          </a:p>
          <a:p>
            <a:pPr marL="375285" marR="5080" indent="-36322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mismo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marco de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ideas,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debe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tomar en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cuenta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financiamiento que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permita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mayor</a:t>
            </a:r>
            <a:r>
              <a:rPr sz="1200" spc="-10" dirty="0">
                <a:latin typeface="Times New Roman"/>
                <a:cs typeface="Times New Roman"/>
              </a:rPr>
              <a:t> inversión </a:t>
            </a:r>
            <a:r>
              <a:rPr sz="1200" dirty="0">
                <a:latin typeface="Times New Roman"/>
                <a:cs typeface="Times New Roman"/>
              </a:rPr>
              <a:t>posible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campo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educativo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permita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realizar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todas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acciones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conducentes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hacia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formación</a:t>
            </a:r>
            <a:r>
              <a:rPr sz="1200" spc="3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permanente</a:t>
            </a:r>
            <a:r>
              <a:rPr sz="1200" spc="3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docente</a:t>
            </a:r>
            <a:r>
              <a:rPr sz="1200" spc="30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construcción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ciudadanía,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logrando</a:t>
            </a:r>
            <a:r>
              <a:rPr sz="1200" spc="3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desarrollo </a:t>
            </a:r>
            <a:r>
              <a:rPr sz="1200" dirty="0">
                <a:latin typeface="Times New Roman"/>
                <a:cs typeface="Times New Roman"/>
              </a:rPr>
              <a:t>humano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toda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 plenitud, como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beneficio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colectivo,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renovando los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sistemas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evaluación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para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proceso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enseñanza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aprendizaje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desarrolle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forma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más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crítica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reflexiva,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cual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supere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mirada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memorística,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rutinaria,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donde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procesos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formación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amplíen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aprendizajes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geopolíticos,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donde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incorpore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innovación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tecnológica,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docentes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conviertan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investigadores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puedan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realizar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continuamente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publicaciones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quehacer </a:t>
            </a:r>
            <a:r>
              <a:rPr sz="1200" dirty="0">
                <a:latin typeface="Times New Roman"/>
                <a:cs typeface="Times New Roman"/>
              </a:rPr>
              <a:t>educativo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sirva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experiencia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pueda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ser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asumida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sus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colegas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proceso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 </a:t>
            </a:r>
            <a:r>
              <a:rPr sz="1200" dirty="0">
                <a:latin typeface="Times New Roman"/>
                <a:cs typeface="Times New Roman"/>
              </a:rPr>
              <a:t>integración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saberes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conocimientos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permanente.</a:t>
            </a:r>
            <a:endParaRPr sz="1200" dirty="0">
              <a:latin typeface="Times New Roman"/>
              <a:cs typeface="Times New Roman"/>
            </a:endParaRPr>
          </a:p>
          <a:p>
            <a:pPr marL="375285" marR="5080" indent="-363220" algn="just">
              <a:lnSpc>
                <a:spcPct val="100000"/>
              </a:lnSpc>
              <a:spcBef>
                <a:spcPts val="5"/>
              </a:spcBef>
            </a:pP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tanto,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debe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admitir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panorama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complejo,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sólo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puede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dar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mirada </a:t>
            </a:r>
            <a:r>
              <a:rPr sz="1200" dirty="0">
                <a:latin typeface="Times New Roman"/>
                <a:cs typeface="Times New Roman"/>
              </a:rPr>
              <a:t>aproximada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acciones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deben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emprender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procura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contexto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educativo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logre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plasmar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toda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multidimensionalidad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calidad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educativa,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cual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debe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partir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desde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dignificación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docencia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sociedad,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cual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debe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rescatar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visión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tiene </a:t>
            </a:r>
            <a:r>
              <a:rPr sz="1200" dirty="0">
                <a:latin typeface="Times New Roman"/>
                <a:cs typeface="Times New Roman"/>
              </a:rPr>
              <a:t>sobre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rol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debe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asumir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docente,</a:t>
            </a:r>
            <a:r>
              <a:rPr sz="1200" spc="26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formador,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protagonista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acciones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que </a:t>
            </a:r>
            <a:r>
              <a:rPr sz="1200" dirty="0">
                <a:latin typeface="Times New Roman"/>
                <a:cs typeface="Times New Roman"/>
              </a:rPr>
              <a:t>conduzcan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concebir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mejor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sociedad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,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implicándose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ello,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proceso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formación </a:t>
            </a:r>
            <a:r>
              <a:rPr sz="1200" dirty="0">
                <a:latin typeface="Times New Roman"/>
                <a:cs typeface="Times New Roman"/>
              </a:rPr>
              <a:t>permanente,</a:t>
            </a:r>
            <a:r>
              <a:rPr sz="1200" spc="4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4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4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cual</a:t>
            </a:r>
            <a:r>
              <a:rPr sz="1200" spc="4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éste</a:t>
            </a:r>
            <a:r>
              <a:rPr sz="1200" spc="4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asuma</a:t>
            </a:r>
            <a:r>
              <a:rPr sz="1200" spc="43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4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papel</a:t>
            </a:r>
            <a:r>
              <a:rPr sz="1200" spc="4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4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investigador,</a:t>
            </a:r>
            <a:r>
              <a:rPr sz="1200" spc="45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así</a:t>
            </a:r>
            <a:r>
              <a:rPr sz="1200" spc="4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como,</a:t>
            </a:r>
            <a:r>
              <a:rPr sz="1200" spc="4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44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liderazgo </a:t>
            </a:r>
            <a:r>
              <a:rPr sz="1200" dirty="0">
                <a:latin typeface="Times New Roman"/>
                <a:cs typeface="Times New Roman"/>
              </a:rPr>
              <a:t>participativo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todos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escenarios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país,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donde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sea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capaz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aplicar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políticas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educativas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forma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flexible y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adaptándolas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cambios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contextos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entorno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educativo.</a:t>
            </a:r>
            <a:endParaRPr sz="1200" dirty="0">
              <a:latin typeface="Times New Roman"/>
              <a:cs typeface="Times New Roman"/>
            </a:endParaRPr>
          </a:p>
          <a:p>
            <a:pPr marL="375285" marR="508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mismo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modo,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docente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deberá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tomar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cuenta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paridad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género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equidad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su </a:t>
            </a:r>
            <a:r>
              <a:rPr sz="1200" dirty="0">
                <a:latin typeface="Times New Roman"/>
                <a:cs typeface="Times New Roman"/>
              </a:rPr>
              <a:t>escenario</a:t>
            </a:r>
            <a:r>
              <a:rPr sz="1200" spc="4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4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actuación</a:t>
            </a:r>
            <a:r>
              <a:rPr sz="1200" spc="4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4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fin</a:t>
            </a:r>
            <a:r>
              <a:rPr sz="1200" spc="4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4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4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4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pueda</a:t>
            </a:r>
            <a:r>
              <a:rPr sz="1200" spc="4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erradicar</a:t>
            </a:r>
            <a:r>
              <a:rPr sz="1200" spc="4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desde</a:t>
            </a:r>
            <a:r>
              <a:rPr sz="1200" spc="4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4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contexto</a:t>
            </a:r>
            <a:r>
              <a:rPr sz="1200" spc="4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educativo</a:t>
            </a:r>
            <a:r>
              <a:rPr sz="1200" spc="46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discriminación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todo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tipo,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rol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docente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poder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desarrollar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construcción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 </a:t>
            </a:r>
            <a:r>
              <a:rPr sz="1200" dirty="0">
                <a:latin typeface="Times New Roman"/>
                <a:cs typeface="Times New Roman"/>
              </a:rPr>
              <a:t>ciudadanía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favorezca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nuevo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pensamiento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ético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social,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mismo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tiempo,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docente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debe </a:t>
            </a:r>
            <a:r>
              <a:rPr sz="1200" dirty="0">
                <a:latin typeface="Times New Roman"/>
                <a:cs typeface="Times New Roman"/>
              </a:rPr>
              <a:t>promover</a:t>
            </a:r>
            <a:r>
              <a:rPr sz="1200" spc="4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nuevas</a:t>
            </a:r>
            <a:r>
              <a:rPr sz="1200" spc="4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formas</a:t>
            </a:r>
            <a:r>
              <a:rPr sz="1200" spc="4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4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evaluación</a:t>
            </a:r>
            <a:r>
              <a:rPr sz="1200" spc="4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40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forma</a:t>
            </a:r>
            <a:r>
              <a:rPr sz="1200" spc="4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4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40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destrabe</a:t>
            </a:r>
            <a:r>
              <a:rPr sz="1200" spc="4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4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carácter</a:t>
            </a:r>
            <a:r>
              <a:rPr sz="1200" spc="42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meramente </a:t>
            </a:r>
            <a:r>
              <a:rPr sz="1200" dirty="0">
                <a:latin typeface="Times New Roman"/>
                <a:cs typeface="Times New Roman"/>
              </a:rPr>
              <a:t>memorístico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estudiantes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anclar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nueva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forma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apropiarse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conocimiento,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con</a:t>
            </a:r>
            <a:endParaRPr sz="1200" dirty="0">
              <a:latin typeface="Times New Roman"/>
              <a:cs typeface="Times New Roman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1268094" y="8256658"/>
            <a:ext cx="4387850" cy="6921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 marL="12700" marR="5080" algn="ctr">
              <a:lnSpc>
                <a:spcPts val="1440"/>
              </a:lnSpc>
              <a:spcBef>
                <a:spcPts val="15"/>
              </a:spcBef>
            </a:pPr>
            <a:r>
              <a:rPr sz="1200" b="1" dirty="0">
                <a:latin typeface="Times New Roman"/>
                <a:cs typeface="Times New Roman"/>
              </a:rPr>
              <a:t>Construcción</a:t>
            </a:r>
            <a:r>
              <a:rPr sz="1200" b="1" spc="-5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Teórica</a:t>
            </a:r>
            <a:r>
              <a:rPr sz="1200" b="1" spc="254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sobre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un</a:t>
            </a:r>
            <a:r>
              <a:rPr sz="1200" b="1" spc="2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Estudio</a:t>
            </a:r>
            <a:r>
              <a:rPr sz="1200" b="1" spc="-5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Comparativo</a:t>
            </a:r>
            <a:r>
              <a:rPr sz="1200" b="1" spc="-1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Basado</a:t>
            </a:r>
            <a:r>
              <a:rPr sz="1200" b="1" spc="-5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en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spc="-25" dirty="0">
                <a:latin typeface="Times New Roman"/>
                <a:cs typeface="Times New Roman"/>
              </a:rPr>
              <a:t>la </a:t>
            </a:r>
            <a:r>
              <a:rPr sz="1200" b="1" dirty="0">
                <a:latin typeface="Times New Roman"/>
                <a:cs typeface="Times New Roman"/>
              </a:rPr>
              <a:t>Calidad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Educativa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desde</a:t>
            </a:r>
            <a:r>
              <a:rPr sz="1200" b="1" spc="-4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Diversas</a:t>
            </a:r>
            <a:r>
              <a:rPr sz="1200" b="1" spc="-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Miradas</a:t>
            </a:r>
            <a:r>
              <a:rPr sz="1200" b="1" spc="27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a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Nivel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Internacional</a:t>
            </a:r>
            <a:endParaRPr sz="1200" dirty="0">
              <a:latin typeface="Times New Roman"/>
              <a:cs typeface="Times New Roman"/>
            </a:endParaRPr>
          </a:p>
          <a:p>
            <a:pPr marL="3810" algn="ctr">
              <a:lnSpc>
                <a:spcPct val="100000"/>
              </a:lnSpc>
              <a:spcBef>
                <a:spcPts val="990"/>
              </a:spcBef>
            </a:pPr>
            <a:r>
              <a:rPr sz="1200" b="1" dirty="0">
                <a:latin typeface="Times New Roman"/>
                <a:cs typeface="Times New Roman"/>
              </a:rPr>
              <a:t>Dra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María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Fernández</a:t>
            </a:r>
            <a:endParaRPr sz="1200" dirty="0">
              <a:latin typeface="Times New Roman"/>
              <a:cs typeface="Times New Roman"/>
            </a:endParaRPr>
          </a:p>
        </p:txBody>
      </p:sp>
      <p:sp>
        <p:nvSpPr>
          <p:cNvPr id="19" name="object 19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9370">
              <a:lnSpc>
                <a:spcPts val="1410"/>
              </a:lnSpc>
            </a:pPr>
            <a:fld id="{81D60167-4931-47E6-BA6A-407CBD079E47}" type="slidenum">
              <a:rPr b="1" spc="-25" dirty="0">
                <a:latin typeface="Times New Roman"/>
                <a:cs typeface="Times New Roman"/>
              </a:rPr>
              <a:t>269</a:t>
            </a:fld>
            <a:endParaRPr b="1" spc="-25" dirty="0">
              <a:latin typeface="Times New Roman"/>
              <a:cs typeface="Times New Roman"/>
            </a:endParaRPr>
          </a:p>
        </p:txBody>
      </p:sp>
      <p:grpSp>
        <p:nvGrpSpPr>
          <p:cNvPr id="20" name="Grupo 19">
            <a:extLst>
              <a:ext uri="{FF2B5EF4-FFF2-40B4-BE49-F238E27FC236}">
                <a16:creationId xmlns:a16="http://schemas.microsoft.com/office/drawing/2014/main" id="{E59D4F86-0B2D-3B96-57EA-B530C7D64B29}"/>
              </a:ext>
            </a:extLst>
          </p:cNvPr>
          <p:cNvGrpSpPr/>
          <p:nvPr/>
        </p:nvGrpSpPr>
        <p:grpSpPr>
          <a:xfrm>
            <a:off x="117348" y="98932"/>
            <a:ext cx="6665976" cy="1452626"/>
            <a:chOff x="470065" y="1951410"/>
            <a:chExt cx="6665976" cy="1452626"/>
          </a:xfrm>
        </p:grpSpPr>
        <p:grpSp>
          <p:nvGrpSpPr>
            <p:cNvPr id="21" name="object 12">
              <a:extLst>
                <a:ext uri="{FF2B5EF4-FFF2-40B4-BE49-F238E27FC236}">
                  <a16:creationId xmlns:a16="http://schemas.microsoft.com/office/drawing/2014/main" id="{24339622-713D-0CC6-1543-DD7201FD00AD}"/>
                </a:ext>
              </a:extLst>
            </p:cNvPr>
            <p:cNvGrpSpPr/>
            <p:nvPr/>
          </p:nvGrpSpPr>
          <p:grpSpPr>
            <a:xfrm>
              <a:off x="470065" y="1951664"/>
              <a:ext cx="6665976" cy="1452372"/>
              <a:chOff x="96011" y="115823"/>
              <a:chExt cx="6665976" cy="1452372"/>
            </a:xfrm>
          </p:grpSpPr>
          <p:pic>
            <p:nvPicPr>
              <p:cNvPr id="25" name="object 13">
                <a:extLst>
                  <a:ext uri="{FF2B5EF4-FFF2-40B4-BE49-F238E27FC236}">
                    <a16:creationId xmlns:a16="http://schemas.microsoft.com/office/drawing/2014/main" id="{B30BE725-4620-0FA9-E03F-9ECB5A0F0474}"/>
                  </a:ext>
                </a:extLst>
              </p:cNvPr>
              <p:cNvPicPr/>
              <p:nvPr/>
            </p:nvPicPr>
            <p:blipFill>
              <a:blip r:embed="rId3" cstate="print"/>
              <a:stretch>
                <a:fillRect/>
              </a:stretch>
            </p:blipFill>
            <p:spPr>
              <a:xfrm>
                <a:off x="96011" y="115823"/>
                <a:ext cx="6665976" cy="1452372"/>
              </a:xfrm>
              <a:prstGeom prst="rect">
                <a:avLst/>
              </a:prstGeom>
            </p:spPr>
          </p:pic>
          <p:pic>
            <p:nvPicPr>
              <p:cNvPr id="26" name="object 14">
                <a:extLst>
                  <a:ext uri="{FF2B5EF4-FFF2-40B4-BE49-F238E27FC236}">
                    <a16:creationId xmlns:a16="http://schemas.microsoft.com/office/drawing/2014/main" id="{AFE0351D-C438-0ACA-B305-A26C96C90B75}"/>
                  </a:ext>
                </a:extLst>
              </p:cNvPr>
              <p:cNvPicPr/>
              <p:nvPr/>
            </p:nvPicPr>
            <p:blipFill>
              <a:blip r:embed="rId4" cstate="print"/>
              <a:stretch>
                <a:fillRect/>
              </a:stretch>
            </p:blipFill>
            <p:spPr>
              <a:xfrm>
                <a:off x="142849" y="142875"/>
                <a:ext cx="6572275" cy="1358646"/>
              </a:xfrm>
              <a:prstGeom prst="rect">
                <a:avLst/>
              </a:prstGeom>
            </p:spPr>
          </p:pic>
          <p:sp>
            <p:nvSpPr>
              <p:cNvPr id="27" name="object 15">
                <a:extLst>
                  <a:ext uri="{FF2B5EF4-FFF2-40B4-BE49-F238E27FC236}">
                    <a16:creationId xmlns:a16="http://schemas.microsoft.com/office/drawing/2014/main" id="{84E6C03D-7332-962C-DB52-2FDDA831A3F4}"/>
                  </a:ext>
                </a:extLst>
              </p:cNvPr>
              <p:cNvSpPr/>
              <p:nvPr/>
            </p:nvSpPr>
            <p:spPr>
              <a:xfrm>
                <a:off x="142849" y="142875"/>
                <a:ext cx="6572884" cy="1358900"/>
              </a:xfrm>
              <a:custGeom>
                <a:avLst/>
                <a:gdLst/>
                <a:ahLst/>
                <a:cxnLst/>
                <a:rect l="l" t="t" r="r" b="b"/>
                <a:pathLst>
                  <a:path w="6572884" h="1358900">
                    <a:moveTo>
                      <a:pt x="0" y="226441"/>
                    </a:moveTo>
                    <a:lnTo>
                      <a:pt x="4600" y="180795"/>
                    </a:lnTo>
                    <a:lnTo>
                      <a:pt x="17795" y="138285"/>
                    </a:lnTo>
                    <a:lnTo>
                      <a:pt x="38673" y="99820"/>
                    </a:lnTo>
                    <a:lnTo>
                      <a:pt x="66324" y="66309"/>
                    </a:lnTo>
                    <a:lnTo>
                      <a:pt x="99837" y="38663"/>
                    </a:lnTo>
                    <a:lnTo>
                      <a:pt x="138301" y="17789"/>
                    </a:lnTo>
                    <a:lnTo>
                      <a:pt x="180806" y="4599"/>
                    </a:lnTo>
                    <a:lnTo>
                      <a:pt x="226440" y="0"/>
                    </a:lnTo>
                    <a:lnTo>
                      <a:pt x="6345834" y="0"/>
                    </a:lnTo>
                    <a:lnTo>
                      <a:pt x="6391480" y="4599"/>
                    </a:lnTo>
                    <a:lnTo>
                      <a:pt x="6433990" y="17789"/>
                    </a:lnTo>
                    <a:lnTo>
                      <a:pt x="6472455" y="38663"/>
                    </a:lnTo>
                    <a:lnTo>
                      <a:pt x="6505965" y="66309"/>
                    </a:lnTo>
                    <a:lnTo>
                      <a:pt x="6533612" y="99820"/>
                    </a:lnTo>
                    <a:lnTo>
                      <a:pt x="6554485" y="138285"/>
                    </a:lnTo>
                    <a:lnTo>
                      <a:pt x="6567676" y="180795"/>
                    </a:lnTo>
                    <a:lnTo>
                      <a:pt x="6572275" y="226441"/>
                    </a:lnTo>
                    <a:lnTo>
                      <a:pt x="6572275" y="1132204"/>
                    </a:lnTo>
                    <a:lnTo>
                      <a:pt x="6567676" y="1177850"/>
                    </a:lnTo>
                    <a:lnTo>
                      <a:pt x="6554485" y="1220360"/>
                    </a:lnTo>
                    <a:lnTo>
                      <a:pt x="6533612" y="1258825"/>
                    </a:lnTo>
                    <a:lnTo>
                      <a:pt x="6505965" y="1292336"/>
                    </a:lnTo>
                    <a:lnTo>
                      <a:pt x="6472455" y="1319982"/>
                    </a:lnTo>
                    <a:lnTo>
                      <a:pt x="6433990" y="1340856"/>
                    </a:lnTo>
                    <a:lnTo>
                      <a:pt x="6391480" y="1354046"/>
                    </a:lnTo>
                    <a:lnTo>
                      <a:pt x="6345834" y="1358646"/>
                    </a:lnTo>
                    <a:lnTo>
                      <a:pt x="226440" y="1358646"/>
                    </a:lnTo>
                    <a:lnTo>
                      <a:pt x="180806" y="1354046"/>
                    </a:lnTo>
                    <a:lnTo>
                      <a:pt x="138301" y="1340856"/>
                    </a:lnTo>
                    <a:lnTo>
                      <a:pt x="99837" y="1319982"/>
                    </a:lnTo>
                    <a:lnTo>
                      <a:pt x="66324" y="1292336"/>
                    </a:lnTo>
                    <a:lnTo>
                      <a:pt x="38673" y="1258825"/>
                    </a:lnTo>
                    <a:lnTo>
                      <a:pt x="17795" y="1220360"/>
                    </a:lnTo>
                    <a:lnTo>
                      <a:pt x="4600" y="1177850"/>
                    </a:lnTo>
                    <a:lnTo>
                      <a:pt x="0" y="1132204"/>
                    </a:lnTo>
                    <a:lnTo>
                      <a:pt x="0" y="226441"/>
                    </a:lnTo>
                    <a:close/>
                  </a:path>
                </a:pathLst>
              </a:custGeom>
              <a:ln w="9525">
                <a:solidFill>
                  <a:srgbClr val="55CE74"/>
                </a:solidFill>
              </a:ln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pic>
            <p:nvPicPr>
              <p:cNvPr id="28" name="object 16">
                <a:extLst>
                  <a:ext uri="{FF2B5EF4-FFF2-40B4-BE49-F238E27FC236}">
                    <a16:creationId xmlns:a16="http://schemas.microsoft.com/office/drawing/2014/main" id="{6071A986-D2CF-9D47-15AB-D2358FE64A95}"/>
                  </a:ext>
                </a:extLst>
              </p:cNvPr>
              <p:cNvPicPr/>
              <p:nvPr/>
            </p:nvPicPr>
            <p:blipFill>
              <a:blip r:embed="rId5" cstate="print"/>
              <a:stretch>
                <a:fillRect/>
              </a:stretch>
            </p:blipFill>
            <p:spPr>
              <a:xfrm>
                <a:off x="2500248" y="305930"/>
                <a:ext cx="1714500" cy="733945"/>
              </a:xfrm>
              <a:prstGeom prst="rect">
                <a:avLst/>
              </a:prstGeom>
            </p:spPr>
          </p:pic>
        </p:grpSp>
        <p:sp>
          <p:nvSpPr>
            <p:cNvPr id="22" name="object 16">
              <a:extLst>
                <a:ext uri="{FF2B5EF4-FFF2-40B4-BE49-F238E27FC236}">
                  <a16:creationId xmlns:a16="http://schemas.microsoft.com/office/drawing/2014/main" id="{4D066794-386F-7BE1-3D4E-BEF9267CF9CA}"/>
                </a:ext>
              </a:extLst>
            </p:cNvPr>
            <p:cNvSpPr txBox="1"/>
            <p:nvPr/>
          </p:nvSpPr>
          <p:spPr>
            <a:xfrm>
              <a:off x="2775727" y="2875716"/>
              <a:ext cx="3332858" cy="391795"/>
            </a:xfrm>
            <a:prstGeom prst="rect">
              <a:avLst/>
            </a:prstGeom>
            <a:noFill/>
          </p:spPr>
          <p:txBody>
            <a:bodyPr vert="horz" wrap="square" lIns="0" tIns="12700" rIns="0" bIns="0" rtlCol="0">
              <a:spAutoFit/>
            </a:bodyPr>
            <a:lstStyle/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Volumen 4,  Número 1  Enero a Julio 2021</a:t>
              </a:r>
            </a:p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Revista Semestral. Venezuela</a:t>
              </a:r>
              <a:endParaRPr sz="1200" dirty="0">
                <a:latin typeface="Arial"/>
                <a:cs typeface="Arial"/>
              </a:endParaRPr>
            </a:p>
          </p:txBody>
        </p:sp>
        <p:pic>
          <p:nvPicPr>
            <p:cNvPr id="23" name="object 25">
              <a:extLst>
                <a:ext uri="{FF2B5EF4-FFF2-40B4-BE49-F238E27FC236}">
                  <a16:creationId xmlns:a16="http://schemas.microsoft.com/office/drawing/2014/main" id="{7B365507-5E67-A3DF-5CAC-89A218D5EED0}"/>
                </a:ext>
              </a:extLst>
            </p:cNvPr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470065" y="2027896"/>
              <a:ext cx="2305662" cy="1053903"/>
            </a:xfrm>
            <a:prstGeom prst="rect">
              <a:avLst/>
            </a:prstGeom>
          </p:spPr>
        </p:pic>
        <p:pic>
          <p:nvPicPr>
            <p:cNvPr id="24" name="object 31">
              <a:extLst>
                <a:ext uri="{FF2B5EF4-FFF2-40B4-BE49-F238E27FC236}">
                  <a16:creationId xmlns:a16="http://schemas.microsoft.com/office/drawing/2014/main" id="{D3534EBD-C561-AEB4-7FBE-BC1D5978CF50}"/>
                </a:ext>
              </a:extLst>
            </p:cNvPr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4932681" y="1951410"/>
              <a:ext cx="1805304" cy="893889"/>
            </a:xfrm>
            <a:prstGeom prst="rect">
              <a:avLst/>
            </a:prstGeom>
          </p:spPr>
        </p:pic>
      </p:grpSp>
    </p:spTree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object 16"/>
          <p:cNvSpPr txBox="1"/>
          <p:nvPr/>
        </p:nvSpPr>
        <p:spPr>
          <a:xfrm>
            <a:off x="218184" y="1327522"/>
            <a:ext cx="6417945" cy="6488956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815"/>
              </a:spcBef>
            </a:pPr>
            <a:endParaRPr sz="1200" dirty="0">
              <a:latin typeface="Arial"/>
              <a:cs typeface="Arial"/>
            </a:endParaRPr>
          </a:p>
          <a:p>
            <a:pPr marL="355600" marR="6350" indent="-342900" algn="just">
              <a:lnSpc>
                <a:spcPct val="100000"/>
              </a:lnSpc>
              <a:buFont typeface="Symbol"/>
              <a:buChar char=""/>
              <a:tabLst>
                <a:tab pos="355600" algn="l"/>
              </a:tabLst>
            </a:pP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nivel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voluntariado,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través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participación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programas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educativos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escuela, </a:t>
            </a:r>
            <a:r>
              <a:rPr sz="1200" dirty="0">
                <a:latin typeface="Times New Roman"/>
                <a:cs typeface="Times New Roman"/>
              </a:rPr>
              <a:t>acontecimientos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escolares,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excursiones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didácticas,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realización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proyectos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específicos,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aquí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incluye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padres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escuela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personas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responsabilidad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ayudar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desarrollo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proyecto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educativo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escuela.</a:t>
            </a:r>
            <a:endParaRPr sz="1200" dirty="0">
              <a:latin typeface="Times New Roman"/>
              <a:cs typeface="Times New Roman"/>
            </a:endParaRPr>
          </a:p>
          <a:p>
            <a:pPr marL="355600" marR="8890" indent="-342900" algn="just">
              <a:lnSpc>
                <a:spcPct val="100000"/>
              </a:lnSpc>
              <a:buFont typeface="Symbol"/>
              <a:buChar char=""/>
              <a:tabLst>
                <a:tab pos="355600" algn="l"/>
              </a:tabLst>
            </a:pP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nivel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tutorial,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través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asesoramientos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docentes,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prestando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soporte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hogar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las </a:t>
            </a:r>
            <a:r>
              <a:rPr sz="1200" dirty="0">
                <a:latin typeface="Times New Roman"/>
                <a:cs typeface="Times New Roman"/>
              </a:rPr>
              <a:t>tareas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escolares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hijos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facilitando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puesta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acción de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sus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aprendizajes.</a:t>
            </a:r>
            <a:endParaRPr sz="1200" dirty="0">
              <a:latin typeface="Times New Roman"/>
              <a:cs typeface="Times New Roman"/>
            </a:endParaRPr>
          </a:p>
          <a:p>
            <a:pPr marL="375285" marR="6350" indent="-36322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consecuencia,</a:t>
            </a:r>
            <a:r>
              <a:rPr sz="1200" spc="3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3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estudio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resulta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gran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relevancia</a:t>
            </a:r>
            <a:r>
              <a:rPr sz="1200" spc="3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utilidad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debido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resultados</a:t>
            </a:r>
            <a:r>
              <a:rPr sz="1200" spc="31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 </a:t>
            </a:r>
            <a:r>
              <a:rPr sz="1200" dirty="0">
                <a:latin typeface="Times New Roman"/>
                <a:cs typeface="Times New Roman"/>
              </a:rPr>
              <a:t>investigación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contribuyan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poner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práctica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aspiraciones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proyectos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pedagógicos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 </a:t>
            </a:r>
            <a:r>
              <a:rPr sz="1200" dirty="0">
                <a:latin typeface="Times New Roman"/>
                <a:cs typeface="Times New Roman"/>
              </a:rPr>
              <a:t>aula,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plantel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comunitarios,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considerar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participación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grupo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familiar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educación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niño.</a:t>
            </a:r>
            <a:endParaRPr sz="1200" dirty="0">
              <a:latin typeface="Times New Roman"/>
              <a:cs typeface="Times New Roman"/>
            </a:endParaRPr>
          </a:p>
          <a:p>
            <a:pPr marL="2196465" algn="just">
              <a:lnSpc>
                <a:spcPct val="100000"/>
              </a:lnSpc>
            </a:pPr>
            <a:r>
              <a:rPr sz="1200" b="1" i="1" dirty="0">
                <a:latin typeface="Times New Roman"/>
                <a:cs typeface="Times New Roman"/>
              </a:rPr>
              <a:t>Antecedentes</a:t>
            </a:r>
            <a:r>
              <a:rPr sz="1200" b="1" i="1" spc="-10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de</a:t>
            </a:r>
            <a:r>
              <a:rPr sz="1200" b="1" i="1" spc="-25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la</a:t>
            </a:r>
            <a:r>
              <a:rPr sz="1200" b="1" i="1" spc="-15" dirty="0">
                <a:latin typeface="Times New Roman"/>
                <a:cs typeface="Times New Roman"/>
              </a:rPr>
              <a:t> </a:t>
            </a:r>
            <a:r>
              <a:rPr sz="1200" b="1" i="1" spc="-10" dirty="0">
                <a:latin typeface="Times New Roman"/>
                <a:cs typeface="Times New Roman"/>
              </a:rPr>
              <a:t>Investigación</a:t>
            </a:r>
            <a:endParaRPr sz="1200" dirty="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65"/>
              </a:spcBef>
            </a:pPr>
            <a:endParaRPr sz="1200" dirty="0">
              <a:latin typeface="Times New Roman"/>
              <a:cs typeface="Times New Roman"/>
            </a:endParaRPr>
          </a:p>
          <a:p>
            <a:pPr marL="375285" marR="6985" indent="-36322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Siendo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estudio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realizó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esta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referido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diagnosticar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participación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percepción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los </a:t>
            </a:r>
            <a:r>
              <a:rPr sz="1200" dirty="0">
                <a:latin typeface="Times New Roman"/>
                <a:cs typeface="Times New Roman"/>
              </a:rPr>
              <a:t>padres</a:t>
            </a:r>
            <a:r>
              <a:rPr sz="1200" spc="3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sobre</a:t>
            </a:r>
            <a:r>
              <a:rPr sz="1200" spc="4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4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actividades</a:t>
            </a:r>
            <a:r>
              <a:rPr sz="1200" spc="4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educativas,</a:t>
            </a:r>
            <a:r>
              <a:rPr sz="1200" spc="4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cabe</a:t>
            </a:r>
            <a:r>
              <a:rPr sz="1200" spc="4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hacer</a:t>
            </a:r>
            <a:r>
              <a:rPr sz="1200" spc="4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referencia</a:t>
            </a:r>
            <a:r>
              <a:rPr sz="1200" spc="4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4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algunos</a:t>
            </a:r>
            <a:r>
              <a:rPr sz="1200" spc="4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autores</a:t>
            </a:r>
            <a:r>
              <a:rPr sz="1200" spc="4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39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han </a:t>
            </a:r>
            <a:r>
              <a:rPr sz="1200" dirty="0">
                <a:latin typeface="Times New Roman"/>
                <a:cs typeface="Times New Roman"/>
              </a:rPr>
              <a:t>fortalecido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sus</a:t>
            </a:r>
            <a:r>
              <a:rPr sz="1200" spc="-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apreciaciones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respecto:</a:t>
            </a:r>
            <a:endParaRPr sz="1200" dirty="0">
              <a:latin typeface="Times New Roman"/>
              <a:cs typeface="Times New Roman"/>
            </a:endParaRPr>
          </a:p>
          <a:p>
            <a:pPr marL="375285" marR="5080" indent="-36322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Según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Hinojo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(2002),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padres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son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primeros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educadores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agentes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socializadores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sus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hijos, </a:t>
            </a:r>
            <a:r>
              <a:rPr sz="1200" dirty="0">
                <a:latin typeface="Times New Roman"/>
                <a:cs typeface="Times New Roman"/>
              </a:rPr>
              <a:t>tarea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va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diversificando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corresponsabilizando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otros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agentes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medida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produce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desarrollo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estos.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participación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implicación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padres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educación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 </a:t>
            </a:r>
            <a:r>
              <a:rPr sz="1200" dirty="0">
                <a:latin typeface="Times New Roman"/>
                <a:cs typeface="Times New Roman"/>
              </a:rPr>
              <a:t>sus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hijos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derecho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deber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inalienable,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tiempo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objetivo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fundamental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escuela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fortalecimiento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relación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necesariamente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debe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existir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entre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escuela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padres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familia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entre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estos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maestros,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pero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aún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falta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mucho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hacer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exista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una </a:t>
            </a:r>
            <a:r>
              <a:rPr sz="1200" dirty="0">
                <a:latin typeface="Times New Roman"/>
                <a:cs typeface="Times New Roman"/>
              </a:rPr>
              <a:t>concurrencia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padres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hacia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escuelas,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ya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durante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algunos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años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desvaneció,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pero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actualidad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ido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rescatando.</a:t>
            </a:r>
            <a:endParaRPr sz="1200" dirty="0">
              <a:latin typeface="Times New Roman"/>
              <a:cs typeface="Times New Roman"/>
            </a:endParaRPr>
          </a:p>
          <a:p>
            <a:pPr marL="375285" marR="5715" indent="-36322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este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orden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ideas,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Hernández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otros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(1998),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realizaron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estudio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titulado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“Elaborar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Programa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14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Comunicación</a:t>
            </a:r>
            <a:r>
              <a:rPr sz="1200" spc="13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12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3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integración</a:t>
            </a:r>
            <a:r>
              <a:rPr sz="1200" spc="135" dirty="0">
                <a:latin typeface="Times New Roman"/>
                <a:cs typeface="Times New Roman"/>
              </a:rPr>
              <a:t>  </a:t>
            </a:r>
            <a:r>
              <a:rPr sz="1200" spc="-10" dirty="0">
                <a:latin typeface="Times New Roman"/>
                <a:cs typeface="Times New Roman"/>
              </a:rPr>
              <a:t>escuela-</a:t>
            </a:r>
            <a:r>
              <a:rPr sz="1200" dirty="0">
                <a:latin typeface="Times New Roman"/>
                <a:cs typeface="Times New Roman"/>
              </a:rPr>
              <a:t>comunidad</a:t>
            </a:r>
            <a:r>
              <a:rPr sz="1200" spc="13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escolar</a:t>
            </a:r>
            <a:r>
              <a:rPr sz="1200" spc="13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2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3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E.B.</a:t>
            </a:r>
            <a:r>
              <a:rPr sz="1200" spc="130" dirty="0">
                <a:latin typeface="Times New Roman"/>
                <a:cs typeface="Times New Roman"/>
              </a:rPr>
              <a:t>  </a:t>
            </a:r>
            <a:r>
              <a:rPr sz="1200" spc="-10" dirty="0">
                <a:latin typeface="Times New Roman"/>
                <a:cs typeface="Times New Roman"/>
              </a:rPr>
              <a:t>Federación </a:t>
            </a:r>
            <a:r>
              <a:rPr sz="1200" dirty="0">
                <a:latin typeface="Times New Roman"/>
                <a:cs typeface="Times New Roman"/>
              </a:rPr>
              <a:t>Venezolana</a:t>
            </a:r>
            <a:r>
              <a:rPr sz="1200" spc="15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5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Maestros”,</a:t>
            </a:r>
            <a:r>
              <a:rPr sz="1200" spc="14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donde</a:t>
            </a:r>
            <a:r>
              <a:rPr sz="1200" spc="15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proponen</a:t>
            </a:r>
            <a:r>
              <a:rPr sz="1200" spc="15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15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programa</a:t>
            </a:r>
            <a:r>
              <a:rPr sz="1200" spc="15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5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contribuya</a:t>
            </a:r>
            <a:r>
              <a:rPr sz="1200" spc="15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5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150" dirty="0">
                <a:latin typeface="Times New Roman"/>
                <a:cs typeface="Times New Roman"/>
              </a:rPr>
              <a:t>  </a:t>
            </a:r>
            <a:r>
              <a:rPr sz="1200" spc="-10" dirty="0">
                <a:latin typeface="Times New Roman"/>
                <a:cs typeface="Times New Roman"/>
              </a:rPr>
              <a:t>mejor </a:t>
            </a:r>
            <a:r>
              <a:rPr sz="1200" dirty="0">
                <a:latin typeface="Times New Roman"/>
                <a:cs typeface="Times New Roman"/>
              </a:rPr>
              <a:t>comunicación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integración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escuela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–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comunidad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bajo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modalidad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proyecto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factible.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Los </a:t>
            </a:r>
            <a:r>
              <a:rPr sz="1200" dirty="0">
                <a:latin typeface="Times New Roman"/>
                <a:cs typeface="Times New Roman"/>
              </a:rPr>
              <a:t>resultados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reflejan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necesidad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reforzar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tipo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comunicación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multidireccional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ello</a:t>
            </a:r>
            <a:r>
              <a:rPr sz="1200" spc="-25" dirty="0">
                <a:latin typeface="Times New Roman"/>
                <a:cs typeface="Times New Roman"/>
              </a:rPr>
              <a:t> se </a:t>
            </a:r>
            <a:r>
              <a:rPr sz="1200" dirty="0">
                <a:latin typeface="Times New Roman"/>
                <a:cs typeface="Times New Roman"/>
              </a:rPr>
              <a:t>tomaron</a:t>
            </a:r>
            <a:r>
              <a:rPr sz="1200" spc="3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3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modelo</a:t>
            </a:r>
            <a:r>
              <a:rPr sz="1200" spc="3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comunicacional</a:t>
            </a:r>
            <a:r>
              <a:rPr sz="1200" spc="3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3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contiene</a:t>
            </a:r>
            <a:r>
              <a:rPr sz="1200" spc="3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objetivos</a:t>
            </a:r>
            <a:r>
              <a:rPr sz="1200" spc="4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3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actividades</a:t>
            </a:r>
            <a:r>
              <a:rPr sz="1200" spc="3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integración</a:t>
            </a:r>
            <a:r>
              <a:rPr sz="1200" spc="434" dirty="0">
                <a:latin typeface="Times New Roman"/>
                <a:cs typeface="Times New Roman"/>
              </a:rPr>
              <a:t> </a:t>
            </a:r>
            <a:r>
              <a:rPr sz="1200" spc="-50" dirty="0">
                <a:latin typeface="Times New Roman"/>
                <a:cs typeface="Times New Roman"/>
              </a:rPr>
              <a:t>y </a:t>
            </a:r>
            <a:r>
              <a:rPr sz="1200" spc="-10" dirty="0">
                <a:latin typeface="Times New Roman"/>
                <a:cs typeface="Times New Roman"/>
              </a:rPr>
              <a:t>evaluación.</a:t>
            </a:r>
            <a:endParaRPr sz="1200" dirty="0">
              <a:latin typeface="Times New Roman"/>
              <a:cs typeface="Times New Roman"/>
            </a:endParaRPr>
          </a:p>
          <a:p>
            <a:pPr marL="375285" marR="6350" indent="-363220" algn="just">
              <a:lnSpc>
                <a:spcPct val="100000"/>
              </a:lnSpc>
              <a:spcBef>
                <a:spcPts val="5"/>
              </a:spcBef>
            </a:pP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otra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parte,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Guerra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citado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Maza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(1999),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realizó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estudio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comparativo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“Determinar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Participación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Padres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Representantes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Comunidades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Educativas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Escuelas </a:t>
            </a:r>
            <a:r>
              <a:rPr sz="1200" dirty="0">
                <a:latin typeface="Times New Roman"/>
                <a:cs typeface="Times New Roman"/>
              </a:rPr>
              <a:t>Andrés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Bello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Salesiano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Pio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VII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Puerto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Cruz,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Estado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Anzoátegui”, donde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 conocer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que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mayoría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padres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representantes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desconocen por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completo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acción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dentro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</a:t>
            </a:r>
            <a:endParaRPr sz="1200" dirty="0">
              <a:latin typeface="Times New Roman"/>
              <a:cs typeface="Times New Roman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1319275" y="8232885"/>
            <a:ext cx="4215765" cy="71628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ts val="1410"/>
              </a:lnSpc>
            </a:pPr>
            <a:r>
              <a:rPr sz="1200" b="1" dirty="0">
                <a:latin typeface="Times New Roman"/>
                <a:cs typeface="Times New Roman"/>
              </a:rPr>
              <a:t>Participación</a:t>
            </a:r>
            <a:r>
              <a:rPr sz="1200" b="1" spc="1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y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Percepción</a:t>
            </a:r>
            <a:r>
              <a:rPr sz="1200" b="1" spc="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los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Padres</a:t>
            </a:r>
            <a:r>
              <a:rPr sz="1200" b="1" spc="-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y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Representantes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en</a:t>
            </a:r>
            <a:r>
              <a:rPr sz="1200" b="1" spc="-25" dirty="0">
                <a:latin typeface="Times New Roman"/>
                <a:cs typeface="Times New Roman"/>
              </a:rPr>
              <a:t> las</a:t>
            </a:r>
            <a:endParaRPr sz="1200">
              <a:latin typeface="Times New Roman"/>
              <a:cs typeface="Times New Roman"/>
            </a:endParaRPr>
          </a:p>
          <a:p>
            <a:pPr marL="3175" algn="ctr">
              <a:lnSpc>
                <a:spcPct val="100000"/>
              </a:lnSpc>
              <a:spcBef>
                <a:spcPts val="720"/>
              </a:spcBef>
            </a:pPr>
            <a:r>
              <a:rPr sz="1200" b="1" dirty="0">
                <a:latin typeface="Times New Roman"/>
                <a:cs typeface="Times New Roman"/>
              </a:rPr>
              <a:t>Actividades</a:t>
            </a:r>
            <a:r>
              <a:rPr sz="1200" b="1" spc="-60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Educativas</a:t>
            </a:r>
            <a:endParaRPr sz="12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505"/>
              </a:spcBef>
            </a:pPr>
            <a:r>
              <a:rPr sz="1200" b="1" dirty="0">
                <a:latin typeface="Times New Roman"/>
                <a:cs typeface="Times New Roman"/>
              </a:rPr>
              <a:t>MSc.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Lisbening</a:t>
            </a:r>
            <a:r>
              <a:rPr sz="1200" b="1" spc="-4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Caridad</a:t>
            </a:r>
            <a:r>
              <a:rPr sz="1200" b="1" spc="-55" dirty="0">
                <a:latin typeface="Times New Roman"/>
                <a:cs typeface="Times New Roman"/>
              </a:rPr>
              <a:t> </a:t>
            </a:r>
            <a:r>
              <a:rPr sz="1200" b="1" spc="-20" dirty="0">
                <a:latin typeface="Times New Roman"/>
                <a:cs typeface="Times New Roman"/>
              </a:rPr>
              <a:t>Torres</a:t>
            </a:r>
            <a:r>
              <a:rPr sz="1200" b="1" spc="-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Álvarez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9" name="object 19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46363" rIns="0" bIns="0" rtlCol="0">
            <a:spAutoFit/>
          </a:bodyPr>
          <a:lstStyle/>
          <a:p>
            <a:pPr marL="279400">
              <a:lnSpc>
                <a:spcPts val="1410"/>
              </a:lnSpc>
            </a:pPr>
            <a:fld id="{81D60167-4931-47E6-BA6A-407CBD079E47}" type="slidenum">
              <a:rPr b="1" spc="-25" dirty="0">
                <a:latin typeface="Times New Roman"/>
                <a:cs typeface="Times New Roman"/>
              </a:rPr>
              <a:t>27</a:t>
            </a:fld>
            <a:endParaRPr b="1" spc="-25" dirty="0">
              <a:latin typeface="Times New Roman"/>
              <a:cs typeface="Times New Roman"/>
            </a:endParaRPr>
          </a:p>
        </p:txBody>
      </p:sp>
      <p:grpSp>
        <p:nvGrpSpPr>
          <p:cNvPr id="29" name="Grupo 28">
            <a:extLst>
              <a:ext uri="{FF2B5EF4-FFF2-40B4-BE49-F238E27FC236}">
                <a16:creationId xmlns:a16="http://schemas.microsoft.com/office/drawing/2014/main" id="{310B8F24-5736-BC89-C946-EE6794A4EE09}"/>
              </a:ext>
            </a:extLst>
          </p:cNvPr>
          <p:cNvGrpSpPr/>
          <p:nvPr/>
        </p:nvGrpSpPr>
        <p:grpSpPr>
          <a:xfrm>
            <a:off x="192024" y="99280"/>
            <a:ext cx="6472351" cy="1452626"/>
            <a:chOff x="470065" y="1951410"/>
            <a:chExt cx="6665976" cy="1452626"/>
          </a:xfrm>
        </p:grpSpPr>
        <p:grpSp>
          <p:nvGrpSpPr>
            <p:cNvPr id="30" name="object 12">
              <a:extLst>
                <a:ext uri="{FF2B5EF4-FFF2-40B4-BE49-F238E27FC236}">
                  <a16:creationId xmlns:a16="http://schemas.microsoft.com/office/drawing/2014/main" id="{83958C94-5A1B-C70D-F47C-DD356D0EF742}"/>
                </a:ext>
              </a:extLst>
            </p:cNvPr>
            <p:cNvGrpSpPr/>
            <p:nvPr/>
          </p:nvGrpSpPr>
          <p:grpSpPr>
            <a:xfrm>
              <a:off x="470065" y="1951664"/>
              <a:ext cx="6665976" cy="1452372"/>
              <a:chOff x="96011" y="115823"/>
              <a:chExt cx="6665976" cy="1452372"/>
            </a:xfrm>
          </p:grpSpPr>
          <p:pic>
            <p:nvPicPr>
              <p:cNvPr id="34" name="object 13">
                <a:extLst>
                  <a:ext uri="{FF2B5EF4-FFF2-40B4-BE49-F238E27FC236}">
                    <a16:creationId xmlns:a16="http://schemas.microsoft.com/office/drawing/2014/main" id="{EC49F673-5871-C0D7-FA08-36F3A88CFAFE}"/>
                  </a:ext>
                </a:extLst>
              </p:cNvPr>
              <p:cNvPicPr/>
              <p:nvPr/>
            </p:nvPicPr>
            <p:blipFill>
              <a:blip r:embed="rId2" cstate="print"/>
              <a:stretch>
                <a:fillRect/>
              </a:stretch>
            </p:blipFill>
            <p:spPr>
              <a:xfrm>
                <a:off x="96011" y="115823"/>
                <a:ext cx="6665976" cy="1452372"/>
              </a:xfrm>
              <a:prstGeom prst="rect">
                <a:avLst/>
              </a:prstGeom>
            </p:spPr>
          </p:pic>
          <p:pic>
            <p:nvPicPr>
              <p:cNvPr id="35" name="object 14">
                <a:extLst>
                  <a:ext uri="{FF2B5EF4-FFF2-40B4-BE49-F238E27FC236}">
                    <a16:creationId xmlns:a16="http://schemas.microsoft.com/office/drawing/2014/main" id="{43C895AA-AE33-D10C-DF23-69B1BD4D4E7E}"/>
                  </a:ext>
                </a:extLst>
              </p:cNvPr>
              <p:cNvPicPr/>
              <p:nvPr/>
            </p:nvPicPr>
            <p:blipFill>
              <a:blip r:embed="rId3" cstate="print"/>
              <a:stretch>
                <a:fillRect/>
              </a:stretch>
            </p:blipFill>
            <p:spPr>
              <a:xfrm>
                <a:off x="142849" y="142875"/>
                <a:ext cx="6572275" cy="1358646"/>
              </a:xfrm>
              <a:prstGeom prst="rect">
                <a:avLst/>
              </a:prstGeom>
            </p:spPr>
          </p:pic>
          <p:sp>
            <p:nvSpPr>
              <p:cNvPr id="36" name="object 15">
                <a:extLst>
                  <a:ext uri="{FF2B5EF4-FFF2-40B4-BE49-F238E27FC236}">
                    <a16:creationId xmlns:a16="http://schemas.microsoft.com/office/drawing/2014/main" id="{F4DB0374-7F7A-D6A7-DFD4-BDFD4B2A191A}"/>
                  </a:ext>
                </a:extLst>
              </p:cNvPr>
              <p:cNvSpPr/>
              <p:nvPr/>
            </p:nvSpPr>
            <p:spPr>
              <a:xfrm>
                <a:off x="142849" y="142875"/>
                <a:ext cx="6572884" cy="1358900"/>
              </a:xfrm>
              <a:custGeom>
                <a:avLst/>
                <a:gdLst/>
                <a:ahLst/>
                <a:cxnLst/>
                <a:rect l="l" t="t" r="r" b="b"/>
                <a:pathLst>
                  <a:path w="6572884" h="1358900">
                    <a:moveTo>
                      <a:pt x="0" y="226441"/>
                    </a:moveTo>
                    <a:lnTo>
                      <a:pt x="4600" y="180795"/>
                    </a:lnTo>
                    <a:lnTo>
                      <a:pt x="17795" y="138285"/>
                    </a:lnTo>
                    <a:lnTo>
                      <a:pt x="38673" y="99820"/>
                    </a:lnTo>
                    <a:lnTo>
                      <a:pt x="66324" y="66309"/>
                    </a:lnTo>
                    <a:lnTo>
                      <a:pt x="99837" y="38663"/>
                    </a:lnTo>
                    <a:lnTo>
                      <a:pt x="138301" y="17789"/>
                    </a:lnTo>
                    <a:lnTo>
                      <a:pt x="180806" y="4599"/>
                    </a:lnTo>
                    <a:lnTo>
                      <a:pt x="226440" y="0"/>
                    </a:lnTo>
                    <a:lnTo>
                      <a:pt x="6345834" y="0"/>
                    </a:lnTo>
                    <a:lnTo>
                      <a:pt x="6391480" y="4599"/>
                    </a:lnTo>
                    <a:lnTo>
                      <a:pt x="6433990" y="17789"/>
                    </a:lnTo>
                    <a:lnTo>
                      <a:pt x="6472455" y="38663"/>
                    </a:lnTo>
                    <a:lnTo>
                      <a:pt x="6505965" y="66309"/>
                    </a:lnTo>
                    <a:lnTo>
                      <a:pt x="6533612" y="99820"/>
                    </a:lnTo>
                    <a:lnTo>
                      <a:pt x="6554485" y="138285"/>
                    </a:lnTo>
                    <a:lnTo>
                      <a:pt x="6567676" y="180795"/>
                    </a:lnTo>
                    <a:lnTo>
                      <a:pt x="6572275" y="226441"/>
                    </a:lnTo>
                    <a:lnTo>
                      <a:pt x="6572275" y="1132204"/>
                    </a:lnTo>
                    <a:lnTo>
                      <a:pt x="6567676" y="1177850"/>
                    </a:lnTo>
                    <a:lnTo>
                      <a:pt x="6554485" y="1220360"/>
                    </a:lnTo>
                    <a:lnTo>
                      <a:pt x="6533612" y="1258825"/>
                    </a:lnTo>
                    <a:lnTo>
                      <a:pt x="6505965" y="1292336"/>
                    </a:lnTo>
                    <a:lnTo>
                      <a:pt x="6472455" y="1319982"/>
                    </a:lnTo>
                    <a:lnTo>
                      <a:pt x="6433990" y="1340856"/>
                    </a:lnTo>
                    <a:lnTo>
                      <a:pt x="6391480" y="1354046"/>
                    </a:lnTo>
                    <a:lnTo>
                      <a:pt x="6345834" y="1358646"/>
                    </a:lnTo>
                    <a:lnTo>
                      <a:pt x="226440" y="1358646"/>
                    </a:lnTo>
                    <a:lnTo>
                      <a:pt x="180806" y="1354046"/>
                    </a:lnTo>
                    <a:lnTo>
                      <a:pt x="138301" y="1340856"/>
                    </a:lnTo>
                    <a:lnTo>
                      <a:pt x="99837" y="1319982"/>
                    </a:lnTo>
                    <a:lnTo>
                      <a:pt x="66324" y="1292336"/>
                    </a:lnTo>
                    <a:lnTo>
                      <a:pt x="38673" y="1258825"/>
                    </a:lnTo>
                    <a:lnTo>
                      <a:pt x="17795" y="1220360"/>
                    </a:lnTo>
                    <a:lnTo>
                      <a:pt x="4600" y="1177850"/>
                    </a:lnTo>
                    <a:lnTo>
                      <a:pt x="0" y="1132204"/>
                    </a:lnTo>
                    <a:lnTo>
                      <a:pt x="0" y="226441"/>
                    </a:lnTo>
                    <a:close/>
                  </a:path>
                </a:pathLst>
              </a:custGeom>
              <a:ln w="9525">
                <a:solidFill>
                  <a:srgbClr val="55CE74"/>
                </a:solidFill>
              </a:ln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pic>
            <p:nvPicPr>
              <p:cNvPr id="37" name="object 16">
                <a:extLst>
                  <a:ext uri="{FF2B5EF4-FFF2-40B4-BE49-F238E27FC236}">
                    <a16:creationId xmlns:a16="http://schemas.microsoft.com/office/drawing/2014/main" id="{81245FF7-ED1E-B9C1-ED63-AC0026AB158F}"/>
                  </a:ext>
                </a:extLst>
              </p:cNvPr>
              <p:cNvPicPr/>
              <p:nvPr/>
            </p:nvPicPr>
            <p:blipFill>
              <a:blip r:embed="rId4" cstate="print"/>
              <a:stretch>
                <a:fillRect/>
              </a:stretch>
            </p:blipFill>
            <p:spPr>
              <a:xfrm>
                <a:off x="2500248" y="305930"/>
                <a:ext cx="1714500" cy="733945"/>
              </a:xfrm>
              <a:prstGeom prst="rect">
                <a:avLst/>
              </a:prstGeom>
            </p:spPr>
          </p:pic>
        </p:grpSp>
        <p:sp>
          <p:nvSpPr>
            <p:cNvPr id="31" name="object 16">
              <a:extLst>
                <a:ext uri="{FF2B5EF4-FFF2-40B4-BE49-F238E27FC236}">
                  <a16:creationId xmlns:a16="http://schemas.microsoft.com/office/drawing/2014/main" id="{BCAC41AE-C8FD-CB43-1E75-B712CF18DD2F}"/>
                </a:ext>
              </a:extLst>
            </p:cNvPr>
            <p:cNvSpPr txBox="1"/>
            <p:nvPr/>
          </p:nvSpPr>
          <p:spPr>
            <a:xfrm>
              <a:off x="2775727" y="2875716"/>
              <a:ext cx="3332858" cy="391795"/>
            </a:xfrm>
            <a:prstGeom prst="rect">
              <a:avLst/>
            </a:prstGeom>
            <a:noFill/>
          </p:spPr>
          <p:txBody>
            <a:bodyPr vert="horz" wrap="square" lIns="0" tIns="12700" rIns="0" bIns="0" rtlCol="0">
              <a:spAutoFit/>
            </a:bodyPr>
            <a:lstStyle/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Volumen 4,  Número 1  Enero a Julio 2021</a:t>
              </a:r>
            </a:p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Revista Semestral. Venezuela</a:t>
              </a:r>
              <a:endParaRPr sz="1200" dirty="0">
                <a:latin typeface="Arial"/>
                <a:cs typeface="Arial"/>
              </a:endParaRPr>
            </a:p>
          </p:txBody>
        </p:sp>
        <p:pic>
          <p:nvPicPr>
            <p:cNvPr id="32" name="object 25">
              <a:extLst>
                <a:ext uri="{FF2B5EF4-FFF2-40B4-BE49-F238E27FC236}">
                  <a16:creationId xmlns:a16="http://schemas.microsoft.com/office/drawing/2014/main" id="{16BDA212-3541-DFD8-BA04-F1BC692987EF}"/>
                </a:ext>
              </a:extLst>
            </p:cNvPr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470065" y="2027896"/>
              <a:ext cx="2305662" cy="1053903"/>
            </a:xfrm>
            <a:prstGeom prst="rect">
              <a:avLst/>
            </a:prstGeom>
          </p:spPr>
        </p:pic>
        <p:pic>
          <p:nvPicPr>
            <p:cNvPr id="33" name="object 31">
              <a:extLst>
                <a:ext uri="{FF2B5EF4-FFF2-40B4-BE49-F238E27FC236}">
                  <a16:creationId xmlns:a16="http://schemas.microsoft.com/office/drawing/2014/main" id="{E6D6BD0B-9490-D22C-FA85-8415EB2F1BB5}"/>
                </a:ext>
              </a:extLst>
            </p:cNvPr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4932681" y="1951410"/>
              <a:ext cx="1805304" cy="893889"/>
            </a:xfrm>
            <a:prstGeom prst="rect">
              <a:avLst/>
            </a:prstGeom>
          </p:spPr>
        </p:pic>
      </p:grpSp>
    </p:spTree>
  </p:cSld>
  <p:clrMapOvr>
    <a:masterClrMapping/>
  </p:clrMapOvr>
</p:sld>
</file>

<file path=ppt/slides/slide2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94485" y="115823"/>
            <a:ext cx="6669405" cy="8926195"/>
            <a:chOff x="94485" y="115823"/>
            <a:chExt cx="6669405" cy="8926195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204216" y="8651747"/>
              <a:ext cx="6518148" cy="158496"/>
            </a:xfrm>
            <a:prstGeom prst="rect">
              <a:avLst/>
            </a:prstGeom>
          </p:spPr>
        </p:pic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96012" y="115823"/>
              <a:ext cx="6665976" cy="1452372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42849" y="142875"/>
              <a:ext cx="6572275" cy="1358646"/>
            </a:xfrm>
            <a:prstGeom prst="rect">
              <a:avLst/>
            </a:prstGeom>
          </p:spPr>
        </p:pic>
        <p:sp>
          <p:nvSpPr>
            <p:cNvPr id="6" name="object 6"/>
            <p:cNvSpPr/>
            <p:nvPr/>
          </p:nvSpPr>
          <p:spPr>
            <a:xfrm>
              <a:off x="142849" y="142875"/>
              <a:ext cx="6572884" cy="1358900"/>
            </a:xfrm>
            <a:custGeom>
              <a:avLst/>
              <a:gdLst/>
              <a:ahLst/>
              <a:cxnLst/>
              <a:rect l="l" t="t" r="r" b="b"/>
              <a:pathLst>
                <a:path w="6572884" h="1358900">
                  <a:moveTo>
                    <a:pt x="0" y="226441"/>
                  </a:moveTo>
                  <a:lnTo>
                    <a:pt x="4600" y="180795"/>
                  </a:lnTo>
                  <a:lnTo>
                    <a:pt x="17795" y="138285"/>
                  </a:lnTo>
                  <a:lnTo>
                    <a:pt x="38673" y="99820"/>
                  </a:lnTo>
                  <a:lnTo>
                    <a:pt x="66324" y="66309"/>
                  </a:lnTo>
                  <a:lnTo>
                    <a:pt x="99837" y="38663"/>
                  </a:lnTo>
                  <a:lnTo>
                    <a:pt x="138301" y="17789"/>
                  </a:lnTo>
                  <a:lnTo>
                    <a:pt x="180806" y="4599"/>
                  </a:lnTo>
                  <a:lnTo>
                    <a:pt x="226440" y="0"/>
                  </a:lnTo>
                  <a:lnTo>
                    <a:pt x="6345834" y="0"/>
                  </a:lnTo>
                  <a:lnTo>
                    <a:pt x="6391480" y="4599"/>
                  </a:lnTo>
                  <a:lnTo>
                    <a:pt x="6433990" y="17789"/>
                  </a:lnTo>
                  <a:lnTo>
                    <a:pt x="6472455" y="38663"/>
                  </a:lnTo>
                  <a:lnTo>
                    <a:pt x="6505965" y="66309"/>
                  </a:lnTo>
                  <a:lnTo>
                    <a:pt x="6533612" y="99820"/>
                  </a:lnTo>
                  <a:lnTo>
                    <a:pt x="6554485" y="138285"/>
                  </a:lnTo>
                  <a:lnTo>
                    <a:pt x="6567676" y="180795"/>
                  </a:lnTo>
                  <a:lnTo>
                    <a:pt x="6572275" y="226441"/>
                  </a:lnTo>
                  <a:lnTo>
                    <a:pt x="6572275" y="1132204"/>
                  </a:lnTo>
                  <a:lnTo>
                    <a:pt x="6567676" y="1177850"/>
                  </a:lnTo>
                  <a:lnTo>
                    <a:pt x="6554485" y="1220360"/>
                  </a:lnTo>
                  <a:lnTo>
                    <a:pt x="6533612" y="1258825"/>
                  </a:lnTo>
                  <a:lnTo>
                    <a:pt x="6505965" y="1292336"/>
                  </a:lnTo>
                  <a:lnTo>
                    <a:pt x="6472455" y="1319982"/>
                  </a:lnTo>
                  <a:lnTo>
                    <a:pt x="6433990" y="1340856"/>
                  </a:lnTo>
                  <a:lnTo>
                    <a:pt x="6391480" y="1354046"/>
                  </a:lnTo>
                  <a:lnTo>
                    <a:pt x="6345834" y="1358646"/>
                  </a:lnTo>
                  <a:lnTo>
                    <a:pt x="226440" y="1358646"/>
                  </a:lnTo>
                  <a:lnTo>
                    <a:pt x="180806" y="1354046"/>
                  </a:lnTo>
                  <a:lnTo>
                    <a:pt x="138301" y="1340856"/>
                  </a:lnTo>
                  <a:lnTo>
                    <a:pt x="99837" y="1319982"/>
                  </a:lnTo>
                  <a:lnTo>
                    <a:pt x="66324" y="1292336"/>
                  </a:lnTo>
                  <a:lnTo>
                    <a:pt x="38673" y="1258825"/>
                  </a:lnTo>
                  <a:lnTo>
                    <a:pt x="17795" y="1220360"/>
                  </a:lnTo>
                  <a:lnTo>
                    <a:pt x="4600" y="1177850"/>
                  </a:lnTo>
                  <a:lnTo>
                    <a:pt x="0" y="1132204"/>
                  </a:lnTo>
                  <a:lnTo>
                    <a:pt x="0" y="226441"/>
                  </a:lnTo>
                  <a:close/>
                </a:path>
              </a:pathLst>
            </a:custGeom>
            <a:ln w="9525">
              <a:solidFill>
                <a:srgbClr val="55CE74"/>
              </a:solidFill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pic>
          <p:nvPicPr>
            <p:cNvPr id="7" name="object 7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2500248" y="305930"/>
              <a:ext cx="1714500" cy="733945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2738628" y="1024127"/>
              <a:ext cx="1897379" cy="371855"/>
            </a:xfrm>
            <a:prstGeom prst="rect">
              <a:avLst/>
            </a:prstGeom>
          </p:spPr>
        </p:pic>
        <p:pic>
          <p:nvPicPr>
            <p:cNvPr id="9" name="object 9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4401312" y="1024127"/>
              <a:ext cx="1577339" cy="371855"/>
            </a:xfrm>
            <a:prstGeom prst="rect">
              <a:avLst/>
            </a:prstGeom>
          </p:spPr>
        </p:pic>
        <p:pic>
          <p:nvPicPr>
            <p:cNvPr id="10" name="object 10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3169920" y="1207007"/>
              <a:ext cx="1546859" cy="371855"/>
            </a:xfrm>
            <a:prstGeom prst="rect">
              <a:avLst/>
            </a:prstGeom>
          </p:spPr>
        </p:pic>
        <p:pic>
          <p:nvPicPr>
            <p:cNvPr id="11" name="object 11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4482083" y="1207007"/>
              <a:ext cx="284988" cy="371855"/>
            </a:xfrm>
            <a:prstGeom prst="rect">
              <a:avLst/>
            </a:prstGeom>
          </p:spPr>
        </p:pic>
        <p:pic>
          <p:nvPicPr>
            <p:cNvPr id="12" name="object 12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4571999" y="1207007"/>
              <a:ext cx="1013460" cy="371855"/>
            </a:xfrm>
            <a:prstGeom prst="rect">
              <a:avLst/>
            </a:prstGeom>
          </p:spPr>
        </p:pic>
        <p:pic>
          <p:nvPicPr>
            <p:cNvPr id="13" name="object 13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324612" y="234695"/>
              <a:ext cx="1719072" cy="1341120"/>
            </a:xfrm>
            <a:prstGeom prst="rect">
              <a:avLst/>
            </a:prstGeom>
          </p:spPr>
        </p:pic>
        <p:pic>
          <p:nvPicPr>
            <p:cNvPr id="14" name="object 14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5606795" y="8193022"/>
              <a:ext cx="1092707" cy="848868"/>
            </a:xfrm>
            <a:prstGeom prst="rect">
              <a:avLst/>
            </a:prstGeom>
          </p:spPr>
        </p:pic>
        <p:pic>
          <p:nvPicPr>
            <p:cNvPr id="15" name="object 15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109728" y="8193022"/>
              <a:ext cx="1092708" cy="848868"/>
            </a:xfrm>
            <a:prstGeom prst="rect">
              <a:avLst/>
            </a:prstGeom>
          </p:spPr>
        </p:pic>
        <p:pic>
          <p:nvPicPr>
            <p:cNvPr id="16" name="object 16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4725162" y="164274"/>
              <a:ext cx="1805305" cy="893889"/>
            </a:xfrm>
            <a:prstGeom prst="rect">
              <a:avLst/>
            </a:prstGeom>
          </p:spPr>
        </p:pic>
      </p:grpSp>
      <p:sp>
        <p:nvSpPr>
          <p:cNvPr id="17" name="object 17"/>
          <p:cNvSpPr txBox="1"/>
          <p:nvPr/>
        </p:nvSpPr>
        <p:spPr>
          <a:xfrm>
            <a:off x="293014" y="1068451"/>
            <a:ext cx="6346190" cy="364299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2992755" marR="772160" indent="-431800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Arial"/>
                <a:cs typeface="Arial"/>
              </a:rPr>
              <a:t>6ta.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Edición</a:t>
            </a:r>
            <a:r>
              <a:rPr sz="1200" b="1" spc="-10" dirty="0">
                <a:latin typeface="Arial"/>
                <a:cs typeface="Arial"/>
              </a:rPr>
              <a:t> Volumen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I</a:t>
            </a:r>
            <a:r>
              <a:rPr sz="1200" b="1" spc="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Enero</a:t>
            </a:r>
            <a:r>
              <a:rPr sz="1200" b="1" spc="-3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a</a:t>
            </a:r>
            <a:r>
              <a:rPr sz="1200" b="1" spc="-2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Julio</a:t>
            </a:r>
            <a:r>
              <a:rPr sz="1200" b="1" spc="-5" dirty="0">
                <a:latin typeface="Arial"/>
                <a:cs typeface="Arial"/>
              </a:rPr>
              <a:t> </a:t>
            </a:r>
            <a:r>
              <a:rPr sz="1200" b="1" spc="-20" dirty="0">
                <a:latin typeface="Arial"/>
                <a:cs typeface="Arial"/>
              </a:rPr>
              <a:t>2021 </a:t>
            </a:r>
            <a:r>
              <a:rPr sz="1200" b="1" dirty="0">
                <a:latin typeface="Arial"/>
                <a:cs typeface="Arial"/>
              </a:rPr>
              <a:t>Revista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Semestral-</a:t>
            </a:r>
            <a:r>
              <a:rPr sz="1200" b="1" spc="-40" dirty="0">
                <a:latin typeface="Arial"/>
                <a:cs typeface="Arial"/>
              </a:rPr>
              <a:t> </a:t>
            </a:r>
            <a:r>
              <a:rPr sz="1200" b="1" spc="-10" dirty="0">
                <a:latin typeface="Arial"/>
                <a:cs typeface="Arial"/>
              </a:rPr>
              <a:t>Venezuela</a:t>
            </a:r>
            <a:endParaRPr sz="1200" dirty="0">
              <a:latin typeface="Arial"/>
              <a:cs typeface="Arial"/>
            </a:endParaRPr>
          </a:p>
          <a:p>
            <a:pPr marL="375285" marR="5080" indent="-363220" algn="just">
              <a:lnSpc>
                <a:spcPct val="100000"/>
              </a:lnSpc>
              <a:spcBef>
                <a:spcPts val="1120"/>
              </a:spcBef>
            </a:pPr>
            <a:r>
              <a:rPr sz="1200" dirty="0">
                <a:latin typeface="Times New Roman"/>
                <a:cs typeface="Times New Roman"/>
              </a:rPr>
              <a:t>miras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pensamiento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crítico,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reflexivo,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orientando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nueva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dirección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acompañamiento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estudiante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tarea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repensar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mundo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sus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diversas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conexiones.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-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vez,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formación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cual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debe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comprometer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docente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forma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permanente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debe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ayudar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construir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mejor </a:t>
            </a:r>
            <a:r>
              <a:rPr sz="1200" dirty="0">
                <a:latin typeface="Times New Roman"/>
                <a:cs typeface="Times New Roman"/>
              </a:rPr>
              <a:t>ciudadanía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pueda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lograrse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mejor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convivencia,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desarrollo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educación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paz,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reconocimiento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otro,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permanente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dialogo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todos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sectores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cuales </a:t>
            </a:r>
            <a:r>
              <a:rPr sz="1200" dirty="0">
                <a:latin typeface="Times New Roman"/>
                <a:cs typeface="Times New Roman"/>
              </a:rPr>
              <a:t>pueda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hacer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intercambio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saberes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conocimientos,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donde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impere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justicia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social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el </a:t>
            </a:r>
            <a:r>
              <a:rPr sz="1200" dirty="0">
                <a:latin typeface="Times New Roman"/>
                <a:cs typeface="Times New Roman"/>
              </a:rPr>
              <a:t>pensamiento</a:t>
            </a:r>
            <a:r>
              <a:rPr sz="1200" spc="-4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libre.</a:t>
            </a:r>
            <a:endParaRPr sz="1200" dirty="0">
              <a:latin typeface="Times New Roman"/>
              <a:cs typeface="Times New Roman"/>
            </a:endParaRPr>
          </a:p>
          <a:p>
            <a:pPr marL="375285" marR="5080" indent="-36322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mismo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sentido,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docente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debe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alfabetizarse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competencias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tecnológicas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sólo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uso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tecnologías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sino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aplicabilidad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campo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pedagógico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didáctico,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mismo </a:t>
            </a:r>
            <a:r>
              <a:rPr sz="1200" dirty="0">
                <a:latin typeface="Times New Roman"/>
                <a:cs typeface="Times New Roman"/>
              </a:rPr>
              <a:t>sentido,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poder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intercambiar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experiencias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otros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docentes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desde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diversas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latitudes.En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este </a:t>
            </a:r>
            <a:r>
              <a:rPr sz="1200" dirty="0">
                <a:latin typeface="Times New Roman"/>
                <a:cs typeface="Times New Roman"/>
              </a:rPr>
              <a:t>mismo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marco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ideas,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deberá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docente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proyectar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accionar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hacia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comunidad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logrando </a:t>
            </a:r>
            <a:r>
              <a:rPr sz="1200" dirty="0">
                <a:latin typeface="Times New Roman"/>
                <a:cs typeface="Times New Roman"/>
              </a:rPr>
              <a:t>rescatar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figura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profesional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sabio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filósofo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amante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paz.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Cabe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considerar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para </a:t>
            </a:r>
            <a:r>
              <a:rPr sz="1200" dirty="0">
                <a:latin typeface="Times New Roman"/>
                <a:cs typeface="Times New Roman"/>
              </a:rPr>
              <a:t>dignificar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labor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docente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amerita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salario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justo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logre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este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pueda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obtener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un </a:t>
            </a:r>
            <a:r>
              <a:rPr sz="1200" dirty="0">
                <a:latin typeface="Times New Roman"/>
                <a:cs typeface="Times New Roman"/>
              </a:rPr>
              <a:t>beneficio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labor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desempeña,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pero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también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tenga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hacer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desde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vocación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 </a:t>
            </a:r>
            <a:r>
              <a:rPr sz="1200" dirty="0">
                <a:latin typeface="Times New Roman"/>
                <a:cs typeface="Times New Roman"/>
              </a:rPr>
              <a:t>servicio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ello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debe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educar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felicidad.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mismo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modo,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docente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debe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integrar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su </a:t>
            </a:r>
            <a:r>
              <a:rPr sz="1200" dirty="0">
                <a:latin typeface="Times New Roman"/>
                <a:cs typeface="Times New Roman"/>
              </a:rPr>
              <a:t>praxis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educativa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educación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ambiental,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valores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éticos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sociales,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cualquiera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sea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rama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cual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desenvuelve,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rescatado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figura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formador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toda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complejidad.</a:t>
            </a:r>
            <a:endParaRPr sz="1200" dirty="0">
              <a:latin typeface="Times New Roman"/>
              <a:cs typeface="Times New Roman"/>
            </a:endParaRPr>
          </a:p>
        </p:txBody>
      </p:sp>
      <p:pic>
        <p:nvPicPr>
          <p:cNvPr id="18" name="object 18"/>
          <p:cNvPicPr/>
          <p:nvPr/>
        </p:nvPicPr>
        <p:blipFill>
          <a:blip r:embed="rId14" cstate="print"/>
          <a:stretch>
            <a:fillRect/>
          </a:stretch>
        </p:blipFill>
        <p:spPr>
          <a:xfrm>
            <a:off x="335279" y="4800980"/>
            <a:ext cx="6195187" cy="2807970"/>
          </a:xfrm>
          <a:prstGeom prst="rect">
            <a:avLst/>
          </a:prstGeom>
        </p:spPr>
      </p:pic>
      <p:sp>
        <p:nvSpPr>
          <p:cNvPr id="19" name="object 19"/>
          <p:cNvSpPr txBox="1"/>
          <p:nvPr/>
        </p:nvSpPr>
        <p:spPr>
          <a:xfrm>
            <a:off x="288442" y="7634096"/>
            <a:ext cx="1845310" cy="39179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50800" marR="5080" indent="-38100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Times New Roman"/>
                <a:cs typeface="Times New Roman"/>
              </a:rPr>
              <a:t>Gr</a:t>
            </a:r>
            <a:r>
              <a:rPr sz="1200" b="1" dirty="0">
                <a:latin typeface="Calibri"/>
                <a:cs typeface="Calibri"/>
              </a:rPr>
              <a:t>á</a:t>
            </a:r>
            <a:r>
              <a:rPr sz="1200" b="1" dirty="0">
                <a:latin typeface="Times New Roman"/>
                <a:cs typeface="Times New Roman"/>
              </a:rPr>
              <a:t>fico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12</a:t>
            </a:r>
            <a:r>
              <a:rPr sz="1200" b="1" spc="-60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Teor</a:t>
            </a:r>
            <a:r>
              <a:rPr sz="1200" b="1" spc="-10" dirty="0">
                <a:latin typeface="Calibri"/>
                <a:cs typeface="Calibri"/>
              </a:rPr>
              <a:t>í</a:t>
            </a:r>
            <a:r>
              <a:rPr sz="1200" b="1" spc="-10" dirty="0">
                <a:latin typeface="Times New Roman"/>
                <a:cs typeface="Times New Roman"/>
              </a:rPr>
              <a:t>a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Generada </a:t>
            </a:r>
            <a:r>
              <a:rPr sz="1200" b="1" dirty="0">
                <a:latin typeface="Times New Roman"/>
                <a:cs typeface="Times New Roman"/>
              </a:rPr>
              <a:t>Fuente:</a:t>
            </a:r>
            <a:r>
              <a:rPr sz="1200" b="1" spc="-4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Fern</a:t>
            </a:r>
            <a:r>
              <a:rPr sz="1200" b="1" dirty="0">
                <a:latin typeface="Calibri"/>
                <a:cs typeface="Calibri"/>
              </a:rPr>
              <a:t>á</a:t>
            </a:r>
            <a:r>
              <a:rPr sz="1200" b="1" dirty="0">
                <a:latin typeface="Times New Roman"/>
                <a:cs typeface="Times New Roman"/>
              </a:rPr>
              <a:t>ndez</a:t>
            </a:r>
            <a:r>
              <a:rPr sz="1200" b="1" spc="-40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(2020)</a:t>
            </a:r>
            <a:endParaRPr sz="1200" dirty="0">
              <a:latin typeface="Times New Roman"/>
              <a:cs typeface="Times New Roman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1268094" y="8256658"/>
            <a:ext cx="4387850" cy="6921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 marL="12700" marR="5080" algn="ctr">
              <a:lnSpc>
                <a:spcPts val="1440"/>
              </a:lnSpc>
              <a:spcBef>
                <a:spcPts val="15"/>
              </a:spcBef>
            </a:pPr>
            <a:r>
              <a:rPr sz="1200" b="1" dirty="0">
                <a:latin typeface="Times New Roman"/>
                <a:cs typeface="Times New Roman"/>
              </a:rPr>
              <a:t>Construcción</a:t>
            </a:r>
            <a:r>
              <a:rPr sz="1200" b="1" spc="-5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Teórica</a:t>
            </a:r>
            <a:r>
              <a:rPr sz="1200" b="1" spc="254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sobre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un</a:t>
            </a:r>
            <a:r>
              <a:rPr sz="1200" b="1" spc="2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Estudio</a:t>
            </a:r>
            <a:r>
              <a:rPr sz="1200" b="1" spc="-5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Comparativo</a:t>
            </a:r>
            <a:r>
              <a:rPr sz="1200" b="1" spc="-1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Basado</a:t>
            </a:r>
            <a:r>
              <a:rPr sz="1200" b="1" spc="-5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en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spc="-25" dirty="0">
                <a:latin typeface="Times New Roman"/>
                <a:cs typeface="Times New Roman"/>
              </a:rPr>
              <a:t>la </a:t>
            </a:r>
            <a:r>
              <a:rPr sz="1200" b="1" dirty="0">
                <a:latin typeface="Times New Roman"/>
                <a:cs typeface="Times New Roman"/>
              </a:rPr>
              <a:t>Calidad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Educativa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desde</a:t>
            </a:r>
            <a:r>
              <a:rPr sz="1200" b="1" spc="-4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Diversas</a:t>
            </a:r>
            <a:r>
              <a:rPr sz="1200" b="1" spc="-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Miradas</a:t>
            </a:r>
            <a:r>
              <a:rPr sz="1200" b="1" spc="27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a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Nivel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Internacional</a:t>
            </a:r>
            <a:endParaRPr sz="1200" dirty="0">
              <a:latin typeface="Times New Roman"/>
              <a:cs typeface="Times New Roman"/>
            </a:endParaRPr>
          </a:p>
          <a:p>
            <a:pPr marL="3810" algn="ctr">
              <a:lnSpc>
                <a:spcPct val="100000"/>
              </a:lnSpc>
              <a:spcBef>
                <a:spcPts val="990"/>
              </a:spcBef>
            </a:pPr>
            <a:r>
              <a:rPr sz="1200" b="1" dirty="0">
                <a:latin typeface="Times New Roman"/>
                <a:cs typeface="Times New Roman"/>
              </a:rPr>
              <a:t>Dra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María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Fernández</a:t>
            </a:r>
            <a:endParaRPr sz="1200" dirty="0">
              <a:latin typeface="Times New Roman"/>
              <a:cs typeface="Times New Roman"/>
            </a:endParaRPr>
          </a:p>
        </p:txBody>
      </p:sp>
      <p:sp>
        <p:nvSpPr>
          <p:cNvPr id="21" name="object 21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9370">
              <a:lnSpc>
                <a:spcPts val="1410"/>
              </a:lnSpc>
            </a:pPr>
            <a:fld id="{81D60167-4931-47E6-BA6A-407CBD079E47}" type="slidenum">
              <a:rPr b="1" spc="-25" dirty="0">
                <a:latin typeface="Times New Roman"/>
                <a:cs typeface="Times New Roman"/>
              </a:rPr>
              <a:t>270</a:t>
            </a:fld>
            <a:endParaRPr b="1" spc="-25" dirty="0">
              <a:latin typeface="Times New Roman"/>
              <a:cs typeface="Times New Roman"/>
            </a:endParaRPr>
          </a:p>
        </p:txBody>
      </p:sp>
      <p:grpSp>
        <p:nvGrpSpPr>
          <p:cNvPr id="22" name="Grupo 21">
            <a:extLst>
              <a:ext uri="{FF2B5EF4-FFF2-40B4-BE49-F238E27FC236}">
                <a16:creationId xmlns:a16="http://schemas.microsoft.com/office/drawing/2014/main" id="{EF042210-BD43-7682-6051-2E9D67A368BC}"/>
              </a:ext>
            </a:extLst>
          </p:cNvPr>
          <p:cNvGrpSpPr/>
          <p:nvPr/>
        </p:nvGrpSpPr>
        <p:grpSpPr>
          <a:xfrm>
            <a:off x="117348" y="98932"/>
            <a:ext cx="6665976" cy="1452626"/>
            <a:chOff x="470065" y="1951410"/>
            <a:chExt cx="6665976" cy="1452626"/>
          </a:xfrm>
        </p:grpSpPr>
        <p:grpSp>
          <p:nvGrpSpPr>
            <p:cNvPr id="23" name="object 12">
              <a:extLst>
                <a:ext uri="{FF2B5EF4-FFF2-40B4-BE49-F238E27FC236}">
                  <a16:creationId xmlns:a16="http://schemas.microsoft.com/office/drawing/2014/main" id="{2DF71CF4-E82E-3E99-93C0-930FF6FC88C6}"/>
                </a:ext>
              </a:extLst>
            </p:cNvPr>
            <p:cNvGrpSpPr/>
            <p:nvPr/>
          </p:nvGrpSpPr>
          <p:grpSpPr>
            <a:xfrm>
              <a:off x="470065" y="1951664"/>
              <a:ext cx="6665976" cy="1452372"/>
              <a:chOff x="96011" y="115823"/>
              <a:chExt cx="6665976" cy="1452372"/>
            </a:xfrm>
          </p:grpSpPr>
          <p:pic>
            <p:nvPicPr>
              <p:cNvPr id="27" name="object 13">
                <a:extLst>
                  <a:ext uri="{FF2B5EF4-FFF2-40B4-BE49-F238E27FC236}">
                    <a16:creationId xmlns:a16="http://schemas.microsoft.com/office/drawing/2014/main" id="{E0526C33-8963-74C4-0287-D13E1FF80610}"/>
                  </a:ext>
                </a:extLst>
              </p:cNvPr>
              <p:cNvPicPr/>
              <p:nvPr/>
            </p:nvPicPr>
            <p:blipFill>
              <a:blip r:embed="rId3" cstate="print"/>
              <a:stretch>
                <a:fillRect/>
              </a:stretch>
            </p:blipFill>
            <p:spPr>
              <a:xfrm>
                <a:off x="96011" y="115823"/>
                <a:ext cx="6665976" cy="1452372"/>
              </a:xfrm>
              <a:prstGeom prst="rect">
                <a:avLst/>
              </a:prstGeom>
            </p:spPr>
          </p:pic>
          <p:pic>
            <p:nvPicPr>
              <p:cNvPr id="28" name="object 14">
                <a:extLst>
                  <a:ext uri="{FF2B5EF4-FFF2-40B4-BE49-F238E27FC236}">
                    <a16:creationId xmlns:a16="http://schemas.microsoft.com/office/drawing/2014/main" id="{229B1BE2-73F0-446A-2702-C2E6547BD07F}"/>
                  </a:ext>
                </a:extLst>
              </p:cNvPr>
              <p:cNvPicPr/>
              <p:nvPr/>
            </p:nvPicPr>
            <p:blipFill>
              <a:blip r:embed="rId4" cstate="print"/>
              <a:stretch>
                <a:fillRect/>
              </a:stretch>
            </p:blipFill>
            <p:spPr>
              <a:xfrm>
                <a:off x="142849" y="142875"/>
                <a:ext cx="6572275" cy="1358646"/>
              </a:xfrm>
              <a:prstGeom prst="rect">
                <a:avLst/>
              </a:prstGeom>
            </p:spPr>
          </p:pic>
          <p:sp>
            <p:nvSpPr>
              <p:cNvPr id="29" name="object 15">
                <a:extLst>
                  <a:ext uri="{FF2B5EF4-FFF2-40B4-BE49-F238E27FC236}">
                    <a16:creationId xmlns:a16="http://schemas.microsoft.com/office/drawing/2014/main" id="{2157E0D6-BAB8-F44D-3B13-5643E430F154}"/>
                  </a:ext>
                </a:extLst>
              </p:cNvPr>
              <p:cNvSpPr/>
              <p:nvPr/>
            </p:nvSpPr>
            <p:spPr>
              <a:xfrm>
                <a:off x="142849" y="142875"/>
                <a:ext cx="6572884" cy="1358900"/>
              </a:xfrm>
              <a:custGeom>
                <a:avLst/>
                <a:gdLst/>
                <a:ahLst/>
                <a:cxnLst/>
                <a:rect l="l" t="t" r="r" b="b"/>
                <a:pathLst>
                  <a:path w="6572884" h="1358900">
                    <a:moveTo>
                      <a:pt x="0" y="226441"/>
                    </a:moveTo>
                    <a:lnTo>
                      <a:pt x="4600" y="180795"/>
                    </a:lnTo>
                    <a:lnTo>
                      <a:pt x="17795" y="138285"/>
                    </a:lnTo>
                    <a:lnTo>
                      <a:pt x="38673" y="99820"/>
                    </a:lnTo>
                    <a:lnTo>
                      <a:pt x="66324" y="66309"/>
                    </a:lnTo>
                    <a:lnTo>
                      <a:pt x="99837" y="38663"/>
                    </a:lnTo>
                    <a:lnTo>
                      <a:pt x="138301" y="17789"/>
                    </a:lnTo>
                    <a:lnTo>
                      <a:pt x="180806" y="4599"/>
                    </a:lnTo>
                    <a:lnTo>
                      <a:pt x="226440" y="0"/>
                    </a:lnTo>
                    <a:lnTo>
                      <a:pt x="6345834" y="0"/>
                    </a:lnTo>
                    <a:lnTo>
                      <a:pt x="6391480" y="4599"/>
                    </a:lnTo>
                    <a:lnTo>
                      <a:pt x="6433990" y="17789"/>
                    </a:lnTo>
                    <a:lnTo>
                      <a:pt x="6472455" y="38663"/>
                    </a:lnTo>
                    <a:lnTo>
                      <a:pt x="6505965" y="66309"/>
                    </a:lnTo>
                    <a:lnTo>
                      <a:pt x="6533612" y="99820"/>
                    </a:lnTo>
                    <a:lnTo>
                      <a:pt x="6554485" y="138285"/>
                    </a:lnTo>
                    <a:lnTo>
                      <a:pt x="6567676" y="180795"/>
                    </a:lnTo>
                    <a:lnTo>
                      <a:pt x="6572275" y="226441"/>
                    </a:lnTo>
                    <a:lnTo>
                      <a:pt x="6572275" y="1132204"/>
                    </a:lnTo>
                    <a:lnTo>
                      <a:pt x="6567676" y="1177850"/>
                    </a:lnTo>
                    <a:lnTo>
                      <a:pt x="6554485" y="1220360"/>
                    </a:lnTo>
                    <a:lnTo>
                      <a:pt x="6533612" y="1258825"/>
                    </a:lnTo>
                    <a:lnTo>
                      <a:pt x="6505965" y="1292336"/>
                    </a:lnTo>
                    <a:lnTo>
                      <a:pt x="6472455" y="1319982"/>
                    </a:lnTo>
                    <a:lnTo>
                      <a:pt x="6433990" y="1340856"/>
                    </a:lnTo>
                    <a:lnTo>
                      <a:pt x="6391480" y="1354046"/>
                    </a:lnTo>
                    <a:lnTo>
                      <a:pt x="6345834" y="1358646"/>
                    </a:lnTo>
                    <a:lnTo>
                      <a:pt x="226440" y="1358646"/>
                    </a:lnTo>
                    <a:lnTo>
                      <a:pt x="180806" y="1354046"/>
                    </a:lnTo>
                    <a:lnTo>
                      <a:pt x="138301" y="1340856"/>
                    </a:lnTo>
                    <a:lnTo>
                      <a:pt x="99837" y="1319982"/>
                    </a:lnTo>
                    <a:lnTo>
                      <a:pt x="66324" y="1292336"/>
                    </a:lnTo>
                    <a:lnTo>
                      <a:pt x="38673" y="1258825"/>
                    </a:lnTo>
                    <a:lnTo>
                      <a:pt x="17795" y="1220360"/>
                    </a:lnTo>
                    <a:lnTo>
                      <a:pt x="4600" y="1177850"/>
                    </a:lnTo>
                    <a:lnTo>
                      <a:pt x="0" y="1132204"/>
                    </a:lnTo>
                    <a:lnTo>
                      <a:pt x="0" y="226441"/>
                    </a:lnTo>
                    <a:close/>
                  </a:path>
                </a:pathLst>
              </a:custGeom>
              <a:ln w="9525">
                <a:solidFill>
                  <a:srgbClr val="55CE74"/>
                </a:solidFill>
              </a:ln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pic>
            <p:nvPicPr>
              <p:cNvPr id="30" name="object 16">
                <a:extLst>
                  <a:ext uri="{FF2B5EF4-FFF2-40B4-BE49-F238E27FC236}">
                    <a16:creationId xmlns:a16="http://schemas.microsoft.com/office/drawing/2014/main" id="{311CBE60-FE8D-9DF1-A7B5-5F6F9A28070C}"/>
                  </a:ext>
                </a:extLst>
              </p:cNvPr>
              <p:cNvPicPr/>
              <p:nvPr/>
            </p:nvPicPr>
            <p:blipFill>
              <a:blip r:embed="rId5" cstate="print"/>
              <a:stretch>
                <a:fillRect/>
              </a:stretch>
            </p:blipFill>
            <p:spPr>
              <a:xfrm>
                <a:off x="2500248" y="305930"/>
                <a:ext cx="1714500" cy="733945"/>
              </a:xfrm>
              <a:prstGeom prst="rect">
                <a:avLst/>
              </a:prstGeom>
            </p:spPr>
          </p:pic>
        </p:grpSp>
        <p:sp>
          <p:nvSpPr>
            <p:cNvPr id="24" name="object 16">
              <a:extLst>
                <a:ext uri="{FF2B5EF4-FFF2-40B4-BE49-F238E27FC236}">
                  <a16:creationId xmlns:a16="http://schemas.microsoft.com/office/drawing/2014/main" id="{AD552FBD-8F8A-F029-EE36-6CDEFA7FB68A}"/>
                </a:ext>
              </a:extLst>
            </p:cNvPr>
            <p:cNvSpPr txBox="1"/>
            <p:nvPr/>
          </p:nvSpPr>
          <p:spPr>
            <a:xfrm>
              <a:off x="2775727" y="2875716"/>
              <a:ext cx="3332858" cy="391795"/>
            </a:xfrm>
            <a:prstGeom prst="rect">
              <a:avLst/>
            </a:prstGeom>
            <a:noFill/>
          </p:spPr>
          <p:txBody>
            <a:bodyPr vert="horz" wrap="square" lIns="0" tIns="12700" rIns="0" bIns="0" rtlCol="0">
              <a:spAutoFit/>
            </a:bodyPr>
            <a:lstStyle/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Volumen 4,  Número 1  Enero a Julio 2021</a:t>
              </a:r>
            </a:p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Revista Semestral. Venezuela</a:t>
              </a:r>
              <a:endParaRPr sz="1200" dirty="0">
                <a:latin typeface="Arial"/>
                <a:cs typeface="Arial"/>
              </a:endParaRPr>
            </a:p>
          </p:txBody>
        </p:sp>
        <p:pic>
          <p:nvPicPr>
            <p:cNvPr id="25" name="object 25">
              <a:extLst>
                <a:ext uri="{FF2B5EF4-FFF2-40B4-BE49-F238E27FC236}">
                  <a16:creationId xmlns:a16="http://schemas.microsoft.com/office/drawing/2014/main" id="{D120625C-2737-1957-C2F1-17BF69657A8D}"/>
                </a:ext>
              </a:extLst>
            </p:cNvPr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470065" y="2027896"/>
              <a:ext cx="2305662" cy="1053903"/>
            </a:xfrm>
            <a:prstGeom prst="rect">
              <a:avLst/>
            </a:prstGeom>
          </p:spPr>
        </p:pic>
        <p:pic>
          <p:nvPicPr>
            <p:cNvPr id="26" name="object 31">
              <a:extLst>
                <a:ext uri="{FF2B5EF4-FFF2-40B4-BE49-F238E27FC236}">
                  <a16:creationId xmlns:a16="http://schemas.microsoft.com/office/drawing/2014/main" id="{DEDECDDB-1F8D-1D9F-162D-460FACF32F92}"/>
                </a:ext>
              </a:extLst>
            </p:cNvPr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4932681" y="1951410"/>
              <a:ext cx="1805304" cy="893889"/>
            </a:xfrm>
            <a:prstGeom prst="rect">
              <a:avLst/>
            </a:prstGeom>
          </p:spPr>
        </p:pic>
      </p:grpSp>
    </p:spTree>
  </p:cSld>
  <p:clrMapOvr>
    <a:masterClrMapping/>
  </p:clrMapOvr>
</p:sld>
</file>

<file path=ppt/slides/slide2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94485" y="115823"/>
            <a:ext cx="6669405" cy="8926195"/>
            <a:chOff x="94485" y="115823"/>
            <a:chExt cx="6669405" cy="8926195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204216" y="8651747"/>
              <a:ext cx="6518148" cy="158496"/>
            </a:xfrm>
            <a:prstGeom prst="rect">
              <a:avLst/>
            </a:prstGeom>
          </p:spPr>
        </p:pic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96012" y="115823"/>
              <a:ext cx="6665976" cy="1452372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42849" y="142875"/>
              <a:ext cx="6572275" cy="1358646"/>
            </a:xfrm>
            <a:prstGeom prst="rect">
              <a:avLst/>
            </a:prstGeom>
          </p:spPr>
        </p:pic>
        <p:sp>
          <p:nvSpPr>
            <p:cNvPr id="6" name="object 6"/>
            <p:cNvSpPr/>
            <p:nvPr/>
          </p:nvSpPr>
          <p:spPr>
            <a:xfrm>
              <a:off x="142849" y="142875"/>
              <a:ext cx="6572884" cy="1358900"/>
            </a:xfrm>
            <a:custGeom>
              <a:avLst/>
              <a:gdLst/>
              <a:ahLst/>
              <a:cxnLst/>
              <a:rect l="l" t="t" r="r" b="b"/>
              <a:pathLst>
                <a:path w="6572884" h="1358900">
                  <a:moveTo>
                    <a:pt x="0" y="226441"/>
                  </a:moveTo>
                  <a:lnTo>
                    <a:pt x="4600" y="180795"/>
                  </a:lnTo>
                  <a:lnTo>
                    <a:pt x="17795" y="138285"/>
                  </a:lnTo>
                  <a:lnTo>
                    <a:pt x="38673" y="99820"/>
                  </a:lnTo>
                  <a:lnTo>
                    <a:pt x="66324" y="66309"/>
                  </a:lnTo>
                  <a:lnTo>
                    <a:pt x="99837" y="38663"/>
                  </a:lnTo>
                  <a:lnTo>
                    <a:pt x="138301" y="17789"/>
                  </a:lnTo>
                  <a:lnTo>
                    <a:pt x="180806" y="4599"/>
                  </a:lnTo>
                  <a:lnTo>
                    <a:pt x="226440" y="0"/>
                  </a:lnTo>
                  <a:lnTo>
                    <a:pt x="6345834" y="0"/>
                  </a:lnTo>
                  <a:lnTo>
                    <a:pt x="6391480" y="4599"/>
                  </a:lnTo>
                  <a:lnTo>
                    <a:pt x="6433990" y="17789"/>
                  </a:lnTo>
                  <a:lnTo>
                    <a:pt x="6472455" y="38663"/>
                  </a:lnTo>
                  <a:lnTo>
                    <a:pt x="6505965" y="66309"/>
                  </a:lnTo>
                  <a:lnTo>
                    <a:pt x="6533612" y="99820"/>
                  </a:lnTo>
                  <a:lnTo>
                    <a:pt x="6554485" y="138285"/>
                  </a:lnTo>
                  <a:lnTo>
                    <a:pt x="6567676" y="180795"/>
                  </a:lnTo>
                  <a:lnTo>
                    <a:pt x="6572275" y="226441"/>
                  </a:lnTo>
                  <a:lnTo>
                    <a:pt x="6572275" y="1132204"/>
                  </a:lnTo>
                  <a:lnTo>
                    <a:pt x="6567676" y="1177850"/>
                  </a:lnTo>
                  <a:lnTo>
                    <a:pt x="6554485" y="1220360"/>
                  </a:lnTo>
                  <a:lnTo>
                    <a:pt x="6533612" y="1258825"/>
                  </a:lnTo>
                  <a:lnTo>
                    <a:pt x="6505965" y="1292336"/>
                  </a:lnTo>
                  <a:lnTo>
                    <a:pt x="6472455" y="1319982"/>
                  </a:lnTo>
                  <a:lnTo>
                    <a:pt x="6433990" y="1340856"/>
                  </a:lnTo>
                  <a:lnTo>
                    <a:pt x="6391480" y="1354046"/>
                  </a:lnTo>
                  <a:lnTo>
                    <a:pt x="6345834" y="1358646"/>
                  </a:lnTo>
                  <a:lnTo>
                    <a:pt x="226440" y="1358646"/>
                  </a:lnTo>
                  <a:lnTo>
                    <a:pt x="180806" y="1354046"/>
                  </a:lnTo>
                  <a:lnTo>
                    <a:pt x="138301" y="1340856"/>
                  </a:lnTo>
                  <a:lnTo>
                    <a:pt x="99837" y="1319982"/>
                  </a:lnTo>
                  <a:lnTo>
                    <a:pt x="66324" y="1292336"/>
                  </a:lnTo>
                  <a:lnTo>
                    <a:pt x="38673" y="1258825"/>
                  </a:lnTo>
                  <a:lnTo>
                    <a:pt x="17795" y="1220360"/>
                  </a:lnTo>
                  <a:lnTo>
                    <a:pt x="4600" y="1177850"/>
                  </a:lnTo>
                  <a:lnTo>
                    <a:pt x="0" y="1132204"/>
                  </a:lnTo>
                  <a:lnTo>
                    <a:pt x="0" y="226441"/>
                  </a:lnTo>
                  <a:close/>
                </a:path>
              </a:pathLst>
            </a:custGeom>
            <a:ln w="9525">
              <a:solidFill>
                <a:srgbClr val="55CE74"/>
              </a:solidFill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pic>
          <p:nvPicPr>
            <p:cNvPr id="7" name="object 7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2500248" y="305930"/>
              <a:ext cx="1714500" cy="733945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2738628" y="1024127"/>
              <a:ext cx="1897379" cy="371855"/>
            </a:xfrm>
            <a:prstGeom prst="rect">
              <a:avLst/>
            </a:prstGeom>
          </p:spPr>
        </p:pic>
        <p:pic>
          <p:nvPicPr>
            <p:cNvPr id="9" name="object 9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4401312" y="1024127"/>
              <a:ext cx="1577339" cy="371855"/>
            </a:xfrm>
            <a:prstGeom prst="rect">
              <a:avLst/>
            </a:prstGeom>
          </p:spPr>
        </p:pic>
        <p:pic>
          <p:nvPicPr>
            <p:cNvPr id="10" name="object 10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3169920" y="1207007"/>
              <a:ext cx="1546859" cy="371855"/>
            </a:xfrm>
            <a:prstGeom prst="rect">
              <a:avLst/>
            </a:prstGeom>
          </p:spPr>
        </p:pic>
        <p:pic>
          <p:nvPicPr>
            <p:cNvPr id="11" name="object 11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4482083" y="1207007"/>
              <a:ext cx="284988" cy="371855"/>
            </a:xfrm>
            <a:prstGeom prst="rect">
              <a:avLst/>
            </a:prstGeom>
          </p:spPr>
        </p:pic>
        <p:pic>
          <p:nvPicPr>
            <p:cNvPr id="12" name="object 12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4571999" y="1207007"/>
              <a:ext cx="1013460" cy="371855"/>
            </a:xfrm>
            <a:prstGeom prst="rect">
              <a:avLst/>
            </a:prstGeom>
          </p:spPr>
        </p:pic>
        <p:pic>
          <p:nvPicPr>
            <p:cNvPr id="13" name="object 13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324612" y="234695"/>
              <a:ext cx="1719072" cy="1341120"/>
            </a:xfrm>
            <a:prstGeom prst="rect">
              <a:avLst/>
            </a:prstGeom>
          </p:spPr>
        </p:pic>
        <p:pic>
          <p:nvPicPr>
            <p:cNvPr id="14" name="object 14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5606795" y="8193022"/>
              <a:ext cx="1092707" cy="848868"/>
            </a:xfrm>
            <a:prstGeom prst="rect">
              <a:avLst/>
            </a:prstGeom>
          </p:spPr>
        </p:pic>
        <p:pic>
          <p:nvPicPr>
            <p:cNvPr id="15" name="object 15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109728" y="8193022"/>
              <a:ext cx="1092708" cy="848868"/>
            </a:xfrm>
            <a:prstGeom prst="rect">
              <a:avLst/>
            </a:prstGeom>
          </p:spPr>
        </p:pic>
        <p:pic>
          <p:nvPicPr>
            <p:cNvPr id="16" name="object 16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4725162" y="164274"/>
              <a:ext cx="1805305" cy="893889"/>
            </a:xfrm>
            <a:prstGeom prst="rect">
              <a:avLst/>
            </a:prstGeom>
          </p:spPr>
        </p:pic>
      </p:grpSp>
      <p:sp>
        <p:nvSpPr>
          <p:cNvPr id="17" name="object 17"/>
          <p:cNvSpPr txBox="1"/>
          <p:nvPr/>
        </p:nvSpPr>
        <p:spPr>
          <a:xfrm>
            <a:off x="221691" y="1068451"/>
            <a:ext cx="6379210" cy="6706234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063875" marR="734060" indent="-431800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Arial"/>
                <a:cs typeface="Arial"/>
              </a:rPr>
              <a:t>6ta.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Edición</a:t>
            </a:r>
            <a:r>
              <a:rPr sz="1200" b="1" spc="-10" dirty="0">
                <a:latin typeface="Arial"/>
                <a:cs typeface="Arial"/>
              </a:rPr>
              <a:t> Volumen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I</a:t>
            </a:r>
            <a:r>
              <a:rPr sz="1200" b="1" spc="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Enero</a:t>
            </a:r>
            <a:r>
              <a:rPr sz="1200" b="1" spc="-3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a</a:t>
            </a:r>
            <a:r>
              <a:rPr sz="1200" b="1" spc="-2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Julio</a:t>
            </a:r>
            <a:r>
              <a:rPr sz="1200" b="1" spc="-5" dirty="0">
                <a:latin typeface="Arial"/>
                <a:cs typeface="Arial"/>
              </a:rPr>
              <a:t> </a:t>
            </a:r>
            <a:r>
              <a:rPr sz="1200" b="1" spc="-20" dirty="0">
                <a:latin typeface="Arial"/>
                <a:cs typeface="Arial"/>
              </a:rPr>
              <a:t>2021 </a:t>
            </a:r>
            <a:r>
              <a:rPr sz="1200" b="1" dirty="0">
                <a:latin typeface="Arial"/>
                <a:cs typeface="Arial"/>
              </a:rPr>
              <a:t>Revista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Semestral-</a:t>
            </a:r>
            <a:r>
              <a:rPr sz="1200" b="1" spc="-40" dirty="0">
                <a:latin typeface="Arial"/>
                <a:cs typeface="Arial"/>
              </a:rPr>
              <a:t> </a:t>
            </a:r>
            <a:r>
              <a:rPr sz="1200" b="1" spc="-10" dirty="0">
                <a:latin typeface="Arial"/>
                <a:cs typeface="Arial"/>
              </a:rPr>
              <a:t>Venezuela</a:t>
            </a:r>
            <a:endParaRPr sz="1200" dirty="0">
              <a:latin typeface="Arial"/>
              <a:cs typeface="Arial"/>
            </a:endParaRPr>
          </a:p>
          <a:p>
            <a:pPr marL="375285" marR="5080" indent="-363220" algn="just">
              <a:lnSpc>
                <a:spcPct val="100000"/>
              </a:lnSpc>
              <a:spcBef>
                <a:spcPts val="755"/>
              </a:spcBef>
            </a:pP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Construcción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teórica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este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estudio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destaca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cuanto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33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Formación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Docente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docente </a:t>
            </a:r>
            <a:r>
              <a:rPr sz="1200" dirty="0">
                <a:latin typeface="Times New Roman"/>
                <a:cs typeface="Times New Roman"/>
              </a:rPr>
              <a:t>debe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aprender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pensar,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reflexionar,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cuestionar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expandir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conocimiento,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ampliando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esta </a:t>
            </a:r>
            <a:r>
              <a:rPr sz="1200" dirty="0">
                <a:latin typeface="Times New Roman"/>
                <a:cs typeface="Times New Roman"/>
              </a:rPr>
              <a:t>forma las relaciones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 aprendizaje,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tal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sentido,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conocimiento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 la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actualidad</a:t>
            </a:r>
            <a:r>
              <a:rPr sz="1200" spc="3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encuentra </a:t>
            </a:r>
            <a:r>
              <a:rPr sz="1200" dirty="0">
                <a:latin typeface="Times New Roman"/>
                <a:cs typeface="Times New Roman"/>
              </a:rPr>
              <a:t>desbordado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rapidez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acontecimientos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suscitan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integración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cual </a:t>
            </a:r>
            <a:r>
              <a:rPr sz="1200" dirty="0">
                <a:latin typeface="Times New Roman"/>
                <a:cs typeface="Times New Roman"/>
              </a:rPr>
              <a:t>todos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nos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encontramos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frente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globalización,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esto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hace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docente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requiera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una </a:t>
            </a:r>
            <a:r>
              <a:rPr sz="1200" dirty="0">
                <a:latin typeface="Times New Roman"/>
                <a:cs typeface="Times New Roman"/>
              </a:rPr>
              <a:t>formación</a:t>
            </a:r>
            <a:r>
              <a:rPr sz="1200" spc="3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permanente</a:t>
            </a:r>
            <a:r>
              <a:rPr sz="1200" spc="3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3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</a:t>
            </a:r>
            <a:r>
              <a:rPr sz="1200" spc="3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ayude</a:t>
            </a:r>
            <a:r>
              <a:rPr sz="1200" spc="3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37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repensar</a:t>
            </a:r>
            <a:r>
              <a:rPr sz="1200" spc="3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3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práctica</a:t>
            </a:r>
            <a:r>
              <a:rPr sz="1200" spc="3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didáctica</a:t>
            </a:r>
            <a:r>
              <a:rPr sz="1200" spc="4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3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pedagógica</a:t>
            </a:r>
            <a:r>
              <a:rPr sz="1200" spc="385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para </a:t>
            </a:r>
            <a:r>
              <a:rPr sz="1200" dirty="0">
                <a:latin typeface="Times New Roman"/>
                <a:cs typeface="Times New Roman"/>
              </a:rPr>
              <a:t>mantenerse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actualizado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orientar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procesos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educativos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hacia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nueva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sociedad,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cuanto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3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3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actualidad</a:t>
            </a:r>
            <a:r>
              <a:rPr sz="1200" spc="3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impera</a:t>
            </a:r>
            <a:r>
              <a:rPr sz="1200" spc="3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3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tecnología,</a:t>
            </a:r>
            <a:r>
              <a:rPr sz="1200" spc="3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3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falsos</a:t>
            </a:r>
            <a:r>
              <a:rPr sz="1200" spc="3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valores</a:t>
            </a:r>
            <a:r>
              <a:rPr sz="1200" spc="4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37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creencias</a:t>
            </a:r>
            <a:r>
              <a:rPr sz="1200" spc="3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3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3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mundo</a:t>
            </a:r>
            <a:r>
              <a:rPr sz="1200" spc="38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consumismo,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capitalismo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salvaje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han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consolidado.</a:t>
            </a:r>
            <a:endParaRPr sz="1200" dirty="0">
              <a:latin typeface="Times New Roman"/>
              <a:cs typeface="Times New Roman"/>
            </a:endParaRPr>
          </a:p>
          <a:p>
            <a:pPr marL="375285" marR="5715" indent="-36322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Hoy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cuando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banalidad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guerras,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odio,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discriminación,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falta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equidad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imperan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el </a:t>
            </a:r>
            <a:r>
              <a:rPr sz="1200" dirty="0">
                <a:latin typeface="Times New Roman"/>
                <a:cs typeface="Times New Roman"/>
              </a:rPr>
              <a:t>mundo,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cuando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docente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debe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reimpulsar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nueva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mirada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destrabarse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 papel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pasivo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dador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clases,</a:t>
            </a:r>
            <a:r>
              <a:rPr sz="1200" spc="14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acometer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aventura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volcarse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desde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papel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líder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protagónico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spc="-50" dirty="0">
                <a:latin typeface="Times New Roman"/>
                <a:cs typeface="Times New Roman"/>
              </a:rPr>
              <a:t>a </a:t>
            </a:r>
            <a:r>
              <a:rPr sz="1200" dirty="0">
                <a:latin typeface="Times New Roman"/>
                <a:cs typeface="Times New Roman"/>
              </a:rPr>
              <a:t>implementar</a:t>
            </a:r>
            <a:r>
              <a:rPr sz="1200" spc="40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conciencia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ecología,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social</a:t>
            </a:r>
            <a:r>
              <a:rPr sz="1200" spc="4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humana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favorezca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salir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inconformismo,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rutina,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exaltar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nuevo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identidad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regional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nacional,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valores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sociales,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el </a:t>
            </a:r>
            <a:r>
              <a:rPr sz="1200" dirty="0">
                <a:latin typeface="Times New Roman"/>
                <a:cs typeface="Times New Roman"/>
              </a:rPr>
              <a:t>cuidado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medio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ambiente,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respeto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otro,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solidaridad,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tolerancia,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convivencia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como </a:t>
            </a:r>
            <a:r>
              <a:rPr sz="1200" dirty="0">
                <a:latin typeface="Times New Roman"/>
                <a:cs typeface="Times New Roman"/>
              </a:rPr>
              <a:t>elementos</a:t>
            </a:r>
            <a:r>
              <a:rPr sz="1200" spc="4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fundamentales</a:t>
            </a:r>
            <a:r>
              <a:rPr sz="1200" spc="4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43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4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desarrollo</a:t>
            </a:r>
            <a:r>
              <a:rPr sz="1200" spc="4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humano,</a:t>
            </a:r>
            <a:r>
              <a:rPr sz="1200" spc="4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4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4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construcción</a:t>
            </a:r>
            <a:r>
              <a:rPr sz="1200" spc="4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43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44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nueva </a:t>
            </a:r>
            <a:r>
              <a:rPr sz="1200" dirty="0">
                <a:latin typeface="Times New Roman"/>
                <a:cs typeface="Times New Roman"/>
              </a:rPr>
              <a:t>ciudadanía que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nos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ayude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ser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mejores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personas,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más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conscientes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mundo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vivimos,</a:t>
            </a:r>
            <a:endParaRPr sz="1200" dirty="0">
              <a:latin typeface="Times New Roman"/>
              <a:cs typeface="Times New Roman"/>
            </a:endParaRPr>
          </a:p>
          <a:p>
            <a:pPr marL="375285" marR="5080" indent="-363220" algn="just">
              <a:lnSpc>
                <a:spcPct val="100000"/>
              </a:lnSpc>
              <a:spcBef>
                <a:spcPts val="5"/>
              </a:spcBef>
            </a:pP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tanto,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llamado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reformar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procesos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formación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docente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nueva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mirada, </a:t>
            </a:r>
            <a:r>
              <a:rPr sz="1200" spc="-2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igualdad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oportunidades,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plena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participación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dinámica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social,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cultural,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política, </a:t>
            </a:r>
            <a:r>
              <a:rPr sz="1200" dirty="0">
                <a:latin typeface="Times New Roman"/>
                <a:cs typeface="Times New Roman"/>
              </a:rPr>
              <a:t>económica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educativa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comunidad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cual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pertenecen,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sin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distinciones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ninguna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índole. </a:t>
            </a:r>
            <a:r>
              <a:rPr sz="1200" dirty="0">
                <a:latin typeface="Times New Roman"/>
                <a:cs typeface="Times New Roman"/>
              </a:rPr>
              <a:t>Esto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reconocimiento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justicia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social,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igualdad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derechos,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aceptación,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pertenencia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spc="-50" dirty="0">
                <a:latin typeface="Times New Roman"/>
                <a:cs typeface="Times New Roman"/>
              </a:rPr>
              <a:t>e </a:t>
            </a:r>
            <a:r>
              <a:rPr sz="1200" dirty="0">
                <a:latin typeface="Times New Roman"/>
                <a:cs typeface="Times New Roman"/>
              </a:rPr>
              <a:t>integración.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vez,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amerita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fortalecer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procesos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formación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docente,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desplegar </a:t>
            </a:r>
            <a:r>
              <a:rPr sz="1200" dirty="0">
                <a:latin typeface="Times New Roman"/>
                <a:cs typeface="Times New Roman"/>
              </a:rPr>
              <a:t>nuevas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competencias,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estrategias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herramientas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son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necesarias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abordaje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las </a:t>
            </a:r>
            <a:r>
              <a:rPr sz="1200" dirty="0">
                <a:latin typeface="Times New Roman"/>
                <a:cs typeface="Times New Roman"/>
              </a:rPr>
              <a:t>prácticas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estos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profesionales.</a:t>
            </a:r>
            <a:endParaRPr sz="1200" dirty="0">
              <a:latin typeface="Times New Roman"/>
              <a:cs typeface="Times New Roman"/>
            </a:endParaRPr>
          </a:p>
          <a:p>
            <a:pPr marL="375285" marR="5080" indent="-36322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acentúa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formación</a:t>
            </a:r>
            <a:r>
              <a:rPr sz="1200" spc="21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docente</a:t>
            </a:r>
            <a:r>
              <a:rPr sz="1200" spc="20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debe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estar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anclada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perspectiva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calidad </a:t>
            </a:r>
            <a:r>
              <a:rPr sz="1200" dirty="0">
                <a:latin typeface="Times New Roman"/>
                <a:cs typeface="Times New Roman"/>
              </a:rPr>
              <a:t>educativa,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cual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fundamental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desde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formación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inicial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continuada.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Visto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esta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forma,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formación</a:t>
            </a:r>
            <a:r>
              <a:rPr sz="1200" spc="19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docente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implica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debe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poseer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competencias,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habilidades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destrezas </a:t>
            </a:r>
            <a:r>
              <a:rPr sz="1200" dirty="0">
                <a:latin typeface="Times New Roman"/>
                <a:cs typeface="Times New Roman"/>
              </a:rPr>
              <a:t>necesarias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enseñar,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transmitir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lograr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estudiantes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aprendan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aprender,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mismo </a:t>
            </a:r>
            <a:r>
              <a:rPr sz="1200" dirty="0">
                <a:latin typeface="Times New Roman"/>
                <a:cs typeface="Times New Roman"/>
              </a:rPr>
              <a:t>modo,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debe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mantener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continuidad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proceso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formación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fin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poder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mantenerse </a:t>
            </a:r>
            <a:r>
              <a:rPr sz="1200" dirty="0">
                <a:latin typeface="Times New Roman"/>
                <a:cs typeface="Times New Roman"/>
              </a:rPr>
              <a:t>actualizado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tono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cambios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tornen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contexto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educativo.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Así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como;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debe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ser </a:t>
            </a:r>
            <a:r>
              <a:rPr sz="1200" dirty="0">
                <a:latin typeface="Times New Roman"/>
                <a:cs typeface="Times New Roman"/>
              </a:rPr>
              <a:t>autónomo,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investigador,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implicado en la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triada: enseñanza-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investigación-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derecho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oportunidad, </a:t>
            </a:r>
            <a:r>
              <a:rPr sz="1200" dirty="0">
                <a:latin typeface="Times New Roman"/>
                <a:cs typeface="Times New Roman"/>
              </a:rPr>
              <a:t>así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como,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debe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estar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comprometido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labor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realiza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vez,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debe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reflexionar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sobre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lo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requiere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relaciones.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tanto,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docente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enfrenta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desafío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cada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vez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mayor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práctica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educativa,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cual no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sólo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debe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estar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capacidad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enseñar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aprender</a:t>
            </a:r>
            <a:endParaRPr sz="1200" dirty="0">
              <a:latin typeface="Times New Roman"/>
              <a:cs typeface="Times New Roman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1268094" y="8256658"/>
            <a:ext cx="4387850" cy="6921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 marL="12700" marR="5080" algn="ctr">
              <a:lnSpc>
                <a:spcPts val="1440"/>
              </a:lnSpc>
              <a:spcBef>
                <a:spcPts val="15"/>
              </a:spcBef>
            </a:pPr>
            <a:r>
              <a:rPr sz="1200" b="1" dirty="0">
                <a:latin typeface="Times New Roman"/>
                <a:cs typeface="Times New Roman"/>
              </a:rPr>
              <a:t>Construcción</a:t>
            </a:r>
            <a:r>
              <a:rPr sz="1200" b="1" spc="-5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Teórica</a:t>
            </a:r>
            <a:r>
              <a:rPr sz="1200" b="1" spc="254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sobre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un</a:t>
            </a:r>
            <a:r>
              <a:rPr sz="1200" b="1" spc="2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Estudio</a:t>
            </a:r>
            <a:r>
              <a:rPr sz="1200" b="1" spc="-5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Comparativo</a:t>
            </a:r>
            <a:r>
              <a:rPr sz="1200" b="1" spc="-1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Basado</a:t>
            </a:r>
            <a:r>
              <a:rPr sz="1200" b="1" spc="-5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en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spc="-25" dirty="0">
                <a:latin typeface="Times New Roman"/>
                <a:cs typeface="Times New Roman"/>
              </a:rPr>
              <a:t>la </a:t>
            </a:r>
            <a:r>
              <a:rPr sz="1200" b="1" dirty="0">
                <a:latin typeface="Times New Roman"/>
                <a:cs typeface="Times New Roman"/>
              </a:rPr>
              <a:t>Calidad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Educativa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desde</a:t>
            </a:r>
            <a:r>
              <a:rPr sz="1200" b="1" spc="-4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Diversas</a:t>
            </a:r>
            <a:r>
              <a:rPr sz="1200" b="1" spc="-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Miradas</a:t>
            </a:r>
            <a:r>
              <a:rPr sz="1200" b="1" spc="27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a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Nivel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Internacional</a:t>
            </a:r>
            <a:endParaRPr sz="1200" dirty="0">
              <a:latin typeface="Times New Roman"/>
              <a:cs typeface="Times New Roman"/>
            </a:endParaRPr>
          </a:p>
          <a:p>
            <a:pPr marL="3810" algn="ctr">
              <a:lnSpc>
                <a:spcPct val="100000"/>
              </a:lnSpc>
              <a:spcBef>
                <a:spcPts val="990"/>
              </a:spcBef>
            </a:pPr>
            <a:r>
              <a:rPr sz="1200" b="1" dirty="0">
                <a:latin typeface="Times New Roman"/>
                <a:cs typeface="Times New Roman"/>
              </a:rPr>
              <a:t>Dra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María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Fernández</a:t>
            </a:r>
            <a:endParaRPr sz="1200" dirty="0">
              <a:latin typeface="Times New Roman"/>
              <a:cs typeface="Times New Roman"/>
            </a:endParaRPr>
          </a:p>
        </p:txBody>
      </p:sp>
      <p:sp>
        <p:nvSpPr>
          <p:cNvPr id="19" name="object 19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9370">
              <a:lnSpc>
                <a:spcPts val="1410"/>
              </a:lnSpc>
            </a:pPr>
            <a:fld id="{81D60167-4931-47E6-BA6A-407CBD079E47}" type="slidenum">
              <a:rPr b="1" spc="-25" dirty="0">
                <a:latin typeface="Times New Roman"/>
                <a:cs typeface="Times New Roman"/>
              </a:rPr>
              <a:t>271</a:t>
            </a:fld>
            <a:endParaRPr b="1" spc="-25" dirty="0">
              <a:latin typeface="Times New Roman"/>
              <a:cs typeface="Times New Roman"/>
            </a:endParaRPr>
          </a:p>
        </p:txBody>
      </p:sp>
      <p:grpSp>
        <p:nvGrpSpPr>
          <p:cNvPr id="20" name="Grupo 19">
            <a:extLst>
              <a:ext uri="{FF2B5EF4-FFF2-40B4-BE49-F238E27FC236}">
                <a16:creationId xmlns:a16="http://schemas.microsoft.com/office/drawing/2014/main" id="{DF2813FE-B902-BFD4-0CC0-42805AACFA5B}"/>
              </a:ext>
            </a:extLst>
          </p:cNvPr>
          <p:cNvGrpSpPr/>
          <p:nvPr/>
        </p:nvGrpSpPr>
        <p:grpSpPr>
          <a:xfrm>
            <a:off x="117348" y="98932"/>
            <a:ext cx="6665976" cy="1452626"/>
            <a:chOff x="470065" y="1951410"/>
            <a:chExt cx="6665976" cy="1452626"/>
          </a:xfrm>
        </p:grpSpPr>
        <p:grpSp>
          <p:nvGrpSpPr>
            <p:cNvPr id="21" name="object 12">
              <a:extLst>
                <a:ext uri="{FF2B5EF4-FFF2-40B4-BE49-F238E27FC236}">
                  <a16:creationId xmlns:a16="http://schemas.microsoft.com/office/drawing/2014/main" id="{26D9A370-30DE-6B9F-4931-63729E1D7009}"/>
                </a:ext>
              </a:extLst>
            </p:cNvPr>
            <p:cNvGrpSpPr/>
            <p:nvPr/>
          </p:nvGrpSpPr>
          <p:grpSpPr>
            <a:xfrm>
              <a:off x="470065" y="1951664"/>
              <a:ext cx="6665976" cy="1452372"/>
              <a:chOff x="96011" y="115823"/>
              <a:chExt cx="6665976" cy="1452372"/>
            </a:xfrm>
          </p:grpSpPr>
          <p:pic>
            <p:nvPicPr>
              <p:cNvPr id="25" name="object 13">
                <a:extLst>
                  <a:ext uri="{FF2B5EF4-FFF2-40B4-BE49-F238E27FC236}">
                    <a16:creationId xmlns:a16="http://schemas.microsoft.com/office/drawing/2014/main" id="{441160B5-AA97-9502-0783-E8BD6A9ED846}"/>
                  </a:ext>
                </a:extLst>
              </p:cNvPr>
              <p:cNvPicPr/>
              <p:nvPr/>
            </p:nvPicPr>
            <p:blipFill>
              <a:blip r:embed="rId3" cstate="print"/>
              <a:stretch>
                <a:fillRect/>
              </a:stretch>
            </p:blipFill>
            <p:spPr>
              <a:xfrm>
                <a:off x="96011" y="115823"/>
                <a:ext cx="6665976" cy="1452372"/>
              </a:xfrm>
              <a:prstGeom prst="rect">
                <a:avLst/>
              </a:prstGeom>
            </p:spPr>
          </p:pic>
          <p:pic>
            <p:nvPicPr>
              <p:cNvPr id="26" name="object 14">
                <a:extLst>
                  <a:ext uri="{FF2B5EF4-FFF2-40B4-BE49-F238E27FC236}">
                    <a16:creationId xmlns:a16="http://schemas.microsoft.com/office/drawing/2014/main" id="{F1D4303B-6FD3-F921-D49F-71E1D7D150DD}"/>
                  </a:ext>
                </a:extLst>
              </p:cNvPr>
              <p:cNvPicPr/>
              <p:nvPr/>
            </p:nvPicPr>
            <p:blipFill>
              <a:blip r:embed="rId4" cstate="print"/>
              <a:stretch>
                <a:fillRect/>
              </a:stretch>
            </p:blipFill>
            <p:spPr>
              <a:xfrm>
                <a:off x="142849" y="142875"/>
                <a:ext cx="6572275" cy="1358646"/>
              </a:xfrm>
              <a:prstGeom prst="rect">
                <a:avLst/>
              </a:prstGeom>
            </p:spPr>
          </p:pic>
          <p:sp>
            <p:nvSpPr>
              <p:cNvPr id="27" name="object 15">
                <a:extLst>
                  <a:ext uri="{FF2B5EF4-FFF2-40B4-BE49-F238E27FC236}">
                    <a16:creationId xmlns:a16="http://schemas.microsoft.com/office/drawing/2014/main" id="{5223C608-B877-DFB7-5094-D9047EA23598}"/>
                  </a:ext>
                </a:extLst>
              </p:cNvPr>
              <p:cNvSpPr/>
              <p:nvPr/>
            </p:nvSpPr>
            <p:spPr>
              <a:xfrm>
                <a:off x="142849" y="142875"/>
                <a:ext cx="6572884" cy="1358900"/>
              </a:xfrm>
              <a:custGeom>
                <a:avLst/>
                <a:gdLst/>
                <a:ahLst/>
                <a:cxnLst/>
                <a:rect l="l" t="t" r="r" b="b"/>
                <a:pathLst>
                  <a:path w="6572884" h="1358900">
                    <a:moveTo>
                      <a:pt x="0" y="226441"/>
                    </a:moveTo>
                    <a:lnTo>
                      <a:pt x="4600" y="180795"/>
                    </a:lnTo>
                    <a:lnTo>
                      <a:pt x="17795" y="138285"/>
                    </a:lnTo>
                    <a:lnTo>
                      <a:pt x="38673" y="99820"/>
                    </a:lnTo>
                    <a:lnTo>
                      <a:pt x="66324" y="66309"/>
                    </a:lnTo>
                    <a:lnTo>
                      <a:pt x="99837" y="38663"/>
                    </a:lnTo>
                    <a:lnTo>
                      <a:pt x="138301" y="17789"/>
                    </a:lnTo>
                    <a:lnTo>
                      <a:pt x="180806" y="4599"/>
                    </a:lnTo>
                    <a:lnTo>
                      <a:pt x="226440" y="0"/>
                    </a:lnTo>
                    <a:lnTo>
                      <a:pt x="6345834" y="0"/>
                    </a:lnTo>
                    <a:lnTo>
                      <a:pt x="6391480" y="4599"/>
                    </a:lnTo>
                    <a:lnTo>
                      <a:pt x="6433990" y="17789"/>
                    </a:lnTo>
                    <a:lnTo>
                      <a:pt x="6472455" y="38663"/>
                    </a:lnTo>
                    <a:lnTo>
                      <a:pt x="6505965" y="66309"/>
                    </a:lnTo>
                    <a:lnTo>
                      <a:pt x="6533612" y="99820"/>
                    </a:lnTo>
                    <a:lnTo>
                      <a:pt x="6554485" y="138285"/>
                    </a:lnTo>
                    <a:lnTo>
                      <a:pt x="6567676" y="180795"/>
                    </a:lnTo>
                    <a:lnTo>
                      <a:pt x="6572275" y="226441"/>
                    </a:lnTo>
                    <a:lnTo>
                      <a:pt x="6572275" y="1132204"/>
                    </a:lnTo>
                    <a:lnTo>
                      <a:pt x="6567676" y="1177850"/>
                    </a:lnTo>
                    <a:lnTo>
                      <a:pt x="6554485" y="1220360"/>
                    </a:lnTo>
                    <a:lnTo>
                      <a:pt x="6533612" y="1258825"/>
                    </a:lnTo>
                    <a:lnTo>
                      <a:pt x="6505965" y="1292336"/>
                    </a:lnTo>
                    <a:lnTo>
                      <a:pt x="6472455" y="1319982"/>
                    </a:lnTo>
                    <a:lnTo>
                      <a:pt x="6433990" y="1340856"/>
                    </a:lnTo>
                    <a:lnTo>
                      <a:pt x="6391480" y="1354046"/>
                    </a:lnTo>
                    <a:lnTo>
                      <a:pt x="6345834" y="1358646"/>
                    </a:lnTo>
                    <a:lnTo>
                      <a:pt x="226440" y="1358646"/>
                    </a:lnTo>
                    <a:lnTo>
                      <a:pt x="180806" y="1354046"/>
                    </a:lnTo>
                    <a:lnTo>
                      <a:pt x="138301" y="1340856"/>
                    </a:lnTo>
                    <a:lnTo>
                      <a:pt x="99837" y="1319982"/>
                    </a:lnTo>
                    <a:lnTo>
                      <a:pt x="66324" y="1292336"/>
                    </a:lnTo>
                    <a:lnTo>
                      <a:pt x="38673" y="1258825"/>
                    </a:lnTo>
                    <a:lnTo>
                      <a:pt x="17795" y="1220360"/>
                    </a:lnTo>
                    <a:lnTo>
                      <a:pt x="4600" y="1177850"/>
                    </a:lnTo>
                    <a:lnTo>
                      <a:pt x="0" y="1132204"/>
                    </a:lnTo>
                    <a:lnTo>
                      <a:pt x="0" y="226441"/>
                    </a:lnTo>
                    <a:close/>
                  </a:path>
                </a:pathLst>
              </a:custGeom>
              <a:ln w="9525">
                <a:solidFill>
                  <a:srgbClr val="55CE74"/>
                </a:solidFill>
              </a:ln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pic>
            <p:nvPicPr>
              <p:cNvPr id="28" name="object 16">
                <a:extLst>
                  <a:ext uri="{FF2B5EF4-FFF2-40B4-BE49-F238E27FC236}">
                    <a16:creationId xmlns:a16="http://schemas.microsoft.com/office/drawing/2014/main" id="{697A5FF1-9D30-A52E-550C-03F73CF0CF9A}"/>
                  </a:ext>
                </a:extLst>
              </p:cNvPr>
              <p:cNvPicPr/>
              <p:nvPr/>
            </p:nvPicPr>
            <p:blipFill>
              <a:blip r:embed="rId5" cstate="print"/>
              <a:stretch>
                <a:fillRect/>
              </a:stretch>
            </p:blipFill>
            <p:spPr>
              <a:xfrm>
                <a:off x="2500248" y="305930"/>
                <a:ext cx="1714500" cy="733945"/>
              </a:xfrm>
              <a:prstGeom prst="rect">
                <a:avLst/>
              </a:prstGeom>
            </p:spPr>
          </p:pic>
        </p:grpSp>
        <p:sp>
          <p:nvSpPr>
            <p:cNvPr id="22" name="object 16">
              <a:extLst>
                <a:ext uri="{FF2B5EF4-FFF2-40B4-BE49-F238E27FC236}">
                  <a16:creationId xmlns:a16="http://schemas.microsoft.com/office/drawing/2014/main" id="{07C6B57E-D2C0-14C5-297C-C72538A14B31}"/>
                </a:ext>
              </a:extLst>
            </p:cNvPr>
            <p:cNvSpPr txBox="1"/>
            <p:nvPr/>
          </p:nvSpPr>
          <p:spPr>
            <a:xfrm>
              <a:off x="2775727" y="2875716"/>
              <a:ext cx="3332858" cy="391795"/>
            </a:xfrm>
            <a:prstGeom prst="rect">
              <a:avLst/>
            </a:prstGeom>
            <a:noFill/>
          </p:spPr>
          <p:txBody>
            <a:bodyPr vert="horz" wrap="square" lIns="0" tIns="12700" rIns="0" bIns="0" rtlCol="0">
              <a:spAutoFit/>
            </a:bodyPr>
            <a:lstStyle/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Volumen 4,  Número 1  Enero a Julio 2021</a:t>
              </a:r>
            </a:p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Revista Semestral. Venezuela</a:t>
              </a:r>
              <a:endParaRPr sz="1200" dirty="0">
                <a:latin typeface="Arial"/>
                <a:cs typeface="Arial"/>
              </a:endParaRPr>
            </a:p>
          </p:txBody>
        </p:sp>
        <p:pic>
          <p:nvPicPr>
            <p:cNvPr id="23" name="object 25">
              <a:extLst>
                <a:ext uri="{FF2B5EF4-FFF2-40B4-BE49-F238E27FC236}">
                  <a16:creationId xmlns:a16="http://schemas.microsoft.com/office/drawing/2014/main" id="{4BEEA627-4FC9-E59C-1BD4-F58E079DE17B}"/>
                </a:ext>
              </a:extLst>
            </p:cNvPr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470065" y="2027896"/>
              <a:ext cx="2305662" cy="1053903"/>
            </a:xfrm>
            <a:prstGeom prst="rect">
              <a:avLst/>
            </a:prstGeom>
          </p:spPr>
        </p:pic>
        <p:pic>
          <p:nvPicPr>
            <p:cNvPr id="24" name="object 31">
              <a:extLst>
                <a:ext uri="{FF2B5EF4-FFF2-40B4-BE49-F238E27FC236}">
                  <a16:creationId xmlns:a16="http://schemas.microsoft.com/office/drawing/2014/main" id="{EA2F358D-90DD-E354-75ED-9A908E3ECF38}"/>
                </a:ext>
              </a:extLst>
            </p:cNvPr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4932681" y="1951410"/>
              <a:ext cx="1805304" cy="893889"/>
            </a:xfrm>
            <a:prstGeom prst="rect">
              <a:avLst/>
            </a:prstGeom>
          </p:spPr>
        </p:pic>
      </p:grpSp>
    </p:spTree>
  </p:cSld>
  <p:clrMapOvr>
    <a:masterClrMapping/>
  </p:clrMapOvr>
</p:sld>
</file>

<file path=ppt/slides/slide2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94485" y="115823"/>
            <a:ext cx="6669405" cy="8926195"/>
            <a:chOff x="94485" y="115823"/>
            <a:chExt cx="6669405" cy="8926195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204216" y="8651747"/>
              <a:ext cx="6518148" cy="158496"/>
            </a:xfrm>
            <a:prstGeom prst="rect">
              <a:avLst/>
            </a:prstGeom>
          </p:spPr>
        </p:pic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96012" y="115823"/>
              <a:ext cx="6665976" cy="1452372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42849" y="142875"/>
              <a:ext cx="6572275" cy="1358646"/>
            </a:xfrm>
            <a:prstGeom prst="rect">
              <a:avLst/>
            </a:prstGeom>
          </p:spPr>
        </p:pic>
        <p:sp>
          <p:nvSpPr>
            <p:cNvPr id="6" name="object 6"/>
            <p:cNvSpPr/>
            <p:nvPr/>
          </p:nvSpPr>
          <p:spPr>
            <a:xfrm>
              <a:off x="142849" y="142875"/>
              <a:ext cx="6572884" cy="1358900"/>
            </a:xfrm>
            <a:custGeom>
              <a:avLst/>
              <a:gdLst/>
              <a:ahLst/>
              <a:cxnLst/>
              <a:rect l="l" t="t" r="r" b="b"/>
              <a:pathLst>
                <a:path w="6572884" h="1358900">
                  <a:moveTo>
                    <a:pt x="0" y="226441"/>
                  </a:moveTo>
                  <a:lnTo>
                    <a:pt x="4600" y="180795"/>
                  </a:lnTo>
                  <a:lnTo>
                    <a:pt x="17795" y="138285"/>
                  </a:lnTo>
                  <a:lnTo>
                    <a:pt x="38673" y="99820"/>
                  </a:lnTo>
                  <a:lnTo>
                    <a:pt x="66324" y="66309"/>
                  </a:lnTo>
                  <a:lnTo>
                    <a:pt x="99837" y="38663"/>
                  </a:lnTo>
                  <a:lnTo>
                    <a:pt x="138301" y="17789"/>
                  </a:lnTo>
                  <a:lnTo>
                    <a:pt x="180806" y="4599"/>
                  </a:lnTo>
                  <a:lnTo>
                    <a:pt x="226440" y="0"/>
                  </a:lnTo>
                  <a:lnTo>
                    <a:pt x="6345834" y="0"/>
                  </a:lnTo>
                  <a:lnTo>
                    <a:pt x="6391480" y="4599"/>
                  </a:lnTo>
                  <a:lnTo>
                    <a:pt x="6433990" y="17789"/>
                  </a:lnTo>
                  <a:lnTo>
                    <a:pt x="6472455" y="38663"/>
                  </a:lnTo>
                  <a:lnTo>
                    <a:pt x="6505965" y="66309"/>
                  </a:lnTo>
                  <a:lnTo>
                    <a:pt x="6533612" y="99820"/>
                  </a:lnTo>
                  <a:lnTo>
                    <a:pt x="6554485" y="138285"/>
                  </a:lnTo>
                  <a:lnTo>
                    <a:pt x="6567676" y="180795"/>
                  </a:lnTo>
                  <a:lnTo>
                    <a:pt x="6572275" y="226441"/>
                  </a:lnTo>
                  <a:lnTo>
                    <a:pt x="6572275" y="1132204"/>
                  </a:lnTo>
                  <a:lnTo>
                    <a:pt x="6567676" y="1177850"/>
                  </a:lnTo>
                  <a:lnTo>
                    <a:pt x="6554485" y="1220360"/>
                  </a:lnTo>
                  <a:lnTo>
                    <a:pt x="6533612" y="1258825"/>
                  </a:lnTo>
                  <a:lnTo>
                    <a:pt x="6505965" y="1292336"/>
                  </a:lnTo>
                  <a:lnTo>
                    <a:pt x="6472455" y="1319982"/>
                  </a:lnTo>
                  <a:lnTo>
                    <a:pt x="6433990" y="1340856"/>
                  </a:lnTo>
                  <a:lnTo>
                    <a:pt x="6391480" y="1354046"/>
                  </a:lnTo>
                  <a:lnTo>
                    <a:pt x="6345834" y="1358646"/>
                  </a:lnTo>
                  <a:lnTo>
                    <a:pt x="226440" y="1358646"/>
                  </a:lnTo>
                  <a:lnTo>
                    <a:pt x="180806" y="1354046"/>
                  </a:lnTo>
                  <a:lnTo>
                    <a:pt x="138301" y="1340856"/>
                  </a:lnTo>
                  <a:lnTo>
                    <a:pt x="99837" y="1319982"/>
                  </a:lnTo>
                  <a:lnTo>
                    <a:pt x="66324" y="1292336"/>
                  </a:lnTo>
                  <a:lnTo>
                    <a:pt x="38673" y="1258825"/>
                  </a:lnTo>
                  <a:lnTo>
                    <a:pt x="17795" y="1220360"/>
                  </a:lnTo>
                  <a:lnTo>
                    <a:pt x="4600" y="1177850"/>
                  </a:lnTo>
                  <a:lnTo>
                    <a:pt x="0" y="1132204"/>
                  </a:lnTo>
                  <a:lnTo>
                    <a:pt x="0" y="226441"/>
                  </a:lnTo>
                  <a:close/>
                </a:path>
              </a:pathLst>
            </a:custGeom>
            <a:ln w="9525">
              <a:solidFill>
                <a:srgbClr val="55CE74"/>
              </a:solidFill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pic>
          <p:nvPicPr>
            <p:cNvPr id="7" name="object 7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2500248" y="305930"/>
              <a:ext cx="1714500" cy="733945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2738628" y="1024127"/>
              <a:ext cx="1897379" cy="371855"/>
            </a:xfrm>
            <a:prstGeom prst="rect">
              <a:avLst/>
            </a:prstGeom>
          </p:spPr>
        </p:pic>
        <p:pic>
          <p:nvPicPr>
            <p:cNvPr id="9" name="object 9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4401312" y="1024127"/>
              <a:ext cx="1577339" cy="371855"/>
            </a:xfrm>
            <a:prstGeom prst="rect">
              <a:avLst/>
            </a:prstGeom>
          </p:spPr>
        </p:pic>
        <p:pic>
          <p:nvPicPr>
            <p:cNvPr id="10" name="object 10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3169920" y="1207007"/>
              <a:ext cx="1546859" cy="371855"/>
            </a:xfrm>
            <a:prstGeom prst="rect">
              <a:avLst/>
            </a:prstGeom>
          </p:spPr>
        </p:pic>
        <p:pic>
          <p:nvPicPr>
            <p:cNvPr id="11" name="object 11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4482083" y="1207007"/>
              <a:ext cx="284988" cy="371855"/>
            </a:xfrm>
            <a:prstGeom prst="rect">
              <a:avLst/>
            </a:prstGeom>
          </p:spPr>
        </p:pic>
        <p:pic>
          <p:nvPicPr>
            <p:cNvPr id="12" name="object 12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4571999" y="1207007"/>
              <a:ext cx="1013460" cy="371855"/>
            </a:xfrm>
            <a:prstGeom prst="rect">
              <a:avLst/>
            </a:prstGeom>
          </p:spPr>
        </p:pic>
        <p:pic>
          <p:nvPicPr>
            <p:cNvPr id="13" name="object 13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324612" y="234695"/>
              <a:ext cx="1719072" cy="1341120"/>
            </a:xfrm>
            <a:prstGeom prst="rect">
              <a:avLst/>
            </a:prstGeom>
          </p:spPr>
        </p:pic>
        <p:pic>
          <p:nvPicPr>
            <p:cNvPr id="14" name="object 14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5606795" y="8193022"/>
              <a:ext cx="1092707" cy="848868"/>
            </a:xfrm>
            <a:prstGeom prst="rect">
              <a:avLst/>
            </a:prstGeom>
          </p:spPr>
        </p:pic>
        <p:pic>
          <p:nvPicPr>
            <p:cNvPr id="15" name="object 15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109728" y="8193022"/>
              <a:ext cx="1092708" cy="848868"/>
            </a:xfrm>
            <a:prstGeom prst="rect">
              <a:avLst/>
            </a:prstGeom>
          </p:spPr>
        </p:pic>
        <p:pic>
          <p:nvPicPr>
            <p:cNvPr id="16" name="object 16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4725162" y="164274"/>
              <a:ext cx="1805305" cy="893889"/>
            </a:xfrm>
            <a:prstGeom prst="rect">
              <a:avLst/>
            </a:prstGeom>
          </p:spPr>
        </p:pic>
      </p:grpSp>
      <p:sp>
        <p:nvSpPr>
          <p:cNvPr id="17" name="object 17"/>
          <p:cNvSpPr txBox="1"/>
          <p:nvPr/>
        </p:nvSpPr>
        <p:spPr>
          <a:xfrm>
            <a:off x="221691" y="1068451"/>
            <a:ext cx="6417310" cy="657605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063875" marR="772160" indent="-431800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Arial"/>
                <a:cs typeface="Arial"/>
              </a:rPr>
              <a:t>6ta.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Edición</a:t>
            </a:r>
            <a:r>
              <a:rPr sz="1200" b="1" spc="-10" dirty="0">
                <a:latin typeface="Arial"/>
                <a:cs typeface="Arial"/>
              </a:rPr>
              <a:t> Volumen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I</a:t>
            </a:r>
            <a:r>
              <a:rPr sz="1200" b="1" spc="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Enero</a:t>
            </a:r>
            <a:r>
              <a:rPr sz="1200" b="1" spc="-3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a</a:t>
            </a:r>
            <a:r>
              <a:rPr sz="1200" b="1" spc="-2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Julio</a:t>
            </a:r>
            <a:r>
              <a:rPr sz="1200" b="1" spc="-5" dirty="0">
                <a:latin typeface="Arial"/>
                <a:cs typeface="Arial"/>
              </a:rPr>
              <a:t> </a:t>
            </a:r>
            <a:r>
              <a:rPr sz="1200" b="1" spc="-20" dirty="0">
                <a:latin typeface="Arial"/>
                <a:cs typeface="Arial"/>
              </a:rPr>
              <a:t>2021 </a:t>
            </a:r>
            <a:r>
              <a:rPr sz="1200" b="1" dirty="0">
                <a:latin typeface="Arial"/>
                <a:cs typeface="Arial"/>
              </a:rPr>
              <a:t>Revista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Semestral-</a:t>
            </a:r>
            <a:r>
              <a:rPr sz="1200" b="1" spc="-40" dirty="0">
                <a:latin typeface="Arial"/>
                <a:cs typeface="Arial"/>
              </a:rPr>
              <a:t> </a:t>
            </a:r>
            <a:r>
              <a:rPr sz="1200" b="1" spc="-10" dirty="0">
                <a:latin typeface="Arial"/>
                <a:cs typeface="Arial"/>
              </a:rPr>
              <a:t>Venezuela</a:t>
            </a:r>
            <a:endParaRPr sz="1200" dirty="0">
              <a:latin typeface="Arial"/>
              <a:cs typeface="Arial"/>
            </a:endParaRPr>
          </a:p>
          <a:p>
            <a:pPr marL="375285" marR="5080" indent="-363220" algn="just">
              <a:lnSpc>
                <a:spcPct val="100000"/>
              </a:lnSpc>
              <a:spcBef>
                <a:spcPts val="1170"/>
              </a:spcBef>
            </a:pPr>
            <a:r>
              <a:rPr sz="1200" dirty="0">
                <a:latin typeface="Times New Roman"/>
                <a:cs typeface="Times New Roman"/>
              </a:rPr>
              <a:t>correctamente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leer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escribir,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comprender,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reflexionar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analizar,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sino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debe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estar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actualizado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tecnologías,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puesto que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estudiantes usan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manejan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actualidad un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gran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número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 </a:t>
            </a:r>
            <a:r>
              <a:rPr sz="1200" dirty="0">
                <a:latin typeface="Times New Roman"/>
                <a:cs typeface="Times New Roman"/>
              </a:rPr>
              <a:t>ellas,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sobre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todo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primaria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secundaria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Estado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Venezolano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sido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garante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través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Proyecto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Educativo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Canaima,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dotación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estas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herramientas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tecnologías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estudiantes.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En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mismo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sentido,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pero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debe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ir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proceso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formación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docente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sólo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las </a:t>
            </a:r>
            <a:r>
              <a:rPr sz="1200" dirty="0">
                <a:latin typeface="Times New Roman"/>
                <a:cs typeface="Times New Roman"/>
              </a:rPr>
              <a:t>utilicen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sino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impliquen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dentro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proceso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educativo,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así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también,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docente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debe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estar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 par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 los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conocimientos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globales</a:t>
            </a:r>
            <a:r>
              <a:rPr sz="1200" spc="3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 materia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educación,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sobre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todo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Latinoamérica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el </a:t>
            </a:r>
            <a:r>
              <a:rPr sz="1200" dirty="0">
                <a:latin typeface="Times New Roman"/>
                <a:cs typeface="Times New Roman"/>
              </a:rPr>
              <a:t>Caribe,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fin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poder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tener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visión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amplia,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clara,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precisa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actualizada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didáctica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spc="-50" dirty="0">
                <a:latin typeface="Times New Roman"/>
                <a:cs typeface="Times New Roman"/>
              </a:rPr>
              <a:t>y </a:t>
            </a:r>
            <a:r>
              <a:rPr sz="1200" dirty="0">
                <a:latin typeface="Times New Roman"/>
                <a:cs typeface="Times New Roman"/>
              </a:rPr>
              <a:t>pedagogía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debe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abordar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integrando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diversidad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temas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40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despliegan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son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 </a:t>
            </a:r>
            <a:r>
              <a:rPr sz="1200" dirty="0">
                <a:latin typeface="Times New Roman"/>
                <a:cs typeface="Times New Roman"/>
              </a:rPr>
              <a:t>vital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importancia abordarlos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seno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educativo.</a:t>
            </a:r>
            <a:endParaRPr sz="1200" dirty="0">
              <a:latin typeface="Times New Roman"/>
              <a:cs typeface="Times New Roman"/>
            </a:endParaRPr>
          </a:p>
          <a:p>
            <a:pPr marL="375285" marR="5080" indent="-36322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atención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204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formación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ciudadana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debe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estar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concebida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dentro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marco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democracia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spc="-50" dirty="0">
                <a:latin typeface="Times New Roman"/>
                <a:cs typeface="Times New Roman"/>
              </a:rPr>
              <a:t>y </a:t>
            </a:r>
            <a:r>
              <a:rPr sz="1200" dirty="0">
                <a:latin typeface="Times New Roman"/>
                <a:cs typeface="Times New Roman"/>
              </a:rPr>
              <a:t>ciudadanía,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le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permita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docentes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ser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ellos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mismos,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contemplar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ejercicio en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-20" dirty="0">
                <a:latin typeface="Times New Roman"/>
                <a:cs typeface="Times New Roman"/>
              </a:rPr>
              <a:t> seno </a:t>
            </a:r>
            <a:r>
              <a:rPr sz="1200" dirty="0">
                <a:latin typeface="Times New Roman"/>
                <a:cs typeface="Times New Roman"/>
              </a:rPr>
              <a:t>educativo,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través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desarrollo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pensamiento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libre,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reconocimiento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otro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impere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justicia</a:t>
            </a:r>
            <a:r>
              <a:rPr sz="1200" spc="3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social.</a:t>
            </a:r>
            <a:r>
              <a:rPr sz="1200" spc="3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3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este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orden</a:t>
            </a:r>
            <a:r>
              <a:rPr sz="1200" spc="3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3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estas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ideas,</a:t>
            </a:r>
            <a:r>
              <a:rPr sz="1200" spc="3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3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educación</a:t>
            </a:r>
            <a:r>
              <a:rPr sz="1200" spc="3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debe</a:t>
            </a:r>
            <a:r>
              <a:rPr sz="1200" spc="3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entramar</a:t>
            </a:r>
            <a:r>
              <a:rPr sz="1200" spc="3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construcción</a:t>
            </a:r>
            <a:r>
              <a:rPr sz="1200" spc="31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 </a:t>
            </a:r>
            <a:r>
              <a:rPr sz="1200" dirty="0">
                <a:latin typeface="Times New Roman"/>
                <a:cs typeface="Times New Roman"/>
              </a:rPr>
              <a:t>ciudadanías,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sea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trabajo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colectivo,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donde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amerita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desarrollo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competencias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que </a:t>
            </a:r>
            <a:r>
              <a:rPr sz="1200" dirty="0">
                <a:latin typeface="Times New Roman"/>
                <a:cs typeface="Times New Roman"/>
              </a:rPr>
              <a:t>favorezcan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participación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activa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protagónica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ciudadanía,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todos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ámbitos,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bien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sea </a:t>
            </a:r>
            <a:r>
              <a:rPr sz="1200" dirty="0">
                <a:latin typeface="Times New Roman"/>
                <a:cs typeface="Times New Roman"/>
              </a:rPr>
              <a:t>políticos,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sociales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culturales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educativos.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Desde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esta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perspectiva,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docente,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debe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asumir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rol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compromiso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dentro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marco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educativo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formación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ciudadanía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responsable, </a:t>
            </a:r>
            <a:r>
              <a:rPr sz="1200" dirty="0">
                <a:latin typeface="Times New Roman"/>
                <a:cs typeface="Times New Roman"/>
              </a:rPr>
              <a:t>ecológica,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solidaria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tolerante,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cual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conozca,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reconozca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respeten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derechos </a:t>
            </a:r>
            <a:r>
              <a:rPr sz="1200" dirty="0">
                <a:latin typeface="Times New Roman"/>
                <a:cs typeface="Times New Roman"/>
              </a:rPr>
              <a:t>humanos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sociales,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donde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cada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ciudadano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haga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ejercicio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protagonismo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social.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ello, </a:t>
            </a:r>
            <a:r>
              <a:rPr sz="1200" dirty="0">
                <a:latin typeface="Times New Roman"/>
                <a:cs typeface="Times New Roman"/>
              </a:rPr>
              <a:t>dentro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seno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educativo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debe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promover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ciudadanía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crítica,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responsable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comprometida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procesos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transformación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realidad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local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global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donde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pueda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construir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un </a:t>
            </a:r>
            <a:r>
              <a:rPr sz="1200" dirty="0">
                <a:latin typeface="Times New Roman"/>
                <a:cs typeface="Times New Roman"/>
              </a:rPr>
              <a:t>mundo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más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justo,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más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humano,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más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equitativo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más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respetuoso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diversidad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medio ambiente.</a:t>
            </a:r>
            <a:endParaRPr sz="1200" dirty="0">
              <a:latin typeface="Times New Roman"/>
              <a:cs typeface="Times New Roman"/>
            </a:endParaRPr>
          </a:p>
          <a:p>
            <a:pPr marL="375285" marR="5715" indent="-363220" algn="just">
              <a:lnSpc>
                <a:spcPct val="100000"/>
              </a:lnSpc>
              <a:spcBef>
                <a:spcPts val="5"/>
              </a:spcBef>
            </a:pPr>
            <a:r>
              <a:rPr sz="1200" dirty="0">
                <a:latin typeface="Times New Roman"/>
                <a:cs typeface="Times New Roman"/>
              </a:rPr>
              <a:t>Al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mismo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tiempo,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seno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educativo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debe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inculcar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reconocimiento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dignidad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las </a:t>
            </a:r>
            <a:r>
              <a:rPr sz="1200" dirty="0">
                <a:latin typeface="Times New Roman"/>
                <a:cs typeface="Times New Roman"/>
              </a:rPr>
              <a:t>personas,</a:t>
            </a:r>
            <a:r>
              <a:rPr sz="1200" spc="14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basadas</a:t>
            </a:r>
            <a:r>
              <a:rPr sz="1200" spc="16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5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5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respeto</a:t>
            </a:r>
            <a:r>
              <a:rPr sz="1200" spc="15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4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14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opiniones,</a:t>
            </a:r>
            <a:r>
              <a:rPr sz="1200" spc="15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creencias,</a:t>
            </a:r>
            <a:r>
              <a:rPr sz="1200" spc="15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costumbres,</a:t>
            </a:r>
            <a:r>
              <a:rPr sz="1200" spc="155" dirty="0">
                <a:latin typeface="Times New Roman"/>
                <a:cs typeface="Times New Roman"/>
              </a:rPr>
              <a:t>  </a:t>
            </a:r>
            <a:r>
              <a:rPr sz="1200" spc="-10" dirty="0">
                <a:latin typeface="Times New Roman"/>
                <a:cs typeface="Times New Roman"/>
              </a:rPr>
              <a:t>Idiosincrasia, </a:t>
            </a:r>
            <a:r>
              <a:rPr sz="1200" dirty="0">
                <a:latin typeface="Times New Roman"/>
                <a:cs typeface="Times New Roman"/>
              </a:rPr>
              <a:t>cosmovisión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cosmogonía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mundo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diverso,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cual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asuma</a:t>
            </a:r>
            <a:r>
              <a:rPr sz="1200" spc="3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3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igualdad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género,</a:t>
            </a:r>
            <a:r>
              <a:rPr sz="1200" spc="33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así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rechazo</a:t>
            </a:r>
            <a:r>
              <a:rPr sz="1200" spc="3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marginación,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discriminación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injusticia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social.</a:t>
            </a:r>
            <a:r>
              <a:rPr sz="1200" spc="3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Retomando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abordaje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convivencia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marco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ejercicio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derechos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deberes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sociales.</a:t>
            </a:r>
            <a:r>
              <a:rPr sz="1200" spc="3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Todo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esto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conduciría </a:t>
            </a:r>
            <a:r>
              <a:rPr sz="1200" dirty="0">
                <a:latin typeface="Times New Roman"/>
                <a:cs typeface="Times New Roman"/>
              </a:rPr>
              <a:t>entonces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construcción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cultura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afiance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prácticas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democráticas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sistema </a:t>
            </a:r>
            <a:r>
              <a:rPr sz="1200" dirty="0">
                <a:latin typeface="Times New Roman"/>
                <a:cs typeface="Times New Roman"/>
              </a:rPr>
              <a:t>educativo,</a:t>
            </a:r>
            <a:r>
              <a:rPr sz="1200" spc="3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convirtiéndose</a:t>
            </a:r>
            <a:r>
              <a:rPr sz="1200" spc="3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3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escenarios</a:t>
            </a:r>
            <a:r>
              <a:rPr sz="1200" spc="3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edificación</a:t>
            </a:r>
            <a:r>
              <a:rPr sz="1200" spc="3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3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lazo</a:t>
            </a:r>
            <a:r>
              <a:rPr sz="1200" spc="3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social</a:t>
            </a:r>
            <a:r>
              <a:rPr sz="1200" spc="3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haciendo</a:t>
            </a:r>
            <a:r>
              <a:rPr sz="1200" spc="3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posible</a:t>
            </a:r>
            <a:r>
              <a:rPr sz="1200" spc="38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convivencia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democrática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todos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todas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niños,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niñas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adolescentes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adultos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integran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-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comunidades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educativas.</a:t>
            </a:r>
            <a:endParaRPr sz="1200" dirty="0">
              <a:latin typeface="Times New Roman"/>
              <a:cs typeface="Times New Roman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1268094" y="8256658"/>
            <a:ext cx="4387850" cy="6921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 marL="12700" marR="5080" algn="ctr">
              <a:lnSpc>
                <a:spcPts val="1440"/>
              </a:lnSpc>
              <a:spcBef>
                <a:spcPts val="15"/>
              </a:spcBef>
            </a:pPr>
            <a:r>
              <a:rPr sz="1200" b="1" dirty="0">
                <a:latin typeface="Times New Roman"/>
                <a:cs typeface="Times New Roman"/>
              </a:rPr>
              <a:t>Construcción</a:t>
            </a:r>
            <a:r>
              <a:rPr sz="1200" b="1" spc="-5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Teórica</a:t>
            </a:r>
            <a:r>
              <a:rPr sz="1200" b="1" spc="254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sobre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un</a:t>
            </a:r>
            <a:r>
              <a:rPr sz="1200" b="1" spc="2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Estudio</a:t>
            </a:r>
            <a:r>
              <a:rPr sz="1200" b="1" spc="-5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Comparativo</a:t>
            </a:r>
            <a:r>
              <a:rPr sz="1200" b="1" spc="-1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Basado</a:t>
            </a:r>
            <a:r>
              <a:rPr sz="1200" b="1" spc="-5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en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spc="-25" dirty="0">
                <a:latin typeface="Times New Roman"/>
                <a:cs typeface="Times New Roman"/>
              </a:rPr>
              <a:t>la </a:t>
            </a:r>
            <a:r>
              <a:rPr sz="1200" b="1" dirty="0">
                <a:latin typeface="Times New Roman"/>
                <a:cs typeface="Times New Roman"/>
              </a:rPr>
              <a:t>Calidad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Educativa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desde</a:t>
            </a:r>
            <a:r>
              <a:rPr sz="1200" b="1" spc="-4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Diversas</a:t>
            </a:r>
            <a:r>
              <a:rPr sz="1200" b="1" spc="-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Miradas</a:t>
            </a:r>
            <a:r>
              <a:rPr sz="1200" b="1" spc="27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a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Nivel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Internacional</a:t>
            </a:r>
            <a:endParaRPr sz="1200" dirty="0">
              <a:latin typeface="Times New Roman"/>
              <a:cs typeface="Times New Roman"/>
            </a:endParaRPr>
          </a:p>
          <a:p>
            <a:pPr marL="3810" algn="ctr">
              <a:lnSpc>
                <a:spcPct val="100000"/>
              </a:lnSpc>
              <a:spcBef>
                <a:spcPts val="990"/>
              </a:spcBef>
            </a:pPr>
            <a:r>
              <a:rPr sz="1200" b="1" dirty="0">
                <a:latin typeface="Times New Roman"/>
                <a:cs typeface="Times New Roman"/>
              </a:rPr>
              <a:t>Dra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María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Fernández</a:t>
            </a:r>
            <a:endParaRPr sz="1200" dirty="0">
              <a:latin typeface="Times New Roman"/>
              <a:cs typeface="Times New Roman"/>
            </a:endParaRPr>
          </a:p>
        </p:txBody>
      </p:sp>
      <p:sp>
        <p:nvSpPr>
          <p:cNvPr id="19" name="object 19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9370">
              <a:lnSpc>
                <a:spcPts val="1410"/>
              </a:lnSpc>
            </a:pPr>
            <a:fld id="{81D60167-4931-47E6-BA6A-407CBD079E47}" type="slidenum">
              <a:rPr b="1" spc="-25" dirty="0">
                <a:latin typeface="Times New Roman"/>
                <a:cs typeface="Times New Roman"/>
              </a:rPr>
              <a:t>272</a:t>
            </a:fld>
            <a:endParaRPr b="1" spc="-25" dirty="0">
              <a:latin typeface="Times New Roman"/>
              <a:cs typeface="Times New Roman"/>
            </a:endParaRPr>
          </a:p>
        </p:txBody>
      </p:sp>
      <p:grpSp>
        <p:nvGrpSpPr>
          <p:cNvPr id="20" name="Grupo 19">
            <a:extLst>
              <a:ext uri="{FF2B5EF4-FFF2-40B4-BE49-F238E27FC236}">
                <a16:creationId xmlns:a16="http://schemas.microsoft.com/office/drawing/2014/main" id="{09C17F65-02BD-7682-777A-7B56E5DABC20}"/>
              </a:ext>
            </a:extLst>
          </p:cNvPr>
          <p:cNvGrpSpPr/>
          <p:nvPr/>
        </p:nvGrpSpPr>
        <p:grpSpPr>
          <a:xfrm>
            <a:off x="117348" y="98932"/>
            <a:ext cx="6665976" cy="1452626"/>
            <a:chOff x="470065" y="1951410"/>
            <a:chExt cx="6665976" cy="1452626"/>
          </a:xfrm>
        </p:grpSpPr>
        <p:grpSp>
          <p:nvGrpSpPr>
            <p:cNvPr id="21" name="object 12">
              <a:extLst>
                <a:ext uri="{FF2B5EF4-FFF2-40B4-BE49-F238E27FC236}">
                  <a16:creationId xmlns:a16="http://schemas.microsoft.com/office/drawing/2014/main" id="{C20F3FBC-493A-6091-D758-4CC1020BA309}"/>
                </a:ext>
              </a:extLst>
            </p:cNvPr>
            <p:cNvGrpSpPr/>
            <p:nvPr/>
          </p:nvGrpSpPr>
          <p:grpSpPr>
            <a:xfrm>
              <a:off x="470065" y="1951664"/>
              <a:ext cx="6665976" cy="1452372"/>
              <a:chOff x="96011" y="115823"/>
              <a:chExt cx="6665976" cy="1452372"/>
            </a:xfrm>
          </p:grpSpPr>
          <p:pic>
            <p:nvPicPr>
              <p:cNvPr id="25" name="object 13">
                <a:extLst>
                  <a:ext uri="{FF2B5EF4-FFF2-40B4-BE49-F238E27FC236}">
                    <a16:creationId xmlns:a16="http://schemas.microsoft.com/office/drawing/2014/main" id="{21F74E20-8A1C-B47F-F2A1-E684CE4FFC48}"/>
                  </a:ext>
                </a:extLst>
              </p:cNvPr>
              <p:cNvPicPr/>
              <p:nvPr/>
            </p:nvPicPr>
            <p:blipFill>
              <a:blip r:embed="rId3" cstate="print"/>
              <a:stretch>
                <a:fillRect/>
              </a:stretch>
            </p:blipFill>
            <p:spPr>
              <a:xfrm>
                <a:off x="96011" y="115823"/>
                <a:ext cx="6665976" cy="1452372"/>
              </a:xfrm>
              <a:prstGeom prst="rect">
                <a:avLst/>
              </a:prstGeom>
            </p:spPr>
          </p:pic>
          <p:pic>
            <p:nvPicPr>
              <p:cNvPr id="26" name="object 14">
                <a:extLst>
                  <a:ext uri="{FF2B5EF4-FFF2-40B4-BE49-F238E27FC236}">
                    <a16:creationId xmlns:a16="http://schemas.microsoft.com/office/drawing/2014/main" id="{FA2B2507-6A31-3F09-7A39-6B692237DC62}"/>
                  </a:ext>
                </a:extLst>
              </p:cNvPr>
              <p:cNvPicPr/>
              <p:nvPr/>
            </p:nvPicPr>
            <p:blipFill>
              <a:blip r:embed="rId4" cstate="print"/>
              <a:stretch>
                <a:fillRect/>
              </a:stretch>
            </p:blipFill>
            <p:spPr>
              <a:xfrm>
                <a:off x="142849" y="142875"/>
                <a:ext cx="6572275" cy="1358646"/>
              </a:xfrm>
              <a:prstGeom prst="rect">
                <a:avLst/>
              </a:prstGeom>
            </p:spPr>
          </p:pic>
          <p:sp>
            <p:nvSpPr>
              <p:cNvPr id="27" name="object 15">
                <a:extLst>
                  <a:ext uri="{FF2B5EF4-FFF2-40B4-BE49-F238E27FC236}">
                    <a16:creationId xmlns:a16="http://schemas.microsoft.com/office/drawing/2014/main" id="{EC1824D6-6A76-F02A-D61A-A6D58B5BE078}"/>
                  </a:ext>
                </a:extLst>
              </p:cNvPr>
              <p:cNvSpPr/>
              <p:nvPr/>
            </p:nvSpPr>
            <p:spPr>
              <a:xfrm>
                <a:off x="142849" y="142875"/>
                <a:ext cx="6572884" cy="1358900"/>
              </a:xfrm>
              <a:custGeom>
                <a:avLst/>
                <a:gdLst/>
                <a:ahLst/>
                <a:cxnLst/>
                <a:rect l="l" t="t" r="r" b="b"/>
                <a:pathLst>
                  <a:path w="6572884" h="1358900">
                    <a:moveTo>
                      <a:pt x="0" y="226441"/>
                    </a:moveTo>
                    <a:lnTo>
                      <a:pt x="4600" y="180795"/>
                    </a:lnTo>
                    <a:lnTo>
                      <a:pt x="17795" y="138285"/>
                    </a:lnTo>
                    <a:lnTo>
                      <a:pt x="38673" y="99820"/>
                    </a:lnTo>
                    <a:lnTo>
                      <a:pt x="66324" y="66309"/>
                    </a:lnTo>
                    <a:lnTo>
                      <a:pt x="99837" y="38663"/>
                    </a:lnTo>
                    <a:lnTo>
                      <a:pt x="138301" y="17789"/>
                    </a:lnTo>
                    <a:lnTo>
                      <a:pt x="180806" y="4599"/>
                    </a:lnTo>
                    <a:lnTo>
                      <a:pt x="226440" y="0"/>
                    </a:lnTo>
                    <a:lnTo>
                      <a:pt x="6345834" y="0"/>
                    </a:lnTo>
                    <a:lnTo>
                      <a:pt x="6391480" y="4599"/>
                    </a:lnTo>
                    <a:lnTo>
                      <a:pt x="6433990" y="17789"/>
                    </a:lnTo>
                    <a:lnTo>
                      <a:pt x="6472455" y="38663"/>
                    </a:lnTo>
                    <a:lnTo>
                      <a:pt x="6505965" y="66309"/>
                    </a:lnTo>
                    <a:lnTo>
                      <a:pt x="6533612" y="99820"/>
                    </a:lnTo>
                    <a:lnTo>
                      <a:pt x="6554485" y="138285"/>
                    </a:lnTo>
                    <a:lnTo>
                      <a:pt x="6567676" y="180795"/>
                    </a:lnTo>
                    <a:lnTo>
                      <a:pt x="6572275" y="226441"/>
                    </a:lnTo>
                    <a:lnTo>
                      <a:pt x="6572275" y="1132204"/>
                    </a:lnTo>
                    <a:lnTo>
                      <a:pt x="6567676" y="1177850"/>
                    </a:lnTo>
                    <a:lnTo>
                      <a:pt x="6554485" y="1220360"/>
                    </a:lnTo>
                    <a:lnTo>
                      <a:pt x="6533612" y="1258825"/>
                    </a:lnTo>
                    <a:lnTo>
                      <a:pt x="6505965" y="1292336"/>
                    </a:lnTo>
                    <a:lnTo>
                      <a:pt x="6472455" y="1319982"/>
                    </a:lnTo>
                    <a:lnTo>
                      <a:pt x="6433990" y="1340856"/>
                    </a:lnTo>
                    <a:lnTo>
                      <a:pt x="6391480" y="1354046"/>
                    </a:lnTo>
                    <a:lnTo>
                      <a:pt x="6345834" y="1358646"/>
                    </a:lnTo>
                    <a:lnTo>
                      <a:pt x="226440" y="1358646"/>
                    </a:lnTo>
                    <a:lnTo>
                      <a:pt x="180806" y="1354046"/>
                    </a:lnTo>
                    <a:lnTo>
                      <a:pt x="138301" y="1340856"/>
                    </a:lnTo>
                    <a:lnTo>
                      <a:pt x="99837" y="1319982"/>
                    </a:lnTo>
                    <a:lnTo>
                      <a:pt x="66324" y="1292336"/>
                    </a:lnTo>
                    <a:lnTo>
                      <a:pt x="38673" y="1258825"/>
                    </a:lnTo>
                    <a:lnTo>
                      <a:pt x="17795" y="1220360"/>
                    </a:lnTo>
                    <a:lnTo>
                      <a:pt x="4600" y="1177850"/>
                    </a:lnTo>
                    <a:lnTo>
                      <a:pt x="0" y="1132204"/>
                    </a:lnTo>
                    <a:lnTo>
                      <a:pt x="0" y="226441"/>
                    </a:lnTo>
                    <a:close/>
                  </a:path>
                </a:pathLst>
              </a:custGeom>
              <a:ln w="9525">
                <a:solidFill>
                  <a:srgbClr val="55CE74"/>
                </a:solidFill>
              </a:ln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pic>
            <p:nvPicPr>
              <p:cNvPr id="28" name="object 16">
                <a:extLst>
                  <a:ext uri="{FF2B5EF4-FFF2-40B4-BE49-F238E27FC236}">
                    <a16:creationId xmlns:a16="http://schemas.microsoft.com/office/drawing/2014/main" id="{2AF0CB96-72E7-BCAF-15D1-2FE6350862DB}"/>
                  </a:ext>
                </a:extLst>
              </p:cNvPr>
              <p:cNvPicPr/>
              <p:nvPr/>
            </p:nvPicPr>
            <p:blipFill>
              <a:blip r:embed="rId5" cstate="print"/>
              <a:stretch>
                <a:fillRect/>
              </a:stretch>
            </p:blipFill>
            <p:spPr>
              <a:xfrm>
                <a:off x="2500248" y="305930"/>
                <a:ext cx="1714500" cy="733945"/>
              </a:xfrm>
              <a:prstGeom prst="rect">
                <a:avLst/>
              </a:prstGeom>
            </p:spPr>
          </p:pic>
        </p:grpSp>
        <p:sp>
          <p:nvSpPr>
            <p:cNvPr id="22" name="object 16">
              <a:extLst>
                <a:ext uri="{FF2B5EF4-FFF2-40B4-BE49-F238E27FC236}">
                  <a16:creationId xmlns:a16="http://schemas.microsoft.com/office/drawing/2014/main" id="{863E6828-48B8-D78B-72CC-0DE67323B1D1}"/>
                </a:ext>
              </a:extLst>
            </p:cNvPr>
            <p:cNvSpPr txBox="1"/>
            <p:nvPr/>
          </p:nvSpPr>
          <p:spPr>
            <a:xfrm>
              <a:off x="2775727" y="2875716"/>
              <a:ext cx="3332858" cy="391795"/>
            </a:xfrm>
            <a:prstGeom prst="rect">
              <a:avLst/>
            </a:prstGeom>
            <a:noFill/>
          </p:spPr>
          <p:txBody>
            <a:bodyPr vert="horz" wrap="square" lIns="0" tIns="12700" rIns="0" bIns="0" rtlCol="0">
              <a:spAutoFit/>
            </a:bodyPr>
            <a:lstStyle/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Volumen 4,  Número 1  Enero a Julio 2021</a:t>
              </a:r>
            </a:p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Revista Semestral. Venezuela</a:t>
              </a:r>
              <a:endParaRPr sz="1200" dirty="0">
                <a:latin typeface="Arial"/>
                <a:cs typeface="Arial"/>
              </a:endParaRPr>
            </a:p>
          </p:txBody>
        </p:sp>
        <p:pic>
          <p:nvPicPr>
            <p:cNvPr id="23" name="object 25">
              <a:extLst>
                <a:ext uri="{FF2B5EF4-FFF2-40B4-BE49-F238E27FC236}">
                  <a16:creationId xmlns:a16="http://schemas.microsoft.com/office/drawing/2014/main" id="{C26A09BD-3899-F16A-A222-114E696847F6}"/>
                </a:ext>
              </a:extLst>
            </p:cNvPr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470065" y="2027896"/>
              <a:ext cx="2305662" cy="1053903"/>
            </a:xfrm>
            <a:prstGeom prst="rect">
              <a:avLst/>
            </a:prstGeom>
          </p:spPr>
        </p:pic>
        <p:pic>
          <p:nvPicPr>
            <p:cNvPr id="24" name="object 31">
              <a:extLst>
                <a:ext uri="{FF2B5EF4-FFF2-40B4-BE49-F238E27FC236}">
                  <a16:creationId xmlns:a16="http://schemas.microsoft.com/office/drawing/2014/main" id="{324F6673-1E66-31CF-0FBF-F1BFF3BD8E8B}"/>
                </a:ext>
              </a:extLst>
            </p:cNvPr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4932681" y="1951410"/>
              <a:ext cx="1805304" cy="893889"/>
            </a:xfrm>
            <a:prstGeom prst="rect">
              <a:avLst/>
            </a:prstGeom>
          </p:spPr>
        </p:pic>
      </p:grpSp>
    </p:spTree>
  </p:cSld>
  <p:clrMapOvr>
    <a:masterClrMapping/>
  </p:clrMapOvr>
</p:sld>
</file>

<file path=ppt/slides/slide2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94485" y="115823"/>
            <a:ext cx="6669405" cy="8926195"/>
            <a:chOff x="94485" y="115823"/>
            <a:chExt cx="6669405" cy="8926195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204216" y="8651747"/>
              <a:ext cx="6518148" cy="158496"/>
            </a:xfrm>
            <a:prstGeom prst="rect">
              <a:avLst/>
            </a:prstGeom>
          </p:spPr>
        </p:pic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96012" y="115823"/>
              <a:ext cx="6665976" cy="1452372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42849" y="142875"/>
              <a:ext cx="6572275" cy="1358646"/>
            </a:xfrm>
            <a:prstGeom prst="rect">
              <a:avLst/>
            </a:prstGeom>
          </p:spPr>
        </p:pic>
        <p:sp>
          <p:nvSpPr>
            <p:cNvPr id="6" name="object 6"/>
            <p:cNvSpPr/>
            <p:nvPr/>
          </p:nvSpPr>
          <p:spPr>
            <a:xfrm>
              <a:off x="142849" y="142875"/>
              <a:ext cx="6572884" cy="1358900"/>
            </a:xfrm>
            <a:custGeom>
              <a:avLst/>
              <a:gdLst/>
              <a:ahLst/>
              <a:cxnLst/>
              <a:rect l="l" t="t" r="r" b="b"/>
              <a:pathLst>
                <a:path w="6572884" h="1358900">
                  <a:moveTo>
                    <a:pt x="0" y="226441"/>
                  </a:moveTo>
                  <a:lnTo>
                    <a:pt x="4600" y="180795"/>
                  </a:lnTo>
                  <a:lnTo>
                    <a:pt x="17795" y="138285"/>
                  </a:lnTo>
                  <a:lnTo>
                    <a:pt x="38673" y="99820"/>
                  </a:lnTo>
                  <a:lnTo>
                    <a:pt x="66324" y="66309"/>
                  </a:lnTo>
                  <a:lnTo>
                    <a:pt x="99837" y="38663"/>
                  </a:lnTo>
                  <a:lnTo>
                    <a:pt x="138301" y="17789"/>
                  </a:lnTo>
                  <a:lnTo>
                    <a:pt x="180806" y="4599"/>
                  </a:lnTo>
                  <a:lnTo>
                    <a:pt x="226440" y="0"/>
                  </a:lnTo>
                  <a:lnTo>
                    <a:pt x="6345834" y="0"/>
                  </a:lnTo>
                  <a:lnTo>
                    <a:pt x="6391480" y="4599"/>
                  </a:lnTo>
                  <a:lnTo>
                    <a:pt x="6433990" y="17789"/>
                  </a:lnTo>
                  <a:lnTo>
                    <a:pt x="6472455" y="38663"/>
                  </a:lnTo>
                  <a:lnTo>
                    <a:pt x="6505965" y="66309"/>
                  </a:lnTo>
                  <a:lnTo>
                    <a:pt x="6533612" y="99820"/>
                  </a:lnTo>
                  <a:lnTo>
                    <a:pt x="6554485" y="138285"/>
                  </a:lnTo>
                  <a:lnTo>
                    <a:pt x="6567676" y="180795"/>
                  </a:lnTo>
                  <a:lnTo>
                    <a:pt x="6572275" y="226441"/>
                  </a:lnTo>
                  <a:lnTo>
                    <a:pt x="6572275" y="1132204"/>
                  </a:lnTo>
                  <a:lnTo>
                    <a:pt x="6567676" y="1177850"/>
                  </a:lnTo>
                  <a:lnTo>
                    <a:pt x="6554485" y="1220360"/>
                  </a:lnTo>
                  <a:lnTo>
                    <a:pt x="6533612" y="1258825"/>
                  </a:lnTo>
                  <a:lnTo>
                    <a:pt x="6505965" y="1292336"/>
                  </a:lnTo>
                  <a:lnTo>
                    <a:pt x="6472455" y="1319982"/>
                  </a:lnTo>
                  <a:lnTo>
                    <a:pt x="6433990" y="1340856"/>
                  </a:lnTo>
                  <a:lnTo>
                    <a:pt x="6391480" y="1354046"/>
                  </a:lnTo>
                  <a:lnTo>
                    <a:pt x="6345834" y="1358646"/>
                  </a:lnTo>
                  <a:lnTo>
                    <a:pt x="226440" y="1358646"/>
                  </a:lnTo>
                  <a:lnTo>
                    <a:pt x="180806" y="1354046"/>
                  </a:lnTo>
                  <a:lnTo>
                    <a:pt x="138301" y="1340856"/>
                  </a:lnTo>
                  <a:lnTo>
                    <a:pt x="99837" y="1319982"/>
                  </a:lnTo>
                  <a:lnTo>
                    <a:pt x="66324" y="1292336"/>
                  </a:lnTo>
                  <a:lnTo>
                    <a:pt x="38673" y="1258825"/>
                  </a:lnTo>
                  <a:lnTo>
                    <a:pt x="17795" y="1220360"/>
                  </a:lnTo>
                  <a:lnTo>
                    <a:pt x="4600" y="1177850"/>
                  </a:lnTo>
                  <a:lnTo>
                    <a:pt x="0" y="1132204"/>
                  </a:lnTo>
                  <a:lnTo>
                    <a:pt x="0" y="226441"/>
                  </a:lnTo>
                  <a:close/>
                </a:path>
              </a:pathLst>
            </a:custGeom>
            <a:ln w="9525">
              <a:solidFill>
                <a:srgbClr val="55CE74"/>
              </a:solidFill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pic>
          <p:nvPicPr>
            <p:cNvPr id="7" name="object 7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2500248" y="305930"/>
              <a:ext cx="1714500" cy="733945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2738628" y="1024127"/>
              <a:ext cx="1897379" cy="371855"/>
            </a:xfrm>
            <a:prstGeom prst="rect">
              <a:avLst/>
            </a:prstGeom>
          </p:spPr>
        </p:pic>
        <p:pic>
          <p:nvPicPr>
            <p:cNvPr id="9" name="object 9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4401312" y="1024127"/>
              <a:ext cx="1577339" cy="371855"/>
            </a:xfrm>
            <a:prstGeom prst="rect">
              <a:avLst/>
            </a:prstGeom>
          </p:spPr>
        </p:pic>
        <p:pic>
          <p:nvPicPr>
            <p:cNvPr id="10" name="object 10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3169920" y="1207007"/>
              <a:ext cx="1546859" cy="371855"/>
            </a:xfrm>
            <a:prstGeom prst="rect">
              <a:avLst/>
            </a:prstGeom>
          </p:spPr>
        </p:pic>
        <p:pic>
          <p:nvPicPr>
            <p:cNvPr id="11" name="object 11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4482083" y="1207007"/>
              <a:ext cx="284988" cy="371855"/>
            </a:xfrm>
            <a:prstGeom prst="rect">
              <a:avLst/>
            </a:prstGeom>
          </p:spPr>
        </p:pic>
        <p:pic>
          <p:nvPicPr>
            <p:cNvPr id="12" name="object 12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4571999" y="1207007"/>
              <a:ext cx="1013460" cy="371855"/>
            </a:xfrm>
            <a:prstGeom prst="rect">
              <a:avLst/>
            </a:prstGeom>
          </p:spPr>
        </p:pic>
        <p:pic>
          <p:nvPicPr>
            <p:cNvPr id="13" name="object 13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324612" y="234695"/>
              <a:ext cx="1719072" cy="1341120"/>
            </a:xfrm>
            <a:prstGeom prst="rect">
              <a:avLst/>
            </a:prstGeom>
          </p:spPr>
        </p:pic>
        <p:pic>
          <p:nvPicPr>
            <p:cNvPr id="14" name="object 14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5606795" y="8193022"/>
              <a:ext cx="1092707" cy="848868"/>
            </a:xfrm>
            <a:prstGeom prst="rect">
              <a:avLst/>
            </a:prstGeom>
          </p:spPr>
        </p:pic>
        <p:pic>
          <p:nvPicPr>
            <p:cNvPr id="15" name="object 15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109728" y="8193022"/>
              <a:ext cx="1092708" cy="848868"/>
            </a:xfrm>
            <a:prstGeom prst="rect">
              <a:avLst/>
            </a:prstGeom>
          </p:spPr>
        </p:pic>
        <p:pic>
          <p:nvPicPr>
            <p:cNvPr id="16" name="object 16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4725162" y="164274"/>
              <a:ext cx="1805305" cy="893889"/>
            </a:xfrm>
            <a:prstGeom prst="rect">
              <a:avLst/>
            </a:prstGeom>
          </p:spPr>
        </p:pic>
      </p:grpSp>
      <p:sp>
        <p:nvSpPr>
          <p:cNvPr id="17" name="object 17"/>
          <p:cNvSpPr txBox="1"/>
          <p:nvPr/>
        </p:nvSpPr>
        <p:spPr>
          <a:xfrm>
            <a:off x="221691" y="1068451"/>
            <a:ext cx="6349365" cy="6788784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063875" marR="704215" indent="-431800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Arial"/>
                <a:cs typeface="Arial"/>
              </a:rPr>
              <a:t>6ta.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Edición</a:t>
            </a:r>
            <a:r>
              <a:rPr sz="1200" b="1" spc="-10" dirty="0">
                <a:latin typeface="Arial"/>
                <a:cs typeface="Arial"/>
              </a:rPr>
              <a:t> Volumen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I</a:t>
            </a:r>
            <a:r>
              <a:rPr sz="1200" b="1" spc="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Enero</a:t>
            </a:r>
            <a:r>
              <a:rPr sz="1200" b="1" spc="-3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a</a:t>
            </a:r>
            <a:r>
              <a:rPr sz="1200" b="1" spc="-2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Julio</a:t>
            </a:r>
            <a:r>
              <a:rPr sz="1200" b="1" spc="-5" dirty="0">
                <a:latin typeface="Arial"/>
                <a:cs typeface="Arial"/>
              </a:rPr>
              <a:t> </a:t>
            </a:r>
            <a:r>
              <a:rPr sz="1200" b="1" spc="-20" dirty="0">
                <a:latin typeface="Arial"/>
                <a:cs typeface="Arial"/>
              </a:rPr>
              <a:t>2021 </a:t>
            </a:r>
            <a:r>
              <a:rPr sz="1200" b="1" dirty="0">
                <a:latin typeface="Arial"/>
                <a:cs typeface="Arial"/>
              </a:rPr>
              <a:t>Revista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Semestral-</a:t>
            </a:r>
            <a:r>
              <a:rPr sz="1200" b="1" spc="-40" dirty="0">
                <a:latin typeface="Arial"/>
                <a:cs typeface="Arial"/>
              </a:rPr>
              <a:t> </a:t>
            </a:r>
            <a:r>
              <a:rPr sz="1200" b="1" spc="-10" dirty="0">
                <a:latin typeface="Arial"/>
                <a:cs typeface="Arial"/>
              </a:rPr>
              <a:t>Venezuela</a:t>
            </a:r>
            <a:endParaRPr sz="1200" dirty="0">
              <a:latin typeface="Arial"/>
              <a:cs typeface="Arial"/>
            </a:endParaRPr>
          </a:p>
          <a:p>
            <a:pPr marL="378460" marR="5080" indent="-365760" algn="just">
              <a:lnSpc>
                <a:spcPct val="100000"/>
              </a:lnSpc>
              <a:spcBef>
                <a:spcPts val="755"/>
              </a:spcBef>
            </a:pP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referencia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Desarrollo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Humano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amerita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jóvenes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les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otorgue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posibilidad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 </a:t>
            </a:r>
            <a:r>
              <a:rPr sz="1200" dirty="0">
                <a:latin typeface="Times New Roman"/>
                <a:cs typeface="Times New Roman"/>
              </a:rPr>
              <a:t>construir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nuevos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espacios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participación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dialogo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permanente;</a:t>
            </a:r>
            <a:r>
              <a:rPr sz="1200" spc="204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donde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puedan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realizar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un </a:t>
            </a:r>
            <a:r>
              <a:rPr sz="1200" dirty="0">
                <a:latin typeface="Times New Roman"/>
                <a:cs typeface="Times New Roman"/>
              </a:rPr>
              <a:t>ejercicio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democrático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través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reflexión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crítica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problemas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sociales,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sientan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son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tomados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cuenta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ayuden</a:t>
            </a:r>
            <a:r>
              <a:rPr sz="1200" spc="37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construcción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nueva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sociedad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saber </a:t>
            </a:r>
            <a:r>
              <a:rPr sz="1200" dirty="0">
                <a:latin typeface="Times New Roman"/>
                <a:cs typeface="Times New Roman"/>
              </a:rPr>
              <a:t>hacer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saber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transformar,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vez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jóvenes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deben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ser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dotados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competencias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que </a:t>
            </a:r>
            <a:r>
              <a:rPr sz="1200" dirty="0">
                <a:latin typeface="Times New Roman"/>
                <a:cs typeface="Times New Roman"/>
              </a:rPr>
              <a:t>puedan</a:t>
            </a:r>
            <a:r>
              <a:rPr sz="1200" spc="3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hacer</a:t>
            </a:r>
            <a:r>
              <a:rPr sz="1200" spc="3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comparaciones</a:t>
            </a:r>
            <a:r>
              <a:rPr sz="1200" spc="3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entre</a:t>
            </a:r>
            <a:r>
              <a:rPr sz="1200" spc="3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países</a:t>
            </a:r>
            <a:r>
              <a:rPr sz="1200" spc="3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latinoamericanos</a:t>
            </a:r>
            <a:r>
              <a:rPr sz="1200" spc="3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3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3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mundo</a:t>
            </a:r>
            <a:r>
              <a:rPr sz="1200" spc="3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3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través</a:t>
            </a:r>
            <a:r>
              <a:rPr sz="1200" spc="3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7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una </a:t>
            </a:r>
            <a:r>
              <a:rPr sz="1200" dirty="0">
                <a:latin typeface="Times New Roman"/>
                <a:cs typeface="Times New Roman"/>
              </a:rPr>
              <a:t>dialéctica</a:t>
            </a:r>
            <a:r>
              <a:rPr sz="1200" spc="3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reconociendo</a:t>
            </a:r>
            <a:r>
              <a:rPr sz="1200" spc="3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3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diferencia,</a:t>
            </a:r>
            <a:r>
              <a:rPr sz="1200" spc="3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3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diversidad</a:t>
            </a:r>
            <a:r>
              <a:rPr sz="1200" spc="3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3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encontrando</a:t>
            </a:r>
            <a:r>
              <a:rPr sz="1200" spc="3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espacios</a:t>
            </a:r>
            <a:r>
              <a:rPr sz="1200" spc="3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3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través</a:t>
            </a:r>
            <a:r>
              <a:rPr sz="1200" spc="3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2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tolerancia.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mismo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modo,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necesario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superar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diferencias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discriminación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géneros, </a:t>
            </a:r>
            <a:r>
              <a:rPr sz="1200" dirty="0">
                <a:latin typeface="Times New Roman"/>
                <a:cs typeface="Times New Roman"/>
              </a:rPr>
              <a:t>dentro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marco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justicia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social,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tal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sentido,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puede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haber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tal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justicia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aún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dentro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marco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educativo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prevalecen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diferencias,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intolerancia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ante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diversidad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cualquier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tipo. </a:t>
            </a:r>
            <a:r>
              <a:rPr sz="1200" dirty="0">
                <a:latin typeface="Times New Roman"/>
                <a:cs typeface="Times New Roman"/>
              </a:rPr>
              <a:t>Resaltando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deben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hacer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todos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esfuerzos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posibles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lograr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equidad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social,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donde </a:t>
            </a:r>
            <a:r>
              <a:rPr sz="1200" dirty="0">
                <a:latin typeface="Times New Roman"/>
                <a:cs typeface="Times New Roman"/>
              </a:rPr>
              <a:t>todos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actores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socioeducativos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intervengan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forma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participativa,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 no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sólo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deje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Estado </a:t>
            </a:r>
            <a:r>
              <a:rPr sz="1200" dirty="0">
                <a:latin typeface="Times New Roman"/>
                <a:cs typeface="Times New Roman"/>
              </a:rPr>
              <a:t>esa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tarea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tan vital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dentro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marco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educativo.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cual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lograría una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integración justa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10" dirty="0">
                <a:latin typeface="Times New Roman"/>
                <a:cs typeface="Times New Roman"/>
              </a:rPr>
              <a:t> equitativa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educación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todos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 </a:t>
            </a:r>
            <a:r>
              <a:rPr sz="1200" spc="-10" dirty="0">
                <a:latin typeface="Times New Roman"/>
                <a:cs typeface="Times New Roman"/>
              </a:rPr>
              <a:t>todos.</a:t>
            </a:r>
            <a:endParaRPr sz="1200" dirty="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00" dirty="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25"/>
              </a:spcBef>
            </a:pPr>
            <a:endParaRPr sz="1200" dirty="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</a:pPr>
            <a:r>
              <a:rPr sz="1200" b="1" spc="-10" dirty="0">
                <a:latin typeface="Times New Roman"/>
                <a:cs typeface="Times New Roman"/>
              </a:rPr>
              <a:t>REFLEXIONES</a:t>
            </a:r>
            <a:endParaRPr sz="1200" dirty="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5"/>
              </a:spcBef>
            </a:pPr>
            <a:endParaRPr sz="1200" dirty="0">
              <a:latin typeface="Times New Roman"/>
              <a:cs typeface="Times New Roman"/>
            </a:endParaRPr>
          </a:p>
          <a:p>
            <a:pPr marL="375285" marR="5080" indent="-363220" algn="just">
              <a:lnSpc>
                <a:spcPct val="100000"/>
              </a:lnSpc>
              <a:spcBef>
                <a:spcPts val="5"/>
              </a:spcBef>
            </a:pPr>
            <a:r>
              <a:rPr sz="1200" dirty="0">
                <a:latin typeface="Times New Roman"/>
                <a:cs typeface="Times New Roman"/>
              </a:rPr>
              <a:t>Toda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Latinoamérica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Caribe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deben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crear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sus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propias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políticas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educativas,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destrabándose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los </a:t>
            </a:r>
            <a:r>
              <a:rPr sz="1200" dirty="0">
                <a:latin typeface="Times New Roman"/>
                <a:cs typeface="Times New Roman"/>
              </a:rPr>
              <a:t>dictámenes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organismos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mundiales,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sólo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han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conducido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generar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profesionales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para </a:t>
            </a:r>
            <a:r>
              <a:rPr sz="1200" dirty="0">
                <a:latin typeface="Times New Roman"/>
                <a:cs typeface="Times New Roman"/>
              </a:rPr>
              <a:t>producir,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crear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innovar.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Pensar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nueva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educación,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implica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supere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injusticia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social,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cual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Venezuela,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están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dando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grandes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avances,</a:t>
            </a:r>
            <a:r>
              <a:rPr sz="1200" spc="4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pero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necesario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incremente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toda Latinoamérica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Caribe,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 educación más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justa,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más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solidaria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que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elimine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competencia,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insistencia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pruebas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conducen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aprobación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examen</a:t>
            </a:r>
            <a:r>
              <a:rPr sz="1200" spc="3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reflexión,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crítica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realidad</a:t>
            </a:r>
            <a:r>
              <a:rPr sz="1200" spc="3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circundante,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conlleve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un </a:t>
            </a:r>
            <a:r>
              <a:rPr sz="1200" dirty="0">
                <a:latin typeface="Times New Roman"/>
                <a:cs typeface="Times New Roman"/>
              </a:rPr>
              <a:t>compromiso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docente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resultados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aprendizaje,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actor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social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lograr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una </a:t>
            </a:r>
            <a:r>
              <a:rPr sz="1200" dirty="0">
                <a:latin typeface="Times New Roman"/>
                <a:cs typeface="Times New Roman"/>
              </a:rPr>
              <a:t>educación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justa,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equitativa,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significativa,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responsabilidad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 acompañamiento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padres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3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3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establecimiento</a:t>
            </a:r>
            <a:r>
              <a:rPr sz="1200" spc="3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3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parte</a:t>
            </a:r>
            <a:r>
              <a:rPr sz="1200" spc="3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3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Estado</a:t>
            </a:r>
            <a:r>
              <a:rPr sz="1200" spc="3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3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evaluación</a:t>
            </a:r>
            <a:r>
              <a:rPr sz="1200" spc="3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permanente</a:t>
            </a:r>
            <a:r>
              <a:rPr sz="1200" spc="3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34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desempeño docente.</a:t>
            </a:r>
            <a:endParaRPr sz="1200" dirty="0">
              <a:latin typeface="Times New Roman"/>
              <a:cs typeface="Times New Roman"/>
            </a:endParaRPr>
          </a:p>
          <a:p>
            <a:pPr marL="375285" marR="5715" indent="-36322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Partiendo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estas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premisas,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calidad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educación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depende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muchas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variables,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tomar </a:t>
            </a:r>
            <a:r>
              <a:rPr sz="1200" dirty="0">
                <a:latin typeface="Times New Roman"/>
                <a:cs typeface="Times New Roman"/>
              </a:rPr>
              <a:t>conciencia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cambio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tiene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operarse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desde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práctica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docente,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ello,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meritoria </a:t>
            </a:r>
            <a:r>
              <a:rPr sz="1200" dirty="0">
                <a:latin typeface="Times New Roman"/>
                <a:cs typeface="Times New Roman"/>
              </a:rPr>
              <a:t>toda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labor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hace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consulta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nacional,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internacional,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aportes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que </a:t>
            </a:r>
            <a:r>
              <a:rPr sz="1200" dirty="0">
                <a:latin typeface="Times New Roman"/>
                <a:cs typeface="Times New Roman"/>
              </a:rPr>
              <a:t>destacadas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personalidades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mundo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han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ofrecido,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necesario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entones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encontrar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vías,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los </a:t>
            </a:r>
            <a:r>
              <a:rPr sz="1200" dirty="0">
                <a:latin typeface="Times New Roman"/>
                <a:cs typeface="Times New Roman"/>
              </a:rPr>
              <a:t>mecanismos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procedimientos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articulen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práctica.</a:t>
            </a:r>
            <a:endParaRPr sz="1200" dirty="0">
              <a:latin typeface="Times New Roman"/>
              <a:cs typeface="Times New Roman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1268094" y="8256658"/>
            <a:ext cx="4387850" cy="6921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 marL="12700" marR="5080" algn="ctr">
              <a:lnSpc>
                <a:spcPts val="1440"/>
              </a:lnSpc>
              <a:spcBef>
                <a:spcPts val="15"/>
              </a:spcBef>
            </a:pPr>
            <a:r>
              <a:rPr sz="1200" b="1" dirty="0">
                <a:latin typeface="Times New Roman"/>
                <a:cs typeface="Times New Roman"/>
              </a:rPr>
              <a:t>Construcción</a:t>
            </a:r>
            <a:r>
              <a:rPr sz="1200" b="1" spc="-5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Teórica</a:t>
            </a:r>
            <a:r>
              <a:rPr sz="1200" b="1" spc="254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sobre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un</a:t>
            </a:r>
            <a:r>
              <a:rPr sz="1200" b="1" spc="2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Estudio</a:t>
            </a:r>
            <a:r>
              <a:rPr sz="1200" b="1" spc="-5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Comparativo</a:t>
            </a:r>
            <a:r>
              <a:rPr sz="1200" b="1" spc="-1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Basado</a:t>
            </a:r>
            <a:r>
              <a:rPr sz="1200" b="1" spc="-5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en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spc="-25" dirty="0">
                <a:latin typeface="Times New Roman"/>
                <a:cs typeface="Times New Roman"/>
              </a:rPr>
              <a:t>la </a:t>
            </a:r>
            <a:r>
              <a:rPr sz="1200" b="1" dirty="0">
                <a:latin typeface="Times New Roman"/>
                <a:cs typeface="Times New Roman"/>
              </a:rPr>
              <a:t>Calidad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Educativa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desde</a:t>
            </a:r>
            <a:r>
              <a:rPr sz="1200" b="1" spc="-4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Diversas</a:t>
            </a:r>
            <a:r>
              <a:rPr sz="1200" b="1" spc="-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Miradas</a:t>
            </a:r>
            <a:r>
              <a:rPr sz="1200" b="1" spc="27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a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Nivel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Internacional</a:t>
            </a:r>
            <a:endParaRPr sz="1200" dirty="0">
              <a:latin typeface="Times New Roman"/>
              <a:cs typeface="Times New Roman"/>
            </a:endParaRPr>
          </a:p>
          <a:p>
            <a:pPr marL="3810" algn="ctr">
              <a:lnSpc>
                <a:spcPct val="100000"/>
              </a:lnSpc>
              <a:spcBef>
                <a:spcPts val="990"/>
              </a:spcBef>
            </a:pPr>
            <a:r>
              <a:rPr sz="1200" b="1" dirty="0">
                <a:latin typeface="Times New Roman"/>
                <a:cs typeface="Times New Roman"/>
              </a:rPr>
              <a:t>Dra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María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Fernández</a:t>
            </a:r>
            <a:endParaRPr sz="1200" dirty="0">
              <a:latin typeface="Times New Roman"/>
              <a:cs typeface="Times New Roman"/>
            </a:endParaRPr>
          </a:p>
        </p:txBody>
      </p:sp>
      <p:sp>
        <p:nvSpPr>
          <p:cNvPr id="19" name="object 19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9370">
              <a:lnSpc>
                <a:spcPts val="1410"/>
              </a:lnSpc>
            </a:pPr>
            <a:fld id="{81D60167-4931-47E6-BA6A-407CBD079E47}" type="slidenum">
              <a:rPr b="1" spc="-25" dirty="0">
                <a:latin typeface="Times New Roman"/>
                <a:cs typeface="Times New Roman"/>
              </a:rPr>
              <a:t>273</a:t>
            </a:fld>
            <a:endParaRPr b="1" spc="-25" dirty="0">
              <a:latin typeface="Times New Roman"/>
              <a:cs typeface="Times New Roman"/>
            </a:endParaRPr>
          </a:p>
        </p:txBody>
      </p:sp>
      <p:grpSp>
        <p:nvGrpSpPr>
          <p:cNvPr id="20" name="Grupo 19">
            <a:extLst>
              <a:ext uri="{FF2B5EF4-FFF2-40B4-BE49-F238E27FC236}">
                <a16:creationId xmlns:a16="http://schemas.microsoft.com/office/drawing/2014/main" id="{85A0CAF4-32EE-E914-F0A9-D1655D81D49E}"/>
              </a:ext>
            </a:extLst>
          </p:cNvPr>
          <p:cNvGrpSpPr/>
          <p:nvPr/>
        </p:nvGrpSpPr>
        <p:grpSpPr>
          <a:xfrm>
            <a:off x="117348" y="98932"/>
            <a:ext cx="6665976" cy="1452626"/>
            <a:chOff x="470065" y="1951410"/>
            <a:chExt cx="6665976" cy="1452626"/>
          </a:xfrm>
        </p:grpSpPr>
        <p:grpSp>
          <p:nvGrpSpPr>
            <p:cNvPr id="21" name="object 12">
              <a:extLst>
                <a:ext uri="{FF2B5EF4-FFF2-40B4-BE49-F238E27FC236}">
                  <a16:creationId xmlns:a16="http://schemas.microsoft.com/office/drawing/2014/main" id="{A1B233F7-724D-1C40-53FC-343808DA203A}"/>
                </a:ext>
              </a:extLst>
            </p:cNvPr>
            <p:cNvGrpSpPr/>
            <p:nvPr/>
          </p:nvGrpSpPr>
          <p:grpSpPr>
            <a:xfrm>
              <a:off x="470065" y="1951664"/>
              <a:ext cx="6665976" cy="1452372"/>
              <a:chOff x="96011" y="115823"/>
              <a:chExt cx="6665976" cy="1452372"/>
            </a:xfrm>
          </p:grpSpPr>
          <p:pic>
            <p:nvPicPr>
              <p:cNvPr id="25" name="object 13">
                <a:extLst>
                  <a:ext uri="{FF2B5EF4-FFF2-40B4-BE49-F238E27FC236}">
                    <a16:creationId xmlns:a16="http://schemas.microsoft.com/office/drawing/2014/main" id="{E59F4275-6957-6BE1-7BB4-CEA087CF435B}"/>
                  </a:ext>
                </a:extLst>
              </p:cNvPr>
              <p:cNvPicPr/>
              <p:nvPr/>
            </p:nvPicPr>
            <p:blipFill>
              <a:blip r:embed="rId3" cstate="print"/>
              <a:stretch>
                <a:fillRect/>
              </a:stretch>
            </p:blipFill>
            <p:spPr>
              <a:xfrm>
                <a:off x="96011" y="115823"/>
                <a:ext cx="6665976" cy="1452372"/>
              </a:xfrm>
              <a:prstGeom prst="rect">
                <a:avLst/>
              </a:prstGeom>
            </p:spPr>
          </p:pic>
          <p:pic>
            <p:nvPicPr>
              <p:cNvPr id="26" name="object 14">
                <a:extLst>
                  <a:ext uri="{FF2B5EF4-FFF2-40B4-BE49-F238E27FC236}">
                    <a16:creationId xmlns:a16="http://schemas.microsoft.com/office/drawing/2014/main" id="{2416E380-F5E7-30BC-1BED-9C9EBA8CE64D}"/>
                  </a:ext>
                </a:extLst>
              </p:cNvPr>
              <p:cNvPicPr/>
              <p:nvPr/>
            </p:nvPicPr>
            <p:blipFill>
              <a:blip r:embed="rId4" cstate="print"/>
              <a:stretch>
                <a:fillRect/>
              </a:stretch>
            </p:blipFill>
            <p:spPr>
              <a:xfrm>
                <a:off x="142849" y="142875"/>
                <a:ext cx="6572275" cy="1358646"/>
              </a:xfrm>
              <a:prstGeom prst="rect">
                <a:avLst/>
              </a:prstGeom>
            </p:spPr>
          </p:pic>
          <p:sp>
            <p:nvSpPr>
              <p:cNvPr id="27" name="object 15">
                <a:extLst>
                  <a:ext uri="{FF2B5EF4-FFF2-40B4-BE49-F238E27FC236}">
                    <a16:creationId xmlns:a16="http://schemas.microsoft.com/office/drawing/2014/main" id="{5F4A4416-7FEA-1E14-C2A9-AB530DFCD7E9}"/>
                  </a:ext>
                </a:extLst>
              </p:cNvPr>
              <p:cNvSpPr/>
              <p:nvPr/>
            </p:nvSpPr>
            <p:spPr>
              <a:xfrm>
                <a:off x="142849" y="142875"/>
                <a:ext cx="6572884" cy="1358900"/>
              </a:xfrm>
              <a:custGeom>
                <a:avLst/>
                <a:gdLst/>
                <a:ahLst/>
                <a:cxnLst/>
                <a:rect l="l" t="t" r="r" b="b"/>
                <a:pathLst>
                  <a:path w="6572884" h="1358900">
                    <a:moveTo>
                      <a:pt x="0" y="226441"/>
                    </a:moveTo>
                    <a:lnTo>
                      <a:pt x="4600" y="180795"/>
                    </a:lnTo>
                    <a:lnTo>
                      <a:pt x="17795" y="138285"/>
                    </a:lnTo>
                    <a:lnTo>
                      <a:pt x="38673" y="99820"/>
                    </a:lnTo>
                    <a:lnTo>
                      <a:pt x="66324" y="66309"/>
                    </a:lnTo>
                    <a:lnTo>
                      <a:pt x="99837" y="38663"/>
                    </a:lnTo>
                    <a:lnTo>
                      <a:pt x="138301" y="17789"/>
                    </a:lnTo>
                    <a:lnTo>
                      <a:pt x="180806" y="4599"/>
                    </a:lnTo>
                    <a:lnTo>
                      <a:pt x="226440" y="0"/>
                    </a:lnTo>
                    <a:lnTo>
                      <a:pt x="6345834" y="0"/>
                    </a:lnTo>
                    <a:lnTo>
                      <a:pt x="6391480" y="4599"/>
                    </a:lnTo>
                    <a:lnTo>
                      <a:pt x="6433990" y="17789"/>
                    </a:lnTo>
                    <a:lnTo>
                      <a:pt x="6472455" y="38663"/>
                    </a:lnTo>
                    <a:lnTo>
                      <a:pt x="6505965" y="66309"/>
                    </a:lnTo>
                    <a:lnTo>
                      <a:pt x="6533612" y="99820"/>
                    </a:lnTo>
                    <a:lnTo>
                      <a:pt x="6554485" y="138285"/>
                    </a:lnTo>
                    <a:lnTo>
                      <a:pt x="6567676" y="180795"/>
                    </a:lnTo>
                    <a:lnTo>
                      <a:pt x="6572275" y="226441"/>
                    </a:lnTo>
                    <a:lnTo>
                      <a:pt x="6572275" y="1132204"/>
                    </a:lnTo>
                    <a:lnTo>
                      <a:pt x="6567676" y="1177850"/>
                    </a:lnTo>
                    <a:lnTo>
                      <a:pt x="6554485" y="1220360"/>
                    </a:lnTo>
                    <a:lnTo>
                      <a:pt x="6533612" y="1258825"/>
                    </a:lnTo>
                    <a:lnTo>
                      <a:pt x="6505965" y="1292336"/>
                    </a:lnTo>
                    <a:lnTo>
                      <a:pt x="6472455" y="1319982"/>
                    </a:lnTo>
                    <a:lnTo>
                      <a:pt x="6433990" y="1340856"/>
                    </a:lnTo>
                    <a:lnTo>
                      <a:pt x="6391480" y="1354046"/>
                    </a:lnTo>
                    <a:lnTo>
                      <a:pt x="6345834" y="1358646"/>
                    </a:lnTo>
                    <a:lnTo>
                      <a:pt x="226440" y="1358646"/>
                    </a:lnTo>
                    <a:lnTo>
                      <a:pt x="180806" y="1354046"/>
                    </a:lnTo>
                    <a:lnTo>
                      <a:pt x="138301" y="1340856"/>
                    </a:lnTo>
                    <a:lnTo>
                      <a:pt x="99837" y="1319982"/>
                    </a:lnTo>
                    <a:lnTo>
                      <a:pt x="66324" y="1292336"/>
                    </a:lnTo>
                    <a:lnTo>
                      <a:pt x="38673" y="1258825"/>
                    </a:lnTo>
                    <a:lnTo>
                      <a:pt x="17795" y="1220360"/>
                    </a:lnTo>
                    <a:lnTo>
                      <a:pt x="4600" y="1177850"/>
                    </a:lnTo>
                    <a:lnTo>
                      <a:pt x="0" y="1132204"/>
                    </a:lnTo>
                    <a:lnTo>
                      <a:pt x="0" y="226441"/>
                    </a:lnTo>
                    <a:close/>
                  </a:path>
                </a:pathLst>
              </a:custGeom>
              <a:ln w="9525">
                <a:solidFill>
                  <a:srgbClr val="55CE74"/>
                </a:solidFill>
              </a:ln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pic>
            <p:nvPicPr>
              <p:cNvPr id="28" name="object 16">
                <a:extLst>
                  <a:ext uri="{FF2B5EF4-FFF2-40B4-BE49-F238E27FC236}">
                    <a16:creationId xmlns:a16="http://schemas.microsoft.com/office/drawing/2014/main" id="{3D3F6B5B-1255-D4A3-CA21-D9B2257D2178}"/>
                  </a:ext>
                </a:extLst>
              </p:cNvPr>
              <p:cNvPicPr/>
              <p:nvPr/>
            </p:nvPicPr>
            <p:blipFill>
              <a:blip r:embed="rId5" cstate="print"/>
              <a:stretch>
                <a:fillRect/>
              </a:stretch>
            </p:blipFill>
            <p:spPr>
              <a:xfrm>
                <a:off x="2500248" y="305930"/>
                <a:ext cx="1714500" cy="733945"/>
              </a:xfrm>
              <a:prstGeom prst="rect">
                <a:avLst/>
              </a:prstGeom>
            </p:spPr>
          </p:pic>
        </p:grpSp>
        <p:sp>
          <p:nvSpPr>
            <p:cNvPr id="22" name="object 16">
              <a:extLst>
                <a:ext uri="{FF2B5EF4-FFF2-40B4-BE49-F238E27FC236}">
                  <a16:creationId xmlns:a16="http://schemas.microsoft.com/office/drawing/2014/main" id="{4948172D-5515-6543-9653-381A01BE65D4}"/>
                </a:ext>
              </a:extLst>
            </p:cNvPr>
            <p:cNvSpPr txBox="1"/>
            <p:nvPr/>
          </p:nvSpPr>
          <p:spPr>
            <a:xfrm>
              <a:off x="2775727" y="2875716"/>
              <a:ext cx="3332858" cy="391795"/>
            </a:xfrm>
            <a:prstGeom prst="rect">
              <a:avLst/>
            </a:prstGeom>
            <a:noFill/>
          </p:spPr>
          <p:txBody>
            <a:bodyPr vert="horz" wrap="square" lIns="0" tIns="12700" rIns="0" bIns="0" rtlCol="0">
              <a:spAutoFit/>
            </a:bodyPr>
            <a:lstStyle/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Volumen 4,  Número 1  Enero a Julio 2021</a:t>
              </a:r>
            </a:p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Revista Semestral. Venezuela</a:t>
              </a:r>
              <a:endParaRPr sz="1200" dirty="0">
                <a:latin typeface="Arial"/>
                <a:cs typeface="Arial"/>
              </a:endParaRPr>
            </a:p>
          </p:txBody>
        </p:sp>
        <p:pic>
          <p:nvPicPr>
            <p:cNvPr id="23" name="object 25">
              <a:extLst>
                <a:ext uri="{FF2B5EF4-FFF2-40B4-BE49-F238E27FC236}">
                  <a16:creationId xmlns:a16="http://schemas.microsoft.com/office/drawing/2014/main" id="{97597A24-CAAB-0F4E-0387-EBC9903A0610}"/>
                </a:ext>
              </a:extLst>
            </p:cNvPr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470065" y="2027896"/>
              <a:ext cx="2305662" cy="1053903"/>
            </a:xfrm>
            <a:prstGeom prst="rect">
              <a:avLst/>
            </a:prstGeom>
          </p:spPr>
        </p:pic>
        <p:pic>
          <p:nvPicPr>
            <p:cNvPr id="24" name="object 31">
              <a:extLst>
                <a:ext uri="{FF2B5EF4-FFF2-40B4-BE49-F238E27FC236}">
                  <a16:creationId xmlns:a16="http://schemas.microsoft.com/office/drawing/2014/main" id="{5CC1BAB2-7BCD-3146-3966-6C6CEFB8BA2A}"/>
                </a:ext>
              </a:extLst>
            </p:cNvPr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4932681" y="1951410"/>
              <a:ext cx="1805304" cy="893889"/>
            </a:xfrm>
            <a:prstGeom prst="rect">
              <a:avLst/>
            </a:prstGeom>
          </p:spPr>
        </p:pic>
      </p:grpSp>
    </p:spTree>
  </p:cSld>
  <p:clrMapOvr>
    <a:masterClrMapping/>
  </p:clrMapOvr>
</p:sld>
</file>

<file path=ppt/slides/slide2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94485" y="115823"/>
            <a:ext cx="6669405" cy="8926195"/>
            <a:chOff x="94485" y="115823"/>
            <a:chExt cx="6669405" cy="8926195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204216" y="8651747"/>
              <a:ext cx="6518148" cy="158496"/>
            </a:xfrm>
            <a:prstGeom prst="rect">
              <a:avLst/>
            </a:prstGeom>
          </p:spPr>
        </p:pic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96012" y="115823"/>
              <a:ext cx="6665976" cy="1452372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42849" y="142875"/>
              <a:ext cx="6572275" cy="1358646"/>
            </a:xfrm>
            <a:prstGeom prst="rect">
              <a:avLst/>
            </a:prstGeom>
          </p:spPr>
        </p:pic>
        <p:sp>
          <p:nvSpPr>
            <p:cNvPr id="6" name="object 6"/>
            <p:cNvSpPr/>
            <p:nvPr/>
          </p:nvSpPr>
          <p:spPr>
            <a:xfrm>
              <a:off x="142849" y="142875"/>
              <a:ext cx="6572884" cy="1358900"/>
            </a:xfrm>
            <a:custGeom>
              <a:avLst/>
              <a:gdLst/>
              <a:ahLst/>
              <a:cxnLst/>
              <a:rect l="l" t="t" r="r" b="b"/>
              <a:pathLst>
                <a:path w="6572884" h="1358900">
                  <a:moveTo>
                    <a:pt x="0" y="226441"/>
                  </a:moveTo>
                  <a:lnTo>
                    <a:pt x="4600" y="180795"/>
                  </a:lnTo>
                  <a:lnTo>
                    <a:pt x="17795" y="138285"/>
                  </a:lnTo>
                  <a:lnTo>
                    <a:pt x="38673" y="99820"/>
                  </a:lnTo>
                  <a:lnTo>
                    <a:pt x="66324" y="66309"/>
                  </a:lnTo>
                  <a:lnTo>
                    <a:pt x="99837" y="38663"/>
                  </a:lnTo>
                  <a:lnTo>
                    <a:pt x="138301" y="17789"/>
                  </a:lnTo>
                  <a:lnTo>
                    <a:pt x="180806" y="4599"/>
                  </a:lnTo>
                  <a:lnTo>
                    <a:pt x="226440" y="0"/>
                  </a:lnTo>
                  <a:lnTo>
                    <a:pt x="6345834" y="0"/>
                  </a:lnTo>
                  <a:lnTo>
                    <a:pt x="6391480" y="4599"/>
                  </a:lnTo>
                  <a:lnTo>
                    <a:pt x="6433990" y="17789"/>
                  </a:lnTo>
                  <a:lnTo>
                    <a:pt x="6472455" y="38663"/>
                  </a:lnTo>
                  <a:lnTo>
                    <a:pt x="6505965" y="66309"/>
                  </a:lnTo>
                  <a:lnTo>
                    <a:pt x="6533612" y="99820"/>
                  </a:lnTo>
                  <a:lnTo>
                    <a:pt x="6554485" y="138285"/>
                  </a:lnTo>
                  <a:lnTo>
                    <a:pt x="6567676" y="180795"/>
                  </a:lnTo>
                  <a:lnTo>
                    <a:pt x="6572275" y="226441"/>
                  </a:lnTo>
                  <a:lnTo>
                    <a:pt x="6572275" y="1132204"/>
                  </a:lnTo>
                  <a:lnTo>
                    <a:pt x="6567676" y="1177850"/>
                  </a:lnTo>
                  <a:lnTo>
                    <a:pt x="6554485" y="1220360"/>
                  </a:lnTo>
                  <a:lnTo>
                    <a:pt x="6533612" y="1258825"/>
                  </a:lnTo>
                  <a:lnTo>
                    <a:pt x="6505965" y="1292336"/>
                  </a:lnTo>
                  <a:lnTo>
                    <a:pt x="6472455" y="1319982"/>
                  </a:lnTo>
                  <a:lnTo>
                    <a:pt x="6433990" y="1340856"/>
                  </a:lnTo>
                  <a:lnTo>
                    <a:pt x="6391480" y="1354046"/>
                  </a:lnTo>
                  <a:lnTo>
                    <a:pt x="6345834" y="1358646"/>
                  </a:lnTo>
                  <a:lnTo>
                    <a:pt x="226440" y="1358646"/>
                  </a:lnTo>
                  <a:lnTo>
                    <a:pt x="180806" y="1354046"/>
                  </a:lnTo>
                  <a:lnTo>
                    <a:pt x="138301" y="1340856"/>
                  </a:lnTo>
                  <a:lnTo>
                    <a:pt x="99837" y="1319982"/>
                  </a:lnTo>
                  <a:lnTo>
                    <a:pt x="66324" y="1292336"/>
                  </a:lnTo>
                  <a:lnTo>
                    <a:pt x="38673" y="1258825"/>
                  </a:lnTo>
                  <a:lnTo>
                    <a:pt x="17795" y="1220360"/>
                  </a:lnTo>
                  <a:lnTo>
                    <a:pt x="4600" y="1177850"/>
                  </a:lnTo>
                  <a:lnTo>
                    <a:pt x="0" y="1132204"/>
                  </a:lnTo>
                  <a:lnTo>
                    <a:pt x="0" y="226441"/>
                  </a:lnTo>
                  <a:close/>
                </a:path>
              </a:pathLst>
            </a:custGeom>
            <a:ln w="9525">
              <a:solidFill>
                <a:srgbClr val="55CE74"/>
              </a:solidFill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pic>
          <p:nvPicPr>
            <p:cNvPr id="7" name="object 7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2500248" y="305930"/>
              <a:ext cx="1714500" cy="733945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2738628" y="1024127"/>
              <a:ext cx="1897379" cy="371855"/>
            </a:xfrm>
            <a:prstGeom prst="rect">
              <a:avLst/>
            </a:prstGeom>
          </p:spPr>
        </p:pic>
        <p:pic>
          <p:nvPicPr>
            <p:cNvPr id="9" name="object 9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4401312" y="1024127"/>
              <a:ext cx="1577339" cy="371855"/>
            </a:xfrm>
            <a:prstGeom prst="rect">
              <a:avLst/>
            </a:prstGeom>
          </p:spPr>
        </p:pic>
        <p:pic>
          <p:nvPicPr>
            <p:cNvPr id="10" name="object 10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3169920" y="1207007"/>
              <a:ext cx="1546859" cy="371855"/>
            </a:xfrm>
            <a:prstGeom prst="rect">
              <a:avLst/>
            </a:prstGeom>
          </p:spPr>
        </p:pic>
        <p:pic>
          <p:nvPicPr>
            <p:cNvPr id="11" name="object 11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4482083" y="1207007"/>
              <a:ext cx="284988" cy="371855"/>
            </a:xfrm>
            <a:prstGeom prst="rect">
              <a:avLst/>
            </a:prstGeom>
          </p:spPr>
        </p:pic>
        <p:pic>
          <p:nvPicPr>
            <p:cNvPr id="12" name="object 12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4571999" y="1207007"/>
              <a:ext cx="1013460" cy="371855"/>
            </a:xfrm>
            <a:prstGeom prst="rect">
              <a:avLst/>
            </a:prstGeom>
          </p:spPr>
        </p:pic>
        <p:pic>
          <p:nvPicPr>
            <p:cNvPr id="13" name="object 13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324612" y="234695"/>
              <a:ext cx="1719072" cy="1341120"/>
            </a:xfrm>
            <a:prstGeom prst="rect">
              <a:avLst/>
            </a:prstGeom>
          </p:spPr>
        </p:pic>
        <p:pic>
          <p:nvPicPr>
            <p:cNvPr id="14" name="object 14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5606795" y="8193022"/>
              <a:ext cx="1092707" cy="848868"/>
            </a:xfrm>
            <a:prstGeom prst="rect">
              <a:avLst/>
            </a:prstGeom>
          </p:spPr>
        </p:pic>
        <p:pic>
          <p:nvPicPr>
            <p:cNvPr id="15" name="object 15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109728" y="8193022"/>
              <a:ext cx="1092708" cy="848868"/>
            </a:xfrm>
            <a:prstGeom prst="rect">
              <a:avLst/>
            </a:prstGeom>
          </p:spPr>
        </p:pic>
        <p:pic>
          <p:nvPicPr>
            <p:cNvPr id="16" name="object 16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4725162" y="164274"/>
              <a:ext cx="1805305" cy="893889"/>
            </a:xfrm>
            <a:prstGeom prst="rect">
              <a:avLst/>
            </a:prstGeom>
          </p:spPr>
        </p:pic>
      </p:grpSp>
      <p:sp>
        <p:nvSpPr>
          <p:cNvPr id="17" name="object 17"/>
          <p:cNvSpPr txBox="1"/>
          <p:nvPr/>
        </p:nvSpPr>
        <p:spPr>
          <a:xfrm>
            <a:off x="221691" y="1068451"/>
            <a:ext cx="6415405" cy="62484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063875" marR="770255" indent="-431800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Arial"/>
                <a:cs typeface="Arial"/>
              </a:rPr>
              <a:t>6ta.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Edición</a:t>
            </a:r>
            <a:r>
              <a:rPr sz="1200" b="1" spc="-10" dirty="0">
                <a:latin typeface="Arial"/>
                <a:cs typeface="Arial"/>
              </a:rPr>
              <a:t> Volumen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I</a:t>
            </a:r>
            <a:r>
              <a:rPr sz="1200" b="1" spc="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Enero</a:t>
            </a:r>
            <a:r>
              <a:rPr sz="1200" b="1" spc="-3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a</a:t>
            </a:r>
            <a:r>
              <a:rPr sz="1200" b="1" spc="-2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Julio</a:t>
            </a:r>
            <a:r>
              <a:rPr sz="1200" b="1" spc="-5" dirty="0">
                <a:latin typeface="Arial"/>
                <a:cs typeface="Arial"/>
              </a:rPr>
              <a:t> </a:t>
            </a:r>
            <a:r>
              <a:rPr sz="1200" b="1" spc="-20" dirty="0">
                <a:latin typeface="Arial"/>
                <a:cs typeface="Arial"/>
              </a:rPr>
              <a:t>2021 </a:t>
            </a:r>
            <a:r>
              <a:rPr sz="1200" b="1" dirty="0">
                <a:latin typeface="Arial"/>
                <a:cs typeface="Arial"/>
              </a:rPr>
              <a:t>Revista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Semestral-</a:t>
            </a:r>
            <a:r>
              <a:rPr sz="1200" b="1" spc="-40" dirty="0">
                <a:latin typeface="Arial"/>
                <a:cs typeface="Arial"/>
              </a:rPr>
              <a:t> </a:t>
            </a:r>
            <a:r>
              <a:rPr sz="1200" b="1" spc="-10" dirty="0">
                <a:latin typeface="Arial"/>
                <a:cs typeface="Arial"/>
              </a:rPr>
              <a:t>Venezuela</a:t>
            </a:r>
            <a:endParaRPr sz="1200" dirty="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760"/>
              </a:spcBef>
            </a:pPr>
            <a:endParaRPr sz="1200" dirty="0">
              <a:latin typeface="Arial"/>
              <a:cs typeface="Arial"/>
            </a:endParaRPr>
          </a:p>
          <a:p>
            <a:pPr algn="ctr">
              <a:lnSpc>
                <a:spcPct val="100000"/>
              </a:lnSpc>
            </a:pPr>
            <a:r>
              <a:rPr sz="1200" b="1" dirty="0">
                <a:latin typeface="Times New Roman"/>
                <a:cs typeface="Times New Roman"/>
              </a:rPr>
              <a:t>REFERENCIAS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BIBLIOGRÁFICAS</a:t>
            </a:r>
            <a:endParaRPr sz="1200" dirty="0">
              <a:latin typeface="Times New Roman"/>
              <a:cs typeface="Times New Roman"/>
            </a:endParaRPr>
          </a:p>
          <a:p>
            <a:pPr marL="12700" algn="just">
              <a:lnSpc>
                <a:spcPct val="100000"/>
              </a:lnSpc>
              <a:spcBef>
                <a:spcPts val="1345"/>
              </a:spcBef>
            </a:pP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Bonilla,</a:t>
            </a:r>
            <a:r>
              <a:rPr sz="1200" spc="-1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L</a:t>
            </a:r>
            <a:r>
              <a:rPr sz="1200" spc="-6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(2014)</a:t>
            </a:r>
            <a:r>
              <a:rPr sz="1200" spc="-3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chemeClr val="tx1"/>
                </a:solidFill>
                <a:latin typeface="Times New Roman"/>
                <a:cs typeface="Times New Roman"/>
                <a:hlinkClick r:id="rId1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http://www.aporrea.org/autores/luis.bonilla/</a:t>
            </a:r>
            <a:endParaRPr sz="1200" dirty="0">
              <a:solidFill>
                <a:schemeClr val="tx1"/>
              </a:solidFill>
              <a:latin typeface="Times New Roman"/>
              <a:cs typeface="Times New Roman"/>
            </a:endParaRPr>
          </a:p>
          <a:p>
            <a:pPr marL="375285" marR="5080" indent="-363220" algn="just">
              <a:lnSpc>
                <a:spcPts val="1660"/>
              </a:lnSpc>
              <a:spcBef>
                <a:spcPts val="90"/>
              </a:spcBef>
            </a:pP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Campaña</a:t>
            </a:r>
            <a:r>
              <a:rPr sz="1200" spc="24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Mundial</a:t>
            </a:r>
            <a:r>
              <a:rPr sz="1200" spc="254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de</a:t>
            </a:r>
            <a:r>
              <a:rPr sz="1200" spc="24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la</a:t>
            </a:r>
            <a:r>
              <a:rPr sz="1200" spc="24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Educación</a:t>
            </a:r>
            <a:r>
              <a:rPr sz="1200" spc="254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(2013),</a:t>
            </a:r>
            <a:r>
              <a:rPr sz="1200" spc="24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Hacer</a:t>
            </a:r>
            <a:r>
              <a:rPr sz="1200" i="1" spc="25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realidad</a:t>
            </a:r>
            <a:r>
              <a:rPr sz="1200" i="1" spc="24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el</a:t>
            </a:r>
            <a:r>
              <a:rPr sz="1200" i="1" spc="254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derecho</a:t>
            </a:r>
            <a:r>
              <a:rPr sz="1200" i="1" spc="24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a</a:t>
            </a:r>
            <a:r>
              <a:rPr sz="1200" i="1" spc="25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la</a:t>
            </a:r>
            <a:r>
              <a:rPr sz="1200" i="1" spc="25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educación</a:t>
            </a:r>
            <a:r>
              <a:rPr sz="1200" i="1" spc="25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para</a:t>
            </a:r>
            <a:r>
              <a:rPr sz="1200" i="1" spc="25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spc="-10" dirty="0">
                <a:solidFill>
                  <a:schemeClr val="tx1"/>
                </a:solidFill>
                <a:latin typeface="Times New Roman"/>
                <a:cs typeface="Times New Roman"/>
              </a:rPr>
              <a:t>todos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Campaña</a:t>
            </a:r>
            <a:r>
              <a:rPr sz="1200" i="1" spc="37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Mundial</a:t>
            </a:r>
            <a:r>
              <a:rPr sz="1200" i="1" spc="37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por</a:t>
            </a:r>
            <a:r>
              <a:rPr sz="1200" i="1" spc="36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la</a:t>
            </a:r>
            <a:r>
              <a:rPr sz="1200" i="1" spc="37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Educación</a:t>
            </a:r>
            <a:r>
              <a:rPr sz="1200" i="1" spc="37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Documento</a:t>
            </a:r>
            <a:r>
              <a:rPr sz="1200" i="1" spc="37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de</a:t>
            </a:r>
            <a:r>
              <a:rPr sz="1200" i="1" spc="36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debate</a:t>
            </a:r>
            <a:r>
              <a:rPr sz="1200" i="1" spc="37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sobre</a:t>
            </a:r>
            <a:r>
              <a:rPr sz="1200" i="1" spc="36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la</a:t>
            </a:r>
            <a:r>
              <a:rPr sz="1200" spc="36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educación</a:t>
            </a:r>
            <a:r>
              <a:rPr sz="1200" spc="37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chemeClr val="tx1"/>
                </a:solidFill>
                <a:latin typeface="Times New Roman"/>
                <a:cs typeface="Times New Roman"/>
              </a:rPr>
              <a:t>post-2015. </a:t>
            </a:r>
            <a:r>
              <a:rPr sz="1200" spc="-10" dirty="0">
                <a:solidFill>
                  <a:schemeClr val="tx1"/>
                </a:solidFill>
                <a:latin typeface="Times New Roman"/>
                <a:cs typeface="Times New Roman"/>
                <a:hlinkClick r:id="rId15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http://www.campaignforeducation.org</a:t>
            </a:r>
            <a:endParaRPr sz="1200" dirty="0">
              <a:solidFill>
                <a:schemeClr val="tx1"/>
              </a:solidFill>
              <a:latin typeface="Times New Roman"/>
              <a:cs typeface="Times New Roman"/>
            </a:endParaRPr>
          </a:p>
          <a:p>
            <a:pPr marL="12700" algn="just">
              <a:lnSpc>
                <a:spcPct val="100000"/>
              </a:lnSpc>
              <a:spcBef>
                <a:spcPts val="114"/>
              </a:spcBef>
            </a:pP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Constitución</a:t>
            </a:r>
            <a:r>
              <a:rPr sz="1200" spc="-3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de</a:t>
            </a:r>
            <a:r>
              <a:rPr sz="1200" spc="-3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la</a:t>
            </a:r>
            <a:r>
              <a:rPr sz="1200" spc="-2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República</a:t>
            </a:r>
            <a:r>
              <a:rPr sz="1200" spc="-1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Bolivariana de</a:t>
            </a:r>
            <a:r>
              <a:rPr sz="1200" spc="-5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spc="-20" dirty="0">
                <a:solidFill>
                  <a:schemeClr val="tx1"/>
                </a:solidFill>
                <a:latin typeface="Times New Roman"/>
                <a:cs typeface="Times New Roman"/>
              </a:rPr>
              <a:t>Venezuela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 (1999).</a:t>
            </a:r>
            <a:r>
              <a:rPr sz="1200" spc="-2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Gaceta Oficial</a:t>
            </a:r>
            <a:r>
              <a:rPr sz="1200" spc="-1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Nro.</a:t>
            </a:r>
            <a:r>
              <a:rPr sz="1200" spc="-3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chemeClr val="tx1"/>
                </a:solidFill>
                <a:latin typeface="Times New Roman"/>
                <a:cs typeface="Times New Roman"/>
              </a:rPr>
              <a:t>36.860</a:t>
            </a:r>
            <a:endParaRPr sz="1200" dirty="0">
              <a:solidFill>
                <a:schemeClr val="tx1"/>
              </a:solidFill>
              <a:latin typeface="Times New Roman"/>
              <a:cs typeface="Times New Roman"/>
            </a:endParaRPr>
          </a:p>
          <a:p>
            <a:pPr marL="12700" marR="1811655" algn="just">
              <a:lnSpc>
                <a:spcPct val="114999"/>
              </a:lnSpc>
            </a:pP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Entrevista</a:t>
            </a:r>
            <a:r>
              <a:rPr sz="1200" spc="-1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Camila</a:t>
            </a:r>
            <a:r>
              <a:rPr sz="1200" spc="-1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Crosso</a:t>
            </a:r>
            <a:r>
              <a:rPr sz="1200" spc="-4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chemeClr val="tx1"/>
                </a:solidFill>
                <a:latin typeface="Times New Roman"/>
                <a:cs typeface="Times New Roman"/>
                <a:hlinkClick r:id="rId16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http://www.aporrea.org/actualidad/n251718.html</a:t>
            </a:r>
            <a:r>
              <a:rPr sz="1200" spc="-1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Entrevista</a:t>
            </a:r>
            <a:r>
              <a:rPr sz="1200" spc="-3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Carlos</a:t>
            </a:r>
            <a:r>
              <a:rPr sz="1200" spc="-5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chemeClr val="tx1"/>
                </a:solidFill>
                <a:latin typeface="Times New Roman"/>
                <a:cs typeface="Times New Roman"/>
              </a:rPr>
              <a:t>Torres</a:t>
            </a:r>
            <a:r>
              <a:rPr sz="1200" spc="-4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chemeClr val="tx1"/>
                </a:solidFill>
                <a:latin typeface="Times New Roman"/>
                <a:cs typeface="Times New Roman"/>
                <a:hlinkClick r:id="rId17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http://www.aporrea.org/actualidad/n256272.html</a:t>
            </a:r>
            <a:endParaRPr sz="1200" dirty="0">
              <a:solidFill>
                <a:schemeClr val="tx1"/>
              </a:solidFill>
              <a:latin typeface="Times New Roman"/>
              <a:cs typeface="Times New Roman"/>
            </a:endParaRPr>
          </a:p>
          <a:p>
            <a:pPr marL="375285" marR="6350" indent="-363220">
              <a:lnSpc>
                <a:spcPct val="114999"/>
              </a:lnSpc>
            </a:pP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Entrevista</a:t>
            </a:r>
            <a:r>
              <a:rPr sz="1200" spc="145" dirty="0">
                <a:solidFill>
                  <a:schemeClr val="tx1"/>
                </a:solidFill>
                <a:latin typeface="Times New Roman"/>
                <a:cs typeface="Times New Roman"/>
              </a:rPr>
              <a:t> 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Juan</a:t>
            </a:r>
            <a:r>
              <a:rPr sz="1200" spc="155" dirty="0">
                <a:solidFill>
                  <a:schemeClr val="tx1"/>
                </a:solidFill>
                <a:latin typeface="Times New Roman"/>
                <a:cs typeface="Times New Roman"/>
              </a:rPr>
              <a:t> 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Ignacio</a:t>
            </a:r>
            <a:r>
              <a:rPr sz="1200" spc="150" dirty="0">
                <a:solidFill>
                  <a:schemeClr val="tx1"/>
                </a:solidFill>
                <a:latin typeface="Times New Roman"/>
                <a:cs typeface="Times New Roman"/>
              </a:rPr>
              <a:t> 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Pozo:</a:t>
            </a:r>
            <a:r>
              <a:rPr sz="1200" spc="145" dirty="0">
                <a:solidFill>
                  <a:schemeClr val="tx1"/>
                </a:solidFill>
                <a:latin typeface="Times New Roman"/>
                <a:cs typeface="Times New Roman"/>
              </a:rPr>
              <a:t> 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Una</a:t>
            </a:r>
            <a:r>
              <a:rPr sz="1200" spc="145" dirty="0">
                <a:solidFill>
                  <a:schemeClr val="tx1"/>
                </a:solidFill>
                <a:latin typeface="Times New Roman"/>
                <a:cs typeface="Times New Roman"/>
              </a:rPr>
              <a:t> 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mirada</a:t>
            </a:r>
            <a:r>
              <a:rPr sz="1200" spc="150" dirty="0">
                <a:solidFill>
                  <a:schemeClr val="tx1"/>
                </a:solidFill>
                <a:latin typeface="Times New Roman"/>
                <a:cs typeface="Times New Roman"/>
              </a:rPr>
              <a:t> 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internacional</a:t>
            </a:r>
            <a:r>
              <a:rPr sz="1200" spc="155" dirty="0">
                <a:solidFill>
                  <a:schemeClr val="tx1"/>
                </a:solidFill>
                <a:latin typeface="Times New Roman"/>
                <a:cs typeface="Times New Roman"/>
              </a:rPr>
              <a:t> 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sobre</a:t>
            </a:r>
            <a:r>
              <a:rPr sz="1200" spc="145" dirty="0">
                <a:solidFill>
                  <a:schemeClr val="tx1"/>
                </a:solidFill>
                <a:latin typeface="Times New Roman"/>
                <a:cs typeface="Times New Roman"/>
              </a:rPr>
              <a:t> 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la</a:t>
            </a:r>
            <a:r>
              <a:rPr sz="1200" spc="145" dirty="0">
                <a:solidFill>
                  <a:schemeClr val="tx1"/>
                </a:solidFill>
                <a:latin typeface="Times New Roman"/>
                <a:cs typeface="Times New Roman"/>
              </a:rPr>
              <a:t> 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calidad</a:t>
            </a:r>
            <a:r>
              <a:rPr sz="1200" spc="150" dirty="0">
                <a:solidFill>
                  <a:schemeClr val="tx1"/>
                </a:solidFill>
                <a:latin typeface="Times New Roman"/>
                <a:cs typeface="Times New Roman"/>
              </a:rPr>
              <a:t> 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de</a:t>
            </a:r>
            <a:r>
              <a:rPr sz="1200" spc="145" dirty="0">
                <a:solidFill>
                  <a:schemeClr val="tx1"/>
                </a:solidFill>
                <a:latin typeface="Times New Roman"/>
                <a:cs typeface="Times New Roman"/>
              </a:rPr>
              <a:t> 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la</a:t>
            </a:r>
            <a:r>
              <a:rPr sz="1200" spc="155" dirty="0">
                <a:solidFill>
                  <a:schemeClr val="tx1"/>
                </a:solidFill>
                <a:latin typeface="Times New Roman"/>
                <a:cs typeface="Times New Roman"/>
              </a:rPr>
              <a:t>  </a:t>
            </a:r>
            <a:r>
              <a:rPr sz="1200" spc="-10" dirty="0">
                <a:solidFill>
                  <a:schemeClr val="tx1"/>
                </a:solidFill>
                <a:latin typeface="Times New Roman"/>
                <a:cs typeface="Times New Roman"/>
              </a:rPr>
              <a:t>educación. https://</a:t>
            </a:r>
            <a:r>
              <a:rPr sz="1200" spc="-10" dirty="0">
                <a:solidFill>
                  <a:schemeClr val="tx1"/>
                </a:solidFill>
                <a:latin typeface="Times New Roman"/>
                <a:cs typeface="Times New Roman"/>
                <a:hlinkClick r:id="rId18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www.youtube.com/watch?v=6joEiZ9vluE</a:t>
            </a:r>
            <a:endParaRPr sz="1200" dirty="0">
              <a:solidFill>
                <a:schemeClr val="tx1"/>
              </a:solidFill>
              <a:latin typeface="Times New Roman"/>
              <a:cs typeface="Times New Roman"/>
            </a:endParaRPr>
          </a:p>
          <a:p>
            <a:pPr marL="375285" marR="6350" indent="-363220">
              <a:lnSpc>
                <a:spcPct val="114999"/>
              </a:lnSpc>
            </a:pP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Entrevista</a:t>
            </a:r>
            <a:r>
              <a:rPr sz="1200" spc="32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Luis</a:t>
            </a:r>
            <a:r>
              <a:rPr sz="1200" spc="30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Boron:</a:t>
            </a:r>
            <a:r>
              <a:rPr sz="1200" spc="31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chemeClr val="tx1"/>
                </a:solidFill>
                <a:latin typeface="Times New Roman"/>
                <a:cs typeface="Times New Roman"/>
              </a:rPr>
              <a:t>https://</a:t>
            </a:r>
            <a:r>
              <a:rPr sz="1200" spc="-10" dirty="0">
                <a:solidFill>
                  <a:schemeClr val="tx1"/>
                </a:solidFill>
                <a:latin typeface="Times New Roman"/>
                <a:cs typeface="Times New Roman"/>
                <a:hlinkClick r:id="rId19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www.youtube.com/watch?v=7OgRkeqF-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  <a:hlinkClick r:id="rId19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zg</a:t>
            </a:r>
            <a:r>
              <a:rPr sz="1200" spc="28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Atilio</a:t>
            </a:r>
            <a:r>
              <a:rPr sz="1200" spc="32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Borón:</a:t>
            </a:r>
            <a:r>
              <a:rPr sz="1200" spc="30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Una</a:t>
            </a:r>
            <a:r>
              <a:rPr sz="1200" spc="29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chemeClr val="tx1"/>
                </a:solidFill>
                <a:latin typeface="Times New Roman"/>
                <a:cs typeface="Times New Roman"/>
              </a:rPr>
              <a:t>mirada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internacional</a:t>
            </a:r>
            <a:r>
              <a:rPr sz="1200" spc="1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sobre</a:t>
            </a:r>
            <a:r>
              <a:rPr sz="1200" spc="-3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la</a:t>
            </a:r>
            <a:r>
              <a:rPr sz="1200" spc="-2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calidad</a:t>
            </a:r>
            <a:r>
              <a:rPr sz="1200" spc="-1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de</a:t>
            </a:r>
            <a:r>
              <a:rPr sz="1200" spc="-3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la</a:t>
            </a:r>
            <a:r>
              <a:rPr sz="1200" spc="-3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chemeClr val="tx1"/>
                </a:solidFill>
                <a:latin typeface="Times New Roman"/>
                <a:cs typeface="Times New Roman"/>
              </a:rPr>
              <a:t>educación</a:t>
            </a:r>
            <a:endParaRPr sz="1200" dirty="0">
              <a:solidFill>
                <a:schemeClr val="tx1"/>
              </a:solidFill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220"/>
              </a:spcBef>
            </a:pP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Entrevista</a:t>
            </a:r>
            <a:r>
              <a:rPr sz="1200" spc="35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Marina</a:t>
            </a:r>
            <a:r>
              <a:rPr sz="1200" spc="35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Subirats</a:t>
            </a:r>
            <a:r>
              <a:rPr sz="1200" spc="36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Martori:</a:t>
            </a:r>
            <a:r>
              <a:rPr sz="1200" spc="36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Una</a:t>
            </a:r>
            <a:r>
              <a:rPr sz="1200" spc="35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mirada</a:t>
            </a:r>
            <a:r>
              <a:rPr sz="1200" spc="36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internacional</a:t>
            </a:r>
            <a:r>
              <a:rPr sz="1200" spc="37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sobre</a:t>
            </a:r>
            <a:r>
              <a:rPr sz="1200" spc="36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la</a:t>
            </a:r>
            <a:r>
              <a:rPr sz="1200" spc="35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calidad</a:t>
            </a:r>
            <a:r>
              <a:rPr sz="1200" spc="36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de</a:t>
            </a:r>
            <a:r>
              <a:rPr sz="1200" spc="35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la</a:t>
            </a:r>
            <a:r>
              <a:rPr sz="1200" spc="36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chemeClr val="tx1"/>
                </a:solidFill>
                <a:latin typeface="Times New Roman"/>
                <a:cs typeface="Times New Roman"/>
              </a:rPr>
              <a:t>educación.</a:t>
            </a:r>
            <a:endParaRPr sz="1200" dirty="0">
              <a:solidFill>
                <a:schemeClr val="tx1"/>
              </a:solidFill>
              <a:latin typeface="Times New Roman"/>
              <a:cs typeface="Times New Roman"/>
            </a:endParaRPr>
          </a:p>
          <a:p>
            <a:pPr marL="375285">
              <a:lnSpc>
                <a:spcPct val="100000"/>
              </a:lnSpc>
              <a:spcBef>
                <a:spcPts val="215"/>
              </a:spcBef>
            </a:pPr>
            <a:r>
              <a:rPr sz="1200" spc="-10" dirty="0">
                <a:solidFill>
                  <a:schemeClr val="tx1"/>
                </a:solidFill>
                <a:latin typeface="Times New Roman"/>
                <a:cs typeface="Times New Roman"/>
              </a:rPr>
              <a:t>https://</a:t>
            </a:r>
            <a:r>
              <a:rPr sz="1200" spc="-10" dirty="0">
                <a:solidFill>
                  <a:schemeClr val="tx1"/>
                </a:solidFill>
                <a:latin typeface="Times New Roman"/>
                <a:cs typeface="Times New Roman"/>
                <a:hlinkClick r:id="rId20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www.youtube.com/watch?v=sTAfU26L6LQ</a:t>
            </a:r>
            <a:endParaRPr sz="1200" dirty="0">
              <a:solidFill>
                <a:schemeClr val="tx1"/>
              </a:solidFill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219"/>
              </a:spcBef>
            </a:pP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Entrevista Rosa</a:t>
            </a:r>
            <a:r>
              <a:rPr sz="1200" spc="-2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M</a:t>
            </a:r>
            <a:r>
              <a:rPr sz="1200" spc="-2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Masson</a:t>
            </a:r>
            <a:r>
              <a:rPr sz="1200" spc="-3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chemeClr val="tx1"/>
                </a:solidFill>
                <a:latin typeface="Times New Roman"/>
                <a:cs typeface="Times New Roman"/>
                <a:hlinkClick r:id="rId21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http://www.aporrea.org/educacion/n253030.html</a:t>
            </a:r>
            <a:endParaRPr sz="1200" dirty="0">
              <a:solidFill>
                <a:schemeClr val="tx1"/>
              </a:solidFill>
              <a:latin typeface="Times New Roman"/>
              <a:cs typeface="Times New Roman"/>
            </a:endParaRPr>
          </a:p>
          <a:p>
            <a:pPr marL="375285" marR="6985" indent="-363220">
              <a:lnSpc>
                <a:spcPct val="114999"/>
              </a:lnSpc>
            </a:pP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Hernández,</a:t>
            </a:r>
            <a:r>
              <a:rPr sz="1200" spc="31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R.</a:t>
            </a:r>
            <a:r>
              <a:rPr sz="1200" spc="34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y</a:t>
            </a:r>
            <a:r>
              <a:rPr sz="1200" spc="29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Otros</a:t>
            </a:r>
            <a:r>
              <a:rPr sz="1200" spc="33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(2012))</a:t>
            </a:r>
            <a:r>
              <a:rPr sz="1200" spc="32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Metodología</a:t>
            </a:r>
            <a:r>
              <a:rPr sz="1200" i="1" spc="32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de</a:t>
            </a:r>
            <a:r>
              <a:rPr sz="1200" i="1" spc="31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la</a:t>
            </a:r>
            <a:r>
              <a:rPr sz="1200" i="1" spc="33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Investigación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.</a:t>
            </a:r>
            <a:r>
              <a:rPr sz="1200" spc="32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México:</a:t>
            </a:r>
            <a:r>
              <a:rPr sz="1200" spc="32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Editorial</a:t>
            </a:r>
            <a:r>
              <a:rPr sz="1200" spc="33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chemeClr val="tx1"/>
                </a:solidFill>
                <a:latin typeface="Times New Roman"/>
                <a:cs typeface="Times New Roman"/>
              </a:rPr>
              <a:t>McGraw-</a:t>
            </a:r>
            <a:r>
              <a:rPr sz="1200" spc="-20" dirty="0">
                <a:solidFill>
                  <a:schemeClr val="tx1"/>
                </a:solidFill>
                <a:latin typeface="Times New Roman"/>
                <a:cs typeface="Times New Roman"/>
              </a:rPr>
              <a:t>Hill </a:t>
            </a:r>
            <a:r>
              <a:rPr sz="1200" spc="-10" dirty="0">
                <a:solidFill>
                  <a:schemeClr val="tx1"/>
                </a:solidFill>
                <a:latin typeface="Times New Roman"/>
                <a:cs typeface="Times New Roman"/>
              </a:rPr>
              <a:t>Interamericana.</a:t>
            </a:r>
            <a:endParaRPr sz="1200" dirty="0">
              <a:solidFill>
                <a:schemeClr val="tx1"/>
              </a:solidFill>
              <a:latin typeface="Times New Roman"/>
              <a:cs typeface="Times New Roman"/>
            </a:endParaRPr>
          </a:p>
          <a:p>
            <a:pPr marL="375285" marR="5080" indent="-363220">
              <a:lnSpc>
                <a:spcPct val="114999"/>
              </a:lnSpc>
            </a:pP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Ley</a:t>
            </a:r>
            <a:r>
              <a:rPr sz="1200" spc="20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de</a:t>
            </a:r>
            <a:r>
              <a:rPr sz="1200" spc="21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la</a:t>
            </a:r>
            <a:r>
              <a:rPr sz="1200" spc="19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patria</a:t>
            </a:r>
            <a:r>
              <a:rPr sz="1200" spc="204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Publicado</a:t>
            </a:r>
            <a:r>
              <a:rPr sz="1200" spc="21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en</a:t>
            </a:r>
            <a:r>
              <a:rPr sz="1200" spc="20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Gaceta</a:t>
            </a:r>
            <a:r>
              <a:rPr sz="1200" spc="21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Oficial</a:t>
            </a:r>
            <a:r>
              <a:rPr sz="1200" spc="22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de</a:t>
            </a:r>
            <a:r>
              <a:rPr sz="1200" spc="20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la</a:t>
            </a:r>
            <a:r>
              <a:rPr sz="1200" spc="19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República</a:t>
            </a:r>
            <a:r>
              <a:rPr sz="1200" spc="21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Bolivariana</a:t>
            </a:r>
            <a:r>
              <a:rPr sz="1200" spc="20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de</a:t>
            </a:r>
            <a:r>
              <a:rPr sz="1200" spc="20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Venezuela.</a:t>
            </a:r>
            <a:r>
              <a:rPr sz="1200" spc="20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No</a:t>
            </a:r>
            <a:r>
              <a:rPr sz="1200" spc="22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chemeClr val="tx1"/>
                </a:solidFill>
                <a:latin typeface="Times New Roman"/>
                <a:cs typeface="Times New Roman"/>
              </a:rPr>
              <a:t>6.118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Extraordinario,</a:t>
            </a:r>
            <a:r>
              <a:rPr sz="1200" spc="-1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4</a:t>
            </a:r>
            <a:r>
              <a:rPr sz="1200" spc="-3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de</a:t>
            </a:r>
            <a:r>
              <a:rPr sz="1200" spc="-3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diciembre</a:t>
            </a:r>
            <a:r>
              <a:rPr sz="1200" spc="-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de</a:t>
            </a:r>
            <a:r>
              <a:rPr sz="1200" spc="-2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chemeClr val="tx1"/>
                </a:solidFill>
                <a:latin typeface="Times New Roman"/>
                <a:cs typeface="Times New Roman"/>
              </a:rPr>
              <a:t>2013.</a:t>
            </a:r>
            <a:endParaRPr sz="1200" dirty="0">
              <a:solidFill>
                <a:schemeClr val="tx1"/>
              </a:solidFill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215"/>
              </a:spcBef>
              <a:tabLst>
                <a:tab pos="1018540" algn="l"/>
                <a:tab pos="1685925" algn="l"/>
                <a:tab pos="2520950" algn="l"/>
                <a:tab pos="3476625" algn="l"/>
                <a:tab pos="4220845" algn="l"/>
                <a:tab pos="4821555" algn="l"/>
                <a:tab pos="5956935" algn="l"/>
              </a:tabLst>
            </a:pPr>
            <a:r>
              <a:rPr sz="1200" spc="-10" dirty="0">
                <a:solidFill>
                  <a:schemeClr val="tx1"/>
                </a:solidFill>
                <a:latin typeface="Times New Roman"/>
                <a:cs typeface="Times New Roman"/>
              </a:rPr>
              <a:t>Ministro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	</a:t>
            </a:r>
            <a:r>
              <a:rPr sz="1200" spc="-25" dirty="0">
                <a:solidFill>
                  <a:schemeClr val="tx1"/>
                </a:solidFill>
                <a:latin typeface="Times New Roman"/>
                <a:cs typeface="Times New Roman"/>
              </a:rPr>
              <a:t>del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	</a:t>
            </a:r>
            <a:r>
              <a:rPr sz="1200" spc="-20" dirty="0">
                <a:solidFill>
                  <a:schemeClr val="tx1"/>
                </a:solidFill>
                <a:latin typeface="Times New Roman"/>
                <a:cs typeface="Times New Roman"/>
              </a:rPr>
              <a:t>Poder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	</a:t>
            </a:r>
            <a:r>
              <a:rPr sz="1200" spc="-10" dirty="0">
                <a:solidFill>
                  <a:schemeClr val="tx1"/>
                </a:solidFill>
                <a:latin typeface="Times New Roman"/>
                <a:cs typeface="Times New Roman"/>
              </a:rPr>
              <a:t>Popular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	</a:t>
            </a:r>
            <a:r>
              <a:rPr sz="1200" spc="-20" dirty="0">
                <a:solidFill>
                  <a:schemeClr val="tx1"/>
                </a:solidFill>
                <a:latin typeface="Times New Roman"/>
                <a:cs typeface="Times New Roman"/>
              </a:rPr>
              <a:t>para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	</a:t>
            </a:r>
            <a:r>
              <a:rPr sz="1200" i="1" spc="-25" dirty="0">
                <a:solidFill>
                  <a:schemeClr val="tx1"/>
                </a:solidFill>
                <a:latin typeface="Times New Roman"/>
                <a:cs typeface="Times New Roman"/>
              </a:rPr>
              <a:t>la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	</a:t>
            </a:r>
            <a:r>
              <a:rPr sz="1200" i="1" spc="-10" dirty="0">
                <a:solidFill>
                  <a:schemeClr val="tx1"/>
                </a:solidFill>
                <a:latin typeface="Times New Roman"/>
                <a:cs typeface="Times New Roman"/>
              </a:rPr>
              <a:t>Educación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	</a:t>
            </a:r>
            <a:r>
              <a:rPr sz="1200" i="1" spc="-10" dirty="0">
                <a:solidFill>
                  <a:schemeClr val="tx1"/>
                </a:solidFill>
                <a:latin typeface="Times New Roman"/>
                <a:cs typeface="Times New Roman"/>
              </a:rPr>
              <a:t>(2014),</a:t>
            </a:r>
            <a:endParaRPr sz="1200" dirty="0">
              <a:solidFill>
                <a:schemeClr val="tx1"/>
              </a:solidFill>
              <a:latin typeface="Times New Roman"/>
              <a:cs typeface="Times New Roman"/>
            </a:endParaRPr>
          </a:p>
          <a:p>
            <a:pPr marL="375285">
              <a:lnSpc>
                <a:spcPct val="100000"/>
              </a:lnSpc>
              <a:spcBef>
                <a:spcPts val="215"/>
              </a:spcBef>
            </a:pPr>
            <a:r>
              <a:rPr sz="1200" i="1" spc="-10" dirty="0">
                <a:solidFill>
                  <a:schemeClr val="tx1"/>
                </a:solidFill>
                <a:latin typeface="Times New Roman"/>
                <a:cs typeface="Times New Roman"/>
                <a:hlinkClick r:id="rId22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http://www.me.gob.ve/contenido.php?id</a:t>
            </a:r>
            <a:r>
              <a:rPr sz="1200" spc="-10" dirty="0">
                <a:solidFill>
                  <a:schemeClr val="tx1"/>
                </a:solidFill>
                <a:latin typeface="Times New Roman"/>
                <a:cs typeface="Times New Roman"/>
                <a:hlinkClick r:id="rId22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_seccion=44&amp;id_contenido=26076&amp;modo=2</a:t>
            </a:r>
            <a:endParaRPr sz="1200" dirty="0">
              <a:solidFill>
                <a:schemeClr val="tx1"/>
              </a:solidFill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219"/>
              </a:spcBef>
            </a:pP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Mir,</a:t>
            </a:r>
            <a:r>
              <a:rPr sz="1200" spc="-2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C.</a:t>
            </a:r>
            <a:r>
              <a:rPr sz="1200" spc="-2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(1997).</a:t>
            </a:r>
            <a:r>
              <a:rPr sz="1200" spc="-2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lang="es-ES" sz="1200" i="1" dirty="0">
                <a:solidFill>
                  <a:schemeClr val="tx1"/>
                </a:solidFill>
                <a:latin typeface="Times New Roman"/>
                <a:cs typeface="Times New Roman"/>
              </a:rPr>
              <a:t>¿Diversidad o heterogeneidad?</a:t>
            </a:r>
            <a:r>
              <a:rPr sz="1200" i="1" spc="2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Cuadernos</a:t>
            </a:r>
            <a:r>
              <a:rPr sz="1200" i="1" spc="-2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de</a:t>
            </a:r>
            <a:r>
              <a:rPr sz="1200" spc="-1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Pedagogía,</a:t>
            </a:r>
            <a:r>
              <a:rPr sz="1200" spc="1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263,</a:t>
            </a:r>
            <a:r>
              <a:rPr sz="1200" spc="-2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44-</a:t>
            </a:r>
            <a:r>
              <a:rPr sz="1200" spc="-1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spc="-25" dirty="0">
                <a:solidFill>
                  <a:schemeClr val="tx1"/>
                </a:solidFill>
                <a:latin typeface="Times New Roman"/>
                <a:cs typeface="Times New Roman"/>
              </a:rPr>
              <a:t>50.</a:t>
            </a:r>
            <a:endParaRPr sz="1200" dirty="0">
              <a:solidFill>
                <a:schemeClr val="tx1"/>
              </a:solidFill>
              <a:latin typeface="Times New Roman"/>
              <a:cs typeface="Times New Roman"/>
            </a:endParaRPr>
          </a:p>
          <a:p>
            <a:pPr marL="375285" marR="5080" indent="-363220">
              <a:lnSpc>
                <a:spcPct val="114999"/>
              </a:lnSpc>
            </a:pP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Muñoz,</a:t>
            </a:r>
            <a:r>
              <a:rPr sz="1200" spc="3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G;</a:t>
            </a:r>
            <a:r>
              <a:rPr sz="1200" spc="4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y</a:t>
            </a:r>
            <a:r>
              <a:rPr sz="1200" spc="2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Biel,</a:t>
            </a:r>
            <a:r>
              <a:rPr sz="1200" spc="3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N</a:t>
            </a:r>
            <a:r>
              <a:rPr sz="1200" spc="4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(2009).</a:t>
            </a:r>
            <a:r>
              <a:rPr sz="1200" spc="3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La</a:t>
            </a:r>
            <a:r>
              <a:rPr sz="1200" i="1" spc="3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quinta</a:t>
            </a:r>
            <a:r>
              <a:rPr sz="1200" i="1" spc="3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generación</a:t>
            </a:r>
            <a:r>
              <a:rPr sz="1200" i="1" spc="3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de</a:t>
            </a:r>
            <a:r>
              <a:rPr sz="1200" i="1" spc="4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evaluación:</a:t>
            </a:r>
            <a:r>
              <a:rPr sz="1200" i="1" spc="4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Evaluar</a:t>
            </a:r>
            <a:r>
              <a:rPr sz="1200" i="1" spc="3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para</a:t>
            </a:r>
            <a:r>
              <a:rPr sz="1200" i="1" spc="3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la</a:t>
            </a:r>
            <a:r>
              <a:rPr sz="1200" i="1" spc="3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calidad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.</a:t>
            </a:r>
            <a:r>
              <a:rPr sz="1200" spc="3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chemeClr val="tx1"/>
                </a:solidFill>
                <a:latin typeface="Times New Roman"/>
                <a:cs typeface="Times New Roman"/>
              </a:rPr>
              <a:t>Venezuela: CEINEDUCA</a:t>
            </a:r>
            <a:endParaRPr sz="1200" dirty="0">
              <a:solidFill>
                <a:schemeClr val="tx1"/>
              </a:solidFill>
              <a:latin typeface="Times New Roman"/>
              <a:cs typeface="Times New Roman"/>
            </a:endParaRPr>
          </a:p>
          <a:p>
            <a:pPr marL="375285" marR="6985" indent="-363220" algn="just">
              <a:lnSpc>
                <a:spcPct val="114999"/>
              </a:lnSpc>
            </a:pP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UNESCO</a:t>
            </a:r>
            <a:r>
              <a:rPr sz="1200" spc="31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(1994).</a:t>
            </a:r>
            <a:r>
              <a:rPr sz="1200" spc="31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Declaración</a:t>
            </a:r>
            <a:r>
              <a:rPr sz="1200" spc="32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de</a:t>
            </a:r>
            <a:r>
              <a:rPr sz="1200" spc="31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Salamanca</a:t>
            </a:r>
            <a:r>
              <a:rPr sz="1200" spc="33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y</a:t>
            </a:r>
            <a:r>
              <a:rPr sz="1200" spc="29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Marco</a:t>
            </a:r>
            <a:r>
              <a:rPr sz="1200" spc="31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de</a:t>
            </a:r>
            <a:r>
              <a:rPr sz="1200" spc="32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acción</a:t>
            </a:r>
            <a:r>
              <a:rPr sz="1200" spc="33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ante</a:t>
            </a:r>
            <a:r>
              <a:rPr sz="1200" spc="31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las</a:t>
            </a:r>
            <a:r>
              <a:rPr sz="1200" spc="32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necesidades</a:t>
            </a:r>
            <a:r>
              <a:rPr sz="1200" spc="32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chemeClr val="tx1"/>
                </a:solidFill>
                <a:latin typeface="Times New Roman"/>
                <a:cs typeface="Times New Roman"/>
              </a:rPr>
              <a:t>educativas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especiales.</a:t>
            </a:r>
            <a:r>
              <a:rPr sz="1200" spc="-2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París:</a:t>
            </a:r>
            <a:r>
              <a:rPr sz="1200" spc="-4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chemeClr val="tx1"/>
                </a:solidFill>
                <a:latin typeface="Times New Roman"/>
                <a:cs typeface="Times New Roman"/>
              </a:rPr>
              <a:t>UNESCO.</a:t>
            </a:r>
            <a:endParaRPr sz="1200" dirty="0">
              <a:solidFill>
                <a:schemeClr val="tx1"/>
              </a:solidFill>
              <a:latin typeface="Times New Roman"/>
              <a:cs typeface="Times New Roman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1268094" y="8256658"/>
            <a:ext cx="4387850" cy="6921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 marL="12700" marR="5080" algn="ctr">
              <a:lnSpc>
                <a:spcPts val="1440"/>
              </a:lnSpc>
              <a:spcBef>
                <a:spcPts val="15"/>
              </a:spcBef>
            </a:pPr>
            <a:r>
              <a:rPr sz="1200" b="1" dirty="0">
                <a:latin typeface="Times New Roman"/>
                <a:cs typeface="Times New Roman"/>
              </a:rPr>
              <a:t>Construcción</a:t>
            </a:r>
            <a:r>
              <a:rPr sz="1200" b="1" spc="-5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Teórica</a:t>
            </a:r>
            <a:r>
              <a:rPr sz="1200" b="1" spc="254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sobre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un</a:t>
            </a:r>
            <a:r>
              <a:rPr sz="1200" b="1" spc="2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Estudio</a:t>
            </a:r>
            <a:r>
              <a:rPr sz="1200" b="1" spc="-5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Comparativo</a:t>
            </a:r>
            <a:r>
              <a:rPr sz="1200" b="1" spc="-1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Basado</a:t>
            </a:r>
            <a:r>
              <a:rPr sz="1200" b="1" spc="-5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en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spc="-25" dirty="0">
                <a:latin typeface="Times New Roman"/>
                <a:cs typeface="Times New Roman"/>
              </a:rPr>
              <a:t>la </a:t>
            </a:r>
            <a:r>
              <a:rPr sz="1200" b="1" dirty="0">
                <a:latin typeface="Times New Roman"/>
                <a:cs typeface="Times New Roman"/>
              </a:rPr>
              <a:t>Calidad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Educativa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desde</a:t>
            </a:r>
            <a:r>
              <a:rPr sz="1200" b="1" spc="-4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Diversas</a:t>
            </a:r>
            <a:r>
              <a:rPr sz="1200" b="1" spc="-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Miradas</a:t>
            </a:r>
            <a:r>
              <a:rPr sz="1200" b="1" spc="27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a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Nivel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Internacional</a:t>
            </a:r>
            <a:endParaRPr sz="1200" dirty="0">
              <a:latin typeface="Times New Roman"/>
              <a:cs typeface="Times New Roman"/>
            </a:endParaRPr>
          </a:p>
          <a:p>
            <a:pPr marL="3810" algn="ctr">
              <a:lnSpc>
                <a:spcPct val="100000"/>
              </a:lnSpc>
              <a:spcBef>
                <a:spcPts val="990"/>
              </a:spcBef>
            </a:pPr>
            <a:r>
              <a:rPr sz="1200" b="1" dirty="0">
                <a:latin typeface="Times New Roman"/>
                <a:cs typeface="Times New Roman"/>
              </a:rPr>
              <a:t>Dra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María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Fernández</a:t>
            </a:r>
            <a:endParaRPr sz="1200" dirty="0">
              <a:latin typeface="Times New Roman"/>
              <a:cs typeface="Times New Roman"/>
            </a:endParaRPr>
          </a:p>
        </p:txBody>
      </p:sp>
      <p:sp>
        <p:nvSpPr>
          <p:cNvPr id="19" name="object 19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9370">
              <a:lnSpc>
                <a:spcPts val="1410"/>
              </a:lnSpc>
            </a:pPr>
            <a:fld id="{81D60167-4931-47E6-BA6A-407CBD079E47}" type="slidenum">
              <a:rPr b="1" spc="-25" dirty="0">
                <a:latin typeface="Times New Roman"/>
                <a:cs typeface="Times New Roman"/>
              </a:rPr>
              <a:t>274</a:t>
            </a:fld>
            <a:endParaRPr b="1" spc="-25" dirty="0">
              <a:latin typeface="Times New Roman"/>
              <a:cs typeface="Times New Roman"/>
            </a:endParaRPr>
          </a:p>
        </p:txBody>
      </p:sp>
      <p:grpSp>
        <p:nvGrpSpPr>
          <p:cNvPr id="20" name="Grupo 19">
            <a:extLst>
              <a:ext uri="{FF2B5EF4-FFF2-40B4-BE49-F238E27FC236}">
                <a16:creationId xmlns:a16="http://schemas.microsoft.com/office/drawing/2014/main" id="{A002A1F5-2A21-20CA-1DD4-0EC75B330E2F}"/>
              </a:ext>
            </a:extLst>
          </p:cNvPr>
          <p:cNvGrpSpPr/>
          <p:nvPr/>
        </p:nvGrpSpPr>
        <p:grpSpPr>
          <a:xfrm>
            <a:off x="117348" y="98932"/>
            <a:ext cx="6665976" cy="1452626"/>
            <a:chOff x="470065" y="1951410"/>
            <a:chExt cx="6665976" cy="1452626"/>
          </a:xfrm>
        </p:grpSpPr>
        <p:grpSp>
          <p:nvGrpSpPr>
            <p:cNvPr id="21" name="object 12">
              <a:extLst>
                <a:ext uri="{FF2B5EF4-FFF2-40B4-BE49-F238E27FC236}">
                  <a16:creationId xmlns:a16="http://schemas.microsoft.com/office/drawing/2014/main" id="{188DE927-07C9-8CCF-3757-719AA2E4CC04}"/>
                </a:ext>
              </a:extLst>
            </p:cNvPr>
            <p:cNvGrpSpPr/>
            <p:nvPr/>
          </p:nvGrpSpPr>
          <p:grpSpPr>
            <a:xfrm>
              <a:off x="470065" y="1951664"/>
              <a:ext cx="6665976" cy="1452372"/>
              <a:chOff x="96011" y="115823"/>
              <a:chExt cx="6665976" cy="1452372"/>
            </a:xfrm>
          </p:grpSpPr>
          <p:pic>
            <p:nvPicPr>
              <p:cNvPr id="25" name="object 13">
                <a:extLst>
                  <a:ext uri="{FF2B5EF4-FFF2-40B4-BE49-F238E27FC236}">
                    <a16:creationId xmlns:a16="http://schemas.microsoft.com/office/drawing/2014/main" id="{C8A4445F-9AF7-2EAF-9AA6-AD0825CE96ED}"/>
                  </a:ext>
                </a:extLst>
              </p:cNvPr>
              <p:cNvPicPr/>
              <p:nvPr/>
            </p:nvPicPr>
            <p:blipFill>
              <a:blip r:embed="rId3" cstate="print"/>
              <a:stretch>
                <a:fillRect/>
              </a:stretch>
            </p:blipFill>
            <p:spPr>
              <a:xfrm>
                <a:off x="96011" y="115823"/>
                <a:ext cx="6665976" cy="1452372"/>
              </a:xfrm>
              <a:prstGeom prst="rect">
                <a:avLst/>
              </a:prstGeom>
            </p:spPr>
          </p:pic>
          <p:pic>
            <p:nvPicPr>
              <p:cNvPr id="26" name="object 14">
                <a:extLst>
                  <a:ext uri="{FF2B5EF4-FFF2-40B4-BE49-F238E27FC236}">
                    <a16:creationId xmlns:a16="http://schemas.microsoft.com/office/drawing/2014/main" id="{4950C75C-630B-FE3C-914B-6F071C078C0B}"/>
                  </a:ext>
                </a:extLst>
              </p:cNvPr>
              <p:cNvPicPr/>
              <p:nvPr/>
            </p:nvPicPr>
            <p:blipFill>
              <a:blip r:embed="rId4" cstate="print"/>
              <a:stretch>
                <a:fillRect/>
              </a:stretch>
            </p:blipFill>
            <p:spPr>
              <a:xfrm>
                <a:off x="142849" y="142875"/>
                <a:ext cx="6572275" cy="1358646"/>
              </a:xfrm>
              <a:prstGeom prst="rect">
                <a:avLst/>
              </a:prstGeom>
            </p:spPr>
          </p:pic>
          <p:sp>
            <p:nvSpPr>
              <p:cNvPr id="27" name="object 15">
                <a:extLst>
                  <a:ext uri="{FF2B5EF4-FFF2-40B4-BE49-F238E27FC236}">
                    <a16:creationId xmlns:a16="http://schemas.microsoft.com/office/drawing/2014/main" id="{545E94D2-663F-F0C0-2390-4F480730E9D9}"/>
                  </a:ext>
                </a:extLst>
              </p:cNvPr>
              <p:cNvSpPr/>
              <p:nvPr/>
            </p:nvSpPr>
            <p:spPr>
              <a:xfrm>
                <a:off x="142849" y="142875"/>
                <a:ext cx="6572884" cy="1358900"/>
              </a:xfrm>
              <a:custGeom>
                <a:avLst/>
                <a:gdLst/>
                <a:ahLst/>
                <a:cxnLst/>
                <a:rect l="l" t="t" r="r" b="b"/>
                <a:pathLst>
                  <a:path w="6572884" h="1358900">
                    <a:moveTo>
                      <a:pt x="0" y="226441"/>
                    </a:moveTo>
                    <a:lnTo>
                      <a:pt x="4600" y="180795"/>
                    </a:lnTo>
                    <a:lnTo>
                      <a:pt x="17795" y="138285"/>
                    </a:lnTo>
                    <a:lnTo>
                      <a:pt x="38673" y="99820"/>
                    </a:lnTo>
                    <a:lnTo>
                      <a:pt x="66324" y="66309"/>
                    </a:lnTo>
                    <a:lnTo>
                      <a:pt x="99837" y="38663"/>
                    </a:lnTo>
                    <a:lnTo>
                      <a:pt x="138301" y="17789"/>
                    </a:lnTo>
                    <a:lnTo>
                      <a:pt x="180806" y="4599"/>
                    </a:lnTo>
                    <a:lnTo>
                      <a:pt x="226440" y="0"/>
                    </a:lnTo>
                    <a:lnTo>
                      <a:pt x="6345834" y="0"/>
                    </a:lnTo>
                    <a:lnTo>
                      <a:pt x="6391480" y="4599"/>
                    </a:lnTo>
                    <a:lnTo>
                      <a:pt x="6433990" y="17789"/>
                    </a:lnTo>
                    <a:lnTo>
                      <a:pt x="6472455" y="38663"/>
                    </a:lnTo>
                    <a:lnTo>
                      <a:pt x="6505965" y="66309"/>
                    </a:lnTo>
                    <a:lnTo>
                      <a:pt x="6533612" y="99820"/>
                    </a:lnTo>
                    <a:lnTo>
                      <a:pt x="6554485" y="138285"/>
                    </a:lnTo>
                    <a:lnTo>
                      <a:pt x="6567676" y="180795"/>
                    </a:lnTo>
                    <a:lnTo>
                      <a:pt x="6572275" y="226441"/>
                    </a:lnTo>
                    <a:lnTo>
                      <a:pt x="6572275" y="1132204"/>
                    </a:lnTo>
                    <a:lnTo>
                      <a:pt x="6567676" y="1177850"/>
                    </a:lnTo>
                    <a:lnTo>
                      <a:pt x="6554485" y="1220360"/>
                    </a:lnTo>
                    <a:lnTo>
                      <a:pt x="6533612" y="1258825"/>
                    </a:lnTo>
                    <a:lnTo>
                      <a:pt x="6505965" y="1292336"/>
                    </a:lnTo>
                    <a:lnTo>
                      <a:pt x="6472455" y="1319982"/>
                    </a:lnTo>
                    <a:lnTo>
                      <a:pt x="6433990" y="1340856"/>
                    </a:lnTo>
                    <a:lnTo>
                      <a:pt x="6391480" y="1354046"/>
                    </a:lnTo>
                    <a:lnTo>
                      <a:pt x="6345834" y="1358646"/>
                    </a:lnTo>
                    <a:lnTo>
                      <a:pt x="226440" y="1358646"/>
                    </a:lnTo>
                    <a:lnTo>
                      <a:pt x="180806" y="1354046"/>
                    </a:lnTo>
                    <a:lnTo>
                      <a:pt x="138301" y="1340856"/>
                    </a:lnTo>
                    <a:lnTo>
                      <a:pt x="99837" y="1319982"/>
                    </a:lnTo>
                    <a:lnTo>
                      <a:pt x="66324" y="1292336"/>
                    </a:lnTo>
                    <a:lnTo>
                      <a:pt x="38673" y="1258825"/>
                    </a:lnTo>
                    <a:lnTo>
                      <a:pt x="17795" y="1220360"/>
                    </a:lnTo>
                    <a:lnTo>
                      <a:pt x="4600" y="1177850"/>
                    </a:lnTo>
                    <a:lnTo>
                      <a:pt x="0" y="1132204"/>
                    </a:lnTo>
                    <a:lnTo>
                      <a:pt x="0" y="226441"/>
                    </a:lnTo>
                    <a:close/>
                  </a:path>
                </a:pathLst>
              </a:custGeom>
              <a:ln w="9525">
                <a:solidFill>
                  <a:srgbClr val="55CE74"/>
                </a:solidFill>
              </a:ln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pic>
            <p:nvPicPr>
              <p:cNvPr id="28" name="object 16">
                <a:extLst>
                  <a:ext uri="{FF2B5EF4-FFF2-40B4-BE49-F238E27FC236}">
                    <a16:creationId xmlns:a16="http://schemas.microsoft.com/office/drawing/2014/main" id="{EB30F1AD-C30D-C577-FD42-8F8DF603D5C1}"/>
                  </a:ext>
                </a:extLst>
              </p:cNvPr>
              <p:cNvPicPr/>
              <p:nvPr/>
            </p:nvPicPr>
            <p:blipFill>
              <a:blip r:embed="rId5" cstate="print"/>
              <a:stretch>
                <a:fillRect/>
              </a:stretch>
            </p:blipFill>
            <p:spPr>
              <a:xfrm>
                <a:off x="2500248" y="305930"/>
                <a:ext cx="1714500" cy="733945"/>
              </a:xfrm>
              <a:prstGeom prst="rect">
                <a:avLst/>
              </a:prstGeom>
            </p:spPr>
          </p:pic>
        </p:grpSp>
        <p:sp>
          <p:nvSpPr>
            <p:cNvPr id="22" name="object 16">
              <a:extLst>
                <a:ext uri="{FF2B5EF4-FFF2-40B4-BE49-F238E27FC236}">
                  <a16:creationId xmlns:a16="http://schemas.microsoft.com/office/drawing/2014/main" id="{DC68FAF9-6519-3C4A-036D-C9608CFE8708}"/>
                </a:ext>
              </a:extLst>
            </p:cNvPr>
            <p:cNvSpPr txBox="1"/>
            <p:nvPr/>
          </p:nvSpPr>
          <p:spPr>
            <a:xfrm>
              <a:off x="2775727" y="2875716"/>
              <a:ext cx="3332858" cy="391795"/>
            </a:xfrm>
            <a:prstGeom prst="rect">
              <a:avLst/>
            </a:prstGeom>
            <a:noFill/>
          </p:spPr>
          <p:txBody>
            <a:bodyPr vert="horz" wrap="square" lIns="0" tIns="12700" rIns="0" bIns="0" rtlCol="0">
              <a:spAutoFit/>
            </a:bodyPr>
            <a:lstStyle/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Volumen 4,  Número 1  Enero a Julio 2021</a:t>
              </a:r>
            </a:p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Revista Semestral. Venezuela</a:t>
              </a:r>
              <a:endParaRPr sz="1200" dirty="0">
                <a:latin typeface="Arial"/>
                <a:cs typeface="Arial"/>
              </a:endParaRPr>
            </a:p>
          </p:txBody>
        </p:sp>
        <p:pic>
          <p:nvPicPr>
            <p:cNvPr id="23" name="object 25">
              <a:extLst>
                <a:ext uri="{FF2B5EF4-FFF2-40B4-BE49-F238E27FC236}">
                  <a16:creationId xmlns:a16="http://schemas.microsoft.com/office/drawing/2014/main" id="{0A614B72-A9D4-60DD-6B34-ABA0D378E275}"/>
                </a:ext>
              </a:extLst>
            </p:cNvPr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470065" y="2027896"/>
              <a:ext cx="2305662" cy="1053903"/>
            </a:xfrm>
            <a:prstGeom prst="rect">
              <a:avLst/>
            </a:prstGeom>
          </p:spPr>
        </p:pic>
        <p:pic>
          <p:nvPicPr>
            <p:cNvPr id="24" name="object 31">
              <a:extLst>
                <a:ext uri="{FF2B5EF4-FFF2-40B4-BE49-F238E27FC236}">
                  <a16:creationId xmlns:a16="http://schemas.microsoft.com/office/drawing/2014/main" id="{460D43A4-434C-5E8E-D82F-54E92EF5C462}"/>
                </a:ext>
              </a:extLst>
            </p:cNvPr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4932681" y="1951410"/>
              <a:ext cx="1805304" cy="893889"/>
            </a:xfrm>
            <a:prstGeom prst="rect">
              <a:avLst/>
            </a:prstGeom>
          </p:spPr>
        </p:pic>
      </p:grpSp>
    </p:spTree>
  </p:cSld>
  <p:clrMapOvr>
    <a:masterClrMapping/>
  </p:clrMapOvr>
</p:sld>
</file>

<file path=ppt/slides/slide27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121922" y="3197354"/>
            <a:ext cx="6649720" cy="5735320"/>
            <a:chOff x="121922" y="3197354"/>
            <a:chExt cx="6649720" cy="5735320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21922" y="3197354"/>
              <a:ext cx="6649207" cy="5734807"/>
            </a:xfrm>
            <a:prstGeom prst="rect">
              <a:avLst/>
            </a:prstGeom>
          </p:spPr>
        </p:pic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60705" y="3216300"/>
              <a:ext cx="6572250" cy="5657850"/>
            </a:xfrm>
            <a:prstGeom prst="rect">
              <a:avLst/>
            </a:prstGeom>
          </p:spPr>
        </p:pic>
        <p:sp>
          <p:nvSpPr>
            <p:cNvPr id="5" name="object 5"/>
            <p:cNvSpPr/>
            <p:nvPr/>
          </p:nvSpPr>
          <p:spPr>
            <a:xfrm>
              <a:off x="160705" y="3216300"/>
              <a:ext cx="6572250" cy="5657850"/>
            </a:xfrm>
            <a:custGeom>
              <a:avLst/>
              <a:gdLst/>
              <a:ahLst/>
              <a:cxnLst/>
              <a:rect l="l" t="t" r="r" b="b"/>
              <a:pathLst>
                <a:path w="6572250" h="5657850">
                  <a:moveTo>
                    <a:pt x="0" y="5657850"/>
                  </a:moveTo>
                  <a:lnTo>
                    <a:pt x="6572250" y="5657850"/>
                  </a:lnTo>
                  <a:lnTo>
                    <a:pt x="6572250" y="0"/>
                  </a:lnTo>
                  <a:lnTo>
                    <a:pt x="0" y="0"/>
                  </a:lnTo>
                  <a:lnTo>
                    <a:pt x="0" y="5657850"/>
                  </a:lnTo>
                  <a:close/>
                </a:path>
              </a:pathLst>
            </a:custGeom>
            <a:ln w="9525">
              <a:solidFill>
                <a:srgbClr val="55CE74"/>
              </a:solidFill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</p:grpSp>
      <p:grpSp>
        <p:nvGrpSpPr>
          <p:cNvPr id="6" name="object 6"/>
          <p:cNvGrpSpPr/>
          <p:nvPr/>
        </p:nvGrpSpPr>
        <p:grpSpPr>
          <a:xfrm>
            <a:off x="105155" y="124968"/>
            <a:ext cx="6647815" cy="1193800"/>
            <a:chOff x="105155" y="124968"/>
            <a:chExt cx="6647815" cy="1193800"/>
          </a:xfrm>
        </p:grpSpPr>
        <p:pic>
          <p:nvPicPr>
            <p:cNvPr id="7" name="object 7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05155" y="124968"/>
              <a:ext cx="6647687" cy="1193291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142849" y="142875"/>
              <a:ext cx="6572275" cy="1116710"/>
            </a:xfrm>
            <a:prstGeom prst="rect">
              <a:avLst/>
            </a:prstGeom>
          </p:spPr>
        </p:pic>
        <p:sp>
          <p:nvSpPr>
            <p:cNvPr id="9" name="object 9"/>
            <p:cNvSpPr/>
            <p:nvPr/>
          </p:nvSpPr>
          <p:spPr>
            <a:xfrm>
              <a:off x="142849" y="142875"/>
              <a:ext cx="6572884" cy="1116965"/>
            </a:xfrm>
            <a:custGeom>
              <a:avLst/>
              <a:gdLst/>
              <a:ahLst/>
              <a:cxnLst/>
              <a:rect l="l" t="t" r="r" b="b"/>
              <a:pathLst>
                <a:path w="6572884" h="1116965">
                  <a:moveTo>
                    <a:pt x="0" y="186181"/>
                  </a:moveTo>
                  <a:lnTo>
                    <a:pt x="6649" y="136671"/>
                  </a:lnTo>
                  <a:lnTo>
                    <a:pt x="25413" y="92192"/>
                  </a:lnTo>
                  <a:lnTo>
                    <a:pt x="54517" y="54514"/>
                  </a:lnTo>
                  <a:lnTo>
                    <a:pt x="92188" y="25409"/>
                  </a:lnTo>
                  <a:lnTo>
                    <a:pt x="136651" y="6647"/>
                  </a:lnTo>
                  <a:lnTo>
                    <a:pt x="186131" y="0"/>
                  </a:lnTo>
                  <a:lnTo>
                    <a:pt x="6386093" y="0"/>
                  </a:lnTo>
                  <a:lnTo>
                    <a:pt x="6435603" y="6647"/>
                  </a:lnTo>
                  <a:lnTo>
                    <a:pt x="6480082" y="25409"/>
                  </a:lnTo>
                  <a:lnTo>
                    <a:pt x="6517760" y="54514"/>
                  </a:lnTo>
                  <a:lnTo>
                    <a:pt x="6546865" y="92192"/>
                  </a:lnTo>
                  <a:lnTo>
                    <a:pt x="6565627" y="136671"/>
                  </a:lnTo>
                  <a:lnTo>
                    <a:pt x="6572275" y="186181"/>
                  </a:lnTo>
                  <a:lnTo>
                    <a:pt x="6572275" y="930655"/>
                  </a:lnTo>
                  <a:lnTo>
                    <a:pt x="6565627" y="980112"/>
                  </a:lnTo>
                  <a:lnTo>
                    <a:pt x="6546865" y="1024556"/>
                  </a:lnTo>
                  <a:lnTo>
                    <a:pt x="6517760" y="1062212"/>
                  </a:lnTo>
                  <a:lnTo>
                    <a:pt x="6480082" y="1091306"/>
                  </a:lnTo>
                  <a:lnTo>
                    <a:pt x="6435603" y="1110064"/>
                  </a:lnTo>
                  <a:lnTo>
                    <a:pt x="6386093" y="1116710"/>
                  </a:lnTo>
                  <a:lnTo>
                    <a:pt x="186131" y="1116710"/>
                  </a:lnTo>
                  <a:lnTo>
                    <a:pt x="136651" y="1110064"/>
                  </a:lnTo>
                  <a:lnTo>
                    <a:pt x="92188" y="1091306"/>
                  </a:lnTo>
                  <a:lnTo>
                    <a:pt x="54517" y="1062212"/>
                  </a:lnTo>
                  <a:lnTo>
                    <a:pt x="25413" y="1024556"/>
                  </a:lnTo>
                  <a:lnTo>
                    <a:pt x="6649" y="980112"/>
                  </a:lnTo>
                  <a:lnTo>
                    <a:pt x="0" y="930655"/>
                  </a:lnTo>
                  <a:lnTo>
                    <a:pt x="0" y="186181"/>
                  </a:lnTo>
                  <a:close/>
                </a:path>
              </a:pathLst>
            </a:custGeom>
            <a:ln w="9525">
              <a:solidFill>
                <a:srgbClr val="55CE74"/>
              </a:solidFill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</p:grpSp>
      <p:pic>
        <p:nvPicPr>
          <p:cNvPr id="10" name="object 10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318518" y="1504208"/>
            <a:ext cx="6256015" cy="678139"/>
          </a:xfrm>
          <a:prstGeom prst="rect">
            <a:avLst/>
          </a:prstGeom>
        </p:spPr>
      </p:pic>
      <p:sp>
        <p:nvSpPr>
          <p:cNvPr id="11" name="object 11"/>
          <p:cNvSpPr txBox="1"/>
          <p:nvPr/>
        </p:nvSpPr>
        <p:spPr>
          <a:xfrm>
            <a:off x="3020695" y="1360423"/>
            <a:ext cx="1322705" cy="18669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1050" b="1" dirty="0">
                <a:latin typeface="Times New Roman"/>
                <a:cs typeface="Times New Roman"/>
              </a:rPr>
              <a:t>Para</a:t>
            </a:r>
            <a:r>
              <a:rPr sz="1050" b="1" spc="-30" dirty="0">
                <a:latin typeface="Times New Roman"/>
                <a:cs typeface="Times New Roman"/>
              </a:rPr>
              <a:t> </a:t>
            </a:r>
            <a:r>
              <a:rPr sz="1050" b="1" dirty="0">
                <a:latin typeface="Times New Roman"/>
                <a:cs typeface="Times New Roman"/>
              </a:rPr>
              <a:t>citar</a:t>
            </a:r>
            <a:r>
              <a:rPr sz="1050" b="1" spc="-20" dirty="0">
                <a:latin typeface="Times New Roman"/>
                <a:cs typeface="Times New Roman"/>
              </a:rPr>
              <a:t> </a:t>
            </a:r>
            <a:r>
              <a:rPr sz="1050" b="1" dirty="0">
                <a:latin typeface="Times New Roman"/>
                <a:cs typeface="Times New Roman"/>
              </a:rPr>
              <a:t>este</a:t>
            </a:r>
            <a:r>
              <a:rPr sz="1050" b="1" spc="-20" dirty="0">
                <a:latin typeface="Times New Roman"/>
                <a:cs typeface="Times New Roman"/>
              </a:rPr>
              <a:t> </a:t>
            </a:r>
            <a:r>
              <a:rPr sz="1050" b="1" spc="-10" dirty="0">
                <a:latin typeface="Times New Roman"/>
                <a:cs typeface="Times New Roman"/>
              </a:rPr>
              <a:t>artículo</a:t>
            </a:r>
            <a:endParaRPr sz="1050" dirty="0">
              <a:latin typeface="Times New Roman"/>
              <a:cs typeface="Times New Roman"/>
            </a:endParaRPr>
          </a:p>
        </p:txBody>
      </p:sp>
      <p:grpSp>
        <p:nvGrpSpPr>
          <p:cNvPr id="12" name="object 12"/>
          <p:cNvGrpSpPr/>
          <p:nvPr/>
        </p:nvGrpSpPr>
        <p:grpSpPr>
          <a:xfrm>
            <a:off x="96011" y="115823"/>
            <a:ext cx="6666230" cy="1463040"/>
            <a:chOff x="96011" y="115823"/>
            <a:chExt cx="6666230" cy="1463040"/>
          </a:xfrm>
        </p:grpSpPr>
        <p:pic>
          <p:nvPicPr>
            <p:cNvPr id="13" name="object 13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96011" y="115823"/>
              <a:ext cx="6665976" cy="1452372"/>
            </a:xfrm>
            <a:prstGeom prst="rect">
              <a:avLst/>
            </a:prstGeom>
          </p:spPr>
        </p:pic>
        <p:pic>
          <p:nvPicPr>
            <p:cNvPr id="14" name="object 14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142849" y="142875"/>
              <a:ext cx="6572275" cy="1358646"/>
            </a:xfrm>
            <a:prstGeom prst="rect">
              <a:avLst/>
            </a:prstGeom>
          </p:spPr>
        </p:pic>
        <p:sp>
          <p:nvSpPr>
            <p:cNvPr id="15" name="object 15"/>
            <p:cNvSpPr/>
            <p:nvPr/>
          </p:nvSpPr>
          <p:spPr>
            <a:xfrm>
              <a:off x="142849" y="142875"/>
              <a:ext cx="6572884" cy="1358900"/>
            </a:xfrm>
            <a:custGeom>
              <a:avLst/>
              <a:gdLst/>
              <a:ahLst/>
              <a:cxnLst/>
              <a:rect l="l" t="t" r="r" b="b"/>
              <a:pathLst>
                <a:path w="6572884" h="1358900">
                  <a:moveTo>
                    <a:pt x="0" y="226441"/>
                  </a:moveTo>
                  <a:lnTo>
                    <a:pt x="4600" y="180795"/>
                  </a:lnTo>
                  <a:lnTo>
                    <a:pt x="17795" y="138285"/>
                  </a:lnTo>
                  <a:lnTo>
                    <a:pt x="38673" y="99820"/>
                  </a:lnTo>
                  <a:lnTo>
                    <a:pt x="66324" y="66309"/>
                  </a:lnTo>
                  <a:lnTo>
                    <a:pt x="99837" y="38663"/>
                  </a:lnTo>
                  <a:lnTo>
                    <a:pt x="138301" y="17789"/>
                  </a:lnTo>
                  <a:lnTo>
                    <a:pt x="180806" y="4599"/>
                  </a:lnTo>
                  <a:lnTo>
                    <a:pt x="226440" y="0"/>
                  </a:lnTo>
                  <a:lnTo>
                    <a:pt x="6345834" y="0"/>
                  </a:lnTo>
                  <a:lnTo>
                    <a:pt x="6391480" y="4599"/>
                  </a:lnTo>
                  <a:lnTo>
                    <a:pt x="6433990" y="17789"/>
                  </a:lnTo>
                  <a:lnTo>
                    <a:pt x="6472455" y="38663"/>
                  </a:lnTo>
                  <a:lnTo>
                    <a:pt x="6505965" y="66309"/>
                  </a:lnTo>
                  <a:lnTo>
                    <a:pt x="6533612" y="99820"/>
                  </a:lnTo>
                  <a:lnTo>
                    <a:pt x="6554485" y="138285"/>
                  </a:lnTo>
                  <a:lnTo>
                    <a:pt x="6567676" y="180795"/>
                  </a:lnTo>
                  <a:lnTo>
                    <a:pt x="6572275" y="226441"/>
                  </a:lnTo>
                  <a:lnTo>
                    <a:pt x="6572275" y="1132204"/>
                  </a:lnTo>
                  <a:lnTo>
                    <a:pt x="6567676" y="1177850"/>
                  </a:lnTo>
                  <a:lnTo>
                    <a:pt x="6554485" y="1220360"/>
                  </a:lnTo>
                  <a:lnTo>
                    <a:pt x="6533612" y="1258825"/>
                  </a:lnTo>
                  <a:lnTo>
                    <a:pt x="6505965" y="1292336"/>
                  </a:lnTo>
                  <a:lnTo>
                    <a:pt x="6472455" y="1319982"/>
                  </a:lnTo>
                  <a:lnTo>
                    <a:pt x="6433990" y="1340856"/>
                  </a:lnTo>
                  <a:lnTo>
                    <a:pt x="6391480" y="1354046"/>
                  </a:lnTo>
                  <a:lnTo>
                    <a:pt x="6345834" y="1358646"/>
                  </a:lnTo>
                  <a:lnTo>
                    <a:pt x="226440" y="1358646"/>
                  </a:lnTo>
                  <a:lnTo>
                    <a:pt x="180806" y="1354046"/>
                  </a:lnTo>
                  <a:lnTo>
                    <a:pt x="138301" y="1340856"/>
                  </a:lnTo>
                  <a:lnTo>
                    <a:pt x="99837" y="1319982"/>
                  </a:lnTo>
                  <a:lnTo>
                    <a:pt x="66324" y="1292336"/>
                  </a:lnTo>
                  <a:lnTo>
                    <a:pt x="38673" y="1258825"/>
                  </a:lnTo>
                  <a:lnTo>
                    <a:pt x="17795" y="1220360"/>
                  </a:lnTo>
                  <a:lnTo>
                    <a:pt x="4600" y="1177850"/>
                  </a:lnTo>
                  <a:lnTo>
                    <a:pt x="0" y="1132204"/>
                  </a:lnTo>
                  <a:lnTo>
                    <a:pt x="0" y="226441"/>
                  </a:lnTo>
                  <a:close/>
                </a:path>
              </a:pathLst>
            </a:custGeom>
            <a:ln w="9525">
              <a:solidFill>
                <a:srgbClr val="55CE74"/>
              </a:solidFill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pic>
          <p:nvPicPr>
            <p:cNvPr id="16" name="object 16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2500248" y="305930"/>
              <a:ext cx="1714500" cy="733945"/>
            </a:xfrm>
            <a:prstGeom prst="rect">
              <a:avLst/>
            </a:prstGeom>
          </p:spPr>
        </p:pic>
        <p:pic>
          <p:nvPicPr>
            <p:cNvPr id="17" name="object 17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2738628" y="1024127"/>
              <a:ext cx="1897379" cy="371855"/>
            </a:xfrm>
            <a:prstGeom prst="rect">
              <a:avLst/>
            </a:prstGeom>
          </p:spPr>
        </p:pic>
        <p:pic>
          <p:nvPicPr>
            <p:cNvPr id="18" name="object 18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4401311" y="1024127"/>
              <a:ext cx="1577339" cy="371855"/>
            </a:xfrm>
            <a:prstGeom prst="rect">
              <a:avLst/>
            </a:prstGeom>
          </p:spPr>
        </p:pic>
        <p:pic>
          <p:nvPicPr>
            <p:cNvPr id="19" name="object 19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3169919" y="1207007"/>
              <a:ext cx="1546859" cy="371855"/>
            </a:xfrm>
            <a:prstGeom prst="rect">
              <a:avLst/>
            </a:prstGeom>
          </p:spPr>
        </p:pic>
        <p:pic>
          <p:nvPicPr>
            <p:cNvPr id="20" name="object 20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4482083" y="1207007"/>
              <a:ext cx="284988" cy="371855"/>
            </a:xfrm>
            <a:prstGeom prst="rect">
              <a:avLst/>
            </a:prstGeom>
          </p:spPr>
        </p:pic>
        <p:pic>
          <p:nvPicPr>
            <p:cNvPr id="21" name="object 21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4572000" y="1207007"/>
              <a:ext cx="1013460" cy="371855"/>
            </a:xfrm>
            <a:prstGeom prst="rect">
              <a:avLst/>
            </a:prstGeom>
          </p:spPr>
        </p:pic>
      </p:grpSp>
      <p:sp>
        <p:nvSpPr>
          <p:cNvPr id="22" name="object 22"/>
          <p:cNvSpPr txBox="1"/>
          <p:nvPr/>
        </p:nvSpPr>
        <p:spPr>
          <a:xfrm>
            <a:off x="2842005" y="1068451"/>
            <a:ext cx="3029585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Arial"/>
                <a:cs typeface="Arial"/>
              </a:rPr>
              <a:t>6ta.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Edición</a:t>
            </a:r>
            <a:r>
              <a:rPr sz="1200" b="1" spc="-10" dirty="0">
                <a:latin typeface="Arial"/>
                <a:cs typeface="Arial"/>
              </a:rPr>
              <a:t> Volumen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I</a:t>
            </a:r>
            <a:r>
              <a:rPr sz="1200" b="1" spc="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Enero</a:t>
            </a:r>
            <a:r>
              <a:rPr sz="1200" b="1" spc="-3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a</a:t>
            </a:r>
            <a:r>
              <a:rPr sz="1200" b="1" spc="-2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Julio</a:t>
            </a:r>
            <a:r>
              <a:rPr sz="1200" b="1" spc="-5" dirty="0">
                <a:latin typeface="Arial"/>
                <a:cs typeface="Arial"/>
              </a:rPr>
              <a:t> </a:t>
            </a:r>
            <a:r>
              <a:rPr sz="1200" b="1" spc="-20" dirty="0">
                <a:latin typeface="Arial"/>
                <a:cs typeface="Arial"/>
              </a:rPr>
              <a:t>2021</a:t>
            </a:r>
            <a:endParaRPr sz="1200" dirty="0">
              <a:latin typeface="Arial"/>
              <a:cs typeface="Arial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3273297" y="1251331"/>
            <a:ext cx="216789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Arial"/>
                <a:cs typeface="Arial"/>
              </a:rPr>
              <a:t>Revista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Semestral-</a:t>
            </a:r>
            <a:r>
              <a:rPr sz="1200" b="1" spc="-40" dirty="0">
                <a:latin typeface="Arial"/>
                <a:cs typeface="Arial"/>
              </a:rPr>
              <a:t> </a:t>
            </a:r>
            <a:r>
              <a:rPr sz="1200" b="1" spc="-10" dirty="0">
                <a:latin typeface="Arial"/>
                <a:cs typeface="Arial"/>
              </a:rPr>
              <a:t>Venezuela</a:t>
            </a:r>
            <a:endParaRPr sz="1200" dirty="0">
              <a:latin typeface="Arial"/>
              <a:cs typeface="Arial"/>
            </a:endParaRPr>
          </a:p>
        </p:txBody>
      </p:sp>
      <p:grpSp>
        <p:nvGrpSpPr>
          <p:cNvPr id="24" name="object 24"/>
          <p:cNvGrpSpPr/>
          <p:nvPr/>
        </p:nvGrpSpPr>
        <p:grpSpPr>
          <a:xfrm>
            <a:off x="324611" y="234695"/>
            <a:ext cx="6212205" cy="1918335"/>
            <a:chOff x="324611" y="234695"/>
            <a:chExt cx="6212205" cy="1918335"/>
          </a:xfrm>
        </p:grpSpPr>
        <p:pic>
          <p:nvPicPr>
            <p:cNvPr id="25" name="object 25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324611" y="234695"/>
              <a:ext cx="1719072" cy="1341120"/>
            </a:xfrm>
            <a:prstGeom prst="rect">
              <a:avLst/>
            </a:prstGeom>
          </p:spPr>
        </p:pic>
        <p:sp>
          <p:nvSpPr>
            <p:cNvPr id="26" name="object 26"/>
            <p:cNvSpPr/>
            <p:nvPr/>
          </p:nvSpPr>
          <p:spPr>
            <a:xfrm>
              <a:off x="333628" y="1522095"/>
              <a:ext cx="6203315" cy="631190"/>
            </a:xfrm>
            <a:custGeom>
              <a:avLst/>
              <a:gdLst/>
              <a:ahLst/>
              <a:cxnLst/>
              <a:rect l="l" t="t" r="r" b="b"/>
              <a:pathLst>
                <a:path w="6203315" h="631189">
                  <a:moveTo>
                    <a:pt x="6202934" y="0"/>
                  </a:moveTo>
                  <a:lnTo>
                    <a:pt x="0" y="0"/>
                  </a:lnTo>
                  <a:lnTo>
                    <a:pt x="0" y="630935"/>
                  </a:lnTo>
                  <a:lnTo>
                    <a:pt x="6202934" y="630935"/>
                  </a:lnTo>
                  <a:lnTo>
                    <a:pt x="620293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</p:grpSp>
      <p:sp>
        <p:nvSpPr>
          <p:cNvPr id="27" name="object 27"/>
          <p:cNvSpPr txBox="1"/>
          <p:nvPr/>
        </p:nvSpPr>
        <p:spPr>
          <a:xfrm>
            <a:off x="330581" y="1522094"/>
            <a:ext cx="6203315" cy="572593"/>
          </a:xfrm>
          <a:prstGeom prst="rect">
            <a:avLst/>
          </a:prstGeom>
          <a:ln w="25400">
            <a:solidFill>
              <a:srgbClr val="5BD078"/>
            </a:solidFill>
          </a:ln>
        </p:spPr>
        <p:txBody>
          <a:bodyPr vert="horz" wrap="square" lIns="0" tIns="41275" rIns="0" bIns="0" rtlCol="0">
            <a:spAutoFit/>
          </a:bodyPr>
          <a:lstStyle/>
          <a:p>
            <a:pPr marL="5715" algn="ctr">
              <a:lnSpc>
                <a:spcPct val="100000"/>
              </a:lnSpc>
              <a:spcBef>
                <a:spcPts val="325"/>
              </a:spcBef>
            </a:pPr>
            <a:r>
              <a:rPr sz="1200" b="1" dirty="0">
                <a:latin typeface="Times New Roman"/>
                <a:cs typeface="Times New Roman"/>
              </a:rPr>
              <a:t>Dra. Deanet</a:t>
            </a:r>
            <a:r>
              <a:rPr sz="1200" b="1" spc="-10" dirty="0">
                <a:latin typeface="Times New Roman"/>
                <a:cs typeface="Times New Roman"/>
              </a:rPr>
              <a:t> </a:t>
            </a:r>
            <a:r>
              <a:rPr sz="1200" b="1" spc="-20" dirty="0">
                <a:latin typeface="Times New Roman"/>
                <a:cs typeface="Times New Roman"/>
              </a:rPr>
              <a:t>Coromoto</a:t>
            </a:r>
            <a:r>
              <a:rPr sz="1200" b="1" spc="-5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Abreu</a:t>
            </a:r>
            <a:r>
              <a:rPr sz="1200" b="1" spc="-5" dirty="0">
                <a:latin typeface="Times New Roman"/>
                <a:cs typeface="Times New Roman"/>
              </a:rPr>
              <a:t> </a:t>
            </a:r>
            <a:r>
              <a:rPr sz="1200" b="1" spc="-20" dirty="0">
                <a:latin typeface="Times New Roman"/>
                <a:cs typeface="Times New Roman"/>
              </a:rPr>
              <a:t>Lira</a:t>
            </a:r>
            <a:endParaRPr sz="1200" dirty="0">
              <a:latin typeface="Times New Roman"/>
              <a:cs typeface="Times New Roman"/>
            </a:endParaRPr>
          </a:p>
          <a:p>
            <a:pPr marL="6985" algn="ctr">
              <a:lnSpc>
                <a:spcPts val="1320"/>
              </a:lnSpc>
              <a:spcBef>
                <a:spcPts val="5"/>
              </a:spcBef>
            </a:pPr>
            <a:r>
              <a:rPr sz="1100" dirty="0">
                <a:latin typeface="Times New Roman"/>
                <a:cs typeface="Times New Roman"/>
              </a:rPr>
              <a:t>Universidad</a:t>
            </a:r>
            <a:r>
              <a:rPr sz="1100" spc="-4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Nacional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Experimental</a:t>
            </a:r>
            <a:r>
              <a:rPr sz="1100" spc="-5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los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Llanos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Centrales</a:t>
            </a:r>
            <a:r>
              <a:rPr sz="1100" spc="-4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Rómulo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Gallegos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(UNERG)-</a:t>
            </a:r>
            <a:r>
              <a:rPr sz="1100" spc="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Venezuela)</a:t>
            </a:r>
            <a:endParaRPr sz="1100" dirty="0">
              <a:latin typeface="Times New Roman"/>
              <a:cs typeface="Times New Roman"/>
            </a:endParaRPr>
          </a:p>
          <a:p>
            <a:pPr marL="5715" algn="ctr">
              <a:lnSpc>
                <a:spcPts val="1440"/>
              </a:lnSpc>
            </a:pPr>
            <a:r>
              <a:rPr sz="1200" b="1" dirty="0">
                <a:latin typeface="Times New Roman"/>
                <a:cs typeface="Times New Roman"/>
              </a:rPr>
              <a:t>Correo</a:t>
            </a:r>
            <a:r>
              <a:rPr sz="1200" b="1" spc="-50" dirty="0">
                <a:latin typeface="Times New Roman"/>
                <a:cs typeface="Times New Roman"/>
              </a:rPr>
              <a:t> </a:t>
            </a:r>
            <a:r>
              <a:rPr sz="1200" b="1" dirty="0">
                <a:solidFill>
                  <a:schemeClr val="tx1"/>
                </a:solidFill>
                <a:latin typeface="Times New Roman"/>
                <a:cs typeface="Times New Roman"/>
              </a:rPr>
              <a:t>Electrónico:</a:t>
            </a:r>
            <a:r>
              <a:rPr sz="1200" b="1" spc="-3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chemeClr val="tx1"/>
                </a:solidFill>
                <a:latin typeface="Times New Roman"/>
                <a:cs typeface="Times New Roman"/>
                <a:hlinkClick r:id="rId16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deanetabreu@gmail.com</a:t>
            </a:r>
            <a:endParaRPr sz="1200" dirty="0">
              <a:solidFill>
                <a:schemeClr val="tx1"/>
              </a:solidFill>
              <a:latin typeface="Times New Roman"/>
              <a:cs typeface="Times New Roman"/>
            </a:endParaRPr>
          </a:p>
        </p:txBody>
      </p:sp>
      <p:sp>
        <p:nvSpPr>
          <p:cNvPr id="28" name="object 28"/>
          <p:cNvSpPr/>
          <p:nvPr/>
        </p:nvSpPr>
        <p:spPr>
          <a:xfrm>
            <a:off x="327533" y="2153043"/>
            <a:ext cx="6203315" cy="931544"/>
          </a:xfrm>
          <a:custGeom>
            <a:avLst/>
            <a:gdLst/>
            <a:ahLst/>
            <a:cxnLst/>
            <a:rect l="l" t="t" r="r" b="b"/>
            <a:pathLst>
              <a:path w="6203315" h="931544">
                <a:moveTo>
                  <a:pt x="6202934" y="0"/>
                </a:moveTo>
                <a:lnTo>
                  <a:pt x="0" y="0"/>
                </a:lnTo>
                <a:lnTo>
                  <a:pt x="0" y="931024"/>
                </a:lnTo>
                <a:lnTo>
                  <a:pt x="6202934" y="931024"/>
                </a:lnTo>
                <a:lnTo>
                  <a:pt x="6202934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29" name="object 29"/>
          <p:cNvSpPr txBox="1"/>
          <p:nvPr/>
        </p:nvSpPr>
        <p:spPr>
          <a:xfrm>
            <a:off x="330581" y="2153037"/>
            <a:ext cx="6203315" cy="931544"/>
          </a:xfrm>
          <a:prstGeom prst="rect">
            <a:avLst/>
          </a:prstGeom>
          <a:ln w="25400">
            <a:solidFill>
              <a:srgbClr val="5BD078"/>
            </a:solidFill>
          </a:ln>
        </p:spPr>
        <p:txBody>
          <a:bodyPr vert="horz" wrap="square" lIns="0" tIns="41910" rIns="0" bIns="0" rtlCol="0">
            <a:spAutoFit/>
          </a:bodyPr>
          <a:lstStyle/>
          <a:p>
            <a:pPr marL="88265" marR="86360">
              <a:lnSpc>
                <a:spcPct val="100000"/>
              </a:lnSpc>
              <a:spcBef>
                <a:spcPts val="330"/>
              </a:spcBef>
            </a:pPr>
            <a:r>
              <a:rPr sz="1100" b="1" dirty="0">
                <a:latin typeface="Times New Roman"/>
                <a:cs typeface="Times New Roman"/>
              </a:rPr>
              <a:t>Como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citar</a:t>
            </a:r>
            <a:r>
              <a:rPr sz="1100" b="1" spc="-1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este</a:t>
            </a:r>
            <a:r>
              <a:rPr sz="1100" b="1" spc="-1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artículo: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Deanet</a:t>
            </a:r>
            <a:r>
              <a:rPr sz="1100" b="1" spc="-1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C.</a:t>
            </a:r>
            <a:r>
              <a:rPr sz="1100" b="1" spc="-1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Abreu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Lira</a:t>
            </a:r>
            <a:r>
              <a:rPr sz="1100" b="1" spc="-1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(2021),</a:t>
            </a:r>
            <a:r>
              <a:rPr sz="1100" b="1" spc="-1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“</a:t>
            </a:r>
            <a:r>
              <a:rPr sz="1050" b="1" dirty="0">
                <a:latin typeface="Times New Roman"/>
                <a:cs typeface="Times New Roman"/>
              </a:rPr>
              <a:t>La</a:t>
            </a:r>
            <a:r>
              <a:rPr sz="1050" b="1" spc="-15" dirty="0">
                <a:latin typeface="Times New Roman"/>
                <a:cs typeface="Times New Roman"/>
              </a:rPr>
              <a:t> </a:t>
            </a:r>
            <a:r>
              <a:rPr sz="1050" b="1" dirty="0">
                <a:latin typeface="Times New Roman"/>
                <a:cs typeface="Times New Roman"/>
              </a:rPr>
              <a:t>Comunicación:</a:t>
            </a:r>
            <a:r>
              <a:rPr sz="1050" b="1" spc="-30" dirty="0">
                <a:latin typeface="Times New Roman"/>
                <a:cs typeface="Times New Roman"/>
              </a:rPr>
              <a:t> </a:t>
            </a:r>
            <a:r>
              <a:rPr sz="1050" b="1" dirty="0">
                <a:latin typeface="Times New Roman"/>
                <a:cs typeface="Times New Roman"/>
              </a:rPr>
              <a:t>Una</a:t>
            </a:r>
            <a:r>
              <a:rPr sz="1050" b="1" spc="-20" dirty="0">
                <a:latin typeface="Times New Roman"/>
                <a:cs typeface="Times New Roman"/>
              </a:rPr>
              <a:t> </a:t>
            </a:r>
            <a:r>
              <a:rPr sz="1050" b="1" dirty="0">
                <a:latin typeface="Times New Roman"/>
                <a:cs typeface="Times New Roman"/>
              </a:rPr>
              <a:t>Visión</a:t>
            </a:r>
            <a:r>
              <a:rPr sz="1050" b="1" spc="-15" dirty="0">
                <a:latin typeface="Times New Roman"/>
                <a:cs typeface="Times New Roman"/>
              </a:rPr>
              <a:t> </a:t>
            </a:r>
            <a:r>
              <a:rPr sz="1050" b="1" dirty="0">
                <a:latin typeface="Times New Roman"/>
                <a:cs typeface="Times New Roman"/>
              </a:rPr>
              <a:t>Axiológica</a:t>
            </a:r>
            <a:r>
              <a:rPr sz="1050" b="1" spc="-25" dirty="0">
                <a:latin typeface="Times New Roman"/>
                <a:cs typeface="Times New Roman"/>
              </a:rPr>
              <a:t> </a:t>
            </a:r>
            <a:r>
              <a:rPr sz="1050" b="1" dirty="0">
                <a:latin typeface="Times New Roman"/>
                <a:cs typeface="Times New Roman"/>
              </a:rPr>
              <a:t>en</a:t>
            </a:r>
            <a:r>
              <a:rPr sz="1050" b="1" spc="-40" dirty="0">
                <a:latin typeface="Times New Roman"/>
                <a:cs typeface="Times New Roman"/>
              </a:rPr>
              <a:t> </a:t>
            </a:r>
            <a:r>
              <a:rPr sz="1050" b="1" spc="-25" dirty="0">
                <a:latin typeface="Times New Roman"/>
                <a:cs typeface="Times New Roman"/>
              </a:rPr>
              <a:t>la </a:t>
            </a:r>
            <a:r>
              <a:rPr sz="1050" b="1" dirty="0">
                <a:latin typeface="Times New Roman"/>
                <a:cs typeface="Times New Roman"/>
              </a:rPr>
              <a:t>Formación</a:t>
            </a:r>
            <a:r>
              <a:rPr sz="1050" b="1" spc="-30" dirty="0">
                <a:latin typeface="Times New Roman"/>
                <a:cs typeface="Times New Roman"/>
              </a:rPr>
              <a:t> </a:t>
            </a:r>
            <a:r>
              <a:rPr sz="1050" b="1" dirty="0">
                <a:latin typeface="Times New Roman"/>
                <a:cs typeface="Times New Roman"/>
              </a:rPr>
              <a:t>Universitaria</a:t>
            </a:r>
            <a:r>
              <a:rPr sz="1050" b="1" spc="-30" dirty="0">
                <a:latin typeface="Times New Roman"/>
                <a:cs typeface="Times New Roman"/>
              </a:rPr>
              <a:t> </a:t>
            </a:r>
            <a:r>
              <a:rPr sz="1050" b="1" dirty="0">
                <a:latin typeface="Times New Roman"/>
                <a:cs typeface="Times New Roman"/>
              </a:rPr>
              <a:t>del</a:t>
            </a:r>
            <a:r>
              <a:rPr sz="1050" b="1" spc="-25" dirty="0">
                <a:latin typeface="Times New Roman"/>
                <a:cs typeface="Times New Roman"/>
              </a:rPr>
              <a:t> </a:t>
            </a:r>
            <a:r>
              <a:rPr sz="1050" b="1" dirty="0">
                <a:latin typeface="Times New Roman"/>
                <a:cs typeface="Times New Roman"/>
              </a:rPr>
              <a:t>Ingeniero</a:t>
            </a:r>
            <a:r>
              <a:rPr sz="1050" b="1" spc="-30" dirty="0">
                <a:latin typeface="Times New Roman"/>
                <a:cs typeface="Times New Roman"/>
              </a:rPr>
              <a:t> </a:t>
            </a:r>
            <a:r>
              <a:rPr sz="1050" b="1" dirty="0">
                <a:latin typeface="Times New Roman"/>
                <a:cs typeface="Times New Roman"/>
              </a:rPr>
              <a:t>Agrónomo”</a:t>
            </a:r>
            <a:r>
              <a:rPr sz="1050" b="1" spc="-15" dirty="0">
                <a:latin typeface="Times New Roman"/>
                <a:cs typeface="Times New Roman"/>
              </a:rPr>
              <a:t> </a:t>
            </a:r>
            <a:r>
              <a:rPr sz="1050" b="1" dirty="0">
                <a:latin typeface="Times New Roman"/>
                <a:cs typeface="Times New Roman"/>
              </a:rPr>
              <a:t>I</a:t>
            </a:r>
            <a:r>
              <a:rPr sz="1050" b="1" spc="-10" dirty="0">
                <a:latin typeface="Times New Roman"/>
                <a:cs typeface="Times New Roman"/>
              </a:rPr>
              <a:t> (1-</a:t>
            </a:r>
            <a:r>
              <a:rPr sz="1050" b="1" spc="-25" dirty="0">
                <a:latin typeface="Times New Roman"/>
                <a:cs typeface="Times New Roman"/>
              </a:rPr>
              <a:t>12)</a:t>
            </a:r>
            <a:endParaRPr sz="1050" dirty="0">
              <a:latin typeface="Times New Roman"/>
              <a:cs typeface="Times New Roman"/>
            </a:endParaRPr>
          </a:p>
          <a:p>
            <a:pPr marL="2388235">
              <a:lnSpc>
                <a:spcPct val="100000"/>
              </a:lnSpc>
            </a:pPr>
            <a:r>
              <a:rPr sz="1100" b="1" dirty="0">
                <a:latin typeface="Times New Roman"/>
                <a:cs typeface="Times New Roman"/>
              </a:rPr>
              <a:t>Recibido:</a:t>
            </a:r>
            <a:r>
              <a:rPr sz="1100" b="1" spc="2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Enero</a:t>
            </a:r>
            <a:r>
              <a:rPr sz="1100" b="1" spc="265" dirty="0">
                <a:latin typeface="Times New Roman"/>
                <a:cs typeface="Times New Roman"/>
              </a:rPr>
              <a:t> </a:t>
            </a:r>
            <a:r>
              <a:rPr sz="1100" b="1" spc="-20" dirty="0">
                <a:latin typeface="Times New Roman"/>
                <a:cs typeface="Times New Roman"/>
              </a:rPr>
              <a:t>2021</a:t>
            </a:r>
            <a:endParaRPr sz="1100" dirty="0">
              <a:latin typeface="Times New Roman"/>
              <a:cs typeface="Times New Roman"/>
            </a:endParaRPr>
          </a:p>
          <a:p>
            <a:pPr marL="2429510">
              <a:lnSpc>
                <a:spcPct val="100000"/>
              </a:lnSpc>
            </a:pPr>
            <a:r>
              <a:rPr sz="1100" b="1" dirty="0">
                <a:latin typeface="Times New Roman"/>
                <a:cs typeface="Times New Roman"/>
              </a:rPr>
              <a:t>Revisado:</a:t>
            </a:r>
            <a:r>
              <a:rPr sz="1100" b="1" spc="229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Enero</a:t>
            </a:r>
            <a:r>
              <a:rPr sz="1100" b="1" spc="125" dirty="0">
                <a:latin typeface="Times New Roman"/>
                <a:cs typeface="Times New Roman"/>
              </a:rPr>
              <a:t>  </a:t>
            </a:r>
            <a:r>
              <a:rPr sz="1100" b="1" spc="-20" dirty="0">
                <a:latin typeface="Times New Roman"/>
                <a:cs typeface="Times New Roman"/>
              </a:rPr>
              <a:t>2021</a:t>
            </a:r>
            <a:endParaRPr sz="1100" dirty="0">
              <a:latin typeface="Times New Roman"/>
              <a:cs typeface="Times New Roman"/>
            </a:endParaRPr>
          </a:p>
          <a:p>
            <a:pPr marL="2433955">
              <a:lnSpc>
                <a:spcPct val="100000"/>
              </a:lnSpc>
            </a:pPr>
            <a:r>
              <a:rPr sz="1100" b="1" dirty="0">
                <a:latin typeface="Times New Roman"/>
                <a:cs typeface="Times New Roman"/>
              </a:rPr>
              <a:t>Aceptado:</a:t>
            </a:r>
            <a:r>
              <a:rPr sz="1100" b="1" spc="229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Enero</a:t>
            </a:r>
            <a:r>
              <a:rPr sz="1100" b="1" spc="-20" dirty="0">
                <a:latin typeface="Times New Roman"/>
                <a:cs typeface="Times New Roman"/>
              </a:rPr>
              <a:t> 2021</a:t>
            </a:r>
            <a:endParaRPr sz="1100" dirty="0">
              <a:latin typeface="Times New Roman"/>
              <a:cs typeface="Times New Roman"/>
            </a:endParaRPr>
          </a:p>
        </p:txBody>
      </p:sp>
      <p:sp>
        <p:nvSpPr>
          <p:cNvPr id="30" name="object 30"/>
          <p:cNvSpPr txBox="1"/>
          <p:nvPr/>
        </p:nvSpPr>
        <p:spPr>
          <a:xfrm>
            <a:off x="204012" y="3213608"/>
            <a:ext cx="6417945" cy="55651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46355" algn="just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Times New Roman"/>
                <a:cs typeface="Times New Roman"/>
              </a:rPr>
              <a:t>La</a:t>
            </a:r>
            <a:r>
              <a:rPr sz="1200" b="1" spc="-3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Comunicación: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Una</a:t>
            </a:r>
            <a:r>
              <a:rPr sz="1200" b="1" spc="-55" dirty="0">
                <a:latin typeface="Times New Roman"/>
                <a:cs typeface="Times New Roman"/>
              </a:rPr>
              <a:t> </a:t>
            </a:r>
            <a:r>
              <a:rPr sz="1200" b="1" spc="-20" dirty="0">
                <a:latin typeface="Times New Roman"/>
                <a:cs typeface="Times New Roman"/>
              </a:rPr>
              <a:t>Visión</a:t>
            </a:r>
            <a:r>
              <a:rPr sz="1200" b="1" spc="-7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Axiológica</a:t>
            </a:r>
            <a:r>
              <a:rPr sz="1200" b="1" spc="-1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en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la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Formación</a:t>
            </a:r>
            <a:r>
              <a:rPr sz="1200" b="1" spc="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Universitaria</a:t>
            </a:r>
            <a:r>
              <a:rPr sz="1200" b="1" spc="-1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del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Ingeniero</a:t>
            </a:r>
            <a:r>
              <a:rPr sz="1200" b="1" spc="-6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Agrónomo</a:t>
            </a:r>
            <a:endParaRPr sz="1200" dirty="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70"/>
              </a:spcBef>
            </a:pPr>
            <a:endParaRPr sz="1200" dirty="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</a:pPr>
            <a:r>
              <a:rPr sz="1200" b="1" spc="-10" dirty="0">
                <a:latin typeface="Times New Roman"/>
                <a:cs typeface="Times New Roman"/>
              </a:rPr>
              <a:t>RESUMEN</a:t>
            </a:r>
            <a:endParaRPr sz="1200" dirty="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65"/>
              </a:spcBef>
            </a:pPr>
            <a:endParaRPr sz="1200" dirty="0">
              <a:latin typeface="Times New Roman"/>
              <a:cs typeface="Times New Roman"/>
            </a:endParaRPr>
          </a:p>
          <a:p>
            <a:pPr marL="12700" marR="508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comunicación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puede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ser oral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escrita,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primera se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desarrolla mediante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dialogo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base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relaciones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sociales,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dialogar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forma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intercambiamos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información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otra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persona,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base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comunicación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lenguaje,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mientras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comunicación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escrita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permanente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ya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que </a:t>
            </a:r>
            <a:r>
              <a:rPr sz="1200" dirty="0">
                <a:latin typeface="Times New Roman"/>
                <a:cs typeface="Times New Roman"/>
              </a:rPr>
              <a:t>queda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plasmado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cualquier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material,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más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reflexiva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razonada,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consiguiente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comunicación </a:t>
            </a:r>
            <a:r>
              <a:rPr sz="1200" dirty="0">
                <a:latin typeface="Times New Roman"/>
                <a:cs typeface="Times New Roman"/>
              </a:rPr>
              <a:t>oral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representa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entre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estudiantes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condición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cultural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heredada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motivo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éste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resalta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como </a:t>
            </a:r>
            <a:r>
              <a:rPr sz="1200" dirty="0">
                <a:latin typeface="Times New Roman"/>
                <a:cs typeface="Times New Roman"/>
              </a:rPr>
              <a:t>interés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investigación,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Área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Ingeniería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Agronómica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Universidad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Rómulo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Gallegos,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cuya </a:t>
            </a:r>
            <a:r>
              <a:rPr sz="1200" dirty="0">
                <a:latin typeface="Times New Roman"/>
                <a:cs typeface="Times New Roman"/>
              </a:rPr>
              <a:t>línea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fue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Educación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Participación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Producción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Social,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propósitos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planteados: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Develar </a:t>
            </a:r>
            <a:r>
              <a:rPr sz="1200" spc="-25" dirty="0">
                <a:latin typeface="Times New Roman"/>
                <a:cs typeface="Times New Roman"/>
              </a:rPr>
              <a:t>los </a:t>
            </a:r>
            <a:r>
              <a:rPr sz="1200" dirty="0">
                <a:latin typeface="Times New Roman"/>
                <a:cs typeface="Times New Roman"/>
              </a:rPr>
              <a:t>mundos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significativos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tiene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lenguaje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vocabulario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fuente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comunicación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los </a:t>
            </a:r>
            <a:r>
              <a:rPr sz="1200" dirty="0">
                <a:latin typeface="Times New Roman"/>
                <a:cs typeface="Times New Roman"/>
              </a:rPr>
              <a:t>actores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involucrados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carrera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ingeniería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agronómica.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Interpretar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realidad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subjetividad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lenguaje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vocabulario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comunicación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actores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involucrados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carrera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ingeniería </a:t>
            </a:r>
            <a:r>
              <a:rPr sz="1200" dirty="0">
                <a:latin typeface="Times New Roman"/>
                <a:cs typeface="Times New Roman"/>
              </a:rPr>
              <a:t>agronómica.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Comprender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cómo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asume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estudiante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universitario,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subjetividad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lenguaje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el </a:t>
            </a:r>
            <a:r>
              <a:rPr sz="1200" dirty="0">
                <a:latin typeface="Times New Roman"/>
                <a:cs typeface="Times New Roman"/>
              </a:rPr>
              <a:t>vocabulario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comunicación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carrera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ingeniería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agronómica.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Generar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aportes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axiológicos </a:t>
            </a:r>
            <a:r>
              <a:rPr sz="1200" dirty="0">
                <a:latin typeface="Times New Roman"/>
                <a:cs typeface="Times New Roman"/>
              </a:rPr>
              <a:t>sustentados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subjetividad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lenguaje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vocabulario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comunicación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formación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 </a:t>
            </a:r>
            <a:r>
              <a:rPr sz="1200" dirty="0">
                <a:latin typeface="Times New Roman"/>
                <a:cs typeface="Times New Roman"/>
              </a:rPr>
              <a:t>universitarios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Ingeniería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Agronómica.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Existen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teorías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apoyan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trabajo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teoría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comunicación,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teoría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valores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Piaget,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entre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otras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menos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importantes.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fundamento </a:t>
            </a:r>
            <a:r>
              <a:rPr sz="1200" dirty="0">
                <a:latin typeface="Times New Roman"/>
                <a:cs typeface="Times New Roman"/>
              </a:rPr>
              <a:t>científico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filosófico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fue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fenomenología,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seleccionó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informantes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docente,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egresado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spc="-50" dirty="0">
                <a:latin typeface="Times New Roman"/>
                <a:cs typeface="Times New Roman"/>
              </a:rPr>
              <a:t>y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estudiante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área.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observado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uso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vocabulario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 lenguaje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acorde,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decir,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fueron </a:t>
            </a:r>
            <a:r>
              <a:rPr sz="1200" dirty="0">
                <a:latin typeface="Times New Roman"/>
                <a:cs typeface="Times New Roman"/>
              </a:rPr>
              <a:t>seleccionados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estos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actores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informantes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razones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válidas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criterios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basados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experiencia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investigadora.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Todo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anterior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condujo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teorización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cual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denominó: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axiología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comunicación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-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componente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transdisciplinario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formación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universitaria.</a:t>
            </a:r>
            <a:endParaRPr sz="1200" dirty="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65"/>
              </a:spcBef>
            </a:pPr>
            <a:endParaRPr sz="1200" dirty="0">
              <a:latin typeface="Times New Roman"/>
              <a:cs typeface="Times New Roman"/>
            </a:endParaRPr>
          </a:p>
          <a:p>
            <a:pPr marL="12700" algn="just">
              <a:lnSpc>
                <a:spcPct val="100000"/>
              </a:lnSpc>
            </a:pPr>
            <a:r>
              <a:rPr sz="1200" b="1" dirty="0">
                <a:latin typeface="Times New Roman"/>
                <a:cs typeface="Times New Roman"/>
              </a:rPr>
              <a:t>Descriptores</a:t>
            </a:r>
            <a:r>
              <a:rPr sz="1200" dirty="0">
                <a:latin typeface="Times New Roman"/>
                <a:cs typeface="Times New Roman"/>
              </a:rPr>
              <a:t>: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Comunicación,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axiológica,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formación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universitaria,</a:t>
            </a:r>
            <a:r>
              <a:rPr sz="1200" spc="-6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Agrónomo</a:t>
            </a:r>
            <a:endParaRPr sz="1200" dirty="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60"/>
              </a:spcBef>
            </a:pPr>
            <a:endParaRPr sz="1200" dirty="0">
              <a:latin typeface="Times New Roman"/>
              <a:cs typeface="Times New Roman"/>
            </a:endParaRPr>
          </a:p>
          <a:p>
            <a:pPr marL="12700" marR="8255" algn="just">
              <a:lnSpc>
                <a:spcPct val="100000"/>
              </a:lnSpc>
            </a:pPr>
            <a:r>
              <a:rPr sz="1200" b="1" dirty="0">
                <a:latin typeface="Times New Roman"/>
                <a:cs typeface="Times New Roman"/>
              </a:rPr>
              <a:t>Reseña</a:t>
            </a:r>
            <a:r>
              <a:rPr sz="1200" b="1" spc="4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Biográfica</a:t>
            </a:r>
            <a:r>
              <a:rPr sz="1200" dirty="0">
                <a:latin typeface="Times New Roman"/>
                <a:cs typeface="Times New Roman"/>
              </a:rPr>
              <a:t>: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Ingeniero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Agrónomo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(UNERG),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Magister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Ingeniería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Industrial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(UC),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Abogado </a:t>
            </a:r>
            <a:r>
              <a:rPr sz="1200" dirty="0">
                <a:latin typeface="Times New Roman"/>
                <a:cs typeface="Times New Roman"/>
              </a:rPr>
              <a:t>(UNERG),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Docente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Ordinario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Agregado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Dedicación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Exclusiva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pre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post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grado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(UNERG),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Docente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Pregrado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Carlos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Soublette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sede</a:t>
            </a:r>
            <a:r>
              <a:rPr sz="1200" spc="-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Turmero,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UNEFA</a:t>
            </a:r>
            <a:r>
              <a:rPr sz="1200" spc="-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sede</a:t>
            </a:r>
            <a:r>
              <a:rPr sz="1200" spc="-4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Tinaquillo.</a:t>
            </a:r>
            <a:endParaRPr sz="1200" dirty="0">
              <a:latin typeface="Times New Roman"/>
              <a:cs typeface="Times New Roman"/>
            </a:endParaRPr>
          </a:p>
        </p:txBody>
      </p:sp>
      <p:pic>
        <p:nvPicPr>
          <p:cNvPr id="31" name="object 31"/>
          <p:cNvPicPr/>
          <p:nvPr/>
        </p:nvPicPr>
        <p:blipFill>
          <a:blip r:embed="rId17" cstate="print"/>
          <a:stretch>
            <a:fillRect/>
          </a:stretch>
        </p:blipFill>
        <p:spPr>
          <a:xfrm>
            <a:off x="4725161" y="164274"/>
            <a:ext cx="1805305" cy="893889"/>
          </a:xfrm>
          <a:prstGeom prst="rect">
            <a:avLst/>
          </a:prstGeom>
        </p:spPr>
      </p:pic>
      <p:sp>
        <p:nvSpPr>
          <p:cNvPr id="32" name="object 32"/>
          <p:cNvSpPr txBox="1"/>
          <p:nvPr/>
        </p:nvSpPr>
        <p:spPr>
          <a:xfrm>
            <a:off x="6317360" y="8878146"/>
            <a:ext cx="254000" cy="1943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410"/>
              </a:lnSpc>
            </a:pPr>
            <a:r>
              <a:rPr sz="1200" b="1" spc="-25" dirty="0">
                <a:latin typeface="Times New Roman"/>
                <a:cs typeface="Times New Roman"/>
              </a:rPr>
              <a:t>275</a:t>
            </a:r>
            <a:endParaRPr sz="1200" dirty="0">
              <a:latin typeface="Times New Roman"/>
              <a:cs typeface="Times New Roman"/>
            </a:endParaRPr>
          </a:p>
        </p:txBody>
      </p:sp>
      <p:grpSp>
        <p:nvGrpSpPr>
          <p:cNvPr id="33" name="Grupo 32">
            <a:extLst>
              <a:ext uri="{FF2B5EF4-FFF2-40B4-BE49-F238E27FC236}">
                <a16:creationId xmlns:a16="http://schemas.microsoft.com/office/drawing/2014/main" id="{9EEA338F-B0DD-556D-79D0-5528DF3628D3}"/>
              </a:ext>
            </a:extLst>
          </p:cNvPr>
          <p:cNvGrpSpPr/>
          <p:nvPr/>
        </p:nvGrpSpPr>
        <p:grpSpPr>
          <a:xfrm>
            <a:off x="117348" y="98932"/>
            <a:ext cx="6665976" cy="1452626"/>
            <a:chOff x="470065" y="1951410"/>
            <a:chExt cx="6665976" cy="1452626"/>
          </a:xfrm>
        </p:grpSpPr>
        <p:grpSp>
          <p:nvGrpSpPr>
            <p:cNvPr id="34" name="object 12">
              <a:extLst>
                <a:ext uri="{FF2B5EF4-FFF2-40B4-BE49-F238E27FC236}">
                  <a16:creationId xmlns:a16="http://schemas.microsoft.com/office/drawing/2014/main" id="{4CF61441-49D2-9F3F-0306-818F7DE7B721}"/>
                </a:ext>
              </a:extLst>
            </p:cNvPr>
            <p:cNvGrpSpPr/>
            <p:nvPr/>
          </p:nvGrpSpPr>
          <p:grpSpPr>
            <a:xfrm>
              <a:off x="470065" y="1951664"/>
              <a:ext cx="6665976" cy="1452372"/>
              <a:chOff x="96011" y="115823"/>
              <a:chExt cx="6665976" cy="1452372"/>
            </a:xfrm>
          </p:grpSpPr>
          <p:pic>
            <p:nvPicPr>
              <p:cNvPr id="38" name="object 13">
                <a:extLst>
                  <a:ext uri="{FF2B5EF4-FFF2-40B4-BE49-F238E27FC236}">
                    <a16:creationId xmlns:a16="http://schemas.microsoft.com/office/drawing/2014/main" id="{1ACB002C-438E-7E96-FF6F-458686F9C43B}"/>
                  </a:ext>
                </a:extLst>
              </p:cNvPr>
              <p:cNvPicPr/>
              <p:nvPr/>
            </p:nvPicPr>
            <p:blipFill>
              <a:blip r:embed="rId7" cstate="print"/>
              <a:stretch>
                <a:fillRect/>
              </a:stretch>
            </p:blipFill>
            <p:spPr>
              <a:xfrm>
                <a:off x="96011" y="115823"/>
                <a:ext cx="6665976" cy="1452372"/>
              </a:xfrm>
              <a:prstGeom prst="rect">
                <a:avLst/>
              </a:prstGeom>
            </p:spPr>
          </p:pic>
          <p:pic>
            <p:nvPicPr>
              <p:cNvPr id="39" name="object 14">
                <a:extLst>
                  <a:ext uri="{FF2B5EF4-FFF2-40B4-BE49-F238E27FC236}">
                    <a16:creationId xmlns:a16="http://schemas.microsoft.com/office/drawing/2014/main" id="{641BF97E-63F3-FCED-6AC6-138B92D9489A}"/>
                  </a:ext>
                </a:extLst>
              </p:cNvPr>
              <p:cNvPicPr/>
              <p:nvPr/>
            </p:nvPicPr>
            <p:blipFill>
              <a:blip r:embed="rId8" cstate="print"/>
              <a:stretch>
                <a:fillRect/>
              </a:stretch>
            </p:blipFill>
            <p:spPr>
              <a:xfrm>
                <a:off x="142849" y="142875"/>
                <a:ext cx="6572275" cy="1358646"/>
              </a:xfrm>
              <a:prstGeom prst="rect">
                <a:avLst/>
              </a:prstGeom>
            </p:spPr>
          </p:pic>
          <p:sp>
            <p:nvSpPr>
              <p:cNvPr id="40" name="object 15">
                <a:extLst>
                  <a:ext uri="{FF2B5EF4-FFF2-40B4-BE49-F238E27FC236}">
                    <a16:creationId xmlns:a16="http://schemas.microsoft.com/office/drawing/2014/main" id="{92791590-FFA2-92A8-8EF9-9959E16BB664}"/>
                  </a:ext>
                </a:extLst>
              </p:cNvPr>
              <p:cNvSpPr/>
              <p:nvPr/>
            </p:nvSpPr>
            <p:spPr>
              <a:xfrm>
                <a:off x="142849" y="142875"/>
                <a:ext cx="6572884" cy="1358900"/>
              </a:xfrm>
              <a:custGeom>
                <a:avLst/>
                <a:gdLst/>
                <a:ahLst/>
                <a:cxnLst/>
                <a:rect l="l" t="t" r="r" b="b"/>
                <a:pathLst>
                  <a:path w="6572884" h="1358900">
                    <a:moveTo>
                      <a:pt x="0" y="226441"/>
                    </a:moveTo>
                    <a:lnTo>
                      <a:pt x="4600" y="180795"/>
                    </a:lnTo>
                    <a:lnTo>
                      <a:pt x="17795" y="138285"/>
                    </a:lnTo>
                    <a:lnTo>
                      <a:pt x="38673" y="99820"/>
                    </a:lnTo>
                    <a:lnTo>
                      <a:pt x="66324" y="66309"/>
                    </a:lnTo>
                    <a:lnTo>
                      <a:pt x="99837" y="38663"/>
                    </a:lnTo>
                    <a:lnTo>
                      <a:pt x="138301" y="17789"/>
                    </a:lnTo>
                    <a:lnTo>
                      <a:pt x="180806" y="4599"/>
                    </a:lnTo>
                    <a:lnTo>
                      <a:pt x="226440" y="0"/>
                    </a:lnTo>
                    <a:lnTo>
                      <a:pt x="6345834" y="0"/>
                    </a:lnTo>
                    <a:lnTo>
                      <a:pt x="6391480" y="4599"/>
                    </a:lnTo>
                    <a:lnTo>
                      <a:pt x="6433990" y="17789"/>
                    </a:lnTo>
                    <a:lnTo>
                      <a:pt x="6472455" y="38663"/>
                    </a:lnTo>
                    <a:lnTo>
                      <a:pt x="6505965" y="66309"/>
                    </a:lnTo>
                    <a:lnTo>
                      <a:pt x="6533612" y="99820"/>
                    </a:lnTo>
                    <a:lnTo>
                      <a:pt x="6554485" y="138285"/>
                    </a:lnTo>
                    <a:lnTo>
                      <a:pt x="6567676" y="180795"/>
                    </a:lnTo>
                    <a:lnTo>
                      <a:pt x="6572275" y="226441"/>
                    </a:lnTo>
                    <a:lnTo>
                      <a:pt x="6572275" y="1132204"/>
                    </a:lnTo>
                    <a:lnTo>
                      <a:pt x="6567676" y="1177850"/>
                    </a:lnTo>
                    <a:lnTo>
                      <a:pt x="6554485" y="1220360"/>
                    </a:lnTo>
                    <a:lnTo>
                      <a:pt x="6533612" y="1258825"/>
                    </a:lnTo>
                    <a:lnTo>
                      <a:pt x="6505965" y="1292336"/>
                    </a:lnTo>
                    <a:lnTo>
                      <a:pt x="6472455" y="1319982"/>
                    </a:lnTo>
                    <a:lnTo>
                      <a:pt x="6433990" y="1340856"/>
                    </a:lnTo>
                    <a:lnTo>
                      <a:pt x="6391480" y="1354046"/>
                    </a:lnTo>
                    <a:lnTo>
                      <a:pt x="6345834" y="1358646"/>
                    </a:lnTo>
                    <a:lnTo>
                      <a:pt x="226440" y="1358646"/>
                    </a:lnTo>
                    <a:lnTo>
                      <a:pt x="180806" y="1354046"/>
                    </a:lnTo>
                    <a:lnTo>
                      <a:pt x="138301" y="1340856"/>
                    </a:lnTo>
                    <a:lnTo>
                      <a:pt x="99837" y="1319982"/>
                    </a:lnTo>
                    <a:lnTo>
                      <a:pt x="66324" y="1292336"/>
                    </a:lnTo>
                    <a:lnTo>
                      <a:pt x="38673" y="1258825"/>
                    </a:lnTo>
                    <a:lnTo>
                      <a:pt x="17795" y="1220360"/>
                    </a:lnTo>
                    <a:lnTo>
                      <a:pt x="4600" y="1177850"/>
                    </a:lnTo>
                    <a:lnTo>
                      <a:pt x="0" y="1132204"/>
                    </a:lnTo>
                    <a:lnTo>
                      <a:pt x="0" y="226441"/>
                    </a:lnTo>
                    <a:close/>
                  </a:path>
                </a:pathLst>
              </a:custGeom>
              <a:ln w="9525">
                <a:solidFill>
                  <a:srgbClr val="55CE74"/>
                </a:solidFill>
              </a:ln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pic>
            <p:nvPicPr>
              <p:cNvPr id="41" name="object 16">
                <a:extLst>
                  <a:ext uri="{FF2B5EF4-FFF2-40B4-BE49-F238E27FC236}">
                    <a16:creationId xmlns:a16="http://schemas.microsoft.com/office/drawing/2014/main" id="{6CBA03D2-1635-3C39-CAE1-B277235510A5}"/>
                  </a:ext>
                </a:extLst>
              </p:cNvPr>
              <p:cNvPicPr/>
              <p:nvPr/>
            </p:nvPicPr>
            <p:blipFill>
              <a:blip r:embed="rId9" cstate="print"/>
              <a:stretch>
                <a:fillRect/>
              </a:stretch>
            </p:blipFill>
            <p:spPr>
              <a:xfrm>
                <a:off x="2500248" y="305930"/>
                <a:ext cx="1714500" cy="733945"/>
              </a:xfrm>
              <a:prstGeom prst="rect">
                <a:avLst/>
              </a:prstGeom>
            </p:spPr>
          </p:pic>
        </p:grpSp>
        <p:sp>
          <p:nvSpPr>
            <p:cNvPr id="35" name="object 16">
              <a:extLst>
                <a:ext uri="{FF2B5EF4-FFF2-40B4-BE49-F238E27FC236}">
                  <a16:creationId xmlns:a16="http://schemas.microsoft.com/office/drawing/2014/main" id="{858349B1-8D0E-6621-1321-B348A1E18EB3}"/>
                </a:ext>
              </a:extLst>
            </p:cNvPr>
            <p:cNvSpPr txBox="1"/>
            <p:nvPr/>
          </p:nvSpPr>
          <p:spPr>
            <a:xfrm>
              <a:off x="2775727" y="2875716"/>
              <a:ext cx="3332858" cy="391795"/>
            </a:xfrm>
            <a:prstGeom prst="rect">
              <a:avLst/>
            </a:prstGeom>
            <a:noFill/>
          </p:spPr>
          <p:txBody>
            <a:bodyPr vert="horz" wrap="square" lIns="0" tIns="12700" rIns="0" bIns="0" rtlCol="0">
              <a:spAutoFit/>
            </a:bodyPr>
            <a:lstStyle/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Volumen 4,  Número 1  Enero a Julio 2021</a:t>
              </a:r>
            </a:p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Revista Semestral. Venezuela</a:t>
              </a:r>
              <a:endParaRPr sz="1200" dirty="0">
                <a:latin typeface="Arial"/>
                <a:cs typeface="Arial"/>
              </a:endParaRPr>
            </a:p>
          </p:txBody>
        </p:sp>
        <p:pic>
          <p:nvPicPr>
            <p:cNvPr id="36" name="object 25">
              <a:extLst>
                <a:ext uri="{FF2B5EF4-FFF2-40B4-BE49-F238E27FC236}">
                  <a16:creationId xmlns:a16="http://schemas.microsoft.com/office/drawing/2014/main" id="{9C42A121-4CF1-8424-B967-F754DD74610B}"/>
                </a:ext>
              </a:extLst>
            </p:cNvPr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470065" y="2027896"/>
              <a:ext cx="2305662" cy="1053903"/>
            </a:xfrm>
            <a:prstGeom prst="rect">
              <a:avLst/>
            </a:prstGeom>
          </p:spPr>
        </p:pic>
        <p:pic>
          <p:nvPicPr>
            <p:cNvPr id="37" name="object 31">
              <a:extLst>
                <a:ext uri="{FF2B5EF4-FFF2-40B4-BE49-F238E27FC236}">
                  <a16:creationId xmlns:a16="http://schemas.microsoft.com/office/drawing/2014/main" id="{598FD7E2-3A5E-DBD4-75BB-BD0399BA1B04}"/>
                </a:ext>
              </a:extLst>
            </p:cNvPr>
            <p:cNvPicPr/>
            <p:nvPr/>
          </p:nvPicPr>
          <p:blipFill>
            <a:blip r:embed="rId17" cstate="print"/>
            <a:stretch>
              <a:fillRect/>
            </a:stretch>
          </p:blipFill>
          <p:spPr>
            <a:xfrm>
              <a:off x="4932681" y="1951410"/>
              <a:ext cx="1805304" cy="893889"/>
            </a:xfrm>
            <a:prstGeom prst="rect">
              <a:avLst/>
            </a:prstGeom>
          </p:spPr>
        </p:pic>
      </p:grpSp>
    </p:spTree>
  </p:cSld>
  <p:clrMapOvr>
    <a:masterClrMapping/>
  </p:clrMapOvr>
</p:sld>
</file>

<file path=ppt/slides/slide27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105155" y="3043430"/>
            <a:ext cx="6647815" cy="5835650"/>
            <a:chOff x="105155" y="3043430"/>
            <a:chExt cx="6647815" cy="5835650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05155" y="3043430"/>
              <a:ext cx="6647687" cy="5835391"/>
            </a:xfrm>
            <a:prstGeom prst="rect">
              <a:avLst/>
            </a:prstGeom>
          </p:spPr>
        </p:pic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42849" y="3062414"/>
              <a:ext cx="6572250" cy="5758053"/>
            </a:xfrm>
            <a:prstGeom prst="rect">
              <a:avLst/>
            </a:prstGeom>
          </p:spPr>
        </p:pic>
        <p:sp>
          <p:nvSpPr>
            <p:cNvPr id="5" name="object 5"/>
            <p:cNvSpPr/>
            <p:nvPr/>
          </p:nvSpPr>
          <p:spPr>
            <a:xfrm>
              <a:off x="142849" y="3062414"/>
              <a:ext cx="6572250" cy="5758180"/>
            </a:xfrm>
            <a:custGeom>
              <a:avLst/>
              <a:gdLst/>
              <a:ahLst/>
              <a:cxnLst/>
              <a:rect l="l" t="t" r="r" b="b"/>
              <a:pathLst>
                <a:path w="6572250" h="5758180">
                  <a:moveTo>
                    <a:pt x="0" y="5758053"/>
                  </a:moveTo>
                  <a:lnTo>
                    <a:pt x="6572250" y="5758053"/>
                  </a:lnTo>
                  <a:lnTo>
                    <a:pt x="6572250" y="0"/>
                  </a:lnTo>
                  <a:lnTo>
                    <a:pt x="0" y="0"/>
                  </a:lnTo>
                  <a:lnTo>
                    <a:pt x="0" y="5758053"/>
                  </a:lnTo>
                  <a:close/>
                </a:path>
              </a:pathLst>
            </a:custGeom>
            <a:ln w="9525">
              <a:solidFill>
                <a:srgbClr val="55CE74"/>
              </a:solidFill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</p:grpSp>
      <p:grpSp>
        <p:nvGrpSpPr>
          <p:cNvPr id="6" name="object 6"/>
          <p:cNvGrpSpPr/>
          <p:nvPr/>
        </p:nvGrpSpPr>
        <p:grpSpPr>
          <a:xfrm>
            <a:off x="105155" y="124968"/>
            <a:ext cx="6647815" cy="1193800"/>
            <a:chOff x="105155" y="124968"/>
            <a:chExt cx="6647815" cy="1193800"/>
          </a:xfrm>
        </p:grpSpPr>
        <p:pic>
          <p:nvPicPr>
            <p:cNvPr id="7" name="object 7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05155" y="124968"/>
              <a:ext cx="6647687" cy="1193291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142849" y="142875"/>
              <a:ext cx="6572275" cy="1116710"/>
            </a:xfrm>
            <a:prstGeom prst="rect">
              <a:avLst/>
            </a:prstGeom>
          </p:spPr>
        </p:pic>
        <p:sp>
          <p:nvSpPr>
            <p:cNvPr id="9" name="object 9"/>
            <p:cNvSpPr/>
            <p:nvPr/>
          </p:nvSpPr>
          <p:spPr>
            <a:xfrm>
              <a:off x="142849" y="142875"/>
              <a:ext cx="6572884" cy="1116965"/>
            </a:xfrm>
            <a:custGeom>
              <a:avLst/>
              <a:gdLst/>
              <a:ahLst/>
              <a:cxnLst/>
              <a:rect l="l" t="t" r="r" b="b"/>
              <a:pathLst>
                <a:path w="6572884" h="1116965">
                  <a:moveTo>
                    <a:pt x="0" y="186181"/>
                  </a:moveTo>
                  <a:lnTo>
                    <a:pt x="6649" y="136671"/>
                  </a:lnTo>
                  <a:lnTo>
                    <a:pt x="25413" y="92192"/>
                  </a:lnTo>
                  <a:lnTo>
                    <a:pt x="54517" y="54514"/>
                  </a:lnTo>
                  <a:lnTo>
                    <a:pt x="92188" y="25409"/>
                  </a:lnTo>
                  <a:lnTo>
                    <a:pt x="136651" y="6647"/>
                  </a:lnTo>
                  <a:lnTo>
                    <a:pt x="186131" y="0"/>
                  </a:lnTo>
                  <a:lnTo>
                    <a:pt x="6386093" y="0"/>
                  </a:lnTo>
                  <a:lnTo>
                    <a:pt x="6435603" y="6647"/>
                  </a:lnTo>
                  <a:lnTo>
                    <a:pt x="6480082" y="25409"/>
                  </a:lnTo>
                  <a:lnTo>
                    <a:pt x="6517760" y="54514"/>
                  </a:lnTo>
                  <a:lnTo>
                    <a:pt x="6546865" y="92192"/>
                  </a:lnTo>
                  <a:lnTo>
                    <a:pt x="6565627" y="136671"/>
                  </a:lnTo>
                  <a:lnTo>
                    <a:pt x="6572275" y="186181"/>
                  </a:lnTo>
                  <a:lnTo>
                    <a:pt x="6572275" y="930655"/>
                  </a:lnTo>
                  <a:lnTo>
                    <a:pt x="6565627" y="980112"/>
                  </a:lnTo>
                  <a:lnTo>
                    <a:pt x="6546865" y="1024556"/>
                  </a:lnTo>
                  <a:lnTo>
                    <a:pt x="6517760" y="1062212"/>
                  </a:lnTo>
                  <a:lnTo>
                    <a:pt x="6480082" y="1091306"/>
                  </a:lnTo>
                  <a:lnTo>
                    <a:pt x="6435603" y="1110064"/>
                  </a:lnTo>
                  <a:lnTo>
                    <a:pt x="6386093" y="1116710"/>
                  </a:lnTo>
                  <a:lnTo>
                    <a:pt x="186131" y="1116710"/>
                  </a:lnTo>
                  <a:lnTo>
                    <a:pt x="136651" y="1110064"/>
                  </a:lnTo>
                  <a:lnTo>
                    <a:pt x="92188" y="1091306"/>
                  </a:lnTo>
                  <a:lnTo>
                    <a:pt x="54517" y="1062212"/>
                  </a:lnTo>
                  <a:lnTo>
                    <a:pt x="25413" y="1024556"/>
                  </a:lnTo>
                  <a:lnTo>
                    <a:pt x="6649" y="980112"/>
                  </a:lnTo>
                  <a:lnTo>
                    <a:pt x="0" y="930655"/>
                  </a:lnTo>
                  <a:lnTo>
                    <a:pt x="0" y="186181"/>
                  </a:lnTo>
                  <a:close/>
                </a:path>
              </a:pathLst>
            </a:custGeom>
            <a:ln w="9525">
              <a:solidFill>
                <a:srgbClr val="55CE74"/>
              </a:solidFill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</p:grpSp>
      <p:pic>
        <p:nvPicPr>
          <p:cNvPr id="10" name="object 10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318518" y="1504208"/>
            <a:ext cx="6256015" cy="678139"/>
          </a:xfrm>
          <a:prstGeom prst="rect">
            <a:avLst/>
          </a:prstGeom>
        </p:spPr>
      </p:pic>
      <p:sp>
        <p:nvSpPr>
          <p:cNvPr id="11" name="object 11"/>
          <p:cNvSpPr txBox="1"/>
          <p:nvPr/>
        </p:nvSpPr>
        <p:spPr>
          <a:xfrm>
            <a:off x="3020695" y="1360423"/>
            <a:ext cx="1322705" cy="18669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1050" b="1" dirty="0">
                <a:latin typeface="Times New Roman"/>
                <a:cs typeface="Times New Roman"/>
              </a:rPr>
              <a:t>Para</a:t>
            </a:r>
            <a:r>
              <a:rPr sz="1050" b="1" spc="-30" dirty="0">
                <a:latin typeface="Times New Roman"/>
                <a:cs typeface="Times New Roman"/>
              </a:rPr>
              <a:t> </a:t>
            </a:r>
            <a:r>
              <a:rPr sz="1050" b="1" dirty="0">
                <a:latin typeface="Times New Roman"/>
                <a:cs typeface="Times New Roman"/>
              </a:rPr>
              <a:t>citar</a:t>
            </a:r>
            <a:r>
              <a:rPr sz="1050" b="1" spc="-20" dirty="0">
                <a:latin typeface="Times New Roman"/>
                <a:cs typeface="Times New Roman"/>
              </a:rPr>
              <a:t> </a:t>
            </a:r>
            <a:r>
              <a:rPr sz="1050" b="1" dirty="0">
                <a:latin typeface="Times New Roman"/>
                <a:cs typeface="Times New Roman"/>
              </a:rPr>
              <a:t>este</a:t>
            </a:r>
            <a:r>
              <a:rPr sz="1050" b="1" spc="-20" dirty="0">
                <a:latin typeface="Times New Roman"/>
                <a:cs typeface="Times New Roman"/>
              </a:rPr>
              <a:t> </a:t>
            </a:r>
            <a:r>
              <a:rPr sz="1050" b="1" spc="-10" dirty="0">
                <a:latin typeface="Times New Roman"/>
                <a:cs typeface="Times New Roman"/>
              </a:rPr>
              <a:t>artículo</a:t>
            </a:r>
            <a:endParaRPr sz="1050" dirty="0">
              <a:latin typeface="Times New Roman"/>
              <a:cs typeface="Times New Roman"/>
            </a:endParaRPr>
          </a:p>
        </p:txBody>
      </p:sp>
      <p:grpSp>
        <p:nvGrpSpPr>
          <p:cNvPr id="12" name="object 12"/>
          <p:cNvGrpSpPr/>
          <p:nvPr/>
        </p:nvGrpSpPr>
        <p:grpSpPr>
          <a:xfrm>
            <a:off x="96011" y="115823"/>
            <a:ext cx="6666230" cy="1463040"/>
            <a:chOff x="96011" y="115823"/>
            <a:chExt cx="6666230" cy="1463040"/>
          </a:xfrm>
        </p:grpSpPr>
        <p:pic>
          <p:nvPicPr>
            <p:cNvPr id="13" name="object 13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96011" y="115823"/>
              <a:ext cx="6665976" cy="1452372"/>
            </a:xfrm>
            <a:prstGeom prst="rect">
              <a:avLst/>
            </a:prstGeom>
          </p:spPr>
        </p:pic>
        <p:pic>
          <p:nvPicPr>
            <p:cNvPr id="14" name="object 14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142849" y="142875"/>
              <a:ext cx="6572275" cy="1358646"/>
            </a:xfrm>
            <a:prstGeom prst="rect">
              <a:avLst/>
            </a:prstGeom>
          </p:spPr>
        </p:pic>
        <p:sp>
          <p:nvSpPr>
            <p:cNvPr id="15" name="object 15"/>
            <p:cNvSpPr/>
            <p:nvPr/>
          </p:nvSpPr>
          <p:spPr>
            <a:xfrm>
              <a:off x="142849" y="142875"/>
              <a:ext cx="6572884" cy="1358900"/>
            </a:xfrm>
            <a:custGeom>
              <a:avLst/>
              <a:gdLst/>
              <a:ahLst/>
              <a:cxnLst/>
              <a:rect l="l" t="t" r="r" b="b"/>
              <a:pathLst>
                <a:path w="6572884" h="1358900">
                  <a:moveTo>
                    <a:pt x="0" y="226441"/>
                  </a:moveTo>
                  <a:lnTo>
                    <a:pt x="4600" y="180795"/>
                  </a:lnTo>
                  <a:lnTo>
                    <a:pt x="17795" y="138285"/>
                  </a:lnTo>
                  <a:lnTo>
                    <a:pt x="38673" y="99820"/>
                  </a:lnTo>
                  <a:lnTo>
                    <a:pt x="66324" y="66309"/>
                  </a:lnTo>
                  <a:lnTo>
                    <a:pt x="99837" y="38663"/>
                  </a:lnTo>
                  <a:lnTo>
                    <a:pt x="138301" y="17789"/>
                  </a:lnTo>
                  <a:lnTo>
                    <a:pt x="180806" y="4599"/>
                  </a:lnTo>
                  <a:lnTo>
                    <a:pt x="226440" y="0"/>
                  </a:lnTo>
                  <a:lnTo>
                    <a:pt x="6345834" y="0"/>
                  </a:lnTo>
                  <a:lnTo>
                    <a:pt x="6391480" y="4599"/>
                  </a:lnTo>
                  <a:lnTo>
                    <a:pt x="6433990" y="17789"/>
                  </a:lnTo>
                  <a:lnTo>
                    <a:pt x="6472455" y="38663"/>
                  </a:lnTo>
                  <a:lnTo>
                    <a:pt x="6505965" y="66309"/>
                  </a:lnTo>
                  <a:lnTo>
                    <a:pt x="6533612" y="99820"/>
                  </a:lnTo>
                  <a:lnTo>
                    <a:pt x="6554485" y="138285"/>
                  </a:lnTo>
                  <a:lnTo>
                    <a:pt x="6567676" y="180795"/>
                  </a:lnTo>
                  <a:lnTo>
                    <a:pt x="6572275" y="226441"/>
                  </a:lnTo>
                  <a:lnTo>
                    <a:pt x="6572275" y="1132204"/>
                  </a:lnTo>
                  <a:lnTo>
                    <a:pt x="6567676" y="1177850"/>
                  </a:lnTo>
                  <a:lnTo>
                    <a:pt x="6554485" y="1220360"/>
                  </a:lnTo>
                  <a:lnTo>
                    <a:pt x="6533612" y="1258825"/>
                  </a:lnTo>
                  <a:lnTo>
                    <a:pt x="6505965" y="1292336"/>
                  </a:lnTo>
                  <a:lnTo>
                    <a:pt x="6472455" y="1319982"/>
                  </a:lnTo>
                  <a:lnTo>
                    <a:pt x="6433990" y="1340856"/>
                  </a:lnTo>
                  <a:lnTo>
                    <a:pt x="6391480" y="1354046"/>
                  </a:lnTo>
                  <a:lnTo>
                    <a:pt x="6345834" y="1358646"/>
                  </a:lnTo>
                  <a:lnTo>
                    <a:pt x="226440" y="1358646"/>
                  </a:lnTo>
                  <a:lnTo>
                    <a:pt x="180806" y="1354046"/>
                  </a:lnTo>
                  <a:lnTo>
                    <a:pt x="138301" y="1340856"/>
                  </a:lnTo>
                  <a:lnTo>
                    <a:pt x="99837" y="1319982"/>
                  </a:lnTo>
                  <a:lnTo>
                    <a:pt x="66324" y="1292336"/>
                  </a:lnTo>
                  <a:lnTo>
                    <a:pt x="38673" y="1258825"/>
                  </a:lnTo>
                  <a:lnTo>
                    <a:pt x="17795" y="1220360"/>
                  </a:lnTo>
                  <a:lnTo>
                    <a:pt x="4600" y="1177850"/>
                  </a:lnTo>
                  <a:lnTo>
                    <a:pt x="0" y="1132204"/>
                  </a:lnTo>
                  <a:lnTo>
                    <a:pt x="0" y="226441"/>
                  </a:lnTo>
                  <a:close/>
                </a:path>
              </a:pathLst>
            </a:custGeom>
            <a:ln w="9525">
              <a:solidFill>
                <a:srgbClr val="55CE74"/>
              </a:solidFill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pic>
          <p:nvPicPr>
            <p:cNvPr id="16" name="object 16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2500248" y="305930"/>
              <a:ext cx="1714500" cy="733945"/>
            </a:xfrm>
            <a:prstGeom prst="rect">
              <a:avLst/>
            </a:prstGeom>
          </p:spPr>
        </p:pic>
        <p:pic>
          <p:nvPicPr>
            <p:cNvPr id="17" name="object 17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4357751" y="251586"/>
              <a:ext cx="2214626" cy="788289"/>
            </a:xfrm>
            <a:prstGeom prst="rect">
              <a:avLst/>
            </a:prstGeom>
          </p:spPr>
        </p:pic>
        <p:pic>
          <p:nvPicPr>
            <p:cNvPr id="18" name="object 18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2738628" y="1024127"/>
              <a:ext cx="1897379" cy="371855"/>
            </a:xfrm>
            <a:prstGeom prst="rect">
              <a:avLst/>
            </a:prstGeom>
          </p:spPr>
        </p:pic>
        <p:pic>
          <p:nvPicPr>
            <p:cNvPr id="19" name="object 19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4401311" y="1024127"/>
              <a:ext cx="1577339" cy="371855"/>
            </a:xfrm>
            <a:prstGeom prst="rect">
              <a:avLst/>
            </a:prstGeom>
          </p:spPr>
        </p:pic>
        <p:pic>
          <p:nvPicPr>
            <p:cNvPr id="20" name="object 20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3169919" y="1207007"/>
              <a:ext cx="1546859" cy="371855"/>
            </a:xfrm>
            <a:prstGeom prst="rect">
              <a:avLst/>
            </a:prstGeom>
          </p:spPr>
        </p:pic>
        <p:pic>
          <p:nvPicPr>
            <p:cNvPr id="21" name="object 21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4482083" y="1207007"/>
              <a:ext cx="284988" cy="371855"/>
            </a:xfrm>
            <a:prstGeom prst="rect">
              <a:avLst/>
            </a:prstGeom>
          </p:spPr>
        </p:pic>
        <p:pic>
          <p:nvPicPr>
            <p:cNvPr id="22" name="object 22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4572000" y="1207007"/>
              <a:ext cx="1013460" cy="371855"/>
            </a:xfrm>
            <a:prstGeom prst="rect">
              <a:avLst/>
            </a:prstGeom>
          </p:spPr>
        </p:pic>
      </p:grpSp>
      <p:sp>
        <p:nvSpPr>
          <p:cNvPr id="23" name="object 23"/>
          <p:cNvSpPr txBox="1"/>
          <p:nvPr/>
        </p:nvSpPr>
        <p:spPr>
          <a:xfrm>
            <a:off x="2842005" y="1068451"/>
            <a:ext cx="3029585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Arial"/>
                <a:cs typeface="Arial"/>
              </a:rPr>
              <a:t>6ta.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Edición</a:t>
            </a:r>
            <a:r>
              <a:rPr sz="1200" b="1" spc="-10" dirty="0">
                <a:latin typeface="Arial"/>
                <a:cs typeface="Arial"/>
              </a:rPr>
              <a:t> Volumen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I</a:t>
            </a:r>
            <a:r>
              <a:rPr sz="1200" b="1" spc="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Enero</a:t>
            </a:r>
            <a:r>
              <a:rPr sz="1200" b="1" spc="-3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a</a:t>
            </a:r>
            <a:r>
              <a:rPr sz="1200" b="1" spc="-2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Julio</a:t>
            </a:r>
            <a:r>
              <a:rPr sz="1200" b="1" spc="-5" dirty="0">
                <a:latin typeface="Arial"/>
                <a:cs typeface="Arial"/>
              </a:rPr>
              <a:t> </a:t>
            </a:r>
            <a:r>
              <a:rPr sz="1200" b="1" spc="-20" dirty="0">
                <a:latin typeface="Arial"/>
                <a:cs typeface="Arial"/>
              </a:rPr>
              <a:t>2021</a:t>
            </a:r>
            <a:endParaRPr sz="1200" dirty="0">
              <a:latin typeface="Arial"/>
              <a:cs typeface="Arial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3273297" y="1251331"/>
            <a:ext cx="216789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Arial"/>
                <a:cs typeface="Arial"/>
              </a:rPr>
              <a:t>Revista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Semestral-</a:t>
            </a:r>
            <a:r>
              <a:rPr sz="1200" b="1" spc="-40" dirty="0">
                <a:latin typeface="Arial"/>
                <a:cs typeface="Arial"/>
              </a:rPr>
              <a:t> </a:t>
            </a:r>
            <a:r>
              <a:rPr sz="1200" b="1" spc="-10" dirty="0">
                <a:latin typeface="Arial"/>
                <a:cs typeface="Arial"/>
              </a:rPr>
              <a:t>Venezuela</a:t>
            </a:r>
            <a:endParaRPr sz="1200" dirty="0">
              <a:latin typeface="Arial"/>
              <a:cs typeface="Arial"/>
            </a:endParaRPr>
          </a:p>
        </p:txBody>
      </p:sp>
      <p:grpSp>
        <p:nvGrpSpPr>
          <p:cNvPr id="25" name="object 25"/>
          <p:cNvGrpSpPr/>
          <p:nvPr/>
        </p:nvGrpSpPr>
        <p:grpSpPr>
          <a:xfrm>
            <a:off x="320929" y="234695"/>
            <a:ext cx="6228715" cy="2840990"/>
            <a:chOff x="320929" y="234695"/>
            <a:chExt cx="6228715" cy="2840990"/>
          </a:xfrm>
        </p:grpSpPr>
        <p:pic>
          <p:nvPicPr>
            <p:cNvPr id="26" name="object 26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324612" y="234695"/>
              <a:ext cx="1719072" cy="1341120"/>
            </a:xfrm>
            <a:prstGeom prst="rect">
              <a:avLst/>
            </a:prstGeom>
          </p:spPr>
        </p:pic>
        <p:sp>
          <p:nvSpPr>
            <p:cNvPr id="27" name="object 27"/>
            <p:cNvSpPr/>
            <p:nvPr/>
          </p:nvSpPr>
          <p:spPr>
            <a:xfrm>
              <a:off x="333629" y="1522183"/>
              <a:ext cx="6203315" cy="674370"/>
            </a:xfrm>
            <a:custGeom>
              <a:avLst/>
              <a:gdLst/>
              <a:ahLst/>
              <a:cxnLst/>
              <a:rect l="l" t="t" r="r" b="b"/>
              <a:pathLst>
                <a:path w="6203315" h="674369">
                  <a:moveTo>
                    <a:pt x="6202934" y="0"/>
                  </a:moveTo>
                  <a:lnTo>
                    <a:pt x="0" y="0"/>
                  </a:lnTo>
                  <a:lnTo>
                    <a:pt x="0" y="674027"/>
                  </a:lnTo>
                  <a:lnTo>
                    <a:pt x="6202934" y="674027"/>
                  </a:lnTo>
                  <a:lnTo>
                    <a:pt x="620293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8" name="object 28"/>
            <p:cNvSpPr/>
            <p:nvPr/>
          </p:nvSpPr>
          <p:spPr>
            <a:xfrm>
              <a:off x="333629" y="1522183"/>
              <a:ext cx="6203315" cy="674370"/>
            </a:xfrm>
            <a:custGeom>
              <a:avLst/>
              <a:gdLst/>
              <a:ahLst/>
              <a:cxnLst/>
              <a:rect l="l" t="t" r="r" b="b"/>
              <a:pathLst>
                <a:path w="6203315" h="674369">
                  <a:moveTo>
                    <a:pt x="0" y="674027"/>
                  </a:moveTo>
                  <a:lnTo>
                    <a:pt x="6202934" y="674027"/>
                  </a:lnTo>
                  <a:lnTo>
                    <a:pt x="6202934" y="0"/>
                  </a:lnTo>
                  <a:lnTo>
                    <a:pt x="0" y="0"/>
                  </a:lnTo>
                  <a:lnTo>
                    <a:pt x="0" y="674027"/>
                  </a:lnTo>
                  <a:close/>
                </a:path>
              </a:pathLst>
            </a:custGeom>
            <a:ln w="25400">
              <a:solidFill>
                <a:srgbClr val="5BD078"/>
              </a:solidFill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9" name="object 29"/>
            <p:cNvSpPr/>
            <p:nvPr/>
          </p:nvSpPr>
          <p:spPr>
            <a:xfrm>
              <a:off x="333629" y="2123757"/>
              <a:ext cx="6203315" cy="939165"/>
            </a:xfrm>
            <a:custGeom>
              <a:avLst/>
              <a:gdLst/>
              <a:ahLst/>
              <a:cxnLst/>
              <a:rect l="l" t="t" r="r" b="b"/>
              <a:pathLst>
                <a:path w="6203315" h="939164">
                  <a:moveTo>
                    <a:pt x="6202934" y="0"/>
                  </a:moveTo>
                  <a:lnTo>
                    <a:pt x="0" y="0"/>
                  </a:lnTo>
                  <a:lnTo>
                    <a:pt x="0" y="938720"/>
                  </a:lnTo>
                  <a:lnTo>
                    <a:pt x="6202934" y="938720"/>
                  </a:lnTo>
                  <a:lnTo>
                    <a:pt x="620293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0" name="object 30"/>
            <p:cNvSpPr/>
            <p:nvPr/>
          </p:nvSpPr>
          <p:spPr>
            <a:xfrm>
              <a:off x="333629" y="2123757"/>
              <a:ext cx="6203315" cy="939165"/>
            </a:xfrm>
            <a:custGeom>
              <a:avLst/>
              <a:gdLst/>
              <a:ahLst/>
              <a:cxnLst/>
              <a:rect l="l" t="t" r="r" b="b"/>
              <a:pathLst>
                <a:path w="6203315" h="939164">
                  <a:moveTo>
                    <a:pt x="0" y="938720"/>
                  </a:moveTo>
                  <a:lnTo>
                    <a:pt x="6202934" y="938720"/>
                  </a:lnTo>
                  <a:lnTo>
                    <a:pt x="6202934" y="0"/>
                  </a:lnTo>
                  <a:lnTo>
                    <a:pt x="0" y="0"/>
                  </a:lnTo>
                  <a:lnTo>
                    <a:pt x="0" y="938720"/>
                  </a:lnTo>
                  <a:close/>
                </a:path>
              </a:pathLst>
            </a:custGeom>
            <a:ln w="25400">
              <a:solidFill>
                <a:srgbClr val="5BD078"/>
              </a:solidFill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</p:grpSp>
      <p:sp>
        <p:nvSpPr>
          <p:cNvPr id="31" name="object 31"/>
          <p:cNvSpPr txBox="1"/>
          <p:nvPr/>
        </p:nvSpPr>
        <p:spPr>
          <a:xfrm>
            <a:off x="221691" y="1550923"/>
            <a:ext cx="6398895" cy="6994222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27940" algn="ctr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Times New Roman"/>
                <a:cs typeface="Times New Roman"/>
              </a:rPr>
              <a:t>Dra.</a:t>
            </a:r>
            <a:r>
              <a:rPr sz="1200" b="1" spc="-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Deanet</a:t>
            </a:r>
            <a:r>
              <a:rPr sz="1200" b="1" spc="-10" dirty="0">
                <a:latin typeface="Times New Roman"/>
                <a:cs typeface="Times New Roman"/>
              </a:rPr>
              <a:t> </a:t>
            </a:r>
            <a:r>
              <a:rPr sz="1200" b="1" spc="-20" dirty="0">
                <a:latin typeface="Times New Roman"/>
                <a:cs typeface="Times New Roman"/>
              </a:rPr>
              <a:t>Coromoto</a:t>
            </a:r>
            <a:r>
              <a:rPr sz="1200" b="1" spc="-5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Abreu</a:t>
            </a:r>
            <a:r>
              <a:rPr sz="1200" b="1" spc="-10" dirty="0">
                <a:latin typeface="Times New Roman"/>
                <a:cs typeface="Times New Roman"/>
              </a:rPr>
              <a:t> </a:t>
            </a:r>
            <a:r>
              <a:rPr sz="1200" b="1" spc="-20" dirty="0">
                <a:latin typeface="Times New Roman"/>
                <a:cs typeface="Times New Roman"/>
              </a:rPr>
              <a:t>Lira</a:t>
            </a:r>
            <a:endParaRPr sz="1200" dirty="0">
              <a:latin typeface="Times New Roman"/>
              <a:cs typeface="Times New Roman"/>
            </a:endParaRPr>
          </a:p>
          <a:p>
            <a:pPr marL="29845" algn="ctr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Rómulo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Gallegos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National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Experimental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University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Central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Plains</a:t>
            </a:r>
            <a:r>
              <a:rPr sz="1200" spc="-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(UNERG)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-</a:t>
            </a:r>
            <a:r>
              <a:rPr sz="1200" spc="-6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Venezuela)</a:t>
            </a:r>
            <a:endParaRPr sz="1200" dirty="0">
              <a:latin typeface="Times New Roman"/>
              <a:cs typeface="Times New Roman"/>
            </a:endParaRPr>
          </a:p>
          <a:p>
            <a:pPr marL="27940" algn="ctr">
              <a:lnSpc>
                <a:spcPct val="100000"/>
              </a:lnSpc>
              <a:spcBef>
                <a:spcPts val="85"/>
              </a:spcBef>
            </a:pPr>
            <a:r>
              <a:rPr sz="1200" b="1" dirty="0">
                <a:solidFill>
                  <a:schemeClr val="tx1"/>
                </a:solidFill>
                <a:latin typeface="Times New Roman"/>
                <a:cs typeface="Times New Roman"/>
              </a:rPr>
              <a:t>Email:</a:t>
            </a:r>
            <a:r>
              <a:rPr sz="1200" b="1" spc="-3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chemeClr val="tx1"/>
                </a:solidFill>
                <a:latin typeface="Times New Roman"/>
                <a:cs typeface="Times New Roman"/>
                <a:hlinkClick r:id="rId17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deanetabreu@gmail.com</a:t>
            </a:r>
            <a:endParaRPr sz="1200" dirty="0">
              <a:solidFill>
                <a:schemeClr val="tx1"/>
              </a:solidFill>
              <a:latin typeface="Times New Roman"/>
              <a:cs typeface="Times New Roman"/>
            </a:endParaRPr>
          </a:p>
          <a:p>
            <a:pPr marL="203200" marR="164465">
              <a:lnSpc>
                <a:spcPct val="100000"/>
              </a:lnSpc>
              <a:spcBef>
                <a:spcPts val="335"/>
              </a:spcBef>
            </a:pPr>
            <a:r>
              <a:rPr sz="1100" b="1" dirty="0">
                <a:latin typeface="Times New Roman"/>
                <a:cs typeface="Times New Roman"/>
              </a:rPr>
              <a:t>How</a:t>
            </a:r>
            <a:r>
              <a:rPr sz="1100" b="1" spc="5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to</a:t>
            </a:r>
            <a:r>
              <a:rPr sz="1100" b="1" spc="6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cite</a:t>
            </a:r>
            <a:r>
              <a:rPr sz="1100" b="1" spc="6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this</a:t>
            </a:r>
            <a:r>
              <a:rPr sz="1100" b="1" spc="6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article:</a:t>
            </a:r>
            <a:r>
              <a:rPr sz="1100" b="1" spc="5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Deanet</a:t>
            </a:r>
            <a:r>
              <a:rPr sz="1100" b="1" spc="7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C.</a:t>
            </a:r>
            <a:r>
              <a:rPr sz="1100" b="1" spc="6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Abreu</a:t>
            </a:r>
            <a:r>
              <a:rPr sz="1100" b="1" spc="6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Lira</a:t>
            </a:r>
            <a:r>
              <a:rPr sz="1100" b="1" spc="5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(2021),</a:t>
            </a:r>
            <a:r>
              <a:rPr sz="1100" b="1" spc="5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“The</a:t>
            </a:r>
            <a:r>
              <a:rPr sz="1100" b="1" spc="5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Communication:</a:t>
            </a:r>
            <a:r>
              <a:rPr sz="1100" b="1" spc="6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An</a:t>
            </a:r>
            <a:r>
              <a:rPr sz="1100" b="1" spc="6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Axiological</a:t>
            </a:r>
            <a:r>
              <a:rPr sz="1100" b="1" spc="70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Vision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the</a:t>
            </a:r>
            <a:r>
              <a:rPr sz="1100" b="1" spc="-1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University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Training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of</a:t>
            </a:r>
            <a:r>
              <a:rPr sz="1100" b="1" spc="-1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the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Agricultural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Engineer”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</a:t>
            </a:r>
            <a:r>
              <a:rPr sz="1100" b="1" spc="-1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(1-</a:t>
            </a:r>
            <a:r>
              <a:rPr sz="1100" b="1" spc="-25" dirty="0">
                <a:latin typeface="Times New Roman"/>
                <a:cs typeface="Times New Roman"/>
              </a:rPr>
              <a:t>12)</a:t>
            </a:r>
            <a:endParaRPr sz="1100" dirty="0">
              <a:latin typeface="Times New Roman"/>
              <a:cs typeface="Times New Roman"/>
            </a:endParaRPr>
          </a:p>
          <a:p>
            <a:pPr marL="2647950">
              <a:lnSpc>
                <a:spcPct val="100000"/>
              </a:lnSpc>
            </a:pPr>
            <a:r>
              <a:rPr sz="1100" b="1" dirty="0">
                <a:latin typeface="Times New Roman"/>
                <a:cs typeface="Times New Roman"/>
              </a:rPr>
              <a:t>Received:</a:t>
            </a:r>
            <a:r>
              <a:rPr sz="1100" b="1" spc="-4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January</a:t>
            </a:r>
            <a:r>
              <a:rPr sz="1100" b="1" spc="-10" dirty="0">
                <a:latin typeface="Times New Roman"/>
                <a:cs typeface="Times New Roman"/>
              </a:rPr>
              <a:t> </a:t>
            </a:r>
            <a:r>
              <a:rPr sz="1100" b="1" spc="-20" dirty="0">
                <a:latin typeface="Times New Roman"/>
                <a:cs typeface="Times New Roman"/>
              </a:rPr>
              <a:t>2021</a:t>
            </a:r>
            <a:endParaRPr sz="1100" dirty="0">
              <a:latin typeface="Times New Roman"/>
              <a:cs typeface="Times New Roman"/>
            </a:endParaRPr>
          </a:p>
          <a:p>
            <a:pPr marL="2637155">
              <a:lnSpc>
                <a:spcPct val="100000"/>
              </a:lnSpc>
            </a:pPr>
            <a:r>
              <a:rPr sz="1100" b="1" dirty="0">
                <a:latin typeface="Times New Roman"/>
                <a:cs typeface="Times New Roman"/>
              </a:rPr>
              <a:t>Revised: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January</a:t>
            </a:r>
            <a:r>
              <a:rPr sz="1100" b="1" spc="-15" dirty="0">
                <a:latin typeface="Times New Roman"/>
                <a:cs typeface="Times New Roman"/>
              </a:rPr>
              <a:t> </a:t>
            </a:r>
            <a:r>
              <a:rPr sz="1100" b="1" spc="-20" dirty="0">
                <a:latin typeface="Times New Roman"/>
                <a:cs typeface="Times New Roman"/>
              </a:rPr>
              <a:t>2021</a:t>
            </a:r>
            <a:endParaRPr sz="1100" dirty="0">
              <a:latin typeface="Times New Roman"/>
              <a:cs typeface="Times New Roman"/>
            </a:endParaRPr>
          </a:p>
          <a:p>
            <a:pPr marL="2629535">
              <a:lnSpc>
                <a:spcPct val="100000"/>
              </a:lnSpc>
            </a:pPr>
            <a:r>
              <a:rPr sz="1100" b="1" dirty="0">
                <a:latin typeface="Times New Roman"/>
                <a:cs typeface="Times New Roman"/>
              </a:rPr>
              <a:t>Accepted: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January</a:t>
            </a:r>
            <a:r>
              <a:rPr sz="1100" b="1" spc="-15" dirty="0">
                <a:latin typeface="Times New Roman"/>
                <a:cs typeface="Times New Roman"/>
              </a:rPr>
              <a:t> </a:t>
            </a:r>
            <a:r>
              <a:rPr sz="1100" b="1" spc="-20" dirty="0">
                <a:latin typeface="Times New Roman"/>
                <a:cs typeface="Times New Roman"/>
              </a:rPr>
              <a:t>2021</a:t>
            </a:r>
            <a:endParaRPr sz="1100" dirty="0">
              <a:latin typeface="Times New Roman"/>
              <a:cs typeface="Times New Roman"/>
            </a:endParaRPr>
          </a:p>
          <a:p>
            <a:pPr marL="335280" marR="266065" algn="ctr">
              <a:lnSpc>
                <a:spcPct val="100000"/>
              </a:lnSpc>
              <a:spcBef>
                <a:spcPts val="1255"/>
              </a:spcBef>
            </a:pPr>
            <a:r>
              <a:rPr sz="1200" b="1" dirty="0">
                <a:latin typeface="Times New Roman"/>
                <a:cs typeface="Times New Roman"/>
              </a:rPr>
              <a:t>The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Communication:</a:t>
            </a:r>
            <a:r>
              <a:rPr sz="1200" b="1" spc="-6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An</a:t>
            </a:r>
            <a:r>
              <a:rPr sz="1200" b="1" spc="-7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Axiological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Vision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in the</a:t>
            </a:r>
            <a:r>
              <a:rPr sz="1200" b="1" spc="-1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University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Training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of</a:t>
            </a:r>
            <a:r>
              <a:rPr sz="1200" b="1" spc="-10" dirty="0">
                <a:latin typeface="Times New Roman"/>
                <a:cs typeface="Times New Roman"/>
              </a:rPr>
              <a:t> the</a:t>
            </a:r>
            <a:r>
              <a:rPr sz="1200" b="1" spc="-6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Agricultural Engineer</a:t>
            </a:r>
            <a:endParaRPr sz="1200" dirty="0">
              <a:latin typeface="Times New Roman"/>
              <a:cs typeface="Times New Roman"/>
            </a:endParaRPr>
          </a:p>
          <a:p>
            <a:pPr marL="27940" algn="ctr">
              <a:lnSpc>
                <a:spcPct val="100000"/>
              </a:lnSpc>
              <a:spcBef>
                <a:spcPts val="850"/>
              </a:spcBef>
            </a:pPr>
            <a:r>
              <a:rPr sz="1200" b="1" spc="-10" dirty="0">
                <a:latin typeface="Times New Roman"/>
                <a:cs typeface="Times New Roman"/>
              </a:rPr>
              <a:t>ABSTRACT</a:t>
            </a:r>
            <a:endParaRPr sz="1200" dirty="0">
              <a:latin typeface="Times New Roman"/>
              <a:cs typeface="Times New Roman"/>
            </a:endParaRPr>
          </a:p>
          <a:p>
            <a:pPr marL="12700" marR="5080" algn="just">
              <a:lnSpc>
                <a:spcPct val="100000"/>
              </a:lnSpc>
              <a:spcBef>
                <a:spcPts val="380"/>
              </a:spcBef>
            </a:pPr>
            <a:r>
              <a:rPr sz="1200" dirty="0">
                <a:latin typeface="Times New Roman"/>
                <a:cs typeface="Times New Roman"/>
              </a:rPr>
              <a:t>Communication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can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be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oral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and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written,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first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is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developed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through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dialogue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that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is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basis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of </a:t>
            </a:r>
            <a:r>
              <a:rPr sz="1200" dirty="0">
                <a:latin typeface="Times New Roman"/>
                <a:cs typeface="Times New Roman"/>
              </a:rPr>
              <a:t>social</a:t>
            </a:r>
            <a:r>
              <a:rPr sz="1200" spc="3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relations,</a:t>
            </a:r>
            <a:r>
              <a:rPr sz="1200" spc="3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dialogue</a:t>
            </a:r>
            <a:r>
              <a:rPr sz="1200" spc="3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is</a:t>
            </a:r>
            <a:r>
              <a:rPr sz="1200" spc="3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3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way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we</a:t>
            </a:r>
            <a:r>
              <a:rPr sz="1200" spc="3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exchange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information</a:t>
            </a:r>
            <a:r>
              <a:rPr sz="1200" spc="3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with</a:t>
            </a:r>
            <a:r>
              <a:rPr sz="1200" spc="3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another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person,</a:t>
            </a:r>
            <a:r>
              <a:rPr sz="1200" spc="3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basis</a:t>
            </a:r>
            <a:r>
              <a:rPr sz="1200" spc="31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of </a:t>
            </a:r>
            <a:r>
              <a:rPr sz="1200" dirty="0">
                <a:latin typeface="Times New Roman"/>
                <a:cs typeface="Times New Roman"/>
              </a:rPr>
              <a:t>communication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is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language,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while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written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communication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It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is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permanent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since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it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is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reflected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any </a:t>
            </a:r>
            <a:r>
              <a:rPr sz="1200" dirty="0">
                <a:latin typeface="Times New Roman"/>
                <a:cs typeface="Times New Roman"/>
              </a:rPr>
              <a:t>material,</a:t>
            </a:r>
            <a:r>
              <a:rPr sz="1200" spc="3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it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is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more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reflective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or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reasoned,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therefore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oral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communication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represents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cultural</a:t>
            </a:r>
            <a:r>
              <a:rPr sz="1200" spc="30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or </a:t>
            </a:r>
            <a:r>
              <a:rPr sz="1200" dirty="0">
                <a:latin typeface="Times New Roman"/>
                <a:cs typeface="Times New Roman"/>
              </a:rPr>
              <a:t>inherited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condition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among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students,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reason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that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stands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out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as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research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interest,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Area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of </a:t>
            </a:r>
            <a:r>
              <a:rPr sz="1200" dirty="0">
                <a:latin typeface="Times New Roman"/>
                <a:cs typeface="Times New Roman"/>
              </a:rPr>
              <a:t>Agronomic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Engineering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Rómulo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Gallegos</a:t>
            </a:r>
            <a:r>
              <a:rPr sz="1200" spc="-10" dirty="0">
                <a:latin typeface="Times New Roman"/>
                <a:cs typeface="Times New Roman"/>
              </a:rPr>
              <a:t> University,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whose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line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was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Education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Participation </a:t>
            </a:r>
            <a:r>
              <a:rPr sz="1200" dirty="0">
                <a:latin typeface="Times New Roman"/>
                <a:cs typeface="Times New Roman"/>
              </a:rPr>
              <a:t>and</a:t>
            </a:r>
            <a:r>
              <a:rPr sz="1200" spc="3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Social</a:t>
            </a:r>
            <a:r>
              <a:rPr sz="1200" spc="3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Production,</a:t>
            </a:r>
            <a:r>
              <a:rPr sz="1200" spc="3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3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proposed</a:t>
            </a:r>
            <a:r>
              <a:rPr sz="1200" spc="3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purposes:</a:t>
            </a:r>
            <a:r>
              <a:rPr sz="1200" spc="3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Unveil</a:t>
            </a:r>
            <a:r>
              <a:rPr sz="1200" spc="3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3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significant</a:t>
            </a:r>
            <a:r>
              <a:rPr sz="1200" spc="3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worlds</a:t>
            </a:r>
            <a:r>
              <a:rPr sz="1200" spc="3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that</a:t>
            </a:r>
            <a:r>
              <a:rPr sz="1200" spc="3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language</a:t>
            </a:r>
            <a:r>
              <a:rPr sz="1200" spc="39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and </a:t>
            </a:r>
            <a:r>
              <a:rPr sz="1200" dirty="0">
                <a:latin typeface="Times New Roman"/>
                <a:cs typeface="Times New Roman"/>
              </a:rPr>
              <a:t>vocabulary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have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as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source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communication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actors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involved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agronomic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engineering </a:t>
            </a:r>
            <a:r>
              <a:rPr sz="1200" dirty="0">
                <a:latin typeface="Times New Roman"/>
                <a:cs typeface="Times New Roman"/>
              </a:rPr>
              <a:t>career.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Interpret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reality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subjectivity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language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and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vocabulary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communication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the </a:t>
            </a:r>
            <a:r>
              <a:rPr sz="1200" dirty="0">
                <a:latin typeface="Times New Roman"/>
                <a:cs typeface="Times New Roman"/>
              </a:rPr>
              <a:t>actors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involved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agronomic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engineering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career.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Understand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how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university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student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assumes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subjectivity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language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and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vocabulary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communication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agronomic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engineering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career. </a:t>
            </a:r>
            <a:r>
              <a:rPr sz="1200" dirty="0">
                <a:latin typeface="Times New Roman"/>
                <a:cs typeface="Times New Roman"/>
              </a:rPr>
              <a:t>Generate</a:t>
            </a:r>
            <a:r>
              <a:rPr sz="1200" spc="13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axiological</a:t>
            </a:r>
            <a:r>
              <a:rPr sz="1200" spc="14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contributions</a:t>
            </a:r>
            <a:r>
              <a:rPr sz="1200" spc="12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based</a:t>
            </a:r>
            <a:r>
              <a:rPr sz="1200" spc="13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on</a:t>
            </a:r>
            <a:r>
              <a:rPr sz="1200" spc="13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13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subjectivity</a:t>
            </a:r>
            <a:r>
              <a:rPr sz="1200" spc="12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13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language</a:t>
            </a:r>
            <a:r>
              <a:rPr sz="1200" spc="14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and</a:t>
            </a:r>
            <a:r>
              <a:rPr sz="1200" spc="12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vocabulary</a:t>
            </a:r>
            <a:r>
              <a:rPr sz="1200" spc="125" dirty="0">
                <a:latin typeface="Times New Roman"/>
                <a:cs typeface="Times New Roman"/>
              </a:rPr>
              <a:t>  </a:t>
            </a:r>
            <a:r>
              <a:rPr sz="1200" spc="-25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communication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formation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university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students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Agronomic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Engineering.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There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are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theories </a:t>
            </a:r>
            <a:r>
              <a:rPr sz="1200" dirty="0">
                <a:latin typeface="Times New Roman"/>
                <a:cs typeface="Times New Roman"/>
              </a:rPr>
              <a:t>that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support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this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work,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such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as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communication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theory,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Piaget's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theory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values,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among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others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less </a:t>
            </a:r>
            <a:r>
              <a:rPr sz="1200" dirty="0">
                <a:latin typeface="Times New Roman"/>
                <a:cs typeface="Times New Roman"/>
              </a:rPr>
              <a:t>important.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philosophical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scientific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foundation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was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phenomenology,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teacher,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graduate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and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spc="-50" dirty="0">
                <a:latin typeface="Times New Roman"/>
                <a:cs typeface="Times New Roman"/>
              </a:rPr>
              <a:t>a </a:t>
            </a:r>
            <a:r>
              <a:rPr sz="1200" dirty="0">
                <a:latin typeface="Times New Roman"/>
                <a:cs typeface="Times New Roman"/>
              </a:rPr>
              <a:t>student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from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 area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were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selected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as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informants.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use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non-conforming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vocabulary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and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language </a:t>
            </a:r>
            <a:r>
              <a:rPr sz="1200" dirty="0">
                <a:latin typeface="Times New Roman"/>
                <a:cs typeface="Times New Roman"/>
              </a:rPr>
              <a:t>has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been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observed,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that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is,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these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actors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or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informants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were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selected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valid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reasons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and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with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criteria </a:t>
            </a:r>
            <a:r>
              <a:rPr sz="1200" dirty="0">
                <a:latin typeface="Times New Roman"/>
                <a:cs typeface="Times New Roman"/>
              </a:rPr>
              <a:t>based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on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experience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researcher.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All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above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led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theorization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which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was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called: </a:t>
            </a:r>
            <a:r>
              <a:rPr sz="1200" dirty="0">
                <a:latin typeface="Times New Roman"/>
                <a:cs typeface="Times New Roman"/>
              </a:rPr>
              <a:t>axiology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communication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as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transdisciplinary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component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university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education.</a:t>
            </a:r>
            <a:endParaRPr sz="1200" dirty="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65"/>
              </a:spcBef>
            </a:pPr>
            <a:endParaRPr sz="1200" dirty="0">
              <a:latin typeface="Times New Roman"/>
              <a:cs typeface="Times New Roman"/>
            </a:endParaRPr>
          </a:p>
          <a:p>
            <a:pPr marL="12700" algn="just">
              <a:lnSpc>
                <a:spcPct val="100000"/>
              </a:lnSpc>
            </a:pPr>
            <a:r>
              <a:rPr sz="1200" b="1" dirty="0">
                <a:latin typeface="Times New Roman"/>
                <a:cs typeface="Times New Roman"/>
              </a:rPr>
              <a:t>Descriptors:</a:t>
            </a:r>
            <a:r>
              <a:rPr sz="1200" b="1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Communication,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axiological,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university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education,</a:t>
            </a:r>
            <a:r>
              <a:rPr sz="1200" spc="-6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Agronomist</a:t>
            </a:r>
            <a:endParaRPr sz="1200" dirty="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60"/>
              </a:spcBef>
            </a:pPr>
            <a:endParaRPr sz="1200" dirty="0">
              <a:latin typeface="Times New Roman"/>
              <a:cs typeface="Times New Roman"/>
            </a:endParaRPr>
          </a:p>
          <a:p>
            <a:pPr marL="12700" marR="5080" algn="just">
              <a:lnSpc>
                <a:spcPct val="100000"/>
              </a:lnSpc>
            </a:pPr>
            <a:r>
              <a:rPr sz="1200" b="1" dirty="0">
                <a:latin typeface="Times New Roman"/>
                <a:cs typeface="Times New Roman"/>
              </a:rPr>
              <a:t>Biographical</a:t>
            </a:r>
            <a:r>
              <a:rPr sz="1200" b="1" spc="28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Review:</a:t>
            </a:r>
            <a:r>
              <a:rPr sz="1200" b="1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Agronomist</a:t>
            </a:r>
            <a:r>
              <a:rPr sz="1200" spc="3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Engineer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(UNERG),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Magister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Industrial</a:t>
            </a:r>
            <a:r>
              <a:rPr sz="1200" spc="3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Engineering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(UC), </a:t>
            </a:r>
            <a:r>
              <a:rPr sz="1200" dirty="0">
                <a:latin typeface="Times New Roman"/>
                <a:cs typeface="Times New Roman"/>
              </a:rPr>
              <a:t>Lawyer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(UNERG),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Dedicated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Ordinary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Professor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Exclusive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undergraduate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and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postgraduate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(UNERG), Undergraduate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Professor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Carlos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Soublette,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Turmero,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UNEFA,</a:t>
            </a:r>
            <a:r>
              <a:rPr sz="1200" spc="-5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Tinaquillo</a:t>
            </a:r>
            <a:endParaRPr sz="1200" dirty="0">
              <a:latin typeface="Times New Roman"/>
              <a:cs typeface="Times New Roman"/>
            </a:endParaRPr>
          </a:p>
        </p:txBody>
      </p:sp>
      <p:sp>
        <p:nvSpPr>
          <p:cNvPr id="32" name="object 32"/>
          <p:cNvSpPr txBox="1"/>
          <p:nvPr/>
        </p:nvSpPr>
        <p:spPr>
          <a:xfrm>
            <a:off x="6152134" y="8883632"/>
            <a:ext cx="254000" cy="1943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410"/>
              </a:lnSpc>
            </a:pPr>
            <a:r>
              <a:rPr sz="1200" b="1" spc="-25" dirty="0">
                <a:latin typeface="Times New Roman"/>
                <a:cs typeface="Times New Roman"/>
              </a:rPr>
              <a:t>276</a:t>
            </a:r>
            <a:endParaRPr sz="1200" dirty="0">
              <a:latin typeface="Times New Roman"/>
              <a:cs typeface="Times New Roman"/>
            </a:endParaRPr>
          </a:p>
        </p:txBody>
      </p:sp>
      <p:grpSp>
        <p:nvGrpSpPr>
          <p:cNvPr id="33" name="Grupo 32">
            <a:extLst>
              <a:ext uri="{FF2B5EF4-FFF2-40B4-BE49-F238E27FC236}">
                <a16:creationId xmlns:a16="http://schemas.microsoft.com/office/drawing/2014/main" id="{76C353DC-1CFF-39CB-2090-F834318E82D3}"/>
              </a:ext>
            </a:extLst>
          </p:cNvPr>
          <p:cNvGrpSpPr/>
          <p:nvPr/>
        </p:nvGrpSpPr>
        <p:grpSpPr>
          <a:xfrm>
            <a:off x="117348" y="98932"/>
            <a:ext cx="6665976" cy="1452626"/>
            <a:chOff x="470065" y="1951410"/>
            <a:chExt cx="6665976" cy="1452626"/>
          </a:xfrm>
        </p:grpSpPr>
        <p:grpSp>
          <p:nvGrpSpPr>
            <p:cNvPr id="34" name="object 12">
              <a:extLst>
                <a:ext uri="{FF2B5EF4-FFF2-40B4-BE49-F238E27FC236}">
                  <a16:creationId xmlns:a16="http://schemas.microsoft.com/office/drawing/2014/main" id="{4DEB714B-78DB-D4B4-37CF-445A88F28CF1}"/>
                </a:ext>
              </a:extLst>
            </p:cNvPr>
            <p:cNvGrpSpPr/>
            <p:nvPr/>
          </p:nvGrpSpPr>
          <p:grpSpPr>
            <a:xfrm>
              <a:off x="470065" y="1951664"/>
              <a:ext cx="6665976" cy="1452372"/>
              <a:chOff x="96011" y="115823"/>
              <a:chExt cx="6665976" cy="1452372"/>
            </a:xfrm>
          </p:grpSpPr>
          <p:pic>
            <p:nvPicPr>
              <p:cNvPr id="38" name="object 13">
                <a:extLst>
                  <a:ext uri="{FF2B5EF4-FFF2-40B4-BE49-F238E27FC236}">
                    <a16:creationId xmlns:a16="http://schemas.microsoft.com/office/drawing/2014/main" id="{84520ADB-145C-4E03-DC90-7E2209866F70}"/>
                  </a:ext>
                </a:extLst>
              </p:cNvPr>
              <p:cNvPicPr/>
              <p:nvPr/>
            </p:nvPicPr>
            <p:blipFill>
              <a:blip r:embed="rId7" cstate="print"/>
              <a:stretch>
                <a:fillRect/>
              </a:stretch>
            </p:blipFill>
            <p:spPr>
              <a:xfrm>
                <a:off x="96011" y="115823"/>
                <a:ext cx="6665976" cy="1452372"/>
              </a:xfrm>
              <a:prstGeom prst="rect">
                <a:avLst/>
              </a:prstGeom>
            </p:spPr>
          </p:pic>
          <p:pic>
            <p:nvPicPr>
              <p:cNvPr id="39" name="object 14">
                <a:extLst>
                  <a:ext uri="{FF2B5EF4-FFF2-40B4-BE49-F238E27FC236}">
                    <a16:creationId xmlns:a16="http://schemas.microsoft.com/office/drawing/2014/main" id="{5C0267B0-D8C9-FB13-D6E6-54FB586AC069}"/>
                  </a:ext>
                </a:extLst>
              </p:cNvPr>
              <p:cNvPicPr/>
              <p:nvPr/>
            </p:nvPicPr>
            <p:blipFill>
              <a:blip r:embed="rId8" cstate="print"/>
              <a:stretch>
                <a:fillRect/>
              </a:stretch>
            </p:blipFill>
            <p:spPr>
              <a:xfrm>
                <a:off x="142849" y="142875"/>
                <a:ext cx="6572275" cy="1358646"/>
              </a:xfrm>
              <a:prstGeom prst="rect">
                <a:avLst/>
              </a:prstGeom>
            </p:spPr>
          </p:pic>
          <p:sp>
            <p:nvSpPr>
              <p:cNvPr id="40" name="object 15">
                <a:extLst>
                  <a:ext uri="{FF2B5EF4-FFF2-40B4-BE49-F238E27FC236}">
                    <a16:creationId xmlns:a16="http://schemas.microsoft.com/office/drawing/2014/main" id="{11897508-0438-26C9-F0D4-AF2654E5ABA9}"/>
                  </a:ext>
                </a:extLst>
              </p:cNvPr>
              <p:cNvSpPr/>
              <p:nvPr/>
            </p:nvSpPr>
            <p:spPr>
              <a:xfrm>
                <a:off x="142849" y="142875"/>
                <a:ext cx="6572884" cy="1358900"/>
              </a:xfrm>
              <a:custGeom>
                <a:avLst/>
                <a:gdLst/>
                <a:ahLst/>
                <a:cxnLst/>
                <a:rect l="l" t="t" r="r" b="b"/>
                <a:pathLst>
                  <a:path w="6572884" h="1358900">
                    <a:moveTo>
                      <a:pt x="0" y="226441"/>
                    </a:moveTo>
                    <a:lnTo>
                      <a:pt x="4600" y="180795"/>
                    </a:lnTo>
                    <a:lnTo>
                      <a:pt x="17795" y="138285"/>
                    </a:lnTo>
                    <a:lnTo>
                      <a:pt x="38673" y="99820"/>
                    </a:lnTo>
                    <a:lnTo>
                      <a:pt x="66324" y="66309"/>
                    </a:lnTo>
                    <a:lnTo>
                      <a:pt x="99837" y="38663"/>
                    </a:lnTo>
                    <a:lnTo>
                      <a:pt x="138301" y="17789"/>
                    </a:lnTo>
                    <a:lnTo>
                      <a:pt x="180806" y="4599"/>
                    </a:lnTo>
                    <a:lnTo>
                      <a:pt x="226440" y="0"/>
                    </a:lnTo>
                    <a:lnTo>
                      <a:pt x="6345834" y="0"/>
                    </a:lnTo>
                    <a:lnTo>
                      <a:pt x="6391480" y="4599"/>
                    </a:lnTo>
                    <a:lnTo>
                      <a:pt x="6433990" y="17789"/>
                    </a:lnTo>
                    <a:lnTo>
                      <a:pt x="6472455" y="38663"/>
                    </a:lnTo>
                    <a:lnTo>
                      <a:pt x="6505965" y="66309"/>
                    </a:lnTo>
                    <a:lnTo>
                      <a:pt x="6533612" y="99820"/>
                    </a:lnTo>
                    <a:lnTo>
                      <a:pt x="6554485" y="138285"/>
                    </a:lnTo>
                    <a:lnTo>
                      <a:pt x="6567676" y="180795"/>
                    </a:lnTo>
                    <a:lnTo>
                      <a:pt x="6572275" y="226441"/>
                    </a:lnTo>
                    <a:lnTo>
                      <a:pt x="6572275" y="1132204"/>
                    </a:lnTo>
                    <a:lnTo>
                      <a:pt x="6567676" y="1177850"/>
                    </a:lnTo>
                    <a:lnTo>
                      <a:pt x="6554485" y="1220360"/>
                    </a:lnTo>
                    <a:lnTo>
                      <a:pt x="6533612" y="1258825"/>
                    </a:lnTo>
                    <a:lnTo>
                      <a:pt x="6505965" y="1292336"/>
                    </a:lnTo>
                    <a:lnTo>
                      <a:pt x="6472455" y="1319982"/>
                    </a:lnTo>
                    <a:lnTo>
                      <a:pt x="6433990" y="1340856"/>
                    </a:lnTo>
                    <a:lnTo>
                      <a:pt x="6391480" y="1354046"/>
                    </a:lnTo>
                    <a:lnTo>
                      <a:pt x="6345834" y="1358646"/>
                    </a:lnTo>
                    <a:lnTo>
                      <a:pt x="226440" y="1358646"/>
                    </a:lnTo>
                    <a:lnTo>
                      <a:pt x="180806" y="1354046"/>
                    </a:lnTo>
                    <a:lnTo>
                      <a:pt x="138301" y="1340856"/>
                    </a:lnTo>
                    <a:lnTo>
                      <a:pt x="99837" y="1319982"/>
                    </a:lnTo>
                    <a:lnTo>
                      <a:pt x="66324" y="1292336"/>
                    </a:lnTo>
                    <a:lnTo>
                      <a:pt x="38673" y="1258825"/>
                    </a:lnTo>
                    <a:lnTo>
                      <a:pt x="17795" y="1220360"/>
                    </a:lnTo>
                    <a:lnTo>
                      <a:pt x="4600" y="1177850"/>
                    </a:lnTo>
                    <a:lnTo>
                      <a:pt x="0" y="1132204"/>
                    </a:lnTo>
                    <a:lnTo>
                      <a:pt x="0" y="226441"/>
                    </a:lnTo>
                    <a:close/>
                  </a:path>
                </a:pathLst>
              </a:custGeom>
              <a:ln w="9525">
                <a:solidFill>
                  <a:srgbClr val="55CE74"/>
                </a:solidFill>
              </a:ln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pic>
            <p:nvPicPr>
              <p:cNvPr id="41" name="object 16">
                <a:extLst>
                  <a:ext uri="{FF2B5EF4-FFF2-40B4-BE49-F238E27FC236}">
                    <a16:creationId xmlns:a16="http://schemas.microsoft.com/office/drawing/2014/main" id="{2AB6A05A-96BB-45F7-9E23-4564E3957081}"/>
                  </a:ext>
                </a:extLst>
              </p:cNvPr>
              <p:cNvPicPr/>
              <p:nvPr/>
            </p:nvPicPr>
            <p:blipFill>
              <a:blip r:embed="rId9" cstate="print"/>
              <a:stretch>
                <a:fillRect/>
              </a:stretch>
            </p:blipFill>
            <p:spPr>
              <a:xfrm>
                <a:off x="2500248" y="305930"/>
                <a:ext cx="1714500" cy="733945"/>
              </a:xfrm>
              <a:prstGeom prst="rect">
                <a:avLst/>
              </a:prstGeom>
            </p:spPr>
          </p:pic>
        </p:grpSp>
        <p:sp>
          <p:nvSpPr>
            <p:cNvPr id="35" name="object 16">
              <a:extLst>
                <a:ext uri="{FF2B5EF4-FFF2-40B4-BE49-F238E27FC236}">
                  <a16:creationId xmlns:a16="http://schemas.microsoft.com/office/drawing/2014/main" id="{5250D431-B99D-F0F8-0903-3DC5BFB0ACA7}"/>
                </a:ext>
              </a:extLst>
            </p:cNvPr>
            <p:cNvSpPr txBox="1"/>
            <p:nvPr/>
          </p:nvSpPr>
          <p:spPr>
            <a:xfrm>
              <a:off x="2775727" y="2875716"/>
              <a:ext cx="3332858" cy="391795"/>
            </a:xfrm>
            <a:prstGeom prst="rect">
              <a:avLst/>
            </a:prstGeom>
            <a:noFill/>
          </p:spPr>
          <p:txBody>
            <a:bodyPr vert="horz" wrap="square" lIns="0" tIns="12700" rIns="0" bIns="0" rtlCol="0">
              <a:spAutoFit/>
            </a:bodyPr>
            <a:lstStyle/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Volumen 4,  Número 1  Enero a Julio 2021</a:t>
              </a:r>
            </a:p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Revista Semestral. Venezuela</a:t>
              </a:r>
              <a:endParaRPr sz="1200" dirty="0">
                <a:latin typeface="Arial"/>
                <a:cs typeface="Arial"/>
              </a:endParaRPr>
            </a:p>
          </p:txBody>
        </p:sp>
        <p:pic>
          <p:nvPicPr>
            <p:cNvPr id="36" name="object 25">
              <a:extLst>
                <a:ext uri="{FF2B5EF4-FFF2-40B4-BE49-F238E27FC236}">
                  <a16:creationId xmlns:a16="http://schemas.microsoft.com/office/drawing/2014/main" id="{E2ED8830-EA6C-4BE4-E386-1A78C4DF7556}"/>
                </a:ext>
              </a:extLst>
            </p:cNvPr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470065" y="2027896"/>
              <a:ext cx="2305662" cy="1053903"/>
            </a:xfrm>
            <a:prstGeom prst="rect">
              <a:avLst/>
            </a:prstGeom>
          </p:spPr>
        </p:pic>
        <p:pic>
          <p:nvPicPr>
            <p:cNvPr id="37" name="object 31">
              <a:extLst>
                <a:ext uri="{FF2B5EF4-FFF2-40B4-BE49-F238E27FC236}">
                  <a16:creationId xmlns:a16="http://schemas.microsoft.com/office/drawing/2014/main" id="{53892C06-CF60-0C55-9B2E-F4D117CC9E5D}"/>
                </a:ext>
              </a:extLst>
            </p:cNvPr>
            <p:cNvPicPr/>
            <p:nvPr/>
          </p:nvPicPr>
          <p:blipFill>
            <a:blip r:embed="rId18" cstate="print"/>
            <a:stretch>
              <a:fillRect/>
            </a:stretch>
          </p:blipFill>
          <p:spPr>
            <a:xfrm>
              <a:off x="4932681" y="1951410"/>
              <a:ext cx="1805304" cy="893889"/>
            </a:xfrm>
            <a:prstGeom prst="rect">
              <a:avLst/>
            </a:prstGeom>
          </p:spPr>
        </p:pic>
      </p:grpSp>
    </p:spTree>
  </p:cSld>
  <p:clrMapOvr>
    <a:masterClrMapping/>
  </p:clrMapOvr>
</p:sld>
</file>

<file path=ppt/slides/slide2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94485" y="115823"/>
            <a:ext cx="6669405" cy="8926195"/>
            <a:chOff x="94485" y="115823"/>
            <a:chExt cx="6669405" cy="8926195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44780" y="8651747"/>
              <a:ext cx="6516624" cy="158496"/>
            </a:xfrm>
            <a:prstGeom prst="rect">
              <a:avLst/>
            </a:prstGeom>
          </p:spPr>
        </p:pic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96012" y="115823"/>
              <a:ext cx="6665976" cy="1452372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42849" y="142875"/>
              <a:ext cx="6572275" cy="1358646"/>
            </a:xfrm>
            <a:prstGeom prst="rect">
              <a:avLst/>
            </a:prstGeom>
          </p:spPr>
        </p:pic>
        <p:sp>
          <p:nvSpPr>
            <p:cNvPr id="6" name="object 6"/>
            <p:cNvSpPr/>
            <p:nvPr/>
          </p:nvSpPr>
          <p:spPr>
            <a:xfrm>
              <a:off x="142849" y="142875"/>
              <a:ext cx="6572884" cy="1358900"/>
            </a:xfrm>
            <a:custGeom>
              <a:avLst/>
              <a:gdLst/>
              <a:ahLst/>
              <a:cxnLst/>
              <a:rect l="l" t="t" r="r" b="b"/>
              <a:pathLst>
                <a:path w="6572884" h="1358900">
                  <a:moveTo>
                    <a:pt x="0" y="226441"/>
                  </a:moveTo>
                  <a:lnTo>
                    <a:pt x="4600" y="180795"/>
                  </a:lnTo>
                  <a:lnTo>
                    <a:pt x="17795" y="138285"/>
                  </a:lnTo>
                  <a:lnTo>
                    <a:pt x="38673" y="99820"/>
                  </a:lnTo>
                  <a:lnTo>
                    <a:pt x="66324" y="66309"/>
                  </a:lnTo>
                  <a:lnTo>
                    <a:pt x="99837" y="38663"/>
                  </a:lnTo>
                  <a:lnTo>
                    <a:pt x="138301" y="17789"/>
                  </a:lnTo>
                  <a:lnTo>
                    <a:pt x="180806" y="4599"/>
                  </a:lnTo>
                  <a:lnTo>
                    <a:pt x="226440" y="0"/>
                  </a:lnTo>
                  <a:lnTo>
                    <a:pt x="6345834" y="0"/>
                  </a:lnTo>
                  <a:lnTo>
                    <a:pt x="6391480" y="4599"/>
                  </a:lnTo>
                  <a:lnTo>
                    <a:pt x="6433990" y="17789"/>
                  </a:lnTo>
                  <a:lnTo>
                    <a:pt x="6472455" y="38663"/>
                  </a:lnTo>
                  <a:lnTo>
                    <a:pt x="6505965" y="66309"/>
                  </a:lnTo>
                  <a:lnTo>
                    <a:pt x="6533612" y="99820"/>
                  </a:lnTo>
                  <a:lnTo>
                    <a:pt x="6554485" y="138285"/>
                  </a:lnTo>
                  <a:lnTo>
                    <a:pt x="6567676" y="180795"/>
                  </a:lnTo>
                  <a:lnTo>
                    <a:pt x="6572275" y="226441"/>
                  </a:lnTo>
                  <a:lnTo>
                    <a:pt x="6572275" y="1132204"/>
                  </a:lnTo>
                  <a:lnTo>
                    <a:pt x="6567676" y="1177850"/>
                  </a:lnTo>
                  <a:lnTo>
                    <a:pt x="6554485" y="1220360"/>
                  </a:lnTo>
                  <a:lnTo>
                    <a:pt x="6533612" y="1258825"/>
                  </a:lnTo>
                  <a:lnTo>
                    <a:pt x="6505965" y="1292336"/>
                  </a:lnTo>
                  <a:lnTo>
                    <a:pt x="6472455" y="1319982"/>
                  </a:lnTo>
                  <a:lnTo>
                    <a:pt x="6433990" y="1340856"/>
                  </a:lnTo>
                  <a:lnTo>
                    <a:pt x="6391480" y="1354046"/>
                  </a:lnTo>
                  <a:lnTo>
                    <a:pt x="6345834" y="1358646"/>
                  </a:lnTo>
                  <a:lnTo>
                    <a:pt x="226440" y="1358646"/>
                  </a:lnTo>
                  <a:lnTo>
                    <a:pt x="180806" y="1354046"/>
                  </a:lnTo>
                  <a:lnTo>
                    <a:pt x="138301" y="1340856"/>
                  </a:lnTo>
                  <a:lnTo>
                    <a:pt x="99837" y="1319982"/>
                  </a:lnTo>
                  <a:lnTo>
                    <a:pt x="66324" y="1292336"/>
                  </a:lnTo>
                  <a:lnTo>
                    <a:pt x="38673" y="1258825"/>
                  </a:lnTo>
                  <a:lnTo>
                    <a:pt x="17795" y="1220360"/>
                  </a:lnTo>
                  <a:lnTo>
                    <a:pt x="4600" y="1177850"/>
                  </a:lnTo>
                  <a:lnTo>
                    <a:pt x="0" y="1132204"/>
                  </a:lnTo>
                  <a:lnTo>
                    <a:pt x="0" y="226441"/>
                  </a:lnTo>
                  <a:close/>
                </a:path>
              </a:pathLst>
            </a:custGeom>
            <a:ln w="9525">
              <a:solidFill>
                <a:srgbClr val="55CE74"/>
              </a:solidFill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pic>
          <p:nvPicPr>
            <p:cNvPr id="7" name="object 7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2500248" y="305930"/>
              <a:ext cx="1714500" cy="733945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2738628" y="1024127"/>
              <a:ext cx="320039" cy="371855"/>
            </a:xfrm>
            <a:prstGeom prst="rect">
              <a:avLst/>
            </a:prstGeom>
          </p:spPr>
        </p:pic>
        <p:pic>
          <p:nvPicPr>
            <p:cNvPr id="9" name="object 9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2823972" y="1024127"/>
              <a:ext cx="1812036" cy="371855"/>
            </a:xfrm>
            <a:prstGeom prst="rect">
              <a:avLst/>
            </a:prstGeom>
          </p:spPr>
        </p:pic>
        <p:pic>
          <p:nvPicPr>
            <p:cNvPr id="10" name="object 10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4401312" y="1024127"/>
              <a:ext cx="1235964" cy="371855"/>
            </a:xfrm>
            <a:prstGeom prst="rect">
              <a:avLst/>
            </a:prstGeom>
          </p:spPr>
        </p:pic>
        <p:pic>
          <p:nvPicPr>
            <p:cNvPr id="11" name="object 11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5402580" y="1024127"/>
              <a:ext cx="576072" cy="371855"/>
            </a:xfrm>
            <a:prstGeom prst="rect">
              <a:avLst/>
            </a:prstGeom>
          </p:spPr>
        </p:pic>
        <p:pic>
          <p:nvPicPr>
            <p:cNvPr id="12" name="object 12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3169920" y="1207007"/>
              <a:ext cx="1546859" cy="371855"/>
            </a:xfrm>
            <a:prstGeom prst="rect">
              <a:avLst/>
            </a:prstGeom>
          </p:spPr>
        </p:pic>
        <p:pic>
          <p:nvPicPr>
            <p:cNvPr id="13" name="object 13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4482083" y="1207007"/>
              <a:ext cx="284988" cy="371855"/>
            </a:xfrm>
            <a:prstGeom prst="rect">
              <a:avLst/>
            </a:prstGeom>
          </p:spPr>
        </p:pic>
        <p:pic>
          <p:nvPicPr>
            <p:cNvPr id="14" name="object 14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4571999" y="1207007"/>
              <a:ext cx="1013460" cy="371855"/>
            </a:xfrm>
            <a:prstGeom prst="rect">
              <a:avLst/>
            </a:prstGeom>
          </p:spPr>
        </p:pic>
        <p:pic>
          <p:nvPicPr>
            <p:cNvPr id="15" name="object 15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324612" y="234695"/>
              <a:ext cx="1719072" cy="1341120"/>
            </a:xfrm>
            <a:prstGeom prst="rect">
              <a:avLst/>
            </a:prstGeom>
          </p:spPr>
        </p:pic>
        <p:pic>
          <p:nvPicPr>
            <p:cNvPr id="16" name="object 16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5606795" y="8193022"/>
              <a:ext cx="1092707" cy="848868"/>
            </a:xfrm>
            <a:prstGeom prst="rect">
              <a:avLst/>
            </a:prstGeom>
          </p:spPr>
        </p:pic>
        <p:pic>
          <p:nvPicPr>
            <p:cNvPr id="17" name="object 17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109728" y="8193022"/>
              <a:ext cx="1092708" cy="848868"/>
            </a:xfrm>
            <a:prstGeom prst="rect">
              <a:avLst/>
            </a:prstGeom>
          </p:spPr>
        </p:pic>
        <p:pic>
          <p:nvPicPr>
            <p:cNvPr id="18" name="object 18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4725162" y="164274"/>
              <a:ext cx="1805305" cy="893889"/>
            </a:xfrm>
            <a:prstGeom prst="rect">
              <a:avLst/>
            </a:prstGeom>
          </p:spPr>
        </p:pic>
      </p:grpSp>
      <p:sp>
        <p:nvSpPr>
          <p:cNvPr id="19" name="object 19"/>
          <p:cNvSpPr txBox="1"/>
          <p:nvPr/>
        </p:nvSpPr>
        <p:spPr>
          <a:xfrm>
            <a:off x="221691" y="1068451"/>
            <a:ext cx="6320155" cy="609282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063875" marR="673100" indent="-431800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Arial"/>
                <a:cs typeface="Arial"/>
              </a:rPr>
              <a:t>6ta.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Edición</a:t>
            </a:r>
            <a:r>
              <a:rPr sz="1200" b="1" spc="-10" dirty="0">
                <a:latin typeface="Arial"/>
                <a:cs typeface="Arial"/>
              </a:rPr>
              <a:t> Volumen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I</a:t>
            </a:r>
            <a:r>
              <a:rPr sz="1200" b="1" spc="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Enero</a:t>
            </a:r>
            <a:r>
              <a:rPr sz="1200" b="1" spc="-3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a</a:t>
            </a:r>
            <a:r>
              <a:rPr sz="1200" b="1" spc="-2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Julio </a:t>
            </a:r>
            <a:r>
              <a:rPr sz="1200" b="1" spc="-20" dirty="0">
                <a:latin typeface="Arial"/>
                <a:cs typeface="Arial"/>
              </a:rPr>
              <a:t>2021 </a:t>
            </a:r>
            <a:r>
              <a:rPr sz="1200" b="1" dirty="0">
                <a:latin typeface="Arial"/>
                <a:cs typeface="Arial"/>
              </a:rPr>
              <a:t>Revista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Semestral-</a:t>
            </a:r>
            <a:r>
              <a:rPr sz="1200" b="1" spc="-40" dirty="0">
                <a:latin typeface="Arial"/>
                <a:cs typeface="Arial"/>
              </a:rPr>
              <a:t> </a:t>
            </a:r>
            <a:r>
              <a:rPr sz="1200" b="1" spc="-10" dirty="0">
                <a:latin typeface="Arial"/>
                <a:cs typeface="Arial"/>
              </a:rPr>
              <a:t>Venezuela</a:t>
            </a:r>
            <a:endParaRPr sz="1200" dirty="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305"/>
              </a:spcBef>
            </a:pPr>
            <a:endParaRPr sz="1200" dirty="0">
              <a:latin typeface="Arial"/>
              <a:cs typeface="Arial"/>
            </a:endParaRPr>
          </a:p>
          <a:p>
            <a:pPr marL="710565">
              <a:lnSpc>
                <a:spcPct val="100000"/>
              </a:lnSpc>
            </a:pPr>
            <a:r>
              <a:rPr sz="1200" b="1" dirty="0">
                <a:latin typeface="Times New Roman"/>
                <a:cs typeface="Times New Roman"/>
              </a:rPr>
              <a:t>INTRODUCCIÓN</a:t>
            </a:r>
            <a:r>
              <a:rPr sz="1200" b="1" spc="-20" dirty="0">
                <a:latin typeface="Times New Roman"/>
                <a:cs typeface="Times New Roman"/>
              </a:rPr>
              <a:t> (PANORÁMICA</a:t>
            </a:r>
            <a:r>
              <a:rPr sz="1200" b="1" spc="-4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DEL</a:t>
            </a:r>
            <a:r>
              <a:rPr sz="1200" b="1" spc="-13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ABORDAJE </a:t>
            </a:r>
            <a:r>
              <a:rPr sz="1200" b="1" spc="-10" dirty="0">
                <a:latin typeface="Times New Roman"/>
                <a:cs typeface="Times New Roman"/>
              </a:rPr>
              <a:t>INVESTIGATIVO)</a:t>
            </a:r>
            <a:endParaRPr sz="1200" dirty="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60"/>
              </a:spcBef>
            </a:pPr>
            <a:endParaRPr sz="1200" dirty="0">
              <a:latin typeface="Times New Roman"/>
              <a:cs typeface="Times New Roman"/>
            </a:endParaRPr>
          </a:p>
          <a:p>
            <a:pPr marL="375285" marR="5080" indent="-36322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educación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condición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fundamental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individuos,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ciudadanos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soberanos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información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comunicación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puedan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ser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agentes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activos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cambios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políticos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que </a:t>
            </a:r>
            <a:r>
              <a:rPr sz="1200" dirty="0">
                <a:latin typeface="Times New Roman"/>
                <a:cs typeface="Times New Roman"/>
              </a:rPr>
              <a:t>seguramente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llevarán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hacia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democracia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más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participativa,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más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solidaria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más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eficiente; </a:t>
            </a:r>
            <a:r>
              <a:rPr sz="1200" dirty="0">
                <a:latin typeface="Times New Roman"/>
                <a:cs typeface="Times New Roman"/>
              </a:rPr>
              <a:t>hacia</a:t>
            </a:r>
            <a:r>
              <a:rPr sz="1200" spc="3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gobiernos</a:t>
            </a:r>
            <a:r>
              <a:rPr sz="1200" spc="3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3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trabajen</a:t>
            </a:r>
            <a:r>
              <a:rPr sz="1200" spc="3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mejor</a:t>
            </a:r>
            <a:r>
              <a:rPr sz="1200" spc="3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3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cuesten</a:t>
            </a:r>
            <a:r>
              <a:rPr sz="1200" spc="3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menos</a:t>
            </a:r>
            <a:r>
              <a:rPr sz="1200" spc="3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3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beneficio</a:t>
            </a:r>
            <a:r>
              <a:rPr sz="1200" spc="3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3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colectivo.</a:t>
            </a:r>
            <a:r>
              <a:rPr sz="1200" spc="3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350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este </a:t>
            </a:r>
            <a:r>
              <a:rPr sz="1200" dirty="0">
                <a:latin typeface="Times New Roman"/>
                <a:cs typeface="Times New Roman"/>
              </a:rPr>
              <a:t>contexto,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ubicuidad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instantaneidad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información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global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características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tiempos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vivimos,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cual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contribuye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despertar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interés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creatividad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(Leal, 2009).</a:t>
            </a:r>
            <a:endParaRPr sz="1200" dirty="0">
              <a:latin typeface="Times New Roman"/>
              <a:cs typeface="Times New Roman"/>
            </a:endParaRPr>
          </a:p>
          <a:p>
            <a:pPr marL="375285" marR="6985" indent="-363220" algn="just">
              <a:lnSpc>
                <a:spcPct val="100000"/>
              </a:lnSpc>
              <a:spcBef>
                <a:spcPts val="5"/>
              </a:spcBef>
            </a:pP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función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antes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señalado,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atendiendo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necesidad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profundizar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aprendizaje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los </a:t>
            </a:r>
            <a:r>
              <a:rPr sz="1200" dirty="0">
                <a:latin typeface="Times New Roman"/>
                <a:cs typeface="Times New Roman"/>
              </a:rPr>
              <a:t>procesos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formativos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lenguaje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oral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escrito,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cree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conveniente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gestar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estudio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centrado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investigación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experiencia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aprendizaje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construye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significa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vivencia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estudiante,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 que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valor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lenguaje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comunicación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 su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dimensión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axiológica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en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área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agronomía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perdido,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ya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estudiantes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expresan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ni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oral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ni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escrita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 </a:t>
            </a:r>
            <a:r>
              <a:rPr sz="1200" dirty="0">
                <a:latin typeface="Times New Roman"/>
                <a:cs typeface="Times New Roman"/>
              </a:rPr>
              <a:t>manera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correcta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esto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vez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hace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difícil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entender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escriben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hora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corregir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un </a:t>
            </a:r>
            <a:r>
              <a:rPr sz="1200" dirty="0">
                <a:latin typeface="Times New Roman"/>
                <a:cs typeface="Times New Roman"/>
              </a:rPr>
              <a:t>examen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algún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taller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sea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escrito,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igual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manera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ocurre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momento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realizar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algún </a:t>
            </a:r>
            <a:r>
              <a:rPr sz="1200" dirty="0">
                <a:latin typeface="Times New Roman"/>
                <a:cs typeface="Times New Roman"/>
              </a:rPr>
              <a:t>tipo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socialización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oral,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hacen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empleando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palabras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lenguaje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vulgar y</a:t>
            </a:r>
            <a:r>
              <a:rPr sz="1200" spc="-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soez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párrafos </a:t>
            </a:r>
            <a:r>
              <a:rPr sz="1200" dirty="0">
                <a:latin typeface="Times New Roman"/>
                <a:cs typeface="Times New Roman"/>
              </a:rPr>
              <a:t>extremadamente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cortos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transmite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ni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direcciona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hacia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comprensión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desean expresar.</a:t>
            </a:r>
            <a:endParaRPr sz="1200" dirty="0">
              <a:latin typeface="Times New Roman"/>
              <a:cs typeface="Times New Roman"/>
            </a:endParaRPr>
          </a:p>
          <a:p>
            <a:pPr marL="375285" marR="5080" indent="-36322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escenario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estudio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esta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investigación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realizó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Área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Ingeniería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Agronómica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Universidad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Nacional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Experimental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Llanos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Centrales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“Rómulo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Gallegos”.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persigue </a:t>
            </a:r>
            <a:r>
              <a:rPr sz="1200" dirty="0">
                <a:latin typeface="Times New Roman"/>
                <a:cs typeface="Times New Roman"/>
              </a:rPr>
              <a:t>revelar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dimensiones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desde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4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teorías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sirvieron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develar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mundos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significativos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que </a:t>
            </a:r>
            <a:r>
              <a:rPr sz="1200" dirty="0">
                <a:latin typeface="Times New Roman"/>
                <a:cs typeface="Times New Roman"/>
              </a:rPr>
              <a:t>tiene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lenguaje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vocabulario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fuente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comunicación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actores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involucrados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en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carrera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ingeniería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agronómica;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así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como,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interpretar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realidad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subjetividad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lenguaje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vocabulario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comunicación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actores que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participaron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forman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parte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carrera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ingeniería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agronómica,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otro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propósitos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fue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comprender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cómo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asume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el </a:t>
            </a:r>
            <a:r>
              <a:rPr sz="1200" dirty="0">
                <a:latin typeface="Times New Roman"/>
                <a:cs typeface="Times New Roman"/>
              </a:rPr>
              <a:t>estudiante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universitario,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subjetividad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lenguaje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vocabulario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comunicación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carrera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ingeniería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agronómica,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finalmente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generar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aportes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axiológicos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sustentados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subjetividad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lenguaje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vocabulario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comunicación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formación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universitarios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10" dirty="0">
                <a:latin typeface="Times New Roman"/>
                <a:cs typeface="Times New Roman"/>
              </a:rPr>
              <a:t>Ingeniería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Agronómica</a:t>
            </a:r>
            <a:endParaRPr sz="1200" dirty="0">
              <a:latin typeface="Times New Roman"/>
              <a:cs typeface="Times New Roman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1565528" y="8256658"/>
            <a:ext cx="3792220" cy="6921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 marL="12700" marR="5080" algn="ctr">
              <a:lnSpc>
                <a:spcPts val="1440"/>
              </a:lnSpc>
              <a:spcBef>
                <a:spcPts val="15"/>
              </a:spcBef>
            </a:pPr>
            <a:r>
              <a:rPr sz="1200" b="1" dirty="0">
                <a:latin typeface="Times New Roman"/>
                <a:cs typeface="Times New Roman"/>
              </a:rPr>
              <a:t>La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Comunicación:</a:t>
            </a:r>
            <a:r>
              <a:rPr sz="1200" b="1" spc="-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Una</a:t>
            </a:r>
            <a:r>
              <a:rPr sz="1200" b="1" spc="-45" dirty="0">
                <a:latin typeface="Times New Roman"/>
                <a:cs typeface="Times New Roman"/>
              </a:rPr>
              <a:t> </a:t>
            </a:r>
            <a:r>
              <a:rPr sz="1200" b="1" spc="-20" dirty="0">
                <a:latin typeface="Times New Roman"/>
                <a:cs typeface="Times New Roman"/>
              </a:rPr>
              <a:t>Visión</a:t>
            </a:r>
            <a:r>
              <a:rPr sz="1200" b="1" spc="-7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Axiológica en</a:t>
            </a:r>
            <a:r>
              <a:rPr sz="1200" b="1" spc="-1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la</a:t>
            </a:r>
            <a:r>
              <a:rPr sz="1200" b="1" spc="-10" dirty="0">
                <a:latin typeface="Times New Roman"/>
                <a:cs typeface="Times New Roman"/>
              </a:rPr>
              <a:t> Formación </a:t>
            </a:r>
            <a:r>
              <a:rPr sz="1200" b="1" dirty="0">
                <a:latin typeface="Times New Roman"/>
                <a:cs typeface="Times New Roman"/>
              </a:rPr>
              <a:t>Universitaria</a:t>
            </a:r>
            <a:r>
              <a:rPr sz="1200" b="1" spc="-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del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Ingeniero</a:t>
            </a:r>
            <a:r>
              <a:rPr sz="1200" b="1" spc="-6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Agrónomo</a:t>
            </a:r>
            <a:endParaRPr sz="1200" dirty="0">
              <a:latin typeface="Times New Roman"/>
              <a:cs typeface="Times New Roman"/>
            </a:endParaRPr>
          </a:p>
          <a:p>
            <a:pPr marL="4445" algn="ctr">
              <a:lnSpc>
                <a:spcPct val="100000"/>
              </a:lnSpc>
              <a:spcBef>
                <a:spcPts val="990"/>
              </a:spcBef>
            </a:pPr>
            <a:r>
              <a:rPr sz="1200" b="1" dirty="0">
                <a:latin typeface="Times New Roman"/>
                <a:cs typeface="Times New Roman"/>
              </a:rPr>
              <a:t>Dra.</a:t>
            </a:r>
            <a:r>
              <a:rPr sz="1200" b="1" spc="-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Deanet</a:t>
            </a:r>
            <a:r>
              <a:rPr sz="1200" b="1" spc="-10" dirty="0">
                <a:latin typeface="Times New Roman"/>
                <a:cs typeface="Times New Roman"/>
              </a:rPr>
              <a:t> </a:t>
            </a:r>
            <a:r>
              <a:rPr sz="1200" b="1" spc="-20" dirty="0">
                <a:latin typeface="Times New Roman"/>
                <a:cs typeface="Times New Roman"/>
              </a:rPr>
              <a:t>Coromoto</a:t>
            </a:r>
            <a:r>
              <a:rPr sz="1200" b="1" spc="-5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Abreu</a:t>
            </a:r>
            <a:r>
              <a:rPr sz="1200" b="1" spc="-5" dirty="0">
                <a:latin typeface="Times New Roman"/>
                <a:cs typeface="Times New Roman"/>
              </a:rPr>
              <a:t> </a:t>
            </a:r>
            <a:r>
              <a:rPr sz="1200" b="1" spc="-20" dirty="0">
                <a:latin typeface="Times New Roman"/>
                <a:cs typeface="Times New Roman"/>
              </a:rPr>
              <a:t>Lira</a:t>
            </a:r>
            <a:endParaRPr sz="1200" dirty="0">
              <a:latin typeface="Times New Roman"/>
              <a:cs typeface="Times New Roman"/>
            </a:endParaRPr>
          </a:p>
        </p:txBody>
      </p:sp>
      <p:sp>
        <p:nvSpPr>
          <p:cNvPr id="21" name="object 21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107712" rIns="0" bIns="0" rtlCol="0">
            <a:spAutoFit/>
          </a:bodyPr>
          <a:lstStyle/>
          <a:p>
            <a:pPr marL="189865">
              <a:lnSpc>
                <a:spcPct val="100000"/>
              </a:lnSpc>
            </a:pPr>
            <a:fld id="{81D60167-4931-47E6-BA6A-407CBD079E47}" type="slidenum">
              <a:rPr sz="900" b="1" spc="-25" dirty="0">
                <a:latin typeface="Times New Roman"/>
                <a:cs typeface="Times New Roman"/>
              </a:rPr>
              <a:t>277</a:t>
            </a:fld>
            <a:endParaRPr sz="900" dirty="0">
              <a:latin typeface="Times New Roman"/>
              <a:cs typeface="Times New Roman"/>
            </a:endParaRPr>
          </a:p>
        </p:txBody>
      </p:sp>
      <p:grpSp>
        <p:nvGrpSpPr>
          <p:cNvPr id="22" name="Grupo 21">
            <a:extLst>
              <a:ext uri="{FF2B5EF4-FFF2-40B4-BE49-F238E27FC236}">
                <a16:creationId xmlns:a16="http://schemas.microsoft.com/office/drawing/2014/main" id="{F7D4E8AC-0E62-9DE3-757C-470A7C7F5535}"/>
              </a:ext>
            </a:extLst>
          </p:cNvPr>
          <p:cNvGrpSpPr/>
          <p:nvPr/>
        </p:nvGrpSpPr>
        <p:grpSpPr>
          <a:xfrm>
            <a:off x="117348" y="98932"/>
            <a:ext cx="6665976" cy="1452626"/>
            <a:chOff x="470065" y="1951410"/>
            <a:chExt cx="6665976" cy="1452626"/>
          </a:xfrm>
        </p:grpSpPr>
        <p:grpSp>
          <p:nvGrpSpPr>
            <p:cNvPr id="23" name="object 12">
              <a:extLst>
                <a:ext uri="{FF2B5EF4-FFF2-40B4-BE49-F238E27FC236}">
                  <a16:creationId xmlns:a16="http://schemas.microsoft.com/office/drawing/2014/main" id="{EF89D31A-1C09-0BDD-33B0-995A55833234}"/>
                </a:ext>
              </a:extLst>
            </p:cNvPr>
            <p:cNvGrpSpPr/>
            <p:nvPr/>
          </p:nvGrpSpPr>
          <p:grpSpPr>
            <a:xfrm>
              <a:off x="470065" y="1951664"/>
              <a:ext cx="6665976" cy="1452372"/>
              <a:chOff x="96011" y="115823"/>
              <a:chExt cx="6665976" cy="1452372"/>
            </a:xfrm>
          </p:grpSpPr>
          <p:pic>
            <p:nvPicPr>
              <p:cNvPr id="27" name="object 13">
                <a:extLst>
                  <a:ext uri="{FF2B5EF4-FFF2-40B4-BE49-F238E27FC236}">
                    <a16:creationId xmlns:a16="http://schemas.microsoft.com/office/drawing/2014/main" id="{043B63E2-1CED-6742-774A-49EF50379739}"/>
                  </a:ext>
                </a:extLst>
              </p:cNvPr>
              <p:cNvPicPr/>
              <p:nvPr/>
            </p:nvPicPr>
            <p:blipFill>
              <a:blip r:embed="rId3" cstate="print"/>
              <a:stretch>
                <a:fillRect/>
              </a:stretch>
            </p:blipFill>
            <p:spPr>
              <a:xfrm>
                <a:off x="96011" y="115823"/>
                <a:ext cx="6665976" cy="1452372"/>
              </a:xfrm>
              <a:prstGeom prst="rect">
                <a:avLst/>
              </a:prstGeom>
            </p:spPr>
          </p:pic>
          <p:pic>
            <p:nvPicPr>
              <p:cNvPr id="28" name="object 14">
                <a:extLst>
                  <a:ext uri="{FF2B5EF4-FFF2-40B4-BE49-F238E27FC236}">
                    <a16:creationId xmlns:a16="http://schemas.microsoft.com/office/drawing/2014/main" id="{85383D99-C955-D1F5-A435-47C67280D3A1}"/>
                  </a:ext>
                </a:extLst>
              </p:cNvPr>
              <p:cNvPicPr/>
              <p:nvPr/>
            </p:nvPicPr>
            <p:blipFill>
              <a:blip r:embed="rId4" cstate="print"/>
              <a:stretch>
                <a:fillRect/>
              </a:stretch>
            </p:blipFill>
            <p:spPr>
              <a:xfrm>
                <a:off x="142849" y="142875"/>
                <a:ext cx="6572275" cy="1358646"/>
              </a:xfrm>
              <a:prstGeom prst="rect">
                <a:avLst/>
              </a:prstGeom>
            </p:spPr>
          </p:pic>
          <p:sp>
            <p:nvSpPr>
              <p:cNvPr id="29" name="object 15">
                <a:extLst>
                  <a:ext uri="{FF2B5EF4-FFF2-40B4-BE49-F238E27FC236}">
                    <a16:creationId xmlns:a16="http://schemas.microsoft.com/office/drawing/2014/main" id="{66CF6611-223E-BDBF-1CC2-2E950F27151B}"/>
                  </a:ext>
                </a:extLst>
              </p:cNvPr>
              <p:cNvSpPr/>
              <p:nvPr/>
            </p:nvSpPr>
            <p:spPr>
              <a:xfrm>
                <a:off x="142849" y="142875"/>
                <a:ext cx="6572884" cy="1358900"/>
              </a:xfrm>
              <a:custGeom>
                <a:avLst/>
                <a:gdLst/>
                <a:ahLst/>
                <a:cxnLst/>
                <a:rect l="l" t="t" r="r" b="b"/>
                <a:pathLst>
                  <a:path w="6572884" h="1358900">
                    <a:moveTo>
                      <a:pt x="0" y="226441"/>
                    </a:moveTo>
                    <a:lnTo>
                      <a:pt x="4600" y="180795"/>
                    </a:lnTo>
                    <a:lnTo>
                      <a:pt x="17795" y="138285"/>
                    </a:lnTo>
                    <a:lnTo>
                      <a:pt x="38673" y="99820"/>
                    </a:lnTo>
                    <a:lnTo>
                      <a:pt x="66324" y="66309"/>
                    </a:lnTo>
                    <a:lnTo>
                      <a:pt x="99837" y="38663"/>
                    </a:lnTo>
                    <a:lnTo>
                      <a:pt x="138301" y="17789"/>
                    </a:lnTo>
                    <a:lnTo>
                      <a:pt x="180806" y="4599"/>
                    </a:lnTo>
                    <a:lnTo>
                      <a:pt x="226440" y="0"/>
                    </a:lnTo>
                    <a:lnTo>
                      <a:pt x="6345834" y="0"/>
                    </a:lnTo>
                    <a:lnTo>
                      <a:pt x="6391480" y="4599"/>
                    </a:lnTo>
                    <a:lnTo>
                      <a:pt x="6433990" y="17789"/>
                    </a:lnTo>
                    <a:lnTo>
                      <a:pt x="6472455" y="38663"/>
                    </a:lnTo>
                    <a:lnTo>
                      <a:pt x="6505965" y="66309"/>
                    </a:lnTo>
                    <a:lnTo>
                      <a:pt x="6533612" y="99820"/>
                    </a:lnTo>
                    <a:lnTo>
                      <a:pt x="6554485" y="138285"/>
                    </a:lnTo>
                    <a:lnTo>
                      <a:pt x="6567676" y="180795"/>
                    </a:lnTo>
                    <a:lnTo>
                      <a:pt x="6572275" y="226441"/>
                    </a:lnTo>
                    <a:lnTo>
                      <a:pt x="6572275" y="1132204"/>
                    </a:lnTo>
                    <a:lnTo>
                      <a:pt x="6567676" y="1177850"/>
                    </a:lnTo>
                    <a:lnTo>
                      <a:pt x="6554485" y="1220360"/>
                    </a:lnTo>
                    <a:lnTo>
                      <a:pt x="6533612" y="1258825"/>
                    </a:lnTo>
                    <a:lnTo>
                      <a:pt x="6505965" y="1292336"/>
                    </a:lnTo>
                    <a:lnTo>
                      <a:pt x="6472455" y="1319982"/>
                    </a:lnTo>
                    <a:lnTo>
                      <a:pt x="6433990" y="1340856"/>
                    </a:lnTo>
                    <a:lnTo>
                      <a:pt x="6391480" y="1354046"/>
                    </a:lnTo>
                    <a:lnTo>
                      <a:pt x="6345834" y="1358646"/>
                    </a:lnTo>
                    <a:lnTo>
                      <a:pt x="226440" y="1358646"/>
                    </a:lnTo>
                    <a:lnTo>
                      <a:pt x="180806" y="1354046"/>
                    </a:lnTo>
                    <a:lnTo>
                      <a:pt x="138301" y="1340856"/>
                    </a:lnTo>
                    <a:lnTo>
                      <a:pt x="99837" y="1319982"/>
                    </a:lnTo>
                    <a:lnTo>
                      <a:pt x="66324" y="1292336"/>
                    </a:lnTo>
                    <a:lnTo>
                      <a:pt x="38673" y="1258825"/>
                    </a:lnTo>
                    <a:lnTo>
                      <a:pt x="17795" y="1220360"/>
                    </a:lnTo>
                    <a:lnTo>
                      <a:pt x="4600" y="1177850"/>
                    </a:lnTo>
                    <a:lnTo>
                      <a:pt x="0" y="1132204"/>
                    </a:lnTo>
                    <a:lnTo>
                      <a:pt x="0" y="226441"/>
                    </a:lnTo>
                    <a:close/>
                  </a:path>
                </a:pathLst>
              </a:custGeom>
              <a:ln w="9525">
                <a:solidFill>
                  <a:srgbClr val="55CE74"/>
                </a:solidFill>
              </a:ln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pic>
            <p:nvPicPr>
              <p:cNvPr id="30" name="object 16">
                <a:extLst>
                  <a:ext uri="{FF2B5EF4-FFF2-40B4-BE49-F238E27FC236}">
                    <a16:creationId xmlns:a16="http://schemas.microsoft.com/office/drawing/2014/main" id="{D8241C5C-62EA-62C8-F143-F5C3F75A5880}"/>
                  </a:ext>
                </a:extLst>
              </p:cNvPr>
              <p:cNvPicPr/>
              <p:nvPr/>
            </p:nvPicPr>
            <p:blipFill>
              <a:blip r:embed="rId5" cstate="print"/>
              <a:stretch>
                <a:fillRect/>
              </a:stretch>
            </p:blipFill>
            <p:spPr>
              <a:xfrm>
                <a:off x="2500248" y="305930"/>
                <a:ext cx="1714500" cy="733945"/>
              </a:xfrm>
              <a:prstGeom prst="rect">
                <a:avLst/>
              </a:prstGeom>
            </p:spPr>
          </p:pic>
        </p:grpSp>
        <p:sp>
          <p:nvSpPr>
            <p:cNvPr id="24" name="object 16">
              <a:extLst>
                <a:ext uri="{FF2B5EF4-FFF2-40B4-BE49-F238E27FC236}">
                  <a16:creationId xmlns:a16="http://schemas.microsoft.com/office/drawing/2014/main" id="{B4B1705C-3853-FBB9-278D-34781C0A8A86}"/>
                </a:ext>
              </a:extLst>
            </p:cNvPr>
            <p:cNvSpPr txBox="1"/>
            <p:nvPr/>
          </p:nvSpPr>
          <p:spPr>
            <a:xfrm>
              <a:off x="2775727" y="2875716"/>
              <a:ext cx="3332858" cy="391795"/>
            </a:xfrm>
            <a:prstGeom prst="rect">
              <a:avLst/>
            </a:prstGeom>
            <a:noFill/>
          </p:spPr>
          <p:txBody>
            <a:bodyPr vert="horz" wrap="square" lIns="0" tIns="12700" rIns="0" bIns="0" rtlCol="0">
              <a:spAutoFit/>
            </a:bodyPr>
            <a:lstStyle/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Volumen 4,  Número 1  Enero a Julio 2021</a:t>
              </a:r>
            </a:p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Revista Semestral. Venezuela</a:t>
              </a:r>
              <a:endParaRPr sz="1200" dirty="0">
                <a:latin typeface="Arial"/>
                <a:cs typeface="Arial"/>
              </a:endParaRPr>
            </a:p>
          </p:txBody>
        </p:sp>
        <p:pic>
          <p:nvPicPr>
            <p:cNvPr id="25" name="object 25">
              <a:extLst>
                <a:ext uri="{FF2B5EF4-FFF2-40B4-BE49-F238E27FC236}">
                  <a16:creationId xmlns:a16="http://schemas.microsoft.com/office/drawing/2014/main" id="{B2C1C988-8E66-876F-C14E-365A59BE5991}"/>
                </a:ext>
              </a:extLst>
            </p:cNvPr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470065" y="2027896"/>
              <a:ext cx="2305662" cy="1053903"/>
            </a:xfrm>
            <a:prstGeom prst="rect">
              <a:avLst/>
            </a:prstGeom>
          </p:spPr>
        </p:pic>
        <p:pic>
          <p:nvPicPr>
            <p:cNvPr id="26" name="object 31">
              <a:extLst>
                <a:ext uri="{FF2B5EF4-FFF2-40B4-BE49-F238E27FC236}">
                  <a16:creationId xmlns:a16="http://schemas.microsoft.com/office/drawing/2014/main" id="{86C02AC4-A987-E09D-554F-03977F9FC39D}"/>
                </a:ext>
              </a:extLst>
            </p:cNvPr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4932681" y="1951410"/>
              <a:ext cx="1805304" cy="893889"/>
            </a:xfrm>
            <a:prstGeom prst="rect">
              <a:avLst/>
            </a:prstGeom>
          </p:spPr>
        </p:pic>
      </p:grpSp>
    </p:spTree>
  </p:cSld>
  <p:clrMapOvr>
    <a:masterClrMapping/>
  </p:clrMapOvr>
</p:sld>
</file>

<file path=ppt/slides/slide2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94485" y="115823"/>
            <a:ext cx="6669405" cy="8926195"/>
            <a:chOff x="94485" y="115823"/>
            <a:chExt cx="6669405" cy="8926195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44780" y="8651747"/>
              <a:ext cx="6516624" cy="158496"/>
            </a:xfrm>
            <a:prstGeom prst="rect">
              <a:avLst/>
            </a:prstGeom>
          </p:spPr>
        </p:pic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96012" y="115823"/>
              <a:ext cx="6665976" cy="1452372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42849" y="142875"/>
              <a:ext cx="6572275" cy="1358646"/>
            </a:xfrm>
            <a:prstGeom prst="rect">
              <a:avLst/>
            </a:prstGeom>
          </p:spPr>
        </p:pic>
        <p:sp>
          <p:nvSpPr>
            <p:cNvPr id="6" name="object 6"/>
            <p:cNvSpPr/>
            <p:nvPr/>
          </p:nvSpPr>
          <p:spPr>
            <a:xfrm>
              <a:off x="142849" y="142875"/>
              <a:ext cx="6572884" cy="1358900"/>
            </a:xfrm>
            <a:custGeom>
              <a:avLst/>
              <a:gdLst/>
              <a:ahLst/>
              <a:cxnLst/>
              <a:rect l="l" t="t" r="r" b="b"/>
              <a:pathLst>
                <a:path w="6572884" h="1358900">
                  <a:moveTo>
                    <a:pt x="0" y="226441"/>
                  </a:moveTo>
                  <a:lnTo>
                    <a:pt x="4600" y="180795"/>
                  </a:lnTo>
                  <a:lnTo>
                    <a:pt x="17795" y="138285"/>
                  </a:lnTo>
                  <a:lnTo>
                    <a:pt x="38673" y="99820"/>
                  </a:lnTo>
                  <a:lnTo>
                    <a:pt x="66324" y="66309"/>
                  </a:lnTo>
                  <a:lnTo>
                    <a:pt x="99837" y="38663"/>
                  </a:lnTo>
                  <a:lnTo>
                    <a:pt x="138301" y="17789"/>
                  </a:lnTo>
                  <a:lnTo>
                    <a:pt x="180806" y="4599"/>
                  </a:lnTo>
                  <a:lnTo>
                    <a:pt x="226440" y="0"/>
                  </a:lnTo>
                  <a:lnTo>
                    <a:pt x="6345834" y="0"/>
                  </a:lnTo>
                  <a:lnTo>
                    <a:pt x="6391480" y="4599"/>
                  </a:lnTo>
                  <a:lnTo>
                    <a:pt x="6433990" y="17789"/>
                  </a:lnTo>
                  <a:lnTo>
                    <a:pt x="6472455" y="38663"/>
                  </a:lnTo>
                  <a:lnTo>
                    <a:pt x="6505965" y="66309"/>
                  </a:lnTo>
                  <a:lnTo>
                    <a:pt x="6533612" y="99820"/>
                  </a:lnTo>
                  <a:lnTo>
                    <a:pt x="6554485" y="138285"/>
                  </a:lnTo>
                  <a:lnTo>
                    <a:pt x="6567676" y="180795"/>
                  </a:lnTo>
                  <a:lnTo>
                    <a:pt x="6572275" y="226441"/>
                  </a:lnTo>
                  <a:lnTo>
                    <a:pt x="6572275" y="1132204"/>
                  </a:lnTo>
                  <a:lnTo>
                    <a:pt x="6567676" y="1177850"/>
                  </a:lnTo>
                  <a:lnTo>
                    <a:pt x="6554485" y="1220360"/>
                  </a:lnTo>
                  <a:lnTo>
                    <a:pt x="6533612" y="1258825"/>
                  </a:lnTo>
                  <a:lnTo>
                    <a:pt x="6505965" y="1292336"/>
                  </a:lnTo>
                  <a:lnTo>
                    <a:pt x="6472455" y="1319982"/>
                  </a:lnTo>
                  <a:lnTo>
                    <a:pt x="6433990" y="1340856"/>
                  </a:lnTo>
                  <a:lnTo>
                    <a:pt x="6391480" y="1354046"/>
                  </a:lnTo>
                  <a:lnTo>
                    <a:pt x="6345834" y="1358646"/>
                  </a:lnTo>
                  <a:lnTo>
                    <a:pt x="226440" y="1358646"/>
                  </a:lnTo>
                  <a:lnTo>
                    <a:pt x="180806" y="1354046"/>
                  </a:lnTo>
                  <a:lnTo>
                    <a:pt x="138301" y="1340856"/>
                  </a:lnTo>
                  <a:lnTo>
                    <a:pt x="99837" y="1319982"/>
                  </a:lnTo>
                  <a:lnTo>
                    <a:pt x="66324" y="1292336"/>
                  </a:lnTo>
                  <a:lnTo>
                    <a:pt x="38673" y="1258825"/>
                  </a:lnTo>
                  <a:lnTo>
                    <a:pt x="17795" y="1220360"/>
                  </a:lnTo>
                  <a:lnTo>
                    <a:pt x="4600" y="1177850"/>
                  </a:lnTo>
                  <a:lnTo>
                    <a:pt x="0" y="1132204"/>
                  </a:lnTo>
                  <a:lnTo>
                    <a:pt x="0" y="226441"/>
                  </a:lnTo>
                  <a:close/>
                </a:path>
              </a:pathLst>
            </a:custGeom>
            <a:ln w="9525">
              <a:solidFill>
                <a:srgbClr val="55CE74"/>
              </a:solidFill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pic>
          <p:nvPicPr>
            <p:cNvPr id="7" name="object 7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2500248" y="305930"/>
              <a:ext cx="1714500" cy="733945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2738628" y="1024127"/>
              <a:ext cx="1897379" cy="371855"/>
            </a:xfrm>
            <a:prstGeom prst="rect">
              <a:avLst/>
            </a:prstGeom>
          </p:spPr>
        </p:pic>
        <p:pic>
          <p:nvPicPr>
            <p:cNvPr id="9" name="object 9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4401312" y="1024127"/>
              <a:ext cx="1577339" cy="371855"/>
            </a:xfrm>
            <a:prstGeom prst="rect">
              <a:avLst/>
            </a:prstGeom>
          </p:spPr>
        </p:pic>
        <p:pic>
          <p:nvPicPr>
            <p:cNvPr id="10" name="object 10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3169920" y="1207007"/>
              <a:ext cx="1546859" cy="371855"/>
            </a:xfrm>
            <a:prstGeom prst="rect">
              <a:avLst/>
            </a:prstGeom>
          </p:spPr>
        </p:pic>
        <p:pic>
          <p:nvPicPr>
            <p:cNvPr id="11" name="object 11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4482083" y="1207007"/>
              <a:ext cx="284988" cy="371855"/>
            </a:xfrm>
            <a:prstGeom prst="rect">
              <a:avLst/>
            </a:prstGeom>
          </p:spPr>
        </p:pic>
        <p:pic>
          <p:nvPicPr>
            <p:cNvPr id="12" name="object 12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4571999" y="1207007"/>
              <a:ext cx="1013460" cy="371855"/>
            </a:xfrm>
            <a:prstGeom prst="rect">
              <a:avLst/>
            </a:prstGeom>
          </p:spPr>
        </p:pic>
        <p:pic>
          <p:nvPicPr>
            <p:cNvPr id="13" name="object 13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324612" y="234695"/>
              <a:ext cx="1719072" cy="1341120"/>
            </a:xfrm>
            <a:prstGeom prst="rect">
              <a:avLst/>
            </a:prstGeom>
          </p:spPr>
        </p:pic>
        <p:pic>
          <p:nvPicPr>
            <p:cNvPr id="14" name="object 14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5606795" y="8193022"/>
              <a:ext cx="1092707" cy="848868"/>
            </a:xfrm>
            <a:prstGeom prst="rect">
              <a:avLst/>
            </a:prstGeom>
          </p:spPr>
        </p:pic>
        <p:pic>
          <p:nvPicPr>
            <p:cNvPr id="15" name="object 15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109728" y="8193022"/>
              <a:ext cx="1092708" cy="848868"/>
            </a:xfrm>
            <a:prstGeom prst="rect">
              <a:avLst/>
            </a:prstGeom>
          </p:spPr>
        </p:pic>
        <p:pic>
          <p:nvPicPr>
            <p:cNvPr id="16" name="object 16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4725162" y="164274"/>
              <a:ext cx="1805305" cy="893889"/>
            </a:xfrm>
            <a:prstGeom prst="rect">
              <a:avLst/>
            </a:prstGeom>
          </p:spPr>
        </p:pic>
      </p:grpSp>
      <p:sp>
        <p:nvSpPr>
          <p:cNvPr id="17" name="object 17"/>
          <p:cNvSpPr txBox="1"/>
          <p:nvPr/>
        </p:nvSpPr>
        <p:spPr>
          <a:xfrm>
            <a:off x="221691" y="1068451"/>
            <a:ext cx="6418580" cy="693547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063875" marR="773430" indent="-431800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Arial"/>
                <a:cs typeface="Arial"/>
              </a:rPr>
              <a:t>6ta.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Edición</a:t>
            </a:r>
            <a:r>
              <a:rPr sz="1200" b="1" spc="-10" dirty="0">
                <a:latin typeface="Arial"/>
                <a:cs typeface="Arial"/>
              </a:rPr>
              <a:t> Volumen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I</a:t>
            </a:r>
            <a:r>
              <a:rPr sz="1200" b="1" spc="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Enero</a:t>
            </a:r>
            <a:r>
              <a:rPr sz="1200" b="1" spc="-3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a</a:t>
            </a:r>
            <a:r>
              <a:rPr sz="1200" b="1" spc="-2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Julio</a:t>
            </a:r>
            <a:r>
              <a:rPr sz="1200" b="1" spc="-5" dirty="0">
                <a:latin typeface="Arial"/>
                <a:cs typeface="Arial"/>
              </a:rPr>
              <a:t> </a:t>
            </a:r>
            <a:r>
              <a:rPr sz="1200" b="1" spc="-20" dirty="0">
                <a:latin typeface="Arial"/>
                <a:cs typeface="Arial"/>
              </a:rPr>
              <a:t>2021 </a:t>
            </a:r>
            <a:r>
              <a:rPr sz="1200" b="1" dirty="0">
                <a:latin typeface="Arial"/>
                <a:cs typeface="Arial"/>
              </a:rPr>
              <a:t>Revista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Semestral-</a:t>
            </a:r>
            <a:r>
              <a:rPr sz="1200" b="1" spc="-40" dirty="0">
                <a:latin typeface="Arial"/>
                <a:cs typeface="Arial"/>
              </a:rPr>
              <a:t> </a:t>
            </a:r>
            <a:r>
              <a:rPr sz="1200" b="1" spc="-10" dirty="0">
                <a:latin typeface="Arial"/>
                <a:cs typeface="Arial"/>
              </a:rPr>
              <a:t>Venezuela</a:t>
            </a:r>
            <a:endParaRPr sz="1200" dirty="0">
              <a:latin typeface="Arial"/>
              <a:cs typeface="Arial"/>
            </a:endParaRPr>
          </a:p>
          <a:p>
            <a:pPr algn="ctr">
              <a:lnSpc>
                <a:spcPct val="100000"/>
              </a:lnSpc>
              <a:spcBef>
                <a:spcPts val="1120"/>
              </a:spcBef>
            </a:pPr>
            <a:r>
              <a:rPr sz="1200" b="1" dirty="0">
                <a:latin typeface="Times New Roman"/>
                <a:cs typeface="Times New Roman"/>
              </a:rPr>
              <a:t>EL</a:t>
            </a:r>
            <a:r>
              <a:rPr sz="1200" b="1" spc="-80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FENÓMENO</a:t>
            </a:r>
            <a:endParaRPr sz="1200" dirty="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60"/>
              </a:spcBef>
            </a:pPr>
            <a:endParaRPr sz="1200" dirty="0">
              <a:latin typeface="Times New Roman"/>
              <a:cs typeface="Times New Roman"/>
            </a:endParaRPr>
          </a:p>
          <a:p>
            <a:pPr marL="375285" marR="5715" indent="-36322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Venezuela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mayor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producción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conocimientos,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proviene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investigaciones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realiza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las </a:t>
            </a:r>
            <a:r>
              <a:rPr sz="1200" dirty="0">
                <a:latin typeface="Times New Roman"/>
                <a:cs typeface="Times New Roman"/>
              </a:rPr>
              <a:t>universidades,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esto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nos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indica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necesidad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fortalecer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relación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investigación-formación </a:t>
            </a:r>
            <a:r>
              <a:rPr sz="1200" dirty="0">
                <a:latin typeface="Times New Roman"/>
                <a:cs typeface="Times New Roman"/>
              </a:rPr>
              <a:t>universitaria,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través de innovaciones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administración,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gestión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organización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 </a:t>
            </a:r>
            <a:r>
              <a:rPr sz="1200" spc="-10" dirty="0">
                <a:latin typeface="Times New Roman"/>
                <a:cs typeface="Times New Roman"/>
              </a:rPr>
              <a:t>actividades </a:t>
            </a:r>
            <a:r>
              <a:rPr sz="1200" dirty="0">
                <a:latin typeface="Times New Roman"/>
                <a:cs typeface="Times New Roman"/>
              </a:rPr>
              <a:t>vinculadas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generación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difusión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conocimientos.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Ahora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bien,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sociedad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demanda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las </a:t>
            </a:r>
            <a:r>
              <a:rPr sz="1200" dirty="0">
                <a:latin typeface="Times New Roman"/>
                <a:cs typeface="Times New Roman"/>
              </a:rPr>
              <a:t>universidades,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entre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otras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cosas,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construcción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conocimientos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ámbito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educativo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capaz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mejorar</a:t>
            </a:r>
            <a:r>
              <a:rPr sz="1200" spc="3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3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práctica</a:t>
            </a:r>
            <a:r>
              <a:rPr sz="1200" spc="3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educativa;</a:t>
            </a:r>
            <a:r>
              <a:rPr sz="1200" spc="3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esto</a:t>
            </a:r>
            <a:r>
              <a:rPr sz="1200" spc="3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hace</a:t>
            </a:r>
            <a:r>
              <a:rPr sz="1200" spc="3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necesario</a:t>
            </a:r>
            <a:r>
              <a:rPr sz="1200" spc="3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3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desarrollo</a:t>
            </a:r>
            <a:r>
              <a:rPr sz="1200" spc="3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sistemas</a:t>
            </a:r>
            <a:r>
              <a:rPr sz="1200" spc="36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educativos </a:t>
            </a:r>
            <a:r>
              <a:rPr sz="1200" dirty="0">
                <a:latin typeface="Times New Roman"/>
                <a:cs typeface="Times New Roman"/>
              </a:rPr>
              <a:t>adaptados</a:t>
            </a:r>
            <a:r>
              <a:rPr sz="1200" spc="3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3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nuevos</a:t>
            </a:r>
            <a:r>
              <a:rPr sz="1200" spc="3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conceptos,</a:t>
            </a:r>
            <a:r>
              <a:rPr sz="1200" spc="3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modelos</a:t>
            </a:r>
            <a:r>
              <a:rPr sz="1200" spc="3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3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métodos</a:t>
            </a:r>
            <a:r>
              <a:rPr sz="1200" spc="3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3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vayan</a:t>
            </a:r>
            <a:r>
              <a:rPr sz="1200" spc="3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más</a:t>
            </a:r>
            <a:r>
              <a:rPr sz="1200" spc="3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allá</a:t>
            </a:r>
            <a:r>
              <a:rPr sz="1200" spc="3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34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formación </a:t>
            </a:r>
            <a:r>
              <a:rPr sz="1200" dirty="0">
                <a:latin typeface="Times New Roman"/>
                <a:cs typeface="Times New Roman"/>
              </a:rPr>
              <a:t>tradicional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profesional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área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ciencias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agro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mar,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significa,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formar </a:t>
            </a:r>
            <a:r>
              <a:rPr sz="1200" dirty="0">
                <a:latin typeface="Times New Roman"/>
                <a:cs typeface="Times New Roman"/>
              </a:rPr>
              <a:t>individuos</a:t>
            </a:r>
            <a:r>
              <a:rPr sz="1200" spc="3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3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competencias</a:t>
            </a:r>
            <a:r>
              <a:rPr sz="1200" spc="3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3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interpretar</a:t>
            </a:r>
            <a:r>
              <a:rPr sz="1200" spc="3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3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complejidades</a:t>
            </a:r>
            <a:r>
              <a:rPr sz="1200" spc="3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3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sociedad</a:t>
            </a:r>
            <a:r>
              <a:rPr sz="1200" spc="3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actual</a:t>
            </a:r>
            <a:r>
              <a:rPr sz="1200" spc="3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32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educación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desde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práctica investigativa y</a:t>
            </a:r>
            <a:r>
              <a:rPr sz="1200" spc="-4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andragógica.</a:t>
            </a:r>
            <a:endParaRPr sz="1200" dirty="0">
              <a:latin typeface="Times New Roman"/>
              <a:cs typeface="Times New Roman"/>
            </a:endParaRPr>
          </a:p>
          <a:p>
            <a:pPr marL="375285" marR="5080" indent="-36322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En tal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perspectiva,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desafíos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 la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educación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universitaria venezolana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abordar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complejidades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4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demandas</a:t>
            </a:r>
            <a:r>
              <a:rPr sz="1200" spc="10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sociales</a:t>
            </a:r>
            <a:r>
              <a:rPr sz="1200" spc="11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0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0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ámbito</a:t>
            </a:r>
            <a:r>
              <a:rPr sz="1200" spc="114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formativo</a:t>
            </a:r>
            <a:r>
              <a:rPr sz="1200" spc="11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estarán</a:t>
            </a:r>
            <a:r>
              <a:rPr sz="1200" spc="10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destinados</a:t>
            </a:r>
            <a:r>
              <a:rPr sz="1200" spc="11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1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crear</a:t>
            </a:r>
            <a:r>
              <a:rPr sz="1200" spc="10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114" dirty="0">
                <a:latin typeface="Times New Roman"/>
                <a:cs typeface="Times New Roman"/>
              </a:rPr>
              <a:t>  </a:t>
            </a:r>
            <a:r>
              <a:rPr sz="1200" spc="-10" dirty="0">
                <a:latin typeface="Times New Roman"/>
                <a:cs typeface="Times New Roman"/>
              </a:rPr>
              <a:t>enseñanza </a:t>
            </a:r>
            <a:r>
              <a:rPr sz="1200" dirty="0">
                <a:latin typeface="Times New Roman"/>
                <a:cs typeface="Times New Roman"/>
              </a:rPr>
              <a:t>participativa,</a:t>
            </a:r>
            <a:r>
              <a:rPr sz="1200" spc="3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autogestionaria</a:t>
            </a:r>
            <a:r>
              <a:rPr sz="1200" spc="3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3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3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responsabilidad</a:t>
            </a:r>
            <a:r>
              <a:rPr sz="1200" spc="3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social,</a:t>
            </a:r>
            <a:r>
              <a:rPr sz="1200" spc="3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3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esta</a:t>
            </a:r>
            <a:r>
              <a:rPr sz="1200" spc="3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manera</a:t>
            </a:r>
            <a:r>
              <a:rPr sz="1200" spc="3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instruir</a:t>
            </a:r>
            <a:r>
              <a:rPr sz="1200" spc="34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un </a:t>
            </a:r>
            <a:r>
              <a:rPr sz="1200" dirty="0">
                <a:latin typeface="Times New Roman"/>
                <a:cs typeface="Times New Roman"/>
              </a:rPr>
              <a:t>individuo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competencias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investigativas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orientadas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transformar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contexto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socioeducativo; </a:t>
            </a:r>
            <a:r>
              <a:rPr sz="1200" dirty="0">
                <a:latin typeface="Times New Roman"/>
                <a:cs typeface="Times New Roman"/>
              </a:rPr>
              <a:t>esto</a:t>
            </a:r>
            <a:r>
              <a:rPr sz="1200" spc="3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implica</a:t>
            </a:r>
            <a:r>
              <a:rPr sz="1200" spc="3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mejorar</a:t>
            </a:r>
            <a:r>
              <a:rPr sz="1200" spc="3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3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calidad</a:t>
            </a:r>
            <a:r>
              <a:rPr sz="1200" spc="3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formativa</a:t>
            </a:r>
            <a:r>
              <a:rPr sz="1200" spc="3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3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investigación</a:t>
            </a:r>
            <a:r>
              <a:rPr sz="1200" spc="3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manera</a:t>
            </a:r>
            <a:r>
              <a:rPr sz="1200" spc="3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3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responda</a:t>
            </a:r>
            <a:r>
              <a:rPr sz="1200" spc="3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35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las </a:t>
            </a:r>
            <a:r>
              <a:rPr sz="1200" dirty="0">
                <a:latin typeface="Times New Roman"/>
                <a:cs typeface="Times New Roman"/>
              </a:rPr>
              <a:t>realidades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sociales,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políticas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educativas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país.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actualidad,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formación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universitaria, </a:t>
            </a:r>
            <a:r>
              <a:rPr sz="1200" dirty="0">
                <a:latin typeface="Times New Roman"/>
                <a:cs typeface="Times New Roman"/>
              </a:rPr>
              <a:t>constituye un área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 saber fundamental para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interpretación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compresión de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fenómenos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 </a:t>
            </a:r>
            <a:r>
              <a:rPr sz="1200" dirty="0">
                <a:latin typeface="Times New Roman"/>
                <a:cs typeface="Times New Roman"/>
              </a:rPr>
              <a:t>educativos,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pues como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señalan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Farfán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López (2006),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“reviste una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complejidad especial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debido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spc="-50" dirty="0">
                <a:latin typeface="Times New Roman"/>
                <a:cs typeface="Times New Roman"/>
              </a:rPr>
              <a:t>a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hechos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enseñanza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aprendizaje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resultan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ser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diversos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cambiantes”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(p.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2).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Esto </a:t>
            </a:r>
            <a:r>
              <a:rPr sz="1200" dirty="0">
                <a:latin typeface="Times New Roman"/>
                <a:cs typeface="Times New Roman"/>
              </a:rPr>
              <a:t>plantea,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dificultad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epistémica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dimensión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educativa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pues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debe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abordar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aprendizaje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diferentes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enfoques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métodos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subyacen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compresión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realidad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sector.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spc="-50" dirty="0">
                <a:latin typeface="Times New Roman"/>
                <a:cs typeface="Times New Roman"/>
              </a:rPr>
              <a:t>y </a:t>
            </a:r>
            <a:r>
              <a:rPr sz="1200" dirty="0">
                <a:latin typeface="Times New Roman"/>
                <a:cs typeface="Times New Roman"/>
              </a:rPr>
              <a:t>no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centro de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formación.</a:t>
            </a:r>
            <a:endParaRPr sz="1200" dirty="0">
              <a:latin typeface="Times New Roman"/>
              <a:cs typeface="Times New Roman"/>
            </a:endParaRPr>
          </a:p>
          <a:p>
            <a:pPr marL="375285" marR="6985" indent="-363220" algn="just">
              <a:lnSpc>
                <a:spcPct val="100000"/>
              </a:lnSpc>
              <a:spcBef>
                <a:spcPts val="5"/>
              </a:spcBef>
            </a:pP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base</a:t>
            </a:r>
            <a:r>
              <a:rPr sz="1200" spc="3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perspectiva</a:t>
            </a:r>
            <a:r>
              <a:rPr sz="1200" spc="3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epistemológica</a:t>
            </a:r>
            <a:r>
              <a:rPr sz="1200" spc="3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desarrolló</a:t>
            </a:r>
            <a:r>
              <a:rPr sz="1200" spc="3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presente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investigación,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fue </a:t>
            </a:r>
            <a:r>
              <a:rPr sz="1200" dirty="0">
                <a:latin typeface="Times New Roman"/>
                <a:cs typeface="Times New Roman"/>
              </a:rPr>
              <a:t>considerado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actual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escenario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educativo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sido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impactado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gran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velocidad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suceden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cambios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conocimiento,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así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destrezas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habilidades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inserción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en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mundo laboral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formal.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Ello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tiene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ver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llamada revolución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tecnológica en el ámbito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información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comunicaciones.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uso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intensivo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estas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tecnologías,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vez,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sido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el </a:t>
            </a:r>
            <a:r>
              <a:rPr sz="1200" dirty="0">
                <a:latin typeface="Times New Roman"/>
                <a:cs typeface="Times New Roman"/>
              </a:rPr>
              <a:t>fundamento</a:t>
            </a:r>
            <a:r>
              <a:rPr sz="1200" spc="13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13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4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aparición,</a:t>
            </a:r>
            <a:r>
              <a:rPr sz="1200" spc="13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despliegue</a:t>
            </a:r>
            <a:r>
              <a:rPr sz="1200" spc="14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2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consolidación</a:t>
            </a:r>
            <a:r>
              <a:rPr sz="1200" spc="14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3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3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llamada</a:t>
            </a:r>
            <a:r>
              <a:rPr sz="1200" spc="13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Sociedad</a:t>
            </a:r>
            <a:r>
              <a:rPr sz="1200" spc="135" dirty="0">
                <a:latin typeface="Times New Roman"/>
                <a:cs typeface="Times New Roman"/>
              </a:rPr>
              <a:t>  </a:t>
            </a:r>
            <a:r>
              <a:rPr sz="1200" spc="-2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Conocimiento.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UNESCO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(1999),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adoptado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término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Sociedad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Conocimiento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ser </a:t>
            </a:r>
            <a:r>
              <a:rPr sz="1200" dirty="0">
                <a:latin typeface="Times New Roman"/>
                <a:cs typeface="Times New Roman"/>
              </a:rPr>
              <a:t>este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más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amplio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incluir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dimensión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social,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cultural, económica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política,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desde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luego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van </a:t>
            </a:r>
            <a:r>
              <a:rPr sz="1200" dirty="0">
                <a:latin typeface="Times New Roman"/>
                <a:cs typeface="Times New Roman"/>
              </a:rPr>
              <a:t>más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allá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simple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avance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tecnológico.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universidades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están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llamadas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enfrentar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nuevas </a:t>
            </a:r>
            <a:r>
              <a:rPr sz="1200" dirty="0">
                <a:latin typeface="Times New Roman"/>
                <a:cs typeface="Times New Roman"/>
              </a:rPr>
              <a:t>realidades,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misma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sociedad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demanda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espera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respuestas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concretas,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continúan </a:t>
            </a:r>
            <a:r>
              <a:rPr sz="1200" dirty="0">
                <a:latin typeface="Times New Roman"/>
                <a:cs typeface="Times New Roman"/>
              </a:rPr>
              <a:t>siendo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estas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casas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estudio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principales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responsables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promover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transformaciones</a:t>
            </a:r>
            <a:endParaRPr sz="1200" dirty="0">
              <a:latin typeface="Times New Roman"/>
              <a:cs typeface="Times New Roman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1565528" y="8256658"/>
            <a:ext cx="3792220" cy="6921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 marL="12700" marR="5080" algn="ctr">
              <a:lnSpc>
                <a:spcPts val="1440"/>
              </a:lnSpc>
              <a:spcBef>
                <a:spcPts val="15"/>
              </a:spcBef>
            </a:pPr>
            <a:r>
              <a:rPr sz="1200" b="1" dirty="0">
                <a:latin typeface="Times New Roman"/>
                <a:cs typeface="Times New Roman"/>
              </a:rPr>
              <a:t>La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Comunicación:</a:t>
            </a:r>
            <a:r>
              <a:rPr sz="1200" b="1" spc="-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Una</a:t>
            </a:r>
            <a:r>
              <a:rPr sz="1200" b="1" spc="-45" dirty="0">
                <a:latin typeface="Times New Roman"/>
                <a:cs typeface="Times New Roman"/>
              </a:rPr>
              <a:t> </a:t>
            </a:r>
            <a:r>
              <a:rPr sz="1200" b="1" spc="-20" dirty="0">
                <a:latin typeface="Times New Roman"/>
                <a:cs typeface="Times New Roman"/>
              </a:rPr>
              <a:t>Visión</a:t>
            </a:r>
            <a:r>
              <a:rPr sz="1200" b="1" spc="-7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Axiológica en</a:t>
            </a:r>
            <a:r>
              <a:rPr sz="1200" b="1" spc="-1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la</a:t>
            </a:r>
            <a:r>
              <a:rPr sz="1200" b="1" spc="-10" dirty="0">
                <a:latin typeface="Times New Roman"/>
                <a:cs typeface="Times New Roman"/>
              </a:rPr>
              <a:t> Formación </a:t>
            </a:r>
            <a:r>
              <a:rPr sz="1200" b="1" dirty="0">
                <a:latin typeface="Times New Roman"/>
                <a:cs typeface="Times New Roman"/>
              </a:rPr>
              <a:t>Universitaria</a:t>
            </a:r>
            <a:r>
              <a:rPr sz="1200" b="1" spc="-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del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Ingeniero</a:t>
            </a:r>
            <a:r>
              <a:rPr sz="1200" b="1" spc="-6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Agrónomo</a:t>
            </a:r>
            <a:endParaRPr sz="1200" dirty="0">
              <a:latin typeface="Times New Roman"/>
              <a:cs typeface="Times New Roman"/>
            </a:endParaRPr>
          </a:p>
          <a:p>
            <a:pPr marL="4445" algn="ctr">
              <a:lnSpc>
                <a:spcPct val="100000"/>
              </a:lnSpc>
              <a:spcBef>
                <a:spcPts val="990"/>
              </a:spcBef>
            </a:pPr>
            <a:r>
              <a:rPr sz="1200" b="1" dirty="0">
                <a:latin typeface="Times New Roman"/>
                <a:cs typeface="Times New Roman"/>
              </a:rPr>
              <a:t>Dra.</a:t>
            </a:r>
            <a:r>
              <a:rPr sz="1200" b="1" spc="-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Deanet</a:t>
            </a:r>
            <a:r>
              <a:rPr sz="1200" b="1" spc="-10" dirty="0">
                <a:latin typeface="Times New Roman"/>
                <a:cs typeface="Times New Roman"/>
              </a:rPr>
              <a:t> </a:t>
            </a:r>
            <a:r>
              <a:rPr sz="1200" b="1" spc="-20" dirty="0">
                <a:latin typeface="Times New Roman"/>
                <a:cs typeface="Times New Roman"/>
              </a:rPr>
              <a:t>Coromoto</a:t>
            </a:r>
            <a:r>
              <a:rPr sz="1200" b="1" spc="-5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Abreu</a:t>
            </a:r>
            <a:r>
              <a:rPr sz="1200" b="1" spc="-5" dirty="0">
                <a:latin typeface="Times New Roman"/>
                <a:cs typeface="Times New Roman"/>
              </a:rPr>
              <a:t> </a:t>
            </a:r>
            <a:r>
              <a:rPr sz="1200" b="1" spc="-20" dirty="0">
                <a:latin typeface="Times New Roman"/>
                <a:cs typeface="Times New Roman"/>
              </a:rPr>
              <a:t>Lira</a:t>
            </a:r>
            <a:endParaRPr sz="1200" dirty="0">
              <a:latin typeface="Times New Roman"/>
              <a:cs typeface="Times New Roman"/>
            </a:endParaRPr>
          </a:p>
        </p:txBody>
      </p:sp>
      <p:sp>
        <p:nvSpPr>
          <p:cNvPr id="19" name="object 19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107712" rIns="0" bIns="0" rtlCol="0">
            <a:spAutoFit/>
          </a:bodyPr>
          <a:lstStyle/>
          <a:p>
            <a:pPr marL="189865">
              <a:lnSpc>
                <a:spcPct val="100000"/>
              </a:lnSpc>
            </a:pPr>
            <a:fld id="{81D60167-4931-47E6-BA6A-407CBD079E47}" type="slidenum">
              <a:rPr sz="900" b="1" spc="-25" dirty="0">
                <a:latin typeface="Times New Roman"/>
                <a:cs typeface="Times New Roman"/>
              </a:rPr>
              <a:t>278</a:t>
            </a:fld>
            <a:endParaRPr sz="900" dirty="0">
              <a:latin typeface="Times New Roman"/>
              <a:cs typeface="Times New Roman"/>
            </a:endParaRPr>
          </a:p>
        </p:txBody>
      </p:sp>
      <p:grpSp>
        <p:nvGrpSpPr>
          <p:cNvPr id="20" name="Grupo 19">
            <a:extLst>
              <a:ext uri="{FF2B5EF4-FFF2-40B4-BE49-F238E27FC236}">
                <a16:creationId xmlns:a16="http://schemas.microsoft.com/office/drawing/2014/main" id="{AF14D28D-EEC5-C7FA-87AD-248CFAC1D6B0}"/>
              </a:ext>
            </a:extLst>
          </p:cNvPr>
          <p:cNvGrpSpPr/>
          <p:nvPr/>
        </p:nvGrpSpPr>
        <p:grpSpPr>
          <a:xfrm>
            <a:off x="117348" y="98932"/>
            <a:ext cx="6665976" cy="1452626"/>
            <a:chOff x="470065" y="1951410"/>
            <a:chExt cx="6665976" cy="1452626"/>
          </a:xfrm>
        </p:grpSpPr>
        <p:grpSp>
          <p:nvGrpSpPr>
            <p:cNvPr id="21" name="object 12">
              <a:extLst>
                <a:ext uri="{FF2B5EF4-FFF2-40B4-BE49-F238E27FC236}">
                  <a16:creationId xmlns:a16="http://schemas.microsoft.com/office/drawing/2014/main" id="{D0EC251F-F254-4FBA-F4ED-A4FE24B12C29}"/>
                </a:ext>
              </a:extLst>
            </p:cNvPr>
            <p:cNvGrpSpPr/>
            <p:nvPr/>
          </p:nvGrpSpPr>
          <p:grpSpPr>
            <a:xfrm>
              <a:off x="470065" y="1951664"/>
              <a:ext cx="6665976" cy="1452372"/>
              <a:chOff x="96011" y="115823"/>
              <a:chExt cx="6665976" cy="1452372"/>
            </a:xfrm>
          </p:grpSpPr>
          <p:pic>
            <p:nvPicPr>
              <p:cNvPr id="25" name="object 13">
                <a:extLst>
                  <a:ext uri="{FF2B5EF4-FFF2-40B4-BE49-F238E27FC236}">
                    <a16:creationId xmlns:a16="http://schemas.microsoft.com/office/drawing/2014/main" id="{8E5DE8A6-51BD-69DD-A47C-89B610D2B5A5}"/>
                  </a:ext>
                </a:extLst>
              </p:cNvPr>
              <p:cNvPicPr/>
              <p:nvPr/>
            </p:nvPicPr>
            <p:blipFill>
              <a:blip r:embed="rId3" cstate="print"/>
              <a:stretch>
                <a:fillRect/>
              </a:stretch>
            </p:blipFill>
            <p:spPr>
              <a:xfrm>
                <a:off x="96011" y="115823"/>
                <a:ext cx="6665976" cy="1452372"/>
              </a:xfrm>
              <a:prstGeom prst="rect">
                <a:avLst/>
              </a:prstGeom>
            </p:spPr>
          </p:pic>
          <p:pic>
            <p:nvPicPr>
              <p:cNvPr id="26" name="object 14">
                <a:extLst>
                  <a:ext uri="{FF2B5EF4-FFF2-40B4-BE49-F238E27FC236}">
                    <a16:creationId xmlns:a16="http://schemas.microsoft.com/office/drawing/2014/main" id="{611BA084-491A-0AE2-4C38-33F012CB55AF}"/>
                  </a:ext>
                </a:extLst>
              </p:cNvPr>
              <p:cNvPicPr/>
              <p:nvPr/>
            </p:nvPicPr>
            <p:blipFill>
              <a:blip r:embed="rId4" cstate="print"/>
              <a:stretch>
                <a:fillRect/>
              </a:stretch>
            </p:blipFill>
            <p:spPr>
              <a:xfrm>
                <a:off x="142849" y="142875"/>
                <a:ext cx="6572275" cy="1358646"/>
              </a:xfrm>
              <a:prstGeom prst="rect">
                <a:avLst/>
              </a:prstGeom>
            </p:spPr>
          </p:pic>
          <p:sp>
            <p:nvSpPr>
              <p:cNvPr id="27" name="object 15">
                <a:extLst>
                  <a:ext uri="{FF2B5EF4-FFF2-40B4-BE49-F238E27FC236}">
                    <a16:creationId xmlns:a16="http://schemas.microsoft.com/office/drawing/2014/main" id="{7CAD5572-22BB-A354-EA5E-AEE0282DC661}"/>
                  </a:ext>
                </a:extLst>
              </p:cNvPr>
              <p:cNvSpPr/>
              <p:nvPr/>
            </p:nvSpPr>
            <p:spPr>
              <a:xfrm>
                <a:off x="142849" y="142875"/>
                <a:ext cx="6572884" cy="1358900"/>
              </a:xfrm>
              <a:custGeom>
                <a:avLst/>
                <a:gdLst/>
                <a:ahLst/>
                <a:cxnLst/>
                <a:rect l="l" t="t" r="r" b="b"/>
                <a:pathLst>
                  <a:path w="6572884" h="1358900">
                    <a:moveTo>
                      <a:pt x="0" y="226441"/>
                    </a:moveTo>
                    <a:lnTo>
                      <a:pt x="4600" y="180795"/>
                    </a:lnTo>
                    <a:lnTo>
                      <a:pt x="17795" y="138285"/>
                    </a:lnTo>
                    <a:lnTo>
                      <a:pt x="38673" y="99820"/>
                    </a:lnTo>
                    <a:lnTo>
                      <a:pt x="66324" y="66309"/>
                    </a:lnTo>
                    <a:lnTo>
                      <a:pt x="99837" y="38663"/>
                    </a:lnTo>
                    <a:lnTo>
                      <a:pt x="138301" y="17789"/>
                    </a:lnTo>
                    <a:lnTo>
                      <a:pt x="180806" y="4599"/>
                    </a:lnTo>
                    <a:lnTo>
                      <a:pt x="226440" y="0"/>
                    </a:lnTo>
                    <a:lnTo>
                      <a:pt x="6345834" y="0"/>
                    </a:lnTo>
                    <a:lnTo>
                      <a:pt x="6391480" y="4599"/>
                    </a:lnTo>
                    <a:lnTo>
                      <a:pt x="6433990" y="17789"/>
                    </a:lnTo>
                    <a:lnTo>
                      <a:pt x="6472455" y="38663"/>
                    </a:lnTo>
                    <a:lnTo>
                      <a:pt x="6505965" y="66309"/>
                    </a:lnTo>
                    <a:lnTo>
                      <a:pt x="6533612" y="99820"/>
                    </a:lnTo>
                    <a:lnTo>
                      <a:pt x="6554485" y="138285"/>
                    </a:lnTo>
                    <a:lnTo>
                      <a:pt x="6567676" y="180795"/>
                    </a:lnTo>
                    <a:lnTo>
                      <a:pt x="6572275" y="226441"/>
                    </a:lnTo>
                    <a:lnTo>
                      <a:pt x="6572275" y="1132204"/>
                    </a:lnTo>
                    <a:lnTo>
                      <a:pt x="6567676" y="1177850"/>
                    </a:lnTo>
                    <a:lnTo>
                      <a:pt x="6554485" y="1220360"/>
                    </a:lnTo>
                    <a:lnTo>
                      <a:pt x="6533612" y="1258825"/>
                    </a:lnTo>
                    <a:lnTo>
                      <a:pt x="6505965" y="1292336"/>
                    </a:lnTo>
                    <a:lnTo>
                      <a:pt x="6472455" y="1319982"/>
                    </a:lnTo>
                    <a:lnTo>
                      <a:pt x="6433990" y="1340856"/>
                    </a:lnTo>
                    <a:lnTo>
                      <a:pt x="6391480" y="1354046"/>
                    </a:lnTo>
                    <a:lnTo>
                      <a:pt x="6345834" y="1358646"/>
                    </a:lnTo>
                    <a:lnTo>
                      <a:pt x="226440" y="1358646"/>
                    </a:lnTo>
                    <a:lnTo>
                      <a:pt x="180806" y="1354046"/>
                    </a:lnTo>
                    <a:lnTo>
                      <a:pt x="138301" y="1340856"/>
                    </a:lnTo>
                    <a:lnTo>
                      <a:pt x="99837" y="1319982"/>
                    </a:lnTo>
                    <a:lnTo>
                      <a:pt x="66324" y="1292336"/>
                    </a:lnTo>
                    <a:lnTo>
                      <a:pt x="38673" y="1258825"/>
                    </a:lnTo>
                    <a:lnTo>
                      <a:pt x="17795" y="1220360"/>
                    </a:lnTo>
                    <a:lnTo>
                      <a:pt x="4600" y="1177850"/>
                    </a:lnTo>
                    <a:lnTo>
                      <a:pt x="0" y="1132204"/>
                    </a:lnTo>
                    <a:lnTo>
                      <a:pt x="0" y="226441"/>
                    </a:lnTo>
                    <a:close/>
                  </a:path>
                </a:pathLst>
              </a:custGeom>
              <a:ln w="9525">
                <a:solidFill>
                  <a:srgbClr val="55CE74"/>
                </a:solidFill>
              </a:ln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pic>
            <p:nvPicPr>
              <p:cNvPr id="28" name="object 16">
                <a:extLst>
                  <a:ext uri="{FF2B5EF4-FFF2-40B4-BE49-F238E27FC236}">
                    <a16:creationId xmlns:a16="http://schemas.microsoft.com/office/drawing/2014/main" id="{4C5D3F73-2E8F-5CA9-470E-12E3A2F06280}"/>
                  </a:ext>
                </a:extLst>
              </p:cNvPr>
              <p:cNvPicPr/>
              <p:nvPr/>
            </p:nvPicPr>
            <p:blipFill>
              <a:blip r:embed="rId5" cstate="print"/>
              <a:stretch>
                <a:fillRect/>
              </a:stretch>
            </p:blipFill>
            <p:spPr>
              <a:xfrm>
                <a:off x="2500248" y="305930"/>
                <a:ext cx="1714500" cy="733945"/>
              </a:xfrm>
              <a:prstGeom prst="rect">
                <a:avLst/>
              </a:prstGeom>
            </p:spPr>
          </p:pic>
        </p:grpSp>
        <p:sp>
          <p:nvSpPr>
            <p:cNvPr id="22" name="object 16">
              <a:extLst>
                <a:ext uri="{FF2B5EF4-FFF2-40B4-BE49-F238E27FC236}">
                  <a16:creationId xmlns:a16="http://schemas.microsoft.com/office/drawing/2014/main" id="{CC0C1905-7498-5756-0BB0-87D1936BB0E9}"/>
                </a:ext>
              </a:extLst>
            </p:cNvPr>
            <p:cNvSpPr txBox="1"/>
            <p:nvPr/>
          </p:nvSpPr>
          <p:spPr>
            <a:xfrm>
              <a:off x="2775727" y="2875716"/>
              <a:ext cx="3332858" cy="391795"/>
            </a:xfrm>
            <a:prstGeom prst="rect">
              <a:avLst/>
            </a:prstGeom>
            <a:noFill/>
          </p:spPr>
          <p:txBody>
            <a:bodyPr vert="horz" wrap="square" lIns="0" tIns="12700" rIns="0" bIns="0" rtlCol="0">
              <a:spAutoFit/>
            </a:bodyPr>
            <a:lstStyle/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Volumen 4,  Número 1  Enero a Julio 2021</a:t>
              </a:r>
            </a:p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Revista Semestral. Venezuela</a:t>
              </a:r>
              <a:endParaRPr sz="1200" dirty="0">
                <a:latin typeface="Arial"/>
                <a:cs typeface="Arial"/>
              </a:endParaRPr>
            </a:p>
          </p:txBody>
        </p:sp>
        <p:pic>
          <p:nvPicPr>
            <p:cNvPr id="23" name="object 25">
              <a:extLst>
                <a:ext uri="{FF2B5EF4-FFF2-40B4-BE49-F238E27FC236}">
                  <a16:creationId xmlns:a16="http://schemas.microsoft.com/office/drawing/2014/main" id="{8090FC9D-6660-B3EC-D937-ED5F16064C12}"/>
                </a:ext>
              </a:extLst>
            </p:cNvPr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470065" y="2027896"/>
              <a:ext cx="2305662" cy="1053903"/>
            </a:xfrm>
            <a:prstGeom prst="rect">
              <a:avLst/>
            </a:prstGeom>
          </p:spPr>
        </p:pic>
        <p:pic>
          <p:nvPicPr>
            <p:cNvPr id="24" name="object 31">
              <a:extLst>
                <a:ext uri="{FF2B5EF4-FFF2-40B4-BE49-F238E27FC236}">
                  <a16:creationId xmlns:a16="http://schemas.microsoft.com/office/drawing/2014/main" id="{7695BD82-3053-68DD-C50D-2921B3F8C5D3}"/>
                </a:ext>
              </a:extLst>
            </p:cNvPr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4932681" y="1951410"/>
              <a:ext cx="1805304" cy="893889"/>
            </a:xfrm>
            <a:prstGeom prst="rect">
              <a:avLst/>
            </a:prstGeom>
          </p:spPr>
        </p:pic>
      </p:grpSp>
    </p:spTree>
  </p:cSld>
  <p:clrMapOvr>
    <a:masterClrMapping/>
  </p:clrMapOvr>
</p:sld>
</file>

<file path=ppt/slides/slide2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94485" y="115823"/>
            <a:ext cx="6669405" cy="8926195"/>
            <a:chOff x="94485" y="115823"/>
            <a:chExt cx="6669405" cy="8926195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44780" y="8651747"/>
              <a:ext cx="6516624" cy="158496"/>
            </a:xfrm>
            <a:prstGeom prst="rect">
              <a:avLst/>
            </a:prstGeom>
          </p:spPr>
        </p:pic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96012" y="115823"/>
              <a:ext cx="6665976" cy="1452372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42849" y="142875"/>
              <a:ext cx="6572275" cy="1358646"/>
            </a:xfrm>
            <a:prstGeom prst="rect">
              <a:avLst/>
            </a:prstGeom>
          </p:spPr>
        </p:pic>
        <p:sp>
          <p:nvSpPr>
            <p:cNvPr id="6" name="object 6"/>
            <p:cNvSpPr/>
            <p:nvPr/>
          </p:nvSpPr>
          <p:spPr>
            <a:xfrm>
              <a:off x="142849" y="142875"/>
              <a:ext cx="6572884" cy="1358900"/>
            </a:xfrm>
            <a:custGeom>
              <a:avLst/>
              <a:gdLst/>
              <a:ahLst/>
              <a:cxnLst/>
              <a:rect l="l" t="t" r="r" b="b"/>
              <a:pathLst>
                <a:path w="6572884" h="1358900">
                  <a:moveTo>
                    <a:pt x="0" y="226441"/>
                  </a:moveTo>
                  <a:lnTo>
                    <a:pt x="4600" y="180795"/>
                  </a:lnTo>
                  <a:lnTo>
                    <a:pt x="17795" y="138285"/>
                  </a:lnTo>
                  <a:lnTo>
                    <a:pt x="38673" y="99820"/>
                  </a:lnTo>
                  <a:lnTo>
                    <a:pt x="66324" y="66309"/>
                  </a:lnTo>
                  <a:lnTo>
                    <a:pt x="99837" y="38663"/>
                  </a:lnTo>
                  <a:lnTo>
                    <a:pt x="138301" y="17789"/>
                  </a:lnTo>
                  <a:lnTo>
                    <a:pt x="180806" y="4599"/>
                  </a:lnTo>
                  <a:lnTo>
                    <a:pt x="226440" y="0"/>
                  </a:lnTo>
                  <a:lnTo>
                    <a:pt x="6345834" y="0"/>
                  </a:lnTo>
                  <a:lnTo>
                    <a:pt x="6391480" y="4599"/>
                  </a:lnTo>
                  <a:lnTo>
                    <a:pt x="6433990" y="17789"/>
                  </a:lnTo>
                  <a:lnTo>
                    <a:pt x="6472455" y="38663"/>
                  </a:lnTo>
                  <a:lnTo>
                    <a:pt x="6505965" y="66309"/>
                  </a:lnTo>
                  <a:lnTo>
                    <a:pt x="6533612" y="99820"/>
                  </a:lnTo>
                  <a:lnTo>
                    <a:pt x="6554485" y="138285"/>
                  </a:lnTo>
                  <a:lnTo>
                    <a:pt x="6567676" y="180795"/>
                  </a:lnTo>
                  <a:lnTo>
                    <a:pt x="6572275" y="226441"/>
                  </a:lnTo>
                  <a:lnTo>
                    <a:pt x="6572275" y="1132204"/>
                  </a:lnTo>
                  <a:lnTo>
                    <a:pt x="6567676" y="1177850"/>
                  </a:lnTo>
                  <a:lnTo>
                    <a:pt x="6554485" y="1220360"/>
                  </a:lnTo>
                  <a:lnTo>
                    <a:pt x="6533612" y="1258825"/>
                  </a:lnTo>
                  <a:lnTo>
                    <a:pt x="6505965" y="1292336"/>
                  </a:lnTo>
                  <a:lnTo>
                    <a:pt x="6472455" y="1319982"/>
                  </a:lnTo>
                  <a:lnTo>
                    <a:pt x="6433990" y="1340856"/>
                  </a:lnTo>
                  <a:lnTo>
                    <a:pt x="6391480" y="1354046"/>
                  </a:lnTo>
                  <a:lnTo>
                    <a:pt x="6345834" y="1358646"/>
                  </a:lnTo>
                  <a:lnTo>
                    <a:pt x="226440" y="1358646"/>
                  </a:lnTo>
                  <a:lnTo>
                    <a:pt x="180806" y="1354046"/>
                  </a:lnTo>
                  <a:lnTo>
                    <a:pt x="138301" y="1340856"/>
                  </a:lnTo>
                  <a:lnTo>
                    <a:pt x="99837" y="1319982"/>
                  </a:lnTo>
                  <a:lnTo>
                    <a:pt x="66324" y="1292336"/>
                  </a:lnTo>
                  <a:lnTo>
                    <a:pt x="38673" y="1258825"/>
                  </a:lnTo>
                  <a:lnTo>
                    <a:pt x="17795" y="1220360"/>
                  </a:lnTo>
                  <a:lnTo>
                    <a:pt x="4600" y="1177850"/>
                  </a:lnTo>
                  <a:lnTo>
                    <a:pt x="0" y="1132204"/>
                  </a:lnTo>
                  <a:lnTo>
                    <a:pt x="0" y="226441"/>
                  </a:lnTo>
                  <a:close/>
                </a:path>
              </a:pathLst>
            </a:custGeom>
            <a:ln w="9525">
              <a:solidFill>
                <a:srgbClr val="55CE74"/>
              </a:solidFill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pic>
          <p:nvPicPr>
            <p:cNvPr id="7" name="object 7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2500248" y="305930"/>
              <a:ext cx="1714500" cy="733945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2738628" y="1024127"/>
              <a:ext cx="1897379" cy="371855"/>
            </a:xfrm>
            <a:prstGeom prst="rect">
              <a:avLst/>
            </a:prstGeom>
          </p:spPr>
        </p:pic>
        <p:pic>
          <p:nvPicPr>
            <p:cNvPr id="9" name="object 9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4401312" y="1024127"/>
              <a:ext cx="1577339" cy="371855"/>
            </a:xfrm>
            <a:prstGeom prst="rect">
              <a:avLst/>
            </a:prstGeom>
          </p:spPr>
        </p:pic>
        <p:pic>
          <p:nvPicPr>
            <p:cNvPr id="10" name="object 10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3169920" y="1207007"/>
              <a:ext cx="1546859" cy="371855"/>
            </a:xfrm>
            <a:prstGeom prst="rect">
              <a:avLst/>
            </a:prstGeom>
          </p:spPr>
        </p:pic>
        <p:pic>
          <p:nvPicPr>
            <p:cNvPr id="11" name="object 11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4482083" y="1207007"/>
              <a:ext cx="284988" cy="371855"/>
            </a:xfrm>
            <a:prstGeom prst="rect">
              <a:avLst/>
            </a:prstGeom>
          </p:spPr>
        </p:pic>
        <p:pic>
          <p:nvPicPr>
            <p:cNvPr id="12" name="object 12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4571999" y="1207007"/>
              <a:ext cx="1013460" cy="371855"/>
            </a:xfrm>
            <a:prstGeom prst="rect">
              <a:avLst/>
            </a:prstGeom>
          </p:spPr>
        </p:pic>
        <p:pic>
          <p:nvPicPr>
            <p:cNvPr id="13" name="object 13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324612" y="234695"/>
              <a:ext cx="1719072" cy="1341120"/>
            </a:xfrm>
            <a:prstGeom prst="rect">
              <a:avLst/>
            </a:prstGeom>
          </p:spPr>
        </p:pic>
        <p:pic>
          <p:nvPicPr>
            <p:cNvPr id="14" name="object 14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5606795" y="8193022"/>
              <a:ext cx="1092707" cy="848868"/>
            </a:xfrm>
            <a:prstGeom prst="rect">
              <a:avLst/>
            </a:prstGeom>
          </p:spPr>
        </p:pic>
        <p:pic>
          <p:nvPicPr>
            <p:cNvPr id="15" name="object 15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109728" y="8193022"/>
              <a:ext cx="1092708" cy="848868"/>
            </a:xfrm>
            <a:prstGeom prst="rect">
              <a:avLst/>
            </a:prstGeom>
          </p:spPr>
        </p:pic>
        <p:pic>
          <p:nvPicPr>
            <p:cNvPr id="16" name="object 16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4725162" y="164274"/>
              <a:ext cx="1805305" cy="893889"/>
            </a:xfrm>
            <a:prstGeom prst="rect">
              <a:avLst/>
            </a:prstGeom>
          </p:spPr>
        </p:pic>
      </p:grpSp>
      <p:sp>
        <p:nvSpPr>
          <p:cNvPr id="17" name="object 17"/>
          <p:cNvSpPr txBox="1"/>
          <p:nvPr/>
        </p:nvSpPr>
        <p:spPr>
          <a:xfrm>
            <a:off x="221691" y="1068451"/>
            <a:ext cx="6416675" cy="697357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063875" marR="771525" indent="-431800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Arial"/>
                <a:cs typeface="Arial"/>
              </a:rPr>
              <a:t>6ta.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Edición</a:t>
            </a:r>
            <a:r>
              <a:rPr sz="1200" b="1" spc="-10" dirty="0">
                <a:latin typeface="Arial"/>
                <a:cs typeface="Arial"/>
              </a:rPr>
              <a:t> Volumen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I</a:t>
            </a:r>
            <a:r>
              <a:rPr sz="1200" b="1" spc="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Enero</a:t>
            </a:r>
            <a:r>
              <a:rPr sz="1200" b="1" spc="-3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a</a:t>
            </a:r>
            <a:r>
              <a:rPr sz="1200" b="1" spc="-2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Julio</a:t>
            </a:r>
            <a:r>
              <a:rPr sz="1200" b="1" spc="-5" dirty="0">
                <a:latin typeface="Arial"/>
                <a:cs typeface="Arial"/>
              </a:rPr>
              <a:t> </a:t>
            </a:r>
            <a:r>
              <a:rPr sz="1200" b="1" spc="-20" dirty="0">
                <a:latin typeface="Arial"/>
                <a:cs typeface="Arial"/>
              </a:rPr>
              <a:t>2021 </a:t>
            </a:r>
            <a:r>
              <a:rPr sz="1200" b="1" dirty="0">
                <a:latin typeface="Arial"/>
                <a:cs typeface="Arial"/>
              </a:rPr>
              <a:t>Revista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Semestral-</a:t>
            </a:r>
            <a:r>
              <a:rPr sz="1200" b="1" spc="-40" dirty="0">
                <a:latin typeface="Arial"/>
                <a:cs typeface="Arial"/>
              </a:rPr>
              <a:t> </a:t>
            </a:r>
            <a:r>
              <a:rPr sz="1200" b="1" spc="-10" dirty="0">
                <a:latin typeface="Arial"/>
                <a:cs typeface="Arial"/>
              </a:rPr>
              <a:t>Venezuela</a:t>
            </a:r>
            <a:endParaRPr sz="1200" dirty="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200" dirty="0">
              <a:latin typeface="Arial"/>
              <a:cs typeface="Arial"/>
            </a:endParaRPr>
          </a:p>
          <a:p>
            <a:pPr marL="375285" marR="5080" indent="-36322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necesarias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superar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impactos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económicos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políticos,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mediante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innovación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sus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funciones </a:t>
            </a:r>
            <a:r>
              <a:rPr sz="1200" dirty="0">
                <a:latin typeface="Times New Roman"/>
                <a:cs typeface="Times New Roman"/>
              </a:rPr>
              <a:t>fundamentales</a:t>
            </a:r>
            <a:r>
              <a:rPr sz="1200" spc="12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(docencia,</a:t>
            </a:r>
            <a:r>
              <a:rPr sz="1200" spc="114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investigación</a:t>
            </a:r>
            <a:r>
              <a:rPr sz="1200" spc="13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14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extensión)</a:t>
            </a:r>
            <a:r>
              <a:rPr sz="1200" spc="12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0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3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generación</a:t>
            </a:r>
            <a:r>
              <a:rPr sz="1200" spc="12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1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transferencia</a:t>
            </a:r>
            <a:r>
              <a:rPr sz="1200" spc="125" dirty="0">
                <a:latin typeface="Times New Roman"/>
                <a:cs typeface="Times New Roman"/>
              </a:rPr>
              <a:t>  </a:t>
            </a:r>
            <a:r>
              <a:rPr sz="1200" spc="-25" dirty="0">
                <a:latin typeface="Times New Roman"/>
                <a:cs typeface="Times New Roman"/>
              </a:rPr>
              <a:t>de </a:t>
            </a:r>
            <a:r>
              <a:rPr sz="1200" dirty="0">
                <a:latin typeface="Times New Roman"/>
                <a:cs typeface="Times New Roman"/>
              </a:rPr>
              <a:t>conocimientos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socialmente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pertinentes.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responder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eficientemente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este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cambio,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hace </a:t>
            </a:r>
            <a:r>
              <a:rPr sz="1200" dirty="0">
                <a:latin typeface="Times New Roman"/>
                <a:cs typeface="Times New Roman"/>
              </a:rPr>
              <a:t>necesario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afrontar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gran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desafío,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deben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transformar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sus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estructuras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internas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los </a:t>
            </a:r>
            <a:r>
              <a:rPr sz="1200" dirty="0">
                <a:latin typeface="Times New Roman"/>
                <a:cs typeface="Times New Roman"/>
              </a:rPr>
              <a:t>procesos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académicos en las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universidades. En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ámbito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interés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esta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tesis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doctoral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donde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fue </a:t>
            </a:r>
            <a:r>
              <a:rPr sz="1200" dirty="0">
                <a:latin typeface="Times New Roman"/>
                <a:cs typeface="Times New Roman"/>
              </a:rPr>
              <a:t>seleccionada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escenario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Área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Ingeniería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Agronómica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Universidad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Nacional </a:t>
            </a:r>
            <a:r>
              <a:rPr sz="1200" dirty="0">
                <a:latin typeface="Times New Roman"/>
                <a:cs typeface="Times New Roman"/>
              </a:rPr>
              <a:t>Experimental</a:t>
            </a:r>
            <a:r>
              <a:rPr sz="1200" spc="43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4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4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Llanos</a:t>
            </a:r>
            <a:r>
              <a:rPr sz="1200" spc="4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Centrales</a:t>
            </a:r>
            <a:r>
              <a:rPr sz="1200" spc="43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Rómulo</a:t>
            </a:r>
            <a:r>
              <a:rPr sz="1200" spc="4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Gallegos</a:t>
            </a:r>
            <a:r>
              <a:rPr sz="1200" spc="43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(UNERG),</a:t>
            </a:r>
            <a:r>
              <a:rPr sz="1200" spc="4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44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enfrenta</a:t>
            </a:r>
            <a:r>
              <a:rPr sz="1200" spc="44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ciertas </a:t>
            </a:r>
            <a:r>
              <a:rPr sz="1200" dirty="0">
                <a:latin typeface="Times New Roman"/>
                <a:cs typeface="Times New Roman"/>
              </a:rPr>
              <a:t>dificultades</a:t>
            </a:r>
            <a:r>
              <a:rPr sz="1200" spc="3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3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pueden</a:t>
            </a:r>
            <a:r>
              <a:rPr sz="1200" spc="3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ser</a:t>
            </a:r>
            <a:r>
              <a:rPr sz="1200" spc="3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resueltas</a:t>
            </a:r>
            <a:r>
              <a:rPr sz="1200" spc="3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desde</a:t>
            </a:r>
            <a:r>
              <a:rPr sz="1200" spc="3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3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punto</a:t>
            </a:r>
            <a:r>
              <a:rPr sz="1200" spc="3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vista</a:t>
            </a:r>
            <a:r>
              <a:rPr sz="1200" spc="3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curricular.</a:t>
            </a:r>
            <a:r>
              <a:rPr sz="1200" spc="3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Entre</a:t>
            </a:r>
            <a:r>
              <a:rPr sz="1200" spc="3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otras</a:t>
            </a:r>
            <a:r>
              <a:rPr sz="1200" spc="380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cabe </a:t>
            </a:r>
            <a:r>
              <a:rPr sz="1200" dirty="0">
                <a:latin typeface="Times New Roman"/>
                <a:cs typeface="Times New Roman"/>
              </a:rPr>
              <a:t>mencionar</a:t>
            </a:r>
            <a:r>
              <a:rPr sz="1200" spc="3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3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bajo</a:t>
            </a:r>
            <a:r>
              <a:rPr sz="1200" spc="3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rendimiento</a:t>
            </a:r>
            <a:r>
              <a:rPr sz="1200" spc="3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académico</a:t>
            </a:r>
            <a:r>
              <a:rPr sz="1200" spc="3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estudiantil</a:t>
            </a:r>
            <a:r>
              <a:rPr sz="1200" spc="4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3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3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represamiento</a:t>
            </a:r>
            <a:r>
              <a:rPr sz="1200" spc="3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matricular</a:t>
            </a:r>
            <a:r>
              <a:rPr sz="1200" spc="3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37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los </a:t>
            </a:r>
            <a:r>
              <a:rPr sz="1200" dirty="0">
                <a:latin typeface="Times New Roman"/>
                <a:cs typeface="Times New Roman"/>
              </a:rPr>
              <a:t>primeros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semestres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carreras;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así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como,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requerimiento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tiempo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mayor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estipulado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obtención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grado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ingeniero.</a:t>
            </a:r>
            <a:endParaRPr sz="1200" dirty="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65"/>
              </a:spcBef>
            </a:pPr>
            <a:endParaRPr sz="1200" dirty="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</a:pPr>
            <a:r>
              <a:rPr sz="1200" b="1" i="1" dirty="0">
                <a:latin typeface="Times New Roman"/>
                <a:cs typeface="Times New Roman"/>
              </a:rPr>
              <a:t>Realidad</a:t>
            </a:r>
            <a:r>
              <a:rPr sz="1200" b="1" i="1" spc="-10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en</a:t>
            </a:r>
            <a:r>
              <a:rPr sz="1200" b="1" i="1" spc="-15" dirty="0">
                <a:latin typeface="Times New Roman"/>
                <a:cs typeface="Times New Roman"/>
              </a:rPr>
              <a:t> </a:t>
            </a:r>
            <a:r>
              <a:rPr sz="1200" b="1" i="1" spc="-10" dirty="0">
                <a:latin typeface="Times New Roman"/>
                <a:cs typeface="Times New Roman"/>
              </a:rPr>
              <a:t>Contexto</a:t>
            </a:r>
            <a:endParaRPr sz="1200" dirty="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60"/>
              </a:spcBef>
            </a:pPr>
            <a:endParaRPr sz="1200" dirty="0">
              <a:latin typeface="Times New Roman"/>
              <a:cs typeface="Times New Roman"/>
            </a:endParaRPr>
          </a:p>
          <a:p>
            <a:pPr marL="375285" marR="5080" indent="-36322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ahí,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necesidad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revisión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permita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reflexionar,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renovar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transformar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procesos </a:t>
            </a:r>
            <a:r>
              <a:rPr sz="1200" dirty="0">
                <a:latin typeface="Times New Roman"/>
                <a:cs typeface="Times New Roman"/>
              </a:rPr>
              <a:t>involucrados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formación,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apuntando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formar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profesionales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competencias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necesarias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28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aprender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aprender</a:t>
            </a:r>
            <a:r>
              <a:rPr sz="1200" spc="3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aprender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transferir,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preparados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buscar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continuamente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el </a:t>
            </a:r>
            <a:r>
              <a:rPr sz="1200" dirty="0">
                <a:latin typeface="Times New Roman"/>
                <a:cs typeface="Times New Roman"/>
              </a:rPr>
              <a:t>conocimiento</a:t>
            </a:r>
            <a:r>
              <a:rPr sz="1200" spc="3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3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capacitados</a:t>
            </a:r>
            <a:r>
              <a:rPr sz="1200" spc="3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3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crear</a:t>
            </a:r>
            <a:r>
              <a:rPr sz="1200" spc="3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3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innovar.</a:t>
            </a:r>
            <a:r>
              <a:rPr sz="1200" spc="3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3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definitiva,</a:t>
            </a:r>
            <a:r>
              <a:rPr sz="1200" spc="3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3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egresados</a:t>
            </a:r>
            <a:r>
              <a:rPr sz="1200" spc="3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deben</a:t>
            </a:r>
            <a:r>
              <a:rPr sz="1200" spc="37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estar </a:t>
            </a:r>
            <a:r>
              <a:rPr sz="1200" dirty="0">
                <a:latin typeface="Times New Roman"/>
                <a:cs typeface="Times New Roman"/>
              </a:rPr>
              <a:t>preparados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forma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integral para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enfrentar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retos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desafíos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vida.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este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sentido,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Área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Ingeniería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Agronómica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Universidad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Nacional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Experimental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Llanos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Centrales </a:t>
            </a:r>
            <a:r>
              <a:rPr sz="1200" dirty="0">
                <a:latin typeface="Times New Roman"/>
                <a:cs typeface="Times New Roman"/>
              </a:rPr>
              <a:t>“Rómulo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Gallegos”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(UNERG)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necesita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producir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conocimientos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socialmente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pertinentes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ser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un </a:t>
            </a:r>
            <a:r>
              <a:rPr sz="1200" dirty="0">
                <a:latin typeface="Times New Roman"/>
                <a:cs typeface="Times New Roman"/>
              </a:rPr>
              <a:t>espacio</a:t>
            </a:r>
            <a:r>
              <a:rPr sz="1200" spc="45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45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45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formación</a:t>
            </a:r>
            <a:r>
              <a:rPr sz="1200" spc="4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continua,</a:t>
            </a:r>
            <a:r>
              <a:rPr sz="1200" spc="4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4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promueva</a:t>
            </a:r>
            <a:r>
              <a:rPr sz="1200" spc="45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4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renovación</a:t>
            </a:r>
            <a:r>
              <a:rPr sz="1200" spc="4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4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reconversión</a:t>
            </a:r>
            <a:r>
              <a:rPr sz="1200" spc="4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47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los </a:t>
            </a:r>
            <a:r>
              <a:rPr sz="1200" dirty="0">
                <a:latin typeface="Times New Roman"/>
                <a:cs typeface="Times New Roman"/>
              </a:rPr>
              <a:t>conocimientos, evitando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ello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retraso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obsolescencia.</a:t>
            </a:r>
            <a:endParaRPr sz="1200" dirty="0">
              <a:latin typeface="Times New Roman"/>
              <a:cs typeface="Times New Roman"/>
            </a:endParaRPr>
          </a:p>
          <a:p>
            <a:pPr marL="375285" marR="5080" indent="-36322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abordar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investigación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desde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paradigma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fenomenológico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recurrió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diversos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diálogos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docentes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área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ingeniería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agronómica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algunas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observaciones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emitidas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ellos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existe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esta </a:t>
            </a:r>
            <a:r>
              <a:rPr sz="1200" dirty="0">
                <a:latin typeface="Times New Roman"/>
                <a:cs typeface="Times New Roman"/>
              </a:rPr>
              <a:t>realidad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vocabulario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elemento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problematización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estudiantes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desean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ser </a:t>
            </a:r>
            <a:r>
              <a:rPr sz="1200" dirty="0">
                <a:latin typeface="Times New Roman"/>
                <a:cs typeface="Times New Roman"/>
              </a:rPr>
              <a:t>ingenieros agrónomos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 condición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heredada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 cultural,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condición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sine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non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donde </a:t>
            </a:r>
            <a:r>
              <a:rPr sz="1200" dirty="0">
                <a:latin typeface="Times New Roman"/>
                <a:cs typeface="Times New Roman"/>
              </a:rPr>
              <a:t>si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ingeniero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agrónomo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debe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ser chabacano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lenguaje,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tiene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expresarse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dé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gana,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olvidándose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existen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palabras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académicas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comunicación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asertiva,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dedica</a:t>
            </a:r>
            <a:r>
              <a:rPr sz="1200" spc="3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3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usar</a:t>
            </a:r>
            <a:r>
              <a:rPr sz="1200" spc="3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reducción</a:t>
            </a:r>
            <a:r>
              <a:rPr sz="1200" spc="3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lingüística</a:t>
            </a:r>
            <a:r>
              <a:rPr sz="1200" spc="3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3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algunas</a:t>
            </a:r>
            <a:r>
              <a:rPr sz="1200" spc="3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palabras</a:t>
            </a:r>
            <a:r>
              <a:rPr sz="1200" spc="3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3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suelen</a:t>
            </a:r>
            <a:r>
              <a:rPr sz="1200" spc="3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ser</a:t>
            </a:r>
            <a:r>
              <a:rPr sz="1200" spc="3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3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lenguaje</a:t>
            </a:r>
            <a:r>
              <a:rPr sz="1200" spc="31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soez, </a:t>
            </a:r>
            <a:r>
              <a:rPr sz="1200" dirty="0">
                <a:latin typeface="Times New Roman"/>
                <a:cs typeface="Times New Roman"/>
              </a:rPr>
              <a:t>implementando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diálogos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extremadamente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cortos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poco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coherentes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aunado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mal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uso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tecnología.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igual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manera,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existen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compañeros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docentes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dicen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ellos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están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dando </a:t>
            </a:r>
            <a:r>
              <a:rPr sz="1200" dirty="0">
                <a:latin typeface="Times New Roman"/>
                <a:cs typeface="Times New Roman"/>
              </a:rPr>
              <a:t>clases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 enseñar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hablar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escribir,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expresan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 no son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profesores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castellano,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busca </a:t>
            </a:r>
            <a:r>
              <a:rPr sz="1200" spc="-25" dirty="0">
                <a:latin typeface="Times New Roman"/>
                <a:cs typeface="Times New Roman"/>
              </a:rPr>
              <a:t>que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docentes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modelan</a:t>
            </a:r>
            <a:r>
              <a:rPr sz="1200" spc="17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vida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estudiantes,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han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lograr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sea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profesional </a:t>
            </a:r>
            <a:r>
              <a:rPr sz="1200" dirty="0">
                <a:latin typeface="Times New Roman"/>
                <a:cs typeface="Times New Roman"/>
              </a:rPr>
              <a:t>holístico,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sepa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incorporarse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sociedad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manera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óptima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tener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egresados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vayan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al</a:t>
            </a:r>
            <a:endParaRPr sz="1200" dirty="0">
              <a:latin typeface="Times New Roman"/>
              <a:cs typeface="Times New Roman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1565528" y="8256658"/>
            <a:ext cx="3792220" cy="6921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 marL="12700" marR="5080" algn="ctr">
              <a:lnSpc>
                <a:spcPts val="1440"/>
              </a:lnSpc>
              <a:spcBef>
                <a:spcPts val="15"/>
              </a:spcBef>
            </a:pPr>
            <a:r>
              <a:rPr sz="1200" b="1" dirty="0">
                <a:latin typeface="Times New Roman"/>
                <a:cs typeface="Times New Roman"/>
              </a:rPr>
              <a:t>La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Comunicación:</a:t>
            </a:r>
            <a:r>
              <a:rPr sz="1200" b="1" spc="-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Una</a:t>
            </a:r>
            <a:r>
              <a:rPr sz="1200" b="1" spc="-45" dirty="0">
                <a:latin typeface="Times New Roman"/>
                <a:cs typeface="Times New Roman"/>
              </a:rPr>
              <a:t> </a:t>
            </a:r>
            <a:r>
              <a:rPr sz="1200" b="1" spc="-20" dirty="0">
                <a:latin typeface="Times New Roman"/>
                <a:cs typeface="Times New Roman"/>
              </a:rPr>
              <a:t>Visión</a:t>
            </a:r>
            <a:r>
              <a:rPr sz="1200" b="1" spc="-7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Axiológica en</a:t>
            </a:r>
            <a:r>
              <a:rPr sz="1200" b="1" spc="-1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la</a:t>
            </a:r>
            <a:r>
              <a:rPr sz="1200" b="1" spc="-10" dirty="0">
                <a:latin typeface="Times New Roman"/>
                <a:cs typeface="Times New Roman"/>
              </a:rPr>
              <a:t> Formación </a:t>
            </a:r>
            <a:r>
              <a:rPr sz="1200" b="1" dirty="0">
                <a:latin typeface="Times New Roman"/>
                <a:cs typeface="Times New Roman"/>
              </a:rPr>
              <a:t>Universitaria</a:t>
            </a:r>
            <a:r>
              <a:rPr sz="1200" b="1" spc="-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del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Ingeniero</a:t>
            </a:r>
            <a:r>
              <a:rPr sz="1200" b="1" spc="-6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Agrónomo</a:t>
            </a:r>
            <a:endParaRPr sz="1200" dirty="0">
              <a:latin typeface="Times New Roman"/>
              <a:cs typeface="Times New Roman"/>
            </a:endParaRPr>
          </a:p>
          <a:p>
            <a:pPr marL="4445" algn="ctr">
              <a:lnSpc>
                <a:spcPct val="100000"/>
              </a:lnSpc>
              <a:spcBef>
                <a:spcPts val="990"/>
              </a:spcBef>
            </a:pPr>
            <a:r>
              <a:rPr sz="1200" b="1" dirty="0">
                <a:latin typeface="Times New Roman"/>
                <a:cs typeface="Times New Roman"/>
              </a:rPr>
              <a:t>Dra.</a:t>
            </a:r>
            <a:r>
              <a:rPr sz="1200" b="1" spc="-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Deanet</a:t>
            </a:r>
            <a:r>
              <a:rPr sz="1200" b="1" spc="-10" dirty="0">
                <a:latin typeface="Times New Roman"/>
                <a:cs typeface="Times New Roman"/>
              </a:rPr>
              <a:t> </a:t>
            </a:r>
            <a:r>
              <a:rPr sz="1200" b="1" spc="-20" dirty="0">
                <a:latin typeface="Times New Roman"/>
                <a:cs typeface="Times New Roman"/>
              </a:rPr>
              <a:t>Coromoto</a:t>
            </a:r>
            <a:r>
              <a:rPr sz="1200" b="1" spc="-5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Abreu</a:t>
            </a:r>
            <a:r>
              <a:rPr sz="1200" b="1" spc="-5" dirty="0">
                <a:latin typeface="Times New Roman"/>
                <a:cs typeface="Times New Roman"/>
              </a:rPr>
              <a:t> </a:t>
            </a:r>
            <a:r>
              <a:rPr sz="1200" b="1" spc="-20" dirty="0">
                <a:latin typeface="Times New Roman"/>
                <a:cs typeface="Times New Roman"/>
              </a:rPr>
              <a:t>Lira</a:t>
            </a:r>
            <a:endParaRPr sz="1200" dirty="0">
              <a:latin typeface="Times New Roman"/>
              <a:cs typeface="Times New Roman"/>
            </a:endParaRPr>
          </a:p>
        </p:txBody>
      </p:sp>
      <p:sp>
        <p:nvSpPr>
          <p:cNvPr id="19" name="object 19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107712" rIns="0" bIns="0" rtlCol="0">
            <a:spAutoFit/>
          </a:bodyPr>
          <a:lstStyle/>
          <a:p>
            <a:pPr marL="189865">
              <a:lnSpc>
                <a:spcPct val="100000"/>
              </a:lnSpc>
            </a:pPr>
            <a:fld id="{81D60167-4931-47E6-BA6A-407CBD079E47}" type="slidenum">
              <a:rPr sz="900" b="1" spc="-25" dirty="0">
                <a:latin typeface="Times New Roman"/>
                <a:cs typeface="Times New Roman"/>
              </a:rPr>
              <a:t>279</a:t>
            </a:fld>
            <a:endParaRPr sz="900" dirty="0">
              <a:latin typeface="Times New Roman"/>
              <a:cs typeface="Times New Roman"/>
            </a:endParaRPr>
          </a:p>
        </p:txBody>
      </p:sp>
      <p:grpSp>
        <p:nvGrpSpPr>
          <p:cNvPr id="20" name="Grupo 19">
            <a:extLst>
              <a:ext uri="{FF2B5EF4-FFF2-40B4-BE49-F238E27FC236}">
                <a16:creationId xmlns:a16="http://schemas.microsoft.com/office/drawing/2014/main" id="{FAAF1BB4-1219-298C-FE25-697CEB59A7A7}"/>
              </a:ext>
            </a:extLst>
          </p:cNvPr>
          <p:cNvGrpSpPr/>
          <p:nvPr/>
        </p:nvGrpSpPr>
        <p:grpSpPr>
          <a:xfrm>
            <a:off x="117348" y="98932"/>
            <a:ext cx="6665976" cy="1452626"/>
            <a:chOff x="470065" y="1951410"/>
            <a:chExt cx="6665976" cy="1452626"/>
          </a:xfrm>
        </p:grpSpPr>
        <p:grpSp>
          <p:nvGrpSpPr>
            <p:cNvPr id="21" name="object 12">
              <a:extLst>
                <a:ext uri="{FF2B5EF4-FFF2-40B4-BE49-F238E27FC236}">
                  <a16:creationId xmlns:a16="http://schemas.microsoft.com/office/drawing/2014/main" id="{B96C52FE-84E9-D3EB-4104-83B979BE9933}"/>
                </a:ext>
              </a:extLst>
            </p:cNvPr>
            <p:cNvGrpSpPr/>
            <p:nvPr/>
          </p:nvGrpSpPr>
          <p:grpSpPr>
            <a:xfrm>
              <a:off x="470065" y="1951664"/>
              <a:ext cx="6665976" cy="1452372"/>
              <a:chOff x="96011" y="115823"/>
              <a:chExt cx="6665976" cy="1452372"/>
            </a:xfrm>
          </p:grpSpPr>
          <p:pic>
            <p:nvPicPr>
              <p:cNvPr id="25" name="object 13">
                <a:extLst>
                  <a:ext uri="{FF2B5EF4-FFF2-40B4-BE49-F238E27FC236}">
                    <a16:creationId xmlns:a16="http://schemas.microsoft.com/office/drawing/2014/main" id="{682EE61B-76A9-21B4-100C-E0F81F4A1AFA}"/>
                  </a:ext>
                </a:extLst>
              </p:cNvPr>
              <p:cNvPicPr/>
              <p:nvPr/>
            </p:nvPicPr>
            <p:blipFill>
              <a:blip r:embed="rId3" cstate="print"/>
              <a:stretch>
                <a:fillRect/>
              </a:stretch>
            </p:blipFill>
            <p:spPr>
              <a:xfrm>
                <a:off x="96011" y="115823"/>
                <a:ext cx="6665976" cy="1452372"/>
              </a:xfrm>
              <a:prstGeom prst="rect">
                <a:avLst/>
              </a:prstGeom>
            </p:spPr>
          </p:pic>
          <p:pic>
            <p:nvPicPr>
              <p:cNvPr id="26" name="object 14">
                <a:extLst>
                  <a:ext uri="{FF2B5EF4-FFF2-40B4-BE49-F238E27FC236}">
                    <a16:creationId xmlns:a16="http://schemas.microsoft.com/office/drawing/2014/main" id="{E718ECB7-1EAD-A377-2C70-53650C1EC833}"/>
                  </a:ext>
                </a:extLst>
              </p:cNvPr>
              <p:cNvPicPr/>
              <p:nvPr/>
            </p:nvPicPr>
            <p:blipFill>
              <a:blip r:embed="rId4" cstate="print"/>
              <a:stretch>
                <a:fillRect/>
              </a:stretch>
            </p:blipFill>
            <p:spPr>
              <a:xfrm>
                <a:off x="142849" y="142875"/>
                <a:ext cx="6572275" cy="1358646"/>
              </a:xfrm>
              <a:prstGeom prst="rect">
                <a:avLst/>
              </a:prstGeom>
            </p:spPr>
          </p:pic>
          <p:sp>
            <p:nvSpPr>
              <p:cNvPr id="27" name="object 15">
                <a:extLst>
                  <a:ext uri="{FF2B5EF4-FFF2-40B4-BE49-F238E27FC236}">
                    <a16:creationId xmlns:a16="http://schemas.microsoft.com/office/drawing/2014/main" id="{8D17CE72-630D-6008-013B-F5B0C9A136F1}"/>
                  </a:ext>
                </a:extLst>
              </p:cNvPr>
              <p:cNvSpPr/>
              <p:nvPr/>
            </p:nvSpPr>
            <p:spPr>
              <a:xfrm>
                <a:off x="142849" y="142875"/>
                <a:ext cx="6572884" cy="1358900"/>
              </a:xfrm>
              <a:custGeom>
                <a:avLst/>
                <a:gdLst/>
                <a:ahLst/>
                <a:cxnLst/>
                <a:rect l="l" t="t" r="r" b="b"/>
                <a:pathLst>
                  <a:path w="6572884" h="1358900">
                    <a:moveTo>
                      <a:pt x="0" y="226441"/>
                    </a:moveTo>
                    <a:lnTo>
                      <a:pt x="4600" y="180795"/>
                    </a:lnTo>
                    <a:lnTo>
                      <a:pt x="17795" y="138285"/>
                    </a:lnTo>
                    <a:lnTo>
                      <a:pt x="38673" y="99820"/>
                    </a:lnTo>
                    <a:lnTo>
                      <a:pt x="66324" y="66309"/>
                    </a:lnTo>
                    <a:lnTo>
                      <a:pt x="99837" y="38663"/>
                    </a:lnTo>
                    <a:lnTo>
                      <a:pt x="138301" y="17789"/>
                    </a:lnTo>
                    <a:lnTo>
                      <a:pt x="180806" y="4599"/>
                    </a:lnTo>
                    <a:lnTo>
                      <a:pt x="226440" y="0"/>
                    </a:lnTo>
                    <a:lnTo>
                      <a:pt x="6345834" y="0"/>
                    </a:lnTo>
                    <a:lnTo>
                      <a:pt x="6391480" y="4599"/>
                    </a:lnTo>
                    <a:lnTo>
                      <a:pt x="6433990" y="17789"/>
                    </a:lnTo>
                    <a:lnTo>
                      <a:pt x="6472455" y="38663"/>
                    </a:lnTo>
                    <a:lnTo>
                      <a:pt x="6505965" y="66309"/>
                    </a:lnTo>
                    <a:lnTo>
                      <a:pt x="6533612" y="99820"/>
                    </a:lnTo>
                    <a:lnTo>
                      <a:pt x="6554485" y="138285"/>
                    </a:lnTo>
                    <a:lnTo>
                      <a:pt x="6567676" y="180795"/>
                    </a:lnTo>
                    <a:lnTo>
                      <a:pt x="6572275" y="226441"/>
                    </a:lnTo>
                    <a:lnTo>
                      <a:pt x="6572275" y="1132204"/>
                    </a:lnTo>
                    <a:lnTo>
                      <a:pt x="6567676" y="1177850"/>
                    </a:lnTo>
                    <a:lnTo>
                      <a:pt x="6554485" y="1220360"/>
                    </a:lnTo>
                    <a:lnTo>
                      <a:pt x="6533612" y="1258825"/>
                    </a:lnTo>
                    <a:lnTo>
                      <a:pt x="6505965" y="1292336"/>
                    </a:lnTo>
                    <a:lnTo>
                      <a:pt x="6472455" y="1319982"/>
                    </a:lnTo>
                    <a:lnTo>
                      <a:pt x="6433990" y="1340856"/>
                    </a:lnTo>
                    <a:lnTo>
                      <a:pt x="6391480" y="1354046"/>
                    </a:lnTo>
                    <a:lnTo>
                      <a:pt x="6345834" y="1358646"/>
                    </a:lnTo>
                    <a:lnTo>
                      <a:pt x="226440" y="1358646"/>
                    </a:lnTo>
                    <a:lnTo>
                      <a:pt x="180806" y="1354046"/>
                    </a:lnTo>
                    <a:lnTo>
                      <a:pt x="138301" y="1340856"/>
                    </a:lnTo>
                    <a:lnTo>
                      <a:pt x="99837" y="1319982"/>
                    </a:lnTo>
                    <a:lnTo>
                      <a:pt x="66324" y="1292336"/>
                    </a:lnTo>
                    <a:lnTo>
                      <a:pt x="38673" y="1258825"/>
                    </a:lnTo>
                    <a:lnTo>
                      <a:pt x="17795" y="1220360"/>
                    </a:lnTo>
                    <a:lnTo>
                      <a:pt x="4600" y="1177850"/>
                    </a:lnTo>
                    <a:lnTo>
                      <a:pt x="0" y="1132204"/>
                    </a:lnTo>
                    <a:lnTo>
                      <a:pt x="0" y="226441"/>
                    </a:lnTo>
                    <a:close/>
                  </a:path>
                </a:pathLst>
              </a:custGeom>
              <a:ln w="9525">
                <a:solidFill>
                  <a:srgbClr val="55CE74"/>
                </a:solidFill>
              </a:ln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pic>
            <p:nvPicPr>
              <p:cNvPr id="28" name="object 16">
                <a:extLst>
                  <a:ext uri="{FF2B5EF4-FFF2-40B4-BE49-F238E27FC236}">
                    <a16:creationId xmlns:a16="http://schemas.microsoft.com/office/drawing/2014/main" id="{DD854A7B-04D5-201A-C625-62B66C04EBC7}"/>
                  </a:ext>
                </a:extLst>
              </p:cNvPr>
              <p:cNvPicPr/>
              <p:nvPr/>
            </p:nvPicPr>
            <p:blipFill>
              <a:blip r:embed="rId5" cstate="print"/>
              <a:stretch>
                <a:fillRect/>
              </a:stretch>
            </p:blipFill>
            <p:spPr>
              <a:xfrm>
                <a:off x="2500248" y="305930"/>
                <a:ext cx="1714500" cy="733945"/>
              </a:xfrm>
              <a:prstGeom prst="rect">
                <a:avLst/>
              </a:prstGeom>
            </p:spPr>
          </p:pic>
        </p:grpSp>
        <p:sp>
          <p:nvSpPr>
            <p:cNvPr id="22" name="object 16">
              <a:extLst>
                <a:ext uri="{FF2B5EF4-FFF2-40B4-BE49-F238E27FC236}">
                  <a16:creationId xmlns:a16="http://schemas.microsoft.com/office/drawing/2014/main" id="{B98920DD-A1E3-BDFA-466C-88170F6678B3}"/>
                </a:ext>
              </a:extLst>
            </p:cNvPr>
            <p:cNvSpPr txBox="1"/>
            <p:nvPr/>
          </p:nvSpPr>
          <p:spPr>
            <a:xfrm>
              <a:off x="2775727" y="2875716"/>
              <a:ext cx="3332858" cy="391795"/>
            </a:xfrm>
            <a:prstGeom prst="rect">
              <a:avLst/>
            </a:prstGeom>
            <a:noFill/>
          </p:spPr>
          <p:txBody>
            <a:bodyPr vert="horz" wrap="square" lIns="0" tIns="12700" rIns="0" bIns="0" rtlCol="0">
              <a:spAutoFit/>
            </a:bodyPr>
            <a:lstStyle/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Volumen 4,  Número 1  Enero a Julio 2021</a:t>
              </a:r>
            </a:p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Revista Semestral. Venezuela</a:t>
              </a:r>
              <a:endParaRPr sz="1200" dirty="0">
                <a:latin typeface="Arial"/>
                <a:cs typeface="Arial"/>
              </a:endParaRPr>
            </a:p>
          </p:txBody>
        </p:sp>
        <p:pic>
          <p:nvPicPr>
            <p:cNvPr id="23" name="object 25">
              <a:extLst>
                <a:ext uri="{FF2B5EF4-FFF2-40B4-BE49-F238E27FC236}">
                  <a16:creationId xmlns:a16="http://schemas.microsoft.com/office/drawing/2014/main" id="{D5D711C6-B397-C9BF-6214-AE1EC9C0B72F}"/>
                </a:ext>
              </a:extLst>
            </p:cNvPr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470065" y="2027896"/>
              <a:ext cx="2305662" cy="1053903"/>
            </a:xfrm>
            <a:prstGeom prst="rect">
              <a:avLst/>
            </a:prstGeom>
          </p:spPr>
        </p:pic>
        <p:pic>
          <p:nvPicPr>
            <p:cNvPr id="24" name="object 31">
              <a:extLst>
                <a:ext uri="{FF2B5EF4-FFF2-40B4-BE49-F238E27FC236}">
                  <a16:creationId xmlns:a16="http://schemas.microsoft.com/office/drawing/2014/main" id="{006C76CF-48BC-3328-47E6-87C9E30940B6}"/>
                </a:ext>
              </a:extLst>
            </p:cNvPr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4932681" y="1951410"/>
              <a:ext cx="1805304" cy="893889"/>
            </a:xfrm>
            <a:prstGeom prst="rect">
              <a:avLst/>
            </a:prstGeom>
          </p:spPr>
        </p:pic>
      </p:grpSp>
    </p:spTree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109728" y="251586"/>
            <a:ext cx="6612636" cy="8790304"/>
            <a:chOff x="109728" y="251586"/>
            <a:chExt cx="6612636" cy="8790304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204216" y="8651747"/>
              <a:ext cx="6518148" cy="158496"/>
            </a:xfrm>
            <a:prstGeom prst="rect">
              <a:avLst/>
            </a:prstGeom>
          </p:spPr>
        </p:pic>
        <p:pic>
          <p:nvPicPr>
            <p:cNvPr id="7" name="object 7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2500248" y="305930"/>
              <a:ext cx="1714500" cy="733945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4357750" y="251586"/>
              <a:ext cx="2214626" cy="788289"/>
            </a:xfrm>
            <a:prstGeom prst="rect">
              <a:avLst/>
            </a:prstGeom>
          </p:spPr>
        </p:pic>
        <p:pic>
          <p:nvPicPr>
            <p:cNvPr id="9" name="object 9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2738628" y="1024127"/>
              <a:ext cx="1897379" cy="371855"/>
            </a:xfrm>
            <a:prstGeom prst="rect">
              <a:avLst/>
            </a:prstGeom>
          </p:spPr>
        </p:pic>
        <p:pic>
          <p:nvPicPr>
            <p:cNvPr id="10" name="object 10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4401312" y="1024127"/>
              <a:ext cx="1577339" cy="371855"/>
            </a:xfrm>
            <a:prstGeom prst="rect">
              <a:avLst/>
            </a:prstGeom>
          </p:spPr>
        </p:pic>
        <p:pic>
          <p:nvPicPr>
            <p:cNvPr id="11" name="object 11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3169920" y="1207007"/>
              <a:ext cx="1546859" cy="371855"/>
            </a:xfrm>
            <a:prstGeom prst="rect">
              <a:avLst/>
            </a:prstGeom>
          </p:spPr>
        </p:pic>
        <p:pic>
          <p:nvPicPr>
            <p:cNvPr id="12" name="object 12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4482083" y="1207007"/>
              <a:ext cx="284988" cy="371855"/>
            </a:xfrm>
            <a:prstGeom prst="rect">
              <a:avLst/>
            </a:prstGeom>
          </p:spPr>
        </p:pic>
        <p:pic>
          <p:nvPicPr>
            <p:cNvPr id="13" name="object 13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4571999" y="1207007"/>
              <a:ext cx="1013460" cy="371855"/>
            </a:xfrm>
            <a:prstGeom prst="rect">
              <a:avLst/>
            </a:prstGeom>
          </p:spPr>
        </p:pic>
        <p:pic>
          <p:nvPicPr>
            <p:cNvPr id="15" name="object 15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5606795" y="8193022"/>
              <a:ext cx="1092707" cy="848868"/>
            </a:xfrm>
            <a:prstGeom prst="rect">
              <a:avLst/>
            </a:prstGeom>
          </p:spPr>
        </p:pic>
        <p:pic>
          <p:nvPicPr>
            <p:cNvPr id="16" name="object 16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109728" y="8193022"/>
              <a:ext cx="1092708" cy="848868"/>
            </a:xfrm>
            <a:prstGeom prst="rect">
              <a:avLst/>
            </a:prstGeom>
          </p:spPr>
        </p:pic>
      </p:grpSp>
      <p:sp>
        <p:nvSpPr>
          <p:cNvPr id="17" name="object 17"/>
          <p:cNvSpPr txBox="1"/>
          <p:nvPr/>
        </p:nvSpPr>
        <p:spPr>
          <a:xfrm>
            <a:off x="257352" y="1068451"/>
            <a:ext cx="6346190" cy="6807834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028315" marR="736600" indent="-431800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Arial"/>
                <a:cs typeface="Arial"/>
              </a:rPr>
              <a:t>6ta.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Edición</a:t>
            </a:r>
            <a:r>
              <a:rPr sz="1200" b="1" spc="-10" dirty="0">
                <a:latin typeface="Arial"/>
                <a:cs typeface="Arial"/>
              </a:rPr>
              <a:t> Volumen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I</a:t>
            </a:r>
            <a:r>
              <a:rPr sz="1200" b="1" spc="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Enero</a:t>
            </a:r>
            <a:r>
              <a:rPr sz="1200" b="1" spc="-3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a</a:t>
            </a:r>
            <a:r>
              <a:rPr sz="1200" b="1" spc="-2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Julio</a:t>
            </a:r>
            <a:r>
              <a:rPr sz="1200" b="1" spc="-5" dirty="0">
                <a:latin typeface="Arial"/>
                <a:cs typeface="Arial"/>
              </a:rPr>
              <a:t> </a:t>
            </a:r>
            <a:r>
              <a:rPr sz="1200" b="1" spc="-20" dirty="0">
                <a:latin typeface="Arial"/>
                <a:cs typeface="Arial"/>
              </a:rPr>
              <a:t>2021 </a:t>
            </a:r>
            <a:r>
              <a:rPr sz="1200" b="1" dirty="0">
                <a:latin typeface="Arial"/>
                <a:cs typeface="Arial"/>
              </a:rPr>
              <a:t>Revista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Semestral-</a:t>
            </a:r>
            <a:r>
              <a:rPr sz="1200" b="1" spc="-40" dirty="0">
                <a:latin typeface="Arial"/>
                <a:cs typeface="Arial"/>
              </a:rPr>
              <a:t> </a:t>
            </a:r>
            <a:r>
              <a:rPr sz="1200" b="1" spc="-10" dirty="0">
                <a:latin typeface="Arial"/>
                <a:cs typeface="Arial"/>
              </a:rPr>
              <a:t>Venezuela</a:t>
            </a:r>
            <a:endParaRPr sz="1200">
              <a:latin typeface="Arial"/>
              <a:cs typeface="Arial"/>
            </a:endParaRPr>
          </a:p>
          <a:p>
            <a:pPr marL="378460" marR="5715" indent="-365760" algn="just">
              <a:lnSpc>
                <a:spcPct val="100000"/>
              </a:lnSpc>
              <a:spcBef>
                <a:spcPts val="835"/>
              </a:spcBef>
            </a:pPr>
            <a:r>
              <a:rPr sz="1200" dirty="0">
                <a:latin typeface="Times New Roman"/>
                <a:cs typeface="Times New Roman"/>
              </a:rPr>
              <a:t>comunidad</a:t>
            </a:r>
            <a:r>
              <a:rPr sz="1200" spc="3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educativa</a:t>
            </a:r>
            <a:r>
              <a:rPr sz="1200" spc="3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observándose</a:t>
            </a:r>
            <a:r>
              <a:rPr sz="1200" spc="3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3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apatía</a:t>
            </a:r>
            <a:r>
              <a:rPr sz="1200" spc="3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3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parte</a:t>
            </a:r>
            <a:r>
              <a:rPr sz="1200" spc="3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ellos,</a:t>
            </a:r>
            <a:r>
              <a:rPr sz="1200" spc="3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situación</a:t>
            </a:r>
            <a:r>
              <a:rPr sz="1200" spc="3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ésta</a:t>
            </a:r>
            <a:r>
              <a:rPr sz="1200" spc="3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3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obedece</a:t>
            </a:r>
            <a:r>
              <a:rPr sz="1200" spc="37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desconocimiento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padres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acerca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implicaciones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tales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tienen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respecto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50" dirty="0">
                <a:latin typeface="Times New Roman"/>
                <a:cs typeface="Times New Roman"/>
              </a:rPr>
              <a:t>a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formación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sus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hijos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entorno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concluyendo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luego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esta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razón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hace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necesario </a:t>
            </a:r>
            <a:r>
              <a:rPr sz="1200" dirty="0">
                <a:latin typeface="Times New Roman"/>
                <a:cs typeface="Times New Roman"/>
              </a:rPr>
              <a:t>diseñar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estrategias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permitan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acercamiento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donde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representante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preste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colaboración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spc="-50" dirty="0">
                <a:latin typeface="Times New Roman"/>
                <a:cs typeface="Times New Roman"/>
              </a:rPr>
              <a:t>y </a:t>
            </a:r>
            <a:r>
              <a:rPr sz="1200" dirty="0">
                <a:latin typeface="Times New Roman"/>
                <a:cs typeface="Times New Roman"/>
              </a:rPr>
              <a:t>participe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activamente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planes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programados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plantel,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donde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permita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verdadera </a:t>
            </a:r>
            <a:r>
              <a:rPr sz="1200" dirty="0">
                <a:latin typeface="Times New Roman"/>
                <a:cs typeface="Times New Roman"/>
              </a:rPr>
              <a:t>convivencia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vinculación en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proceso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formativo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sus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representados.</a:t>
            </a:r>
            <a:endParaRPr sz="1200">
              <a:latin typeface="Times New Roman"/>
              <a:cs typeface="Times New Roman"/>
            </a:endParaRPr>
          </a:p>
          <a:p>
            <a:pPr marL="378460" marR="5080" indent="-36576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Mientras</a:t>
            </a:r>
            <a:r>
              <a:rPr sz="1200" spc="4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4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Cárdenas</a:t>
            </a:r>
            <a:r>
              <a:rPr sz="1200" spc="40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citado</a:t>
            </a:r>
            <a:r>
              <a:rPr sz="1200" spc="4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4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Maza</a:t>
            </a:r>
            <a:r>
              <a:rPr sz="1200" spc="4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(1999)</a:t>
            </a:r>
            <a:r>
              <a:rPr sz="1200" spc="4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realizó</a:t>
            </a:r>
            <a:r>
              <a:rPr sz="1200" spc="40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4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investigación</a:t>
            </a:r>
            <a:r>
              <a:rPr sz="1200" spc="40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sobre</a:t>
            </a:r>
            <a:r>
              <a:rPr sz="1200" spc="4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4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“Nivel</a:t>
            </a:r>
            <a:r>
              <a:rPr sz="1200" spc="42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 </a:t>
            </a:r>
            <a:r>
              <a:rPr sz="1200" dirty="0">
                <a:latin typeface="Times New Roman"/>
                <a:cs typeface="Times New Roman"/>
              </a:rPr>
              <a:t>Conocimiento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Participación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Docentes,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Padres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Representantes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1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relación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normativa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legal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Comunidades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Educativas”,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tiene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propósito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fundamental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las </a:t>
            </a:r>
            <a:r>
              <a:rPr sz="1200" dirty="0">
                <a:latin typeface="Times New Roman"/>
                <a:cs typeface="Times New Roman"/>
              </a:rPr>
              <a:t>comunidades</a:t>
            </a:r>
            <a:r>
              <a:rPr sz="1200" spc="3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educativas</a:t>
            </a:r>
            <a:r>
              <a:rPr sz="1200" spc="4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logren</a:t>
            </a:r>
            <a:r>
              <a:rPr sz="1200" spc="3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3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sus</a:t>
            </a:r>
            <a:r>
              <a:rPr sz="1200" spc="3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miembros</a:t>
            </a:r>
            <a:r>
              <a:rPr sz="1200" spc="3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asuman</a:t>
            </a:r>
            <a:r>
              <a:rPr sz="1200" spc="3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actitudes</a:t>
            </a:r>
            <a:r>
              <a:rPr sz="1200" spc="3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análisis</a:t>
            </a:r>
            <a:r>
              <a:rPr sz="1200" spc="3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crítico</a:t>
            </a:r>
            <a:r>
              <a:rPr sz="1200" spc="409" dirty="0">
                <a:latin typeface="Times New Roman"/>
                <a:cs typeface="Times New Roman"/>
              </a:rPr>
              <a:t> </a:t>
            </a:r>
            <a:r>
              <a:rPr sz="1200" spc="-50" dirty="0">
                <a:latin typeface="Times New Roman"/>
                <a:cs typeface="Times New Roman"/>
              </a:rPr>
              <a:t>y </a:t>
            </a:r>
            <a:r>
              <a:rPr sz="1200" dirty="0">
                <a:latin typeface="Times New Roman"/>
                <a:cs typeface="Times New Roman"/>
              </a:rPr>
              <a:t>autocritico,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propiciando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participación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efectiva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tanto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organizaciones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públicas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privadas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en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logro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objetivos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comunales,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donde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docente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deberá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desempeñarse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promotor </a:t>
            </a:r>
            <a:r>
              <a:rPr sz="1200" dirty="0">
                <a:latin typeface="Times New Roman"/>
                <a:cs typeface="Times New Roman"/>
              </a:rPr>
              <a:t>social,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cooperador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participativo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través del desarrollo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actividades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dentro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fuera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10" dirty="0">
                <a:latin typeface="Times New Roman"/>
                <a:cs typeface="Times New Roman"/>
              </a:rPr>
              <a:t>plantel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ayudan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fomentar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participación,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cooperación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solución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problemas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institución </a:t>
            </a:r>
            <a:r>
              <a:rPr sz="1200" dirty="0">
                <a:latin typeface="Times New Roman"/>
                <a:cs typeface="Times New Roman"/>
              </a:rPr>
              <a:t>escolar y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entorno.</a:t>
            </a:r>
            <a:endParaRPr sz="1200">
              <a:latin typeface="Times New Roman"/>
              <a:cs typeface="Times New Roman"/>
            </a:endParaRPr>
          </a:p>
          <a:p>
            <a:pPr marL="375285" marR="6985" indent="-363220" algn="just">
              <a:lnSpc>
                <a:spcPct val="100000"/>
              </a:lnSpc>
              <a:spcBef>
                <a:spcPts val="5"/>
              </a:spcBef>
            </a:pP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este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orden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ideas,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puede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inferir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participación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padres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representantes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las </a:t>
            </a:r>
            <a:r>
              <a:rPr sz="1200" dirty="0">
                <a:latin typeface="Times New Roman"/>
                <a:cs typeface="Times New Roman"/>
              </a:rPr>
              <a:t>actividades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educativas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son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vital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importancia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proceso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formativo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educandos, </a:t>
            </a:r>
            <a:r>
              <a:rPr sz="1200" dirty="0">
                <a:latin typeface="Times New Roman"/>
                <a:cs typeface="Times New Roman"/>
              </a:rPr>
              <a:t>motivo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cual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diagnosticó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través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esta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investigación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participación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estos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el </a:t>
            </a:r>
            <a:r>
              <a:rPr sz="1200" dirty="0">
                <a:latin typeface="Times New Roman"/>
                <a:cs typeface="Times New Roman"/>
              </a:rPr>
              <a:t>tercer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grado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E.B.N.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Bolivariana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“Pedro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Aldao”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San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Sebastián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Reyes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Estado Aragua.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15"/>
              </a:spcBef>
            </a:pPr>
            <a:endParaRPr sz="12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</a:pPr>
            <a:r>
              <a:rPr sz="1200" b="1" dirty="0">
                <a:latin typeface="Times New Roman"/>
                <a:cs typeface="Times New Roman"/>
              </a:rPr>
              <a:t>MARCO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METODOLÓGICO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20"/>
              </a:spcBef>
            </a:pP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1200" b="1" i="1" dirty="0">
                <a:latin typeface="Times New Roman"/>
                <a:cs typeface="Times New Roman"/>
              </a:rPr>
              <a:t>Tipo</a:t>
            </a:r>
            <a:r>
              <a:rPr sz="1200" b="1" i="1" spc="-10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de</a:t>
            </a:r>
            <a:r>
              <a:rPr sz="1200" b="1" i="1" spc="-20" dirty="0">
                <a:latin typeface="Times New Roman"/>
                <a:cs typeface="Times New Roman"/>
              </a:rPr>
              <a:t> </a:t>
            </a:r>
            <a:r>
              <a:rPr sz="1200" b="1" i="1" spc="-10" dirty="0">
                <a:latin typeface="Times New Roman"/>
                <a:cs typeface="Times New Roman"/>
              </a:rPr>
              <a:t>Investigación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25"/>
              </a:spcBef>
            </a:pPr>
            <a:endParaRPr sz="1200">
              <a:latin typeface="Times New Roman"/>
              <a:cs typeface="Times New Roman"/>
            </a:endParaRPr>
          </a:p>
          <a:p>
            <a:pPr marL="375285" marR="5080" indent="-36322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tipo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estudio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desarrolló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estrategia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campo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bajo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enfoque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investigación </a:t>
            </a:r>
            <a:r>
              <a:rPr sz="1200" dirty="0">
                <a:latin typeface="Times New Roman"/>
                <a:cs typeface="Times New Roman"/>
              </a:rPr>
              <a:t>descriptiva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correspondiente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estudio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diagnóstico.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investigación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campo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partió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un </a:t>
            </a:r>
            <a:r>
              <a:rPr sz="1200" dirty="0">
                <a:latin typeface="Times New Roman"/>
                <a:cs typeface="Times New Roman"/>
              </a:rPr>
              <a:t>estudio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hechos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propia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realidad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donde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suceden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fenómenos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estudiados.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Esta </a:t>
            </a:r>
            <a:r>
              <a:rPr sz="1200" dirty="0">
                <a:latin typeface="Times New Roman"/>
                <a:cs typeface="Times New Roman"/>
              </a:rPr>
              <a:t>investigación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caracterizó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obtención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datos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originales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primarios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derivados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relación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directa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estudiante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investigador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sujeto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estudio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UPEL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(1990).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respecto </a:t>
            </a:r>
            <a:r>
              <a:rPr sz="1200" dirty="0">
                <a:latin typeface="Times New Roman"/>
                <a:cs typeface="Times New Roman"/>
              </a:rPr>
              <a:t>Altuve</a:t>
            </a:r>
            <a:r>
              <a:rPr sz="1200" spc="3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(1996),</a:t>
            </a:r>
            <a:r>
              <a:rPr sz="1200" spc="3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</a:t>
            </a:r>
            <a:r>
              <a:rPr sz="1200" spc="3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define</a:t>
            </a:r>
            <a:r>
              <a:rPr sz="1200" spc="3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3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3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análisis</a:t>
            </a:r>
            <a:r>
              <a:rPr sz="1200" spc="3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sistemático</a:t>
            </a:r>
            <a:r>
              <a:rPr sz="1200" spc="3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problemas</a:t>
            </a:r>
            <a:r>
              <a:rPr sz="1200" spc="3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3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3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propósito</a:t>
            </a:r>
            <a:r>
              <a:rPr sz="1200" spc="38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 </a:t>
            </a:r>
            <a:r>
              <a:rPr sz="1200" dirty="0">
                <a:latin typeface="Times New Roman"/>
                <a:cs typeface="Times New Roman"/>
              </a:rPr>
              <a:t>describirlos,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explica sus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causas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efectos,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entender su naturaleza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factores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constituyentes,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 </a:t>
            </a:r>
            <a:r>
              <a:rPr sz="1200" spc="-25" dirty="0">
                <a:latin typeface="Times New Roman"/>
                <a:cs typeface="Times New Roman"/>
              </a:rPr>
              <a:t>lo </a:t>
            </a:r>
            <a:r>
              <a:rPr sz="1200" dirty="0">
                <a:latin typeface="Times New Roman"/>
                <a:cs typeface="Times New Roman"/>
              </a:rPr>
              <a:t>cual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datos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serán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corregidos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forma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directa de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realidad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propio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investigador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1319275" y="8232885"/>
            <a:ext cx="4215765" cy="71628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ts val="1410"/>
              </a:lnSpc>
            </a:pPr>
            <a:r>
              <a:rPr sz="1200" b="1" dirty="0">
                <a:latin typeface="Times New Roman"/>
                <a:cs typeface="Times New Roman"/>
              </a:rPr>
              <a:t>Participación</a:t>
            </a:r>
            <a:r>
              <a:rPr sz="1200" b="1" spc="1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y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Percepción</a:t>
            </a:r>
            <a:r>
              <a:rPr sz="1200" b="1" spc="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los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Padres</a:t>
            </a:r>
            <a:r>
              <a:rPr sz="1200" b="1" spc="-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y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Representantes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en</a:t>
            </a:r>
            <a:r>
              <a:rPr sz="1200" b="1" spc="-25" dirty="0">
                <a:latin typeface="Times New Roman"/>
                <a:cs typeface="Times New Roman"/>
              </a:rPr>
              <a:t> las</a:t>
            </a:r>
            <a:endParaRPr sz="1200">
              <a:latin typeface="Times New Roman"/>
              <a:cs typeface="Times New Roman"/>
            </a:endParaRPr>
          </a:p>
          <a:p>
            <a:pPr marL="3175" algn="ctr">
              <a:lnSpc>
                <a:spcPct val="100000"/>
              </a:lnSpc>
              <a:spcBef>
                <a:spcPts val="720"/>
              </a:spcBef>
            </a:pPr>
            <a:r>
              <a:rPr sz="1200" b="1" dirty="0">
                <a:latin typeface="Times New Roman"/>
                <a:cs typeface="Times New Roman"/>
              </a:rPr>
              <a:t>Actividades</a:t>
            </a:r>
            <a:r>
              <a:rPr sz="1200" b="1" spc="-60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Educativas</a:t>
            </a:r>
            <a:endParaRPr sz="12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505"/>
              </a:spcBef>
            </a:pPr>
            <a:r>
              <a:rPr sz="1200" b="1" dirty="0">
                <a:latin typeface="Times New Roman"/>
                <a:cs typeface="Times New Roman"/>
              </a:rPr>
              <a:t>MSc.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Lisbening</a:t>
            </a:r>
            <a:r>
              <a:rPr sz="1200" b="1" spc="-4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Caridad</a:t>
            </a:r>
            <a:r>
              <a:rPr sz="1200" b="1" spc="-55" dirty="0">
                <a:latin typeface="Times New Roman"/>
                <a:cs typeface="Times New Roman"/>
              </a:rPr>
              <a:t> </a:t>
            </a:r>
            <a:r>
              <a:rPr sz="1200" b="1" spc="-20" dirty="0">
                <a:latin typeface="Times New Roman"/>
                <a:cs typeface="Times New Roman"/>
              </a:rPr>
              <a:t>Torres</a:t>
            </a:r>
            <a:r>
              <a:rPr sz="1200" b="1" spc="-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Álvarez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9" name="object 19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46363" rIns="0" bIns="0" rtlCol="0">
            <a:spAutoFit/>
          </a:bodyPr>
          <a:lstStyle/>
          <a:p>
            <a:pPr marL="279400">
              <a:lnSpc>
                <a:spcPts val="1410"/>
              </a:lnSpc>
            </a:pPr>
            <a:fld id="{81D60167-4931-47E6-BA6A-407CBD079E47}" type="slidenum">
              <a:rPr b="1" spc="-25" dirty="0">
                <a:latin typeface="Times New Roman"/>
                <a:cs typeface="Times New Roman"/>
              </a:rPr>
              <a:t>28</a:t>
            </a:fld>
            <a:endParaRPr b="1" spc="-25" dirty="0">
              <a:latin typeface="Times New Roman"/>
              <a:cs typeface="Times New Roman"/>
            </a:endParaRPr>
          </a:p>
        </p:txBody>
      </p:sp>
      <p:grpSp>
        <p:nvGrpSpPr>
          <p:cNvPr id="20" name="Grupo 19">
            <a:extLst>
              <a:ext uri="{FF2B5EF4-FFF2-40B4-BE49-F238E27FC236}">
                <a16:creationId xmlns:a16="http://schemas.microsoft.com/office/drawing/2014/main" id="{95DD5707-41A3-E342-4A32-B165C44FC172}"/>
              </a:ext>
            </a:extLst>
          </p:cNvPr>
          <p:cNvGrpSpPr/>
          <p:nvPr/>
        </p:nvGrpSpPr>
        <p:grpSpPr>
          <a:xfrm>
            <a:off x="0" y="0"/>
            <a:ext cx="6858000" cy="1554561"/>
            <a:chOff x="470065" y="1951410"/>
            <a:chExt cx="6665976" cy="1452626"/>
          </a:xfrm>
        </p:grpSpPr>
        <p:grpSp>
          <p:nvGrpSpPr>
            <p:cNvPr id="21" name="object 12">
              <a:extLst>
                <a:ext uri="{FF2B5EF4-FFF2-40B4-BE49-F238E27FC236}">
                  <a16:creationId xmlns:a16="http://schemas.microsoft.com/office/drawing/2014/main" id="{99BABC10-E78D-C36F-2237-45EA85AE9F0B}"/>
                </a:ext>
              </a:extLst>
            </p:cNvPr>
            <p:cNvGrpSpPr/>
            <p:nvPr/>
          </p:nvGrpSpPr>
          <p:grpSpPr>
            <a:xfrm>
              <a:off x="470065" y="1951664"/>
              <a:ext cx="6665976" cy="1452372"/>
              <a:chOff x="96011" y="115823"/>
              <a:chExt cx="6665976" cy="1452372"/>
            </a:xfrm>
          </p:grpSpPr>
          <p:pic>
            <p:nvPicPr>
              <p:cNvPr id="25" name="object 13">
                <a:extLst>
                  <a:ext uri="{FF2B5EF4-FFF2-40B4-BE49-F238E27FC236}">
                    <a16:creationId xmlns:a16="http://schemas.microsoft.com/office/drawing/2014/main" id="{EBF2E09A-F6DA-A5AA-D2B0-E019E8A9596C}"/>
                  </a:ext>
                </a:extLst>
              </p:cNvPr>
              <p:cNvPicPr/>
              <p:nvPr/>
            </p:nvPicPr>
            <p:blipFill>
              <a:blip r:embed="rId11" cstate="print"/>
              <a:stretch>
                <a:fillRect/>
              </a:stretch>
            </p:blipFill>
            <p:spPr>
              <a:xfrm>
                <a:off x="96011" y="115823"/>
                <a:ext cx="6665976" cy="1452372"/>
              </a:xfrm>
              <a:prstGeom prst="rect">
                <a:avLst/>
              </a:prstGeom>
            </p:spPr>
          </p:pic>
          <p:pic>
            <p:nvPicPr>
              <p:cNvPr id="26" name="object 14">
                <a:extLst>
                  <a:ext uri="{FF2B5EF4-FFF2-40B4-BE49-F238E27FC236}">
                    <a16:creationId xmlns:a16="http://schemas.microsoft.com/office/drawing/2014/main" id="{173F214C-5B06-261E-D19C-636DE9E30648}"/>
                  </a:ext>
                </a:extLst>
              </p:cNvPr>
              <p:cNvPicPr/>
              <p:nvPr/>
            </p:nvPicPr>
            <p:blipFill>
              <a:blip r:embed="rId12" cstate="print"/>
              <a:stretch>
                <a:fillRect/>
              </a:stretch>
            </p:blipFill>
            <p:spPr>
              <a:xfrm>
                <a:off x="142849" y="142875"/>
                <a:ext cx="6572275" cy="1358646"/>
              </a:xfrm>
              <a:prstGeom prst="rect">
                <a:avLst/>
              </a:prstGeom>
            </p:spPr>
          </p:pic>
          <p:sp>
            <p:nvSpPr>
              <p:cNvPr id="27" name="object 15">
                <a:extLst>
                  <a:ext uri="{FF2B5EF4-FFF2-40B4-BE49-F238E27FC236}">
                    <a16:creationId xmlns:a16="http://schemas.microsoft.com/office/drawing/2014/main" id="{AFB02C68-1386-6204-1FA8-D7BB7CF26FB2}"/>
                  </a:ext>
                </a:extLst>
              </p:cNvPr>
              <p:cNvSpPr/>
              <p:nvPr/>
            </p:nvSpPr>
            <p:spPr>
              <a:xfrm>
                <a:off x="142849" y="142875"/>
                <a:ext cx="6572884" cy="1358900"/>
              </a:xfrm>
              <a:custGeom>
                <a:avLst/>
                <a:gdLst/>
                <a:ahLst/>
                <a:cxnLst/>
                <a:rect l="l" t="t" r="r" b="b"/>
                <a:pathLst>
                  <a:path w="6572884" h="1358900">
                    <a:moveTo>
                      <a:pt x="0" y="226441"/>
                    </a:moveTo>
                    <a:lnTo>
                      <a:pt x="4600" y="180795"/>
                    </a:lnTo>
                    <a:lnTo>
                      <a:pt x="17795" y="138285"/>
                    </a:lnTo>
                    <a:lnTo>
                      <a:pt x="38673" y="99820"/>
                    </a:lnTo>
                    <a:lnTo>
                      <a:pt x="66324" y="66309"/>
                    </a:lnTo>
                    <a:lnTo>
                      <a:pt x="99837" y="38663"/>
                    </a:lnTo>
                    <a:lnTo>
                      <a:pt x="138301" y="17789"/>
                    </a:lnTo>
                    <a:lnTo>
                      <a:pt x="180806" y="4599"/>
                    </a:lnTo>
                    <a:lnTo>
                      <a:pt x="226440" y="0"/>
                    </a:lnTo>
                    <a:lnTo>
                      <a:pt x="6345834" y="0"/>
                    </a:lnTo>
                    <a:lnTo>
                      <a:pt x="6391480" y="4599"/>
                    </a:lnTo>
                    <a:lnTo>
                      <a:pt x="6433990" y="17789"/>
                    </a:lnTo>
                    <a:lnTo>
                      <a:pt x="6472455" y="38663"/>
                    </a:lnTo>
                    <a:lnTo>
                      <a:pt x="6505965" y="66309"/>
                    </a:lnTo>
                    <a:lnTo>
                      <a:pt x="6533612" y="99820"/>
                    </a:lnTo>
                    <a:lnTo>
                      <a:pt x="6554485" y="138285"/>
                    </a:lnTo>
                    <a:lnTo>
                      <a:pt x="6567676" y="180795"/>
                    </a:lnTo>
                    <a:lnTo>
                      <a:pt x="6572275" y="226441"/>
                    </a:lnTo>
                    <a:lnTo>
                      <a:pt x="6572275" y="1132204"/>
                    </a:lnTo>
                    <a:lnTo>
                      <a:pt x="6567676" y="1177850"/>
                    </a:lnTo>
                    <a:lnTo>
                      <a:pt x="6554485" y="1220360"/>
                    </a:lnTo>
                    <a:lnTo>
                      <a:pt x="6533612" y="1258825"/>
                    </a:lnTo>
                    <a:lnTo>
                      <a:pt x="6505965" y="1292336"/>
                    </a:lnTo>
                    <a:lnTo>
                      <a:pt x="6472455" y="1319982"/>
                    </a:lnTo>
                    <a:lnTo>
                      <a:pt x="6433990" y="1340856"/>
                    </a:lnTo>
                    <a:lnTo>
                      <a:pt x="6391480" y="1354046"/>
                    </a:lnTo>
                    <a:lnTo>
                      <a:pt x="6345834" y="1358646"/>
                    </a:lnTo>
                    <a:lnTo>
                      <a:pt x="226440" y="1358646"/>
                    </a:lnTo>
                    <a:lnTo>
                      <a:pt x="180806" y="1354046"/>
                    </a:lnTo>
                    <a:lnTo>
                      <a:pt x="138301" y="1340856"/>
                    </a:lnTo>
                    <a:lnTo>
                      <a:pt x="99837" y="1319982"/>
                    </a:lnTo>
                    <a:lnTo>
                      <a:pt x="66324" y="1292336"/>
                    </a:lnTo>
                    <a:lnTo>
                      <a:pt x="38673" y="1258825"/>
                    </a:lnTo>
                    <a:lnTo>
                      <a:pt x="17795" y="1220360"/>
                    </a:lnTo>
                    <a:lnTo>
                      <a:pt x="4600" y="1177850"/>
                    </a:lnTo>
                    <a:lnTo>
                      <a:pt x="0" y="1132204"/>
                    </a:lnTo>
                    <a:lnTo>
                      <a:pt x="0" y="226441"/>
                    </a:lnTo>
                    <a:close/>
                  </a:path>
                </a:pathLst>
              </a:custGeom>
              <a:ln w="9525">
                <a:solidFill>
                  <a:srgbClr val="55CE74"/>
                </a:solidFill>
              </a:ln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pic>
            <p:nvPicPr>
              <p:cNvPr id="28" name="object 16">
                <a:extLst>
                  <a:ext uri="{FF2B5EF4-FFF2-40B4-BE49-F238E27FC236}">
                    <a16:creationId xmlns:a16="http://schemas.microsoft.com/office/drawing/2014/main" id="{F5C73856-3F6D-4E26-6072-C59992D1FE43}"/>
                  </a:ext>
                </a:extLst>
              </p:cNvPr>
              <p:cNvPicPr/>
              <p:nvPr/>
            </p:nvPicPr>
            <p:blipFill>
              <a:blip r:embed="rId3" cstate="print"/>
              <a:stretch>
                <a:fillRect/>
              </a:stretch>
            </p:blipFill>
            <p:spPr>
              <a:xfrm>
                <a:off x="2500248" y="305930"/>
                <a:ext cx="1714500" cy="733945"/>
              </a:xfrm>
              <a:prstGeom prst="rect">
                <a:avLst/>
              </a:prstGeom>
            </p:spPr>
          </p:pic>
        </p:grpSp>
        <p:sp>
          <p:nvSpPr>
            <p:cNvPr id="22" name="object 16">
              <a:extLst>
                <a:ext uri="{FF2B5EF4-FFF2-40B4-BE49-F238E27FC236}">
                  <a16:creationId xmlns:a16="http://schemas.microsoft.com/office/drawing/2014/main" id="{EF92FB8C-85DD-6370-757A-496EE5B6527B}"/>
                </a:ext>
              </a:extLst>
            </p:cNvPr>
            <p:cNvSpPr txBox="1"/>
            <p:nvPr/>
          </p:nvSpPr>
          <p:spPr>
            <a:xfrm>
              <a:off x="2775727" y="2875716"/>
              <a:ext cx="3332858" cy="391795"/>
            </a:xfrm>
            <a:prstGeom prst="rect">
              <a:avLst/>
            </a:prstGeom>
            <a:noFill/>
          </p:spPr>
          <p:txBody>
            <a:bodyPr vert="horz" wrap="square" lIns="0" tIns="12700" rIns="0" bIns="0" rtlCol="0">
              <a:spAutoFit/>
            </a:bodyPr>
            <a:lstStyle/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Volumen 4,  Número 1  Enero a Julio 2021</a:t>
              </a:r>
            </a:p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Revista Semestral. Venezuela</a:t>
              </a:r>
              <a:endParaRPr sz="1200" dirty="0">
                <a:latin typeface="Arial"/>
                <a:cs typeface="Arial"/>
              </a:endParaRPr>
            </a:p>
          </p:txBody>
        </p:sp>
        <p:pic>
          <p:nvPicPr>
            <p:cNvPr id="23" name="object 25">
              <a:extLst>
                <a:ext uri="{FF2B5EF4-FFF2-40B4-BE49-F238E27FC236}">
                  <a16:creationId xmlns:a16="http://schemas.microsoft.com/office/drawing/2014/main" id="{64EB2EE4-95B7-24BF-B5BB-61300E656E30}"/>
                </a:ext>
              </a:extLst>
            </p:cNvPr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470065" y="2027896"/>
              <a:ext cx="2305662" cy="1053903"/>
            </a:xfrm>
            <a:prstGeom prst="rect">
              <a:avLst/>
            </a:prstGeom>
          </p:spPr>
        </p:pic>
        <p:pic>
          <p:nvPicPr>
            <p:cNvPr id="24" name="object 31">
              <a:extLst>
                <a:ext uri="{FF2B5EF4-FFF2-40B4-BE49-F238E27FC236}">
                  <a16:creationId xmlns:a16="http://schemas.microsoft.com/office/drawing/2014/main" id="{91BBC11B-F55B-4355-4482-6B66739F728B}"/>
                </a:ext>
              </a:extLst>
            </p:cNvPr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4932681" y="1951410"/>
              <a:ext cx="1805304" cy="893889"/>
            </a:xfrm>
            <a:prstGeom prst="rect">
              <a:avLst/>
            </a:prstGeom>
          </p:spPr>
        </p:pic>
      </p:grpSp>
    </p:spTree>
  </p:cSld>
  <p:clrMapOvr>
    <a:masterClrMapping/>
  </p:clrMapOvr>
</p:sld>
</file>

<file path=ppt/slides/slide2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94485" y="115823"/>
            <a:ext cx="6669405" cy="8926195"/>
            <a:chOff x="94485" y="115823"/>
            <a:chExt cx="6669405" cy="8926195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44780" y="8651747"/>
              <a:ext cx="6516624" cy="158496"/>
            </a:xfrm>
            <a:prstGeom prst="rect">
              <a:avLst/>
            </a:prstGeom>
          </p:spPr>
        </p:pic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96012" y="115823"/>
              <a:ext cx="6665976" cy="1452372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42849" y="142875"/>
              <a:ext cx="6572275" cy="1358646"/>
            </a:xfrm>
            <a:prstGeom prst="rect">
              <a:avLst/>
            </a:prstGeom>
          </p:spPr>
        </p:pic>
        <p:sp>
          <p:nvSpPr>
            <p:cNvPr id="6" name="object 6"/>
            <p:cNvSpPr/>
            <p:nvPr/>
          </p:nvSpPr>
          <p:spPr>
            <a:xfrm>
              <a:off x="142849" y="142875"/>
              <a:ext cx="6572884" cy="1358900"/>
            </a:xfrm>
            <a:custGeom>
              <a:avLst/>
              <a:gdLst/>
              <a:ahLst/>
              <a:cxnLst/>
              <a:rect l="l" t="t" r="r" b="b"/>
              <a:pathLst>
                <a:path w="6572884" h="1358900">
                  <a:moveTo>
                    <a:pt x="0" y="226441"/>
                  </a:moveTo>
                  <a:lnTo>
                    <a:pt x="4600" y="180795"/>
                  </a:lnTo>
                  <a:lnTo>
                    <a:pt x="17795" y="138285"/>
                  </a:lnTo>
                  <a:lnTo>
                    <a:pt x="38673" y="99820"/>
                  </a:lnTo>
                  <a:lnTo>
                    <a:pt x="66324" y="66309"/>
                  </a:lnTo>
                  <a:lnTo>
                    <a:pt x="99837" y="38663"/>
                  </a:lnTo>
                  <a:lnTo>
                    <a:pt x="138301" y="17789"/>
                  </a:lnTo>
                  <a:lnTo>
                    <a:pt x="180806" y="4599"/>
                  </a:lnTo>
                  <a:lnTo>
                    <a:pt x="226440" y="0"/>
                  </a:lnTo>
                  <a:lnTo>
                    <a:pt x="6345834" y="0"/>
                  </a:lnTo>
                  <a:lnTo>
                    <a:pt x="6391480" y="4599"/>
                  </a:lnTo>
                  <a:lnTo>
                    <a:pt x="6433990" y="17789"/>
                  </a:lnTo>
                  <a:lnTo>
                    <a:pt x="6472455" y="38663"/>
                  </a:lnTo>
                  <a:lnTo>
                    <a:pt x="6505965" y="66309"/>
                  </a:lnTo>
                  <a:lnTo>
                    <a:pt x="6533612" y="99820"/>
                  </a:lnTo>
                  <a:lnTo>
                    <a:pt x="6554485" y="138285"/>
                  </a:lnTo>
                  <a:lnTo>
                    <a:pt x="6567676" y="180795"/>
                  </a:lnTo>
                  <a:lnTo>
                    <a:pt x="6572275" y="226441"/>
                  </a:lnTo>
                  <a:lnTo>
                    <a:pt x="6572275" y="1132204"/>
                  </a:lnTo>
                  <a:lnTo>
                    <a:pt x="6567676" y="1177850"/>
                  </a:lnTo>
                  <a:lnTo>
                    <a:pt x="6554485" y="1220360"/>
                  </a:lnTo>
                  <a:lnTo>
                    <a:pt x="6533612" y="1258825"/>
                  </a:lnTo>
                  <a:lnTo>
                    <a:pt x="6505965" y="1292336"/>
                  </a:lnTo>
                  <a:lnTo>
                    <a:pt x="6472455" y="1319982"/>
                  </a:lnTo>
                  <a:lnTo>
                    <a:pt x="6433990" y="1340856"/>
                  </a:lnTo>
                  <a:lnTo>
                    <a:pt x="6391480" y="1354046"/>
                  </a:lnTo>
                  <a:lnTo>
                    <a:pt x="6345834" y="1358646"/>
                  </a:lnTo>
                  <a:lnTo>
                    <a:pt x="226440" y="1358646"/>
                  </a:lnTo>
                  <a:lnTo>
                    <a:pt x="180806" y="1354046"/>
                  </a:lnTo>
                  <a:lnTo>
                    <a:pt x="138301" y="1340856"/>
                  </a:lnTo>
                  <a:lnTo>
                    <a:pt x="99837" y="1319982"/>
                  </a:lnTo>
                  <a:lnTo>
                    <a:pt x="66324" y="1292336"/>
                  </a:lnTo>
                  <a:lnTo>
                    <a:pt x="38673" y="1258825"/>
                  </a:lnTo>
                  <a:lnTo>
                    <a:pt x="17795" y="1220360"/>
                  </a:lnTo>
                  <a:lnTo>
                    <a:pt x="4600" y="1177850"/>
                  </a:lnTo>
                  <a:lnTo>
                    <a:pt x="0" y="1132204"/>
                  </a:lnTo>
                  <a:lnTo>
                    <a:pt x="0" y="226441"/>
                  </a:lnTo>
                  <a:close/>
                </a:path>
              </a:pathLst>
            </a:custGeom>
            <a:ln w="9525">
              <a:solidFill>
                <a:srgbClr val="55CE74"/>
              </a:solidFill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pic>
          <p:nvPicPr>
            <p:cNvPr id="7" name="object 7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2500248" y="305930"/>
              <a:ext cx="1714500" cy="733945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2738628" y="1024127"/>
              <a:ext cx="1897379" cy="371855"/>
            </a:xfrm>
            <a:prstGeom prst="rect">
              <a:avLst/>
            </a:prstGeom>
          </p:spPr>
        </p:pic>
        <p:pic>
          <p:nvPicPr>
            <p:cNvPr id="9" name="object 9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4401312" y="1024127"/>
              <a:ext cx="1577339" cy="371855"/>
            </a:xfrm>
            <a:prstGeom prst="rect">
              <a:avLst/>
            </a:prstGeom>
          </p:spPr>
        </p:pic>
        <p:pic>
          <p:nvPicPr>
            <p:cNvPr id="10" name="object 10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3169920" y="1207007"/>
              <a:ext cx="1546859" cy="371855"/>
            </a:xfrm>
            <a:prstGeom prst="rect">
              <a:avLst/>
            </a:prstGeom>
          </p:spPr>
        </p:pic>
        <p:pic>
          <p:nvPicPr>
            <p:cNvPr id="11" name="object 11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4482083" y="1207007"/>
              <a:ext cx="284988" cy="371855"/>
            </a:xfrm>
            <a:prstGeom prst="rect">
              <a:avLst/>
            </a:prstGeom>
          </p:spPr>
        </p:pic>
        <p:pic>
          <p:nvPicPr>
            <p:cNvPr id="12" name="object 12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4571999" y="1207007"/>
              <a:ext cx="1013460" cy="371855"/>
            </a:xfrm>
            <a:prstGeom prst="rect">
              <a:avLst/>
            </a:prstGeom>
          </p:spPr>
        </p:pic>
        <p:pic>
          <p:nvPicPr>
            <p:cNvPr id="13" name="object 13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324612" y="234695"/>
              <a:ext cx="1719072" cy="1341120"/>
            </a:xfrm>
            <a:prstGeom prst="rect">
              <a:avLst/>
            </a:prstGeom>
          </p:spPr>
        </p:pic>
        <p:pic>
          <p:nvPicPr>
            <p:cNvPr id="14" name="object 14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5606795" y="8193022"/>
              <a:ext cx="1092707" cy="848868"/>
            </a:xfrm>
            <a:prstGeom prst="rect">
              <a:avLst/>
            </a:prstGeom>
          </p:spPr>
        </p:pic>
        <p:pic>
          <p:nvPicPr>
            <p:cNvPr id="15" name="object 15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109728" y="8193022"/>
              <a:ext cx="1092708" cy="848868"/>
            </a:xfrm>
            <a:prstGeom prst="rect">
              <a:avLst/>
            </a:prstGeom>
          </p:spPr>
        </p:pic>
        <p:pic>
          <p:nvPicPr>
            <p:cNvPr id="16" name="object 16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4725162" y="164274"/>
              <a:ext cx="1805305" cy="893889"/>
            </a:xfrm>
            <a:prstGeom prst="rect">
              <a:avLst/>
            </a:prstGeom>
          </p:spPr>
        </p:pic>
      </p:grpSp>
      <p:sp>
        <p:nvSpPr>
          <p:cNvPr id="17" name="object 17"/>
          <p:cNvSpPr txBox="1"/>
          <p:nvPr/>
        </p:nvSpPr>
        <p:spPr>
          <a:xfrm>
            <a:off x="231140" y="1068451"/>
            <a:ext cx="6417945" cy="689990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054350" marR="782320" indent="-431800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Arial"/>
                <a:cs typeface="Arial"/>
              </a:rPr>
              <a:t>6ta.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Edición</a:t>
            </a:r>
            <a:r>
              <a:rPr sz="1200" b="1" spc="-10" dirty="0">
                <a:latin typeface="Arial"/>
                <a:cs typeface="Arial"/>
              </a:rPr>
              <a:t> Volumen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I</a:t>
            </a:r>
            <a:r>
              <a:rPr sz="1200" b="1" spc="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Enero</a:t>
            </a:r>
            <a:r>
              <a:rPr sz="1200" b="1" spc="-3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a</a:t>
            </a:r>
            <a:r>
              <a:rPr sz="1200" b="1" spc="-2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Julio</a:t>
            </a:r>
            <a:r>
              <a:rPr sz="1200" b="1" spc="-5" dirty="0">
                <a:latin typeface="Arial"/>
                <a:cs typeface="Arial"/>
              </a:rPr>
              <a:t> </a:t>
            </a:r>
            <a:r>
              <a:rPr sz="1200" b="1" spc="-20" dirty="0">
                <a:latin typeface="Arial"/>
                <a:cs typeface="Arial"/>
              </a:rPr>
              <a:t>2021 </a:t>
            </a:r>
            <a:r>
              <a:rPr sz="1200" b="1" dirty="0">
                <a:latin typeface="Arial"/>
                <a:cs typeface="Arial"/>
              </a:rPr>
              <a:t>Revista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Semestral-</a:t>
            </a:r>
            <a:r>
              <a:rPr sz="1200" b="1" spc="-40" dirty="0">
                <a:latin typeface="Arial"/>
                <a:cs typeface="Arial"/>
              </a:rPr>
              <a:t> </a:t>
            </a:r>
            <a:r>
              <a:rPr sz="1200" b="1" spc="-10" dirty="0">
                <a:latin typeface="Arial"/>
                <a:cs typeface="Arial"/>
              </a:rPr>
              <a:t>Venezuela</a:t>
            </a:r>
            <a:endParaRPr sz="1200" dirty="0">
              <a:latin typeface="Arial"/>
              <a:cs typeface="Arial"/>
            </a:endParaRPr>
          </a:p>
          <a:p>
            <a:pPr marL="378460" marR="5080" indent="-365760" algn="just">
              <a:lnSpc>
                <a:spcPct val="100000"/>
              </a:lnSpc>
              <a:spcBef>
                <a:spcPts val="835"/>
              </a:spcBef>
            </a:pPr>
            <a:r>
              <a:rPr sz="1200" dirty="0">
                <a:latin typeface="Times New Roman"/>
                <a:cs typeface="Times New Roman"/>
              </a:rPr>
              <a:t>mercado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trabajo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sin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siquiera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saber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hacer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informe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 aduciendo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ellos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van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tener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secretaria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que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haga.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informante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calidad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estudiante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resalta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comunicación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importante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para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3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ingeniero</a:t>
            </a:r>
            <a:r>
              <a:rPr sz="1200" spc="3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agrónomo</a:t>
            </a:r>
            <a:r>
              <a:rPr sz="1200" spc="3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ya</a:t>
            </a:r>
            <a:r>
              <a:rPr sz="1200" spc="3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3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después</a:t>
            </a:r>
            <a:r>
              <a:rPr sz="1200" spc="3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nuestra</a:t>
            </a:r>
            <a:r>
              <a:rPr sz="1200" spc="3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apariencia</a:t>
            </a:r>
            <a:r>
              <a:rPr sz="1200" spc="3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3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nuestra</a:t>
            </a:r>
            <a:r>
              <a:rPr sz="1200" spc="3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segunda</a:t>
            </a:r>
            <a:r>
              <a:rPr sz="1200" spc="3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ficha</a:t>
            </a:r>
            <a:r>
              <a:rPr sz="1200" spc="36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 </a:t>
            </a:r>
            <a:r>
              <a:rPr sz="1200" dirty="0">
                <a:latin typeface="Times New Roman"/>
                <a:cs typeface="Times New Roman"/>
              </a:rPr>
              <a:t>presentación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ella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va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basar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confianza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productor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va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depositar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agrónomo,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spc="-50" dirty="0">
                <a:latin typeface="Times New Roman"/>
                <a:cs typeface="Times New Roman"/>
              </a:rPr>
              <a:t>y </a:t>
            </a:r>
            <a:r>
              <a:rPr sz="1200" dirty="0">
                <a:latin typeface="Times New Roman"/>
                <a:cs typeface="Times New Roman"/>
              </a:rPr>
              <a:t>también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vale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pena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destacar,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solamente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nos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vamos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comunicar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través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nuestras </a:t>
            </a:r>
            <a:r>
              <a:rPr sz="1200" dirty="0">
                <a:latin typeface="Times New Roman"/>
                <a:cs typeface="Times New Roman"/>
              </a:rPr>
              <a:t>palabras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implementando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buen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vocabulario,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también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nuestra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manera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escribir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va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ser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muy </a:t>
            </a:r>
            <a:r>
              <a:rPr sz="1200" dirty="0">
                <a:latin typeface="Times New Roman"/>
                <a:cs typeface="Times New Roman"/>
              </a:rPr>
              <a:t>representativa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nuestro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nivel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preparación,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esta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incluso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más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nuestra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manera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hablar, </a:t>
            </a:r>
            <a:r>
              <a:rPr sz="1200" dirty="0">
                <a:latin typeface="Times New Roman"/>
                <a:cs typeface="Times New Roman"/>
              </a:rPr>
              <a:t>aquí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aplica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aquel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refrán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dice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palabras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lleva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viento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escrito,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escrito queda.</a:t>
            </a:r>
            <a:endParaRPr sz="1200" dirty="0">
              <a:latin typeface="Times New Roman"/>
              <a:cs typeface="Times New Roman"/>
            </a:endParaRPr>
          </a:p>
          <a:p>
            <a:pPr marL="378460" marR="5080" indent="-36576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Partiendo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antes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expresado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informantes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contextualizando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realidad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existe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nosotros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4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3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UNERG</a:t>
            </a:r>
            <a:r>
              <a:rPr sz="1200" spc="3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4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incluso</a:t>
            </a:r>
            <a:r>
              <a:rPr sz="1200" spc="4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3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4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Universidad</a:t>
            </a:r>
            <a:r>
              <a:rPr sz="1200" spc="40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Carabobo</a:t>
            </a:r>
            <a:r>
              <a:rPr sz="1200" spc="4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(UC),</a:t>
            </a:r>
            <a:r>
              <a:rPr sz="1200" spc="3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Universidad</a:t>
            </a:r>
            <a:r>
              <a:rPr sz="1200" spc="4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Central</a:t>
            </a:r>
            <a:r>
              <a:rPr sz="1200" spc="40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 </a:t>
            </a:r>
            <a:r>
              <a:rPr sz="1200" spc="-10" dirty="0">
                <a:latin typeface="Times New Roman"/>
                <a:cs typeface="Times New Roman"/>
              </a:rPr>
              <a:t>Venezuela(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UCV),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quizás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hasta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otras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carreras,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pero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Área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Agronomía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cual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enfocó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investigación,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allí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donde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refleja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vivencia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fenómeno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estudiado.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planteó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interrogantes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investigación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virtud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antes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mencionado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¿Cuál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significado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tiene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lenguaje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vocabulario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fuente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comunicación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actores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involucrados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carrera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ingeniería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agronómica?,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?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cual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condujo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eje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teleológico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Interpretar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realidad</a:t>
            </a:r>
            <a:r>
              <a:rPr sz="1200" spc="4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desde</a:t>
            </a:r>
            <a:r>
              <a:rPr sz="1200" spc="4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4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perspectiva</a:t>
            </a:r>
            <a:r>
              <a:rPr sz="1200" spc="4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andragógica</a:t>
            </a:r>
            <a:r>
              <a:rPr sz="1200" spc="4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4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son</a:t>
            </a:r>
            <a:r>
              <a:rPr sz="1200" spc="4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relatadas</a:t>
            </a:r>
            <a:r>
              <a:rPr sz="1200" spc="4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4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docentes,</a:t>
            </a:r>
            <a:r>
              <a:rPr sz="1200" spc="4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egresados</a:t>
            </a:r>
            <a:r>
              <a:rPr sz="1200" spc="480" dirty="0">
                <a:latin typeface="Times New Roman"/>
                <a:cs typeface="Times New Roman"/>
              </a:rPr>
              <a:t> </a:t>
            </a:r>
            <a:r>
              <a:rPr sz="1200" spc="-50" dirty="0">
                <a:latin typeface="Times New Roman"/>
                <a:cs typeface="Times New Roman"/>
              </a:rPr>
              <a:t>y </a:t>
            </a:r>
            <a:r>
              <a:rPr sz="1200" dirty="0">
                <a:latin typeface="Times New Roman"/>
                <a:cs typeface="Times New Roman"/>
              </a:rPr>
              <a:t>estudiantes</a:t>
            </a:r>
            <a:r>
              <a:rPr sz="1200" spc="3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3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área</a:t>
            </a:r>
            <a:r>
              <a:rPr sz="1200" spc="3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ingeniería</a:t>
            </a:r>
            <a:r>
              <a:rPr sz="1200" spc="3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agronómica</a:t>
            </a:r>
            <a:r>
              <a:rPr sz="1200" spc="3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3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3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contexto</a:t>
            </a:r>
            <a:r>
              <a:rPr sz="1200" spc="3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3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Universidad</a:t>
            </a:r>
            <a:r>
              <a:rPr sz="1200" spc="39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Nacional </a:t>
            </a:r>
            <a:r>
              <a:rPr sz="1200" dirty="0">
                <a:latin typeface="Times New Roman"/>
                <a:cs typeface="Times New Roman"/>
              </a:rPr>
              <a:t>Experimental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Llanos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Centrales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Rómulo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Gallegos.</a:t>
            </a:r>
            <a:endParaRPr sz="1200" dirty="0">
              <a:latin typeface="Times New Roman"/>
              <a:cs typeface="Times New Roman"/>
            </a:endParaRPr>
          </a:p>
          <a:p>
            <a:pPr marL="378460" marR="6350" indent="-365760" algn="just">
              <a:lnSpc>
                <a:spcPct val="100000"/>
              </a:lnSpc>
              <a:spcBef>
                <a:spcPts val="5"/>
              </a:spcBef>
            </a:pPr>
            <a:r>
              <a:rPr sz="1200" dirty="0">
                <a:latin typeface="Times New Roman"/>
                <a:cs typeface="Times New Roman"/>
              </a:rPr>
              <a:t>Conviene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resaltar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este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contexto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relevancia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tiene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esta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investigación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primeramente,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desde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el </a:t>
            </a:r>
            <a:r>
              <a:rPr sz="1200" dirty="0">
                <a:latin typeface="Times New Roman"/>
                <a:cs typeface="Times New Roman"/>
              </a:rPr>
              <a:t>ámbito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social</a:t>
            </a:r>
            <a:r>
              <a:rPr sz="1200" spc="3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ya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cada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vez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más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nos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damos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cuenta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lenguaje</a:t>
            </a:r>
            <a:r>
              <a:rPr sz="1200" spc="3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vocabulario </a:t>
            </a:r>
            <a:r>
              <a:rPr sz="1200" dirty="0">
                <a:latin typeface="Times New Roman"/>
                <a:cs typeface="Times New Roman"/>
              </a:rPr>
              <a:t>representa</a:t>
            </a:r>
            <a:r>
              <a:rPr sz="1200" spc="4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4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activo</a:t>
            </a:r>
            <a:r>
              <a:rPr sz="1200" spc="43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social</a:t>
            </a:r>
            <a:r>
              <a:rPr sz="1200" spc="43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entre</a:t>
            </a:r>
            <a:r>
              <a:rPr sz="1200" spc="4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4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seres</a:t>
            </a:r>
            <a:r>
              <a:rPr sz="1200" spc="43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humanos</a:t>
            </a:r>
            <a:r>
              <a:rPr sz="1200" spc="4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</a:t>
            </a:r>
            <a:r>
              <a:rPr sz="1200" spc="43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cual</a:t>
            </a:r>
            <a:r>
              <a:rPr sz="1200" spc="43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compromete</a:t>
            </a:r>
            <a:r>
              <a:rPr sz="1200" spc="43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43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profesionales </a:t>
            </a:r>
            <a:r>
              <a:rPr sz="1200" dirty="0">
                <a:latin typeface="Times New Roman"/>
                <a:cs typeface="Times New Roman"/>
              </a:rPr>
              <a:t>universitarios,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desde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relevancia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epistémico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disciplinar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porque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formación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universitaria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Ingeniero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Agrónomo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está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exceptuado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compromiso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comunicacional,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cuanto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relevancia</a:t>
            </a:r>
            <a:r>
              <a:rPr sz="1200" spc="13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curricular</a:t>
            </a:r>
            <a:r>
              <a:rPr sz="1200" spc="13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si</a:t>
            </a:r>
            <a:r>
              <a:rPr sz="1200" spc="13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hubiese</a:t>
            </a:r>
            <a:r>
              <a:rPr sz="1200" spc="13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cambios</a:t>
            </a:r>
            <a:r>
              <a:rPr sz="1200" spc="13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curriculares</a:t>
            </a:r>
            <a:r>
              <a:rPr sz="1200" spc="13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2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futuro,</a:t>
            </a:r>
            <a:r>
              <a:rPr sz="1200" spc="13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13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deberá</a:t>
            </a:r>
            <a:r>
              <a:rPr sz="1200" spc="13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considerar</a:t>
            </a:r>
            <a:r>
              <a:rPr sz="1200" spc="130" dirty="0">
                <a:latin typeface="Times New Roman"/>
                <a:cs typeface="Times New Roman"/>
              </a:rPr>
              <a:t>  </a:t>
            </a:r>
            <a:r>
              <a:rPr sz="1200" spc="-2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comunicación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eje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transversal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currículo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carrera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relevancia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institucional </a:t>
            </a:r>
            <a:r>
              <a:rPr sz="1200" dirty="0">
                <a:latin typeface="Times New Roman"/>
                <a:cs typeface="Times New Roman"/>
              </a:rPr>
              <a:t>extrainstitucional</a:t>
            </a:r>
            <a:r>
              <a:rPr sz="1200" spc="40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porque</a:t>
            </a:r>
            <a:r>
              <a:rPr sz="1200" spc="3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40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convierte</a:t>
            </a:r>
            <a:r>
              <a:rPr sz="1200" spc="3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desde</a:t>
            </a:r>
            <a:r>
              <a:rPr sz="1200" spc="3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sus</a:t>
            </a:r>
            <a:r>
              <a:rPr sz="1200" spc="4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hallazgos</a:t>
            </a:r>
            <a:r>
              <a:rPr sz="1200" spc="4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4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40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antecedente</a:t>
            </a:r>
            <a:r>
              <a:rPr sz="1200" spc="4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40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futuras </a:t>
            </a:r>
            <a:r>
              <a:rPr sz="1200" dirty="0">
                <a:latin typeface="Times New Roman"/>
                <a:cs typeface="Times New Roman"/>
              </a:rPr>
              <a:t>investigaciones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investigadores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interesados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fenómeno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comunicación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formación universitaria.</a:t>
            </a:r>
            <a:endParaRPr sz="1200" dirty="0">
              <a:latin typeface="Times New Roman"/>
              <a:cs typeface="Times New Roman"/>
            </a:endParaRPr>
          </a:p>
          <a:p>
            <a:pPr marL="378460" marR="5080" indent="-36576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esta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investigación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buscó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generar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nueva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aproximación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teórica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educativa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analice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spc="-50" dirty="0">
                <a:latin typeface="Times New Roman"/>
                <a:cs typeface="Times New Roman"/>
              </a:rPr>
              <a:t>y </a:t>
            </a:r>
            <a:r>
              <a:rPr sz="1200" dirty="0">
                <a:latin typeface="Times New Roman"/>
                <a:cs typeface="Times New Roman"/>
              </a:rPr>
              <a:t>considere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esencia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 egresado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ingeniero agrónomo con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vocabulario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acorde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nivel,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comunicación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motivadora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logro,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 armonía al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ser con respeto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otro,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valor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comunicación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embajadora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respeto,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uso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adecuado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lenguaje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valor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comunicación</a:t>
            </a:r>
            <a:r>
              <a:rPr sz="1200" spc="12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entre</a:t>
            </a:r>
            <a:r>
              <a:rPr sz="1200" spc="114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profesionales</a:t>
            </a:r>
            <a:r>
              <a:rPr sz="1200" spc="12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2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constituyan</a:t>
            </a:r>
            <a:r>
              <a:rPr sz="1200" spc="114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valores</a:t>
            </a:r>
            <a:r>
              <a:rPr sz="1200" spc="12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14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114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práctica</a:t>
            </a:r>
            <a:r>
              <a:rPr sz="1200" spc="12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1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través</a:t>
            </a:r>
            <a:r>
              <a:rPr sz="1200" spc="12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20" dirty="0">
                <a:latin typeface="Times New Roman"/>
                <a:cs typeface="Times New Roman"/>
              </a:rPr>
              <a:t>  </a:t>
            </a:r>
            <a:r>
              <a:rPr sz="1200" spc="-2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comunicación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asertiva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futuros</a:t>
            </a:r>
            <a:r>
              <a:rPr sz="1200" spc="-5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profesionales.</a:t>
            </a:r>
            <a:endParaRPr sz="1200" dirty="0">
              <a:latin typeface="Times New Roman"/>
              <a:cs typeface="Times New Roman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1565528" y="8256658"/>
            <a:ext cx="3792220" cy="6921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 marL="12700" marR="5080" algn="ctr">
              <a:lnSpc>
                <a:spcPts val="1440"/>
              </a:lnSpc>
              <a:spcBef>
                <a:spcPts val="15"/>
              </a:spcBef>
            </a:pPr>
            <a:r>
              <a:rPr sz="1200" b="1" dirty="0">
                <a:latin typeface="Times New Roman"/>
                <a:cs typeface="Times New Roman"/>
              </a:rPr>
              <a:t>La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Comunicación:</a:t>
            </a:r>
            <a:r>
              <a:rPr sz="1200" b="1" spc="-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Una</a:t>
            </a:r>
            <a:r>
              <a:rPr sz="1200" b="1" spc="-45" dirty="0">
                <a:latin typeface="Times New Roman"/>
                <a:cs typeface="Times New Roman"/>
              </a:rPr>
              <a:t> </a:t>
            </a:r>
            <a:r>
              <a:rPr sz="1200" b="1" spc="-20" dirty="0">
                <a:latin typeface="Times New Roman"/>
                <a:cs typeface="Times New Roman"/>
              </a:rPr>
              <a:t>Visión</a:t>
            </a:r>
            <a:r>
              <a:rPr sz="1200" b="1" spc="-7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Axiológica en</a:t>
            </a:r>
            <a:r>
              <a:rPr sz="1200" b="1" spc="-1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la</a:t>
            </a:r>
            <a:r>
              <a:rPr sz="1200" b="1" spc="-10" dirty="0">
                <a:latin typeface="Times New Roman"/>
                <a:cs typeface="Times New Roman"/>
              </a:rPr>
              <a:t> Formación </a:t>
            </a:r>
            <a:r>
              <a:rPr sz="1200" b="1" dirty="0">
                <a:latin typeface="Times New Roman"/>
                <a:cs typeface="Times New Roman"/>
              </a:rPr>
              <a:t>Universitaria</a:t>
            </a:r>
            <a:r>
              <a:rPr sz="1200" b="1" spc="-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del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Ingeniero</a:t>
            </a:r>
            <a:r>
              <a:rPr sz="1200" b="1" spc="-6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Agrónomo</a:t>
            </a:r>
            <a:endParaRPr sz="1200" dirty="0">
              <a:latin typeface="Times New Roman"/>
              <a:cs typeface="Times New Roman"/>
            </a:endParaRPr>
          </a:p>
          <a:p>
            <a:pPr marL="4445" algn="ctr">
              <a:lnSpc>
                <a:spcPct val="100000"/>
              </a:lnSpc>
              <a:spcBef>
                <a:spcPts val="990"/>
              </a:spcBef>
            </a:pPr>
            <a:r>
              <a:rPr sz="1200" b="1" dirty="0">
                <a:latin typeface="Times New Roman"/>
                <a:cs typeface="Times New Roman"/>
              </a:rPr>
              <a:t>Dra.</a:t>
            </a:r>
            <a:r>
              <a:rPr sz="1200" b="1" spc="-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Deanet</a:t>
            </a:r>
            <a:r>
              <a:rPr sz="1200" b="1" spc="-10" dirty="0">
                <a:latin typeface="Times New Roman"/>
                <a:cs typeface="Times New Roman"/>
              </a:rPr>
              <a:t> </a:t>
            </a:r>
            <a:r>
              <a:rPr sz="1200" b="1" spc="-20" dirty="0">
                <a:latin typeface="Times New Roman"/>
                <a:cs typeface="Times New Roman"/>
              </a:rPr>
              <a:t>Coromoto</a:t>
            </a:r>
            <a:r>
              <a:rPr sz="1200" b="1" spc="-5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Abreu</a:t>
            </a:r>
            <a:r>
              <a:rPr sz="1200" b="1" spc="-5" dirty="0">
                <a:latin typeface="Times New Roman"/>
                <a:cs typeface="Times New Roman"/>
              </a:rPr>
              <a:t> </a:t>
            </a:r>
            <a:r>
              <a:rPr sz="1200" b="1" spc="-20" dirty="0">
                <a:latin typeface="Times New Roman"/>
                <a:cs typeface="Times New Roman"/>
              </a:rPr>
              <a:t>Lira</a:t>
            </a:r>
            <a:endParaRPr sz="1200" dirty="0">
              <a:latin typeface="Times New Roman"/>
              <a:cs typeface="Times New Roman"/>
            </a:endParaRPr>
          </a:p>
        </p:txBody>
      </p:sp>
      <p:sp>
        <p:nvSpPr>
          <p:cNvPr id="19" name="object 19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107712" rIns="0" bIns="0" rtlCol="0">
            <a:spAutoFit/>
          </a:bodyPr>
          <a:lstStyle/>
          <a:p>
            <a:pPr marL="189865">
              <a:lnSpc>
                <a:spcPct val="100000"/>
              </a:lnSpc>
            </a:pPr>
            <a:fld id="{81D60167-4931-47E6-BA6A-407CBD079E47}" type="slidenum">
              <a:rPr sz="900" b="1" spc="-25" dirty="0">
                <a:latin typeface="Times New Roman"/>
                <a:cs typeface="Times New Roman"/>
              </a:rPr>
              <a:t>280</a:t>
            </a:fld>
            <a:endParaRPr sz="900" dirty="0">
              <a:latin typeface="Times New Roman"/>
              <a:cs typeface="Times New Roman"/>
            </a:endParaRPr>
          </a:p>
        </p:txBody>
      </p:sp>
      <p:grpSp>
        <p:nvGrpSpPr>
          <p:cNvPr id="20" name="Grupo 19">
            <a:extLst>
              <a:ext uri="{FF2B5EF4-FFF2-40B4-BE49-F238E27FC236}">
                <a16:creationId xmlns:a16="http://schemas.microsoft.com/office/drawing/2014/main" id="{6D5668A5-50FD-A5DE-28E2-34435B42DB75}"/>
              </a:ext>
            </a:extLst>
          </p:cNvPr>
          <p:cNvGrpSpPr/>
          <p:nvPr/>
        </p:nvGrpSpPr>
        <p:grpSpPr>
          <a:xfrm>
            <a:off x="117348" y="98932"/>
            <a:ext cx="6665976" cy="1452626"/>
            <a:chOff x="470065" y="1951410"/>
            <a:chExt cx="6665976" cy="1452626"/>
          </a:xfrm>
        </p:grpSpPr>
        <p:grpSp>
          <p:nvGrpSpPr>
            <p:cNvPr id="21" name="object 12">
              <a:extLst>
                <a:ext uri="{FF2B5EF4-FFF2-40B4-BE49-F238E27FC236}">
                  <a16:creationId xmlns:a16="http://schemas.microsoft.com/office/drawing/2014/main" id="{4087213D-1233-83C6-C2F6-8807194B893B}"/>
                </a:ext>
              </a:extLst>
            </p:cNvPr>
            <p:cNvGrpSpPr/>
            <p:nvPr/>
          </p:nvGrpSpPr>
          <p:grpSpPr>
            <a:xfrm>
              <a:off x="470065" y="1951664"/>
              <a:ext cx="6665976" cy="1452372"/>
              <a:chOff x="96011" y="115823"/>
              <a:chExt cx="6665976" cy="1452372"/>
            </a:xfrm>
          </p:grpSpPr>
          <p:pic>
            <p:nvPicPr>
              <p:cNvPr id="25" name="object 13">
                <a:extLst>
                  <a:ext uri="{FF2B5EF4-FFF2-40B4-BE49-F238E27FC236}">
                    <a16:creationId xmlns:a16="http://schemas.microsoft.com/office/drawing/2014/main" id="{85CA4502-70CB-E4C3-1182-772C9AB64474}"/>
                  </a:ext>
                </a:extLst>
              </p:cNvPr>
              <p:cNvPicPr/>
              <p:nvPr/>
            </p:nvPicPr>
            <p:blipFill>
              <a:blip r:embed="rId3" cstate="print"/>
              <a:stretch>
                <a:fillRect/>
              </a:stretch>
            </p:blipFill>
            <p:spPr>
              <a:xfrm>
                <a:off x="96011" y="115823"/>
                <a:ext cx="6665976" cy="1452372"/>
              </a:xfrm>
              <a:prstGeom prst="rect">
                <a:avLst/>
              </a:prstGeom>
            </p:spPr>
          </p:pic>
          <p:pic>
            <p:nvPicPr>
              <p:cNvPr id="26" name="object 14">
                <a:extLst>
                  <a:ext uri="{FF2B5EF4-FFF2-40B4-BE49-F238E27FC236}">
                    <a16:creationId xmlns:a16="http://schemas.microsoft.com/office/drawing/2014/main" id="{71DF2F5B-E284-F770-C146-364AE0729266}"/>
                  </a:ext>
                </a:extLst>
              </p:cNvPr>
              <p:cNvPicPr/>
              <p:nvPr/>
            </p:nvPicPr>
            <p:blipFill>
              <a:blip r:embed="rId4" cstate="print"/>
              <a:stretch>
                <a:fillRect/>
              </a:stretch>
            </p:blipFill>
            <p:spPr>
              <a:xfrm>
                <a:off x="142849" y="142875"/>
                <a:ext cx="6572275" cy="1358646"/>
              </a:xfrm>
              <a:prstGeom prst="rect">
                <a:avLst/>
              </a:prstGeom>
            </p:spPr>
          </p:pic>
          <p:sp>
            <p:nvSpPr>
              <p:cNvPr id="27" name="object 15">
                <a:extLst>
                  <a:ext uri="{FF2B5EF4-FFF2-40B4-BE49-F238E27FC236}">
                    <a16:creationId xmlns:a16="http://schemas.microsoft.com/office/drawing/2014/main" id="{15DC56EA-B658-7BF8-F27E-E08ACAD854C6}"/>
                  </a:ext>
                </a:extLst>
              </p:cNvPr>
              <p:cNvSpPr/>
              <p:nvPr/>
            </p:nvSpPr>
            <p:spPr>
              <a:xfrm>
                <a:off x="142849" y="142875"/>
                <a:ext cx="6572884" cy="1358900"/>
              </a:xfrm>
              <a:custGeom>
                <a:avLst/>
                <a:gdLst/>
                <a:ahLst/>
                <a:cxnLst/>
                <a:rect l="l" t="t" r="r" b="b"/>
                <a:pathLst>
                  <a:path w="6572884" h="1358900">
                    <a:moveTo>
                      <a:pt x="0" y="226441"/>
                    </a:moveTo>
                    <a:lnTo>
                      <a:pt x="4600" y="180795"/>
                    </a:lnTo>
                    <a:lnTo>
                      <a:pt x="17795" y="138285"/>
                    </a:lnTo>
                    <a:lnTo>
                      <a:pt x="38673" y="99820"/>
                    </a:lnTo>
                    <a:lnTo>
                      <a:pt x="66324" y="66309"/>
                    </a:lnTo>
                    <a:lnTo>
                      <a:pt x="99837" y="38663"/>
                    </a:lnTo>
                    <a:lnTo>
                      <a:pt x="138301" y="17789"/>
                    </a:lnTo>
                    <a:lnTo>
                      <a:pt x="180806" y="4599"/>
                    </a:lnTo>
                    <a:lnTo>
                      <a:pt x="226440" y="0"/>
                    </a:lnTo>
                    <a:lnTo>
                      <a:pt x="6345834" y="0"/>
                    </a:lnTo>
                    <a:lnTo>
                      <a:pt x="6391480" y="4599"/>
                    </a:lnTo>
                    <a:lnTo>
                      <a:pt x="6433990" y="17789"/>
                    </a:lnTo>
                    <a:lnTo>
                      <a:pt x="6472455" y="38663"/>
                    </a:lnTo>
                    <a:lnTo>
                      <a:pt x="6505965" y="66309"/>
                    </a:lnTo>
                    <a:lnTo>
                      <a:pt x="6533612" y="99820"/>
                    </a:lnTo>
                    <a:lnTo>
                      <a:pt x="6554485" y="138285"/>
                    </a:lnTo>
                    <a:lnTo>
                      <a:pt x="6567676" y="180795"/>
                    </a:lnTo>
                    <a:lnTo>
                      <a:pt x="6572275" y="226441"/>
                    </a:lnTo>
                    <a:lnTo>
                      <a:pt x="6572275" y="1132204"/>
                    </a:lnTo>
                    <a:lnTo>
                      <a:pt x="6567676" y="1177850"/>
                    </a:lnTo>
                    <a:lnTo>
                      <a:pt x="6554485" y="1220360"/>
                    </a:lnTo>
                    <a:lnTo>
                      <a:pt x="6533612" y="1258825"/>
                    </a:lnTo>
                    <a:lnTo>
                      <a:pt x="6505965" y="1292336"/>
                    </a:lnTo>
                    <a:lnTo>
                      <a:pt x="6472455" y="1319982"/>
                    </a:lnTo>
                    <a:lnTo>
                      <a:pt x="6433990" y="1340856"/>
                    </a:lnTo>
                    <a:lnTo>
                      <a:pt x="6391480" y="1354046"/>
                    </a:lnTo>
                    <a:lnTo>
                      <a:pt x="6345834" y="1358646"/>
                    </a:lnTo>
                    <a:lnTo>
                      <a:pt x="226440" y="1358646"/>
                    </a:lnTo>
                    <a:lnTo>
                      <a:pt x="180806" y="1354046"/>
                    </a:lnTo>
                    <a:lnTo>
                      <a:pt x="138301" y="1340856"/>
                    </a:lnTo>
                    <a:lnTo>
                      <a:pt x="99837" y="1319982"/>
                    </a:lnTo>
                    <a:lnTo>
                      <a:pt x="66324" y="1292336"/>
                    </a:lnTo>
                    <a:lnTo>
                      <a:pt x="38673" y="1258825"/>
                    </a:lnTo>
                    <a:lnTo>
                      <a:pt x="17795" y="1220360"/>
                    </a:lnTo>
                    <a:lnTo>
                      <a:pt x="4600" y="1177850"/>
                    </a:lnTo>
                    <a:lnTo>
                      <a:pt x="0" y="1132204"/>
                    </a:lnTo>
                    <a:lnTo>
                      <a:pt x="0" y="226441"/>
                    </a:lnTo>
                    <a:close/>
                  </a:path>
                </a:pathLst>
              </a:custGeom>
              <a:ln w="9525">
                <a:solidFill>
                  <a:srgbClr val="55CE74"/>
                </a:solidFill>
              </a:ln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pic>
            <p:nvPicPr>
              <p:cNvPr id="28" name="object 16">
                <a:extLst>
                  <a:ext uri="{FF2B5EF4-FFF2-40B4-BE49-F238E27FC236}">
                    <a16:creationId xmlns:a16="http://schemas.microsoft.com/office/drawing/2014/main" id="{892E99CC-6ABB-6CCB-DBCC-957A07EFC1A3}"/>
                  </a:ext>
                </a:extLst>
              </p:cNvPr>
              <p:cNvPicPr/>
              <p:nvPr/>
            </p:nvPicPr>
            <p:blipFill>
              <a:blip r:embed="rId5" cstate="print"/>
              <a:stretch>
                <a:fillRect/>
              </a:stretch>
            </p:blipFill>
            <p:spPr>
              <a:xfrm>
                <a:off x="2500248" y="305930"/>
                <a:ext cx="1714500" cy="733945"/>
              </a:xfrm>
              <a:prstGeom prst="rect">
                <a:avLst/>
              </a:prstGeom>
            </p:spPr>
          </p:pic>
        </p:grpSp>
        <p:sp>
          <p:nvSpPr>
            <p:cNvPr id="22" name="object 16">
              <a:extLst>
                <a:ext uri="{FF2B5EF4-FFF2-40B4-BE49-F238E27FC236}">
                  <a16:creationId xmlns:a16="http://schemas.microsoft.com/office/drawing/2014/main" id="{A256CDE8-78CF-DEFA-CB3D-A3683971D024}"/>
                </a:ext>
              </a:extLst>
            </p:cNvPr>
            <p:cNvSpPr txBox="1"/>
            <p:nvPr/>
          </p:nvSpPr>
          <p:spPr>
            <a:xfrm>
              <a:off x="2775727" y="2875716"/>
              <a:ext cx="3332858" cy="391795"/>
            </a:xfrm>
            <a:prstGeom prst="rect">
              <a:avLst/>
            </a:prstGeom>
            <a:noFill/>
          </p:spPr>
          <p:txBody>
            <a:bodyPr vert="horz" wrap="square" lIns="0" tIns="12700" rIns="0" bIns="0" rtlCol="0">
              <a:spAutoFit/>
            </a:bodyPr>
            <a:lstStyle/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Volumen 4,  Número 1  Enero a Julio 2021</a:t>
              </a:r>
            </a:p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Revista Semestral. Venezuela</a:t>
              </a:r>
              <a:endParaRPr sz="1200" dirty="0">
                <a:latin typeface="Arial"/>
                <a:cs typeface="Arial"/>
              </a:endParaRPr>
            </a:p>
          </p:txBody>
        </p:sp>
        <p:pic>
          <p:nvPicPr>
            <p:cNvPr id="23" name="object 25">
              <a:extLst>
                <a:ext uri="{FF2B5EF4-FFF2-40B4-BE49-F238E27FC236}">
                  <a16:creationId xmlns:a16="http://schemas.microsoft.com/office/drawing/2014/main" id="{C002B228-DDB0-4F2A-A000-AE6881C5CE4A}"/>
                </a:ext>
              </a:extLst>
            </p:cNvPr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470065" y="2027896"/>
              <a:ext cx="2305662" cy="1053903"/>
            </a:xfrm>
            <a:prstGeom prst="rect">
              <a:avLst/>
            </a:prstGeom>
          </p:spPr>
        </p:pic>
        <p:pic>
          <p:nvPicPr>
            <p:cNvPr id="24" name="object 31">
              <a:extLst>
                <a:ext uri="{FF2B5EF4-FFF2-40B4-BE49-F238E27FC236}">
                  <a16:creationId xmlns:a16="http://schemas.microsoft.com/office/drawing/2014/main" id="{ADEFFDBB-859F-4C01-7C6B-F89E389EA4B9}"/>
                </a:ext>
              </a:extLst>
            </p:cNvPr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4932681" y="1951410"/>
              <a:ext cx="1805304" cy="893889"/>
            </a:xfrm>
            <a:prstGeom prst="rect">
              <a:avLst/>
            </a:prstGeom>
          </p:spPr>
        </p:pic>
      </p:grpSp>
    </p:spTree>
  </p:cSld>
  <p:clrMapOvr>
    <a:masterClrMapping/>
  </p:clrMapOvr>
</p:sld>
</file>

<file path=ppt/slides/slide2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94485" y="115823"/>
            <a:ext cx="6669405" cy="8926195"/>
            <a:chOff x="94485" y="115823"/>
            <a:chExt cx="6669405" cy="8926195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44780" y="8651747"/>
              <a:ext cx="6516624" cy="158496"/>
            </a:xfrm>
            <a:prstGeom prst="rect">
              <a:avLst/>
            </a:prstGeom>
          </p:spPr>
        </p:pic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96012" y="115823"/>
              <a:ext cx="6665976" cy="1452372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42849" y="142875"/>
              <a:ext cx="6572275" cy="1358646"/>
            </a:xfrm>
            <a:prstGeom prst="rect">
              <a:avLst/>
            </a:prstGeom>
          </p:spPr>
        </p:pic>
        <p:sp>
          <p:nvSpPr>
            <p:cNvPr id="6" name="object 6"/>
            <p:cNvSpPr/>
            <p:nvPr/>
          </p:nvSpPr>
          <p:spPr>
            <a:xfrm>
              <a:off x="142849" y="142875"/>
              <a:ext cx="6572884" cy="1358900"/>
            </a:xfrm>
            <a:custGeom>
              <a:avLst/>
              <a:gdLst/>
              <a:ahLst/>
              <a:cxnLst/>
              <a:rect l="l" t="t" r="r" b="b"/>
              <a:pathLst>
                <a:path w="6572884" h="1358900">
                  <a:moveTo>
                    <a:pt x="0" y="226441"/>
                  </a:moveTo>
                  <a:lnTo>
                    <a:pt x="4600" y="180795"/>
                  </a:lnTo>
                  <a:lnTo>
                    <a:pt x="17795" y="138285"/>
                  </a:lnTo>
                  <a:lnTo>
                    <a:pt x="38673" y="99820"/>
                  </a:lnTo>
                  <a:lnTo>
                    <a:pt x="66324" y="66309"/>
                  </a:lnTo>
                  <a:lnTo>
                    <a:pt x="99837" y="38663"/>
                  </a:lnTo>
                  <a:lnTo>
                    <a:pt x="138301" y="17789"/>
                  </a:lnTo>
                  <a:lnTo>
                    <a:pt x="180806" y="4599"/>
                  </a:lnTo>
                  <a:lnTo>
                    <a:pt x="226440" y="0"/>
                  </a:lnTo>
                  <a:lnTo>
                    <a:pt x="6345834" y="0"/>
                  </a:lnTo>
                  <a:lnTo>
                    <a:pt x="6391480" y="4599"/>
                  </a:lnTo>
                  <a:lnTo>
                    <a:pt x="6433990" y="17789"/>
                  </a:lnTo>
                  <a:lnTo>
                    <a:pt x="6472455" y="38663"/>
                  </a:lnTo>
                  <a:lnTo>
                    <a:pt x="6505965" y="66309"/>
                  </a:lnTo>
                  <a:lnTo>
                    <a:pt x="6533612" y="99820"/>
                  </a:lnTo>
                  <a:lnTo>
                    <a:pt x="6554485" y="138285"/>
                  </a:lnTo>
                  <a:lnTo>
                    <a:pt x="6567676" y="180795"/>
                  </a:lnTo>
                  <a:lnTo>
                    <a:pt x="6572275" y="226441"/>
                  </a:lnTo>
                  <a:lnTo>
                    <a:pt x="6572275" y="1132204"/>
                  </a:lnTo>
                  <a:lnTo>
                    <a:pt x="6567676" y="1177850"/>
                  </a:lnTo>
                  <a:lnTo>
                    <a:pt x="6554485" y="1220360"/>
                  </a:lnTo>
                  <a:lnTo>
                    <a:pt x="6533612" y="1258825"/>
                  </a:lnTo>
                  <a:lnTo>
                    <a:pt x="6505965" y="1292336"/>
                  </a:lnTo>
                  <a:lnTo>
                    <a:pt x="6472455" y="1319982"/>
                  </a:lnTo>
                  <a:lnTo>
                    <a:pt x="6433990" y="1340856"/>
                  </a:lnTo>
                  <a:lnTo>
                    <a:pt x="6391480" y="1354046"/>
                  </a:lnTo>
                  <a:lnTo>
                    <a:pt x="6345834" y="1358646"/>
                  </a:lnTo>
                  <a:lnTo>
                    <a:pt x="226440" y="1358646"/>
                  </a:lnTo>
                  <a:lnTo>
                    <a:pt x="180806" y="1354046"/>
                  </a:lnTo>
                  <a:lnTo>
                    <a:pt x="138301" y="1340856"/>
                  </a:lnTo>
                  <a:lnTo>
                    <a:pt x="99837" y="1319982"/>
                  </a:lnTo>
                  <a:lnTo>
                    <a:pt x="66324" y="1292336"/>
                  </a:lnTo>
                  <a:lnTo>
                    <a:pt x="38673" y="1258825"/>
                  </a:lnTo>
                  <a:lnTo>
                    <a:pt x="17795" y="1220360"/>
                  </a:lnTo>
                  <a:lnTo>
                    <a:pt x="4600" y="1177850"/>
                  </a:lnTo>
                  <a:lnTo>
                    <a:pt x="0" y="1132204"/>
                  </a:lnTo>
                  <a:lnTo>
                    <a:pt x="0" y="226441"/>
                  </a:lnTo>
                  <a:close/>
                </a:path>
              </a:pathLst>
            </a:custGeom>
            <a:ln w="9525">
              <a:solidFill>
                <a:srgbClr val="55CE74"/>
              </a:solidFill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pic>
          <p:nvPicPr>
            <p:cNvPr id="7" name="object 7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2500248" y="305930"/>
              <a:ext cx="1714500" cy="733945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2738628" y="1024127"/>
              <a:ext cx="1897379" cy="371855"/>
            </a:xfrm>
            <a:prstGeom prst="rect">
              <a:avLst/>
            </a:prstGeom>
          </p:spPr>
        </p:pic>
        <p:pic>
          <p:nvPicPr>
            <p:cNvPr id="9" name="object 9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4401312" y="1024127"/>
              <a:ext cx="1577339" cy="371855"/>
            </a:xfrm>
            <a:prstGeom prst="rect">
              <a:avLst/>
            </a:prstGeom>
          </p:spPr>
        </p:pic>
        <p:pic>
          <p:nvPicPr>
            <p:cNvPr id="10" name="object 10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3169920" y="1207007"/>
              <a:ext cx="1546859" cy="371855"/>
            </a:xfrm>
            <a:prstGeom prst="rect">
              <a:avLst/>
            </a:prstGeom>
          </p:spPr>
        </p:pic>
        <p:pic>
          <p:nvPicPr>
            <p:cNvPr id="11" name="object 11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4482083" y="1207007"/>
              <a:ext cx="284988" cy="371855"/>
            </a:xfrm>
            <a:prstGeom prst="rect">
              <a:avLst/>
            </a:prstGeom>
          </p:spPr>
        </p:pic>
        <p:pic>
          <p:nvPicPr>
            <p:cNvPr id="12" name="object 12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4571999" y="1207007"/>
              <a:ext cx="1013460" cy="371855"/>
            </a:xfrm>
            <a:prstGeom prst="rect">
              <a:avLst/>
            </a:prstGeom>
          </p:spPr>
        </p:pic>
        <p:pic>
          <p:nvPicPr>
            <p:cNvPr id="13" name="object 13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324612" y="234695"/>
              <a:ext cx="1719072" cy="1341120"/>
            </a:xfrm>
            <a:prstGeom prst="rect">
              <a:avLst/>
            </a:prstGeom>
          </p:spPr>
        </p:pic>
        <p:pic>
          <p:nvPicPr>
            <p:cNvPr id="14" name="object 14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5606795" y="8193022"/>
              <a:ext cx="1092707" cy="848868"/>
            </a:xfrm>
            <a:prstGeom prst="rect">
              <a:avLst/>
            </a:prstGeom>
          </p:spPr>
        </p:pic>
        <p:pic>
          <p:nvPicPr>
            <p:cNvPr id="15" name="object 15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109728" y="8193022"/>
              <a:ext cx="1092708" cy="848868"/>
            </a:xfrm>
            <a:prstGeom prst="rect">
              <a:avLst/>
            </a:prstGeom>
          </p:spPr>
        </p:pic>
        <p:pic>
          <p:nvPicPr>
            <p:cNvPr id="16" name="object 16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4725162" y="164274"/>
              <a:ext cx="1805305" cy="893889"/>
            </a:xfrm>
            <a:prstGeom prst="rect">
              <a:avLst/>
            </a:prstGeom>
          </p:spPr>
        </p:pic>
      </p:grpSp>
      <p:sp>
        <p:nvSpPr>
          <p:cNvPr id="17" name="object 17"/>
          <p:cNvSpPr txBox="1"/>
          <p:nvPr/>
        </p:nvSpPr>
        <p:spPr>
          <a:xfrm>
            <a:off x="221691" y="1068451"/>
            <a:ext cx="6414770" cy="681926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063875" marR="769620" indent="-431800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Arial"/>
                <a:cs typeface="Arial"/>
              </a:rPr>
              <a:t>6ta.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Edición</a:t>
            </a:r>
            <a:r>
              <a:rPr sz="1200" b="1" spc="-10" dirty="0">
                <a:latin typeface="Arial"/>
                <a:cs typeface="Arial"/>
              </a:rPr>
              <a:t> Volumen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I</a:t>
            </a:r>
            <a:r>
              <a:rPr sz="1200" b="1" spc="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Enero</a:t>
            </a:r>
            <a:r>
              <a:rPr sz="1200" b="1" spc="-3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a</a:t>
            </a:r>
            <a:r>
              <a:rPr sz="1200" b="1" spc="-2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Julio</a:t>
            </a:r>
            <a:r>
              <a:rPr sz="1200" b="1" spc="-5" dirty="0">
                <a:latin typeface="Arial"/>
                <a:cs typeface="Arial"/>
              </a:rPr>
              <a:t> </a:t>
            </a:r>
            <a:r>
              <a:rPr sz="1200" b="1" spc="-20" dirty="0">
                <a:latin typeface="Arial"/>
                <a:cs typeface="Arial"/>
              </a:rPr>
              <a:t>2021 </a:t>
            </a:r>
            <a:r>
              <a:rPr sz="1200" b="1" dirty="0">
                <a:latin typeface="Arial"/>
                <a:cs typeface="Arial"/>
              </a:rPr>
              <a:t>Revista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Semestral-</a:t>
            </a:r>
            <a:r>
              <a:rPr sz="1200" b="1" spc="-40" dirty="0">
                <a:latin typeface="Arial"/>
                <a:cs typeface="Arial"/>
              </a:rPr>
              <a:t> </a:t>
            </a:r>
            <a:r>
              <a:rPr sz="1200" b="1" spc="-10" dirty="0">
                <a:latin typeface="Arial"/>
                <a:cs typeface="Arial"/>
              </a:rPr>
              <a:t>Venezuela</a:t>
            </a:r>
            <a:endParaRPr sz="1200" dirty="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610"/>
              </a:spcBef>
            </a:pPr>
            <a:endParaRPr sz="1200" dirty="0">
              <a:latin typeface="Arial"/>
              <a:cs typeface="Arial"/>
            </a:endParaRPr>
          </a:p>
          <a:p>
            <a:pPr algn="ctr">
              <a:lnSpc>
                <a:spcPct val="100000"/>
              </a:lnSpc>
            </a:pPr>
            <a:r>
              <a:rPr sz="1200" b="1" dirty="0">
                <a:latin typeface="Times New Roman"/>
                <a:cs typeface="Times New Roman"/>
              </a:rPr>
              <a:t>CONSIDERACIONES</a:t>
            </a:r>
            <a:r>
              <a:rPr sz="1200" b="1" spc="-50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METODOLÓGICAS</a:t>
            </a:r>
            <a:endParaRPr sz="1200" dirty="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60"/>
              </a:spcBef>
            </a:pPr>
            <a:endParaRPr sz="1200" dirty="0">
              <a:latin typeface="Times New Roman"/>
              <a:cs typeface="Times New Roman"/>
            </a:endParaRPr>
          </a:p>
          <a:p>
            <a:pPr marL="410845" marR="39370" indent="-363220" algn="just">
              <a:lnSpc>
                <a:spcPct val="100000"/>
              </a:lnSpc>
              <a:spcBef>
                <a:spcPts val="5"/>
              </a:spcBef>
            </a:pPr>
            <a:r>
              <a:rPr sz="1200" dirty="0">
                <a:latin typeface="Times New Roman"/>
                <a:cs typeface="Times New Roman"/>
              </a:rPr>
              <a:t>Desde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perspectiva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epistémica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planteó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paradigma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busca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medir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cuantificar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saber </a:t>
            </a:r>
            <a:r>
              <a:rPr sz="1200" dirty="0">
                <a:latin typeface="Times New Roman"/>
                <a:cs typeface="Times New Roman"/>
              </a:rPr>
              <a:t>cuántos</a:t>
            </a:r>
            <a:r>
              <a:rPr sz="1200" spc="4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estudiantes</a:t>
            </a:r>
            <a:r>
              <a:rPr sz="1200" spc="4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leen</a:t>
            </a:r>
            <a:r>
              <a:rPr sz="1200" spc="4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</a:t>
            </a:r>
            <a:r>
              <a:rPr sz="1200" spc="4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escriben</a:t>
            </a:r>
            <a:r>
              <a:rPr sz="1200" spc="4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40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manera</a:t>
            </a:r>
            <a:r>
              <a:rPr sz="1200" spc="4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correcta</a:t>
            </a:r>
            <a:r>
              <a:rPr sz="1200" spc="4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</a:t>
            </a:r>
            <a:r>
              <a:rPr sz="1200" spc="4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no,</a:t>
            </a:r>
            <a:r>
              <a:rPr sz="1200" spc="4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sino</a:t>
            </a:r>
            <a:r>
              <a:rPr sz="1200" spc="4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desde</a:t>
            </a:r>
            <a:r>
              <a:rPr sz="1200" spc="4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41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paradigma </a:t>
            </a:r>
            <a:r>
              <a:rPr sz="1200" dirty="0">
                <a:latin typeface="Times New Roman"/>
                <a:cs typeface="Times New Roman"/>
              </a:rPr>
              <a:t>postpositivista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paradigma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interpretativo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naturalista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bajo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fundamentación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científico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spc="-50" dirty="0">
                <a:latin typeface="Times New Roman"/>
                <a:cs typeface="Times New Roman"/>
              </a:rPr>
              <a:t>– </a:t>
            </a:r>
            <a:r>
              <a:rPr sz="1200" dirty="0">
                <a:latin typeface="Times New Roman"/>
                <a:cs typeface="Times New Roman"/>
              </a:rPr>
              <a:t>filosófica</a:t>
            </a:r>
            <a:r>
              <a:rPr sz="1200" spc="3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netamente</a:t>
            </a:r>
            <a:r>
              <a:rPr sz="1200" spc="3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fenomenológico,</a:t>
            </a:r>
            <a:r>
              <a:rPr sz="1200" spc="3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3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enfoque</a:t>
            </a:r>
            <a:r>
              <a:rPr sz="1200" spc="3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cualitativo</a:t>
            </a:r>
            <a:r>
              <a:rPr sz="1200" spc="3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3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método</a:t>
            </a:r>
            <a:r>
              <a:rPr sz="1200" spc="32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fenomenológico </a:t>
            </a:r>
            <a:r>
              <a:rPr sz="1200" dirty="0">
                <a:latin typeface="Times New Roman"/>
                <a:cs typeface="Times New Roman"/>
              </a:rPr>
              <a:t>hermenéutico</a:t>
            </a:r>
            <a:r>
              <a:rPr sz="1200" spc="12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haciendo</a:t>
            </a:r>
            <a:r>
              <a:rPr sz="1200" spc="13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interpretación</a:t>
            </a:r>
            <a:r>
              <a:rPr sz="1200" spc="13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profunda</a:t>
            </a:r>
            <a:r>
              <a:rPr sz="1200" spc="12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2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12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vivencias</a:t>
            </a:r>
            <a:r>
              <a:rPr sz="1200" spc="14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14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experiencias</a:t>
            </a:r>
            <a:r>
              <a:rPr sz="1200" spc="13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20" dirty="0">
                <a:latin typeface="Times New Roman"/>
                <a:cs typeface="Times New Roman"/>
              </a:rPr>
              <a:t>  </a:t>
            </a:r>
            <a:r>
              <a:rPr sz="1200" spc="-25" dirty="0">
                <a:latin typeface="Times New Roman"/>
                <a:cs typeface="Times New Roman"/>
              </a:rPr>
              <a:t>los </a:t>
            </a:r>
            <a:r>
              <a:rPr sz="1200" dirty="0">
                <a:latin typeface="Times New Roman"/>
                <a:cs typeface="Times New Roman"/>
              </a:rPr>
              <a:t>informantes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tal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cual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relatan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Van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Manen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(2003)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otros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autores.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referencia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perspectiva </a:t>
            </a:r>
            <a:r>
              <a:rPr sz="1200" dirty="0">
                <a:latin typeface="Times New Roman"/>
                <a:cs typeface="Times New Roman"/>
              </a:rPr>
              <a:t>metódica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escenario, que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motivó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investigadora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fue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Área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Ingeniería Agronómica de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Universidad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Nacional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Experimental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Rómulo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Gallegos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(UNERG),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San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Juan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Morros. </a:t>
            </a:r>
            <a:r>
              <a:rPr sz="1200" spc="-25" dirty="0">
                <a:latin typeface="Times New Roman"/>
                <a:cs typeface="Times New Roman"/>
              </a:rPr>
              <a:t>En </a:t>
            </a:r>
            <a:r>
              <a:rPr sz="1200" dirty="0">
                <a:latin typeface="Times New Roman"/>
                <a:cs typeface="Times New Roman"/>
              </a:rPr>
              <a:t>cuanto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informantes,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investigadora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consideró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docente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área,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egresado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que </a:t>
            </a:r>
            <a:r>
              <a:rPr sz="1200" dirty="0">
                <a:latin typeface="Times New Roman"/>
                <a:cs typeface="Times New Roman"/>
              </a:rPr>
              <a:t>volvió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mirada a la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universidad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contratado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docente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estudiante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regular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sexto semestre.</a:t>
            </a:r>
            <a:endParaRPr sz="1200" dirty="0">
              <a:latin typeface="Times New Roman"/>
              <a:cs typeface="Times New Roman"/>
            </a:endParaRPr>
          </a:p>
          <a:p>
            <a:pPr marL="410845" marR="38100" indent="-36322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técnicas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aplicadas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investigación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fueron,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relación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obtención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información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fue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entrevista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profundidad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donde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misma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trata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conversación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entre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dos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personas,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cuya </a:t>
            </a:r>
            <a:r>
              <a:rPr sz="1200" dirty="0">
                <a:latin typeface="Times New Roman"/>
                <a:cs typeface="Times New Roman"/>
              </a:rPr>
              <a:t>narración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fue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registrada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investigador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propósito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favorecer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producción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un </a:t>
            </a:r>
            <a:r>
              <a:rPr sz="1200" dirty="0">
                <a:latin typeface="Times New Roman"/>
                <a:cs typeface="Times New Roman"/>
              </a:rPr>
              <a:t>discurso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conversacional,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continuo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cierta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línea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argumental,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ser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algo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cerrado </a:t>
            </a:r>
            <a:r>
              <a:rPr sz="1200" dirty="0">
                <a:latin typeface="Times New Roman"/>
                <a:cs typeface="Times New Roman"/>
              </a:rPr>
              <a:t>mi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fragmentado,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sino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algo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continuo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 con</a:t>
            </a:r>
            <a:r>
              <a:rPr sz="1200" spc="3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argumentos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más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amplios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abarcantes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(Gómez,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2007, </a:t>
            </a:r>
            <a:r>
              <a:rPr sz="1200" dirty="0">
                <a:latin typeface="Times New Roman"/>
                <a:cs typeface="Times New Roman"/>
              </a:rPr>
              <a:t>p.</a:t>
            </a:r>
            <a:r>
              <a:rPr sz="1200" spc="4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242).</a:t>
            </a:r>
            <a:r>
              <a:rPr sz="1200" spc="4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45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</a:t>
            </a:r>
            <a:r>
              <a:rPr sz="1200" spc="4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señalado</a:t>
            </a:r>
            <a:r>
              <a:rPr sz="1200" spc="4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anteriormente</a:t>
            </a:r>
            <a:r>
              <a:rPr sz="1200" spc="4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4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Gómez,</a:t>
            </a:r>
            <a:r>
              <a:rPr sz="1200" spc="4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4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aquella</a:t>
            </a:r>
            <a:r>
              <a:rPr sz="1200" spc="4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postura</a:t>
            </a:r>
            <a:r>
              <a:rPr sz="1200" spc="45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adoptada</a:t>
            </a:r>
            <a:r>
              <a:rPr sz="1200" spc="4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459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el </a:t>
            </a:r>
            <a:r>
              <a:rPr sz="1200" dirty="0">
                <a:latin typeface="Times New Roman"/>
                <a:cs typeface="Times New Roman"/>
              </a:rPr>
              <a:t>investigador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propósito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entablar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conversación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entre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él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 informante,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permitiendo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producción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referencias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vivenciales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cuanto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</a:t>
            </a:r>
            <a:r>
              <a:rPr sz="1200" spc="24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fenómeno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investigación,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dan </a:t>
            </a:r>
            <a:r>
              <a:rPr sz="1200" dirty="0">
                <a:latin typeface="Times New Roman"/>
                <a:cs typeface="Times New Roman"/>
              </a:rPr>
              <a:t>sustento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fuerza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investigación.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Durante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este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proceso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espontaneidad,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lleva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dialogue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libremente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generando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información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requerida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investigador.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cuanto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entrevista el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investigador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asumió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importante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dejar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 sentado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 ello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Piñero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Rivera </a:t>
            </a:r>
            <a:r>
              <a:rPr sz="1200" dirty="0">
                <a:latin typeface="Times New Roman"/>
                <a:cs typeface="Times New Roman"/>
              </a:rPr>
              <a:t>(2013),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expresan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siguiente:</a:t>
            </a:r>
            <a:endParaRPr sz="1200" dirty="0">
              <a:latin typeface="Times New Roman"/>
              <a:cs typeface="Times New Roman"/>
            </a:endParaRPr>
          </a:p>
          <a:p>
            <a:pPr marL="937894" marR="641350" algn="just">
              <a:lnSpc>
                <a:spcPct val="100000"/>
              </a:lnSpc>
              <a:spcBef>
                <a:spcPts val="520"/>
              </a:spcBef>
            </a:pPr>
            <a:r>
              <a:rPr sz="1200" dirty="0">
                <a:latin typeface="Times New Roman"/>
                <a:cs typeface="Times New Roman"/>
              </a:rPr>
              <a:t>Al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referirnos</a:t>
            </a:r>
            <a:r>
              <a:rPr sz="1200" spc="3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entrevista</a:t>
            </a:r>
            <a:r>
              <a:rPr sz="1200" spc="3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profundidad</a:t>
            </a:r>
            <a:r>
              <a:rPr sz="1200" spc="3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estaremos</a:t>
            </a:r>
            <a:r>
              <a:rPr sz="1200" spc="3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presencia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0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un </a:t>
            </a:r>
            <a:r>
              <a:rPr sz="1200" dirty="0">
                <a:latin typeface="Times New Roman"/>
                <a:cs typeface="Times New Roman"/>
              </a:rPr>
              <a:t>espacio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interactivo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dialógico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entre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investigador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sujeto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informante,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en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través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relación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horizontal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logra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inmersión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sentidos </a:t>
            </a:r>
            <a:r>
              <a:rPr sz="1200" dirty="0">
                <a:latin typeface="Times New Roman"/>
                <a:cs typeface="Times New Roman"/>
              </a:rPr>
              <a:t>subjetivos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emergen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sujeto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habla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desde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compromiso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total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su </a:t>
            </a:r>
            <a:r>
              <a:rPr sz="1200" dirty="0">
                <a:latin typeface="Times New Roman"/>
                <a:cs typeface="Times New Roman"/>
              </a:rPr>
              <a:t>expresión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sobre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tema.</a:t>
            </a:r>
            <a:endParaRPr sz="1200" dirty="0">
              <a:latin typeface="Times New Roman"/>
              <a:cs typeface="Times New Roman"/>
            </a:endParaRPr>
          </a:p>
          <a:p>
            <a:pPr marL="375285" marR="5080" indent="-363220" algn="just">
              <a:lnSpc>
                <a:spcPct val="100000"/>
              </a:lnSpc>
              <a:spcBef>
                <a:spcPts val="575"/>
              </a:spcBef>
            </a:pP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organizar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información,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jerarquizarla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valorarla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procedió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ubicación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matrices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cuadros </a:t>
            </a:r>
            <a:r>
              <a:rPr sz="1200" dirty="0">
                <a:latin typeface="Times New Roman"/>
                <a:cs typeface="Times New Roman"/>
              </a:rPr>
              <a:t>epistémicos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tal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manera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poder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aplicar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técnica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categorización,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cual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hace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referencia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proceso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cualitativo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realizado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todo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proceso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exhaustivo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detallado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</a:t>
            </a:r>
            <a:endParaRPr sz="1200" dirty="0">
              <a:latin typeface="Times New Roman"/>
              <a:cs typeface="Times New Roman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1565528" y="8256658"/>
            <a:ext cx="3792220" cy="6921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 marL="12700" marR="5080" algn="ctr">
              <a:lnSpc>
                <a:spcPts val="1440"/>
              </a:lnSpc>
              <a:spcBef>
                <a:spcPts val="15"/>
              </a:spcBef>
            </a:pPr>
            <a:r>
              <a:rPr sz="1200" b="1" dirty="0">
                <a:latin typeface="Times New Roman"/>
                <a:cs typeface="Times New Roman"/>
              </a:rPr>
              <a:t>La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Comunicación:</a:t>
            </a:r>
            <a:r>
              <a:rPr sz="1200" b="1" spc="-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Una</a:t>
            </a:r>
            <a:r>
              <a:rPr sz="1200" b="1" spc="-45" dirty="0">
                <a:latin typeface="Times New Roman"/>
                <a:cs typeface="Times New Roman"/>
              </a:rPr>
              <a:t> </a:t>
            </a:r>
            <a:r>
              <a:rPr sz="1200" b="1" spc="-20" dirty="0">
                <a:latin typeface="Times New Roman"/>
                <a:cs typeface="Times New Roman"/>
              </a:rPr>
              <a:t>Visión</a:t>
            </a:r>
            <a:r>
              <a:rPr sz="1200" b="1" spc="-7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Axiológica en</a:t>
            </a:r>
            <a:r>
              <a:rPr sz="1200" b="1" spc="-1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la</a:t>
            </a:r>
            <a:r>
              <a:rPr sz="1200" b="1" spc="-10" dirty="0">
                <a:latin typeface="Times New Roman"/>
                <a:cs typeface="Times New Roman"/>
              </a:rPr>
              <a:t> Formación </a:t>
            </a:r>
            <a:r>
              <a:rPr sz="1200" b="1" dirty="0">
                <a:latin typeface="Times New Roman"/>
                <a:cs typeface="Times New Roman"/>
              </a:rPr>
              <a:t>Universitaria</a:t>
            </a:r>
            <a:r>
              <a:rPr sz="1200" b="1" spc="-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del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Ingeniero</a:t>
            </a:r>
            <a:r>
              <a:rPr sz="1200" b="1" spc="-6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Agrónomo</a:t>
            </a:r>
            <a:endParaRPr sz="1200" dirty="0">
              <a:latin typeface="Times New Roman"/>
              <a:cs typeface="Times New Roman"/>
            </a:endParaRPr>
          </a:p>
          <a:p>
            <a:pPr marL="4445" algn="ctr">
              <a:lnSpc>
                <a:spcPct val="100000"/>
              </a:lnSpc>
              <a:spcBef>
                <a:spcPts val="990"/>
              </a:spcBef>
            </a:pPr>
            <a:r>
              <a:rPr sz="1200" b="1" dirty="0">
                <a:latin typeface="Times New Roman"/>
                <a:cs typeface="Times New Roman"/>
              </a:rPr>
              <a:t>Dra.</a:t>
            </a:r>
            <a:r>
              <a:rPr sz="1200" b="1" spc="-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Deanet</a:t>
            </a:r>
            <a:r>
              <a:rPr sz="1200" b="1" spc="-10" dirty="0">
                <a:latin typeface="Times New Roman"/>
                <a:cs typeface="Times New Roman"/>
              </a:rPr>
              <a:t> </a:t>
            </a:r>
            <a:r>
              <a:rPr sz="1200" b="1" spc="-20" dirty="0">
                <a:latin typeface="Times New Roman"/>
                <a:cs typeface="Times New Roman"/>
              </a:rPr>
              <a:t>Coromoto</a:t>
            </a:r>
            <a:r>
              <a:rPr sz="1200" b="1" spc="-5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Abreu</a:t>
            </a:r>
            <a:r>
              <a:rPr sz="1200" b="1" spc="-5" dirty="0">
                <a:latin typeface="Times New Roman"/>
                <a:cs typeface="Times New Roman"/>
              </a:rPr>
              <a:t> </a:t>
            </a:r>
            <a:r>
              <a:rPr sz="1200" b="1" spc="-20" dirty="0">
                <a:latin typeface="Times New Roman"/>
                <a:cs typeface="Times New Roman"/>
              </a:rPr>
              <a:t>Lira</a:t>
            </a:r>
            <a:endParaRPr sz="1200" dirty="0">
              <a:latin typeface="Times New Roman"/>
              <a:cs typeface="Times New Roman"/>
            </a:endParaRPr>
          </a:p>
        </p:txBody>
      </p:sp>
      <p:sp>
        <p:nvSpPr>
          <p:cNvPr id="19" name="object 19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107712" rIns="0" bIns="0" rtlCol="0">
            <a:spAutoFit/>
          </a:bodyPr>
          <a:lstStyle/>
          <a:p>
            <a:pPr marL="189865">
              <a:lnSpc>
                <a:spcPct val="100000"/>
              </a:lnSpc>
            </a:pPr>
            <a:fld id="{81D60167-4931-47E6-BA6A-407CBD079E47}" type="slidenum">
              <a:rPr sz="900" b="1" spc="-25" dirty="0">
                <a:latin typeface="Times New Roman"/>
                <a:cs typeface="Times New Roman"/>
              </a:rPr>
              <a:t>281</a:t>
            </a:fld>
            <a:endParaRPr sz="900" dirty="0">
              <a:latin typeface="Times New Roman"/>
              <a:cs typeface="Times New Roman"/>
            </a:endParaRPr>
          </a:p>
        </p:txBody>
      </p:sp>
      <p:grpSp>
        <p:nvGrpSpPr>
          <p:cNvPr id="20" name="Grupo 19">
            <a:extLst>
              <a:ext uri="{FF2B5EF4-FFF2-40B4-BE49-F238E27FC236}">
                <a16:creationId xmlns:a16="http://schemas.microsoft.com/office/drawing/2014/main" id="{D16CAD18-5562-57BC-F26A-B007471C56EE}"/>
              </a:ext>
            </a:extLst>
          </p:cNvPr>
          <p:cNvGrpSpPr/>
          <p:nvPr/>
        </p:nvGrpSpPr>
        <p:grpSpPr>
          <a:xfrm>
            <a:off x="117348" y="98932"/>
            <a:ext cx="6665976" cy="1452626"/>
            <a:chOff x="470065" y="1951410"/>
            <a:chExt cx="6665976" cy="1452626"/>
          </a:xfrm>
        </p:grpSpPr>
        <p:grpSp>
          <p:nvGrpSpPr>
            <p:cNvPr id="21" name="object 12">
              <a:extLst>
                <a:ext uri="{FF2B5EF4-FFF2-40B4-BE49-F238E27FC236}">
                  <a16:creationId xmlns:a16="http://schemas.microsoft.com/office/drawing/2014/main" id="{98B6DA3D-8C0D-758C-9F20-AAD1F98270E6}"/>
                </a:ext>
              </a:extLst>
            </p:cNvPr>
            <p:cNvGrpSpPr/>
            <p:nvPr/>
          </p:nvGrpSpPr>
          <p:grpSpPr>
            <a:xfrm>
              <a:off x="470065" y="1951664"/>
              <a:ext cx="6665976" cy="1452372"/>
              <a:chOff x="96011" y="115823"/>
              <a:chExt cx="6665976" cy="1452372"/>
            </a:xfrm>
          </p:grpSpPr>
          <p:pic>
            <p:nvPicPr>
              <p:cNvPr id="25" name="object 13">
                <a:extLst>
                  <a:ext uri="{FF2B5EF4-FFF2-40B4-BE49-F238E27FC236}">
                    <a16:creationId xmlns:a16="http://schemas.microsoft.com/office/drawing/2014/main" id="{9B18B68A-E645-ECA5-857B-FE1A259691F6}"/>
                  </a:ext>
                </a:extLst>
              </p:cNvPr>
              <p:cNvPicPr/>
              <p:nvPr/>
            </p:nvPicPr>
            <p:blipFill>
              <a:blip r:embed="rId3" cstate="print"/>
              <a:stretch>
                <a:fillRect/>
              </a:stretch>
            </p:blipFill>
            <p:spPr>
              <a:xfrm>
                <a:off x="96011" y="115823"/>
                <a:ext cx="6665976" cy="1452372"/>
              </a:xfrm>
              <a:prstGeom prst="rect">
                <a:avLst/>
              </a:prstGeom>
            </p:spPr>
          </p:pic>
          <p:pic>
            <p:nvPicPr>
              <p:cNvPr id="26" name="object 14">
                <a:extLst>
                  <a:ext uri="{FF2B5EF4-FFF2-40B4-BE49-F238E27FC236}">
                    <a16:creationId xmlns:a16="http://schemas.microsoft.com/office/drawing/2014/main" id="{AADD39FF-7AA0-731F-0C12-38FC68CCCDA0}"/>
                  </a:ext>
                </a:extLst>
              </p:cNvPr>
              <p:cNvPicPr/>
              <p:nvPr/>
            </p:nvPicPr>
            <p:blipFill>
              <a:blip r:embed="rId4" cstate="print"/>
              <a:stretch>
                <a:fillRect/>
              </a:stretch>
            </p:blipFill>
            <p:spPr>
              <a:xfrm>
                <a:off x="142849" y="142875"/>
                <a:ext cx="6572275" cy="1358646"/>
              </a:xfrm>
              <a:prstGeom prst="rect">
                <a:avLst/>
              </a:prstGeom>
            </p:spPr>
          </p:pic>
          <p:sp>
            <p:nvSpPr>
              <p:cNvPr id="27" name="object 15">
                <a:extLst>
                  <a:ext uri="{FF2B5EF4-FFF2-40B4-BE49-F238E27FC236}">
                    <a16:creationId xmlns:a16="http://schemas.microsoft.com/office/drawing/2014/main" id="{2F0FCAAF-3993-0CFE-CF6F-2CF1676BFBDA}"/>
                  </a:ext>
                </a:extLst>
              </p:cNvPr>
              <p:cNvSpPr/>
              <p:nvPr/>
            </p:nvSpPr>
            <p:spPr>
              <a:xfrm>
                <a:off x="142849" y="142875"/>
                <a:ext cx="6572884" cy="1358900"/>
              </a:xfrm>
              <a:custGeom>
                <a:avLst/>
                <a:gdLst/>
                <a:ahLst/>
                <a:cxnLst/>
                <a:rect l="l" t="t" r="r" b="b"/>
                <a:pathLst>
                  <a:path w="6572884" h="1358900">
                    <a:moveTo>
                      <a:pt x="0" y="226441"/>
                    </a:moveTo>
                    <a:lnTo>
                      <a:pt x="4600" y="180795"/>
                    </a:lnTo>
                    <a:lnTo>
                      <a:pt x="17795" y="138285"/>
                    </a:lnTo>
                    <a:lnTo>
                      <a:pt x="38673" y="99820"/>
                    </a:lnTo>
                    <a:lnTo>
                      <a:pt x="66324" y="66309"/>
                    </a:lnTo>
                    <a:lnTo>
                      <a:pt x="99837" y="38663"/>
                    </a:lnTo>
                    <a:lnTo>
                      <a:pt x="138301" y="17789"/>
                    </a:lnTo>
                    <a:lnTo>
                      <a:pt x="180806" y="4599"/>
                    </a:lnTo>
                    <a:lnTo>
                      <a:pt x="226440" y="0"/>
                    </a:lnTo>
                    <a:lnTo>
                      <a:pt x="6345834" y="0"/>
                    </a:lnTo>
                    <a:lnTo>
                      <a:pt x="6391480" y="4599"/>
                    </a:lnTo>
                    <a:lnTo>
                      <a:pt x="6433990" y="17789"/>
                    </a:lnTo>
                    <a:lnTo>
                      <a:pt x="6472455" y="38663"/>
                    </a:lnTo>
                    <a:lnTo>
                      <a:pt x="6505965" y="66309"/>
                    </a:lnTo>
                    <a:lnTo>
                      <a:pt x="6533612" y="99820"/>
                    </a:lnTo>
                    <a:lnTo>
                      <a:pt x="6554485" y="138285"/>
                    </a:lnTo>
                    <a:lnTo>
                      <a:pt x="6567676" y="180795"/>
                    </a:lnTo>
                    <a:lnTo>
                      <a:pt x="6572275" y="226441"/>
                    </a:lnTo>
                    <a:lnTo>
                      <a:pt x="6572275" y="1132204"/>
                    </a:lnTo>
                    <a:lnTo>
                      <a:pt x="6567676" y="1177850"/>
                    </a:lnTo>
                    <a:lnTo>
                      <a:pt x="6554485" y="1220360"/>
                    </a:lnTo>
                    <a:lnTo>
                      <a:pt x="6533612" y="1258825"/>
                    </a:lnTo>
                    <a:lnTo>
                      <a:pt x="6505965" y="1292336"/>
                    </a:lnTo>
                    <a:lnTo>
                      <a:pt x="6472455" y="1319982"/>
                    </a:lnTo>
                    <a:lnTo>
                      <a:pt x="6433990" y="1340856"/>
                    </a:lnTo>
                    <a:lnTo>
                      <a:pt x="6391480" y="1354046"/>
                    </a:lnTo>
                    <a:lnTo>
                      <a:pt x="6345834" y="1358646"/>
                    </a:lnTo>
                    <a:lnTo>
                      <a:pt x="226440" y="1358646"/>
                    </a:lnTo>
                    <a:lnTo>
                      <a:pt x="180806" y="1354046"/>
                    </a:lnTo>
                    <a:lnTo>
                      <a:pt x="138301" y="1340856"/>
                    </a:lnTo>
                    <a:lnTo>
                      <a:pt x="99837" y="1319982"/>
                    </a:lnTo>
                    <a:lnTo>
                      <a:pt x="66324" y="1292336"/>
                    </a:lnTo>
                    <a:lnTo>
                      <a:pt x="38673" y="1258825"/>
                    </a:lnTo>
                    <a:lnTo>
                      <a:pt x="17795" y="1220360"/>
                    </a:lnTo>
                    <a:lnTo>
                      <a:pt x="4600" y="1177850"/>
                    </a:lnTo>
                    <a:lnTo>
                      <a:pt x="0" y="1132204"/>
                    </a:lnTo>
                    <a:lnTo>
                      <a:pt x="0" y="226441"/>
                    </a:lnTo>
                    <a:close/>
                  </a:path>
                </a:pathLst>
              </a:custGeom>
              <a:ln w="9525">
                <a:solidFill>
                  <a:srgbClr val="55CE74"/>
                </a:solidFill>
              </a:ln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pic>
            <p:nvPicPr>
              <p:cNvPr id="28" name="object 16">
                <a:extLst>
                  <a:ext uri="{FF2B5EF4-FFF2-40B4-BE49-F238E27FC236}">
                    <a16:creationId xmlns:a16="http://schemas.microsoft.com/office/drawing/2014/main" id="{E25B5FAD-8D8E-5D22-D047-A79251C31499}"/>
                  </a:ext>
                </a:extLst>
              </p:cNvPr>
              <p:cNvPicPr/>
              <p:nvPr/>
            </p:nvPicPr>
            <p:blipFill>
              <a:blip r:embed="rId5" cstate="print"/>
              <a:stretch>
                <a:fillRect/>
              </a:stretch>
            </p:blipFill>
            <p:spPr>
              <a:xfrm>
                <a:off x="2500248" y="305930"/>
                <a:ext cx="1714500" cy="733945"/>
              </a:xfrm>
              <a:prstGeom prst="rect">
                <a:avLst/>
              </a:prstGeom>
            </p:spPr>
          </p:pic>
        </p:grpSp>
        <p:sp>
          <p:nvSpPr>
            <p:cNvPr id="22" name="object 16">
              <a:extLst>
                <a:ext uri="{FF2B5EF4-FFF2-40B4-BE49-F238E27FC236}">
                  <a16:creationId xmlns:a16="http://schemas.microsoft.com/office/drawing/2014/main" id="{DAAB5543-3B94-2A28-4C87-9E39CF8550B0}"/>
                </a:ext>
              </a:extLst>
            </p:cNvPr>
            <p:cNvSpPr txBox="1"/>
            <p:nvPr/>
          </p:nvSpPr>
          <p:spPr>
            <a:xfrm>
              <a:off x="2775727" y="2875716"/>
              <a:ext cx="3332858" cy="391795"/>
            </a:xfrm>
            <a:prstGeom prst="rect">
              <a:avLst/>
            </a:prstGeom>
            <a:noFill/>
          </p:spPr>
          <p:txBody>
            <a:bodyPr vert="horz" wrap="square" lIns="0" tIns="12700" rIns="0" bIns="0" rtlCol="0">
              <a:spAutoFit/>
            </a:bodyPr>
            <a:lstStyle/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Volumen 4,  Número 1  Enero a Julio 2021</a:t>
              </a:r>
            </a:p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Revista Semestral. Venezuela</a:t>
              </a:r>
              <a:endParaRPr sz="1200" dirty="0">
                <a:latin typeface="Arial"/>
                <a:cs typeface="Arial"/>
              </a:endParaRPr>
            </a:p>
          </p:txBody>
        </p:sp>
        <p:pic>
          <p:nvPicPr>
            <p:cNvPr id="23" name="object 25">
              <a:extLst>
                <a:ext uri="{FF2B5EF4-FFF2-40B4-BE49-F238E27FC236}">
                  <a16:creationId xmlns:a16="http://schemas.microsoft.com/office/drawing/2014/main" id="{CF80A99C-E796-D1B6-AF4F-037196709A8D}"/>
                </a:ext>
              </a:extLst>
            </p:cNvPr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470065" y="2027896"/>
              <a:ext cx="2305662" cy="1053903"/>
            </a:xfrm>
            <a:prstGeom prst="rect">
              <a:avLst/>
            </a:prstGeom>
          </p:spPr>
        </p:pic>
        <p:pic>
          <p:nvPicPr>
            <p:cNvPr id="24" name="object 31">
              <a:extLst>
                <a:ext uri="{FF2B5EF4-FFF2-40B4-BE49-F238E27FC236}">
                  <a16:creationId xmlns:a16="http://schemas.microsoft.com/office/drawing/2014/main" id="{850E3514-020E-33AB-F815-350565123D39}"/>
                </a:ext>
              </a:extLst>
            </p:cNvPr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4932681" y="1951410"/>
              <a:ext cx="1805304" cy="893889"/>
            </a:xfrm>
            <a:prstGeom prst="rect">
              <a:avLst/>
            </a:prstGeom>
          </p:spPr>
        </p:pic>
      </p:grpSp>
    </p:spTree>
  </p:cSld>
  <p:clrMapOvr>
    <a:masterClrMapping/>
  </p:clrMapOvr>
</p:sld>
</file>

<file path=ppt/slides/slide2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94485" y="115823"/>
            <a:ext cx="6669405" cy="8926195"/>
            <a:chOff x="94485" y="115823"/>
            <a:chExt cx="6669405" cy="8926195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44780" y="8651747"/>
              <a:ext cx="6516624" cy="158496"/>
            </a:xfrm>
            <a:prstGeom prst="rect">
              <a:avLst/>
            </a:prstGeom>
          </p:spPr>
        </p:pic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96012" y="115823"/>
              <a:ext cx="6665976" cy="1452372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42849" y="142875"/>
              <a:ext cx="6572275" cy="1358646"/>
            </a:xfrm>
            <a:prstGeom prst="rect">
              <a:avLst/>
            </a:prstGeom>
          </p:spPr>
        </p:pic>
        <p:sp>
          <p:nvSpPr>
            <p:cNvPr id="6" name="object 6"/>
            <p:cNvSpPr/>
            <p:nvPr/>
          </p:nvSpPr>
          <p:spPr>
            <a:xfrm>
              <a:off x="142849" y="142875"/>
              <a:ext cx="6572884" cy="1358900"/>
            </a:xfrm>
            <a:custGeom>
              <a:avLst/>
              <a:gdLst/>
              <a:ahLst/>
              <a:cxnLst/>
              <a:rect l="l" t="t" r="r" b="b"/>
              <a:pathLst>
                <a:path w="6572884" h="1358900">
                  <a:moveTo>
                    <a:pt x="0" y="226441"/>
                  </a:moveTo>
                  <a:lnTo>
                    <a:pt x="4600" y="180795"/>
                  </a:lnTo>
                  <a:lnTo>
                    <a:pt x="17795" y="138285"/>
                  </a:lnTo>
                  <a:lnTo>
                    <a:pt x="38673" y="99820"/>
                  </a:lnTo>
                  <a:lnTo>
                    <a:pt x="66324" y="66309"/>
                  </a:lnTo>
                  <a:lnTo>
                    <a:pt x="99837" y="38663"/>
                  </a:lnTo>
                  <a:lnTo>
                    <a:pt x="138301" y="17789"/>
                  </a:lnTo>
                  <a:lnTo>
                    <a:pt x="180806" y="4599"/>
                  </a:lnTo>
                  <a:lnTo>
                    <a:pt x="226440" y="0"/>
                  </a:lnTo>
                  <a:lnTo>
                    <a:pt x="6345834" y="0"/>
                  </a:lnTo>
                  <a:lnTo>
                    <a:pt x="6391480" y="4599"/>
                  </a:lnTo>
                  <a:lnTo>
                    <a:pt x="6433990" y="17789"/>
                  </a:lnTo>
                  <a:lnTo>
                    <a:pt x="6472455" y="38663"/>
                  </a:lnTo>
                  <a:lnTo>
                    <a:pt x="6505965" y="66309"/>
                  </a:lnTo>
                  <a:lnTo>
                    <a:pt x="6533612" y="99820"/>
                  </a:lnTo>
                  <a:lnTo>
                    <a:pt x="6554485" y="138285"/>
                  </a:lnTo>
                  <a:lnTo>
                    <a:pt x="6567676" y="180795"/>
                  </a:lnTo>
                  <a:lnTo>
                    <a:pt x="6572275" y="226441"/>
                  </a:lnTo>
                  <a:lnTo>
                    <a:pt x="6572275" y="1132204"/>
                  </a:lnTo>
                  <a:lnTo>
                    <a:pt x="6567676" y="1177850"/>
                  </a:lnTo>
                  <a:lnTo>
                    <a:pt x="6554485" y="1220360"/>
                  </a:lnTo>
                  <a:lnTo>
                    <a:pt x="6533612" y="1258825"/>
                  </a:lnTo>
                  <a:lnTo>
                    <a:pt x="6505965" y="1292336"/>
                  </a:lnTo>
                  <a:lnTo>
                    <a:pt x="6472455" y="1319982"/>
                  </a:lnTo>
                  <a:lnTo>
                    <a:pt x="6433990" y="1340856"/>
                  </a:lnTo>
                  <a:lnTo>
                    <a:pt x="6391480" y="1354046"/>
                  </a:lnTo>
                  <a:lnTo>
                    <a:pt x="6345834" y="1358646"/>
                  </a:lnTo>
                  <a:lnTo>
                    <a:pt x="226440" y="1358646"/>
                  </a:lnTo>
                  <a:lnTo>
                    <a:pt x="180806" y="1354046"/>
                  </a:lnTo>
                  <a:lnTo>
                    <a:pt x="138301" y="1340856"/>
                  </a:lnTo>
                  <a:lnTo>
                    <a:pt x="99837" y="1319982"/>
                  </a:lnTo>
                  <a:lnTo>
                    <a:pt x="66324" y="1292336"/>
                  </a:lnTo>
                  <a:lnTo>
                    <a:pt x="38673" y="1258825"/>
                  </a:lnTo>
                  <a:lnTo>
                    <a:pt x="17795" y="1220360"/>
                  </a:lnTo>
                  <a:lnTo>
                    <a:pt x="4600" y="1177850"/>
                  </a:lnTo>
                  <a:lnTo>
                    <a:pt x="0" y="1132204"/>
                  </a:lnTo>
                  <a:lnTo>
                    <a:pt x="0" y="226441"/>
                  </a:lnTo>
                  <a:close/>
                </a:path>
              </a:pathLst>
            </a:custGeom>
            <a:ln w="9525">
              <a:solidFill>
                <a:srgbClr val="55CE74"/>
              </a:solidFill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pic>
          <p:nvPicPr>
            <p:cNvPr id="7" name="object 7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2500248" y="305930"/>
              <a:ext cx="1714500" cy="733945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2738628" y="1024127"/>
              <a:ext cx="1897379" cy="371855"/>
            </a:xfrm>
            <a:prstGeom prst="rect">
              <a:avLst/>
            </a:prstGeom>
          </p:spPr>
        </p:pic>
        <p:pic>
          <p:nvPicPr>
            <p:cNvPr id="9" name="object 9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4401312" y="1024127"/>
              <a:ext cx="1577339" cy="371855"/>
            </a:xfrm>
            <a:prstGeom prst="rect">
              <a:avLst/>
            </a:prstGeom>
          </p:spPr>
        </p:pic>
        <p:pic>
          <p:nvPicPr>
            <p:cNvPr id="10" name="object 10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3169920" y="1207007"/>
              <a:ext cx="1546859" cy="371855"/>
            </a:xfrm>
            <a:prstGeom prst="rect">
              <a:avLst/>
            </a:prstGeom>
          </p:spPr>
        </p:pic>
        <p:pic>
          <p:nvPicPr>
            <p:cNvPr id="11" name="object 11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4482083" y="1207007"/>
              <a:ext cx="284988" cy="371855"/>
            </a:xfrm>
            <a:prstGeom prst="rect">
              <a:avLst/>
            </a:prstGeom>
          </p:spPr>
        </p:pic>
        <p:pic>
          <p:nvPicPr>
            <p:cNvPr id="12" name="object 12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4571999" y="1207007"/>
              <a:ext cx="1013460" cy="371855"/>
            </a:xfrm>
            <a:prstGeom prst="rect">
              <a:avLst/>
            </a:prstGeom>
          </p:spPr>
        </p:pic>
        <p:pic>
          <p:nvPicPr>
            <p:cNvPr id="13" name="object 13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324612" y="234695"/>
              <a:ext cx="1719072" cy="1341120"/>
            </a:xfrm>
            <a:prstGeom prst="rect">
              <a:avLst/>
            </a:prstGeom>
          </p:spPr>
        </p:pic>
        <p:pic>
          <p:nvPicPr>
            <p:cNvPr id="14" name="object 14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5606795" y="8193022"/>
              <a:ext cx="1092707" cy="848868"/>
            </a:xfrm>
            <a:prstGeom prst="rect">
              <a:avLst/>
            </a:prstGeom>
          </p:spPr>
        </p:pic>
        <p:pic>
          <p:nvPicPr>
            <p:cNvPr id="15" name="object 15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109728" y="8193022"/>
              <a:ext cx="1092708" cy="848868"/>
            </a:xfrm>
            <a:prstGeom prst="rect">
              <a:avLst/>
            </a:prstGeom>
          </p:spPr>
        </p:pic>
        <p:pic>
          <p:nvPicPr>
            <p:cNvPr id="16" name="object 16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4725162" y="164274"/>
              <a:ext cx="1805305" cy="893889"/>
            </a:xfrm>
            <a:prstGeom prst="rect">
              <a:avLst/>
            </a:prstGeom>
          </p:spPr>
        </p:pic>
      </p:grpSp>
      <p:sp>
        <p:nvSpPr>
          <p:cNvPr id="17" name="object 17"/>
          <p:cNvSpPr txBox="1"/>
          <p:nvPr/>
        </p:nvSpPr>
        <p:spPr>
          <a:xfrm>
            <a:off x="221691" y="1068451"/>
            <a:ext cx="6320790" cy="693547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063875" marR="675640" indent="-431800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Arial"/>
                <a:cs typeface="Arial"/>
              </a:rPr>
              <a:t>6ta.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Edición</a:t>
            </a:r>
            <a:r>
              <a:rPr sz="1200" b="1" spc="-10" dirty="0">
                <a:latin typeface="Arial"/>
                <a:cs typeface="Arial"/>
              </a:rPr>
              <a:t> Volumen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I</a:t>
            </a:r>
            <a:r>
              <a:rPr sz="1200" b="1" spc="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Enero</a:t>
            </a:r>
            <a:r>
              <a:rPr sz="1200" b="1" spc="-3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a</a:t>
            </a:r>
            <a:r>
              <a:rPr sz="1200" b="1" spc="-2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Julio</a:t>
            </a:r>
            <a:r>
              <a:rPr sz="1200" b="1" spc="-5" dirty="0">
                <a:latin typeface="Arial"/>
                <a:cs typeface="Arial"/>
              </a:rPr>
              <a:t> </a:t>
            </a:r>
            <a:r>
              <a:rPr sz="1200" b="1" spc="-20" dirty="0">
                <a:latin typeface="Arial"/>
                <a:cs typeface="Arial"/>
              </a:rPr>
              <a:t>2021 </a:t>
            </a:r>
            <a:r>
              <a:rPr sz="1200" b="1" dirty="0">
                <a:latin typeface="Arial"/>
                <a:cs typeface="Arial"/>
              </a:rPr>
              <a:t>Revista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Semestral-</a:t>
            </a:r>
            <a:r>
              <a:rPr sz="1200" b="1" spc="-40" dirty="0">
                <a:latin typeface="Arial"/>
                <a:cs typeface="Arial"/>
              </a:rPr>
              <a:t> </a:t>
            </a:r>
            <a:r>
              <a:rPr sz="1200" b="1" spc="-10" dirty="0">
                <a:latin typeface="Arial"/>
                <a:cs typeface="Arial"/>
              </a:rPr>
              <a:t>Venezuela</a:t>
            </a:r>
            <a:endParaRPr sz="1200" dirty="0">
              <a:latin typeface="Arial"/>
              <a:cs typeface="Arial"/>
            </a:endParaRPr>
          </a:p>
          <a:p>
            <a:pPr marL="375285" marR="5080" indent="-363220" algn="just">
              <a:lnSpc>
                <a:spcPct val="100000"/>
              </a:lnSpc>
              <a:spcBef>
                <a:spcPts val="1120"/>
              </a:spcBef>
            </a:pPr>
            <a:r>
              <a:rPr sz="1200" dirty="0">
                <a:latin typeface="Times New Roman"/>
                <a:cs typeface="Times New Roman"/>
              </a:rPr>
              <a:t>análisis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interpretación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información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han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definido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suficientes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conceptos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sus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códigos </a:t>
            </a:r>
            <a:r>
              <a:rPr sz="1200" dirty="0">
                <a:latin typeface="Times New Roman"/>
                <a:cs typeface="Times New Roman"/>
              </a:rPr>
              <a:t>respectivos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pasa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siguiente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etapa,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categorización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(Teppa,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2012.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55).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validar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información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informantes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procedió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categorización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señalada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Teppa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(2012)</a:t>
            </a:r>
            <a:r>
              <a:rPr sz="1200" spc="-20" dirty="0">
                <a:latin typeface="Times New Roman"/>
                <a:cs typeface="Times New Roman"/>
              </a:rPr>
              <a:t> “las </a:t>
            </a:r>
            <a:r>
              <a:rPr sz="1200" dirty="0">
                <a:latin typeface="Times New Roman"/>
                <a:cs typeface="Times New Roman"/>
              </a:rPr>
              <a:t>categorías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producen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través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mismos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procesos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analíticos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hacer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comparaciones,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para </a:t>
            </a:r>
            <a:r>
              <a:rPr sz="1200" dirty="0">
                <a:latin typeface="Times New Roman"/>
                <a:cs typeface="Times New Roman"/>
              </a:rPr>
              <a:t>resaltar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similitudes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diferencias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serán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usadas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originar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conceptos”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antes </a:t>
            </a:r>
            <a:r>
              <a:rPr sz="1200" dirty="0">
                <a:latin typeface="Times New Roman"/>
                <a:cs typeface="Times New Roman"/>
              </a:rPr>
              <a:t>expuesto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validó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concepción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obtenida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informantes,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teorías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existentes.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Las </a:t>
            </a:r>
            <a:r>
              <a:rPr sz="1200" dirty="0">
                <a:latin typeface="Times New Roman"/>
                <a:cs typeface="Times New Roman"/>
              </a:rPr>
              <a:t>verdaderas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categorías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conceptualizan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nuestra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realidad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deben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emerger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estudio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información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recoja,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hacer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proceso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“categorización”.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obstante,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podría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partir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grupo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categorías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preestablecidas,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tal que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utilicen con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mucha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cautela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 </a:t>
            </a:r>
            <a:r>
              <a:rPr sz="1200" spc="-20" dirty="0">
                <a:latin typeface="Times New Roman"/>
                <a:cs typeface="Times New Roman"/>
              </a:rPr>
              <a:t>algo </a:t>
            </a:r>
            <a:r>
              <a:rPr sz="1200" dirty="0">
                <a:latin typeface="Times New Roman"/>
                <a:cs typeface="Times New Roman"/>
              </a:rPr>
              <a:t>provisional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hasta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confirme,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deje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uno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llevar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tendencia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(cosa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muy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fácil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spc="-50" dirty="0">
                <a:latin typeface="Times New Roman"/>
                <a:cs typeface="Times New Roman"/>
              </a:rPr>
              <a:t>y </a:t>
            </a:r>
            <a:r>
              <a:rPr sz="1200" dirty="0">
                <a:latin typeface="Times New Roman"/>
                <a:cs typeface="Times New Roman"/>
              </a:rPr>
              <a:t>natural)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rotular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nueva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realidad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viejos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nombres.</a:t>
            </a:r>
            <a:endParaRPr sz="1200" dirty="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00" dirty="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20"/>
              </a:spcBef>
            </a:pPr>
            <a:endParaRPr sz="1200" dirty="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</a:pPr>
            <a:r>
              <a:rPr sz="1200" b="1" spc="-10" dirty="0">
                <a:latin typeface="Times New Roman"/>
                <a:cs typeface="Times New Roman"/>
              </a:rPr>
              <a:t>INTERPRETACIÓN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</a:t>
            </a:r>
            <a:r>
              <a:rPr sz="1200" b="1" spc="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LOS</a:t>
            </a:r>
            <a:r>
              <a:rPr sz="1200" b="1" spc="-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HALLAZGOS</a:t>
            </a:r>
            <a:endParaRPr sz="1200" dirty="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60"/>
              </a:spcBef>
            </a:pPr>
            <a:endParaRPr sz="1200" dirty="0">
              <a:latin typeface="Times New Roman"/>
              <a:cs typeface="Times New Roman"/>
            </a:endParaRPr>
          </a:p>
          <a:p>
            <a:pPr marL="375285" marR="5080" indent="-36322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valoración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hallazgos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plasmada,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base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intersubjetividad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entre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sustentos </a:t>
            </a:r>
            <a:r>
              <a:rPr sz="1200" dirty="0">
                <a:latin typeface="Times New Roman"/>
                <a:cs typeface="Times New Roman"/>
              </a:rPr>
              <a:t>teóricos,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información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aportada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informantes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acto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interpretativo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creativo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investigadora.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esta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búsqueda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información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momento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cuatro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presenta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recopilación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experiencias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vivencias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cada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uno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informantes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relacionado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fenómeno </a:t>
            </a:r>
            <a:r>
              <a:rPr sz="1200" dirty="0">
                <a:latin typeface="Times New Roman"/>
                <a:cs typeface="Times New Roman"/>
              </a:rPr>
              <a:t>estudiado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recogido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directamente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ambiente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habitual,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decir,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experiencias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vividas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sujetos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informantes,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 el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contexto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Área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Ingeniería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Agronómica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Universidad </a:t>
            </a:r>
            <a:r>
              <a:rPr sz="1200" dirty="0">
                <a:latin typeface="Times New Roman"/>
                <a:cs typeface="Times New Roman"/>
              </a:rPr>
              <a:t>Nacional</a:t>
            </a:r>
            <a:r>
              <a:rPr sz="1200" spc="4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Experimental</a:t>
            </a:r>
            <a:r>
              <a:rPr sz="1200" spc="4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4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Llanos</a:t>
            </a:r>
            <a:r>
              <a:rPr sz="1200" spc="3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Centrales</a:t>
            </a:r>
            <a:r>
              <a:rPr sz="1200" spc="4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“Rómulo</a:t>
            </a:r>
            <a:r>
              <a:rPr sz="1200" spc="3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Gallegos”.</a:t>
            </a:r>
            <a:r>
              <a:rPr sz="1200" spc="40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3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información</a:t>
            </a:r>
            <a:r>
              <a:rPr sz="1200" spc="39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fue </a:t>
            </a:r>
            <a:r>
              <a:rPr sz="1200" dirty="0">
                <a:latin typeface="Times New Roman"/>
                <a:cs typeface="Times New Roman"/>
              </a:rPr>
              <a:t>obtenida</a:t>
            </a:r>
            <a:r>
              <a:rPr sz="1200" spc="3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3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medio</a:t>
            </a:r>
            <a:r>
              <a:rPr sz="1200" spc="3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3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aplicación</a:t>
            </a:r>
            <a:r>
              <a:rPr sz="1200" spc="3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3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técnica</a:t>
            </a:r>
            <a:r>
              <a:rPr sz="1200" spc="3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3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entrevista,</a:t>
            </a:r>
            <a:r>
              <a:rPr sz="1200" spc="3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correspondiente</a:t>
            </a:r>
            <a:r>
              <a:rPr sz="1200" spc="3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31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las </a:t>
            </a:r>
            <a:r>
              <a:rPr sz="1200" dirty="0">
                <a:latin typeface="Times New Roman"/>
                <a:cs typeface="Times New Roman"/>
              </a:rPr>
              <a:t>entrevistas</a:t>
            </a:r>
            <a:r>
              <a:rPr sz="1200" spc="3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3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profundidad.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vez</a:t>
            </a:r>
            <a:r>
              <a:rPr sz="1200" spc="3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realizadas</a:t>
            </a:r>
            <a:r>
              <a:rPr sz="1200" spc="3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entrevistas</a:t>
            </a:r>
            <a:r>
              <a:rPr sz="1200" spc="3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3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procedió</a:t>
            </a:r>
            <a:r>
              <a:rPr sz="1200" spc="3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3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transliterar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las </a:t>
            </a:r>
            <a:r>
              <a:rPr sz="1200" dirty="0">
                <a:latin typeface="Times New Roman"/>
                <a:cs typeface="Times New Roman"/>
              </a:rPr>
              <a:t>grabaciones;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y,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interpretando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cada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corpus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misma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luego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procesar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información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en </a:t>
            </a:r>
            <a:r>
              <a:rPr sz="1200" dirty="0">
                <a:latin typeface="Times New Roman"/>
                <a:cs typeface="Times New Roman"/>
              </a:rPr>
              <a:t>forma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manual;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través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lecturas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relecturas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sucesivas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textos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descriptivos,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(Grabadas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50" dirty="0">
                <a:latin typeface="Times New Roman"/>
                <a:cs typeface="Times New Roman"/>
              </a:rPr>
              <a:t>y </a:t>
            </a:r>
            <a:r>
              <a:rPr sz="1200" dirty="0">
                <a:latin typeface="Times New Roman"/>
                <a:cs typeface="Times New Roman"/>
              </a:rPr>
              <a:t>ordenadas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modo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sistemático).</a:t>
            </a:r>
            <a:endParaRPr sz="1200" dirty="0">
              <a:latin typeface="Times New Roman"/>
              <a:cs typeface="Times New Roman"/>
            </a:endParaRPr>
          </a:p>
          <a:p>
            <a:pPr marL="375285" marR="5715" indent="-363220" algn="just">
              <a:lnSpc>
                <a:spcPct val="100000"/>
              </a:lnSpc>
              <a:spcBef>
                <a:spcPts val="5"/>
              </a:spcBef>
            </a:pPr>
            <a:r>
              <a:rPr sz="1200" dirty="0">
                <a:latin typeface="Times New Roman"/>
                <a:cs typeface="Times New Roman"/>
              </a:rPr>
              <a:t>Cada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entrevista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vació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matriz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cinco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columnas.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primera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columna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comenzando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izquierda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colocaron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textos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corpus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descriptivos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entrevista.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segunda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columna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definieron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códigos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conceptos,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decir,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palabras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clave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relacionadas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tema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investigado.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tercera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columna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describieron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características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son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algunas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frases</a:t>
            </a:r>
            <a:r>
              <a:rPr sz="1200" spc="17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u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oraciones </a:t>
            </a:r>
            <a:r>
              <a:rPr sz="1200" dirty="0">
                <a:latin typeface="Times New Roman"/>
                <a:cs typeface="Times New Roman"/>
              </a:rPr>
              <a:t>donde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expresó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quiere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decir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informante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acerca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habló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entrevista;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cuarta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columna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está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referida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categorías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emergieron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entrevistas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quinta </a:t>
            </a:r>
            <a:r>
              <a:rPr sz="1200" dirty="0">
                <a:latin typeface="Times New Roman"/>
                <a:cs typeface="Times New Roman"/>
              </a:rPr>
              <a:t>columna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detalló</a:t>
            </a:r>
            <a:r>
              <a:rPr sz="1200" spc="3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interpretación</a:t>
            </a:r>
            <a:r>
              <a:rPr sz="1200" spc="3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hace</a:t>
            </a:r>
            <a:r>
              <a:rPr sz="1200" spc="3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investigadora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sobre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señalaron</a:t>
            </a:r>
            <a:r>
              <a:rPr sz="1200" spc="30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los </a:t>
            </a:r>
            <a:r>
              <a:rPr sz="1200" dirty="0">
                <a:latin typeface="Times New Roman"/>
                <a:cs typeface="Times New Roman"/>
              </a:rPr>
              <a:t>informantes.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filtros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epistémicos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derivados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ese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proceso.</a:t>
            </a:r>
            <a:endParaRPr sz="1200" dirty="0">
              <a:latin typeface="Times New Roman"/>
              <a:cs typeface="Times New Roman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1565528" y="8256658"/>
            <a:ext cx="3792220" cy="6921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 marL="12700" marR="5080" algn="ctr">
              <a:lnSpc>
                <a:spcPts val="1440"/>
              </a:lnSpc>
              <a:spcBef>
                <a:spcPts val="15"/>
              </a:spcBef>
            </a:pPr>
            <a:r>
              <a:rPr sz="1200" b="1" dirty="0">
                <a:latin typeface="Times New Roman"/>
                <a:cs typeface="Times New Roman"/>
              </a:rPr>
              <a:t>La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Comunicación:</a:t>
            </a:r>
            <a:r>
              <a:rPr sz="1200" b="1" spc="-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Una</a:t>
            </a:r>
            <a:r>
              <a:rPr sz="1200" b="1" spc="-45" dirty="0">
                <a:latin typeface="Times New Roman"/>
                <a:cs typeface="Times New Roman"/>
              </a:rPr>
              <a:t> </a:t>
            </a:r>
            <a:r>
              <a:rPr sz="1200" b="1" spc="-20" dirty="0">
                <a:latin typeface="Times New Roman"/>
                <a:cs typeface="Times New Roman"/>
              </a:rPr>
              <a:t>Visión</a:t>
            </a:r>
            <a:r>
              <a:rPr sz="1200" b="1" spc="-7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Axiológica en</a:t>
            </a:r>
            <a:r>
              <a:rPr sz="1200" b="1" spc="-1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la</a:t>
            </a:r>
            <a:r>
              <a:rPr sz="1200" b="1" spc="-10" dirty="0">
                <a:latin typeface="Times New Roman"/>
                <a:cs typeface="Times New Roman"/>
              </a:rPr>
              <a:t> Formación </a:t>
            </a:r>
            <a:r>
              <a:rPr sz="1200" b="1" dirty="0">
                <a:latin typeface="Times New Roman"/>
                <a:cs typeface="Times New Roman"/>
              </a:rPr>
              <a:t>Universitaria</a:t>
            </a:r>
            <a:r>
              <a:rPr sz="1200" b="1" spc="-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del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Ingeniero</a:t>
            </a:r>
            <a:r>
              <a:rPr sz="1200" b="1" spc="-6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Agrónomo</a:t>
            </a:r>
            <a:endParaRPr sz="1200" dirty="0">
              <a:latin typeface="Times New Roman"/>
              <a:cs typeface="Times New Roman"/>
            </a:endParaRPr>
          </a:p>
          <a:p>
            <a:pPr marL="4445" algn="ctr">
              <a:lnSpc>
                <a:spcPct val="100000"/>
              </a:lnSpc>
              <a:spcBef>
                <a:spcPts val="990"/>
              </a:spcBef>
            </a:pPr>
            <a:r>
              <a:rPr sz="1200" b="1" dirty="0">
                <a:latin typeface="Times New Roman"/>
                <a:cs typeface="Times New Roman"/>
              </a:rPr>
              <a:t>Dra.</a:t>
            </a:r>
            <a:r>
              <a:rPr sz="1200" b="1" spc="-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Deanet</a:t>
            </a:r>
            <a:r>
              <a:rPr sz="1200" b="1" spc="-10" dirty="0">
                <a:latin typeface="Times New Roman"/>
                <a:cs typeface="Times New Roman"/>
              </a:rPr>
              <a:t> </a:t>
            </a:r>
            <a:r>
              <a:rPr sz="1200" b="1" spc="-20" dirty="0">
                <a:latin typeface="Times New Roman"/>
                <a:cs typeface="Times New Roman"/>
              </a:rPr>
              <a:t>Coromoto</a:t>
            </a:r>
            <a:r>
              <a:rPr sz="1200" b="1" spc="-5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Abreu</a:t>
            </a:r>
            <a:r>
              <a:rPr sz="1200" b="1" spc="-5" dirty="0">
                <a:latin typeface="Times New Roman"/>
                <a:cs typeface="Times New Roman"/>
              </a:rPr>
              <a:t> </a:t>
            </a:r>
            <a:r>
              <a:rPr sz="1200" b="1" spc="-20" dirty="0">
                <a:latin typeface="Times New Roman"/>
                <a:cs typeface="Times New Roman"/>
              </a:rPr>
              <a:t>Lira</a:t>
            </a:r>
            <a:endParaRPr sz="1200" dirty="0">
              <a:latin typeface="Times New Roman"/>
              <a:cs typeface="Times New Roman"/>
            </a:endParaRPr>
          </a:p>
        </p:txBody>
      </p:sp>
      <p:sp>
        <p:nvSpPr>
          <p:cNvPr id="19" name="object 19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107712" rIns="0" bIns="0" rtlCol="0">
            <a:spAutoFit/>
          </a:bodyPr>
          <a:lstStyle/>
          <a:p>
            <a:pPr marL="189865">
              <a:lnSpc>
                <a:spcPct val="100000"/>
              </a:lnSpc>
            </a:pPr>
            <a:fld id="{81D60167-4931-47E6-BA6A-407CBD079E47}" type="slidenum">
              <a:rPr sz="900" b="1" spc="-25" dirty="0">
                <a:latin typeface="Times New Roman"/>
                <a:cs typeface="Times New Roman"/>
              </a:rPr>
              <a:t>282</a:t>
            </a:fld>
            <a:endParaRPr sz="900" dirty="0">
              <a:latin typeface="Times New Roman"/>
              <a:cs typeface="Times New Roman"/>
            </a:endParaRPr>
          </a:p>
        </p:txBody>
      </p:sp>
      <p:grpSp>
        <p:nvGrpSpPr>
          <p:cNvPr id="20" name="Grupo 19">
            <a:extLst>
              <a:ext uri="{FF2B5EF4-FFF2-40B4-BE49-F238E27FC236}">
                <a16:creationId xmlns:a16="http://schemas.microsoft.com/office/drawing/2014/main" id="{51BC7266-7996-1C85-853F-7033C2D06E78}"/>
              </a:ext>
            </a:extLst>
          </p:cNvPr>
          <p:cNvGrpSpPr/>
          <p:nvPr/>
        </p:nvGrpSpPr>
        <p:grpSpPr>
          <a:xfrm>
            <a:off x="117348" y="98932"/>
            <a:ext cx="6665976" cy="1452626"/>
            <a:chOff x="470065" y="1951410"/>
            <a:chExt cx="6665976" cy="1452626"/>
          </a:xfrm>
        </p:grpSpPr>
        <p:grpSp>
          <p:nvGrpSpPr>
            <p:cNvPr id="21" name="object 12">
              <a:extLst>
                <a:ext uri="{FF2B5EF4-FFF2-40B4-BE49-F238E27FC236}">
                  <a16:creationId xmlns:a16="http://schemas.microsoft.com/office/drawing/2014/main" id="{78EF7706-C99A-819F-3179-683DF74C6739}"/>
                </a:ext>
              </a:extLst>
            </p:cNvPr>
            <p:cNvGrpSpPr/>
            <p:nvPr/>
          </p:nvGrpSpPr>
          <p:grpSpPr>
            <a:xfrm>
              <a:off x="470065" y="1951664"/>
              <a:ext cx="6665976" cy="1452372"/>
              <a:chOff x="96011" y="115823"/>
              <a:chExt cx="6665976" cy="1452372"/>
            </a:xfrm>
          </p:grpSpPr>
          <p:pic>
            <p:nvPicPr>
              <p:cNvPr id="25" name="object 13">
                <a:extLst>
                  <a:ext uri="{FF2B5EF4-FFF2-40B4-BE49-F238E27FC236}">
                    <a16:creationId xmlns:a16="http://schemas.microsoft.com/office/drawing/2014/main" id="{66EF020B-E121-965B-79F8-082A4BC58359}"/>
                  </a:ext>
                </a:extLst>
              </p:cNvPr>
              <p:cNvPicPr/>
              <p:nvPr/>
            </p:nvPicPr>
            <p:blipFill>
              <a:blip r:embed="rId3" cstate="print"/>
              <a:stretch>
                <a:fillRect/>
              </a:stretch>
            </p:blipFill>
            <p:spPr>
              <a:xfrm>
                <a:off x="96011" y="115823"/>
                <a:ext cx="6665976" cy="1452372"/>
              </a:xfrm>
              <a:prstGeom prst="rect">
                <a:avLst/>
              </a:prstGeom>
            </p:spPr>
          </p:pic>
          <p:pic>
            <p:nvPicPr>
              <p:cNvPr id="26" name="object 14">
                <a:extLst>
                  <a:ext uri="{FF2B5EF4-FFF2-40B4-BE49-F238E27FC236}">
                    <a16:creationId xmlns:a16="http://schemas.microsoft.com/office/drawing/2014/main" id="{08FB525F-67D6-A258-ED5A-A50925A92EC4}"/>
                  </a:ext>
                </a:extLst>
              </p:cNvPr>
              <p:cNvPicPr/>
              <p:nvPr/>
            </p:nvPicPr>
            <p:blipFill>
              <a:blip r:embed="rId4" cstate="print"/>
              <a:stretch>
                <a:fillRect/>
              </a:stretch>
            </p:blipFill>
            <p:spPr>
              <a:xfrm>
                <a:off x="142849" y="142875"/>
                <a:ext cx="6572275" cy="1358646"/>
              </a:xfrm>
              <a:prstGeom prst="rect">
                <a:avLst/>
              </a:prstGeom>
            </p:spPr>
          </p:pic>
          <p:sp>
            <p:nvSpPr>
              <p:cNvPr id="27" name="object 15">
                <a:extLst>
                  <a:ext uri="{FF2B5EF4-FFF2-40B4-BE49-F238E27FC236}">
                    <a16:creationId xmlns:a16="http://schemas.microsoft.com/office/drawing/2014/main" id="{971AC201-511E-2991-D3C1-60B48DE97D4A}"/>
                  </a:ext>
                </a:extLst>
              </p:cNvPr>
              <p:cNvSpPr/>
              <p:nvPr/>
            </p:nvSpPr>
            <p:spPr>
              <a:xfrm>
                <a:off x="142849" y="142875"/>
                <a:ext cx="6572884" cy="1358900"/>
              </a:xfrm>
              <a:custGeom>
                <a:avLst/>
                <a:gdLst/>
                <a:ahLst/>
                <a:cxnLst/>
                <a:rect l="l" t="t" r="r" b="b"/>
                <a:pathLst>
                  <a:path w="6572884" h="1358900">
                    <a:moveTo>
                      <a:pt x="0" y="226441"/>
                    </a:moveTo>
                    <a:lnTo>
                      <a:pt x="4600" y="180795"/>
                    </a:lnTo>
                    <a:lnTo>
                      <a:pt x="17795" y="138285"/>
                    </a:lnTo>
                    <a:lnTo>
                      <a:pt x="38673" y="99820"/>
                    </a:lnTo>
                    <a:lnTo>
                      <a:pt x="66324" y="66309"/>
                    </a:lnTo>
                    <a:lnTo>
                      <a:pt x="99837" y="38663"/>
                    </a:lnTo>
                    <a:lnTo>
                      <a:pt x="138301" y="17789"/>
                    </a:lnTo>
                    <a:lnTo>
                      <a:pt x="180806" y="4599"/>
                    </a:lnTo>
                    <a:lnTo>
                      <a:pt x="226440" y="0"/>
                    </a:lnTo>
                    <a:lnTo>
                      <a:pt x="6345834" y="0"/>
                    </a:lnTo>
                    <a:lnTo>
                      <a:pt x="6391480" y="4599"/>
                    </a:lnTo>
                    <a:lnTo>
                      <a:pt x="6433990" y="17789"/>
                    </a:lnTo>
                    <a:lnTo>
                      <a:pt x="6472455" y="38663"/>
                    </a:lnTo>
                    <a:lnTo>
                      <a:pt x="6505965" y="66309"/>
                    </a:lnTo>
                    <a:lnTo>
                      <a:pt x="6533612" y="99820"/>
                    </a:lnTo>
                    <a:lnTo>
                      <a:pt x="6554485" y="138285"/>
                    </a:lnTo>
                    <a:lnTo>
                      <a:pt x="6567676" y="180795"/>
                    </a:lnTo>
                    <a:lnTo>
                      <a:pt x="6572275" y="226441"/>
                    </a:lnTo>
                    <a:lnTo>
                      <a:pt x="6572275" y="1132204"/>
                    </a:lnTo>
                    <a:lnTo>
                      <a:pt x="6567676" y="1177850"/>
                    </a:lnTo>
                    <a:lnTo>
                      <a:pt x="6554485" y="1220360"/>
                    </a:lnTo>
                    <a:lnTo>
                      <a:pt x="6533612" y="1258825"/>
                    </a:lnTo>
                    <a:lnTo>
                      <a:pt x="6505965" y="1292336"/>
                    </a:lnTo>
                    <a:lnTo>
                      <a:pt x="6472455" y="1319982"/>
                    </a:lnTo>
                    <a:lnTo>
                      <a:pt x="6433990" y="1340856"/>
                    </a:lnTo>
                    <a:lnTo>
                      <a:pt x="6391480" y="1354046"/>
                    </a:lnTo>
                    <a:lnTo>
                      <a:pt x="6345834" y="1358646"/>
                    </a:lnTo>
                    <a:lnTo>
                      <a:pt x="226440" y="1358646"/>
                    </a:lnTo>
                    <a:lnTo>
                      <a:pt x="180806" y="1354046"/>
                    </a:lnTo>
                    <a:lnTo>
                      <a:pt x="138301" y="1340856"/>
                    </a:lnTo>
                    <a:lnTo>
                      <a:pt x="99837" y="1319982"/>
                    </a:lnTo>
                    <a:lnTo>
                      <a:pt x="66324" y="1292336"/>
                    </a:lnTo>
                    <a:lnTo>
                      <a:pt x="38673" y="1258825"/>
                    </a:lnTo>
                    <a:lnTo>
                      <a:pt x="17795" y="1220360"/>
                    </a:lnTo>
                    <a:lnTo>
                      <a:pt x="4600" y="1177850"/>
                    </a:lnTo>
                    <a:lnTo>
                      <a:pt x="0" y="1132204"/>
                    </a:lnTo>
                    <a:lnTo>
                      <a:pt x="0" y="226441"/>
                    </a:lnTo>
                    <a:close/>
                  </a:path>
                </a:pathLst>
              </a:custGeom>
              <a:ln w="9525">
                <a:solidFill>
                  <a:srgbClr val="55CE74"/>
                </a:solidFill>
              </a:ln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pic>
            <p:nvPicPr>
              <p:cNvPr id="28" name="object 16">
                <a:extLst>
                  <a:ext uri="{FF2B5EF4-FFF2-40B4-BE49-F238E27FC236}">
                    <a16:creationId xmlns:a16="http://schemas.microsoft.com/office/drawing/2014/main" id="{05CB5C11-8D5C-00C8-8002-09E6C90FAC5A}"/>
                  </a:ext>
                </a:extLst>
              </p:cNvPr>
              <p:cNvPicPr/>
              <p:nvPr/>
            </p:nvPicPr>
            <p:blipFill>
              <a:blip r:embed="rId5" cstate="print"/>
              <a:stretch>
                <a:fillRect/>
              </a:stretch>
            </p:blipFill>
            <p:spPr>
              <a:xfrm>
                <a:off x="2500248" y="305930"/>
                <a:ext cx="1714500" cy="733945"/>
              </a:xfrm>
              <a:prstGeom prst="rect">
                <a:avLst/>
              </a:prstGeom>
            </p:spPr>
          </p:pic>
        </p:grpSp>
        <p:sp>
          <p:nvSpPr>
            <p:cNvPr id="22" name="object 16">
              <a:extLst>
                <a:ext uri="{FF2B5EF4-FFF2-40B4-BE49-F238E27FC236}">
                  <a16:creationId xmlns:a16="http://schemas.microsoft.com/office/drawing/2014/main" id="{BE293683-AC47-A28C-932B-BCB9C318C339}"/>
                </a:ext>
              </a:extLst>
            </p:cNvPr>
            <p:cNvSpPr txBox="1"/>
            <p:nvPr/>
          </p:nvSpPr>
          <p:spPr>
            <a:xfrm>
              <a:off x="2775727" y="2875716"/>
              <a:ext cx="3332858" cy="391795"/>
            </a:xfrm>
            <a:prstGeom prst="rect">
              <a:avLst/>
            </a:prstGeom>
            <a:noFill/>
          </p:spPr>
          <p:txBody>
            <a:bodyPr vert="horz" wrap="square" lIns="0" tIns="12700" rIns="0" bIns="0" rtlCol="0">
              <a:spAutoFit/>
            </a:bodyPr>
            <a:lstStyle/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Volumen 4,  Número 1  Enero a Julio 2021</a:t>
              </a:r>
            </a:p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Revista Semestral. Venezuela</a:t>
              </a:r>
              <a:endParaRPr sz="1200" dirty="0">
                <a:latin typeface="Arial"/>
                <a:cs typeface="Arial"/>
              </a:endParaRPr>
            </a:p>
          </p:txBody>
        </p:sp>
        <p:pic>
          <p:nvPicPr>
            <p:cNvPr id="23" name="object 25">
              <a:extLst>
                <a:ext uri="{FF2B5EF4-FFF2-40B4-BE49-F238E27FC236}">
                  <a16:creationId xmlns:a16="http://schemas.microsoft.com/office/drawing/2014/main" id="{59CCEADB-63B6-644E-E92E-CD98F102950F}"/>
                </a:ext>
              </a:extLst>
            </p:cNvPr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470065" y="2027896"/>
              <a:ext cx="2305662" cy="1053903"/>
            </a:xfrm>
            <a:prstGeom prst="rect">
              <a:avLst/>
            </a:prstGeom>
          </p:spPr>
        </p:pic>
        <p:pic>
          <p:nvPicPr>
            <p:cNvPr id="24" name="object 31">
              <a:extLst>
                <a:ext uri="{FF2B5EF4-FFF2-40B4-BE49-F238E27FC236}">
                  <a16:creationId xmlns:a16="http://schemas.microsoft.com/office/drawing/2014/main" id="{3AC8DE5F-409E-081A-D0DD-BD588202DC47}"/>
                </a:ext>
              </a:extLst>
            </p:cNvPr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4932681" y="1951410"/>
              <a:ext cx="1805304" cy="893889"/>
            </a:xfrm>
            <a:prstGeom prst="rect">
              <a:avLst/>
            </a:prstGeom>
          </p:spPr>
        </p:pic>
      </p:grpSp>
    </p:spTree>
  </p:cSld>
  <p:clrMapOvr>
    <a:masterClrMapping/>
  </p:clrMapOvr>
</p:sld>
</file>

<file path=ppt/slides/slide2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94485" y="115823"/>
            <a:ext cx="6669405" cy="8926195"/>
            <a:chOff x="94485" y="115823"/>
            <a:chExt cx="6669405" cy="8926195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44780" y="8651747"/>
              <a:ext cx="6516624" cy="158496"/>
            </a:xfrm>
            <a:prstGeom prst="rect">
              <a:avLst/>
            </a:prstGeom>
          </p:spPr>
        </p:pic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96012" y="115823"/>
              <a:ext cx="6665976" cy="1452372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42849" y="142875"/>
              <a:ext cx="6572275" cy="1358646"/>
            </a:xfrm>
            <a:prstGeom prst="rect">
              <a:avLst/>
            </a:prstGeom>
          </p:spPr>
        </p:pic>
        <p:sp>
          <p:nvSpPr>
            <p:cNvPr id="6" name="object 6"/>
            <p:cNvSpPr/>
            <p:nvPr/>
          </p:nvSpPr>
          <p:spPr>
            <a:xfrm>
              <a:off x="142849" y="142875"/>
              <a:ext cx="6572884" cy="1358900"/>
            </a:xfrm>
            <a:custGeom>
              <a:avLst/>
              <a:gdLst/>
              <a:ahLst/>
              <a:cxnLst/>
              <a:rect l="l" t="t" r="r" b="b"/>
              <a:pathLst>
                <a:path w="6572884" h="1358900">
                  <a:moveTo>
                    <a:pt x="0" y="226441"/>
                  </a:moveTo>
                  <a:lnTo>
                    <a:pt x="4600" y="180795"/>
                  </a:lnTo>
                  <a:lnTo>
                    <a:pt x="17795" y="138285"/>
                  </a:lnTo>
                  <a:lnTo>
                    <a:pt x="38673" y="99820"/>
                  </a:lnTo>
                  <a:lnTo>
                    <a:pt x="66324" y="66309"/>
                  </a:lnTo>
                  <a:lnTo>
                    <a:pt x="99837" y="38663"/>
                  </a:lnTo>
                  <a:lnTo>
                    <a:pt x="138301" y="17789"/>
                  </a:lnTo>
                  <a:lnTo>
                    <a:pt x="180806" y="4599"/>
                  </a:lnTo>
                  <a:lnTo>
                    <a:pt x="226440" y="0"/>
                  </a:lnTo>
                  <a:lnTo>
                    <a:pt x="6345834" y="0"/>
                  </a:lnTo>
                  <a:lnTo>
                    <a:pt x="6391480" y="4599"/>
                  </a:lnTo>
                  <a:lnTo>
                    <a:pt x="6433990" y="17789"/>
                  </a:lnTo>
                  <a:lnTo>
                    <a:pt x="6472455" y="38663"/>
                  </a:lnTo>
                  <a:lnTo>
                    <a:pt x="6505965" y="66309"/>
                  </a:lnTo>
                  <a:lnTo>
                    <a:pt x="6533612" y="99820"/>
                  </a:lnTo>
                  <a:lnTo>
                    <a:pt x="6554485" y="138285"/>
                  </a:lnTo>
                  <a:lnTo>
                    <a:pt x="6567676" y="180795"/>
                  </a:lnTo>
                  <a:lnTo>
                    <a:pt x="6572275" y="226441"/>
                  </a:lnTo>
                  <a:lnTo>
                    <a:pt x="6572275" y="1132204"/>
                  </a:lnTo>
                  <a:lnTo>
                    <a:pt x="6567676" y="1177850"/>
                  </a:lnTo>
                  <a:lnTo>
                    <a:pt x="6554485" y="1220360"/>
                  </a:lnTo>
                  <a:lnTo>
                    <a:pt x="6533612" y="1258825"/>
                  </a:lnTo>
                  <a:lnTo>
                    <a:pt x="6505965" y="1292336"/>
                  </a:lnTo>
                  <a:lnTo>
                    <a:pt x="6472455" y="1319982"/>
                  </a:lnTo>
                  <a:lnTo>
                    <a:pt x="6433990" y="1340856"/>
                  </a:lnTo>
                  <a:lnTo>
                    <a:pt x="6391480" y="1354046"/>
                  </a:lnTo>
                  <a:lnTo>
                    <a:pt x="6345834" y="1358646"/>
                  </a:lnTo>
                  <a:lnTo>
                    <a:pt x="226440" y="1358646"/>
                  </a:lnTo>
                  <a:lnTo>
                    <a:pt x="180806" y="1354046"/>
                  </a:lnTo>
                  <a:lnTo>
                    <a:pt x="138301" y="1340856"/>
                  </a:lnTo>
                  <a:lnTo>
                    <a:pt x="99837" y="1319982"/>
                  </a:lnTo>
                  <a:lnTo>
                    <a:pt x="66324" y="1292336"/>
                  </a:lnTo>
                  <a:lnTo>
                    <a:pt x="38673" y="1258825"/>
                  </a:lnTo>
                  <a:lnTo>
                    <a:pt x="17795" y="1220360"/>
                  </a:lnTo>
                  <a:lnTo>
                    <a:pt x="4600" y="1177850"/>
                  </a:lnTo>
                  <a:lnTo>
                    <a:pt x="0" y="1132204"/>
                  </a:lnTo>
                  <a:lnTo>
                    <a:pt x="0" y="226441"/>
                  </a:lnTo>
                  <a:close/>
                </a:path>
              </a:pathLst>
            </a:custGeom>
            <a:ln w="9525">
              <a:solidFill>
                <a:srgbClr val="55CE74"/>
              </a:solidFill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pic>
          <p:nvPicPr>
            <p:cNvPr id="7" name="object 7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2500248" y="305930"/>
              <a:ext cx="1714500" cy="733945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2738628" y="1024127"/>
              <a:ext cx="320039" cy="371855"/>
            </a:xfrm>
            <a:prstGeom prst="rect">
              <a:avLst/>
            </a:prstGeom>
          </p:spPr>
        </p:pic>
        <p:pic>
          <p:nvPicPr>
            <p:cNvPr id="9" name="object 9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2823972" y="1024127"/>
              <a:ext cx="1812036" cy="371855"/>
            </a:xfrm>
            <a:prstGeom prst="rect">
              <a:avLst/>
            </a:prstGeom>
          </p:spPr>
        </p:pic>
        <p:pic>
          <p:nvPicPr>
            <p:cNvPr id="10" name="object 10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4401312" y="1024127"/>
              <a:ext cx="1235964" cy="371855"/>
            </a:xfrm>
            <a:prstGeom prst="rect">
              <a:avLst/>
            </a:prstGeom>
          </p:spPr>
        </p:pic>
        <p:pic>
          <p:nvPicPr>
            <p:cNvPr id="11" name="object 11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5402580" y="1024127"/>
              <a:ext cx="576072" cy="371855"/>
            </a:xfrm>
            <a:prstGeom prst="rect">
              <a:avLst/>
            </a:prstGeom>
          </p:spPr>
        </p:pic>
        <p:pic>
          <p:nvPicPr>
            <p:cNvPr id="12" name="object 12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3169920" y="1207007"/>
              <a:ext cx="1546859" cy="371855"/>
            </a:xfrm>
            <a:prstGeom prst="rect">
              <a:avLst/>
            </a:prstGeom>
          </p:spPr>
        </p:pic>
        <p:pic>
          <p:nvPicPr>
            <p:cNvPr id="13" name="object 13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4482083" y="1207007"/>
              <a:ext cx="284988" cy="371855"/>
            </a:xfrm>
            <a:prstGeom prst="rect">
              <a:avLst/>
            </a:prstGeom>
          </p:spPr>
        </p:pic>
        <p:pic>
          <p:nvPicPr>
            <p:cNvPr id="14" name="object 14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4571999" y="1207007"/>
              <a:ext cx="1013460" cy="371855"/>
            </a:xfrm>
            <a:prstGeom prst="rect">
              <a:avLst/>
            </a:prstGeom>
          </p:spPr>
        </p:pic>
        <p:pic>
          <p:nvPicPr>
            <p:cNvPr id="15" name="object 15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324612" y="234695"/>
              <a:ext cx="1719072" cy="1341120"/>
            </a:xfrm>
            <a:prstGeom prst="rect">
              <a:avLst/>
            </a:prstGeom>
          </p:spPr>
        </p:pic>
        <p:pic>
          <p:nvPicPr>
            <p:cNvPr id="16" name="object 16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5606795" y="8193022"/>
              <a:ext cx="1092707" cy="848868"/>
            </a:xfrm>
            <a:prstGeom prst="rect">
              <a:avLst/>
            </a:prstGeom>
          </p:spPr>
        </p:pic>
        <p:pic>
          <p:nvPicPr>
            <p:cNvPr id="17" name="object 17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109728" y="8193022"/>
              <a:ext cx="1092708" cy="848868"/>
            </a:xfrm>
            <a:prstGeom prst="rect">
              <a:avLst/>
            </a:prstGeom>
          </p:spPr>
        </p:pic>
        <p:pic>
          <p:nvPicPr>
            <p:cNvPr id="18" name="object 18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4725162" y="164274"/>
              <a:ext cx="1805305" cy="893889"/>
            </a:xfrm>
            <a:prstGeom prst="rect">
              <a:avLst/>
            </a:prstGeom>
          </p:spPr>
        </p:pic>
      </p:grpSp>
      <p:sp>
        <p:nvSpPr>
          <p:cNvPr id="19" name="object 19"/>
          <p:cNvSpPr txBox="1"/>
          <p:nvPr/>
        </p:nvSpPr>
        <p:spPr>
          <a:xfrm>
            <a:off x="221691" y="1068451"/>
            <a:ext cx="6320155" cy="688975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063875" marR="673100" indent="-431800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Arial"/>
                <a:cs typeface="Arial"/>
              </a:rPr>
              <a:t>6ta.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Edición</a:t>
            </a:r>
            <a:r>
              <a:rPr sz="1200" b="1" spc="-10" dirty="0">
                <a:latin typeface="Arial"/>
                <a:cs typeface="Arial"/>
              </a:rPr>
              <a:t> Volumen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I</a:t>
            </a:r>
            <a:r>
              <a:rPr sz="1200" b="1" spc="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Enero</a:t>
            </a:r>
            <a:r>
              <a:rPr sz="1200" b="1" spc="-3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a</a:t>
            </a:r>
            <a:r>
              <a:rPr sz="1200" b="1" spc="-2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Julio </a:t>
            </a:r>
            <a:r>
              <a:rPr sz="1200" b="1" spc="-20" dirty="0">
                <a:latin typeface="Arial"/>
                <a:cs typeface="Arial"/>
              </a:rPr>
              <a:t>2021 </a:t>
            </a:r>
            <a:r>
              <a:rPr sz="1200" b="1" dirty="0">
                <a:latin typeface="Arial"/>
                <a:cs typeface="Arial"/>
              </a:rPr>
              <a:t>Revista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Semestral-</a:t>
            </a:r>
            <a:r>
              <a:rPr sz="1200" b="1" spc="-40" dirty="0">
                <a:latin typeface="Arial"/>
                <a:cs typeface="Arial"/>
              </a:rPr>
              <a:t> </a:t>
            </a:r>
            <a:r>
              <a:rPr sz="1200" b="1" spc="-10" dirty="0">
                <a:latin typeface="Arial"/>
                <a:cs typeface="Arial"/>
              </a:rPr>
              <a:t>Venezuela</a:t>
            </a:r>
            <a:endParaRPr sz="1200" dirty="0">
              <a:latin typeface="Arial"/>
              <a:cs typeface="Arial"/>
            </a:endParaRPr>
          </a:p>
          <a:p>
            <a:pPr marL="375285" marR="5080" indent="-363220" algn="just">
              <a:lnSpc>
                <a:spcPct val="100000"/>
              </a:lnSpc>
              <a:spcBef>
                <a:spcPts val="755"/>
              </a:spcBef>
            </a:pP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categorías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emergentes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sistematizaron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cuadros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siguiente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manera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primera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columna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reflejaron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sujetos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informantes,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segunda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columna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visualizaron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categorías </a:t>
            </a:r>
            <a:r>
              <a:rPr sz="1200" dirty="0">
                <a:latin typeface="Times New Roman"/>
                <a:cs typeface="Times New Roman"/>
              </a:rPr>
              <a:t>generales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emergidas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cada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sujeto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informante,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columna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tres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presentaron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categorías </a:t>
            </a:r>
            <a:r>
              <a:rPr sz="1200" dirty="0">
                <a:latin typeface="Times New Roman"/>
                <a:cs typeface="Times New Roman"/>
              </a:rPr>
              <a:t>intermedias</a:t>
            </a:r>
            <a:r>
              <a:rPr sz="1200" spc="4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consideradas</a:t>
            </a:r>
            <a:r>
              <a:rPr sz="1200" spc="4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así</a:t>
            </a:r>
            <a:r>
              <a:rPr sz="1200" spc="45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4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45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investigadora</a:t>
            </a:r>
            <a:r>
              <a:rPr sz="1200" spc="4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4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45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45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cuarta</a:t>
            </a:r>
            <a:r>
              <a:rPr sz="1200" spc="4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4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última</a:t>
            </a:r>
            <a:r>
              <a:rPr sz="1200" spc="4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columna</a:t>
            </a:r>
            <a:r>
              <a:rPr sz="1200" spc="45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descubrieron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categorías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finales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desde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subjetividad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investigadora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participante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escenario,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apoyada en</a:t>
            </a:r>
            <a:r>
              <a:rPr sz="1200" spc="-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Leal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(2012).</a:t>
            </a:r>
            <a:endParaRPr sz="1200" dirty="0">
              <a:latin typeface="Times New Roman"/>
              <a:cs typeface="Times New Roman"/>
            </a:endParaRPr>
          </a:p>
          <a:p>
            <a:pPr marL="375285" marR="5715" indent="-36322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Reconceptualización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categorial: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Categoría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Dimensión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Axiológica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Comunicación,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desde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relevancia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conceptualización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emergente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lenguaje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oral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escrito.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esta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investigación,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conceptualizó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esta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categoría,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esencia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campo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universitario,</a:t>
            </a:r>
            <a:r>
              <a:rPr sz="1200" spc="3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donde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disciplina </a:t>
            </a:r>
            <a:r>
              <a:rPr sz="1200" dirty="0">
                <a:latin typeface="Times New Roman"/>
                <a:cs typeface="Times New Roman"/>
              </a:rPr>
              <a:t>científica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comunicación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humana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sus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desórdenes,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fonoaudiología,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comprende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lectura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escritura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son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modalidades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receptivas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expresivas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lenguaje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escrito, esto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desde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perspectiva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interindividual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desde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perspectiva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formación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profesionales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Ingeniería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Agronómica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puede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debe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ser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mejorado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considerablemente.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segunda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categoría </a:t>
            </a:r>
            <a:r>
              <a:rPr sz="1200" dirty="0">
                <a:latin typeface="Times New Roman"/>
                <a:cs typeface="Times New Roman"/>
              </a:rPr>
              <a:t>teorizadora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considerada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fue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dimensión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ontoepistémica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comunicación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oral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escrita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como </a:t>
            </a:r>
            <a:r>
              <a:rPr sz="1200" dirty="0">
                <a:latin typeface="Times New Roman"/>
                <a:cs typeface="Times New Roman"/>
              </a:rPr>
              <a:t>componente</a:t>
            </a:r>
            <a:r>
              <a:rPr sz="1200" spc="-10" dirty="0">
                <a:latin typeface="Times New Roman"/>
                <a:cs typeface="Times New Roman"/>
              </a:rPr>
              <a:t> curricular,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esta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teorización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intelectual,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necesario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declarar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comunicación </a:t>
            </a:r>
            <a:r>
              <a:rPr sz="1200" dirty="0">
                <a:latin typeface="Times New Roman"/>
                <a:cs typeface="Times New Roman"/>
              </a:rPr>
              <a:t>oral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escrita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esencialmente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humana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cuyo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desarrollo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conocimiento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ya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venido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siendo </a:t>
            </a:r>
            <a:r>
              <a:rPr sz="1200" dirty="0">
                <a:latin typeface="Times New Roman"/>
                <a:cs typeface="Times New Roman"/>
              </a:rPr>
              <a:t>teorizado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autores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propio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mundo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comunicación,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diferentes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campos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las </a:t>
            </a:r>
            <a:r>
              <a:rPr sz="1200" dirty="0">
                <a:latin typeface="Times New Roman"/>
                <a:cs typeface="Times New Roman"/>
              </a:rPr>
              <a:t>tecnologías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información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comunicación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(TIC),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obstante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esto,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formación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ingeniero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agrónomo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pasa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discusión,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debate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permanente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frente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debilidad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que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observa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comprensión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quizás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inadecuada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creer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ser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ingeniero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agrónomo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spc="-50" dirty="0">
                <a:latin typeface="Times New Roman"/>
                <a:cs typeface="Times New Roman"/>
              </a:rPr>
              <a:t>o </a:t>
            </a:r>
            <a:r>
              <a:rPr sz="1200" dirty="0">
                <a:latin typeface="Times New Roman"/>
                <a:cs typeface="Times New Roman"/>
              </a:rPr>
              <a:t>profesional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ciencias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agro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mar,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necesita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recurrir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ambos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tipos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lenguaje; </a:t>
            </a:r>
            <a:r>
              <a:rPr sz="1200" dirty="0">
                <a:latin typeface="Times New Roman"/>
                <a:cs typeface="Times New Roman"/>
              </a:rPr>
              <a:t>tanto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oral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-10" dirty="0">
                <a:latin typeface="Times New Roman"/>
                <a:cs typeface="Times New Roman"/>
              </a:rPr>
              <a:t> escrito.</a:t>
            </a:r>
            <a:endParaRPr sz="1200" dirty="0">
              <a:latin typeface="Times New Roman"/>
              <a:cs typeface="Times New Roman"/>
            </a:endParaRPr>
          </a:p>
          <a:p>
            <a:pPr marL="375285" marR="5080" indent="-363220" algn="just">
              <a:lnSpc>
                <a:spcPct val="100000"/>
              </a:lnSpc>
              <a:spcBef>
                <a:spcPts val="5"/>
              </a:spcBef>
            </a:pP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relación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categoría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teorizadora.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comunicación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componente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transdiciplinario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formación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universitaria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Esta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reconceptualización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tiene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compromiso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epistémico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considerar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4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4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comunicación</a:t>
            </a:r>
            <a:r>
              <a:rPr sz="1200" spc="4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representa</a:t>
            </a:r>
            <a:r>
              <a:rPr sz="1200" spc="4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48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lenguaje</a:t>
            </a:r>
            <a:r>
              <a:rPr sz="1200" spc="48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oral</a:t>
            </a:r>
            <a:r>
              <a:rPr sz="1200" spc="10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4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escrito,</a:t>
            </a:r>
            <a:r>
              <a:rPr sz="1200" spc="4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48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cual</a:t>
            </a:r>
            <a:r>
              <a:rPr sz="1200" spc="10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48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47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componente </a:t>
            </a:r>
            <a:r>
              <a:rPr sz="1200" dirty="0">
                <a:latin typeface="Times New Roman"/>
                <a:cs typeface="Times New Roman"/>
              </a:rPr>
              <a:t>transdiciplinario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formación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universitaria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cuanto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conocimiento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 la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ciencia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están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orden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cómo</a:t>
            </a:r>
            <a:r>
              <a:rPr sz="1200" spc="3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expresarla</a:t>
            </a:r>
            <a:r>
              <a:rPr sz="1200" spc="3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mismo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tiempo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manifiestan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través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lenguaje. </a:t>
            </a:r>
            <a:r>
              <a:rPr sz="1200" dirty="0">
                <a:latin typeface="Times New Roman"/>
                <a:cs typeface="Times New Roman"/>
              </a:rPr>
              <a:t>Reconceptualización</a:t>
            </a:r>
            <a:r>
              <a:rPr sz="1200" spc="13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Categorial,</a:t>
            </a:r>
            <a:r>
              <a:rPr sz="1200" spc="14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ya</a:t>
            </a:r>
            <a:r>
              <a:rPr sz="1200" spc="12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que,</a:t>
            </a:r>
            <a:r>
              <a:rPr sz="1200" spc="12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todas</a:t>
            </a:r>
            <a:r>
              <a:rPr sz="1200" spc="13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12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categorías</a:t>
            </a:r>
            <a:r>
              <a:rPr sz="1200" spc="13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fueron</a:t>
            </a:r>
            <a:r>
              <a:rPr sz="1200" spc="130" dirty="0">
                <a:latin typeface="Times New Roman"/>
                <a:cs typeface="Times New Roman"/>
              </a:rPr>
              <a:t>  </a:t>
            </a:r>
            <a:r>
              <a:rPr sz="1200" spc="-10" dirty="0">
                <a:latin typeface="Times New Roman"/>
                <a:cs typeface="Times New Roman"/>
              </a:rPr>
              <a:t>reconceptualizadas </a:t>
            </a:r>
            <a:r>
              <a:rPr sz="1200" dirty="0">
                <a:latin typeface="Times New Roman"/>
                <a:cs typeface="Times New Roman"/>
              </a:rPr>
              <a:t>quedando: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Desarrollo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competencias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habilidades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comunicacionales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profesionales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25" dirty="0">
                <a:latin typeface="Times New Roman"/>
                <a:cs typeface="Times New Roman"/>
              </a:rPr>
              <a:t> la </a:t>
            </a:r>
            <a:r>
              <a:rPr sz="1200" dirty="0">
                <a:latin typeface="Times New Roman"/>
                <a:cs typeface="Times New Roman"/>
              </a:rPr>
              <a:t>Agronomía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respuesta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soluciones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oportunas.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histórica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condición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vive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mundo </a:t>
            </a:r>
            <a:r>
              <a:rPr sz="1200" dirty="0">
                <a:latin typeface="Times New Roman"/>
                <a:cs typeface="Times New Roman"/>
              </a:rPr>
              <a:t>contemporáneo,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muy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específicamente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viene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atravesando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Venezuela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últimas </a:t>
            </a:r>
            <a:r>
              <a:rPr sz="1200" dirty="0">
                <a:latin typeface="Times New Roman"/>
                <a:cs typeface="Times New Roman"/>
              </a:rPr>
              <a:t>décadas,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marcado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complejos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procesos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cambios,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transformaciones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reajustes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sociales, </a:t>
            </a:r>
            <a:r>
              <a:rPr sz="1200" dirty="0">
                <a:latin typeface="Times New Roman"/>
                <a:cs typeface="Times New Roman"/>
              </a:rPr>
              <a:t>sobre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todo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plano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económico,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político,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social,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educativo,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cultural,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religioso,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demandan </a:t>
            </a:r>
            <a:r>
              <a:rPr sz="1200" dirty="0">
                <a:latin typeface="Times New Roman"/>
                <a:cs typeface="Times New Roman"/>
              </a:rPr>
              <a:t>reformas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políticas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educativas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reajustes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valores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sociales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importantes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sustentan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esas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políticas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estado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emanadas del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mismo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Estado.</a:t>
            </a:r>
            <a:endParaRPr sz="1200" dirty="0">
              <a:latin typeface="Times New Roman"/>
              <a:cs typeface="Times New Roman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1565528" y="8256658"/>
            <a:ext cx="3792220" cy="37719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 marL="655320" marR="5080" indent="-643255">
              <a:lnSpc>
                <a:spcPts val="1440"/>
              </a:lnSpc>
              <a:spcBef>
                <a:spcPts val="15"/>
              </a:spcBef>
            </a:pPr>
            <a:r>
              <a:rPr sz="1200" b="1" dirty="0">
                <a:latin typeface="Times New Roman"/>
                <a:cs typeface="Times New Roman"/>
              </a:rPr>
              <a:t>La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Comunicación:</a:t>
            </a:r>
            <a:r>
              <a:rPr sz="1200" b="1" spc="-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Una</a:t>
            </a:r>
            <a:r>
              <a:rPr sz="1200" b="1" spc="-45" dirty="0">
                <a:latin typeface="Times New Roman"/>
                <a:cs typeface="Times New Roman"/>
              </a:rPr>
              <a:t> </a:t>
            </a:r>
            <a:r>
              <a:rPr sz="1200" b="1" spc="-20" dirty="0">
                <a:latin typeface="Times New Roman"/>
                <a:cs typeface="Times New Roman"/>
              </a:rPr>
              <a:t>Visión</a:t>
            </a:r>
            <a:r>
              <a:rPr sz="1200" b="1" spc="-7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Axiológica en</a:t>
            </a:r>
            <a:r>
              <a:rPr sz="1200" b="1" spc="-1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la</a:t>
            </a:r>
            <a:r>
              <a:rPr sz="1200" b="1" spc="-10" dirty="0">
                <a:latin typeface="Times New Roman"/>
                <a:cs typeface="Times New Roman"/>
              </a:rPr>
              <a:t> Formación </a:t>
            </a:r>
            <a:r>
              <a:rPr sz="1200" b="1" dirty="0">
                <a:latin typeface="Times New Roman"/>
                <a:cs typeface="Times New Roman"/>
              </a:rPr>
              <a:t>Universitaria</a:t>
            </a:r>
            <a:r>
              <a:rPr sz="1200" b="1" spc="-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del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Ingeniero</a:t>
            </a:r>
            <a:r>
              <a:rPr sz="1200" b="1" spc="-6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Agrónomo</a:t>
            </a:r>
            <a:endParaRPr sz="1200" dirty="0">
              <a:latin typeface="Times New Roman"/>
              <a:cs typeface="Times New Roman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2325116" y="8754397"/>
            <a:ext cx="2277110" cy="1943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410"/>
              </a:lnSpc>
            </a:pPr>
            <a:r>
              <a:rPr sz="1200" b="1" dirty="0">
                <a:latin typeface="Times New Roman"/>
                <a:cs typeface="Times New Roman"/>
              </a:rPr>
              <a:t>Dra.</a:t>
            </a:r>
            <a:r>
              <a:rPr sz="1200" b="1" spc="-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Deanet</a:t>
            </a:r>
            <a:r>
              <a:rPr sz="1200" b="1" spc="-10" dirty="0">
                <a:latin typeface="Times New Roman"/>
                <a:cs typeface="Times New Roman"/>
              </a:rPr>
              <a:t> </a:t>
            </a:r>
            <a:r>
              <a:rPr sz="1200" b="1" spc="-20" dirty="0">
                <a:latin typeface="Times New Roman"/>
                <a:cs typeface="Times New Roman"/>
              </a:rPr>
              <a:t>Coromoto</a:t>
            </a:r>
            <a:r>
              <a:rPr sz="1200" b="1" spc="-5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Abreu</a:t>
            </a:r>
            <a:r>
              <a:rPr sz="1200" b="1" spc="-5" dirty="0">
                <a:latin typeface="Times New Roman"/>
                <a:cs typeface="Times New Roman"/>
              </a:rPr>
              <a:t> </a:t>
            </a:r>
            <a:r>
              <a:rPr sz="1200" b="1" spc="-20" dirty="0">
                <a:latin typeface="Times New Roman"/>
                <a:cs typeface="Times New Roman"/>
              </a:rPr>
              <a:t>Lira</a:t>
            </a:r>
            <a:endParaRPr sz="1200" dirty="0">
              <a:latin typeface="Times New Roman"/>
              <a:cs typeface="Times New Roman"/>
            </a:endParaRPr>
          </a:p>
        </p:txBody>
      </p:sp>
      <p:sp>
        <p:nvSpPr>
          <p:cNvPr id="22" name="object 22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89230">
              <a:lnSpc>
                <a:spcPts val="1190"/>
              </a:lnSpc>
            </a:pPr>
            <a:fld id="{81D60167-4931-47E6-BA6A-407CBD079E47}" type="slidenum">
              <a:rPr sz="1000" b="1" spc="-25" dirty="0">
                <a:latin typeface="Times New Roman"/>
                <a:cs typeface="Times New Roman"/>
              </a:rPr>
              <a:t>283</a:t>
            </a:fld>
            <a:endParaRPr sz="1000" dirty="0">
              <a:latin typeface="Times New Roman"/>
              <a:cs typeface="Times New Roman"/>
            </a:endParaRPr>
          </a:p>
        </p:txBody>
      </p:sp>
      <p:grpSp>
        <p:nvGrpSpPr>
          <p:cNvPr id="23" name="Grupo 22">
            <a:extLst>
              <a:ext uri="{FF2B5EF4-FFF2-40B4-BE49-F238E27FC236}">
                <a16:creationId xmlns:a16="http://schemas.microsoft.com/office/drawing/2014/main" id="{816C56F7-E6E1-DF8B-0269-C13BFE669BFA}"/>
              </a:ext>
            </a:extLst>
          </p:cNvPr>
          <p:cNvGrpSpPr/>
          <p:nvPr/>
        </p:nvGrpSpPr>
        <p:grpSpPr>
          <a:xfrm>
            <a:off x="117348" y="98932"/>
            <a:ext cx="6665976" cy="1452626"/>
            <a:chOff x="470065" y="1951410"/>
            <a:chExt cx="6665976" cy="1452626"/>
          </a:xfrm>
        </p:grpSpPr>
        <p:grpSp>
          <p:nvGrpSpPr>
            <p:cNvPr id="24" name="object 12">
              <a:extLst>
                <a:ext uri="{FF2B5EF4-FFF2-40B4-BE49-F238E27FC236}">
                  <a16:creationId xmlns:a16="http://schemas.microsoft.com/office/drawing/2014/main" id="{5A7CD037-DDA7-EAEB-5C95-C927FBCDADB3}"/>
                </a:ext>
              </a:extLst>
            </p:cNvPr>
            <p:cNvGrpSpPr/>
            <p:nvPr/>
          </p:nvGrpSpPr>
          <p:grpSpPr>
            <a:xfrm>
              <a:off x="470065" y="1951664"/>
              <a:ext cx="6665976" cy="1452372"/>
              <a:chOff x="96011" y="115823"/>
              <a:chExt cx="6665976" cy="1452372"/>
            </a:xfrm>
          </p:grpSpPr>
          <p:pic>
            <p:nvPicPr>
              <p:cNvPr id="28" name="object 13">
                <a:extLst>
                  <a:ext uri="{FF2B5EF4-FFF2-40B4-BE49-F238E27FC236}">
                    <a16:creationId xmlns:a16="http://schemas.microsoft.com/office/drawing/2014/main" id="{194D888E-36F4-B494-6C8C-A6A3A5BAE7B4}"/>
                  </a:ext>
                </a:extLst>
              </p:cNvPr>
              <p:cNvPicPr/>
              <p:nvPr/>
            </p:nvPicPr>
            <p:blipFill>
              <a:blip r:embed="rId3" cstate="print"/>
              <a:stretch>
                <a:fillRect/>
              </a:stretch>
            </p:blipFill>
            <p:spPr>
              <a:xfrm>
                <a:off x="96011" y="115823"/>
                <a:ext cx="6665976" cy="1452372"/>
              </a:xfrm>
              <a:prstGeom prst="rect">
                <a:avLst/>
              </a:prstGeom>
            </p:spPr>
          </p:pic>
          <p:pic>
            <p:nvPicPr>
              <p:cNvPr id="29" name="object 14">
                <a:extLst>
                  <a:ext uri="{FF2B5EF4-FFF2-40B4-BE49-F238E27FC236}">
                    <a16:creationId xmlns:a16="http://schemas.microsoft.com/office/drawing/2014/main" id="{A2EFE6CA-0DC1-3829-9413-73E0EDE8CBF3}"/>
                  </a:ext>
                </a:extLst>
              </p:cNvPr>
              <p:cNvPicPr/>
              <p:nvPr/>
            </p:nvPicPr>
            <p:blipFill>
              <a:blip r:embed="rId4" cstate="print"/>
              <a:stretch>
                <a:fillRect/>
              </a:stretch>
            </p:blipFill>
            <p:spPr>
              <a:xfrm>
                <a:off x="142849" y="142875"/>
                <a:ext cx="6572275" cy="1358646"/>
              </a:xfrm>
              <a:prstGeom prst="rect">
                <a:avLst/>
              </a:prstGeom>
            </p:spPr>
          </p:pic>
          <p:sp>
            <p:nvSpPr>
              <p:cNvPr id="30" name="object 15">
                <a:extLst>
                  <a:ext uri="{FF2B5EF4-FFF2-40B4-BE49-F238E27FC236}">
                    <a16:creationId xmlns:a16="http://schemas.microsoft.com/office/drawing/2014/main" id="{AA0A9F8F-D444-2306-1499-1D9DA0BCAF1A}"/>
                  </a:ext>
                </a:extLst>
              </p:cNvPr>
              <p:cNvSpPr/>
              <p:nvPr/>
            </p:nvSpPr>
            <p:spPr>
              <a:xfrm>
                <a:off x="142849" y="142875"/>
                <a:ext cx="6572884" cy="1358900"/>
              </a:xfrm>
              <a:custGeom>
                <a:avLst/>
                <a:gdLst/>
                <a:ahLst/>
                <a:cxnLst/>
                <a:rect l="l" t="t" r="r" b="b"/>
                <a:pathLst>
                  <a:path w="6572884" h="1358900">
                    <a:moveTo>
                      <a:pt x="0" y="226441"/>
                    </a:moveTo>
                    <a:lnTo>
                      <a:pt x="4600" y="180795"/>
                    </a:lnTo>
                    <a:lnTo>
                      <a:pt x="17795" y="138285"/>
                    </a:lnTo>
                    <a:lnTo>
                      <a:pt x="38673" y="99820"/>
                    </a:lnTo>
                    <a:lnTo>
                      <a:pt x="66324" y="66309"/>
                    </a:lnTo>
                    <a:lnTo>
                      <a:pt x="99837" y="38663"/>
                    </a:lnTo>
                    <a:lnTo>
                      <a:pt x="138301" y="17789"/>
                    </a:lnTo>
                    <a:lnTo>
                      <a:pt x="180806" y="4599"/>
                    </a:lnTo>
                    <a:lnTo>
                      <a:pt x="226440" y="0"/>
                    </a:lnTo>
                    <a:lnTo>
                      <a:pt x="6345834" y="0"/>
                    </a:lnTo>
                    <a:lnTo>
                      <a:pt x="6391480" y="4599"/>
                    </a:lnTo>
                    <a:lnTo>
                      <a:pt x="6433990" y="17789"/>
                    </a:lnTo>
                    <a:lnTo>
                      <a:pt x="6472455" y="38663"/>
                    </a:lnTo>
                    <a:lnTo>
                      <a:pt x="6505965" y="66309"/>
                    </a:lnTo>
                    <a:lnTo>
                      <a:pt x="6533612" y="99820"/>
                    </a:lnTo>
                    <a:lnTo>
                      <a:pt x="6554485" y="138285"/>
                    </a:lnTo>
                    <a:lnTo>
                      <a:pt x="6567676" y="180795"/>
                    </a:lnTo>
                    <a:lnTo>
                      <a:pt x="6572275" y="226441"/>
                    </a:lnTo>
                    <a:lnTo>
                      <a:pt x="6572275" y="1132204"/>
                    </a:lnTo>
                    <a:lnTo>
                      <a:pt x="6567676" y="1177850"/>
                    </a:lnTo>
                    <a:lnTo>
                      <a:pt x="6554485" y="1220360"/>
                    </a:lnTo>
                    <a:lnTo>
                      <a:pt x="6533612" y="1258825"/>
                    </a:lnTo>
                    <a:lnTo>
                      <a:pt x="6505965" y="1292336"/>
                    </a:lnTo>
                    <a:lnTo>
                      <a:pt x="6472455" y="1319982"/>
                    </a:lnTo>
                    <a:lnTo>
                      <a:pt x="6433990" y="1340856"/>
                    </a:lnTo>
                    <a:lnTo>
                      <a:pt x="6391480" y="1354046"/>
                    </a:lnTo>
                    <a:lnTo>
                      <a:pt x="6345834" y="1358646"/>
                    </a:lnTo>
                    <a:lnTo>
                      <a:pt x="226440" y="1358646"/>
                    </a:lnTo>
                    <a:lnTo>
                      <a:pt x="180806" y="1354046"/>
                    </a:lnTo>
                    <a:lnTo>
                      <a:pt x="138301" y="1340856"/>
                    </a:lnTo>
                    <a:lnTo>
                      <a:pt x="99837" y="1319982"/>
                    </a:lnTo>
                    <a:lnTo>
                      <a:pt x="66324" y="1292336"/>
                    </a:lnTo>
                    <a:lnTo>
                      <a:pt x="38673" y="1258825"/>
                    </a:lnTo>
                    <a:lnTo>
                      <a:pt x="17795" y="1220360"/>
                    </a:lnTo>
                    <a:lnTo>
                      <a:pt x="4600" y="1177850"/>
                    </a:lnTo>
                    <a:lnTo>
                      <a:pt x="0" y="1132204"/>
                    </a:lnTo>
                    <a:lnTo>
                      <a:pt x="0" y="226441"/>
                    </a:lnTo>
                    <a:close/>
                  </a:path>
                </a:pathLst>
              </a:custGeom>
              <a:ln w="9525">
                <a:solidFill>
                  <a:srgbClr val="55CE74"/>
                </a:solidFill>
              </a:ln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pic>
            <p:nvPicPr>
              <p:cNvPr id="31" name="object 16">
                <a:extLst>
                  <a:ext uri="{FF2B5EF4-FFF2-40B4-BE49-F238E27FC236}">
                    <a16:creationId xmlns:a16="http://schemas.microsoft.com/office/drawing/2014/main" id="{C0ECE81A-0509-853E-F1EB-6FEFC912092A}"/>
                  </a:ext>
                </a:extLst>
              </p:cNvPr>
              <p:cNvPicPr/>
              <p:nvPr/>
            </p:nvPicPr>
            <p:blipFill>
              <a:blip r:embed="rId5" cstate="print"/>
              <a:stretch>
                <a:fillRect/>
              </a:stretch>
            </p:blipFill>
            <p:spPr>
              <a:xfrm>
                <a:off x="2500248" y="305930"/>
                <a:ext cx="1714500" cy="733945"/>
              </a:xfrm>
              <a:prstGeom prst="rect">
                <a:avLst/>
              </a:prstGeom>
            </p:spPr>
          </p:pic>
        </p:grpSp>
        <p:sp>
          <p:nvSpPr>
            <p:cNvPr id="25" name="object 16">
              <a:extLst>
                <a:ext uri="{FF2B5EF4-FFF2-40B4-BE49-F238E27FC236}">
                  <a16:creationId xmlns:a16="http://schemas.microsoft.com/office/drawing/2014/main" id="{9EC01C19-5EB3-4AFB-91A5-892B0EB6BC72}"/>
                </a:ext>
              </a:extLst>
            </p:cNvPr>
            <p:cNvSpPr txBox="1"/>
            <p:nvPr/>
          </p:nvSpPr>
          <p:spPr>
            <a:xfrm>
              <a:off x="2775727" y="2875716"/>
              <a:ext cx="3332858" cy="391795"/>
            </a:xfrm>
            <a:prstGeom prst="rect">
              <a:avLst/>
            </a:prstGeom>
            <a:noFill/>
          </p:spPr>
          <p:txBody>
            <a:bodyPr vert="horz" wrap="square" lIns="0" tIns="12700" rIns="0" bIns="0" rtlCol="0">
              <a:spAutoFit/>
            </a:bodyPr>
            <a:lstStyle/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Volumen 4,  Número 1  Enero a Julio 2021</a:t>
              </a:r>
            </a:p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Revista Semestral. Venezuela</a:t>
              </a:r>
              <a:endParaRPr sz="1200" dirty="0">
                <a:latin typeface="Arial"/>
                <a:cs typeface="Arial"/>
              </a:endParaRPr>
            </a:p>
          </p:txBody>
        </p:sp>
        <p:pic>
          <p:nvPicPr>
            <p:cNvPr id="26" name="object 25">
              <a:extLst>
                <a:ext uri="{FF2B5EF4-FFF2-40B4-BE49-F238E27FC236}">
                  <a16:creationId xmlns:a16="http://schemas.microsoft.com/office/drawing/2014/main" id="{652A2279-C7D7-F647-5C8F-FF7AAF90CBBB}"/>
                </a:ext>
              </a:extLst>
            </p:cNvPr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470065" y="2027896"/>
              <a:ext cx="2305662" cy="1053903"/>
            </a:xfrm>
            <a:prstGeom prst="rect">
              <a:avLst/>
            </a:prstGeom>
          </p:spPr>
        </p:pic>
        <p:pic>
          <p:nvPicPr>
            <p:cNvPr id="27" name="object 31">
              <a:extLst>
                <a:ext uri="{FF2B5EF4-FFF2-40B4-BE49-F238E27FC236}">
                  <a16:creationId xmlns:a16="http://schemas.microsoft.com/office/drawing/2014/main" id="{AF7E95C2-1DB8-6A52-FFED-4CE0E580B263}"/>
                </a:ext>
              </a:extLst>
            </p:cNvPr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4932681" y="1951410"/>
              <a:ext cx="1805304" cy="893889"/>
            </a:xfrm>
            <a:prstGeom prst="rect">
              <a:avLst/>
            </a:prstGeom>
          </p:spPr>
        </p:pic>
      </p:grpSp>
    </p:spTree>
  </p:cSld>
  <p:clrMapOvr>
    <a:masterClrMapping/>
  </p:clrMapOvr>
</p:sld>
</file>

<file path=ppt/slides/slide2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94485" y="115823"/>
            <a:ext cx="6669405" cy="8926195"/>
            <a:chOff x="94485" y="115823"/>
            <a:chExt cx="6669405" cy="8926195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44780" y="8651747"/>
              <a:ext cx="6516624" cy="158496"/>
            </a:xfrm>
            <a:prstGeom prst="rect">
              <a:avLst/>
            </a:prstGeom>
          </p:spPr>
        </p:pic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96012" y="115823"/>
              <a:ext cx="6665976" cy="1452372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42849" y="142875"/>
              <a:ext cx="6572275" cy="1358646"/>
            </a:xfrm>
            <a:prstGeom prst="rect">
              <a:avLst/>
            </a:prstGeom>
          </p:spPr>
        </p:pic>
        <p:sp>
          <p:nvSpPr>
            <p:cNvPr id="6" name="object 6"/>
            <p:cNvSpPr/>
            <p:nvPr/>
          </p:nvSpPr>
          <p:spPr>
            <a:xfrm>
              <a:off x="142849" y="142875"/>
              <a:ext cx="6572884" cy="1358900"/>
            </a:xfrm>
            <a:custGeom>
              <a:avLst/>
              <a:gdLst/>
              <a:ahLst/>
              <a:cxnLst/>
              <a:rect l="l" t="t" r="r" b="b"/>
              <a:pathLst>
                <a:path w="6572884" h="1358900">
                  <a:moveTo>
                    <a:pt x="0" y="226441"/>
                  </a:moveTo>
                  <a:lnTo>
                    <a:pt x="4600" y="180795"/>
                  </a:lnTo>
                  <a:lnTo>
                    <a:pt x="17795" y="138285"/>
                  </a:lnTo>
                  <a:lnTo>
                    <a:pt x="38673" y="99820"/>
                  </a:lnTo>
                  <a:lnTo>
                    <a:pt x="66324" y="66309"/>
                  </a:lnTo>
                  <a:lnTo>
                    <a:pt x="99837" y="38663"/>
                  </a:lnTo>
                  <a:lnTo>
                    <a:pt x="138301" y="17789"/>
                  </a:lnTo>
                  <a:lnTo>
                    <a:pt x="180806" y="4599"/>
                  </a:lnTo>
                  <a:lnTo>
                    <a:pt x="226440" y="0"/>
                  </a:lnTo>
                  <a:lnTo>
                    <a:pt x="6345834" y="0"/>
                  </a:lnTo>
                  <a:lnTo>
                    <a:pt x="6391480" y="4599"/>
                  </a:lnTo>
                  <a:lnTo>
                    <a:pt x="6433990" y="17789"/>
                  </a:lnTo>
                  <a:lnTo>
                    <a:pt x="6472455" y="38663"/>
                  </a:lnTo>
                  <a:lnTo>
                    <a:pt x="6505965" y="66309"/>
                  </a:lnTo>
                  <a:lnTo>
                    <a:pt x="6533612" y="99820"/>
                  </a:lnTo>
                  <a:lnTo>
                    <a:pt x="6554485" y="138285"/>
                  </a:lnTo>
                  <a:lnTo>
                    <a:pt x="6567676" y="180795"/>
                  </a:lnTo>
                  <a:lnTo>
                    <a:pt x="6572275" y="226441"/>
                  </a:lnTo>
                  <a:lnTo>
                    <a:pt x="6572275" y="1132204"/>
                  </a:lnTo>
                  <a:lnTo>
                    <a:pt x="6567676" y="1177850"/>
                  </a:lnTo>
                  <a:lnTo>
                    <a:pt x="6554485" y="1220360"/>
                  </a:lnTo>
                  <a:lnTo>
                    <a:pt x="6533612" y="1258825"/>
                  </a:lnTo>
                  <a:lnTo>
                    <a:pt x="6505965" y="1292336"/>
                  </a:lnTo>
                  <a:lnTo>
                    <a:pt x="6472455" y="1319982"/>
                  </a:lnTo>
                  <a:lnTo>
                    <a:pt x="6433990" y="1340856"/>
                  </a:lnTo>
                  <a:lnTo>
                    <a:pt x="6391480" y="1354046"/>
                  </a:lnTo>
                  <a:lnTo>
                    <a:pt x="6345834" y="1358646"/>
                  </a:lnTo>
                  <a:lnTo>
                    <a:pt x="226440" y="1358646"/>
                  </a:lnTo>
                  <a:lnTo>
                    <a:pt x="180806" y="1354046"/>
                  </a:lnTo>
                  <a:lnTo>
                    <a:pt x="138301" y="1340856"/>
                  </a:lnTo>
                  <a:lnTo>
                    <a:pt x="99837" y="1319982"/>
                  </a:lnTo>
                  <a:lnTo>
                    <a:pt x="66324" y="1292336"/>
                  </a:lnTo>
                  <a:lnTo>
                    <a:pt x="38673" y="1258825"/>
                  </a:lnTo>
                  <a:lnTo>
                    <a:pt x="17795" y="1220360"/>
                  </a:lnTo>
                  <a:lnTo>
                    <a:pt x="4600" y="1177850"/>
                  </a:lnTo>
                  <a:lnTo>
                    <a:pt x="0" y="1132204"/>
                  </a:lnTo>
                  <a:lnTo>
                    <a:pt x="0" y="226441"/>
                  </a:lnTo>
                  <a:close/>
                </a:path>
              </a:pathLst>
            </a:custGeom>
            <a:ln w="9525">
              <a:solidFill>
                <a:srgbClr val="55CE74"/>
              </a:solidFill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pic>
          <p:nvPicPr>
            <p:cNvPr id="7" name="object 7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2500248" y="305930"/>
              <a:ext cx="1714500" cy="733945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2738628" y="1024127"/>
              <a:ext cx="1897379" cy="371855"/>
            </a:xfrm>
            <a:prstGeom prst="rect">
              <a:avLst/>
            </a:prstGeom>
          </p:spPr>
        </p:pic>
        <p:pic>
          <p:nvPicPr>
            <p:cNvPr id="9" name="object 9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4401312" y="1024127"/>
              <a:ext cx="1577339" cy="371855"/>
            </a:xfrm>
            <a:prstGeom prst="rect">
              <a:avLst/>
            </a:prstGeom>
          </p:spPr>
        </p:pic>
        <p:pic>
          <p:nvPicPr>
            <p:cNvPr id="10" name="object 10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3169920" y="1207007"/>
              <a:ext cx="1546859" cy="371855"/>
            </a:xfrm>
            <a:prstGeom prst="rect">
              <a:avLst/>
            </a:prstGeom>
          </p:spPr>
        </p:pic>
        <p:pic>
          <p:nvPicPr>
            <p:cNvPr id="11" name="object 11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4482083" y="1207007"/>
              <a:ext cx="284988" cy="371855"/>
            </a:xfrm>
            <a:prstGeom prst="rect">
              <a:avLst/>
            </a:prstGeom>
          </p:spPr>
        </p:pic>
        <p:pic>
          <p:nvPicPr>
            <p:cNvPr id="12" name="object 12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4571999" y="1207007"/>
              <a:ext cx="1013460" cy="371855"/>
            </a:xfrm>
            <a:prstGeom prst="rect">
              <a:avLst/>
            </a:prstGeom>
          </p:spPr>
        </p:pic>
        <p:pic>
          <p:nvPicPr>
            <p:cNvPr id="13" name="object 13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324612" y="234695"/>
              <a:ext cx="1719072" cy="1341120"/>
            </a:xfrm>
            <a:prstGeom prst="rect">
              <a:avLst/>
            </a:prstGeom>
          </p:spPr>
        </p:pic>
        <p:pic>
          <p:nvPicPr>
            <p:cNvPr id="14" name="object 14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5606795" y="8193022"/>
              <a:ext cx="1092707" cy="848868"/>
            </a:xfrm>
            <a:prstGeom prst="rect">
              <a:avLst/>
            </a:prstGeom>
          </p:spPr>
        </p:pic>
        <p:pic>
          <p:nvPicPr>
            <p:cNvPr id="15" name="object 15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109728" y="8193022"/>
              <a:ext cx="1092708" cy="848868"/>
            </a:xfrm>
            <a:prstGeom prst="rect">
              <a:avLst/>
            </a:prstGeom>
          </p:spPr>
        </p:pic>
        <p:pic>
          <p:nvPicPr>
            <p:cNvPr id="16" name="object 16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4725162" y="164274"/>
              <a:ext cx="1805305" cy="893889"/>
            </a:xfrm>
            <a:prstGeom prst="rect">
              <a:avLst/>
            </a:prstGeom>
          </p:spPr>
        </p:pic>
      </p:grpSp>
      <p:sp>
        <p:nvSpPr>
          <p:cNvPr id="17" name="object 17"/>
          <p:cNvSpPr txBox="1"/>
          <p:nvPr/>
        </p:nvSpPr>
        <p:spPr>
          <a:xfrm>
            <a:off x="221691" y="1068451"/>
            <a:ext cx="6320790" cy="6706234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063875" marR="675640" indent="-431800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Arial"/>
                <a:cs typeface="Arial"/>
              </a:rPr>
              <a:t>6ta.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Edición</a:t>
            </a:r>
            <a:r>
              <a:rPr sz="1200" b="1" spc="-10" dirty="0">
                <a:latin typeface="Arial"/>
                <a:cs typeface="Arial"/>
              </a:rPr>
              <a:t> Volumen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I</a:t>
            </a:r>
            <a:r>
              <a:rPr sz="1200" b="1" spc="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Enero</a:t>
            </a:r>
            <a:r>
              <a:rPr sz="1200" b="1" spc="-3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a</a:t>
            </a:r>
            <a:r>
              <a:rPr sz="1200" b="1" spc="-2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Julio</a:t>
            </a:r>
            <a:r>
              <a:rPr sz="1200" b="1" spc="-5" dirty="0">
                <a:latin typeface="Arial"/>
                <a:cs typeface="Arial"/>
              </a:rPr>
              <a:t> </a:t>
            </a:r>
            <a:r>
              <a:rPr sz="1200" b="1" spc="-20" dirty="0">
                <a:latin typeface="Arial"/>
                <a:cs typeface="Arial"/>
              </a:rPr>
              <a:t>2021 </a:t>
            </a:r>
            <a:r>
              <a:rPr sz="1200" b="1" dirty="0">
                <a:latin typeface="Arial"/>
                <a:cs typeface="Arial"/>
              </a:rPr>
              <a:t>Revista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Semestral-</a:t>
            </a:r>
            <a:r>
              <a:rPr sz="1200" b="1" spc="-40" dirty="0">
                <a:latin typeface="Arial"/>
                <a:cs typeface="Arial"/>
              </a:rPr>
              <a:t> </a:t>
            </a:r>
            <a:r>
              <a:rPr sz="1200" b="1" spc="-10" dirty="0">
                <a:latin typeface="Arial"/>
                <a:cs typeface="Arial"/>
              </a:rPr>
              <a:t>Venezuela</a:t>
            </a:r>
            <a:endParaRPr sz="1200" dirty="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815"/>
              </a:spcBef>
            </a:pPr>
            <a:endParaRPr sz="1200" dirty="0">
              <a:latin typeface="Arial"/>
              <a:cs typeface="Arial"/>
            </a:endParaRPr>
          </a:p>
          <a:p>
            <a:pPr algn="ctr">
              <a:lnSpc>
                <a:spcPct val="100000"/>
              </a:lnSpc>
            </a:pPr>
            <a:r>
              <a:rPr sz="1200" b="1" dirty="0">
                <a:latin typeface="Times New Roman"/>
                <a:cs typeface="Times New Roman"/>
              </a:rPr>
              <a:t>A</a:t>
            </a:r>
            <a:r>
              <a:rPr sz="1200" b="1" spc="-7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MODO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REFLEXIONES</a:t>
            </a:r>
            <a:endParaRPr sz="1200" dirty="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60"/>
              </a:spcBef>
            </a:pPr>
            <a:endParaRPr sz="1200" dirty="0">
              <a:latin typeface="Times New Roman"/>
              <a:cs typeface="Times New Roman"/>
            </a:endParaRPr>
          </a:p>
          <a:p>
            <a:pPr marL="375285" marR="5080" indent="-36322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Desde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mi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experiencia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investigadora,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esta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producción</a:t>
            </a:r>
            <a:r>
              <a:rPr sz="1200" spc="3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convierte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aporte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académico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que </a:t>
            </a:r>
            <a:r>
              <a:rPr sz="1200" dirty="0">
                <a:latin typeface="Times New Roman"/>
                <a:cs typeface="Times New Roman"/>
              </a:rPr>
              <a:t>debe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ser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visto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más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allá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utilidad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proyección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social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ofrece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triada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epistémica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que </a:t>
            </a:r>
            <a:r>
              <a:rPr sz="1200" dirty="0">
                <a:latin typeface="Times New Roman"/>
                <a:cs typeface="Times New Roman"/>
              </a:rPr>
              <a:t>vincula</a:t>
            </a:r>
            <a:r>
              <a:rPr sz="1200" spc="3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3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ciencias</a:t>
            </a:r>
            <a:r>
              <a:rPr sz="1200" spc="3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3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agro</a:t>
            </a:r>
            <a:r>
              <a:rPr sz="1200" spc="3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3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3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mar,</a:t>
            </a:r>
            <a:r>
              <a:rPr sz="1200" spc="3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3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formación</a:t>
            </a:r>
            <a:r>
              <a:rPr sz="1200" spc="3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universitaria</a:t>
            </a:r>
            <a:r>
              <a:rPr sz="1200" spc="3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3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3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axiología</a:t>
            </a:r>
            <a:r>
              <a:rPr sz="1200" spc="3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5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comunicación,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tanto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ofrece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conocimiento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acabado,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sino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invitación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futuros </a:t>
            </a:r>
            <a:r>
              <a:rPr sz="1200" dirty="0">
                <a:latin typeface="Times New Roman"/>
                <a:cs typeface="Times New Roman"/>
              </a:rPr>
              <a:t>investigadores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continuar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transitando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hacia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senderos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conocimiento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optimizar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calidad</a:t>
            </a:r>
            <a:r>
              <a:rPr sz="1200" spc="4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egresado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profesional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ingeniería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agronómica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más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contextualizando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exigencias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sociedad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demanda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cada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vez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más,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soluciones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concretas,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rápidas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spc="-50" dirty="0">
                <a:latin typeface="Times New Roman"/>
                <a:cs typeface="Times New Roman"/>
              </a:rPr>
              <a:t>y </a:t>
            </a:r>
            <a:r>
              <a:rPr sz="1200" dirty="0">
                <a:latin typeface="Times New Roman"/>
                <a:cs typeface="Times New Roman"/>
              </a:rPr>
              <a:t>efectivas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múltiples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problemas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continuamente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presentan.</a:t>
            </a:r>
            <a:endParaRPr sz="1200" dirty="0">
              <a:latin typeface="Times New Roman"/>
              <a:cs typeface="Times New Roman"/>
            </a:endParaRPr>
          </a:p>
          <a:p>
            <a:pPr marL="375285" marR="6985" indent="-36322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-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modo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sugerencia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considero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que,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desde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perspectiva,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universidad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venezolana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-10" dirty="0">
                <a:latin typeface="Times New Roman"/>
                <a:cs typeface="Times New Roman"/>
              </a:rPr>
              <a:t> urgente </a:t>
            </a:r>
            <a:r>
              <a:rPr sz="1200" dirty="0">
                <a:latin typeface="Times New Roman"/>
                <a:cs typeface="Times New Roman"/>
              </a:rPr>
              <a:t>promover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encuentros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reflexión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acerca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papel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generación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conocimientos, </a:t>
            </a:r>
            <a:r>
              <a:rPr sz="1200" dirty="0">
                <a:latin typeface="Times New Roman"/>
                <a:cs typeface="Times New Roman"/>
              </a:rPr>
              <a:t>puesto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ellas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quienes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les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corresponde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esa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reservada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función,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especialmente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Universidad</a:t>
            </a:r>
            <a:r>
              <a:rPr sz="1200" spc="3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Nacional</a:t>
            </a:r>
            <a:r>
              <a:rPr sz="1200" spc="3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Experimental</a:t>
            </a:r>
            <a:r>
              <a:rPr sz="1200" spc="3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3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Llanos</a:t>
            </a:r>
            <a:r>
              <a:rPr sz="1200" spc="3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Centrales</a:t>
            </a:r>
            <a:r>
              <a:rPr sz="1200" spc="3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“Rómulo</a:t>
            </a:r>
            <a:r>
              <a:rPr sz="1200" spc="3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Gallegos”.</a:t>
            </a:r>
            <a:r>
              <a:rPr sz="1200" spc="3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30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otras </a:t>
            </a:r>
            <a:r>
              <a:rPr sz="1200" dirty="0">
                <a:latin typeface="Times New Roman"/>
                <a:cs typeface="Times New Roman"/>
              </a:rPr>
              <a:t>palabras,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instituciones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universitarias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venezolanas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deben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estar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abiertas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estos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nuevos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cambios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procura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mejor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masiva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formación,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socialización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generación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conocimientos, </a:t>
            </a:r>
            <a:r>
              <a:rPr sz="1200" dirty="0">
                <a:latin typeface="Times New Roman"/>
                <a:cs typeface="Times New Roman"/>
              </a:rPr>
              <a:t>incorporando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mallas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curriculares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diversas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carreras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académicas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formación </a:t>
            </a:r>
            <a:r>
              <a:rPr sz="1200" dirty="0">
                <a:latin typeface="Times New Roman"/>
                <a:cs typeface="Times New Roman"/>
              </a:rPr>
              <a:t>profesional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competencias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índole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comunicacional oral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escrito.</a:t>
            </a:r>
            <a:endParaRPr sz="1200" dirty="0">
              <a:latin typeface="Times New Roman"/>
              <a:cs typeface="Times New Roman"/>
            </a:endParaRPr>
          </a:p>
          <a:p>
            <a:pPr marL="375285" marR="6350" indent="-363220" algn="just">
              <a:lnSpc>
                <a:spcPct val="100000"/>
              </a:lnSpc>
              <a:spcBef>
                <a:spcPts val="5"/>
              </a:spcBef>
            </a:pP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formación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académica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profesional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universitario,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hace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necesario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desarrollar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elementos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spc="-50" dirty="0">
                <a:latin typeface="Times New Roman"/>
                <a:cs typeface="Times New Roman"/>
              </a:rPr>
              <a:t>o </a:t>
            </a:r>
            <a:r>
              <a:rPr sz="1200" dirty="0">
                <a:latin typeface="Times New Roman"/>
                <a:cs typeface="Times New Roman"/>
              </a:rPr>
              <a:t>estrategias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aprendizajes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incluyan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implementación,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así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buen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uso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académico– </a:t>
            </a:r>
            <a:r>
              <a:rPr sz="1200" dirty="0">
                <a:latin typeface="Times New Roman"/>
                <a:cs typeface="Times New Roman"/>
              </a:rPr>
              <a:t>profesional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tecnologías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comunicación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información,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inclusive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internet,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redes </a:t>
            </a:r>
            <a:r>
              <a:rPr sz="1200" dirty="0">
                <a:latin typeface="Times New Roman"/>
                <a:cs typeface="Times New Roman"/>
              </a:rPr>
              <a:t>sociales,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whatsapp,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entre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otras,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función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nuevas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dimensiones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atribuyen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los </a:t>
            </a:r>
            <a:r>
              <a:rPr sz="1200" dirty="0">
                <a:latin typeface="Times New Roman"/>
                <a:cs typeface="Times New Roman"/>
              </a:rPr>
              <a:t>procesos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aprendizajes,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mediados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esas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tecnologías,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van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más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allá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propiciar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interacción</a:t>
            </a:r>
            <a:r>
              <a:rPr sz="1200" spc="3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3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3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trabajo</a:t>
            </a:r>
            <a:r>
              <a:rPr sz="1200" spc="3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cooperativo</a:t>
            </a:r>
            <a:r>
              <a:rPr sz="1200" spc="3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3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componente</a:t>
            </a:r>
            <a:r>
              <a:rPr sz="1200" spc="3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transdisciplinario</a:t>
            </a:r>
            <a:r>
              <a:rPr sz="1200" spc="3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3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36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formación universitaria.</a:t>
            </a:r>
            <a:endParaRPr sz="1200" dirty="0">
              <a:latin typeface="Times New Roman"/>
              <a:cs typeface="Times New Roman"/>
            </a:endParaRPr>
          </a:p>
          <a:p>
            <a:pPr marL="375285" marR="5715" indent="-36322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4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autora</a:t>
            </a:r>
            <a:r>
              <a:rPr sz="1200" spc="4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considera</a:t>
            </a:r>
            <a:r>
              <a:rPr sz="1200" spc="4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4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todo</a:t>
            </a:r>
            <a:r>
              <a:rPr sz="1200" spc="4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docente</a:t>
            </a:r>
            <a:r>
              <a:rPr sz="1200" spc="45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universitario</a:t>
            </a:r>
            <a:r>
              <a:rPr sz="1200" spc="4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4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puedan</a:t>
            </a:r>
            <a:r>
              <a:rPr sz="1200" spc="4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revisar</a:t>
            </a:r>
            <a:r>
              <a:rPr sz="1200" spc="4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4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tesis</a:t>
            </a:r>
            <a:r>
              <a:rPr sz="1200" spc="4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titulada:</a:t>
            </a:r>
            <a:r>
              <a:rPr sz="1200" spc="484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Comunicación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visión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axiológica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formación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universitaria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Ingeniero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Agrónomo, </a:t>
            </a:r>
            <a:r>
              <a:rPr sz="1200" dirty="0">
                <a:latin typeface="Times New Roman"/>
                <a:cs typeface="Times New Roman"/>
              </a:rPr>
              <a:t>estarán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contacto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nueva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mirada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dicho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fenómeno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educación,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cual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les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podrá </a:t>
            </a:r>
            <a:r>
              <a:rPr sz="1200" dirty="0">
                <a:latin typeface="Times New Roman"/>
                <a:cs typeface="Times New Roman"/>
              </a:rPr>
              <a:t>proporcionar</a:t>
            </a:r>
            <a:r>
              <a:rPr sz="1200" spc="11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114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discurso</a:t>
            </a:r>
            <a:r>
              <a:rPr sz="1200" spc="114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integrador,</a:t>
            </a:r>
            <a:r>
              <a:rPr sz="1200" spc="12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relacionando</a:t>
            </a:r>
            <a:r>
              <a:rPr sz="1200" spc="114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saberes</a:t>
            </a:r>
            <a:r>
              <a:rPr sz="1200" spc="13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0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experiencias;</a:t>
            </a:r>
            <a:r>
              <a:rPr sz="1200" spc="120" dirty="0">
                <a:latin typeface="Times New Roman"/>
                <a:cs typeface="Times New Roman"/>
              </a:rPr>
              <a:t>  </a:t>
            </a:r>
            <a:r>
              <a:rPr sz="1200" spc="-10" dirty="0">
                <a:latin typeface="Times New Roman"/>
                <a:cs typeface="Times New Roman"/>
              </a:rPr>
              <a:t>incorporando </a:t>
            </a:r>
            <a:r>
              <a:rPr sz="1200" dirty="0">
                <a:latin typeface="Times New Roman"/>
                <a:cs typeface="Times New Roman"/>
              </a:rPr>
              <a:t>conceptos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afines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vida,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medio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ambiente,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sociedad,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trascendencia,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intercultural,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lo </a:t>
            </a:r>
            <a:r>
              <a:rPr sz="1200" dirty="0">
                <a:latin typeface="Times New Roman"/>
                <a:cs typeface="Times New Roman"/>
              </a:rPr>
              <a:t>emocional,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corporeidad;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así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utilizar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lenguaje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 invite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reflexión,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estimulando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el </a:t>
            </a:r>
            <a:r>
              <a:rPr sz="1200" dirty="0">
                <a:latin typeface="Times New Roman"/>
                <a:cs typeface="Times New Roman"/>
              </a:rPr>
              <a:t>autoaprendizaje,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además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orientar,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facilitar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colaborativo,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libre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expresión,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crear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facilitar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reconocimiento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respeto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comunicación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lenguaje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tanto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oral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escrito.</a:t>
            </a:r>
            <a:endParaRPr sz="1200" dirty="0">
              <a:latin typeface="Times New Roman"/>
              <a:cs typeface="Times New Roman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1565528" y="8256658"/>
            <a:ext cx="3792220" cy="6921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 marL="12700" marR="5080" algn="ctr">
              <a:lnSpc>
                <a:spcPts val="1440"/>
              </a:lnSpc>
              <a:spcBef>
                <a:spcPts val="15"/>
              </a:spcBef>
            </a:pPr>
            <a:r>
              <a:rPr sz="1200" b="1" dirty="0">
                <a:latin typeface="Times New Roman"/>
                <a:cs typeface="Times New Roman"/>
              </a:rPr>
              <a:t>La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Comunicación:</a:t>
            </a:r>
            <a:r>
              <a:rPr sz="1200" b="1" spc="-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Una</a:t>
            </a:r>
            <a:r>
              <a:rPr sz="1200" b="1" spc="-45" dirty="0">
                <a:latin typeface="Times New Roman"/>
                <a:cs typeface="Times New Roman"/>
              </a:rPr>
              <a:t> </a:t>
            </a:r>
            <a:r>
              <a:rPr sz="1200" b="1" spc="-20" dirty="0">
                <a:latin typeface="Times New Roman"/>
                <a:cs typeface="Times New Roman"/>
              </a:rPr>
              <a:t>Visión</a:t>
            </a:r>
            <a:r>
              <a:rPr sz="1200" b="1" spc="-7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Axiológica en</a:t>
            </a:r>
            <a:r>
              <a:rPr sz="1200" b="1" spc="-1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la</a:t>
            </a:r>
            <a:r>
              <a:rPr sz="1200" b="1" spc="-10" dirty="0">
                <a:latin typeface="Times New Roman"/>
                <a:cs typeface="Times New Roman"/>
              </a:rPr>
              <a:t> Formación </a:t>
            </a:r>
            <a:r>
              <a:rPr sz="1200" b="1" dirty="0">
                <a:latin typeface="Times New Roman"/>
                <a:cs typeface="Times New Roman"/>
              </a:rPr>
              <a:t>Universitaria</a:t>
            </a:r>
            <a:r>
              <a:rPr sz="1200" b="1" spc="-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del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Ingeniero</a:t>
            </a:r>
            <a:r>
              <a:rPr sz="1200" b="1" spc="-6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Agrónomo</a:t>
            </a:r>
            <a:endParaRPr sz="1200" dirty="0">
              <a:latin typeface="Times New Roman"/>
              <a:cs typeface="Times New Roman"/>
            </a:endParaRPr>
          </a:p>
          <a:p>
            <a:pPr marL="4445" algn="ctr">
              <a:lnSpc>
                <a:spcPct val="100000"/>
              </a:lnSpc>
              <a:spcBef>
                <a:spcPts val="990"/>
              </a:spcBef>
            </a:pPr>
            <a:r>
              <a:rPr sz="1200" b="1" dirty="0">
                <a:latin typeface="Times New Roman"/>
                <a:cs typeface="Times New Roman"/>
              </a:rPr>
              <a:t>Dra.</a:t>
            </a:r>
            <a:r>
              <a:rPr sz="1200" b="1" spc="-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Deanet</a:t>
            </a:r>
            <a:r>
              <a:rPr sz="1200" b="1" spc="-10" dirty="0">
                <a:latin typeface="Times New Roman"/>
                <a:cs typeface="Times New Roman"/>
              </a:rPr>
              <a:t> </a:t>
            </a:r>
            <a:r>
              <a:rPr sz="1200" b="1" spc="-20" dirty="0">
                <a:latin typeface="Times New Roman"/>
                <a:cs typeface="Times New Roman"/>
              </a:rPr>
              <a:t>Coromoto</a:t>
            </a:r>
            <a:r>
              <a:rPr sz="1200" b="1" spc="-5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Abreu</a:t>
            </a:r>
            <a:r>
              <a:rPr sz="1200" b="1" spc="-5" dirty="0">
                <a:latin typeface="Times New Roman"/>
                <a:cs typeface="Times New Roman"/>
              </a:rPr>
              <a:t> </a:t>
            </a:r>
            <a:r>
              <a:rPr sz="1200" b="1" spc="-20" dirty="0">
                <a:latin typeface="Times New Roman"/>
                <a:cs typeface="Times New Roman"/>
              </a:rPr>
              <a:t>Lira</a:t>
            </a:r>
            <a:endParaRPr sz="1200" dirty="0">
              <a:latin typeface="Times New Roman"/>
              <a:cs typeface="Times New Roman"/>
            </a:endParaRPr>
          </a:p>
        </p:txBody>
      </p:sp>
      <p:sp>
        <p:nvSpPr>
          <p:cNvPr id="19" name="object 19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115910" rIns="0" bIns="0" rtlCol="0">
            <a:spAutoFit/>
          </a:bodyPr>
          <a:lstStyle/>
          <a:p>
            <a:pPr marL="254000">
              <a:lnSpc>
                <a:spcPct val="100000"/>
              </a:lnSpc>
              <a:spcBef>
                <a:spcPts val="15"/>
              </a:spcBef>
            </a:pPr>
            <a:fld id="{81D60167-4931-47E6-BA6A-407CBD079E47}" type="slidenum">
              <a:rPr sz="800" spc="-25" dirty="0"/>
              <a:t>284</a:t>
            </a:fld>
            <a:endParaRPr sz="800" dirty="0"/>
          </a:p>
        </p:txBody>
      </p:sp>
      <p:grpSp>
        <p:nvGrpSpPr>
          <p:cNvPr id="20" name="Grupo 19">
            <a:extLst>
              <a:ext uri="{FF2B5EF4-FFF2-40B4-BE49-F238E27FC236}">
                <a16:creationId xmlns:a16="http://schemas.microsoft.com/office/drawing/2014/main" id="{56D1B50C-9877-228C-0F1F-1262E89A801B}"/>
              </a:ext>
            </a:extLst>
          </p:cNvPr>
          <p:cNvGrpSpPr/>
          <p:nvPr/>
        </p:nvGrpSpPr>
        <p:grpSpPr>
          <a:xfrm>
            <a:off x="117348" y="98932"/>
            <a:ext cx="6665976" cy="1452626"/>
            <a:chOff x="470065" y="1951410"/>
            <a:chExt cx="6665976" cy="1452626"/>
          </a:xfrm>
        </p:grpSpPr>
        <p:grpSp>
          <p:nvGrpSpPr>
            <p:cNvPr id="21" name="object 12">
              <a:extLst>
                <a:ext uri="{FF2B5EF4-FFF2-40B4-BE49-F238E27FC236}">
                  <a16:creationId xmlns:a16="http://schemas.microsoft.com/office/drawing/2014/main" id="{E427AD73-FC49-564B-3D13-C8FE5A6D7038}"/>
                </a:ext>
              </a:extLst>
            </p:cNvPr>
            <p:cNvGrpSpPr/>
            <p:nvPr/>
          </p:nvGrpSpPr>
          <p:grpSpPr>
            <a:xfrm>
              <a:off x="470065" y="1951664"/>
              <a:ext cx="6665976" cy="1452372"/>
              <a:chOff x="96011" y="115823"/>
              <a:chExt cx="6665976" cy="1452372"/>
            </a:xfrm>
          </p:grpSpPr>
          <p:pic>
            <p:nvPicPr>
              <p:cNvPr id="25" name="object 13">
                <a:extLst>
                  <a:ext uri="{FF2B5EF4-FFF2-40B4-BE49-F238E27FC236}">
                    <a16:creationId xmlns:a16="http://schemas.microsoft.com/office/drawing/2014/main" id="{3ED8D652-A19F-2FF4-D711-0658770CD1FD}"/>
                  </a:ext>
                </a:extLst>
              </p:cNvPr>
              <p:cNvPicPr/>
              <p:nvPr/>
            </p:nvPicPr>
            <p:blipFill>
              <a:blip r:embed="rId3" cstate="print"/>
              <a:stretch>
                <a:fillRect/>
              </a:stretch>
            </p:blipFill>
            <p:spPr>
              <a:xfrm>
                <a:off x="96011" y="115823"/>
                <a:ext cx="6665976" cy="1452372"/>
              </a:xfrm>
              <a:prstGeom prst="rect">
                <a:avLst/>
              </a:prstGeom>
            </p:spPr>
          </p:pic>
          <p:pic>
            <p:nvPicPr>
              <p:cNvPr id="26" name="object 14">
                <a:extLst>
                  <a:ext uri="{FF2B5EF4-FFF2-40B4-BE49-F238E27FC236}">
                    <a16:creationId xmlns:a16="http://schemas.microsoft.com/office/drawing/2014/main" id="{5AD2C942-11DB-8EFA-C1B9-3B69DB8F9444}"/>
                  </a:ext>
                </a:extLst>
              </p:cNvPr>
              <p:cNvPicPr/>
              <p:nvPr/>
            </p:nvPicPr>
            <p:blipFill>
              <a:blip r:embed="rId4" cstate="print"/>
              <a:stretch>
                <a:fillRect/>
              </a:stretch>
            </p:blipFill>
            <p:spPr>
              <a:xfrm>
                <a:off x="142849" y="142875"/>
                <a:ext cx="6572275" cy="1358646"/>
              </a:xfrm>
              <a:prstGeom prst="rect">
                <a:avLst/>
              </a:prstGeom>
            </p:spPr>
          </p:pic>
          <p:sp>
            <p:nvSpPr>
              <p:cNvPr id="27" name="object 15">
                <a:extLst>
                  <a:ext uri="{FF2B5EF4-FFF2-40B4-BE49-F238E27FC236}">
                    <a16:creationId xmlns:a16="http://schemas.microsoft.com/office/drawing/2014/main" id="{07B1AD12-850F-1A94-4469-2B1B4EFEA15C}"/>
                  </a:ext>
                </a:extLst>
              </p:cNvPr>
              <p:cNvSpPr/>
              <p:nvPr/>
            </p:nvSpPr>
            <p:spPr>
              <a:xfrm>
                <a:off x="142849" y="142875"/>
                <a:ext cx="6572884" cy="1358900"/>
              </a:xfrm>
              <a:custGeom>
                <a:avLst/>
                <a:gdLst/>
                <a:ahLst/>
                <a:cxnLst/>
                <a:rect l="l" t="t" r="r" b="b"/>
                <a:pathLst>
                  <a:path w="6572884" h="1358900">
                    <a:moveTo>
                      <a:pt x="0" y="226441"/>
                    </a:moveTo>
                    <a:lnTo>
                      <a:pt x="4600" y="180795"/>
                    </a:lnTo>
                    <a:lnTo>
                      <a:pt x="17795" y="138285"/>
                    </a:lnTo>
                    <a:lnTo>
                      <a:pt x="38673" y="99820"/>
                    </a:lnTo>
                    <a:lnTo>
                      <a:pt x="66324" y="66309"/>
                    </a:lnTo>
                    <a:lnTo>
                      <a:pt x="99837" y="38663"/>
                    </a:lnTo>
                    <a:lnTo>
                      <a:pt x="138301" y="17789"/>
                    </a:lnTo>
                    <a:lnTo>
                      <a:pt x="180806" y="4599"/>
                    </a:lnTo>
                    <a:lnTo>
                      <a:pt x="226440" y="0"/>
                    </a:lnTo>
                    <a:lnTo>
                      <a:pt x="6345834" y="0"/>
                    </a:lnTo>
                    <a:lnTo>
                      <a:pt x="6391480" y="4599"/>
                    </a:lnTo>
                    <a:lnTo>
                      <a:pt x="6433990" y="17789"/>
                    </a:lnTo>
                    <a:lnTo>
                      <a:pt x="6472455" y="38663"/>
                    </a:lnTo>
                    <a:lnTo>
                      <a:pt x="6505965" y="66309"/>
                    </a:lnTo>
                    <a:lnTo>
                      <a:pt x="6533612" y="99820"/>
                    </a:lnTo>
                    <a:lnTo>
                      <a:pt x="6554485" y="138285"/>
                    </a:lnTo>
                    <a:lnTo>
                      <a:pt x="6567676" y="180795"/>
                    </a:lnTo>
                    <a:lnTo>
                      <a:pt x="6572275" y="226441"/>
                    </a:lnTo>
                    <a:lnTo>
                      <a:pt x="6572275" y="1132204"/>
                    </a:lnTo>
                    <a:lnTo>
                      <a:pt x="6567676" y="1177850"/>
                    </a:lnTo>
                    <a:lnTo>
                      <a:pt x="6554485" y="1220360"/>
                    </a:lnTo>
                    <a:lnTo>
                      <a:pt x="6533612" y="1258825"/>
                    </a:lnTo>
                    <a:lnTo>
                      <a:pt x="6505965" y="1292336"/>
                    </a:lnTo>
                    <a:lnTo>
                      <a:pt x="6472455" y="1319982"/>
                    </a:lnTo>
                    <a:lnTo>
                      <a:pt x="6433990" y="1340856"/>
                    </a:lnTo>
                    <a:lnTo>
                      <a:pt x="6391480" y="1354046"/>
                    </a:lnTo>
                    <a:lnTo>
                      <a:pt x="6345834" y="1358646"/>
                    </a:lnTo>
                    <a:lnTo>
                      <a:pt x="226440" y="1358646"/>
                    </a:lnTo>
                    <a:lnTo>
                      <a:pt x="180806" y="1354046"/>
                    </a:lnTo>
                    <a:lnTo>
                      <a:pt x="138301" y="1340856"/>
                    </a:lnTo>
                    <a:lnTo>
                      <a:pt x="99837" y="1319982"/>
                    </a:lnTo>
                    <a:lnTo>
                      <a:pt x="66324" y="1292336"/>
                    </a:lnTo>
                    <a:lnTo>
                      <a:pt x="38673" y="1258825"/>
                    </a:lnTo>
                    <a:lnTo>
                      <a:pt x="17795" y="1220360"/>
                    </a:lnTo>
                    <a:lnTo>
                      <a:pt x="4600" y="1177850"/>
                    </a:lnTo>
                    <a:lnTo>
                      <a:pt x="0" y="1132204"/>
                    </a:lnTo>
                    <a:lnTo>
                      <a:pt x="0" y="226441"/>
                    </a:lnTo>
                    <a:close/>
                  </a:path>
                </a:pathLst>
              </a:custGeom>
              <a:ln w="9525">
                <a:solidFill>
                  <a:srgbClr val="55CE74"/>
                </a:solidFill>
              </a:ln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pic>
            <p:nvPicPr>
              <p:cNvPr id="28" name="object 16">
                <a:extLst>
                  <a:ext uri="{FF2B5EF4-FFF2-40B4-BE49-F238E27FC236}">
                    <a16:creationId xmlns:a16="http://schemas.microsoft.com/office/drawing/2014/main" id="{E907B014-57F7-EB47-393E-C1CFC8E50715}"/>
                  </a:ext>
                </a:extLst>
              </p:cNvPr>
              <p:cNvPicPr/>
              <p:nvPr/>
            </p:nvPicPr>
            <p:blipFill>
              <a:blip r:embed="rId5" cstate="print"/>
              <a:stretch>
                <a:fillRect/>
              </a:stretch>
            </p:blipFill>
            <p:spPr>
              <a:xfrm>
                <a:off x="2500248" y="305930"/>
                <a:ext cx="1714500" cy="733945"/>
              </a:xfrm>
              <a:prstGeom prst="rect">
                <a:avLst/>
              </a:prstGeom>
            </p:spPr>
          </p:pic>
        </p:grpSp>
        <p:sp>
          <p:nvSpPr>
            <p:cNvPr id="22" name="object 16">
              <a:extLst>
                <a:ext uri="{FF2B5EF4-FFF2-40B4-BE49-F238E27FC236}">
                  <a16:creationId xmlns:a16="http://schemas.microsoft.com/office/drawing/2014/main" id="{47472F9E-27E7-C025-9331-52FB5DA0C450}"/>
                </a:ext>
              </a:extLst>
            </p:cNvPr>
            <p:cNvSpPr txBox="1"/>
            <p:nvPr/>
          </p:nvSpPr>
          <p:spPr>
            <a:xfrm>
              <a:off x="2775727" y="2875716"/>
              <a:ext cx="3332858" cy="391795"/>
            </a:xfrm>
            <a:prstGeom prst="rect">
              <a:avLst/>
            </a:prstGeom>
            <a:noFill/>
          </p:spPr>
          <p:txBody>
            <a:bodyPr vert="horz" wrap="square" lIns="0" tIns="12700" rIns="0" bIns="0" rtlCol="0">
              <a:spAutoFit/>
            </a:bodyPr>
            <a:lstStyle/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Volumen 4,  Número 1  Enero a Julio 2021</a:t>
              </a:r>
            </a:p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Revista Semestral. Venezuela</a:t>
              </a:r>
              <a:endParaRPr sz="1200" dirty="0">
                <a:latin typeface="Arial"/>
                <a:cs typeface="Arial"/>
              </a:endParaRPr>
            </a:p>
          </p:txBody>
        </p:sp>
        <p:pic>
          <p:nvPicPr>
            <p:cNvPr id="23" name="object 25">
              <a:extLst>
                <a:ext uri="{FF2B5EF4-FFF2-40B4-BE49-F238E27FC236}">
                  <a16:creationId xmlns:a16="http://schemas.microsoft.com/office/drawing/2014/main" id="{DFE5DE0B-AA72-71FE-C1A9-C02F280D1C10}"/>
                </a:ext>
              </a:extLst>
            </p:cNvPr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470065" y="2027896"/>
              <a:ext cx="2305662" cy="1053903"/>
            </a:xfrm>
            <a:prstGeom prst="rect">
              <a:avLst/>
            </a:prstGeom>
          </p:spPr>
        </p:pic>
        <p:pic>
          <p:nvPicPr>
            <p:cNvPr id="24" name="object 31">
              <a:extLst>
                <a:ext uri="{FF2B5EF4-FFF2-40B4-BE49-F238E27FC236}">
                  <a16:creationId xmlns:a16="http://schemas.microsoft.com/office/drawing/2014/main" id="{B26519C4-11B5-755D-A770-86CEB519D050}"/>
                </a:ext>
              </a:extLst>
            </p:cNvPr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4932681" y="1951410"/>
              <a:ext cx="1805304" cy="893889"/>
            </a:xfrm>
            <a:prstGeom prst="rect">
              <a:avLst/>
            </a:prstGeom>
          </p:spPr>
        </p:pic>
      </p:grpSp>
    </p:spTree>
  </p:cSld>
  <p:clrMapOvr>
    <a:masterClrMapping/>
  </p:clrMapOvr>
</p:sld>
</file>

<file path=ppt/slides/slide2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94485" y="115823"/>
            <a:ext cx="6669405" cy="8926195"/>
            <a:chOff x="94485" y="115823"/>
            <a:chExt cx="6669405" cy="8926195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44780" y="8651747"/>
              <a:ext cx="6516624" cy="158496"/>
            </a:xfrm>
            <a:prstGeom prst="rect">
              <a:avLst/>
            </a:prstGeom>
          </p:spPr>
        </p:pic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96012" y="115823"/>
              <a:ext cx="6665976" cy="1452372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42849" y="142875"/>
              <a:ext cx="6572275" cy="1358646"/>
            </a:xfrm>
            <a:prstGeom prst="rect">
              <a:avLst/>
            </a:prstGeom>
          </p:spPr>
        </p:pic>
        <p:sp>
          <p:nvSpPr>
            <p:cNvPr id="6" name="object 6"/>
            <p:cNvSpPr/>
            <p:nvPr/>
          </p:nvSpPr>
          <p:spPr>
            <a:xfrm>
              <a:off x="142849" y="142875"/>
              <a:ext cx="6572884" cy="1358900"/>
            </a:xfrm>
            <a:custGeom>
              <a:avLst/>
              <a:gdLst/>
              <a:ahLst/>
              <a:cxnLst/>
              <a:rect l="l" t="t" r="r" b="b"/>
              <a:pathLst>
                <a:path w="6572884" h="1358900">
                  <a:moveTo>
                    <a:pt x="0" y="226441"/>
                  </a:moveTo>
                  <a:lnTo>
                    <a:pt x="4600" y="180795"/>
                  </a:lnTo>
                  <a:lnTo>
                    <a:pt x="17795" y="138285"/>
                  </a:lnTo>
                  <a:lnTo>
                    <a:pt x="38673" y="99820"/>
                  </a:lnTo>
                  <a:lnTo>
                    <a:pt x="66324" y="66309"/>
                  </a:lnTo>
                  <a:lnTo>
                    <a:pt x="99837" y="38663"/>
                  </a:lnTo>
                  <a:lnTo>
                    <a:pt x="138301" y="17789"/>
                  </a:lnTo>
                  <a:lnTo>
                    <a:pt x="180806" y="4599"/>
                  </a:lnTo>
                  <a:lnTo>
                    <a:pt x="226440" y="0"/>
                  </a:lnTo>
                  <a:lnTo>
                    <a:pt x="6345834" y="0"/>
                  </a:lnTo>
                  <a:lnTo>
                    <a:pt x="6391480" y="4599"/>
                  </a:lnTo>
                  <a:lnTo>
                    <a:pt x="6433990" y="17789"/>
                  </a:lnTo>
                  <a:lnTo>
                    <a:pt x="6472455" y="38663"/>
                  </a:lnTo>
                  <a:lnTo>
                    <a:pt x="6505965" y="66309"/>
                  </a:lnTo>
                  <a:lnTo>
                    <a:pt x="6533612" y="99820"/>
                  </a:lnTo>
                  <a:lnTo>
                    <a:pt x="6554485" y="138285"/>
                  </a:lnTo>
                  <a:lnTo>
                    <a:pt x="6567676" y="180795"/>
                  </a:lnTo>
                  <a:lnTo>
                    <a:pt x="6572275" y="226441"/>
                  </a:lnTo>
                  <a:lnTo>
                    <a:pt x="6572275" y="1132204"/>
                  </a:lnTo>
                  <a:lnTo>
                    <a:pt x="6567676" y="1177850"/>
                  </a:lnTo>
                  <a:lnTo>
                    <a:pt x="6554485" y="1220360"/>
                  </a:lnTo>
                  <a:lnTo>
                    <a:pt x="6533612" y="1258825"/>
                  </a:lnTo>
                  <a:lnTo>
                    <a:pt x="6505965" y="1292336"/>
                  </a:lnTo>
                  <a:lnTo>
                    <a:pt x="6472455" y="1319982"/>
                  </a:lnTo>
                  <a:lnTo>
                    <a:pt x="6433990" y="1340856"/>
                  </a:lnTo>
                  <a:lnTo>
                    <a:pt x="6391480" y="1354046"/>
                  </a:lnTo>
                  <a:lnTo>
                    <a:pt x="6345834" y="1358646"/>
                  </a:lnTo>
                  <a:lnTo>
                    <a:pt x="226440" y="1358646"/>
                  </a:lnTo>
                  <a:lnTo>
                    <a:pt x="180806" y="1354046"/>
                  </a:lnTo>
                  <a:lnTo>
                    <a:pt x="138301" y="1340856"/>
                  </a:lnTo>
                  <a:lnTo>
                    <a:pt x="99837" y="1319982"/>
                  </a:lnTo>
                  <a:lnTo>
                    <a:pt x="66324" y="1292336"/>
                  </a:lnTo>
                  <a:lnTo>
                    <a:pt x="38673" y="1258825"/>
                  </a:lnTo>
                  <a:lnTo>
                    <a:pt x="17795" y="1220360"/>
                  </a:lnTo>
                  <a:lnTo>
                    <a:pt x="4600" y="1177850"/>
                  </a:lnTo>
                  <a:lnTo>
                    <a:pt x="0" y="1132204"/>
                  </a:lnTo>
                  <a:lnTo>
                    <a:pt x="0" y="226441"/>
                  </a:lnTo>
                  <a:close/>
                </a:path>
              </a:pathLst>
            </a:custGeom>
            <a:ln w="9525">
              <a:solidFill>
                <a:srgbClr val="55CE74"/>
              </a:solidFill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pic>
          <p:nvPicPr>
            <p:cNvPr id="7" name="object 7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2500248" y="305930"/>
              <a:ext cx="1714500" cy="733945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2738628" y="1024127"/>
              <a:ext cx="1897379" cy="371855"/>
            </a:xfrm>
            <a:prstGeom prst="rect">
              <a:avLst/>
            </a:prstGeom>
          </p:spPr>
        </p:pic>
        <p:pic>
          <p:nvPicPr>
            <p:cNvPr id="9" name="object 9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4401312" y="1024127"/>
              <a:ext cx="1577339" cy="371855"/>
            </a:xfrm>
            <a:prstGeom prst="rect">
              <a:avLst/>
            </a:prstGeom>
          </p:spPr>
        </p:pic>
        <p:pic>
          <p:nvPicPr>
            <p:cNvPr id="10" name="object 10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3169920" y="1207007"/>
              <a:ext cx="1546859" cy="371855"/>
            </a:xfrm>
            <a:prstGeom prst="rect">
              <a:avLst/>
            </a:prstGeom>
          </p:spPr>
        </p:pic>
        <p:pic>
          <p:nvPicPr>
            <p:cNvPr id="11" name="object 11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4482083" y="1207007"/>
              <a:ext cx="284988" cy="371855"/>
            </a:xfrm>
            <a:prstGeom prst="rect">
              <a:avLst/>
            </a:prstGeom>
          </p:spPr>
        </p:pic>
        <p:pic>
          <p:nvPicPr>
            <p:cNvPr id="12" name="object 12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4571999" y="1207007"/>
              <a:ext cx="1013460" cy="371855"/>
            </a:xfrm>
            <a:prstGeom prst="rect">
              <a:avLst/>
            </a:prstGeom>
          </p:spPr>
        </p:pic>
        <p:pic>
          <p:nvPicPr>
            <p:cNvPr id="13" name="object 13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324612" y="234695"/>
              <a:ext cx="1719072" cy="1341120"/>
            </a:xfrm>
            <a:prstGeom prst="rect">
              <a:avLst/>
            </a:prstGeom>
          </p:spPr>
        </p:pic>
        <p:pic>
          <p:nvPicPr>
            <p:cNvPr id="14" name="object 14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5606795" y="8193022"/>
              <a:ext cx="1092707" cy="848868"/>
            </a:xfrm>
            <a:prstGeom prst="rect">
              <a:avLst/>
            </a:prstGeom>
          </p:spPr>
        </p:pic>
        <p:pic>
          <p:nvPicPr>
            <p:cNvPr id="15" name="object 15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109728" y="8193022"/>
              <a:ext cx="1092708" cy="848868"/>
            </a:xfrm>
            <a:prstGeom prst="rect">
              <a:avLst/>
            </a:prstGeom>
          </p:spPr>
        </p:pic>
        <p:pic>
          <p:nvPicPr>
            <p:cNvPr id="16" name="object 16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4725162" y="164274"/>
              <a:ext cx="1805305" cy="893889"/>
            </a:xfrm>
            <a:prstGeom prst="rect">
              <a:avLst/>
            </a:prstGeom>
          </p:spPr>
        </p:pic>
      </p:grpSp>
      <p:sp>
        <p:nvSpPr>
          <p:cNvPr id="17" name="object 17"/>
          <p:cNvSpPr txBox="1"/>
          <p:nvPr/>
        </p:nvSpPr>
        <p:spPr>
          <a:xfrm>
            <a:off x="221691" y="1068451"/>
            <a:ext cx="6320790" cy="225171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063875" marR="675640" indent="-431800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Arial"/>
                <a:cs typeface="Arial"/>
              </a:rPr>
              <a:t>6ta.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Edición</a:t>
            </a:r>
            <a:r>
              <a:rPr sz="1200" b="1" spc="-10" dirty="0">
                <a:latin typeface="Arial"/>
                <a:cs typeface="Arial"/>
              </a:rPr>
              <a:t> Volumen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I</a:t>
            </a:r>
            <a:r>
              <a:rPr sz="1200" b="1" spc="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Enero</a:t>
            </a:r>
            <a:r>
              <a:rPr sz="1200" b="1" spc="-3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a</a:t>
            </a:r>
            <a:r>
              <a:rPr sz="1200" b="1" spc="-2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Julio</a:t>
            </a:r>
            <a:r>
              <a:rPr sz="1200" b="1" spc="-5" dirty="0">
                <a:latin typeface="Arial"/>
                <a:cs typeface="Arial"/>
              </a:rPr>
              <a:t> </a:t>
            </a:r>
            <a:r>
              <a:rPr sz="1200" b="1" spc="-20" dirty="0">
                <a:latin typeface="Arial"/>
                <a:cs typeface="Arial"/>
              </a:rPr>
              <a:t>2021 </a:t>
            </a:r>
            <a:r>
              <a:rPr sz="1200" b="1" dirty="0">
                <a:latin typeface="Arial"/>
                <a:cs typeface="Arial"/>
              </a:rPr>
              <a:t>Revista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Semestral-</a:t>
            </a:r>
            <a:r>
              <a:rPr sz="1200" b="1" spc="-40" dirty="0">
                <a:latin typeface="Arial"/>
                <a:cs typeface="Arial"/>
              </a:rPr>
              <a:t> </a:t>
            </a:r>
            <a:r>
              <a:rPr sz="1200" b="1" spc="-10" dirty="0">
                <a:latin typeface="Arial"/>
                <a:cs typeface="Arial"/>
              </a:rPr>
              <a:t>Venezuela</a:t>
            </a:r>
            <a:endParaRPr sz="1200" dirty="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305"/>
              </a:spcBef>
            </a:pPr>
            <a:endParaRPr sz="1200" dirty="0">
              <a:latin typeface="Arial"/>
              <a:cs typeface="Arial"/>
            </a:endParaRPr>
          </a:p>
          <a:p>
            <a:pPr marL="378460" marR="5080" indent="-36576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3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3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formación</a:t>
            </a:r>
            <a:r>
              <a:rPr sz="1200" spc="3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profesional</a:t>
            </a:r>
            <a:r>
              <a:rPr sz="1200" spc="3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3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ser</a:t>
            </a:r>
            <a:r>
              <a:rPr sz="1200" spc="3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humano,</a:t>
            </a:r>
            <a:r>
              <a:rPr sz="1200" spc="3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3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necesita</a:t>
            </a:r>
            <a:r>
              <a:rPr sz="1200" spc="3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3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3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desarrollen</a:t>
            </a:r>
            <a:r>
              <a:rPr sz="1200" spc="3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aspectos</a:t>
            </a:r>
            <a:r>
              <a:rPr sz="1200" spc="3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35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participación,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reflexividad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espíritu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colaborativo,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expresados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desde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creatividad.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necesita,</a:t>
            </a:r>
            <a:r>
              <a:rPr sz="1200" spc="10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igualmente</a:t>
            </a:r>
            <a:r>
              <a:rPr sz="1200" spc="10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0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comparta,</a:t>
            </a:r>
            <a:r>
              <a:rPr sz="1200" spc="10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dialogue,</a:t>
            </a:r>
            <a:r>
              <a:rPr sz="1200" spc="11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trabaje</a:t>
            </a:r>
            <a:r>
              <a:rPr sz="1200" spc="10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1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equipo,</a:t>
            </a:r>
            <a:r>
              <a:rPr sz="1200" spc="10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exprese</a:t>
            </a:r>
            <a:r>
              <a:rPr sz="1200" spc="10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sus</a:t>
            </a:r>
            <a:r>
              <a:rPr sz="1200" spc="105" dirty="0">
                <a:latin typeface="Times New Roman"/>
                <a:cs typeface="Times New Roman"/>
              </a:rPr>
              <a:t>  </a:t>
            </a:r>
            <a:r>
              <a:rPr sz="1200" spc="-10" dirty="0">
                <a:latin typeface="Times New Roman"/>
                <a:cs typeface="Times New Roman"/>
              </a:rPr>
              <a:t>opiniones </a:t>
            </a:r>
            <a:r>
              <a:rPr sz="1200" dirty="0">
                <a:latin typeface="Times New Roman"/>
                <a:cs typeface="Times New Roman"/>
              </a:rPr>
              <a:t>divergentes</a:t>
            </a:r>
            <a:r>
              <a:rPr sz="1200" spc="3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mantenga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participación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activa,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intercambiando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información,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implicado</a:t>
            </a:r>
            <a:r>
              <a:rPr sz="1200" spc="305" dirty="0">
                <a:latin typeface="Times New Roman"/>
                <a:cs typeface="Times New Roman"/>
              </a:rPr>
              <a:t> </a:t>
            </a:r>
            <a:r>
              <a:rPr sz="1200" spc="-50" dirty="0">
                <a:latin typeface="Times New Roman"/>
                <a:cs typeface="Times New Roman"/>
              </a:rPr>
              <a:t>y </a:t>
            </a:r>
            <a:r>
              <a:rPr sz="1200" dirty="0">
                <a:latin typeface="Times New Roman"/>
                <a:cs typeface="Times New Roman"/>
              </a:rPr>
              <a:t>comprometido,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todo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ser,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sus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compañeros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docente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propiciaría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 clima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aprendizaje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intercambio,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confianza,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bienestar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satisfacción;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ambiente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respetuoso,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interactivo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buen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nivel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discusión.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tal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manera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motive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flexibilidad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desarrollo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 </a:t>
            </a:r>
            <a:r>
              <a:rPr sz="1200" dirty="0">
                <a:latin typeface="Times New Roman"/>
                <a:cs typeface="Times New Roman"/>
              </a:rPr>
              <a:t>contenidos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distribución,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materiales,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recursos,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espacio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elementos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emergentes,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les </a:t>
            </a:r>
            <a:r>
              <a:rPr sz="1200" dirty="0">
                <a:latin typeface="Times New Roman"/>
                <a:cs typeface="Times New Roman"/>
              </a:rPr>
              <a:t>permitiría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realizar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acciones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fuera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aula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proyección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fuera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ámbito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académico.</a:t>
            </a:r>
            <a:endParaRPr sz="1200" dirty="0">
              <a:latin typeface="Times New Roman"/>
              <a:cs typeface="Times New Roman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1565528" y="8256658"/>
            <a:ext cx="3792220" cy="6921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 marL="12700" marR="5080" algn="ctr">
              <a:lnSpc>
                <a:spcPts val="1440"/>
              </a:lnSpc>
              <a:spcBef>
                <a:spcPts val="15"/>
              </a:spcBef>
            </a:pPr>
            <a:r>
              <a:rPr sz="1200" b="1" dirty="0">
                <a:latin typeface="Times New Roman"/>
                <a:cs typeface="Times New Roman"/>
              </a:rPr>
              <a:t>La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Comunicación:</a:t>
            </a:r>
            <a:r>
              <a:rPr sz="1200" b="1" spc="-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Una</a:t>
            </a:r>
            <a:r>
              <a:rPr sz="1200" b="1" spc="-45" dirty="0">
                <a:latin typeface="Times New Roman"/>
                <a:cs typeface="Times New Roman"/>
              </a:rPr>
              <a:t> </a:t>
            </a:r>
            <a:r>
              <a:rPr sz="1200" b="1" spc="-20" dirty="0">
                <a:latin typeface="Times New Roman"/>
                <a:cs typeface="Times New Roman"/>
              </a:rPr>
              <a:t>Visión</a:t>
            </a:r>
            <a:r>
              <a:rPr sz="1200" b="1" spc="-7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Axiológica en</a:t>
            </a:r>
            <a:r>
              <a:rPr sz="1200" b="1" spc="-1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la</a:t>
            </a:r>
            <a:r>
              <a:rPr sz="1200" b="1" spc="-10" dirty="0">
                <a:latin typeface="Times New Roman"/>
                <a:cs typeface="Times New Roman"/>
              </a:rPr>
              <a:t> Formación </a:t>
            </a:r>
            <a:r>
              <a:rPr sz="1200" b="1" dirty="0">
                <a:latin typeface="Times New Roman"/>
                <a:cs typeface="Times New Roman"/>
              </a:rPr>
              <a:t>Universitaria</a:t>
            </a:r>
            <a:r>
              <a:rPr sz="1200" b="1" spc="-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del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Ingeniero</a:t>
            </a:r>
            <a:r>
              <a:rPr sz="1200" b="1" spc="-6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Agrónomo</a:t>
            </a:r>
            <a:endParaRPr sz="1200" dirty="0">
              <a:latin typeface="Times New Roman"/>
              <a:cs typeface="Times New Roman"/>
            </a:endParaRPr>
          </a:p>
          <a:p>
            <a:pPr marL="4445" algn="ctr">
              <a:lnSpc>
                <a:spcPct val="100000"/>
              </a:lnSpc>
              <a:spcBef>
                <a:spcPts val="990"/>
              </a:spcBef>
            </a:pPr>
            <a:r>
              <a:rPr sz="1200" b="1" dirty="0">
                <a:latin typeface="Times New Roman"/>
                <a:cs typeface="Times New Roman"/>
              </a:rPr>
              <a:t>Dra.</a:t>
            </a:r>
            <a:r>
              <a:rPr sz="1200" b="1" spc="-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Deanet</a:t>
            </a:r>
            <a:r>
              <a:rPr sz="1200" b="1" spc="-10" dirty="0">
                <a:latin typeface="Times New Roman"/>
                <a:cs typeface="Times New Roman"/>
              </a:rPr>
              <a:t> </a:t>
            </a:r>
            <a:r>
              <a:rPr sz="1200" b="1" spc="-20" dirty="0">
                <a:latin typeface="Times New Roman"/>
                <a:cs typeface="Times New Roman"/>
              </a:rPr>
              <a:t>Coromoto</a:t>
            </a:r>
            <a:r>
              <a:rPr sz="1200" b="1" spc="-5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Abreu</a:t>
            </a:r>
            <a:r>
              <a:rPr sz="1200" b="1" spc="-5" dirty="0">
                <a:latin typeface="Times New Roman"/>
                <a:cs typeface="Times New Roman"/>
              </a:rPr>
              <a:t> </a:t>
            </a:r>
            <a:r>
              <a:rPr sz="1200" b="1" spc="-20" dirty="0">
                <a:latin typeface="Times New Roman"/>
                <a:cs typeface="Times New Roman"/>
              </a:rPr>
              <a:t>Lira</a:t>
            </a:r>
            <a:endParaRPr sz="1200" dirty="0">
              <a:latin typeface="Times New Roman"/>
              <a:cs typeface="Times New Roman"/>
            </a:endParaRPr>
          </a:p>
        </p:txBody>
      </p:sp>
      <p:sp>
        <p:nvSpPr>
          <p:cNvPr id="19" name="object 19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115910" rIns="0" bIns="0" rtlCol="0">
            <a:spAutoFit/>
          </a:bodyPr>
          <a:lstStyle/>
          <a:p>
            <a:pPr marL="254000">
              <a:lnSpc>
                <a:spcPct val="100000"/>
              </a:lnSpc>
              <a:spcBef>
                <a:spcPts val="15"/>
              </a:spcBef>
            </a:pPr>
            <a:fld id="{81D60167-4931-47E6-BA6A-407CBD079E47}" type="slidenum">
              <a:rPr sz="800" spc="-25" dirty="0"/>
              <a:t>285</a:t>
            </a:fld>
            <a:endParaRPr sz="800" dirty="0"/>
          </a:p>
        </p:txBody>
      </p:sp>
      <p:grpSp>
        <p:nvGrpSpPr>
          <p:cNvPr id="20" name="Grupo 19">
            <a:extLst>
              <a:ext uri="{FF2B5EF4-FFF2-40B4-BE49-F238E27FC236}">
                <a16:creationId xmlns:a16="http://schemas.microsoft.com/office/drawing/2014/main" id="{344C0B79-D1C0-056D-6722-B68E8ACAEDC2}"/>
              </a:ext>
            </a:extLst>
          </p:cNvPr>
          <p:cNvGrpSpPr/>
          <p:nvPr/>
        </p:nvGrpSpPr>
        <p:grpSpPr>
          <a:xfrm>
            <a:off x="117348" y="98932"/>
            <a:ext cx="6665976" cy="1452626"/>
            <a:chOff x="470065" y="1951410"/>
            <a:chExt cx="6665976" cy="1452626"/>
          </a:xfrm>
        </p:grpSpPr>
        <p:grpSp>
          <p:nvGrpSpPr>
            <p:cNvPr id="21" name="object 12">
              <a:extLst>
                <a:ext uri="{FF2B5EF4-FFF2-40B4-BE49-F238E27FC236}">
                  <a16:creationId xmlns:a16="http://schemas.microsoft.com/office/drawing/2014/main" id="{C87D1183-E575-616D-98FC-D50BD3083F45}"/>
                </a:ext>
              </a:extLst>
            </p:cNvPr>
            <p:cNvGrpSpPr/>
            <p:nvPr/>
          </p:nvGrpSpPr>
          <p:grpSpPr>
            <a:xfrm>
              <a:off x="470065" y="1951664"/>
              <a:ext cx="6665976" cy="1452372"/>
              <a:chOff x="96011" y="115823"/>
              <a:chExt cx="6665976" cy="1452372"/>
            </a:xfrm>
          </p:grpSpPr>
          <p:pic>
            <p:nvPicPr>
              <p:cNvPr id="25" name="object 13">
                <a:extLst>
                  <a:ext uri="{FF2B5EF4-FFF2-40B4-BE49-F238E27FC236}">
                    <a16:creationId xmlns:a16="http://schemas.microsoft.com/office/drawing/2014/main" id="{8261F026-C068-98C8-9AAA-AC1DAEE7AF56}"/>
                  </a:ext>
                </a:extLst>
              </p:cNvPr>
              <p:cNvPicPr/>
              <p:nvPr/>
            </p:nvPicPr>
            <p:blipFill>
              <a:blip r:embed="rId3" cstate="print"/>
              <a:stretch>
                <a:fillRect/>
              </a:stretch>
            </p:blipFill>
            <p:spPr>
              <a:xfrm>
                <a:off x="96011" y="115823"/>
                <a:ext cx="6665976" cy="1452372"/>
              </a:xfrm>
              <a:prstGeom prst="rect">
                <a:avLst/>
              </a:prstGeom>
            </p:spPr>
          </p:pic>
          <p:pic>
            <p:nvPicPr>
              <p:cNvPr id="26" name="object 14">
                <a:extLst>
                  <a:ext uri="{FF2B5EF4-FFF2-40B4-BE49-F238E27FC236}">
                    <a16:creationId xmlns:a16="http://schemas.microsoft.com/office/drawing/2014/main" id="{F0D0F8B1-4501-17FB-4367-0D26D3A149A2}"/>
                  </a:ext>
                </a:extLst>
              </p:cNvPr>
              <p:cNvPicPr/>
              <p:nvPr/>
            </p:nvPicPr>
            <p:blipFill>
              <a:blip r:embed="rId4" cstate="print"/>
              <a:stretch>
                <a:fillRect/>
              </a:stretch>
            </p:blipFill>
            <p:spPr>
              <a:xfrm>
                <a:off x="142849" y="142875"/>
                <a:ext cx="6572275" cy="1358646"/>
              </a:xfrm>
              <a:prstGeom prst="rect">
                <a:avLst/>
              </a:prstGeom>
            </p:spPr>
          </p:pic>
          <p:sp>
            <p:nvSpPr>
              <p:cNvPr id="27" name="object 15">
                <a:extLst>
                  <a:ext uri="{FF2B5EF4-FFF2-40B4-BE49-F238E27FC236}">
                    <a16:creationId xmlns:a16="http://schemas.microsoft.com/office/drawing/2014/main" id="{C5E8E605-CB81-2514-EDA9-65FB4DCF8DBF}"/>
                  </a:ext>
                </a:extLst>
              </p:cNvPr>
              <p:cNvSpPr/>
              <p:nvPr/>
            </p:nvSpPr>
            <p:spPr>
              <a:xfrm>
                <a:off x="142849" y="142875"/>
                <a:ext cx="6572884" cy="1358900"/>
              </a:xfrm>
              <a:custGeom>
                <a:avLst/>
                <a:gdLst/>
                <a:ahLst/>
                <a:cxnLst/>
                <a:rect l="l" t="t" r="r" b="b"/>
                <a:pathLst>
                  <a:path w="6572884" h="1358900">
                    <a:moveTo>
                      <a:pt x="0" y="226441"/>
                    </a:moveTo>
                    <a:lnTo>
                      <a:pt x="4600" y="180795"/>
                    </a:lnTo>
                    <a:lnTo>
                      <a:pt x="17795" y="138285"/>
                    </a:lnTo>
                    <a:lnTo>
                      <a:pt x="38673" y="99820"/>
                    </a:lnTo>
                    <a:lnTo>
                      <a:pt x="66324" y="66309"/>
                    </a:lnTo>
                    <a:lnTo>
                      <a:pt x="99837" y="38663"/>
                    </a:lnTo>
                    <a:lnTo>
                      <a:pt x="138301" y="17789"/>
                    </a:lnTo>
                    <a:lnTo>
                      <a:pt x="180806" y="4599"/>
                    </a:lnTo>
                    <a:lnTo>
                      <a:pt x="226440" y="0"/>
                    </a:lnTo>
                    <a:lnTo>
                      <a:pt x="6345834" y="0"/>
                    </a:lnTo>
                    <a:lnTo>
                      <a:pt x="6391480" y="4599"/>
                    </a:lnTo>
                    <a:lnTo>
                      <a:pt x="6433990" y="17789"/>
                    </a:lnTo>
                    <a:lnTo>
                      <a:pt x="6472455" y="38663"/>
                    </a:lnTo>
                    <a:lnTo>
                      <a:pt x="6505965" y="66309"/>
                    </a:lnTo>
                    <a:lnTo>
                      <a:pt x="6533612" y="99820"/>
                    </a:lnTo>
                    <a:lnTo>
                      <a:pt x="6554485" y="138285"/>
                    </a:lnTo>
                    <a:lnTo>
                      <a:pt x="6567676" y="180795"/>
                    </a:lnTo>
                    <a:lnTo>
                      <a:pt x="6572275" y="226441"/>
                    </a:lnTo>
                    <a:lnTo>
                      <a:pt x="6572275" y="1132204"/>
                    </a:lnTo>
                    <a:lnTo>
                      <a:pt x="6567676" y="1177850"/>
                    </a:lnTo>
                    <a:lnTo>
                      <a:pt x="6554485" y="1220360"/>
                    </a:lnTo>
                    <a:lnTo>
                      <a:pt x="6533612" y="1258825"/>
                    </a:lnTo>
                    <a:lnTo>
                      <a:pt x="6505965" y="1292336"/>
                    </a:lnTo>
                    <a:lnTo>
                      <a:pt x="6472455" y="1319982"/>
                    </a:lnTo>
                    <a:lnTo>
                      <a:pt x="6433990" y="1340856"/>
                    </a:lnTo>
                    <a:lnTo>
                      <a:pt x="6391480" y="1354046"/>
                    </a:lnTo>
                    <a:lnTo>
                      <a:pt x="6345834" y="1358646"/>
                    </a:lnTo>
                    <a:lnTo>
                      <a:pt x="226440" y="1358646"/>
                    </a:lnTo>
                    <a:lnTo>
                      <a:pt x="180806" y="1354046"/>
                    </a:lnTo>
                    <a:lnTo>
                      <a:pt x="138301" y="1340856"/>
                    </a:lnTo>
                    <a:lnTo>
                      <a:pt x="99837" y="1319982"/>
                    </a:lnTo>
                    <a:lnTo>
                      <a:pt x="66324" y="1292336"/>
                    </a:lnTo>
                    <a:lnTo>
                      <a:pt x="38673" y="1258825"/>
                    </a:lnTo>
                    <a:lnTo>
                      <a:pt x="17795" y="1220360"/>
                    </a:lnTo>
                    <a:lnTo>
                      <a:pt x="4600" y="1177850"/>
                    </a:lnTo>
                    <a:lnTo>
                      <a:pt x="0" y="1132204"/>
                    </a:lnTo>
                    <a:lnTo>
                      <a:pt x="0" y="226441"/>
                    </a:lnTo>
                    <a:close/>
                  </a:path>
                </a:pathLst>
              </a:custGeom>
              <a:ln w="9525">
                <a:solidFill>
                  <a:srgbClr val="55CE74"/>
                </a:solidFill>
              </a:ln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pic>
            <p:nvPicPr>
              <p:cNvPr id="28" name="object 16">
                <a:extLst>
                  <a:ext uri="{FF2B5EF4-FFF2-40B4-BE49-F238E27FC236}">
                    <a16:creationId xmlns:a16="http://schemas.microsoft.com/office/drawing/2014/main" id="{65CA2A06-1FBA-4FAD-C274-08E01A0CD523}"/>
                  </a:ext>
                </a:extLst>
              </p:cNvPr>
              <p:cNvPicPr/>
              <p:nvPr/>
            </p:nvPicPr>
            <p:blipFill>
              <a:blip r:embed="rId5" cstate="print"/>
              <a:stretch>
                <a:fillRect/>
              </a:stretch>
            </p:blipFill>
            <p:spPr>
              <a:xfrm>
                <a:off x="2500248" y="305930"/>
                <a:ext cx="1714500" cy="733945"/>
              </a:xfrm>
              <a:prstGeom prst="rect">
                <a:avLst/>
              </a:prstGeom>
            </p:spPr>
          </p:pic>
        </p:grpSp>
        <p:sp>
          <p:nvSpPr>
            <p:cNvPr id="22" name="object 16">
              <a:extLst>
                <a:ext uri="{FF2B5EF4-FFF2-40B4-BE49-F238E27FC236}">
                  <a16:creationId xmlns:a16="http://schemas.microsoft.com/office/drawing/2014/main" id="{52818F97-5601-ECB6-695F-E60B6B717306}"/>
                </a:ext>
              </a:extLst>
            </p:cNvPr>
            <p:cNvSpPr txBox="1"/>
            <p:nvPr/>
          </p:nvSpPr>
          <p:spPr>
            <a:xfrm>
              <a:off x="2775727" y="2875716"/>
              <a:ext cx="3332858" cy="391795"/>
            </a:xfrm>
            <a:prstGeom prst="rect">
              <a:avLst/>
            </a:prstGeom>
            <a:noFill/>
          </p:spPr>
          <p:txBody>
            <a:bodyPr vert="horz" wrap="square" lIns="0" tIns="12700" rIns="0" bIns="0" rtlCol="0">
              <a:spAutoFit/>
            </a:bodyPr>
            <a:lstStyle/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Volumen 4,  Número 1  Enero a Julio 2021</a:t>
              </a:r>
            </a:p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Revista Semestral. Venezuela</a:t>
              </a:r>
              <a:endParaRPr sz="1200" dirty="0">
                <a:latin typeface="Arial"/>
                <a:cs typeface="Arial"/>
              </a:endParaRPr>
            </a:p>
          </p:txBody>
        </p:sp>
        <p:pic>
          <p:nvPicPr>
            <p:cNvPr id="23" name="object 25">
              <a:extLst>
                <a:ext uri="{FF2B5EF4-FFF2-40B4-BE49-F238E27FC236}">
                  <a16:creationId xmlns:a16="http://schemas.microsoft.com/office/drawing/2014/main" id="{3FB0AA03-357E-3CDC-9C5F-15D1A575A5B2}"/>
                </a:ext>
              </a:extLst>
            </p:cNvPr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470065" y="2027896"/>
              <a:ext cx="2305662" cy="1053903"/>
            </a:xfrm>
            <a:prstGeom prst="rect">
              <a:avLst/>
            </a:prstGeom>
          </p:spPr>
        </p:pic>
        <p:pic>
          <p:nvPicPr>
            <p:cNvPr id="24" name="object 31">
              <a:extLst>
                <a:ext uri="{FF2B5EF4-FFF2-40B4-BE49-F238E27FC236}">
                  <a16:creationId xmlns:a16="http://schemas.microsoft.com/office/drawing/2014/main" id="{67195BD1-2CF8-434F-A878-25AF6F2E00E4}"/>
                </a:ext>
              </a:extLst>
            </p:cNvPr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4932681" y="1951410"/>
              <a:ext cx="1805304" cy="893889"/>
            </a:xfrm>
            <a:prstGeom prst="rect">
              <a:avLst/>
            </a:prstGeom>
          </p:spPr>
        </p:pic>
      </p:grpSp>
    </p:spTree>
  </p:cSld>
  <p:clrMapOvr>
    <a:masterClrMapping/>
  </p:clrMapOvr>
</p:sld>
</file>

<file path=ppt/slides/slide2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94485" y="115823"/>
            <a:ext cx="6669405" cy="8926195"/>
            <a:chOff x="94485" y="115823"/>
            <a:chExt cx="6669405" cy="8926195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44780" y="8651747"/>
              <a:ext cx="6516624" cy="158496"/>
            </a:xfrm>
            <a:prstGeom prst="rect">
              <a:avLst/>
            </a:prstGeom>
          </p:spPr>
        </p:pic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96012" y="115823"/>
              <a:ext cx="6665976" cy="1452372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42849" y="142875"/>
              <a:ext cx="6572275" cy="1358646"/>
            </a:xfrm>
            <a:prstGeom prst="rect">
              <a:avLst/>
            </a:prstGeom>
          </p:spPr>
        </p:pic>
        <p:sp>
          <p:nvSpPr>
            <p:cNvPr id="6" name="object 6"/>
            <p:cNvSpPr/>
            <p:nvPr/>
          </p:nvSpPr>
          <p:spPr>
            <a:xfrm>
              <a:off x="142849" y="142875"/>
              <a:ext cx="6572884" cy="1358900"/>
            </a:xfrm>
            <a:custGeom>
              <a:avLst/>
              <a:gdLst/>
              <a:ahLst/>
              <a:cxnLst/>
              <a:rect l="l" t="t" r="r" b="b"/>
              <a:pathLst>
                <a:path w="6572884" h="1358900">
                  <a:moveTo>
                    <a:pt x="0" y="226441"/>
                  </a:moveTo>
                  <a:lnTo>
                    <a:pt x="4600" y="180795"/>
                  </a:lnTo>
                  <a:lnTo>
                    <a:pt x="17795" y="138285"/>
                  </a:lnTo>
                  <a:lnTo>
                    <a:pt x="38673" y="99820"/>
                  </a:lnTo>
                  <a:lnTo>
                    <a:pt x="66324" y="66309"/>
                  </a:lnTo>
                  <a:lnTo>
                    <a:pt x="99837" y="38663"/>
                  </a:lnTo>
                  <a:lnTo>
                    <a:pt x="138301" y="17789"/>
                  </a:lnTo>
                  <a:lnTo>
                    <a:pt x="180806" y="4599"/>
                  </a:lnTo>
                  <a:lnTo>
                    <a:pt x="226440" y="0"/>
                  </a:lnTo>
                  <a:lnTo>
                    <a:pt x="6345834" y="0"/>
                  </a:lnTo>
                  <a:lnTo>
                    <a:pt x="6391480" y="4599"/>
                  </a:lnTo>
                  <a:lnTo>
                    <a:pt x="6433990" y="17789"/>
                  </a:lnTo>
                  <a:lnTo>
                    <a:pt x="6472455" y="38663"/>
                  </a:lnTo>
                  <a:lnTo>
                    <a:pt x="6505965" y="66309"/>
                  </a:lnTo>
                  <a:lnTo>
                    <a:pt x="6533612" y="99820"/>
                  </a:lnTo>
                  <a:lnTo>
                    <a:pt x="6554485" y="138285"/>
                  </a:lnTo>
                  <a:lnTo>
                    <a:pt x="6567676" y="180795"/>
                  </a:lnTo>
                  <a:lnTo>
                    <a:pt x="6572275" y="226441"/>
                  </a:lnTo>
                  <a:lnTo>
                    <a:pt x="6572275" y="1132204"/>
                  </a:lnTo>
                  <a:lnTo>
                    <a:pt x="6567676" y="1177850"/>
                  </a:lnTo>
                  <a:lnTo>
                    <a:pt x="6554485" y="1220360"/>
                  </a:lnTo>
                  <a:lnTo>
                    <a:pt x="6533612" y="1258825"/>
                  </a:lnTo>
                  <a:lnTo>
                    <a:pt x="6505965" y="1292336"/>
                  </a:lnTo>
                  <a:lnTo>
                    <a:pt x="6472455" y="1319982"/>
                  </a:lnTo>
                  <a:lnTo>
                    <a:pt x="6433990" y="1340856"/>
                  </a:lnTo>
                  <a:lnTo>
                    <a:pt x="6391480" y="1354046"/>
                  </a:lnTo>
                  <a:lnTo>
                    <a:pt x="6345834" y="1358646"/>
                  </a:lnTo>
                  <a:lnTo>
                    <a:pt x="226440" y="1358646"/>
                  </a:lnTo>
                  <a:lnTo>
                    <a:pt x="180806" y="1354046"/>
                  </a:lnTo>
                  <a:lnTo>
                    <a:pt x="138301" y="1340856"/>
                  </a:lnTo>
                  <a:lnTo>
                    <a:pt x="99837" y="1319982"/>
                  </a:lnTo>
                  <a:lnTo>
                    <a:pt x="66324" y="1292336"/>
                  </a:lnTo>
                  <a:lnTo>
                    <a:pt x="38673" y="1258825"/>
                  </a:lnTo>
                  <a:lnTo>
                    <a:pt x="17795" y="1220360"/>
                  </a:lnTo>
                  <a:lnTo>
                    <a:pt x="4600" y="1177850"/>
                  </a:lnTo>
                  <a:lnTo>
                    <a:pt x="0" y="1132204"/>
                  </a:lnTo>
                  <a:lnTo>
                    <a:pt x="0" y="226441"/>
                  </a:lnTo>
                  <a:close/>
                </a:path>
              </a:pathLst>
            </a:custGeom>
            <a:ln w="9525">
              <a:solidFill>
                <a:srgbClr val="55CE74"/>
              </a:solidFill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pic>
          <p:nvPicPr>
            <p:cNvPr id="7" name="object 7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2500248" y="305930"/>
              <a:ext cx="1714500" cy="733945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2738628" y="1024127"/>
              <a:ext cx="1897379" cy="371855"/>
            </a:xfrm>
            <a:prstGeom prst="rect">
              <a:avLst/>
            </a:prstGeom>
          </p:spPr>
        </p:pic>
        <p:pic>
          <p:nvPicPr>
            <p:cNvPr id="9" name="object 9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4401312" y="1024127"/>
              <a:ext cx="1577339" cy="371855"/>
            </a:xfrm>
            <a:prstGeom prst="rect">
              <a:avLst/>
            </a:prstGeom>
          </p:spPr>
        </p:pic>
        <p:pic>
          <p:nvPicPr>
            <p:cNvPr id="10" name="object 10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3169920" y="1207007"/>
              <a:ext cx="1546859" cy="371855"/>
            </a:xfrm>
            <a:prstGeom prst="rect">
              <a:avLst/>
            </a:prstGeom>
          </p:spPr>
        </p:pic>
        <p:pic>
          <p:nvPicPr>
            <p:cNvPr id="11" name="object 11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4482083" y="1207007"/>
              <a:ext cx="284988" cy="371855"/>
            </a:xfrm>
            <a:prstGeom prst="rect">
              <a:avLst/>
            </a:prstGeom>
          </p:spPr>
        </p:pic>
        <p:pic>
          <p:nvPicPr>
            <p:cNvPr id="12" name="object 12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4571999" y="1207007"/>
              <a:ext cx="1013460" cy="371855"/>
            </a:xfrm>
            <a:prstGeom prst="rect">
              <a:avLst/>
            </a:prstGeom>
          </p:spPr>
        </p:pic>
        <p:pic>
          <p:nvPicPr>
            <p:cNvPr id="13" name="object 13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324612" y="234695"/>
              <a:ext cx="1719072" cy="1341120"/>
            </a:xfrm>
            <a:prstGeom prst="rect">
              <a:avLst/>
            </a:prstGeom>
          </p:spPr>
        </p:pic>
        <p:pic>
          <p:nvPicPr>
            <p:cNvPr id="14" name="object 14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5606795" y="8193022"/>
              <a:ext cx="1092707" cy="848868"/>
            </a:xfrm>
            <a:prstGeom prst="rect">
              <a:avLst/>
            </a:prstGeom>
          </p:spPr>
        </p:pic>
        <p:pic>
          <p:nvPicPr>
            <p:cNvPr id="15" name="object 15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109728" y="8193022"/>
              <a:ext cx="1092708" cy="848868"/>
            </a:xfrm>
            <a:prstGeom prst="rect">
              <a:avLst/>
            </a:prstGeom>
          </p:spPr>
        </p:pic>
        <p:pic>
          <p:nvPicPr>
            <p:cNvPr id="16" name="object 16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4725162" y="164274"/>
              <a:ext cx="1805305" cy="893889"/>
            </a:xfrm>
            <a:prstGeom prst="rect">
              <a:avLst/>
            </a:prstGeom>
          </p:spPr>
        </p:pic>
      </p:grpSp>
      <p:sp>
        <p:nvSpPr>
          <p:cNvPr id="17" name="object 17"/>
          <p:cNvSpPr txBox="1"/>
          <p:nvPr/>
        </p:nvSpPr>
        <p:spPr>
          <a:xfrm>
            <a:off x="293014" y="1068451"/>
            <a:ext cx="6082030" cy="3572773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2992755" marR="508000" indent="-431800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Arial"/>
                <a:cs typeface="Arial"/>
              </a:rPr>
              <a:t>6ta.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Edición</a:t>
            </a:r>
            <a:r>
              <a:rPr sz="1200" b="1" spc="-10" dirty="0">
                <a:latin typeface="Arial"/>
                <a:cs typeface="Arial"/>
              </a:rPr>
              <a:t> Volumen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I</a:t>
            </a:r>
            <a:r>
              <a:rPr sz="1200" b="1" spc="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Enero</a:t>
            </a:r>
            <a:r>
              <a:rPr sz="1200" b="1" spc="-3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a</a:t>
            </a:r>
            <a:r>
              <a:rPr sz="1200" b="1" spc="-2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Julio</a:t>
            </a:r>
            <a:r>
              <a:rPr sz="1200" b="1" spc="-5" dirty="0">
                <a:latin typeface="Arial"/>
                <a:cs typeface="Arial"/>
              </a:rPr>
              <a:t> </a:t>
            </a:r>
            <a:r>
              <a:rPr sz="1200" b="1" spc="-20" dirty="0">
                <a:latin typeface="Arial"/>
                <a:cs typeface="Arial"/>
              </a:rPr>
              <a:t>2021 </a:t>
            </a:r>
            <a:r>
              <a:rPr sz="1200" b="1" dirty="0">
                <a:latin typeface="Arial"/>
                <a:cs typeface="Arial"/>
              </a:rPr>
              <a:t>Revista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Semestral-</a:t>
            </a:r>
            <a:r>
              <a:rPr sz="1200" b="1" spc="-40" dirty="0">
                <a:latin typeface="Arial"/>
                <a:cs typeface="Arial"/>
              </a:rPr>
              <a:t> </a:t>
            </a:r>
            <a:r>
              <a:rPr sz="1200" b="1" spc="-10" dirty="0">
                <a:latin typeface="Arial"/>
                <a:cs typeface="Arial"/>
              </a:rPr>
              <a:t>Venezuela</a:t>
            </a:r>
            <a:endParaRPr sz="1200" dirty="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305"/>
              </a:spcBef>
            </a:pPr>
            <a:endParaRPr sz="1200" dirty="0">
              <a:latin typeface="Arial"/>
              <a:cs typeface="Arial"/>
            </a:endParaRPr>
          </a:p>
          <a:p>
            <a:pPr algn="ctr">
              <a:lnSpc>
                <a:spcPct val="100000"/>
              </a:lnSpc>
            </a:pPr>
            <a:r>
              <a:rPr sz="1200" b="1" spc="-10" dirty="0">
                <a:latin typeface="Times New Roman"/>
                <a:cs typeface="Times New Roman"/>
              </a:rPr>
              <a:t>REFERENCIAS</a:t>
            </a:r>
            <a:endParaRPr sz="1200" dirty="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60"/>
              </a:spcBef>
            </a:pPr>
            <a:endParaRPr sz="1200" dirty="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Farfán</a:t>
            </a:r>
            <a:r>
              <a:rPr sz="1200" spc="4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40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López</a:t>
            </a:r>
            <a:r>
              <a:rPr sz="1200" spc="4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(2006).</a:t>
            </a:r>
            <a:r>
              <a:rPr sz="1200" spc="409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Los</a:t>
            </a:r>
            <a:r>
              <a:rPr sz="1200" i="1" spc="41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paradigmas</a:t>
            </a:r>
            <a:r>
              <a:rPr sz="1200" i="1" spc="40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de</a:t>
            </a:r>
            <a:r>
              <a:rPr sz="1200" i="1" spc="40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investigación</a:t>
            </a:r>
            <a:r>
              <a:rPr sz="1200" i="1" spc="44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en</a:t>
            </a:r>
            <a:r>
              <a:rPr sz="1200" i="1" spc="42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ciencias</a:t>
            </a:r>
            <a:r>
              <a:rPr sz="1200" i="1" spc="41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sociales</a:t>
            </a:r>
            <a:r>
              <a:rPr sz="1200" dirty="0">
                <a:latin typeface="Times New Roman"/>
                <a:cs typeface="Times New Roman"/>
              </a:rPr>
              <a:t>.</a:t>
            </a:r>
            <a:r>
              <a:rPr sz="1200" spc="4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Islas</a:t>
            </a:r>
            <a:r>
              <a:rPr sz="1200" spc="409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125.</a:t>
            </a:r>
            <a:endParaRPr sz="1200" dirty="0">
              <a:latin typeface="Times New Roman"/>
              <a:cs typeface="Times New Roman"/>
            </a:endParaRPr>
          </a:p>
          <a:p>
            <a:pPr marL="375285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Filosófica.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Editorial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Sígueme.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España</a:t>
            </a:r>
            <a:endParaRPr sz="1200" dirty="0">
              <a:latin typeface="Times New Roman"/>
              <a:cs typeface="Times New Roman"/>
            </a:endParaRPr>
          </a:p>
          <a:p>
            <a:pPr marL="375285" marR="5080" indent="-363220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Gómez,</a:t>
            </a:r>
            <a:r>
              <a:rPr sz="1200" spc="3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M.</a:t>
            </a:r>
            <a:r>
              <a:rPr sz="1200" spc="3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(2007).</a:t>
            </a:r>
            <a:r>
              <a:rPr sz="1200" spc="35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Introducción</a:t>
            </a:r>
            <a:r>
              <a:rPr sz="1200" i="1" spc="36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a</a:t>
            </a:r>
            <a:r>
              <a:rPr sz="1200" i="1" spc="37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la</a:t>
            </a:r>
            <a:r>
              <a:rPr sz="1200" i="1" spc="35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metodología</a:t>
            </a:r>
            <a:r>
              <a:rPr sz="1200" i="1" spc="36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de</a:t>
            </a:r>
            <a:r>
              <a:rPr sz="1200" i="1" spc="36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la</a:t>
            </a:r>
            <a:r>
              <a:rPr sz="1200" i="1" spc="37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investigación</a:t>
            </a:r>
            <a:r>
              <a:rPr sz="1200" i="1" spc="37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científica</a:t>
            </a:r>
            <a:r>
              <a:rPr sz="1200" dirty="0">
                <a:latin typeface="Times New Roman"/>
                <a:cs typeface="Times New Roman"/>
              </a:rPr>
              <a:t>.</a:t>
            </a:r>
            <a:r>
              <a:rPr sz="1200" spc="37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Córdoba, </a:t>
            </a:r>
            <a:r>
              <a:rPr sz="1200" dirty="0">
                <a:latin typeface="Times New Roman"/>
                <a:cs typeface="Times New Roman"/>
              </a:rPr>
              <a:t>Argentina,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Editorial</a:t>
            </a:r>
            <a:r>
              <a:rPr sz="1200" spc="-4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Brujas</a:t>
            </a:r>
            <a:endParaRPr sz="1200" dirty="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z="1200" dirty="0">
                <a:latin typeface="Times New Roman"/>
                <a:cs typeface="Times New Roman"/>
              </a:rPr>
              <a:t>Leal,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J.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(2009).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La</a:t>
            </a:r>
            <a:r>
              <a:rPr sz="1200" i="1" spc="29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autonomía</a:t>
            </a:r>
            <a:r>
              <a:rPr sz="1200" i="1" spc="29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del</a:t>
            </a:r>
            <a:r>
              <a:rPr sz="1200" i="1" spc="29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sujeto</a:t>
            </a:r>
            <a:r>
              <a:rPr sz="1200" i="1" spc="29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investigador</a:t>
            </a:r>
            <a:r>
              <a:rPr sz="1200" i="1" spc="30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y</a:t>
            </a:r>
            <a:r>
              <a:rPr sz="1200" i="1" spc="29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la</a:t>
            </a:r>
            <a:r>
              <a:rPr sz="1200" i="1" spc="29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metodología</a:t>
            </a:r>
            <a:r>
              <a:rPr sz="1200" i="1" spc="30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de</a:t>
            </a:r>
            <a:r>
              <a:rPr sz="1200" i="1" spc="28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la</a:t>
            </a:r>
            <a:r>
              <a:rPr sz="1200" i="1" spc="300" dirty="0">
                <a:latin typeface="Times New Roman"/>
                <a:cs typeface="Times New Roman"/>
              </a:rPr>
              <a:t> </a:t>
            </a:r>
            <a:r>
              <a:rPr sz="1200" i="1" spc="-10" dirty="0">
                <a:latin typeface="Times New Roman"/>
                <a:cs typeface="Times New Roman"/>
              </a:rPr>
              <a:t>investigación</a:t>
            </a:r>
            <a:r>
              <a:rPr sz="1200" spc="-10" dirty="0">
                <a:latin typeface="Times New Roman"/>
                <a:cs typeface="Times New Roman"/>
              </a:rPr>
              <a:t>.</a:t>
            </a:r>
            <a:endParaRPr sz="1200" dirty="0">
              <a:latin typeface="Times New Roman"/>
              <a:cs typeface="Times New Roman"/>
            </a:endParaRPr>
          </a:p>
          <a:p>
            <a:pPr marL="375285">
              <a:lnSpc>
                <a:spcPct val="100000"/>
              </a:lnSpc>
            </a:pPr>
            <a:r>
              <a:rPr sz="1200" spc="-20" dirty="0">
                <a:latin typeface="Times New Roman"/>
                <a:cs typeface="Times New Roman"/>
              </a:rPr>
              <a:t>Valencia,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Venezuela</a:t>
            </a:r>
            <a:endParaRPr sz="1200" dirty="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Piñero,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M.,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Rivera,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M.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(2013.)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La</a:t>
            </a:r>
            <a:r>
              <a:rPr sz="1200" i="1" spc="225" dirty="0"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Investigación</a:t>
            </a:r>
            <a:r>
              <a:rPr sz="1200" i="1" spc="24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cualitativa:</a:t>
            </a:r>
            <a:r>
              <a:rPr sz="1200" i="1" spc="22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orientaciones</a:t>
            </a:r>
            <a:r>
              <a:rPr sz="1200" i="1" spc="23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spc="-10" dirty="0">
                <a:solidFill>
                  <a:schemeClr val="tx1"/>
                </a:solidFill>
                <a:latin typeface="Times New Roman"/>
                <a:cs typeface="Times New Roman"/>
              </a:rPr>
              <a:t>procedimentales</a:t>
            </a:r>
            <a:r>
              <a:rPr sz="1200" spc="-10" dirty="0">
                <a:solidFill>
                  <a:schemeClr val="tx1"/>
                </a:solidFill>
                <a:latin typeface="Times New Roman"/>
                <a:cs typeface="Times New Roman"/>
              </a:rPr>
              <a:t>.</a:t>
            </a:r>
            <a:endParaRPr sz="1200" dirty="0">
              <a:solidFill>
                <a:schemeClr val="tx1"/>
              </a:solidFill>
              <a:latin typeface="Times New Roman"/>
              <a:cs typeface="Times New Roman"/>
            </a:endParaRPr>
          </a:p>
          <a:p>
            <a:pPr marL="375285">
              <a:lnSpc>
                <a:spcPct val="100000"/>
              </a:lnSpc>
            </a:pP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Barquisimeto:</a:t>
            </a:r>
            <a:r>
              <a:rPr sz="1200" spc="-3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chemeClr val="tx1"/>
                </a:solidFill>
                <a:latin typeface="Times New Roman"/>
                <a:cs typeface="Times New Roman"/>
              </a:rPr>
              <a:t>UPEL-</a:t>
            </a:r>
            <a:r>
              <a:rPr sz="1200" spc="-25" dirty="0">
                <a:solidFill>
                  <a:schemeClr val="tx1"/>
                </a:solidFill>
                <a:latin typeface="Times New Roman"/>
                <a:cs typeface="Times New Roman"/>
              </a:rPr>
              <a:t>IPB</a:t>
            </a:r>
            <a:endParaRPr sz="1200" dirty="0">
              <a:solidFill>
                <a:schemeClr val="tx1"/>
              </a:solidFill>
              <a:latin typeface="Times New Roman"/>
              <a:cs typeface="Times New Roman"/>
            </a:endParaRPr>
          </a:p>
          <a:p>
            <a:pPr marL="375285" marR="5080" indent="-363220">
              <a:lnSpc>
                <a:spcPct val="100000"/>
              </a:lnSpc>
            </a:pP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Teppa,</a:t>
            </a:r>
            <a:r>
              <a:rPr sz="1200" spc="18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S</a:t>
            </a:r>
            <a:r>
              <a:rPr sz="1200" spc="18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(2012).</a:t>
            </a:r>
            <a:r>
              <a:rPr sz="1200" spc="19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Análisis</a:t>
            </a:r>
            <a:r>
              <a:rPr sz="1200" i="1" spc="18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de</a:t>
            </a:r>
            <a:r>
              <a:rPr sz="1200" i="1" spc="17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la</a:t>
            </a:r>
            <a:r>
              <a:rPr sz="1200" i="1" spc="18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Información</a:t>
            </a:r>
            <a:r>
              <a:rPr sz="1200" i="1" spc="18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Cualitativa</a:t>
            </a:r>
            <a:r>
              <a:rPr sz="1200" i="1" spc="19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y</a:t>
            </a:r>
            <a:r>
              <a:rPr sz="1200" i="1" spc="18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Construcción</a:t>
            </a:r>
            <a:r>
              <a:rPr sz="1200" i="1" spc="18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de</a:t>
            </a:r>
            <a:r>
              <a:rPr sz="1200" i="1" spc="17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Teorías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.</a:t>
            </a:r>
            <a:r>
              <a:rPr sz="1200" spc="18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chemeClr val="tx1"/>
                </a:solidFill>
                <a:latin typeface="Times New Roman"/>
                <a:cs typeface="Times New Roman"/>
              </a:rPr>
              <a:t>Ediciones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GEMA,</a:t>
            </a:r>
            <a:r>
              <a:rPr sz="1200" spc="-4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C.</a:t>
            </a:r>
            <a:r>
              <a:rPr sz="1200" spc="-7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A.</a:t>
            </a:r>
            <a:r>
              <a:rPr sz="1200" spc="-2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Barquisimeto.</a:t>
            </a:r>
            <a:r>
              <a:rPr sz="1200" spc="-1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chemeClr val="tx1"/>
                </a:solidFill>
                <a:latin typeface="Times New Roman"/>
                <a:cs typeface="Times New Roman"/>
              </a:rPr>
              <a:t>Venezuela</a:t>
            </a:r>
            <a:endParaRPr sz="1200" dirty="0">
              <a:solidFill>
                <a:schemeClr val="tx1"/>
              </a:solidFill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Unesco.</a:t>
            </a:r>
            <a:r>
              <a:rPr sz="1200" spc="7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(1999).</a:t>
            </a:r>
            <a:r>
              <a:rPr sz="1200" spc="7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Declaración</a:t>
            </a:r>
            <a:r>
              <a:rPr sz="1200" i="1" spc="7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mundial</a:t>
            </a:r>
            <a:r>
              <a:rPr sz="1200" i="1" spc="7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sobre</a:t>
            </a:r>
            <a:r>
              <a:rPr sz="1200" i="1" spc="7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educación</a:t>
            </a:r>
            <a:r>
              <a:rPr sz="1200" i="1" spc="7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superior</a:t>
            </a:r>
            <a:r>
              <a:rPr sz="1200" i="1" spc="7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en</a:t>
            </a:r>
            <a:r>
              <a:rPr sz="1200" i="1" spc="8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el</a:t>
            </a:r>
            <a:r>
              <a:rPr sz="1200" i="1" spc="7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siglo</a:t>
            </a:r>
            <a:r>
              <a:rPr sz="1200" i="1" spc="7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XXI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:</a:t>
            </a:r>
            <a:r>
              <a:rPr sz="1200" spc="7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visión</a:t>
            </a:r>
            <a:r>
              <a:rPr sz="1200" spc="9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y</a:t>
            </a:r>
            <a:r>
              <a:rPr sz="1200" spc="6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chemeClr val="tx1"/>
                </a:solidFill>
                <a:latin typeface="Times New Roman"/>
                <a:cs typeface="Times New Roman"/>
              </a:rPr>
              <a:t>acción.</a:t>
            </a:r>
            <a:endParaRPr sz="1200" dirty="0">
              <a:solidFill>
                <a:schemeClr val="tx1"/>
              </a:solidFill>
              <a:latin typeface="Times New Roman"/>
              <a:cs typeface="Times New Roman"/>
            </a:endParaRPr>
          </a:p>
          <a:p>
            <a:pPr marL="375285">
              <a:lnSpc>
                <a:spcPct val="100000"/>
              </a:lnSpc>
            </a:pP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Documento</a:t>
            </a:r>
            <a:r>
              <a:rPr sz="1200" spc="-1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en</a:t>
            </a:r>
            <a:r>
              <a:rPr sz="1200" spc="-3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línea.</a:t>
            </a:r>
            <a:r>
              <a:rPr sz="1200" spc="-1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Disponible:</a:t>
            </a:r>
            <a:r>
              <a:rPr sz="1200" spc="-2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chemeClr val="tx1"/>
                </a:solidFill>
                <a:latin typeface="Times New Roman"/>
                <a:cs typeface="Times New Roman"/>
                <a:hlinkClick r:id="rId1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http://www.andes.org.r/unesco.htm</a:t>
            </a:r>
            <a:endParaRPr sz="1200" dirty="0">
              <a:solidFill>
                <a:schemeClr val="tx1"/>
              </a:solidFill>
              <a:latin typeface="Times New Roman"/>
              <a:cs typeface="Times New Roman"/>
            </a:endParaRPr>
          </a:p>
          <a:p>
            <a:pPr marL="375285" marR="5715" indent="-363220">
              <a:lnSpc>
                <a:spcPct val="100000"/>
              </a:lnSpc>
            </a:pP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Van</a:t>
            </a:r>
            <a:r>
              <a:rPr sz="1200" spc="114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Manen,</a:t>
            </a:r>
            <a:r>
              <a:rPr sz="1200" spc="114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M</a:t>
            </a:r>
            <a:r>
              <a:rPr sz="1200" spc="12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(2003).</a:t>
            </a:r>
            <a:r>
              <a:rPr sz="1200" spc="12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Investigación</a:t>
            </a:r>
            <a:r>
              <a:rPr sz="1200" i="1" spc="12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educativa</a:t>
            </a:r>
            <a:r>
              <a:rPr sz="1200" i="1" spc="13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y</a:t>
            </a:r>
            <a:r>
              <a:rPr sz="1200" i="1" spc="12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experiencia</a:t>
            </a:r>
            <a:r>
              <a:rPr sz="1200" i="1" spc="13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vivida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.</a:t>
            </a:r>
            <a:r>
              <a:rPr sz="1200" spc="12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Ediciones.</a:t>
            </a:r>
            <a:r>
              <a:rPr sz="1200" spc="12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Colección</a:t>
            </a:r>
            <a:r>
              <a:rPr sz="1200" spc="13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spc="-20" dirty="0">
                <a:solidFill>
                  <a:schemeClr val="tx1"/>
                </a:solidFill>
                <a:latin typeface="Times New Roman"/>
                <a:cs typeface="Times New Roman"/>
              </a:rPr>
              <a:t>Idea </a:t>
            </a:r>
            <a:r>
              <a:rPr sz="1200" spc="-10" dirty="0">
                <a:solidFill>
                  <a:schemeClr val="tx1"/>
                </a:solidFill>
                <a:latin typeface="Times New Roman"/>
                <a:cs typeface="Times New Roman"/>
              </a:rPr>
              <a:t>Universitaria-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Educación,</a:t>
            </a:r>
            <a:r>
              <a:rPr sz="1200" spc="2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Barcelona</a:t>
            </a:r>
            <a:r>
              <a:rPr sz="1200" spc="29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España.</a:t>
            </a:r>
            <a:r>
              <a:rPr sz="1200" spc="-2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Ideas</a:t>
            </a:r>
            <a:r>
              <a:rPr sz="1200" spc="1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Book,</a:t>
            </a:r>
            <a:r>
              <a:rPr sz="1200" spc="-3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spc="-25" dirty="0">
                <a:solidFill>
                  <a:schemeClr val="tx1"/>
                </a:solidFill>
                <a:latin typeface="Times New Roman"/>
                <a:cs typeface="Times New Roman"/>
              </a:rPr>
              <a:t>SA.</a:t>
            </a:r>
            <a:endParaRPr sz="1200" dirty="0">
              <a:solidFill>
                <a:schemeClr val="tx1"/>
              </a:solidFill>
              <a:latin typeface="Times New Roman"/>
              <a:cs typeface="Times New Roman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1565528" y="8256658"/>
            <a:ext cx="3792220" cy="6921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 marL="12700" marR="5080" algn="ctr">
              <a:lnSpc>
                <a:spcPts val="1440"/>
              </a:lnSpc>
              <a:spcBef>
                <a:spcPts val="15"/>
              </a:spcBef>
            </a:pPr>
            <a:r>
              <a:rPr sz="1200" b="1" dirty="0">
                <a:latin typeface="Times New Roman"/>
                <a:cs typeface="Times New Roman"/>
              </a:rPr>
              <a:t>La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Comunicación:</a:t>
            </a:r>
            <a:r>
              <a:rPr sz="1200" b="1" spc="-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Una</a:t>
            </a:r>
            <a:r>
              <a:rPr sz="1200" b="1" spc="-45" dirty="0">
                <a:latin typeface="Times New Roman"/>
                <a:cs typeface="Times New Roman"/>
              </a:rPr>
              <a:t> </a:t>
            </a:r>
            <a:r>
              <a:rPr sz="1200" b="1" spc="-20" dirty="0">
                <a:latin typeface="Times New Roman"/>
                <a:cs typeface="Times New Roman"/>
              </a:rPr>
              <a:t>Visión</a:t>
            </a:r>
            <a:r>
              <a:rPr sz="1200" b="1" spc="-7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Axiológica en</a:t>
            </a:r>
            <a:r>
              <a:rPr sz="1200" b="1" spc="-1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la</a:t>
            </a:r>
            <a:r>
              <a:rPr sz="1200" b="1" spc="-10" dirty="0">
                <a:latin typeface="Times New Roman"/>
                <a:cs typeface="Times New Roman"/>
              </a:rPr>
              <a:t> Formación </a:t>
            </a:r>
            <a:r>
              <a:rPr sz="1200" b="1" dirty="0">
                <a:latin typeface="Times New Roman"/>
                <a:cs typeface="Times New Roman"/>
              </a:rPr>
              <a:t>Universitaria</a:t>
            </a:r>
            <a:r>
              <a:rPr sz="1200" b="1" spc="-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del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Ingeniero</a:t>
            </a:r>
            <a:r>
              <a:rPr sz="1200" b="1" spc="-6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Agrónomo</a:t>
            </a:r>
            <a:endParaRPr sz="1200" dirty="0">
              <a:latin typeface="Times New Roman"/>
              <a:cs typeface="Times New Roman"/>
            </a:endParaRPr>
          </a:p>
          <a:p>
            <a:pPr marL="4445" algn="ctr">
              <a:lnSpc>
                <a:spcPct val="100000"/>
              </a:lnSpc>
              <a:spcBef>
                <a:spcPts val="990"/>
              </a:spcBef>
            </a:pPr>
            <a:r>
              <a:rPr sz="1200" b="1" dirty="0">
                <a:latin typeface="Times New Roman"/>
                <a:cs typeface="Times New Roman"/>
              </a:rPr>
              <a:t>Dra.</a:t>
            </a:r>
            <a:r>
              <a:rPr sz="1200" b="1" spc="-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Deanet</a:t>
            </a:r>
            <a:r>
              <a:rPr sz="1200" b="1" spc="-10" dirty="0">
                <a:latin typeface="Times New Roman"/>
                <a:cs typeface="Times New Roman"/>
              </a:rPr>
              <a:t> </a:t>
            </a:r>
            <a:r>
              <a:rPr sz="1200" b="1" spc="-20" dirty="0">
                <a:latin typeface="Times New Roman"/>
                <a:cs typeface="Times New Roman"/>
              </a:rPr>
              <a:t>Coromoto</a:t>
            </a:r>
            <a:r>
              <a:rPr sz="1200" b="1" spc="-5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Abreu</a:t>
            </a:r>
            <a:r>
              <a:rPr sz="1200" b="1" spc="-5" dirty="0">
                <a:latin typeface="Times New Roman"/>
                <a:cs typeface="Times New Roman"/>
              </a:rPr>
              <a:t> </a:t>
            </a:r>
            <a:r>
              <a:rPr sz="1200" b="1" spc="-20" dirty="0">
                <a:latin typeface="Times New Roman"/>
                <a:cs typeface="Times New Roman"/>
              </a:rPr>
              <a:t>Lira</a:t>
            </a:r>
            <a:endParaRPr sz="1200" dirty="0">
              <a:latin typeface="Times New Roman"/>
              <a:cs typeface="Times New Roman"/>
            </a:endParaRPr>
          </a:p>
        </p:txBody>
      </p:sp>
      <p:sp>
        <p:nvSpPr>
          <p:cNvPr id="19" name="object 19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115910" rIns="0" bIns="0" rtlCol="0">
            <a:spAutoFit/>
          </a:bodyPr>
          <a:lstStyle/>
          <a:p>
            <a:pPr marL="254000">
              <a:lnSpc>
                <a:spcPct val="100000"/>
              </a:lnSpc>
              <a:spcBef>
                <a:spcPts val="15"/>
              </a:spcBef>
            </a:pPr>
            <a:fld id="{81D60167-4931-47E6-BA6A-407CBD079E47}" type="slidenum">
              <a:rPr sz="800" spc="-25" dirty="0"/>
              <a:t>286</a:t>
            </a:fld>
            <a:endParaRPr sz="800" dirty="0"/>
          </a:p>
        </p:txBody>
      </p:sp>
      <p:grpSp>
        <p:nvGrpSpPr>
          <p:cNvPr id="20" name="Grupo 19">
            <a:extLst>
              <a:ext uri="{FF2B5EF4-FFF2-40B4-BE49-F238E27FC236}">
                <a16:creationId xmlns:a16="http://schemas.microsoft.com/office/drawing/2014/main" id="{17C370BE-8CD7-EDEA-1864-FE65FDF52F69}"/>
              </a:ext>
            </a:extLst>
          </p:cNvPr>
          <p:cNvGrpSpPr/>
          <p:nvPr/>
        </p:nvGrpSpPr>
        <p:grpSpPr>
          <a:xfrm>
            <a:off x="117348" y="98932"/>
            <a:ext cx="6665976" cy="1452626"/>
            <a:chOff x="470065" y="1951410"/>
            <a:chExt cx="6665976" cy="1452626"/>
          </a:xfrm>
        </p:grpSpPr>
        <p:grpSp>
          <p:nvGrpSpPr>
            <p:cNvPr id="21" name="object 12">
              <a:extLst>
                <a:ext uri="{FF2B5EF4-FFF2-40B4-BE49-F238E27FC236}">
                  <a16:creationId xmlns:a16="http://schemas.microsoft.com/office/drawing/2014/main" id="{E618E102-1242-64A4-A49C-2BD05343361C}"/>
                </a:ext>
              </a:extLst>
            </p:cNvPr>
            <p:cNvGrpSpPr/>
            <p:nvPr/>
          </p:nvGrpSpPr>
          <p:grpSpPr>
            <a:xfrm>
              <a:off x="470065" y="1951664"/>
              <a:ext cx="6665976" cy="1452372"/>
              <a:chOff x="96011" y="115823"/>
              <a:chExt cx="6665976" cy="1452372"/>
            </a:xfrm>
          </p:grpSpPr>
          <p:pic>
            <p:nvPicPr>
              <p:cNvPr id="25" name="object 13">
                <a:extLst>
                  <a:ext uri="{FF2B5EF4-FFF2-40B4-BE49-F238E27FC236}">
                    <a16:creationId xmlns:a16="http://schemas.microsoft.com/office/drawing/2014/main" id="{80BCBDC0-A070-5469-2E67-7CC57C1BDB8C}"/>
                  </a:ext>
                </a:extLst>
              </p:cNvPr>
              <p:cNvPicPr/>
              <p:nvPr/>
            </p:nvPicPr>
            <p:blipFill>
              <a:blip r:embed="rId3" cstate="print"/>
              <a:stretch>
                <a:fillRect/>
              </a:stretch>
            </p:blipFill>
            <p:spPr>
              <a:xfrm>
                <a:off x="96011" y="115823"/>
                <a:ext cx="6665976" cy="1452372"/>
              </a:xfrm>
              <a:prstGeom prst="rect">
                <a:avLst/>
              </a:prstGeom>
            </p:spPr>
          </p:pic>
          <p:pic>
            <p:nvPicPr>
              <p:cNvPr id="26" name="object 14">
                <a:extLst>
                  <a:ext uri="{FF2B5EF4-FFF2-40B4-BE49-F238E27FC236}">
                    <a16:creationId xmlns:a16="http://schemas.microsoft.com/office/drawing/2014/main" id="{16DA01A5-F12E-3D58-5905-2239BFBD34B7}"/>
                  </a:ext>
                </a:extLst>
              </p:cNvPr>
              <p:cNvPicPr/>
              <p:nvPr/>
            </p:nvPicPr>
            <p:blipFill>
              <a:blip r:embed="rId4" cstate="print"/>
              <a:stretch>
                <a:fillRect/>
              </a:stretch>
            </p:blipFill>
            <p:spPr>
              <a:xfrm>
                <a:off x="142849" y="142875"/>
                <a:ext cx="6572275" cy="1358646"/>
              </a:xfrm>
              <a:prstGeom prst="rect">
                <a:avLst/>
              </a:prstGeom>
            </p:spPr>
          </p:pic>
          <p:sp>
            <p:nvSpPr>
              <p:cNvPr id="27" name="object 15">
                <a:extLst>
                  <a:ext uri="{FF2B5EF4-FFF2-40B4-BE49-F238E27FC236}">
                    <a16:creationId xmlns:a16="http://schemas.microsoft.com/office/drawing/2014/main" id="{32C22E73-D12B-2A78-D097-E184E4F13B6E}"/>
                  </a:ext>
                </a:extLst>
              </p:cNvPr>
              <p:cNvSpPr/>
              <p:nvPr/>
            </p:nvSpPr>
            <p:spPr>
              <a:xfrm>
                <a:off x="142849" y="142875"/>
                <a:ext cx="6572884" cy="1358900"/>
              </a:xfrm>
              <a:custGeom>
                <a:avLst/>
                <a:gdLst/>
                <a:ahLst/>
                <a:cxnLst/>
                <a:rect l="l" t="t" r="r" b="b"/>
                <a:pathLst>
                  <a:path w="6572884" h="1358900">
                    <a:moveTo>
                      <a:pt x="0" y="226441"/>
                    </a:moveTo>
                    <a:lnTo>
                      <a:pt x="4600" y="180795"/>
                    </a:lnTo>
                    <a:lnTo>
                      <a:pt x="17795" y="138285"/>
                    </a:lnTo>
                    <a:lnTo>
                      <a:pt x="38673" y="99820"/>
                    </a:lnTo>
                    <a:lnTo>
                      <a:pt x="66324" y="66309"/>
                    </a:lnTo>
                    <a:lnTo>
                      <a:pt x="99837" y="38663"/>
                    </a:lnTo>
                    <a:lnTo>
                      <a:pt x="138301" y="17789"/>
                    </a:lnTo>
                    <a:lnTo>
                      <a:pt x="180806" y="4599"/>
                    </a:lnTo>
                    <a:lnTo>
                      <a:pt x="226440" y="0"/>
                    </a:lnTo>
                    <a:lnTo>
                      <a:pt x="6345834" y="0"/>
                    </a:lnTo>
                    <a:lnTo>
                      <a:pt x="6391480" y="4599"/>
                    </a:lnTo>
                    <a:lnTo>
                      <a:pt x="6433990" y="17789"/>
                    </a:lnTo>
                    <a:lnTo>
                      <a:pt x="6472455" y="38663"/>
                    </a:lnTo>
                    <a:lnTo>
                      <a:pt x="6505965" y="66309"/>
                    </a:lnTo>
                    <a:lnTo>
                      <a:pt x="6533612" y="99820"/>
                    </a:lnTo>
                    <a:lnTo>
                      <a:pt x="6554485" y="138285"/>
                    </a:lnTo>
                    <a:lnTo>
                      <a:pt x="6567676" y="180795"/>
                    </a:lnTo>
                    <a:lnTo>
                      <a:pt x="6572275" y="226441"/>
                    </a:lnTo>
                    <a:lnTo>
                      <a:pt x="6572275" y="1132204"/>
                    </a:lnTo>
                    <a:lnTo>
                      <a:pt x="6567676" y="1177850"/>
                    </a:lnTo>
                    <a:lnTo>
                      <a:pt x="6554485" y="1220360"/>
                    </a:lnTo>
                    <a:lnTo>
                      <a:pt x="6533612" y="1258825"/>
                    </a:lnTo>
                    <a:lnTo>
                      <a:pt x="6505965" y="1292336"/>
                    </a:lnTo>
                    <a:lnTo>
                      <a:pt x="6472455" y="1319982"/>
                    </a:lnTo>
                    <a:lnTo>
                      <a:pt x="6433990" y="1340856"/>
                    </a:lnTo>
                    <a:lnTo>
                      <a:pt x="6391480" y="1354046"/>
                    </a:lnTo>
                    <a:lnTo>
                      <a:pt x="6345834" y="1358646"/>
                    </a:lnTo>
                    <a:lnTo>
                      <a:pt x="226440" y="1358646"/>
                    </a:lnTo>
                    <a:lnTo>
                      <a:pt x="180806" y="1354046"/>
                    </a:lnTo>
                    <a:lnTo>
                      <a:pt x="138301" y="1340856"/>
                    </a:lnTo>
                    <a:lnTo>
                      <a:pt x="99837" y="1319982"/>
                    </a:lnTo>
                    <a:lnTo>
                      <a:pt x="66324" y="1292336"/>
                    </a:lnTo>
                    <a:lnTo>
                      <a:pt x="38673" y="1258825"/>
                    </a:lnTo>
                    <a:lnTo>
                      <a:pt x="17795" y="1220360"/>
                    </a:lnTo>
                    <a:lnTo>
                      <a:pt x="4600" y="1177850"/>
                    </a:lnTo>
                    <a:lnTo>
                      <a:pt x="0" y="1132204"/>
                    </a:lnTo>
                    <a:lnTo>
                      <a:pt x="0" y="226441"/>
                    </a:lnTo>
                    <a:close/>
                  </a:path>
                </a:pathLst>
              </a:custGeom>
              <a:ln w="9525">
                <a:solidFill>
                  <a:srgbClr val="55CE74"/>
                </a:solidFill>
              </a:ln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pic>
            <p:nvPicPr>
              <p:cNvPr id="28" name="object 16">
                <a:extLst>
                  <a:ext uri="{FF2B5EF4-FFF2-40B4-BE49-F238E27FC236}">
                    <a16:creationId xmlns:a16="http://schemas.microsoft.com/office/drawing/2014/main" id="{A4EF5E5B-6626-7B00-B093-E1A4B5A89B84}"/>
                  </a:ext>
                </a:extLst>
              </p:cNvPr>
              <p:cNvPicPr/>
              <p:nvPr/>
            </p:nvPicPr>
            <p:blipFill>
              <a:blip r:embed="rId5" cstate="print"/>
              <a:stretch>
                <a:fillRect/>
              </a:stretch>
            </p:blipFill>
            <p:spPr>
              <a:xfrm>
                <a:off x="2500248" y="305930"/>
                <a:ext cx="1714500" cy="733945"/>
              </a:xfrm>
              <a:prstGeom prst="rect">
                <a:avLst/>
              </a:prstGeom>
            </p:spPr>
          </p:pic>
        </p:grpSp>
        <p:sp>
          <p:nvSpPr>
            <p:cNvPr id="22" name="object 16">
              <a:extLst>
                <a:ext uri="{FF2B5EF4-FFF2-40B4-BE49-F238E27FC236}">
                  <a16:creationId xmlns:a16="http://schemas.microsoft.com/office/drawing/2014/main" id="{2A9EF66B-2EFD-049F-8BAD-0380AD6ED0CE}"/>
                </a:ext>
              </a:extLst>
            </p:cNvPr>
            <p:cNvSpPr txBox="1"/>
            <p:nvPr/>
          </p:nvSpPr>
          <p:spPr>
            <a:xfrm>
              <a:off x="2775727" y="2875716"/>
              <a:ext cx="3332858" cy="391795"/>
            </a:xfrm>
            <a:prstGeom prst="rect">
              <a:avLst/>
            </a:prstGeom>
            <a:noFill/>
          </p:spPr>
          <p:txBody>
            <a:bodyPr vert="horz" wrap="square" lIns="0" tIns="12700" rIns="0" bIns="0" rtlCol="0">
              <a:spAutoFit/>
            </a:bodyPr>
            <a:lstStyle/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Volumen 4,  Número 1  Enero a Julio 2021</a:t>
              </a:r>
            </a:p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Revista Semestral. Venezuela</a:t>
              </a:r>
              <a:endParaRPr sz="1200" dirty="0">
                <a:latin typeface="Arial"/>
                <a:cs typeface="Arial"/>
              </a:endParaRPr>
            </a:p>
          </p:txBody>
        </p:sp>
        <p:pic>
          <p:nvPicPr>
            <p:cNvPr id="23" name="object 25">
              <a:extLst>
                <a:ext uri="{FF2B5EF4-FFF2-40B4-BE49-F238E27FC236}">
                  <a16:creationId xmlns:a16="http://schemas.microsoft.com/office/drawing/2014/main" id="{B17DE924-E656-FA90-54A9-58D5EA9FC511}"/>
                </a:ext>
              </a:extLst>
            </p:cNvPr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470065" y="2027896"/>
              <a:ext cx="2305662" cy="1053903"/>
            </a:xfrm>
            <a:prstGeom prst="rect">
              <a:avLst/>
            </a:prstGeom>
          </p:spPr>
        </p:pic>
        <p:pic>
          <p:nvPicPr>
            <p:cNvPr id="24" name="object 31">
              <a:extLst>
                <a:ext uri="{FF2B5EF4-FFF2-40B4-BE49-F238E27FC236}">
                  <a16:creationId xmlns:a16="http://schemas.microsoft.com/office/drawing/2014/main" id="{491CFA13-9B1E-6DB9-181D-A1EFD00935CD}"/>
                </a:ext>
              </a:extLst>
            </p:cNvPr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4932681" y="1951410"/>
              <a:ext cx="1805304" cy="893889"/>
            </a:xfrm>
            <a:prstGeom prst="rect">
              <a:avLst/>
            </a:prstGeom>
          </p:spPr>
        </p:pic>
      </p:grpSp>
    </p:spTree>
  </p:cSld>
  <p:clrMapOvr>
    <a:masterClrMapping/>
  </p:clrMapOvr>
</p:sld>
</file>

<file path=ppt/slides/slide28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105155" y="3197354"/>
            <a:ext cx="6647815" cy="5753100"/>
            <a:chOff x="105155" y="3197354"/>
            <a:chExt cx="6647815" cy="5753100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05155" y="3197354"/>
              <a:ext cx="6647687" cy="5753095"/>
            </a:xfrm>
            <a:prstGeom prst="rect">
              <a:avLst/>
            </a:prstGeom>
          </p:spPr>
        </p:pic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42849" y="3216338"/>
              <a:ext cx="6572250" cy="5676138"/>
            </a:xfrm>
            <a:prstGeom prst="rect">
              <a:avLst/>
            </a:prstGeom>
          </p:spPr>
        </p:pic>
        <p:sp>
          <p:nvSpPr>
            <p:cNvPr id="5" name="object 5"/>
            <p:cNvSpPr/>
            <p:nvPr/>
          </p:nvSpPr>
          <p:spPr>
            <a:xfrm>
              <a:off x="142849" y="3216338"/>
              <a:ext cx="6572250" cy="5676265"/>
            </a:xfrm>
            <a:custGeom>
              <a:avLst/>
              <a:gdLst/>
              <a:ahLst/>
              <a:cxnLst/>
              <a:rect l="l" t="t" r="r" b="b"/>
              <a:pathLst>
                <a:path w="6572250" h="5676265">
                  <a:moveTo>
                    <a:pt x="0" y="5676138"/>
                  </a:moveTo>
                  <a:lnTo>
                    <a:pt x="6572250" y="5676138"/>
                  </a:lnTo>
                  <a:lnTo>
                    <a:pt x="6572250" y="0"/>
                  </a:lnTo>
                  <a:lnTo>
                    <a:pt x="0" y="0"/>
                  </a:lnTo>
                  <a:lnTo>
                    <a:pt x="0" y="5676138"/>
                  </a:lnTo>
                  <a:close/>
                </a:path>
              </a:pathLst>
            </a:custGeom>
            <a:ln w="9525">
              <a:solidFill>
                <a:srgbClr val="55CE74"/>
              </a:solidFill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</p:grpSp>
      <p:grpSp>
        <p:nvGrpSpPr>
          <p:cNvPr id="6" name="object 6"/>
          <p:cNvGrpSpPr/>
          <p:nvPr/>
        </p:nvGrpSpPr>
        <p:grpSpPr>
          <a:xfrm>
            <a:off x="105155" y="124968"/>
            <a:ext cx="6647815" cy="1193800"/>
            <a:chOff x="105155" y="124968"/>
            <a:chExt cx="6647815" cy="1193800"/>
          </a:xfrm>
        </p:grpSpPr>
        <p:pic>
          <p:nvPicPr>
            <p:cNvPr id="7" name="object 7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05155" y="124968"/>
              <a:ext cx="6647687" cy="1193291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142849" y="142875"/>
              <a:ext cx="6572275" cy="1116710"/>
            </a:xfrm>
            <a:prstGeom prst="rect">
              <a:avLst/>
            </a:prstGeom>
          </p:spPr>
        </p:pic>
        <p:sp>
          <p:nvSpPr>
            <p:cNvPr id="9" name="object 9"/>
            <p:cNvSpPr/>
            <p:nvPr/>
          </p:nvSpPr>
          <p:spPr>
            <a:xfrm>
              <a:off x="142849" y="142875"/>
              <a:ext cx="6572884" cy="1116965"/>
            </a:xfrm>
            <a:custGeom>
              <a:avLst/>
              <a:gdLst/>
              <a:ahLst/>
              <a:cxnLst/>
              <a:rect l="l" t="t" r="r" b="b"/>
              <a:pathLst>
                <a:path w="6572884" h="1116965">
                  <a:moveTo>
                    <a:pt x="0" y="186181"/>
                  </a:moveTo>
                  <a:lnTo>
                    <a:pt x="6649" y="136671"/>
                  </a:lnTo>
                  <a:lnTo>
                    <a:pt x="25413" y="92192"/>
                  </a:lnTo>
                  <a:lnTo>
                    <a:pt x="54517" y="54514"/>
                  </a:lnTo>
                  <a:lnTo>
                    <a:pt x="92188" y="25409"/>
                  </a:lnTo>
                  <a:lnTo>
                    <a:pt x="136651" y="6647"/>
                  </a:lnTo>
                  <a:lnTo>
                    <a:pt x="186131" y="0"/>
                  </a:lnTo>
                  <a:lnTo>
                    <a:pt x="6386093" y="0"/>
                  </a:lnTo>
                  <a:lnTo>
                    <a:pt x="6435603" y="6647"/>
                  </a:lnTo>
                  <a:lnTo>
                    <a:pt x="6480082" y="25409"/>
                  </a:lnTo>
                  <a:lnTo>
                    <a:pt x="6517760" y="54514"/>
                  </a:lnTo>
                  <a:lnTo>
                    <a:pt x="6546865" y="92192"/>
                  </a:lnTo>
                  <a:lnTo>
                    <a:pt x="6565627" y="136671"/>
                  </a:lnTo>
                  <a:lnTo>
                    <a:pt x="6572275" y="186181"/>
                  </a:lnTo>
                  <a:lnTo>
                    <a:pt x="6572275" y="930655"/>
                  </a:lnTo>
                  <a:lnTo>
                    <a:pt x="6565627" y="980112"/>
                  </a:lnTo>
                  <a:lnTo>
                    <a:pt x="6546865" y="1024556"/>
                  </a:lnTo>
                  <a:lnTo>
                    <a:pt x="6517760" y="1062212"/>
                  </a:lnTo>
                  <a:lnTo>
                    <a:pt x="6480082" y="1091306"/>
                  </a:lnTo>
                  <a:lnTo>
                    <a:pt x="6435603" y="1110064"/>
                  </a:lnTo>
                  <a:lnTo>
                    <a:pt x="6386093" y="1116710"/>
                  </a:lnTo>
                  <a:lnTo>
                    <a:pt x="186131" y="1116710"/>
                  </a:lnTo>
                  <a:lnTo>
                    <a:pt x="136651" y="1110064"/>
                  </a:lnTo>
                  <a:lnTo>
                    <a:pt x="92188" y="1091306"/>
                  </a:lnTo>
                  <a:lnTo>
                    <a:pt x="54517" y="1062212"/>
                  </a:lnTo>
                  <a:lnTo>
                    <a:pt x="25413" y="1024556"/>
                  </a:lnTo>
                  <a:lnTo>
                    <a:pt x="6649" y="980112"/>
                  </a:lnTo>
                  <a:lnTo>
                    <a:pt x="0" y="930655"/>
                  </a:lnTo>
                  <a:lnTo>
                    <a:pt x="0" y="186181"/>
                  </a:lnTo>
                  <a:close/>
                </a:path>
              </a:pathLst>
            </a:custGeom>
            <a:ln w="9525">
              <a:solidFill>
                <a:srgbClr val="55CE74"/>
              </a:solidFill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</p:grpSp>
      <p:pic>
        <p:nvPicPr>
          <p:cNvPr id="10" name="object 10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318518" y="1504208"/>
            <a:ext cx="6256015" cy="678139"/>
          </a:xfrm>
          <a:prstGeom prst="rect">
            <a:avLst/>
          </a:prstGeom>
        </p:spPr>
      </p:pic>
      <p:sp>
        <p:nvSpPr>
          <p:cNvPr id="11" name="object 11"/>
          <p:cNvSpPr txBox="1"/>
          <p:nvPr/>
        </p:nvSpPr>
        <p:spPr>
          <a:xfrm>
            <a:off x="3020695" y="1360423"/>
            <a:ext cx="1322705" cy="18669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1050" b="1" dirty="0">
                <a:latin typeface="Times New Roman"/>
                <a:cs typeface="Times New Roman"/>
              </a:rPr>
              <a:t>Para</a:t>
            </a:r>
            <a:r>
              <a:rPr sz="1050" b="1" spc="-30" dirty="0">
                <a:latin typeface="Times New Roman"/>
                <a:cs typeface="Times New Roman"/>
              </a:rPr>
              <a:t> </a:t>
            </a:r>
            <a:r>
              <a:rPr sz="1050" b="1" dirty="0">
                <a:latin typeface="Times New Roman"/>
                <a:cs typeface="Times New Roman"/>
              </a:rPr>
              <a:t>citar</a:t>
            </a:r>
            <a:r>
              <a:rPr sz="1050" b="1" spc="-20" dirty="0">
                <a:latin typeface="Times New Roman"/>
                <a:cs typeface="Times New Roman"/>
              </a:rPr>
              <a:t> </a:t>
            </a:r>
            <a:r>
              <a:rPr sz="1050" b="1" dirty="0">
                <a:latin typeface="Times New Roman"/>
                <a:cs typeface="Times New Roman"/>
              </a:rPr>
              <a:t>este</a:t>
            </a:r>
            <a:r>
              <a:rPr sz="1050" b="1" spc="-20" dirty="0">
                <a:latin typeface="Times New Roman"/>
                <a:cs typeface="Times New Roman"/>
              </a:rPr>
              <a:t> </a:t>
            </a:r>
            <a:r>
              <a:rPr sz="1050" b="1" spc="-10" dirty="0">
                <a:latin typeface="Times New Roman"/>
                <a:cs typeface="Times New Roman"/>
              </a:rPr>
              <a:t>artículo</a:t>
            </a:r>
            <a:endParaRPr sz="1050" dirty="0">
              <a:latin typeface="Times New Roman"/>
              <a:cs typeface="Times New Roman"/>
            </a:endParaRPr>
          </a:p>
        </p:txBody>
      </p:sp>
      <p:grpSp>
        <p:nvGrpSpPr>
          <p:cNvPr id="12" name="object 12"/>
          <p:cNvGrpSpPr/>
          <p:nvPr/>
        </p:nvGrpSpPr>
        <p:grpSpPr>
          <a:xfrm>
            <a:off x="96011" y="115823"/>
            <a:ext cx="6666230" cy="1463040"/>
            <a:chOff x="96011" y="115823"/>
            <a:chExt cx="6666230" cy="1463040"/>
          </a:xfrm>
        </p:grpSpPr>
        <p:pic>
          <p:nvPicPr>
            <p:cNvPr id="13" name="object 13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96011" y="115823"/>
              <a:ext cx="6665976" cy="1452372"/>
            </a:xfrm>
            <a:prstGeom prst="rect">
              <a:avLst/>
            </a:prstGeom>
          </p:spPr>
        </p:pic>
        <p:pic>
          <p:nvPicPr>
            <p:cNvPr id="14" name="object 14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142849" y="142875"/>
              <a:ext cx="6572275" cy="1358646"/>
            </a:xfrm>
            <a:prstGeom prst="rect">
              <a:avLst/>
            </a:prstGeom>
          </p:spPr>
        </p:pic>
        <p:sp>
          <p:nvSpPr>
            <p:cNvPr id="15" name="object 15"/>
            <p:cNvSpPr/>
            <p:nvPr/>
          </p:nvSpPr>
          <p:spPr>
            <a:xfrm>
              <a:off x="142849" y="142875"/>
              <a:ext cx="6572884" cy="1358900"/>
            </a:xfrm>
            <a:custGeom>
              <a:avLst/>
              <a:gdLst/>
              <a:ahLst/>
              <a:cxnLst/>
              <a:rect l="l" t="t" r="r" b="b"/>
              <a:pathLst>
                <a:path w="6572884" h="1358900">
                  <a:moveTo>
                    <a:pt x="0" y="226441"/>
                  </a:moveTo>
                  <a:lnTo>
                    <a:pt x="4600" y="180795"/>
                  </a:lnTo>
                  <a:lnTo>
                    <a:pt x="17795" y="138285"/>
                  </a:lnTo>
                  <a:lnTo>
                    <a:pt x="38673" y="99820"/>
                  </a:lnTo>
                  <a:lnTo>
                    <a:pt x="66324" y="66309"/>
                  </a:lnTo>
                  <a:lnTo>
                    <a:pt x="99837" y="38663"/>
                  </a:lnTo>
                  <a:lnTo>
                    <a:pt x="138301" y="17789"/>
                  </a:lnTo>
                  <a:lnTo>
                    <a:pt x="180806" y="4599"/>
                  </a:lnTo>
                  <a:lnTo>
                    <a:pt x="226440" y="0"/>
                  </a:lnTo>
                  <a:lnTo>
                    <a:pt x="6345834" y="0"/>
                  </a:lnTo>
                  <a:lnTo>
                    <a:pt x="6391480" y="4599"/>
                  </a:lnTo>
                  <a:lnTo>
                    <a:pt x="6433990" y="17789"/>
                  </a:lnTo>
                  <a:lnTo>
                    <a:pt x="6472455" y="38663"/>
                  </a:lnTo>
                  <a:lnTo>
                    <a:pt x="6505965" y="66309"/>
                  </a:lnTo>
                  <a:lnTo>
                    <a:pt x="6533612" y="99820"/>
                  </a:lnTo>
                  <a:lnTo>
                    <a:pt x="6554485" y="138285"/>
                  </a:lnTo>
                  <a:lnTo>
                    <a:pt x="6567676" y="180795"/>
                  </a:lnTo>
                  <a:lnTo>
                    <a:pt x="6572275" y="226441"/>
                  </a:lnTo>
                  <a:lnTo>
                    <a:pt x="6572275" y="1132204"/>
                  </a:lnTo>
                  <a:lnTo>
                    <a:pt x="6567676" y="1177850"/>
                  </a:lnTo>
                  <a:lnTo>
                    <a:pt x="6554485" y="1220360"/>
                  </a:lnTo>
                  <a:lnTo>
                    <a:pt x="6533612" y="1258825"/>
                  </a:lnTo>
                  <a:lnTo>
                    <a:pt x="6505965" y="1292336"/>
                  </a:lnTo>
                  <a:lnTo>
                    <a:pt x="6472455" y="1319982"/>
                  </a:lnTo>
                  <a:lnTo>
                    <a:pt x="6433990" y="1340856"/>
                  </a:lnTo>
                  <a:lnTo>
                    <a:pt x="6391480" y="1354046"/>
                  </a:lnTo>
                  <a:lnTo>
                    <a:pt x="6345834" y="1358646"/>
                  </a:lnTo>
                  <a:lnTo>
                    <a:pt x="226440" y="1358646"/>
                  </a:lnTo>
                  <a:lnTo>
                    <a:pt x="180806" y="1354046"/>
                  </a:lnTo>
                  <a:lnTo>
                    <a:pt x="138301" y="1340856"/>
                  </a:lnTo>
                  <a:lnTo>
                    <a:pt x="99837" y="1319982"/>
                  </a:lnTo>
                  <a:lnTo>
                    <a:pt x="66324" y="1292336"/>
                  </a:lnTo>
                  <a:lnTo>
                    <a:pt x="38673" y="1258825"/>
                  </a:lnTo>
                  <a:lnTo>
                    <a:pt x="17795" y="1220360"/>
                  </a:lnTo>
                  <a:lnTo>
                    <a:pt x="4600" y="1177850"/>
                  </a:lnTo>
                  <a:lnTo>
                    <a:pt x="0" y="1132204"/>
                  </a:lnTo>
                  <a:lnTo>
                    <a:pt x="0" y="226441"/>
                  </a:lnTo>
                  <a:close/>
                </a:path>
              </a:pathLst>
            </a:custGeom>
            <a:ln w="9525">
              <a:solidFill>
                <a:srgbClr val="55CE74"/>
              </a:solidFill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pic>
          <p:nvPicPr>
            <p:cNvPr id="16" name="object 16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2500248" y="305930"/>
              <a:ext cx="1714500" cy="733945"/>
            </a:xfrm>
            <a:prstGeom prst="rect">
              <a:avLst/>
            </a:prstGeom>
          </p:spPr>
        </p:pic>
        <p:pic>
          <p:nvPicPr>
            <p:cNvPr id="17" name="object 17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2738628" y="1024127"/>
              <a:ext cx="1897379" cy="371855"/>
            </a:xfrm>
            <a:prstGeom prst="rect">
              <a:avLst/>
            </a:prstGeom>
          </p:spPr>
        </p:pic>
        <p:pic>
          <p:nvPicPr>
            <p:cNvPr id="18" name="object 18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4401311" y="1024127"/>
              <a:ext cx="1577339" cy="371855"/>
            </a:xfrm>
            <a:prstGeom prst="rect">
              <a:avLst/>
            </a:prstGeom>
          </p:spPr>
        </p:pic>
        <p:pic>
          <p:nvPicPr>
            <p:cNvPr id="19" name="object 19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3169919" y="1207007"/>
              <a:ext cx="1546859" cy="371855"/>
            </a:xfrm>
            <a:prstGeom prst="rect">
              <a:avLst/>
            </a:prstGeom>
          </p:spPr>
        </p:pic>
        <p:pic>
          <p:nvPicPr>
            <p:cNvPr id="20" name="object 20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4482083" y="1207007"/>
              <a:ext cx="284988" cy="371855"/>
            </a:xfrm>
            <a:prstGeom prst="rect">
              <a:avLst/>
            </a:prstGeom>
          </p:spPr>
        </p:pic>
        <p:pic>
          <p:nvPicPr>
            <p:cNvPr id="21" name="object 21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4572000" y="1207007"/>
              <a:ext cx="1013460" cy="371855"/>
            </a:xfrm>
            <a:prstGeom prst="rect">
              <a:avLst/>
            </a:prstGeom>
          </p:spPr>
        </p:pic>
      </p:grpSp>
      <p:sp>
        <p:nvSpPr>
          <p:cNvPr id="22" name="object 22"/>
          <p:cNvSpPr txBox="1"/>
          <p:nvPr/>
        </p:nvSpPr>
        <p:spPr>
          <a:xfrm>
            <a:off x="2842005" y="1068451"/>
            <a:ext cx="3029585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Arial"/>
                <a:cs typeface="Arial"/>
              </a:rPr>
              <a:t>6ta.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Edición</a:t>
            </a:r>
            <a:r>
              <a:rPr sz="1200" b="1" spc="-10" dirty="0">
                <a:latin typeface="Arial"/>
                <a:cs typeface="Arial"/>
              </a:rPr>
              <a:t> Volumen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I</a:t>
            </a:r>
            <a:r>
              <a:rPr sz="1200" b="1" spc="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Enero</a:t>
            </a:r>
            <a:r>
              <a:rPr sz="1200" b="1" spc="-3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a</a:t>
            </a:r>
            <a:r>
              <a:rPr sz="1200" b="1" spc="-2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Julio</a:t>
            </a:r>
            <a:r>
              <a:rPr sz="1200" b="1" spc="-5" dirty="0">
                <a:latin typeface="Arial"/>
                <a:cs typeface="Arial"/>
              </a:rPr>
              <a:t> </a:t>
            </a:r>
            <a:r>
              <a:rPr sz="1200" b="1" spc="-20" dirty="0">
                <a:latin typeface="Arial"/>
                <a:cs typeface="Arial"/>
              </a:rPr>
              <a:t>2021</a:t>
            </a:r>
            <a:endParaRPr sz="1200" dirty="0">
              <a:latin typeface="Arial"/>
              <a:cs typeface="Arial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3273297" y="1251331"/>
            <a:ext cx="216789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Arial"/>
                <a:cs typeface="Arial"/>
              </a:rPr>
              <a:t>Revista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Semestral-</a:t>
            </a:r>
            <a:r>
              <a:rPr sz="1200" b="1" spc="-40" dirty="0">
                <a:latin typeface="Arial"/>
                <a:cs typeface="Arial"/>
              </a:rPr>
              <a:t> </a:t>
            </a:r>
            <a:r>
              <a:rPr sz="1200" b="1" spc="-10" dirty="0">
                <a:latin typeface="Arial"/>
                <a:cs typeface="Arial"/>
              </a:rPr>
              <a:t>Venezuela</a:t>
            </a:r>
            <a:endParaRPr sz="1200" dirty="0">
              <a:latin typeface="Arial"/>
              <a:cs typeface="Arial"/>
            </a:endParaRPr>
          </a:p>
        </p:txBody>
      </p:sp>
      <p:grpSp>
        <p:nvGrpSpPr>
          <p:cNvPr id="24" name="object 24"/>
          <p:cNvGrpSpPr/>
          <p:nvPr/>
        </p:nvGrpSpPr>
        <p:grpSpPr>
          <a:xfrm>
            <a:off x="324611" y="234695"/>
            <a:ext cx="6212205" cy="1918335"/>
            <a:chOff x="324611" y="234695"/>
            <a:chExt cx="6212205" cy="1918335"/>
          </a:xfrm>
        </p:grpSpPr>
        <p:pic>
          <p:nvPicPr>
            <p:cNvPr id="25" name="object 25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324611" y="234695"/>
              <a:ext cx="1719072" cy="1341120"/>
            </a:xfrm>
            <a:prstGeom prst="rect">
              <a:avLst/>
            </a:prstGeom>
          </p:spPr>
        </p:pic>
        <p:sp>
          <p:nvSpPr>
            <p:cNvPr id="26" name="object 26"/>
            <p:cNvSpPr/>
            <p:nvPr/>
          </p:nvSpPr>
          <p:spPr>
            <a:xfrm>
              <a:off x="333628" y="1522095"/>
              <a:ext cx="6203315" cy="631190"/>
            </a:xfrm>
            <a:custGeom>
              <a:avLst/>
              <a:gdLst/>
              <a:ahLst/>
              <a:cxnLst/>
              <a:rect l="l" t="t" r="r" b="b"/>
              <a:pathLst>
                <a:path w="6203315" h="631189">
                  <a:moveTo>
                    <a:pt x="6202934" y="0"/>
                  </a:moveTo>
                  <a:lnTo>
                    <a:pt x="0" y="0"/>
                  </a:lnTo>
                  <a:lnTo>
                    <a:pt x="0" y="630935"/>
                  </a:lnTo>
                  <a:lnTo>
                    <a:pt x="6202934" y="630935"/>
                  </a:lnTo>
                  <a:lnTo>
                    <a:pt x="620293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</p:grpSp>
      <p:sp>
        <p:nvSpPr>
          <p:cNvPr id="27" name="object 27"/>
          <p:cNvSpPr txBox="1"/>
          <p:nvPr/>
        </p:nvSpPr>
        <p:spPr>
          <a:xfrm>
            <a:off x="330581" y="1522094"/>
            <a:ext cx="6203315" cy="572593"/>
          </a:xfrm>
          <a:prstGeom prst="rect">
            <a:avLst/>
          </a:prstGeom>
          <a:ln w="25400">
            <a:solidFill>
              <a:srgbClr val="5BD078"/>
            </a:solidFill>
          </a:ln>
        </p:spPr>
        <p:txBody>
          <a:bodyPr vert="horz" wrap="square" lIns="0" tIns="41275" rIns="0" bIns="0" rtlCol="0">
            <a:spAutoFit/>
          </a:bodyPr>
          <a:lstStyle/>
          <a:p>
            <a:pPr marL="7620" algn="ctr">
              <a:lnSpc>
                <a:spcPct val="100000"/>
              </a:lnSpc>
              <a:spcBef>
                <a:spcPts val="325"/>
              </a:spcBef>
            </a:pPr>
            <a:r>
              <a:rPr sz="1200" b="1" dirty="0">
                <a:latin typeface="Times New Roman"/>
                <a:cs typeface="Times New Roman"/>
              </a:rPr>
              <a:t>Dra.</a:t>
            </a:r>
            <a:r>
              <a:rPr sz="1200" b="1" spc="-1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Rafaela</a:t>
            </a:r>
            <a:r>
              <a:rPr sz="1200" b="1" spc="-1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Chacín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Suárez</a:t>
            </a:r>
            <a:endParaRPr sz="1200" dirty="0">
              <a:latin typeface="Times New Roman"/>
              <a:cs typeface="Times New Roman"/>
            </a:endParaRPr>
          </a:p>
          <a:p>
            <a:pPr marL="6985" algn="ctr">
              <a:lnSpc>
                <a:spcPts val="1320"/>
              </a:lnSpc>
              <a:spcBef>
                <a:spcPts val="5"/>
              </a:spcBef>
            </a:pPr>
            <a:r>
              <a:rPr sz="1100" dirty="0">
                <a:latin typeface="Times New Roman"/>
                <a:cs typeface="Times New Roman"/>
              </a:rPr>
              <a:t>Universidad</a:t>
            </a:r>
            <a:r>
              <a:rPr sz="1100" spc="-4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Nacional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Experimental</a:t>
            </a:r>
            <a:r>
              <a:rPr sz="1100" spc="-5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los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Llanos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Centrales</a:t>
            </a:r>
            <a:r>
              <a:rPr sz="1100" spc="-4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Rómulo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Gallegos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(UNERG)-</a:t>
            </a:r>
            <a:r>
              <a:rPr sz="1100" spc="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Venezuela)</a:t>
            </a:r>
            <a:endParaRPr sz="1100" dirty="0">
              <a:latin typeface="Times New Roman"/>
              <a:cs typeface="Times New Roman"/>
            </a:endParaRPr>
          </a:p>
          <a:p>
            <a:pPr marL="3175" algn="ctr">
              <a:lnSpc>
                <a:spcPts val="1440"/>
              </a:lnSpc>
            </a:pPr>
            <a:r>
              <a:rPr sz="1200" b="1" dirty="0">
                <a:latin typeface="Times New Roman"/>
                <a:cs typeface="Times New Roman"/>
              </a:rPr>
              <a:t>Correo</a:t>
            </a:r>
            <a:r>
              <a:rPr sz="1200" b="1" spc="-50" dirty="0">
                <a:latin typeface="Times New Roman"/>
                <a:cs typeface="Times New Roman"/>
              </a:rPr>
              <a:t> </a:t>
            </a:r>
            <a:r>
              <a:rPr sz="1200" b="1" dirty="0">
                <a:solidFill>
                  <a:schemeClr val="tx1"/>
                </a:solidFill>
                <a:latin typeface="Times New Roman"/>
                <a:cs typeface="Times New Roman"/>
              </a:rPr>
              <a:t>Electrónico:</a:t>
            </a:r>
            <a:r>
              <a:rPr sz="1200" b="1" spc="-3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chemeClr val="tx1"/>
                </a:solidFill>
                <a:latin typeface="Times New Roman"/>
                <a:cs typeface="Times New Roman"/>
                <a:hlinkClick r:id="rId16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rafaelachacinsuarez9858@gmail.com</a:t>
            </a:r>
            <a:endParaRPr sz="1200" dirty="0">
              <a:solidFill>
                <a:schemeClr val="tx1"/>
              </a:solidFill>
              <a:latin typeface="Times New Roman"/>
              <a:cs typeface="Times New Roman"/>
            </a:endParaRPr>
          </a:p>
        </p:txBody>
      </p:sp>
      <p:sp>
        <p:nvSpPr>
          <p:cNvPr id="28" name="object 28"/>
          <p:cNvSpPr/>
          <p:nvPr/>
        </p:nvSpPr>
        <p:spPr>
          <a:xfrm>
            <a:off x="327533" y="2153043"/>
            <a:ext cx="6203315" cy="931544"/>
          </a:xfrm>
          <a:custGeom>
            <a:avLst/>
            <a:gdLst/>
            <a:ahLst/>
            <a:cxnLst/>
            <a:rect l="l" t="t" r="r" b="b"/>
            <a:pathLst>
              <a:path w="6203315" h="931544">
                <a:moveTo>
                  <a:pt x="6202934" y="0"/>
                </a:moveTo>
                <a:lnTo>
                  <a:pt x="0" y="0"/>
                </a:lnTo>
                <a:lnTo>
                  <a:pt x="0" y="931024"/>
                </a:lnTo>
                <a:lnTo>
                  <a:pt x="6202934" y="931024"/>
                </a:lnTo>
                <a:lnTo>
                  <a:pt x="6202934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29" name="object 29"/>
          <p:cNvSpPr txBox="1"/>
          <p:nvPr/>
        </p:nvSpPr>
        <p:spPr>
          <a:xfrm>
            <a:off x="330581" y="2153037"/>
            <a:ext cx="6203315" cy="931544"/>
          </a:xfrm>
          <a:prstGeom prst="rect">
            <a:avLst/>
          </a:prstGeom>
          <a:ln w="25400">
            <a:solidFill>
              <a:srgbClr val="5BD078"/>
            </a:solidFill>
          </a:ln>
        </p:spPr>
        <p:txBody>
          <a:bodyPr vert="horz" wrap="square" lIns="0" tIns="41910" rIns="0" bIns="0" rtlCol="0">
            <a:spAutoFit/>
          </a:bodyPr>
          <a:lstStyle/>
          <a:p>
            <a:pPr marL="88265" marR="83185">
              <a:lnSpc>
                <a:spcPct val="100000"/>
              </a:lnSpc>
              <a:spcBef>
                <a:spcPts val="330"/>
              </a:spcBef>
            </a:pPr>
            <a:r>
              <a:rPr sz="1100" b="1" dirty="0">
                <a:latin typeface="Times New Roman"/>
                <a:cs typeface="Times New Roman"/>
              </a:rPr>
              <a:t>Como</a:t>
            </a:r>
            <a:r>
              <a:rPr sz="1100" b="1" spc="2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citar</a:t>
            </a:r>
            <a:r>
              <a:rPr sz="1100" b="1" spc="21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este</a:t>
            </a:r>
            <a:r>
              <a:rPr sz="1100" b="1" spc="2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artículo:</a:t>
            </a:r>
            <a:r>
              <a:rPr sz="1100" b="1" spc="229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Rafaela</a:t>
            </a:r>
            <a:r>
              <a:rPr sz="1100" b="1" spc="2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Chacín</a:t>
            </a:r>
            <a:r>
              <a:rPr sz="1100" b="1" spc="2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Suárez</a:t>
            </a:r>
            <a:r>
              <a:rPr sz="1100" b="1" spc="20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(2021),</a:t>
            </a:r>
            <a:r>
              <a:rPr sz="1100" b="1" spc="2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“</a:t>
            </a:r>
            <a:r>
              <a:rPr sz="1050" b="1" dirty="0">
                <a:latin typeface="Times New Roman"/>
                <a:cs typeface="Times New Roman"/>
              </a:rPr>
              <a:t>Aprendizaje</a:t>
            </a:r>
            <a:r>
              <a:rPr sz="1050" b="1" spc="204" dirty="0">
                <a:latin typeface="Times New Roman"/>
                <a:cs typeface="Times New Roman"/>
              </a:rPr>
              <a:t> </a:t>
            </a:r>
            <a:r>
              <a:rPr sz="1050" b="1" dirty="0">
                <a:latin typeface="Times New Roman"/>
                <a:cs typeface="Times New Roman"/>
              </a:rPr>
              <a:t>de</a:t>
            </a:r>
            <a:r>
              <a:rPr sz="1050" b="1" spc="195" dirty="0">
                <a:latin typeface="Times New Roman"/>
                <a:cs typeface="Times New Roman"/>
              </a:rPr>
              <a:t> </a:t>
            </a:r>
            <a:r>
              <a:rPr sz="1050" b="1" dirty="0">
                <a:latin typeface="Times New Roman"/>
                <a:cs typeface="Times New Roman"/>
              </a:rPr>
              <a:t>la</a:t>
            </a:r>
            <a:r>
              <a:rPr sz="1050" b="1" spc="210" dirty="0">
                <a:latin typeface="Times New Roman"/>
                <a:cs typeface="Times New Roman"/>
              </a:rPr>
              <a:t> </a:t>
            </a:r>
            <a:r>
              <a:rPr sz="1050" b="1" dirty="0">
                <a:latin typeface="Times New Roman"/>
                <a:cs typeface="Times New Roman"/>
              </a:rPr>
              <a:t>Lectura</a:t>
            </a:r>
            <a:r>
              <a:rPr sz="1050" b="1" spc="200" dirty="0">
                <a:latin typeface="Times New Roman"/>
                <a:cs typeface="Times New Roman"/>
              </a:rPr>
              <a:t> </a:t>
            </a:r>
            <a:r>
              <a:rPr sz="1050" b="1" dirty="0">
                <a:latin typeface="Times New Roman"/>
                <a:cs typeface="Times New Roman"/>
              </a:rPr>
              <a:t>y</a:t>
            </a:r>
            <a:r>
              <a:rPr sz="1050" b="1" spc="204" dirty="0">
                <a:latin typeface="Times New Roman"/>
                <a:cs typeface="Times New Roman"/>
              </a:rPr>
              <a:t> </a:t>
            </a:r>
            <a:r>
              <a:rPr sz="1050" b="1" spc="-10" dirty="0">
                <a:latin typeface="Times New Roman"/>
                <a:cs typeface="Times New Roman"/>
              </a:rPr>
              <a:t>Escritura: </a:t>
            </a:r>
            <a:r>
              <a:rPr sz="1050" b="1" dirty="0">
                <a:latin typeface="Times New Roman"/>
                <a:cs typeface="Times New Roman"/>
              </a:rPr>
              <a:t>Concepciones</a:t>
            </a:r>
            <a:r>
              <a:rPr sz="1050" b="1" spc="-40" dirty="0">
                <a:latin typeface="Times New Roman"/>
                <a:cs typeface="Times New Roman"/>
              </a:rPr>
              <a:t> </a:t>
            </a:r>
            <a:r>
              <a:rPr sz="1050" b="1" dirty="0">
                <a:latin typeface="Times New Roman"/>
                <a:cs typeface="Times New Roman"/>
              </a:rPr>
              <a:t>Teóricas</a:t>
            </a:r>
            <a:r>
              <a:rPr sz="1050" b="1" spc="-30" dirty="0">
                <a:latin typeface="Times New Roman"/>
                <a:cs typeface="Times New Roman"/>
              </a:rPr>
              <a:t> </a:t>
            </a:r>
            <a:r>
              <a:rPr sz="1050" b="1" dirty="0">
                <a:latin typeface="Times New Roman"/>
                <a:cs typeface="Times New Roman"/>
              </a:rPr>
              <a:t>que</a:t>
            </a:r>
            <a:r>
              <a:rPr sz="1050" b="1" spc="-15" dirty="0">
                <a:latin typeface="Times New Roman"/>
                <a:cs typeface="Times New Roman"/>
              </a:rPr>
              <a:t> </a:t>
            </a:r>
            <a:r>
              <a:rPr sz="1050" b="1" dirty="0">
                <a:latin typeface="Times New Roman"/>
                <a:cs typeface="Times New Roman"/>
              </a:rPr>
              <a:t>Subyacen</a:t>
            </a:r>
            <a:r>
              <a:rPr sz="1050" b="1" spc="-10" dirty="0">
                <a:latin typeface="Times New Roman"/>
                <a:cs typeface="Times New Roman"/>
              </a:rPr>
              <a:t> </a:t>
            </a:r>
            <a:r>
              <a:rPr sz="1050" b="1" dirty="0">
                <a:latin typeface="Times New Roman"/>
                <a:cs typeface="Times New Roman"/>
              </a:rPr>
              <a:t>en</a:t>
            </a:r>
            <a:r>
              <a:rPr sz="1050" b="1" spc="-10" dirty="0">
                <a:latin typeface="Times New Roman"/>
                <a:cs typeface="Times New Roman"/>
              </a:rPr>
              <a:t> </a:t>
            </a:r>
            <a:r>
              <a:rPr sz="1050" b="1" dirty="0">
                <a:latin typeface="Times New Roman"/>
                <a:cs typeface="Times New Roman"/>
              </a:rPr>
              <a:t>la</a:t>
            </a:r>
            <a:r>
              <a:rPr sz="1050" b="1" spc="130" dirty="0">
                <a:latin typeface="Times New Roman"/>
                <a:cs typeface="Times New Roman"/>
              </a:rPr>
              <a:t>  </a:t>
            </a:r>
            <a:r>
              <a:rPr sz="1050" b="1" dirty="0">
                <a:latin typeface="Times New Roman"/>
                <a:cs typeface="Times New Roman"/>
              </a:rPr>
              <a:t>Práctica</a:t>
            </a:r>
            <a:r>
              <a:rPr sz="1050" b="1" spc="-25" dirty="0">
                <a:latin typeface="Times New Roman"/>
                <a:cs typeface="Times New Roman"/>
              </a:rPr>
              <a:t> </a:t>
            </a:r>
            <a:r>
              <a:rPr sz="1050" b="1" dirty="0">
                <a:latin typeface="Times New Roman"/>
                <a:cs typeface="Times New Roman"/>
              </a:rPr>
              <a:t>Pedagógica</a:t>
            </a:r>
            <a:r>
              <a:rPr sz="1050" b="1" spc="-50" dirty="0">
                <a:latin typeface="Times New Roman"/>
                <a:cs typeface="Times New Roman"/>
              </a:rPr>
              <a:t> </a:t>
            </a:r>
            <a:r>
              <a:rPr sz="1050" b="1" dirty="0">
                <a:latin typeface="Times New Roman"/>
                <a:cs typeface="Times New Roman"/>
              </a:rPr>
              <a:t>de los</a:t>
            </a:r>
            <a:r>
              <a:rPr sz="1050" b="1" spc="-5" dirty="0">
                <a:latin typeface="Times New Roman"/>
                <a:cs typeface="Times New Roman"/>
              </a:rPr>
              <a:t> </a:t>
            </a:r>
            <a:r>
              <a:rPr sz="1050" b="1" dirty="0">
                <a:latin typeface="Times New Roman"/>
                <a:cs typeface="Times New Roman"/>
              </a:rPr>
              <a:t>Docentes”</a:t>
            </a:r>
            <a:r>
              <a:rPr sz="1050" b="1" spc="-20" dirty="0">
                <a:latin typeface="Times New Roman"/>
                <a:cs typeface="Times New Roman"/>
              </a:rPr>
              <a:t> </a:t>
            </a:r>
            <a:r>
              <a:rPr sz="1050" b="1" dirty="0">
                <a:latin typeface="Times New Roman"/>
                <a:cs typeface="Times New Roman"/>
              </a:rPr>
              <a:t>I</a:t>
            </a:r>
            <a:r>
              <a:rPr sz="1050" b="1" spc="-5" dirty="0">
                <a:latin typeface="Times New Roman"/>
                <a:cs typeface="Times New Roman"/>
              </a:rPr>
              <a:t> </a:t>
            </a:r>
            <a:r>
              <a:rPr sz="1050" b="1" spc="-10" dirty="0">
                <a:latin typeface="Times New Roman"/>
                <a:cs typeface="Times New Roman"/>
              </a:rPr>
              <a:t>(1-</a:t>
            </a:r>
            <a:r>
              <a:rPr sz="1050" b="1" spc="-25" dirty="0">
                <a:latin typeface="Times New Roman"/>
                <a:cs typeface="Times New Roman"/>
              </a:rPr>
              <a:t>10)</a:t>
            </a:r>
            <a:endParaRPr sz="1050" dirty="0">
              <a:latin typeface="Times New Roman"/>
              <a:cs typeface="Times New Roman"/>
            </a:endParaRPr>
          </a:p>
          <a:p>
            <a:pPr marL="2388235">
              <a:lnSpc>
                <a:spcPct val="100000"/>
              </a:lnSpc>
            </a:pPr>
            <a:r>
              <a:rPr sz="1100" b="1" dirty="0">
                <a:latin typeface="Times New Roman"/>
                <a:cs typeface="Times New Roman"/>
              </a:rPr>
              <a:t>Recibido:</a:t>
            </a:r>
            <a:r>
              <a:rPr sz="1100" b="1" spc="229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Noviembre</a:t>
            </a:r>
            <a:r>
              <a:rPr sz="1100" b="1" spc="-40" dirty="0">
                <a:latin typeface="Times New Roman"/>
                <a:cs typeface="Times New Roman"/>
              </a:rPr>
              <a:t> </a:t>
            </a:r>
            <a:r>
              <a:rPr sz="1100" b="1" spc="-20" dirty="0">
                <a:latin typeface="Times New Roman"/>
                <a:cs typeface="Times New Roman"/>
              </a:rPr>
              <a:t>2020</a:t>
            </a:r>
            <a:endParaRPr sz="1100" dirty="0">
              <a:latin typeface="Times New Roman"/>
              <a:cs typeface="Times New Roman"/>
            </a:endParaRPr>
          </a:p>
          <a:p>
            <a:pPr marL="2403475">
              <a:lnSpc>
                <a:spcPct val="100000"/>
              </a:lnSpc>
              <a:tabLst>
                <a:tab pos="3860165" algn="l"/>
              </a:tabLst>
            </a:pPr>
            <a:r>
              <a:rPr sz="1100" b="1" dirty="0">
                <a:latin typeface="Times New Roman"/>
                <a:cs typeface="Times New Roman"/>
              </a:rPr>
              <a:t>Revisado:</a:t>
            </a:r>
            <a:r>
              <a:rPr sz="1100" b="1" spc="245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Noviembre</a:t>
            </a:r>
            <a:r>
              <a:rPr sz="1100" b="1" dirty="0">
                <a:latin typeface="Times New Roman"/>
                <a:cs typeface="Times New Roman"/>
              </a:rPr>
              <a:t>	</a:t>
            </a:r>
            <a:r>
              <a:rPr sz="1100" b="1" spc="-20" dirty="0">
                <a:latin typeface="Times New Roman"/>
                <a:cs typeface="Times New Roman"/>
              </a:rPr>
              <a:t>2020</a:t>
            </a:r>
            <a:endParaRPr sz="1100" dirty="0">
              <a:latin typeface="Times New Roman"/>
              <a:cs typeface="Times New Roman"/>
            </a:endParaRPr>
          </a:p>
          <a:p>
            <a:pPr marL="2399030">
              <a:lnSpc>
                <a:spcPct val="100000"/>
              </a:lnSpc>
            </a:pPr>
            <a:r>
              <a:rPr sz="1100" b="1" dirty="0">
                <a:latin typeface="Times New Roman"/>
                <a:cs typeface="Times New Roman"/>
              </a:rPr>
              <a:t>Aceptado:</a:t>
            </a:r>
            <a:r>
              <a:rPr sz="1100" b="1" spc="24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Enero</a:t>
            </a:r>
            <a:r>
              <a:rPr sz="1100" b="1" spc="245" dirty="0">
                <a:latin typeface="Times New Roman"/>
                <a:cs typeface="Times New Roman"/>
              </a:rPr>
              <a:t> </a:t>
            </a:r>
            <a:r>
              <a:rPr sz="1100" b="1" spc="-20" dirty="0">
                <a:latin typeface="Times New Roman"/>
                <a:cs typeface="Times New Roman"/>
              </a:rPr>
              <a:t>2021</a:t>
            </a:r>
            <a:endParaRPr sz="1100" dirty="0">
              <a:latin typeface="Times New Roman"/>
              <a:cs typeface="Times New Roman"/>
            </a:endParaRPr>
          </a:p>
        </p:txBody>
      </p:sp>
      <p:sp>
        <p:nvSpPr>
          <p:cNvPr id="30" name="object 30"/>
          <p:cNvSpPr txBox="1"/>
          <p:nvPr/>
        </p:nvSpPr>
        <p:spPr>
          <a:xfrm>
            <a:off x="204012" y="3218179"/>
            <a:ext cx="6416675" cy="5156200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187960" marR="210185" algn="ctr">
              <a:lnSpc>
                <a:spcPts val="1400"/>
              </a:lnSpc>
              <a:spcBef>
                <a:spcPts val="180"/>
              </a:spcBef>
            </a:pPr>
            <a:r>
              <a:rPr sz="1200" b="1" dirty="0">
                <a:latin typeface="Times New Roman"/>
                <a:cs typeface="Times New Roman"/>
              </a:rPr>
              <a:t>Aprendizaje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la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Lectura</a:t>
            </a:r>
            <a:r>
              <a:rPr sz="1200" b="1" spc="-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y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Escritura:</a:t>
            </a:r>
            <a:r>
              <a:rPr sz="1200" b="1" spc="280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Concepciones</a:t>
            </a:r>
            <a:r>
              <a:rPr sz="1200" b="1" spc="-40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Teóricas</a:t>
            </a:r>
            <a:r>
              <a:rPr sz="1200" b="1" dirty="0">
                <a:latin typeface="Times New Roman"/>
                <a:cs typeface="Times New Roman"/>
              </a:rPr>
              <a:t> que</a:t>
            </a:r>
            <a:r>
              <a:rPr sz="1200" b="1" spc="-3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Subyacen</a:t>
            </a:r>
            <a:r>
              <a:rPr sz="1200" b="1" spc="-4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en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la</a:t>
            </a:r>
            <a:r>
              <a:rPr sz="1200" b="1" spc="125" dirty="0">
                <a:latin typeface="Times New Roman"/>
                <a:cs typeface="Times New Roman"/>
              </a:rPr>
              <a:t>  </a:t>
            </a:r>
            <a:r>
              <a:rPr sz="1200" b="1" spc="-10" dirty="0">
                <a:latin typeface="Times New Roman"/>
                <a:cs typeface="Times New Roman"/>
              </a:rPr>
              <a:t>Práctica </a:t>
            </a:r>
            <a:r>
              <a:rPr sz="1200" b="1" dirty="0">
                <a:latin typeface="Times New Roman"/>
                <a:cs typeface="Times New Roman"/>
              </a:rPr>
              <a:t>Pedagógica</a:t>
            </a:r>
            <a:r>
              <a:rPr sz="1200" b="1" spc="-1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los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Docentes</a:t>
            </a:r>
            <a:endParaRPr sz="1200" dirty="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30"/>
              </a:spcBef>
            </a:pPr>
            <a:endParaRPr sz="1200" dirty="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</a:pPr>
            <a:r>
              <a:rPr sz="1200" b="1" spc="-10" dirty="0">
                <a:latin typeface="Times New Roman"/>
                <a:cs typeface="Times New Roman"/>
              </a:rPr>
              <a:t>RESUMEN</a:t>
            </a:r>
            <a:endParaRPr sz="1200" dirty="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60"/>
              </a:spcBef>
            </a:pPr>
            <a:endParaRPr sz="1200" dirty="0">
              <a:latin typeface="Times New Roman"/>
              <a:cs typeface="Times New Roman"/>
            </a:endParaRPr>
          </a:p>
          <a:p>
            <a:pPr marL="12700" marR="508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propósito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fundamental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esta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investigación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estuvo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dirigido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develar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concepciones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teóricas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que, </a:t>
            </a:r>
            <a:r>
              <a:rPr sz="1200" dirty="0">
                <a:latin typeface="Times New Roman"/>
                <a:cs typeface="Times New Roman"/>
              </a:rPr>
              <a:t>sobre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aprendizaje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lectura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escritura,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subyacen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práctica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pedagógica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docentes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 </a:t>
            </a:r>
            <a:r>
              <a:rPr sz="1200" dirty="0">
                <a:latin typeface="Times New Roman"/>
                <a:cs typeface="Times New Roman"/>
              </a:rPr>
              <a:t>tercer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grado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Escuela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Josefa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Molina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Duque,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San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Juan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Morros,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estado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Guárico.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realizó</a:t>
            </a:r>
            <a:r>
              <a:rPr sz="1200" spc="16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bajo</a:t>
            </a:r>
            <a:r>
              <a:rPr sz="1200" spc="16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16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postulados</a:t>
            </a:r>
            <a:r>
              <a:rPr sz="1200" spc="16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16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paradigma</a:t>
            </a:r>
            <a:r>
              <a:rPr sz="1200" spc="17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Postpositivista</a:t>
            </a:r>
            <a:r>
              <a:rPr sz="1200" spc="17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5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enfoque</a:t>
            </a:r>
            <a:r>
              <a:rPr sz="1200" spc="16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cualitativo,</a:t>
            </a:r>
            <a:r>
              <a:rPr sz="1200" spc="165" dirty="0">
                <a:latin typeface="Times New Roman"/>
                <a:cs typeface="Times New Roman"/>
              </a:rPr>
              <a:t>  </a:t>
            </a:r>
            <a:r>
              <a:rPr sz="1200" spc="-10" dirty="0">
                <a:latin typeface="Times New Roman"/>
                <a:cs typeface="Times New Roman"/>
              </a:rPr>
              <a:t>perspectiva </a:t>
            </a:r>
            <a:r>
              <a:rPr sz="1200" dirty="0">
                <a:latin typeface="Times New Roman"/>
                <a:cs typeface="Times New Roman"/>
              </a:rPr>
              <a:t>fenomenológica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método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etnográfico.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informantes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clave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fueron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(3)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docentes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laboran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institución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referida.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técnicas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empleadas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fueron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entrevista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observación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participante.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información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procesó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través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categorización,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estructuración,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triangulación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contrastación.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Los </a:t>
            </a:r>
            <a:r>
              <a:rPr sz="1200" dirty="0">
                <a:latin typeface="Times New Roman"/>
                <a:cs typeface="Times New Roman"/>
              </a:rPr>
              <a:t>hallazgos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producto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entrevistas,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evidencian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docentes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institución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educativa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donde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realizó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estudio,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reconocen</a:t>
            </a:r>
            <a:r>
              <a:rPr sz="1200" spc="19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discurso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constructivista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tienden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estar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acuerdo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él, </a:t>
            </a:r>
            <a:r>
              <a:rPr sz="1200" dirty="0">
                <a:latin typeface="Times New Roman"/>
                <a:cs typeface="Times New Roman"/>
              </a:rPr>
              <a:t>incluso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explican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sus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ideas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utilizando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conceptos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vinculados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éste,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pero,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contrastar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resultados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50" dirty="0">
                <a:latin typeface="Times New Roman"/>
                <a:cs typeface="Times New Roman"/>
              </a:rPr>
              <a:t>o </a:t>
            </a:r>
            <a:r>
              <a:rPr sz="1200" dirty="0">
                <a:latin typeface="Times New Roman"/>
                <a:cs typeface="Times New Roman"/>
              </a:rPr>
              <a:t>hallazgos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producto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observaciones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aula,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encontró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siguen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utilizando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estrategias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y/o </a:t>
            </a:r>
            <a:r>
              <a:rPr sz="1200" dirty="0">
                <a:latin typeface="Times New Roman"/>
                <a:cs typeface="Times New Roman"/>
              </a:rPr>
              <a:t>acciones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pedagógicas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ancladas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postulados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teoría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conductista,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tales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como: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repetición, </a:t>
            </a:r>
            <a:r>
              <a:rPr sz="1200" dirty="0">
                <a:latin typeface="Times New Roman"/>
                <a:cs typeface="Times New Roman"/>
              </a:rPr>
              <a:t>memorización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copia.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Ante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estos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hallazgos,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concluye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que,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práctica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pedagógica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los </a:t>
            </a:r>
            <a:r>
              <a:rPr sz="1200" dirty="0">
                <a:latin typeface="Times New Roman"/>
                <a:cs typeface="Times New Roman"/>
              </a:rPr>
              <a:t>docentes,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3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encuentra</a:t>
            </a:r>
            <a:r>
              <a:rPr sz="1200" spc="3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implícita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3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concepción</a:t>
            </a:r>
            <a:r>
              <a:rPr sz="1200" spc="3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tradicional</a:t>
            </a:r>
            <a:r>
              <a:rPr sz="1200" spc="3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conductista,</a:t>
            </a:r>
            <a:r>
              <a:rPr sz="1200" spc="3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3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cual</a:t>
            </a:r>
            <a:r>
              <a:rPr sz="1200" spc="3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considera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31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el </a:t>
            </a:r>
            <a:r>
              <a:rPr sz="1200" dirty="0">
                <a:latin typeface="Times New Roman"/>
                <a:cs typeface="Times New Roman"/>
              </a:rPr>
              <a:t>aprendizaje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proceso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asociación,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simple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relación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estímulo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respuesta.</a:t>
            </a:r>
            <a:endParaRPr sz="1200" dirty="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65"/>
              </a:spcBef>
            </a:pPr>
            <a:endParaRPr sz="1200" dirty="0">
              <a:latin typeface="Times New Roman"/>
              <a:cs typeface="Times New Roman"/>
            </a:endParaRPr>
          </a:p>
          <a:p>
            <a:pPr marL="12700" algn="just">
              <a:lnSpc>
                <a:spcPct val="100000"/>
              </a:lnSpc>
            </a:pPr>
            <a:r>
              <a:rPr sz="1200" b="1" dirty="0">
                <a:latin typeface="Times New Roman"/>
                <a:cs typeface="Times New Roman"/>
              </a:rPr>
              <a:t>Descriptores:</a:t>
            </a:r>
            <a:r>
              <a:rPr sz="1200" b="1" spc="-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Lectura,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Escritura,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Práctica</a:t>
            </a:r>
            <a:r>
              <a:rPr sz="1200" spc="-4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Pedagógica.</a:t>
            </a:r>
            <a:endParaRPr sz="1200" dirty="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60"/>
              </a:spcBef>
            </a:pPr>
            <a:endParaRPr sz="1200" dirty="0">
              <a:latin typeface="Times New Roman"/>
              <a:cs typeface="Times New Roman"/>
            </a:endParaRPr>
          </a:p>
          <a:p>
            <a:pPr marL="12700" marR="5080" algn="just">
              <a:lnSpc>
                <a:spcPct val="100000"/>
              </a:lnSpc>
            </a:pPr>
            <a:r>
              <a:rPr sz="1200" b="1" dirty="0">
                <a:latin typeface="Times New Roman"/>
                <a:cs typeface="Times New Roman"/>
              </a:rPr>
              <a:t>Reseña</a:t>
            </a:r>
            <a:r>
              <a:rPr sz="1200" b="1" spc="47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Biográfica:</a:t>
            </a:r>
            <a:r>
              <a:rPr sz="1200" b="1" spc="4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Profesora</a:t>
            </a:r>
            <a:r>
              <a:rPr sz="1200" spc="4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Ordinaria,</a:t>
            </a:r>
            <a:r>
              <a:rPr sz="1200" spc="4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Asociada</a:t>
            </a:r>
            <a:r>
              <a:rPr sz="1200" spc="4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4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Área</a:t>
            </a:r>
            <a:r>
              <a:rPr sz="1200" spc="45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Cs</a:t>
            </a:r>
            <a:r>
              <a:rPr sz="1200" spc="4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Económicas</a:t>
            </a:r>
            <a:r>
              <a:rPr sz="1200" spc="48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4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sociales</a:t>
            </a:r>
            <a:r>
              <a:rPr sz="1200" spc="4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46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Universidad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Rómulo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Gallegos.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Magister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Educación,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mención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Investigación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Educativa.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Magister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en </a:t>
            </a:r>
            <a:r>
              <a:rPr sz="1200" dirty="0">
                <a:latin typeface="Times New Roman"/>
                <a:cs typeface="Times New Roman"/>
              </a:rPr>
              <a:t>Gerencia,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mención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Sistemas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Educativos.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Doctora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Ciencias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 Educación.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Postdoctora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Ciencias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Educación.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Curso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Formación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Tutores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UNERG.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Abogada.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desempeñó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Coordinadora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Maestría</a:t>
            </a:r>
            <a:r>
              <a:rPr sz="1200" spc="-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-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Educación,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mención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Investigación</a:t>
            </a:r>
            <a:r>
              <a:rPr sz="1200" spc="-10" dirty="0">
                <a:latin typeface="Times New Roman"/>
                <a:cs typeface="Times New Roman"/>
              </a:rPr>
              <a:t> Educativa.</a:t>
            </a:r>
            <a:endParaRPr sz="1200" dirty="0">
              <a:latin typeface="Times New Roman"/>
              <a:cs typeface="Times New Roman"/>
            </a:endParaRPr>
          </a:p>
        </p:txBody>
      </p:sp>
      <p:pic>
        <p:nvPicPr>
          <p:cNvPr id="31" name="object 31"/>
          <p:cNvPicPr/>
          <p:nvPr/>
        </p:nvPicPr>
        <p:blipFill>
          <a:blip r:embed="rId17" cstate="print"/>
          <a:stretch>
            <a:fillRect/>
          </a:stretch>
        </p:blipFill>
        <p:spPr>
          <a:xfrm>
            <a:off x="4725161" y="164274"/>
            <a:ext cx="1805305" cy="893889"/>
          </a:xfrm>
          <a:prstGeom prst="rect">
            <a:avLst/>
          </a:prstGeom>
        </p:spPr>
      </p:pic>
      <p:sp>
        <p:nvSpPr>
          <p:cNvPr id="32" name="object 32"/>
          <p:cNvSpPr txBox="1"/>
          <p:nvPr/>
        </p:nvSpPr>
        <p:spPr>
          <a:xfrm>
            <a:off x="6317360" y="8878146"/>
            <a:ext cx="254000" cy="1943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410"/>
              </a:lnSpc>
            </a:pPr>
            <a:r>
              <a:rPr sz="1200" b="1" spc="-25" dirty="0">
                <a:latin typeface="Times New Roman"/>
                <a:cs typeface="Times New Roman"/>
              </a:rPr>
              <a:t>287</a:t>
            </a:r>
            <a:endParaRPr sz="1200" dirty="0">
              <a:latin typeface="Times New Roman"/>
              <a:cs typeface="Times New Roman"/>
            </a:endParaRPr>
          </a:p>
        </p:txBody>
      </p:sp>
      <p:grpSp>
        <p:nvGrpSpPr>
          <p:cNvPr id="33" name="Grupo 32">
            <a:extLst>
              <a:ext uri="{FF2B5EF4-FFF2-40B4-BE49-F238E27FC236}">
                <a16:creationId xmlns:a16="http://schemas.microsoft.com/office/drawing/2014/main" id="{B8FC8B7E-2365-3384-3242-B5D2E62D8619}"/>
              </a:ext>
            </a:extLst>
          </p:cNvPr>
          <p:cNvGrpSpPr/>
          <p:nvPr/>
        </p:nvGrpSpPr>
        <p:grpSpPr>
          <a:xfrm>
            <a:off x="117348" y="98932"/>
            <a:ext cx="6665976" cy="1452626"/>
            <a:chOff x="470065" y="1951410"/>
            <a:chExt cx="6665976" cy="1452626"/>
          </a:xfrm>
        </p:grpSpPr>
        <p:grpSp>
          <p:nvGrpSpPr>
            <p:cNvPr id="34" name="object 12">
              <a:extLst>
                <a:ext uri="{FF2B5EF4-FFF2-40B4-BE49-F238E27FC236}">
                  <a16:creationId xmlns:a16="http://schemas.microsoft.com/office/drawing/2014/main" id="{DC58FAF2-77D8-390A-63F8-AA8BCAA03EA1}"/>
                </a:ext>
              </a:extLst>
            </p:cNvPr>
            <p:cNvGrpSpPr/>
            <p:nvPr/>
          </p:nvGrpSpPr>
          <p:grpSpPr>
            <a:xfrm>
              <a:off x="470065" y="1951664"/>
              <a:ext cx="6665976" cy="1452372"/>
              <a:chOff x="96011" y="115823"/>
              <a:chExt cx="6665976" cy="1452372"/>
            </a:xfrm>
          </p:grpSpPr>
          <p:pic>
            <p:nvPicPr>
              <p:cNvPr id="38" name="object 13">
                <a:extLst>
                  <a:ext uri="{FF2B5EF4-FFF2-40B4-BE49-F238E27FC236}">
                    <a16:creationId xmlns:a16="http://schemas.microsoft.com/office/drawing/2014/main" id="{A85FD45E-2B20-C746-3E59-2205E9F0DD66}"/>
                  </a:ext>
                </a:extLst>
              </p:cNvPr>
              <p:cNvPicPr/>
              <p:nvPr/>
            </p:nvPicPr>
            <p:blipFill>
              <a:blip r:embed="rId7" cstate="print"/>
              <a:stretch>
                <a:fillRect/>
              </a:stretch>
            </p:blipFill>
            <p:spPr>
              <a:xfrm>
                <a:off x="96011" y="115823"/>
                <a:ext cx="6665976" cy="1452372"/>
              </a:xfrm>
              <a:prstGeom prst="rect">
                <a:avLst/>
              </a:prstGeom>
            </p:spPr>
          </p:pic>
          <p:pic>
            <p:nvPicPr>
              <p:cNvPr id="39" name="object 14">
                <a:extLst>
                  <a:ext uri="{FF2B5EF4-FFF2-40B4-BE49-F238E27FC236}">
                    <a16:creationId xmlns:a16="http://schemas.microsoft.com/office/drawing/2014/main" id="{226216C4-0ADD-4CFC-37FD-F5A52254C9C9}"/>
                  </a:ext>
                </a:extLst>
              </p:cNvPr>
              <p:cNvPicPr/>
              <p:nvPr/>
            </p:nvPicPr>
            <p:blipFill>
              <a:blip r:embed="rId8" cstate="print"/>
              <a:stretch>
                <a:fillRect/>
              </a:stretch>
            </p:blipFill>
            <p:spPr>
              <a:xfrm>
                <a:off x="142849" y="142875"/>
                <a:ext cx="6572275" cy="1358646"/>
              </a:xfrm>
              <a:prstGeom prst="rect">
                <a:avLst/>
              </a:prstGeom>
            </p:spPr>
          </p:pic>
          <p:sp>
            <p:nvSpPr>
              <p:cNvPr id="40" name="object 15">
                <a:extLst>
                  <a:ext uri="{FF2B5EF4-FFF2-40B4-BE49-F238E27FC236}">
                    <a16:creationId xmlns:a16="http://schemas.microsoft.com/office/drawing/2014/main" id="{54B9E3EE-BFBA-4E83-3F62-1FA549F355BF}"/>
                  </a:ext>
                </a:extLst>
              </p:cNvPr>
              <p:cNvSpPr/>
              <p:nvPr/>
            </p:nvSpPr>
            <p:spPr>
              <a:xfrm>
                <a:off x="142849" y="142875"/>
                <a:ext cx="6572884" cy="1358900"/>
              </a:xfrm>
              <a:custGeom>
                <a:avLst/>
                <a:gdLst/>
                <a:ahLst/>
                <a:cxnLst/>
                <a:rect l="l" t="t" r="r" b="b"/>
                <a:pathLst>
                  <a:path w="6572884" h="1358900">
                    <a:moveTo>
                      <a:pt x="0" y="226441"/>
                    </a:moveTo>
                    <a:lnTo>
                      <a:pt x="4600" y="180795"/>
                    </a:lnTo>
                    <a:lnTo>
                      <a:pt x="17795" y="138285"/>
                    </a:lnTo>
                    <a:lnTo>
                      <a:pt x="38673" y="99820"/>
                    </a:lnTo>
                    <a:lnTo>
                      <a:pt x="66324" y="66309"/>
                    </a:lnTo>
                    <a:lnTo>
                      <a:pt x="99837" y="38663"/>
                    </a:lnTo>
                    <a:lnTo>
                      <a:pt x="138301" y="17789"/>
                    </a:lnTo>
                    <a:lnTo>
                      <a:pt x="180806" y="4599"/>
                    </a:lnTo>
                    <a:lnTo>
                      <a:pt x="226440" y="0"/>
                    </a:lnTo>
                    <a:lnTo>
                      <a:pt x="6345834" y="0"/>
                    </a:lnTo>
                    <a:lnTo>
                      <a:pt x="6391480" y="4599"/>
                    </a:lnTo>
                    <a:lnTo>
                      <a:pt x="6433990" y="17789"/>
                    </a:lnTo>
                    <a:lnTo>
                      <a:pt x="6472455" y="38663"/>
                    </a:lnTo>
                    <a:lnTo>
                      <a:pt x="6505965" y="66309"/>
                    </a:lnTo>
                    <a:lnTo>
                      <a:pt x="6533612" y="99820"/>
                    </a:lnTo>
                    <a:lnTo>
                      <a:pt x="6554485" y="138285"/>
                    </a:lnTo>
                    <a:lnTo>
                      <a:pt x="6567676" y="180795"/>
                    </a:lnTo>
                    <a:lnTo>
                      <a:pt x="6572275" y="226441"/>
                    </a:lnTo>
                    <a:lnTo>
                      <a:pt x="6572275" y="1132204"/>
                    </a:lnTo>
                    <a:lnTo>
                      <a:pt x="6567676" y="1177850"/>
                    </a:lnTo>
                    <a:lnTo>
                      <a:pt x="6554485" y="1220360"/>
                    </a:lnTo>
                    <a:lnTo>
                      <a:pt x="6533612" y="1258825"/>
                    </a:lnTo>
                    <a:lnTo>
                      <a:pt x="6505965" y="1292336"/>
                    </a:lnTo>
                    <a:lnTo>
                      <a:pt x="6472455" y="1319982"/>
                    </a:lnTo>
                    <a:lnTo>
                      <a:pt x="6433990" y="1340856"/>
                    </a:lnTo>
                    <a:lnTo>
                      <a:pt x="6391480" y="1354046"/>
                    </a:lnTo>
                    <a:lnTo>
                      <a:pt x="6345834" y="1358646"/>
                    </a:lnTo>
                    <a:lnTo>
                      <a:pt x="226440" y="1358646"/>
                    </a:lnTo>
                    <a:lnTo>
                      <a:pt x="180806" y="1354046"/>
                    </a:lnTo>
                    <a:lnTo>
                      <a:pt x="138301" y="1340856"/>
                    </a:lnTo>
                    <a:lnTo>
                      <a:pt x="99837" y="1319982"/>
                    </a:lnTo>
                    <a:lnTo>
                      <a:pt x="66324" y="1292336"/>
                    </a:lnTo>
                    <a:lnTo>
                      <a:pt x="38673" y="1258825"/>
                    </a:lnTo>
                    <a:lnTo>
                      <a:pt x="17795" y="1220360"/>
                    </a:lnTo>
                    <a:lnTo>
                      <a:pt x="4600" y="1177850"/>
                    </a:lnTo>
                    <a:lnTo>
                      <a:pt x="0" y="1132204"/>
                    </a:lnTo>
                    <a:lnTo>
                      <a:pt x="0" y="226441"/>
                    </a:lnTo>
                    <a:close/>
                  </a:path>
                </a:pathLst>
              </a:custGeom>
              <a:ln w="9525">
                <a:solidFill>
                  <a:srgbClr val="55CE74"/>
                </a:solidFill>
              </a:ln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pic>
            <p:nvPicPr>
              <p:cNvPr id="41" name="object 16">
                <a:extLst>
                  <a:ext uri="{FF2B5EF4-FFF2-40B4-BE49-F238E27FC236}">
                    <a16:creationId xmlns:a16="http://schemas.microsoft.com/office/drawing/2014/main" id="{1553A9E6-7527-CDC4-B538-B0084635D6CA}"/>
                  </a:ext>
                </a:extLst>
              </p:cNvPr>
              <p:cNvPicPr/>
              <p:nvPr/>
            </p:nvPicPr>
            <p:blipFill>
              <a:blip r:embed="rId9" cstate="print"/>
              <a:stretch>
                <a:fillRect/>
              </a:stretch>
            </p:blipFill>
            <p:spPr>
              <a:xfrm>
                <a:off x="2500248" y="305930"/>
                <a:ext cx="1714500" cy="733945"/>
              </a:xfrm>
              <a:prstGeom prst="rect">
                <a:avLst/>
              </a:prstGeom>
            </p:spPr>
          </p:pic>
        </p:grpSp>
        <p:sp>
          <p:nvSpPr>
            <p:cNvPr id="35" name="object 16">
              <a:extLst>
                <a:ext uri="{FF2B5EF4-FFF2-40B4-BE49-F238E27FC236}">
                  <a16:creationId xmlns:a16="http://schemas.microsoft.com/office/drawing/2014/main" id="{894028F2-20AA-0749-A4AD-5F97E5DFFEE6}"/>
                </a:ext>
              </a:extLst>
            </p:cNvPr>
            <p:cNvSpPr txBox="1"/>
            <p:nvPr/>
          </p:nvSpPr>
          <p:spPr>
            <a:xfrm>
              <a:off x="2775727" y="2875716"/>
              <a:ext cx="3332858" cy="391795"/>
            </a:xfrm>
            <a:prstGeom prst="rect">
              <a:avLst/>
            </a:prstGeom>
            <a:noFill/>
          </p:spPr>
          <p:txBody>
            <a:bodyPr vert="horz" wrap="square" lIns="0" tIns="12700" rIns="0" bIns="0" rtlCol="0">
              <a:spAutoFit/>
            </a:bodyPr>
            <a:lstStyle/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Volumen 4,  Número 1  Enero a Julio 2021</a:t>
              </a:r>
            </a:p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Revista Semestral. Venezuela</a:t>
              </a:r>
              <a:endParaRPr sz="1200" dirty="0">
                <a:latin typeface="Arial"/>
                <a:cs typeface="Arial"/>
              </a:endParaRPr>
            </a:p>
          </p:txBody>
        </p:sp>
        <p:pic>
          <p:nvPicPr>
            <p:cNvPr id="36" name="object 25">
              <a:extLst>
                <a:ext uri="{FF2B5EF4-FFF2-40B4-BE49-F238E27FC236}">
                  <a16:creationId xmlns:a16="http://schemas.microsoft.com/office/drawing/2014/main" id="{C6F65C20-8F3A-8501-AC68-BEA90200ABF4}"/>
                </a:ext>
              </a:extLst>
            </p:cNvPr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470065" y="2027896"/>
              <a:ext cx="2305662" cy="1053903"/>
            </a:xfrm>
            <a:prstGeom prst="rect">
              <a:avLst/>
            </a:prstGeom>
          </p:spPr>
        </p:pic>
        <p:pic>
          <p:nvPicPr>
            <p:cNvPr id="37" name="object 31">
              <a:extLst>
                <a:ext uri="{FF2B5EF4-FFF2-40B4-BE49-F238E27FC236}">
                  <a16:creationId xmlns:a16="http://schemas.microsoft.com/office/drawing/2014/main" id="{CAE838B3-2C72-E699-240A-10BFADAD981E}"/>
                </a:ext>
              </a:extLst>
            </p:cNvPr>
            <p:cNvPicPr/>
            <p:nvPr/>
          </p:nvPicPr>
          <p:blipFill>
            <a:blip r:embed="rId17" cstate="print"/>
            <a:stretch>
              <a:fillRect/>
            </a:stretch>
          </p:blipFill>
          <p:spPr>
            <a:xfrm>
              <a:off x="4932681" y="1951410"/>
              <a:ext cx="1805304" cy="893889"/>
            </a:xfrm>
            <a:prstGeom prst="rect">
              <a:avLst/>
            </a:prstGeom>
          </p:spPr>
        </p:pic>
      </p:grpSp>
    </p:spTree>
  </p:cSld>
  <p:clrMapOvr>
    <a:masterClrMapping/>
  </p:clrMapOvr>
</p:sld>
</file>

<file path=ppt/slides/slide28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105155" y="3043430"/>
            <a:ext cx="6647815" cy="5835650"/>
            <a:chOff x="105155" y="3043430"/>
            <a:chExt cx="6647815" cy="5835650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05155" y="3043430"/>
              <a:ext cx="6647687" cy="5835391"/>
            </a:xfrm>
            <a:prstGeom prst="rect">
              <a:avLst/>
            </a:prstGeom>
          </p:spPr>
        </p:pic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42849" y="3062414"/>
              <a:ext cx="6572250" cy="5758053"/>
            </a:xfrm>
            <a:prstGeom prst="rect">
              <a:avLst/>
            </a:prstGeom>
          </p:spPr>
        </p:pic>
        <p:sp>
          <p:nvSpPr>
            <p:cNvPr id="5" name="object 5"/>
            <p:cNvSpPr/>
            <p:nvPr/>
          </p:nvSpPr>
          <p:spPr>
            <a:xfrm>
              <a:off x="142849" y="3062414"/>
              <a:ext cx="6572250" cy="5758180"/>
            </a:xfrm>
            <a:custGeom>
              <a:avLst/>
              <a:gdLst/>
              <a:ahLst/>
              <a:cxnLst/>
              <a:rect l="l" t="t" r="r" b="b"/>
              <a:pathLst>
                <a:path w="6572250" h="5758180">
                  <a:moveTo>
                    <a:pt x="0" y="5758053"/>
                  </a:moveTo>
                  <a:lnTo>
                    <a:pt x="6572250" y="5758053"/>
                  </a:lnTo>
                  <a:lnTo>
                    <a:pt x="6572250" y="0"/>
                  </a:lnTo>
                  <a:lnTo>
                    <a:pt x="0" y="0"/>
                  </a:lnTo>
                  <a:lnTo>
                    <a:pt x="0" y="5758053"/>
                  </a:lnTo>
                  <a:close/>
                </a:path>
              </a:pathLst>
            </a:custGeom>
            <a:ln w="9525">
              <a:solidFill>
                <a:srgbClr val="55CE74"/>
              </a:solidFill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</p:grpSp>
      <p:grpSp>
        <p:nvGrpSpPr>
          <p:cNvPr id="6" name="object 6"/>
          <p:cNvGrpSpPr/>
          <p:nvPr/>
        </p:nvGrpSpPr>
        <p:grpSpPr>
          <a:xfrm>
            <a:off x="105155" y="124968"/>
            <a:ext cx="6647815" cy="1193800"/>
            <a:chOff x="105155" y="124968"/>
            <a:chExt cx="6647815" cy="1193800"/>
          </a:xfrm>
        </p:grpSpPr>
        <p:pic>
          <p:nvPicPr>
            <p:cNvPr id="7" name="object 7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05155" y="124968"/>
              <a:ext cx="6647687" cy="1193291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142849" y="142875"/>
              <a:ext cx="6572275" cy="1116710"/>
            </a:xfrm>
            <a:prstGeom prst="rect">
              <a:avLst/>
            </a:prstGeom>
          </p:spPr>
        </p:pic>
        <p:sp>
          <p:nvSpPr>
            <p:cNvPr id="9" name="object 9"/>
            <p:cNvSpPr/>
            <p:nvPr/>
          </p:nvSpPr>
          <p:spPr>
            <a:xfrm>
              <a:off x="142849" y="142875"/>
              <a:ext cx="6572884" cy="1116965"/>
            </a:xfrm>
            <a:custGeom>
              <a:avLst/>
              <a:gdLst/>
              <a:ahLst/>
              <a:cxnLst/>
              <a:rect l="l" t="t" r="r" b="b"/>
              <a:pathLst>
                <a:path w="6572884" h="1116965">
                  <a:moveTo>
                    <a:pt x="0" y="186181"/>
                  </a:moveTo>
                  <a:lnTo>
                    <a:pt x="6649" y="136671"/>
                  </a:lnTo>
                  <a:lnTo>
                    <a:pt x="25413" y="92192"/>
                  </a:lnTo>
                  <a:lnTo>
                    <a:pt x="54517" y="54514"/>
                  </a:lnTo>
                  <a:lnTo>
                    <a:pt x="92188" y="25409"/>
                  </a:lnTo>
                  <a:lnTo>
                    <a:pt x="136651" y="6647"/>
                  </a:lnTo>
                  <a:lnTo>
                    <a:pt x="186131" y="0"/>
                  </a:lnTo>
                  <a:lnTo>
                    <a:pt x="6386093" y="0"/>
                  </a:lnTo>
                  <a:lnTo>
                    <a:pt x="6435603" y="6647"/>
                  </a:lnTo>
                  <a:lnTo>
                    <a:pt x="6480082" y="25409"/>
                  </a:lnTo>
                  <a:lnTo>
                    <a:pt x="6517760" y="54514"/>
                  </a:lnTo>
                  <a:lnTo>
                    <a:pt x="6546865" y="92192"/>
                  </a:lnTo>
                  <a:lnTo>
                    <a:pt x="6565627" y="136671"/>
                  </a:lnTo>
                  <a:lnTo>
                    <a:pt x="6572275" y="186181"/>
                  </a:lnTo>
                  <a:lnTo>
                    <a:pt x="6572275" y="930655"/>
                  </a:lnTo>
                  <a:lnTo>
                    <a:pt x="6565627" y="980112"/>
                  </a:lnTo>
                  <a:lnTo>
                    <a:pt x="6546865" y="1024556"/>
                  </a:lnTo>
                  <a:lnTo>
                    <a:pt x="6517760" y="1062212"/>
                  </a:lnTo>
                  <a:lnTo>
                    <a:pt x="6480082" y="1091306"/>
                  </a:lnTo>
                  <a:lnTo>
                    <a:pt x="6435603" y="1110064"/>
                  </a:lnTo>
                  <a:lnTo>
                    <a:pt x="6386093" y="1116710"/>
                  </a:lnTo>
                  <a:lnTo>
                    <a:pt x="186131" y="1116710"/>
                  </a:lnTo>
                  <a:lnTo>
                    <a:pt x="136651" y="1110064"/>
                  </a:lnTo>
                  <a:lnTo>
                    <a:pt x="92188" y="1091306"/>
                  </a:lnTo>
                  <a:lnTo>
                    <a:pt x="54517" y="1062212"/>
                  </a:lnTo>
                  <a:lnTo>
                    <a:pt x="25413" y="1024556"/>
                  </a:lnTo>
                  <a:lnTo>
                    <a:pt x="6649" y="980112"/>
                  </a:lnTo>
                  <a:lnTo>
                    <a:pt x="0" y="930655"/>
                  </a:lnTo>
                  <a:lnTo>
                    <a:pt x="0" y="186181"/>
                  </a:lnTo>
                  <a:close/>
                </a:path>
              </a:pathLst>
            </a:custGeom>
            <a:ln w="9525">
              <a:solidFill>
                <a:srgbClr val="55CE74"/>
              </a:solidFill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</p:grpSp>
      <p:pic>
        <p:nvPicPr>
          <p:cNvPr id="10" name="object 10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318518" y="1504208"/>
            <a:ext cx="6256015" cy="678139"/>
          </a:xfrm>
          <a:prstGeom prst="rect">
            <a:avLst/>
          </a:prstGeom>
        </p:spPr>
      </p:pic>
      <p:sp>
        <p:nvSpPr>
          <p:cNvPr id="11" name="object 11"/>
          <p:cNvSpPr txBox="1"/>
          <p:nvPr/>
        </p:nvSpPr>
        <p:spPr>
          <a:xfrm>
            <a:off x="3020695" y="1360423"/>
            <a:ext cx="1322705" cy="18669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1050" b="1" dirty="0">
                <a:latin typeface="Times New Roman"/>
                <a:cs typeface="Times New Roman"/>
              </a:rPr>
              <a:t>Para</a:t>
            </a:r>
            <a:r>
              <a:rPr sz="1050" b="1" spc="-30" dirty="0">
                <a:latin typeface="Times New Roman"/>
                <a:cs typeface="Times New Roman"/>
              </a:rPr>
              <a:t> </a:t>
            </a:r>
            <a:r>
              <a:rPr sz="1050" b="1" dirty="0">
                <a:latin typeface="Times New Roman"/>
                <a:cs typeface="Times New Roman"/>
              </a:rPr>
              <a:t>citar</a:t>
            </a:r>
            <a:r>
              <a:rPr sz="1050" b="1" spc="-20" dirty="0">
                <a:latin typeface="Times New Roman"/>
                <a:cs typeface="Times New Roman"/>
              </a:rPr>
              <a:t> </a:t>
            </a:r>
            <a:r>
              <a:rPr sz="1050" b="1" dirty="0">
                <a:latin typeface="Times New Roman"/>
                <a:cs typeface="Times New Roman"/>
              </a:rPr>
              <a:t>este</a:t>
            </a:r>
            <a:r>
              <a:rPr sz="1050" b="1" spc="-20" dirty="0">
                <a:latin typeface="Times New Roman"/>
                <a:cs typeface="Times New Roman"/>
              </a:rPr>
              <a:t> </a:t>
            </a:r>
            <a:r>
              <a:rPr sz="1050" b="1" spc="-10" dirty="0">
                <a:latin typeface="Times New Roman"/>
                <a:cs typeface="Times New Roman"/>
              </a:rPr>
              <a:t>artículo</a:t>
            </a:r>
            <a:endParaRPr sz="1050" dirty="0">
              <a:latin typeface="Times New Roman"/>
              <a:cs typeface="Times New Roman"/>
            </a:endParaRPr>
          </a:p>
        </p:txBody>
      </p:sp>
      <p:grpSp>
        <p:nvGrpSpPr>
          <p:cNvPr id="12" name="object 12"/>
          <p:cNvGrpSpPr/>
          <p:nvPr/>
        </p:nvGrpSpPr>
        <p:grpSpPr>
          <a:xfrm>
            <a:off x="96011" y="115823"/>
            <a:ext cx="6666230" cy="1463040"/>
            <a:chOff x="96011" y="115823"/>
            <a:chExt cx="6666230" cy="1463040"/>
          </a:xfrm>
        </p:grpSpPr>
        <p:pic>
          <p:nvPicPr>
            <p:cNvPr id="13" name="object 13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96011" y="115823"/>
              <a:ext cx="6665976" cy="1452372"/>
            </a:xfrm>
            <a:prstGeom prst="rect">
              <a:avLst/>
            </a:prstGeom>
          </p:spPr>
        </p:pic>
        <p:pic>
          <p:nvPicPr>
            <p:cNvPr id="14" name="object 14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142849" y="142875"/>
              <a:ext cx="6572275" cy="1358646"/>
            </a:xfrm>
            <a:prstGeom prst="rect">
              <a:avLst/>
            </a:prstGeom>
          </p:spPr>
        </p:pic>
        <p:sp>
          <p:nvSpPr>
            <p:cNvPr id="15" name="object 15"/>
            <p:cNvSpPr/>
            <p:nvPr/>
          </p:nvSpPr>
          <p:spPr>
            <a:xfrm>
              <a:off x="142849" y="142875"/>
              <a:ext cx="6572884" cy="1358900"/>
            </a:xfrm>
            <a:custGeom>
              <a:avLst/>
              <a:gdLst/>
              <a:ahLst/>
              <a:cxnLst/>
              <a:rect l="l" t="t" r="r" b="b"/>
              <a:pathLst>
                <a:path w="6572884" h="1358900">
                  <a:moveTo>
                    <a:pt x="0" y="226441"/>
                  </a:moveTo>
                  <a:lnTo>
                    <a:pt x="4600" y="180795"/>
                  </a:lnTo>
                  <a:lnTo>
                    <a:pt x="17795" y="138285"/>
                  </a:lnTo>
                  <a:lnTo>
                    <a:pt x="38673" y="99820"/>
                  </a:lnTo>
                  <a:lnTo>
                    <a:pt x="66324" y="66309"/>
                  </a:lnTo>
                  <a:lnTo>
                    <a:pt x="99837" y="38663"/>
                  </a:lnTo>
                  <a:lnTo>
                    <a:pt x="138301" y="17789"/>
                  </a:lnTo>
                  <a:lnTo>
                    <a:pt x="180806" y="4599"/>
                  </a:lnTo>
                  <a:lnTo>
                    <a:pt x="226440" y="0"/>
                  </a:lnTo>
                  <a:lnTo>
                    <a:pt x="6345834" y="0"/>
                  </a:lnTo>
                  <a:lnTo>
                    <a:pt x="6391480" y="4599"/>
                  </a:lnTo>
                  <a:lnTo>
                    <a:pt x="6433990" y="17789"/>
                  </a:lnTo>
                  <a:lnTo>
                    <a:pt x="6472455" y="38663"/>
                  </a:lnTo>
                  <a:lnTo>
                    <a:pt x="6505965" y="66309"/>
                  </a:lnTo>
                  <a:lnTo>
                    <a:pt x="6533612" y="99820"/>
                  </a:lnTo>
                  <a:lnTo>
                    <a:pt x="6554485" y="138285"/>
                  </a:lnTo>
                  <a:lnTo>
                    <a:pt x="6567676" y="180795"/>
                  </a:lnTo>
                  <a:lnTo>
                    <a:pt x="6572275" y="226441"/>
                  </a:lnTo>
                  <a:lnTo>
                    <a:pt x="6572275" y="1132204"/>
                  </a:lnTo>
                  <a:lnTo>
                    <a:pt x="6567676" y="1177850"/>
                  </a:lnTo>
                  <a:lnTo>
                    <a:pt x="6554485" y="1220360"/>
                  </a:lnTo>
                  <a:lnTo>
                    <a:pt x="6533612" y="1258825"/>
                  </a:lnTo>
                  <a:lnTo>
                    <a:pt x="6505965" y="1292336"/>
                  </a:lnTo>
                  <a:lnTo>
                    <a:pt x="6472455" y="1319982"/>
                  </a:lnTo>
                  <a:lnTo>
                    <a:pt x="6433990" y="1340856"/>
                  </a:lnTo>
                  <a:lnTo>
                    <a:pt x="6391480" y="1354046"/>
                  </a:lnTo>
                  <a:lnTo>
                    <a:pt x="6345834" y="1358646"/>
                  </a:lnTo>
                  <a:lnTo>
                    <a:pt x="226440" y="1358646"/>
                  </a:lnTo>
                  <a:lnTo>
                    <a:pt x="180806" y="1354046"/>
                  </a:lnTo>
                  <a:lnTo>
                    <a:pt x="138301" y="1340856"/>
                  </a:lnTo>
                  <a:lnTo>
                    <a:pt x="99837" y="1319982"/>
                  </a:lnTo>
                  <a:lnTo>
                    <a:pt x="66324" y="1292336"/>
                  </a:lnTo>
                  <a:lnTo>
                    <a:pt x="38673" y="1258825"/>
                  </a:lnTo>
                  <a:lnTo>
                    <a:pt x="17795" y="1220360"/>
                  </a:lnTo>
                  <a:lnTo>
                    <a:pt x="4600" y="1177850"/>
                  </a:lnTo>
                  <a:lnTo>
                    <a:pt x="0" y="1132204"/>
                  </a:lnTo>
                  <a:lnTo>
                    <a:pt x="0" y="226441"/>
                  </a:lnTo>
                  <a:close/>
                </a:path>
              </a:pathLst>
            </a:custGeom>
            <a:ln w="9525">
              <a:solidFill>
                <a:srgbClr val="55CE74"/>
              </a:solidFill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pic>
          <p:nvPicPr>
            <p:cNvPr id="16" name="object 16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2500248" y="305930"/>
              <a:ext cx="1714500" cy="733945"/>
            </a:xfrm>
            <a:prstGeom prst="rect">
              <a:avLst/>
            </a:prstGeom>
          </p:spPr>
        </p:pic>
        <p:pic>
          <p:nvPicPr>
            <p:cNvPr id="17" name="object 17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4357751" y="251586"/>
              <a:ext cx="2214626" cy="788289"/>
            </a:xfrm>
            <a:prstGeom prst="rect">
              <a:avLst/>
            </a:prstGeom>
          </p:spPr>
        </p:pic>
        <p:pic>
          <p:nvPicPr>
            <p:cNvPr id="18" name="object 18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2738628" y="1024127"/>
              <a:ext cx="1897379" cy="371855"/>
            </a:xfrm>
            <a:prstGeom prst="rect">
              <a:avLst/>
            </a:prstGeom>
          </p:spPr>
        </p:pic>
        <p:pic>
          <p:nvPicPr>
            <p:cNvPr id="19" name="object 19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4401311" y="1024127"/>
              <a:ext cx="1577339" cy="371855"/>
            </a:xfrm>
            <a:prstGeom prst="rect">
              <a:avLst/>
            </a:prstGeom>
          </p:spPr>
        </p:pic>
        <p:pic>
          <p:nvPicPr>
            <p:cNvPr id="20" name="object 20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3169919" y="1207007"/>
              <a:ext cx="1546859" cy="371855"/>
            </a:xfrm>
            <a:prstGeom prst="rect">
              <a:avLst/>
            </a:prstGeom>
          </p:spPr>
        </p:pic>
        <p:pic>
          <p:nvPicPr>
            <p:cNvPr id="21" name="object 21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4482083" y="1207007"/>
              <a:ext cx="284988" cy="371855"/>
            </a:xfrm>
            <a:prstGeom prst="rect">
              <a:avLst/>
            </a:prstGeom>
          </p:spPr>
        </p:pic>
        <p:pic>
          <p:nvPicPr>
            <p:cNvPr id="22" name="object 22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4572000" y="1207007"/>
              <a:ext cx="1013460" cy="371855"/>
            </a:xfrm>
            <a:prstGeom prst="rect">
              <a:avLst/>
            </a:prstGeom>
          </p:spPr>
        </p:pic>
      </p:grpSp>
      <p:sp>
        <p:nvSpPr>
          <p:cNvPr id="23" name="object 23"/>
          <p:cNvSpPr txBox="1"/>
          <p:nvPr/>
        </p:nvSpPr>
        <p:spPr>
          <a:xfrm>
            <a:off x="2842005" y="1068451"/>
            <a:ext cx="3029585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Arial"/>
                <a:cs typeface="Arial"/>
              </a:rPr>
              <a:t>6ta.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Edición</a:t>
            </a:r>
            <a:r>
              <a:rPr sz="1200" b="1" spc="-10" dirty="0">
                <a:latin typeface="Arial"/>
                <a:cs typeface="Arial"/>
              </a:rPr>
              <a:t> Volumen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I</a:t>
            </a:r>
            <a:r>
              <a:rPr sz="1200" b="1" spc="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Enero</a:t>
            </a:r>
            <a:r>
              <a:rPr sz="1200" b="1" spc="-3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a</a:t>
            </a:r>
            <a:r>
              <a:rPr sz="1200" b="1" spc="-2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Julio</a:t>
            </a:r>
            <a:r>
              <a:rPr sz="1200" b="1" spc="-5" dirty="0">
                <a:latin typeface="Arial"/>
                <a:cs typeface="Arial"/>
              </a:rPr>
              <a:t> </a:t>
            </a:r>
            <a:r>
              <a:rPr sz="1200" b="1" spc="-20" dirty="0">
                <a:latin typeface="Arial"/>
                <a:cs typeface="Arial"/>
              </a:rPr>
              <a:t>2021</a:t>
            </a:r>
            <a:endParaRPr sz="1200" dirty="0">
              <a:latin typeface="Arial"/>
              <a:cs typeface="Arial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3273297" y="1251331"/>
            <a:ext cx="216789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Arial"/>
                <a:cs typeface="Arial"/>
              </a:rPr>
              <a:t>Revista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Semestral-</a:t>
            </a:r>
            <a:r>
              <a:rPr sz="1200" b="1" spc="-40" dirty="0">
                <a:latin typeface="Arial"/>
                <a:cs typeface="Arial"/>
              </a:rPr>
              <a:t> </a:t>
            </a:r>
            <a:r>
              <a:rPr sz="1200" b="1" spc="-10" dirty="0">
                <a:latin typeface="Arial"/>
                <a:cs typeface="Arial"/>
              </a:rPr>
              <a:t>Venezuela</a:t>
            </a:r>
            <a:endParaRPr sz="1200" dirty="0">
              <a:latin typeface="Arial"/>
              <a:cs typeface="Arial"/>
            </a:endParaRPr>
          </a:p>
        </p:txBody>
      </p:sp>
      <p:grpSp>
        <p:nvGrpSpPr>
          <p:cNvPr id="25" name="object 25"/>
          <p:cNvGrpSpPr/>
          <p:nvPr/>
        </p:nvGrpSpPr>
        <p:grpSpPr>
          <a:xfrm>
            <a:off x="320929" y="234695"/>
            <a:ext cx="6228715" cy="2856230"/>
            <a:chOff x="320929" y="234695"/>
            <a:chExt cx="6228715" cy="2856230"/>
          </a:xfrm>
        </p:grpSpPr>
        <p:pic>
          <p:nvPicPr>
            <p:cNvPr id="26" name="object 26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324612" y="234695"/>
              <a:ext cx="1719072" cy="1341120"/>
            </a:xfrm>
            <a:prstGeom prst="rect">
              <a:avLst/>
            </a:prstGeom>
          </p:spPr>
        </p:pic>
        <p:sp>
          <p:nvSpPr>
            <p:cNvPr id="27" name="object 27"/>
            <p:cNvSpPr/>
            <p:nvPr/>
          </p:nvSpPr>
          <p:spPr>
            <a:xfrm>
              <a:off x="333629" y="1522183"/>
              <a:ext cx="6203315" cy="674370"/>
            </a:xfrm>
            <a:custGeom>
              <a:avLst/>
              <a:gdLst/>
              <a:ahLst/>
              <a:cxnLst/>
              <a:rect l="l" t="t" r="r" b="b"/>
              <a:pathLst>
                <a:path w="6203315" h="674369">
                  <a:moveTo>
                    <a:pt x="6202934" y="0"/>
                  </a:moveTo>
                  <a:lnTo>
                    <a:pt x="0" y="0"/>
                  </a:lnTo>
                  <a:lnTo>
                    <a:pt x="0" y="674027"/>
                  </a:lnTo>
                  <a:lnTo>
                    <a:pt x="6202934" y="674027"/>
                  </a:lnTo>
                  <a:lnTo>
                    <a:pt x="620293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8" name="object 28"/>
            <p:cNvSpPr/>
            <p:nvPr/>
          </p:nvSpPr>
          <p:spPr>
            <a:xfrm>
              <a:off x="333629" y="1522183"/>
              <a:ext cx="6203315" cy="674370"/>
            </a:xfrm>
            <a:custGeom>
              <a:avLst/>
              <a:gdLst/>
              <a:ahLst/>
              <a:cxnLst/>
              <a:rect l="l" t="t" r="r" b="b"/>
              <a:pathLst>
                <a:path w="6203315" h="674369">
                  <a:moveTo>
                    <a:pt x="0" y="674027"/>
                  </a:moveTo>
                  <a:lnTo>
                    <a:pt x="6202934" y="674027"/>
                  </a:lnTo>
                  <a:lnTo>
                    <a:pt x="6202934" y="0"/>
                  </a:lnTo>
                  <a:lnTo>
                    <a:pt x="0" y="0"/>
                  </a:lnTo>
                  <a:lnTo>
                    <a:pt x="0" y="674027"/>
                  </a:lnTo>
                  <a:close/>
                </a:path>
              </a:pathLst>
            </a:custGeom>
            <a:ln w="25400">
              <a:solidFill>
                <a:srgbClr val="5BD078"/>
              </a:solidFill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9" name="object 29"/>
            <p:cNvSpPr/>
            <p:nvPr/>
          </p:nvSpPr>
          <p:spPr>
            <a:xfrm>
              <a:off x="333629" y="2123732"/>
              <a:ext cx="6203315" cy="954405"/>
            </a:xfrm>
            <a:custGeom>
              <a:avLst/>
              <a:gdLst/>
              <a:ahLst/>
              <a:cxnLst/>
              <a:rect l="l" t="t" r="r" b="b"/>
              <a:pathLst>
                <a:path w="6203315" h="954405">
                  <a:moveTo>
                    <a:pt x="6202934" y="0"/>
                  </a:moveTo>
                  <a:lnTo>
                    <a:pt x="0" y="0"/>
                  </a:lnTo>
                  <a:lnTo>
                    <a:pt x="0" y="954112"/>
                  </a:lnTo>
                  <a:lnTo>
                    <a:pt x="6202934" y="954112"/>
                  </a:lnTo>
                  <a:lnTo>
                    <a:pt x="620293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0" name="object 30"/>
            <p:cNvSpPr/>
            <p:nvPr/>
          </p:nvSpPr>
          <p:spPr>
            <a:xfrm>
              <a:off x="333629" y="2123732"/>
              <a:ext cx="6203315" cy="954405"/>
            </a:xfrm>
            <a:custGeom>
              <a:avLst/>
              <a:gdLst/>
              <a:ahLst/>
              <a:cxnLst/>
              <a:rect l="l" t="t" r="r" b="b"/>
              <a:pathLst>
                <a:path w="6203315" h="954405">
                  <a:moveTo>
                    <a:pt x="0" y="954112"/>
                  </a:moveTo>
                  <a:lnTo>
                    <a:pt x="6202934" y="954112"/>
                  </a:lnTo>
                  <a:lnTo>
                    <a:pt x="6202934" y="0"/>
                  </a:lnTo>
                  <a:lnTo>
                    <a:pt x="0" y="0"/>
                  </a:lnTo>
                  <a:lnTo>
                    <a:pt x="0" y="954112"/>
                  </a:lnTo>
                  <a:close/>
                </a:path>
              </a:pathLst>
            </a:custGeom>
            <a:ln w="25400">
              <a:solidFill>
                <a:srgbClr val="5BD078"/>
              </a:solidFill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</p:grpSp>
      <p:sp>
        <p:nvSpPr>
          <p:cNvPr id="31" name="object 31"/>
          <p:cNvSpPr txBox="1"/>
          <p:nvPr/>
        </p:nvSpPr>
        <p:spPr>
          <a:xfrm>
            <a:off x="221691" y="1550923"/>
            <a:ext cx="6398895" cy="7137851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28575" algn="ctr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Times New Roman"/>
                <a:cs typeface="Times New Roman"/>
              </a:rPr>
              <a:t>Dra.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Rafaela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Chacín</a:t>
            </a:r>
            <a:r>
              <a:rPr sz="1200" b="1" spc="-3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Suárez</a:t>
            </a:r>
            <a:endParaRPr sz="1200" dirty="0">
              <a:latin typeface="Times New Roman"/>
              <a:cs typeface="Times New Roman"/>
            </a:endParaRPr>
          </a:p>
          <a:p>
            <a:pPr marL="29209" algn="ctr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Rómulo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Gallegos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National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Experimental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University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Central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Plains</a:t>
            </a:r>
            <a:r>
              <a:rPr sz="1200" spc="-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(UNERG)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-</a:t>
            </a:r>
            <a:r>
              <a:rPr sz="1200" spc="-6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Venezuela)</a:t>
            </a:r>
            <a:endParaRPr sz="1200" dirty="0">
              <a:latin typeface="Times New Roman"/>
              <a:cs typeface="Times New Roman"/>
            </a:endParaRPr>
          </a:p>
          <a:p>
            <a:pPr marL="25400" algn="ctr">
              <a:lnSpc>
                <a:spcPct val="100000"/>
              </a:lnSpc>
              <a:spcBef>
                <a:spcPts val="85"/>
              </a:spcBef>
            </a:pPr>
            <a:r>
              <a:rPr sz="1200" b="1" dirty="0">
                <a:latin typeface="Times New Roman"/>
                <a:cs typeface="Times New Roman"/>
              </a:rPr>
              <a:t>Email: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chemeClr val="tx1"/>
                </a:solidFill>
                <a:latin typeface="Times New Roman"/>
                <a:cs typeface="Times New Roman"/>
                <a:hlinkClick r:id="rId17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rafaelachacinsuarez9858@gmail.com</a:t>
            </a:r>
            <a:endParaRPr sz="1200" dirty="0">
              <a:solidFill>
                <a:schemeClr val="tx1"/>
              </a:solidFill>
              <a:latin typeface="Times New Roman"/>
              <a:cs typeface="Times New Roman"/>
            </a:endParaRPr>
          </a:p>
          <a:p>
            <a:pPr marL="203200" marR="167640">
              <a:lnSpc>
                <a:spcPct val="100000"/>
              </a:lnSpc>
              <a:spcBef>
                <a:spcPts val="335"/>
              </a:spcBef>
            </a:pPr>
            <a:r>
              <a:rPr sz="1100" b="1" dirty="0">
                <a:latin typeface="Times New Roman"/>
                <a:cs typeface="Times New Roman"/>
              </a:rPr>
              <a:t>How</a:t>
            </a:r>
            <a:r>
              <a:rPr sz="1100" b="1" spc="1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to</a:t>
            </a:r>
            <a:r>
              <a:rPr sz="1100" b="1" spc="114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cite</a:t>
            </a:r>
            <a:r>
              <a:rPr sz="1100" b="1" spc="10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this</a:t>
            </a:r>
            <a:r>
              <a:rPr sz="1100" b="1" spc="1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article:</a:t>
            </a:r>
            <a:r>
              <a:rPr sz="1100" b="1" spc="11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Rafaela</a:t>
            </a:r>
            <a:r>
              <a:rPr sz="1100" b="1" spc="1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Chacín</a:t>
            </a:r>
            <a:r>
              <a:rPr sz="1100" b="1" spc="114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Suárez</a:t>
            </a:r>
            <a:r>
              <a:rPr sz="1100" b="1" spc="10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(2021),</a:t>
            </a:r>
            <a:r>
              <a:rPr sz="1100" b="1" spc="114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“Learning</a:t>
            </a:r>
            <a:r>
              <a:rPr sz="1100" b="1" spc="10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to</a:t>
            </a:r>
            <a:r>
              <a:rPr sz="1100" b="1" spc="114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Read</a:t>
            </a:r>
            <a:r>
              <a:rPr sz="1100" b="1" spc="114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and</a:t>
            </a:r>
            <a:r>
              <a:rPr sz="1100" b="1" spc="11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Write:</a:t>
            </a:r>
            <a:r>
              <a:rPr sz="1100" b="1" spc="120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Theoretical </a:t>
            </a:r>
            <a:r>
              <a:rPr sz="1100" b="1" dirty="0">
                <a:latin typeface="Times New Roman"/>
                <a:cs typeface="Times New Roman"/>
              </a:rPr>
              <a:t>Conceptions</a:t>
            </a:r>
            <a:r>
              <a:rPr sz="1100" b="1" spc="-4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Underlying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the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Pedagogical</a:t>
            </a:r>
            <a:r>
              <a:rPr sz="1100" b="1" spc="-4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Practice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of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Teachers”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</a:t>
            </a:r>
            <a:r>
              <a:rPr sz="1100" b="1" spc="-1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(1-</a:t>
            </a:r>
            <a:r>
              <a:rPr sz="1100" b="1" spc="-25" dirty="0">
                <a:latin typeface="Times New Roman"/>
                <a:cs typeface="Times New Roman"/>
              </a:rPr>
              <a:t>10)</a:t>
            </a:r>
            <a:endParaRPr sz="1100" dirty="0">
              <a:latin typeface="Times New Roman"/>
              <a:cs typeface="Times New Roman"/>
            </a:endParaRPr>
          </a:p>
          <a:p>
            <a:pPr marL="2647950">
              <a:lnSpc>
                <a:spcPct val="100000"/>
              </a:lnSpc>
            </a:pPr>
            <a:r>
              <a:rPr sz="1100" b="1" dirty="0">
                <a:latin typeface="Times New Roman"/>
                <a:cs typeface="Times New Roman"/>
              </a:rPr>
              <a:t>Received:</a:t>
            </a:r>
            <a:r>
              <a:rPr sz="1100" b="1" spc="-4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November</a:t>
            </a:r>
            <a:r>
              <a:rPr sz="1100" b="1" spc="-15" dirty="0">
                <a:latin typeface="Times New Roman"/>
                <a:cs typeface="Times New Roman"/>
              </a:rPr>
              <a:t> </a:t>
            </a:r>
            <a:r>
              <a:rPr sz="1100" b="1" spc="-20" dirty="0">
                <a:latin typeface="Times New Roman"/>
                <a:cs typeface="Times New Roman"/>
              </a:rPr>
              <a:t>2020</a:t>
            </a:r>
            <a:endParaRPr sz="1100" dirty="0">
              <a:latin typeface="Times New Roman"/>
              <a:cs typeface="Times New Roman"/>
            </a:endParaRPr>
          </a:p>
          <a:p>
            <a:pPr marL="2663190">
              <a:lnSpc>
                <a:spcPct val="100000"/>
              </a:lnSpc>
            </a:pPr>
            <a:r>
              <a:rPr sz="1100" b="1" dirty="0">
                <a:latin typeface="Times New Roman"/>
                <a:cs typeface="Times New Roman"/>
              </a:rPr>
              <a:t>Revised:</a:t>
            </a:r>
            <a:r>
              <a:rPr sz="1100" b="1" spc="-5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November</a:t>
            </a:r>
            <a:r>
              <a:rPr sz="1100" b="1" spc="-20" dirty="0">
                <a:latin typeface="Times New Roman"/>
                <a:cs typeface="Times New Roman"/>
              </a:rPr>
              <a:t> 2020</a:t>
            </a:r>
            <a:endParaRPr sz="1100" dirty="0">
              <a:latin typeface="Times New Roman"/>
              <a:cs typeface="Times New Roman"/>
            </a:endParaRPr>
          </a:p>
          <a:p>
            <a:pPr marL="2664460">
              <a:lnSpc>
                <a:spcPct val="100000"/>
              </a:lnSpc>
            </a:pPr>
            <a:r>
              <a:rPr sz="1100" b="1" dirty="0">
                <a:latin typeface="Times New Roman"/>
                <a:cs typeface="Times New Roman"/>
              </a:rPr>
              <a:t>Accepted: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January</a:t>
            </a:r>
            <a:r>
              <a:rPr sz="1100" b="1" spc="-15" dirty="0">
                <a:latin typeface="Times New Roman"/>
                <a:cs typeface="Times New Roman"/>
              </a:rPr>
              <a:t> </a:t>
            </a:r>
            <a:r>
              <a:rPr sz="1100" b="1" spc="-20" dirty="0">
                <a:latin typeface="Times New Roman"/>
                <a:cs typeface="Times New Roman"/>
              </a:rPr>
              <a:t>2021</a:t>
            </a:r>
            <a:endParaRPr sz="1100" dirty="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65"/>
              </a:spcBef>
            </a:pPr>
            <a:endParaRPr sz="1100" dirty="0">
              <a:latin typeface="Times New Roman"/>
              <a:cs typeface="Times New Roman"/>
            </a:endParaRPr>
          </a:p>
          <a:p>
            <a:pPr marL="138430" marR="165735" algn="ctr">
              <a:lnSpc>
                <a:spcPct val="100000"/>
              </a:lnSpc>
            </a:pPr>
            <a:r>
              <a:rPr sz="1200" b="1" dirty="0">
                <a:latin typeface="Times New Roman"/>
                <a:cs typeface="Times New Roman"/>
              </a:rPr>
              <a:t>Learning</a:t>
            </a:r>
            <a:r>
              <a:rPr sz="1200" b="1" spc="-4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to</a:t>
            </a:r>
            <a:r>
              <a:rPr sz="1200" b="1" spc="-4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Read</a:t>
            </a:r>
            <a:r>
              <a:rPr sz="1200" b="1" spc="-4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and</a:t>
            </a:r>
            <a:r>
              <a:rPr sz="1200" b="1" spc="-7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Write:</a:t>
            </a:r>
            <a:r>
              <a:rPr sz="1200" b="1" spc="-4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Theoretical</a:t>
            </a:r>
            <a:r>
              <a:rPr sz="1200" b="1" spc="-1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Conceptions</a:t>
            </a:r>
            <a:r>
              <a:rPr sz="1200" b="1" spc="-5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Underlying</a:t>
            </a:r>
            <a:r>
              <a:rPr sz="1200" b="1" spc="-4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the</a:t>
            </a:r>
            <a:r>
              <a:rPr sz="1200" b="1" spc="-4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Pedagogical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Practice</a:t>
            </a:r>
            <a:r>
              <a:rPr sz="1200" b="1" spc="5" dirty="0">
                <a:latin typeface="Times New Roman"/>
                <a:cs typeface="Times New Roman"/>
              </a:rPr>
              <a:t> </a:t>
            </a:r>
            <a:r>
              <a:rPr sz="1200" b="1" spc="-25" dirty="0">
                <a:latin typeface="Times New Roman"/>
                <a:cs typeface="Times New Roman"/>
              </a:rPr>
              <a:t>of </a:t>
            </a:r>
            <a:r>
              <a:rPr sz="1200" b="1" spc="-10" dirty="0">
                <a:latin typeface="Times New Roman"/>
                <a:cs typeface="Times New Roman"/>
              </a:rPr>
              <a:t>Teachers</a:t>
            </a:r>
            <a:endParaRPr sz="1200" dirty="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65"/>
              </a:spcBef>
            </a:pPr>
            <a:endParaRPr sz="1200" dirty="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</a:pPr>
            <a:r>
              <a:rPr sz="1200" b="1" spc="-10" dirty="0">
                <a:latin typeface="Times New Roman"/>
                <a:cs typeface="Times New Roman"/>
              </a:rPr>
              <a:t>ABSTRACT</a:t>
            </a:r>
            <a:endParaRPr sz="1200" dirty="0">
              <a:latin typeface="Times New Roman"/>
              <a:cs typeface="Times New Roman"/>
            </a:endParaRPr>
          </a:p>
          <a:p>
            <a:pPr marL="12700" marR="5080" algn="just">
              <a:lnSpc>
                <a:spcPct val="100000"/>
              </a:lnSpc>
              <a:spcBef>
                <a:spcPts val="380"/>
              </a:spcBef>
            </a:pP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fundamental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purpose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this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research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was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aimed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at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unveiling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theoretical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conceptions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that,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on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learning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reading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and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writing,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underlie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pedagogical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practice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third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grade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teachers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at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the </a:t>
            </a:r>
            <a:r>
              <a:rPr sz="1200" dirty="0">
                <a:latin typeface="Times New Roman"/>
                <a:cs typeface="Times New Roman"/>
              </a:rPr>
              <a:t>Josefa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Molina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Duque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School,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San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Juan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Morros,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Guárico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state.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It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was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carried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out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under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the </a:t>
            </a:r>
            <a:r>
              <a:rPr sz="1200" dirty="0">
                <a:latin typeface="Times New Roman"/>
                <a:cs typeface="Times New Roman"/>
              </a:rPr>
              <a:t>postulates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Postpositivist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paradigm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and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qualitative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approach,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phenomenological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perspective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and </a:t>
            </a:r>
            <a:r>
              <a:rPr sz="1200" dirty="0">
                <a:latin typeface="Times New Roman"/>
                <a:cs typeface="Times New Roman"/>
              </a:rPr>
              <a:t>ethnographic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method.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key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informants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were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(3)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teachers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who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work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referred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institution.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The </a:t>
            </a:r>
            <a:r>
              <a:rPr sz="1200" dirty="0">
                <a:latin typeface="Times New Roman"/>
                <a:cs typeface="Times New Roman"/>
              </a:rPr>
              <a:t>techniques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used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were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interview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and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participant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observation.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information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was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processed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through </a:t>
            </a:r>
            <a:r>
              <a:rPr sz="1200" dirty="0">
                <a:latin typeface="Times New Roman"/>
                <a:cs typeface="Times New Roman"/>
              </a:rPr>
              <a:t>categorization,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structuring,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triangulation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and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contrast.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findings,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product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interviews,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show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that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teachers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educational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institution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where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study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was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carried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out,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recognize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themselves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the </a:t>
            </a:r>
            <a:r>
              <a:rPr sz="1200" dirty="0">
                <a:latin typeface="Times New Roman"/>
                <a:cs typeface="Times New Roman"/>
              </a:rPr>
              <a:t>constructivist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discourse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and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tend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agree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with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it,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even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explain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their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ideas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using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concepts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related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it, </a:t>
            </a:r>
            <a:r>
              <a:rPr sz="1200" dirty="0">
                <a:latin typeface="Times New Roman"/>
                <a:cs typeface="Times New Roman"/>
              </a:rPr>
              <a:t>but,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when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contrasting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With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results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or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findings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product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observations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classroom,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it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was </a:t>
            </a:r>
            <a:r>
              <a:rPr sz="1200" dirty="0">
                <a:latin typeface="Times New Roman"/>
                <a:cs typeface="Times New Roman"/>
              </a:rPr>
              <a:t>found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that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they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continue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use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pedagogical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strategies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and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/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or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actions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anchored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postulates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the </a:t>
            </a:r>
            <a:r>
              <a:rPr sz="1200" dirty="0">
                <a:latin typeface="Times New Roman"/>
                <a:cs typeface="Times New Roman"/>
              </a:rPr>
              <a:t>behaviorist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theory,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such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as: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repetition,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memorization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and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copying.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Given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these findings,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it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is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concluded </a:t>
            </a:r>
            <a:r>
              <a:rPr sz="1200" dirty="0">
                <a:latin typeface="Times New Roman"/>
                <a:cs typeface="Times New Roman"/>
              </a:rPr>
              <a:t>that,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pedagogical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practice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teachers,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traditional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behaviorist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conception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is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implicit,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which </a:t>
            </a:r>
            <a:r>
              <a:rPr sz="1200" dirty="0">
                <a:latin typeface="Times New Roman"/>
                <a:cs typeface="Times New Roman"/>
              </a:rPr>
              <a:t>considers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that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learning is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association process,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simple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stimulus-</a:t>
            </a:r>
            <a:r>
              <a:rPr sz="1200" dirty="0">
                <a:latin typeface="Times New Roman"/>
                <a:cs typeface="Times New Roman"/>
              </a:rPr>
              <a:t>response</a:t>
            </a:r>
            <a:r>
              <a:rPr sz="1200" spc="-10" dirty="0">
                <a:latin typeface="Times New Roman"/>
                <a:cs typeface="Times New Roman"/>
              </a:rPr>
              <a:t> relationship.</a:t>
            </a:r>
            <a:endParaRPr sz="1200" dirty="0">
              <a:latin typeface="Times New Roman"/>
              <a:cs typeface="Times New Roman"/>
            </a:endParaRPr>
          </a:p>
          <a:p>
            <a:pPr marL="12700" algn="just">
              <a:lnSpc>
                <a:spcPct val="100000"/>
              </a:lnSpc>
              <a:spcBef>
                <a:spcPts val="1085"/>
              </a:spcBef>
            </a:pPr>
            <a:r>
              <a:rPr sz="1200" b="1" dirty="0">
                <a:latin typeface="Times New Roman"/>
                <a:cs typeface="Times New Roman"/>
              </a:rPr>
              <a:t>Descriptors:</a:t>
            </a:r>
            <a:r>
              <a:rPr sz="1200" b="1" spc="-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Reading,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Writing,</a:t>
            </a:r>
            <a:r>
              <a:rPr sz="1200" spc="-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Pedagogical </a:t>
            </a:r>
            <a:r>
              <a:rPr sz="1200" spc="-10" dirty="0">
                <a:latin typeface="Times New Roman"/>
                <a:cs typeface="Times New Roman"/>
              </a:rPr>
              <a:t>Practice.</a:t>
            </a:r>
            <a:endParaRPr sz="1200" dirty="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00" dirty="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200" dirty="0">
              <a:latin typeface="Times New Roman"/>
              <a:cs typeface="Times New Roman"/>
            </a:endParaRPr>
          </a:p>
          <a:p>
            <a:pPr marL="12700" marR="5080" algn="just">
              <a:lnSpc>
                <a:spcPct val="100000"/>
              </a:lnSpc>
            </a:pPr>
            <a:r>
              <a:rPr sz="1200" b="1" dirty="0">
                <a:latin typeface="Times New Roman"/>
                <a:cs typeface="Times New Roman"/>
              </a:rPr>
              <a:t>Biographical</a:t>
            </a:r>
            <a:r>
              <a:rPr sz="1200" b="1" spc="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Review:</a:t>
            </a:r>
            <a:r>
              <a:rPr sz="1200" b="1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Ordinary Professor,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Associate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Economic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and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Social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Sciences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Area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the </a:t>
            </a:r>
            <a:r>
              <a:rPr sz="1200" dirty="0">
                <a:latin typeface="Times New Roman"/>
                <a:cs typeface="Times New Roman"/>
              </a:rPr>
              <a:t>Rómulo</a:t>
            </a:r>
            <a:r>
              <a:rPr sz="1200" spc="3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Gallegos</a:t>
            </a:r>
            <a:r>
              <a:rPr sz="1200" spc="3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University.</a:t>
            </a:r>
            <a:r>
              <a:rPr sz="1200" spc="3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Master</a:t>
            </a:r>
            <a:r>
              <a:rPr sz="1200" spc="3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</a:t>
            </a:r>
            <a:r>
              <a:rPr sz="1200" spc="3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Education,</a:t>
            </a:r>
            <a:r>
              <a:rPr sz="1200" spc="3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mention</a:t>
            </a:r>
            <a:r>
              <a:rPr sz="1200" spc="3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</a:t>
            </a:r>
            <a:r>
              <a:rPr sz="1200" spc="3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Educational</a:t>
            </a:r>
            <a:r>
              <a:rPr sz="1200" spc="3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Research.</a:t>
            </a:r>
            <a:r>
              <a:rPr sz="1200" spc="3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Master</a:t>
            </a:r>
            <a:r>
              <a:rPr sz="1200" spc="36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Management,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mention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Educational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Systems.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Doctor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Educational</a:t>
            </a:r>
            <a:r>
              <a:rPr sz="1200" spc="3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Sciences.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Post-</a:t>
            </a:r>
            <a:r>
              <a:rPr sz="1200" dirty="0">
                <a:latin typeface="Times New Roman"/>
                <a:cs typeface="Times New Roman"/>
              </a:rPr>
              <a:t>doctorate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Education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Sciences.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UNERG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Tutors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Training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Course.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lawyer.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She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served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as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Coordinator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the </a:t>
            </a:r>
            <a:r>
              <a:rPr sz="1200" dirty="0">
                <a:latin typeface="Times New Roman"/>
                <a:cs typeface="Times New Roman"/>
              </a:rPr>
              <a:t>Master's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Degree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</a:t>
            </a:r>
            <a:r>
              <a:rPr sz="1200" spc="-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Education,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mention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</a:t>
            </a:r>
            <a:r>
              <a:rPr sz="1200" spc="-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Educational</a:t>
            </a:r>
            <a:r>
              <a:rPr sz="1200" spc="-10" dirty="0">
                <a:latin typeface="Times New Roman"/>
                <a:cs typeface="Times New Roman"/>
              </a:rPr>
              <a:t> Research.</a:t>
            </a:r>
            <a:endParaRPr sz="1200" dirty="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785"/>
              </a:spcBef>
            </a:pPr>
            <a:endParaRPr sz="1200" dirty="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1200" spc="-50" dirty="0">
                <a:latin typeface="Times New Roman"/>
                <a:cs typeface="Times New Roman"/>
              </a:rPr>
              <a:t>.</a:t>
            </a:r>
            <a:endParaRPr sz="1200" dirty="0">
              <a:latin typeface="Times New Roman"/>
              <a:cs typeface="Times New Roman"/>
            </a:endParaRPr>
          </a:p>
        </p:txBody>
      </p:sp>
      <p:sp>
        <p:nvSpPr>
          <p:cNvPr id="32" name="object 32"/>
          <p:cNvSpPr txBox="1"/>
          <p:nvPr/>
        </p:nvSpPr>
        <p:spPr>
          <a:xfrm>
            <a:off x="6533515" y="8878146"/>
            <a:ext cx="254000" cy="1943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410"/>
              </a:lnSpc>
            </a:pPr>
            <a:r>
              <a:rPr sz="1200" b="1" spc="-25" dirty="0">
                <a:latin typeface="Times New Roman"/>
                <a:cs typeface="Times New Roman"/>
              </a:rPr>
              <a:t>288</a:t>
            </a:r>
            <a:endParaRPr sz="1200" dirty="0">
              <a:latin typeface="Times New Roman"/>
              <a:cs typeface="Times New Roman"/>
            </a:endParaRPr>
          </a:p>
        </p:txBody>
      </p:sp>
      <p:grpSp>
        <p:nvGrpSpPr>
          <p:cNvPr id="33" name="Grupo 32">
            <a:extLst>
              <a:ext uri="{FF2B5EF4-FFF2-40B4-BE49-F238E27FC236}">
                <a16:creationId xmlns:a16="http://schemas.microsoft.com/office/drawing/2014/main" id="{63C5C30A-7590-07D2-ACD1-3E8BB4538CB7}"/>
              </a:ext>
            </a:extLst>
          </p:cNvPr>
          <p:cNvGrpSpPr/>
          <p:nvPr/>
        </p:nvGrpSpPr>
        <p:grpSpPr>
          <a:xfrm>
            <a:off x="117348" y="98932"/>
            <a:ext cx="6665976" cy="1452626"/>
            <a:chOff x="470065" y="1951410"/>
            <a:chExt cx="6665976" cy="1452626"/>
          </a:xfrm>
        </p:grpSpPr>
        <p:grpSp>
          <p:nvGrpSpPr>
            <p:cNvPr id="34" name="object 12">
              <a:extLst>
                <a:ext uri="{FF2B5EF4-FFF2-40B4-BE49-F238E27FC236}">
                  <a16:creationId xmlns:a16="http://schemas.microsoft.com/office/drawing/2014/main" id="{3EC02144-3376-32A1-3511-C0CDBE70669A}"/>
                </a:ext>
              </a:extLst>
            </p:cNvPr>
            <p:cNvGrpSpPr/>
            <p:nvPr/>
          </p:nvGrpSpPr>
          <p:grpSpPr>
            <a:xfrm>
              <a:off x="470065" y="1951664"/>
              <a:ext cx="6665976" cy="1452372"/>
              <a:chOff x="96011" y="115823"/>
              <a:chExt cx="6665976" cy="1452372"/>
            </a:xfrm>
          </p:grpSpPr>
          <p:pic>
            <p:nvPicPr>
              <p:cNvPr id="38" name="object 13">
                <a:extLst>
                  <a:ext uri="{FF2B5EF4-FFF2-40B4-BE49-F238E27FC236}">
                    <a16:creationId xmlns:a16="http://schemas.microsoft.com/office/drawing/2014/main" id="{32849C9C-925D-DB95-D806-0DCE61F80E60}"/>
                  </a:ext>
                </a:extLst>
              </p:cNvPr>
              <p:cNvPicPr/>
              <p:nvPr/>
            </p:nvPicPr>
            <p:blipFill>
              <a:blip r:embed="rId7" cstate="print"/>
              <a:stretch>
                <a:fillRect/>
              </a:stretch>
            </p:blipFill>
            <p:spPr>
              <a:xfrm>
                <a:off x="96011" y="115823"/>
                <a:ext cx="6665976" cy="1452372"/>
              </a:xfrm>
              <a:prstGeom prst="rect">
                <a:avLst/>
              </a:prstGeom>
            </p:spPr>
          </p:pic>
          <p:pic>
            <p:nvPicPr>
              <p:cNvPr id="39" name="object 14">
                <a:extLst>
                  <a:ext uri="{FF2B5EF4-FFF2-40B4-BE49-F238E27FC236}">
                    <a16:creationId xmlns:a16="http://schemas.microsoft.com/office/drawing/2014/main" id="{EDEADCAE-717B-7ADF-B31B-61F3163FC859}"/>
                  </a:ext>
                </a:extLst>
              </p:cNvPr>
              <p:cNvPicPr/>
              <p:nvPr/>
            </p:nvPicPr>
            <p:blipFill>
              <a:blip r:embed="rId8" cstate="print"/>
              <a:stretch>
                <a:fillRect/>
              </a:stretch>
            </p:blipFill>
            <p:spPr>
              <a:xfrm>
                <a:off x="142849" y="142875"/>
                <a:ext cx="6572275" cy="1358646"/>
              </a:xfrm>
              <a:prstGeom prst="rect">
                <a:avLst/>
              </a:prstGeom>
            </p:spPr>
          </p:pic>
          <p:sp>
            <p:nvSpPr>
              <p:cNvPr id="40" name="object 15">
                <a:extLst>
                  <a:ext uri="{FF2B5EF4-FFF2-40B4-BE49-F238E27FC236}">
                    <a16:creationId xmlns:a16="http://schemas.microsoft.com/office/drawing/2014/main" id="{DBAA7D27-1427-E9D7-E835-C53067C38B87}"/>
                  </a:ext>
                </a:extLst>
              </p:cNvPr>
              <p:cNvSpPr/>
              <p:nvPr/>
            </p:nvSpPr>
            <p:spPr>
              <a:xfrm>
                <a:off x="142849" y="142875"/>
                <a:ext cx="6572884" cy="1358900"/>
              </a:xfrm>
              <a:custGeom>
                <a:avLst/>
                <a:gdLst/>
                <a:ahLst/>
                <a:cxnLst/>
                <a:rect l="l" t="t" r="r" b="b"/>
                <a:pathLst>
                  <a:path w="6572884" h="1358900">
                    <a:moveTo>
                      <a:pt x="0" y="226441"/>
                    </a:moveTo>
                    <a:lnTo>
                      <a:pt x="4600" y="180795"/>
                    </a:lnTo>
                    <a:lnTo>
                      <a:pt x="17795" y="138285"/>
                    </a:lnTo>
                    <a:lnTo>
                      <a:pt x="38673" y="99820"/>
                    </a:lnTo>
                    <a:lnTo>
                      <a:pt x="66324" y="66309"/>
                    </a:lnTo>
                    <a:lnTo>
                      <a:pt x="99837" y="38663"/>
                    </a:lnTo>
                    <a:lnTo>
                      <a:pt x="138301" y="17789"/>
                    </a:lnTo>
                    <a:lnTo>
                      <a:pt x="180806" y="4599"/>
                    </a:lnTo>
                    <a:lnTo>
                      <a:pt x="226440" y="0"/>
                    </a:lnTo>
                    <a:lnTo>
                      <a:pt x="6345834" y="0"/>
                    </a:lnTo>
                    <a:lnTo>
                      <a:pt x="6391480" y="4599"/>
                    </a:lnTo>
                    <a:lnTo>
                      <a:pt x="6433990" y="17789"/>
                    </a:lnTo>
                    <a:lnTo>
                      <a:pt x="6472455" y="38663"/>
                    </a:lnTo>
                    <a:lnTo>
                      <a:pt x="6505965" y="66309"/>
                    </a:lnTo>
                    <a:lnTo>
                      <a:pt x="6533612" y="99820"/>
                    </a:lnTo>
                    <a:lnTo>
                      <a:pt x="6554485" y="138285"/>
                    </a:lnTo>
                    <a:lnTo>
                      <a:pt x="6567676" y="180795"/>
                    </a:lnTo>
                    <a:lnTo>
                      <a:pt x="6572275" y="226441"/>
                    </a:lnTo>
                    <a:lnTo>
                      <a:pt x="6572275" y="1132204"/>
                    </a:lnTo>
                    <a:lnTo>
                      <a:pt x="6567676" y="1177850"/>
                    </a:lnTo>
                    <a:lnTo>
                      <a:pt x="6554485" y="1220360"/>
                    </a:lnTo>
                    <a:lnTo>
                      <a:pt x="6533612" y="1258825"/>
                    </a:lnTo>
                    <a:lnTo>
                      <a:pt x="6505965" y="1292336"/>
                    </a:lnTo>
                    <a:lnTo>
                      <a:pt x="6472455" y="1319982"/>
                    </a:lnTo>
                    <a:lnTo>
                      <a:pt x="6433990" y="1340856"/>
                    </a:lnTo>
                    <a:lnTo>
                      <a:pt x="6391480" y="1354046"/>
                    </a:lnTo>
                    <a:lnTo>
                      <a:pt x="6345834" y="1358646"/>
                    </a:lnTo>
                    <a:lnTo>
                      <a:pt x="226440" y="1358646"/>
                    </a:lnTo>
                    <a:lnTo>
                      <a:pt x="180806" y="1354046"/>
                    </a:lnTo>
                    <a:lnTo>
                      <a:pt x="138301" y="1340856"/>
                    </a:lnTo>
                    <a:lnTo>
                      <a:pt x="99837" y="1319982"/>
                    </a:lnTo>
                    <a:lnTo>
                      <a:pt x="66324" y="1292336"/>
                    </a:lnTo>
                    <a:lnTo>
                      <a:pt x="38673" y="1258825"/>
                    </a:lnTo>
                    <a:lnTo>
                      <a:pt x="17795" y="1220360"/>
                    </a:lnTo>
                    <a:lnTo>
                      <a:pt x="4600" y="1177850"/>
                    </a:lnTo>
                    <a:lnTo>
                      <a:pt x="0" y="1132204"/>
                    </a:lnTo>
                    <a:lnTo>
                      <a:pt x="0" y="226441"/>
                    </a:lnTo>
                    <a:close/>
                  </a:path>
                </a:pathLst>
              </a:custGeom>
              <a:ln w="9525">
                <a:solidFill>
                  <a:srgbClr val="55CE74"/>
                </a:solidFill>
              </a:ln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pic>
            <p:nvPicPr>
              <p:cNvPr id="41" name="object 16">
                <a:extLst>
                  <a:ext uri="{FF2B5EF4-FFF2-40B4-BE49-F238E27FC236}">
                    <a16:creationId xmlns:a16="http://schemas.microsoft.com/office/drawing/2014/main" id="{804606C5-F186-66B2-084E-F68E481655A6}"/>
                  </a:ext>
                </a:extLst>
              </p:cNvPr>
              <p:cNvPicPr/>
              <p:nvPr/>
            </p:nvPicPr>
            <p:blipFill>
              <a:blip r:embed="rId9" cstate="print"/>
              <a:stretch>
                <a:fillRect/>
              </a:stretch>
            </p:blipFill>
            <p:spPr>
              <a:xfrm>
                <a:off x="2500248" y="305930"/>
                <a:ext cx="1714500" cy="733945"/>
              </a:xfrm>
              <a:prstGeom prst="rect">
                <a:avLst/>
              </a:prstGeom>
            </p:spPr>
          </p:pic>
        </p:grpSp>
        <p:sp>
          <p:nvSpPr>
            <p:cNvPr id="35" name="object 16">
              <a:extLst>
                <a:ext uri="{FF2B5EF4-FFF2-40B4-BE49-F238E27FC236}">
                  <a16:creationId xmlns:a16="http://schemas.microsoft.com/office/drawing/2014/main" id="{5946FDAB-1110-7220-2253-66ACAA390A9C}"/>
                </a:ext>
              </a:extLst>
            </p:cNvPr>
            <p:cNvSpPr txBox="1"/>
            <p:nvPr/>
          </p:nvSpPr>
          <p:spPr>
            <a:xfrm>
              <a:off x="2775727" y="2875716"/>
              <a:ext cx="3332858" cy="391795"/>
            </a:xfrm>
            <a:prstGeom prst="rect">
              <a:avLst/>
            </a:prstGeom>
            <a:noFill/>
          </p:spPr>
          <p:txBody>
            <a:bodyPr vert="horz" wrap="square" lIns="0" tIns="12700" rIns="0" bIns="0" rtlCol="0">
              <a:spAutoFit/>
            </a:bodyPr>
            <a:lstStyle/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Volumen 4,  Número 1  Enero a Julio 2021</a:t>
              </a:r>
            </a:p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Revista Semestral. Venezuela</a:t>
              </a:r>
              <a:endParaRPr sz="1200" dirty="0">
                <a:latin typeface="Arial"/>
                <a:cs typeface="Arial"/>
              </a:endParaRPr>
            </a:p>
          </p:txBody>
        </p:sp>
        <p:pic>
          <p:nvPicPr>
            <p:cNvPr id="36" name="object 25">
              <a:extLst>
                <a:ext uri="{FF2B5EF4-FFF2-40B4-BE49-F238E27FC236}">
                  <a16:creationId xmlns:a16="http://schemas.microsoft.com/office/drawing/2014/main" id="{1D903CE7-3CCE-F5E4-35C0-952DA82CB52E}"/>
                </a:ext>
              </a:extLst>
            </p:cNvPr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470065" y="2027896"/>
              <a:ext cx="2305662" cy="1053903"/>
            </a:xfrm>
            <a:prstGeom prst="rect">
              <a:avLst/>
            </a:prstGeom>
          </p:spPr>
        </p:pic>
        <p:pic>
          <p:nvPicPr>
            <p:cNvPr id="37" name="object 31">
              <a:extLst>
                <a:ext uri="{FF2B5EF4-FFF2-40B4-BE49-F238E27FC236}">
                  <a16:creationId xmlns:a16="http://schemas.microsoft.com/office/drawing/2014/main" id="{89D23A95-3CC3-69B0-BB67-CD3246B5C219}"/>
                </a:ext>
              </a:extLst>
            </p:cNvPr>
            <p:cNvPicPr/>
            <p:nvPr/>
          </p:nvPicPr>
          <p:blipFill>
            <a:blip r:embed="rId18" cstate="print"/>
            <a:stretch>
              <a:fillRect/>
            </a:stretch>
          </p:blipFill>
          <p:spPr>
            <a:xfrm>
              <a:off x="4932681" y="1951410"/>
              <a:ext cx="1805304" cy="893889"/>
            </a:xfrm>
            <a:prstGeom prst="rect">
              <a:avLst/>
            </a:prstGeom>
          </p:spPr>
        </p:pic>
      </p:grpSp>
    </p:spTree>
  </p:cSld>
  <p:clrMapOvr>
    <a:masterClrMapping/>
  </p:clrMapOvr>
</p:sld>
</file>

<file path=ppt/slides/slide2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94485" y="115823"/>
            <a:ext cx="6669405" cy="8926195"/>
            <a:chOff x="94485" y="115823"/>
            <a:chExt cx="6669405" cy="8926195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44780" y="8651747"/>
              <a:ext cx="6516624" cy="158496"/>
            </a:xfrm>
            <a:prstGeom prst="rect">
              <a:avLst/>
            </a:prstGeom>
          </p:spPr>
        </p:pic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96012" y="115823"/>
              <a:ext cx="6665976" cy="1452372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42849" y="142875"/>
              <a:ext cx="6572275" cy="1358646"/>
            </a:xfrm>
            <a:prstGeom prst="rect">
              <a:avLst/>
            </a:prstGeom>
          </p:spPr>
        </p:pic>
        <p:sp>
          <p:nvSpPr>
            <p:cNvPr id="6" name="object 6"/>
            <p:cNvSpPr/>
            <p:nvPr/>
          </p:nvSpPr>
          <p:spPr>
            <a:xfrm>
              <a:off x="142849" y="142875"/>
              <a:ext cx="6572884" cy="1358900"/>
            </a:xfrm>
            <a:custGeom>
              <a:avLst/>
              <a:gdLst/>
              <a:ahLst/>
              <a:cxnLst/>
              <a:rect l="l" t="t" r="r" b="b"/>
              <a:pathLst>
                <a:path w="6572884" h="1358900">
                  <a:moveTo>
                    <a:pt x="0" y="226441"/>
                  </a:moveTo>
                  <a:lnTo>
                    <a:pt x="4600" y="180795"/>
                  </a:lnTo>
                  <a:lnTo>
                    <a:pt x="17795" y="138285"/>
                  </a:lnTo>
                  <a:lnTo>
                    <a:pt x="38673" y="99820"/>
                  </a:lnTo>
                  <a:lnTo>
                    <a:pt x="66324" y="66309"/>
                  </a:lnTo>
                  <a:lnTo>
                    <a:pt x="99837" y="38663"/>
                  </a:lnTo>
                  <a:lnTo>
                    <a:pt x="138301" y="17789"/>
                  </a:lnTo>
                  <a:lnTo>
                    <a:pt x="180806" y="4599"/>
                  </a:lnTo>
                  <a:lnTo>
                    <a:pt x="226440" y="0"/>
                  </a:lnTo>
                  <a:lnTo>
                    <a:pt x="6345834" y="0"/>
                  </a:lnTo>
                  <a:lnTo>
                    <a:pt x="6391480" y="4599"/>
                  </a:lnTo>
                  <a:lnTo>
                    <a:pt x="6433990" y="17789"/>
                  </a:lnTo>
                  <a:lnTo>
                    <a:pt x="6472455" y="38663"/>
                  </a:lnTo>
                  <a:lnTo>
                    <a:pt x="6505965" y="66309"/>
                  </a:lnTo>
                  <a:lnTo>
                    <a:pt x="6533612" y="99820"/>
                  </a:lnTo>
                  <a:lnTo>
                    <a:pt x="6554485" y="138285"/>
                  </a:lnTo>
                  <a:lnTo>
                    <a:pt x="6567676" y="180795"/>
                  </a:lnTo>
                  <a:lnTo>
                    <a:pt x="6572275" y="226441"/>
                  </a:lnTo>
                  <a:lnTo>
                    <a:pt x="6572275" y="1132204"/>
                  </a:lnTo>
                  <a:lnTo>
                    <a:pt x="6567676" y="1177850"/>
                  </a:lnTo>
                  <a:lnTo>
                    <a:pt x="6554485" y="1220360"/>
                  </a:lnTo>
                  <a:lnTo>
                    <a:pt x="6533612" y="1258825"/>
                  </a:lnTo>
                  <a:lnTo>
                    <a:pt x="6505965" y="1292336"/>
                  </a:lnTo>
                  <a:lnTo>
                    <a:pt x="6472455" y="1319982"/>
                  </a:lnTo>
                  <a:lnTo>
                    <a:pt x="6433990" y="1340856"/>
                  </a:lnTo>
                  <a:lnTo>
                    <a:pt x="6391480" y="1354046"/>
                  </a:lnTo>
                  <a:lnTo>
                    <a:pt x="6345834" y="1358646"/>
                  </a:lnTo>
                  <a:lnTo>
                    <a:pt x="226440" y="1358646"/>
                  </a:lnTo>
                  <a:lnTo>
                    <a:pt x="180806" y="1354046"/>
                  </a:lnTo>
                  <a:lnTo>
                    <a:pt x="138301" y="1340856"/>
                  </a:lnTo>
                  <a:lnTo>
                    <a:pt x="99837" y="1319982"/>
                  </a:lnTo>
                  <a:lnTo>
                    <a:pt x="66324" y="1292336"/>
                  </a:lnTo>
                  <a:lnTo>
                    <a:pt x="38673" y="1258825"/>
                  </a:lnTo>
                  <a:lnTo>
                    <a:pt x="17795" y="1220360"/>
                  </a:lnTo>
                  <a:lnTo>
                    <a:pt x="4600" y="1177850"/>
                  </a:lnTo>
                  <a:lnTo>
                    <a:pt x="0" y="1132204"/>
                  </a:lnTo>
                  <a:lnTo>
                    <a:pt x="0" y="226441"/>
                  </a:lnTo>
                  <a:close/>
                </a:path>
              </a:pathLst>
            </a:custGeom>
            <a:ln w="9525">
              <a:solidFill>
                <a:srgbClr val="55CE74"/>
              </a:solidFill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pic>
          <p:nvPicPr>
            <p:cNvPr id="7" name="object 7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2500248" y="305930"/>
              <a:ext cx="1714500" cy="733945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2738628" y="1024127"/>
              <a:ext cx="1897379" cy="371855"/>
            </a:xfrm>
            <a:prstGeom prst="rect">
              <a:avLst/>
            </a:prstGeom>
          </p:spPr>
        </p:pic>
        <p:pic>
          <p:nvPicPr>
            <p:cNvPr id="9" name="object 9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4401312" y="1024127"/>
              <a:ext cx="1577339" cy="371855"/>
            </a:xfrm>
            <a:prstGeom prst="rect">
              <a:avLst/>
            </a:prstGeom>
          </p:spPr>
        </p:pic>
        <p:pic>
          <p:nvPicPr>
            <p:cNvPr id="10" name="object 10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3169920" y="1207007"/>
              <a:ext cx="1546859" cy="371855"/>
            </a:xfrm>
            <a:prstGeom prst="rect">
              <a:avLst/>
            </a:prstGeom>
          </p:spPr>
        </p:pic>
        <p:pic>
          <p:nvPicPr>
            <p:cNvPr id="11" name="object 11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4482083" y="1207007"/>
              <a:ext cx="284988" cy="371855"/>
            </a:xfrm>
            <a:prstGeom prst="rect">
              <a:avLst/>
            </a:prstGeom>
          </p:spPr>
        </p:pic>
        <p:pic>
          <p:nvPicPr>
            <p:cNvPr id="12" name="object 12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4571999" y="1207007"/>
              <a:ext cx="1013460" cy="371855"/>
            </a:xfrm>
            <a:prstGeom prst="rect">
              <a:avLst/>
            </a:prstGeom>
          </p:spPr>
        </p:pic>
        <p:pic>
          <p:nvPicPr>
            <p:cNvPr id="13" name="object 13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324612" y="234695"/>
              <a:ext cx="1719072" cy="1341120"/>
            </a:xfrm>
            <a:prstGeom prst="rect">
              <a:avLst/>
            </a:prstGeom>
          </p:spPr>
        </p:pic>
        <p:pic>
          <p:nvPicPr>
            <p:cNvPr id="14" name="object 14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5606795" y="8193022"/>
              <a:ext cx="1092707" cy="848868"/>
            </a:xfrm>
            <a:prstGeom prst="rect">
              <a:avLst/>
            </a:prstGeom>
          </p:spPr>
        </p:pic>
        <p:pic>
          <p:nvPicPr>
            <p:cNvPr id="15" name="object 15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109728" y="8193022"/>
              <a:ext cx="1092708" cy="848868"/>
            </a:xfrm>
            <a:prstGeom prst="rect">
              <a:avLst/>
            </a:prstGeom>
          </p:spPr>
        </p:pic>
        <p:pic>
          <p:nvPicPr>
            <p:cNvPr id="16" name="object 16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4725162" y="164274"/>
              <a:ext cx="1805305" cy="893889"/>
            </a:xfrm>
            <a:prstGeom prst="rect">
              <a:avLst/>
            </a:prstGeom>
          </p:spPr>
        </p:pic>
      </p:grpSp>
      <p:sp>
        <p:nvSpPr>
          <p:cNvPr id="17" name="object 17"/>
          <p:cNvSpPr txBox="1"/>
          <p:nvPr/>
        </p:nvSpPr>
        <p:spPr>
          <a:xfrm>
            <a:off x="221691" y="1068451"/>
            <a:ext cx="6417945" cy="693547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063875" marR="772795" indent="-431800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Arial"/>
                <a:cs typeface="Arial"/>
              </a:rPr>
              <a:t>6ta.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Edición</a:t>
            </a:r>
            <a:r>
              <a:rPr sz="1200" b="1" spc="-10" dirty="0">
                <a:latin typeface="Arial"/>
                <a:cs typeface="Arial"/>
              </a:rPr>
              <a:t> Volumen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I</a:t>
            </a:r>
            <a:r>
              <a:rPr sz="1200" b="1" spc="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Enero</a:t>
            </a:r>
            <a:r>
              <a:rPr sz="1200" b="1" spc="-3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a</a:t>
            </a:r>
            <a:r>
              <a:rPr sz="1200" b="1" spc="-2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Julio</a:t>
            </a:r>
            <a:r>
              <a:rPr sz="1200" b="1" spc="-5" dirty="0">
                <a:latin typeface="Arial"/>
                <a:cs typeface="Arial"/>
              </a:rPr>
              <a:t> </a:t>
            </a:r>
            <a:r>
              <a:rPr sz="1200" b="1" spc="-20" dirty="0">
                <a:latin typeface="Arial"/>
                <a:cs typeface="Arial"/>
              </a:rPr>
              <a:t>2021 </a:t>
            </a:r>
            <a:r>
              <a:rPr sz="1200" b="1" dirty="0">
                <a:latin typeface="Arial"/>
                <a:cs typeface="Arial"/>
              </a:rPr>
              <a:t>Revista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Semestral-</a:t>
            </a:r>
            <a:r>
              <a:rPr sz="1200" b="1" spc="-40" dirty="0">
                <a:latin typeface="Arial"/>
                <a:cs typeface="Arial"/>
              </a:rPr>
              <a:t> </a:t>
            </a:r>
            <a:r>
              <a:rPr sz="1200" b="1" spc="-10" dirty="0">
                <a:latin typeface="Arial"/>
                <a:cs typeface="Arial"/>
              </a:rPr>
              <a:t>Venezuela</a:t>
            </a:r>
            <a:endParaRPr sz="1200" dirty="0">
              <a:latin typeface="Arial"/>
              <a:cs typeface="Arial"/>
            </a:endParaRPr>
          </a:p>
          <a:p>
            <a:pPr algn="ctr">
              <a:lnSpc>
                <a:spcPct val="100000"/>
              </a:lnSpc>
              <a:spcBef>
                <a:spcPts val="1120"/>
              </a:spcBef>
            </a:pPr>
            <a:r>
              <a:rPr sz="1200" b="1" dirty="0">
                <a:latin typeface="Times New Roman"/>
                <a:cs typeface="Times New Roman"/>
              </a:rPr>
              <a:t>CONTEXTO</a:t>
            </a:r>
            <a:r>
              <a:rPr sz="1200" b="1" spc="-4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ONTOLÓGICO</a:t>
            </a:r>
            <a:endParaRPr sz="1200" dirty="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60"/>
              </a:spcBef>
            </a:pPr>
            <a:endParaRPr sz="1200" dirty="0">
              <a:latin typeface="Times New Roman"/>
              <a:cs typeface="Times New Roman"/>
            </a:endParaRPr>
          </a:p>
          <a:p>
            <a:pPr marL="375285" marR="5715" indent="-36322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educación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desde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aparición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encontrado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indistintamente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ligada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cultura,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necesidad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 </a:t>
            </a:r>
            <a:r>
              <a:rPr sz="1200" dirty="0">
                <a:latin typeface="Times New Roman"/>
                <a:cs typeface="Times New Roman"/>
              </a:rPr>
              <a:t>ofrecer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cada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individuo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formación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le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permita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adaptarse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reglas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convivencia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spc="-50" dirty="0">
                <a:latin typeface="Times New Roman"/>
                <a:cs typeface="Times New Roman"/>
              </a:rPr>
              <a:t>y </a:t>
            </a:r>
            <a:r>
              <a:rPr sz="1200" dirty="0">
                <a:latin typeface="Times New Roman"/>
                <a:cs typeface="Times New Roman"/>
              </a:rPr>
              <a:t>supervivencia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general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bajo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cuales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rige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cotidianidad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comunidad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población.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-70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ello </a:t>
            </a:r>
            <a:r>
              <a:rPr sz="1200" dirty="0">
                <a:latin typeface="Times New Roman"/>
                <a:cs typeface="Times New Roman"/>
              </a:rPr>
              <a:t>responden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apreciaciones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Jaeger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(2001),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cuando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refiere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concepto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educación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spc="-50" dirty="0">
                <a:latin typeface="Times New Roman"/>
                <a:cs typeface="Times New Roman"/>
              </a:rPr>
              <a:t>y </a:t>
            </a:r>
            <a:r>
              <a:rPr sz="1200" dirty="0">
                <a:latin typeface="Times New Roman"/>
                <a:cs typeface="Times New Roman"/>
              </a:rPr>
              <a:t>cultura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poseían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ciudadanos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cultura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griega,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cambiado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respecto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las </a:t>
            </a:r>
            <a:r>
              <a:rPr sz="1200" dirty="0">
                <a:latin typeface="Times New Roman"/>
                <a:cs typeface="Times New Roman"/>
              </a:rPr>
              <a:t>nociones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tienen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educación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cultura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actualidad,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pesar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todos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cambios </a:t>
            </a:r>
            <a:r>
              <a:rPr sz="1200" dirty="0">
                <a:latin typeface="Times New Roman"/>
                <a:cs typeface="Times New Roman"/>
              </a:rPr>
              <a:t>históricos,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todas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transformaciones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sociales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toda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evolución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materia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tecnología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comunicación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han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tenido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lugar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hasta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presente.</a:t>
            </a:r>
            <a:endParaRPr sz="1200" dirty="0">
              <a:latin typeface="Times New Roman"/>
              <a:cs typeface="Times New Roman"/>
            </a:endParaRPr>
          </a:p>
          <a:p>
            <a:pPr marL="375285" marR="6350" indent="-36322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este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orden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ideas,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entre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problemas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mayormente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presentan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estudiantes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aula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 </a:t>
            </a:r>
            <a:r>
              <a:rPr sz="1200" dirty="0">
                <a:latin typeface="Times New Roman"/>
                <a:cs typeface="Times New Roman"/>
              </a:rPr>
              <a:t>clases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está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vinculado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lectura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escritura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educando;</a:t>
            </a:r>
            <a:r>
              <a:rPr sz="1200" spc="18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lenguaje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escritura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herramienta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más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poderosa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educación.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ahí,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reconocimiento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necesidad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renovar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enseñanza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mismas,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cual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sido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abordado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tanto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formulaciones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teóricas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que </a:t>
            </a:r>
            <a:r>
              <a:rPr sz="1200" dirty="0">
                <a:latin typeface="Times New Roman"/>
                <a:cs typeface="Times New Roman"/>
              </a:rPr>
              <a:t>provienen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diversas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disciplinas,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investigaciones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sobre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adquisición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desarrollo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lenguaje,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mecanismos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recursos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lingüísticos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discursivos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pueden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caracterizar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diversos </a:t>
            </a:r>
            <a:r>
              <a:rPr sz="1200" dirty="0">
                <a:latin typeface="Times New Roman"/>
                <a:cs typeface="Times New Roman"/>
              </a:rPr>
              <a:t>usos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10" dirty="0">
                <a:latin typeface="Times New Roman"/>
                <a:cs typeface="Times New Roman"/>
              </a:rPr>
              <a:t>lengua.</a:t>
            </a:r>
            <a:endParaRPr sz="1200" dirty="0">
              <a:latin typeface="Times New Roman"/>
              <a:cs typeface="Times New Roman"/>
            </a:endParaRPr>
          </a:p>
          <a:p>
            <a:pPr marL="375285" marR="6350" indent="-363220" algn="just">
              <a:lnSpc>
                <a:spcPct val="100000"/>
              </a:lnSpc>
              <a:spcBef>
                <a:spcPts val="5"/>
              </a:spcBef>
            </a:pPr>
            <a:r>
              <a:rPr sz="1200" dirty="0">
                <a:latin typeface="Times New Roman"/>
                <a:cs typeface="Times New Roman"/>
              </a:rPr>
              <a:t>Ahora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bien,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miras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consecución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desarrollo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competencias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comprensión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lectura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estudiante,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Sistema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Educativo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Venezolano,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implementado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largo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tiempo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conjunto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reformas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finalidad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elevar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nivel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cultural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población,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mejorar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calidad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enseñanza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satisfacer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17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expectativas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sociedad,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logro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ello,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impulsan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cambios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enseñanza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aprendizaje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lengua,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fundamentados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uso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enfoque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funcional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comunicativo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atiende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desarrollo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competencia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comunicativa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del </a:t>
            </a:r>
            <a:r>
              <a:rPr sz="1200" spc="-10" dirty="0">
                <a:latin typeface="Times New Roman"/>
                <a:cs typeface="Times New Roman"/>
              </a:rPr>
              <a:t>estudiante.</a:t>
            </a:r>
            <a:endParaRPr sz="1200" dirty="0">
              <a:latin typeface="Times New Roman"/>
              <a:cs typeface="Times New Roman"/>
            </a:endParaRPr>
          </a:p>
          <a:p>
            <a:pPr marL="375285" marR="5080" indent="-36322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Desde</a:t>
            </a:r>
            <a:r>
              <a:rPr sz="1200" spc="3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esta</a:t>
            </a:r>
            <a:r>
              <a:rPr sz="1200" spc="3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perspectiva,</a:t>
            </a:r>
            <a:r>
              <a:rPr sz="1200" spc="3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3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necesario</a:t>
            </a:r>
            <a:r>
              <a:rPr sz="1200" spc="3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3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3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docente</a:t>
            </a:r>
            <a:r>
              <a:rPr sz="1200" spc="3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3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mediador</a:t>
            </a:r>
            <a:r>
              <a:rPr sz="1200" spc="3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promueva</a:t>
            </a:r>
            <a:r>
              <a:rPr sz="1200" spc="3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3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reflexión</a:t>
            </a:r>
            <a:r>
              <a:rPr sz="1200" spc="3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confrontación</a:t>
            </a:r>
            <a:r>
              <a:rPr sz="1200" spc="3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bajo</a:t>
            </a:r>
            <a:r>
              <a:rPr sz="1200" spc="3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análisis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crítico</a:t>
            </a:r>
            <a:r>
              <a:rPr sz="1200" spc="3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le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permita</a:t>
            </a:r>
            <a:r>
              <a:rPr sz="1200" spc="3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</a:t>
            </a:r>
            <a:r>
              <a:rPr sz="1200" spc="3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estudiante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llegar</a:t>
            </a:r>
            <a:r>
              <a:rPr sz="1200" spc="3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3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construcción</a:t>
            </a:r>
            <a:r>
              <a:rPr sz="1200" spc="31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conocimiento,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afianzar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ello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nivel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lectura.</a:t>
            </a:r>
            <a:r>
              <a:rPr sz="1200" spc="4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ello,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alienta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indagación,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utiliza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curiosidad</a:t>
            </a:r>
            <a:r>
              <a:rPr sz="1200" spc="3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natural</a:t>
            </a:r>
            <a:r>
              <a:rPr sz="1200" spc="3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3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estudiante</a:t>
            </a:r>
            <a:r>
              <a:rPr sz="1200" spc="3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</a:t>
            </a:r>
            <a:r>
              <a:rPr sz="1200" spc="3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introducir</a:t>
            </a:r>
            <a:r>
              <a:rPr sz="1200" spc="3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nuevas</a:t>
            </a:r>
            <a:r>
              <a:rPr sz="1200" spc="3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ideas,</a:t>
            </a:r>
            <a:r>
              <a:rPr sz="1200" spc="3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problemas</a:t>
            </a:r>
            <a:r>
              <a:rPr sz="1200" spc="3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3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tecnologías</a:t>
            </a:r>
            <a:r>
              <a:rPr sz="1200" spc="3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32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búsqueda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solución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problemas;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igual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manera,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debe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promover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acercamiento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humano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confrontar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necesidades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estudiantes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facilitar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expresión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sentimientos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sinceros,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cual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efectividad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docente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juega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papel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importantísimo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proceso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enseñanza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aprendizaje,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través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estrategias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didácticas.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actitud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docentes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frente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 la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lectura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0" dirty="0">
                <a:latin typeface="Times New Roman"/>
                <a:cs typeface="Times New Roman"/>
              </a:rPr>
              <a:t>y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escritura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manera de facilitarla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podría representar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 concepción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sobre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 lengua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escrita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su </a:t>
            </a:r>
            <a:r>
              <a:rPr sz="1200" dirty="0">
                <a:latin typeface="Times New Roman"/>
                <a:cs typeface="Times New Roman"/>
              </a:rPr>
              <a:t>aprendizaje.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tal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sentido,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García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(2002),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advierte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manera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tienen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docentes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 </a:t>
            </a:r>
            <a:r>
              <a:rPr sz="1200" dirty="0">
                <a:latin typeface="Times New Roman"/>
                <a:cs typeface="Times New Roman"/>
              </a:rPr>
              <a:t>conceptualizar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realidad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refleja en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dinámica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clase.</a:t>
            </a:r>
            <a:endParaRPr sz="1200" dirty="0">
              <a:latin typeface="Times New Roman"/>
              <a:cs typeface="Times New Roman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1274191" y="8256658"/>
            <a:ext cx="4375150" cy="6921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 marL="12065" marR="5080" algn="ctr">
              <a:lnSpc>
                <a:spcPts val="1440"/>
              </a:lnSpc>
              <a:spcBef>
                <a:spcPts val="15"/>
              </a:spcBef>
            </a:pPr>
            <a:r>
              <a:rPr sz="1200" b="1" dirty="0">
                <a:latin typeface="Times New Roman"/>
                <a:cs typeface="Times New Roman"/>
              </a:rPr>
              <a:t>Aprendizaje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la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Lectura</a:t>
            </a:r>
            <a:r>
              <a:rPr sz="1200" b="1" spc="-1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y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Escritura:</a:t>
            </a:r>
            <a:r>
              <a:rPr sz="1200" b="1" spc="27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Concepciones</a:t>
            </a:r>
            <a:r>
              <a:rPr sz="1200" b="1" spc="-4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Teóricas</a:t>
            </a:r>
            <a:r>
              <a:rPr sz="1200" b="1" spc="-5" dirty="0">
                <a:latin typeface="Times New Roman"/>
                <a:cs typeface="Times New Roman"/>
              </a:rPr>
              <a:t> </a:t>
            </a:r>
            <a:r>
              <a:rPr sz="1200" b="1" spc="-25" dirty="0">
                <a:latin typeface="Times New Roman"/>
                <a:cs typeface="Times New Roman"/>
              </a:rPr>
              <a:t>que </a:t>
            </a:r>
            <a:r>
              <a:rPr sz="1200" b="1" dirty="0">
                <a:latin typeface="Times New Roman"/>
                <a:cs typeface="Times New Roman"/>
              </a:rPr>
              <a:t>Subyacen</a:t>
            </a:r>
            <a:r>
              <a:rPr sz="1200" b="1" spc="-5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en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la</a:t>
            </a:r>
            <a:r>
              <a:rPr sz="1200" b="1" spc="120" dirty="0">
                <a:latin typeface="Times New Roman"/>
                <a:cs typeface="Times New Roman"/>
              </a:rPr>
              <a:t>  </a:t>
            </a:r>
            <a:r>
              <a:rPr sz="1200" b="1" dirty="0">
                <a:latin typeface="Times New Roman"/>
                <a:cs typeface="Times New Roman"/>
              </a:rPr>
              <a:t>Práctica</a:t>
            </a:r>
            <a:r>
              <a:rPr sz="1200" b="1" spc="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Pedagógica</a:t>
            </a:r>
            <a:r>
              <a:rPr sz="1200" b="1" spc="-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los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Docentes</a:t>
            </a:r>
            <a:endParaRPr sz="1200" dirty="0">
              <a:latin typeface="Times New Roman"/>
              <a:cs typeface="Times New Roman"/>
            </a:endParaRPr>
          </a:p>
          <a:p>
            <a:pPr marR="27940" algn="ctr">
              <a:lnSpc>
                <a:spcPct val="100000"/>
              </a:lnSpc>
              <a:spcBef>
                <a:spcPts val="990"/>
              </a:spcBef>
            </a:pPr>
            <a:r>
              <a:rPr sz="1200" b="1" dirty="0">
                <a:latin typeface="Times New Roman"/>
                <a:cs typeface="Times New Roman"/>
              </a:rPr>
              <a:t>Dra.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Rafaela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Chacín</a:t>
            </a:r>
            <a:r>
              <a:rPr sz="1200" b="1" spc="-3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Suárez</a:t>
            </a:r>
            <a:endParaRPr sz="1200" dirty="0">
              <a:latin typeface="Times New Roman"/>
              <a:cs typeface="Times New Roman"/>
            </a:endParaRPr>
          </a:p>
        </p:txBody>
      </p:sp>
      <p:sp>
        <p:nvSpPr>
          <p:cNvPr id="19" name="object 19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88885" rIns="0" bIns="0" rtlCol="0">
            <a:spAutoFit/>
          </a:bodyPr>
          <a:lstStyle/>
          <a:p>
            <a:pPr marL="202565">
              <a:lnSpc>
                <a:spcPct val="100000"/>
              </a:lnSpc>
              <a:spcBef>
                <a:spcPts val="95"/>
              </a:spcBef>
            </a:pPr>
            <a:fld id="{81D60167-4931-47E6-BA6A-407CBD079E47}" type="slidenum">
              <a:rPr sz="900" b="1" spc="-25" dirty="0">
                <a:latin typeface="Times New Roman"/>
                <a:cs typeface="Times New Roman"/>
              </a:rPr>
              <a:t>289</a:t>
            </a:fld>
            <a:endParaRPr sz="900" dirty="0">
              <a:latin typeface="Times New Roman"/>
              <a:cs typeface="Times New Roman"/>
            </a:endParaRPr>
          </a:p>
        </p:txBody>
      </p:sp>
      <p:grpSp>
        <p:nvGrpSpPr>
          <p:cNvPr id="20" name="Grupo 19">
            <a:extLst>
              <a:ext uri="{FF2B5EF4-FFF2-40B4-BE49-F238E27FC236}">
                <a16:creationId xmlns:a16="http://schemas.microsoft.com/office/drawing/2014/main" id="{9E8B7098-E532-A154-B419-114687E77ED0}"/>
              </a:ext>
            </a:extLst>
          </p:cNvPr>
          <p:cNvGrpSpPr/>
          <p:nvPr/>
        </p:nvGrpSpPr>
        <p:grpSpPr>
          <a:xfrm>
            <a:off x="117348" y="98932"/>
            <a:ext cx="6665976" cy="1452626"/>
            <a:chOff x="470065" y="1951410"/>
            <a:chExt cx="6665976" cy="1452626"/>
          </a:xfrm>
        </p:grpSpPr>
        <p:grpSp>
          <p:nvGrpSpPr>
            <p:cNvPr id="21" name="object 12">
              <a:extLst>
                <a:ext uri="{FF2B5EF4-FFF2-40B4-BE49-F238E27FC236}">
                  <a16:creationId xmlns:a16="http://schemas.microsoft.com/office/drawing/2014/main" id="{FB648AFB-41FD-7013-79B6-47AF43B8F083}"/>
                </a:ext>
              </a:extLst>
            </p:cNvPr>
            <p:cNvGrpSpPr/>
            <p:nvPr/>
          </p:nvGrpSpPr>
          <p:grpSpPr>
            <a:xfrm>
              <a:off x="470065" y="1951664"/>
              <a:ext cx="6665976" cy="1452372"/>
              <a:chOff x="96011" y="115823"/>
              <a:chExt cx="6665976" cy="1452372"/>
            </a:xfrm>
          </p:grpSpPr>
          <p:pic>
            <p:nvPicPr>
              <p:cNvPr id="25" name="object 13">
                <a:extLst>
                  <a:ext uri="{FF2B5EF4-FFF2-40B4-BE49-F238E27FC236}">
                    <a16:creationId xmlns:a16="http://schemas.microsoft.com/office/drawing/2014/main" id="{8ECCE332-B8D0-6CE8-013D-925C63734EA5}"/>
                  </a:ext>
                </a:extLst>
              </p:cNvPr>
              <p:cNvPicPr/>
              <p:nvPr/>
            </p:nvPicPr>
            <p:blipFill>
              <a:blip r:embed="rId3" cstate="print"/>
              <a:stretch>
                <a:fillRect/>
              </a:stretch>
            </p:blipFill>
            <p:spPr>
              <a:xfrm>
                <a:off x="96011" y="115823"/>
                <a:ext cx="6665976" cy="1452372"/>
              </a:xfrm>
              <a:prstGeom prst="rect">
                <a:avLst/>
              </a:prstGeom>
            </p:spPr>
          </p:pic>
          <p:pic>
            <p:nvPicPr>
              <p:cNvPr id="26" name="object 14">
                <a:extLst>
                  <a:ext uri="{FF2B5EF4-FFF2-40B4-BE49-F238E27FC236}">
                    <a16:creationId xmlns:a16="http://schemas.microsoft.com/office/drawing/2014/main" id="{5FA66C31-7597-8B42-9485-5786980A3D53}"/>
                  </a:ext>
                </a:extLst>
              </p:cNvPr>
              <p:cNvPicPr/>
              <p:nvPr/>
            </p:nvPicPr>
            <p:blipFill>
              <a:blip r:embed="rId4" cstate="print"/>
              <a:stretch>
                <a:fillRect/>
              </a:stretch>
            </p:blipFill>
            <p:spPr>
              <a:xfrm>
                <a:off x="142849" y="142875"/>
                <a:ext cx="6572275" cy="1358646"/>
              </a:xfrm>
              <a:prstGeom prst="rect">
                <a:avLst/>
              </a:prstGeom>
            </p:spPr>
          </p:pic>
          <p:sp>
            <p:nvSpPr>
              <p:cNvPr id="27" name="object 15">
                <a:extLst>
                  <a:ext uri="{FF2B5EF4-FFF2-40B4-BE49-F238E27FC236}">
                    <a16:creationId xmlns:a16="http://schemas.microsoft.com/office/drawing/2014/main" id="{4472943B-92BC-147C-EC87-576261FF8303}"/>
                  </a:ext>
                </a:extLst>
              </p:cNvPr>
              <p:cNvSpPr/>
              <p:nvPr/>
            </p:nvSpPr>
            <p:spPr>
              <a:xfrm>
                <a:off x="142849" y="142875"/>
                <a:ext cx="6572884" cy="1358900"/>
              </a:xfrm>
              <a:custGeom>
                <a:avLst/>
                <a:gdLst/>
                <a:ahLst/>
                <a:cxnLst/>
                <a:rect l="l" t="t" r="r" b="b"/>
                <a:pathLst>
                  <a:path w="6572884" h="1358900">
                    <a:moveTo>
                      <a:pt x="0" y="226441"/>
                    </a:moveTo>
                    <a:lnTo>
                      <a:pt x="4600" y="180795"/>
                    </a:lnTo>
                    <a:lnTo>
                      <a:pt x="17795" y="138285"/>
                    </a:lnTo>
                    <a:lnTo>
                      <a:pt x="38673" y="99820"/>
                    </a:lnTo>
                    <a:lnTo>
                      <a:pt x="66324" y="66309"/>
                    </a:lnTo>
                    <a:lnTo>
                      <a:pt x="99837" y="38663"/>
                    </a:lnTo>
                    <a:lnTo>
                      <a:pt x="138301" y="17789"/>
                    </a:lnTo>
                    <a:lnTo>
                      <a:pt x="180806" y="4599"/>
                    </a:lnTo>
                    <a:lnTo>
                      <a:pt x="226440" y="0"/>
                    </a:lnTo>
                    <a:lnTo>
                      <a:pt x="6345834" y="0"/>
                    </a:lnTo>
                    <a:lnTo>
                      <a:pt x="6391480" y="4599"/>
                    </a:lnTo>
                    <a:lnTo>
                      <a:pt x="6433990" y="17789"/>
                    </a:lnTo>
                    <a:lnTo>
                      <a:pt x="6472455" y="38663"/>
                    </a:lnTo>
                    <a:lnTo>
                      <a:pt x="6505965" y="66309"/>
                    </a:lnTo>
                    <a:lnTo>
                      <a:pt x="6533612" y="99820"/>
                    </a:lnTo>
                    <a:lnTo>
                      <a:pt x="6554485" y="138285"/>
                    </a:lnTo>
                    <a:lnTo>
                      <a:pt x="6567676" y="180795"/>
                    </a:lnTo>
                    <a:lnTo>
                      <a:pt x="6572275" y="226441"/>
                    </a:lnTo>
                    <a:lnTo>
                      <a:pt x="6572275" y="1132204"/>
                    </a:lnTo>
                    <a:lnTo>
                      <a:pt x="6567676" y="1177850"/>
                    </a:lnTo>
                    <a:lnTo>
                      <a:pt x="6554485" y="1220360"/>
                    </a:lnTo>
                    <a:lnTo>
                      <a:pt x="6533612" y="1258825"/>
                    </a:lnTo>
                    <a:lnTo>
                      <a:pt x="6505965" y="1292336"/>
                    </a:lnTo>
                    <a:lnTo>
                      <a:pt x="6472455" y="1319982"/>
                    </a:lnTo>
                    <a:lnTo>
                      <a:pt x="6433990" y="1340856"/>
                    </a:lnTo>
                    <a:lnTo>
                      <a:pt x="6391480" y="1354046"/>
                    </a:lnTo>
                    <a:lnTo>
                      <a:pt x="6345834" y="1358646"/>
                    </a:lnTo>
                    <a:lnTo>
                      <a:pt x="226440" y="1358646"/>
                    </a:lnTo>
                    <a:lnTo>
                      <a:pt x="180806" y="1354046"/>
                    </a:lnTo>
                    <a:lnTo>
                      <a:pt x="138301" y="1340856"/>
                    </a:lnTo>
                    <a:lnTo>
                      <a:pt x="99837" y="1319982"/>
                    </a:lnTo>
                    <a:lnTo>
                      <a:pt x="66324" y="1292336"/>
                    </a:lnTo>
                    <a:lnTo>
                      <a:pt x="38673" y="1258825"/>
                    </a:lnTo>
                    <a:lnTo>
                      <a:pt x="17795" y="1220360"/>
                    </a:lnTo>
                    <a:lnTo>
                      <a:pt x="4600" y="1177850"/>
                    </a:lnTo>
                    <a:lnTo>
                      <a:pt x="0" y="1132204"/>
                    </a:lnTo>
                    <a:lnTo>
                      <a:pt x="0" y="226441"/>
                    </a:lnTo>
                    <a:close/>
                  </a:path>
                </a:pathLst>
              </a:custGeom>
              <a:ln w="9525">
                <a:solidFill>
                  <a:srgbClr val="55CE74"/>
                </a:solidFill>
              </a:ln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pic>
            <p:nvPicPr>
              <p:cNvPr id="28" name="object 16">
                <a:extLst>
                  <a:ext uri="{FF2B5EF4-FFF2-40B4-BE49-F238E27FC236}">
                    <a16:creationId xmlns:a16="http://schemas.microsoft.com/office/drawing/2014/main" id="{565C44C3-EF2A-FC35-8C08-5A1EB75C38D3}"/>
                  </a:ext>
                </a:extLst>
              </p:cNvPr>
              <p:cNvPicPr/>
              <p:nvPr/>
            </p:nvPicPr>
            <p:blipFill>
              <a:blip r:embed="rId5" cstate="print"/>
              <a:stretch>
                <a:fillRect/>
              </a:stretch>
            </p:blipFill>
            <p:spPr>
              <a:xfrm>
                <a:off x="2500248" y="305930"/>
                <a:ext cx="1714500" cy="733945"/>
              </a:xfrm>
              <a:prstGeom prst="rect">
                <a:avLst/>
              </a:prstGeom>
            </p:spPr>
          </p:pic>
        </p:grpSp>
        <p:sp>
          <p:nvSpPr>
            <p:cNvPr id="22" name="object 16">
              <a:extLst>
                <a:ext uri="{FF2B5EF4-FFF2-40B4-BE49-F238E27FC236}">
                  <a16:creationId xmlns:a16="http://schemas.microsoft.com/office/drawing/2014/main" id="{58AFB8B8-5A7A-CA6C-D73D-1C942AAAE81F}"/>
                </a:ext>
              </a:extLst>
            </p:cNvPr>
            <p:cNvSpPr txBox="1"/>
            <p:nvPr/>
          </p:nvSpPr>
          <p:spPr>
            <a:xfrm>
              <a:off x="2775727" y="2875716"/>
              <a:ext cx="3332858" cy="391795"/>
            </a:xfrm>
            <a:prstGeom prst="rect">
              <a:avLst/>
            </a:prstGeom>
            <a:noFill/>
          </p:spPr>
          <p:txBody>
            <a:bodyPr vert="horz" wrap="square" lIns="0" tIns="12700" rIns="0" bIns="0" rtlCol="0">
              <a:spAutoFit/>
            </a:bodyPr>
            <a:lstStyle/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Volumen 4,  Número 1  Enero a Julio 2021</a:t>
              </a:r>
            </a:p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Revista Semestral. Venezuela</a:t>
              </a:r>
              <a:endParaRPr sz="1200" dirty="0">
                <a:latin typeface="Arial"/>
                <a:cs typeface="Arial"/>
              </a:endParaRPr>
            </a:p>
          </p:txBody>
        </p:sp>
        <p:pic>
          <p:nvPicPr>
            <p:cNvPr id="23" name="object 25">
              <a:extLst>
                <a:ext uri="{FF2B5EF4-FFF2-40B4-BE49-F238E27FC236}">
                  <a16:creationId xmlns:a16="http://schemas.microsoft.com/office/drawing/2014/main" id="{5534A470-11BC-6F58-8426-9591C957F684}"/>
                </a:ext>
              </a:extLst>
            </p:cNvPr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470065" y="2027896"/>
              <a:ext cx="2305662" cy="1053903"/>
            </a:xfrm>
            <a:prstGeom prst="rect">
              <a:avLst/>
            </a:prstGeom>
          </p:spPr>
        </p:pic>
        <p:pic>
          <p:nvPicPr>
            <p:cNvPr id="24" name="object 31">
              <a:extLst>
                <a:ext uri="{FF2B5EF4-FFF2-40B4-BE49-F238E27FC236}">
                  <a16:creationId xmlns:a16="http://schemas.microsoft.com/office/drawing/2014/main" id="{D9886BB3-969D-0736-6EA1-B35D684DA8D2}"/>
                </a:ext>
              </a:extLst>
            </p:cNvPr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4932681" y="1951410"/>
              <a:ext cx="1805304" cy="893889"/>
            </a:xfrm>
            <a:prstGeom prst="rect">
              <a:avLst/>
            </a:prstGeom>
          </p:spPr>
        </p:pic>
      </p:grpSp>
    </p:spTree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204216" y="305930"/>
            <a:ext cx="6518148" cy="8504313"/>
            <a:chOff x="204216" y="305930"/>
            <a:chExt cx="6518148" cy="8504313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204216" y="8651747"/>
              <a:ext cx="6518148" cy="158496"/>
            </a:xfrm>
            <a:prstGeom prst="rect">
              <a:avLst/>
            </a:prstGeom>
          </p:spPr>
        </p:pic>
        <p:pic>
          <p:nvPicPr>
            <p:cNvPr id="7" name="object 7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2500248" y="305930"/>
              <a:ext cx="1714500" cy="733945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2738628" y="1024127"/>
              <a:ext cx="1897379" cy="371855"/>
            </a:xfrm>
            <a:prstGeom prst="rect">
              <a:avLst/>
            </a:prstGeom>
          </p:spPr>
        </p:pic>
        <p:pic>
          <p:nvPicPr>
            <p:cNvPr id="9" name="object 9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4401312" y="1024127"/>
              <a:ext cx="1577339" cy="371855"/>
            </a:xfrm>
            <a:prstGeom prst="rect">
              <a:avLst/>
            </a:prstGeom>
          </p:spPr>
        </p:pic>
        <p:pic>
          <p:nvPicPr>
            <p:cNvPr id="10" name="object 10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3169920" y="1207007"/>
              <a:ext cx="1546859" cy="371855"/>
            </a:xfrm>
            <a:prstGeom prst="rect">
              <a:avLst/>
            </a:prstGeom>
          </p:spPr>
        </p:pic>
        <p:pic>
          <p:nvPicPr>
            <p:cNvPr id="11" name="object 11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4482083" y="1207007"/>
              <a:ext cx="284988" cy="371855"/>
            </a:xfrm>
            <a:prstGeom prst="rect">
              <a:avLst/>
            </a:prstGeom>
          </p:spPr>
        </p:pic>
        <p:pic>
          <p:nvPicPr>
            <p:cNvPr id="12" name="object 12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4571999" y="1207007"/>
              <a:ext cx="1013460" cy="371855"/>
            </a:xfrm>
            <a:prstGeom prst="rect">
              <a:avLst/>
            </a:prstGeom>
          </p:spPr>
        </p:pic>
      </p:grpSp>
      <p:sp>
        <p:nvSpPr>
          <p:cNvPr id="13" name="object 13"/>
          <p:cNvSpPr txBox="1"/>
          <p:nvPr/>
        </p:nvSpPr>
        <p:spPr>
          <a:xfrm>
            <a:off x="2842005" y="1068451"/>
            <a:ext cx="3029585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443865" marR="5080" indent="-431800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Arial"/>
                <a:cs typeface="Arial"/>
              </a:rPr>
              <a:t>6ta.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Edición</a:t>
            </a:r>
            <a:r>
              <a:rPr sz="1200" b="1" spc="-10" dirty="0">
                <a:latin typeface="Arial"/>
                <a:cs typeface="Arial"/>
              </a:rPr>
              <a:t> Volumen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I</a:t>
            </a:r>
            <a:r>
              <a:rPr sz="1200" b="1" spc="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Enero</a:t>
            </a:r>
            <a:r>
              <a:rPr sz="1200" b="1" spc="-3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a</a:t>
            </a:r>
            <a:r>
              <a:rPr sz="1200" b="1" spc="-2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Julio</a:t>
            </a:r>
            <a:r>
              <a:rPr sz="1200" b="1" spc="-5" dirty="0">
                <a:latin typeface="Arial"/>
                <a:cs typeface="Arial"/>
              </a:rPr>
              <a:t> </a:t>
            </a:r>
            <a:r>
              <a:rPr sz="1200" b="1" spc="-20" dirty="0">
                <a:latin typeface="Arial"/>
                <a:cs typeface="Arial"/>
              </a:rPr>
              <a:t>2021 </a:t>
            </a:r>
            <a:r>
              <a:rPr sz="1200" b="1" dirty="0">
                <a:latin typeface="Arial"/>
                <a:cs typeface="Arial"/>
              </a:rPr>
              <a:t>Revista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Semestral-</a:t>
            </a:r>
            <a:r>
              <a:rPr sz="1200" b="1" spc="-40" dirty="0">
                <a:latin typeface="Arial"/>
                <a:cs typeface="Arial"/>
              </a:rPr>
              <a:t> </a:t>
            </a:r>
            <a:r>
              <a:rPr sz="1200" b="1" spc="-10" dirty="0">
                <a:latin typeface="Arial"/>
                <a:cs typeface="Arial"/>
              </a:rPr>
              <a:t>Venezuela</a:t>
            </a:r>
            <a:endParaRPr sz="1200">
              <a:latin typeface="Arial"/>
              <a:cs typeface="Arial"/>
            </a:endParaRPr>
          </a:p>
        </p:txBody>
      </p:sp>
      <p:grpSp>
        <p:nvGrpSpPr>
          <p:cNvPr id="14" name="object 14"/>
          <p:cNvGrpSpPr/>
          <p:nvPr/>
        </p:nvGrpSpPr>
        <p:grpSpPr>
          <a:xfrm>
            <a:off x="109728" y="164274"/>
            <a:ext cx="6590030" cy="8877935"/>
            <a:chOff x="109728" y="164274"/>
            <a:chExt cx="6590030" cy="8877935"/>
          </a:xfrm>
        </p:grpSpPr>
        <p:pic>
          <p:nvPicPr>
            <p:cNvPr id="15" name="object 15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324612" y="234696"/>
              <a:ext cx="1719072" cy="1341120"/>
            </a:xfrm>
            <a:prstGeom prst="rect">
              <a:avLst/>
            </a:prstGeom>
          </p:spPr>
        </p:pic>
        <p:pic>
          <p:nvPicPr>
            <p:cNvPr id="16" name="object 16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5606795" y="8193022"/>
              <a:ext cx="1092707" cy="848868"/>
            </a:xfrm>
            <a:prstGeom prst="rect">
              <a:avLst/>
            </a:prstGeom>
          </p:spPr>
        </p:pic>
        <p:pic>
          <p:nvPicPr>
            <p:cNvPr id="17" name="object 17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109728" y="8193022"/>
              <a:ext cx="1092708" cy="848868"/>
            </a:xfrm>
            <a:prstGeom prst="rect">
              <a:avLst/>
            </a:prstGeom>
          </p:spPr>
        </p:pic>
        <p:pic>
          <p:nvPicPr>
            <p:cNvPr id="18" name="object 18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4725162" y="164274"/>
              <a:ext cx="1805305" cy="893889"/>
            </a:xfrm>
            <a:prstGeom prst="rect">
              <a:avLst/>
            </a:prstGeom>
          </p:spPr>
        </p:pic>
      </p:grpSp>
      <p:sp>
        <p:nvSpPr>
          <p:cNvPr id="19" name="object 19"/>
          <p:cNvSpPr txBox="1"/>
          <p:nvPr/>
        </p:nvSpPr>
        <p:spPr>
          <a:xfrm>
            <a:off x="221691" y="1648459"/>
            <a:ext cx="6417310" cy="642747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i="1" dirty="0">
                <a:latin typeface="Times New Roman"/>
                <a:cs typeface="Times New Roman"/>
              </a:rPr>
              <a:t>Diseño</a:t>
            </a:r>
            <a:r>
              <a:rPr sz="1200" b="1" i="1" spc="-10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de</a:t>
            </a:r>
            <a:r>
              <a:rPr sz="1200" b="1" i="1" spc="-10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la</a:t>
            </a:r>
            <a:r>
              <a:rPr sz="1200" b="1" i="1" spc="-10" dirty="0">
                <a:latin typeface="Times New Roman"/>
                <a:cs typeface="Times New Roman"/>
              </a:rPr>
              <a:t> investigación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60"/>
              </a:spcBef>
            </a:pPr>
            <a:endParaRPr sz="1200">
              <a:latin typeface="Times New Roman"/>
              <a:cs typeface="Times New Roman"/>
            </a:endParaRPr>
          </a:p>
          <a:p>
            <a:pPr marL="375285" marR="5715" indent="-36322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diseño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seleccionado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investigación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fue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tipo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descriptivo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según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John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Best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citado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Altuve </a:t>
            </a:r>
            <a:r>
              <a:rPr sz="1200" dirty="0">
                <a:latin typeface="Times New Roman"/>
                <a:cs typeface="Times New Roman"/>
              </a:rPr>
              <a:t>(1996):</a:t>
            </a:r>
            <a:r>
              <a:rPr sz="1200" spc="3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“esta</a:t>
            </a:r>
            <a:r>
              <a:rPr sz="1200" spc="3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investigación</a:t>
            </a:r>
            <a:r>
              <a:rPr sz="1200" spc="3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trata</a:t>
            </a:r>
            <a:r>
              <a:rPr sz="1200" spc="3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</a:t>
            </a:r>
            <a:r>
              <a:rPr sz="1200" spc="3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3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es”.</a:t>
            </a:r>
            <a:r>
              <a:rPr sz="1200" spc="3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Comprende</a:t>
            </a:r>
            <a:r>
              <a:rPr sz="1200" spc="3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3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descripción,</a:t>
            </a:r>
            <a:r>
              <a:rPr sz="1200" spc="3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registro,</a:t>
            </a:r>
            <a:r>
              <a:rPr sz="1200" spc="3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análisis</a:t>
            </a:r>
            <a:r>
              <a:rPr sz="1200" spc="350" dirty="0">
                <a:latin typeface="Times New Roman"/>
                <a:cs typeface="Times New Roman"/>
              </a:rPr>
              <a:t> </a:t>
            </a:r>
            <a:r>
              <a:rPr sz="1200" spc="-50" dirty="0">
                <a:latin typeface="Times New Roman"/>
                <a:cs typeface="Times New Roman"/>
              </a:rPr>
              <a:t>e </a:t>
            </a:r>
            <a:r>
              <a:rPr sz="1200" dirty="0">
                <a:latin typeface="Times New Roman"/>
                <a:cs typeface="Times New Roman"/>
              </a:rPr>
              <a:t>interpretación</a:t>
            </a:r>
            <a:r>
              <a:rPr sz="1200" spc="4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40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4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condiciones</a:t>
            </a:r>
            <a:r>
              <a:rPr sz="1200" spc="4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existentes</a:t>
            </a:r>
            <a:r>
              <a:rPr sz="1200" spc="4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4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4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momento.</a:t>
            </a:r>
            <a:r>
              <a:rPr sz="1200" spc="4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Suele</a:t>
            </a:r>
            <a:r>
              <a:rPr sz="1200" spc="4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implica</a:t>
            </a:r>
            <a:r>
              <a:rPr sz="1200" spc="4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algún</a:t>
            </a:r>
            <a:r>
              <a:rPr sz="1200" spc="4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tipo</a:t>
            </a:r>
            <a:r>
              <a:rPr sz="1200" spc="42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 </a:t>
            </a:r>
            <a:r>
              <a:rPr sz="1200" dirty="0">
                <a:latin typeface="Times New Roman"/>
                <a:cs typeface="Times New Roman"/>
              </a:rPr>
              <a:t>comparación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contraste,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pueden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intentar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descubrir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relaciones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causa-</a:t>
            </a:r>
            <a:r>
              <a:rPr sz="1200" dirty="0">
                <a:latin typeface="Times New Roman"/>
                <a:cs typeface="Times New Roman"/>
              </a:rPr>
              <a:t>efecto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presentes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entre </a:t>
            </a:r>
            <a:r>
              <a:rPr sz="1200" dirty="0">
                <a:latin typeface="Times New Roman"/>
                <a:cs typeface="Times New Roman"/>
              </a:rPr>
              <a:t>variables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manipuladas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pero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reales”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(p.150).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referencia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anterior,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características </a:t>
            </a:r>
            <a:r>
              <a:rPr sz="1200" dirty="0">
                <a:latin typeface="Times New Roman"/>
                <a:cs typeface="Times New Roman"/>
              </a:rPr>
              <a:t>hicieron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posible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asistencia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investigadores,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pues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allí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donde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diagnosticó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medio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instrumento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recolección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datos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(cuestionario),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participación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percepción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los </a:t>
            </a:r>
            <a:r>
              <a:rPr sz="1200" dirty="0">
                <a:latin typeface="Times New Roman"/>
                <a:cs typeface="Times New Roman"/>
              </a:rPr>
              <a:t>padres</a:t>
            </a:r>
            <a:r>
              <a:rPr sz="1200" spc="4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3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representantes</a:t>
            </a:r>
            <a:r>
              <a:rPr sz="1200" spc="4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tienen</a:t>
            </a:r>
            <a:r>
              <a:rPr sz="1200" spc="40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4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4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actividades</a:t>
            </a:r>
            <a:r>
              <a:rPr sz="1200" spc="4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escolares</a:t>
            </a:r>
            <a:r>
              <a:rPr sz="1200" spc="40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4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40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escuela</a:t>
            </a:r>
            <a:r>
              <a:rPr sz="1200" spc="4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tomada</a:t>
            </a:r>
            <a:r>
              <a:rPr sz="1200" spc="40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40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 </a:t>
            </a:r>
            <a:r>
              <a:rPr sz="1200" spc="-10" dirty="0">
                <a:latin typeface="Times New Roman"/>
                <a:cs typeface="Times New Roman"/>
              </a:rPr>
              <a:t>investigación.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60"/>
              </a:spcBef>
            </a:pP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1200" b="1" i="1" dirty="0">
                <a:latin typeface="Times New Roman"/>
                <a:cs typeface="Times New Roman"/>
              </a:rPr>
              <a:t>Población</a:t>
            </a:r>
            <a:r>
              <a:rPr sz="1200" b="1" i="1" spc="-10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y</a:t>
            </a:r>
            <a:r>
              <a:rPr sz="1200" b="1" i="1" spc="-25" dirty="0">
                <a:latin typeface="Times New Roman"/>
                <a:cs typeface="Times New Roman"/>
              </a:rPr>
              <a:t> </a:t>
            </a:r>
            <a:r>
              <a:rPr sz="1200" b="1" i="1" spc="-10" dirty="0">
                <a:latin typeface="Times New Roman"/>
                <a:cs typeface="Times New Roman"/>
              </a:rPr>
              <a:t>Muestra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60"/>
              </a:spcBef>
            </a:pPr>
            <a:endParaRPr sz="1200">
              <a:latin typeface="Times New Roman"/>
              <a:cs typeface="Times New Roman"/>
            </a:endParaRPr>
          </a:p>
          <a:p>
            <a:pPr marL="375285" marR="6985" indent="-36322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población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seleccionó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contó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todos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elementos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necesarios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desarrollo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trabajo </a:t>
            </a:r>
            <a:r>
              <a:rPr sz="1200" dirty="0">
                <a:latin typeface="Times New Roman"/>
                <a:cs typeface="Times New Roman"/>
              </a:rPr>
              <a:t>investigativo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conformó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ciento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ochenta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nueve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(189)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padres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representantes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seis</a:t>
            </a:r>
            <a:endParaRPr sz="1200">
              <a:latin typeface="Times New Roman"/>
              <a:cs typeface="Times New Roman"/>
            </a:endParaRPr>
          </a:p>
          <a:p>
            <a:pPr marL="375285" marR="6985" algn="just">
              <a:lnSpc>
                <a:spcPct val="100000"/>
              </a:lnSpc>
              <a:spcBef>
                <a:spcPts val="5"/>
              </a:spcBef>
            </a:pPr>
            <a:r>
              <a:rPr sz="1200" dirty="0">
                <a:latin typeface="Times New Roman"/>
                <a:cs typeface="Times New Roman"/>
              </a:rPr>
              <a:t>(06)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secciones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3er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grado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E.B.N.B.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Pedro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Aldao”.</a:t>
            </a:r>
            <a:r>
              <a:rPr sz="1200" spc="3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muestra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referencia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quedó </a:t>
            </a:r>
            <a:r>
              <a:rPr sz="1200" dirty="0">
                <a:latin typeface="Times New Roman"/>
                <a:cs typeface="Times New Roman"/>
              </a:rPr>
              <a:t>conformada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base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20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%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padres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representantes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cada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sección,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fin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todos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los </a:t>
            </a:r>
            <a:r>
              <a:rPr sz="1200" dirty="0">
                <a:latin typeface="Times New Roman"/>
                <a:cs typeface="Times New Roman"/>
              </a:rPr>
              <a:t>padres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pertenecientes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población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tengan la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posibilidad de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participar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muestra, para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los </a:t>
            </a:r>
            <a:r>
              <a:rPr sz="1200" dirty="0">
                <a:latin typeface="Times New Roman"/>
                <a:cs typeface="Times New Roman"/>
              </a:rPr>
              <a:t>resultados</a:t>
            </a:r>
            <a:r>
              <a:rPr sz="1200" spc="3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finales</a:t>
            </a:r>
            <a:r>
              <a:rPr sz="1200" spc="3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3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trabajo</a:t>
            </a:r>
            <a:r>
              <a:rPr sz="1200" spc="3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investigación</a:t>
            </a:r>
            <a:r>
              <a:rPr sz="1200" spc="4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tengan</a:t>
            </a:r>
            <a:r>
              <a:rPr sz="1200" spc="3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más</a:t>
            </a:r>
            <a:r>
              <a:rPr sz="1200" spc="3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representatividad,</a:t>
            </a:r>
            <a:r>
              <a:rPr sz="1200" spc="3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objetividad</a:t>
            </a:r>
            <a:r>
              <a:rPr sz="1200" spc="395" dirty="0">
                <a:latin typeface="Times New Roman"/>
                <a:cs typeface="Times New Roman"/>
              </a:rPr>
              <a:t> </a:t>
            </a:r>
            <a:r>
              <a:rPr sz="1200" spc="-50" dirty="0">
                <a:latin typeface="Times New Roman"/>
                <a:cs typeface="Times New Roman"/>
              </a:rPr>
              <a:t>o </a:t>
            </a:r>
            <a:r>
              <a:rPr sz="1200" spc="-10" dirty="0">
                <a:latin typeface="Times New Roman"/>
                <a:cs typeface="Times New Roman"/>
              </a:rPr>
              <a:t>confiabilidad.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60"/>
              </a:spcBef>
            </a:pP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1200" b="1" i="1" dirty="0">
                <a:latin typeface="Times New Roman"/>
                <a:cs typeface="Times New Roman"/>
              </a:rPr>
              <a:t>Técnica</a:t>
            </a:r>
            <a:r>
              <a:rPr sz="1200" b="1" i="1" spc="-15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de</a:t>
            </a:r>
            <a:r>
              <a:rPr sz="1200" b="1" i="1" spc="-25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Recolección</a:t>
            </a:r>
            <a:r>
              <a:rPr sz="1200" b="1" i="1" spc="5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de</a:t>
            </a:r>
            <a:r>
              <a:rPr sz="1200" b="1" i="1" spc="-25" dirty="0">
                <a:latin typeface="Times New Roman"/>
                <a:cs typeface="Times New Roman"/>
              </a:rPr>
              <a:t> </a:t>
            </a:r>
            <a:r>
              <a:rPr sz="1200" b="1" i="1" spc="-10" dirty="0">
                <a:latin typeface="Times New Roman"/>
                <a:cs typeface="Times New Roman"/>
              </a:rPr>
              <a:t>Datos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60"/>
              </a:spcBef>
            </a:pPr>
            <a:endParaRPr sz="1200">
              <a:latin typeface="Times New Roman"/>
              <a:cs typeface="Times New Roman"/>
            </a:endParaRPr>
          </a:p>
          <a:p>
            <a:pPr marL="375285" marR="5080" indent="-36322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Arias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(1999),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técnicas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recolección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datos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“son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distintas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formas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maneras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obtener </a:t>
            </a:r>
            <a:r>
              <a:rPr sz="1200" dirty="0">
                <a:latin typeface="Times New Roman"/>
                <a:cs typeface="Times New Roman"/>
              </a:rPr>
              <a:t>información”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(p.50).</a:t>
            </a:r>
            <a:r>
              <a:rPr sz="1200" spc="12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recolección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datos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utilizó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técnica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cuestionario,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según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el </a:t>
            </a:r>
            <a:r>
              <a:rPr sz="1200" dirty="0">
                <a:latin typeface="Times New Roman"/>
                <a:cs typeface="Times New Roman"/>
              </a:rPr>
              <a:t>mismo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autor,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instrumento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escrito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debe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resolverse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sin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intervención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investigador” </a:t>
            </a:r>
            <a:r>
              <a:rPr sz="1200" dirty="0">
                <a:latin typeface="Times New Roman"/>
                <a:cs typeface="Times New Roman"/>
              </a:rPr>
              <a:t>(p.51).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Este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cuestionario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consta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dos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partes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dirigidas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padres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representantes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muestra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spc="-50" dirty="0">
                <a:latin typeface="Times New Roman"/>
                <a:cs typeface="Times New Roman"/>
              </a:rPr>
              <a:t>y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3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basó</a:t>
            </a:r>
            <a:r>
              <a:rPr sz="1200" spc="3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3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3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datos</a:t>
            </a:r>
            <a:r>
              <a:rPr sz="1200" spc="3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identificación,</a:t>
            </a:r>
            <a:r>
              <a:rPr sz="1200" spc="3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académicos,</a:t>
            </a:r>
            <a:r>
              <a:rPr sz="1200" spc="37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soco-</a:t>
            </a:r>
            <a:r>
              <a:rPr sz="1200" dirty="0">
                <a:latin typeface="Times New Roman"/>
                <a:cs typeface="Times New Roman"/>
              </a:rPr>
              <a:t>económicos</a:t>
            </a:r>
            <a:r>
              <a:rPr sz="1200" spc="3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3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participación</a:t>
            </a:r>
            <a:r>
              <a:rPr sz="1200" spc="395" dirty="0">
                <a:latin typeface="Times New Roman"/>
                <a:cs typeface="Times New Roman"/>
              </a:rPr>
              <a:t> </a:t>
            </a:r>
            <a:r>
              <a:rPr sz="1200" spc="-50" dirty="0">
                <a:latin typeface="Times New Roman"/>
                <a:cs typeface="Times New Roman"/>
              </a:rPr>
              <a:t>y </a:t>
            </a:r>
            <a:r>
              <a:rPr sz="1200" dirty="0">
                <a:latin typeface="Times New Roman"/>
                <a:cs typeface="Times New Roman"/>
              </a:rPr>
              <a:t>percepción sobre</a:t>
            </a:r>
            <a:r>
              <a:rPr sz="1200" spc="-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actividades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educativas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padres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tienen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respecto.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60"/>
              </a:spcBef>
            </a:pP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1200" b="1" i="1" dirty="0">
                <a:latin typeface="Times New Roman"/>
                <a:cs typeface="Times New Roman"/>
              </a:rPr>
              <a:t>Instrumentos</a:t>
            </a:r>
            <a:r>
              <a:rPr sz="1200" b="1" i="1" spc="-60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de</a:t>
            </a:r>
            <a:r>
              <a:rPr sz="1200" b="1" i="1" spc="-25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Recolección</a:t>
            </a:r>
            <a:r>
              <a:rPr sz="1200" b="1" i="1" spc="15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de</a:t>
            </a:r>
            <a:r>
              <a:rPr sz="1200" b="1" i="1" spc="-20" dirty="0">
                <a:latin typeface="Times New Roman"/>
                <a:cs typeface="Times New Roman"/>
              </a:rPr>
              <a:t> </a:t>
            </a:r>
            <a:r>
              <a:rPr sz="1200" b="1" i="1" spc="-10" dirty="0">
                <a:latin typeface="Times New Roman"/>
                <a:cs typeface="Times New Roman"/>
              </a:rPr>
              <a:t>Datos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65"/>
              </a:spcBef>
            </a:pP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alcance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datos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necesarios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sustentar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investigación,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elaboró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cuestionario</a:t>
            </a:r>
            <a:endParaRPr sz="1200">
              <a:latin typeface="Times New Roman"/>
              <a:cs typeface="Times New Roman"/>
            </a:endParaRPr>
          </a:p>
          <a:p>
            <a:pPr marL="375285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estructurado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preguntas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cerradas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sobre</a:t>
            </a:r>
            <a:r>
              <a:rPr sz="1200" spc="-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tema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estudio.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1319275" y="8232885"/>
            <a:ext cx="4215765" cy="71628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ts val="1410"/>
              </a:lnSpc>
            </a:pPr>
            <a:r>
              <a:rPr sz="1200" b="1" dirty="0">
                <a:latin typeface="Times New Roman"/>
                <a:cs typeface="Times New Roman"/>
              </a:rPr>
              <a:t>Participación</a:t>
            </a:r>
            <a:r>
              <a:rPr sz="1200" b="1" spc="1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y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Percepción</a:t>
            </a:r>
            <a:r>
              <a:rPr sz="1200" b="1" spc="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los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Padres</a:t>
            </a:r>
            <a:r>
              <a:rPr sz="1200" b="1" spc="-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y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Representantes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en</a:t>
            </a:r>
            <a:r>
              <a:rPr sz="1200" b="1" spc="-25" dirty="0">
                <a:latin typeface="Times New Roman"/>
                <a:cs typeface="Times New Roman"/>
              </a:rPr>
              <a:t> las</a:t>
            </a:r>
            <a:endParaRPr sz="1200">
              <a:latin typeface="Times New Roman"/>
              <a:cs typeface="Times New Roman"/>
            </a:endParaRPr>
          </a:p>
          <a:p>
            <a:pPr marL="3175" algn="ctr">
              <a:lnSpc>
                <a:spcPct val="100000"/>
              </a:lnSpc>
              <a:spcBef>
                <a:spcPts val="720"/>
              </a:spcBef>
            </a:pPr>
            <a:r>
              <a:rPr sz="1200" b="1" dirty="0">
                <a:latin typeface="Times New Roman"/>
                <a:cs typeface="Times New Roman"/>
              </a:rPr>
              <a:t>Actividades</a:t>
            </a:r>
            <a:r>
              <a:rPr sz="1200" b="1" spc="-60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Educativas</a:t>
            </a:r>
            <a:endParaRPr sz="12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505"/>
              </a:spcBef>
            </a:pPr>
            <a:r>
              <a:rPr sz="1200" b="1" dirty="0">
                <a:latin typeface="Times New Roman"/>
                <a:cs typeface="Times New Roman"/>
              </a:rPr>
              <a:t>MSc.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Lisbening</a:t>
            </a:r>
            <a:r>
              <a:rPr sz="1200" b="1" spc="-4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Caridad</a:t>
            </a:r>
            <a:r>
              <a:rPr sz="1200" b="1" spc="-55" dirty="0">
                <a:latin typeface="Times New Roman"/>
                <a:cs typeface="Times New Roman"/>
              </a:rPr>
              <a:t> </a:t>
            </a:r>
            <a:r>
              <a:rPr sz="1200" b="1" spc="-20" dirty="0">
                <a:latin typeface="Times New Roman"/>
                <a:cs typeface="Times New Roman"/>
              </a:rPr>
              <a:t>Torres</a:t>
            </a:r>
            <a:r>
              <a:rPr sz="1200" b="1" spc="-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Álvarez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21" name="object 21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46363" rIns="0" bIns="0" rtlCol="0">
            <a:spAutoFit/>
          </a:bodyPr>
          <a:lstStyle/>
          <a:p>
            <a:pPr marL="279400">
              <a:lnSpc>
                <a:spcPts val="1410"/>
              </a:lnSpc>
            </a:pPr>
            <a:fld id="{81D60167-4931-47E6-BA6A-407CBD079E47}" type="slidenum">
              <a:rPr b="1" spc="-25" dirty="0">
                <a:latin typeface="Times New Roman"/>
                <a:cs typeface="Times New Roman"/>
              </a:rPr>
              <a:t>29</a:t>
            </a:fld>
            <a:endParaRPr b="1" spc="-25" dirty="0">
              <a:latin typeface="Times New Roman"/>
              <a:cs typeface="Times New Roman"/>
            </a:endParaRPr>
          </a:p>
        </p:txBody>
      </p:sp>
      <p:grpSp>
        <p:nvGrpSpPr>
          <p:cNvPr id="22" name="Grupo 21">
            <a:extLst>
              <a:ext uri="{FF2B5EF4-FFF2-40B4-BE49-F238E27FC236}">
                <a16:creationId xmlns:a16="http://schemas.microsoft.com/office/drawing/2014/main" id="{6B27E023-FCB9-FFFD-C93D-D28DC62FF29D}"/>
              </a:ext>
            </a:extLst>
          </p:cNvPr>
          <p:cNvGrpSpPr/>
          <p:nvPr/>
        </p:nvGrpSpPr>
        <p:grpSpPr>
          <a:xfrm>
            <a:off x="192024" y="99280"/>
            <a:ext cx="6472351" cy="1452626"/>
            <a:chOff x="470065" y="1951410"/>
            <a:chExt cx="6665976" cy="1452626"/>
          </a:xfrm>
        </p:grpSpPr>
        <p:grpSp>
          <p:nvGrpSpPr>
            <p:cNvPr id="23" name="object 12">
              <a:extLst>
                <a:ext uri="{FF2B5EF4-FFF2-40B4-BE49-F238E27FC236}">
                  <a16:creationId xmlns:a16="http://schemas.microsoft.com/office/drawing/2014/main" id="{F357CFAE-8EC5-512A-1ECC-B8237D8952A0}"/>
                </a:ext>
              </a:extLst>
            </p:cNvPr>
            <p:cNvGrpSpPr/>
            <p:nvPr/>
          </p:nvGrpSpPr>
          <p:grpSpPr>
            <a:xfrm>
              <a:off x="470065" y="1951664"/>
              <a:ext cx="6665976" cy="1452372"/>
              <a:chOff x="96011" y="115823"/>
              <a:chExt cx="6665976" cy="1452372"/>
            </a:xfrm>
          </p:grpSpPr>
          <p:pic>
            <p:nvPicPr>
              <p:cNvPr id="27" name="object 13">
                <a:extLst>
                  <a:ext uri="{FF2B5EF4-FFF2-40B4-BE49-F238E27FC236}">
                    <a16:creationId xmlns:a16="http://schemas.microsoft.com/office/drawing/2014/main" id="{7410D5C8-5738-1A92-0D01-74A7C5DBF244}"/>
                  </a:ext>
                </a:extLst>
              </p:cNvPr>
              <p:cNvPicPr/>
              <p:nvPr/>
            </p:nvPicPr>
            <p:blipFill>
              <a:blip r:embed="rId12" cstate="print"/>
              <a:stretch>
                <a:fillRect/>
              </a:stretch>
            </p:blipFill>
            <p:spPr>
              <a:xfrm>
                <a:off x="96011" y="115823"/>
                <a:ext cx="6665976" cy="1452372"/>
              </a:xfrm>
              <a:prstGeom prst="rect">
                <a:avLst/>
              </a:prstGeom>
            </p:spPr>
          </p:pic>
          <p:pic>
            <p:nvPicPr>
              <p:cNvPr id="28" name="object 14">
                <a:extLst>
                  <a:ext uri="{FF2B5EF4-FFF2-40B4-BE49-F238E27FC236}">
                    <a16:creationId xmlns:a16="http://schemas.microsoft.com/office/drawing/2014/main" id="{4F04D891-059C-AB9B-CC8B-FD8035591072}"/>
                  </a:ext>
                </a:extLst>
              </p:cNvPr>
              <p:cNvPicPr/>
              <p:nvPr/>
            </p:nvPicPr>
            <p:blipFill>
              <a:blip r:embed="rId13" cstate="print"/>
              <a:stretch>
                <a:fillRect/>
              </a:stretch>
            </p:blipFill>
            <p:spPr>
              <a:xfrm>
                <a:off x="142849" y="142875"/>
                <a:ext cx="6572275" cy="1358646"/>
              </a:xfrm>
              <a:prstGeom prst="rect">
                <a:avLst/>
              </a:prstGeom>
            </p:spPr>
          </p:pic>
          <p:sp>
            <p:nvSpPr>
              <p:cNvPr id="29" name="object 15">
                <a:extLst>
                  <a:ext uri="{FF2B5EF4-FFF2-40B4-BE49-F238E27FC236}">
                    <a16:creationId xmlns:a16="http://schemas.microsoft.com/office/drawing/2014/main" id="{D1BC86A7-6419-B614-73FD-65BAD8F93B6F}"/>
                  </a:ext>
                </a:extLst>
              </p:cNvPr>
              <p:cNvSpPr/>
              <p:nvPr/>
            </p:nvSpPr>
            <p:spPr>
              <a:xfrm>
                <a:off x="142849" y="142875"/>
                <a:ext cx="6572884" cy="1358900"/>
              </a:xfrm>
              <a:custGeom>
                <a:avLst/>
                <a:gdLst/>
                <a:ahLst/>
                <a:cxnLst/>
                <a:rect l="l" t="t" r="r" b="b"/>
                <a:pathLst>
                  <a:path w="6572884" h="1358900">
                    <a:moveTo>
                      <a:pt x="0" y="226441"/>
                    </a:moveTo>
                    <a:lnTo>
                      <a:pt x="4600" y="180795"/>
                    </a:lnTo>
                    <a:lnTo>
                      <a:pt x="17795" y="138285"/>
                    </a:lnTo>
                    <a:lnTo>
                      <a:pt x="38673" y="99820"/>
                    </a:lnTo>
                    <a:lnTo>
                      <a:pt x="66324" y="66309"/>
                    </a:lnTo>
                    <a:lnTo>
                      <a:pt x="99837" y="38663"/>
                    </a:lnTo>
                    <a:lnTo>
                      <a:pt x="138301" y="17789"/>
                    </a:lnTo>
                    <a:lnTo>
                      <a:pt x="180806" y="4599"/>
                    </a:lnTo>
                    <a:lnTo>
                      <a:pt x="226440" y="0"/>
                    </a:lnTo>
                    <a:lnTo>
                      <a:pt x="6345834" y="0"/>
                    </a:lnTo>
                    <a:lnTo>
                      <a:pt x="6391480" y="4599"/>
                    </a:lnTo>
                    <a:lnTo>
                      <a:pt x="6433990" y="17789"/>
                    </a:lnTo>
                    <a:lnTo>
                      <a:pt x="6472455" y="38663"/>
                    </a:lnTo>
                    <a:lnTo>
                      <a:pt x="6505965" y="66309"/>
                    </a:lnTo>
                    <a:lnTo>
                      <a:pt x="6533612" y="99820"/>
                    </a:lnTo>
                    <a:lnTo>
                      <a:pt x="6554485" y="138285"/>
                    </a:lnTo>
                    <a:lnTo>
                      <a:pt x="6567676" y="180795"/>
                    </a:lnTo>
                    <a:lnTo>
                      <a:pt x="6572275" y="226441"/>
                    </a:lnTo>
                    <a:lnTo>
                      <a:pt x="6572275" y="1132204"/>
                    </a:lnTo>
                    <a:lnTo>
                      <a:pt x="6567676" y="1177850"/>
                    </a:lnTo>
                    <a:lnTo>
                      <a:pt x="6554485" y="1220360"/>
                    </a:lnTo>
                    <a:lnTo>
                      <a:pt x="6533612" y="1258825"/>
                    </a:lnTo>
                    <a:lnTo>
                      <a:pt x="6505965" y="1292336"/>
                    </a:lnTo>
                    <a:lnTo>
                      <a:pt x="6472455" y="1319982"/>
                    </a:lnTo>
                    <a:lnTo>
                      <a:pt x="6433990" y="1340856"/>
                    </a:lnTo>
                    <a:lnTo>
                      <a:pt x="6391480" y="1354046"/>
                    </a:lnTo>
                    <a:lnTo>
                      <a:pt x="6345834" y="1358646"/>
                    </a:lnTo>
                    <a:lnTo>
                      <a:pt x="226440" y="1358646"/>
                    </a:lnTo>
                    <a:lnTo>
                      <a:pt x="180806" y="1354046"/>
                    </a:lnTo>
                    <a:lnTo>
                      <a:pt x="138301" y="1340856"/>
                    </a:lnTo>
                    <a:lnTo>
                      <a:pt x="99837" y="1319982"/>
                    </a:lnTo>
                    <a:lnTo>
                      <a:pt x="66324" y="1292336"/>
                    </a:lnTo>
                    <a:lnTo>
                      <a:pt x="38673" y="1258825"/>
                    </a:lnTo>
                    <a:lnTo>
                      <a:pt x="17795" y="1220360"/>
                    </a:lnTo>
                    <a:lnTo>
                      <a:pt x="4600" y="1177850"/>
                    </a:lnTo>
                    <a:lnTo>
                      <a:pt x="0" y="1132204"/>
                    </a:lnTo>
                    <a:lnTo>
                      <a:pt x="0" y="226441"/>
                    </a:lnTo>
                    <a:close/>
                  </a:path>
                </a:pathLst>
              </a:custGeom>
              <a:ln w="9525">
                <a:solidFill>
                  <a:srgbClr val="55CE74"/>
                </a:solidFill>
              </a:ln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pic>
            <p:nvPicPr>
              <p:cNvPr id="30" name="object 16">
                <a:extLst>
                  <a:ext uri="{FF2B5EF4-FFF2-40B4-BE49-F238E27FC236}">
                    <a16:creationId xmlns:a16="http://schemas.microsoft.com/office/drawing/2014/main" id="{C2E803E5-3C77-CB8E-C070-8B368CCB65D6}"/>
                  </a:ext>
                </a:extLst>
              </p:cNvPr>
              <p:cNvPicPr/>
              <p:nvPr/>
            </p:nvPicPr>
            <p:blipFill>
              <a:blip r:embed="rId3" cstate="print"/>
              <a:stretch>
                <a:fillRect/>
              </a:stretch>
            </p:blipFill>
            <p:spPr>
              <a:xfrm>
                <a:off x="2500248" y="305930"/>
                <a:ext cx="1714500" cy="733945"/>
              </a:xfrm>
              <a:prstGeom prst="rect">
                <a:avLst/>
              </a:prstGeom>
            </p:spPr>
          </p:pic>
        </p:grpSp>
        <p:sp>
          <p:nvSpPr>
            <p:cNvPr id="24" name="object 16">
              <a:extLst>
                <a:ext uri="{FF2B5EF4-FFF2-40B4-BE49-F238E27FC236}">
                  <a16:creationId xmlns:a16="http://schemas.microsoft.com/office/drawing/2014/main" id="{3E371B45-357D-ECE3-6305-E6BA03D3F4AC}"/>
                </a:ext>
              </a:extLst>
            </p:cNvPr>
            <p:cNvSpPr txBox="1"/>
            <p:nvPr/>
          </p:nvSpPr>
          <p:spPr>
            <a:xfrm>
              <a:off x="2775727" y="2875716"/>
              <a:ext cx="3332858" cy="391795"/>
            </a:xfrm>
            <a:prstGeom prst="rect">
              <a:avLst/>
            </a:prstGeom>
            <a:noFill/>
          </p:spPr>
          <p:txBody>
            <a:bodyPr vert="horz" wrap="square" lIns="0" tIns="12700" rIns="0" bIns="0" rtlCol="0">
              <a:spAutoFit/>
            </a:bodyPr>
            <a:lstStyle/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Volumen 4,  Número 1  Enero a Julio 2021</a:t>
              </a:r>
            </a:p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Revista Semestral. Venezuela</a:t>
              </a:r>
              <a:endParaRPr sz="1200" dirty="0">
                <a:latin typeface="Arial"/>
                <a:cs typeface="Arial"/>
              </a:endParaRPr>
            </a:p>
          </p:txBody>
        </p:sp>
        <p:pic>
          <p:nvPicPr>
            <p:cNvPr id="25" name="object 25">
              <a:extLst>
                <a:ext uri="{FF2B5EF4-FFF2-40B4-BE49-F238E27FC236}">
                  <a16:creationId xmlns:a16="http://schemas.microsoft.com/office/drawing/2014/main" id="{64634A90-19F8-92FA-5D05-E38336D46980}"/>
                </a:ext>
              </a:extLst>
            </p:cNvPr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470065" y="2027896"/>
              <a:ext cx="2305662" cy="1053903"/>
            </a:xfrm>
            <a:prstGeom prst="rect">
              <a:avLst/>
            </a:prstGeom>
          </p:spPr>
        </p:pic>
        <p:pic>
          <p:nvPicPr>
            <p:cNvPr id="26" name="object 31">
              <a:extLst>
                <a:ext uri="{FF2B5EF4-FFF2-40B4-BE49-F238E27FC236}">
                  <a16:creationId xmlns:a16="http://schemas.microsoft.com/office/drawing/2014/main" id="{0194C166-D860-627C-0DA8-3491FFF2D3C6}"/>
                </a:ext>
              </a:extLst>
            </p:cNvPr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4932681" y="1951410"/>
              <a:ext cx="1805304" cy="893889"/>
            </a:xfrm>
            <a:prstGeom prst="rect">
              <a:avLst/>
            </a:prstGeom>
          </p:spPr>
        </p:pic>
      </p:grpSp>
    </p:spTree>
  </p:cSld>
  <p:clrMapOvr>
    <a:masterClrMapping/>
  </p:clrMapOvr>
</p:sld>
</file>

<file path=ppt/slides/slide2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94485" y="115823"/>
            <a:ext cx="6669405" cy="8926195"/>
            <a:chOff x="94485" y="115823"/>
            <a:chExt cx="6669405" cy="8926195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44780" y="8651747"/>
              <a:ext cx="6516624" cy="158496"/>
            </a:xfrm>
            <a:prstGeom prst="rect">
              <a:avLst/>
            </a:prstGeom>
          </p:spPr>
        </p:pic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96012" y="115823"/>
              <a:ext cx="6665976" cy="1452372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42849" y="142875"/>
              <a:ext cx="6572275" cy="1358646"/>
            </a:xfrm>
            <a:prstGeom prst="rect">
              <a:avLst/>
            </a:prstGeom>
          </p:spPr>
        </p:pic>
        <p:sp>
          <p:nvSpPr>
            <p:cNvPr id="6" name="object 6"/>
            <p:cNvSpPr/>
            <p:nvPr/>
          </p:nvSpPr>
          <p:spPr>
            <a:xfrm>
              <a:off x="142849" y="142875"/>
              <a:ext cx="6572884" cy="1358900"/>
            </a:xfrm>
            <a:custGeom>
              <a:avLst/>
              <a:gdLst/>
              <a:ahLst/>
              <a:cxnLst/>
              <a:rect l="l" t="t" r="r" b="b"/>
              <a:pathLst>
                <a:path w="6572884" h="1358900">
                  <a:moveTo>
                    <a:pt x="0" y="226441"/>
                  </a:moveTo>
                  <a:lnTo>
                    <a:pt x="4600" y="180795"/>
                  </a:lnTo>
                  <a:lnTo>
                    <a:pt x="17795" y="138285"/>
                  </a:lnTo>
                  <a:lnTo>
                    <a:pt x="38673" y="99820"/>
                  </a:lnTo>
                  <a:lnTo>
                    <a:pt x="66324" y="66309"/>
                  </a:lnTo>
                  <a:lnTo>
                    <a:pt x="99837" y="38663"/>
                  </a:lnTo>
                  <a:lnTo>
                    <a:pt x="138301" y="17789"/>
                  </a:lnTo>
                  <a:lnTo>
                    <a:pt x="180806" y="4599"/>
                  </a:lnTo>
                  <a:lnTo>
                    <a:pt x="226440" y="0"/>
                  </a:lnTo>
                  <a:lnTo>
                    <a:pt x="6345834" y="0"/>
                  </a:lnTo>
                  <a:lnTo>
                    <a:pt x="6391480" y="4599"/>
                  </a:lnTo>
                  <a:lnTo>
                    <a:pt x="6433990" y="17789"/>
                  </a:lnTo>
                  <a:lnTo>
                    <a:pt x="6472455" y="38663"/>
                  </a:lnTo>
                  <a:lnTo>
                    <a:pt x="6505965" y="66309"/>
                  </a:lnTo>
                  <a:lnTo>
                    <a:pt x="6533612" y="99820"/>
                  </a:lnTo>
                  <a:lnTo>
                    <a:pt x="6554485" y="138285"/>
                  </a:lnTo>
                  <a:lnTo>
                    <a:pt x="6567676" y="180795"/>
                  </a:lnTo>
                  <a:lnTo>
                    <a:pt x="6572275" y="226441"/>
                  </a:lnTo>
                  <a:lnTo>
                    <a:pt x="6572275" y="1132204"/>
                  </a:lnTo>
                  <a:lnTo>
                    <a:pt x="6567676" y="1177850"/>
                  </a:lnTo>
                  <a:lnTo>
                    <a:pt x="6554485" y="1220360"/>
                  </a:lnTo>
                  <a:lnTo>
                    <a:pt x="6533612" y="1258825"/>
                  </a:lnTo>
                  <a:lnTo>
                    <a:pt x="6505965" y="1292336"/>
                  </a:lnTo>
                  <a:lnTo>
                    <a:pt x="6472455" y="1319982"/>
                  </a:lnTo>
                  <a:lnTo>
                    <a:pt x="6433990" y="1340856"/>
                  </a:lnTo>
                  <a:lnTo>
                    <a:pt x="6391480" y="1354046"/>
                  </a:lnTo>
                  <a:lnTo>
                    <a:pt x="6345834" y="1358646"/>
                  </a:lnTo>
                  <a:lnTo>
                    <a:pt x="226440" y="1358646"/>
                  </a:lnTo>
                  <a:lnTo>
                    <a:pt x="180806" y="1354046"/>
                  </a:lnTo>
                  <a:lnTo>
                    <a:pt x="138301" y="1340856"/>
                  </a:lnTo>
                  <a:lnTo>
                    <a:pt x="99837" y="1319982"/>
                  </a:lnTo>
                  <a:lnTo>
                    <a:pt x="66324" y="1292336"/>
                  </a:lnTo>
                  <a:lnTo>
                    <a:pt x="38673" y="1258825"/>
                  </a:lnTo>
                  <a:lnTo>
                    <a:pt x="17795" y="1220360"/>
                  </a:lnTo>
                  <a:lnTo>
                    <a:pt x="4600" y="1177850"/>
                  </a:lnTo>
                  <a:lnTo>
                    <a:pt x="0" y="1132204"/>
                  </a:lnTo>
                  <a:lnTo>
                    <a:pt x="0" y="226441"/>
                  </a:lnTo>
                  <a:close/>
                </a:path>
              </a:pathLst>
            </a:custGeom>
            <a:ln w="9525">
              <a:solidFill>
                <a:srgbClr val="55CE74"/>
              </a:solidFill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pic>
          <p:nvPicPr>
            <p:cNvPr id="7" name="object 7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2500248" y="305930"/>
              <a:ext cx="1714500" cy="733945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2738628" y="1024127"/>
              <a:ext cx="320039" cy="371855"/>
            </a:xfrm>
            <a:prstGeom prst="rect">
              <a:avLst/>
            </a:prstGeom>
          </p:spPr>
        </p:pic>
        <p:pic>
          <p:nvPicPr>
            <p:cNvPr id="9" name="object 9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2823972" y="1024127"/>
              <a:ext cx="1812036" cy="371855"/>
            </a:xfrm>
            <a:prstGeom prst="rect">
              <a:avLst/>
            </a:prstGeom>
          </p:spPr>
        </p:pic>
        <p:pic>
          <p:nvPicPr>
            <p:cNvPr id="10" name="object 10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4401312" y="1024127"/>
              <a:ext cx="1235964" cy="371855"/>
            </a:xfrm>
            <a:prstGeom prst="rect">
              <a:avLst/>
            </a:prstGeom>
          </p:spPr>
        </p:pic>
        <p:pic>
          <p:nvPicPr>
            <p:cNvPr id="11" name="object 11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5402580" y="1024127"/>
              <a:ext cx="576072" cy="371855"/>
            </a:xfrm>
            <a:prstGeom prst="rect">
              <a:avLst/>
            </a:prstGeom>
          </p:spPr>
        </p:pic>
        <p:pic>
          <p:nvPicPr>
            <p:cNvPr id="12" name="object 12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3169920" y="1207007"/>
              <a:ext cx="1546859" cy="371855"/>
            </a:xfrm>
            <a:prstGeom prst="rect">
              <a:avLst/>
            </a:prstGeom>
          </p:spPr>
        </p:pic>
        <p:pic>
          <p:nvPicPr>
            <p:cNvPr id="13" name="object 13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4482083" y="1207007"/>
              <a:ext cx="284988" cy="371855"/>
            </a:xfrm>
            <a:prstGeom prst="rect">
              <a:avLst/>
            </a:prstGeom>
          </p:spPr>
        </p:pic>
        <p:pic>
          <p:nvPicPr>
            <p:cNvPr id="14" name="object 14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4571999" y="1207007"/>
              <a:ext cx="1013460" cy="371855"/>
            </a:xfrm>
            <a:prstGeom prst="rect">
              <a:avLst/>
            </a:prstGeom>
          </p:spPr>
        </p:pic>
        <p:pic>
          <p:nvPicPr>
            <p:cNvPr id="15" name="object 15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324612" y="234695"/>
              <a:ext cx="1719072" cy="1341120"/>
            </a:xfrm>
            <a:prstGeom prst="rect">
              <a:avLst/>
            </a:prstGeom>
          </p:spPr>
        </p:pic>
        <p:pic>
          <p:nvPicPr>
            <p:cNvPr id="16" name="object 16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5606795" y="8193022"/>
              <a:ext cx="1092707" cy="848868"/>
            </a:xfrm>
            <a:prstGeom prst="rect">
              <a:avLst/>
            </a:prstGeom>
          </p:spPr>
        </p:pic>
        <p:pic>
          <p:nvPicPr>
            <p:cNvPr id="17" name="object 17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109728" y="8193022"/>
              <a:ext cx="1092708" cy="848868"/>
            </a:xfrm>
            <a:prstGeom prst="rect">
              <a:avLst/>
            </a:prstGeom>
          </p:spPr>
        </p:pic>
        <p:pic>
          <p:nvPicPr>
            <p:cNvPr id="18" name="object 18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4725162" y="164274"/>
              <a:ext cx="1805305" cy="893889"/>
            </a:xfrm>
            <a:prstGeom prst="rect">
              <a:avLst/>
            </a:prstGeom>
          </p:spPr>
        </p:pic>
      </p:grpSp>
      <p:sp>
        <p:nvSpPr>
          <p:cNvPr id="19" name="object 19"/>
          <p:cNvSpPr txBox="1"/>
          <p:nvPr/>
        </p:nvSpPr>
        <p:spPr>
          <a:xfrm>
            <a:off x="221691" y="1068451"/>
            <a:ext cx="6417310" cy="695007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063875" marR="770255" indent="-431800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Arial"/>
                <a:cs typeface="Arial"/>
              </a:rPr>
              <a:t>6ta.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Edición</a:t>
            </a:r>
            <a:r>
              <a:rPr sz="1200" b="1" spc="-10" dirty="0">
                <a:latin typeface="Arial"/>
                <a:cs typeface="Arial"/>
              </a:rPr>
              <a:t> Volumen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I</a:t>
            </a:r>
            <a:r>
              <a:rPr sz="1200" b="1" spc="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Enero</a:t>
            </a:r>
            <a:r>
              <a:rPr sz="1200" b="1" spc="-3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a</a:t>
            </a:r>
            <a:r>
              <a:rPr sz="1200" b="1" spc="-2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Julio </a:t>
            </a:r>
            <a:r>
              <a:rPr sz="1200" b="1" spc="-20" dirty="0">
                <a:latin typeface="Arial"/>
                <a:cs typeface="Arial"/>
              </a:rPr>
              <a:t>2021 </a:t>
            </a:r>
            <a:r>
              <a:rPr sz="1200" b="1" dirty="0">
                <a:latin typeface="Arial"/>
                <a:cs typeface="Arial"/>
              </a:rPr>
              <a:t>Revista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Semestral-</a:t>
            </a:r>
            <a:r>
              <a:rPr sz="1200" b="1" spc="-40" dirty="0">
                <a:latin typeface="Arial"/>
                <a:cs typeface="Arial"/>
              </a:rPr>
              <a:t> </a:t>
            </a:r>
            <a:r>
              <a:rPr sz="1200" b="1" spc="-10" dirty="0">
                <a:latin typeface="Arial"/>
                <a:cs typeface="Arial"/>
              </a:rPr>
              <a:t>Venezuela</a:t>
            </a:r>
            <a:endParaRPr sz="1200" dirty="0">
              <a:latin typeface="Arial"/>
              <a:cs typeface="Arial"/>
            </a:endParaRPr>
          </a:p>
          <a:p>
            <a:pPr marL="375285" marR="5715" indent="-363220" algn="just">
              <a:lnSpc>
                <a:spcPct val="100000"/>
              </a:lnSpc>
              <a:spcBef>
                <a:spcPts val="1230"/>
              </a:spcBef>
            </a:pP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concepciones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sólo</a:t>
            </a:r>
            <a:r>
              <a:rPr sz="1200" spc="3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determinan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manera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ver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realidad,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sino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guían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orientan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manera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actuar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 aula.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este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contexto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debe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entenderse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 concepciones,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respecto de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10" dirty="0">
                <a:latin typeface="Times New Roman"/>
                <a:cs typeface="Times New Roman"/>
              </a:rPr>
              <a:t> lengua </a:t>
            </a:r>
            <a:r>
              <a:rPr sz="1200" dirty="0">
                <a:latin typeface="Times New Roman"/>
                <a:cs typeface="Times New Roman"/>
              </a:rPr>
              <a:t>escrita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lectura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poseen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docentes,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construyen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partir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sus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experiencias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toda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vida,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decir,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partir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experiencias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aprendizajes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escolares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familiares,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desempeño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usuario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lengua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escrita,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formación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académica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inicial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 profesional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docencia,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cosmovisión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concepción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mundo,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formación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profesional</a:t>
            </a:r>
            <a:r>
              <a:rPr sz="1200" spc="-10" dirty="0">
                <a:latin typeface="Times New Roman"/>
                <a:cs typeface="Times New Roman"/>
              </a:rPr>
              <a:t> permanente.</a:t>
            </a:r>
            <a:endParaRPr sz="1200" dirty="0">
              <a:latin typeface="Times New Roman"/>
              <a:cs typeface="Times New Roman"/>
            </a:endParaRPr>
          </a:p>
          <a:p>
            <a:pPr marL="375285" marR="5715" indent="-36322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tanto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acuerdo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expuesto,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estas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fuentes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aprendizaje,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entre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otras,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otra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manera, </a:t>
            </a:r>
            <a:r>
              <a:rPr sz="1200" dirty="0">
                <a:latin typeface="Times New Roman"/>
                <a:cs typeface="Times New Roman"/>
              </a:rPr>
              <a:t>van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determinar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construcción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concepción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docente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respecto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procesos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lectura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escritura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aprendizaje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y,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consecuencia,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manera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verá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tratará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dichos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procesos, </a:t>
            </a:r>
            <a:r>
              <a:rPr sz="1200" dirty="0">
                <a:latin typeface="Times New Roman"/>
                <a:cs typeface="Times New Roman"/>
              </a:rPr>
              <a:t>tanto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dentro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fuera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salón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clases.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Dependiendo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significativo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hayan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sido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estas </a:t>
            </a:r>
            <a:r>
              <a:rPr sz="1200" dirty="0">
                <a:latin typeface="Times New Roman"/>
                <a:cs typeface="Times New Roman"/>
              </a:rPr>
              <a:t>experiencias,</a:t>
            </a:r>
            <a:r>
              <a:rPr sz="1200" spc="3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3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posible</a:t>
            </a:r>
            <a:r>
              <a:rPr sz="1200" spc="3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3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algunas</a:t>
            </a:r>
            <a:r>
              <a:rPr sz="1200" spc="3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ellas</a:t>
            </a:r>
            <a:r>
              <a:rPr sz="1200" spc="3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3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impongan</a:t>
            </a:r>
            <a:r>
              <a:rPr sz="1200" spc="3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sobre</a:t>
            </a:r>
            <a:r>
              <a:rPr sz="1200" spc="3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3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otras</a:t>
            </a:r>
            <a:r>
              <a:rPr sz="1200" spc="3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determinen</a:t>
            </a:r>
            <a:r>
              <a:rPr sz="1200" spc="31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comprensión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docente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estos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procesos.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vista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concepciones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teóricas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los </a:t>
            </a:r>
            <a:r>
              <a:rPr sz="1200" dirty="0">
                <a:latin typeface="Times New Roman"/>
                <a:cs typeface="Times New Roman"/>
              </a:rPr>
              <a:t>docentes,</a:t>
            </a:r>
            <a:r>
              <a:rPr sz="1200" spc="4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orientan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alguna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manera,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hace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cómo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hace,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éstas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ven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reflejadas,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están </a:t>
            </a:r>
            <a:r>
              <a:rPr sz="1200" dirty="0">
                <a:latin typeface="Times New Roman"/>
                <a:cs typeface="Times New Roman"/>
              </a:rPr>
              <a:t>subyacentes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práctica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pedagógica.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este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sentido,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práctica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pedagógica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respecto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lectura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escritura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podría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indicar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cuáles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son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orientaciones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teóricas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docentes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en </a:t>
            </a:r>
            <a:r>
              <a:rPr sz="1200" dirty="0">
                <a:latin typeface="Times New Roman"/>
                <a:cs typeface="Times New Roman"/>
              </a:rPr>
              <a:t>relación</a:t>
            </a:r>
            <a:r>
              <a:rPr sz="1200" spc="3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4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estos</a:t>
            </a:r>
            <a:r>
              <a:rPr sz="1200" spc="3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procesos.</a:t>
            </a:r>
            <a:r>
              <a:rPr sz="1200" spc="3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3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</a:t>
            </a:r>
            <a:r>
              <a:rPr sz="1200" spc="3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antes</a:t>
            </a:r>
            <a:r>
              <a:rPr sz="1200" spc="3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expuesto,</a:t>
            </a:r>
            <a:r>
              <a:rPr sz="1200" spc="37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3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formuló</a:t>
            </a:r>
            <a:r>
              <a:rPr sz="1200" spc="3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3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siguiente</a:t>
            </a:r>
            <a:r>
              <a:rPr sz="1200" spc="3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pregunta</a:t>
            </a:r>
            <a:r>
              <a:rPr sz="1200" spc="37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 </a:t>
            </a:r>
            <a:r>
              <a:rPr sz="1200" spc="-10" dirty="0">
                <a:latin typeface="Times New Roman"/>
                <a:cs typeface="Times New Roman"/>
              </a:rPr>
              <a:t>investigación:</a:t>
            </a:r>
            <a:endParaRPr sz="1200" dirty="0">
              <a:latin typeface="Times New Roman"/>
              <a:cs typeface="Times New Roman"/>
            </a:endParaRPr>
          </a:p>
          <a:p>
            <a:pPr marL="375285" marR="7620" indent="-363220" algn="just">
              <a:lnSpc>
                <a:spcPct val="100000"/>
              </a:lnSpc>
              <a:spcBef>
                <a:spcPts val="5"/>
              </a:spcBef>
            </a:pPr>
            <a:r>
              <a:rPr sz="1200" dirty="0">
                <a:latin typeface="Times New Roman"/>
                <a:cs typeface="Times New Roman"/>
              </a:rPr>
              <a:t>¿Cuáles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concepciones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teóricas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sobre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aprendizaje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lectura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escritura,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subyacen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práctica </a:t>
            </a:r>
            <a:r>
              <a:rPr sz="1200" dirty="0">
                <a:latin typeface="Times New Roman"/>
                <a:cs typeface="Times New Roman"/>
              </a:rPr>
              <a:t>pedagógica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docentes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tercer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grado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Escuela Josefa Molina de Duque,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San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Juan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Morros,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estado </a:t>
            </a:r>
            <a:r>
              <a:rPr sz="1200" spc="-10" dirty="0">
                <a:latin typeface="Times New Roman"/>
                <a:cs typeface="Times New Roman"/>
              </a:rPr>
              <a:t>Guárico?</a:t>
            </a:r>
            <a:endParaRPr sz="1200" dirty="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60"/>
              </a:spcBef>
            </a:pPr>
            <a:endParaRPr sz="1200" dirty="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</a:pPr>
            <a:r>
              <a:rPr sz="1200" b="1" i="1" dirty="0">
                <a:latin typeface="Times New Roman"/>
                <a:cs typeface="Times New Roman"/>
              </a:rPr>
              <a:t>Propósito</a:t>
            </a:r>
            <a:r>
              <a:rPr sz="1200" b="1" i="1" spc="-10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de</a:t>
            </a:r>
            <a:r>
              <a:rPr sz="1200" b="1" i="1" spc="-5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la</a:t>
            </a:r>
            <a:r>
              <a:rPr sz="1200" b="1" i="1" spc="-10" dirty="0">
                <a:latin typeface="Times New Roman"/>
                <a:cs typeface="Times New Roman"/>
              </a:rPr>
              <a:t> Investigación</a:t>
            </a:r>
            <a:endParaRPr sz="1200" dirty="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60"/>
              </a:spcBef>
            </a:pPr>
            <a:endParaRPr sz="1200" dirty="0">
              <a:latin typeface="Times New Roman"/>
              <a:cs typeface="Times New Roman"/>
            </a:endParaRPr>
          </a:p>
          <a:p>
            <a:pPr marL="375285" marR="6985" indent="-36322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Develar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concepciones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teóricas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que,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sobre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aprendizaje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lectura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escritura,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subyacen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práctica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pedagógica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docentes de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tercer grado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 Escuela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Josefa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Molina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Duque, en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San </a:t>
            </a:r>
            <a:r>
              <a:rPr sz="1200" dirty="0">
                <a:latin typeface="Times New Roman"/>
                <a:cs typeface="Times New Roman"/>
              </a:rPr>
              <a:t>Juan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Morros,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estado </a:t>
            </a:r>
            <a:r>
              <a:rPr sz="1200" spc="-10" dirty="0">
                <a:latin typeface="Times New Roman"/>
                <a:cs typeface="Times New Roman"/>
              </a:rPr>
              <a:t>Guárico.</a:t>
            </a:r>
            <a:endParaRPr sz="1200" dirty="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60"/>
              </a:spcBef>
            </a:pPr>
            <a:endParaRPr sz="1200" dirty="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</a:pPr>
            <a:r>
              <a:rPr sz="1200" b="1" dirty="0">
                <a:latin typeface="Times New Roman"/>
                <a:cs typeface="Times New Roman"/>
              </a:rPr>
              <a:t>CONTEXTO</a:t>
            </a:r>
            <a:r>
              <a:rPr sz="1200" b="1" spc="-70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TEÓRICO</a:t>
            </a:r>
            <a:endParaRPr sz="1200" dirty="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65"/>
              </a:spcBef>
            </a:pPr>
            <a:endParaRPr sz="1200" dirty="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1200" b="1" i="1" dirty="0">
                <a:latin typeface="Times New Roman"/>
                <a:cs typeface="Times New Roman"/>
              </a:rPr>
              <a:t>El</a:t>
            </a:r>
            <a:r>
              <a:rPr sz="1200" b="1" i="1" spc="-15" dirty="0">
                <a:latin typeface="Times New Roman"/>
                <a:cs typeface="Times New Roman"/>
              </a:rPr>
              <a:t> </a:t>
            </a:r>
            <a:r>
              <a:rPr sz="1200" b="1" i="1" spc="-10" dirty="0">
                <a:latin typeface="Times New Roman"/>
                <a:cs typeface="Times New Roman"/>
              </a:rPr>
              <a:t>Constructivismo</a:t>
            </a:r>
            <a:endParaRPr sz="1200" dirty="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60"/>
              </a:spcBef>
            </a:pPr>
            <a:endParaRPr sz="1200" dirty="0">
              <a:latin typeface="Times New Roman"/>
              <a:cs typeface="Times New Roman"/>
            </a:endParaRPr>
          </a:p>
          <a:p>
            <a:pPr marL="375285" marR="5080" indent="-36322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marco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teoría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Psicogenética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Psicolingüística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contemporánea,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Ferreiro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Teberosk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(citados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Morales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2004)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realizan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unas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series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investigaciones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acerca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proceso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construcción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0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lengua</a:t>
            </a:r>
            <a:r>
              <a:rPr sz="1200" spc="21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escrita,</a:t>
            </a:r>
            <a:r>
              <a:rPr sz="1200" spc="21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teniendo</a:t>
            </a:r>
            <a:r>
              <a:rPr sz="1200" spc="204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204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premisa</a:t>
            </a:r>
            <a:r>
              <a:rPr sz="1200" spc="21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20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21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niños</a:t>
            </a:r>
            <a:r>
              <a:rPr sz="1200" spc="204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“antes</a:t>
            </a:r>
            <a:r>
              <a:rPr sz="1200" spc="204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04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leer</a:t>
            </a:r>
            <a:r>
              <a:rPr sz="1200" spc="21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95" dirty="0">
                <a:latin typeface="Times New Roman"/>
                <a:cs typeface="Times New Roman"/>
              </a:rPr>
              <a:t>  </a:t>
            </a:r>
            <a:r>
              <a:rPr sz="1200" spc="-10" dirty="0">
                <a:latin typeface="Times New Roman"/>
                <a:cs typeface="Times New Roman"/>
              </a:rPr>
              <a:t>escribir </a:t>
            </a:r>
            <a:r>
              <a:rPr sz="1200" dirty="0">
                <a:latin typeface="Times New Roman"/>
                <a:cs typeface="Times New Roman"/>
              </a:rPr>
              <a:t>convencionalmente,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entendiéndose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este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término,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aquella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escritura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-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consigue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todas</a:t>
            </a:r>
            <a:endParaRPr sz="1200" dirty="0">
              <a:latin typeface="Times New Roman"/>
              <a:cs typeface="Times New Roman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1274191" y="8256658"/>
            <a:ext cx="4375150" cy="6921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 marL="12065" marR="5080" algn="ctr">
              <a:lnSpc>
                <a:spcPts val="1440"/>
              </a:lnSpc>
              <a:spcBef>
                <a:spcPts val="15"/>
              </a:spcBef>
            </a:pPr>
            <a:r>
              <a:rPr sz="1200" b="1" dirty="0">
                <a:latin typeface="Times New Roman"/>
                <a:cs typeface="Times New Roman"/>
              </a:rPr>
              <a:t>Aprendizaje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la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Lectura</a:t>
            </a:r>
            <a:r>
              <a:rPr sz="1200" b="1" spc="-1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y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Escritura:</a:t>
            </a:r>
            <a:r>
              <a:rPr sz="1200" b="1" spc="27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Concepciones</a:t>
            </a:r>
            <a:r>
              <a:rPr sz="1200" b="1" spc="-4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Teóricas</a:t>
            </a:r>
            <a:r>
              <a:rPr sz="1200" b="1" spc="-5" dirty="0">
                <a:latin typeface="Times New Roman"/>
                <a:cs typeface="Times New Roman"/>
              </a:rPr>
              <a:t> </a:t>
            </a:r>
            <a:r>
              <a:rPr sz="1200" b="1" spc="-25" dirty="0">
                <a:latin typeface="Times New Roman"/>
                <a:cs typeface="Times New Roman"/>
              </a:rPr>
              <a:t>que </a:t>
            </a:r>
            <a:r>
              <a:rPr sz="1200" b="1" dirty="0">
                <a:latin typeface="Times New Roman"/>
                <a:cs typeface="Times New Roman"/>
              </a:rPr>
              <a:t>Subyacen</a:t>
            </a:r>
            <a:r>
              <a:rPr sz="1200" b="1" spc="-5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en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la</a:t>
            </a:r>
            <a:r>
              <a:rPr sz="1200" b="1" spc="120" dirty="0">
                <a:latin typeface="Times New Roman"/>
                <a:cs typeface="Times New Roman"/>
              </a:rPr>
              <a:t>  </a:t>
            </a:r>
            <a:r>
              <a:rPr sz="1200" b="1" dirty="0">
                <a:latin typeface="Times New Roman"/>
                <a:cs typeface="Times New Roman"/>
              </a:rPr>
              <a:t>Práctica</a:t>
            </a:r>
            <a:r>
              <a:rPr sz="1200" b="1" spc="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Pedagógica</a:t>
            </a:r>
            <a:r>
              <a:rPr sz="1200" b="1" spc="-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los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Docentes</a:t>
            </a:r>
            <a:endParaRPr sz="1200" dirty="0">
              <a:latin typeface="Times New Roman"/>
              <a:cs typeface="Times New Roman"/>
            </a:endParaRPr>
          </a:p>
          <a:p>
            <a:pPr marR="27940" algn="ctr">
              <a:lnSpc>
                <a:spcPct val="100000"/>
              </a:lnSpc>
              <a:spcBef>
                <a:spcPts val="990"/>
              </a:spcBef>
            </a:pPr>
            <a:r>
              <a:rPr sz="1200" b="1" dirty="0">
                <a:latin typeface="Times New Roman"/>
                <a:cs typeface="Times New Roman"/>
              </a:rPr>
              <a:t>Dra.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Rafaela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Chacín</a:t>
            </a:r>
            <a:r>
              <a:rPr sz="1200" b="1" spc="-3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Suárez</a:t>
            </a:r>
            <a:endParaRPr sz="1200" dirty="0">
              <a:latin typeface="Times New Roman"/>
              <a:cs typeface="Times New Roman"/>
            </a:endParaRPr>
          </a:p>
        </p:txBody>
      </p:sp>
      <p:sp>
        <p:nvSpPr>
          <p:cNvPr id="21" name="object 21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88885" rIns="0" bIns="0" rtlCol="0">
            <a:spAutoFit/>
          </a:bodyPr>
          <a:lstStyle/>
          <a:p>
            <a:pPr marL="202565">
              <a:lnSpc>
                <a:spcPct val="100000"/>
              </a:lnSpc>
              <a:spcBef>
                <a:spcPts val="95"/>
              </a:spcBef>
            </a:pPr>
            <a:fld id="{81D60167-4931-47E6-BA6A-407CBD079E47}" type="slidenum">
              <a:rPr sz="900" b="1" spc="-25" dirty="0">
                <a:latin typeface="Times New Roman"/>
                <a:cs typeface="Times New Roman"/>
              </a:rPr>
              <a:t>290</a:t>
            </a:fld>
            <a:endParaRPr sz="900" dirty="0">
              <a:latin typeface="Times New Roman"/>
              <a:cs typeface="Times New Roman"/>
            </a:endParaRPr>
          </a:p>
        </p:txBody>
      </p:sp>
      <p:grpSp>
        <p:nvGrpSpPr>
          <p:cNvPr id="22" name="Grupo 21">
            <a:extLst>
              <a:ext uri="{FF2B5EF4-FFF2-40B4-BE49-F238E27FC236}">
                <a16:creationId xmlns:a16="http://schemas.microsoft.com/office/drawing/2014/main" id="{228FD560-2570-33C3-581F-FC5CE6AC5299}"/>
              </a:ext>
            </a:extLst>
          </p:cNvPr>
          <p:cNvGrpSpPr/>
          <p:nvPr/>
        </p:nvGrpSpPr>
        <p:grpSpPr>
          <a:xfrm>
            <a:off x="117348" y="98932"/>
            <a:ext cx="6665976" cy="1452626"/>
            <a:chOff x="470065" y="1951410"/>
            <a:chExt cx="6665976" cy="1452626"/>
          </a:xfrm>
        </p:grpSpPr>
        <p:grpSp>
          <p:nvGrpSpPr>
            <p:cNvPr id="23" name="object 12">
              <a:extLst>
                <a:ext uri="{FF2B5EF4-FFF2-40B4-BE49-F238E27FC236}">
                  <a16:creationId xmlns:a16="http://schemas.microsoft.com/office/drawing/2014/main" id="{A7032C52-7F44-7D4D-7E5C-4DF767E76595}"/>
                </a:ext>
              </a:extLst>
            </p:cNvPr>
            <p:cNvGrpSpPr/>
            <p:nvPr/>
          </p:nvGrpSpPr>
          <p:grpSpPr>
            <a:xfrm>
              <a:off x="470065" y="1951664"/>
              <a:ext cx="6665976" cy="1452372"/>
              <a:chOff x="96011" y="115823"/>
              <a:chExt cx="6665976" cy="1452372"/>
            </a:xfrm>
          </p:grpSpPr>
          <p:pic>
            <p:nvPicPr>
              <p:cNvPr id="27" name="object 13">
                <a:extLst>
                  <a:ext uri="{FF2B5EF4-FFF2-40B4-BE49-F238E27FC236}">
                    <a16:creationId xmlns:a16="http://schemas.microsoft.com/office/drawing/2014/main" id="{D87AB8DC-CE40-D578-D590-5A371A7FB394}"/>
                  </a:ext>
                </a:extLst>
              </p:cNvPr>
              <p:cNvPicPr/>
              <p:nvPr/>
            </p:nvPicPr>
            <p:blipFill>
              <a:blip r:embed="rId3" cstate="print"/>
              <a:stretch>
                <a:fillRect/>
              </a:stretch>
            </p:blipFill>
            <p:spPr>
              <a:xfrm>
                <a:off x="96011" y="115823"/>
                <a:ext cx="6665976" cy="1452372"/>
              </a:xfrm>
              <a:prstGeom prst="rect">
                <a:avLst/>
              </a:prstGeom>
            </p:spPr>
          </p:pic>
          <p:pic>
            <p:nvPicPr>
              <p:cNvPr id="28" name="object 14">
                <a:extLst>
                  <a:ext uri="{FF2B5EF4-FFF2-40B4-BE49-F238E27FC236}">
                    <a16:creationId xmlns:a16="http://schemas.microsoft.com/office/drawing/2014/main" id="{1E2FE485-E48D-22CA-AD79-AC6BE3E131AD}"/>
                  </a:ext>
                </a:extLst>
              </p:cNvPr>
              <p:cNvPicPr/>
              <p:nvPr/>
            </p:nvPicPr>
            <p:blipFill>
              <a:blip r:embed="rId4" cstate="print"/>
              <a:stretch>
                <a:fillRect/>
              </a:stretch>
            </p:blipFill>
            <p:spPr>
              <a:xfrm>
                <a:off x="142849" y="142875"/>
                <a:ext cx="6572275" cy="1358646"/>
              </a:xfrm>
              <a:prstGeom prst="rect">
                <a:avLst/>
              </a:prstGeom>
            </p:spPr>
          </p:pic>
          <p:sp>
            <p:nvSpPr>
              <p:cNvPr id="29" name="object 15">
                <a:extLst>
                  <a:ext uri="{FF2B5EF4-FFF2-40B4-BE49-F238E27FC236}">
                    <a16:creationId xmlns:a16="http://schemas.microsoft.com/office/drawing/2014/main" id="{F7541705-918D-69A7-2226-CA82C1B81473}"/>
                  </a:ext>
                </a:extLst>
              </p:cNvPr>
              <p:cNvSpPr/>
              <p:nvPr/>
            </p:nvSpPr>
            <p:spPr>
              <a:xfrm>
                <a:off x="142849" y="142875"/>
                <a:ext cx="6572884" cy="1358900"/>
              </a:xfrm>
              <a:custGeom>
                <a:avLst/>
                <a:gdLst/>
                <a:ahLst/>
                <a:cxnLst/>
                <a:rect l="l" t="t" r="r" b="b"/>
                <a:pathLst>
                  <a:path w="6572884" h="1358900">
                    <a:moveTo>
                      <a:pt x="0" y="226441"/>
                    </a:moveTo>
                    <a:lnTo>
                      <a:pt x="4600" y="180795"/>
                    </a:lnTo>
                    <a:lnTo>
                      <a:pt x="17795" y="138285"/>
                    </a:lnTo>
                    <a:lnTo>
                      <a:pt x="38673" y="99820"/>
                    </a:lnTo>
                    <a:lnTo>
                      <a:pt x="66324" y="66309"/>
                    </a:lnTo>
                    <a:lnTo>
                      <a:pt x="99837" y="38663"/>
                    </a:lnTo>
                    <a:lnTo>
                      <a:pt x="138301" y="17789"/>
                    </a:lnTo>
                    <a:lnTo>
                      <a:pt x="180806" y="4599"/>
                    </a:lnTo>
                    <a:lnTo>
                      <a:pt x="226440" y="0"/>
                    </a:lnTo>
                    <a:lnTo>
                      <a:pt x="6345834" y="0"/>
                    </a:lnTo>
                    <a:lnTo>
                      <a:pt x="6391480" y="4599"/>
                    </a:lnTo>
                    <a:lnTo>
                      <a:pt x="6433990" y="17789"/>
                    </a:lnTo>
                    <a:lnTo>
                      <a:pt x="6472455" y="38663"/>
                    </a:lnTo>
                    <a:lnTo>
                      <a:pt x="6505965" y="66309"/>
                    </a:lnTo>
                    <a:lnTo>
                      <a:pt x="6533612" y="99820"/>
                    </a:lnTo>
                    <a:lnTo>
                      <a:pt x="6554485" y="138285"/>
                    </a:lnTo>
                    <a:lnTo>
                      <a:pt x="6567676" y="180795"/>
                    </a:lnTo>
                    <a:lnTo>
                      <a:pt x="6572275" y="226441"/>
                    </a:lnTo>
                    <a:lnTo>
                      <a:pt x="6572275" y="1132204"/>
                    </a:lnTo>
                    <a:lnTo>
                      <a:pt x="6567676" y="1177850"/>
                    </a:lnTo>
                    <a:lnTo>
                      <a:pt x="6554485" y="1220360"/>
                    </a:lnTo>
                    <a:lnTo>
                      <a:pt x="6533612" y="1258825"/>
                    </a:lnTo>
                    <a:lnTo>
                      <a:pt x="6505965" y="1292336"/>
                    </a:lnTo>
                    <a:lnTo>
                      <a:pt x="6472455" y="1319982"/>
                    </a:lnTo>
                    <a:lnTo>
                      <a:pt x="6433990" y="1340856"/>
                    </a:lnTo>
                    <a:lnTo>
                      <a:pt x="6391480" y="1354046"/>
                    </a:lnTo>
                    <a:lnTo>
                      <a:pt x="6345834" y="1358646"/>
                    </a:lnTo>
                    <a:lnTo>
                      <a:pt x="226440" y="1358646"/>
                    </a:lnTo>
                    <a:lnTo>
                      <a:pt x="180806" y="1354046"/>
                    </a:lnTo>
                    <a:lnTo>
                      <a:pt x="138301" y="1340856"/>
                    </a:lnTo>
                    <a:lnTo>
                      <a:pt x="99837" y="1319982"/>
                    </a:lnTo>
                    <a:lnTo>
                      <a:pt x="66324" y="1292336"/>
                    </a:lnTo>
                    <a:lnTo>
                      <a:pt x="38673" y="1258825"/>
                    </a:lnTo>
                    <a:lnTo>
                      <a:pt x="17795" y="1220360"/>
                    </a:lnTo>
                    <a:lnTo>
                      <a:pt x="4600" y="1177850"/>
                    </a:lnTo>
                    <a:lnTo>
                      <a:pt x="0" y="1132204"/>
                    </a:lnTo>
                    <a:lnTo>
                      <a:pt x="0" y="226441"/>
                    </a:lnTo>
                    <a:close/>
                  </a:path>
                </a:pathLst>
              </a:custGeom>
              <a:ln w="9525">
                <a:solidFill>
                  <a:srgbClr val="55CE74"/>
                </a:solidFill>
              </a:ln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pic>
            <p:nvPicPr>
              <p:cNvPr id="30" name="object 16">
                <a:extLst>
                  <a:ext uri="{FF2B5EF4-FFF2-40B4-BE49-F238E27FC236}">
                    <a16:creationId xmlns:a16="http://schemas.microsoft.com/office/drawing/2014/main" id="{51876A3B-E20A-9468-C531-49AD80634D76}"/>
                  </a:ext>
                </a:extLst>
              </p:cNvPr>
              <p:cNvPicPr/>
              <p:nvPr/>
            </p:nvPicPr>
            <p:blipFill>
              <a:blip r:embed="rId5" cstate="print"/>
              <a:stretch>
                <a:fillRect/>
              </a:stretch>
            </p:blipFill>
            <p:spPr>
              <a:xfrm>
                <a:off x="2500248" y="305930"/>
                <a:ext cx="1714500" cy="733945"/>
              </a:xfrm>
              <a:prstGeom prst="rect">
                <a:avLst/>
              </a:prstGeom>
            </p:spPr>
          </p:pic>
        </p:grpSp>
        <p:sp>
          <p:nvSpPr>
            <p:cNvPr id="24" name="object 16">
              <a:extLst>
                <a:ext uri="{FF2B5EF4-FFF2-40B4-BE49-F238E27FC236}">
                  <a16:creationId xmlns:a16="http://schemas.microsoft.com/office/drawing/2014/main" id="{50BC5560-87BF-3179-94C7-18924C41DDC7}"/>
                </a:ext>
              </a:extLst>
            </p:cNvPr>
            <p:cNvSpPr txBox="1"/>
            <p:nvPr/>
          </p:nvSpPr>
          <p:spPr>
            <a:xfrm>
              <a:off x="2775727" y="2875716"/>
              <a:ext cx="3332858" cy="391795"/>
            </a:xfrm>
            <a:prstGeom prst="rect">
              <a:avLst/>
            </a:prstGeom>
            <a:noFill/>
          </p:spPr>
          <p:txBody>
            <a:bodyPr vert="horz" wrap="square" lIns="0" tIns="12700" rIns="0" bIns="0" rtlCol="0">
              <a:spAutoFit/>
            </a:bodyPr>
            <a:lstStyle/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Volumen 4,  Número 1  Enero a Julio 2021</a:t>
              </a:r>
            </a:p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Revista Semestral. Venezuela</a:t>
              </a:r>
              <a:endParaRPr sz="1200" dirty="0">
                <a:latin typeface="Arial"/>
                <a:cs typeface="Arial"/>
              </a:endParaRPr>
            </a:p>
          </p:txBody>
        </p:sp>
        <p:pic>
          <p:nvPicPr>
            <p:cNvPr id="25" name="object 25">
              <a:extLst>
                <a:ext uri="{FF2B5EF4-FFF2-40B4-BE49-F238E27FC236}">
                  <a16:creationId xmlns:a16="http://schemas.microsoft.com/office/drawing/2014/main" id="{A73897BC-C2E1-0942-BEBD-B51FAEEB18FC}"/>
                </a:ext>
              </a:extLst>
            </p:cNvPr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470065" y="2027896"/>
              <a:ext cx="2305662" cy="1053903"/>
            </a:xfrm>
            <a:prstGeom prst="rect">
              <a:avLst/>
            </a:prstGeom>
          </p:spPr>
        </p:pic>
        <p:pic>
          <p:nvPicPr>
            <p:cNvPr id="26" name="object 31">
              <a:extLst>
                <a:ext uri="{FF2B5EF4-FFF2-40B4-BE49-F238E27FC236}">
                  <a16:creationId xmlns:a16="http://schemas.microsoft.com/office/drawing/2014/main" id="{18257738-12AA-7958-7393-AB7BFB6D3F9F}"/>
                </a:ext>
              </a:extLst>
            </p:cNvPr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4932681" y="1951410"/>
              <a:ext cx="1805304" cy="893889"/>
            </a:xfrm>
            <a:prstGeom prst="rect">
              <a:avLst/>
            </a:prstGeom>
          </p:spPr>
        </p:pic>
      </p:grpSp>
    </p:spTree>
  </p:cSld>
  <p:clrMapOvr>
    <a:masterClrMapping/>
  </p:clrMapOvr>
</p:sld>
</file>

<file path=ppt/slides/slide2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94485" y="115823"/>
            <a:ext cx="6669405" cy="8926195"/>
            <a:chOff x="94485" y="115823"/>
            <a:chExt cx="6669405" cy="8926195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44780" y="8651747"/>
              <a:ext cx="6516624" cy="158496"/>
            </a:xfrm>
            <a:prstGeom prst="rect">
              <a:avLst/>
            </a:prstGeom>
          </p:spPr>
        </p:pic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96012" y="115823"/>
              <a:ext cx="6665976" cy="1452372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42849" y="142875"/>
              <a:ext cx="6572275" cy="1358646"/>
            </a:xfrm>
            <a:prstGeom prst="rect">
              <a:avLst/>
            </a:prstGeom>
          </p:spPr>
        </p:pic>
        <p:sp>
          <p:nvSpPr>
            <p:cNvPr id="6" name="object 6"/>
            <p:cNvSpPr/>
            <p:nvPr/>
          </p:nvSpPr>
          <p:spPr>
            <a:xfrm>
              <a:off x="142849" y="142875"/>
              <a:ext cx="6572884" cy="1358900"/>
            </a:xfrm>
            <a:custGeom>
              <a:avLst/>
              <a:gdLst/>
              <a:ahLst/>
              <a:cxnLst/>
              <a:rect l="l" t="t" r="r" b="b"/>
              <a:pathLst>
                <a:path w="6572884" h="1358900">
                  <a:moveTo>
                    <a:pt x="0" y="226441"/>
                  </a:moveTo>
                  <a:lnTo>
                    <a:pt x="4600" y="180795"/>
                  </a:lnTo>
                  <a:lnTo>
                    <a:pt x="17795" y="138285"/>
                  </a:lnTo>
                  <a:lnTo>
                    <a:pt x="38673" y="99820"/>
                  </a:lnTo>
                  <a:lnTo>
                    <a:pt x="66324" y="66309"/>
                  </a:lnTo>
                  <a:lnTo>
                    <a:pt x="99837" y="38663"/>
                  </a:lnTo>
                  <a:lnTo>
                    <a:pt x="138301" y="17789"/>
                  </a:lnTo>
                  <a:lnTo>
                    <a:pt x="180806" y="4599"/>
                  </a:lnTo>
                  <a:lnTo>
                    <a:pt x="226440" y="0"/>
                  </a:lnTo>
                  <a:lnTo>
                    <a:pt x="6345834" y="0"/>
                  </a:lnTo>
                  <a:lnTo>
                    <a:pt x="6391480" y="4599"/>
                  </a:lnTo>
                  <a:lnTo>
                    <a:pt x="6433990" y="17789"/>
                  </a:lnTo>
                  <a:lnTo>
                    <a:pt x="6472455" y="38663"/>
                  </a:lnTo>
                  <a:lnTo>
                    <a:pt x="6505965" y="66309"/>
                  </a:lnTo>
                  <a:lnTo>
                    <a:pt x="6533612" y="99820"/>
                  </a:lnTo>
                  <a:lnTo>
                    <a:pt x="6554485" y="138285"/>
                  </a:lnTo>
                  <a:lnTo>
                    <a:pt x="6567676" y="180795"/>
                  </a:lnTo>
                  <a:lnTo>
                    <a:pt x="6572275" y="226441"/>
                  </a:lnTo>
                  <a:lnTo>
                    <a:pt x="6572275" y="1132204"/>
                  </a:lnTo>
                  <a:lnTo>
                    <a:pt x="6567676" y="1177850"/>
                  </a:lnTo>
                  <a:lnTo>
                    <a:pt x="6554485" y="1220360"/>
                  </a:lnTo>
                  <a:lnTo>
                    <a:pt x="6533612" y="1258825"/>
                  </a:lnTo>
                  <a:lnTo>
                    <a:pt x="6505965" y="1292336"/>
                  </a:lnTo>
                  <a:lnTo>
                    <a:pt x="6472455" y="1319982"/>
                  </a:lnTo>
                  <a:lnTo>
                    <a:pt x="6433990" y="1340856"/>
                  </a:lnTo>
                  <a:lnTo>
                    <a:pt x="6391480" y="1354046"/>
                  </a:lnTo>
                  <a:lnTo>
                    <a:pt x="6345834" y="1358646"/>
                  </a:lnTo>
                  <a:lnTo>
                    <a:pt x="226440" y="1358646"/>
                  </a:lnTo>
                  <a:lnTo>
                    <a:pt x="180806" y="1354046"/>
                  </a:lnTo>
                  <a:lnTo>
                    <a:pt x="138301" y="1340856"/>
                  </a:lnTo>
                  <a:lnTo>
                    <a:pt x="99837" y="1319982"/>
                  </a:lnTo>
                  <a:lnTo>
                    <a:pt x="66324" y="1292336"/>
                  </a:lnTo>
                  <a:lnTo>
                    <a:pt x="38673" y="1258825"/>
                  </a:lnTo>
                  <a:lnTo>
                    <a:pt x="17795" y="1220360"/>
                  </a:lnTo>
                  <a:lnTo>
                    <a:pt x="4600" y="1177850"/>
                  </a:lnTo>
                  <a:lnTo>
                    <a:pt x="0" y="1132204"/>
                  </a:lnTo>
                  <a:lnTo>
                    <a:pt x="0" y="226441"/>
                  </a:lnTo>
                  <a:close/>
                </a:path>
              </a:pathLst>
            </a:custGeom>
            <a:ln w="9525">
              <a:solidFill>
                <a:srgbClr val="55CE74"/>
              </a:solidFill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pic>
          <p:nvPicPr>
            <p:cNvPr id="7" name="object 7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2500248" y="305930"/>
              <a:ext cx="1714500" cy="733945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2738628" y="1024127"/>
              <a:ext cx="1897379" cy="371855"/>
            </a:xfrm>
            <a:prstGeom prst="rect">
              <a:avLst/>
            </a:prstGeom>
          </p:spPr>
        </p:pic>
        <p:pic>
          <p:nvPicPr>
            <p:cNvPr id="9" name="object 9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4401312" y="1024127"/>
              <a:ext cx="1577339" cy="371855"/>
            </a:xfrm>
            <a:prstGeom prst="rect">
              <a:avLst/>
            </a:prstGeom>
          </p:spPr>
        </p:pic>
        <p:pic>
          <p:nvPicPr>
            <p:cNvPr id="10" name="object 10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3169920" y="1207007"/>
              <a:ext cx="1546859" cy="371855"/>
            </a:xfrm>
            <a:prstGeom prst="rect">
              <a:avLst/>
            </a:prstGeom>
          </p:spPr>
        </p:pic>
        <p:pic>
          <p:nvPicPr>
            <p:cNvPr id="11" name="object 11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4482083" y="1207007"/>
              <a:ext cx="284988" cy="371855"/>
            </a:xfrm>
            <a:prstGeom prst="rect">
              <a:avLst/>
            </a:prstGeom>
          </p:spPr>
        </p:pic>
        <p:pic>
          <p:nvPicPr>
            <p:cNvPr id="12" name="object 12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4571999" y="1207007"/>
              <a:ext cx="1013460" cy="371855"/>
            </a:xfrm>
            <a:prstGeom prst="rect">
              <a:avLst/>
            </a:prstGeom>
          </p:spPr>
        </p:pic>
        <p:pic>
          <p:nvPicPr>
            <p:cNvPr id="13" name="object 13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324612" y="234695"/>
              <a:ext cx="1719072" cy="1341120"/>
            </a:xfrm>
            <a:prstGeom prst="rect">
              <a:avLst/>
            </a:prstGeom>
          </p:spPr>
        </p:pic>
        <p:pic>
          <p:nvPicPr>
            <p:cNvPr id="14" name="object 14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5606795" y="8193022"/>
              <a:ext cx="1092707" cy="848868"/>
            </a:xfrm>
            <a:prstGeom prst="rect">
              <a:avLst/>
            </a:prstGeom>
          </p:spPr>
        </p:pic>
        <p:pic>
          <p:nvPicPr>
            <p:cNvPr id="15" name="object 15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109728" y="8193022"/>
              <a:ext cx="1092708" cy="848868"/>
            </a:xfrm>
            <a:prstGeom prst="rect">
              <a:avLst/>
            </a:prstGeom>
          </p:spPr>
        </p:pic>
        <p:pic>
          <p:nvPicPr>
            <p:cNvPr id="16" name="object 16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4725162" y="164274"/>
              <a:ext cx="1805305" cy="893889"/>
            </a:xfrm>
            <a:prstGeom prst="rect">
              <a:avLst/>
            </a:prstGeom>
          </p:spPr>
        </p:pic>
      </p:grpSp>
      <p:sp>
        <p:nvSpPr>
          <p:cNvPr id="17" name="object 17"/>
          <p:cNvSpPr txBox="1"/>
          <p:nvPr/>
        </p:nvSpPr>
        <p:spPr>
          <a:xfrm>
            <a:off x="221691" y="1068451"/>
            <a:ext cx="6381115" cy="700785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063875" marR="735965" indent="-431800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Arial"/>
                <a:cs typeface="Arial"/>
              </a:rPr>
              <a:t>6ta.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Edición</a:t>
            </a:r>
            <a:r>
              <a:rPr sz="1200" b="1" spc="-10" dirty="0">
                <a:latin typeface="Arial"/>
                <a:cs typeface="Arial"/>
              </a:rPr>
              <a:t> Volumen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I</a:t>
            </a:r>
            <a:r>
              <a:rPr sz="1200" b="1" spc="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Enero</a:t>
            </a:r>
            <a:r>
              <a:rPr sz="1200" b="1" spc="-3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a</a:t>
            </a:r>
            <a:r>
              <a:rPr sz="1200" b="1" spc="-2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Julio</a:t>
            </a:r>
            <a:r>
              <a:rPr sz="1200" b="1" spc="-5" dirty="0">
                <a:latin typeface="Arial"/>
                <a:cs typeface="Arial"/>
              </a:rPr>
              <a:t> </a:t>
            </a:r>
            <a:r>
              <a:rPr sz="1200" b="1" spc="-20" dirty="0">
                <a:latin typeface="Arial"/>
                <a:cs typeface="Arial"/>
              </a:rPr>
              <a:t>2021 </a:t>
            </a:r>
            <a:r>
              <a:rPr sz="1200" b="1" dirty="0">
                <a:latin typeface="Arial"/>
                <a:cs typeface="Arial"/>
              </a:rPr>
              <a:t>Revista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Semestral-</a:t>
            </a:r>
            <a:r>
              <a:rPr sz="1200" b="1" spc="-40" dirty="0">
                <a:latin typeface="Arial"/>
                <a:cs typeface="Arial"/>
              </a:rPr>
              <a:t> </a:t>
            </a:r>
            <a:r>
              <a:rPr sz="1200" b="1" spc="-10" dirty="0">
                <a:latin typeface="Arial"/>
                <a:cs typeface="Arial"/>
              </a:rPr>
              <a:t>Venezuela</a:t>
            </a:r>
            <a:endParaRPr sz="1200" dirty="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305"/>
              </a:spcBef>
            </a:pPr>
            <a:endParaRPr sz="1200" dirty="0">
              <a:latin typeface="Arial"/>
              <a:cs typeface="Arial"/>
            </a:endParaRPr>
          </a:p>
          <a:p>
            <a:pPr marL="375285" marR="6350" indent="-36322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normas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sintácticas,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ortográficas,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morfológicas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semánticas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empleadas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lenguaje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escrito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el </a:t>
            </a:r>
            <a:r>
              <a:rPr sz="1200" dirty="0">
                <a:latin typeface="Times New Roman"/>
                <a:cs typeface="Times New Roman"/>
              </a:rPr>
              <a:t>adulto;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crea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hipótesis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sobre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este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sistema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representación.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Dentro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este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orden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ideas,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comprende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este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proceso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está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caracterizado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criterios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elabora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estudiante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cada </a:t>
            </a:r>
            <a:r>
              <a:rPr sz="1200" dirty="0">
                <a:latin typeface="Times New Roman"/>
                <a:cs typeface="Times New Roman"/>
              </a:rPr>
              <a:t>nivel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 diferenciar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forma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 que se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establece la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correspondencia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entre el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enunciado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oral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el </a:t>
            </a:r>
            <a:r>
              <a:rPr sz="1200" dirty="0">
                <a:latin typeface="Times New Roman"/>
                <a:cs typeface="Times New Roman"/>
              </a:rPr>
              <a:t>texto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escrito,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tipo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análisis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realizan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sobre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lenguaje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oral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construcción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espontánea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10" dirty="0">
                <a:latin typeface="Times New Roman"/>
                <a:cs typeface="Times New Roman"/>
              </a:rPr>
              <a:t> escritura.</a:t>
            </a:r>
            <a:endParaRPr sz="1200" dirty="0">
              <a:latin typeface="Times New Roman"/>
              <a:cs typeface="Times New Roman"/>
            </a:endParaRPr>
          </a:p>
          <a:p>
            <a:pPr marL="375285" marR="5080" indent="-363220" algn="just">
              <a:lnSpc>
                <a:spcPct val="100000"/>
              </a:lnSpc>
              <a:spcBef>
                <a:spcPts val="5"/>
              </a:spcBef>
            </a:pPr>
            <a:r>
              <a:rPr sz="1200" dirty="0">
                <a:latin typeface="Times New Roman"/>
                <a:cs typeface="Times New Roman"/>
              </a:rPr>
              <a:t>Resulta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aquí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interesante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citar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Ferreiro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(1997),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quien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aprendizaje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lectura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escritura </a:t>
            </a:r>
            <a:r>
              <a:rPr sz="1200" dirty="0">
                <a:latin typeface="Times New Roman"/>
                <a:cs typeface="Times New Roman"/>
              </a:rPr>
              <a:t>tienen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fundamento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desarrollo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constructivo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lenguaje,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allí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procesos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 </a:t>
            </a:r>
            <a:r>
              <a:rPr sz="1200" dirty="0">
                <a:latin typeface="Times New Roman"/>
                <a:cs typeface="Times New Roman"/>
              </a:rPr>
              <a:t>lectura,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escritura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lenguaje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oral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tienen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ver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este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conocimiento.</a:t>
            </a:r>
            <a:r>
              <a:rPr sz="1200" spc="12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constructivismo </a:t>
            </a:r>
            <a:r>
              <a:rPr sz="1200" dirty="0">
                <a:latin typeface="Times New Roman"/>
                <a:cs typeface="Times New Roman"/>
              </a:rPr>
              <a:t>facilita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comprensión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parte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docente,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tal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manera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práctica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pedagógica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pueda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ser </a:t>
            </a:r>
            <a:r>
              <a:rPr sz="1200" dirty="0">
                <a:latin typeface="Times New Roman"/>
                <a:cs typeface="Times New Roman"/>
              </a:rPr>
              <a:t>más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segura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compatible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procesos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constructivos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lenguaje.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constructivismo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es </a:t>
            </a:r>
            <a:r>
              <a:rPr sz="1200" dirty="0">
                <a:latin typeface="Times New Roman"/>
                <a:cs typeface="Times New Roman"/>
              </a:rPr>
              <a:t>básicamente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modelo,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cual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mantiene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persona,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tanto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aspectos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cognitivos, </a:t>
            </a:r>
            <a:r>
              <a:rPr sz="1200" dirty="0">
                <a:latin typeface="Times New Roman"/>
                <a:cs typeface="Times New Roman"/>
              </a:rPr>
              <a:t>sociales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afectivos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comportamiento,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mero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producto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ambiente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resultado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 </a:t>
            </a:r>
            <a:r>
              <a:rPr sz="1200" dirty="0">
                <a:latin typeface="Times New Roman"/>
                <a:cs typeface="Times New Roman"/>
              </a:rPr>
              <a:t>sus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disposiciones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internas,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construcción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propia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derivada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interacciones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entre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estos </a:t>
            </a:r>
            <a:r>
              <a:rPr sz="1200" dirty="0">
                <a:latin typeface="Times New Roman"/>
                <a:cs typeface="Times New Roman"/>
              </a:rPr>
              <a:t>factores,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cuyo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desarrollo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diario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continuo.</a:t>
            </a:r>
            <a:r>
              <a:rPr sz="1200" spc="3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tal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hecho,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según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apreciaciones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Porlan </a:t>
            </a:r>
            <a:r>
              <a:rPr sz="1200" dirty="0">
                <a:latin typeface="Times New Roman"/>
                <a:cs typeface="Times New Roman"/>
              </a:rPr>
              <a:t>(2000),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conocimiento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construcción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ser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humano,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cual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realiza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esquemas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persona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posee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(conocimientos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previos),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decir,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ya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construyó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respecto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su </a:t>
            </a:r>
            <a:r>
              <a:rPr sz="1200" spc="-10" dirty="0">
                <a:latin typeface="Times New Roman"/>
                <a:cs typeface="Times New Roman"/>
              </a:rPr>
              <a:t>entorno.</a:t>
            </a:r>
            <a:endParaRPr sz="1200" dirty="0">
              <a:latin typeface="Times New Roman"/>
              <a:cs typeface="Times New Roman"/>
            </a:endParaRPr>
          </a:p>
          <a:p>
            <a:pPr marL="378460" marR="5715" indent="-36576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este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mismo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orden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ideas,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Casanueva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(2004)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considera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que,</a:t>
            </a:r>
            <a:r>
              <a:rPr sz="1200" spc="14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cuando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sujeto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interactúa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el </a:t>
            </a:r>
            <a:r>
              <a:rPr sz="1200" dirty="0">
                <a:latin typeface="Times New Roman"/>
                <a:cs typeface="Times New Roman"/>
              </a:rPr>
              <a:t>objeto</a:t>
            </a:r>
            <a:r>
              <a:rPr sz="1200" spc="4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4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conocimiento,</a:t>
            </a:r>
            <a:r>
              <a:rPr sz="1200" spc="4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</a:t>
            </a:r>
            <a:r>
              <a:rPr sz="1200" spc="4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almacena</a:t>
            </a:r>
            <a:r>
              <a:rPr sz="1200" spc="4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conocimientos</a:t>
            </a:r>
            <a:r>
              <a:rPr sz="1200" spc="4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sino</a:t>
            </a:r>
            <a:r>
              <a:rPr sz="1200" spc="4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4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4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construye</a:t>
            </a:r>
            <a:r>
              <a:rPr sz="1200" spc="3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mediante</a:t>
            </a:r>
            <a:r>
              <a:rPr sz="1200" spc="40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interacción</a:t>
            </a:r>
            <a:r>
              <a:rPr sz="1200" spc="114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114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114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objetos</a:t>
            </a:r>
            <a:r>
              <a:rPr sz="1200" spc="12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circundantes</a:t>
            </a:r>
            <a:r>
              <a:rPr sz="1200" spc="12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generándose</a:t>
            </a:r>
            <a:r>
              <a:rPr sz="1200" spc="12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14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desarrollo</a:t>
            </a:r>
            <a:r>
              <a:rPr sz="1200" spc="12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individual</a:t>
            </a:r>
            <a:r>
              <a:rPr sz="1200" spc="12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hacia</a:t>
            </a:r>
            <a:r>
              <a:rPr sz="1200" spc="114" dirty="0">
                <a:latin typeface="Times New Roman"/>
                <a:cs typeface="Times New Roman"/>
              </a:rPr>
              <a:t>  </a:t>
            </a:r>
            <a:r>
              <a:rPr sz="1200" spc="-25" dirty="0">
                <a:latin typeface="Times New Roman"/>
                <a:cs typeface="Times New Roman"/>
              </a:rPr>
              <a:t>las </a:t>
            </a:r>
            <a:r>
              <a:rPr sz="1200" dirty="0">
                <a:latin typeface="Times New Roman"/>
                <a:cs typeface="Times New Roman"/>
              </a:rPr>
              <a:t>operaciones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lógicas,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formales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inteligencia.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autor,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aprender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enseñar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trabajar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13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13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esquemas,</a:t>
            </a:r>
            <a:r>
              <a:rPr sz="1200" spc="13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puede</a:t>
            </a:r>
            <a:r>
              <a:rPr sz="1200" spc="13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haber</a:t>
            </a:r>
            <a:r>
              <a:rPr sz="1200" spc="13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esquemas</a:t>
            </a:r>
            <a:r>
              <a:rPr sz="1200" spc="13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manipulativos</a:t>
            </a:r>
            <a:r>
              <a:rPr sz="1200" spc="14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2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representativos,</a:t>
            </a:r>
            <a:r>
              <a:rPr sz="1200" spc="13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esto</a:t>
            </a:r>
            <a:r>
              <a:rPr sz="1200" spc="13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130" dirty="0">
                <a:latin typeface="Times New Roman"/>
                <a:cs typeface="Times New Roman"/>
              </a:rPr>
              <a:t>  </a:t>
            </a:r>
            <a:r>
              <a:rPr sz="1200" spc="-25" dirty="0">
                <a:latin typeface="Times New Roman"/>
                <a:cs typeface="Times New Roman"/>
              </a:rPr>
              <a:t>ve </a:t>
            </a:r>
            <a:r>
              <a:rPr sz="1200" dirty="0">
                <a:latin typeface="Times New Roman"/>
                <a:cs typeface="Times New Roman"/>
              </a:rPr>
              <a:t>prácticamente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estudiantes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aprenden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nuevos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esquemas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afianzan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ya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tienen, </a:t>
            </a:r>
            <a:r>
              <a:rPr sz="1200" dirty="0">
                <a:latin typeface="Times New Roman"/>
                <a:cs typeface="Times New Roman"/>
              </a:rPr>
              <a:t>esto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último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está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relación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conceptos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asimilación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acomodación,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mecanismos </a:t>
            </a:r>
            <a:r>
              <a:rPr sz="1200" dirty="0">
                <a:latin typeface="Times New Roman"/>
                <a:cs typeface="Times New Roman"/>
              </a:rPr>
              <a:t>básicos</a:t>
            </a:r>
            <a:r>
              <a:rPr sz="1200" spc="4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48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funcionamiento</a:t>
            </a:r>
            <a:r>
              <a:rPr sz="1200" spc="4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4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4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inteligencia.</a:t>
            </a:r>
            <a:r>
              <a:rPr sz="1200" spc="4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4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consiguiente,</a:t>
            </a:r>
            <a:r>
              <a:rPr sz="1200" spc="10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4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ser</a:t>
            </a:r>
            <a:r>
              <a:rPr sz="1200" spc="4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humano</a:t>
            </a:r>
            <a:r>
              <a:rPr sz="1200" spc="4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484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una </a:t>
            </a:r>
            <a:r>
              <a:rPr sz="1200" dirty="0">
                <a:latin typeface="Times New Roman"/>
                <a:cs typeface="Times New Roman"/>
              </a:rPr>
              <a:t>consecuencia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contexto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tanto,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enseñanza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debe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estar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guiada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énfasis </a:t>
            </a:r>
            <a:r>
              <a:rPr sz="1200" dirty="0">
                <a:latin typeface="Times New Roman"/>
                <a:cs typeface="Times New Roman"/>
              </a:rPr>
              <a:t>constructivista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actos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habla,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aprendizaje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maduración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procesos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psicológicos </a:t>
            </a:r>
            <a:r>
              <a:rPr sz="1200" dirty="0">
                <a:latin typeface="Times New Roman"/>
                <a:cs typeface="Times New Roman"/>
              </a:rPr>
              <a:t>superiores,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lenguaje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sus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expresiones,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procesos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sociales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y,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pensamiento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en </a:t>
            </a:r>
            <a:r>
              <a:rPr sz="1200" dirty="0">
                <a:latin typeface="Times New Roman"/>
                <a:cs typeface="Times New Roman"/>
              </a:rPr>
              <a:t>tanto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desarrollo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ideas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luego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internalizan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implican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intercambio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compartido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 </a:t>
            </a:r>
            <a:r>
              <a:rPr sz="1200" dirty="0">
                <a:latin typeface="Times New Roman"/>
                <a:cs typeface="Times New Roman"/>
              </a:rPr>
              <a:t>aceptaciones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rechazos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mismas,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hecho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desarrolla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necesariamente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contacto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otros,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decir,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sociedad.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este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sentido,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atención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apreciaciones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Lerner </a:t>
            </a:r>
            <a:r>
              <a:rPr sz="1200" dirty="0">
                <a:latin typeface="Times New Roman"/>
                <a:cs typeface="Times New Roman"/>
              </a:rPr>
              <a:t>(2001),</a:t>
            </a:r>
            <a:r>
              <a:rPr sz="1200" spc="3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concepción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constructivista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3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aprendizaje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lengua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escrita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plantea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que,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sujeto,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sus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conocimientos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previos,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competencia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lingüística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experiencias,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constituye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centro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proceso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aprendizaje.</a:t>
            </a:r>
            <a:endParaRPr sz="1200" dirty="0">
              <a:latin typeface="Times New Roman"/>
              <a:cs typeface="Times New Roman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1274191" y="8256658"/>
            <a:ext cx="4375150" cy="6921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 marL="12065" marR="5080" algn="ctr">
              <a:lnSpc>
                <a:spcPts val="1440"/>
              </a:lnSpc>
              <a:spcBef>
                <a:spcPts val="15"/>
              </a:spcBef>
            </a:pPr>
            <a:r>
              <a:rPr sz="1200" b="1" dirty="0">
                <a:latin typeface="Times New Roman"/>
                <a:cs typeface="Times New Roman"/>
              </a:rPr>
              <a:t>Aprendizaje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la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Lectura</a:t>
            </a:r>
            <a:r>
              <a:rPr sz="1200" b="1" spc="-1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y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Escritura:</a:t>
            </a:r>
            <a:r>
              <a:rPr sz="1200" b="1" spc="27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Concepciones</a:t>
            </a:r>
            <a:r>
              <a:rPr sz="1200" b="1" spc="-4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Teóricas</a:t>
            </a:r>
            <a:r>
              <a:rPr sz="1200" b="1" spc="-5" dirty="0">
                <a:latin typeface="Times New Roman"/>
                <a:cs typeface="Times New Roman"/>
              </a:rPr>
              <a:t> </a:t>
            </a:r>
            <a:r>
              <a:rPr sz="1200" b="1" spc="-25" dirty="0">
                <a:latin typeface="Times New Roman"/>
                <a:cs typeface="Times New Roman"/>
              </a:rPr>
              <a:t>que </a:t>
            </a:r>
            <a:r>
              <a:rPr sz="1200" b="1" dirty="0">
                <a:latin typeface="Times New Roman"/>
                <a:cs typeface="Times New Roman"/>
              </a:rPr>
              <a:t>Subyacen</a:t>
            </a:r>
            <a:r>
              <a:rPr sz="1200" b="1" spc="-5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en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la</a:t>
            </a:r>
            <a:r>
              <a:rPr sz="1200" b="1" spc="120" dirty="0">
                <a:latin typeface="Times New Roman"/>
                <a:cs typeface="Times New Roman"/>
              </a:rPr>
              <a:t>  </a:t>
            </a:r>
            <a:r>
              <a:rPr sz="1200" b="1" dirty="0">
                <a:latin typeface="Times New Roman"/>
                <a:cs typeface="Times New Roman"/>
              </a:rPr>
              <a:t>Práctica</a:t>
            </a:r>
            <a:r>
              <a:rPr sz="1200" b="1" spc="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Pedagógica</a:t>
            </a:r>
            <a:r>
              <a:rPr sz="1200" b="1" spc="-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los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Docentes</a:t>
            </a:r>
            <a:endParaRPr sz="1200" dirty="0">
              <a:latin typeface="Times New Roman"/>
              <a:cs typeface="Times New Roman"/>
            </a:endParaRPr>
          </a:p>
          <a:p>
            <a:pPr marR="27940" algn="ctr">
              <a:lnSpc>
                <a:spcPct val="100000"/>
              </a:lnSpc>
              <a:spcBef>
                <a:spcPts val="990"/>
              </a:spcBef>
            </a:pPr>
            <a:r>
              <a:rPr sz="1200" b="1" dirty="0">
                <a:latin typeface="Times New Roman"/>
                <a:cs typeface="Times New Roman"/>
              </a:rPr>
              <a:t>Dra.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Rafaela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Chacín</a:t>
            </a:r>
            <a:r>
              <a:rPr sz="1200" b="1" spc="-3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Suárez</a:t>
            </a:r>
            <a:endParaRPr sz="1200" dirty="0">
              <a:latin typeface="Times New Roman"/>
              <a:cs typeface="Times New Roman"/>
            </a:endParaRPr>
          </a:p>
        </p:txBody>
      </p:sp>
      <p:sp>
        <p:nvSpPr>
          <p:cNvPr id="19" name="object 19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88885" rIns="0" bIns="0" rtlCol="0">
            <a:spAutoFit/>
          </a:bodyPr>
          <a:lstStyle/>
          <a:p>
            <a:pPr marL="202565">
              <a:lnSpc>
                <a:spcPct val="100000"/>
              </a:lnSpc>
              <a:spcBef>
                <a:spcPts val="95"/>
              </a:spcBef>
            </a:pPr>
            <a:fld id="{81D60167-4931-47E6-BA6A-407CBD079E47}" type="slidenum">
              <a:rPr sz="900" b="1" spc="-25" dirty="0">
                <a:latin typeface="Times New Roman"/>
                <a:cs typeface="Times New Roman"/>
              </a:rPr>
              <a:t>291</a:t>
            </a:fld>
            <a:endParaRPr sz="900" dirty="0">
              <a:latin typeface="Times New Roman"/>
              <a:cs typeface="Times New Roman"/>
            </a:endParaRPr>
          </a:p>
        </p:txBody>
      </p:sp>
      <p:grpSp>
        <p:nvGrpSpPr>
          <p:cNvPr id="20" name="Grupo 19">
            <a:extLst>
              <a:ext uri="{FF2B5EF4-FFF2-40B4-BE49-F238E27FC236}">
                <a16:creationId xmlns:a16="http://schemas.microsoft.com/office/drawing/2014/main" id="{D5FFB40D-A3B1-09D8-63E3-D45975B23C38}"/>
              </a:ext>
            </a:extLst>
          </p:cNvPr>
          <p:cNvGrpSpPr/>
          <p:nvPr/>
        </p:nvGrpSpPr>
        <p:grpSpPr>
          <a:xfrm>
            <a:off x="117348" y="98932"/>
            <a:ext cx="6665976" cy="1452626"/>
            <a:chOff x="470065" y="1951410"/>
            <a:chExt cx="6665976" cy="1452626"/>
          </a:xfrm>
        </p:grpSpPr>
        <p:grpSp>
          <p:nvGrpSpPr>
            <p:cNvPr id="21" name="object 12">
              <a:extLst>
                <a:ext uri="{FF2B5EF4-FFF2-40B4-BE49-F238E27FC236}">
                  <a16:creationId xmlns:a16="http://schemas.microsoft.com/office/drawing/2014/main" id="{015C6713-1980-6ACA-486E-8BE05C632843}"/>
                </a:ext>
              </a:extLst>
            </p:cNvPr>
            <p:cNvGrpSpPr/>
            <p:nvPr/>
          </p:nvGrpSpPr>
          <p:grpSpPr>
            <a:xfrm>
              <a:off x="470065" y="1951664"/>
              <a:ext cx="6665976" cy="1452372"/>
              <a:chOff x="96011" y="115823"/>
              <a:chExt cx="6665976" cy="1452372"/>
            </a:xfrm>
          </p:grpSpPr>
          <p:pic>
            <p:nvPicPr>
              <p:cNvPr id="25" name="object 13">
                <a:extLst>
                  <a:ext uri="{FF2B5EF4-FFF2-40B4-BE49-F238E27FC236}">
                    <a16:creationId xmlns:a16="http://schemas.microsoft.com/office/drawing/2014/main" id="{AB501A07-2DB1-A9C5-F557-7EB4D0CE9A3C}"/>
                  </a:ext>
                </a:extLst>
              </p:cNvPr>
              <p:cNvPicPr/>
              <p:nvPr/>
            </p:nvPicPr>
            <p:blipFill>
              <a:blip r:embed="rId3" cstate="print"/>
              <a:stretch>
                <a:fillRect/>
              </a:stretch>
            </p:blipFill>
            <p:spPr>
              <a:xfrm>
                <a:off x="96011" y="115823"/>
                <a:ext cx="6665976" cy="1452372"/>
              </a:xfrm>
              <a:prstGeom prst="rect">
                <a:avLst/>
              </a:prstGeom>
            </p:spPr>
          </p:pic>
          <p:pic>
            <p:nvPicPr>
              <p:cNvPr id="26" name="object 14">
                <a:extLst>
                  <a:ext uri="{FF2B5EF4-FFF2-40B4-BE49-F238E27FC236}">
                    <a16:creationId xmlns:a16="http://schemas.microsoft.com/office/drawing/2014/main" id="{1D2F3EE4-86FB-C0C0-5811-F11569DC3D40}"/>
                  </a:ext>
                </a:extLst>
              </p:cNvPr>
              <p:cNvPicPr/>
              <p:nvPr/>
            </p:nvPicPr>
            <p:blipFill>
              <a:blip r:embed="rId4" cstate="print"/>
              <a:stretch>
                <a:fillRect/>
              </a:stretch>
            </p:blipFill>
            <p:spPr>
              <a:xfrm>
                <a:off x="142849" y="142875"/>
                <a:ext cx="6572275" cy="1358646"/>
              </a:xfrm>
              <a:prstGeom prst="rect">
                <a:avLst/>
              </a:prstGeom>
            </p:spPr>
          </p:pic>
          <p:sp>
            <p:nvSpPr>
              <p:cNvPr id="27" name="object 15">
                <a:extLst>
                  <a:ext uri="{FF2B5EF4-FFF2-40B4-BE49-F238E27FC236}">
                    <a16:creationId xmlns:a16="http://schemas.microsoft.com/office/drawing/2014/main" id="{5D7FF42E-CC26-4E0B-3CC5-1F50DE8F0E7E}"/>
                  </a:ext>
                </a:extLst>
              </p:cNvPr>
              <p:cNvSpPr/>
              <p:nvPr/>
            </p:nvSpPr>
            <p:spPr>
              <a:xfrm>
                <a:off x="142849" y="142875"/>
                <a:ext cx="6572884" cy="1358900"/>
              </a:xfrm>
              <a:custGeom>
                <a:avLst/>
                <a:gdLst/>
                <a:ahLst/>
                <a:cxnLst/>
                <a:rect l="l" t="t" r="r" b="b"/>
                <a:pathLst>
                  <a:path w="6572884" h="1358900">
                    <a:moveTo>
                      <a:pt x="0" y="226441"/>
                    </a:moveTo>
                    <a:lnTo>
                      <a:pt x="4600" y="180795"/>
                    </a:lnTo>
                    <a:lnTo>
                      <a:pt x="17795" y="138285"/>
                    </a:lnTo>
                    <a:lnTo>
                      <a:pt x="38673" y="99820"/>
                    </a:lnTo>
                    <a:lnTo>
                      <a:pt x="66324" y="66309"/>
                    </a:lnTo>
                    <a:lnTo>
                      <a:pt x="99837" y="38663"/>
                    </a:lnTo>
                    <a:lnTo>
                      <a:pt x="138301" y="17789"/>
                    </a:lnTo>
                    <a:lnTo>
                      <a:pt x="180806" y="4599"/>
                    </a:lnTo>
                    <a:lnTo>
                      <a:pt x="226440" y="0"/>
                    </a:lnTo>
                    <a:lnTo>
                      <a:pt x="6345834" y="0"/>
                    </a:lnTo>
                    <a:lnTo>
                      <a:pt x="6391480" y="4599"/>
                    </a:lnTo>
                    <a:lnTo>
                      <a:pt x="6433990" y="17789"/>
                    </a:lnTo>
                    <a:lnTo>
                      <a:pt x="6472455" y="38663"/>
                    </a:lnTo>
                    <a:lnTo>
                      <a:pt x="6505965" y="66309"/>
                    </a:lnTo>
                    <a:lnTo>
                      <a:pt x="6533612" y="99820"/>
                    </a:lnTo>
                    <a:lnTo>
                      <a:pt x="6554485" y="138285"/>
                    </a:lnTo>
                    <a:lnTo>
                      <a:pt x="6567676" y="180795"/>
                    </a:lnTo>
                    <a:lnTo>
                      <a:pt x="6572275" y="226441"/>
                    </a:lnTo>
                    <a:lnTo>
                      <a:pt x="6572275" y="1132204"/>
                    </a:lnTo>
                    <a:lnTo>
                      <a:pt x="6567676" y="1177850"/>
                    </a:lnTo>
                    <a:lnTo>
                      <a:pt x="6554485" y="1220360"/>
                    </a:lnTo>
                    <a:lnTo>
                      <a:pt x="6533612" y="1258825"/>
                    </a:lnTo>
                    <a:lnTo>
                      <a:pt x="6505965" y="1292336"/>
                    </a:lnTo>
                    <a:lnTo>
                      <a:pt x="6472455" y="1319982"/>
                    </a:lnTo>
                    <a:lnTo>
                      <a:pt x="6433990" y="1340856"/>
                    </a:lnTo>
                    <a:lnTo>
                      <a:pt x="6391480" y="1354046"/>
                    </a:lnTo>
                    <a:lnTo>
                      <a:pt x="6345834" y="1358646"/>
                    </a:lnTo>
                    <a:lnTo>
                      <a:pt x="226440" y="1358646"/>
                    </a:lnTo>
                    <a:lnTo>
                      <a:pt x="180806" y="1354046"/>
                    </a:lnTo>
                    <a:lnTo>
                      <a:pt x="138301" y="1340856"/>
                    </a:lnTo>
                    <a:lnTo>
                      <a:pt x="99837" y="1319982"/>
                    </a:lnTo>
                    <a:lnTo>
                      <a:pt x="66324" y="1292336"/>
                    </a:lnTo>
                    <a:lnTo>
                      <a:pt x="38673" y="1258825"/>
                    </a:lnTo>
                    <a:lnTo>
                      <a:pt x="17795" y="1220360"/>
                    </a:lnTo>
                    <a:lnTo>
                      <a:pt x="4600" y="1177850"/>
                    </a:lnTo>
                    <a:lnTo>
                      <a:pt x="0" y="1132204"/>
                    </a:lnTo>
                    <a:lnTo>
                      <a:pt x="0" y="226441"/>
                    </a:lnTo>
                    <a:close/>
                  </a:path>
                </a:pathLst>
              </a:custGeom>
              <a:ln w="9525">
                <a:solidFill>
                  <a:srgbClr val="55CE74"/>
                </a:solidFill>
              </a:ln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pic>
            <p:nvPicPr>
              <p:cNvPr id="28" name="object 16">
                <a:extLst>
                  <a:ext uri="{FF2B5EF4-FFF2-40B4-BE49-F238E27FC236}">
                    <a16:creationId xmlns:a16="http://schemas.microsoft.com/office/drawing/2014/main" id="{26DD93BD-0FA1-D1C8-DBAE-6EB7925326A0}"/>
                  </a:ext>
                </a:extLst>
              </p:cNvPr>
              <p:cNvPicPr/>
              <p:nvPr/>
            </p:nvPicPr>
            <p:blipFill>
              <a:blip r:embed="rId5" cstate="print"/>
              <a:stretch>
                <a:fillRect/>
              </a:stretch>
            </p:blipFill>
            <p:spPr>
              <a:xfrm>
                <a:off x="2500248" y="305930"/>
                <a:ext cx="1714500" cy="733945"/>
              </a:xfrm>
              <a:prstGeom prst="rect">
                <a:avLst/>
              </a:prstGeom>
            </p:spPr>
          </p:pic>
        </p:grpSp>
        <p:sp>
          <p:nvSpPr>
            <p:cNvPr id="22" name="object 16">
              <a:extLst>
                <a:ext uri="{FF2B5EF4-FFF2-40B4-BE49-F238E27FC236}">
                  <a16:creationId xmlns:a16="http://schemas.microsoft.com/office/drawing/2014/main" id="{F47243FF-89CA-6473-CEB1-E93844EE7FB4}"/>
                </a:ext>
              </a:extLst>
            </p:cNvPr>
            <p:cNvSpPr txBox="1"/>
            <p:nvPr/>
          </p:nvSpPr>
          <p:spPr>
            <a:xfrm>
              <a:off x="2775727" y="2875716"/>
              <a:ext cx="3332858" cy="391795"/>
            </a:xfrm>
            <a:prstGeom prst="rect">
              <a:avLst/>
            </a:prstGeom>
            <a:noFill/>
          </p:spPr>
          <p:txBody>
            <a:bodyPr vert="horz" wrap="square" lIns="0" tIns="12700" rIns="0" bIns="0" rtlCol="0">
              <a:spAutoFit/>
            </a:bodyPr>
            <a:lstStyle/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Volumen 4,  Número 1  Enero a Julio 2021</a:t>
              </a:r>
            </a:p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Revista Semestral. Venezuela</a:t>
              </a:r>
              <a:endParaRPr sz="1200" dirty="0">
                <a:latin typeface="Arial"/>
                <a:cs typeface="Arial"/>
              </a:endParaRPr>
            </a:p>
          </p:txBody>
        </p:sp>
        <p:pic>
          <p:nvPicPr>
            <p:cNvPr id="23" name="object 25">
              <a:extLst>
                <a:ext uri="{FF2B5EF4-FFF2-40B4-BE49-F238E27FC236}">
                  <a16:creationId xmlns:a16="http://schemas.microsoft.com/office/drawing/2014/main" id="{7E8B9C63-E358-3E8F-E311-B057052E40FB}"/>
                </a:ext>
              </a:extLst>
            </p:cNvPr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470065" y="2027896"/>
              <a:ext cx="2305662" cy="1053903"/>
            </a:xfrm>
            <a:prstGeom prst="rect">
              <a:avLst/>
            </a:prstGeom>
          </p:spPr>
        </p:pic>
        <p:pic>
          <p:nvPicPr>
            <p:cNvPr id="24" name="object 31">
              <a:extLst>
                <a:ext uri="{FF2B5EF4-FFF2-40B4-BE49-F238E27FC236}">
                  <a16:creationId xmlns:a16="http://schemas.microsoft.com/office/drawing/2014/main" id="{B98DCC6D-4419-4999-052B-0C233A5570E9}"/>
                </a:ext>
              </a:extLst>
            </p:cNvPr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4932681" y="1951410"/>
              <a:ext cx="1805304" cy="893889"/>
            </a:xfrm>
            <a:prstGeom prst="rect">
              <a:avLst/>
            </a:prstGeom>
          </p:spPr>
        </p:pic>
      </p:grpSp>
    </p:spTree>
  </p:cSld>
  <p:clrMapOvr>
    <a:masterClrMapping/>
  </p:clrMapOvr>
</p:sld>
</file>

<file path=ppt/slides/slide2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94485" y="115823"/>
            <a:ext cx="6669405" cy="8926195"/>
            <a:chOff x="94485" y="115823"/>
            <a:chExt cx="6669405" cy="8926195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44780" y="8651747"/>
              <a:ext cx="6516624" cy="158496"/>
            </a:xfrm>
            <a:prstGeom prst="rect">
              <a:avLst/>
            </a:prstGeom>
          </p:spPr>
        </p:pic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96012" y="115823"/>
              <a:ext cx="6665976" cy="1452372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42849" y="142875"/>
              <a:ext cx="6572275" cy="1358646"/>
            </a:xfrm>
            <a:prstGeom prst="rect">
              <a:avLst/>
            </a:prstGeom>
          </p:spPr>
        </p:pic>
        <p:sp>
          <p:nvSpPr>
            <p:cNvPr id="6" name="object 6"/>
            <p:cNvSpPr/>
            <p:nvPr/>
          </p:nvSpPr>
          <p:spPr>
            <a:xfrm>
              <a:off x="142849" y="142875"/>
              <a:ext cx="6572884" cy="1358900"/>
            </a:xfrm>
            <a:custGeom>
              <a:avLst/>
              <a:gdLst/>
              <a:ahLst/>
              <a:cxnLst/>
              <a:rect l="l" t="t" r="r" b="b"/>
              <a:pathLst>
                <a:path w="6572884" h="1358900">
                  <a:moveTo>
                    <a:pt x="0" y="226441"/>
                  </a:moveTo>
                  <a:lnTo>
                    <a:pt x="4600" y="180795"/>
                  </a:lnTo>
                  <a:lnTo>
                    <a:pt x="17795" y="138285"/>
                  </a:lnTo>
                  <a:lnTo>
                    <a:pt x="38673" y="99820"/>
                  </a:lnTo>
                  <a:lnTo>
                    <a:pt x="66324" y="66309"/>
                  </a:lnTo>
                  <a:lnTo>
                    <a:pt x="99837" y="38663"/>
                  </a:lnTo>
                  <a:lnTo>
                    <a:pt x="138301" y="17789"/>
                  </a:lnTo>
                  <a:lnTo>
                    <a:pt x="180806" y="4599"/>
                  </a:lnTo>
                  <a:lnTo>
                    <a:pt x="226440" y="0"/>
                  </a:lnTo>
                  <a:lnTo>
                    <a:pt x="6345834" y="0"/>
                  </a:lnTo>
                  <a:lnTo>
                    <a:pt x="6391480" y="4599"/>
                  </a:lnTo>
                  <a:lnTo>
                    <a:pt x="6433990" y="17789"/>
                  </a:lnTo>
                  <a:lnTo>
                    <a:pt x="6472455" y="38663"/>
                  </a:lnTo>
                  <a:lnTo>
                    <a:pt x="6505965" y="66309"/>
                  </a:lnTo>
                  <a:lnTo>
                    <a:pt x="6533612" y="99820"/>
                  </a:lnTo>
                  <a:lnTo>
                    <a:pt x="6554485" y="138285"/>
                  </a:lnTo>
                  <a:lnTo>
                    <a:pt x="6567676" y="180795"/>
                  </a:lnTo>
                  <a:lnTo>
                    <a:pt x="6572275" y="226441"/>
                  </a:lnTo>
                  <a:lnTo>
                    <a:pt x="6572275" y="1132204"/>
                  </a:lnTo>
                  <a:lnTo>
                    <a:pt x="6567676" y="1177850"/>
                  </a:lnTo>
                  <a:lnTo>
                    <a:pt x="6554485" y="1220360"/>
                  </a:lnTo>
                  <a:lnTo>
                    <a:pt x="6533612" y="1258825"/>
                  </a:lnTo>
                  <a:lnTo>
                    <a:pt x="6505965" y="1292336"/>
                  </a:lnTo>
                  <a:lnTo>
                    <a:pt x="6472455" y="1319982"/>
                  </a:lnTo>
                  <a:lnTo>
                    <a:pt x="6433990" y="1340856"/>
                  </a:lnTo>
                  <a:lnTo>
                    <a:pt x="6391480" y="1354046"/>
                  </a:lnTo>
                  <a:lnTo>
                    <a:pt x="6345834" y="1358646"/>
                  </a:lnTo>
                  <a:lnTo>
                    <a:pt x="226440" y="1358646"/>
                  </a:lnTo>
                  <a:lnTo>
                    <a:pt x="180806" y="1354046"/>
                  </a:lnTo>
                  <a:lnTo>
                    <a:pt x="138301" y="1340856"/>
                  </a:lnTo>
                  <a:lnTo>
                    <a:pt x="99837" y="1319982"/>
                  </a:lnTo>
                  <a:lnTo>
                    <a:pt x="66324" y="1292336"/>
                  </a:lnTo>
                  <a:lnTo>
                    <a:pt x="38673" y="1258825"/>
                  </a:lnTo>
                  <a:lnTo>
                    <a:pt x="17795" y="1220360"/>
                  </a:lnTo>
                  <a:lnTo>
                    <a:pt x="4600" y="1177850"/>
                  </a:lnTo>
                  <a:lnTo>
                    <a:pt x="0" y="1132204"/>
                  </a:lnTo>
                  <a:lnTo>
                    <a:pt x="0" y="226441"/>
                  </a:lnTo>
                  <a:close/>
                </a:path>
              </a:pathLst>
            </a:custGeom>
            <a:ln w="9525">
              <a:solidFill>
                <a:srgbClr val="55CE74"/>
              </a:solidFill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pic>
          <p:nvPicPr>
            <p:cNvPr id="7" name="object 7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2500248" y="305930"/>
              <a:ext cx="1714500" cy="733945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2738628" y="1024127"/>
              <a:ext cx="1897379" cy="371855"/>
            </a:xfrm>
            <a:prstGeom prst="rect">
              <a:avLst/>
            </a:prstGeom>
          </p:spPr>
        </p:pic>
        <p:pic>
          <p:nvPicPr>
            <p:cNvPr id="9" name="object 9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4401312" y="1024127"/>
              <a:ext cx="1577339" cy="371855"/>
            </a:xfrm>
            <a:prstGeom prst="rect">
              <a:avLst/>
            </a:prstGeom>
          </p:spPr>
        </p:pic>
        <p:pic>
          <p:nvPicPr>
            <p:cNvPr id="10" name="object 10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3169920" y="1207007"/>
              <a:ext cx="1546859" cy="371855"/>
            </a:xfrm>
            <a:prstGeom prst="rect">
              <a:avLst/>
            </a:prstGeom>
          </p:spPr>
        </p:pic>
        <p:pic>
          <p:nvPicPr>
            <p:cNvPr id="11" name="object 11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4482083" y="1207007"/>
              <a:ext cx="284988" cy="371855"/>
            </a:xfrm>
            <a:prstGeom prst="rect">
              <a:avLst/>
            </a:prstGeom>
          </p:spPr>
        </p:pic>
        <p:pic>
          <p:nvPicPr>
            <p:cNvPr id="12" name="object 12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4571999" y="1207007"/>
              <a:ext cx="1013460" cy="371855"/>
            </a:xfrm>
            <a:prstGeom prst="rect">
              <a:avLst/>
            </a:prstGeom>
          </p:spPr>
        </p:pic>
        <p:pic>
          <p:nvPicPr>
            <p:cNvPr id="13" name="object 13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324612" y="234695"/>
              <a:ext cx="1719072" cy="1341120"/>
            </a:xfrm>
            <a:prstGeom prst="rect">
              <a:avLst/>
            </a:prstGeom>
          </p:spPr>
        </p:pic>
        <p:pic>
          <p:nvPicPr>
            <p:cNvPr id="14" name="object 14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5606795" y="8193022"/>
              <a:ext cx="1092707" cy="848868"/>
            </a:xfrm>
            <a:prstGeom prst="rect">
              <a:avLst/>
            </a:prstGeom>
          </p:spPr>
        </p:pic>
        <p:pic>
          <p:nvPicPr>
            <p:cNvPr id="15" name="object 15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109728" y="8193022"/>
              <a:ext cx="1092708" cy="848868"/>
            </a:xfrm>
            <a:prstGeom prst="rect">
              <a:avLst/>
            </a:prstGeom>
          </p:spPr>
        </p:pic>
        <p:pic>
          <p:nvPicPr>
            <p:cNvPr id="16" name="object 16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4725162" y="164274"/>
              <a:ext cx="1805305" cy="893889"/>
            </a:xfrm>
            <a:prstGeom prst="rect">
              <a:avLst/>
            </a:prstGeom>
          </p:spPr>
        </p:pic>
      </p:grpSp>
      <p:sp>
        <p:nvSpPr>
          <p:cNvPr id="17" name="object 17"/>
          <p:cNvSpPr txBox="1"/>
          <p:nvPr/>
        </p:nvSpPr>
        <p:spPr>
          <a:xfrm>
            <a:off x="221691" y="1068451"/>
            <a:ext cx="6417310" cy="688975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063875" marR="772160" indent="-431800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Arial"/>
                <a:cs typeface="Arial"/>
              </a:rPr>
              <a:t>6ta.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Edición</a:t>
            </a:r>
            <a:r>
              <a:rPr sz="1200" b="1" spc="-10" dirty="0">
                <a:latin typeface="Arial"/>
                <a:cs typeface="Arial"/>
              </a:rPr>
              <a:t> Volumen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I</a:t>
            </a:r>
            <a:r>
              <a:rPr sz="1200" b="1" spc="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Enero</a:t>
            </a:r>
            <a:r>
              <a:rPr sz="1200" b="1" spc="-3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a</a:t>
            </a:r>
            <a:r>
              <a:rPr sz="1200" b="1" spc="-2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Julio</a:t>
            </a:r>
            <a:r>
              <a:rPr sz="1200" b="1" spc="-5" dirty="0">
                <a:latin typeface="Arial"/>
                <a:cs typeface="Arial"/>
              </a:rPr>
              <a:t> </a:t>
            </a:r>
            <a:r>
              <a:rPr sz="1200" b="1" spc="-20" dirty="0">
                <a:latin typeface="Arial"/>
                <a:cs typeface="Arial"/>
              </a:rPr>
              <a:t>2021 </a:t>
            </a:r>
            <a:r>
              <a:rPr sz="1200" b="1" dirty="0">
                <a:latin typeface="Arial"/>
                <a:cs typeface="Arial"/>
              </a:rPr>
              <a:t>Revista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Semestral-</a:t>
            </a:r>
            <a:r>
              <a:rPr sz="1200" b="1" spc="-40" dirty="0">
                <a:latin typeface="Arial"/>
                <a:cs typeface="Arial"/>
              </a:rPr>
              <a:t> </a:t>
            </a:r>
            <a:r>
              <a:rPr sz="1200" b="1" spc="-10" dirty="0">
                <a:latin typeface="Arial"/>
                <a:cs typeface="Arial"/>
              </a:rPr>
              <a:t>Venezuela</a:t>
            </a:r>
            <a:endParaRPr sz="1200" dirty="0">
              <a:latin typeface="Arial"/>
              <a:cs typeface="Arial"/>
            </a:endParaRPr>
          </a:p>
          <a:p>
            <a:pPr marL="378460" marR="5080" indent="-365760" algn="just">
              <a:lnSpc>
                <a:spcPct val="100000"/>
              </a:lnSpc>
              <a:spcBef>
                <a:spcPts val="755"/>
              </a:spcBef>
            </a:pP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cooperación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entre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participantes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factor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fundamental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construcción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conocimiento.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Las </a:t>
            </a:r>
            <a:r>
              <a:rPr sz="1200" dirty="0">
                <a:latin typeface="Times New Roman"/>
                <a:cs typeface="Times New Roman"/>
              </a:rPr>
              <a:t>situaciones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aprendizaje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propuestas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mantienen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estrecha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relación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función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social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lengua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escrita.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aprendizaje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lengua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escrita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ocurre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contextos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significativos.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cierto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es </a:t>
            </a:r>
            <a:r>
              <a:rPr sz="1200" dirty="0">
                <a:latin typeface="Times New Roman"/>
                <a:cs typeface="Times New Roman"/>
              </a:rPr>
              <a:t>que,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desde</a:t>
            </a:r>
            <a:r>
              <a:rPr sz="1200" spc="3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esta</a:t>
            </a:r>
            <a:r>
              <a:rPr sz="1200" spc="3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concepción</a:t>
            </a:r>
            <a:r>
              <a:rPr sz="1200" spc="3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teórica,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enseñanza</a:t>
            </a:r>
            <a:r>
              <a:rPr sz="1200" spc="3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aprendizaje</a:t>
            </a:r>
            <a:r>
              <a:rPr sz="1200" spc="3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3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lectura</a:t>
            </a:r>
            <a:r>
              <a:rPr sz="1200" spc="3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escritura</a:t>
            </a:r>
            <a:r>
              <a:rPr sz="1200" spc="31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es </a:t>
            </a:r>
            <a:r>
              <a:rPr sz="1200" dirty="0">
                <a:latin typeface="Times New Roman"/>
                <a:cs typeface="Times New Roman"/>
              </a:rPr>
              <a:t>entendida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proceso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cognitivo,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donde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indispensable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relación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establezca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entre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3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finalidad</a:t>
            </a:r>
            <a:r>
              <a:rPr sz="1200" spc="3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3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lectura,</a:t>
            </a:r>
            <a:r>
              <a:rPr sz="1200" spc="3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39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pre-</a:t>
            </a:r>
            <a:r>
              <a:rPr sz="1200" dirty="0">
                <a:latin typeface="Times New Roman"/>
                <a:cs typeface="Times New Roman"/>
              </a:rPr>
              <a:t>saberes</a:t>
            </a:r>
            <a:r>
              <a:rPr sz="1200" spc="4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3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experiencias</a:t>
            </a:r>
            <a:r>
              <a:rPr sz="1200" spc="3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3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lector</a:t>
            </a:r>
            <a:r>
              <a:rPr sz="1200" spc="4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3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3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información</a:t>
            </a:r>
            <a:r>
              <a:rPr sz="1200" spc="39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que </a:t>
            </a:r>
            <a:r>
              <a:rPr sz="1200" dirty="0">
                <a:latin typeface="Times New Roman"/>
                <a:cs typeface="Times New Roman"/>
              </a:rPr>
              <a:t>proporciona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texto.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vinculado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lectura,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plantea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necesidad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desarrollar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escritura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través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vida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misma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textos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contextualizados,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través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ejercicios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spc="-50" dirty="0">
                <a:latin typeface="Times New Roman"/>
                <a:cs typeface="Times New Roman"/>
              </a:rPr>
              <a:t>y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palabras fuera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contexto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letras </a:t>
            </a:r>
            <a:r>
              <a:rPr sz="1200" spc="-10" dirty="0">
                <a:latin typeface="Times New Roman"/>
                <a:cs typeface="Times New Roman"/>
              </a:rPr>
              <a:t>aisladas.</a:t>
            </a:r>
            <a:endParaRPr sz="1200" dirty="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60"/>
              </a:spcBef>
            </a:pPr>
            <a:endParaRPr sz="1200" dirty="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1200" b="1" i="1" spc="-10" dirty="0">
                <a:latin typeface="Times New Roman"/>
                <a:cs typeface="Times New Roman"/>
              </a:rPr>
              <a:t>Teoría</a:t>
            </a:r>
            <a:r>
              <a:rPr sz="1200" b="1" i="1" spc="-55" dirty="0">
                <a:latin typeface="Times New Roman"/>
                <a:cs typeface="Times New Roman"/>
              </a:rPr>
              <a:t> </a:t>
            </a:r>
            <a:r>
              <a:rPr sz="1200" b="1" i="1" spc="-10" dirty="0">
                <a:latin typeface="Times New Roman"/>
                <a:cs typeface="Times New Roman"/>
              </a:rPr>
              <a:t>Conductista</a:t>
            </a:r>
            <a:endParaRPr sz="1200" dirty="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65"/>
              </a:spcBef>
            </a:pPr>
            <a:endParaRPr sz="1200" dirty="0">
              <a:latin typeface="Times New Roman"/>
              <a:cs typeface="Times New Roman"/>
            </a:endParaRPr>
          </a:p>
          <a:p>
            <a:pPr marL="375285" marR="5715" indent="-36322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teoría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conductista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considera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desarrollo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lenguaje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depende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exclusivamente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los </a:t>
            </a:r>
            <a:r>
              <a:rPr sz="1200" dirty="0">
                <a:latin typeface="Times New Roman"/>
                <a:cs typeface="Times New Roman"/>
              </a:rPr>
              <a:t>estímulos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externos.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esta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manera,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considera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lenguaje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son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respuestas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niño </a:t>
            </a:r>
            <a:r>
              <a:rPr sz="1200" dirty="0">
                <a:latin typeface="Times New Roman"/>
                <a:cs typeface="Times New Roman"/>
              </a:rPr>
              <a:t>aprende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condicionamientos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aparentes,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respuestas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son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verbales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intraverbales,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manera </a:t>
            </a:r>
            <a:r>
              <a:rPr sz="1200" dirty="0">
                <a:latin typeface="Times New Roman"/>
                <a:cs typeface="Times New Roman"/>
              </a:rPr>
              <a:t>secundaria.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Desde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esta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teoría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conductual,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escritura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percibe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acciones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realiza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el </a:t>
            </a:r>
            <a:r>
              <a:rPr sz="1200" dirty="0">
                <a:latin typeface="Times New Roman"/>
                <a:cs typeface="Times New Roman"/>
              </a:rPr>
              <a:t>hombre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destinadas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transmisión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información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mediante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representación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simbología </a:t>
            </a:r>
            <a:r>
              <a:rPr sz="1200" dirty="0">
                <a:latin typeface="Times New Roman"/>
                <a:cs typeface="Times New Roman"/>
              </a:rPr>
              <a:t>propia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lenguaje,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dicho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otra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manera,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ser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humano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tiene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capacidad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referir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otra </a:t>
            </a:r>
            <a:r>
              <a:rPr sz="1200" dirty="0">
                <a:latin typeface="Times New Roman"/>
                <a:cs typeface="Times New Roman"/>
              </a:rPr>
              <a:t>persona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personas</a:t>
            </a:r>
            <a:r>
              <a:rPr sz="1200" spc="3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medio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ciertas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reglas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características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lenguaje,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información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que </a:t>
            </a:r>
            <a:r>
              <a:rPr sz="1200" dirty="0">
                <a:latin typeface="Times New Roman"/>
                <a:cs typeface="Times New Roman"/>
              </a:rPr>
              <a:t>desea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comunicar,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esto,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debe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ser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riguroso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seguimiento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reglas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establecidas,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lo </a:t>
            </a:r>
            <a:r>
              <a:rPr sz="1200" dirty="0">
                <a:latin typeface="Times New Roman"/>
                <a:cs typeface="Times New Roman"/>
              </a:rPr>
              <a:t>contrario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podría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provocar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confusión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quien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interpreta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escrito.</a:t>
            </a:r>
            <a:endParaRPr sz="1200" dirty="0">
              <a:latin typeface="Times New Roman"/>
              <a:cs typeface="Times New Roman"/>
            </a:endParaRPr>
          </a:p>
          <a:p>
            <a:pPr marL="375285" marR="5080" indent="-36322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Interesa,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pues,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detenerse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particular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interés,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modo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teoría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conductista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concibe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el </a:t>
            </a:r>
            <a:r>
              <a:rPr sz="1200" dirty="0">
                <a:latin typeface="Times New Roman"/>
                <a:cs typeface="Times New Roman"/>
              </a:rPr>
              <a:t>aprendizaje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lectura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escritura.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respecto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Lerner(2001),</a:t>
            </a:r>
            <a:r>
              <a:rPr sz="1200" spc="4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plantea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aprendizaje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lengua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escrita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desde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esta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concepción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caracteriza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ser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proceso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asociación,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simple </a:t>
            </a:r>
            <a:r>
              <a:rPr sz="1200" dirty="0">
                <a:latin typeface="Times New Roman"/>
                <a:cs typeface="Times New Roman"/>
              </a:rPr>
              <a:t>relación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estímulo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respuesta,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donde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aprendizaje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está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subordinado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enseñanza.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vez </a:t>
            </a:r>
            <a:r>
              <a:rPr sz="1200" dirty="0">
                <a:latin typeface="Times New Roman"/>
                <a:cs typeface="Times New Roman"/>
              </a:rPr>
              <a:t>considera que,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actos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lectura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escritura son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procesos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 decodificación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emerge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el </a:t>
            </a:r>
            <a:r>
              <a:rPr sz="1200" dirty="0">
                <a:latin typeface="Times New Roman"/>
                <a:cs typeface="Times New Roman"/>
              </a:rPr>
              <a:t>resultado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aprendizaje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serie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habilidades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aisladas.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tanto,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enseñanza</a:t>
            </a:r>
            <a:r>
              <a:rPr sz="1200" spc="310" dirty="0">
                <a:latin typeface="Times New Roman"/>
                <a:cs typeface="Times New Roman"/>
              </a:rPr>
              <a:t> </a:t>
            </a:r>
            <a:r>
              <a:rPr sz="1200" spc="-50" dirty="0">
                <a:latin typeface="Times New Roman"/>
                <a:cs typeface="Times New Roman"/>
              </a:rPr>
              <a:t>y </a:t>
            </a:r>
            <a:r>
              <a:rPr sz="1200" dirty="0">
                <a:latin typeface="Times New Roman"/>
                <a:cs typeface="Times New Roman"/>
              </a:rPr>
              <a:t>aprendizaje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lengua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escrita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visto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proceso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mecánico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conocimiento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letras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spc="-50" dirty="0">
                <a:latin typeface="Times New Roman"/>
                <a:cs typeface="Times New Roman"/>
              </a:rPr>
              <a:t>y </a:t>
            </a:r>
            <a:r>
              <a:rPr sz="1200" dirty="0">
                <a:latin typeface="Times New Roman"/>
                <a:cs typeface="Times New Roman"/>
              </a:rPr>
              <a:t>palabras,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da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través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repetición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memorización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estas,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cuales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vez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son </a:t>
            </a:r>
            <a:r>
              <a:rPr sz="1200" dirty="0">
                <a:latin typeface="Times New Roman"/>
                <a:cs typeface="Times New Roman"/>
              </a:rPr>
              <a:t>aprendidas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permiten la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comprensión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leído.</a:t>
            </a:r>
            <a:endParaRPr sz="1200" dirty="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65"/>
              </a:spcBef>
            </a:pPr>
            <a:endParaRPr sz="1200" dirty="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</a:pPr>
            <a:r>
              <a:rPr sz="1200" b="1" dirty="0">
                <a:latin typeface="Times New Roman"/>
                <a:cs typeface="Times New Roman"/>
              </a:rPr>
              <a:t>CONTEXTO</a:t>
            </a:r>
            <a:r>
              <a:rPr sz="1200" b="1" spc="-4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METODOLÓGICO</a:t>
            </a:r>
            <a:endParaRPr sz="1200" dirty="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60"/>
              </a:spcBef>
            </a:pPr>
            <a:endParaRPr sz="1200" dirty="0">
              <a:latin typeface="Times New Roman"/>
              <a:cs typeface="Times New Roman"/>
            </a:endParaRPr>
          </a:p>
          <a:p>
            <a:pPr marL="375285" marR="6985" indent="-36322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Esta</a:t>
            </a:r>
            <a:r>
              <a:rPr sz="1200" spc="3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investigación</a:t>
            </a:r>
            <a:r>
              <a:rPr sz="1200" spc="4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3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desarrolló</a:t>
            </a:r>
            <a:r>
              <a:rPr sz="1200" spc="3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bajo</a:t>
            </a:r>
            <a:r>
              <a:rPr sz="1200" spc="4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3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postulados</a:t>
            </a:r>
            <a:r>
              <a:rPr sz="1200" spc="3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3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paradigma</a:t>
            </a:r>
            <a:r>
              <a:rPr sz="1200" spc="40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Postpositivista,</a:t>
            </a:r>
            <a:r>
              <a:rPr sz="1200" spc="3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39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enfoque </a:t>
            </a:r>
            <a:r>
              <a:rPr sz="1200" dirty="0">
                <a:latin typeface="Times New Roman"/>
                <a:cs typeface="Times New Roman"/>
              </a:rPr>
              <a:t>cualitativo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perspectiva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epistemológica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fenomenológica.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-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asumió</a:t>
            </a:r>
            <a:r>
              <a:rPr sz="1200" spc="-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dicho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enfoque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-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cuanto</a:t>
            </a:r>
            <a:r>
              <a:rPr sz="1200" spc="-25" dirty="0">
                <a:latin typeface="Times New Roman"/>
                <a:cs typeface="Times New Roman"/>
              </a:rPr>
              <a:t> se</a:t>
            </a:r>
            <a:endParaRPr sz="1200" dirty="0">
              <a:latin typeface="Times New Roman"/>
              <a:cs typeface="Times New Roman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1274191" y="8256658"/>
            <a:ext cx="4375150" cy="6921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 marL="12065" marR="5080" algn="ctr">
              <a:lnSpc>
                <a:spcPts val="1440"/>
              </a:lnSpc>
              <a:spcBef>
                <a:spcPts val="15"/>
              </a:spcBef>
            </a:pPr>
            <a:r>
              <a:rPr sz="1200" b="1" dirty="0">
                <a:latin typeface="Times New Roman"/>
                <a:cs typeface="Times New Roman"/>
              </a:rPr>
              <a:t>Aprendizaje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la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Lectura</a:t>
            </a:r>
            <a:r>
              <a:rPr sz="1200" b="1" spc="-1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y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Escritura:</a:t>
            </a:r>
            <a:r>
              <a:rPr sz="1200" b="1" spc="27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Concepciones</a:t>
            </a:r>
            <a:r>
              <a:rPr sz="1200" b="1" spc="-4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Teóricas</a:t>
            </a:r>
            <a:r>
              <a:rPr sz="1200" b="1" spc="-5" dirty="0">
                <a:latin typeface="Times New Roman"/>
                <a:cs typeface="Times New Roman"/>
              </a:rPr>
              <a:t> </a:t>
            </a:r>
            <a:r>
              <a:rPr sz="1200" b="1" spc="-25" dirty="0">
                <a:latin typeface="Times New Roman"/>
                <a:cs typeface="Times New Roman"/>
              </a:rPr>
              <a:t>que </a:t>
            </a:r>
            <a:r>
              <a:rPr sz="1200" b="1" dirty="0">
                <a:latin typeface="Times New Roman"/>
                <a:cs typeface="Times New Roman"/>
              </a:rPr>
              <a:t>Subyacen</a:t>
            </a:r>
            <a:r>
              <a:rPr sz="1200" b="1" spc="-5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en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la</a:t>
            </a:r>
            <a:r>
              <a:rPr sz="1200" b="1" spc="120" dirty="0">
                <a:latin typeface="Times New Roman"/>
                <a:cs typeface="Times New Roman"/>
              </a:rPr>
              <a:t>  </a:t>
            </a:r>
            <a:r>
              <a:rPr sz="1200" b="1" dirty="0">
                <a:latin typeface="Times New Roman"/>
                <a:cs typeface="Times New Roman"/>
              </a:rPr>
              <a:t>Práctica</a:t>
            </a:r>
            <a:r>
              <a:rPr sz="1200" b="1" spc="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Pedagógica</a:t>
            </a:r>
            <a:r>
              <a:rPr sz="1200" b="1" spc="-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los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Docentes</a:t>
            </a:r>
            <a:endParaRPr sz="1200" dirty="0">
              <a:latin typeface="Times New Roman"/>
              <a:cs typeface="Times New Roman"/>
            </a:endParaRPr>
          </a:p>
          <a:p>
            <a:pPr marR="27940" algn="ctr">
              <a:lnSpc>
                <a:spcPct val="100000"/>
              </a:lnSpc>
              <a:spcBef>
                <a:spcPts val="990"/>
              </a:spcBef>
            </a:pPr>
            <a:r>
              <a:rPr sz="1200" b="1" dirty="0">
                <a:latin typeface="Times New Roman"/>
                <a:cs typeface="Times New Roman"/>
              </a:rPr>
              <a:t>Dra.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Rafaela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Chacín</a:t>
            </a:r>
            <a:r>
              <a:rPr sz="1200" b="1" spc="-3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Suárez</a:t>
            </a:r>
            <a:endParaRPr sz="1200" dirty="0">
              <a:latin typeface="Times New Roman"/>
              <a:cs typeface="Times New Roman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6610604" y="8878146"/>
            <a:ext cx="254000" cy="1943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410"/>
              </a:lnSpc>
            </a:pPr>
            <a:r>
              <a:rPr sz="1200" b="1" spc="-25" dirty="0">
                <a:latin typeface="Times New Roman"/>
                <a:cs typeface="Times New Roman"/>
              </a:rPr>
              <a:t>292</a:t>
            </a:r>
            <a:endParaRPr sz="1200" dirty="0">
              <a:latin typeface="Times New Roman"/>
              <a:cs typeface="Times New Roman"/>
            </a:endParaRPr>
          </a:p>
        </p:txBody>
      </p:sp>
      <p:grpSp>
        <p:nvGrpSpPr>
          <p:cNvPr id="20" name="Grupo 19">
            <a:extLst>
              <a:ext uri="{FF2B5EF4-FFF2-40B4-BE49-F238E27FC236}">
                <a16:creationId xmlns:a16="http://schemas.microsoft.com/office/drawing/2014/main" id="{10E431C1-0C77-42F3-4C6C-49FC7CE2C31F}"/>
              </a:ext>
            </a:extLst>
          </p:cNvPr>
          <p:cNvGrpSpPr/>
          <p:nvPr/>
        </p:nvGrpSpPr>
        <p:grpSpPr>
          <a:xfrm>
            <a:off x="117348" y="98932"/>
            <a:ext cx="6665976" cy="1452626"/>
            <a:chOff x="470065" y="1951410"/>
            <a:chExt cx="6665976" cy="1452626"/>
          </a:xfrm>
        </p:grpSpPr>
        <p:grpSp>
          <p:nvGrpSpPr>
            <p:cNvPr id="21" name="object 12">
              <a:extLst>
                <a:ext uri="{FF2B5EF4-FFF2-40B4-BE49-F238E27FC236}">
                  <a16:creationId xmlns:a16="http://schemas.microsoft.com/office/drawing/2014/main" id="{405295A4-0315-F818-0C3E-CB8BFCB55DD0}"/>
                </a:ext>
              </a:extLst>
            </p:cNvPr>
            <p:cNvGrpSpPr/>
            <p:nvPr/>
          </p:nvGrpSpPr>
          <p:grpSpPr>
            <a:xfrm>
              <a:off x="470065" y="1951664"/>
              <a:ext cx="6665976" cy="1452372"/>
              <a:chOff x="96011" y="115823"/>
              <a:chExt cx="6665976" cy="1452372"/>
            </a:xfrm>
          </p:grpSpPr>
          <p:pic>
            <p:nvPicPr>
              <p:cNvPr id="25" name="object 13">
                <a:extLst>
                  <a:ext uri="{FF2B5EF4-FFF2-40B4-BE49-F238E27FC236}">
                    <a16:creationId xmlns:a16="http://schemas.microsoft.com/office/drawing/2014/main" id="{43BE405F-D306-FFC3-2DB5-65968CA8BA6A}"/>
                  </a:ext>
                </a:extLst>
              </p:cNvPr>
              <p:cNvPicPr/>
              <p:nvPr/>
            </p:nvPicPr>
            <p:blipFill>
              <a:blip r:embed="rId3" cstate="print"/>
              <a:stretch>
                <a:fillRect/>
              </a:stretch>
            </p:blipFill>
            <p:spPr>
              <a:xfrm>
                <a:off x="96011" y="115823"/>
                <a:ext cx="6665976" cy="1452372"/>
              </a:xfrm>
              <a:prstGeom prst="rect">
                <a:avLst/>
              </a:prstGeom>
            </p:spPr>
          </p:pic>
          <p:pic>
            <p:nvPicPr>
              <p:cNvPr id="26" name="object 14">
                <a:extLst>
                  <a:ext uri="{FF2B5EF4-FFF2-40B4-BE49-F238E27FC236}">
                    <a16:creationId xmlns:a16="http://schemas.microsoft.com/office/drawing/2014/main" id="{5DE384A6-57DF-F776-4636-2ECBE736A4AB}"/>
                  </a:ext>
                </a:extLst>
              </p:cNvPr>
              <p:cNvPicPr/>
              <p:nvPr/>
            </p:nvPicPr>
            <p:blipFill>
              <a:blip r:embed="rId4" cstate="print"/>
              <a:stretch>
                <a:fillRect/>
              </a:stretch>
            </p:blipFill>
            <p:spPr>
              <a:xfrm>
                <a:off x="142849" y="142875"/>
                <a:ext cx="6572275" cy="1358646"/>
              </a:xfrm>
              <a:prstGeom prst="rect">
                <a:avLst/>
              </a:prstGeom>
            </p:spPr>
          </p:pic>
          <p:sp>
            <p:nvSpPr>
              <p:cNvPr id="27" name="object 15">
                <a:extLst>
                  <a:ext uri="{FF2B5EF4-FFF2-40B4-BE49-F238E27FC236}">
                    <a16:creationId xmlns:a16="http://schemas.microsoft.com/office/drawing/2014/main" id="{758F8D47-170F-E188-E5A4-EB7FD6E75167}"/>
                  </a:ext>
                </a:extLst>
              </p:cNvPr>
              <p:cNvSpPr/>
              <p:nvPr/>
            </p:nvSpPr>
            <p:spPr>
              <a:xfrm>
                <a:off x="142849" y="142875"/>
                <a:ext cx="6572884" cy="1358900"/>
              </a:xfrm>
              <a:custGeom>
                <a:avLst/>
                <a:gdLst/>
                <a:ahLst/>
                <a:cxnLst/>
                <a:rect l="l" t="t" r="r" b="b"/>
                <a:pathLst>
                  <a:path w="6572884" h="1358900">
                    <a:moveTo>
                      <a:pt x="0" y="226441"/>
                    </a:moveTo>
                    <a:lnTo>
                      <a:pt x="4600" y="180795"/>
                    </a:lnTo>
                    <a:lnTo>
                      <a:pt x="17795" y="138285"/>
                    </a:lnTo>
                    <a:lnTo>
                      <a:pt x="38673" y="99820"/>
                    </a:lnTo>
                    <a:lnTo>
                      <a:pt x="66324" y="66309"/>
                    </a:lnTo>
                    <a:lnTo>
                      <a:pt x="99837" y="38663"/>
                    </a:lnTo>
                    <a:lnTo>
                      <a:pt x="138301" y="17789"/>
                    </a:lnTo>
                    <a:lnTo>
                      <a:pt x="180806" y="4599"/>
                    </a:lnTo>
                    <a:lnTo>
                      <a:pt x="226440" y="0"/>
                    </a:lnTo>
                    <a:lnTo>
                      <a:pt x="6345834" y="0"/>
                    </a:lnTo>
                    <a:lnTo>
                      <a:pt x="6391480" y="4599"/>
                    </a:lnTo>
                    <a:lnTo>
                      <a:pt x="6433990" y="17789"/>
                    </a:lnTo>
                    <a:lnTo>
                      <a:pt x="6472455" y="38663"/>
                    </a:lnTo>
                    <a:lnTo>
                      <a:pt x="6505965" y="66309"/>
                    </a:lnTo>
                    <a:lnTo>
                      <a:pt x="6533612" y="99820"/>
                    </a:lnTo>
                    <a:lnTo>
                      <a:pt x="6554485" y="138285"/>
                    </a:lnTo>
                    <a:lnTo>
                      <a:pt x="6567676" y="180795"/>
                    </a:lnTo>
                    <a:lnTo>
                      <a:pt x="6572275" y="226441"/>
                    </a:lnTo>
                    <a:lnTo>
                      <a:pt x="6572275" y="1132204"/>
                    </a:lnTo>
                    <a:lnTo>
                      <a:pt x="6567676" y="1177850"/>
                    </a:lnTo>
                    <a:lnTo>
                      <a:pt x="6554485" y="1220360"/>
                    </a:lnTo>
                    <a:lnTo>
                      <a:pt x="6533612" y="1258825"/>
                    </a:lnTo>
                    <a:lnTo>
                      <a:pt x="6505965" y="1292336"/>
                    </a:lnTo>
                    <a:lnTo>
                      <a:pt x="6472455" y="1319982"/>
                    </a:lnTo>
                    <a:lnTo>
                      <a:pt x="6433990" y="1340856"/>
                    </a:lnTo>
                    <a:lnTo>
                      <a:pt x="6391480" y="1354046"/>
                    </a:lnTo>
                    <a:lnTo>
                      <a:pt x="6345834" y="1358646"/>
                    </a:lnTo>
                    <a:lnTo>
                      <a:pt x="226440" y="1358646"/>
                    </a:lnTo>
                    <a:lnTo>
                      <a:pt x="180806" y="1354046"/>
                    </a:lnTo>
                    <a:lnTo>
                      <a:pt x="138301" y="1340856"/>
                    </a:lnTo>
                    <a:lnTo>
                      <a:pt x="99837" y="1319982"/>
                    </a:lnTo>
                    <a:lnTo>
                      <a:pt x="66324" y="1292336"/>
                    </a:lnTo>
                    <a:lnTo>
                      <a:pt x="38673" y="1258825"/>
                    </a:lnTo>
                    <a:lnTo>
                      <a:pt x="17795" y="1220360"/>
                    </a:lnTo>
                    <a:lnTo>
                      <a:pt x="4600" y="1177850"/>
                    </a:lnTo>
                    <a:lnTo>
                      <a:pt x="0" y="1132204"/>
                    </a:lnTo>
                    <a:lnTo>
                      <a:pt x="0" y="226441"/>
                    </a:lnTo>
                    <a:close/>
                  </a:path>
                </a:pathLst>
              </a:custGeom>
              <a:ln w="9525">
                <a:solidFill>
                  <a:srgbClr val="55CE74"/>
                </a:solidFill>
              </a:ln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pic>
            <p:nvPicPr>
              <p:cNvPr id="28" name="object 16">
                <a:extLst>
                  <a:ext uri="{FF2B5EF4-FFF2-40B4-BE49-F238E27FC236}">
                    <a16:creationId xmlns:a16="http://schemas.microsoft.com/office/drawing/2014/main" id="{B90EEB04-881F-D9A4-D20C-DC4B19A8AA0B}"/>
                  </a:ext>
                </a:extLst>
              </p:cNvPr>
              <p:cNvPicPr/>
              <p:nvPr/>
            </p:nvPicPr>
            <p:blipFill>
              <a:blip r:embed="rId5" cstate="print"/>
              <a:stretch>
                <a:fillRect/>
              </a:stretch>
            </p:blipFill>
            <p:spPr>
              <a:xfrm>
                <a:off x="2500248" y="305930"/>
                <a:ext cx="1714500" cy="733945"/>
              </a:xfrm>
              <a:prstGeom prst="rect">
                <a:avLst/>
              </a:prstGeom>
            </p:spPr>
          </p:pic>
        </p:grpSp>
        <p:sp>
          <p:nvSpPr>
            <p:cNvPr id="22" name="object 16">
              <a:extLst>
                <a:ext uri="{FF2B5EF4-FFF2-40B4-BE49-F238E27FC236}">
                  <a16:creationId xmlns:a16="http://schemas.microsoft.com/office/drawing/2014/main" id="{C776BC8F-64C4-A680-AE56-B24C190AA1C5}"/>
                </a:ext>
              </a:extLst>
            </p:cNvPr>
            <p:cNvSpPr txBox="1"/>
            <p:nvPr/>
          </p:nvSpPr>
          <p:spPr>
            <a:xfrm>
              <a:off x="2775727" y="2875716"/>
              <a:ext cx="3332858" cy="391795"/>
            </a:xfrm>
            <a:prstGeom prst="rect">
              <a:avLst/>
            </a:prstGeom>
            <a:noFill/>
          </p:spPr>
          <p:txBody>
            <a:bodyPr vert="horz" wrap="square" lIns="0" tIns="12700" rIns="0" bIns="0" rtlCol="0">
              <a:spAutoFit/>
            </a:bodyPr>
            <a:lstStyle/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Volumen 4,  Número 1  Enero a Julio 2021</a:t>
              </a:r>
            </a:p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Revista Semestral. Venezuela</a:t>
              </a:r>
              <a:endParaRPr sz="1200" dirty="0">
                <a:latin typeface="Arial"/>
                <a:cs typeface="Arial"/>
              </a:endParaRPr>
            </a:p>
          </p:txBody>
        </p:sp>
        <p:pic>
          <p:nvPicPr>
            <p:cNvPr id="23" name="object 25">
              <a:extLst>
                <a:ext uri="{FF2B5EF4-FFF2-40B4-BE49-F238E27FC236}">
                  <a16:creationId xmlns:a16="http://schemas.microsoft.com/office/drawing/2014/main" id="{B47D8C89-38E1-FA51-C958-8D5B95503801}"/>
                </a:ext>
              </a:extLst>
            </p:cNvPr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470065" y="2027896"/>
              <a:ext cx="2305662" cy="1053903"/>
            </a:xfrm>
            <a:prstGeom prst="rect">
              <a:avLst/>
            </a:prstGeom>
          </p:spPr>
        </p:pic>
        <p:pic>
          <p:nvPicPr>
            <p:cNvPr id="24" name="object 31">
              <a:extLst>
                <a:ext uri="{FF2B5EF4-FFF2-40B4-BE49-F238E27FC236}">
                  <a16:creationId xmlns:a16="http://schemas.microsoft.com/office/drawing/2014/main" id="{CC9315EB-0DEF-6EF0-5D00-25314D4F4E98}"/>
                </a:ext>
              </a:extLst>
            </p:cNvPr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4932681" y="1951410"/>
              <a:ext cx="1805304" cy="893889"/>
            </a:xfrm>
            <a:prstGeom prst="rect">
              <a:avLst/>
            </a:prstGeom>
          </p:spPr>
        </p:pic>
      </p:grpSp>
    </p:spTree>
  </p:cSld>
  <p:clrMapOvr>
    <a:masterClrMapping/>
  </p:clrMapOvr>
</p:sld>
</file>

<file path=ppt/slides/slide2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94485" y="115823"/>
            <a:ext cx="6669405" cy="8926195"/>
            <a:chOff x="94485" y="115823"/>
            <a:chExt cx="6669405" cy="8926195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44780" y="8651747"/>
              <a:ext cx="6516624" cy="158496"/>
            </a:xfrm>
            <a:prstGeom prst="rect">
              <a:avLst/>
            </a:prstGeom>
          </p:spPr>
        </p:pic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96012" y="115823"/>
              <a:ext cx="6665976" cy="1452372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42849" y="142875"/>
              <a:ext cx="6572275" cy="1358646"/>
            </a:xfrm>
            <a:prstGeom prst="rect">
              <a:avLst/>
            </a:prstGeom>
          </p:spPr>
        </p:pic>
        <p:sp>
          <p:nvSpPr>
            <p:cNvPr id="6" name="object 6"/>
            <p:cNvSpPr/>
            <p:nvPr/>
          </p:nvSpPr>
          <p:spPr>
            <a:xfrm>
              <a:off x="142849" y="142875"/>
              <a:ext cx="6572884" cy="1358900"/>
            </a:xfrm>
            <a:custGeom>
              <a:avLst/>
              <a:gdLst/>
              <a:ahLst/>
              <a:cxnLst/>
              <a:rect l="l" t="t" r="r" b="b"/>
              <a:pathLst>
                <a:path w="6572884" h="1358900">
                  <a:moveTo>
                    <a:pt x="0" y="226441"/>
                  </a:moveTo>
                  <a:lnTo>
                    <a:pt x="4600" y="180795"/>
                  </a:lnTo>
                  <a:lnTo>
                    <a:pt x="17795" y="138285"/>
                  </a:lnTo>
                  <a:lnTo>
                    <a:pt x="38673" y="99820"/>
                  </a:lnTo>
                  <a:lnTo>
                    <a:pt x="66324" y="66309"/>
                  </a:lnTo>
                  <a:lnTo>
                    <a:pt x="99837" y="38663"/>
                  </a:lnTo>
                  <a:lnTo>
                    <a:pt x="138301" y="17789"/>
                  </a:lnTo>
                  <a:lnTo>
                    <a:pt x="180806" y="4599"/>
                  </a:lnTo>
                  <a:lnTo>
                    <a:pt x="226440" y="0"/>
                  </a:lnTo>
                  <a:lnTo>
                    <a:pt x="6345834" y="0"/>
                  </a:lnTo>
                  <a:lnTo>
                    <a:pt x="6391480" y="4599"/>
                  </a:lnTo>
                  <a:lnTo>
                    <a:pt x="6433990" y="17789"/>
                  </a:lnTo>
                  <a:lnTo>
                    <a:pt x="6472455" y="38663"/>
                  </a:lnTo>
                  <a:lnTo>
                    <a:pt x="6505965" y="66309"/>
                  </a:lnTo>
                  <a:lnTo>
                    <a:pt x="6533612" y="99820"/>
                  </a:lnTo>
                  <a:lnTo>
                    <a:pt x="6554485" y="138285"/>
                  </a:lnTo>
                  <a:lnTo>
                    <a:pt x="6567676" y="180795"/>
                  </a:lnTo>
                  <a:lnTo>
                    <a:pt x="6572275" y="226441"/>
                  </a:lnTo>
                  <a:lnTo>
                    <a:pt x="6572275" y="1132204"/>
                  </a:lnTo>
                  <a:lnTo>
                    <a:pt x="6567676" y="1177850"/>
                  </a:lnTo>
                  <a:lnTo>
                    <a:pt x="6554485" y="1220360"/>
                  </a:lnTo>
                  <a:lnTo>
                    <a:pt x="6533612" y="1258825"/>
                  </a:lnTo>
                  <a:lnTo>
                    <a:pt x="6505965" y="1292336"/>
                  </a:lnTo>
                  <a:lnTo>
                    <a:pt x="6472455" y="1319982"/>
                  </a:lnTo>
                  <a:lnTo>
                    <a:pt x="6433990" y="1340856"/>
                  </a:lnTo>
                  <a:lnTo>
                    <a:pt x="6391480" y="1354046"/>
                  </a:lnTo>
                  <a:lnTo>
                    <a:pt x="6345834" y="1358646"/>
                  </a:lnTo>
                  <a:lnTo>
                    <a:pt x="226440" y="1358646"/>
                  </a:lnTo>
                  <a:lnTo>
                    <a:pt x="180806" y="1354046"/>
                  </a:lnTo>
                  <a:lnTo>
                    <a:pt x="138301" y="1340856"/>
                  </a:lnTo>
                  <a:lnTo>
                    <a:pt x="99837" y="1319982"/>
                  </a:lnTo>
                  <a:lnTo>
                    <a:pt x="66324" y="1292336"/>
                  </a:lnTo>
                  <a:lnTo>
                    <a:pt x="38673" y="1258825"/>
                  </a:lnTo>
                  <a:lnTo>
                    <a:pt x="17795" y="1220360"/>
                  </a:lnTo>
                  <a:lnTo>
                    <a:pt x="4600" y="1177850"/>
                  </a:lnTo>
                  <a:lnTo>
                    <a:pt x="0" y="1132204"/>
                  </a:lnTo>
                  <a:lnTo>
                    <a:pt x="0" y="226441"/>
                  </a:lnTo>
                  <a:close/>
                </a:path>
              </a:pathLst>
            </a:custGeom>
            <a:ln w="9525">
              <a:solidFill>
                <a:srgbClr val="55CE74"/>
              </a:solidFill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pic>
          <p:nvPicPr>
            <p:cNvPr id="7" name="object 7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2500248" y="305930"/>
              <a:ext cx="1714500" cy="733945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2738628" y="1024127"/>
              <a:ext cx="1897379" cy="371855"/>
            </a:xfrm>
            <a:prstGeom prst="rect">
              <a:avLst/>
            </a:prstGeom>
          </p:spPr>
        </p:pic>
        <p:pic>
          <p:nvPicPr>
            <p:cNvPr id="9" name="object 9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4401312" y="1024127"/>
              <a:ext cx="1577339" cy="371855"/>
            </a:xfrm>
            <a:prstGeom prst="rect">
              <a:avLst/>
            </a:prstGeom>
          </p:spPr>
        </p:pic>
        <p:pic>
          <p:nvPicPr>
            <p:cNvPr id="10" name="object 10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3169920" y="1207007"/>
              <a:ext cx="1546859" cy="371855"/>
            </a:xfrm>
            <a:prstGeom prst="rect">
              <a:avLst/>
            </a:prstGeom>
          </p:spPr>
        </p:pic>
        <p:pic>
          <p:nvPicPr>
            <p:cNvPr id="11" name="object 11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4482083" y="1207007"/>
              <a:ext cx="284988" cy="371855"/>
            </a:xfrm>
            <a:prstGeom prst="rect">
              <a:avLst/>
            </a:prstGeom>
          </p:spPr>
        </p:pic>
        <p:pic>
          <p:nvPicPr>
            <p:cNvPr id="12" name="object 12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4571999" y="1207007"/>
              <a:ext cx="1013460" cy="371855"/>
            </a:xfrm>
            <a:prstGeom prst="rect">
              <a:avLst/>
            </a:prstGeom>
          </p:spPr>
        </p:pic>
        <p:pic>
          <p:nvPicPr>
            <p:cNvPr id="13" name="object 13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324612" y="234695"/>
              <a:ext cx="1719072" cy="1341120"/>
            </a:xfrm>
            <a:prstGeom prst="rect">
              <a:avLst/>
            </a:prstGeom>
          </p:spPr>
        </p:pic>
        <p:pic>
          <p:nvPicPr>
            <p:cNvPr id="14" name="object 14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5606795" y="8193022"/>
              <a:ext cx="1092707" cy="848868"/>
            </a:xfrm>
            <a:prstGeom prst="rect">
              <a:avLst/>
            </a:prstGeom>
          </p:spPr>
        </p:pic>
        <p:pic>
          <p:nvPicPr>
            <p:cNvPr id="15" name="object 15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109728" y="8193022"/>
              <a:ext cx="1092708" cy="848868"/>
            </a:xfrm>
            <a:prstGeom prst="rect">
              <a:avLst/>
            </a:prstGeom>
          </p:spPr>
        </p:pic>
        <p:pic>
          <p:nvPicPr>
            <p:cNvPr id="16" name="object 16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4725162" y="164274"/>
              <a:ext cx="1805305" cy="893889"/>
            </a:xfrm>
            <a:prstGeom prst="rect">
              <a:avLst/>
            </a:prstGeom>
          </p:spPr>
        </p:pic>
      </p:grpSp>
      <p:sp>
        <p:nvSpPr>
          <p:cNvPr id="17" name="object 17"/>
          <p:cNvSpPr txBox="1"/>
          <p:nvPr/>
        </p:nvSpPr>
        <p:spPr>
          <a:xfrm>
            <a:off x="176885" y="1068451"/>
            <a:ext cx="6462395" cy="690499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108960" marR="772160" indent="-431800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Arial"/>
                <a:cs typeface="Arial"/>
              </a:rPr>
              <a:t>6ta.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Edición</a:t>
            </a:r>
            <a:r>
              <a:rPr sz="1200" b="1" spc="-10" dirty="0">
                <a:latin typeface="Arial"/>
                <a:cs typeface="Arial"/>
              </a:rPr>
              <a:t> Volumen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I</a:t>
            </a:r>
            <a:r>
              <a:rPr sz="1200" b="1" spc="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Enero</a:t>
            </a:r>
            <a:r>
              <a:rPr sz="1200" b="1" spc="-3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a</a:t>
            </a:r>
            <a:r>
              <a:rPr sz="1200" b="1" spc="-2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Julio</a:t>
            </a:r>
            <a:r>
              <a:rPr sz="1200" b="1" spc="-5" dirty="0">
                <a:latin typeface="Arial"/>
                <a:cs typeface="Arial"/>
              </a:rPr>
              <a:t> </a:t>
            </a:r>
            <a:r>
              <a:rPr sz="1200" b="1" spc="-20" dirty="0">
                <a:latin typeface="Arial"/>
                <a:cs typeface="Arial"/>
              </a:rPr>
              <a:t>2021 </a:t>
            </a:r>
            <a:r>
              <a:rPr sz="1200" b="1" dirty="0">
                <a:latin typeface="Arial"/>
                <a:cs typeface="Arial"/>
              </a:rPr>
              <a:t>Revista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Semestral-</a:t>
            </a:r>
            <a:r>
              <a:rPr sz="1200" b="1" spc="-40" dirty="0">
                <a:latin typeface="Arial"/>
                <a:cs typeface="Arial"/>
              </a:rPr>
              <a:t> </a:t>
            </a:r>
            <a:r>
              <a:rPr sz="1200" b="1" spc="-10" dirty="0">
                <a:latin typeface="Arial"/>
                <a:cs typeface="Arial"/>
              </a:rPr>
              <a:t>Venezuela</a:t>
            </a:r>
            <a:endParaRPr sz="1200" dirty="0">
              <a:latin typeface="Arial"/>
              <a:cs typeface="Arial"/>
            </a:endParaRPr>
          </a:p>
          <a:p>
            <a:pPr marL="375285" marR="5715" indent="-363220" algn="just">
              <a:lnSpc>
                <a:spcPct val="100000"/>
              </a:lnSpc>
              <a:spcBef>
                <a:spcPts val="1120"/>
              </a:spcBef>
            </a:pPr>
            <a:r>
              <a:rPr sz="1200" dirty="0">
                <a:latin typeface="Times New Roman"/>
                <a:cs typeface="Times New Roman"/>
              </a:rPr>
              <a:t>enmarcó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dentro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modelo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cualitativo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modalidad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empírico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–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vivencial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base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etnográfica,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cual </a:t>
            </a:r>
            <a:r>
              <a:rPr sz="1200" dirty="0">
                <a:latin typeface="Times New Roman"/>
                <a:cs typeface="Times New Roman"/>
              </a:rPr>
              <a:t>permite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según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Martínez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(1999),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estudio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realidades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cuya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naturaleza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estructura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peculiar </a:t>
            </a:r>
            <a:r>
              <a:rPr sz="1200" dirty="0">
                <a:latin typeface="Times New Roman"/>
                <a:cs typeface="Times New Roman"/>
              </a:rPr>
              <a:t>sólo</a:t>
            </a:r>
            <a:r>
              <a:rPr sz="1200" spc="3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pueden</a:t>
            </a:r>
            <a:r>
              <a:rPr sz="1200" spc="3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ser</a:t>
            </a:r>
            <a:r>
              <a:rPr sz="1200" spc="3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captados</a:t>
            </a:r>
            <a:r>
              <a:rPr sz="1200" spc="3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dentro</a:t>
            </a:r>
            <a:r>
              <a:rPr sz="1200" spc="3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3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marco</a:t>
            </a:r>
            <a:r>
              <a:rPr sz="1200" spc="3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referencia</a:t>
            </a:r>
            <a:r>
              <a:rPr sz="1200" spc="3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interno</a:t>
            </a:r>
            <a:r>
              <a:rPr sz="1200" spc="3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3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sujeto</a:t>
            </a:r>
            <a:r>
              <a:rPr sz="1200" spc="3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3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3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vive</a:t>
            </a:r>
            <a:r>
              <a:rPr sz="1200" spc="395" dirty="0">
                <a:latin typeface="Times New Roman"/>
                <a:cs typeface="Times New Roman"/>
              </a:rPr>
              <a:t> </a:t>
            </a:r>
            <a:r>
              <a:rPr sz="1200" spc="-50" dirty="0">
                <a:latin typeface="Times New Roman"/>
                <a:cs typeface="Times New Roman"/>
              </a:rPr>
              <a:t>y </a:t>
            </a:r>
            <a:r>
              <a:rPr sz="1200" dirty="0">
                <a:latin typeface="Times New Roman"/>
                <a:cs typeface="Times New Roman"/>
              </a:rPr>
              <a:t>experimenta.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Método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usado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etnográfico.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Informantes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tres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docentes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tercer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grado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laboran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en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escuela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Josefa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Molina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Duque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San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Juan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Morros,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estado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Guárico.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aprehensión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información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utilizó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entrevista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semiestructurada,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así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conocer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concepciones </a:t>
            </a:r>
            <a:r>
              <a:rPr sz="1200" dirty="0">
                <a:latin typeface="Times New Roman"/>
                <a:cs typeface="Times New Roman"/>
              </a:rPr>
              <a:t>teóricas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subyacentes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discursos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respecto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aprendizaje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lectura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escritura,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virtud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cual,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elaboró un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listado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ejes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temáticos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desarrollo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-10" dirty="0">
                <a:latin typeface="Times New Roman"/>
                <a:cs typeface="Times New Roman"/>
              </a:rPr>
              <a:t> diálogo.</a:t>
            </a:r>
            <a:endParaRPr sz="1200" dirty="0">
              <a:latin typeface="Times New Roman"/>
              <a:cs typeface="Times New Roman"/>
            </a:endParaRPr>
          </a:p>
          <a:p>
            <a:pPr marL="375285" marR="5080" indent="-36322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igual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forma,</a:t>
            </a:r>
            <a:r>
              <a:rPr sz="1200" spc="4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usó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observación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aula,</a:t>
            </a:r>
            <a:r>
              <a:rPr sz="1200" spc="4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percibir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cuales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creencias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visibilizaban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práctica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pedagógica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informantes,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dicha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observación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realizó orientada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 los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mismos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ejes </a:t>
            </a:r>
            <a:r>
              <a:rPr sz="1200" dirty="0">
                <a:latin typeface="Times New Roman"/>
                <a:cs typeface="Times New Roman"/>
              </a:rPr>
              <a:t>temáticos</a:t>
            </a:r>
            <a:r>
              <a:rPr sz="1200" spc="4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43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sirvieron</a:t>
            </a:r>
            <a:r>
              <a:rPr sz="1200" spc="45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4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hilo</a:t>
            </a:r>
            <a:r>
              <a:rPr sz="1200" spc="4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conductor</a:t>
            </a:r>
            <a:r>
              <a:rPr sz="1200" spc="4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43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4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entrevista.</a:t>
            </a:r>
            <a:r>
              <a:rPr sz="1200" spc="4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4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total</a:t>
            </a:r>
            <a:r>
              <a:rPr sz="1200" spc="4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43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realizaron</a:t>
            </a:r>
            <a:r>
              <a:rPr sz="1200" spc="450" dirty="0">
                <a:latin typeface="Times New Roman"/>
                <a:cs typeface="Times New Roman"/>
              </a:rPr>
              <a:t> </a:t>
            </a:r>
            <a:r>
              <a:rPr sz="1200" spc="-60" dirty="0">
                <a:latin typeface="Times New Roman"/>
                <a:cs typeface="Times New Roman"/>
              </a:rPr>
              <a:t>8 </a:t>
            </a:r>
            <a:r>
              <a:rPr sz="1200" dirty="0">
                <a:latin typeface="Times New Roman"/>
                <a:cs typeface="Times New Roman"/>
              </a:rPr>
              <a:t>observaciones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cada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docente,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semanal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dos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meses,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sesiones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observación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duraban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60 </a:t>
            </a:r>
            <a:r>
              <a:rPr sz="1200" dirty="0">
                <a:latin typeface="Times New Roman"/>
                <a:cs typeface="Times New Roman"/>
              </a:rPr>
              <a:t>minutos, la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información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recolectada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anotó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cuaderno de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notas. Para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procesamiento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 </a:t>
            </a:r>
            <a:r>
              <a:rPr sz="1200" spc="-2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información</a:t>
            </a:r>
            <a:r>
              <a:rPr sz="1200" spc="4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45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empleó</a:t>
            </a:r>
            <a:r>
              <a:rPr sz="1200" spc="45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45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categorización,</a:t>
            </a:r>
            <a:r>
              <a:rPr sz="1200" spc="4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estructuración,</a:t>
            </a:r>
            <a:r>
              <a:rPr sz="1200" spc="45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triangulación</a:t>
            </a:r>
            <a:r>
              <a:rPr sz="1200" spc="4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4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contrastación.</a:t>
            </a:r>
            <a:r>
              <a:rPr sz="1200" spc="465" dirty="0">
                <a:latin typeface="Times New Roman"/>
                <a:cs typeface="Times New Roman"/>
              </a:rPr>
              <a:t> </a:t>
            </a:r>
            <a:r>
              <a:rPr sz="1200" spc="-3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triangulación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realizada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investigación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fue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triangulación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fuentes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ya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contrastó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información</a:t>
            </a:r>
            <a:r>
              <a:rPr sz="1200" spc="3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3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entrevistas</a:t>
            </a:r>
            <a:r>
              <a:rPr sz="1200" spc="3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3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informantes</a:t>
            </a:r>
            <a:r>
              <a:rPr sz="1200" spc="3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clave</a:t>
            </a:r>
            <a:r>
              <a:rPr sz="1200" spc="3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3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3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información</a:t>
            </a:r>
            <a:r>
              <a:rPr sz="1200" spc="3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obtenida</a:t>
            </a:r>
            <a:r>
              <a:rPr sz="1200" spc="3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6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observación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participante;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distintas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revisiones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teorías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referentes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tema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estudio.</a:t>
            </a:r>
            <a:endParaRPr sz="1200" dirty="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665"/>
              </a:spcBef>
            </a:pPr>
            <a:endParaRPr sz="1200" dirty="0">
              <a:latin typeface="Times New Roman"/>
              <a:cs typeface="Times New Roman"/>
            </a:endParaRPr>
          </a:p>
          <a:p>
            <a:pPr marL="2369185">
              <a:lnSpc>
                <a:spcPct val="100000"/>
              </a:lnSpc>
            </a:pPr>
            <a:r>
              <a:rPr sz="1200" b="1" dirty="0">
                <a:latin typeface="Times New Roman"/>
                <a:cs typeface="Times New Roman"/>
              </a:rPr>
              <a:t>HALLAZGOS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O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RESULTADOS</a:t>
            </a:r>
            <a:endParaRPr sz="1200" dirty="0">
              <a:latin typeface="Times New Roman"/>
              <a:cs typeface="Times New Roman"/>
            </a:endParaRPr>
          </a:p>
          <a:p>
            <a:pPr marL="375285" marR="5715" indent="-363220" algn="just">
              <a:lnSpc>
                <a:spcPct val="100000"/>
              </a:lnSpc>
              <a:spcBef>
                <a:spcPts val="600"/>
              </a:spcBef>
            </a:pP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información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obtenida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entrevistas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observaciones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realizadas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informantes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clave,</a:t>
            </a:r>
            <a:r>
              <a:rPr sz="1200" spc="250" dirty="0">
                <a:latin typeface="Times New Roman"/>
                <a:cs typeface="Times New Roman"/>
              </a:rPr>
              <a:t>  </a:t>
            </a:r>
            <a:r>
              <a:rPr sz="1200" spc="-2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condensan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figura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1.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este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respecto,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hallazgos</a:t>
            </a:r>
            <a:r>
              <a:rPr sz="1200" spc="40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producto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entrevistas,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evidenciaron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docentes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institución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educativa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donde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realizó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estudio,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reconocen</a:t>
            </a:r>
            <a:r>
              <a:rPr sz="1200" spc="24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el </a:t>
            </a:r>
            <a:r>
              <a:rPr sz="1200" dirty="0">
                <a:latin typeface="Times New Roman"/>
                <a:cs typeface="Times New Roman"/>
              </a:rPr>
              <a:t>discurso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constructivista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tienden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estar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acuerdo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él,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incluso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explican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sus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ideas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utilizando </a:t>
            </a:r>
            <a:r>
              <a:rPr sz="1200" dirty="0">
                <a:latin typeface="Times New Roman"/>
                <a:cs typeface="Times New Roman"/>
              </a:rPr>
              <a:t>conceptos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vinculados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éste.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este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sentido,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según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sus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testimonios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procesos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lectura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spc="-50" dirty="0">
                <a:latin typeface="Times New Roman"/>
                <a:cs typeface="Times New Roman"/>
              </a:rPr>
              <a:t>y </a:t>
            </a:r>
            <a:r>
              <a:rPr sz="1200" dirty="0">
                <a:latin typeface="Times New Roman"/>
                <a:cs typeface="Times New Roman"/>
              </a:rPr>
              <a:t>escritura,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son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vistos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procesos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complejos,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fundamentales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educación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ende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consolidación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competencias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lectura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escritura.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También,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denotaron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necesidad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usar </a:t>
            </a:r>
            <a:r>
              <a:rPr sz="1200" dirty="0">
                <a:latin typeface="Times New Roman"/>
                <a:cs typeface="Times New Roman"/>
              </a:rPr>
              <a:t>estrategias didácticas innovadoras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práctica diaria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lectura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escritura.</a:t>
            </a:r>
            <a:endParaRPr sz="1200" dirty="0">
              <a:latin typeface="Times New Roman"/>
              <a:cs typeface="Times New Roman"/>
            </a:endParaRPr>
          </a:p>
          <a:p>
            <a:pPr marL="375285" marR="6985" indent="-36322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igual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forma,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expresaron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conocimientos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previos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estudiantes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son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importantes,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ya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que </a:t>
            </a:r>
            <a:r>
              <a:rPr sz="1200" dirty="0">
                <a:latin typeface="Times New Roman"/>
                <a:cs typeface="Times New Roman"/>
              </a:rPr>
              <a:t>sirven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punto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partida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fortalecimiento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nuevos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conocimientos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adquisición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aprendizaje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significativo.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Además,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expresaron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favorecer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uso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letra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imprenta.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otra </a:t>
            </a:r>
            <a:r>
              <a:rPr sz="1200" dirty="0">
                <a:latin typeface="Times New Roman"/>
                <a:cs typeface="Times New Roman"/>
              </a:rPr>
              <a:t>parte,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según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expresado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docentes,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entre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acciones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aprendizaje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utilizadas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para </a:t>
            </a:r>
            <a:r>
              <a:rPr sz="1200" dirty="0">
                <a:latin typeface="Times New Roman"/>
                <a:cs typeface="Times New Roman"/>
              </a:rPr>
              <a:t>favorecer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procesos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lectura y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escritura, están: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uso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textos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cortos,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lectura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voz </a:t>
            </a:r>
            <a:r>
              <a:rPr sz="1200" spc="-10" dirty="0">
                <a:latin typeface="Times New Roman"/>
                <a:cs typeface="Times New Roman"/>
              </a:rPr>
              <a:t>alta,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producción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escrita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sobre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tema asignado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previamente,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uso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adivinanzas, trabalenguas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sopa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 </a:t>
            </a:r>
            <a:r>
              <a:rPr sz="1200" dirty="0">
                <a:latin typeface="Times New Roman"/>
                <a:cs typeface="Times New Roman"/>
              </a:rPr>
              <a:t>letras.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comprensión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leído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verifica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través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preguntas,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vinculadas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texto.</a:t>
            </a:r>
            <a:endParaRPr sz="1200" dirty="0">
              <a:latin typeface="Times New Roman"/>
              <a:cs typeface="Times New Roman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1274191" y="8256658"/>
            <a:ext cx="4375150" cy="6921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 marL="12065" marR="5080" algn="ctr">
              <a:lnSpc>
                <a:spcPts val="1440"/>
              </a:lnSpc>
              <a:spcBef>
                <a:spcPts val="15"/>
              </a:spcBef>
            </a:pPr>
            <a:r>
              <a:rPr sz="1200" b="1" dirty="0">
                <a:latin typeface="Times New Roman"/>
                <a:cs typeface="Times New Roman"/>
              </a:rPr>
              <a:t>Aprendizaje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la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Lectura</a:t>
            </a:r>
            <a:r>
              <a:rPr sz="1200" b="1" spc="-1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y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Escritura:</a:t>
            </a:r>
            <a:r>
              <a:rPr sz="1200" b="1" spc="27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Concepciones</a:t>
            </a:r>
            <a:r>
              <a:rPr sz="1200" b="1" spc="-4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Teóricas</a:t>
            </a:r>
            <a:r>
              <a:rPr sz="1200" b="1" spc="-5" dirty="0">
                <a:latin typeface="Times New Roman"/>
                <a:cs typeface="Times New Roman"/>
              </a:rPr>
              <a:t> </a:t>
            </a:r>
            <a:r>
              <a:rPr sz="1200" b="1" spc="-25" dirty="0">
                <a:latin typeface="Times New Roman"/>
                <a:cs typeface="Times New Roman"/>
              </a:rPr>
              <a:t>que </a:t>
            </a:r>
            <a:r>
              <a:rPr sz="1200" b="1" dirty="0">
                <a:latin typeface="Times New Roman"/>
                <a:cs typeface="Times New Roman"/>
              </a:rPr>
              <a:t>Subyacen</a:t>
            </a:r>
            <a:r>
              <a:rPr sz="1200" b="1" spc="-5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en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la</a:t>
            </a:r>
            <a:r>
              <a:rPr sz="1200" b="1" spc="120" dirty="0">
                <a:latin typeface="Times New Roman"/>
                <a:cs typeface="Times New Roman"/>
              </a:rPr>
              <a:t>  </a:t>
            </a:r>
            <a:r>
              <a:rPr sz="1200" b="1" dirty="0">
                <a:latin typeface="Times New Roman"/>
                <a:cs typeface="Times New Roman"/>
              </a:rPr>
              <a:t>Práctica</a:t>
            </a:r>
            <a:r>
              <a:rPr sz="1200" b="1" spc="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Pedagógica</a:t>
            </a:r>
            <a:r>
              <a:rPr sz="1200" b="1" spc="-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los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Docentes</a:t>
            </a:r>
            <a:endParaRPr sz="1200" dirty="0">
              <a:latin typeface="Times New Roman"/>
              <a:cs typeface="Times New Roman"/>
            </a:endParaRPr>
          </a:p>
          <a:p>
            <a:pPr marR="27940" algn="ctr">
              <a:lnSpc>
                <a:spcPct val="100000"/>
              </a:lnSpc>
              <a:spcBef>
                <a:spcPts val="990"/>
              </a:spcBef>
            </a:pPr>
            <a:r>
              <a:rPr sz="1200" b="1" dirty="0">
                <a:latin typeface="Times New Roman"/>
                <a:cs typeface="Times New Roman"/>
              </a:rPr>
              <a:t>Dra.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Rafaela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Chacín</a:t>
            </a:r>
            <a:r>
              <a:rPr sz="1200" b="1" spc="-3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Suárez</a:t>
            </a:r>
            <a:endParaRPr sz="1200" dirty="0">
              <a:latin typeface="Times New Roman"/>
              <a:cs typeface="Times New Roman"/>
            </a:endParaRPr>
          </a:p>
        </p:txBody>
      </p:sp>
      <p:sp>
        <p:nvSpPr>
          <p:cNvPr id="19" name="object 19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78725" rIns="0" bIns="0" rtlCol="0">
            <a:spAutoFit/>
          </a:bodyPr>
          <a:lstStyle/>
          <a:p>
            <a:pPr marL="255904">
              <a:lnSpc>
                <a:spcPct val="100000"/>
              </a:lnSpc>
              <a:spcBef>
                <a:spcPts val="15"/>
              </a:spcBef>
            </a:pPr>
            <a:fld id="{81D60167-4931-47E6-BA6A-407CBD079E47}" type="slidenum">
              <a:rPr sz="800" spc="-25" dirty="0"/>
              <a:t>293</a:t>
            </a:fld>
            <a:endParaRPr sz="800" dirty="0"/>
          </a:p>
        </p:txBody>
      </p:sp>
      <p:grpSp>
        <p:nvGrpSpPr>
          <p:cNvPr id="20" name="Grupo 19">
            <a:extLst>
              <a:ext uri="{FF2B5EF4-FFF2-40B4-BE49-F238E27FC236}">
                <a16:creationId xmlns:a16="http://schemas.microsoft.com/office/drawing/2014/main" id="{ACCB9AC3-AE37-2C1B-6FCE-9C913AEC3711}"/>
              </a:ext>
            </a:extLst>
          </p:cNvPr>
          <p:cNvGrpSpPr/>
          <p:nvPr/>
        </p:nvGrpSpPr>
        <p:grpSpPr>
          <a:xfrm>
            <a:off x="117348" y="98932"/>
            <a:ext cx="6665976" cy="1452626"/>
            <a:chOff x="470065" y="1951410"/>
            <a:chExt cx="6665976" cy="1452626"/>
          </a:xfrm>
        </p:grpSpPr>
        <p:grpSp>
          <p:nvGrpSpPr>
            <p:cNvPr id="21" name="object 12">
              <a:extLst>
                <a:ext uri="{FF2B5EF4-FFF2-40B4-BE49-F238E27FC236}">
                  <a16:creationId xmlns:a16="http://schemas.microsoft.com/office/drawing/2014/main" id="{5C7A9129-1321-EAAD-08F4-2FEBAE8415D1}"/>
                </a:ext>
              </a:extLst>
            </p:cNvPr>
            <p:cNvGrpSpPr/>
            <p:nvPr/>
          </p:nvGrpSpPr>
          <p:grpSpPr>
            <a:xfrm>
              <a:off x="470065" y="1951664"/>
              <a:ext cx="6665976" cy="1452372"/>
              <a:chOff x="96011" y="115823"/>
              <a:chExt cx="6665976" cy="1452372"/>
            </a:xfrm>
          </p:grpSpPr>
          <p:pic>
            <p:nvPicPr>
              <p:cNvPr id="25" name="object 13">
                <a:extLst>
                  <a:ext uri="{FF2B5EF4-FFF2-40B4-BE49-F238E27FC236}">
                    <a16:creationId xmlns:a16="http://schemas.microsoft.com/office/drawing/2014/main" id="{83504161-E2E3-E407-89A7-734569B5C9B0}"/>
                  </a:ext>
                </a:extLst>
              </p:cNvPr>
              <p:cNvPicPr/>
              <p:nvPr/>
            </p:nvPicPr>
            <p:blipFill>
              <a:blip r:embed="rId3" cstate="print"/>
              <a:stretch>
                <a:fillRect/>
              </a:stretch>
            </p:blipFill>
            <p:spPr>
              <a:xfrm>
                <a:off x="96011" y="115823"/>
                <a:ext cx="6665976" cy="1452372"/>
              </a:xfrm>
              <a:prstGeom prst="rect">
                <a:avLst/>
              </a:prstGeom>
            </p:spPr>
          </p:pic>
          <p:pic>
            <p:nvPicPr>
              <p:cNvPr id="26" name="object 14">
                <a:extLst>
                  <a:ext uri="{FF2B5EF4-FFF2-40B4-BE49-F238E27FC236}">
                    <a16:creationId xmlns:a16="http://schemas.microsoft.com/office/drawing/2014/main" id="{7DCBA1A0-1E11-37C8-9431-8D31D6175774}"/>
                  </a:ext>
                </a:extLst>
              </p:cNvPr>
              <p:cNvPicPr/>
              <p:nvPr/>
            </p:nvPicPr>
            <p:blipFill>
              <a:blip r:embed="rId4" cstate="print"/>
              <a:stretch>
                <a:fillRect/>
              </a:stretch>
            </p:blipFill>
            <p:spPr>
              <a:xfrm>
                <a:off x="142849" y="142875"/>
                <a:ext cx="6572275" cy="1358646"/>
              </a:xfrm>
              <a:prstGeom prst="rect">
                <a:avLst/>
              </a:prstGeom>
            </p:spPr>
          </p:pic>
          <p:sp>
            <p:nvSpPr>
              <p:cNvPr id="27" name="object 15">
                <a:extLst>
                  <a:ext uri="{FF2B5EF4-FFF2-40B4-BE49-F238E27FC236}">
                    <a16:creationId xmlns:a16="http://schemas.microsoft.com/office/drawing/2014/main" id="{E2BB5385-815B-4C7E-08D2-D8D7685224A3}"/>
                  </a:ext>
                </a:extLst>
              </p:cNvPr>
              <p:cNvSpPr/>
              <p:nvPr/>
            </p:nvSpPr>
            <p:spPr>
              <a:xfrm>
                <a:off x="142849" y="142875"/>
                <a:ext cx="6572884" cy="1358900"/>
              </a:xfrm>
              <a:custGeom>
                <a:avLst/>
                <a:gdLst/>
                <a:ahLst/>
                <a:cxnLst/>
                <a:rect l="l" t="t" r="r" b="b"/>
                <a:pathLst>
                  <a:path w="6572884" h="1358900">
                    <a:moveTo>
                      <a:pt x="0" y="226441"/>
                    </a:moveTo>
                    <a:lnTo>
                      <a:pt x="4600" y="180795"/>
                    </a:lnTo>
                    <a:lnTo>
                      <a:pt x="17795" y="138285"/>
                    </a:lnTo>
                    <a:lnTo>
                      <a:pt x="38673" y="99820"/>
                    </a:lnTo>
                    <a:lnTo>
                      <a:pt x="66324" y="66309"/>
                    </a:lnTo>
                    <a:lnTo>
                      <a:pt x="99837" y="38663"/>
                    </a:lnTo>
                    <a:lnTo>
                      <a:pt x="138301" y="17789"/>
                    </a:lnTo>
                    <a:lnTo>
                      <a:pt x="180806" y="4599"/>
                    </a:lnTo>
                    <a:lnTo>
                      <a:pt x="226440" y="0"/>
                    </a:lnTo>
                    <a:lnTo>
                      <a:pt x="6345834" y="0"/>
                    </a:lnTo>
                    <a:lnTo>
                      <a:pt x="6391480" y="4599"/>
                    </a:lnTo>
                    <a:lnTo>
                      <a:pt x="6433990" y="17789"/>
                    </a:lnTo>
                    <a:lnTo>
                      <a:pt x="6472455" y="38663"/>
                    </a:lnTo>
                    <a:lnTo>
                      <a:pt x="6505965" y="66309"/>
                    </a:lnTo>
                    <a:lnTo>
                      <a:pt x="6533612" y="99820"/>
                    </a:lnTo>
                    <a:lnTo>
                      <a:pt x="6554485" y="138285"/>
                    </a:lnTo>
                    <a:lnTo>
                      <a:pt x="6567676" y="180795"/>
                    </a:lnTo>
                    <a:lnTo>
                      <a:pt x="6572275" y="226441"/>
                    </a:lnTo>
                    <a:lnTo>
                      <a:pt x="6572275" y="1132204"/>
                    </a:lnTo>
                    <a:lnTo>
                      <a:pt x="6567676" y="1177850"/>
                    </a:lnTo>
                    <a:lnTo>
                      <a:pt x="6554485" y="1220360"/>
                    </a:lnTo>
                    <a:lnTo>
                      <a:pt x="6533612" y="1258825"/>
                    </a:lnTo>
                    <a:lnTo>
                      <a:pt x="6505965" y="1292336"/>
                    </a:lnTo>
                    <a:lnTo>
                      <a:pt x="6472455" y="1319982"/>
                    </a:lnTo>
                    <a:lnTo>
                      <a:pt x="6433990" y="1340856"/>
                    </a:lnTo>
                    <a:lnTo>
                      <a:pt x="6391480" y="1354046"/>
                    </a:lnTo>
                    <a:lnTo>
                      <a:pt x="6345834" y="1358646"/>
                    </a:lnTo>
                    <a:lnTo>
                      <a:pt x="226440" y="1358646"/>
                    </a:lnTo>
                    <a:lnTo>
                      <a:pt x="180806" y="1354046"/>
                    </a:lnTo>
                    <a:lnTo>
                      <a:pt x="138301" y="1340856"/>
                    </a:lnTo>
                    <a:lnTo>
                      <a:pt x="99837" y="1319982"/>
                    </a:lnTo>
                    <a:lnTo>
                      <a:pt x="66324" y="1292336"/>
                    </a:lnTo>
                    <a:lnTo>
                      <a:pt x="38673" y="1258825"/>
                    </a:lnTo>
                    <a:lnTo>
                      <a:pt x="17795" y="1220360"/>
                    </a:lnTo>
                    <a:lnTo>
                      <a:pt x="4600" y="1177850"/>
                    </a:lnTo>
                    <a:lnTo>
                      <a:pt x="0" y="1132204"/>
                    </a:lnTo>
                    <a:lnTo>
                      <a:pt x="0" y="226441"/>
                    </a:lnTo>
                    <a:close/>
                  </a:path>
                </a:pathLst>
              </a:custGeom>
              <a:ln w="9525">
                <a:solidFill>
                  <a:srgbClr val="55CE74"/>
                </a:solidFill>
              </a:ln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pic>
            <p:nvPicPr>
              <p:cNvPr id="28" name="object 16">
                <a:extLst>
                  <a:ext uri="{FF2B5EF4-FFF2-40B4-BE49-F238E27FC236}">
                    <a16:creationId xmlns:a16="http://schemas.microsoft.com/office/drawing/2014/main" id="{CA91033B-E0F6-65E3-FBF4-F1D43ED82980}"/>
                  </a:ext>
                </a:extLst>
              </p:cNvPr>
              <p:cNvPicPr/>
              <p:nvPr/>
            </p:nvPicPr>
            <p:blipFill>
              <a:blip r:embed="rId5" cstate="print"/>
              <a:stretch>
                <a:fillRect/>
              </a:stretch>
            </p:blipFill>
            <p:spPr>
              <a:xfrm>
                <a:off x="2500248" y="305930"/>
                <a:ext cx="1714500" cy="733945"/>
              </a:xfrm>
              <a:prstGeom prst="rect">
                <a:avLst/>
              </a:prstGeom>
            </p:spPr>
          </p:pic>
        </p:grpSp>
        <p:sp>
          <p:nvSpPr>
            <p:cNvPr id="22" name="object 16">
              <a:extLst>
                <a:ext uri="{FF2B5EF4-FFF2-40B4-BE49-F238E27FC236}">
                  <a16:creationId xmlns:a16="http://schemas.microsoft.com/office/drawing/2014/main" id="{C0082101-4EE7-45C1-1D9D-87E95C3787E4}"/>
                </a:ext>
              </a:extLst>
            </p:cNvPr>
            <p:cNvSpPr txBox="1"/>
            <p:nvPr/>
          </p:nvSpPr>
          <p:spPr>
            <a:xfrm>
              <a:off x="2775727" y="2875716"/>
              <a:ext cx="3332858" cy="391795"/>
            </a:xfrm>
            <a:prstGeom prst="rect">
              <a:avLst/>
            </a:prstGeom>
            <a:noFill/>
          </p:spPr>
          <p:txBody>
            <a:bodyPr vert="horz" wrap="square" lIns="0" tIns="12700" rIns="0" bIns="0" rtlCol="0">
              <a:spAutoFit/>
            </a:bodyPr>
            <a:lstStyle/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Volumen 4,  Número 1  Enero a Julio 2021</a:t>
              </a:r>
            </a:p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Revista Semestral. Venezuela</a:t>
              </a:r>
              <a:endParaRPr sz="1200" dirty="0">
                <a:latin typeface="Arial"/>
                <a:cs typeface="Arial"/>
              </a:endParaRPr>
            </a:p>
          </p:txBody>
        </p:sp>
        <p:pic>
          <p:nvPicPr>
            <p:cNvPr id="23" name="object 25">
              <a:extLst>
                <a:ext uri="{FF2B5EF4-FFF2-40B4-BE49-F238E27FC236}">
                  <a16:creationId xmlns:a16="http://schemas.microsoft.com/office/drawing/2014/main" id="{49246892-A1C4-275F-D5D0-924026C597A0}"/>
                </a:ext>
              </a:extLst>
            </p:cNvPr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470065" y="2027896"/>
              <a:ext cx="2305662" cy="1053903"/>
            </a:xfrm>
            <a:prstGeom prst="rect">
              <a:avLst/>
            </a:prstGeom>
          </p:spPr>
        </p:pic>
        <p:pic>
          <p:nvPicPr>
            <p:cNvPr id="24" name="object 31">
              <a:extLst>
                <a:ext uri="{FF2B5EF4-FFF2-40B4-BE49-F238E27FC236}">
                  <a16:creationId xmlns:a16="http://schemas.microsoft.com/office/drawing/2014/main" id="{0A656F3D-DCF7-39E4-3B9F-C87ED4A6EA75}"/>
                </a:ext>
              </a:extLst>
            </p:cNvPr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4932681" y="1951410"/>
              <a:ext cx="1805304" cy="893889"/>
            </a:xfrm>
            <a:prstGeom prst="rect">
              <a:avLst/>
            </a:prstGeom>
          </p:spPr>
        </p:pic>
      </p:grpSp>
    </p:spTree>
  </p:cSld>
  <p:clrMapOvr>
    <a:masterClrMapping/>
  </p:clrMapOvr>
</p:sld>
</file>

<file path=ppt/slides/slide2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94485" y="115823"/>
            <a:ext cx="6669405" cy="8926195"/>
            <a:chOff x="94485" y="115823"/>
            <a:chExt cx="6669405" cy="8926195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44780" y="8651747"/>
              <a:ext cx="6516624" cy="158496"/>
            </a:xfrm>
            <a:prstGeom prst="rect">
              <a:avLst/>
            </a:prstGeom>
          </p:spPr>
        </p:pic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96012" y="115823"/>
              <a:ext cx="6665976" cy="1452372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42849" y="142875"/>
              <a:ext cx="6572275" cy="1358646"/>
            </a:xfrm>
            <a:prstGeom prst="rect">
              <a:avLst/>
            </a:prstGeom>
          </p:spPr>
        </p:pic>
        <p:sp>
          <p:nvSpPr>
            <p:cNvPr id="6" name="object 6"/>
            <p:cNvSpPr/>
            <p:nvPr/>
          </p:nvSpPr>
          <p:spPr>
            <a:xfrm>
              <a:off x="142849" y="142875"/>
              <a:ext cx="6572884" cy="1358900"/>
            </a:xfrm>
            <a:custGeom>
              <a:avLst/>
              <a:gdLst/>
              <a:ahLst/>
              <a:cxnLst/>
              <a:rect l="l" t="t" r="r" b="b"/>
              <a:pathLst>
                <a:path w="6572884" h="1358900">
                  <a:moveTo>
                    <a:pt x="0" y="226441"/>
                  </a:moveTo>
                  <a:lnTo>
                    <a:pt x="4600" y="180795"/>
                  </a:lnTo>
                  <a:lnTo>
                    <a:pt x="17795" y="138285"/>
                  </a:lnTo>
                  <a:lnTo>
                    <a:pt x="38673" y="99820"/>
                  </a:lnTo>
                  <a:lnTo>
                    <a:pt x="66324" y="66309"/>
                  </a:lnTo>
                  <a:lnTo>
                    <a:pt x="99837" y="38663"/>
                  </a:lnTo>
                  <a:lnTo>
                    <a:pt x="138301" y="17789"/>
                  </a:lnTo>
                  <a:lnTo>
                    <a:pt x="180806" y="4599"/>
                  </a:lnTo>
                  <a:lnTo>
                    <a:pt x="226440" y="0"/>
                  </a:lnTo>
                  <a:lnTo>
                    <a:pt x="6345834" y="0"/>
                  </a:lnTo>
                  <a:lnTo>
                    <a:pt x="6391480" y="4599"/>
                  </a:lnTo>
                  <a:lnTo>
                    <a:pt x="6433990" y="17789"/>
                  </a:lnTo>
                  <a:lnTo>
                    <a:pt x="6472455" y="38663"/>
                  </a:lnTo>
                  <a:lnTo>
                    <a:pt x="6505965" y="66309"/>
                  </a:lnTo>
                  <a:lnTo>
                    <a:pt x="6533612" y="99820"/>
                  </a:lnTo>
                  <a:lnTo>
                    <a:pt x="6554485" y="138285"/>
                  </a:lnTo>
                  <a:lnTo>
                    <a:pt x="6567676" y="180795"/>
                  </a:lnTo>
                  <a:lnTo>
                    <a:pt x="6572275" y="226441"/>
                  </a:lnTo>
                  <a:lnTo>
                    <a:pt x="6572275" y="1132204"/>
                  </a:lnTo>
                  <a:lnTo>
                    <a:pt x="6567676" y="1177850"/>
                  </a:lnTo>
                  <a:lnTo>
                    <a:pt x="6554485" y="1220360"/>
                  </a:lnTo>
                  <a:lnTo>
                    <a:pt x="6533612" y="1258825"/>
                  </a:lnTo>
                  <a:lnTo>
                    <a:pt x="6505965" y="1292336"/>
                  </a:lnTo>
                  <a:lnTo>
                    <a:pt x="6472455" y="1319982"/>
                  </a:lnTo>
                  <a:lnTo>
                    <a:pt x="6433990" y="1340856"/>
                  </a:lnTo>
                  <a:lnTo>
                    <a:pt x="6391480" y="1354046"/>
                  </a:lnTo>
                  <a:lnTo>
                    <a:pt x="6345834" y="1358646"/>
                  </a:lnTo>
                  <a:lnTo>
                    <a:pt x="226440" y="1358646"/>
                  </a:lnTo>
                  <a:lnTo>
                    <a:pt x="180806" y="1354046"/>
                  </a:lnTo>
                  <a:lnTo>
                    <a:pt x="138301" y="1340856"/>
                  </a:lnTo>
                  <a:lnTo>
                    <a:pt x="99837" y="1319982"/>
                  </a:lnTo>
                  <a:lnTo>
                    <a:pt x="66324" y="1292336"/>
                  </a:lnTo>
                  <a:lnTo>
                    <a:pt x="38673" y="1258825"/>
                  </a:lnTo>
                  <a:lnTo>
                    <a:pt x="17795" y="1220360"/>
                  </a:lnTo>
                  <a:lnTo>
                    <a:pt x="4600" y="1177850"/>
                  </a:lnTo>
                  <a:lnTo>
                    <a:pt x="0" y="1132204"/>
                  </a:lnTo>
                  <a:lnTo>
                    <a:pt x="0" y="226441"/>
                  </a:lnTo>
                  <a:close/>
                </a:path>
              </a:pathLst>
            </a:custGeom>
            <a:ln w="9525">
              <a:solidFill>
                <a:srgbClr val="55CE74"/>
              </a:solidFill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pic>
          <p:nvPicPr>
            <p:cNvPr id="7" name="object 7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2500248" y="305930"/>
              <a:ext cx="1714500" cy="733945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2738628" y="1024127"/>
              <a:ext cx="1897379" cy="371855"/>
            </a:xfrm>
            <a:prstGeom prst="rect">
              <a:avLst/>
            </a:prstGeom>
          </p:spPr>
        </p:pic>
        <p:pic>
          <p:nvPicPr>
            <p:cNvPr id="9" name="object 9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4401312" y="1024127"/>
              <a:ext cx="1577339" cy="371855"/>
            </a:xfrm>
            <a:prstGeom prst="rect">
              <a:avLst/>
            </a:prstGeom>
          </p:spPr>
        </p:pic>
        <p:pic>
          <p:nvPicPr>
            <p:cNvPr id="10" name="object 10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3169920" y="1207007"/>
              <a:ext cx="1546859" cy="371855"/>
            </a:xfrm>
            <a:prstGeom prst="rect">
              <a:avLst/>
            </a:prstGeom>
          </p:spPr>
        </p:pic>
        <p:pic>
          <p:nvPicPr>
            <p:cNvPr id="11" name="object 11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4482083" y="1207007"/>
              <a:ext cx="284988" cy="371855"/>
            </a:xfrm>
            <a:prstGeom prst="rect">
              <a:avLst/>
            </a:prstGeom>
          </p:spPr>
        </p:pic>
        <p:pic>
          <p:nvPicPr>
            <p:cNvPr id="12" name="object 12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4571999" y="1207007"/>
              <a:ext cx="1013460" cy="371855"/>
            </a:xfrm>
            <a:prstGeom prst="rect">
              <a:avLst/>
            </a:prstGeom>
          </p:spPr>
        </p:pic>
        <p:pic>
          <p:nvPicPr>
            <p:cNvPr id="13" name="object 13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324612" y="234695"/>
              <a:ext cx="1719072" cy="1341120"/>
            </a:xfrm>
            <a:prstGeom prst="rect">
              <a:avLst/>
            </a:prstGeom>
          </p:spPr>
        </p:pic>
        <p:pic>
          <p:nvPicPr>
            <p:cNvPr id="14" name="object 14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5606795" y="8193022"/>
              <a:ext cx="1092707" cy="848868"/>
            </a:xfrm>
            <a:prstGeom prst="rect">
              <a:avLst/>
            </a:prstGeom>
          </p:spPr>
        </p:pic>
        <p:pic>
          <p:nvPicPr>
            <p:cNvPr id="15" name="object 15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109728" y="8193022"/>
              <a:ext cx="1092708" cy="848868"/>
            </a:xfrm>
            <a:prstGeom prst="rect">
              <a:avLst/>
            </a:prstGeom>
          </p:spPr>
        </p:pic>
        <p:pic>
          <p:nvPicPr>
            <p:cNvPr id="16" name="object 16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4725162" y="164274"/>
              <a:ext cx="1805305" cy="893889"/>
            </a:xfrm>
            <a:prstGeom prst="rect">
              <a:avLst/>
            </a:prstGeom>
          </p:spPr>
        </p:pic>
      </p:grpSp>
      <p:sp>
        <p:nvSpPr>
          <p:cNvPr id="17" name="object 17"/>
          <p:cNvSpPr txBox="1"/>
          <p:nvPr/>
        </p:nvSpPr>
        <p:spPr>
          <a:xfrm>
            <a:off x="186029" y="1068451"/>
            <a:ext cx="6344920" cy="1955164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099435" marR="663575" indent="-431800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Arial"/>
                <a:cs typeface="Arial"/>
              </a:rPr>
              <a:t>6ta.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Edición</a:t>
            </a:r>
            <a:r>
              <a:rPr sz="1200" b="1" spc="-10" dirty="0">
                <a:latin typeface="Arial"/>
                <a:cs typeface="Arial"/>
              </a:rPr>
              <a:t> Volumen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I</a:t>
            </a:r>
            <a:r>
              <a:rPr sz="1200" b="1" spc="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Enero</a:t>
            </a:r>
            <a:r>
              <a:rPr sz="1200" b="1" spc="-3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a</a:t>
            </a:r>
            <a:r>
              <a:rPr sz="1200" b="1" spc="-2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Julio</a:t>
            </a:r>
            <a:r>
              <a:rPr sz="1200" b="1" spc="-5" dirty="0">
                <a:latin typeface="Arial"/>
                <a:cs typeface="Arial"/>
              </a:rPr>
              <a:t> </a:t>
            </a:r>
            <a:r>
              <a:rPr sz="1200" b="1" spc="-20" dirty="0">
                <a:latin typeface="Arial"/>
                <a:cs typeface="Arial"/>
              </a:rPr>
              <a:t>2021 </a:t>
            </a:r>
            <a:r>
              <a:rPr sz="1200" b="1" dirty="0">
                <a:latin typeface="Arial"/>
                <a:cs typeface="Arial"/>
              </a:rPr>
              <a:t>Revista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Semestral-</a:t>
            </a:r>
            <a:r>
              <a:rPr sz="1200" b="1" spc="-40" dirty="0">
                <a:latin typeface="Arial"/>
                <a:cs typeface="Arial"/>
              </a:rPr>
              <a:t> </a:t>
            </a:r>
            <a:r>
              <a:rPr sz="1200" b="1" spc="-10" dirty="0">
                <a:latin typeface="Arial"/>
                <a:cs typeface="Arial"/>
              </a:rPr>
              <a:t>Venezuela</a:t>
            </a:r>
            <a:endParaRPr sz="1200" dirty="0">
              <a:latin typeface="Arial"/>
              <a:cs typeface="Arial"/>
            </a:endParaRPr>
          </a:p>
          <a:p>
            <a:pPr marL="375285" marR="5080" indent="-363220" algn="just">
              <a:lnSpc>
                <a:spcPct val="100000"/>
              </a:lnSpc>
              <a:spcBef>
                <a:spcPts val="790"/>
              </a:spcBef>
            </a:pPr>
            <a:r>
              <a:rPr sz="1200" dirty="0">
                <a:latin typeface="Times New Roman"/>
                <a:cs typeface="Times New Roman"/>
              </a:rPr>
              <a:t>No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obstante,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contrastar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resultados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producto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observaciones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docentes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aula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0" dirty="0">
                <a:latin typeface="Times New Roman"/>
                <a:cs typeface="Times New Roman"/>
              </a:rPr>
              <a:t>,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encontró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 durante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desarrollo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 sus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actividades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clase,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docentes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interesan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correcta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pronunciación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palabras.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Realizan</a:t>
            </a:r>
            <a:r>
              <a:rPr sz="1200" spc="14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ejercicios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lectura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voz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alta,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pero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fortalece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lectura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comprensiva,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prevalece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uso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letra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cursiva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enfatizan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aspectos </a:t>
            </a:r>
            <a:r>
              <a:rPr sz="1200" dirty="0">
                <a:latin typeface="Times New Roman"/>
                <a:cs typeface="Times New Roman"/>
              </a:rPr>
              <a:t>formales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3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escritura.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Asimismo,</a:t>
            </a:r>
            <a:r>
              <a:rPr sz="1200" spc="3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siguen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utilizando</a:t>
            </a:r>
            <a:r>
              <a:rPr sz="1200" spc="3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estrategias</a:t>
            </a:r>
            <a:r>
              <a:rPr sz="1200" spc="3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y/o</a:t>
            </a:r>
            <a:r>
              <a:rPr sz="1200" spc="3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acciones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pedagógicas </a:t>
            </a:r>
            <a:r>
              <a:rPr sz="1200" dirty="0">
                <a:latin typeface="Times New Roman"/>
                <a:cs typeface="Times New Roman"/>
              </a:rPr>
              <a:t>ancladas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postulados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teoría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conductista,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tales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como: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repetición,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memorización,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copia,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dictado.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anterior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denota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que,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existe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coherencia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entre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concepción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práctica, </a:t>
            </a:r>
            <a:r>
              <a:rPr sz="1200" dirty="0">
                <a:latin typeface="Times New Roman"/>
                <a:cs typeface="Times New Roman"/>
              </a:rPr>
              <a:t>mas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entre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manejo conceptual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práctica.</a:t>
            </a:r>
            <a:endParaRPr sz="1200" dirty="0">
              <a:latin typeface="Times New Roman"/>
              <a:cs typeface="Times New Roman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1274191" y="8256658"/>
            <a:ext cx="4375150" cy="6921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 marL="12065" marR="5080" algn="ctr">
              <a:lnSpc>
                <a:spcPts val="1440"/>
              </a:lnSpc>
              <a:spcBef>
                <a:spcPts val="15"/>
              </a:spcBef>
            </a:pPr>
            <a:r>
              <a:rPr sz="1200" b="1" dirty="0">
                <a:latin typeface="Times New Roman"/>
                <a:cs typeface="Times New Roman"/>
              </a:rPr>
              <a:t>Aprendizaje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la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Lectura</a:t>
            </a:r>
            <a:r>
              <a:rPr sz="1200" b="1" spc="-1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y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Escritura:</a:t>
            </a:r>
            <a:r>
              <a:rPr sz="1200" b="1" spc="27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Concepciones</a:t>
            </a:r>
            <a:r>
              <a:rPr sz="1200" b="1" spc="-4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Teóricas</a:t>
            </a:r>
            <a:r>
              <a:rPr sz="1200" b="1" spc="-5" dirty="0">
                <a:latin typeface="Times New Roman"/>
                <a:cs typeface="Times New Roman"/>
              </a:rPr>
              <a:t> </a:t>
            </a:r>
            <a:r>
              <a:rPr sz="1200" b="1" spc="-25" dirty="0">
                <a:latin typeface="Times New Roman"/>
                <a:cs typeface="Times New Roman"/>
              </a:rPr>
              <a:t>que </a:t>
            </a:r>
            <a:r>
              <a:rPr sz="1200" b="1" dirty="0">
                <a:latin typeface="Times New Roman"/>
                <a:cs typeface="Times New Roman"/>
              </a:rPr>
              <a:t>Subyacen</a:t>
            </a:r>
            <a:r>
              <a:rPr sz="1200" b="1" spc="-5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en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la</a:t>
            </a:r>
            <a:r>
              <a:rPr sz="1200" b="1" spc="120" dirty="0">
                <a:latin typeface="Times New Roman"/>
                <a:cs typeface="Times New Roman"/>
              </a:rPr>
              <a:t>  </a:t>
            </a:r>
            <a:r>
              <a:rPr sz="1200" b="1" dirty="0">
                <a:latin typeface="Times New Roman"/>
                <a:cs typeface="Times New Roman"/>
              </a:rPr>
              <a:t>Práctica</a:t>
            </a:r>
            <a:r>
              <a:rPr sz="1200" b="1" spc="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Pedagógica</a:t>
            </a:r>
            <a:r>
              <a:rPr sz="1200" b="1" spc="-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los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Docentes</a:t>
            </a:r>
            <a:endParaRPr sz="1200" dirty="0">
              <a:latin typeface="Times New Roman"/>
              <a:cs typeface="Times New Roman"/>
            </a:endParaRPr>
          </a:p>
          <a:p>
            <a:pPr marR="27940" algn="ctr">
              <a:lnSpc>
                <a:spcPct val="100000"/>
              </a:lnSpc>
              <a:spcBef>
                <a:spcPts val="990"/>
              </a:spcBef>
            </a:pPr>
            <a:r>
              <a:rPr sz="1200" b="1" dirty="0">
                <a:latin typeface="Times New Roman"/>
                <a:cs typeface="Times New Roman"/>
              </a:rPr>
              <a:t>Dra.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Rafaela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Chacín</a:t>
            </a:r>
            <a:r>
              <a:rPr sz="1200" b="1" spc="-3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Suárez</a:t>
            </a:r>
            <a:endParaRPr sz="1200" dirty="0">
              <a:latin typeface="Times New Roman"/>
              <a:cs typeface="Times New Roman"/>
            </a:endParaRPr>
          </a:p>
        </p:txBody>
      </p:sp>
      <p:sp>
        <p:nvSpPr>
          <p:cNvPr id="21" name="object 21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78725" rIns="0" bIns="0" rtlCol="0">
            <a:spAutoFit/>
          </a:bodyPr>
          <a:lstStyle/>
          <a:p>
            <a:pPr marL="255904">
              <a:lnSpc>
                <a:spcPct val="100000"/>
              </a:lnSpc>
              <a:spcBef>
                <a:spcPts val="15"/>
              </a:spcBef>
            </a:pPr>
            <a:fld id="{81D60167-4931-47E6-BA6A-407CBD079E47}" type="slidenum">
              <a:rPr sz="800" spc="-25" dirty="0"/>
              <a:t>294</a:t>
            </a:fld>
            <a:endParaRPr sz="800" dirty="0"/>
          </a:p>
        </p:txBody>
      </p:sp>
      <p:graphicFrame>
        <p:nvGraphicFramePr>
          <p:cNvPr id="18" name="object 18"/>
          <p:cNvGraphicFramePr>
            <a:graphicFrameLocks noGrp="1"/>
          </p:cNvGraphicFramePr>
          <p:nvPr/>
        </p:nvGraphicFramePr>
        <p:xfrm>
          <a:off x="207937" y="3075558"/>
          <a:ext cx="6470015" cy="4663439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25476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21525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192405">
                <a:tc rowSpan="2">
                  <a:txBody>
                    <a:bodyPr/>
                    <a:lstStyle/>
                    <a:p>
                      <a:pPr marL="60960">
                        <a:lnSpc>
                          <a:spcPct val="100000"/>
                        </a:lnSpc>
                        <a:spcBef>
                          <a:spcPts val="40"/>
                        </a:spcBef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UNIDAD</a:t>
                      </a:r>
                      <a:r>
                        <a:rPr sz="1100" b="1" spc="-4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35" dirty="0">
                          <a:latin typeface="Times New Roman"/>
                          <a:cs typeface="Times New Roman"/>
                        </a:rPr>
                        <a:t>DE</a:t>
                      </a:r>
                      <a:endParaRPr sz="1100" dirty="0">
                        <a:latin typeface="Times New Roman"/>
                        <a:cs typeface="Times New Roman"/>
                      </a:endParaRPr>
                    </a:p>
                    <a:p>
                      <a:pPr marL="26034">
                        <a:lnSpc>
                          <a:spcPct val="100000"/>
                        </a:lnSpc>
                        <a:spcBef>
                          <a:spcPts val="195"/>
                        </a:spcBef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ANÁLISIS</a:t>
                      </a:r>
                      <a:endParaRPr sz="1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508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8D98B"/>
                    </a:solidFill>
                  </a:tcPr>
                </a:tc>
                <a:tc>
                  <a:txBody>
                    <a:bodyPr/>
                    <a:lstStyle/>
                    <a:p>
                      <a:pPr marL="147955">
                        <a:lnSpc>
                          <a:spcPct val="100000"/>
                        </a:lnSpc>
                        <a:spcBef>
                          <a:spcPts val="40"/>
                        </a:spcBef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LO</a:t>
                      </a:r>
                      <a:r>
                        <a:rPr sz="1100" b="1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ENCONTRADO</a:t>
                      </a:r>
                      <a:r>
                        <a:rPr sz="1100" b="1" spc="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PRODUCTO</a:t>
                      </a:r>
                      <a:r>
                        <a:rPr sz="1100" b="1" spc="-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sz="1100" b="1" spc="-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LAS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 ENTREVISTAS</a:t>
                      </a:r>
                      <a:r>
                        <a:rPr sz="1100" b="1" spc="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LOS</a:t>
                      </a: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DOCENTES</a:t>
                      </a:r>
                      <a:endParaRPr sz="1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5080" marB="0">
                    <a:lnL w="12700">
                      <a:solidFill>
                        <a:srgbClr val="FFFFFF"/>
                      </a:solidFill>
                      <a:prstDash val="solid"/>
                    </a:lnL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AE6B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32410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508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8D98B"/>
                    </a:solidFill>
                  </a:tcPr>
                </a:tc>
                <a:tc>
                  <a:txBody>
                    <a:bodyPr/>
                    <a:lstStyle/>
                    <a:p>
                      <a:pPr marL="26034">
                        <a:lnSpc>
                          <a:spcPct val="100000"/>
                        </a:lnSpc>
                        <a:spcBef>
                          <a:spcPts val="45"/>
                        </a:spcBef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Subcategoría:</a:t>
                      </a:r>
                      <a:r>
                        <a:rPr sz="1100" b="1" spc="-5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Concepciones</a:t>
                      </a:r>
                      <a:r>
                        <a:rPr sz="1100" b="1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Teóricas</a:t>
                      </a: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que</a:t>
                      </a:r>
                      <a:r>
                        <a:rPr sz="1100" b="1" spc="-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Subyacen</a:t>
                      </a:r>
                      <a:r>
                        <a:rPr sz="1100" b="1" spc="-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la</a:t>
                      </a: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Práctica</a:t>
                      </a:r>
                      <a:r>
                        <a:rPr sz="1100" b="1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Pedagógica</a:t>
                      </a:r>
                      <a:endParaRPr sz="1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5715" marB="0">
                    <a:lnL w="12700">
                      <a:solidFill>
                        <a:srgbClr val="FFFFFF"/>
                      </a:solidFill>
                      <a:prstDash val="solid"/>
                    </a:lnL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8D98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963294">
                <a:tc rowSpan="8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 dirty="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100" dirty="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100" dirty="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100" dirty="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100" dirty="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100" dirty="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100" dirty="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100" dirty="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100" dirty="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100" dirty="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45"/>
                        </a:spcBef>
                      </a:pPr>
                      <a:endParaRPr sz="1100" dirty="0">
                        <a:latin typeface="Times New Roman"/>
                        <a:cs typeface="Times New Roman"/>
                      </a:endParaRPr>
                    </a:p>
                    <a:p>
                      <a:pPr marL="59690" marR="52069" indent="-2540" algn="ctr">
                        <a:lnSpc>
                          <a:spcPct val="114900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CONCEPCIONES TEÓRICAS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SOBRE</a:t>
                      </a:r>
                      <a:r>
                        <a:rPr sz="1100" b="1" spc="-4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EL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APRENDIZAJE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 LA</a:t>
                      </a:r>
                      <a:r>
                        <a:rPr sz="1100" b="1" spc="50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LECTURA</a:t>
                      </a:r>
                      <a:r>
                        <a:rPr sz="1100" b="1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50" dirty="0">
                          <a:latin typeface="Times New Roman"/>
                          <a:cs typeface="Times New Roman"/>
                        </a:rPr>
                        <a:t>Y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ESCRITURA</a:t>
                      </a:r>
                      <a:endParaRPr sz="1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8D98B"/>
                    </a:solidFill>
                  </a:tcPr>
                </a:tc>
                <a:tc>
                  <a:txBody>
                    <a:bodyPr/>
                    <a:lstStyle/>
                    <a:p>
                      <a:pPr marL="133350" indent="-107314">
                        <a:lnSpc>
                          <a:spcPct val="100000"/>
                        </a:lnSpc>
                        <a:spcBef>
                          <a:spcPts val="45"/>
                        </a:spcBef>
                        <a:buChar char="-"/>
                        <a:tabLst>
                          <a:tab pos="133350" algn="l"/>
                        </a:tabLst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La</a:t>
                      </a:r>
                      <a:r>
                        <a:rPr sz="1100" spc="20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lectura</a:t>
                      </a:r>
                      <a:r>
                        <a:rPr sz="1100" spc="204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y</a:t>
                      </a:r>
                      <a:r>
                        <a:rPr sz="1100" spc="19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escritura</a:t>
                      </a:r>
                      <a:r>
                        <a:rPr sz="1100" spc="19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son</a:t>
                      </a:r>
                      <a:r>
                        <a:rPr sz="1100" spc="20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procesos</a:t>
                      </a:r>
                      <a:r>
                        <a:rPr sz="1100" spc="19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complejos</a:t>
                      </a:r>
                      <a:r>
                        <a:rPr sz="1100" spc="204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y</a:t>
                      </a:r>
                      <a:r>
                        <a:rPr sz="1100" spc="19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fundamentales</a:t>
                      </a:r>
                      <a:r>
                        <a:rPr sz="1100" spc="204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sz="1100" spc="19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el</a:t>
                      </a:r>
                      <a:r>
                        <a:rPr sz="1100" spc="204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desarrollo</a:t>
                      </a:r>
                      <a:r>
                        <a:rPr sz="1100" spc="20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sz="1100" spc="19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la</a:t>
                      </a:r>
                      <a:endParaRPr sz="1100" dirty="0">
                        <a:latin typeface="Times New Roman"/>
                        <a:cs typeface="Times New Roman"/>
                      </a:endParaRPr>
                    </a:p>
                    <a:p>
                      <a:pPr marL="26034">
                        <a:lnSpc>
                          <a:spcPct val="100000"/>
                        </a:lnSpc>
                        <a:spcBef>
                          <a:spcPts val="190"/>
                        </a:spcBef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lengua.</a:t>
                      </a:r>
                      <a:endParaRPr sz="1100" dirty="0">
                        <a:latin typeface="Times New Roman"/>
                        <a:cs typeface="Times New Roman"/>
                      </a:endParaRPr>
                    </a:p>
                    <a:p>
                      <a:pPr marL="26034" marR="22860" indent="83185">
                        <a:lnSpc>
                          <a:spcPct val="114500"/>
                        </a:lnSpc>
                        <a:spcBef>
                          <a:spcPts val="15"/>
                        </a:spcBef>
                        <a:buChar char="-"/>
                        <a:tabLst>
                          <a:tab pos="109220" algn="l"/>
                        </a:tabLst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Afirman</a:t>
                      </a:r>
                      <a:r>
                        <a:rPr sz="1100" spc="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que los</a:t>
                      </a:r>
                      <a:r>
                        <a:rPr sz="1100" spc="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conocimientos</a:t>
                      </a:r>
                      <a:r>
                        <a:rPr sz="1100" spc="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previos</a:t>
                      </a:r>
                      <a:r>
                        <a:rPr sz="1100" spc="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del</a:t>
                      </a:r>
                      <a:r>
                        <a:rPr sz="1100" spc="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estudiante,</a:t>
                      </a:r>
                      <a:r>
                        <a:rPr sz="1100" spc="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deben</a:t>
                      </a:r>
                      <a:r>
                        <a:rPr sz="1100" spc="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considerarse</a:t>
                      </a:r>
                      <a:r>
                        <a:rPr sz="1100" spc="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sz="1100" spc="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el</a:t>
                      </a:r>
                      <a:r>
                        <a:rPr sz="1100" spc="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desarrollo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la</a:t>
                      </a:r>
                      <a:r>
                        <a:rPr sz="1100" spc="-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lectura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y</a:t>
                      </a:r>
                      <a:r>
                        <a:rPr sz="1100" spc="-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escritura.</a:t>
                      </a:r>
                      <a:endParaRPr sz="1100" dirty="0">
                        <a:latin typeface="Times New Roman"/>
                        <a:cs typeface="Times New Roman"/>
                      </a:endParaRPr>
                    </a:p>
                    <a:p>
                      <a:pPr marL="106045" indent="-80010">
                        <a:lnSpc>
                          <a:spcPct val="100000"/>
                        </a:lnSpc>
                        <a:spcBef>
                          <a:spcPts val="204"/>
                        </a:spcBef>
                        <a:buChar char="-"/>
                        <a:tabLst>
                          <a:tab pos="106045" algn="l"/>
                        </a:tabLst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Plantean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que</a:t>
                      </a:r>
                      <a:r>
                        <a:rPr sz="1100" spc="-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el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uso</a:t>
                      </a:r>
                      <a:r>
                        <a:rPr sz="1100" spc="-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sz="1100" spc="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acciones</a:t>
                      </a: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pedagógicas</a:t>
                      </a:r>
                      <a:r>
                        <a:rPr sz="1100" spc="-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sz="1100" spc="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aprendizaje,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deben</a:t>
                      </a:r>
                      <a:r>
                        <a:rPr sz="1100" spc="-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ser</a:t>
                      </a:r>
                      <a:r>
                        <a:rPr sz="1100" spc="-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innovadoras.</a:t>
                      </a:r>
                      <a:endParaRPr sz="1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5715" marB="0">
                    <a:lnL w="12700">
                      <a:solidFill>
                        <a:srgbClr val="FFFFFF"/>
                      </a:solidFill>
                      <a:prstDash val="solid"/>
                    </a:lnL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F3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92405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8D98B"/>
                    </a:solidFill>
                  </a:tcPr>
                </a:tc>
                <a:tc>
                  <a:txBody>
                    <a:bodyPr/>
                    <a:lstStyle/>
                    <a:p>
                      <a:pPr marL="26034">
                        <a:lnSpc>
                          <a:spcPct val="100000"/>
                        </a:lnSpc>
                        <a:spcBef>
                          <a:spcPts val="45"/>
                        </a:spcBef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Subcategoría:</a:t>
                      </a:r>
                      <a:r>
                        <a:rPr sz="1100" b="1" spc="-5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Acciones</a:t>
                      </a:r>
                      <a:r>
                        <a:rPr sz="1100" b="1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Aprendizaje</a:t>
                      </a:r>
                      <a:r>
                        <a:rPr sz="1100" b="1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utilizadas</a:t>
                      </a:r>
                      <a:endParaRPr sz="1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5715" marB="0">
                    <a:lnL w="12700">
                      <a:solidFill>
                        <a:srgbClr val="FFFFFF"/>
                      </a:solidFill>
                      <a:prstDash val="solid"/>
                    </a:lnL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8D98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770890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8D98B"/>
                    </a:solidFill>
                  </a:tcPr>
                </a:tc>
                <a:tc>
                  <a:txBody>
                    <a:bodyPr/>
                    <a:lstStyle/>
                    <a:p>
                      <a:pPr marL="106045" indent="-80010">
                        <a:lnSpc>
                          <a:spcPct val="100000"/>
                        </a:lnSpc>
                        <a:spcBef>
                          <a:spcPts val="45"/>
                        </a:spcBef>
                        <a:buChar char="-"/>
                        <a:tabLst>
                          <a:tab pos="106045" algn="l"/>
                        </a:tabLst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Lectura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sz="1100" spc="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textos</a:t>
                      </a:r>
                      <a:r>
                        <a:rPr sz="1100" spc="-4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en voz 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alta</a:t>
                      </a:r>
                      <a:endParaRPr sz="1100" dirty="0">
                        <a:latin typeface="Times New Roman"/>
                        <a:cs typeface="Times New Roman"/>
                      </a:endParaRPr>
                    </a:p>
                    <a:p>
                      <a:pPr marL="106045" indent="-80010">
                        <a:lnSpc>
                          <a:spcPct val="100000"/>
                        </a:lnSpc>
                        <a:spcBef>
                          <a:spcPts val="190"/>
                        </a:spcBef>
                        <a:buChar char="-"/>
                        <a:tabLst>
                          <a:tab pos="106045" algn="l"/>
                        </a:tabLst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Producción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escrita</a:t>
                      </a:r>
                      <a:r>
                        <a:rPr sz="1100" spc="-4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sobre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tema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asignado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previamente</a:t>
                      </a:r>
                      <a:endParaRPr sz="1100" dirty="0">
                        <a:latin typeface="Times New Roman"/>
                        <a:cs typeface="Times New Roman"/>
                      </a:endParaRPr>
                    </a:p>
                    <a:p>
                      <a:pPr marL="106045" indent="-80010">
                        <a:lnSpc>
                          <a:spcPct val="100000"/>
                        </a:lnSpc>
                        <a:spcBef>
                          <a:spcPts val="204"/>
                        </a:spcBef>
                        <a:buChar char="-"/>
                        <a:tabLst>
                          <a:tab pos="106045" algn="l"/>
                        </a:tabLst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Uso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adivinanzas.</a:t>
                      </a: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Trabalenguas,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sopa</a:t>
                      </a:r>
                      <a:r>
                        <a:rPr sz="1100" spc="-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sz="1100" spc="-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letras</a:t>
                      </a:r>
                      <a:endParaRPr sz="1100" dirty="0">
                        <a:latin typeface="Times New Roman"/>
                        <a:cs typeface="Times New Roman"/>
                      </a:endParaRPr>
                    </a:p>
                    <a:p>
                      <a:pPr marL="106045" indent="-80010">
                        <a:lnSpc>
                          <a:spcPct val="100000"/>
                        </a:lnSpc>
                        <a:spcBef>
                          <a:spcPts val="195"/>
                        </a:spcBef>
                        <a:buChar char="-"/>
                        <a:tabLst>
                          <a:tab pos="106045" algn="l"/>
                        </a:tabLst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La comprensión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sz="1100" spc="-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lo</a:t>
                      </a:r>
                      <a:r>
                        <a:rPr sz="1100" spc="-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leído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se</a:t>
                      </a:r>
                      <a:r>
                        <a:rPr sz="1100" spc="-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verifica</a:t>
                      </a: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a través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preguntas</a:t>
                      </a:r>
                      <a:endParaRPr sz="1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5715" marB="0">
                    <a:lnL w="12700">
                      <a:solidFill>
                        <a:srgbClr val="FFFFFF"/>
                      </a:solidFill>
                      <a:prstDash val="solid"/>
                    </a:lnL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F3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92405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8D98B"/>
                    </a:solidFill>
                  </a:tcPr>
                </a:tc>
                <a:tc>
                  <a:txBody>
                    <a:bodyPr/>
                    <a:lstStyle/>
                    <a:p>
                      <a:pPr marL="36830">
                        <a:lnSpc>
                          <a:spcPct val="100000"/>
                        </a:lnSpc>
                        <a:spcBef>
                          <a:spcPts val="45"/>
                        </a:spcBef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LO</a:t>
                      </a: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ENCONTRADO</a:t>
                      </a:r>
                      <a:r>
                        <a:rPr sz="1100" b="1" spc="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PRODUCTO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LAS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 OBSERVACIONES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LOS</a:t>
                      </a: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DOCENTES</a:t>
                      </a:r>
                      <a:endParaRPr sz="1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5715" marB="0">
                    <a:lnL w="12700">
                      <a:solidFill>
                        <a:srgbClr val="FFFFFF"/>
                      </a:solidFill>
                      <a:prstDash val="solid"/>
                    </a:lnL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AE6B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92405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8D98B"/>
                    </a:solidFill>
                  </a:tcPr>
                </a:tc>
                <a:tc>
                  <a:txBody>
                    <a:bodyPr/>
                    <a:lstStyle/>
                    <a:p>
                      <a:pPr marL="26034">
                        <a:lnSpc>
                          <a:spcPct val="100000"/>
                        </a:lnSpc>
                        <a:spcBef>
                          <a:spcPts val="45"/>
                        </a:spcBef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Subcategoría:</a:t>
                      </a:r>
                      <a:r>
                        <a:rPr sz="1100" b="1" spc="-5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Concepciones</a:t>
                      </a:r>
                      <a:r>
                        <a:rPr sz="1100" b="1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Teóricas</a:t>
                      </a: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que</a:t>
                      </a:r>
                      <a:r>
                        <a:rPr sz="1100" b="1" spc="-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Subyacen</a:t>
                      </a:r>
                      <a:r>
                        <a:rPr sz="1100" b="1" spc="-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la</a:t>
                      </a: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Práctica</a:t>
                      </a:r>
                      <a:r>
                        <a:rPr sz="1100" b="1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Pedagógica</a:t>
                      </a:r>
                      <a:endParaRPr sz="1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5715" marB="0">
                    <a:lnL w="12700">
                      <a:solidFill>
                        <a:srgbClr val="FFFFFF"/>
                      </a:solidFill>
                      <a:prstDash val="solid"/>
                    </a:lnL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8D98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963930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8D98B"/>
                    </a:solidFill>
                  </a:tcPr>
                </a:tc>
                <a:tc>
                  <a:txBody>
                    <a:bodyPr/>
                    <a:lstStyle/>
                    <a:p>
                      <a:pPr marL="106045" indent="-80010">
                        <a:lnSpc>
                          <a:spcPct val="100000"/>
                        </a:lnSpc>
                        <a:spcBef>
                          <a:spcPts val="45"/>
                        </a:spcBef>
                        <a:buChar char="-"/>
                        <a:tabLst>
                          <a:tab pos="106045" algn="l"/>
                        </a:tabLst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Predomina</a:t>
                      </a:r>
                      <a:r>
                        <a:rPr sz="1100" spc="-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el</a:t>
                      </a:r>
                      <a:r>
                        <a:rPr sz="1100" spc="-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interés</a:t>
                      </a: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por</a:t>
                      </a:r>
                      <a:r>
                        <a:rPr sz="1100" spc="-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la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pronunciación.</a:t>
                      </a:r>
                      <a:endParaRPr sz="1100" dirty="0">
                        <a:latin typeface="Times New Roman"/>
                        <a:cs typeface="Times New Roman"/>
                      </a:endParaRPr>
                    </a:p>
                    <a:p>
                      <a:pPr marL="106045" indent="-80010">
                        <a:lnSpc>
                          <a:spcPct val="100000"/>
                        </a:lnSpc>
                        <a:spcBef>
                          <a:spcPts val="195"/>
                        </a:spcBef>
                        <a:buChar char="-"/>
                        <a:tabLst>
                          <a:tab pos="106045" algn="l"/>
                        </a:tabLst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Fomentan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la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lectura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sz="1100" spc="-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voz</a:t>
                      </a:r>
                      <a:r>
                        <a:rPr sz="1100" spc="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alta</a:t>
                      </a:r>
                      <a:endParaRPr sz="1100" dirty="0">
                        <a:latin typeface="Times New Roman"/>
                        <a:cs typeface="Times New Roman"/>
                      </a:endParaRPr>
                    </a:p>
                    <a:p>
                      <a:pPr marL="106045" indent="-80010">
                        <a:lnSpc>
                          <a:spcPct val="100000"/>
                        </a:lnSpc>
                        <a:spcBef>
                          <a:spcPts val="204"/>
                        </a:spcBef>
                        <a:buChar char="-"/>
                        <a:tabLst>
                          <a:tab pos="106045" algn="l"/>
                        </a:tabLst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No</a:t>
                      </a:r>
                      <a:r>
                        <a:rPr sz="1100" spc="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se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fortalece</a:t>
                      </a: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la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lectura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comprensiva</a:t>
                      </a:r>
                      <a:endParaRPr sz="1100" dirty="0">
                        <a:latin typeface="Times New Roman"/>
                        <a:cs typeface="Times New Roman"/>
                      </a:endParaRPr>
                    </a:p>
                    <a:p>
                      <a:pPr marL="106045" indent="-80010">
                        <a:lnSpc>
                          <a:spcPct val="100000"/>
                        </a:lnSpc>
                        <a:spcBef>
                          <a:spcPts val="190"/>
                        </a:spcBef>
                        <a:buChar char="-"/>
                        <a:tabLst>
                          <a:tab pos="106045" algn="l"/>
                        </a:tabLst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Prevalece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el</a:t>
                      </a:r>
                      <a:r>
                        <a:rPr sz="1100" spc="-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uso de</a:t>
                      </a:r>
                      <a:r>
                        <a:rPr sz="1100" spc="-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la letra</a:t>
                      </a: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cursiva</a:t>
                      </a:r>
                      <a:endParaRPr sz="1100" dirty="0">
                        <a:latin typeface="Times New Roman"/>
                        <a:cs typeface="Times New Roman"/>
                      </a:endParaRPr>
                    </a:p>
                    <a:p>
                      <a:pPr marL="106045" indent="-80010">
                        <a:lnSpc>
                          <a:spcPct val="100000"/>
                        </a:lnSpc>
                        <a:spcBef>
                          <a:spcPts val="204"/>
                        </a:spcBef>
                        <a:buChar char="-"/>
                        <a:tabLst>
                          <a:tab pos="106045" algn="l"/>
                        </a:tabLst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Énfasis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sz="1100" spc="-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los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aspectos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formales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sz="1100" spc="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la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 escritura</a:t>
                      </a:r>
                      <a:endParaRPr sz="1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5715" marB="0">
                    <a:lnL w="12700">
                      <a:solidFill>
                        <a:srgbClr val="FFFFFF"/>
                      </a:solidFill>
                      <a:prstDash val="solid"/>
                    </a:lnL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F3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92405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8D98B"/>
                    </a:solidFill>
                  </a:tcPr>
                </a:tc>
                <a:tc>
                  <a:txBody>
                    <a:bodyPr/>
                    <a:lstStyle/>
                    <a:p>
                      <a:pPr marL="26034"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Subcategoría:</a:t>
                      </a:r>
                      <a:r>
                        <a:rPr sz="1100" b="1" spc="-6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Acciones</a:t>
                      </a:r>
                      <a:r>
                        <a:rPr sz="1100" b="1" spc="-4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Aprendizaje</a:t>
                      </a:r>
                      <a:r>
                        <a:rPr sz="1100" b="1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utilizadas</a:t>
                      </a:r>
                      <a:endParaRPr sz="1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6350" marB="0">
                    <a:lnL w="12700">
                      <a:solidFill>
                        <a:srgbClr val="FFFFFF"/>
                      </a:solidFill>
                      <a:prstDash val="solid"/>
                    </a:lnL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8D98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770890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8D98B"/>
                    </a:solidFill>
                  </a:tcPr>
                </a:tc>
                <a:tc>
                  <a:txBody>
                    <a:bodyPr/>
                    <a:lstStyle/>
                    <a:p>
                      <a:pPr marL="106045" indent="-80010">
                        <a:lnSpc>
                          <a:spcPct val="100000"/>
                        </a:lnSpc>
                        <a:spcBef>
                          <a:spcPts val="45"/>
                        </a:spcBef>
                        <a:buChar char="-"/>
                        <a:tabLst>
                          <a:tab pos="106045" algn="l"/>
                        </a:tabLst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Copiar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del</a:t>
                      </a:r>
                      <a:r>
                        <a:rPr sz="1100" spc="-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libro,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pizarrón</a:t>
                      </a:r>
                      <a:endParaRPr sz="1100" dirty="0">
                        <a:latin typeface="Times New Roman"/>
                        <a:cs typeface="Times New Roman"/>
                      </a:endParaRPr>
                    </a:p>
                    <a:p>
                      <a:pPr marL="106045" indent="-80010">
                        <a:lnSpc>
                          <a:spcPct val="100000"/>
                        </a:lnSpc>
                        <a:spcBef>
                          <a:spcPts val="195"/>
                        </a:spcBef>
                        <a:buChar char="-"/>
                        <a:tabLst>
                          <a:tab pos="106045" algn="l"/>
                        </a:tabLst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Dictados</a:t>
                      </a:r>
                      <a:endParaRPr sz="1100" dirty="0">
                        <a:latin typeface="Times New Roman"/>
                        <a:cs typeface="Times New Roman"/>
                      </a:endParaRPr>
                    </a:p>
                    <a:p>
                      <a:pPr marL="106045" indent="-80010">
                        <a:lnSpc>
                          <a:spcPct val="100000"/>
                        </a:lnSpc>
                        <a:spcBef>
                          <a:spcPts val="204"/>
                        </a:spcBef>
                        <a:buChar char="-"/>
                        <a:tabLst>
                          <a:tab pos="106045" algn="l"/>
                        </a:tabLst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Uso</a:t>
                      </a:r>
                      <a:r>
                        <a:rPr sz="1100" spc="-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cuaderno</a:t>
                      </a: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caligrafía</a:t>
                      </a:r>
                      <a:endParaRPr sz="1100" dirty="0">
                        <a:latin typeface="Times New Roman"/>
                        <a:cs typeface="Times New Roman"/>
                      </a:endParaRPr>
                    </a:p>
                    <a:p>
                      <a:pPr marL="106045" indent="-80010">
                        <a:lnSpc>
                          <a:spcPct val="100000"/>
                        </a:lnSpc>
                        <a:spcBef>
                          <a:spcPts val="190"/>
                        </a:spcBef>
                        <a:buChar char="-"/>
                        <a:tabLst>
                          <a:tab pos="106045" algn="l"/>
                        </a:tabLst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Ejercicios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sz="1100" spc="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reforzamiento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sz="1100" spc="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la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lectura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sz="1100" spc="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voz</a:t>
                      </a:r>
                      <a:r>
                        <a:rPr sz="1100" spc="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alta</a:t>
                      </a:r>
                      <a:endParaRPr sz="11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5715" marB="0">
                    <a:lnL w="12700">
                      <a:solidFill>
                        <a:srgbClr val="FFFFFF"/>
                      </a:solidFill>
                      <a:prstDash val="solid"/>
                    </a:lnL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F3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</a:tbl>
          </a:graphicData>
        </a:graphic>
      </p:graphicFrame>
      <p:sp>
        <p:nvSpPr>
          <p:cNvPr id="19" name="object 19"/>
          <p:cNvSpPr txBox="1"/>
          <p:nvPr/>
        </p:nvSpPr>
        <p:spPr>
          <a:xfrm>
            <a:off x="276859" y="7714563"/>
            <a:ext cx="4766945" cy="34671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1050" b="1" dirty="0">
                <a:latin typeface="Times New Roman"/>
                <a:cs typeface="Times New Roman"/>
              </a:rPr>
              <a:t>Figura</a:t>
            </a:r>
            <a:r>
              <a:rPr sz="1050" b="1" spc="-35" dirty="0">
                <a:latin typeface="Times New Roman"/>
                <a:cs typeface="Times New Roman"/>
              </a:rPr>
              <a:t> </a:t>
            </a:r>
            <a:r>
              <a:rPr sz="1050" b="1" dirty="0">
                <a:latin typeface="Times New Roman"/>
                <a:cs typeface="Times New Roman"/>
              </a:rPr>
              <a:t>1.</a:t>
            </a:r>
            <a:r>
              <a:rPr sz="1050" b="1" spc="-20" dirty="0">
                <a:latin typeface="Times New Roman"/>
                <a:cs typeface="Times New Roman"/>
              </a:rPr>
              <a:t> </a:t>
            </a:r>
            <a:r>
              <a:rPr sz="1050" b="1" dirty="0">
                <a:latin typeface="Times New Roman"/>
                <a:cs typeface="Times New Roman"/>
              </a:rPr>
              <a:t>Concentrado</a:t>
            </a:r>
            <a:r>
              <a:rPr sz="1050" b="1" spc="-30" dirty="0">
                <a:latin typeface="Times New Roman"/>
                <a:cs typeface="Times New Roman"/>
              </a:rPr>
              <a:t> </a:t>
            </a:r>
            <a:r>
              <a:rPr sz="1050" b="1" dirty="0">
                <a:latin typeface="Times New Roman"/>
                <a:cs typeface="Times New Roman"/>
              </a:rPr>
              <a:t>de</a:t>
            </a:r>
            <a:r>
              <a:rPr sz="1050" b="1" spc="-20" dirty="0">
                <a:latin typeface="Times New Roman"/>
                <a:cs typeface="Times New Roman"/>
              </a:rPr>
              <a:t> </a:t>
            </a:r>
            <a:r>
              <a:rPr sz="1050" b="1" dirty="0">
                <a:latin typeface="Times New Roman"/>
                <a:cs typeface="Times New Roman"/>
              </a:rPr>
              <a:t>los</a:t>
            </a:r>
            <a:r>
              <a:rPr sz="1050" b="1" spc="-10" dirty="0">
                <a:latin typeface="Times New Roman"/>
                <a:cs typeface="Times New Roman"/>
              </a:rPr>
              <a:t> </a:t>
            </a:r>
            <a:r>
              <a:rPr sz="1050" b="1" dirty="0">
                <a:latin typeface="Times New Roman"/>
                <a:cs typeface="Times New Roman"/>
              </a:rPr>
              <a:t>Hallazgos</a:t>
            </a:r>
            <a:r>
              <a:rPr sz="1050" b="1" spc="-25" dirty="0">
                <a:latin typeface="Times New Roman"/>
                <a:cs typeface="Times New Roman"/>
              </a:rPr>
              <a:t> </a:t>
            </a:r>
            <a:r>
              <a:rPr sz="1050" b="1" dirty="0">
                <a:latin typeface="Times New Roman"/>
                <a:cs typeface="Times New Roman"/>
              </a:rPr>
              <a:t>a</a:t>
            </a:r>
            <a:r>
              <a:rPr sz="1050" b="1" spc="-20" dirty="0">
                <a:latin typeface="Times New Roman"/>
                <a:cs typeface="Times New Roman"/>
              </a:rPr>
              <a:t> </a:t>
            </a:r>
            <a:r>
              <a:rPr sz="1050" b="1" dirty="0">
                <a:latin typeface="Times New Roman"/>
                <a:cs typeface="Times New Roman"/>
              </a:rPr>
              <a:t>partir</a:t>
            </a:r>
            <a:r>
              <a:rPr sz="1050" b="1" spc="-20" dirty="0">
                <a:latin typeface="Times New Roman"/>
                <a:cs typeface="Times New Roman"/>
              </a:rPr>
              <a:t> </a:t>
            </a:r>
            <a:r>
              <a:rPr sz="1050" b="1" dirty="0">
                <a:latin typeface="Times New Roman"/>
                <a:cs typeface="Times New Roman"/>
              </a:rPr>
              <a:t>de</a:t>
            </a:r>
            <a:r>
              <a:rPr sz="1050" b="1" spc="-20" dirty="0">
                <a:latin typeface="Times New Roman"/>
                <a:cs typeface="Times New Roman"/>
              </a:rPr>
              <a:t> </a:t>
            </a:r>
            <a:r>
              <a:rPr sz="1050" b="1" dirty="0">
                <a:latin typeface="Times New Roman"/>
                <a:cs typeface="Times New Roman"/>
              </a:rPr>
              <a:t>las</a:t>
            </a:r>
            <a:r>
              <a:rPr sz="1050" b="1" spc="-10" dirty="0">
                <a:latin typeface="Times New Roman"/>
                <a:cs typeface="Times New Roman"/>
              </a:rPr>
              <a:t> </a:t>
            </a:r>
            <a:r>
              <a:rPr sz="1050" b="1" dirty="0">
                <a:latin typeface="Times New Roman"/>
                <a:cs typeface="Times New Roman"/>
              </a:rPr>
              <a:t>Entrevistas</a:t>
            </a:r>
            <a:r>
              <a:rPr sz="1050" b="1" spc="-25" dirty="0">
                <a:latin typeface="Times New Roman"/>
                <a:cs typeface="Times New Roman"/>
              </a:rPr>
              <a:t> </a:t>
            </a:r>
            <a:r>
              <a:rPr sz="1050" b="1" dirty="0">
                <a:latin typeface="Times New Roman"/>
                <a:cs typeface="Times New Roman"/>
              </a:rPr>
              <a:t>y</a:t>
            </a:r>
            <a:r>
              <a:rPr sz="1050" b="1" spc="-5" dirty="0">
                <a:latin typeface="Times New Roman"/>
                <a:cs typeface="Times New Roman"/>
              </a:rPr>
              <a:t> </a:t>
            </a:r>
            <a:r>
              <a:rPr sz="1050" b="1" spc="-10" dirty="0">
                <a:latin typeface="Times New Roman"/>
                <a:cs typeface="Times New Roman"/>
              </a:rPr>
              <a:t>Observaciones.</a:t>
            </a:r>
            <a:endParaRPr sz="1050" dirty="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1050" b="1" dirty="0">
                <a:latin typeface="Times New Roman"/>
                <a:cs typeface="Times New Roman"/>
              </a:rPr>
              <a:t>Fuente:</a:t>
            </a:r>
            <a:r>
              <a:rPr sz="1050" b="1" spc="-45" dirty="0">
                <a:latin typeface="Times New Roman"/>
                <a:cs typeface="Times New Roman"/>
              </a:rPr>
              <a:t> </a:t>
            </a:r>
            <a:r>
              <a:rPr sz="1050" b="1" dirty="0">
                <a:latin typeface="Times New Roman"/>
                <a:cs typeface="Times New Roman"/>
              </a:rPr>
              <a:t>Chacín</a:t>
            </a:r>
            <a:r>
              <a:rPr sz="1050" b="1" spc="-25" dirty="0">
                <a:latin typeface="Times New Roman"/>
                <a:cs typeface="Times New Roman"/>
              </a:rPr>
              <a:t> </a:t>
            </a:r>
            <a:r>
              <a:rPr sz="1050" b="1" spc="-10" dirty="0">
                <a:latin typeface="Times New Roman"/>
                <a:cs typeface="Times New Roman"/>
              </a:rPr>
              <a:t>(2019)</a:t>
            </a:r>
            <a:endParaRPr sz="1050" dirty="0">
              <a:latin typeface="Times New Roman"/>
              <a:cs typeface="Times New Roman"/>
            </a:endParaRPr>
          </a:p>
        </p:txBody>
      </p:sp>
      <p:grpSp>
        <p:nvGrpSpPr>
          <p:cNvPr id="22" name="Grupo 21">
            <a:extLst>
              <a:ext uri="{FF2B5EF4-FFF2-40B4-BE49-F238E27FC236}">
                <a16:creationId xmlns:a16="http://schemas.microsoft.com/office/drawing/2014/main" id="{2725EB2F-0A19-9A8C-F963-0D4C4D530793}"/>
              </a:ext>
            </a:extLst>
          </p:cNvPr>
          <p:cNvGrpSpPr/>
          <p:nvPr/>
        </p:nvGrpSpPr>
        <p:grpSpPr>
          <a:xfrm>
            <a:off x="117348" y="98932"/>
            <a:ext cx="6665976" cy="1452626"/>
            <a:chOff x="470065" y="1951410"/>
            <a:chExt cx="6665976" cy="1452626"/>
          </a:xfrm>
        </p:grpSpPr>
        <p:grpSp>
          <p:nvGrpSpPr>
            <p:cNvPr id="23" name="object 12">
              <a:extLst>
                <a:ext uri="{FF2B5EF4-FFF2-40B4-BE49-F238E27FC236}">
                  <a16:creationId xmlns:a16="http://schemas.microsoft.com/office/drawing/2014/main" id="{92E31F4D-F7BC-379D-2A38-C3A10CA80B7E}"/>
                </a:ext>
              </a:extLst>
            </p:cNvPr>
            <p:cNvGrpSpPr/>
            <p:nvPr/>
          </p:nvGrpSpPr>
          <p:grpSpPr>
            <a:xfrm>
              <a:off x="470065" y="1951664"/>
              <a:ext cx="6665976" cy="1452372"/>
              <a:chOff x="96011" y="115823"/>
              <a:chExt cx="6665976" cy="1452372"/>
            </a:xfrm>
          </p:grpSpPr>
          <p:pic>
            <p:nvPicPr>
              <p:cNvPr id="27" name="object 13">
                <a:extLst>
                  <a:ext uri="{FF2B5EF4-FFF2-40B4-BE49-F238E27FC236}">
                    <a16:creationId xmlns:a16="http://schemas.microsoft.com/office/drawing/2014/main" id="{DCC76853-F586-2491-4486-14DC2ACDADCD}"/>
                  </a:ext>
                </a:extLst>
              </p:cNvPr>
              <p:cNvPicPr/>
              <p:nvPr/>
            </p:nvPicPr>
            <p:blipFill>
              <a:blip r:embed="rId3" cstate="print"/>
              <a:stretch>
                <a:fillRect/>
              </a:stretch>
            </p:blipFill>
            <p:spPr>
              <a:xfrm>
                <a:off x="96011" y="115823"/>
                <a:ext cx="6665976" cy="1452372"/>
              </a:xfrm>
              <a:prstGeom prst="rect">
                <a:avLst/>
              </a:prstGeom>
            </p:spPr>
          </p:pic>
          <p:pic>
            <p:nvPicPr>
              <p:cNvPr id="28" name="object 14">
                <a:extLst>
                  <a:ext uri="{FF2B5EF4-FFF2-40B4-BE49-F238E27FC236}">
                    <a16:creationId xmlns:a16="http://schemas.microsoft.com/office/drawing/2014/main" id="{9BF1F039-2FA7-E3C4-F527-33C8B0B96423}"/>
                  </a:ext>
                </a:extLst>
              </p:cNvPr>
              <p:cNvPicPr/>
              <p:nvPr/>
            </p:nvPicPr>
            <p:blipFill>
              <a:blip r:embed="rId4" cstate="print"/>
              <a:stretch>
                <a:fillRect/>
              </a:stretch>
            </p:blipFill>
            <p:spPr>
              <a:xfrm>
                <a:off x="142849" y="142875"/>
                <a:ext cx="6572275" cy="1358646"/>
              </a:xfrm>
              <a:prstGeom prst="rect">
                <a:avLst/>
              </a:prstGeom>
            </p:spPr>
          </p:pic>
          <p:sp>
            <p:nvSpPr>
              <p:cNvPr id="29" name="object 15">
                <a:extLst>
                  <a:ext uri="{FF2B5EF4-FFF2-40B4-BE49-F238E27FC236}">
                    <a16:creationId xmlns:a16="http://schemas.microsoft.com/office/drawing/2014/main" id="{D305384A-0C4D-BD3C-30E0-2EEBB2E52728}"/>
                  </a:ext>
                </a:extLst>
              </p:cNvPr>
              <p:cNvSpPr/>
              <p:nvPr/>
            </p:nvSpPr>
            <p:spPr>
              <a:xfrm>
                <a:off x="142849" y="142875"/>
                <a:ext cx="6572884" cy="1358900"/>
              </a:xfrm>
              <a:custGeom>
                <a:avLst/>
                <a:gdLst/>
                <a:ahLst/>
                <a:cxnLst/>
                <a:rect l="l" t="t" r="r" b="b"/>
                <a:pathLst>
                  <a:path w="6572884" h="1358900">
                    <a:moveTo>
                      <a:pt x="0" y="226441"/>
                    </a:moveTo>
                    <a:lnTo>
                      <a:pt x="4600" y="180795"/>
                    </a:lnTo>
                    <a:lnTo>
                      <a:pt x="17795" y="138285"/>
                    </a:lnTo>
                    <a:lnTo>
                      <a:pt x="38673" y="99820"/>
                    </a:lnTo>
                    <a:lnTo>
                      <a:pt x="66324" y="66309"/>
                    </a:lnTo>
                    <a:lnTo>
                      <a:pt x="99837" y="38663"/>
                    </a:lnTo>
                    <a:lnTo>
                      <a:pt x="138301" y="17789"/>
                    </a:lnTo>
                    <a:lnTo>
                      <a:pt x="180806" y="4599"/>
                    </a:lnTo>
                    <a:lnTo>
                      <a:pt x="226440" y="0"/>
                    </a:lnTo>
                    <a:lnTo>
                      <a:pt x="6345834" y="0"/>
                    </a:lnTo>
                    <a:lnTo>
                      <a:pt x="6391480" y="4599"/>
                    </a:lnTo>
                    <a:lnTo>
                      <a:pt x="6433990" y="17789"/>
                    </a:lnTo>
                    <a:lnTo>
                      <a:pt x="6472455" y="38663"/>
                    </a:lnTo>
                    <a:lnTo>
                      <a:pt x="6505965" y="66309"/>
                    </a:lnTo>
                    <a:lnTo>
                      <a:pt x="6533612" y="99820"/>
                    </a:lnTo>
                    <a:lnTo>
                      <a:pt x="6554485" y="138285"/>
                    </a:lnTo>
                    <a:lnTo>
                      <a:pt x="6567676" y="180795"/>
                    </a:lnTo>
                    <a:lnTo>
                      <a:pt x="6572275" y="226441"/>
                    </a:lnTo>
                    <a:lnTo>
                      <a:pt x="6572275" y="1132204"/>
                    </a:lnTo>
                    <a:lnTo>
                      <a:pt x="6567676" y="1177850"/>
                    </a:lnTo>
                    <a:lnTo>
                      <a:pt x="6554485" y="1220360"/>
                    </a:lnTo>
                    <a:lnTo>
                      <a:pt x="6533612" y="1258825"/>
                    </a:lnTo>
                    <a:lnTo>
                      <a:pt x="6505965" y="1292336"/>
                    </a:lnTo>
                    <a:lnTo>
                      <a:pt x="6472455" y="1319982"/>
                    </a:lnTo>
                    <a:lnTo>
                      <a:pt x="6433990" y="1340856"/>
                    </a:lnTo>
                    <a:lnTo>
                      <a:pt x="6391480" y="1354046"/>
                    </a:lnTo>
                    <a:lnTo>
                      <a:pt x="6345834" y="1358646"/>
                    </a:lnTo>
                    <a:lnTo>
                      <a:pt x="226440" y="1358646"/>
                    </a:lnTo>
                    <a:lnTo>
                      <a:pt x="180806" y="1354046"/>
                    </a:lnTo>
                    <a:lnTo>
                      <a:pt x="138301" y="1340856"/>
                    </a:lnTo>
                    <a:lnTo>
                      <a:pt x="99837" y="1319982"/>
                    </a:lnTo>
                    <a:lnTo>
                      <a:pt x="66324" y="1292336"/>
                    </a:lnTo>
                    <a:lnTo>
                      <a:pt x="38673" y="1258825"/>
                    </a:lnTo>
                    <a:lnTo>
                      <a:pt x="17795" y="1220360"/>
                    </a:lnTo>
                    <a:lnTo>
                      <a:pt x="4600" y="1177850"/>
                    </a:lnTo>
                    <a:lnTo>
                      <a:pt x="0" y="1132204"/>
                    </a:lnTo>
                    <a:lnTo>
                      <a:pt x="0" y="226441"/>
                    </a:lnTo>
                    <a:close/>
                  </a:path>
                </a:pathLst>
              </a:custGeom>
              <a:ln w="9525">
                <a:solidFill>
                  <a:srgbClr val="55CE74"/>
                </a:solidFill>
              </a:ln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pic>
            <p:nvPicPr>
              <p:cNvPr id="30" name="object 16">
                <a:extLst>
                  <a:ext uri="{FF2B5EF4-FFF2-40B4-BE49-F238E27FC236}">
                    <a16:creationId xmlns:a16="http://schemas.microsoft.com/office/drawing/2014/main" id="{8035F2C7-4DC9-64AD-AE07-69B0707D4F48}"/>
                  </a:ext>
                </a:extLst>
              </p:cNvPr>
              <p:cNvPicPr/>
              <p:nvPr/>
            </p:nvPicPr>
            <p:blipFill>
              <a:blip r:embed="rId5" cstate="print"/>
              <a:stretch>
                <a:fillRect/>
              </a:stretch>
            </p:blipFill>
            <p:spPr>
              <a:xfrm>
                <a:off x="2500248" y="305930"/>
                <a:ext cx="1714500" cy="733945"/>
              </a:xfrm>
              <a:prstGeom prst="rect">
                <a:avLst/>
              </a:prstGeom>
            </p:spPr>
          </p:pic>
        </p:grpSp>
        <p:sp>
          <p:nvSpPr>
            <p:cNvPr id="24" name="object 16">
              <a:extLst>
                <a:ext uri="{FF2B5EF4-FFF2-40B4-BE49-F238E27FC236}">
                  <a16:creationId xmlns:a16="http://schemas.microsoft.com/office/drawing/2014/main" id="{74505B70-5DC6-9986-D77F-EF72E4C6F53B}"/>
                </a:ext>
              </a:extLst>
            </p:cNvPr>
            <p:cNvSpPr txBox="1"/>
            <p:nvPr/>
          </p:nvSpPr>
          <p:spPr>
            <a:xfrm>
              <a:off x="2775727" y="2875716"/>
              <a:ext cx="3332858" cy="391795"/>
            </a:xfrm>
            <a:prstGeom prst="rect">
              <a:avLst/>
            </a:prstGeom>
            <a:noFill/>
          </p:spPr>
          <p:txBody>
            <a:bodyPr vert="horz" wrap="square" lIns="0" tIns="12700" rIns="0" bIns="0" rtlCol="0">
              <a:spAutoFit/>
            </a:bodyPr>
            <a:lstStyle/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Volumen 4,  Número 1  Enero a Julio 2021</a:t>
              </a:r>
            </a:p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Revista Semestral. Venezuela</a:t>
              </a:r>
              <a:endParaRPr sz="1200" dirty="0">
                <a:latin typeface="Arial"/>
                <a:cs typeface="Arial"/>
              </a:endParaRPr>
            </a:p>
          </p:txBody>
        </p:sp>
        <p:pic>
          <p:nvPicPr>
            <p:cNvPr id="25" name="object 25">
              <a:extLst>
                <a:ext uri="{FF2B5EF4-FFF2-40B4-BE49-F238E27FC236}">
                  <a16:creationId xmlns:a16="http://schemas.microsoft.com/office/drawing/2014/main" id="{9D86CDD9-A00E-62F5-B0A9-4A40B2DDA0C5}"/>
                </a:ext>
              </a:extLst>
            </p:cNvPr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470065" y="2027896"/>
              <a:ext cx="2305662" cy="1053903"/>
            </a:xfrm>
            <a:prstGeom prst="rect">
              <a:avLst/>
            </a:prstGeom>
          </p:spPr>
        </p:pic>
        <p:pic>
          <p:nvPicPr>
            <p:cNvPr id="26" name="object 31">
              <a:extLst>
                <a:ext uri="{FF2B5EF4-FFF2-40B4-BE49-F238E27FC236}">
                  <a16:creationId xmlns:a16="http://schemas.microsoft.com/office/drawing/2014/main" id="{08C64BD6-558A-0802-8756-A8C9F96BD3F7}"/>
                </a:ext>
              </a:extLst>
            </p:cNvPr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4932681" y="1951410"/>
              <a:ext cx="1805304" cy="893889"/>
            </a:xfrm>
            <a:prstGeom prst="rect">
              <a:avLst/>
            </a:prstGeom>
          </p:spPr>
        </p:pic>
      </p:grpSp>
    </p:spTree>
  </p:cSld>
  <p:clrMapOvr>
    <a:masterClrMapping/>
  </p:clrMapOvr>
</p:sld>
</file>

<file path=ppt/slides/slide2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94485" y="115823"/>
            <a:ext cx="6669405" cy="8926195"/>
            <a:chOff x="94485" y="115823"/>
            <a:chExt cx="6669405" cy="8926195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44780" y="8651747"/>
              <a:ext cx="6516624" cy="158496"/>
            </a:xfrm>
            <a:prstGeom prst="rect">
              <a:avLst/>
            </a:prstGeom>
          </p:spPr>
        </p:pic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96012" y="115823"/>
              <a:ext cx="6665976" cy="1452372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42849" y="142875"/>
              <a:ext cx="6572275" cy="1358646"/>
            </a:xfrm>
            <a:prstGeom prst="rect">
              <a:avLst/>
            </a:prstGeom>
          </p:spPr>
        </p:pic>
        <p:sp>
          <p:nvSpPr>
            <p:cNvPr id="6" name="object 6"/>
            <p:cNvSpPr/>
            <p:nvPr/>
          </p:nvSpPr>
          <p:spPr>
            <a:xfrm>
              <a:off x="142849" y="142875"/>
              <a:ext cx="6572884" cy="1358900"/>
            </a:xfrm>
            <a:custGeom>
              <a:avLst/>
              <a:gdLst/>
              <a:ahLst/>
              <a:cxnLst/>
              <a:rect l="l" t="t" r="r" b="b"/>
              <a:pathLst>
                <a:path w="6572884" h="1358900">
                  <a:moveTo>
                    <a:pt x="0" y="226441"/>
                  </a:moveTo>
                  <a:lnTo>
                    <a:pt x="4600" y="180795"/>
                  </a:lnTo>
                  <a:lnTo>
                    <a:pt x="17795" y="138285"/>
                  </a:lnTo>
                  <a:lnTo>
                    <a:pt x="38673" y="99820"/>
                  </a:lnTo>
                  <a:lnTo>
                    <a:pt x="66324" y="66309"/>
                  </a:lnTo>
                  <a:lnTo>
                    <a:pt x="99837" y="38663"/>
                  </a:lnTo>
                  <a:lnTo>
                    <a:pt x="138301" y="17789"/>
                  </a:lnTo>
                  <a:lnTo>
                    <a:pt x="180806" y="4599"/>
                  </a:lnTo>
                  <a:lnTo>
                    <a:pt x="226440" y="0"/>
                  </a:lnTo>
                  <a:lnTo>
                    <a:pt x="6345834" y="0"/>
                  </a:lnTo>
                  <a:lnTo>
                    <a:pt x="6391480" y="4599"/>
                  </a:lnTo>
                  <a:lnTo>
                    <a:pt x="6433990" y="17789"/>
                  </a:lnTo>
                  <a:lnTo>
                    <a:pt x="6472455" y="38663"/>
                  </a:lnTo>
                  <a:lnTo>
                    <a:pt x="6505965" y="66309"/>
                  </a:lnTo>
                  <a:lnTo>
                    <a:pt x="6533612" y="99820"/>
                  </a:lnTo>
                  <a:lnTo>
                    <a:pt x="6554485" y="138285"/>
                  </a:lnTo>
                  <a:lnTo>
                    <a:pt x="6567676" y="180795"/>
                  </a:lnTo>
                  <a:lnTo>
                    <a:pt x="6572275" y="226441"/>
                  </a:lnTo>
                  <a:lnTo>
                    <a:pt x="6572275" y="1132204"/>
                  </a:lnTo>
                  <a:lnTo>
                    <a:pt x="6567676" y="1177850"/>
                  </a:lnTo>
                  <a:lnTo>
                    <a:pt x="6554485" y="1220360"/>
                  </a:lnTo>
                  <a:lnTo>
                    <a:pt x="6533612" y="1258825"/>
                  </a:lnTo>
                  <a:lnTo>
                    <a:pt x="6505965" y="1292336"/>
                  </a:lnTo>
                  <a:lnTo>
                    <a:pt x="6472455" y="1319982"/>
                  </a:lnTo>
                  <a:lnTo>
                    <a:pt x="6433990" y="1340856"/>
                  </a:lnTo>
                  <a:lnTo>
                    <a:pt x="6391480" y="1354046"/>
                  </a:lnTo>
                  <a:lnTo>
                    <a:pt x="6345834" y="1358646"/>
                  </a:lnTo>
                  <a:lnTo>
                    <a:pt x="226440" y="1358646"/>
                  </a:lnTo>
                  <a:lnTo>
                    <a:pt x="180806" y="1354046"/>
                  </a:lnTo>
                  <a:lnTo>
                    <a:pt x="138301" y="1340856"/>
                  </a:lnTo>
                  <a:lnTo>
                    <a:pt x="99837" y="1319982"/>
                  </a:lnTo>
                  <a:lnTo>
                    <a:pt x="66324" y="1292336"/>
                  </a:lnTo>
                  <a:lnTo>
                    <a:pt x="38673" y="1258825"/>
                  </a:lnTo>
                  <a:lnTo>
                    <a:pt x="17795" y="1220360"/>
                  </a:lnTo>
                  <a:lnTo>
                    <a:pt x="4600" y="1177850"/>
                  </a:lnTo>
                  <a:lnTo>
                    <a:pt x="0" y="1132204"/>
                  </a:lnTo>
                  <a:lnTo>
                    <a:pt x="0" y="226441"/>
                  </a:lnTo>
                  <a:close/>
                </a:path>
              </a:pathLst>
            </a:custGeom>
            <a:ln w="9525">
              <a:solidFill>
                <a:srgbClr val="55CE74"/>
              </a:solidFill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pic>
          <p:nvPicPr>
            <p:cNvPr id="7" name="object 7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2500248" y="305930"/>
              <a:ext cx="1714500" cy="733945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2738628" y="1024127"/>
              <a:ext cx="1897379" cy="371855"/>
            </a:xfrm>
            <a:prstGeom prst="rect">
              <a:avLst/>
            </a:prstGeom>
          </p:spPr>
        </p:pic>
        <p:pic>
          <p:nvPicPr>
            <p:cNvPr id="9" name="object 9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4401312" y="1024127"/>
              <a:ext cx="1577339" cy="371855"/>
            </a:xfrm>
            <a:prstGeom prst="rect">
              <a:avLst/>
            </a:prstGeom>
          </p:spPr>
        </p:pic>
        <p:pic>
          <p:nvPicPr>
            <p:cNvPr id="10" name="object 10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3169920" y="1207007"/>
              <a:ext cx="1546859" cy="371855"/>
            </a:xfrm>
            <a:prstGeom prst="rect">
              <a:avLst/>
            </a:prstGeom>
          </p:spPr>
        </p:pic>
        <p:pic>
          <p:nvPicPr>
            <p:cNvPr id="11" name="object 11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4482083" y="1207007"/>
              <a:ext cx="284988" cy="371855"/>
            </a:xfrm>
            <a:prstGeom prst="rect">
              <a:avLst/>
            </a:prstGeom>
          </p:spPr>
        </p:pic>
        <p:pic>
          <p:nvPicPr>
            <p:cNvPr id="12" name="object 12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4571999" y="1207007"/>
              <a:ext cx="1013460" cy="371855"/>
            </a:xfrm>
            <a:prstGeom prst="rect">
              <a:avLst/>
            </a:prstGeom>
          </p:spPr>
        </p:pic>
        <p:pic>
          <p:nvPicPr>
            <p:cNvPr id="13" name="object 13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324612" y="234695"/>
              <a:ext cx="1719072" cy="1341120"/>
            </a:xfrm>
            <a:prstGeom prst="rect">
              <a:avLst/>
            </a:prstGeom>
          </p:spPr>
        </p:pic>
        <p:pic>
          <p:nvPicPr>
            <p:cNvPr id="14" name="object 14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5606795" y="8193022"/>
              <a:ext cx="1092707" cy="848868"/>
            </a:xfrm>
            <a:prstGeom prst="rect">
              <a:avLst/>
            </a:prstGeom>
          </p:spPr>
        </p:pic>
        <p:pic>
          <p:nvPicPr>
            <p:cNvPr id="15" name="object 15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109728" y="8193022"/>
              <a:ext cx="1092708" cy="848868"/>
            </a:xfrm>
            <a:prstGeom prst="rect">
              <a:avLst/>
            </a:prstGeom>
          </p:spPr>
        </p:pic>
        <p:pic>
          <p:nvPicPr>
            <p:cNvPr id="16" name="object 16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4725162" y="164274"/>
              <a:ext cx="1805305" cy="893889"/>
            </a:xfrm>
            <a:prstGeom prst="rect">
              <a:avLst/>
            </a:prstGeom>
          </p:spPr>
        </p:pic>
      </p:grpSp>
      <p:sp>
        <p:nvSpPr>
          <p:cNvPr id="17" name="object 17"/>
          <p:cNvSpPr txBox="1"/>
          <p:nvPr/>
        </p:nvSpPr>
        <p:spPr>
          <a:xfrm>
            <a:off x="327456" y="1068451"/>
            <a:ext cx="6125845" cy="388302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2958465" marR="586105" indent="-431800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Arial"/>
                <a:cs typeface="Arial"/>
              </a:rPr>
              <a:t>6ta.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Edición</a:t>
            </a:r>
            <a:r>
              <a:rPr sz="1200" b="1" spc="-10" dirty="0">
                <a:latin typeface="Arial"/>
                <a:cs typeface="Arial"/>
              </a:rPr>
              <a:t> Volumen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I</a:t>
            </a:r>
            <a:r>
              <a:rPr sz="1200" b="1" spc="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Enero</a:t>
            </a:r>
            <a:r>
              <a:rPr sz="1200" b="1" spc="-3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a</a:t>
            </a:r>
            <a:r>
              <a:rPr sz="1200" b="1" spc="-2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Julio</a:t>
            </a:r>
            <a:r>
              <a:rPr sz="1200" b="1" spc="-5" dirty="0">
                <a:latin typeface="Arial"/>
                <a:cs typeface="Arial"/>
              </a:rPr>
              <a:t> </a:t>
            </a:r>
            <a:r>
              <a:rPr sz="1200" b="1" spc="-20" dirty="0">
                <a:latin typeface="Arial"/>
                <a:cs typeface="Arial"/>
              </a:rPr>
              <a:t>2021 </a:t>
            </a:r>
            <a:r>
              <a:rPr sz="1200" b="1" dirty="0">
                <a:latin typeface="Arial"/>
                <a:cs typeface="Arial"/>
              </a:rPr>
              <a:t>Revista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Semestral-</a:t>
            </a:r>
            <a:r>
              <a:rPr sz="1200" b="1" spc="-40" dirty="0">
                <a:latin typeface="Arial"/>
                <a:cs typeface="Arial"/>
              </a:rPr>
              <a:t> </a:t>
            </a:r>
            <a:r>
              <a:rPr sz="1200" b="1" spc="-10" dirty="0">
                <a:latin typeface="Arial"/>
                <a:cs typeface="Arial"/>
              </a:rPr>
              <a:t>Venezuela</a:t>
            </a:r>
            <a:endParaRPr sz="1200" dirty="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185"/>
              </a:spcBef>
            </a:pPr>
            <a:endParaRPr sz="1200" dirty="0">
              <a:latin typeface="Arial"/>
              <a:cs typeface="Arial"/>
            </a:endParaRPr>
          </a:p>
          <a:p>
            <a:pPr algn="ctr">
              <a:lnSpc>
                <a:spcPct val="100000"/>
              </a:lnSpc>
              <a:spcBef>
                <a:spcPts val="5"/>
              </a:spcBef>
            </a:pPr>
            <a:r>
              <a:rPr sz="1200" b="1" dirty="0">
                <a:latin typeface="Times New Roman"/>
                <a:cs typeface="Times New Roman"/>
              </a:rPr>
              <a:t>A</a:t>
            </a:r>
            <a:r>
              <a:rPr sz="1200" b="1" spc="-6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MANERA</a:t>
            </a:r>
            <a:r>
              <a:rPr sz="1200" b="1" spc="-5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 </a:t>
            </a:r>
            <a:r>
              <a:rPr sz="1200" b="1" spc="-10" dirty="0">
                <a:latin typeface="Times New Roman"/>
                <a:cs typeface="Times New Roman"/>
              </a:rPr>
              <a:t>COLOFÓN</a:t>
            </a:r>
            <a:endParaRPr sz="1200" dirty="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5"/>
              </a:spcBef>
            </a:pPr>
            <a:endParaRPr sz="1200" dirty="0">
              <a:latin typeface="Times New Roman"/>
              <a:cs typeface="Times New Roman"/>
            </a:endParaRPr>
          </a:p>
          <a:p>
            <a:pPr marL="375285" marR="5080" indent="-363220" algn="just">
              <a:lnSpc>
                <a:spcPct val="100000"/>
              </a:lnSpc>
              <a:spcBef>
                <a:spcPts val="5"/>
              </a:spcBef>
            </a:pPr>
            <a:r>
              <a:rPr sz="1200" dirty="0">
                <a:latin typeface="Times New Roman"/>
                <a:cs typeface="Times New Roman"/>
              </a:rPr>
              <a:t>Atendiendo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propósito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esta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investigación,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cual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centró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develar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concepciones </a:t>
            </a:r>
            <a:r>
              <a:rPr sz="1200" dirty="0">
                <a:latin typeface="Times New Roman"/>
                <a:cs typeface="Times New Roman"/>
              </a:rPr>
              <a:t>teóricas</a:t>
            </a:r>
            <a:r>
              <a:rPr sz="1200" spc="4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que,</a:t>
            </a:r>
            <a:r>
              <a:rPr sz="1200" spc="4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sobre</a:t>
            </a:r>
            <a:r>
              <a:rPr sz="1200" spc="43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43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aprendizaje</a:t>
            </a:r>
            <a:r>
              <a:rPr sz="1200" spc="4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43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4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lectura</a:t>
            </a:r>
            <a:r>
              <a:rPr sz="1200" spc="4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4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escritura,</a:t>
            </a:r>
            <a:r>
              <a:rPr sz="1200" spc="4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subyacen</a:t>
            </a:r>
            <a:r>
              <a:rPr sz="1200" spc="4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4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41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práctica </a:t>
            </a:r>
            <a:r>
              <a:rPr sz="1200" dirty="0">
                <a:latin typeface="Times New Roman"/>
                <a:cs typeface="Times New Roman"/>
              </a:rPr>
              <a:t>pedagógica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docentes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tercer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grado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Escuela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Josefa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Molina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Duque,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San </a:t>
            </a:r>
            <a:r>
              <a:rPr sz="1200" dirty="0">
                <a:latin typeface="Times New Roman"/>
                <a:cs typeface="Times New Roman"/>
              </a:rPr>
              <a:t>Juan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Morros,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estado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Guárico,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concluye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que: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discurso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 docentes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-10" dirty="0">
                <a:latin typeface="Times New Roman"/>
                <a:cs typeface="Times New Roman"/>
              </a:rPr>
              <a:t> denota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manejo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conceptual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aspectos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teóricos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vinculados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teoría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constructivista,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mientras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que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práctica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pedagógica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encuentra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implícita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concepción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tradicional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conductista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en </a:t>
            </a:r>
            <a:r>
              <a:rPr sz="1200" dirty="0">
                <a:latin typeface="Times New Roman"/>
                <a:cs typeface="Times New Roman"/>
              </a:rPr>
              <a:t>torno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aprendizaje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lectura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escritura.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Esta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discordancia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entre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expresado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los </a:t>
            </a:r>
            <a:r>
              <a:rPr sz="1200" dirty="0">
                <a:latin typeface="Times New Roman"/>
                <a:cs typeface="Times New Roman"/>
              </a:rPr>
              <a:t>docentes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entrevistas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observado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investigadora,</a:t>
            </a:r>
            <a:r>
              <a:rPr sz="1200" spc="4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podría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revelar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algunos </a:t>
            </a:r>
            <a:r>
              <a:rPr sz="1200" dirty="0">
                <a:latin typeface="Times New Roman"/>
                <a:cs typeface="Times New Roman"/>
              </a:rPr>
              <a:t>conceptos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constructivistas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asociados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aprendizaje</a:t>
            </a:r>
            <a:r>
              <a:rPr sz="1200" spc="3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lectura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escritura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aún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han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sido </a:t>
            </a:r>
            <a:r>
              <a:rPr sz="1200" dirty="0">
                <a:latin typeface="Times New Roman"/>
                <a:cs typeface="Times New Roman"/>
              </a:rPr>
              <a:t>internalizados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docentes.</a:t>
            </a:r>
            <a:endParaRPr sz="1200" dirty="0">
              <a:latin typeface="Times New Roman"/>
              <a:cs typeface="Times New Roman"/>
            </a:endParaRPr>
          </a:p>
          <a:p>
            <a:pPr marL="375285" marR="5080" indent="-36322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síntesis,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práctica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pedagógica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docentes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tercer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grado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Escuela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Josefa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Molina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Duque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,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San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Juan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Morros,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estado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Guárico, se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encuentra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implícita una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concepción </a:t>
            </a:r>
            <a:r>
              <a:rPr sz="1200" dirty="0">
                <a:latin typeface="Times New Roman"/>
                <a:cs typeface="Times New Roman"/>
              </a:rPr>
              <a:t>tradicional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conductista,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cual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considera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aprendizaje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proceso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asociación,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una </a:t>
            </a:r>
            <a:r>
              <a:rPr sz="1200" dirty="0">
                <a:latin typeface="Times New Roman"/>
                <a:cs typeface="Times New Roman"/>
              </a:rPr>
              <a:t>simple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relación estímulo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respuesta,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donde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aprendizaje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está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subordinado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enseñanza.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Por </a:t>
            </a:r>
            <a:r>
              <a:rPr sz="1200" dirty="0">
                <a:latin typeface="Times New Roman"/>
                <a:cs typeface="Times New Roman"/>
              </a:rPr>
              <a:t>lo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tanto,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aprendizaje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lectura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escritura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visto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resultado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aprendizaje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serie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habilidades</a:t>
            </a:r>
            <a:r>
              <a:rPr sz="1200" spc="-10" dirty="0">
                <a:latin typeface="Times New Roman"/>
                <a:cs typeface="Times New Roman"/>
              </a:rPr>
              <a:t> aisladas.</a:t>
            </a:r>
            <a:endParaRPr sz="1200" dirty="0">
              <a:latin typeface="Times New Roman"/>
              <a:cs typeface="Times New Roman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1274191" y="8256658"/>
            <a:ext cx="4375150" cy="6921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 marL="12065" marR="5080" algn="ctr">
              <a:lnSpc>
                <a:spcPts val="1440"/>
              </a:lnSpc>
              <a:spcBef>
                <a:spcPts val="15"/>
              </a:spcBef>
            </a:pPr>
            <a:r>
              <a:rPr sz="1200" b="1" dirty="0">
                <a:latin typeface="Times New Roman"/>
                <a:cs typeface="Times New Roman"/>
              </a:rPr>
              <a:t>Aprendizaje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la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Lectura</a:t>
            </a:r>
            <a:r>
              <a:rPr sz="1200" b="1" spc="-1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y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Escritura:</a:t>
            </a:r>
            <a:r>
              <a:rPr sz="1200" b="1" spc="27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Concepciones</a:t>
            </a:r>
            <a:r>
              <a:rPr sz="1200" b="1" spc="-4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Teóricas</a:t>
            </a:r>
            <a:r>
              <a:rPr sz="1200" b="1" spc="-5" dirty="0">
                <a:latin typeface="Times New Roman"/>
                <a:cs typeface="Times New Roman"/>
              </a:rPr>
              <a:t> </a:t>
            </a:r>
            <a:r>
              <a:rPr sz="1200" b="1" spc="-25" dirty="0">
                <a:latin typeface="Times New Roman"/>
                <a:cs typeface="Times New Roman"/>
              </a:rPr>
              <a:t>que </a:t>
            </a:r>
            <a:r>
              <a:rPr sz="1200" b="1" dirty="0">
                <a:latin typeface="Times New Roman"/>
                <a:cs typeface="Times New Roman"/>
              </a:rPr>
              <a:t>Subyacen</a:t>
            </a:r>
            <a:r>
              <a:rPr sz="1200" b="1" spc="-5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en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la</a:t>
            </a:r>
            <a:r>
              <a:rPr sz="1200" b="1" spc="120" dirty="0">
                <a:latin typeface="Times New Roman"/>
                <a:cs typeface="Times New Roman"/>
              </a:rPr>
              <a:t>  </a:t>
            </a:r>
            <a:r>
              <a:rPr sz="1200" b="1" dirty="0">
                <a:latin typeface="Times New Roman"/>
                <a:cs typeface="Times New Roman"/>
              </a:rPr>
              <a:t>Práctica</a:t>
            </a:r>
            <a:r>
              <a:rPr sz="1200" b="1" spc="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Pedagógica</a:t>
            </a:r>
            <a:r>
              <a:rPr sz="1200" b="1" spc="-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los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Docentes</a:t>
            </a:r>
            <a:endParaRPr sz="1200" dirty="0">
              <a:latin typeface="Times New Roman"/>
              <a:cs typeface="Times New Roman"/>
            </a:endParaRPr>
          </a:p>
          <a:p>
            <a:pPr marR="27940" algn="ctr">
              <a:lnSpc>
                <a:spcPct val="100000"/>
              </a:lnSpc>
              <a:spcBef>
                <a:spcPts val="990"/>
              </a:spcBef>
            </a:pPr>
            <a:r>
              <a:rPr sz="1200" b="1" dirty="0">
                <a:latin typeface="Times New Roman"/>
                <a:cs typeface="Times New Roman"/>
              </a:rPr>
              <a:t>Dra.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Rafaela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Chacín</a:t>
            </a:r>
            <a:r>
              <a:rPr sz="1200" b="1" spc="-3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Suárez</a:t>
            </a:r>
            <a:endParaRPr sz="1200" dirty="0">
              <a:latin typeface="Times New Roman"/>
              <a:cs typeface="Times New Roman"/>
            </a:endParaRPr>
          </a:p>
        </p:txBody>
      </p:sp>
      <p:sp>
        <p:nvSpPr>
          <p:cNvPr id="19" name="object 19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78725" rIns="0" bIns="0" rtlCol="0">
            <a:spAutoFit/>
          </a:bodyPr>
          <a:lstStyle/>
          <a:p>
            <a:pPr marL="255904">
              <a:lnSpc>
                <a:spcPct val="100000"/>
              </a:lnSpc>
              <a:spcBef>
                <a:spcPts val="15"/>
              </a:spcBef>
            </a:pPr>
            <a:fld id="{81D60167-4931-47E6-BA6A-407CBD079E47}" type="slidenum">
              <a:rPr sz="800" spc="-25" dirty="0"/>
              <a:t>295</a:t>
            </a:fld>
            <a:endParaRPr sz="800" dirty="0"/>
          </a:p>
        </p:txBody>
      </p:sp>
      <p:grpSp>
        <p:nvGrpSpPr>
          <p:cNvPr id="20" name="Grupo 19">
            <a:extLst>
              <a:ext uri="{FF2B5EF4-FFF2-40B4-BE49-F238E27FC236}">
                <a16:creationId xmlns:a16="http://schemas.microsoft.com/office/drawing/2014/main" id="{F9A4FF24-A2F7-3639-6107-9B7C04F2ED77}"/>
              </a:ext>
            </a:extLst>
          </p:cNvPr>
          <p:cNvGrpSpPr/>
          <p:nvPr/>
        </p:nvGrpSpPr>
        <p:grpSpPr>
          <a:xfrm>
            <a:off x="117348" y="98932"/>
            <a:ext cx="6665976" cy="1452626"/>
            <a:chOff x="470065" y="1951410"/>
            <a:chExt cx="6665976" cy="1452626"/>
          </a:xfrm>
        </p:grpSpPr>
        <p:grpSp>
          <p:nvGrpSpPr>
            <p:cNvPr id="21" name="object 12">
              <a:extLst>
                <a:ext uri="{FF2B5EF4-FFF2-40B4-BE49-F238E27FC236}">
                  <a16:creationId xmlns:a16="http://schemas.microsoft.com/office/drawing/2014/main" id="{2F34210D-7D0F-FBFB-1888-05D84E844982}"/>
                </a:ext>
              </a:extLst>
            </p:cNvPr>
            <p:cNvGrpSpPr/>
            <p:nvPr/>
          </p:nvGrpSpPr>
          <p:grpSpPr>
            <a:xfrm>
              <a:off x="470065" y="1951664"/>
              <a:ext cx="6665976" cy="1452372"/>
              <a:chOff x="96011" y="115823"/>
              <a:chExt cx="6665976" cy="1452372"/>
            </a:xfrm>
          </p:grpSpPr>
          <p:pic>
            <p:nvPicPr>
              <p:cNvPr id="25" name="object 13">
                <a:extLst>
                  <a:ext uri="{FF2B5EF4-FFF2-40B4-BE49-F238E27FC236}">
                    <a16:creationId xmlns:a16="http://schemas.microsoft.com/office/drawing/2014/main" id="{C228CDAA-2B42-4825-D455-30538EF8808D}"/>
                  </a:ext>
                </a:extLst>
              </p:cNvPr>
              <p:cNvPicPr/>
              <p:nvPr/>
            </p:nvPicPr>
            <p:blipFill>
              <a:blip r:embed="rId3" cstate="print"/>
              <a:stretch>
                <a:fillRect/>
              </a:stretch>
            </p:blipFill>
            <p:spPr>
              <a:xfrm>
                <a:off x="96011" y="115823"/>
                <a:ext cx="6665976" cy="1452372"/>
              </a:xfrm>
              <a:prstGeom prst="rect">
                <a:avLst/>
              </a:prstGeom>
            </p:spPr>
          </p:pic>
          <p:pic>
            <p:nvPicPr>
              <p:cNvPr id="26" name="object 14">
                <a:extLst>
                  <a:ext uri="{FF2B5EF4-FFF2-40B4-BE49-F238E27FC236}">
                    <a16:creationId xmlns:a16="http://schemas.microsoft.com/office/drawing/2014/main" id="{517B0CA6-0AF3-6EA6-85C5-A757E976CF5E}"/>
                  </a:ext>
                </a:extLst>
              </p:cNvPr>
              <p:cNvPicPr/>
              <p:nvPr/>
            </p:nvPicPr>
            <p:blipFill>
              <a:blip r:embed="rId4" cstate="print"/>
              <a:stretch>
                <a:fillRect/>
              </a:stretch>
            </p:blipFill>
            <p:spPr>
              <a:xfrm>
                <a:off x="142849" y="142875"/>
                <a:ext cx="6572275" cy="1358646"/>
              </a:xfrm>
              <a:prstGeom prst="rect">
                <a:avLst/>
              </a:prstGeom>
            </p:spPr>
          </p:pic>
          <p:sp>
            <p:nvSpPr>
              <p:cNvPr id="27" name="object 15">
                <a:extLst>
                  <a:ext uri="{FF2B5EF4-FFF2-40B4-BE49-F238E27FC236}">
                    <a16:creationId xmlns:a16="http://schemas.microsoft.com/office/drawing/2014/main" id="{F0565812-D194-6975-9B06-0E4183274049}"/>
                  </a:ext>
                </a:extLst>
              </p:cNvPr>
              <p:cNvSpPr/>
              <p:nvPr/>
            </p:nvSpPr>
            <p:spPr>
              <a:xfrm>
                <a:off x="142849" y="142875"/>
                <a:ext cx="6572884" cy="1358900"/>
              </a:xfrm>
              <a:custGeom>
                <a:avLst/>
                <a:gdLst/>
                <a:ahLst/>
                <a:cxnLst/>
                <a:rect l="l" t="t" r="r" b="b"/>
                <a:pathLst>
                  <a:path w="6572884" h="1358900">
                    <a:moveTo>
                      <a:pt x="0" y="226441"/>
                    </a:moveTo>
                    <a:lnTo>
                      <a:pt x="4600" y="180795"/>
                    </a:lnTo>
                    <a:lnTo>
                      <a:pt x="17795" y="138285"/>
                    </a:lnTo>
                    <a:lnTo>
                      <a:pt x="38673" y="99820"/>
                    </a:lnTo>
                    <a:lnTo>
                      <a:pt x="66324" y="66309"/>
                    </a:lnTo>
                    <a:lnTo>
                      <a:pt x="99837" y="38663"/>
                    </a:lnTo>
                    <a:lnTo>
                      <a:pt x="138301" y="17789"/>
                    </a:lnTo>
                    <a:lnTo>
                      <a:pt x="180806" y="4599"/>
                    </a:lnTo>
                    <a:lnTo>
                      <a:pt x="226440" y="0"/>
                    </a:lnTo>
                    <a:lnTo>
                      <a:pt x="6345834" y="0"/>
                    </a:lnTo>
                    <a:lnTo>
                      <a:pt x="6391480" y="4599"/>
                    </a:lnTo>
                    <a:lnTo>
                      <a:pt x="6433990" y="17789"/>
                    </a:lnTo>
                    <a:lnTo>
                      <a:pt x="6472455" y="38663"/>
                    </a:lnTo>
                    <a:lnTo>
                      <a:pt x="6505965" y="66309"/>
                    </a:lnTo>
                    <a:lnTo>
                      <a:pt x="6533612" y="99820"/>
                    </a:lnTo>
                    <a:lnTo>
                      <a:pt x="6554485" y="138285"/>
                    </a:lnTo>
                    <a:lnTo>
                      <a:pt x="6567676" y="180795"/>
                    </a:lnTo>
                    <a:lnTo>
                      <a:pt x="6572275" y="226441"/>
                    </a:lnTo>
                    <a:lnTo>
                      <a:pt x="6572275" y="1132204"/>
                    </a:lnTo>
                    <a:lnTo>
                      <a:pt x="6567676" y="1177850"/>
                    </a:lnTo>
                    <a:lnTo>
                      <a:pt x="6554485" y="1220360"/>
                    </a:lnTo>
                    <a:lnTo>
                      <a:pt x="6533612" y="1258825"/>
                    </a:lnTo>
                    <a:lnTo>
                      <a:pt x="6505965" y="1292336"/>
                    </a:lnTo>
                    <a:lnTo>
                      <a:pt x="6472455" y="1319982"/>
                    </a:lnTo>
                    <a:lnTo>
                      <a:pt x="6433990" y="1340856"/>
                    </a:lnTo>
                    <a:lnTo>
                      <a:pt x="6391480" y="1354046"/>
                    </a:lnTo>
                    <a:lnTo>
                      <a:pt x="6345834" y="1358646"/>
                    </a:lnTo>
                    <a:lnTo>
                      <a:pt x="226440" y="1358646"/>
                    </a:lnTo>
                    <a:lnTo>
                      <a:pt x="180806" y="1354046"/>
                    </a:lnTo>
                    <a:lnTo>
                      <a:pt x="138301" y="1340856"/>
                    </a:lnTo>
                    <a:lnTo>
                      <a:pt x="99837" y="1319982"/>
                    </a:lnTo>
                    <a:lnTo>
                      <a:pt x="66324" y="1292336"/>
                    </a:lnTo>
                    <a:lnTo>
                      <a:pt x="38673" y="1258825"/>
                    </a:lnTo>
                    <a:lnTo>
                      <a:pt x="17795" y="1220360"/>
                    </a:lnTo>
                    <a:lnTo>
                      <a:pt x="4600" y="1177850"/>
                    </a:lnTo>
                    <a:lnTo>
                      <a:pt x="0" y="1132204"/>
                    </a:lnTo>
                    <a:lnTo>
                      <a:pt x="0" y="226441"/>
                    </a:lnTo>
                    <a:close/>
                  </a:path>
                </a:pathLst>
              </a:custGeom>
              <a:ln w="9525">
                <a:solidFill>
                  <a:srgbClr val="55CE74"/>
                </a:solidFill>
              </a:ln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pic>
            <p:nvPicPr>
              <p:cNvPr id="28" name="object 16">
                <a:extLst>
                  <a:ext uri="{FF2B5EF4-FFF2-40B4-BE49-F238E27FC236}">
                    <a16:creationId xmlns:a16="http://schemas.microsoft.com/office/drawing/2014/main" id="{2AEAD119-818B-F9D8-DC8B-925AFA11708F}"/>
                  </a:ext>
                </a:extLst>
              </p:cNvPr>
              <p:cNvPicPr/>
              <p:nvPr/>
            </p:nvPicPr>
            <p:blipFill>
              <a:blip r:embed="rId5" cstate="print"/>
              <a:stretch>
                <a:fillRect/>
              </a:stretch>
            </p:blipFill>
            <p:spPr>
              <a:xfrm>
                <a:off x="2500248" y="305930"/>
                <a:ext cx="1714500" cy="733945"/>
              </a:xfrm>
              <a:prstGeom prst="rect">
                <a:avLst/>
              </a:prstGeom>
            </p:spPr>
          </p:pic>
        </p:grpSp>
        <p:sp>
          <p:nvSpPr>
            <p:cNvPr id="22" name="object 16">
              <a:extLst>
                <a:ext uri="{FF2B5EF4-FFF2-40B4-BE49-F238E27FC236}">
                  <a16:creationId xmlns:a16="http://schemas.microsoft.com/office/drawing/2014/main" id="{05999124-24F3-464F-8770-E2BD8DCCC2AF}"/>
                </a:ext>
              </a:extLst>
            </p:cNvPr>
            <p:cNvSpPr txBox="1"/>
            <p:nvPr/>
          </p:nvSpPr>
          <p:spPr>
            <a:xfrm>
              <a:off x="2775727" y="2875716"/>
              <a:ext cx="3332858" cy="391795"/>
            </a:xfrm>
            <a:prstGeom prst="rect">
              <a:avLst/>
            </a:prstGeom>
            <a:noFill/>
          </p:spPr>
          <p:txBody>
            <a:bodyPr vert="horz" wrap="square" lIns="0" tIns="12700" rIns="0" bIns="0" rtlCol="0">
              <a:spAutoFit/>
            </a:bodyPr>
            <a:lstStyle/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Volumen 4,  Número 1  Enero a Julio 2021</a:t>
              </a:r>
            </a:p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Revista Semestral. Venezuela</a:t>
              </a:r>
              <a:endParaRPr sz="1200" dirty="0">
                <a:latin typeface="Arial"/>
                <a:cs typeface="Arial"/>
              </a:endParaRPr>
            </a:p>
          </p:txBody>
        </p:sp>
        <p:pic>
          <p:nvPicPr>
            <p:cNvPr id="23" name="object 25">
              <a:extLst>
                <a:ext uri="{FF2B5EF4-FFF2-40B4-BE49-F238E27FC236}">
                  <a16:creationId xmlns:a16="http://schemas.microsoft.com/office/drawing/2014/main" id="{796F437D-0A08-96BD-F920-77E58C23C5C7}"/>
                </a:ext>
              </a:extLst>
            </p:cNvPr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470065" y="2027896"/>
              <a:ext cx="2305662" cy="1053903"/>
            </a:xfrm>
            <a:prstGeom prst="rect">
              <a:avLst/>
            </a:prstGeom>
          </p:spPr>
        </p:pic>
        <p:pic>
          <p:nvPicPr>
            <p:cNvPr id="24" name="object 31">
              <a:extLst>
                <a:ext uri="{FF2B5EF4-FFF2-40B4-BE49-F238E27FC236}">
                  <a16:creationId xmlns:a16="http://schemas.microsoft.com/office/drawing/2014/main" id="{607BC7F2-2B3B-25F4-13C7-4532CFC09F77}"/>
                </a:ext>
              </a:extLst>
            </p:cNvPr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4932681" y="1951410"/>
              <a:ext cx="1805304" cy="893889"/>
            </a:xfrm>
            <a:prstGeom prst="rect">
              <a:avLst/>
            </a:prstGeom>
          </p:spPr>
        </p:pic>
      </p:grpSp>
    </p:spTree>
  </p:cSld>
  <p:clrMapOvr>
    <a:masterClrMapping/>
  </p:clrMapOvr>
</p:sld>
</file>

<file path=ppt/slides/slide2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94485" y="115823"/>
            <a:ext cx="6669405" cy="8926195"/>
            <a:chOff x="94485" y="115823"/>
            <a:chExt cx="6669405" cy="8926195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44780" y="8651747"/>
              <a:ext cx="6516624" cy="158496"/>
            </a:xfrm>
            <a:prstGeom prst="rect">
              <a:avLst/>
            </a:prstGeom>
          </p:spPr>
        </p:pic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96012" y="115823"/>
              <a:ext cx="6665976" cy="1452372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42849" y="142875"/>
              <a:ext cx="6572275" cy="1358646"/>
            </a:xfrm>
            <a:prstGeom prst="rect">
              <a:avLst/>
            </a:prstGeom>
          </p:spPr>
        </p:pic>
        <p:sp>
          <p:nvSpPr>
            <p:cNvPr id="6" name="object 6"/>
            <p:cNvSpPr/>
            <p:nvPr/>
          </p:nvSpPr>
          <p:spPr>
            <a:xfrm>
              <a:off x="142849" y="142875"/>
              <a:ext cx="6572884" cy="1358900"/>
            </a:xfrm>
            <a:custGeom>
              <a:avLst/>
              <a:gdLst/>
              <a:ahLst/>
              <a:cxnLst/>
              <a:rect l="l" t="t" r="r" b="b"/>
              <a:pathLst>
                <a:path w="6572884" h="1358900">
                  <a:moveTo>
                    <a:pt x="0" y="226441"/>
                  </a:moveTo>
                  <a:lnTo>
                    <a:pt x="4600" y="180795"/>
                  </a:lnTo>
                  <a:lnTo>
                    <a:pt x="17795" y="138285"/>
                  </a:lnTo>
                  <a:lnTo>
                    <a:pt x="38673" y="99820"/>
                  </a:lnTo>
                  <a:lnTo>
                    <a:pt x="66324" y="66309"/>
                  </a:lnTo>
                  <a:lnTo>
                    <a:pt x="99837" y="38663"/>
                  </a:lnTo>
                  <a:lnTo>
                    <a:pt x="138301" y="17789"/>
                  </a:lnTo>
                  <a:lnTo>
                    <a:pt x="180806" y="4599"/>
                  </a:lnTo>
                  <a:lnTo>
                    <a:pt x="226440" y="0"/>
                  </a:lnTo>
                  <a:lnTo>
                    <a:pt x="6345834" y="0"/>
                  </a:lnTo>
                  <a:lnTo>
                    <a:pt x="6391480" y="4599"/>
                  </a:lnTo>
                  <a:lnTo>
                    <a:pt x="6433990" y="17789"/>
                  </a:lnTo>
                  <a:lnTo>
                    <a:pt x="6472455" y="38663"/>
                  </a:lnTo>
                  <a:lnTo>
                    <a:pt x="6505965" y="66309"/>
                  </a:lnTo>
                  <a:lnTo>
                    <a:pt x="6533612" y="99820"/>
                  </a:lnTo>
                  <a:lnTo>
                    <a:pt x="6554485" y="138285"/>
                  </a:lnTo>
                  <a:lnTo>
                    <a:pt x="6567676" y="180795"/>
                  </a:lnTo>
                  <a:lnTo>
                    <a:pt x="6572275" y="226441"/>
                  </a:lnTo>
                  <a:lnTo>
                    <a:pt x="6572275" y="1132204"/>
                  </a:lnTo>
                  <a:lnTo>
                    <a:pt x="6567676" y="1177850"/>
                  </a:lnTo>
                  <a:lnTo>
                    <a:pt x="6554485" y="1220360"/>
                  </a:lnTo>
                  <a:lnTo>
                    <a:pt x="6533612" y="1258825"/>
                  </a:lnTo>
                  <a:lnTo>
                    <a:pt x="6505965" y="1292336"/>
                  </a:lnTo>
                  <a:lnTo>
                    <a:pt x="6472455" y="1319982"/>
                  </a:lnTo>
                  <a:lnTo>
                    <a:pt x="6433990" y="1340856"/>
                  </a:lnTo>
                  <a:lnTo>
                    <a:pt x="6391480" y="1354046"/>
                  </a:lnTo>
                  <a:lnTo>
                    <a:pt x="6345834" y="1358646"/>
                  </a:lnTo>
                  <a:lnTo>
                    <a:pt x="226440" y="1358646"/>
                  </a:lnTo>
                  <a:lnTo>
                    <a:pt x="180806" y="1354046"/>
                  </a:lnTo>
                  <a:lnTo>
                    <a:pt x="138301" y="1340856"/>
                  </a:lnTo>
                  <a:lnTo>
                    <a:pt x="99837" y="1319982"/>
                  </a:lnTo>
                  <a:lnTo>
                    <a:pt x="66324" y="1292336"/>
                  </a:lnTo>
                  <a:lnTo>
                    <a:pt x="38673" y="1258825"/>
                  </a:lnTo>
                  <a:lnTo>
                    <a:pt x="17795" y="1220360"/>
                  </a:lnTo>
                  <a:lnTo>
                    <a:pt x="4600" y="1177850"/>
                  </a:lnTo>
                  <a:lnTo>
                    <a:pt x="0" y="1132204"/>
                  </a:lnTo>
                  <a:lnTo>
                    <a:pt x="0" y="226441"/>
                  </a:lnTo>
                  <a:close/>
                </a:path>
              </a:pathLst>
            </a:custGeom>
            <a:ln w="9525">
              <a:solidFill>
                <a:srgbClr val="55CE74"/>
              </a:solidFill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pic>
          <p:nvPicPr>
            <p:cNvPr id="7" name="object 7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2500248" y="305930"/>
              <a:ext cx="1714500" cy="733945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2738628" y="1024127"/>
              <a:ext cx="1897379" cy="371855"/>
            </a:xfrm>
            <a:prstGeom prst="rect">
              <a:avLst/>
            </a:prstGeom>
          </p:spPr>
        </p:pic>
        <p:pic>
          <p:nvPicPr>
            <p:cNvPr id="9" name="object 9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4401312" y="1024127"/>
              <a:ext cx="1577339" cy="371855"/>
            </a:xfrm>
            <a:prstGeom prst="rect">
              <a:avLst/>
            </a:prstGeom>
          </p:spPr>
        </p:pic>
        <p:pic>
          <p:nvPicPr>
            <p:cNvPr id="10" name="object 10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3169920" y="1207007"/>
              <a:ext cx="1546859" cy="371855"/>
            </a:xfrm>
            <a:prstGeom prst="rect">
              <a:avLst/>
            </a:prstGeom>
          </p:spPr>
        </p:pic>
        <p:pic>
          <p:nvPicPr>
            <p:cNvPr id="11" name="object 11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4482083" y="1207007"/>
              <a:ext cx="284988" cy="371855"/>
            </a:xfrm>
            <a:prstGeom prst="rect">
              <a:avLst/>
            </a:prstGeom>
          </p:spPr>
        </p:pic>
        <p:pic>
          <p:nvPicPr>
            <p:cNvPr id="12" name="object 12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4571999" y="1207007"/>
              <a:ext cx="1013460" cy="371855"/>
            </a:xfrm>
            <a:prstGeom prst="rect">
              <a:avLst/>
            </a:prstGeom>
          </p:spPr>
        </p:pic>
        <p:pic>
          <p:nvPicPr>
            <p:cNvPr id="13" name="object 13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324612" y="234695"/>
              <a:ext cx="1719072" cy="1341120"/>
            </a:xfrm>
            <a:prstGeom prst="rect">
              <a:avLst/>
            </a:prstGeom>
          </p:spPr>
        </p:pic>
        <p:pic>
          <p:nvPicPr>
            <p:cNvPr id="14" name="object 14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5606795" y="8193022"/>
              <a:ext cx="1092707" cy="848868"/>
            </a:xfrm>
            <a:prstGeom prst="rect">
              <a:avLst/>
            </a:prstGeom>
          </p:spPr>
        </p:pic>
        <p:pic>
          <p:nvPicPr>
            <p:cNvPr id="15" name="object 15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109728" y="8193022"/>
              <a:ext cx="1092708" cy="848868"/>
            </a:xfrm>
            <a:prstGeom prst="rect">
              <a:avLst/>
            </a:prstGeom>
          </p:spPr>
        </p:pic>
        <p:pic>
          <p:nvPicPr>
            <p:cNvPr id="16" name="object 16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4725162" y="164274"/>
              <a:ext cx="1805305" cy="893889"/>
            </a:xfrm>
            <a:prstGeom prst="rect">
              <a:avLst/>
            </a:prstGeom>
          </p:spPr>
        </p:pic>
      </p:grpSp>
      <p:sp>
        <p:nvSpPr>
          <p:cNvPr id="17" name="object 17"/>
          <p:cNvSpPr txBox="1"/>
          <p:nvPr/>
        </p:nvSpPr>
        <p:spPr>
          <a:xfrm>
            <a:off x="221691" y="1068451"/>
            <a:ext cx="6379210" cy="6782754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063875" marR="734060" indent="-431800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Arial"/>
                <a:cs typeface="Arial"/>
              </a:rPr>
              <a:t>6ta.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Edición</a:t>
            </a:r>
            <a:r>
              <a:rPr sz="1200" b="1" spc="-10" dirty="0">
                <a:latin typeface="Arial"/>
                <a:cs typeface="Arial"/>
              </a:rPr>
              <a:t> Volumen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I</a:t>
            </a:r>
            <a:r>
              <a:rPr sz="1200" b="1" spc="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Enero</a:t>
            </a:r>
            <a:r>
              <a:rPr sz="1200" b="1" spc="-3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a</a:t>
            </a:r>
            <a:r>
              <a:rPr sz="1200" b="1" spc="-2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Julio</a:t>
            </a:r>
            <a:r>
              <a:rPr sz="1200" b="1" spc="-5" dirty="0">
                <a:latin typeface="Arial"/>
                <a:cs typeface="Arial"/>
              </a:rPr>
              <a:t> </a:t>
            </a:r>
            <a:r>
              <a:rPr sz="1200" b="1" spc="-20" dirty="0">
                <a:latin typeface="Arial"/>
                <a:cs typeface="Arial"/>
              </a:rPr>
              <a:t>2021 </a:t>
            </a:r>
            <a:r>
              <a:rPr sz="1200" b="1" dirty="0">
                <a:latin typeface="Arial"/>
                <a:cs typeface="Arial"/>
              </a:rPr>
              <a:t>Revista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Semestral-</a:t>
            </a:r>
            <a:r>
              <a:rPr sz="1200" b="1" spc="-40" dirty="0">
                <a:latin typeface="Arial"/>
                <a:cs typeface="Arial"/>
              </a:rPr>
              <a:t> </a:t>
            </a:r>
            <a:r>
              <a:rPr sz="1200" b="1" spc="-10" dirty="0">
                <a:latin typeface="Arial"/>
                <a:cs typeface="Arial"/>
              </a:rPr>
              <a:t>Venezuela</a:t>
            </a:r>
            <a:endParaRPr sz="1200" dirty="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305"/>
              </a:spcBef>
            </a:pPr>
            <a:endParaRPr sz="1200" dirty="0">
              <a:latin typeface="Arial"/>
              <a:cs typeface="Arial"/>
            </a:endParaRPr>
          </a:p>
          <a:p>
            <a:pPr algn="ctr">
              <a:lnSpc>
                <a:spcPct val="100000"/>
              </a:lnSpc>
            </a:pPr>
            <a:r>
              <a:rPr sz="1200" b="1" spc="-10" dirty="0">
                <a:latin typeface="Times New Roman"/>
                <a:cs typeface="Times New Roman"/>
              </a:rPr>
              <a:t>REFERENCIAS</a:t>
            </a:r>
            <a:endParaRPr sz="1200" dirty="0">
              <a:latin typeface="Times New Roman"/>
              <a:cs typeface="Times New Roman"/>
            </a:endParaRPr>
          </a:p>
          <a:p>
            <a:pPr marL="375285" marR="6350" indent="-363220" algn="just">
              <a:lnSpc>
                <a:spcPct val="150000"/>
              </a:lnSpc>
              <a:spcBef>
                <a:spcPts val="1175"/>
              </a:spcBef>
              <a:tabLst>
                <a:tab pos="2149475" algn="l"/>
                <a:tab pos="3248025" algn="l"/>
                <a:tab pos="4944745" algn="l"/>
                <a:tab pos="6222365" algn="l"/>
              </a:tabLst>
            </a:pPr>
            <a:r>
              <a:rPr sz="1200" dirty="0">
                <a:latin typeface="Times New Roman"/>
                <a:cs typeface="Times New Roman"/>
              </a:rPr>
              <a:t>Casanueva,</a:t>
            </a:r>
            <a:r>
              <a:rPr sz="1200" spc="3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P.</a:t>
            </a:r>
            <a:r>
              <a:rPr sz="1200" spc="30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(2004).</a:t>
            </a:r>
            <a:r>
              <a:rPr sz="1200" spc="31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Educación</a:t>
            </a:r>
            <a:r>
              <a:rPr sz="1200" i="1" spc="31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y</a:t>
            </a:r>
            <a:r>
              <a:rPr sz="1200" i="1" spc="30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aprendizaje</a:t>
            </a:r>
            <a:r>
              <a:rPr sz="1200" i="1" spc="30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significativo.</a:t>
            </a:r>
            <a:r>
              <a:rPr sz="1200" i="1" spc="31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Escuela</a:t>
            </a:r>
            <a:r>
              <a:rPr sz="1200" i="1" spc="31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Constructivista</a:t>
            </a:r>
            <a:r>
              <a:rPr sz="1200" i="1" spc="32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y</a:t>
            </a:r>
            <a:r>
              <a:rPr sz="1200" i="1" spc="300" dirty="0">
                <a:latin typeface="Times New Roman"/>
                <a:cs typeface="Times New Roman"/>
              </a:rPr>
              <a:t> </a:t>
            </a:r>
            <a:r>
              <a:rPr sz="1200" i="1" spc="-10" dirty="0">
                <a:latin typeface="Times New Roman"/>
                <a:cs typeface="Times New Roman"/>
              </a:rPr>
              <a:t>Escuela Posconstructivista.</a:t>
            </a:r>
            <a:r>
              <a:rPr sz="1200" i="1" dirty="0">
                <a:latin typeface="Times New Roman"/>
                <a:cs typeface="Times New Roman"/>
              </a:rPr>
              <a:t>	</a:t>
            </a:r>
            <a:r>
              <a:rPr sz="1200" i="1" spc="-10" dirty="0">
                <a:latin typeface="Times New Roman"/>
                <a:cs typeface="Times New Roman"/>
              </a:rPr>
              <a:t>Espacio</a:t>
            </a:r>
            <a:r>
              <a:rPr sz="1200" i="1" dirty="0">
                <a:latin typeface="Times New Roman"/>
                <a:cs typeface="Times New Roman"/>
              </a:rPr>
              <a:t>	</a:t>
            </a:r>
            <a:r>
              <a:rPr sz="1200" i="1" spc="-10" dirty="0">
                <a:latin typeface="Times New Roman"/>
                <a:cs typeface="Times New Roman"/>
              </a:rPr>
              <a:t>Psicopedagógico.</a:t>
            </a:r>
            <a:r>
              <a:rPr sz="1200" i="1" dirty="0">
                <a:latin typeface="Times New Roman"/>
                <a:cs typeface="Times New Roman"/>
              </a:rPr>
              <a:t>	</a:t>
            </a:r>
            <a:r>
              <a:rPr sz="1200" spc="-10" dirty="0">
                <a:latin typeface="Times New Roman"/>
                <a:cs typeface="Times New Roman"/>
              </a:rPr>
              <a:t>Disponible</a:t>
            </a:r>
            <a:r>
              <a:rPr sz="1200" dirty="0">
                <a:latin typeface="Times New Roman"/>
                <a:cs typeface="Times New Roman"/>
              </a:rPr>
              <a:t>	</a:t>
            </a:r>
            <a:r>
              <a:rPr sz="1200" spc="-35" dirty="0">
                <a:latin typeface="Times New Roman"/>
                <a:cs typeface="Times New Roman"/>
              </a:rPr>
              <a:t>en </a:t>
            </a:r>
            <a:r>
              <a:rPr sz="1200" spc="-10" dirty="0">
                <a:latin typeface="Times New Roman"/>
                <a:cs typeface="Times New Roman"/>
              </a:rPr>
              <a:t>p:</a:t>
            </a:r>
            <a:r>
              <a:rPr sz="1200" spc="-10" dirty="0">
                <a:solidFill>
                  <a:srgbClr val="0000FF"/>
                </a:solidFill>
                <a:latin typeface="Times New Roman"/>
                <a:cs typeface="Times New Roman"/>
                <a:hlinkClick r:id="rId1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/</a:t>
            </a:r>
            <a:r>
              <a:rPr sz="1200" spc="-10" dirty="0">
                <a:solidFill>
                  <a:schemeClr val="tx1"/>
                </a:solidFill>
                <a:latin typeface="Times New Roman"/>
                <a:cs typeface="Times New Roman"/>
                <a:hlinkClick r:id="rId1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www.espaciologopedico.com/articulo2.aspid_articulo=462.</a:t>
            </a:r>
            <a:endParaRPr sz="1200" dirty="0">
              <a:solidFill>
                <a:schemeClr val="tx1"/>
              </a:solidFill>
              <a:latin typeface="Times New Roman"/>
              <a:cs typeface="Times New Roman"/>
            </a:endParaRPr>
          </a:p>
          <a:p>
            <a:pPr marL="12700" algn="just">
              <a:lnSpc>
                <a:spcPct val="100000"/>
              </a:lnSpc>
              <a:spcBef>
                <a:spcPts val="725"/>
              </a:spcBef>
            </a:pP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Ferreiro,</a:t>
            </a:r>
            <a:r>
              <a:rPr sz="1200" spc="-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E.</a:t>
            </a:r>
            <a:r>
              <a:rPr sz="1200" spc="-3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(1997).</a:t>
            </a:r>
            <a:r>
              <a:rPr sz="1200" spc="24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Alfabetización.</a:t>
            </a:r>
            <a:r>
              <a:rPr sz="1200" i="1" spc="25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spc="-10" dirty="0">
                <a:solidFill>
                  <a:schemeClr val="tx1"/>
                </a:solidFill>
                <a:latin typeface="Times New Roman"/>
                <a:cs typeface="Times New Roman"/>
              </a:rPr>
              <a:t>Teoría</a:t>
            </a:r>
            <a:r>
              <a:rPr sz="1200" i="1" spc="-3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y</a:t>
            </a:r>
            <a:r>
              <a:rPr sz="1200" i="1" spc="-2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práctica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.</a:t>
            </a:r>
            <a:r>
              <a:rPr sz="1200" spc="-2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México:</a:t>
            </a:r>
            <a:r>
              <a:rPr sz="1200" spc="-3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Editorial</a:t>
            </a:r>
            <a:r>
              <a:rPr sz="1200" spc="-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Siglo</a:t>
            </a:r>
            <a:r>
              <a:rPr sz="1200" spc="-20" dirty="0">
                <a:solidFill>
                  <a:schemeClr val="tx1"/>
                </a:solidFill>
                <a:latin typeface="Times New Roman"/>
                <a:cs typeface="Times New Roman"/>
              </a:rPr>
              <a:t> XXI.</a:t>
            </a:r>
            <a:endParaRPr sz="1200" dirty="0">
              <a:solidFill>
                <a:schemeClr val="tx1"/>
              </a:solidFill>
              <a:latin typeface="Times New Roman"/>
              <a:cs typeface="Times New Roman"/>
            </a:endParaRPr>
          </a:p>
          <a:p>
            <a:pPr marL="375285" marR="5080" indent="-363220" algn="just">
              <a:lnSpc>
                <a:spcPct val="150000"/>
              </a:lnSpc>
            </a:pP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García,</a:t>
            </a:r>
            <a:r>
              <a:rPr sz="1200" spc="7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E.</a:t>
            </a:r>
            <a:r>
              <a:rPr sz="1200" spc="8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(2002).</a:t>
            </a:r>
            <a:r>
              <a:rPr sz="1200" spc="44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Los</a:t>
            </a:r>
            <a:r>
              <a:rPr sz="1200" i="1" spc="7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Paradigmas</a:t>
            </a:r>
            <a:r>
              <a:rPr sz="1200" i="1" spc="7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en</a:t>
            </a:r>
            <a:r>
              <a:rPr sz="1200" i="1" spc="7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la</a:t>
            </a:r>
            <a:r>
              <a:rPr sz="1200" i="1" spc="7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Enseñanza</a:t>
            </a:r>
            <a:r>
              <a:rPr sz="1200" i="1" spc="7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de</a:t>
            </a:r>
            <a:r>
              <a:rPr sz="1200" i="1" spc="6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la</a:t>
            </a:r>
            <a:r>
              <a:rPr sz="1200" i="1" spc="7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Lengua</a:t>
            </a:r>
            <a:r>
              <a:rPr sz="1200" i="1" spc="9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Escrita:</a:t>
            </a:r>
            <a:r>
              <a:rPr sz="1200" i="1" spc="7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Fundamentos</a:t>
            </a:r>
            <a:r>
              <a:rPr sz="1200" i="1" spc="8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spc="-10" dirty="0">
                <a:solidFill>
                  <a:schemeClr val="tx1"/>
                </a:solidFill>
                <a:latin typeface="Times New Roman"/>
                <a:cs typeface="Times New Roman"/>
              </a:rPr>
              <a:t>Ideológicos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Conceptuales</a:t>
            </a:r>
            <a:r>
              <a:rPr sz="1200" i="1" spc="2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subyacentes</a:t>
            </a:r>
            <a:r>
              <a:rPr sz="1200" i="1" spc="2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en</a:t>
            </a:r>
            <a:r>
              <a:rPr sz="1200" i="1" spc="2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las</a:t>
            </a:r>
            <a:r>
              <a:rPr sz="1200" i="1" spc="2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Prácticas</a:t>
            </a:r>
            <a:r>
              <a:rPr sz="1200" i="1" spc="2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Pedagógicas</a:t>
            </a:r>
            <a:r>
              <a:rPr sz="1200" i="1" spc="1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a</a:t>
            </a:r>
            <a:r>
              <a:rPr sz="1200" i="1" spc="2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la</a:t>
            </a:r>
            <a:r>
              <a:rPr sz="1200" i="1" spc="2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luz</a:t>
            </a:r>
            <a:r>
              <a:rPr sz="1200" i="1" spc="2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de</a:t>
            </a:r>
            <a:r>
              <a:rPr sz="1200" i="1" spc="1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los</a:t>
            </a:r>
            <a:r>
              <a:rPr sz="1200" i="1" spc="2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procesos</a:t>
            </a:r>
            <a:r>
              <a:rPr sz="1200" i="1" spc="2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de</a:t>
            </a:r>
            <a:r>
              <a:rPr sz="1200" i="1" spc="1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resistencia</a:t>
            </a:r>
            <a:r>
              <a:rPr sz="1200" i="1" spc="25" dirty="0">
                <a:latin typeface="Times New Roman"/>
                <a:cs typeface="Times New Roman"/>
              </a:rPr>
              <a:t> </a:t>
            </a:r>
            <a:r>
              <a:rPr sz="1200" i="1" spc="-50" dirty="0">
                <a:latin typeface="Times New Roman"/>
                <a:cs typeface="Times New Roman"/>
              </a:rPr>
              <a:t>a </a:t>
            </a:r>
            <a:r>
              <a:rPr sz="1200" i="1" dirty="0">
                <a:latin typeface="Times New Roman"/>
                <a:cs typeface="Times New Roman"/>
              </a:rPr>
              <a:t>las</a:t>
            </a:r>
            <a:r>
              <a:rPr sz="1200" i="1" spc="13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Innovaciones</a:t>
            </a:r>
            <a:r>
              <a:rPr sz="1200" i="1" spc="13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Educativas</a:t>
            </a:r>
            <a:r>
              <a:rPr sz="1200" i="1" spc="13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para</a:t>
            </a:r>
            <a:r>
              <a:rPr sz="1200" i="1" spc="13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la</a:t>
            </a:r>
            <a:r>
              <a:rPr sz="1200" i="1" spc="13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Enseñanza</a:t>
            </a:r>
            <a:r>
              <a:rPr sz="1200" i="1" spc="13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de</a:t>
            </a:r>
            <a:r>
              <a:rPr sz="1200" i="1" spc="12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la</a:t>
            </a:r>
            <a:r>
              <a:rPr sz="1200" i="1" spc="13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Lengua</a:t>
            </a:r>
            <a:r>
              <a:rPr sz="1200" i="1" spc="14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Escrita</a:t>
            </a:r>
            <a:r>
              <a:rPr sz="1200" i="1" spc="14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en</a:t>
            </a:r>
            <a:r>
              <a:rPr sz="1200" i="1" spc="14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la</a:t>
            </a:r>
            <a:r>
              <a:rPr sz="1200" i="1" spc="13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Primera</a:t>
            </a:r>
            <a:r>
              <a:rPr sz="1200" i="1" spc="13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Etapa</a:t>
            </a:r>
            <a:r>
              <a:rPr sz="1200" i="1" spc="135" dirty="0">
                <a:latin typeface="Times New Roman"/>
                <a:cs typeface="Times New Roman"/>
              </a:rPr>
              <a:t> </a:t>
            </a:r>
            <a:r>
              <a:rPr sz="1200" i="1" spc="-25" dirty="0">
                <a:latin typeface="Times New Roman"/>
                <a:cs typeface="Times New Roman"/>
              </a:rPr>
              <a:t>de </a:t>
            </a:r>
            <a:r>
              <a:rPr sz="1200" i="1" dirty="0">
                <a:latin typeface="Times New Roman"/>
                <a:cs typeface="Times New Roman"/>
              </a:rPr>
              <a:t>Educación</a:t>
            </a:r>
            <a:r>
              <a:rPr sz="1200" i="1" spc="17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Básica</a:t>
            </a:r>
            <a:r>
              <a:rPr sz="1200" dirty="0">
                <a:latin typeface="Times New Roman"/>
                <a:cs typeface="Times New Roman"/>
              </a:rPr>
              <a:t>.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Trabajo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Especial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Grado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optar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título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Magíster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Lingüística, </a:t>
            </a:r>
            <a:r>
              <a:rPr sz="1200" dirty="0">
                <a:latin typeface="Times New Roman"/>
                <a:cs typeface="Times New Roman"/>
              </a:rPr>
              <a:t>presentado</a:t>
            </a:r>
            <a:r>
              <a:rPr sz="1200" spc="-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Universidad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Pedagógica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Experimental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Libertador,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Maracay,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Estado</a:t>
            </a:r>
            <a:r>
              <a:rPr sz="1200" spc="-6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Aragua.</a:t>
            </a:r>
            <a:endParaRPr sz="1200" dirty="0">
              <a:latin typeface="Times New Roman"/>
              <a:cs typeface="Times New Roman"/>
            </a:endParaRPr>
          </a:p>
          <a:p>
            <a:pPr marL="375285" marR="5080" indent="-363220" algn="just">
              <a:lnSpc>
                <a:spcPct val="150000"/>
              </a:lnSpc>
            </a:pPr>
            <a:r>
              <a:rPr sz="1200" dirty="0">
                <a:latin typeface="Times New Roman"/>
                <a:cs typeface="Times New Roman"/>
              </a:rPr>
              <a:t>Jaeger,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W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(2001).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Paideia:</a:t>
            </a:r>
            <a:r>
              <a:rPr sz="1200" i="1" spc="16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los</a:t>
            </a:r>
            <a:r>
              <a:rPr sz="1200" i="1" spc="17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ideales</a:t>
            </a:r>
            <a:r>
              <a:rPr sz="1200" i="1" spc="17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de</a:t>
            </a:r>
            <a:r>
              <a:rPr sz="1200" i="1" spc="16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la</a:t>
            </a:r>
            <a:r>
              <a:rPr sz="1200" i="1" spc="18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cultura</a:t>
            </a:r>
            <a:r>
              <a:rPr sz="1200" i="1" spc="17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griega.</a:t>
            </a:r>
            <a:r>
              <a:rPr sz="1200" i="1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Fondo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Cultura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Económica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México. </a:t>
            </a:r>
            <a:r>
              <a:rPr sz="1200" dirty="0">
                <a:latin typeface="Times New Roman"/>
                <a:cs typeface="Times New Roman"/>
              </a:rPr>
              <a:t>Documento</a:t>
            </a:r>
            <a:r>
              <a:rPr sz="1200" spc="360" dirty="0">
                <a:latin typeface="Times New Roman"/>
                <a:cs typeface="Times New Roman"/>
              </a:rPr>
              <a:t>  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360" dirty="0">
                <a:latin typeface="Times New Roman"/>
                <a:cs typeface="Times New Roman"/>
              </a:rPr>
              <a:t>   </a:t>
            </a:r>
            <a:r>
              <a:rPr sz="1200" dirty="0">
                <a:latin typeface="Times New Roman"/>
                <a:cs typeface="Times New Roman"/>
              </a:rPr>
              <a:t>línea:</a:t>
            </a:r>
            <a:r>
              <a:rPr sz="1200" spc="360" dirty="0">
                <a:latin typeface="Times New Roman"/>
                <a:cs typeface="Times New Roman"/>
              </a:rPr>
              <a:t>   </a:t>
            </a:r>
            <a:r>
              <a:rPr sz="1200" spc="-10" dirty="0">
                <a:latin typeface="Times New Roman"/>
                <a:cs typeface="Times New Roman"/>
              </a:rPr>
              <a:t>https://estudiosliterariosunrn.files.wordpress.com/2010/10/jaeger-</a:t>
            </a:r>
            <a:endParaRPr sz="1200" dirty="0">
              <a:latin typeface="Times New Roman"/>
              <a:cs typeface="Times New Roman"/>
            </a:endParaRPr>
          </a:p>
          <a:p>
            <a:pPr marL="927100">
              <a:lnSpc>
                <a:spcPct val="100000"/>
              </a:lnSpc>
              <a:spcBef>
                <a:spcPts val="720"/>
              </a:spcBef>
            </a:pPr>
            <a:r>
              <a:rPr sz="1200" spc="-20" dirty="0">
                <a:latin typeface="Times New Roman"/>
                <a:cs typeface="Times New Roman"/>
              </a:rPr>
              <a:t>werner-</a:t>
            </a:r>
            <a:r>
              <a:rPr sz="1200" spc="-10" dirty="0">
                <a:latin typeface="Times New Roman"/>
                <a:cs typeface="Times New Roman"/>
              </a:rPr>
              <a:t>paideia-libro-primero.pdf.</a:t>
            </a:r>
            <a:endParaRPr sz="1200" dirty="0">
              <a:latin typeface="Times New Roman"/>
              <a:cs typeface="Times New Roman"/>
            </a:endParaRPr>
          </a:p>
          <a:p>
            <a:pPr marL="375285" marR="6350" indent="-363220">
              <a:lnSpc>
                <a:spcPct val="150000"/>
              </a:lnSpc>
            </a:pPr>
            <a:r>
              <a:rPr sz="1200" dirty="0">
                <a:latin typeface="Times New Roman"/>
                <a:cs typeface="Times New Roman"/>
              </a:rPr>
              <a:t>Lerner,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D.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(2001).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Leer</a:t>
            </a:r>
            <a:r>
              <a:rPr sz="1200" i="1" spc="6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y</a:t>
            </a:r>
            <a:r>
              <a:rPr sz="1200" i="1" spc="5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escribir</a:t>
            </a:r>
            <a:r>
              <a:rPr sz="1200" i="1" spc="6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en</a:t>
            </a:r>
            <a:r>
              <a:rPr sz="1200" i="1" spc="6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la</a:t>
            </a:r>
            <a:r>
              <a:rPr sz="1200" i="1" spc="5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escuela:</a:t>
            </a:r>
            <a:r>
              <a:rPr sz="1200" i="1" spc="7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lo</a:t>
            </a:r>
            <a:r>
              <a:rPr sz="1200" i="1" spc="5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real,</a:t>
            </a:r>
            <a:r>
              <a:rPr sz="1200" i="1" spc="6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lo</a:t>
            </a:r>
            <a:r>
              <a:rPr sz="1200" i="1" spc="6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posible</a:t>
            </a:r>
            <a:r>
              <a:rPr sz="1200" i="1" spc="7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y</a:t>
            </a:r>
            <a:r>
              <a:rPr sz="1200" i="1" spc="5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lo</a:t>
            </a:r>
            <a:r>
              <a:rPr sz="1200" i="1" spc="5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necesario</a:t>
            </a:r>
            <a:r>
              <a:rPr sz="1200" dirty="0">
                <a:latin typeface="Times New Roman"/>
                <a:cs typeface="Times New Roman"/>
              </a:rPr>
              <a:t>.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México: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Secretaría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Educación Pública.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Fondo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Cultura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Económica,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México.</a:t>
            </a:r>
            <a:endParaRPr sz="1200" dirty="0">
              <a:latin typeface="Times New Roman"/>
              <a:cs typeface="Times New Roman"/>
            </a:endParaRPr>
          </a:p>
          <a:p>
            <a:pPr marL="12700" marR="5080" indent="38100">
              <a:lnSpc>
                <a:spcPts val="2160"/>
              </a:lnSpc>
              <a:spcBef>
                <a:spcPts val="195"/>
              </a:spcBef>
              <a:tabLst>
                <a:tab pos="1582420" algn="l"/>
              </a:tabLst>
            </a:pPr>
            <a:r>
              <a:rPr sz="1200" dirty="0">
                <a:latin typeface="Times New Roman"/>
                <a:cs typeface="Times New Roman"/>
              </a:rPr>
              <a:t>Martínez,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M.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(1999).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La</a:t>
            </a:r>
            <a:r>
              <a:rPr sz="1200" i="1" spc="-4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investigación</a:t>
            </a:r>
            <a:r>
              <a:rPr sz="1200" i="1" spc="-1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cualitativa.</a:t>
            </a:r>
            <a:r>
              <a:rPr sz="1200" i="1" spc="-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Fundamentos</a:t>
            </a:r>
            <a:r>
              <a:rPr sz="1200" i="1" spc="-3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y</a:t>
            </a:r>
            <a:r>
              <a:rPr sz="1200" i="1" spc="-2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me</a:t>
            </a:r>
            <a:r>
              <a:rPr sz="1200" dirty="0">
                <a:latin typeface="Times New Roman"/>
                <a:cs typeface="Times New Roman"/>
              </a:rPr>
              <a:t>todología México: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Paidós </a:t>
            </a:r>
            <a:r>
              <a:rPr sz="1200" dirty="0">
                <a:latin typeface="Times New Roman"/>
                <a:cs typeface="Times New Roman"/>
              </a:rPr>
              <a:t>Morales,</a:t>
            </a:r>
            <a:r>
              <a:rPr sz="1200" spc="4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M.</a:t>
            </a:r>
            <a:r>
              <a:rPr sz="1200" spc="49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(2004).</a:t>
            </a:r>
            <a:r>
              <a:rPr sz="1200" dirty="0">
                <a:latin typeface="Times New Roman"/>
                <a:cs typeface="Times New Roman"/>
              </a:rPr>
              <a:t>	</a:t>
            </a:r>
            <a:r>
              <a:rPr sz="1200" i="1" dirty="0">
                <a:latin typeface="Times New Roman"/>
                <a:cs typeface="Times New Roman"/>
              </a:rPr>
              <a:t>Estrategias</a:t>
            </a:r>
            <a:r>
              <a:rPr sz="1200" i="1" spc="100" dirty="0">
                <a:latin typeface="Times New Roman"/>
                <a:cs typeface="Times New Roman"/>
              </a:rPr>
              <a:t>  </a:t>
            </a:r>
            <a:r>
              <a:rPr sz="1200" i="1" dirty="0">
                <a:latin typeface="Times New Roman"/>
                <a:cs typeface="Times New Roman"/>
              </a:rPr>
              <a:t>innovadoras</a:t>
            </a:r>
            <a:r>
              <a:rPr sz="1200" i="1" spc="100" dirty="0">
                <a:latin typeface="Times New Roman"/>
                <a:cs typeface="Times New Roman"/>
              </a:rPr>
              <a:t>  </a:t>
            </a:r>
            <a:r>
              <a:rPr sz="1200" i="1" dirty="0">
                <a:latin typeface="Times New Roman"/>
                <a:cs typeface="Times New Roman"/>
              </a:rPr>
              <a:t>para</a:t>
            </a:r>
            <a:r>
              <a:rPr sz="1200" i="1" spc="100" dirty="0">
                <a:latin typeface="Times New Roman"/>
                <a:cs typeface="Times New Roman"/>
              </a:rPr>
              <a:t>  </a:t>
            </a:r>
            <a:r>
              <a:rPr sz="1200" i="1" dirty="0">
                <a:latin typeface="Times New Roman"/>
                <a:cs typeface="Times New Roman"/>
              </a:rPr>
              <a:t>la</a:t>
            </a:r>
            <a:r>
              <a:rPr sz="1200" i="1" spc="100" dirty="0">
                <a:latin typeface="Times New Roman"/>
                <a:cs typeface="Times New Roman"/>
              </a:rPr>
              <a:t>  </a:t>
            </a:r>
            <a:r>
              <a:rPr sz="1200" i="1" dirty="0">
                <a:latin typeface="Times New Roman"/>
                <a:cs typeface="Times New Roman"/>
              </a:rPr>
              <a:t>enseñanza</a:t>
            </a:r>
            <a:r>
              <a:rPr sz="1200" i="1" spc="49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de</a:t>
            </a:r>
            <a:r>
              <a:rPr sz="1200" i="1" spc="49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la</a:t>
            </a:r>
            <a:r>
              <a:rPr sz="1200" i="1" spc="100" dirty="0">
                <a:latin typeface="Times New Roman"/>
                <a:cs typeface="Times New Roman"/>
              </a:rPr>
              <a:t>  </a:t>
            </a:r>
            <a:r>
              <a:rPr sz="1200" i="1" dirty="0">
                <a:latin typeface="Times New Roman"/>
                <a:cs typeface="Times New Roman"/>
              </a:rPr>
              <a:t>lectura</a:t>
            </a:r>
            <a:r>
              <a:rPr sz="1200" i="1" spc="100" dirty="0">
                <a:latin typeface="Times New Roman"/>
                <a:cs typeface="Times New Roman"/>
              </a:rPr>
              <a:t>  </a:t>
            </a:r>
            <a:r>
              <a:rPr sz="1200" i="1" dirty="0">
                <a:latin typeface="Times New Roman"/>
                <a:cs typeface="Times New Roman"/>
              </a:rPr>
              <a:t>y</a:t>
            </a:r>
            <a:r>
              <a:rPr sz="1200" i="1" spc="105" dirty="0">
                <a:latin typeface="Times New Roman"/>
                <a:cs typeface="Times New Roman"/>
              </a:rPr>
              <a:t>  </a:t>
            </a:r>
            <a:r>
              <a:rPr sz="1200" i="1" spc="-10" dirty="0">
                <a:latin typeface="Times New Roman"/>
                <a:cs typeface="Times New Roman"/>
              </a:rPr>
              <a:t>escritura</a:t>
            </a:r>
            <a:r>
              <a:rPr sz="1200" spc="-10" dirty="0">
                <a:latin typeface="Times New Roman"/>
                <a:cs typeface="Times New Roman"/>
              </a:rPr>
              <a:t>,</a:t>
            </a:r>
            <a:endParaRPr sz="1200" dirty="0">
              <a:latin typeface="Times New Roman"/>
              <a:cs typeface="Times New Roman"/>
            </a:endParaRPr>
          </a:p>
          <a:p>
            <a:pPr marL="375285" marR="5080" algn="just">
              <a:lnSpc>
                <a:spcPts val="2160"/>
              </a:lnSpc>
            </a:pPr>
            <a:r>
              <a:rPr sz="1200" dirty="0">
                <a:latin typeface="Times New Roman"/>
                <a:cs typeface="Times New Roman"/>
              </a:rPr>
              <a:t>fundamentadas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materiales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impresos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primera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etapa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educación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básica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escuelas </a:t>
            </a:r>
            <a:r>
              <a:rPr sz="1200" dirty="0">
                <a:latin typeface="Times New Roman"/>
                <a:cs typeface="Times New Roman"/>
              </a:rPr>
              <a:t>adscritas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Distrito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Escolar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Nº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2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Calabozo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Estado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Guárico.</a:t>
            </a:r>
            <a:r>
              <a:rPr sz="1200" spc="12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Trabajo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Especial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Grado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no </a:t>
            </a:r>
            <a:r>
              <a:rPr sz="1200" dirty="0">
                <a:latin typeface="Times New Roman"/>
                <a:cs typeface="Times New Roman"/>
              </a:rPr>
              <a:t>publicado.</a:t>
            </a:r>
            <a:r>
              <a:rPr sz="1200" spc="-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Universidad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Bicentenaria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de</a:t>
            </a:r>
            <a:r>
              <a:rPr sz="1200" spc="-6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Aragua.</a:t>
            </a:r>
            <a:endParaRPr sz="1200" dirty="0">
              <a:latin typeface="Times New Roman"/>
              <a:cs typeface="Times New Roman"/>
            </a:endParaRPr>
          </a:p>
          <a:p>
            <a:pPr marL="12700" marR="1193800" algn="just">
              <a:lnSpc>
                <a:spcPts val="2160"/>
              </a:lnSpc>
            </a:pPr>
            <a:r>
              <a:rPr sz="1200" dirty="0">
                <a:latin typeface="Times New Roman"/>
                <a:cs typeface="Times New Roman"/>
              </a:rPr>
              <a:t>Piaget,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J.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(1973).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Naturaleza</a:t>
            </a:r>
            <a:r>
              <a:rPr sz="1200" i="1" spc="-1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y</a:t>
            </a:r>
            <a:r>
              <a:rPr sz="1200" i="1" spc="-1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Métodos</a:t>
            </a:r>
            <a:r>
              <a:rPr sz="1200" i="1" spc="-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de</a:t>
            </a:r>
            <a:r>
              <a:rPr sz="1200" i="1" spc="-2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la</a:t>
            </a:r>
            <a:r>
              <a:rPr sz="1200" i="1" spc="-1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Epistem</a:t>
            </a:r>
            <a:r>
              <a:rPr sz="1200" dirty="0">
                <a:latin typeface="Times New Roman"/>
                <a:cs typeface="Times New Roman"/>
              </a:rPr>
              <a:t>ología.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Buenos</a:t>
            </a:r>
            <a:r>
              <a:rPr sz="1200" spc="-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Aires: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Proteo. </a:t>
            </a:r>
            <a:r>
              <a:rPr sz="1200" dirty="0">
                <a:latin typeface="Times New Roman"/>
                <a:cs typeface="Times New Roman"/>
              </a:rPr>
              <a:t>Porlan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R.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(2000)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Constructivismo</a:t>
            </a:r>
            <a:r>
              <a:rPr sz="1200" i="1" spc="-2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y</a:t>
            </a:r>
            <a:r>
              <a:rPr sz="1200" i="1" spc="-2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escuela</a:t>
            </a:r>
            <a:r>
              <a:rPr sz="1200" dirty="0">
                <a:latin typeface="Times New Roman"/>
                <a:cs typeface="Times New Roman"/>
              </a:rPr>
              <a:t>.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Sevilla.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España.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Díada.</a:t>
            </a:r>
            <a:r>
              <a:rPr sz="1200" spc="-20" dirty="0">
                <a:latin typeface="Times New Roman"/>
                <a:cs typeface="Times New Roman"/>
              </a:rPr>
              <a:t> S.L.</a:t>
            </a:r>
            <a:endParaRPr sz="1200" dirty="0">
              <a:latin typeface="Times New Roman"/>
              <a:cs typeface="Times New Roman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1274191" y="8256658"/>
            <a:ext cx="4375150" cy="692150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 marL="12065" marR="5080" algn="ctr">
              <a:lnSpc>
                <a:spcPts val="1440"/>
              </a:lnSpc>
              <a:spcBef>
                <a:spcPts val="15"/>
              </a:spcBef>
            </a:pPr>
            <a:r>
              <a:rPr sz="1200" b="1" dirty="0">
                <a:latin typeface="Times New Roman"/>
                <a:cs typeface="Times New Roman"/>
              </a:rPr>
              <a:t>Aprendizaje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la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Lectura</a:t>
            </a:r>
            <a:r>
              <a:rPr sz="1200" b="1" spc="-1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y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Escritura:</a:t>
            </a:r>
            <a:r>
              <a:rPr sz="1200" b="1" spc="27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Concepciones</a:t>
            </a:r>
            <a:r>
              <a:rPr sz="1200" b="1" spc="-4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Teóricas</a:t>
            </a:r>
            <a:r>
              <a:rPr sz="1200" b="1" spc="-5" dirty="0">
                <a:latin typeface="Times New Roman"/>
                <a:cs typeface="Times New Roman"/>
              </a:rPr>
              <a:t> </a:t>
            </a:r>
            <a:r>
              <a:rPr sz="1200" b="1" spc="-25" dirty="0">
                <a:latin typeface="Times New Roman"/>
                <a:cs typeface="Times New Roman"/>
              </a:rPr>
              <a:t>que </a:t>
            </a:r>
            <a:r>
              <a:rPr sz="1200" b="1" dirty="0">
                <a:latin typeface="Times New Roman"/>
                <a:cs typeface="Times New Roman"/>
              </a:rPr>
              <a:t>Subyacen</a:t>
            </a:r>
            <a:r>
              <a:rPr sz="1200" b="1" spc="-5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en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la</a:t>
            </a:r>
            <a:r>
              <a:rPr sz="1200" b="1" spc="120" dirty="0">
                <a:latin typeface="Times New Roman"/>
                <a:cs typeface="Times New Roman"/>
              </a:rPr>
              <a:t>  </a:t>
            </a:r>
            <a:r>
              <a:rPr sz="1200" b="1" dirty="0">
                <a:latin typeface="Times New Roman"/>
                <a:cs typeface="Times New Roman"/>
              </a:rPr>
              <a:t>Práctica</a:t>
            </a:r>
            <a:r>
              <a:rPr sz="1200" b="1" spc="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Pedagógica</a:t>
            </a:r>
            <a:r>
              <a:rPr sz="1200" b="1" spc="-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los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Docentes</a:t>
            </a:r>
            <a:endParaRPr sz="1200" dirty="0">
              <a:latin typeface="Times New Roman"/>
              <a:cs typeface="Times New Roman"/>
            </a:endParaRPr>
          </a:p>
          <a:p>
            <a:pPr marR="27940" algn="ctr">
              <a:lnSpc>
                <a:spcPct val="100000"/>
              </a:lnSpc>
              <a:spcBef>
                <a:spcPts val="990"/>
              </a:spcBef>
            </a:pPr>
            <a:r>
              <a:rPr sz="1200" b="1" dirty="0">
                <a:latin typeface="Times New Roman"/>
                <a:cs typeface="Times New Roman"/>
              </a:rPr>
              <a:t>Dra.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Rafaela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Chacín</a:t>
            </a:r>
            <a:r>
              <a:rPr sz="1200" b="1" spc="-3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Suárez</a:t>
            </a:r>
            <a:endParaRPr sz="1200" dirty="0">
              <a:latin typeface="Times New Roman"/>
              <a:cs typeface="Times New Roman"/>
            </a:endParaRPr>
          </a:p>
        </p:txBody>
      </p:sp>
      <p:sp>
        <p:nvSpPr>
          <p:cNvPr id="19" name="object 19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78725" rIns="0" bIns="0" rtlCol="0">
            <a:spAutoFit/>
          </a:bodyPr>
          <a:lstStyle/>
          <a:p>
            <a:pPr marL="255904">
              <a:lnSpc>
                <a:spcPct val="100000"/>
              </a:lnSpc>
              <a:spcBef>
                <a:spcPts val="15"/>
              </a:spcBef>
            </a:pPr>
            <a:fld id="{81D60167-4931-47E6-BA6A-407CBD079E47}" type="slidenum">
              <a:rPr sz="800" spc="-25" dirty="0"/>
              <a:t>296</a:t>
            </a:fld>
            <a:endParaRPr sz="800" dirty="0"/>
          </a:p>
        </p:txBody>
      </p:sp>
      <p:grpSp>
        <p:nvGrpSpPr>
          <p:cNvPr id="20" name="Grupo 19">
            <a:extLst>
              <a:ext uri="{FF2B5EF4-FFF2-40B4-BE49-F238E27FC236}">
                <a16:creationId xmlns:a16="http://schemas.microsoft.com/office/drawing/2014/main" id="{771571E8-4980-BE6A-5F10-453C9D7B482B}"/>
              </a:ext>
            </a:extLst>
          </p:cNvPr>
          <p:cNvGrpSpPr/>
          <p:nvPr/>
        </p:nvGrpSpPr>
        <p:grpSpPr>
          <a:xfrm>
            <a:off x="117348" y="98932"/>
            <a:ext cx="6665976" cy="1452626"/>
            <a:chOff x="470065" y="1951410"/>
            <a:chExt cx="6665976" cy="1452626"/>
          </a:xfrm>
        </p:grpSpPr>
        <p:grpSp>
          <p:nvGrpSpPr>
            <p:cNvPr id="21" name="object 12">
              <a:extLst>
                <a:ext uri="{FF2B5EF4-FFF2-40B4-BE49-F238E27FC236}">
                  <a16:creationId xmlns:a16="http://schemas.microsoft.com/office/drawing/2014/main" id="{41D36411-F252-5A45-1989-DA3B8FFB6E4B}"/>
                </a:ext>
              </a:extLst>
            </p:cNvPr>
            <p:cNvGrpSpPr/>
            <p:nvPr/>
          </p:nvGrpSpPr>
          <p:grpSpPr>
            <a:xfrm>
              <a:off x="470065" y="1951664"/>
              <a:ext cx="6665976" cy="1452372"/>
              <a:chOff x="96011" y="115823"/>
              <a:chExt cx="6665976" cy="1452372"/>
            </a:xfrm>
          </p:grpSpPr>
          <p:pic>
            <p:nvPicPr>
              <p:cNvPr id="25" name="object 13">
                <a:extLst>
                  <a:ext uri="{FF2B5EF4-FFF2-40B4-BE49-F238E27FC236}">
                    <a16:creationId xmlns:a16="http://schemas.microsoft.com/office/drawing/2014/main" id="{DFED297F-33BD-F3E8-4601-20F941518CD1}"/>
                  </a:ext>
                </a:extLst>
              </p:cNvPr>
              <p:cNvPicPr/>
              <p:nvPr/>
            </p:nvPicPr>
            <p:blipFill>
              <a:blip r:embed="rId3" cstate="print"/>
              <a:stretch>
                <a:fillRect/>
              </a:stretch>
            </p:blipFill>
            <p:spPr>
              <a:xfrm>
                <a:off x="96011" y="115823"/>
                <a:ext cx="6665976" cy="1452372"/>
              </a:xfrm>
              <a:prstGeom prst="rect">
                <a:avLst/>
              </a:prstGeom>
            </p:spPr>
          </p:pic>
          <p:pic>
            <p:nvPicPr>
              <p:cNvPr id="26" name="object 14">
                <a:extLst>
                  <a:ext uri="{FF2B5EF4-FFF2-40B4-BE49-F238E27FC236}">
                    <a16:creationId xmlns:a16="http://schemas.microsoft.com/office/drawing/2014/main" id="{C06E5B7B-DA2D-3C83-377E-624CA618367C}"/>
                  </a:ext>
                </a:extLst>
              </p:cNvPr>
              <p:cNvPicPr/>
              <p:nvPr/>
            </p:nvPicPr>
            <p:blipFill>
              <a:blip r:embed="rId4" cstate="print"/>
              <a:stretch>
                <a:fillRect/>
              </a:stretch>
            </p:blipFill>
            <p:spPr>
              <a:xfrm>
                <a:off x="142849" y="142875"/>
                <a:ext cx="6572275" cy="1358646"/>
              </a:xfrm>
              <a:prstGeom prst="rect">
                <a:avLst/>
              </a:prstGeom>
            </p:spPr>
          </p:pic>
          <p:sp>
            <p:nvSpPr>
              <p:cNvPr id="27" name="object 15">
                <a:extLst>
                  <a:ext uri="{FF2B5EF4-FFF2-40B4-BE49-F238E27FC236}">
                    <a16:creationId xmlns:a16="http://schemas.microsoft.com/office/drawing/2014/main" id="{458FD3A7-D021-C086-4E9B-57210FF5CBF7}"/>
                  </a:ext>
                </a:extLst>
              </p:cNvPr>
              <p:cNvSpPr/>
              <p:nvPr/>
            </p:nvSpPr>
            <p:spPr>
              <a:xfrm>
                <a:off x="142849" y="142875"/>
                <a:ext cx="6572884" cy="1358900"/>
              </a:xfrm>
              <a:custGeom>
                <a:avLst/>
                <a:gdLst/>
                <a:ahLst/>
                <a:cxnLst/>
                <a:rect l="l" t="t" r="r" b="b"/>
                <a:pathLst>
                  <a:path w="6572884" h="1358900">
                    <a:moveTo>
                      <a:pt x="0" y="226441"/>
                    </a:moveTo>
                    <a:lnTo>
                      <a:pt x="4600" y="180795"/>
                    </a:lnTo>
                    <a:lnTo>
                      <a:pt x="17795" y="138285"/>
                    </a:lnTo>
                    <a:lnTo>
                      <a:pt x="38673" y="99820"/>
                    </a:lnTo>
                    <a:lnTo>
                      <a:pt x="66324" y="66309"/>
                    </a:lnTo>
                    <a:lnTo>
                      <a:pt x="99837" y="38663"/>
                    </a:lnTo>
                    <a:lnTo>
                      <a:pt x="138301" y="17789"/>
                    </a:lnTo>
                    <a:lnTo>
                      <a:pt x="180806" y="4599"/>
                    </a:lnTo>
                    <a:lnTo>
                      <a:pt x="226440" y="0"/>
                    </a:lnTo>
                    <a:lnTo>
                      <a:pt x="6345834" y="0"/>
                    </a:lnTo>
                    <a:lnTo>
                      <a:pt x="6391480" y="4599"/>
                    </a:lnTo>
                    <a:lnTo>
                      <a:pt x="6433990" y="17789"/>
                    </a:lnTo>
                    <a:lnTo>
                      <a:pt x="6472455" y="38663"/>
                    </a:lnTo>
                    <a:lnTo>
                      <a:pt x="6505965" y="66309"/>
                    </a:lnTo>
                    <a:lnTo>
                      <a:pt x="6533612" y="99820"/>
                    </a:lnTo>
                    <a:lnTo>
                      <a:pt x="6554485" y="138285"/>
                    </a:lnTo>
                    <a:lnTo>
                      <a:pt x="6567676" y="180795"/>
                    </a:lnTo>
                    <a:lnTo>
                      <a:pt x="6572275" y="226441"/>
                    </a:lnTo>
                    <a:lnTo>
                      <a:pt x="6572275" y="1132204"/>
                    </a:lnTo>
                    <a:lnTo>
                      <a:pt x="6567676" y="1177850"/>
                    </a:lnTo>
                    <a:lnTo>
                      <a:pt x="6554485" y="1220360"/>
                    </a:lnTo>
                    <a:lnTo>
                      <a:pt x="6533612" y="1258825"/>
                    </a:lnTo>
                    <a:lnTo>
                      <a:pt x="6505965" y="1292336"/>
                    </a:lnTo>
                    <a:lnTo>
                      <a:pt x="6472455" y="1319982"/>
                    </a:lnTo>
                    <a:lnTo>
                      <a:pt x="6433990" y="1340856"/>
                    </a:lnTo>
                    <a:lnTo>
                      <a:pt x="6391480" y="1354046"/>
                    </a:lnTo>
                    <a:lnTo>
                      <a:pt x="6345834" y="1358646"/>
                    </a:lnTo>
                    <a:lnTo>
                      <a:pt x="226440" y="1358646"/>
                    </a:lnTo>
                    <a:lnTo>
                      <a:pt x="180806" y="1354046"/>
                    </a:lnTo>
                    <a:lnTo>
                      <a:pt x="138301" y="1340856"/>
                    </a:lnTo>
                    <a:lnTo>
                      <a:pt x="99837" y="1319982"/>
                    </a:lnTo>
                    <a:lnTo>
                      <a:pt x="66324" y="1292336"/>
                    </a:lnTo>
                    <a:lnTo>
                      <a:pt x="38673" y="1258825"/>
                    </a:lnTo>
                    <a:lnTo>
                      <a:pt x="17795" y="1220360"/>
                    </a:lnTo>
                    <a:lnTo>
                      <a:pt x="4600" y="1177850"/>
                    </a:lnTo>
                    <a:lnTo>
                      <a:pt x="0" y="1132204"/>
                    </a:lnTo>
                    <a:lnTo>
                      <a:pt x="0" y="226441"/>
                    </a:lnTo>
                    <a:close/>
                  </a:path>
                </a:pathLst>
              </a:custGeom>
              <a:ln w="9525">
                <a:solidFill>
                  <a:srgbClr val="55CE74"/>
                </a:solidFill>
              </a:ln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pic>
            <p:nvPicPr>
              <p:cNvPr id="28" name="object 16">
                <a:extLst>
                  <a:ext uri="{FF2B5EF4-FFF2-40B4-BE49-F238E27FC236}">
                    <a16:creationId xmlns:a16="http://schemas.microsoft.com/office/drawing/2014/main" id="{68862734-96F6-65F0-DCB6-753C0FE0241F}"/>
                  </a:ext>
                </a:extLst>
              </p:cNvPr>
              <p:cNvPicPr/>
              <p:nvPr/>
            </p:nvPicPr>
            <p:blipFill>
              <a:blip r:embed="rId5" cstate="print"/>
              <a:stretch>
                <a:fillRect/>
              </a:stretch>
            </p:blipFill>
            <p:spPr>
              <a:xfrm>
                <a:off x="2500248" y="305930"/>
                <a:ext cx="1714500" cy="733945"/>
              </a:xfrm>
              <a:prstGeom prst="rect">
                <a:avLst/>
              </a:prstGeom>
            </p:spPr>
          </p:pic>
        </p:grpSp>
        <p:sp>
          <p:nvSpPr>
            <p:cNvPr id="22" name="object 16">
              <a:extLst>
                <a:ext uri="{FF2B5EF4-FFF2-40B4-BE49-F238E27FC236}">
                  <a16:creationId xmlns:a16="http://schemas.microsoft.com/office/drawing/2014/main" id="{29E34C10-E41E-1F8B-A7BC-DF929E6B3F14}"/>
                </a:ext>
              </a:extLst>
            </p:cNvPr>
            <p:cNvSpPr txBox="1"/>
            <p:nvPr/>
          </p:nvSpPr>
          <p:spPr>
            <a:xfrm>
              <a:off x="2775727" y="2875716"/>
              <a:ext cx="3332858" cy="391795"/>
            </a:xfrm>
            <a:prstGeom prst="rect">
              <a:avLst/>
            </a:prstGeom>
            <a:noFill/>
          </p:spPr>
          <p:txBody>
            <a:bodyPr vert="horz" wrap="square" lIns="0" tIns="12700" rIns="0" bIns="0" rtlCol="0">
              <a:spAutoFit/>
            </a:bodyPr>
            <a:lstStyle/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Volumen 4,  Número 1  Enero a Julio 2021</a:t>
              </a:r>
            </a:p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Revista Semestral. Venezuela</a:t>
              </a:r>
              <a:endParaRPr sz="1200" dirty="0">
                <a:latin typeface="Arial"/>
                <a:cs typeface="Arial"/>
              </a:endParaRPr>
            </a:p>
          </p:txBody>
        </p:sp>
        <p:pic>
          <p:nvPicPr>
            <p:cNvPr id="23" name="object 25">
              <a:extLst>
                <a:ext uri="{FF2B5EF4-FFF2-40B4-BE49-F238E27FC236}">
                  <a16:creationId xmlns:a16="http://schemas.microsoft.com/office/drawing/2014/main" id="{630998A2-F94A-2596-F554-4AC07D01D7E2}"/>
                </a:ext>
              </a:extLst>
            </p:cNvPr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470065" y="2027896"/>
              <a:ext cx="2305662" cy="1053903"/>
            </a:xfrm>
            <a:prstGeom prst="rect">
              <a:avLst/>
            </a:prstGeom>
          </p:spPr>
        </p:pic>
        <p:pic>
          <p:nvPicPr>
            <p:cNvPr id="24" name="object 31">
              <a:extLst>
                <a:ext uri="{FF2B5EF4-FFF2-40B4-BE49-F238E27FC236}">
                  <a16:creationId xmlns:a16="http://schemas.microsoft.com/office/drawing/2014/main" id="{0182F3E6-8792-CBCA-60F3-BA462F0FFF33}"/>
                </a:ext>
              </a:extLst>
            </p:cNvPr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4932681" y="1951410"/>
              <a:ext cx="1805304" cy="893889"/>
            </a:xfrm>
            <a:prstGeom prst="rect">
              <a:avLst/>
            </a:prstGeom>
          </p:spPr>
        </p:pic>
      </p:grpSp>
    </p:spTree>
  </p:cSld>
  <p:clrMapOvr>
    <a:masterClrMapping/>
  </p:clrMapOvr>
</p:sld>
</file>

<file path=ppt/slides/slide29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121922" y="3227830"/>
            <a:ext cx="6649720" cy="5834380"/>
            <a:chOff x="121922" y="3227830"/>
            <a:chExt cx="6649720" cy="5834380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21922" y="3227830"/>
              <a:ext cx="6649207" cy="5833872"/>
            </a:xfrm>
            <a:prstGeom prst="rect">
              <a:avLst/>
            </a:prstGeom>
          </p:spPr>
        </p:pic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60705" y="3245637"/>
              <a:ext cx="6572250" cy="5758053"/>
            </a:xfrm>
            <a:prstGeom prst="rect">
              <a:avLst/>
            </a:prstGeom>
          </p:spPr>
        </p:pic>
        <p:sp>
          <p:nvSpPr>
            <p:cNvPr id="5" name="object 5"/>
            <p:cNvSpPr/>
            <p:nvPr/>
          </p:nvSpPr>
          <p:spPr>
            <a:xfrm>
              <a:off x="160705" y="3245637"/>
              <a:ext cx="6572250" cy="5758180"/>
            </a:xfrm>
            <a:custGeom>
              <a:avLst/>
              <a:gdLst/>
              <a:ahLst/>
              <a:cxnLst/>
              <a:rect l="l" t="t" r="r" b="b"/>
              <a:pathLst>
                <a:path w="6572250" h="5758180">
                  <a:moveTo>
                    <a:pt x="0" y="5758053"/>
                  </a:moveTo>
                  <a:lnTo>
                    <a:pt x="6572250" y="5758053"/>
                  </a:lnTo>
                  <a:lnTo>
                    <a:pt x="6572250" y="0"/>
                  </a:lnTo>
                  <a:lnTo>
                    <a:pt x="0" y="0"/>
                  </a:lnTo>
                  <a:lnTo>
                    <a:pt x="0" y="5758053"/>
                  </a:lnTo>
                  <a:close/>
                </a:path>
              </a:pathLst>
            </a:custGeom>
            <a:ln w="9525">
              <a:solidFill>
                <a:srgbClr val="55CE74"/>
              </a:solidFill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</p:grpSp>
      <p:grpSp>
        <p:nvGrpSpPr>
          <p:cNvPr id="6" name="object 6"/>
          <p:cNvGrpSpPr/>
          <p:nvPr/>
        </p:nvGrpSpPr>
        <p:grpSpPr>
          <a:xfrm>
            <a:off x="105155" y="124968"/>
            <a:ext cx="6647815" cy="1193800"/>
            <a:chOff x="105155" y="124968"/>
            <a:chExt cx="6647815" cy="1193800"/>
          </a:xfrm>
        </p:grpSpPr>
        <p:pic>
          <p:nvPicPr>
            <p:cNvPr id="7" name="object 7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05155" y="124968"/>
              <a:ext cx="6647687" cy="1193291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142849" y="142875"/>
              <a:ext cx="6572275" cy="1116710"/>
            </a:xfrm>
            <a:prstGeom prst="rect">
              <a:avLst/>
            </a:prstGeom>
          </p:spPr>
        </p:pic>
        <p:sp>
          <p:nvSpPr>
            <p:cNvPr id="9" name="object 9"/>
            <p:cNvSpPr/>
            <p:nvPr/>
          </p:nvSpPr>
          <p:spPr>
            <a:xfrm>
              <a:off x="142849" y="142875"/>
              <a:ext cx="6572884" cy="1116965"/>
            </a:xfrm>
            <a:custGeom>
              <a:avLst/>
              <a:gdLst/>
              <a:ahLst/>
              <a:cxnLst/>
              <a:rect l="l" t="t" r="r" b="b"/>
              <a:pathLst>
                <a:path w="6572884" h="1116965">
                  <a:moveTo>
                    <a:pt x="0" y="186181"/>
                  </a:moveTo>
                  <a:lnTo>
                    <a:pt x="6649" y="136671"/>
                  </a:lnTo>
                  <a:lnTo>
                    <a:pt x="25413" y="92192"/>
                  </a:lnTo>
                  <a:lnTo>
                    <a:pt x="54517" y="54514"/>
                  </a:lnTo>
                  <a:lnTo>
                    <a:pt x="92188" y="25409"/>
                  </a:lnTo>
                  <a:lnTo>
                    <a:pt x="136651" y="6647"/>
                  </a:lnTo>
                  <a:lnTo>
                    <a:pt x="186131" y="0"/>
                  </a:lnTo>
                  <a:lnTo>
                    <a:pt x="6386093" y="0"/>
                  </a:lnTo>
                  <a:lnTo>
                    <a:pt x="6435603" y="6647"/>
                  </a:lnTo>
                  <a:lnTo>
                    <a:pt x="6480082" y="25409"/>
                  </a:lnTo>
                  <a:lnTo>
                    <a:pt x="6517760" y="54514"/>
                  </a:lnTo>
                  <a:lnTo>
                    <a:pt x="6546865" y="92192"/>
                  </a:lnTo>
                  <a:lnTo>
                    <a:pt x="6565627" y="136671"/>
                  </a:lnTo>
                  <a:lnTo>
                    <a:pt x="6572275" y="186181"/>
                  </a:lnTo>
                  <a:lnTo>
                    <a:pt x="6572275" y="930655"/>
                  </a:lnTo>
                  <a:lnTo>
                    <a:pt x="6565627" y="980112"/>
                  </a:lnTo>
                  <a:lnTo>
                    <a:pt x="6546865" y="1024556"/>
                  </a:lnTo>
                  <a:lnTo>
                    <a:pt x="6517760" y="1062212"/>
                  </a:lnTo>
                  <a:lnTo>
                    <a:pt x="6480082" y="1091306"/>
                  </a:lnTo>
                  <a:lnTo>
                    <a:pt x="6435603" y="1110064"/>
                  </a:lnTo>
                  <a:lnTo>
                    <a:pt x="6386093" y="1116710"/>
                  </a:lnTo>
                  <a:lnTo>
                    <a:pt x="186131" y="1116710"/>
                  </a:lnTo>
                  <a:lnTo>
                    <a:pt x="136651" y="1110064"/>
                  </a:lnTo>
                  <a:lnTo>
                    <a:pt x="92188" y="1091306"/>
                  </a:lnTo>
                  <a:lnTo>
                    <a:pt x="54517" y="1062212"/>
                  </a:lnTo>
                  <a:lnTo>
                    <a:pt x="25413" y="1024556"/>
                  </a:lnTo>
                  <a:lnTo>
                    <a:pt x="6649" y="980112"/>
                  </a:lnTo>
                  <a:lnTo>
                    <a:pt x="0" y="930655"/>
                  </a:lnTo>
                  <a:lnTo>
                    <a:pt x="0" y="186181"/>
                  </a:lnTo>
                  <a:close/>
                </a:path>
              </a:pathLst>
            </a:custGeom>
            <a:ln w="9525">
              <a:solidFill>
                <a:srgbClr val="55CE74"/>
              </a:solidFill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</p:grpSp>
      <p:pic>
        <p:nvPicPr>
          <p:cNvPr id="10" name="object 10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318518" y="1504208"/>
            <a:ext cx="6256015" cy="678139"/>
          </a:xfrm>
          <a:prstGeom prst="rect">
            <a:avLst/>
          </a:prstGeom>
        </p:spPr>
      </p:pic>
      <p:sp>
        <p:nvSpPr>
          <p:cNvPr id="11" name="object 11"/>
          <p:cNvSpPr txBox="1"/>
          <p:nvPr/>
        </p:nvSpPr>
        <p:spPr>
          <a:xfrm>
            <a:off x="3020695" y="1360423"/>
            <a:ext cx="1322705" cy="18669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1050" b="1" dirty="0">
                <a:latin typeface="Times New Roman"/>
                <a:cs typeface="Times New Roman"/>
              </a:rPr>
              <a:t>Para</a:t>
            </a:r>
            <a:r>
              <a:rPr sz="1050" b="1" spc="-30" dirty="0">
                <a:latin typeface="Times New Roman"/>
                <a:cs typeface="Times New Roman"/>
              </a:rPr>
              <a:t> </a:t>
            </a:r>
            <a:r>
              <a:rPr sz="1050" b="1" dirty="0">
                <a:latin typeface="Times New Roman"/>
                <a:cs typeface="Times New Roman"/>
              </a:rPr>
              <a:t>citar</a:t>
            </a:r>
            <a:r>
              <a:rPr sz="1050" b="1" spc="-20" dirty="0">
                <a:latin typeface="Times New Roman"/>
                <a:cs typeface="Times New Roman"/>
              </a:rPr>
              <a:t> </a:t>
            </a:r>
            <a:r>
              <a:rPr sz="1050" b="1" dirty="0">
                <a:latin typeface="Times New Roman"/>
                <a:cs typeface="Times New Roman"/>
              </a:rPr>
              <a:t>este</a:t>
            </a:r>
            <a:r>
              <a:rPr sz="1050" b="1" spc="-20" dirty="0">
                <a:latin typeface="Times New Roman"/>
                <a:cs typeface="Times New Roman"/>
              </a:rPr>
              <a:t> </a:t>
            </a:r>
            <a:r>
              <a:rPr sz="1050" b="1" spc="-10" dirty="0">
                <a:latin typeface="Times New Roman"/>
                <a:cs typeface="Times New Roman"/>
              </a:rPr>
              <a:t>artículo</a:t>
            </a:r>
            <a:endParaRPr sz="1050" dirty="0">
              <a:latin typeface="Times New Roman"/>
              <a:cs typeface="Times New Roman"/>
            </a:endParaRPr>
          </a:p>
        </p:txBody>
      </p:sp>
      <p:grpSp>
        <p:nvGrpSpPr>
          <p:cNvPr id="12" name="object 12"/>
          <p:cNvGrpSpPr/>
          <p:nvPr/>
        </p:nvGrpSpPr>
        <p:grpSpPr>
          <a:xfrm>
            <a:off x="96011" y="115823"/>
            <a:ext cx="6666230" cy="1463040"/>
            <a:chOff x="96011" y="115823"/>
            <a:chExt cx="6666230" cy="1463040"/>
          </a:xfrm>
        </p:grpSpPr>
        <p:pic>
          <p:nvPicPr>
            <p:cNvPr id="13" name="object 13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96011" y="115823"/>
              <a:ext cx="6665976" cy="1452372"/>
            </a:xfrm>
            <a:prstGeom prst="rect">
              <a:avLst/>
            </a:prstGeom>
          </p:spPr>
        </p:pic>
        <p:pic>
          <p:nvPicPr>
            <p:cNvPr id="14" name="object 14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142849" y="142875"/>
              <a:ext cx="6572275" cy="1358646"/>
            </a:xfrm>
            <a:prstGeom prst="rect">
              <a:avLst/>
            </a:prstGeom>
          </p:spPr>
        </p:pic>
        <p:sp>
          <p:nvSpPr>
            <p:cNvPr id="15" name="object 15"/>
            <p:cNvSpPr/>
            <p:nvPr/>
          </p:nvSpPr>
          <p:spPr>
            <a:xfrm>
              <a:off x="142849" y="142875"/>
              <a:ext cx="6572884" cy="1358900"/>
            </a:xfrm>
            <a:custGeom>
              <a:avLst/>
              <a:gdLst/>
              <a:ahLst/>
              <a:cxnLst/>
              <a:rect l="l" t="t" r="r" b="b"/>
              <a:pathLst>
                <a:path w="6572884" h="1358900">
                  <a:moveTo>
                    <a:pt x="0" y="226441"/>
                  </a:moveTo>
                  <a:lnTo>
                    <a:pt x="4600" y="180795"/>
                  </a:lnTo>
                  <a:lnTo>
                    <a:pt x="17795" y="138285"/>
                  </a:lnTo>
                  <a:lnTo>
                    <a:pt x="38673" y="99820"/>
                  </a:lnTo>
                  <a:lnTo>
                    <a:pt x="66324" y="66309"/>
                  </a:lnTo>
                  <a:lnTo>
                    <a:pt x="99837" y="38663"/>
                  </a:lnTo>
                  <a:lnTo>
                    <a:pt x="138301" y="17789"/>
                  </a:lnTo>
                  <a:lnTo>
                    <a:pt x="180806" y="4599"/>
                  </a:lnTo>
                  <a:lnTo>
                    <a:pt x="226440" y="0"/>
                  </a:lnTo>
                  <a:lnTo>
                    <a:pt x="6345834" y="0"/>
                  </a:lnTo>
                  <a:lnTo>
                    <a:pt x="6391480" y="4599"/>
                  </a:lnTo>
                  <a:lnTo>
                    <a:pt x="6433990" y="17789"/>
                  </a:lnTo>
                  <a:lnTo>
                    <a:pt x="6472455" y="38663"/>
                  </a:lnTo>
                  <a:lnTo>
                    <a:pt x="6505965" y="66309"/>
                  </a:lnTo>
                  <a:lnTo>
                    <a:pt x="6533612" y="99820"/>
                  </a:lnTo>
                  <a:lnTo>
                    <a:pt x="6554485" y="138285"/>
                  </a:lnTo>
                  <a:lnTo>
                    <a:pt x="6567676" y="180795"/>
                  </a:lnTo>
                  <a:lnTo>
                    <a:pt x="6572275" y="226441"/>
                  </a:lnTo>
                  <a:lnTo>
                    <a:pt x="6572275" y="1132204"/>
                  </a:lnTo>
                  <a:lnTo>
                    <a:pt x="6567676" y="1177850"/>
                  </a:lnTo>
                  <a:lnTo>
                    <a:pt x="6554485" y="1220360"/>
                  </a:lnTo>
                  <a:lnTo>
                    <a:pt x="6533612" y="1258825"/>
                  </a:lnTo>
                  <a:lnTo>
                    <a:pt x="6505965" y="1292336"/>
                  </a:lnTo>
                  <a:lnTo>
                    <a:pt x="6472455" y="1319982"/>
                  </a:lnTo>
                  <a:lnTo>
                    <a:pt x="6433990" y="1340856"/>
                  </a:lnTo>
                  <a:lnTo>
                    <a:pt x="6391480" y="1354046"/>
                  </a:lnTo>
                  <a:lnTo>
                    <a:pt x="6345834" y="1358646"/>
                  </a:lnTo>
                  <a:lnTo>
                    <a:pt x="226440" y="1358646"/>
                  </a:lnTo>
                  <a:lnTo>
                    <a:pt x="180806" y="1354046"/>
                  </a:lnTo>
                  <a:lnTo>
                    <a:pt x="138301" y="1340856"/>
                  </a:lnTo>
                  <a:lnTo>
                    <a:pt x="99837" y="1319982"/>
                  </a:lnTo>
                  <a:lnTo>
                    <a:pt x="66324" y="1292336"/>
                  </a:lnTo>
                  <a:lnTo>
                    <a:pt x="38673" y="1258825"/>
                  </a:lnTo>
                  <a:lnTo>
                    <a:pt x="17795" y="1220360"/>
                  </a:lnTo>
                  <a:lnTo>
                    <a:pt x="4600" y="1177850"/>
                  </a:lnTo>
                  <a:lnTo>
                    <a:pt x="0" y="1132204"/>
                  </a:lnTo>
                  <a:lnTo>
                    <a:pt x="0" y="226441"/>
                  </a:lnTo>
                  <a:close/>
                </a:path>
              </a:pathLst>
            </a:custGeom>
            <a:ln w="9525">
              <a:solidFill>
                <a:srgbClr val="55CE74"/>
              </a:solidFill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pic>
          <p:nvPicPr>
            <p:cNvPr id="16" name="object 16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2500248" y="305930"/>
              <a:ext cx="1714500" cy="733945"/>
            </a:xfrm>
            <a:prstGeom prst="rect">
              <a:avLst/>
            </a:prstGeom>
          </p:spPr>
        </p:pic>
        <p:pic>
          <p:nvPicPr>
            <p:cNvPr id="17" name="object 17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2738628" y="1024127"/>
              <a:ext cx="1897379" cy="371855"/>
            </a:xfrm>
            <a:prstGeom prst="rect">
              <a:avLst/>
            </a:prstGeom>
          </p:spPr>
        </p:pic>
        <p:pic>
          <p:nvPicPr>
            <p:cNvPr id="18" name="object 18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4401311" y="1024127"/>
              <a:ext cx="1577339" cy="371855"/>
            </a:xfrm>
            <a:prstGeom prst="rect">
              <a:avLst/>
            </a:prstGeom>
          </p:spPr>
        </p:pic>
        <p:pic>
          <p:nvPicPr>
            <p:cNvPr id="19" name="object 19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3169919" y="1207007"/>
              <a:ext cx="1546859" cy="371855"/>
            </a:xfrm>
            <a:prstGeom prst="rect">
              <a:avLst/>
            </a:prstGeom>
          </p:spPr>
        </p:pic>
        <p:pic>
          <p:nvPicPr>
            <p:cNvPr id="20" name="object 20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4482083" y="1207007"/>
              <a:ext cx="284988" cy="371855"/>
            </a:xfrm>
            <a:prstGeom prst="rect">
              <a:avLst/>
            </a:prstGeom>
          </p:spPr>
        </p:pic>
        <p:pic>
          <p:nvPicPr>
            <p:cNvPr id="21" name="object 21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4572000" y="1207007"/>
              <a:ext cx="1013460" cy="371855"/>
            </a:xfrm>
            <a:prstGeom prst="rect">
              <a:avLst/>
            </a:prstGeom>
          </p:spPr>
        </p:pic>
      </p:grpSp>
      <p:sp>
        <p:nvSpPr>
          <p:cNvPr id="22" name="object 22"/>
          <p:cNvSpPr txBox="1"/>
          <p:nvPr/>
        </p:nvSpPr>
        <p:spPr>
          <a:xfrm>
            <a:off x="2842005" y="1068451"/>
            <a:ext cx="3029585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Arial"/>
                <a:cs typeface="Arial"/>
              </a:rPr>
              <a:t>6ta.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Edición</a:t>
            </a:r>
            <a:r>
              <a:rPr sz="1200" b="1" spc="-10" dirty="0">
                <a:latin typeface="Arial"/>
                <a:cs typeface="Arial"/>
              </a:rPr>
              <a:t> Volumen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I</a:t>
            </a:r>
            <a:r>
              <a:rPr sz="1200" b="1" spc="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Enero</a:t>
            </a:r>
            <a:r>
              <a:rPr sz="1200" b="1" spc="-3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a</a:t>
            </a:r>
            <a:r>
              <a:rPr sz="1200" b="1" spc="-2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Julio</a:t>
            </a:r>
            <a:r>
              <a:rPr sz="1200" b="1" spc="-5" dirty="0">
                <a:latin typeface="Arial"/>
                <a:cs typeface="Arial"/>
              </a:rPr>
              <a:t> </a:t>
            </a:r>
            <a:r>
              <a:rPr sz="1200" b="1" spc="-20" dirty="0">
                <a:latin typeface="Arial"/>
                <a:cs typeface="Arial"/>
              </a:rPr>
              <a:t>2021</a:t>
            </a:r>
            <a:endParaRPr sz="1200" dirty="0">
              <a:latin typeface="Arial"/>
              <a:cs typeface="Arial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3273297" y="1251331"/>
            <a:ext cx="216789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Arial"/>
                <a:cs typeface="Arial"/>
              </a:rPr>
              <a:t>Revista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Semestral-</a:t>
            </a:r>
            <a:r>
              <a:rPr sz="1200" b="1" spc="-40" dirty="0">
                <a:latin typeface="Arial"/>
                <a:cs typeface="Arial"/>
              </a:rPr>
              <a:t> </a:t>
            </a:r>
            <a:r>
              <a:rPr sz="1200" b="1" spc="-10" dirty="0">
                <a:latin typeface="Arial"/>
                <a:cs typeface="Arial"/>
              </a:rPr>
              <a:t>Venezuela</a:t>
            </a:r>
            <a:endParaRPr sz="1200" dirty="0">
              <a:latin typeface="Arial"/>
              <a:cs typeface="Arial"/>
            </a:endParaRPr>
          </a:p>
        </p:txBody>
      </p:sp>
      <p:grpSp>
        <p:nvGrpSpPr>
          <p:cNvPr id="24" name="object 24"/>
          <p:cNvGrpSpPr/>
          <p:nvPr/>
        </p:nvGrpSpPr>
        <p:grpSpPr>
          <a:xfrm>
            <a:off x="314833" y="234695"/>
            <a:ext cx="6234430" cy="3023870"/>
            <a:chOff x="314833" y="234695"/>
            <a:chExt cx="6234430" cy="3023870"/>
          </a:xfrm>
        </p:grpSpPr>
        <p:pic>
          <p:nvPicPr>
            <p:cNvPr id="25" name="object 25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324612" y="234695"/>
              <a:ext cx="1719072" cy="1341120"/>
            </a:xfrm>
            <a:prstGeom prst="rect">
              <a:avLst/>
            </a:prstGeom>
          </p:spPr>
        </p:pic>
        <p:sp>
          <p:nvSpPr>
            <p:cNvPr id="26" name="object 26"/>
            <p:cNvSpPr/>
            <p:nvPr/>
          </p:nvSpPr>
          <p:spPr>
            <a:xfrm>
              <a:off x="333629" y="1522095"/>
              <a:ext cx="6203315" cy="631190"/>
            </a:xfrm>
            <a:custGeom>
              <a:avLst/>
              <a:gdLst/>
              <a:ahLst/>
              <a:cxnLst/>
              <a:rect l="l" t="t" r="r" b="b"/>
              <a:pathLst>
                <a:path w="6203315" h="631189">
                  <a:moveTo>
                    <a:pt x="6202934" y="0"/>
                  </a:moveTo>
                  <a:lnTo>
                    <a:pt x="0" y="0"/>
                  </a:lnTo>
                  <a:lnTo>
                    <a:pt x="0" y="630935"/>
                  </a:lnTo>
                  <a:lnTo>
                    <a:pt x="6202934" y="630935"/>
                  </a:lnTo>
                  <a:lnTo>
                    <a:pt x="620293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7" name="object 27"/>
            <p:cNvSpPr/>
            <p:nvPr/>
          </p:nvSpPr>
          <p:spPr>
            <a:xfrm>
              <a:off x="333629" y="1522095"/>
              <a:ext cx="6203315" cy="631190"/>
            </a:xfrm>
            <a:custGeom>
              <a:avLst/>
              <a:gdLst/>
              <a:ahLst/>
              <a:cxnLst/>
              <a:rect l="l" t="t" r="r" b="b"/>
              <a:pathLst>
                <a:path w="6203315" h="631189">
                  <a:moveTo>
                    <a:pt x="0" y="630935"/>
                  </a:moveTo>
                  <a:lnTo>
                    <a:pt x="6202934" y="630935"/>
                  </a:lnTo>
                  <a:lnTo>
                    <a:pt x="6202934" y="0"/>
                  </a:lnTo>
                  <a:lnTo>
                    <a:pt x="0" y="0"/>
                  </a:lnTo>
                  <a:lnTo>
                    <a:pt x="0" y="630935"/>
                  </a:lnTo>
                  <a:close/>
                </a:path>
              </a:pathLst>
            </a:custGeom>
            <a:ln w="25399">
              <a:solidFill>
                <a:srgbClr val="5BD078"/>
              </a:solidFill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8" name="object 28"/>
            <p:cNvSpPr/>
            <p:nvPr/>
          </p:nvSpPr>
          <p:spPr>
            <a:xfrm>
              <a:off x="327533" y="2153005"/>
              <a:ext cx="6203315" cy="1092835"/>
            </a:xfrm>
            <a:custGeom>
              <a:avLst/>
              <a:gdLst/>
              <a:ahLst/>
              <a:cxnLst/>
              <a:rect l="l" t="t" r="r" b="b"/>
              <a:pathLst>
                <a:path w="6203315" h="1092835">
                  <a:moveTo>
                    <a:pt x="6202934" y="0"/>
                  </a:moveTo>
                  <a:lnTo>
                    <a:pt x="0" y="0"/>
                  </a:lnTo>
                  <a:lnTo>
                    <a:pt x="0" y="1092606"/>
                  </a:lnTo>
                  <a:lnTo>
                    <a:pt x="6202934" y="1092606"/>
                  </a:lnTo>
                  <a:lnTo>
                    <a:pt x="620293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9" name="object 29"/>
            <p:cNvSpPr/>
            <p:nvPr/>
          </p:nvSpPr>
          <p:spPr>
            <a:xfrm>
              <a:off x="327533" y="2153005"/>
              <a:ext cx="6203315" cy="1092835"/>
            </a:xfrm>
            <a:custGeom>
              <a:avLst/>
              <a:gdLst/>
              <a:ahLst/>
              <a:cxnLst/>
              <a:rect l="l" t="t" r="r" b="b"/>
              <a:pathLst>
                <a:path w="6203315" h="1092835">
                  <a:moveTo>
                    <a:pt x="0" y="1092606"/>
                  </a:moveTo>
                  <a:lnTo>
                    <a:pt x="6202934" y="1092606"/>
                  </a:lnTo>
                  <a:lnTo>
                    <a:pt x="6202934" y="0"/>
                  </a:lnTo>
                  <a:lnTo>
                    <a:pt x="0" y="0"/>
                  </a:lnTo>
                  <a:lnTo>
                    <a:pt x="0" y="1092606"/>
                  </a:lnTo>
                  <a:close/>
                </a:path>
              </a:pathLst>
            </a:custGeom>
            <a:ln w="25400">
              <a:solidFill>
                <a:srgbClr val="5BD078"/>
              </a:solidFill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</p:grpSp>
      <p:sp>
        <p:nvSpPr>
          <p:cNvPr id="30" name="object 30"/>
          <p:cNvSpPr txBox="1"/>
          <p:nvPr/>
        </p:nvSpPr>
        <p:spPr>
          <a:xfrm>
            <a:off x="239369" y="1550923"/>
            <a:ext cx="6416040" cy="7343036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R="15240" algn="ctr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Times New Roman"/>
                <a:cs typeface="Times New Roman"/>
              </a:rPr>
              <a:t>MSc.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Ámbar</a:t>
            </a:r>
            <a:r>
              <a:rPr sz="1200" b="1" spc="-40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Ramírez.</a:t>
            </a:r>
            <a:endParaRPr sz="1200" dirty="0">
              <a:latin typeface="Times New Roman"/>
              <a:cs typeface="Times New Roman"/>
            </a:endParaRPr>
          </a:p>
          <a:p>
            <a:pPr marR="15240" algn="ctr">
              <a:lnSpc>
                <a:spcPts val="1320"/>
              </a:lnSpc>
              <a:spcBef>
                <a:spcPts val="5"/>
              </a:spcBef>
            </a:pPr>
            <a:r>
              <a:rPr sz="1100" dirty="0">
                <a:latin typeface="Times New Roman"/>
                <a:cs typeface="Times New Roman"/>
              </a:rPr>
              <a:t>Universidad</a:t>
            </a:r>
            <a:r>
              <a:rPr sz="1100" spc="-4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Nacional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Experimental</a:t>
            </a:r>
            <a:r>
              <a:rPr sz="1100" spc="-50" dirty="0">
                <a:latin typeface="Times New Roman"/>
                <a:cs typeface="Times New Roman"/>
              </a:rPr>
              <a:t> </a:t>
            </a:r>
            <a:r>
              <a:rPr sz="1100" dirty="0">
                <a:solidFill>
                  <a:schemeClr val="tx1"/>
                </a:solidFill>
                <a:latin typeface="Times New Roman"/>
                <a:cs typeface="Times New Roman"/>
              </a:rPr>
              <a:t>de</a:t>
            </a:r>
            <a:r>
              <a:rPr sz="1100" spc="-2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100" dirty="0">
                <a:solidFill>
                  <a:schemeClr val="tx1"/>
                </a:solidFill>
                <a:latin typeface="Times New Roman"/>
                <a:cs typeface="Times New Roman"/>
              </a:rPr>
              <a:t>los</a:t>
            </a:r>
            <a:r>
              <a:rPr sz="1100" spc="-2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100" dirty="0">
                <a:solidFill>
                  <a:schemeClr val="tx1"/>
                </a:solidFill>
                <a:latin typeface="Times New Roman"/>
                <a:cs typeface="Times New Roman"/>
              </a:rPr>
              <a:t>Llanos</a:t>
            </a:r>
            <a:r>
              <a:rPr sz="1100" spc="-2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100" dirty="0">
                <a:solidFill>
                  <a:schemeClr val="tx1"/>
                </a:solidFill>
                <a:latin typeface="Times New Roman"/>
                <a:cs typeface="Times New Roman"/>
              </a:rPr>
              <a:t>Centrales</a:t>
            </a:r>
            <a:r>
              <a:rPr sz="1100" spc="-4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100" dirty="0">
                <a:solidFill>
                  <a:schemeClr val="tx1"/>
                </a:solidFill>
                <a:latin typeface="Times New Roman"/>
                <a:cs typeface="Times New Roman"/>
              </a:rPr>
              <a:t>Rómulo</a:t>
            </a:r>
            <a:r>
              <a:rPr sz="1100" spc="-2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100" dirty="0">
                <a:solidFill>
                  <a:schemeClr val="tx1"/>
                </a:solidFill>
                <a:latin typeface="Times New Roman"/>
                <a:cs typeface="Times New Roman"/>
              </a:rPr>
              <a:t>Gallegos</a:t>
            </a:r>
            <a:r>
              <a:rPr sz="1100" spc="-2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100" dirty="0">
                <a:solidFill>
                  <a:schemeClr val="tx1"/>
                </a:solidFill>
                <a:latin typeface="Times New Roman"/>
                <a:cs typeface="Times New Roman"/>
              </a:rPr>
              <a:t>(UNERG)-</a:t>
            </a:r>
            <a:r>
              <a:rPr sz="1100" spc="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100" spc="-10" dirty="0">
                <a:solidFill>
                  <a:schemeClr val="tx1"/>
                </a:solidFill>
                <a:latin typeface="Times New Roman"/>
                <a:cs typeface="Times New Roman"/>
              </a:rPr>
              <a:t>Venezuela)</a:t>
            </a:r>
            <a:endParaRPr sz="1100" dirty="0">
              <a:solidFill>
                <a:schemeClr val="tx1"/>
              </a:solidFill>
              <a:latin typeface="Times New Roman"/>
              <a:cs typeface="Times New Roman"/>
            </a:endParaRPr>
          </a:p>
          <a:p>
            <a:pPr marR="17145" algn="ctr">
              <a:lnSpc>
                <a:spcPts val="1440"/>
              </a:lnSpc>
            </a:pPr>
            <a:r>
              <a:rPr sz="1200" b="1" dirty="0">
                <a:solidFill>
                  <a:schemeClr val="tx1"/>
                </a:solidFill>
                <a:latin typeface="Times New Roman"/>
                <a:cs typeface="Times New Roman"/>
              </a:rPr>
              <a:t>Correo</a:t>
            </a:r>
            <a:r>
              <a:rPr sz="1200" b="1" spc="-5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b="1" dirty="0">
                <a:solidFill>
                  <a:schemeClr val="tx1"/>
                </a:solidFill>
                <a:latin typeface="Times New Roman"/>
                <a:cs typeface="Times New Roman"/>
              </a:rPr>
              <a:t>Electrónico:</a:t>
            </a:r>
            <a:r>
              <a:rPr sz="1200" b="1" spc="-3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chemeClr val="tx1"/>
                </a:solidFill>
                <a:latin typeface="Times New Roman"/>
                <a:cs typeface="Times New Roman"/>
                <a:hlinkClick r:id="rId16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ramirezambar2021@gmail.com.</a:t>
            </a:r>
            <a:endParaRPr sz="1200" dirty="0">
              <a:solidFill>
                <a:schemeClr val="tx1"/>
              </a:solidFill>
              <a:latin typeface="Times New Roman"/>
              <a:cs typeface="Times New Roman"/>
            </a:endParaRPr>
          </a:p>
          <a:p>
            <a:pPr marL="179705" marR="205104" algn="just">
              <a:lnSpc>
                <a:spcPct val="100000"/>
              </a:lnSpc>
              <a:spcBef>
                <a:spcPts val="770"/>
              </a:spcBef>
            </a:pPr>
            <a:r>
              <a:rPr sz="1100" b="1" dirty="0">
                <a:latin typeface="Times New Roman"/>
                <a:cs typeface="Times New Roman"/>
              </a:rPr>
              <a:t>Como</a:t>
            </a:r>
            <a:r>
              <a:rPr sz="1100" b="1" spc="6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citar</a:t>
            </a:r>
            <a:r>
              <a:rPr sz="1100" b="1" spc="5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este</a:t>
            </a:r>
            <a:r>
              <a:rPr sz="1100" b="1" spc="5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artículo:</a:t>
            </a:r>
            <a:r>
              <a:rPr sz="1100" b="1" spc="4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Ámbar</a:t>
            </a:r>
            <a:r>
              <a:rPr sz="1100" b="1" spc="6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Ramírez</a:t>
            </a:r>
            <a:r>
              <a:rPr sz="1100" b="1" spc="4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(2021),</a:t>
            </a:r>
            <a:r>
              <a:rPr sz="1100" b="1" spc="6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“</a:t>
            </a:r>
            <a:r>
              <a:rPr sz="1050" b="1" dirty="0">
                <a:latin typeface="Times New Roman"/>
                <a:cs typeface="Times New Roman"/>
              </a:rPr>
              <a:t>Reingeniería</a:t>
            </a:r>
            <a:r>
              <a:rPr sz="1050" b="1" spc="40" dirty="0">
                <a:latin typeface="Times New Roman"/>
                <a:cs typeface="Times New Roman"/>
              </a:rPr>
              <a:t> </a:t>
            </a:r>
            <a:r>
              <a:rPr sz="1050" b="1" dirty="0">
                <a:latin typeface="Times New Roman"/>
                <a:cs typeface="Times New Roman"/>
              </a:rPr>
              <a:t>de</a:t>
            </a:r>
            <a:r>
              <a:rPr sz="1050" b="1" spc="40" dirty="0">
                <a:latin typeface="Times New Roman"/>
                <a:cs typeface="Times New Roman"/>
              </a:rPr>
              <a:t> </a:t>
            </a:r>
            <a:r>
              <a:rPr sz="1050" b="1" dirty="0">
                <a:latin typeface="Times New Roman"/>
                <a:cs typeface="Times New Roman"/>
              </a:rPr>
              <a:t>Procesos</a:t>
            </a:r>
            <a:r>
              <a:rPr sz="1050" b="1" spc="40" dirty="0">
                <a:latin typeface="Times New Roman"/>
                <a:cs typeface="Times New Roman"/>
              </a:rPr>
              <a:t> </a:t>
            </a:r>
            <a:r>
              <a:rPr sz="1050" b="1" dirty="0">
                <a:latin typeface="Times New Roman"/>
                <a:cs typeface="Times New Roman"/>
              </a:rPr>
              <a:t>Administrativos,</a:t>
            </a:r>
            <a:r>
              <a:rPr sz="1050" b="1" spc="50" dirty="0">
                <a:latin typeface="Times New Roman"/>
                <a:cs typeface="Times New Roman"/>
              </a:rPr>
              <a:t> </a:t>
            </a:r>
            <a:r>
              <a:rPr sz="1050" b="1" dirty="0">
                <a:latin typeface="Times New Roman"/>
                <a:cs typeface="Times New Roman"/>
              </a:rPr>
              <a:t>a</a:t>
            </a:r>
            <a:r>
              <a:rPr sz="1050" b="1" spc="55" dirty="0">
                <a:latin typeface="Times New Roman"/>
                <a:cs typeface="Times New Roman"/>
              </a:rPr>
              <a:t> </a:t>
            </a:r>
            <a:r>
              <a:rPr sz="1050" b="1" spc="-10" dirty="0">
                <a:latin typeface="Times New Roman"/>
                <a:cs typeface="Times New Roman"/>
              </a:rPr>
              <a:t>partir </a:t>
            </a:r>
            <a:r>
              <a:rPr sz="1050" b="1" dirty="0">
                <a:latin typeface="Times New Roman"/>
                <a:cs typeface="Times New Roman"/>
              </a:rPr>
              <a:t>de</a:t>
            </a:r>
            <a:r>
              <a:rPr sz="1050" b="1" spc="15" dirty="0">
                <a:latin typeface="Times New Roman"/>
                <a:cs typeface="Times New Roman"/>
              </a:rPr>
              <a:t> </a:t>
            </a:r>
            <a:r>
              <a:rPr sz="1050" b="1" dirty="0">
                <a:latin typeface="Times New Roman"/>
                <a:cs typeface="Times New Roman"/>
              </a:rPr>
              <a:t>la</a:t>
            </a:r>
            <a:r>
              <a:rPr sz="1050" b="1" spc="5" dirty="0">
                <a:latin typeface="Times New Roman"/>
                <a:cs typeface="Times New Roman"/>
              </a:rPr>
              <a:t> </a:t>
            </a:r>
            <a:r>
              <a:rPr sz="1050" b="1" dirty="0">
                <a:latin typeface="Times New Roman"/>
                <a:cs typeface="Times New Roman"/>
              </a:rPr>
              <a:t>Motivación,</a:t>
            </a:r>
            <a:r>
              <a:rPr sz="1050" b="1" spc="5" dirty="0">
                <a:latin typeface="Times New Roman"/>
                <a:cs typeface="Times New Roman"/>
              </a:rPr>
              <a:t> </a:t>
            </a:r>
            <a:r>
              <a:rPr sz="1050" b="1" dirty="0">
                <a:latin typeface="Times New Roman"/>
                <a:cs typeface="Times New Roman"/>
              </a:rPr>
              <a:t>como</a:t>
            </a:r>
            <a:r>
              <a:rPr sz="1050" b="1" spc="15" dirty="0">
                <a:latin typeface="Times New Roman"/>
                <a:cs typeface="Times New Roman"/>
              </a:rPr>
              <a:t> </a:t>
            </a:r>
            <a:r>
              <a:rPr sz="1050" b="1" dirty="0">
                <a:latin typeface="Times New Roman"/>
                <a:cs typeface="Times New Roman"/>
              </a:rPr>
              <a:t>Activador de</a:t>
            </a:r>
            <a:r>
              <a:rPr sz="1050" b="1" spc="15" dirty="0">
                <a:latin typeface="Times New Roman"/>
                <a:cs typeface="Times New Roman"/>
              </a:rPr>
              <a:t> </a:t>
            </a:r>
            <a:r>
              <a:rPr sz="1050" b="1" dirty="0">
                <a:latin typeface="Times New Roman"/>
                <a:cs typeface="Times New Roman"/>
              </a:rPr>
              <a:t>los</a:t>
            </a:r>
            <a:r>
              <a:rPr sz="1050" b="1" spc="15" dirty="0">
                <a:latin typeface="Times New Roman"/>
                <a:cs typeface="Times New Roman"/>
              </a:rPr>
              <a:t> </a:t>
            </a:r>
            <a:r>
              <a:rPr sz="1050" b="1" dirty="0">
                <a:latin typeface="Times New Roman"/>
                <a:cs typeface="Times New Roman"/>
              </a:rPr>
              <a:t>Valores</a:t>
            </a:r>
            <a:r>
              <a:rPr sz="1050" b="1" spc="15" dirty="0">
                <a:latin typeface="Times New Roman"/>
                <a:cs typeface="Times New Roman"/>
              </a:rPr>
              <a:t> </a:t>
            </a:r>
            <a:r>
              <a:rPr sz="1050" b="1" dirty="0">
                <a:latin typeface="Times New Roman"/>
                <a:cs typeface="Times New Roman"/>
              </a:rPr>
              <a:t>Organizacionales:</a:t>
            </a:r>
            <a:r>
              <a:rPr sz="1050" b="1" spc="10" dirty="0">
                <a:latin typeface="Times New Roman"/>
                <a:cs typeface="Times New Roman"/>
              </a:rPr>
              <a:t> </a:t>
            </a:r>
            <a:r>
              <a:rPr sz="1050" b="1" dirty="0">
                <a:latin typeface="Times New Roman"/>
                <a:cs typeface="Times New Roman"/>
              </a:rPr>
              <a:t>Significación</a:t>
            </a:r>
            <a:r>
              <a:rPr sz="1050" b="1" spc="20" dirty="0">
                <a:latin typeface="Times New Roman"/>
                <a:cs typeface="Times New Roman"/>
              </a:rPr>
              <a:t> </a:t>
            </a:r>
            <a:r>
              <a:rPr sz="1050" b="1" dirty="0">
                <a:latin typeface="Times New Roman"/>
                <a:cs typeface="Times New Roman"/>
              </a:rPr>
              <a:t>desde</a:t>
            </a:r>
            <a:r>
              <a:rPr sz="1050" b="1" spc="10" dirty="0">
                <a:latin typeface="Times New Roman"/>
                <a:cs typeface="Times New Roman"/>
              </a:rPr>
              <a:t> </a:t>
            </a:r>
            <a:r>
              <a:rPr sz="1050" b="1" dirty="0">
                <a:latin typeface="Times New Roman"/>
                <a:cs typeface="Times New Roman"/>
              </a:rPr>
              <a:t>los</a:t>
            </a:r>
            <a:r>
              <a:rPr sz="1050" b="1" spc="15" dirty="0">
                <a:latin typeface="Times New Roman"/>
                <a:cs typeface="Times New Roman"/>
              </a:rPr>
              <a:t> </a:t>
            </a:r>
            <a:r>
              <a:rPr sz="1050" b="1" dirty="0">
                <a:latin typeface="Times New Roman"/>
                <a:cs typeface="Times New Roman"/>
              </a:rPr>
              <a:t>Actores</a:t>
            </a:r>
            <a:r>
              <a:rPr sz="1050" b="1" spc="20" dirty="0">
                <a:latin typeface="Times New Roman"/>
                <a:cs typeface="Times New Roman"/>
              </a:rPr>
              <a:t> </a:t>
            </a:r>
            <a:r>
              <a:rPr sz="1050" b="1" dirty="0">
                <a:latin typeface="Times New Roman"/>
                <a:cs typeface="Times New Roman"/>
              </a:rPr>
              <a:t>”</a:t>
            </a:r>
            <a:r>
              <a:rPr sz="1050" b="1" spc="15" dirty="0">
                <a:latin typeface="Times New Roman"/>
                <a:cs typeface="Times New Roman"/>
              </a:rPr>
              <a:t> </a:t>
            </a:r>
            <a:r>
              <a:rPr sz="1050" b="1" dirty="0">
                <a:latin typeface="Times New Roman"/>
                <a:cs typeface="Times New Roman"/>
              </a:rPr>
              <a:t>I</a:t>
            </a:r>
            <a:r>
              <a:rPr sz="1050" b="1" spc="10" dirty="0">
                <a:latin typeface="Times New Roman"/>
                <a:cs typeface="Times New Roman"/>
              </a:rPr>
              <a:t> </a:t>
            </a:r>
            <a:r>
              <a:rPr sz="1050" b="1" spc="-25" dirty="0">
                <a:latin typeface="Times New Roman"/>
                <a:cs typeface="Times New Roman"/>
              </a:rPr>
              <a:t>(1- 18)</a:t>
            </a:r>
            <a:endParaRPr sz="1050" dirty="0">
              <a:latin typeface="Times New Roman"/>
              <a:cs typeface="Times New Roman"/>
            </a:endParaRPr>
          </a:p>
          <a:p>
            <a:pPr marL="35560" algn="ctr">
              <a:lnSpc>
                <a:spcPct val="100000"/>
              </a:lnSpc>
            </a:pPr>
            <a:r>
              <a:rPr sz="1100" b="1" dirty="0">
                <a:latin typeface="Times New Roman"/>
                <a:cs typeface="Times New Roman"/>
              </a:rPr>
              <a:t>Recibido:</a:t>
            </a:r>
            <a:r>
              <a:rPr sz="1100" b="1" spc="229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Enero</a:t>
            </a:r>
            <a:r>
              <a:rPr sz="1100" b="1" spc="254" dirty="0">
                <a:latin typeface="Times New Roman"/>
                <a:cs typeface="Times New Roman"/>
              </a:rPr>
              <a:t> </a:t>
            </a:r>
            <a:r>
              <a:rPr sz="1100" b="1" spc="-20" dirty="0">
                <a:latin typeface="Times New Roman"/>
                <a:cs typeface="Times New Roman"/>
              </a:rPr>
              <a:t>2021</a:t>
            </a:r>
            <a:endParaRPr sz="1100" dirty="0">
              <a:latin typeface="Times New Roman"/>
              <a:cs typeface="Times New Roman"/>
            </a:endParaRPr>
          </a:p>
          <a:p>
            <a:pPr marL="66675" algn="ctr">
              <a:lnSpc>
                <a:spcPct val="100000"/>
              </a:lnSpc>
            </a:pPr>
            <a:r>
              <a:rPr sz="1100" b="1" dirty="0">
                <a:latin typeface="Times New Roman"/>
                <a:cs typeface="Times New Roman"/>
              </a:rPr>
              <a:t>Revisado:</a:t>
            </a:r>
            <a:r>
              <a:rPr sz="1100" b="1" spc="2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Enero</a:t>
            </a:r>
            <a:r>
              <a:rPr sz="1100" b="1" spc="120" dirty="0">
                <a:latin typeface="Times New Roman"/>
                <a:cs typeface="Times New Roman"/>
              </a:rPr>
              <a:t>  </a:t>
            </a:r>
            <a:r>
              <a:rPr sz="1100" b="1" spc="-20" dirty="0">
                <a:latin typeface="Times New Roman"/>
                <a:cs typeface="Times New Roman"/>
              </a:rPr>
              <a:t>2021</a:t>
            </a:r>
            <a:endParaRPr sz="1100" dirty="0">
              <a:latin typeface="Times New Roman"/>
              <a:cs typeface="Times New Roman"/>
            </a:endParaRPr>
          </a:p>
          <a:p>
            <a:pPr marL="33020" algn="ctr">
              <a:lnSpc>
                <a:spcPct val="100000"/>
              </a:lnSpc>
            </a:pPr>
            <a:r>
              <a:rPr sz="1100" b="1" dirty="0">
                <a:latin typeface="Times New Roman"/>
                <a:cs typeface="Times New Roman"/>
              </a:rPr>
              <a:t>Aceptado:</a:t>
            </a:r>
            <a:r>
              <a:rPr sz="1100" b="1" spc="229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Enero</a:t>
            </a:r>
            <a:r>
              <a:rPr sz="1100" b="1" spc="-20" dirty="0">
                <a:latin typeface="Times New Roman"/>
                <a:cs typeface="Times New Roman"/>
              </a:rPr>
              <a:t> 2021</a:t>
            </a:r>
            <a:endParaRPr sz="1100" dirty="0">
              <a:latin typeface="Times New Roman"/>
              <a:cs typeface="Times New Roman"/>
            </a:endParaRPr>
          </a:p>
          <a:p>
            <a:pPr marR="92710" algn="ctr">
              <a:lnSpc>
                <a:spcPts val="1425"/>
              </a:lnSpc>
              <a:spcBef>
                <a:spcPts val="805"/>
              </a:spcBef>
            </a:pPr>
            <a:r>
              <a:rPr sz="1200" b="1" dirty="0">
                <a:latin typeface="Times New Roman"/>
                <a:cs typeface="Times New Roman"/>
              </a:rPr>
              <a:t>Reingeniería</a:t>
            </a:r>
            <a:r>
              <a:rPr sz="1200" b="1" spc="-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Procesos</a:t>
            </a:r>
            <a:r>
              <a:rPr sz="1200" b="1" spc="-6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Administrativos,</a:t>
            </a:r>
            <a:r>
              <a:rPr sz="1200" b="1" spc="-1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a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partir</a:t>
            </a:r>
            <a:r>
              <a:rPr sz="1200" b="1" spc="-4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la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Motivación,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como</a:t>
            </a:r>
            <a:r>
              <a:rPr sz="1200" b="1" spc="-6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Activador</a:t>
            </a:r>
            <a:r>
              <a:rPr sz="1200" b="1" spc="-4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spc="-25" dirty="0">
                <a:latin typeface="Times New Roman"/>
                <a:cs typeface="Times New Roman"/>
              </a:rPr>
              <a:t>los</a:t>
            </a:r>
            <a:endParaRPr sz="1200" dirty="0">
              <a:latin typeface="Times New Roman"/>
              <a:cs typeface="Times New Roman"/>
            </a:endParaRPr>
          </a:p>
          <a:p>
            <a:pPr marR="92075" algn="ctr">
              <a:lnSpc>
                <a:spcPts val="1425"/>
              </a:lnSpc>
            </a:pPr>
            <a:r>
              <a:rPr sz="1200" b="1" spc="-20" dirty="0">
                <a:latin typeface="Times New Roman"/>
                <a:cs typeface="Times New Roman"/>
              </a:rPr>
              <a:t>Valores</a:t>
            </a:r>
            <a:r>
              <a:rPr sz="1200" b="1" spc="-5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Organizacionales: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Significación</a:t>
            </a:r>
            <a:r>
              <a:rPr sz="1200" b="1" spc="-4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desde</a:t>
            </a:r>
            <a:r>
              <a:rPr sz="1200" b="1" spc="-3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los</a:t>
            </a:r>
            <a:r>
              <a:rPr sz="1200" b="1" spc="-7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Actores</a:t>
            </a:r>
            <a:endParaRPr sz="1200" dirty="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80"/>
              </a:spcBef>
            </a:pPr>
            <a:endParaRPr sz="1200" dirty="0">
              <a:latin typeface="Times New Roman"/>
              <a:cs typeface="Times New Roman"/>
            </a:endParaRPr>
          </a:p>
          <a:p>
            <a:pPr marL="635" algn="ctr">
              <a:lnSpc>
                <a:spcPct val="100000"/>
              </a:lnSpc>
              <a:spcBef>
                <a:spcPts val="5"/>
              </a:spcBef>
            </a:pPr>
            <a:r>
              <a:rPr sz="1200" b="1" spc="-10" dirty="0">
                <a:latin typeface="Times New Roman"/>
                <a:cs typeface="Times New Roman"/>
              </a:rPr>
              <a:t>RESUMEN</a:t>
            </a:r>
            <a:endParaRPr sz="1200" dirty="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5"/>
              </a:spcBef>
            </a:pPr>
            <a:endParaRPr sz="1200" dirty="0">
              <a:latin typeface="Times New Roman"/>
              <a:cs typeface="Times New Roman"/>
            </a:endParaRPr>
          </a:p>
          <a:p>
            <a:pPr marL="12700" marR="5080" algn="just">
              <a:lnSpc>
                <a:spcPct val="100000"/>
              </a:lnSpc>
              <a:spcBef>
                <a:spcPts val="5"/>
              </a:spcBef>
            </a:pP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investigación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presenta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lang="es-ES" sz="1200" dirty="0">
                <a:latin typeface="Times New Roman"/>
                <a:cs typeface="Times New Roman"/>
              </a:rPr>
              <a:t>continuación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titula,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Reingeniería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Procesos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Administrativos,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50" dirty="0">
                <a:latin typeface="Times New Roman"/>
                <a:cs typeface="Times New Roman"/>
              </a:rPr>
              <a:t>a </a:t>
            </a:r>
            <a:r>
              <a:rPr sz="1200" dirty="0">
                <a:latin typeface="Times New Roman"/>
                <a:cs typeface="Times New Roman"/>
              </a:rPr>
              <a:t>partir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Motivación,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activador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Valores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Organizacionales: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significación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desde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los </a:t>
            </a:r>
            <a:r>
              <a:rPr sz="1200" dirty="0">
                <a:latin typeface="Times New Roman"/>
                <a:cs typeface="Times New Roman"/>
              </a:rPr>
              <a:t>actores,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enfoque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Cualitativo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enmarcado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paradigma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interpretativo,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método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utilizado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abordar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investigación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fue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 Hermenéutico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Dialéctico, considerando los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propósitos que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persigue.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escenario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estudio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ubicó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Universidad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Rómulo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Gallegos,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ubicada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San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Juan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los </a:t>
            </a:r>
            <a:r>
              <a:rPr sz="1200" dirty="0">
                <a:latin typeface="Times New Roman"/>
                <a:cs typeface="Times New Roman"/>
              </a:rPr>
              <a:t>Morros,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Estado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Guárico.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Sujetos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Significantes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estudio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tres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individuos,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cuyos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pseudónimos </a:t>
            </a:r>
            <a:r>
              <a:rPr sz="1200" dirty="0">
                <a:latin typeface="Times New Roman"/>
                <a:cs typeface="Times New Roman"/>
              </a:rPr>
              <a:t>fueron: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Motivado,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Logro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Activo.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técnica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recolección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datos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fue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entrevista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profundidad, </a:t>
            </a:r>
            <a:r>
              <a:rPr sz="1200" dirty="0">
                <a:latin typeface="Times New Roman"/>
                <a:cs typeface="Times New Roman"/>
              </a:rPr>
              <a:t>apoyada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grabaciones de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audio,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cual se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utilizó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instrumento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grabadora.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credibilidad </a:t>
            </a:r>
            <a:r>
              <a:rPr sz="1200" dirty="0">
                <a:latin typeface="Times New Roman"/>
                <a:cs typeface="Times New Roman"/>
              </a:rPr>
              <a:t>o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validez,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determinó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rigurosidad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abundancia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datos.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fiabilidad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mediante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Técnica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Triangulación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fuentes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informantes.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interpretación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análisis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información </a:t>
            </a:r>
            <a:r>
              <a:rPr sz="1200" dirty="0">
                <a:latin typeface="Times New Roman"/>
                <a:cs typeface="Times New Roman"/>
              </a:rPr>
              <a:t>recolectada</a:t>
            </a:r>
            <a:r>
              <a:rPr sz="1200" spc="43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durante</a:t>
            </a:r>
            <a:r>
              <a:rPr sz="1200" spc="4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4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estudio,</a:t>
            </a:r>
            <a:r>
              <a:rPr sz="1200" spc="4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4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hizo</a:t>
            </a:r>
            <a:r>
              <a:rPr sz="1200" spc="4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uso</a:t>
            </a:r>
            <a:r>
              <a:rPr sz="1200" spc="4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4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4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procesos</a:t>
            </a:r>
            <a:r>
              <a:rPr sz="1200" spc="4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4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Categorización,</a:t>
            </a:r>
            <a:r>
              <a:rPr sz="1200" spc="44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Estructuración, </a:t>
            </a:r>
            <a:r>
              <a:rPr sz="1200" dirty="0">
                <a:latin typeface="Times New Roman"/>
                <a:cs typeface="Times New Roman"/>
              </a:rPr>
              <a:t>Contrastación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Triangulación,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cual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permitió comparar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opinión de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 Sujetos Significantes,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 </a:t>
            </a:r>
            <a:r>
              <a:rPr sz="1200" dirty="0">
                <a:latin typeface="Times New Roman"/>
                <a:cs typeface="Times New Roman"/>
              </a:rPr>
              <a:t>donde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emergieron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categorías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análisis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cualitativo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interpretativo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llegando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construcción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síntesis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final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donde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pudo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interpretar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quehacer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sujetos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intervinientes,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satisfacción </a:t>
            </a:r>
            <a:r>
              <a:rPr sz="1200" dirty="0">
                <a:latin typeface="Times New Roman"/>
                <a:cs typeface="Times New Roman"/>
              </a:rPr>
              <a:t>laboral,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incidencia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Calidad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Prestación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Servicio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prestada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UNERG.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través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abordaje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realizado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encuentros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sujetos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informantes,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reflejando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muchas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veces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satisfacción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laboral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sienten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cumplimiento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sus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lang="es-ES" sz="1200" dirty="0">
                <a:latin typeface="Times New Roman"/>
                <a:cs typeface="Times New Roman"/>
              </a:rPr>
              <a:t>labores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incide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directamente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el </a:t>
            </a:r>
            <a:r>
              <a:rPr sz="1200" dirty="0">
                <a:latin typeface="Times New Roman"/>
                <a:cs typeface="Times New Roman"/>
              </a:rPr>
              <a:t>ejercicio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valores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organizacionales</a:t>
            </a:r>
            <a:endParaRPr sz="1200" dirty="0">
              <a:latin typeface="Times New Roman"/>
              <a:cs typeface="Times New Roman"/>
            </a:endParaRPr>
          </a:p>
          <a:p>
            <a:pPr marL="12700" algn="just">
              <a:lnSpc>
                <a:spcPct val="100000"/>
              </a:lnSpc>
              <a:spcBef>
                <a:spcPts val="5"/>
              </a:spcBef>
            </a:pPr>
            <a:r>
              <a:rPr sz="1200" b="1" dirty="0">
                <a:latin typeface="Times New Roman"/>
                <a:cs typeface="Times New Roman"/>
              </a:rPr>
              <a:t>Descriptores:</a:t>
            </a:r>
            <a:r>
              <a:rPr sz="1200" b="1" spc="-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Motivación,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Desempeño</a:t>
            </a:r>
            <a:r>
              <a:rPr sz="1200" spc="-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Laboral,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Valores</a:t>
            </a:r>
            <a:r>
              <a:rPr sz="1200" spc="-4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Organizacionales.</a:t>
            </a:r>
            <a:endParaRPr sz="1200" dirty="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60"/>
              </a:spcBef>
            </a:pPr>
            <a:endParaRPr sz="1200" dirty="0">
              <a:latin typeface="Times New Roman"/>
              <a:cs typeface="Times New Roman"/>
            </a:endParaRPr>
          </a:p>
          <a:p>
            <a:pPr marL="12700" marR="5080" algn="just">
              <a:lnSpc>
                <a:spcPct val="100000"/>
              </a:lnSpc>
            </a:pPr>
            <a:r>
              <a:rPr sz="1200" b="1" dirty="0">
                <a:latin typeface="Times New Roman"/>
                <a:cs typeface="Times New Roman"/>
              </a:rPr>
              <a:t>Reseña</a:t>
            </a:r>
            <a:r>
              <a:rPr sz="1200" b="1" spc="7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Biográfica</a:t>
            </a:r>
            <a:r>
              <a:rPr sz="1200" dirty="0">
                <a:latin typeface="Times New Roman"/>
                <a:cs typeface="Times New Roman"/>
              </a:rPr>
              <a:t>: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Odontóloga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XI</a:t>
            </a:r>
            <a:r>
              <a:rPr sz="1200" spc="4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promoción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2012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UNERG.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Abogada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promoción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2014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UNERG. </a:t>
            </a:r>
            <a:r>
              <a:rPr sz="1200" dirty="0">
                <a:latin typeface="Times New Roman"/>
                <a:cs typeface="Times New Roman"/>
              </a:rPr>
              <a:t>Magíster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gerencia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2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salud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publica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2015.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Magíster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gerencia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administrativa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2018.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Docente</a:t>
            </a:r>
            <a:r>
              <a:rPr sz="1200" spc="125" dirty="0">
                <a:latin typeface="Times New Roman"/>
                <a:cs typeface="Times New Roman"/>
              </a:rPr>
              <a:t>  </a:t>
            </a:r>
            <a:r>
              <a:rPr sz="1200" spc="-25" dirty="0">
                <a:latin typeface="Times New Roman"/>
                <a:cs typeface="Times New Roman"/>
              </a:rPr>
              <a:t>de </a:t>
            </a:r>
            <a:r>
              <a:rPr sz="1200" dirty="0">
                <a:latin typeface="Times New Roman"/>
                <a:cs typeface="Times New Roman"/>
              </a:rPr>
              <a:t>farmacología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área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odontología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departamento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ciencias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morfológicas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2012.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Coordinadora </a:t>
            </a:r>
            <a:r>
              <a:rPr sz="1200" dirty="0">
                <a:latin typeface="Times New Roman"/>
                <a:cs typeface="Times New Roman"/>
              </a:rPr>
              <a:t>académica</a:t>
            </a:r>
            <a:r>
              <a:rPr sz="1200" spc="3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3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3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estado</a:t>
            </a:r>
            <a:r>
              <a:rPr sz="1200" spc="3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Guárico,</a:t>
            </a:r>
            <a:r>
              <a:rPr sz="1200" spc="3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3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instituto</a:t>
            </a:r>
            <a:r>
              <a:rPr sz="1200" spc="33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profesional</a:t>
            </a:r>
            <a:r>
              <a:rPr sz="1200" spc="3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formación</a:t>
            </a:r>
            <a:r>
              <a:rPr sz="1200" spc="3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académica</a:t>
            </a:r>
            <a:r>
              <a:rPr sz="1200" spc="3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1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estudios </a:t>
            </a:r>
            <a:r>
              <a:rPr sz="1200" dirty="0">
                <a:latin typeface="Times New Roman"/>
                <a:cs typeface="Times New Roman"/>
              </a:rPr>
              <a:t>odontológicos.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Docente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ordinario</a:t>
            </a:r>
            <a:r>
              <a:rPr sz="1200" spc="13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investigación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I,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perteneciente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departamento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investigación</a:t>
            </a:r>
            <a:endParaRPr sz="1200" dirty="0">
              <a:latin typeface="Times New Roman"/>
              <a:cs typeface="Times New Roman"/>
            </a:endParaRPr>
          </a:p>
        </p:txBody>
      </p:sp>
      <p:pic>
        <p:nvPicPr>
          <p:cNvPr id="31" name="object 31"/>
          <p:cNvPicPr/>
          <p:nvPr/>
        </p:nvPicPr>
        <p:blipFill>
          <a:blip r:embed="rId17" cstate="print"/>
          <a:stretch>
            <a:fillRect/>
          </a:stretch>
        </p:blipFill>
        <p:spPr>
          <a:xfrm>
            <a:off x="4725161" y="164274"/>
            <a:ext cx="1805305" cy="893889"/>
          </a:xfrm>
          <a:prstGeom prst="rect">
            <a:avLst/>
          </a:prstGeom>
        </p:spPr>
      </p:pic>
      <p:sp>
        <p:nvSpPr>
          <p:cNvPr id="32" name="object 32"/>
          <p:cNvSpPr txBox="1"/>
          <p:nvPr/>
        </p:nvSpPr>
        <p:spPr>
          <a:xfrm>
            <a:off x="239369" y="8803165"/>
            <a:ext cx="5100320" cy="1943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410"/>
              </a:lnSpc>
            </a:pP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área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odontología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UNERG.2014.</a:t>
            </a:r>
            <a:r>
              <a:rPr sz="1200" spc="-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Docente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Ordinario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Dedicación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Exclusiva.</a:t>
            </a:r>
            <a:endParaRPr sz="1200" dirty="0">
              <a:latin typeface="Times New Roman"/>
              <a:cs typeface="Times New Roman"/>
            </a:endParaRPr>
          </a:p>
        </p:txBody>
      </p:sp>
      <p:sp>
        <p:nvSpPr>
          <p:cNvPr id="33" name="object 33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78725" rIns="0" bIns="0" rtlCol="0">
            <a:spAutoFit/>
          </a:bodyPr>
          <a:lstStyle/>
          <a:p>
            <a:pPr marL="255904">
              <a:lnSpc>
                <a:spcPct val="100000"/>
              </a:lnSpc>
              <a:spcBef>
                <a:spcPts val="15"/>
              </a:spcBef>
            </a:pPr>
            <a:fld id="{81D60167-4931-47E6-BA6A-407CBD079E47}" type="slidenum">
              <a:rPr sz="800" spc="-25" dirty="0"/>
              <a:t>297</a:t>
            </a:fld>
            <a:endParaRPr sz="800" dirty="0"/>
          </a:p>
        </p:txBody>
      </p:sp>
      <p:grpSp>
        <p:nvGrpSpPr>
          <p:cNvPr id="34" name="Grupo 33">
            <a:extLst>
              <a:ext uri="{FF2B5EF4-FFF2-40B4-BE49-F238E27FC236}">
                <a16:creationId xmlns:a16="http://schemas.microsoft.com/office/drawing/2014/main" id="{AAD1E1EF-BB6D-5252-2673-B3252873E980}"/>
              </a:ext>
            </a:extLst>
          </p:cNvPr>
          <p:cNvGrpSpPr/>
          <p:nvPr/>
        </p:nvGrpSpPr>
        <p:grpSpPr>
          <a:xfrm>
            <a:off x="117348" y="98932"/>
            <a:ext cx="6665976" cy="1452626"/>
            <a:chOff x="470065" y="1951410"/>
            <a:chExt cx="6665976" cy="1452626"/>
          </a:xfrm>
        </p:grpSpPr>
        <p:grpSp>
          <p:nvGrpSpPr>
            <p:cNvPr id="35" name="object 12">
              <a:extLst>
                <a:ext uri="{FF2B5EF4-FFF2-40B4-BE49-F238E27FC236}">
                  <a16:creationId xmlns:a16="http://schemas.microsoft.com/office/drawing/2014/main" id="{3131A023-798F-DF08-18BC-63272FF346DC}"/>
                </a:ext>
              </a:extLst>
            </p:cNvPr>
            <p:cNvGrpSpPr/>
            <p:nvPr/>
          </p:nvGrpSpPr>
          <p:grpSpPr>
            <a:xfrm>
              <a:off x="470065" y="1951664"/>
              <a:ext cx="6665976" cy="1452372"/>
              <a:chOff x="96011" y="115823"/>
              <a:chExt cx="6665976" cy="1452372"/>
            </a:xfrm>
          </p:grpSpPr>
          <p:pic>
            <p:nvPicPr>
              <p:cNvPr id="39" name="object 13">
                <a:extLst>
                  <a:ext uri="{FF2B5EF4-FFF2-40B4-BE49-F238E27FC236}">
                    <a16:creationId xmlns:a16="http://schemas.microsoft.com/office/drawing/2014/main" id="{8364E205-09E2-C743-E116-2969A07717BC}"/>
                  </a:ext>
                </a:extLst>
              </p:cNvPr>
              <p:cNvPicPr/>
              <p:nvPr/>
            </p:nvPicPr>
            <p:blipFill>
              <a:blip r:embed="rId7" cstate="print"/>
              <a:stretch>
                <a:fillRect/>
              </a:stretch>
            </p:blipFill>
            <p:spPr>
              <a:xfrm>
                <a:off x="96011" y="115823"/>
                <a:ext cx="6665976" cy="1452372"/>
              </a:xfrm>
              <a:prstGeom prst="rect">
                <a:avLst/>
              </a:prstGeom>
            </p:spPr>
          </p:pic>
          <p:pic>
            <p:nvPicPr>
              <p:cNvPr id="40" name="object 14">
                <a:extLst>
                  <a:ext uri="{FF2B5EF4-FFF2-40B4-BE49-F238E27FC236}">
                    <a16:creationId xmlns:a16="http://schemas.microsoft.com/office/drawing/2014/main" id="{AECA69A1-6536-4FB1-09F8-3D15AC1753A1}"/>
                  </a:ext>
                </a:extLst>
              </p:cNvPr>
              <p:cNvPicPr/>
              <p:nvPr/>
            </p:nvPicPr>
            <p:blipFill>
              <a:blip r:embed="rId8" cstate="print"/>
              <a:stretch>
                <a:fillRect/>
              </a:stretch>
            </p:blipFill>
            <p:spPr>
              <a:xfrm>
                <a:off x="142849" y="142875"/>
                <a:ext cx="6572275" cy="1358646"/>
              </a:xfrm>
              <a:prstGeom prst="rect">
                <a:avLst/>
              </a:prstGeom>
            </p:spPr>
          </p:pic>
          <p:sp>
            <p:nvSpPr>
              <p:cNvPr id="41" name="object 15">
                <a:extLst>
                  <a:ext uri="{FF2B5EF4-FFF2-40B4-BE49-F238E27FC236}">
                    <a16:creationId xmlns:a16="http://schemas.microsoft.com/office/drawing/2014/main" id="{2A4BD34B-C4FA-38E9-0590-2D382BE1222E}"/>
                  </a:ext>
                </a:extLst>
              </p:cNvPr>
              <p:cNvSpPr/>
              <p:nvPr/>
            </p:nvSpPr>
            <p:spPr>
              <a:xfrm>
                <a:off x="142849" y="142875"/>
                <a:ext cx="6572884" cy="1358900"/>
              </a:xfrm>
              <a:custGeom>
                <a:avLst/>
                <a:gdLst/>
                <a:ahLst/>
                <a:cxnLst/>
                <a:rect l="l" t="t" r="r" b="b"/>
                <a:pathLst>
                  <a:path w="6572884" h="1358900">
                    <a:moveTo>
                      <a:pt x="0" y="226441"/>
                    </a:moveTo>
                    <a:lnTo>
                      <a:pt x="4600" y="180795"/>
                    </a:lnTo>
                    <a:lnTo>
                      <a:pt x="17795" y="138285"/>
                    </a:lnTo>
                    <a:lnTo>
                      <a:pt x="38673" y="99820"/>
                    </a:lnTo>
                    <a:lnTo>
                      <a:pt x="66324" y="66309"/>
                    </a:lnTo>
                    <a:lnTo>
                      <a:pt x="99837" y="38663"/>
                    </a:lnTo>
                    <a:lnTo>
                      <a:pt x="138301" y="17789"/>
                    </a:lnTo>
                    <a:lnTo>
                      <a:pt x="180806" y="4599"/>
                    </a:lnTo>
                    <a:lnTo>
                      <a:pt x="226440" y="0"/>
                    </a:lnTo>
                    <a:lnTo>
                      <a:pt x="6345834" y="0"/>
                    </a:lnTo>
                    <a:lnTo>
                      <a:pt x="6391480" y="4599"/>
                    </a:lnTo>
                    <a:lnTo>
                      <a:pt x="6433990" y="17789"/>
                    </a:lnTo>
                    <a:lnTo>
                      <a:pt x="6472455" y="38663"/>
                    </a:lnTo>
                    <a:lnTo>
                      <a:pt x="6505965" y="66309"/>
                    </a:lnTo>
                    <a:lnTo>
                      <a:pt x="6533612" y="99820"/>
                    </a:lnTo>
                    <a:lnTo>
                      <a:pt x="6554485" y="138285"/>
                    </a:lnTo>
                    <a:lnTo>
                      <a:pt x="6567676" y="180795"/>
                    </a:lnTo>
                    <a:lnTo>
                      <a:pt x="6572275" y="226441"/>
                    </a:lnTo>
                    <a:lnTo>
                      <a:pt x="6572275" y="1132204"/>
                    </a:lnTo>
                    <a:lnTo>
                      <a:pt x="6567676" y="1177850"/>
                    </a:lnTo>
                    <a:lnTo>
                      <a:pt x="6554485" y="1220360"/>
                    </a:lnTo>
                    <a:lnTo>
                      <a:pt x="6533612" y="1258825"/>
                    </a:lnTo>
                    <a:lnTo>
                      <a:pt x="6505965" y="1292336"/>
                    </a:lnTo>
                    <a:lnTo>
                      <a:pt x="6472455" y="1319982"/>
                    </a:lnTo>
                    <a:lnTo>
                      <a:pt x="6433990" y="1340856"/>
                    </a:lnTo>
                    <a:lnTo>
                      <a:pt x="6391480" y="1354046"/>
                    </a:lnTo>
                    <a:lnTo>
                      <a:pt x="6345834" y="1358646"/>
                    </a:lnTo>
                    <a:lnTo>
                      <a:pt x="226440" y="1358646"/>
                    </a:lnTo>
                    <a:lnTo>
                      <a:pt x="180806" y="1354046"/>
                    </a:lnTo>
                    <a:lnTo>
                      <a:pt x="138301" y="1340856"/>
                    </a:lnTo>
                    <a:lnTo>
                      <a:pt x="99837" y="1319982"/>
                    </a:lnTo>
                    <a:lnTo>
                      <a:pt x="66324" y="1292336"/>
                    </a:lnTo>
                    <a:lnTo>
                      <a:pt x="38673" y="1258825"/>
                    </a:lnTo>
                    <a:lnTo>
                      <a:pt x="17795" y="1220360"/>
                    </a:lnTo>
                    <a:lnTo>
                      <a:pt x="4600" y="1177850"/>
                    </a:lnTo>
                    <a:lnTo>
                      <a:pt x="0" y="1132204"/>
                    </a:lnTo>
                    <a:lnTo>
                      <a:pt x="0" y="226441"/>
                    </a:lnTo>
                    <a:close/>
                  </a:path>
                </a:pathLst>
              </a:custGeom>
              <a:ln w="9525">
                <a:solidFill>
                  <a:srgbClr val="55CE74"/>
                </a:solidFill>
              </a:ln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pic>
            <p:nvPicPr>
              <p:cNvPr id="42" name="object 16">
                <a:extLst>
                  <a:ext uri="{FF2B5EF4-FFF2-40B4-BE49-F238E27FC236}">
                    <a16:creationId xmlns:a16="http://schemas.microsoft.com/office/drawing/2014/main" id="{F9A9506E-BB50-274F-98C6-A68AA977CFB8}"/>
                  </a:ext>
                </a:extLst>
              </p:cNvPr>
              <p:cNvPicPr/>
              <p:nvPr/>
            </p:nvPicPr>
            <p:blipFill>
              <a:blip r:embed="rId9" cstate="print"/>
              <a:stretch>
                <a:fillRect/>
              </a:stretch>
            </p:blipFill>
            <p:spPr>
              <a:xfrm>
                <a:off x="2500248" y="305930"/>
                <a:ext cx="1714500" cy="733945"/>
              </a:xfrm>
              <a:prstGeom prst="rect">
                <a:avLst/>
              </a:prstGeom>
            </p:spPr>
          </p:pic>
        </p:grpSp>
        <p:sp>
          <p:nvSpPr>
            <p:cNvPr id="36" name="object 16">
              <a:extLst>
                <a:ext uri="{FF2B5EF4-FFF2-40B4-BE49-F238E27FC236}">
                  <a16:creationId xmlns:a16="http://schemas.microsoft.com/office/drawing/2014/main" id="{BCCC2344-3E21-1960-B211-947B5AE6FFCF}"/>
                </a:ext>
              </a:extLst>
            </p:cNvPr>
            <p:cNvSpPr txBox="1"/>
            <p:nvPr/>
          </p:nvSpPr>
          <p:spPr>
            <a:xfrm>
              <a:off x="2775727" y="2875716"/>
              <a:ext cx="3332858" cy="391795"/>
            </a:xfrm>
            <a:prstGeom prst="rect">
              <a:avLst/>
            </a:prstGeom>
            <a:noFill/>
          </p:spPr>
          <p:txBody>
            <a:bodyPr vert="horz" wrap="square" lIns="0" tIns="12700" rIns="0" bIns="0" rtlCol="0">
              <a:spAutoFit/>
            </a:bodyPr>
            <a:lstStyle/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Volumen 4,  Número 1  Enero a Julio 2021</a:t>
              </a:r>
            </a:p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Revista Semestral. Venezuela</a:t>
              </a:r>
              <a:endParaRPr sz="1200" dirty="0">
                <a:latin typeface="Arial"/>
                <a:cs typeface="Arial"/>
              </a:endParaRPr>
            </a:p>
          </p:txBody>
        </p:sp>
        <p:pic>
          <p:nvPicPr>
            <p:cNvPr id="37" name="object 25">
              <a:extLst>
                <a:ext uri="{FF2B5EF4-FFF2-40B4-BE49-F238E27FC236}">
                  <a16:creationId xmlns:a16="http://schemas.microsoft.com/office/drawing/2014/main" id="{3D2249EA-4A6B-A623-2B4C-1D57C90233A4}"/>
                </a:ext>
              </a:extLst>
            </p:cNvPr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470065" y="2027896"/>
              <a:ext cx="2305662" cy="1053903"/>
            </a:xfrm>
            <a:prstGeom prst="rect">
              <a:avLst/>
            </a:prstGeom>
          </p:spPr>
        </p:pic>
        <p:pic>
          <p:nvPicPr>
            <p:cNvPr id="38" name="object 31">
              <a:extLst>
                <a:ext uri="{FF2B5EF4-FFF2-40B4-BE49-F238E27FC236}">
                  <a16:creationId xmlns:a16="http://schemas.microsoft.com/office/drawing/2014/main" id="{960592F1-1806-7A4B-2A42-07952EF6DE31}"/>
                </a:ext>
              </a:extLst>
            </p:cNvPr>
            <p:cNvPicPr/>
            <p:nvPr/>
          </p:nvPicPr>
          <p:blipFill>
            <a:blip r:embed="rId17" cstate="print"/>
            <a:stretch>
              <a:fillRect/>
            </a:stretch>
          </p:blipFill>
          <p:spPr>
            <a:xfrm>
              <a:off x="4932681" y="1951410"/>
              <a:ext cx="1805304" cy="893889"/>
            </a:xfrm>
            <a:prstGeom prst="rect">
              <a:avLst/>
            </a:prstGeom>
          </p:spPr>
        </p:pic>
      </p:grpSp>
    </p:spTree>
  </p:cSld>
  <p:clrMapOvr>
    <a:masterClrMapping/>
  </p:clrMapOvr>
</p:sld>
</file>

<file path=ppt/slides/slide29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105155" y="3043430"/>
            <a:ext cx="6647815" cy="5835650"/>
            <a:chOff x="105155" y="3043430"/>
            <a:chExt cx="6647815" cy="5835650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05155" y="3043430"/>
              <a:ext cx="6647687" cy="5835391"/>
            </a:xfrm>
            <a:prstGeom prst="rect">
              <a:avLst/>
            </a:prstGeom>
          </p:spPr>
        </p:pic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42849" y="3062414"/>
              <a:ext cx="6572250" cy="5758053"/>
            </a:xfrm>
            <a:prstGeom prst="rect">
              <a:avLst/>
            </a:prstGeom>
          </p:spPr>
        </p:pic>
        <p:sp>
          <p:nvSpPr>
            <p:cNvPr id="5" name="object 5"/>
            <p:cNvSpPr/>
            <p:nvPr/>
          </p:nvSpPr>
          <p:spPr>
            <a:xfrm>
              <a:off x="142849" y="3062414"/>
              <a:ext cx="6572250" cy="5758180"/>
            </a:xfrm>
            <a:custGeom>
              <a:avLst/>
              <a:gdLst/>
              <a:ahLst/>
              <a:cxnLst/>
              <a:rect l="l" t="t" r="r" b="b"/>
              <a:pathLst>
                <a:path w="6572250" h="5758180">
                  <a:moveTo>
                    <a:pt x="0" y="5758053"/>
                  </a:moveTo>
                  <a:lnTo>
                    <a:pt x="6572250" y="5758053"/>
                  </a:lnTo>
                  <a:lnTo>
                    <a:pt x="6572250" y="0"/>
                  </a:lnTo>
                  <a:lnTo>
                    <a:pt x="0" y="0"/>
                  </a:lnTo>
                  <a:lnTo>
                    <a:pt x="0" y="5758053"/>
                  </a:lnTo>
                  <a:close/>
                </a:path>
              </a:pathLst>
            </a:custGeom>
            <a:ln w="9525">
              <a:solidFill>
                <a:srgbClr val="55CE74"/>
              </a:solidFill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</p:grpSp>
      <p:grpSp>
        <p:nvGrpSpPr>
          <p:cNvPr id="6" name="object 6"/>
          <p:cNvGrpSpPr/>
          <p:nvPr/>
        </p:nvGrpSpPr>
        <p:grpSpPr>
          <a:xfrm>
            <a:off x="105155" y="124968"/>
            <a:ext cx="6647815" cy="1193800"/>
            <a:chOff x="105155" y="124968"/>
            <a:chExt cx="6647815" cy="1193800"/>
          </a:xfrm>
        </p:grpSpPr>
        <p:pic>
          <p:nvPicPr>
            <p:cNvPr id="7" name="object 7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05155" y="124968"/>
              <a:ext cx="6647687" cy="1193291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142849" y="142875"/>
              <a:ext cx="6572275" cy="1116710"/>
            </a:xfrm>
            <a:prstGeom prst="rect">
              <a:avLst/>
            </a:prstGeom>
          </p:spPr>
        </p:pic>
        <p:sp>
          <p:nvSpPr>
            <p:cNvPr id="9" name="object 9"/>
            <p:cNvSpPr/>
            <p:nvPr/>
          </p:nvSpPr>
          <p:spPr>
            <a:xfrm>
              <a:off x="142849" y="142875"/>
              <a:ext cx="6572884" cy="1116965"/>
            </a:xfrm>
            <a:custGeom>
              <a:avLst/>
              <a:gdLst/>
              <a:ahLst/>
              <a:cxnLst/>
              <a:rect l="l" t="t" r="r" b="b"/>
              <a:pathLst>
                <a:path w="6572884" h="1116965">
                  <a:moveTo>
                    <a:pt x="0" y="186181"/>
                  </a:moveTo>
                  <a:lnTo>
                    <a:pt x="6649" y="136671"/>
                  </a:lnTo>
                  <a:lnTo>
                    <a:pt x="25413" y="92192"/>
                  </a:lnTo>
                  <a:lnTo>
                    <a:pt x="54517" y="54514"/>
                  </a:lnTo>
                  <a:lnTo>
                    <a:pt x="92188" y="25409"/>
                  </a:lnTo>
                  <a:lnTo>
                    <a:pt x="136651" y="6647"/>
                  </a:lnTo>
                  <a:lnTo>
                    <a:pt x="186131" y="0"/>
                  </a:lnTo>
                  <a:lnTo>
                    <a:pt x="6386093" y="0"/>
                  </a:lnTo>
                  <a:lnTo>
                    <a:pt x="6435603" y="6647"/>
                  </a:lnTo>
                  <a:lnTo>
                    <a:pt x="6480082" y="25409"/>
                  </a:lnTo>
                  <a:lnTo>
                    <a:pt x="6517760" y="54514"/>
                  </a:lnTo>
                  <a:lnTo>
                    <a:pt x="6546865" y="92192"/>
                  </a:lnTo>
                  <a:lnTo>
                    <a:pt x="6565627" y="136671"/>
                  </a:lnTo>
                  <a:lnTo>
                    <a:pt x="6572275" y="186181"/>
                  </a:lnTo>
                  <a:lnTo>
                    <a:pt x="6572275" y="930655"/>
                  </a:lnTo>
                  <a:lnTo>
                    <a:pt x="6565627" y="980112"/>
                  </a:lnTo>
                  <a:lnTo>
                    <a:pt x="6546865" y="1024556"/>
                  </a:lnTo>
                  <a:lnTo>
                    <a:pt x="6517760" y="1062212"/>
                  </a:lnTo>
                  <a:lnTo>
                    <a:pt x="6480082" y="1091306"/>
                  </a:lnTo>
                  <a:lnTo>
                    <a:pt x="6435603" y="1110064"/>
                  </a:lnTo>
                  <a:lnTo>
                    <a:pt x="6386093" y="1116710"/>
                  </a:lnTo>
                  <a:lnTo>
                    <a:pt x="186131" y="1116710"/>
                  </a:lnTo>
                  <a:lnTo>
                    <a:pt x="136651" y="1110064"/>
                  </a:lnTo>
                  <a:lnTo>
                    <a:pt x="92188" y="1091306"/>
                  </a:lnTo>
                  <a:lnTo>
                    <a:pt x="54517" y="1062212"/>
                  </a:lnTo>
                  <a:lnTo>
                    <a:pt x="25413" y="1024556"/>
                  </a:lnTo>
                  <a:lnTo>
                    <a:pt x="6649" y="980112"/>
                  </a:lnTo>
                  <a:lnTo>
                    <a:pt x="0" y="930655"/>
                  </a:lnTo>
                  <a:lnTo>
                    <a:pt x="0" y="186181"/>
                  </a:lnTo>
                  <a:close/>
                </a:path>
              </a:pathLst>
            </a:custGeom>
            <a:ln w="9525">
              <a:solidFill>
                <a:srgbClr val="55CE74"/>
              </a:solidFill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</p:grpSp>
      <p:pic>
        <p:nvPicPr>
          <p:cNvPr id="10" name="object 10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318518" y="1504208"/>
            <a:ext cx="6256015" cy="678139"/>
          </a:xfrm>
          <a:prstGeom prst="rect">
            <a:avLst/>
          </a:prstGeom>
        </p:spPr>
      </p:pic>
      <p:sp>
        <p:nvSpPr>
          <p:cNvPr id="11" name="object 11"/>
          <p:cNvSpPr txBox="1"/>
          <p:nvPr/>
        </p:nvSpPr>
        <p:spPr>
          <a:xfrm>
            <a:off x="3020695" y="1360423"/>
            <a:ext cx="1322705" cy="18669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1050" b="1" dirty="0">
                <a:latin typeface="Times New Roman"/>
                <a:cs typeface="Times New Roman"/>
              </a:rPr>
              <a:t>Para</a:t>
            </a:r>
            <a:r>
              <a:rPr sz="1050" b="1" spc="-30" dirty="0">
                <a:latin typeface="Times New Roman"/>
                <a:cs typeface="Times New Roman"/>
              </a:rPr>
              <a:t> </a:t>
            </a:r>
            <a:r>
              <a:rPr sz="1050" b="1" dirty="0">
                <a:latin typeface="Times New Roman"/>
                <a:cs typeface="Times New Roman"/>
              </a:rPr>
              <a:t>citar</a:t>
            </a:r>
            <a:r>
              <a:rPr sz="1050" b="1" spc="-20" dirty="0">
                <a:latin typeface="Times New Roman"/>
                <a:cs typeface="Times New Roman"/>
              </a:rPr>
              <a:t> </a:t>
            </a:r>
            <a:r>
              <a:rPr sz="1050" b="1" dirty="0">
                <a:latin typeface="Times New Roman"/>
                <a:cs typeface="Times New Roman"/>
              </a:rPr>
              <a:t>este</a:t>
            </a:r>
            <a:r>
              <a:rPr sz="1050" b="1" spc="-20" dirty="0">
                <a:latin typeface="Times New Roman"/>
                <a:cs typeface="Times New Roman"/>
              </a:rPr>
              <a:t> </a:t>
            </a:r>
            <a:r>
              <a:rPr sz="1050" b="1" spc="-10" dirty="0">
                <a:latin typeface="Times New Roman"/>
                <a:cs typeface="Times New Roman"/>
              </a:rPr>
              <a:t>artículo</a:t>
            </a:r>
            <a:endParaRPr sz="1050" dirty="0">
              <a:latin typeface="Times New Roman"/>
              <a:cs typeface="Times New Roman"/>
            </a:endParaRPr>
          </a:p>
        </p:txBody>
      </p:sp>
      <p:grpSp>
        <p:nvGrpSpPr>
          <p:cNvPr id="12" name="object 12"/>
          <p:cNvGrpSpPr/>
          <p:nvPr/>
        </p:nvGrpSpPr>
        <p:grpSpPr>
          <a:xfrm>
            <a:off x="96011" y="115823"/>
            <a:ext cx="6666230" cy="1463040"/>
            <a:chOff x="96011" y="115823"/>
            <a:chExt cx="6666230" cy="1463040"/>
          </a:xfrm>
        </p:grpSpPr>
        <p:pic>
          <p:nvPicPr>
            <p:cNvPr id="13" name="object 13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96011" y="115823"/>
              <a:ext cx="6665976" cy="1452372"/>
            </a:xfrm>
            <a:prstGeom prst="rect">
              <a:avLst/>
            </a:prstGeom>
          </p:spPr>
        </p:pic>
        <p:pic>
          <p:nvPicPr>
            <p:cNvPr id="14" name="object 14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142849" y="142875"/>
              <a:ext cx="6572275" cy="1358646"/>
            </a:xfrm>
            <a:prstGeom prst="rect">
              <a:avLst/>
            </a:prstGeom>
          </p:spPr>
        </p:pic>
        <p:sp>
          <p:nvSpPr>
            <p:cNvPr id="15" name="object 15"/>
            <p:cNvSpPr/>
            <p:nvPr/>
          </p:nvSpPr>
          <p:spPr>
            <a:xfrm>
              <a:off x="142849" y="142875"/>
              <a:ext cx="6572884" cy="1358900"/>
            </a:xfrm>
            <a:custGeom>
              <a:avLst/>
              <a:gdLst/>
              <a:ahLst/>
              <a:cxnLst/>
              <a:rect l="l" t="t" r="r" b="b"/>
              <a:pathLst>
                <a:path w="6572884" h="1358900">
                  <a:moveTo>
                    <a:pt x="0" y="226441"/>
                  </a:moveTo>
                  <a:lnTo>
                    <a:pt x="4600" y="180795"/>
                  </a:lnTo>
                  <a:lnTo>
                    <a:pt x="17795" y="138285"/>
                  </a:lnTo>
                  <a:lnTo>
                    <a:pt x="38673" y="99820"/>
                  </a:lnTo>
                  <a:lnTo>
                    <a:pt x="66324" y="66309"/>
                  </a:lnTo>
                  <a:lnTo>
                    <a:pt x="99837" y="38663"/>
                  </a:lnTo>
                  <a:lnTo>
                    <a:pt x="138301" y="17789"/>
                  </a:lnTo>
                  <a:lnTo>
                    <a:pt x="180806" y="4599"/>
                  </a:lnTo>
                  <a:lnTo>
                    <a:pt x="226440" y="0"/>
                  </a:lnTo>
                  <a:lnTo>
                    <a:pt x="6345834" y="0"/>
                  </a:lnTo>
                  <a:lnTo>
                    <a:pt x="6391480" y="4599"/>
                  </a:lnTo>
                  <a:lnTo>
                    <a:pt x="6433990" y="17789"/>
                  </a:lnTo>
                  <a:lnTo>
                    <a:pt x="6472455" y="38663"/>
                  </a:lnTo>
                  <a:lnTo>
                    <a:pt x="6505965" y="66309"/>
                  </a:lnTo>
                  <a:lnTo>
                    <a:pt x="6533612" y="99820"/>
                  </a:lnTo>
                  <a:lnTo>
                    <a:pt x="6554485" y="138285"/>
                  </a:lnTo>
                  <a:lnTo>
                    <a:pt x="6567676" y="180795"/>
                  </a:lnTo>
                  <a:lnTo>
                    <a:pt x="6572275" y="226441"/>
                  </a:lnTo>
                  <a:lnTo>
                    <a:pt x="6572275" y="1132204"/>
                  </a:lnTo>
                  <a:lnTo>
                    <a:pt x="6567676" y="1177850"/>
                  </a:lnTo>
                  <a:lnTo>
                    <a:pt x="6554485" y="1220360"/>
                  </a:lnTo>
                  <a:lnTo>
                    <a:pt x="6533612" y="1258825"/>
                  </a:lnTo>
                  <a:lnTo>
                    <a:pt x="6505965" y="1292336"/>
                  </a:lnTo>
                  <a:lnTo>
                    <a:pt x="6472455" y="1319982"/>
                  </a:lnTo>
                  <a:lnTo>
                    <a:pt x="6433990" y="1340856"/>
                  </a:lnTo>
                  <a:lnTo>
                    <a:pt x="6391480" y="1354046"/>
                  </a:lnTo>
                  <a:lnTo>
                    <a:pt x="6345834" y="1358646"/>
                  </a:lnTo>
                  <a:lnTo>
                    <a:pt x="226440" y="1358646"/>
                  </a:lnTo>
                  <a:lnTo>
                    <a:pt x="180806" y="1354046"/>
                  </a:lnTo>
                  <a:lnTo>
                    <a:pt x="138301" y="1340856"/>
                  </a:lnTo>
                  <a:lnTo>
                    <a:pt x="99837" y="1319982"/>
                  </a:lnTo>
                  <a:lnTo>
                    <a:pt x="66324" y="1292336"/>
                  </a:lnTo>
                  <a:lnTo>
                    <a:pt x="38673" y="1258825"/>
                  </a:lnTo>
                  <a:lnTo>
                    <a:pt x="17795" y="1220360"/>
                  </a:lnTo>
                  <a:lnTo>
                    <a:pt x="4600" y="1177850"/>
                  </a:lnTo>
                  <a:lnTo>
                    <a:pt x="0" y="1132204"/>
                  </a:lnTo>
                  <a:lnTo>
                    <a:pt x="0" y="226441"/>
                  </a:lnTo>
                  <a:close/>
                </a:path>
              </a:pathLst>
            </a:custGeom>
            <a:ln w="9525">
              <a:solidFill>
                <a:srgbClr val="55CE74"/>
              </a:solidFill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pic>
          <p:nvPicPr>
            <p:cNvPr id="16" name="object 16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2500248" y="305930"/>
              <a:ext cx="1714500" cy="733945"/>
            </a:xfrm>
            <a:prstGeom prst="rect">
              <a:avLst/>
            </a:prstGeom>
          </p:spPr>
        </p:pic>
        <p:pic>
          <p:nvPicPr>
            <p:cNvPr id="17" name="object 17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4357751" y="251586"/>
              <a:ext cx="2214626" cy="788289"/>
            </a:xfrm>
            <a:prstGeom prst="rect">
              <a:avLst/>
            </a:prstGeom>
          </p:spPr>
        </p:pic>
        <p:pic>
          <p:nvPicPr>
            <p:cNvPr id="18" name="object 18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2738628" y="1024127"/>
              <a:ext cx="1897379" cy="371855"/>
            </a:xfrm>
            <a:prstGeom prst="rect">
              <a:avLst/>
            </a:prstGeom>
          </p:spPr>
        </p:pic>
        <p:pic>
          <p:nvPicPr>
            <p:cNvPr id="19" name="object 19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4401311" y="1024127"/>
              <a:ext cx="1577339" cy="371855"/>
            </a:xfrm>
            <a:prstGeom prst="rect">
              <a:avLst/>
            </a:prstGeom>
          </p:spPr>
        </p:pic>
        <p:pic>
          <p:nvPicPr>
            <p:cNvPr id="20" name="object 20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3169919" y="1207007"/>
              <a:ext cx="1546859" cy="371855"/>
            </a:xfrm>
            <a:prstGeom prst="rect">
              <a:avLst/>
            </a:prstGeom>
          </p:spPr>
        </p:pic>
        <p:pic>
          <p:nvPicPr>
            <p:cNvPr id="21" name="object 21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4482083" y="1207007"/>
              <a:ext cx="284988" cy="371855"/>
            </a:xfrm>
            <a:prstGeom prst="rect">
              <a:avLst/>
            </a:prstGeom>
          </p:spPr>
        </p:pic>
        <p:pic>
          <p:nvPicPr>
            <p:cNvPr id="22" name="object 22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4572000" y="1207007"/>
              <a:ext cx="1013460" cy="371855"/>
            </a:xfrm>
            <a:prstGeom prst="rect">
              <a:avLst/>
            </a:prstGeom>
          </p:spPr>
        </p:pic>
      </p:grpSp>
      <p:sp>
        <p:nvSpPr>
          <p:cNvPr id="23" name="object 23"/>
          <p:cNvSpPr txBox="1"/>
          <p:nvPr/>
        </p:nvSpPr>
        <p:spPr>
          <a:xfrm>
            <a:off x="2842005" y="1068451"/>
            <a:ext cx="3029585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Arial"/>
                <a:cs typeface="Arial"/>
              </a:rPr>
              <a:t>6ta.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Edición</a:t>
            </a:r>
            <a:r>
              <a:rPr sz="1200" b="1" spc="-10" dirty="0">
                <a:latin typeface="Arial"/>
                <a:cs typeface="Arial"/>
              </a:rPr>
              <a:t> Volumen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I</a:t>
            </a:r>
            <a:r>
              <a:rPr sz="1200" b="1" spc="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Enero</a:t>
            </a:r>
            <a:r>
              <a:rPr sz="1200" b="1" spc="-3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a</a:t>
            </a:r>
            <a:r>
              <a:rPr sz="1200" b="1" spc="-2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Julio</a:t>
            </a:r>
            <a:r>
              <a:rPr sz="1200" b="1" spc="-5" dirty="0">
                <a:latin typeface="Arial"/>
                <a:cs typeface="Arial"/>
              </a:rPr>
              <a:t> </a:t>
            </a:r>
            <a:r>
              <a:rPr sz="1200" b="1" spc="-20" dirty="0">
                <a:latin typeface="Arial"/>
                <a:cs typeface="Arial"/>
              </a:rPr>
              <a:t>2021</a:t>
            </a:r>
            <a:endParaRPr sz="1200" dirty="0">
              <a:latin typeface="Arial"/>
              <a:cs typeface="Arial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3273297" y="1251331"/>
            <a:ext cx="216789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Arial"/>
                <a:cs typeface="Arial"/>
              </a:rPr>
              <a:t>Revista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Semestral-</a:t>
            </a:r>
            <a:r>
              <a:rPr sz="1200" b="1" spc="-40" dirty="0">
                <a:latin typeface="Arial"/>
                <a:cs typeface="Arial"/>
              </a:rPr>
              <a:t> </a:t>
            </a:r>
            <a:r>
              <a:rPr sz="1200" b="1" spc="-10" dirty="0">
                <a:latin typeface="Arial"/>
                <a:cs typeface="Arial"/>
              </a:rPr>
              <a:t>Venezuela</a:t>
            </a:r>
            <a:endParaRPr sz="1200" dirty="0">
              <a:latin typeface="Arial"/>
              <a:cs typeface="Arial"/>
            </a:endParaRPr>
          </a:p>
        </p:txBody>
      </p:sp>
      <p:grpSp>
        <p:nvGrpSpPr>
          <p:cNvPr id="25" name="object 25"/>
          <p:cNvGrpSpPr/>
          <p:nvPr/>
        </p:nvGrpSpPr>
        <p:grpSpPr>
          <a:xfrm>
            <a:off x="320929" y="234695"/>
            <a:ext cx="6228715" cy="2840990"/>
            <a:chOff x="320929" y="234695"/>
            <a:chExt cx="6228715" cy="2840990"/>
          </a:xfrm>
        </p:grpSpPr>
        <p:pic>
          <p:nvPicPr>
            <p:cNvPr id="26" name="object 26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324612" y="234695"/>
              <a:ext cx="1719072" cy="1341120"/>
            </a:xfrm>
            <a:prstGeom prst="rect">
              <a:avLst/>
            </a:prstGeom>
          </p:spPr>
        </p:pic>
        <p:sp>
          <p:nvSpPr>
            <p:cNvPr id="27" name="object 27"/>
            <p:cNvSpPr/>
            <p:nvPr/>
          </p:nvSpPr>
          <p:spPr>
            <a:xfrm>
              <a:off x="333629" y="1522069"/>
              <a:ext cx="6203315" cy="646430"/>
            </a:xfrm>
            <a:custGeom>
              <a:avLst/>
              <a:gdLst/>
              <a:ahLst/>
              <a:cxnLst/>
              <a:rect l="l" t="t" r="r" b="b"/>
              <a:pathLst>
                <a:path w="6203315" h="646430">
                  <a:moveTo>
                    <a:pt x="6202934" y="0"/>
                  </a:moveTo>
                  <a:lnTo>
                    <a:pt x="0" y="0"/>
                  </a:lnTo>
                  <a:lnTo>
                    <a:pt x="0" y="646328"/>
                  </a:lnTo>
                  <a:lnTo>
                    <a:pt x="6202934" y="646328"/>
                  </a:lnTo>
                  <a:lnTo>
                    <a:pt x="620293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8" name="object 28"/>
            <p:cNvSpPr/>
            <p:nvPr/>
          </p:nvSpPr>
          <p:spPr>
            <a:xfrm>
              <a:off x="333629" y="1522069"/>
              <a:ext cx="6203315" cy="646430"/>
            </a:xfrm>
            <a:custGeom>
              <a:avLst/>
              <a:gdLst/>
              <a:ahLst/>
              <a:cxnLst/>
              <a:rect l="l" t="t" r="r" b="b"/>
              <a:pathLst>
                <a:path w="6203315" h="646430">
                  <a:moveTo>
                    <a:pt x="0" y="646328"/>
                  </a:moveTo>
                  <a:lnTo>
                    <a:pt x="6202934" y="646328"/>
                  </a:lnTo>
                  <a:lnTo>
                    <a:pt x="6202934" y="0"/>
                  </a:lnTo>
                  <a:lnTo>
                    <a:pt x="0" y="0"/>
                  </a:lnTo>
                  <a:lnTo>
                    <a:pt x="0" y="646328"/>
                  </a:lnTo>
                  <a:close/>
                </a:path>
              </a:pathLst>
            </a:custGeom>
            <a:ln w="25399">
              <a:solidFill>
                <a:srgbClr val="5BD078"/>
              </a:solidFill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9" name="object 29"/>
            <p:cNvSpPr/>
            <p:nvPr/>
          </p:nvSpPr>
          <p:spPr>
            <a:xfrm>
              <a:off x="333629" y="2123757"/>
              <a:ext cx="6203315" cy="939165"/>
            </a:xfrm>
            <a:custGeom>
              <a:avLst/>
              <a:gdLst/>
              <a:ahLst/>
              <a:cxnLst/>
              <a:rect l="l" t="t" r="r" b="b"/>
              <a:pathLst>
                <a:path w="6203315" h="939164">
                  <a:moveTo>
                    <a:pt x="6202934" y="0"/>
                  </a:moveTo>
                  <a:lnTo>
                    <a:pt x="0" y="0"/>
                  </a:lnTo>
                  <a:lnTo>
                    <a:pt x="0" y="938720"/>
                  </a:lnTo>
                  <a:lnTo>
                    <a:pt x="6202934" y="938720"/>
                  </a:lnTo>
                  <a:lnTo>
                    <a:pt x="620293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0" name="object 30"/>
            <p:cNvSpPr/>
            <p:nvPr/>
          </p:nvSpPr>
          <p:spPr>
            <a:xfrm>
              <a:off x="333629" y="2123757"/>
              <a:ext cx="6203315" cy="939165"/>
            </a:xfrm>
            <a:custGeom>
              <a:avLst/>
              <a:gdLst/>
              <a:ahLst/>
              <a:cxnLst/>
              <a:rect l="l" t="t" r="r" b="b"/>
              <a:pathLst>
                <a:path w="6203315" h="939164">
                  <a:moveTo>
                    <a:pt x="0" y="938720"/>
                  </a:moveTo>
                  <a:lnTo>
                    <a:pt x="6202934" y="938720"/>
                  </a:lnTo>
                  <a:lnTo>
                    <a:pt x="6202934" y="0"/>
                  </a:lnTo>
                  <a:lnTo>
                    <a:pt x="0" y="0"/>
                  </a:lnTo>
                  <a:lnTo>
                    <a:pt x="0" y="938720"/>
                  </a:lnTo>
                  <a:close/>
                </a:path>
              </a:pathLst>
            </a:custGeom>
            <a:ln w="25400">
              <a:solidFill>
                <a:srgbClr val="5BD078"/>
              </a:solidFill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</p:grpSp>
      <p:sp>
        <p:nvSpPr>
          <p:cNvPr id="31" name="object 31"/>
          <p:cNvSpPr txBox="1"/>
          <p:nvPr/>
        </p:nvSpPr>
        <p:spPr>
          <a:xfrm>
            <a:off x="221691" y="1550923"/>
            <a:ext cx="6398895" cy="761490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28575" algn="ctr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Times New Roman"/>
                <a:cs typeface="Times New Roman"/>
              </a:rPr>
              <a:t>MSc.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Ámbar</a:t>
            </a:r>
            <a:r>
              <a:rPr sz="1200" b="1" spc="-4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Ramírez.</a:t>
            </a:r>
            <a:endParaRPr sz="1200" dirty="0">
              <a:latin typeface="Times New Roman"/>
              <a:cs typeface="Times New Roman"/>
            </a:endParaRPr>
          </a:p>
          <a:p>
            <a:pPr marL="29209" algn="ctr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Rómulo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Gallegos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National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Experimental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University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Central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Plains</a:t>
            </a:r>
            <a:r>
              <a:rPr sz="1200" spc="-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(UNERG)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-</a:t>
            </a:r>
            <a:r>
              <a:rPr sz="1200" spc="-6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Venezuela)</a:t>
            </a:r>
            <a:endParaRPr sz="1200" dirty="0">
              <a:latin typeface="Times New Roman"/>
              <a:cs typeface="Times New Roman"/>
            </a:endParaRPr>
          </a:p>
          <a:p>
            <a:pPr marL="27305" algn="ctr">
              <a:lnSpc>
                <a:spcPct val="100000"/>
              </a:lnSpc>
            </a:pPr>
            <a:r>
              <a:rPr sz="1200" b="1" dirty="0">
                <a:solidFill>
                  <a:schemeClr val="tx1"/>
                </a:solidFill>
                <a:latin typeface="Times New Roman"/>
                <a:cs typeface="Times New Roman"/>
              </a:rPr>
              <a:t>Email:</a:t>
            </a:r>
            <a:r>
              <a:rPr sz="1200" b="1" spc="-2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chemeClr val="tx1"/>
                </a:solidFill>
                <a:latin typeface="Times New Roman"/>
                <a:cs typeface="Times New Roman"/>
                <a:hlinkClick r:id="rId17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ramirezambar2021@gmail.com.</a:t>
            </a:r>
            <a:endParaRPr sz="1200" dirty="0">
              <a:solidFill>
                <a:schemeClr val="tx1"/>
              </a:solidFill>
              <a:latin typeface="Times New Roman"/>
              <a:cs typeface="Times New Roman"/>
            </a:endParaRPr>
          </a:p>
          <a:p>
            <a:pPr marL="203200" marR="165100">
              <a:lnSpc>
                <a:spcPct val="100000"/>
              </a:lnSpc>
              <a:spcBef>
                <a:spcPts val="420"/>
              </a:spcBef>
            </a:pPr>
            <a:r>
              <a:rPr sz="1100" b="1" dirty="0">
                <a:latin typeface="Times New Roman"/>
                <a:cs typeface="Times New Roman"/>
              </a:rPr>
              <a:t>How</a:t>
            </a:r>
            <a:r>
              <a:rPr sz="1100" b="1" spc="7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to</a:t>
            </a:r>
            <a:r>
              <a:rPr sz="1100" b="1" spc="6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cite</a:t>
            </a:r>
            <a:r>
              <a:rPr sz="1100" b="1" spc="7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this</a:t>
            </a:r>
            <a:r>
              <a:rPr sz="1100" b="1" spc="7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article:</a:t>
            </a:r>
            <a:r>
              <a:rPr sz="1100" b="1" spc="7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Ámbar</a:t>
            </a:r>
            <a:r>
              <a:rPr sz="1100" b="1" spc="8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Ramírez(2021),</a:t>
            </a:r>
            <a:r>
              <a:rPr sz="1100" b="1" spc="7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“Reengineering</a:t>
            </a:r>
            <a:r>
              <a:rPr sz="1100" b="1" spc="7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of</a:t>
            </a:r>
            <a:r>
              <a:rPr sz="1100" b="1" spc="8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Administrative</a:t>
            </a:r>
            <a:r>
              <a:rPr sz="1100" b="1" spc="7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Processes,</a:t>
            </a:r>
            <a:r>
              <a:rPr sz="1100" b="1" spc="75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Based </a:t>
            </a:r>
            <a:r>
              <a:rPr sz="1100" b="1" dirty="0">
                <a:latin typeface="Times New Roman"/>
                <a:cs typeface="Times New Roman"/>
              </a:rPr>
              <a:t>on</a:t>
            </a:r>
            <a:r>
              <a:rPr sz="1100" b="1" spc="-1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Motivation,</a:t>
            </a:r>
            <a:r>
              <a:rPr sz="1100" b="1" spc="-4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as</a:t>
            </a:r>
            <a:r>
              <a:rPr sz="1100" b="1" spc="-1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an</a:t>
            </a:r>
            <a:r>
              <a:rPr sz="1100" b="1" spc="-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Activator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of</a:t>
            </a:r>
            <a:r>
              <a:rPr sz="1100" b="1" spc="-1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Organizational</a:t>
            </a:r>
            <a:r>
              <a:rPr sz="1100" b="1" spc="-4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Values: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Significance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from</a:t>
            </a:r>
            <a:r>
              <a:rPr sz="1100" b="1" spc="-4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the</a:t>
            </a:r>
            <a:r>
              <a:rPr sz="1100" b="1" spc="-1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Actors”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</a:t>
            </a:r>
            <a:r>
              <a:rPr sz="1100" b="1" spc="-1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(1-</a:t>
            </a:r>
            <a:r>
              <a:rPr sz="1100" b="1" spc="-25" dirty="0">
                <a:latin typeface="Times New Roman"/>
                <a:cs typeface="Times New Roman"/>
              </a:rPr>
              <a:t>18)</a:t>
            </a:r>
            <a:endParaRPr sz="1100" dirty="0">
              <a:latin typeface="Times New Roman"/>
              <a:cs typeface="Times New Roman"/>
            </a:endParaRPr>
          </a:p>
          <a:p>
            <a:pPr marL="325755" algn="ctr">
              <a:lnSpc>
                <a:spcPct val="100000"/>
              </a:lnSpc>
            </a:pPr>
            <a:r>
              <a:rPr sz="1100" b="1" dirty="0">
                <a:latin typeface="Times New Roman"/>
                <a:cs typeface="Times New Roman"/>
              </a:rPr>
              <a:t>Received:</a:t>
            </a:r>
            <a:r>
              <a:rPr sz="1100" b="1" spc="-4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January</a:t>
            </a:r>
            <a:r>
              <a:rPr sz="1100" b="1" spc="-10" dirty="0">
                <a:latin typeface="Times New Roman"/>
                <a:cs typeface="Times New Roman"/>
              </a:rPr>
              <a:t> </a:t>
            </a:r>
            <a:r>
              <a:rPr sz="1100" b="1" spc="-20" dirty="0">
                <a:latin typeface="Times New Roman"/>
                <a:cs typeface="Times New Roman"/>
              </a:rPr>
              <a:t>2021</a:t>
            </a:r>
            <a:endParaRPr sz="1100" dirty="0">
              <a:latin typeface="Times New Roman"/>
              <a:cs typeface="Times New Roman"/>
            </a:endParaRPr>
          </a:p>
          <a:p>
            <a:pPr marL="271780" algn="ctr">
              <a:lnSpc>
                <a:spcPct val="100000"/>
              </a:lnSpc>
            </a:pPr>
            <a:r>
              <a:rPr sz="1100" b="1" dirty="0">
                <a:latin typeface="Times New Roman"/>
                <a:cs typeface="Times New Roman"/>
              </a:rPr>
              <a:t>Revised: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January</a:t>
            </a:r>
            <a:r>
              <a:rPr sz="1100" b="1" spc="-20" dirty="0">
                <a:latin typeface="Times New Roman"/>
                <a:cs typeface="Times New Roman"/>
              </a:rPr>
              <a:t> 2021</a:t>
            </a:r>
            <a:endParaRPr sz="1100" dirty="0">
              <a:latin typeface="Times New Roman"/>
              <a:cs typeface="Times New Roman"/>
            </a:endParaRPr>
          </a:p>
          <a:p>
            <a:pPr marL="305435" algn="ctr">
              <a:lnSpc>
                <a:spcPct val="100000"/>
              </a:lnSpc>
            </a:pPr>
            <a:r>
              <a:rPr sz="1100" b="1" dirty="0">
                <a:latin typeface="Times New Roman"/>
                <a:cs typeface="Times New Roman"/>
              </a:rPr>
              <a:t>Accepted: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January</a:t>
            </a:r>
            <a:r>
              <a:rPr sz="1100" b="1" spc="-20" dirty="0">
                <a:latin typeface="Times New Roman"/>
                <a:cs typeface="Times New Roman"/>
              </a:rPr>
              <a:t> 2021</a:t>
            </a:r>
            <a:endParaRPr sz="1100" dirty="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85"/>
              </a:spcBef>
            </a:pPr>
            <a:endParaRPr sz="1100" dirty="0">
              <a:latin typeface="Times New Roman"/>
              <a:cs typeface="Times New Roman"/>
            </a:endParaRPr>
          </a:p>
          <a:p>
            <a:pPr marL="521334" marR="454659" algn="ctr">
              <a:lnSpc>
                <a:spcPct val="100000"/>
              </a:lnSpc>
            </a:pPr>
            <a:r>
              <a:rPr sz="1200" b="1" dirty="0">
                <a:latin typeface="Times New Roman"/>
                <a:cs typeface="Times New Roman"/>
              </a:rPr>
              <a:t>Reengineering</a:t>
            </a:r>
            <a:r>
              <a:rPr sz="1200" b="1" spc="-6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of</a:t>
            </a:r>
            <a:r>
              <a:rPr sz="1200" b="1" spc="-7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Administrative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Processes,</a:t>
            </a:r>
            <a:r>
              <a:rPr sz="1200" b="1" spc="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Based</a:t>
            </a:r>
            <a:r>
              <a:rPr sz="1200" b="1" spc="-5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on</a:t>
            </a:r>
            <a:r>
              <a:rPr sz="1200" b="1" spc="-4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Motivation,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as</a:t>
            </a:r>
            <a:r>
              <a:rPr sz="1200" b="1" spc="-3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an</a:t>
            </a:r>
            <a:r>
              <a:rPr sz="1200" b="1" spc="-8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Activator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spc="-25" dirty="0">
                <a:latin typeface="Times New Roman"/>
                <a:cs typeface="Times New Roman"/>
              </a:rPr>
              <a:t>of </a:t>
            </a:r>
            <a:r>
              <a:rPr sz="1200" b="1" spc="-10" dirty="0">
                <a:latin typeface="Times New Roman"/>
                <a:cs typeface="Times New Roman"/>
              </a:rPr>
              <a:t>Organizational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Values: </a:t>
            </a:r>
            <a:r>
              <a:rPr sz="1200" b="1" dirty="0">
                <a:latin typeface="Times New Roman"/>
                <a:cs typeface="Times New Roman"/>
              </a:rPr>
              <a:t>Significance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from</a:t>
            </a:r>
            <a:r>
              <a:rPr sz="1200" b="1" spc="-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the</a:t>
            </a:r>
            <a:r>
              <a:rPr sz="1200" b="1" spc="-6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Actors</a:t>
            </a:r>
            <a:endParaRPr sz="1200" dirty="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710"/>
              </a:spcBef>
            </a:pPr>
            <a:endParaRPr sz="1200" dirty="0">
              <a:latin typeface="Times New Roman"/>
              <a:cs typeface="Times New Roman"/>
            </a:endParaRPr>
          </a:p>
          <a:p>
            <a:pPr marR="22225" algn="ctr">
              <a:lnSpc>
                <a:spcPct val="100000"/>
              </a:lnSpc>
              <a:spcBef>
                <a:spcPts val="5"/>
              </a:spcBef>
            </a:pPr>
            <a:r>
              <a:rPr sz="1200" b="1" spc="-10" dirty="0">
                <a:latin typeface="Times New Roman"/>
                <a:cs typeface="Times New Roman"/>
              </a:rPr>
              <a:t>ABSTRACT</a:t>
            </a:r>
            <a:endParaRPr sz="1200" dirty="0">
              <a:latin typeface="Times New Roman"/>
              <a:cs typeface="Times New Roman"/>
            </a:endParaRPr>
          </a:p>
          <a:p>
            <a:pPr marL="12700" marR="5080" algn="just">
              <a:lnSpc>
                <a:spcPct val="100000"/>
              </a:lnSpc>
              <a:spcBef>
                <a:spcPts val="375"/>
              </a:spcBef>
            </a:pP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research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is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presented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below,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is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titled,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Reingeneria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administrative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processes,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starting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from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the </a:t>
            </a:r>
            <a:r>
              <a:rPr sz="1200" dirty="0">
                <a:latin typeface="Times New Roman"/>
                <a:cs typeface="Times New Roman"/>
              </a:rPr>
              <a:t>motivation,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as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activator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organizational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values: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significance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from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actors,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with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qualitative </a:t>
            </a:r>
            <a:r>
              <a:rPr sz="1200" dirty="0">
                <a:latin typeface="Times New Roman"/>
                <a:cs typeface="Times New Roman"/>
              </a:rPr>
              <a:t>approach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and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framed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paradigm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interpretation,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method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used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address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research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was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the </a:t>
            </a:r>
            <a:r>
              <a:rPr sz="1200" dirty="0">
                <a:latin typeface="Times New Roman"/>
                <a:cs typeface="Times New Roman"/>
              </a:rPr>
              <a:t>hermeneutic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dialectic,</a:t>
            </a:r>
            <a:r>
              <a:rPr sz="1200" spc="3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whereas</a:t>
            </a:r>
            <a:r>
              <a:rPr sz="1200" spc="3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purpose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pursued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by.</a:t>
            </a:r>
            <a:r>
              <a:rPr sz="1200" spc="3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stage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study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was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Rómulo </a:t>
            </a:r>
            <a:r>
              <a:rPr sz="1200" dirty="0">
                <a:latin typeface="Times New Roman"/>
                <a:cs typeface="Times New Roman"/>
              </a:rPr>
              <a:t>Gallegos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University,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located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San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Juan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Morros,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Guárico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State.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significant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subjects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the </a:t>
            </a:r>
            <a:r>
              <a:rPr sz="1200" dirty="0">
                <a:latin typeface="Times New Roman"/>
                <a:cs typeface="Times New Roman"/>
              </a:rPr>
              <a:t>study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three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individuals,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whose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nicknames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were: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motivated,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achievement,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and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active.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technique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of </a:t>
            </a:r>
            <a:r>
              <a:rPr sz="1200" dirty="0">
                <a:latin typeface="Times New Roman"/>
                <a:cs typeface="Times New Roman"/>
              </a:rPr>
              <a:t>data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collection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was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interview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depth,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supported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by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audio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recordings,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which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recorder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was </a:t>
            </a:r>
            <a:r>
              <a:rPr sz="1200" dirty="0">
                <a:latin typeface="Times New Roman"/>
                <a:cs typeface="Times New Roman"/>
              </a:rPr>
              <a:t>used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as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instrument.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credibility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or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validity,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was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determined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by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thoroughness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and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abundance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40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data.</a:t>
            </a:r>
            <a:r>
              <a:rPr sz="1200" spc="4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Reliability</a:t>
            </a:r>
            <a:r>
              <a:rPr sz="1200" spc="4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through</a:t>
            </a:r>
            <a:r>
              <a:rPr sz="1200" spc="4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4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technique</a:t>
            </a:r>
            <a:r>
              <a:rPr sz="1200" spc="4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4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triangulation</a:t>
            </a:r>
            <a:r>
              <a:rPr sz="1200" spc="43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4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sources</a:t>
            </a:r>
            <a:r>
              <a:rPr sz="1200" spc="4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and</a:t>
            </a:r>
            <a:r>
              <a:rPr sz="1200" spc="4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informants.</a:t>
            </a:r>
            <a:r>
              <a:rPr sz="1200" spc="4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</a:t>
            </a:r>
            <a:r>
              <a:rPr sz="1200" spc="434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the </a:t>
            </a:r>
            <a:r>
              <a:rPr sz="1200" dirty="0">
                <a:latin typeface="Times New Roman"/>
                <a:cs typeface="Times New Roman"/>
              </a:rPr>
              <a:t>interpretation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and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analysis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 the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information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collected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during the study,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was made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use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processes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3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categorization,</a:t>
            </a:r>
            <a:r>
              <a:rPr sz="1200" spc="3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structuring</a:t>
            </a:r>
            <a:r>
              <a:rPr sz="1200" spc="3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and</a:t>
            </a:r>
            <a:r>
              <a:rPr sz="1200" spc="3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triangulation,</a:t>
            </a:r>
            <a:r>
              <a:rPr sz="1200" spc="3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which</a:t>
            </a:r>
            <a:r>
              <a:rPr sz="1200" spc="3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allowed</a:t>
            </a:r>
            <a:r>
              <a:rPr sz="1200" spc="3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</a:t>
            </a:r>
            <a:r>
              <a:rPr sz="1200" spc="3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</a:t>
            </a:r>
            <a:r>
              <a:rPr sz="1200" spc="3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compare</a:t>
            </a:r>
            <a:r>
              <a:rPr sz="1200" spc="3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3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views</a:t>
            </a:r>
            <a:r>
              <a:rPr sz="1200" spc="3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34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the </a:t>
            </a:r>
            <a:r>
              <a:rPr sz="1200" dirty="0">
                <a:latin typeface="Times New Roman"/>
                <a:cs typeface="Times New Roman"/>
              </a:rPr>
              <a:t>significant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subjects,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from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which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emerged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categories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its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qualitative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interpretative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analysis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the </a:t>
            </a:r>
            <a:r>
              <a:rPr sz="1200" dirty="0">
                <a:latin typeface="Times New Roman"/>
                <a:cs typeface="Times New Roman"/>
              </a:rPr>
              <a:t>construction of the final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synthesis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where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involved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subjects,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job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satisfaction,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work and the impact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on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the </a:t>
            </a:r>
            <a:r>
              <a:rPr sz="1200" dirty="0">
                <a:latin typeface="Times New Roman"/>
                <a:cs typeface="Times New Roman"/>
              </a:rPr>
              <a:t>quality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service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delivery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UNERG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could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be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interpreted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through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encounters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with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subjects </a:t>
            </a:r>
            <a:r>
              <a:rPr sz="1200" dirty="0">
                <a:latin typeface="Times New Roman"/>
                <a:cs typeface="Times New Roman"/>
              </a:rPr>
              <a:t>reporting,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reflecting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that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many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times job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satisfaction they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feel for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fulfilment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their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duties,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does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not </a:t>
            </a:r>
            <a:r>
              <a:rPr sz="1200" dirty="0">
                <a:latin typeface="Times New Roman"/>
                <a:cs typeface="Times New Roman"/>
              </a:rPr>
              <a:t>affect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directly to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exercise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-10" dirty="0">
                <a:latin typeface="Times New Roman"/>
                <a:cs typeface="Times New Roman"/>
              </a:rPr>
              <a:t> organizational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values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and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done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approach</a:t>
            </a:r>
            <a:endParaRPr sz="1200" dirty="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65"/>
              </a:spcBef>
            </a:pPr>
            <a:endParaRPr sz="1200" dirty="0">
              <a:latin typeface="Times New Roman"/>
              <a:cs typeface="Times New Roman"/>
            </a:endParaRPr>
          </a:p>
          <a:p>
            <a:pPr marL="12700" algn="just">
              <a:lnSpc>
                <a:spcPct val="100000"/>
              </a:lnSpc>
            </a:pPr>
            <a:r>
              <a:rPr sz="1200" b="1" dirty="0">
                <a:latin typeface="Times New Roman"/>
                <a:cs typeface="Times New Roman"/>
              </a:rPr>
              <a:t>Descriptors:</a:t>
            </a:r>
            <a:r>
              <a:rPr sz="1200" b="1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Motivation,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Job</a:t>
            </a:r>
            <a:r>
              <a:rPr sz="1200" spc="-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Performance,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Delivery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Service</a:t>
            </a:r>
            <a:endParaRPr sz="1200" dirty="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60"/>
              </a:spcBef>
            </a:pPr>
            <a:endParaRPr sz="1200" dirty="0">
              <a:latin typeface="Times New Roman"/>
              <a:cs typeface="Times New Roman"/>
            </a:endParaRPr>
          </a:p>
          <a:p>
            <a:pPr marL="12700" marR="5080" algn="just">
              <a:lnSpc>
                <a:spcPct val="100000"/>
              </a:lnSpc>
            </a:pPr>
            <a:r>
              <a:rPr sz="1200" b="1" dirty="0">
                <a:latin typeface="Times New Roman"/>
                <a:cs typeface="Times New Roman"/>
              </a:rPr>
              <a:t>Biographical</a:t>
            </a:r>
            <a:r>
              <a:rPr sz="1200" b="1" spc="1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Review</a:t>
            </a:r>
            <a:r>
              <a:rPr sz="1200" dirty="0">
                <a:latin typeface="Times New Roman"/>
                <a:cs typeface="Times New Roman"/>
              </a:rPr>
              <a:t>: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Odontologist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XI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promotion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2012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UNERG.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Lawyer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promotion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2014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UNERG. </a:t>
            </a:r>
            <a:r>
              <a:rPr sz="1200" dirty="0">
                <a:latin typeface="Times New Roman"/>
                <a:cs typeface="Times New Roman"/>
              </a:rPr>
              <a:t>Master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management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public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health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2015.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Master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administrative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management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2018.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Professor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of </a:t>
            </a:r>
            <a:r>
              <a:rPr sz="1200" dirty="0">
                <a:latin typeface="Times New Roman"/>
                <a:cs typeface="Times New Roman"/>
              </a:rPr>
              <a:t>pharmacology</a:t>
            </a:r>
            <a:r>
              <a:rPr sz="1200" spc="4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</a:t>
            </a:r>
            <a:r>
              <a:rPr sz="1200" spc="45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4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area</a:t>
            </a:r>
            <a:r>
              <a:rPr sz="1200" spc="4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4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dentistry</a:t>
            </a:r>
            <a:r>
              <a:rPr sz="1200" spc="4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department</a:t>
            </a:r>
            <a:r>
              <a:rPr sz="1200" spc="45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4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morphological</a:t>
            </a:r>
            <a:r>
              <a:rPr sz="1200" spc="4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sciences</a:t>
            </a:r>
            <a:r>
              <a:rPr sz="1200" spc="45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2012.</a:t>
            </a:r>
            <a:r>
              <a:rPr sz="1200" spc="459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Academic </a:t>
            </a:r>
            <a:r>
              <a:rPr sz="1200" dirty="0">
                <a:latin typeface="Times New Roman"/>
                <a:cs typeface="Times New Roman"/>
              </a:rPr>
              <a:t>coordinator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Guárico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state,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professional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institute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academic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training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dental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studies. </a:t>
            </a:r>
            <a:r>
              <a:rPr sz="1200" dirty="0">
                <a:latin typeface="Times New Roman"/>
                <a:cs typeface="Times New Roman"/>
              </a:rPr>
              <a:t>Ordinary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research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professor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I,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belonging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research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department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UNERG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dentistry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area. </a:t>
            </a:r>
            <a:r>
              <a:rPr sz="1200" dirty="0">
                <a:latin typeface="Times New Roman"/>
                <a:cs typeface="Times New Roman"/>
              </a:rPr>
              <a:t>2014.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Ordinary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Teacher</a:t>
            </a:r>
            <a:r>
              <a:rPr sz="1200" dirty="0">
                <a:latin typeface="Times New Roman"/>
                <a:cs typeface="Times New Roman"/>
              </a:rPr>
              <a:t> with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Exclusive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Dedication.</a:t>
            </a:r>
            <a:endParaRPr sz="1200" dirty="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620"/>
              </a:spcBef>
            </a:pPr>
            <a:endParaRPr sz="1200" dirty="0">
              <a:latin typeface="Times New Roman"/>
              <a:cs typeface="Times New Roman"/>
            </a:endParaRPr>
          </a:p>
          <a:p>
            <a:pPr marR="219075" algn="r">
              <a:lnSpc>
                <a:spcPct val="100000"/>
              </a:lnSpc>
            </a:pPr>
            <a:r>
              <a:rPr sz="1200" b="1" spc="-25" dirty="0">
                <a:latin typeface="Times New Roman"/>
                <a:cs typeface="Times New Roman"/>
              </a:rPr>
              <a:t>298</a:t>
            </a:r>
            <a:endParaRPr sz="1200" dirty="0">
              <a:latin typeface="Times New Roman"/>
              <a:cs typeface="Times New Roman"/>
            </a:endParaRPr>
          </a:p>
        </p:txBody>
      </p:sp>
      <p:grpSp>
        <p:nvGrpSpPr>
          <p:cNvPr id="32" name="Grupo 31">
            <a:extLst>
              <a:ext uri="{FF2B5EF4-FFF2-40B4-BE49-F238E27FC236}">
                <a16:creationId xmlns:a16="http://schemas.microsoft.com/office/drawing/2014/main" id="{41215DF9-E8D5-AE24-A919-6C78657792E5}"/>
              </a:ext>
            </a:extLst>
          </p:cNvPr>
          <p:cNvGrpSpPr/>
          <p:nvPr/>
        </p:nvGrpSpPr>
        <p:grpSpPr>
          <a:xfrm>
            <a:off x="117348" y="98932"/>
            <a:ext cx="6665976" cy="1452626"/>
            <a:chOff x="470065" y="1951410"/>
            <a:chExt cx="6665976" cy="1452626"/>
          </a:xfrm>
        </p:grpSpPr>
        <p:grpSp>
          <p:nvGrpSpPr>
            <p:cNvPr id="33" name="object 12">
              <a:extLst>
                <a:ext uri="{FF2B5EF4-FFF2-40B4-BE49-F238E27FC236}">
                  <a16:creationId xmlns:a16="http://schemas.microsoft.com/office/drawing/2014/main" id="{FC526383-9AD7-430E-1F74-0430AEF44117}"/>
                </a:ext>
              </a:extLst>
            </p:cNvPr>
            <p:cNvGrpSpPr/>
            <p:nvPr/>
          </p:nvGrpSpPr>
          <p:grpSpPr>
            <a:xfrm>
              <a:off x="470065" y="1951664"/>
              <a:ext cx="6665976" cy="1452372"/>
              <a:chOff x="96011" y="115823"/>
              <a:chExt cx="6665976" cy="1452372"/>
            </a:xfrm>
          </p:grpSpPr>
          <p:pic>
            <p:nvPicPr>
              <p:cNvPr id="37" name="object 13">
                <a:extLst>
                  <a:ext uri="{FF2B5EF4-FFF2-40B4-BE49-F238E27FC236}">
                    <a16:creationId xmlns:a16="http://schemas.microsoft.com/office/drawing/2014/main" id="{C078896C-7D16-B342-44A9-63B93D1C4763}"/>
                  </a:ext>
                </a:extLst>
              </p:cNvPr>
              <p:cNvPicPr/>
              <p:nvPr/>
            </p:nvPicPr>
            <p:blipFill>
              <a:blip r:embed="rId7" cstate="print"/>
              <a:stretch>
                <a:fillRect/>
              </a:stretch>
            </p:blipFill>
            <p:spPr>
              <a:xfrm>
                <a:off x="96011" y="115823"/>
                <a:ext cx="6665976" cy="1452372"/>
              </a:xfrm>
              <a:prstGeom prst="rect">
                <a:avLst/>
              </a:prstGeom>
            </p:spPr>
          </p:pic>
          <p:pic>
            <p:nvPicPr>
              <p:cNvPr id="38" name="object 14">
                <a:extLst>
                  <a:ext uri="{FF2B5EF4-FFF2-40B4-BE49-F238E27FC236}">
                    <a16:creationId xmlns:a16="http://schemas.microsoft.com/office/drawing/2014/main" id="{6F1EB7A9-AD8C-388D-A4F5-110ED91F254C}"/>
                  </a:ext>
                </a:extLst>
              </p:cNvPr>
              <p:cNvPicPr/>
              <p:nvPr/>
            </p:nvPicPr>
            <p:blipFill>
              <a:blip r:embed="rId8" cstate="print"/>
              <a:stretch>
                <a:fillRect/>
              </a:stretch>
            </p:blipFill>
            <p:spPr>
              <a:xfrm>
                <a:off x="142849" y="142875"/>
                <a:ext cx="6572275" cy="1358646"/>
              </a:xfrm>
              <a:prstGeom prst="rect">
                <a:avLst/>
              </a:prstGeom>
            </p:spPr>
          </p:pic>
          <p:sp>
            <p:nvSpPr>
              <p:cNvPr id="39" name="object 15">
                <a:extLst>
                  <a:ext uri="{FF2B5EF4-FFF2-40B4-BE49-F238E27FC236}">
                    <a16:creationId xmlns:a16="http://schemas.microsoft.com/office/drawing/2014/main" id="{D3E5ACE4-EB39-3ECB-B34C-D3544DBC5B15}"/>
                  </a:ext>
                </a:extLst>
              </p:cNvPr>
              <p:cNvSpPr/>
              <p:nvPr/>
            </p:nvSpPr>
            <p:spPr>
              <a:xfrm>
                <a:off x="142849" y="142875"/>
                <a:ext cx="6572884" cy="1358900"/>
              </a:xfrm>
              <a:custGeom>
                <a:avLst/>
                <a:gdLst/>
                <a:ahLst/>
                <a:cxnLst/>
                <a:rect l="l" t="t" r="r" b="b"/>
                <a:pathLst>
                  <a:path w="6572884" h="1358900">
                    <a:moveTo>
                      <a:pt x="0" y="226441"/>
                    </a:moveTo>
                    <a:lnTo>
                      <a:pt x="4600" y="180795"/>
                    </a:lnTo>
                    <a:lnTo>
                      <a:pt x="17795" y="138285"/>
                    </a:lnTo>
                    <a:lnTo>
                      <a:pt x="38673" y="99820"/>
                    </a:lnTo>
                    <a:lnTo>
                      <a:pt x="66324" y="66309"/>
                    </a:lnTo>
                    <a:lnTo>
                      <a:pt x="99837" y="38663"/>
                    </a:lnTo>
                    <a:lnTo>
                      <a:pt x="138301" y="17789"/>
                    </a:lnTo>
                    <a:lnTo>
                      <a:pt x="180806" y="4599"/>
                    </a:lnTo>
                    <a:lnTo>
                      <a:pt x="226440" y="0"/>
                    </a:lnTo>
                    <a:lnTo>
                      <a:pt x="6345834" y="0"/>
                    </a:lnTo>
                    <a:lnTo>
                      <a:pt x="6391480" y="4599"/>
                    </a:lnTo>
                    <a:lnTo>
                      <a:pt x="6433990" y="17789"/>
                    </a:lnTo>
                    <a:lnTo>
                      <a:pt x="6472455" y="38663"/>
                    </a:lnTo>
                    <a:lnTo>
                      <a:pt x="6505965" y="66309"/>
                    </a:lnTo>
                    <a:lnTo>
                      <a:pt x="6533612" y="99820"/>
                    </a:lnTo>
                    <a:lnTo>
                      <a:pt x="6554485" y="138285"/>
                    </a:lnTo>
                    <a:lnTo>
                      <a:pt x="6567676" y="180795"/>
                    </a:lnTo>
                    <a:lnTo>
                      <a:pt x="6572275" y="226441"/>
                    </a:lnTo>
                    <a:lnTo>
                      <a:pt x="6572275" y="1132204"/>
                    </a:lnTo>
                    <a:lnTo>
                      <a:pt x="6567676" y="1177850"/>
                    </a:lnTo>
                    <a:lnTo>
                      <a:pt x="6554485" y="1220360"/>
                    </a:lnTo>
                    <a:lnTo>
                      <a:pt x="6533612" y="1258825"/>
                    </a:lnTo>
                    <a:lnTo>
                      <a:pt x="6505965" y="1292336"/>
                    </a:lnTo>
                    <a:lnTo>
                      <a:pt x="6472455" y="1319982"/>
                    </a:lnTo>
                    <a:lnTo>
                      <a:pt x="6433990" y="1340856"/>
                    </a:lnTo>
                    <a:lnTo>
                      <a:pt x="6391480" y="1354046"/>
                    </a:lnTo>
                    <a:lnTo>
                      <a:pt x="6345834" y="1358646"/>
                    </a:lnTo>
                    <a:lnTo>
                      <a:pt x="226440" y="1358646"/>
                    </a:lnTo>
                    <a:lnTo>
                      <a:pt x="180806" y="1354046"/>
                    </a:lnTo>
                    <a:lnTo>
                      <a:pt x="138301" y="1340856"/>
                    </a:lnTo>
                    <a:lnTo>
                      <a:pt x="99837" y="1319982"/>
                    </a:lnTo>
                    <a:lnTo>
                      <a:pt x="66324" y="1292336"/>
                    </a:lnTo>
                    <a:lnTo>
                      <a:pt x="38673" y="1258825"/>
                    </a:lnTo>
                    <a:lnTo>
                      <a:pt x="17795" y="1220360"/>
                    </a:lnTo>
                    <a:lnTo>
                      <a:pt x="4600" y="1177850"/>
                    </a:lnTo>
                    <a:lnTo>
                      <a:pt x="0" y="1132204"/>
                    </a:lnTo>
                    <a:lnTo>
                      <a:pt x="0" y="226441"/>
                    </a:lnTo>
                    <a:close/>
                  </a:path>
                </a:pathLst>
              </a:custGeom>
              <a:ln w="9525">
                <a:solidFill>
                  <a:srgbClr val="55CE74"/>
                </a:solidFill>
              </a:ln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pic>
            <p:nvPicPr>
              <p:cNvPr id="40" name="object 16">
                <a:extLst>
                  <a:ext uri="{FF2B5EF4-FFF2-40B4-BE49-F238E27FC236}">
                    <a16:creationId xmlns:a16="http://schemas.microsoft.com/office/drawing/2014/main" id="{68333474-3E06-AC9A-8754-C4571E67AFC6}"/>
                  </a:ext>
                </a:extLst>
              </p:cNvPr>
              <p:cNvPicPr/>
              <p:nvPr/>
            </p:nvPicPr>
            <p:blipFill>
              <a:blip r:embed="rId9" cstate="print"/>
              <a:stretch>
                <a:fillRect/>
              </a:stretch>
            </p:blipFill>
            <p:spPr>
              <a:xfrm>
                <a:off x="2500248" y="305930"/>
                <a:ext cx="1714500" cy="733945"/>
              </a:xfrm>
              <a:prstGeom prst="rect">
                <a:avLst/>
              </a:prstGeom>
            </p:spPr>
          </p:pic>
        </p:grpSp>
        <p:sp>
          <p:nvSpPr>
            <p:cNvPr id="34" name="object 16">
              <a:extLst>
                <a:ext uri="{FF2B5EF4-FFF2-40B4-BE49-F238E27FC236}">
                  <a16:creationId xmlns:a16="http://schemas.microsoft.com/office/drawing/2014/main" id="{0CC931B6-1758-8983-228C-BD2FD9304106}"/>
                </a:ext>
              </a:extLst>
            </p:cNvPr>
            <p:cNvSpPr txBox="1"/>
            <p:nvPr/>
          </p:nvSpPr>
          <p:spPr>
            <a:xfrm>
              <a:off x="2775727" y="2875716"/>
              <a:ext cx="3332858" cy="391795"/>
            </a:xfrm>
            <a:prstGeom prst="rect">
              <a:avLst/>
            </a:prstGeom>
            <a:noFill/>
          </p:spPr>
          <p:txBody>
            <a:bodyPr vert="horz" wrap="square" lIns="0" tIns="12700" rIns="0" bIns="0" rtlCol="0">
              <a:spAutoFit/>
            </a:bodyPr>
            <a:lstStyle/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Volumen 4,  Número 1  Enero a Julio 2021</a:t>
              </a:r>
            </a:p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Revista Semestral. Venezuela</a:t>
              </a:r>
              <a:endParaRPr sz="1200" dirty="0">
                <a:latin typeface="Arial"/>
                <a:cs typeface="Arial"/>
              </a:endParaRPr>
            </a:p>
          </p:txBody>
        </p:sp>
        <p:pic>
          <p:nvPicPr>
            <p:cNvPr id="35" name="object 25">
              <a:extLst>
                <a:ext uri="{FF2B5EF4-FFF2-40B4-BE49-F238E27FC236}">
                  <a16:creationId xmlns:a16="http://schemas.microsoft.com/office/drawing/2014/main" id="{5BF50C8A-5715-636D-5ED1-AF44623CE630}"/>
                </a:ext>
              </a:extLst>
            </p:cNvPr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470065" y="2027896"/>
              <a:ext cx="2305662" cy="1053903"/>
            </a:xfrm>
            <a:prstGeom prst="rect">
              <a:avLst/>
            </a:prstGeom>
          </p:spPr>
        </p:pic>
        <p:pic>
          <p:nvPicPr>
            <p:cNvPr id="36" name="object 31">
              <a:extLst>
                <a:ext uri="{FF2B5EF4-FFF2-40B4-BE49-F238E27FC236}">
                  <a16:creationId xmlns:a16="http://schemas.microsoft.com/office/drawing/2014/main" id="{06E04A3B-BBFC-8287-D52B-741522C22E99}"/>
                </a:ext>
              </a:extLst>
            </p:cNvPr>
            <p:cNvPicPr/>
            <p:nvPr/>
          </p:nvPicPr>
          <p:blipFill>
            <a:blip r:embed="rId18" cstate="print"/>
            <a:stretch>
              <a:fillRect/>
            </a:stretch>
          </p:blipFill>
          <p:spPr>
            <a:xfrm>
              <a:off x="4932681" y="1951410"/>
              <a:ext cx="1805304" cy="893889"/>
            </a:xfrm>
            <a:prstGeom prst="rect">
              <a:avLst/>
            </a:prstGeom>
          </p:spPr>
        </p:pic>
      </p:grpSp>
    </p:spTree>
  </p:cSld>
  <p:clrMapOvr>
    <a:masterClrMapping/>
  </p:clrMapOvr>
</p:sld>
</file>

<file path=ppt/slides/slide29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94485" y="1289306"/>
            <a:ext cx="6669405" cy="6695440"/>
            <a:chOff x="94485" y="1289306"/>
            <a:chExt cx="6669405" cy="6695440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94485" y="1289306"/>
              <a:ext cx="6669028" cy="6694927"/>
            </a:xfrm>
            <a:prstGeom prst="rect">
              <a:avLst/>
            </a:prstGeom>
          </p:spPr>
        </p:pic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42862" y="1316850"/>
              <a:ext cx="6572250" cy="6598920"/>
            </a:xfrm>
            <a:prstGeom prst="rect">
              <a:avLst/>
            </a:prstGeom>
          </p:spPr>
        </p:pic>
        <p:sp>
          <p:nvSpPr>
            <p:cNvPr id="5" name="object 5"/>
            <p:cNvSpPr/>
            <p:nvPr/>
          </p:nvSpPr>
          <p:spPr>
            <a:xfrm>
              <a:off x="142862" y="1316850"/>
              <a:ext cx="6572250" cy="6598920"/>
            </a:xfrm>
            <a:custGeom>
              <a:avLst/>
              <a:gdLst/>
              <a:ahLst/>
              <a:cxnLst/>
              <a:rect l="l" t="t" r="r" b="b"/>
              <a:pathLst>
                <a:path w="6572250" h="6598920">
                  <a:moveTo>
                    <a:pt x="0" y="6598920"/>
                  </a:moveTo>
                  <a:lnTo>
                    <a:pt x="6572250" y="6598920"/>
                  </a:lnTo>
                  <a:lnTo>
                    <a:pt x="6572250" y="0"/>
                  </a:lnTo>
                  <a:lnTo>
                    <a:pt x="0" y="0"/>
                  </a:lnTo>
                  <a:lnTo>
                    <a:pt x="0" y="6598920"/>
                  </a:lnTo>
                  <a:close/>
                </a:path>
              </a:pathLst>
            </a:custGeom>
            <a:ln w="28575">
              <a:solidFill>
                <a:srgbClr val="31AD51"/>
              </a:solidFill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</p:grpSp>
      <p:grpSp>
        <p:nvGrpSpPr>
          <p:cNvPr id="6" name="object 6"/>
          <p:cNvGrpSpPr/>
          <p:nvPr/>
        </p:nvGrpSpPr>
        <p:grpSpPr>
          <a:xfrm>
            <a:off x="144779" y="8196288"/>
            <a:ext cx="6518275" cy="833755"/>
            <a:chOff x="144779" y="8196288"/>
            <a:chExt cx="6518275" cy="833755"/>
          </a:xfrm>
        </p:grpSpPr>
        <p:sp>
          <p:nvSpPr>
            <p:cNvPr id="7" name="object 7"/>
            <p:cNvSpPr/>
            <p:nvPr/>
          </p:nvSpPr>
          <p:spPr>
            <a:xfrm>
              <a:off x="214287" y="8215338"/>
              <a:ext cx="6429375" cy="795655"/>
            </a:xfrm>
            <a:custGeom>
              <a:avLst/>
              <a:gdLst/>
              <a:ahLst/>
              <a:cxnLst/>
              <a:rect l="l" t="t" r="r" b="b"/>
              <a:pathLst>
                <a:path w="6429375" h="795654">
                  <a:moveTo>
                    <a:pt x="0" y="795337"/>
                  </a:moveTo>
                  <a:lnTo>
                    <a:pt x="6429375" y="795337"/>
                  </a:lnTo>
                  <a:lnTo>
                    <a:pt x="6429375" y="0"/>
                  </a:lnTo>
                  <a:lnTo>
                    <a:pt x="0" y="0"/>
                  </a:lnTo>
                  <a:lnTo>
                    <a:pt x="0" y="795337"/>
                  </a:lnTo>
                  <a:close/>
                </a:path>
              </a:pathLst>
            </a:custGeom>
            <a:ln w="38100">
              <a:solidFill>
                <a:srgbClr val="31AD51"/>
              </a:solidFill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pic>
          <p:nvPicPr>
            <p:cNvPr id="8" name="object 8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44779" y="8727948"/>
              <a:ext cx="6516624" cy="160019"/>
            </a:xfrm>
            <a:prstGeom prst="rect">
              <a:avLst/>
            </a:prstGeom>
          </p:spPr>
        </p:pic>
      </p:grpSp>
      <p:grpSp>
        <p:nvGrpSpPr>
          <p:cNvPr id="9" name="object 9"/>
          <p:cNvGrpSpPr/>
          <p:nvPr/>
        </p:nvGrpSpPr>
        <p:grpSpPr>
          <a:xfrm>
            <a:off x="96011" y="115823"/>
            <a:ext cx="6666230" cy="1463040"/>
            <a:chOff x="96011" y="115823"/>
            <a:chExt cx="6666230" cy="1463040"/>
          </a:xfrm>
        </p:grpSpPr>
        <p:pic>
          <p:nvPicPr>
            <p:cNvPr id="10" name="object 10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96011" y="115823"/>
              <a:ext cx="6665976" cy="1452372"/>
            </a:xfrm>
            <a:prstGeom prst="rect">
              <a:avLst/>
            </a:prstGeom>
          </p:spPr>
        </p:pic>
        <p:pic>
          <p:nvPicPr>
            <p:cNvPr id="11" name="object 11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142849" y="142875"/>
              <a:ext cx="6572275" cy="1358646"/>
            </a:xfrm>
            <a:prstGeom prst="rect">
              <a:avLst/>
            </a:prstGeom>
          </p:spPr>
        </p:pic>
        <p:sp>
          <p:nvSpPr>
            <p:cNvPr id="12" name="object 12"/>
            <p:cNvSpPr/>
            <p:nvPr/>
          </p:nvSpPr>
          <p:spPr>
            <a:xfrm>
              <a:off x="142849" y="142875"/>
              <a:ext cx="6572884" cy="1358900"/>
            </a:xfrm>
            <a:custGeom>
              <a:avLst/>
              <a:gdLst/>
              <a:ahLst/>
              <a:cxnLst/>
              <a:rect l="l" t="t" r="r" b="b"/>
              <a:pathLst>
                <a:path w="6572884" h="1358900">
                  <a:moveTo>
                    <a:pt x="0" y="226441"/>
                  </a:moveTo>
                  <a:lnTo>
                    <a:pt x="4600" y="180795"/>
                  </a:lnTo>
                  <a:lnTo>
                    <a:pt x="17795" y="138285"/>
                  </a:lnTo>
                  <a:lnTo>
                    <a:pt x="38673" y="99820"/>
                  </a:lnTo>
                  <a:lnTo>
                    <a:pt x="66324" y="66309"/>
                  </a:lnTo>
                  <a:lnTo>
                    <a:pt x="99837" y="38663"/>
                  </a:lnTo>
                  <a:lnTo>
                    <a:pt x="138301" y="17789"/>
                  </a:lnTo>
                  <a:lnTo>
                    <a:pt x="180806" y="4599"/>
                  </a:lnTo>
                  <a:lnTo>
                    <a:pt x="226440" y="0"/>
                  </a:lnTo>
                  <a:lnTo>
                    <a:pt x="6345834" y="0"/>
                  </a:lnTo>
                  <a:lnTo>
                    <a:pt x="6391480" y="4599"/>
                  </a:lnTo>
                  <a:lnTo>
                    <a:pt x="6433990" y="17789"/>
                  </a:lnTo>
                  <a:lnTo>
                    <a:pt x="6472455" y="38663"/>
                  </a:lnTo>
                  <a:lnTo>
                    <a:pt x="6505965" y="66309"/>
                  </a:lnTo>
                  <a:lnTo>
                    <a:pt x="6533612" y="99820"/>
                  </a:lnTo>
                  <a:lnTo>
                    <a:pt x="6554485" y="138285"/>
                  </a:lnTo>
                  <a:lnTo>
                    <a:pt x="6567676" y="180795"/>
                  </a:lnTo>
                  <a:lnTo>
                    <a:pt x="6572275" y="226441"/>
                  </a:lnTo>
                  <a:lnTo>
                    <a:pt x="6572275" y="1132204"/>
                  </a:lnTo>
                  <a:lnTo>
                    <a:pt x="6567676" y="1177850"/>
                  </a:lnTo>
                  <a:lnTo>
                    <a:pt x="6554485" y="1220360"/>
                  </a:lnTo>
                  <a:lnTo>
                    <a:pt x="6533612" y="1258825"/>
                  </a:lnTo>
                  <a:lnTo>
                    <a:pt x="6505965" y="1292336"/>
                  </a:lnTo>
                  <a:lnTo>
                    <a:pt x="6472455" y="1319982"/>
                  </a:lnTo>
                  <a:lnTo>
                    <a:pt x="6433990" y="1340856"/>
                  </a:lnTo>
                  <a:lnTo>
                    <a:pt x="6391480" y="1354046"/>
                  </a:lnTo>
                  <a:lnTo>
                    <a:pt x="6345834" y="1358646"/>
                  </a:lnTo>
                  <a:lnTo>
                    <a:pt x="226440" y="1358646"/>
                  </a:lnTo>
                  <a:lnTo>
                    <a:pt x="180806" y="1354046"/>
                  </a:lnTo>
                  <a:lnTo>
                    <a:pt x="138301" y="1340856"/>
                  </a:lnTo>
                  <a:lnTo>
                    <a:pt x="99837" y="1319982"/>
                  </a:lnTo>
                  <a:lnTo>
                    <a:pt x="66324" y="1292336"/>
                  </a:lnTo>
                  <a:lnTo>
                    <a:pt x="38673" y="1258825"/>
                  </a:lnTo>
                  <a:lnTo>
                    <a:pt x="17795" y="1220360"/>
                  </a:lnTo>
                  <a:lnTo>
                    <a:pt x="4600" y="1177850"/>
                  </a:lnTo>
                  <a:lnTo>
                    <a:pt x="0" y="1132204"/>
                  </a:lnTo>
                  <a:lnTo>
                    <a:pt x="0" y="226441"/>
                  </a:lnTo>
                  <a:close/>
                </a:path>
              </a:pathLst>
            </a:custGeom>
            <a:ln w="9525">
              <a:solidFill>
                <a:srgbClr val="55CE74"/>
              </a:solidFill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pic>
          <p:nvPicPr>
            <p:cNvPr id="13" name="object 13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2500248" y="305930"/>
              <a:ext cx="1714500" cy="733945"/>
            </a:xfrm>
            <a:prstGeom prst="rect">
              <a:avLst/>
            </a:prstGeom>
          </p:spPr>
        </p:pic>
        <p:pic>
          <p:nvPicPr>
            <p:cNvPr id="14" name="object 14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2738628" y="1024127"/>
              <a:ext cx="1897379" cy="371855"/>
            </a:xfrm>
            <a:prstGeom prst="rect">
              <a:avLst/>
            </a:prstGeom>
          </p:spPr>
        </p:pic>
        <p:pic>
          <p:nvPicPr>
            <p:cNvPr id="15" name="object 15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4401311" y="1024127"/>
              <a:ext cx="1577339" cy="371855"/>
            </a:xfrm>
            <a:prstGeom prst="rect">
              <a:avLst/>
            </a:prstGeom>
          </p:spPr>
        </p:pic>
        <p:pic>
          <p:nvPicPr>
            <p:cNvPr id="16" name="object 16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3169919" y="1207007"/>
              <a:ext cx="1546859" cy="371855"/>
            </a:xfrm>
            <a:prstGeom prst="rect">
              <a:avLst/>
            </a:prstGeom>
          </p:spPr>
        </p:pic>
        <p:pic>
          <p:nvPicPr>
            <p:cNvPr id="17" name="object 17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4482083" y="1207007"/>
              <a:ext cx="284988" cy="371855"/>
            </a:xfrm>
            <a:prstGeom prst="rect">
              <a:avLst/>
            </a:prstGeom>
          </p:spPr>
        </p:pic>
        <p:pic>
          <p:nvPicPr>
            <p:cNvPr id="18" name="object 18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4572000" y="1207007"/>
              <a:ext cx="1013460" cy="371855"/>
            </a:xfrm>
            <a:prstGeom prst="rect">
              <a:avLst/>
            </a:prstGeom>
          </p:spPr>
        </p:pic>
        <p:pic>
          <p:nvPicPr>
            <p:cNvPr id="19" name="object 19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324611" y="234695"/>
              <a:ext cx="1719072" cy="1341120"/>
            </a:xfrm>
            <a:prstGeom prst="rect">
              <a:avLst/>
            </a:prstGeom>
          </p:spPr>
        </p:pic>
        <p:pic>
          <p:nvPicPr>
            <p:cNvPr id="20" name="object 20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4725161" y="164274"/>
              <a:ext cx="1805305" cy="893889"/>
            </a:xfrm>
            <a:prstGeom prst="rect">
              <a:avLst/>
            </a:prstGeom>
          </p:spPr>
        </p:pic>
      </p:grpSp>
      <p:sp>
        <p:nvSpPr>
          <p:cNvPr id="21" name="object 21"/>
          <p:cNvSpPr txBox="1"/>
          <p:nvPr/>
        </p:nvSpPr>
        <p:spPr>
          <a:xfrm>
            <a:off x="221691" y="1068451"/>
            <a:ext cx="6416675" cy="675259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063875" marR="770890" indent="-431800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Arial"/>
                <a:cs typeface="Arial"/>
              </a:rPr>
              <a:t>6ta.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Edición</a:t>
            </a:r>
            <a:r>
              <a:rPr sz="1200" b="1" spc="-10" dirty="0">
                <a:latin typeface="Arial"/>
                <a:cs typeface="Arial"/>
              </a:rPr>
              <a:t> Volumen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I</a:t>
            </a:r>
            <a:r>
              <a:rPr sz="1200" b="1" spc="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Enero</a:t>
            </a:r>
            <a:r>
              <a:rPr sz="1200" b="1" spc="-3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a</a:t>
            </a:r>
            <a:r>
              <a:rPr sz="1200" b="1" spc="-2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Julio</a:t>
            </a:r>
            <a:r>
              <a:rPr sz="1200" b="1" spc="-5" dirty="0">
                <a:latin typeface="Arial"/>
                <a:cs typeface="Arial"/>
              </a:rPr>
              <a:t> </a:t>
            </a:r>
            <a:r>
              <a:rPr sz="1200" b="1" spc="-20" dirty="0">
                <a:latin typeface="Arial"/>
                <a:cs typeface="Arial"/>
              </a:rPr>
              <a:t>2021 </a:t>
            </a:r>
            <a:r>
              <a:rPr sz="1200" b="1" dirty="0">
                <a:latin typeface="Arial"/>
                <a:cs typeface="Arial"/>
              </a:rPr>
              <a:t>Revista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Semestral-</a:t>
            </a:r>
            <a:r>
              <a:rPr sz="1200" b="1" spc="-40" dirty="0">
                <a:latin typeface="Arial"/>
                <a:cs typeface="Arial"/>
              </a:rPr>
              <a:t> </a:t>
            </a:r>
            <a:r>
              <a:rPr sz="1200" b="1" spc="-10" dirty="0">
                <a:latin typeface="Arial"/>
                <a:cs typeface="Arial"/>
              </a:rPr>
              <a:t>Venezuela</a:t>
            </a:r>
            <a:endParaRPr sz="1200" dirty="0">
              <a:latin typeface="Arial"/>
              <a:cs typeface="Arial"/>
            </a:endParaRPr>
          </a:p>
          <a:p>
            <a:pPr algn="ctr">
              <a:lnSpc>
                <a:spcPct val="100000"/>
              </a:lnSpc>
              <a:spcBef>
                <a:spcPts val="1120"/>
              </a:spcBef>
            </a:pPr>
            <a:r>
              <a:rPr sz="1200" b="1" spc="-10" dirty="0">
                <a:latin typeface="Times New Roman"/>
                <a:cs typeface="Times New Roman"/>
              </a:rPr>
              <a:t>INTRODUCCIÓN</a:t>
            </a:r>
            <a:endParaRPr sz="1200" dirty="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60"/>
              </a:spcBef>
            </a:pPr>
            <a:endParaRPr sz="1200" dirty="0">
              <a:latin typeface="Times New Roman"/>
              <a:cs typeface="Times New Roman"/>
            </a:endParaRPr>
          </a:p>
          <a:p>
            <a:pPr marL="375285" marR="5080" indent="-36322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3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procesos</a:t>
            </a:r>
            <a:r>
              <a:rPr sz="1200" spc="3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administrativos</a:t>
            </a:r>
            <a:r>
              <a:rPr sz="1200" spc="3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</a:t>
            </a:r>
            <a:r>
              <a:rPr sz="1200" spc="3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son</a:t>
            </a:r>
            <a:r>
              <a:rPr sz="1200" spc="3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independientes,</a:t>
            </a:r>
            <a:r>
              <a:rPr sz="1200" spc="3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sino</a:t>
            </a:r>
            <a:r>
              <a:rPr sz="1200" spc="3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3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están</a:t>
            </a:r>
            <a:r>
              <a:rPr sz="1200" spc="3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totalmente</a:t>
            </a:r>
            <a:r>
              <a:rPr sz="1200" spc="33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interrelacionados. </a:t>
            </a:r>
            <a:r>
              <a:rPr sz="1200" dirty="0">
                <a:latin typeface="Times New Roman"/>
                <a:cs typeface="Times New Roman"/>
              </a:rPr>
              <a:t>Cuando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organización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elabora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plan,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debe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ordenar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estructura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hacer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posible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ejecución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mismo.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Luego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ejecución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(o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tal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vez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forma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simultánea)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controla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realidad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empresa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aleje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planificación,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caso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hacerlo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busca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comprender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causas de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dicho</a:t>
            </a:r>
            <a:r>
              <a:rPr sz="1200" spc="-10" dirty="0">
                <a:latin typeface="Times New Roman"/>
                <a:cs typeface="Times New Roman"/>
              </a:rPr>
              <a:t> alejamiento.</a:t>
            </a:r>
            <a:endParaRPr sz="1200" dirty="0">
              <a:latin typeface="Times New Roman"/>
              <a:cs typeface="Times New Roman"/>
            </a:endParaRPr>
          </a:p>
          <a:p>
            <a:pPr marL="375285" marR="5080" indent="-36322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Desde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perspectiva, se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presenta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investigación titulada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Reingeniería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Procesos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Administrativos </a:t>
            </a:r>
            <a:r>
              <a:rPr sz="1200" spc="-50" dirty="0">
                <a:latin typeface="Times New Roman"/>
                <a:cs typeface="Times New Roman"/>
              </a:rPr>
              <a:t>a </a:t>
            </a:r>
            <a:r>
              <a:rPr sz="1200" dirty="0">
                <a:latin typeface="Times New Roman"/>
                <a:cs typeface="Times New Roman"/>
              </a:rPr>
              <a:t>partir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Motivación,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activador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Valores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Organizacionales: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Significancia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desde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los </a:t>
            </a:r>
            <a:r>
              <a:rPr sz="1200" dirty="0">
                <a:latin typeface="Times New Roman"/>
                <a:cs typeface="Times New Roman"/>
              </a:rPr>
              <a:t>Actores,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sido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abordada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luz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paradigma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Interpretativo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bajo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corriente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Hermenéutica Interpretativa.</a:t>
            </a:r>
            <a:endParaRPr sz="1200" dirty="0">
              <a:latin typeface="Times New Roman"/>
              <a:cs typeface="Times New Roman"/>
            </a:endParaRPr>
          </a:p>
          <a:p>
            <a:pPr marL="375285" marR="5715" indent="-36322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3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esto</a:t>
            </a:r>
            <a:r>
              <a:rPr sz="1200" spc="3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3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investigación</a:t>
            </a:r>
            <a:r>
              <a:rPr sz="1200" spc="3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3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</a:t>
            </a:r>
            <a:r>
              <a:rPr sz="1200" spc="3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desarrollado</a:t>
            </a:r>
            <a:r>
              <a:rPr sz="1200" spc="3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3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cinco</a:t>
            </a:r>
            <a:r>
              <a:rPr sz="1200" spc="3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grandes</a:t>
            </a:r>
            <a:r>
              <a:rPr sz="1200" spc="3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Escenarios</a:t>
            </a:r>
            <a:r>
              <a:rPr sz="1200" spc="3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3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saber:</a:t>
            </a:r>
            <a:r>
              <a:rPr sz="1200" spc="3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Escenario</a:t>
            </a:r>
            <a:r>
              <a:rPr sz="1200" spc="36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I, </a:t>
            </a:r>
            <a:r>
              <a:rPr sz="1200" dirty="0">
                <a:latin typeface="Times New Roman"/>
                <a:cs typeface="Times New Roman"/>
              </a:rPr>
              <a:t>denominado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Abordo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3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Realidad</a:t>
            </a:r>
            <a:r>
              <a:rPr sz="1200" spc="3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presenta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Trama</a:t>
            </a:r>
            <a:r>
              <a:rPr sz="1200" spc="3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envuelve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problemática,</a:t>
            </a:r>
            <a:r>
              <a:rPr sz="1200" spc="31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los </a:t>
            </a:r>
            <a:r>
              <a:rPr sz="1200" dirty="0">
                <a:latin typeface="Times New Roman"/>
                <a:cs typeface="Times New Roman"/>
              </a:rPr>
              <a:t>Supuesto</a:t>
            </a:r>
            <a:r>
              <a:rPr sz="1200" spc="40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Teleológicos</a:t>
            </a:r>
            <a:r>
              <a:rPr sz="1200" spc="4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4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orientan</a:t>
            </a:r>
            <a:r>
              <a:rPr sz="1200" spc="4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4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estudio</a:t>
            </a:r>
            <a:r>
              <a:rPr sz="1200" spc="4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3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40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planteamiento</a:t>
            </a:r>
            <a:r>
              <a:rPr sz="1200" spc="4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justificante</a:t>
            </a:r>
            <a:r>
              <a:rPr sz="1200" spc="40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409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mismo. </a:t>
            </a:r>
            <a:r>
              <a:rPr sz="1200" dirty="0">
                <a:latin typeface="Times New Roman"/>
                <a:cs typeface="Times New Roman"/>
              </a:rPr>
              <a:t>Escenario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II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cual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hace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referencia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Saberes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Ajenos,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tanto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nivel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internacional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como </a:t>
            </a:r>
            <a:r>
              <a:rPr sz="1200" dirty="0">
                <a:latin typeface="Times New Roman"/>
                <a:cs typeface="Times New Roman"/>
              </a:rPr>
              <a:t>Nacional,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así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mismo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presentan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Teorías</a:t>
            </a:r>
            <a:r>
              <a:rPr sz="1200" dirty="0">
                <a:latin typeface="Times New Roman"/>
                <a:cs typeface="Times New Roman"/>
              </a:rPr>
              <a:t> de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Entrada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sobre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cuales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soporta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estudio,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los </a:t>
            </a:r>
            <a:r>
              <a:rPr sz="1200" dirty="0">
                <a:latin typeface="Times New Roman"/>
                <a:cs typeface="Times New Roman"/>
              </a:rPr>
              <a:t>Significantes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Teóricos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considerados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relevantes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tema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sustento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legal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ampara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investigación.</a:t>
            </a:r>
            <a:endParaRPr sz="1200" dirty="0">
              <a:latin typeface="Times New Roman"/>
              <a:cs typeface="Times New Roman"/>
            </a:endParaRPr>
          </a:p>
          <a:p>
            <a:pPr marL="375285" marR="5080" indent="-363220" algn="just">
              <a:lnSpc>
                <a:spcPct val="100000"/>
              </a:lnSpc>
              <a:spcBef>
                <a:spcPts val="5"/>
              </a:spcBef>
            </a:pP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Escenario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III,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denominado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Vías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Metodológicas,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donde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describen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detalle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Implicaciones </a:t>
            </a:r>
            <a:r>
              <a:rPr sz="1200" dirty="0">
                <a:latin typeface="Times New Roman"/>
                <a:cs typeface="Times New Roman"/>
              </a:rPr>
              <a:t>Epistemológicas</a:t>
            </a:r>
            <a:r>
              <a:rPr sz="1200" spc="4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4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Metodológicas</a:t>
            </a:r>
            <a:r>
              <a:rPr sz="1200" spc="4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43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Estudio,</a:t>
            </a:r>
            <a:r>
              <a:rPr sz="1200" spc="4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43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escenario,</a:t>
            </a:r>
            <a:r>
              <a:rPr sz="1200" spc="43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43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Sujetos</a:t>
            </a:r>
            <a:r>
              <a:rPr sz="1200" spc="4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Significantes,</a:t>
            </a:r>
            <a:r>
              <a:rPr sz="1200" spc="434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los </a:t>
            </a:r>
            <a:r>
              <a:rPr sz="1200" dirty="0">
                <a:latin typeface="Times New Roman"/>
                <a:cs typeface="Times New Roman"/>
              </a:rPr>
              <a:t>Procedimientos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técnicas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análisis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Información,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Credibilidad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Fiabilidad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los </a:t>
            </a:r>
            <a:r>
              <a:rPr sz="1200" dirty="0">
                <a:latin typeface="Times New Roman"/>
                <a:cs typeface="Times New Roman"/>
              </a:rPr>
              <a:t>Procedimientos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interpretación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hallazgos.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Escenario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IV,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titulado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Hallazgos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Investigación,</a:t>
            </a:r>
            <a:r>
              <a:rPr sz="1200" spc="3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donde</a:t>
            </a:r>
            <a:r>
              <a:rPr sz="1200" spc="3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3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describe</a:t>
            </a:r>
            <a:r>
              <a:rPr sz="1200" spc="3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manera</a:t>
            </a:r>
            <a:r>
              <a:rPr sz="1200" spc="3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amplia</a:t>
            </a:r>
            <a:r>
              <a:rPr sz="1200" spc="3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3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proceso</a:t>
            </a:r>
            <a:r>
              <a:rPr sz="1200" spc="3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vivido</a:t>
            </a:r>
            <a:r>
              <a:rPr sz="1200" spc="3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Cara</a:t>
            </a:r>
            <a:r>
              <a:rPr sz="1200" spc="3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3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Cara</a:t>
            </a:r>
            <a:r>
              <a:rPr sz="1200" spc="3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los </a:t>
            </a:r>
            <a:r>
              <a:rPr sz="1200" dirty="0">
                <a:latin typeface="Times New Roman"/>
                <a:cs typeface="Times New Roman"/>
              </a:rPr>
              <a:t>Interlocutores,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así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tratamiento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detallado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realizado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datos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obtenidos.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Escenario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V, </a:t>
            </a:r>
            <a:r>
              <a:rPr sz="1200" dirty="0">
                <a:latin typeface="Times New Roman"/>
                <a:cs typeface="Times New Roman"/>
              </a:rPr>
              <a:t>donde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presentan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Reflexiones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cuales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arriba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luego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realizada la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investigación.</a:t>
            </a:r>
            <a:endParaRPr sz="1200" dirty="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60"/>
              </a:spcBef>
            </a:pPr>
            <a:endParaRPr sz="1200" dirty="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</a:pPr>
            <a:r>
              <a:rPr sz="1200" b="1" spc="-10" dirty="0">
                <a:latin typeface="Times New Roman"/>
                <a:cs typeface="Times New Roman"/>
              </a:rPr>
              <a:t>ESCENARIOI</a:t>
            </a:r>
            <a:endParaRPr sz="1200" dirty="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60"/>
              </a:spcBef>
            </a:pPr>
            <a:endParaRPr sz="1200" dirty="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</a:pPr>
            <a:r>
              <a:rPr sz="1200" b="1" dirty="0">
                <a:latin typeface="Times New Roman"/>
                <a:cs typeface="Times New Roman"/>
              </a:rPr>
              <a:t>ABORDO</a:t>
            </a:r>
            <a:r>
              <a:rPr sz="1200" b="1" spc="-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LA</a:t>
            </a:r>
            <a:r>
              <a:rPr sz="1200" b="1" spc="-7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REALIDAD</a:t>
            </a:r>
            <a:r>
              <a:rPr sz="1200" b="1" spc="-7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Y</a:t>
            </a:r>
            <a:r>
              <a:rPr sz="1200" b="1" spc="-6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ME</a:t>
            </a:r>
            <a:r>
              <a:rPr sz="1200" b="1" spc="1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COMPENETRO</a:t>
            </a:r>
            <a:r>
              <a:rPr sz="1200" b="1" spc="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CON </a:t>
            </a:r>
            <a:r>
              <a:rPr sz="1200" b="1" spc="-20" dirty="0">
                <a:latin typeface="Times New Roman"/>
                <a:cs typeface="Times New Roman"/>
              </a:rPr>
              <a:t>ELLA</a:t>
            </a:r>
            <a:endParaRPr sz="1200" dirty="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60"/>
              </a:spcBef>
            </a:pPr>
            <a:endParaRPr sz="1200" dirty="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1200" b="1" i="1" dirty="0">
                <a:latin typeface="Times New Roman"/>
                <a:cs typeface="Times New Roman"/>
              </a:rPr>
              <a:t>La</a:t>
            </a:r>
            <a:r>
              <a:rPr sz="1200" b="1" i="1" spc="-25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Trama</a:t>
            </a:r>
            <a:r>
              <a:rPr sz="1200" b="1" i="1" spc="-25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que</a:t>
            </a:r>
            <a:r>
              <a:rPr sz="1200" b="1" i="1" spc="-25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Envuelve</a:t>
            </a:r>
            <a:r>
              <a:rPr sz="1200" b="1" i="1" spc="-15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la</a:t>
            </a:r>
            <a:r>
              <a:rPr sz="1200" b="1" i="1" spc="-25" dirty="0">
                <a:latin typeface="Times New Roman"/>
                <a:cs typeface="Times New Roman"/>
              </a:rPr>
              <a:t> </a:t>
            </a:r>
            <a:r>
              <a:rPr sz="1200" b="1" i="1" spc="-10" dirty="0">
                <a:latin typeface="Times New Roman"/>
                <a:cs typeface="Times New Roman"/>
              </a:rPr>
              <a:t>Realidad</a:t>
            </a:r>
            <a:endParaRPr sz="1200" dirty="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60"/>
              </a:spcBef>
            </a:pPr>
            <a:endParaRPr sz="1200" dirty="0">
              <a:latin typeface="Times New Roman"/>
              <a:cs typeface="Times New Roman"/>
            </a:endParaRPr>
          </a:p>
          <a:p>
            <a:pPr marL="375285" marR="7620" indent="-36322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organizaciones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nacen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premura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humana,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hombre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busca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satisfacer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sus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necesidades </a:t>
            </a:r>
            <a:r>
              <a:rPr sz="1200" dirty="0">
                <a:latin typeface="Times New Roman"/>
                <a:cs typeface="Times New Roman"/>
              </a:rPr>
              <a:t>ilimitadas,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obliga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relacionarse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otras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personas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creación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bienes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servicios,</a:t>
            </a:r>
            <a:endParaRPr sz="1200" dirty="0">
              <a:latin typeface="Times New Roman"/>
              <a:cs typeface="Times New Roman"/>
            </a:endParaRPr>
          </a:p>
        </p:txBody>
      </p:sp>
      <p:pic>
        <p:nvPicPr>
          <p:cNvPr id="22" name="object 22"/>
          <p:cNvPicPr/>
          <p:nvPr/>
        </p:nvPicPr>
        <p:blipFill>
          <a:blip r:embed="rId15" cstate="print"/>
          <a:stretch>
            <a:fillRect/>
          </a:stretch>
        </p:blipFill>
        <p:spPr>
          <a:xfrm>
            <a:off x="5606796" y="8193022"/>
            <a:ext cx="1092707" cy="848868"/>
          </a:xfrm>
          <a:prstGeom prst="rect">
            <a:avLst/>
          </a:prstGeom>
        </p:spPr>
      </p:pic>
      <p:pic>
        <p:nvPicPr>
          <p:cNvPr id="23" name="object 23"/>
          <p:cNvPicPr/>
          <p:nvPr/>
        </p:nvPicPr>
        <p:blipFill>
          <a:blip r:embed="rId15" cstate="print"/>
          <a:stretch>
            <a:fillRect/>
          </a:stretch>
        </p:blipFill>
        <p:spPr>
          <a:xfrm>
            <a:off x="109728" y="8193022"/>
            <a:ext cx="1092708" cy="848868"/>
          </a:xfrm>
          <a:prstGeom prst="rect">
            <a:avLst/>
          </a:prstGeom>
        </p:spPr>
      </p:pic>
      <p:sp>
        <p:nvSpPr>
          <p:cNvPr id="24" name="object 24"/>
          <p:cNvSpPr txBox="1"/>
          <p:nvPr/>
        </p:nvSpPr>
        <p:spPr>
          <a:xfrm>
            <a:off x="1228445" y="8240674"/>
            <a:ext cx="4467860" cy="77787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 marR="5080" algn="ctr">
              <a:lnSpc>
                <a:spcPct val="98800"/>
              </a:lnSpc>
              <a:spcBef>
                <a:spcPts val="114"/>
              </a:spcBef>
            </a:pPr>
            <a:r>
              <a:rPr sz="1200" b="1" dirty="0">
                <a:latin typeface="Times New Roman"/>
                <a:cs typeface="Times New Roman"/>
              </a:rPr>
              <a:t>Reingeniería</a:t>
            </a:r>
            <a:r>
              <a:rPr sz="1200" b="1" spc="-1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Procesos</a:t>
            </a:r>
            <a:r>
              <a:rPr sz="1200" b="1" spc="-5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Administrativos,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a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partir</a:t>
            </a:r>
            <a:r>
              <a:rPr sz="1200" b="1" spc="-4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la</a:t>
            </a:r>
            <a:r>
              <a:rPr sz="1200" b="1" spc="-10" dirty="0">
                <a:latin typeface="Times New Roman"/>
                <a:cs typeface="Times New Roman"/>
              </a:rPr>
              <a:t> Motivación, como</a:t>
            </a:r>
            <a:r>
              <a:rPr sz="1200" b="1" spc="-6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Activador</a:t>
            </a:r>
            <a:r>
              <a:rPr sz="1200" b="1" spc="-4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los</a:t>
            </a:r>
            <a:r>
              <a:rPr sz="1200" b="1" spc="-45" dirty="0">
                <a:latin typeface="Times New Roman"/>
                <a:cs typeface="Times New Roman"/>
              </a:rPr>
              <a:t> </a:t>
            </a:r>
            <a:r>
              <a:rPr sz="1200" b="1" spc="-20" dirty="0">
                <a:latin typeface="Times New Roman"/>
                <a:cs typeface="Times New Roman"/>
              </a:rPr>
              <a:t>Valores</a:t>
            </a:r>
            <a:r>
              <a:rPr sz="1200" b="1" spc="-1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Organizacionales:</a:t>
            </a:r>
            <a:r>
              <a:rPr sz="1200" b="1" spc="-10" dirty="0">
                <a:latin typeface="Times New Roman"/>
                <a:cs typeface="Times New Roman"/>
              </a:rPr>
              <a:t> Significación</a:t>
            </a:r>
            <a:r>
              <a:rPr sz="1200" b="1" spc="50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desde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los</a:t>
            </a:r>
            <a:r>
              <a:rPr sz="1200" b="1" spc="-7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Actores</a:t>
            </a:r>
            <a:endParaRPr sz="1200" dirty="0">
              <a:latin typeface="Times New Roman"/>
              <a:cs typeface="Times New Roman"/>
            </a:endParaRPr>
          </a:p>
          <a:p>
            <a:pPr marR="57150" algn="ctr">
              <a:lnSpc>
                <a:spcPct val="100000"/>
              </a:lnSpc>
              <a:spcBef>
                <a:spcPts val="200"/>
              </a:spcBef>
            </a:pPr>
            <a:r>
              <a:rPr sz="1200" b="1" dirty="0">
                <a:latin typeface="Times New Roman"/>
                <a:cs typeface="Times New Roman"/>
              </a:rPr>
              <a:t>MSc.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Ámbar</a:t>
            </a:r>
            <a:r>
              <a:rPr sz="1200" b="1" spc="-40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Ramírez</a:t>
            </a:r>
            <a:endParaRPr sz="1200" dirty="0">
              <a:latin typeface="Times New Roman"/>
              <a:cs typeface="Times New Roman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6677659" y="8932874"/>
            <a:ext cx="180975" cy="14795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spc="-25" dirty="0">
                <a:latin typeface="Times New Roman"/>
                <a:cs typeface="Times New Roman"/>
              </a:rPr>
              <a:t>299</a:t>
            </a:r>
            <a:endParaRPr sz="800" dirty="0">
              <a:latin typeface="Times New Roman"/>
              <a:cs typeface="Times New Roman"/>
            </a:endParaRPr>
          </a:p>
        </p:txBody>
      </p:sp>
      <p:grpSp>
        <p:nvGrpSpPr>
          <p:cNvPr id="26" name="Grupo 25">
            <a:extLst>
              <a:ext uri="{FF2B5EF4-FFF2-40B4-BE49-F238E27FC236}">
                <a16:creationId xmlns:a16="http://schemas.microsoft.com/office/drawing/2014/main" id="{0B4CE8DD-0FB0-5058-FBA8-F2B13A2F0F5D}"/>
              </a:ext>
            </a:extLst>
          </p:cNvPr>
          <p:cNvGrpSpPr/>
          <p:nvPr/>
        </p:nvGrpSpPr>
        <p:grpSpPr>
          <a:xfrm>
            <a:off x="117348" y="98932"/>
            <a:ext cx="6665976" cy="1452626"/>
            <a:chOff x="470065" y="1951410"/>
            <a:chExt cx="6665976" cy="1452626"/>
          </a:xfrm>
        </p:grpSpPr>
        <p:grpSp>
          <p:nvGrpSpPr>
            <p:cNvPr id="27" name="object 12">
              <a:extLst>
                <a:ext uri="{FF2B5EF4-FFF2-40B4-BE49-F238E27FC236}">
                  <a16:creationId xmlns:a16="http://schemas.microsoft.com/office/drawing/2014/main" id="{3A2DAA67-0D1D-58B4-A193-4B3752D8BA50}"/>
                </a:ext>
              </a:extLst>
            </p:cNvPr>
            <p:cNvGrpSpPr/>
            <p:nvPr/>
          </p:nvGrpSpPr>
          <p:grpSpPr>
            <a:xfrm>
              <a:off x="470065" y="1951664"/>
              <a:ext cx="6665976" cy="1452372"/>
              <a:chOff x="96011" y="115823"/>
              <a:chExt cx="6665976" cy="1452372"/>
            </a:xfrm>
          </p:grpSpPr>
          <p:pic>
            <p:nvPicPr>
              <p:cNvPr id="31" name="object 13">
                <a:extLst>
                  <a:ext uri="{FF2B5EF4-FFF2-40B4-BE49-F238E27FC236}">
                    <a16:creationId xmlns:a16="http://schemas.microsoft.com/office/drawing/2014/main" id="{3CA00AB6-A56E-1AD8-3B7E-BDBD86F0A9E4}"/>
                  </a:ext>
                </a:extLst>
              </p:cNvPr>
              <p:cNvPicPr/>
              <p:nvPr/>
            </p:nvPicPr>
            <p:blipFill>
              <a:blip r:embed="rId5" cstate="print"/>
              <a:stretch>
                <a:fillRect/>
              </a:stretch>
            </p:blipFill>
            <p:spPr>
              <a:xfrm>
                <a:off x="96011" y="115823"/>
                <a:ext cx="6665976" cy="1452372"/>
              </a:xfrm>
              <a:prstGeom prst="rect">
                <a:avLst/>
              </a:prstGeom>
            </p:spPr>
          </p:pic>
          <p:pic>
            <p:nvPicPr>
              <p:cNvPr id="32" name="object 14">
                <a:extLst>
                  <a:ext uri="{FF2B5EF4-FFF2-40B4-BE49-F238E27FC236}">
                    <a16:creationId xmlns:a16="http://schemas.microsoft.com/office/drawing/2014/main" id="{F5901842-9712-C30F-E2A7-F700B1A48D1A}"/>
                  </a:ext>
                </a:extLst>
              </p:cNvPr>
              <p:cNvPicPr/>
              <p:nvPr/>
            </p:nvPicPr>
            <p:blipFill>
              <a:blip r:embed="rId6" cstate="print"/>
              <a:stretch>
                <a:fillRect/>
              </a:stretch>
            </p:blipFill>
            <p:spPr>
              <a:xfrm>
                <a:off x="142849" y="142875"/>
                <a:ext cx="6572275" cy="1358646"/>
              </a:xfrm>
              <a:prstGeom prst="rect">
                <a:avLst/>
              </a:prstGeom>
            </p:spPr>
          </p:pic>
          <p:sp>
            <p:nvSpPr>
              <p:cNvPr id="33" name="object 15">
                <a:extLst>
                  <a:ext uri="{FF2B5EF4-FFF2-40B4-BE49-F238E27FC236}">
                    <a16:creationId xmlns:a16="http://schemas.microsoft.com/office/drawing/2014/main" id="{E1570725-517A-CDC3-476C-48783E0B11DD}"/>
                  </a:ext>
                </a:extLst>
              </p:cNvPr>
              <p:cNvSpPr/>
              <p:nvPr/>
            </p:nvSpPr>
            <p:spPr>
              <a:xfrm>
                <a:off x="142849" y="142875"/>
                <a:ext cx="6572884" cy="1358900"/>
              </a:xfrm>
              <a:custGeom>
                <a:avLst/>
                <a:gdLst/>
                <a:ahLst/>
                <a:cxnLst/>
                <a:rect l="l" t="t" r="r" b="b"/>
                <a:pathLst>
                  <a:path w="6572884" h="1358900">
                    <a:moveTo>
                      <a:pt x="0" y="226441"/>
                    </a:moveTo>
                    <a:lnTo>
                      <a:pt x="4600" y="180795"/>
                    </a:lnTo>
                    <a:lnTo>
                      <a:pt x="17795" y="138285"/>
                    </a:lnTo>
                    <a:lnTo>
                      <a:pt x="38673" y="99820"/>
                    </a:lnTo>
                    <a:lnTo>
                      <a:pt x="66324" y="66309"/>
                    </a:lnTo>
                    <a:lnTo>
                      <a:pt x="99837" y="38663"/>
                    </a:lnTo>
                    <a:lnTo>
                      <a:pt x="138301" y="17789"/>
                    </a:lnTo>
                    <a:lnTo>
                      <a:pt x="180806" y="4599"/>
                    </a:lnTo>
                    <a:lnTo>
                      <a:pt x="226440" y="0"/>
                    </a:lnTo>
                    <a:lnTo>
                      <a:pt x="6345834" y="0"/>
                    </a:lnTo>
                    <a:lnTo>
                      <a:pt x="6391480" y="4599"/>
                    </a:lnTo>
                    <a:lnTo>
                      <a:pt x="6433990" y="17789"/>
                    </a:lnTo>
                    <a:lnTo>
                      <a:pt x="6472455" y="38663"/>
                    </a:lnTo>
                    <a:lnTo>
                      <a:pt x="6505965" y="66309"/>
                    </a:lnTo>
                    <a:lnTo>
                      <a:pt x="6533612" y="99820"/>
                    </a:lnTo>
                    <a:lnTo>
                      <a:pt x="6554485" y="138285"/>
                    </a:lnTo>
                    <a:lnTo>
                      <a:pt x="6567676" y="180795"/>
                    </a:lnTo>
                    <a:lnTo>
                      <a:pt x="6572275" y="226441"/>
                    </a:lnTo>
                    <a:lnTo>
                      <a:pt x="6572275" y="1132204"/>
                    </a:lnTo>
                    <a:lnTo>
                      <a:pt x="6567676" y="1177850"/>
                    </a:lnTo>
                    <a:lnTo>
                      <a:pt x="6554485" y="1220360"/>
                    </a:lnTo>
                    <a:lnTo>
                      <a:pt x="6533612" y="1258825"/>
                    </a:lnTo>
                    <a:lnTo>
                      <a:pt x="6505965" y="1292336"/>
                    </a:lnTo>
                    <a:lnTo>
                      <a:pt x="6472455" y="1319982"/>
                    </a:lnTo>
                    <a:lnTo>
                      <a:pt x="6433990" y="1340856"/>
                    </a:lnTo>
                    <a:lnTo>
                      <a:pt x="6391480" y="1354046"/>
                    </a:lnTo>
                    <a:lnTo>
                      <a:pt x="6345834" y="1358646"/>
                    </a:lnTo>
                    <a:lnTo>
                      <a:pt x="226440" y="1358646"/>
                    </a:lnTo>
                    <a:lnTo>
                      <a:pt x="180806" y="1354046"/>
                    </a:lnTo>
                    <a:lnTo>
                      <a:pt x="138301" y="1340856"/>
                    </a:lnTo>
                    <a:lnTo>
                      <a:pt x="99837" y="1319982"/>
                    </a:lnTo>
                    <a:lnTo>
                      <a:pt x="66324" y="1292336"/>
                    </a:lnTo>
                    <a:lnTo>
                      <a:pt x="38673" y="1258825"/>
                    </a:lnTo>
                    <a:lnTo>
                      <a:pt x="17795" y="1220360"/>
                    </a:lnTo>
                    <a:lnTo>
                      <a:pt x="4600" y="1177850"/>
                    </a:lnTo>
                    <a:lnTo>
                      <a:pt x="0" y="1132204"/>
                    </a:lnTo>
                    <a:lnTo>
                      <a:pt x="0" y="226441"/>
                    </a:lnTo>
                    <a:close/>
                  </a:path>
                </a:pathLst>
              </a:custGeom>
              <a:ln w="9525">
                <a:solidFill>
                  <a:srgbClr val="55CE74"/>
                </a:solidFill>
              </a:ln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pic>
            <p:nvPicPr>
              <p:cNvPr id="34" name="object 16">
                <a:extLst>
                  <a:ext uri="{FF2B5EF4-FFF2-40B4-BE49-F238E27FC236}">
                    <a16:creationId xmlns:a16="http://schemas.microsoft.com/office/drawing/2014/main" id="{648A6751-39D6-A305-B2EF-31CD016DB1EF}"/>
                  </a:ext>
                </a:extLst>
              </p:cNvPr>
              <p:cNvPicPr/>
              <p:nvPr/>
            </p:nvPicPr>
            <p:blipFill>
              <a:blip r:embed="rId7" cstate="print"/>
              <a:stretch>
                <a:fillRect/>
              </a:stretch>
            </p:blipFill>
            <p:spPr>
              <a:xfrm>
                <a:off x="2500248" y="305930"/>
                <a:ext cx="1714500" cy="733945"/>
              </a:xfrm>
              <a:prstGeom prst="rect">
                <a:avLst/>
              </a:prstGeom>
            </p:spPr>
          </p:pic>
        </p:grpSp>
        <p:sp>
          <p:nvSpPr>
            <p:cNvPr id="28" name="object 16">
              <a:extLst>
                <a:ext uri="{FF2B5EF4-FFF2-40B4-BE49-F238E27FC236}">
                  <a16:creationId xmlns:a16="http://schemas.microsoft.com/office/drawing/2014/main" id="{D480E3BF-4267-F813-2079-64069605DCB0}"/>
                </a:ext>
              </a:extLst>
            </p:cNvPr>
            <p:cNvSpPr txBox="1"/>
            <p:nvPr/>
          </p:nvSpPr>
          <p:spPr>
            <a:xfrm>
              <a:off x="2775727" y="2875716"/>
              <a:ext cx="3332858" cy="391795"/>
            </a:xfrm>
            <a:prstGeom prst="rect">
              <a:avLst/>
            </a:prstGeom>
            <a:noFill/>
          </p:spPr>
          <p:txBody>
            <a:bodyPr vert="horz" wrap="square" lIns="0" tIns="12700" rIns="0" bIns="0" rtlCol="0">
              <a:spAutoFit/>
            </a:bodyPr>
            <a:lstStyle/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Volumen 4,  Número 1  Enero a Julio 2021</a:t>
              </a:r>
            </a:p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Revista Semestral. Venezuela</a:t>
              </a:r>
              <a:endParaRPr sz="1200" dirty="0">
                <a:latin typeface="Arial"/>
                <a:cs typeface="Arial"/>
              </a:endParaRPr>
            </a:p>
          </p:txBody>
        </p:sp>
        <p:pic>
          <p:nvPicPr>
            <p:cNvPr id="29" name="object 25">
              <a:extLst>
                <a:ext uri="{FF2B5EF4-FFF2-40B4-BE49-F238E27FC236}">
                  <a16:creationId xmlns:a16="http://schemas.microsoft.com/office/drawing/2014/main" id="{2A577B2A-DCFA-3915-722A-664C739C3A8F}"/>
                </a:ext>
              </a:extLst>
            </p:cNvPr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470065" y="2027896"/>
              <a:ext cx="2305662" cy="1053903"/>
            </a:xfrm>
            <a:prstGeom prst="rect">
              <a:avLst/>
            </a:prstGeom>
          </p:spPr>
        </p:pic>
        <p:pic>
          <p:nvPicPr>
            <p:cNvPr id="30" name="object 31">
              <a:extLst>
                <a:ext uri="{FF2B5EF4-FFF2-40B4-BE49-F238E27FC236}">
                  <a16:creationId xmlns:a16="http://schemas.microsoft.com/office/drawing/2014/main" id="{2314A882-80F9-3C9D-EEBC-7ECD8EFD3058}"/>
                </a:ext>
              </a:extLst>
            </p:cNvPr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4932681" y="1951410"/>
              <a:ext cx="1805304" cy="893889"/>
            </a:xfrm>
            <a:prstGeom prst="rect">
              <a:avLst/>
            </a:prstGeom>
          </p:spPr>
        </p:pic>
      </p:grpSp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-4762" y="600370"/>
            <a:ext cx="6867525" cy="8549005"/>
            <a:chOff x="-4762" y="600370"/>
            <a:chExt cx="6867525" cy="8549005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0" y="600370"/>
              <a:ext cx="6857999" cy="18119"/>
            </a:xfrm>
            <a:prstGeom prst="rect">
              <a:avLst/>
            </a:prstGeom>
          </p:spPr>
        </p:pic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618489"/>
              <a:ext cx="6858000" cy="8525510"/>
            </a:xfrm>
            <a:prstGeom prst="rect">
              <a:avLst/>
            </a:prstGeom>
          </p:spPr>
        </p:pic>
        <p:sp>
          <p:nvSpPr>
            <p:cNvPr id="5" name="object 5"/>
            <p:cNvSpPr/>
            <p:nvPr/>
          </p:nvSpPr>
          <p:spPr>
            <a:xfrm>
              <a:off x="0" y="618489"/>
              <a:ext cx="6858000" cy="8525510"/>
            </a:xfrm>
            <a:custGeom>
              <a:avLst/>
              <a:gdLst/>
              <a:ahLst/>
              <a:cxnLst/>
              <a:rect l="l" t="t" r="r" b="b"/>
              <a:pathLst>
                <a:path w="6858000" h="8525510">
                  <a:moveTo>
                    <a:pt x="0" y="8525510"/>
                  </a:moveTo>
                  <a:lnTo>
                    <a:pt x="6858000" y="8525510"/>
                  </a:lnTo>
                  <a:lnTo>
                    <a:pt x="6858000" y="0"/>
                  </a:lnTo>
                  <a:lnTo>
                    <a:pt x="0" y="0"/>
                  </a:lnTo>
                  <a:lnTo>
                    <a:pt x="0" y="8525510"/>
                  </a:lnTo>
                  <a:close/>
                </a:path>
              </a:pathLst>
            </a:custGeom>
            <a:ln w="9525">
              <a:solidFill>
                <a:srgbClr val="55CE74"/>
              </a:solidFill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6" name="object 6"/>
            <p:cNvSpPr/>
            <p:nvPr/>
          </p:nvSpPr>
          <p:spPr>
            <a:xfrm>
              <a:off x="83969" y="1979676"/>
              <a:ext cx="6645909" cy="6985000"/>
            </a:xfrm>
            <a:custGeom>
              <a:avLst/>
              <a:gdLst/>
              <a:ahLst/>
              <a:cxnLst/>
              <a:rect l="l" t="t" r="r" b="b"/>
              <a:pathLst>
                <a:path w="6645909" h="6985000">
                  <a:moveTo>
                    <a:pt x="0" y="1107694"/>
                  </a:moveTo>
                  <a:lnTo>
                    <a:pt x="1023" y="1059644"/>
                  </a:lnTo>
                  <a:lnTo>
                    <a:pt x="4065" y="1012118"/>
                  </a:lnTo>
                  <a:lnTo>
                    <a:pt x="9085" y="965156"/>
                  </a:lnTo>
                  <a:lnTo>
                    <a:pt x="16040" y="918800"/>
                  </a:lnTo>
                  <a:lnTo>
                    <a:pt x="24890" y="873091"/>
                  </a:lnTo>
                  <a:lnTo>
                    <a:pt x="35592" y="828072"/>
                  </a:lnTo>
                  <a:lnTo>
                    <a:pt x="48105" y="783783"/>
                  </a:lnTo>
                  <a:lnTo>
                    <a:pt x="62388" y="740267"/>
                  </a:lnTo>
                  <a:lnTo>
                    <a:pt x="78399" y="697564"/>
                  </a:lnTo>
                  <a:lnTo>
                    <a:pt x="96097" y="655716"/>
                  </a:lnTo>
                  <a:lnTo>
                    <a:pt x="115439" y="614766"/>
                  </a:lnTo>
                  <a:lnTo>
                    <a:pt x="136385" y="574754"/>
                  </a:lnTo>
                  <a:lnTo>
                    <a:pt x="158892" y="535721"/>
                  </a:lnTo>
                  <a:lnTo>
                    <a:pt x="182920" y="497711"/>
                  </a:lnTo>
                  <a:lnTo>
                    <a:pt x="208426" y="460764"/>
                  </a:lnTo>
                  <a:lnTo>
                    <a:pt x="235369" y="424921"/>
                  </a:lnTo>
                  <a:lnTo>
                    <a:pt x="263708" y="390225"/>
                  </a:lnTo>
                  <a:lnTo>
                    <a:pt x="293401" y="356716"/>
                  </a:lnTo>
                  <a:lnTo>
                    <a:pt x="324406" y="324437"/>
                  </a:lnTo>
                  <a:lnTo>
                    <a:pt x="356683" y="293429"/>
                  </a:lnTo>
                  <a:lnTo>
                    <a:pt x="390188" y="263733"/>
                  </a:lnTo>
                  <a:lnTo>
                    <a:pt x="424881" y="235392"/>
                  </a:lnTo>
                  <a:lnTo>
                    <a:pt x="460721" y="208446"/>
                  </a:lnTo>
                  <a:lnTo>
                    <a:pt x="497665" y="182937"/>
                  </a:lnTo>
                  <a:lnTo>
                    <a:pt x="535672" y="158907"/>
                  </a:lnTo>
                  <a:lnTo>
                    <a:pt x="574700" y="136398"/>
                  </a:lnTo>
                  <a:lnTo>
                    <a:pt x="614709" y="115450"/>
                  </a:lnTo>
                  <a:lnTo>
                    <a:pt x="655656" y="96106"/>
                  </a:lnTo>
                  <a:lnTo>
                    <a:pt x="697500" y="78407"/>
                  </a:lnTo>
                  <a:lnTo>
                    <a:pt x="740199" y="62394"/>
                  </a:lnTo>
                  <a:lnTo>
                    <a:pt x="783712" y="48110"/>
                  </a:lnTo>
                  <a:lnTo>
                    <a:pt x="827997" y="35595"/>
                  </a:lnTo>
                  <a:lnTo>
                    <a:pt x="873012" y="24892"/>
                  </a:lnTo>
                  <a:lnTo>
                    <a:pt x="918717" y="16042"/>
                  </a:lnTo>
                  <a:lnTo>
                    <a:pt x="965069" y="9085"/>
                  </a:lnTo>
                  <a:lnTo>
                    <a:pt x="1012027" y="4065"/>
                  </a:lnTo>
                  <a:lnTo>
                    <a:pt x="1059549" y="1023"/>
                  </a:lnTo>
                  <a:lnTo>
                    <a:pt x="1107594" y="0"/>
                  </a:lnTo>
                  <a:lnTo>
                    <a:pt x="5537812" y="0"/>
                  </a:lnTo>
                  <a:lnTo>
                    <a:pt x="5585861" y="1023"/>
                  </a:lnTo>
                  <a:lnTo>
                    <a:pt x="5633386" y="4065"/>
                  </a:lnTo>
                  <a:lnTo>
                    <a:pt x="5680347" y="9085"/>
                  </a:lnTo>
                  <a:lnTo>
                    <a:pt x="5726701" y="16042"/>
                  </a:lnTo>
                  <a:lnTo>
                    <a:pt x="5772408" y="24892"/>
                  </a:lnTo>
                  <a:lnTo>
                    <a:pt x="5817425" y="35595"/>
                  </a:lnTo>
                  <a:lnTo>
                    <a:pt x="5861711" y="48110"/>
                  </a:lnTo>
                  <a:lnTo>
                    <a:pt x="5905224" y="62394"/>
                  </a:lnTo>
                  <a:lnTo>
                    <a:pt x="5947923" y="78407"/>
                  </a:lnTo>
                  <a:lnTo>
                    <a:pt x="5989767" y="96106"/>
                  </a:lnTo>
                  <a:lnTo>
                    <a:pt x="6030714" y="115450"/>
                  </a:lnTo>
                  <a:lnTo>
                    <a:pt x="6070722" y="136398"/>
                  </a:lnTo>
                  <a:lnTo>
                    <a:pt x="6109749" y="158907"/>
                  </a:lnTo>
                  <a:lnTo>
                    <a:pt x="6147755" y="182937"/>
                  </a:lnTo>
                  <a:lnTo>
                    <a:pt x="6184698" y="208446"/>
                  </a:lnTo>
                  <a:lnTo>
                    <a:pt x="6220536" y="235392"/>
                  </a:lnTo>
                  <a:lnTo>
                    <a:pt x="6255227" y="263733"/>
                  </a:lnTo>
                  <a:lnTo>
                    <a:pt x="6288731" y="293429"/>
                  </a:lnTo>
                  <a:lnTo>
                    <a:pt x="6321005" y="324437"/>
                  </a:lnTo>
                  <a:lnTo>
                    <a:pt x="6352008" y="356716"/>
                  </a:lnTo>
                  <a:lnTo>
                    <a:pt x="6381699" y="390225"/>
                  </a:lnTo>
                  <a:lnTo>
                    <a:pt x="6410035" y="424921"/>
                  </a:lnTo>
                  <a:lnTo>
                    <a:pt x="6436976" y="460764"/>
                  </a:lnTo>
                  <a:lnTo>
                    <a:pt x="6462480" y="497711"/>
                  </a:lnTo>
                  <a:lnTo>
                    <a:pt x="6486505" y="535721"/>
                  </a:lnTo>
                  <a:lnTo>
                    <a:pt x="6509011" y="574754"/>
                  </a:lnTo>
                  <a:lnTo>
                    <a:pt x="6529954" y="614766"/>
                  </a:lnTo>
                  <a:lnTo>
                    <a:pt x="6549294" y="655716"/>
                  </a:lnTo>
                  <a:lnTo>
                    <a:pt x="6566989" y="697564"/>
                  </a:lnTo>
                  <a:lnTo>
                    <a:pt x="6582998" y="740267"/>
                  </a:lnTo>
                  <a:lnTo>
                    <a:pt x="6597280" y="783783"/>
                  </a:lnTo>
                  <a:lnTo>
                    <a:pt x="6609791" y="828072"/>
                  </a:lnTo>
                  <a:lnTo>
                    <a:pt x="6620492" y="873091"/>
                  </a:lnTo>
                  <a:lnTo>
                    <a:pt x="6629341" y="918800"/>
                  </a:lnTo>
                  <a:lnTo>
                    <a:pt x="6636295" y="965156"/>
                  </a:lnTo>
                  <a:lnTo>
                    <a:pt x="6641314" y="1012118"/>
                  </a:lnTo>
                  <a:lnTo>
                    <a:pt x="6644355" y="1059644"/>
                  </a:lnTo>
                  <a:lnTo>
                    <a:pt x="6645379" y="1107694"/>
                  </a:lnTo>
                  <a:lnTo>
                    <a:pt x="6645379" y="5877179"/>
                  </a:lnTo>
                  <a:lnTo>
                    <a:pt x="6644355" y="5925227"/>
                  </a:lnTo>
                  <a:lnTo>
                    <a:pt x="6641314" y="5972752"/>
                  </a:lnTo>
                  <a:lnTo>
                    <a:pt x="6636295" y="6019712"/>
                  </a:lnTo>
                  <a:lnTo>
                    <a:pt x="6629341" y="6066067"/>
                  </a:lnTo>
                  <a:lnTo>
                    <a:pt x="6620492" y="6111774"/>
                  </a:lnTo>
                  <a:lnTo>
                    <a:pt x="6609791" y="6156792"/>
                  </a:lnTo>
                  <a:lnTo>
                    <a:pt x="6597280" y="6201079"/>
                  </a:lnTo>
                  <a:lnTo>
                    <a:pt x="6582998" y="6244593"/>
                  </a:lnTo>
                  <a:lnTo>
                    <a:pt x="6566989" y="6287294"/>
                  </a:lnTo>
                  <a:lnTo>
                    <a:pt x="6549294" y="6329139"/>
                  </a:lnTo>
                  <a:lnTo>
                    <a:pt x="6529954" y="6370088"/>
                  </a:lnTo>
                  <a:lnTo>
                    <a:pt x="6509011" y="6410098"/>
                  </a:lnTo>
                  <a:lnTo>
                    <a:pt x="6486505" y="6449128"/>
                  </a:lnTo>
                  <a:lnTo>
                    <a:pt x="6462480" y="6487136"/>
                  </a:lnTo>
                  <a:lnTo>
                    <a:pt x="6436976" y="6524081"/>
                  </a:lnTo>
                  <a:lnTo>
                    <a:pt x="6410035" y="6559921"/>
                  </a:lnTo>
                  <a:lnTo>
                    <a:pt x="6381699" y="6594616"/>
                  </a:lnTo>
                  <a:lnTo>
                    <a:pt x="6352008" y="6628122"/>
                  </a:lnTo>
                  <a:lnTo>
                    <a:pt x="6321005" y="6660399"/>
                  </a:lnTo>
                  <a:lnTo>
                    <a:pt x="6288731" y="6691405"/>
                  </a:lnTo>
                  <a:lnTo>
                    <a:pt x="6255227" y="6721098"/>
                  </a:lnTo>
                  <a:lnTo>
                    <a:pt x="6220536" y="6749437"/>
                  </a:lnTo>
                  <a:lnTo>
                    <a:pt x="6184698" y="6776381"/>
                  </a:lnTo>
                  <a:lnTo>
                    <a:pt x="6147755" y="6801888"/>
                  </a:lnTo>
                  <a:lnTo>
                    <a:pt x="6109749" y="6825916"/>
                  </a:lnTo>
                  <a:lnTo>
                    <a:pt x="6070722" y="6848423"/>
                  </a:lnTo>
                  <a:lnTo>
                    <a:pt x="6030714" y="6869369"/>
                  </a:lnTo>
                  <a:lnTo>
                    <a:pt x="5989767" y="6888712"/>
                  </a:lnTo>
                  <a:lnTo>
                    <a:pt x="5947923" y="6906409"/>
                  </a:lnTo>
                  <a:lnTo>
                    <a:pt x="5905224" y="6922420"/>
                  </a:lnTo>
                  <a:lnTo>
                    <a:pt x="5861711" y="6936703"/>
                  </a:lnTo>
                  <a:lnTo>
                    <a:pt x="5817425" y="6949217"/>
                  </a:lnTo>
                  <a:lnTo>
                    <a:pt x="5772408" y="6959919"/>
                  </a:lnTo>
                  <a:lnTo>
                    <a:pt x="5726701" y="6968769"/>
                  </a:lnTo>
                  <a:lnTo>
                    <a:pt x="5680347" y="6975724"/>
                  </a:lnTo>
                  <a:lnTo>
                    <a:pt x="5633386" y="6980743"/>
                  </a:lnTo>
                  <a:lnTo>
                    <a:pt x="5585861" y="6983786"/>
                  </a:lnTo>
                  <a:lnTo>
                    <a:pt x="5537812" y="6984809"/>
                  </a:lnTo>
                  <a:lnTo>
                    <a:pt x="1107594" y="6984809"/>
                  </a:lnTo>
                  <a:lnTo>
                    <a:pt x="1059549" y="6983786"/>
                  </a:lnTo>
                  <a:lnTo>
                    <a:pt x="1012027" y="6980743"/>
                  </a:lnTo>
                  <a:lnTo>
                    <a:pt x="965069" y="6975724"/>
                  </a:lnTo>
                  <a:lnTo>
                    <a:pt x="918717" y="6968769"/>
                  </a:lnTo>
                  <a:lnTo>
                    <a:pt x="873012" y="6959919"/>
                  </a:lnTo>
                  <a:lnTo>
                    <a:pt x="827997" y="6949217"/>
                  </a:lnTo>
                  <a:lnTo>
                    <a:pt x="783712" y="6936703"/>
                  </a:lnTo>
                  <a:lnTo>
                    <a:pt x="740199" y="6922420"/>
                  </a:lnTo>
                  <a:lnTo>
                    <a:pt x="697500" y="6906409"/>
                  </a:lnTo>
                  <a:lnTo>
                    <a:pt x="655656" y="6888712"/>
                  </a:lnTo>
                  <a:lnTo>
                    <a:pt x="614709" y="6869369"/>
                  </a:lnTo>
                  <a:lnTo>
                    <a:pt x="574700" y="6848423"/>
                  </a:lnTo>
                  <a:lnTo>
                    <a:pt x="535672" y="6825916"/>
                  </a:lnTo>
                  <a:lnTo>
                    <a:pt x="497665" y="6801888"/>
                  </a:lnTo>
                  <a:lnTo>
                    <a:pt x="460721" y="6776381"/>
                  </a:lnTo>
                  <a:lnTo>
                    <a:pt x="424881" y="6749437"/>
                  </a:lnTo>
                  <a:lnTo>
                    <a:pt x="390188" y="6721098"/>
                  </a:lnTo>
                  <a:lnTo>
                    <a:pt x="356683" y="6691405"/>
                  </a:lnTo>
                  <a:lnTo>
                    <a:pt x="324406" y="6660399"/>
                  </a:lnTo>
                  <a:lnTo>
                    <a:pt x="293401" y="6628122"/>
                  </a:lnTo>
                  <a:lnTo>
                    <a:pt x="263708" y="6594616"/>
                  </a:lnTo>
                  <a:lnTo>
                    <a:pt x="235369" y="6559921"/>
                  </a:lnTo>
                  <a:lnTo>
                    <a:pt x="208426" y="6524081"/>
                  </a:lnTo>
                  <a:lnTo>
                    <a:pt x="182920" y="6487136"/>
                  </a:lnTo>
                  <a:lnTo>
                    <a:pt x="158892" y="6449128"/>
                  </a:lnTo>
                  <a:lnTo>
                    <a:pt x="136385" y="6410098"/>
                  </a:lnTo>
                  <a:lnTo>
                    <a:pt x="115439" y="6370088"/>
                  </a:lnTo>
                  <a:lnTo>
                    <a:pt x="96097" y="6329139"/>
                  </a:lnTo>
                  <a:lnTo>
                    <a:pt x="78399" y="6287294"/>
                  </a:lnTo>
                  <a:lnTo>
                    <a:pt x="62388" y="6244593"/>
                  </a:lnTo>
                  <a:lnTo>
                    <a:pt x="48105" y="6201079"/>
                  </a:lnTo>
                  <a:lnTo>
                    <a:pt x="35592" y="6156792"/>
                  </a:lnTo>
                  <a:lnTo>
                    <a:pt x="24890" y="6111774"/>
                  </a:lnTo>
                  <a:lnTo>
                    <a:pt x="16040" y="6066067"/>
                  </a:lnTo>
                  <a:lnTo>
                    <a:pt x="9085" y="6019712"/>
                  </a:lnTo>
                  <a:lnTo>
                    <a:pt x="4065" y="5972752"/>
                  </a:lnTo>
                  <a:lnTo>
                    <a:pt x="1023" y="5925227"/>
                  </a:lnTo>
                  <a:lnTo>
                    <a:pt x="0" y="5877179"/>
                  </a:lnTo>
                  <a:lnTo>
                    <a:pt x="0" y="1107694"/>
                  </a:lnTo>
                  <a:close/>
                </a:path>
              </a:pathLst>
            </a:custGeom>
            <a:ln w="9360">
              <a:solidFill>
                <a:srgbClr val="FFC000"/>
              </a:solidFill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pic>
          <p:nvPicPr>
            <p:cNvPr id="7" name="object 7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674876" y="1821179"/>
              <a:ext cx="3630167" cy="949452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216408" y="3038855"/>
              <a:ext cx="6364223" cy="6105144"/>
            </a:xfrm>
            <a:prstGeom prst="rect">
              <a:avLst/>
            </a:prstGeom>
          </p:spPr>
        </p:pic>
        <p:pic>
          <p:nvPicPr>
            <p:cNvPr id="9" name="object 9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1303019" y="2572511"/>
              <a:ext cx="4152900" cy="922019"/>
            </a:xfrm>
            <a:prstGeom prst="rect">
              <a:avLst/>
            </a:prstGeom>
          </p:spPr>
        </p:pic>
        <p:pic>
          <p:nvPicPr>
            <p:cNvPr id="10" name="object 10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2191511" y="2423159"/>
              <a:ext cx="2281428" cy="544068"/>
            </a:xfrm>
            <a:prstGeom prst="rect">
              <a:avLst/>
            </a:prstGeom>
          </p:spPr>
        </p:pic>
      </p:grpSp>
      <p:sp>
        <p:nvSpPr>
          <p:cNvPr id="11" name="object 11"/>
          <p:cNvSpPr txBox="1"/>
          <p:nvPr/>
        </p:nvSpPr>
        <p:spPr>
          <a:xfrm>
            <a:off x="2347086" y="2489708"/>
            <a:ext cx="1905635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b="1" dirty="0">
                <a:solidFill>
                  <a:srgbClr val="C00000"/>
                </a:solidFill>
                <a:latin typeface="Arial"/>
                <a:cs typeface="Arial"/>
              </a:rPr>
              <a:t>Consejo</a:t>
            </a:r>
            <a:r>
              <a:rPr sz="1800" b="1" spc="-10" dirty="0">
                <a:solidFill>
                  <a:srgbClr val="C00000"/>
                </a:solidFill>
                <a:latin typeface="Arial"/>
                <a:cs typeface="Arial"/>
              </a:rPr>
              <a:t> Editorial</a:t>
            </a:r>
            <a:endParaRPr sz="1800" dirty="0">
              <a:latin typeface="Arial"/>
              <a:cs typeface="Arial"/>
            </a:endParaRPr>
          </a:p>
        </p:txBody>
      </p:sp>
      <p:grpSp>
        <p:nvGrpSpPr>
          <p:cNvPr id="12" name="object 12"/>
          <p:cNvGrpSpPr/>
          <p:nvPr/>
        </p:nvGrpSpPr>
        <p:grpSpPr>
          <a:xfrm>
            <a:off x="109728" y="102107"/>
            <a:ext cx="6667500" cy="1903730"/>
            <a:chOff x="109728" y="102107"/>
            <a:chExt cx="6667500" cy="1903730"/>
          </a:xfrm>
        </p:grpSpPr>
        <p:pic>
          <p:nvPicPr>
            <p:cNvPr id="13" name="object 13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109728" y="102107"/>
              <a:ext cx="6667500" cy="1880616"/>
            </a:xfrm>
            <a:prstGeom prst="rect">
              <a:avLst/>
            </a:prstGeom>
          </p:spPr>
        </p:pic>
        <p:pic>
          <p:nvPicPr>
            <p:cNvPr id="14" name="object 14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157137" y="129286"/>
              <a:ext cx="6572211" cy="1785874"/>
            </a:xfrm>
            <a:prstGeom prst="rect">
              <a:avLst/>
            </a:prstGeom>
          </p:spPr>
        </p:pic>
        <p:sp>
          <p:nvSpPr>
            <p:cNvPr id="15" name="object 15"/>
            <p:cNvSpPr/>
            <p:nvPr/>
          </p:nvSpPr>
          <p:spPr>
            <a:xfrm>
              <a:off x="157137" y="129286"/>
              <a:ext cx="6572250" cy="1786255"/>
            </a:xfrm>
            <a:custGeom>
              <a:avLst/>
              <a:gdLst/>
              <a:ahLst/>
              <a:cxnLst/>
              <a:rect l="l" t="t" r="r" b="b"/>
              <a:pathLst>
                <a:path w="6572250" h="1786255">
                  <a:moveTo>
                    <a:pt x="0" y="297561"/>
                  </a:moveTo>
                  <a:lnTo>
                    <a:pt x="3895" y="249295"/>
                  </a:lnTo>
                  <a:lnTo>
                    <a:pt x="15174" y="203508"/>
                  </a:lnTo>
                  <a:lnTo>
                    <a:pt x="33222" y="160814"/>
                  </a:lnTo>
                  <a:lnTo>
                    <a:pt x="57428" y="121825"/>
                  </a:lnTo>
                  <a:lnTo>
                    <a:pt x="87179" y="87153"/>
                  </a:lnTo>
                  <a:lnTo>
                    <a:pt x="121861" y="57412"/>
                  </a:lnTo>
                  <a:lnTo>
                    <a:pt x="160862" y="33213"/>
                  </a:lnTo>
                  <a:lnTo>
                    <a:pt x="203569" y="15169"/>
                  </a:lnTo>
                  <a:lnTo>
                    <a:pt x="249369" y="3894"/>
                  </a:lnTo>
                  <a:lnTo>
                    <a:pt x="297649" y="0"/>
                  </a:lnTo>
                  <a:lnTo>
                    <a:pt x="6274650" y="0"/>
                  </a:lnTo>
                  <a:lnTo>
                    <a:pt x="6322916" y="3894"/>
                  </a:lnTo>
                  <a:lnTo>
                    <a:pt x="6368703" y="15169"/>
                  </a:lnTo>
                  <a:lnTo>
                    <a:pt x="6411397" y="33213"/>
                  </a:lnTo>
                  <a:lnTo>
                    <a:pt x="6450386" y="57412"/>
                  </a:lnTo>
                  <a:lnTo>
                    <a:pt x="6485058" y="87153"/>
                  </a:lnTo>
                  <a:lnTo>
                    <a:pt x="6514799" y="121825"/>
                  </a:lnTo>
                  <a:lnTo>
                    <a:pt x="6538998" y="160814"/>
                  </a:lnTo>
                  <a:lnTo>
                    <a:pt x="6557042" y="203508"/>
                  </a:lnTo>
                  <a:lnTo>
                    <a:pt x="6568317" y="249295"/>
                  </a:lnTo>
                  <a:lnTo>
                    <a:pt x="6572211" y="297561"/>
                  </a:lnTo>
                  <a:lnTo>
                    <a:pt x="6572211" y="1488186"/>
                  </a:lnTo>
                  <a:lnTo>
                    <a:pt x="6568317" y="1536486"/>
                  </a:lnTo>
                  <a:lnTo>
                    <a:pt x="6557042" y="1582300"/>
                  </a:lnTo>
                  <a:lnTo>
                    <a:pt x="6538998" y="1625015"/>
                  </a:lnTo>
                  <a:lnTo>
                    <a:pt x="6514799" y="1664021"/>
                  </a:lnTo>
                  <a:lnTo>
                    <a:pt x="6485058" y="1698704"/>
                  </a:lnTo>
                  <a:lnTo>
                    <a:pt x="6450386" y="1728453"/>
                  </a:lnTo>
                  <a:lnTo>
                    <a:pt x="6411397" y="1752657"/>
                  </a:lnTo>
                  <a:lnTo>
                    <a:pt x="6368703" y="1770703"/>
                  </a:lnTo>
                  <a:lnTo>
                    <a:pt x="6322916" y="1781979"/>
                  </a:lnTo>
                  <a:lnTo>
                    <a:pt x="6274650" y="1785874"/>
                  </a:lnTo>
                  <a:lnTo>
                    <a:pt x="297649" y="1785874"/>
                  </a:lnTo>
                  <a:lnTo>
                    <a:pt x="249369" y="1781979"/>
                  </a:lnTo>
                  <a:lnTo>
                    <a:pt x="203569" y="1770703"/>
                  </a:lnTo>
                  <a:lnTo>
                    <a:pt x="160862" y="1752657"/>
                  </a:lnTo>
                  <a:lnTo>
                    <a:pt x="121861" y="1728453"/>
                  </a:lnTo>
                  <a:lnTo>
                    <a:pt x="87179" y="1698704"/>
                  </a:lnTo>
                  <a:lnTo>
                    <a:pt x="57428" y="1664021"/>
                  </a:lnTo>
                  <a:lnTo>
                    <a:pt x="33222" y="1625015"/>
                  </a:lnTo>
                  <a:lnTo>
                    <a:pt x="15174" y="1582300"/>
                  </a:lnTo>
                  <a:lnTo>
                    <a:pt x="3895" y="1536486"/>
                  </a:lnTo>
                  <a:lnTo>
                    <a:pt x="0" y="1488186"/>
                  </a:lnTo>
                  <a:lnTo>
                    <a:pt x="0" y="297561"/>
                  </a:lnTo>
                  <a:close/>
                </a:path>
              </a:pathLst>
            </a:custGeom>
            <a:ln w="9524">
              <a:solidFill>
                <a:srgbClr val="55CE74"/>
              </a:solidFill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pic>
          <p:nvPicPr>
            <p:cNvPr id="16" name="object 16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2514600" y="343458"/>
              <a:ext cx="1714500" cy="1144346"/>
            </a:xfrm>
            <a:prstGeom prst="rect">
              <a:avLst/>
            </a:prstGeom>
          </p:spPr>
        </p:pic>
        <p:pic>
          <p:nvPicPr>
            <p:cNvPr id="17" name="object 17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2738628" y="1450847"/>
              <a:ext cx="1897379" cy="371855"/>
            </a:xfrm>
            <a:prstGeom prst="rect">
              <a:avLst/>
            </a:prstGeom>
          </p:spPr>
        </p:pic>
        <p:pic>
          <p:nvPicPr>
            <p:cNvPr id="18" name="object 18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4401312" y="1450847"/>
              <a:ext cx="1577339" cy="371855"/>
            </a:xfrm>
            <a:prstGeom prst="rect">
              <a:avLst/>
            </a:prstGeom>
          </p:spPr>
        </p:pic>
        <p:pic>
          <p:nvPicPr>
            <p:cNvPr id="19" name="object 19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3169920" y="1633727"/>
              <a:ext cx="1546859" cy="371855"/>
            </a:xfrm>
            <a:prstGeom prst="rect">
              <a:avLst/>
            </a:prstGeom>
          </p:spPr>
        </p:pic>
        <p:pic>
          <p:nvPicPr>
            <p:cNvPr id="20" name="object 20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4482083" y="1633727"/>
              <a:ext cx="284988" cy="371855"/>
            </a:xfrm>
            <a:prstGeom prst="rect">
              <a:avLst/>
            </a:prstGeom>
          </p:spPr>
        </p:pic>
        <p:pic>
          <p:nvPicPr>
            <p:cNvPr id="21" name="object 21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4571999" y="1633727"/>
              <a:ext cx="1013460" cy="371855"/>
            </a:xfrm>
            <a:prstGeom prst="rect">
              <a:avLst/>
            </a:prstGeom>
          </p:spPr>
        </p:pic>
      </p:grpSp>
      <p:grpSp>
        <p:nvGrpSpPr>
          <p:cNvPr id="23" name="object 23"/>
          <p:cNvGrpSpPr/>
          <p:nvPr/>
        </p:nvGrpSpPr>
        <p:grpSpPr>
          <a:xfrm>
            <a:off x="324611" y="202437"/>
            <a:ext cx="6212205" cy="1605280"/>
            <a:chOff x="324611" y="202437"/>
            <a:chExt cx="6212205" cy="1605280"/>
          </a:xfrm>
        </p:grpSpPr>
        <p:pic>
          <p:nvPicPr>
            <p:cNvPr id="24" name="object 24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324611" y="234695"/>
              <a:ext cx="1863852" cy="1572768"/>
            </a:xfrm>
            <a:prstGeom prst="rect">
              <a:avLst/>
            </a:prstGeom>
          </p:spPr>
        </p:pic>
        <p:pic>
          <p:nvPicPr>
            <p:cNvPr id="25" name="object 25"/>
            <p:cNvPicPr/>
            <p:nvPr/>
          </p:nvPicPr>
          <p:blipFill>
            <a:blip r:embed="rId17" cstate="print"/>
            <a:stretch>
              <a:fillRect/>
            </a:stretch>
          </p:blipFill>
          <p:spPr>
            <a:xfrm>
              <a:off x="4426203" y="202437"/>
              <a:ext cx="2110231" cy="1297685"/>
            </a:xfrm>
            <a:prstGeom prst="rect">
              <a:avLst/>
            </a:prstGeom>
          </p:spPr>
        </p:pic>
      </p:grpSp>
      <p:sp>
        <p:nvSpPr>
          <p:cNvPr id="26" name="object 26"/>
          <p:cNvSpPr txBox="1"/>
          <p:nvPr/>
        </p:nvSpPr>
        <p:spPr>
          <a:xfrm>
            <a:off x="6752081" y="8939106"/>
            <a:ext cx="101600" cy="1943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410"/>
              </a:lnSpc>
            </a:pPr>
            <a:r>
              <a:rPr sz="1200" b="1" spc="-50" dirty="0">
                <a:latin typeface="Times New Roman"/>
                <a:cs typeface="Times New Roman"/>
              </a:rPr>
              <a:t>3</a:t>
            </a:r>
            <a:endParaRPr sz="1200" dirty="0">
              <a:latin typeface="Times New Roman"/>
              <a:cs typeface="Times New Roman"/>
            </a:endParaRPr>
          </a:p>
        </p:txBody>
      </p:sp>
      <p:sp>
        <p:nvSpPr>
          <p:cNvPr id="30" name="Rectángulo 29">
            <a:extLst>
              <a:ext uri="{FF2B5EF4-FFF2-40B4-BE49-F238E27FC236}">
                <a16:creationId xmlns:a16="http://schemas.microsoft.com/office/drawing/2014/main" id="{DFC5AFA9-BF82-343F-0F41-5C0B2EBBB1C9}"/>
              </a:ext>
            </a:extLst>
          </p:cNvPr>
          <p:cNvSpPr/>
          <p:nvPr/>
        </p:nvSpPr>
        <p:spPr>
          <a:xfrm>
            <a:off x="2252978" y="1543304"/>
            <a:ext cx="3630167" cy="371855"/>
          </a:xfrm>
          <a:prstGeom prst="rect">
            <a:avLst/>
          </a:prstGeom>
          <a:solidFill>
            <a:srgbClr val="99FFCC"/>
          </a:solidFill>
          <a:ln>
            <a:noFill/>
          </a:ln>
        </p:spPr>
        <p:style>
          <a:lnRef idx="1">
            <a:schemeClr val="accent3"/>
          </a:lnRef>
          <a:fillRef idx="2">
            <a:schemeClr val="accent3"/>
          </a:fillRef>
          <a:effectRef idx="1">
            <a:schemeClr val="accent3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s-ES" dirty="0"/>
          </a:p>
        </p:txBody>
      </p:sp>
      <p:sp>
        <p:nvSpPr>
          <p:cNvPr id="28" name="CuadroTexto 27">
            <a:extLst>
              <a:ext uri="{FF2B5EF4-FFF2-40B4-BE49-F238E27FC236}">
                <a16:creationId xmlns:a16="http://schemas.microsoft.com/office/drawing/2014/main" id="{5538F714-7374-DB11-0717-5AE0C72FB20F}"/>
              </a:ext>
            </a:extLst>
          </p:cNvPr>
          <p:cNvSpPr txBox="1"/>
          <p:nvPr/>
        </p:nvSpPr>
        <p:spPr>
          <a:xfrm>
            <a:off x="1588791" y="1524402"/>
            <a:ext cx="4991840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s-MX" sz="12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Volumen 4,  Número 1  Enero a Julio 2021</a:t>
            </a:r>
          </a:p>
          <a:p>
            <a:pPr algn="ctr"/>
            <a:r>
              <a:rPr lang="es-MX" sz="12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Revista Semestral. Venezuela</a:t>
            </a:r>
            <a:endParaRPr lang="es-ES" sz="12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109728" y="234695"/>
            <a:ext cx="6612636" cy="8807195"/>
            <a:chOff x="109728" y="234695"/>
            <a:chExt cx="6612636" cy="8807195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204216" y="8651747"/>
              <a:ext cx="6518148" cy="158496"/>
            </a:xfrm>
            <a:prstGeom prst="rect">
              <a:avLst/>
            </a:prstGeom>
          </p:spPr>
        </p:pic>
        <p:pic>
          <p:nvPicPr>
            <p:cNvPr id="7" name="object 7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2500248" y="305930"/>
              <a:ext cx="1714500" cy="733945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2738628" y="1024127"/>
              <a:ext cx="1897379" cy="371855"/>
            </a:xfrm>
            <a:prstGeom prst="rect">
              <a:avLst/>
            </a:prstGeom>
          </p:spPr>
        </p:pic>
        <p:pic>
          <p:nvPicPr>
            <p:cNvPr id="9" name="object 9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4401312" y="1024127"/>
              <a:ext cx="1577339" cy="371855"/>
            </a:xfrm>
            <a:prstGeom prst="rect">
              <a:avLst/>
            </a:prstGeom>
          </p:spPr>
        </p:pic>
        <p:pic>
          <p:nvPicPr>
            <p:cNvPr id="10" name="object 10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3169920" y="1207007"/>
              <a:ext cx="1546859" cy="371855"/>
            </a:xfrm>
            <a:prstGeom prst="rect">
              <a:avLst/>
            </a:prstGeom>
          </p:spPr>
        </p:pic>
        <p:pic>
          <p:nvPicPr>
            <p:cNvPr id="11" name="object 11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4482083" y="1207007"/>
              <a:ext cx="284988" cy="371855"/>
            </a:xfrm>
            <a:prstGeom prst="rect">
              <a:avLst/>
            </a:prstGeom>
          </p:spPr>
        </p:pic>
        <p:pic>
          <p:nvPicPr>
            <p:cNvPr id="12" name="object 12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4571999" y="1207007"/>
              <a:ext cx="1013460" cy="371855"/>
            </a:xfrm>
            <a:prstGeom prst="rect">
              <a:avLst/>
            </a:prstGeom>
          </p:spPr>
        </p:pic>
        <p:pic>
          <p:nvPicPr>
            <p:cNvPr id="13" name="object 13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324612" y="234695"/>
              <a:ext cx="1719072" cy="1341120"/>
            </a:xfrm>
            <a:prstGeom prst="rect">
              <a:avLst/>
            </a:prstGeom>
          </p:spPr>
        </p:pic>
        <p:pic>
          <p:nvPicPr>
            <p:cNvPr id="14" name="object 14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5606795" y="8193022"/>
              <a:ext cx="1092707" cy="848868"/>
            </a:xfrm>
            <a:prstGeom prst="rect">
              <a:avLst/>
            </a:prstGeom>
          </p:spPr>
        </p:pic>
        <p:pic>
          <p:nvPicPr>
            <p:cNvPr id="15" name="object 15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109728" y="8193022"/>
              <a:ext cx="1092708" cy="848868"/>
            </a:xfrm>
            <a:prstGeom prst="rect">
              <a:avLst/>
            </a:prstGeom>
          </p:spPr>
        </p:pic>
        <p:pic>
          <p:nvPicPr>
            <p:cNvPr id="16" name="object 16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1536700" y="6804279"/>
              <a:ext cx="3370326" cy="1022350"/>
            </a:xfrm>
            <a:prstGeom prst="rect">
              <a:avLst/>
            </a:prstGeom>
          </p:spPr>
        </p:pic>
      </p:grpSp>
      <p:sp>
        <p:nvSpPr>
          <p:cNvPr id="17" name="object 17"/>
          <p:cNvSpPr txBox="1"/>
          <p:nvPr/>
        </p:nvSpPr>
        <p:spPr>
          <a:xfrm>
            <a:off x="221691" y="1068451"/>
            <a:ext cx="6416040" cy="55295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063875" marR="770890" indent="-431800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Arial"/>
                <a:cs typeface="Arial"/>
              </a:rPr>
              <a:t>6ta.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Edición</a:t>
            </a:r>
            <a:r>
              <a:rPr sz="1200" b="1" spc="-10" dirty="0">
                <a:latin typeface="Arial"/>
                <a:cs typeface="Arial"/>
              </a:rPr>
              <a:t> Volumen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I</a:t>
            </a:r>
            <a:r>
              <a:rPr sz="1200" b="1" spc="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Enero</a:t>
            </a:r>
            <a:r>
              <a:rPr sz="1200" b="1" spc="-3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a</a:t>
            </a:r>
            <a:r>
              <a:rPr sz="1200" b="1" spc="-2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Julio</a:t>
            </a:r>
            <a:r>
              <a:rPr sz="1200" b="1" spc="-5" dirty="0">
                <a:latin typeface="Arial"/>
                <a:cs typeface="Arial"/>
              </a:rPr>
              <a:t> </a:t>
            </a:r>
            <a:r>
              <a:rPr sz="1200" b="1" spc="-20" dirty="0">
                <a:latin typeface="Arial"/>
                <a:cs typeface="Arial"/>
              </a:rPr>
              <a:t>2021 </a:t>
            </a:r>
            <a:r>
              <a:rPr sz="1200" b="1" dirty="0">
                <a:latin typeface="Arial"/>
                <a:cs typeface="Arial"/>
              </a:rPr>
              <a:t>Revista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Semestral-</a:t>
            </a:r>
            <a:r>
              <a:rPr sz="1200" b="1" spc="-40" dirty="0">
                <a:latin typeface="Arial"/>
                <a:cs typeface="Arial"/>
              </a:rPr>
              <a:t> </a:t>
            </a:r>
            <a:r>
              <a:rPr sz="1200" b="1" spc="-10" dirty="0">
                <a:latin typeface="Arial"/>
                <a:cs typeface="Arial"/>
              </a:rPr>
              <a:t>Venezuela</a:t>
            </a:r>
            <a:endParaRPr sz="12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235"/>
              </a:spcBef>
            </a:pPr>
            <a:endParaRPr sz="1200">
              <a:latin typeface="Arial"/>
              <a:cs typeface="Arial"/>
            </a:endParaRPr>
          </a:p>
          <a:p>
            <a:pPr marL="45085">
              <a:lnSpc>
                <a:spcPct val="100000"/>
              </a:lnSpc>
            </a:pPr>
            <a:r>
              <a:rPr sz="1200" b="1" i="1" spc="-20" dirty="0">
                <a:latin typeface="Times New Roman"/>
                <a:cs typeface="Times New Roman"/>
              </a:rPr>
              <a:t>Validez</a:t>
            </a:r>
            <a:r>
              <a:rPr sz="1200" b="1" i="1" spc="5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y</a:t>
            </a:r>
            <a:r>
              <a:rPr sz="1200" b="1" i="1" spc="-15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Confiablidad</a:t>
            </a:r>
            <a:r>
              <a:rPr sz="1200" b="1" i="1" spc="-15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de</a:t>
            </a:r>
            <a:r>
              <a:rPr sz="1200" b="1" i="1" spc="-25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los</a:t>
            </a:r>
            <a:r>
              <a:rPr sz="1200" b="1" i="1" spc="-15" dirty="0">
                <a:latin typeface="Times New Roman"/>
                <a:cs typeface="Times New Roman"/>
              </a:rPr>
              <a:t> </a:t>
            </a:r>
            <a:r>
              <a:rPr sz="1200" b="1" i="1" spc="-10" dirty="0">
                <a:latin typeface="Times New Roman"/>
                <a:cs typeface="Times New Roman"/>
              </a:rPr>
              <a:t>Instrumentos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780"/>
              </a:spcBef>
            </a:pPr>
            <a:endParaRPr sz="1200">
              <a:latin typeface="Times New Roman"/>
              <a:cs typeface="Times New Roman"/>
            </a:endParaRPr>
          </a:p>
          <a:p>
            <a:pPr marL="410845" marR="41910" indent="-36576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validez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instrumento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verificó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mediante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procedimiento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conocido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juicio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expertos </a:t>
            </a:r>
            <a:r>
              <a:rPr sz="1200" dirty="0">
                <a:latin typeface="Times New Roman"/>
                <a:cs typeface="Times New Roman"/>
              </a:rPr>
              <a:t>(validación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externa),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mediante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opinión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juicio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tres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(03)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especialistas: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uno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perteneciente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spc="-50" dirty="0">
                <a:latin typeface="Times New Roman"/>
                <a:cs typeface="Times New Roman"/>
              </a:rPr>
              <a:t>a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comunidad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educativa,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uno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metodología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investigación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otro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estadística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finalidad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validar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contenido.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confiabilidad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determinó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través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prueba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piloto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spc="-50" dirty="0">
                <a:latin typeface="Times New Roman"/>
                <a:cs typeface="Times New Roman"/>
              </a:rPr>
              <a:t>a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padres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representantes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3er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grado,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decir,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otro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grupo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diferente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muestra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estudio.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le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aplicó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método: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“prueba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prueba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(test-</a:t>
            </a:r>
            <a:r>
              <a:rPr sz="1200" dirty="0">
                <a:latin typeface="Times New Roman"/>
                <a:cs typeface="Times New Roman"/>
              </a:rPr>
              <a:t>retest),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según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Altuve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(1996),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consiste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en </a:t>
            </a:r>
            <a:r>
              <a:rPr sz="1200" dirty="0">
                <a:latin typeface="Times New Roman"/>
                <a:cs typeface="Times New Roman"/>
              </a:rPr>
              <a:t>“aplicar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instrumento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medición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dos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veces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misma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población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(antes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después)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spc="-50" dirty="0">
                <a:latin typeface="Times New Roman"/>
                <a:cs typeface="Times New Roman"/>
              </a:rPr>
              <a:t>y </a:t>
            </a:r>
            <a:r>
              <a:rPr sz="1200" dirty="0">
                <a:latin typeface="Times New Roman"/>
                <a:cs typeface="Times New Roman"/>
              </a:rPr>
              <a:t>comparar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resultados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obtenidos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cada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caso”.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observa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claramente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confiabilidad </a:t>
            </a:r>
            <a:r>
              <a:rPr sz="1200" dirty="0">
                <a:latin typeface="Times New Roman"/>
                <a:cs typeface="Times New Roman"/>
              </a:rPr>
              <a:t>implica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formas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estabilidad,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consistencia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exactitud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resultados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obtenidos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investigación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realizada por</a:t>
            </a:r>
            <a:r>
              <a:rPr sz="1200" spc="-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investigadores.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105"/>
              </a:spcBef>
            </a:pP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1200" b="1" i="1" dirty="0">
                <a:latin typeface="Times New Roman"/>
                <a:cs typeface="Times New Roman"/>
              </a:rPr>
              <a:t>Técnica</a:t>
            </a:r>
            <a:r>
              <a:rPr sz="1200" b="1" i="1" spc="-5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y</a:t>
            </a:r>
            <a:r>
              <a:rPr sz="1200" b="1" i="1" spc="-55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Análisis</a:t>
            </a:r>
            <a:r>
              <a:rPr sz="1200" b="1" i="1" spc="-30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de</a:t>
            </a:r>
            <a:r>
              <a:rPr sz="1200" b="1" i="1" spc="-25" dirty="0">
                <a:latin typeface="Times New Roman"/>
                <a:cs typeface="Times New Roman"/>
              </a:rPr>
              <a:t> </a:t>
            </a:r>
            <a:r>
              <a:rPr sz="1200" b="1" i="1" spc="-10" dirty="0">
                <a:latin typeface="Times New Roman"/>
                <a:cs typeface="Times New Roman"/>
              </a:rPr>
              <a:t>Resultados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60"/>
              </a:spcBef>
            </a:pPr>
            <a:endParaRPr sz="1200">
              <a:latin typeface="Times New Roman"/>
              <a:cs typeface="Times New Roman"/>
            </a:endParaRPr>
          </a:p>
          <a:p>
            <a:pPr marL="375285" marR="5080" indent="-363220" algn="just">
              <a:lnSpc>
                <a:spcPct val="100000"/>
              </a:lnSpc>
              <a:spcBef>
                <a:spcPts val="5"/>
              </a:spcBef>
            </a:pP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esta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investigación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aplicó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técnica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cuantitativa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conocida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frecuencia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relativa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porcentual </a:t>
            </a:r>
            <a:r>
              <a:rPr sz="1200" dirty="0">
                <a:latin typeface="Times New Roman"/>
                <a:cs typeface="Times New Roman"/>
              </a:rPr>
              <a:t>simple que según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Hernández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(1996)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“son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porcentajes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casos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 las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respectivas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categorías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-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variables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estudiadas”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(p.32).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5"/>
              </a:spcBef>
            </a:pPr>
            <a:endParaRPr sz="12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5"/>
              </a:spcBef>
            </a:pPr>
            <a:r>
              <a:rPr sz="1200" b="1" spc="-10" dirty="0">
                <a:latin typeface="Times New Roman"/>
                <a:cs typeface="Times New Roman"/>
              </a:rPr>
              <a:t>RESULTADOS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5"/>
              </a:spcBef>
            </a:pPr>
            <a:endParaRPr sz="1200">
              <a:latin typeface="Times New Roman"/>
              <a:cs typeface="Times New Roman"/>
            </a:endParaRPr>
          </a:p>
          <a:p>
            <a:pPr marL="375285" marR="7620" indent="-363220" algn="just">
              <a:lnSpc>
                <a:spcPct val="100000"/>
              </a:lnSpc>
              <a:spcBef>
                <a:spcPts val="5"/>
              </a:spcBef>
            </a:pP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resultados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presentan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continuación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fueron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alcanzados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vez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aplicado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instrumento, </a:t>
            </a:r>
            <a:r>
              <a:rPr sz="1200" dirty="0">
                <a:latin typeface="Times New Roman"/>
                <a:cs typeface="Times New Roman"/>
              </a:rPr>
              <a:t>además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apoyo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teórico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sustenta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investigación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considerado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capítulo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II.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análisis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resultados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efectuó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medio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cuadros y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gráficos estadísticos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escala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porcentajes.</a:t>
            </a:r>
            <a:endParaRPr sz="1200">
              <a:latin typeface="Times New Roman"/>
              <a:cs typeface="Times New Roman"/>
            </a:endParaRPr>
          </a:p>
          <a:p>
            <a:pPr marL="45085">
              <a:lnSpc>
                <a:spcPct val="100000"/>
              </a:lnSpc>
              <a:spcBef>
                <a:spcPts val="1070"/>
              </a:spcBef>
            </a:pPr>
            <a:r>
              <a:rPr sz="1200" b="1" dirty="0">
                <a:latin typeface="Times New Roman"/>
                <a:cs typeface="Times New Roman"/>
              </a:rPr>
              <a:t>Cuadro</a:t>
            </a:r>
            <a:r>
              <a:rPr sz="1200" b="1" spc="-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1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Distribución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frecuencia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indicador: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interacción </a:t>
            </a:r>
            <a:r>
              <a:rPr sz="1200" spc="-10" dirty="0">
                <a:latin typeface="Times New Roman"/>
                <a:cs typeface="Times New Roman"/>
              </a:rPr>
              <a:t>comunicativa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214375" y="7835290"/>
            <a:ext cx="3032125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Times New Roman"/>
                <a:cs typeface="Times New Roman"/>
              </a:rPr>
              <a:t>Fuente:</a:t>
            </a:r>
            <a:r>
              <a:rPr sz="1200" b="1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Base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datos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investigación </a:t>
            </a:r>
            <a:r>
              <a:rPr sz="1200" spc="-10" dirty="0">
                <a:latin typeface="Times New Roman"/>
                <a:cs typeface="Times New Roman"/>
              </a:rPr>
              <a:t>(2004)</a:t>
            </a:r>
            <a:endParaRPr sz="1200">
              <a:latin typeface="Times New Roman"/>
              <a:cs typeface="Times New Roman"/>
            </a:endParaRPr>
          </a:p>
        </p:txBody>
      </p:sp>
      <p:pic>
        <p:nvPicPr>
          <p:cNvPr id="19" name="object 19"/>
          <p:cNvPicPr/>
          <p:nvPr/>
        </p:nvPicPr>
        <p:blipFill>
          <a:blip r:embed="rId12" cstate="print"/>
          <a:stretch>
            <a:fillRect/>
          </a:stretch>
        </p:blipFill>
        <p:spPr>
          <a:xfrm>
            <a:off x="4725161" y="164274"/>
            <a:ext cx="1805305" cy="893889"/>
          </a:xfrm>
          <a:prstGeom prst="rect">
            <a:avLst/>
          </a:prstGeom>
        </p:spPr>
      </p:pic>
      <p:sp>
        <p:nvSpPr>
          <p:cNvPr id="20" name="object 20"/>
          <p:cNvSpPr txBox="1"/>
          <p:nvPr/>
        </p:nvSpPr>
        <p:spPr>
          <a:xfrm>
            <a:off x="1319275" y="8232885"/>
            <a:ext cx="4215765" cy="71628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ts val="1410"/>
              </a:lnSpc>
            </a:pPr>
            <a:r>
              <a:rPr sz="1200" b="1" dirty="0">
                <a:latin typeface="Times New Roman"/>
                <a:cs typeface="Times New Roman"/>
              </a:rPr>
              <a:t>Participación</a:t>
            </a:r>
            <a:r>
              <a:rPr sz="1200" b="1" spc="1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y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Percepción</a:t>
            </a:r>
            <a:r>
              <a:rPr sz="1200" b="1" spc="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los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Padres</a:t>
            </a:r>
            <a:r>
              <a:rPr sz="1200" b="1" spc="-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y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Representantes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en</a:t>
            </a:r>
            <a:r>
              <a:rPr sz="1200" b="1" spc="-25" dirty="0">
                <a:latin typeface="Times New Roman"/>
                <a:cs typeface="Times New Roman"/>
              </a:rPr>
              <a:t> las</a:t>
            </a:r>
            <a:endParaRPr sz="1200">
              <a:latin typeface="Times New Roman"/>
              <a:cs typeface="Times New Roman"/>
            </a:endParaRPr>
          </a:p>
          <a:p>
            <a:pPr marL="3175" algn="ctr">
              <a:lnSpc>
                <a:spcPct val="100000"/>
              </a:lnSpc>
              <a:spcBef>
                <a:spcPts val="720"/>
              </a:spcBef>
            </a:pPr>
            <a:r>
              <a:rPr sz="1200" b="1" dirty="0">
                <a:latin typeface="Times New Roman"/>
                <a:cs typeface="Times New Roman"/>
              </a:rPr>
              <a:t>Actividades</a:t>
            </a:r>
            <a:r>
              <a:rPr sz="1200" b="1" spc="-60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Educativas</a:t>
            </a:r>
            <a:endParaRPr sz="12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505"/>
              </a:spcBef>
            </a:pPr>
            <a:r>
              <a:rPr sz="1200" b="1" dirty="0">
                <a:latin typeface="Times New Roman"/>
                <a:cs typeface="Times New Roman"/>
              </a:rPr>
              <a:t>MSc.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Lisbening</a:t>
            </a:r>
            <a:r>
              <a:rPr sz="1200" b="1" spc="-4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Caridad</a:t>
            </a:r>
            <a:r>
              <a:rPr sz="1200" b="1" spc="-55" dirty="0">
                <a:latin typeface="Times New Roman"/>
                <a:cs typeface="Times New Roman"/>
              </a:rPr>
              <a:t> </a:t>
            </a:r>
            <a:r>
              <a:rPr sz="1200" b="1" spc="-20" dirty="0">
                <a:latin typeface="Times New Roman"/>
                <a:cs typeface="Times New Roman"/>
              </a:rPr>
              <a:t>Torres</a:t>
            </a:r>
            <a:r>
              <a:rPr sz="1200" b="1" spc="-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Álvarez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21" name="object 21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46363" rIns="0" bIns="0" rtlCol="0">
            <a:spAutoFit/>
          </a:bodyPr>
          <a:lstStyle/>
          <a:p>
            <a:pPr marL="279400">
              <a:lnSpc>
                <a:spcPts val="1410"/>
              </a:lnSpc>
            </a:pPr>
            <a:fld id="{81D60167-4931-47E6-BA6A-407CBD079E47}" type="slidenum">
              <a:rPr b="1" spc="-25" dirty="0">
                <a:latin typeface="Times New Roman"/>
                <a:cs typeface="Times New Roman"/>
              </a:rPr>
              <a:t>30</a:t>
            </a:fld>
            <a:endParaRPr b="1" spc="-25" dirty="0">
              <a:latin typeface="Times New Roman"/>
              <a:cs typeface="Times New Roman"/>
            </a:endParaRPr>
          </a:p>
        </p:txBody>
      </p:sp>
      <p:grpSp>
        <p:nvGrpSpPr>
          <p:cNvPr id="22" name="Grupo 21">
            <a:extLst>
              <a:ext uri="{FF2B5EF4-FFF2-40B4-BE49-F238E27FC236}">
                <a16:creationId xmlns:a16="http://schemas.microsoft.com/office/drawing/2014/main" id="{3B21FBD2-DD4C-A212-1D0D-48DCC7E0BD0C}"/>
              </a:ext>
            </a:extLst>
          </p:cNvPr>
          <p:cNvGrpSpPr/>
          <p:nvPr/>
        </p:nvGrpSpPr>
        <p:grpSpPr>
          <a:xfrm>
            <a:off x="192024" y="99280"/>
            <a:ext cx="6472351" cy="1452626"/>
            <a:chOff x="470065" y="1951410"/>
            <a:chExt cx="6665976" cy="1452626"/>
          </a:xfrm>
        </p:grpSpPr>
        <p:grpSp>
          <p:nvGrpSpPr>
            <p:cNvPr id="23" name="object 12">
              <a:extLst>
                <a:ext uri="{FF2B5EF4-FFF2-40B4-BE49-F238E27FC236}">
                  <a16:creationId xmlns:a16="http://schemas.microsoft.com/office/drawing/2014/main" id="{1FCA3826-CEA9-1156-D20F-AE71187BAE18}"/>
                </a:ext>
              </a:extLst>
            </p:cNvPr>
            <p:cNvGrpSpPr/>
            <p:nvPr/>
          </p:nvGrpSpPr>
          <p:grpSpPr>
            <a:xfrm>
              <a:off x="470065" y="1951664"/>
              <a:ext cx="6665976" cy="1452372"/>
              <a:chOff x="96011" y="115823"/>
              <a:chExt cx="6665976" cy="1452372"/>
            </a:xfrm>
          </p:grpSpPr>
          <p:pic>
            <p:nvPicPr>
              <p:cNvPr id="27" name="object 13">
                <a:extLst>
                  <a:ext uri="{FF2B5EF4-FFF2-40B4-BE49-F238E27FC236}">
                    <a16:creationId xmlns:a16="http://schemas.microsoft.com/office/drawing/2014/main" id="{A4B773D3-4502-4A8E-5CCD-006FF2A8E265}"/>
                  </a:ext>
                </a:extLst>
              </p:cNvPr>
              <p:cNvPicPr/>
              <p:nvPr/>
            </p:nvPicPr>
            <p:blipFill>
              <a:blip r:embed="rId13" cstate="print"/>
              <a:stretch>
                <a:fillRect/>
              </a:stretch>
            </p:blipFill>
            <p:spPr>
              <a:xfrm>
                <a:off x="96011" y="115823"/>
                <a:ext cx="6665976" cy="1452372"/>
              </a:xfrm>
              <a:prstGeom prst="rect">
                <a:avLst/>
              </a:prstGeom>
            </p:spPr>
          </p:pic>
          <p:pic>
            <p:nvPicPr>
              <p:cNvPr id="28" name="object 14">
                <a:extLst>
                  <a:ext uri="{FF2B5EF4-FFF2-40B4-BE49-F238E27FC236}">
                    <a16:creationId xmlns:a16="http://schemas.microsoft.com/office/drawing/2014/main" id="{8DEB642D-A6A1-4F62-BF4E-77A541FF6180}"/>
                  </a:ext>
                </a:extLst>
              </p:cNvPr>
              <p:cNvPicPr/>
              <p:nvPr/>
            </p:nvPicPr>
            <p:blipFill>
              <a:blip r:embed="rId14" cstate="print"/>
              <a:stretch>
                <a:fillRect/>
              </a:stretch>
            </p:blipFill>
            <p:spPr>
              <a:xfrm>
                <a:off x="142849" y="142875"/>
                <a:ext cx="6572275" cy="1358646"/>
              </a:xfrm>
              <a:prstGeom prst="rect">
                <a:avLst/>
              </a:prstGeom>
            </p:spPr>
          </p:pic>
          <p:sp>
            <p:nvSpPr>
              <p:cNvPr id="29" name="object 15">
                <a:extLst>
                  <a:ext uri="{FF2B5EF4-FFF2-40B4-BE49-F238E27FC236}">
                    <a16:creationId xmlns:a16="http://schemas.microsoft.com/office/drawing/2014/main" id="{BDDCD677-AFBE-2589-B373-EE6D64317EA3}"/>
                  </a:ext>
                </a:extLst>
              </p:cNvPr>
              <p:cNvSpPr/>
              <p:nvPr/>
            </p:nvSpPr>
            <p:spPr>
              <a:xfrm>
                <a:off x="142849" y="142875"/>
                <a:ext cx="6572884" cy="1358900"/>
              </a:xfrm>
              <a:custGeom>
                <a:avLst/>
                <a:gdLst/>
                <a:ahLst/>
                <a:cxnLst/>
                <a:rect l="l" t="t" r="r" b="b"/>
                <a:pathLst>
                  <a:path w="6572884" h="1358900">
                    <a:moveTo>
                      <a:pt x="0" y="226441"/>
                    </a:moveTo>
                    <a:lnTo>
                      <a:pt x="4600" y="180795"/>
                    </a:lnTo>
                    <a:lnTo>
                      <a:pt x="17795" y="138285"/>
                    </a:lnTo>
                    <a:lnTo>
                      <a:pt x="38673" y="99820"/>
                    </a:lnTo>
                    <a:lnTo>
                      <a:pt x="66324" y="66309"/>
                    </a:lnTo>
                    <a:lnTo>
                      <a:pt x="99837" y="38663"/>
                    </a:lnTo>
                    <a:lnTo>
                      <a:pt x="138301" y="17789"/>
                    </a:lnTo>
                    <a:lnTo>
                      <a:pt x="180806" y="4599"/>
                    </a:lnTo>
                    <a:lnTo>
                      <a:pt x="226440" y="0"/>
                    </a:lnTo>
                    <a:lnTo>
                      <a:pt x="6345834" y="0"/>
                    </a:lnTo>
                    <a:lnTo>
                      <a:pt x="6391480" y="4599"/>
                    </a:lnTo>
                    <a:lnTo>
                      <a:pt x="6433990" y="17789"/>
                    </a:lnTo>
                    <a:lnTo>
                      <a:pt x="6472455" y="38663"/>
                    </a:lnTo>
                    <a:lnTo>
                      <a:pt x="6505965" y="66309"/>
                    </a:lnTo>
                    <a:lnTo>
                      <a:pt x="6533612" y="99820"/>
                    </a:lnTo>
                    <a:lnTo>
                      <a:pt x="6554485" y="138285"/>
                    </a:lnTo>
                    <a:lnTo>
                      <a:pt x="6567676" y="180795"/>
                    </a:lnTo>
                    <a:lnTo>
                      <a:pt x="6572275" y="226441"/>
                    </a:lnTo>
                    <a:lnTo>
                      <a:pt x="6572275" y="1132204"/>
                    </a:lnTo>
                    <a:lnTo>
                      <a:pt x="6567676" y="1177850"/>
                    </a:lnTo>
                    <a:lnTo>
                      <a:pt x="6554485" y="1220360"/>
                    </a:lnTo>
                    <a:lnTo>
                      <a:pt x="6533612" y="1258825"/>
                    </a:lnTo>
                    <a:lnTo>
                      <a:pt x="6505965" y="1292336"/>
                    </a:lnTo>
                    <a:lnTo>
                      <a:pt x="6472455" y="1319982"/>
                    </a:lnTo>
                    <a:lnTo>
                      <a:pt x="6433990" y="1340856"/>
                    </a:lnTo>
                    <a:lnTo>
                      <a:pt x="6391480" y="1354046"/>
                    </a:lnTo>
                    <a:lnTo>
                      <a:pt x="6345834" y="1358646"/>
                    </a:lnTo>
                    <a:lnTo>
                      <a:pt x="226440" y="1358646"/>
                    </a:lnTo>
                    <a:lnTo>
                      <a:pt x="180806" y="1354046"/>
                    </a:lnTo>
                    <a:lnTo>
                      <a:pt x="138301" y="1340856"/>
                    </a:lnTo>
                    <a:lnTo>
                      <a:pt x="99837" y="1319982"/>
                    </a:lnTo>
                    <a:lnTo>
                      <a:pt x="66324" y="1292336"/>
                    </a:lnTo>
                    <a:lnTo>
                      <a:pt x="38673" y="1258825"/>
                    </a:lnTo>
                    <a:lnTo>
                      <a:pt x="17795" y="1220360"/>
                    </a:lnTo>
                    <a:lnTo>
                      <a:pt x="4600" y="1177850"/>
                    </a:lnTo>
                    <a:lnTo>
                      <a:pt x="0" y="1132204"/>
                    </a:lnTo>
                    <a:lnTo>
                      <a:pt x="0" y="226441"/>
                    </a:lnTo>
                    <a:close/>
                  </a:path>
                </a:pathLst>
              </a:custGeom>
              <a:ln w="9525">
                <a:solidFill>
                  <a:srgbClr val="55CE74"/>
                </a:solidFill>
              </a:ln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pic>
            <p:nvPicPr>
              <p:cNvPr id="30" name="object 16">
                <a:extLst>
                  <a:ext uri="{FF2B5EF4-FFF2-40B4-BE49-F238E27FC236}">
                    <a16:creationId xmlns:a16="http://schemas.microsoft.com/office/drawing/2014/main" id="{4A0F8534-030B-3921-FEFE-87AA7B90CE4B}"/>
                  </a:ext>
                </a:extLst>
              </p:cNvPr>
              <p:cNvPicPr/>
              <p:nvPr/>
            </p:nvPicPr>
            <p:blipFill>
              <a:blip r:embed="rId3" cstate="print"/>
              <a:stretch>
                <a:fillRect/>
              </a:stretch>
            </p:blipFill>
            <p:spPr>
              <a:xfrm>
                <a:off x="2500248" y="305930"/>
                <a:ext cx="1714500" cy="733945"/>
              </a:xfrm>
              <a:prstGeom prst="rect">
                <a:avLst/>
              </a:prstGeom>
            </p:spPr>
          </p:pic>
        </p:grpSp>
        <p:sp>
          <p:nvSpPr>
            <p:cNvPr id="24" name="object 16">
              <a:extLst>
                <a:ext uri="{FF2B5EF4-FFF2-40B4-BE49-F238E27FC236}">
                  <a16:creationId xmlns:a16="http://schemas.microsoft.com/office/drawing/2014/main" id="{315B24CA-5672-45D0-F5C6-BC0BF6B8C52A}"/>
                </a:ext>
              </a:extLst>
            </p:cNvPr>
            <p:cNvSpPr txBox="1"/>
            <p:nvPr/>
          </p:nvSpPr>
          <p:spPr>
            <a:xfrm>
              <a:off x="2775727" y="2875716"/>
              <a:ext cx="3332858" cy="391795"/>
            </a:xfrm>
            <a:prstGeom prst="rect">
              <a:avLst/>
            </a:prstGeom>
            <a:noFill/>
          </p:spPr>
          <p:txBody>
            <a:bodyPr vert="horz" wrap="square" lIns="0" tIns="12700" rIns="0" bIns="0" rtlCol="0">
              <a:spAutoFit/>
            </a:bodyPr>
            <a:lstStyle/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Volumen 4,  Número 1  Enero a Julio 2021</a:t>
              </a:r>
            </a:p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Revista Semestral. Venezuela</a:t>
              </a:r>
              <a:endParaRPr sz="1200" dirty="0">
                <a:latin typeface="Arial"/>
                <a:cs typeface="Arial"/>
              </a:endParaRPr>
            </a:p>
          </p:txBody>
        </p:sp>
        <p:pic>
          <p:nvPicPr>
            <p:cNvPr id="25" name="object 25">
              <a:extLst>
                <a:ext uri="{FF2B5EF4-FFF2-40B4-BE49-F238E27FC236}">
                  <a16:creationId xmlns:a16="http://schemas.microsoft.com/office/drawing/2014/main" id="{13B5F4DF-AE53-37BF-8B91-5E2D48E64A62}"/>
                </a:ext>
              </a:extLst>
            </p:cNvPr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470065" y="2027896"/>
              <a:ext cx="2305662" cy="1053903"/>
            </a:xfrm>
            <a:prstGeom prst="rect">
              <a:avLst/>
            </a:prstGeom>
          </p:spPr>
        </p:pic>
        <p:pic>
          <p:nvPicPr>
            <p:cNvPr id="26" name="object 31">
              <a:extLst>
                <a:ext uri="{FF2B5EF4-FFF2-40B4-BE49-F238E27FC236}">
                  <a16:creationId xmlns:a16="http://schemas.microsoft.com/office/drawing/2014/main" id="{DF4B6A90-C8B4-A1F2-5866-C9584FEBBCB7}"/>
                </a:ext>
              </a:extLst>
            </p:cNvPr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4932681" y="1951410"/>
              <a:ext cx="1805304" cy="893889"/>
            </a:xfrm>
            <a:prstGeom prst="rect">
              <a:avLst/>
            </a:prstGeom>
          </p:spPr>
        </p:pic>
      </p:grpSp>
    </p:spTree>
  </p:cSld>
  <p:clrMapOvr>
    <a:masterClrMapping/>
  </p:clrMapOvr>
</p:sld>
</file>

<file path=ppt/slides/slide30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94485" y="1289306"/>
            <a:ext cx="6669405" cy="6695440"/>
            <a:chOff x="94485" y="1289306"/>
            <a:chExt cx="6669405" cy="6695440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94485" y="1289306"/>
              <a:ext cx="6669028" cy="6694927"/>
            </a:xfrm>
            <a:prstGeom prst="rect">
              <a:avLst/>
            </a:prstGeom>
          </p:spPr>
        </p:pic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42862" y="1316850"/>
              <a:ext cx="6572250" cy="6598920"/>
            </a:xfrm>
            <a:prstGeom prst="rect">
              <a:avLst/>
            </a:prstGeom>
          </p:spPr>
        </p:pic>
        <p:sp>
          <p:nvSpPr>
            <p:cNvPr id="5" name="object 5"/>
            <p:cNvSpPr/>
            <p:nvPr/>
          </p:nvSpPr>
          <p:spPr>
            <a:xfrm>
              <a:off x="142862" y="1316850"/>
              <a:ext cx="6572250" cy="6598920"/>
            </a:xfrm>
            <a:custGeom>
              <a:avLst/>
              <a:gdLst/>
              <a:ahLst/>
              <a:cxnLst/>
              <a:rect l="l" t="t" r="r" b="b"/>
              <a:pathLst>
                <a:path w="6572250" h="6598920">
                  <a:moveTo>
                    <a:pt x="0" y="6598920"/>
                  </a:moveTo>
                  <a:lnTo>
                    <a:pt x="6572250" y="6598920"/>
                  </a:lnTo>
                  <a:lnTo>
                    <a:pt x="6572250" y="0"/>
                  </a:lnTo>
                  <a:lnTo>
                    <a:pt x="0" y="0"/>
                  </a:lnTo>
                  <a:lnTo>
                    <a:pt x="0" y="6598920"/>
                  </a:lnTo>
                  <a:close/>
                </a:path>
              </a:pathLst>
            </a:custGeom>
            <a:ln w="28575">
              <a:solidFill>
                <a:srgbClr val="31AD51"/>
              </a:solidFill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</p:grpSp>
      <p:grpSp>
        <p:nvGrpSpPr>
          <p:cNvPr id="6" name="object 6"/>
          <p:cNvGrpSpPr/>
          <p:nvPr/>
        </p:nvGrpSpPr>
        <p:grpSpPr>
          <a:xfrm>
            <a:off x="144779" y="8196288"/>
            <a:ext cx="6518275" cy="833755"/>
            <a:chOff x="144779" y="8196288"/>
            <a:chExt cx="6518275" cy="833755"/>
          </a:xfrm>
        </p:grpSpPr>
        <p:sp>
          <p:nvSpPr>
            <p:cNvPr id="7" name="object 7"/>
            <p:cNvSpPr/>
            <p:nvPr/>
          </p:nvSpPr>
          <p:spPr>
            <a:xfrm>
              <a:off x="214287" y="8215338"/>
              <a:ext cx="6429375" cy="795655"/>
            </a:xfrm>
            <a:custGeom>
              <a:avLst/>
              <a:gdLst/>
              <a:ahLst/>
              <a:cxnLst/>
              <a:rect l="l" t="t" r="r" b="b"/>
              <a:pathLst>
                <a:path w="6429375" h="795654">
                  <a:moveTo>
                    <a:pt x="0" y="795337"/>
                  </a:moveTo>
                  <a:lnTo>
                    <a:pt x="6429375" y="795337"/>
                  </a:lnTo>
                  <a:lnTo>
                    <a:pt x="6429375" y="0"/>
                  </a:lnTo>
                  <a:lnTo>
                    <a:pt x="0" y="0"/>
                  </a:lnTo>
                  <a:lnTo>
                    <a:pt x="0" y="795337"/>
                  </a:lnTo>
                  <a:close/>
                </a:path>
              </a:pathLst>
            </a:custGeom>
            <a:ln w="38100">
              <a:solidFill>
                <a:srgbClr val="31AD51"/>
              </a:solidFill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pic>
          <p:nvPicPr>
            <p:cNvPr id="8" name="object 8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44779" y="8727948"/>
              <a:ext cx="6516624" cy="160019"/>
            </a:xfrm>
            <a:prstGeom prst="rect">
              <a:avLst/>
            </a:prstGeom>
          </p:spPr>
        </p:pic>
      </p:grpSp>
      <p:grpSp>
        <p:nvGrpSpPr>
          <p:cNvPr id="9" name="object 9"/>
          <p:cNvGrpSpPr/>
          <p:nvPr/>
        </p:nvGrpSpPr>
        <p:grpSpPr>
          <a:xfrm>
            <a:off x="96011" y="115823"/>
            <a:ext cx="6666230" cy="1463040"/>
            <a:chOff x="96011" y="115823"/>
            <a:chExt cx="6666230" cy="1463040"/>
          </a:xfrm>
        </p:grpSpPr>
        <p:pic>
          <p:nvPicPr>
            <p:cNvPr id="10" name="object 10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96011" y="115823"/>
              <a:ext cx="6665976" cy="1452372"/>
            </a:xfrm>
            <a:prstGeom prst="rect">
              <a:avLst/>
            </a:prstGeom>
          </p:spPr>
        </p:pic>
        <p:pic>
          <p:nvPicPr>
            <p:cNvPr id="11" name="object 11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142849" y="142875"/>
              <a:ext cx="6572275" cy="1358646"/>
            </a:xfrm>
            <a:prstGeom prst="rect">
              <a:avLst/>
            </a:prstGeom>
          </p:spPr>
        </p:pic>
        <p:sp>
          <p:nvSpPr>
            <p:cNvPr id="12" name="object 12"/>
            <p:cNvSpPr/>
            <p:nvPr/>
          </p:nvSpPr>
          <p:spPr>
            <a:xfrm>
              <a:off x="142849" y="142875"/>
              <a:ext cx="6572884" cy="1358900"/>
            </a:xfrm>
            <a:custGeom>
              <a:avLst/>
              <a:gdLst/>
              <a:ahLst/>
              <a:cxnLst/>
              <a:rect l="l" t="t" r="r" b="b"/>
              <a:pathLst>
                <a:path w="6572884" h="1358900">
                  <a:moveTo>
                    <a:pt x="0" y="226441"/>
                  </a:moveTo>
                  <a:lnTo>
                    <a:pt x="4600" y="180795"/>
                  </a:lnTo>
                  <a:lnTo>
                    <a:pt x="17795" y="138285"/>
                  </a:lnTo>
                  <a:lnTo>
                    <a:pt x="38673" y="99820"/>
                  </a:lnTo>
                  <a:lnTo>
                    <a:pt x="66324" y="66309"/>
                  </a:lnTo>
                  <a:lnTo>
                    <a:pt x="99837" y="38663"/>
                  </a:lnTo>
                  <a:lnTo>
                    <a:pt x="138301" y="17789"/>
                  </a:lnTo>
                  <a:lnTo>
                    <a:pt x="180806" y="4599"/>
                  </a:lnTo>
                  <a:lnTo>
                    <a:pt x="226440" y="0"/>
                  </a:lnTo>
                  <a:lnTo>
                    <a:pt x="6345834" y="0"/>
                  </a:lnTo>
                  <a:lnTo>
                    <a:pt x="6391480" y="4599"/>
                  </a:lnTo>
                  <a:lnTo>
                    <a:pt x="6433990" y="17789"/>
                  </a:lnTo>
                  <a:lnTo>
                    <a:pt x="6472455" y="38663"/>
                  </a:lnTo>
                  <a:lnTo>
                    <a:pt x="6505965" y="66309"/>
                  </a:lnTo>
                  <a:lnTo>
                    <a:pt x="6533612" y="99820"/>
                  </a:lnTo>
                  <a:lnTo>
                    <a:pt x="6554485" y="138285"/>
                  </a:lnTo>
                  <a:lnTo>
                    <a:pt x="6567676" y="180795"/>
                  </a:lnTo>
                  <a:lnTo>
                    <a:pt x="6572275" y="226441"/>
                  </a:lnTo>
                  <a:lnTo>
                    <a:pt x="6572275" y="1132204"/>
                  </a:lnTo>
                  <a:lnTo>
                    <a:pt x="6567676" y="1177850"/>
                  </a:lnTo>
                  <a:lnTo>
                    <a:pt x="6554485" y="1220360"/>
                  </a:lnTo>
                  <a:lnTo>
                    <a:pt x="6533612" y="1258825"/>
                  </a:lnTo>
                  <a:lnTo>
                    <a:pt x="6505965" y="1292336"/>
                  </a:lnTo>
                  <a:lnTo>
                    <a:pt x="6472455" y="1319982"/>
                  </a:lnTo>
                  <a:lnTo>
                    <a:pt x="6433990" y="1340856"/>
                  </a:lnTo>
                  <a:lnTo>
                    <a:pt x="6391480" y="1354046"/>
                  </a:lnTo>
                  <a:lnTo>
                    <a:pt x="6345834" y="1358646"/>
                  </a:lnTo>
                  <a:lnTo>
                    <a:pt x="226440" y="1358646"/>
                  </a:lnTo>
                  <a:lnTo>
                    <a:pt x="180806" y="1354046"/>
                  </a:lnTo>
                  <a:lnTo>
                    <a:pt x="138301" y="1340856"/>
                  </a:lnTo>
                  <a:lnTo>
                    <a:pt x="99837" y="1319982"/>
                  </a:lnTo>
                  <a:lnTo>
                    <a:pt x="66324" y="1292336"/>
                  </a:lnTo>
                  <a:lnTo>
                    <a:pt x="38673" y="1258825"/>
                  </a:lnTo>
                  <a:lnTo>
                    <a:pt x="17795" y="1220360"/>
                  </a:lnTo>
                  <a:lnTo>
                    <a:pt x="4600" y="1177850"/>
                  </a:lnTo>
                  <a:lnTo>
                    <a:pt x="0" y="1132204"/>
                  </a:lnTo>
                  <a:lnTo>
                    <a:pt x="0" y="226441"/>
                  </a:lnTo>
                  <a:close/>
                </a:path>
              </a:pathLst>
            </a:custGeom>
            <a:ln w="9525">
              <a:solidFill>
                <a:srgbClr val="55CE74"/>
              </a:solidFill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pic>
          <p:nvPicPr>
            <p:cNvPr id="13" name="object 13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2500248" y="305930"/>
              <a:ext cx="1714500" cy="733945"/>
            </a:xfrm>
            <a:prstGeom prst="rect">
              <a:avLst/>
            </a:prstGeom>
          </p:spPr>
        </p:pic>
        <p:pic>
          <p:nvPicPr>
            <p:cNvPr id="14" name="object 14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2738628" y="1024127"/>
              <a:ext cx="320039" cy="371855"/>
            </a:xfrm>
            <a:prstGeom prst="rect">
              <a:avLst/>
            </a:prstGeom>
          </p:spPr>
        </p:pic>
        <p:pic>
          <p:nvPicPr>
            <p:cNvPr id="15" name="object 15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2823972" y="1024127"/>
              <a:ext cx="1812036" cy="371855"/>
            </a:xfrm>
            <a:prstGeom prst="rect">
              <a:avLst/>
            </a:prstGeom>
          </p:spPr>
        </p:pic>
        <p:pic>
          <p:nvPicPr>
            <p:cNvPr id="16" name="object 16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4401311" y="1024127"/>
              <a:ext cx="1235964" cy="371855"/>
            </a:xfrm>
            <a:prstGeom prst="rect">
              <a:avLst/>
            </a:prstGeom>
          </p:spPr>
        </p:pic>
        <p:pic>
          <p:nvPicPr>
            <p:cNvPr id="17" name="object 17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5402579" y="1024127"/>
              <a:ext cx="576072" cy="371855"/>
            </a:xfrm>
            <a:prstGeom prst="rect">
              <a:avLst/>
            </a:prstGeom>
          </p:spPr>
        </p:pic>
        <p:pic>
          <p:nvPicPr>
            <p:cNvPr id="18" name="object 18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3169919" y="1207007"/>
              <a:ext cx="1546859" cy="371855"/>
            </a:xfrm>
            <a:prstGeom prst="rect">
              <a:avLst/>
            </a:prstGeom>
          </p:spPr>
        </p:pic>
        <p:pic>
          <p:nvPicPr>
            <p:cNvPr id="19" name="object 19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4482083" y="1207007"/>
              <a:ext cx="284988" cy="371855"/>
            </a:xfrm>
            <a:prstGeom prst="rect">
              <a:avLst/>
            </a:prstGeom>
          </p:spPr>
        </p:pic>
        <p:pic>
          <p:nvPicPr>
            <p:cNvPr id="20" name="object 20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4572000" y="1207007"/>
              <a:ext cx="1013460" cy="371855"/>
            </a:xfrm>
            <a:prstGeom prst="rect">
              <a:avLst/>
            </a:prstGeom>
          </p:spPr>
        </p:pic>
        <p:pic>
          <p:nvPicPr>
            <p:cNvPr id="21" name="object 21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324611" y="234695"/>
              <a:ext cx="1719072" cy="1341120"/>
            </a:xfrm>
            <a:prstGeom prst="rect">
              <a:avLst/>
            </a:prstGeom>
          </p:spPr>
        </p:pic>
        <p:pic>
          <p:nvPicPr>
            <p:cNvPr id="22" name="object 22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4725161" y="164274"/>
              <a:ext cx="1805305" cy="893889"/>
            </a:xfrm>
            <a:prstGeom prst="rect">
              <a:avLst/>
            </a:prstGeom>
          </p:spPr>
        </p:pic>
      </p:grpSp>
      <p:sp>
        <p:nvSpPr>
          <p:cNvPr id="23" name="object 23"/>
          <p:cNvSpPr txBox="1"/>
          <p:nvPr/>
        </p:nvSpPr>
        <p:spPr>
          <a:xfrm>
            <a:off x="195478" y="1068451"/>
            <a:ext cx="6439535" cy="682434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089910" marR="765810" indent="-431800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Arial"/>
                <a:cs typeface="Arial"/>
              </a:rPr>
              <a:t>6ta.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Edición</a:t>
            </a:r>
            <a:r>
              <a:rPr sz="1200" b="1" spc="-10" dirty="0">
                <a:latin typeface="Arial"/>
                <a:cs typeface="Arial"/>
              </a:rPr>
              <a:t> Volumen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I</a:t>
            </a:r>
            <a:r>
              <a:rPr sz="1200" b="1" spc="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Enero</a:t>
            </a:r>
            <a:r>
              <a:rPr sz="1200" b="1" spc="-3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a</a:t>
            </a:r>
            <a:r>
              <a:rPr sz="1200" b="1" spc="-2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Julio </a:t>
            </a:r>
            <a:r>
              <a:rPr sz="1200" b="1" spc="-20" dirty="0">
                <a:latin typeface="Arial"/>
                <a:cs typeface="Arial"/>
              </a:rPr>
              <a:t>2021 </a:t>
            </a:r>
            <a:r>
              <a:rPr sz="1200" b="1" dirty="0">
                <a:latin typeface="Arial"/>
                <a:cs typeface="Arial"/>
              </a:rPr>
              <a:t>Revista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Semestral-</a:t>
            </a:r>
            <a:r>
              <a:rPr sz="1200" b="1" spc="-40" dirty="0">
                <a:latin typeface="Arial"/>
                <a:cs typeface="Arial"/>
              </a:rPr>
              <a:t> </a:t>
            </a:r>
            <a:r>
              <a:rPr sz="1200" b="1" spc="-10" dirty="0">
                <a:latin typeface="Arial"/>
                <a:cs typeface="Arial"/>
              </a:rPr>
              <a:t>Venezuela</a:t>
            </a:r>
            <a:endParaRPr sz="1200" dirty="0">
              <a:latin typeface="Arial"/>
              <a:cs typeface="Arial"/>
            </a:endParaRPr>
          </a:p>
          <a:p>
            <a:pPr marL="401320" marR="5080" indent="-363220" algn="just">
              <a:lnSpc>
                <a:spcPct val="100000"/>
              </a:lnSpc>
              <a:spcBef>
                <a:spcPts val="1305"/>
              </a:spcBef>
            </a:pPr>
            <a:r>
              <a:rPr sz="1200" dirty="0">
                <a:latin typeface="Times New Roman"/>
                <a:cs typeface="Times New Roman"/>
              </a:rPr>
              <a:t>generándose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así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 diferentes organizaciones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dirigidas 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obtención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objetivos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metas. Al </a:t>
            </a:r>
            <a:r>
              <a:rPr sz="1200" spc="-10" dirty="0">
                <a:latin typeface="Times New Roman"/>
                <a:cs typeface="Times New Roman"/>
              </a:rPr>
              <a:t>respecto, </a:t>
            </a:r>
            <a:r>
              <a:rPr sz="1200" dirty="0">
                <a:latin typeface="Times New Roman"/>
                <a:cs typeface="Times New Roman"/>
              </a:rPr>
              <a:t>Chiavenato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(2002)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señala:</a:t>
            </a:r>
            <a:endParaRPr sz="1200" dirty="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40"/>
              </a:spcBef>
            </a:pPr>
            <a:endParaRPr sz="1200" dirty="0">
              <a:latin typeface="Times New Roman"/>
              <a:cs typeface="Times New Roman"/>
            </a:endParaRPr>
          </a:p>
          <a:p>
            <a:pPr marL="1029969" marR="854710" algn="just">
              <a:lnSpc>
                <a:spcPct val="100000"/>
              </a:lnSpc>
              <a:spcBef>
                <a:spcPts val="5"/>
              </a:spcBef>
            </a:pP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19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organización</a:t>
            </a:r>
            <a:r>
              <a:rPr sz="1200" spc="204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204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20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sistema</a:t>
            </a:r>
            <a:r>
              <a:rPr sz="1200" spc="20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04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actividades</a:t>
            </a:r>
            <a:r>
              <a:rPr sz="1200" spc="200" dirty="0">
                <a:latin typeface="Times New Roman"/>
                <a:cs typeface="Times New Roman"/>
              </a:rPr>
              <a:t>  </a:t>
            </a:r>
            <a:r>
              <a:rPr sz="1200" spc="-10" dirty="0">
                <a:latin typeface="Times New Roman"/>
                <a:cs typeface="Times New Roman"/>
              </a:rPr>
              <a:t>conscientemente </a:t>
            </a:r>
            <a:r>
              <a:rPr sz="1200" dirty="0">
                <a:latin typeface="Times New Roman"/>
                <a:cs typeface="Times New Roman"/>
              </a:rPr>
              <a:t>coordinadas,</a:t>
            </a:r>
            <a:r>
              <a:rPr sz="1200" spc="13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formado</a:t>
            </a:r>
            <a:r>
              <a:rPr sz="1200" spc="14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13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dos</a:t>
            </a:r>
            <a:r>
              <a:rPr sz="1200" spc="13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o</a:t>
            </a:r>
            <a:r>
              <a:rPr sz="1200" spc="13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más</a:t>
            </a:r>
            <a:r>
              <a:rPr sz="1200" spc="14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personas,</a:t>
            </a:r>
            <a:r>
              <a:rPr sz="1200" spc="14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cuya</a:t>
            </a:r>
            <a:r>
              <a:rPr sz="1200" spc="145" dirty="0">
                <a:latin typeface="Times New Roman"/>
                <a:cs typeface="Times New Roman"/>
              </a:rPr>
              <a:t>  </a:t>
            </a:r>
            <a:r>
              <a:rPr sz="1200" spc="-10" dirty="0">
                <a:latin typeface="Times New Roman"/>
                <a:cs typeface="Times New Roman"/>
              </a:rPr>
              <a:t>cooperación </a:t>
            </a:r>
            <a:r>
              <a:rPr sz="1200" dirty="0">
                <a:latin typeface="Times New Roman"/>
                <a:cs typeface="Times New Roman"/>
              </a:rPr>
              <a:t>recíproca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esencial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existencia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aquélla.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organización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sólo </a:t>
            </a:r>
            <a:r>
              <a:rPr sz="1200" dirty="0">
                <a:latin typeface="Times New Roman"/>
                <a:cs typeface="Times New Roman"/>
              </a:rPr>
              <a:t>existe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cuando: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a)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hay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personas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capaces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comunicarse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b)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están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dispuesta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3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actuar</a:t>
            </a:r>
            <a:r>
              <a:rPr sz="1200" spc="14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conjuntamente</a:t>
            </a:r>
            <a:r>
              <a:rPr sz="1200" spc="15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3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c)</a:t>
            </a:r>
            <a:r>
              <a:rPr sz="1200" spc="14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desean</a:t>
            </a:r>
            <a:r>
              <a:rPr sz="1200" spc="14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obtener</a:t>
            </a:r>
            <a:r>
              <a:rPr sz="1200" spc="13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14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objetivo</a:t>
            </a:r>
            <a:r>
              <a:rPr sz="1200" spc="140" dirty="0">
                <a:latin typeface="Times New Roman"/>
                <a:cs typeface="Times New Roman"/>
              </a:rPr>
              <a:t>  </a:t>
            </a:r>
            <a:r>
              <a:rPr sz="1200" spc="-10" dirty="0">
                <a:latin typeface="Times New Roman"/>
                <a:cs typeface="Times New Roman"/>
              </a:rPr>
              <a:t>común. </a:t>
            </a:r>
            <a:r>
              <a:rPr sz="1200" dirty="0">
                <a:latin typeface="Times New Roman"/>
                <a:cs typeface="Times New Roman"/>
              </a:rPr>
              <a:t>Chiavenato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(p.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7).</a:t>
            </a:r>
            <a:endParaRPr sz="1200" dirty="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5"/>
              </a:spcBef>
            </a:pPr>
            <a:endParaRPr sz="1200" dirty="0">
              <a:latin typeface="Times New Roman"/>
              <a:cs typeface="Times New Roman"/>
            </a:endParaRPr>
          </a:p>
          <a:p>
            <a:pPr marL="375285" marR="59055" indent="-36322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este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sentido,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uno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aspectos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mayor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inquietud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causa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gerentes,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precisamente </a:t>
            </a:r>
            <a:r>
              <a:rPr sz="1200" dirty="0">
                <a:latin typeface="Times New Roman"/>
                <a:cs typeface="Times New Roman"/>
              </a:rPr>
              <a:t>averiguar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forma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satisfacer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necesidades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personal,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organizaciones </a:t>
            </a:r>
            <a:r>
              <a:rPr sz="1200" dirty="0">
                <a:latin typeface="Times New Roman"/>
                <a:cs typeface="Times New Roman"/>
              </a:rPr>
              <a:t>buscan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constantemente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enfocar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sus</a:t>
            </a:r>
            <a:r>
              <a:rPr sz="1200" spc="3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esfuerzos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recurso</a:t>
            </a:r>
            <a:r>
              <a:rPr sz="1200" spc="3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humano,</a:t>
            </a:r>
            <a:r>
              <a:rPr sz="1200" spc="3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3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cual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vital </a:t>
            </a:r>
            <a:r>
              <a:rPr sz="1200" dirty="0">
                <a:latin typeface="Times New Roman"/>
                <a:cs typeface="Times New Roman"/>
              </a:rPr>
              <a:t>importancia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tema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motivación,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uno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fundamento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ésta,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tal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reseña </a:t>
            </a:r>
            <a:r>
              <a:rPr sz="1200" dirty="0">
                <a:latin typeface="Times New Roman"/>
                <a:cs typeface="Times New Roman"/>
              </a:rPr>
              <a:t>Romero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(2000)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“como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mecanismo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medio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cual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individuo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alcanza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sus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metas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para </a:t>
            </a:r>
            <a:r>
              <a:rPr sz="1200" dirty="0">
                <a:latin typeface="Times New Roman"/>
                <a:cs typeface="Times New Roman"/>
              </a:rPr>
              <a:t>lograr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equilibrio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entre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sus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necesidades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organización,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afectando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tanto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clima </a:t>
            </a:r>
            <a:r>
              <a:rPr sz="1200" dirty="0">
                <a:latin typeface="Times New Roman"/>
                <a:cs typeface="Times New Roman"/>
              </a:rPr>
              <a:t>organizacional, como la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productividad”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(p.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5),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decir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que, considerando esta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idea, la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motivación </a:t>
            </a:r>
            <a:r>
              <a:rPr sz="1200" dirty="0">
                <a:latin typeface="Times New Roman"/>
                <a:cs typeface="Times New Roman"/>
              </a:rPr>
              <a:t>pasa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convertirse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elemento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empuje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base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desempeño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cualquier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individuo </a:t>
            </a:r>
            <a:r>
              <a:rPr sz="1200" dirty="0">
                <a:latin typeface="Times New Roman"/>
                <a:cs typeface="Times New Roman"/>
              </a:rPr>
              <a:t>dentro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organización.</a:t>
            </a:r>
            <a:endParaRPr sz="1200" dirty="0">
              <a:latin typeface="Times New Roman"/>
              <a:cs typeface="Times New Roman"/>
            </a:endParaRPr>
          </a:p>
          <a:p>
            <a:pPr marL="375285" marR="59055" indent="-36322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últimos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años,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venido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observando,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cómo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organizaciones,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pesar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dependen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en </a:t>
            </a:r>
            <a:r>
              <a:rPr sz="1200" dirty="0">
                <a:latin typeface="Times New Roman"/>
                <a:cs typeface="Times New Roman"/>
              </a:rPr>
              <a:t>gran</a:t>
            </a:r>
            <a:r>
              <a:rPr sz="1200" spc="12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medida</a:t>
            </a:r>
            <a:r>
              <a:rPr sz="1200" spc="13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13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capital</a:t>
            </a:r>
            <a:r>
              <a:rPr sz="1200" spc="12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humano,</a:t>
            </a:r>
            <a:r>
              <a:rPr sz="1200" spc="14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este</a:t>
            </a:r>
            <a:r>
              <a:rPr sz="1200" spc="12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12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ha</a:t>
            </a:r>
            <a:r>
              <a:rPr sz="1200" spc="12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ido</a:t>
            </a:r>
            <a:r>
              <a:rPr sz="1200" spc="13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desvirtuando,</a:t>
            </a:r>
            <a:r>
              <a:rPr sz="1200" spc="12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debido</a:t>
            </a:r>
            <a:r>
              <a:rPr sz="1200" spc="13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3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125" dirty="0">
                <a:latin typeface="Times New Roman"/>
                <a:cs typeface="Times New Roman"/>
              </a:rPr>
              <a:t>  </a:t>
            </a:r>
            <a:r>
              <a:rPr sz="1200" spc="-10" dirty="0">
                <a:latin typeface="Times New Roman"/>
                <a:cs typeface="Times New Roman"/>
              </a:rPr>
              <a:t>distintos </a:t>
            </a:r>
            <a:r>
              <a:rPr sz="1200" dirty="0">
                <a:latin typeface="Times New Roman"/>
                <a:cs typeface="Times New Roman"/>
              </a:rPr>
              <a:t>comportamientos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exhibidos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recurso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humano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labora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mismas,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esto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quizás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deba </a:t>
            </a:r>
            <a:r>
              <a:rPr sz="1200" dirty="0">
                <a:latin typeface="Times New Roman"/>
                <a:cs typeface="Times New Roman"/>
              </a:rPr>
              <a:t>al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crecimiento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acelerado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muchos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casos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desorganizado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visto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empresas,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así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 la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necesidad de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aumentar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 eficacia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competitividad,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 conllevado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deje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0" dirty="0">
                <a:latin typeface="Times New Roman"/>
                <a:cs typeface="Times New Roman"/>
              </a:rPr>
              <a:t>a </a:t>
            </a:r>
            <a:r>
              <a:rPr sz="1200" dirty="0">
                <a:latin typeface="Times New Roman"/>
                <a:cs typeface="Times New Roman"/>
              </a:rPr>
              <a:t>un lado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necesidades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 los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empleados,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generando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esto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constantes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descontentos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distintas </a:t>
            </a:r>
            <a:r>
              <a:rPr sz="1200" dirty="0">
                <a:latin typeface="Times New Roman"/>
                <a:cs typeface="Times New Roman"/>
              </a:rPr>
              <a:t>labores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realizan.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este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sentido,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uno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aspectos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mayor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inquietud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causa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los </a:t>
            </a:r>
            <a:r>
              <a:rPr sz="1200" dirty="0">
                <a:latin typeface="Times New Roman"/>
                <a:cs typeface="Times New Roman"/>
              </a:rPr>
              <a:t>gerentes,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precisamente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averiguar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forma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satisfacer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necesidades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personal,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que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organizaciones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buscan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constantemente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enfocar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sus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esfuerzos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recurso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humano,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cual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vital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importancia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tema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motivación,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uno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fundamento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ésta,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tal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lo </a:t>
            </a:r>
            <a:r>
              <a:rPr sz="1200" dirty="0">
                <a:latin typeface="Times New Roman"/>
                <a:cs typeface="Times New Roman"/>
              </a:rPr>
              <a:t>reseña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Romero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(2000)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“como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mecanismo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medio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cual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individuo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alcanza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sus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metas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lograr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equilibrio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entre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sus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necesidades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organización,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afectando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tanto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clima </a:t>
            </a:r>
            <a:r>
              <a:rPr sz="1200" dirty="0">
                <a:latin typeface="Times New Roman"/>
                <a:cs typeface="Times New Roman"/>
              </a:rPr>
              <a:t>organizacional, como la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productividad”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(p.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5),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decir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que, considerando esta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idea, la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motivación </a:t>
            </a:r>
            <a:r>
              <a:rPr sz="1200" dirty="0">
                <a:latin typeface="Times New Roman"/>
                <a:cs typeface="Times New Roman"/>
              </a:rPr>
              <a:t>pasa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convertirse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elemento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empuje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base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desempeño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cualquier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individuo </a:t>
            </a:r>
            <a:r>
              <a:rPr sz="1200" dirty="0">
                <a:latin typeface="Times New Roman"/>
                <a:cs typeface="Times New Roman"/>
              </a:rPr>
              <a:t>dentro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organización</a:t>
            </a:r>
            <a:endParaRPr sz="1200" dirty="0">
              <a:latin typeface="Times New Roman"/>
              <a:cs typeface="Times New Roman"/>
            </a:endParaRPr>
          </a:p>
        </p:txBody>
      </p:sp>
      <p:pic>
        <p:nvPicPr>
          <p:cNvPr id="24" name="object 24"/>
          <p:cNvPicPr/>
          <p:nvPr/>
        </p:nvPicPr>
        <p:blipFill>
          <a:blip r:embed="rId17" cstate="print"/>
          <a:stretch>
            <a:fillRect/>
          </a:stretch>
        </p:blipFill>
        <p:spPr>
          <a:xfrm>
            <a:off x="5606796" y="8193022"/>
            <a:ext cx="1092707" cy="848868"/>
          </a:xfrm>
          <a:prstGeom prst="rect">
            <a:avLst/>
          </a:prstGeom>
        </p:spPr>
      </p:pic>
      <p:pic>
        <p:nvPicPr>
          <p:cNvPr id="25" name="object 25"/>
          <p:cNvPicPr/>
          <p:nvPr/>
        </p:nvPicPr>
        <p:blipFill>
          <a:blip r:embed="rId17" cstate="print"/>
          <a:stretch>
            <a:fillRect/>
          </a:stretch>
        </p:blipFill>
        <p:spPr>
          <a:xfrm>
            <a:off x="109728" y="8193022"/>
            <a:ext cx="1092708" cy="848868"/>
          </a:xfrm>
          <a:prstGeom prst="rect">
            <a:avLst/>
          </a:prstGeom>
        </p:spPr>
      </p:pic>
      <p:sp>
        <p:nvSpPr>
          <p:cNvPr id="26" name="object 26"/>
          <p:cNvSpPr txBox="1"/>
          <p:nvPr/>
        </p:nvSpPr>
        <p:spPr>
          <a:xfrm>
            <a:off x="1228445" y="8257268"/>
            <a:ext cx="4467860" cy="7639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ts val="1410"/>
              </a:lnSpc>
            </a:pPr>
            <a:r>
              <a:rPr sz="1200" b="1" dirty="0">
                <a:latin typeface="Times New Roman"/>
                <a:cs typeface="Times New Roman"/>
              </a:rPr>
              <a:t>Reingeniería</a:t>
            </a:r>
            <a:r>
              <a:rPr sz="1200" b="1" spc="-1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Procesos</a:t>
            </a:r>
            <a:r>
              <a:rPr sz="1200" b="1" spc="-5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Administrativos,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a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partir</a:t>
            </a:r>
            <a:r>
              <a:rPr sz="1200" b="1" spc="-4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la</a:t>
            </a:r>
            <a:r>
              <a:rPr sz="1200" b="1" spc="-10" dirty="0">
                <a:latin typeface="Times New Roman"/>
                <a:cs typeface="Times New Roman"/>
              </a:rPr>
              <a:t> Motivación,</a:t>
            </a:r>
            <a:endParaRPr sz="1200" dirty="0">
              <a:latin typeface="Times New Roman"/>
              <a:cs typeface="Times New Roman"/>
            </a:endParaRPr>
          </a:p>
          <a:p>
            <a:pPr algn="ctr">
              <a:lnSpc>
                <a:spcPts val="1420"/>
              </a:lnSpc>
            </a:pPr>
            <a:r>
              <a:rPr sz="1200" b="1" spc="-10" dirty="0">
                <a:latin typeface="Times New Roman"/>
                <a:cs typeface="Times New Roman"/>
              </a:rPr>
              <a:t>como</a:t>
            </a:r>
            <a:r>
              <a:rPr sz="1200" b="1" spc="-6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Activador</a:t>
            </a:r>
            <a:r>
              <a:rPr sz="1200" b="1" spc="-4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los</a:t>
            </a:r>
            <a:r>
              <a:rPr sz="1200" b="1" spc="-45" dirty="0">
                <a:latin typeface="Times New Roman"/>
                <a:cs typeface="Times New Roman"/>
              </a:rPr>
              <a:t> </a:t>
            </a:r>
            <a:r>
              <a:rPr sz="1200" b="1" spc="-20" dirty="0">
                <a:latin typeface="Times New Roman"/>
                <a:cs typeface="Times New Roman"/>
              </a:rPr>
              <a:t>Valores</a:t>
            </a:r>
            <a:r>
              <a:rPr sz="1200" b="1" spc="-1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Organizacionales:</a:t>
            </a:r>
            <a:r>
              <a:rPr sz="1200" b="1" spc="-10" dirty="0">
                <a:latin typeface="Times New Roman"/>
                <a:cs typeface="Times New Roman"/>
              </a:rPr>
              <a:t> Significación</a:t>
            </a:r>
            <a:endParaRPr sz="1200" dirty="0">
              <a:latin typeface="Times New Roman"/>
              <a:cs typeface="Times New Roman"/>
            </a:endParaRPr>
          </a:p>
          <a:p>
            <a:pPr marL="2540" algn="ctr">
              <a:lnSpc>
                <a:spcPts val="1420"/>
              </a:lnSpc>
            </a:pPr>
            <a:r>
              <a:rPr sz="1200" b="1" dirty="0">
                <a:latin typeface="Times New Roman"/>
                <a:cs typeface="Times New Roman"/>
              </a:rPr>
              <a:t>desde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los</a:t>
            </a:r>
            <a:r>
              <a:rPr sz="1200" b="1" spc="-7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Actores</a:t>
            </a:r>
            <a:endParaRPr sz="1200" dirty="0">
              <a:latin typeface="Times New Roman"/>
              <a:cs typeface="Times New Roman"/>
            </a:endParaRPr>
          </a:p>
          <a:p>
            <a:pPr marR="57150" algn="ctr">
              <a:lnSpc>
                <a:spcPct val="100000"/>
              </a:lnSpc>
              <a:spcBef>
                <a:spcPts val="200"/>
              </a:spcBef>
            </a:pPr>
            <a:r>
              <a:rPr sz="1200" b="1" dirty="0">
                <a:latin typeface="Times New Roman"/>
                <a:cs typeface="Times New Roman"/>
              </a:rPr>
              <a:t>MSc.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Ámbar</a:t>
            </a:r>
            <a:r>
              <a:rPr sz="1200" b="1" spc="-40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Ramírez</a:t>
            </a:r>
            <a:endParaRPr sz="1200" dirty="0">
              <a:latin typeface="Times New Roman"/>
              <a:cs typeface="Times New Roman"/>
            </a:endParaRPr>
          </a:p>
        </p:txBody>
      </p:sp>
      <p:sp>
        <p:nvSpPr>
          <p:cNvPr id="27" name="object 27"/>
          <p:cNvSpPr txBox="1"/>
          <p:nvPr/>
        </p:nvSpPr>
        <p:spPr>
          <a:xfrm>
            <a:off x="6610604" y="8950079"/>
            <a:ext cx="254000" cy="1943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410"/>
              </a:lnSpc>
            </a:pPr>
            <a:r>
              <a:rPr sz="1200" b="1" spc="-25" dirty="0">
                <a:latin typeface="Times New Roman"/>
                <a:cs typeface="Times New Roman"/>
              </a:rPr>
              <a:t>300</a:t>
            </a:r>
            <a:endParaRPr sz="1200" dirty="0">
              <a:latin typeface="Times New Roman"/>
              <a:cs typeface="Times New Roman"/>
            </a:endParaRPr>
          </a:p>
        </p:txBody>
      </p:sp>
      <p:grpSp>
        <p:nvGrpSpPr>
          <p:cNvPr id="28" name="Grupo 27">
            <a:extLst>
              <a:ext uri="{FF2B5EF4-FFF2-40B4-BE49-F238E27FC236}">
                <a16:creationId xmlns:a16="http://schemas.microsoft.com/office/drawing/2014/main" id="{46E241D2-A74D-7DE2-B056-F57C16EFF719}"/>
              </a:ext>
            </a:extLst>
          </p:cNvPr>
          <p:cNvGrpSpPr/>
          <p:nvPr/>
        </p:nvGrpSpPr>
        <p:grpSpPr>
          <a:xfrm>
            <a:off x="117348" y="98932"/>
            <a:ext cx="6665976" cy="1452626"/>
            <a:chOff x="470065" y="1951410"/>
            <a:chExt cx="6665976" cy="1452626"/>
          </a:xfrm>
        </p:grpSpPr>
        <p:grpSp>
          <p:nvGrpSpPr>
            <p:cNvPr id="29" name="object 12">
              <a:extLst>
                <a:ext uri="{FF2B5EF4-FFF2-40B4-BE49-F238E27FC236}">
                  <a16:creationId xmlns:a16="http://schemas.microsoft.com/office/drawing/2014/main" id="{AB4124AC-F44E-CBE8-6A98-12D015907485}"/>
                </a:ext>
              </a:extLst>
            </p:cNvPr>
            <p:cNvGrpSpPr/>
            <p:nvPr/>
          </p:nvGrpSpPr>
          <p:grpSpPr>
            <a:xfrm>
              <a:off x="470065" y="1951664"/>
              <a:ext cx="6665976" cy="1452372"/>
              <a:chOff x="96011" y="115823"/>
              <a:chExt cx="6665976" cy="1452372"/>
            </a:xfrm>
          </p:grpSpPr>
          <p:pic>
            <p:nvPicPr>
              <p:cNvPr id="33" name="object 13">
                <a:extLst>
                  <a:ext uri="{FF2B5EF4-FFF2-40B4-BE49-F238E27FC236}">
                    <a16:creationId xmlns:a16="http://schemas.microsoft.com/office/drawing/2014/main" id="{986AAEB6-6868-5BE3-8576-98488A5992D9}"/>
                  </a:ext>
                </a:extLst>
              </p:cNvPr>
              <p:cNvPicPr/>
              <p:nvPr/>
            </p:nvPicPr>
            <p:blipFill>
              <a:blip r:embed="rId5" cstate="print"/>
              <a:stretch>
                <a:fillRect/>
              </a:stretch>
            </p:blipFill>
            <p:spPr>
              <a:xfrm>
                <a:off x="96011" y="115823"/>
                <a:ext cx="6665976" cy="1452372"/>
              </a:xfrm>
              <a:prstGeom prst="rect">
                <a:avLst/>
              </a:prstGeom>
            </p:spPr>
          </p:pic>
          <p:pic>
            <p:nvPicPr>
              <p:cNvPr id="34" name="object 14">
                <a:extLst>
                  <a:ext uri="{FF2B5EF4-FFF2-40B4-BE49-F238E27FC236}">
                    <a16:creationId xmlns:a16="http://schemas.microsoft.com/office/drawing/2014/main" id="{8B62A240-78FA-A1E2-4DB3-05750D03CE65}"/>
                  </a:ext>
                </a:extLst>
              </p:cNvPr>
              <p:cNvPicPr/>
              <p:nvPr/>
            </p:nvPicPr>
            <p:blipFill>
              <a:blip r:embed="rId6" cstate="print"/>
              <a:stretch>
                <a:fillRect/>
              </a:stretch>
            </p:blipFill>
            <p:spPr>
              <a:xfrm>
                <a:off x="142849" y="142875"/>
                <a:ext cx="6572275" cy="1358646"/>
              </a:xfrm>
              <a:prstGeom prst="rect">
                <a:avLst/>
              </a:prstGeom>
            </p:spPr>
          </p:pic>
          <p:sp>
            <p:nvSpPr>
              <p:cNvPr id="35" name="object 15">
                <a:extLst>
                  <a:ext uri="{FF2B5EF4-FFF2-40B4-BE49-F238E27FC236}">
                    <a16:creationId xmlns:a16="http://schemas.microsoft.com/office/drawing/2014/main" id="{2274483D-016F-D7AC-F574-DA272083140A}"/>
                  </a:ext>
                </a:extLst>
              </p:cNvPr>
              <p:cNvSpPr/>
              <p:nvPr/>
            </p:nvSpPr>
            <p:spPr>
              <a:xfrm>
                <a:off x="142849" y="142875"/>
                <a:ext cx="6572884" cy="1358900"/>
              </a:xfrm>
              <a:custGeom>
                <a:avLst/>
                <a:gdLst/>
                <a:ahLst/>
                <a:cxnLst/>
                <a:rect l="l" t="t" r="r" b="b"/>
                <a:pathLst>
                  <a:path w="6572884" h="1358900">
                    <a:moveTo>
                      <a:pt x="0" y="226441"/>
                    </a:moveTo>
                    <a:lnTo>
                      <a:pt x="4600" y="180795"/>
                    </a:lnTo>
                    <a:lnTo>
                      <a:pt x="17795" y="138285"/>
                    </a:lnTo>
                    <a:lnTo>
                      <a:pt x="38673" y="99820"/>
                    </a:lnTo>
                    <a:lnTo>
                      <a:pt x="66324" y="66309"/>
                    </a:lnTo>
                    <a:lnTo>
                      <a:pt x="99837" y="38663"/>
                    </a:lnTo>
                    <a:lnTo>
                      <a:pt x="138301" y="17789"/>
                    </a:lnTo>
                    <a:lnTo>
                      <a:pt x="180806" y="4599"/>
                    </a:lnTo>
                    <a:lnTo>
                      <a:pt x="226440" y="0"/>
                    </a:lnTo>
                    <a:lnTo>
                      <a:pt x="6345834" y="0"/>
                    </a:lnTo>
                    <a:lnTo>
                      <a:pt x="6391480" y="4599"/>
                    </a:lnTo>
                    <a:lnTo>
                      <a:pt x="6433990" y="17789"/>
                    </a:lnTo>
                    <a:lnTo>
                      <a:pt x="6472455" y="38663"/>
                    </a:lnTo>
                    <a:lnTo>
                      <a:pt x="6505965" y="66309"/>
                    </a:lnTo>
                    <a:lnTo>
                      <a:pt x="6533612" y="99820"/>
                    </a:lnTo>
                    <a:lnTo>
                      <a:pt x="6554485" y="138285"/>
                    </a:lnTo>
                    <a:lnTo>
                      <a:pt x="6567676" y="180795"/>
                    </a:lnTo>
                    <a:lnTo>
                      <a:pt x="6572275" y="226441"/>
                    </a:lnTo>
                    <a:lnTo>
                      <a:pt x="6572275" y="1132204"/>
                    </a:lnTo>
                    <a:lnTo>
                      <a:pt x="6567676" y="1177850"/>
                    </a:lnTo>
                    <a:lnTo>
                      <a:pt x="6554485" y="1220360"/>
                    </a:lnTo>
                    <a:lnTo>
                      <a:pt x="6533612" y="1258825"/>
                    </a:lnTo>
                    <a:lnTo>
                      <a:pt x="6505965" y="1292336"/>
                    </a:lnTo>
                    <a:lnTo>
                      <a:pt x="6472455" y="1319982"/>
                    </a:lnTo>
                    <a:lnTo>
                      <a:pt x="6433990" y="1340856"/>
                    </a:lnTo>
                    <a:lnTo>
                      <a:pt x="6391480" y="1354046"/>
                    </a:lnTo>
                    <a:lnTo>
                      <a:pt x="6345834" y="1358646"/>
                    </a:lnTo>
                    <a:lnTo>
                      <a:pt x="226440" y="1358646"/>
                    </a:lnTo>
                    <a:lnTo>
                      <a:pt x="180806" y="1354046"/>
                    </a:lnTo>
                    <a:lnTo>
                      <a:pt x="138301" y="1340856"/>
                    </a:lnTo>
                    <a:lnTo>
                      <a:pt x="99837" y="1319982"/>
                    </a:lnTo>
                    <a:lnTo>
                      <a:pt x="66324" y="1292336"/>
                    </a:lnTo>
                    <a:lnTo>
                      <a:pt x="38673" y="1258825"/>
                    </a:lnTo>
                    <a:lnTo>
                      <a:pt x="17795" y="1220360"/>
                    </a:lnTo>
                    <a:lnTo>
                      <a:pt x="4600" y="1177850"/>
                    </a:lnTo>
                    <a:lnTo>
                      <a:pt x="0" y="1132204"/>
                    </a:lnTo>
                    <a:lnTo>
                      <a:pt x="0" y="226441"/>
                    </a:lnTo>
                    <a:close/>
                  </a:path>
                </a:pathLst>
              </a:custGeom>
              <a:ln w="9525">
                <a:solidFill>
                  <a:srgbClr val="55CE74"/>
                </a:solidFill>
              </a:ln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pic>
            <p:nvPicPr>
              <p:cNvPr id="36" name="object 16">
                <a:extLst>
                  <a:ext uri="{FF2B5EF4-FFF2-40B4-BE49-F238E27FC236}">
                    <a16:creationId xmlns:a16="http://schemas.microsoft.com/office/drawing/2014/main" id="{B82604A4-CE1A-D508-2C67-79F38F6FFA10}"/>
                  </a:ext>
                </a:extLst>
              </p:cNvPr>
              <p:cNvPicPr/>
              <p:nvPr/>
            </p:nvPicPr>
            <p:blipFill>
              <a:blip r:embed="rId7" cstate="print"/>
              <a:stretch>
                <a:fillRect/>
              </a:stretch>
            </p:blipFill>
            <p:spPr>
              <a:xfrm>
                <a:off x="2500248" y="305930"/>
                <a:ext cx="1714500" cy="733945"/>
              </a:xfrm>
              <a:prstGeom prst="rect">
                <a:avLst/>
              </a:prstGeom>
            </p:spPr>
          </p:pic>
        </p:grpSp>
        <p:sp>
          <p:nvSpPr>
            <p:cNvPr id="30" name="object 16">
              <a:extLst>
                <a:ext uri="{FF2B5EF4-FFF2-40B4-BE49-F238E27FC236}">
                  <a16:creationId xmlns:a16="http://schemas.microsoft.com/office/drawing/2014/main" id="{691BF105-293A-899C-7246-7232C729527D}"/>
                </a:ext>
              </a:extLst>
            </p:cNvPr>
            <p:cNvSpPr txBox="1"/>
            <p:nvPr/>
          </p:nvSpPr>
          <p:spPr>
            <a:xfrm>
              <a:off x="2775727" y="2875716"/>
              <a:ext cx="3332858" cy="391795"/>
            </a:xfrm>
            <a:prstGeom prst="rect">
              <a:avLst/>
            </a:prstGeom>
            <a:noFill/>
          </p:spPr>
          <p:txBody>
            <a:bodyPr vert="horz" wrap="square" lIns="0" tIns="12700" rIns="0" bIns="0" rtlCol="0">
              <a:spAutoFit/>
            </a:bodyPr>
            <a:lstStyle/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Volumen 4,  Número 1  Enero a Julio 2021</a:t>
              </a:r>
            </a:p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Revista Semestral. Venezuela</a:t>
              </a:r>
              <a:endParaRPr sz="1200" dirty="0">
                <a:latin typeface="Arial"/>
                <a:cs typeface="Arial"/>
              </a:endParaRPr>
            </a:p>
          </p:txBody>
        </p:sp>
        <p:pic>
          <p:nvPicPr>
            <p:cNvPr id="31" name="object 25">
              <a:extLst>
                <a:ext uri="{FF2B5EF4-FFF2-40B4-BE49-F238E27FC236}">
                  <a16:creationId xmlns:a16="http://schemas.microsoft.com/office/drawing/2014/main" id="{B23FD33E-B7AA-09B7-5D12-BFC1EFF9F1B0}"/>
                </a:ext>
              </a:extLst>
            </p:cNvPr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470065" y="2027896"/>
              <a:ext cx="2305662" cy="1053903"/>
            </a:xfrm>
            <a:prstGeom prst="rect">
              <a:avLst/>
            </a:prstGeom>
          </p:spPr>
        </p:pic>
        <p:pic>
          <p:nvPicPr>
            <p:cNvPr id="32" name="object 31">
              <a:extLst>
                <a:ext uri="{FF2B5EF4-FFF2-40B4-BE49-F238E27FC236}">
                  <a16:creationId xmlns:a16="http://schemas.microsoft.com/office/drawing/2014/main" id="{65BB3B60-4D56-5E98-3C2C-F84DA350706B}"/>
                </a:ext>
              </a:extLst>
            </p:cNvPr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4932681" y="1951410"/>
              <a:ext cx="1805304" cy="893889"/>
            </a:xfrm>
            <a:prstGeom prst="rect">
              <a:avLst/>
            </a:prstGeom>
          </p:spPr>
        </p:pic>
      </p:grpSp>
    </p:spTree>
  </p:cSld>
  <p:clrMapOvr>
    <a:masterClrMapping/>
  </p:clrMapOvr>
</p:sld>
</file>

<file path=ppt/slides/slide30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94485" y="1289306"/>
            <a:ext cx="6669405" cy="6695440"/>
            <a:chOff x="94485" y="1289306"/>
            <a:chExt cx="6669405" cy="6695440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94485" y="1289306"/>
              <a:ext cx="6669028" cy="6694927"/>
            </a:xfrm>
            <a:prstGeom prst="rect">
              <a:avLst/>
            </a:prstGeom>
          </p:spPr>
        </p:pic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42862" y="1316850"/>
              <a:ext cx="6572250" cy="6598920"/>
            </a:xfrm>
            <a:prstGeom prst="rect">
              <a:avLst/>
            </a:prstGeom>
          </p:spPr>
        </p:pic>
        <p:sp>
          <p:nvSpPr>
            <p:cNvPr id="5" name="object 5"/>
            <p:cNvSpPr/>
            <p:nvPr/>
          </p:nvSpPr>
          <p:spPr>
            <a:xfrm>
              <a:off x="142862" y="1316850"/>
              <a:ext cx="6572250" cy="6598920"/>
            </a:xfrm>
            <a:custGeom>
              <a:avLst/>
              <a:gdLst/>
              <a:ahLst/>
              <a:cxnLst/>
              <a:rect l="l" t="t" r="r" b="b"/>
              <a:pathLst>
                <a:path w="6572250" h="6598920">
                  <a:moveTo>
                    <a:pt x="0" y="6598920"/>
                  </a:moveTo>
                  <a:lnTo>
                    <a:pt x="6572250" y="6598920"/>
                  </a:lnTo>
                  <a:lnTo>
                    <a:pt x="6572250" y="0"/>
                  </a:lnTo>
                  <a:lnTo>
                    <a:pt x="0" y="0"/>
                  </a:lnTo>
                  <a:lnTo>
                    <a:pt x="0" y="6598920"/>
                  </a:lnTo>
                  <a:close/>
                </a:path>
              </a:pathLst>
            </a:custGeom>
            <a:ln w="28575">
              <a:solidFill>
                <a:srgbClr val="31AD51"/>
              </a:solidFill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</p:grpSp>
      <p:grpSp>
        <p:nvGrpSpPr>
          <p:cNvPr id="6" name="object 6"/>
          <p:cNvGrpSpPr/>
          <p:nvPr/>
        </p:nvGrpSpPr>
        <p:grpSpPr>
          <a:xfrm>
            <a:off x="144779" y="8196288"/>
            <a:ext cx="6518275" cy="833755"/>
            <a:chOff x="144779" y="8196288"/>
            <a:chExt cx="6518275" cy="833755"/>
          </a:xfrm>
        </p:grpSpPr>
        <p:sp>
          <p:nvSpPr>
            <p:cNvPr id="7" name="object 7"/>
            <p:cNvSpPr/>
            <p:nvPr/>
          </p:nvSpPr>
          <p:spPr>
            <a:xfrm>
              <a:off x="214287" y="8215338"/>
              <a:ext cx="6429375" cy="795655"/>
            </a:xfrm>
            <a:custGeom>
              <a:avLst/>
              <a:gdLst/>
              <a:ahLst/>
              <a:cxnLst/>
              <a:rect l="l" t="t" r="r" b="b"/>
              <a:pathLst>
                <a:path w="6429375" h="795654">
                  <a:moveTo>
                    <a:pt x="0" y="795337"/>
                  </a:moveTo>
                  <a:lnTo>
                    <a:pt x="6429375" y="795337"/>
                  </a:lnTo>
                  <a:lnTo>
                    <a:pt x="6429375" y="0"/>
                  </a:lnTo>
                  <a:lnTo>
                    <a:pt x="0" y="0"/>
                  </a:lnTo>
                  <a:lnTo>
                    <a:pt x="0" y="795337"/>
                  </a:lnTo>
                  <a:close/>
                </a:path>
              </a:pathLst>
            </a:custGeom>
            <a:ln w="38100">
              <a:solidFill>
                <a:srgbClr val="31AD51"/>
              </a:solidFill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pic>
          <p:nvPicPr>
            <p:cNvPr id="8" name="object 8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44779" y="8727948"/>
              <a:ext cx="6516624" cy="160019"/>
            </a:xfrm>
            <a:prstGeom prst="rect">
              <a:avLst/>
            </a:prstGeom>
          </p:spPr>
        </p:pic>
      </p:grpSp>
      <p:grpSp>
        <p:nvGrpSpPr>
          <p:cNvPr id="9" name="object 9"/>
          <p:cNvGrpSpPr/>
          <p:nvPr/>
        </p:nvGrpSpPr>
        <p:grpSpPr>
          <a:xfrm>
            <a:off x="96011" y="115823"/>
            <a:ext cx="6666230" cy="1463040"/>
            <a:chOff x="96011" y="115823"/>
            <a:chExt cx="6666230" cy="1463040"/>
          </a:xfrm>
        </p:grpSpPr>
        <p:pic>
          <p:nvPicPr>
            <p:cNvPr id="10" name="object 10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96011" y="115823"/>
              <a:ext cx="6665976" cy="1452372"/>
            </a:xfrm>
            <a:prstGeom prst="rect">
              <a:avLst/>
            </a:prstGeom>
          </p:spPr>
        </p:pic>
        <p:pic>
          <p:nvPicPr>
            <p:cNvPr id="11" name="object 11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142849" y="142875"/>
              <a:ext cx="6572275" cy="1358646"/>
            </a:xfrm>
            <a:prstGeom prst="rect">
              <a:avLst/>
            </a:prstGeom>
          </p:spPr>
        </p:pic>
        <p:sp>
          <p:nvSpPr>
            <p:cNvPr id="12" name="object 12"/>
            <p:cNvSpPr/>
            <p:nvPr/>
          </p:nvSpPr>
          <p:spPr>
            <a:xfrm>
              <a:off x="142849" y="142875"/>
              <a:ext cx="6572884" cy="1358900"/>
            </a:xfrm>
            <a:custGeom>
              <a:avLst/>
              <a:gdLst/>
              <a:ahLst/>
              <a:cxnLst/>
              <a:rect l="l" t="t" r="r" b="b"/>
              <a:pathLst>
                <a:path w="6572884" h="1358900">
                  <a:moveTo>
                    <a:pt x="0" y="226441"/>
                  </a:moveTo>
                  <a:lnTo>
                    <a:pt x="4600" y="180795"/>
                  </a:lnTo>
                  <a:lnTo>
                    <a:pt x="17795" y="138285"/>
                  </a:lnTo>
                  <a:lnTo>
                    <a:pt x="38673" y="99820"/>
                  </a:lnTo>
                  <a:lnTo>
                    <a:pt x="66324" y="66309"/>
                  </a:lnTo>
                  <a:lnTo>
                    <a:pt x="99837" y="38663"/>
                  </a:lnTo>
                  <a:lnTo>
                    <a:pt x="138301" y="17789"/>
                  </a:lnTo>
                  <a:lnTo>
                    <a:pt x="180806" y="4599"/>
                  </a:lnTo>
                  <a:lnTo>
                    <a:pt x="226440" y="0"/>
                  </a:lnTo>
                  <a:lnTo>
                    <a:pt x="6345834" y="0"/>
                  </a:lnTo>
                  <a:lnTo>
                    <a:pt x="6391480" y="4599"/>
                  </a:lnTo>
                  <a:lnTo>
                    <a:pt x="6433990" y="17789"/>
                  </a:lnTo>
                  <a:lnTo>
                    <a:pt x="6472455" y="38663"/>
                  </a:lnTo>
                  <a:lnTo>
                    <a:pt x="6505965" y="66309"/>
                  </a:lnTo>
                  <a:lnTo>
                    <a:pt x="6533612" y="99820"/>
                  </a:lnTo>
                  <a:lnTo>
                    <a:pt x="6554485" y="138285"/>
                  </a:lnTo>
                  <a:lnTo>
                    <a:pt x="6567676" y="180795"/>
                  </a:lnTo>
                  <a:lnTo>
                    <a:pt x="6572275" y="226441"/>
                  </a:lnTo>
                  <a:lnTo>
                    <a:pt x="6572275" y="1132204"/>
                  </a:lnTo>
                  <a:lnTo>
                    <a:pt x="6567676" y="1177850"/>
                  </a:lnTo>
                  <a:lnTo>
                    <a:pt x="6554485" y="1220360"/>
                  </a:lnTo>
                  <a:lnTo>
                    <a:pt x="6533612" y="1258825"/>
                  </a:lnTo>
                  <a:lnTo>
                    <a:pt x="6505965" y="1292336"/>
                  </a:lnTo>
                  <a:lnTo>
                    <a:pt x="6472455" y="1319982"/>
                  </a:lnTo>
                  <a:lnTo>
                    <a:pt x="6433990" y="1340856"/>
                  </a:lnTo>
                  <a:lnTo>
                    <a:pt x="6391480" y="1354046"/>
                  </a:lnTo>
                  <a:lnTo>
                    <a:pt x="6345834" y="1358646"/>
                  </a:lnTo>
                  <a:lnTo>
                    <a:pt x="226440" y="1358646"/>
                  </a:lnTo>
                  <a:lnTo>
                    <a:pt x="180806" y="1354046"/>
                  </a:lnTo>
                  <a:lnTo>
                    <a:pt x="138301" y="1340856"/>
                  </a:lnTo>
                  <a:lnTo>
                    <a:pt x="99837" y="1319982"/>
                  </a:lnTo>
                  <a:lnTo>
                    <a:pt x="66324" y="1292336"/>
                  </a:lnTo>
                  <a:lnTo>
                    <a:pt x="38673" y="1258825"/>
                  </a:lnTo>
                  <a:lnTo>
                    <a:pt x="17795" y="1220360"/>
                  </a:lnTo>
                  <a:lnTo>
                    <a:pt x="4600" y="1177850"/>
                  </a:lnTo>
                  <a:lnTo>
                    <a:pt x="0" y="1132204"/>
                  </a:lnTo>
                  <a:lnTo>
                    <a:pt x="0" y="226441"/>
                  </a:lnTo>
                  <a:close/>
                </a:path>
              </a:pathLst>
            </a:custGeom>
            <a:ln w="9525">
              <a:solidFill>
                <a:srgbClr val="55CE74"/>
              </a:solidFill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pic>
          <p:nvPicPr>
            <p:cNvPr id="13" name="object 13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2500248" y="305930"/>
              <a:ext cx="1714500" cy="733945"/>
            </a:xfrm>
            <a:prstGeom prst="rect">
              <a:avLst/>
            </a:prstGeom>
          </p:spPr>
        </p:pic>
        <p:pic>
          <p:nvPicPr>
            <p:cNvPr id="14" name="object 14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2738628" y="1024127"/>
              <a:ext cx="1897379" cy="371855"/>
            </a:xfrm>
            <a:prstGeom prst="rect">
              <a:avLst/>
            </a:prstGeom>
          </p:spPr>
        </p:pic>
        <p:pic>
          <p:nvPicPr>
            <p:cNvPr id="15" name="object 15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4401311" y="1024127"/>
              <a:ext cx="1577339" cy="371855"/>
            </a:xfrm>
            <a:prstGeom prst="rect">
              <a:avLst/>
            </a:prstGeom>
          </p:spPr>
        </p:pic>
        <p:pic>
          <p:nvPicPr>
            <p:cNvPr id="16" name="object 16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3169919" y="1207007"/>
              <a:ext cx="1546859" cy="371855"/>
            </a:xfrm>
            <a:prstGeom prst="rect">
              <a:avLst/>
            </a:prstGeom>
          </p:spPr>
        </p:pic>
        <p:pic>
          <p:nvPicPr>
            <p:cNvPr id="17" name="object 17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4482083" y="1207007"/>
              <a:ext cx="284988" cy="371855"/>
            </a:xfrm>
            <a:prstGeom prst="rect">
              <a:avLst/>
            </a:prstGeom>
          </p:spPr>
        </p:pic>
        <p:pic>
          <p:nvPicPr>
            <p:cNvPr id="18" name="object 18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4572000" y="1207007"/>
              <a:ext cx="1013460" cy="371855"/>
            </a:xfrm>
            <a:prstGeom prst="rect">
              <a:avLst/>
            </a:prstGeom>
          </p:spPr>
        </p:pic>
        <p:pic>
          <p:nvPicPr>
            <p:cNvPr id="19" name="object 19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324611" y="234695"/>
              <a:ext cx="1719072" cy="1341120"/>
            </a:xfrm>
            <a:prstGeom prst="rect">
              <a:avLst/>
            </a:prstGeom>
          </p:spPr>
        </p:pic>
        <p:pic>
          <p:nvPicPr>
            <p:cNvPr id="20" name="object 20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4725161" y="164274"/>
              <a:ext cx="1805305" cy="893889"/>
            </a:xfrm>
            <a:prstGeom prst="rect">
              <a:avLst/>
            </a:prstGeom>
          </p:spPr>
        </p:pic>
      </p:grpSp>
      <p:sp>
        <p:nvSpPr>
          <p:cNvPr id="21" name="object 21"/>
          <p:cNvSpPr txBox="1"/>
          <p:nvPr/>
        </p:nvSpPr>
        <p:spPr>
          <a:xfrm>
            <a:off x="221691" y="1068451"/>
            <a:ext cx="6320155" cy="67081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063875" marR="675005" indent="-431800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Arial"/>
                <a:cs typeface="Arial"/>
              </a:rPr>
              <a:t>6ta.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Edición</a:t>
            </a:r>
            <a:r>
              <a:rPr sz="1200" b="1" spc="-10" dirty="0">
                <a:latin typeface="Arial"/>
                <a:cs typeface="Arial"/>
              </a:rPr>
              <a:t> Volumen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I</a:t>
            </a:r>
            <a:r>
              <a:rPr sz="1200" b="1" spc="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Enero</a:t>
            </a:r>
            <a:r>
              <a:rPr sz="1200" b="1" spc="-3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a</a:t>
            </a:r>
            <a:r>
              <a:rPr sz="1200" b="1" spc="-2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Julio</a:t>
            </a:r>
            <a:r>
              <a:rPr sz="1200" b="1" spc="-5" dirty="0">
                <a:latin typeface="Arial"/>
                <a:cs typeface="Arial"/>
              </a:rPr>
              <a:t> </a:t>
            </a:r>
            <a:r>
              <a:rPr sz="1200" b="1" spc="-20" dirty="0">
                <a:latin typeface="Arial"/>
                <a:cs typeface="Arial"/>
              </a:rPr>
              <a:t>2021 </a:t>
            </a:r>
            <a:r>
              <a:rPr sz="1200" b="1" dirty="0">
                <a:latin typeface="Arial"/>
                <a:cs typeface="Arial"/>
              </a:rPr>
              <a:t>Revista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Semestral-</a:t>
            </a:r>
            <a:r>
              <a:rPr sz="1200" b="1" spc="-40" dirty="0">
                <a:latin typeface="Arial"/>
                <a:cs typeface="Arial"/>
              </a:rPr>
              <a:t> </a:t>
            </a:r>
            <a:r>
              <a:rPr sz="1200" b="1" spc="-10" dirty="0">
                <a:latin typeface="Arial"/>
                <a:cs typeface="Arial"/>
              </a:rPr>
              <a:t>Venezuela</a:t>
            </a:r>
            <a:endParaRPr sz="1200" dirty="0">
              <a:latin typeface="Arial"/>
              <a:cs typeface="Arial"/>
            </a:endParaRPr>
          </a:p>
          <a:p>
            <a:pPr marL="375285" marR="5080" indent="-363220" algn="just">
              <a:lnSpc>
                <a:spcPct val="100000"/>
              </a:lnSpc>
              <a:spcBef>
                <a:spcPts val="765"/>
              </a:spcBef>
            </a:pP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desarrollo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estudio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toma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escenario,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Universidad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nacional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experimental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los </a:t>
            </a:r>
            <a:r>
              <a:rPr sz="1200" dirty="0">
                <a:latin typeface="Times New Roman"/>
                <a:cs typeface="Times New Roman"/>
              </a:rPr>
              <a:t>Llanos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Centrales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Rómulo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gallegos,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carácter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organizacional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le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coloca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ante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retos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 </a:t>
            </a:r>
            <a:r>
              <a:rPr sz="1200" dirty="0">
                <a:latin typeface="Times New Roman"/>
                <a:cs typeface="Times New Roman"/>
              </a:rPr>
              <a:t>igual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manera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les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son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impuestos a cualquier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otro tipo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 organización,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destacando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entre ellos </a:t>
            </a:r>
            <a:r>
              <a:rPr sz="1200" spc="-25" dirty="0">
                <a:latin typeface="Times New Roman"/>
                <a:cs typeface="Times New Roman"/>
              </a:rPr>
              <a:t>una </a:t>
            </a:r>
            <a:r>
              <a:rPr sz="1200" dirty="0">
                <a:latin typeface="Times New Roman"/>
                <a:cs typeface="Times New Roman"/>
              </a:rPr>
              <a:t>necesidad</a:t>
            </a:r>
            <a:r>
              <a:rPr sz="1200" spc="4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imperante,</a:t>
            </a:r>
            <a:r>
              <a:rPr sz="1200" spc="40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4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reconocer</a:t>
            </a:r>
            <a:r>
              <a:rPr sz="1200" spc="4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4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debilidades</a:t>
            </a:r>
            <a:r>
              <a:rPr sz="1200" spc="40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4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caracterizan</a:t>
            </a:r>
            <a:r>
              <a:rPr sz="1200" spc="40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4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gerencia,</a:t>
            </a:r>
            <a:r>
              <a:rPr sz="1200" spc="40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pues</a:t>
            </a:r>
            <a:r>
              <a:rPr sz="1200" spc="40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su </a:t>
            </a:r>
            <a:r>
              <a:rPr sz="1200" dirty="0">
                <a:latin typeface="Times New Roman"/>
                <a:cs typeface="Times New Roman"/>
              </a:rPr>
              <a:t>condición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funciones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conceden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responsabilidad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modo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conducen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acciones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misma,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factores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considerados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excluidos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modo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laborar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entre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ellos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modo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enfocar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motivación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resto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sistema.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raíz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este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contexto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pretende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abordar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el </a:t>
            </a:r>
            <a:r>
              <a:rPr sz="1200" dirty="0">
                <a:latin typeface="Times New Roman"/>
                <a:cs typeface="Times New Roman"/>
              </a:rPr>
              <a:t>fenómeno,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pues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según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Chiavenato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(2002),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considera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“las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organizaciones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deben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tratar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 </a:t>
            </a:r>
            <a:r>
              <a:rPr sz="1200" dirty="0">
                <a:latin typeface="Times New Roman"/>
                <a:cs typeface="Times New Roman"/>
              </a:rPr>
              <a:t>ofrecer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sus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miembros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más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alto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nivel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motivación.”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(p.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207)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permite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concebir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que </a:t>
            </a:r>
            <a:r>
              <a:rPr sz="1200" dirty="0">
                <a:latin typeface="Times New Roman"/>
                <a:cs typeface="Times New Roman"/>
              </a:rPr>
              <a:t>detrás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mal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desempeño,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haya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gerencia,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responsable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calidad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servicio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spc="-50" dirty="0">
                <a:latin typeface="Times New Roman"/>
                <a:cs typeface="Times New Roman"/>
              </a:rPr>
              <a:t>o </a:t>
            </a:r>
            <a:r>
              <a:rPr sz="1200" dirty="0">
                <a:latin typeface="Times New Roman"/>
                <a:cs typeface="Times New Roman"/>
              </a:rPr>
              <a:t>producto</a:t>
            </a:r>
            <a:r>
              <a:rPr sz="1200" spc="3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3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ofrece</a:t>
            </a:r>
            <a:r>
              <a:rPr sz="1200" spc="3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3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Institución</a:t>
            </a:r>
            <a:r>
              <a:rPr sz="1200" spc="3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3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3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cargo.</a:t>
            </a:r>
            <a:r>
              <a:rPr sz="1200" spc="3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Partiendo</a:t>
            </a:r>
            <a:r>
              <a:rPr sz="1200" spc="3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dicho</a:t>
            </a:r>
            <a:r>
              <a:rPr sz="1200" spc="3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fenómeno,</a:t>
            </a:r>
            <a:r>
              <a:rPr sz="1200" spc="3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surgen</a:t>
            </a:r>
            <a:r>
              <a:rPr sz="1200" spc="37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los </a:t>
            </a:r>
            <a:r>
              <a:rPr sz="1200" dirty="0">
                <a:latin typeface="Times New Roman"/>
                <a:cs typeface="Times New Roman"/>
              </a:rPr>
              <a:t>siguientes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enigmas:</a:t>
            </a:r>
            <a:endParaRPr sz="1200" dirty="0">
              <a:latin typeface="Times New Roman"/>
              <a:cs typeface="Times New Roman"/>
            </a:endParaRPr>
          </a:p>
          <a:p>
            <a:pPr marL="375285" marR="5715" indent="-363220" algn="just">
              <a:lnSpc>
                <a:spcPct val="100000"/>
              </a:lnSpc>
              <a:spcBef>
                <a:spcPts val="5"/>
              </a:spcBef>
            </a:pPr>
            <a:r>
              <a:rPr sz="1200" dirty="0">
                <a:latin typeface="Times New Roman"/>
                <a:cs typeface="Times New Roman"/>
              </a:rPr>
              <a:t>¿Qué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postura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asume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gerente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universitario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hoy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día,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cuanto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motivación?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¿Cuáles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son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los </a:t>
            </a:r>
            <a:r>
              <a:rPr sz="1200" dirty="0">
                <a:latin typeface="Times New Roman"/>
                <a:cs typeface="Times New Roman"/>
              </a:rPr>
              <a:t>factores</a:t>
            </a:r>
            <a:r>
              <a:rPr sz="1200" spc="18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motivacionales</a:t>
            </a:r>
            <a:r>
              <a:rPr sz="1200" spc="18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7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inciden</a:t>
            </a:r>
            <a:r>
              <a:rPr sz="1200" spc="19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8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9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desempeño</a:t>
            </a:r>
            <a:r>
              <a:rPr sz="1200" spc="19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7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ejecución</a:t>
            </a:r>
            <a:r>
              <a:rPr sz="1200" spc="18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7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180" dirty="0">
                <a:latin typeface="Times New Roman"/>
                <a:cs typeface="Times New Roman"/>
              </a:rPr>
              <a:t>  </a:t>
            </a:r>
            <a:r>
              <a:rPr sz="1200" spc="-10" dirty="0">
                <a:latin typeface="Times New Roman"/>
                <a:cs typeface="Times New Roman"/>
              </a:rPr>
              <a:t>Procesos </a:t>
            </a:r>
            <a:r>
              <a:rPr sz="1200" dirty="0">
                <a:latin typeface="Times New Roman"/>
                <a:cs typeface="Times New Roman"/>
              </a:rPr>
              <a:t>Administrativos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UNERG?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¿De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qué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manera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puede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percibir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motivación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 </a:t>
            </a:r>
            <a:r>
              <a:rPr sz="1200" spc="-10" dirty="0">
                <a:latin typeface="Times New Roman"/>
                <a:cs typeface="Times New Roman"/>
              </a:rPr>
              <a:t>elemento </a:t>
            </a:r>
            <a:r>
              <a:rPr sz="1200" dirty="0">
                <a:latin typeface="Times New Roman"/>
                <a:cs typeface="Times New Roman"/>
              </a:rPr>
              <a:t>coadyuvante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ejecución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Procesos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Administrativos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UNERG?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¿De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qué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manera </a:t>
            </a:r>
            <a:r>
              <a:rPr sz="1200" dirty="0">
                <a:latin typeface="Times New Roman"/>
                <a:cs typeface="Times New Roman"/>
              </a:rPr>
              <a:t>contribuye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motivación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gerencia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universitaria?</a:t>
            </a:r>
            <a:endParaRPr sz="1200" dirty="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60"/>
              </a:spcBef>
            </a:pPr>
            <a:endParaRPr sz="1200" dirty="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</a:pPr>
            <a:r>
              <a:rPr sz="1200" b="1" i="1" dirty="0">
                <a:latin typeface="Times New Roman"/>
                <a:cs typeface="Times New Roman"/>
              </a:rPr>
              <a:t>Supuestos</a:t>
            </a:r>
            <a:r>
              <a:rPr sz="1200" b="1" i="1" spc="-40" dirty="0">
                <a:latin typeface="Times New Roman"/>
                <a:cs typeface="Times New Roman"/>
              </a:rPr>
              <a:t> </a:t>
            </a:r>
            <a:r>
              <a:rPr sz="1200" b="1" i="1" spc="-10" dirty="0">
                <a:latin typeface="Times New Roman"/>
                <a:cs typeface="Times New Roman"/>
              </a:rPr>
              <a:t>Teleológicos</a:t>
            </a:r>
            <a:endParaRPr sz="1200" dirty="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60"/>
              </a:spcBef>
            </a:pPr>
            <a:endParaRPr sz="1200" dirty="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tabLst>
                <a:tab pos="375285" algn="l"/>
              </a:tabLst>
            </a:pPr>
            <a:r>
              <a:rPr sz="1200" spc="-50" dirty="0">
                <a:latin typeface="Times New Roman"/>
                <a:cs typeface="Times New Roman"/>
              </a:rPr>
              <a:t>‗</a:t>
            </a:r>
            <a:r>
              <a:rPr sz="1200" dirty="0">
                <a:latin typeface="Times New Roman"/>
                <a:cs typeface="Times New Roman"/>
              </a:rPr>
              <a:t>	</a:t>
            </a:r>
            <a:r>
              <a:rPr sz="1200" spc="-10" dirty="0">
                <a:latin typeface="Times New Roman"/>
                <a:cs typeface="Times New Roman"/>
              </a:rPr>
              <a:t>Vislumbrar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postura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asumida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gerente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universitario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hoy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día,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cuanto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motivación.</a:t>
            </a:r>
            <a:endParaRPr sz="1200" dirty="0">
              <a:latin typeface="Times New Roman"/>
              <a:cs typeface="Times New Roman"/>
            </a:endParaRPr>
          </a:p>
          <a:p>
            <a:pPr marL="375285" marR="5715" indent="-363220">
              <a:lnSpc>
                <a:spcPct val="100000"/>
              </a:lnSpc>
              <a:spcBef>
                <a:spcPts val="5"/>
              </a:spcBef>
              <a:tabLst>
                <a:tab pos="375285" algn="l"/>
              </a:tabLst>
            </a:pPr>
            <a:r>
              <a:rPr sz="1200" spc="-50" dirty="0">
                <a:latin typeface="Times New Roman"/>
                <a:cs typeface="Times New Roman"/>
              </a:rPr>
              <a:t>‗</a:t>
            </a:r>
            <a:r>
              <a:rPr sz="1200" dirty="0">
                <a:latin typeface="Times New Roman"/>
                <a:cs typeface="Times New Roman"/>
              </a:rPr>
              <a:t>	Develar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factores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motivacionales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inciden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desempeño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ejecución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Procesos </a:t>
            </a:r>
            <a:r>
              <a:rPr sz="1200" dirty="0">
                <a:latin typeface="Times New Roman"/>
                <a:cs typeface="Times New Roman"/>
              </a:rPr>
              <a:t>Administrativos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UNERG.</a:t>
            </a:r>
            <a:endParaRPr sz="1200" dirty="0">
              <a:latin typeface="Times New Roman"/>
              <a:cs typeface="Times New Roman"/>
            </a:endParaRPr>
          </a:p>
          <a:p>
            <a:pPr marL="375285" marR="8890" indent="-363220">
              <a:lnSpc>
                <a:spcPct val="100000"/>
              </a:lnSpc>
              <a:tabLst>
                <a:tab pos="375285" algn="l"/>
              </a:tabLst>
            </a:pPr>
            <a:r>
              <a:rPr sz="1200" spc="-50" dirty="0">
                <a:latin typeface="Times New Roman"/>
                <a:cs typeface="Times New Roman"/>
              </a:rPr>
              <a:t>‗</a:t>
            </a:r>
            <a:r>
              <a:rPr sz="1200" dirty="0">
                <a:latin typeface="Times New Roman"/>
                <a:cs typeface="Times New Roman"/>
              </a:rPr>
              <a:t>	Interpretar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desde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postura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ontológica,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motivación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talento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humano,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elemento </a:t>
            </a:r>
            <a:r>
              <a:rPr sz="1200" dirty="0">
                <a:latin typeface="Times New Roman"/>
                <a:cs typeface="Times New Roman"/>
              </a:rPr>
              <a:t>coadyuvante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ejecución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Procesos</a:t>
            </a:r>
            <a:r>
              <a:rPr sz="1200" spc="-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Administrativos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UNERG</a:t>
            </a:r>
            <a:endParaRPr sz="1200" dirty="0">
              <a:latin typeface="Times New Roman"/>
              <a:cs typeface="Times New Roman"/>
            </a:endParaRPr>
          </a:p>
          <a:p>
            <a:pPr marL="375285" marR="6985" indent="-363220">
              <a:lnSpc>
                <a:spcPct val="100000"/>
              </a:lnSpc>
              <a:tabLst>
                <a:tab pos="375285" algn="l"/>
              </a:tabLst>
            </a:pPr>
            <a:r>
              <a:rPr sz="1200" spc="-50" dirty="0">
                <a:latin typeface="Times New Roman"/>
                <a:cs typeface="Times New Roman"/>
              </a:rPr>
              <a:t>‗</a:t>
            </a:r>
            <a:r>
              <a:rPr sz="1200" dirty="0">
                <a:latin typeface="Times New Roman"/>
                <a:cs typeface="Times New Roman"/>
              </a:rPr>
              <a:t>	Comprender</a:t>
            </a:r>
            <a:r>
              <a:rPr sz="1200" spc="3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3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reingeniería</a:t>
            </a:r>
            <a:r>
              <a:rPr sz="1200" spc="3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procesos</a:t>
            </a:r>
            <a:r>
              <a:rPr sz="1200" spc="3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administrativos,</a:t>
            </a:r>
            <a:r>
              <a:rPr sz="1200" spc="3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3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partir</a:t>
            </a:r>
            <a:r>
              <a:rPr sz="1200" spc="3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3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motivación,</a:t>
            </a:r>
            <a:r>
              <a:rPr sz="1200" spc="370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como </a:t>
            </a:r>
            <a:r>
              <a:rPr sz="1200" dirty="0">
                <a:latin typeface="Times New Roman"/>
                <a:cs typeface="Times New Roman"/>
              </a:rPr>
              <a:t>activador de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valores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organizacionales.</a:t>
            </a:r>
            <a:endParaRPr sz="1200" dirty="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60"/>
              </a:spcBef>
            </a:pPr>
            <a:endParaRPr sz="1200" dirty="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</a:pPr>
            <a:r>
              <a:rPr sz="1200" b="1" i="1" dirty="0">
                <a:latin typeface="Times New Roman"/>
                <a:cs typeface="Times New Roman"/>
              </a:rPr>
              <a:t>Planteamientos</a:t>
            </a:r>
            <a:r>
              <a:rPr sz="1200" b="1" i="1" spc="-45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Justificantes</a:t>
            </a:r>
            <a:r>
              <a:rPr sz="1200" b="1" i="1" spc="-45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del</a:t>
            </a:r>
            <a:r>
              <a:rPr sz="1200" b="1" i="1" spc="-45" dirty="0">
                <a:latin typeface="Times New Roman"/>
                <a:cs typeface="Times New Roman"/>
              </a:rPr>
              <a:t> </a:t>
            </a:r>
            <a:r>
              <a:rPr sz="1200" b="1" i="1" spc="-10" dirty="0">
                <a:latin typeface="Times New Roman"/>
                <a:cs typeface="Times New Roman"/>
              </a:rPr>
              <a:t>Estudio</a:t>
            </a:r>
            <a:endParaRPr sz="1200" dirty="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60"/>
              </a:spcBef>
            </a:pPr>
            <a:endParaRPr sz="1200" dirty="0">
              <a:latin typeface="Times New Roman"/>
              <a:cs typeface="Times New Roman"/>
            </a:endParaRPr>
          </a:p>
          <a:p>
            <a:pPr marL="375285" marR="5080" indent="-36322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investigación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muy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pertinente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actualidad,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ya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misma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pretende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comprender </a:t>
            </a:r>
            <a:r>
              <a:rPr sz="1200" dirty="0">
                <a:latin typeface="Times New Roman"/>
                <a:cs typeface="Times New Roman"/>
              </a:rPr>
              <a:t>desde</a:t>
            </a:r>
            <a:r>
              <a:rPr sz="1200" spc="14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4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postura</a:t>
            </a:r>
            <a:r>
              <a:rPr sz="1200" spc="14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4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4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Motivación</a:t>
            </a:r>
            <a:r>
              <a:rPr sz="1200" spc="15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15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Personal,</a:t>
            </a:r>
            <a:r>
              <a:rPr sz="1200" spc="14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5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ejercicio</a:t>
            </a:r>
            <a:r>
              <a:rPr sz="1200" spc="15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propio</a:t>
            </a:r>
            <a:r>
              <a:rPr sz="1200" spc="14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4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145" dirty="0">
                <a:latin typeface="Times New Roman"/>
                <a:cs typeface="Times New Roman"/>
              </a:rPr>
              <a:t>  </a:t>
            </a:r>
            <a:r>
              <a:rPr sz="1200" spc="-10" dirty="0">
                <a:latin typeface="Times New Roman"/>
                <a:cs typeface="Times New Roman"/>
              </a:rPr>
              <a:t>valores </a:t>
            </a:r>
            <a:r>
              <a:rPr sz="1200" dirty="0">
                <a:latin typeface="Times New Roman"/>
                <a:cs typeface="Times New Roman"/>
              </a:rPr>
              <a:t>organizacionales,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lograr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Reingeniería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Procesos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Administrativos,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pretendiendo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esto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descubrir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vivencias,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emociones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sentimientos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sujetos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significantes </a:t>
            </a:r>
            <a:r>
              <a:rPr sz="1200" spc="-10" dirty="0">
                <a:latin typeface="Times New Roman"/>
                <a:cs typeface="Times New Roman"/>
              </a:rPr>
              <a:t>manifiestan</a:t>
            </a:r>
            <a:endParaRPr sz="1200" dirty="0">
              <a:latin typeface="Times New Roman"/>
              <a:cs typeface="Times New Roman"/>
            </a:endParaRPr>
          </a:p>
        </p:txBody>
      </p:sp>
      <p:pic>
        <p:nvPicPr>
          <p:cNvPr id="22" name="object 22"/>
          <p:cNvPicPr/>
          <p:nvPr/>
        </p:nvPicPr>
        <p:blipFill>
          <a:blip r:embed="rId15" cstate="print"/>
          <a:stretch>
            <a:fillRect/>
          </a:stretch>
        </p:blipFill>
        <p:spPr>
          <a:xfrm>
            <a:off x="5606796" y="8193022"/>
            <a:ext cx="1092707" cy="848868"/>
          </a:xfrm>
          <a:prstGeom prst="rect">
            <a:avLst/>
          </a:prstGeom>
        </p:spPr>
      </p:pic>
      <p:pic>
        <p:nvPicPr>
          <p:cNvPr id="23" name="object 23"/>
          <p:cNvPicPr/>
          <p:nvPr/>
        </p:nvPicPr>
        <p:blipFill>
          <a:blip r:embed="rId15" cstate="print"/>
          <a:stretch>
            <a:fillRect/>
          </a:stretch>
        </p:blipFill>
        <p:spPr>
          <a:xfrm>
            <a:off x="109728" y="8193022"/>
            <a:ext cx="1092708" cy="848868"/>
          </a:xfrm>
          <a:prstGeom prst="rect">
            <a:avLst/>
          </a:prstGeom>
        </p:spPr>
      </p:pic>
      <p:sp>
        <p:nvSpPr>
          <p:cNvPr id="24" name="object 24"/>
          <p:cNvSpPr txBox="1"/>
          <p:nvPr/>
        </p:nvSpPr>
        <p:spPr>
          <a:xfrm>
            <a:off x="1228445" y="8257268"/>
            <a:ext cx="4467860" cy="7639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ts val="1410"/>
              </a:lnSpc>
            </a:pPr>
            <a:r>
              <a:rPr sz="1200" b="1" dirty="0">
                <a:latin typeface="Times New Roman"/>
                <a:cs typeface="Times New Roman"/>
              </a:rPr>
              <a:t>Reingeniería</a:t>
            </a:r>
            <a:r>
              <a:rPr sz="1200" b="1" spc="-1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Procesos</a:t>
            </a:r>
            <a:r>
              <a:rPr sz="1200" b="1" spc="-5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Administrativos,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a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partir</a:t>
            </a:r>
            <a:r>
              <a:rPr sz="1200" b="1" spc="-4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la</a:t>
            </a:r>
            <a:r>
              <a:rPr sz="1200" b="1" spc="-10" dirty="0">
                <a:latin typeface="Times New Roman"/>
                <a:cs typeface="Times New Roman"/>
              </a:rPr>
              <a:t> Motivación,</a:t>
            </a:r>
            <a:endParaRPr sz="1200" dirty="0">
              <a:latin typeface="Times New Roman"/>
              <a:cs typeface="Times New Roman"/>
            </a:endParaRPr>
          </a:p>
          <a:p>
            <a:pPr algn="ctr">
              <a:lnSpc>
                <a:spcPts val="1420"/>
              </a:lnSpc>
            </a:pPr>
            <a:r>
              <a:rPr sz="1200" b="1" spc="-10" dirty="0">
                <a:latin typeface="Times New Roman"/>
                <a:cs typeface="Times New Roman"/>
              </a:rPr>
              <a:t>como</a:t>
            </a:r>
            <a:r>
              <a:rPr sz="1200" b="1" spc="-6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Activador</a:t>
            </a:r>
            <a:r>
              <a:rPr sz="1200" b="1" spc="-4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los</a:t>
            </a:r>
            <a:r>
              <a:rPr sz="1200" b="1" spc="-45" dirty="0">
                <a:latin typeface="Times New Roman"/>
                <a:cs typeface="Times New Roman"/>
              </a:rPr>
              <a:t> </a:t>
            </a:r>
            <a:r>
              <a:rPr sz="1200" b="1" spc="-20" dirty="0">
                <a:latin typeface="Times New Roman"/>
                <a:cs typeface="Times New Roman"/>
              </a:rPr>
              <a:t>Valores</a:t>
            </a:r>
            <a:r>
              <a:rPr sz="1200" b="1" spc="-1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Organizacionales:</a:t>
            </a:r>
            <a:r>
              <a:rPr sz="1200" b="1" spc="-10" dirty="0">
                <a:latin typeface="Times New Roman"/>
                <a:cs typeface="Times New Roman"/>
              </a:rPr>
              <a:t> Significación</a:t>
            </a:r>
            <a:endParaRPr sz="1200" dirty="0">
              <a:latin typeface="Times New Roman"/>
              <a:cs typeface="Times New Roman"/>
            </a:endParaRPr>
          </a:p>
          <a:p>
            <a:pPr marL="2540" algn="ctr">
              <a:lnSpc>
                <a:spcPts val="1420"/>
              </a:lnSpc>
            </a:pPr>
            <a:r>
              <a:rPr sz="1200" b="1" dirty="0">
                <a:latin typeface="Times New Roman"/>
                <a:cs typeface="Times New Roman"/>
              </a:rPr>
              <a:t>desde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los</a:t>
            </a:r>
            <a:r>
              <a:rPr sz="1200" b="1" spc="-7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Actores</a:t>
            </a:r>
            <a:endParaRPr sz="1200" dirty="0">
              <a:latin typeface="Times New Roman"/>
              <a:cs typeface="Times New Roman"/>
            </a:endParaRPr>
          </a:p>
          <a:p>
            <a:pPr marR="57150" algn="ctr">
              <a:lnSpc>
                <a:spcPct val="100000"/>
              </a:lnSpc>
              <a:spcBef>
                <a:spcPts val="200"/>
              </a:spcBef>
            </a:pPr>
            <a:r>
              <a:rPr sz="1200" b="1" dirty="0">
                <a:latin typeface="Times New Roman"/>
                <a:cs typeface="Times New Roman"/>
              </a:rPr>
              <a:t>MSc.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Ámbar</a:t>
            </a:r>
            <a:r>
              <a:rPr sz="1200" b="1" spc="-40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Ramírez</a:t>
            </a:r>
            <a:endParaRPr sz="1200" dirty="0">
              <a:latin typeface="Times New Roman"/>
              <a:cs typeface="Times New Roman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6461252" y="8950079"/>
            <a:ext cx="254000" cy="1943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410"/>
              </a:lnSpc>
            </a:pPr>
            <a:r>
              <a:rPr sz="1200" b="1" spc="-25" dirty="0">
                <a:latin typeface="Times New Roman"/>
                <a:cs typeface="Times New Roman"/>
              </a:rPr>
              <a:t>301</a:t>
            </a:r>
            <a:endParaRPr sz="1200" dirty="0">
              <a:latin typeface="Times New Roman"/>
              <a:cs typeface="Times New Roman"/>
            </a:endParaRPr>
          </a:p>
        </p:txBody>
      </p:sp>
      <p:grpSp>
        <p:nvGrpSpPr>
          <p:cNvPr id="26" name="Grupo 25">
            <a:extLst>
              <a:ext uri="{FF2B5EF4-FFF2-40B4-BE49-F238E27FC236}">
                <a16:creationId xmlns:a16="http://schemas.microsoft.com/office/drawing/2014/main" id="{13792FE6-917F-CCBA-CE54-A0012E30B554}"/>
              </a:ext>
            </a:extLst>
          </p:cNvPr>
          <p:cNvGrpSpPr/>
          <p:nvPr/>
        </p:nvGrpSpPr>
        <p:grpSpPr>
          <a:xfrm>
            <a:off x="117348" y="98932"/>
            <a:ext cx="6665976" cy="1452626"/>
            <a:chOff x="470065" y="1951410"/>
            <a:chExt cx="6665976" cy="1452626"/>
          </a:xfrm>
        </p:grpSpPr>
        <p:grpSp>
          <p:nvGrpSpPr>
            <p:cNvPr id="27" name="object 12">
              <a:extLst>
                <a:ext uri="{FF2B5EF4-FFF2-40B4-BE49-F238E27FC236}">
                  <a16:creationId xmlns:a16="http://schemas.microsoft.com/office/drawing/2014/main" id="{683C3AFB-91C0-43E9-2ECD-68CABC93C6BB}"/>
                </a:ext>
              </a:extLst>
            </p:cNvPr>
            <p:cNvGrpSpPr/>
            <p:nvPr/>
          </p:nvGrpSpPr>
          <p:grpSpPr>
            <a:xfrm>
              <a:off x="470065" y="1951664"/>
              <a:ext cx="6665976" cy="1452372"/>
              <a:chOff x="96011" y="115823"/>
              <a:chExt cx="6665976" cy="1452372"/>
            </a:xfrm>
          </p:grpSpPr>
          <p:pic>
            <p:nvPicPr>
              <p:cNvPr id="31" name="object 13">
                <a:extLst>
                  <a:ext uri="{FF2B5EF4-FFF2-40B4-BE49-F238E27FC236}">
                    <a16:creationId xmlns:a16="http://schemas.microsoft.com/office/drawing/2014/main" id="{A1076224-8B3C-55BE-0491-C2F7D7486F40}"/>
                  </a:ext>
                </a:extLst>
              </p:cNvPr>
              <p:cNvPicPr/>
              <p:nvPr/>
            </p:nvPicPr>
            <p:blipFill>
              <a:blip r:embed="rId5" cstate="print"/>
              <a:stretch>
                <a:fillRect/>
              </a:stretch>
            </p:blipFill>
            <p:spPr>
              <a:xfrm>
                <a:off x="96011" y="115823"/>
                <a:ext cx="6665976" cy="1452372"/>
              </a:xfrm>
              <a:prstGeom prst="rect">
                <a:avLst/>
              </a:prstGeom>
            </p:spPr>
          </p:pic>
          <p:pic>
            <p:nvPicPr>
              <p:cNvPr id="32" name="object 14">
                <a:extLst>
                  <a:ext uri="{FF2B5EF4-FFF2-40B4-BE49-F238E27FC236}">
                    <a16:creationId xmlns:a16="http://schemas.microsoft.com/office/drawing/2014/main" id="{0C6535AA-3DA6-EE6D-4D1F-3DAF7EC7C0C9}"/>
                  </a:ext>
                </a:extLst>
              </p:cNvPr>
              <p:cNvPicPr/>
              <p:nvPr/>
            </p:nvPicPr>
            <p:blipFill>
              <a:blip r:embed="rId6" cstate="print"/>
              <a:stretch>
                <a:fillRect/>
              </a:stretch>
            </p:blipFill>
            <p:spPr>
              <a:xfrm>
                <a:off x="142849" y="142875"/>
                <a:ext cx="6572275" cy="1358646"/>
              </a:xfrm>
              <a:prstGeom prst="rect">
                <a:avLst/>
              </a:prstGeom>
            </p:spPr>
          </p:pic>
          <p:sp>
            <p:nvSpPr>
              <p:cNvPr id="33" name="object 15">
                <a:extLst>
                  <a:ext uri="{FF2B5EF4-FFF2-40B4-BE49-F238E27FC236}">
                    <a16:creationId xmlns:a16="http://schemas.microsoft.com/office/drawing/2014/main" id="{F4879B88-6009-BD42-7C48-BCF27F6B3C81}"/>
                  </a:ext>
                </a:extLst>
              </p:cNvPr>
              <p:cNvSpPr/>
              <p:nvPr/>
            </p:nvSpPr>
            <p:spPr>
              <a:xfrm>
                <a:off x="142849" y="142875"/>
                <a:ext cx="6572884" cy="1358900"/>
              </a:xfrm>
              <a:custGeom>
                <a:avLst/>
                <a:gdLst/>
                <a:ahLst/>
                <a:cxnLst/>
                <a:rect l="l" t="t" r="r" b="b"/>
                <a:pathLst>
                  <a:path w="6572884" h="1358900">
                    <a:moveTo>
                      <a:pt x="0" y="226441"/>
                    </a:moveTo>
                    <a:lnTo>
                      <a:pt x="4600" y="180795"/>
                    </a:lnTo>
                    <a:lnTo>
                      <a:pt x="17795" y="138285"/>
                    </a:lnTo>
                    <a:lnTo>
                      <a:pt x="38673" y="99820"/>
                    </a:lnTo>
                    <a:lnTo>
                      <a:pt x="66324" y="66309"/>
                    </a:lnTo>
                    <a:lnTo>
                      <a:pt x="99837" y="38663"/>
                    </a:lnTo>
                    <a:lnTo>
                      <a:pt x="138301" y="17789"/>
                    </a:lnTo>
                    <a:lnTo>
                      <a:pt x="180806" y="4599"/>
                    </a:lnTo>
                    <a:lnTo>
                      <a:pt x="226440" y="0"/>
                    </a:lnTo>
                    <a:lnTo>
                      <a:pt x="6345834" y="0"/>
                    </a:lnTo>
                    <a:lnTo>
                      <a:pt x="6391480" y="4599"/>
                    </a:lnTo>
                    <a:lnTo>
                      <a:pt x="6433990" y="17789"/>
                    </a:lnTo>
                    <a:lnTo>
                      <a:pt x="6472455" y="38663"/>
                    </a:lnTo>
                    <a:lnTo>
                      <a:pt x="6505965" y="66309"/>
                    </a:lnTo>
                    <a:lnTo>
                      <a:pt x="6533612" y="99820"/>
                    </a:lnTo>
                    <a:lnTo>
                      <a:pt x="6554485" y="138285"/>
                    </a:lnTo>
                    <a:lnTo>
                      <a:pt x="6567676" y="180795"/>
                    </a:lnTo>
                    <a:lnTo>
                      <a:pt x="6572275" y="226441"/>
                    </a:lnTo>
                    <a:lnTo>
                      <a:pt x="6572275" y="1132204"/>
                    </a:lnTo>
                    <a:lnTo>
                      <a:pt x="6567676" y="1177850"/>
                    </a:lnTo>
                    <a:lnTo>
                      <a:pt x="6554485" y="1220360"/>
                    </a:lnTo>
                    <a:lnTo>
                      <a:pt x="6533612" y="1258825"/>
                    </a:lnTo>
                    <a:lnTo>
                      <a:pt x="6505965" y="1292336"/>
                    </a:lnTo>
                    <a:lnTo>
                      <a:pt x="6472455" y="1319982"/>
                    </a:lnTo>
                    <a:lnTo>
                      <a:pt x="6433990" y="1340856"/>
                    </a:lnTo>
                    <a:lnTo>
                      <a:pt x="6391480" y="1354046"/>
                    </a:lnTo>
                    <a:lnTo>
                      <a:pt x="6345834" y="1358646"/>
                    </a:lnTo>
                    <a:lnTo>
                      <a:pt x="226440" y="1358646"/>
                    </a:lnTo>
                    <a:lnTo>
                      <a:pt x="180806" y="1354046"/>
                    </a:lnTo>
                    <a:lnTo>
                      <a:pt x="138301" y="1340856"/>
                    </a:lnTo>
                    <a:lnTo>
                      <a:pt x="99837" y="1319982"/>
                    </a:lnTo>
                    <a:lnTo>
                      <a:pt x="66324" y="1292336"/>
                    </a:lnTo>
                    <a:lnTo>
                      <a:pt x="38673" y="1258825"/>
                    </a:lnTo>
                    <a:lnTo>
                      <a:pt x="17795" y="1220360"/>
                    </a:lnTo>
                    <a:lnTo>
                      <a:pt x="4600" y="1177850"/>
                    </a:lnTo>
                    <a:lnTo>
                      <a:pt x="0" y="1132204"/>
                    </a:lnTo>
                    <a:lnTo>
                      <a:pt x="0" y="226441"/>
                    </a:lnTo>
                    <a:close/>
                  </a:path>
                </a:pathLst>
              </a:custGeom>
              <a:ln w="9525">
                <a:solidFill>
                  <a:srgbClr val="55CE74"/>
                </a:solidFill>
              </a:ln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pic>
            <p:nvPicPr>
              <p:cNvPr id="34" name="object 16">
                <a:extLst>
                  <a:ext uri="{FF2B5EF4-FFF2-40B4-BE49-F238E27FC236}">
                    <a16:creationId xmlns:a16="http://schemas.microsoft.com/office/drawing/2014/main" id="{B2BE8BCF-4827-71DB-749B-DA26EE43E51A}"/>
                  </a:ext>
                </a:extLst>
              </p:cNvPr>
              <p:cNvPicPr/>
              <p:nvPr/>
            </p:nvPicPr>
            <p:blipFill>
              <a:blip r:embed="rId7" cstate="print"/>
              <a:stretch>
                <a:fillRect/>
              </a:stretch>
            </p:blipFill>
            <p:spPr>
              <a:xfrm>
                <a:off x="2500248" y="305930"/>
                <a:ext cx="1714500" cy="733945"/>
              </a:xfrm>
              <a:prstGeom prst="rect">
                <a:avLst/>
              </a:prstGeom>
            </p:spPr>
          </p:pic>
        </p:grpSp>
        <p:sp>
          <p:nvSpPr>
            <p:cNvPr id="28" name="object 16">
              <a:extLst>
                <a:ext uri="{FF2B5EF4-FFF2-40B4-BE49-F238E27FC236}">
                  <a16:creationId xmlns:a16="http://schemas.microsoft.com/office/drawing/2014/main" id="{DC75CC62-B63D-379E-3C3F-D096DA6D69B2}"/>
                </a:ext>
              </a:extLst>
            </p:cNvPr>
            <p:cNvSpPr txBox="1"/>
            <p:nvPr/>
          </p:nvSpPr>
          <p:spPr>
            <a:xfrm>
              <a:off x="2775727" y="2875716"/>
              <a:ext cx="3332858" cy="391795"/>
            </a:xfrm>
            <a:prstGeom prst="rect">
              <a:avLst/>
            </a:prstGeom>
            <a:noFill/>
          </p:spPr>
          <p:txBody>
            <a:bodyPr vert="horz" wrap="square" lIns="0" tIns="12700" rIns="0" bIns="0" rtlCol="0">
              <a:spAutoFit/>
            </a:bodyPr>
            <a:lstStyle/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Volumen 4,  Número 1  Enero a Julio 2021</a:t>
              </a:r>
            </a:p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Revista Semestral. Venezuela</a:t>
              </a:r>
              <a:endParaRPr sz="1200" dirty="0">
                <a:latin typeface="Arial"/>
                <a:cs typeface="Arial"/>
              </a:endParaRPr>
            </a:p>
          </p:txBody>
        </p:sp>
        <p:pic>
          <p:nvPicPr>
            <p:cNvPr id="29" name="object 25">
              <a:extLst>
                <a:ext uri="{FF2B5EF4-FFF2-40B4-BE49-F238E27FC236}">
                  <a16:creationId xmlns:a16="http://schemas.microsoft.com/office/drawing/2014/main" id="{D9BF50F5-AE91-FE31-1F4E-F97DA10BFF73}"/>
                </a:ext>
              </a:extLst>
            </p:cNvPr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470065" y="2027896"/>
              <a:ext cx="2305662" cy="1053903"/>
            </a:xfrm>
            <a:prstGeom prst="rect">
              <a:avLst/>
            </a:prstGeom>
          </p:spPr>
        </p:pic>
        <p:pic>
          <p:nvPicPr>
            <p:cNvPr id="30" name="object 31">
              <a:extLst>
                <a:ext uri="{FF2B5EF4-FFF2-40B4-BE49-F238E27FC236}">
                  <a16:creationId xmlns:a16="http://schemas.microsoft.com/office/drawing/2014/main" id="{CDA6B647-185C-F76F-008F-FF9521EB2760}"/>
                </a:ext>
              </a:extLst>
            </p:cNvPr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4932681" y="1951410"/>
              <a:ext cx="1805304" cy="893889"/>
            </a:xfrm>
            <a:prstGeom prst="rect">
              <a:avLst/>
            </a:prstGeom>
          </p:spPr>
        </p:pic>
      </p:grpSp>
    </p:spTree>
  </p:cSld>
  <p:clrMapOvr>
    <a:masterClrMapping/>
  </p:clrMapOvr>
</p:sld>
</file>

<file path=ppt/slides/slide30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94485" y="1289306"/>
            <a:ext cx="6669405" cy="6695440"/>
            <a:chOff x="94485" y="1289306"/>
            <a:chExt cx="6669405" cy="6695440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94485" y="1289306"/>
              <a:ext cx="6669028" cy="6694927"/>
            </a:xfrm>
            <a:prstGeom prst="rect">
              <a:avLst/>
            </a:prstGeom>
          </p:spPr>
        </p:pic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42862" y="1316850"/>
              <a:ext cx="6572250" cy="6598920"/>
            </a:xfrm>
            <a:prstGeom prst="rect">
              <a:avLst/>
            </a:prstGeom>
          </p:spPr>
        </p:pic>
        <p:sp>
          <p:nvSpPr>
            <p:cNvPr id="5" name="object 5"/>
            <p:cNvSpPr/>
            <p:nvPr/>
          </p:nvSpPr>
          <p:spPr>
            <a:xfrm>
              <a:off x="142862" y="1316850"/>
              <a:ext cx="6572250" cy="6598920"/>
            </a:xfrm>
            <a:custGeom>
              <a:avLst/>
              <a:gdLst/>
              <a:ahLst/>
              <a:cxnLst/>
              <a:rect l="l" t="t" r="r" b="b"/>
              <a:pathLst>
                <a:path w="6572250" h="6598920">
                  <a:moveTo>
                    <a:pt x="0" y="6598920"/>
                  </a:moveTo>
                  <a:lnTo>
                    <a:pt x="6572250" y="6598920"/>
                  </a:lnTo>
                  <a:lnTo>
                    <a:pt x="6572250" y="0"/>
                  </a:lnTo>
                  <a:lnTo>
                    <a:pt x="0" y="0"/>
                  </a:lnTo>
                  <a:lnTo>
                    <a:pt x="0" y="6598920"/>
                  </a:lnTo>
                  <a:close/>
                </a:path>
              </a:pathLst>
            </a:custGeom>
            <a:ln w="28575">
              <a:solidFill>
                <a:srgbClr val="31AD51"/>
              </a:solidFill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</p:grpSp>
      <p:grpSp>
        <p:nvGrpSpPr>
          <p:cNvPr id="6" name="object 6"/>
          <p:cNvGrpSpPr/>
          <p:nvPr/>
        </p:nvGrpSpPr>
        <p:grpSpPr>
          <a:xfrm>
            <a:off x="144779" y="8196288"/>
            <a:ext cx="6518275" cy="833755"/>
            <a:chOff x="144779" y="8196288"/>
            <a:chExt cx="6518275" cy="833755"/>
          </a:xfrm>
        </p:grpSpPr>
        <p:sp>
          <p:nvSpPr>
            <p:cNvPr id="7" name="object 7"/>
            <p:cNvSpPr/>
            <p:nvPr/>
          </p:nvSpPr>
          <p:spPr>
            <a:xfrm>
              <a:off x="214287" y="8215338"/>
              <a:ext cx="6429375" cy="795655"/>
            </a:xfrm>
            <a:custGeom>
              <a:avLst/>
              <a:gdLst/>
              <a:ahLst/>
              <a:cxnLst/>
              <a:rect l="l" t="t" r="r" b="b"/>
              <a:pathLst>
                <a:path w="6429375" h="795654">
                  <a:moveTo>
                    <a:pt x="0" y="795337"/>
                  </a:moveTo>
                  <a:lnTo>
                    <a:pt x="6429375" y="795337"/>
                  </a:lnTo>
                  <a:lnTo>
                    <a:pt x="6429375" y="0"/>
                  </a:lnTo>
                  <a:lnTo>
                    <a:pt x="0" y="0"/>
                  </a:lnTo>
                  <a:lnTo>
                    <a:pt x="0" y="795337"/>
                  </a:lnTo>
                  <a:close/>
                </a:path>
              </a:pathLst>
            </a:custGeom>
            <a:ln w="38100">
              <a:solidFill>
                <a:srgbClr val="31AD51"/>
              </a:solidFill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pic>
          <p:nvPicPr>
            <p:cNvPr id="8" name="object 8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44779" y="8727948"/>
              <a:ext cx="6516624" cy="160019"/>
            </a:xfrm>
            <a:prstGeom prst="rect">
              <a:avLst/>
            </a:prstGeom>
          </p:spPr>
        </p:pic>
      </p:grpSp>
      <p:grpSp>
        <p:nvGrpSpPr>
          <p:cNvPr id="9" name="object 9"/>
          <p:cNvGrpSpPr/>
          <p:nvPr/>
        </p:nvGrpSpPr>
        <p:grpSpPr>
          <a:xfrm>
            <a:off x="96011" y="115823"/>
            <a:ext cx="6666230" cy="1463040"/>
            <a:chOff x="96011" y="115823"/>
            <a:chExt cx="6666230" cy="1463040"/>
          </a:xfrm>
        </p:grpSpPr>
        <p:pic>
          <p:nvPicPr>
            <p:cNvPr id="10" name="object 10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96011" y="115823"/>
              <a:ext cx="6665976" cy="1452372"/>
            </a:xfrm>
            <a:prstGeom prst="rect">
              <a:avLst/>
            </a:prstGeom>
          </p:spPr>
        </p:pic>
        <p:pic>
          <p:nvPicPr>
            <p:cNvPr id="11" name="object 11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142849" y="142875"/>
              <a:ext cx="6572275" cy="1358646"/>
            </a:xfrm>
            <a:prstGeom prst="rect">
              <a:avLst/>
            </a:prstGeom>
          </p:spPr>
        </p:pic>
        <p:sp>
          <p:nvSpPr>
            <p:cNvPr id="12" name="object 12"/>
            <p:cNvSpPr/>
            <p:nvPr/>
          </p:nvSpPr>
          <p:spPr>
            <a:xfrm>
              <a:off x="142849" y="142875"/>
              <a:ext cx="6572884" cy="1358900"/>
            </a:xfrm>
            <a:custGeom>
              <a:avLst/>
              <a:gdLst/>
              <a:ahLst/>
              <a:cxnLst/>
              <a:rect l="l" t="t" r="r" b="b"/>
              <a:pathLst>
                <a:path w="6572884" h="1358900">
                  <a:moveTo>
                    <a:pt x="0" y="226441"/>
                  </a:moveTo>
                  <a:lnTo>
                    <a:pt x="4600" y="180795"/>
                  </a:lnTo>
                  <a:lnTo>
                    <a:pt x="17795" y="138285"/>
                  </a:lnTo>
                  <a:lnTo>
                    <a:pt x="38673" y="99820"/>
                  </a:lnTo>
                  <a:lnTo>
                    <a:pt x="66324" y="66309"/>
                  </a:lnTo>
                  <a:lnTo>
                    <a:pt x="99837" y="38663"/>
                  </a:lnTo>
                  <a:lnTo>
                    <a:pt x="138301" y="17789"/>
                  </a:lnTo>
                  <a:lnTo>
                    <a:pt x="180806" y="4599"/>
                  </a:lnTo>
                  <a:lnTo>
                    <a:pt x="226440" y="0"/>
                  </a:lnTo>
                  <a:lnTo>
                    <a:pt x="6345834" y="0"/>
                  </a:lnTo>
                  <a:lnTo>
                    <a:pt x="6391480" y="4599"/>
                  </a:lnTo>
                  <a:lnTo>
                    <a:pt x="6433990" y="17789"/>
                  </a:lnTo>
                  <a:lnTo>
                    <a:pt x="6472455" y="38663"/>
                  </a:lnTo>
                  <a:lnTo>
                    <a:pt x="6505965" y="66309"/>
                  </a:lnTo>
                  <a:lnTo>
                    <a:pt x="6533612" y="99820"/>
                  </a:lnTo>
                  <a:lnTo>
                    <a:pt x="6554485" y="138285"/>
                  </a:lnTo>
                  <a:lnTo>
                    <a:pt x="6567676" y="180795"/>
                  </a:lnTo>
                  <a:lnTo>
                    <a:pt x="6572275" y="226441"/>
                  </a:lnTo>
                  <a:lnTo>
                    <a:pt x="6572275" y="1132204"/>
                  </a:lnTo>
                  <a:lnTo>
                    <a:pt x="6567676" y="1177850"/>
                  </a:lnTo>
                  <a:lnTo>
                    <a:pt x="6554485" y="1220360"/>
                  </a:lnTo>
                  <a:lnTo>
                    <a:pt x="6533612" y="1258825"/>
                  </a:lnTo>
                  <a:lnTo>
                    <a:pt x="6505965" y="1292336"/>
                  </a:lnTo>
                  <a:lnTo>
                    <a:pt x="6472455" y="1319982"/>
                  </a:lnTo>
                  <a:lnTo>
                    <a:pt x="6433990" y="1340856"/>
                  </a:lnTo>
                  <a:lnTo>
                    <a:pt x="6391480" y="1354046"/>
                  </a:lnTo>
                  <a:lnTo>
                    <a:pt x="6345834" y="1358646"/>
                  </a:lnTo>
                  <a:lnTo>
                    <a:pt x="226440" y="1358646"/>
                  </a:lnTo>
                  <a:lnTo>
                    <a:pt x="180806" y="1354046"/>
                  </a:lnTo>
                  <a:lnTo>
                    <a:pt x="138301" y="1340856"/>
                  </a:lnTo>
                  <a:lnTo>
                    <a:pt x="99837" y="1319982"/>
                  </a:lnTo>
                  <a:lnTo>
                    <a:pt x="66324" y="1292336"/>
                  </a:lnTo>
                  <a:lnTo>
                    <a:pt x="38673" y="1258825"/>
                  </a:lnTo>
                  <a:lnTo>
                    <a:pt x="17795" y="1220360"/>
                  </a:lnTo>
                  <a:lnTo>
                    <a:pt x="4600" y="1177850"/>
                  </a:lnTo>
                  <a:lnTo>
                    <a:pt x="0" y="1132204"/>
                  </a:lnTo>
                  <a:lnTo>
                    <a:pt x="0" y="226441"/>
                  </a:lnTo>
                  <a:close/>
                </a:path>
              </a:pathLst>
            </a:custGeom>
            <a:ln w="9525">
              <a:solidFill>
                <a:srgbClr val="55CE74"/>
              </a:solidFill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pic>
          <p:nvPicPr>
            <p:cNvPr id="13" name="object 13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2500248" y="305930"/>
              <a:ext cx="1714500" cy="733945"/>
            </a:xfrm>
            <a:prstGeom prst="rect">
              <a:avLst/>
            </a:prstGeom>
          </p:spPr>
        </p:pic>
        <p:pic>
          <p:nvPicPr>
            <p:cNvPr id="14" name="object 14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2738628" y="1024127"/>
              <a:ext cx="1897379" cy="371855"/>
            </a:xfrm>
            <a:prstGeom prst="rect">
              <a:avLst/>
            </a:prstGeom>
          </p:spPr>
        </p:pic>
        <p:pic>
          <p:nvPicPr>
            <p:cNvPr id="15" name="object 15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4401311" y="1024127"/>
              <a:ext cx="1577339" cy="371855"/>
            </a:xfrm>
            <a:prstGeom prst="rect">
              <a:avLst/>
            </a:prstGeom>
          </p:spPr>
        </p:pic>
        <p:pic>
          <p:nvPicPr>
            <p:cNvPr id="16" name="object 16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3169919" y="1207007"/>
              <a:ext cx="1546859" cy="371855"/>
            </a:xfrm>
            <a:prstGeom prst="rect">
              <a:avLst/>
            </a:prstGeom>
          </p:spPr>
        </p:pic>
        <p:pic>
          <p:nvPicPr>
            <p:cNvPr id="17" name="object 17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4482083" y="1207007"/>
              <a:ext cx="284988" cy="371855"/>
            </a:xfrm>
            <a:prstGeom prst="rect">
              <a:avLst/>
            </a:prstGeom>
          </p:spPr>
        </p:pic>
        <p:pic>
          <p:nvPicPr>
            <p:cNvPr id="18" name="object 18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4572000" y="1207007"/>
              <a:ext cx="1013460" cy="371855"/>
            </a:xfrm>
            <a:prstGeom prst="rect">
              <a:avLst/>
            </a:prstGeom>
          </p:spPr>
        </p:pic>
        <p:pic>
          <p:nvPicPr>
            <p:cNvPr id="19" name="object 19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324611" y="234695"/>
              <a:ext cx="1719072" cy="1341120"/>
            </a:xfrm>
            <a:prstGeom prst="rect">
              <a:avLst/>
            </a:prstGeom>
          </p:spPr>
        </p:pic>
        <p:pic>
          <p:nvPicPr>
            <p:cNvPr id="20" name="object 20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4725161" y="164274"/>
              <a:ext cx="1805305" cy="893889"/>
            </a:xfrm>
            <a:prstGeom prst="rect">
              <a:avLst/>
            </a:prstGeom>
          </p:spPr>
        </p:pic>
      </p:grpSp>
      <p:sp>
        <p:nvSpPr>
          <p:cNvPr id="21" name="object 21"/>
          <p:cNvSpPr txBox="1"/>
          <p:nvPr/>
        </p:nvSpPr>
        <p:spPr>
          <a:xfrm>
            <a:off x="221691" y="1068451"/>
            <a:ext cx="6346825" cy="660209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063875" marR="701675" indent="-431800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Arial"/>
                <a:cs typeface="Arial"/>
              </a:rPr>
              <a:t>6ta.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Edición</a:t>
            </a:r>
            <a:r>
              <a:rPr sz="1200" b="1" spc="-10" dirty="0">
                <a:latin typeface="Arial"/>
                <a:cs typeface="Arial"/>
              </a:rPr>
              <a:t> Volumen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I</a:t>
            </a:r>
            <a:r>
              <a:rPr sz="1200" b="1" spc="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Enero</a:t>
            </a:r>
            <a:r>
              <a:rPr sz="1200" b="1" spc="-3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a</a:t>
            </a:r>
            <a:r>
              <a:rPr sz="1200" b="1" spc="-2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Julio</a:t>
            </a:r>
            <a:r>
              <a:rPr sz="1200" b="1" spc="-5" dirty="0">
                <a:latin typeface="Arial"/>
                <a:cs typeface="Arial"/>
              </a:rPr>
              <a:t> </a:t>
            </a:r>
            <a:r>
              <a:rPr sz="1200" b="1" spc="-20" dirty="0">
                <a:latin typeface="Arial"/>
                <a:cs typeface="Arial"/>
              </a:rPr>
              <a:t>2021 </a:t>
            </a:r>
            <a:r>
              <a:rPr sz="1200" b="1" dirty="0">
                <a:latin typeface="Arial"/>
                <a:cs typeface="Arial"/>
              </a:rPr>
              <a:t>Revista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Semestral-</a:t>
            </a:r>
            <a:r>
              <a:rPr sz="1200" b="1" spc="-40" dirty="0">
                <a:latin typeface="Arial"/>
                <a:cs typeface="Arial"/>
              </a:rPr>
              <a:t> </a:t>
            </a:r>
            <a:r>
              <a:rPr sz="1200" b="1" spc="-10" dirty="0">
                <a:latin typeface="Arial"/>
                <a:cs typeface="Arial"/>
              </a:rPr>
              <a:t>Venezuela</a:t>
            </a:r>
            <a:endParaRPr sz="1200" dirty="0">
              <a:latin typeface="Arial"/>
              <a:cs typeface="Arial"/>
            </a:endParaRPr>
          </a:p>
          <a:p>
            <a:pPr marL="375285" marR="5080" indent="-363220" algn="just">
              <a:lnSpc>
                <a:spcPct val="100000"/>
              </a:lnSpc>
              <a:spcBef>
                <a:spcPts val="1375"/>
              </a:spcBef>
            </a:pPr>
            <a:r>
              <a:rPr sz="1200" dirty="0">
                <a:latin typeface="Times New Roman"/>
                <a:cs typeface="Times New Roman"/>
              </a:rPr>
              <a:t>ante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realidad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observada.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motivación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logro,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elemento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dinamiza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eficiencia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laboral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logra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alcanzar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dentro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organizaciones,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ya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mismos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permiten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obtener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una </a:t>
            </a:r>
            <a:r>
              <a:rPr sz="1200" dirty="0">
                <a:latin typeface="Times New Roman"/>
                <a:cs typeface="Times New Roman"/>
              </a:rPr>
              <a:t>nueva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visión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respecto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razones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cuales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trabajador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compromete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su </a:t>
            </a:r>
            <a:r>
              <a:rPr sz="1200" dirty="0">
                <a:latin typeface="Times New Roman"/>
                <a:cs typeface="Times New Roman"/>
              </a:rPr>
              <a:t>organización,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vez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le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propicia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insumos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significativos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misma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desde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diferentes </a:t>
            </a:r>
            <a:r>
              <a:rPr sz="1200" dirty="0">
                <a:latin typeface="Times New Roman"/>
                <a:cs typeface="Times New Roman"/>
              </a:rPr>
              <a:t>perspectivas.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Igualmente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destaca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estudio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encuentra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consustanciado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planes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spc="-50" dirty="0">
                <a:latin typeface="Times New Roman"/>
                <a:cs typeface="Times New Roman"/>
              </a:rPr>
              <a:t>y </a:t>
            </a:r>
            <a:r>
              <a:rPr sz="1200" dirty="0">
                <a:latin typeface="Times New Roman"/>
                <a:cs typeface="Times New Roman"/>
              </a:rPr>
              <a:t>programas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nación,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particularmente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Ley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Plan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Patria,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donde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fortalecen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bases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trabajo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liberador.</a:t>
            </a:r>
            <a:endParaRPr sz="1200" dirty="0">
              <a:latin typeface="Times New Roman"/>
              <a:cs typeface="Times New Roman"/>
            </a:endParaRPr>
          </a:p>
          <a:p>
            <a:pPr marL="375285" marR="8255" indent="-36322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estudio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inserta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línea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investigación,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referente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Gerencia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Moderna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Instituciones </a:t>
            </a:r>
            <a:r>
              <a:rPr sz="1200" dirty="0">
                <a:latin typeface="Times New Roman"/>
                <a:cs typeface="Times New Roman"/>
              </a:rPr>
              <a:t>Públicas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Venezolanas,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quiere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concebir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práctica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motivacional,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socialmente </a:t>
            </a:r>
            <a:r>
              <a:rPr sz="1200" dirty="0">
                <a:latin typeface="Times New Roman"/>
                <a:cs typeface="Times New Roman"/>
              </a:rPr>
              <a:t>favorezca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relaciones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personales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laborales,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comprensión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ser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humano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colectivo, </a:t>
            </a:r>
            <a:r>
              <a:rPr sz="1200" dirty="0">
                <a:latin typeface="Times New Roman"/>
                <a:cs typeface="Times New Roman"/>
              </a:rPr>
              <a:t>pertinencia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gerencial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dar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conocer una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nueva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postura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-45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rol.</a:t>
            </a:r>
            <a:endParaRPr sz="1200" dirty="0">
              <a:latin typeface="Times New Roman"/>
              <a:cs typeface="Times New Roman"/>
            </a:endParaRPr>
          </a:p>
          <a:p>
            <a:pPr marL="2508885" marR="2506345" indent="-635" algn="ctr">
              <a:lnSpc>
                <a:spcPct val="200000"/>
              </a:lnSpc>
              <a:spcBef>
                <a:spcPts val="5"/>
              </a:spcBef>
            </a:pPr>
            <a:r>
              <a:rPr sz="1200" b="1" dirty="0">
                <a:latin typeface="Times New Roman"/>
                <a:cs typeface="Times New Roman"/>
              </a:rPr>
              <a:t>ESCENARIO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spc="-25" dirty="0">
                <a:latin typeface="Times New Roman"/>
                <a:cs typeface="Times New Roman"/>
              </a:rPr>
              <a:t>II </a:t>
            </a:r>
            <a:r>
              <a:rPr sz="1200" b="1" dirty="0">
                <a:latin typeface="Times New Roman"/>
                <a:cs typeface="Times New Roman"/>
              </a:rPr>
              <a:t>SABERES</a:t>
            </a:r>
            <a:r>
              <a:rPr sz="1200" b="1" spc="-9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AJENOS</a:t>
            </a:r>
            <a:endParaRPr sz="1200" dirty="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60"/>
              </a:spcBef>
            </a:pPr>
            <a:endParaRPr sz="1200" dirty="0">
              <a:latin typeface="Times New Roman"/>
              <a:cs typeface="Times New Roman"/>
            </a:endParaRPr>
          </a:p>
          <a:p>
            <a:pPr marL="375285" marR="7620" indent="-36322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estado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arte se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puede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definir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acuerdo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Londoño,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Maldonado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Calderón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(2014)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“una </a:t>
            </a:r>
            <a:r>
              <a:rPr sz="1200" dirty="0">
                <a:latin typeface="Times New Roman"/>
                <a:cs typeface="Times New Roman"/>
              </a:rPr>
              <a:t>modalidad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investigación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documental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permite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estudio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conocimiento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acumulado </a:t>
            </a:r>
            <a:r>
              <a:rPr sz="1200" dirty="0">
                <a:latin typeface="Times New Roman"/>
                <a:cs typeface="Times New Roman"/>
              </a:rPr>
              <a:t>escrito</a:t>
            </a:r>
            <a:r>
              <a:rPr sz="1200" spc="3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dentro</a:t>
            </a:r>
            <a:r>
              <a:rPr sz="1200" spc="3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3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área</a:t>
            </a:r>
            <a:r>
              <a:rPr sz="1200" spc="3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específica;</a:t>
            </a:r>
            <a:r>
              <a:rPr sz="1200" spc="3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3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finalidad</a:t>
            </a:r>
            <a:r>
              <a:rPr sz="1200" spc="3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3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dar</a:t>
            </a:r>
            <a:r>
              <a:rPr sz="1200" spc="3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cuenta</a:t>
            </a:r>
            <a:r>
              <a:rPr sz="1200" spc="3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3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sentido</a:t>
            </a:r>
            <a:r>
              <a:rPr sz="1200" spc="3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38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material </a:t>
            </a:r>
            <a:r>
              <a:rPr sz="1200" dirty="0">
                <a:latin typeface="Times New Roman"/>
                <a:cs typeface="Times New Roman"/>
              </a:rPr>
              <a:t>documental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sometido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análisis”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(p.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6),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esto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fin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revisar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manera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detallada y</a:t>
            </a:r>
            <a:r>
              <a:rPr sz="1200" spc="-4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cuidadosa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documentos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tratan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sobre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tema</a:t>
            </a:r>
            <a:r>
              <a:rPr sz="1200" spc="-10" dirty="0">
                <a:latin typeface="Times New Roman"/>
                <a:cs typeface="Times New Roman"/>
              </a:rPr>
              <a:t> específico.</a:t>
            </a:r>
            <a:endParaRPr sz="1200" dirty="0">
              <a:latin typeface="Times New Roman"/>
              <a:cs typeface="Times New Roman"/>
            </a:endParaRPr>
          </a:p>
          <a:p>
            <a:pPr marL="375285" marR="5715" indent="-36322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presenta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primer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antecedente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Internacional a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Zavala,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(2014)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quien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presentó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estudio </a:t>
            </a:r>
            <a:r>
              <a:rPr sz="1200" spc="-10" dirty="0">
                <a:latin typeface="Times New Roman"/>
                <a:cs typeface="Times New Roman"/>
              </a:rPr>
              <a:t>titulado </a:t>
            </a:r>
            <a:r>
              <a:rPr sz="1200" dirty="0">
                <a:latin typeface="Times New Roman"/>
                <a:cs typeface="Times New Roman"/>
              </a:rPr>
              <a:t>motivación</a:t>
            </a:r>
            <a:r>
              <a:rPr sz="1200" spc="4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3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satisfacción</a:t>
            </a:r>
            <a:r>
              <a:rPr sz="1200" spc="3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laboral</a:t>
            </a:r>
            <a:r>
              <a:rPr sz="1200" spc="4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4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4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centro</a:t>
            </a:r>
            <a:r>
              <a:rPr sz="1200" spc="3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servicios</a:t>
            </a:r>
            <a:r>
              <a:rPr sz="1200" spc="4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compartidos</a:t>
            </a:r>
            <a:r>
              <a:rPr sz="1200" spc="3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39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empresa </a:t>
            </a:r>
            <a:r>
              <a:rPr sz="1200" dirty="0">
                <a:latin typeface="Times New Roman"/>
                <a:cs typeface="Times New Roman"/>
              </a:rPr>
              <a:t>embotelladora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bebidas,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cual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fue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presentado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ante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3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Instituto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Nacional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Politécnico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 </a:t>
            </a:r>
            <a:r>
              <a:rPr sz="1200" dirty="0">
                <a:latin typeface="Times New Roman"/>
                <a:cs typeface="Times New Roman"/>
              </a:rPr>
              <a:t>México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optar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grado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Magister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Administración;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objetivo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general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mismo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fue </a:t>
            </a:r>
            <a:r>
              <a:rPr sz="1200" dirty="0">
                <a:latin typeface="Times New Roman"/>
                <a:cs typeface="Times New Roman"/>
              </a:rPr>
              <a:t>elaboración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instrumento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medición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abordara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tema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motivación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satisfacción </a:t>
            </a:r>
            <a:r>
              <a:rPr sz="1200" dirty="0">
                <a:latin typeface="Times New Roman"/>
                <a:cs typeface="Times New Roman"/>
              </a:rPr>
              <a:t>laboral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posterior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análisis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mediante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técnicas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cuantitativas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cualitativas.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perspectiva </a:t>
            </a:r>
            <a:r>
              <a:rPr sz="1200" dirty="0">
                <a:latin typeface="Times New Roman"/>
                <a:cs typeface="Times New Roman"/>
              </a:rPr>
              <a:t>principal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da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temática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mediante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Teoría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Bifactorial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Herzberg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conceptos </a:t>
            </a:r>
            <a:r>
              <a:rPr sz="1200" dirty="0">
                <a:latin typeface="Times New Roman"/>
                <a:cs typeface="Times New Roman"/>
              </a:rPr>
              <a:t>desarrollados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Peiró.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instrumento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medición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está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conformado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dos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grandes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factores: </a:t>
            </a:r>
            <a:r>
              <a:rPr sz="1200" dirty="0">
                <a:latin typeface="Times New Roman"/>
                <a:cs typeface="Times New Roman"/>
              </a:rPr>
              <a:t>intrínsecos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extrínsecos,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vez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están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conformados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trece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(13)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subfactores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obtenidos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50" dirty="0">
                <a:latin typeface="Times New Roman"/>
                <a:cs typeface="Times New Roman"/>
              </a:rPr>
              <a:t>a </a:t>
            </a:r>
            <a:r>
              <a:rPr sz="1200" dirty="0">
                <a:latin typeface="Times New Roman"/>
                <a:cs typeface="Times New Roman"/>
              </a:rPr>
              <a:t>partir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análisis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factorial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aplicado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cuestionario. Uno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factores que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detectó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influye </a:t>
            </a:r>
            <a:r>
              <a:rPr sz="1200" spc="-25" dirty="0">
                <a:latin typeface="Times New Roman"/>
                <a:cs typeface="Times New Roman"/>
              </a:rPr>
              <a:t>de </a:t>
            </a:r>
            <a:r>
              <a:rPr sz="1200" dirty="0">
                <a:latin typeface="Times New Roman"/>
                <a:cs typeface="Times New Roman"/>
              </a:rPr>
              <a:t>manera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particular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motivación</a:t>
            </a:r>
            <a:r>
              <a:rPr sz="1200" spc="3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satisfacción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laboral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empleados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corresponde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progreso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reconocimiento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personas.</a:t>
            </a:r>
            <a:endParaRPr sz="1200" dirty="0">
              <a:latin typeface="Times New Roman"/>
              <a:cs typeface="Times New Roman"/>
            </a:endParaRPr>
          </a:p>
        </p:txBody>
      </p:sp>
      <p:pic>
        <p:nvPicPr>
          <p:cNvPr id="22" name="object 22"/>
          <p:cNvPicPr/>
          <p:nvPr/>
        </p:nvPicPr>
        <p:blipFill>
          <a:blip r:embed="rId15" cstate="print"/>
          <a:stretch>
            <a:fillRect/>
          </a:stretch>
        </p:blipFill>
        <p:spPr>
          <a:xfrm>
            <a:off x="5606796" y="8193022"/>
            <a:ext cx="1092707" cy="848868"/>
          </a:xfrm>
          <a:prstGeom prst="rect">
            <a:avLst/>
          </a:prstGeom>
        </p:spPr>
      </p:pic>
      <p:pic>
        <p:nvPicPr>
          <p:cNvPr id="23" name="object 23"/>
          <p:cNvPicPr/>
          <p:nvPr/>
        </p:nvPicPr>
        <p:blipFill>
          <a:blip r:embed="rId15" cstate="print"/>
          <a:stretch>
            <a:fillRect/>
          </a:stretch>
        </p:blipFill>
        <p:spPr>
          <a:xfrm>
            <a:off x="109728" y="8193022"/>
            <a:ext cx="1092708" cy="848868"/>
          </a:xfrm>
          <a:prstGeom prst="rect">
            <a:avLst/>
          </a:prstGeom>
        </p:spPr>
      </p:pic>
      <p:sp>
        <p:nvSpPr>
          <p:cNvPr id="24" name="object 24"/>
          <p:cNvSpPr txBox="1"/>
          <p:nvPr/>
        </p:nvSpPr>
        <p:spPr>
          <a:xfrm>
            <a:off x="1228445" y="8257268"/>
            <a:ext cx="4467860" cy="7639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ts val="1410"/>
              </a:lnSpc>
            </a:pPr>
            <a:r>
              <a:rPr sz="1200" b="1" dirty="0">
                <a:latin typeface="Times New Roman"/>
                <a:cs typeface="Times New Roman"/>
              </a:rPr>
              <a:t>Reingeniería</a:t>
            </a:r>
            <a:r>
              <a:rPr sz="1200" b="1" spc="-1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Procesos</a:t>
            </a:r>
            <a:r>
              <a:rPr sz="1200" b="1" spc="-5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Administrativos,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a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partir</a:t>
            </a:r>
            <a:r>
              <a:rPr sz="1200" b="1" spc="-4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la</a:t>
            </a:r>
            <a:r>
              <a:rPr sz="1200" b="1" spc="-10" dirty="0">
                <a:latin typeface="Times New Roman"/>
                <a:cs typeface="Times New Roman"/>
              </a:rPr>
              <a:t> Motivación,</a:t>
            </a:r>
            <a:endParaRPr sz="1200" dirty="0">
              <a:latin typeface="Times New Roman"/>
              <a:cs typeface="Times New Roman"/>
            </a:endParaRPr>
          </a:p>
          <a:p>
            <a:pPr algn="ctr">
              <a:lnSpc>
                <a:spcPts val="1420"/>
              </a:lnSpc>
            </a:pPr>
            <a:r>
              <a:rPr sz="1200" b="1" spc="-10" dirty="0">
                <a:latin typeface="Times New Roman"/>
                <a:cs typeface="Times New Roman"/>
              </a:rPr>
              <a:t>como</a:t>
            </a:r>
            <a:r>
              <a:rPr sz="1200" b="1" spc="-6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Activador</a:t>
            </a:r>
            <a:r>
              <a:rPr sz="1200" b="1" spc="-4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los</a:t>
            </a:r>
            <a:r>
              <a:rPr sz="1200" b="1" spc="-45" dirty="0">
                <a:latin typeface="Times New Roman"/>
                <a:cs typeface="Times New Roman"/>
              </a:rPr>
              <a:t> </a:t>
            </a:r>
            <a:r>
              <a:rPr sz="1200" b="1" spc="-20" dirty="0">
                <a:latin typeface="Times New Roman"/>
                <a:cs typeface="Times New Roman"/>
              </a:rPr>
              <a:t>Valores</a:t>
            </a:r>
            <a:r>
              <a:rPr sz="1200" b="1" spc="-1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Organizacionales:</a:t>
            </a:r>
            <a:r>
              <a:rPr sz="1200" b="1" spc="-10" dirty="0">
                <a:latin typeface="Times New Roman"/>
                <a:cs typeface="Times New Roman"/>
              </a:rPr>
              <a:t> Significación</a:t>
            </a:r>
            <a:endParaRPr sz="1200" dirty="0">
              <a:latin typeface="Times New Roman"/>
              <a:cs typeface="Times New Roman"/>
            </a:endParaRPr>
          </a:p>
          <a:p>
            <a:pPr marL="2540" algn="ctr">
              <a:lnSpc>
                <a:spcPts val="1420"/>
              </a:lnSpc>
            </a:pPr>
            <a:r>
              <a:rPr sz="1200" b="1" dirty="0">
                <a:latin typeface="Times New Roman"/>
                <a:cs typeface="Times New Roman"/>
              </a:rPr>
              <a:t>desde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los</a:t>
            </a:r>
            <a:r>
              <a:rPr sz="1200" b="1" spc="-7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Actores</a:t>
            </a:r>
            <a:endParaRPr sz="1200" dirty="0">
              <a:latin typeface="Times New Roman"/>
              <a:cs typeface="Times New Roman"/>
            </a:endParaRPr>
          </a:p>
          <a:p>
            <a:pPr marR="57150" algn="ctr">
              <a:lnSpc>
                <a:spcPct val="100000"/>
              </a:lnSpc>
              <a:spcBef>
                <a:spcPts val="200"/>
              </a:spcBef>
            </a:pPr>
            <a:r>
              <a:rPr sz="1200" b="1" dirty="0">
                <a:latin typeface="Times New Roman"/>
                <a:cs typeface="Times New Roman"/>
              </a:rPr>
              <a:t>MSc.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Ámbar</a:t>
            </a:r>
            <a:r>
              <a:rPr sz="1200" b="1" spc="-40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Ramírez</a:t>
            </a:r>
            <a:endParaRPr sz="1200" dirty="0">
              <a:latin typeface="Times New Roman"/>
              <a:cs typeface="Times New Roman"/>
            </a:endParaRPr>
          </a:p>
        </p:txBody>
      </p:sp>
      <p:sp>
        <p:nvSpPr>
          <p:cNvPr id="25" name="object 25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82905" rIns="0" bIns="0" rtlCol="0">
            <a:spAutoFit/>
          </a:bodyPr>
          <a:lstStyle/>
          <a:p>
            <a:pPr marL="189230">
              <a:lnSpc>
                <a:spcPts val="1410"/>
              </a:lnSpc>
            </a:pPr>
            <a:fld id="{81D60167-4931-47E6-BA6A-407CBD079E47}" type="slidenum">
              <a:rPr b="1" spc="-25" dirty="0">
                <a:latin typeface="Times New Roman"/>
                <a:cs typeface="Times New Roman"/>
              </a:rPr>
              <a:t>302</a:t>
            </a:fld>
            <a:endParaRPr b="1" spc="-25" dirty="0">
              <a:latin typeface="Times New Roman"/>
              <a:cs typeface="Times New Roman"/>
            </a:endParaRPr>
          </a:p>
        </p:txBody>
      </p:sp>
      <p:grpSp>
        <p:nvGrpSpPr>
          <p:cNvPr id="26" name="Grupo 25">
            <a:extLst>
              <a:ext uri="{FF2B5EF4-FFF2-40B4-BE49-F238E27FC236}">
                <a16:creationId xmlns:a16="http://schemas.microsoft.com/office/drawing/2014/main" id="{4BCAFF18-DB28-82A1-FA6E-56E419845A31}"/>
              </a:ext>
            </a:extLst>
          </p:cNvPr>
          <p:cNvGrpSpPr/>
          <p:nvPr/>
        </p:nvGrpSpPr>
        <p:grpSpPr>
          <a:xfrm>
            <a:off x="117348" y="98932"/>
            <a:ext cx="6665976" cy="1452626"/>
            <a:chOff x="470065" y="1951410"/>
            <a:chExt cx="6665976" cy="1452626"/>
          </a:xfrm>
        </p:grpSpPr>
        <p:grpSp>
          <p:nvGrpSpPr>
            <p:cNvPr id="27" name="object 12">
              <a:extLst>
                <a:ext uri="{FF2B5EF4-FFF2-40B4-BE49-F238E27FC236}">
                  <a16:creationId xmlns:a16="http://schemas.microsoft.com/office/drawing/2014/main" id="{CE856940-D572-D7EC-B530-4BBB03C22ED5}"/>
                </a:ext>
              </a:extLst>
            </p:cNvPr>
            <p:cNvGrpSpPr/>
            <p:nvPr/>
          </p:nvGrpSpPr>
          <p:grpSpPr>
            <a:xfrm>
              <a:off x="470065" y="1951664"/>
              <a:ext cx="6665976" cy="1452372"/>
              <a:chOff x="96011" y="115823"/>
              <a:chExt cx="6665976" cy="1452372"/>
            </a:xfrm>
          </p:grpSpPr>
          <p:pic>
            <p:nvPicPr>
              <p:cNvPr id="31" name="object 13">
                <a:extLst>
                  <a:ext uri="{FF2B5EF4-FFF2-40B4-BE49-F238E27FC236}">
                    <a16:creationId xmlns:a16="http://schemas.microsoft.com/office/drawing/2014/main" id="{D33EE75A-B861-0BAA-35D9-84344E2A743A}"/>
                  </a:ext>
                </a:extLst>
              </p:cNvPr>
              <p:cNvPicPr/>
              <p:nvPr/>
            </p:nvPicPr>
            <p:blipFill>
              <a:blip r:embed="rId5" cstate="print"/>
              <a:stretch>
                <a:fillRect/>
              </a:stretch>
            </p:blipFill>
            <p:spPr>
              <a:xfrm>
                <a:off x="96011" y="115823"/>
                <a:ext cx="6665976" cy="1452372"/>
              </a:xfrm>
              <a:prstGeom prst="rect">
                <a:avLst/>
              </a:prstGeom>
            </p:spPr>
          </p:pic>
          <p:pic>
            <p:nvPicPr>
              <p:cNvPr id="32" name="object 14">
                <a:extLst>
                  <a:ext uri="{FF2B5EF4-FFF2-40B4-BE49-F238E27FC236}">
                    <a16:creationId xmlns:a16="http://schemas.microsoft.com/office/drawing/2014/main" id="{0B05F1FE-68A7-10B6-968E-639AD1DB8646}"/>
                  </a:ext>
                </a:extLst>
              </p:cNvPr>
              <p:cNvPicPr/>
              <p:nvPr/>
            </p:nvPicPr>
            <p:blipFill>
              <a:blip r:embed="rId6" cstate="print"/>
              <a:stretch>
                <a:fillRect/>
              </a:stretch>
            </p:blipFill>
            <p:spPr>
              <a:xfrm>
                <a:off x="142849" y="142875"/>
                <a:ext cx="6572275" cy="1358646"/>
              </a:xfrm>
              <a:prstGeom prst="rect">
                <a:avLst/>
              </a:prstGeom>
            </p:spPr>
          </p:pic>
          <p:sp>
            <p:nvSpPr>
              <p:cNvPr id="33" name="object 15">
                <a:extLst>
                  <a:ext uri="{FF2B5EF4-FFF2-40B4-BE49-F238E27FC236}">
                    <a16:creationId xmlns:a16="http://schemas.microsoft.com/office/drawing/2014/main" id="{D50CD650-EFC2-1B11-243C-38A4D4115DCA}"/>
                  </a:ext>
                </a:extLst>
              </p:cNvPr>
              <p:cNvSpPr/>
              <p:nvPr/>
            </p:nvSpPr>
            <p:spPr>
              <a:xfrm>
                <a:off x="142849" y="142875"/>
                <a:ext cx="6572884" cy="1358900"/>
              </a:xfrm>
              <a:custGeom>
                <a:avLst/>
                <a:gdLst/>
                <a:ahLst/>
                <a:cxnLst/>
                <a:rect l="l" t="t" r="r" b="b"/>
                <a:pathLst>
                  <a:path w="6572884" h="1358900">
                    <a:moveTo>
                      <a:pt x="0" y="226441"/>
                    </a:moveTo>
                    <a:lnTo>
                      <a:pt x="4600" y="180795"/>
                    </a:lnTo>
                    <a:lnTo>
                      <a:pt x="17795" y="138285"/>
                    </a:lnTo>
                    <a:lnTo>
                      <a:pt x="38673" y="99820"/>
                    </a:lnTo>
                    <a:lnTo>
                      <a:pt x="66324" y="66309"/>
                    </a:lnTo>
                    <a:lnTo>
                      <a:pt x="99837" y="38663"/>
                    </a:lnTo>
                    <a:lnTo>
                      <a:pt x="138301" y="17789"/>
                    </a:lnTo>
                    <a:lnTo>
                      <a:pt x="180806" y="4599"/>
                    </a:lnTo>
                    <a:lnTo>
                      <a:pt x="226440" y="0"/>
                    </a:lnTo>
                    <a:lnTo>
                      <a:pt x="6345834" y="0"/>
                    </a:lnTo>
                    <a:lnTo>
                      <a:pt x="6391480" y="4599"/>
                    </a:lnTo>
                    <a:lnTo>
                      <a:pt x="6433990" y="17789"/>
                    </a:lnTo>
                    <a:lnTo>
                      <a:pt x="6472455" y="38663"/>
                    </a:lnTo>
                    <a:lnTo>
                      <a:pt x="6505965" y="66309"/>
                    </a:lnTo>
                    <a:lnTo>
                      <a:pt x="6533612" y="99820"/>
                    </a:lnTo>
                    <a:lnTo>
                      <a:pt x="6554485" y="138285"/>
                    </a:lnTo>
                    <a:lnTo>
                      <a:pt x="6567676" y="180795"/>
                    </a:lnTo>
                    <a:lnTo>
                      <a:pt x="6572275" y="226441"/>
                    </a:lnTo>
                    <a:lnTo>
                      <a:pt x="6572275" y="1132204"/>
                    </a:lnTo>
                    <a:lnTo>
                      <a:pt x="6567676" y="1177850"/>
                    </a:lnTo>
                    <a:lnTo>
                      <a:pt x="6554485" y="1220360"/>
                    </a:lnTo>
                    <a:lnTo>
                      <a:pt x="6533612" y="1258825"/>
                    </a:lnTo>
                    <a:lnTo>
                      <a:pt x="6505965" y="1292336"/>
                    </a:lnTo>
                    <a:lnTo>
                      <a:pt x="6472455" y="1319982"/>
                    </a:lnTo>
                    <a:lnTo>
                      <a:pt x="6433990" y="1340856"/>
                    </a:lnTo>
                    <a:lnTo>
                      <a:pt x="6391480" y="1354046"/>
                    </a:lnTo>
                    <a:lnTo>
                      <a:pt x="6345834" y="1358646"/>
                    </a:lnTo>
                    <a:lnTo>
                      <a:pt x="226440" y="1358646"/>
                    </a:lnTo>
                    <a:lnTo>
                      <a:pt x="180806" y="1354046"/>
                    </a:lnTo>
                    <a:lnTo>
                      <a:pt x="138301" y="1340856"/>
                    </a:lnTo>
                    <a:lnTo>
                      <a:pt x="99837" y="1319982"/>
                    </a:lnTo>
                    <a:lnTo>
                      <a:pt x="66324" y="1292336"/>
                    </a:lnTo>
                    <a:lnTo>
                      <a:pt x="38673" y="1258825"/>
                    </a:lnTo>
                    <a:lnTo>
                      <a:pt x="17795" y="1220360"/>
                    </a:lnTo>
                    <a:lnTo>
                      <a:pt x="4600" y="1177850"/>
                    </a:lnTo>
                    <a:lnTo>
                      <a:pt x="0" y="1132204"/>
                    </a:lnTo>
                    <a:lnTo>
                      <a:pt x="0" y="226441"/>
                    </a:lnTo>
                    <a:close/>
                  </a:path>
                </a:pathLst>
              </a:custGeom>
              <a:ln w="9525">
                <a:solidFill>
                  <a:srgbClr val="55CE74"/>
                </a:solidFill>
              </a:ln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pic>
            <p:nvPicPr>
              <p:cNvPr id="34" name="object 16">
                <a:extLst>
                  <a:ext uri="{FF2B5EF4-FFF2-40B4-BE49-F238E27FC236}">
                    <a16:creationId xmlns:a16="http://schemas.microsoft.com/office/drawing/2014/main" id="{36204054-0D06-B076-16E9-77FFB5A640E6}"/>
                  </a:ext>
                </a:extLst>
              </p:cNvPr>
              <p:cNvPicPr/>
              <p:nvPr/>
            </p:nvPicPr>
            <p:blipFill>
              <a:blip r:embed="rId7" cstate="print"/>
              <a:stretch>
                <a:fillRect/>
              </a:stretch>
            </p:blipFill>
            <p:spPr>
              <a:xfrm>
                <a:off x="2500248" y="305930"/>
                <a:ext cx="1714500" cy="733945"/>
              </a:xfrm>
              <a:prstGeom prst="rect">
                <a:avLst/>
              </a:prstGeom>
            </p:spPr>
          </p:pic>
        </p:grpSp>
        <p:sp>
          <p:nvSpPr>
            <p:cNvPr id="28" name="object 16">
              <a:extLst>
                <a:ext uri="{FF2B5EF4-FFF2-40B4-BE49-F238E27FC236}">
                  <a16:creationId xmlns:a16="http://schemas.microsoft.com/office/drawing/2014/main" id="{5BF28400-06A9-149E-4010-AF115FD92A24}"/>
                </a:ext>
              </a:extLst>
            </p:cNvPr>
            <p:cNvSpPr txBox="1"/>
            <p:nvPr/>
          </p:nvSpPr>
          <p:spPr>
            <a:xfrm>
              <a:off x="2775727" y="2875716"/>
              <a:ext cx="3332858" cy="391795"/>
            </a:xfrm>
            <a:prstGeom prst="rect">
              <a:avLst/>
            </a:prstGeom>
            <a:noFill/>
          </p:spPr>
          <p:txBody>
            <a:bodyPr vert="horz" wrap="square" lIns="0" tIns="12700" rIns="0" bIns="0" rtlCol="0">
              <a:spAutoFit/>
            </a:bodyPr>
            <a:lstStyle/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Volumen 4,  Número 1  Enero a Julio 2021</a:t>
              </a:r>
            </a:p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Revista Semestral. Venezuela</a:t>
              </a:r>
              <a:endParaRPr sz="1200" dirty="0">
                <a:latin typeface="Arial"/>
                <a:cs typeface="Arial"/>
              </a:endParaRPr>
            </a:p>
          </p:txBody>
        </p:sp>
        <p:pic>
          <p:nvPicPr>
            <p:cNvPr id="29" name="object 25">
              <a:extLst>
                <a:ext uri="{FF2B5EF4-FFF2-40B4-BE49-F238E27FC236}">
                  <a16:creationId xmlns:a16="http://schemas.microsoft.com/office/drawing/2014/main" id="{65DAE883-44F0-C18B-1947-D53647A2FD23}"/>
                </a:ext>
              </a:extLst>
            </p:cNvPr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470065" y="2027896"/>
              <a:ext cx="2305662" cy="1053903"/>
            </a:xfrm>
            <a:prstGeom prst="rect">
              <a:avLst/>
            </a:prstGeom>
          </p:spPr>
        </p:pic>
        <p:pic>
          <p:nvPicPr>
            <p:cNvPr id="30" name="object 31">
              <a:extLst>
                <a:ext uri="{FF2B5EF4-FFF2-40B4-BE49-F238E27FC236}">
                  <a16:creationId xmlns:a16="http://schemas.microsoft.com/office/drawing/2014/main" id="{5005AB54-EF11-003A-D647-271B9771DF44}"/>
                </a:ext>
              </a:extLst>
            </p:cNvPr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4932681" y="1951410"/>
              <a:ext cx="1805304" cy="893889"/>
            </a:xfrm>
            <a:prstGeom prst="rect">
              <a:avLst/>
            </a:prstGeom>
          </p:spPr>
        </p:pic>
      </p:grpSp>
    </p:spTree>
  </p:cSld>
  <p:clrMapOvr>
    <a:masterClrMapping/>
  </p:clrMapOvr>
</p:sld>
</file>

<file path=ppt/slides/slide30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94485" y="1289306"/>
            <a:ext cx="6669405" cy="6695440"/>
            <a:chOff x="94485" y="1289306"/>
            <a:chExt cx="6669405" cy="6695440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94485" y="1289306"/>
              <a:ext cx="6669028" cy="6694927"/>
            </a:xfrm>
            <a:prstGeom prst="rect">
              <a:avLst/>
            </a:prstGeom>
          </p:spPr>
        </p:pic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42862" y="1316850"/>
              <a:ext cx="6572250" cy="6598920"/>
            </a:xfrm>
            <a:prstGeom prst="rect">
              <a:avLst/>
            </a:prstGeom>
          </p:spPr>
        </p:pic>
        <p:sp>
          <p:nvSpPr>
            <p:cNvPr id="5" name="object 5"/>
            <p:cNvSpPr/>
            <p:nvPr/>
          </p:nvSpPr>
          <p:spPr>
            <a:xfrm>
              <a:off x="142862" y="1316850"/>
              <a:ext cx="6572250" cy="6598920"/>
            </a:xfrm>
            <a:custGeom>
              <a:avLst/>
              <a:gdLst/>
              <a:ahLst/>
              <a:cxnLst/>
              <a:rect l="l" t="t" r="r" b="b"/>
              <a:pathLst>
                <a:path w="6572250" h="6598920">
                  <a:moveTo>
                    <a:pt x="0" y="6598920"/>
                  </a:moveTo>
                  <a:lnTo>
                    <a:pt x="6572250" y="6598920"/>
                  </a:lnTo>
                  <a:lnTo>
                    <a:pt x="6572250" y="0"/>
                  </a:lnTo>
                  <a:lnTo>
                    <a:pt x="0" y="0"/>
                  </a:lnTo>
                  <a:lnTo>
                    <a:pt x="0" y="6598920"/>
                  </a:lnTo>
                  <a:close/>
                </a:path>
              </a:pathLst>
            </a:custGeom>
            <a:ln w="28575">
              <a:solidFill>
                <a:srgbClr val="31AD51"/>
              </a:solidFill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</p:grpSp>
      <p:grpSp>
        <p:nvGrpSpPr>
          <p:cNvPr id="6" name="object 6"/>
          <p:cNvGrpSpPr/>
          <p:nvPr/>
        </p:nvGrpSpPr>
        <p:grpSpPr>
          <a:xfrm>
            <a:off x="144779" y="8196288"/>
            <a:ext cx="6518275" cy="833755"/>
            <a:chOff x="144779" y="8196288"/>
            <a:chExt cx="6518275" cy="833755"/>
          </a:xfrm>
        </p:grpSpPr>
        <p:sp>
          <p:nvSpPr>
            <p:cNvPr id="7" name="object 7"/>
            <p:cNvSpPr/>
            <p:nvPr/>
          </p:nvSpPr>
          <p:spPr>
            <a:xfrm>
              <a:off x="214287" y="8215338"/>
              <a:ext cx="6429375" cy="795655"/>
            </a:xfrm>
            <a:custGeom>
              <a:avLst/>
              <a:gdLst/>
              <a:ahLst/>
              <a:cxnLst/>
              <a:rect l="l" t="t" r="r" b="b"/>
              <a:pathLst>
                <a:path w="6429375" h="795654">
                  <a:moveTo>
                    <a:pt x="0" y="795337"/>
                  </a:moveTo>
                  <a:lnTo>
                    <a:pt x="6429375" y="795337"/>
                  </a:lnTo>
                  <a:lnTo>
                    <a:pt x="6429375" y="0"/>
                  </a:lnTo>
                  <a:lnTo>
                    <a:pt x="0" y="0"/>
                  </a:lnTo>
                  <a:lnTo>
                    <a:pt x="0" y="795337"/>
                  </a:lnTo>
                  <a:close/>
                </a:path>
              </a:pathLst>
            </a:custGeom>
            <a:ln w="38100">
              <a:solidFill>
                <a:srgbClr val="31AD51"/>
              </a:solidFill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pic>
          <p:nvPicPr>
            <p:cNvPr id="8" name="object 8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44779" y="8727948"/>
              <a:ext cx="6516624" cy="160019"/>
            </a:xfrm>
            <a:prstGeom prst="rect">
              <a:avLst/>
            </a:prstGeom>
          </p:spPr>
        </p:pic>
      </p:grpSp>
      <p:grpSp>
        <p:nvGrpSpPr>
          <p:cNvPr id="9" name="object 9"/>
          <p:cNvGrpSpPr/>
          <p:nvPr/>
        </p:nvGrpSpPr>
        <p:grpSpPr>
          <a:xfrm>
            <a:off x="96011" y="115823"/>
            <a:ext cx="6666230" cy="1463040"/>
            <a:chOff x="96011" y="115823"/>
            <a:chExt cx="6666230" cy="1463040"/>
          </a:xfrm>
        </p:grpSpPr>
        <p:pic>
          <p:nvPicPr>
            <p:cNvPr id="10" name="object 10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96011" y="115823"/>
              <a:ext cx="6665976" cy="1452372"/>
            </a:xfrm>
            <a:prstGeom prst="rect">
              <a:avLst/>
            </a:prstGeom>
          </p:spPr>
        </p:pic>
        <p:pic>
          <p:nvPicPr>
            <p:cNvPr id="11" name="object 11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142849" y="142875"/>
              <a:ext cx="6572275" cy="1358646"/>
            </a:xfrm>
            <a:prstGeom prst="rect">
              <a:avLst/>
            </a:prstGeom>
          </p:spPr>
        </p:pic>
        <p:sp>
          <p:nvSpPr>
            <p:cNvPr id="12" name="object 12"/>
            <p:cNvSpPr/>
            <p:nvPr/>
          </p:nvSpPr>
          <p:spPr>
            <a:xfrm>
              <a:off x="142849" y="142875"/>
              <a:ext cx="6572884" cy="1358900"/>
            </a:xfrm>
            <a:custGeom>
              <a:avLst/>
              <a:gdLst/>
              <a:ahLst/>
              <a:cxnLst/>
              <a:rect l="l" t="t" r="r" b="b"/>
              <a:pathLst>
                <a:path w="6572884" h="1358900">
                  <a:moveTo>
                    <a:pt x="0" y="226441"/>
                  </a:moveTo>
                  <a:lnTo>
                    <a:pt x="4600" y="180795"/>
                  </a:lnTo>
                  <a:lnTo>
                    <a:pt x="17795" y="138285"/>
                  </a:lnTo>
                  <a:lnTo>
                    <a:pt x="38673" y="99820"/>
                  </a:lnTo>
                  <a:lnTo>
                    <a:pt x="66324" y="66309"/>
                  </a:lnTo>
                  <a:lnTo>
                    <a:pt x="99837" y="38663"/>
                  </a:lnTo>
                  <a:lnTo>
                    <a:pt x="138301" y="17789"/>
                  </a:lnTo>
                  <a:lnTo>
                    <a:pt x="180806" y="4599"/>
                  </a:lnTo>
                  <a:lnTo>
                    <a:pt x="226440" y="0"/>
                  </a:lnTo>
                  <a:lnTo>
                    <a:pt x="6345834" y="0"/>
                  </a:lnTo>
                  <a:lnTo>
                    <a:pt x="6391480" y="4599"/>
                  </a:lnTo>
                  <a:lnTo>
                    <a:pt x="6433990" y="17789"/>
                  </a:lnTo>
                  <a:lnTo>
                    <a:pt x="6472455" y="38663"/>
                  </a:lnTo>
                  <a:lnTo>
                    <a:pt x="6505965" y="66309"/>
                  </a:lnTo>
                  <a:lnTo>
                    <a:pt x="6533612" y="99820"/>
                  </a:lnTo>
                  <a:lnTo>
                    <a:pt x="6554485" y="138285"/>
                  </a:lnTo>
                  <a:lnTo>
                    <a:pt x="6567676" y="180795"/>
                  </a:lnTo>
                  <a:lnTo>
                    <a:pt x="6572275" y="226441"/>
                  </a:lnTo>
                  <a:lnTo>
                    <a:pt x="6572275" y="1132204"/>
                  </a:lnTo>
                  <a:lnTo>
                    <a:pt x="6567676" y="1177850"/>
                  </a:lnTo>
                  <a:lnTo>
                    <a:pt x="6554485" y="1220360"/>
                  </a:lnTo>
                  <a:lnTo>
                    <a:pt x="6533612" y="1258825"/>
                  </a:lnTo>
                  <a:lnTo>
                    <a:pt x="6505965" y="1292336"/>
                  </a:lnTo>
                  <a:lnTo>
                    <a:pt x="6472455" y="1319982"/>
                  </a:lnTo>
                  <a:lnTo>
                    <a:pt x="6433990" y="1340856"/>
                  </a:lnTo>
                  <a:lnTo>
                    <a:pt x="6391480" y="1354046"/>
                  </a:lnTo>
                  <a:lnTo>
                    <a:pt x="6345834" y="1358646"/>
                  </a:lnTo>
                  <a:lnTo>
                    <a:pt x="226440" y="1358646"/>
                  </a:lnTo>
                  <a:lnTo>
                    <a:pt x="180806" y="1354046"/>
                  </a:lnTo>
                  <a:lnTo>
                    <a:pt x="138301" y="1340856"/>
                  </a:lnTo>
                  <a:lnTo>
                    <a:pt x="99837" y="1319982"/>
                  </a:lnTo>
                  <a:lnTo>
                    <a:pt x="66324" y="1292336"/>
                  </a:lnTo>
                  <a:lnTo>
                    <a:pt x="38673" y="1258825"/>
                  </a:lnTo>
                  <a:lnTo>
                    <a:pt x="17795" y="1220360"/>
                  </a:lnTo>
                  <a:lnTo>
                    <a:pt x="4600" y="1177850"/>
                  </a:lnTo>
                  <a:lnTo>
                    <a:pt x="0" y="1132204"/>
                  </a:lnTo>
                  <a:lnTo>
                    <a:pt x="0" y="226441"/>
                  </a:lnTo>
                  <a:close/>
                </a:path>
              </a:pathLst>
            </a:custGeom>
            <a:ln w="9525">
              <a:solidFill>
                <a:srgbClr val="55CE74"/>
              </a:solidFill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pic>
          <p:nvPicPr>
            <p:cNvPr id="13" name="object 13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2500248" y="305930"/>
              <a:ext cx="1714500" cy="733945"/>
            </a:xfrm>
            <a:prstGeom prst="rect">
              <a:avLst/>
            </a:prstGeom>
          </p:spPr>
        </p:pic>
        <p:pic>
          <p:nvPicPr>
            <p:cNvPr id="14" name="object 14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2738628" y="1024127"/>
              <a:ext cx="1897379" cy="371855"/>
            </a:xfrm>
            <a:prstGeom prst="rect">
              <a:avLst/>
            </a:prstGeom>
          </p:spPr>
        </p:pic>
        <p:pic>
          <p:nvPicPr>
            <p:cNvPr id="15" name="object 15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4401311" y="1024127"/>
              <a:ext cx="1577339" cy="371855"/>
            </a:xfrm>
            <a:prstGeom prst="rect">
              <a:avLst/>
            </a:prstGeom>
          </p:spPr>
        </p:pic>
        <p:pic>
          <p:nvPicPr>
            <p:cNvPr id="16" name="object 16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3169919" y="1207007"/>
              <a:ext cx="1546859" cy="371855"/>
            </a:xfrm>
            <a:prstGeom prst="rect">
              <a:avLst/>
            </a:prstGeom>
          </p:spPr>
        </p:pic>
        <p:pic>
          <p:nvPicPr>
            <p:cNvPr id="17" name="object 17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4482083" y="1207007"/>
              <a:ext cx="284988" cy="371855"/>
            </a:xfrm>
            <a:prstGeom prst="rect">
              <a:avLst/>
            </a:prstGeom>
          </p:spPr>
        </p:pic>
        <p:pic>
          <p:nvPicPr>
            <p:cNvPr id="18" name="object 18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4572000" y="1207007"/>
              <a:ext cx="1013460" cy="371855"/>
            </a:xfrm>
            <a:prstGeom prst="rect">
              <a:avLst/>
            </a:prstGeom>
          </p:spPr>
        </p:pic>
        <p:pic>
          <p:nvPicPr>
            <p:cNvPr id="19" name="object 19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324611" y="234695"/>
              <a:ext cx="1719072" cy="1341120"/>
            </a:xfrm>
            <a:prstGeom prst="rect">
              <a:avLst/>
            </a:prstGeom>
          </p:spPr>
        </p:pic>
        <p:pic>
          <p:nvPicPr>
            <p:cNvPr id="20" name="object 20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4725161" y="164274"/>
              <a:ext cx="1805305" cy="893889"/>
            </a:xfrm>
            <a:prstGeom prst="rect">
              <a:avLst/>
            </a:prstGeom>
          </p:spPr>
        </p:pic>
      </p:grpSp>
      <p:sp>
        <p:nvSpPr>
          <p:cNvPr id="21" name="object 21"/>
          <p:cNvSpPr txBox="1"/>
          <p:nvPr/>
        </p:nvSpPr>
        <p:spPr>
          <a:xfrm>
            <a:off x="293014" y="1068451"/>
            <a:ext cx="6249670" cy="68249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2992755" marR="675640" indent="-431800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Arial"/>
                <a:cs typeface="Arial"/>
              </a:rPr>
              <a:t>6ta.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Edición</a:t>
            </a:r>
            <a:r>
              <a:rPr sz="1200" b="1" spc="-10" dirty="0">
                <a:latin typeface="Arial"/>
                <a:cs typeface="Arial"/>
              </a:rPr>
              <a:t> Volumen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I</a:t>
            </a:r>
            <a:r>
              <a:rPr sz="1200" b="1" spc="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Enero</a:t>
            </a:r>
            <a:r>
              <a:rPr sz="1200" b="1" spc="-3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a</a:t>
            </a:r>
            <a:r>
              <a:rPr sz="1200" b="1" spc="-2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Julio</a:t>
            </a:r>
            <a:r>
              <a:rPr sz="1200" b="1" spc="-5" dirty="0">
                <a:latin typeface="Arial"/>
                <a:cs typeface="Arial"/>
              </a:rPr>
              <a:t> </a:t>
            </a:r>
            <a:r>
              <a:rPr sz="1200" b="1" spc="-20" dirty="0">
                <a:latin typeface="Arial"/>
                <a:cs typeface="Arial"/>
              </a:rPr>
              <a:t>2021 </a:t>
            </a:r>
            <a:r>
              <a:rPr sz="1200" b="1" dirty="0">
                <a:latin typeface="Arial"/>
                <a:cs typeface="Arial"/>
              </a:rPr>
              <a:t>Revista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Semestral-</a:t>
            </a:r>
            <a:r>
              <a:rPr sz="1200" b="1" spc="-40" dirty="0">
                <a:latin typeface="Arial"/>
                <a:cs typeface="Arial"/>
              </a:rPr>
              <a:t> </a:t>
            </a:r>
            <a:r>
              <a:rPr sz="1200" b="1" spc="-10" dirty="0">
                <a:latin typeface="Arial"/>
                <a:cs typeface="Arial"/>
              </a:rPr>
              <a:t>Venezuela</a:t>
            </a:r>
            <a:endParaRPr sz="1200" dirty="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305"/>
              </a:spcBef>
            </a:pPr>
            <a:endParaRPr sz="1200" dirty="0">
              <a:latin typeface="Arial"/>
              <a:cs typeface="Arial"/>
            </a:endParaRPr>
          </a:p>
          <a:p>
            <a:pPr marL="375285" marR="5080" indent="-36322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manera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general,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comentarios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emitidos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este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rubro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parte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trabajadores,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percepción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falta de reconocimiento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labor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desempeñada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 las actividades,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ya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sea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 </a:t>
            </a:r>
            <a:r>
              <a:rPr sz="1200" dirty="0">
                <a:latin typeface="Times New Roman"/>
                <a:cs typeface="Times New Roman"/>
              </a:rPr>
              <a:t>manera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verbal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monetaria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investigación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demuestra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gran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parte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planteado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estudio </a:t>
            </a:r>
            <a:r>
              <a:rPr sz="1200" dirty="0">
                <a:latin typeface="Times New Roman"/>
                <a:cs typeface="Times New Roman"/>
              </a:rPr>
              <a:t>presentado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puesto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deja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entrever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manera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general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motivación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incentivos </a:t>
            </a:r>
            <a:r>
              <a:rPr sz="1200" dirty="0">
                <a:latin typeface="Times New Roman"/>
                <a:cs typeface="Times New Roman"/>
              </a:rPr>
              <a:t>laborales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influyen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directamente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desempeño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funciones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(las)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trabajadores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spc="-50" dirty="0">
                <a:latin typeface="Times New Roman"/>
                <a:cs typeface="Times New Roman"/>
              </a:rPr>
              <a:t>y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ende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alcance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logro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objetivos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organización.</a:t>
            </a:r>
            <a:endParaRPr sz="1200" dirty="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60"/>
              </a:spcBef>
            </a:pPr>
            <a:endParaRPr sz="1200" dirty="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z="1200" b="1" i="1" spc="-10" dirty="0">
                <a:latin typeface="Times New Roman"/>
                <a:cs typeface="Times New Roman"/>
              </a:rPr>
              <a:t>Teorías</a:t>
            </a:r>
            <a:r>
              <a:rPr sz="1200" b="1" i="1" spc="-30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de</a:t>
            </a:r>
            <a:r>
              <a:rPr sz="1200" b="1" i="1" spc="-30" dirty="0">
                <a:latin typeface="Times New Roman"/>
                <a:cs typeface="Times New Roman"/>
              </a:rPr>
              <a:t> </a:t>
            </a:r>
            <a:r>
              <a:rPr sz="1200" b="1" i="1" spc="-10" dirty="0">
                <a:latin typeface="Times New Roman"/>
                <a:cs typeface="Times New Roman"/>
              </a:rPr>
              <a:t>Entrada</a:t>
            </a:r>
            <a:endParaRPr sz="1200" dirty="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5"/>
              </a:spcBef>
            </a:pPr>
            <a:endParaRPr sz="1200" dirty="0">
              <a:latin typeface="Times New Roman"/>
              <a:cs typeface="Times New Roman"/>
            </a:endParaRPr>
          </a:p>
          <a:p>
            <a:pPr marL="375285" marR="6985" indent="-363220" algn="just">
              <a:lnSpc>
                <a:spcPct val="100000"/>
              </a:lnSpc>
              <a:spcBef>
                <a:spcPts val="5"/>
              </a:spcBef>
            </a:pPr>
            <a:r>
              <a:rPr sz="1200" dirty="0">
                <a:latin typeface="Times New Roman"/>
                <a:cs typeface="Times New Roman"/>
              </a:rPr>
              <a:t>Múltiples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son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teorías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existen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sobre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motivación,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cuales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han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desarrollado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desde </a:t>
            </a:r>
            <a:r>
              <a:rPr sz="1200" dirty="0">
                <a:latin typeface="Times New Roman"/>
                <a:cs typeface="Times New Roman"/>
              </a:rPr>
              <a:t>distintas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perspectivas,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sin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embargo,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todas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ellas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responden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alguna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manera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necesidades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personas.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este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sentido,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tomando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consideración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aspectos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claves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estudio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realiza, se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presentan como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teorías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entrada las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siguientes:</a:t>
            </a:r>
            <a:endParaRPr sz="1200" dirty="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5"/>
              </a:spcBef>
            </a:pPr>
            <a:endParaRPr sz="1200" dirty="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z="1200" b="1" i="1" spc="-10" dirty="0">
                <a:latin typeface="Times New Roman"/>
                <a:cs typeface="Times New Roman"/>
              </a:rPr>
              <a:t>Teoría</a:t>
            </a:r>
            <a:r>
              <a:rPr sz="1200" b="1" i="1" spc="-15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de</a:t>
            </a:r>
            <a:r>
              <a:rPr sz="1200" b="1" i="1" spc="-25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las</a:t>
            </a:r>
            <a:r>
              <a:rPr sz="1200" b="1" i="1" spc="-40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Necesidades</a:t>
            </a:r>
            <a:r>
              <a:rPr sz="1200" b="1" i="1" spc="-5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de</a:t>
            </a:r>
            <a:r>
              <a:rPr sz="1200" b="1" i="1" spc="-25" dirty="0">
                <a:latin typeface="Times New Roman"/>
                <a:cs typeface="Times New Roman"/>
              </a:rPr>
              <a:t> </a:t>
            </a:r>
            <a:r>
              <a:rPr sz="1200" b="1" i="1" spc="-10" dirty="0">
                <a:latin typeface="Times New Roman"/>
                <a:cs typeface="Times New Roman"/>
              </a:rPr>
              <a:t>Maslow</a:t>
            </a:r>
            <a:endParaRPr sz="1200" dirty="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60"/>
              </a:spcBef>
            </a:pPr>
            <a:endParaRPr sz="1200" dirty="0">
              <a:latin typeface="Times New Roman"/>
              <a:cs typeface="Times New Roman"/>
            </a:endParaRPr>
          </a:p>
          <a:p>
            <a:pPr marL="375285" marR="6350" indent="-36322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La teoría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necesidades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Maslow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(1943),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plantea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todas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necesidades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humanas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poseen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misma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fuerza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ser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satisfechas.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mismo,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postuló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cada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persona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encuentra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un </a:t>
            </a:r>
            <a:r>
              <a:rPr sz="1200" dirty="0">
                <a:latin typeface="Times New Roman"/>
                <a:cs typeface="Times New Roman"/>
              </a:rPr>
              <a:t>ordenamiento</a:t>
            </a:r>
            <a:r>
              <a:rPr sz="1200" spc="3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particular</a:t>
            </a:r>
            <a:r>
              <a:rPr sz="1200" spc="3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cinco</a:t>
            </a:r>
            <a:r>
              <a:rPr sz="1200" spc="3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necesidades</a:t>
            </a:r>
            <a:r>
              <a:rPr sz="1200" spc="3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fundamentales.</a:t>
            </a:r>
            <a:r>
              <a:rPr sz="1200" spc="3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3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trata</a:t>
            </a:r>
            <a:r>
              <a:rPr sz="1200" spc="3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3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sistema</a:t>
            </a:r>
            <a:r>
              <a:rPr sz="1200" spc="36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 </a:t>
            </a:r>
            <a:r>
              <a:rPr sz="1200" dirty="0">
                <a:latin typeface="Times New Roman"/>
                <a:cs typeface="Times New Roman"/>
              </a:rPr>
              <a:t>pirámide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necesidades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van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este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orden: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(1)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Básicas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fisiológicas,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(2)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Seguridad,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(3) </a:t>
            </a:r>
            <a:r>
              <a:rPr sz="1200" dirty="0">
                <a:latin typeface="Times New Roman"/>
                <a:cs typeface="Times New Roman"/>
              </a:rPr>
              <a:t>Sociales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(de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afiliación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pertenencia),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(4)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Estima,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(5)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Autorrealización.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expuesto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infiere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que,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modelo,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medida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hombre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satisface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sus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necesidades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surgen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otras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que </a:t>
            </a:r>
            <a:r>
              <a:rPr sz="1200" dirty="0">
                <a:latin typeface="Times New Roman"/>
                <a:cs typeface="Times New Roman"/>
              </a:rPr>
              <a:t>cambian</a:t>
            </a:r>
            <a:r>
              <a:rPr sz="1200" spc="3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</a:t>
            </a:r>
            <a:r>
              <a:rPr sz="1200" spc="3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modifican</a:t>
            </a:r>
            <a:r>
              <a:rPr sz="1200" spc="3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3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comportamiento</a:t>
            </a:r>
            <a:r>
              <a:rPr sz="1200" spc="3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3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mismo;</a:t>
            </a:r>
            <a:r>
              <a:rPr sz="1200" spc="3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considerando</a:t>
            </a:r>
            <a:r>
              <a:rPr sz="1200" spc="3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3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solo</a:t>
            </a:r>
            <a:r>
              <a:rPr sz="1200" spc="3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cuando</a:t>
            </a:r>
            <a:r>
              <a:rPr sz="1200" spc="34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una </a:t>
            </a:r>
            <a:r>
              <a:rPr sz="1200" dirty="0">
                <a:latin typeface="Times New Roman"/>
                <a:cs typeface="Times New Roman"/>
              </a:rPr>
              <a:t>necesidad</a:t>
            </a:r>
            <a:r>
              <a:rPr sz="1200" spc="3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está</a:t>
            </a:r>
            <a:r>
              <a:rPr sz="1200" spc="3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“razonablemente”</a:t>
            </a:r>
            <a:r>
              <a:rPr sz="1200" spc="3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satisfecha,</a:t>
            </a:r>
            <a:r>
              <a:rPr sz="1200" spc="3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3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disparará</a:t>
            </a:r>
            <a:r>
              <a:rPr sz="1200" spc="3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3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nueva</a:t>
            </a:r>
            <a:r>
              <a:rPr sz="1200" spc="3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necesidad;</a:t>
            </a:r>
            <a:r>
              <a:rPr sz="1200" spc="3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360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ello </a:t>
            </a:r>
            <a:r>
              <a:rPr sz="1200" dirty="0">
                <a:latin typeface="Times New Roman"/>
                <a:cs typeface="Times New Roman"/>
              </a:rPr>
              <a:t>establece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cinco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categorías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necesidades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son: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fisiológicas,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seguridad,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amor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spc="-50" dirty="0">
                <a:latin typeface="Times New Roman"/>
                <a:cs typeface="Times New Roman"/>
              </a:rPr>
              <a:t>y </a:t>
            </a:r>
            <a:r>
              <a:rPr sz="1200" dirty="0">
                <a:latin typeface="Times New Roman"/>
                <a:cs typeface="Times New Roman"/>
              </a:rPr>
              <a:t>pertenencia,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estima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auto-</a:t>
            </a:r>
            <a:r>
              <a:rPr sz="1200" dirty="0">
                <a:latin typeface="Times New Roman"/>
                <a:cs typeface="Times New Roman"/>
              </a:rPr>
              <a:t>realización;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siendo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necesidades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fisiológicas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más </a:t>
            </a:r>
            <a:r>
              <a:rPr sz="1200" dirty="0">
                <a:latin typeface="Times New Roman"/>
                <a:cs typeface="Times New Roman"/>
              </a:rPr>
              <a:t>bajo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nivel.</a:t>
            </a:r>
            <a:endParaRPr sz="1200" dirty="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60"/>
              </a:spcBef>
            </a:pPr>
            <a:endParaRPr sz="1200" dirty="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5"/>
              </a:spcBef>
            </a:pPr>
            <a:r>
              <a:rPr sz="1200" b="1" i="1" dirty="0">
                <a:latin typeface="Times New Roman"/>
                <a:cs typeface="Times New Roman"/>
              </a:rPr>
              <a:t>Significantes</a:t>
            </a:r>
            <a:r>
              <a:rPr sz="1200" b="1" i="1" spc="-40" dirty="0">
                <a:latin typeface="Times New Roman"/>
                <a:cs typeface="Times New Roman"/>
              </a:rPr>
              <a:t> </a:t>
            </a:r>
            <a:r>
              <a:rPr sz="1200" b="1" i="1" spc="-10" dirty="0">
                <a:latin typeface="Times New Roman"/>
                <a:cs typeface="Times New Roman"/>
              </a:rPr>
              <a:t>Teóricos</a:t>
            </a:r>
            <a:endParaRPr sz="1200" dirty="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5"/>
              </a:spcBef>
            </a:pPr>
            <a:endParaRPr sz="1200" dirty="0">
              <a:latin typeface="Times New Roman"/>
              <a:cs typeface="Times New Roman"/>
            </a:endParaRPr>
          </a:p>
          <a:p>
            <a:pPr marL="12700" marR="8255" algn="just">
              <a:lnSpc>
                <a:spcPct val="100000"/>
              </a:lnSpc>
              <a:spcBef>
                <a:spcPts val="5"/>
              </a:spcBef>
            </a:pP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significantes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teóricos,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conforman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todo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compendio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encuentra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inmerso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temática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 </a:t>
            </a:r>
            <a:r>
              <a:rPr sz="1200" dirty="0">
                <a:latin typeface="Times New Roman"/>
                <a:cs typeface="Times New Roman"/>
              </a:rPr>
              <a:t>estudio,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decir,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son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elementos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van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servir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referencia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consolidar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conocimiento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investigador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respecto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temática.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tal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sentido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desarrollan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siguientes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significantes teóricos:</a:t>
            </a:r>
            <a:endParaRPr sz="1200" dirty="0">
              <a:latin typeface="Times New Roman"/>
              <a:cs typeface="Times New Roman"/>
            </a:endParaRPr>
          </a:p>
        </p:txBody>
      </p:sp>
      <p:pic>
        <p:nvPicPr>
          <p:cNvPr id="22" name="object 22"/>
          <p:cNvPicPr/>
          <p:nvPr/>
        </p:nvPicPr>
        <p:blipFill>
          <a:blip r:embed="rId15" cstate="print"/>
          <a:stretch>
            <a:fillRect/>
          </a:stretch>
        </p:blipFill>
        <p:spPr>
          <a:xfrm>
            <a:off x="5606796" y="8193022"/>
            <a:ext cx="1092707" cy="848868"/>
          </a:xfrm>
          <a:prstGeom prst="rect">
            <a:avLst/>
          </a:prstGeom>
        </p:spPr>
      </p:pic>
      <p:pic>
        <p:nvPicPr>
          <p:cNvPr id="23" name="object 23"/>
          <p:cNvPicPr/>
          <p:nvPr/>
        </p:nvPicPr>
        <p:blipFill>
          <a:blip r:embed="rId15" cstate="print"/>
          <a:stretch>
            <a:fillRect/>
          </a:stretch>
        </p:blipFill>
        <p:spPr>
          <a:xfrm>
            <a:off x="109728" y="8193022"/>
            <a:ext cx="1092708" cy="848868"/>
          </a:xfrm>
          <a:prstGeom prst="rect">
            <a:avLst/>
          </a:prstGeom>
        </p:spPr>
      </p:pic>
      <p:sp>
        <p:nvSpPr>
          <p:cNvPr id="24" name="object 24"/>
          <p:cNvSpPr txBox="1"/>
          <p:nvPr/>
        </p:nvSpPr>
        <p:spPr>
          <a:xfrm>
            <a:off x="1228445" y="8257268"/>
            <a:ext cx="4467860" cy="7639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ts val="1410"/>
              </a:lnSpc>
            </a:pPr>
            <a:r>
              <a:rPr sz="1200" b="1" dirty="0">
                <a:latin typeface="Times New Roman"/>
                <a:cs typeface="Times New Roman"/>
              </a:rPr>
              <a:t>Reingeniería</a:t>
            </a:r>
            <a:r>
              <a:rPr sz="1200" b="1" spc="-1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Procesos</a:t>
            </a:r>
            <a:r>
              <a:rPr sz="1200" b="1" spc="-5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Administrativos,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a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partir</a:t>
            </a:r>
            <a:r>
              <a:rPr sz="1200" b="1" spc="-4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la</a:t>
            </a:r>
            <a:r>
              <a:rPr sz="1200" b="1" spc="-10" dirty="0">
                <a:latin typeface="Times New Roman"/>
                <a:cs typeface="Times New Roman"/>
              </a:rPr>
              <a:t> Motivación,</a:t>
            </a:r>
            <a:endParaRPr sz="1200" dirty="0">
              <a:latin typeface="Times New Roman"/>
              <a:cs typeface="Times New Roman"/>
            </a:endParaRPr>
          </a:p>
          <a:p>
            <a:pPr algn="ctr">
              <a:lnSpc>
                <a:spcPts val="1420"/>
              </a:lnSpc>
            </a:pPr>
            <a:r>
              <a:rPr sz="1200" b="1" spc="-10" dirty="0">
                <a:latin typeface="Times New Roman"/>
                <a:cs typeface="Times New Roman"/>
              </a:rPr>
              <a:t>como</a:t>
            </a:r>
            <a:r>
              <a:rPr sz="1200" b="1" spc="-6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Activador</a:t>
            </a:r>
            <a:r>
              <a:rPr sz="1200" b="1" spc="-4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los</a:t>
            </a:r>
            <a:r>
              <a:rPr sz="1200" b="1" spc="-45" dirty="0">
                <a:latin typeface="Times New Roman"/>
                <a:cs typeface="Times New Roman"/>
              </a:rPr>
              <a:t> </a:t>
            </a:r>
            <a:r>
              <a:rPr sz="1200" b="1" spc="-20" dirty="0">
                <a:latin typeface="Times New Roman"/>
                <a:cs typeface="Times New Roman"/>
              </a:rPr>
              <a:t>Valores</a:t>
            </a:r>
            <a:r>
              <a:rPr sz="1200" b="1" spc="-1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Organizacionales:</a:t>
            </a:r>
            <a:r>
              <a:rPr sz="1200" b="1" spc="-10" dirty="0">
                <a:latin typeface="Times New Roman"/>
                <a:cs typeface="Times New Roman"/>
              </a:rPr>
              <a:t> Significación</a:t>
            </a:r>
            <a:endParaRPr sz="1200" dirty="0">
              <a:latin typeface="Times New Roman"/>
              <a:cs typeface="Times New Roman"/>
            </a:endParaRPr>
          </a:p>
          <a:p>
            <a:pPr marL="2540" algn="ctr">
              <a:lnSpc>
                <a:spcPts val="1420"/>
              </a:lnSpc>
            </a:pPr>
            <a:r>
              <a:rPr sz="1200" b="1" dirty="0">
                <a:latin typeface="Times New Roman"/>
                <a:cs typeface="Times New Roman"/>
              </a:rPr>
              <a:t>desde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los</a:t>
            </a:r>
            <a:r>
              <a:rPr sz="1200" b="1" spc="-7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Actores</a:t>
            </a:r>
            <a:endParaRPr sz="1200" dirty="0">
              <a:latin typeface="Times New Roman"/>
              <a:cs typeface="Times New Roman"/>
            </a:endParaRPr>
          </a:p>
          <a:p>
            <a:pPr marR="57150" algn="ctr">
              <a:lnSpc>
                <a:spcPct val="100000"/>
              </a:lnSpc>
              <a:spcBef>
                <a:spcPts val="200"/>
              </a:spcBef>
            </a:pPr>
            <a:r>
              <a:rPr sz="1200" b="1" dirty="0">
                <a:latin typeface="Times New Roman"/>
                <a:cs typeface="Times New Roman"/>
              </a:rPr>
              <a:t>MSc.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Ámbar</a:t>
            </a:r>
            <a:r>
              <a:rPr sz="1200" b="1" spc="-40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Ramírez</a:t>
            </a:r>
            <a:endParaRPr sz="1200" dirty="0">
              <a:latin typeface="Times New Roman"/>
              <a:cs typeface="Times New Roman"/>
            </a:endParaRPr>
          </a:p>
        </p:txBody>
      </p:sp>
      <p:sp>
        <p:nvSpPr>
          <p:cNvPr id="25" name="object 25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82905" rIns="0" bIns="0" rtlCol="0">
            <a:spAutoFit/>
          </a:bodyPr>
          <a:lstStyle/>
          <a:p>
            <a:pPr marL="189230">
              <a:lnSpc>
                <a:spcPts val="1410"/>
              </a:lnSpc>
            </a:pPr>
            <a:fld id="{81D60167-4931-47E6-BA6A-407CBD079E47}" type="slidenum">
              <a:rPr b="1" spc="-25" dirty="0">
                <a:latin typeface="Times New Roman"/>
                <a:cs typeface="Times New Roman"/>
              </a:rPr>
              <a:t>303</a:t>
            </a:fld>
            <a:endParaRPr b="1" spc="-25" dirty="0">
              <a:latin typeface="Times New Roman"/>
              <a:cs typeface="Times New Roman"/>
            </a:endParaRPr>
          </a:p>
        </p:txBody>
      </p:sp>
      <p:grpSp>
        <p:nvGrpSpPr>
          <p:cNvPr id="26" name="Grupo 25">
            <a:extLst>
              <a:ext uri="{FF2B5EF4-FFF2-40B4-BE49-F238E27FC236}">
                <a16:creationId xmlns:a16="http://schemas.microsoft.com/office/drawing/2014/main" id="{920C7EDC-5579-1EF5-5024-B2526CE1BAA4}"/>
              </a:ext>
            </a:extLst>
          </p:cNvPr>
          <p:cNvGrpSpPr/>
          <p:nvPr/>
        </p:nvGrpSpPr>
        <p:grpSpPr>
          <a:xfrm>
            <a:off x="117348" y="98932"/>
            <a:ext cx="6665976" cy="1452626"/>
            <a:chOff x="470065" y="1951410"/>
            <a:chExt cx="6665976" cy="1452626"/>
          </a:xfrm>
        </p:grpSpPr>
        <p:grpSp>
          <p:nvGrpSpPr>
            <p:cNvPr id="27" name="object 12">
              <a:extLst>
                <a:ext uri="{FF2B5EF4-FFF2-40B4-BE49-F238E27FC236}">
                  <a16:creationId xmlns:a16="http://schemas.microsoft.com/office/drawing/2014/main" id="{AC167B28-12E6-5564-D4AC-F6B10A87B2FF}"/>
                </a:ext>
              </a:extLst>
            </p:cNvPr>
            <p:cNvGrpSpPr/>
            <p:nvPr/>
          </p:nvGrpSpPr>
          <p:grpSpPr>
            <a:xfrm>
              <a:off x="470065" y="1951664"/>
              <a:ext cx="6665976" cy="1452372"/>
              <a:chOff x="96011" y="115823"/>
              <a:chExt cx="6665976" cy="1452372"/>
            </a:xfrm>
          </p:grpSpPr>
          <p:pic>
            <p:nvPicPr>
              <p:cNvPr id="31" name="object 13">
                <a:extLst>
                  <a:ext uri="{FF2B5EF4-FFF2-40B4-BE49-F238E27FC236}">
                    <a16:creationId xmlns:a16="http://schemas.microsoft.com/office/drawing/2014/main" id="{0E427A6E-0D7D-FC46-B7D8-E53039FD1223}"/>
                  </a:ext>
                </a:extLst>
              </p:cNvPr>
              <p:cNvPicPr/>
              <p:nvPr/>
            </p:nvPicPr>
            <p:blipFill>
              <a:blip r:embed="rId5" cstate="print"/>
              <a:stretch>
                <a:fillRect/>
              </a:stretch>
            </p:blipFill>
            <p:spPr>
              <a:xfrm>
                <a:off x="96011" y="115823"/>
                <a:ext cx="6665976" cy="1452372"/>
              </a:xfrm>
              <a:prstGeom prst="rect">
                <a:avLst/>
              </a:prstGeom>
            </p:spPr>
          </p:pic>
          <p:pic>
            <p:nvPicPr>
              <p:cNvPr id="32" name="object 14">
                <a:extLst>
                  <a:ext uri="{FF2B5EF4-FFF2-40B4-BE49-F238E27FC236}">
                    <a16:creationId xmlns:a16="http://schemas.microsoft.com/office/drawing/2014/main" id="{A166242D-DB65-F207-7056-F9BE4BAED566}"/>
                  </a:ext>
                </a:extLst>
              </p:cNvPr>
              <p:cNvPicPr/>
              <p:nvPr/>
            </p:nvPicPr>
            <p:blipFill>
              <a:blip r:embed="rId6" cstate="print"/>
              <a:stretch>
                <a:fillRect/>
              </a:stretch>
            </p:blipFill>
            <p:spPr>
              <a:xfrm>
                <a:off x="142849" y="142875"/>
                <a:ext cx="6572275" cy="1358646"/>
              </a:xfrm>
              <a:prstGeom prst="rect">
                <a:avLst/>
              </a:prstGeom>
            </p:spPr>
          </p:pic>
          <p:sp>
            <p:nvSpPr>
              <p:cNvPr id="33" name="object 15">
                <a:extLst>
                  <a:ext uri="{FF2B5EF4-FFF2-40B4-BE49-F238E27FC236}">
                    <a16:creationId xmlns:a16="http://schemas.microsoft.com/office/drawing/2014/main" id="{2D85CBC5-E69E-37B8-B1B9-D5B2F199F06C}"/>
                  </a:ext>
                </a:extLst>
              </p:cNvPr>
              <p:cNvSpPr/>
              <p:nvPr/>
            </p:nvSpPr>
            <p:spPr>
              <a:xfrm>
                <a:off x="142849" y="142875"/>
                <a:ext cx="6572884" cy="1358900"/>
              </a:xfrm>
              <a:custGeom>
                <a:avLst/>
                <a:gdLst/>
                <a:ahLst/>
                <a:cxnLst/>
                <a:rect l="l" t="t" r="r" b="b"/>
                <a:pathLst>
                  <a:path w="6572884" h="1358900">
                    <a:moveTo>
                      <a:pt x="0" y="226441"/>
                    </a:moveTo>
                    <a:lnTo>
                      <a:pt x="4600" y="180795"/>
                    </a:lnTo>
                    <a:lnTo>
                      <a:pt x="17795" y="138285"/>
                    </a:lnTo>
                    <a:lnTo>
                      <a:pt x="38673" y="99820"/>
                    </a:lnTo>
                    <a:lnTo>
                      <a:pt x="66324" y="66309"/>
                    </a:lnTo>
                    <a:lnTo>
                      <a:pt x="99837" y="38663"/>
                    </a:lnTo>
                    <a:lnTo>
                      <a:pt x="138301" y="17789"/>
                    </a:lnTo>
                    <a:lnTo>
                      <a:pt x="180806" y="4599"/>
                    </a:lnTo>
                    <a:lnTo>
                      <a:pt x="226440" y="0"/>
                    </a:lnTo>
                    <a:lnTo>
                      <a:pt x="6345834" y="0"/>
                    </a:lnTo>
                    <a:lnTo>
                      <a:pt x="6391480" y="4599"/>
                    </a:lnTo>
                    <a:lnTo>
                      <a:pt x="6433990" y="17789"/>
                    </a:lnTo>
                    <a:lnTo>
                      <a:pt x="6472455" y="38663"/>
                    </a:lnTo>
                    <a:lnTo>
                      <a:pt x="6505965" y="66309"/>
                    </a:lnTo>
                    <a:lnTo>
                      <a:pt x="6533612" y="99820"/>
                    </a:lnTo>
                    <a:lnTo>
                      <a:pt x="6554485" y="138285"/>
                    </a:lnTo>
                    <a:lnTo>
                      <a:pt x="6567676" y="180795"/>
                    </a:lnTo>
                    <a:lnTo>
                      <a:pt x="6572275" y="226441"/>
                    </a:lnTo>
                    <a:lnTo>
                      <a:pt x="6572275" y="1132204"/>
                    </a:lnTo>
                    <a:lnTo>
                      <a:pt x="6567676" y="1177850"/>
                    </a:lnTo>
                    <a:lnTo>
                      <a:pt x="6554485" y="1220360"/>
                    </a:lnTo>
                    <a:lnTo>
                      <a:pt x="6533612" y="1258825"/>
                    </a:lnTo>
                    <a:lnTo>
                      <a:pt x="6505965" y="1292336"/>
                    </a:lnTo>
                    <a:lnTo>
                      <a:pt x="6472455" y="1319982"/>
                    </a:lnTo>
                    <a:lnTo>
                      <a:pt x="6433990" y="1340856"/>
                    </a:lnTo>
                    <a:lnTo>
                      <a:pt x="6391480" y="1354046"/>
                    </a:lnTo>
                    <a:lnTo>
                      <a:pt x="6345834" y="1358646"/>
                    </a:lnTo>
                    <a:lnTo>
                      <a:pt x="226440" y="1358646"/>
                    </a:lnTo>
                    <a:lnTo>
                      <a:pt x="180806" y="1354046"/>
                    </a:lnTo>
                    <a:lnTo>
                      <a:pt x="138301" y="1340856"/>
                    </a:lnTo>
                    <a:lnTo>
                      <a:pt x="99837" y="1319982"/>
                    </a:lnTo>
                    <a:lnTo>
                      <a:pt x="66324" y="1292336"/>
                    </a:lnTo>
                    <a:lnTo>
                      <a:pt x="38673" y="1258825"/>
                    </a:lnTo>
                    <a:lnTo>
                      <a:pt x="17795" y="1220360"/>
                    </a:lnTo>
                    <a:lnTo>
                      <a:pt x="4600" y="1177850"/>
                    </a:lnTo>
                    <a:lnTo>
                      <a:pt x="0" y="1132204"/>
                    </a:lnTo>
                    <a:lnTo>
                      <a:pt x="0" y="226441"/>
                    </a:lnTo>
                    <a:close/>
                  </a:path>
                </a:pathLst>
              </a:custGeom>
              <a:ln w="9525">
                <a:solidFill>
                  <a:srgbClr val="55CE74"/>
                </a:solidFill>
              </a:ln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pic>
            <p:nvPicPr>
              <p:cNvPr id="34" name="object 16">
                <a:extLst>
                  <a:ext uri="{FF2B5EF4-FFF2-40B4-BE49-F238E27FC236}">
                    <a16:creationId xmlns:a16="http://schemas.microsoft.com/office/drawing/2014/main" id="{289A4936-F565-00B1-D55E-0CF21B43D8BF}"/>
                  </a:ext>
                </a:extLst>
              </p:cNvPr>
              <p:cNvPicPr/>
              <p:nvPr/>
            </p:nvPicPr>
            <p:blipFill>
              <a:blip r:embed="rId7" cstate="print"/>
              <a:stretch>
                <a:fillRect/>
              </a:stretch>
            </p:blipFill>
            <p:spPr>
              <a:xfrm>
                <a:off x="2500248" y="305930"/>
                <a:ext cx="1714500" cy="733945"/>
              </a:xfrm>
              <a:prstGeom prst="rect">
                <a:avLst/>
              </a:prstGeom>
            </p:spPr>
          </p:pic>
        </p:grpSp>
        <p:sp>
          <p:nvSpPr>
            <p:cNvPr id="28" name="object 16">
              <a:extLst>
                <a:ext uri="{FF2B5EF4-FFF2-40B4-BE49-F238E27FC236}">
                  <a16:creationId xmlns:a16="http://schemas.microsoft.com/office/drawing/2014/main" id="{B23A78CF-58A8-2B85-941F-F6336C92B8B2}"/>
                </a:ext>
              </a:extLst>
            </p:cNvPr>
            <p:cNvSpPr txBox="1"/>
            <p:nvPr/>
          </p:nvSpPr>
          <p:spPr>
            <a:xfrm>
              <a:off x="2775727" y="2875716"/>
              <a:ext cx="3332858" cy="391795"/>
            </a:xfrm>
            <a:prstGeom prst="rect">
              <a:avLst/>
            </a:prstGeom>
            <a:noFill/>
          </p:spPr>
          <p:txBody>
            <a:bodyPr vert="horz" wrap="square" lIns="0" tIns="12700" rIns="0" bIns="0" rtlCol="0">
              <a:spAutoFit/>
            </a:bodyPr>
            <a:lstStyle/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Volumen 4,  Número 1  Enero a Julio 2021</a:t>
              </a:r>
            </a:p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Revista Semestral. Venezuela</a:t>
              </a:r>
              <a:endParaRPr sz="1200" dirty="0">
                <a:latin typeface="Arial"/>
                <a:cs typeface="Arial"/>
              </a:endParaRPr>
            </a:p>
          </p:txBody>
        </p:sp>
        <p:pic>
          <p:nvPicPr>
            <p:cNvPr id="29" name="object 25">
              <a:extLst>
                <a:ext uri="{FF2B5EF4-FFF2-40B4-BE49-F238E27FC236}">
                  <a16:creationId xmlns:a16="http://schemas.microsoft.com/office/drawing/2014/main" id="{DBB6DD7F-F26F-D607-F7A4-FF433270D3FE}"/>
                </a:ext>
              </a:extLst>
            </p:cNvPr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470065" y="2027896"/>
              <a:ext cx="2305662" cy="1053903"/>
            </a:xfrm>
            <a:prstGeom prst="rect">
              <a:avLst/>
            </a:prstGeom>
          </p:spPr>
        </p:pic>
        <p:pic>
          <p:nvPicPr>
            <p:cNvPr id="30" name="object 31">
              <a:extLst>
                <a:ext uri="{FF2B5EF4-FFF2-40B4-BE49-F238E27FC236}">
                  <a16:creationId xmlns:a16="http://schemas.microsoft.com/office/drawing/2014/main" id="{FDE0BBAC-625B-E2EF-4D0F-E66CE03E415A}"/>
                </a:ext>
              </a:extLst>
            </p:cNvPr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4932681" y="1951410"/>
              <a:ext cx="1805304" cy="893889"/>
            </a:xfrm>
            <a:prstGeom prst="rect">
              <a:avLst/>
            </a:prstGeom>
          </p:spPr>
        </p:pic>
      </p:grpSp>
    </p:spTree>
  </p:cSld>
  <p:clrMapOvr>
    <a:masterClrMapping/>
  </p:clrMapOvr>
</p:sld>
</file>

<file path=ppt/slides/slide30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94485" y="1289306"/>
            <a:ext cx="6669405" cy="6695440"/>
            <a:chOff x="94485" y="1289306"/>
            <a:chExt cx="6669405" cy="6695440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94485" y="1289306"/>
              <a:ext cx="6669028" cy="6694927"/>
            </a:xfrm>
            <a:prstGeom prst="rect">
              <a:avLst/>
            </a:prstGeom>
          </p:spPr>
        </p:pic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42862" y="1316850"/>
              <a:ext cx="6572250" cy="6598920"/>
            </a:xfrm>
            <a:prstGeom prst="rect">
              <a:avLst/>
            </a:prstGeom>
          </p:spPr>
        </p:pic>
        <p:sp>
          <p:nvSpPr>
            <p:cNvPr id="5" name="object 5"/>
            <p:cNvSpPr/>
            <p:nvPr/>
          </p:nvSpPr>
          <p:spPr>
            <a:xfrm>
              <a:off x="142862" y="1316850"/>
              <a:ext cx="6572250" cy="6598920"/>
            </a:xfrm>
            <a:custGeom>
              <a:avLst/>
              <a:gdLst/>
              <a:ahLst/>
              <a:cxnLst/>
              <a:rect l="l" t="t" r="r" b="b"/>
              <a:pathLst>
                <a:path w="6572250" h="6598920">
                  <a:moveTo>
                    <a:pt x="0" y="6598920"/>
                  </a:moveTo>
                  <a:lnTo>
                    <a:pt x="6572250" y="6598920"/>
                  </a:lnTo>
                  <a:lnTo>
                    <a:pt x="6572250" y="0"/>
                  </a:lnTo>
                  <a:lnTo>
                    <a:pt x="0" y="0"/>
                  </a:lnTo>
                  <a:lnTo>
                    <a:pt x="0" y="6598920"/>
                  </a:lnTo>
                  <a:close/>
                </a:path>
              </a:pathLst>
            </a:custGeom>
            <a:ln w="28575">
              <a:solidFill>
                <a:srgbClr val="31AD51"/>
              </a:solidFill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</p:grpSp>
      <p:grpSp>
        <p:nvGrpSpPr>
          <p:cNvPr id="6" name="object 6"/>
          <p:cNvGrpSpPr/>
          <p:nvPr/>
        </p:nvGrpSpPr>
        <p:grpSpPr>
          <a:xfrm>
            <a:off x="144779" y="8196288"/>
            <a:ext cx="6518275" cy="833755"/>
            <a:chOff x="144779" y="8196288"/>
            <a:chExt cx="6518275" cy="833755"/>
          </a:xfrm>
        </p:grpSpPr>
        <p:sp>
          <p:nvSpPr>
            <p:cNvPr id="7" name="object 7"/>
            <p:cNvSpPr/>
            <p:nvPr/>
          </p:nvSpPr>
          <p:spPr>
            <a:xfrm>
              <a:off x="214287" y="8215338"/>
              <a:ext cx="6429375" cy="795655"/>
            </a:xfrm>
            <a:custGeom>
              <a:avLst/>
              <a:gdLst/>
              <a:ahLst/>
              <a:cxnLst/>
              <a:rect l="l" t="t" r="r" b="b"/>
              <a:pathLst>
                <a:path w="6429375" h="795654">
                  <a:moveTo>
                    <a:pt x="0" y="795337"/>
                  </a:moveTo>
                  <a:lnTo>
                    <a:pt x="6429375" y="795337"/>
                  </a:lnTo>
                  <a:lnTo>
                    <a:pt x="6429375" y="0"/>
                  </a:lnTo>
                  <a:lnTo>
                    <a:pt x="0" y="0"/>
                  </a:lnTo>
                  <a:lnTo>
                    <a:pt x="0" y="795337"/>
                  </a:lnTo>
                  <a:close/>
                </a:path>
              </a:pathLst>
            </a:custGeom>
            <a:ln w="38100">
              <a:solidFill>
                <a:srgbClr val="31AD51"/>
              </a:solidFill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pic>
          <p:nvPicPr>
            <p:cNvPr id="8" name="object 8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44779" y="8727948"/>
              <a:ext cx="6516624" cy="160019"/>
            </a:xfrm>
            <a:prstGeom prst="rect">
              <a:avLst/>
            </a:prstGeom>
          </p:spPr>
        </p:pic>
      </p:grpSp>
      <p:grpSp>
        <p:nvGrpSpPr>
          <p:cNvPr id="9" name="object 9"/>
          <p:cNvGrpSpPr/>
          <p:nvPr/>
        </p:nvGrpSpPr>
        <p:grpSpPr>
          <a:xfrm>
            <a:off x="96011" y="115823"/>
            <a:ext cx="6666230" cy="1463040"/>
            <a:chOff x="96011" y="115823"/>
            <a:chExt cx="6666230" cy="1463040"/>
          </a:xfrm>
        </p:grpSpPr>
        <p:pic>
          <p:nvPicPr>
            <p:cNvPr id="10" name="object 10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96011" y="115823"/>
              <a:ext cx="6665976" cy="1452372"/>
            </a:xfrm>
            <a:prstGeom prst="rect">
              <a:avLst/>
            </a:prstGeom>
          </p:spPr>
        </p:pic>
        <p:pic>
          <p:nvPicPr>
            <p:cNvPr id="11" name="object 11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142849" y="142875"/>
              <a:ext cx="6572275" cy="1358646"/>
            </a:xfrm>
            <a:prstGeom prst="rect">
              <a:avLst/>
            </a:prstGeom>
          </p:spPr>
        </p:pic>
        <p:sp>
          <p:nvSpPr>
            <p:cNvPr id="12" name="object 12"/>
            <p:cNvSpPr/>
            <p:nvPr/>
          </p:nvSpPr>
          <p:spPr>
            <a:xfrm>
              <a:off x="142849" y="142875"/>
              <a:ext cx="6572884" cy="1358900"/>
            </a:xfrm>
            <a:custGeom>
              <a:avLst/>
              <a:gdLst/>
              <a:ahLst/>
              <a:cxnLst/>
              <a:rect l="l" t="t" r="r" b="b"/>
              <a:pathLst>
                <a:path w="6572884" h="1358900">
                  <a:moveTo>
                    <a:pt x="0" y="226441"/>
                  </a:moveTo>
                  <a:lnTo>
                    <a:pt x="4600" y="180795"/>
                  </a:lnTo>
                  <a:lnTo>
                    <a:pt x="17795" y="138285"/>
                  </a:lnTo>
                  <a:lnTo>
                    <a:pt x="38673" y="99820"/>
                  </a:lnTo>
                  <a:lnTo>
                    <a:pt x="66324" y="66309"/>
                  </a:lnTo>
                  <a:lnTo>
                    <a:pt x="99837" y="38663"/>
                  </a:lnTo>
                  <a:lnTo>
                    <a:pt x="138301" y="17789"/>
                  </a:lnTo>
                  <a:lnTo>
                    <a:pt x="180806" y="4599"/>
                  </a:lnTo>
                  <a:lnTo>
                    <a:pt x="226440" y="0"/>
                  </a:lnTo>
                  <a:lnTo>
                    <a:pt x="6345834" y="0"/>
                  </a:lnTo>
                  <a:lnTo>
                    <a:pt x="6391480" y="4599"/>
                  </a:lnTo>
                  <a:lnTo>
                    <a:pt x="6433990" y="17789"/>
                  </a:lnTo>
                  <a:lnTo>
                    <a:pt x="6472455" y="38663"/>
                  </a:lnTo>
                  <a:lnTo>
                    <a:pt x="6505965" y="66309"/>
                  </a:lnTo>
                  <a:lnTo>
                    <a:pt x="6533612" y="99820"/>
                  </a:lnTo>
                  <a:lnTo>
                    <a:pt x="6554485" y="138285"/>
                  </a:lnTo>
                  <a:lnTo>
                    <a:pt x="6567676" y="180795"/>
                  </a:lnTo>
                  <a:lnTo>
                    <a:pt x="6572275" y="226441"/>
                  </a:lnTo>
                  <a:lnTo>
                    <a:pt x="6572275" y="1132204"/>
                  </a:lnTo>
                  <a:lnTo>
                    <a:pt x="6567676" y="1177850"/>
                  </a:lnTo>
                  <a:lnTo>
                    <a:pt x="6554485" y="1220360"/>
                  </a:lnTo>
                  <a:lnTo>
                    <a:pt x="6533612" y="1258825"/>
                  </a:lnTo>
                  <a:lnTo>
                    <a:pt x="6505965" y="1292336"/>
                  </a:lnTo>
                  <a:lnTo>
                    <a:pt x="6472455" y="1319982"/>
                  </a:lnTo>
                  <a:lnTo>
                    <a:pt x="6433990" y="1340856"/>
                  </a:lnTo>
                  <a:lnTo>
                    <a:pt x="6391480" y="1354046"/>
                  </a:lnTo>
                  <a:lnTo>
                    <a:pt x="6345834" y="1358646"/>
                  </a:lnTo>
                  <a:lnTo>
                    <a:pt x="226440" y="1358646"/>
                  </a:lnTo>
                  <a:lnTo>
                    <a:pt x="180806" y="1354046"/>
                  </a:lnTo>
                  <a:lnTo>
                    <a:pt x="138301" y="1340856"/>
                  </a:lnTo>
                  <a:lnTo>
                    <a:pt x="99837" y="1319982"/>
                  </a:lnTo>
                  <a:lnTo>
                    <a:pt x="66324" y="1292336"/>
                  </a:lnTo>
                  <a:lnTo>
                    <a:pt x="38673" y="1258825"/>
                  </a:lnTo>
                  <a:lnTo>
                    <a:pt x="17795" y="1220360"/>
                  </a:lnTo>
                  <a:lnTo>
                    <a:pt x="4600" y="1177850"/>
                  </a:lnTo>
                  <a:lnTo>
                    <a:pt x="0" y="1132204"/>
                  </a:lnTo>
                  <a:lnTo>
                    <a:pt x="0" y="226441"/>
                  </a:lnTo>
                  <a:close/>
                </a:path>
              </a:pathLst>
            </a:custGeom>
            <a:ln w="9525">
              <a:solidFill>
                <a:srgbClr val="55CE74"/>
              </a:solidFill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pic>
          <p:nvPicPr>
            <p:cNvPr id="13" name="object 13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2500248" y="305930"/>
              <a:ext cx="1714500" cy="733945"/>
            </a:xfrm>
            <a:prstGeom prst="rect">
              <a:avLst/>
            </a:prstGeom>
          </p:spPr>
        </p:pic>
        <p:pic>
          <p:nvPicPr>
            <p:cNvPr id="14" name="object 14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2738628" y="1024127"/>
              <a:ext cx="1897379" cy="371855"/>
            </a:xfrm>
            <a:prstGeom prst="rect">
              <a:avLst/>
            </a:prstGeom>
          </p:spPr>
        </p:pic>
        <p:pic>
          <p:nvPicPr>
            <p:cNvPr id="15" name="object 15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4401311" y="1024127"/>
              <a:ext cx="1577339" cy="371855"/>
            </a:xfrm>
            <a:prstGeom prst="rect">
              <a:avLst/>
            </a:prstGeom>
          </p:spPr>
        </p:pic>
        <p:pic>
          <p:nvPicPr>
            <p:cNvPr id="16" name="object 16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3169919" y="1207007"/>
              <a:ext cx="1546859" cy="371855"/>
            </a:xfrm>
            <a:prstGeom prst="rect">
              <a:avLst/>
            </a:prstGeom>
          </p:spPr>
        </p:pic>
        <p:pic>
          <p:nvPicPr>
            <p:cNvPr id="17" name="object 17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4482083" y="1207007"/>
              <a:ext cx="284988" cy="371855"/>
            </a:xfrm>
            <a:prstGeom prst="rect">
              <a:avLst/>
            </a:prstGeom>
          </p:spPr>
        </p:pic>
        <p:pic>
          <p:nvPicPr>
            <p:cNvPr id="18" name="object 18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4572000" y="1207007"/>
              <a:ext cx="1013460" cy="371855"/>
            </a:xfrm>
            <a:prstGeom prst="rect">
              <a:avLst/>
            </a:prstGeom>
          </p:spPr>
        </p:pic>
      </p:grpSp>
      <p:sp>
        <p:nvSpPr>
          <p:cNvPr id="19" name="object 19"/>
          <p:cNvSpPr txBox="1"/>
          <p:nvPr/>
        </p:nvSpPr>
        <p:spPr>
          <a:xfrm>
            <a:off x="2842005" y="1068451"/>
            <a:ext cx="3029585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443865" marR="5080" indent="-431800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Arial"/>
                <a:cs typeface="Arial"/>
              </a:rPr>
              <a:t>6ta.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Edición</a:t>
            </a:r>
            <a:r>
              <a:rPr sz="1200" b="1" spc="-10" dirty="0">
                <a:latin typeface="Arial"/>
                <a:cs typeface="Arial"/>
              </a:rPr>
              <a:t> Volumen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I</a:t>
            </a:r>
            <a:r>
              <a:rPr sz="1200" b="1" spc="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Enero</a:t>
            </a:r>
            <a:r>
              <a:rPr sz="1200" b="1" spc="-3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a</a:t>
            </a:r>
            <a:r>
              <a:rPr sz="1200" b="1" spc="-2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Julio</a:t>
            </a:r>
            <a:r>
              <a:rPr sz="1200" b="1" spc="-5" dirty="0">
                <a:latin typeface="Arial"/>
                <a:cs typeface="Arial"/>
              </a:rPr>
              <a:t> </a:t>
            </a:r>
            <a:r>
              <a:rPr sz="1200" b="1" spc="-20" dirty="0">
                <a:latin typeface="Arial"/>
                <a:cs typeface="Arial"/>
              </a:rPr>
              <a:t>2021 </a:t>
            </a:r>
            <a:r>
              <a:rPr sz="1200" b="1" dirty="0">
                <a:latin typeface="Arial"/>
                <a:cs typeface="Arial"/>
              </a:rPr>
              <a:t>Revista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Semestral-</a:t>
            </a:r>
            <a:r>
              <a:rPr sz="1200" b="1" spc="-40" dirty="0">
                <a:latin typeface="Arial"/>
                <a:cs typeface="Arial"/>
              </a:rPr>
              <a:t> </a:t>
            </a:r>
            <a:r>
              <a:rPr sz="1200" b="1" spc="-10" dirty="0">
                <a:latin typeface="Arial"/>
                <a:cs typeface="Arial"/>
              </a:rPr>
              <a:t>Venezuela</a:t>
            </a:r>
            <a:endParaRPr sz="1200" dirty="0">
              <a:latin typeface="Arial"/>
              <a:cs typeface="Arial"/>
            </a:endParaRPr>
          </a:p>
        </p:txBody>
      </p:sp>
      <p:grpSp>
        <p:nvGrpSpPr>
          <p:cNvPr id="20" name="object 20"/>
          <p:cNvGrpSpPr/>
          <p:nvPr/>
        </p:nvGrpSpPr>
        <p:grpSpPr>
          <a:xfrm>
            <a:off x="324611" y="164274"/>
            <a:ext cx="6205855" cy="1411605"/>
            <a:chOff x="324611" y="164274"/>
            <a:chExt cx="6205855" cy="1411605"/>
          </a:xfrm>
        </p:grpSpPr>
        <p:pic>
          <p:nvPicPr>
            <p:cNvPr id="21" name="object 21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324611" y="234696"/>
              <a:ext cx="1719072" cy="1341120"/>
            </a:xfrm>
            <a:prstGeom prst="rect">
              <a:avLst/>
            </a:prstGeom>
          </p:spPr>
        </p:pic>
        <p:pic>
          <p:nvPicPr>
            <p:cNvPr id="22" name="object 22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4725161" y="164274"/>
              <a:ext cx="1805305" cy="893889"/>
            </a:xfrm>
            <a:prstGeom prst="rect">
              <a:avLst/>
            </a:prstGeom>
          </p:spPr>
        </p:pic>
      </p:grpSp>
      <p:pic>
        <p:nvPicPr>
          <p:cNvPr id="23" name="object 23"/>
          <p:cNvPicPr/>
          <p:nvPr/>
        </p:nvPicPr>
        <p:blipFill>
          <a:blip r:embed="rId15" cstate="print"/>
          <a:stretch>
            <a:fillRect/>
          </a:stretch>
        </p:blipFill>
        <p:spPr>
          <a:xfrm>
            <a:off x="5606796" y="8193022"/>
            <a:ext cx="1092707" cy="848868"/>
          </a:xfrm>
          <a:prstGeom prst="rect">
            <a:avLst/>
          </a:prstGeom>
        </p:spPr>
      </p:pic>
      <p:pic>
        <p:nvPicPr>
          <p:cNvPr id="24" name="object 24"/>
          <p:cNvPicPr/>
          <p:nvPr/>
        </p:nvPicPr>
        <p:blipFill>
          <a:blip r:embed="rId15" cstate="print"/>
          <a:stretch>
            <a:fillRect/>
          </a:stretch>
        </p:blipFill>
        <p:spPr>
          <a:xfrm>
            <a:off x="109728" y="8193022"/>
            <a:ext cx="1092708" cy="848868"/>
          </a:xfrm>
          <a:prstGeom prst="rect">
            <a:avLst/>
          </a:prstGeom>
        </p:spPr>
      </p:pic>
      <p:sp>
        <p:nvSpPr>
          <p:cNvPr id="25" name="object 25"/>
          <p:cNvSpPr txBox="1"/>
          <p:nvPr/>
        </p:nvSpPr>
        <p:spPr>
          <a:xfrm>
            <a:off x="293014" y="1648459"/>
            <a:ext cx="6272530" cy="514731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i="1" dirty="0">
                <a:latin typeface="Times New Roman"/>
                <a:cs typeface="Times New Roman"/>
              </a:rPr>
              <a:t>La</a:t>
            </a:r>
            <a:r>
              <a:rPr sz="1200" b="1" i="1" spc="-20" dirty="0">
                <a:latin typeface="Times New Roman"/>
                <a:cs typeface="Times New Roman"/>
              </a:rPr>
              <a:t> </a:t>
            </a:r>
            <a:r>
              <a:rPr sz="1200" b="1" i="1" spc="-10" dirty="0">
                <a:latin typeface="Times New Roman"/>
                <a:cs typeface="Times New Roman"/>
              </a:rPr>
              <a:t>Motivación</a:t>
            </a:r>
            <a:endParaRPr sz="1200" dirty="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60"/>
              </a:spcBef>
            </a:pPr>
            <a:endParaRPr sz="1200" dirty="0">
              <a:latin typeface="Times New Roman"/>
              <a:cs typeface="Times New Roman"/>
            </a:endParaRPr>
          </a:p>
          <a:p>
            <a:pPr marL="375285" marR="6350" indent="-36322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puede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concebir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motivación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acuerdo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Robbins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(2004)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aquellos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“procesos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dan </a:t>
            </a:r>
            <a:r>
              <a:rPr sz="1200" dirty="0">
                <a:latin typeface="Times New Roman"/>
                <a:cs typeface="Times New Roman"/>
              </a:rPr>
              <a:t>cuenta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intensidad,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dirección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persistencia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esfuerzo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individuo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conseguir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meta”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(p.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155).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infiere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entonces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que,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motivación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abarca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tres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elementos </a:t>
            </a:r>
            <a:r>
              <a:rPr sz="1200" dirty="0">
                <a:latin typeface="Times New Roman"/>
                <a:cs typeface="Times New Roman"/>
              </a:rPr>
              <a:t>principales: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intensidad,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esfuerzo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persistencia,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intensidad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consiste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medida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esfuerzo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persona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utiliza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lograr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objetivo.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Este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esfuerzo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deberá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canalizarse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dirección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meta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deseada,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persistencia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refiere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medida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tiempo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persona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sostiene </a:t>
            </a:r>
            <a:r>
              <a:rPr sz="1200" dirty="0">
                <a:latin typeface="Times New Roman"/>
                <a:cs typeface="Times New Roman"/>
              </a:rPr>
              <a:t>dicho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esfuerzo.</a:t>
            </a:r>
            <a:endParaRPr sz="1200" dirty="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60"/>
              </a:spcBef>
            </a:pPr>
            <a:endParaRPr sz="1200" dirty="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1200" b="1" i="1" dirty="0">
                <a:latin typeface="Times New Roman"/>
                <a:cs typeface="Times New Roman"/>
              </a:rPr>
              <a:t>Desempeño</a:t>
            </a:r>
            <a:r>
              <a:rPr sz="1200" b="1" i="1" spc="-50" dirty="0">
                <a:latin typeface="Times New Roman"/>
                <a:cs typeface="Times New Roman"/>
              </a:rPr>
              <a:t> </a:t>
            </a:r>
            <a:r>
              <a:rPr sz="1200" b="1" i="1" spc="-10" dirty="0">
                <a:latin typeface="Times New Roman"/>
                <a:cs typeface="Times New Roman"/>
              </a:rPr>
              <a:t>Laboral</a:t>
            </a:r>
            <a:endParaRPr sz="1200" dirty="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60"/>
              </a:spcBef>
            </a:pPr>
            <a:endParaRPr sz="1200" dirty="0">
              <a:latin typeface="Times New Roman"/>
              <a:cs typeface="Times New Roman"/>
            </a:endParaRPr>
          </a:p>
          <a:p>
            <a:pPr marL="375285" marR="5080" indent="-36322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dinámica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característica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entorno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mundial,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exige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cambios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permanentes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 una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constante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revisión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procesos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administrativos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empleados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conducir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organización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dirección </a:t>
            </a:r>
            <a:r>
              <a:rPr sz="1200" dirty="0">
                <a:latin typeface="Times New Roman"/>
                <a:cs typeface="Times New Roman"/>
              </a:rPr>
              <a:t>adecuada.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tal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sentido,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plantea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Granell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(2008)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“las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organizaciones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requieren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personas </a:t>
            </a:r>
            <a:r>
              <a:rPr sz="1200" dirty="0">
                <a:latin typeface="Times New Roman"/>
                <a:cs typeface="Times New Roman"/>
              </a:rPr>
              <a:t>competentes,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conocimientos,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habilidades,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destrezas,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actitudes,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rasgos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personalidad, </a:t>
            </a:r>
            <a:r>
              <a:rPr sz="1200" dirty="0">
                <a:latin typeface="Times New Roman"/>
                <a:cs typeface="Times New Roman"/>
              </a:rPr>
              <a:t>así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valores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le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permitan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lograr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buen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desempeño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actuación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profesional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su </a:t>
            </a:r>
            <a:r>
              <a:rPr sz="1200" dirty="0">
                <a:latin typeface="Times New Roman"/>
                <a:cs typeface="Times New Roman"/>
              </a:rPr>
              <a:t>puesto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laboral”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(p.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41),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decir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que,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requiere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entonces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personal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calificado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motivado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realizar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trabajo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requiere.</a:t>
            </a:r>
            <a:endParaRPr sz="1200" dirty="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65"/>
              </a:spcBef>
            </a:pPr>
            <a:endParaRPr sz="1200" dirty="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1200" b="1" i="1" spc="-10" dirty="0">
                <a:latin typeface="Times New Roman"/>
                <a:cs typeface="Times New Roman"/>
              </a:rPr>
              <a:t>Valores</a:t>
            </a:r>
            <a:r>
              <a:rPr sz="1200" b="1" i="1" spc="-60" dirty="0">
                <a:latin typeface="Times New Roman"/>
                <a:cs typeface="Times New Roman"/>
              </a:rPr>
              <a:t> </a:t>
            </a:r>
            <a:r>
              <a:rPr sz="1200" b="1" i="1" spc="-10" dirty="0">
                <a:latin typeface="Times New Roman"/>
                <a:cs typeface="Times New Roman"/>
              </a:rPr>
              <a:t>Organizacionales</a:t>
            </a:r>
            <a:endParaRPr sz="1200" dirty="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60"/>
              </a:spcBef>
            </a:pPr>
            <a:endParaRPr sz="1200" dirty="0">
              <a:latin typeface="Times New Roman"/>
              <a:cs typeface="Times New Roman"/>
            </a:endParaRPr>
          </a:p>
          <a:p>
            <a:pPr marL="375285" marR="5080" indent="-36322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valores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organizacionales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son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considerados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conjunto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principios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rigen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los </a:t>
            </a:r>
            <a:r>
              <a:rPr sz="1200" dirty="0">
                <a:latin typeface="Times New Roman"/>
                <a:cs typeface="Times New Roman"/>
              </a:rPr>
              <a:t>colaboradores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empleados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grupo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personas.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Estos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trabajan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juntos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conseguir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el </a:t>
            </a:r>
            <a:r>
              <a:rPr sz="1200" dirty="0">
                <a:latin typeface="Times New Roman"/>
                <a:cs typeface="Times New Roman"/>
              </a:rPr>
              <a:t>mismo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objetivo,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ya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sea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empresa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institución.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valores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organizacionales </a:t>
            </a:r>
            <a:r>
              <a:rPr sz="1200" dirty="0">
                <a:latin typeface="Times New Roman"/>
                <a:cs typeface="Times New Roman"/>
              </a:rPr>
              <a:t>sean</a:t>
            </a:r>
            <a:r>
              <a:rPr sz="1200" spc="3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efectivos,</a:t>
            </a:r>
            <a:r>
              <a:rPr sz="1200" spc="3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consideran</a:t>
            </a:r>
            <a:r>
              <a:rPr sz="1200" spc="3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García</a:t>
            </a:r>
            <a:r>
              <a:rPr sz="1200" spc="4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3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Donan</a:t>
            </a:r>
            <a:r>
              <a:rPr sz="1200" spc="3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(2007)</a:t>
            </a:r>
            <a:r>
              <a:rPr sz="1200" spc="3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3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“los</a:t>
            </a:r>
            <a:r>
              <a:rPr sz="1200" spc="3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miembros</a:t>
            </a:r>
            <a:r>
              <a:rPr sz="1200" spc="3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3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grupo</a:t>
            </a:r>
            <a:r>
              <a:rPr sz="1200" spc="38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deben </a:t>
            </a:r>
            <a:r>
              <a:rPr sz="1200" dirty="0">
                <a:latin typeface="Times New Roman"/>
                <a:cs typeface="Times New Roman"/>
              </a:rPr>
              <a:t>ejercerlos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convicción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propia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imposición”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(p.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12),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decir, cada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individuo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tiene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que </a:t>
            </a:r>
            <a:r>
              <a:rPr sz="1200" dirty="0">
                <a:latin typeface="Times New Roman"/>
                <a:cs typeface="Times New Roman"/>
              </a:rPr>
              <a:t>estar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convencido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actuar bajo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ciertas normas,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ideal.</a:t>
            </a:r>
            <a:endParaRPr sz="1200" dirty="0">
              <a:latin typeface="Times New Roman"/>
              <a:cs typeface="Times New Roman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1228445" y="8257268"/>
            <a:ext cx="4467860" cy="7639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ts val="1410"/>
              </a:lnSpc>
            </a:pPr>
            <a:r>
              <a:rPr sz="1200" b="1" dirty="0">
                <a:latin typeface="Times New Roman"/>
                <a:cs typeface="Times New Roman"/>
              </a:rPr>
              <a:t>Reingeniería</a:t>
            </a:r>
            <a:r>
              <a:rPr sz="1200" b="1" spc="-1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Procesos</a:t>
            </a:r>
            <a:r>
              <a:rPr sz="1200" b="1" spc="-5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Administrativos,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a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partir</a:t>
            </a:r>
            <a:r>
              <a:rPr sz="1200" b="1" spc="-4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la</a:t>
            </a:r>
            <a:r>
              <a:rPr sz="1200" b="1" spc="-10" dirty="0">
                <a:latin typeface="Times New Roman"/>
                <a:cs typeface="Times New Roman"/>
              </a:rPr>
              <a:t> Motivación,</a:t>
            </a:r>
            <a:endParaRPr sz="1200" dirty="0">
              <a:latin typeface="Times New Roman"/>
              <a:cs typeface="Times New Roman"/>
            </a:endParaRPr>
          </a:p>
          <a:p>
            <a:pPr algn="ctr">
              <a:lnSpc>
                <a:spcPts val="1420"/>
              </a:lnSpc>
            </a:pPr>
            <a:r>
              <a:rPr sz="1200" b="1" spc="-10" dirty="0">
                <a:latin typeface="Times New Roman"/>
                <a:cs typeface="Times New Roman"/>
              </a:rPr>
              <a:t>como</a:t>
            </a:r>
            <a:r>
              <a:rPr sz="1200" b="1" spc="-6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Activador</a:t>
            </a:r>
            <a:r>
              <a:rPr sz="1200" b="1" spc="-4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los</a:t>
            </a:r>
            <a:r>
              <a:rPr sz="1200" b="1" spc="-45" dirty="0">
                <a:latin typeface="Times New Roman"/>
                <a:cs typeface="Times New Roman"/>
              </a:rPr>
              <a:t> </a:t>
            </a:r>
            <a:r>
              <a:rPr sz="1200" b="1" spc="-20" dirty="0">
                <a:latin typeface="Times New Roman"/>
                <a:cs typeface="Times New Roman"/>
              </a:rPr>
              <a:t>Valores</a:t>
            </a:r>
            <a:r>
              <a:rPr sz="1200" b="1" spc="-1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Organizacionales:</a:t>
            </a:r>
            <a:r>
              <a:rPr sz="1200" b="1" spc="-10" dirty="0">
                <a:latin typeface="Times New Roman"/>
                <a:cs typeface="Times New Roman"/>
              </a:rPr>
              <a:t> Significación</a:t>
            </a:r>
            <a:endParaRPr sz="1200" dirty="0">
              <a:latin typeface="Times New Roman"/>
              <a:cs typeface="Times New Roman"/>
            </a:endParaRPr>
          </a:p>
          <a:p>
            <a:pPr marL="2540" algn="ctr">
              <a:lnSpc>
                <a:spcPts val="1420"/>
              </a:lnSpc>
            </a:pPr>
            <a:r>
              <a:rPr sz="1200" b="1" dirty="0">
                <a:latin typeface="Times New Roman"/>
                <a:cs typeface="Times New Roman"/>
              </a:rPr>
              <a:t>desde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los</a:t>
            </a:r>
            <a:r>
              <a:rPr sz="1200" b="1" spc="-7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Actores</a:t>
            </a:r>
            <a:endParaRPr sz="1200" dirty="0">
              <a:latin typeface="Times New Roman"/>
              <a:cs typeface="Times New Roman"/>
            </a:endParaRPr>
          </a:p>
          <a:p>
            <a:pPr marR="57150" algn="ctr">
              <a:lnSpc>
                <a:spcPct val="100000"/>
              </a:lnSpc>
              <a:spcBef>
                <a:spcPts val="200"/>
              </a:spcBef>
            </a:pPr>
            <a:r>
              <a:rPr sz="1200" b="1" dirty="0">
                <a:latin typeface="Times New Roman"/>
                <a:cs typeface="Times New Roman"/>
              </a:rPr>
              <a:t>MSc.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Ámbar</a:t>
            </a:r>
            <a:r>
              <a:rPr sz="1200" b="1" spc="-40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Ramírez</a:t>
            </a:r>
            <a:endParaRPr sz="1200" dirty="0">
              <a:latin typeface="Times New Roman"/>
              <a:cs typeface="Times New Roman"/>
            </a:endParaRPr>
          </a:p>
        </p:txBody>
      </p:sp>
      <p:sp>
        <p:nvSpPr>
          <p:cNvPr id="27" name="object 27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82905" rIns="0" bIns="0" rtlCol="0">
            <a:spAutoFit/>
          </a:bodyPr>
          <a:lstStyle/>
          <a:p>
            <a:pPr marL="189230">
              <a:lnSpc>
                <a:spcPts val="1410"/>
              </a:lnSpc>
            </a:pPr>
            <a:fld id="{81D60167-4931-47E6-BA6A-407CBD079E47}" type="slidenum">
              <a:rPr b="1" spc="-25" dirty="0">
                <a:latin typeface="Times New Roman"/>
                <a:cs typeface="Times New Roman"/>
              </a:rPr>
              <a:t>304</a:t>
            </a:fld>
            <a:endParaRPr b="1" spc="-25" dirty="0">
              <a:latin typeface="Times New Roman"/>
              <a:cs typeface="Times New Roman"/>
            </a:endParaRPr>
          </a:p>
        </p:txBody>
      </p:sp>
      <p:grpSp>
        <p:nvGrpSpPr>
          <p:cNvPr id="28" name="Grupo 27">
            <a:extLst>
              <a:ext uri="{FF2B5EF4-FFF2-40B4-BE49-F238E27FC236}">
                <a16:creationId xmlns:a16="http://schemas.microsoft.com/office/drawing/2014/main" id="{D6036898-6F11-10B6-BC32-758C2101476A}"/>
              </a:ext>
            </a:extLst>
          </p:cNvPr>
          <p:cNvGrpSpPr/>
          <p:nvPr/>
        </p:nvGrpSpPr>
        <p:grpSpPr>
          <a:xfrm>
            <a:off x="117348" y="98932"/>
            <a:ext cx="6665976" cy="1452626"/>
            <a:chOff x="470065" y="1951410"/>
            <a:chExt cx="6665976" cy="1452626"/>
          </a:xfrm>
        </p:grpSpPr>
        <p:grpSp>
          <p:nvGrpSpPr>
            <p:cNvPr id="29" name="object 12">
              <a:extLst>
                <a:ext uri="{FF2B5EF4-FFF2-40B4-BE49-F238E27FC236}">
                  <a16:creationId xmlns:a16="http://schemas.microsoft.com/office/drawing/2014/main" id="{EA405928-3AEE-FCEF-7A55-C245A9B7F252}"/>
                </a:ext>
              </a:extLst>
            </p:cNvPr>
            <p:cNvGrpSpPr/>
            <p:nvPr/>
          </p:nvGrpSpPr>
          <p:grpSpPr>
            <a:xfrm>
              <a:off x="470065" y="1951664"/>
              <a:ext cx="6665976" cy="1452372"/>
              <a:chOff x="96011" y="115823"/>
              <a:chExt cx="6665976" cy="1452372"/>
            </a:xfrm>
          </p:grpSpPr>
          <p:pic>
            <p:nvPicPr>
              <p:cNvPr id="33" name="object 13">
                <a:extLst>
                  <a:ext uri="{FF2B5EF4-FFF2-40B4-BE49-F238E27FC236}">
                    <a16:creationId xmlns:a16="http://schemas.microsoft.com/office/drawing/2014/main" id="{4BEA9F78-42CE-5C38-3DD9-E21CDD266EB3}"/>
                  </a:ext>
                </a:extLst>
              </p:cNvPr>
              <p:cNvPicPr/>
              <p:nvPr/>
            </p:nvPicPr>
            <p:blipFill>
              <a:blip r:embed="rId5" cstate="print"/>
              <a:stretch>
                <a:fillRect/>
              </a:stretch>
            </p:blipFill>
            <p:spPr>
              <a:xfrm>
                <a:off x="96011" y="115823"/>
                <a:ext cx="6665976" cy="1452372"/>
              </a:xfrm>
              <a:prstGeom prst="rect">
                <a:avLst/>
              </a:prstGeom>
            </p:spPr>
          </p:pic>
          <p:pic>
            <p:nvPicPr>
              <p:cNvPr id="34" name="object 14">
                <a:extLst>
                  <a:ext uri="{FF2B5EF4-FFF2-40B4-BE49-F238E27FC236}">
                    <a16:creationId xmlns:a16="http://schemas.microsoft.com/office/drawing/2014/main" id="{9656FCD6-5CBA-C17B-FD6F-B462549EC2D6}"/>
                  </a:ext>
                </a:extLst>
              </p:cNvPr>
              <p:cNvPicPr/>
              <p:nvPr/>
            </p:nvPicPr>
            <p:blipFill>
              <a:blip r:embed="rId6" cstate="print"/>
              <a:stretch>
                <a:fillRect/>
              </a:stretch>
            </p:blipFill>
            <p:spPr>
              <a:xfrm>
                <a:off x="142849" y="142875"/>
                <a:ext cx="6572275" cy="1358646"/>
              </a:xfrm>
              <a:prstGeom prst="rect">
                <a:avLst/>
              </a:prstGeom>
            </p:spPr>
          </p:pic>
          <p:sp>
            <p:nvSpPr>
              <p:cNvPr id="35" name="object 15">
                <a:extLst>
                  <a:ext uri="{FF2B5EF4-FFF2-40B4-BE49-F238E27FC236}">
                    <a16:creationId xmlns:a16="http://schemas.microsoft.com/office/drawing/2014/main" id="{7AE7BCDB-17BC-D4F2-85DF-99FDE19C5A75}"/>
                  </a:ext>
                </a:extLst>
              </p:cNvPr>
              <p:cNvSpPr/>
              <p:nvPr/>
            </p:nvSpPr>
            <p:spPr>
              <a:xfrm>
                <a:off x="142849" y="142875"/>
                <a:ext cx="6572884" cy="1358900"/>
              </a:xfrm>
              <a:custGeom>
                <a:avLst/>
                <a:gdLst/>
                <a:ahLst/>
                <a:cxnLst/>
                <a:rect l="l" t="t" r="r" b="b"/>
                <a:pathLst>
                  <a:path w="6572884" h="1358900">
                    <a:moveTo>
                      <a:pt x="0" y="226441"/>
                    </a:moveTo>
                    <a:lnTo>
                      <a:pt x="4600" y="180795"/>
                    </a:lnTo>
                    <a:lnTo>
                      <a:pt x="17795" y="138285"/>
                    </a:lnTo>
                    <a:lnTo>
                      <a:pt x="38673" y="99820"/>
                    </a:lnTo>
                    <a:lnTo>
                      <a:pt x="66324" y="66309"/>
                    </a:lnTo>
                    <a:lnTo>
                      <a:pt x="99837" y="38663"/>
                    </a:lnTo>
                    <a:lnTo>
                      <a:pt x="138301" y="17789"/>
                    </a:lnTo>
                    <a:lnTo>
                      <a:pt x="180806" y="4599"/>
                    </a:lnTo>
                    <a:lnTo>
                      <a:pt x="226440" y="0"/>
                    </a:lnTo>
                    <a:lnTo>
                      <a:pt x="6345834" y="0"/>
                    </a:lnTo>
                    <a:lnTo>
                      <a:pt x="6391480" y="4599"/>
                    </a:lnTo>
                    <a:lnTo>
                      <a:pt x="6433990" y="17789"/>
                    </a:lnTo>
                    <a:lnTo>
                      <a:pt x="6472455" y="38663"/>
                    </a:lnTo>
                    <a:lnTo>
                      <a:pt x="6505965" y="66309"/>
                    </a:lnTo>
                    <a:lnTo>
                      <a:pt x="6533612" y="99820"/>
                    </a:lnTo>
                    <a:lnTo>
                      <a:pt x="6554485" y="138285"/>
                    </a:lnTo>
                    <a:lnTo>
                      <a:pt x="6567676" y="180795"/>
                    </a:lnTo>
                    <a:lnTo>
                      <a:pt x="6572275" y="226441"/>
                    </a:lnTo>
                    <a:lnTo>
                      <a:pt x="6572275" y="1132204"/>
                    </a:lnTo>
                    <a:lnTo>
                      <a:pt x="6567676" y="1177850"/>
                    </a:lnTo>
                    <a:lnTo>
                      <a:pt x="6554485" y="1220360"/>
                    </a:lnTo>
                    <a:lnTo>
                      <a:pt x="6533612" y="1258825"/>
                    </a:lnTo>
                    <a:lnTo>
                      <a:pt x="6505965" y="1292336"/>
                    </a:lnTo>
                    <a:lnTo>
                      <a:pt x="6472455" y="1319982"/>
                    </a:lnTo>
                    <a:lnTo>
                      <a:pt x="6433990" y="1340856"/>
                    </a:lnTo>
                    <a:lnTo>
                      <a:pt x="6391480" y="1354046"/>
                    </a:lnTo>
                    <a:lnTo>
                      <a:pt x="6345834" y="1358646"/>
                    </a:lnTo>
                    <a:lnTo>
                      <a:pt x="226440" y="1358646"/>
                    </a:lnTo>
                    <a:lnTo>
                      <a:pt x="180806" y="1354046"/>
                    </a:lnTo>
                    <a:lnTo>
                      <a:pt x="138301" y="1340856"/>
                    </a:lnTo>
                    <a:lnTo>
                      <a:pt x="99837" y="1319982"/>
                    </a:lnTo>
                    <a:lnTo>
                      <a:pt x="66324" y="1292336"/>
                    </a:lnTo>
                    <a:lnTo>
                      <a:pt x="38673" y="1258825"/>
                    </a:lnTo>
                    <a:lnTo>
                      <a:pt x="17795" y="1220360"/>
                    </a:lnTo>
                    <a:lnTo>
                      <a:pt x="4600" y="1177850"/>
                    </a:lnTo>
                    <a:lnTo>
                      <a:pt x="0" y="1132204"/>
                    </a:lnTo>
                    <a:lnTo>
                      <a:pt x="0" y="226441"/>
                    </a:lnTo>
                    <a:close/>
                  </a:path>
                </a:pathLst>
              </a:custGeom>
              <a:ln w="9525">
                <a:solidFill>
                  <a:srgbClr val="55CE74"/>
                </a:solidFill>
              </a:ln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pic>
            <p:nvPicPr>
              <p:cNvPr id="36" name="object 16">
                <a:extLst>
                  <a:ext uri="{FF2B5EF4-FFF2-40B4-BE49-F238E27FC236}">
                    <a16:creationId xmlns:a16="http://schemas.microsoft.com/office/drawing/2014/main" id="{0991D2CE-C8CE-79BB-66D5-BE4739F04296}"/>
                  </a:ext>
                </a:extLst>
              </p:cNvPr>
              <p:cNvPicPr/>
              <p:nvPr/>
            </p:nvPicPr>
            <p:blipFill>
              <a:blip r:embed="rId7" cstate="print"/>
              <a:stretch>
                <a:fillRect/>
              </a:stretch>
            </p:blipFill>
            <p:spPr>
              <a:xfrm>
                <a:off x="2500248" y="305930"/>
                <a:ext cx="1714500" cy="733945"/>
              </a:xfrm>
              <a:prstGeom prst="rect">
                <a:avLst/>
              </a:prstGeom>
            </p:spPr>
          </p:pic>
        </p:grpSp>
        <p:sp>
          <p:nvSpPr>
            <p:cNvPr id="30" name="object 16">
              <a:extLst>
                <a:ext uri="{FF2B5EF4-FFF2-40B4-BE49-F238E27FC236}">
                  <a16:creationId xmlns:a16="http://schemas.microsoft.com/office/drawing/2014/main" id="{AD7C706B-0360-3EF5-B823-8C41E1D46BBF}"/>
                </a:ext>
              </a:extLst>
            </p:cNvPr>
            <p:cNvSpPr txBox="1"/>
            <p:nvPr/>
          </p:nvSpPr>
          <p:spPr>
            <a:xfrm>
              <a:off x="2775727" y="2875716"/>
              <a:ext cx="3332858" cy="391795"/>
            </a:xfrm>
            <a:prstGeom prst="rect">
              <a:avLst/>
            </a:prstGeom>
            <a:noFill/>
          </p:spPr>
          <p:txBody>
            <a:bodyPr vert="horz" wrap="square" lIns="0" tIns="12700" rIns="0" bIns="0" rtlCol="0">
              <a:spAutoFit/>
            </a:bodyPr>
            <a:lstStyle/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Volumen 4,  Número 1  Enero a Julio 2021</a:t>
              </a:r>
            </a:p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Revista Semestral. Venezuela</a:t>
              </a:r>
              <a:endParaRPr sz="1200" dirty="0">
                <a:latin typeface="Arial"/>
                <a:cs typeface="Arial"/>
              </a:endParaRPr>
            </a:p>
          </p:txBody>
        </p:sp>
        <p:pic>
          <p:nvPicPr>
            <p:cNvPr id="31" name="object 25">
              <a:extLst>
                <a:ext uri="{FF2B5EF4-FFF2-40B4-BE49-F238E27FC236}">
                  <a16:creationId xmlns:a16="http://schemas.microsoft.com/office/drawing/2014/main" id="{A371A3E2-357C-AE0B-5069-CC156DAC7512}"/>
                </a:ext>
              </a:extLst>
            </p:cNvPr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470065" y="2027896"/>
              <a:ext cx="2305662" cy="1053903"/>
            </a:xfrm>
            <a:prstGeom prst="rect">
              <a:avLst/>
            </a:prstGeom>
          </p:spPr>
        </p:pic>
        <p:pic>
          <p:nvPicPr>
            <p:cNvPr id="32" name="object 31">
              <a:extLst>
                <a:ext uri="{FF2B5EF4-FFF2-40B4-BE49-F238E27FC236}">
                  <a16:creationId xmlns:a16="http://schemas.microsoft.com/office/drawing/2014/main" id="{5E67E919-0C87-EF40-9FD2-3B2FE5A52A3A}"/>
                </a:ext>
              </a:extLst>
            </p:cNvPr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4932681" y="1951410"/>
              <a:ext cx="1805304" cy="893889"/>
            </a:xfrm>
            <a:prstGeom prst="rect">
              <a:avLst/>
            </a:prstGeom>
          </p:spPr>
        </p:pic>
      </p:grpSp>
    </p:spTree>
  </p:cSld>
  <p:clrMapOvr>
    <a:masterClrMapping/>
  </p:clrMapOvr>
</p:sld>
</file>

<file path=ppt/slides/slide30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94485" y="1289306"/>
            <a:ext cx="6669405" cy="6695440"/>
            <a:chOff x="94485" y="1289306"/>
            <a:chExt cx="6669405" cy="6695440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94485" y="1289306"/>
              <a:ext cx="6669028" cy="6694927"/>
            </a:xfrm>
            <a:prstGeom prst="rect">
              <a:avLst/>
            </a:prstGeom>
          </p:spPr>
        </p:pic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42862" y="1316850"/>
              <a:ext cx="6572250" cy="6598920"/>
            </a:xfrm>
            <a:prstGeom prst="rect">
              <a:avLst/>
            </a:prstGeom>
          </p:spPr>
        </p:pic>
        <p:sp>
          <p:nvSpPr>
            <p:cNvPr id="5" name="object 5"/>
            <p:cNvSpPr/>
            <p:nvPr/>
          </p:nvSpPr>
          <p:spPr>
            <a:xfrm>
              <a:off x="142862" y="1316850"/>
              <a:ext cx="6572250" cy="6598920"/>
            </a:xfrm>
            <a:custGeom>
              <a:avLst/>
              <a:gdLst/>
              <a:ahLst/>
              <a:cxnLst/>
              <a:rect l="l" t="t" r="r" b="b"/>
              <a:pathLst>
                <a:path w="6572250" h="6598920">
                  <a:moveTo>
                    <a:pt x="0" y="6598920"/>
                  </a:moveTo>
                  <a:lnTo>
                    <a:pt x="6572250" y="6598920"/>
                  </a:lnTo>
                  <a:lnTo>
                    <a:pt x="6572250" y="0"/>
                  </a:lnTo>
                  <a:lnTo>
                    <a:pt x="0" y="0"/>
                  </a:lnTo>
                  <a:lnTo>
                    <a:pt x="0" y="6598920"/>
                  </a:lnTo>
                  <a:close/>
                </a:path>
              </a:pathLst>
            </a:custGeom>
            <a:ln w="28575">
              <a:solidFill>
                <a:srgbClr val="31AD51"/>
              </a:solidFill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</p:grpSp>
      <p:grpSp>
        <p:nvGrpSpPr>
          <p:cNvPr id="6" name="object 6"/>
          <p:cNvGrpSpPr/>
          <p:nvPr/>
        </p:nvGrpSpPr>
        <p:grpSpPr>
          <a:xfrm>
            <a:off x="144779" y="8196288"/>
            <a:ext cx="6518275" cy="833755"/>
            <a:chOff x="144779" y="8196288"/>
            <a:chExt cx="6518275" cy="833755"/>
          </a:xfrm>
        </p:grpSpPr>
        <p:sp>
          <p:nvSpPr>
            <p:cNvPr id="7" name="object 7"/>
            <p:cNvSpPr/>
            <p:nvPr/>
          </p:nvSpPr>
          <p:spPr>
            <a:xfrm>
              <a:off x="214287" y="8215338"/>
              <a:ext cx="6429375" cy="795655"/>
            </a:xfrm>
            <a:custGeom>
              <a:avLst/>
              <a:gdLst/>
              <a:ahLst/>
              <a:cxnLst/>
              <a:rect l="l" t="t" r="r" b="b"/>
              <a:pathLst>
                <a:path w="6429375" h="795654">
                  <a:moveTo>
                    <a:pt x="0" y="795337"/>
                  </a:moveTo>
                  <a:lnTo>
                    <a:pt x="6429375" y="795337"/>
                  </a:lnTo>
                  <a:lnTo>
                    <a:pt x="6429375" y="0"/>
                  </a:lnTo>
                  <a:lnTo>
                    <a:pt x="0" y="0"/>
                  </a:lnTo>
                  <a:lnTo>
                    <a:pt x="0" y="795337"/>
                  </a:lnTo>
                  <a:close/>
                </a:path>
              </a:pathLst>
            </a:custGeom>
            <a:ln w="38100">
              <a:solidFill>
                <a:srgbClr val="31AD51"/>
              </a:solidFill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pic>
          <p:nvPicPr>
            <p:cNvPr id="8" name="object 8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44779" y="8727948"/>
              <a:ext cx="6516624" cy="160019"/>
            </a:xfrm>
            <a:prstGeom prst="rect">
              <a:avLst/>
            </a:prstGeom>
          </p:spPr>
        </p:pic>
      </p:grpSp>
      <p:grpSp>
        <p:nvGrpSpPr>
          <p:cNvPr id="9" name="object 9"/>
          <p:cNvGrpSpPr/>
          <p:nvPr/>
        </p:nvGrpSpPr>
        <p:grpSpPr>
          <a:xfrm>
            <a:off x="96011" y="115823"/>
            <a:ext cx="6666230" cy="1463040"/>
            <a:chOff x="96011" y="115823"/>
            <a:chExt cx="6666230" cy="1463040"/>
          </a:xfrm>
        </p:grpSpPr>
        <p:pic>
          <p:nvPicPr>
            <p:cNvPr id="10" name="object 10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96011" y="115823"/>
              <a:ext cx="6665976" cy="1452372"/>
            </a:xfrm>
            <a:prstGeom prst="rect">
              <a:avLst/>
            </a:prstGeom>
          </p:spPr>
        </p:pic>
        <p:pic>
          <p:nvPicPr>
            <p:cNvPr id="11" name="object 11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142849" y="142875"/>
              <a:ext cx="6572275" cy="1358646"/>
            </a:xfrm>
            <a:prstGeom prst="rect">
              <a:avLst/>
            </a:prstGeom>
          </p:spPr>
        </p:pic>
        <p:sp>
          <p:nvSpPr>
            <p:cNvPr id="12" name="object 12"/>
            <p:cNvSpPr/>
            <p:nvPr/>
          </p:nvSpPr>
          <p:spPr>
            <a:xfrm>
              <a:off x="142849" y="142875"/>
              <a:ext cx="6572884" cy="1358900"/>
            </a:xfrm>
            <a:custGeom>
              <a:avLst/>
              <a:gdLst/>
              <a:ahLst/>
              <a:cxnLst/>
              <a:rect l="l" t="t" r="r" b="b"/>
              <a:pathLst>
                <a:path w="6572884" h="1358900">
                  <a:moveTo>
                    <a:pt x="0" y="226441"/>
                  </a:moveTo>
                  <a:lnTo>
                    <a:pt x="4600" y="180795"/>
                  </a:lnTo>
                  <a:lnTo>
                    <a:pt x="17795" y="138285"/>
                  </a:lnTo>
                  <a:lnTo>
                    <a:pt x="38673" y="99820"/>
                  </a:lnTo>
                  <a:lnTo>
                    <a:pt x="66324" y="66309"/>
                  </a:lnTo>
                  <a:lnTo>
                    <a:pt x="99837" y="38663"/>
                  </a:lnTo>
                  <a:lnTo>
                    <a:pt x="138301" y="17789"/>
                  </a:lnTo>
                  <a:lnTo>
                    <a:pt x="180806" y="4599"/>
                  </a:lnTo>
                  <a:lnTo>
                    <a:pt x="226440" y="0"/>
                  </a:lnTo>
                  <a:lnTo>
                    <a:pt x="6345834" y="0"/>
                  </a:lnTo>
                  <a:lnTo>
                    <a:pt x="6391480" y="4599"/>
                  </a:lnTo>
                  <a:lnTo>
                    <a:pt x="6433990" y="17789"/>
                  </a:lnTo>
                  <a:lnTo>
                    <a:pt x="6472455" y="38663"/>
                  </a:lnTo>
                  <a:lnTo>
                    <a:pt x="6505965" y="66309"/>
                  </a:lnTo>
                  <a:lnTo>
                    <a:pt x="6533612" y="99820"/>
                  </a:lnTo>
                  <a:lnTo>
                    <a:pt x="6554485" y="138285"/>
                  </a:lnTo>
                  <a:lnTo>
                    <a:pt x="6567676" y="180795"/>
                  </a:lnTo>
                  <a:lnTo>
                    <a:pt x="6572275" y="226441"/>
                  </a:lnTo>
                  <a:lnTo>
                    <a:pt x="6572275" y="1132204"/>
                  </a:lnTo>
                  <a:lnTo>
                    <a:pt x="6567676" y="1177850"/>
                  </a:lnTo>
                  <a:lnTo>
                    <a:pt x="6554485" y="1220360"/>
                  </a:lnTo>
                  <a:lnTo>
                    <a:pt x="6533612" y="1258825"/>
                  </a:lnTo>
                  <a:lnTo>
                    <a:pt x="6505965" y="1292336"/>
                  </a:lnTo>
                  <a:lnTo>
                    <a:pt x="6472455" y="1319982"/>
                  </a:lnTo>
                  <a:lnTo>
                    <a:pt x="6433990" y="1340856"/>
                  </a:lnTo>
                  <a:lnTo>
                    <a:pt x="6391480" y="1354046"/>
                  </a:lnTo>
                  <a:lnTo>
                    <a:pt x="6345834" y="1358646"/>
                  </a:lnTo>
                  <a:lnTo>
                    <a:pt x="226440" y="1358646"/>
                  </a:lnTo>
                  <a:lnTo>
                    <a:pt x="180806" y="1354046"/>
                  </a:lnTo>
                  <a:lnTo>
                    <a:pt x="138301" y="1340856"/>
                  </a:lnTo>
                  <a:lnTo>
                    <a:pt x="99837" y="1319982"/>
                  </a:lnTo>
                  <a:lnTo>
                    <a:pt x="66324" y="1292336"/>
                  </a:lnTo>
                  <a:lnTo>
                    <a:pt x="38673" y="1258825"/>
                  </a:lnTo>
                  <a:lnTo>
                    <a:pt x="17795" y="1220360"/>
                  </a:lnTo>
                  <a:lnTo>
                    <a:pt x="4600" y="1177850"/>
                  </a:lnTo>
                  <a:lnTo>
                    <a:pt x="0" y="1132204"/>
                  </a:lnTo>
                  <a:lnTo>
                    <a:pt x="0" y="226441"/>
                  </a:lnTo>
                  <a:close/>
                </a:path>
              </a:pathLst>
            </a:custGeom>
            <a:ln w="9525">
              <a:solidFill>
                <a:srgbClr val="55CE74"/>
              </a:solidFill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pic>
          <p:nvPicPr>
            <p:cNvPr id="13" name="object 13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2500248" y="305930"/>
              <a:ext cx="1714500" cy="733945"/>
            </a:xfrm>
            <a:prstGeom prst="rect">
              <a:avLst/>
            </a:prstGeom>
          </p:spPr>
        </p:pic>
        <p:pic>
          <p:nvPicPr>
            <p:cNvPr id="14" name="object 14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2738628" y="1024127"/>
              <a:ext cx="1897379" cy="371855"/>
            </a:xfrm>
            <a:prstGeom prst="rect">
              <a:avLst/>
            </a:prstGeom>
          </p:spPr>
        </p:pic>
        <p:pic>
          <p:nvPicPr>
            <p:cNvPr id="15" name="object 15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4401311" y="1024127"/>
              <a:ext cx="1577339" cy="371855"/>
            </a:xfrm>
            <a:prstGeom prst="rect">
              <a:avLst/>
            </a:prstGeom>
          </p:spPr>
        </p:pic>
        <p:pic>
          <p:nvPicPr>
            <p:cNvPr id="16" name="object 16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3169919" y="1207007"/>
              <a:ext cx="1546859" cy="371855"/>
            </a:xfrm>
            <a:prstGeom prst="rect">
              <a:avLst/>
            </a:prstGeom>
          </p:spPr>
        </p:pic>
        <p:pic>
          <p:nvPicPr>
            <p:cNvPr id="17" name="object 17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4482083" y="1207007"/>
              <a:ext cx="284988" cy="371855"/>
            </a:xfrm>
            <a:prstGeom prst="rect">
              <a:avLst/>
            </a:prstGeom>
          </p:spPr>
        </p:pic>
        <p:pic>
          <p:nvPicPr>
            <p:cNvPr id="18" name="object 18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4572000" y="1207007"/>
              <a:ext cx="1013460" cy="371855"/>
            </a:xfrm>
            <a:prstGeom prst="rect">
              <a:avLst/>
            </a:prstGeom>
          </p:spPr>
        </p:pic>
        <p:pic>
          <p:nvPicPr>
            <p:cNvPr id="19" name="object 19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324611" y="234695"/>
              <a:ext cx="1719072" cy="1341120"/>
            </a:xfrm>
            <a:prstGeom prst="rect">
              <a:avLst/>
            </a:prstGeom>
          </p:spPr>
        </p:pic>
        <p:pic>
          <p:nvPicPr>
            <p:cNvPr id="20" name="object 20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4725161" y="164274"/>
              <a:ext cx="1805305" cy="893889"/>
            </a:xfrm>
            <a:prstGeom prst="rect">
              <a:avLst/>
            </a:prstGeom>
          </p:spPr>
        </p:pic>
      </p:grpSp>
      <p:sp>
        <p:nvSpPr>
          <p:cNvPr id="21" name="object 21"/>
          <p:cNvSpPr txBox="1"/>
          <p:nvPr/>
        </p:nvSpPr>
        <p:spPr>
          <a:xfrm>
            <a:off x="293014" y="1068451"/>
            <a:ext cx="6247765" cy="6706234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2992755" marR="674370" indent="-431800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Arial"/>
                <a:cs typeface="Arial"/>
              </a:rPr>
              <a:t>6ta.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Edición</a:t>
            </a:r>
            <a:r>
              <a:rPr sz="1200" b="1" spc="-10" dirty="0">
                <a:latin typeface="Arial"/>
                <a:cs typeface="Arial"/>
              </a:rPr>
              <a:t> Volumen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I</a:t>
            </a:r>
            <a:r>
              <a:rPr sz="1200" b="1" spc="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Enero</a:t>
            </a:r>
            <a:r>
              <a:rPr sz="1200" b="1" spc="-3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a</a:t>
            </a:r>
            <a:r>
              <a:rPr sz="1200" b="1" spc="-2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Julio</a:t>
            </a:r>
            <a:r>
              <a:rPr sz="1200" b="1" spc="-5" dirty="0">
                <a:latin typeface="Arial"/>
                <a:cs typeface="Arial"/>
              </a:rPr>
              <a:t> </a:t>
            </a:r>
            <a:r>
              <a:rPr sz="1200" b="1" spc="-20" dirty="0">
                <a:latin typeface="Arial"/>
                <a:cs typeface="Arial"/>
              </a:rPr>
              <a:t>2021 </a:t>
            </a:r>
            <a:r>
              <a:rPr sz="1200" b="1" dirty="0">
                <a:latin typeface="Arial"/>
                <a:cs typeface="Arial"/>
              </a:rPr>
              <a:t>Revista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Semestral-</a:t>
            </a:r>
            <a:r>
              <a:rPr sz="1200" b="1" spc="-40" dirty="0">
                <a:latin typeface="Arial"/>
                <a:cs typeface="Arial"/>
              </a:rPr>
              <a:t> </a:t>
            </a:r>
            <a:r>
              <a:rPr sz="1200" b="1" spc="-10" dirty="0">
                <a:latin typeface="Arial"/>
                <a:cs typeface="Arial"/>
              </a:rPr>
              <a:t>Venezuela</a:t>
            </a:r>
            <a:endParaRPr sz="1200" dirty="0">
              <a:latin typeface="Arial"/>
              <a:cs typeface="Arial"/>
            </a:endParaRPr>
          </a:p>
          <a:p>
            <a:pPr algn="ctr">
              <a:lnSpc>
                <a:spcPct val="100000"/>
              </a:lnSpc>
              <a:spcBef>
                <a:spcPts val="755"/>
              </a:spcBef>
            </a:pPr>
            <a:r>
              <a:rPr sz="1200" b="1" dirty="0">
                <a:latin typeface="Times New Roman"/>
                <a:cs typeface="Times New Roman"/>
              </a:rPr>
              <a:t>ESCENARIO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spc="-25" dirty="0">
                <a:latin typeface="Times New Roman"/>
                <a:cs typeface="Times New Roman"/>
              </a:rPr>
              <a:t>III</a:t>
            </a:r>
            <a:endParaRPr sz="1200" dirty="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60"/>
              </a:spcBef>
            </a:pPr>
            <a:endParaRPr sz="1200" dirty="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</a:pPr>
            <a:r>
              <a:rPr sz="1200" b="1" dirty="0">
                <a:latin typeface="Times New Roman"/>
                <a:cs typeface="Times New Roman"/>
              </a:rPr>
              <a:t>VÍAS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METODOLÓGICAS</a:t>
            </a:r>
            <a:endParaRPr sz="1200" dirty="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60"/>
              </a:spcBef>
            </a:pPr>
            <a:endParaRPr sz="1200" dirty="0">
              <a:latin typeface="Times New Roman"/>
              <a:cs typeface="Times New Roman"/>
            </a:endParaRPr>
          </a:p>
          <a:p>
            <a:pPr marL="375285" marR="6985" indent="-36322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vías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metodológicas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constituyen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constructos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enuncian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orientaciones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plasman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las </a:t>
            </a:r>
            <a:r>
              <a:rPr sz="1200" dirty="0">
                <a:latin typeface="Times New Roman"/>
                <a:cs typeface="Times New Roman"/>
              </a:rPr>
              <a:t>etapas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desarrollar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llevar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cabo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investigación,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ahí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mismas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constituyen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los </a:t>
            </a:r>
            <a:r>
              <a:rPr sz="1200" dirty="0">
                <a:latin typeface="Times New Roman"/>
                <a:cs typeface="Times New Roman"/>
              </a:rPr>
              <a:t>hilos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conducen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hacen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referencia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fundamentos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epistémicos,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están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asociados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fuentes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conocimiento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donde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episteme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asocia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saber,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paradigma,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enfoque, </a:t>
            </a:r>
            <a:r>
              <a:rPr sz="1200" dirty="0">
                <a:latin typeface="Times New Roman"/>
                <a:cs typeface="Times New Roman"/>
              </a:rPr>
              <a:t>tipo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investigación,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método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utilizado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soportes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filosóficos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envuelven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mismo.</a:t>
            </a:r>
            <a:endParaRPr sz="1200" dirty="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60"/>
              </a:spcBef>
            </a:pPr>
            <a:endParaRPr sz="1200" dirty="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1200" b="1" i="1" dirty="0">
                <a:latin typeface="Times New Roman"/>
                <a:cs typeface="Times New Roman"/>
              </a:rPr>
              <a:t>Paradigma</a:t>
            </a:r>
            <a:r>
              <a:rPr sz="1200" b="1" i="1" spc="-35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de</a:t>
            </a:r>
            <a:r>
              <a:rPr sz="1200" b="1" i="1" spc="-15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la</a:t>
            </a:r>
            <a:r>
              <a:rPr sz="1200" b="1" i="1" spc="-15" dirty="0">
                <a:latin typeface="Times New Roman"/>
                <a:cs typeface="Times New Roman"/>
              </a:rPr>
              <a:t> </a:t>
            </a:r>
            <a:r>
              <a:rPr sz="1200" b="1" i="1" spc="-10" dirty="0">
                <a:latin typeface="Times New Roman"/>
                <a:cs typeface="Times New Roman"/>
              </a:rPr>
              <a:t>Investigación</a:t>
            </a:r>
            <a:endParaRPr sz="1200" dirty="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60"/>
              </a:spcBef>
            </a:pPr>
            <a:endParaRPr sz="1200" dirty="0">
              <a:latin typeface="Times New Roman"/>
              <a:cs typeface="Times New Roman"/>
            </a:endParaRPr>
          </a:p>
          <a:p>
            <a:pPr marL="375285" marR="5080" indent="-36322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paradigma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sirve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soporte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investigación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paradigma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interpretativo.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paradigma </a:t>
            </a:r>
            <a:r>
              <a:rPr sz="1200" dirty="0">
                <a:latin typeface="Times New Roman"/>
                <a:cs typeface="Times New Roman"/>
              </a:rPr>
              <a:t>busca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objetividad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ámbito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significados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utilizando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criterio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evidencia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el </a:t>
            </a:r>
            <a:r>
              <a:rPr sz="1200" dirty="0">
                <a:latin typeface="Times New Roman"/>
                <a:cs typeface="Times New Roman"/>
              </a:rPr>
              <a:t>acuerdo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intersubjetivo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contexto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educativo.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acuerdo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Fuentes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(2002)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paradigma </a:t>
            </a:r>
            <a:r>
              <a:rPr sz="1200" dirty="0">
                <a:latin typeface="Times New Roman"/>
                <a:cs typeface="Times New Roman"/>
              </a:rPr>
              <a:t>interpretativo,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fenomenológico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(naturalista),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tiene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fin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último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descubrir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interpretar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el </a:t>
            </a:r>
            <a:r>
              <a:rPr sz="1200" dirty="0">
                <a:latin typeface="Times New Roman"/>
                <a:cs typeface="Times New Roman"/>
              </a:rPr>
              <a:t>marco</a:t>
            </a:r>
            <a:r>
              <a:rPr sz="1200" spc="3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3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comprensión</a:t>
            </a:r>
            <a:r>
              <a:rPr sz="1200" spc="3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mutua</a:t>
            </a:r>
            <a:r>
              <a:rPr sz="1200" spc="3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3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intersubjetiva.</a:t>
            </a:r>
            <a:r>
              <a:rPr sz="1200" spc="3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3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base</a:t>
            </a:r>
            <a:r>
              <a:rPr sz="1200" spc="3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ontológica</a:t>
            </a:r>
            <a:r>
              <a:rPr sz="1200" spc="3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3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instituyen</a:t>
            </a:r>
            <a:r>
              <a:rPr sz="1200" spc="36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las </a:t>
            </a:r>
            <a:r>
              <a:rPr sz="1200" dirty="0">
                <a:latin typeface="Times New Roman"/>
                <a:cs typeface="Times New Roman"/>
              </a:rPr>
              <a:t>realidades múltiples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depende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reconstrucción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personas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individuales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compartidas.</a:t>
            </a:r>
            <a:endParaRPr sz="1200" dirty="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65"/>
              </a:spcBef>
            </a:pPr>
            <a:endParaRPr sz="1200" dirty="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1200" b="1" i="1" spc="-10" dirty="0">
                <a:latin typeface="Times New Roman"/>
                <a:cs typeface="Times New Roman"/>
              </a:rPr>
              <a:t>Metodología</a:t>
            </a:r>
            <a:r>
              <a:rPr sz="1200" b="1" i="1" spc="-30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Asumida</a:t>
            </a:r>
            <a:r>
              <a:rPr sz="1200" b="1" i="1" spc="-15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en</a:t>
            </a:r>
            <a:r>
              <a:rPr sz="1200" b="1" i="1" spc="5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la</a:t>
            </a:r>
            <a:r>
              <a:rPr sz="1200" b="1" i="1" spc="5" dirty="0">
                <a:latin typeface="Times New Roman"/>
                <a:cs typeface="Times New Roman"/>
              </a:rPr>
              <a:t> </a:t>
            </a:r>
            <a:r>
              <a:rPr sz="1200" b="1" i="1" spc="-10" dirty="0">
                <a:latin typeface="Times New Roman"/>
                <a:cs typeface="Times New Roman"/>
              </a:rPr>
              <a:t>Investigación</a:t>
            </a:r>
            <a:endParaRPr sz="1200" dirty="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60"/>
              </a:spcBef>
            </a:pPr>
            <a:endParaRPr sz="1200" dirty="0">
              <a:latin typeface="Times New Roman"/>
              <a:cs typeface="Times New Roman"/>
            </a:endParaRPr>
          </a:p>
          <a:p>
            <a:pPr marL="375285" marR="5080" indent="-36322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vía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metodológica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interpretar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significado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fenómenos,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método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hermenéutico- </a:t>
            </a:r>
            <a:r>
              <a:rPr sz="1200" dirty="0">
                <a:latin typeface="Times New Roman"/>
                <a:cs typeface="Times New Roman"/>
              </a:rPr>
              <a:t>dialéctico,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pues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tal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destaca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Martínez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(2004)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mismo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“busca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significado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los </a:t>
            </a:r>
            <a:r>
              <a:rPr sz="1200" dirty="0">
                <a:latin typeface="Times New Roman"/>
                <a:cs typeface="Times New Roman"/>
              </a:rPr>
              <a:t>fenómenos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través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interacción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dialéctica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movimiento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pensamiento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va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todo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partes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éstas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todo”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(p.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124),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este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movimiento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Dilthey,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citado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por </a:t>
            </a:r>
            <a:r>
              <a:rPr sz="1200" dirty="0">
                <a:latin typeface="Times New Roman"/>
                <a:cs typeface="Times New Roman"/>
              </a:rPr>
              <a:t>Martínez,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suele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denominar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círculo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hermenéutico,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pues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constituye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proceso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interpretativo, </a:t>
            </a:r>
            <a:r>
              <a:rPr sz="1200" dirty="0">
                <a:latin typeface="Times New Roman"/>
                <a:cs typeface="Times New Roman"/>
              </a:rPr>
              <a:t>donde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trata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buscarle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sentido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fenómeno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estudio.</a:t>
            </a:r>
            <a:endParaRPr sz="1200" dirty="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60"/>
              </a:spcBef>
            </a:pPr>
            <a:endParaRPr sz="1200" dirty="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1200" b="1" i="1" dirty="0">
                <a:latin typeface="Times New Roman"/>
                <a:cs typeface="Times New Roman"/>
              </a:rPr>
              <a:t>Escenario</a:t>
            </a:r>
            <a:r>
              <a:rPr sz="1200" b="1" i="1" spc="-15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de</a:t>
            </a:r>
            <a:r>
              <a:rPr sz="1200" b="1" i="1" spc="-25" dirty="0">
                <a:latin typeface="Times New Roman"/>
                <a:cs typeface="Times New Roman"/>
              </a:rPr>
              <a:t> </a:t>
            </a:r>
            <a:r>
              <a:rPr sz="1200" b="1" i="1" spc="-10" dirty="0">
                <a:latin typeface="Times New Roman"/>
                <a:cs typeface="Times New Roman"/>
              </a:rPr>
              <a:t>Estudio</a:t>
            </a:r>
            <a:endParaRPr sz="1200" dirty="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60"/>
              </a:spcBef>
            </a:pPr>
            <a:endParaRPr sz="1200" dirty="0">
              <a:latin typeface="Times New Roman"/>
              <a:cs typeface="Times New Roman"/>
            </a:endParaRPr>
          </a:p>
          <a:p>
            <a:pPr marL="375285" marR="5080" indent="-36322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respecto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escenario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investigación,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Martínez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(2004)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señala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“el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mismo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hace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referencia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spc="-50" dirty="0">
                <a:latin typeface="Times New Roman"/>
                <a:cs typeface="Times New Roman"/>
              </a:rPr>
              <a:t>a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ecología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investigación;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esto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significa,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ambiente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medio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socio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geográfico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donde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va a realizar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ésta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donde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van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 salir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informantes”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(p. 54)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decir,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individuos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los </a:t>
            </a:r>
            <a:r>
              <a:rPr sz="1200" dirty="0">
                <a:latin typeface="Times New Roman"/>
                <a:cs typeface="Times New Roman"/>
              </a:rPr>
              <a:t>cuales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va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trabajar,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fin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obtener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datos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necesarios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investigación.</a:t>
            </a:r>
            <a:endParaRPr sz="1200" dirty="0">
              <a:latin typeface="Times New Roman"/>
              <a:cs typeface="Times New Roman"/>
            </a:endParaRPr>
          </a:p>
        </p:txBody>
      </p:sp>
      <p:pic>
        <p:nvPicPr>
          <p:cNvPr id="22" name="object 22"/>
          <p:cNvPicPr/>
          <p:nvPr/>
        </p:nvPicPr>
        <p:blipFill>
          <a:blip r:embed="rId15" cstate="print"/>
          <a:stretch>
            <a:fillRect/>
          </a:stretch>
        </p:blipFill>
        <p:spPr>
          <a:xfrm>
            <a:off x="5606796" y="8193022"/>
            <a:ext cx="1092707" cy="848868"/>
          </a:xfrm>
          <a:prstGeom prst="rect">
            <a:avLst/>
          </a:prstGeom>
        </p:spPr>
      </p:pic>
      <p:pic>
        <p:nvPicPr>
          <p:cNvPr id="23" name="object 23"/>
          <p:cNvPicPr/>
          <p:nvPr/>
        </p:nvPicPr>
        <p:blipFill>
          <a:blip r:embed="rId15" cstate="print"/>
          <a:stretch>
            <a:fillRect/>
          </a:stretch>
        </p:blipFill>
        <p:spPr>
          <a:xfrm>
            <a:off x="109728" y="8193022"/>
            <a:ext cx="1092708" cy="848868"/>
          </a:xfrm>
          <a:prstGeom prst="rect">
            <a:avLst/>
          </a:prstGeom>
        </p:spPr>
      </p:pic>
      <p:sp>
        <p:nvSpPr>
          <p:cNvPr id="24" name="object 24"/>
          <p:cNvSpPr txBox="1"/>
          <p:nvPr/>
        </p:nvSpPr>
        <p:spPr>
          <a:xfrm>
            <a:off x="1228445" y="8257268"/>
            <a:ext cx="4467860" cy="7639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ts val="1410"/>
              </a:lnSpc>
            </a:pPr>
            <a:r>
              <a:rPr sz="1200" b="1" dirty="0">
                <a:latin typeface="Times New Roman"/>
                <a:cs typeface="Times New Roman"/>
              </a:rPr>
              <a:t>Reingeniería</a:t>
            </a:r>
            <a:r>
              <a:rPr sz="1200" b="1" spc="-1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Procesos</a:t>
            </a:r>
            <a:r>
              <a:rPr sz="1200" b="1" spc="-5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Administrativos,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a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partir</a:t>
            </a:r>
            <a:r>
              <a:rPr sz="1200" b="1" spc="-4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la</a:t>
            </a:r>
            <a:r>
              <a:rPr sz="1200" b="1" spc="-10" dirty="0">
                <a:latin typeface="Times New Roman"/>
                <a:cs typeface="Times New Roman"/>
              </a:rPr>
              <a:t> Motivación,</a:t>
            </a:r>
            <a:endParaRPr sz="1200" dirty="0">
              <a:latin typeface="Times New Roman"/>
              <a:cs typeface="Times New Roman"/>
            </a:endParaRPr>
          </a:p>
          <a:p>
            <a:pPr algn="ctr">
              <a:lnSpc>
                <a:spcPts val="1420"/>
              </a:lnSpc>
            </a:pPr>
            <a:r>
              <a:rPr sz="1200" b="1" spc="-10" dirty="0">
                <a:latin typeface="Times New Roman"/>
                <a:cs typeface="Times New Roman"/>
              </a:rPr>
              <a:t>como</a:t>
            </a:r>
            <a:r>
              <a:rPr sz="1200" b="1" spc="-6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Activador</a:t>
            </a:r>
            <a:r>
              <a:rPr sz="1200" b="1" spc="-4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los</a:t>
            </a:r>
            <a:r>
              <a:rPr sz="1200" b="1" spc="-45" dirty="0">
                <a:latin typeface="Times New Roman"/>
                <a:cs typeface="Times New Roman"/>
              </a:rPr>
              <a:t> </a:t>
            </a:r>
            <a:r>
              <a:rPr sz="1200" b="1" spc="-20" dirty="0">
                <a:latin typeface="Times New Roman"/>
                <a:cs typeface="Times New Roman"/>
              </a:rPr>
              <a:t>Valores</a:t>
            </a:r>
            <a:r>
              <a:rPr sz="1200" b="1" spc="-1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Organizacionales:</a:t>
            </a:r>
            <a:r>
              <a:rPr sz="1200" b="1" spc="-10" dirty="0">
                <a:latin typeface="Times New Roman"/>
                <a:cs typeface="Times New Roman"/>
              </a:rPr>
              <a:t> Significación</a:t>
            </a:r>
            <a:endParaRPr sz="1200" dirty="0">
              <a:latin typeface="Times New Roman"/>
              <a:cs typeface="Times New Roman"/>
            </a:endParaRPr>
          </a:p>
          <a:p>
            <a:pPr marL="2540" algn="ctr">
              <a:lnSpc>
                <a:spcPts val="1420"/>
              </a:lnSpc>
            </a:pPr>
            <a:r>
              <a:rPr sz="1200" b="1" dirty="0">
                <a:latin typeface="Times New Roman"/>
                <a:cs typeface="Times New Roman"/>
              </a:rPr>
              <a:t>desde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los</a:t>
            </a:r>
            <a:r>
              <a:rPr sz="1200" b="1" spc="-7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Actores</a:t>
            </a:r>
            <a:endParaRPr sz="1200" dirty="0">
              <a:latin typeface="Times New Roman"/>
              <a:cs typeface="Times New Roman"/>
            </a:endParaRPr>
          </a:p>
          <a:p>
            <a:pPr marR="57150" algn="ctr">
              <a:lnSpc>
                <a:spcPct val="100000"/>
              </a:lnSpc>
              <a:spcBef>
                <a:spcPts val="200"/>
              </a:spcBef>
            </a:pPr>
            <a:r>
              <a:rPr sz="1200" b="1" dirty="0">
                <a:latin typeface="Times New Roman"/>
                <a:cs typeface="Times New Roman"/>
              </a:rPr>
              <a:t>MSc.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Ámbar</a:t>
            </a:r>
            <a:r>
              <a:rPr sz="1200" b="1" spc="-40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Ramírez</a:t>
            </a:r>
            <a:endParaRPr sz="1200" dirty="0">
              <a:latin typeface="Times New Roman"/>
              <a:cs typeface="Times New Roman"/>
            </a:endParaRPr>
          </a:p>
        </p:txBody>
      </p:sp>
      <p:sp>
        <p:nvSpPr>
          <p:cNvPr id="25" name="object 25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82905" rIns="0" bIns="0" rtlCol="0">
            <a:spAutoFit/>
          </a:bodyPr>
          <a:lstStyle/>
          <a:p>
            <a:pPr marL="39370">
              <a:lnSpc>
                <a:spcPts val="1410"/>
              </a:lnSpc>
            </a:pPr>
            <a:fld id="{81D60167-4931-47E6-BA6A-407CBD079E47}" type="slidenum">
              <a:rPr b="1" spc="-25" dirty="0">
                <a:latin typeface="Times New Roman"/>
                <a:cs typeface="Times New Roman"/>
              </a:rPr>
              <a:t>305</a:t>
            </a:fld>
            <a:endParaRPr b="1" spc="-25" dirty="0">
              <a:latin typeface="Times New Roman"/>
              <a:cs typeface="Times New Roman"/>
            </a:endParaRPr>
          </a:p>
        </p:txBody>
      </p:sp>
      <p:grpSp>
        <p:nvGrpSpPr>
          <p:cNvPr id="26" name="Grupo 25">
            <a:extLst>
              <a:ext uri="{FF2B5EF4-FFF2-40B4-BE49-F238E27FC236}">
                <a16:creationId xmlns:a16="http://schemas.microsoft.com/office/drawing/2014/main" id="{80930800-90EA-E71C-DED1-1B65A9A1AFF1}"/>
              </a:ext>
            </a:extLst>
          </p:cNvPr>
          <p:cNvGrpSpPr/>
          <p:nvPr/>
        </p:nvGrpSpPr>
        <p:grpSpPr>
          <a:xfrm>
            <a:off x="117348" y="98932"/>
            <a:ext cx="6665976" cy="1452626"/>
            <a:chOff x="470065" y="1951410"/>
            <a:chExt cx="6665976" cy="1452626"/>
          </a:xfrm>
        </p:grpSpPr>
        <p:grpSp>
          <p:nvGrpSpPr>
            <p:cNvPr id="27" name="object 12">
              <a:extLst>
                <a:ext uri="{FF2B5EF4-FFF2-40B4-BE49-F238E27FC236}">
                  <a16:creationId xmlns:a16="http://schemas.microsoft.com/office/drawing/2014/main" id="{FA4D70E5-582E-24FB-A956-8A57EADE3F84}"/>
                </a:ext>
              </a:extLst>
            </p:cNvPr>
            <p:cNvGrpSpPr/>
            <p:nvPr/>
          </p:nvGrpSpPr>
          <p:grpSpPr>
            <a:xfrm>
              <a:off x="470065" y="1951664"/>
              <a:ext cx="6665976" cy="1452372"/>
              <a:chOff x="96011" y="115823"/>
              <a:chExt cx="6665976" cy="1452372"/>
            </a:xfrm>
          </p:grpSpPr>
          <p:pic>
            <p:nvPicPr>
              <p:cNvPr id="31" name="object 13">
                <a:extLst>
                  <a:ext uri="{FF2B5EF4-FFF2-40B4-BE49-F238E27FC236}">
                    <a16:creationId xmlns:a16="http://schemas.microsoft.com/office/drawing/2014/main" id="{190A7852-DDB8-2906-B648-7CC75396DAFA}"/>
                  </a:ext>
                </a:extLst>
              </p:cNvPr>
              <p:cNvPicPr/>
              <p:nvPr/>
            </p:nvPicPr>
            <p:blipFill>
              <a:blip r:embed="rId5" cstate="print"/>
              <a:stretch>
                <a:fillRect/>
              </a:stretch>
            </p:blipFill>
            <p:spPr>
              <a:xfrm>
                <a:off x="96011" y="115823"/>
                <a:ext cx="6665976" cy="1452372"/>
              </a:xfrm>
              <a:prstGeom prst="rect">
                <a:avLst/>
              </a:prstGeom>
            </p:spPr>
          </p:pic>
          <p:pic>
            <p:nvPicPr>
              <p:cNvPr id="32" name="object 14">
                <a:extLst>
                  <a:ext uri="{FF2B5EF4-FFF2-40B4-BE49-F238E27FC236}">
                    <a16:creationId xmlns:a16="http://schemas.microsoft.com/office/drawing/2014/main" id="{272B7FE8-4287-1C4C-B44B-381843F4F687}"/>
                  </a:ext>
                </a:extLst>
              </p:cNvPr>
              <p:cNvPicPr/>
              <p:nvPr/>
            </p:nvPicPr>
            <p:blipFill>
              <a:blip r:embed="rId6" cstate="print"/>
              <a:stretch>
                <a:fillRect/>
              </a:stretch>
            </p:blipFill>
            <p:spPr>
              <a:xfrm>
                <a:off x="142849" y="142875"/>
                <a:ext cx="6572275" cy="1358646"/>
              </a:xfrm>
              <a:prstGeom prst="rect">
                <a:avLst/>
              </a:prstGeom>
            </p:spPr>
          </p:pic>
          <p:sp>
            <p:nvSpPr>
              <p:cNvPr id="33" name="object 15">
                <a:extLst>
                  <a:ext uri="{FF2B5EF4-FFF2-40B4-BE49-F238E27FC236}">
                    <a16:creationId xmlns:a16="http://schemas.microsoft.com/office/drawing/2014/main" id="{46AA1C47-9727-99E4-9A2C-F04B56B7129C}"/>
                  </a:ext>
                </a:extLst>
              </p:cNvPr>
              <p:cNvSpPr/>
              <p:nvPr/>
            </p:nvSpPr>
            <p:spPr>
              <a:xfrm>
                <a:off x="142849" y="142875"/>
                <a:ext cx="6572884" cy="1358900"/>
              </a:xfrm>
              <a:custGeom>
                <a:avLst/>
                <a:gdLst/>
                <a:ahLst/>
                <a:cxnLst/>
                <a:rect l="l" t="t" r="r" b="b"/>
                <a:pathLst>
                  <a:path w="6572884" h="1358900">
                    <a:moveTo>
                      <a:pt x="0" y="226441"/>
                    </a:moveTo>
                    <a:lnTo>
                      <a:pt x="4600" y="180795"/>
                    </a:lnTo>
                    <a:lnTo>
                      <a:pt x="17795" y="138285"/>
                    </a:lnTo>
                    <a:lnTo>
                      <a:pt x="38673" y="99820"/>
                    </a:lnTo>
                    <a:lnTo>
                      <a:pt x="66324" y="66309"/>
                    </a:lnTo>
                    <a:lnTo>
                      <a:pt x="99837" y="38663"/>
                    </a:lnTo>
                    <a:lnTo>
                      <a:pt x="138301" y="17789"/>
                    </a:lnTo>
                    <a:lnTo>
                      <a:pt x="180806" y="4599"/>
                    </a:lnTo>
                    <a:lnTo>
                      <a:pt x="226440" y="0"/>
                    </a:lnTo>
                    <a:lnTo>
                      <a:pt x="6345834" y="0"/>
                    </a:lnTo>
                    <a:lnTo>
                      <a:pt x="6391480" y="4599"/>
                    </a:lnTo>
                    <a:lnTo>
                      <a:pt x="6433990" y="17789"/>
                    </a:lnTo>
                    <a:lnTo>
                      <a:pt x="6472455" y="38663"/>
                    </a:lnTo>
                    <a:lnTo>
                      <a:pt x="6505965" y="66309"/>
                    </a:lnTo>
                    <a:lnTo>
                      <a:pt x="6533612" y="99820"/>
                    </a:lnTo>
                    <a:lnTo>
                      <a:pt x="6554485" y="138285"/>
                    </a:lnTo>
                    <a:lnTo>
                      <a:pt x="6567676" y="180795"/>
                    </a:lnTo>
                    <a:lnTo>
                      <a:pt x="6572275" y="226441"/>
                    </a:lnTo>
                    <a:lnTo>
                      <a:pt x="6572275" y="1132204"/>
                    </a:lnTo>
                    <a:lnTo>
                      <a:pt x="6567676" y="1177850"/>
                    </a:lnTo>
                    <a:lnTo>
                      <a:pt x="6554485" y="1220360"/>
                    </a:lnTo>
                    <a:lnTo>
                      <a:pt x="6533612" y="1258825"/>
                    </a:lnTo>
                    <a:lnTo>
                      <a:pt x="6505965" y="1292336"/>
                    </a:lnTo>
                    <a:lnTo>
                      <a:pt x="6472455" y="1319982"/>
                    </a:lnTo>
                    <a:lnTo>
                      <a:pt x="6433990" y="1340856"/>
                    </a:lnTo>
                    <a:lnTo>
                      <a:pt x="6391480" y="1354046"/>
                    </a:lnTo>
                    <a:lnTo>
                      <a:pt x="6345834" y="1358646"/>
                    </a:lnTo>
                    <a:lnTo>
                      <a:pt x="226440" y="1358646"/>
                    </a:lnTo>
                    <a:lnTo>
                      <a:pt x="180806" y="1354046"/>
                    </a:lnTo>
                    <a:lnTo>
                      <a:pt x="138301" y="1340856"/>
                    </a:lnTo>
                    <a:lnTo>
                      <a:pt x="99837" y="1319982"/>
                    </a:lnTo>
                    <a:lnTo>
                      <a:pt x="66324" y="1292336"/>
                    </a:lnTo>
                    <a:lnTo>
                      <a:pt x="38673" y="1258825"/>
                    </a:lnTo>
                    <a:lnTo>
                      <a:pt x="17795" y="1220360"/>
                    </a:lnTo>
                    <a:lnTo>
                      <a:pt x="4600" y="1177850"/>
                    </a:lnTo>
                    <a:lnTo>
                      <a:pt x="0" y="1132204"/>
                    </a:lnTo>
                    <a:lnTo>
                      <a:pt x="0" y="226441"/>
                    </a:lnTo>
                    <a:close/>
                  </a:path>
                </a:pathLst>
              </a:custGeom>
              <a:ln w="9525">
                <a:solidFill>
                  <a:srgbClr val="55CE74"/>
                </a:solidFill>
              </a:ln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pic>
            <p:nvPicPr>
              <p:cNvPr id="34" name="object 16">
                <a:extLst>
                  <a:ext uri="{FF2B5EF4-FFF2-40B4-BE49-F238E27FC236}">
                    <a16:creationId xmlns:a16="http://schemas.microsoft.com/office/drawing/2014/main" id="{5241B9F7-B6F0-8317-B093-80CDB92F0DD0}"/>
                  </a:ext>
                </a:extLst>
              </p:cNvPr>
              <p:cNvPicPr/>
              <p:nvPr/>
            </p:nvPicPr>
            <p:blipFill>
              <a:blip r:embed="rId7" cstate="print"/>
              <a:stretch>
                <a:fillRect/>
              </a:stretch>
            </p:blipFill>
            <p:spPr>
              <a:xfrm>
                <a:off x="2500248" y="305930"/>
                <a:ext cx="1714500" cy="733945"/>
              </a:xfrm>
              <a:prstGeom prst="rect">
                <a:avLst/>
              </a:prstGeom>
            </p:spPr>
          </p:pic>
        </p:grpSp>
        <p:sp>
          <p:nvSpPr>
            <p:cNvPr id="28" name="object 16">
              <a:extLst>
                <a:ext uri="{FF2B5EF4-FFF2-40B4-BE49-F238E27FC236}">
                  <a16:creationId xmlns:a16="http://schemas.microsoft.com/office/drawing/2014/main" id="{59A617AB-9100-33F0-92F9-D419FE4EA000}"/>
                </a:ext>
              </a:extLst>
            </p:cNvPr>
            <p:cNvSpPr txBox="1"/>
            <p:nvPr/>
          </p:nvSpPr>
          <p:spPr>
            <a:xfrm>
              <a:off x="2775727" y="2875716"/>
              <a:ext cx="3332858" cy="391795"/>
            </a:xfrm>
            <a:prstGeom prst="rect">
              <a:avLst/>
            </a:prstGeom>
            <a:noFill/>
          </p:spPr>
          <p:txBody>
            <a:bodyPr vert="horz" wrap="square" lIns="0" tIns="12700" rIns="0" bIns="0" rtlCol="0">
              <a:spAutoFit/>
            </a:bodyPr>
            <a:lstStyle/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Volumen 4,  Número 1  Enero a Julio 2021</a:t>
              </a:r>
            </a:p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Revista Semestral. Venezuela</a:t>
              </a:r>
              <a:endParaRPr sz="1200" dirty="0">
                <a:latin typeface="Arial"/>
                <a:cs typeface="Arial"/>
              </a:endParaRPr>
            </a:p>
          </p:txBody>
        </p:sp>
        <p:pic>
          <p:nvPicPr>
            <p:cNvPr id="29" name="object 25">
              <a:extLst>
                <a:ext uri="{FF2B5EF4-FFF2-40B4-BE49-F238E27FC236}">
                  <a16:creationId xmlns:a16="http://schemas.microsoft.com/office/drawing/2014/main" id="{A1D63B40-ED25-4117-6903-AFB6F5364AA1}"/>
                </a:ext>
              </a:extLst>
            </p:cNvPr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470065" y="2027896"/>
              <a:ext cx="2305662" cy="1053903"/>
            </a:xfrm>
            <a:prstGeom prst="rect">
              <a:avLst/>
            </a:prstGeom>
          </p:spPr>
        </p:pic>
        <p:pic>
          <p:nvPicPr>
            <p:cNvPr id="30" name="object 31">
              <a:extLst>
                <a:ext uri="{FF2B5EF4-FFF2-40B4-BE49-F238E27FC236}">
                  <a16:creationId xmlns:a16="http://schemas.microsoft.com/office/drawing/2014/main" id="{0785E0CA-6BF7-0FEC-1151-FBE4362785A9}"/>
                </a:ext>
              </a:extLst>
            </p:cNvPr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4932681" y="1951410"/>
              <a:ext cx="1805304" cy="893889"/>
            </a:xfrm>
            <a:prstGeom prst="rect">
              <a:avLst/>
            </a:prstGeom>
          </p:spPr>
        </p:pic>
      </p:grpSp>
    </p:spTree>
  </p:cSld>
  <p:clrMapOvr>
    <a:masterClrMapping/>
  </p:clrMapOvr>
</p:sld>
</file>

<file path=ppt/slides/slide30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94485" y="1289306"/>
            <a:ext cx="6669405" cy="6695440"/>
            <a:chOff x="94485" y="1289306"/>
            <a:chExt cx="6669405" cy="6695440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94485" y="1289306"/>
              <a:ext cx="6669028" cy="6694927"/>
            </a:xfrm>
            <a:prstGeom prst="rect">
              <a:avLst/>
            </a:prstGeom>
          </p:spPr>
        </p:pic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42862" y="1316850"/>
              <a:ext cx="6572250" cy="6598920"/>
            </a:xfrm>
            <a:prstGeom prst="rect">
              <a:avLst/>
            </a:prstGeom>
          </p:spPr>
        </p:pic>
        <p:sp>
          <p:nvSpPr>
            <p:cNvPr id="5" name="object 5"/>
            <p:cNvSpPr/>
            <p:nvPr/>
          </p:nvSpPr>
          <p:spPr>
            <a:xfrm>
              <a:off x="142862" y="1316850"/>
              <a:ext cx="6572250" cy="6598920"/>
            </a:xfrm>
            <a:custGeom>
              <a:avLst/>
              <a:gdLst/>
              <a:ahLst/>
              <a:cxnLst/>
              <a:rect l="l" t="t" r="r" b="b"/>
              <a:pathLst>
                <a:path w="6572250" h="6598920">
                  <a:moveTo>
                    <a:pt x="0" y="6598920"/>
                  </a:moveTo>
                  <a:lnTo>
                    <a:pt x="6572250" y="6598920"/>
                  </a:lnTo>
                  <a:lnTo>
                    <a:pt x="6572250" y="0"/>
                  </a:lnTo>
                  <a:lnTo>
                    <a:pt x="0" y="0"/>
                  </a:lnTo>
                  <a:lnTo>
                    <a:pt x="0" y="6598920"/>
                  </a:lnTo>
                  <a:close/>
                </a:path>
              </a:pathLst>
            </a:custGeom>
            <a:ln w="28575">
              <a:solidFill>
                <a:srgbClr val="31AD51"/>
              </a:solidFill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</p:grpSp>
      <p:grpSp>
        <p:nvGrpSpPr>
          <p:cNvPr id="6" name="object 6"/>
          <p:cNvGrpSpPr/>
          <p:nvPr/>
        </p:nvGrpSpPr>
        <p:grpSpPr>
          <a:xfrm>
            <a:off x="144779" y="8196288"/>
            <a:ext cx="6518275" cy="833755"/>
            <a:chOff x="144779" y="8196288"/>
            <a:chExt cx="6518275" cy="833755"/>
          </a:xfrm>
        </p:grpSpPr>
        <p:sp>
          <p:nvSpPr>
            <p:cNvPr id="7" name="object 7"/>
            <p:cNvSpPr/>
            <p:nvPr/>
          </p:nvSpPr>
          <p:spPr>
            <a:xfrm>
              <a:off x="214287" y="8215338"/>
              <a:ext cx="6429375" cy="795655"/>
            </a:xfrm>
            <a:custGeom>
              <a:avLst/>
              <a:gdLst/>
              <a:ahLst/>
              <a:cxnLst/>
              <a:rect l="l" t="t" r="r" b="b"/>
              <a:pathLst>
                <a:path w="6429375" h="795654">
                  <a:moveTo>
                    <a:pt x="0" y="795337"/>
                  </a:moveTo>
                  <a:lnTo>
                    <a:pt x="6429375" y="795337"/>
                  </a:lnTo>
                  <a:lnTo>
                    <a:pt x="6429375" y="0"/>
                  </a:lnTo>
                  <a:lnTo>
                    <a:pt x="0" y="0"/>
                  </a:lnTo>
                  <a:lnTo>
                    <a:pt x="0" y="795337"/>
                  </a:lnTo>
                  <a:close/>
                </a:path>
              </a:pathLst>
            </a:custGeom>
            <a:ln w="38100">
              <a:solidFill>
                <a:srgbClr val="31AD51"/>
              </a:solidFill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pic>
          <p:nvPicPr>
            <p:cNvPr id="8" name="object 8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44779" y="8727948"/>
              <a:ext cx="6516624" cy="160019"/>
            </a:xfrm>
            <a:prstGeom prst="rect">
              <a:avLst/>
            </a:prstGeom>
          </p:spPr>
        </p:pic>
      </p:grpSp>
      <p:grpSp>
        <p:nvGrpSpPr>
          <p:cNvPr id="9" name="object 9"/>
          <p:cNvGrpSpPr/>
          <p:nvPr/>
        </p:nvGrpSpPr>
        <p:grpSpPr>
          <a:xfrm>
            <a:off x="96011" y="115823"/>
            <a:ext cx="6666230" cy="1463040"/>
            <a:chOff x="96011" y="115823"/>
            <a:chExt cx="6666230" cy="1463040"/>
          </a:xfrm>
        </p:grpSpPr>
        <p:pic>
          <p:nvPicPr>
            <p:cNvPr id="10" name="object 10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96011" y="115823"/>
              <a:ext cx="6665976" cy="1452372"/>
            </a:xfrm>
            <a:prstGeom prst="rect">
              <a:avLst/>
            </a:prstGeom>
          </p:spPr>
        </p:pic>
        <p:pic>
          <p:nvPicPr>
            <p:cNvPr id="11" name="object 11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142849" y="142875"/>
              <a:ext cx="6572275" cy="1358646"/>
            </a:xfrm>
            <a:prstGeom prst="rect">
              <a:avLst/>
            </a:prstGeom>
          </p:spPr>
        </p:pic>
        <p:sp>
          <p:nvSpPr>
            <p:cNvPr id="12" name="object 12"/>
            <p:cNvSpPr/>
            <p:nvPr/>
          </p:nvSpPr>
          <p:spPr>
            <a:xfrm>
              <a:off x="142849" y="142875"/>
              <a:ext cx="6572884" cy="1358900"/>
            </a:xfrm>
            <a:custGeom>
              <a:avLst/>
              <a:gdLst/>
              <a:ahLst/>
              <a:cxnLst/>
              <a:rect l="l" t="t" r="r" b="b"/>
              <a:pathLst>
                <a:path w="6572884" h="1358900">
                  <a:moveTo>
                    <a:pt x="0" y="226441"/>
                  </a:moveTo>
                  <a:lnTo>
                    <a:pt x="4600" y="180795"/>
                  </a:lnTo>
                  <a:lnTo>
                    <a:pt x="17795" y="138285"/>
                  </a:lnTo>
                  <a:lnTo>
                    <a:pt x="38673" y="99820"/>
                  </a:lnTo>
                  <a:lnTo>
                    <a:pt x="66324" y="66309"/>
                  </a:lnTo>
                  <a:lnTo>
                    <a:pt x="99837" y="38663"/>
                  </a:lnTo>
                  <a:lnTo>
                    <a:pt x="138301" y="17789"/>
                  </a:lnTo>
                  <a:lnTo>
                    <a:pt x="180806" y="4599"/>
                  </a:lnTo>
                  <a:lnTo>
                    <a:pt x="226440" y="0"/>
                  </a:lnTo>
                  <a:lnTo>
                    <a:pt x="6345834" y="0"/>
                  </a:lnTo>
                  <a:lnTo>
                    <a:pt x="6391480" y="4599"/>
                  </a:lnTo>
                  <a:lnTo>
                    <a:pt x="6433990" y="17789"/>
                  </a:lnTo>
                  <a:lnTo>
                    <a:pt x="6472455" y="38663"/>
                  </a:lnTo>
                  <a:lnTo>
                    <a:pt x="6505965" y="66309"/>
                  </a:lnTo>
                  <a:lnTo>
                    <a:pt x="6533612" y="99820"/>
                  </a:lnTo>
                  <a:lnTo>
                    <a:pt x="6554485" y="138285"/>
                  </a:lnTo>
                  <a:lnTo>
                    <a:pt x="6567676" y="180795"/>
                  </a:lnTo>
                  <a:lnTo>
                    <a:pt x="6572275" y="226441"/>
                  </a:lnTo>
                  <a:lnTo>
                    <a:pt x="6572275" y="1132204"/>
                  </a:lnTo>
                  <a:lnTo>
                    <a:pt x="6567676" y="1177850"/>
                  </a:lnTo>
                  <a:lnTo>
                    <a:pt x="6554485" y="1220360"/>
                  </a:lnTo>
                  <a:lnTo>
                    <a:pt x="6533612" y="1258825"/>
                  </a:lnTo>
                  <a:lnTo>
                    <a:pt x="6505965" y="1292336"/>
                  </a:lnTo>
                  <a:lnTo>
                    <a:pt x="6472455" y="1319982"/>
                  </a:lnTo>
                  <a:lnTo>
                    <a:pt x="6433990" y="1340856"/>
                  </a:lnTo>
                  <a:lnTo>
                    <a:pt x="6391480" y="1354046"/>
                  </a:lnTo>
                  <a:lnTo>
                    <a:pt x="6345834" y="1358646"/>
                  </a:lnTo>
                  <a:lnTo>
                    <a:pt x="226440" y="1358646"/>
                  </a:lnTo>
                  <a:lnTo>
                    <a:pt x="180806" y="1354046"/>
                  </a:lnTo>
                  <a:lnTo>
                    <a:pt x="138301" y="1340856"/>
                  </a:lnTo>
                  <a:lnTo>
                    <a:pt x="99837" y="1319982"/>
                  </a:lnTo>
                  <a:lnTo>
                    <a:pt x="66324" y="1292336"/>
                  </a:lnTo>
                  <a:lnTo>
                    <a:pt x="38673" y="1258825"/>
                  </a:lnTo>
                  <a:lnTo>
                    <a:pt x="17795" y="1220360"/>
                  </a:lnTo>
                  <a:lnTo>
                    <a:pt x="4600" y="1177850"/>
                  </a:lnTo>
                  <a:lnTo>
                    <a:pt x="0" y="1132204"/>
                  </a:lnTo>
                  <a:lnTo>
                    <a:pt x="0" y="226441"/>
                  </a:lnTo>
                  <a:close/>
                </a:path>
              </a:pathLst>
            </a:custGeom>
            <a:ln w="9525">
              <a:solidFill>
                <a:srgbClr val="55CE74"/>
              </a:solidFill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pic>
          <p:nvPicPr>
            <p:cNvPr id="13" name="object 13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2500248" y="305930"/>
              <a:ext cx="1714500" cy="733945"/>
            </a:xfrm>
            <a:prstGeom prst="rect">
              <a:avLst/>
            </a:prstGeom>
          </p:spPr>
        </p:pic>
        <p:pic>
          <p:nvPicPr>
            <p:cNvPr id="14" name="object 14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2738628" y="1024127"/>
              <a:ext cx="320039" cy="371855"/>
            </a:xfrm>
            <a:prstGeom prst="rect">
              <a:avLst/>
            </a:prstGeom>
          </p:spPr>
        </p:pic>
        <p:pic>
          <p:nvPicPr>
            <p:cNvPr id="15" name="object 15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2823972" y="1024127"/>
              <a:ext cx="1812036" cy="371855"/>
            </a:xfrm>
            <a:prstGeom prst="rect">
              <a:avLst/>
            </a:prstGeom>
          </p:spPr>
        </p:pic>
        <p:pic>
          <p:nvPicPr>
            <p:cNvPr id="16" name="object 16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4401311" y="1024127"/>
              <a:ext cx="1235964" cy="371855"/>
            </a:xfrm>
            <a:prstGeom prst="rect">
              <a:avLst/>
            </a:prstGeom>
          </p:spPr>
        </p:pic>
        <p:pic>
          <p:nvPicPr>
            <p:cNvPr id="17" name="object 17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5402579" y="1024127"/>
              <a:ext cx="576072" cy="371855"/>
            </a:xfrm>
            <a:prstGeom prst="rect">
              <a:avLst/>
            </a:prstGeom>
          </p:spPr>
        </p:pic>
        <p:pic>
          <p:nvPicPr>
            <p:cNvPr id="18" name="object 18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3169919" y="1207007"/>
              <a:ext cx="1546859" cy="371855"/>
            </a:xfrm>
            <a:prstGeom prst="rect">
              <a:avLst/>
            </a:prstGeom>
          </p:spPr>
        </p:pic>
        <p:pic>
          <p:nvPicPr>
            <p:cNvPr id="19" name="object 19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4482083" y="1207007"/>
              <a:ext cx="284988" cy="371855"/>
            </a:xfrm>
            <a:prstGeom prst="rect">
              <a:avLst/>
            </a:prstGeom>
          </p:spPr>
        </p:pic>
        <p:pic>
          <p:nvPicPr>
            <p:cNvPr id="20" name="object 20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4572000" y="1207007"/>
              <a:ext cx="1013460" cy="371855"/>
            </a:xfrm>
            <a:prstGeom prst="rect">
              <a:avLst/>
            </a:prstGeom>
          </p:spPr>
        </p:pic>
        <p:pic>
          <p:nvPicPr>
            <p:cNvPr id="21" name="object 21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324611" y="234695"/>
              <a:ext cx="1719072" cy="1341120"/>
            </a:xfrm>
            <a:prstGeom prst="rect">
              <a:avLst/>
            </a:prstGeom>
          </p:spPr>
        </p:pic>
        <p:pic>
          <p:nvPicPr>
            <p:cNvPr id="22" name="object 22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4725161" y="164274"/>
              <a:ext cx="1805305" cy="893889"/>
            </a:xfrm>
            <a:prstGeom prst="rect">
              <a:avLst/>
            </a:prstGeom>
          </p:spPr>
        </p:pic>
      </p:grpSp>
      <p:sp>
        <p:nvSpPr>
          <p:cNvPr id="23" name="object 23"/>
          <p:cNvSpPr txBox="1"/>
          <p:nvPr/>
        </p:nvSpPr>
        <p:spPr>
          <a:xfrm>
            <a:off x="221691" y="1068451"/>
            <a:ext cx="6346825" cy="68249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063875" marR="699770" indent="-431800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Arial"/>
                <a:cs typeface="Arial"/>
              </a:rPr>
              <a:t>6ta.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Edición</a:t>
            </a:r>
            <a:r>
              <a:rPr sz="1200" b="1" spc="-10" dirty="0">
                <a:latin typeface="Arial"/>
                <a:cs typeface="Arial"/>
              </a:rPr>
              <a:t> Volumen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I</a:t>
            </a:r>
            <a:r>
              <a:rPr sz="1200" b="1" spc="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Enero</a:t>
            </a:r>
            <a:r>
              <a:rPr sz="1200" b="1" spc="-3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a</a:t>
            </a:r>
            <a:r>
              <a:rPr sz="1200" b="1" spc="-2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Julio </a:t>
            </a:r>
            <a:r>
              <a:rPr sz="1200" b="1" spc="-20" dirty="0">
                <a:latin typeface="Arial"/>
                <a:cs typeface="Arial"/>
              </a:rPr>
              <a:t>2021 </a:t>
            </a:r>
            <a:r>
              <a:rPr sz="1200" b="1" dirty="0">
                <a:latin typeface="Arial"/>
                <a:cs typeface="Arial"/>
              </a:rPr>
              <a:t>Revista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Semestral-</a:t>
            </a:r>
            <a:r>
              <a:rPr sz="1200" b="1" spc="-40" dirty="0">
                <a:latin typeface="Arial"/>
                <a:cs typeface="Arial"/>
              </a:rPr>
              <a:t> </a:t>
            </a:r>
            <a:r>
              <a:rPr sz="1200" b="1" spc="-10" dirty="0">
                <a:latin typeface="Arial"/>
                <a:cs typeface="Arial"/>
              </a:rPr>
              <a:t>Venezuela</a:t>
            </a:r>
            <a:endParaRPr sz="1200" dirty="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305"/>
              </a:spcBef>
            </a:pPr>
            <a:endParaRPr sz="1200" dirty="0">
              <a:latin typeface="Arial"/>
              <a:cs typeface="Arial"/>
            </a:endParaRPr>
          </a:p>
          <a:p>
            <a:pPr marL="375285" marR="5715" indent="-36322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caso, se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delimita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espacio geográfico,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cual se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ciñe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 espacio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geográfico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correspondiente </a:t>
            </a:r>
            <a:r>
              <a:rPr sz="1200" spc="-50" dirty="0">
                <a:latin typeface="Times New Roman"/>
                <a:cs typeface="Times New Roman"/>
              </a:rPr>
              <a:t>a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dependencias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administrativas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Universidad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Rómulo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Gallegos,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particularmente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Área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 </a:t>
            </a:r>
            <a:r>
              <a:rPr sz="1200" dirty="0">
                <a:latin typeface="Times New Roman"/>
                <a:cs typeface="Times New Roman"/>
              </a:rPr>
              <a:t>Odontología, Iniciando actividades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Diciembre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1992,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fue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cuarta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facultad en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sumarse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las </a:t>
            </a:r>
            <a:r>
              <a:rPr sz="1200" dirty="0">
                <a:latin typeface="Times New Roman"/>
                <a:cs typeface="Times New Roman"/>
              </a:rPr>
              <a:t>opciones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alumnado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aspirante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formar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parte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UNERG.</a:t>
            </a:r>
            <a:endParaRPr sz="1200" dirty="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60"/>
              </a:spcBef>
            </a:pPr>
            <a:endParaRPr sz="1200" dirty="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1200" b="1" i="1" dirty="0">
                <a:latin typeface="Times New Roman"/>
                <a:cs typeface="Times New Roman"/>
              </a:rPr>
              <a:t>Sujetos</a:t>
            </a:r>
            <a:r>
              <a:rPr sz="1200" b="1" i="1" spc="-35" dirty="0">
                <a:latin typeface="Times New Roman"/>
                <a:cs typeface="Times New Roman"/>
              </a:rPr>
              <a:t> </a:t>
            </a:r>
            <a:r>
              <a:rPr sz="1200" b="1" i="1" spc="-10" dirty="0">
                <a:latin typeface="Times New Roman"/>
                <a:cs typeface="Times New Roman"/>
              </a:rPr>
              <a:t>Significantes</a:t>
            </a:r>
            <a:endParaRPr sz="1200" dirty="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60"/>
              </a:spcBef>
            </a:pPr>
            <a:endParaRPr sz="1200" dirty="0">
              <a:latin typeface="Times New Roman"/>
              <a:cs typeface="Times New Roman"/>
            </a:endParaRPr>
          </a:p>
          <a:p>
            <a:pPr marL="375285" marR="5080" indent="-363220" algn="just">
              <a:lnSpc>
                <a:spcPct val="100000"/>
              </a:lnSpc>
              <a:spcBef>
                <a:spcPts val="5"/>
              </a:spcBef>
            </a:pP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respecto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Sujetos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Significantes,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mismos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constituyen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fuente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originaria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información,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opinión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Robledo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(2009)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son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aquellas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personas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“por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sus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vivencias,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capacidad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 </a:t>
            </a:r>
            <a:r>
              <a:rPr sz="1200" dirty="0">
                <a:latin typeface="Times New Roman"/>
                <a:cs typeface="Times New Roman"/>
              </a:rPr>
              <a:t>armonizar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relaciones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tienen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campo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pueden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apadrinar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investigador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convirtiéndose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fuente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importante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información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vez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le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abren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acceso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otras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personas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spc="-50" dirty="0">
                <a:latin typeface="Times New Roman"/>
                <a:cs typeface="Times New Roman"/>
              </a:rPr>
              <a:t>a </a:t>
            </a:r>
            <a:r>
              <a:rPr sz="1200" dirty="0">
                <a:latin typeface="Times New Roman"/>
                <a:cs typeface="Times New Roman"/>
              </a:rPr>
              <a:t>nuevos</a:t>
            </a:r>
            <a:r>
              <a:rPr sz="1200" spc="3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escenarios”</a:t>
            </a:r>
            <a:r>
              <a:rPr sz="1200" spc="3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(p.</a:t>
            </a:r>
            <a:r>
              <a:rPr sz="1200" spc="3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5)</a:t>
            </a:r>
            <a:r>
              <a:rPr sz="1200" spc="3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3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esta</a:t>
            </a:r>
            <a:r>
              <a:rPr sz="1200" spc="3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investigación</a:t>
            </a:r>
            <a:r>
              <a:rPr sz="1200" spc="3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3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particular,</a:t>
            </a:r>
            <a:r>
              <a:rPr sz="1200" spc="3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3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les</a:t>
            </a:r>
            <a:r>
              <a:rPr sz="1200" spc="3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solicitó</a:t>
            </a:r>
            <a:r>
              <a:rPr sz="1200" spc="3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3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sujetos </a:t>
            </a:r>
            <a:r>
              <a:rPr sz="1200" dirty="0">
                <a:latin typeface="Times New Roman"/>
                <a:cs typeface="Times New Roman"/>
              </a:rPr>
              <a:t>significantes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informantes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clave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asumieran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pseudónimo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tres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presentan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spc="-50" dirty="0">
                <a:latin typeface="Times New Roman"/>
                <a:cs typeface="Times New Roman"/>
              </a:rPr>
              <a:t>a </a:t>
            </a:r>
            <a:r>
              <a:rPr sz="1200" dirty="0">
                <a:latin typeface="Times New Roman"/>
                <a:cs typeface="Times New Roman"/>
              </a:rPr>
              <a:t>continuación:</a:t>
            </a:r>
            <a:r>
              <a:rPr sz="1200" spc="4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Motivado,</a:t>
            </a:r>
            <a:r>
              <a:rPr sz="1200" spc="10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Logro</a:t>
            </a:r>
            <a:r>
              <a:rPr sz="1200" spc="10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4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Activo.</a:t>
            </a:r>
            <a:r>
              <a:rPr sz="1200" spc="10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10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mismos</a:t>
            </a:r>
            <a:r>
              <a:rPr sz="1200" spc="10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fueron</a:t>
            </a:r>
            <a:r>
              <a:rPr sz="1200" spc="4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seleccionados</a:t>
            </a:r>
            <a:r>
              <a:rPr sz="1200" spc="10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49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manera </a:t>
            </a:r>
            <a:r>
              <a:rPr sz="1200" dirty="0">
                <a:latin typeface="Times New Roman"/>
                <a:cs typeface="Times New Roman"/>
              </a:rPr>
              <a:t>intencional,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atendiendo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siguientes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criterios: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más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5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años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laborando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institución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spc="-50" dirty="0">
                <a:latin typeface="Times New Roman"/>
                <a:cs typeface="Times New Roman"/>
              </a:rPr>
              <a:t>y </a:t>
            </a:r>
            <a:r>
              <a:rPr sz="1200" dirty="0">
                <a:latin typeface="Times New Roman"/>
                <a:cs typeface="Times New Roman"/>
              </a:rPr>
              <a:t>disponibilidad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colaborar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investigación.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efectos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investigación,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fueron </a:t>
            </a:r>
            <a:r>
              <a:rPr sz="1200" dirty="0">
                <a:latin typeface="Times New Roman"/>
                <a:cs typeface="Times New Roman"/>
              </a:rPr>
              <a:t>asumidos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Sujetos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Significantes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funcionario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responsable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área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administración,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un </a:t>
            </a:r>
            <a:r>
              <a:rPr sz="1200" dirty="0">
                <a:latin typeface="Times New Roman"/>
                <a:cs typeface="Times New Roman"/>
              </a:rPr>
              <a:t>funcionario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adscrito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Recursos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Humanos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personal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reúnan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criterios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selección.</a:t>
            </a:r>
            <a:endParaRPr sz="1200" dirty="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60"/>
              </a:spcBef>
            </a:pPr>
            <a:endParaRPr sz="1200" dirty="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1200" b="1" i="1" dirty="0">
                <a:latin typeface="Times New Roman"/>
                <a:cs typeface="Times New Roman"/>
              </a:rPr>
              <a:t>Procedimientos</a:t>
            </a:r>
            <a:r>
              <a:rPr sz="1200" b="1" i="1" spc="-20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y</a:t>
            </a:r>
            <a:r>
              <a:rPr sz="1200" b="1" i="1" spc="-30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Técnicas</a:t>
            </a:r>
            <a:r>
              <a:rPr sz="1200" b="1" i="1" spc="-10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para</a:t>
            </a:r>
            <a:r>
              <a:rPr sz="1200" b="1" i="1" spc="-25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la</a:t>
            </a:r>
            <a:r>
              <a:rPr sz="1200" b="1" i="1" spc="-25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Recolección</a:t>
            </a:r>
            <a:r>
              <a:rPr sz="1200" b="1" i="1" spc="10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de</a:t>
            </a:r>
            <a:r>
              <a:rPr sz="1200" b="1" i="1" spc="-20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la</a:t>
            </a:r>
            <a:r>
              <a:rPr sz="1200" b="1" i="1" spc="-30" dirty="0">
                <a:latin typeface="Times New Roman"/>
                <a:cs typeface="Times New Roman"/>
              </a:rPr>
              <a:t> </a:t>
            </a:r>
            <a:r>
              <a:rPr sz="1200" b="1" i="1" spc="-10" dirty="0">
                <a:latin typeface="Times New Roman"/>
                <a:cs typeface="Times New Roman"/>
              </a:rPr>
              <a:t>Información</a:t>
            </a:r>
            <a:endParaRPr sz="1200" dirty="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60"/>
              </a:spcBef>
            </a:pPr>
            <a:endParaRPr sz="1200" dirty="0">
              <a:latin typeface="Times New Roman"/>
              <a:cs typeface="Times New Roman"/>
            </a:endParaRPr>
          </a:p>
          <a:p>
            <a:pPr marL="375285" marR="5715" indent="-36322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utilizó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técnica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recolección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información,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entrevista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profundidad,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según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Taylor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Bogdan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(1994),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“Implica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realización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varias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sesiones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misma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persona,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porque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debe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comenzar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primera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entrevista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carácter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muy abierto,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cual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parte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 una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pregunta </a:t>
            </a:r>
            <a:r>
              <a:rPr sz="1200" dirty="0">
                <a:latin typeface="Times New Roman"/>
                <a:cs typeface="Times New Roman"/>
              </a:rPr>
              <a:t>generadora,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amplia,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servirá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base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profundización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tema”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(p.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145).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Asimismo, </a:t>
            </a:r>
            <a:r>
              <a:rPr sz="1200" dirty="0">
                <a:latin typeface="Times New Roman"/>
                <a:cs typeface="Times New Roman"/>
              </a:rPr>
              <a:t>hace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referencia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propia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estructura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persona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entrevistada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presenta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relato,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es </a:t>
            </a:r>
            <a:r>
              <a:rPr sz="1200" dirty="0">
                <a:latin typeface="Times New Roman"/>
                <a:cs typeface="Times New Roman"/>
              </a:rPr>
              <a:t>portadora</a:t>
            </a:r>
            <a:r>
              <a:rPr sz="1200" spc="3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3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ella</a:t>
            </a:r>
            <a:r>
              <a:rPr sz="1200" spc="3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misma</a:t>
            </a:r>
            <a:r>
              <a:rPr sz="1200" spc="3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ciertos</a:t>
            </a:r>
            <a:r>
              <a:rPr sz="1200" spc="3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significados</a:t>
            </a:r>
            <a:r>
              <a:rPr sz="1200" spc="3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3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3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deben</a:t>
            </a:r>
            <a:r>
              <a:rPr sz="1200" spc="3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tratar</a:t>
            </a:r>
            <a:r>
              <a:rPr sz="1200" spc="3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3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cuidado</a:t>
            </a:r>
            <a:r>
              <a:rPr sz="1200" spc="3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33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no </a:t>
            </a:r>
            <a:r>
              <a:rPr sz="1200" dirty="0">
                <a:latin typeface="Times New Roman"/>
                <a:cs typeface="Times New Roman"/>
              </a:rPr>
              <a:t>desvirtuar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sentido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entrevistado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quiere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expresar.</a:t>
            </a:r>
            <a:endParaRPr sz="1200" dirty="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60"/>
              </a:spcBef>
            </a:pPr>
            <a:endParaRPr sz="1200" dirty="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z="1200" b="1" i="1" dirty="0">
                <a:latin typeface="Times New Roman"/>
                <a:cs typeface="Times New Roman"/>
              </a:rPr>
              <a:t>Procedimientos</a:t>
            </a:r>
            <a:r>
              <a:rPr sz="1200" b="1" i="1" spc="-15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para</a:t>
            </a:r>
            <a:r>
              <a:rPr sz="1200" b="1" i="1" spc="-35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la</a:t>
            </a:r>
            <a:r>
              <a:rPr sz="1200" b="1" i="1" spc="-25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Interpretación</a:t>
            </a:r>
            <a:r>
              <a:rPr sz="1200" b="1" i="1" spc="-20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de</a:t>
            </a:r>
            <a:r>
              <a:rPr sz="1200" b="1" i="1" spc="-20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los</a:t>
            </a:r>
            <a:r>
              <a:rPr sz="1200" b="1" i="1" spc="-25" dirty="0">
                <a:latin typeface="Times New Roman"/>
                <a:cs typeface="Times New Roman"/>
              </a:rPr>
              <a:t> </a:t>
            </a:r>
            <a:r>
              <a:rPr sz="1200" b="1" i="1" spc="-10" dirty="0">
                <a:latin typeface="Times New Roman"/>
                <a:cs typeface="Times New Roman"/>
              </a:rPr>
              <a:t>Hallazgos</a:t>
            </a:r>
            <a:endParaRPr sz="1200" dirty="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5"/>
              </a:spcBef>
            </a:pPr>
            <a:endParaRPr sz="1200" dirty="0">
              <a:latin typeface="Times New Roman"/>
              <a:cs typeface="Times New Roman"/>
            </a:endParaRPr>
          </a:p>
          <a:p>
            <a:pPr marL="375285" marR="10160" indent="-363220" algn="just">
              <a:lnSpc>
                <a:spcPct val="100000"/>
              </a:lnSpc>
              <a:spcBef>
                <a:spcPts val="5"/>
              </a:spcBef>
            </a:pP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respecto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procedimientos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técnicas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emplear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interpretación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hallazgos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el </a:t>
            </a:r>
            <a:r>
              <a:rPr sz="1200" dirty="0">
                <a:latin typeface="Times New Roman"/>
                <a:cs typeface="Times New Roman"/>
              </a:rPr>
              <a:t>enfoque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cualitativo se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tiene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procesos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básicos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inherentes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misma, como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son: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categorización, </a:t>
            </a:r>
            <a:r>
              <a:rPr sz="1200" dirty="0">
                <a:latin typeface="Times New Roman"/>
                <a:cs typeface="Times New Roman"/>
              </a:rPr>
              <a:t>estructuración,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contrastación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finalmente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5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triangulación.</a:t>
            </a:r>
            <a:endParaRPr sz="1200" dirty="0">
              <a:latin typeface="Times New Roman"/>
              <a:cs typeface="Times New Roman"/>
            </a:endParaRPr>
          </a:p>
        </p:txBody>
      </p:sp>
      <p:pic>
        <p:nvPicPr>
          <p:cNvPr id="24" name="object 24"/>
          <p:cNvPicPr/>
          <p:nvPr/>
        </p:nvPicPr>
        <p:blipFill>
          <a:blip r:embed="rId17" cstate="print"/>
          <a:stretch>
            <a:fillRect/>
          </a:stretch>
        </p:blipFill>
        <p:spPr>
          <a:xfrm>
            <a:off x="5606796" y="8193022"/>
            <a:ext cx="1092707" cy="848868"/>
          </a:xfrm>
          <a:prstGeom prst="rect">
            <a:avLst/>
          </a:prstGeom>
        </p:spPr>
      </p:pic>
      <p:pic>
        <p:nvPicPr>
          <p:cNvPr id="25" name="object 25"/>
          <p:cNvPicPr/>
          <p:nvPr/>
        </p:nvPicPr>
        <p:blipFill>
          <a:blip r:embed="rId17" cstate="print"/>
          <a:stretch>
            <a:fillRect/>
          </a:stretch>
        </p:blipFill>
        <p:spPr>
          <a:xfrm>
            <a:off x="109728" y="8193022"/>
            <a:ext cx="1092708" cy="848868"/>
          </a:xfrm>
          <a:prstGeom prst="rect">
            <a:avLst/>
          </a:prstGeom>
        </p:spPr>
      </p:pic>
      <p:sp>
        <p:nvSpPr>
          <p:cNvPr id="26" name="object 26"/>
          <p:cNvSpPr txBox="1"/>
          <p:nvPr/>
        </p:nvSpPr>
        <p:spPr>
          <a:xfrm>
            <a:off x="1228445" y="8257268"/>
            <a:ext cx="4467860" cy="7639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ts val="1410"/>
              </a:lnSpc>
            </a:pPr>
            <a:r>
              <a:rPr sz="1200" b="1" dirty="0">
                <a:latin typeface="Times New Roman"/>
                <a:cs typeface="Times New Roman"/>
              </a:rPr>
              <a:t>Reingeniería</a:t>
            </a:r>
            <a:r>
              <a:rPr sz="1200" b="1" spc="-1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Procesos</a:t>
            </a:r>
            <a:r>
              <a:rPr sz="1200" b="1" spc="-5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Administrativos,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a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partir</a:t>
            </a:r>
            <a:r>
              <a:rPr sz="1200" b="1" spc="-4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la</a:t>
            </a:r>
            <a:r>
              <a:rPr sz="1200" b="1" spc="-10" dirty="0">
                <a:latin typeface="Times New Roman"/>
                <a:cs typeface="Times New Roman"/>
              </a:rPr>
              <a:t> Motivación,</a:t>
            </a:r>
            <a:endParaRPr sz="1200" dirty="0">
              <a:latin typeface="Times New Roman"/>
              <a:cs typeface="Times New Roman"/>
            </a:endParaRPr>
          </a:p>
          <a:p>
            <a:pPr algn="ctr">
              <a:lnSpc>
                <a:spcPts val="1420"/>
              </a:lnSpc>
            </a:pPr>
            <a:r>
              <a:rPr sz="1200" b="1" spc="-10" dirty="0">
                <a:latin typeface="Times New Roman"/>
                <a:cs typeface="Times New Roman"/>
              </a:rPr>
              <a:t>como</a:t>
            </a:r>
            <a:r>
              <a:rPr sz="1200" b="1" spc="-6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Activador</a:t>
            </a:r>
            <a:r>
              <a:rPr sz="1200" b="1" spc="-4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los</a:t>
            </a:r>
            <a:r>
              <a:rPr sz="1200" b="1" spc="-45" dirty="0">
                <a:latin typeface="Times New Roman"/>
                <a:cs typeface="Times New Roman"/>
              </a:rPr>
              <a:t> </a:t>
            </a:r>
            <a:r>
              <a:rPr sz="1200" b="1" spc="-20" dirty="0">
                <a:latin typeface="Times New Roman"/>
                <a:cs typeface="Times New Roman"/>
              </a:rPr>
              <a:t>Valores</a:t>
            </a:r>
            <a:r>
              <a:rPr sz="1200" b="1" spc="-1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Organizacionales:</a:t>
            </a:r>
            <a:r>
              <a:rPr sz="1200" b="1" spc="-10" dirty="0">
                <a:latin typeface="Times New Roman"/>
                <a:cs typeface="Times New Roman"/>
              </a:rPr>
              <a:t> Significación</a:t>
            </a:r>
            <a:endParaRPr sz="1200" dirty="0">
              <a:latin typeface="Times New Roman"/>
              <a:cs typeface="Times New Roman"/>
            </a:endParaRPr>
          </a:p>
          <a:p>
            <a:pPr marL="2540" algn="ctr">
              <a:lnSpc>
                <a:spcPts val="1420"/>
              </a:lnSpc>
            </a:pPr>
            <a:r>
              <a:rPr sz="1200" b="1" dirty="0">
                <a:latin typeface="Times New Roman"/>
                <a:cs typeface="Times New Roman"/>
              </a:rPr>
              <a:t>desde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los</a:t>
            </a:r>
            <a:r>
              <a:rPr sz="1200" b="1" spc="-7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Actores</a:t>
            </a:r>
            <a:endParaRPr sz="1200" dirty="0">
              <a:latin typeface="Times New Roman"/>
              <a:cs typeface="Times New Roman"/>
            </a:endParaRPr>
          </a:p>
          <a:p>
            <a:pPr marR="57150" algn="ctr">
              <a:lnSpc>
                <a:spcPct val="100000"/>
              </a:lnSpc>
              <a:spcBef>
                <a:spcPts val="200"/>
              </a:spcBef>
            </a:pPr>
            <a:r>
              <a:rPr sz="1200" b="1" dirty="0">
                <a:latin typeface="Times New Roman"/>
                <a:cs typeface="Times New Roman"/>
              </a:rPr>
              <a:t>MSc.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Ámbar</a:t>
            </a:r>
            <a:r>
              <a:rPr sz="1200" b="1" spc="-40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Ramírez</a:t>
            </a:r>
            <a:endParaRPr sz="1200" dirty="0">
              <a:latin typeface="Times New Roman"/>
              <a:cs typeface="Times New Roman"/>
            </a:endParaRPr>
          </a:p>
        </p:txBody>
      </p:sp>
      <p:sp>
        <p:nvSpPr>
          <p:cNvPr id="27" name="object 27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82905" rIns="0" bIns="0" rtlCol="0">
            <a:spAutoFit/>
          </a:bodyPr>
          <a:lstStyle/>
          <a:p>
            <a:pPr marL="39370">
              <a:lnSpc>
                <a:spcPts val="1410"/>
              </a:lnSpc>
            </a:pPr>
            <a:fld id="{81D60167-4931-47E6-BA6A-407CBD079E47}" type="slidenum">
              <a:rPr b="1" spc="-25" dirty="0">
                <a:latin typeface="Times New Roman"/>
                <a:cs typeface="Times New Roman"/>
              </a:rPr>
              <a:t>306</a:t>
            </a:fld>
            <a:endParaRPr b="1" spc="-25" dirty="0">
              <a:latin typeface="Times New Roman"/>
              <a:cs typeface="Times New Roman"/>
            </a:endParaRPr>
          </a:p>
        </p:txBody>
      </p:sp>
      <p:grpSp>
        <p:nvGrpSpPr>
          <p:cNvPr id="28" name="Grupo 27">
            <a:extLst>
              <a:ext uri="{FF2B5EF4-FFF2-40B4-BE49-F238E27FC236}">
                <a16:creationId xmlns:a16="http://schemas.microsoft.com/office/drawing/2014/main" id="{83AA96EB-640C-517C-192D-0EDFD098D576}"/>
              </a:ext>
            </a:extLst>
          </p:cNvPr>
          <p:cNvGrpSpPr/>
          <p:nvPr/>
        </p:nvGrpSpPr>
        <p:grpSpPr>
          <a:xfrm>
            <a:off x="117348" y="98932"/>
            <a:ext cx="6665976" cy="1452626"/>
            <a:chOff x="470065" y="1951410"/>
            <a:chExt cx="6665976" cy="1452626"/>
          </a:xfrm>
        </p:grpSpPr>
        <p:grpSp>
          <p:nvGrpSpPr>
            <p:cNvPr id="29" name="object 12">
              <a:extLst>
                <a:ext uri="{FF2B5EF4-FFF2-40B4-BE49-F238E27FC236}">
                  <a16:creationId xmlns:a16="http://schemas.microsoft.com/office/drawing/2014/main" id="{0A54C810-3313-7076-7290-9EA442750AC9}"/>
                </a:ext>
              </a:extLst>
            </p:cNvPr>
            <p:cNvGrpSpPr/>
            <p:nvPr/>
          </p:nvGrpSpPr>
          <p:grpSpPr>
            <a:xfrm>
              <a:off x="470065" y="1951664"/>
              <a:ext cx="6665976" cy="1452372"/>
              <a:chOff x="96011" y="115823"/>
              <a:chExt cx="6665976" cy="1452372"/>
            </a:xfrm>
          </p:grpSpPr>
          <p:pic>
            <p:nvPicPr>
              <p:cNvPr id="33" name="object 13">
                <a:extLst>
                  <a:ext uri="{FF2B5EF4-FFF2-40B4-BE49-F238E27FC236}">
                    <a16:creationId xmlns:a16="http://schemas.microsoft.com/office/drawing/2014/main" id="{8AE5402D-DA96-25A0-CC00-124171CE3385}"/>
                  </a:ext>
                </a:extLst>
              </p:cNvPr>
              <p:cNvPicPr/>
              <p:nvPr/>
            </p:nvPicPr>
            <p:blipFill>
              <a:blip r:embed="rId5" cstate="print"/>
              <a:stretch>
                <a:fillRect/>
              </a:stretch>
            </p:blipFill>
            <p:spPr>
              <a:xfrm>
                <a:off x="96011" y="115823"/>
                <a:ext cx="6665976" cy="1452372"/>
              </a:xfrm>
              <a:prstGeom prst="rect">
                <a:avLst/>
              </a:prstGeom>
            </p:spPr>
          </p:pic>
          <p:pic>
            <p:nvPicPr>
              <p:cNvPr id="34" name="object 14">
                <a:extLst>
                  <a:ext uri="{FF2B5EF4-FFF2-40B4-BE49-F238E27FC236}">
                    <a16:creationId xmlns:a16="http://schemas.microsoft.com/office/drawing/2014/main" id="{9183DE56-8DE4-ACAF-D0A1-D501AC664E80}"/>
                  </a:ext>
                </a:extLst>
              </p:cNvPr>
              <p:cNvPicPr/>
              <p:nvPr/>
            </p:nvPicPr>
            <p:blipFill>
              <a:blip r:embed="rId6" cstate="print"/>
              <a:stretch>
                <a:fillRect/>
              </a:stretch>
            </p:blipFill>
            <p:spPr>
              <a:xfrm>
                <a:off x="142849" y="142875"/>
                <a:ext cx="6572275" cy="1358646"/>
              </a:xfrm>
              <a:prstGeom prst="rect">
                <a:avLst/>
              </a:prstGeom>
            </p:spPr>
          </p:pic>
          <p:sp>
            <p:nvSpPr>
              <p:cNvPr id="35" name="object 15">
                <a:extLst>
                  <a:ext uri="{FF2B5EF4-FFF2-40B4-BE49-F238E27FC236}">
                    <a16:creationId xmlns:a16="http://schemas.microsoft.com/office/drawing/2014/main" id="{12A4A062-52BD-1C5A-1E20-97FF8A7E99EE}"/>
                  </a:ext>
                </a:extLst>
              </p:cNvPr>
              <p:cNvSpPr/>
              <p:nvPr/>
            </p:nvSpPr>
            <p:spPr>
              <a:xfrm>
                <a:off x="142849" y="142875"/>
                <a:ext cx="6572884" cy="1358900"/>
              </a:xfrm>
              <a:custGeom>
                <a:avLst/>
                <a:gdLst/>
                <a:ahLst/>
                <a:cxnLst/>
                <a:rect l="l" t="t" r="r" b="b"/>
                <a:pathLst>
                  <a:path w="6572884" h="1358900">
                    <a:moveTo>
                      <a:pt x="0" y="226441"/>
                    </a:moveTo>
                    <a:lnTo>
                      <a:pt x="4600" y="180795"/>
                    </a:lnTo>
                    <a:lnTo>
                      <a:pt x="17795" y="138285"/>
                    </a:lnTo>
                    <a:lnTo>
                      <a:pt x="38673" y="99820"/>
                    </a:lnTo>
                    <a:lnTo>
                      <a:pt x="66324" y="66309"/>
                    </a:lnTo>
                    <a:lnTo>
                      <a:pt x="99837" y="38663"/>
                    </a:lnTo>
                    <a:lnTo>
                      <a:pt x="138301" y="17789"/>
                    </a:lnTo>
                    <a:lnTo>
                      <a:pt x="180806" y="4599"/>
                    </a:lnTo>
                    <a:lnTo>
                      <a:pt x="226440" y="0"/>
                    </a:lnTo>
                    <a:lnTo>
                      <a:pt x="6345834" y="0"/>
                    </a:lnTo>
                    <a:lnTo>
                      <a:pt x="6391480" y="4599"/>
                    </a:lnTo>
                    <a:lnTo>
                      <a:pt x="6433990" y="17789"/>
                    </a:lnTo>
                    <a:lnTo>
                      <a:pt x="6472455" y="38663"/>
                    </a:lnTo>
                    <a:lnTo>
                      <a:pt x="6505965" y="66309"/>
                    </a:lnTo>
                    <a:lnTo>
                      <a:pt x="6533612" y="99820"/>
                    </a:lnTo>
                    <a:lnTo>
                      <a:pt x="6554485" y="138285"/>
                    </a:lnTo>
                    <a:lnTo>
                      <a:pt x="6567676" y="180795"/>
                    </a:lnTo>
                    <a:lnTo>
                      <a:pt x="6572275" y="226441"/>
                    </a:lnTo>
                    <a:lnTo>
                      <a:pt x="6572275" y="1132204"/>
                    </a:lnTo>
                    <a:lnTo>
                      <a:pt x="6567676" y="1177850"/>
                    </a:lnTo>
                    <a:lnTo>
                      <a:pt x="6554485" y="1220360"/>
                    </a:lnTo>
                    <a:lnTo>
                      <a:pt x="6533612" y="1258825"/>
                    </a:lnTo>
                    <a:lnTo>
                      <a:pt x="6505965" y="1292336"/>
                    </a:lnTo>
                    <a:lnTo>
                      <a:pt x="6472455" y="1319982"/>
                    </a:lnTo>
                    <a:lnTo>
                      <a:pt x="6433990" y="1340856"/>
                    </a:lnTo>
                    <a:lnTo>
                      <a:pt x="6391480" y="1354046"/>
                    </a:lnTo>
                    <a:lnTo>
                      <a:pt x="6345834" y="1358646"/>
                    </a:lnTo>
                    <a:lnTo>
                      <a:pt x="226440" y="1358646"/>
                    </a:lnTo>
                    <a:lnTo>
                      <a:pt x="180806" y="1354046"/>
                    </a:lnTo>
                    <a:lnTo>
                      <a:pt x="138301" y="1340856"/>
                    </a:lnTo>
                    <a:lnTo>
                      <a:pt x="99837" y="1319982"/>
                    </a:lnTo>
                    <a:lnTo>
                      <a:pt x="66324" y="1292336"/>
                    </a:lnTo>
                    <a:lnTo>
                      <a:pt x="38673" y="1258825"/>
                    </a:lnTo>
                    <a:lnTo>
                      <a:pt x="17795" y="1220360"/>
                    </a:lnTo>
                    <a:lnTo>
                      <a:pt x="4600" y="1177850"/>
                    </a:lnTo>
                    <a:lnTo>
                      <a:pt x="0" y="1132204"/>
                    </a:lnTo>
                    <a:lnTo>
                      <a:pt x="0" y="226441"/>
                    </a:lnTo>
                    <a:close/>
                  </a:path>
                </a:pathLst>
              </a:custGeom>
              <a:ln w="9525">
                <a:solidFill>
                  <a:srgbClr val="55CE74"/>
                </a:solidFill>
              </a:ln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pic>
            <p:nvPicPr>
              <p:cNvPr id="36" name="object 16">
                <a:extLst>
                  <a:ext uri="{FF2B5EF4-FFF2-40B4-BE49-F238E27FC236}">
                    <a16:creationId xmlns:a16="http://schemas.microsoft.com/office/drawing/2014/main" id="{7BCD757D-EDE1-62DE-84CE-599046EB86F5}"/>
                  </a:ext>
                </a:extLst>
              </p:cNvPr>
              <p:cNvPicPr/>
              <p:nvPr/>
            </p:nvPicPr>
            <p:blipFill>
              <a:blip r:embed="rId7" cstate="print"/>
              <a:stretch>
                <a:fillRect/>
              </a:stretch>
            </p:blipFill>
            <p:spPr>
              <a:xfrm>
                <a:off x="2500248" y="305930"/>
                <a:ext cx="1714500" cy="733945"/>
              </a:xfrm>
              <a:prstGeom prst="rect">
                <a:avLst/>
              </a:prstGeom>
            </p:spPr>
          </p:pic>
        </p:grpSp>
        <p:sp>
          <p:nvSpPr>
            <p:cNvPr id="30" name="object 16">
              <a:extLst>
                <a:ext uri="{FF2B5EF4-FFF2-40B4-BE49-F238E27FC236}">
                  <a16:creationId xmlns:a16="http://schemas.microsoft.com/office/drawing/2014/main" id="{204E1A7C-EBC5-3ED7-581D-3EFB17C13C3B}"/>
                </a:ext>
              </a:extLst>
            </p:cNvPr>
            <p:cNvSpPr txBox="1"/>
            <p:nvPr/>
          </p:nvSpPr>
          <p:spPr>
            <a:xfrm>
              <a:off x="2775727" y="2875716"/>
              <a:ext cx="3332858" cy="391795"/>
            </a:xfrm>
            <a:prstGeom prst="rect">
              <a:avLst/>
            </a:prstGeom>
            <a:noFill/>
          </p:spPr>
          <p:txBody>
            <a:bodyPr vert="horz" wrap="square" lIns="0" tIns="12700" rIns="0" bIns="0" rtlCol="0">
              <a:spAutoFit/>
            </a:bodyPr>
            <a:lstStyle/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Volumen 4,  Número 1  Enero a Julio 2021</a:t>
              </a:r>
            </a:p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Revista Semestral. Venezuela</a:t>
              </a:r>
              <a:endParaRPr sz="1200" dirty="0">
                <a:latin typeface="Arial"/>
                <a:cs typeface="Arial"/>
              </a:endParaRPr>
            </a:p>
          </p:txBody>
        </p:sp>
        <p:pic>
          <p:nvPicPr>
            <p:cNvPr id="31" name="object 25">
              <a:extLst>
                <a:ext uri="{FF2B5EF4-FFF2-40B4-BE49-F238E27FC236}">
                  <a16:creationId xmlns:a16="http://schemas.microsoft.com/office/drawing/2014/main" id="{0883A028-C29D-67C0-5B0A-5CE7E3AC279B}"/>
                </a:ext>
              </a:extLst>
            </p:cNvPr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470065" y="2027896"/>
              <a:ext cx="2305662" cy="1053903"/>
            </a:xfrm>
            <a:prstGeom prst="rect">
              <a:avLst/>
            </a:prstGeom>
          </p:spPr>
        </p:pic>
        <p:pic>
          <p:nvPicPr>
            <p:cNvPr id="32" name="object 31">
              <a:extLst>
                <a:ext uri="{FF2B5EF4-FFF2-40B4-BE49-F238E27FC236}">
                  <a16:creationId xmlns:a16="http://schemas.microsoft.com/office/drawing/2014/main" id="{B4B47E84-9293-E707-A826-A3DB8E498993}"/>
                </a:ext>
              </a:extLst>
            </p:cNvPr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4932681" y="1951410"/>
              <a:ext cx="1805304" cy="893889"/>
            </a:xfrm>
            <a:prstGeom prst="rect">
              <a:avLst/>
            </a:prstGeom>
          </p:spPr>
        </p:pic>
      </p:grpSp>
    </p:spTree>
  </p:cSld>
  <p:clrMapOvr>
    <a:masterClrMapping/>
  </p:clrMapOvr>
</p:sld>
</file>

<file path=ppt/slides/slide30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94485" y="1289306"/>
            <a:ext cx="6669405" cy="6695440"/>
            <a:chOff x="94485" y="1289306"/>
            <a:chExt cx="6669405" cy="6695440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94485" y="1289306"/>
              <a:ext cx="6669028" cy="6694927"/>
            </a:xfrm>
            <a:prstGeom prst="rect">
              <a:avLst/>
            </a:prstGeom>
          </p:spPr>
        </p:pic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42862" y="1316850"/>
              <a:ext cx="6572250" cy="6598920"/>
            </a:xfrm>
            <a:prstGeom prst="rect">
              <a:avLst/>
            </a:prstGeom>
          </p:spPr>
        </p:pic>
        <p:sp>
          <p:nvSpPr>
            <p:cNvPr id="5" name="object 5"/>
            <p:cNvSpPr/>
            <p:nvPr/>
          </p:nvSpPr>
          <p:spPr>
            <a:xfrm>
              <a:off x="142862" y="1316850"/>
              <a:ext cx="6572250" cy="6598920"/>
            </a:xfrm>
            <a:custGeom>
              <a:avLst/>
              <a:gdLst/>
              <a:ahLst/>
              <a:cxnLst/>
              <a:rect l="l" t="t" r="r" b="b"/>
              <a:pathLst>
                <a:path w="6572250" h="6598920">
                  <a:moveTo>
                    <a:pt x="0" y="6598920"/>
                  </a:moveTo>
                  <a:lnTo>
                    <a:pt x="6572250" y="6598920"/>
                  </a:lnTo>
                  <a:lnTo>
                    <a:pt x="6572250" y="0"/>
                  </a:lnTo>
                  <a:lnTo>
                    <a:pt x="0" y="0"/>
                  </a:lnTo>
                  <a:lnTo>
                    <a:pt x="0" y="6598920"/>
                  </a:lnTo>
                  <a:close/>
                </a:path>
              </a:pathLst>
            </a:custGeom>
            <a:ln w="28575">
              <a:solidFill>
                <a:srgbClr val="31AD51"/>
              </a:solidFill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</p:grpSp>
      <p:grpSp>
        <p:nvGrpSpPr>
          <p:cNvPr id="6" name="object 6"/>
          <p:cNvGrpSpPr/>
          <p:nvPr/>
        </p:nvGrpSpPr>
        <p:grpSpPr>
          <a:xfrm>
            <a:off x="144779" y="8196288"/>
            <a:ext cx="6518275" cy="833755"/>
            <a:chOff x="144779" y="8196288"/>
            <a:chExt cx="6518275" cy="833755"/>
          </a:xfrm>
        </p:grpSpPr>
        <p:sp>
          <p:nvSpPr>
            <p:cNvPr id="7" name="object 7"/>
            <p:cNvSpPr/>
            <p:nvPr/>
          </p:nvSpPr>
          <p:spPr>
            <a:xfrm>
              <a:off x="214287" y="8215338"/>
              <a:ext cx="6429375" cy="795655"/>
            </a:xfrm>
            <a:custGeom>
              <a:avLst/>
              <a:gdLst/>
              <a:ahLst/>
              <a:cxnLst/>
              <a:rect l="l" t="t" r="r" b="b"/>
              <a:pathLst>
                <a:path w="6429375" h="795654">
                  <a:moveTo>
                    <a:pt x="0" y="795337"/>
                  </a:moveTo>
                  <a:lnTo>
                    <a:pt x="6429375" y="795337"/>
                  </a:lnTo>
                  <a:lnTo>
                    <a:pt x="6429375" y="0"/>
                  </a:lnTo>
                  <a:lnTo>
                    <a:pt x="0" y="0"/>
                  </a:lnTo>
                  <a:lnTo>
                    <a:pt x="0" y="795337"/>
                  </a:lnTo>
                  <a:close/>
                </a:path>
              </a:pathLst>
            </a:custGeom>
            <a:ln w="38100">
              <a:solidFill>
                <a:srgbClr val="31AD51"/>
              </a:solidFill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pic>
          <p:nvPicPr>
            <p:cNvPr id="8" name="object 8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44779" y="8727948"/>
              <a:ext cx="6516624" cy="160019"/>
            </a:xfrm>
            <a:prstGeom prst="rect">
              <a:avLst/>
            </a:prstGeom>
          </p:spPr>
        </p:pic>
      </p:grpSp>
      <p:grpSp>
        <p:nvGrpSpPr>
          <p:cNvPr id="9" name="object 9"/>
          <p:cNvGrpSpPr/>
          <p:nvPr/>
        </p:nvGrpSpPr>
        <p:grpSpPr>
          <a:xfrm>
            <a:off x="96011" y="115823"/>
            <a:ext cx="6666230" cy="1463040"/>
            <a:chOff x="96011" y="115823"/>
            <a:chExt cx="6666230" cy="1463040"/>
          </a:xfrm>
        </p:grpSpPr>
        <p:pic>
          <p:nvPicPr>
            <p:cNvPr id="10" name="object 10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96011" y="115823"/>
              <a:ext cx="6665976" cy="1452372"/>
            </a:xfrm>
            <a:prstGeom prst="rect">
              <a:avLst/>
            </a:prstGeom>
          </p:spPr>
        </p:pic>
        <p:pic>
          <p:nvPicPr>
            <p:cNvPr id="11" name="object 11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142849" y="142875"/>
              <a:ext cx="6572275" cy="1358646"/>
            </a:xfrm>
            <a:prstGeom prst="rect">
              <a:avLst/>
            </a:prstGeom>
          </p:spPr>
        </p:pic>
        <p:sp>
          <p:nvSpPr>
            <p:cNvPr id="12" name="object 12"/>
            <p:cNvSpPr/>
            <p:nvPr/>
          </p:nvSpPr>
          <p:spPr>
            <a:xfrm>
              <a:off x="142849" y="142875"/>
              <a:ext cx="6572884" cy="1358900"/>
            </a:xfrm>
            <a:custGeom>
              <a:avLst/>
              <a:gdLst/>
              <a:ahLst/>
              <a:cxnLst/>
              <a:rect l="l" t="t" r="r" b="b"/>
              <a:pathLst>
                <a:path w="6572884" h="1358900">
                  <a:moveTo>
                    <a:pt x="0" y="226441"/>
                  </a:moveTo>
                  <a:lnTo>
                    <a:pt x="4600" y="180795"/>
                  </a:lnTo>
                  <a:lnTo>
                    <a:pt x="17795" y="138285"/>
                  </a:lnTo>
                  <a:lnTo>
                    <a:pt x="38673" y="99820"/>
                  </a:lnTo>
                  <a:lnTo>
                    <a:pt x="66324" y="66309"/>
                  </a:lnTo>
                  <a:lnTo>
                    <a:pt x="99837" y="38663"/>
                  </a:lnTo>
                  <a:lnTo>
                    <a:pt x="138301" y="17789"/>
                  </a:lnTo>
                  <a:lnTo>
                    <a:pt x="180806" y="4599"/>
                  </a:lnTo>
                  <a:lnTo>
                    <a:pt x="226440" y="0"/>
                  </a:lnTo>
                  <a:lnTo>
                    <a:pt x="6345834" y="0"/>
                  </a:lnTo>
                  <a:lnTo>
                    <a:pt x="6391480" y="4599"/>
                  </a:lnTo>
                  <a:lnTo>
                    <a:pt x="6433990" y="17789"/>
                  </a:lnTo>
                  <a:lnTo>
                    <a:pt x="6472455" y="38663"/>
                  </a:lnTo>
                  <a:lnTo>
                    <a:pt x="6505965" y="66309"/>
                  </a:lnTo>
                  <a:lnTo>
                    <a:pt x="6533612" y="99820"/>
                  </a:lnTo>
                  <a:lnTo>
                    <a:pt x="6554485" y="138285"/>
                  </a:lnTo>
                  <a:lnTo>
                    <a:pt x="6567676" y="180795"/>
                  </a:lnTo>
                  <a:lnTo>
                    <a:pt x="6572275" y="226441"/>
                  </a:lnTo>
                  <a:lnTo>
                    <a:pt x="6572275" y="1132204"/>
                  </a:lnTo>
                  <a:lnTo>
                    <a:pt x="6567676" y="1177850"/>
                  </a:lnTo>
                  <a:lnTo>
                    <a:pt x="6554485" y="1220360"/>
                  </a:lnTo>
                  <a:lnTo>
                    <a:pt x="6533612" y="1258825"/>
                  </a:lnTo>
                  <a:lnTo>
                    <a:pt x="6505965" y="1292336"/>
                  </a:lnTo>
                  <a:lnTo>
                    <a:pt x="6472455" y="1319982"/>
                  </a:lnTo>
                  <a:lnTo>
                    <a:pt x="6433990" y="1340856"/>
                  </a:lnTo>
                  <a:lnTo>
                    <a:pt x="6391480" y="1354046"/>
                  </a:lnTo>
                  <a:lnTo>
                    <a:pt x="6345834" y="1358646"/>
                  </a:lnTo>
                  <a:lnTo>
                    <a:pt x="226440" y="1358646"/>
                  </a:lnTo>
                  <a:lnTo>
                    <a:pt x="180806" y="1354046"/>
                  </a:lnTo>
                  <a:lnTo>
                    <a:pt x="138301" y="1340856"/>
                  </a:lnTo>
                  <a:lnTo>
                    <a:pt x="99837" y="1319982"/>
                  </a:lnTo>
                  <a:lnTo>
                    <a:pt x="66324" y="1292336"/>
                  </a:lnTo>
                  <a:lnTo>
                    <a:pt x="38673" y="1258825"/>
                  </a:lnTo>
                  <a:lnTo>
                    <a:pt x="17795" y="1220360"/>
                  </a:lnTo>
                  <a:lnTo>
                    <a:pt x="4600" y="1177850"/>
                  </a:lnTo>
                  <a:lnTo>
                    <a:pt x="0" y="1132204"/>
                  </a:lnTo>
                  <a:lnTo>
                    <a:pt x="0" y="226441"/>
                  </a:lnTo>
                  <a:close/>
                </a:path>
              </a:pathLst>
            </a:custGeom>
            <a:ln w="9525">
              <a:solidFill>
                <a:srgbClr val="55CE74"/>
              </a:solidFill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pic>
          <p:nvPicPr>
            <p:cNvPr id="13" name="object 13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2500248" y="305930"/>
              <a:ext cx="1714500" cy="733945"/>
            </a:xfrm>
            <a:prstGeom prst="rect">
              <a:avLst/>
            </a:prstGeom>
          </p:spPr>
        </p:pic>
        <p:pic>
          <p:nvPicPr>
            <p:cNvPr id="14" name="object 14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2738628" y="1024127"/>
              <a:ext cx="1897379" cy="371855"/>
            </a:xfrm>
            <a:prstGeom prst="rect">
              <a:avLst/>
            </a:prstGeom>
          </p:spPr>
        </p:pic>
        <p:pic>
          <p:nvPicPr>
            <p:cNvPr id="15" name="object 15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4401311" y="1024127"/>
              <a:ext cx="1577339" cy="371855"/>
            </a:xfrm>
            <a:prstGeom prst="rect">
              <a:avLst/>
            </a:prstGeom>
          </p:spPr>
        </p:pic>
        <p:pic>
          <p:nvPicPr>
            <p:cNvPr id="16" name="object 16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3169919" y="1207007"/>
              <a:ext cx="1546859" cy="371855"/>
            </a:xfrm>
            <a:prstGeom prst="rect">
              <a:avLst/>
            </a:prstGeom>
          </p:spPr>
        </p:pic>
        <p:pic>
          <p:nvPicPr>
            <p:cNvPr id="17" name="object 17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4482083" y="1207007"/>
              <a:ext cx="284988" cy="371855"/>
            </a:xfrm>
            <a:prstGeom prst="rect">
              <a:avLst/>
            </a:prstGeom>
          </p:spPr>
        </p:pic>
        <p:pic>
          <p:nvPicPr>
            <p:cNvPr id="18" name="object 18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4572000" y="1207007"/>
              <a:ext cx="1013460" cy="371855"/>
            </a:xfrm>
            <a:prstGeom prst="rect">
              <a:avLst/>
            </a:prstGeom>
          </p:spPr>
        </p:pic>
        <p:pic>
          <p:nvPicPr>
            <p:cNvPr id="19" name="object 19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324611" y="234695"/>
              <a:ext cx="1719072" cy="1341120"/>
            </a:xfrm>
            <a:prstGeom prst="rect">
              <a:avLst/>
            </a:prstGeom>
          </p:spPr>
        </p:pic>
        <p:pic>
          <p:nvPicPr>
            <p:cNvPr id="20" name="object 20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4725161" y="164274"/>
              <a:ext cx="1805305" cy="893889"/>
            </a:xfrm>
            <a:prstGeom prst="rect">
              <a:avLst/>
            </a:prstGeom>
          </p:spPr>
        </p:pic>
      </p:grpSp>
      <p:sp>
        <p:nvSpPr>
          <p:cNvPr id="21" name="object 21"/>
          <p:cNvSpPr txBox="1"/>
          <p:nvPr/>
        </p:nvSpPr>
        <p:spPr>
          <a:xfrm>
            <a:off x="267411" y="1068451"/>
            <a:ext cx="6346190" cy="659510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018155" marR="746760" indent="-431800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Arial"/>
                <a:cs typeface="Arial"/>
              </a:rPr>
              <a:t>6ta.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Edición</a:t>
            </a:r>
            <a:r>
              <a:rPr sz="1200" b="1" spc="-10" dirty="0">
                <a:latin typeface="Arial"/>
                <a:cs typeface="Arial"/>
              </a:rPr>
              <a:t> Volumen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I</a:t>
            </a:r>
            <a:r>
              <a:rPr sz="1200" b="1" spc="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Enero</a:t>
            </a:r>
            <a:r>
              <a:rPr sz="1200" b="1" spc="-3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a</a:t>
            </a:r>
            <a:r>
              <a:rPr sz="1200" b="1" spc="-2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Julio</a:t>
            </a:r>
            <a:r>
              <a:rPr sz="1200" b="1" spc="-5" dirty="0">
                <a:latin typeface="Arial"/>
                <a:cs typeface="Arial"/>
              </a:rPr>
              <a:t> </a:t>
            </a:r>
            <a:r>
              <a:rPr sz="1200" b="1" spc="-20" dirty="0">
                <a:latin typeface="Arial"/>
                <a:cs typeface="Arial"/>
              </a:rPr>
              <a:t>2021 </a:t>
            </a:r>
            <a:r>
              <a:rPr sz="1200" b="1" dirty="0">
                <a:latin typeface="Arial"/>
                <a:cs typeface="Arial"/>
              </a:rPr>
              <a:t>Revista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Semestral-</a:t>
            </a:r>
            <a:r>
              <a:rPr sz="1200" b="1" spc="-40" dirty="0">
                <a:latin typeface="Arial"/>
                <a:cs typeface="Arial"/>
              </a:rPr>
              <a:t> </a:t>
            </a:r>
            <a:r>
              <a:rPr sz="1200" b="1" spc="-10" dirty="0">
                <a:latin typeface="Arial"/>
                <a:cs typeface="Arial"/>
              </a:rPr>
              <a:t>Venezuela</a:t>
            </a:r>
            <a:endParaRPr sz="1200" dirty="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1315"/>
              </a:spcBef>
            </a:pPr>
            <a:r>
              <a:rPr sz="1200" spc="-10" dirty="0">
                <a:latin typeface="Times New Roman"/>
                <a:cs typeface="Times New Roman"/>
              </a:rPr>
              <a:t>Tomando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referencia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Leal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(2006)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sus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filtros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epistemológicos.</a:t>
            </a:r>
            <a:endParaRPr sz="1200" dirty="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65"/>
              </a:spcBef>
            </a:pPr>
            <a:endParaRPr sz="1200" dirty="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1200" b="1" i="1" dirty="0">
                <a:latin typeface="Times New Roman"/>
                <a:cs typeface="Times New Roman"/>
              </a:rPr>
              <a:t>Criterios</a:t>
            </a:r>
            <a:r>
              <a:rPr sz="1200" b="1" i="1" spc="-40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de</a:t>
            </a:r>
            <a:r>
              <a:rPr sz="1200" b="1" i="1" spc="-35" dirty="0">
                <a:latin typeface="Times New Roman"/>
                <a:cs typeface="Times New Roman"/>
              </a:rPr>
              <a:t> </a:t>
            </a:r>
            <a:r>
              <a:rPr sz="1200" b="1" i="1" spc="-10" dirty="0">
                <a:latin typeface="Times New Roman"/>
                <a:cs typeface="Times New Roman"/>
              </a:rPr>
              <a:t>Validación </a:t>
            </a:r>
            <a:r>
              <a:rPr sz="1200" b="1" i="1" dirty="0">
                <a:latin typeface="Times New Roman"/>
                <a:cs typeface="Times New Roman"/>
              </a:rPr>
              <a:t>del</a:t>
            </a:r>
            <a:r>
              <a:rPr sz="1200" b="1" i="1" spc="-25" dirty="0">
                <a:latin typeface="Times New Roman"/>
                <a:cs typeface="Times New Roman"/>
              </a:rPr>
              <a:t> </a:t>
            </a:r>
            <a:r>
              <a:rPr sz="1200" b="1" i="1" spc="-10" dirty="0">
                <a:latin typeface="Times New Roman"/>
                <a:cs typeface="Times New Roman"/>
              </a:rPr>
              <a:t>Conocimiento</a:t>
            </a:r>
            <a:endParaRPr sz="1200" dirty="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60"/>
              </a:spcBef>
            </a:pPr>
            <a:endParaRPr sz="1200" dirty="0">
              <a:latin typeface="Times New Roman"/>
              <a:cs typeface="Times New Roman"/>
            </a:endParaRPr>
          </a:p>
          <a:p>
            <a:pPr marL="375285" marR="7620" indent="-363220" algn="just">
              <a:lnSpc>
                <a:spcPct val="100000"/>
              </a:lnSpc>
            </a:pPr>
            <a:r>
              <a:rPr sz="1200" b="1" i="1" dirty="0">
                <a:latin typeface="Times New Roman"/>
                <a:cs typeface="Times New Roman"/>
              </a:rPr>
              <a:t>Credibilidad.</a:t>
            </a:r>
            <a:r>
              <a:rPr sz="1200" b="1" i="1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investigaciones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cualitativas,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credibilidad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validez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tiene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alto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nivel,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cuando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opinión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Martínez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(2004)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“al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observar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apreciar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realidad,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observa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aprecia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esa </a:t>
            </a:r>
            <a:r>
              <a:rPr sz="1200" dirty="0">
                <a:latin typeface="Times New Roman"/>
                <a:cs typeface="Times New Roman"/>
              </a:rPr>
              <a:t>realidad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otra”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(p.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10)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esto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que,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estudio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asumido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desde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esta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perspectiva </a:t>
            </a:r>
            <a:r>
              <a:rPr sz="1200" dirty="0">
                <a:latin typeface="Times New Roman"/>
                <a:cs typeface="Times New Roman"/>
              </a:rPr>
              <a:t>tenga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alto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nivel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validez,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recolección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información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debe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prevalecer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rigurosidad, </a:t>
            </a:r>
            <a:r>
              <a:rPr sz="1200" dirty="0">
                <a:latin typeface="Times New Roman"/>
                <a:cs typeface="Times New Roman"/>
              </a:rPr>
              <a:t>abundancia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 los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datos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técnicas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análisis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adecuadas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estudio, por lo que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credibilidad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estudio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vendrá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dada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rigurosidad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métodos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recolección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información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abundancia de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mismos</a:t>
            </a:r>
            <a:endParaRPr sz="1200" dirty="0">
              <a:latin typeface="Times New Roman"/>
              <a:cs typeface="Times New Roman"/>
            </a:endParaRPr>
          </a:p>
          <a:p>
            <a:pPr marL="375285" marR="5715" indent="-363220" algn="just">
              <a:lnSpc>
                <a:spcPct val="100000"/>
              </a:lnSpc>
            </a:pPr>
            <a:r>
              <a:rPr sz="1200" b="1" i="1" dirty="0">
                <a:latin typeface="Times New Roman"/>
                <a:cs typeface="Times New Roman"/>
              </a:rPr>
              <a:t>Fiabilidad.</a:t>
            </a:r>
            <a:r>
              <a:rPr sz="1200" b="1" i="1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respecto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fiabilidad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confiabilidad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estudio,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esta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perspectiva,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proceso </a:t>
            </a:r>
            <a:r>
              <a:rPr sz="1200" dirty="0">
                <a:latin typeface="Times New Roman"/>
                <a:cs typeface="Times New Roman"/>
              </a:rPr>
              <a:t>empírico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permite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verificar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grado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similitud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existe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entre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contexto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evaluador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50" dirty="0">
                <a:latin typeface="Times New Roman"/>
                <a:cs typeface="Times New Roman"/>
              </a:rPr>
              <a:t>y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contexto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 evaluado.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allí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que,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acuerdo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Martínez (2004.),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“una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investigación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buena </a:t>
            </a:r>
            <a:r>
              <a:rPr sz="1200" dirty="0">
                <a:latin typeface="Times New Roman"/>
                <a:cs typeface="Times New Roman"/>
              </a:rPr>
              <a:t>confiabilidad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aquella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estable,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segura,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congruente,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igual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sí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misma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diferentes </a:t>
            </a:r>
            <a:r>
              <a:rPr sz="1200" dirty="0">
                <a:latin typeface="Times New Roman"/>
                <a:cs typeface="Times New Roman"/>
              </a:rPr>
              <a:t>tiempos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previsible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futuro”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(p.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11).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este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estudio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particular,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fiabilidad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mediante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técnica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Triangulación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metodológica,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cual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opinión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Martínez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(2004) </a:t>
            </a:r>
            <a:r>
              <a:rPr sz="1200" dirty="0">
                <a:latin typeface="Times New Roman"/>
                <a:cs typeface="Times New Roman"/>
              </a:rPr>
              <a:t>“consiste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uso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múltiples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métodos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técnicas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estudiar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problema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determinado”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(p. 12)</a:t>
            </a:r>
            <a:endParaRPr sz="1200" dirty="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65"/>
              </a:spcBef>
            </a:pPr>
            <a:endParaRPr sz="1200" dirty="0">
              <a:latin typeface="Times New Roman"/>
              <a:cs typeface="Times New Roman"/>
            </a:endParaRPr>
          </a:p>
          <a:p>
            <a:pPr marL="1797050" marR="1794510" indent="818515">
              <a:lnSpc>
                <a:spcPct val="200000"/>
              </a:lnSpc>
            </a:pPr>
            <a:r>
              <a:rPr sz="1200" b="1" dirty="0">
                <a:latin typeface="Times New Roman"/>
                <a:cs typeface="Times New Roman"/>
              </a:rPr>
              <a:t>ESCENARIO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spc="-25" dirty="0">
                <a:latin typeface="Times New Roman"/>
                <a:cs typeface="Times New Roman"/>
              </a:rPr>
              <a:t>IV </a:t>
            </a:r>
            <a:r>
              <a:rPr sz="1200" b="1" dirty="0">
                <a:latin typeface="Times New Roman"/>
                <a:cs typeface="Times New Roman"/>
              </a:rPr>
              <a:t>HALLAZGOS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</a:t>
            </a:r>
            <a:r>
              <a:rPr sz="1200" b="1" spc="-1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LA</a:t>
            </a:r>
            <a:r>
              <a:rPr sz="1200" b="1" spc="-7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INVESTIGACIÓN</a:t>
            </a:r>
            <a:endParaRPr sz="1200" dirty="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60"/>
              </a:spcBef>
            </a:pPr>
            <a:endParaRPr sz="1200" dirty="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1200" b="1" i="1" dirty="0">
                <a:latin typeface="Times New Roman"/>
                <a:cs typeface="Times New Roman"/>
              </a:rPr>
              <a:t>Cara</a:t>
            </a:r>
            <a:r>
              <a:rPr sz="1200" b="1" i="1" spc="-20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a Cara</a:t>
            </a:r>
            <a:r>
              <a:rPr sz="1200" b="1" i="1" spc="-20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con mis</a:t>
            </a:r>
            <a:r>
              <a:rPr sz="1200" b="1" i="1" spc="-5" dirty="0">
                <a:latin typeface="Times New Roman"/>
                <a:cs typeface="Times New Roman"/>
              </a:rPr>
              <a:t> </a:t>
            </a:r>
            <a:r>
              <a:rPr sz="1200" b="1" i="1" spc="-10" dirty="0">
                <a:latin typeface="Times New Roman"/>
                <a:cs typeface="Times New Roman"/>
              </a:rPr>
              <a:t>Interlocutores</a:t>
            </a:r>
            <a:endParaRPr sz="1200" dirty="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60"/>
              </a:spcBef>
            </a:pPr>
            <a:endParaRPr sz="1200" dirty="0">
              <a:latin typeface="Times New Roman"/>
              <a:cs typeface="Times New Roman"/>
            </a:endParaRPr>
          </a:p>
          <a:p>
            <a:pPr marL="375285" marR="5080" indent="-36322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3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continuación,</a:t>
            </a:r>
            <a:r>
              <a:rPr sz="1200" spc="3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3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presenta,</a:t>
            </a:r>
            <a:r>
              <a:rPr sz="1200" spc="3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3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abordaje</a:t>
            </a:r>
            <a:r>
              <a:rPr sz="1200" spc="3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3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realidad</a:t>
            </a:r>
            <a:r>
              <a:rPr sz="1200" spc="3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objeto</a:t>
            </a:r>
            <a:r>
              <a:rPr sz="1200" spc="3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investigación,</a:t>
            </a:r>
            <a:r>
              <a:rPr sz="1200" spc="4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asumiendo</a:t>
            </a:r>
            <a:r>
              <a:rPr sz="1200" spc="38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investigadora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posición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sujeto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estudio,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decir,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actuante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participante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activa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experiencia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realizada.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esta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forma,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inició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diálogo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directo,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decir,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cara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cara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los </a:t>
            </a:r>
            <a:r>
              <a:rPr sz="1200" dirty="0">
                <a:latin typeface="Times New Roman"/>
                <a:cs typeface="Times New Roman"/>
              </a:rPr>
              <a:t>sujetos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involucrados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estudio,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informantes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claves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investigación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desarrollada,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utilizando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40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lenguaje</a:t>
            </a:r>
            <a:r>
              <a:rPr sz="1200" spc="4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4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medio</a:t>
            </a:r>
            <a:r>
              <a:rPr sz="1200" spc="4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4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entendimiento</a:t>
            </a:r>
            <a:r>
              <a:rPr sz="1200" spc="43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entre</a:t>
            </a:r>
            <a:r>
              <a:rPr sz="1200" spc="40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unos</a:t>
            </a:r>
            <a:r>
              <a:rPr sz="1200" spc="4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3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otros,</a:t>
            </a:r>
            <a:r>
              <a:rPr sz="1200" spc="4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esto</a:t>
            </a:r>
            <a:r>
              <a:rPr sz="1200" spc="4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4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40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finalidad</a:t>
            </a:r>
            <a:r>
              <a:rPr sz="1200" spc="42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 </a:t>
            </a:r>
            <a:r>
              <a:rPr sz="1200" dirty="0">
                <a:latin typeface="Times New Roman"/>
                <a:cs typeface="Times New Roman"/>
              </a:rPr>
              <a:t>proporcionar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visión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amplia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particular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sobre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realidad </a:t>
            </a:r>
            <a:r>
              <a:rPr sz="1200" spc="-10" dirty="0">
                <a:latin typeface="Times New Roman"/>
                <a:cs typeface="Times New Roman"/>
              </a:rPr>
              <a:t>vivenciada.</a:t>
            </a:r>
            <a:endParaRPr sz="1200" dirty="0">
              <a:latin typeface="Times New Roman"/>
              <a:cs typeface="Times New Roman"/>
            </a:endParaRPr>
          </a:p>
        </p:txBody>
      </p:sp>
      <p:pic>
        <p:nvPicPr>
          <p:cNvPr id="22" name="object 22"/>
          <p:cNvPicPr/>
          <p:nvPr/>
        </p:nvPicPr>
        <p:blipFill>
          <a:blip r:embed="rId15" cstate="print"/>
          <a:stretch>
            <a:fillRect/>
          </a:stretch>
        </p:blipFill>
        <p:spPr>
          <a:xfrm>
            <a:off x="5606796" y="8193022"/>
            <a:ext cx="1092707" cy="848868"/>
          </a:xfrm>
          <a:prstGeom prst="rect">
            <a:avLst/>
          </a:prstGeom>
        </p:spPr>
      </p:pic>
      <p:pic>
        <p:nvPicPr>
          <p:cNvPr id="23" name="object 23"/>
          <p:cNvPicPr/>
          <p:nvPr/>
        </p:nvPicPr>
        <p:blipFill>
          <a:blip r:embed="rId15" cstate="print"/>
          <a:stretch>
            <a:fillRect/>
          </a:stretch>
        </p:blipFill>
        <p:spPr>
          <a:xfrm>
            <a:off x="109728" y="8193022"/>
            <a:ext cx="1092708" cy="848868"/>
          </a:xfrm>
          <a:prstGeom prst="rect">
            <a:avLst/>
          </a:prstGeom>
        </p:spPr>
      </p:pic>
      <p:sp>
        <p:nvSpPr>
          <p:cNvPr id="24" name="object 24"/>
          <p:cNvSpPr txBox="1"/>
          <p:nvPr/>
        </p:nvSpPr>
        <p:spPr>
          <a:xfrm>
            <a:off x="1228445" y="8257268"/>
            <a:ext cx="4467860" cy="7639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ts val="1410"/>
              </a:lnSpc>
            </a:pPr>
            <a:r>
              <a:rPr sz="1200" b="1" dirty="0">
                <a:latin typeface="Times New Roman"/>
                <a:cs typeface="Times New Roman"/>
              </a:rPr>
              <a:t>Reingeniería</a:t>
            </a:r>
            <a:r>
              <a:rPr sz="1200" b="1" spc="-1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Procesos</a:t>
            </a:r>
            <a:r>
              <a:rPr sz="1200" b="1" spc="-5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Administrativos,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a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partir</a:t>
            </a:r>
            <a:r>
              <a:rPr sz="1200" b="1" spc="-4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la</a:t>
            </a:r>
            <a:r>
              <a:rPr sz="1200" b="1" spc="-10" dirty="0">
                <a:latin typeface="Times New Roman"/>
                <a:cs typeface="Times New Roman"/>
              </a:rPr>
              <a:t> Motivación,</a:t>
            </a:r>
            <a:endParaRPr sz="1200" dirty="0">
              <a:latin typeface="Times New Roman"/>
              <a:cs typeface="Times New Roman"/>
            </a:endParaRPr>
          </a:p>
          <a:p>
            <a:pPr algn="ctr">
              <a:lnSpc>
                <a:spcPts val="1420"/>
              </a:lnSpc>
            </a:pPr>
            <a:r>
              <a:rPr sz="1200" b="1" spc="-10" dirty="0">
                <a:latin typeface="Times New Roman"/>
                <a:cs typeface="Times New Roman"/>
              </a:rPr>
              <a:t>como</a:t>
            </a:r>
            <a:r>
              <a:rPr sz="1200" b="1" spc="-6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Activador</a:t>
            </a:r>
            <a:r>
              <a:rPr sz="1200" b="1" spc="-4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los</a:t>
            </a:r>
            <a:r>
              <a:rPr sz="1200" b="1" spc="-45" dirty="0">
                <a:latin typeface="Times New Roman"/>
                <a:cs typeface="Times New Roman"/>
              </a:rPr>
              <a:t> </a:t>
            </a:r>
            <a:r>
              <a:rPr sz="1200" b="1" spc="-20" dirty="0">
                <a:latin typeface="Times New Roman"/>
                <a:cs typeface="Times New Roman"/>
              </a:rPr>
              <a:t>Valores</a:t>
            </a:r>
            <a:r>
              <a:rPr sz="1200" b="1" spc="-1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Organizacionales:</a:t>
            </a:r>
            <a:r>
              <a:rPr sz="1200" b="1" spc="-10" dirty="0">
                <a:latin typeface="Times New Roman"/>
                <a:cs typeface="Times New Roman"/>
              </a:rPr>
              <a:t> Significación</a:t>
            </a:r>
            <a:endParaRPr sz="1200" dirty="0">
              <a:latin typeface="Times New Roman"/>
              <a:cs typeface="Times New Roman"/>
            </a:endParaRPr>
          </a:p>
          <a:p>
            <a:pPr marL="2540" algn="ctr">
              <a:lnSpc>
                <a:spcPts val="1420"/>
              </a:lnSpc>
            </a:pPr>
            <a:r>
              <a:rPr sz="1200" b="1" dirty="0">
                <a:latin typeface="Times New Roman"/>
                <a:cs typeface="Times New Roman"/>
              </a:rPr>
              <a:t>desde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los</a:t>
            </a:r>
            <a:r>
              <a:rPr sz="1200" b="1" spc="-7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Actores</a:t>
            </a:r>
            <a:endParaRPr sz="1200" dirty="0">
              <a:latin typeface="Times New Roman"/>
              <a:cs typeface="Times New Roman"/>
            </a:endParaRPr>
          </a:p>
          <a:p>
            <a:pPr marR="57150" algn="ctr">
              <a:lnSpc>
                <a:spcPct val="100000"/>
              </a:lnSpc>
              <a:spcBef>
                <a:spcPts val="200"/>
              </a:spcBef>
            </a:pPr>
            <a:r>
              <a:rPr sz="1200" b="1" dirty="0">
                <a:latin typeface="Times New Roman"/>
                <a:cs typeface="Times New Roman"/>
              </a:rPr>
              <a:t>MSc.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Ámbar</a:t>
            </a:r>
            <a:r>
              <a:rPr sz="1200" b="1" spc="-40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Ramírez</a:t>
            </a:r>
            <a:endParaRPr sz="1200" dirty="0">
              <a:latin typeface="Times New Roman"/>
              <a:cs typeface="Times New Roman"/>
            </a:endParaRPr>
          </a:p>
        </p:txBody>
      </p:sp>
      <p:sp>
        <p:nvSpPr>
          <p:cNvPr id="25" name="object 25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82905" rIns="0" bIns="0" rtlCol="0">
            <a:spAutoFit/>
          </a:bodyPr>
          <a:lstStyle/>
          <a:p>
            <a:pPr marL="39370">
              <a:lnSpc>
                <a:spcPts val="1410"/>
              </a:lnSpc>
            </a:pPr>
            <a:fld id="{81D60167-4931-47E6-BA6A-407CBD079E47}" type="slidenum">
              <a:rPr b="1" spc="-25" dirty="0">
                <a:latin typeface="Times New Roman"/>
                <a:cs typeface="Times New Roman"/>
              </a:rPr>
              <a:t>307</a:t>
            </a:fld>
            <a:endParaRPr b="1" spc="-25" dirty="0">
              <a:latin typeface="Times New Roman"/>
              <a:cs typeface="Times New Roman"/>
            </a:endParaRPr>
          </a:p>
        </p:txBody>
      </p:sp>
      <p:grpSp>
        <p:nvGrpSpPr>
          <p:cNvPr id="26" name="Grupo 25">
            <a:extLst>
              <a:ext uri="{FF2B5EF4-FFF2-40B4-BE49-F238E27FC236}">
                <a16:creationId xmlns:a16="http://schemas.microsoft.com/office/drawing/2014/main" id="{78BB4F9A-9FE8-3557-7A6B-A139A17AE4D4}"/>
              </a:ext>
            </a:extLst>
          </p:cNvPr>
          <p:cNvGrpSpPr/>
          <p:nvPr/>
        </p:nvGrpSpPr>
        <p:grpSpPr>
          <a:xfrm>
            <a:off x="117348" y="98932"/>
            <a:ext cx="6665976" cy="1452626"/>
            <a:chOff x="470065" y="1951410"/>
            <a:chExt cx="6665976" cy="1452626"/>
          </a:xfrm>
        </p:grpSpPr>
        <p:grpSp>
          <p:nvGrpSpPr>
            <p:cNvPr id="27" name="object 12">
              <a:extLst>
                <a:ext uri="{FF2B5EF4-FFF2-40B4-BE49-F238E27FC236}">
                  <a16:creationId xmlns:a16="http://schemas.microsoft.com/office/drawing/2014/main" id="{D13A5706-EC1B-1FE5-D25E-76DAE6EE0E05}"/>
                </a:ext>
              </a:extLst>
            </p:cNvPr>
            <p:cNvGrpSpPr/>
            <p:nvPr/>
          </p:nvGrpSpPr>
          <p:grpSpPr>
            <a:xfrm>
              <a:off x="470065" y="1951664"/>
              <a:ext cx="6665976" cy="1452372"/>
              <a:chOff x="96011" y="115823"/>
              <a:chExt cx="6665976" cy="1452372"/>
            </a:xfrm>
          </p:grpSpPr>
          <p:pic>
            <p:nvPicPr>
              <p:cNvPr id="31" name="object 13">
                <a:extLst>
                  <a:ext uri="{FF2B5EF4-FFF2-40B4-BE49-F238E27FC236}">
                    <a16:creationId xmlns:a16="http://schemas.microsoft.com/office/drawing/2014/main" id="{08B95614-CEDE-9765-1F60-EFE8D57E090A}"/>
                  </a:ext>
                </a:extLst>
              </p:cNvPr>
              <p:cNvPicPr/>
              <p:nvPr/>
            </p:nvPicPr>
            <p:blipFill>
              <a:blip r:embed="rId5" cstate="print"/>
              <a:stretch>
                <a:fillRect/>
              </a:stretch>
            </p:blipFill>
            <p:spPr>
              <a:xfrm>
                <a:off x="96011" y="115823"/>
                <a:ext cx="6665976" cy="1452372"/>
              </a:xfrm>
              <a:prstGeom prst="rect">
                <a:avLst/>
              </a:prstGeom>
            </p:spPr>
          </p:pic>
          <p:pic>
            <p:nvPicPr>
              <p:cNvPr id="32" name="object 14">
                <a:extLst>
                  <a:ext uri="{FF2B5EF4-FFF2-40B4-BE49-F238E27FC236}">
                    <a16:creationId xmlns:a16="http://schemas.microsoft.com/office/drawing/2014/main" id="{E547BA30-4830-73C5-DB0B-5587D5AACEAF}"/>
                  </a:ext>
                </a:extLst>
              </p:cNvPr>
              <p:cNvPicPr/>
              <p:nvPr/>
            </p:nvPicPr>
            <p:blipFill>
              <a:blip r:embed="rId6" cstate="print"/>
              <a:stretch>
                <a:fillRect/>
              </a:stretch>
            </p:blipFill>
            <p:spPr>
              <a:xfrm>
                <a:off x="142849" y="142875"/>
                <a:ext cx="6572275" cy="1358646"/>
              </a:xfrm>
              <a:prstGeom prst="rect">
                <a:avLst/>
              </a:prstGeom>
            </p:spPr>
          </p:pic>
          <p:sp>
            <p:nvSpPr>
              <p:cNvPr id="33" name="object 15">
                <a:extLst>
                  <a:ext uri="{FF2B5EF4-FFF2-40B4-BE49-F238E27FC236}">
                    <a16:creationId xmlns:a16="http://schemas.microsoft.com/office/drawing/2014/main" id="{BA8A7D48-1067-1C70-7C0A-179FF1C892D6}"/>
                  </a:ext>
                </a:extLst>
              </p:cNvPr>
              <p:cNvSpPr/>
              <p:nvPr/>
            </p:nvSpPr>
            <p:spPr>
              <a:xfrm>
                <a:off x="142849" y="142875"/>
                <a:ext cx="6572884" cy="1358900"/>
              </a:xfrm>
              <a:custGeom>
                <a:avLst/>
                <a:gdLst/>
                <a:ahLst/>
                <a:cxnLst/>
                <a:rect l="l" t="t" r="r" b="b"/>
                <a:pathLst>
                  <a:path w="6572884" h="1358900">
                    <a:moveTo>
                      <a:pt x="0" y="226441"/>
                    </a:moveTo>
                    <a:lnTo>
                      <a:pt x="4600" y="180795"/>
                    </a:lnTo>
                    <a:lnTo>
                      <a:pt x="17795" y="138285"/>
                    </a:lnTo>
                    <a:lnTo>
                      <a:pt x="38673" y="99820"/>
                    </a:lnTo>
                    <a:lnTo>
                      <a:pt x="66324" y="66309"/>
                    </a:lnTo>
                    <a:lnTo>
                      <a:pt x="99837" y="38663"/>
                    </a:lnTo>
                    <a:lnTo>
                      <a:pt x="138301" y="17789"/>
                    </a:lnTo>
                    <a:lnTo>
                      <a:pt x="180806" y="4599"/>
                    </a:lnTo>
                    <a:lnTo>
                      <a:pt x="226440" y="0"/>
                    </a:lnTo>
                    <a:lnTo>
                      <a:pt x="6345834" y="0"/>
                    </a:lnTo>
                    <a:lnTo>
                      <a:pt x="6391480" y="4599"/>
                    </a:lnTo>
                    <a:lnTo>
                      <a:pt x="6433990" y="17789"/>
                    </a:lnTo>
                    <a:lnTo>
                      <a:pt x="6472455" y="38663"/>
                    </a:lnTo>
                    <a:lnTo>
                      <a:pt x="6505965" y="66309"/>
                    </a:lnTo>
                    <a:lnTo>
                      <a:pt x="6533612" y="99820"/>
                    </a:lnTo>
                    <a:lnTo>
                      <a:pt x="6554485" y="138285"/>
                    </a:lnTo>
                    <a:lnTo>
                      <a:pt x="6567676" y="180795"/>
                    </a:lnTo>
                    <a:lnTo>
                      <a:pt x="6572275" y="226441"/>
                    </a:lnTo>
                    <a:lnTo>
                      <a:pt x="6572275" y="1132204"/>
                    </a:lnTo>
                    <a:lnTo>
                      <a:pt x="6567676" y="1177850"/>
                    </a:lnTo>
                    <a:lnTo>
                      <a:pt x="6554485" y="1220360"/>
                    </a:lnTo>
                    <a:lnTo>
                      <a:pt x="6533612" y="1258825"/>
                    </a:lnTo>
                    <a:lnTo>
                      <a:pt x="6505965" y="1292336"/>
                    </a:lnTo>
                    <a:lnTo>
                      <a:pt x="6472455" y="1319982"/>
                    </a:lnTo>
                    <a:lnTo>
                      <a:pt x="6433990" y="1340856"/>
                    </a:lnTo>
                    <a:lnTo>
                      <a:pt x="6391480" y="1354046"/>
                    </a:lnTo>
                    <a:lnTo>
                      <a:pt x="6345834" y="1358646"/>
                    </a:lnTo>
                    <a:lnTo>
                      <a:pt x="226440" y="1358646"/>
                    </a:lnTo>
                    <a:lnTo>
                      <a:pt x="180806" y="1354046"/>
                    </a:lnTo>
                    <a:lnTo>
                      <a:pt x="138301" y="1340856"/>
                    </a:lnTo>
                    <a:lnTo>
                      <a:pt x="99837" y="1319982"/>
                    </a:lnTo>
                    <a:lnTo>
                      <a:pt x="66324" y="1292336"/>
                    </a:lnTo>
                    <a:lnTo>
                      <a:pt x="38673" y="1258825"/>
                    </a:lnTo>
                    <a:lnTo>
                      <a:pt x="17795" y="1220360"/>
                    </a:lnTo>
                    <a:lnTo>
                      <a:pt x="4600" y="1177850"/>
                    </a:lnTo>
                    <a:lnTo>
                      <a:pt x="0" y="1132204"/>
                    </a:lnTo>
                    <a:lnTo>
                      <a:pt x="0" y="226441"/>
                    </a:lnTo>
                    <a:close/>
                  </a:path>
                </a:pathLst>
              </a:custGeom>
              <a:ln w="9525">
                <a:solidFill>
                  <a:srgbClr val="55CE74"/>
                </a:solidFill>
              </a:ln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pic>
            <p:nvPicPr>
              <p:cNvPr id="34" name="object 16">
                <a:extLst>
                  <a:ext uri="{FF2B5EF4-FFF2-40B4-BE49-F238E27FC236}">
                    <a16:creationId xmlns:a16="http://schemas.microsoft.com/office/drawing/2014/main" id="{81DF46F0-0B5B-8B34-134E-3B264475E49A}"/>
                  </a:ext>
                </a:extLst>
              </p:cNvPr>
              <p:cNvPicPr/>
              <p:nvPr/>
            </p:nvPicPr>
            <p:blipFill>
              <a:blip r:embed="rId7" cstate="print"/>
              <a:stretch>
                <a:fillRect/>
              </a:stretch>
            </p:blipFill>
            <p:spPr>
              <a:xfrm>
                <a:off x="2500248" y="305930"/>
                <a:ext cx="1714500" cy="733945"/>
              </a:xfrm>
              <a:prstGeom prst="rect">
                <a:avLst/>
              </a:prstGeom>
            </p:spPr>
          </p:pic>
        </p:grpSp>
        <p:sp>
          <p:nvSpPr>
            <p:cNvPr id="28" name="object 16">
              <a:extLst>
                <a:ext uri="{FF2B5EF4-FFF2-40B4-BE49-F238E27FC236}">
                  <a16:creationId xmlns:a16="http://schemas.microsoft.com/office/drawing/2014/main" id="{34356CB3-BEBB-7BDA-E746-02579E9B32FC}"/>
                </a:ext>
              </a:extLst>
            </p:cNvPr>
            <p:cNvSpPr txBox="1"/>
            <p:nvPr/>
          </p:nvSpPr>
          <p:spPr>
            <a:xfrm>
              <a:off x="2775727" y="2875716"/>
              <a:ext cx="3332858" cy="391795"/>
            </a:xfrm>
            <a:prstGeom prst="rect">
              <a:avLst/>
            </a:prstGeom>
            <a:noFill/>
          </p:spPr>
          <p:txBody>
            <a:bodyPr vert="horz" wrap="square" lIns="0" tIns="12700" rIns="0" bIns="0" rtlCol="0">
              <a:spAutoFit/>
            </a:bodyPr>
            <a:lstStyle/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Volumen 4,  Número 1  Enero a Julio 2021</a:t>
              </a:r>
            </a:p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Revista Semestral. Venezuela</a:t>
              </a:r>
              <a:endParaRPr sz="1200" dirty="0">
                <a:latin typeface="Arial"/>
                <a:cs typeface="Arial"/>
              </a:endParaRPr>
            </a:p>
          </p:txBody>
        </p:sp>
        <p:pic>
          <p:nvPicPr>
            <p:cNvPr id="29" name="object 25">
              <a:extLst>
                <a:ext uri="{FF2B5EF4-FFF2-40B4-BE49-F238E27FC236}">
                  <a16:creationId xmlns:a16="http://schemas.microsoft.com/office/drawing/2014/main" id="{5D807EE5-C03C-EEF3-E450-B294014CEBE8}"/>
                </a:ext>
              </a:extLst>
            </p:cNvPr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470065" y="2027896"/>
              <a:ext cx="2305662" cy="1053903"/>
            </a:xfrm>
            <a:prstGeom prst="rect">
              <a:avLst/>
            </a:prstGeom>
          </p:spPr>
        </p:pic>
        <p:pic>
          <p:nvPicPr>
            <p:cNvPr id="30" name="object 31">
              <a:extLst>
                <a:ext uri="{FF2B5EF4-FFF2-40B4-BE49-F238E27FC236}">
                  <a16:creationId xmlns:a16="http://schemas.microsoft.com/office/drawing/2014/main" id="{B0059384-C7B3-FD34-A7A8-B92B320251A8}"/>
                </a:ext>
              </a:extLst>
            </p:cNvPr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4932681" y="1951410"/>
              <a:ext cx="1805304" cy="893889"/>
            </a:xfrm>
            <a:prstGeom prst="rect">
              <a:avLst/>
            </a:prstGeom>
          </p:spPr>
        </p:pic>
      </p:grpSp>
    </p:spTree>
  </p:cSld>
  <p:clrMapOvr>
    <a:masterClrMapping/>
  </p:clrMapOvr>
</p:sld>
</file>

<file path=ppt/slides/slide30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94485" y="1289306"/>
            <a:ext cx="6669405" cy="6695440"/>
            <a:chOff x="94485" y="1289306"/>
            <a:chExt cx="6669405" cy="6695440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94485" y="1289306"/>
              <a:ext cx="6669028" cy="6694927"/>
            </a:xfrm>
            <a:prstGeom prst="rect">
              <a:avLst/>
            </a:prstGeom>
          </p:spPr>
        </p:pic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42862" y="1316850"/>
              <a:ext cx="6572250" cy="6598920"/>
            </a:xfrm>
            <a:prstGeom prst="rect">
              <a:avLst/>
            </a:prstGeom>
          </p:spPr>
        </p:pic>
        <p:sp>
          <p:nvSpPr>
            <p:cNvPr id="5" name="object 5"/>
            <p:cNvSpPr/>
            <p:nvPr/>
          </p:nvSpPr>
          <p:spPr>
            <a:xfrm>
              <a:off x="142862" y="1316850"/>
              <a:ext cx="6572250" cy="6598920"/>
            </a:xfrm>
            <a:custGeom>
              <a:avLst/>
              <a:gdLst/>
              <a:ahLst/>
              <a:cxnLst/>
              <a:rect l="l" t="t" r="r" b="b"/>
              <a:pathLst>
                <a:path w="6572250" h="6598920">
                  <a:moveTo>
                    <a:pt x="0" y="6598920"/>
                  </a:moveTo>
                  <a:lnTo>
                    <a:pt x="6572250" y="6598920"/>
                  </a:lnTo>
                  <a:lnTo>
                    <a:pt x="6572250" y="0"/>
                  </a:lnTo>
                  <a:lnTo>
                    <a:pt x="0" y="0"/>
                  </a:lnTo>
                  <a:lnTo>
                    <a:pt x="0" y="6598920"/>
                  </a:lnTo>
                  <a:close/>
                </a:path>
              </a:pathLst>
            </a:custGeom>
            <a:ln w="28575">
              <a:solidFill>
                <a:srgbClr val="31AD51"/>
              </a:solidFill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</p:grpSp>
      <p:grpSp>
        <p:nvGrpSpPr>
          <p:cNvPr id="6" name="object 6"/>
          <p:cNvGrpSpPr/>
          <p:nvPr/>
        </p:nvGrpSpPr>
        <p:grpSpPr>
          <a:xfrm>
            <a:off x="144779" y="8196288"/>
            <a:ext cx="6518275" cy="833755"/>
            <a:chOff x="144779" y="8196288"/>
            <a:chExt cx="6518275" cy="833755"/>
          </a:xfrm>
        </p:grpSpPr>
        <p:sp>
          <p:nvSpPr>
            <p:cNvPr id="7" name="object 7"/>
            <p:cNvSpPr/>
            <p:nvPr/>
          </p:nvSpPr>
          <p:spPr>
            <a:xfrm>
              <a:off x="214287" y="8215338"/>
              <a:ext cx="6429375" cy="795655"/>
            </a:xfrm>
            <a:custGeom>
              <a:avLst/>
              <a:gdLst/>
              <a:ahLst/>
              <a:cxnLst/>
              <a:rect l="l" t="t" r="r" b="b"/>
              <a:pathLst>
                <a:path w="6429375" h="795654">
                  <a:moveTo>
                    <a:pt x="0" y="795337"/>
                  </a:moveTo>
                  <a:lnTo>
                    <a:pt x="6429375" y="795337"/>
                  </a:lnTo>
                  <a:lnTo>
                    <a:pt x="6429375" y="0"/>
                  </a:lnTo>
                  <a:lnTo>
                    <a:pt x="0" y="0"/>
                  </a:lnTo>
                  <a:lnTo>
                    <a:pt x="0" y="795337"/>
                  </a:lnTo>
                  <a:close/>
                </a:path>
              </a:pathLst>
            </a:custGeom>
            <a:ln w="38100">
              <a:solidFill>
                <a:srgbClr val="31AD51"/>
              </a:solidFill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pic>
          <p:nvPicPr>
            <p:cNvPr id="8" name="object 8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44779" y="8727948"/>
              <a:ext cx="6516624" cy="160019"/>
            </a:xfrm>
            <a:prstGeom prst="rect">
              <a:avLst/>
            </a:prstGeom>
          </p:spPr>
        </p:pic>
      </p:grpSp>
      <p:grpSp>
        <p:nvGrpSpPr>
          <p:cNvPr id="9" name="object 9"/>
          <p:cNvGrpSpPr/>
          <p:nvPr/>
        </p:nvGrpSpPr>
        <p:grpSpPr>
          <a:xfrm>
            <a:off x="96011" y="115823"/>
            <a:ext cx="6666230" cy="1463040"/>
            <a:chOff x="96011" y="115823"/>
            <a:chExt cx="6666230" cy="1463040"/>
          </a:xfrm>
        </p:grpSpPr>
        <p:pic>
          <p:nvPicPr>
            <p:cNvPr id="10" name="object 10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96011" y="115823"/>
              <a:ext cx="6665976" cy="1452372"/>
            </a:xfrm>
            <a:prstGeom prst="rect">
              <a:avLst/>
            </a:prstGeom>
          </p:spPr>
        </p:pic>
        <p:pic>
          <p:nvPicPr>
            <p:cNvPr id="11" name="object 11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142849" y="142875"/>
              <a:ext cx="6572275" cy="1358646"/>
            </a:xfrm>
            <a:prstGeom prst="rect">
              <a:avLst/>
            </a:prstGeom>
          </p:spPr>
        </p:pic>
        <p:sp>
          <p:nvSpPr>
            <p:cNvPr id="12" name="object 12"/>
            <p:cNvSpPr/>
            <p:nvPr/>
          </p:nvSpPr>
          <p:spPr>
            <a:xfrm>
              <a:off x="142849" y="142875"/>
              <a:ext cx="6572884" cy="1358900"/>
            </a:xfrm>
            <a:custGeom>
              <a:avLst/>
              <a:gdLst/>
              <a:ahLst/>
              <a:cxnLst/>
              <a:rect l="l" t="t" r="r" b="b"/>
              <a:pathLst>
                <a:path w="6572884" h="1358900">
                  <a:moveTo>
                    <a:pt x="0" y="226441"/>
                  </a:moveTo>
                  <a:lnTo>
                    <a:pt x="4600" y="180795"/>
                  </a:lnTo>
                  <a:lnTo>
                    <a:pt x="17795" y="138285"/>
                  </a:lnTo>
                  <a:lnTo>
                    <a:pt x="38673" y="99820"/>
                  </a:lnTo>
                  <a:lnTo>
                    <a:pt x="66324" y="66309"/>
                  </a:lnTo>
                  <a:lnTo>
                    <a:pt x="99837" y="38663"/>
                  </a:lnTo>
                  <a:lnTo>
                    <a:pt x="138301" y="17789"/>
                  </a:lnTo>
                  <a:lnTo>
                    <a:pt x="180806" y="4599"/>
                  </a:lnTo>
                  <a:lnTo>
                    <a:pt x="226440" y="0"/>
                  </a:lnTo>
                  <a:lnTo>
                    <a:pt x="6345834" y="0"/>
                  </a:lnTo>
                  <a:lnTo>
                    <a:pt x="6391480" y="4599"/>
                  </a:lnTo>
                  <a:lnTo>
                    <a:pt x="6433990" y="17789"/>
                  </a:lnTo>
                  <a:lnTo>
                    <a:pt x="6472455" y="38663"/>
                  </a:lnTo>
                  <a:lnTo>
                    <a:pt x="6505965" y="66309"/>
                  </a:lnTo>
                  <a:lnTo>
                    <a:pt x="6533612" y="99820"/>
                  </a:lnTo>
                  <a:lnTo>
                    <a:pt x="6554485" y="138285"/>
                  </a:lnTo>
                  <a:lnTo>
                    <a:pt x="6567676" y="180795"/>
                  </a:lnTo>
                  <a:lnTo>
                    <a:pt x="6572275" y="226441"/>
                  </a:lnTo>
                  <a:lnTo>
                    <a:pt x="6572275" y="1132204"/>
                  </a:lnTo>
                  <a:lnTo>
                    <a:pt x="6567676" y="1177850"/>
                  </a:lnTo>
                  <a:lnTo>
                    <a:pt x="6554485" y="1220360"/>
                  </a:lnTo>
                  <a:lnTo>
                    <a:pt x="6533612" y="1258825"/>
                  </a:lnTo>
                  <a:lnTo>
                    <a:pt x="6505965" y="1292336"/>
                  </a:lnTo>
                  <a:lnTo>
                    <a:pt x="6472455" y="1319982"/>
                  </a:lnTo>
                  <a:lnTo>
                    <a:pt x="6433990" y="1340856"/>
                  </a:lnTo>
                  <a:lnTo>
                    <a:pt x="6391480" y="1354046"/>
                  </a:lnTo>
                  <a:lnTo>
                    <a:pt x="6345834" y="1358646"/>
                  </a:lnTo>
                  <a:lnTo>
                    <a:pt x="226440" y="1358646"/>
                  </a:lnTo>
                  <a:lnTo>
                    <a:pt x="180806" y="1354046"/>
                  </a:lnTo>
                  <a:lnTo>
                    <a:pt x="138301" y="1340856"/>
                  </a:lnTo>
                  <a:lnTo>
                    <a:pt x="99837" y="1319982"/>
                  </a:lnTo>
                  <a:lnTo>
                    <a:pt x="66324" y="1292336"/>
                  </a:lnTo>
                  <a:lnTo>
                    <a:pt x="38673" y="1258825"/>
                  </a:lnTo>
                  <a:lnTo>
                    <a:pt x="17795" y="1220360"/>
                  </a:lnTo>
                  <a:lnTo>
                    <a:pt x="4600" y="1177850"/>
                  </a:lnTo>
                  <a:lnTo>
                    <a:pt x="0" y="1132204"/>
                  </a:lnTo>
                  <a:lnTo>
                    <a:pt x="0" y="226441"/>
                  </a:lnTo>
                  <a:close/>
                </a:path>
              </a:pathLst>
            </a:custGeom>
            <a:ln w="9525">
              <a:solidFill>
                <a:srgbClr val="55CE74"/>
              </a:solidFill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pic>
          <p:nvPicPr>
            <p:cNvPr id="13" name="object 13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2500248" y="305930"/>
              <a:ext cx="1714500" cy="733945"/>
            </a:xfrm>
            <a:prstGeom prst="rect">
              <a:avLst/>
            </a:prstGeom>
          </p:spPr>
        </p:pic>
        <p:pic>
          <p:nvPicPr>
            <p:cNvPr id="14" name="object 14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2738628" y="1024127"/>
              <a:ext cx="1897379" cy="371855"/>
            </a:xfrm>
            <a:prstGeom prst="rect">
              <a:avLst/>
            </a:prstGeom>
          </p:spPr>
        </p:pic>
        <p:pic>
          <p:nvPicPr>
            <p:cNvPr id="15" name="object 15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4401311" y="1024127"/>
              <a:ext cx="1577339" cy="371855"/>
            </a:xfrm>
            <a:prstGeom prst="rect">
              <a:avLst/>
            </a:prstGeom>
          </p:spPr>
        </p:pic>
        <p:pic>
          <p:nvPicPr>
            <p:cNvPr id="16" name="object 16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3169919" y="1207007"/>
              <a:ext cx="1546859" cy="371855"/>
            </a:xfrm>
            <a:prstGeom prst="rect">
              <a:avLst/>
            </a:prstGeom>
          </p:spPr>
        </p:pic>
        <p:pic>
          <p:nvPicPr>
            <p:cNvPr id="17" name="object 17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4482083" y="1207007"/>
              <a:ext cx="284988" cy="371855"/>
            </a:xfrm>
            <a:prstGeom prst="rect">
              <a:avLst/>
            </a:prstGeom>
          </p:spPr>
        </p:pic>
        <p:pic>
          <p:nvPicPr>
            <p:cNvPr id="18" name="object 18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4572000" y="1207007"/>
              <a:ext cx="1013460" cy="371855"/>
            </a:xfrm>
            <a:prstGeom prst="rect">
              <a:avLst/>
            </a:prstGeom>
          </p:spPr>
        </p:pic>
        <p:pic>
          <p:nvPicPr>
            <p:cNvPr id="19" name="object 19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324611" y="234695"/>
              <a:ext cx="1719072" cy="1341120"/>
            </a:xfrm>
            <a:prstGeom prst="rect">
              <a:avLst/>
            </a:prstGeom>
          </p:spPr>
        </p:pic>
        <p:pic>
          <p:nvPicPr>
            <p:cNvPr id="20" name="object 20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4725161" y="164274"/>
              <a:ext cx="1805305" cy="893889"/>
            </a:xfrm>
            <a:prstGeom prst="rect">
              <a:avLst/>
            </a:prstGeom>
          </p:spPr>
        </p:pic>
      </p:grpSp>
      <p:pic>
        <p:nvPicPr>
          <p:cNvPr id="21" name="object 21"/>
          <p:cNvPicPr/>
          <p:nvPr/>
        </p:nvPicPr>
        <p:blipFill>
          <a:blip r:embed="rId15" cstate="print"/>
          <a:stretch>
            <a:fillRect/>
          </a:stretch>
        </p:blipFill>
        <p:spPr>
          <a:xfrm>
            <a:off x="5606796" y="8193022"/>
            <a:ext cx="1092707" cy="848868"/>
          </a:xfrm>
          <a:prstGeom prst="rect">
            <a:avLst/>
          </a:prstGeom>
        </p:spPr>
      </p:pic>
      <p:pic>
        <p:nvPicPr>
          <p:cNvPr id="22" name="object 22"/>
          <p:cNvPicPr/>
          <p:nvPr/>
        </p:nvPicPr>
        <p:blipFill>
          <a:blip r:embed="rId15" cstate="print"/>
          <a:stretch>
            <a:fillRect/>
          </a:stretch>
        </p:blipFill>
        <p:spPr>
          <a:xfrm>
            <a:off x="109728" y="8193022"/>
            <a:ext cx="1092708" cy="848868"/>
          </a:xfrm>
          <a:prstGeom prst="rect">
            <a:avLst/>
          </a:prstGeom>
        </p:spPr>
      </p:pic>
      <p:graphicFrame>
        <p:nvGraphicFramePr>
          <p:cNvPr id="23" name="object 23"/>
          <p:cNvGraphicFramePr>
            <a:graphicFrameLocks noGrp="1"/>
          </p:cNvGraphicFramePr>
          <p:nvPr/>
        </p:nvGraphicFramePr>
        <p:xfrm>
          <a:off x="242265" y="3701541"/>
          <a:ext cx="6281420" cy="386842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61810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66331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0830">
                <a:tc>
                  <a:txBody>
                    <a:bodyPr/>
                    <a:lstStyle/>
                    <a:p>
                      <a:pPr marL="890269">
                        <a:lnSpc>
                          <a:spcPts val="1075"/>
                        </a:lnSpc>
                      </a:pPr>
                      <a:r>
                        <a:rPr sz="1200" b="1" dirty="0">
                          <a:latin typeface="Times New Roman"/>
                          <a:cs typeface="Times New Roman"/>
                        </a:rPr>
                        <a:t>Sujetos</a:t>
                      </a:r>
                      <a:r>
                        <a:rPr sz="1200" b="1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b="1" spc="-10" dirty="0">
                          <a:latin typeface="Times New Roman"/>
                          <a:cs typeface="Times New Roman"/>
                        </a:rPr>
                        <a:t>Informantes</a:t>
                      </a:r>
                      <a:endParaRPr sz="12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solidFill>
                      <a:srgbClr val="30B6FC"/>
                    </a:solidFill>
                  </a:tcPr>
                </a:tc>
                <a:tc>
                  <a:txBody>
                    <a:bodyPr/>
                    <a:lstStyle/>
                    <a:p>
                      <a:pPr marL="351155">
                        <a:lnSpc>
                          <a:spcPts val="1170"/>
                        </a:lnSpc>
                      </a:pPr>
                      <a:r>
                        <a:rPr sz="1200" b="1" dirty="0">
                          <a:latin typeface="Times New Roman"/>
                          <a:cs typeface="Times New Roman"/>
                        </a:rPr>
                        <a:t>Categorías</a:t>
                      </a:r>
                      <a:r>
                        <a:rPr sz="1200" b="1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b="1" dirty="0">
                          <a:latin typeface="Times New Roman"/>
                          <a:cs typeface="Times New Roman"/>
                        </a:rPr>
                        <a:t>Generales</a:t>
                      </a:r>
                      <a:r>
                        <a:rPr sz="1200" b="1" spc="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b="1" dirty="0">
                          <a:latin typeface="Times New Roman"/>
                          <a:cs typeface="Times New Roman"/>
                        </a:rPr>
                        <a:t>Emergidas</a:t>
                      </a:r>
                      <a:r>
                        <a:rPr sz="1200" b="1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b="1" dirty="0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sz="1200" b="1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b="1" dirty="0">
                          <a:latin typeface="Times New Roman"/>
                          <a:cs typeface="Times New Roman"/>
                        </a:rPr>
                        <a:t>el</a:t>
                      </a:r>
                      <a:r>
                        <a:rPr sz="1200" b="1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b="1" spc="-10" dirty="0">
                          <a:latin typeface="Times New Roman"/>
                          <a:cs typeface="Times New Roman"/>
                        </a:rPr>
                        <a:t>estudio</a:t>
                      </a:r>
                      <a:endParaRPr sz="12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solidFill>
                      <a:srgbClr val="30B6F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577590">
                <a:tc>
                  <a:txBody>
                    <a:bodyPr/>
                    <a:lstStyle/>
                    <a:p>
                      <a:pPr marL="209550" indent="-209550">
                        <a:lnSpc>
                          <a:spcPts val="1410"/>
                        </a:lnSpc>
                        <a:buFont typeface="Wingdings"/>
                        <a:buChar char=""/>
                        <a:tabLst>
                          <a:tab pos="209550" algn="l"/>
                        </a:tabLst>
                      </a:pPr>
                      <a:r>
                        <a:rPr sz="1200" b="1" spc="-10" dirty="0">
                          <a:latin typeface="Times New Roman"/>
                          <a:cs typeface="Times New Roman"/>
                        </a:rPr>
                        <a:t>Motivado</a:t>
                      </a:r>
                      <a:endParaRPr sz="1200" dirty="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buFont typeface="Wingdings"/>
                        <a:buChar char=""/>
                      </a:pPr>
                      <a:endParaRPr sz="1200" dirty="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buFont typeface="Wingdings"/>
                        <a:buChar char=""/>
                      </a:pPr>
                      <a:endParaRPr sz="1200" dirty="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buFont typeface="Wingdings"/>
                        <a:buChar char=""/>
                      </a:pPr>
                      <a:endParaRPr sz="1200" dirty="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buFont typeface="Wingdings"/>
                        <a:buChar char=""/>
                      </a:pPr>
                      <a:endParaRPr sz="1200" dirty="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buFont typeface="Wingdings"/>
                        <a:buChar char=""/>
                      </a:pPr>
                      <a:endParaRPr sz="1200" dirty="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360"/>
                        </a:spcBef>
                        <a:buFont typeface="Wingdings"/>
                        <a:buChar char=""/>
                      </a:pPr>
                      <a:endParaRPr sz="1200" dirty="0">
                        <a:latin typeface="Times New Roman"/>
                        <a:cs typeface="Times New Roman"/>
                      </a:endParaRPr>
                    </a:p>
                    <a:p>
                      <a:pPr marL="342900" indent="-342900">
                        <a:lnSpc>
                          <a:spcPct val="100000"/>
                        </a:lnSpc>
                        <a:buSzPct val="83333"/>
                        <a:buFont typeface="Wingdings"/>
                        <a:buChar char=""/>
                        <a:tabLst>
                          <a:tab pos="342900" algn="l"/>
                        </a:tabLst>
                      </a:pPr>
                      <a:r>
                        <a:rPr sz="1200" b="1" spc="-10" dirty="0">
                          <a:latin typeface="Times New Roman"/>
                          <a:cs typeface="Times New Roman"/>
                        </a:rPr>
                        <a:t>Logro</a:t>
                      </a:r>
                      <a:endParaRPr sz="1200" dirty="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buFont typeface="Wingdings"/>
                        <a:buChar char=""/>
                      </a:pPr>
                      <a:endParaRPr sz="1200" dirty="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buFont typeface="Wingdings"/>
                        <a:buChar char=""/>
                      </a:pPr>
                      <a:endParaRPr sz="1200" dirty="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180"/>
                        </a:spcBef>
                        <a:buFont typeface="Wingdings"/>
                        <a:buChar char=""/>
                      </a:pPr>
                      <a:endParaRPr sz="1200" dirty="0">
                        <a:latin typeface="Times New Roman"/>
                        <a:cs typeface="Times New Roman"/>
                      </a:endParaRPr>
                    </a:p>
                    <a:p>
                      <a:pPr marL="342900" indent="-342900">
                        <a:lnSpc>
                          <a:spcPct val="100000"/>
                        </a:lnSpc>
                        <a:buSzPct val="83333"/>
                        <a:buFont typeface="Wingdings"/>
                        <a:buChar char=""/>
                        <a:tabLst>
                          <a:tab pos="342900" algn="l"/>
                        </a:tabLst>
                      </a:pPr>
                      <a:r>
                        <a:rPr sz="1200" b="1" spc="-10" dirty="0">
                          <a:latin typeface="Times New Roman"/>
                          <a:cs typeface="Times New Roman"/>
                        </a:rPr>
                        <a:t>Activo</a:t>
                      </a:r>
                      <a:endParaRPr sz="12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353695" indent="-353695">
                        <a:lnSpc>
                          <a:spcPts val="1410"/>
                        </a:lnSpc>
                        <a:buFont typeface="Wingdings"/>
                        <a:buChar char=""/>
                        <a:tabLst>
                          <a:tab pos="353695" algn="l"/>
                        </a:tabLst>
                      </a:pPr>
                      <a:r>
                        <a:rPr sz="1200" b="1" spc="-10" dirty="0">
                          <a:latin typeface="Times New Roman"/>
                          <a:cs typeface="Times New Roman"/>
                        </a:rPr>
                        <a:t>Atención</a:t>
                      </a:r>
                      <a:endParaRPr sz="1200" dirty="0">
                        <a:latin typeface="Times New Roman"/>
                        <a:cs typeface="Times New Roman"/>
                      </a:endParaRPr>
                    </a:p>
                    <a:p>
                      <a:pPr marL="342900" indent="-342900">
                        <a:lnSpc>
                          <a:spcPct val="100000"/>
                        </a:lnSpc>
                        <a:spcBef>
                          <a:spcPts val="455"/>
                        </a:spcBef>
                        <a:buSzPct val="83333"/>
                        <a:buFont typeface="Wingdings"/>
                        <a:buChar char=""/>
                        <a:tabLst>
                          <a:tab pos="342900" algn="l"/>
                        </a:tabLst>
                      </a:pPr>
                      <a:r>
                        <a:rPr sz="1200" b="1" spc="-10" dirty="0">
                          <a:latin typeface="Times New Roman"/>
                          <a:cs typeface="Times New Roman"/>
                        </a:rPr>
                        <a:t>Motivación</a:t>
                      </a:r>
                      <a:endParaRPr sz="1200" dirty="0">
                        <a:latin typeface="Times New Roman"/>
                        <a:cs typeface="Times New Roman"/>
                      </a:endParaRPr>
                    </a:p>
                    <a:p>
                      <a:pPr marL="342900" indent="-342900">
                        <a:lnSpc>
                          <a:spcPct val="100000"/>
                        </a:lnSpc>
                        <a:spcBef>
                          <a:spcPts val="720"/>
                        </a:spcBef>
                        <a:buSzPct val="83333"/>
                        <a:buFont typeface="Wingdings"/>
                        <a:buChar char=""/>
                        <a:tabLst>
                          <a:tab pos="342900" algn="l"/>
                        </a:tabLst>
                      </a:pPr>
                      <a:r>
                        <a:rPr sz="1200" b="1" dirty="0">
                          <a:latin typeface="Times New Roman"/>
                          <a:cs typeface="Times New Roman"/>
                        </a:rPr>
                        <a:t>Desempeño</a:t>
                      </a:r>
                      <a:r>
                        <a:rPr sz="1200" b="1" spc="-5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b="1" spc="-10" dirty="0">
                          <a:latin typeface="Times New Roman"/>
                          <a:cs typeface="Times New Roman"/>
                        </a:rPr>
                        <a:t>Moderado</a:t>
                      </a:r>
                      <a:endParaRPr sz="1200" dirty="0">
                        <a:latin typeface="Times New Roman"/>
                        <a:cs typeface="Times New Roman"/>
                      </a:endParaRPr>
                    </a:p>
                    <a:p>
                      <a:pPr marL="342900" indent="-342900">
                        <a:lnSpc>
                          <a:spcPct val="100000"/>
                        </a:lnSpc>
                        <a:spcBef>
                          <a:spcPts val="720"/>
                        </a:spcBef>
                        <a:buSzPct val="83333"/>
                        <a:buFont typeface="Wingdings"/>
                        <a:buChar char=""/>
                        <a:tabLst>
                          <a:tab pos="342900" algn="l"/>
                        </a:tabLst>
                      </a:pPr>
                      <a:r>
                        <a:rPr sz="1200" b="1" dirty="0">
                          <a:latin typeface="Times New Roman"/>
                          <a:cs typeface="Times New Roman"/>
                        </a:rPr>
                        <a:t>Prestación</a:t>
                      </a:r>
                      <a:r>
                        <a:rPr sz="1200" b="1" spc="-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b="1" dirty="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sz="1200" b="1" spc="-5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b="1" spc="-10" dirty="0">
                          <a:latin typeface="Times New Roman"/>
                          <a:cs typeface="Times New Roman"/>
                        </a:rPr>
                        <a:t>Servicio</a:t>
                      </a:r>
                      <a:endParaRPr sz="1200" dirty="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445"/>
                        </a:spcBef>
                        <a:buFont typeface="Wingdings"/>
                        <a:buChar char=""/>
                      </a:pPr>
                      <a:endParaRPr sz="1200" dirty="0">
                        <a:latin typeface="Times New Roman"/>
                        <a:cs typeface="Times New Roman"/>
                      </a:endParaRPr>
                    </a:p>
                    <a:p>
                      <a:pPr marL="342900" indent="-342900">
                        <a:lnSpc>
                          <a:spcPct val="100000"/>
                        </a:lnSpc>
                        <a:buSzPct val="83333"/>
                        <a:buFont typeface="Wingdings"/>
                        <a:buChar char=""/>
                        <a:tabLst>
                          <a:tab pos="342900" algn="l"/>
                        </a:tabLst>
                      </a:pPr>
                      <a:r>
                        <a:rPr sz="1200" b="1" spc="-20" dirty="0">
                          <a:latin typeface="Times New Roman"/>
                          <a:cs typeface="Times New Roman"/>
                        </a:rPr>
                        <a:t>Valores</a:t>
                      </a:r>
                      <a:r>
                        <a:rPr sz="1200" b="1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b="1" spc="-10" dirty="0">
                          <a:latin typeface="Times New Roman"/>
                          <a:cs typeface="Times New Roman"/>
                        </a:rPr>
                        <a:t>Organizacionales</a:t>
                      </a:r>
                      <a:endParaRPr sz="1200" dirty="0">
                        <a:latin typeface="Times New Roman"/>
                        <a:cs typeface="Times New Roman"/>
                      </a:endParaRPr>
                    </a:p>
                    <a:p>
                      <a:pPr marL="342900" indent="-342900">
                        <a:lnSpc>
                          <a:spcPct val="100000"/>
                        </a:lnSpc>
                        <a:spcBef>
                          <a:spcPts val="720"/>
                        </a:spcBef>
                        <a:buSzPct val="83333"/>
                        <a:buFont typeface="Wingdings"/>
                        <a:buChar char=""/>
                        <a:tabLst>
                          <a:tab pos="342900" algn="l"/>
                        </a:tabLst>
                      </a:pPr>
                      <a:r>
                        <a:rPr sz="1200" b="1" dirty="0">
                          <a:latin typeface="Times New Roman"/>
                          <a:cs typeface="Times New Roman"/>
                        </a:rPr>
                        <a:t>Desempeño</a:t>
                      </a:r>
                      <a:r>
                        <a:rPr sz="1200" b="1" spc="-5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b="1" spc="-10" dirty="0">
                          <a:latin typeface="Times New Roman"/>
                          <a:cs typeface="Times New Roman"/>
                        </a:rPr>
                        <a:t>Moderado</a:t>
                      </a:r>
                      <a:endParaRPr sz="1200" dirty="0">
                        <a:latin typeface="Times New Roman"/>
                        <a:cs typeface="Times New Roman"/>
                      </a:endParaRPr>
                    </a:p>
                    <a:p>
                      <a:pPr marL="342900" indent="-342900">
                        <a:lnSpc>
                          <a:spcPts val="1400"/>
                        </a:lnSpc>
                        <a:spcBef>
                          <a:spcPts val="720"/>
                        </a:spcBef>
                        <a:buSzPct val="83333"/>
                        <a:buFont typeface="Wingdings"/>
                        <a:buChar char=""/>
                        <a:tabLst>
                          <a:tab pos="342900" algn="l"/>
                        </a:tabLst>
                      </a:pPr>
                      <a:r>
                        <a:rPr sz="1200" b="1" dirty="0">
                          <a:latin typeface="Times New Roman"/>
                          <a:cs typeface="Times New Roman"/>
                        </a:rPr>
                        <a:t>Cumplimiento</a:t>
                      </a:r>
                      <a:r>
                        <a:rPr sz="1200" b="1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b="1" dirty="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sz="1200" b="1" spc="-7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b="1" spc="-10" dirty="0">
                          <a:latin typeface="Times New Roman"/>
                          <a:cs typeface="Times New Roman"/>
                        </a:rPr>
                        <a:t>Valores</a:t>
                      </a:r>
                      <a:endParaRPr sz="1200" dirty="0">
                        <a:latin typeface="Times New Roman"/>
                        <a:cs typeface="Times New Roman"/>
                      </a:endParaRPr>
                    </a:p>
                    <a:p>
                      <a:pPr marL="342900" indent="-342900">
                        <a:lnSpc>
                          <a:spcPts val="1400"/>
                        </a:lnSpc>
                        <a:buSzPct val="83333"/>
                        <a:buFont typeface="Wingdings"/>
                        <a:buChar char=""/>
                        <a:tabLst>
                          <a:tab pos="342900" algn="l"/>
                        </a:tabLst>
                      </a:pPr>
                      <a:r>
                        <a:rPr sz="1200" b="1" dirty="0">
                          <a:latin typeface="Times New Roman"/>
                          <a:cs typeface="Times New Roman"/>
                        </a:rPr>
                        <a:t>Nivel</a:t>
                      </a:r>
                      <a:r>
                        <a:rPr sz="1200" b="1" spc="-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b="1" dirty="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sz="1200" b="1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b="1" spc="-10" dirty="0">
                          <a:latin typeface="Times New Roman"/>
                          <a:cs typeface="Times New Roman"/>
                        </a:rPr>
                        <a:t>exigencia</a:t>
                      </a:r>
                      <a:endParaRPr sz="1200" dirty="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515"/>
                        </a:spcBef>
                        <a:buFont typeface="Wingdings"/>
                        <a:buChar char=""/>
                      </a:pPr>
                      <a:endParaRPr sz="1200" dirty="0">
                        <a:latin typeface="Times New Roman"/>
                        <a:cs typeface="Times New Roman"/>
                      </a:endParaRPr>
                    </a:p>
                    <a:p>
                      <a:pPr marL="342900" indent="-342900">
                        <a:lnSpc>
                          <a:spcPct val="100000"/>
                        </a:lnSpc>
                        <a:buSzPct val="83333"/>
                        <a:buFont typeface="Wingdings"/>
                        <a:buChar char=""/>
                        <a:tabLst>
                          <a:tab pos="342900" algn="l"/>
                        </a:tabLst>
                      </a:pPr>
                      <a:r>
                        <a:rPr sz="1200" b="1" dirty="0">
                          <a:latin typeface="Times New Roman"/>
                          <a:cs typeface="Times New Roman"/>
                        </a:rPr>
                        <a:t>Satisfacción</a:t>
                      </a:r>
                      <a:r>
                        <a:rPr sz="1200" b="1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b="1" dirty="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sz="1200" b="1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b="1" spc="-10" dirty="0">
                          <a:latin typeface="Times New Roman"/>
                          <a:cs typeface="Times New Roman"/>
                        </a:rPr>
                        <a:t>usuario</a:t>
                      </a:r>
                      <a:endParaRPr sz="1200" dirty="0">
                        <a:latin typeface="Times New Roman"/>
                        <a:cs typeface="Times New Roman"/>
                      </a:endParaRPr>
                    </a:p>
                    <a:p>
                      <a:pPr marL="342900" indent="-342900">
                        <a:lnSpc>
                          <a:spcPct val="100000"/>
                        </a:lnSpc>
                        <a:spcBef>
                          <a:spcPts val="720"/>
                        </a:spcBef>
                        <a:buSzPct val="83333"/>
                        <a:buFont typeface="Wingdings"/>
                        <a:buChar char=""/>
                        <a:tabLst>
                          <a:tab pos="342900" algn="l"/>
                        </a:tabLst>
                      </a:pPr>
                      <a:r>
                        <a:rPr sz="1200" b="1" dirty="0">
                          <a:latin typeface="Times New Roman"/>
                          <a:cs typeface="Times New Roman"/>
                        </a:rPr>
                        <a:t>Prestación</a:t>
                      </a:r>
                      <a:r>
                        <a:rPr sz="1200" b="1" spc="-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b="1" dirty="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sz="1200" b="1" spc="-5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b="1" spc="-10" dirty="0">
                          <a:latin typeface="Times New Roman"/>
                          <a:cs typeface="Times New Roman"/>
                        </a:rPr>
                        <a:t>Servicio</a:t>
                      </a:r>
                      <a:endParaRPr sz="1200" dirty="0">
                        <a:latin typeface="Times New Roman"/>
                        <a:cs typeface="Times New Roman"/>
                      </a:endParaRPr>
                    </a:p>
                    <a:p>
                      <a:pPr marL="342900" indent="-342900">
                        <a:lnSpc>
                          <a:spcPct val="100000"/>
                        </a:lnSpc>
                        <a:spcBef>
                          <a:spcPts val="720"/>
                        </a:spcBef>
                        <a:buSzPct val="83333"/>
                        <a:buFont typeface="Wingdings"/>
                        <a:buChar char=""/>
                        <a:tabLst>
                          <a:tab pos="342900" algn="l"/>
                        </a:tabLst>
                      </a:pPr>
                      <a:r>
                        <a:rPr sz="1200" b="1" dirty="0">
                          <a:latin typeface="Times New Roman"/>
                          <a:cs typeface="Times New Roman"/>
                        </a:rPr>
                        <a:t>Incentivo</a:t>
                      </a:r>
                      <a:r>
                        <a:rPr sz="1200" b="1" spc="-4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b="1" spc="-10" dirty="0">
                          <a:latin typeface="Times New Roman"/>
                          <a:cs typeface="Times New Roman"/>
                        </a:rPr>
                        <a:t>Laboral</a:t>
                      </a:r>
                      <a:endParaRPr sz="1200" dirty="0">
                        <a:latin typeface="Times New Roman"/>
                        <a:cs typeface="Times New Roman"/>
                      </a:endParaRPr>
                    </a:p>
                    <a:p>
                      <a:pPr marL="342900" indent="-342900">
                        <a:lnSpc>
                          <a:spcPct val="100000"/>
                        </a:lnSpc>
                        <a:spcBef>
                          <a:spcPts val="720"/>
                        </a:spcBef>
                        <a:buSzPct val="83333"/>
                        <a:buFont typeface="Wingdings"/>
                        <a:buChar char=""/>
                        <a:tabLst>
                          <a:tab pos="342900" algn="l"/>
                        </a:tabLst>
                      </a:pPr>
                      <a:r>
                        <a:rPr sz="1200" b="1" spc="-10" dirty="0">
                          <a:latin typeface="Times New Roman"/>
                          <a:cs typeface="Times New Roman"/>
                        </a:rPr>
                        <a:t>Motivaciones</a:t>
                      </a:r>
                      <a:endParaRPr sz="12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26" name="object 26"/>
          <p:cNvSpPr txBox="1"/>
          <p:nvPr/>
        </p:nvSpPr>
        <p:spPr>
          <a:xfrm>
            <a:off x="1228445" y="8257268"/>
            <a:ext cx="4467860" cy="7639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ts val="1410"/>
              </a:lnSpc>
            </a:pPr>
            <a:r>
              <a:rPr sz="1200" b="1" dirty="0">
                <a:latin typeface="Times New Roman"/>
                <a:cs typeface="Times New Roman"/>
              </a:rPr>
              <a:t>Reingeniería</a:t>
            </a:r>
            <a:r>
              <a:rPr sz="1200" b="1" spc="-1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Procesos</a:t>
            </a:r>
            <a:r>
              <a:rPr sz="1200" b="1" spc="-5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Administrativos,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a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partir</a:t>
            </a:r>
            <a:r>
              <a:rPr sz="1200" b="1" spc="-4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la</a:t>
            </a:r>
            <a:r>
              <a:rPr sz="1200" b="1" spc="-10" dirty="0">
                <a:latin typeface="Times New Roman"/>
                <a:cs typeface="Times New Roman"/>
              </a:rPr>
              <a:t> Motivación,</a:t>
            </a:r>
            <a:endParaRPr sz="1200" dirty="0">
              <a:latin typeface="Times New Roman"/>
              <a:cs typeface="Times New Roman"/>
            </a:endParaRPr>
          </a:p>
          <a:p>
            <a:pPr algn="ctr">
              <a:lnSpc>
                <a:spcPts val="1420"/>
              </a:lnSpc>
            </a:pPr>
            <a:r>
              <a:rPr sz="1200" b="1" spc="-10" dirty="0">
                <a:latin typeface="Times New Roman"/>
                <a:cs typeface="Times New Roman"/>
              </a:rPr>
              <a:t>como</a:t>
            </a:r>
            <a:r>
              <a:rPr sz="1200" b="1" spc="-6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Activador</a:t>
            </a:r>
            <a:r>
              <a:rPr sz="1200" b="1" spc="-4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los</a:t>
            </a:r>
            <a:r>
              <a:rPr sz="1200" b="1" spc="-45" dirty="0">
                <a:latin typeface="Times New Roman"/>
                <a:cs typeface="Times New Roman"/>
              </a:rPr>
              <a:t> </a:t>
            </a:r>
            <a:r>
              <a:rPr sz="1200" b="1" spc="-20" dirty="0">
                <a:latin typeface="Times New Roman"/>
                <a:cs typeface="Times New Roman"/>
              </a:rPr>
              <a:t>Valores</a:t>
            </a:r>
            <a:r>
              <a:rPr sz="1200" b="1" spc="-1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Organizacionales:</a:t>
            </a:r>
            <a:r>
              <a:rPr sz="1200" b="1" spc="-10" dirty="0">
                <a:latin typeface="Times New Roman"/>
                <a:cs typeface="Times New Roman"/>
              </a:rPr>
              <a:t> Significación</a:t>
            </a:r>
            <a:endParaRPr sz="1200" dirty="0">
              <a:latin typeface="Times New Roman"/>
              <a:cs typeface="Times New Roman"/>
            </a:endParaRPr>
          </a:p>
          <a:p>
            <a:pPr marL="2540" algn="ctr">
              <a:lnSpc>
                <a:spcPts val="1420"/>
              </a:lnSpc>
            </a:pPr>
            <a:r>
              <a:rPr sz="1200" b="1" dirty="0">
                <a:latin typeface="Times New Roman"/>
                <a:cs typeface="Times New Roman"/>
              </a:rPr>
              <a:t>desde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los</a:t>
            </a:r>
            <a:r>
              <a:rPr sz="1200" b="1" spc="-7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Actores</a:t>
            </a:r>
            <a:endParaRPr sz="1200" dirty="0">
              <a:latin typeface="Times New Roman"/>
              <a:cs typeface="Times New Roman"/>
            </a:endParaRPr>
          </a:p>
          <a:p>
            <a:pPr marR="57150" algn="ctr">
              <a:lnSpc>
                <a:spcPct val="100000"/>
              </a:lnSpc>
              <a:spcBef>
                <a:spcPts val="200"/>
              </a:spcBef>
            </a:pPr>
            <a:r>
              <a:rPr sz="1200" b="1" dirty="0">
                <a:latin typeface="Times New Roman"/>
                <a:cs typeface="Times New Roman"/>
              </a:rPr>
              <a:t>MSc.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Ámbar</a:t>
            </a:r>
            <a:r>
              <a:rPr sz="1200" b="1" spc="-40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Ramírez</a:t>
            </a:r>
            <a:endParaRPr sz="1200" dirty="0">
              <a:latin typeface="Times New Roman"/>
              <a:cs typeface="Times New Roman"/>
            </a:endParaRPr>
          </a:p>
        </p:txBody>
      </p:sp>
      <p:sp>
        <p:nvSpPr>
          <p:cNvPr id="27" name="object 27"/>
          <p:cNvSpPr txBox="1"/>
          <p:nvPr/>
        </p:nvSpPr>
        <p:spPr>
          <a:xfrm>
            <a:off x="6677406" y="8950079"/>
            <a:ext cx="177800" cy="1943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410"/>
              </a:lnSpc>
            </a:pPr>
            <a:r>
              <a:rPr sz="1200" b="1" spc="-25" dirty="0">
                <a:latin typeface="Times New Roman"/>
                <a:cs typeface="Times New Roman"/>
              </a:rPr>
              <a:t>30</a:t>
            </a:r>
            <a:endParaRPr sz="1200" dirty="0">
              <a:latin typeface="Times New Roman"/>
              <a:cs typeface="Times New Roman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295757" y="7649336"/>
            <a:ext cx="1557655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Times New Roman"/>
                <a:cs typeface="Times New Roman"/>
              </a:rPr>
              <a:t>Fuente</a:t>
            </a:r>
            <a:r>
              <a:rPr sz="1200" dirty="0">
                <a:latin typeface="Times New Roman"/>
                <a:cs typeface="Times New Roman"/>
              </a:rPr>
              <a:t>:</a:t>
            </a:r>
            <a:r>
              <a:rPr sz="1200" spc="-4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Ramírez</a:t>
            </a:r>
            <a:r>
              <a:rPr sz="1200" b="1" spc="-3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(2018)</a:t>
            </a:r>
            <a:endParaRPr sz="1200" dirty="0">
              <a:latin typeface="Times New Roman"/>
              <a:cs typeface="Times New Roman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221691" y="1068451"/>
            <a:ext cx="6417310" cy="262826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063875" marR="772160" indent="-431800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Arial"/>
                <a:cs typeface="Arial"/>
              </a:rPr>
              <a:t>6ta.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Edición</a:t>
            </a:r>
            <a:r>
              <a:rPr sz="1200" b="1" spc="-10" dirty="0">
                <a:latin typeface="Arial"/>
                <a:cs typeface="Arial"/>
              </a:rPr>
              <a:t> Volumen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I</a:t>
            </a:r>
            <a:r>
              <a:rPr sz="1200" b="1" spc="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Enero</a:t>
            </a:r>
            <a:r>
              <a:rPr sz="1200" b="1" spc="-3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a</a:t>
            </a:r>
            <a:r>
              <a:rPr sz="1200" b="1" spc="-2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Julio</a:t>
            </a:r>
            <a:r>
              <a:rPr sz="1200" b="1" spc="-5" dirty="0">
                <a:latin typeface="Arial"/>
                <a:cs typeface="Arial"/>
              </a:rPr>
              <a:t> </a:t>
            </a:r>
            <a:r>
              <a:rPr sz="1200" b="1" spc="-20" dirty="0">
                <a:latin typeface="Arial"/>
                <a:cs typeface="Arial"/>
              </a:rPr>
              <a:t>2021 </a:t>
            </a:r>
            <a:r>
              <a:rPr sz="1200" b="1" dirty="0">
                <a:latin typeface="Arial"/>
                <a:cs typeface="Arial"/>
              </a:rPr>
              <a:t>Revista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Semestral-</a:t>
            </a:r>
            <a:r>
              <a:rPr sz="1200" b="1" spc="-40" dirty="0">
                <a:latin typeface="Arial"/>
                <a:cs typeface="Arial"/>
              </a:rPr>
              <a:t> </a:t>
            </a:r>
            <a:r>
              <a:rPr sz="1200" b="1" spc="-10" dirty="0">
                <a:latin typeface="Arial"/>
                <a:cs typeface="Arial"/>
              </a:rPr>
              <a:t>Venezuela</a:t>
            </a:r>
            <a:endParaRPr sz="1200" dirty="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305"/>
              </a:spcBef>
            </a:pPr>
            <a:endParaRPr sz="1200" dirty="0">
              <a:latin typeface="Arial"/>
              <a:cs typeface="Arial"/>
            </a:endParaRPr>
          </a:p>
          <a:p>
            <a:pPr marL="375285" marR="5080" indent="-36322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hallazgos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inician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procesamiento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información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través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filtros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epistemológicos </a:t>
            </a:r>
            <a:r>
              <a:rPr sz="1200" dirty="0">
                <a:latin typeface="Times New Roman"/>
                <a:cs typeface="Times New Roman"/>
              </a:rPr>
              <a:t>planteados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Leal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(2006)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aplicado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cada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uno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sujetos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informantes.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primer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filtro </a:t>
            </a:r>
            <a:r>
              <a:rPr sz="1200" dirty="0">
                <a:latin typeface="Times New Roman"/>
                <a:cs typeface="Times New Roman"/>
              </a:rPr>
              <a:t>epistemológico consistió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 categorización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información recopilada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previa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aplicación de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entrevista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profundidad.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segundo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filtro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epistemológico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obtienen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códigos,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categoría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50" dirty="0">
                <a:latin typeface="Times New Roman"/>
                <a:cs typeface="Times New Roman"/>
              </a:rPr>
              <a:t>y </a:t>
            </a:r>
            <a:r>
              <a:rPr sz="1200" dirty="0">
                <a:latin typeface="Times New Roman"/>
                <a:cs typeface="Times New Roman"/>
              </a:rPr>
              <a:t>propiedades.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tercer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filtro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epistemológico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construye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significado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categorías emergentes.</a:t>
            </a:r>
            <a:endParaRPr sz="1200" dirty="0">
              <a:latin typeface="Times New Roman"/>
              <a:cs typeface="Times New Roman"/>
            </a:endParaRPr>
          </a:p>
          <a:p>
            <a:pPr marL="375285" marR="6985" indent="-363220" algn="just">
              <a:lnSpc>
                <a:spcPct val="100000"/>
              </a:lnSpc>
              <a:spcBef>
                <a:spcPts val="5"/>
              </a:spcBef>
            </a:pPr>
            <a:r>
              <a:rPr sz="1200" dirty="0">
                <a:latin typeface="Times New Roman"/>
                <a:cs typeface="Times New Roman"/>
              </a:rPr>
              <a:t>Posteriormente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hay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proceso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saturación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información,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emergiendo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categorías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generales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cada uno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sujetos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informantes.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spc="-35" dirty="0">
                <a:latin typeface="Times New Roman"/>
                <a:cs typeface="Times New Roman"/>
              </a:rPr>
              <a:t>(Ver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Cuadro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1)</a:t>
            </a:r>
            <a:endParaRPr sz="1200" dirty="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40"/>
              </a:spcBef>
            </a:pPr>
            <a:endParaRPr sz="1200" dirty="0">
              <a:latin typeface="Times New Roman"/>
              <a:cs typeface="Times New Roman"/>
            </a:endParaRPr>
          </a:p>
          <a:p>
            <a:pPr marL="86360">
              <a:lnSpc>
                <a:spcPct val="100000"/>
              </a:lnSpc>
            </a:pPr>
            <a:r>
              <a:rPr sz="1200" b="1" dirty="0">
                <a:latin typeface="Times New Roman"/>
                <a:cs typeface="Times New Roman"/>
              </a:rPr>
              <a:t>Cuadro</a:t>
            </a:r>
            <a:r>
              <a:rPr sz="1200" b="1" spc="-50" dirty="0">
                <a:latin typeface="Times New Roman"/>
                <a:cs typeface="Times New Roman"/>
              </a:rPr>
              <a:t> </a:t>
            </a:r>
            <a:r>
              <a:rPr sz="1200" b="1" spc="-25" dirty="0">
                <a:latin typeface="Times New Roman"/>
                <a:cs typeface="Times New Roman"/>
              </a:rPr>
              <a:t>1.</a:t>
            </a:r>
            <a:endParaRPr sz="1200" dirty="0">
              <a:latin typeface="Times New Roman"/>
              <a:cs typeface="Times New Roman"/>
            </a:endParaRPr>
          </a:p>
          <a:p>
            <a:pPr marL="86360">
              <a:lnSpc>
                <a:spcPct val="100000"/>
              </a:lnSpc>
            </a:pPr>
            <a:r>
              <a:rPr sz="1200" b="1" dirty="0">
                <a:latin typeface="Times New Roman"/>
                <a:cs typeface="Times New Roman"/>
              </a:rPr>
              <a:t>Proceso</a:t>
            </a:r>
            <a:r>
              <a:rPr sz="1200" b="1" spc="-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</a:t>
            </a:r>
            <a:r>
              <a:rPr sz="1200" b="1" spc="-4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Saturación.</a:t>
            </a:r>
            <a:r>
              <a:rPr sz="1200" b="1" spc="-5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Categorías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Generales</a:t>
            </a:r>
            <a:endParaRPr sz="1200" dirty="0">
              <a:latin typeface="Times New Roman"/>
              <a:cs typeface="Times New Roman"/>
            </a:endParaRPr>
          </a:p>
        </p:txBody>
      </p:sp>
      <p:grpSp>
        <p:nvGrpSpPr>
          <p:cNvPr id="28" name="Grupo 27">
            <a:extLst>
              <a:ext uri="{FF2B5EF4-FFF2-40B4-BE49-F238E27FC236}">
                <a16:creationId xmlns:a16="http://schemas.microsoft.com/office/drawing/2014/main" id="{4E9DF56E-6187-9430-EDEC-20CD22EF40D7}"/>
              </a:ext>
            </a:extLst>
          </p:cNvPr>
          <p:cNvGrpSpPr/>
          <p:nvPr/>
        </p:nvGrpSpPr>
        <p:grpSpPr>
          <a:xfrm>
            <a:off x="117348" y="98932"/>
            <a:ext cx="6665976" cy="1452626"/>
            <a:chOff x="470065" y="1951410"/>
            <a:chExt cx="6665976" cy="1452626"/>
          </a:xfrm>
        </p:grpSpPr>
        <p:grpSp>
          <p:nvGrpSpPr>
            <p:cNvPr id="29" name="object 12">
              <a:extLst>
                <a:ext uri="{FF2B5EF4-FFF2-40B4-BE49-F238E27FC236}">
                  <a16:creationId xmlns:a16="http://schemas.microsoft.com/office/drawing/2014/main" id="{915E3309-66EC-A621-A897-F1EF93F834AF}"/>
                </a:ext>
              </a:extLst>
            </p:cNvPr>
            <p:cNvGrpSpPr/>
            <p:nvPr/>
          </p:nvGrpSpPr>
          <p:grpSpPr>
            <a:xfrm>
              <a:off x="470065" y="1951664"/>
              <a:ext cx="6665976" cy="1452372"/>
              <a:chOff x="96011" y="115823"/>
              <a:chExt cx="6665976" cy="1452372"/>
            </a:xfrm>
          </p:grpSpPr>
          <p:pic>
            <p:nvPicPr>
              <p:cNvPr id="33" name="object 13">
                <a:extLst>
                  <a:ext uri="{FF2B5EF4-FFF2-40B4-BE49-F238E27FC236}">
                    <a16:creationId xmlns:a16="http://schemas.microsoft.com/office/drawing/2014/main" id="{388CE0E9-DDE5-E3D4-67A3-903D75CBA0E8}"/>
                  </a:ext>
                </a:extLst>
              </p:cNvPr>
              <p:cNvPicPr/>
              <p:nvPr/>
            </p:nvPicPr>
            <p:blipFill>
              <a:blip r:embed="rId5" cstate="print"/>
              <a:stretch>
                <a:fillRect/>
              </a:stretch>
            </p:blipFill>
            <p:spPr>
              <a:xfrm>
                <a:off x="96011" y="115823"/>
                <a:ext cx="6665976" cy="1452372"/>
              </a:xfrm>
              <a:prstGeom prst="rect">
                <a:avLst/>
              </a:prstGeom>
            </p:spPr>
          </p:pic>
          <p:pic>
            <p:nvPicPr>
              <p:cNvPr id="34" name="object 14">
                <a:extLst>
                  <a:ext uri="{FF2B5EF4-FFF2-40B4-BE49-F238E27FC236}">
                    <a16:creationId xmlns:a16="http://schemas.microsoft.com/office/drawing/2014/main" id="{0E00C6A9-D901-2A2F-4E64-E8684BA90A86}"/>
                  </a:ext>
                </a:extLst>
              </p:cNvPr>
              <p:cNvPicPr/>
              <p:nvPr/>
            </p:nvPicPr>
            <p:blipFill>
              <a:blip r:embed="rId6" cstate="print"/>
              <a:stretch>
                <a:fillRect/>
              </a:stretch>
            </p:blipFill>
            <p:spPr>
              <a:xfrm>
                <a:off x="142849" y="142875"/>
                <a:ext cx="6572275" cy="1358646"/>
              </a:xfrm>
              <a:prstGeom prst="rect">
                <a:avLst/>
              </a:prstGeom>
            </p:spPr>
          </p:pic>
          <p:sp>
            <p:nvSpPr>
              <p:cNvPr id="35" name="object 15">
                <a:extLst>
                  <a:ext uri="{FF2B5EF4-FFF2-40B4-BE49-F238E27FC236}">
                    <a16:creationId xmlns:a16="http://schemas.microsoft.com/office/drawing/2014/main" id="{F15FFDBB-2BB9-4FC1-74AC-969281D9ABC2}"/>
                  </a:ext>
                </a:extLst>
              </p:cNvPr>
              <p:cNvSpPr/>
              <p:nvPr/>
            </p:nvSpPr>
            <p:spPr>
              <a:xfrm>
                <a:off x="142849" y="142875"/>
                <a:ext cx="6572884" cy="1358900"/>
              </a:xfrm>
              <a:custGeom>
                <a:avLst/>
                <a:gdLst/>
                <a:ahLst/>
                <a:cxnLst/>
                <a:rect l="l" t="t" r="r" b="b"/>
                <a:pathLst>
                  <a:path w="6572884" h="1358900">
                    <a:moveTo>
                      <a:pt x="0" y="226441"/>
                    </a:moveTo>
                    <a:lnTo>
                      <a:pt x="4600" y="180795"/>
                    </a:lnTo>
                    <a:lnTo>
                      <a:pt x="17795" y="138285"/>
                    </a:lnTo>
                    <a:lnTo>
                      <a:pt x="38673" y="99820"/>
                    </a:lnTo>
                    <a:lnTo>
                      <a:pt x="66324" y="66309"/>
                    </a:lnTo>
                    <a:lnTo>
                      <a:pt x="99837" y="38663"/>
                    </a:lnTo>
                    <a:lnTo>
                      <a:pt x="138301" y="17789"/>
                    </a:lnTo>
                    <a:lnTo>
                      <a:pt x="180806" y="4599"/>
                    </a:lnTo>
                    <a:lnTo>
                      <a:pt x="226440" y="0"/>
                    </a:lnTo>
                    <a:lnTo>
                      <a:pt x="6345834" y="0"/>
                    </a:lnTo>
                    <a:lnTo>
                      <a:pt x="6391480" y="4599"/>
                    </a:lnTo>
                    <a:lnTo>
                      <a:pt x="6433990" y="17789"/>
                    </a:lnTo>
                    <a:lnTo>
                      <a:pt x="6472455" y="38663"/>
                    </a:lnTo>
                    <a:lnTo>
                      <a:pt x="6505965" y="66309"/>
                    </a:lnTo>
                    <a:lnTo>
                      <a:pt x="6533612" y="99820"/>
                    </a:lnTo>
                    <a:lnTo>
                      <a:pt x="6554485" y="138285"/>
                    </a:lnTo>
                    <a:lnTo>
                      <a:pt x="6567676" y="180795"/>
                    </a:lnTo>
                    <a:lnTo>
                      <a:pt x="6572275" y="226441"/>
                    </a:lnTo>
                    <a:lnTo>
                      <a:pt x="6572275" y="1132204"/>
                    </a:lnTo>
                    <a:lnTo>
                      <a:pt x="6567676" y="1177850"/>
                    </a:lnTo>
                    <a:lnTo>
                      <a:pt x="6554485" y="1220360"/>
                    </a:lnTo>
                    <a:lnTo>
                      <a:pt x="6533612" y="1258825"/>
                    </a:lnTo>
                    <a:lnTo>
                      <a:pt x="6505965" y="1292336"/>
                    </a:lnTo>
                    <a:lnTo>
                      <a:pt x="6472455" y="1319982"/>
                    </a:lnTo>
                    <a:lnTo>
                      <a:pt x="6433990" y="1340856"/>
                    </a:lnTo>
                    <a:lnTo>
                      <a:pt x="6391480" y="1354046"/>
                    </a:lnTo>
                    <a:lnTo>
                      <a:pt x="6345834" y="1358646"/>
                    </a:lnTo>
                    <a:lnTo>
                      <a:pt x="226440" y="1358646"/>
                    </a:lnTo>
                    <a:lnTo>
                      <a:pt x="180806" y="1354046"/>
                    </a:lnTo>
                    <a:lnTo>
                      <a:pt x="138301" y="1340856"/>
                    </a:lnTo>
                    <a:lnTo>
                      <a:pt x="99837" y="1319982"/>
                    </a:lnTo>
                    <a:lnTo>
                      <a:pt x="66324" y="1292336"/>
                    </a:lnTo>
                    <a:lnTo>
                      <a:pt x="38673" y="1258825"/>
                    </a:lnTo>
                    <a:lnTo>
                      <a:pt x="17795" y="1220360"/>
                    </a:lnTo>
                    <a:lnTo>
                      <a:pt x="4600" y="1177850"/>
                    </a:lnTo>
                    <a:lnTo>
                      <a:pt x="0" y="1132204"/>
                    </a:lnTo>
                    <a:lnTo>
                      <a:pt x="0" y="226441"/>
                    </a:lnTo>
                    <a:close/>
                  </a:path>
                </a:pathLst>
              </a:custGeom>
              <a:ln w="9525">
                <a:solidFill>
                  <a:srgbClr val="55CE74"/>
                </a:solidFill>
              </a:ln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pic>
            <p:nvPicPr>
              <p:cNvPr id="36" name="object 16">
                <a:extLst>
                  <a:ext uri="{FF2B5EF4-FFF2-40B4-BE49-F238E27FC236}">
                    <a16:creationId xmlns:a16="http://schemas.microsoft.com/office/drawing/2014/main" id="{949755BA-B825-1C3B-BF6F-007EAD8A8666}"/>
                  </a:ext>
                </a:extLst>
              </p:cNvPr>
              <p:cNvPicPr/>
              <p:nvPr/>
            </p:nvPicPr>
            <p:blipFill>
              <a:blip r:embed="rId7" cstate="print"/>
              <a:stretch>
                <a:fillRect/>
              </a:stretch>
            </p:blipFill>
            <p:spPr>
              <a:xfrm>
                <a:off x="2500248" y="305930"/>
                <a:ext cx="1714500" cy="733945"/>
              </a:xfrm>
              <a:prstGeom prst="rect">
                <a:avLst/>
              </a:prstGeom>
            </p:spPr>
          </p:pic>
        </p:grpSp>
        <p:sp>
          <p:nvSpPr>
            <p:cNvPr id="30" name="object 16">
              <a:extLst>
                <a:ext uri="{FF2B5EF4-FFF2-40B4-BE49-F238E27FC236}">
                  <a16:creationId xmlns:a16="http://schemas.microsoft.com/office/drawing/2014/main" id="{16A28455-BBF8-FD8A-E684-B85D8FB036BA}"/>
                </a:ext>
              </a:extLst>
            </p:cNvPr>
            <p:cNvSpPr txBox="1"/>
            <p:nvPr/>
          </p:nvSpPr>
          <p:spPr>
            <a:xfrm>
              <a:off x="2775727" y="2875716"/>
              <a:ext cx="3332858" cy="391795"/>
            </a:xfrm>
            <a:prstGeom prst="rect">
              <a:avLst/>
            </a:prstGeom>
            <a:noFill/>
          </p:spPr>
          <p:txBody>
            <a:bodyPr vert="horz" wrap="square" lIns="0" tIns="12700" rIns="0" bIns="0" rtlCol="0">
              <a:spAutoFit/>
            </a:bodyPr>
            <a:lstStyle/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Volumen 4,  Número 1  Enero a Julio 2021</a:t>
              </a:r>
            </a:p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Revista Semestral. Venezuela</a:t>
              </a:r>
              <a:endParaRPr sz="1200" dirty="0">
                <a:latin typeface="Arial"/>
                <a:cs typeface="Arial"/>
              </a:endParaRPr>
            </a:p>
          </p:txBody>
        </p:sp>
        <p:pic>
          <p:nvPicPr>
            <p:cNvPr id="31" name="object 25">
              <a:extLst>
                <a:ext uri="{FF2B5EF4-FFF2-40B4-BE49-F238E27FC236}">
                  <a16:creationId xmlns:a16="http://schemas.microsoft.com/office/drawing/2014/main" id="{852EBCA1-0239-411D-2FA2-08C920261B1D}"/>
                </a:ext>
              </a:extLst>
            </p:cNvPr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470065" y="2027896"/>
              <a:ext cx="2305662" cy="1053903"/>
            </a:xfrm>
            <a:prstGeom prst="rect">
              <a:avLst/>
            </a:prstGeom>
          </p:spPr>
        </p:pic>
        <p:pic>
          <p:nvPicPr>
            <p:cNvPr id="32" name="object 31">
              <a:extLst>
                <a:ext uri="{FF2B5EF4-FFF2-40B4-BE49-F238E27FC236}">
                  <a16:creationId xmlns:a16="http://schemas.microsoft.com/office/drawing/2014/main" id="{D3AA284B-8268-3D11-949C-9752FF96DD1D}"/>
                </a:ext>
              </a:extLst>
            </p:cNvPr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4932681" y="1951410"/>
              <a:ext cx="1805304" cy="893889"/>
            </a:xfrm>
            <a:prstGeom prst="rect">
              <a:avLst/>
            </a:prstGeom>
          </p:spPr>
        </p:pic>
      </p:grpSp>
    </p:spTree>
  </p:cSld>
  <p:clrMapOvr>
    <a:masterClrMapping/>
  </p:clrMapOvr>
</p:sld>
</file>

<file path=ppt/slides/slide30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94485" y="1289306"/>
            <a:ext cx="6669405" cy="6695440"/>
            <a:chOff x="94485" y="1289306"/>
            <a:chExt cx="6669405" cy="6695440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94485" y="1289306"/>
              <a:ext cx="6669028" cy="6694927"/>
            </a:xfrm>
            <a:prstGeom prst="rect">
              <a:avLst/>
            </a:prstGeom>
          </p:spPr>
        </p:pic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42862" y="1316850"/>
              <a:ext cx="6572250" cy="6598920"/>
            </a:xfrm>
            <a:prstGeom prst="rect">
              <a:avLst/>
            </a:prstGeom>
          </p:spPr>
        </p:pic>
        <p:sp>
          <p:nvSpPr>
            <p:cNvPr id="5" name="object 5"/>
            <p:cNvSpPr/>
            <p:nvPr/>
          </p:nvSpPr>
          <p:spPr>
            <a:xfrm>
              <a:off x="142862" y="1316850"/>
              <a:ext cx="6572250" cy="6598920"/>
            </a:xfrm>
            <a:custGeom>
              <a:avLst/>
              <a:gdLst/>
              <a:ahLst/>
              <a:cxnLst/>
              <a:rect l="l" t="t" r="r" b="b"/>
              <a:pathLst>
                <a:path w="6572250" h="6598920">
                  <a:moveTo>
                    <a:pt x="0" y="6598920"/>
                  </a:moveTo>
                  <a:lnTo>
                    <a:pt x="6572250" y="6598920"/>
                  </a:lnTo>
                  <a:lnTo>
                    <a:pt x="6572250" y="0"/>
                  </a:lnTo>
                  <a:lnTo>
                    <a:pt x="0" y="0"/>
                  </a:lnTo>
                  <a:lnTo>
                    <a:pt x="0" y="6598920"/>
                  </a:lnTo>
                  <a:close/>
                </a:path>
              </a:pathLst>
            </a:custGeom>
            <a:ln w="28575">
              <a:solidFill>
                <a:srgbClr val="31AD51"/>
              </a:solidFill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</p:grpSp>
      <p:grpSp>
        <p:nvGrpSpPr>
          <p:cNvPr id="6" name="object 6"/>
          <p:cNvGrpSpPr/>
          <p:nvPr/>
        </p:nvGrpSpPr>
        <p:grpSpPr>
          <a:xfrm>
            <a:off x="144779" y="8196288"/>
            <a:ext cx="6518275" cy="833755"/>
            <a:chOff x="144779" y="8196288"/>
            <a:chExt cx="6518275" cy="833755"/>
          </a:xfrm>
        </p:grpSpPr>
        <p:sp>
          <p:nvSpPr>
            <p:cNvPr id="7" name="object 7"/>
            <p:cNvSpPr/>
            <p:nvPr/>
          </p:nvSpPr>
          <p:spPr>
            <a:xfrm>
              <a:off x="214287" y="8215338"/>
              <a:ext cx="6429375" cy="795655"/>
            </a:xfrm>
            <a:custGeom>
              <a:avLst/>
              <a:gdLst/>
              <a:ahLst/>
              <a:cxnLst/>
              <a:rect l="l" t="t" r="r" b="b"/>
              <a:pathLst>
                <a:path w="6429375" h="795654">
                  <a:moveTo>
                    <a:pt x="0" y="795337"/>
                  </a:moveTo>
                  <a:lnTo>
                    <a:pt x="6429375" y="795337"/>
                  </a:lnTo>
                  <a:lnTo>
                    <a:pt x="6429375" y="0"/>
                  </a:lnTo>
                  <a:lnTo>
                    <a:pt x="0" y="0"/>
                  </a:lnTo>
                  <a:lnTo>
                    <a:pt x="0" y="795337"/>
                  </a:lnTo>
                  <a:close/>
                </a:path>
              </a:pathLst>
            </a:custGeom>
            <a:ln w="38100">
              <a:solidFill>
                <a:srgbClr val="31AD51"/>
              </a:solidFill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pic>
          <p:nvPicPr>
            <p:cNvPr id="8" name="object 8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44779" y="8727948"/>
              <a:ext cx="6516624" cy="160019"/>
            </a:xfrm>
            <a:prstGeom prst="rect">
              <a:avLst/>
            </a:prstGeom>
          </p:spPr>
        </p:pic>
      </p:grpSp>
      <p:grpSp>
        <p:nvGrpSpPr>
          <p:cNvPr id="9" name="object 9"/>
          <p:cNvGrpSpPr/>
          <p:nvPr/>
        </p:nvGrpSpPr>
        <p:grpSpPr>
          <a:xfrm>
            <a:off x="96011" y="115823"/>
            <a:ext cx="6666230" cy="1463040"/>
            <a:chOff x="96011" y="115823"/>
            <a:chExt cx="6666230" cy="1463040"/>
          </a:xfrm>
        </p:grpSpPr>
        <p:pic>
          <p:nvPicPr>
            <p:cNvPr id="10" name="object 10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96011" y="115823"/>
              <a:ext cx="6665976" cy="1452372"/>
            </a:xfrm>
            <a:prstGeom prst="rect">
              <a:avLst/>
            </a:prstGeom>
          </p:spPr>
        </p:pic>
        <p:pic>
          <p:nvPicPr>
            <p:cNvPr id="11" name="object 11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142849" y="142875"/>
              <a:ext cx="6572275" cy="1358646"/>
            </a:xfrm>
            <a:prstGeom prst="rect">
              <a:avLst/>
            </a:prstGeom>
          </p:spPr>
        </p:pic>
        <p:sp>
          <p:nvSpPr>
            <p:cNvPr id="12" name="object 12"/>
            <p:cNvSpPr/>
            <p:nvPr/>
          </p:nvSpPr>
          <p:spPr>
            <a:xfrm>
              <a:off x="142849" y="142875"/>
              <a:ext cx="6572884" cy="1358900"/>
            </a:xfrm>
            <a:custGeom>
              <a:avLst/>
              <a:gdLst/>
              <a:ahLst/>
              <a:cxnLst/>
              <a:rect l="l" t="t" r="r" b="b"/>
              <a:pathLst>
                <a:path w="6572884" h="1358900">
                  <a:moveTo>
                    <a:pt x="0" y="226441"/>
                  </a:moveTo>
                  <a:lnTo>
                    <a:pt x="4600" y="180795"/>
                  </a:lnTo>
                  <a:lnTo>
                    <a:pt x="17795" y="138285"/>
                  </a:lnTo>
                  <a:lnTo>
                    <a:pt x="38673" y="99820"/>
                  </a:lnTo>
                  <a:lnTo>
                    <a:pt x="66324" y="66309"/>
                  </a:lnTo>
                  <a:lnTo>
                    <a:pt x="99837" y="38663"/>
                  </a:lnTo>
                  <a:lnTo>
                    <a:pt x="138301" y="17789"/>
                  </a:lnTo>
                  <a:lnTo>
                    <a:pt x="180806" y="4599"/>
                  </a:lnTo>
                  <a:lnTo>
                    <a:pt x="226440" y="0"/>
                  </a:lnTo>
                  <a:lnTo>
                    <a:pt x="6345834" y="0"/>
                  </a:lnTo>
                  <a:lnTo>
                    <a:pt x="6391480" y="4599"/>
                  </a:lnTo>
                  <a:lnTo>
                    <a:pt x="6433990" y="17789"/>
                  </a:lnTo>
                  <a:lnTo>
                    <a:pt x="6472455" y="38663"/>
                  </a:lnTo>
                  <a:lnTo>
                    <a:pt x="6505965" y="66309"/>
                  </a:lnTo>
                  <a:lnTo>
                    <a:pt x="6533612" y="99820"/>
                  </a:lnTo>
                  <a:lnTo>
                    <a:pt x="6554485" y="138285"/>
                  </a:lnTo>
                  <a:lnTo>
                    <a:pt x="6567676" y="180795"/>
                  </a:lnTo>
                  <a:lnTo>
                    <a:pt x="6572275" y="226441"/>
                  </a:lnTo>
                  <a:lnTo>
                    <a:pt x="6572275" y="1132204"/>
                  </a:lnTo>
                  <a:lnTo>
                    <a:pt x="6567676" y="1177850"/>
                  </a:lnTo>
                  <a:lnTo>
                    <a:pt x="6554485" y="1220360"/>
                  </a:lnTo>
                  <a:lnTo>
                    <a:pt x="6533612" y="1258825"/>
                  </a:lnTo>
                  <a:lnTo>
                    <a:pt x="6505965" y="1292336"/>
                  </a:lnTo>
                  <a:lnTo>
                    <a:pt x="6472455" y="1319982"/>
                  </a:lnTo>
                  <a:lnTo>
                    <a:pt x="6433990" y="1340856"/>
                  </a:lnTo>
                  <a:lnTo>
                    <a:pt x="6391480" y="1354046"/>
                  </a:lnTo>
                  <a:lnTo>
                    <a:pt x="6345834" y="1358646"/>
                  </a:lnTo>
                  <a:lnTo>
                    <a:pt x="226440" y="1358646"/>
                  </a:lnTo>
                  <a:lnTo>
                    <a:pt x="180806" y="1354046"/>
                  </a:lnTo>
                  <a:lnTo>
                    <a:pt x="138301" y="1340856"/>
                  </a:lnTo>
                  <a:lnTo>
                    <a:pt x="99837" y="1319982"/>
                  </a:lnTo>
                  <a:lnTo>
                    <a:pt x="66324" y="1292336"/>
                  </a:lnTo>
                  <a:lnTo>
                    <a:pt x="38673" y="1258825"/>
                  </a:lnTo>
                  <a:lnTo>
                    <a:pt x="17795" y="1220360"/>
                  </a:lnTo>
                  <a:lnTo>
                    <a:pt x="4600" y="1177850"/>
                  </a:lnTo>
                  <a:lnTo>
                    <a:pt x="0" y="1132204"/>
                  </a:lnTo>
                  <a:lnTo>
                    <a:pt x="0" y="226441"/>
                  </a:lnTo>
                  <a:close/>
                </a:path>
              </a:pathLst>
            </a:custGeom>
            <a:ln w="9525">
              <a:solidFill>
                <a:srgbClr val="55CE74"/>
              </a:solidFill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pic>
          <p:nvPicPr>
            <p:cNvPr id="13" name="object 13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2500248" y="305930"/>
              <a:ext cx="1714500" cy="733945"/>
            </a:xfrm>
            <a:prstGeom prst="rect">
              <a:avLst/>
            </a:prstGeom>
          </p:spPr>
        </p:pic>
        <p:pic>
          <p:nvPicPr>
            <p:cNvPr id="14" name="object 14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2738628" y="1024127"/>
              <a:ext cx="1897379" cy="371855"/>
            </a:xfrm>
            <a:prstGeom prst="rect">
              <a:avLst/>
            </a:prstGeom>
          </p:spPr>
        </p:pic>
        <p:pic>
          <p:nvPicPr>
            <p:cNvPr id="15" name="object 15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4401311" y="1024127"/>
              <a:ext cx="1577339" cy="371855"/>
            </a:xfrm>
            <a:prstGeom prst="rect">
              <a:avLst/>
            </a:prstGeom>
          </p:spPr>
        </p:pic>
        <p:pic>
          <p:nvPicPr>
            <p:cNvPr id="16" name="object 16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3169919" y="1207007"/>
              <a:ext cx="1546859" cy="371855"/>
            </a:xfrm>
            <a:prstGeom prst="rect">
              <a:avLst/>
            </a:prstGeom>
          </p:spPr>
        </p:pic>
        <p:pic>
          <p:nvPicPr>
            <p:cNvPr id="17" name="object 17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4482083" y="1207007"/>
              <a:ext cx="284988" cy="371855"/>
            </a:xfrm>
            <a:prstGeom prst="rect">
              <a:avLst/>
            </a:prstGeom>
          </p:spPr>
        </p:pic>
        <p:pic>
          <p:nvPicPr>
            <p:cNvPr id="18" name="object 18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4572000" y="1207007"/>
              <a:ext cx="1013460" cy="371855"/>
            </a:xfrm>
            <a:prstGeom prst="rect">
              <a:avLst/>
            </a:prstGeom>
          </p:spPr>
        </p:pic>
        <p:pic>
          <p:nvPicPr>
            <p:cNvPr id="19" name="object 19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324611" y="234695"/>
              <a:ext cx="1719072" cy="1341120"/>
            </a:xfrm>
            <a:prstGeom prst="rect">
              <a:avLst/>
            </a:prstGeom>
          </p:spPr>
        </p:pic>
        <p:pic>
          <p:nvPicPr>
            <p:cNvPr id="20" name="object 20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4725161" y="164274"/>
              <a:ext cx="1805305" cy="893889"/>
            </a:xfrm>
            <a:prstGeom prst="rect">
              <a:avLst/>
            </a:prstGeom>
          </p:spPr>
        </p:pic>
      </p:grpSp>
      <p:pic>
        <p:nvPicPr>
          <p:cNvPr id="21" name="object 21"/>
          <p:cNvPicPr/>
          <p:nvPr/>
        </p:nvPicPr>
        <p:blipFill>
          <a:blip r:embed="rId15" cstate="print"/>
          <a:stretch>
            <a:fillRect/>
          </a:stretch>
        </p:blipFill>
        <p:spPr>
          <a:xfrm>
            <a:off x="5606796" y="8193022"/>
            <a:ext cx="1092707" cy="848868"/>
          </a:xfrm>
          <a:prstGeom prst="rect">
            <a:avLst/>
          </a:prstGeom>
        </p:spPr>
      </p:pic>
      <p:pic>
        <p:nvPicPr>
          <p:cNvPr id="22" name="object 22"/>
          <p:cNvPicPr/>
          <p:nvPr/>
        </p:nvPicPr>
        <p:blipFill>
          <a:blip r:embed="rId15" cstate="print"/>
          <a:stretch>
            <a:fillRect/>
          </a:stretch>
        </p:blipFill>
        <p:spPr>
          <a:xfrm>
            <a:off x="109728" y="8193022"/>
            <a:ext cx="1092708" cy="848868"/>
          </a:xfrm>
          <a:prstGeom prst="rect">
            <a:avLst/>
          </a:prstGeom>
        </p:spPr>
      </p:pic>
      <p:graphicFrame>
        <p:nvGraphicFramePr>
          <p:cNvPr id="23" name="object 23"/>
          <p:cNvGraphicFramePr>
            <a:graphicFrameLocks noGrp="1"/>
          </p:cNvGraphicFramePr>
          <p:nvPr/>
        </p:nvGraphicFramePr>
        <p:xfrm>
          <a:off x="422249" y="2981451"/>
          <a:ext cx="6101079" cy="146875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88087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40283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81737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731520">
                <a:tc>
                  <a:txBody>
                    <a:bodyPr/>
                    <a:lstStyle/>
                    <a:p>
                      <a:pPr marL="234950">
                        <a:lnSpc>
                          <a:spcPct val="100000"/>
                        </a:lnSpc>
                        <a:spcBef>
                          <a:spcPts val="960"/>
                        </a:spcBef>
                      </a:pPr>
                      <a:r>
                        <a:rPr sz="1200" b="1" dirty="0">
                          <a:latin typeface="Times New Roman"/>
                          <a:cs typeface="Times New Roman"/>
                        </a:rPr>
                        <a:t>Informante</a:t>
                      </a:r>
                      <a:r>
                        <a:rPr sz="1200" b="1" spc="-5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b="1" spc="-10" dirty="0">
                          <a:latin typeface="Times New Roman"/>
                          <a:cs typeface="Times New Roman"/>
                        </a:rPr>
                        <a:t>Motivado</a:t>
                      </a:r>
                      <a:endParaRPr sz="12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12192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solidFill>
                      <a:srgbClr val="30B6FC"/>
                    </a:solidFill>
                  </a:tcPr>
                </a:tc>
                <a:tc>
                  <a:txBody>
                    <a:bodyPr/>
                    <a:lstStyle/>
                    <a:p>
                      <a:pPr marL="345440" algn="ctr">
                        <a:lnSpc>
                          <a:spcPct val="100000"/>
                        </a:lnSpc>
                        <a:spcBef>
                          <a:spcPts val="960"/>
                        </a:spcBef>
                      </a:pPr>
                      <a:r>
                        <a:rPr sz="1200" b="1" spc="-10" dirty="0">
                          <a:latin typeface="Times New Roman"/>
                          <a:cs typeface="Times New Roman"/>
                        </a:rPr>
                        <a:t>Informante</a:t>
                      </a:r>
                      <a:endParaRPr sz="1200" dirty="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65"/>
                        </a:spcBef>
                      </a:pPr>
                      <a:endParaRPr sz="1200" dirty="0">
                        <a:latin typeface="Times New Roman"/>
                        <a:cs typeface="Times New Roman"/>
                      </a:endParaRPr>
                    </a:p>
                    <a:p>
                      <a:pPr marL="343535" algn="ctr">
                        <a:lnSpc>
                          <a:spcPct val="100000"/>
                        </a:lnSpc>
                      </a:pPr>
                      <a:r>
                        <a:rPr sz="1200" b="1" spc="-10" dirty="0">
                          <a:latin typeface="Times New Roman"/>
                          <a:cs typeface="Times New Roman"/>
                        </a:rPr>
                        <a:t>Logro</a:t>
                      </a:r>
                      <a:endParaRPr sz="12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12192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solidFill>
                      <a:srgbClr val="30B6FC"/>
                    </a:solidFill>
                  </a:tcPr>
                </a:tc>
                <a:tc>
                  <a:txBody>
                    <a:bodyPr/>
                    <a:lstStyle/>
                    <a:p>
                      <a:pPr marR="185420" algn="ctr">
                        <a:lnSpc>
                          <a:spcPct val="100000"/>
                        </a:lnSpc>
                        <a:spcBef>
                          <a:spcPts val="960"/>
                        </a:spcBef>
                      </a:pPr>
                      <a:r>
                        <a:rPr sz="1200" b="1" spc="-10" dirty="0">
                          <a:latin typeface="Times New Roman"/>
                          <a:cs typeface="Times New Roman"/>
                        </a:rPr>
                        <a:t>Informante</a:t>
                      </a:r>
                      <a:endParaRPr sz="1200" dirty="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65"/>
                        </a:spcBef>
                      </a:pPr>
                      <a:endParaRPr sz="1200" dirty="0">
                        <a:latin typeface="Times New Roman"/>
                        <a:cs typeface="Times New Roman"/>
                      </a:endParaRPr>
                    </a:p>
                    <a:p>
                      <a:pPr marR="184785" algn="ctr">
                        <a:lnSpc>
                          <a:spcPct val="100000"/>
                        </a:lnSpc>
                      </a:pPr>
                      <a:r>
                        <a:rPr sz="1200" b="1" spc="-10" dirty="0">
                          <a:latin typeface="Times New Roman"/>
                          <a:cs typeface="Times New Roman"/>
                        </a:rPr>
                        <a:t>Activo</a:t>
                      </a:r>
                      <a:endParaRPr sz="12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12192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solidFill>
                      <a:srgbClr val="30B6F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73723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 dirty="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1085"/>
                        </a:spcBef>
                      </a:pPr>
                      <a:endParaRPr sz="1200" dirty="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r>
                        <a:rPr sz="1200" b="1" dirty="0">
                          <a:latin typeface="Times New Roman"/>
                          <a:cs typeface="Times New Roman"/>
                        </a:rPr>
                        <a:t>Prestación</a:t>
                      </a:r>
                      <a:r>
                        <a:rPr sz="1200" b="1" spc="-4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b="1" spc="-35" dirty="0">
                          <a:latin typeface="Times New Roman"/>
                          <a:cs typeface="Times New Roman"/>
                        </a:rPr>
                        <a:t>del</a:t>
                      </a:r>
                      <a:r>
                        <a:rPr sz="1200" b="1" spc="-6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b="1" spc="-10" dirty="0">
                          <a:latin typeface="Times New Roman"/>
                          <a:cs typeface="Times New Roman"/>
                        </a:rPr>
                        <a:t>Servicio</a:t>
                      </a:r>
                      <a:endParaRPr sz="12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 dirty="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1085"/>
                        </a:spcBef>
                      </a:pPr>
                      <a:endParaRPr sz="1200" dirty="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r>
                        <a:rPr sz="1200" b="1" spc="-20" dirty="0">
                          <a:latin typeface="Times New Roman"/>
                          <a:cs typeface="Times New Roman"/>
                        </a:rPr>
                        <a:t>Valores</a:t>
                      </a:r>
                      <a:r>
                        <a:rPr sz="1200" b="1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b="1" spc="-10" dirty="0">
                          <a:latin typeface="Times New Roman"/>
                          <a:cs typeface="Times New Roman"/>
                        </a:rPr>
                        <a:t>Organizacionales</a:t>
                      </a:r>
                      <a:endParaRPr sz="12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 dirty="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1085"/>
                        </a:spcBef>
                      </a:pPr>
                      <a:endParaRPr sz="1200" dirty="0">
                        <a:latin typeface="Times New Roman"/>
                        <a:cs typeface="Times New Roman"/>
                      </a:endParaRPr>
                    </a:p>
                    <a:p>
                      <a:pPr marL="635">
                        <a:lnSpc>
                          <a:spcPct val="100000"/>
                        </a:lnSpc>
                      </a:pPr>
                      <a:r>
                        <a:rPr sz="1200" b="1" dirty="0">
                          <a:latin typeface="Times New Roman"/>
                          <a:cs typeface="Times New Roman"/>
                        </a:rPr>
                        <a:t>Satisfacción</a:t>
                      </a:r>
                      <a:r>
                        <a:rPr sz="1200" b="1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b="1" spc="-20" dirty="0">
                          <a:latin typeface="Times New Roman"/>
                          <a:cs typeface="Times New Roman"/>
                        </a:rPr>
                        <a:t>del</a:t>
                      </a:r>
                      <a:r>
                        <a:rPr sz="1200" b="1" spc="-5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b="1" spc="-10" dirty="0">
                          <a:latin typeface="Times New Roman"/>
                          <a:cs typeface="Times New Roman"/>
                        </a:rPr>
                        <a:t>Usuario</a:t>
                      </a:r>
                      <a:endParaRPr sz="12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27" name="object 27"/>
          <p:cNvSpPr txBox="1"/>
          <p:nvPr/>
        </p:nvSpPr>
        <p:spPr>
          <a:xfrm>
            <a:off x="1228445" y="8257268"/>
            <a:ext cx="4467860" cy="7639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ts val="1410"/>
              </a:lnSpc>
            </a:pPr>
            <a:r>
              <a:rPr sz="1200" b="1" dirty="0">
                <a:latin typeface="Times New Roman"/>
                <a:cs typeface="Times New Roman"/>
              </a:rPr>
              <a:t>Reingeniería</a:t>
            </a:r>
            <a:r>
              <a:rPr sz="1200" b="1" spc="-1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Procesos</a:t>
            </a:r>
            <a:r>
              <a:rPr sz="1200" b="1" spc="-5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Administrativos,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a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partir</a:t>
            </a:r>
            <a:r>
              <a:rPr sz="1200" b="1" spc="-4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la</a:t>
            </a:r>
            <a:r>
              <a:rPr sz="1200" b="1" spc="-10" dirty="0">
                <a:latin typeface="Times New Roman"/>
                <a:cs typeface="Times New Roman"/>
              </a:rPr>
              <a:t> Motivación,</a:t>
            </a:r>
            <a:endParaRPr sz="1200" dirty="0">
              <a:latin typeface="Times New Roman"/>
              <a:cs typeface="Times New Roman"/>
            </a:endParaRPr>
          </a:p>
          <a:p>
            <a:pPr algn="ctr">
              <a:lnSpc>
                <a:spcPts val="1420"/>
              </a:lnSpc>
            </a:pPr>
            <a:r>
              <a:rPr sz="1200" b="1" spc="-10" dirty="0">
                <a:latin typeface="Times New Roman"/>
                <a:cs typeface="Times New Roman"/>
              </a:rPr>
              <a:t>como</a:t>
            </a:r>
            <a:r>
              <a:rPr sz="1200" b="1" spc="-6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Activador</a:t>
            </a:r>
            <a:r>
              <a:rPr sz="1200" b="1" spc="-4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los</a:t>
            </a:r>
            <a:r>
              <a:rPr sz="1200" b="1" spc="-45" dirty="0">
                <a:latin typeface="Times New Roman"/>
                <a:cs typeface="Times New Roman"/>
              </a:rPr>
              <a:t> </a:t>
            </a:r>
            <a:r>
              <a:rPr sz="1200" b="1" spc="-20" dirty="0">
                <a:latin typeface="Times New Roman"/>
                <a:cs typeface="Times New Roman"/>
              </a:rPr>
              <a:t>Valores</a:t>
            </a:r>
            <a:r>
              <a:rPr sz="1200" b="1" spc="-1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Organizacionales:</a:t>
            </a:r>
            <a:r>
              <a:rPr sz="1200" b="1" spc="-10" dirty="0">
                <a:latin typeface="Times New Roman"/>
                <a:cs typeface="Times New Roman"/>
              </a:rPr>
              <a:t> Significación</a:t>
            </a:r>
            <a:endParaRPr sz="1200" dirty="0">
              <a:latin typeface="Times New Roman"/>
              <a:cs typeface="Times New Roman"/>
            </a:endParaRPr>
          </a:p>
          <a:p>
            <a:pPr marL="2540" algn="ctr">
              <a:lnSpc>
                <a:spcPts val="1420"/>
              </a:lnSpc>
            </a:pPr>
            <a:r>
              <a:rPr sz="1200" b="1" dirty="0">
                <a:latin typeface="Times New Roman"/>
                <a:cs typeface="Times New Roman"/>
              </a:rPr>
              <a:t>desde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los</a:t>
            </a:r>
            <a:r>
              <a:rPr sz="1200" b="1" spc="-7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Actores</a:t>
            </a:r>
            <a:endParaRPr sz="1200" dirty="0">
              <a:latin typeface="Times New Roman"/>
              <a:cs typeface="Times New Roman"/>
            </a:endParaRPr>
          </a:p>
          <a:p>
            <a:pPr marR="57150" algn="ctr">
              <a:lnSpc>
                <a:spcPct val="100000"/>
              </a:lnSpc>
              <a:spcBef>
                <a:spcPts val="200"/>
              </a:spcBef>
            </a:pPr>
            <a:r>
              <a:rPr sz="1200" b="1" dirty="0">
                <a:latin typeface="Times New Roman"/>
                <a:cs typeface="Times New Roman"/>
              </a:rPr>
              <a:t>MSc.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Ámbar</a:t>
            </a:r>
            <a:r>
              <a:rPr sz="1200" b="1" spc="-40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Ramírez</a:t>
            </a:r>
            <a:endParaRPr sz="1200" dirty="0">
              <a:latin typeface="Times New Roman"/>
              <a:cs typeface="Times New Roman"/>
            </a:endParaRPr>
          </a:p>
        </p:txBody>
      </p:sp>
      <p:sp>
        <p:nvSpPr>
          <p:cNvPr id="28" name="object 28"/>
          <p:cNvSpPr txBox="1"/>
          <p:nvPr/>
        </p:nvSpPr>
        <p:spPr>
          <a:xfrm>
            <a:off x="6677406" y="8950079"/>
            <a:ext cx="177800" cy="1943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410"/>
              </a:lnSpc>
            </a:pPr>
            <a:r>
              <a:rPr sz="1200" b="1" spc="-25" dirty="0">
                <a:latin typeface="Times New Roman"/>
                <a:cs typeface="Times New Roman"/>
              </a:rPr>
              <a:t>30</a:t>
            </a:r>
            <a:endParaRPr sz="1200" dirty="0">
              <a:latin typeface="Times New Roman"/>
              <a:cs typeface="Times New Roman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290880" y="1068451"/>
            <a:ext cx="6225540" cy="176720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2994660" marR="649605" indent="-431800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Arial"/>
                <a:cs typeface="Arial"/>
              </a:rPr>
              <a:t>6ta.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Edición</a:t>
            </a:r>
            <a:r>
              <a:rPr sz="1200" b="1" spc="-10" dirty="0">
                <a:latin typeface="Arial"/>
                <a:cs typeface="Arial"/>
              </a:rPr>
              <a:t> Volumen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I</a:t>
            </a:r>
            <a:r>
              <a:rPr sz="1200" b="1" spc="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Enero</a:t>
            </a:r>
            <a:r>
              <a:rPr sz="1200" b="1" spc="-3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a</a:t>
            </a:r>
            <a:r>
              <a:rPr sz="1200" b="1" spc="-2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Julio</a:t>
            </a:r>
            <a:r>
              <a:rPr sz="1200" b="1" spc="-5" dirty="0">
                <a:latin typeface="Arial"/>
                <a:cs typeface="Arial"/>
              </a:rPr>
              <a:t> </a:t>
            </a:r>
            <a:r>
              <a:rPr sz="1200" b="1" spc="-20" dirty="0">
                <a:latin typeface="Arial"/>
                <a:cs typeface="Arial"/>
              </a:rPr>
              <a:t>2021 </a:t>
            </a:r>
            <a:r>
              <a:rPr sz="1200" b="1" dirty="0">
                <a:latin typeface="Arial"/>
                <a:cs typeface="Arial"/>
              </a:rPr>
              <a:t>Revista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Semestral-</a:t>
            </a:r>
            <a:r>
              <a:rPr sz="1200" b="1" spc="-40" dirty="0">
                <a:latin typeface="Arial"/>
                <a:cs typeface="Arial"/>
              </a:rPr>
              <a:t> </a:t>
            </a:r>
            <a:r>
              <a:rPr sz="1200" b="1" spc="-10" dirty="0">
                <a:latin typeface="Arial"/>
                <a:cs typeface="Arial"/>
              </a:rPr>
              <a:t>Venezuela</a:t>
            </a:r>
            <a:endParaRPr sz="1200" dirty="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869"/>
              </a:spcBef>
            </a:pPr>
            <a:endParaRPr sz="1200" dirty="0">
              <a:latin typeface="Arial"/>
              <a:cs typeface="Arial"/>
            </a:endParaRPr>
          </a:p>
          <a:p>
            <a:pPr marL="375285" marR="5080" indent="-363220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Dado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proceso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Saturación,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realiza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síntesis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información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obtenida,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presentándose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spc="-50" dirty="0">
                <a:latin typeface="Times New Roman"/>
                <a:cs typeface="Times New Roman"/>
              </a:rPr>
              <a:t>a </a:t>
            </a:r>
            <a:r>
              <a:rPr sz="1200" dirty="0">
                <a:latin typeface="Times New Roman"/>
                <a:cs typeface="Times New Roman"/>
              </a:rPr>
              <a:t>continuación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-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categorías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definitivas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permiten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construir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conocimiento.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(Ver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Cuadro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2).</a:t>
            </a:r>
            <a:endParaRPr sz="1200" dirty="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00" dirty="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5"/>
              </a:spcBef>
            </a:pPr>
            <a:endParaRPr sz="1200" dirty="0">
              <a:latin typeface="Times New Roman"/>
              <a:cs typeface="Times New Roman"/>
            </a:endParaRPr>
          </a:p>
          <a:p>
            <a:pPr marL="229235">
              <a:lnSpc>
                <a:spcPct val="100000"/>
              </a:lnSpc>
              <a:spcBef>
                <a:spcPts val="5"/>
              </a:spcBef>
            </a:pPr>
            <a:r>
              <a:rPr sz="1200" b="1" dirty="0">
                <a:latin typeface="Times New Roman"/>
                <a:cs typeface="Times New Roman"/>
              </a:rPr>
              <a:t>Cuadro</a:t>
            </a:r>
            <a:r>
              <a:rPr sz="1200" b="1" spc="-50" dirty="0">
                <a:latin typeface="Times New Roman"/>
                <a:cs typeface="Times New Roman"/>
              </a:rPr>
              <a:t> </a:t>
            </a:r>
            <a:r>
              <a:rPr sz="1200" b="1" spc="-25" dirty="0">
                <a:latin typeface="Times New Roman"/>
                <a:cs typeface="Times New Roman"/>
              </a:rPr>
              <a:t>2.</a:t>
            </a:r>
            <a:endParaRPr sz="1200" dirty="0">
              <a:latin typeface="Times New Roman"/>
              <a:cs typeface="Times New Roman"/>
            </a:endParaRPr>
          </a:p>
          <a:p>
            <a:pPr marL="229235">
              <a:lnSpc>
                <a:spcPct val="100000"/>
              </a:lnSpc>
            </a:pPr>
            <a:r>
              <a:rPr sz="1200" b="1" dirty="0">
                <a:latin typeface="Times New Roman"/>
                <a:cs typeface="Times New Roman"/>
              </a:rPr>
              <a:t>Categorías</a:t>
            </a:r>
            <a:r>
              <a:rPr sz="1200" b="1" spc="-50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Definitivas</a:t>
            </a:r>
            <a:endParaRPr sz="1200" dirty="0">
              <a:latin typeface="Times New Roman"/>
              <a:cs typeface="Times New Roman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267411" y="4817490"/>
            <a:ext cx="156591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Times New Roman"/>
                <a:cs typeface="Times New Roman"/>
              </a:rPr>
              <a:t>Fuente:</a:t>
            </a:r>
            <a:r>
              <a:rPr sz="1200" b="1" spc="-5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Ramírez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(2018)</a:t>
            </a:r>
            <a:endParaRPr sz="1200" dirty="0">
              <a:latin typeface="Times New Roman"/>
              <a:cs typeface="Times New Roman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221691" y="5465445"/>
            <a:ext cx="6417945" cy="9404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75285" marR="5080" indent="-363220" algn="just">
              <a:lnSpc>
                <a:spcPct val="100000"/>
              </a:lnSpc>
              <a:spcBef>
                <a:spcPts val="100"/>
              </a:spcBef>
            </a:pPr>
            <a:r>
              <a:rPr sz="1200" dirty="0">
                <a:latin typeface="Times New Roman"/>
                <a:cs typeface="Times New Roman"/>
              </a:rPr>
              <a:t>Dado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proceso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categorización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información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 definidas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categorías,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procede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realizar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contrastación.</a:t>
            </a:r>
            <a:r>
              <a:rPr sz="1200" spc="4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40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primer</a:t>
            </a:r>
            <a:r>
              <a:rPr sz="1200" spc="4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lugar</a:t>
            </a:r>
            <a:r>
              <a:rPr sz="1200" spc="40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4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contrastación</a:t>
            </a:r>
            <a:r>
              <a:rPr sz="1200" spc="4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4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sujetos</a:t>
            </a:r>
            <a:r>
              <a:rPr sz="1200" spc="4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informantes</a:t>
            </a:r>
            <a:r>
              <a:rPr sz="1200" spc="40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(Ver</a:t>
            </a:r>
            <a:r>
              <a:rPr sz="1200" spc="40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Cuadro</a:t>
            </a:r>
            <a:r>
              <a:rPr sz="1200" spc="4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3)</a:t>
            </a:r>
            <a:r>
              <a:rPr sz="1200" spc="430" dirty="0">
                <a:latin typeface="Times New Roman"/>
                <a:cs typeface="Times New Roman"/>
              </a:rPr>
              <a:t> </a:t>
            </a:r>
            <a:r>
              <a:rPr sz="1200" spc="-50" dirty="0">
                <a:latin typeface="Times New Roman"/>
                <a:cs typeface="Times New Roman"/>
              </a:rPr>
              <a:t>y </a:t>
            </a:r>
            <a:r>
              <a:rPr sz="1200" dirty="0">
                <a:latin typeface="Times New Roman"/>
                <a:cs typeface="Times New Roman"/>
              </a:rPr>
              <a:t>presentado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conocimiento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significado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construido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desde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sujetos.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Este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significado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utiliza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contrastación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fuentes,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cual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permite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construcción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nuevo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conocimiento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(Ver </a:t>
            </a:r>
            <a:r>
              <a:rPr sz="1200" dirty="0">
                <a:latin typeface="Times New Roman"/>
                <a:cs typeface="Times New Roman"/>
              </a:rPr>
              <a:t>Cuadro</a:t>
            </a:r>
            <a:r>
              <a:rPr sz="1200" spc="-25" dirty="0">
                <a:latin typeface="Times New Roman"/>
                <a:cs typeface="Times New Roman"/>
              </a:rPr>
              <a:t> 4).</a:t>
            </a:r>
            <a:endParaRPr sz="1200" dirty="0">
              <a:latin typeface="Times New Roman"/>
              <a:cs typeface="Times New Roman"/>
            </a:endParaRPr>
          </a:p>
        </p:txBody>
      </p:sp>
      <p:grpSp>
        <p:nvGrpSpPr>
          <p:cNvPr id="29" name="Grupo 28">
            <a:extLst>
              <a:ext uri="{FF2B5EF4-FFF2-40B4-BE49-F238E27FC236}">
                <a16:creationId xmlns:a16="http://schemas.microsoft.com/office/drawing/2014/main" id="{5FF274F8-E989-69DA-1EF3-7B5ECC299507}"/>
              </a:ext>
            </a:extLst>
          </p:cNvPr>
          <p:cNvGrpSpPr/>
          <p:nvPr/>
        </p:nvGrpSpPr>
        <p:grpSpPr>
          <a:xfrm>
            <a:off x="117348" y="98932"/>
            <a:ext cx="6665976" cy="1452626"/>
            <a:chOff x="470065" y="1951410"/>
            <a:chExt cx="6665976" cy="1452626"/>
          </a:xfrm>
        </p:grpSpPr>
        <p:grpSp>
          <p:nvGrpSpPr>
            <p:cNvPr id="30" name="object 12">
              <a:extLst>
                <a:ext uri="{FF2B5EF4-FFF2-40B4-BE49-F238E27FC236}">
                  <a16:creationId xmlns:a16="http://schemas.microsoft.com/office/drawing/2014/main" id="{D278DA9F-8B7D-C7D9-D10E-C449BFEFE24C}"/>
                </a:ext>
              </a:extLst>
            </p:cNvPr>
            <p:cNvGrpSpPr/>
            <p:nvPr/>
          </p:nvGrpSpPr>
          <p:grpSpPr>
            <a:xfrm>
              <a:off x="470065" y="1951664"/>
              <a:ext cx="6665976" cy="1452372"/>
              <a:chOff x="96011" y="115823"/>
              <a:chExt cx="6665976" cy="1452372"/>
            </a:xfrm>
          </p:grpSpPr>
          <p:pic>
            <p:nvPicPr>
              <p:cNvPr id="34" name="object 13">
                <a:extLst>
                  <a:ext uri="{FF2B5EF4-FFF2-40B4-BE49-F238E27FC236}">
                    <a16:creationId xmlns:a16="http://schemas.microsoft.com/office/drawing/2014/main" id="{5E28401F-48E2-63B7-ABFA-CF6B597D8CFF}"/>
                  </a:ext>
                </a:extLst>
              </p:cNvPr>
              <p:cNvPicPr/>
              <p:nvPr/>
            </p:nvPicPr>
            <p:blipFill>
              <a:blip r:embed="rId5" cstate="print"/>
              <a:stretch>
                <a:fillRect/>
              </a:stretch>
            </p:blipFill>
            <p:spPr>
              <a:xfrm>
                <a:off x="96011" y="115823"/>
                <a:ext cx="6665976" cy="1452372"/>
              </a:xfrm>
              <a:prstGeom prst="rect">
                <a:avLst/>
              </a:prstGeom>
            </p:spPr>
          </p:pic>
          <p:pic>
            <p:nvPicPr>
              <p:cNvPr id="35" name="object 14">
                <a:extLst>
                  <a:ext uri="{FF2B5EF4-FFF2-40B4-BE49-F238E27FC236}">
                    <a16:creationId xmlns:a16="http://schemas.microsoft.com/office/drawing/2014/main" id="{3EC95EB3-43BD-9B2F-9583-A53D2DAD8BD0}"/>
                  </a:ext>
                </a:extLst>
              </p:cNvPr>
              <p:cNvPicPr/>
              <p:nvPr/>
            </p:nvPicPr>
            <p:blipFill>
              <a:blip r:embed="rId6" cstate="print"/>
              <a:stretch>
                <a:fillRect/>
              </a:stretch>
            </p:blipFill>
            <p:spPr>
              <a:xfrm>
                <a:off x="142849" y="142875"/>
                <a:ext cx="6572275" cy="1358646"/>
              </a:xfrm>
              <a:prstGeom prst="rect">
                <a:avLst/>
              </a:prstGeom>
            </p:spPr>
          </p:pic>
          <p:sp>
            <p:nvSpPr>
              <p:cNvPr id="36" name="object 15">
                <a:extLst>
                  <a:ext uri="{FF2B5EF4-FFF2-40B4-BE49-F238E27FC236}">
                    <a16:creationId xmlns:a16="http://schemas.microsoft.com/office/drawing/2014/main" id="{7ADEDFE2-182D-ABB1-56BC-ACA2DD9989B0}"/>
                  </a:ext>
                </a:extLst>
              </p:cNvPr>
              <p:cNvSpPr/>
              <p:nvPr/>
            </p:nvSpPr>
            <p:spPr>
              <a:xfrm>
                <a:off x="142849" y="142875"/>
                <a:ext cx="6572884" cy="1358900"/>
              </a:xfrm>
              <a:custGeom>
                <a:avLst/>
                <a:gdLst/>
                <a:ahLst/>
                <a:cxnLst/>
                <a:rect l="l" t="t" r="r" b="b"/>
                <a:pathLst>
                  <a:path w="6572884" h="1358900">
                    <a:moveTo>
                      <a:pt x="0" y="226441"/>
                    </a:moveTo>
                    <a:lnTo>
                      <a:pt x="4600" y="180795"/>
                    </a:lnTo>
                    <a:lnTo>
                      <a:pt x="17795" y="138285"/>
                    </a:lnTo>
                    <a:lnTo>
                      <a:pt x="38673" y="99820"/>
                    </a:lnTo>
                    <a:lnTo>
                      <a:pt x="66324" y="66309"/>
                    </a:lnTo>
                    <a:lnTo>
                      <a:pt x="99837" y="38663"/>
                    </a:lnTo>
                    <a:lnTo>
                      <a:pt x="138301" y="17789"/>
                    </a:lnTo>
                    <a:lnTo>
                      <a:pt x="180806" y="4599"/>
                    </a:lnTo>
                    <a:lnTo>
                      <a:pt x="226440" y="0"/>
                    </a:lnTo>
                    <a:lnTo>
                      <a:pt x="6345834" y="0"/>
                    </a:lnTo>
                    <a:lnTo>
                      <a:pt x="6391480" y="4599"/>
                    </a:lnTo>
                    <a:lnTo>
                      <a:pt x="6433990" y="17789"/>
                    </a:lnTo>
                    <a:lnTo>
                      <a:pt x="6472455" y="38663"/>
                    </a:lnTo>
                    <a:lnTo>
                      <a:pt x="6505965" y="66309"/>
                    </a:lnTo>
                    <a:lnTo>
                      <a:pt x="6533612" y="99820"/>
                    </a:lnTo>
                    <a:lnTo>
                      <a:pt x="6554485" y="138285"/>
                    </a:lnTo>
                    <a:lnTo>
                      <a:pt x="6567676" y="180795"/>
                    </a:lnTo>
                    <a:lnTo>
                      <a:pt x="6572275" y="226441"/>
                    </a:lnTo>
                    <a:lnTo>
                      <a:pt x="6572275" y="1132204"/>
                    </a:lnTo>
                    <a:lnTo>
                      <a:pt x="6567676" y="1177850"/>
                    </a:lnTo>
                    <a:lnTo>
                      <a:pt x="6554485" y="1220360"/>
                    </a:lnTo>
                    <a:lnTo>
                      <a:pt x="6533612" y="1258825"/>
                    </a:lnTo>
                    <a:lnTo>
                      <a:pt x="6505965" y="1292336"/>
                    </a:lnTo>
                    <a:lnTo>
                      <a:pt x="6472455" y="1319982"/>
                    </a:lnTo>
                    <a:lnTo>
                      <a:pt x="6433990" y="1340856"/>
                    </a:lnTo>
                    <a:lnTo>
                      <a:pt x="6391480" y="1354046"/>
                    </a:lnTo>
                    <a:lnTo>
                      <a:pt x="6345834" y="1358646"/>
                    </a:lnTo>
                    <a:lnTo>
                      <a:pt x="226440" y="1358646"/>
                    </a:lnTo>
                    <a:lnTo>
                      <a:pt x="180806" y="1354046"/>
                    </a:lnTo>
                    <a:lnTo>
                      <a:pt x="138301" y="1340856"/>
                    </a:lnTo>
                    <a:lnTo>
                      <a:pt x="99837" y="1319982"/>
                    </a:lnTo>
                    <a:lnTo>
                      <a:pt x="66324" y="1292336"/>
                    </a:lnTo>
                    <a:lnTo>
                      <a:pt x="38673" y="1258825"/>
                    </a:lnTo>
                    <a:lnTo>
                      <a:pt x="17795" y="1220360"/>
                    </a:lnTo>
                    <a:lnTo>
                      <a:pt x="4600" y="1177850"/>
                    </a:lnTo>
                    <a:lnTo>
                      <a:pt x="0" y="1132204"/>
                    </a:lnTo>
                    <a:lnTo>
                      <a:pt x="0" y="226441"/>
                    </a:lnTo>
                    <a:close/>
                  </a:path>
                </a:pathLst>
              </a:custGeom>
              <a:ln w="9525">
                <a:solidFill>
                  <a:srgbClr val="55CE74"/>
                </a:solidFill>
              </a:ln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pic>
            <p:nvPicPr>
              <p:cNvPr id="37" name="object 16">
                <a:extLst>
                  <a:ext uri="{FF2B5EF4-FFF2-40B4-BE49-F238E27FC236}">
                    <a16:creationId xmlns:a16="http://schemas.microsoft.com/office/drawing/2014/main" id="{FBF1116E-1279-4226-CCCE-08444C12AA37}"/>
                  </a:ext>
                </a:extLst>
              </p:cNvPr>
              <p:cNvPicPr/>
              <p:nvPr/>
            </p:nvPicPr>
            <p:blipFill>
              <a:blip r:embed="rId7" cstate="print"/>
              <a:stretch>
                <a:fillRect/>
              </a:stretch>
            </p:blipFill>
            <p:spPr>
              <a:xfrm>
                <a:off x="2500248" y="305930"/>
                <a:ext cx="1714500" cy="733945"/>
              </a:xfrm>
              <a:prstGeom prst="rect">
                <a:avLst/>
              </a:prstGeom>
            </p:spPr>
          </p:pic>
        </p:grpSp>
        <p:sp>
          <p:nvSpPr>
            <p:cNvPr id="31" name="object 16">
              <a:extLst>
                <a:ext uri="{FF2B5EF4-FFF2-40B4-BE49-F238E27FC236}">
                  <a16:creationId xmlns:a16="http://schemas.microsoft.com/office/drawing/2014/main" id="{0EA90438-78B9-8C50-D725-5263EA216A56}"/>
                </a:ext>
              </a:extLst>
            </p:cNvPr>
            <p:cNvSpPr txBox="1"/>
            <p:nvPr/>
          </p:nvSpPr>
          <p:spPr>
            <a:xfrm>
              <a:off x="2775727" y="2875716"/>
              <a:ext cx="3332858" cy="391795"/>
            </a:xfrm>
            <a:prstGeom prst="rect">
              <a:avLst/>
            </a:prstGeom>
            <a:noFill/>
          </p:spPr>
          <p:txBody>
            <a:bodyPr vert="horz" wrap="square" lIns="0" tIns="12700" rIns="0" bIns="0" rtlCol="0">
              <a:spAutoFit/>
            </a:bodyPr>
            <a:lstStyle/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Volumen 4,  Número 1  Enero a Julio 2021</a:t>
              </a:r>
            </a:p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Revista Semestral. Venezuela</a:t>
              </a:r>
              <a:endParaRPr sz="1200" dirty="0">
                <a:latin typeface="Arial"/>
                <a:cs typeface="Arial"/>
              </a:endParaRPr>
            </a:p>
          </p:txBody>
        </p:sp>
        <p:pic>
          <p:nvPicPr>
            <p:cNvPr id="32" name="object 25">
              <a:extLst>
                <a:ext uri="{FF2B5EF4-FFF2-40B4-BE49-F238E27FC236}">
                  <a16:creationId xmlns:a16="http://schemas.microsoft.com/office/drawing/2014/main" id="{68F53D7D-9794-FD67-868D-5AE852D7D9BD}"/>
                </a:ext>
              </a:extLst>
            </p:cNvPr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470065" y="2027896"/>
              <a:ext cx="2305662" cy="1053903"/>
            </a:xfrm>
            <a:prstGeom prst="rect">
              <a:avLst/>
            </a:prstGeom>
          </p:spPr>
        </p:pic>
        <p:pic>
          <p:nvPicPr>
            <p:cNvPr id="33" name="object 31">
              <a:extLst>
                <a:ext uri="{FF2B5EF4-FFF2-40B4-BE49-F238E27FC236}">
                  <a16:creationId xmlns:a16="http://schemas.microsoft.com/office/drawing/2014/main" id="{6F57F595-5D82-5335-2548-0FAE197A9A54}"/>
                </a:ext>
              </a:extLst>
            </p:cNvPr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4932681" y="1951410"/>
              <a:ext cx="1805304" cy="893889"/>
            </a:xfrm>
            <a:prstGeom prst="rect">
              <a:avLst/>
            </a:prstGeom>
          </p:spPr>
        </p:pic>
      </p:grpSp>
    </p:spTree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object 16"/>
          <p:cNvSpPr txBox="1"/>
          <p:nvPr/>
        </p:nvSpPr>
        <p:spPr>
          <a:xfrm>
            <a:off x="279603" y="1068451"/>
            <a:ext cx="6322060" cy="1315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006090" marR="734695" indent="-431800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Arial"/>
                <a:cs typeface="Arial"/>
              </a:rPr>
              <a:t>6ta.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Edición</a:t>
            </a:r>
            <a:r>
              <a:rPr sz="1200" b="1" spc="-10" dirty="0">
                <a:latin typeface="Arial"/>
                <a:cs typeface="Arial"/>
              </a:rPr>
              <a:t> Volumen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I</a:t>
            </a:r>
            <a:r>
              <a:rPr sz="1200" b="1" spc="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Enero</a:t>
            </a:r>
            <a:r>
              <a:rPr sz="1200" b="1" spc="-3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a</a:t>
            </a:r>
            <a:r>
              <a:rPr sz="1200" b="1" spc="-2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Julio</a:t>
            </a:r>
            <a:r>
              <a:rPr sz="1200" b="1" spc="-5" dirty="0">
                <a:latin typeface="Arial"/>
                <a:cs typeface="Arial"/>
              </a:rPr>
              <a:t> </a:t>
            </a:r>
            <a:r>
              <a:rPr sz="1200" b="1" spc="-20" dirty="0">
                <a:latin typeface="Arial"/>
                <a:cs typeface="Arial"/>
              </a:rPr>
              <a:t>2021 </a:t>
            </a:r>
            <a:r>
              <a:rPr sz="1200" b="1" dirty="0">
                <a:latin typeface="Arial"/>
                <a:cs typeface="Arial"/>
              </a:rPr>
              <a:t>Revista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Semestral-</a:t>
            </a:r>
            <a:r>
              <a:rPr sz="1200" b="1" spc="-40" dirty="0">
                <a:latin typeface="Arial"/>
                <a:cs typeface="Arial"/>
              </a:rPr>
              <a:t> </a:t>
            </a:r>
            <a:r>
              <a:rPr sz="1200" b="1" spc="-10" dirty="0">
                <a:latin typeface="Arial"/>
                <a:cs typeface="Arial"/>
              </a:rPr>
              <a:t>Venezuela</a:t>
            </a:r>
            <a:endParaRPr sz="1200">
              <a:latin typeface="Arial"/>
              <a:cs typeface="Arial"/>
            </a:endParaRPr>
          </a:p>
          <a:p>
            <a:pPr marL="317500" marR="5080" indent="-304800" algn="just">
              <a:lnSpc>
                <a:spcPct val="102499"/>
              </a:lnSpc>
              <a:spcBef>
                <a:spcPts val="1375"/>
              </a:spcBef>
            </a:pP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ítems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anteriores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detectó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3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68%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representantes</a:t>
            </a:r>
            <a:r>
              <a:rPr sz="1200" spc="3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muestra,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siempre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entrevistan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docente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hijo,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igual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forma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79%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siempre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considera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escuela </a:t>
            </a:r>
            <a:r>
              <a:rPr sz="1200" dirty="0">
                <a:latin typeface="Times New Roman"/>
                <a:cs typeface="Times New Roman"/>
              </a:rPr>
              <a:t>mantiene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proceso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comunicación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efectiva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representantes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planificación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las </a:t>
            </a:r>
            <a:r>
              <a:rPr sz="1200" spc="-10" dirty="0">
                <a:latin typeface="Times New Roman"/>
                <a:cs typeface="Times New Roman"/>
              </a:rPr>
              <a:t>actividades.</a:t>
            </a:r>
            <a:endParaRPr sz="1200">
              <a:latin typeface="Times New Roman"/>
              <a:cs typeface="Times New Roman"/>
            </a:endParaRPr>
          </a:p>
        </p:txBody>
      </p:sp>
      <p:pic>
        <p:nvPicPr>
          <p:cNvPr id="17" name="object 17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772792" y="2555811"/>
            <a:ext cx="2808351" cy="1201737"/>
          </a:xfrm>
          <a:prstGeom prst="rect">
            <a:avLst/>
          </a:prstGeom>
        </p:spPr>
      </p:pic>
      <p:sp>
        <p:nvSpPr>
          <p:cNvPr id="18" name="object 18"/>
          <p:cNvSpPr txBox="1"/>
          <p:nvPr/>
        </p:nvSpPr>
        <p:spPr>
          <a:xfrm>
            <a:off x="221691" y="3786632"/>
            <a:ext cx="6413500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Times New Roman"/>
                <a:cs typeface="Times New Roman"/>
              </a:rPr>
              <a:t>Grafico</a:t>
            </a:r>
            <a:r>
              <a:rPr sz="1200" b="1" spc="2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1.</a:t>
            </a:r>
            <a:r>
              <a:rPr sz="1200" b="1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Distribución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frecuencia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porcentual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promedio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variable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Participación.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Indicador: </a:t>
            </a:r>
            <a:r>
              <a:rPr sz="1200" dirty="0">
                <a:latin typeface="Times New Roman"/>
                <a:cs typeface="Times New Roman"/>
              </a:rPr>
              <a:t>Interacción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Comunicativa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290575" y="4618989"/>
            <a:ext cx="4076700" cy="574040"/>
          </a:xfrm>
          <a:prstGeom prst="rect">
            <a:avLst/>
          </a:prstGeom>
        </p:spPr>
        <p:txBody>
          <a:bodyPr vert="horz" wrap="square" lIns="0" tIns="104139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19"/>
              </a:spcBef>
            </a:pPr>
            <a:r>
              <a:rPr sz="1200" dirty="0">
                <a:latin typeface="Times New Roman"/>
                <a:cs typeface="Times New Roman"/>
              </a:rPr>
              <a:t>Cuadro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spc="-50" dirty="0">
                <a:latin typeface="Times New Roman"/>
                <a:cs typeface="Times New Roman"/>
              </a:rPr>
              <a:t>2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720"/>
              </a:spcBef>
            </a:pPr>
            <a:r>
              <a:rPr sz="1200" dirty="0">
                <a:latin typeface="Times New Roman"/>
                <a:cs typeface="Times New Roman"/>
              </a:rPr>
              <a:t>Distribución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frecuencia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indicador: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Desarrollo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5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actividades</a:t>
            </a:r>
            <a:endParaRPr sz="1200">
              <a:latin typeface="Times New Roman"/>
              <a:cs typeface="Times New Roman"/>
            </a:endParaRPr>
          </a:p>
        </p:txBody>
      </p:sp>
      <p:pic>
        <p:nvPicPr>
          <p:cNvPr id="20" name="object 20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1353692" y="5435282"/>
            <a:ext cx="3371469" cy="1074737"/>
          </a:xfrm>
          <a:prstGeom prst="rect">
            <a:avLst/>
          </a:prstGeom>
        </p:spPr>
      </p:pic>
      <p:sp>
        <p:nvSpPr>
          <p:cNvPr id="21" name="object 21"/>
          <p:cNvSpPr txBox="1"/>
          <p:nvPr/>
        </p:nvSpPr>
        <p:spPr>
          <a:xfrm>
            <a:off x="290575" y="6539610"/>
            <a:ext cx="6275070" cy="829944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Times New Roman"/>
                <a:cs typeface="Times New Roman"/>
              </a:rPr>
              <a:t>Fuente</a:t>
            </a:r>
            <a:r>
              <a:rPr sz="1200" dirty="0">
                <a:latin typeface="Times New Roman"/>
                <a:cs typeface="Times New Roman"/>
              </a:rPr>
              <a:t>: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base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datos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investigación </a:t>
            </a:r>
            <a:r>
              <a:rPr sz="1200" spc="-10" dirty="0">
                <a:latin typeface="Times New Roman"/>
                <a:cs typeface="Times New Roman"/>
              </a:rPr>
              <a:t>(2004)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630"/>
              </a:spcBef>
            </a:pPr>
            <a:endParaRPr sz="1200">
              <a:latin typeface="Times New Roman"/>
              <a:cs typeface="Times New Roman"/>
            </a:endParaRPr>
          </a:p>
          <a:p>
            <a:pPr marL="433705" marR="5080" indent="-363220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51%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representantes,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supervisan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rendimiento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educativo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hijo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66%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coincide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en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hijo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dispone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siempre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horario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10" dirty="0">
                <a:latin typeface="Times New Roman"/>
                <a:cs typeface="Times New Roman"/>
              </a:rPr>
              <a:t> estudio.</a:t>
            </a:r>
            <a:endParaRPr sz="1200">
              <a:latin typeface="Times New Roman"/>
              <a:cs typeface="Times New Roman"/>
            </a:endParaRPr>
          </a:p>
        </p:txBody>
      </p:sp>
      <p:pic>
        <p:nvPicPr>
          <p:cNvPr id="22" name="object 22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4725161" y="164274"/>
            <a:ext cx="1805305" cy="893889"/>
          </a:xfrm>
          <a:prstGeom prst="rect">
            <a:avLst/>
          </a:prstGeom>
        </p:spPr>
      </p:pic>
      <p:sp>
        <p:nvSpPr>
          <p:cNvPr id="23" name="object 23"/>
          <p:cNvSpPr txBox="1"/>
          <p:nvPr/>
        </p:nvSpPr>
        <p:spPr>
          <a:xfrm>
            <a:off x="1319275" y="8232885"/>
            <a:ext cx="4215765" cy="71628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ts val="1410"/>
              </a:lnSpc>
            </a:pPr>
            <a:r>
              <a:rPr sz="1200" b="1" dirty="0">
                <a:latin typeface="Times New Roman"/>
                <a:cs typeface="Times New Roman"/>
              </a:rPr>
              <a:t>Participación</a:t>
            </a:r>
            <a:r>
              <a:rPr sz="1200" b="1" spc="1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y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Percepción</a:t>
            </a:r>
            <a:r>
              <a:rPr sz="1200" b="1" spc="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los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Padres</a:t>
            </a:r>
            <a:r>
              <a:rPr sz="1200" b="1" spc="-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y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Representantes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en</a:t>
            </a:r>
            <a:r>
              <a:rPr sz="1200" b="1" spc="-25" dirty="0">
                <a:latin typeface="Times New Roman"/>
                <a:cs typeface="Times New Roman"/>
              </a:rPr>
              <a:t> las</a:t>
            </a:r>
            <a:endParaRPr sz="1200">
              <a:latin typeface="Times New Roman"/>
              <a:cs typeface="Times New Roman"/>
            </a:endParaRPr>
          </a:p>
          <a:p>
            <a:pPr marL="3175" algn="ctr">
              <a:lnSpc>
                <a:spcPct val="100000"/>
              </a:lnSpc>
              <a:spcBef>
                <a:spcPts val="720"/>
              </a:spcBef>
            </a:pPr>
            <a:r>
              <a:rPr sz="1200" b="1" dirty="0">
                <a:latin typeface="Times New Roman"/>
                <a:cs typeface="Times New Roman"/>
              </a:rPr>
              <a:t>Actividades</a:t>
            </a:r>
            <a:r>
              <a:rPr sz="1200" b="1" spc="-60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Educativas</a:t>
            </a:r>
            <a:endParaRPr sz="12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505"/>
              </a:spcBef>
            </a:pPr>
            <a:r>
              <a:rPr sz="1200" b="1" dirty="0">
                <a:latin typeface="Times New Roman"/>
                <a:cs typeface="Times New Roman"/>
              </a:rPr>
              <a:t>MSc.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Lisbening</a:t>
            </a:r>
            <a:r>
              <a:rPr sz="1200" b="1" spc="-4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Caridad</a:t>
            </a:r>
            <a:r>
              <a:rPr sz="1200" b="1" spc="-55" dirty="0">
                <a:latin typeface="Times New Roman"/>
                <a:cs typeface="Times New Roman"/>
              </a:rPr>
              <a:t> </a:t>
            </a:r>
            <a:r>
              <a:rPr sz="1200" b="1" spc="-20" dirty="0">
                <a:latin typeface="Times New Roman"/>
                <a:cs typeface="Times New Roman"/>
              </a:rPr>
              <a:t>Torres</a:t>
            </a:r>
            <a:r>
              <a:rPr sz="1200" b="1" spc="-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Álvarez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24" name="object 24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46363" rIns="0" bIns="0" rtlCol="0">
            <a:spAutoFit/>
          </a:bodyPr>
          <a:lstStyle/>
          <a:p>
            <a:pPr marL="279400">
              <a:lnSpc>
                <a:spcPts val="1410"/>
              </a:lnSpc>
            </a:pPr>
            <a:fld id="{81D60167-4931-47E6-BA6A-407CBD079E47}" type="slidenum">
              <a:rPr b="1" spc="-25" dirty="0">
                <a:latin typeface="Times New Roman"/>
                <a:cs typeface="Times New Roman"/>
              </a:rPr>
              <a:t>31</a:t>
            </a:fld>
            <a:endParaRPr b="1" spc="-25" dirty="0">
              <a:latin typeface="Times New Roman"/>
              <a:cs typeface="Times New Roman"/>
            </a:endParaRPr>
          </a:p>
        </p:txBody>
      </p:sp>
      <p:grpSp>
        <p:nvGrpSpPr>
          <p:cNvPr id="25" name="Grupo 24">
            <a:extLst>
              <a:ext uri="{FF2B5EF4-FFF2-40B4-BE49-F238E27FC236}">
                <a16:creationId xmlns:a16="http://schemas.microsoft.com/office/drawing/2014/main" id="{6F46062D-6EF7-3002-403C-838476DBD649}"/>
              </a:ext>
            </a:extLst>
          </p:cNvPr>
          <p:cNvGrpSpPr/>
          <p:nvPr/>
        </p:nvGrpSpPr>
        <p:grpSpPr>
          <a:xfrm>
            <a:off x="162840" y="66531"/>
            <a:ext cx="6472351" cy="1452626"/>
            <a:chOff x="470065" y="1951410"/>
            <a:chExt cx="6665976" cy="1452626"/>
          </a:xfrm>
        </p:grpSpPr>
        <p:grpSp>
          <p:nvGrpSpPr>
            <p:cNvPr id="26" name="object 12">
              <a:extLst>
                <a:ext uri="{FF2B5EF4-FFF2-40B4-BE49-F238E27FC236}">
                  <a16:creationId xmlns:a16="http://schemas.microsoft.com/office/drawing/2014/main" id="{08E8BDF1-1A3A-4197-30A6-700D6D5D0243}"/>
                </a:ext>
              </a:extLst>
            </p:cNvPr>
            <p:cNvGrpSpPr/>
            <p:nvPr/>
          </p:nvGrpSpPr>
          <p:grpSpPr>
            <a:xfrm>
              <a:off x="470065" y="1951664"/>
              <a:ext cx="6665976" cy="1452372"/>
              <a:chOff x="96011" y="115823"/>
              <a:chExt cx="6665976" cy="1452372"/>
            </a:xfrm>
          </p:grpSpPr>
          <p:pic>
            <p:nvPicPr>
              <p:cNvPr id="30" name="object 13">
                <a:extLst>
                  <a:ext uri="{FF2B5EF4-FFF2-40B4-BE49-F238E27FC236}">
                    <a16:creationId xmlns:a16="http://schemas.microsoft.com/office/drawing/2014/main" id="{0E04CC21-1CBE-BEF0-0A41-7425AE4880BF}"/>
                  </a:ext>
                </a:extLst>
              </p:cNvPr>
              <p:cNvPicPr/>
              <p:nvPr/>
            </p:nvPicPr>
            <p:blipFill>
              <a:blip r:embed="rId5" cstate="print"/>
              <a:stretch>
                <a:fillRect/>
              </a:stretch>
            </p:blipFill>
            <p:spPr>
              <a:xfrm>
                <a:off x="96011" y="115823"/>
                <a:ext cx="6665976" cy="1452372"/>
              </a:xfrm>
              <a:prstGeom prst="rect">
                <a:avLst/>
              </a:prstGeom>
            </p:spPr>
          </p:pic>
          <p:pic>
            <p:nvPicPr>
              <p:cNvPr id="31" name="object 14">
                <a:extLst>
                  <a:ext uri="{FF2B5EF4-FFF2-40B4-BE49-F238E27FC236}">
                    <a16:creationId xmlns:a16="http://schemas.microsoft.com/office/drawing/2014/main" id="{FD122429-EF9E-B8AF-708B-AF7376871D1B}"/>
                  </a:ext>
                </a:extLst>
              </p:cNvPr>
              <p:cNvPicPr/>
              <p:nvPr/>
            </p:nvPicPr>
            <p:blipFill>
              <a:blip r:embed="rId6" cstate="print"/>
              <a:stretch>
                <a:fillRect/>
              </a:stretch>
            </p:blipFill>
            <p:spPr>
              <a:xfrm>
                <a:off x="142849" y="142875"/>
                <a:ext cx="6572275" cy="1358646"/>
              </a:xfrm>
              <a:prstGeom prst="rect">
                <a:avLst/>
              </a:prstGeom>
            </p:spPr>
          </p:pic>
          <p:sp>
            <p:nvSpPr>
              <p:cNvPr id="32" name="object 15">
                <a:extLst>
                  <a:ext uri="{FF2B5EF4-FFF2-40B4-BE49-F238E27FC236}">
                    <a16:creationId xmlns:a16="http://schemas.microsoft.com/office/drawing/2014/main" id="{49022867-BC54-4C89-7FB5-1467ED62A1B2}"/>
                  </a:ext>
                </a:extLst>
              </p:cNvPr>
              <p:cNvSpPr/>
              <p:nvPr/>
            </p:nvSpPr>
            <p:spPr>
              <a:xfrm>
                <a:off x="142849" y="142875"/>
                <a:ext cx="6572884" cy="1358900"/>
              </a:xfrm>
              <a:custGeom>
                <a:avLst/>
                <a:gdLst/>
                <a:ahLst/>
                <a:cxnLst/>
                <a:rect l="l" t="t" r="r" b="b"/>
                <a:pathLst>
                  <a:path w="6572884" h="1358900">
                    <a:moveTo>
                      <a:pt x="0" y="226441"/>
                    </a:moveTo>
                    <a:lnTo>
                      <a:pt x="4600" y="180795"/>
                    </a:lnTo>
                    <a:lnTo>
                      <a:pt x="17795" y="138285"/>
                    </a:lnTo>
                    <a:lnTo>
                      <a:pt x="38673" y="99820"/>
                    </a:lnTo>
                    <a:lnTo>
                      <a:pt x="66324" y="66309"/>
                    </a:lnTo>
                    <a:lnTo>
                      <a:pt x="99837" y="38663"/>
                    </a:lnTo>
                    <a:lnTo>
                      <a:pt x="138301" y="17789"/>
                    </a:lnTo>
                    <a:lnTo>
                      <a:pt x="180806" y="4599"/>
                    </a:lnTo>
                    <a:lnTo>
                      <a:pt x="226440" y="0"/>
                    </a:lnTo>
                    <a:lnTo>
                      <a:pt x="6345834" y="0"/>
                    </a:lnTo>
                    <a:lnTo>
                      <a:pt x="6391480" y="4599"/>
                    </a:lnTo>
                    <a:lnTo>
                      <a:pt x="6433990" y="17789"/>
                    </a:lnTo>
                    <a:lnTo>
                      <a:pt x="6472455" y="38663"/>
                    </a:lnTo>
                    <a:lnTo>
                      <a:pt x="6505965" y="66309"/>
                    </a:lnTo>
                    <a:lnTo>
                      <a:pt x="6533612" y="99820"/>
                    </a:lnTo>
                    <a:lnTo>
                      <a:pt x="6554485" y="138285"/>
                    </a:lnTo>
                    <a:lnTo>
                      <a:pt x="6567676" y="180795"/>
                    </a:lnTo>
                    <a:lnTo>
                      <a:pt x="6572275" y="226441"/>
                    </a:lnTo>
                    <a:lnTo>
                      <a:pt x="6572275" y="1132204"/>
                    </a:lnTo>
                    <a:lnTo>
                      <a:pt x="6567676" y="1177850"/>
                    </a:lnTo>
                    <a:lnTo>
                      <a:pt x="6554485" y="1220360"/>
                    </a:lnTo>
                    <a:lnTo>
                      <a:pt x="6533612" y="1258825"/>
                    </a:lnTo>
                    <a:lnTo>
                      <a:pt x="6505965" y="1292336"/>
                    </a:lnTo>
                    <a:lnTo>
                      <a:pt x="6472455" y="1319982"/>
                    </a:lnTo>
                    <a:lnTo>
                      <a:pt x="6433990" y="1340856"/>
                    </a:lnTo>
                    <a:lnTo>
                      <a:pt x="6391480" y="1354046"/>
                    </a:lnTo>
                    <a:lnTo>
                      <a:pt x="6345834" y="1358646"/>
                    </a:lnTo>
                    <a:lnTo>
                      <a:pt x="226440" y="1358646"/>
                    </a:lnTo>
                    <a:lnTo>
                      <a:pt x="180806" y="1354046"/>
                    </a:lnTo>
                    <a:lnTo>
                      <a:pt x="138301" y="1340856"/>
                    </a:lnTo>
                    <a:lnTo>
                      <a:pt x="99837" y="1319982"/>
                    </a:lnTo>
                    <a:lnTo>
                      <a:pt x="66324" y="1292336"/>
                    </a:lnTo>
                    <a:lnTo>
                      <a:pt x="38673" y="1258825"/>
                    </a:lnTo>
                    <a:lnTo>
                      <a:pt x="17795" y="1220360"/>
                    </a:lnTo>
                    <a:lnTo>
                      <a:pt x="4600" y="1177850"/>
                    </a:lnTo>
                    <a:lnTo>
                      <a:pt x="0" y="1132204"/>
                    </a:lnTo>
                    <a:lnTo>
                      <a:pt x="0" y="226441"/>
                    </a:lnTo>
                    <a:close/>
                  </a:path>
                </a:pathLst>
              </a:custGeom>
              <a:ln w="9525">
                <a:solidFill>
                  <a:srgbClr val="55CE74"/>
                </a:solidFill>
              </a:ln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pic>
            <p:nvPicPr>
              <p:cNvPr id="33" name="object 16">
                <a:extLst>
                  <a:ext uri="{FF2B5EF4-FFF2-40B4-BE49-F238E27FC236}">
                    <a16:creationId xmlns:a16="http://schemas.microsoft.com/office/drawing/2014/main" id="{D620FE6B-D6C7-CC23-BDF1-D0D00CF0726D}"/>
                  </a:ext>
                </a:extLst>
              </p:cNvPr>
              <p:cNvPicPr/>
              <p:nvPr/>
            </p:nvPicPr>
            <p:blipFill>
              <a:blip r:embed="rId7" cstate="print"/>
              <a:stretch>
                <a:fillRect/>
              </a:stretch>
            </p:blipFill>
            <p:spPr>
              <a:xfrm>
                <a:off x="2500248" y="305930"/>
                <a:ext cx="1714500" cy="733945"/>
              </a:xfrm>
              <a:prstGeom prst="rect">
                <a:avLst/>
              </a:prstGeom>
            </p:spPr>
          </p:pic>
        </p:grpSp>
        <p:sp>
          <p:nvSpPr>
            <p:cNvPr id="27" name="object 16">
              <a:extLst>
                <a:ext uri="{FF2B5EF4-FFF2-40B4-BE49-F238E27FC236}">
                  <a16:creationId xmlns:a16="http://schemas.microsoft.com/office/drawing/2014/main" id="{91FF7331-9B17-8B03-3709-837DB05EFBF6}"/>
                </a:ext>
              </a:extLst>
            </p:cNvPr>
            <p:cNvSpPr txBox="1"/>
            <p:nvPr/>
          </p:nvSpPr>
          <p:spPr>
            <a:xfrm>
              <a:off x="2775727" y="2875716"/>
              <a:ext cx="3332858" cy="391795"/>
            </a:xfrm>
            <a:prstGeom prst="rect">
              <a:avLst/>
            </a:prstGeom>
            <a:noFill/>
          </p:spPr>
          <p:txBody>
            <a:bodyPr vert="horz" wrap="square" lIns="0" tIns="12700" rIns="0" bIns="0" rtlCol="0">
              <a:spAutoFit/>
            </a:bodyPr>
            <a:lstStyle/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Volumen 4,  Número 1  Enero a Julio 2021</a:t>
              </a:r>
            </a:p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Revista Semestral. Venezuela</a:t>
              </a:r>
              <a:endParaRPr sz="1200" dirty="0">
                <a:latin typeface="Arial"/>
                <a:cs typeface="Arial"/>
              </a:endParaRPr>
            </a:p>
          </p:txBody>
        </p:sp>
        <p:pic>
          <p:nvPicPr>
            <p:cNvPr id="28" name="object 25">
              <a:extLst>
                <a:ext uri="{FF2B5EF4-FFF2-40B4-BE49-F238E27FC236}">
                  <a16:creationId xmlns:a16="http://schemas.microsoft.com/office/drawing/2014/main" id="{435FC554-27D3-42BD-ACC1-ED2C3E23FBBD}"/>
                </a:ext>
              </a:extLst>
            </p:cNvPr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470065" y="2027896"/>
              <a:ext cx="2305662" cy="1053903"/>
            </a:xfrm>
            <a:prstGeom prst="rect">
              <a:avLst/>
            </a:prstGeom>
          </p:spPr>
        </p:pic>
        <p:pic>
          <p:nvPicPr>
            <p:cNvPr id="29" name="object 31">
              <a:extLst>
                <a:ext uri="{FF2B5EF4-FFF2-40B4-BE49-F238E27FC236}">
                  <a16:creationId xmlns:a16="http://schemas.microsoft.com/office/drawing/2014/main" id="{BED8AE3D-9A98-C7FA-C938-6C907078B9E5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4932681" y="1951410"/>
              <a:ext cx="1805304" cy="893889"/>
            </a:xfrm>
            <a:prstGeom prst="rect">
              <a:avLst/>
            </a:prstGeom>
          </p:spPr>
        </p:pic>
      </p:grpSp>
      <p:pic>
        <p:nvPicPr>
          <p:cNvPr id="34" name="object 3">
            <a:extLst>
              <a:ext uri="{FF2B5EF4-FFF2-40B4-BE49-F238E27FC236}">
                <a16:creationId xmlns:a16="http://schemas.microsoft.com/office/drawing/2014/main" id="{4795CD32-665A-45C5-4B81-A33E078B6A5C}"/>
              </a:ext>
            </a:extLst>
          </p:cNvPr>
          <p:cNvPicPr/>
          <p:nvPr/>
        </p:nvPicPr>
        <p:blipFill>
          <a:blip r:embed="rId9" cstate="print"/>
          <a:stretch>
            <a:fillRect/>
          </a:stretch>
        </p:blipFill>
        <p:spPr>
          <a:xfrm>
            <a:off x="204216" y="8651747"/>
            <a:ext cx="6518148" cy="158496"/>
          </a:xfrm>
          <a:prstGeom prst="rect">
            <a:avLst/>
          </a:prstGeom>
        </p:spPr>
      </p:pic>
      <p:pic>
        <p:nvPicPr>
          <p:cNvPr id="35" name="object 17">
            <a:extLst>
              <a:ext uri="{FF2B5EF4-FFF2-40B4-BE49-F238E27FC236}">
                <a16:creationId xmlns:a16="http://schemas.microsoft.com/office/drawing/2014/main" id="{B4E3EE39-A491-5CBA-17E0-24647312665E}"/>
              </a:ext>
            </a:extLst>
          </p:cNvPr>
          <p:cNvPicPr/>
          <p:nvPr/>
        </p:nvPicPr>
        <p:blipFill>
          <a:blip r:embed="rId10" cstate="print"/>
          <a:stretch>
            <a:fillRect/>
          </a:stretch>
        </p:blipFill>
        <p:spPr>
          <a:xfrm>
            <a:off x="109728" y="8193022"/>
            <a:ext cx="1092708" cy="848868"/>
          </a:xfrm>
          <a:prstGeom prst="rect">
            <a:avLst/>
          </a:prstGeom>
        </p:spPr>
      </p:pic>
      <p:pic>
        <p:nvPicPr>
          <p:cNvPr id="36" name="object 17">
            <a:extLst>
              <a:ext uri="{FF2B5EF4-FFF2-40B4-BE49-F238E27FC236}">
                <a16:creationId xmlns:a16="http://schemas.microsoft.com/office/drawing/2014/main" id="{3BD9D30E-8A6A-C9F6-23D2-CD90BE23DB0E}"/>
              </a:ext>
            </a:extLst>
          </p:cNvPr>
          <p:cNvPicPr/>
          <p:nvPr/>
        </p:nvPicPr>
        <p:blipFill>
          <a:blip r:embed="rId10" cstate="print"/>
          <a:stretch>
            <a:fillRect/>
          </a:stretch>
        </p:blipFill>
        <p:spPr>
          <a:xfrm>
            <a:off x="5633909" y="8193022"/>
            <a:ext cx="1092708" cy="848868"/>
          </a:xfrm>
          <a:prstGeom prst="rect">
            <a:avLst/>
          </a:prstGeom>
        </p:spPr>
      </p:pic>
    </p:spTree>
  </p:cSld>
  <p:clrMapOvr>
    <a:masterClrMapping/>
  </p:clrMapOvr>
</p:sld>
</file>

<file path=ppt/slides/slide3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94485" y="115823"/>
            <a:ext cx="6669405" cy="8926195"/>
            <a:chOff x="94485" y="115823"/>
            <a:chExt cx="6669405" cy="8926195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44780" y="8727947"/>
              <a:ext cx="6516624" cy="160019"/>
            </a:xfrm>
            <a:prstGeom prst="rect">
              <a:avLst/>
            </a:prstGeom>
          </p:spPr>
        </p:pic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96012" y="115823"/>
              <a:ext cx="6665976" cy="1452372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42849" y="142875"/>
              <a:ext cx="6572275" cy="1358646"/>
            </a:xfrm>
            <a:prstGeom prst="rect">
              <a:avLst/>
            </a:prstGeom>
          </p:spPr>
        </p:pic>
        <p:sp>
          <p:nvSpPr>
            <p:cNvPr id="6" name="object 6"/>
            <p:cNvSpPr/>
            <p:nvPr/>
          </p:nvSpPr>
          <p:spPr>
            <a:xfrm>
              <a:off x="142849" y="142875"/>
              <a:ext cx="6572884" cy="1358900"/>
            </a:xfrm>
            <a:custGeom>
              <a:avLst/>
              <a:gdLst/>
              <a:ahLst/>
              <a:cxnLst/>
              <a:rect l="l" t="t" r="r" b="b"/>
              <a:pathLst>
                <a:path w="6572884" h="1358900">
                  <a:moveTo>
                    <a:pt x="0" y="226441"/>
                  </a:moveTo>
                  <a:lnTo>
                    <a:pt x="4600" y="180795"/>
                  </a:lnTo>
                  <a:lnTo>
                    <a:pt x="17795" y="138285"/>
                  </a:lnTo>
                  <a:lnTo>
                    <a:pt x="38673" y="99820"/>
                  </a:lnTo>
                  <a:lnTo>
                    <a:pt x="66324" y="66309"/>
                  </a:lnTo>
                  <a:lnTo>
                    <a:pt x="99837" y="38663"/>
                  </a:lnTo>
                  <a:lnTo>
                    <a:pt x="138301" y="17789"/>
                  </a:lnTo>
                  <a:lnTo>
                    <a:pt x="180806" y="4599"/>
                  </a:lnTo>
                  <a:lnTo>
                    <a:pt x="226440" y="0"/>
                  </a:lnTo>
                  <a:lnTo>
                    <a:pt x="6345834" y="0"/>
                  </a:lnTo>
                  <a:lnTo>
                    <a:pt x="6391480" y="4599"/>
                  </a:lnTo>
                  <a:lnTo>
                    <a:pt x="6433990" y="17789"/>
                  </a:lnTo>
                  <a:lnTo>
                    <a:pt x="6472455" y="38663"/>
                  </a:lnTo>
                  <a:lnTo>
                    <a:pt x="6505965" y="66309"/>
                  </a:lnTo>
                  <a:lnTo>
                    <a:pt x="6533612" y="99820"/>
                  </a:lnTo>
                  <a:lnTo>
                    <a:pt x="6554485" y="138285"/>
                  </a:lnTo>
                  <a:lnTo>
                    <a:pt x="6567676" y="180795"/>
                  </a:lnTo>
                  <a:lnTo>
                    <a:pt x="6572275" y="226441"/>
                  </a:lnTo>
                  <a:lnTo>
                    <a:pt x="6572275" y="1132204"/>
                  </a:lnTo>
                  <a:lnTo>
                    <a:pt x="6567676" y="1177850"/>
                  </a:lnTo>
                  <a:lnTo>
                    <a:pt x="6554485" y="1220360"/>
                  </a:lnTo>
                  <a:lnTo>
                    <a:pt x="6533612" y="1258825"/>
                  </a:lnTo>
                  <a:lnTo>
                    <a:pt x="6505965" y="1292336"/>
                  </a:lnTo>
                  <a:lnTo>
                    <a:pt x="6472455" y="1319982"/>
                  </a:lnTo>
                  <a:lnTo>
                    <a:pt x="6433990" y="1340856"/>
                  </a:lnTo>
                  <a:lnTo>
                    <a:pt x="6391480" y="1354046"/>
                  </a:lnTo>
                  <a:lnTo>
                    <a:pt x="6345834" y="1358646"/>
                  </a:lnTo>
                  <a:lnTo>
                    <a:pt x="226440" y="1358646"/>
                  </a:lnTo>
                  <a:lnTo>
                    <a:pt x="180806" y="1354046"/>
                  </a:lnTo>
                  <a:lnTo>
                    <a:pt x="138301" y="1340856"/>
                  </a:lnTo>
                  <a:lnTo>
                    <a:pt x="99837" y="1319982"/>
                  </a:lnTo>
                  <a:lnTo>
                    <a:pt x="66324" y="1292336"/>
                  </a:lnTo>
                  <a:lnTo>
                    <a:pt x="38673" y="1258825"/>
                  </a:lnTo>
                  <a:lnTo>
                    <a:pt x="17795" y="1220360"/>
                  </a:lnTo>
                  <a:lnTo>
                    <a:pt x="4600" y="1177850"/>
                  </a:lnTo>
                  <a:lnTo>
                    <a:pt x="0" y="1132204"/>
                  </a:lnTo>
                  <a:lnTo>
                    <a:pt x="0" y="226441"/>
                  </a:lnTo>
                  <a:close/>
                </a:path>
              </a:pathLst>
            </a:custGeom>
            <a:ln w="9525">
              <a:solidFill>
                <a:srgbClr val="55CE74"/>
              </a:solidFill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pic>
          <p:nvPicPr>
            <p:cNvPr id="7" name="object 7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2500248" y="305930"/>
              <a:ext cx="1714500" cy="733945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2738628" y="1024127"/>
              <a:ext cx="1897379" cy="371855"/>
            </a:xfrm>
            <a:prstGeom prst="rect">
              <a:avLst/>
            </a:prstGeom>
          </p:spPr>
        </p:pic>
        <p:pic>
          <p:nvPicPr>
            <p:cNvPr id="9" name="object 9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4401312" y="1024127"/>
              <a:ext cx="1577339" cy="371855"/>
            </a:xfrm>
            <a:prstGeom prst="rect">
              <a:avLst/>
            </a:prstGeom>
          </p:spPr>
        </p:pic>
        <p:pic>
          <p:nvPicPr>
            <p:cNvPr id="10" name="object 10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3169920" y="1207007"/>
              <a:ext cx="1546859" cy="371855"/>
            </a:xfrm>
            <a:prstGeom prst="rect">
              <a:avLst/>
            </a:prstGeom>
          </p:spPr>
        </p:pic>
        <p:pic>
          <p:nvPicPr>
            <p:cNvPr id="11" name="object 11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4482083" y="1207007"/>
              <a:ext cx="284988" cy="371855"/>
            </a:xfrm>
            <a:prstGeom prst="rect">
              <a:avLst/>
            </a:prstGeom>
          </p:spPr>
        </p:pic>
        <p:pic>
          <p:nvPicPr>
            <p:cNvPr id="12" name="object 12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4571999" y="1207007"/>
              <a:ext cx="1013460" cy="371855"/>
            </a:xfrm>
            <a:prstGeom prst="rect">
              <a:avLst/>
            </a:prstGeom>
          </p:spPr>
        </p:pic>
        <p:pic>
          <p:nvPicPr>
            <p:cNvPr id="13" name="object 13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324612" y="234695"/>
              <a:ext cx="1719072" cy="1341120"/>
            </a:xfrm>
            <a:prstGeom prst="rect">
              <a:avLst/>
            </a:prstGeom>
          </p:spPr>
        </p:pic>
        <p:pic>
          <p:nvPicPr>
            <p:cNvPr id="14" name="object 14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5606795" y="8193022"/>
              <a:ext cx="1092707" cy="848868"/>
            </a:xfrm>
            <a:prstGeom prst="rect">
              <a:avLst/>
            </a:prstGeom>
          </p:spPr>
        </p:pic>
        <p:pic>
          <p:nvPicPr>
            <p:cNvPr id="15" name="object 15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109728" y="8193022"/>
              <a:ext cx="1092708" cy="848868"/>
            </a:xfrm>
            <a:prstGeom prst="rect">
              <a:avLst/>
            </a:prstGeom>
          </p:spPr>
        </p:pic>
        <p:pic>
          <p:nvPicPr>
            <p:cNvPr id="16" name="object 16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4725162" y="164274"/>
              <a:ext cx="1805305" cy="893889"/>
            </a:xfrm>
            <a:prstGeom prst="rect">
              <a:avLst/>
            </a:prstGeom>
          </p:spPr>
        </p:pic>
      </p:grpSp>
      <p:graphicFrame>
        <p:nvGraphicFramePr>
          <p:cNvPr id="17" name="object 17"/>
          <p:cNvGraphicFramePr>
            <a:graphicFrameLocks noGrp="1"/>
          </p:cNvGraphicFramePr>
          <p:nvPr/>
        </p:nvGraphicFramePr>
        <p:xfrm>
          <a:off x="182295" y="2259202"/>
          <a:ext cx="6264274" cy="404241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45542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49796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27888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20320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36576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endParaRPr sz="1200" dirty="0">
                        <a:latin typeface="Times New Roman"/>
                        <a:cs typeface="Times New Roman"/>
                      </a:endParaRPr>
                    </a:p>
                    <a:p>
                      <a:pPr marL="413384">
                        <a:lnSpc>
                          <a:spcPts val="1375"/>
                        </a:lnSpc>
                      </a:pPr>
                      <a:r>
                        <a:rPr sz="1200" b="1" spc="-10" dirty="0">
                          <a:latin typeface="Times New Roman"/>
                          <a:cs typeface="Times New Roman"/>
                        </a:rPr>
                        <a:t>Motivado</a:t>
                      </a:r>
                      <a:endParaRPr sz="12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317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solidFill>
                      <a:srgbClr val="30B6FC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endParaRPr sz="1200" dirty="0">
                        <a:latin typeface="Times New Roman"/>
                        <a:cs typeface="Times New Roman"/>
                      </a:endParaRPr>
                    </a:p>
                    <a:p>
                      <a:pPr marL="1270" algn="ctr">
                        <a:lnSpc>
                          <a:spcPts val="1375"/>
                        </a:lnSpc>
                      </a:pPr>
                      <a:r>
                        <a:rPr sz="1200" b="1" spc="-10" dirty="0">
                          <a:latin typeface="Times New Roman"/>
                          <a:cs typeface="Times New Roman"/>
                        </a:rPr>
                        <a:t>Logro</a:t>
                      </a:r>
                      <a:endParaRPr sz="12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317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solidFill>
                      <a:srgbClr val="30B6FC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endParaRPr sz="1200" dirty="0">
                        <a:latin typeface="Times New Roman"/>
                        <a:cs typeface="Times New Roman"/>
                      </a:endParaRPr>
                    </a:p>
                    <a:p>
                      <a:pPr marL="2540" algn="ctr">
                        <a:lnSpc>
                          <a:spcPts val="1375"/>
                        </a:lnSpc>
                      </a:pPr>
                      <a:r>
                        <a:rPr sz="1200" b="1" spc="-10" dirty="0">
                          <a:latin typeface="Times New Roman"/>
                          <a:cs typeface="Times New Roman"/>
                        </a:rPr>
                        <a:t>Activo</a:t>
                      </a:r>
                      <a:endParaRPr sz="12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317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solidFill>
                      <a:srgbClr val="30B6FC"/>
                    </a:solidFill>
                  </a:tcPr>
                </a:tc>
                <a:tc>
                  <a:txBody>
                    <a:bodyPr/>
                    <a:lstStyle/>
                    <a:p>
                      <a:pPr marL="258445">
                        <a:lnSpc>
                          <a:spcPts val="1405"/>
                        </a:lnSpc>
                      </a:pPr>
                      <a:r>
                        <a:rPr sz="1200" b="1" dirty="0">
                          <a:latin typeface="Times New Roman"/>
                          <a:cs typeface="Times New Roman"/>
                        </a:rPr>
                        <a:t>Síntesis</a:t>
                      </a:r>
                      <a:r>
                        <a:rPr sz="1200" b="1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b="1" dirty="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sz="1200" b="1" spc="-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b="1" spc="-10" dirty="0">
                          <a:latin typeface="Times New Roman"/>
                          <a:cs typeface="Times New Roman"/>
                        </a:rPr>
                        <a:t>información</a:t>
                      </a:r>
                      <a:endParaRPr sz="12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solidFill>
                      <a:srgbClr val="30B6F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676650">
                <a:tc>
                  <a:txBody>
                    <a:bodyPr/>
                    <a:lstStyle/>
                    <a:p>
                      <a:pPr marL="68580" marR="67310">
                        <a:lnSpc>
                          <a:spcPts val="1440"/>
                        </a:lnSpc>
                        <a:spcBef>
                          <a:spcPts val="15"/>
                        </a:spcBef>
                      </a:pPr>
                      <a:r>
                        <a:rPr sz="1200" b="1" dirty="0">
                          <a:latin typeface="Times New Roman"/>
                          <a:cs typeface="Times New Roman"/>
                        </a:rPr>
                        <a:t>…lo </a:t>
                      </a:r>
                      <a:r>
                        <a:rPr sz="1200" b="1" spc="-10" dirty="0">
                          <a:latin typeface="Times New Roman"/>
                          <a:cs typeface="Times New Roman"/>
                        </a:rPr>
                        <a:t>estamos </a:t>
                      </a:r>
                      <a:r>
                        <a:rPr sz="1200" b="1" dirty="0">
                          <a:latin typeface="Times New Roman"/>
                          <a:cs typeface="Times New Roman"/>
                        </a:rPr>
                        <a:t>haciendo</a:t>
                      </a:r>
                      <a:r>
                        <a:rPr sz="1200" b="1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b="1" dirty="0">
                          <a:latin typeface="Times New Roman"/>
                          <a:cs typeface="Times New Roman"/>
                        </a:rPr>
                        <a:t>bien,</a:t>
                      </a:r>
                      <a:r>
                        <a:rPr sz="1200" b="1" spc="-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b="1" spc="-20" dirty="0">
                          <a:latin typeface="Times New Roman"/>
                          <a:cs typeface="Times New Roman"/>
                        </a:rPr>
                        <a:t>pues </a:t>
                      </a:r>
                      <a:r>
                        <a:rPr sz="1200" b="1" dirty="0">
                          <a:latin typeface="Times New Roman"/>
                          <a:cs typeface="Times New Roman"/>
                        </a:rPr>
                        <a:t>se</a:t>
                      </a:r>
                      <a:r>
                        <a:rPr sz="1200" b="1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b="1" dirty="0">
                          <a:latin typeface="Times New Roman"/>
                          <a:cs typeface="Times New Roman"/>
                        </a:rPr>
                        <a:t>presta</a:t>
                      </a:r>
                      <a:r>
                        <a:rPr sz="1200" b="1" spc="-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b="1" dirty="0">
                          <a:latin typeface="Times New Roman"/>
                          <a:cs typeface="Times New Roman"/>
                        </a:rPr>
                        <a:t>un</a:t>
                      </a:r>
                      <a:r>
                        <a:rPr sz="1200" b="1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b="1" spc="-10" dirty="0">
                          <a:latin typeface="Times New Roman"/>
                          <a:cs typeface="Times New Roman"/>
                        </a:rPr>
                        <a:t>servicio </a:t>
                      </a:r>
                      <a:r>
                        <a:rPr sz="1200" b="1" dirty="0">
                          <a:latin typeface="Times New Roman"/>
                          <a:cs typeface="Times New Roman"/>
                        </a:rPr>
                        <a:t>adecuado</a:t>
                      </a:r>
                      <a:r>
                        <a:rPr sz="1200" b="1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b="1" dirty="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sz="1200" b="1" spc="-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b="1" spc="-25" dirty="0">
                          <a:latin typeface="Times New Roman"/>
                          <a:cs typeface="Times New Roman"/>
                        </a:rPr>
                        <a:t>los </a:t>
                      </a:r>
                      <a:r>
                        <a:rPr sz="1200" b="1" spc="-10" dirty="0">
                          <a:latin typeface="Times New Roman"/>
                          <a:cs typeface="Times New Roman"/>
                        </a:rPr>
                        <a:t>Trabajadores</a:t>
                      </a:r>
                      <a:r>
                        <a:rPr sz="1200" b="1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b="1" dirty="0">
                          <a:latin typeface="Times New Roman"/>
                          <a:cs typeface="Times New Roman"/>
                        </a:rPr>
                        <a:t>y</a:t>
                      </a:r>
                      <a:r>
                        <a:rPr sz="1200" b="1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b="1" spc="-25" dirty="0">
                          <a:latin typeface="Times New Roman"/>
                          <a:cs typeface="Times New Roman"/>
                        </a:rPr>
                        <a:t>se </a:t>
                      </a:r>
                      <a:r>
                        <a:rPr sz="1200" b="1" dirty="0">
                          <a:latin typeface="Times New Roman"/>
                          <a:cs typeface="Times New Roman"/>
                        </a:rPr>
                        <a:t>van</a:t>
                      </a:r>
                      <a:r>
                        <a:rPr sz="1200" b="1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b="1" dirty="0">
                          <a:latin typeface="Times New Roman"/>
                          <a:cs typeface="Times New Roman"/>
                        </a:rPr>
                        <a:t>satisfechos</a:t>
                      </a:r>
                      <a:r>
                        <a:rPr sz="1200" b="1" spc="-25" dirty="0">
                          <a:latin typeface="Times New Roman"/>
                          <a:cs typeface="Times New Roman"/>
                        </a:rPr>
                        <a:t> con </a:t>
                      </a:r>
                      <a:r>
                        <a:rPr sz="1200" b="1" dirty="0">
                          <a:latin typeface="Times New Roman"/>
                          <a:cs typeface="Times New Roman"/>
                        </a:rPr>
                        <a:t>la</a:t>
                      </a:r>
                      <a:r>
                        <a:rPr sz="1200" b="1" spc="-10" dirty="0">
                          <a:latin typeface="Times New Roman"/>
                          <a:cs typeface="Times New Roman"/>
                        </a:rPr>
                        <a:t> atención.</a:t>
                      </a:r>
                      <a:endParaRPr sz="1200" dirty="0">
                        <a:latin typeface="Times New Roman"/>
                        <a:cs typeface="Times New Roman"/>
                      </a:endParaRPr>
                    </a:p>
                    <a:p>
                      <a:pPr marL="68580" marR="528320" algn="just">
                        <a:lnSpc>
                          <a:spcPts val="1440"/>
                        </a:lnSpc>
                      </a:pPr>
                      <a:r>
                        <a:rPr sz="1200" b="1" dirty="0">
                          <a:latin typeface="Times New Roman"/>
                          <a:cs typeface="Times New Roman"/>
                        </a:rPr>
                        <a:t>…también</a:t>
                      </a:r>
                      <a:r>
                        <a:rPr sz="1200" b="1" spc="-7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b="1" spc="-25" dirty="0">
                          <a:latin typeface="Times New Roman"/>
                          <a:cs typeface="Times New Roman"/>
                        </a:rPr>
                        <a:t>se </a:t>
                      </a:r>
                      <a:r>
                        <a:rPr sz="1200" b="1" dirty="0">
                          <a:latin typeface="Times New Roman"/>
                          <a:cs typeface="Times New Roman"/>
                        </a:rPr>
                        <a:t>encuentra</a:t>
                      </a:r>
                      <a:r>
                        <a:rPr sz="1200" b="1" spc="-4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b="1" spc="-25" dirty="0">
                          <a:latin typeface="Times New Roman"/>
                          <a:cs typeface="Times New Roman"/>
                        </a:rPr>
                        <a:t>la </a:t>
                      </a:r>
                      <a:r>
                        <a:rPr sz="1200" b="1" dirty="0">
                          <a:latin typeface="Times New Roman"/>
                          <a:cs typeface="Times New Roman"/>
                        </a:rPr>
                        <a:t>política</a:t>
                      </a:r>
                      <a:r>
                        <a:rPr sz="1200" b="1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b="1" spc="-25" dirty="0">
                          <a:latin typeface="Times New Roman"/>
                          <a:cs typeface="Times New Roman"/>
                        </a:rPr>
                        <a:t>de</a:t>
                      </a:r>
                      <a:endParaRPr sz="1200" dirty="0">
                        <a:latin typeface="Times New Roman"/>
                        <a:cs typeface="Times New Roman"/>
                      </a:endParaRPr>
                    </a:p>
                    <a:p>
                      <a:pPr marL="68580" marR="227329">
                        <a:lnSpc>
                          <a:spcPts val="1440"/>
                        </a:lnSpc>
                      </a:pPr>
                      <a:r>
                        <a:rPr sz="1200" b="1" dirty="0">
                          <a:latin typeface="Times New Roman"/>
                          <a:cs typeface="Times New Roman"/>
                        </a:rPr>
                        <a:t>estímulos</a:t>
                      </a:r>
                      <a:r>
                        <a:rPr sz="1200" b="1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b="1" dirty="0">
                          <a:latin typeface="Times New Roman"/>
                          <a:cs typeface="Times New Roman"/>
                        </a:rPr>
                        <a:t>hacia</a:t>
                      </a:r>
                      <a:r>
                        <a:rPr sz="1200" b="1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b="1" spc="-25" dirty="0">
                          <a:latin typeface="Times New Roman"/>
                          <a:cs typeface="Times New Roman"/>
                        </a:rPr>
                        <a:t>la </a:t>
                      </a:r>
                      <a:r>
                        <a:rPr sz="1200" b="1" dirty="0">
                          <a:latin typeface="Times New Roman"/>
                          <a:cs typeface="Times New Roman"/>
                        </a:rPr>
                        <a:t>eficiencia</a:t>
                      </a:r>
                      <a:r>
                        <a:rPr sz="1200" b="1" spc="-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b="1" dirty="0">
                          <a:latin typeface="Times New Roman"/>
                          <a:cs typeface="Times New Roman"/>
                        </a:rPr>
                        <a:t>y</a:t>
                      </a:r>
                      <a:r>
                        <a:rPr sz="1200" b="1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b="1" spc="-25" dirty="0">
                          <a:latin typeface="Times New Roman"/>
                          <a:cs typeface="Times New Roman"/>
                        </a:rPr>
                        <a:t>la </a:t>
                      </a:r>
                      <a:r>
                        <a:rPr sz="1200" b="1" dirty="0">
                          <a:latin typeface="Times New Roman"/>
                          <a:cs typeface="Times New Roman"/>
                        </a:rPr>
                        <a:t>preparación</a:t>
                      </a:r>
                      <a:r>
                        <a:rPr sz="1200" b="1" spc="-6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b="1" spc="-25" dirty="0">
                          <a:latin typeface="Times New Roman"/>
                          <a:cs typeface="Times New Roman"/>
                        </a:rPr>
                        <a:t>del </a:t>
                      </a:r>
                      <a:r>
                        <a:rPr sz="1200" b="1" spc="-10" dirty="0">
                          <a:latin typeface="Times New Roman"/>
                          <a:cs typeface="Times New Roman"/>
                        </a:rPr>
                        <a:t>funcionario.</a:t>
                      </a:r>
                      <a:endParaRPr sz="1200" dirty="0">
                        <a:latin typeface="Times New Roman"/>
                        <a:cs typeface="Times New Roman"/>
                      </a:endParaRPr>
                    </a:p>
                    <a:p>
                      <a:pPr marL="68580" marR="96520">
                        <a:lnSpc>
                          <a:spcPts val="1440"/>
                        </a:lnSpc>
                      </a:pPr>
                      <a:r>
                        <a:rPr sz="1200" b="1" dirty="0">
                          <a:latin typeface="Times New Roman"/>
                          <a:cs typeface="Times New Roman"/>
                        </a:rPr>
                        <a:t>…tenemos</a:t>
                      </a:r>
                      <a:r>
                        <a:rPr sz="1200" b="1" spc="-6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b="1" spc="-10" dirty="0">
                          <a:latin typeface="Times New Roman"/>
                          <a:cs typeface="Times New Roman"/>
                        </a:rPr>
                        <a:t>personal </a:t>
                      </a:r>
                      <a:r>
                        <a:rPr sz="1200" b="1" dirty="0">
                          <a:latin typeface="Times New Roman"/>
                          <a:cs typeface="Times New Roman"/>
                        </a:rPr>
                        <a:t>muy</a:t>
                      </a:r>
                      <a:r>
                        <a:rPr sz="1200" b="1" spc="-20" dirty="0">
                          <a:latin typeface="Times New Roman"/>
                          <a:cs typeface="Times New Roman"/>
                        </a:rPr>
                        <a:t> bien </a:t>
                      </a:r>
                      <a:r>
                        <a:rPr sz="1200" b="1" dirty="0">
                          <a:latin typeface="Times New Roman"/>
                          <a:cs typeface="Times New Roman"/>
                        </a:rPr>
                        <a:t>preparado,</a:t>
                      </a:r>
                      <a:r>
                        <a:rPr sz="1200" b="1" spc="-6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b="1" spc="-20" dirty="0">
                          <a:latin typeface="Times New Roman"/>
                          <a:cs typeface="Times New Roman"/>
                        </a:rPr>
                        <a:t>más,</a:t>
                      </a:r>
                      <a:endParaRPr sz="12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190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68580" marR="96520">
                        <a:lnSpc>
                          <a:spcPts val="1440"/>
                        </a:lnSpc>
                        <a:spcBef>
                          <a:spcPts val="15"/>
                        </a:spcBef>
                      </a:pPr>
                      <a:r>
                        <a:rPr sz="1200" b="1" dirty="0">
                          <a:latin typeface="Times New Roman"/>
                          <a:cs typeface="Times New Roman"/>
                        </a:rPr>
                        <a:t>…en</a:t>
                      </a:r>
                      <a:r>
                        <a:rPr sz="1200" b="1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b="1" dirty="0">
                          <a:latin typeface="Times New Roman"/>
                          <a:cs typeface="Times New Roman"/>
                        </a:rPr>
                        <a:t>mi</a:t>
                      </a:r>
                      <a:r>
                        <a:rPr sz="1200" b="1" spc="-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b="1" dirty="0">
                          <a:latin typeface="Times New Roman"/>
                          <a:cs typeface="Times New Roman"/>
                        </a:rPr>
                        <a:t>opinión</a:t>
                      </a:r>
                      <a:r>
                        <a:rPr sz="1200" b="1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b="1" spc="-25" dirty="0">
                          <a:latin typeface="Times New Roman"/>
                          <a:cs typeface="Times New Roman"/>
                        </a:rPr>
                        <a:t>es </a:t>
                      </a:r>
                      <a:r>
                        <a:rPr sz="1200" b="1" dirty="0">
                          <a:latin typeface="Times New Roman"/>
                          <a:cs typeface="Times New Roman"/>
                        </a:rPr>
                        <a:t>bueno,</a:t>
                      </a:r>
                      <a:r>
                        <a:rPr sz="1200" b="1" spc="-5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b="1" dirty="0">
                          <a:latin typeface="Times New Roman"/>
                          <a:cs typeface="Times New Roman"/>
                        </a:rPr>
                        <a:t>pero</a:t>
                      </a:r>
                      <a:r>
                        <a:rPr sz="1200" b="1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b="1" spc="-35" dirty="0">
                          <a:latin typeface="Times New Roman"/>
                          <a:cs typeface="Times New Roman"/>
                        </a:rPr>
                        <a:t>no </a:t>
                      </a:r>
                      <a:r>
                        <a:rPr sz="1200" b="1" dirty="0">
                          <a:latin typeface="Times New Roman"/>
                          <a:cs typeface="Times New Roman"/>
                        </a:rPr>
                        <a:t>excelente,</a:t>
                      </a:r>
                      <a:r>
                        <a:rPr sz="1200" b="1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b="1" spc="-20" dirty="0">
                          <a:latin typeface="Times New Roman"/>
                          <a:cs typeface="Times New Roman"/>
                        </a:rPr>
                        <a:t>pues </a:t>
                      </a:r>
                      <a:r>
                        <a:rPr sz="1200" b="1" dirty="0">
                          <a:latin typeface="Times New Roman"/>
                          <a:cs typeface="Times New Roman"/>
                        </a:rPr>
                        <a:t>muchas</a:t>
                      </a:r>
                      <a:r>
                        <a:rPr sz="1200" b="1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b="1" dirty="0">
                          <a:latin typeface="Times New Roman"/>
                          <a:cs typeface="Times New Roman"/>
                        </a:rPr>
                        <a:t>veces</a:t>
                      </a:r>
                      <a:r>
                        <a:rPr sz="1200" b="1" spc="-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b="1" dirty="0">
                          <a:latin typeface="Times New Roman"/>
                          <a:cs typeface="Times New Roman"/>
                        </a:rPr>
                        <a:t>se</a:t>
                      </a:r>
                      <a:r>
                        <a:rPr sz="1200" b="1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b="1" spc="-25" dirty="0">
                          <a:latin typeface="Times New Roman"/>
                          <a:cs typeface="Times New Roman"/>
                        </a:rPr>
                        <a:t>dan </a:t>
                      </a:r>
                      <a:r>
                        <a:rPr sz="1200" b="1" dirty="0">
                          <a:latin typeface="Times New Roman"/>
                          <a:cs typeface="Times New Roman"/>
                        </a:rPr>
                        <a:t>situaciones</a:t>
                      </a:r>
                      <a:r>
                        <a:rPr sz="1200" b="1" spc="-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b="1" dirty="0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sz="1200" b="1" spc="-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b="1" spc="-25" dirty="0">
                          <a:latin typeface="Times New Roman"/>
                          <a:cs typeface="Times New Roman"/>
                        </a:rPr>
                        <a:t>las </a:t>
                      </a:r>
                      <a:r>
                        <a:rPr sz="1200" b="1" dirty="0">
                          <a:latin typeface="Times New Roman"/>
                          <a:cs typeface="Times New Roman"/>
                        </a:rPr>
                        <a:t>que</a:t>
                      </a:r>
                      <a:r>
                        <a:rPr sz="1200" b="1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b="1" dirty="0">
                          <a:latin typeface="Times New Roman"/>
                          <a:cs typeface="Times New Roman"/>
                        </a:rPr>
                        <a:t>los</a:t>
                      </a:r>
                      <a:r>
                        <a:rPr sz="1200" b="1" spc="-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b="1" dirty="0">
                          <a:latin typeface="Times New Roman"/>
                          <a:cs typeface="Times New Roman"/>
                        </a:rPr>
                        <a:t>usuarios</a:t>
                      </a:r>
                      <a:r>
                        <a:rPr sz="1200" b="1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b="1" spc="-25" dirty="0">
                          <a:latin typeface="Times New Roman"/>
                          <a:cs typeface="Times New Roman"/>
                        </a:rPr>
                        <a:t>se </a:t>
                      </a:r>
                      <a:r>
                        <a:rPr sz="1200" b="1" dirty="0">
                          <a:latin typeface="Times New Roman"/>
                          <a:cs typeface="Times New Roman"/>
                        </a:rPr>
                        <a:t>quejan</a:t>
                      </a:r>
                      <a:r>
                        <a:rPr sz="1200" b="1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b="1" dirty="0">
                          <a:latin typeface="Times New Roman"/>
                          <a:cs typeface="Times New Roman"/>
                        </a:rPr>
                        <a:t>por</a:t>
                      </a:r>
                      <a:r>
                        <a:rPr sz="1200" b="1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b="1" dirty="0">
                          <a:latin typeface="Times New Roman"/>
                          <a:cs typeface="Times New Roman"/>
                        </a:rPr>
                        <a:t>lo</a:t>
                      </a:r>
                      <a:r>
                        <a:rPr sz="1200" b="1" spc="-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b="1" spc="-20" dirty="0">
                          <a:latin typeface="Times New Roman"/>
                          <a:cs typeface="Times New Roman"/>
                        </a:rPr>
                        <a:t>lento </a:t>
                      </a:r>
                      <a:r>
                        <a:rPr sz="1200" b="1" dirty="0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sz="1200" b="1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b="1" dirty="0">
                          <a:latin typeface="Times New Roman"/>
                          <a:cs typeface="Times New Roman"/>
                        </a:rPr>
                        <a:t>se</a:t>
                      </a:r>
                      <a:r>
                        <a:rPr sz="1200" b="1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b="1" dirty="0">
                          <a:latin typeface="Times New Roman"/>
                          <a:cs typeface="Times New Roman"/>
                        </a:rPr>
                        <a:t>desarrollan</a:t>
                      </a:r>
                      <a:r>
                        <a:rPr sz="1200" b="1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b="1" spc="-25" dirty="0">
                          <a:latin typeface="Times New Roman"/>
                          <a:cs typeface="Times New Roman"/>
                        </a:rPr>
                        <a:t>las </a:t>
                      </a:r>
                      <a:r>
                        <a:rPr sz="1200" b="1" spc="-10" dirty="0">
                          <a:latin typeface="Times New Roman"/>
                          <a:cs typeface="Times New Roman"/>
                        </a:rPr>
                        <a:t>operaciones.</a:t>
                      </a:r>
                      <a:endParaRPr sz="1200" dirty="0">
                        <a:latin typeface="Times New Roman"/>
                        <a:cs typeface="Times New Roman"/>
                      </a:endParaRPr>
                    </a:p>
                    <a:p>
                      <a:pPr marL="68580" marR="123825">
                        <a:lnSpc>
                          <a:spcPts val="1440"/>
                        </a:lnSpc>
                      </a:pPr>
                      <a:r>
                        <a:rPr sz="1200" b="1" dirty="0">
                          <a:latin typeface="Times New Roman"/>
                          <a:cs typeface="Times New Roman"/>
                        </a:rPr>
                        <a:t>…hay</a:t>
                      </a:r>
                      <a:r>
                        <a:rPr sz="1200" b="1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b="1" dirty="0">
                          <a:latin typeface="Times New Roman"/>
                          <a:cs typeface="Times New Roman"/>
                        </a:rPr>
                        <a:t>puestos</a:t>
                      </a:r>
                      <a:r>
                        <a:rPr sz="1200" b="1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b="1" spc="-25" dirty="0">
                          <a:latin typeface="Times New Roman"/>
                          <a:cs typeface="Times New Roman"/>
                        </a:rPr>
                        <a:t>que </a:t>
                      </a:r>
                      <a:r>
                        <a:rPr sz="1200" b="1" spc="-10" dirty="0">
                          <a:latin typeface="Times New Roman"/>
                          <a:cs typeface="Times New Roman"/>
                        </a:rPr>
                        <a:t>requieren</a:t>
                      </a:r>
                      <a:r>
                        <a:rPr sz="1200" b="1" spc="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b="1" dirty="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sz="1200" b="1" spc="-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b="1" spc="-20" dirty="0">
                          <a:latin typeface="Times New Roman"/>
                          <a:cs typeface="Times New Roman"/>
                        </a:rPr>
                        <a:t>mucha</a:t>
                      </a:r>
                      <a:endParaRPr sz="1200" dirty="0">
                        <a:latin typeface="Times New Roman"/>
                        <a:cs typeface="Times New Roman"/>
                      </a:endParaRPr>
                    </a:p>
                    <a:p>
                      <a:pPr marL="68580" marR="208915">
                        <a:lnSpc>
                          <a:spcPts val="1440"/>
                        </a:lnSpc>
                      </a:pPr>
                      <a:r>
                        <a:rPr sz="1200" b="1" dirty="0">
                          <a:latin typeface="Times New Roman"/>
                          <a:cs typeface="Times New Roman"/>
                        </a:rPr>
                        <a:t>experiencia</a:t>
                      </a:r>
                      <a:r>
                        <a:rPr sz="1200" b="1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b="1" spc="-50" dirty="0">
                          <a:latin typeface="Times New Roman"/>
                          <a:cs typeface="Times New Roman"/>
                        </a:rPr>
                        <a:t>y </a:t>
                      </a:r>
                      <a:r>
                        <a:rPr sz="1200" b="1" dirty="0">
                          <a:latin typeface="Times New Roman"/>
                          <a:cs typeface="Times New Roman"/>
                        </a:rPr>
                        <a:t>competitividad,</a:t>
                      </a:r>
                      <a:r>
                        <a:rPr sz="1200" b="1" spc="-7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b="1" spc="-25" dirty="0">
                          <a:latin typeface="Times New Roman"/>
                          <a:cs typeface="Times New Roman"/>
                        </a:rPr>
                        <a:t>no </a:t>
                      </a:r>
                      <a:r>
                        <a:rPr sz="1200" b="1" dirty="0">
                          <a:latin typeface="Times New Roman"/>
                          <a:cs typeface="Times New Roman"/>
                        </a:rPr>
                        <a:t>solo</a:t>
                      </a:r>
                      <a:r>
                        <a:rPr sz="1200" b="1" spc="-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b="1" dirty="0">
                          <a:latin typeface="Times New Roman"/>
                          <a:cs typeface="Times New Roman"/>
                        </a:rPr>
                        <a:t>desde</a:t>
                      </a:r>
                      <a:r>
                        <a:rPr sz="1200" b="1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b="1" spc="-35" dirty="0">
                          <a:latin typeface="Times New Roman"/>
                          <a:cs typeface="Times New Roman"/>
                        </a:rPr>
                        <a:t>lo </a:t>
                      </a:r>
                      <a:r>
                        <a:rPr sz="1200" b="1" dirty="0">
                          <a:latin typeface="Times New Roman"/>
                          <a:cs typeface="Times New Roman"/>
                        </a:rPr>
                        <a:t>académico,</a:t>
                      </a:r>
                      <a:r>
                        <a:rPr sz="1200" b="1" spc="-4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b="1" spc="-20" dirty="0">
                          <a:latin typeface="Times New Roman"/>
                          <a:cs typeface="Times New Roman"/>
                        </a:rPr>
                        <a:t>sino </a:t>
                      </a:r>
                      <a:r>
                        <a:rPr sz="1200" b="1" dirty="0">
                          <a:latin typeface="Times New Roman"/>
                          <a:cs typeface="Times New Roman"/>
                        </a:rPr>
                        <a:t>desde</a:t>
                      </a:r>
                      <a:r>
                        <a:rPr sz="1200" b="1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b="1" dirty="0">
                          <a:latin typeface="Times New Roman"/>
                          <a:cs typeface="Times New Roman"/>
                        </a:rPr>
                        <a:t>la</a:t>
                      </a:r>
                      <a:r>
                        <a:rPr sz="1200" b="1" spc="-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b="1" spc="-10" dirty="0">
                          <a:latin typeface="Times New Roman"/>
                          <a:cs typeface="Times New Roman"/>
                        </a:rPr>
                        <a:t>praxis,</a:t>
                      </a:r>
                      <a:endParaRPr sz="12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190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69215" marR="129539">
                        <a:lnSpc>
                          <a:spcPts val="1440"/>
                        </a:lnSpc>
                        <a:spcBef>
                          <a:spcPts val="15"/>
                        </a:spcBef>
                      </a:pPr>
                      <a:r>
                        <a:rPr sz="1200" b="1" dirty="0">
                          <a:latin typeface="Times New Roman"/>
                          <a:cs typeface="Times New Roman"/>
                        </a:rPr>
                        <a:t>…tiene</a:t>
                      </a:r>
                      <a:r>
                        <a:rPr sz="1200" b="1" spc="-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b="1" dirty="0">
                          <a:latin typeface="Times New Roman"/>
                          <a:cs typeface="Times New Roman"/>
                        </a:rPr>
                        <a:t>sus</a:t>
                      </a:r>
                      <a:r>
                        <a:rPr sz="1200" b="1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b="1" spc="-10" dirty="0">
                          <a:latin typeface="Times New Roman"/>
                          <a:cs typeface="Times New Roman"/>
                        </a:rPr>
                        <a:t>altos </a:t>
                      </a:r>
                      <a:r>
                        <a:rPr sz="1200" b="1" dirty="0">
                          <a:latin typeface="Times New Roman"/>
                          <a:cs typeface="Times New Roman"/>
                        </a:rPr>
                        <a:t>y</a:t>
                      </a:r>
                      <a:r>
                        <a:rPr sz="1200" b="1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b="1" dirty="0">
                          <a:latin typeface="Times New Roman"/>
                          <a:cs typeface="Times New Roman"/>
                        </a:rPr>
                        <a:t>sus</a:t>
                      </a:r>
                      <a:r>
                        <a:rPr sz="1200" b="1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b="1" dirty="0">
                          <a:latin typeface="Times New Roman"/>
                          <a:cs typeface="Times New Roman"/>
                        </a:rPr>
                        <a:t>bajos,</a:t>
                      </a:r>
                      <a:r>
                        <a:rPr sz="1200" b="1" spc="-20" dirty="0">
                          <a:latin typeface="Times New Roman"/>
                          <a:cs typeface="Times New Roman"/>
                        </a:rPr>
                        <a:t> pues </a:t>
                      </a:r>
                      <a:r>
                        <a:rPr sz="1200" b="1" dirty="0">
                          <a:latin typeface="Times New Roman"/>
                          <a:cs typeface="Times New Roman"/>
                        </a:rPr>
                        <a:t>hay</a:t>
                      </a:r>
                      <a:r>
                        <a:rPr sz="1200" b="1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b="1" spc="-10" dirty="0">
                          <a:latin typeface="Times New Roman"/>
                          <a:cs typeface="Times New Roman"/>
                        </a:rPr>
                        <a:t>momentos </a:t>
                      </a:r>
                      <a:r>
                        <a:rPr sz="1200" b="1" dirty="0">
                          <a:latin typeface="Times New Roman"/>
                          <a:cs typeface="Times New Roman"/>
                        </a:rPr>
                        <a:t>cuando</a:t>
                      </a:r>
                      <a:r>
                        <a:rPr sz="1200" b="1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b="1" dirty="0">
                          <a:latin typeface="Times New Roman"/>
                          <a:cs typeface="Times New Roman"/>
                        </a:rPr>
                        <a:t>no</a:t>
                      </a:r>
                      <a:r>
                        <a:rPr sz="1200" b="1" spc="-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b="1" spc="-25" dirty="0">
                          <a:latin typeface="Times New Roman"/>
                          <a:cs typeface="Times New Roman"/>
                        </a:rPr>
                        <a:t>se </a:t>
                      </a:r>
                      <a:r>
                        <a:rPr sz="1200" b="1" dirty="0">
                          <a:latin typeface="Times New Roman"/>
                          <a:cs typeface="Times New Roman"/>
                        </a:rPr>
                        <a:t>puede</a:t>
                      </a:r>
                      <a:r>
                        <a:rPr sz="1200" b="1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b="1" dirty="0">
                          <a:latin typeface="Times New Roman"/>
                          <a:cs typeface="Times New Roman"/>
                        </a:rPr>
                        <a:t>dar</a:t>
                      </a:r>
                      <a:r>
                        <a:rPr sz="1200" b="1" spc="-4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b="1" spc="-35" dirty="0">
                          <a:latin typeface="Times New Roman"/>
                          <a:cs typeface="Times New Roman"/>
                        </a:rPr>
                        <a:t>la </a:t>
                      </a:r>
                      <a:r>
                        <a:rPr sz="1200" b="1" dirty="0">
                          <a:latin typeface="Times New Roman"/>
                          <a:cs typeface="Times New Roman"/>
                        </a:rPr>
                        <a:t>respuesta</a:t>
                      </a:r>
                      <a:r>
                        <a:rPr sz="1200" b="1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b="1" dirty="0">
                          <a:latin typeface="Times New Roman"/>
                          <a:cs typeface="Times New Roman"/>
                        </a:rPr>
                        <a:t>que</a:t>
                      </a:r>
                      <a:r>
                        <a:rPr sz="1200" b="1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b="1" spc="-25" dirty="0">
                          <a:latin typeface="Times New Roman"/>
                          <a:cs typeface="Times New Roman"/>
                        </a:rPr>
                        <a:t>el </a:t>
                      </a:r>
                      <a:r>
                        <a:rPr sz="1200" b="1" spc="-10" dirty="0">
                          <a:latin typeface="Times New Roman"/>
                          <a:cs typeface="Times New Roman"/>
                        </a:rPr>
                        <a:t>trabajador </a:t>
                      </a:r>
                      <a:r>
                        <a:rPr sz="1200" b="1" dirty="0">
                          <a:latin typeface="Times New Roman"/>
                          <a:cs typeface="Times New Roman"/>
                        </a:rPr>
                        <a:t>espera</a:t>
                      </a:r>
                      <a:r>
                        <a:rPr sz="1200" b="1" spc="-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b="1" dirty="0">
                          <a:latin typeface="Times New Roman"/>
                          <a:cs typeface="Times New Roman"/>
                        </a:rPr>
                        <a:t>y</a:t>
                      </a:r>
                      <a:r>
                        <a:rPr sz="1200" b="1" spc="-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b="1" spc="-20" dirty="0">
                          <a:latin typeface="Times New Roman"/>
                          <a:cs typeface="Times New Roman"/>
                        </a:rPr>
                        <a:t>esta </a:t>
                      </a:r>
                      <a:r>
                        <a:rPr sz="1200" b="1" dirty="0">
                          <a:latin typeface="Times New Roman"/>
                          <a:cs typeface="Times New Roman"/>
                        </a:rPr>
                        <a:t>causa</a:t>
                      </a:r>
                      <a:r>
                        <a:rPr sz="1200" b="1" spc="-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b="1" spc="-10" dirty="0">
                          <a:latin typeface="Times New Roman"/>
                          <a:cs typeface="Times New Roman"/>
                        </a:rPr>
                        <a:t>molestia.</a:t>
                      </a:r>
                      <a:endParaRPr sz="1200" dirty="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95"/>
                        </a:spcBef>
                      </a:pPr>
                      <a:endParaRPr sz="1200" dirty="0">
                        <a:latin typeface="Times New Roman"/>
                        <a:cs typeface="Times New Roman"/>
                      </a:endParaRPr>
                    </a:p>
                    <a:p>
                      <a:pPr marL="69215" marR="79375">
                        <a:lnSpc>
                          <a:spcPct val="100000"/>
                        </a:lnSpc>
                      </a:pPr>
                      <a:r>
                        <a:rPr sz="1200" b="1" dirty="0">
                          <a:latin typeface="Times New Roman"/>
                          <a:cs typeface="Times New Roman"/>
                        </a:rPr>
                        <a:t>…simplemente</a:t>
                      </a:r>
                      <a:r>
                        <a:rPr sz="1200" b="1" spc="-5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b="1" spc="-25" dirty="0">
                          <a:latin typeface="Times New Roman"/>
                          <a:cs typeface="Times New Roman"/>
                        </a:rPr>
                        <a:t>el </a:t>
                      </a:r>
                      <a:r>
                        <a:rPr sz="1200" b="1" dirty="0">
                          <a:latin typeface="Times New Roman"/>
                          <a:cs typeface="Times New Roman"/>
                        </a:rPr>
                        <a:t>tiempo</a:t>
                      </a:r>
                      <a:r>
                        <a:rPr sz="1200" b="1" spc="-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b="1" dirty="0">
                          <a:latin typeface="Times New Roman"/>
                          <a:cs typeface="Times New Roman"/>
                        </a:rPr>
                        <a:t>no</a:t>
                      </a:r>
                      <a:r>
                        <a:rPr sz="1200" b="1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b="1" spc="-35" dirty="0">
                          <a:latin typeface="Times New Roman"/>
                          <a:cs typeface="Times New Roman"/>
                        </a:rPr>
                        <a:t>le </a:t>
                      </a:r>
                      <a:r>
                        <a:rPr sz="1200" b="1" dirty="0">
                          <a:latin typeface="Times New Roman"/>
                          <a:cs typeface="Times New Roman"/>
                        </a:rPr>
                        <a:t>alcanza</a:t>
                      </a:r>
                      <a:r>
                        <a:rPr sz="1200" b="1" spc="-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b="1" dirty="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sz="1200" b="1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b="1" spc="-10" dirty="0">
                          <a:latin typeface="Times New Roman"/>
                          <a:cs typeface="Times New Roman"/>
                        </a:rPr>
                        <a:t>veces </a:t>
                      </a:r>
                      <a:r>
                        <a:rPr sz="1200" b="1" dirty="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sz="1200" b="1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b="1" dirty="0">
                          <a:latin typeface="Times New Roman"/>
                          <a:cs typeface="Times New Roman"/>
                        </a:rPr>
                        <a:t>el</a:t>
                      </a:r>
                      <a:r>
                        <a:rPr sz="1200" b="1" spc="-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b="1" spc="-10" dirty="0">
                          <a:latin typeface="Times New Roman"/>
                          <a:cs typeface="Times New Roman"/>
                        </a:rPr>
                        <a:t>trabajo </a:t>
                      </a:r>
                      <a:r>
                        <a:rPr sz="1200" b="1" dirty="0">
                          <a:latin typeface="Times New Roman"/>
                          <a:cs typeface="Times New Roman"/>
                        </a:rPr>
                        <a:t>que</a:t>
                      </a:r>
                      <a:r>
                        <a:rPr sz="1200" b="1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b="1" spc="-10" dirty="0">
                          <a:latin typeface="Times New Roman"/>
                          <a:cs typeface="Times New Roman"/>
                        </a:rPr>
                        <a:t>desempeña </a:t>
                      </a:r>
                      <a:r>
                        <a:rPr sz="1200" b="1" spc="-25" dirty="0">
                          <a:latin typeface="Times New Roman"/>
                          <a:cs typeface="Times New Roman"/>
                        </a:rPr>
                        <a:t>por</a:t>
                      </a:r>
                      <a:r>
                        <a:rPr sz="1200" b="1" spc="-8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b="1" dirty="0">
                          <a:latin typeface="Times New Roman"/>
                          <a:cs typeface="Times New Roman"/>
                        </a:rPr>
                        <a:t>eso,</a:t>
                      </a:r>
                      <a:r>
                        <a:rPr sz="1200" b="1" spc="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b="1" dirty="0">
                          <a:latin typeface="Times New Roman"/>
                          <a:cs typeface="Times New Roman"/>
                        </a:rPr>
                        <a:t>no</a:t>
                      </a:r>
                      <a:r>
                        <a:rPr sz="1200" b="1" spc="-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b="1" spc="-20" dirty="0">
                          <a:latin typeface="Times New Roman"/>
                          <a:cs typeface="Times New Roman"/>
                        </a:rPr>
                        <a:t>creo </a:t>
                      </a:r>
                      <a:r>
                        <a:rPr sz="1200" b="1" dirty="0">
                          <a:latin typeface="Times New Roman"/>
                          <a:cs typeface="Times New Roman"/>
                        </a:rPr>
                        <a:t>que</a:t>
                      </a:r>
                      <a:r>
                        <a:rPr sz="1200" b="1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b="1" spc="-10" dirty="0">
                          <a:latin typeface="Times New Roman"/>
                          <a:cs typeface="Times New Roman"/>
                        </a:rPr>
                        <a:t>quede</a:t>
                      </a:r>
                      <a:r>
                        <a:rPr sz="1200" b="1" spc="50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b="1" dirty="0">
                          <a:latin typeface="Times New Roman"/>
                          <a:cs typeface="Times New Roman"/>
                        </a:rPr>
                        <a:t>tiempo</a:t>
                      </a:r>
                      <a:r>
                        <a:rPr sz="1200" b="1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b="1" spc="-20" dirty="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sz="1200" b="1" spc="50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b="1" dirty="0">
                          <a:latin typeface="Times New Roman"/>
                          <a:cs typeface="Times New Roman"/>
                        </a:rPr>
                        <a:t>estar</a:t>
                      </a:r>
                      <a:r>
                        <a:rPr sz="1200" b="1" spc="-4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b="1" spc="-10" dirty="0">
                          <a:latin typeface="Times New Roman"/>
                          <a:cs typeface="Times New Roman"/>
                        </a:rPr>
                        <a:t>pendiente </a:t>
                      </a:r>
                      <a:r>
                        <a:rPr sz="1200" b="1" dirty="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sz="1200" b="1" spc="-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b="1" spc="-20" dirty="0">
                          <a:latin typeface="Times New Roman"/>
                          <a:cs typeface="Times New Roman"/>
                        </a:rPr>
                        <a:t>eso.</a:t>
                      </a:r>
                      <a:endParaRPr sz="12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190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69215" marR="62865" algn="just">
                        <a:lnSpc>
                          <a:spcPts val="1440"/>
                        </a:lnSpc>
                        <a:spcBef>
                          <a:spcPts val="15"/>
                        </a:spcBef>
                      </a:pPr>
                      <a:r>
                        <a:rPr sz="1200" b="1" dirty="0">
                          <a:latin typeface="Times New Roman"/>
                          <a:cs typeface="Times New Roman"/>
                        </a:rPr>
                        <a:t>La</a:t>
                      </a:r>
                      <a:r>
                        <a:rPr sz="1200" b="1" spc="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b="1" dirty="0">
                          <a:latin typeface="Times New Roman"/>
                          <a:cs typeface="Times New Roman"/>
                        </a:rPr>
                        <a:t>prestación</a:t>
                      </a:r>
                      <a:r>
                        <a:rPr sz="1200" b="1" spc="4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b="1" dirty="0">
                          <a:latin typeface="Times New Roman"/>
                          <a:cs typeface="Times New Roman"/>
                        </a:rPr>
                        <a:t>del</a:t>
                      </a:r>
                      <a:r>
                        <a:rPr sz="1200" b="1" spc="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b="1" dirty="0">
                          <a:latin typeface="Times New Roman"/>
                          <a:cs typeface="Times New Roman"/>
                        </a:rPr>
                        <a:t>servicio</a:t>
                      </a:r>
                      <a:r>
                        <a:rPr sz="1200" b="1" spc="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b="1" spc="-25" dirty="0">
                          <a:latin typeface="Times New Roman"/>
                          <a:cs typeface="Times New Roman"/>
                        </a:rPr>
                        <a:t>en </a:t>
                      </a:r>
                      <a:r>
                        <a:rPr sz="1200" b="1" dirty="0">
                          <a:latin typeface="Times New Roman"/>
                          <a:cs typeface="Times New Roman"/>
                        </a:rPr>
                        <a:t>la</a:t>
                      </a:r>
                      <a:r>
                        <a:rPr sz="1200" b="1" spc="290" dirty="0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sz="1200" b="1" dirty="0">
                          <a:latin typeface="Times New Roman"/>
                          <a:cs typeface="Times New Roman"/>
                        </a:rPr>
                        <a:t>Universidad</a:t>
                      </a:r>
                      <a:r>
                        <a:rPr sz="1200" b="1" spc="300" dirty="0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sz="1200" b="1" spc="-10" dirty="0">
                          <a:latin typeface="Times New Roman"/>
                          <a:cs typeface="Times New Roman"/>
                        </a:rPr>
                        <a:t>Rómulo </a:t>
                      </a:r>
                      <a:r>
                        <a:rPr sz="1200" b="1" dirty="0">
                          <a:latin typeface="Times New Roman"/>
                          <a:cs typeface="Times New Roman"/>
                        </a:rPr>
                        <a:t>Gallegos,</a:t>
                      </a:r>
                      <a:r>
                        <a:rPr sz="1200" b="1" spc="110" dirty="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1200" b="1" dirty="0">
                          <a:latin typeface="Times New Roman"/>
                          <a:cs typeface="Times New Roman"/>
                        </a:rPr>
                        <a:t>es</a:t>
                      </a:r>
                      <a:r>
                        <a:rPr sz="1200" b="1" spc="110" dirty="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1200" b="1" dirty="0">
                          <a:latin typeface="Times New Roman"/>
                          <a:cs typeface="Times New Roman"/>
                        </a:rPr>
                        <a:t>percibida</a:t>
                      </a:r>
                      <a:r>
                        <a:rPr sz="1200" b="1" spc="105" dirty="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1200" b="1" spc="-25" dirty="0">
                          <a:latin typeface="Times New Roman"/>
                          <a:cs typeface="Times New Roman"/>
                        </a:rPr>
                        <a:t>por </a:t>
                      </a:r>
                      <a:r>
                        <a:rPr sz="1200" b="1" dirty="0">
                          <a:latin typeface="Times New Roman"/>
                          <a:cs typeface="Times New Roman"/>
                        </a:rPr>
                        <a:t>los</a:t>
                      </a:r>
                      <a:r>
                        <a:rPr sz="1200" b="1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b="1" dirty="0">
                          <a:latin typeface="Times New Roman"/>
                          <a:cs typeface="Times New Roman"/>
                        </a:rPr>
                        <a:t>funcionarios</a:t>
                      </a:r>
                      <a:r>
                        <a:rPr sz="1200" b="1" spc="-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b="1" dirty="0">
                          <a:latin typeface="Times New Roman"/>
                          <a:cs typeface="Times New Roman"/>
                        </a:rPr>
                        <a:t>como</a:t>
                      </a:r>
                      <a:r>
                        <a:rPr sz="1200" b="1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b="1" spc="-10" dirty="0">
                          <a:latin typeface="Times New Roman"/>
                          <a:cs typeface="Times New Roman"/>
                        </a:rPr>
                        <a:t>buena, </a:t>
                      </a:r>
                      <a:r>
                        <a:rPr sz="1200" b="1" dirty="0">
                          <a:latin typeface="Times New Roman"/>
                          <a:cs typeface="Times New Roman"/>
                        </a:rPr>
                        <a:t>pues</a:t>
                      </a:r>
                      <a:r>
                        <a:rPr sz="1200" b="1" spc="265" dirty="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1200" b="1" dirty="0">
                          <a:latin typeface="Times New Roman"/>
                          <a:cs typeface="Times New Roman"/>
                        </a:rPr>
                        <a:t>se</a:t>
                      </a:r>
                      <a:r>
                        <a:rPr sz="1200" b="1" spc="265" dirty="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1200" b="1" dirty="0">
                          <a:latin typeface="Times New Roman"/>
                          <a:cs typeface="Times New Roman"/>
                        </a:rPr>
                        <a:t>cumple</a:t>
                      </a:r>
                      <a:r>
                        <a:rPr sz="1200" b="1" spc="265" dirty="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1200" b="1" dirty="0">
                          <a:latin typeface="Times New Roman"/>
                          <a:cs typeface="Times New Roman"/>
                        </a:rPr>
                        <a:t>con</a:t>
                      </a:r>
                      <a:r>
                        <a:rPr sz="1200" b="1" spc="270" dirty="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1200" b="1" spc="-25" dirty="0">
                          <a:latin typeface="Times New Roman"/>
                          <a:cs typeface="Times New Roman"/>
                        </a:rPr>
                        <a:t>los </a:t>
                      </a:r>
                      <a:r>
                        <a:rPr sz="1200" b="1" dirty="0">
                          <a:latin typeface="Times New Roman"/>
                          <a:cs typeface="Times New Roman"/>
                        </a:rPr>
                        <a:t>horarios</a:t>
                      </a:r>
                      <a:r>
                        <a:rPr sz="1200" b="1" spc="185" dirty="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1200" b="1" dirty="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sz="1200" b="1" spc="180" dirty="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1200" b="1" dirty="0">
                          <a:latin typeface="Times New Roman"/>
                          <a:cs typeface="Times New Roman"/>
                        </a:rPr>
                        <a:t>trabajo</a:t>
                      </a:r>
                      <a:r>
                        <a:rPr sz="1200" b="1" spc="185" dirty="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1200" b="1" dirty="0">
                          <a:latin typeface="Times New Roman"/>
                          <a:cs typeface="Times New Roman"/>
                        </a:rPr>
                        <a:t>y</a:t>
                      </a:r>
                      <a:r>
                        <a:rPr sz="1200" b="1" spc="185" dirty="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1200" b="1" spc="-25" dirty="0">
                          <a:latin typeface="Times New Roman"/>
                          <a:cs typeface="Times New Roman"/>
                        </a:rPr>
                        <a:t>se </a:t>
                      </a:r>
                      <a:r>
                        <a:rPr sz="1200" b="1" dirty="0">
                          <a:latin typeface="Times New Roman"/>
                          <a:cs typeface="Times New Roman"/>
                        </a:rPr>
                        <a:t>intenta</a:t>
                      </a:r>
                      <a:r>
                        <a:rPr sz="1200" b="1" spc="3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b="1" dirty="0">
                          <a:latin typeface="Times New Roman"/>
                          <a:cs typeface="Times New Roman"/>
                        </a:rPr>
                        <a:t>dar</a:t>
                      </a:r>
                      <a:r>
                        <a:rPr sz="1200" b="1" spc="3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b="1" dirty="0">
                          <a:latin typeface="Times New Roman"/>
                          <a:cs typeface="Times New Roman"/>
                        </a:rPr>
                        <a:t>respuesta</a:t>
                      </a:r>
                      <a:r>
                        <a:rPr sz="1200" b="1" spc="3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b="1" dirty="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sz="1200" b="1" spc="3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b="1" spc="-25" dirty="0">
                          <a:latin typeface="Times New Roman"/>
                          <a:cs typeface="Times New Roman"/>
                        </a:rPr>
                        <a:t>los </a:t>
                      </a:r>
                      <a:r>
                        <a:rPr sz="1200" b="1" dirty="0">
                          <a:latin typeface="Times New Roman"/>
                          <a:cs typeface="Times New Roman"/>
                        </a:rPr>
                        <a:t>usuarios</a:t>
                      </a:r>
                      <a:r>
                        <a:rPr sz="1200" b="1" spc="8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b="1" dirty="0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sz="1200" b="1" spc="8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b="1" dirty="0">
                          <a:latin typeface="Times New Roman"/>
                          <a:cs typeface="Times New Roman"/>
                        </a:rPr>
                        <a:t>la</a:t>
                      </a:r>
                      <a:r>
                        <a:rPr sz="1200" b="1" spc="9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b="1" dirty="0">
                          <a:latin typeface="Times New Roman"/>
                          <a:cs typeface="Times New Roman"/>
                        </a:rPr>
                        <a:t>medida</a:t>
                      </a:r>
                      <a:r>
                        <a:rPr sz="1200" b="1" spc="8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b="1" dirty="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sz="1200" b="1" spc="7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b="1" spc="-25" dirty="0">
                          <a:latin typeface="Times New Roman"/>
                          <a:cs typeface="Times New Roman"/>
                        </a:rPr>
                        <a:t>las </a:t>
                      </a:r>
                      <a:r>
                        <a:rPr sz="1200" b="1" dirty="0">
                          <a:latin typeface="Times New Roman"/>
                          <a:cs typeface="Times New Roman"/>
                        </a:rPr>
                        <a:t>posibilidades,</a:t>
                      </a:r>
                      <a:r>
                        <a:rPr sz="1200" b="1" spc="165" dirty="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1200" b="1" dirty="0">
                          <a:latin typeface="Times New Roman"/>
                          <a:cs typeface="Times New Roman"/>
                        </a:rPr>
                        <a:t>sin</a:t>
                      </a:r>
                      <a:r>
                        <a:rPr sz="1200" b="1" spc="165" dirty="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1200" b="1" spc="-10" dirty="0">
                          <a:latin typeface="Times New Roman"/>
                          <a:cs typeface="Times New Roman"/>
                        </a:rPr>
                        <a:t>embargo </a:t>
                      </a:r>
                      <a:r>
                        <a:rPr sz="1200" b="1" dirty="0">
                          <a:latin typeface="Times New Roman"/>
                          <a:cs typeface="Times New Roman"/>
                        </a:rPr>
                        <a:t>hay</a:t>
                      </a:r>
                      <a:r>
                        <a:rPr sz="1200" b="1" spc="19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b="1" dirty="0">
                          <a:latin typeface="Times New Roman"/>
                          <a:cs typeface="Times New Roman"/>
                        </a:rPr>
                        <a:t>momentos</a:t>
                      </a:r>
                      <a:r>
                        <a:rPr sz="1200" b="1" spc="20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b="1" dirty="0">
                          <a:latin typeface="Times New Roman"/>
                          <a:cs typeface="Times New Roman"/>
                        </a:rPr>
                        <a:t>y</a:t>
                      </a:r>
                      <a:r>
                        <a:rPr sz="1200" b="1" spc="20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b="1" spc="-10" dirty="0">
                          <a:latin typeface="Times New Roman"/>
                          <a:cs typeface="Times New Roman"/>
                        </a:rPr>
                        <a:t>situaciones</a:t>
                      </a:r>
                      <a:endParaRPr sz="1200" dirty="0">
                        <a:latin typeface="Times New Roman"/>
                        <a:cs typeface="Times New Roman"/>
                      </a:endParaRPr>
                    </a:p>
                    <a:p>
                      <a:pPr marL="69215" marR="62865" algn="just">
                        <a:lnSpc>
                          <a:spcPts val="1440"/>
                        </a:lnSpc>
                        <a:tabLst>
                          <a:tab pos="1028065" algn="l"/>
                        </a:tabLst>
                      </a:pPr>
                      <a:r>
                        <a:rPr sz="1200" b="1" dirty="0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sz="1200" b="1" spc="25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b="1" dirty="0">
                          <a:latin typeface="Times New Roman"/>
                          <a:cs typeface="Times New Roman"/>
                        </a:rPr>
                        <a:t>las</a:t>
                      </a:r>
                      <a:r>
                        <a:rPr sz="1200" b="1" spc="27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b="1" dirty="0">
                          <a:latin typeface="Times New Roman"/>
                          <a:cs typeface="Times New Roman"/>
                        </a:rPr>
                        <a:t>cuales</a:t>
                      </a:r>
                      <a:r>
                        <a:rPr sz="1200" b="1" spc="28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b="1" dirty="0">
                          <a:latin typeface="Times New Roman"/>
                          <a:cs typeface="Times New Roman"/>
                        </a:rPr>
                        <a:t>es</a:t>
                      </a:r>
                      <a:r>
                        <a:rPr sz="1200" b="1" spc="28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b="1" dirty="0">
                          <a:latin typeface="Times New Roman"/>
                          <a:cs typeface="Times New Roman"/>
                        </a:rPr>
                        <a:t>muy</a:t>
                      </a:r>
                      <a:r>
                        <a:rPr sz="1200" b="1" spc="26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b="1" spc="-10" dirty="0">
                          <a:latin typeface="Times New Roman"/>
                          <a:cs typeface="Times New Roman"/>
                        </a:rPr>
                        <a:t>difícil </a:t>
                      </a:r>
                      <a:r>
                        <a:rPr sz="1200" b="1" dirty="0">
                          <a:latin typeface="Times New Roman"/>
                          <a:cs typeface="Times New Roman"/>
                        </a:rPr>
                        <a:t>dar</a:t>
                      </a:r>
                      <a:r>
                        <a:rPr sz="1200" b="1" spc="380" dirty="0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sz="1200" b="1" dirty="0">
                          <a:latin typeface="Times New Roman"/>
                          <a:cs typeface="Times New Roman"/>
                        </a:rPr>
                        <a:t>respuesta</a:t>
                      </a:r>
                      <a:r>
                        <a:rPr sz="1200" b="1" spc="385" dirty="0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sz="1200" b="1" dirty="0">
                          <a:latin typeface="Times New Roman"/>
                          <a:cs typeface="Times New Roman"/>
                        </a:rPr>
                        <a:t>o</a:t>
                      </a:r>
                      <a:r>
                        <a:rPr sz="1200" b="1" spc="385" dirty="0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sz="1200" b="1" spc="-25" dirty="0">
                          <a:latin typeface="Times New Roman"/>
                          <a:cs typeface="Times New Roman"/>
                        </a:rPr>
                        <a:t>los </a:t>
                      </a:r>
                      <a:r>
                        <a:rPr sz="1200" b="1" dirty="0">
                          <a:latin typeface="Times New Roman"/>
                          <a:cs typeface="Times New Roman"/>
                        </a:rPr>
                        <a:t>empleados</a:t>
                      </a:r>
                      <a:r>
                        <a:rPr sz="1200" b="1" spc="47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b="1" dirty="0">
                          <a:latin typeface="Times New Roman"/>
                          <a:cs typeface="Times New Roman"/>
                        </a:rPr>
                        <a:t>se</a:t>
                      </a:r>
                      <a:r>
                        <a:rPr sz="1200" b="1" spc="459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b="1" dirty="0">
                          <a:latin typeface="Times New Roman"/>
                          <a:cs typeface="Times New Roman"/>
                        </a:rPr>
                        <a:t>retrasan</a:t>
                      </a:r>
                      <a:r>
                        <a:rPr sz="1200" b="1" spc="459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b="1" spc="-25" dirty="0">
                          <a:latin typeface="Times New Roman"/>
                          <a:cs typeface="Times New Roman"/>
                        </a:rPr>
                        <a:t>por </a:t>
                      </a:r>
                      <a:r>
                        <a:rPr sz="1200" b="1" spc="-10" dirty="0">
                          <a:latin typeface="Times New Roman"/>
                          <a:cs typeface="Times New Roman"/>
                        </a:rPr>
                        <a:t>diversas</a:t>
                      </a:r>
                      <a:r>
                        <a:rPr sz="1200" b="1" dirty="0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sz="1200" b="1" spc="-10" dirty="0">
                          <a:latin typeface="Times New Roman"/>
                          <a:cs typeface="Times New Roman"/>
                        </a:rPr>
                        <a:t>circunstancias </a:t>
                      </a:r>
                      <a:r>
                        <a:rPr sz="1200" b="1" dirty="0">
                          <a:latin typeface="Times New Roman"/>
                          <a:cs typeface="Times New Roman"/>
                        </a:rPr>
                        <a:t>ajenas</a:t>
                      </a:r>
                      <a:r>
                        <a:rPr sz="1200" b="1" spc="16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b="1" dirty="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sz="1200" b="1" spc="15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b="1" dirty="0">
                          <a:latin typeface="Times New Roman"/>
                          <a:cs typeface="Times New Roman"/>
                        </a:rPr>
                        <a:t>ellos</a:t>
                      </a:r>
                      <a:r>
                        <a:rPr sz="1200" b="1" spc="16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b="1" dirty="0">
                          <a:latin typeface="Times New Roman"/>
                          <a:cs typeface="Times New Roman"/>
                        </a:rPr>
                        <a:t>y</a:t>
                      </a:r>
                      <a:r>
                        <a:rPr sz="1200" b="1" spc="15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b="1" dirty="0">
                          <a:latin typeface="Times New Roman"/>
                          <a:cs typeface="Times New Roman"/>
                        </a:rPr>
                        <a:t>los</a:t>
                      </a:r>
                      <a:r>
                        <a:rPr sz="1200" b="1" spc="16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b="1" spc="-10" dirty="0">
                          <a:latin typeface="Times New Roman"/>
                          <a:cs typeface="Times New Roman"/>
                        </a:rPr>
                        <a:t>procesos </a:t>
                      </a:r>
                      <a:r>
                        <a:rPr sz="1200" b="1" dirty="0">
                          <a:latin typeface="Times New Roman"/>
                          <a:cs typeface="Times New Roman"/>
                        </a:rPr>
                        <a:t>se</a:t>
                      </a:r>
                      <a:r>
                        <a:rPr sz="1200" b="1" spc="475" dirty="0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sz="1200" b="1" dirty="0">
                          <a:latin typeface="Times New Roman"/>
                          <a:cs typeface="Times New Roman"/>
                        </a:rPr>
                        <a:t>retrasan</a:t>
                      </a:r>
                      <a:r>
                        <a:rPr sz="1200" b="1" spc="490" dirty="0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sz="1200" b="1" spc="-10" dirty="0">
                          <a:latin typeface="Times New Roman"/>
                          <a:cs typeface="Times New Roman"/>
                        </a:rPr>
                        <a:t>causando </a:t>
                      </a:r>
                      <a:r>
                        <a:rPr sz="1200" b="1" dirty="0">
                          <a:latin typeface="Times New Roman"/>
                          <a:cs typeface="Times New Roman"/>
                        </a:rPr>
                        <a:t>molestias</a:t>
                      </a:r>
                      <a:r>
                        <a:rPr sz="1200" b="1" spc="140" dirty="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1200" b="1" dirty="0">
                          <a:latin typeface="Times New Roman"/>
                          <a:cs typeface="Times New Roman"/>
                        </a:rPr>
                        <a:t>y</a:t>
                      </a:r>
                      <a:r>
                        <a:rPr sz="1200" b="1" spc="145" dirty="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1200" b="1" dirty="0">
                          <a:latin typeface="Times New Roman"/>
                          <a:cs typeface="Times New Roman"/>
                        </a:rPr>
                        <a:t>quejas</a:t>
                      </a:r>
                      <a:r>
                        <a:rPr sz="1200" b="1" spc="145" dirty="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1200" b="1" dirty="0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sz="1200" b="1" spc="140" dirty="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1200" b="1" spc="-25" dirty="0">
                          <a:latin typeface="Times New Roman"/>
                          <a:cs typeface="Times New Roman"/>
                        </a:rPr>
                        <a:t>los </a:t>
                      </a:r>
                      <a:r>
                        <a:rPr sz="1200" b="1" dirty="0">
                          <a:latin typeface="Times New Roman"/>
                          <a:cs typeface="Times New Roman"/>
                        </a:rPr>
                        <a:t>usuarios</a:t>
                      </a:r>
                      <a:r>
                        <a:rPr sz="1200" b="1" spc="345" dirty="0">
                          <a:latin typeface="Times New Roman"/>
                          <a:cs typeface="Times New Roman"/>
                        </a:rPr>
                        <a:t>    </a:t>
                      </a:r>
                      <a:r>
                        <a:rPr sz="1200" b="1" dirty="0">
                          <a:latin typeface="Times New Roman"/>
                          <a:cs typeface="Times New Roman"/>
                        </a:rPr>
                        <a:t>que</a:t>
                      </a:r>
                      <a:r>
                        <a:rPr sz="1200" b="1" spc="345" dirty="0">
                          <a:latin typeface="Times New Roman"/>
                          <a:cs typeface="Times New Roman"/>
                        </a:rPr>
                        <a:t>    </a:t>
                      </a:r>
                      <a:r>
                        <a:rPr sz="1200" b="1" spc="-10" dirty="0">
                          <a:latin typeface="Times New Roman"/>
                          <a:cs typeface="Times New Roman"/>
                        </a:rPr>
                        <a:t>genera </a:t>
                      </a:r>
                      <a:r>
                        <a:rPr sz="1200" b="1" dirty="0">
                          <a:latin typeface="Times New Roman"/>
                          <a:cs typeface="Times New Roman"/>
                        </a:rPr>
                        <a:t>incomodidad</a:t>
                      </a:r>
                      <a:r>
                        <a:rPr sz="1200" b="1" spc="1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b="1" dirty="0">
                          <a:latin typeface="Times New Roman"/>
                          <a:cs typeface="Times New Roman"/>
                        </a:rPr>
                        <a:t>también</a:t>
                      </a:r>
                      <a:r>
                        <a:rPr sz="1200" b="1" spc="1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b="1" dirty="0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sz="1200" b="1" spc="1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b="1" spc="-25" dirty="0">
                          <a:latin typeface="Times New Roman"/>
                          <a:cs typeface="Times New Roman"/>
                        </a:rPr>
                        <a:t>los</a:t>
                      </a:r>
                      <a:endParaRPr sz="1200" dirty="0">
                        <a:latin typeface="Times New Roman"/>
                        <a:cs typeface="Times New Roman"/>
                      </a:endParaRPr>
                    </a:p>
                    <a:p>
                      <a:pPr marL="69215">
                        <a:lnSpc>
                          <a:spcPts val="1395"/>
                        </a:lnSpc>
                      </a:pPr>
                      <a:r>
                        <a:rPr sz="1200" b="1" spc="-10" dirty="0">
                          <a:latin typeface="Times New Roman"/>
                          <a:cs typeface="Times New Roman"/>
                        </a:rPr>
                        <a:t>funcionarios.</a:t>
                      </a:r>
                      <a:endParaRPr sz="12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190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20" name="object 20"/>
          <p:cNvSpPr txBox="1"/>
          <p:nvPr/>
        </p:nvSpPr>
        <p:spPr>
          <a:xfrm>
            <a:off x="1228445" y="8257268"/>
            <a:ext cx="4467860" cy="7639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ts val="1410"/>
              </a:lnSpc>
            </a:pPr>
            <a:r>
              <a:rPr sz="1200" b="1" dirty="0">
                <a:latin typeface="Times New Roman"/>
                <a:cs typeface="Times New Roman"/>
              </a:rPr>
              <a:t>Reingeniería</a:t>
            </a:r>
            <a:r>
              <a:rPr sz="1200" b="1" spc="-1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Procesos</a:t>
            </a:r>
            <a:r>
              <a:rPr sz="1200" b="1" spc="-5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Administrativos,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a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partir</a:t>
            </a:r>
            <a:r>
              <a:rPr sz="1200" b="1" spc="-4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la</a:t>
            </a:r>
            <a:r>
              <a:rPr sz="1200" b="1" spc="-10" dirty="0">
                <a:latin typeface="Times New Roman"/>
                <a:cs typeface="Times New Roman"/>
              </a:rPr>
              <a:t> Motivación,</a:t>
            </a:r>
            <a:endParaRPr sz="1200" dirty="0">
              <a:latin typeface="Times New Roman"/>
              <a:cs typeface="Times New Roman"/>
            </a:endParaRPr>
          </a:p>
          <a:p>
            <a:pPr algn="ctr">
              <a:lnSpc>
                <a:spcPts val="1420"/>
              </a:lnSpc>
            </a:pPr>
            <a:r>
              <a:rPr sz="1200" b="1" spc="-10" dirty="0">
                <a:latin typeface="Times New Roman"/>
                <a:cs typeface="Times New Roman"/>
              </a:rPr>
              <a:t>como</a:t>
            </a:r>
            <a:r>
              <a:rPr sz="1200" b="1" spc="-6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Activador</a:t>
            </a:r>
            <a:r>
              <a:rPr sz="1200" b="1" spc="-4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los</a:t>
            </a:r>
            <a:r>
              <a:rPr sz="1200" b="1" spc="-45" dirty="0">
                <a:latin typeface="Times New Roman"/>
                <a:cs typeface="Times New Roman"/>
              </a:rPr>
              <a:t> </a:t>
            </a:r>
            <a:r>
              <a:rPr sz="1200" b="1" spc="-20" dirty="0">
                <a:latin typeface="Times New Roman"/>
                <a:cs typeface="Times New Roman"/>
              </a:rPr>
              <a:t>Valores</a:t>
            </a:r>
            <a:r>
              <a:rPr sz="1200" b="1" spc="-1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Organizacionales:</a:t>
            </a:r>
            <a:r>
              <a:rPr sz="1200" b="1" spc="-10" dirty="0">
                <a:latin typeface="Times New Roman"/>
                <a:cs typeface="Times New Roman"/>
              </a:rPr>
              <a:t> Significación</a:t>
            </a:r>
            <a:endParaRPr sz="1200" dirty="0">
              <a:latin typeface="Times New Roman"/>
              <a:cs typeface="Times New Roman"/>
            </a:endParaRPr>
          </a:p>
          <a:p>
            <a:pPr marL="2540" algn="ctr">
              <a:lnSpc>
                <a:spcPts val="1420"/>
              </a:lnSpc>
            </a:pPr>
            <a:r>
              <a:rPr sz="1200" b="1" dirty="0">
                <a:latin typeface="Times New Roman"/>
                <a:cs typeface="Times New Roman"/>
              </a:rPr>
              <a:t>desde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los</a:t>
            </a:r>
            <a:r>
              <a:rPr sz="1200" b="1" spc="-7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Actores</a:t>
            </a:r>
            <a:endParaRPr sz="1200" dirty="0">
              <a:latin typeface="Times New Roman"/>
              <a:cs typeface="Times New Roman"/>
            </a:endParaRPr>
          </a:p>
          <a:p>
            <a:pPr marR="57150" algn="ctr">
              <a:lnSpc>
                <a:spcPct val="100000"/>
              </a:lnSpc>
              <a:spcBef>
                <a:spcPts val="200"/>
              </a:spcBef>
            </a:pPr>
            <a:r>
              <a:rPr sz="1200" b="1" dirty="0">
                <a:latin typeface="Times New Roman"/>
                <a:cs typeface="Times New Roman"/>
              </a:rPr>
              <a:t>MSc.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Ámbar</a:t>
            </a:r>
            <a:r>
              <a:rPr sz="1200" b="1" spc="-40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Ramírez</a:t>
            </a:r>
            <a:endParaRPr sz="1200" dirty="0">
              <a:latin typeface="Times New Roman"/>
              <a:cs typeface="Times New Roman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6602348" y="8950079"/>
            <a:ext cx="254000" cy="1943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410"/>
              </a:lnSpc>
            </a:pPr>
            <a:r>
              <a:rPr sz="1200" b="1" spc="-25" dirty="0">
                <a:latin typeface="Times New Roman"/>
                <a:cs typeface="Times New Roman"/>
              </a:rPr>
              <a:t>310</a:t>
            </a:r>
            <a:endParaRPr sz="1200" dirty="0">
              <a:latin typeface="Times New Roman"/>
              <a:cs typeface="Times New Roman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411581" y="1068451"/>
            <a:ext cx="5674360" cy="96011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2874010" marR="219075" indent="-431800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Arial"/>
                <a:cs typeface="Arial"/>
              </a:rPr>
              <a:t>6ta.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Edición</a:t>
            </a:r>
            <a:r>
              <a:rPr sz="1200" b="1" spc="-10" dirty="0">
                <a:latin typeface="Arial"/>
                <a:cs typeface="Arial"/>
              </a:rPr>
              <a:t> Volumen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I</a:t>
            </a:r>
            <a:r>
              <a:rPr sz="1200" b="1" spc="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Enero</a:t>
            </a:r>
            <a:r>
              <a:rPr sz="1200" b="1" spc="-3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a</a:t>
            </a:r>
            <a:r>
              <a:rPr sz="1200" b="1" spc="-2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Julio</a:t>
            </a:r>
            <a:r>
              <a:rPr sz="1200" b="1" spc="-5" dirty="0">
                <a:latin typeface="Arial"/>
                <a:cs typeface="Arial"/>
              </a:rPr>
              <a:t> </a:t>
            </a:r>
            <a:r>
              <a:rPr sz="1200" b="1" spc="-20" dirty="0">
                <a:latin typeface="Arial"/>
                <a:cs typeface="Arial"/>
              </a:rPr>
              <a:t>2021 </a:t>
            </a:r>
            <a:r>
              <a:rPr sz="1200" b="1" dirty="0">
                <a:latin typeface="Arial"/>
                <a:cs typeface="Arial"/>
              </a:rPr>
              <a:t>Revista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Semestral-</a:t>
            </a:r>
            <a:r>
              <a:rPr sz="1200" b="1" spc="-40" dirty="0">
                <a:latin typeface="Arial"/>
                <a:cs typeface="Arial"/>
              </a:rPr>
              <a:t> </a:t>
            </a:r>
            <a:r>
              <a:rPr sz="1200" b="1" spc="-10" dirty="0">
                <a:latin typeface="Arial"/>
                <a:cs typeface="Arial"/>
              </a:rPr>
              <a:t>Venezuela</a:t>
            </a:r>
            <a:endParaRPr sz="1200" dirty="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215"/>
              </a:spcBef>
            </a:pPr>
            <a:endParaRPr sz="1200" dirty="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</a:pPr>
            <a:r>
              <a:rPr sz="1200" b="1" dirty="0">
                <a:latin typeface="Times New Roman"/>
                <a:cs typeface="Times New Roman"/>
              </a:rPr>
              <a:t>Cuadro</a:t>
            </a:r>
            <a:r>
              <a:rPr sz="1200" b="1" spc="-50" dirty="0">
                <a:latin typeface="Times New Roman"/>
                <a:cs typeface="Times New Roman"/>
              </a:rPr>
              <a:t> </a:t>
            </a:r>
            <a:r>
              <a:rPr sz="1200" b="1" spc="-25" dirty="0">
                <a:latin typeface="Times New Roman"/>
                <a:cs typeface="Times New Roman"/>
              </a:rPr>
              <a:t>3.</a:t>
            </a:r>
            <a:endParaRPr sz="1200" dirty="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1200" b="1" dirty="0">
                <a:latin typeface="Times New Roman"/>
                <a:cs typeface="Times New Roman"/>
              </a:rPr>
              <a:t>Matriz</a:t>
            </a:r>
            <a:r>
              <a:rPr sz="1200" b="1" spc="-1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</a:t>
            </a:r>
            <a:r>
              <a:rPr sz="1200" b="1" spc="-4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Contrastación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</a:t>
            </a:r>
            <a:r>
              <a:rPr sz="1200" b="1" spc="-4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los</a:t>
            </a:r>
            <a:r>
              <a:rPr sz="1200" b="1" spc="-3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Sujetos</a:t>
            </a:r>
            <a:r>
              <a:rPr sz="1200" b="1" spc="-5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Informantes.</a:t>
            </a:r>
            <a:r>
              <a:rPr sz="1200" b="1" spc="-3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Categoría: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Prestación</a:t>
            </a:r>
            <a:r>
              <a:rPr sz="1200" b="1" spc="1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del</a:t>
            </a:r>
            <a:r>
              <a:rPr sz="1200" b="1" spc="-3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Servicio</a:t>
            </a:r>
            <a:endParaRPr sz="1200" dirty="0">
              <a:latin typeface="Times New Roman"/>
              <a:cs typeface="Times New Roman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389940" y="6389878"/>
            <a:ext cx="156464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Times New Roman"/>
                <a:cs typeface="Times New Roman"/>
              </a:rPr>
              <a:t>Fuente:</a:t>
            </a:r>
            <a:r>
              <a:rPr sz="1200" b="1" spc="-5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Ramírez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(2018)</a:t>
            </a:r>
            <a:endParaRPr sz="1200" dirty="0">
              <a:latin typeface="Times New Roman"/>
              <a:cs typeface="Times New Roman"/>
            </a:endParaRPr>
          </a:p>
        </p:txBody>
      </p:sp>
      <p:grpSp>
        <p:nvGrpSpPr>
          <p:cNvPr id="22" name="Grupo 21">
            <a:extLst>
              <a:ext uri="{FF2B5EF4-FFF2-40B4-BE49-F238E27FC236}">
                <a16:creationId xmlns:a16="http://schemas.microsoft.com/office/drawing/2014/main" id="{D5EA5E77-5F5A-F3EE-6832-85C8589D7D92}"/>
              </a:ext>
            </a:extLst>
          </p:cNvPr>
          <p:cNvGrpSpPr/>
          <p:nvPr/>
        </p:nvGrpSpPr>
        <p:grpSpPr>
          <a:xfrm>
            <a:off x="117348" y="98932"/>
            <a:ext cx="6665976" cy="1452626"/>
            <a:chOff x="470065" y="1951410"/>
            <a:chExt cx="6665976" cy="1452626"/>
          </a:xfrm>
        </p:grpSpPr>
        <p:grpSp>
          <p:nvGrpSpPr>
            <p:cNvPr id="23" name="object 12">
              <a:extLst>
                <a:ext uri="{FF2B5EF4-FFF2-40B4-BE49-F238E27FC236}">
                  <a16:creationId xmlns:a16="http://schemas.microsoft.com/office/drawing/2014/main" id="{D9FCFCE7-20E8-890F-3890-3A26C7218C97}"/>
                </a:ext>
              </a:extLst>
            </p:cNvPr>
            <p:cNvGrpSpPr/>
            <p:nvPr/>
          </p:nvGrpSpPr>
          <p:grpSpPr>
            <a:xfrm>
              <a:off x="470065" y="1951664"/>
              <a:ext cx="6665976" cy="1452372"/>
              <a:chOff x="96011" y="115823"/>
              <a:chExt cx="6665976" cy="1452372"/>
            </a:xfrm>
          </p:grpSpPr>
          <p:pic>
            <p:nvPicPr>
              <p:cNvPr id="27" name="object 13">
                <a:extLst>
                  <a:ext uri="{FF2B5EF4-FFF2-40B4-BE49-F238E27FC236}">
                    <a16:creationId xmlns:a16="http://schemas.microsoft.com/office/drawing/2014/main" id="{1CB4959D-B492-D90A-FF7E-59F097F5460C}"/>
                  </a:ext>
                </a:extLst>
              </p:cNvPr>
              <p:cNvPicPr/>
              <p:nvPr/>
            </p:nvPicPr>
            <p:blipFill>
              <a:blip r:embed="rId3" cstate="print"/>
              <a:stretch>
                <a:fillRect/>
              </a:stretch>
            </p:blipFill>
            <p:spPr>
              <a:xfrm>
                <a:off x="96011" y="115823"/>
                <a:ext cx="6665976" cy="1452372"/>
              </a:xfrm>
              <a:prstGeom prst="rect">
                <a:avLst/>
              </a:prstGeom>
            </p:spPr>
          </p:pic>
          <p:pic>
            <p:nvPicPr>
              <p:cNvPr id="28" name="object 14">
                <a:extLst>
                  <a:ext uri="{FF2B5EF4-FFF2-40B4-BE49-F238E27FC236}">
                    <a16:creationId xmlns:a16="http://schemas.microsoft.com/office/drawing/2014/main" id="{A9F934D0-B1DE-D2B0-2F1E-3F33732D5610}"/>
                  </a:ext>
                </a:extLst>
              </p:cNvPr>
              <p:cNvPicPr/>
              <p:nvPr/>
            </p:nvPicPr>
            <p:blipFill>
              <a:blip r:embed="rId4" cstate="print"/>
              <a:stretch>
                <a:fillRect/>
              </a:stretch>
            </p:blipFill>
            <p:spPr>
              <a:xfrm>
                <a:off x="142849" y="142875"/>
                <a:ext cx="6572275" cy="1358646"/>
              </a:xfrm>
              <a:prstGeom prst="rect">
                <a:avLst/>
              </a:prstGeom>
            </p:spPr>
          </p:pic>
          <p:sp>
            <p:nvSpPr>
              <p:cNvPr id="29" name="object 15">
                <a:extLst>
                  <a:ext uri="{FF2B5EF4-FFF2-40B4-BE49-F238E27FC236}">
                    <a16:creationId xmlns:a16="http://schemas.microsoft.com/office/drawing/2014/main" id="{39221954-CDAE-3F33-C087-80B94A5CEA3A}"/>
                  </a:ext>
                </a:extLst>
              </p:cNvPr>
              <p:cNvSpPr/>
              <p:nvPr/>
            </p:nvSpPr>
            <p:spPr>
              <a:xfrm>
                <a:off x="142849" y="142875"/>
                <a:ext cx="6572884" cy="1358900"/>
              </a:xfrm>
              <a:custGeom>
                <a:avLst/>
                <a:gdLst/>
                <a:ahLst/>
                <a:cxnLst/>
                <a:rect l="l" t="t" r="r" b="b"/>
                <a:pathLst>
                  <a:path w="6572884" h="1358900">
                    <a:moveTo>
                      <a:pt x="0" y="226441"/>
                    </a:moveTo>
                    <a:lnTo>
                      <a:pt x="4600" y="180795"/>
                    </a:lnTo>
                    <a:lnTo>
                      <a:pt x="17795" y="138285"/>
                    </a:lnTo>
                    <a:lnTo>
                      <a:pt x="38673" y="99820"/>
                    </a:lnTo>
                    <a:lnTo>
                      <a:pt x="66324" y="66309"/>
                    </a:lnTo>
                    <a:lnTo>
                      <a:pt x="99837" y="38663"/>
                    </a:lnTo>
                    <a:lnTo>
                      <a:pt x="138301" y="17789"/>
                    </a:lnTo>
                    <a:lnTo>
                      <a:pt x="180806" y="4599"/>
                    </a:lnTo>
                    <a:lnTo>
                      <a:pt x="226440" y="0"/>
                    </a:lnTo>
                    <a:lnTo>
                      <a:pt x="6345834" y="0"/>
                    </a:lnTo>
                    <a:lnTo>
                      <a:pt x="6391480" y="4599"/>
                    </a:lnTo>
                    <a:lnTo>
                      <a:pt x="6433990" y="17789"/>
                    </a:lnTo>
                    <a:lnTo>
                      <a:pt x="6472455" y="38663"/>
                    </a:lnTo>
                    <a:lnTo>
                      <a:pt x="6505965" y="66309"/>
                    </a:lnTo>
                    <a:lnTo>
                      <a:pt x="6533612" y="99820"/>
                    </a:lnTo>
                    <a:lnTo>
                      <a:pt x="6554485" y="138285"/>
                    </a:lnTo>
                    <a:lnTo>
                      <a:pt x="6567676" y="180795"/>
                    </a:lnTo>
                    <a:lnTo>
                      <a:pt x="6572275" y="226441"/>
                    </a:lnTo>
                    <a:lnTo>
                      <a:pt x="6572275" y="1132204"/>
                    </a:lnTo>
                    <a:lnTo>
                      <a:pt x="6567676" y="1177850"/>
                    </a:lnTo>
                    <a:lnTo>
                      <a:pt x="6554485" y="1220360"/>
                    </a:lnTo>
                    <a:lnTo>
                      <a:pt x="6533612" y="1258825"/>
                    </a:lnTo>
                    <a:lnTo>
                      <a:pt x="6505965" y="1292336"/>
                    </a:lnTo>
                    <a:lnTo>
                      <a:pt x="6472455" y="1319982"/>
                    </a:lnTo>
                    <a:lnTo>
                      <a:pt x="6433990" y="1340856"/>
                    </a:lnTo>
                    <a:lnTo>
                      <a:pt x="6391480" y="1354046"/>
                    </a:lnTo>
                    <a:lnTo>
                      <a:pt x="6345834" y="1358646"/>
                    </a:lnTo>
                    <a:lnTo>
                      <a:pt x="226440" y="1358646"/>
                    </a:lnTo>
                    <a:lnTo>
                      <a:pt x="180806" y="1354046"/>
                    </a:lnTo>
                    <a:lnTo>
                      <a:pt x="138301" y="1340856"/>
                    </a:lnTo>
                    <a:lnTo>
                      <a:pt x="99837" y="1319982"/>
                    </a:lnTo>
                    <a:lnTo>
                      <a:pt x="66324" y="1292336"/>
                    </a:lnTo>
                    <a:lnTo>
                      <a:pt x="38673" y="1258825"/>
                    </a:lnTo>
                    <a:lnTo>
                      <a:pt x="17795" y="1220360"/>
                    </a:lnTo>
                    <a:lnTo>
                      <a:pt x="4600" y="1177850"/>
                    </a:lnTo>
                    <a:lnTo>
                      <a:pt x="0" y="1132204"/>
                    </a:lnTo>
                    <a:lnTo>
                      <a:pt x="0" y="226441"/>
                    </a:lnTo>
                    <a:close/>
                  </a:path>
                </a:pathLst>
              </a:custGeom>
              <a:ln w="9525">
                <a:solidFill>
                  <a:srgbClr val="55CE74"/>
                </a:solidFill>
              </a:ln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pic>
            <p:nvPicPr>
              <p:cNvPr id="30" name="object 16">
                <a:extLst>
                  <a:ext uri="{FF2B5EF4-FFF2-40B4-BE49-F238E27FC236}">
                    <a16:creationId xmlns:a16="http://schemas.microsoft.com/office/drawing/2014/main" id="{946C36E4-9B6B-6671-AA26-51FD7E409BBA}"/>
                  </a:ext>
                </a:extLst>
              </p:cNvPr>
              <p:cNvPicPr/>
              <p:nvPr/>
            </p:nvPicPr>
            <p:blipFill>
              <a:blip r:embed="rId5" cstate="print"/>
              <a:stretch>
                <a:fillRect/>
              </a:stretch>
            </p:blipFill>
            <p:spPr>
              <a:xfrm>
                <a:off x="2500248" y="305930"/>
                <a:ext cx="1714500" cy="733945"/>
              </a:xfrm>
              <a:prstGeom prst="rect">
                <a:avLst/>
              </a:prstGeom>
            </p:spPr>
          </p:pic>
        </p:grpSp>
        <p:sp>
          <p:nvSpPr>
            <p:cNvPr id="24" name="object 16">
              <a:extLst>
                <a:ext uri="{FF2B5EF4-FFF2-40B4-BE49-F238E27FC236}">
                  <a16:creationId xmlns:a16="http://schemas.microsoft.com/office/drawing/2014/main" id="{8D9ECE3E-482C-24B5-3644-600F92B95EB4}"/>
                </a:ext>
              </a:extLst>
            </p:cNvPr>
            <p:cNvSpPr txBox="1"/>
            <p:nvPr/>
          </p:nvSpPr>
          <p:spPr>
            <a:xfrm>
              <a:off x="2775727" y="2875716"/>
              <a:ext cx="3332858" cy="391795"/>
            </a:xfrm>
            <a:prstGeom prst="rect">
              <a:avLst/>
            </a:prstGeom>
            <a:noFill/>
          </p:spPr>
          <p:txBody>
            <a:bodyPr vert="horz" wrap="square" lIns="0" tIns="12700" rIns="0" bIns="0" rtlCol="0">
              <a:spAutoFit/>
            </a:bodyPr>
            <a:lstStyle/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Volumen 4,  Número 1  Enero a Julio 2021</a:t>
              </a:r>
            </a:p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Revista Semestral. Venezuela</a:t>
              </a:r>
              <a:endParaRPr sz="1200" dirty="0">
                <a:latin typeface="Arial"/>
                <a:cs typeface="Arial"/>
              </a:endParaRPr>
            </a:p>
          </p:txBody>
        </p:sp>
        <p:pic>
          <p:nvPicPr>
            <p:cNvPr id="25" name="object 25">
              <a:extLst>
                <a:ext uri="{FF2B5EF4-FFF2-40B4-BE49-F238E27FC236}">
                  <a16:creationId xmlns:a16="http://schemas.microsoft.com/office/drawing/2014/main" id="{568D76AF-867E-2626-E909-523100027A78}"/>
                </a:ext>
              </a:extLst>
            </p:cNvPr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470065" y="2027896"/>
              <a:ext cx="2305662" cy="1053903"/>
            </a:xfrm>
            <a:prstGeom prst="rect">
              <a:avLst/>
            </a:prstGeom>
          </p:spPr>
        </p:pic>
        <p:pic>
          <p:nvPicPr>
            <p:cNvPr id="26" name="object 31">
              <a:extLst>
                <a:ext uri="{FF2B5EF4-FFF2-40B4-BE49-F238E27FC236}">
                  <a16:creationId xmlns:a16="http://schemas.microsoft.com/office/drawing/2014/main" id="{A446ABCA-EA6A-EB42-F07E-0FC6D4608186}"/>
                </a:ext>
              </a:extLst>
            </p:cNvPr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4932681" y="1951410"/>
              <a:ext cx="1805304" cy="893889"/>
            </a:xfrm>
            <a:prstGeom prst="rect">
              <a:avLst/>
            </a:prstGeom>
          </p:spPr>
        </p:pic>
      </p:grpSp>
    </p:spTree>
  </p:cSld>
  <p:clrMapOvr>
    <a:masterClrMapping/>
  </p:clrMapOvr>
</p:sld>
</file>

<file path=ppt/slides/slide31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94485" y="1289306"/>
            <a:ext cx="6669405" cy="6695440"/>
            <a:chOff x="94485" y="1289306"/>
            <a:chExt cx="6669405" cy="6695440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94485" y="1289306"/>
              <a:ext cx="6669028" cy="6694927"/>
            </a:xfrm>
            <a:prstGeom prst="rect">
              <a:avLst/>
            </a:prstGeom>
          </p:spPr>
        </p:pic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42862" y="1316850"/>
              <a:ext cx="6572250" cy="6598920"/>
            </a:xfrm>
            <a:prstGeom prst="rect">
              <a:avLst/>
            </a:prstGeom>
          </p:spPr>
        </p:pic>
        <p:sp>
          <p:nvSpPr>
            <p:cNvPr id="5" name="object 5"/>
            <p:cNvSpPr/>
            <p:nvPr/>
          </p:nvSpPr>
          <p:spPr>
            <a:xfrm>
              <a:off x="142862" y="1316850"/>
              <a:ext cx="6572250" cy="6598920"/>
            </a:xfrm>
            <a:custGeom>
              <a:avLst/>
              <a:gdLst/>
              <a:ahLst/>
              <a:cxnLst/>
              <a:rect l="l" t="t" r="r" b="b"/>
              <a:pathLst>
                <a:path w="6572250" h="6598920">
                  <a:moveTo>
                    <a:pt x="0" y="6598920"/>
                  </a:moveTo>
                  <a:lnTo>
                    <a:pt x="6572250" y="6598920"/>
                  </a:lnTo>
                  <a:lnTo>
                    <a:pt x="6572250" y="0"/>
                  </a:lnTo>
                  <a:lnTo>
                    <a:pt x="0" y="0"/>
                  </a:lnTo>
                  <a:lnTo>
                    <a:pt x="0" y="6598920"/>
                  </a:lnTo>
                  <a:close/>
                </a:path>
              </a:pathLst>
            </a:custGeom>
            <a:ln w="28575">
              <a:solidFill>
                <a:srgbClr val="31AD51"/>
              </a:solidFill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</p:grpSp>
      <p:grpSp>
        <p:nvGrpSpPr>
          <p:cNvPr id="6" name="object 6"/>
          <p:cNvGrpSpPr/>
          <p:nvPr/>
        </p:nvGrpSpPr>
        <p:grpSpPr>
          <a:xfrm>
            <a:off x="144779" y="8196288"/>
            <a:ext cx="6518275" cy="833755"/>
            <a:chOff x="144779" y="8196288"/>
            <a:chExt cx="6518275" cy="833755"/>
          </a:xfrm>
        </p:grpSpPr>
        <p:sp>
          <p:nvSpPr>
            <p:cNvPr id="7" name="object 7"/>
            <p:cNvSpPr/>
            <p:nvPr/>
          </p:nvSpPr>
          <p:spPr>
            <a:xfrm>
              <a:off x="214287" y="8215338"/>
              <a:ext cx="6429375" cy="795655"/>
            </a:xfrm>
            <a:custGeom>
              <a:avLst/>
              <a:gdLst/>
              <a:ahLst/>
              <a:cxnLst/>
              <a:rect l="l" t="t" r="r" b="b"/>
              <a:pathLst>
                <a:path w="6429375" h="795654">
                  <a:moveTo>
                    <a:pt x="0" y="795337"/>
                  </a:moveTo>
                  <a:lnTo>
                    <a:pt x="6429375" y="795337"/>
                  </a:lnTo>
                  <a:lnTo>
                    <a:pt x="6429375" y="0"/>
                  </a:lnTo>
                  <a:lnTo>
                    <a:pt x="0" y="0"/>
                  </a:lnTo>
                  <a:lnTo>
                    <a:pt x="0" y="795337"/>
                  </a:lnTo>
                  <a:close/>
                </a:path>
              </a:pathLst>
            </a:custGeom>
            <a:ln w="38100">
              <a:solidFill>
                <a:srgbClr val="31AD51"/>
              </a:solidFill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pic>
          <p:nvPicPr>
            <p:cNvPr id="8" name="object 8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44779" y="8727948"/>
              <a:ext cx="6516624" cy="160019"/>
            </a:xfrm>
            <a:prstGeom prst="rect">
              <a:avLst/>
            </a:prstGeom>
          </p:spPr>
        </p:pic>
      </p:grpSp>
      <p:grpSp>
        <p:nvGrpSpPr>
          <p:cNvPr id="9" name="object 9"/>
          <p:cNvGrpSpPr/>
          <p:nvPr/>
        </p:nvGrpSpPr>
        <p:grpSpPr>
          <a:xfrm>
            <a:off x="96011" y="115823"/>
            <a:ext cx="6666230" cy="1463040"/>
            <a:chOff x="96011" y="115823"/>
            <a:chExt cx="6666230" cy="1463040"/>
          </a:xfrm>
        </p:grpSpPr>
        <p:pic>
          <p:nvPicPr>
            <p:cNvPr id="10" name="object 10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96011" y="115823"/>
              <a:ext cx="6665976" cy="1452372"/>
            </a:xfrm>
            <a:prstGeom prst="rect">
              <a:avLst/>
            </a:prstGeom>
          </p:spPr>
        </p:pic>
        <p:pic>
          <p:nvPicPr>
            <p:cNvPr id="11" name="object 11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142849" y="142875"/>
              <a:ext cx="6572275" cy="1358646"/>
            </a:xfrm>
            <a:prstGeom prst="rect">
              <a:avLst/>
            </a:prstGeom>
          </p:spPr>
        </p:pic>
        <p:sp>
          <p:nvSpPr>
            <p:cNvPr id="12" name="object 12"/>
            <p:cNvSpPr/>
            <p:nvPr/>
          </p:nvSpPr>
          <p:spPr>
            <a:xfrm>
              <a:off x="142849" y="142875"/>
              <a:ext cx="6572884" cy="1358900"/>
            </a:xfrm>
            <a:custGeom>
              <a:avLst/>
              <a:gdLst/>
              <a:ahLst/>
              <a:cxnLst/>
              <a:rect l="l" t="t" r="r" b="b"/>
              <a:pathLst>
                <a:path w="6572884" h="1358900">
                  <a:moveTo>
                    <a:pt x="0" y="226441"/>
                  </a:moveTo>
                  <a:lnTo>
                    <a:pt x="4600" y="180795"/>
                  </a:lnTo>
                  <a:lnTo>
                    <a:pt x="17795" y="138285"/>
                  </a:lnTo>
                  <a:lnTo>
                    <a:pt x="38673" y="99820"/>
                  </a:lnTo>
                  <a:lnTo>
                    <a:pt x="66324" y="66309"/>
                  </a:lnTo>
                  <a:lnTo>
                    <a:pt x="99837" y="38663"/>
                  </a:lnTo>
                  <a:lnTo>
                    <a:pt x="138301" y="17789"/>
                  </a:lnTo>
                  <a:lnTo>
                    <a:pt x="180806" y="4599"/>
                  </a:lnTo>
                  <a:lnTo>
                    <a:pt x="226440" y="0"/>
                  </a:lnTo>
                  <a:lnTo>
                    <a:pt x="6345834" y="0"/>
                  </a:lnTo>
                  <a:lnTo>
                    <a:pt x="6391480" y="4599"/>
                  </a:lnTo>
                  <a:lnTo>
                    <a:pt x="6433990" y="17789"/>
                  </a:lnTo>
                  <a:lnTo>
                    <a:pt x="6472455" y="38663"/>
                  </a:lnTo>
                  <a:lnTo>
                    <a:pt x="6505965" y="66309"/>
                  </a:lnTo>
                  <a:lnTo>
                    <a:pt x="6533612" y="99820"/>
                  </a:lnTo>
                  <a:lnTo>
                    <a:pt x="6554485" y="138285"/>
                  </a:lnTo>
                  <a:lnTo>
                    <a:pt x="6567676" y="180795"/>
                  </a:lnTo>
                  <a:lnTo>
                    <a:pt x="6572275" y="226441"/>
                  </a:lnTo>
                  <a:lnTo>
                    <a:pt x="6572275" y="1132204"/>
                  </a:lnTo>
                  <a:lnTo>
                    <a:pt x="6567676" y="1177850"/>
                  </a:lnTo>
                  <a:lnTo>
                    <a:pt x="6554485" y="1220360"/>
                  </a:lnTo>
                  <a:lnTo>
                    <a:pt x="6533612" y="1258825"/>
                  </a:lnTo>
                  <a:lnTo>
                    <a:pt x="6505965" y="1292336"/>
                  </a:lnTo>
                  <a:lnTo>
                    <a:pt x="6472455" y="1319982"/>
                  </a:lnTo>
                  <a:lnTo>
                    <a:pt x="6433990" y="1340856"/>
                  </a:lnTo>
                  <a:lnTo>
                    <a:pt x="6391480" y="1354046"/>
                  </a:lnTo>
                  <a:lnTo>
                    <a:pt x="6345834" y="1358646"/>
                  </a:lnTo>
                  <a:lnTo>
                    <a:pt x="226440" y="1358646"/>
                  </a:lnTo>
                  <a:lnTo>
                    <a:pt x="180806" y="1354046"/>
                  </a:lnTo>
                  <a:lnTo>
                    <a:pt x="138301" y="1340856"/>
                  </a:lnTo>
                  <a:lnTo>
                    <a:pt x="99837" y="1319982"/>
                  </a:lnTo>
                  <a:lnTo>
                    <a:pt x="66324" y="1292336"/>
                  </a:lnTo>
                  <a:lnTo>
                    <a:pt x="38673" y="1258825"/>
                  </a:lnTo>
                  <a:lnTo>
                    <a:pt x="17795" y="1220360"/>
                  </a:lnTo>
                  <a:lnTo>
                    <a:pt x="4600" y="1177850"/>
                  </a:lnTo>
                  <a:lnTo>
                    <a:pt x="0" y="1132204"/>
                  </a:lnTo>
                  <a:lnTo>
                    <a:pt x="0" y="226441"/>
                  </a:lnTo>
                  <a:close/>
                </a:path>
              </a:pathLst>
            </a:custGeom>
            <a:ln w="9525">
              <a:solidFill>
                <a:srgbClr val="55CE74"/>
              </a:solidFill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pic>
          <p:nvPicPr>
            <p:cNvPr id="13" name="object 13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2500248" y="305930"/>
              <a:ext cx="1714500" cy="733945"/>
            </a:xfrm>
            <a:prstGeom prst="rect">
              <a:avLst/>
            </a:prstGeom>
          </p:spPr>
        </p:pic>
        <p:pic>
          <p:nvPicPr>
            <p:cNvPr id="14" name="object 14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2738628" y="1024127"/>
              <a:ext cx="1897379" cy="371855"/>
            </a:xfrm>
            <a:prstGeom prst="rect">
              <a:avLst/>
            </a:prstGeom>
          </p:spPr>
        </p:pic>
        <p:pic>
          <p:nvPicPr>
            <p:cNvPr id="15" name="object 15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4401311" y="1024127"/>
              <a:ext cx="1577339" cy="371855"/>
            </a:xfrm>
            <a:prstGeom prst="rect">
              <a:avLst/>
            </a:prstGeom>
          </p:spPr>
        </p:pic>
        <p:pic>
          <p:nvPicPr>
            <p:cNvPr id="16" name="object 16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3169919" y="1207007"/>
              <a:ext cx="1546859" cy="371855"/>
            </a:xfrm>
            <a:prstGeom prst="rect">
              <a:avLst/>
            </a:prstGeom>
          </p:spPr>
        </p:pic>
        <p:pic>
          <p:nvPicPr>
            <p:cNvPr id="17" name="object 17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4482083" y="1207007"/>
              <a:ext cx="284988" cy="371855"/>
            </a:xfrm>
            <a:prstGeom prst="rect">
              <a:avLst/>
            </a:prstGeom>
          </p:spPr>
        </p:pic>
        <p:pic>
          <p:nvPicPr>
            <p:cNvPr id="18" name="object 18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4572000" y="1207007"/>
              <a:ext cx="1013460" cy="371855"/>
            </a:xfrm>
            <a:prstGeom prst="rect">
              <a:avLst/>
            </a:prstGeom>
          </p:spPr>
        </p:pic>
        <p:pic>
          <p:nvPicPr>
            <p:cNvPr id="19" name="object 19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324611" y="234695"/>
              <a:ext cx="1719072" cy="1341120"/>
            </a:xfrm>
            <a:prstGeom prst="rect">
              <a:avLst/>
            </a:prstGeom>
          </p:spPr>
        </p:pic>
        <p:pic>
          <p:nvPicPr>
            <p:cNvPr id="20" name="object 20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4725161" y="164274"/>
              <a:ext cx="1805305" cy="893889"/>
            </a:xfrm>
            <a:prstGeom prst="rect">
              <a:avLst/>
            </a:prstGeom>
          </p:spPr>
        </p:pic>
      </p:grpSp>
      <p:sp>
        <p:nvSpPr>
          <p:cNvPr id="21" name="object 21"/>
          <p:cNvSpPr txBox="1"/>
          <p:nvPr/>
        </p:nvSpPr>
        <p:spPr>
          <a:xfrm>
            <a:off x="249427" y="1068451"/>
            <a:ext cx="5622290" cy="102806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036570" marR="5080" indent="-431800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Arial"/>
                <a:cs typeface="Arial"/>
              </a:rPr>
              <a:t>6ta.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Edición</a:t>
            </a:r>
            <a:r>
              <a:rPr sz="1200" b="1" spc="-10" dirty="0">
                <a:latin typeface="Arial"/>
                <a:cs typeface="Arial"/>
              </a:rPr>
              <a:t> Volumen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I</a:t>
            </a:r>
            <a:r>
              <a:rPr sz="1200" b="1" spc="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Enero</a:t>
            </a:r>
            <a:r>
              <a:rPr sz="1200" b="1" spc="-3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a</a:t>
            </a:r>
            <a:r>
              <a:rPr sz="1200" b="1" spc="-2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Julio</a:t>
            </a:r>
            <a:r>
              <a:rPr sz="1200" b="1" spc="-5" dirty="0">
                <a:latin typeface="Arial"/>
                <a:cs typeface="Arial"/>
              </a:rPr>
              <a:t> </a:t>
            </a:r>
            <a:r>
              <a:rPr sz="1200" b="1" spc="-20" dirty="0">
                <a:latin typeface="Arial"/>
                <a:cs typeface="Arial"/>
              </a:rPr>
              <a:t>2021 </a:t>
            </a:r>
            <a:r>
              <a:rPr sz="1200" b="1" dirty="0">
                <a:latin typeface="Arial"/>
                <a:cs typeface="Arial"/>
              </a:rPr>
              <a:t>Revista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Semestral-</a:t>
            </a:r>
            <a:r>
              <a:rPr sz="1200" b="1" spc="-40" dirty="0">
                <a:latin typeface="Arial"/>
                <a:cs typeface="Arial"/>
              </a:rPr>
              <a:t> </a:t>
            </a:r>
            <a:r>
              <a:rPr sz="1200" b="1" spc="-10" dirty="0">
                <a:latin typeface="Arial"/>
                <a:cs typeface="Arial"/>
              </a:rPr>
              <a:t>Venezuela</a:t>
            </a:r>
            <a:endParaRPr sz="1200" dirty="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750"/>
              </a:spcBef>
            </a:pPr>
            <a:endParaRPr sz="1200" dirty="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</a:pPr>
            <a:r>
              <a:rPr sz="1200" b="1" dirty="0">
                <a:latin typeface="Times New Roman"/>
                <a:cs typeface="Times New Roman"/>
              </a:rPr>
              <a:t>Cuadro</a:t>
            </a:r>
            <a:r>
              <a:rPr sz="1200" b="1" spc="-50" dirty="0">
                <a:latin typeface="Times New Roman"/>
                <a:cs typeface="Times New Roman"/>
              </a:rPr>
              <a:t> </a:t>
            </a:r>
            <a:r>
              <a:rPr sz="1200" b="1" spc="-25" dirty="0">
                <a:latin typeface="Times New Roman"/>
                <a:cs typeface="Times New Roman"/>
              </a:rPr>
              <a:t>19.</a:t>
            </a:r>
            <a:endParaRPr sz="1200" dirty="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1200" b="1" dirty="0">
                <a:latin typeface="Times New Roman"/>
                <a:cs typeface="Times New Roman"/>
              </a:rPr>
              <a:t>Matriz</a:t>
            </a:r>
            <a:r>
              <a:rPr sz="1200" b="1" spc="1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</a:t>
            </a:r>
            <a:r>
              <a:rPr sz="1200" b="1" spc="-4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Triangulación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Informantes.</a:t>
            </a:r>
            <a:endParaRPr sz="1200" dirty="0">
              <a:latin typeface="Times New Roman"/>
              <a:cs typeface="Times New Roman"/>
            </a:endParaRPr>
          </a:p>
        </p:txBody>
      </p:sp>
      <p:pic>
        <p:nvPicPr>
          <p:cNvPr id="22" name="object 22"/>
          <p:cNvPicPr/>
          <p:nvPr/>
        </p:nvPicPr>
        <p:blipFill>
          <a:blip r:embed="rId15" cstate="print"/>
          <a:stretch>
            <a:fillRect/>
          </a:stretch>
        </p:blipFill>
        <p:spPr>
          <a:xfrm>
            <a:off x="5606796" y="8193022"/>
            <a:ext cx="1092707" cy="848868"/>
          </a:xfrm>
          <a:prstGeom prst="rect">
            <a:avLst/>
          </a:prstGeom>
        </p:spPr>
      </p:pic>
      <p:pic>
        <p:nvPicPr>
          <p:cNvPr id="23" name="object 23"/>
          <p:cNvPicPr/>
          <p:nvPr/>
        </p:nvPicPr>
        <p:blipFill>
          <a:blip r:embed="rId15" cstate="print"/>
          <a:stretch>
            <a:fillRect/>
          </a:stretch>
        </p:blipFill>
        <p:spPr>
          <a:xfrm>
            <a:off x="109728" y="8193022"/>
            <a:ext cx="1092708" cy="848868"/>
          </a:xfrm>
          <a:prstGeom prst="rect">
            <a:avLst/>
          </a:prstGeom>
        </p:spPr>
      </p:pic>
      <p:graphicFrame>
        <p:nvGraphicFramePr>
          <p:cNvPr id="24" name="object 2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51190495"/>
              </p:ext>
            </p:extLst>
          </p:nvPr>
        </p:nvGraphicFramePr>
        <p:xfrm>
          <a:off x="269474" y="2189352"/>
          <a:ext cx="6254749" cy="507428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62242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60591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37477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65163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548005">
                <a:tc>
                  <a:txBody>
                    <a:bodyPr/>
                    <a:lstStyle/>
                    <a:p>
                      <a:pPr marL="414655" marR="374650" indent="-12700">
                        <a:lnSpc>
                          <a:spcPts val="1440"/>
                        </a:lnSpc>
                        <a:spcBef>
                          <a:spcPts val="15"/>
                        </a:spcBef>
                      </a:pPr>
                      <a:r>
                        <a:rPr sz="1200" b="1" dirty="0">
                          <a:latin typeface="Times New Roman"/>
                          <a:cs typeface="Times New Roman"/>
                        </a:rPr>
                        <a:t>Síntesis</a:t>
                      </a:r>
                      <a:r>
                        <a:rPr sz="1200" b="1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b="1" dirty="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sz="1200" b="1" spc="-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b="1" spc="-25" dirty="0">
                          <a:latin typeface="Times New Roman"/>
                          <a:cs typeface="Times New Roman"/>
                        </a:rPr>
                        <a:t>la </a:t>
                      </a:r>
                      <a:r>
                        <a:rPr sz="1200" b="1" spc="-10" dirty="0">
                          <a:latin typeface="Times New Roman"/>
                          <a:cs typeface="Times New Roman"/>
                        </a:rPr>
                        <a:t>Información</a:t>
                      </a:r>
                      <a:endParaRPr sz="12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190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B8D5FA"/>
                    </a:solidFill>
                  </a:tcPr>
                </a:tc>
                <a:tc>
                  <a:txBody>
                    <a:bodyPr/>
                    <a:lstStyle/>
                    <a:p>
                      <a:pPr marL="419734" marR="570230" indent="-218440">
                        <a:lnSpc>
                          <a:spcPts val="1440"/>
                        </a:lnSpc>
                        <a:spcBef>
                          <a:spcPts val="15"/>
                        </a:spcBef>
                      </a:pPr>
                      <a:r>
                        <a:rPr sz="1200" b="1" spc="-10" dirty="0">
                          <a:latin typeface="Times New Roman"/>
                          <a:cs typeface="Times New Roman"/>
                        </a:rPr>
                        <a:t>Pensamiento Ajeno</a:t>
                      </a:r>
                      <a:endParaRPr sz="12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190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B8D5FA"/>
                    </a:solidFill>
                  </a:tcPr>
                </a:tc>
                <a:tc>
                  <a:txBody>
                    <a:bodyPr/>
                    <a:lstStyle/>
                    <a:p>
                      <a:pPr marL="473709" marR="262255" indent="-195580">
                        <a:lnSpc>
                          <a:spcPts val="1440"/>
                        </a:lnSpc>
                        <a:spcBef>
                          <a:spcPts val="15"/>
                        </a:spcBef>
                      </a:pPr>
                      <a:r>
                        <a:rPr sz="1200" b="1" spc="-10" dirty="0">
                          <a:latin typeface="Times New Roman"/>
                          <a:cs typeface="Times New Roman"/>
                        </a:rPr>
                        <a:t>Pensamiento Propio</a:t>
                      </a:r>
                      <a:endParaRPr sz="12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190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B8D5FA"/>
                    </a:solidFill>
                  </a:tcPr>
                </a:tc>
                <a:tc>
                  <a:txBody>
                    <a:bodyPr/>
                    <a:lstStyle/>
                    <a:p>
                      <a:pPr marL="528320">
                        <a:lnSpc>
                          <a:spcPts val="1405"/>
                        </a:lnSpc>
                      </a:pPr>
                      <a:r>
                        <a:rPr sz="1200" b="1" spc="-10" dirty="0">
                          <a:latin typeface="Times New Roman"/>
                          <a:cs typeface="Times New Roman"/>
                        </a:rPr>
                        <a:t>Episteme</a:t>
                      </a:r>
                      <a:endParaRPr sz="12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B8D5FA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526280">
                <a:tc>
                  <a:txBody>
                    <a:bodyPr/>
                    <a:lstStyle/>
                    <a:p>
                      <a:pPr marL="83820" marR="52069" algn="just">
                        <a:lnSpc>
                          <a:spcPts val="1260"/>
                        </a:lnSpc>
                        <a:spcBef>
                          <a:spcPts val="15"/>
                        </a:spcBef>
                      </a:pPr>
                      <a:r>
                        <a:rPr sz="1050" dirty="0">
                          <a:latin typeface="Times New Roman"/>
                          <a:cs typeface="Times New Roman"/>
                        </a:rPr>
                        <a:t>La</a:t>
                      </a:r>
                      <a:r>
                        <a:rPr sz="1050" spc="26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50" dirty="0">
                          <a:latin typeface="Times New Roman"/>
                          <a:cs typeface="Times New Roman"/>
                        </a:rPr>
                        <a:t>prestación</a:t>
                      </a:r>
                      <a:r>
                        <a:rPr sz="1050" spc="27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50" dirty="0">
                          <a:latin typeface="Times New Roman"/>
                          <a:cs typeface="Times New Roman"/>
                        </a:rPr>
                        <a:t>del</a:t>
                      </a:r>
                      <a:r>
                        <a:rPr sz="1050" spc="26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50" spc="-10" dirty="0">
                          <a:latin typeface="Times New Roman"/>
                          <a:cs typeface="Times New Roman"/>
                        </a:rPr>
                        <a:t>servicio </a:t>
                      </a:r>
                      <a:r>
                        <a:rPr sz="1050" dirty="0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sz="1050" spc="18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50" dirty="0">
                          <a:latin typeface="Times New Roman"/>
                          <a:cs typeface="Times New Roman"/>
                        </a:rPr>
                        <a:t>la</a:t>
                      </a:r>
                      <a:r>
                        <a:rPr sz="1050" spc="17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50" dirty="0">
                          <a:latin typeface="Times New Roman"/>
                          <a:cs typeface="Times New Roman"/>
                        </a:rPr>
                        <a:t>Universidad</a:t>
                      </a:r>
                      <a:r>
                        <a:rPr sz="1050" spc="17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50" spc="-10" dirty="0">
                          <a:latin typeface="Times New Roman"/>
                          <a:cs typeface="Times New Roman"/>
                        </a:rPr>
                        <a:t>Rómulo </a:t>
                      </a:r>
                      <a:r>
                        <a:rPr lang="es-ES" sz="1050" dirty="0">
                          <a:latin typeface="Times New Roman"/>
                          <a:cs typeface="Times New Roman"/>
                        </a:rPr>
                        <a:t>Gallegos</a:t>
                      </a:r>
                      <a:r>
                        <a:rPr sz="1050" spc="204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50" dirty="0">
                          <a:latin typeface="Times New Roman"/>
                          <a:cs typeface="Times New Roman"/>
                        </a:rPr>
                        <a:t>es</a:t>
                      </a:r>
                      <a:r>
                        <a:rPr sz="1050" spc="20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50" dirty="0">
                          <a:latin typeface="Times New Roman"/>
                          <a:cs typeface="Times New Roman"/>
                        </a:rPr>
                        <a:t>percibida</a:t>
                      </a:r>
                      <a:r>
                        <a:rPr sz="1050" spc="204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50" spc="-25" dirty="0">
                          <a:latin typeface="Times New Roman"/>
                          <a:cs typeface="Times New Roman"/>
                        </a:rPr>
                        <a:t>por </a:t>
                      </a:r>
                      <a:r>
                        <a:rPr sz="1050" dirty="0">
                          <a:latin typeface="Times New Roman"/>
                          <a:cs typeface="Times New Roman"/>
                        </a:rPr>
                        <a:t>los</a:t>
                      </a:r>
                      <a:r>
                        <a:rPr sz="1050" spc="434" dirty="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1050" dirty="0">
                          <a:latin typeface="Times New Roman"/>
                          <a:cs typeface="Times New Roman"/>
                        </a:rPr>
                        <a:t>funcionarios</a:t>
                      </a:r>
                      <a:r>
                        <a:rPr sz="1050" spc="445" dirty="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1050" spc="-20" dirty="0">
                          <a:latin typeface="Times New Roman"/>
                          <a:cs typeface="Times New Roman"/>
                        </a:rPr>
                        <a:t>como </a:t>
                      </a:r>
                      <a:r>
                        <a:rPr sz="1050" dirty="0">
                          <a:latin typeface="Times New Roman"/>
                          <a:cs typeface="Times New Roman"/>
                        </a:rPr>
                        <a:t>buena,</a:t>
                      </a:r>
                      <a:r>
                        <a:rPr sz="1050" spc="9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50" dirty="0">
                          <a:latin typeface="Times New Roman"/>
                          <a:cs typeface="Times New Roman"/>
                        </a:rPr>
                        <a:t>pues</a:t>
                      </a:r>
                      <a:r>
                        <a:rPr sz="1050" spc="10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50" dirty="0">
                          <a:latin typeface="Times New Roman"/>
                          <a:cs typeface="Times New Roman"/>
                        </a:rPr>
                        <a:t>se</a:t>
                      </a:r>
                      <a:r>
                        <a:rPr sz="1050" spc="8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50" dirty="0">
                          <a:latin typeface="Times New Roman"/>
                          <a:cs typeface="Times New Roman"/>
                        </a:rPr>
                        <a:t>cumple</a:t>
                      </a:r>
                      <a:r>
                        <a:rPr sz="1050" spc="9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50" spc="-25" dirty="0">
                          <a:latin typeface="Times New Roman"/>
                          <a:cs typeface="Times New Roman"/>
                        </a:rPr>
                        <a:t>con </a:t>
                      </a:r>
                      <a:r>
                        <a:rPr sz="1050" dirty="0">
                          <a:latin typeface="Times New Roman"/>
                          <a:cs typeface="Times New Roman"/>
                        </a:rPr>
                        <a:t>los</a:t>
                      </a:r>
                      <a:r>
                        <a:rPr sz="1050" spc="6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50" dirty="0">
                          <a:latin typeface="Times New Roman"/>
                          <a:cs typeface="Times New Roman"/>
                        </a:rPr>
                        <a:t>horarios</a:t>
                      </a:r>
                      <a:r>
                        <a:rPr sz="1050" spc="5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50" dirty="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sz="1050" spc="6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50" dirty="0">
                          <a:latin typeface="Times New Roman"/>
                          <a:cs typeface="Times New Roman"/>
                        </a:rPr>
                        <a:t>trabajo</a:t>
                      </a:r>
                      <a:r>
                        <a:rPr sz="1050" spc="6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50" dirty="0">
                          <a:latin typeface="Times New Roman"/>
                          <a:cs typeface="Times New Roman"/>
                        </a:rPr>
                        <a:t>y</a:t>
                      </a:r>
                      <a:r>
                        <a:rPr sz="1050" spc="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50" spc="-25" dirty="0">
                          <a:latin typeface="Times New Roman"/>
                          <a:cs typeface="Times New Roman"/>
                        </a:rPr>
                        <a:t>se </a:t>
                      </a:r>
                      <a:r>
                        <a:rPr sz="1050" dirty="0">
                          <a:latin typeface="Times New Roman"/>
                          <a:cs typeface="Times New Roman"/>
                        </a:rPr>
                        <a:t>intenta</a:t>
                      </a:r>
                      <a:r>
                        <a:rPr sz="1050" spc="19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50" dirty="0">
                          <a:latin typeface="Times New Roman"/>
                          <a:cs typeface="Times New Roman"/>
                        </a:rPr>
                        <a:t>dar</a:t>
                      </a:r>
                      <a:r>
                        <a:rPr sz="1050" spc="18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50" dirty="0">
                          <a:latin typeface="Times New Roman"/>
                          <a:cs typeface="Times New Roman"/>
                        </a:rPr>
                        <a:t>respuesta</a:t>
                      </a:r>
                      <a:r>
                        <a:rPr sz="1050" spc="19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50" dirty="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sz="1050" spc="19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50" spc="-25" dirty="0">
                          <a:latin typeface="Times New Roman"/>
                          <a:cs typeface="Times New Roman"/>
                        </a:rPr>
                        <a:t>los </a:t>
                      </a:r>
                      <a:r>
                        <a:rPr sz="1050" dirty="0">
                          <a:latin typeface="Times New Roman"/>
                          <a:cs typeface="Times New Roman"/>
                        </a:rPr>
                        <a:t>usuarios</a:t>
                      </a:r>
                      <a:r>
                        <a:rPr sz="1050" spc="29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50" dirty="0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sz="1050" spc="30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50" dirty="0">
                          <a:latin typeface="Times New Roman"/>
                          <a:cs typeface="Times New Roman"/>
                        </a:rPr>
                        <a:t>la</a:t>
                      </a:r>
                      <a:r>
                        <a:rPr sz="1050" spc="30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50" dirty="0">
                          <a:latin typeface="Times New Roman"/>
                          <a:cs typeface="Times New Roman"/>
                        </a:rPr>
                        <a:t>medida</a:t>
                      </a:r>
                      <a:r>
                        <a:rPr sz="1050" spc="29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50" spc="-25" dirty="0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sz="1050" dirty="0">
                          <a:latin typeface="Times New Roman"/>
                          <a:cs typeface="Times New Roman"/>
                        </a:rPr>
                        <a:t>las</a:t>
                      </a:r>
                      <a:r>
                        <a:rPr sz="1050" spc="300" dirty="0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sz="1050" dirty="0">
                          <a:latin typeface="Times New Roman"/>
                          <a:cs typeface="Times New Roman"/>
                        </a:rPr>
                        <a:t>posibilidades,</a:t>
                      </a:r>
                      <a:r>
                        <a:rPr sz="1050" spc="310" dirty="0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sz="1050" spc="-25" dirty="0">
                          <a:latin typeface="Times New Roman"/>
                          <a:cs typeface="Times New Roman"/>
                        </a:rPr>
                        <a:t>sin </a:t>
                      </a:r>
                      <a:r>
                        <a:rPr lang="es-ES" sz="1050" dirty="0">
                          <a:latin typeface="Times New Roman"/>
                          <a:cs typeface="Times New Roman"/>
                        </a:rPr>
                        <a:t>embargo,</a:t>
                      </a:r>
                      <a:r>
                        <a:rPr sz="1050" spc="2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50" dirty="0">
                          <a:latin typeface="Times New Roman"/>
                          <a:cs typeface="Times New Roman"/>
                        </a:rPr>
                        <a:t>hay</a:t>
                      </a:r>
                      <a:r>
                        <a:rPr sz="1050" spc="2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50" dirty="0">
                          <a:latin typeface="Times New Roman"/>
                          <a:cs typeface="Times New Roman"/>
                        </a:rPr>
                        <a:t>momentos</a:t>
                      </a:r>
                      <a:r>
                        <a:rPr sz="1050" spc="26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50" spc="-50" dirty="0">
                          <a:latin typeface="Times New Roman"/>
                          <a:cs typeface="Times New Roman"/>
                        </a:rPr>
                        <a:t>y</a:t>
                      </a:r>
                      <a:endParaRPr sz="1050" dirty="0">
                        <a:latin typeface="Times New Roman"/>
                        <a:cs typeface="Times New Roman"/>
                      </a:endParaRPr>
                    </a:p>
                    <a:p>
                      <a:pPr marL="83820" marR="52069" algn="just">
                        <a:lnSpc>
                          <a:spcPts val="1260"/>
                        </a:lnSpc>
                        <a:spcBef>
                          <a:spcPts val="5"/>
                        </a:spcBef>
                        <a:tabLst>
                          <a:tab pos="866775" algn="l"/>
                        </a:tabLst>
                      </a:pPr>
                      <a:r>
                        <a:rPr sz="1050" dirty="0">
                          <a:latin typeface="Times New Roman"/>
                          <a:cs typeface="Times New Roman"/>
                        </a:rPr>
                        <a:t>situaciones</a:t>
                      </a:r>
                      <a:r>
                        <a:rPr sz="1050" spc="6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50" dirty="0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sz="1050" spc="5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50" dirty="0">
                          <a:latin typeface="Times New Roman"/>
                          <a:cs typeface="Times New Roman"/>
                        </a:rPr>
                        <a:t>las</a:t>
                      </a:r>
                      <a:r>
                        <a:rPr sz="1050" spc="6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50" dirty="0">
                          <a:latin typeface="Times New Roman"/>
                          <a:cs typeface="Times New Roman"/>
                        </a:rPr>
                        <a:t>cuales</a:t>
                      </a:r>
                      <a:r>
                        <a:rPr sz="1050" spc="4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50" spc="-25" dirty="0">
                          <a:latin typeface="Times New Roman"/>
                          <a:cs typeface="Times New Roman"/>
                        </a:rPr>
                        <a:t>es </a:t>
                      </a:r>
                      <a:r>
                        <a:rPr sz="1050" dirty="0">
                          <a:latin typeface="Times New Roman"/>
                          <a:cs typeface="Times New Roman"/>
                        </a:rPr>
                        <a:t>muy</a:t>
                      </a:r>
                      <a:r>
                        <a:rPr sz="1050" spc="7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50" dirty="0">
                          <a:latin typeface="Times New Roman"/>
                          <a:cs typeface="Times New Roman"/>
                        </a:rPr>
                        <a:t>difícil</a:t>
                      </a:r>
                      <a:r>
                        <a:rPr sz="1050" spc="10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50" dirty="0">
                          <a:latin typeface="Times New Roman"/>
                          <a:cs typeface="Times New Roman"/>
                        </a:rPr>
                        <a:t>dar</a:t>
                      </a:r>
                      <a:r>
                        <a:rPr sz="1050" spc="10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50" dirty="0">
                          <a:latin typeface="Times New Roman"/>
                          <a:cs typeface="Times New Roman"/>
                        </a:rPr>
                        <a:t>respuesta</a:t>
                      </a:r>
                      <a:r>
                        <a:rPr sz="1050" spc="9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50" spc="-50" dirty="0">
                          <a:latin typeface="Times New Roman"/>
                          <a:cs typeface="Times New Roman"/>
                        </a:rPr>
                        <a:t>o </a:t>
                      </a:r>
                      <a:r>
                        <a:rPr sz="1050" dirty="0">
                          <a:latin typeface="Times New Roman"/>
                          <a:cs typeface="Times New Roman"/>
                        </a:rPr>
                        <a:t>los</a:t>
                      </a:r>
                      <a:r>
                        <a:rPr sz="1050" spc="29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50" dirty="0">
                          <a:latin typeface="Times New Roman"/>
                          <a:cs typeface="Times New Roman"/>
                        </a:rPr>
                        <a:t>empleados</a:t>
                      </a:r>
                      <a:r>
                        <a:rPr sz="1050" spc="30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50" dirty="0">
                          <a:latin typeface="Times New Roman"/>
                          <a:cs typeface="Times New Roman"/>
                        </a:rPr>
                        <a:t>se</a:t>
                      </a:r>
                      <a:r>
                        <a:rPr sz="1050" spc="30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50" spc="-10" dirty="0">
                          <a:latin typeface="Times New Roman"/>
                          <a:cs typeface="Times New Roman"/>
                        </a:rPr>
                        <a:t>retrasan </a:t>
                      </a:r>
                      <a:r>
                        <a:rPr sz="1050" dirty="0">
                          <a:latin typeface="Times New Roman"/>
                          <a:cs typeface="Times New Roman"/>
                        </a:rPr>
                        <a:t>por</a:t>
                      </a:r>
                      <a:r>
                        <a:rPr sz="1050" spc="1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50" dirty="0">
                          <a:latin typeface="Times New Roman"/>
                          <a:cs typeface="Times New Roman"/>
                        </a:rPr>
                        <a:t>diversas</a:t>
                      </a:r>
                      <a:r>
                        <a:rPr sz="1050" spc="14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50" spc="-10" dirty="0">
                          <a:latin typeface="Times New Roman"/>
                          <a:cs typeface="Times New Roman"/>
                        </a:rPr>
                        <a:t>circunstancias </a:t>
                      </a:r>
                      <a:r>
                        <a:rPr sz="1050" dirty="0">
                          <a:latin typeface="Times New Roman"/>
                          <a:cs typeface="Times New Roman"/>
                        </a:rPr>
                        <a:t>ajenas</a:t>
                      </a:r>
                      <a:r>
                        <a:rPr sz="1050" spc="335" dirty="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1050" dirty="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sz="1050" spc="335" dirty="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1050" dirty="0">
                          <a:latin typeface="Times New Roman"/>
                          <a:cs typeface="Times New Roman"/>
                        </a:rPr>
                        <a:t>ellos</a:t>
                      </a:r>
                      <a:r>
                        <a:rPr sz="1050" spc="335" dirty="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1050" dirty="0">
                          <a:latin typeface="Times New Roman"/>
                          <a:cs typeface="Times New Roman"/>
                        </a:rPr>
                        <a:t>y</a:t>
                      </a:r>
                      <a:r>
                        <a:rPr sz="1050" spc="330" dirty="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1050" spc="-25" dirty="0">
                          <a:latin typeface="Times New Roman"/>
                          <a:cs typeface="Times New Roman"/>
                        </a:rPr>
                        <a:t>los </a:t>
                      </a:r>
                      <a:r>
                        <a:rPr sz="1050" dirty="0">
                          <a:latin typeface="Times New Roman"/>
                          <a:cs typeface="Times New Roman"/>
                        </a:rPr>
                        <a:t>procesos</a:t>
                      </a:r>
                      <a:r>
                        <a:rPr sz="1050" spc="360" dirty="0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sz="1050" dirty="0">
                          <a:latin typeface="Times New Roman"/>
                          <a:cs typeface="Times New Roman"/>
                        </a:rPr>
                        <a:t>se</a:t>
                      </a:r>
                      <a:r>
                        <a:rPr sz="1050" spc="360" dirty="0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sz="1050" spc="-10" dirty="0">
                          <a:latin typeface="Times New Roman"/>
                          <a:cs typeface="Times New Roman"/>
                        </a:rPr>
                        <a:t>retrasan </a:t>
                      </a:r>
                      <a:r>
                        <a:rPr sz="1050" dirty="0">
                          <a:latin typeface="Times New Roman"/>
                          <a:cs typeface="Times New Roman"/>
                        </a:rPr>
                        <a:t>causando</a:t>
                      </a:r>
                      <a:r>
                        <a:rPr sz="1050" spc="265" dirty="0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sz="1050" dirty="0">
                          <a:latin typeface="Times New Roman"/>
                          <a:cs typeface="Times New Roman"/>
                        </a:rPr>
                        <a:t>molestias</a:t>
                      </a:r>
                      <a:r>
                        <a:rPr sz="1050" spc="275" dirty="0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sz="1050" spc="-50" dirty="0">
                          <a:latin typeface="Times New Roman"/>
                          <a:cs typeface="Times New Roman"/>
                        </a:rPr>
                        <a:t>y </a:t>
                      </a:r>
                      <a:r>
                        <a:rPr sz="1050" dirty="0">
                          <a:latin typeface="Times New Roman"/>
                          <a:cs typeface="Times New Roman"/>
                        </a:rPr>
                        <a:t>quejas</a:t>
                      </a:r>
                      <a:r>
                        <a:rPr sz="1050" spc="1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50" dirty="0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sz="1050" spc="16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50" dirty="0">
                          <a:latin typeface="Times New Roman"/>
                          <a:cs typeface="Times New Roman"/>
                        </a:rPr>
                        <a:t>los</a:t>
                      </a:r>
                      <a:r>
                        <a:rPr sz="1050" spc="15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50" dirty="0">
                          <a:latin typeface="Times New Roman"/>
                          <a:cs typeface="Times New Roman"/>
                        </a:rPr>
                        <a:t>usuarios</a:t>
                      </a:r>
                      <a:r>
                        <a:rPr sz="1050" spc="15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50" spc="-25" dirty="0">
                          <a:latin typeface="Times New Roman"/>
                          <a:cs typeface="Times New Roman"/>
                        </a:rPr>
                        <a:t>que </a:t>
                      </a:r>
                      <a:r>
                        <a:rPr sz="1050" spc="-10" dirty="0">
                          <a:latin typeface="Times New Roman"/>
                          <a:cs typeface="Times New Roman"/>
                        </a:rPr>
                        <a:t>genera</a:t>
                      </a:r>
                      <a:r>
                        <a:rPr sz="1050" dirty="0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sz="1050" spc="-10" dirty="0">
                          <a:latin typeface="Times New Roman"/>
                          <a:cs typeface="Times New Roman"/>
                        </a:rPr>
                        <a:t>incomodidad </a:t>
                      </a:r>
                      <a:r>
                        <a:rPr sz="1050" dirty="0">
                          <a:latin typeface="Times New Roman"/>
                          <a:cs typeface="Times New Roman"/>
                        </a:rPr>
                        <a:t>también</a:t>
                      </a:r>
                      <a:r>
                        <a:rPr sz="105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50" dirty="0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sz="105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50" dirty="0">
                          <a:latin typeface="Times New Roman"/>
                          <a:cs typeface="Times New Roman"/>
                        </a:rPr>
                        <a:t>los</a:t>
                      </a:r>
                      <a:r>
                        <a:rPr sz="1050" spc="-10" dirty="0">
                          <a:latin typeface="Times New Roman"/>
                          <a:cs typeface="Times New Roman"/>
                        </a:rPr>
                        <a:t> funcionarios</a:t>
                      </a:r>
                      <a:endParaRPr sz="105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190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 marR="57785" algn="just">
                        <a:lnSpc>
                          <a:spcPts val="1260"/>
                        </a:lnSpc>
                        <a:spcBef>
                          <a:spcPts val="15"/>
                        </a:spcBef>
                        <a:tabLst>
                          <a:tab pos="1391920" algn="l"/>
                        </a:tabLst>
                      </a:pPr>
                      <a:r>
                        <a:rPr sz="1050" dirty="0">
                          <a:latin typeface="Times New Roman"/>
                          <a:cs typeface="Times New Roman"/>
                        </a:rPr>
                        <a:t>Engloba</a:t>
                      </a:r>
                      <a:r>
                        <a:rPr sz="1050" spc="36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50" dirty="0">
                          <a:latin typeface="Times New Roman"/>
                          <a:cs typeface="Times New Roman"/>
                        </a:rPr>
                        <a:t>el</a:t>
                      </a:r>
                      <a:r>
                        <a:rPr sz="1050" spc="36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50" spc="-10" dirty="0">
                          <a:latin typeface="Times New Roman"/>
                          <a:cs typeface="Times New Roman"/>
                        </a:rPr>
                        <a:t>procedimiento </a:t>
                      </a:r>
                      <a:r>
                        <a:rPr sz="1050" dirty="0">
                          <a:latin typeface="Times New Roman"/>
                          <a:cs typeface="Times New Roman"/>
                        </a:rPr>
                        <a:t>que</a:t>
                      </a:r>
                      <a:r>
                        <a:rPr sz="1050" spc="-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50" dirty="0">
                          <a:latin typeface="Times New Roman"/>
                          <a:cs typeface="Times New Roman"/>
                        </a:rPr>
                        <a:t>pretende</a:t>
                      </a:r>
                      <a:r>
                        <a:rPr sz="1050" spc="-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50" dirty="0">
                          <a:latin typeface="Times New Roman"/>
                          <a:cs typeface="Times New Roman"/>
                        </a:rPr>
                        <a:t>apreciar, de</a:t>
                      </a:r>
                      <a:r>
                        <a:rPr sz="1050" spc="-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50" spc="-25" dirty="0">
                          <a:latin typeface="Times New Roman"/>
                          <a:cs typeface="Times New Roman"/>
                        </a:rPr>
                        <a:t>la </a:t>
                      </a:r>
                      <a:r>
                        <a:rPr sz="1050" dirty="0">
                          <a:latin typeface="Times New Roman"/>
                          <a:cs typeface="Times New Roman"/>
                        </a:rPr>
                        <a:t>forma</a:t>
                      </a:r>
                      <a:r>
                        <a:rPr sz="1050" spc="459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50" dirty="0">
                          <a:latin typeface="Times New Roman"/>
                          <a:cs typeface="Times New Roman"/>
                        </a:rPr>
                        <a:t>más</a:t>
                      </a:r>
                      <a:r>
                        <a:rPr sz="1050" spc="45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50" dirty="0">
                          <a:latin typeface="Times New Roman"/>
                          <a:cs typeface="Times New Roman"/>
                        </a:rPr>
                        <a:t>sistemática</a:t>
                      </a:r>
                      <a:r>
                        <a:rPr sz="1050" spc="46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50" spc="-50" dirty="0">
                          <a:latin typeface="Times New Roman"/>
                          <a:cs typeface="Times New Roman"/>
                        </a:rPr>
                        <a:t>y </a:t>
                      </a:r>
                      <a:r>
                        <a:rPr sz="1050" dirty="0">
                          <a:latin typeface="Times New Roman"/>
                          <a:cs typeface="Times New Roman"/>
                        </a:rPr>
                        <a:t>objetiva</a:t>
                      </a:r>
                      <a:r>
                        <a:rPr sz="1050" spc="420" dirty="0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sz="1050" dirty="0">
                          <a:latin typeface="Times New Roman"/>
                          <a:cs typeface="Times New Roman"/>
                        </a:rPr>
                        <a:t>posible,</a:t>
                      </a:r>
                      <a:r>
                        <a:rPr sz="1050" spc="425" dirty="0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sz="1050" spc="-25" dirty="0">
                          <a:latin typeface="Times New Roman"/>
                          <a:cs typeface="Times New Roman"/>
                        </a:rPr>
                        <a:t>el </a:t>
                      </a:r>
                      <a:r>
                        <a:rPr sz="1050" dirty="0">
                          <a:latin typeface="Times New Roman"/>
                          <a:cs typeface="Times New Roman"/>
                        </a:rPr>
                        <a:t>rendimiento</a:t>
                      </a:r>
                      <a:r>
                        <a:rPr sz="1050" spc="445" dirty="0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sz="1050" dirty="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sz="1050" spc="450" dirty="0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sz="1050" spc="-25" dirty="0">
                          <a:latin typeface="Times New Roman"/>
                          <a:cs typeface="Times New Roman"/>
                        </a:rPr>
                        <a:t>los </a:t>
                      </a:r>
                      <a:r>
                        <a:rPr sz="1050" dirty="0">
                          <a:latin typeface="Times New Roman"/>
                          <a:cs typeface="Times New Roman"/>
                        </a:rPr>
                        <a:t>empleados</a:t>
                      </a:r>
                      <a:r>
                        <a:rPr sz="1050" spc="495" dirty="0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sz="1050" dirty="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sz="1050" spc="495" dirty="0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sz="1050" spc="-25" dirty="0" err="1">
                          <a:latin typeface="Times New Roman"/>
                          <a:cs typeface="Times New Roman"/>
                        </a:rPr>
                        <a:t>una</a:t>
                      </a:r>
                      <a:r>
                        <a:rPr sz="105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lang="es-ES" sz="1050" dirty="0">
                          <a:latin typeface="Times New Roman"/>
                          <a:cs typeface="Times New Roman"/>
                        </a:rPr>
                        <a:t>organización</a:t>
                      </a:r>
                      <a:r>
                        <a:rPr sz="1050" spc="1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50" dirty="0">
                          <a:latin typeface="Times New Roman"/>
                          <a:cs typeface="Times New Roman"/>
                        </a:rPr>
                        <a:t>se</a:t>
                      </a:r>
                      <a:r>
                        <a:rPr sz="1050" spc="1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50" dirty="0">
                          <a:latin typeface="Times New Roman"/>
                          <a:cs typeface="Times New Roman"/>
                        </a:rPr>
                        <a:t>realiza</a:t>
                      </a:r>
                      <a:r>
                        <a:rPr sz="1050" spc="1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50" spc="-25" dirty="0">
                          <a:latin typeface="Times New Roman"/>
                          <a:cs typeface="Times New Roman"/>
                        </a:rPr>
                        <a:t>en </a:t>
                      </a:r>
                      <a:r>
                        <a:rPr sz="1050" dirty="0">
                          <a:latin typeface="Times New Roman"/>
                          <a:cs typeface="Times New Roman"/>
                        </a:rPr>
                        <a:t>base</a:t>
                      </a:r>
                      <a:r>
                        <a:rPr sz="1050" spc="415" dirty="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1050" dirty="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sz="1050" spc="430" dirty="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1050" dirty="0">
                          <a:latin typeface="Times New Roman"/>
                          <a:cs typeface="Times New Roman"/>
                        </a:rPr>
                        <a:t>los</a:t>
                      </a:r>
                      <a:r>
                        <a:rPr sz="1050" spc="430" dirty="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1050" spc="-10" dirty="0">
                          <a:latin typeface="Times New Roman"/>
                          <a:cs typeface="Times New Roman"/>
                        </a:rPr>
                        <a:t>objetivos planteados,</a:t>
                      </a:r>
                      <a:r>
                        <a:rPr sz="1050" dirty="0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sz="1050" spc="-25" dirty="0">
                          <a:latin typeface="Times New Roman"/>
                          <a:cs typeface="Times New Roman"/>
                        </a:rPr>
                        <a:t>las </a:t>
                      </a:r>
                      <a:r>
                        <a:rPr sz="1050" spc="-10" dirty="0">
                          <a:latin typeface="Times New Roman"/>
                          <a:cs typeface="Times New Roman"/>
                        </a:rPr>
                        <a:t>responsabilidades</a:t>
                      </a:r>
                      <a:endParaRPr sz="1050" dirty="0">
                        <a:latin typeface="Times New Roman"/>
                        <a:cs typeface="Times New Roman"/>
                      </a:endParaRPr>
                    </a:p>
                    <a:p>
                      <a:pPr marL="68580" marR="57785">
                        <a:lnSpc>
                          <a:spcPts val="1260"/>
                        </a:lnSpc>
                        <a:spcBef>
                          <a:spcPts val="5"/>
                        </a:spcBef>
                        <a:tabLst>
                          <a:tab pos="944880" algn="l"/>
                          <a:tab pos="1388745" algn="l"/>
                        </a:tabLst>
                      </a:pPr>
                      <a:r>
                        <a:rPr sz="1050" spc="-10" dirty="0">
                          <a:latin typeface="Times New Roman"/>
                          <a:cs typeface="Times New Roman"/>
                        </a:rPr>
                        <a:t>asumidas</a:t>
                      </a:r>
                      <a:r>
                        <a:rPr sz="1050" dirty="0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sz="1050" spc="-50" dirty="0">
                          <a:latin typeface="Times New Roman"/>
                          <a:cs typeface="Times New Roman"/>
                        </a:rPr>
                        <a:t>y</a:t>
                      </a:r>
                      <a:r>
                        <a:rPr sz="1050" dirty="0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sz="1050" spc="-25" dirty="0">
                          <a:latin typeface="Times New Roman"/>
                          <a:cs typeface="Times New Roman"/>
                        </a:rPr>
                        <a:t>las </a:t>
                      </a:r>
                      <a:r>
                        <a:rPr sz="1050" dirty="0">
                          <a:latin typeface="Times New Roman"/>
                          <a:cs typeface="Times New Roman"/>
                        </a:rPr>
                        <a:t>características</a:t>
                      </a:r>
                      <a:r>
                        <a:rPr sz="1050" spc="195" dirty="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1050" spc="-10" dirty="0">
                          <a:latin typeface="Times New Roman"/>
                          <a:cs typeface="Times New Roman"/>
                        </a:rPr>
                        <a:t>personales, </a:t>
                      </a:r>
                      <a:r>
                        <a:rPr sz="1050" dirty="0">
                          <a:latin typeface="Times New Roman"/>
                          <a:cs typeface="Times New Roman"/>
                        </a:rPr>
                        <a:t>permitiendo</a:t>
                      </a:r>
                      <a:r>
                        <a:rPr sz="1050" spc="39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50" dirty="0">
                          <a:latin typeface="Times New Roman"/>
                          <a:cs typeface="Times New Roman"/>
                        </a:rPr>
                        <a:t>la</a:t>
                      </a:r>
                      <a:r>
                        <a:rPr sz="1050" spc="39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50" spc="-10" dirty="0">
                          <a:latin typeface="Times New Roman"/>
                          <a:cs typeface="Times New Roman"/>
                        </a:rPr>
                        <a:t>valoración </a:t>
                      </a:r>
                      <a:r>
                        <a:rPr sz="1050" dirty="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sz="1050" spc="34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50" dirty="0">
                          <a:latin typeface="Times New Roman"/>
                          <a:cs typeface="Times New Roman"/>
                        </a:rPr>
                        <a:t>la</a:t>
                      </a:r>
                      <a:r>
                        <a:rPr sz="1050" spc="3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50" dirty="0">
                          <a:latin typeface="Times New Roman"/>
                          <a:cs typeface="Times New Roman"/>
                        </a:rPr>
                        <a:t>actuación</a:t>
                      </a:r>
                      <a:r>
                        <a:rPr sz="1050" spc="35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50" dirty="0">
                          <a:latin typeface="Times New Roman"/>
                          <a:cs typeface="Times New Roman"/>
                        </a:rPr>
                        <a:t>y</a:t>
                      </a:r>
                      <a:r>
                        <a:rPr sz="1050" spc="3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50" dirty="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sz="1050" spc="35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50" spc="-25" dirty="0">
                          <a:latin typeface="Times New Roman"/>
                          <a:cs typeface="Times New Roman"/>
                        </a:rPr>
                        <a:t>los </a:t>
                      </a:r>
                      <a:r>
                        <a:rPr sz="1050" dirty="0">
                          <a:latin typeface="Times New Roman"/>
                          <a:cs typeface="Times New Roman"/>
                        </a:rPr>
                        <a:t>resultados</a:t>
                      </a:r>
                      <a:r>
                        <a:rPr sz="1050" spc="7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50" dirty="0">
                          <a:latin typeface="Times New Roman"/>
                          <a:cs typeface="Times New Roman"/>
                        </a:rPr>
                        <a:t>obtenidos</a:t>
                      </a:r>
                      <a:r>
                        <a:rPr sz="1050" spc="8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50" dirty="0">
                          <a:latin typeface="Times New Roman"/>
                          <a:cs typeface="Times New Roman"/>
                        </a:rPr>
                        <a:t>por</a:t>
                      </a:r>
                      <a:r>
                        <a:rPr sz="1050" spc="8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50" spc="-25" dirty="0">
                          <a:latin typeface="Times New Roman"/>
                          <a:cs typeface="Times New Roman"/>
                        </a:rPr>
                        <a:t>la </a:t>
                      </a:r>
                      <a:r>
                        <a:rPr sz="1050" dirty="0">
                          <a:latin typeface="Times New Roman"/>
                          <a:cs typeface="Times New Roman"/>
                        </a:rPr>
                        <a:t>persona</a:t>
                      </a:r>
                      <a:r>
                        <a:rPr sz="1050" spc="3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50" dirty="0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sz="1050" spc="34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50" dirty="0">
                          <a:latin typeface="Times New Roman"/>
                          <a:cs typeface="Times New Roman"/>
                        </a:rPr>
                        <a:t>el</a:t>
                      </a:r>
                      <a:r>
                        <a:rPr sz="1050" spc="3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50" spc="-10" dirty="0">
                          <a:latin typeface="Times New Roman"/>
                          <a:cs typeface="Times New Roman"/>
                        </a:rPr>
                        <a:t>desempeño </a:t>
                      </a:r>
                      <a:r>
                        <a:rPr sz="1050" dirty="0">
                          <a:latin typeface="Times New Roman"/>
                          <a:cs typeface="Times New Roman"/>
                        </a:rPr>
                        <a:t>diario</a:t>
                      </a:r>
                      <a:r>
                        <a:rPr sz="105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50" dirty="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sz="1050" spc="-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50" dirty="0">
                          <a:latin typeface="Times New Roman"/>
                          <a:cs typeface="Times New Roman"/>
                        </a:rPr>
                        <a:t>su</a:t>
                      </a:r>
                      <a:r>
                        <a:rPr sz="1050" spc="-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50" spc="-10" dirty="0">
                          <a:latin typeface="Times New Roman"/>
                          <a:cs typeface="Times New Roman"/>
                        </a:rPr>
                        <a:t>trabajo. </a:t>
                      </a:r>
                      <a:r>
                        <a:rPr sz="1050" dirty="0">
                          <a:latin typeface="Times New Roman"/>
                          <a:cs typeface="Times New Roman"/>
                        </a:rPr>
                        <a:t>(Chiavenato,</a:t>
                      </a:r>
                      <a:r>
                        <a:rPr sz="105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50" spc="-20" dirty="0">
                          <a:latin typeface="Times New Roman"/>
                          <a:cs typeface="Times New Roman"/>
                        </a:rPr>
                        <a:t>2012)</a:t>
                      </a:r>
                      <a:endParaRPr sz="105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190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9215" marR="51435" algn="just">
                        <a:lnSpc>
                          <a:spcPts val="1260"/>
                        </a:lnSpc>
                        <a:spcBef>
                          <a:spcPts val="15"/>
                        </a:spcBef>
                        <a:tabLst>
                          <a:tab pos="1151255" algn="l"/>
                        </a:tabLst>
                      </a:pPr>
                      <a:r>
                        <a:rPr sz="1050" dirty="0">
                          <a:latin typeface="Times New Roman"/>
                          <a:cs typeface="Times New Roman"/>
                        </a:rPr>
                        <a:t>Desde</a:t>
                      </a:r>
                      <a:r>
                        <a:rPr sz="1050" spc="38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50" dirty="0">
                          <a:latin typeface="Times New Roman"/>
                          <a:cs typeface="Times New Roman"/>
                        </a:rPr>
                        <a:t>mi</a:t>
                      </a:r>
                      <a:r>
                        <a:rPr sz="1050" spc="35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50" spc="-10" dirty="0">
                          <a:latin typeface="Times New Roman"/>
                          <a:cs typeface="Times New Roman"/>
                        </a:rPr>
                        <a:t>perspectiva </a:t>
                      </a:r>
                      <a:r>
                        <a:rPr sz="1050" dirty="0">
                          <a:latin typeface="Times New Roman"/>
                          <a:cs typeface="Times New Roman"/>
                        </a:rPr>
                        <a:t>personal,</a:t>
                      </a:r>
                      <a:r>
                        <a:rPr sz="1050" spc="18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50" dirty="0">
                          <a:latin typeface="Times New Roman"/>
                          <a:cs typeface="Times New Roman"/>
                        </a:rPr>
                        <a:t>la</a:t>
                      </a:r>
                      <a:r>
                        <a:rPr sz="1050" spc="18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50" spc="-10" dirty="0">
                          <a:latin typeface="Times New Roman"/>
                          <a:cs typeface="Times New Roman"/>
                        </a:rPr>
                        <a:t>prestación </a:t>
                      </a:r>
                      <a:r>
                        <a:rPr sz="1050" dirty="0">
                          <a:latin typeface="Times New Roman"/>
                          <a:cs typeface="Times New Roman"/>
                        </a:rPr>
                        <a:t>del</a:t>
                      </a:r>
                      <a:r>
                        <a:rPr sz="1050" spc="10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50" dirty="0">
                          <a:latin typeface="Times New Roman"/>
                          <a:cs typeface="Times New Roman"/>
                        </a:rPr>
                        <a:t>servicio</a:t>
                      </a:r>
                      <a:r>
                        <a:rPr sz="1050" spc="10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50" dirty="0">
                          <a:latin typeface="Times New Roman"/>
                          <a:cs typeface="Times New Roman"/>
                        </a:rPr>
                        <a:t>engloba</a:t>
                      </a:r>
                      <a:r>
                        <a:rPr sz="1050" spc="9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50" spc="-25" dirty="0">
                          <a:latin typeface="Times New Roman"/>
                          <a:cs typeface="Times New Roman"/>
                        </a:rPr>
                        <a:t>el </a:t>
                      </a:r>
                      <a:r>
                        <a:rPr sz="1050" spc="-10" dirty="0">
                          <a:latin typeface="Times New Roman"/>
                          <a:cs typeface="Times New Roman"/>
                        </a:rPr>
                        <a:t>desempeño</a:t>
                      </a:r>
                      <a:r>
                        <a:rPr sz="1050" dirty="0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sz="1050" spc="-25" dirty="0">
                          <a:latin typeface="Times New Roman"/>
                          <a:cs typeface="Times New Roman"/>
                        </a:rPr>
                        <a:t>del </a:t>
                      </a:r>
                      <a:r>
                        <a:rPr sz="1050" dirty="0">
                          <a:latin typeface="Times New Roman"/>
                          <a:cs typeface="Times New Roman"/>
                        </a:rPr>
                        <a:t>trabajador,</a:t>
                      </a:r>
                      <a:r>
                        <a:rPr sz="1050" spc="3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50" dirty="0">
                          <a:latin typeface="Times New Roman"/>
                          <a:cs typeface="Times New Roman"/>
                        </a:rPr>
                        <a:t>el</a:t>
                      </a:r>
                      <a:r>
                        <a:rPr sz="1050" spc="3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50" dirty="0">
                          <a:latin typeface="Times New Roman"/>
                          <a:cs typeface="Times New Roman"/>
                        </a:rPr>
                        <a:t>cual</a:t>
                      </a:r>
                      <a:r>
                        <a:rPr sz="1050" spc="3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50" spc="-25" dirty="0">
                          <a:latin typeface="Times New Roman"/>
                          <a:cs typeface="Times New Roman"/>
                        </a:rPr>
                        <a:t>va </a:t>
                      </a:r>
                      <a:r>
                        <a:rPr sz="1050" dirty="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sz="1050" spc="49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50" dirty="0">
                          <a:latin typeface="Times New Roman"/>
                          <a:cs typeface="Times New Roman"/>
                        </a:rPr>
                        <a:t>la</a:t>
                      </a:r>
                      <a:r>
                        <a:rPr sz="1050" spc="49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50" dirty="0">
                          <a:latin typeface="Times New Roman"/>
                          <a:cs typeface="Times New Roman"/>
                        </a:rPr>
                        <a:t>mano</a:t>
                      </a:r>
                      <a:r>
                        <a:rPr sz="1050" spc="48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50" dirty="0">
                          <a:latin typeface="Times New Roman"/>
                          <a:cs typeface="Times New Roman"/>
                        </a:rPr>
                        <a:t>con</a:t>
                      </a:r>
                      <a:r>
                        <a:rPr sz="1050" spc="49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50" spc="-25" dirty="0">
                          <a:latin typeface="Times New Roman"/>
                          <a:cs typeface="Times New Roman"/>
                        </a:rPr>
                        <a:t>las </a:t>
                      </a:r>
                      <a:r>
                        <a:rPr sz="1050" dirty="0">
                          <a:latin typeface="Times New Roman"/>
                          <a:cs typeface="Times New Roman"/>
                        </a:rPr>
                        <a:t>actitudes</a:t>
                      </a:r>
                      <a:r>
                        <a:rPr sz="1050" spc="170" dirty="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1050" dirty="0">
                          <a:latin typeface="Times New Roman"/>
                          <a:cs typeface="Times New Roman"/>
                        </a:rPr>
                        <a:t>y</a:t>
                      </a:r>
                      <a:r>
                        <a:rPr sz="1050" spc="165" dirty="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1050" spc="-10" dirty="0">
                          <a:latin typeface="Times New Roman"/>
                          <a:cs typeface="Times New Roman"/>
                        </a:rPr>
                        <a:t>aptitudes </a:t>
                      </a:r>
                      <a:r>
                        <a:rPr sz="1050" dirty="0">
                          <a:latin typeface="Times New Roman"/>
                          <a:cs typeface="Times New Roman"/>
                        </a:rPr>
                        <a:t>que</a:t>
                      </a:r>
                      <a:r>
                        <a:rPr sz="1050" spc="335" dirty="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1050" dirty="0">
                          <a:latin typeface="Times New Roman"/>
                          <a:cs typeface="Times New Roman"/>
                        </a:rPr>
                        <a:t>se</a:t>
                      </a:r>
                      <a:r>
                        <a:rPr sz="1050" spc="330" dirty="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1050" dirty="0">
                          <a:latin typeface="Times New Roman"/>
                          <a:cs typeface="Times New Roman"/>
                        </a:rPr>
                        <a:t>tengan</a:t>
                      </a:r>
                      <a:r>
                        <a:rPr sz="1050" spc="335" dirty="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1050" spc="-25" dirty="0">
                          <a:latin typeface="Times New Roman"/>
                          <a:cs typeface="Times New Roman"/>
                        </a:rPr>
                        <a:t>en </a:t>
                      </a:r>
                      <a:r>
                        <a:rPr sz="1050" dirty="0">
                          <a:latin typeface="Times New Roman"/>
                          <a:cs typeface="Times New Roman"/>
                        </a:rPr>
                        <a:t>función</a:t>
                      </a:r>
                      <a:r>
                        <a:rPr sz="1050" spc="8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50" dirty="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sz="1050" spc="8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50" dirty="0">
                          <a:latin typeface="Times New Roman"/>
                          <a:cs typeface="Times New Roman"/>
                        </a:rPr>
                        <a:t>los</a:t>
                      </a:r>
                      <a:r>
                        <a:rPr sz="1050" spc="9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50" spc="-10" dirty="0">
                          <a:latin typeface="Times New Roman"/>
                          <a:cs typeface="Times New Roman"/>
                        </a:rPr>
                        <a:t>objetivos </a:t>
                      </a:r>
                      <a:r>
                        <a:rPr sz="1050" dirty="0">
                          <a:latin typeface="Times New Roman"/>
                          <a:cs typeface="Times New Roman"/>
                        </a:rPr>
                        <a:t>que</a:t>
                      </a:r>
                      <a:r>
                        <a:rPr sz="1050" spc="445" dirty="0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sz="1050" dirty="0">
                          <a:latin typeface="Times New Roman"/>
                          <a:cs typeface="Times New Roman"/>
                        </a:rPr>
                        <a:t>se</a:t>
                      </a:r>
                      <a:r>
                        <a:rPr sz="1050" spc="445" dirty="0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sz="1050" spc="-10" dirty="0">
                          <a:latin typeface="Times New Roman"/>
                          <a:cs typeface="Times New Roman"/>
                        </a:rPr>
                        <a:t>quieran</a:t>
                      </a:r>
                      <a:endParaRPr sz="1050" dirty="0">
                        <a:latin typeface="Times New Roman"/>
                        <a:cs typeface="Times New Roman"/>
                      </a:endParaRPr>
                    </a:p>
                    <a:p>
                      <a:pPr marL="69215" marR="52069">
                        <a:lnSpc>
                          <a:spcPts val="1260"/>
                        </a:lnSpc>
                        <a:spcBef>
                          <a:spcPts val="5"/>
                        </a:spcBef>
                        <a:tabLst>
                          <a:tab pos="887730" algn="l"/>
                        </a:tabLst>
                      </a:pPr>
                      <a:r>
                        <a:rPr sz="1050" dirty="0">
                          <a:latin typeface="Times New Roman"/>
                          <a:cs typeface="Times New Roman"/>
                        </a:rPr>
                        <a:t>alcanzar,</a:t>
                      </a:r>
                      <a:r>
                        <a:rPr sz="1050" spc="204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50" dirty="0">
                          <a:latin typeface="Times New Roman"/>
                          <a:cs typeface="Times New Roman"/>
                        </a:rPr>
                        <a:t>seguidos</a:t>
                      </a:r>
                      <a:r>
                        <a:rPr sz="1050" spc="204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50" spc="-25" dirty="0">
                          <a:latin typeface="Times New Roman"/>
                          <a:cs typeface="Times New Roman"/>
                        </a:rPr>
                        <a:t>por </a:t>
                      </a:r>
                      <a:r>
                        <a:rPr sz="1050" spc="-10" dirty="0">
                          <a:latin typeface="Times New Roman"/>
                          <a:cs typeface="Times New Roman"/>
                        </a:rPr>
                        <a:t>políticas</a:t>
                      </a:r>
                      <a:r>
                        <a:rPr sz="1050" dirty="0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sz="1050" spc="-10" dirty="0">
                          <a:latin typeface="Times New Roman"/>
                          <a:cs typeface="Times New Roman"/>
                        </a:rPr>
                        <a:t>normas, valores </a:t>
                      </a:r>
                      <a:r>
                        <a:rPr sz="1050" dirty="0">
                          <a:latin typeface="Times New Roman"/>
                          <a:cs typeface="Times New Roman"/>
                        </a:rPr>
                        <a:t>organizacionales</a:t>
                      </a:r>
                      <a:r>
                        <a:rPr sz="1050" spc="45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50" dirty="0">
                          <a:latin typeface="Times New Roman"/>
                          <a:cs typeface="Times New Roman"/>
                        </a:rPr>
                        <a:t>y</a:t>
                      </a:r>
                      <a:r>
                        <a:rPr sz="1050" spc="4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50" spc="-25" dirty="0">
                          <a:latin typeface="Times New Roman"/>
                          <a:cs typeface="Times New Roman"/>
                        </a:rPr>
                        <a:t>la </a:t>
                      </a:r>
                      <a:r>
                        <a:rPr sz="1050" dirty="0">
                          <a:latin typeface="Times New Roman"/>
                          <a:cs typeface="Times New Roman"/>
                        </a:rPr>
                        <a:t>visión</a:t>
                      </a:r>
                      <a:r>
                        <a:rPr sz="1050" spc="254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50" dirty="0">
                          <a:latin typeface="Times New Roman"/>
                          <a:cs typeface="Times New Roman"/>
                        </a:rPr>
                        <a:t>y</a:t>
                      </a:r>
                      <a:r>
                        <a:rPr sz="1050" spc="2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50" dirty="0">
                          <a:latin typeface="Times New Roman"/>
                          <a:cs typeface="Times New Roman"/>
                        </a:rPr>
                        <a:t>misión</a:t>
                      </a:r>
                      <a:r>
                        <a:rPr sz="1050" spc="25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50" dirty="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sz="1050" spc="24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50" spc="-25" dirty="0">
                          <a:latin typeface="Times New Roman"/>
                          <a:cs typeface="Times New Roman"/>
                        </a:rPr>
                        <a:t>la </a:t>
                      </a:r>
                      <a:r>
                        <a:rPr sz="1050" spc="-10" dirty="0">
                          <a:latin typeface="Times New Roman"/>
                          <a:cs typeface="Times New Roman"/>
                        </a:rPr>
                        <a:t>compañía.</a:t>
                      </a:r>
                      <a:endParaRPr sz="105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190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 marR="52069" algn="just">
                        <a:lnSpc>
                          <a:spcPts val="1260"/>
                        </a:lnSpc>
                        <a:spcBef>
                          <a:spcPts val="15"/>
                        </a:spcBef>
                      </a:pPr>
                      <a:r>
                        <a:rPr sz="1050" dirty="0">
                          <a:latin typeface="Times New Roman"/>
                          <a:cs typeface="Times New Roman"/>
                        </a:rPr>
                        <a:t>Surge</a:t>
                      </a:r>
                      <a:r>
                        <a:rPr sz="1050" spc="210" dirty="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1050" dirty="0">
                          <a:latin typeface="Times New Roman"/>
                          <a:cs typeface="Times New Roman"/>
                        </a:rPr>
                        <a:t>del</a:t>
                      </a:r>
                      <a:r>
                        <a:rPr sz="1050" spc="210" dirty="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1050" dirty="0">
                          <a:latin typeface="Times New Roman"/>
                          <a:cs typeface="Times New Roman"/>
                        </a:rPr>
                        <a:t>estudio</a:t>
                      </a:r>
                      <a:r>
                        <a:rPr sz="1050" spc="215" dirty="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1050" spc="-20" dirty="0">
                          <a:latin typeface="Times New Roman"/>
                          <a:cs typeface="Times New Roman"/>
                        </a:rPr>
                        <a:t>como </a:t>
                      </a:r>
                      <a:r>
                        <a:rPr sz="1050" dirty="0">
                          <a:latin typeface="Times New Roman"/>
                          <a:cs typeface="Times New Roman"/>
                        </a:rPr>
                        <a:t>nueva</a:t>
                      </a:r>
                      <a:r>
                        <a:rPr sz="1050" spc="310" dirty="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1050" dirty="0">
                          <a:latin typeface="Times New Roman"/>
                          <a:cs typeface="Times New Roman"/>
                        </a:rPr>
                        <a:t>episteme</a:t>
                      </a:r>
                      <a:r>
                        <a:rPr sz="1050" spc="310" dirty="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1050" dirty="0">
                          <a:latin typeface="Times New Roman"/>
                          <a:cs typeface="Times New Roman"/>
                        </a:rPr>
                        <a:t>que</a:t>
                      </a:r>
                      <a:r>
                        <a:rPr sz="1050" spc="310" dirty="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1050" spc="-25" dirty="0">
                          <a:latin typeface="Times New Roman"/>
                          <a:cs typeface="Times New Roman"/>
                        </a:rPr>
                        <a:t>la </a:t>
                      </a:r>
                      <a:r>
                        <a:rPr sz="1050" dirty="0">
                          <a:latin typeface="Times New Roman"/>
                          <a:cs typeface="Times New Roman"/>
                        </a:rPr>
                        <a:t>prestación</a:t>
                      </a:r>
                      <a:r>
                        <a:rPr sz="1050" spc="45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50" dirty="0">
                          <a:latin typeface="Times New Roman"/>
                          <a:cs typeface="Times New Roman"/>
                        </a:rPr>
                        <a:t>del</a:t>
                      </a:r>
                      <a:r>
                        <a:rPr sz="1050" spc="4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50" dirty="0">
                          <a:latin typeface="Times New Roman"/>
                          <a:cs typeface="Times New Roman"/>
                        </a:rPr>
                        <a:t>servicio</a:t>
                      </a:r>
                      <a:r>
                        <a:rPr sz="1050" spc="45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50" spc="-25" dirty="0">
                          <a:latin typeface="Times New Roman"/>
                          <a:cs typeface="Times New Roman"/>
                        </a:rPr>
                        <a:t>se </a:t>
                      </a:r>
                      <a:r>
                        <a:rPr sz="1050" dirty="0">
                          <a:latin typeface="Times New Roman"/>
                          <a:cs typeface="Times New Roman"/>
                        </a:rPr>
                        <a:t>asocia</a:t>
                      </a:r>
                      <a:r>
                        <a:rPr sz="1050" spc="-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50" dirty="0">
                          <a:latin typeface="Times New Roman"/>
                          <a:cs typeface="Times New Roman"/>
                        </a:rPr>
                        <a:t>con el</a:t>
                      </a:r>
                      <a:r>
                        <a:rPr sz="1050" spc="-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50" dirty="0">
                          <a:latin typeface="Times New Roman"/>
                          <a:cs typeface="Times New Roman"/>
                        </a:rPr>
                        <a:t>desempeño </a:t>
                      </a:r>
                      <a:r>
                        <a:rPr sz="1050" spc="-25" dirty="0">
                          <a:latin typeface="Times New Roman"/>
                          <a:cs typeface="Times New Roman"/>
                        </a:rPr>
                        <a:t>del </a:t>
                      </a:r>
                      <a:r>
                        <a:rPr sz="1050" dirty="0">
                          <a:latin typeface="Times New Roman"/>
                          <a:cs typeface="Times New Roman"/>
                        </a:rPr>
                        <a:t>trabajador</a:t>
                      </a:r>
                      <a:r>
                        <a:rPr sz="1050" spc="229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50" dirty="0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sz="1050" spc="2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50" dirty="0">
                          <a:latin typeface="Times New Roman"/>
                          <a:cs typeface="Times New Roman"/>
                        </a:rPr>
                        <a:t>su</a:t>
                      </a:r>
                      <a:r>
                        <a:rPr sz="1050" spc="25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50" dirty="0">
                          <a:latin typeface="Times New Roman"/>
                          <a:cs typeface="Times New Roman"/>
                        </a:rPr>
                        <a:t>puesto</a:t>
                      </a:r>
                      <a:r>
                        <a:rPr sz="1050" spc="2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50" spc="-25" dirty="0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sz="1050" dirty="0">
                          <a:latin typeface="Times New Roman"/>
                          <a:cs typeface="Times New Roman"/>
                        </a:rPr>
                        <a:t>trabajo,</a:t>
                      </a:r>
                      <a:r>
                        <a:rPr sz="1050" spc="30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50" dirty="0">
                          <a:latin typeface="Times New Roman"/>
                          <a:cs typeface="Times New Roman"/>
                        </a:rPr>
                        <a:t>el</a:t>
                      </a:r>
                      <a:r>
                        <a:rPr sz="1050" spc="30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50" dirty="0">
                          <a:latin typeface="Times New Roman"/>
                          <a:cs typeface="Times New Roman"/>
                        </a:rPr>
                        <a:t>cual</a:t>
                      </a:r>
                      <a:r>
                        <a:rPr sz="1050" spc="30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50" dirty="0">
                          <a:latin typeface="Times New Roman"/>
                          <a:cs typeface="Times New Roman"/>
                        </a:rPr>
                        <a:t>cambia</a:t>
                      </a:r>
                      <a:r>
                        <a:rPr sz="1050" spc="30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50" spc="-25" dirty="0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sz="1050" dirty="0">
                          <a:latin typeface="Times New Roman"/>
                          <a:cs typeface="Times New Roman"/>
                        </a:rPr>
                        <a:t>una</a:t>
                      </a:r>
                      <a:r>
                        <a:rPr sz="1050" spc="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50" dirty="0">
                          <a:latin typeface="Times New Roman"/>
                          <a:cs typeface="Times New Roman"/>
                        </a:rPr>
                        <a:t>persona</a:t>
                      </a:r>
                      <a:r>
                        <a:rPr sz="1050" spc="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50" dirty="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sz="1050" spc="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50" dirty="0">
                          <a:latin typeface="Times New Roman"/>
                          <a:cs typeface="Times New Roman"/>
                        </a:rPr>
                        <a:t>otra,</a:t>
                      </a:r>
                      <a:r>
                        <a:rPr sz="1050" spc="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50" dirty="0">
                          <a:latin typeface="Times New Roman"/>
                          <a:cs typeface="Times New Roman"/>
                        </a:rPr>
                        <a:t>debido</a:t>
                      </a:r>
                      <a:r>
                        <a:rPr sz="1050" spc="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50" spc="-50" dirty="0">
                          <a:latin typeface="Times New Roman"/>
                          <a:cs typeface="Times New Roman"/>
                        </a:rPr>
                        <a:t>a </a:t>
                      </a:r>
                      <a:r>
                        <a:rPr sz="1050" dirty="0">
                          <a:latin typeface="Times New Roman"/>
                          <a:cs typeface="Times New Roman"/>
                        </a:rPr>
                        <a:t>que</a:t>
                      </a:r>
                      <a:r>
                        <a:rPr sz="1050" spc="185" dirty="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1050" dirty="0">
                          <a:latin typeface="Times New Roman"/>
                          <a:cs typeface="Times New Roman"/>
                        </a:rPr>
                        <a:t>este</a:t>
                      </a:r>
                      <a:r>
                        <a:rPr sz="1050" spc="195" dirty="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1050" dirty="0">
                          <a:latin typeface="Times New Roman"/>
                          <a:cs typeface="Times New Roman"/>
                        </a:rPr>
                        <a:t>influye</a:t>
                      </a:r>
                      <a:r>
                        <a:rPr sz="1050" spc="200" dirty="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1050" dirty="0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sz="1050" spc="195" dirty="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1050" spc="-25" dirty="0">
                          <a:latin typeface="Times New Roman"/>
                          <a:cs typeface="Times New Roman"/>
                        </a:rPr>
                        <a:t>las </a:t>
                      </a:r>
                      <a:r>
                        <a:rPr sz="1050" dirty="0">
                          <a:latin typeface="Times New Roman"/>
                          <a:cs typeface="Times New Roman"/>
                        </a:rPr>
                        <a:t>habilidades,</a:t>
                      </a:r>
                      <a:r>
                        <a:rPr sz="1050" spc="385" dirty="0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sz="1050" spc="-10" dirty="0">
                          <a:latin typeface="Times New Roman"/>
                          <a:cs typeface="Times New Roman"/>
                        </a:rPr>
                        <a:t>motivación, </a:t>
                      </a:r>
                      <a:r>
                        <a:rPr sz="1050" dirty="0">
                          <a:latin typeface="Times New Roman"/>
                          <a:cs typeface="Times New Roman"/>
                        </a:rPr>
                        <a:t>trabajo</a:t>
                      </a:r>
                      <a:r>
                        <a:rPr sz="1050" spc="400" dirty="0">
                          <a:latin typeface="Times New Roman"/>
                          <a:cs typeface="Times New Roman"/>
                        </a:rPr>
                        <a:t>    </a:t>
                      </a:r>
                      <a:r>
                        <a:rPr sz="1050" dirty="0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sz="1050" spc="409" dirty="0">
                          <a:latin typeface="Times New Roman"/>
                          <a:cs typeface="Times New Roman"/>
                        </a:rPr>
                        <a:t>    </a:t>
                      </a:r>
                      <a:r>
                        <a:rPr sz="1050" spc="-10" dirty="0">
                          <a:latin typeface="Times New Roman"/>
                          <a:cs typeface="Times New Roman"/>
                        </a:rPr>
                        <a:t>grupo,</a:t>
                      </a:r>
                      <a:endParaRPr sz="1050" dirty="0">
                        <a:latin typeface="Times New Roman"/>
                        <a:cs typeface="Times New Roman"/>
                      </a:endParaRPr>
                    </a:p>
                    <a:p>
                      <a:pPr marL="67945" marR="50800" algn="just">
                        <a:lnSpc>
                          <a:spcPts val="1260"/>
                        </a:lnSpc>
                        <a:spcBef>
                          <a:spcPts val="5"/>
                        </a:spcBef>
                      </a:pPr>
                      <a:r>
                        <a:rPr sz="1050" dirty="0">
                          <a:latin typeface="Times New Roman"/>
                          <a:cs typeface="Times New Roman"/>
                        </a:rPr>
                        <a:t>capacitación</a:t>
                      </a:r>
                      <a:r>
                        <a:rPr sz="1050" spc="204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50" dirty="0">
                          <a:latin typeface="Times New Roman"/>
                          <a:cs typeface="Times New Roman"/>
                        </a:rPr>
                        <a:t>del</a:t>
                      </a:r>
                      <a:r>
                        <a:rPr sz="1050" spc="20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50" spc="-10" dirty="0">
                          <a:latin typeface="Times New Roman"/>
                          <a:cs typeface="Times New Roman"/>
                        </a:rPr>
                        <a:t>trabajador, </a:t>
                      </a:r>
                      <a:r>
                        <a:rPr sz="1050" dirty="0">
                          <a:latin typeface="Times New Roman"/>
                          <a:cs typeface="Times New Roman"/>
                        </a:rPr>
                        <a:t>supervisión</a:t>
                      </a:r>
                      <a:r>
                        <a:rPr sz="1050" spc="280" dirty="0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sz="1050" dirty="0">
                          <a:latin typeface="Times New Roman"/>
                          <a:cs typeface="Times New Roman"/>
                        </a:rPr>
                        <a:t>y</a:t>
                      </a:r>
                      <a:r>
                        <a:rPr sz="1050" spc="270" dirty="0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sz="1050" spc="-10" dirty="0">
                          <a:latin typeface="Times New Roman"/>
                          <a:cs typeface="Times New Roman"/>
                        </a:rPr>
                        <a:t>factores </a:t>
                      </a:r>
                      <a:r>
                        <a:rPr sz="1050" dirty="0">
                          <a:latin typeface="Times New Roman"/>
                          <a:cs typeface="Times New Roman"/>
                        </a:rPr>
                        <a:t>situacionales</a:t>
                      </a:r>
                      <a:r>
                        <a:rPr sz="1050" spc="340" dirty="0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sz="1050" dirty="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sz="1050" spc="340" dirty="0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sz="1050" spc="-20" dirty="0">
                          <a:latin typeface="Times New Roman"/>
                          <a:cs typeface="Times New Roman"/>
                        </a:rPr>
                        <a:t>cada </a:t>
                      </a:r>
                      <a:r>
                        <a:rPr sz="1050" dirty="0">
                          <a:latin typeface="Times New Roman"/>
                          <a:cs typeface="Times New Roman"/>
                        </a:rPr>
                        <a:t>persona;</a:t>
                      </a:r>
                      <a:r>
                        <a:rPr sz="1050" spc="380" dirty="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1050" dirty="0">
                          <a:latin typeface="Times New Roman"/>
                          <a:cs typeface="Times New Roman"/>
                        </a:rPr>
                        <a:t>así</a:t>
                      </a:r>
                      <a:r>
                        <a:rPr sz="1050" spc="385" dirty="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1050" dirty="0">
                          <a:latin typeface="Times New Roman"/>
                          <a:cs typeface="Times New Roman"/>
                        </a:rPr>
                        <a:t>como,</a:t>
                      </a:r>
                      <a:r>
                        <a:rPr sz="1050" spc="390" dirty="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1050" spc="-25" dirty="0">
                          <a:latin typeface="Times New Roman"/>
                          <a:cs typeface="Times New Roman"/>
                        </a:rPr>
                        <a:t>la </a:t>
                      </a:r>
                      <a:r>
                        <a:rPr sz="1050" dirty="0">
                          <a:latin typeface="Times New Roman"/>
                          <a:cs typeface="Times New Roman"/>
                        </a:rPr>
                        <a:t>percepción</a:t>
                      </a:r>
                      <a:r>
                        <a:rPr sz="1050" spc="9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50" dirty="0">
                          <a:latin typeface="Times New Roman"/>
                          <a:cs typeface="Times New Roman"/>
                        </a:rPr>
                        <a:t>que</a:t>
                      </a:r>
                      <a:r>
                        <a:rPr sz="1050" spc="9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50" dirty="0">
                          <a:latin typeface="Times New Roman"/>
                          <a:cs typeface="Times New Roman"/>
                        </a:rPr>
                        <a:t>se</a:t>
                      </a:r>
                      <a:r>
                        <a:rPr sz="1050" spc="9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50" dirty="0">
                          <a:latin typeface="Times New Roman"/>
                          <a:cs typeface="Times New Roman"/>
                        </a:rPr>
                        <a:t>tenga</a:t>
                      </a:r>
                      <a:r>
                        <a:rPr sz="1050" spc="9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50" spc="-25" dirty="0">
                          <a:latin typeface="Times New Roman"/>
                          <a:cs typeface="Times New Roman"/>
                        </a:rPr>
                        <a:t>del </a:t>
                      </a:r>
                      <a:r>
                        <a:rPr sz="1050" dirty="0">
                          <a:latin typeface="Times New Roman"/>
                          <a:cs typeface="Times New Roman"/>
                        </a:rPr>
                        <a:t>papel</a:t>
                      </a:r>
                      <a:r>
                        <a:rPr sz="1050" spc="125" dirty="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1050" dirty="0">
                          <a:latin typeface="Times New Roman"/>
                          <a:cs typeface="Times New Roman"/>
                        </a:rPr>
                        <a:t>que</a:t>
                      </a:r>
                      <a:r>
                        <a:rPr sz="1050" spc="135" dirty="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1050" dirty="0">
                          <a:latin typeface="Times New Roman"/>
                          <a:cs typeface="Times New Roman"/>
                        </a:rPr>
                        <a:t>se</a:t>
                      </a:r>
                      <a:r>
                        <a:rPr sz="1050" spc="130" dirty="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1050" spc="-10" dirty="0">
                          <a:latin typeface="Times New Roman"/>
                          <a:cs typeface="Times New Roman"/>
                        </a:rPr>
                        <a:t>desempeña; </a:t>
                      </a:r>
                      <a:r>
                        <a:rPr sz="1050" dirty="0">
                          <a:latin typeface="Times New Roman"/>
                          <a:cs typeface="Times New Roman"/>
                        </a:rPr>
                        <a:t>dado</a:t>
                      </a:r>
                      <a:r>
                        <a:rPr sz="1050" spc="490" dirty="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1050" dirty="0">
                          <a:latin typeface="Times New Roman"/>
                          <a:cs typeface="Times New Roman"/>
                        </a:rPr>
                        <a:t>que</a:t>
                      </a:r>
                      <a:r>
                        <a:rPr sz="1050" spc="495" dirty="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1050" dirty="0">
                          <a:latin typeface="Times New Roman"/>
                          <a:cs typeface="Times New Roman"/>
                        </a:rPr>
                        <a:t>refleja</a:t>
                      </a:r>
                      <a:r>
                        <a:rPr sz="1050" spc="495" dirty="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1050" spc="-25" dirty="0">
                          <a:latin typeface="Times New Roman"/>
                          <a:cs typeface="Times New Roman"/>
                        </a:rPr>
                        <a:t>las </a:t>
                      </a:r>
                      <a:r>
                        <a:rPr sz="1050" dirty="0">
                          <a:latin typeface="Times New Roman"/>
                          <a:cs typeface="Times New Roman"/>
                        </a:rPr>
                        <a:t>capacidades</a:t>
                      </a:r>
                      <a:r>
                        <a:rPr sz="1050" spc="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50" spc="-10" dirty="0">
                          <a:latin typeface="Times New Roman"/>
                          <a:cs typeface="Times New Roman"/>
                        </a:rPr>
                        <a:t>interpersonales, </a:t>
                      </a:r>
                      <a:r>
                        <a:rPr sz="1050" dirty="0">
                          <a:latin typeface="Times New Roman"/>
                          <a:cs typeface="Times New Roman"/>
                        </a:rPr>
                        <a:t>las</a:t>
                      </a:r>
                      <a:r>
                        <a:rPr sz="1050" spc="1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50" dirty="0">
                          <a:latin typeface="Times New Roman"/>
                          <a:cs typeface="Times New Roman"/>
                        </a:rPr>
                        <a:t>técnicas</a:t>
                      </a:r>
                      <a:r>
                        <a:rPr sz="1050" spc="1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50" dirty="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sz="1050" spc="1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50" dirty="0">
                          <a:latin typeface="Times New Roman"/>
                          <a:cs typeface="Times New Roman"/>
                        </a:rPr>
                        <a:t>trabajo,</a:t>
                      </a:r>
                      <a:r>
                        <a:rPr sz="1050" spc="1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50" dirty="0">
                          <a:latin typeface="Times New Roman"/>
                          <a:cs typeface="Times New Roman"/>
                        </a:rPr>
                        <a:t>y</a:t>
                      </a:r>
                      <a:r>
                        <a:rPr sz="1050" spc="1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50" spc="-25" dirty="0">
                          <a:latin typeface="Times New Roman"/>
                          <a:cs typeface="Times New Roman"/>
                        </a:rPr>
                        <a:t>el </a:t>
                      </a:r>
                      <a:r>
                        <a:rPr sz="1050" dirty="0">
                          <a:latin typeface="Times New Roman"/>
                          <a:cs typeface="Times New Roman"/>
                        </a:rPr>
                        <a:t>conocimiento</a:t>
                      </a:r>
                      <a:r>
                        <a:rPr sz="1050" spc="14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50" dirty="0">
                          <a:latin typeface="Times New Roman"/>
                          <a:cs typeface="Times New Roman"/>
                        </a:rPr>
                        <a:t>del</a:t>
                      </a:r>
                      <a:r>
                        <a:rPr sz="1050" spc="1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50" dirty="0">
                          <a:latin typeface="Times New Roman"/>
                          <a:cs typeface="Times New Roman"/>
                        </a:rPr>
                        <a:t>puesto</a:t>
                      </a:r>
                      <a:r>
                        <a:rPr sz="1050" spc="1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50" spc="-25" dirty="0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sz="1050" dirty="0">
                          <a:latin typeface="Times New Roman"/>
                          <a:cs typeface="Times New Roman"/>
                        </a:rPr>
                        <a:t>trabajo</a:t>
                      </a:r>
                      <a:r>
                        <a:rPr sz="1050" spc="254" dirty="0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sz="1050" dirty="0">
                          <a:latin typeface="Times New Roman"/>
                          <a:cs typeface="Times New Roman"/>
                        </a:rPr>
                        <a:t>que</a:t>
                      </a:r>
                      <a:r>
                        <a:rPr sz="1050" spc="265" dirty="0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sz="1050" dirty="0">
                          <a:latin typeface="Times New Roman"/>
                          <a:cs typeface="Times New Roman"/>
                        </a:rPr>
                        <a:t>tiene</a:t>
                      </a:r>
                      <a:r>
                        <a:rPr sz="1050" spc="265" dirty="0"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sz="1050" spc="-25" dirty="0">
                          <a:latin typeface="Times New Roman"/>
                          <a:cs typeface="Times New Roman"/>
                        </a:rPr>
                        <a:t>el</a:t>
                      </a:r>
                      <a:endParaRPr sz="1050" dirty="0">
                        <a:latin typeface="Times New Roman"/>
                        <a:cs typeface="Times New Roman"/>
                      </a:endParaRPr>
                    </a:p>
                    <a:p>
                      <a:pPr marL="67945">
                        <a:lnSpc>
                          <a:spcPts val="1220"/>
                        </a:lnSpc>
                      </a:pPr>
                      <a:r>
                        <a:rPr sz="1050" spc="-10" dirty="0">
                          <a:latin typeface="Times New Roman"/>
                          <a:cs typeface="Times New Roman"/>
                        </a:rPr>
                        <a:t>trabajador</a:t>
                      </a:r>
                      <a:r>
                        <a:rPr sz="1050" b="1" spc="-10" dirty="0">
                          <a:latin typeface="Times New Roman"/>
                          <a:cs typeface="Times New Roman"/>
                        </a:rPr>
                        <a:t>.</a:t>
                      </a:r>
                      <a:endParaRPr sz="105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190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26" name="object 26"/>
          <p:cNvSpPr txBox="1"/>
          <p:nvPr/>
        </p:nvSpPr>
        <p:spPr>
          <a:xfrm>
            <a:off x="1228445" y="8257268"/>
            <a:ext cx="4467860" cy="7639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ts val="1410"/>
              </a:lnSpc>
            </a:pPr>
            <a:r>
              <a:rPr sz="1200" b="1" dirty="0">
                <a:latin typeface="Times New Roman"/>
                <a:cs typeface="Times New Roman"/>
              </a:rPr>
              <a:t>Reingeniería</a:t>
            </a:r>
            <a:r>
              <a:rPr sz="1200" b="1" spc="-1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Procesos</a:t>
            </a:r>
            <a:r>
              <a:rPr sz="1200" b="1" spc="-5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Administrativos,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a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partir</a:t>
            </a:r>
            <a:r>
              <a:rPr sz="1200" b="1" spc="-4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la</a:t>
            </a:r>
            <a:r>
              <a:rPr sz="1200" b="1" spc="-10" dirty="0">
                <a:latin typeface="Times New Roman"/>
                <a:cs typeface="Times New Roman"/>
              </a:rPr>
              <a:t> Motivación,</a:t>
            </a:r>
            <a:endParaRPr sz="1200" dirty="0">
              <a:latin typeface="Times New Roman"/>
              <a:cs typeface="Times New Roman"/>
            </a:endParaRPr>
          </a:p>
          <a:p>
            <a:pPr algn="ctr">
              <a:lnSpc>
                <a:spcPts val="1420"/>
              </a:lnSpc>
            </a:pPr>
            <a:r>
              <a:rPr sz="1200" b="1" spc="-10" dirty="0">
                <a:latin typeface="Times New Roman"/>
                <a:cs typeface="Times New Roman"/>
              </a:rPr>
              <a:t>como</a:t>
            </a:r>
            <a:r>
              <a:rPr sz="1200" b="1" spc="-6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Activador</a:t>
            </a:r>
            <a:r>
              <a:rPr sz="1200" b="1" spc="-4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los</a:t>
            </a:r>
            <a:r>
              <a:rPr sz="1200" b="1" spc="-45" dirty="0">
                <a:latin typeface="Times New Roman"/>
                <a:cs typeface="Times New Roman"/>
              </a:rPr>
              <a:t> </a:t>
            </a:r>
            <a:r>
              <a:rPr sz="1200" b="1" spc="-20" dirty="0">
                <a:latin typeface="Times New Roman"/>
                <a:cs typeface="Times New Roman"/>
              </a:rPr>
              <a:t>Valores</a:t>
            </a:r>
            <a:r>
              <a:rPr sz="1200" b="1" spc="-1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Organizacionales:</a:t>
            </a:r>
            <a:r>
              <a:rPr sz="1200" b="1" spc="-10" dirty="0">
                <a:latin typeface="Times New Roman"/>
                <a:cs typeface="Times New Roman"/>
              </a:rPr>
              <a:t> Significación</a:t>
            </a:r>
            <a:endParaRPr sz="1200" dirty="0">
              <a:latin typeface="Times New Roman"/>
              <a:cs typeface="Times New Roman"/>
            </a:endParaRPr>
          </a:p>
          <a:p>
            <a:pPr marL="2540" algn="ctr">
              <a:lnSpc>
                <a:spcPts val="1420"/>
              </a:lnSpc>
            </a:pPr>
            <a:r>
              <a:rPr sz="1200" b="1" dirty="0">
                <a:latin typeface="Times New Roman"/>
                <a:cs typeface="Times New Roman"/>
              </a:rPr>
              <a:t>desde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los</a:t>
            </a:r>
            <a:r>
              <a:rPr sz="1200" b="1" spc="-7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Actores</a:t>
            </a:r>
            <a:endParaRPr sz="1200" dirty="0">
              <a:latin typeface="Times New Roman"/>
              <a:cs typeface="Times New Roman"/>
            </a:endParaRPr>
          </a:p>
          <a:p>
            <a:pPr marR="57150" algn="ctr">
              <a:lnSpc>
                <a:spcPct val="100000"/>
              </a:lnSpc>
              <a:spcBef>
                <a:spcPts val="200"/>
              </a:spcBef>
            </a:pPr>
            <a:r>
              <a:rPr sz="1200" b="1" dirty="0">
                <a:latin typeface="Times New Roman"/>
                <a:cs typeface="Times New Roman"/>
              </a:rPr>
              <a:t>MSc.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Ámbar</a:t>
            </a:r>
            <a:r>
              <a:rPr sz="1200" b="1" spc="-40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Ramírez</a:t>
            </a:r>
            <a:endParaRPr sz="1200" dirty="0">
              <a:latin typeface="Times New Roman"/>
              <a:cs typeface="Times New Roman"/>
            </a:endParaRPr>
          </a:p>
        </p:txBody>
      </p:sp>
      <p:sp>
        <p:nvSpPr>
          <p:cNvPr id="27" name="object 27"/>
          <p:cNvSpPr txBox="1"/>
          <p:nvPr/>
        </p:nvSpPr>
        <p:spPr>
          <a:xfrm>
            <a:off x="6677406" y="8950079"/>
            <a:ext cx="177800" cy="1943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410"/>
              </a:lnSpc>
            </a:pPr>
            <a:r>
              <a:rPr sz="1200" b="1" spc="-25" dirty="0">
                <a:latin typeface="Times New Roman"/>
                <a:cs typeface="Times New Roman"/>
              </a:rPr>
              <a:t>31</a:t>
            </a:r>
            <a:endParaRPr sz="1200" dirty="0">
              <a:latin typeface="Times New Roman"/>
              <a:cs typeface="Times New Roman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264363" y="7338186"/>
            <a:ext cx="160274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Times New Roman"/>
                <a:cs typeface="Times New Roman"/>
              </a:rPr>
              <a:t>Fuente:</a:t>
            </a:r>
            <a:r>
              <a:rPr sz="1200" b="1" spc="-5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Ramírez.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(2018)</a:t>
            </a:r>
            <a:endParaRPr sz="1200" dirty="0">
              <a:latin typeface="Times New Roman"/>
              <a:cs typeface="Times New Roman"/>
            </a:endParaRPr>
          </a:p>
        </p:txBody>
      </p:sp>
      <p:grpSp>
        <p:nvGrpSpPr>
          <p:cNvPr id="28" name="Grupo 27">
            <a:extLst>
              <a:ext uri="{FF2B5EF4-FFF2-40B4-BE49-F238E27FC236}">
                <a16:creationId xmlns:a16="http://schemas.microsoft.com/office/drawing/2014/main" id="{7954B4CF-9278-C3DD-1032-FA01608CC6CC}"/>
              </a:ext>
            </a:extLst>
          </p:cNvPr>
          <p:cNvGrpSpPr/>
          <p:nvPr/>
        </p:nvGrpSpPr>
        <p:grpSpPr>
          <a:xfrm>
            <a:off x="117348" y="98932"/>
            <a:ext cx="6665976" cy="1452626"/>
            <a:chOff x="470065" y="1951410"/>
            <a:chExt cx="6665976" cy="1452626"/>
          </a:xfrm>
        </p:grpSpPr>
        <p:grpSp>
          <p:nvGrpSpPr>
            <p:cNvPr id="29" name="object 12">
              <a:extLst>
                <a:ext uri="{FF2B5EF4-FFF2-40B4-BE49-F238E27FC236}">
                  <a16:creationId xmlns:a16="http://schemas.microsoft.com/office/drawing/2014/main" id="{C79C329C-ECE6-B90F-1BEB-2EFB15B2027A}"/>
                </a:ext>
              </a:extLst>
            </p:cNvPr>
            <p:cNvGrpSpPr/>
            <p:nvPr/>
          </p:nvGrpSpPr>
          <p:grpSpPr>
            <a:xfrm>
              <a:off x="470065" y="1951664"/>
              <a:ext cx="6665976" cy="1452372"/>
              <a:chOff x="96011" y="115823"/>
              <a:chExt cx="6665976" cy="1452372"/>
            </a:xfrm>
          </p:grpSpPr>
          <p:pic>
            <p:nvPicPr>
              <p:cNvPr id="33" name="object 13">
                <a:extLst>
                  <a:ext uri="{FF2B5EF4-FFF2-40B4-BE49-F238E27FC236}">
                    <a16:creationId xmlns:a16="http://schemas.microsoft.com/office/drawing/2014/main" id="{6ECD8DD0-8865-9EC7-56C7-6C28365A2124}"/>
                  </a:ext>
                </a:extLst>
              </p:cNvPr>
              <p:cNvPicPr/>
              <p:nvPr/>
            </p:nvPicPr>
            <p:blipFill>
              <a:blip r:embed="rId5" cstate="print"/>
              <a:stretch>
                <a:fillRect/>
              </a:stretch>
            </p:blipFill>
            <p:spPr>
              <a:xfrm>
                <a:off x="96011" y="115823"/>
                <a:ext cx="6665976" cy="1452372"/>
              </a:xfrm>
              <a:prstGeom prst="rect">
                <a:avLst/>
              </a:prstGeom>
            </p:spPr>
          </p:pic>
          <p:pic>
            <p:nvPicPr>
              <p:cNvPr id="34" name="object 14">
                <a:extLst>
                  <a:ext uri="{FF2B5EF4-FFF2-40B4-BE49-F238E27FC236}">
                    <a16:creationId xmlns:a16="http://schemas.microsoft.com/office/drawing/2014/main" id="{26E270DA-F1BC-EC6C-DAFE-111BB147DBA4}"/>
                  </a:ext>
                </a:extLst>
              </p:cNvPr>
              <p:cNvPicPr/>
              <p:nvPr/>
            </p:nvPicPr>
            <p:blipFill>
              <a:blip r:embed="rId6" cstate="print"/>
              <a:stretch>
                <a:fillRect/>
              </a:stretch>
            </p:blipFill>
            <p:spPr>
              <a:xfrm>
                <a:off x="142849" y="142875"/>
                <a:ext cx="6572275" cy="1358646"/>
              </a:xfrm>
              <a:prstGeom prst="rect">
                <a:avLst/>
              </a:prstGeom>
            </p:spPr>
          </p:pic>
          <p:sp>
            <p:nvSpPr>
              <p:cNvPr id="35" name="object 15">
                <a:extLst>
                  <a:ext uri="{FF2B5EF4-FFF2-40B4-BE49-F238E27FC236}">
                    <a16:creationId xmlns:a16="http://schemas.microsoft.com/office/drawing/2014/main" id="{8CE53C39-4070-B27F-2C2C-2D39C90F3890}"/>
                  </a:ext>
                </a:extLst>
              </p:cNvPr>
              <p:cNvSpPr/>
              <p:nvPr/>
            </p:nvSpPr>
            <p:spPr>
              <a:xfrm>
                <a:off x="142849" y="142875"/>
                <a:ext cx="6572884" cy="1358900"/>
              </a:xfrm>
              <a:custGeom>
                <a:avLst/>
                <a:gdLst/>
                <a:ahLst/>
                <a:cxnLst/>
                <a:rect l="l" t="t" r="r" b="b"/>
                <a:pathLst>
                  <a:path w="6572884" h="1358900">
                    <a:moveTo>
                      <a:pt x="0" y="226441"/>
                    </a:moveTo>
                    <a:lnTo>
                      <a:pt x="4600" y="180795"/>
                    </a:lnTo>
                    <a:lnTo>
                      <a:pt x="17795" y="138285"/>
                    </a:lnTo>
                    <a:lnTo>
                      <a:pt x="38673" y="99820"/>
                    </a:lnTo>
                    <a:lnTo>
                      <a:pt x="66324" y="66309"/>
                    </a:lnTo>
                    <a:lnTo>
                      <a:pt x="99837" y="38663"/>
                    </a:lnTo>
                    <a:lnTo>
                      <a:pt x="138301" y="17789"/>
                    </a:lnTo>
                    <a:lnTo>
                      <a:pt x="180806" y="4599"/>
                    </a:lnTo>
                    <a:lnTo>
                      <a:pt x="226440" y="0"/>
                    </a:lnTo>
                    <a:lnTo>
                      <a:pt x="6345834" y="0"/>
                    </a:lnTo>
                    <a:lnTo>
                      <a:pt x="6391480" y="4599"/>
                    </a:lnTo>
                    <a:lnTo>
                      <a:pt x="6433990" y="17789"/>
                    </a:lnTo>
                    <a:lnTo>
                      <a:pt x="6472455" y="38663"/>
                    </a:lnTo>
                    <a:lnTo>
                      <a:pt x="6505965" y="66309"/>
                    </a:lnTo>
                    <a:lnTo>
                      <a:pt x="6533612" y="99820"/>
                    </a:lnTo>
                    <a:lnTo>
                      <a:pt x="6554485" y="138285"/>
                    </a:lnTo>
                    <a:lnTo>
                      <a:pt x="6567676" y="180795"/>
                    </a:lnTo>
                    <a:lnTo>
                      <a:pt x="6572275" y="226441"/>
                    </a:lnTo>
                    <a:lnTo>
                      <a:pt x="6572275" y="1132204"/>
                    </a:lnTo>
                    <a:lnTo>
                      <a:pt x="6567676" y="1177850"/>
                    </a:lnTo>
                    <a:lnTo>
                      <a:pt x="6554485" y="1220360"/>
                    </a:lnTo>
                    <a:lnTo>
                      <a:pt x="6533612" y="1258825"/>
                    </a:lnTo>
                    <a:lnTo>
                      <a:pt x="6505965" y="1292336"/>
                    </a:lnTo>
                    <a:lnTo>
                      <a:pt x="6472455" y="1319982"/>
                    </a:lnTo>
                    <a:lnTo>
                      <a:pt x="6433990" y="1340856"/>
                    </a:lnTo>
                    <a:lnTo>
                      <a:pt x="6391480" y="1354046"/>
                    </a:lnTo>
                    <a:lnTo>
                      <a:pt x="6345834" y="1358646"/>
                    </a:lnTo>
                    <a:lnTo>
                      <a:pt x="226440" y="1358646"/>
                    </a:lnTo>
                    <a:lnTo>
                      <a:pt x="180806" y="1354046"/>
                    </a:lnTo>
                    <a:lnTo>
                      <a:pt x="138301" y="1340856"/>
                    </a:lnTo>
                    <a:lnTo>
                      <a:pt x="99837" y="1319982"/>
                    </a:lnTo>
                    <a:lnTo>
                      <a:pt x="66324" y="1292336"/>
                    </a:lnTo>
                    <a:lnTo>
                      <a:pt x="38673" y="1258825"/>
                    </a:lnTo>
                    <a:lnTo>
                      <a:pt x="17795" y="1220360"/>
                    </a:lnTo>
                    <a:lnTo>
                      <a:pt x="4600" y="1177850"/>
                    </a:lnTo>
                    <a:lnTo>
                      <a:pt x="0" y="1132204"/>
                    </a:lnTo>
                    <a:lnTo>
                      <a:pt x="0" y="226441"/>
                    </a:lnTo>
                    <a:close/>
                  </a:path>
                </a:pathLst>
              </a:custGeom>
              <a:ln w="9525">
                <a:solidFill>
                  <a:srgbClr val="55CE74"/>
                </a:solidFill>
              </a:ln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pic>
            <p:nvPicPr>
              <p:cNvPr id="36" name="object 16">
                <a:extLst>
                  <a:ext uri="{FF2B5EF4-FFF2-40B4-BE49-F238E27FC236}">
                    <a16:creationId xmlns:a16="http://schemas.microsoft.com/office/drawing/2014/main" id="{3ED91ADD-6540-DED1-205A-D50748765024}"/>
                  </a:ext>
                </a:extLst>
              </p:cNvPr>
              <p:cNvPicPr/>
              <p:nvPr/>
            </p:nvPicPr>
            <p:blipFill>
              <a:blip r:embed="rId7" cstate="print"/>
              <a:stretch>
                <a:fillRect/>
              </a:stretch>
            </p:blipFill>
            <p:spPr>
              <a:xfrm>
                <a:off x="2500248" y="305930"/>
                <a:ext cx="1714500" cy="733945"/>
              </a:xfrm>
              <a:prstGeom prst="rect">
                <a:avLst/>
              </a:prstGeom>
            </p:spPr>
          </p:pic>
        </p:grpSp>
        <p:sp>
          <p:nvSpPr>
            <p:cNvPr id="30" name="object 16">
              <a:extLst>
                <a:ext uri="{FF2B5EF4-FFF2-40B4-BE49-F238E27FC236}">
                  <a16:creationId xmlns:a16="http://schemas.microsoft.com/office/drawing/2014/main" id="{99209570-313C-3CBA-6647-8BFEA2FBA258}"/>
                </a:ext>
              </a:extLst>
            </p:cNvPr>
            <p:cNvSpPr txBox="1"/>
            <p:nvPr/>
          </p:nvSpPr>
          <p:spPr>
            <a:xfrm>
              <a:off x="2775727" y="2875716"/>
              <a:ext cx="3332858" cy="391795"/>
            </a:xfrm>
            <a:prstGeom prst="rect">
              <a:avLst/>
            </a:prstGeom>
            <a:noFill/>
          </p:spPr>
          <p:txBody>
            <a:bodyPr vert="horz" wrap="square" lIns="0" tIns="12700" rIns="0" bIns="0" rtlCol="0">
              <a:spAutoFit/>
            </a:bodyPr>
            <a:lstStyle/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Volumen 4,  Número 1  Enero a Julio 2021</a:t>
              </a:r>
            </a:p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Revista Semestral. Venezuela</a:t>
              </a:r>
              <a:endParaRPr sz="1200" dirty="0">
                <a:latin typeface="Arial"/>
                <a:cs typeface="Arial"/>
              </a:endParaRPr>
            </a:p>
          </p:txBody>
        </p:sp>
        <p:pic>
          <p:nvPicPr>
            <p:cNvPr id="31" name="object 25">
              <a:extLst>
                <a:ext uri="{FF2B5EF4-FFF2-40B4-BE49-F238E27FC236}">
                  <a16:creationId xmlns:a16="http://schemas.microsoft.com/office/drawing/2014/main" id="{38EF3D4B-D4BB-11FF-3222-463872C9E265}"/>
                </a:ext>
              </a:extLst>
            </p:cNvPr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470065" y="2027896"/>
              <a:ext cx="2305662" cy="1053903"/>
            </a:xfrm>
            <a:prstGeom prst="rect">
              <a:avLst/>
            </a:prstGeom>
          </p:spPr>
        </p:pic>
        <p:pic>
          <p:nvPicPr>
            <p:cNvPr id="32" name="object 31">
              <a:extLst>
                <a:ext uri="{FF2B5EF4-FFF2-40B4-BE49-F238E27FC236}">
                  <a16:creationId xmlns:a16="http://schemas.microsoft.com/office/drawing/2014/main" id="{AE5C1BB0-DE04-BF1B-2B4F-D155A69462B6}"/>
                </a:ext>
              </a:extLst>
            </p:cNvPr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4932681" y="1951410"/>
              <a:ext cx="1805304" cy="893889"/>
            </a:xfrm>
            <a:prstGeom prst="rect">
              <a:avLst/>
            </a:prstGeom>
          </p:spPr>
        </p:pic>
      </p:grpSp>
    </p:spTree>
  </p:cSld>
  <p:clrMapOvr>
    <a:masterClrMapping/>
  </p:clrMapOvr>
</p:sld>
</file>

<file path=ppt/slides/slide31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94485" y="1289306"/>
            <a:ext cx="6669405" cy="6695440"/>
            <a:chOff x="94485" y="1289306"/>
            <a:chExt cx="6669405" cy="6695440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94485" y="1289306"/>
              <a:ext cx="6669028" cy="6694927"/>
            </a:xfrm>
            <a:prstGeom prst="rect">
              <a:avLst/>
            </a:prstGeom>
          </p:spPr>
        </p:pic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42862" y="1316850"/>
              <a:ext cx="6572250" cy="6598920"/>
            </a:xfrm>
            <a:prstGeom prst="rect">
              <a:avLst/>
            </a:prstGeom>
          </p:spPr>
        </p:pic>
        <p:sp>
          <p:nvSpPr>
            <p:cNvPr id="5" name="object 5"/>
            <p:cNvSpPr/>
            <p:nvPr/>
          </p:nvSpPr>
          <p:spPr>
            <a:xfrm>
              <a:off x="142862" y="1316850"/>
              <a:ext cx="6572250" cy="6598920"/>
            </a:xfrm>
            <a:custGeom>
              <a:avLst/>
              <a:gdLst/>
              <a:ahLst/>
              <a:cxnLst/>
              <a:rect l="l" t="t" r="r" b="b"/>
              <a:pathLst>
                <a:path w="6572250" h="6598920">
                  <a:moveTo>
                    <a:pt x="0" y="6598920"/>
                  </a:moveTo>
                  <a:lnTo>
                    <a:pt x="6572250" y="6598920"/>
                  </a:lnTo>
                  <a:lnTo>
                    <a:pt x="6572250" y="0"/>
                  </a:lnTo>
                  <a:lnTo>
                    <a:pt x="0" y="0"/>
                  </a:lnTo>
                  <a:lnTo>
                    <a:pt x="0" y="6598920"/>
                  </a:lnTo>
                  <a:close/>
                </a:path>
              </a:pathLst>
            </a:custGeom>
            <a:ln w="28575">
              <a:solidFill>
                <a:srgbClr val="31AD51"/>
              </a:solidFill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</p:grpSp>
      <p:grpSp>
        <p:nvGrpSpPr>
          <p:cNvPr id="6" name="object 6"/>
          <p:cNvGrpSpPr/>
          <p:nvPr/>
        </p:nvGrpSpPr>
        <p:grpSpPr>
          <a:xfrm>
            <a:off x="144779" y="8196288"/>
            <a:ext cx="6518275" cy="833755"/>
            <a:chOff x="144779" y="8196288"/>
            <a:chExt cx="6518275" cy="833755"/>
          </a:xfrm>
        </p:grpSpPr>
        <p:sp>
          <p:nvSpPr>
            <p:cNvPr id="7" name="object 7"/>
            <p:cNvSpPr/>
            <p:nvPr/>
          </p:nvSpPr>
          <p:spPr>
            <a:xfrm>
              <a:off x="214287" y="8215338"/>
              <a:ext cx="6429375" cy="795655"/>
            </a:xfrm>
            <a:custGeom>
              <a:avLst/>
              <a:gdLst/>
              <a:ahLst/>
              <a:cxnLst/>
              <a:rect l="l" t="t" r="r" b="b"/>
              <a:pathLst>
                <a:path w="6429375" h="795654">
                  <a:moveTo>
                    <a:pt x="0" y="795337"/>
                  </a:moveTo>
                  <a:lnTo>
                    <a:pt x="6429375" y="795337"/>
                  </a:lnTo>
                  <a:lnTo>
                    <a:pt x="6429375" y="0"/>
                  </a:lnTo>
                  <a:lnTo>
                    <a:pt x="0" y="0"/>
                  </a:lnTo>
                  <a:lnTo>
                    <a:pt x="0" y="795337"/>
                  </a:lnTo>
                  <a:close/>
                </a:path>
              </a:pathLst>
            </a:custGeom>
            <a:ln w="38100">
              <a:solidFill>
                <a:srgbClr val="31AD51"/>
              </a:solidFill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pic>
          <p:nvPicPr>
            <p:cNvPr id="8" name="object 8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44779" y="8727948"/>
              <a:ext cx="6516624" cy="160019"/>
            </a:xfrm>
            <a:prstGeom prst="rect">
              <a:avLst/>
            </a:prstGeom>
          </p:spPr>
        </p:pic>
      </p:grpSp>
      <p:grpSp>
        <p:nvGrpSpPr>
          <p:cNvPr id="9" name="object 9"/>
          <p:cNvGrpSpPr/>
          <p:nvPr/>
        </p:nvGrpSpPr>
        <p:grpSpPr>
          <a:xfrm>
            <a:off x="96011" y="115823"/>
            <a:ext cx="6666230" cy="1463040"/>
            <a:chOff x="96011" y="115823"/>
            <a:chExt cx="6666230" cy="1463040"/>
          </a:xfrm>
        </p:grpSpPr>
        <p:pic>
          <p:nvPicPr>
            <p:cNvPr id="10" name="object 10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96011" y="115823"/>
              <a:ext cx="6665976" cy="1452372"/>
            </a:xfrm>
            <a:prstGeom prst="rect">
              <a:avLst/>
            </a:prstGeom>
          </p:spPr>
        </p:pic>
        <p:pic>
          <p:nvPicPr>
            <p:cNvPr id="11" name="object 11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142849" y="142875"/>
              <a:ext cx="6572275" cy="1358646"/>
            </a:xfrm>
            <a:prstGeom prst="rect">
              <a:avLst/>
            </a:prstGeom>
          </p:spPr>
        </p:pic>
        <p:sp>
          <p:nvSpPr>
            <p:cNvPr id="12" name="object 12"/>
            <p:cNvSpPr/>
            <p:nvPr/>
          </p:nvSpPr>
          <p:spPr>
            <a:xfrm>
              <a:off x="142849" y="142875"/>
              <a:ext cx="6572884" cy="1358900"/>
            </a:xfrm>
            <a:custGeom>
              <a:avLst/>
              <a:gdLst/>
              <a:ahLst/>
              <a:cxnLst/>
              <a:rect l="l" t="t" r="r" b="b"/>
              <a:pathLst>
                <a:path w="6572884" h="1358900">
                  <a:moveTo>
                    <a:pt x="0" y="226441"/>
                  </a:moveTo>
                  <a:lnTo>
                    <a:pt x="4600" y="180795"/>
                  </a:lnTo>
                  <a:lnTo>
                    <a:pt x="17795" y="138285"/>
                  </a:lnTo>
                  <a:lnTo>
                    <a:pt x="38673" y="99820"/>
                  </a:lnTo>
                  <a:lnTo>
                    <a:pt x="66324" y="66309"/>
                  </a:lnTo>
                  <a:lnTo>
                    <a:pt x="99837" y="38663"/>
                  </a:lnTo>
                  <a:lnTo>
                    <a:pt x="138301" y="17789"/>
                  </a:lnTo>
                  <a:lnTo>
                    <a:pt x="180806" y="4599"/>
                  </a:lnTo>
                  <a:lnTo>
                    <a:pt x="226440" y="0"/>
                  </a:lnTo>
                  <a:lnTo>
                    <a:pt x="6345834" y="0"/>
                  </a:lnTo>
                  <a:lnTo>
                    <a:pt x="6391480" y="4599"/>
                  </a:lnTo>
                  <a:lnTo>
                    <a:pt x="6433990" y="17789"/>
                  </a:lnTo>
                  <a:lnTo>
                    <a:pt x="6472455" y="38663"/>
                  </a:lnTo>
                  <a:lnTo>
                    <a:pt x="6505965" y="66309"/>
                  </a:lnTo>
                  <a:lnTo>
                    <a:pt x="6533612" y="99820"/>
                  </a:lnTo>
                  <a:lnTo>
                    <a:pt x="6554485" y="138285"/>
                  </a:lnTo>
                  <a:lnTo>
                    <a:pt x="6567676" y="180795"/>
                  </a:lnTo>
                  <a:lnTo>
                    <a:pt x="6572275" y="226441"/>
                  </a:lnTo>
                  <a:lnTo>
                    <a:pt x="6572275" y="1132204"/>
                  </a:lnTo>
                  <a:lnTo>
                    <a:pt x="6567676" y="1177850"/>
                  </a:lnTo>
                  <a:lnTo>
                    <a:pt x="6554485" y="1220360"/>
                  </a:lnTo>
                  <a:lnTo>
                    <a:pt x="6533612" y="1258825"/>
                  </a:lnTo>
                  <a:lnTo>
                    <a:pt x="6505965" y="1292336"/>
                  </a:lnTo>
                  <a:lnTo>
                    <a:pt x="6472455" y="1319982"/>
                  </a:lnTo>
                  <a:lnTo>
                    <a:pt x="6433990" y="1340856"/>
                  </a:lnTo>
                  <a:lnTo>
                    <a:pt x="6391480" y="1354046"/>
                  </a:lnTo>
                  <a:lnTo>
                    <a:pt x="6345834" y="1358646"/>
                  </a:lnTo>
                  <a:lnTo>
                    <a:pt x="226440" y="1358646"/>
                  </a:lnTo>
                  <a:lnTo>
                    <a:pt x="180806" y="1354046"/>
                  </a:lnTo>
                  <a:lnTo>
                    <a:pt x="138301" y="1340856"/>
                  </a:lnTo>
                  <a:lnTo>
                    <a:pt x="99837" y="1319982"/>
                  </a:lnTo>
                  <a:lnTo>
                    <a:pt x="66324" y="1292336"/>
                  </a:lnTo>
                  <a:lnTo>
                    <a:pt x="38673" y="1258825"/>
                  </a:lnTo>
                  <a:lnTo>
                    <a:pt x="17795" y="1220360"/>
                  </a:lnTo>
                  <a:lnTo>
                    <a:pt x="4600" y="1177850"/>
                  </a:lnTo>
                  <a:lnTo>
                    <a:pt x="0" y="1132204"/>
                  </a:lnTo>
                  <a:lnTo>
                    <a:pt x="0" y="226441"/>
                  </a:lnTo>
                  <a:close/>
                </a:path>
              </a:pathLst>
            </a:custGeom>
            <a:ln w="9525">
              <a:solidFill>
                <a:srgbClr val="55CE74"/>
              </a:solidFill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pic>
          <p:nvPicPr>
            <p:cNvPr id="13" name="object 13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2500248" y="305930"/>
              <a:ext cx="1714500" cy="733945"/>
            </a:xfrm>
            <a:prstGeom prst="rect">
              <a:avLst/>
            </a:prstGeom>
          </p:spPr>
        </p:pic>
        <p:pic>
          <p:nvPicPr>
            <p:cNvPr id="14" name="object 14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2738628" y="1024127"/>
              <a:ext cx="1897379" cy="371855"/>
            </a:xfrm>
            <a:prstGeom prst="rect">
              <a:avLst/>
            </a:prstGeom>
          </p:spPr>
        </p:pic>
        <p:pic>
          <p:nvPicPr>
            <p:cNvPr id="15" name="object 15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4401311" y="1024127"/>
              <a:ext cx="1577339" cy="371855"/>
            </a:xfrm>
            <a:prstGeom prst="rect">
              <a:avLst/>
            </a:prstGeom>
          </p:spPr>
        </p:pic>
        <p:pic>
          <p:nvPicPr>
            <p:cNvPr id="16" name="object 16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3169919" y="1207007"/>
              <a:ext cx="1546859" cy="371855"/>
            </a:xfrm>
            <a:prstGeom prst="rect">
              <a:avLst/>
            </a:prstGeom>
          </p:spPr>
        </p:pic>
        <p:pic>
          <p:nvPicPr>
            <p:cNvPr id="17" name="object 17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4482083" y="1207007"/>
              <a:ext cx="284988" cy="371855"/>
            </a:xfrm>
            <a:prstGeom prst="rect">
              <a:avLst/>
            </a:prstGeom>
          </p:spPr>
        </p:pic>
        <p:pic>
          <p:nvPicPr>
            <p:cNvPr id="18" name="object 18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4572000" y="1207007"/>
              <a:ext cx="1013460" cy="371855"/>
            </a:xfrm>
            <a:prstGeom prst="rect">
              <a:avLst/>
            </a:prstGeom>
          </p:spPr>
        </p:pic>
        <p:pic>
          <p:nvPicPr>
            <p:cNvPr id="19" name="object 19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324611" y="234695"/>
              <a:ext cx="1719072" cy="1341120"/>
            </a:xfrm>
            <a:prstGeom prst="rect">
              <a:avLst/>
            </a:prstGeom>
          </p:spPr>
        </p:pic>
        <p:pic>
          <p:nvPicPr>
            <p:cNvPr id="20" name="object 20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4725161" y="164274"/>
              <a:ext cx="1805305" cy="893889"/>
            </a:xfrm>
            <a:prstGeom prst="rect">
              <a:avLst/>
            </a:prstGeom>
          </p:spPr>
        </p:pic>
      </p:grpSp>
      <p:sp>
        <p:nvSpPr>
          <p:cNvPr id="21" name="object 21"/>
          <p:cNvSpPr txBox="1"/>
          <p:nvPr/>
        </p:nvSpPr>
        <p:spPr>
          <a:xfrm>
            <a:off x="221691" y="1068451"/>
            <a:ext cx="6322060" cy="6909584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063875" marR="676910" indent="-431800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Arial"/>
                <a:cs typeface="Arial"/>
              </a:rPr>
              <a:t>6ta.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Edición</a:t>
            </a:r>
            <a:r>
              <a:rPr sz="1200" b="1" spc="-10" dirty="0">
                <a:latin typeface="Arial"/>
                <a:cs typeface="Arial"/>
              </a:rPr>
              <a:t> Volumen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I</a:t>
            </a:r>
            <a:r>
              <a:rPr sz="1200" b="1" spc="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Enero</a:t>
            </a:r>
            <a:r>
              <a:rPr sz="1200" b="1" spc="-3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a</a:t>
            </a:r>
            <a:r>
              <a:rPr sz="1200" b="1" spc="-2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Julio</a:t>
            </a:r>
            <a:r>
              <a:rPr sz="1200" b="1" spc="-5" dirty="0">
                <a:latin typeface="Arial"/>
                <a:cs typeface="Arial"/>
              </a:rPr>
              <a:t> </a:t>
            </a:r>
            <a:r>
              <a:rPr sz="1200" b="1" spc="-20" dirty="0">
                <a:latin typeface="Arial"/>
                <a:cs typeface="Arial"/>
              </a:rPr>
              <a:t>2021 </a:t>
            </a:r>
            <a:r>
              <a:rPr sz="1200" b="1" dirty="0">
                <a:latin typeface="Arial"/>
                <a:cs typeface="Arial"/>
              </a:rPr>
              <a:t>Revista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Semestral-</a:t>
            </a:r>
            <a:r>
              <a:rPr sz="1200" b="1" spc="-40" dirty="0">
                <a:latin typeface="Arial"/>
                <a:cs typeface="Arial"/>
              </a:rPr>
              <a:t> </a:t>
            </a:r>
            <a:r>
              <a:rPr sz="1200" b="1" spc="-10" dirty="0">
                <a:latin typeface="Arial"/>
                <a:cs typeface="Arial"/>
              </a:rPr>
              <a:t>Venezuela</a:t>
            </a:r>
            <a:endParaRPr sz="1200" dirty="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305"/>
              </a:spcBef>
            </a:pPr>
            <a:endParaRPr sz="1200" dirty="0">
              <a:latin typeface="Arial"/>
              <a:cs typeface="Arial"/>
            </a:endParaRPr>
          </a:p>
          <a:p>
            <a:pPr algn="ctr">
              <a:lnSpc>
                <a:spcPct val="100000"/>
              </a:lnSpc>
            </a:pPr>
            <a:r>
              <a:rPr sz="1200" b="1" dirty="0">
                <a:latin typeface="Times New Roman"/>
                <a:cs typeface="Times New Roman"/>
              </a:rPr>
              <a:t>SÍNTESIS</a:t>
            </a:r>
            <a:r>
              <a:rPr sz="1200" b="1" spc="-4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CONCEPTUAL</a:t>
            </a:r>
            <a:endParaRPr sz="1200" dirty="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60"/>
              </a:spcBef>
            </a:pPr>
            <a:endParaRPr sz="1200" dirty="0">
              <a:latin typeface="Times New Roman"/>
              <a:cs typeface="Times New Roman"/>
            </a:endParaRPr>
          </a:p>
          <a:p>
            <a:pPr marL="375285" marR="5080" indent="-36322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lang="es-ES" sz="1200" dirty="0">
                <a:latin typeface="Times New Roman"/>
                <a:cs typeface="Times New Roman"/>
              </a:rPr>
              <a:t>continuación,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presenta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síntesis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conceptual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obtenido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proceso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contrastación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 </a:t>
            </a:r>
            <a:r>
              <a:rPr sz="1200" dirty="0">
                <a:latin typeface="Times New Roman"/>
                <a:cs typeface="Times New Roman"/>
              </a:rPr>
              <a:t>fuentes,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cual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representa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conocimiento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construido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resignificación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nueva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episteme. </a:t>
            </a:r>
            <a:r>
              <a:rPr sz="1200" dirty="0">
                <a:latin typeface="Times New Roman"/>
                <a:cs typeface="Times New Roman"/>
              </a:rPr>
              <a:t>Iniciando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categoría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Prestación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Servicio: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Surge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estudio como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nueva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episteme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prestación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servicio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asocia con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desempeño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trabajador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puesto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trabajo,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cual </a:t>
            </a:r>
            <a:r>
              <a:rPr sz="1200" dirty="0">
                <a:latin typeface="Times New Roman"/>
                <a:cs typeface="Times New Roman"/>
              </a:rPr>
              <a:t>cambia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persona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otra,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debido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este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influye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habilidades,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motivación,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trabajo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grupo,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capacitación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trabajador,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supervisión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factores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situacionales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cada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persona;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así </a:t>
            </a:r>
            <a:r>
              <a:rPr sz="1200" dirty="0">
                <a:latin typeface="Times New Roman"/>
                <a:cs typeface="Times New Roman"/>
              </a:rPr>
              <a:t>como,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percepción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tenga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papel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desempeña;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dado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refleja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capacidades </a:t>
            </a:r>
            <a:r>
              <a:rPr sz="1200" dirty="0">
                <a:latin typeface="Times New Roman"/>
                <a:cs typeface="Times New Roman"/>
              </a:rPr>
              <a:t>interpersonales,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técnicas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trabajo,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conocimiento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puesto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trabajo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tiene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el </a:t>
            </a:r>
            <a:r>
              <a:rPr sz="1200" spc="-10" dirty="0">
                <a:latin typeface="Times New Roman"/>
                <a:cs typeface="Times New Roman"/>
              </a:rPr>
              <a:t>trabajador.</a:t>
            </a:r>
            <a:endParaRPr sz="1200" dirty="0">
              <a:latin typeface="Times New Roman"/>
              <a:cs typeface="Times New Roman"/>
            </a:endParaRPr>
          </a:p>
          <a:p>
            <a:pPr marL="375285" marR="6985" indent="-363220" algn="just">
              <a:lnSpc>
                <a:spcPct val="100000"/>
              </a:lnSpc>
              <a:spcBef>
                <a:spcPts val="5"/>
              </a:spcBef>
            </a:pPr>
            <a:r>
              <a:rPr sz="1200" dirty="0">
                <a:latin typeface="Times New Roman"/>
                <a:cs typeface="Times New Roman"/>
              </a:rPr>
              <a:t>Seguidamente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relacionado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categoría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Valores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Organizacionales,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emerge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estudio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como </a:t>
            </a:r>
            <a:r>
              <a:rPr sz="1200" dirty="0">
                <a:latin typeface="Times New Roman"/>
                <a:cs typeface="Times New Roman"/>
              </a:rPr>
              <a:t>nueva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episteme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valores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son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ejes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fundamentales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orienta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vida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humana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spc="-50" dirty="0">
                <a:latin typeface="Times New Roman"/>
                <a:cs typeface="Times New Roman"/>
              </a:rPr>
              <a:t>y </a:t>
            </a:r>
            <a:r>
              <a:rPr sz="1200" dirty="0">
                <a:latin typeface="Times New Roman"/>
                <a:cs typeface="Times New Roman"/>
              </a:rPr>
              <a:t>constituyen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vez,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clave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comportamiento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personas.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Dentro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empresa,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los </a:t>
            </a:r>
            <a:r>
              <a:rPr sz="1200" dirty="0">
                <a:latin typeface="Times New Roman"/>
                <a:cs typeface="Times New Roman"/>
              </a:rPr>
              <a:t>valores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organizacionales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rigen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vida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grupo,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pues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medida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todos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sus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miembros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orienten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ellos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grupo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alcanzará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máxima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adecuación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mayor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rendimiento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empresa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logro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sus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objetivos.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Finalmente,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categoría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Satisfacción del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Usuario,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brota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estudio,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nueva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episteme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satisfacción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usuario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está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formada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acumulación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experiencia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mismo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producto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servicio.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esta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percepción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satisfacción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usuario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percepción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estática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tiempo,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sino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satisfacción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recoger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experiencia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adquirida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este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cuando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enfrenta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servicio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percances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mismo </a:t>
            </a:r>
            <a:r>
              <a:rPr sz="1200" dirty="0">
                <a:latin typeface="Times New Roman"/>
                <a:cs typeface="Times New Roman"/>
              </a:rPr>
              <a:t>puede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producirle.</a:t>
            </a:r>
            <a:endParaRPr sz="1200" dirty="0">
              <a:latin typeface="Times New Roman"/>
              <a:cs typeface="Times New Roman"/>
            </a:endParaRPr>
          </a:p>
          <a:p>
            <a:pPr marL="2611120" marR="2610485" indent="2540" algn="ctr">
              <a:lnSpc>
                <a:spcPct val="200100"/>
              </a:lnSpc>
            </a:pPr>
            <a:r>
              <a:rPr sz="1200" b="1" dirty="0">
                <a:latin typeface="Times New Roman"/>
                <a:cs typeface="Times New Roman"/>
              </a:rPr>
              <a:t>ESCENARIO</a:t>
            </a:r>
            <a:r>
              <a:rPr sz="1200" b="1" spc="-55" dirty="0">
                <a:latin typeface="Times New Roman"/>
                <a:cs typeface="Times New Roman"/>
              </a:rPr>
              <a:t> </a:t>
            </a:r>
            <a:r>
              <a:rPr sz="1200" b="1" spc="-50" dirty="0">
                <a:latin typeface="Times New Roman"/>
                <a:cs typeface="Times New Roman"/>
              </a:rPr>
              <a:t>V </a:t>
            </a:r>
            <a:r>
              <a:rPr sz="1200" b="1" spc="-10" dirty="0">
                <a:latin typeface="Times New Roman"/>
                <a:cs typeface="Times New Roman"/>
              </a:rPr>
              <a:t>REFLEXIONES</a:t>
            </a:r>
            <a:endParaRPr sz="1200" dirty="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60"/>
              </a:spcBef>
            </a:pPr>
            <a:endParaRPr sz="1200" dirty="0">
              <a:latin typeface="Times New Roman"/>
              <a:cs typeface="Times New Roman"/>
            </a:endParaRPr>
          </a:p>
          <a:p>
            <a:pPr marL="375285" marR="5715" indent="-36322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Mis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reflexiones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surgen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contacto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quienes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laboran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Universidad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Rómulo,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ubicada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San </a:t>
            </a:r>
            <a:r>
              <a:rPr sz="1200" dirty="0">
                <a:latin typeface="Times New Roman"/>
                <a:cs typeface="Times New Roman"/>
              </a:rPr>
              <a:t>Juan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Morros,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Estado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Guárico,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conforman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autores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sociales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dicha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institución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spc="-50" dirty="0">
                <a:latin typeface="Times New Roman"/>
                <a:cs typeface="Times New Roman"/>
              </a:rPr>
              <a:t>y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sirven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base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mi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investigación,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convirtiéndose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pieza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fundamental;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realizando </a:t>
            </a:r>
            <a:r>
              <a:rPr sz="1200" dirty="0">
                <a:latin typeface="Times New Roman"/>
                <a:cs typeface="Times New Roman"/>
              </a:rPr>
              <a:t>ese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acercamiento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conocimiento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cada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postura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sirvieron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base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experiencia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realización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mi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investigación;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tal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forma,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desde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mi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postura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tomando en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consideración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cada </a:t>
            </a:r>
            <a:r>
              <a:rPr sz="1200" dirty="0">
                <a:latin typeface="Times New Roman"/>
                <a:cs typeface="Times New Roman"/>
              </a:rPr>
              <a:t>aporte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dado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sobre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Reingeniería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Procesos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Administrativos,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partir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Motivación,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como </a:t>
            </a:r>
            <a:r>
              <a:rPr sz="1200" dirty="0">
                <a:latin typeface="Times New Roman"/>
                <a:cs typeface="Times New Roman"/>
              </a:rPr>
              <a:t>activador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-50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Valores </a:t>
            </a:r>
            <a:r>
              <a:rPr sz="1200" spc="-10" dirty="0">
                <a:latin typeface="Times New Roman"/>
                <a:cs typeface="Times New Roman"/>
              </a:rPr>
              <a:t>Organizacionales: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significación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desde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actores,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cual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emerge</a:t>
            </a:r>
            <a:endParaRPr sz="1200" dirty="0">
              <a:latin typeface="Times New Roman"/>
              <a:cs typeface="Times New Roman"/>
            </a:endParaRPr>
          </a:p>
        </p:txBody>
      </p:sp>
      <p:pic>
        <p:nvPicPr>
          <p:cNvPr id="22" name="object 22"/>
          <p:cNvPicPr/>
          <p:nvPr/>
        </p:nvPicPr>
        <p:blipFill>
          <a:blip r:embed="rId15" cstate="print"/>
          <a:stretch>
            <a:fillRect/>
          </a:stretch>
        </p:blipFill>
        <p:spPr>
          <a:xfrm>
            <a:off x="5606796" y="8193022"/>
            <a:ext cx="1092707" cy="848868"/>
          </a:xfrm>
          <a:prstGeom prst="rect">
            <a:avLst/>
          </a:prstGeom>
        </p:spPr>
      </p:pic>
      <p:pic>
        <p:nvPicPr>
          <p:cNvPr id="23" name="object 23"/>
          <p:cNvPicPr/>
          <p:nvPr/>
        </p:nvPicPr>
        <p:blipFill>
          <a:blip r:embed="rId15" cstate="print"/>
          <a:stretch>
            <a:fillRect/>
          </a:stretch>
        </p:blipFill>
        <p:spPr>
          <a:xfrm>
            <a:off x="109728" y="8193022"/>
            <a:ext cx="1092708" cy="848868"/>
          </a:xfrm>
          <a:prstGeom prst="rect">
            <a:avLst/>
          </a:prstGeom>
        </p:spPr>
      </p:pic>
      <p:sp>
        <p:nvSpPr>
          <p:cNvPr id="24" name="object 24"/>
          <p:cNvSpPr txBox="1"/>
          <p:nvPr/>
        </p:nvSpPr>
        <p:spPr>
          <a:xfrm>
            <a:off x="1228445" y="8257268"/>
            <a:ext cx="4467860" cy="7639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ts val="1410"/>
              </a:lnSpc>
            </a:pPr>
            <a:r>
              <a:rPr sz="1200" b="1" dirty="0">
                <a:latin typeface="Times New Roman"/>
                <a:cs typeface="Times New Roman"/>
              </a:rPr>
              <a:t>Reingeniería</a:t>
            </a:r>
            <a:r>
              <a:rPr sz="1200" b="1" spc="-1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Procesos</a:t>
            </a:r>
            <a:r>
              <a:rPr sz="1200" b="1" spc="-5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Administrativos,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a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partir</a:t>
            </a:r>
            <a:r>
              <a:rPr sz="1200" b="1" spc="-4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la</a:t>
            </a:r>
            <a:r>
              <a:rPr sz="1200" b="1" spc="-10" dirty="0">
                <a:latin typeface="Times New Roman"/>
                <a:cs typeface="Times New Roman"/>
              </a:rPr>
              <a:t> Motivación,</a:t>
            </a:r>
            <a:endParaRPr sz="1200" dirty="0">
              <a:latin typeface="Times New Roman"/>
              <a:cs typeface="Times New Roman"/>
            </a:endParaRPr>
          </a:p>
          <a:p>
            <a:pPr algn="ctr">
              <a:lnSpc>
                <a:spcPts val="1420"/>
              </a:lnSpc>
            </a:pPr>
            <a:r>
              <a:rPr sz="1200" b="1" spc="-10" dirty="0">
                <a:latin typeface="Times New Roman"/>
                <a:cs typeface="Times New Roman"/>
              </a:rPr>
              <a:t>como</a:t>
            </a:r>
            <a:r>
              <a:rPr sz="1200" b="1" spc="-6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Activador</a:t>
            </a:r>
            <a:r>
              <a:rPr sz="1200" b="1" spc="-4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los</a:t>
            </a:r>
            <a:r>
              <a:rPr sz="1200" b="1" spc="-45" dirty="0">
                <a:latin typeface="Times New Roman"/>
                <a:cs typeface="Times New Roman"/>
              </a:rPr>
              <a:t> </a:t>
            </a:r>
            <a:r>
              <a:rPr sz="1200" b="1" spc="-20" dirty="0">
                <a:latin typeface="Times New Roman"/>
                <a:cs typeface="Times New Roman"/>
              </a:rPr>
              <a:t>Valores</a:t>
            </a:r>
            <a:r>
              <a:rPr sz="1200" b="1" spc="-1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Organizacionales:</a:t>
            </a:r>
            <a:r>
              <a:rPr sz="1200" b="1" spc="-10" dirty="0">
                <a:latin typeface="Times New Roman"/>
                <a:cs typeface="Times New Roman"/>
              </a:rPr>
              <a:t> Significación</a:t>
            </a:r>
            <a:endParaRPr sz="1200" dirty="0">
              <a:latin typeface="Times New Roman"/>
              <a:cs typeface="Times New Roman"/>
            </a:endParaRPr>
          </a:p>
          <a:p>
            <a:pPr marL="2540" algn="ctr">
              <a:lnSpc>
                <a:spcPts val="1420"/>
              </a:lnSpc>
            </a:pPr>
            <a:r>
              <a:rPr sz="1200" b="1" dirty="0">
                <a:latin typeface="Times New Roman"/>
                <a:cs typeface="Times New Roman"/>
              </a:rPr>
              <a:t>desde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los</a:t>
            </a:r>
            <a:r>
              <a:rPr sz="1200" b="1" spc="-7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Actores</a:t>
            </a:r>
            <a:endParaRPr sz="1200" dirty="0">
              <a:latin typeface="Times New Roman"/>
              <a:cs typeface="Times New Roman"/>
            </a:endParaRPr>
          </a:p>
          <a:p>
            <a:pPr marR="57150" algn="ctr">
              <a:lnSpc>
                <a:spcPct val="100000"/>
              </a:lnSpc>
              <a:spcBef>
                <a:spcPts val="200"/>
              </a:spcBef>
            </a:pPr>
            <a:r>
              <a:rPr sz="1200" b="1" dirty="0">
                <a:latin typeface="Times New Roman"/>
                <a:cs typeface="Times New Roman"/>
              </a:rPr>
              <a:t>MSc.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Ámbar</a:t>
            </a:r>
            <a:r>
              <a:rPr sz="1200" b="1" spc="-40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Ramírez</a:t>
            </a:r>
            <a:endParaRPr sz="1200" dirty="0">
              <a:latin typeface="Times New Roman"/>
              <a:cs typeface="Times New Roman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6677406" y="8950079"/>
            <a:ext cx="177800" cy="1943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410"/>
              </a:lnSpc>
            </a:pPr>
            <a:r>
              <a:rPr sz="1200" b="1" spc="-25" dirty="0">
                <a:latin typeface="Times New Roman"/>
                <a:cs typeface="Times New Roman"/>
              </a:rPr>
              <a:t>31</a:t>
            </a:r>
            <a:endParaRPr sz="1200" dirty="0">
              <a:latin typeface="Times New Roman"/>
              <a:cs typeface="Times New Roman"/>
            </a:endParaRPr>
          </a:p>
        </p:txBody>
      </p:sp>
      <p:grpSp>
        <p:nvGrpSpPr>
          <p:cNvPr id="26" name="Grupo 25">
            <a:extLst>
              <a:ext uri="{FF2B5EF4-FFF2-40B4-BE49-F238E27FC236}">
                <a16:creationId xmlns:a16="http://schemas.microsoft.com/office/drawing/2014/main" id="{E3867B82-25C2-A5BE-1769-A7F444434FB6}"/>
              </a:ext>
            </a:extLst>
          </p:cNvPr>
          <p:cNvGrpSpPr/>
          <p:nvPr/>
        </p:nvGrpSpPr>
        <p:grpSpPr>
          <a:xfrm>
            <a:off x="117348" y="98932"/>
            <a:ext cx="6665976" cy="1452626"/>
            <a:chOff x="470065" y="1951410"/>
            <a:chExt cx="6665976" cy="1452626"/>
          </a:xfrm>
        </p:grpSpPr>
        <p:grpSp>
          <p:nvGrpSpPr>
            <p:cNvPr id="27" name="object 12">
              <a:extLst>
                <a:ext uri="{FF2B5EF4-FFF2-40B4-BE49-F238E27FC236}">
                  <a16:creationId xmlns:a16="http://schemas.microsoft.com/office/drawing/2014/main" id="{FFBF5A38-AC03-A030-CB0D-17097B6FBA3F}"/>
                </a:ext>
              </a:extLst>
            </p:cNvPr>
            <p:cNvGrpSpPr/>
            <p:nvPr/>
          </p:nvGrpSpPr>
          <p:grpSpPr>
            <a:xfrm>
              <a:off x="470065" y="1951664"/>
              <a:ext cx="6665976" cy="1452372"/>
              <a:chOff x="96011" y="115823"/>
              <a:chExt cx="6665976" cy="1452372"/>
            </a:xfrm>
          </p:grpSpPr>
          <p:pic>
            <p:nvPicPr>
              <p:cNvPr id="31" name="object 13">
                <a:extLst>
                  <a:ext uri="{FF2B5EF4-FFF2-40B4-BE49-F238E27FC236}">
                    <a16:creationId xmlns:a16="http://schemas.microsoft.com/office/drawing/2014/main" id="{306FAD31-04FD-4117-B71F-898AF035A2B3}"/>
                  </a:ext>
                </a:extLst>
              </p:cNvPr>
              <p:cNvPicPr/>
              <p:nvPr/>
            </p:nvPicPr>
            <p:blipFill>
              <a:blip r:embed="rId5" cstate="print"/>
              <a:stretch>
                <a:fillRect/>
              </a:stretch>
            </p:blipFill>
            <p:spPr>
              <a:xfrm>
                <a:off x="96011" y="115823"/>
                <a:ext cx="6665976" cy="1452372"/>
              </a:xfrm>
              <a:prstGeom prst="rect">
                <a:avLst/>
              </a:prstGeom>
            </p:spPr>
          </p:pic>
          <p:pic>
            <p:nvPicPr>
              <p:cNvPr id="32" name="object 14">
                <a:extLst>
                  <a:ext uri="{FF2B5EF4-FFF2-40B4-BE49-F238E27FC236}">
                    <a16:creationId xmlns:a16="http://schemas.microsoft.com/office/drawing/2014/main" id="{796A6049-9FBD-88F4-25DE-B585D8E4EBA7}"/>
                  </a:ext>
                </a:extLst>
              </p:cNvPr>
              <p:cNvPicPr/>
              <p:nvPr/>
            </p:nvPicPr>
            <p:blipFill>
              <a:blip r:embed="rId6" cstate="print"/>
              <a:stretch>
                <a:fillRect/>
              </a:stretch>
            </p:blipFill>
            <p:spPr>
              <a:xfrm>
                <a:off x="142849" y="142875"/>
                <a:ext cx="6572275" cy="1358646"/>
              </a:xfrm>
              <a:prstGeom prst="rect">
                <a:avLst/>
              </a:prstGeom>
            </p:spPr>
          </p:pic>
          <p:sp>
            <p:nvSpPr>
              <p:cNvPr id="33" name="object 15">
                <a:extLst>
                  <a:ext uri="{FF2B5EF4-FFF2-40B4-BE49-F238E27FC236}">
                    <a16:creationId xmlns:a16="http://schemas.microsoft.com/office/drawing/2014/main" id="{EFCE12D0-8EF6-3048-1CE9-2A82C4A9C5E2}"/>
                  </a:ext>
                </a:extLst>
              </p:cNvPr>
              <p:cNvSpPr/>
              <p:nvPr/>
            </p:nvSpPr>
            <p:spPr>
              <a:xfrm>
                <a:off x="142849" y="142875"/>
                <a:ext cx="6572884" cy="1358900"/>
              </a:xfrm>
              <a:custGeom>
                <a:avLst/>
                <a:gdLst/>
                <a:ahLst/>
                <a:cxnLst/>
                <a:rect l="l" t="t" r="r" b="b"/>
                <a:pathLst>
                  <a:path w="6572884" h="1358900">
                    <a:moveTo>
                      <a:pt x="0" y="226441"/>
                    </a:moveTo>
                    <a:lnTo>
                      <a:pt x="4600" y="180795"/>
                    </a:lnTo>
                    <a:lnTo>
                      <a:pt x="17795" y="138285"/>
                    </a:lnTo>
                    <a:lnTo>
                      <a:pt x="38673" y="99820"/>
                    </a:lnTo>
                    <a:lnTo>
                      <a:pt x="66324" y="66309"/>
                    </a:lnTo>
                    <a:lnTo>
                      <a:pt x="99837" y="38663"/>
                    </a:lnTo>
                    <a:lnTo>
                      <a:pt x="138301" y="17789"/>
                    </a:lnTo>
                    <a:lnTo>
                      <a:pt x="180806" y="4599"/>
                    </a:lnTo>
                    <a:lnTo>
                      <a:pt x="226440" y="0"/>
                    </a:lnTo>
                    <a:lnTo>
                      <a:pt x="6345834" y="0"/>
                    </a:lnTo>
                    <a:lnTo>
                      <a:pt x="6391480" y="4599"/>
                    </a:lnTo>
                    <a:lnTo>
                      <a:pt x="6433990" y="17789"/>
                    </a:lnTo>
                    <a:lnTo>
                      <a:pt x="6472455" y="38663"/>
                    </a:lnTo>
                    <a:lnTo>
                      <a:pt x="6505965" y="66309"/>
                    </a:lnTo>
                    <a:lnTo>
                      <a:pt x="6533612" y="99820"/>
                    </a:lnTo>
                    <a:lnTo>
                      <a:pt x="6554485" y="138285"/>
                    </a:lnTo>
                    <a:lnTo>
                      <a:pt x="6567676" y="180795"/>
                    </a:lnTo>
                    <a:lnTo>
                      <a:pt x="6572275" y="226441"/>
                    </a:lnTo>
                    <a:lnTo>
                      <a:pt x="6572275" y="1132204"/>
                    </a:lnTo>
                    <a:lnTo>
                      <a:pt x="6567676" y="1177850"/>
                    </a:lnTo>
                    <a:lnTo>
                      <a:pt x="6554485" y="1220360"/>
                    </a:lnTo>
                    <a:lnTo>
                      <a:pt x="6533612" y="1258825"/>
                    </a:lnTo>
                    <a:lnTo>
                      <a:pt x="6505965" y="1292336"/>
                    </a:lnTo>
                    <a:lnTo>
                      <a:pt x="6472455" y="1319982"/>
                    </a:lnTo>
                    <a:lnTo>
                      <a:pt x="6433990" y="1340856"/>
                    </a:lnTo>
                    <a:lnTo>
                      <a:pt x="6391480" y="1354046"/>
                    </a:lnTo>
                    <a:lnTo>
                      <a:pt x="6345834" y="1358646"/>
                    </a:lnTo>
                    <a:lnTo>
                      <a:pt x="226440" y="1358646"/>
                    </a:lnTo>
                    <a:lnTo>
                      <a:pt x="180806" y="1354046"/>
                    </a:lnTo>
                    <a:lnTo>
                      <a:pt x="138301" y="1340856"/>
                    </a:lnTo>
                    <a:lnTo>
                      <a:pt x="99837" y="1319982"/>
                    </a:lnTo>
                    <a:lnTo>
                      <a:pt x="66324" y="1292336"/>
                    </a:lnTo>
                    <a:lnTo>
                      <a:pt x="38673" y="1258825"/>
                    </a:lnTo>
                    <a:lnTo>
                      <a:pt x="17795" y="1220360"/>
                    </a:lnTo>
                    <a:lnTo>
                      <a:pt x="4600" y="1177850"/>
                    </a:lnTo>
                    <a:lnTo>
                      <a:pt x="0" y="1132204"/>
                    </a:lnTo>
                    <a:lnTo>
                      <a:pt x="0" y="226441"/>
                    </a:lnTo>
                    <a:close/>
                  </a:path>
                </a:pathLst>
              </a:custGeom>
              <a:ln w="9525">
                <a:solidFill>
                  <a:srgbClr val="55CE74"/>
                </a:solidFill>
              </a:ln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pic>
            <p:nvPicPr>
              <p:cNvPr id="34" name="object 16">
                <a:extLst>
                  <a:ext uri="{FF2B5EF4-FFF2-40B4-BE49-F238E27FC236}">
                    <a16:creationId xmlns:a16="http://schemas.microsoft.com/office/drawing/2014/main" id="{5029D3DF-E838-BFEE-742A-50EEEE911776}"/>
                  </a:ext>
                </a:extLst>
              </p:cNvPr>
              <p:cNvPicPr/>
              <p:nvPr/>
            </p:nvPicPr>
            <p:blipFill>
              <a:blip r:embed="rId7" cstate="print"/>
              <a:stretch>
                <a:fillRect/>
              </a:stretch>
            </p:blipFill>
            <p:spPr>
              <a:xfrm>
                <a:off x="2500248" y="305930"/>
                <a:ext cx="1714500" cy="733945"/>
              </a:xfrm>
              <a:prstGeom prst="rect">
                <a:avLst/>
              </a:prstGeom>
            </p:spPr>
          </p:pic>
        </p:grpSp>
        <p:sp>
          <p:nvSpPr>
            <p:cNvPr id="28" name="object 16">
              <a:extLst>
                <a:ext uri="{FF2B5EF4-FFF2-40B4-BE49-F238E27FC236}">
                  <a16:creationId xmlns:a16="http://schemas.microsoft.com/office/drawing/2014/main" id="{D0EC65E3-75FD-4C8F-7C20-5AFD90B56C9F}"/>
                </a:ext>
              </a:extLst>
            </p:cNvPr>
            <p:cNvSpPr txBox="1"/>
            <p:nvPr/>
          </p:nvSpPr>
          <p:spPr>
            <a:xfrm>
              <a:off x="2775727" y="2875716"/>
              <a:ext cx="3332858" cy="391795"/>
            </a:xfrm>
            <a:prstGeom prst="rect">
              <a:avLst/>
            </a:prstGeom>
            <a:noFill/>
          </p:spPr>
          <p:txBody>
            <a:bodyPr vert="horz" wrap="square" lIns="0" tIns="12700" rIns="0" bIns="0" rtlCol="0">
              <a:spAutoFit/>
            </a:bodyPr>
            <a:lstStyle/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Volumen 4,  Número 1  Enero a Julio 2021</a:t>
              </a:r>
            </a:p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Revista Semestral. Venezuela</a:t>
              </a:r>
              <a:endParaRPr sz="1200" dirty="0">
                <a:latin typeface="Arial"/>
                <a:cs typeface="Arial"/>
              </a:endParaRPr>
            </a:p>
          </p:txBody>
        </p:sp>
        <p:pic>
          <p:nvPicPr>
            <p:cNvPr id="29" name="object 25">
              <a:extLst>
                <a:ext uri="{FF2B5EF4-FFF2-40B4-BE49-F238E27FC236}">
                  <a16:creationId xmlns:a16="http://schemas.microsoft.com/office/drawing/2014/main" id="{C94D3055-8C57-9029-0300-239995668E83}"/>
                </a:ext>
              </a:extLst>
            </p:cNvPr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470065" y="2027896"/>
              <a:ext cx="2305662" cy="1053903"/>
            </a:xfrm>
            <a:prstGeom prst="rect">
              <a:avLst/>
            </a:prstGeom>
          </p:spPr>
        </p:pic>
        <p:pic>
          <p:nvPicPr>
            <p:cNvPr id="30" name="object 31">
              <a:extLst>
                <a:ext uri="{FF2B5EF4-FFF2-40B4-BE49-F238E27FC236}">
                  <a16:creationId xmlns:a16="http://schemas.microsoft.com/office/drawing/2014/main" id="{6482C5BF-550C-8940-E63E-565FC72ED485}"/>
                </a:ext>
              </a:extLst>
            </p:cNvPr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4932681" y="1951410"/>
              <a:ext cx="1805304" cy="893889"/>
            </a:xfrm>
            <a:prstGeom prst="rect">
              <a:avLst/>
            </a:prstGeom>
          </p:spPr>
        </p:pic>
      </p:grpSp>
    </p:spTree>
  </p:cSld>
  <p:clrMapOvr>
    <a:masterClrMapping/>
  </p:clrMapOvr>
</p:sld>
</file>

<file path=ppt/slides/slide31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94485" y="1289306"/>
            <a:ext cx="6669405" cy="6695440"/>
            <a:chOff x="94485" y="1289306"/>
            <a:chExt cx="6669405" cy="6695440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94485" y="1289306"/>
              <a:ext cx="6669028" cy="6694927"/>
            </a:xfrm>
            <a:prstGeom prst="rect">
              <a:avLst/>
            </a:prstGeom>
          </p:spPr>
        </p:pic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42862" y="1316850"/>
              <a:ext cx="6572250" cy="6598920"/>
            </a:xfrm>
            <a:prstGeom prst="rect">
              <a:avLst/>
            </a:prstGeom>
          </p:spPr>
        </p:pic>
        <p:sp>
          <p:nvSpPr>
            <p:cNvPr id="5" name="object 5"/>
            <p:cNvSpPr/>
            <p:nvPr/>
          </p:nvSpPr>
          <p:spPr>
            <a:xfrm>
              <a:off x="142862" y="1316850"/>
              <a:ext cx="6572250" cy="6598920"/>
            </a:xfrm>
            <a:custGeom>
              <a:avLst/>
              <a:gdLst/>
              <a:ahLst/>
              <a:cxnLst/>
              <a:rect l="l" t="t" r="r" b="b"/>
              <a:pathLst>
                <a:path w="6572250" h="6598920">
                  <a:moveTo>
                    <a:pt x="0" y="6598920"/>
                  </a:moveTo>
                  <a:lnTo>
                    <a:pt x="6572250" y="6598920"/>
                  </a:lnTo>
                  <a:lnTo>
                    <a:pt x="6572250" y="0"/>
                  </a:lnTo>
                  <a:lnTo>
                    <a:pt x="0" y="0"/>
                  </a:lnTo>
                  <a:lnTo>
                    <a:pt x="0" y="6598920"/>
                  </a:lnTo>
                  <a:close/>
                </a:path>
              </a:pathLst>
            </a:custGeom>
            <a:ln w="28575">
              <a:solidFill>
                <a:srgbClr val="31AD51"/>
              </a:solidFill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</p:grpSp>
      <p:grpSp>
        <p:nvGrpSpPr>
          <p:cNvPr id="6" name="object 6"/>
          <p:cNvGrpSpPr/>
          <p:nvPr/>
        </p:nvGrpSpPr>
        <p:grpSpPr>
          <a:xfrm>
            <a:off x="144779" y="8196288"/>
            <a:ext cx="6518275" cy="833755"/>
            <a:chOff x="144779" y="8196288"/>
            <a:chExt cx="6518275" cy="833755"/>
          </a:xfrm>
        </p:grpSpPr>
        <p:sp>
          <p:nvSpPr>
            <p:cNvPr id="7" name="object 7"/>
            <p:cNvSpPr/>
            <p:nvPr/>
          </p:nvSpPr>
          <p:spPr>
            <a:xfrm>
              <a:off x="214287" y="8215338"/>
              <a:ext cx="6429375" cy="795655"/>
            </a:xfrm>
            <a:custGeom>
              <a:avLst/>
              <a:gdLst/>
              <a:ahLst/>
              <a:cxnLst/>
              <a:rect l="l" t="t" r="r" b="b"/>
              <a:pathLst>
                <a:path w="6429375" h="795654">
                  <a:moveTo>
                    <a:pt x="0" y="795337"/>
                  </a:moveTo>
                  <a:lnTo>
                    <a:pt x="6429375" y="795337"/>
                  </a:lnTo>
                  <a:lnTo>
                    <a:pt x="6429375" y="0"/>
                  </a:lnTo>
                  <a:lnTo>
                    <a:pt x="0" y="0"/>
                  </a:lnTo>
                  <a:lnTo>
                    <a:pt x="0" y="795337"/>
                  </a:lnTo>
                  <a:close/>
                </a:path>
              </a:pathLst>
            </a:custGeom>
            <a:ln w="38100">
              <a:solidFill>
                <a:srgbClr val="31AD51"/>
              </a:solidFill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pic>
          <p:nvPicPr>
            <p:cNvPr id="8" name="object 8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44779" y="8727948"/>
              <a:ext cx="6516624" cy="160019"/>
            </a:xfrm>
            <a:prstGeom prst="rect">
              <a:avLst/>
            </a:prstGeom>
          </p:spPr>
        </p:pic>
      </p:grpSp>
      <p:grpSp>
        <p:nvGrpSpPr>
          <p:cNvPr id="9" name="object 9"/>
          <p:cNvGrpSpPr/>
          <p:nvPr/>
        </p:nvGrpSpPr>
        <p:grpSpPr>
          <a:xfrm>
            <a:off x="96011" y="115823"/>
            <a:ext cx="6666230" cy="1463040"/>
            <a:chOff x="96011" y="115823"/>
            <a:chExt cx="6666230" cy="1463040"/>
          </a:xfrm>
        </p:grpSpPr>
        <p:pic>
          <p:nvPicPr>
            <p:cNvPr id="10" name="object 10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96011" y="115823"/>
              <a:ext cx="6665976" cy="1452372"/>
            </a:xfrm>
            <a:prstGeom prst="rect">
              <a:avLst/>
            </a:prstGeom>
          </p:spPr>
        </p:pic>
        <p:pic>
          <p:nvPicPr>
            <p:cNvPr id="11" name="object 11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142849" y="142875"/>
              <a:ext cx="6572275" cy="1358646"/>
            </a:xfrm>
            <a:prstGeom prst="rect">
              <a:avLst/>
            </a:prstGeom>
          </p:spPr>
        </p:pic>
        <p:sp>
          <p:nvSpPr>
            <p:cNvPr id="12" name="object 12"/>
            <p:cNvSpPr/>
            <p:nvPr/>
          </p:nvSpPr>
          <p:spPr>
            <a:xfrm>
              <a:off x="142849" y="142875"/>
              <a:ext cx="6572884" cy="1358900"/>
            </a:xfrm>
            <a:custGeom>
              <a:avLst/>
              <a:gdLst/>
              <a:ahLst/>
              <a:cxnLst/>
              <a:rect l="l" t="t" r="r" b="b"/>
              <a:pathLst>
                <a:path w="6572884" h="1358900">
                  <a:moveTo>
                    <a:pt x="0" y="226441"/>
                  </a:moveTo>
                  <a:lnTo>
                    <a:pt x="4600" y="180795"/>
                  </a:lnTo>
                  <a:lnTo>
                    <a:pt x="17795" y="138285"/>
                  </a:lnTo>
                  <a:lnTo>
                    <a:pt x="38673" y="99820"/>
                  </a:lnTo>
                  <a:lnTo>
                    <a:pt x="66324" y="66309"/>
                  </a:lnTo>
                  <a:lnTo>
                    <a:pt x="99837" y="38663"/>
                  </a:lnTo>
                  <a:lnTo>
                    <a:pt x="138301" y="17789"/>
                  </a:lnTo>
                  <a:lnTo>
                    <a:pt x="180806" y="4599"/>
                  </a:lnTo>
                  <a:lnTo>
                    <a:pt x="226440" y="0"/>
                  </a:lnTo>
                  <a:lnTo>
                    <a:pt x="6345834" y="0"/>
                  </a:lnTo>
                  <a:lnTo>
                    <a:pt x="6391480" y="4599"/>
                  </a:lnTo>
                  <a:lnTo>
                    <a:pt x="6433990" y="17789"/>
                  </a:lnTo>
                  <a:lnTo>
                    <a:pt x="6472455" y="38663"/>
                  </a:lnTo>
                  <a:lnTo>
                    <a:pt x="6505965" y="66309"/>
                  </a:lnTo>
                  <a:lnTo>
                    <a:pt x="6533612" y="99820"/>
                  </a:lnTo>
                  <a:lnTo>
                    <a:pt x="6554485" y="138285"/>
                  </a:lnTo>
                  <a:lnTo>
                    <a:pt x="6567676" y="180795"/>
                  </a:lnTo>
                  <a:lnTo>
                    <a:pt x="6572275" y="226441"/>
                  </a:lnTo>
                  <a:lnTo>
                    <a:pt x="6572275" y="1132204"/>
                  </a:lnTo>
                  <a:lnTo>
                    <a:pt x="6567676" y="1177850"/>
                  </a:lnTo>
                  <a:lnTo>
                    <a:pt x="6554485" y="1220360"/>
                  </a:lnTo>
                  <a:lnTo>
                    <a:pt x="6533612" y="1258825"/>
                  </a:lnTo>
                  <a:lnTo>
                    <a:pt x="6505965" y="1292336"/>
                  </a:lnTo>
                  <a:lnTo>
                    <a:pt x="6472455" y="1319982"/>
                  </a:lnTo>
                  <a:lnTo>
                    <a:pt x="6433990" y="1340856"/>
                  </a:lnTo>
                  <a:lnTo>
                    <a:pt x="6391480" y="1354046"/>
                  </a:lnTo>
                  <a:lnTo>
                    <a:pt x="6345834" y="1358646"/>
                  </a:lnTo>
                  <a:lnTo>
                    <a:pt x="226440" y="1358646"/>
                  </a:lnTo>
                  <a:lnTo>
                    <a:pt x="180806" y="1354046"/>
                  </a:lnTo>
                  <a:lnTo>
                    <a:pt x="138301" y="1340856"/>
                  </a:lnTo>
                  <a:lnTo>
                    <a:pt x="99837" y="1319982"/>
                  </a:lnTo>
                  <a:lnTo>
                    <a:pt x="66324" y="1292336"/>
                  </a:lnTo>
                  <a:lnTo>
                    <a:pt x="38673" y="1258825"/>
                  </a:lnTo>
                  <a:lnTo>
                    <a:pt x="17795" y="1220360"/>
                  </a:lnTo>
                  <a:lnTo>
                    <a:pt x="4600" y="1177850"/>
                  </a:lnTo>
                  <a:lnTo>
                    <a:pt x="0" y="1132204"/>
                  </a:lnTo>
                  <a:lnTo>
                    <a:pt x="0" y="226441"/>
                  </a:lnTo>
                  <a:close/>
                </a:path>
              </a:pathLst>
            </a:custGeom>
            <a:ln w="9525">
              <a:solidFill>
                <a:srgbClr val="55CE74"/>
              </a:solidFill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pic>
          <p:nvPicPr>
            <p:cNvPr id="13" name="object 13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2500248" y="305930"/>
              <a:ext cx="1714500" cy="733945"/>
            </a:xfrm>
            <a:prstGeom prst="rect">
              <a:avLst/>
            </a:prstGeom>
          </p:spPr>
        </p:pic>
        <p:pic>
          <p:nvPicPr>
            <p:cNvPr id="14" name="object 14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2738628" y="1024127"/>
              <a:ext cx="1897379" cy="371855"/>
            </a:xfrm>
            <a:prstGeom prst="rect">
              <a:avLst/>
            </a:prstGeom>
          </p:spPr>
        </p:pic>
        <p:pic>
          <p:nvPicPr>
            <p:cNvPr id="15" name="object 15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4401311" y="1024127"/>
              <a:ext cx="1577339" cy="371855"/>
            </a:xfrm>
            <a:prstGeom prst="rect">
              <a:avLst/>
            </a:prstGeom>
          </p:spPr>
        </p:pic>
        <p:pic>
          <p:nvPicPr>
            <p:cNvPr id="16" name="object 16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3169919" y="1207007"/>
              <a:ext cx="1546859" cy="371855"/>
            </a:xfrm>
            <a:prstGeom prst="rect">
              <a:avLst/>
            </a:prstGeom>
          </p:spPr>
        </p:pic>
        <p:pic>
          <p:nvPicPr>
            <p:cNvPr id="17" name="object 17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4482083" y="1207007"/>
              <a:ext cx="284988" cy="371855"/>
            </a:xfrm>
            <a:prstGeom prst="rect">
              <a:avLst/>
            </a:prstGeom>
          </p:spPr>
        </p:pic>
        <p:pic>
          <p:nvPicPr>
            <p:cNvPr id="18" name="object 18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4572000" y="1207007"/>
              <a:ext cx="1013460" cy="371855"/>
            </a:xfrm>
            <a:prstGeom prst="rect">
              <a:avLst/>
            </a:prstGeom>
          </p:spPr>
        </p:pic>
        <p:pic>
          <p:nvPicPr>
            <p:cNvPr id="19" name="object 19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324611" y="234695"/>
              <a:ext cx="1719072" cy="1341120"/>
            </a:xfrm>
            <a:prstGeom prst="rect">
              <a:avLst/>
            </a:prstGeom>
          </p:spPr>
        </p:pic>
        <p:pic>
          <p:nvPicPr>
            <p:cNvPr id="20" name="object 20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4725161" y="164274"/>
              <a:ext cx="1805305" cy="893889"/>
            </a:xfrm>
            <a:prstGeom prst="rect">
              <a:avLst/>
            </a:prstGeom>
          </p:spPr>
        </p:pic>
      </p:grpSp>
      <p:sp>
        <p:nvSpPr>
          <p:cNvPr id="21" name="object 21"/>
          <p:cNvSpPr txBox="1"/>
          <p:nvPr/>
        </p:nvSpPr>
        <p:spPr>
          <a:xfrm>
            <a:off x="221691" y="1068451"/>
            <a:ext cx="6344285" cy="298323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063875" marR="699135" indent="-431800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Arial"/>
                <a:cs typeface="Arial"/>
              </a:rPr>
              <a:t>6ta.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Edición</a:t>
            </a:r>
            <a:r>
              <a:rPr sz="1200" b="1" spc="-10" dirty="0">
                <a:latin typeface="Arial"/>
                <a:cs typeface="Arial"/>
              </a:rPr>
              <a:t> Volumen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I</a:t>
            </a:r>
            <a:r>
              <a:rPr sz="1200" b="1" spc="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Enero</a:t>
            </a:r>
            <a:r>
              <a:rPr sz="1200" b="1" spc="-3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a</a:t>
            </a:r>
            <a:r>
              <a:rPr sz="1200" b="1" spc="-2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Julio</a:t>
            </a:r>
            <a:r>
              <a:rPr sz="1200" b="1" spc="-5" dirty="0">
                <a:latin typeface="Arial"/>
                <a:cs typeface="Arial"/>
              </a:rPr>
              <a:t> </a:t>
            </a:r>
            <a:r>
              <a:rPr sz="1200" b="1" spc="-20" dirty="0">
                <a:latin typeface="Arial"/>
                <a:cs typeface="Arial"/>
              </a:rPr>
              <a:t>2021 </a:t>
            </a:r>
            <a:r>
              <a:rPr sz="1200" b="1" dirty="0">
                <a:latin typeface="Arial"/>
                <a:cs typeface="Arial"/>
              </a:rPr>
              <a:t>Revista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Semestral-</a:t>
            </a:r>
            <a:r>
              <a:rPr sz="1200" b="1" spc="-40" dirty="0">
                <a:latin typeface="Arial"/>
                <a:cs typeface="Arial"/>
              </a:rPr>
              <a:t> </a:t>
            </a:r>
            <a:r>
              <a:rPr sz="1200" b="1" spc="-10" dirty="0">
                <a:latin typeface="Arial"/>
                <a:cs typeface="Arial"/>
              </a:rPr>
              <a:t>Venezuela</a:t>
            </a:r>
            <a:endParaRPr sz="1200" dirty="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305"/>
              </a:spcBef>
            </a:pPr>
            <a:endParaRPr sz="1200" dirty="0">
              <a:latin typeface="Arial"/>
              <a:cs typeface="Arial"/>
            </a:endParaRPr>
          </a:p>
          <a:p>
            <a:pPr marL="375285" marR="6985" indent="-36322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lógicamente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significado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sujetos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informantes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le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han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conferido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misma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refleja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partir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vivencias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obtenidas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realidad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fue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percibida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institución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estudio,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cual </a:t>
            </a:r>
            <a:r>
              <a:rPr sz="1200" dirty="0">
                <a:latin typeface="Times New Roman"/>
                <a:cs typeface="Times New Roman"/>
              </a:rPr>
              <a:t>pudo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acercarme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comprender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hecho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cotidiano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aproxima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verdades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científicas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el </a:t>
            </a:r>
            <a:r>
              <a:rPr sz="1200" dirty="0">
                <a:latin typeface="Times New Roman"/>
                <a:cs typeface="Times New Roman"/>
              </a:rPr>
              <a:t>intento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descubrir lo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piensa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vive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sobre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tema en</a:t>
            </a:r>
            <a:r>
              <a:rPr sz="1200" spc="-10" dirty="0">
                <a:latin typeface="Times New Roman"/>
                <a:cs typeface="Times New Roman"/>
              </a:rPr>
              <a:t> estudio.</a:t>
            </a:r>
            <a:endParaRPr sz="1200" dirty="0">
              <a:latin typeface="Times New Roman"/>
              <a:cs typeface="Times New Roman"/>
            </a:endParaRPr>
          </a:p>
          <a:p>
            <a:pPr marL="375285" marR="5080" indent="-36322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esta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manera,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pudo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Visualizar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funcionarios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área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administrativa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UNERG, </a:t>
            </a:r>
            <a:r>
              <a:rPr sz="1200" dirty="0">
                <a:latin typeface="Times New Roman"/>
                <a:cs typeface="Times New Roman"/>
              </a:rPr>
              <a:t>perciben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prestación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servicio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buena,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debido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llegado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sus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oficinas </a:t>
            </a:r>
            <a:r>
              <a:rPr sz="1200" dirty="0">
                <a:latin typeface="Times New Roman"/>
                <a:cs typeface="Times New Roman"/>
              </a:rPr>
              <a:t>ninguna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queja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sobre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desempeño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empleados,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además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institución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cumple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forma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global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valores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planteados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organización,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contribuye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orientar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las </a:t>
            </a:r>
            <a:r>
              <a:rPr sz="1200" dirty="0">
                <a:latin typeface="Times New Roman"/>
                <a:cs typeface="Times New Roman"/>
              </a:rPr>
              <a:t>directrices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misma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hacia el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logro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metas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objetivos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muy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bien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definidos.</a:t>
            </a:r>
            <a:endParaRPr sz="1200" dirty="0">
              <a:latin typeface="Times New Roman"/>
              <a:cs typeface="Times New Roman"/>
            </a:endParaRPr>
          </a:p>
          <a:p>
            <a:pPr marL="375285" marR="5080" indent="-363220" algn="just">
              <a:lnSpc>
                <a:spcPct val="100000"/>
              </a:lnSpc>
              <a:spcBef>
                <a:spcPts val="5"/>
              </a:spcBef>
            </a:pPr>
            <a:r>
              <a:rPr sz="1200" dirty="0">
                <a:latin typeface="Times New Roman"/>
                <a:cs typeface="Times New Roman"/>
              </a:rPr>
              <a:t>Desde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perspectiva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inicial,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pudo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mostrar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factores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motivacionales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inciden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desempeño </a:t>
            </a:r>
            <a:r>
              <a:rPr sz="1200" dirty="0">
                <a:latin typeface="Times New Roman"/>
                <a:cs typeface="Times New Roman"/>
              </a:rPr>
              <a:t>laboral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 en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prestación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servicio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quedando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descubierto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uno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factores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marca </a:t>
            </a:r>
            <a:r>
              <a:rPr sz="1200" dirty="0">
                <a:latin typeface="Times New Roman"/>
                <a:cs typeface="Times New Roman"/>
              </a:rPr>
              <a:t>pautas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empleados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factor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económico,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ser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precisamente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uno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más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afecta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población venezolana en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generalidad.</a:t>
            </a:r>
            <a:endParaRPr sz="1200" dirty="0">
              <a:latin typeface="Times New Roman"/>
              <a:cs typeface="Times New Roman"/>
            </a:endParaRPr>
          </a:p>
        </p:txBody>
      </p:sp>
      <p:pic>
        <p:nvPicPr>
          <p:cNvPr id="22" name="object 22"/>
          <p:cNvPicPr/>
          <p:nvPr/>
        </p:nvPicPr>
        <p:blipFill>
          <a:blip r:embed="rId15" cstate="print"/>
          <a:stretch>
            <a:fillRect/>
          </a:stretch>
        </p:blipFill>
        <p:spPr>
          <a:xfrm>
            <a:off x="5606796" y="8193022"/>
            <a:ext cx="1092707" cy="848868"/>
          </a:xfrm>
          <a:prstGeom prst="rect">
            <a:avLst/>
          </a:prstGeom>
        </p:spPr>
      </p:pic>
      <p:pic>
        <p:nvPicPr>
          <p:cNvPr id="23" name="object 23"/>
          <p:cNvPicPr/>
          <p:nvPr/>
        </p:nvPicPr>
        <p:blipFill>
          <a:blip r:embed="rId15" cstate="print"/>
          <a:stretch>
            <a:fillRect/>
          </a:stretch>
        </p:blipFill>
        <p:spPr>
          <a:xfrm>
            <a:off x="109728" y="8193022"/>
            <a:ext cx="1092708" cy="848868"/>
          </a:xfrm>
          <a:prstGeom prst="rect">
            <a:avLst/>
          </a:prstGeom>
        </p:spPr>
      </p:pic>
      <p:sp>
        <p:nvSpPr>
          <p:cNvPr id="24" name="object 24"/>
          <p:cNvSpPr txBox="1"/>
          <p:nvPr/>
        </p:nvSpPr>
        <p:spPr>
          <a:xfrm>
            <a:off x="1228445" y="8257268"/>
            <a:ext cx="4467860" cy="7639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ts val="1410"/>
              </a:lnSpc>
            </a:pPr>
            <a:r>
              <a:rPr sz="1200" b="1" dirty="0">
                <a:latin typeface="Times New Roman"/>
                <a:cs typeface="Times New Roman"/>
              </a:rPr>
              <a:t>Reingeniería</a:t>
            </a:r>
            <a:r>
              <a:rPr sz="1200" b="1" spc="-1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Procesos</a:t>
            </a:r>
            <a:r>
              <a:rPr sz="1200" b="1" spc="-5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Administrativos,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a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partir</a:t>
            </a:r>
            <a:r>
              <a:rPr sz="1200" b="1" spc="-4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la</a:t>
            </a:r>
            <a:r>
              <a:rPr sz="1200" b="1" spc="-10" dirty="0">
                <a:latin typeface="Times New Roman"/>
                <a:cs typeface="Times New Roman"/>
              </a:rPr>
              <a:t> Motivación,</a:t>
            </a:r>
            <a:endParaRPr sz="1200" dirty="0">
              <a:latin typeface="Times New Roman"/>
              <a:cs typeface="Times New Roman"/>
            </a:endParaRPr>
          </a:p>
          <a:p>
            <a:pPr algn="ctr">
              <a:lnSpc>
                <a:spcPts val="1420"/>
              </a:lnSpc>
            </a:pPr>
            <a:r>
              <a:rPr sz="1200" b="1" spc="-10" dirty="0">
                <a:latin typeface="Times New Roman"/>
                <a:cs typeface="Times New Roman"/>
              </a:rPr>
              <a:t>como</a:t>
            </a:r>
            <a:r>
              <a:rPr sz="1200" b="1" spc="-6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Activador</a:t>
            </a:r>
            <a:r>
              <a:rPr sz="1200" b="1" spc="-4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los</a:t>
            </a:r>
            <a:r>
              <a:rPr sz="1200" b="1" spc="-45" dirty="0">
                <a:latin typeface="Times New Roman"/>
                <a:cs typeface="Times New Roman"/>
              </a:rPr>
              <a:t> </a:t>
            </a:r>
            <a:r>
              <a:rPr sz="1200" b="1" spc="-20" dirty="0">
                <a:latin typeface="Times New Roman"/>
                <a:cs typeface="Times New Roman"/>
              </a:rPr>
              <a:t>Valores</a:t>
            </a:r>
            <a:r>
              <a:rPr sz="1200" b="1" spc="-1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Organizacionales:</a:t>
            </a:r>
            <a:r>
              <a:rPr sz="1200" b="1" spc="-10" dirty="0">
                <a:latin typeface="Times New Roman"/>
                <a:cs typeface="Times New Roman"/>
              </a:rPr>
              <a:t> Significación</a:t>
            </a:r>
            <a:endParaRPr sz="1200" dirty="0">
              <a:latin typeface="Times New Roman"/>
              <a:cs typeface="Times New Roman"/>
            </a:endParaRPr>
          </a:p>
          <a:p>
            <a:pPr marL="2540" algn="ctr">
              <a:lnSpc>
                <a:spcPts val="1420"/>
              </a:lnSpc>
            </a:pPr>
            <a:r>
              <a:rPr sz="1200" b="1" dirty="0">
                <a:latin typeface="Times New Roman"/>
                <a:cs typeface="Times New Roman"/>
              </a:rPr>
              <a:t>desde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los</a:t>
            </a:r>
            <a:r>
              <a:rPr sz="1200" b="1" spc="-7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Actores</a:t>
            </a:r>
            <a:endParaRPr sz="1200" dirty="0">
              <a:latin typeface="Times New Roman"/>
              <a:cs typeface="Times New Roman"/>
            </a:endParaRPr>
          </a:p>
          <a:p>
            <a:pPr marR="57150" algn="ctr">
              <a:lnSpc>
                <a:spcPct val="100000"/>
              </a:lnSpc>
              <a:spcBef>
                <a:spcPts val="200"/>
              </a:spcBef>
            </a:pPr>
            <a:r>
              <a:rPr sz="1200" b="1" dirty="0">
                <a:latin typeface="Times New Roman"/>
                <a:cs typeface="Times New Roman"/>
              </a:rPr>
              <a:t>MSc.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Ámbar</a:t>
            </a:r>
            <a:r>
              <a:rPr sz="1200" b="1" spc="-40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Ramírez</a:t>
            </a:r>
            <a:endParaRPr sz="1200" dirty="0">
              <a:latin typeface="Times New Roman"/>
              <a:cs typeface="Times New Roman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6677406" y="8950079"/>
            <a:ext cx="177800" cy="1943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410"/>
              </a:lnSpc>
            </a:pPr>
            <a:r>
              <a:rPr sz="1200" b="1" spc="-25" dirty="0">
                <a:latin typeface="Times New Roman"/>
                <a:cs typeface="Times New Roman"/>
              </a:rPr>
              <a:t>31</a:t>
            </a:r>
            <a:endParaRPr sz="1200" dirty="0">
              <a:latin typeface="Times New Roman"/>
              <a:cs typeface="Times New Roman"/>
            </a:endParaRPr>
          </a:p>
        </p:txBody>
      </p:sp>
      <p:grpSp>
        <p:nvGrpSpPr>
          <p:cNvPr id="26" name="Grupo 25">
            <a:extLst>
              <a:ext uri="{FF2B5EF4-FFF2-40B4-BE49-F238E27FC236}">
                <a16:creationId xmlns:a16="http://schemas.microsoft.com/office/drawing/2014/main" id="{94514320-6B7F-E151-9A0B-1CFBE6CB1281}"/>
              </a:ext>
            </a:extLst>
          </p:cNvPr>
          <p:cNvGrpSpPr/>
          <p:nvPr/>
        </p:nvGrpSpPr>
        <p:grpSpPr>
          <a:xfrm>
            <a:off x="117348" y="98932"/>
            <a:ext cx="6665976" cy="1452626"/>
            <a:chOff x="470065" y="1951410"/>
            <a:chExt cx="6665976" cy="1452626"/>
          </a:xfrm>
        </p:grpSpPr>
        <p:grpSp>
          <p:nvGrpSpPr>
            <p:cNvPr id="27" name="object 12">
              <a:extLst>
                <a:ext uri="{FF2B5EF4-FFF2-40B4-BE49-F238E27FC236}">
                  <a16:creationId xmlns:a16="http://schemas.microsoft.com/office/drawing/2014/main" id="{94DF4641-C7FD-EC40-DE02-890AD99C1350}"/>
                </a:ext>
              </a:extLst>
            </p:cNvPr>
            <p:cNvGrpSpPr/>
            <p:nvPr/>
          </p:nvGrpSpPr>
          <p:grpSpPr>
            <a:xfrm>
              <a:off x="470065" y="1951664"/>
              <a:ext cx="6665976" cy="1452372"/>
              <a:chOff x="96011" y="115823"/>
              <a:chExt cx="6665976" cy="1452372"/>
            </a:xfrm>
          </p:grpSpPr>
          <p:pic>
            <p:nvPicPr>
              <p:cNvPr id="31" name="object 13">
                <a:extLst>
                  <a:ext uri="{FF2B5EF4-FFF2-40B4-BE49-F238E27FC236}">
                    <a16:creationId xmlns:a16="http://schemas.microsoft.com/office/drawing/2014/main" id="{1E71C88A-DCED-7589-79E5-9BD584D3F780}"/>
                  </a:ext>
                </a:extLst>
              </p:cNvPr>
              <p:cNvPicPr/>
              <p:nvPr/>
            </p:nvPicPr>
            <p:blipFill>
              <a:blip r:embed="rId5" cstate="print"/>
              <a:stretch>
                <a:fillRect/>
              </a:stretch>
            </p:blipFill>
            <p:spPr>
              <a:xfrm>
                <a:off x="96011" y="115823"/>
                <a:ext cx="6665976" cy="1452372"/>
              </a:xfrm>
              <a:prstGeom prst="rect">
                <a:avLst/>
              </a:prstGeom>
            </p:spPr>
          </p:pic>
          <p:pic>
            <p:nvPicPr>
              <p:cNvPr id="32" name="object 14">
                <a:extLst>
                  <a:ext uri="{FF2B5EF4-FFF2-40B4-BE49-F238E27FC236}">
                    <a16:creationId xmlns:a16="http://schemas.microsoft.com/office/drawing/2014/main" id="{8BC101DB-07F6-1BEB-6AC0-6F09F7F7BA66}"/>
                  </a:ext>
                </a:extLst>
              </p:cNvPr>
              <p:cNvPicPr/>
              <p:nvPr/>
            </p:nvPicPr>
            <p:blipFill>
              <a:blip r:embed="rId6" cstate="print"/>
              <a:stretch>
                <a:fillRect/>
              </a:stretch>
            </p:blipFill>
            <p:spPr>
              <a:xfrm>
                <a:off x="142849" y="142875"/>
                <a:ext cx="6572275" cy="1358646"/>
              </a:xfrm>
              <a:prstGeom prst="rect">
                <a:avLst/>
              </a:prstGeom>
            </p:spPr>
          </p:pic>
          <p:sp>
            <p:nvSpPr>
              <p:cNvPr id="33" name="object 15">
                <a:extLst>
                  <a:ext uri="{FF2B5EF4-FFF2-40B4-BE49-F238E27FC236}">
                    <a16:creationId xmlns:a16="http://schemas.microsoft.com/office/drawing/2014/main" id="{01082B5D-379D-FC64-B750-23A48D9D2580}"/>
                  </a:ext>
                </a:extLst>
              </p:cNvPr>
              <p:cNvSpPr/>
              <p:nvPr/>
            </p:nvSpPr>
            <p:spPr>
              <a:xfrm>
                <a:off x="142849" y="142875"/>
                <a:ext cx="6572884" cy="1358900"/>
              </a:xfrm>
              <a:custGeom>
                <a:avLst/>
                <a:gdLst/>
                <a:ahLst/>
                <a:cxnLst/>
                <a:rect l="l" t="t" r="r" b="b"/>
                <a:pathLst>
                  <a:path w="6572884" h="1358900">
                    <a:moveTo>
                      <a:pt x="0" y="226441"/>
                    </a:moveTo>
                    <a:lnTo>
                      <a:pt x="4600" y="180795"/>
                    </a:lnTo>
                    <a:lnTo>
                      <a:pt x="17795" y="138285"/>
                    </a:lnTo>
                    <a:lnTo>
                      <a:pt x="38673" y="99820"/>
                    </a:lnTo>
                    <a:lnTo>
                      <a:pt x="66324" y="66309"/>
                    </a:lnTo>
                    <a:lnTo>
                      <a:pt x="99837" y="38663"/>
                    </a:lnTo>
                    <a:lnTo>
                      <a:pt x="138301" y="17789"/>
                    </a:lnTo>
                    <a:lnTo>
                      <a:pt x="180806" y="4599"/>
                    </a:lnTo>
                    <a:lnTo>
                      <a:pt x="226440" y="0"/>
                    </a:lnTo>
                    <a:lnTo>
                      <a:pt x="6345834" y="0"/>
                    </a:lnTo>
                    <a:lnTo>
                      <a:pt x="6391480" y="4599"/>
                    </a:lnTo>
                    <a:lnTo>
                      <a:pt x="6433990" y="17789"/>
                    </a:lnTo>
                    <a:lnTo>
                      <a:pt x="6472455" y="38663"/>
                    </a:lnTo>
                    <a:lnTo>
                      <a:pt x="6505965" y="66309"/>
                    </a:lnTo>
                    <a:lnTo>
                      <a:pt x="6533612" y="99820"/>
                    </a:lnTo>
                    <a:lnTo>
                      <a:pt x="6554485" y="138285"/>
                    </a:lnTo>
                    <a:lnTo>
                      <a:pt x="6567676" y="180795"/>
                    </a:lnTo>
                    <a:lnTo>
                      <a:pt x="6572275" y="226441"/>
                    </a:lnTo>
                    <a:lnTo>
                      <a:pt x="6572275" y="1132204"/>
                    </a:lnTo>
                    <a:lnTo>
                      <a:pt x="6567676" y="1177850"/>
                    </a:lnTo>
                    <a:lnTo>
                      <a:pt x="6554485" y="1220360"/>
                    </a:lnTo>
                    <a:lnTo>
                      <a:pt x="6533612" y="1258825"/>
                    </a:lnTo>
                    <a:lnTo>
                      <a:pt x="6505965" y="1292336"/>
                    </a:lnTo>
                    <a:lnTo>
                      <a:pt x="6472455" y="1319982"/>
                    </a:lnTo>
                    <a:lnTo>
                      <a:pt x="6433990" y="1340856"/>
                    </a:lnTo>
                    <a:lnTo>
                      <a:pt x="6391480" y="1354046"/>
                    </a:lnTo>
                    <a:lnTo>
                      <a:pt x="6345834" y="1358646"/>
                    </a:lnTo>
                    <a:lnTo>
                      <a:pt x="226440" y="1358646"/>
                    </a:lnTo>
                    <a:lnTo>
                      <a:pt x="180806" y="1354046"/>
                    </a:lnTo>
                    <a:lnTo>
                      <a:pt x="138301" y="1340856"/>
                    </a:lnTo>
                    <a:lnTo>
                      <a:pt x="99837" y="1319982"/>
                    </a:lnTo>
                    <a:lnTo>
                      <a:pt x="66324" y="1292336"/>
                    </a:lnTo>
                    <a:lnTo>
                      <a:pt x="38673" y="1258825"/>
                    </a:lnTo>
                    <a:lnTo>
                      <a:pt x="17795" y="1220360"/>
                    </a:lnTo>
                    <a:lnTo>
                      <a:pt x="4600" y="1177850"/>
                    </a:lnTo>
                    <a:lnTo>
                      <a:pt x="0" y="1132204"/>
                    </a:lnTo>
                    <a:lnTo>
                      <a:pt x="0" y="226441"/>
                    </a:lnTo>
                    <a:close/>
                  </a:path>
                </a:pathLst>
              </a:custGeom>
              <a:ln w="9525">
                <a:solidFill>
                  <a:srgbClr val="55CE74"/>
                </a:solidFill>
              </a:ln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pic>
            <p:nvPicPr>
              <p:cNvPr id="34" name="object 16">
                <a:extLst>
                  <a:ext uri="{FF2B5EF4-FFF2-40B4-BE49-F238E27FC236}">
                    <a16:creationId xmlns:a16="http://schemas.microsoft.com/office/drawing/2014/main" id="{B6A6420A-911F-6BE6-2402-150C14F1BAED}"/>
                  </a:ext>
                </a:extLst>
              </p:cNvPr>
              <p:cNvPicPr/>
              <p:nvPr/>
            </p:nvPicPr>
            <p:blipFill>
              <a:blip r:embed="rId7" cstate="print"/>
              <a:stretch>
                <a:fillRect/>
              </a:stretch>
            </p:blipFill>
            <p:spPr>
              <a:xfrm>
                <a:off x="2500248" y="305930"/>
                <a:ext cx="1714500" cy="733945"/>
              </a:xfrm>
              <a:prstGeom prst="rect">
                <a:avLst/>
              </a:prstGeom>
            </p:spPr>
          </p:pic>
        </p:grpSp>
        <p:sp>
          <p:nvSpPr>
            <p:cNvPr id="28" name="object 16">
              <a:extLst>
                <a:ext uri="{FF2B5EF4-FFF2-40B4-BE49-F238E27FC236}">
                  <a16:creationId xmlns:a16="http://schemas.microsoft.com/office/drawing/2014/main" id="{76A07F7C-3DE5-9B34-4D32-5026BA66ECB1}"/>
                </a:ext>
              </a:extLst>
            </p:cNvPr>
            <p:cNvSpPr txBox="1"/>
            <p:nvPr/>
          </p:nvSpPr>
          <p:spPr>
            <a:xfrm>
              <a:off x="2775727" y="2875716"/>
              <a:ext cx="3332858" cy="391795"/>
            </a:xfrm>
            <a:prstGeom prst="rect">
              <a:avLst/>
            </a:prstGeom>
            <a:noFill/>
          </p:spPr>
          <p:txBody>
            <a:bodyPr vert="horz" wrap="square" lIns="0" tIns="12700" rIns="0" bIns="0" rtlCol="0">
              <a:spAutoFit/>
            </a:bodyPr>
            <a:lstStyle/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Volumen 4,  Número 1  Enero a Julio 2021</a:t>
              </a:r>
            </a:p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Revista Semestral. Venezuela</a:t>
              </a:r>
              <a:endParaRPr sz="1200" dirty="0">
                <a:latin typeface="Arial"/>
                <a:cs typeface="Arial"/>
              </a:endParaRPr>
            </a:p>
          </p:txBody>
        </p:sp>
        <p:pic>
          <p:nvPicPr>
            <p:cNvPr id="29" name="object 25">
              <a:extLst>
                <a:ext uri="{FF2B5EF4-FFF2-40B4-BE49-F238E27FC236}">
                  <a16:creationId xmlns:a16="http://schemas.microsoft.com/office/drawing/2014/main" id="{C5A30712-2EC9-E40A-7E2B-587ECFEF0005}"/>
                </a:ext>
              </a:extLst>
            </p:cNvPr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470065" y="2027896"/>
              <a:ext cx="2305662" cy="1053903"/>
            </a:xfrm>
            <a:prstGeom prst="rect">
              <a:avLst/>
            </a:prstGeom>
          </p:spPr>
        </p:pic>
        <p:pic>
          <p:nvPicPr>
            <p:cNvPr id="30" name="object 31">
              <a:extLst>
                <a:ext uri="{FF2B5EF4-FFF2-40B4-BE49-F238E27FC236}">
                  <a16:creationId xmlns:a16="http://schemas.microsoft.com/office/drawing/2014/main" id="{3E14DAF2-4576-12D5-5050-73C9CB81386D}"/>
                </a:ext>
              </a:extLst>
            </p:cNvPr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4932681" y="1951410"/>
              <a:ext cx="1805304" cy="893889"/>
            </a:xfrm>
            <a:prstGeom prst="rect">
              <a:avLst/>
            </a:prstGeom>
          </p:spPr>
        </p:pic>
      </p:grpSp>
    </p:spTree>
  </p:cSld>
  <p:clrMapOvr>
    <a:masterClrMapping/>
  </p:clrMapOvr>
</p:sld>
</file>

<file path=ppt/slides/slide31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94485" y="1289306"/>
            <a:ext cx="6669405" cy="6695440"/>
            <a:chOff x="94485" y="1289306"/>
            <a:chExt cx="6669405" cy="6695440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94485" y="1289306"/>
              <a:ext cx="6669028" cy="6694927"/>
            </a:xfrm>
            <a:prstGeom prst="rect">
              <a:avLst/>
            </a:prstGeom>
          </p:spPr>
        </p:pic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42862" y="1316850"/>
              <a:ext cx="6572250" cy="6598920"/>
            </a:xfrm>
            <a:prstGeom prst="rect">
              <a:avLst/>
            </a:prstGeom>
          </p:spPr>
        </p:pic>
        <p:sp>
          <p:nvSpPr>
            <p:cNvPr id="5" name="object 5"/>
            <p:cNvSpPr/>
            <p:nvPr/>
          </p:nvSpPr>
          <p:spPr>
            <a:xfrm>
              <a:off x="142862" y="1316850"/>
              <a:ext cx="6572250" cy="6598920"/>
            </a:xfrm>
            <a:custGeom>
              <a:avLst/>
              <a:gdLst/>
              <a:ahLst/>
              <a:cxnLst/>
              <a:rect l="l" t="t" r="r" b="b"/>
              <a:pathLst>
                <a:path w="6572250" h="6598920">
                  <a:moveTo>
                    <a:pt x="0" y="6598920"/>
                  </a:moveTo>
                  <a:lnTo>
                    <a:pt x="6572250" y="6598920"/>
                  </a:lnTo>
                  <a:lnTo>
                    <a:pt x="6572250" y="0"/>
                  </a:lnTo>
                  <a:lnTo>
                    <a:pt x="0" y="0"/>
                  </a:lnTo>
                  <a:lnTo>
                    <a:pt x="0" y="6598920"/>
                  </a:lnTo>
                  <a:close/>
                </a:path>
              </a:pathLst>
            </a:custGeom>
            <a:ln w="28575">
              <a:solidFill>
                <a:srgbClr val="31AD51"/>
              </a:solidFill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</p:grpSp>
      <p:grpSp>
        <p:nvGrpSpPr>
          <p:cNvPr id="6" name="object 6"/>
          <p:cNvGrpSpPr/>
          <p:nvPr/>
        </p:nvGrpSpPr>
        <p:grpSpPr>
          <a:xfrm>
            <a:off x="144779" y="8196288"/>
            <a:ext cx="6518275" cy="833755"/>
            <a:chOff x="144779" y="8196288"/>
            <a:chExt cx="6518275" cy="833755"/>
          </a:xfrm>
        </p:grpSpPr>
        <p:sp>
          <p:nvSpPr>
            <p:cNvPr id="7" name="object 7"/>
            <p:cNvSpPr/>
            <p:nvPr/>
          </p:nvSpPr>
          <p:spPr>
            <a:xfrm>
              <a:off x="214287" y="8215338"/>
              <a:ext cx="6429375" cy="795655"/>
            </a:xfrm>
            <a:custGeom>
              <a:avLst/>
              <a:gdLst/>
              <a:ahLst/>
              <a:cxnLst/>
              <a:rect l="l" t="t" r="r" b="b"/>
              <a:pathLst>
                <a:path w="6429375" h="795654">
                  <a:moveTo>
                    <a:pt x="0" y="795337"/>
                  </a:moveTo>
                  <a:lnTo>
                    <a:pt x="6429375" y="795337"/>
                  </a:lnTo>
                  <a:lnTo>
                    <a:pt x="6429375" y="0"/>
                  </a:lnTo>
                  <a:lnTo>
                    <a:pt x="0" y="0"/>
                  </a:lnTo>
                  <a:lnTo>
                    <a:pt x="0" y="795337"/>
                  </a:lnTo>
                  <a:close/>
                </a:path>
              </a:pathLst>
            </a:custGeom>
            <a:ln w="38100">
              <a:solidFill>
                <a:srgbClr val="31AD51"/>
              </a:solidFill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pic>
          <p:nvPicPr>
            <p:cNvPr id="8" name="object 8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44779" y="8727948"/>
              <a:ext cx="6516624" cy="160019"/>
            </a:xfrm>
            <a:prstGeom prst="rect">
              <a:avLst/>
            </a:prstGeom>
          </p:spPr>
        </p:pic>
      </p:grpSp>
      <p:grpSp>
        <p:nvGrpSpPr>
          <p:cNvPr id="9" name="object 9"/>
          <p:cNvGrpSpPr/>
          <p:nvPr/>
        </p:nvGrpSpPr>
        <p:grpSpPr>
          <a:xfrm>
            <a:off x="96011" y="115823"/>
            <a:ext cx="6666230" cy="1463040"/>
            <a:chOff x="96011" y="115823"/>
            <a:chExt cx="6666230" cy="1463040"/>
          </a:xfrm>
        </p:grpSpPr>
        <p:pic>
          <p:nvPicPr>
            <p:cNvPr id="10" name="object 10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96011" y="115823"/>
              <a:ext cx="6665976" cy="1452372"/>
            </a:xfrm>
            <a:prstGeom prst="rect">
              <a:avLst/>
            </a:prstGeom>
          </p:spPr>
        </p:pic>
        <p:pic>
          <p:nvPicPr>
            <p:cNvPr id="11" name="object 11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142849" y="142875"/>
              <a:ext cx="6572275" cy="1358646"/>
            </a:xfrm>
            <a:prstGeom prst="rect">
              <a:avLst/>
            </a:prstGeom>
          </p:spPr>
        </p:pic>
        <p:sp>
          <p:nvSpPr>
            <p:cNvPr id="12" name="object 12"/>
            <p:cNvSpPr/>
            <p:nvPr/>
          </p:nvSpPr>
          <p:spPr>
            <a:xfrm>
              <a:off x="142849" y="142875"/>
              <a:ext cx="6572884" cy="1358900"/>
            </a:xfrm>
            <a:custGeom>
              <a:avLst/>
              <a:gdLst/>
              <a:ahLst/>
              <a:cxnLst/>
              <a:rect l="l" t="t" r="r" b="b"/>
              <a:pathLst>
                <a:path w="6572884" h="1358900">
                  <a:moveTo>
                    <a:pt x="0" y="226441"/>
                  </a:moveTo>
                  <a:lnTo>
                    <a:pt x="4600" y="180795"/>
                  </a:lnTo>
                  <a:lnTo>
                    <a:pt x="17795" y="138285"/>
                  </a:lnTo>
                  <a:lnTo>
                    <a:pt x="38673" y="99820"/>
                  </a:lnTo>
                  <a:lnTo>
                    <a:pt x="66324" y="66309"/>
                  </a:lnTo>
                  <a:lnTo>
                    <a:pt x="99837" y="38663"/>
                  </a:lnTo>
                  <a:lnTo>
                    <a:pt x="138301" y="17789"/>
                  </a:lnTo>
                  <a:lnTo>
                    <a:pt x="180806" y="4599"/>
                  </a:lnTo>
                  <a:lnTo>
                    <a:pt x="226440" y="0"/>
                  </a:lnTo>
                  <a:lnTo>
                    <a:pt x="6345834" y="0"/>
                  </a:lnTo>
                  <a:lnTo>
                    <a:pt x="6391480" y="4599"/>
                  </a:lnTo>
                  <a:lnTo>
                    <a:pt x="6433990" y="17789"/>
                  </a:lnTo>
                  <a:lnTo>
                    <a:pt x="6472455" y="38663"/>
                  </a:lnTo>
                  <a:lnTo>
                    <a:pt x="6505965" y="66309"/>
                  </a:lnTo>
                  <a:lnTo>
                    <a:pt x="6533612" y="99820"/>
                  </a:lnTo>
                  <a:lnTo>
                    <a:pt x="6554485" y="138285"/>
                  </a:lnTo>
                  <a:lnTo>
                    <a:pt x="6567676" y="180795"/>
                  </a:lnTo>
                  <a:lnTo>
                    <a:pt x="6572275" y="226441"/>
                  </a:lnTo>
                  <a:lnTo>
                    <a:pt x="6572275" y="1132204"/>
                  </a:lnTo>
                  <a:lnTo>
                    <a:pt x="6567676" y="1177850"/>
                  </a:lnTo>
                  <a:lnTo>
                    <a:pt x="6554485" y="1220360"/>
                  </a:lnTo>
                  <a:lnTo>
                    <a:pt x="6533612" y="1258825"/>
                  </a:lnTo>
                  <a:lnTo>
                    <a:pt x="6505965" y="1292336"/>
                  </a:lnTo>
                  <a:lnTo>
                    <a:pt x="6472455" y="1319982"/>
                  </a:lnTo>
                  <a:lnTo>
                    <a:pt x="6433990" y="1340856"/>
                  </a:lnTo>
                  <a:lnTo>
                    <a:pt x="6391480" y="1354046"/>
                  </a:lnTo>
                  <a:lnTo>
                    <a:pt x="6345834" y="1358646"/>
                  </a:lnTo>
                  <a:lnTo>
                    <a:pt x="226440" y="1358646"/>
                  </a:lnTo>
                  <a:lnTo>
                    <a:pt x="180806" y="1354046"/>
                  </a:lnTo>
                  <a:lnTo>
                    <a:pt x="138301" y="1340856"/>
                  </a:lnTo>
                  <a:lnTo>
                    <a:pt x="99837" y="1319982"/>
                  </a:lnTo>
                  <a:lnTo>
                    <a:pt x="66324" y="1292336"/>
                  </a:lnTo>
                  <a:lnTo>
                    <a:pt x="38673" y="1258825"/>
                  </a:lnTo>
                  <a:lnTo>
                    <a:pt x="17795" y="1220360"/>
                  </a:lnTo>
                  <a:lnTo>
                    <a:pt x="4600" y="1177850"/>
                  </a:lnTo>
                  <a:lnTo>
                    <a:pt x="0" y="1132204"/>
                  </a:lnTo>
                  <a:lnTo>
                    <a:pt x="0" y="226441"/>
                  </a:lnTo>
                  <a:close/>
                </a:path>
              </a:pathLst>
            </a:custGeom>
            <a:ln w="9525">
              <a:solidFill>
                <a:srgbClr val="55CE74"/>
              </a:solidFill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pic>
          <p:nvPicPr>
            <p:cNvPr id="13" name="object 13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2500248" y="305930"/>
              <a:ext cx="1714500" cy="733945"/>
            </a:xfrm>
            <a:prstGeom prst="rect">
              <a:avLst/>
            </a:prstGeom>
          </p:spPr>
        </p:pic>
        <p:pic>
          <p:nvPicPr>
            <p:cNvPr id="14" name="object 14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2738628" y="1024127"/>
              <a:ext cx="1897379" cy="371855"/>
            </a:xfrm>
            <a:prstGeom prst="rect">
              <a:avLst/>
            </a:prstGeom>
          </p:spPr>
        </p:pic>
        <p:pic>
          <p:nvPicPr>
            <p:cNvPr id="15" name="object 15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4401311" y="1024127"/>
              <a:ext cx="1577339" cy="371855"/>
            </a:xfrm>
            <a:prstGeom prst="rect">
              <a:avLst/>
            </a:prstGeom>
          </p:spPr>
        </p:pic>
        <p:pic>
          <p:nvPicPr>
            <p:cNvPr id="16" name="object 16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3169919" y="1207007"/>
              <a:ext cx="1546859" cy="371855"/>
            </a:xfrm>
            <a:prstGeom prst="rect">
              <a:avLst/>
            </a:prstGeom>
          </p:spPr>
        </p:pic>
        <p:pic>
          <p:nvPicPr>
            <p:cNvPr id="17" name="object 17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4482083" y="1207007"/>
              <a:ext cx="284988" cy="371855"/>
            </a:xfrm>
            <a:prstGeom prst="rect">
              <a:avLst/>
            </a:prstGeom>
          </p:spPr>
        </p:pic>
        <p:pic>
          <p:nvPicPr>
            <p:cNvPr id="18" name="object 18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4572000" y="1207007"/>
              <a:ext cx="1013460" cy="371855"/>
            </a:xfrm>
            <a:prstGeom prst="rect">
              <a:avLst/>
            </a:prstGeom>
          </p:spPr>
        </p:pic>
        <p:pic>
          <p:nvPicPr>
            <p:cNvPr id="19" name="object 19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324611" y="234695"/>
              <a:ext cx="1719072" cy="1341120"/>
            </a:xfrm>
            <a:prstGeom prst="rect">
              <a:avLst/>
            </a:prstGeom>
          </p:spPr>
        </p:pic>
        <p:pic>
          <p:nvPicPr>
            <p:cNvPr id="20" name="object 20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4725161" y="164274"/>
              <a:ext cx="1805305" cy="893889"/>
            </a:xfrm>
            <a:prstGeom prst="rect">
              <a:avLst/>
            </a:prstGeom>
          </p:spPr>
        </p:pic>
      </p:grpSp>
      <p:sp>
        <p:nvSpPr>
          <p:cNvPr id="21" name="object 21"/>
          <p:cNvSpPr txBox="1"/>
          <p:nvPr/>
        </p:nvSpPr>
        <p:spPr>
          <a:xfrm>
            <a:off x="221691" y="1068451"/>
            <a:ext cx="6416675" cy="6712094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063875" marR="770890" indent="-431800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Arial"/>
                <a:cs typeface="Arial"/>
              </a:rPr>
              <a:t>6ta.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Edición</a:t>
            </a:r>
            <a:r>
              <a:rPr sz="1200" b="1" spc="-10" dirty="0">
                <a:latin typeface="Arial"/>
                <a:cs typeface="Arial"/>
              </a:rPr>
              <a:t> Volumen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I</a:t>
            </a:r>
            <a:r>
              <a:rPr sz="1200" b="1" spc="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Enero</a:t>
            </a:r>
            <a:r>
              <a:rPr sz="1200" b="1" spc="-3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a</a:t>
            </a:r>
            <a:r>
              <a:rPr sz="1200" b="1" spc="-2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Julio</a:t>
            </a:r>
            <a:r>
              <a:rPr sz="1200" b="1" spc="-5" dirty="0">
                <a:latin typeface="Arial"/>
                <a:cs typeface="Arial"/>
              </a:rPr>
              <a:t> </a:t>
            </a:r>
            <a:r>
              <a:rPr sz="1200" b="1" spc="-20" dirty="0">
                <a:latin typeface="Arial"/>
                <a:cs typeface="Arial"/>
              </a:rPr>
              <a:t>2021 </a:t>
            </a:r>
            <a:r>
              <a:rPr sz="1200" b="1" dirty="0">
                <a:latin typeface="Arial"/>
                <a:cs typeface="Arial"/>
              </a:rPr>
              <a:t>Revista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Semestral-</a:t>
            </a:r>
            <a:r>
              <a:rPr sz="1200" b="1" spc="-40" dirty="0">
                <a:latin typeface="Arial"/>
                <a:cs typeface="Arial"/>
              </a:rPr>
              <a:t> </a:t>
            </a:r>
            <a:r>
              <a:rPr sz="1200" b="1" spc="-10" dirty="0">
                <a:latin typeface="Arial"/>
                <a:cs typeface="Arial"/>
              </a:rPr>
              <a:t>Venezuela</a:t>
            </a:r>
            <a:endParaRPr sz="1200" dirty="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305"/>
              </a:spcBef>
            </a:pPr>
            <a:endParaRPr sz="1200" dirty="0">
              <a:latin typeface="Arial"/>
              <a:cs typeface="Arial"/>
            </a:endParaRPr>
          </a:p>
          <a:p>
            <a:pPr algn="ctr">
              <a:lnSpc>
                <a:spcPct val="100000"/>
              </a:lnSpc>
            </a:pPr>
            <a:r>
              <a:rPr sz="1200" b="1" spc="-10" dirty="0">
                <a:latin typeface="Times New Roman"/>
                <a:cs typeface="Times New Roman"/>
              </a:rPr>
              <a:t>BIBLIOGRAFÍA</a:t>
            </a:r>
            <a:endParaRPr sz="1200" dirty="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60"/>
              </a:spcBef>
            </a:pPr>
            <a:endParaRPr sz="1200" dirty="0">
              <a:latin typeface="Times New Roman"/>
              <a:cs typeface="Times New Roman"/>
            </a:endParaRPr>
          </a:p>
          <a:p>
            <a:pPr marL="375285" marR="7620" indent="-36322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Chiavenato,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I.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(2002).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Administración</a:t>
            </a:r>
            <a:r>
              <a:rPr sz="1200" i="1" spc="27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de</a:t>
            </a:r>
            <a:r>
              <a:rPr sz="1200" i="1" spc="26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recursos</a:t>
            </a:r>
            <a:r>
              <a:rPr sz="1200" i="1" spc="27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humanos</a:t>
            </a:r>
            <a:r>
              <a:rPr sz="1200" dirty="0">
                <a:latin typeface="Times New Roman"/>
                <a:cs typeface="Times New Roman"/>
              </a:rPr>
              <a:t>.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Quinta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Edición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Santa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Fe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Bogotá: </a:t>
            </a:r>
            <a:r>
              <a:rPr sz="1200" dirty="0">
                <a:latin typeface="Times New Roman"/>
                <a:cs typeface="Times New Roman"/>
              </a:rPr>
              <a:t>Editorial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McGraw-</a:t>
            </a:r>
            <a:r>
              <a:rPr sz="1200" spc="-20" dirty="0">
                <a:latin typeface="Times New Roman"/>
                <a:cs typeface="Times New Roman"/>
              </a:rPr>
              <a:t>Hill.</a:t>
            </a:r>
            <a:endParaRPr sz="1200" dirty="0">
              <a:latin typeface="Times New Roman"/>
              <a:cs typeface="Times New Roman"/>
            </a:endParaRPr>
          </a:p>
          <a:p>
            <a:pPr marL="375285" marR="7620" indent="-36322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Fuentes,</a:t>
            </a:r>
            <a:r>
              <a:rPr sz="1200" spc="13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M</a:t>
            </a:r>
            <a:r>
              <a:rPr sz="1200" spc="13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(2002).</a:t>
            </a:r>
            <a:r>
              <a:rPr sz="1200" spc="140" dirty="0">
                <a:latin typeface="Times New Roman"/>
                <a:cs typeface="Times New Roman"/>
              </a:rPr>
              <a:t>  </a:t>
            </a:r>
            <a:r>
              <a:rPr sz="1200" i="1" dirty="0">
                <a:latin typeface="Times New Roman"/>
                <a:cs typeface="Times New Roman"/>
              </a:rPr>
              <a:t>Módulo</a:t>
            </a:r>
            <a:r>
              <a:rPr sz="1200" i="1" spc="135" dirty="0">
                <a:latin typeface="Times New Roman"/>
                <a:cs typeface="Times New Roman"/>
              </a:rPr>
              <a:t>  </a:t>
            </a:r>
            <a:r>
              <a:rPr sz="1200" i="1" dirty="0">
                <a:latin typeface="Times New Roman"/>
                <a:cs typeface="Times New Roman"/>
              </a:rPr>
              <a:t>de</a:t>
            </a:r>
            <a:r>
              <a:rPr sz="1200" i="1" spc="135" dirty="0">
                <a:latin typeface="Times New Roman"/>
                <a:cs typeface="Times New Roman"/>
              </a:rPr>
              <a:t>  </a:t>
            </a:r>
            <a:r>
              <a:rPr sz="1200" i="1" dirty="0">
                <a:latin typeface="Times New Roman"/>
                <a:cs typeface="Times New Roman"/>
              </a:rPr>
              <a:t>Epistemología</a:t>
            </a:r>
            <a:r>
              <a:rPr sz="1200" i="1" spc="140" dirty="0">
                <a:latin typeface="Times New Roman"/>
                <a:cs typeface="Times New Roman"/>
              </a:rPr>
              <a:t>  </a:t>
            </a:r>
            <a:r>
              <a:rPr sz="1200" i="1" dirty="0">
                <a:latin typeface="Times New Roman"/>
                <a:cs typeface="Times New Roman"/>
              </a:rPr>
              <a:t>Y</a:t>
            </a:r>
            <a:r>
              <a:rPr sz="1200" i="1" spc="140" dirty="0">
                <a:latin typeface="Times New Roman"/>
                <a:cs typeface="Times New Roman"/>
              </a:rPr>
              <a:t>  </a:t>
            </a:r>
            <a:r>
              <a:rPr sz="1200" i="1" dirty="0">
                <a:latin typeface="Times New Roman"/>
                <a:cs typeface="Times New Roman"/>
              </a:rPr>
              <a:t>Gnoseología:</a:t>
            </a:r>
            <a:r>
              <a:rPr sz="1200" i="1" spc="135" dirty="0">
                <a:latin typeface="Times New Roman"/>
                <a:cs typeface="Times New Roman"/>
              </a:rPr>
              <a:t>  </a:t>
            </a:r>
            <a:r>
              <a:rPr sz="1200" i="1" dirty="0">
                <a:latin typeface="Times New Roman"/>
                <a:cs typeface="Times New Roman"/>
              </a:rPr>
              <a:t>dos</a:t>
            </a:r>
            <a:r>
              <a:rPr sz="1200" i="1" spc="135" dirty="0">
                <a:latin typeface="Times New Roman"/>
                <a:cs typeface="Times New Roman"/>
              </a:rPr>
              <a:t>  </a:t>
            </a:r>
            <a:r>
              <a:rPr sz="1200" i="1" dirty="0">
                <a:latin typeface="Times New Roman"/>
                <a:cs typeface="Times New Roman"/>
              </a:rPr>
              <a:t>Enfoques</a:t>
            </a:r>
            <a:r>
              <a:rPr sz="1200" i="1" spc="140" dirty="0">
                <a:latin typeface="Times New Roman"/>
                <a:cs typeface="Times New Roman"/>
              </a:rPr>
              <a:t>  </a:t>
            </a:r>
            <a:r>
              <a:rPr sz="1200" i="1" dirty="0">
                <a:latin typeface="Times New Roman"/>
                <a:cs typeface="Times New Roman"/>
              </a:rPr>
              <a:t>en</a:t>
            </a:r>
            <a:r>
              <a:rPr sz="1200" i="1" spc="135" dirty="0">
                <a:latin typeface="Times New Roman"/>
                <a:cs typeface="Times New Roman"/>
              </a:rPr>
              <a:t>  </a:t>
            </a:r>
            <a:r>
              <a:rPr sz="1200" i="1" dirty="0">
                <a:latin typeface="Times New Roman"/>
                <a:cs typeface="Times New Roman"/>
              </a:rPr>
              <a:t>Teoría</a:t>
            </a:r>
            <a:r>
              <a:rPr sz="1200" i="1" spc="135" dirty="0">
                <a:latin typeface="Times New Roman"/>
                <a:cs typeface="Times New Roman"/>
              </a:rPr>
              <a:t>  </a:t>
            </a:r>
            <a:r>
              <a:rPr sz="1200" i="1" spc="-25" dirty="0">
                <a:latin typeface="Times New Roman"/>
                <a:cs typeface="Times New Roman"/>
              </a:rPr>
              <a:t>del </a:t>
            </a:r>
            <a:r>
              <a:rPr sz="1200" i="1" dirty="0">
                <a:latin typeface="Times New Roman"/>
                <a:cs typeface="Times New Roman"/>
              </a:rPr>
              <a:t>Conocimiento.</a:t>
            </a:r>
            <a:r>
              <a:rPr sz="1200" i="1" spc="1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La</a:t>
            </a:r>
            <a:r>
              <a:rPr sz="1200" i="1" spc="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Crisis de</a:t>
            </a:r>
            <a:r>
              <a:rPr sz="1200" i="1" spc="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La</a:t>
            </a:r>
            <a:r>
              <a:rPr sz="1200" i="1" spc="5" dirty="0">
                <a:latin typeface="Times New Roman"/>
                <a:cs typeface="Times New Roman"/>
              </a:rPr>
              <a:t> </a:t>
            </a:r>
            <a:r>
              <a:rPr sz="1200" i="1" spc="-10" dirty="0">
                <a:latin typeface="Times New Roman"/>
                <a:cs typeface="Times New Roman"/>
              </a:rPr>
              <a:t>Teoría</a:t>
            </a:r>
            <a:r>
              <a:rPr sz="1200" i="1" spc="1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Clásica</a:t>
            </a:r>
            <a:r>
              <a:rPr sz="1200" i="1" spc="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del</a:t>
            </a:r>
            <a:r>
              <a:rPr sz="1200" i="1" spc="2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Conocimiento.</a:t>
            </a:r>
            <a:r>
              <a:rPr sz="1200" i="1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Barcelona,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España: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Universidad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León</a:t>
            </a:r>
            <a:endParaRPr sz="1200" dirty="0">
              <a:latin typeface="Times New Roman"/>
              <a:cs typeface="Times New Roman"/>
            </a:endParaRPr>
          </a:p>
          <a:p>
            <a:pPr marL="12700" algn="just">
              <a:lnSpc>
                <a:spcPct val="100000"/>
              </a:lnSpc>
              <a:spcBef>
                <a:spcPts val="5"/>
              </a:spcBef>
            </a:pPr>
            <a:r>
              <a:rPr sz="1200" dirty="0">
                <a:latin typeface="Times New Roman"/>
                <a:cs typeface="Times New Roman"/>
              </a:rPr>
              <a:t>García,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S.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Donan,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S.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(2007)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La</a:t>
            </a:r>
            <a:r>
              <a:rPr sz="1200" i="1" spc="-3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Dirección</a:t>
            </a:r>
            <a:r>
              <a:rPr sz="1200" i="1" spc="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por</a:t>
            </a:r>
            <a:r>
              <a:rPr sz="1200" i="1" spc="-25" dirty="0">
                <a:latin typeface="Times New Roman"/>
                <a:cs typeface="Times New Roman"/>
              </a:rPr>
              <a:t> Valores.</a:t>
            </a:r>
            <a:r>
              <a:rPr sz="1200" i="1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Editorial Mc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Graw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Hill.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México</a:t>
            </a:r>
            <a:endParaRPr sz="1200" dirty="0">
              <a:latin typeface="Times New Roman"/>
              <a:cs typeface="Times New Roman"/>
            </a:endParaRPr>
          </a:p>
          <a:p>
            <a:pPr marL="375285" marR="6985" indent="-36322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Granell,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A.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(2008)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La</a:t>
            </a:r>
            <a:r>
              <a:rPr sz="1200" i="1" spc="17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Formación</a:t>
            </a:r>
            <a:r>
              <a:rPr sz="1200" i="1" spc="17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de</a:t>
            </a:r>
            <a:r>
              <a:rPr sz="1200" i="1" spc="17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Recursos</a:t>
            </a:r>
            <a:r>
              <a:rPr sz="1200" i="1" spc="18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Humanos</a:t>
            </a:r>
            <a:r>
              <a:rPr sz="1200" i="1" spc="17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de</a:t>
            </a:r>
            <a:r>
              <a:rPr sz="1200" i="1" spc="17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Alto</a:t>
            </a:r>
            <a:r>
              <a:rPr sz="1200" i="1" spc="19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Nivel</a:t>
            </a:r>
            <a:r>
              <a:rPr sz="1200" i="1" spc="18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en</a:t>
            </a:r>
            <a:r>
              <a:rPr sz="1200" i="1" spc="19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Venezuela:</a:t>
            </a:r>
            <a:r>
              <a:rPr sz="1200" i="1" spc="18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El</a:t>
            </a:r>
            <a:r>
              <a:rPr sz="1200" i="1" spc="19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Estado,</a:t>
            </a:r>
            <a:r>
              <a:rPr sz="1200" i="1" spc="175" dirty="0">
                <a:latin typeface="Times New Roman"/>
                <a:cs typeface="Times New Roman"/>
              </a:rPr>
              <a:t> </a:t>
            </a:r>
            <a:r>
              <a:rPr sz="1200" i="1" spc="-25" dirty="0">
                <a:latin typeface="Times New Roman"/>
                <a:cs typeface="Times New Roman"/>
              </a:rPr>
              <a:t>la </a:t>
            </a:r>
            <a:r>
              <a:rPr sz="1200" i="1" dirty="0">
                <a:latin typeface="Times New Roman"/>
                <a:cs typeface="Times New Roman"/>
              </a:rPr>
              <a:t>Empresa</a:t>
            </a:r>
            <a:r>
              <a:rPr sz="1200" i="1" spc="-3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y</a:t>
            </a:r>
            <a:r>
              <a:rPr sz="1200" i="1" spc="-3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la</a:t>
            </a:r>
            <a:r>
              <a:rPr sz="1200" i="1" spc="-4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Academia.</a:t>
            </a:r>
            <a:r>
              <a:rPr sz="1200" i="1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Papeles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Trabajo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Nº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26.1993.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Caracas. Ediciones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IESA</a:t>
            </a:r>
            <a:endParaRPr sz="1200" dirty="0">
              <a:latin typeface="Times New Roman"/>
              <a:cs typeface="Times New Roman"/>
            </a:endParaRPr>
          </a:p>
          <a:p>
            <a:pPr marL="1270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Hernández,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R.,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Fernández,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C.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Baptista,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P.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(2006).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Metodología</a:t>
            </a:r>
            <a:r>
              <a:rPr sz="1200" i="1" spc="28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de</a:t>
            </a:r>
            <a:r>
              <a:rPr sz="1200" i="1" spc="27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la</a:t>
            </a:r>
            <a:r>
              <a:rPr sz="1200" i="1" spc="27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Investigación.</a:t>
            </a:r>
            <a:r>
              <a:rPr sz="1200" i="1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4ª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Edición.</a:t>
            </a:r>
            <a:endParaRPr sz="1200" dirty="0">
              <a:latin typeface="Times New Roman"/>
              <a:cs typeface="Times New Roman"/>
            </a:endParaRPr>
          </a:p>
          <a:p>
            <a:pPr marL="375285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McGraw</a:t>
            </a:r>
            <a:r>
              <a:rPr sz="1200" spc="-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–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Hill/Interamericana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Editores,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S.</a:t>
            </a:r>
            <a:r>
              <a:rPr sz="1200" spc="-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A.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México.</a:t>
            </a:r>
            <a:endParaRPr sz="1200" dirty="0">
              <a:latin typeface="Times New Roman"/>
              <a:cs typeface="Times New Roman"/>
            </a:endParaRPr>
          </a:p>
          <a:p>
            <a:pPr marL="375285" marR="6985" indent="-36322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Leal,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J.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(2006)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La</a:t>
            </a:r>
            <a:r>
              <a:rPr sz="1200" i="1" spc="28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Autonomía</a:t>
            </a:r>
            <a:r>
              <a:rPr sz="1200" i="1" spc="29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del</a:t>
            </a:r>
            <a:r>
              <a:rPr sz="1200" i="1" spc="29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Sujeto</a:t>
            </a:r>
            <a:r>
              <a:rPr sz="1200" i="1" spc="29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Investigador</a:t>
            </a:r>
            <a:r>
              <a:rPr sz="1200" i="1" spc="29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y</a:t>
            </a:r>
            <a:r>
              <a:rPr sz="1200" i="1" spc="28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la</a:t>
            </a:r>
            <a:r>
              <a:rPr sz="1200" i="1" spc="28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metodología</a:t>
            </a:r>
            <a:r>
              <a:rPr sz="1200" i="1" spc="30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de</a:t>
            </a:r>
            <a:r>
              <a:rPr sz="1200" i="1" spc="28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investigación.</a:t>
            </a:r>
            <a:r>
              <a:rPr sz="1200" i="1" spc="29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Mérida </a:t>
            </a:r>
            <a:r>
              <a:rPr sz="1200" spc="-20" dirty="0">
                <a:latin typeface="Times New Roman"/>
                <a:cs typeface="Times New Roman"/>
              </a:rPr>
              <a:t>Venezuela-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Litorama</a:t>
            </a:r>
            <a:endParaRPr sz="1200" dirty="0">
              <a:latin typeface="Times New Roman"/>
              <a:cs typeface="Times New Roman"/>
            </a:endParaRPr>
          </a:p>
          <a:p>
            <a:pPr marL="375285" marR="6985" indent="-36322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Londoño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P,</a:t>
            </a:r>
            <a:r>
              <a:rPr sz="1200" spc="4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O.</a:t>
            </a:r>
            <a:r>
              <a:rPr sz="1200" spc="6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L.,</a:t>
            </a:r>
            <a:r>
              <a:rPr sz="1200" spc="4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Maldonado</a:t>
            </a:r>
            <a:r>
              <a:rPr sz="1200" spc="5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G,</a:t>
            </a:r>
            <a:r>
              <a:rPr sz="1200" spc="6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L.</a:t>
            </a:r>
            <a:r>
              <a:rPr sz="1200" spc="4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F.,</a:t>
            </a:r>
            <a:r>
              <a:rPr sz="1200" spc="6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y</a:t>
            </a:r>
            <a:r>
              <a:rPr sz="1200" spc="3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Calderón</a:t>
            </a:r>
            <a:r>
              <a:rPr sz="1200" spc="5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V,</a:t>
            </a:r>
            <a:r>
              <a:rPr sz="1200" spc="6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L.</a:t>
            </a:r>
            <a:r>
              <a:rPr sz="1200" spc="4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(2014).</a:t>
            </a:r>
            <a:r>
              <a:rPr sz="1200" spc="4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Guía</a:t>
            </a:r>
            <a:r>
              <a:rPr sz="1200" i="1" spc="5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para</a:t>
            </a:r>
            <a:r>
              <a:rPr sz="1200" i="1" spc="5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construir</a:t>
            </a:r>
            <a:r>
              <a:rPr sz="1200" i="1" spc="5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estados</a:t>
            </a:r>
            <a:r>
              <a:rPr sz="1200" i="1" spc="4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del</a:t>
            </a:r>
            <a:r>
              <a:rPr sz="1200" i="1" spc="5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spc="-10" dirty="0">
                <a:solidFill>
                  <a:schemeClr val="tx1"/>
                </a:solidFill>
                <a:latin typeface="Times New Roman"/>
                <a:cs typeface="Times New Roman"/>
              </a:rPr>
              <a:t>arte</a:t>
            </a:r>
            <a:r>
              <a:rPr sz="1200" spc="-10" dirty="0">
                <a:solidFill>
                  <a:schemeClr val="tx1"/>
                </a:solidFill>
                <a:latin typeface="Times New Roman"/>
                <a:cs typeface="Times New Roman"/>
              </a:rPr>
              <a:t>.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Recuperado</a:t>
            </a:r>
            <a:r>
              <a:rPr sz="1200" spc="320" dirty="0">
                <a:solidFill>
                  <a:schemeClr val="tx1"/>
                </a:solidFill>
                <a:latin typeface="Times New Roman"/>
                <a:cs typeface="Times New Roman"/>
              </a:rPr>
              <a:t>   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el</a:t>
            </a:r>
            <a:r>
              <a:rPr sz="1200" spc="320" dirty="0">
                <a:solidFill>
                  <a:schemeClr val="tx1"/>
                </a:solidFill>
                <a:latin typeface="Times New Roman"/>
                <a:cs typeface="Times New Roman"/>
              </a:rPr>
              <a:t>   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21</a:t>
            </a:r>
            <a:r>
              <a:rPr sz="1200" spc="315" dirty="0">
                <a:solidFill>
                  <a:schemeClr val="tx1"/>
                </a:solidFill>
                <a:latin typeface="Times New Roman"/>
                <a:cs typeface="Times New Roman"/>
              </a:rPr>
              <a:t>   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de</a:t>
            </a:r>
            <a:r>
              <a:rPr sz="1200" spc="320" dirty="0">
                <a:solidFill>
                  <a:schemeClr val="tx1"/>
                </a:solidFill>
                <a:latin typeface="Times New Roman"/>
                <a:cs typeface="Times New Roman"/>
              </a:rPr>
              <a:t>   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julio</a:t>
            </a:r>
            <a:r>
              <a:rPr sz="1200" spc="315" dirty="0">
                <a:solidFill>
                  <a:schemeClr val="tx1"/>
                </a:solidFill>
                <a:latin typeface="Times New Roman"/>
                <a:cs typeface="Times New Roman"/>
              </a:rPr>
              <a:t>   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de</a:t>
            </a:r>
            <a:r>
              <a:rPr sz="1200" spc="315" dirty="0">
                <a:solidFill>
                  <a:schemeClr val="tx1"/>
                </a:solidFill>
                <a:latin typeface="Times New Roman"/>
                <a:cs typeface="Times New Roman"/>
              </a:rPr>
              <a:t>   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2015,</a:t>
            </a:r>
            <a:r>
              <a:rPr sz="1200" spc="325" dirty="0">
                <a:solidFill>
                  <a:schemeClr val="tx1"/>
                </a:solidFill>
                <a:latin typeface="Times New Roman"/>
                <a:cs typeface="Times New Roman"/>
              </a:rPr>
              <a:t>   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de</a:t>
            </a:r>
            <a:r>
              <a:rPr sz="1200" spc="320" dirty="0">
                <a:solidFill>
                  <a:schemeClr val="tx1"/>
                </a:solidFill>
                <a:latin typeface="Times New Roman"/>
                <a:cs typeface="Times New Roman"/>
              </a:rPr>
              <a:t>   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Colombia</a:t>
            </a:r>
            <a:r>
              <a:rPr sz="1200" spc="320" dirty="0">
                <a:solidFill>
                  <a:schemeClr val="tx1"/>
                </a:solidFill>
                <a:latin typeface="Times New Roman"/>
                <a:cs typeface="Times New Roman"/>
              </a:rPr>
              <a:t>    </a:t>
            </a:r>
            <a:r>
              <a:rPr sz="1200" spc="-10" dirty="0">
                <a:solidFill>
                  <a:schemeClr val="tx1"/>
                </a:solidFill>
                <a:latin typeface="Times New Roman"/>
                <a:cs typeface="Times New Roman"/>
              </a:rPr>
              <a:t>aprende: </a:t>
            </a:r>
            <a:r>
              <a:rPr sz="1200" spc="-10" dirty="0">
                <a:solidFill>
                  <a:schemeClr val="tx1"/>
                </a:solidFill>
                <a:latin typeface="Times New Roman"/>
                <a:cs typeface="Times New Roman"/>
                <a:hlinkClick r:id="rId15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http://www.colombiaaprende.edu.co/html/investigadores/1609/articles</a:t>
            </a:r>
            <a:r>
              <a:rPr sz="1200" spc="39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chemeClr val="tx1"/>
                </a:solidFill>
                <a:latin typeface="Times New Roman"/>
                <a:cs typeface="Times New Roman"/>
              </a:rPr>
              <a:t>322806_recurso_1.pdf</a:t>
            </a:r>
            <a:endParaRPr sz="1200" dirty="0">
              <a:solidFill>
                <a:schemeClr val="tx1"/>
              </a:solidFill>
              <a:latin typeface="Times New Roman"/>
              <a:cs typeface="Times New Roman"/>
            </a:endParaRPr>
          </a:p>
          <a:p>
            <a:pPr marL="375285" marR="7620" indent="-363220" algn="just">
              <a:lnSpc>
                <a:spcPct val="100000"/>
              </a:lnSpc>
            </a:pP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Martínez,</a:t>
            </a:r>
            <a:r>
              <a:rPr sz="1200" spc="12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M.</a:t>
            </a:r>
            <a:r>
              <a:rPr sz="1200" spc="13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(2004).</a:t>
            </a:r>
            <a:r>
              <a:rPr sz="1200" spc="13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Ciencia</a:t>
            </a:r>
            <a:r>
              <a:rPr sz="1200" i="1" spc="13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y</a:t>
            </a:r>
            <a:r>
              <a:rPr sz="1200" i="1" spc="12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arte</a:t>
            </a:r>
            <a:r>
              <a:rPr sz="1200" i="1" spc="14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en</a:t>
            </a:r>
            <a:r>
              <a:rPr sz="1200" i="1" spc="13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la</a:t>
            </a:r>
            <a:r>
              <a:rPr sz="1200" i="1" spc="13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metodología</a:t>
            </a:r>
            <a:r>
              <a:rPr sz="1200" i="1" spc="13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cualitativa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.</a:t>
            </a:r>
            <a:r>
              <a:rPr sz="1200" spc="13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Métodos</a:t>
            </a:r>
            <a:r>
              <a:rPr sz="1200" i="1" spc="12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hermenéuticos.</a:t>
            </a:r>
            <a:r>
              <a:rPr sz="1200" i="1" spc="13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spc="-10" dirty="0">
                <a:solidFill>
                  <a:schemeClr val="tx1"/>
                </a:solidFill>
                <a:latin typeface="Times New Roman"/>
                <a:cs typeface="Times New Roman"/>
              </a:rPr>
              <a:t>Métodos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fenomenológicos.</a:t>
            </a:r>
            <a:r>
              <a:rPr sz="1200" i="1" spc="-3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Métodos</a:t>
            </a:r>
            <a:r>
              <a:rPr sz="1200" i="1" spc="-3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etnográficos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.</a:t>
            </a:r>
            <a:r>
              <a:rPr sz="1200" spc="-3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México:</a:t>
            </a:r>
            <a:r>
              <a:rPr sz="1200" spc="-4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Editorial</a:t>
            </a:r>
            <a:r>
              <a:rPr sz="1200" spc="-3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chemeClr val="tx1"/>
                </a:solidFill>
                <a:latin typeface="Times New Roman"/>
                <a:cs typeface="Times New Roman"/>
              </a:rPr>
              <a:t>Trillas.</a:t>
            </a:r>
            <a:endParaRPr sz="1200" dirty="0">
              <a:solidFill>
                <a:schemeClr val="tx1"/>
              </a:solidFill>
              <a:latin typeface="Times New Roman"/>
              <a:cs typeface="Times New Roman"/>
            </a:endParaRPr>
          </a:p>
          <a:p>
            <a:pPr marL="12700" algn="just">
              <a:lnSpc>
                <a:spcPct val="100000"/>
              </a:lnSpc>
            </a:pP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Robbins,</a:t>
            </a:r>
            <a:r>
              <a:rPr sz="1200" spc="-3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S.</a:t>
            </a:r>
            <a:r>
              <a:rPr sz="1200" spc="-1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(2004).</a:t>
            </a:r>
            <a:r>
              <a:rPr sz="1200" spc="-2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Comportamiento</a:t>
            </a:r>
            <a:r>
              <a:rPr sz="1200" i="1" spc="-1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spc="-10" dirty="0">
                <a:solidFill>
                  <a:schemeClr val="tx1"/>
                </a:solidFill>
                <a:latin typeface="Times New Roman"/>
                <a:cs typeface="Times New Roman"/>
              </a:rPr>
              <a:t>Organizacional.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México:</a:t>
            </a:r>
            <a:r>
              <a:rPr sz="1200" spc="-1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Ediciones</a:t>
            </a:r>
            <a:r>
              <a:rPr sz="1200" spc="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chemeClr val="tx1"/>
                </a:solidFill>
                <a:latin typeface="Times New Roman"/>
                <a:cs typeface="Times New Roman"/>
              </a:rPr>
              <a:t>Pearson.</a:t>
            </a:r>
            <a:endParaRPr sz="1200" dirty="0">
              <a:solidFill>
                <a:schemeClr val="tx1"/>
              </a:solidFill>
              <a:latin typeface="Times New Roman"/>
              <a:cs typeface="Times New Roman"/>
            </a:endParaRPr>
          </a:p>
          <a:p>
            <a:pPr marL="375285" marR="5080" indent="-363220" algn="just">
              <a:lnSpc>
                <a:spcPct val="100000"/>
              </a:lnSpc>
            </a:pP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Rodríguez,</a:t>
            </a:r>
            <a:r>
              <a:rPr sz="1200" spc="1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N.</a:t>
            </a:r>
            <a:r>
              <a:rPr sz="1200" spc="2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(2001).</a:t>
            </a:r>
            <a:r>
              <a:rPr sz="1200" spc="2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La</a:t>
            </a:r>
            <a:r>
              <a:rPr sz="1200" i="1" spc="2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hermenéutica</a:t>
            </a:r>
            <a:r>
              <a:rPr sz="1200" i="1" spc="2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aplicando</a:t>
            </a:r>
            <a:r>
              <a:rPr sz="1200" i="1" spc="3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a</a:t>
            </a:r>
            <a:r>
              <a:rPr sz="1200" i="1" spc="2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la</a:t>
            </a:r>
            <a:r>
              <a:rPr sz="1200" i="1" spc="2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interpretación</a:t>
            </a:r>
            <a:r>
              <a:rPr sz="1200" i="1" spc="2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del</a:t>
            </a:r>
            <a:r>
              <a:rPr sz="1200" i="1" spc="2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texto</a:t>
            </a:r>
            <a:r>
              <a:rPr sz="1200" i="1" dirty="0">
                <a:latin typeface="Times New Roman"/>
                <a:cs typeface="Times New Roman"/>
              </a:rPr>
              <a:t>.</a:t>
            </a:r>
            <a:r>
              <a:rPr sz="1200" i="1" spc="2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El</a:t>
            </a:r>
            <a:r>
              <a:rPr sz="1200" i="1" spc="2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uso</a:t>
            </a:r>
            <a:r>
              <a:rPr sz="1200" i="1" spc="2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de</a:t>
            </a:r>
            <a:r>
              <a:rPr sz="1200" i="1" spc="2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la</a:t>
            </a:r>
            <a:r>
              <a:rPr sz="1200" i="1" spc="2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técnica</a:t>
            </a:r>
            <a:r>
              <a:rPr sz="1200" i="1" spc="25" dirty="0">
                <a:latin typeface="Times New Roman"/>
                <a:cs typeface="Times New Roman"/>
              </a:rPr>
              <a:t> </a:t>
            </a:r>
            <a:r>
              <a:rPr sz="1200" i="1" spc="-25" dirty="0">
                <a:latin typeface="Times New Roman"/>
                <a:cs typeface="Times New Roman"/>
              </a:rPr>
              <a:t>del </a:t>
            </a:r>
            <a:r>
              <a:rPr sz="1200" i="1" dirty="0">
                <a:latin typeface="Times New Roman"/>
                <a:cs typeface="Times New Roman"/>
              </a:rPr>
              <a:t>análisis</a:t>
            </a:r>
            <a:r>
              <a:rPr sz="1200" i="1" spc="434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de</a:t>
            </a:r>
            <a:r>
              <a:rPr sz="1200" i="1" spc="434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contenido.</a:t>
            </a:r>
            <a:r>
              <a:rPr sz="1200" i="1" spc="43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Valencia:</a:t>
            </a:r>
            <a:r>
              <a:rPr sz="1200" spc="4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Universidad</a:t>
            </a:r>
            <a:r>
              <a:rPr sz="1200" spc="4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4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Carabobo.</a:t>
            </a:r>
            <a:r>
              <a:rPr sz="1200" spc="43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Facultad</a:t>
            </a:r>
            <a:r>
              <a:rPr sz="1200" spc="4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4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4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Ciencia</a:t>
            </a:r>
            <a:r>
              <a:rPr sz="1200" spc="43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43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Educación.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Editorial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Clemente.</a:t>
            </a:r>
            <a:endParaRPr sz="1200" dirty="0">
              <a:latin typeface="Times New Roman"/>
              <a:cs typeface="Times New Roman"/>
            </a:endParaRPr>
          </a:p>
          <a:p>
            <a:pPr marL="1270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Robbins,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S.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(2004).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Comportamiento</a:t>
            </a:r>
            <a:r>
              <a:rPr sz="1200" i="1" spc="-20" dirty="0">
                <a:latin typeface="Times New Roman"/>
                <a:cs typeface="Times New Roman"/>
              </a:rPr>
              <a:t> </a:t>
            </a:r>
            <a:r>
              <a:rPr sz="1200" i="1" spc="-10" dirty="0">
                <a:latin typeface="Times New Roman"/>
                <a:cs typeface="Times New Roman"/>
              </a:rPr>
              <a:t>Organizacional</a:t>
            </a:r>
            <a:r>
              <a:rPr sz="1200" spc="-10" dirty="0">
                <a:latin typeface="Times New Roman"/>
                <a:cs typeface="Times New Roman"/>
              </a:rPr>
              <a:t>: </a:t>
            </a:r>
            <a:r>
              <a:rPr sz="1200" dirty="0">
                <a:latin typeface="Times New Roman"/>
                <a:cs typeface="Times New Roman"/>
              </a:rPr>
              <a:t>México: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Ediciones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Pearson.</a:t>
            </a:r>
            <a:endParaRPr sz="1200" dirty="0">
              <a:latin typeface="Times New Roman"/>
              <a:cs typeface="Times New Roman"/>
            </a:endParaRPr>
          </a:p>
          <a:p>
            <a:pPr marL="12700" algn="just">
              <a:lnSpc>
                <a:spcPct val="100000"/>
              </a:lnSpc>
              <a:spcBef>
                <a:spcPts val="5"/>
              </a:spcBef>
            </a:pPr>
            <a:r>
              <a:rPr sz="1200" dirty="0">
                <a:latin typeface="Times New Roman"/>
                <a:cs typeface="Times New Roman"/>
              </a:rPr>
              <a:t>Robledo,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J.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(2009)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Observación</a:t>
            </a:r>
            <a:r>
              <a:rPr sz="1200" i="1" spc="2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participante:</a:t>
            </a:r>
            <a:r>
              <a:rPr sz="1200" i="1" spc="2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los</a:t>
            </a:r>
            <a:r>
              <a:rPr sz="1200" i="1" spc="2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escenarios.</a:t>
            </a:r>
            <a:r>
              <a:rPr sz="1200" i="1" spc="2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Departamento</a:t>
            </a:r>
            <a:r>
              <a:rPr sz="1200" i="1" spc="2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de</a:t>
            </a:r>
            <a:r>
              <a:rPr sz="1200" i="1" spc="2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Investigación.</a:t>
            </a:r>
            <a:r>
              <a:rPr sz="1200" i="1" spc="2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FUDEN.</a:t>
            </a:r>
            <a:endParaRPr sz="1200" dirty="0">
              <a:latin typeface="Times New Roman"/>
              <a:cs typeface="Times New Roman"/>
            </a:endParaRPr>
          </a:p>
          <a:p>
            <a:pPr marL="12700" marR="2658110" indent="362585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En: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Nure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Investigación,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nº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41,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Julio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-</a:t>
            </a:r>
            <a:r>
              <a:rPr sz="1200" spc="-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Agosto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35" dirty="0">
                <a:latin typeface="Times New Roman"/>
                <a:cs typeface="Times New Roman"/>
              </a:rPr>
              <a:t>09 </a:t>
            </a:r>
            <a:r>
              <a:rPr sz="1200" dirty="0">
                <a:latin typeface="Times New Roman"/>
                <a:cs typeface="Times New Roman"/>
              </a:rPr>
              <a:t>Romero,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O.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(2000).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Liderazgo</a:t>
            </a:r>
            <a:r>
              <a:rPr sz="1200" i="1" spc="-3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Motivacional.</a:t>
            </a:r>
            <a:r>
              <a:rPr sz="1200" i="1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Mérida: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Rogya.</a:t>
            </a:r>
            <a:endParaRPr sz="1200" dirty="0">
              <a:latin typeface="Times New Roman"/>
              <a:cs typeface="Times New Roman"/>
            </a:endParaRPr>
          </a:p>
          <a:p>
            <a:pPr marL="375285" marR="6985" indent="-36322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Taylor,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S.</a:t>
            </a:r>
            <a:r>
              <a:rPr sz="1200" spc="3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Bogdan,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R.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(1994).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Introducción</a:t>
            </a:r>
            <a:r>
              <a:rPr sz="1200" i="1" spc="31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a</a:t>
            </a:r>
            <a:r>
              <a:rPr sz="1200" i="1" spc="28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los</a:t>
            </a:r>
            <a:r>
              <a:rPr sz="1200" i="1" spc="29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métodos</a:t>
            </a:r>
            <a:r>
              <a:rPr sz="1200" i="1" spc="29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cualitativos</a:t>
            </a:r>
            <a:r>
              <a:rPr sz="1200" i="1" spc="29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de</a:t>
            </a:r>
            <a:r>
              <a:rPr sz="1200" i="1" spc="28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investigación.</a:t>
            </a:r>
            <a:r>
              <a:rPr sz="1200" i="1" spc="28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(Jorge Piatigorsky,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Trad.).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Barcelona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(España).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Ediciones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Paidos</a:t>
            </a:r>
            <a:r>
              <a:rPr sz="1200" spc="-6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(Versión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Original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1987).</a:t>
            </a:r>
            <a:endParaRPr sz="1200" dirty="0">
              <a:latin typeface="Times New Roman"/>
              <a:cs typeface="Times New Roman"/>
            </a:endParaRPr>
          </a:p>
          <a:p>
            <a:pPr marL="375285" marR="5080" indent="-29718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Zavala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O.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(2014).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Motivación</a:t>
            </a:r>
            <a:r>
              <a:rPr sz="1200" i="1" spc="19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y</a:t>
            </a:r>
            <a:r>
              <a:rPr sz="1200" i="1" spc="17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satisfacción</a:t>
            </a:r>
            <a:r>
              <a:rPr sz="1200" i="1" spc="19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laboral</a:t>
            </a:r>
            <a:r>
              <a:rPr sz="1200" i="1" spc="18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en</a:t>
            </a:r>
            <a:r>
              <a:rPr sz="1200" i="1" spc="19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el</a:t>
            </a:r>
            <a:r>
              <a:rPr sz="1200" i="1" spc="204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centro</a:t>
            </a:r>
            <a:r>
              <a:rPr sz="1200" i="1" spc="19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de</a:t>
            </a:r>
            <a:r>
              <a:rPr sz="1200" i="1" spc="17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servicios</a:t>
            </a:r>
            <a:r>
              <a:rPr sz="1200" i="1" spc="20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compartidos</a:t>
            </a:r>
            <a:r>
              <a:rPr sz="1200" i="1" spc="18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de</a:t>
            </a:r>
            <a:r>
              <a:rPr sz="1200" i="1" spc="190" dirty="0">
                <a:latin typeface="Times New Roman"/>
                <a:cs typeface="Times New Roman"/>
              </a:rPr>
              <a:t> </a:t>
            </a:r>
            <a:r>
              <a:rPr sz="1200" i="1" spc="-25" dirty="0">
                <a:latin typeface="Times New Roman"/>
                <a:cs typeface="Times New Roman"/>
              </a:rPr>
              <a:t>una </a:t>
            </a:r>
            <a:r>
              <a:rPr sz="1200" i="1" dirty="0">
                <a:latin typeface="Times New Roman"/>
                <a:cs typeface="Times New Roman"/>
              </a:rPr>
              <a:t>empresa</a:t>
            </a:r>
            <a:r>
              <a:rPr sz="1200" i="1" spc="47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embotelladora</a:t>
            </a:r>
            <a:r>
              <a:rPr sz="1200" i="1" spc="45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de</a:t>
            </a:r>
            <a:r>
              <a:rPr sz="1200" i="1" spc="45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bebidas,</a:t>
            </a:r>
            <a:r>
              <a:rPr sz="1200" i="1" spc="4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México</a:t>
            </a:r>
            <a:r>
              <a:rPr sz="1200" spc="4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(tesis</a:t>
            </a:r>
            <a:r>
              <a:rPr sz="1200" spc="45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45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obtener</a:t>
            </a:r>
            <a:r>
              <a:rPr sz="1200" spc="4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4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grado</a:t>
            </a:r>
            <a:r>
              <a:rPr sz="1200" spc="45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4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maestría</a:t>
            </a:r>
            <a:r>
              <a:rPr sz="1200" spc="45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en </a:t>
            </a:r>
            <a:r>
              <a:rPr sz="1200" dirty="0">
                <a:latin typeface="Times New Roman"/>
                <a:cs typeface="Times New Roman"/>
              </a:rPr>
              <a:t>Administración)</a:t>
            </a:r>
            <a:r>
              <a:rPr sz="1200" spc="19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Instituto</a:t>
            </a:r>
            <a:r>
              <a:rPr sz="1200" spc="19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Politécnico</a:t>
            </a:r>
            <a:r>
              <a:rPr sz="1200" spc="19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Nacional,</a:t>
            </a:r>
            <a:r>
              <a:rPr sz="1200" spc="19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Unidad</a:t>
            </a:r>
            <a:r>
              <a:rPr sz="1200" spc="19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profesional</a:t>
            </a:r>
            <a:r>
              <a:rPr sz="1200" spc="20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interdisciplinaria</a:t>
            </a:r>
            <a:r>
              <a:rPr sz="1200" spc="195" dirty="0">
                <a:latin typeface="Times New Roman"/>
                <a:cs typeface="Times New Roman"/>
              </a:rPr>
              <a:t>  </a:t>
            </a:r>
            <a:r>
              <a:rPr sz="1200" spc="-25" dirty="0">
                <a:latin typeface="Times New Roman"/>
                <a:cs typeface="Times New Roman"/>
              </a:rPr>
              <a:t>de </a:t>
            </a:r>
            <a:r>
              <a:rPr sz="1200" dirty="0">
                <a:latin typeface="Times New Roman"/>
                <a:cs typeface="Times New Roman"/>
              </a:rPr>
              <a:t>ingeniería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ciencias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sociales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administrativas,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México.</a:t>
            </a:r>
            <a:endParaRPr sz="1200" dirty="0">
              <a:latin typeface="Times New Roman"/>
              <a:cs typeface="Times New Roman"/>
            </a:endParaRPr>
          </a:p>
        </p:txBody>
      </p:sp>
      <p:pic>
        <p:nvPicPr>
          <p:cNvPr id="22" name="object 22"/>
          <p:cNvPicPr/>
          <p:nvPr/>
        </p:nvPicPr>
        <p:blipFill>
          <a:blip r:embed="rId16" cstate="print"/>
          <a:stretch>
            <a:fillRect/>
          </a:stretch>
        </p:blipFill>
        <p:spPr>
          <a:xfrm>
            <a:off x="5606796" y="8193022"/>
            <a:ext cx="1092707" cy="848868"/>
          </a:xfrm>
          <a:prstGeom prst="rect">
            <a:avLst/>
          </a:prstGeom>
        </p:spPr>
      </p:pic>
      <p:pic>
        <p:nvPicPr>
          <p:cNvPr id="23" name="object 23"/>
          <p:cNvPicPr/>
          <p:nvPr/>
        </p:nvPicPr>
        <p:blipFill>
          <a:blip r:embed="rId16" cstate="print"/>
          <a:stretch>
            <a:fillRect/>
          </a:stretch>
        </p:blipFill>
        <p:spPr>
          <a:xfrm>
            <a:off x="109728" y="8193022"/>
            <a:ext cx="1092708" cy="848868"/>
          </a:xfrm>
          <a:prstGeom prst="rect">
            <a:avLst/>
          </a:prstGeom>
        </p:spPr>
      </p:pic>
      <p:sp>
        <p:nvSpPr>
          <p:cNvPr id="24" name="object 24"/>
          <p:cNvSpPr txBox="1"/>
          <p:nvPr/>
        </p:nvSpPr>
        <p:spPr>
          <a:xfrm>
            <a:off x="1228445" y="8257268"/>
            <a:ext cx="4467860" cy="7639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ts val="1410"/>
              </a:lnSpc>
            </a:pPr>
            <a:r>
              <a:rPr sz="1200" b="1" dirty="0">
                <a:latin typeface="Times New Roman"/>
                <a:cs typeface="Times New Roman"/>
              </a:rPr>
              <a:t>Reingeniería</a:t>
            </a:r>
            <a:r>
              <a:rPr sz="1200" b="1" spc="-1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Procesos</a:t>
            </a:r>
            <a:r>
              <a:rPr sz="1200" b="1" spc="-5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Administrativos,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a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partir</a:t>
            </a:r>
            <a:r>
              <a:rPr sz="1200" b="1" spc="-4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la</a:t>
            </a:r>
            <a:r>
              <a:rPr sz="1200" b="1" spc="-10" dirty="0">
                <a:latin typeface="Times New Roman"/>
                <a:cs typeface="Times New Roman"/>
              </a:rPr>
              <a:t> Motivación,</a:t>
            </a:r>
            <a:endParaRPr sz="1200" dirty="0">
              <a:latin typeface="Times New Roman"/>
              <a:cs typeface="Times New Roman"/>
            </a:endParaRPr>
          </a:p>
          <a:p>
            <a:pPr algn="ctr">
              <a:lnSpc>
                <a:spcPts val="1420"/>
              </a:lnSpc>
            </a:pPr>
            <a:r>
              <a:rPr sz="1200" b="1" spc="-10" dirty="0">
                <a:latin typeface="Times New Roman"/>
                <a:cs typeface="Times New Roman"/>
              </a:rPr>
              <a:t>como</a:t>
            </a:r>
            <a:r>
              <a:rPr sz="1200" b="1" spc="-6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Activador</a:t>
            </a:r>
            <a:r>
              <a:rPr sz="1200" b="1" spc="-4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los</a:t>
            </a:r>
            <a:r>
              <a:rPr sz="1200" b="1" spc="-45" dirty="0">
                <a:latin typeface="Times New Roman"/>
                <a:cs typeface="Times New Roman"/>
              </a:rPr>
              <a:t> </a:t>
            </a:r>
            <a:r>
              <a:rPr sz="1200" b="1" spc="-20" dirty="0">
                <a:latin typeface="Times New Roman"/>
                <a:cs typeface="Times New Roman"/>
              </a:rPr>
              <a:t>Valores</a:t>
            </a:r>
            <a:r>
              <a:rPr sz="1200" b="1" spc="-1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Organizacionales:</a:t>
            </a:r>
            <a:r>
              <a:rPr sz="1200" b="1" spc="-10" dirty="0">
                <a:latin typeface="Times New Roman"/>
                <a:cs typeface="Times New Roman"/>
              </a:rPr>
              <a:t> Significación</a:t>
            </a:r>
            <a:endParaRPr sz="1200" dirty="0">
              <a:latin typeface="Times New Roman"/>
              <a:cs typeface="Times New Roman"/>
            </a:endParaRPr>
          </a:p>
          <a:p>
            <a:pPr marL="2540" algn="ctr">
              <a:lnSpc>
                <a:spcPts val="1420"/>
              </a:lnSpc>
            </a:pPr>
            <a:r>
              <a:rPr sz="1200" b="1" dirty="0">
                <a:latin typeface="Times New Roman"/>
                <a:cs typeface="Times New Roman"/>
              </a:rPr>
              <a:t>desde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los</a:t>
            </a:r>
            <a:r>
              <a:rPr sz="1200" b="1" spc="-7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Actores</a:t>
            </a:r>
            <a:endParaRPr sz="1200" dirty="0">
              <a:latin typeface="Times New Roman"/>
              <a:cs typeface="Times New Roman"/>
            </a:endParaRPr>
          </a:p>
          <a:p>
            <a:pPr marR="57150" algn="ctr">
              <a:lnSpc>
                <a:spcPct val="100000"/>
              </a:lnSpc>
              <a:spcBef>
                <a:spcPts val="200"/>
              </a:spcBef>
            </a:pPr>
            <a:r>
              <a:rPr sz="1200" b="1" dirty="0">
                <a:latin typeface="Times New Roman"/>
                <a:cs typeface="Times New Roman"/>
              </a:rPr>
              <a:t>MSc.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Ámbar</a:t>
            </a:r>
            <a:r>
              <a:rPr sz="1200" b="1" spc="-40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Ramírez</a:t>
            </a:r>
            <a:endParaRPr sz="1200" dirty="0">
              <a:latin typeface="Times New Roman"/>
              <a:cs typeface="Times New Roman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6677406" y="8950079"/>
            <a:ext cx="177800" cy="1943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410"/>
              </a:lnSpc>
            </a:pPr>
            <a:r>
              <a:rPr sz="1200" b="1" spc="-25" dirty="0">
                <a:latin typeface="Times New Roman"/>
                <a:cs typeface="Times New Roman"/>
              </a:rPr>
              <a:t>31</a:t>
            </a:r>
            <a:endParaRPr sz="1200" dirty="0">
              <a:latin typeface="Times New Roman"/>
              <a:cs typeface="Times New Roman"/>
            </a:endParaRPr>
          </a:p>
        </p:txBody>
      </p:sp>
      <p:grpSp>
        <p:nvGrpSpPr>
          <p:cNvPr id="26" name="Grupo 25">
            <a:extLst>
              <a:ext uri="{FF2B5EF4-FFF2-40B4-BE49-F238E27FC236}">
                <a16:creationId xmlns:a16="http://schemas.microsoft.com/office/drawing/2014/main" id="{ED2AF3D4-5204-A0D5-7398-3AB8860E2192}"/>
              </a:ext>
            </a:extLst>
          </p:cNvPr>
          <p:cNvGrpSpPr/>
          <p:nvPr/>
        </p:nvGrpSpPr>
        <p:grpSpPr>
          <a:xfrm>
            <a:off x="117348" y="98932"/>
            <a:ext cx="6665976" cy="1452626"/>
            <a:chOff x="470065" y="1951410"/>
            <a:chExt cx="6665976" cy="1452626"/>
          </a:xfrm>
        </p:grpSpPr>
        <p:grpSp>
          <p:nvGrpSpPr>
            <p:cNvPr id="27" name="object 12">
              <a:extLst>
                <a:ext uri="{FF2B5EF4-FFF2-40B4-BE49-F238E27FC236}">
                  <a16:creationId xmlns:a16="http://schemas.microsoft.com/office/drawing/2014/main" id="{4C90A75A-D394-181D-C318-837C18A3984F}"/>
                </a:ext>
              </a:extLst>
            </p:cNvPr>
            <p:cNvGrpSpPr/>
            <p:nvPr/>
          </p:nvGrpSpPr>
          <p:grpSpPr>
            <a:xfrm>
              <a:off x="470065" y="1951664"/>
              <a:ext cx="6665976" cy="1452372"/>
              <a:chOff x="96011" y="115823"/>
              <a:chExt cx="6665976" cy="1452372"/>
            </a:xfrm>
          </p:grpSpPr>
          <p:pic>
            <p:nvPicPr>
              <p:cNvPr id="31" name="object 13">
                <a:extLst>
                  <a:ext uri="{FF2B5EF4-FFF2-40B4-BE49-F238E27FC236}">
                    <a16:creationId xmlns:a16="http://schemas.microsoft.com/office/drawing/2014/main" id="{C4B6C579-3DB1-DE35-7799-F42A13295617}"/>
                  </a:ext>
                </a:extLst>
              </p:cNvPr>
              <p:cNvPicPr/>
              <p:nvPr/>
            </p:nvPicPr>
            <p:blipFill>
              <a:blip r:embed="rId5" cstate="print"/>
              <a:stretch>
                <a:fillRect/>
              </a:stretch>
            </p:blipFill>
            <p:spPr>
              <a:xfrm>
                <a:off x="96011" y="115823"/>
                <a:ext cx="6665976" cy="1452372"/>
              </a:xfrm>
              <a:prstGeom prst="rect">
                <a:avLst/>
              </a:prstGeom>
            </p:spPr>
          </p:pic>
          <p:pic>
            <p:nvPicPr>
              <p:cNvPr id="32" name="object 14">
                <a:extLst>
                  <a:ext uri="{FF2B5EF4-FFF2-40B4-BE49-F238E27FC236}">
                    <a16:creationId xmlns:a16="http://schemas.microsoft.com/office/drawing/2014/main" id="{8ED72539-D4E1-61DE-CBCA-01972F4B2361}"/>
                  </a:ext>
                </a:extLst>
              </p:cNvPr>
              <p:cNvPicPr/>
              <p:nvPr/>
            </p:nvPicPr>
            <p:blipFill>
              <a:blip r:embed="rId6" cstate="print"/>
              <a:stretch>
                <a:fillRect/>
              </a:stretch>
            </p:blipFill>
            <p:spPr>
              <a:xfrm>
                <a:off x="142849" y="142875"/>
                <a:ext cx="6572275" cy="1358646"/>
              </a:xfrm>
              <a:prstGeom prst="rect">
                <a:avLst/>
              </a:prstGeom>
            </p:spPr>
          </p:pic>
          <p:sp>
            <p:nvSpPr>
              <p:cNvPr id="33" name="object 15">
                <a:extLst>
                  <a:ext uri="{FF2B5EF4-FFF2-40B4-BE49-F238E27FC236}">
                    <a16:creationId xmlns:a16="http://schemas.microsoft.com/office/drawing/2014/main" id="{15F13B9A-EBC7-0FC9-DAAD-A24DE7CB53ED}"/>
                  </a:ext>
                </a:extLst>
              </p:cNvPr>
              <p:cNvSpPr/>
              <p:nvPr/>
            </p:nvSpPr>
            <p:spPr>
              <a:xfrm>
                <a:off x="142849" y="142875"/>
                <a:ext cx="6572884" cy="1358900"/>
              </a:xfrm>
              <a:custGeom>
                <a:avLst/>
                <a:gdLst/>
                <a:ahLst/>
                <a:cxnLst/>
                <a:rect l="l" t="t" r="r" b="b"/>
                <a:pathLst>
                  <a:path w="6572884" h="1358900">
                    <a:moveTo>
                      <a:pt x="0" y="226441"/>
                    </a:moveTo>
                    <a:lnTo>
                      <a:pt x="4600" y="180795"/>
                    </a:lnTo>
                    <a:lnTo>
                      <a:pt x="17795" y="138285"/>
                    </a:lnTo>
                    <a:lnTo>
                      <a:pt x="38673" y="99820"/>
                    </a:lnTo>
                    <a:lnTo>
                      <a:pt x="66324" y="66309"/>
                    </a:lnTo>
                    <a:lnTo>
                      <a:pt x="99837" y="38663"/>
                    </a:lnTo>
                    <a:lnTo>
                      <a:pt x="138301" y="17789"/>
                    </a:lnTo>
                    <a:lnTo>
                      <a:pt x="180806" y="4599"/>
                    </a:lnTo>
                    <a:lnTo>
                      <a:pt x="226440" y="0"/>
                    </a:lnTo>
                    <a:lnTo>
                      <a:pt x="6345834" y="0"/>
                    </a:lnTo>
                    <a:lnTo>
                      <a:pt x="6391480" y="4599"/>
                    </a:lnTo>
                    <a:lnTo>
                      <a:pt x="6433990" y="17789"/>
                    </a:lnTo>
                    <a:lnTo>
                      <a:pt x="6472455" y="38663"/>
                    </a:lnTo>
                    <a:lnTo>
                      <a:pt x="6505965" y="66309"/>
                    </a:lnTo>
                    <a:lnTo>
                      <a:pt x="6533612" y="99820"/>
                    </a:lnTo>
                    <a:lnTo>
                      <a:pt x="6554485" y="138285"/>
                    </a:lnTo>
                    <a:lnTo>
                      <a:pt x="6567676" y="180795"/>
                    </a:lnTo>
                    <a:lnTo>
                      <a:pt x="6572275" y="226441"/>
                    </a:lnTo>
                    <a:lnTo>
                      <a:pt x="6572275" y="1132204"/>
                    </a:lnTo>
                    <a:lnTo>
                      <a:pt x="6567676" y="1177850"/>
                    </a:lnTo>
                    <a:lnTo>
                      <a:pt x="6554485" y="1220360"/>
                    </a:lnTo>
                    <a:lnTo>
                      <a:pt x="6533612" y="1258825"/>
                    </a:lnTo>
                    <a:lnTo>
                      <a:pt x="6505965" y="1292336"/>
                    </a:lnTo>
                    <a:lnTo>
                      <a:pt x="6472455" y="1319982"/>
                    </a:lnTo>
                    <a:lnTo>
                      <a:pt x="6433990" y="1340856"/>
                    </a:lnTo>
                    <a:lnTo>
                      <a:pt x="6391480" y="1354046"/>
                    </a:lnTo>
                    <a:lnTo>
                      <a:pt x="6345834" y="1358646"/>
                    </a:lnTo>
                    <a:lnTo>
                      <a:pt x="226440" y="1358646"/>
                    </a:lnTo>
                    <a:lnTo>
                      <a:pt x="180806" y="1354046"/>
                    </a:lnTo>
                    <a:lnTo>
                      <a:pt x="138301" y="1340856"/>
                    </a:lnTo>
                    <a:lnTo>
                      <a:pt x="99837" y="1319982"/>
                    </a:lnTo>
                    <a:lnTo>
                      <a:pt x="66324" y="1292336"/>
                    </a:lnTo>
                    <a:lnTo>
                      <a:pt x="38673" y="1258825"/>
                    </a:lnTo>
                    <a:lnTo>
                      <a:pt x="17795" y="1220360"/>
                    </a:lnTo>
                    <a:lnTo>
                      <a:pt x="4600" y="1177850"/>
                    </a:lnTo>
                    <a:lnTo>
                      <a:pt x="0" y="1132204"/>
                    </a:lnTo>
                    <a:lnTo>
                      <a:pt x="0" y="226441"/>
                    </a:lnTo>
                    <a:close/>
                  </a:path>
                </a:pathLst>
              </a:custGeom>
              <a:ln w="9525">
                <a:solidFill>
                  <a:srgbClr val="55CE74"/>
                </a:solidFill>
              </a:ln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pic>
            <p:nvPicPr>
              <p:cNvPr id="34" name="object 16">
                <a:extLst>
                  <a:ext uri="{FF2B5EF4-FFF2-40B4-BE49-F238E27FC236}">
                    <a16:creationId xmlns:a16="http://schemas.microsoft.com/office/drawing/2014/main" id="{FD1DEEFF-E381-544D-BAF9-3744C9ACF701}"/>
                  </a:ext>
                </a:extLst>
              </p:cNvPr>
              <p:cNvPicPr/>
              <p:nvPr/>
            </p:nvPicPr>
            <p:blipFill>
              <a:blip r:embed="rId7" cstate="print"/>
              <a:stretch>
                <a:fillRect/>
              </a:stretch>
            </p:blipFill>
            <p:spPr>
              <a:xfrm>
                <a:off x="2500248" y="305930"/>
                <a:ext cx="1714500" cy="733945"/>
              </a:xfrm>
              <a:prstGeom prst="rect">
                <a:avLst/>
              </a:prstGeom>
            </p:spPr>
          </p:pic>
        </p:grpSp>
        <p:sp>
          <p:nvSpPr>
            <p:cNvPr id="28" name="object 16">
              <a:extLst>
                <a:ext uri="{FF2B5EF4-FFF2-40B4-BE49-F238E27FC236}">
                  <a16:creationId xmlns:a16="http://schemas.microsoft.com/office/drawing/2014/main" id="{179484BA-43A8-9578-A999-18F513472697}"/>
                </a:ext>
              </a:extLst>
            </p:cNvPr>
            <p:cNvSpPr txBox="1"/>
            <p:nvPr/>
          </p:nvSpPr>
          <p:spPr>
            <a:xfrm>
              <a:off x="2775727" y="2875716"/>
              <a:ext cx="3332858" cy="391795"/>
            </a:xfrm>
            <a:prstGeom prst="rect">
              <a:avLst/>
            </a:prstGeom>
            <a:noFill/>
          </p:spPr>
          <p:txBody>
            <a:bodyPr vert="horz" wrap="square" lIns="0" tIns="12700" rIns="0" bIns="0" rtlCol="0">
              <a:spAutoFit/>
            </a:bodyPr>
            <a:lstStyle/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Volumen 4,  Número 1  Enero a Julio 2021</a:t>
              </a:r>
            </a:p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Revista Semestral. Venezuela</a:t>
              </a:r>
              <a:endParaRPr sz="1200" dirty="0">
                <a:latin typeface="Arial"/>
                <a:cs typeface="Arial"/>
              </a:endParaRPr>
            </a:p>
          </p:txBody>
        </p:sp>
        <p:pic>
          <p:nvPicPr>
            <p:cNvPr id="29" name="object 25">
              <a:extLst>
                <a:ext uri="{FF2B5EF4-FFF2-40B4-BE49-F238E27FC236}">
                  <a16:creationId xmlns:a16="http://schemas.microsoft.com/office/drawing/2014/main" id="{D0F11446-3F5B-0CEA-5AFC-F463A06B076C}"/>
                </a:ext>
              </a:extLst>
            </p:cNvPr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470065" y="2027896"/>
              <a:ext cx="2305662" cy="1053903"/>
            </a:xfrm>
            <a:prstGeom prst="rect">
              <a:avLst/>
            </a:prstGeom>
          </p:spPr>
        </p:pic>
        <p:pic>
          <p:nvPicPr>
            <p:cNvPr id="30" name="object 31">
              <a:extLst>
                <a:ext uri="{FF2B5EF4-FFF2-40B4-BE49-F238E27FC236}">
                  <a16:creationId xmlns:a16="http://schemas.microsoft.com/office/drawing/2014/main" id="{79861362-A783-6A07-985D-19BDAE12C64D}"/>
                </a:ext>
              </a:extLst>
            </p:cNvPr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4932681" y="1951410"/>
              <a:ext cx="1805304" cy="893889"/>
            </a:xfrm>
            <a:prstGeom prst="rect">
              <a:avLst/>
            </a:prstGeom>
          </p:spPr>
        </p:pic>
      </p:grpSp>
    </p:spTree>
  </p:cSld>
  <p:clrMapOvr>
    <a:masterClrMapping/>
  </p:clrMapOvr>
</p:sld>
</file>

<file path=ppt/slides/slide31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121922" y="3227830"/>
            <a:ext cx="6649720" cy="5834380"/>
            <a:chOff x="121922" y="3227830"/>
            <a:chExt cx="6649720" cy="5834380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21922" y="3227830"/>
              <a:ext cx="6649207" cy="5833872"/>
            </a:xfrm>
            <a:prstGeom prst="rect">
              <a:avLst/>
            </a:prstGeom>
          </p:spPr>
        </p:pic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60705" y="3245637"/>
              <a:ext cx="6572250" cy="5758053"/>
            </a:xfrm>
            <a:prstGeom prst="rect">
              <a:avLst/>
            </a:prstGeom>
          </p:spPr>
        </p:pic>
        <p:sp>
          <p:nvSpPr>
            <p:cNvPr id="5" name="object 5"/>
            <p:cNvSpPr/>
            <p:nvPr/>
          </p:nvSpPr>
          <p:spPr>
            <a:xfrm>
              <a:off x="160705" y="3245637"/>
              <a:ext cx="6572250" cy="5758180"/>
            </a:xfrm>
            <a:custGeom>
              <a:avLst/>
              <a:gdLst/>
              <a:ahLst/>
              <a:cxnLst/>
              <a:rect l="l" t="t" r="r" b="b"/>
              <a:pathLst>
                <a:path w="6572250" h="5758180">
                  <a:moveTo>
                    <a:pt x="0" y="5758053"/>
                  </a:moveTo>
                  <a:lnTo>
                    <a:pt x="6572250" y="5758053"/>
                  </a:lnTo>
                  <a:lnTo>
                    <a:pt x="6572250" y="0"/>
                  </a:lnTo>
                  <a:lnTo>
                    <a:pt x="0" y="0"/>
                  </a:lnTo>
                  <a:lnTo>
                    <a:pt x="0" y="5758053"/>
                  </a:lnTo>
                  <a:close/>
                </a:path>
              </a:pathLst>
            </a:custGeom>
            <a:ln w="9525">
              <a:solidFill>
                <a:srgbClr val="55CE74"/>
              </a:solidFill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</p:grpSp>
      <p:grpSp>
        <p:nvGrpSpPr>
          <p:cNvPr id="6" name="object 6"/>
          <p:cNvGrpSpPr/>
          <p:nvPr/>
        </p:nvGrpSpPr>
        <p:grpSpPr>
          <a:xfrm>
            <a:off x="105155" y="124968"/>
            <a:ext cx="6647815" cy="1193800"/>
            <a:chOff x="105155" y="124968"/>
            <a:chExt cx="6647815" cy="1193800"/>
          </a:xfrm>
        </p:grpSpPr>
        <p:pic>
          <p:nvPicPr>
            <p:cNvPr id="7" name="object 7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05155" y="124968"/>
              <a:ext cx="6647687" cy="1193291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142849" y="142875"/>
              <a:ext cx="6572275" cy="1116710"/>
            </a:xfrm>
            <a:prstGeom prst="rect">
              <a:avLst/>
            </a:prstGeom>
          </p:spPr>
        </p:pic>
        <p:sp>
          <p:nvSpPr>
            <p:cNvPr id="9" name="object 9"/>
            <p:cNvSpPr/>
            <p:nvPr/>
          </p:nvSpPr>
          <p:spPr>
            <a:xfrm>
              <a:off x="142849" y="142875"/>
              <a:ext cx="6572884" cy="1116965"/>
            </a:xfrm>
            <a:custGeom>
              <a:avLst/>
              <a:gdLst/>
              <a:ahLst/>
              <a:cxnLst/>
              <a:rect l="l" t="t" r="r" b="b"/>
              <a:pathLst>
                <a:path w="6572884" h="1116965">
                  <a:moveTo>
                    <a:pt x="0" y="186181"/>
                  </a:moveTo>
                  <a:lnTo>
                    <a:pt x="6649" y="136671"/>
                  </a:lnTo>
                  <a:lnTo>
                    <a:pt x="25413" y="92192"/>
                  </a:lnTo>
                  <a:lnTo>
                    <a:pt x="54517" y="54514"/>
                  </a:lnTo>
                  <a:lnTo>
                    <a:pt x="92188" y="25409"/>
                  </a:lnTo>
                  <a:lnTo>
                    <a:pt x="136651" y="6647"/>
                  </a:lnTo>
                  <a:lnTo>
                    <a:pt x="186131" y="0"/>
                  </a:lnTo>
                  <a:lnTo>
                    <a:pt x="6386093" y="0"/>
                  </a:lnTo>
                  <a:lnTo>
                    <a:pt x="6435603" y="6647"/>
                  </a:lnTo>
                  <a:lnTo>
                    <a:pt x="6480082" y="25409"/>
                  </a:lnTo>
                  <a:lnTo>
                    <a:pt x="6517760" y="54514"/>
                  </a:lnTo>
                  <a:lnTo>
                    <a:pt x="6546865" y="92192"/>
                  </a:lnTo>
                  <a:lnTo>
                    <a:pt x="6565627" y="136671"/>
                  </a:lnTo>
                  <a:lnTo>
                    <a:pt x="6572275" y="186181"/>
                  </a:lnTo>
                  <a:lnTo>
                    <a:pt x="6572275" y="930655"/>
                  </a:lnTo>
                  <a:lnTo>
                    <a:pt x="6565627" y="980112"/>
                  </a:lnTo>
                  <a:lnTo>
                    <a:pt x="6546865" y="1024556"/>
                  </a:lnTo>
                  <a:lnTo>
                    <a:pt x="6517760" y="1062212"/>
                  </a:lnTo>
                  <a:lnTo>
                    <a:pt x="6480082" y="1091306"/>
                  </a:lnTo>
                  <a:lnTo>
                    <a:pt x="6435603" y="1110064"/>
                  </a:lnTo>
                  <a:lnTo>
                    <a:pt x="6386093" y="1116710"/>
                  </a:lnTo>
                  <a:lnTo>
                    <a:pt x="186131" y="1116710"/>
                  </a:lnTo>
                  <a:lnTo>
                    <a:pt x="136651" y="1110064"/>
                  </a:lnTo>
                  <a:lnTo>
                    <a:pt x="92188" y="1091306"/>
                  </a:lnTo>
                  <a:lnTo>
                    <a:pt x="54517" y="1062212"/>
                  </a:lnTo>
                  <a:lnTo>
                    <a:pt x="25413" y="1024556"/>
                  </a:lnTo>
                  <a:lnTo>
                    <a:pt x="6649" y="980112"/>
                  </a:lnTo>
                  <a:lnTo>
                    <a:pt x="0" y="930655"/>
                  </a:lnTo>
                  <a:lnTo>
                    <a:pt x="0" y="186181"/>
                  </a:lnTo>
                  <a:close/>
                </a:path>
              </a:pathLst>
            </a:custGeom>
            <a:ln w="9525">
              <a:solidFill>
                <a:srgbClr val="55CE74"/>
              </a:solidFill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</p:grpSp>
      <p:pic>
        <p:nvPicPr>
          <p:cNvPr id="10" name="object 10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318518" y="1504208"/>
            <a:ext cx="6256015" cy="678139"/>
          </a:xfrm>
          <a:prstGeom prst="rect">
            <a:avLst/>
          </a:prstGeom>
        </p:spPr>
      </p:pic>
      <p:sp>
        <p:nvSpPr>
          <p:cNvPr id="11" name="object 11"/>
          <p:cNvSpPr txBox="1"/>
          <p:nvPr/>
        </p:nvSpPr>
        <p:spPr>
          <a:xfrm>
            <a:off x="3020695" y="1360423"/>
            <a:ext cx="1322705" cy="18669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1050" b="1" dirty="0">
                <a:latin typeface="Times New Roman"/>
                <a:cs typeface="Times New Roman"/>
              </a:rPr>
              <a:t>Para</a:t>
            </a:r>
            <a:r>
              <a:rPr sz="1050" b="1" spc="-30" dirty="0">
                <a:latin typeface="Times New Roman"/>
                <a:cs typeface="Times New Roman"/>
              </a:rPr>
              <a:t> </a:t>
            </a:r>
            <a:r>
              <a:rPr sz="1050" b="1" dirty="0">
                <a:latin typeface="Times New Roman"/>
                <a:cs typeface="Times New Roman"/>
              </a:rPr>
              <a:t>citar</a:t>
            </a:r>
            <a:r>
              <a:rPr sz="1050" b="1" spc="-20" dirty="0">
                <a:latin typeface="Times New Roman"/>
                <a:cs typeface="Times New Roman"/>
              </a:rPr>
              <a:t> </a:t>
            </a:r>
            <a:r>
              <a:rPr sz="1050" b="1" dirty="0">
                <a:latin typeface="Times New Roman"/>
                <a:cs typeface="Times New Roman"/>
              </a:rPr>
              <a:t>este</a:t>
            </a:r>
            <a:r>
              <a:rPr sz="1050" b="1" spc="-20" dirty="0">
                <a:latin typeface="Times New Roman"/>
                <a:cs typeface="Times New Roman"/>
              </a:rPr>
              <a:t> </a:t>
            </a:r>
            <a:r>
              <a:rPr sz="1050" b="1" spc="-10" dirty="0">
                <a:latin typeface="Times New Roman"/>
                <a:cs typeface="Times New Roman"/>
              </a:rPr>
              <a:t>artículo</a:t>
            </a:r>
            <a:endParaRPr sz="1050" dirty="0">
              <a:latin typeface="Times New Roman"/>
              <a:cs typeface="Times New Roman"/>
            </a:endParaRPr>
          </a:p>
        </p:txBody>
      </p:sp>
      <p:grpSp>
        <p:nvGrpSpPr>
          <p:cNvPr id="12" name="object 12"/>
          <p:cNvGrpSpPr/>
          <p:nvPr/>
        </p:nvGrpSpPr>
        <p:grpSpPr>
          <a:xfrm>
            <a:off x="96011" y="115823"/>
            <a:ext cx="6666230" cy="1463040"/>
            <a:chOff x="96011" y="115823"/>
            <a:chExt cx="6666230" cy="1463040"/>
          </a:xfrm>
        </p:grpSpPr>
        <p:pic>
          <p:nvPicPr>
            <p:cNvPr id="13" name="object 13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96011" y="115823"/>
              <a:ext cx="6665976" cy="1452372"/>
            </a:xfrm>
            <a:prstGeom prst="rect">
              <a:avLst/>
            </a:prstGeom>
          </p:spPr>
        </p:pic>
        <p:pic>
          <p:nvPicPr>
            <p:cNvPr id="14" name="object 14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142849" y="142875"/>
              <a:ext cx="6572275" cy="1358646"/>
            </a:xfrm>
            <a:prstGeom prst="rect">
              <a:avLst/>
            </a:prstGeom>
          </p:spPr>
        </p:pic>
        <p:sp>
          <p:nvSpPr>
            <p:cNvPr id="15" name="object 15"/>
            <p:cNvSpPr/>
            <p:nvPr/>
          </p:nvSpPr>
          <p:spPr>
            <a:xfrm>
              <a:off x="142849" y="142875"/>
              <a:ext cx="6572884" cy="1358900"/>
            </a:xfrm>
            <a:custGeom>
              <a:avLst/>
              <a:gdLst/>
              <a:ahLst/>
              <a:cxnLst/>
              <a:rect l="l" t="t" r="r" b="b"/>
              <a:pathLst>
                <a:path w="6572884" h="1358900">
                  <a:moveTo>
                    <a:pt x="0" y="226441"/>
                  </a:moveTo>
                  <a:lnTo>
                    <a:pt x="4600" y="180795"/>
                  </a:lnTo>
                  <a:lnTo>
                    <a:pt x="17795" y="138285"/>
                  </a:lnTo>
                  <a:lnTo>
                    <a:pt x="38673" y="99820"/>
                  </a:lnTo>
                  <a:lnTo>
                    <a:pt x="66324" y="66309"/>
                  </a:lnTo>
                  <a:lnTo>
                    <a:pt x="99837" y="38663"/>
                  </a:lnTo>
                  <a:lnTo>
                    <a:pt x="138301" y="17789"/>
                  </a:lnTo>
                  <a:lnTo>
                    <a:pt x="180806" y="4599"/>
                  </a:lnTo>
                  <a:lnTo>
                    <a:pt x="226440" y="0"/>
                  </a:lnTo>
                  <a:lnTo>
                    <a:pt x="6345834" y="0"/>
                  </a:lnTo>
                  <a:lnTo>
                    <a:pt x="6391480" y="4599"/>
                  </a:lnTo>
                  <a:lnTo>
                    <a:pt x="6433990" y="17789"/>
                  </a:lnTo>
                  <a:lnTo>
                    <a:pt x="6472455" y="38663"/>
                  </a:lnTo>
                  <a:lnTo>
                    <a:pt x="6505965" y="66309"/>
                  </a:lnTo>
                  <a:lnTo>
                    <a:pt x="6533612" y="99820"/>
                  </a:lnTo>
                  <a:lnTo>
                    <a:pt x="6554485" y="138285"/>
                  </a:lnTo>
                  <a:lnTo>
                    <a:pt x="6567676" y="180795"/>
                  </a:lnTo>
                  <a:lnTo>
                    <a:pt x="6572275" y="226441"/>
                  </a:lnTo>
                  <a:lnTo>
                    <a:pt x="6572275" y="1132204"/>
                  </a:lnTo>
                  <a:lnTo>
                    <a:pt x="6567676" y="1177850"/>
                  </a:lnTo>
                  <a:lnTo>
                    <a:pt x="6554485" y="1220360"/>
                  </a:lnTo>
                  <a:lnTo>
                    <a:pt x="6533612" y="1258825"/>
                  </a:lnTo>
                  <a:lnTo>
                    <a:pt x="6505965" y="1292336"/>
                  </a:lnTo>
                  <a:lnTo>
                    <a:pt x="6472455" y="1319982"/>
                  </a:lnTo>
                  <a:lnTo>
                    <a:pt x="6433990" y="1340856"/>
                  </a:lnTo>
                  <a:lnTo>
                    <a:pt x="6391480" y="1354046"/>
                  </a:lnTo>
                  <a:lnTo>
                    <a:pt x="6345834" y="1358646"/>
                  </a:lnTo>
                  <a:lnTo>
                    <a:pt x="226440" y="1358646"/>
                  </a:lnTo>
                  <a:lnTo>
                    <a:pt x="180806" y="1354046"/>
                  </a:lnTo>
                  <a:lnTo>
                    <a:pt x="138301" y="1340856"/>
                  </a:lnTo>
                  <a:lnTo>
                    <a:pt x="99837" y="1319982"/>
                  </a:lnTo>
                  <a:lnTo>
                    <a:pt x="66324" y="1292336"/>
                  </a:lnTo>
                  <a:lnTo>
                    <a:pt x="38673" y="1258825"/>
                  </a:lnTo>
                  <a:lnTo>
                    <a:pt x="17795" y="1220360"/>
                  </a:lnTo>
                  <a:lnTo>
                    <a:pt x="4600" y="1177850"/>
                  </a:lnTo>
                  <a:lnTo>
                    <a:pt x="0" y="1132204"/>
                  </a:lnTo>
                  <a:lnTo>
                    <a:pt x="0" y="226441"/>
                  </a:lnTo>
                  <a:close/>
                </a:path>
              </a:pathLst>
            </a:custGeom>
            <a:ln w="9525">
              <a:solidFill>
                <a:srgbClr val="55CE74"/>
              </a:solidFill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pic>
          <p:nvPicPr>
            <p:cNvPr id="16" name="object 16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2500248" y="305930"/>
              <a:ext cx="1714500" cy="733945"/>
            </a:xfrm>
            <a:prstGeom prst="rect">
              <a:avLst/>
            </a:prstGeom>
          </p:spPr>
        </p:pic>
        <p:pic>
          <p:nvPicPr>
            <p:cNvPr id="17" name="object 17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2738628" y="1024127"/>
              <a:ext cx="1897379" cy="371855"/>
            </a:xfrm>
            <a:prstGeom prst="rect">
              <a:avLst/>
            </a:prstGeom>
          </p:spPr>
        </p:pic>
        <p:pic>
          <p:nvPicPr>
            <p:cNvPr id="18" name="object 18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4401311" y="1024127"/>
              <a:ext cx="1577339" cy="371855"/>
            </a:xfrm>
            <a:prstGeom prst="rect">
              <a:avLst/>
            </a:prstGeom>
          </p:spPr>
        </p:pic>
        <p:pic>
          <p:nvPicPr>
            <p:cNvPr id="19" name="object 19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3169919" y="1207007"/>
              <a:ext cx="1546859" cy="371855"/>
            </a:xfrm>
            <a:prstGeom prst="rect">
              <a:avLst/>
            </a:prstGeom>
          </p:spPr>
        </p:pic>
        <p:pic>
          <p:nvPicPr>
            <p:cNvPr id="20" name="object 20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4482083" y="1207007"/>
              <a:ext cx="284988" cy="371855"/>
            </a:xfrm>
            <a:prstGeom prst="rect">
              <a:avLst/>
            </a:prstGeom>
          </p:spPr>
        </p:pic>
        <p:pic>
          <p:nvPicPr>
            <p:cNvPr id="21" name="object 21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4572000" y="1207007"/>
              <a:ext cx="1013460" cy="371855"/>
            </a:xfrm>
            <a:prstGeom prst="rect">
              <a:avLst/>
            </a:prstGeom>
          </p:spPr>
        </p:pic>
      </p:grpSp>
      <p:sp>
        <p:nvSpPr>
          <p:cNvPr id="22" name="object 22"/>
          <p:cNvSpPr txBox="1"/>
          <p:nvPr/>
        </p:nvSpPr>
        <p:spPr>
          <a:xfrm>
            <a:off x="2842005" y="1068451"/>
            <a:ext cx="3029585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Arial"/>
                <a:cs typeface="Arial"/>
              </a:rPr>
              <a:t>6ta.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Edición</a:t>
            </a:r>
            <a:r>
              <a:rPr sz="1200" b="1" spc="-10" dirty="0">
                <a:latin typeface="Arial"/>
                <a:cs typeface="Arial"/>
              </a:rPr>
              <a:t> Volumen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I</a:t>
            </a:r>
            <a:r>
              <a:rPr sz="1200" b="1" spc="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Enero</a:t>
            </a:r>
            <a:r>
              <a:rPr sz="1200" b="1" spc="-3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a</a:t>
            </a:r>
            <a:r>
              <a:rPr sz="1200" b="1" spc="-2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Julio</a:t>
            </a:r>
            <a:r>
              <a:rPr sz="1200" b="1" spc="-5" dirty="0">
                <a:latin typeface="Arial"/>
                <a:cs typeface="Arial"/>
              </a:rPr>
              <a:t> </a:t>
            </a:r>
            <a:r>
              <a:rPr sz="1200" b="1" spc="-20" dirty="0">
                <a:latin typeface="Arial"/>
                <a:cs typeface="Arial"/>
              </a:rPr>
              <a:t>2021</a:t>
            </a:r>
            <a:endParaRPr sz="1200" dirty="0">
              <a:latin typeface="Arial"/>
              <a:cs typeface="Arial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3273297" y="1251331"/>
            <a:ext cx="216789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Arial"/>
                <a:cs typeface="Arial"/>
              </a:rPr>
              <a:t>Revista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Semestral-</a:t>
            </a:r>
            <a:r>
              <a:rPr sz="1200" b="1" spc="-40" dirty="0">
                <a:latin typeface="Arial"/>
                <a:cs typeface="Arial"/>
              </a:rPr>
              <a:t> </a:t>
            </a:r>
            <a:r>
              <a:rPr sz="1200" b="1" spc="-10" dirty="0">
                <a:latin typeface="Arial"/>
                <a:cs typeface="Arial"/>
              </a:rPr>
              <a:t>Venezuela</a:t>
            </a:r>
            <a:endParaRPr sz="1200" dirty="0">
              <a:latin typeface="Arial"/>
              <a:cs typeface="Arial"/>
            </a:endParaRPr>
          </a:p>
        </p:txBody>
      </p:sp>
      <p:grpSp>
        <p:nvGrpSpPr>
          <p:cNvPr id="24" name="object 24"/>
          <p:cNvGrpSpPr/>
          <p:nvPr/>
        </p:nvGrpSpPr>
        <p:grpSpPr>
          <a:xfrm>
            <a:off x="324611" y="234695"/>
            <a:ext cx="6212205" cy="1934210"/>
            <a:chOff x="324611" y="234695"/>
            <a:chExt cx="6212205" cy="1934210"/>
          </a:xfrm>
        </p:grpSpPr>
        <p:pic>
          <p:nvPicPr>
            <p:cNvPr id="25" name="object 25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324611" y="234695"/>
              <a:ext cx="1719072" cy="1341120"/>
            </a:xfrm>
            <a:prstGeom prst="rect">
              <a:avLst/>
            </a:prstGeom>
          </p:spPr>
        </p:pic>
        <p:sp>
          <p:nvSpPr>
            <p:cNvPr id="26" name="object 26"/>
            <p:cNvSpPr/>
            <p:nvPr/>
          </p:nvSpPr>
          <p:spPr>
            <a:xfrm>
              <a:off x="333628" y="1522069"/>
              <a:ext cx="6203315" cy="646430"/>
            </a:xfrm>
            <a:custGeom>
              <a:avLst/>
              <a:gdLst/>
              <a:ahLst/>
              <a:cxnLst/>
              <a:rect l="l" t="t" r="r" b="b"/>
              <a:pathLst>
                <a:path w="6203315" h="646430">
                  <a:moveTo>
                    <a:pt x="6202934" y="0"/>
                  </a:moveTo>
                  <a:lnTo>
                    <a:pt x="0" y="0"/>
                  </a:lnTo>
                  <a:lnTo>
                    <a:pt x="0" y="646328"/>
                  </a:lnTo>
                  <a:lnTo>
                    <a:pt x="6202934" y="646328"/>
                  </a:lnTo>
                  <a:lnTo>
                    <a:pt x="620293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</p:grpSp>
      <p:sp>
        <p:nvSpPr>
          <p:cNvPr id="27" name="object 27"/>
          <p:cNvSpPr txBox="1"/>
          <p:nvPr/>
        </p:nvSpPr>
        <p:spPr>
          <a:xfrm>
            <a:off x="330581" y="1522069"/>
            <a:ext cx="6203315" cy="572593"/>
          </a:xfrm>
          <a:prstGeom prst="rect">
            <a:avLst/>
          </a:prstGeom>
          <a:ln w="25400">
            <a:solidFill>
              <a:srgbClr val="5BD078"/>
            </a:solidFill>
          </a:ln>
        </p:spPr>
        <p:txBody>
          <a:bodyPr vert="horz" wrap="square" lIns="0" tIns="41275" rIns="0" bIns="0" rtlCol="0">
            <a:spAutoFit/>
          </a:bodyPr>
          <a:lstStyle/>
          <a:p>
            <a:pPr marL="7620" algn="ctr">
              <a:lnSpc>
                <a:spcPct val="100000"/>
              </a:lnSpc>
              <a:spcBef>
                <a:spcPts val="325"/>
              </a:spcBef>
            </a:pPr>
            <a:r>
              <a:rPr sz="1200" b="1" dirty="0">
                <a:latin typeface="Times New Roman"/>
                <a:cs typeface="Times New Roman"/>
              </a:rPr>
              <a:t>MSc</a:t>
            </a:r>
            <a:r>
              <a:rPr sz="1200" b="1" spc="235" dirty="0">
                <a:latin typeface="Times New Roman"/>
                <a:cs typeface="Times New Roman"/>
              </a:rPr>
              <a:t> </a:t>
            </a:r>
            <a:r>
              <a:rPr sz="1200" b="1" spc="-25" dirty="0">
                <a:latin typeface="Times New Roman"/>
                <a:cs typeface="Times New Roman"/>
              </a:rPr>
              <a:t>Yosmar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spc="-20" dirty="0">
                <a:latin typeface="Times New Roman"/>
                <a:cs typeface="Times New Roman"/>
              </a:rPr>
              <a:t>Díaz</a:t>
            </a:r>
            <a:endParaRPr sz="1200" dirty="0">
              <a:latin typeface="Times New Roman"/>
              <a:cs typeface="Times New Roman"/>
            </a:endParaRPr>
          </a:p>
          <a:p>
            <a:pPr marL="6350" algn="ctr">
              <a:lnSpc>
                <a:spcPts val="1320"/>
              </a:lnSpc>
              <a:spcBef>
                <a:spcPts val="5"/>
              </a:spcBef>
            </a:pPr>
            <a:r>
              <a:rPr sz="1100" dirty="0">
                <a:latin typeface="Times New Roman"/>
                <a:cs typeface="Times New Roman"/>
              </a:rPr>
              <a:t>Ministerio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del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Poder</a:t>
            </a:r>
            <a:r>
              <a:rPr sz="1100" spc="-1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Popular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para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la</a:t>
            </a:r>
            <a:r>
              <a:rPr sz="1100" spc="-1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Educación.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Venezuela</a:t>
            </a:r>
            <a:endParaRPr sz="1100" dirty="0">
              <a:latin typeface="Times New Roman"/>
              <a:cs typeface="Times New Roman"/>
            </a:endParaRPr>
          </a:p>
          <a:p>
            <a:pPr marL="4445" algn="ctr">
              <a:lnSpc>
                <a:spcPts val="1440"/>
              </a:lnSpc>
            </a:pPr>
            <a:r>
              <a:rPr sz="1200" b="1" dirty="0">
                <a:solidFill>
                  <a:schemeClr val="tx1"/>
                </a:solidFill>
                <a:latin typeface="Times New Roman"/>
                <a:cs typeface="Times New Roman"/>
              </a:rPr>
              <a:t>Correo</a:t>
            </a:r>
            <a:r>
              <a:rPr sz="1200" b="1" spc="-5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b="1" dirty="0">
                <a:solidFill>
                  <a:schemeClr val="tx1"/>
                </a:solidFill>
                <a:latin typeface="Times New Roman"/>
                <a:cs typeface="Times New Roman"/>
              </a:rPr>
              <a:t>Electrónico:</a:t>
            </a:r>
            <a:r>
              <a:rPr sz="1200" b="1" spc="-3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chemeClr val="tx1"/>
                </a:solidFill>
                <a:latin typeface="Times New Roman"/>
                <a:cs typeface="Times New Roman"/>
                <a:hlinkClick r:id="rId16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yjdch81@gmail.com</a:t>
            </a:r>
            <a:endParaRPr sz="1200" dirty="0">
              <a:solidFill>
                <a:schemeClr val="tx1"/>
              </a:solidFill>
              <a:latin typeface="Times New Roman"/>
              <a:cs typeface="Times New Roman"/>
            </a:endParaRPr>
          </a:p>
        </p:txBody>
      </p:sp>
      <p:sp>
        <p:nvSpPr>
          <p:cNvPr id="28" name="object 28"/>
          <p:cNvSpPr/>
          <p:nvPr/>
        </p:nvSpPr>
        <p:spPr>
          <a:xfrm>
            <a:off x="327533" y="2153043"/>
            <a:ext cx="6203315" cy="931544"/>
          </a:xfrm>
          <a:custGeom>
            <a:avLst/>
            <a:gdLst/>
            <a:ahLst/>
            <a:cxnLst/>
            <a:rect l="l" t="t" r="r" b="b"/>
            <a:pathLst>
              <a:path w="6203315" h="931544">
                <a:moveTo>
                  <a:pt x="6202934" y="0"/>
                </a:moveTo>
                <a:lnTo>
                  <a:pt x="0" y="0"/>
                </a:lnTo>
                <a:lnTo>
                  <a:pt x="0" y="931024"/>
                </a:lnTo>
                <a:lnTo>
                  <a:pt x="6202934" y="931024"/>
                </a:lnTo>
                <a:lnTo>
                  <a:pt x="6202934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29" name="object 29"/>
          <p:cNvSpPr txBox="1"/>
          <p:nvPr/>
        </p:nvSpPr>
        <p:spPr>
          <a:xfrm>
            <a:off x="330581" y="2153043"/>
            <a:ext cx="6203315" cy="931544"/>
          </a:xfrm>
          <a:prstGeom prst="rect">
            <a:avLst/>
          </a:prstGeom>
          <a:ln w="25400">
            <a:solidFill>
              <a:srgbClr val="5BD078"/>
            </a:solidFill>
          </a:ln>
        </p:spPr>
        <p:txBody>
          <a:bodyPr vert="horz" wrap="square" lIns="0" tIns="41910" rIns="0" bIns="0" rtlCol="0">
            <a:spAutoFit/>
          </a:bodyPr>
          <a:lstStyle/>
          <a:p>
            <a:pPr marL="88265" marR="84455">
              <a:lnSpc>
                <a:spcPct val="100000"/>
              </a:lnSpc>
              <a:spcBef>
                <a:spcPts val="330"/>
              </a:spcBef>
            </a:pPr>
            <a:r>
              <a:rPr sz="1100" b="1" dirty="0">
                <a:latin typeface="Times New Roman"/>
                <a:cs typeface="Times New Roman"/>
              </a:rPr>
              <a:t>Como</a:t>
            </a:r>
            <a:r>
              <a:rPr sz="1100" b="1" spc="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citar</a:t>
            </a:r>
            <a:r>
              <a:rPr sz="1100" b="1" spc="1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este</a:t>
            </a:r>
            <a:r>
              <a:rPr sz="1100" b="1" spc="1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artículo: Yosmar</a:t>
            </a:r>
            <a:r>
              <a:rPr sz="1100" b="1" spc="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Díaz</a:t>
            </a:r>
            <a:r>
              <a:rPr sz="1100" b="1" spc="-1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(2021),</a:t>
            </a:r>
            <a:r>
              <a:rPr sz="1100" b="1" spc="-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“</a:t>
            </a:r>
            <a:r>
              <a:rPr sz="1050" b="1" dirty="0">
                <a:latin typeface="Times New Roman"/>
                <a:cs typeface="Times New Roman"/>
              </a:rPr>
              <a:t>Programa</a:t>
            </a:r>
            <a:r>
              <a:rPr sz="1050" b="1" spc="-5" dirty="0">
                <a:latin typeface="Times New Roman"/>
                <a:cs typeface="Times New Roman"/>
              </a:rPr>
              <a:t> </a:t>
            </a:r>
            <a:r>
              <a:rPr sz="1050" b="1" dirty="0">
                <a:latin typeface="Times New Roman"/>
                <a:cs typeface="Times New Roman"/>
              </a:rPr>
              <a:t>Todas</a:t>
            </a:r>
            <a:r>
              <a:rPr sz="1050" b="1" spc="-5" dirty="0">
                <a:latin typeface="Times New Roman"/>
                <a:cs typeface="Times New Roman"/>
              </a:rPr>
              <a:t> </a:t>
            </a:r>
            <a:r>
              <a:rPr sz="1050" b="1" dirty="0">
                <a:latin typeface="Times New Roman"/>
                <a:cs typeface="Times New Roman"/>
              </a:rPr>
              <a:t>las</a:t>
            </a:r>
            <a:r>
              <a:rPr sz="1050" b="1" spc="-20" dirty="0">
                <a:latin typeface="Times New Roman"/>
                <a:cs typeface="Times New Roman"/>
              </a:rPr>
              <a:t> </a:t>
            </a:r>
            <a:r>
              <a:rPr sz="1050" b="1" dirty="0">
                <a:latin typeface="Times New Roman"/>
                <a:cs typeface="Times New Roman"/>
              </a:rPr>
              <a:t>Manos</a:t>
            </a:r>
            <a:r>
              <a:rPr sz="1050" b="1" spc="-10" dirty="0">
                <a:latin typeface="Times New Roman"/>
                <a:cs typeface="Times New Roman"/>
              </a:rPr>
              <a:t> </a:t>
            </a:r>
            <a:r>
              <a:rPr sz="1050" b="1" dirty="0">
                <a:latin typeface="Times New Roman"/>
                <a:cs typeface="Times New Roman"/>
              </a:rPr>
              <a:t>a</a:t>
            </a:r>
            <a:r>
              <a:rPr sz="1050" b="1" spc="-15" dirty="0">
                <a:latin typeface="Times New Roman"/>
                <a:cs typeface="Times New Roman"/>
              </a:rPr>
              <a:t> </a:t>
            </a:r>
            <a:r>
              <a:rPr sz="1050" b="1" dirty="0">
                <a:latin typeface="Times New Roman"/>
                <a:cs typeface="Times New Roman"/>
              </a:rPr>
              <a:t>la</a:t>
            </a:r>
            <a:r>
              <a:rPr sz="1050" b="1" spc="-5" dirty="0">
                <a:latin typeface="Times New Roman"/>
                <a:cs typeface="Times New Roman"/>
              </a:rPr>
              <a:t> </a:t>
            </a:r>
            <a:r>
              <a:rPr sz="1050" b="1" dirty="0">
                <a:latin typeface="Times New Roman"/>
                <a:cs typeface="Times New Roman"/>
              </a:rPr>
              <a:t>Siembra:</a:t>
            </a:r>
            <a:r>
              <a:rPr sz="1050" b="1" spc="-20" dirty="0">
                <a:latin typeface="Times New Roman"/>
                <a:cs typeface="Times New Roman"/>
              </a:rPr>
              <a:t> </a:t>
            </a:r>
            <a:r>
              <a:rPr sz="1050" b="1" dirty="0">
                <a:latin typeface="Times New Roman"/>
                <a:cs typeface="Times New Roman"/>
              </a:rPr>
              <a:t>Una</a:t>
            </a:r>
            <a:r>
              <a:rPr sz="1050" b="1" spc="-15" dirty="0">
                <a:latin typeface="Times New Roman"/>
                <a:cs typeface="Times New Roman"/>
              </a:rPr>
              <a:t> </a:t>
            </a:r>
            <a:r>
              <a:rPr sz="1050" b="1" spc="-10" dirty="0">
                <a:latin typeface="Times New Roman"/>
                <a:cs typeface="Times New Roman"/>
              </a:rPr>
              <a:t>Revisión </a:t>
            </a:r>
            <a:r>
              <a:rPr sz="1050" b="1" dirty="0">
                <a:latin typeface="Times New Roman"/>
                <a:cs typeface="Times New Roman"/>
              </a:rPr>
              <a:t>Teórica”</a:t>
            </a:r>
            <a:r>
              <a:rPr sz="1050" b="1" spc="-25" dirty="0">
                <a:latin typeface="Times New Roman"/>
                <a:cs typeface="Times New Roman"/>
              </a:rPr>
              <a:t> </a:t>
            </a:r>
            <a:r>
              <a:rPr sz="1050" b="1" dirty="0">
                <a:latin typeface="Times New Roman"/>
                <a:cs typeface="Times New Roman"/>
              </a:rPr>
              <a:t>I</a:t>
            </a:r>
            <a:r>
              <a:rPr sz="1050" b="1" spc="5" dirty="0">
                <a:latin typeface="Times New Roman"/>
                <a:cs typeface="Times New Roman"/>
              </a:rPr>
              <a:t> </a:t>
            </a:r>
            <a:r>
              <a:rPr sz="1050" b="1" spc="-10" dirty="0">
                <a:latin typeface="Times New Roman"/>
                <a:cs typeface="Times New Roman"/>
              </a:rPr>
              <a:t>(1-</a:t>
            </a:r>
            <a:r>
              <a:rPr sz="1050" b="1" spc="-35" dirty="0">
                <a:latin typeface="Times New Roman"/>
                <a:cs typeface="Times New Roman"/>
              </a:rPr>
              <a:t>9)</a:t>
            </a:r>
            <a:endParaRPr sz="1050" dirty="0">
              <a:latin typeface="Times New Roman"/>
              <a:cs typeface="Times New Roman"/>
            </a:endParaRPr>
          </a:p>
          <a:p>
            <a:pPr marL="360045" algn="ctr">
              <a:lnSpc>
                <a:spcPct val="100000"/>
              </a:lnSpc>
            </a:pPr>
            <a:r>
              <a:rPr sz="1100" b="1" dirty="0">
                <a:latin typeface="Times New Roman"/>
                <a:cs typeface="Times New Roman"/>
              </a:rPr>
              <a:t>Recibido:</a:t>
            </a:r>
            <a:r>
              <a:rPr sz="1100" b="1" spc="2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Noviembre</a:t>
            </a:r>
            <a:r>
              <a:rPr sz="1100" b="1" spc="229" dirty="0">
                <a:latin typeface="Times New Roman"/>
                <a:cs typeface="Times New Roman"/>
              </a:rPr>
              <a:t> </a:t>
            </a:r>
            <a:r>
              <a:rPr sz="1100" b="1" spc="-20" dirty="0">
                <a:latin typeface="Times New Roman"/>
                <a:cs typeface="Times New Roman"/>
              </a:rPr>
              <a:t>2020</a:t>
            </a:r>
            <a:endParaRPr sz="1100" dirty="0">
              <a:latin typeface="Times New Roman"/>
              <a:cs typeface="Times New Roman"/>
            </a:endParaRPr>
          </a:p>
          <a:p>
            <a:pPr marL="412750" algn="ctr">
              <a:lnSpc>
                <a:spcPct val="100000"/>
              </a:lnSpc>
            </a:pPr>
            <a:r>
              <a:rPr sz="1100" b="1" dirty="0">
                <a:latin typeface="Times New Roman"/>
                <a:cs typeface="Times New Roman"/>
              </a:rPr>
              <a:t>Revisado:</a:t>
            </a:r>
            <a:r>
              <a:rPr sz="1100" b="1" spc="229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Noviembre</a:t>
            </a:r>
            <a:r>
              <a:rPr sz="1100" b="1" spc="110" dirty="0">
                <a:latin typeface="Times New Roman"/>
                <a:cs typeface="Times New Roman"/>
              </a:rPr>
              <a:t>  </a:t>
            </a:r>
            <a:r>
              <a:rPr sz="1100" b="1" spc="-20" dirty="0">
                <a:latin typeface="Times New Roman"/>
                <a:cs typeface="Times New Roman"/>
              </a:rPr>
              <a:t>2020</a:t>
            </a:r>
            <a:endParaRPr sz="1100" dirty="0">
              <a:latin typeface="Times New Roman"/>
              <a:cs typeface="Times New Roman"/>
            </a:endParaRPr>
          </a:p>
          <a:p>
            <a:pPr marL="377190" algn="ctr">
              <a:lnSpc>
                <a:spcPct val="100000"/>
              </a:lnSpc>
            </a:pPr>
            <a:r>
              <a:rPr sz="1100" b="1" dirty="0">
                <a:latin typeface="Times New Roman"/>
                <a:cs typeface="Times New Roman"/>
              </a:rPr>
              <a:t>Aceptado:</a:t>
            </a:r>
            <a:r>
              <a:rPr sz="1100" b="1" spc="24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Diciembre</a:t>
            </a:r>
            <a:r>
              <a:rPr sz="1100" b="1" spc="225" dirty="0">
                <a:latin typeface="Times New Roman"/>
                <a:cs typeface="Times New Roman"/>
              </a:rPr>
              <a:t> </a:t>
            </a:r>
            <a:r>
              <a:rPr sz="1100" b="1" spc="-20" dirty="0">
                <a:latin typeface="Times New Roman"/>
                <a:cs typeface="Times New Roman"/>
              </a:rPr>
              <a:t>2020</a:t>
            </a:r>
            <a:endParaRPr sz="1100" dirty="0">
              <a:latin typeface="Times New Roman"/>
              <a:cs typeface="Times New Roman"/>
            </a:endParaRPr>
          </a:p>
        </p:txBody>
      </p:sp>
      <p:sp>
        <p:nvSpPr>
          <p:cNvPr id="30" name="object 30"/>
          <p:cNvSpPr txBox="1"/>
          <p:nvPr/>
        </p:nvSpPr>
        <p:spPr>
          <a:xfrm>
            <a:off x="239369" y="3270630"/>
            <a:ext cx="6417310" cy="554164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R="93345" algn="ctr">
              <a:lnSpc>
                <a:spcPct val="100000"/>
              </a:lnSpc>
              <a:spcBef>
                <a:spcPts val="100"/>
              </a:spcBef>
            </a:pPr>
            <a:r>
              <a:rPr sz="1200" b="1" spc="-10" dirty="0">
                <a:latin typeface="Times New Roman"/>
                <a:cs typeface="Times New Roman"/>
              </a:rPr>
              <a:t>Programa</a:t>
            </a:r>
            <a:r>
              <a:rPr sz="1200" b="1" spc="10" dirty="0">
                <a:latin typeface="Times New Roman"/>
                <a:cs typeface="Times New Roman"/>
              </a:rPr>
              <a:t> </a:t>
            </a:r>
            <a:r>
              <a:rPr sz="1200" b="1" spc="-20" dirty="0">
                <a:latin typeface="Times New Roman"/>
                <a:cs typeface="Times New Roman"/>
              </a:rPr>
              <a:t>Todas</a:t>
            </a:r>
            <a:r>
              <a:rPr sz="1200" b="1" spc="-4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las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Manos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a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la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Siembra:</a:t>
            </a:r>
            <a:r>
              <a:rPr sz="1200" b="1" spc="-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Una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Revisión</a:t>
            </a:r>
            <a:r>
              <a:rPr sz="1200" b="1" spc="-40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Teórica</a:t>
            </a:r>
            <a:endParaRPr sz="1200" dirty="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00" dirty="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45"/>
              </a:spcBef>
            </a:pPr>
            <a:endParaRPr sz="1200" dirty="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</a:pPr>
            <a:r>
              <a:rPr sz="1200" b="1" spc="-10" dirty="0">
                <a:latin typeface="Times New Roman"/>
                <a:cs typeface="Times New Roman"/>
              </a:rPr>
              <a:t>RESUMEN</a:t>
            </a:r>
            <a:endParaRPr sz="1200" dirty="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60"/>
              </a:spcBef>
            </a:pPr>
            <a:endParaRPr sz="1200" dirty="0">
              <a:latin typeface="Times New Roman"/>
              <a:cs typeface="Times New Roman"/>
            </a:endParaRPr>
          </a:p>
          <a:p>
            <a:pPr marL="12700" marR="508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programa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“Todas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Manos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Siembra”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concebido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programa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estratégico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defensa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integral del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territorio,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cuyo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propósito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fundamental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promover la articulación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intrainstitucional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interinstitucional,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través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enfoque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contenidos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curriculares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agroecológicos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contribuyan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formación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integral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comunidades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educativas y</a:t>
            </a:r>
            <a:r>
              <a:rPr sz="1200" spc="-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poder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popular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garantizar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seguridad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0" dirty="0">
                <a:latin typeface="Times New Roman"/>
                <a:cs typeface="Times New Roman"/>
              </a:rPr>
              <a:t>y </a:t>
            </a:r>
            <a:r>
              <a:rPr sz="1200" dirty="0">
                <a:latin typeface="Times New Roman"/>
                <a:cs typeface="Times New Roman"/>
              </a:rPr>
              <a:t>soberanía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alimentaria”,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donde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aplique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estrategia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8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transición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modelo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agroquímico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modelo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agroecológico.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Sobre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base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esta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premisa,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este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estudio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tuvo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propósito,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describir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los </a:t>
            </a:r>
            <a:r>
              <a:rPr sz="1200" dirty="0">
                <a:latin typeface="Times New Roman"/>
                <a:cs typeface="Times New Roman"/>
              </a:rPr>
              <a:t>constructos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teóricos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epistemológicos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inminentes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Programa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Todas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Manos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Siembra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como </a:t>
            </a:r>
            <a:r>
              <a:rPr sz="1200" dirty="0">
                <a:latin typeface="Times New Roman"/>
                <a:cs typeface="Times New Roman"/>
              </a:rPr>
              <a:t>sustrato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formación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contexto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 la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Educación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Bolivariana.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Esta investigación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abordó bajo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los </a:t>
            </a:r>
            <a:r>
              <a:rPr sz="1200" dirty="0">
                <a:latin typeface="Times New Roman"/>
                <a:cs typeface="Times New Roman"/>
              </a:rPr>
              <a:t>lineamientos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diseño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bibliográfico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modalidad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monográfica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tipo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documental.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utilizó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el </a:t>
            </a:r>
            <a:r>
              <a:rPr sz="1200" dirty="0">
                <a:latin typeface="Times New Roman"/>
                <a:cs typeface="Times New Roman"/>
              </a:rPr>
              <a:t>método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analítico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deductivo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técnicas,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análisis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contenido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crítico.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Producto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análisis </a:t>
            </a:r>
            <a:r>
              <a:rPr sz="1200" dirty="0">
                <a:latin typeface="Times New Roman"/>
                <a:cs typeface="Times New Roman"/>
              </a:rPr>
              <a:t>crítico,</a:t>
            </a:r>
            <a:r>
              <a:rPr sz="1200" spc="12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resultó</a:t>
            </a:r>
            <a:r>
              <a:rPr sz="1200" spc="11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14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gran</a:t>
            </a:r>
            <a:r>
              <a:rPr sz="1200" spc="114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significación</a:t>
            </a:r>
            <a:r>
              <a:rPr sz="1200" spc="12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expresar</a:t>
            </a:r>
            <a:r>
              <a:rPr sz="1200" spc="11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14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14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desarrollo</a:t>
            </a:r>
            <a:r>
              <a:rPr sz="1200" spc="12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endógeno</a:t>
            </a:r>
            <a:r>
              <a:rPr sz="1200" spc="12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0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14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desarrollo</a:t>
            </a:r>
            <a:r>
              <a:rPr sz="1200" spc="120" dirty="0">
                <a:latin typeface="Times New Roman"/>
                <a:cs typeface="Times New Roman"/>
              </a:rPr>
              <a:t>  </a:t>
            </a:r>
            <a:r>
              <a:rPr sz="1200" spc="-50" dirty="0">
                <a:latin typeface="Times New Roman"/>
                <a:cs typeface="Times New Roman"/>
              </a:rPr>
              <a:t>y </a:t>
            </a:r>
            <a:r>
              <a:rPr sz="1200" dirty="0">
                <a:latin typeface="Times New Roman"/>
                <a:cs typeface="Times New Roman"/>
              </a:rPr>
              <a:t>fortalecimiento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educación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ambiental,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son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dos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constructos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teóricos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epistemológicos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inminentes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programa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todas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manos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siembra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sirven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sustrato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creación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nuevo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modelo </a:t>
            </a:r>
            <a:r>
              <a:rPr sz="1200" dirty="0">
                <a:latin typeface="Times New Roman"/>
                <a:cs typeface="Times New Roman"/>
              </a:rPr>
              <a:t>productivo,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capaz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generar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crecimiento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sustentable,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diversificación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productiva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estabilidad </a:t>
            </a:r>
            <a:r>
              <a:rPr sz="1200" dirty="0">
                <a:latin typeface="Times New Roman"/>
                <a:cs typeface="Times New Roman"/>
              </a:rPr>
              <a:t>macroeconómica,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entrelazada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principios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conservación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ambiente,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todo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esto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dirigido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perentoria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formación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estudiante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contexto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Educación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Bolivariana.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tanto,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sugiere </a:t>
            </a:r>
            <a:r>
              <a:rPr sz="1200" dirty="0">
                <a:latin typeface="Times New Roman"/>
                <a:cs typeface="Times New Roman"/>
              </a:rPr>
              <a:t>avanzar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hacia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proceso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pedagógico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productivo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garantice desde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sistema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educativo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cultura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apunte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seguridad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soberanía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alimentaria,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donde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todos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docentes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debemos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participar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spc="-50" dirty="0">
                <a:latin typeface="Times New Roman"/>
                <a:cs typeface="Times New Roman"/>
              </a:rPr>
              <a:t>y </a:t>
            </a:r>
            <a:r>
              <a:rPr sz="1200" dirty="0">
                <a:latin typeface="Times New Roman"/>
                <a:cs typeface="Times New Roman"/>
              </a:rPr>
              <a:t>desarrollar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programa.</a:t>
            </a:r>
            <a:endParaRPr sz="1200" dirty="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65"/>
              </a:spcBef>
            </a:pPr>
            <a:endParaRPr sz="1200" dirty="0">
              <a:latin typeface="Times New Roman"/>
              <a:cs typeface="Times New Roman"/>
            </a:endParaRPr>
          </a:p>
          <a:p>
            <a:pPr marL="12700" algn="just">
              <a:lnSpc>
                <a:spcPct val="100000"/>
              </a:lnSpc>
            </a:pPr>
            <a:r>
              <a:rPr sz="1200" b="1" dirty="0">
                <a:latin typeface="Times New Roman"/>
                <a:cs typeface="Times New Roman"/>
              </a:rPr>
              <a:t>Descriptores</a:t>
            </a:r>
            <a:r>
              <a:rPr sz="1200" dirty="0">
                <a:latin typeface="Times New Roman"/>
                <a:cs typeface="Times New Roman"/>
              </a:rPr>
              <a:t>: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Programa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Todas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Manos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Siembra,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Educación</a:t>
            </a:r>
            <a:r>
              <a:rPr sz="1200" spc="-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Ambiental,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Desarrollo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endógeno.</a:t>
            </a:r>
            <a:endParaRPr sz="1200" dirty="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60"/>
              </a:spcBef>
            </a:pPr>
            <a:endParaRPr sz="1200" dirty="0">
              <a:latin typeface="Times New Roman"/>
              <a:cs typeface="Times New Roman"/>
            </a:endParaRPr>
          </a:p>
          <a:p>
            <a:pPr marL="12700" marR="5080" algn="just">
              <a:lnSpc>
                <a:spcPct val="100000"/>
              </a:lnSpc>
            </a:pPr>
            <a:r>
              <a:rPr sz="1200" b="1" dirty="0">
                <a:latin typeface="Times New Roman"/>
                <a:cs typeface="Times New Roman"/>
              </a:rPr>
              <a:t>Reseña</a:t>
            </a:r>
            <a:r>
              <a:rPr sz="1200" b="1" spc="8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Biográfica</a:t>
            </a:r>
            <a:r>
              <a:rPr sz="1200" dirty="0">
                <a:latin typeface="Times New Roman"/>
                <a:cs typeface="Times New Roman"/>
              </a:rPr>
              <a:t>: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Profesor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Educación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Integral.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Especialista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Procesos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Didácticos.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Magister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en </a:t>
            </a:r>
            <a:r>
              <a:rPr sz="1200" dirty="0">
                <a:latin typeface="Times New Roman"/>
                <a:cs typeface="Times New Roman"/>
              </a:rPr>
              <a:t>educación,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mención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Investigación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Educativa.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Abogado.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Labora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Ministerio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Poder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Popular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para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Educación.</a:t>
            </a:r>
            <a:r>
              <a:rPr sz="1200" spc="23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Facilitador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Unidad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Curricular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Metodología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Investigación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UNERG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spc="-50" dirty="0">
                <a:latin typeface="Times New Roman"/>
                <a:cs typeface="Times New Roman"/>
              </a:rPr>
              <a:t>y</a:t>
            </a:r>
            <a:endParaRPr sz="1200" dirty="0">
              <a:latin typeface="Times New Roman"/>
              <a:cs typeface="Times New Roman"/>
            </a:endParaRPr>
          </a:p>
        </p:txBody>
      </p:sp>
      <p:pic>
        <p:nvPicPr>
          <p:cNvPr id="31" name="object 31"/>
          <p:cNvPicPr/>
          <p:nvPr/>
        </p:nvPicPr>
        <p:blipFill>
          <a:blip r:embed="rId17" cstate="print"/>
          <a:stretch>
            <a:fillRect/>
          </a:stretch>
        </p:blipFill>
        <p:spPr>
          <a:xfrm>
            <a:off x="4725161" y="164274"/>
            <a:ext cx="1805305" cy="893889"/>
          </a:xfrm>
          <a:prstGeom prst="rect">
            <a:avLst/>
          </a:prstGeom>
        </p:spPr>
      </p:pic>
      <p:sp>
        <p:nvSpPr>
          <p:cNvPr id="32" name="object 32"/>
          <p:cNvSpPr txBox="1"/>
          <p:nvPr/>
        </p:nvSpPr>
        <p:spPr>
          <a:xfrm>
            <a:off x="239369" y="8803165"/>
            <a:ext cx="2157095" cy="1943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410"/>
              </a:lnSpc>
            </a:pPr>
            <a:r>
              <a:rPr sz="1200" spc="-20" dirty="0">
                <a:latin typeface="Times New Roman"/>
                <a:cs typeface="Times New Roman"/>
              </a:rPr>
              <a:t>UPEL-</a:t>
            </a:r>
            <a:r>
              <a:rPr sz="1200" dirty="0">
                <a:latin typeface="Times New Roman"/>
                <a:cs typeface="Times New Roman"/>
              </a:rPr>
              <a:t>Mácaro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docente </a:t>
            </a:r>
            <a:r>
              <a:rPr sz="1200" spc="-10" dirty="0">
                <a:latin typeface="Times New Roman"/>
                <a:cs typeface="Times New Roman"/>
              </a:rPr>
              <a:t>contratado.</a:t>
            </a:r>
            <a:endParaRPr sz="1200" dirty="0">
              <a:latin typeface="Times New Roman"/>
              <a:cs typeface="Times New Roman"/>
            </a:endParaRPr>
          </a:p>
        </p:txBody>
      </p:sp>
      <p:sp>
        <p:nvSpPr>
          <p:cNvPr id="33" name="object 33"/>
          <p:cNvSpPr txBox="1"/>
          <p:nvPr/>
        </p:nvSpPr>
        <p:spPr>
          <a:xfrm>
            <a:off x="6317360" y="8945507"/>
            <a:ext cx="254000" cy="1943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410"/>
              </a:lnSpc>
            </a:pPr>
            <a:r>
              <a:rPr sz="1200" spc="-25" dirty="0">
                <a:latin typeface="Times New Roman"/>
                <a:cs typeface="Times New Roman"/>
              </a:rPr>
              <a:t>315</a:t>
            </a:r>
            <a:endParaRPr sz="1200" dirty="0">
              <a:latin typeface="Times New Roman"/>
              <a:cs typeface="Times New Roman"/>
            </a:endParaRPr>
          </a:p>
        </p:txBody>
      </p:sp>
      <p:grpSp>
        <p:nvGrpSpPr>
          <p:cNvPr id="34" name="Grupo 33">
            <a:extLst>
              <a:ext uri="{FF2B5EF4-FFF2-40B4-BE49-F238E27FC236}">
                <a16:creationId xmlns:a16="http://schemas.microsoft.com/office/drawing/2014/main" id="{F9142E3F-DFF4-33D3-298F-3ABB38104919}"/>
              </a:ext>
            </a:extLst>
          </p:cNvPr>
          <p:cNvGrpSpPr/>
          <p:nvPr/>
        </p:nvGrpSpPr>
        <p:grpSpPr>
          <a:xfrm>
            <a:off x="117348" y="98932"/>
            <a:ext cx="6665976" cy="1452626"/>
            <a:chOff x="470065" y="1951410"/>
            <a:chExt cx="6665976" cy="1452626"/>
          </a:xfrm>
        </p:grpSpPr>
        <p:grpSp>
          <p:nvGrpSpPr>
            <p:cNvPr id="35" name="object 12">
              <a:extLst>
                <a:ext uri="{FF2B5EF4-FFF2-40B4-BE49-F238E27FC236}">
                  <a16:creationId xmlns:a16="http://schemas.microsoft.com/office/drawing/2014/main" id="{D83693E8-D42A-0011-8AD3-DD8B9104F2EF}"/>
                </a:ext>
              </a:extLst>
            </p:cNvPr>
            <p:cNvGrpSpPr/>
            <p:nvPr/>
          </p:nvGrpSpPr>
          <p:grpSpPr>
            <a:xfrm>
              <a:off x="470065" y="1951664"/>
              <a:ext cx="6665976" cy="1452372"/>
              <a:chOff x="96011" y="115823"/>
              <a:chExt cx="6665976" cy="1452372"/>
            </a:xfrm>
          </p:grpSpPr>
          <p:pic>
            <p:nvPicPr>
              <p:cNvPr id="39" name="object 13">
                <a:extLst>
                  <a:ext uri="{FF2B5EF4-FFF2-40B4-BE49-F238E27FC236}">
                    <a16:creationId xmlns:a16="http://schemas.microsoft.com/office/drawing/2014/main" id="{7074374C-A822-B351-26B9-492375FF029E}"/>
                  </a:ext>
                </a:extLst>
              </p:cNvPr>
              <p:cNvPicPr/>
              <p:nvPr/>
            </p:nvPicPr>
            <p:blipFill>
              <a:blip r:embed="rId7" cstate="print"/>
              <a:stretch>
                <a:fillRect/>
              </a:stretch>
            </p:blipFill>
            <p:spPr>
              <a:xfrm>
                <a:off x="96011" y="115823"/>
                <a:ext cx="6665976" cy="1452372"/>
              </a:xfrm>
              <a:prstGeom prst="rect">
                <a:avLst/>
              </a:prstGeom>
            </p:spPr>
          </p:pic>
          <p:pic>
            <p:nvPicPr>
              <p:cNvPr id="40" name="object 14">
                <a:extLst>
                  <a:ext uri="{FF2B5EF4-FFF2-40B4-BE49-F238E27FC236}">
                    <a16:creationId xmlns:a16="http://schemas.microsoft.com/office/drawing/2014/main" id="{8DA000F7-9E67-2A9D-842C-23CA0FFE6D58}"/>
                  </a:ext>
                </a:extLst>
              </p:cNvPr>
              <p:cNvPicPr/>
              <p:nvPr/>
            </p:nvPicPr>
            <p:blipFill>
              <a:blip r:embed="rId8" cstate="print"/>
              <a:stretch>
                <a:fillRect/>
              </a:stretch>
            </p:blipFill>
            <p:spPr>
              <a:xfrm>
                <a:off x="142849" y="142875"/>
                <a:ext cx="6572275" cy="1358646"/>
              </a:xfrm>
              <a:prstGeom prst="rect">
                <a:avLst/>
              </a:prstGeom>
            </p:spPr>
          </p:pic>
          <p:sp>
            <p:nvSpPr>
              <p:cNvPr id="41" name="object 15">
                <a:extLst>
                  <a:ext uri="{FF2B5EF4-FFF2-40B4-BE49-F238E27FC236}">
                    <a16:creationId xmlns:a16="http://schemas.microsoft.com/office/drawing/2014/main" id="{7E907572-90B2-F1C2-B208-36B8C3BA86CB}"/>
                  </a:ext>
                </a:extLst>
              </p:cNvPr>
              <p:cNvSpPr/>
              <p:nvPr/>
            </p:nvSpPr>
            <p:spPr>
              <a:xfrm>
                <a:off x="142849" y="142875"/>
                <a:ext cx="6572884" cy="1358900"/>
              </a:xfrm>
              <a:custGeom>
                <a:avLst/>
                <a:gdLst/>
                <a:ahLst/>
                <a:cxnLst/>
                <a:rect l="l" t="t" r="r" b="b"/>
                <a:pathLst>
                  <a:path w="6572884" h="1358900">
                    <a:moveTo>
                      <a:pt x="0" y="226441"/>
                    </a:moveTo>
                    <a:lnTo>
                      <a:pt x="4600" y="180795"/>
                    </a:lnTo>
                    <a:lnTo>
                      <a:pt x="17795" y="138285"/>
                    </a:lnTo>
                    <a:lnTo>
                      <a:pt x="38673" y="99820"/>
                    </a:lnTo>
                    <a:lnTo>
                      <a:pt x="66324" y="66309"/>
                    </a:lnTo>
                    <a:lnTo>
                      <a:pt x="99837" y="38663"/>
                    </a:lnTo>
                    <a:lnTo>
                      <a:pt x="138301" y="17789"/>
                    </a:lnTo>
                    <a:lnTo>
                      <a:pt x="180806" y="4599"/>
                    </a:lnTo>
                    <a:lnTo>
                      <a:pt x="226440" y="0"/>
                    </a:lnTo>
                    <a:lnTo>
                      <a:pt x="6345834" y="0"/>
                    </a:lnTo>
                    <a:lnTo>
                      <a:pt x="6391480" y="4599"/>
                    </a:lnTo>
                    <a:lnTo>
                      <a:pt x="6433990" y="17789"/>
                    </a:lnTo>
                    <a:lnTo>
                      <a:pt x="6472455" y="38663"/>
                    </a:lnTo>
                    <a:lnTo>
                      <a:pt x="6505965" y="66309"/>
                    </a:lnTo>
                    <a:lnTo>
                      <a:pt x="6533612" y="99820"/>
                    </a:lnTo>
                    <a:lnTo>
                      <a:pt x="6554485" y="138285"/>
                    </a:lnTo>
                    <a:lnTo>
                      <a:pt x="6567676" y="180795"/>
                    </a:lnTo>
                    <a:lnTo>
                      <a:pt x="6572275" y="226441"/>
                    </a:lnTo>
                    <a:lnTo>
                      <a:pt x="6572275" y="1132204"/>
                    </a:lnTo>
                    <a:lnTo>
                      <a:pt x="6567676" y="1177850"/>
                    </a:lnTo>
                    <a:lnTo>
                      <a:pt x="6554485" y="1220360"/>
                    </a:lnTo>
                    <a:lnTo>
                      <a:pt x="6533612" y="1258825"/>
                    </a:lnTo>
                    <a:lnTo>
                      <a:pt x="6505965" y="1292336"/>
                    </a:lnTo>
                    <a:lnTo>
                      <a:pt x="6472455" y="1319982"/>
                    </a:lnTo>
                    <a:lnTo>
                      <a:pt x="6433990" y="1340856"/>
                    </a:lnTo>
                    <a:lnTo>
                      <a:pt x="6391480" y="1354046"/>
                    </a:lnTo>
                    <a:lnTo>
                      <a:pt x="6345834" y="1358646"/>
                    </a:lnTo>
                    <a:lnTo>
                      <a:pt x="226440" y="1358646"/>
                    </a:lnTo>
                    <a:lnTo>
                      <a:pt x="180806" y="1354046"/>
                    </a:lnTo>
                    <a:lnTo>
                      <a:pt x="138301" y="1340856"/>
                    </a:lnTo>
                    <a:lnTo>
                      <a:pt x="99837" y="1319982"/>
                    </a:lnTo>
                    <a:lnTo>
                      <a:pt x="66324" y="1292336"/>
                    </a:lnTo>
                    <a:lnTo>
                      <a:pt x="38673" y="1258825"/>
                    </a:lnTo>
                    <a:lnTo>
                      <a:pt x="17795" y="1220360"/>
                    </a:lnTo>
                    <a:lnTo>
                      <a:pt x="4600" y="1177850"/>
                    </a:lnTo>
                    <a:lnTo>
                      <a:pt x="0" y="1132204"/>
                    </a:lnTo>
                    <a:lnTo>
                      <a:pt x="0" y="226441"/>
                    </a:lnTo>
                    <a:close/>
                  </a:path>
                </a:pathLst>
              </a:custGeom>
              <a:ln w="9525">
                <a:solidFill>
                  <a:srgbClr val="55CE74"/>
                </a:solidFill>
              </a:ln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pic>
            <p:nvPicPr>
              <p:cNvPr id="42" name="object 16">
                <a:extLst>
                  <a:ext uri="{FF2B5EF4-FFF2-40B4-BE49-F238E27FC236}">
                    <a16:creationId xmlns:a16="http://schemas.microsoft.com/office/drawing/2014/main" id="{ECB57BEA-1EBF-A051-0435-B8B0C3876C64}"/>
                  </a:ext>
                </a:extLst>
              </p:cNvPr>
              <p:cNvPicPr/>
              <p:nvPr/>
            </p:nvPicPr>
            <p:blipFill>
              <a:blip r:embed="rId9" cstate="print"/>
              <a:stretch>
                <a:fillRect/>
              </a:stretch>
            </p:blipFill>
            <p:spPr>
              <a:xfrm>
                <a:off x="2500248" y="305930"/>
                <a:ext cx="1714500" cy="733945"/>
              </a:xfrm>
              <a:prstGeom prst="rect">
                <a:avLst/>
              </a:prstGeom>
            </p:spPr>
          </p:pic>
        </p:grpSp>
        <p:sp>
          <p:nvSpPr>
            <p:cNvPr id="36" name="object 16">
              <a:extLst>
                <a:ext uri="{FF2B5EF4-FFF2-40B4-BE49-F238E27FC236}">
                  <a16:creationId xmlns:a16="http://schemas.microsoft.com/office/drawing/2014/main" id="{90BF299E-7528-07B9-878A-83DB6BBF27DB}"/>
                </a:ext>
              </a:extLst>
            </p:cNvPr>
            <p:cNvSpPr txBox="1"/>
            <p:nvPr/>
          </p:nvSpPr>
          <p:spPr>
            <a:xfrm>
              <a:off x="2775727" y="2875716"/>
              <a:ext cx="3332858" cy="391795"/>
            </a:xfrm>
            <a:prstGeom prst="rect">
              <a:avLst/>
            </a:prstGeom>
            <a:noFill/>
          </p:spPr>
          <p:txBody>
            <a:bodyPr vert="horz" wrap="square" lIns="0" tIns="12700" rIns="0" bIns="0" rtlCol="0">
              <a:spAutoFit/>
            </a:bodyPr>
            <a:lstStyle/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Volumen 4,  Número 1  Enero a Julio 2021</a:t>
              </a:r>
            </a:p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Revista Semestral. Venezuela</a:t>
              </a:r>
              <a:endParaRPr sz="1200" dirty="0">
                <a:latin typeface="Arial"/>
                <a:cs typeface="Arial"/>
              </a:endParaRPr>
            </a:p>
          </p:txBody>
        </p:sp>
        <p:pic>
          <p:nvPicPr>
            <p:cNvPr id="37" name="object 25">
              <a:extLst>
                <a:ext uri="{FF2B5EF4-FFF2-40B4-BE49-F238E27FC236}">
                  <a16:creationId xmlns:a16="http://schemas.microsoft.com/office/drawing/2014/main" id="{F4DEE008-E184-5B32-8F35-B139B5DF5753}"/>
                </a:ext>
              </a:extLst>
            </p:cNvPr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470065" y="2027896"/>
              <a:ext cx="2305662" cy="1053903"/>
            </a:xfrm>
            <a:prstGeom prst="rect">
              <a:avLst/>
            </a:prstGeom>
          </p:spPr>
        </p:pic>
        <p:pic>
          <p:nvPicPr>
            <p:cNvPr id="38" name="object 31">
              <a:extLst>
                <a:ext uri="{FF2B5EF4-FFF2-40B4-BE49-F238E27FC236}">
                  <a16:creationId xmlns:a16="http://schemas.microsoft.com/office/drawing/2014/main" id="{5F9C0804-AF1B-D8C2-2A58-B5397FD5D1E9}"/>
                </a:ext>
              </a:extLst>
            </p:cNvPr>
            <p:cNvPicPr/>
            <p:nvPr/>
          </p:nvPicPr>
          <p:blipFill>
            <a:blip r:embed="rId17" cstate="print"/>
            <a:stretch>
              <a:fillRect/>
            </a:stretch>
          </p:blipFill>
          <p:spPr>
            <a:xfrm>
              <a:off x="4932681" y="1951410"/>
              <a:ext cx="1805304" cy="893889"/>
            </a:xfrm>
            <a:prstGeom prst="rect">
              <a:avLst/>
            </a:prstGeom>
          </p:spPr>
        </p:pic>
      </p:grpSp>
    </p:spTree>
  </p:cSld>
  <p:clrMapOvr>
    <a:masterClrMapping/>
  </p:clrMapOvr>
</p:sld>
</file>

<file path=ppt/slides/slide31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105155" y="3043430"/>
            <a:ext cx="6647815" cy="5835650"/>
            <a:chOff x="105155" y="3043430"/>
            <a:chExt cx="6647815" cy="5835650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05155" y="3043430"/>
              <a:ext cx="6647687" cy="5835391"/>
            </a:xfrm>
            <a:prstGeom prst="rect">
              <a:avLst/>
            </a:prstGeom>
          </p:spPr>
        </p:pic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42849" y="3062414"/>
              <a:ext cx="6572250" cy="5758053"/>
            </a:xfrm>
            <a:prstGeom prst="rect">
              <a:avLst/>
            </a:prstGeom>
          </p:spPr>
        </p:pic>
        <p:sp>
          <p:nvSpPr>
            <p:cNvPr id="5" name="object 5"/>
            <p:cNvSpPr/>
            <p:nvPr/>
          </p:nvSpPr>
          <p:spPr>
            <a:xfrm>
              <a:off x="142849" y="3062414"/>
              <a:ext cx="6572250" cy="5758180"/>
            </a:xfrm>
            <a:custGeom>
              <a:avLst/>
              <a:gdLst/>
              <a:ahLst/>
              <a:cxnLst/>
              <a:rect l="l" t="t" r="r" b="b"/>
              <a:pathLst>
                <a:path w="6572250" h="5758180">
                  <a:moveTo>
                    <a:pt x="0" y="5758053"/>
                  </a:moveTo>
                  <a:lnTo>
                    <a:pt x="6572250" y="5758053"/>
                  </a:lnTo>
                  <a:lnTo>
                    <a:pt x="6572250" y="0"/>
                  </a:lnTo>
                  <a:lnTo>
                    <a:pt x="0" y="0"/>
                  </a:lnTo>
                  <a:lnTo>
                    <a:pt x="0" y="5758053"/>
                  </a:lnTo>
                  <a:close/>
                </a:path>
              </a:pathLst>
            </a:custGeom>
            <a:ln w="9525">
              <a:solidFill>
                <a:srgbClr val="55CE74"/>
              </a:solidFill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</p:grpSp>
      <p:grpSp>
        <p:nvGrpSpPr>
          <p:cNvPr id="6" name="object 6"/>
          <p:cNvGrpSpPr/>
          <p:nvPr/>
        </p:nvGrpSpPr>
        <p:grpSpPr>
          <a:xfrm>
            <a:off x="105155" y="124968"/>
            <a:ext cx="6647815" cy="1193800"/>
            <a:chOff x="105155" y="124968"/>
            <a:chExt cx="6647815" cy="1193800"/>
          </a:xfrm>
        </p:grpSpPr>
        <p:pic>
          <p:nvPicPr>
            <p:cNvPr id="7" name="object 7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05155" y="124968"/>
              <a:ext cx="6647687" cy="1193291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142849" y="142875"/>
              <a:ext cx="6572275" cy="1116710"/>
            </a:xfrm>
            <a:prstGeom prst="rect">
              <a:avLst/>
            </a:prstGeom>
          </p:spPr>
        </p:pic>
        <p:sp>
          <p:nvSpPr>
            <p:cNvPr id="9" name="object 9"/>
            <p:cNvSpPr/>
            <p:nvPr/>
          </p:nvSpPr>
          <p:spPr>
            <a:xfrm>
              <a:off x="142849" y="142875"/>
              <a:ext cx="6572884" cy="1116965"/>
            </a:xfrm>
            <a:custGeom>
              <a:avLst/>
              <a:gdLst/>
              <a:ahLst/>
              <a:cxnLst/>
              <a:rect l="l" t="t" r="r" b="b"/>
              <a:pathLst>
                <a:path w="6572884" h="1116965">
                  <a:moveTo>
                    <a:pt x="0" y="186181"/>
                  </a:moveTo>
                  <a:lnTo>
                    <a:pt x="6649" y="136671"/>
                  </a:lnTo>
                  <a:lnTo>
                    <a:pt x="25413" y="92192"/>
                  </a:lnTo>
                  <a:lnTo>
                    <a:pt x="54517" y="54514"/>
                  </a:lnTo>
                  <a:lnTo>
                    <a:pt x="92188" y="25409"/>
                  </a:lnTo>
                  <a:lnTo>
                    <a:pt x="136651" y="6647"/>
                  </a:lnTo>
                  <a:lnTo>
                    <a:pt x="186131" y="0"/>
                  </a:lnTo>
                  <a:lnTo>
                    <a:pt x="6386093" y="0"/>
                  </a:lnTo>
                  <a:lnTo>
                    <a:pt x="6435603" y="6647"/>
                  </a:lnTo>
                  <a:lnTo>
                    <a:pt x="6480082" y="25409"/>
                  </a:lnTo>
                  <a:lnTo>
                    <a:pt x="6517760" y="54514"/>
                  </a:lnTo>
                  <a:lnTo>
                    <a:pt x="6546865" y="92192"/>
                  </a:lnTo>
                  <a:lnTo>
                    <a:pt x="6565627" y="136671"/>
                  </a:lnTo>
                  <a:lnTo>
                    <a:pt x="6572275" y="186181"/>
                  </a:lnTo>
                  <a:lnTo>
                    <a:pt x="6572275" y="930655"/>
                  </a:lnTo>
                  <a:lnTo>
                    <a:pt x="6565627" y="980112"/>
                  </a:lnTo>
                  <a:lnTo>
                    <a:pt x="6546865" y="1024556"/>
                  </a:lnTo>
                  <a:lnTo>
                    <a:pt x="6517760" y="1062212"/>
                  </a:lnTo>
                  <a:lnTo>
                    <a:pt x="6480082" y="1091306"/>
                  </a:lnTo>
                  <a:lnTo>
                    <a:pt x="6435603" y="1110064"/>
                  </a:lnTo>
                  <a:lnTo>
                    <a:pt x="6386093" y="1116710"/>
                  </a:lnTo>
                  <a:lnTo>
                    <a:pt x="186131" y="1116710"/>
                  </a:lnTo>
                  <a:lnTo>
                    <a:pt x="136651" y="1110064"/>
                  </a:lnTo>
                  <a:lnTo>
                    <a:pt x="92188" y="1091306"/>
                  </a:lnTo>
                  <a:lnTo>
                    <a:pt x="54517" y="1062212"/>
                  </a:lnTo>
                  <a:lnTo>
                    <a:pt x="25413" y="1024556"/>
                  </a:lnTo>
                  <a:lnTo>
                    <a:pt x="6649" y="980112"/>
                  </a:lnTo>
                  <a:lnTo>
                    <a:pt x="0" y="930655"/>
                  </a:lnTo>
                  <a:lnTo>
                    <a:pt x="0" y="186181"/>
                  </a:lnTo>
                  <a:close/>
                </a:path>
              </a:pathLst>
            </a:custGeom>
            <a:ln w="9525">
              <a:solidFill>
                <a:srgbClr val="55CE74"/>
              </a:solidFill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</p:grpSp>
      <p:grpSp>
        <p:nvGrpSpPr>
          <p:cNvPr id="10" name="object 10"/>
          <p:cNvGrpSpPr/>
          <p:nvPr/>
        </p:nvGrpSpPr>
        <p:grpSpPr>
          <a:xfrm>
            <a:off x="318518" y="1504208"/>
            <a:ext cx="6256020" cy="678180"/>
            <a:chOff x="318518" y="1504208"/>
            <a:chExt cx="6256020" cy="678180"/>
          </a:xfrm>
        </p:grpSpPr>
        <p:pic>
          <p:nvPicPr>
            <p:cNvPr id="11" name="object 11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318518" y="1504208"/>
              <a:ext cx="6256015" cy="678139"/>
            </a:xfrm>
            <a:prstGeom prst="rect">
              <a:avLst/>
            </a:prstGeom>
          </p:spPr>
        </p:pic>
        <p:pic>
          <p:nvPicPr>
            <p:cNvPr id="12" name="object 12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357136" y="1522082"/>
              <a:ext cx="6179439" cy="601611"/>
            </a:xfrm>
            <a:prstGeom prst="rect">
              <a:avLst/>
            </a:prstGeom>
          </p:spPr>
        </p:pic>
        <p:sp>
          <p:nvSpPr>
            <p:cNvPr id="13" name="object 13"/>
            <p:cNvSpPr/>
            <p:nvPr/>
          </p:nvSpPr>
          <p:spPr>
            <a:xfrm>
              <a:off x="357136" y="1522082"/>
              <a:ext cx="6179820" cy="601980"/>
            </a:xfrm>
            <a:custGeom>
              <a:avLst/>
              <a:gdLst/>
              <a:ahLst/>
              <a:cxnLst/>
              <a:rect l="l" t="t" r="r" b="b"/>
              <a:pathLst>
                <a:path w="6179820" h="601980">
                  <a:moveTo>
                    <a:pt x="0" y="601611"/>
                  </a:moveTo>
                  <a:lnTo>
                    <a:pt x="6179439" y="601611"/>
                  </a:lnTo>
                  <a:lnTo>
                    <a:pt x="6179439" y="0"/>
                  </a:lnTo>
                  <a:lnTo>
                    <a:pt x="0" y="0"/>
                  </a:lnTo>
                  <a:lnTo>
                    <a:pt x="0" y="601611"/>
                  </a:lnTo>
                  <a:close/>
                </a:path>
              </a:pathLst>
            </a:custGeom>
            <a:ln w="9525">
              <a:solidFill>
                <a:srgbClr val="C9E67A"/>
              </a:solidFill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</p:grpSp>
      <p:sp>
        <p:nvSpPr>
          <p:cNvPr id="14" name="object 14"/>
          <p:cNvSpPr txBox="1"/>
          <p:nvPr/>
        </p:nvSpPr>
        <p:spPr>
          <a:xfrm>
            <a:off x="3020695" y="1360423"/>
            <a:ext cx="1322705" cy="18669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1050" b="1" dirty="0">
                <a:latin typeface="Times New Roman"/>
                <a:cs typeface="Times New Roman"/>
              </a:rPr>
              <a:t>Para</a:t>
            </a:r>
            <a:r>
              <a:rPr sz="1050" b="1" spc="-30" dirty="0">
                <a:latin typeface="Times New Roman"/>
                <a:cs typeface="Times New Roman"/>
              </a:rPr>
              <a:t> </a:t>
            </a:r>
            <a:r>
              <a:rPr sz="1050" b="1" dirty="0">
                <a:latin typeface="Times New Roman"/>
                <a:cs typeface="Times New Roman"/>
              </a:rPr>
              <a:t>citar</a:t>
            </a:r>
            <a:r>
              <a:rPr sz="1050" b="1" spc="-20" dirty="0">
                <a:latin typeface="Times New Roman"/>
                <a:cs typeface="Times New Roman"/>
              </a:rPr>
              <a:t> </a:t>
            </a:r>
            <a:r>
              <a:rPr sz="1050" b="1" dirty="0">
                <a:latin typeface="Times New Roman"/>
                <a:cs typeface="Times New Roman"/>
              </a:rPr>
              <a:t>este</a:t>
            </a:r>
            <a:r>
              <a:rPr sz="1050" b="1" spc="-20" dirty="0">
                <a:latin typeface="Times New Roman"/>
                <a:cs typeface="Times New Roman"/>
              </a:rPr>
              <a:t> </a:t>
            </a:r>
            <a:r>
              <a:rPr sz="1050" b="1" spc="-10" dirty="0">
                <a:latin typeface="Times New Roman"/>
                <a:cs typeface="Times New Roman"/>
              </a:rPr>
              <a:t>artículo</a:t>
            </a:r>
            <a:endParaRPr sz="1050" dirty="0">
              <a:latin typeface="Times New Roman"/>
              <a:cs typeface="Times New Roman"/>
            </a:endParaRPr>
          </a:p>
        </p:txBody>
      </p:sp>
      <p:grpSp>
        <p:nvGrpSpPr>
          <p:cNvPr id="15" name="object 15"/>
          <p:cNvGrpSpPr/>
          <p:nvPr/>
        </p:nvGrpSpPr>
        <p:grpSpPr>
          <a:xfrm>
            <a:off x="96011" y="115823"/>
            <a:ext cx="6666230" cy="1463040"/>
            <a:chOff x="96011" y="115823"/>
            <a:chExt cx="6666230" cy="1463040"/>
          </a:xfrm>
        </p:grpSpPr>
        <p:pic>
          <p:nvPicPr>
            <p:cNvPr id="16" name="object 16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96011" y="115823"/>
              <a:ext cx="6665976" cy="1452372"/>
            </a:xfrm>
            <a:prstGeom prst="rect">
              <a:avLst/>
            </a:prstGeom>
          </p:spPr>
        </p:pic>
        <p:pic>
          <p:nvPicPr>
            <p:cNvPr id="17" name="object 17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142849" y="142875"/>
              <a:ext cx="6572275" cy="1358646"/>
            </a:xfrm>
            <a:prstGeom prst="rect">
              <a:avLst/>
            </a:prstGeom>
          </p:spPr>
        </p:pic>
        <p:sp>
          <p:nvSpPr>
            <p:cNvPr id="18" name="object 18"/>
            <p:cNvSpPr/>
            <p:nvPr/>
          </p:nvSpPr>
          <p:spPr>
            <a:xfrm>
              <a:off x="142849" y="142875"/>
              <a:ext cx="6572884" cy="1358900"/>
            </a:xfrm>
            <a:custGeom>
              <a:avLst/>
              <a:gdLst/>
              <a:ahLst/>
              <a:cxnLst/>
              <a:rect l="l" t="t" r="r" b="b"/>
              <a:pathLst>
                <a:path w="6572884" h="1358900">
                  <a:moveTo>
                    <a:pt x="0" y="226441"/>
                  </a:moveTo>
                  <a:lnTo>
                    <a:pt x="4600" y="180795"/>
                  </a:lnTo>
                  <a:lnTo>
                    <a:pt x="17795" y="138285"/>
                  </a:lnTo>
                  <a:lnTo>
                    <a:pt x="38673" y="99820"/>
                  </a:lnTo>
                  <a:lnTo>
                    <a:pt x="66324" y="66309"/>
                  </a:lnTo>
                  <a:lnTo>
                    <a:pt x="99837" y="38663"/>
                  </a:lnTo>
                  <a:lnTo>
                    <a:pt x="138301" y="17789"/>
                  </a:lnTo>
                  <a:lnTo>
                    <a:pt x="180806" y="4599"/>
                  </a:lnTo>
                  <a:lnTo>
                    <a:pt x="226440" y="0"/>
                  </a:lnTo>
                  <a:lnTo>
                    <a:pt x="6345834" y="0"/>
                  </a:lnTo>
                  <a:lnTo>
                    <a:pt x="6391480" y="4599"/>
                  </a:lnTo>
                  <a:lnTo>
                    <a:pt x="6433990" y="17789"/>
                  </a:lnTo>
                  <a:lnTo>
                    <a:pt x="6472455" y="38663"/>
                  </a:lnTo>
                  <a:lnTo>
                    <a:pt x="6505965" y="66309"/>
                  </a:lnTo>
                  <a:lnTo>
                    <a:pt x="6533612" y="99820"/>
                  </a:lnTo>
                  <a:lnTo>
                    <a:pt x="6554485" y="138285"/>
                  </a:lnTo>
                  <a:lnTo>
                    <a:pt x="6567676" y="180795"/>
                  </a:lnTo>
                  <a:lnTo>
                    <a:pt x="6572275" y="226441"/>
                  </a:lnTo>
                  <a:lnTo>
                    <a:pt x="6572275" y="1132204"/>
                  </a:lnTo>
                  <a:lnTo>
                    <a:pt x="6567676" y="1177850"/>
                  </a:lnTo>
                  <a:lnTo>
                    <a:pt x="6554485" y="1220360"/>
                  </a:lnTo>
                  <a:lnTo>
                    <a:pt x="6533612" y="1258825"/>
                  </a:lnTo>
                  <a:lnTo>
                    <a:pt x="6505965" y="1292336"/>
                  </a:lnTo>
                  <a:lnTo>
                    <a:pt x="6472455" y="1319982"/>
                  </a:lnTo>
                  <a:lnTo>
                    <a:pt x="6433990" y="1340856"/>
                  </a:lnTo>
                  <a:lnTo>
                    <a:pt x="6391480" y="1354046"/>
                  </a:lnTo>
                  <a:lnTo>
                    <a:pt x="6345834" y="1358646"/>
                  </a:lnTo>
                  <a:lnTo>
                    <a:pt x="226440" y="1358646"/>
                  </a:lnTo>
                  <a:lnTo>
                    <a:pt x="180806" y="1354046"/>
                  </a:lnTo>
                  <a:lnTo>
                    <a:pt x="138301" y="1340856"/>
                  </a:lnTo>
                  <a:lnTo>
                    <a:pt x="99837" y="1319982"/>
                  </a:lnTo>
                  <a:lnTo>
                    <a:pt x="66324" y="1292336"/>
                  </a:lnTo>
                  <a:lnTo>
                    <a:pt x="38673" y="1258825"/>
                  </a:lnTo>
                  <a:lnTo>
                    <a:pt x="17795" y="1220360"/>
                  </a:lnTo>
                  <a:lnTo>
                    <a:pt x="4600" y="1177850"/>
                  </a:lnTo>
                  <a:lnTo>
                    <a:pt x="0" y="1132204"/>
                  </a:lnTo>
                  <a:lnTo>
                    <a:pt x="0" y="226441"/>
                  </a:lnTo>
                  <a:close/>
                </a:path>
              </a:pathLst>
            </a:custGeom>
            <a:ln w="9525">
              <a:solidFill>
                <a:srgbClr val="55CE74"/>
              </a:solidFill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pic>
          <p:nvPicPr>
            <p:cNvPr id="19" name="object 19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2500248" y="305930"/>
              <a:ext cx="1714500" cy="733945"/>
            </a:xfrm>
            <a:prstGeom prst="rect">
              <a:avLst/>
            </a:prstGeom>
          </p:spPr>
        </p:pic>
        <p:pic>
          <p:nvPicPr>
            <p:cNvPr id="20" name="object 20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4357751" y="251586"/>
              <a:ext cx="2214626" cy="788289"/>
            </a:xfrm>
            <a:prstGeom prst="rect">
              <a:avLst/>
            </a:prstGeom>
          </p:spPr>
        </p:pic>
        <p:pic>
          <p:nvPicPr>
            <p:cNvPr id="21" name="object 21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2738628" y="1024127"/>
              <a:ext cx="1897379" cy="371855"/>
            </a:xfrm>
            <a:prstGeom prst="rect">
              <a:avLst/>
            </a:prstGeom>
          </p:spPr>
        </p:pic>
        <p:pic>
          <p:nvPicPr>
            <p:cNvPr id="22" name="object 22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4401311" y="1024127"/>
              <a:ext cx="1577339" cy="371855"/>
            </a:xfrm>
            <a:prstGeom prst="rect">
              <a:avLst/>
            </a:prstGeom>
          </p:spPr>
        </p:pic>
        <p:pic>
          <p:nvPicPr>
            <p:cNvPr id="23" name="object 23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3169919" y="1207007"/>
              <a:ext cx="1546859" cy="371855"/>
            </a:xfrm>
            <a:prstGeom prst="rect">
              <a:avLst/>
            </a:prstGeom>
          </p:spPr>
        </p:pic>
        <p:pic>
          <p:nvPicPr>
            <p:cNvPr id="24" name="object 24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4482083" y="1207007"/>
              <a:ext cx="284988" cy="371855"/>
            </a:xfrm>
            <a:prstGeom prst="rect">
              <a:avLst/>
            </a:prstGeom>
          </p:spPr>
        </p:pic>
        <p:pic>
          <p:nvPicPr>
            <p:cNvPr id="25" name="object 25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4572000" y="1207007"/>
              <a:ext cx="1013460" cy="371855"/>
            </a:xfrm>
            <a:prstGeom prst="rect">
              <a:avLst/>
            </a:prstGeom>
          </p:spPr>
        </p:pic>
      </p:grpSp>
      <p:sp>
        <p:nvSpPr>
          <p:cNvPr id="26" name="object 26"/>
          <p:cNvSpPr txBox="1"/>
          <p:nvPr/>
        </p:nvSpPr>
        <p:spPr>
          <a:xfrm>
            <a:off x="2842005" y="1068451"/>
            <a:ext cx="3029585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Arial"/>
                <a:cs typeface="Arial"/>
              </a:rPr>
              <a:t>6ta.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Edición</a:t>
            </a:r>
            <a:r>
              <a:rPr sz="1200" b="1" spc="-10" dirty="0">
                <a:latin typeface="Arial"/>
                <a:cs typeface="Arial"/>
              </a:rPr>
              <a:t> Volumen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I</a:t>
            </a:r>
            <a:r>
              <a:rPr sz="1200" b="1" spc="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Enero</a:t>
            </a:r>
            <a:r>
              <a:rPr sz="1200" b="1" spc="-3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a</a:t>
            </a:r>
            <a:r>
              <a:rPr sz="1200" b="1" spc="-2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Julio</a:t>
            </a:r>
            <a:r>
              <a:rPr sz="1200" b="1" spc="-5" dirty="0">
                <a:latin typeface="Arial"/>
                <a:cs typeface="Arial"/>
              </a:rPr>
              <a:t> </a:t>
            </a:r>
            <a:r>
              <a:rPr sz="1200" b="1" spc="-20" dirty="0">
                <a:latin typeface="Arial"/>
                <a:cs typeface="Arial"/>
              </a:rPr>
              <a:t>2021</a:t>
            </a:r>
            <a:endParaRPr sz="1200" dirty="0">
              <a:latin typeface="Arial"/>
              <a:cs typeface="Arial"/>
            </a:endParaRPr>
          </a:p>
        </p:txBody>
      </p:sp>
      <p:sp>
        <p:nvSpPr>
          <p:cNvPr id="27" name="object 27"/>
          <p:cNvSpPr txBox="1"/>
          <p:nvPr/>
        </p:nvSpPr>
        <p:spPr>
          <a:xfrm>
            <a:off x="3273297" y="1251331"/>
            <a:ext cx="216789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Arial"/>
                <a:cs typeface="Arial"/>
              </a:rPr>
              <a:t>Revista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Semestral-</a:t>
            </a:r>
            <a:r>
              <a:rPr sz="1200" b="1" spc="-40" dirty="0">
                <a:latin typeface="Arial"/>
                <a:cs typeface="Arial"/>
              </a:rPr>
              <a:t> </a:t>
            </a:r>
            <a:r>
              <a:rPr sz="1200" b="1" spc="-10" dirty="0">
                <a:latin typeface="Arial"/>
                <a:cs typeface="Arial"/>
              </a:rPr>
              <a:t>Venezuela</a:t>
            </a:r>
            <a:endParaRPr sz="1200" dirty="0">
              <a:latin typeface="Arial"/>
              <a:cs typeface="Arial"/>
            </a:endParaRPr>
          </a:p>
        </p:txBody>
      </p:sp>
      <p:grpSp>
        <p:nvGrpSpPr>
          <p:cNvPr id="28" name="object 28"/>
          <p:cNvGrpSpPr/>
          <p:nvPr/>
        </p:nvGrpSpPr>
        <p:grpSpPr>
          <a:xfrm>
            <a:off x="306057" y="234695"/>
            <a:ext cx="6243320" cy="2840990"/>
            <a:chOff x="306057" y="234695"/>
            <a:chExt cx="6243320" cy="2840990"/>
          </a:xfrm>
        </p:grpSpPr>
        <p:pic>
          <p:nvPicPr>
            <p:cNvPr id="29" name="object 29"/>
            <p:cNvPicPr/>
            <p:nvPr/>
          </p:nvPicPr>
          <p:blipFill>
            <a:blip r:embed="rId17" cstate="print"/>
            <a:stretch>
              <a:fillRect/>
            </a:stretch>
          </p:blipFill>
          <p:spPr>
            <a:xfrm>
              <a:off x="324612" y="234695"/>
              <a:ext cx="1719072" cy="1341120"/>
            </a:xfrm>
            <a:prstGeom prst="rect">
              <a:avLst/>
            </a:prstGeom>
          </p:spPr>
        </p:pic>
        <p:sp>
          <p:nvSpPr>
            <p:cNvPr id="30" name="object 30"/>
            <p:cNvSpPr/>
            <p:nvPr/>
          </p:nvSpPr>
          <p:spPr>
            <a:xfrm>
              <a:off x="318757" y="1544802"/>
              <a:ext cx="6203315" cy="646430"/>
            </a:xfrm>
            <a:custGeom>
              <a:avLst/>
              <a:gdLst/>
              <a:ahLst/>
              <a:cxnLst/>
              <a:rect l="l" t="t" r="r" b="b"/>
              <a:pathLst>
                <a:path w="6203315" h="646430">
                  <a:moveTo>
                    <a:pt x="6202934" y="0"/>
                  </a:moveTo>
                  <a:lnTo>
                    <a:pt x="0" y="0"/>
                  </a:lnTo>
                  <a:lnTo>
                    <a:pt x="0" y="646328"/>
                  </a:lnTo>
                  <a:lnTo>
                    <a:pt x="6202934" y="646328"/>
                  </a:lnTo>
                  <a:lnTo>
                    <a:pt x="620293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1" name="object 31"/>
            <p:cNvSpPr/>
            <p:nvPr/>
          </p:nvSpPr>
          <p:spPr>
            <a:xfrm>
              <a:off x="318757" y="1544802"/>
              <a:ext cx="6203315" cy="646430"/>
            </a:xfrm>
            <a:custGeom>
              <a:avLst/>
              <a:gdLst/>
              <a:ahLst/>
              <a:cxnLst/>
              <a:rect l="l" t="t" r="r" b="b"/>
              <a:pathLst>
                <a:path w="6203315" h="646430">
                  <a:moveTo>
                    <a:pt x="0" y="646328"/>
                  </a:moveTo>
                  <a:lnTo>
                    <a:pt x="6202934" y="646328"/>
                  </a:lnTo>
                  <a:lnTo>
                    <a:pt x="6202934" y="0"/>
                  </a:lnTo>
                  <a:lnTo>
                    <a:pt x="0" y="0"/>
                  </a:lnTo>
                  <a:lnTo>
                    <a:pt x="0" y="646328"/>
                  </a:lnTo>
                  <a:close/>
                </a:path>
              </a:pathLst>
            </a:custGeom>
            <a:ln w="25399">
              <a:solidFill>
                <a:srgbClr val="5BD078"/>
              </a:solidFill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2" name="object 32"/>
            <p:cNvSpPr/>
            <p:nvPr/>
          </p:nvSpPr>
          <p:spPr>
            <a:xfrm>
              <a:off x="333629" y="2123757"/>
              <a:ext cx="6203315" cy="939165"/>
            </a:xfrm>
            <a:custGeom>
              <a:avLst/>
              <a:gdLst/>
              <a:ahLst/>
              <a:cxnLst/>
              <a:rect l="l" t="t" r="r" b="b"/>
              <a:pathLst>
                <a:path w="6203315" h="939164">
                  <a:moveTo>
                    <a:pt x="6202934" y="0"/>
                  </a:moveTo>
                  <a:lnTo>
                    <a:pt x="0" y="0"/>
                  </a:lnTo>
                  <a:lnTo>
                    <a:pt x="0" y="938720"/>
                  </a:lnTo>
                  <a:lnTo>
                    <a:pt x="6202934" y="938720"/>
                  </a:lnTo>
                  <a:lnTo>
                    <a:pt x="620293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3" name="object 33"/>
            <p:cNvSpPr/>
            <p:nvPr/>
          </p:nvSpPr>
          <p:spPr>
            <a:xfrm>
              <a:off x="333629" y="2123757"/>
              <a:ext cx="6203315" cy="939165"/>
            </a:xfrm>
            <a:custGeom>
              <a:avLst/>
              <a:gdLst/>
              <a:ahLst/>
              <a:cxnLst/>
              <a:rect l="l" t="t" r="r" b="b"/>
              <a:pathLst>
                <a:path w="6203315" h="939164">
                  <a:moveTo>
                    <a:pt x="0" y="938720"/>
                  </a:moveTo>
                  <a:lnTo>
                    <a:pt x="6202934" y="938720"/>
                  </a:lnTo>
                  <a:lnTo>
                    <a:pt x="6202934" y="0"/>
                  </a:lnTo>
                  <a:lnTo>
                    <a:pt x="0" y="0"/>
                  </a:lnTo>
                  <a:lnTo>
                    <a:pt x="0" y="938720"/>
                  </a:lnTo>
                  <a:close/>
                </a:path>
              </a:pathLst>
            </a:custGeom>
            <a:ln w="25400">
              <a:solidFill>
                <a:srgbClr val="5BD078"/>
              </a:solidFill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</p:grpSp>
      <p:sp>
        <p:nvSpPr>
          <p:cNvPr id="34" name="object 34"/>
          <p:cNvSpPr txBox="1"/>
          <p:nvPr/>
        </p:nvSpPr>
        <p:spPr>
          <a:xfrm>
            <a:off x="221691" y="1573530"/>
            <a:ext cx="6399530" cy="69583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Times New Roman"/>
                <a:cs typeface="Times New Roman"/>
              </a:rPr>
              <a:t>MSc</a:t>
            </a:r>
            <a:r>
              <a:rPr sz="1200" b="1" spc="-65" dirty="0">
                <a:latin typeface="Times New Roman"/>
                <a:cs typeface="Times New Roman"/>
              </a:rPr>
              <a:t> </a:t>
            </a:r>
            <a:r>
              <a:rPr sz="1200" b="1" spc="-25" dirty="0">
                <a:latin typeface="Times New Roman"/>
                <a:cs typeface="Times New Roman"/>
              </a:rPr>
              <a:t>Yosmar</a:t>
            </a:r>
            <a:r>
              <a:rPr sz="1200" b="1" spc="-20" dirty="0">
                <a:latin typeface="Times New Roman"/>
                <a:cs typeface="Times New Roman"/>
              </a:rPr>
              <a:t> Díaz</a:t>
            </a:r>
            <a:endParaRPr sz="1200" dirty="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Ministry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popular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power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education.</a:t>
            </a:r>
            <a:r>
              <a:rPr sz="1200" spc="-10" dirty="0">
                <a:latin typeface="Times New Roman"/>
                <a:cs typeface="Times New Roman"/>
              </a:rPr>
              <a:t> Venezuela</a:t>
            </a:r>
            <a:endParaRPr sz="1200" dirty="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</a:pPr>
            <a:r>
              <a:rPr sz="1200" b="1" dirty="0">
                <a:solidFill>
                  <a:schemeClr val="tx1"/>
                </a:solidFill>
                <a:latin typeface="Times New Roman"/>
                <a:cs typeface="Times New Roman"/>
              </a:rPr>
              <a:t>Email:</a:t>
            </a:r>
            <a:r>
              <a:rPr sz="1200" b="1" spc="-2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chemeClr val="tx1"/>
                </a:solidFill>
                <a:latin typeface="Times New Roman"/>
                <a:cs typeface="Times New Roman"/>
                <a:hlinkClick r:id="rId18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yjdch81@gmail.com</a:t>
            </a:r>
            <a:endParaRPr sz="1200" dirty="0">
              <a:solidFill>
                <a:schemeClr val="tx1"/>
              </a:solidFill>
              <a:latin typeface="Times New Roman"/>
              <a:cs typeface="Times New Roman"/>
            </a:endParaRPr>
          </a:p>
          <a:p>
            <a:pPr marL="203200" marR="165735">
              <a:lnSpc>
                <a:spcPct val="100000"/>
              </a:lnSpc>
              <a:spcBef>
                <a:spcPts val="240"/>
              </a:spcBef>
            </a:pPr>
            <a:r>
              <a:rPr sz="1100" b="1" dirty="0">
                <a:solidFill>
                  <a:schemeClr val="tx1"/>
                </a:solidFill>
                <a:latin typeface="Times New Roman"/>
                <a:cs typeface="Times New Roman"/>
              </a:rPr>
              <a:t>How</a:t>
            </a:r>
            <a:r>
              <a:rPr sz="1100" b="1" spc="3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100" b="1" dirty="0">
                <a:solidFill>
                  <a:schemeClr val="tx1"/>
                </a:solidFill>
                <a:latin typeface="Times New Roman"/>
                <a:cs typeface="Times New Roman"/>
              </a:rPr>
              <a:t>to</a:t>
            </a:r>
            <a:r>
              <a:rPr sz="1100" b="1" spc="3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100" b="1" dirty="0">
                <a:solidFill>
                  <a:schemeClr val="tx1"/>
                </a:solidFill>
                <a:latin typeface="Times New Roman"/>
                <a:cs typeface="Times New Roman"/>
              </a:rPr>
              <a:t>cite</a:t>
            </a:r>
            <a:r>
              <a:rPr sz="1100" b="1" spc="3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100" b="1" dirty="0">
                <a:solidFill>
                  <a:schemeClr val="tx1"/>
                </a:solidFill>
                <a:latin typeface="Times New Roman"/>
                <a:cs typeface="Times New Roman"/>
              </a:rPr>
              <a:t>this</a:t>
            </a:r>
            <a:r>
              <a:rPr sz="1100" b="1" spc="3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100" b="1" dirty="0">
                <a:solidFill>
                  <a:schemeClr val="tx1"/>
                </a:solidFill>
                <a:latin typeface="Times New Roman"/>
                <a:cs typeface="Times New Roman"/>
              </a:rPr>
              <a:t>article:</a:t>
            </a:r>
            <a:r>
              <a:rPr sz="1100" b="1" spc="5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100" b="1" dirty="0">
                <a:solidFill>
                  <a:schemeClr val="tx1"/>
                </a:solidFill>
                <a:latin typeface="Times New Roman"/>
                <a:cs typeface="Times New Roman"/>
              </a:rPr>
              <a:t>Yosmar</a:t>
            </a:r>
            <a:r>
              <a:rPr sz="1100" b="1" spc="3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100" b="1" dirty="0">
                <a:solidFill>
                  <a:schemeClr val="tx1"/>
                </a:solidFill>
                <a:latin typeface="Times New Roman"/>
                <a:cs typeface="Times New Roman"/>
              </a:rPr>
              <a:t>Díaz</a:t>
            </a:r>
            <a:r>
              <a:rPr sz="1100" b="1" spc="2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100" b="1" dirty="0">
                <a:solidFill>
                  <a:schemeClr val="tx1"/>
                </a:solidFill>
                <a:latin typeface="Times New Roman"/>
                <a:cs typeface="Times New Roman"/>
              </a:rPr>
              <a:t>(2021),</a:t>
            </a:r>
            <a:r>
              <a:rPr sz="1100" b="1" spc="3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100" b="1" dirty="0">
                <a:solidFill>
                  <a:schemeClr val="tx1"/>
                </a:solidFill>
                <a:latin typeface="Times New Roman"/>
                <a:cs typeface="Times New Roman"/>
              </a:rPr>
              <a:t>“All</a:t>
            </a:r>
            <a:r>
              <a:rPr sz="1100" b="1" spc="3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100" b="1" dirty="0">
                <a:solidFill>
                  <a:schemeClr val="tx1"/>
                </a:solidFill>
                <a:latin typeface="Times New Roman"/>
                <a:cs typeface="Times New Roman"/>
              </a:rPr>
              <a:t>Hands</a:t>
            </a:r>
            <a:r>
              <a:rPr sz="1100" b="1" spc="4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100" b="1" dirty="0">
                <a:solidFill>
                  <a:schemeClr val="tx1"/>
                </a:solidFill>
                <a:latin typeface="Times New Roman"/>
                <a:cs typeface="Times New Roman"/>
              </a:rPr>
              <a:t>Sowing</a:t>
            </a:r>
            <a:r>
              <a:rPr sz="1100" b="1" spc="3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100" b="1" dirty="0">
                <a:solidFill>
                  <a:schemeClr val="tx1"/>
                </a:solidFill>
                <a:latin typeface="Times New Roman"/>
                <a:cs typeface="Times New Roman"/>
              </a:rPr>
              <a:t>Program:</a:t>
            </a:r>
            <a:r>
              <a:rPr sz="1100" b="1" spc="3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100" b="1" dirty="0">
                <a:solidFill>
                  <a:schemeClr val="tx1"/>
                </a:solidFill>
                <a:latin typeface="Times New Roman"/>
                <a:cs typeface="Times New Roman"/>
              </a:rPr>
              <a:t>A</a:t>
            </a:r>
            <a:r>
              <a:rPr sz="1100" b="1" spc="4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100" b="1" dirty="0">
                <a:solidFill>
                  <a:schemeClr val="tx1"/>
                </a:solidFill>
                <a:latin typeface="Times New Roman"/>
                <a:cs typeface="Times New Roman"/>
              </a:rPr>
              <a:t>Theoretical</a:t>
            </a:r>
            <a:r>
              <a:rPr sz="1100" b="1" spc="4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100" b="1" dirty="0">
                <a:solidFill>
                  <a:schemeClr val="tx1"/>
                </a:solidFill>
                <a:latin typeface="Times New Roman"/>
                <a:cs typeface="Times New Roman"/>
              </a:rPr>
              <a:t>Review”</a:t>
            </a:r>
            <a:r>
              <a:rPr sz="1100" b="1" spc="3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100" b="1" spc="-50" dirty="0">
                <a:solidFill>
                  <a:schemeClr val="tx1"/>
                </a:solidFill>
                <a:latin typeface="Times New Roman"/>
                <a:cs typeface="Times New Roman"/>
              </a:rPr>
              <a:t>I </a:t>
            </a:r>
            <a:r>
              <a:rPr sz="1100" b="1" dirty="0">
                <a:solidFill>
                  <a:schemeClr val="tx1"/>
                </a:solidFill>
                <a:latin typeface="Times New Roman"/>
                <a:cs typeface="Times New Roman"/>
              </a:rPr>
              <a:t>(1-</a:t>
            </a:r>
            <a:r>
              <a:rPr sz="1100" b="1" spc="-25" dirty="0">
                <a:solidFill>
                  <a:schemeClr val="tx1"/>
                </a:solidFill>
                <a:latin typeface="Times New Roman"/>
                <a:cs typeface="Times New Roman"/>
              </a:rPr>
              <a:t>9)</a:t>
            </a:r>
            <a:endParaRPr sz="1100" dirty="0">
              <a:solidFill>
                <a:schemeClr val="tx1"/>
              </a:solidFill>
              <a:latin typeface="Times New Roman"/>
              <a:cs typeface="Times New Roman"/>
            </a:endParaRPr>
          </a:p>
          <a:p>
            <a:pPr marL="450215" algn="ctr">
              <a:lnSpc>
                <a:spcPct val="100000"/>
              </a:lnSpc>
            </a:pPr>
            <a:r>
              <a:rPr sz="1100" b="1" dirty="0">
                <a:latin typeface="Times New Roman"/>
                <a:cs typeface="Times New Roman"/>
              </a:rPr>
              <a:t>Received:</a:t>
            </a:r>
            <a:r>
              <a:rPr sz="1100" b="1" spc="-4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November</a:t>
            </a:r>
            <a:r>
              <a:rPr sz="1100" b="1" spc="-15" dirty="0">
                <a:latin typeface="Times New Roman"/>
                <a:cs typeface="Times New Roman"/>
              </a:rPr>
              <a:t> </a:t>
            </a:r>
            <a:r>
              <a:rPr sz="1100" b="1" spc="-20" dirty="0">
                <a:latin typeface="Times New Roman"/>
                <a:cs typeface="Times New Roman"/>
              </a:rPr>
              <a:t>2020</a:t>
            </a:r>
            <a:endParaRPr sz="1100" dirty="0">
              <a:latin typeface="Times New Roman"/>
              <a:cs typeface="Times New Roman"/>
            </a:endParaRPr>
          </a:p>
          <a:p>
            <a:pPr marL="481330" algn="ctr">
              <a:lnSpc>
                <a:spcPct val="100000"/>
              </a:lnSpc>
            </a:pPr>
            <a:r>
              <a:rPr sz="1100" b="1" dirty="0">
                <a:latin typeface="Times New Roman"/>
                <a:cs typeface="Times New Roman"/>
              </a:rPr>
              <a:t>Revised:</a:t>
            </a:r>
            <a:r>
              <a:rPr sz="1100" b="1" spc="-5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November</a:t>
            </a:r>
            <a:r>
              <a:rPr sz="1100" b="1" spc="-40" dirty="0">
                <a:latin typeface="Times New Roman"/>
                <a:cs typeface="Times New Roman"/>
              </a:rPr>
              <a:t> </a:t>
            </a:r>
            <a:r>
              <a:rPr sz="1100" b="1" spc="-20" dirty="0">
                <a:latin typeface="Times New Roman"/>
                <a:cs typeface="Times New Roman"/>
              </a:rPr>
              <a:t>2020</a:t>
            </a:r>
            <a:endParaRPr sz="1100" dirty="0">
              <a:latin typeface="Times New Roman"/>
              <a:cs typeface="Times New Roman"/>
            </a:endParaRPr>
          </a:p>
          <a:p>
            <a:pPr marL="444500" algn="ctr">
              <a:lnSpc>
                <a:spcPct val="100000"/>
              </a:lnSpc>
            </a:pPr>
            <a:r>
              <a:rPr sz="1100" b="1" dirty="0">
                <a:latin typeface="Times New Roman"/>
                <a:cs typeface="Times New Roman"/>
              </a:rPr>
              <a:t>Accepted:</a:t>
            </a:r>
            <a:r>
              <a:rPr sz="1100" b="1" spc="-4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December</a:t>
            </a:r>
            <a:r>
              <a:rPr sz="1100" b="1" spc="-50" dirty="0">
                <a:latin typeface="Times New Roman"/>
                <a:cs typeface="Times New Roman"/>
              </a:rPr>
              <a:t> </a:t>
            </a:r>
            <a:r>
              <a:rPr sz="1100" b="1" spc="-20" dirty="0">
                <a:latin typeface="Times New Roman"/>
                <a:cs typeface="Times New Roman"/>
              </a:rPr>
              <a:t>2020</a:t>
            </a:r>
            <a:endParaRPr sz="1100" dirty="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85"/>
              </a:spcBef>
            </a:pPr>
            <a:endParaRPr sz="1100" dirty="0">
              <a:latin typeface="Times New Roman"/>
              <a:cs typeface="Times New Roman"/>
            </a:endParaRPr>
          </a:p>
          <a:p>
            <a:pPr marL="60960" algn="ctr">
              <a:lnSpc>
                <a:spcPct val="100000"/>
              </a:lnSpc>
            </a:pPr>
            <a:r>
              <a:rPr sz="1200" b="1" dirty="0">
                <a:latin typeface="Times New Roman"/>
                <a:cs typeface="Times New Roman"/>
              </a:rPr>
              <a:t>All</a:t>
            </a:r>
            <a:r>
              <a:rPr sz="1200" b="1" spc="-5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Hands</a:t>
            </a:r>
            <a:r>
              <a:rPr sz="1200" b="1" spc="-5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Sowing</a:t>
            </a:r>
            <a:r>
              <a:rPr sz="1200" b="1" spc="-4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Program:</a:t>
            </a:r>
            <a:r>
              <a:rPr sz="1200" b="1" spc="-4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A</a:t>
            </a:r>
            <a:r>
              <a:rPr sz="1200" b="1" spc="-9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Theoretical</a:t>
            </a:r>
            <a:r>
              <a:rPr sz="1200" b="1" spc="-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Review</a:t>
            </a:r>
            <a:endParaRPr sz="1200" dirty="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00" dirty="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775"/>
              </a:spcBef>
            </a:pPr>
            <a:endParaRPr sz="1200" dirty="0">
              <a:latin typeface="Times New Roman"/>
              <a:cs typeface="Times New Roman"/>
            </a:endParaRPr>
          </a:p>
          <a:p>
            <a:pPr marR="22860" algn="ctr">
              <a:lnSpc>
                <a:spcPct val="100000"/>
              </a:lnSpc>
            </a:pPr>
            <a:r>
              <a:rPr sz="1200" b="1" spc="-10" dirty="0">
                <a:latin typeface="Times New Roman"/>
                <a:cs typeface="Times New Roman"/>
              </a:rPr>
              <a:t>ABSTRACT</a:t>
            </a:r>
            <a:endParaRPr sz="1200" dirty="0">
              <a:latin typeface="Times New Roman"/>
              <a:cs typeface="Times New Roman"/>
            </a:endParaRPr>
          </a:p>
          <a:p>
            <a:pPr marL="12700" marR="5080" algn="just">
              <a:lnSpc>
                <a:spcPct val="100000"/>
              </a:lnSpc>
              <a:spcBef>
                <a:spcPts val="380"/>
              </a:spcBef>
            </a:pP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"All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Hands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Sow"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program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has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been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conceived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as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strategic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program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integral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defense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of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40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territory,</a:t>
            </a:r>
            <a:r>
              <a:rPr sz="1200" spc="4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whose</a:t>
            </a:r>
            <a:r>
              <a:rPr sz="1200" spc="4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fundamental</a:t>
            </a:r>
            <a:r>
              <a:rPr sz="1200" spc="4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purpose</a:t>
            </a:r>
            <a:r>
              <a:rPr sz="1200" spc="40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is</a:t>
            </a:r>
            <a:r>
              <a:rPr sz="1200" spc="4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</a:t>
            </a:r>
            <a:r>
              <a:rPr sz="1200" spc="4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promote</a:t>
            </a:r>
            <a:r>
              <a:rPr sz="1200" spc="409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intra-</a:t>
            </a:r>
            <a:r>
              <a:rPr sz="1200" dirty="0">
                <a:latin typeface="Times New Roman"/>
                <a:cs typeface="Times New Roman"/>
              </a:rPr>
              <a:t>institutional</a:t>
            </a:r>
            <a:r>
              <a:rPr sz="1200" spc="4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and</a:t>
            </a:r>
            <a:r>
              <a:rPr sz="1200" spc="409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inter-institutional </a:t>
            </a:r>
            <a:r>
              <a:rPr sz="1200" dirty="0">
                <a:latin typeface="Times New Roman"/>
                <a:cs typeface="Times New Roman"/>
              </a:rPr>
              <a:t>articulation,</a:t>
            </a:r>
            <a:r>
              <a:rPr sz="1200" spc="16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through</a:t>
            </a:r>
            <a:r>
              <a:rPr sz="1200" spc="16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an</a:t>
            </a:r>
            <a:r>
              <a:rPr sz="1200" spc="16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approach</a:t>
            </a:r>
            <a:r>
              <a:rPr sz="1200" spc="15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with</a:t>
            </a:r>
            <a:r>
              <a:rPr sz="1200" spc="16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agroecological</a:t>
            </a:r>
            <a:r>
              <a:rPr sz="1200" spc="16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curricular</a:t>
            </a:r>
            <a:r>
              <a:rPr sz="1200" spc="16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contents</a:t>
            </a:r>
            <a:r>
              <a:rPr sz="1200" spc="16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that</a:t>
            </a:r>
            <a:r>
              <a:rPr sz="1200" spc="16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contribute</a:t>
            </a:r>
            <a:r>
              <a:rPr sz="1200" spc="160" dirty="0">
                <a:latin typeface="Times New Roman"/>
                <a:cs typeface="Times New Roman"/>
              </a:rPr>
              <a:t>  </a:t>
            </a:r>
            <a:r>
              <a:rPr sz="1200" spc="-25" dirty="0">
                <a:latin typeface="Times New Roman"/>
                <a:cs typeface="Times New Roman"/>
              </a:rPr>
              <a:t>to </a:t>
            </a:r>
            <a:r>
              <a:rPr sz="1200" dirty="0">
                <a:latin typeface="Times New Roman"/>
                <a:cs typeface="Times New Roman"/>
              </a:rPr>
              <a:t>comprehensive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training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educational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communities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and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popular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power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guarantee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food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security </a:t>
            </a:r>
            <a:r>
              <a:rPr sz="1200" dirty="0">
                <a:latin typeface="Times New Roman"/>
                <a:cs typeface="Times New Roman"/>
              </a:rPr>
              <a:t>and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sovereignty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”,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where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it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is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applied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as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transition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strategy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from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agrochemical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model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agro- </a:t>
            </a:r>
            <a:r>
              <a:rPr sz="1200" dirty="0">
                <a:latin typeface="Times New Roman"/>
                <a:cs typeface="Times New Roman"/>
              </a:rPr>
              <a:t>ecological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model.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Based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on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this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premise,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purpose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this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study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was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describe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epistemological </a:t>
            </a:r>
            <a:r>
              <a:rPr sz="1200" dirty="0">
                <a:latin typeface="Times New Roman"/>
                <a:cs typeface="Times New Roman"/>
              </a:rPr>
              <a:t>theoretical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constructs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imminent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Todos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Manos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Siembra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Program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as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training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substrate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40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context</a:t>
            </a:r>
            <a:r>
              <a:rPr sz="1200" spc="4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4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Bolivarian</a:t>
            </a:r>
            <a:r>
              <a:rPr sz="1200" spc="4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Education.</a:t>
            </a:r>
            <a:r>
              <a:rPr sz="1200" spc="4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This</a:t>
            </a:r>
            <a:r>
              <a:rPr sz="1200" spc="4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research</a:t>
            </a:r>
            <a:r>
              <a:rPr sz="1200" spc="4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was</a:t>
            </a:r>
            <a:r>
              <a:rPr sz="1200" spc="4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approached</a:t>
            </a:r>
            <a:r>
              <a:rPr sz="1200" spc="43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under</a:t>
            </a:r>
            <a:r>
              <a:rPr sz="1200" spc="4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40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guidelines</a:t>
            </a:r>
            <a:r>
              <a:rPr sz="1200" spc="4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415" dirty="0">
                <a:latin typeface="Times New Roman"/>
                <a:cs typeface="Times New Roman"/>
              </a:rPr>
              <a:t> </a:t>
            </a:r>
            <a:r>
              <a:rPr sz="1200" spc="-50" dirty="0">
                <a:latin typeface="Times New Roman"/>
                <a:cs typeface="Times New Roman"/>
              </a:rPr>
              <a:t>a </a:t>
            </a:r>
            <a:r>
              <a:rPr sz="1200" dirty="0">
                <a:latin typeface="Times New Roman"/>
                <a:cs typeface="Times New Roman"/>
              </a:rPr>
              <a:t>bibliographic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design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monographic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modality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and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documentary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type.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deductive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analytical </a:t>
            </a:r>
            <a:r>
              <a:rPr sz="1200" dirty="0">
                <a:latin typeface="Times New Roman"/>
                <a:cs typeface="Times New Roman"/>
              </a:rPr>
              <a:t>method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was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used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and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as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techniques,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content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and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critical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analysis.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As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product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critical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analysis,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it </a:t>
            </a:r>
            <a:r>
              <a:rPr sz="1200" dirty="0">
                <a:latin typeface="Times New Roman"/>
                <a:cs typeface="Times New Roman"/>
              </a:rPr>
              <a:t>is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great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significance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express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that endogenous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development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and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development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and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strengthening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environmental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education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are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two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theoretical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epistemological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constructs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imminent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All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Hands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to </a:t>
            </a:r>
            <a:r>
              <a:rPr sz="1200" dirty="0">
                <a:latin typeface="Times New Roman"/>
                <a:cs typeface="Times New Roman"/>
              </a:rPr>
              <a:t>Sowing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program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that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serve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as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substrate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creation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new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productive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model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,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capable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of </a:t>
            </a:r>
            <a:r>
              <a:rPr sz="1200" dirty="0">
                <a:latin typeface="Times New Roman"/>
                <a:cs typeface="Times New Roman"/>
              </a:rPr>
              <a:t>generating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sustainable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growth,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productive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diversification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and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macroeconomic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stability,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intertwined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with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principles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environmental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conservation,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all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this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aimed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at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peremptory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training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student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context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Bolivarian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Education.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Therefore,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it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is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suggested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move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towards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pedagogical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and </a:t>
            </a:r>
            <a:r>
              <a:rPr sz="1200" dirty="0">
                <a:latin typeface="Times New Roman"/>
                <a:cs typeface="Times New Roman"/>
              </a:rPr>
              <a:t>productive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process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that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guarantees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from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educational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system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culture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that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aims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at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food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security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and </a:t>
            </a:r>
            <a:r>
              <a:rPr sz="1200" spc="-10" dirty="0">
                <a:latin typeface="Times New Roman"/>
                <a:cs typeface="Times New Roman"/>
              </a:rPr>
              <a:t>sovereignty,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where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all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teachers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must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participate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and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develop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-4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program.</a:t>
            </a:r>
            <a:endParaRPr sz="1200" dirty="0">
              <a:latin typeface="Times New Roman"/>
              <a:cs typeface="Times New Roman"/>
            </a:endParaRPr>
          </a:p>
          <a:p>
            <a:pPr marL="12700" algn="just">
              <a:lnSpc>
                <a:spcPct val="100000"/>
              </a:lnSpc>
            </a:pPr>
            <a:r>
              <a:rPr sz="1200" b="1" spc="-10" dirty="0">
                <a:latin typeface="Times New Roman"/>
                <a:cs typeface="Times New Roman"/>
              </a:rPr>
              <a:t>Descriptors</a:t>
            </a:r>
            <a:r>
              <a:rPr sz="1200" spc="-10" dirty="0">
                <a:latin typeface="Times New Roman"/>
                <a:cs typeface="Times New Roman"/>
              </a:rPr>
              <a:t>:</a:t>
            </a:r>
            <a:r>
              <a:rPr sz="1200" spc="-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All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Hands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Sowing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Program, Education, Endogenous </a:t>
            </a:r>
            <a:r>
              <a:rPr sz="1200" spc="-10" dirty="0">
                <a:latin typeface="Times New Roman"/>
                <a:cs typeface="Times New Roman"/>
              </a:rPr>
              <a:t>Development.</a:t>
            </a:r>
            <a:endParaRPr sz="1200" dirty="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65"/>
              </a:spcBef>
            </a:pPr>
            <a:endParaRPr sz="1200" dirty="0">
              <a:latin typeface="Times New Roman"/>
              <a:cs typeface="Times New Roman"/>
            </a:endParaRPr>
          </a:p>
          <a:p>
            <a:pPr marL="12700" marR="6350" algn="just">
              <a:lnSpc>
                <a:spcPct val="100000"/>
              </a:lnSpc>
            </a:pPr>
            <a:r>
              <a:rPr sz="1200" b="1" dirty="0">
                <a:latin typeface="Times New Roman"/>
                <a:cs typeface="Times New Roman"/>
              </a:rPr>
              <a:t>Biographical</a:t>
            </a:r>
            <a:r>
              <a:rPr sz="1200" b="1" spc="-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Review</a:t>
            </a:r>
            <a:r>
              <a:rPr sz="1200" dirty="0">
                <a:latin typeface="Times New Roman"/>
                <a:cs typeface="Times New Roman"/>
              </a:rPr>
              <a:t>: Professor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Comprehensive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Education.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Specialist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Didactic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Processes.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Master </a:t>
            </a:r>
            <a:r>
              <a:rPr sz="1200" dirty="0">
                <a:latin typeface="Times New Roman"/>
                <a:cs typeface="Times New Roman"/>
              </a:rPr>
              <a:t>in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education,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mention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Educational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Research.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Lawyer.</a:t>
            </a:r>
            <a:r>
              <a:rPr sz="1200" dirty="0">
                <a:latin typeface="Times New Roman"/>
                <a:cs typeface="Times New Roman"/>
              </a:rPr>
              <a:t> He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works in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Ministry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Popular Power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for </a:t>
            </a:r>
            <a:r>
              <a:rPr sz="1200" dirty="0">
                <a:latin typeface="Times New Roman"/>
                <a:cs typeface="Times New Roman"/>
              </a:rPr>
              <a:t>Education.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Facilitator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Research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Methodology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Curricular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Unit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at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UNERG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and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UPEL-Hired </a:t>
            </a:r>
            <a:r>
              <a:rPr sz="1200" dirty="0">
                <a:latin typeface="Times New Roman"/>
                <a:cs typeface="Times New Roman"/>
              </a:rPr>
              <a:t>teacher</a:t>
            </a:r>
            <a:r>
              <a:rPr sz="1200" spc="-10" dirty="0">
                <a:latin typeface="Times New Roman"/>
                <a:cs typeface="Times New Roman"/>
              </a:rPr>
              <a:t> Mácaro</a:t>
            </a:r>
            <a:endParaRPr sz="1200" dirty="0">
              <a:latin typeface="Times New Roman"/>
              <a:cs typeface="Times New Roman"/>
            </a:endParaRPr>
          </a:p>
        </p:txBody>
      </p:sp>
      <p:sp>
        <p:nvSpPr>
          <p:cNvPr id="35" name="object 35"/>
          <p:cNvSpPr txBox="1"/>
          <p:nvPr/>
        </p:nvSpPr>
        <p:spPr>
          <a:xfrm>
            <a:off x="221691" y="8797374"/>
            <a:ext cx="63500" cy="1943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410"/>
              </a:lnSpc>
            </a:pPr>
            <a:r>
              <a:rPr sz="1200" spc="-50" dirty="0">
                <a:latin typeface="Times New Roman"/>
                <a:cs typeface="Times New Roman"/>
              </a:rPr>
              <a:t>.</a:t>
            </a:r>
            <a:endParaRPr sz="1200" dirty="0">
              <a:latin typeface="Times New Roman"/>
              <a:cs typeface="Times New Roman"/>
            </a:endParaRPr>
          </a:p>
        </p:txBody>
      </p:sp>
      <p:sp>
        <p:nvSpPr>
          <p:cNvPr id="36" name="object 36"/>
          <p:cNvSpPr txBox="1"/>
          <p:nvPr/>
        </p:nvSpPr>
        <p:spPr>
          <a:xfrm>
            <a:off x="6461252" y="8945507"/>
            <a:ext cx="254000" cy="1943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410"/>
              </a:lnSpc>
            </a:pPr>
            <a:r>
              <a:rPr sz="1200" spc="-25" dirty="0">
                <a:latin typeface="Times New Roman"/>
                <a:cs typeface="Times New Roman"/>
              </a:rPr>
              <a:t>316</a:t>
            </a:r>
            <a:endParaRPr sz="1200" dirty="0">
              <a:latin typeface="Times New Roman"/>
              <a:cs typeface="Times New Roman"/>
            </a:endParaRPr>
          </a:p>
        </p:txBody>
      </p:sp>
      <p:grpSp>
        <p:nvGrpSpPr>
          <p:cNvPr id="37" name="Grupo 36">
            <a:extLst>
              <a:ext uri="{FF2B5EF4-FFF2-40B4-BE49-F238E27FC236}">
                <a16:creationId xmlns:a16="http://schemas.microsoft.com/office/drawing/2014/main" id="{BBADBD78-2107-1AA7-7916-9A8264553E95}"/>
              </a:ext>
            </a:extLst>
          </p:cNvPr>
          <p:cNvGrpSpPr/>
          <p:nvPr/>
        </p:nvGrpSpPr>
        <p:grpSpPr>
          <a:xfrm>
            <a:off x="117348" y="98932"/>
            <a:ext cx="6665976" cy="1452626"/>
            <a:chOff x="470065" y="1951410"/>
            <a:chExt cx="6665976" cy="1452626"/>
          </a:xfrm>
        </p:grpSpPr>
        <p:grpSp>
          <p:nvGrpSpPr>
            <p:cNvPr id="38" name="object 12">
              <a:extLst>
                <a:ext uri="{FF2B5EF4-FFF2-40B4-BE49-F238E27FC236}">
                  <a16:creationId xmlns:a16="http://schemas.microsoft.com/office/drawing/2014/main" id="{E3E93C95-EE65-06B6-DB02-3262828AAEF6}"/>
                </a:ext>
              </a:extLst>
            </p:cNvPr>
            <p:cNvGrpSpPr/>
            <p:nvPr/>
          </p:nvGrpSpPr>
          <p:grpSpPr>
            <a:xfrm>
              <a:off x="470065" y="1951664"/>
              <a:ext cx="6665976" cy="1452372"/>
              <a:chOff x="96011" y="115823"/>
              <a:chExt cx="6665976" cy="1452372"/>
            </a:xfrm>
          </p:grpSpPr>
          <p:pic>
            <p:nvPicPr>
              <p:cNvPr id="42" name="object 13">
                <a:extLst>
                  <a:ext uri="{FF2B5EF4-FFF2-40B4-BE49-F238E27FC236}">
                    <a16:creationId xmlns:a16="http://schemas.microsoft.com/office/drawing/2014/main" id="{AC6E43D8-6BD6-07BC-2E66-3B746B14B183}"/>
                  </a:ext>
                </a:extLst>
              </p:cNvPr>
              <p:cNvPicPr/>
              <p:nvPr/>
            </p:nvPicPr>
            <p:blipFill>
              <a:blip r:embed="rId8" cstate="print"/>
              <a:stretch>
                <a:fillRect/>
              </a:stretch>
            </p:blipFill>
            <p:spPr>
              <a:xfrm>
                <a:off x="96011" y="115823"/>
                <a:ext cx="6665976" cy="1452372"/>
              </a:xfrm>
              <a:prstGeom prst="rect">
                <a:avLst/>
              </a:prstGeom>
            </p:spPr>
          </p:pic>
          <p:pic>
            <p:nvPicPr>
              <p:cNvPr id="43" name="object 14">
                <a:extLst>
                  <a:ext uri="{FF2B5EF4-FFF2-40B4-BE49-F238E27FC236}">
                    <a16:creationId xmlns:a16="http://schemas.microsoft.com/office/drawing/2014/main" id="{19DFDD3F-8783-22DC-BAF1-60FCF81D9847}"/>
                  </a:ext>
                </a:extLst>
              </p:cNvPr>
              <p:cNvPicPr/>
              <p:nvPr/>
            </p:nvPicPr>
            <p:blipFill>
              <a:blip r:embed="rId9" cstate="print"/>
              <a:stretch>
                <a:fillRect/>
              </a:stretch>
            </p:blipFill>
            <p:spPr>
              <a:xfrm>
                <a:off x="142849" y="142875"/>
                <a:ext cx="6572275" cy="1358646"/>
              </a:xfrm>
              <a:prstGeom prst="rect">
                <a:avLst/>
              </a:prstGeom>
            </p:spPr>
          </p:pic>
          <p:sp>
            <p:nvSpPr>
              <p:cNvPr id="44" name="object 15">
                <a:extLst>
                  <a:ext uri="{FF2B5EF4-FFF2-40B4-BE49-F238E27FC236}">
                    <a16:creationId xmlns:a16="http://schemas.microsoft.com/office/drawing/2014/main" id="{2587C836-C0B4-9072-BE8B-AAFC3E6AD2B0}"/>
                  </a:ext>
                </a:extLst>
              </p:cNvPr>
              <p:cNvSpPr/>
              <p:nvPr/>
            </p:nvSpPr>
            <p:spPr>
              <a:xfrm>
                <a:off x="142849" y="142875"/>
                <a:ext cx="6572884" cy="1358900"/>
              </a:xfrm>
              <a:custGeom>
                <a:avLst/>
                <a:gdLst/>
                <a:ahLst/>
                <a:cxnLst/>
                <a:rect l="l" t="t" r="r" b="b"/>
                <a:pathLst>
                  <a:path w="6572884" h="1358900">
                    <a:moveTo>
                      <a:pt x="0" y="226441"/>
                    </a:moveTo>
                    <a:lnTo>
                      <a:pt x="4600" y="180795"/>
                    </a:lnTo>
                    <a:lnTo>
                      <a:pt x="17795" y="138285"/>
                    </a:lnTo>
                    <a:lnTo>
                      <a:pt x="38673" y="99820"/>
                    </a:lnTo>
                    <a:lnTo>
                      <a:pt x="66324" y="66309"/>
                    </a:lnTo>
                    <a:lnTo>
                      <a:pt x="99837" y="38663"/>
                    </a:lnTo>
                    <a:lnTo>
                      <a:pt x="138301" y="17789"/>
                    </a:lnTo>
                    <a:lnTo>
                      <a:pt x="180806" y="4599"/>
                    </a:lnTo>
                    <a:lnTo>
                      <a:pt x="226440" y="0"/>
                    </a:lnTo>
                    <a:lnTo>
                      <a:pt x="6345834" y="0"/>
                    </a:lnTo>
                    <a:lnTo>
                      <a:pt x="6391480" y="4599"/>
                    </a:lnTo>
                    <a:lnTo>
                      <a:pt x="6433990" y="17789"/>
                    </a:lnTo>
                    <a:lnTo>
                      <a:pt x="6472455" y="38663"/>
                    </a:lnTo>
                    <a:lnTo>
                      <a:pt x="6505965" y="66309"/>
                    </a:lnTo>
                    <a:lnTo>
                      <a:pt x="6533612" y="99820"/>
                    </a:lnTo>
                    <a:lnTo>
                      <a:pt x="6554485" y="138285"/>
                    </a:lnTo>
                    <a:lnTo>
                      <a:pt x="6567676" y="180795"/>
                    </a:lnTo>
                    <a:lnTo>
                      <a:pt x="6572275" y="226441"/>
                    </a:lnTo>
                    <a:lnTo>
                      <a:pt x="6572275" y="1132204"/>
                    </a:lnTo>
                    <a:lnTo>
                      <a:pt x="6567676" y="1177850"/>
                    </a:lnTo>
                    <a:lnTo>
                      <a:pt x="6554485" y="1220360"/>
                    </a:lnTo>
                    <a:lnTo>
                      <a:pt x="6533612" y="1258825"/>
                    </a:lnTo>
                    <a:lnTo>
                      <a:pt x="6505965" y="1292336"/>
                    </a:lnTo>
                    <a:lnTo>
                      <a:pt x="6472455" y="1319982"/>
                    </a:lnTo>
                    <a:lnTo>
                      <a:pt x="6433990" y="1340856"/>
                    </a:lnTo>
                    <a:lnTo>
                      <a:pt x="6391480" y="1354046"/>
                    </a:lnTo>
                    <a:lnTo>
                      <a:pt x="6345834" y="1358646"/>
                    </a:lnTo>
                    <a:lnTo>
                      <a:pt x="226440" y="1358646"/>
                    </a:lnTo>
                    <a:lnTo>
                      <a:pt x="180806" y="1354046"/>
                    </a:lnTo>
                    <a:lnTo>
                      <a:pt x="138301" y="1340856"/>
                    </a:lnTo>
                    <a:lnTo>
                      <a:pt x="99837" y="1319982"/>
                    </a:lnTo>
                    <a:lnTo>
                      <a:pt x="66324" y="1292336"/>
                    </a:lnTo>
                    <a:lnTo>
                      <a:pt x="38673" y="1258825"/>
                    </a:lnTo>
                    <a:lnTo>
                      <a:pt x="17795" y="1220360"/>
                    </a:lnTo>
                    <a:lnTo>
                      <a:pt x="4600" y="1177850"/>
                    </a:lnTo>
                    <a:lnTo>
                      <a:pt x="0" y="1132204"/>
                    </a:lnTo>
                    <a:lnTo>
                      <a:pt x="0" y="226441"/>
                    </a:lnTo>
                    <a:close/>
                  </a:path>
                </a:pathLst>
              </a:custGeom>
              <a:ln w="9525">
                <a:solidFill>
                  <a:srgbClr val="55CE74"/>
                </a:solidFill>
              </a:ln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pic>
            <p:nvPicPr>
              <p:cNvPr id="45" name="object 16">
                <a:extLst>
                  <a:ext uri="{FF2B5EF4-FFF2-40B4-BE49-F238E27FC236}">
                    <a16:creationId xmlns:a16="http://schemas.microsoft.com/office/drawing/2014/main" id="{3488562C-0178-EF49-1A21-991A48E84C95}"/>
                  </a:ext>
                </a:extLst>
              </p:cNvPr>
              <p:cNvPicPr/>
              <p:nvPr/>
            </p:nvPicPr>
            <p:blipFill>
              <a:blip r:embed="rId10" cstate="print"/>
              <a:stretch>
                <a:fillRect/>
              </a:stretch>
            </p:blipFill>
            <p:spPr>
              <a:xfrm>
                <a:off x="2500248" y="305930"/>
                <a:ext cx="1714500" cy="733945"/>
              </a:xfrm>
              <a:prstGeom prst="rect">
                <a:avLst/>
              </a:prstGeom>
            </p:spPr>
          </p:pic>
        </p:grpSp>
        <p:sp>
          <p:nvSpPr>
            <p:cNvPr id="39" name="object 16">
              <a:extLst>
                <a:ext uri="{FF2B5EF4-FFF2-40B4-BE49-F238E27FC236}">
                  <a16:creationId xmlns:a16="http://schemas.microsoft.com/office/drawing/2014/main" id="{EBDCC2B9-5DBF-11E2-7908-A009259B085C}"/>
                </a:ext>
              </a:extLst>
            </p:cNvPr>
            <p:cNvSpPr txBox="1"/>
            <p:nvPr/>
          </p:nvSpPr>
          <p:spPr>
            <a:xfrm>
              <a:off x="2775727" y="2875716"/>
              <a:ext cx="3332858" cy="391795"/>
            </a:xfrm>
            <a:prstGeom prst="rect">
              <a:avLst/>
            </a:prstGeom>
            <a:noFill/>
          </p:spPr>
          <p:txBody>
            <a:bodyPr vert="horz" wrap="square" lIns="0" tIns="12700" rIns="0" bIns="0" rtlCol="0">
              <a:spAutoFit/>
            </a:bodyPr>
            <a:lstStyle/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Volumen 4,  Número 1  Enero a Julio 2021</a:t>
              </a:r>
            </a:p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Revista Semestral. Venezuela</a:t>
              </a:r>
              <a:endParaRPr sz="1200" dirty="0">
                <a:latin typeface="Arial"/>
                <a:cs typeface="Arial"/>
              </a:endParaRPr>
            </a:p>
          </p:txBody>
        </p:sp>
        <p:pic>
          <p:nvPicPr>
            <p:cNvPr id="40" name="object 25">
              <a:extLst>
                <a:ext uri="{FF2B5EF4-FFF2-40B4-BE49-F238E27FC236}">
                  <a16:creationId xmlns:a16="http://schemas.microsoft.com/office/drawing/2014/main" id="{1CD96BD8-5936-544C-0B2D-AE2C92A2556A}"/>
                </a:ext>
              </a:extLst>
            </p:cNvPr>
            <p:cNvPicPr/>
            <p:nvPr/>
          </p:nvPicPr>
          <p:blipFill>
            <a:blip r:embed="rId17" cstate="print"/>
            <a:stretch>
              <a:fillRect/>
            </a:stretch>
          </p:blipFill>
          <p:spPr>
            <a:xfrm>
              <a:off x="470065" y="2027896"/>
              <a:ext cx="2305662" cy="1053903"/>
            </a:xfrm>
            <a:prstGeom prst="rect">
              <a:avLst/>
            </a:prstGeom>
          </p:spPr>
        </p:pic>
        <p:pic>
          <p:nvPicPr>
            <p:cNvPr id="41" name="object 31">
              <a:extLst>
                <a:ext uri="{FF2B5EF4-FFF2-40B4-BE49-F238E27FC236}">
                  <a16:creationId xmlns:a16="http://schemas.microsoft.com/office/drawing/2014/main" id="{80690649-FAE9-4C4F-0B33-F6F44D55FF11}"/>
                </a:ext>
              </a:extLst>
            </p:cNvPr>
            <p:cNvPicPr/>
            <p:nvPr/>
          </p:nvPicPr>
          <p:blipFill>
            <a:blip r:embed="rId19" cstate="print"/>
            <a:stretch>
              <a:fillRect/>
            </a:stretch>
          </p:blipFill>
          <p:spPr>
            <a:xfrm>
              <a:off x="4932681" y="1951410"/>
              <a:ext cx="1805304" cy="893889"/>
            </a:xfrm>
            <a:prstGeom prst="rect">
              <a:avLst/>
            </a:prstGeom>
          </p:spPr>
        </p:pic>
      </p:grpSp>
    </p:spTree>
  </p:cSld>
  <p:clrMapOvr>
    <a:masterClrMapping/>
  </p:clrMapOvr>
</p:sld>
</file>

<file path=ppt/slides/slide31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94485" y="1289306"/>
            <a:ext cx="6669405" cy="6695440"/>
            <a:chOff x="94485" y="1289306"/>
            <a:chExt cx="6669405" cy="6695440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94485" y="1289306"/>
              <a:ext cx="6669028" cy="6694927"/>
            </a:xfrm>
            <a:prstGeom prst="rect">
              <a:avLst/>
            </a:prstGeom>
          </p:spPr>
        </p:pic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42862" y="1316850"/>
              <a:ext cx="6572250" cy="6598920"/>
            </a:xfrm>
            <a:prstGeom prst="rect">
              <a:avLst/>
            </a:prstGeom>
          </p:spPr>
        </p:pic>
        <p:sp>
          <p:nvSpPr>
            <p:cNvPr id="5" name="object 5"/>
            <p:cNvSpPr/>
            <p:nvPr/>
          </p:nvSpPr>
          <p:spPr>
            <a:xfrm>
              <a:off x="142862" y="1316850"/>
              <a:ext cx="6572250" cy="6598920"/>
            </a:xfrm>
            <a:custGeom>
              <a:avLst/>
              <a:gdLst/>
              <a:ahLst/>
              <a:cxnLst/>
              <a:rect l="l" t="t" r="r" b="b"/>
              <a:pathLst>
                <a:path w="6572250" h="6598920">
                  <a:moveTo>
                    <a:pt x="0" y="6598920"/>
                  </a:moveTo>
                  <a:lnTo>
                    <a:pt x="6572250" y="6598920"/>
                  </a:lnTo>
                  <a:lnTo>
                    <a:pt x="6572250" y="0"/>
                  </a:lnTo>
                  <a:lnTo>
                    <a:pt x="0" y="0"/>
                  </a:lnTo>
                  <a:lnTo>
                    <a:pt x="0" y="6598920"/>
                  </a:lnTo>
                  <a:close/>
                </a:path>
              </a:pathLst>
            </a:custGeom>
            <a:ln w="28575">
              <a:solidFill>
                <a:srgbClr val="31AD51"/>
              </a:solidFill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</p:grpSp>
      <p:grpSp>
        <p:nvGrpSpPr>
          <p:cNvPr id="6" name="object 6"/>
          <p:cNvGrpSpPr/>
          <p:nvPr/>
        </p:nvGrpSpPr>
        <p:grpSpPr>
          <a:xfrm>
            <a:off x="144779" y="8196288"/>
            <a:ext cx="6518275" cy="833755"/>
            <a:chOff x="144779" y="8196288"/>
            <a:chExt cx="6518275" cy="833755"/>
          </a:xfrm>
        </p:grpSpPr>
        <p:sp>
          <p:nvSpPr>
            <p:cNvPr id="7" name="object 7"/>
            <p:cNvSpPr/>
            <p:nvPr/>
          </p:nvSpPr>
          <p:spPr>
            <a:xfrm>
              <a:off x="214287" y="8215338"/>
              <a:ext cx="6429375" cy="795655"/>
            </a:xfrm>
            <a:custGeom>
              <a:avLst/>
              <a:gdLst/>
              <a:ahLst/>
              <a:cxnLst/>
              <a:rect l="l" t="t" r="r" b="b"/>
              <a:pathLst>
                <a:path w="6429375" h="795654">
                  <a:moveTo>
                    <a:pt x="0" y="795337"/>
                  </a:moveTo>
                  <a:lnTo>
                    <a:pt x="6429375" y="795337"/>
                  </a:lnTo>
                  <a:lnTo>
                    <a:pt x="6429375" y="0"/>
                  </a:lnTo>
                  <a:lnTo>
                    <a:pt x="0" y="0"/>
                  </a:lnTo>
                  <a:lnTo>
                    <a:pt x="0" y="795337"/>
                  </a:lnTo>
                  <a:close/>
                </a:path>
              </a:pathLst>
            </a:custGeom>
            <a:ln w="38100">
              <a:solidFill>
                <a:srgbClr val="31AD51"/>
              </a:solidFill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pic>
          <p:nvPicPr>
            <p:cNvPr id="8" name="object 8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44779" y="8601456"/>
              <a:ext cx="6516624" cy="160019"/>
            </a:xfrm>
            <a:prstGeom prst="rect">
              <a:avLst/>
            </a:prstGeom>
          </p:spPr>
        </p:pic>
      </p:grpSp>
      <p:grpSp>
        <p:nvGrpSpPr>
          <p:cNvPr id="9" name="object 9"/>
          <p:cNvGrpSpPr/>
          <p:nvPr/>
        </p:nvGrpSpPr>
        <p:grpSpPr>
          <a:xfrm>
            <a:off x="96011" y="115823"/>
            <a:ext cx="6666230" cy="1463040"/>
            <a:chOff x="96011" y="115823"/>
            <a:chExt cx="6666230" cy="1463040"/>
          </a:xfrm>
        </p:grpSpPr>
        <p:pic>
          <p:nvPicPr>
            <p:cNvPr id="10" name="object 10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96011" y="115823"/>
              <a:ext cx="6665976" cy="1452372"/>
            </a:xfrm>
            <a:prstGeom prst="rect">
              <a:avLst/>
            </a:prstGeom>
          </p:spPr>
        </p:pic>
        <p:pic>
          <p:nvPicPr>
            <p:cNvPr id="11" name="object 11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142849" y="142875"/>
              <a:ext cx="6572275" cy="1358646"/>
            </a:xfrm>
            <a:prstGeom prst="rect">
              <a:avLst/>
            </a:prstGeom>
          </p:spPr>
        </p:pic>
        <p:sp>
          <p:nvSpPr>
            <p:cNvPr id="12" name="object 12"/>
            <p:cNvSpPr/>
            <p:nvPr/>
          </p:nvSpPr>
          <p:spPr>
            <a:xfrm>
              <a:off x="142849" y="142875"/>
              <a:ext cx="6572884" cy="1358900"/>
            </a:xfrm>
            <a:custGeom>
              <a:avLst/>
              <a:gdLst/>
              <a:ahLst/>
              <a:cxnLst/>
              <a:rect l="l" t="t" r="r" b="b"/>
              <a:pathLst>
                <a:path w="6572884" h="1358900">
                  <a:moveTo>
                    <a:pt x="0" y="226441"/>
                  </a:moveTo>
                  <a:lnTo>
                    <a:pt x="4600" y="180795"/>
                  </a:lnTo>
                  <a:lnTo>
                    <a:pt x="17795" y="138285"/>
                  </a:lnTo>
                  <a:lnTo>
                    <a:pt x="38673" y="99820"/>
                  </a:lnTo>
                  <a:lnTo>
                    <a:pt x="66324" y="66309"/>
                  </a:lnTo>
                  <a:lnTo>
                    <a:pt x="99837" y="38663"/>
                  </a:lnTo>
                  <a:lnTo>
                    <a:pt x="138301" y="17789"/>
                  </a:lnTo>
                  <a:lnTo>
                    <a:pt x="180806" y="4599"/>
                  </a:lnTo>
                  <a:lnTo>
                    <a:pt x="226440" y="0"/>
                  </a:lnTo>
                  <a:lnTo>
                    <a:pt x="6345834" y="0"/>
                  </a:lnTo>
                  <a:lnTo>
                    <a:pt x="6391480" y="4599"/>
                  </a:lnTo>
                  <a:lnTo>
                    <a:pt x="6433990" y="17789"/>
                  </a:lnTo>
                  <a:lnTo>
                    <a:pt x="6472455" y="38663"/>
                  </a:lnTo>
                  <a:lnTo>
                    <a:pt x="6505965" y="66309"/>
                  </a:lnTo>
                  <a:lnTo>
                    <a:pt x="6533612" y="99820"/>
                  </a:lnTo>
                  <a:lnTo>
                    <a:pt x="6554485" y="138285"/>
                  </a:lnTo>
                  <a:lnTo>
                    <a:pt x="6567676" y="180795"/>
                  </a:lnTo>
                  <a:lnTo>
                    <a:pt x="6572275" y="226441"/>
                  </a:lnTo>
                  <a:lnTo>
                    <a:pt x="6572275" y="1132204"/>
                  </a:lnTo>
                  <a:lnTo>
                    <a:pt x="6567676" y="1177850"/>
                  </a:lnTo>
                  <a:lnTo>
                    <a:pt x="6554485" y="1220360"/>
                  </a:lnTo>
                  <a:lnTo>
                    <a:pt x="6533612" y="1258825"/>
                  </a:lnTo>
                  <a:lnTo>
                    <a:pt x="6505965" y="1292336"/>
                  </a:lnTo>
                  <a:lnTo>
                    <a:pt x="6472455" y="1319982"/>
                  </a:lnTo>
                  <a:lnTo>
                    <a:pt x="6433990" y="1340856"/>
                  </a:lnTo>
                  <a:lnTo>
                    <a:pt x="6391480" y="1354046"/>
                  </a:lnTo>
                  <a:lnTo>
                    <a:pt x="6345834" y="1358646"/>
                  </a:lnTo>
                  <a:lnTo>
                    <a:pt x="226440" y="1358646"/>
                  </a:lnTo>
                  <a:lnTo>
                    <a:pt x="180806" y="1354046"/>
                  </a:lnTo>
                  <a:lnTo>
                    <a:pt x="138301" y="1340856"/>
                  </a:lnTo>
                  <a:lnTo>
                    <a:pt x="99837" y="1319982"/>
                  </a:lnTo>
                  <a:lnTo>
                    <a:pt x="66324" y="1292336"/>
                  </a:lnTo>
                  <a:lnTo>
                    <a:pt x="38673" y="1258825"/>
                  </a:lnTo>
                  <a:lnTo>
                    <a:pt x="17795" y="1220360"/>
                  </a:lnTo>
                  <a:lnTo>
                    <a:pt x="4600" y="1177850"/>
                  </a:lnTo>
                  <a:lnTo>
                    <a:pt x="0" y="1132204"/>
                  </a:lnTo>
                  <a:lnTo>
                    <a:pt x="0" y="226441"/>
                  </a:lnTo>
                  <a:close/>
                </a:path>
              </a:pathLst>
            </a:custGeom>
            <a:ln w="9525">
              <a:solidFill>
                <a:srgbClr val="55CE74"/>
              </a:solidFill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pic>
          <p:nvPicPr>
            <p:cNvPr id="13" name="object 13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2500248" y="305930"/>
              <a:ext cx="1714500" cy="733945"/>
            </a:xfrm>
            <a:prstGeom prst="rect">
              <a:avLst/>
            </a:prstGeom>
          </p:spPr>
        </p:pic>
        <p:pic>
          <p:nvPicPr>
            <p:cNvPr id="14" name="object 14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2738628" y="1024127"/>
              <a:ext cx="1897379" cy="371855"/>
            </a:xfrm>
            <a:prstGeom prst="rect">
              <a:avLst/>
            </a:prstGeom>
          </p:spPr>
        </p:pic>
        <p:pic>
          <p:nvPicPr>
            <p:cNvPr id="15" name="object 15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4401311" y="1024127"/>
              <a:ext cx="1577339" cy="371855"/>
            </a:xfrm>
            <a:prstGeom prst="rect">
              <a:avLst/>
            </a:prstGeom>
          </p:spPr>
        </p:pic>
        <p:pic>
          <p:nvPicPr>
            <p:cNvPr id="16" name="object 16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3169919" y="1207007"/>
              <a:ext cx="1546859" cy="371855"/>
            </a:xfrm>
            <a:prstGeom prst="rect">
              <a:avLst/>
            </a:prstGeom>
          </p:spPr>
        </p:pic>
        <p:pic>
          <p:nvPicPr>
            <p:cNvPr id="17" name="object 17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4482083" y="1207007"/>
              <a:ext cx="284988" cy="371855"/>
            </a:xfrm>
            <a:prstGeom prst="rect">
              <a:avLst/>
            </a:prstGeom>
          </p:spPr>
        </p:pic>
        <p:pic>
          <p:nvPicPr>
            <p:cNvPr id="18" name="object 18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4572000" y="1207007"/>
              <a:ext cx="1013460" cy="371855"/>
            </a:xfrm>
            <a:prstGeom prst="rect">
              <a:avLst/>
            </a:prstGeom>
          </p:spPr>
        </p:pic>
        <p:pic>
          <p:nvPicPr>
            <p:cNvPr id="19" name="object 19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324611" y="234695"/>
              <a:ext cx="1719072" cy="1341120"/>
            </a:xfrm>
            <a:prstGeom prst="rect">
              <a:avLst/>
            </a:prstGeom>
          </p:spPr>
        </p:pic>
        <p:pic>
          <p:nvPicPr>
            <p:cNvPr id="20" name="object 20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4725161" y="164274"/>
              <a:ext cx="1805305" cy="893889"/>
            </a:xfrm>
            <a:prstGeom prst="rect">
              <a:avLst/>
            </a:prstGeom>
          </p:spPr>
        </p:pic>
      </p:grpSp>
      <p:sp>
        <p:nvSpPr>
          <p:cNvPr id="21" name="object 21"/>
          <p:cNvSpPr txBox="1"/>
          <p:nvPr/>
        </p:nvSpPr>
        <p:spPr>
          <a:xfrm>
            <a:off x="267411" y="1068451"/>
            <a:ext cx="6372225" cy="645858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018155" marR="772795" indent="-431800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Arial"/>
                <a:cs typeface="Arial"/>
              </a:rPr>
              <a:t>6ta.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Edición</a:t>
            </a:r>
            <a:r>
              <a:rPr sz="1200" b="1" spc="-10" dirty="0">
                <a:latin typeface="Arial"/>
                <a:cs typeface="Arial"/>
              </a:rPr>
              <a:t> Volumen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I</a:t>
            </a:r>
            <a:r>
              <a:rPr sz="1200" b="1" spc="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Enero</a:t>
            </a:r>
            <a:r>
              <a:rPr sz="1200" b="1" spc="-3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a</a:t>
            </a:r>
            <a:r>
              <a:rPr sz="1200" b="1" spc="-2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Julio</a:t>
            </a:r>
            <a:r>
              <a:rPr sz="1200" b="1" spc="-5" dirty="0">
                <a:latin typeface="Arial"/>
                <a:cs typeface="Arial"/>
              </a:rPr>
              <a:t> </a:t>
            </a:r>
            <a:r>
              <a:rPr sz="1200" b="1" spc="-20" dirty="0">
                <a:latin typeface="Arial"/>
                <a:cs typeface="Arial"/>
              </a:rPr>
              <a:t>2021 </a:t>
            </a:r>
            <a:r>
              <a:rPr sz="1200" b="1" dirty="0">
                <a:latin typeface="Arial"/>
                <a:cs typeface="Arial"/>
              </a:rPr>
              <a:t>Revista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Semestral-</a:t>
            </a:r>
            <a:r>
              <a:rPr sz="1200" b="1" spc="-40" dirty="0">
                <a:latin typeface="Arial"/>
                <a:cs typeface="Arial"/>
              </a:rPr>
              <a:t> </a:t>
            </a:r>
            <a:r>
              <a:rPr sz="1200" b="1" spc="-10" dirty="0">
                <a:latin typeface="Arial"/>
                <a:cs typeface="Arial"/>
              </a:rPr>
              <a:t>Venezuela</a:t>
            </a:r>
            <a:endParaRPr sz="1200" dirty="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305"/>
              </a:spcBef>
            </a:pPr>
            <a:endParaRPr sz="1200" dirty="0">
              <a:latin typeface="Arial"/>
              <a:cs typeface="Arial"/>
            </a:endParaRPr>
          </a:p>
          <a:p>
            <a:pPr algn="ctr">
              <a:lnSpc>
                <a:spcPct val="100000"/>
              </a:lnSpc>
            </a:pPr>
            <a:r>
              <a:rPr sz="1200" b="1" spc="-10" dirty="0">
                <a:latin typeface="Times New Roman"/>
                <a:cs typeface="Times New Roman"/>
              </a:rPr>
              <a:t>INTRODUCCIÓN</a:t>
            </a:r>
            <a:endParaRPr sz="1200" dirty="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60"/>
              </a:spcBef>
            </a:pPr>
            <a:endParaRPr sz="1200" dirty="0">
              <a:latin typeface="Times New Roman"/>
              <a:cs typeface="Times New Roman"/>
            </a:endParaRPr>
          </a:p>
          <a:p>
            <a:pPr marL="375285" marR="5080" indent="-36322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Educación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Bolivariana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nueva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relación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Estado-</a:t>
            </a:r>
            <a:r>
              <a:rPr sz="1200" dirty="0">
                <a:latin typeface="Times New Roman"/>
                <a:cs typeface="Times New Roman"/>
              </a:rPr>
              <a:t>Sociedad,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desde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escuela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espacio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 </a:t>
            </a:r>
            <a:r>
              <a:rPr sz="1200" dirty="0">
                <a:latin typeface="Times New Roman"/>
                <a:cs typeface="Times New Roman"/>
              </a:rPr>
              <a:t>concreción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 acciones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principal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forma organizada del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poder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Estado, promueve </a:t>
            </a:r>
            <a:r>
              <a:rPr sz="1200" spc="-2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participación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lograr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cambios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institucionales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culturales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necesarios,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consolidar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el </a:t>
            </a:r>
            <a:r>
              <a:rPr sz="1200" dirty="0">
                <a:latin typeface="Times New Roman"/>
                <a:cs typeface="Times New Roman"/>
              </a:rPr>
              <a:t>modelo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desarrollo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endógeno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soberano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través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crecimiento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producción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social,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corrección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desequilibrios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sustentabilidad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ambiental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alcanzar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calidad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vida </a:t>
            </a:r>
            <a:r>
              <a:rPr sz="1200" dirty="0">
                <a:latin typeface="Times New Roman"/>
                <a:cs typeface="Times New Roman"/>
              </a:rPr>
              <a:t>digna.</a:t>
            </a:r>
            <a:r>
              <a:rPr sz="1200" spc="30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escuela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3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entonces,</a:t>
            </a:r>
            <a:r>
              <a:rPr sz="1200" spc="3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eje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clave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3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trilogía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Estado-Sociedad-</a:t>
            </a:r>
            <a:r>
              <a:rPr sz="1200" dirty="0">
                <a:latin typeface="Times New Roman"/>
                <a:cs typeface="Times New Roman"/>
              </a:rPr>
              <a:t>Territorio,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transformación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ciudadano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nueva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república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donde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ser,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saber,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hacer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convivir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conjuguen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réplica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desarrollo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concebido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Constitución.</a:t>
            </a:r>
            <a:endParaRPr sz="1200" dirty="0">
              <a:latin typeface="Times New Roman"/>
              <a:cs typeface="Times New Roman"/>
            </a:endParaRPr>
          </a:p>
          <a:p>
            <a:pPr marL="375285" marR="5715" indent="-363220" algn="just">
              <a:lnSpc>
                <a:spcPct val="100000"/>
              </a:lnSpc>
              <a:spcBef>
                <a:spcPts val="5"/>
              </a:spcBef>
            </a:pP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marco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consideraciones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expuestas,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educación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 convierte en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recurso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más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importante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0" dirty="0">
                <a:latin typeface="Times New Roman"/>
                <a:cs typeface="Times New Roman"/>
              </a:rPr>
              <a:t>y </a:t>
            </a:r>
            <a:r>
              <a:rPr sz="1200" dirty="0">
                <a:latin typeface="Times New Roman"/>
                <a:cs typeface="Times New Roman"/>
              </a:rPr>
              <a:t>el vector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fundamental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transformación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aspira en la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construcción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 nuevo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país. </a:t>
            </a:r>
            <a:r>
              <a:rPr sz="1200" dirty="0">
                <a:latin typeface="Times New Roman"/>
                <a:cs typeface="Times New Roman"/>
              </a:rPr>
              <a:t>Esto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así,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múltiples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razones: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a)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ser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canal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transmisión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modificación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 </a:t>
            </a:r>
            <a:r>
              <a:rPr sz="1200" dirty="0">
                <a:latin typeface="Times New Roman"/>
                <a:cs typeface="Times New Roman"/>
              </a:rPr>
              <a:t>valores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preservación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identidades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culturales,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b)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ser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base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formación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 </a:t>
            </a:r>
            <a:r>
              <a:rPr sz="1200" dirty="0">
                <a:latin typeface="Times New Roman"/>
                <a:cs typeface="Times New Roman"/>
              </a:rPr>
              <a:t>recursos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humanos,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c)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ser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lugar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adquisición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difusión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conocimientos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relevantes,</a:t>
            </a:r>
            <a:endParaRPr sz="1200" dirty="0">
              <a:latin typeface="Times New Roman"/>
              <a:cs typeface="Times New Roman"/>
            </a:endParaRPr>
          </a:p>
          <a:p>
            <a:pPr marL="375285" marR="635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d)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ser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instrumento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explorar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diseño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alternativas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sociales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futuro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e)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ser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el </a:t>
            </a:r>
            <a:r>
              <a:rPr sz="1200" dirty="0">
                <a:latin typeface="Times New Roman"/>
                <a:cs typeface="Times New Roman"/>
              </a:rPr>
              <a:t>medio</a:t>
            </a:r>
            <a:r>
              <a:rPr sz="1200" spc="3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3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3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multiplicación</a:t>
            </a:r>
            <a:r>
              <a:rPr sz="1200" spc="3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social</a:t>
            </a:r>
            <a:r>
              <a:rPr sz="1200" spc="3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capacidades</a:t>
            </a:r>
            <a:r>
              <a:rPr sz="1200" spc="3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productivas</a:t>
            </a:r>
            <a:r>
              <a:rPr sz="1200" spc="3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3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laborales.</a:t>
            </a:r>
            <a:r>
              <a:rPr sz="1200" spc="3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3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este</a:t>
            </a:r>
            <a:r>
              <a:rPr sz="1200" spc="375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hilo </a:t>
            </a:r>
            <a:r>
              <a:rPr sz="1200" dirty="0">
                <a:latin typeface="Times New Roman"/>
                <a:cs typeface="Times New Roman"/>
              </a:rPr>
              <a:t>discursivo,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cabe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destacar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educación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responsabilidad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compartida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Estado,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sociedad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familia.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triada,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familia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constituye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escenario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fundamental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desarrollo </a:t>
            </a:r>
            <a:r>
              <a:rPr sz="1200" dirty="0">
                <a:latin typeface="Times New Roman"/>
                <a:cs typeface="Times New Roman"/>
              </a:rPr>
              <a:t>integral de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niños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niñas,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tal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establece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Constitución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República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Bolivariana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 </a:t>
            </a:r>
            <a:r>
              <a:rPr sz="1200" spc="-20" dirty="0">
                <a:latin typeface="Times New Roman"/>
                <a:cs typeface="Times New Roman"/>
              </a:rPr>
              <a:t>Venezuela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(1999).</a:t>
            </a:r>
            <a:endParaRPr sz="1200" dirty="0">
              <a:latin typeface="Times New Roman"/>
              <a:cs typeface="Times New Roman"/>
            </a:endParaRPr>
          </a:p>
          <a:p>
            <a:pPr marL="375285" marR="7620" indent="-36322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Ahora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bien,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asociado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anterior,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importante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mencionar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modelo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Escuela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Bolivariana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que </a:t>
            </a:r>
            <a:r>
              <a:rPr sz="1200" dirty="0">
                <a:latin typeface="Times New Roman"/>
                <a:cs typeface="Times New Roman"/>
              </a:rPr>
              <a:t>propugna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Estado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venezolano,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institución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democrática,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donde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todos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miembros </a:t>
            </a:r>
            <a:r>
              <a:rPr sz="1200" dirty="0">
                <a:latin typeface="Times New Roman"/>
                <a:cs typeface="Times New Roman"/>
              </a:rPr>
              <a:t>participan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manera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directa,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conjuntamente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sociedad,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modelo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atención </a:t>
            </a:r>
            <a:r>
              <a:rPr sz="1200" dirty="0">
                <a:latin typeface="Times New Roman"/>
                <a:cs typeface="Times New Roman"/>
              </a:rPr>
              <a:t>educativa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integral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promueve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justicia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social.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contexto,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cabe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destacar,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génesis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proceso de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cambio</a:t>
            </a:r>
            <a:r>
              <a:rPr sz="1200" spc="3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educacional que emerge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hoy,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está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correspondencia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 el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pensamiento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pedagogía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liberadora,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donde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máximo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exponente,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Freire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(1998),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planteaba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"el </a:t>
            </a:r>
            <a:r>
              <a:rPr sz="1200" dirty="0">
                <a:latin typeface="Times New Roman"/>
                <a:cs typeface="Times New Roman"/>
              </a:rPr>
              <a:t>hombre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debe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ser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partícipe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transformación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mundo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medio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nueva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educación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le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ayude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ser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crítico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realidad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lleve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valorar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vivencia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algo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lleno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valor </a:t>
            </a:r>
            <a:r>
              <a:rPr sz="1200" dirty="0">
                <a:latin typeface="Times New Roman"/>
                <a:cs typeface="Times New Roman"/>
              </a:rPr>
              <a:t>real"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(p.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47).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Consustanciado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planteamientos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este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autor,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Venezuela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está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en </a:t>
            </a:r>
            <a:r>
              <a:rPr sz="1200" dirty="0">
                <a:latin typeface="Times New Roman"/>
                <a:cs typeface="Times New Roman"/>
              </a:rPr>
              <a:t>procura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desarrollar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estrategias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vinculen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social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calidad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distintos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procesos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dan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ambientes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educativos.</a:t>
            </a:r>
            <a:endParaRPr sz="1200" dirty="0">
              <a:latin typeface="Times New Roman"/>
              <a:cs typeface="Times New Roman"/>
            </a:endParaRPr>
          </a:p>
        </p:txBody>
      </p:sp>
      <p:pic>
        <p:nvPicPr>
          <p:cNvPr id="22" name="object 22"/>
          <p:cNvPicPr/>
          <p:nvPr/>
        </p:nvPicPr>
        <p:blipFill>
          <a:blip r:embed="rId15" cstate="print"/>
          <a:stretch>
            <a:fillRect/>
          </a:stretch>
        </p:blipFill>
        <p:spPr>
          <a:xfrm>
            <a:off x="5606796" y="8193022"/>
            <a:ext cx="1092707" cy="848868"/>
          </a:xfrm>
          <a:prstGeom prst="rect">
            <a:avLst/>
          </a:prstGeom>
        </p:spPr>
      </p:pic>
      <p:pic>
        <p:nvPicPr>
          <p:cNvPr id="23" name="object 23"/>
          <p:cNvPicPr/>
          <p:nvPr/>
        </p:nvPicPr>
        <p:blipFill>
          <a:blip r:embed="rId15" cstate="print"/>
          <a:stretch>
            <a:fillRect/>
          </a:stretch>
        </p:blipFill>
        <p:spPr>
          <a:xfrm>
            <a:off x="109728" y="8193022"/>
            <a:ext cx="1092708" cy="848868"/>
          </a:xfrm>
          <a:prstGeom prst="rect">
            <a:avLst/>
          </a:prstGeom>
        </p:spPr>
      </p:pic>
      <p:sp>
        <p:nvSpPr>
          <p:cNvPr id="24" name="object 24"/>
          <p:cNvSpPr txBox="1"/>
          <p:nvPr/>
        </p:nvSpPr>
        <p:spPr>
          <a:xfrm>
            <a:off x="1457705" y="8336686"/>
            <a:ext cx="4131945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spc="-10" dirty="0">
                <a:latin typeface="Times New Roman"/>
                <a:cs typeface="Times New Roman"/>
              </a:rPr>
              <a:t>Programa</a:t>
            </a:r>
            <a:r>
              <a:rPr sz="1200" b="1" spc="10" dirty="0">
                <a:latin typeface="Times New Roman"/>
                <a:cs typeface="Times New Roman"/>
              </a:rPr>
              <a:t> </a:t>
            </a:r>
            <a:r>
              <a:rPr sz="1200" b="1" spc="-20" dirty="0">
                <a:latin typeface="Times New Roman"/>
                <a:cs typeface="Times New Roman"/>
              </a:rPr>
              <a:t>Todas</a:t>
            </a:r>
            <a:r>
              <a:rPr sz="1200" b="1" spc="-4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las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Manos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a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la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Siembra:</a:t>
            </a:r>
            <a:r>
              <a:rPr sz="1200" b="1" spc="-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Una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Revisión</a:t>
            </a:r>
            <a:r>
              <a:rPr sz="1200" b="1" spc="-40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Teórica</a:t>
            </a:r>
            <a:endParaRPr sz="1200" dirty="0">
              <a:latin typeface="Times New Roman"/>
              <a:cs typeface="Times New Roman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2798191" y="8780305"/>
            <a:ext cx="1224280" cy="1943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410"/>
              </a:lnSpc>
            </a:pPr>
            <a:r>
              <a:rPr sz="1200" b="1" dirty="0">
                <a:latin typeface="Times New Roman"/>
                <a:cs typeface="Times New Roman"/>
              </a:rPr>
              <a:t>MSc</a:t>
            </a:r>
            <a:r>
              <a:rPr sz="1200" b="1" spc="235" dirty="0">
                <a:latin typeface="Times New Roman"/>
                <a:cs typeface="Times New Roman"/>
              </a:rPr>
              <a:t> </a:t>
            </a:r>
            <a:r>
              <a:rPr sz="1200" b="1" spc="-25" dirty="0">
                <a:latin typeface="Times New Roman"/>
                <a:cs typeface="Times New Roman"/>
              </a:rPr>
              <a:t>Yosmar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spc="-20" dirty="0">
                <a:latin typeface="Times New Roman"/>
                <a:cs typeface="Times New Roman"/>
              </a:rPr>
              <a:t>Díaz</a:t>
            </a:r>
            <a:endParaRPr sz="1200" dirty="0">
              <a:latin typeface="Times New Roman"/>
              <a:cs typeface="Times New Roman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6536563" y="8979034"/>
            <a:ext cx="254000" cy="1943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410"/>
              </a:lnSpc>
            </a:pPr>
            <a:r>
              <a:rPr sz="1200" spc="-25" dirty="0">
                <a:latin typeface="Times New Roman"/>
                <a:cs typeface="Times New Roman"/>
              </a:rPr>
              <a:t>317</a:t>
            </a:r>
            <a:endParaRPr sz="1200" dirty="0">
              <a:latin typeface="Times New Roman"/>
              <a:cs typeface="Times New Roman"/>
            </a:endParaRPr>
          </a:p>
        </p:txBody>
      </p:sp>
      <p:grpSp>
        <p:nvGrpSpPr>
          <p:cNvPr id="27" name="Grupo 26">
            <a:extLst>
              <a:ext uri="{FF2B5EF4-FFF2-40B4-BE49-F238E27FC236}">
                <a16:creationId xmlns:a16="http://schemas.microsoft.com/office/drawing/2014/main" id="{2E877E1D-65AF-B7EB-593F-5CCB5265E89A}"/>
              </a:ext>
            </a:extLst>
          </p:cNvPr>
          <p:cNvGrpSpPr/>
          <p:nvPr/>
        </p:nvGrpSpPr>
        <p:grpSpPr>
          <a:xfrm>
            <a:off x="117348" y="98932"/>
            <a:ext cx="6665976" cy="1452626"/>
            <a:chOff x="470065" y="1951410"/>
            <a:chExt cx="6665976" cy="1452626"/>
          </a:xfrm>
        </p:grpSpPr>
        <p:grpSp>
          <p:nvGrpSpPr>
            <p:cNvPr id="28" name="object 12">
              <a:extLst>
                <a:ext uri="{FF2B5EF4-FFF2-40B4-BE49-F238E27FC236}">
                  <a16:creationId xmlns:a16="http://schemas.microsoft.com/office/drawing/2014/main" id="{6F6E97FC-25EF-19AD-AEAA-E8A86733DA3F}"/>
                </a:ext>
              </a:extLst>
            </p:cNvPr>
            <p:cNvGrpSpPr/>
            <p:nvPr/>
          </p:nvGrpSpPr>
          <p:grpSpPr>
            <a:xfrm>
              <a:off x="470065" y="1951664"/>
              <a:ext cx="6665976" cy="1452372"/>
              <a:chOff x="96011" y="115823"/>
              <a:chExt cx="6665976" cy="1452372"/>
            </a:xfrm>
          </p:grpSpPr>
          <p:pic>
            <p:nvPicPr>
              <p:cNvPr id="32" name="object 13">
                <a:extLst>
                  <a:ext uri="{FF2B5EF4-FFF2-40B4-BE49-F238E27FC236}">
                    <a16:creationId xmlns:a16="http://schemas.microsoft.com/office/drawing/2014/main" id="{1511CA1B-E7F2-B66B-0D83-7F2A3B6B6FEE}"/>
                  </a:ext>
                </a:extLst>
              </p:cNvPr>
              <p:cNvPicPr/>
              <p:nvPr/>
            </p:nvPicPr>
            <p:blipFill>
              <a:blip r:embed="rId5" cstate="print"/>
              <a:stretch>
                <a:fillRect/>
              </a:stretch>
            </p:blipFill>
            <p:spPr>
              <a:xfrm>
                <a:off x="96011" y="115823"/>
                <a:ext cx="6665976" cy="1452372"/>
              </a:xfrm>
              <a:prstGeom prst="rect">
                <a:avLst/>
              </a:prstGeom>
            </p:spPr>
          </p:pic>
          <p:pic>
            <p:nvPicPr>
              <p:cNvPr id="33" name="object 14">
                <a:extLst>
                  <a:ext uri="{FF2B5EF4-FFF2-40B4-BE49-F238E27FC236}">
                    <a16:creationId xmlns:a16="http://schemas.microsoft.com/office/drawing/2014/main" id="{0F061B03-62C9-141D-CE65-9FBA3C3F1F92}"/>
                  </a:ext>
                </a:extLst>
              </p:cNvPr>
              <p:cNvPicPr/>
              <p:nvPr/>
            </p:nvPicPr>
            <p:blipFill>
              <a:blip r:embed="rId6" cstate="print"/>
              <a:stretch>
                <a:fillRect/>
              </a:stretch>
            </p:blipFill>
            <p:spPr>
              <a:xfrm>
                <a:off x="142849" y="142875"/>
                <a:ext cx="6572275" cy="1358646"/>
              </a:xfrm>
              <a:prstGeom prst="rect">
                <a:avLst/>
              </a:prstGeom>
            </p:spPr>
          </p:pic>
          <p:sp>
            <p:nvSpPr>
              <p:cNvPr id="34" name="object 15">
                <a:extLst>
                  <a:ext uri="{FF2B5EF4-FFF2-40B4-BE49-F238E27FC236}">
                    <a16:creationId xmlns:a16="http://schemas.microsoft.com/office/drawing/2014/main" id="{20683909-4CD3-0481-4BA2-122B804CDC55}"/>
                  </a:ext>
                </a:extLst>
              </p:cNvPr>
              <p:cNvSpPr/>
              <p:nvPr/>
            </p:nvSpPr>
            <p:spPr>
              <a:xfrm>
                <a:off x="142849" y="142875"/>
                <a:ext cx="6572884" cy="1358900"/>
              </a:xfrm>
              <a:custGeom>
                <a:avLst/>
                <a:gdLst/>
                <a:ahLst/>
                <a:cxnLst/>
                <a:rect l="l" t="t" r="r" b="b"/>
                <a:pathLst>
                  <a:path w="6572884" h="1358900">
                    <a:moveTo>
                      <a:pt x="0" y="226441"/>
                    </a:moveTo>
                    <a:lnTo>
                      <a:pt x="4600" y="180795"/>
                    </a:lnTo>
                    <a:lnTo>
                      <a:pt x="17795" y="138285"/>
                    </a:lnTo>
                    <a:lnTo>
                      <a:pt x="38673" y="99820"/>
                    </a:lnTo>
                    <a:lnTo>
                      <a:pt x="66324" y="66309"/>
                    </a:lnTo>
                    <a:lnTo>
                      <a:pt x="99837" y="38663"/>
                    </a:lnTo>
                    <a:lnTo>
                      <a:pt x="138301" y="17789"/>
                    </a:lnTo>
                    <a:lnTo>
                      <a:pt x="180806" y="4599"/>
                    </a:lnTo>
                    <a:lnTo>
                      <a:pt x="226440" y="0"/>
                    </a:lnTo>
                    <a:lnTo>
                      <a:pt x="6345834" y="0"/>
                    </a:lnTo>
                    <a:lnTo>
                      <a:pt x="6391480" y="4599"/>
                    </a:lnTo>
                    <a:lnTo>
                      <a:pt x="6433990" y="17789"/>
                    </a:lnTo>
                    <a:lnTo>
                      <a:pt x="6472455" y="38663"/>
                    </a:lnTo>
                    <a:lnTo>
                      <a:pt x="6505965" y="66309"/>
                    </a:lnTo>
                    <a:lnTo>
                      <a:pt x="6533612" y="99820"/>
                    </a:lnTo>
                    <a:lnTo>
                      <a:pt x="6554485" y="138285"/>
                    </a:lnTo>
                    <a:lnTo>
                      <a:pt x="6567676" y="180795"/>
                    </a:lnTo>
                    <a:lnTo>
                      <a:pt x="6572275" y="226441"/>
                    </a:lnTo>
                    <a:lnTo>
                      <a:pt x="6572275" y="1132204"/>
                    </a:lnTo>
                    <a:lnTo>
                      <a:pt x="6567676" y="1177850"/>
                    </a:lnTo>
                    <a:lnTo>
                      <a:pt x="6554485" y="1220360"/>
                    </a:lnTo>
                    <a:lnTo>
                      <a:pt x="6533612" y="1258825"/>
                    </a:lnTo>
                    <a:lnTo>
                      <a:pt x="6505965" y="1292336"/>
                    </a:lnTo>
                    <a:lnTo>
                      <a:pt x="6472455" y="1319982"/>
                    </a:lnTo>
                    <a:lnTo>
                      <a:pt x="6433990" y="1340856"/>
                    </a:lnTo>
                    <a:lnTo>
                      <a:pt x="6391480" y="1354046"/>
                    </a:lnTo>
                    <a:lnTo>
                      <a:pt x="6345834" y="1358646"/>
                    </a:lnTo>
                    <a:lnTo>
                      <a:pt x="226440" y="1358646"/>
                    </a:lnTo>
                    <a:lnTo>
                      <a:pt x="180806" y="1354046"/>
                    </a:lnTo>
                    <a:lnTo>
                      <a:pt x="138301" y="1340856"/>
                    </a:lnTo>
                    <a:lnTo>
                      <a:pt x="99837" y="1319982"/>
                    </a:lnTo>
                    <a:lnTo>
                      <a:pt x="66324" y="1292336"/>
                    </a:lnTo>
                    <a:lnTo>
                      <a:pt x="38673" y="1258825"/>
                    </a:lnTo>
                    <a:lnTo>
                      <a:pt x="17795" y="1220360"/>
                    </a:lnTo>
                    <a:lnTo>
                      <a:pt x="4600" y="1177850"/>
                    </a:lnTo>
                    <a:lnTo>
                      <a:pt x="0" y="1132204"/>
                    </a:lnTo>
                    <a:lnTo>
                      <a:pt x="0" y="226441"/>
                    </a:lnTo>
                    <a:close/>
                  </a:path>
                </a:pathLst>
              </a:custGeom>
              <a:ln w="9525">
                <a:solidFill>
                  <a:srgbClr val="55CE74"/>
                </a:solidFill>
              </a:ln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pic>
            <p:nvPicPr>
              <p:cNvPr id="35" name="object 16">
                <a:extLst>
                  <a:ext uri="{FF2B5EF4-FFF2-40B4-BE49-F238E27FC236}">
                    <a16:creationId xmlns:a16="http://schemas.microsoft.com/office/drawing/2014/main" id="{93D560AB-75C2-3E14-A63A-4DA9F3327AF5}"/>
                  </a:ext>
                </a:extLst>
              </p:cNvPr>
              <p:cNvPicPr/>
              <p:nvPr/>
            </p:nvPicPr>
            <p:blipFill>
              <a:blip r:embed="rId7" cstate="print"/>
              <a:stretch>
                <a:fillRect/>
              </a:stretch>
            </p:blipFill>
            <p:spPr>
              <a:xfrm>
                <a:off x="2500248" y="305930"/>
                <a:ext cx="1714500" cy="733945"/>
              </a:xfrm>
              <a:prstGeom prst="rect">
                <a:avLst/>
              </a:prstGeom>
            </p:spPr>
          </p:pic>
        </p:grpSp>
        <p:sp>
          <p:nvSpPr>
            <p:cNvPr id="29" name="object 16">
              <a:extLst>
                <a:ext uri="{FF2B5EF4-FFF2-40B4-BE49-F238E27FC236}">
                  <a16:creationId xmlns:a16="http://schemas.microsoft.com/office/drawing/2014/main" id="{23494E84-50BA-C2EC-DE9B-2937DB40098D}"/>
                </a:ext>
              </a:extLst>
            </p:cNvPr>
            <p:cNvSpPr txBox="1"/>
            <p:nvPr/>
          </p:nvSpPr>
          <p:spPr>
            <a:xfrm>
              <a:off x="2775727" y="2875716"/>
              <a:ext cx="3332858" cy="391795"/>
            </a:xfrm>
            <a:prstGeom prst="rect">
              <a:avLst/>
            </a:prstGeom>
            <a:noFill/>
          </p:spPr>
          <p:txBody>
            <a:bodyPr vert="horz" wrap="square" lIns="0" tIns="12700" rIns="0" bIns="0" rtlCol="0">
              <a:spAutoFit/>
            </a:bodyPr>
            <a:lstStyle/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Volumen 4,  Número 1  Enero a Julio 2021</a:t>
              </a:r>
            </a:p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Revista Semestral. Venezuela</a:t>
              </a:r>
              <a:endParaRPr sz="1200" dirty="0">
                <a:latin typeface="Arial"/>
                <a:cs typeface="Arial"/>
              </a:endParaRPr>
            </a:p>
          </p:txBody>
        </p:sp>
        <p:pic>
          <p:nvPicPr>
            <p:cNvPr id="30" name="object 25">
              <a:extLst>
                <a:ext uri="{FF2B5EF4-FFF2-40B4-BE49-F238E27FC236}">
                  <a16:creationId xmlns:a16="http://schemas.microsoft.com/office/drawing/2014/main" id="{5BFDFBE5-5FC5-DFC6-8946-8470FB7350EA}"/>
                </a:ext>
              </a:extLst>
            </p:cNvPr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470065" y="2027896"/>
              <a:ext cx="2305662" cy="1053903"/>
            </a:xfrm>
            <a:prstGeom prst="rect">
              <a:avLst/>
            </a:prstGeom>
          </p:spPr>
        </p:pic>
        <p:pic>
          <p:nvPicPr>
            <p:cNvPr id="31" name="object 31">
              <a:extLst>
                <a:ext uri="{FF2B5EF4-FFF2-40B4-BE49-F238E27FC236}">
                  <a16:creationId xmlns:a16="http://schemas.microsoft.com/office/drawing/2014/main" id="{BFE4936B-53A7-1D5E-7344-73080C821F0E}"/>
                </a:ext>
              </a:extLst>
            </p:cNvPr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4932681" y="1951410"/>
              <a:ext cx="1805304" cy="893889"/>
            </a:xfrm>
            <a:prstGeom prst="rect">
              <a:avLst/>
            </a:prstGeom>
          </p:spPr>
        </p:pic>
      </p:grpSp>
    </p:spTree>
  </p:cSld>
  <p:clrMapOvr>
    <a:masterClrMapping/>
  </p:clrMapOvr>
</p:sld>
</file>

<file path=ppt/slides/slide31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94485" y="1289306"/>
            <a:ext cx="6669405" cy="6695440"/>
            <a:chOff x="94485" y="1289306"/>
            <a:chExt cx="6669405" cy="6695440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94485" y="1289306"/>
              <a:ext cx="6669028" cy="6694927"/>
            </a:xfrm>
            <a:prstGeom prst="rect">
              <a:avLst/>
            </a:prstGeom>
          </p:spPr>
        </p:pic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42862" y="1316850"/>
              <a:ext cx="6572250" cy="6598920"/>
            </a:xfrm>
            <a:prstGeom prst="rect">
              <a:avLst/>
            </a:prstGeom>
          </p:spPr>
        </p:pic>
        <p:sp>
          <p:nvSpPr>
            <p:cNvPr id="5" name="object 5"/>
            <p:cNvSpPr/>
            <p:nvPr/>
          </p:nvSpPr>
          <p:spPr>
            <a:xfrm>
              <a:off x="142862" y="1316850"/>
              <a:ext cx="6572250" cy="6598920"/>
            </a:xfrm>
            <a:custGeom>
              <a:avLst/>
              <a:gdLst/>
              <a:ahLst/>
              <a:cxnLst/>
              <a:rect l="l" t="t" r="r" b="b"/>
              <a:pathLst>
                <a:path w="6572250" h="6598920">
                  <a:moveTo>
                    <a:pt x="0" y="6598920"/>
                  </a:moveTo>
                  <a:lnTo>
                    <a:pt x="6572250" y="6598920"/>
                  </a:lnTo>
                  <a:lnTo>
                    <a:pt x="6572250" y="0"/>
                  </a:lnTo>
                  <a:lnTo>
                    <a:pt x="0" y="0"/>
                  </a:lnTo>
                  <a:lnTo>
                    <a:pt x="0" y="6598920"/>
                  </a:lnTo>
                  <a:close/>
                </a:path>
              </a:pathLst>
            </a:custGeom>
            <a:ln w="28575">
              <a:solidFill>
                <a:srgbClr val="31AD51"/>
              </a:solidFill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</p:grpSp>
      <p:grpSp>
        <p:nvGrpSpPr>
          <p:cNvPr id="6" name="object 6"/>
          <p:cNvGrpSpPr/>
          <p:nvPr/>
        </p:nvGrpSpPr>
        <p:grpSpPr>
          <a:xfrm>
            <a:off x="144779" y="8196288"/>
            <a:ext cx="6518275" cy="833755"/>
            <a:chOff x="144779" y="8196288"/>
            <a:chExt cx="6518275" cy="833755"/>
          </a:xfrm>
        </p:grpSpPr>
        <p:sp>
          <p:nvSpPr>
            <p:cNvPr id="7" name="object 7"/>
            <p:cNvSpPr/>
            <p:nvPr/>
          </p:nvSpPr>
          <p:spPr>
            <a:xfrm>
              <a:off x="214287" y="8215338"/>
              <a:ext cx="6429375" cy="795655"/>
            </a:xfrm>
            <a:custGeom>
              <a:avLst/>
              <a:gdLst/>
              <a:ahLst/>
              <a:cxnLst/>
              <a:rect l="l" t="t" r="r" b="b"/>
              <a:pathLst>
                <a:path w="6429375" h="795654">
                  <a:moveTo>
                    <a:pt x="0" y="795337"/>
                  </a:moveTo>
                  <a:lnTo>
                    <a:pt x="6429375" y="795337"/>
                  </a:lnTo>
                  <a:lnTo>
                    <a:pt x="6429375" y="0"/>
                  </a:lnTo>
                  <a:lnTo>
                    <a:pt x="0" y="0"/>
                  </a:lnTo>
                  <a:lnTo>
                    <a:pt x="0" y="795337"/>
                  </a:lnTo>
                  <a:close/>
                </a:path>
              </a:pathLst>
            </a:custGeom>
            <a:ln w="38100">
              <a:solidFill>
                <a:srgbClr val="31AD51"/>
              </a:solidFill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pic>
          <p:nvPicPr>
            <p:cNvPr id="8" name="object 8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44779" y="8601456"/>
              <a:ext cx="6516624" cy="160019"/>
            </a:xfrm>
            <a:prstGeom prst="rect">
              <a:avLst/>
            </a:prstGeom>
          </p:spPr>
        </p:pic>
      </p:grpSp>
      <p:grpSp>
        <p:nvGrpSpPr>
          <p:cNvPr id="9" name="object 9"/>
          <p:cNvGrpSpPr/>
          <p:nvPr/>
        </p:nvGrpSpPr>
        <p:grpSpPr>
          <a:xfrm>
            <a:off x="96011" y="115823"/>
            <a:ext cx="6666230" cy="1463040"/>
            <a:chOff x="96011" y="115823"/>
            <a:chExt cx="6666230" cy="1463040"/>
          </a:xfrm>
        </p:grpSpPr>
        <p:pic>
          <p:nvPicPr>
            <p:cNvPr id="10" name="object 10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96011" y="115823"/>
              <a:ext cx="6665976" cy="1452372"/>
            </a:xfrm>
            <a:prstGeom prst="rect">
              <a:avLst/>
            </a:prstGeom>
          </p:spPr>
        </p:pic>
        <p:pic>
          <p:nvPicPr>
            <p:cNvPr id="11" name="object 11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142849" y="142875"/>
              <a:ext cx="6572275" cy="1358646"/>
            </a:xfrm>
            <a:prstGeom prst="rect">
              <a:avLst/>
            </a:prstGeom>
          </p:spPr>
        </p:pic>
        <p:sp>
          <p:nvSpPr>
            <p:cNvPr id="12" name="object 12"/>
            <p:cNvSpPr/>
            <p:nvPr/>
          </p:nvSpPr>
          <p:spPr>
            <a:xfrm>
              <a:off x="142849" y="142875"/>
              <a:ext cx="6572884" cy="1358900"/>
            </a:xfrm>
            <a:custGeom>
              <a:avLst/>
              <a:gdLst/>
              <a:ahLst/>
              <a:cxnLst/>
              <a:rect l="l" t="t" r="r" b="b"/>
              <a:pathLst>
                <a:path w="6572884" h="1358900">
                  <a:moveTo>
                    <a:pt x="0" y="226441"/>
                  </a:moveTo>
                  <a:lnTo>
                    <a:pt x="4600" y="180795"/>
                  </a:lnTo>
                  <a:lnTo>
                    <a:pt x="17795" y="138285"/>
                  </a:lnTo>
                  <a:lnTo>
                    <a:pt x="38673" y="99820"/>
                  </a:lnTo>
                  <a:lnTo>
                    <a:pt x="66324" y="66309"/>
                  </a:lnTo>
                  <a:lnTo>
                    <a:pt x="99837" y="38663"/>
                  </a:lnTo>
                  <a:lnTo>
                    <a:pt x="138301" y="17789"/>
                  </a:lnTo>
                  <a:lnTo>
                    <a:pt x="180806" y="4599"/>
                  </a:lnTo>
                  <a:lnTo>
                    <a:pt x="226440" y="0"/>
                  </a:lnTo>
                  <a:lnTo>
                    <a:pt x="6345834" y="0"/>
                  </a:lnTo>
                  <a:lnTo>
                    <a:pt x="6391480" y="4599"/>
                  </a:lnTo>
                  <a:lnTo>
                    <a:pt x="6433990" y="17789"/>
                  </a:lnTo>
                  <a:lnTo>
                    <a:pt x="6472455" y="38663"/>
                  </a:lnTo>
                  <a:lnTo>
                    <a:pt x="6505965" y="66309"/>
                  </a:lnTo>
                  <a:lnTo>
                    <a:pt x="6533612" y="99820"/>
                  </a:lnTo>
                  <a:lnTo>
                    <a:pt x="6554485" y="138285"/>
                  </a:lnTo>
                  <a:lnTo>
                    <a:pt x="6567676" y="180795"/>
                  </a:lnTo>
                  <a:lnTo>
                    <a:pt x="6572275" y="226441"/>
                  </a:lnTo>
                  <a:lnTo>
                    <a:pt x="6572275" y="1132204"/>
                  </a:lnTo>
                  <a:lnTo>
                    <a:pt x="6567676" y="1177850"/>
                  </a:lnTo>
                  <a:lnTo>
                    <a:pt x="6554485" y="1220360"/>
                  </a:lnTo>
                  <a:lnTo>
                    <a:pt x="6533612" y="1258825"/>
                  </a:lnTo>
                  <a:lnTo>
                    <a:pt x="6505965" y="1292336"/>
                  </a:lnTo>
                  <a:lnTo>
                    <a:pt x="6472455" y="1319982"/>
                  </a:lnTo>
                  <a:lnTo>
                    <a:pt x="6433990" y="1340856"/>
                  </a:lnTo>
                  <a:lnTo>
                    <a:pt x="6391480" y="1354046"/>
                  </a:lnTo>
                  <a:lnTo>
                    <a:pt x="6345834" y="1358646"/>
                  </a:lnTo>
                  <a:lnTo>
                    <a:pt x="226440" y="1358646"/>
                  </a:lnTo>
                  <a:lnTo>
                    <a:pt x="180806" y="1354046"/>
                  </a:lnTo>
                  <a:lnTo>
                    <a:pt x="138301" y="1340856"/>
                  </a:lnTo>
                  <a:lnTo>
                    <a:pt x="99837" y="1319982"/>
                  </a:lnTo>
                  <a:lnTo>
                    <a:pt x="66324" y="1292336"/>
                  </a:lnTo>
                  <a:lnTo>
                    <a:pt x="38673" y="1258825"/>
                  </a:lnTo>
                  <a:lnTo>
                    <a:pt x="17795" y="1220360"/>
                  </a:lnTo>
                  <a:lnTo>
                    <a:pt x="4600" y="1177850"/>
                  </a:lnTo>
                  <a:lnTo>
                    <a:pt x="0" y="1132204"/>
                  </a:lnTo>
                  <a:lnTo>
                    <a:pt x="0" y="226441"/>
                  </a:lnTo>
                  <a:close/>
                </a:path>
              </a:pathLst>
            </a:custGeom>
            <a:ln w="9525">
              <a:solidFill>
                <a:srgbClr val="55CE74"/>
              </a:solidFill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pic>
          <p:nvPicPr>
            <p:cNvPr id="13" name="object 13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2500248" y="305930"/>
              <a:ext cx="1714500" cy="733945"/>
            </a:xfrm>
            <a:prstGeom prst="rect">
              <a:avLst/>
            </a:prstGeom>
          </p:spPr>
        </p:pic>
        <p:pic>
          <p:nvPicPr>
            <p:cNvPr id="14" name="object 14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2738628" y="1024127"/>
              <a:ext cx="320039" cy="371855"/>
            </a:xfrm>
            <a:prstGeom prst="rect">
              <a:avLst/>
            </a:prstGeom>
          </p:spPr>
        </p:pic>
        <p:pic>
          <p:nvPicPr>
            <p:cNvPr id="15" name="object 15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2823972" y="1024127"/>
              <a:ext cx="1812036" cy="371855"/>
            </a:xfrm>
            <a:prstGeom prst="rect">
              <a:avLst/>
            </a:prstGeom>
          </p:spPr>
        </p:pic>
        <p:pic>
          <p:nvPicPr>
            <p:cNvPr id="16" name="object 16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4401311" y="1024127"/>
              <a:ext cx="1235964" cy="371855"/>
            </a:xfrm>
            <a:prstGeom prst="rect">
              <a:avLst/>
            </a:prstGeom>
          </p:spPr>
        </p:pic>
        <p:pic>
          <p:nvPicPr>
            <p:cNvPr id="17" name="object 17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5402579" y="1024127"/>
              <a:ext cx="576072" cy="371855"/>
            </a:xfrm>
            <a:prstGeom prst="rect">
              <a:avLst/>
            </a:prstGeom>
          </p:spPr>
        </p:pic>
        <p:pic>
          <p:nvPicPr>
            <p:cNvPr id="18" name="object 18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3169919" y="1207007"/>
              <a:ext cx="1546859" cy="371855"/>
            </a:xfrm>
            <a:prstGeom prst="rect">
              <a:avLst/>
            </a:prstGeom>
          </p:spPr>
        </p:pic>
        <p:pic>
          <p:nvPicPr>
            <p:cNvPr id="19" name="object 19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4482083" y="1207007"/>
              <a:ext cx="284988" cy="371855"/>
            </a:xfrm>
            <a:prstGeom prst="rect">
              <a:avLst/>
            </a:prstGeom>
          </p:spPr>
        </p:pic>
        <p:pic>
          <p:nvPicPr>
            <p:cNvPr id="20" name="object 20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4572000" y="1207007"/>
              <a:ext cx="1013460" cy="371855"/>
            </a:xfrm>
            <a:prstGeom prst="rect">
              <a:avLst/>
            </a:prstGeom>
          </p:spPr>
        </p:pic>
        <p:pic>
          <p:nvPicPr>
            <p:cNvPr id="21" name="object 21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324611" y="234695"/>
              <a:ext cx="1719072" cy="1341120"/>
            </a:xfrm>
            <a:prstGeom prst="rect">
              <a:avLst/>
            </a:prstGeom>
          </p:spPr>
        </p:pic>
        <p:pic>
          <p:nvPicPr>
            <p:cNvPr id="22" name="object 22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4725161" y="164274"/>
              <a:ext cx="1805305" cy="893889"/>
            </a:xfrm>
            <a:prstGeom prst="rect">
              <a:avLst/>
            </a:prstGeom>
          </p:spPr>
        </p:pic>
      </p:grpSp>
      <p:sp>
        <p:nvSpPr>
          <p:cNvPr id="23" name="object 23"/>
          <p:cNvSpPr txBox="1"/>
          <p:nvPr/>
        </p:nvSpPr>
        <p:spPr>
          <a:xfrm>
            <a:off x="267411" y="1068451"/>
            <a:ext cx="6370955" cy="653097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018155" marR="768985" indent="-431800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Arial"/>
                <a:cs typeface="Arial"/>
              </a:rPr>
              <a:t>6ta.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Edición</a:t>
            </a:r>
            <a:r>
              <a:rPr sz="1200" b="1" spc="-10" dirty="0">
                <a:latin typeface="Arial"/>
                <a:cs typeface="Arial"/>
              </a:rPr>
              <a:t> Volumen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I</a:t>
            </a:r>
            <a:r>
              <a:rPr sz="1200" b="1" spc="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Enero</a:t>
            </a:r>
            <a:r>
              <a:rPr sz="1200" b="1" spc="-3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a</a:t>
            </a:r>
            <a:r>
              <a:rPr sz="1200" b="1" spc="-2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Julio </a:t>
            </a:r>
            <a:r>
              <a:rPr sz="1200" b="1" spc="-20" dirty="0">
                <a:latin typeface="Arial"/>
                <a:cs typeface="Arial"/>
              </a:rPr>
              <a:t>2021 </a:t>
            </a:r>
            <a:r>
              <a:rPr sz="1200" b="1" dirty="0">
                <a:latin typeface="Arial"/>
                <a:cs typeface="Arial"/>
              </a:rPr>
              <a:t>Revista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Semestral-</a:t>
            </a:r>
            <a:r>
              <a:rPr sz="1200" b="1" spc="-40" dirty="0">
                <a:latin typeface="Arial"/>
                <a:cs typeface="Arial"/>
              </a:rPr>
              <a:t> </a:t>
            </a:r>
            <a:r>
              <a:rPr sz="1200" b="1" spc="-10" dirty="0">
                <a:latin typeface="Arial"/>
                <a:cs typeface="Arial"/>
              </a:rPr>
              <a:t>Venezuela</a:t>
            </a:r>
            <a:endParaRPr sz="1200" dirty="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869"/>
              </a:spcBef>
            </a:pPr>
            <a:endParaRPr sz="1200" dirty="0">
              <a:latin typeface="Arial"/>
              <a:cs typeface="Arial"/>
            </a:endParaRPr>
          </a:p>
          <a:p>
            <a:pPr marL="375285" marR="5080" indent="-36322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este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respecto,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gobierno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venezolano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implementa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conjunto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programas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socioeducativos,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lineamientos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acciones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dirigidas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mejoramiento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solamente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proceso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educativo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tal, </a:t>
            </a:r>
            <a:r>
              <a:rPr sz="1200" dirty="0">
                <a:latin typeface="Times New Roman"/>
                <a:cs typeface="Times New Roman"/>
              </a:rPr>
              <a:t>sino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logro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interrelación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entes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intervinientes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hecho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social.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este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orden, </a:t>
            </a:r>
            <a:r>
              <a:rPr sz="1200" dirty="0">
                <a:latin typeface="Times New Roman"/>
                <a:cs typeface="Times New Roman"/>
              </a:rPr>
              <a:t>interesa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significar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través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programas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sociales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busca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producir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acciones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mismo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tiempo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garanticen los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derechos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sociales, permitan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mejoramiento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 la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calidad de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educación.</a:t>
            </a:r>
            <a:r>
              <a:rPr sz="1200" spc="45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4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ello</a:t>
            </a:r>
            <a:r>
              <a:rPr sz="1200" spc="45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4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fomenta</a:t>
            </a:r>
            <a:r>
              <a:rPr sz="1200" spc="4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4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enlace</a:t>
            </a:r>
            <a:r>
              <a:rPr sz="1200" spc="4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entre</a:t>
            </a:r>
            <a:r>
              <a:rPr sz="1200" spc="4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4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sociedad</a:t>
            </a:r>
            <a:r>
              <a:rPr sz="1200" spc="48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43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4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escuela,</a:t>
            </a:r>
            <a:r>
              <a:rPr sz="1200" spc="4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mediante</a:t>
            </a:r>
            <a:r>
              <a:rPr sz="1200" spc="47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configuración</a:t>
            </a:r>
            <a:r>
              <a:rPr sz="1200" spc="3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diferentes</a:t>
            </a:r>
            <a:r>
              <a:rPr sz="1200" spc="3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acciones</a:t>
            </a:r>
            <a:r>
              <a:rPr sz="1200" spc="3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educativas</a:t>
            </a:r>
            <a:r>
              <a:rPr sz="1200" spc="3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carácter</a:t>
            </a:r>
            <a:r>
              <a:rPr sz="1200" spc="3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cognitivo</a:t>
            </a:r>
            <a:r>
              <a:rPr sz="1200" spc="3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empírico,</a:t>
            </a:r>
            <a:r>
              <a:rPr sz="1200" spc="31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dirigidos </a:t>
            </a:r>
            <a:r>
              <a:rPr sz="1200" dirty="0">
                <a:latin typeface="Times New Roman"/>
                <a:cs typeface="Times New Roman"/>
              </a:rPr>
              <a:t>fundamentalmente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hacia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solución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distintos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problemas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confrontan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tanto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escuela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comunidad.</a:t>
            </a:r>
            <a:endParaRPr sz="1200" dirty="0">
              <a:latin typeface="Times New Roman"/>
              <a:cs typeface="Times New Roman"/>
            </a:endParaRPr>
          </a:p>
          <a:p>
            <a:pPr marL="375285" marR="5080" indent="-363220" algn="just">
              <a:lnSpc>
                <a:spcPct val="100000"/>
              </a:lnSpc>
              <a:spcBef>
                <a:spcPts val="5"/>
              </a:spcBef>
            </a:pP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este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marco,</a:t>
            </a:r>
            <a:r>
              <a:rPr sz="1200" spc="13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Ministerio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Poder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Popular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Educación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(2009),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implementa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Programa </a:t>
            </a:r>
            <a:r>
              <a:rPr sz="1200" dirty="0">
                <a:latin typeface="Times New Roman"/>
                <a:cs typeface="Times New Roman"/>
              </a:rPr>
              <a:t>“Todas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Manos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Siembra”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estrategia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transición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modelo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agroquímico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modelo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agroecológico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marco de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seguridad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soberanía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alimentaria, materializada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agricultura,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vegetal,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animal,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acuícola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forestal,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través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articulación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intrainstitucional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spc="-50" dirty="0">
                <a:latin typeface="Times New Roman"/>
                <a:cs typeface="Times New Roman"/>
              </a:rPr>
              <a:t>e </a:t>
            </a:r>
            <a:r>
              <a:rPr sz="1200" dirty="0">
                <a:latin typeface="Times New Roman"/>
                <a:cs typeface="Times New Roman"/>
              </a:rPr>
              <a:t>interinstitucional,</a:t>
            </a:r>
            <a:r>
              <a:rPr sz="1200" spc="12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contribuir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formación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integral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comunidades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educativas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poder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popular,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vincula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equilibrio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naturaleza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desarrollo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valores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sociales,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justicia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social,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solidaridad,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bien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común.</a:t>
            </a:r>
            <a:endParaRPr sz="1200" dirty="0">
              <a:latin typeface="Times New Roman"/>
              <a:cs typeface="Times New Roman"/>
            </a:endParaRPr>
          </a:p>
          <a:p>
            <a:pPr marL="375285" marR="5080" indent="-36322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este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sentido,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puede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vislumbrar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comunidad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insertada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programas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socioeducativos </a:t>
            </a:r>
            <a:r>
              <a:rPr sz="1200" dirty="0">
                <a:latin typeface="Times New Roman"/>
                <a:cs typeface="Times New Roman"/>
              </a:rPr>
              <a:t>puede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compartir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responsabilidad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junto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escuela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formación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individuo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sociedad</a:t>
            </a:r>
            <a:r>
              <a:rPr sz="1200" spc="3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venezolana</a:t>
            </a:r>
            <a:r>
              <a:rPr sz="1200" spc="3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requiere,</a:t>
            </a:r>
            <a:r>
              <a:rPr sz="1200" spc="3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tal</a:t>
            </a:r>
            <a:r>
              <a:rPr sz="1200" spc="3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manera</a:t>
            </a:r>
            <a:r>
              <a:rPr sz="1200" spc="3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3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cada</a:t>
            </a:r>
            <a:r>
              <a:rPr sz="1200" spc="3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sector</a:t>
            </a:r>
            <a:r>
              <a:rPr sz="1200" spc="3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cumpla</a:t>
            </a:r>
            <a:r>
              <a:rPr sz="1200" spc="3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3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3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papel</a:t>
            </a:r>
            <a:r>
              <a:rPr sz="1200" spc="3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33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corresponde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desempeñar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proceso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educativo.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aprecia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entonces,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Ministerio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Poder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Popular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Educación,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mediante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implantación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Programa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Todas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Manos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Siembra,</a:t>
            </a:r>
            <a:r>
              <a:rPr sz="1200" spc="4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busca</a:t>
            </a:r>
            <a:r>
              <a:rPr sz="1200" spc="3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fomentar</a:t>
            </a:r>
            <a:r>
              <a:rPr sz="1200" spc="4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40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formación</a:t>
            </a:r>
            <a:r>
              <a:rPr sz="1200" spc="40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4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actitudes,</a:t>
            </a:r>
            <a:r>
              <a:rPr sz="1200" spc="40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habilidades</a:t>
            </a:r>
            <a:r>
              <a:rPr sz="1200" spc="4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3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destrezas</a:t>
            </a:r>
            <a:r>
              <a:rPr sz="1200" spc="4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420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área </a:t>
            </a:r>
            <a:r>
              <a:rPr sz="1200" dirty="0">
                <a:latin typeface="Times New Roman"/>
                <a:cs typeface="Times New Roman"/>
              </a:rPr>
              <a:t>agroecológica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estudiantes</a:t>
            </a:r>
            <a:endParaRPr sz="1200" dirty="0">
              <a:latin typeface="Times New Roman"/>
              <a:cs typeface="Times New Roman"/>
            </a:endParaRPr>
          </a:p>
          <a:p>
            <a:pPr marL="375285" marR="5080" indent="-363220" algn="just">
              <a:lnSpc>
                <a:spcPct val="100000"/>
              </a:lnSpc>
              <a:spcBef>
                <a:spcPts val="5"/>
              </a:spcBef>
            </a:pPr>
            <a:r>
              <a:rPr sz="1200" dirty="0">
                <a:latin typeface="Times New Roman"/>
                <a:cs typeface="Times New Roman"/>
              </a:rPr>
              <a:t>Tomando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anclaje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señalamientos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anteriores,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esta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investigación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orientó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dar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respuesta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siguiente</a:t>
            </a:r>
            <a:r>
              <a:rPr sz="1200" spc="3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interrogante:</a:t>
            </a:r>
            <a:r>
              <a:rPr sz="1200" spc="3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¿Cuáles</a:t>
            </a:r>
            <a:r>
              <a:rPr sz="1200" spc="3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son</a:t>
            </a:r>
            <a:r>
              <a:rPr sz="1200" spc="3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3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constructos</a:t>
            </a:r>
            <a:r>
              <a:rPr sz="1200" spc="3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teóricos</a:t>
            </a:r>
            <a:r>
              <a:rPr sz="1200" spc="3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epistemológicos</a:t>
            </a:r>
            <a:r>
              <a:rPr sz="1200" spc="3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inminentes</a:t>
            </a:r>
            <a:r>
              <a:rPr sz="1200" spc="39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programa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Todas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Manos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Siembra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sustrato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formación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contexto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Educación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Bolivariana?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función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tal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inquietud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formuló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siguiente</a:t>
            </a:r>
            <a:r>
              <a:rPr sz="1200" spc="-10" dirty="0">
                <a:latin typeface="Times New Roman"/>
                <a:cs typeface="Times New Roman"/>
              </a:rPr>
              <a:t> propósito:</a:t>
            </a:r>
            <a:endParaRPr sz="1200" dirty="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60"/>
              </a:spcBef>
            </a:pPr>
            <a:endParaRPr sz="1200" dirty="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</a:pPr>
            <a:r>
              <a:rPr sz="1200" b="1" i="1" dirty="0">
                <a:latin typeface="Times New Roman"/>
                <a:cs typeface="Times New Roman"/>
              </a:rPr>
              <a:t>Propósito</a:t>
            </a:r>
            <a:r>
              <a:rPr sz="1200" b="1" i="1" spc="-10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de</a:t>
            </a:r>
            <a:r>
              <a:rPr sz="1200" b="1" i="1" spc="-5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la</a:t>
            </a:r>
            <a:r>
              <a:rPr sz="1200" b="1" i="1" spc="-10" dirty="0">
                <a:latin typeface="Times New Roman"/>
                <a:cs typeface="Times New Roman"/>
              </a:rPr>
              <a:t> Investigación</a:t>
            </a:r>
            <a:endParaRPr sz="1200" dirty="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60"/>
              </a:spcBef>
            </a:pPr>
            <a:endParaRPr sz="1200" dirty="0">
              <a:latin typeface="Times New Roman"/>
              <a:cs typeface="Times New Roman"/>
            </a:endParaRPr>
          </a:p>
          <a:p>
            <a:pPr marL="375285" marR="5080" indent="-36322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Describir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constructos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teóricos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epistemológicos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inminentes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Programa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Todas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Manos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Siembra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sustrato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formación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contexto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Educación </a:t>
            </a:r>
            <a:r>
              <a:rPr sz="1200" spc="-10" dirty="0">
                <a:latin typeface="Times New Roman"/>
                <a:cs typeface="Times New Roman"/>
              </a:rPr>
              <a:t>Bolivariana.</a:t>
            </a:r>
            <a:endParaRPr sz="1200" dirty="0">
              <a:latin typeface="Times New Roman"/>
              <a:cs typeface="Times New Roman"/>
            </a:endParaRPr>
          </a:p>
        </p:txBody>
      </p:sp>
      <p:pic>
        <p:nvPicPr>
          <p:cNvPr id="24" name="object 24"/>
          <p:cNvPicPr/>
          <p:nvPr/>
        </p:nvPicPr>
        <p:blipFill>
          <a:blip r:embed="rId17" cstate="print"/>
          <a:stretch>
            <a:fillRect/>
          </a:stretch>
        </p:blipFill>
        <p:spPr>
          <a:xfrm>
            <a:off x="5606796" y="8193022"/>
            <a:ext cx="1092707" cy="848868"/>
          </a:xfrm>
          <a:prstGeom prst="rect">
            <a:avLst/>
          </a:prstGeom>
        </p:spPr>
      </p:pic>
      <p:pic>
        <p:nvPicPr>
          <p:cNvPr id="25" name="object 25"/>
          <p:cNvPicPr/>
          <p:nvPr/>
        </p:nvPicPr>
        <p:blipFill>
          <a:blip r:embed="rId17" cstate="print"/>
          <a:stretch>
            <a:fillRect/>
          </a:stretch>
        </p:blipFill>
        <p:spPr>
          <a:xfrm>
            <a:off x="109728" y="8193022"/>
            <a:ext cx="1092708" cy="848868"/>
          </a:xfrm>
          <a:prstGeom prst="rect">
            <a:avLst/>
          </a:prstGeom>
        </p:spPr>
      </p:pic>
      <p:sp>
        <p:nvSpPr>
          <p:cNvPr id="26" name="object 26"/>
          <p:cNvSpPr txBox="1"/>
          <p:nvPr/>
        </p:nvSpPr>
        <p:spPr>
          <a:xfrm>
            <a:off x="1457705" y="8336686"/>
            <a:ext cx="4131945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spc="-10" dirty="0">
                <a:latin typeface="Times New Roman"/>
                <a:cs typeface="Times New Roman"/>
              </a:rPr>
              <a:t>Programa</a:t>
            </a:r>
            <a:r>
              <a:rPr sz="1200" b="1" spc="10" dirty="0">
                <a:latin typeface="Times New Roman"/>
                <a:cs typeface="Times New Roman"/>
              </a:rPr>
              <a:t> </a:t>
            </a:r>
            <a:r>
              <a:rPr sz="1200" b="1" spc="-20" dirty="0">
                <a:latin typeface="Times New Roman"/>
                <a:cs typeface="Times New Roman"/>
              </a:rPr>
              <a:t>Todas</a:t>
            </a:r>
            <a:r>
              <a:rPr sz="1200" b="1" spc="-4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las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Manos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a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la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Siembra:</a:t>
            </a:r>
            <a:r>
              <a:rPr sz="1200" b="1" spc="-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Una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Revisión</a:t>
            </a:r>
            <a:r>
              <a:rPr sz="1200" b="1" spc="-40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Teórica</a:t>
            </a:r>
            <a:endParaRPr sz="1200" dirty="0">
              <a:latin typeface="Times New Roman"/>
              <a:cs typeface="Times New Roman"/>
            </a:endParaRPr>
          </a:p>
        </p:txBody>
      </p:sp>
      <p:sp>
        <p:nvSpPr>
          <p:cNvPr id="27" name="object 27"/>
          <p:cNvSpPr txBox="1"/>
          <p:nvPr/>
        </p:nvSpPr>
        <p:spPr>
          <a:xfrm>
            <a:off x="2798191" y="8780305"/>
            <a:ext cx="1224280" cy="1943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410"/>
              </a:lnSpc>
            </a:pPr>
            <a:r>
              <a:rPr sz="1200" b="1" dirty="0">
                <a:latin typeface="Times New Roman"/>
                <a:cs typeface="Times New Roman"/>
              </a:rPr>
              <a:t>MSc</a:t>
            </a:r>
            <a:r>
              <a:rPr sz="1200" b="1" spc="235" dirty="0">
                <a:latin typeface="Times New Roman"/>
                <a:cs typeface="Times New Roman"/>
              </a:rPr>
              <a:t> </a:t>
            </a:r>
            <a:r>
              <a:rPr sz="1200" b="1" spc="-25" dirty="0">
                <a:latin typeface="Times New Roman"/>
                <a:cs typeface="Times New Roman"/>
              </a:rPr>
              <a:t>Yosmar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spc="-20" dirty="0">
                <a:latin typeface="Times New Roman"/>
                <a:cs typeface="Times New Roman"/>
              </a:rPr>
              <a:t>Díaz</a:t>
            </a:r>
            <a:endParaRPr sz="1200" dirty="0">
              <a:latin typeface="Times New Roman"/>
              <a:cs typeface="Times New Roman"/>
            </a:endParaRPr>
          </a:p>
        </p:txBody>
      </p:sp>
      <p:sp>
        <p:nvSpPr>
          <p:cNvPr id="28" name="object 28"/>
          <p:cNvSpPr txBox="1"/>
          <p:nvPr/>
        </p:nvSpPr>
        <p:spPr>
          <a:xfrm>
            <a:off x="6257290" y="8945507"/>
            <a:ext cx="254000" cy="1943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410"/>
              </a:lnSpc>
            </a:pPr>
            <a:r>
              <a:rPr sz="1200" spc="-25" dirty="0">
                <a:latin typeface="Times New Roman"/>
                <a:cs typeface="Times New Roman"/>
              </a:rPr>
              <a:t>318</a:t>
            </a:r>
            <a:endParaRPr sz="1200" dirty="0">
              <a:latin typeface="Times New Roman"/>
              <a:cs typeface="Times New Roman"/>
            </a:endParaRPr>
          </a:p>
        </p:txBody>
      </p:sp>
      <p:grpSp>
        <p:nvGrpSpPr>
          <p:cNvPr id="29" name="Grupo 28">
            <a:extLst>
              <a:ext uri="{FF2B5EF4-FFF2-40B4-BE49-F238E27FC236}">
                <a16:creationId xmlns:a16="http://schemas.microsoft.com/office/drawing/2014/main" id="{34CE8BF1-437B-FC07-797E-1AF454AB3E37}"/>
              </a:ext>
            </a:extLst>
          </p:cNvPr>
          <p:cNvGrpSpPr/>
          <p:nvPr/>
        </p:nvGrpSpPr>
        <p:grpSpPr>
          <a:xfrm>
            <a:off x="117348" y="98932"/>
            <a:ext cx="6665976" cy="1452626"/>
            <a:chOff x="470065" y="1951410"/>
            <a:chExt cx="6665976" cy="1452626"/>
          </a:xfrm>
        </p:grpSpPr>
        <p:grpSp>
          <p:nvGrpSpPr>
            <p:cNvPr id="30" name="object 12">
              <a:extLst>
                <a:ext uri="{FF2B5EF4-FFF2-40B4-BE49-F238E27FC236}">
                  <a16:creationId xmlns:a16="http://schemas.microsoft.com/office/drawing/2014/main" id="{5287ADEA-63C4-9588-5146-9F1FE183202A}"/>
                </a:ext>
              </a:extLst>
            </p:cNvPr>
            <p:cNvGrpSpPr/>
            <p:nvPr/>
          </p:nvGrpSpPr>
          <p:grpSpPr>
            <a:xfrm>
              <a:off x="470065" y="1951664"/>
              <a:ext cx="6665976" cy="1452372"/>
              <a:chOff x="96011" y="115823"/>
              <a:chExt cx="6665976" cy="1452372"/>
            </a:xfrm>
          </p:grpSpPr>
          <p:pic>
            <p:nvPicPr>
              <p:cNvPr id="34" name="object 13">
                <a:extLst>
                  <a:ext uri="{FF2B5EF4-FFF2-40B4-BE49-F238E27FC236}">
                    <a16:creationId xmlns:a16="http://schemas.microsoft.com/office/drawing/2014/main" id="{F83DBA90-629E-E4F7-D707-142C5C29CAA8}"/>
                  </a:ext>
                </a:extLst>
              </p:cNvPr>
              <p:cNvPicPr/>
              <p:nvPr/>
            </p:nvPicPr>
            <p:blipFill>
              <a:blip r:embed="rId5" cstate="print"/>
              <a:stretch>
                <a:fillRect/>
              </a:stretch>
            </p:blipFill>
            <p:spPr>
              <a:xfrm>
                <a:off x="96011" y="115823"/>
                <a:ext cx="6665976" cy="1452372"/>
              </a:xfrm>
              <a:prstGeom prst="rect">
                <a:avLst/>
              </a:prstGeom>
            </p:spPr>
          </p:pic>
          <p:pic>
            <p:nvPicPr>
              <p:cNvPr id="35" name="object 14">
                <a:extLst>
                  <a:ext uri="{FF2B5EF4-FFF2-40B4-BE49-F238E27FC236}">
                    <a16:creationId xmlns:a16="http://schemas.microsoft.com/office/drawing/2014/main" id="{21177901-5DDF-5691-7AC6-973E9E7D84B1}"/>
                  </a:ext>
                </a:extLst>
              </p:cNvPr>
              <p:cNvPicPr/>
              <p:nvPr/>
            </p:nvPicPr>
            <p:blipFill>
              <a:blip r:embed="rId6" cstate="print"/>
              <a:stretch>
                <a:fillRect/>
              </a:stretch>
            </p:blipFill>
            <p:spPr>
              <a:xfrm>
                <a:off x="142849" y="142875"/>
                <a:ext cx="6572275" cy="1358646"/>
              </a:xfrm>
              <a:prstGeom prst="rect">
                <a:avLst/>
              </a:prstGeom>
            </p:spPr>
          </p:pic>
          <p:sp>
            <p:nvSpPr>
              <p:cNvPr id="36" name="object 15">
                <a:extLst>
                  <a:ext uri="{FF2B5EF4-FFF2-40B4-BE49-F238E27FC236}">
                    <a16:creationId xmlns:a16="http://schemas.microsoft.com/office/drawing/2014/main" id="{9C3A5FCB-3ABC-CFFF-D7BB-F32E46EFF3FF}"/>
                  </a:ext>
                </a:extLst>
              </p:cNvPr>
              <p:cNvSpPr/>
              <p:nvPr/>
            </p:nvSpPr>
            <p:spPr>
              <a:xfrm>
                <a:off x="142849" y="142875"/>
                <a:ext cx="6572884" cy="1358900"/>
              </a:xfrm>
              <a:custGeom>
                <a:avLst/>
                <a:gdLst/>
                <a:ahLst/>
                <a:cxnLst/>
                <a:rect l="l" t="t" r="r" b="b"/>
                <a:pathLst>
                  <a:path w="6572884" h="1358900">
                    <a:moveTo>
                      <a:pt x="0" y="226441"/>
                    </a:moveTo>
                    <a:lnTo>
                      <a:pt x="4600" y="180795"/>
                    </a:lnTo>
                    <a:lnTo>
                      <a:pt x="17795" y="138285"/>
                    </a:lnTo>
                    <a:lnTo>
                      <a:pt x="38673" y="99820"/>
                    </a:lnTo>
                    <a:lnTo>
                      <a:pt x="66324" y="66309"/>
                    </a:lnTo>
                    <a:lnTo>
                      <a:pt x="99837" y="38663"/>
                    </a:lnTo>
                    <a:lnTo>
                      <a:pt x="138301" y="17789"/>
                    </a:lnTo>
                    <a:lnTo>
                      <a:pt x="180806" y="4599"/>
                    </a:lnTo>
                    <a:lnTo>
                      <a:pt x="226440" y="0"/>
                    </a:lnTo>
                    <a:lnTo>
                      <a:pt x="6345834" y="0"/>
                    </a:lnTo>
                    <a:lnTo>
                      <a:pt x="6391480" y="4599"/>
                    </a:lnTo>
                    <a:lnTo>
                      <a:pt x="6433990" y="17789"/>
                    </a:lnTo>
                    <a:lnTo>
                      <a:pt x="6472455" y="38663"/>
                    </a:lnTo>
                    <a:lnTo>
                      <a:pt x="6505965" y="66309"/>
                    </a:lnTo>
                    <a:lnTo>
                      <a:pt x="6533612" y="99820"/>
                    </a:lnTo>
                    <a:lnTo>
                      <a:pt x="6554485" y="138285"/>
                    </a:lnTo>
                    <a:lnTo>
                      <a:pt x="6567676" y="180795"/>
                    </a:lnTo>
                    <a:lnTo>
                      <a:pt x="6572275" y="226441"/>
                    </a:lnTo>
                    <a:lnTo>
                      <a:pt x="6572275" y="1132204"/>
                    </a:lnTo>
                    <a:lnTo>
                      <a:pt x="6567676" y="1177850"/>
                    </a:lnTo>
                    <a:lnTo>
                      <a:pt x="6554485" y="1220360"/>
                    </a:lnTo>
                    <a:lnTo>
                      <a:pt x="6533612" y="1258825"/>
                    </a:lnTo>
                    <a:lnTo>
                      <a:pt x="6505965" y="1292336"/>
                    </a:lnTo>
                    <a:lnTo>
                      <a:pt x="6472455" y="1319982"/>
                    </a:lnTo>
                    <a:lnTo>
                      <a:pt x="6433990" y="1340856"/>
                    </a:lnTo>
                    <a:lnTo>
                      <a:pt x="6391480" y="1354046"/>
                    </a:lnTo>
                    <a:lnTo>
                      <a:pt x="6345834" y="1358646"/>
                    </a:lnTo>
                    <a:lnTo>
                      <a:pt x="226440" y="1358646"/>
                    </a:lnTo>
                    <a:lnTo>
                      <a:pt x="180806" y="1354046"/>
                    </a:lnTo>
                    <a:lnTo>
                      <a:pt x="138301" y="1340856"/>
                    </a:lnTo>
                    <a:lnTo>
                      <a:pt x="99837" y="1319982"/>
                    </a:lnTo>
                    <a:lnTo>
                      <a:pt x="66324" y="1292336"/>
                    </a:lnTo>
                    <a:lnTo>
                      <a:pt x="38673" y="1258825"/>
                    </a:lnTo>
                    <a:lnTo>
                      <a:pt x="17795" y="1220360"/>
                    </a:lnTo>
                    <a:lnTo>
                      <a:pt x="4600" y="1177850"/>
                    </a:lnTo>
                    <a:lnTo>
                      <a:pt x="0" y="1132204"/>
                    </a:lnTo>
                    <a:lnTo>
                      <a:pt x="0" y="226441"/>
                    </a:lnTo>
                    <a:close/>
                  </a:path>
                </a:pathLst>
              </a:custGeom>
              <a:ln w="9525">
                <a:solidFill>
                  <a:srgbClr val="55CE74"/>
                </a:solidFill>
              </a:ln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pic>
            <p:nvPicPr>
              <p:cNvPr id="37" name="object 16">
                <a:extLst>
                  <a:ext uri="{FF2B5EF4-FFF2-40B4-BE49-F238E27FC236}">
                    <a16:creationId xmlns:a16="http://schemas.microsoft.com/office/drawing/2014/main" id="{4E7480F9-E61C-8C5A-AFCF-01535EE26A4B}"/>
                  </a:ext>
                </a:extLst>
              </p:cNvPr>
              <p:cNvPicPr/>
              <p:nvPr/>
            </p:nvPicPr>
            <p:blipFill>
              <a:blip r:embed="rId7" cstate="print"/>
              <a:stretch>
                <a:fillRect/>
              </a:stretch>
            </p:blipFill>
            <p:spPr>
              <a:xfrm>
                <a:off x="2500248" y="305930"/>
                <a:ext cx="1714500" cy="733945"/>
              </a:xfrm>
              <a:prstGeom prst="rect">
                <a:avLst/>
              </a:prstGeom>
            </p:spPr>
          </p:pic>
        </p:grpSp>
        <p:sp>
          <p:nvSpPr>
            <p:cNvPr id="31" name="object 16">
              <a:extLst>
                <a:ext uri="{FF2B5EF4-FFF2-40B4-BE49-F238E27FC236}">
                  <a16:creationId xmlns:a16="http://schemas.microsoft.com/office/drawing/2014/main" id="{10FC0395-9BC9-28C4-A2DD-7AF3BFC5DF04}"/>
                </a:ext>
              </a:extLst>
            </p:cNvPr>
            <p:cNvSpPr txBox="1"/>
            <p:nvPr/>
          </p:nvSpPr>
          <p:spPr>
            <a:xfrm>
              <a:off x="2775727" y="2875716"/>
              <a:ext cx="3332858" cy="391795"/>
            </a:xfrm>
            <a:prstGeom prst="rect">
              <a:avLst/>
            </a:prstGeom>
            <a:noFill/>
          </p:spPr>
          <p:txBody>
            <a:bodyPr vert="horz" wrap="square" lIns="0" tIns="12700" rIns="0" bIns="0" rtlCol="0">
              <a:spAutoFit/>
            </a:bodyPr>
            <a:lstStyle/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Volumen 4,  Número 1  Enero a Julio 2021</a:t>
              </a:r>
            </a:p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Revista Semestral. Venezuela</a:t>
              </a:r>
              <a:endParaRPr sz="1200" dirty="0">
                <a:latin typeface="Arial"/>
                <a:cs typeface="Arial"/>
              </a:endParaRPr>
            </a:p>
          </p:txBody>
        </p:sp>
        <p:pic>
          <p:nvPicPr>
            <p:cNvPr id="32" name="object 25">
              <a:extLst>
                <a:ext uri="{FF2B5EF4-FFF2-40B4-BE49-F238E27FC236}">
                  <a16:creationId xmlns:a16="http://schemas.microsoft.com/office/drawing/2014/main" id="{2CD6DBB5-51D5-99CA-A118-72DCB3C8A10B}"/>
                </a:ext>
              </a:extLst>
            </p:cNvPr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470065" y="2027896"/>
              <a:ext cx="2305662" cy="1053903"/>
            </a:xfrm>
            <a:prstGeom prst="rect">
              <a:avLst/>
            </a:prstGeom>
          </p:spPr>
        </p:pic>
        <p:pic>
          <p:nvPicPr>
            <p:cNvPr id="33" name="object 31">
              <a:extLst>
                <a:ext uri="{FF2B5EF4-FFF2-40B4-BE49-F238E27FC236}">
                  <a16:creationId xmlns:a16="http://schemas.microsoft.com/office/drawing/2014/main" id="{41907B2A-5A81-5683-7B33-11D15866FF11}"/>
                </a:ext>
              </a:extLst>
            </p:cNvPr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4932681" y="1951410"/>
              <a:ext cx="1805304" cy="893889"/>
            </a:xfrm>
            <a:prstGeom prst="rect">
              <a:avLst/>
            </a:prstGeom>
          </p:spPr>
        </p:pic>
      </p:grpSp>
    </p:spTree>
  </p:cSld>
  <p:clrMapOvr>
    <a:masterClrMapping/>
  </p:clrMapOvr>
</p:sld>
</file>

<file path=ppt/slides/slide31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94485" y="1289306"/>
            <a:ext cx="6669405" cy="6695440"/>
            <a:chOff x="94485" y="1289306"/>
            <a:chExt cx="6669405" cy="6695440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94485" y="1289306"/>
              <a:ext cx="6669028" cy="6694927"/>
            </a:xfrm>
            <a:prstGeom prst="rect">
              <a:avLst/>
            </a:prstGeom>
          </p:spPr>
        </p:pic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42862" y="1316850"/>
              <a:ext cx="6572250" cy="6598920"/>
            </a:xfrm>
            <a:prstGeom prst="rect">
              <a:avLst/>
            </a:prstGeom>
          </p:spPr>
        </p:pic>
        <p:sp>
          <p:nvSpPr>
            <p:cNvPr id="5" name="object 5"/>
            <p:cNvSpPr/>
            <p:nvPr/>
          </p:nvSpPr>
          <p:spPr>
            <a:xfrm>
              <a:off x="142862" y="1316850"/>
              <a:ext cx="6572250" cy="6598920"/>
            </a:xfrm>
            <a:custGeom>
              <a:avLst/>
              <a:gdLst/>
              <a:ahLst/>
              <a:cxnLst/>
              <a:rect l="l" t="t" r="r" b="b"/>
              <a:pathLst>
                <a:path w="6572250" h="6598920">
                  <a:moveTo>
                    <a:pt x="0" y="6598920"/>
                  </a:moveTo>
                  <a:lnTo>
                    <a:pt x="6572250" y="6598920"/>
                  </a:lnTo>
                  <a:lnTo>
                    <a:pt x="6572250" y="0"/>
                  </a:lnTo>
                  <a:lnTo>
                    <a:pt x="0" y="0"/>
                  </a:lnTo>
                  <a:lnTo>
                    <a:pt x="0" y="6598920"/>
                  </a:lnTo>
                  <a:close/>
                </a:path>
              </a:pathLst>
            </a:custGeom>
            <a:ln w="28575">
              <a:solidFill>
                <a:srgbClr val="31AD51"/>
              </a:solidFill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</p:grpSp>
      <p:grpSp>
        <p:nvGrpSpPr>
          <p:cNvPr id="6" name="object 6"/>
          <p:cNvGrpSpPr/>
          <p:nvPr/>
        </p:nvGrpSpPr>
        <p:grpSpPr>
          <a:xfrm>
            <a:off x="144779" y="8196288"/>
            <a:ext cx="6518275" cy="833755"/>
            <a:chOff x="144779" y="8196288"/>
            <a:chExt cx="6518275" cy="833755"/>
          </a:xfrm>
        </p:grpSpPr>
        <p:sp>
          <p:nvSpPr>
            <p:cNvPr id="7" name="object 7"/>
            <p:cNvSpPr/>
            <p:nvPr/>
          </p:nvSpPr>
          <p:spPr>
            <a:xfrm>
              <a:off x="214287" y="8215338"/>
              <a:ext cx="6429375" cy="795655"/>
            </a:xfrm>
            <a:custGeom>
              <a:avLst/>
              <a:gdLst/>
              <a:ahLst/>
              <a:cxnLst/>
              <a:rect l="l" t="t" r="r" b="b"/>
              <a:pathLst>
                <a:path w="6429375" h="795654">
                  <a:moveTo>
                    <a:pt x="0" y="795337"/>
                  </a:moveTo>
                  <a:lnTo>
                    <a:pt x="6429375" y="795337"/>
                  </a:lnTo>
                  <a:lnTo>
                    <a:pt x="6429375" y="0"/>
                  </a:lnTo>
                  <a:lnTo>
                    <a:pt x="0" y="0"/>
                  </a:lnTo>
                  <a:lnTo>
                    <a:pt x="0" y="795337"/>
                  </a:lnTo>
                  <a:close/>
                </a:path>
              </a:pathLst>
            </a:custGeom>
            <a:ln w="38100">
              <a:solidFill>
                <a:srgbClr val="31AD51"/>
              </a:solidFill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pic>
          <p:nvPicPr>
            <p:cNvPr id="8" name="object 8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44779" y="8601456"/>
              <a:ext cx="6516624" cy="160019"/>
            </a:xfrm>
            <a:prstGeom prst="rect">
              <a:avLst/>
            </a:prstGeom>
          </p:spPr>
        </p:pic>
      </p:grpSp>
      <p:grpSp>
        <p:nvGrpSpPr>
          <p:cNvPr id="9" name="object 9"/>
          <p:cNvGrpSpPr/>
          <p:nvPr/>
        </p:nvGrpSpPr>
        <p:grpSpPr>
          <a:xfrm>
            <a:off x="96011" y="115823"/>
            <a:ext cx="6666230" cy="1463040"/>
            <a:chOff x="96011" y="115823"/>
            <a:chExt cx="6666230" cy="1463040"/>
          </a:xfrm>
        </p:grpSpPr>
        <p:pic>
          <p:nvPicPr>
            <p:cNvPr id="10" name="object 10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96011" y="115823"/>
              <a:ext cx="6665976" cy="1452372"/>
            </a:xfrm>
            <a:prstGeom prst="rect">
              <a:avLst/>
            </a:prstGeom>
          </p:spPr>
        </p:pic>
        <p:pic>
          <p:nvPicPr>
            <p:cNvPr id="11" name="object 11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142849" y="142875"/>
              <a:ext cx="6572275" cy="1358646"/>
            </a:xfrm>
            <a:prstGeom prst="rect">
              <a:avLst/>
            </a:prstGeom>
          </p:spPr>
        </p:pic>
        <p:sp>
          <p:nvSpPr>
            <p:cNvPr id="12" name="object 12"/>
            <p:cNvSpPr/>
            <p:nvPr/>
          </p:nvSpPr>
          <p:spPr>
            <a:xfrm>
              <a:off x="142849" y="142875"/>
              <a:ext cx="6572884" cy="1358900"/>
            </a:xfrm>
            <a:custGeom>
              <a:avLst/>
              <a:gdLst/>
              <a:ahLst/>
              <a:cxnLst/>
              <a:rect l="l" t="t" r="r" b="b"/>
              <a:pathLst>
                <a:path w="6572884" h="1358900">
                  <a:moveTo>
                    <a:pt x="0" y="226441"/>
                  </a:moveTo>
                  <a:lnTo>
                    <a:pt x="4600" y="180795"/>
                  </a:lnTo>
                  <a:lnTo>
                    <a:pt x="17795" y="138285"/>
                  </a:lnTo>
                  <a:lnTo>
                    <a:pt x="38673" y="99820"/>
                  </a:lnTo>
                  <a:lnTo>
                    <a:pt x="66324" y="66309"/>
                  </a:lnTo>
                  <a:lnTo>
                    <a:pt x="99837" y="38663"/>
                  </a:lnTo>
                  <a:lnTo>
                    <a:pt x="138301" y="17789"/>
                  </a:lnTo>
                  <a:lnTo>
                    <a:pt x="180806" y="4599"/>
                  </a:lnTo>
                  <a:lnTo>
                    <a:pt x="226440" y="0"/>
                  </a:lnTo>
                  <a:lnTo>
                    <a:pt x="6345834" y="0"/>
                  </a:lnTo>
                  <a:lnTo>
                    <a:pt x="6391480" y="4599"/>
                  </a:lnTo>
                  <a:lnTo>
                    <a:pt x="6433990" y="17789"/>
                  </a:lnTo>
                  <a:lnTo>
                    <a:pt x="6472455" y="38663"/>
                  </a:lnTo>
                  <a:lnTo>
                    <a:pt x="6505965" y="66309"/>
                  </a:lnTo>
                  <a:lnTo>
                    <a:pt x="6533612" y="99820"/>
                  </a:lnTo>
                  <a:lnTo>
                    <a:pt x="6554485" y="138285"/>
                  </a:lnTo>
                  <a:lnTo>
                    <a:pt x="6567676" y="180795"/>
                  </a:lnTo>
                  <a:lnTo>
                    <a:pt x="6572275" y="226441"/>
                  </a:lnTo>
                  <a:lnTo>
                    <a:pt x="6572275" y="1132204"/>
                  </a:lnTo>
                  <a:lnTo>
                    <a:pt x="6567676" y="1177850"/>
                  </a:lnTo>
                  <a:lnTo>
                    <a:pt x="6554485" y="1220360"/>
                  </a:lnTo>
                  <a:lnTo>
                    <a:pt x="6533612" y="1258825"/>
                  </a:lnTo>
                  <a:lnTo>
                    <a:pt x="6505965" y="1292336"/>
                  </a:lnTo>
                  <a:lnTo>
                    <a:pt x="6472455" y="1319982"/>
                  </a:lnTo>
                  <a:lnTo>
                    <a:pt x="6433990" y="1340856"/>
                  </a:lnTo>
                  <a:lnTo>
                    <a:pt x="6391480" y="1354046"/>
                  </a:lnTo>
                  <a:lnTo>
                    <a:pt x="6345834" y="1358646"/>
                  </a:lnTo>
                  <a:lnTo>
                    <a:pt x="226440" y="1358646"/>
                  </a:lnTo>
                  <a:lnTo>
                    <a:pt x="180806" y="1354046"/>
                  </a:lnTo>
                  <a:lnTo>
                    <a:pt x="138301" y="1340856"/>
                  </a:lnTo>
                  <a:lnTo>
                    <a:pt x="99837" y="1319982"/>
                  </a:lnTo>
                  <a:lnTo>
                    <a:pt x="66324" y="1292336"/>
                  </a:lnTo>
                  <a:lnTo>
                    <a:pt x="38673" y="1258825"/>
                  </a:lnTo>
                  <a:lnTo>
                    <a:pt x="17795" y="1220360"/>
                  </a:lnTo>
                  <a:lnTo>
                    <a:pt x="4600" y="1177850"/>
                  </a:lnTo>
                  <a:lnTo>
                    <a:pt x="0" y="1132204"/>
                  </a:lnTo>
                  <a:lnTo>
                    <a:pt x="0" y="226441"/>
                  </a:lnTo>
                  <a:close/>
                </a:path>
              </a:pathLst>
            </a:custGeom>
            <a:ln w="9525">
              <a:solidFill>
                <a:srgbClr val="55CE74"/>
              </a:solidFill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pic>
          <p:nvPicPr>
            <p:cNvPr id="13" name="object 13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2500248" y="305930"/>
              <a:ext cx="1714500" cy="733945"/>
            </a:xfrm>
            <a:prstGeom prst="rect">
              <a:avLst/>
            </a:prstGeom>
          </p:spPr>
        </p:pic>
        <p:pic>
          <p:nvPicPr>
            <p:cNvPr id="14" name="object 14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2738628" y="1024127"/>
              <a:ext cx="1897379" cy="371855"/>
            </a:xfrm>
            <a:prstGeom prst="rect">
              <a:avLst/>
            </a:prstGeom>
          </p:spPr>
        </p:pic>
        <p:pic>
          <p:nvPicPr>
            <p:cNvPr id="15" name="object 15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4401311" y="1024127"/>
              <a:ext cx="1577339" cy="371855"/>
            </a:xfrm>
            <a:prstGeom prst="rect">
              <a:avLst/>
            </a:prstGeom>
          </p:spPr>
        </p:pic>
        <p:pic>
          <p:nvPicPr>
            <p:cNvPr id="16" name="object 16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3169919" y="1207007"/>
              <a:ext cx="1546859" cy="371855"/>
            </a:xfrm>
            <a:prstGeom prst="rect">
              <a:avLst/>
            </a:prstGeom>
          </p:spPr>
        </p:pic>
        <p:pic>
          <p:nvPicPr>
            <p:cNvPr id="17" name="object 17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4482083" y="1207007"/>
              <a:ext cx="284988" cy="371855"/>
            </a:xfrm>
            <a:prstGeom prst="rect">
              <a:avLst/>
            </a:prstGeom>
          </p:spPr>
        </p:pic>
        <p:pic>
          <p:nvPicPr>
            <p:cNvPr id="18" name="object 18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4572000" y="1207007"/>
              <a:ext cx="1013460" cy="371855"/>
            </a:xfrm>
            <a:prstGeom prst="rect">
              <a:avLst/>
            </a:prstGeom>
          </p:spPr>
        </p:pic>
        <p:pic>
          <p:nvPicPr>
            <p:cNvPr id="19" name="object 19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324611" y="234695"/>
              <a:ext cx="1719072" cy="1341120"/>
            </a:xfrm>
            <a:prstGeom prst="rect">
              <a:avLst/>
            </a:prstGeom>
          </p:spPr>
        </p:pic>
        <p:pic>
          <p:nvPicPr>
            <p:cNvPr id="20" name="object 20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4725161" y="164274"/>
              <a:ext cx="1805305" cy="893889"/>
            </a:xfrm>
            <a:prstGeom prst="rect">
              <a:avLst/>
            </a:prstGeom>
          </p:spPr>
        </p:pic>
      </p:grpSp>
      <p:sp>
        <p:nvSpPr>
          <p:cNvPr id="21" name="object 21"/>
          <p:cNvSpPr txBox="1"/>
          <p:nvPr/>
        </p:nvSpPr>
        <p:spPr>
          <a:xfrm>
            <a:off x="221691" y="1068451"/>
            <a:ext cx="6417310" cy="650430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063875" marR="772160" indent="-431800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Arial"/>
                <a:cs typeface="Arial"/>
              </a:rPr>
              <a:t>6ta.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Edición</a:t>
            </a:r>
            <a:r>
              <a:rPr sz="1200" b="1" spc="-10" dirty="0">
                <a:latin typeface="Arial"/>
                <a:cs typeface="Arial"/>
              </a:rPr>
              <a:t> Volumen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I</a:t>
            </a:r>
            <a:r>
              <a:rPr sz="1200" b="1" spc="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Enero</a:t>
            </a:r>
            <a:r>
              <a:rPr sz="1200" b="1" spc="-3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a</a:t>
            </a:r>
            <a:r>
              <a:rPr sz="1200" b="1" spc="-2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Julio</a:t>
            </a:r>
            <a:r>
              <a:rPr sz="1200" b="1" spc="-5" dirty="0">
                <a:latin typeface="Arial"/>
                <a:cs typeface="Arial"/>
              </a:rPr>
              <a:t> </a:t>
            </a:r>
            <a:r>
              <a:rPr sz="1200" b="1" spc="-20" dirty="0">
                <a:latin typeface="Arial"/>
                <a:cs typeface="Arial"/>
              </a:rPr>
              <a:t>2021 </a:t>
            </a:r>
            <a:r>
              <a:rPr sz="1200" b="1" dirty="0">
                <a:latin typeface="Arial"/>
                <a:cs typeface="Arial"/>
              </a:rPr>
              <a:t>Revista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Semestral-</a:t>
            </a:r>
            <a:r>
              <a:rPr sz="1200" b="1" spc="-40" dirty="0">
                <a:latin typeface="Arial"/>
                <a:cs typeface="Arial"/>
              </a:rPr>
              <a:t> </a:t>
            </a:r>
            <a:r>
              <a:rPr sz="1200" b="1" spc="-10" dirty="0">
                <a:latin typeface="Arial"/>
                <a:cs typeface="Arial"/>
              </a:rPr>
              <a:t>Venezuela</a:t>
            </a:r>
            <a:endParaRPr sz="1200" dirty="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760"/>
              </a:spcBef>
            </a:pPr>
            <a:endParaRPr sz="1200" dirty="0">
              <a:latin typeface="Arial"/>
              <a:cs typeface="Arial"/>
            </a:endParaRPr>
          </a:p>
          <a:p>
            <a:pPr algn="ctr">
              <a:lnSpc>
                <a:spcPct val="100000"/>
              </a:lnSpc>
            </a:pPr>
            <a:r>
              <a:rPr sz="1200" b="1" spc="-10" dirty="0">
                <a:latin typeface="Times New Roman"/>
                <a:cs typeface="Times New Roman"/>
              </a:rPr>
              <a:t>METODOLOGÍA</a:t>
            </a:r>
            <a:endParaRPr sz="1200" dirty="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00" dirty="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65"/>
              </a:spcBef>
            </a:pPr>
            <a:endParaRPr sz="1200" dirty="0">
              <a:latin typeface="Times New Roman"/>
              <a:cs typeface="Times New Roman"/>
            </a:endParaRPr>
          </a:p>
          <a:p>
            <a:pPr marL="375285" marR="5080" indent="-36322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Este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trabajo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investigación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realizó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bajo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consideraciones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investigación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bibliográfica.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Por </a:t>
            </a:r>
            <a:r>
              <a:rPr sz="1200" dirty="0">
                <a:latin typeface="Times New Roman"/>
                <a:cs typeface="Times New Roman"/>
              </a:rPr>
              <a:t>tanto,</a:t>
            </a:r>
            <a:r>
              <a:rPr sz="1200" spc="4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4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consideraron</a:t>
            </a:r>
            <a:r>
              <a:rPr sz="1200" spc="4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4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siguientes</a:t>
            </a:r>
            <a:r>
              <a:rPr sz="1200" spc="40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fases:</a:t>
            </a:r>
            <a:r>
              <a:rPr sz="1200" spc="4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Elección</a:t>
            </a:r>
            <a:r>
              <a:rPr sz="1200" spc="40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40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tema;</a:t>
            </a:r>
            <a:r>
              <a:rPr sz="1200" spc="4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Acopio</a:t>
            </a:r>
            <a:r>
              <a:rPr sz="1200" spc="40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4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40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bibliografía; </a:t>
            </a:r>
            <a:r>
              <a:rPr sz="1200" dirty="0">
                <a:latin typeface="Times New Roman"/>
                <a:cs typeface="Times New Roman"/>
              </a:rPr>
              <a:t>Elaboración de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fichas; Lectura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material,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delimitación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tema;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Ampliación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material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sobre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3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tema</a:t>
            </a:r>
            <a:r>
              <a:rPr sz="1200" spc="3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ya</a:t>
            </a:r>
            <a:r>
              <a:rPr sz="1200" spc="3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delimitado;</a:t>
            </a:r>
            <a:r>
              <a:rPr sz="1200" spc="3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Elaboración</a:t>
            </a:r>
            <a:r>
              <a:rPr sz="1200" spc="3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fichas</a:t>
            </a:r>
            <a:r>
              <a:rPr sz="1200" spc="3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Redacción</a:t>
            </a:r>
            <a:r>
              <a:rPr sz="1200" spc="3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3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informe</a:t>
            </a:r>
            <a:r>
              <a:rPr sz="1200" spc="3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final.</a:t>
            </a:r>
            <a:r>
              <a:rPr sz="1200" spc="3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3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diseño</a:t>
            </a:r>
            <a:r>
              <a:rPr sz="1200" spc="31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 </a:t>
            </a:r>
            <a:r>
              <a:rPr sz="1200" dirty="0">
                <a:latin typeface="Times New Roman"/>
                <a:cs typeface="Times New Roman"/>
              </a:rPr>
              <a:t>investigación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fue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tipo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documental,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modalidad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monográfica.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utilizó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método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analítico </a:t>
            </a:r>
            <a:r>
              <a:rPr sz="1200" dirty="0">
                <a:latin typeface="Times New Roman"/>
                <a:cs typeface="Times New Roman"/>
              </a:rPr>
              <a:t>deductivo.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 técnicas de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análisis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información, fueron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análisis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crítico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contenido.</a:t>
            </a:r>
            <a:endParaRPr sz="1200" dirty="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260"/>
              </a:spcBef>
            </a:pPr>
            <a:endParaRPr sz="1200" dirty="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5"/>
              </a:spcBef>
            </a:pPr>
            <a:r>
              <a:rPr sz="1200" b="1" dirty="0">
                <a:latin typeface="Times New Roman"/>
                <a:cs typeface="Times New Roman"/>
              </a:rPr>
              <a:t>I </a:t>
            </a:r>
            <a:r>
              <a:rPr sz="1200" b="1" spc="-10" dirty="0">
                <a:latin typeface="Times New Roman"/>
                <a:cs typeface="Times New Roman"/>
              </a:rPr>
              <a:t>CONTEXTO</a:t>
            </a:r>
            <a:endParaRPr sz="1200" dirty="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5"/>
              </a:spcBef>
            </a:pPr>
            <a:endParaRPr sz="1200" dirty="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5"/>
              </a:spcBef>
            </a:pPr>
            <a:r>
              <a:rPr sz="1200" b="1" dirty="0">
                <a:latin typeface="Times New Roman"/>
                <a:cs typeface="Times New Roman"/>
              </a:rPr>
              <a:t>Proyecto</a:t>
            </a:r>
            <a:r>
              <a:rPr sz="1200" b="1" spc="5" dirty="0">
                <a:latin typeface="Times New Roman"/>
                <a:cs typeface="Times New Roman"/>
              </a:rPr>
              <a:t> </a:t>
            </a:r>
            <a:r>
              <a:rPr sz="1200" b="1" spc="-20" dirty="0">
                <a:latin typeface="Times New Roman"/>
                <a:cs typeface="Times New Roman"/>
              </a:rPr>
              <a:t>Todas</a:t>
            </a:r>
            <a:r>
              <a:rPr sz="1200" b="1" spc="-4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las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Manos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a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la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Siembra</a:t>
            </a:r>
            <a:endParaRPr sz="1200" dirty="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60"/>
              </a:spcBef>
            </a:pPr>
            <a:endParaRPr sz="1200" dirty="0">
              <a:latin typeface="Times New Roman"/>
              <a:cs typeface="Times New Roman"/>
            </a:endParaRPr>
          </a:p>
          <a:p>
            <a:pPr marL="375285" marR="5715" indent="-36322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proyecto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Todas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Manos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Siembra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propuesta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tradicional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sector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agrícola,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sino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inscribe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momento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histórico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surge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oportunidad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profundizar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revolución</a:t>
            </a:r>
            <a:r>
              <a:rPr sz="1200" spc="3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bolivariana,</a:t>
            </a:r>
            <a:r>
              <a:rPr sz="1200" spc="3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tal</a:t>
            </a:r>
            <a:r>
              <a:rPr sz="1200" spc="3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3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</a:t>
            </a:r>
            <a:r>
              <a:rPr sz="1200" spc="3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plantea</a:t>
            </a:r>
            <a:r>
              <a:rPr sz="1200" spc="3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3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presidente</a:t>
            </a:r>
            <a:r>
              <a:rPr sz="1200" spc="3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3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República</a:t>
            </a:r>
            <a:r>
              <a:rPr sz="1200" spc="3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cuando</a:t>
            </a:r>
            <a:r>
              <a:rPr sz="1200" spc="3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evoca</a:t>
            </a:r>
            <a:r>
              <a:rPr sz="1200" spc="31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“revolución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revolución”.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Este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norte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ideológico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concreta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según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Lanz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(2008),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las </a:t>
            </a:r>
            <a:r>
              <a:rPr sz="1200" dirty="0">
                <a:latin typeface="Times New Roman"/>
                <a:cs typeface="Times New Roman"/>
              </a:rPr>
              <a:t>siguientes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determinaciones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orientaciones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estratégicas:</a:t>
            </a:r>
            <a:endParaRPr sz="1200" dirty="0">
              <a:latin typeface="Times New Roman"/>
              <a:cs typeface="Times New Roman"/>
            </a:endParaRPr>
          </a:p>
          <a:p>
            <a:pPr marL="375285" marR="6985" indent="-36322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nuestra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sociedad, históricamente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hay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actores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sociales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instituciones que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han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venido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experimentando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ensayando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proyectos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alternativos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producción,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distribución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consumo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alimentos. </a:t>
            </a:r>
            <a:r>
              <a:rPr sz="1200" dirty="0">
                <a:latin typeface="Times New Roman"/>
                <a:cs typeface="Times New Roman"/>
              </a:rPr>
              <a:t>Por ello,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estos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momentos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indispensable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pasar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experimento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aplicación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socializada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propuestas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alternativas.</a:t>
            </a:r>
            <a:endParaRPr sz="1200" dirty="0">
              <a:latin typeface="Times New Roman"/>
              <a:cs typeface="Times New Roman"/>
            </a:endParaRPr>
          </a:p>
          <a:p>
            <a:pPr marL="375285" marR="5080" indent="-325120" algn="just">
              <a:lnSpc>
                <a:spcPct val="100000"/>
              </a:lnSpc>
              <a:spcBef>
                <a:spcPts val="5"/>
              </a:spcBef>
            </a:pP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ello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que,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Proyecto </a:t>
            </a:r>
            <a:r>
              <a:rPr sz="1200" spc="-20" dirty="0">
                <a:latin typeface="Times New Roman"/>
                <a:cs typeface="Times New Roman"/>
              </a:rPr>
              <a:t>Todas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Manos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Siembra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buscan fortalecer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tejido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productivo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0" dirty="0">
                <a:latin typeface="Times New Roman"/>
                <a:cs typeface="Times New Roman"/>
              </a:rPr>
              <a:t>y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8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distribución</a:t>
            </a:r>
            <a:r>
              <a:rPr sz="1200" spc="20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0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conuqueros,</a:t>
            </a:r>
            <a:r>
              <a:rPr sz="1200" spc="19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pequeños</a:t>
            </a:r>
            <a:r>
              <a:rPr sz="1200" spc="19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empresarios,</a:t>
            </a:r>
            <a:r>
              <a:rPr sz="1200" spc="19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mercados</a:t>
            </a:r>
            <a:r>
              <a:rPr sz="1200" spc="204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populares</a:t>
            </a:r>
            <a:r>
              <a:rPr sz="1200" spc="204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75" dirty="0">
                <a:latin typeface="Times New Roman"/>
                <a:cs typeface="Times New Roman"/>
              </a:rPr>
              <a:t>  </a:t>
            </a:r>
            <a:r>
              <a:rPr sz="1200" spc="-10" dirty="0">
                <a:latin typeface="Times New Roman"/>
                <a:cs typeface="Times New Roman"/>
              </a:rPr>
              <a:t>bodegas </a:t>
            </a:r>
            <a:r>
              <a:rPr sz="1200" dirty="0">
                <a:latin typeface="Times New Roman"/>
                <a:cs typeface="Times New Roman"/>
              </a:rPr>
              <a:t>comunitarias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largo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ancho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país.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este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planteamiento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asume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producción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en </a:t>
            </a:r>
            <a:r>
              <a:rPr sz="1200" dirty="0">
                <a:latin typeface="Times New Roman"/>
                <a:cs typeface="Times New Roman"/>
              </a:rPr>
              <a:t>pequeña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escala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haciendo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énfasis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comercialización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consumo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local.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producción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en </a:t>
            </a:r>
            <a:r>
              <a:rPr sz="1200" dirty="0">
                <a:latin typeface="Times New Roman"/>
                <a:cs typeface="Times New Roman"/>
              </a:rPr>
              <a:t>pequeña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escala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distribución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local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(producir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localidad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vez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producir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para </a:t>
            </a:r>
            <a:r>
              <a:rPr sz="1200" dirty="0">
                <a:latin typeface="Times New Roman"/>
                <a:cs typeface="Times New Roman"/>
              </a:rPr>
              <a:t>intermediarios,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mercados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mayoristas,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supermercados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colocados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larga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distancia)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permite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el </a:t>
            </a:r>
            <a:r>
              <a:rPr sz="1200" dirty="0">
                <a:latin typeface="Times New Roman"/>
                <a:cs typeface="Times New Roman"/>
              </a:rPr>
              <a:t>ahorro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flete,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reduce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merma,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atenúa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repotenciación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vehicular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transportes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carga, </a:t>
            </a:r>
            <a:r>
              <a:rPr sz="1200" dirty="0">
                <a:latin typeface="Times New Roman"/>
                <a:cs typeface="Times New Roman"/>
              </a:rPr>
              <a:t>contribuye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deterioro de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vialidad,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ayuda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acceso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mejor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calidad de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producto.</a:t>
            </a:r>
            <a:endParaRPr sz="1200" dirty="0">
              <a:latin typeface="Times New Roman"/>
              <a:cs typeface="Times New Roman"/>
            </a:endParaRPr>
          </a:p>
        </p:txBody>
      </p:sp>
      <p:pic>
        <p:nvPicPr>
          <p:cNvPr id="22" name="object 22"/>
          <p:cNvPicPr/>
          <p:nvPr/>
        </p:nvPicPr>
        <p:blipFill>
          <a:blip r:embed="rId15" cstate="print"/>
          <a:stretch>
            <a:fillRect/>
          </a:stretch>
        </p:blipFill>
        <p:spPr>
          <a:xfrm>
            <a:off x="5606796" y="8193022"/>
            <a:ext cx="1092707" cy="848868"/>
          </a:xfrm>
          <a:prstGeom prst="rect">
            <a:avLst/>
          </a:prstGeom>
        </p:spPr>
      </p:pic>
      <p:pic>
        <p:nvPicPr>
          <p:cNvPr id="23" name="object 23"/>
          <p:cNvPicPr/>
          <p:nvPr/>
        </p:nvPicPr>
        <p:blipFill>
          <a:blip r:embed="rId15" cstate="print"/>
          <a:stretch>
            <a:fillRect/>
          </a:stretch>
        </p:blipFill>
        <p:spPr>
          <a:xfrm>
            <a:off x="109728" y="8193022"/>
            <a:ext cx="1092708" cy="848868"/>
          </a:xfrm>
          <a:prstGeom prst="rect">
            <a:avLst/>
          </a:prstGeom>
        </p:spPr>
      </p:pic>
      <p:sp>
        <p:nvSpPr>
          <p:cNvPr id="24" name="object 24"/>
          <p:cNvSpPr txBox="1"/>
          <p:nvPr/>
        </p:nvSpPr>
        <p:spPr>
          <a:xfrm>
            <a:off x="1457705" y="8336686"/>
            <a:ext cx="4131945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spc="-10" dirty="0">
                <a:latin typeface="Times New Roman"/>
                <a:cs typeface="Times New Roman"/>
              </a:rPr>
              <a:t>Programa</a:t>
            </a:r>
            <a:r>
              <a:rPr sz="1200" b="1" spc="10" dirty="0">
                <a:latin typeface="Times New Roman"/>
                <a:cs typeface="Times New Roman"/>
              </a:rPr>
              <a:t> </a:t>
            </a:r>
            <a:r>
              <a:rPr sz="1200" b="1" spc="-20" dirty="0">
                <a:latin typeface="Times New Roman"/>
                <a:cs typeface="Times New Roman"/>
              </a:rPr>
              <a:t>Todas</a:t>
            </a:r>
            <a:r>
              <a:rPr sz="1200" b="1" spc="-4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las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Manos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a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la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Siembra:</a:t>
            </a:r>
            <a:r>
              <a:rPr sz="1200" b="1" spc="-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Una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Revisión</a:t>
            </a:r>
            <a:r>
              <a:rPr sz="1200" b="1" spc="-40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Teórica</a:t>
            </a:r>
            <a:endParaRPr sz="1200" dirty="0">
              <a:latin typeface="Times New Roman"/>
              <a:cs typeface="Times New Roman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2798191" y="8780305"/>
            <a:ext cx="1224280" cy="1943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410"/>
              </a:lnSpc>
            </a:pPr>
            <a:r>
              <a:rPr sz="1200" b="1" dirty="0">
                <a:latin typeface="Times New Roman"/>
                <a:cs typeface="Times New Roman"/>
              </a:rPr>
              <a:t>MSc</a:t>
            </a:r>
            <a:r>
              <a:rPr sz="1200" b="1" spc="235" dirty="0">
                <a:latin typeface="Times New Roman"/>
                <a:cs typeface="Times New Roman"/>
              </a:rPr>
              <a:t> </a:t>
            </a:r>
            <a:r>
              <a:rPr sz="1200" b="1" spc="-25" dirty="0">
                <a:latin typeface="Times New Roman"/>
                <a:cs typeface="Times New Roman"/>
              </a:rPr>
              <a:t>Yosmar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spc="-20" dirty="0">
                <a:latin typeface="Times New Roman"/>
                <a:cs typeface="Times New Roman"/>
              </a:rPr>
              <a:t>Díaz</a:t>
            </a:r>
            <a:endParaRPr sz="1200" dirty="0">
              <a:latin typeface="Times New Roman"/>
              <a:cs typeface="Times New Roman"/>
            </a:endParaRPr>
          </a:p>
        </p:txBody>
      </p:sp>
      <p:sp>
        <p:nvSpPr>
          <p:cNvPr id="26" name="object 26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78333" rIns="0" bIns="0" rtlCol="0">
            <a:spAutoFit/>
          </a:bodyPr>
          <a:lstStyle/>
          <a:p>
            <a:pPr marL="39370">
              <a:lnSpc>
                <a:spcPts val="1410"/>
              </a:lnSpc>
            </a:pPr>
            <a:fld id="{81D60167-4931-47E6-BA6A-407CBD079E47}" type="slidenum">
              <a:rPr spc="-25" dirty="0"/>
              <a:t>319</a:t>
            </a:fld>
            <a:endParaRPr spc="-25" dirty="0"/>
          </a:p>
        </p:txBody>
      </p:sp>
      <p:grpSp>
        <p:nvGrpSpPr>
          <p:cNvPr id="27" name="Grupo 26">
            <a:extLst>
              <a:ext uri="{FF2B5EF4-FFF2-40B4-BE49-F238E27FC236}">
                <a16:creationId xmlns:a16="http://schemas.microsoft.com/office/drawing/2014/main" id="{00738CD6-FABC-0DC5-8FC3-4833573C88E4}"/>
              </a:ext>
            </a:extLst>
          </p:cNvPr>
          <p:cNvGrpSpPr/>
          <p:nvPr/>
        </p:nvGrpSpPr>
        <p:grpSpPr>
          <a:xfrm>
            <a:off x="117348" y="98932"/>
            <a:ext cx="6665976" cy="1452626"/>
            <a:chOff x="470065" y="1951410"/>
            <a:chExt cx="6665976" cy="1452626"/>
          </a:xfrm>
        </p:grpSpPr>
        <p:grpSp>
          <p:nvGrpSpPr>
            <p:cNvPr id="28" name="object 12">
              <a:extLst>
                <a:ext uri="{FF2B5EF4-FFF2-40B4-BE49-F238E27FC236}">
                  <a16:creationId xmlns:a16="http://schemas.microsoft.com/office/drawing/2014/main" id="{A49A3CD4-5955-C648-CA75-A8A10FBCA779}"/>
                </a:ext>
              </a:extLst>
            </p:cNvPr>
            <p:cNvGrpSpPr/>
            <p:nvPr/>
          </p:nvGrpSpPr>
          <p:grpSpPr>
            <a:xfrm>
              <a:off x="470065" y="1951664"/>
              <a:ext cx="6665976" cy="1452372"/>
              <a:chOff x="96011" y="115823"/>
              <a:chExt cx="6665976" cy="1452372"/>
            </a:xfrm>
          </p:grpSpPr>
          <p:pic>
            <p:nvPicPr>
              <p:cNvPr id="32" name="object 13">
                <a:extLst>
                  <a:ext uri="{FF2B5EF4-FFF2-40B4-BE49-F238E27FC236}">
                    <a16:creationId xmlns:a16="http://schemas.microsoft.com/office/drawing/2014/main" id="{2A96B4F4-9A89-8C41-A1DB-A00C640BDEB5}"/>
                  </a:ext>
                </a:extLst>
              </p:cNvPr>
              <p:cNvPicPr/>
              <p:nvPr/>
            </p:nvPicPr>
            <p:blipFill>
              <a:blip r:embed="rId5" cstate="print"/>
              <a:stretch>
                <a:fillRect/>
              </a:stretch>
            </p:blipFill>
            <p:spPr>
              <a:xfrm>
                <a:off x="96011" y="115823"/>
                <a:ext cx="6665976" cy="1452372"/>
              </a:xfrm>
              <a:prstGeom prst="rect">
                <a:avLst/>
              </a:prstGeom>
            </p:spPr>
          </p:pic>
          <p:pic>
            <p:nvPicPr>
              <p:cNvPr id="33" name="object 14">
                <a:extLst>
                  <a:ext uri="{FF2B5EF4-FFF2-40B4-BE49-F238E27FC236}">
                    <a16:creationId xmlns:a16="http://schemas.microsoft.com/office/drawing/2014/main" id="{99F004CD-14E4-2D9A-0A92-09F1491DE3CB}"/>
                  </a:ext>
                </a:extLst>
              </p:cNvPr>
              <p:cNvPicPr/>
              <p:nvPr/>
            </p:nvPicPr>
            <p:blipFill>
              <a:blip r:embed="rId6" cstate="print"/>
              <a:stretch>
                <a:fillRect/>
              </a:stretch>
            </p:blipFill>
            <p:spPr>
              <a:xfrm>
                <a:off x="142849" y="142875"/>
                <a:ext cx="6572275" cy="1358646"/>
              </a:xfrm>
              <a:prstGeom prst="rect">
                <a:avLst/>
              </a:prstGeom>
            </p:spPr>
          </p:pic>
          <p:sp>
            <p:nvSpPr>
              <p:cNvPr id="34" name="object 15">
                <a:extLst>
                  <a:ext uri="{FF2B5EF4-FFF2-40B4-BE49-F238E27FC236}">
                    <a16:creationId xmlns:a16="http://schemas.microsoft.com/office/drawing/2014/main" id="{E4B0D9CD-855B-6E94-0AB2-5D056F043C1D}"/>
                  </a:ext>
                </a:extLst>
              </p:cNvPr>
              <p:cNvSpPr/>
              <p:nvPr/>
            </p:nvSpPr>
            <p:spPr>
              <a:xfrm>
                <a:off x="142849" y="142875"/>
                <a:ext cx="6572884" cy="1358900"/>
              </a:xfrm>
              <a:custGeom>
                <a:avLst/>
                <a:gdLst/>
                <a:ahLst/>
                <a:cxnLst/>
                <a:rect l="l" t="t" r="r" b="b"/>
                <a:pathLst>
                  <a:path w="6572884" h="1358900">
                    <a:moveTo>
                      <a:pt x="0" y="226441"/>
                    </a:moveTo>
                    <a:lnTo>
                      <a:pt x="4600" y="180795"/>
                    </a:lnTo>
                    <a:lnTo>
                      <a:pt x="17795" y="138285"/>
                    </a:lnTo>
                    <a:lnTo>
                      <a:pt x="38673" y="99820"/>
                    </a:lnTo>
                    <a:lnTo>
                      <a:pt x="66324" y="66309"/>
                    </a:lnTo>
                    <a:lnTo>
                      <a:pt x="99837" y="38663"/>
                    </a:lnTo>
                    <a:lnTo>
                      <a:pt x="138301" y="17789"/>
                    </a:lnTo>
                    <a:lnTo>
                      <a:pt x="180806" y="4599"/>
                    </a:lnTo>
                    <a:lnTo>
                      <a:pt x="226440" y="0"/>
                    </a:lnTo>
                    <a:lnTo>
                      <a:pt x="6345834" y="0"/>
                    </a:lnTo>
                    <a:lnTo>
                      <a:pt x="6391480" y="4599"/>
                    </a:lnTo>
                    <a:lnTo>
                      <a:pt x="6433990" y="17789"/>
                    </a:lnTo>
                    <a:lnTo>
                      <a:pt x="6472455" y="38663"/>
                    </a:lnTo>
                    <a:lnTo>
                      <a:pt x="6505965" y="66309"/>
                    </a:lnTo>
                    <a:lnTo>
                      <a:pt x="6533612" y="99820"/>
                    </a:lnTo>
                    <a:lnTo>
                      <a:pt x="6554485" y="138285"/>
                    </a:lnTo>
                    <a:lnTo>
                      <a:pt x="6567676" y="180795"/>
                    </a:lnTo>
                    <a:lnTo>
                      <a:pt x="6572275" y="226441"/>
                    </a:lnTo>
                    <a:lnTo>
                      <a:pt x="6572275" y="1132204"/>
                    </a:lnTo>
                    <a:lnTo>
                      <a:pt x="6567676" y="1177850"/>
                    </a:lnTo>
                    <a:lnTo>
                      <a:pt x="6554485" y="1220360"/>
                    </a:lnTo>
                    <a:lnTo>
                      <a:pt x="6533612" y="1258825"/>
                    </a:lnTo>
                    <a:lnTo>
                      <a:pt x="6505965" y="1292336"/>
                    </a:lnTo>
                    <a:lnTo>
                      <a:pt x="6472455" y="1319982"/>
                    </a:lnTo>
                    <a:lnTo>
                      <a:pt x="6433990" y="1340856"/>
                    </a:lnTo>
                    <a:lnTo>
                      <a:pt x="6391480" y="1354046"/>
                    </a:lnTo>
                    <a:lnTo>
                      <a:pt x="6345834" y="1358646"/>
                    </a:lnTo>
                    <a:lnTo>
                      <a:pt x="226440" y="1358646"/>
                    </a:lnTo>
                    <a:lnTo>
                      <a:pt x="180806" y="1354046"/>
                    </a:lnTo>
                    <a:lnTo>
                      <a:pt x="138301" y="1340856"/>
                    </a:lnTo>
                    <a:lnTo>
                      <a:pt x="99837" y="1319982"/>
                    </a:lnTo>
                    <a:lnTo>
                      <a:pt x="66324" y="1292336"/>
                    </a:lnTo>
                    <a:lnTo>
                      <a:pt x="38673" y="1258825"/>
                    </a:lnTo>
                    <a:lnTo>
                      <a:pt x="17795" y="1220360"/>
                    </a:lnTo>
                    <a:lnTo>
                      <a:pt x="4600" y="1177850"/>
                    </a:lnTo>
                    <a:lnTo>
                      <a:pt x="0" y="1132204"/>
                    </a:lnTo>
                    <a:lnTo>
                      <a:pt x="0" y="226441"/>
                    </a:lnTo>
                    <a:close/>
                  </a:path>
                </a:pathLst>
              </a:custGeom>
              <a:ln w="9525">
                <a:solidFill>
                  <a:srgbClr val="55CE74"/>
                </a:solidFill>
              </a:ln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pic>
            <p:nvPicPr>
              <p:cNvPr id="35" name="object 16">
                <a:extLst>
                  <a:ext uri="{FF2B5EF4-FFF2-40B4-BE49-F238E27FC236}">
                    <a16:creationId xmlns:a16="http://schemas.microsoft.com/office/drawing/2014/main" id="{29A0706D-F914-84CA-7C0E-E70C3F536CAB}"/>
                  </a:ext>
                </a:extLst>
              </p:cNvPr>
              <p:cNvPicPr/>
              <p:nvPr/>
            </p:nvPicPr>
            <p:blipFill>
              <a:blip r:embed="rId7" cstate="print"/>
              <a:stretch>
                <a:fillRect/>
              </a:stretch>
            </p:blipFill>
            <p:spPr>
              <a:xfrm>
                <a:off x="2500248" y="305930"/>
                <a:ext cx="1714500" cy="733945"/>
              </a:xfrm>
              <a:prstGeom prst="rect">
                <a:avLst/>
              </a:prstGeom>
            </p:spPr>
          </p:pic>
        </p:grpSp>
        <p:sp>
          <p:nvSpPr>
            <p:cNvPr id="29" name="object 16">
              <a:extLst>
                <a:ext uri="{FF2B5EF4-FFF2-40B4-BE49-F238E27FC236}">
                  <a16:creationId xmlns:a16="http://schemas.microsoft.com/office/drawing/2014/main" id="{BC3E8660-5B9A-C755-3919-B1885FFADC46}"/>
                </a:ext>
              </a:extLst>
            </p:cNvPr>
            <p:cNvSpPr txBox="1"/>
            <p:nvPr/>
          </p:nvSpPr>
          <p:spPr>
            <a:xfrm>
              <a:off x="2775727" y="2875716"/>
              <a:ext cx="3332858" cy="391795"/>
            </a:xfrm>
            <a:prstGeom prst="rect">
              <a:avLst/>
            </a:prstGeom>
            <a:noFill/>
          </p:spPr>
          <p:txBody>
            <a:bodyPr vert="horz" wrap="square" lIns="0" tIns="12700" rIns="0" bIns="0" rtlCol="0">
              <a:spAutoFit/>
            </a:bodyPr>
            <a:lstStyle/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Volumen 4,  Número 1  Enero a Julio 2021</a:t>
              </a:r>
            </a:p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Revista Semestral. Venezuela</a:t>
              </a:r>
              <a:endParaRPr sz="1200" dirty="0">
                <a:latin typeface="Arial"/>
                <a:cs typeface="Arial"/>
              </a:endParaRPr>
            </a:p>
          </p:txBody>
        </p:sp>
        <p:pic>
          <p:nvPicPr>
            <p:cNvPr id="30" name="object 25">
              <a:extLst>
                <a:ext uri="{FF2B5EF4-FFF2-40B4-BE49-F238E27FC236}">
                  <a16:creationId xmlns:a16="http://schemas.microsoft.com/office/drawing/2014/main" id="{E97447A1-AA50-7389-19E5-A61302D8FA53}"/>
                </a:ext>
              </a:extLst>
            </p:cNvPr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470065" y="2027896"/>
              <a:ext cx="2305662" cy="1053903"/>
            </a:xfrm>
            <a:prstGeom prst="rect">
              <a:avLst/>
            </a:prstGeom>
          </p:spPr>
        </p:pic>
        <p:pic>
          <p:nvPicPr>
            <p:cNvPr id="31" name="object 31">
              <a:extLst>
                <a:ext uri="{FF2B5EF4-FFF2-40B4-BE49-F238E27FC236}">
                  <a16:creationId xmlns:a16="http://schemas.microsoft.com/office/drawing/2014/main" id="{76CA9F82-71CD-6E44-9E8F-A23E06E6AEA5}"/>
                </a:ext>
              </a:extLst>
            </p:cNvPr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4932681" y="1951410"/>
              <a:ext cx="1805304" cy="893889"/>
            </a:xfrm>
            <a:prstGeom prst="rect">
              <a:avLst/>
            </a:prstGeom>
          </p:spPr>
        </p:pic>
      </p:grpSp>
    </p:spTree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204216" y="305930"/>
            <a:ext cx="6518148" cy="8504313"/>
            <a:chOff x="204216" y="305930"/>
            <a:chExt cx="6518148" cy="8504313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204216" y="8651747"/>
              <a:ext cx="6518148" cy="158496"/>
            </a:xfrm>
            <a:prstGeom prst="rect">
              <a:avLst/>
            </a:prstGeom>
          </p:spPr>
        </p:pic>
        <p:pic>
          <p:nvPicPr>
            <p:cNvPr id="7" name="object 7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2500248" y="305930"/>
              <a:ext cx="1714500" cy="733945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2738628" y="1024127"/>
              <a:ext cx="1897379" cy="371855"/>
            </a:xfrm>
            <a:prstGeom prst="rect">
              <a:avLst/>
            </a:prstGeom>
          </p:spPr>
        </p:pic>
        <p:pic>
          <p:nvPicPr>
            <p:cNvPr id="9" name="object 9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4401312" y="1024127"/>
              <a:ext cx="1577339" cy="371855"/>
            </a:xfrm>
            <a:prstGeom prst="rect">
              <a:avLst/>
            </a:prstGeom>
          </p:spPr>
        </p:pic>
        <p:pic>
          <p:nvPicPr>
            <p:cNvPr id="10" name="object 10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3169920" y="1207007"/>
              <a:ext cx="1546859" cy="371855"/>
            </a:xfrm>
            <a:prstGeom prst="rect">
              <a:avLst/>
            </a:prstGeom>
          </p:spPr>
        </p:pic>
        <p:pic>
          <p:nvPicPr>
            <p:cNvPr id="11" name="object 11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4482083" y="1207007"/>
              <a:ext cx="284988" cy="371855"/>
            </a:xfrm>
            <a:prstGeom prst="rect">
              <a:avLst/>
            </a:prstGeom>
          </p:spPr>
        </p:pic>
        <p:pic>
          <p:nvPicPr>
            <p:cNvPr id="12" name="object 12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4571999" y="1207007"/>
              <a:ext cx="1013460" cy="371855"/>
            </a:xfrm>
            <a:prstGeom prst="rect">
              <a:avLst/>
            </a:prstGeom>
          </p:spPr>
        </p:pic>
      </p:grpSp>
      <p:sp>
        <p:nvSpPr>
          <p:cNvPr id="13" name="object 13"/>
          <p:cNvSpPr txBox="1"/>
          <p:nvPr/>
        </p:nvSpPr>
        <p:spPr>
          <a:xfrm>
            <a:off x="2842005" y="1068451"/>
            <a:ext cx="3029585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443865" marR="5080" indent="-431800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Arial"/>
                <a:cs typeface="Arial"/>
              </a:rPr>
              <a:t>6ta.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Edición</a:t>
            </a:r>
            <a:r>
              <a:rPr sz="1200" b="1" spc="-10" dirty="0">
                <a:latin typeface="Arial"/>
                <a:cs typeface="Arial"/>
              </a:rPr>
              <a:t> Volumen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I</a:t>
            </a:r>
            <a:r>
              <a:rPr sz="1200" b="1" spc="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Enero</a:t>
            </a:r>
            <a:r>
              <a:rPr sz="1200" b="1" spc="-3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a</a:t>
            </a:r>
            <a:r>
              <a:rPr sz="1200" b="1" spc="-2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Julio</a:t>
            </a:r>
            <a:r>
              <a:rPr sz="1200" b="1" spc="-5" dirty="0">
                <a:latin typeface="Arial"/>
                <a:cs typeface="Arial"/>
              </a:rPr>
              <a:t> </a:t>
            </a:r>
            <a:r>
              <a:rPr sz="1200" b="1" spc="-20" dirty="0">
                <a:latin typeface="Arial"/>
                <a:cs typeface="Arial"/>
              </a:rPr>
              <a:t>2021 </a:t>
            </a:r>
            <a:r>
              <a:rPr sz="1200" b="1" dirty="0">
                <a:latin typeface="Arial"/>
                <a:cs typeface="Arial"/>
              </a:rPr>
              <a:t>Revista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Semestral-</a:t>
            </a:r>
            <a:r>
              <a:rPr sz="1200" b="1" spc="-40" dirty="0">
                <a:latin typeface="Arial"/>
                <a:cs typeface="Arial"/>
              </a:rPr>
              <a:t> </a:t>
            </a:r>
            <a:r>
              <a:rPr sz="1200" b="1" spc="-10" dirty="0">
                <a:latin typeface="Arial"/>
                <a:cs typeface="Arial"/>
              </a:rPr>
              <a:t>Venezuela</a:t>
            </a:r>
            <a:endParaRPr sz="1200">
              <a:latin typeface="Arial"/>
              <a:cs typeface="Arial"/>
            </a:endParaRPr>
          </a:p>
        </p:txBody>
      </p:sp>
      <p:grpSp>
        <p:nvGrpSpPr>
          <p:cNvPr id="14" name="object 14"/>
          <p:cNvGrpSpPr/>
          <p:nvPr/>
        </p:nvGrpSpPr>
        <p:grpSpPr>
          <a:xfrm>
            <a:off x="109728" y="1974225"/>
            <a:ext cx="6589774" cy="7067665"/>
            <a:chOff x="109728" y="1974225"/>
            <a:chExt cx="6589774" cy="7067665"/>
          </a:xfrm>
        </p:grpSpPr>
        <p:pic>
          <p:nvPicPr>
            <p:cNvPr id="16" name="object 16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5606795" y="8193022"/>
              <a:ext cx="1092707" cy="848868"/>
            </a:xfrm>
            <a:prstGeom prst="rect">
              <a:avLst/>
            </a:prstGeom>
          </p:spPr>
        </p:pic>
        <p:pic>
          <p:nvPicPr>
            <p:cNvPr id="17" name="object 17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109728" y="8193022"/>
              <a:ext cx="1092708" cy="848868"/>
            </a:xfrm>
            <a:prstGeom prst="rect">
              <a:avLst/>
            </a:prstGeom>
          </p:spPr>
        </p:pic>
        <p:sp>
          <p:nvSpPr>
            <p:cNvPr id="18" name="object 18"/>
            <p:cNvSpPr/>
            <p:nvPr/>
          </p:nvSpPr>
          <p:spPr>
            <a:xfrm>
              <a:off x="1956684" y="2251335"/>
              <a:ext cx="2337435" cy="735965"/>
            </a:xfrm>
            <a:custGeom>
              <a:avLst/>
              <a:gdLst/>
              <a:ahLst/>
              <a:cxnLst/>
              <a:rect l="l" t="t" r="r" b="b"/>
              <a:pathLst>
                <a:path w="2337435" h="735964">
                  <a:moveTo>
                    <a:pt x="2337177" y="0"/>
                  </a:moveTo>
                  <a:lnTo>
                    <a:pt x="0" y="0"/>
                  </a:lnTo>
                  <a:lnTo>
                    <a:pt x="0" y="735788"/>
                  </a:lnTo>
                  <a:lnTo>
                    <a:pt x="2337177" y="735788"/>
                  </a:lnTo>
                  <a:lnTo>
                    <a:pt x="2337177" y="0"/>
                  </a:lnTo>
                  <a:close/>
                </a:path>
              </a:pathLst>
            </a:custGeom>
            <a:solidFill>
              <a:srgbClr val="C0C0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1956684" y="2251335"/>
              <a:ext cx="2337435" cy="735965"/>
            </a:xfrm>
            <a:custGeom>
              <a:avLst/>
              <a:gdLst/>
              <a:ahLst/>
              <a:cxnLst/>
              <a:rect l="l" t="t" r="r" b="b"/>
              <a:pathLst>
                <a:path w="2337435" h="735964">
                  <a:moveTo>
                    <a:pt x="0" y="735788"/>
                  </a:moveTo>
                  <a:lnTo>
                    <a:pt x="2337177" y="735788"/>
                  </a:lnTo>
                  <a:lnTo>
                    <a:pt x="2337177" y="0"/>
                  </a:lnTo>
                  <a:lnTo>
                    <a:pt x="0" y="0"/>
                  </a:lnTo>
                  <a:lnTo>
                    <a:pt x="0" y="735788"/>
                  </a:lnTo>
                  <a:close/>
                </a:path>
              </a:pathLst>
            </a:custGeom>
            <a:ln w="10843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3213513" y="2363449"/>
              <a:ext cx="734695" cy="320040"/>
            </a:xfrm>
            <a:custGeom>
              <a:avLst/>
              <a:gdLst/>
              <a:ahLst/>
              <a:cxnLst/>
              <a:rect l="l" t="t" r="r" b="b"/>
              <a:pathLst>
                <a:path w="734695" h="320039">
                  <a:moveTo>
                    <a:pt x="734067" y="0"/>
                  </a:moveTo>
                  <a:lnTo>
                    <a:pt x="0" y="117049"/>
                  </a:lnTo>
                  <a:lnTo>
                    <a:pt x="0" y="319769"/>
                  </a:lnTo>
                  <a:lnTo>
                    <a:pt x="734067" y="202368"/>
                  </a:lnTo>
                  <a:lnTo>
                    <a:pt x="734067" y="0"/>
                  </a:lnTo>
                  <a:close/>
                </a:path>
              </a:pathLst>
            </a:custGeom>
            <a:solidFill>
              <a:srgbClr val="4D4D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3213513" y="2363449"/>
              <a:ext cx="734695" cy="320040"/>
            </a:xfrm>
            <a:custGeom>
              <a:avLst/>
              <a:gdLst/>
              <a:ahLst/>
              <a:cxnLst/>
              <a:rect l="l" t="t" r="r" b="b"/>
              <a:pathLst>
                <a:path w="734695" h="320039">
                  <a:moveTo>
                    <a:pt x="0" y="117049"/>
                  </a:moveTo>
                  <a:lnTo>
                    <a:pt x="734067" y="0"/>
                  </a:lnTo>
                  <a:lnTo>
                    <a:pt x="734067" y="202368"/>
                  </a:lnTo>
                  <a:lnTo>
                    <a:pt x="0" y="319769"/>
                  </a:lnTo>
                  <a:lnTo>
                    <a:pt x="0" y="117049"/>
                  </a:lnTo>
                  <a:close/>
                </a:path>
              </a:pathLst>
            </a:custGeom>
            <a:ln w="1104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3213513" y="2288706"/>
              <a:ext cx="734695" cy="192405"/>
            </a:xfrm>
            <a:custGeom>
              <a:avLst/>
              <a:gdLst/>
              <a:ahLst/>
              <a:cxnLst/>
              <a:rect l="l" t="t" r="r" b="b"/>
              <a:pathLst>
                <a:path w="734695" h="192405">
                  <a:moveTo>
                    <a:pt x="230974" y="0"/>
                  </a:moveTo>
                  <a:lnTo>
                    <a:pt x="0" y="0"/>
                  </a:lnTo>
                  <a:lnTo>
                    <a:pt x="0" y="191791"/>
                  </a:lnTo>
                  <a:lnTo>
                    <a:pt x="734067" y="74742"/>
                  </a:lnTo>
                  <a:lnTo>
                    <a:pt x="706999" y="63812"/>
                  </a:lnTo>
                  <a:lnTo>
                    <a:pt x="625256" y="42659"/>
                  </a:lnTo>
                  <a:lnTo>
                    <a:pt x="570580" y="42659"/>
                  </a:lnTo>
                  <a:lnTo>
                    <a:pt x="543512" y="32082"/>
                  </a:lnTo>
                  <a:lnTo>
                    <a:pt x="489378" y="21506"/>
                  </a:lnTo>
                  <a:lnTo>
                    <a:pt x="434882" y="21506"/>
                  </a:lnTo>
                  <a:lnTo>
                    <a:pt x="380747" y="10576"/>
                  </a:lnTo>
                  <a:lnTo>
                    <a:pt x="272117" y="10576"/>
                  </a:lnTo>
                  <a:lnTo>
                    <a:pt x="230974" y="0"/>
                  </a:lnTo>
                  <a:close/>
                </a:path>
              </a:pathLst>
            </a:custGeom>
            <a:solidFill>
              <a:srgbClr val="9999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3213513" y="2288706"/>
              <a:ext cx="734695" cy="192405"/>
            </a:xfrm>
            <a:custGeom>
              <a:avLst/>
              <a:gdLst/>
              <a:ahLst/>
              <a:cxnLst/>
              <a:rect l="l" t="t" r="r" b="b"/>
              <a:pathLst>
                <a:path w="734695" h="192405">
                  <a:moveTo>
                    <a:pt x="0" y="0"/>
                  </a:moveTo>
                  <a:lnTo>
                    <a:pt x="54585" y="0"/>
                  </a:lnTo>
                  <a:lnTo>
                    <a:pt x="122164" y="0"/>
                  </a:lnTo>
                  <a:lnTo>
                    <a:pt x="163306" y="0"/>
                  </a:lnTo>
                  <a:lnTo>
                    <a:pt x="230974" y="0"/>
                  </a:lnTo>
                  <a:lnTo>
                    <a:pt x="272117" y="10576"/>
                  </a:lnTo>
                  <a:lnTo>
                    <a:pt x="339785" y="10576"/>
                  </a:lnTo>
                  <a:lnTo>
                    <a:pt x="380747" y="10576"/>
                  </a:lnTo>
                  <a:lnTo>
                    <a:pt x="434882" y="21506"/>
                  </a:lnTo>
                  <a:lnTo>
                    <a:pt x="489378" y="21506"/>
                  </a:lnTo>
                  <a:lnTo>
                    <a:pt x="543512" y="32082"/>
                  </a:lnTo>
                  <a:lnTo>
                    <a:pt x="570580" y="42659"/>
                  </a:lnTo>
                  <a:lnTo>
                    <a:pt x="625256" y="42659"/>
                  </a:lnTo>
                  <a:lnTo>
                    <a:pt x="665857" y="53236"/>
                  </a:lnTo>
                  <a:lnTo>
                    <a:pt x="706999" y="63812"/>
                  </a:lnTo>
                  <a:lnTo>
                    <a:pt x="734067" y="74742"/>
                  </a:lnTo>
                  <a:lnTo>
                    <a:pt x="0" y="191791"/>
                  </a:lnTo>
                  <a:lnTo>
                    <a:pt x="0" y="0"/>
                  </a:lnTo>
                  <a:close/>
                </a:path>
              </a:pathLst>
            </a:custGeom>
            <a:ln w="1076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4273652" y="2512580"/>
              <a:ext cx="0" cy="213360"/>
            </a:xfrm>
            <a:custGeom>
              <a:avLst/>
              <a:gdLst/>
              <a:ahLst/>
              <a:cxnLst/>
              <a:rect l="l" t="t" r="r" b="b"/>
              <a:pathLst>
                <a:path h="213360">
                  <a:moveTo>
                    <a:pt x="0" y="0"/>
                  </a:moveTo>
                  <a:lnTo>
                    <a:pt x="0" y="21329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D1A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4273652" y="2512580"/>
              <a:ext cx="0" cy="213360"/>
            </a:xfrm>
            <a:custGeom>
              <a:avLst/>
              <a:gdLst/>
              <a:ahLst/>
              <a:cxnLst/>
              <a:rect l="l" t="t" r="r" b="b"/>
              <a:pathLst>
                <a:path h="213360">
                  <a:moveTo>
                    <a:pt x="0" y="0"/>
                  </a:moveTo>
                  <a:lnTo>
                    <a:pt x="0" y="10576"/>
                  </a:lnTo>
                  <a:lnTo>
                    <a:pt x="0" y="213297"/>
                  </a:lnTo>
                  <a:lnTo>
                    <a:pt x="0" y="202720"/>
                  </a:lnTo>
                  <a:lnTo>
                    <a:pt x="0" y="0"/>
                  </a:lnTo>
                  <a:close/>
                </a:path>
              </a:pathLst>
            </a:custGeom>
            <a:ln w="135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3335677" y="2512580"/>
              <a:ext cx="924560" cy="213360"/>
            </a:xfrm>
            <a:custGeom>
              <a:avLst/>
              <a:gdLst/>
              <a:ahLst/>
              <a:cxnLst/>
              <a:rect l="l" t="t" r="r" b="b"/>
              <a:pathLst>
                <a:path w="924560" h="213360">
                  <a:moveTo>
                    <a:pt x="0" y="0"/>
                  </a:moveTo>
                  <a:lnTo>
                    <a:pt x="0" y="202720"/>
                  </a:lnTo>
                  <a:lnTo>
                    <a:pt x="924441" y="213297"/>
                  </a:lnTo>
                  <a:lnTo>
                    <a:pt x="924441" y="105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D1A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3335677" y="2512580"/>
              <a:ext cx="924560" cy="213360"/>
            </a:xfrm>
            <a:custGeom>
              <a:avLst/>
              <a:gdLst/>
              <a:ahLst/>
              <a:cxnLst/>
              <a:rect l="l" t="t" r="r" b="b"/>
              <a:pathLst>
                <a:path w="924560" h="213360">
                  <a:moveTo>
                    <a:pt x="0" y="0"/>
                  </a:moveTo>
                  <a:lnTo>
                    <a:pt x="924441" y="10576"/>
                  </a:lnTo>
                  <a:lnTo>
                    <a:pt x="924441" y="213297"/>
                  </a:lnTo>
                  <a:lnTo>
                    <a:pt x="0" y="202720"/>
                  </a:lnTo>
                  <a:lnTo>
                    <a:pt x="0" y="0"/>
                  </a:lnTo>
                  <a:close/>
                </a:path>
              </a:pathLst>
            </a:custGeom>
            <a:ln w="1072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3335677" y="2395179"/>
              <a:ext cx="938530" cy="128270"/>
            </a:xfrm>
            <a:custGeom>
              <a:avLst/>
              <a:gdLst/>
              <a:ahLst/>
              <a:cxnLst/>
              <a:rect l="l" t="t" r="r" b="b"/>
              <a:pathLst>
                <a:path w="938529" h="128269">
                  <a:moveTo>
                    <a:pt x="734067" y="0"/>
                  </a:moveTo>
                  <a:lnTo>
                    <a:pt x="0" y="117401"/>
                  </a:lnTo>
                  <a:lnTo>
                    <a:pt x="937974" y="127978"/>
                  </a:lnTo>
                  <a:lnTo>
                    <a:pt x="937974" y="106825"/>
                  </a:lnTo>
                  <a:lnTo>
                    <a:pt x="924441" y="96248"/>
                  </a:lnTo>
                  <a:lnTo>
                    <a:pt x="924441" y="85319"/>
                  </a:lnTo>
                  <a:lnTo>
                    <a:pt x="910907" y="74742"/>
                  </a:lnTo>
                  <a:lnTo>
                    <a:pt x="897012" y="53588"/>
                  </a:lnTo>
                  <a:lnTo>
                    <a:pt x="883479" y="53588"/>
                  </a:lnTo>
                  <a:lnTo>
                    <a:pt x="856411" y="32082"/>
                  </a:lnTo>
                  <a:lnTo>
                    <a:pt x="829344" y="32082"/>
                  </a:lnTo>
                  <a:lnTo>
                    <a:pt x="802277" y="10929"/>
                  </a:lnTo>
                  <a:lnTo>
                    <a:pt x="774668" y="10929"/>
                  </a:lnTo>
                  <a:lnTo>
                    <a:pt x="734067" y="0"/>
                  </a:lnTo>
                  <a:close/>
                </a:path>
              </a:pathLst>
            </a:custGeom>
            <a:solidFill>
              <a:srgbClr val="99336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3335677" y="2395179"/>
              <a:ext cx="938530" cy="128270"/>
            </a:xfrm>
            <a:custGeom>
              <a:avLst/>
              <a:gdLst/>
              <a:ahLst/>
              <a:cxnLst/>
              <a:rect l="l" t="t" r="r" b="b"/>
              <a:pathLst>
                <a:path w="938529" h="128269">
                  <a:moveTo>
                    <a:pt x="734067" y="0"/>
                  </a:moveTo>
                  <a:lnTo>
                    <a:pt x="774668" y="10929"/>
                  </a:lnTo>
                  <a:lnTo>
                    <a:pt x="802277" y="10929"/>
                  </a:lnTo>
                  <a:lnTo>
                    <a:pt x="829344" y="32082"/>
                  </a:lnTo>
                  <a:lnTo>
                    <a:pt x="856411" y="32082"/>
                  </a:lnTo>
                  <a:lnTo>
                    <a:pt x="883479" y="53588"/>
                  </a:lnTo>
                  <a:lnTo>
                    <a:pt x="897012" y="53588"/>
                  </a:lnTo>
                  <a:lnTo>
                    <a:pt x="910907" y="74742"/>
                  </a:lnTo>
                  <a:lnTo>
                    <a:pt x="924441" y="85319"/>
                  </a:lnTo>
                  <a:lnTo>
                    <a:pt x="924441" y="96248"/>
                  </a:lnTo>
                  <a:lnTo>
                    <a:pt x="937974" y="106825"/>
                  </a:lnTo>
                  <a:lnTo>
                    <a:pt x="937974" y="117401"/>
                  </a:lnTo>
                  <a:lnTo>
                    <a:pt x="937974" y="127978"/>
                  </a:lnTo>
                  <a:lnTo>
                    <a:pt x="0" y="117401"/>
                  </a:lnTo>
                  <a:lnTo>
                    <a:pt x="734067" y="0"/>
                  </a:lnTo>
                  <a:close/>
                </a:path>
              </a:pathLst>
            </a:custGeom>
            <a:ln w="1063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4273652" y="2534087"/>
              <a:ext cx="13970" cy="213360"/>
            </a:xfrm>
            <a:custGeom>
              <a:avLst/>
              <a:gdLst/>
              <a:ahLst/>
              <a:cxnLst/>
              <a:rect l="l" t="t" r="r" b="b"/>
              <a:pathLst>
                <a:path w="13970" h="213360">
                  <a:moveTo>
                    <a:pt x="13533" y="0"/>
                  </a:moveTo>
                  <a:lnTo>
                    <a:pt x="0" y="10576"/>
                  </a:lnTo>
                  <a:lnTo>
                    <a:pt x="0" y="212944"/>
                  </a:lnTo>
                  <a:lnTo>
                    <a:pt x="13533" y="202368"/>
                  </a:lnTo>
                  <a:lnTo>
                    <a:pt x="13533" y="0"/>
                  </a:lnTo>
                  <a:close/>
                </a:path>
              </a:pathLst>
            </a:custGeom>
            <a:solidFill>
              <a:srgbClr val="80806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4273652" y="2534087"/>
              <a:ext cx="13970" cy="224154"/>
            </a:xfrm>
            <a:custGeom>
              <a:avLst/>
              <a:gdLst/>
              <a:ahLst/>
              <a:cxnLst/>
              <a:rect l="l" t="t" r="r" b="b"/>
              <a:pathLst>
                <a:path w="13970" h="224155">
                  <a:moveTo>
                    <a:pt x="13533" y="0"/>
                  </a:moveTo>
                  <a:lnTo>
                    <a:pt x="0" y="10576"/>
                  </a:lnTo>
                  <a:lnTo>
                    <a:pt x="0" y="21153"/>
                  </a:lnTo>
                  <a:lnTo>
                    <a:pt x="0" y="223874"/>
                  </a:lnTo>
                  <a:lnTo>
                    <a:pt x="0" y="212944"/>
                  </a:lnTo>
                  <a:lnTo>
                    <a:pt x="13533" y="202368"/>
                  </a:lnTo>
                  <a:lnTo>
                    <a:pt x="13533" y="0"/>
                  </a:lnTo>
                  <a:close/>
                </a:path>
              </a:pathLst>
            </a:custGeom>
            <a:ln w="1352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3349752" y="2523157"/>
              <a:ext cx="910590" cy="234950"/>
            </a:xfrm>
            <a:custGeom>
              <a:avLst/>
              <a:gdLst/>
              <a:ahLst/>
              <a:cxnLst/>
              <a:rect l="l" t="t" r="r" b="b"/>
              <a:pathLst>
                <a:path w="910589" h="234950">
                  <a:moveTo>
                    <a:pt x="0" y="0"/>
                  </a:moveTo>
                  <a:lnTo>
                    <a:pt x="0" y="202720"/>
                  </a:lnTo>
                  <a:lnTo>
                    <a:pt x="910366" y="234803"/>
                  </a:lnTo>
                  <a:lnTo>
                    <a:pt x="910366" y="3208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806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3349752" y="2523157"/>
              <a:ext cx="910590" cy="234950"/>
            </a:xfrm>
            <a:custGeom>
              <a:avLst/>
              <a:gdLst/>
              <a:ahLst/>
              <a:cxnLst/>
              <a:rect l="l" t="t" r="r" b="b"/>
              <a:pathLst>
                <a:path w="910589" h="234950">
                  <a:moveTo>
                    <a:pt x="0" y="0"/>
                  </a:moveTo>
                  <a:lnTo>
                    <a:pt x="910366" y="32082"/>
                  </a:lnTo>
                  <a:lnTo>
                    <a:pt x="910366" y="234803"/>
                  </a:lnTo>
                  <a:lnTo>
                    <a:pt x="0" y="202720"/>
                  </a:lnTo>
                  <a:lnTo>
                    <a:pt x="0" y="0"/>
                  </a:lnTo>
                  <a:close/>
                </a:path>
              </a:pathLst>
            </a:custGeom>
            <a:ln w="1076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3349752" y="2523157"/>
              <a:ext cx="937894" cy="32384"/>
            </a:xfrm>
            <a:custGeom>
              <a:avLst/>
              <a:gdLst/>
              <a:ahLst/>
              <a:cxnLst/>
              <a:rect l="l" t="t" r="r" b="b"/>
              <a:pathLst>
                <a:path w="937895" h="32385">
                  <a:moveTo>
                    <a:pt x="0" y="0"/>
                  </a:moveTo>
                  <a:lnTo>
                    <a:pt x="923899" y="32082"/>
                  </a:lnTo>
                  <a:lnTo>
                    <a:pt x="923899" y="21506"/>
                  </a:lnTo>
                  <a:lnTo>
                    <a:pt x="937433" y="109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3349752" y="2523157"/>
              <a:ext cx="937894" cy="32384"/>
            </a:xfrm>
            <a:custGeom>
              <a:avLst/>
              <a:gdLst/>
              <a:ahLst/>
              <a:cxnLst/>
              <a:rect l="l" t="t" r="r" b="b"/>
              <a:pathLst>
                <a:path w="937895" h="32385">
                  <a:moveTo>
                    <a:pt x="937433" y="10929"/>
                  </a:moveTo>
                  <a:lnTo>
                    <a:pt x="923899" y="21506"/>
                  </a:lnTo>
                  <a:lnTo>
                    <a:pt x="923899" y="32082"/>
                  </a:lnTo>
                  <a:lnTo>
                    <a:pt x="0" y="0"/>
                  </a:lnTo>
                  <a:lnTo>
                    <a:pt x="937433" y="10929"/>
                  </a:lnTo>
                  <a:close/>
                </a:path>
              </a:pathLst>
            </a:custGeom>
            <a:ln w="1058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2018037" y="2576746"/>
              <a:ext cx="1847850" cy="373380"/>
            </a:xfrm>
            <a:custGeom>
              <a:avLst/>
              <a:gdLst/>
              <a:ahLst/>
              <a:cxnLst/>
              <a:rect l="l" t="t" r="r" b="b"/>
              <a:pathLst>
                <a:path w="1847850" h="373380">
                  <a:moveTo>
                    <a:pt x="1086755" y="362429"/>
                  </a:moveTo>
                  <a:lnTo>
                    <a:pt x="733525" y="362429"/>
                  </a:lnTo>
                  <a:lnTo>
                    <a:pt x="801645" y="373006"/>
                  </a:lnTo>
                  <a:lnTo>
                    <a:pt x="1019086" y="373006"/>
                  </a:lnTo>
                  <a:lnTo>
                    <a:pt x="1086755" y="362429"/>
                  </a:lnTo>
                  <a:close/>
                </a:path>
                <a:path w="1847850" h="373380">
                  <a:moveTo>
                    <a:pt x="1304106" y="351500"/>
                  </a:moveTo>
                  <a:lnTo>
                    <a:pt x="584204" y="351500"/>
                  </a:lnTo>
                  <a:lnTo>
                    <a:pt x="624805" y="362429"/>
                  </a:lnTo>
                  <a:lnTo>
                    <a:pt x="1250061" y="362429"/>
                  </a:lnTo>
                  <a:lnTo>
                    <a:pt x="1304106" y="351500"/>
                  </a:lnTo>
                  <a:close/>
                </a:path>
                <a:path w="1847850" h="373380">
                  <a:moveTo>
                    <a:pt x="1467593" y="330346"/>
                  </a:moveTo>
                  <a:lnTo>
                    <a:pt x="366762" y="330346"/>
                  </a:lnTo>
                  <a:lnTo>
                    <a:pt x="420897" y="340923"/>
                  </a:lnTo>
                  <a:lnTo>
                    <a:pt x="475483" y="340923"/>
                  </a:lnTo>
                  <a:lnTo>
                    <a:pt x="516084" y="351500"/>
                  </a:lnTo>
                  <a:lnTo>
                    <a:pt x="1358782" y="351500"/>
                  </a:lnTo>
                  <a:lnTo>
                    <a:pt x="1467593" y="330346"/>
                  </a:lnTo>
                  <a:close/>
                </a:path>
                <a:path w="1847850" h="373380">
                  <a:moveTo>
                    <a:pt x="0" y="0"/>
                  </a:moveTo>
                  <a:lnTo>
                    <a:pt x="0" y="202368"/>
                  </a:lnTo>
                  <a:lnTo>
                    <a:pt x="13533" y="212944"/>
                  </a:lnTo>
                  <a:lnTo>
                    <a:pt x="27067" y="223874"/>
                  </a:lnTo>
                  <a:lnTo>
                    <a:pt x="54134" y="245027"/>
                  </a:lnTo>
                  <a:lnTo>
                    <a:pt x="108720" y="266181"/>
                  </a:lnTo>
                  <a:lnTo>
                    <a:pt x="135788" y="277110"/>
                  </a:lnTo>
                  <a:lnTo>
                    <a:pt x="176389" y="287687"/>
                  </a:lnTo>
                  <a:lnTo>
                    <a:pt x="203907" y="298263"/>
                  </a:lnTo>
                  <a:lnTo>
                    <a:pt x="285109" y="319769"/>
                  </a:lnTo>
                  <a:lnTo>
                    <a:pt x="326161" y="330346"/>
                  </a:lnTo>
                  <a:lnTo>
                    <a:pt x="1494660" y="330346"/>
                  </a:lnTo>
                  <a:lnTo>
                    <a:pt x="1549156" y="319769"/>
                  </a:lnTo>
                  <a:lnTo>
                    <a:pt x="1589757" y="308840"/>
                  </a:lnTo>
                  <a:lnTo>
                    <a:pt x="1630358" y="308840"/>
                  </a:lnTo>
                  <a:lnTo>
                    <a:pt x="1657786" y="298263"/>
                  </a:lnTo>
                  <a:lnTo>
                    <a:pt x="1738988" y="277110"/>
                  </a:lnTo>
                  <a:lnTo>
                    <a:pt x="1752522" y="266181"/>
                  </a:lnTo>
                  <a:lnTo>
                    <a:pt x="1807198" y="245027"/>
                  </a:lnTo>
                  <a:lnTo>
                    <a:pt x="1834266" y="223874"/>
                  </a:lnTo>
                  <a:lnTo>
                    <a:pt x="1847799" y="212944"/>
                  </a:lnTo>
                  <a:lnTo>
                    <a:pt x="1847799" y="170285"/>
                  </a:lnTo>
                  <a:lnTo>
                    <a:pt x="801645" y="170285"/>
                  </a:lnTo>
                  <a:lnTo>
                    <a:pt x="733525" y="159708"/>
                  </a:lnTo>
                  <a:lnTo>
                    <a:pt x="624805" y="159708"/>
                  </a:lnTo>
                  <a:lnTo>
                    <a:pt x="584204" y="149131"/>
                  </a:lnTo>
                  <a:lnTo>
                    <a:pt x="516084" y="149131"/>
                  </a:lnTo>
                  <a:lnTo>
                    <a:pt x="475483" y="138555"/>
                  </a:lnTo>
                  <a:lnTo>
                    <a:pt x="420897" y="138555"/>
                  </a:lnTo>
                  <a:lnTo>
                    <a:pt x="366762" y="127625"/>
                  </a:lnTo>
                  <a:lnTo>
                    <a:pt x="326161" y="127625"/>
                  </a:lnTo>
                  <a:lnTo>
                    <a:pt x="203907" y="95895"/>
                  </a:lnTo>
                  <a:lnTo>
                    <a:pt x="176389" y="84966"/>
                  </a:lnTo>
                  <a:lnTo>
                    <a:pt x="135788" y="74389"/>
                  </a:lnTo>
                  <a:lnTo>
                    <a:pt x="81202" y="53236"/>
                  </a:lnTo>
                  <a:lnTo>
                    <a:pt x="54134" y="42306"/>
                  </a:lnTo>
                  <a:lnTo>
                    <a:pt x="0" y="0"/>
                  </a:lnTo>
                  <a:close/>
                </a:path>
                <a:path w="1847850" h="373380">
                  <a:moveTo>
                    <a:pt x="1847799" y="10576"/>
                  </a:moveTo>
                  <a:lnTo>
                    <a:pt x="1807198" y="42306"/>
                  </a:lnTo>
                  <a:lnTo>
                    <a:pt x="1780131" y="53236"/>
                  </a:lnTo>
                  <a:lnTo>
                    <a:pt x="1752522" y="63812"/>
                  </a:lnTo>
                  <a:lnTo>
                    <a:pt x="1738988" y="74389"/>
                  </a:lnTo>
                  <a:lnTo>
                    <a:pt x="1657786" y="95895"/>
                  </a:lnTo>
                  <a:lnTo>
                    <a:pt x="1630358" y="106472"/>
                  </a:lnTo>
                  <a:lnTo>
                    <a:pt x="1589757" y="106472"/>
                  </a:lnTo>
                  <a:lnTo>
                    <a:pt x="1549156" y="117049"/>
                  </a:lnTo>
                  <a:lnTo>
                    <a:pt x="1494660" y="127625"/>
                  </a:lnTo>
                  <a:lnTo>
                    <a:pt x="1467593" y="127625"/>
                  </a:lnTo>
                  <a:lnTo>
                    <a:pt x="1358782" y="149131"/>
                  </a:lnTo>
                  <a:lnTo>
                    <a:pt x="1304106" y="149131"/>
                  </a:lnTo>
                  <a:lnTo>
                    <a:pt x="1250061" y="159708"/>
                  </a:lnTo>
                  <a:lnTo>
                    <a:pt x="1086755" y="159708"/>
                  </a:lnTo>
                  <a:lnTo>
                    <a:pt x="1019086" y="170285"/>
                  </a:lnTo>
                  <a:lnTo>
                    <a:pt x="1847799" y="170285"/>
                  </a:lnTo>
                  <a:lnTo>
                    <a:pt x="1847799" y="10576"/>
                  </a:lnTo>
                  <a:close/>
                </a:path>
              </a:pathLst>
            </a:custGeom>
            <a:solidFill>
              <a:srgbClr val="66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2018037" y="2555240"/>
              <a:ext cx="1847850" cy="394970"/>
            </a:xfrm>
            <a:custGeom>
              <a:avLst/>
              <a:gdLst/>
              <a:ahLst/>
              <a:cxnLst/>
              <a:rect l="l" t="t" r="r" b="b"/>
              <a:pathLst>
                <a:path w="1847850" h="394969">
                  <a:moveTo>
                    <a:pt x="1847799" y="32082"/>
                  </a:moveTo>
                  <a:lnTo>
                    <a:pt x="1834266" y="42659"/>
                  </a:lnTo>
                  <a:lnTo>
                    <a:pt x="1820732" y="53236"/>
                  </a:lnTo>
                  <a:lnTo>
                    <a:pt x="1807198" y="63812"/>
                  </a:lnTo>
                  <a:lnTo>
                    <a:pt x="1780131" y="74742"/>
                  </a:lnTo>
                  <a:lnTo>
                    <a:pt x="1752522" y="85319"/>
                  </a:lnTo>
                  <a:lnTo>
                    <a:pt x="1738988" y="95895"/>
                  </a:lnTo>
                  <a:lnTo>
                    <a:pt x="1698387" y="106472"/>
                  </a:lnTo>
                  <a:lnTo>
                    <a:pt x="1657786" y="117401"/>
                  </a:lnTo>
                  <a:lnTo>
                    <a:pt x="1630358" y="127978"/>
                  </a:lnTo>
                  <a:lnTo>
                    <a:pt x="1589757" y="127978"/>
                  </a:lnTo>
                  <a:lnTo>
                    <a:pt x="1549156" y="138555"/>
                  </a:lnTo>
                  <a:lnTo>
                    <a:pt x="1494660" y="149131"/>
                  </a:lnTo>
                  <a:lnTo>
                    <a:pt x="1467593" y="149131"/>
                  </a:lnTo>
                  <a:lnTo>
                    <a:pt x="1412917" y="160061"/>
                  </a:lnTo>
                  <a:lnTo>
                    <a:pt x="1358782" y="170638"/>
                  </a:lnTo>
                  <a:lnTo>
                    <a:pt x="1304106" y="170638"/>
                  </a:lnTo>
                  <a:lnTo>
                    <a:pt x="1250061" y="181214"/>
                  </a:lnTo>
                  <a:lnTo>
                    <a:pt x="1195475" y="181214"/>
                  </a:lnTo>
                  <a:lnTo>
                    <a:pt x="1141341" y="181214"/>
                  </a:lnTo>
                  <a:lnTo>
                    <a:pt x="1086755" y="181214"/>
                  </a:lnTo>
                  <a:lnTo>
                    <a:pt x="1019086" y="191791"/>
                  </a:lnTo>
                  <a:lnTo>
                    <a:pt x="978034" y="191791"/>
                  </a:lnTo>
                  <a:lnTo>
                    <a:pt x="910366" y="191791"/>
                  </a:lnTo>
                  <a:lnTo>
                    <a:pt x="842246" y="191791"/>
                  </a:lnTo>
                  <a:lnTo>
                    <a:pt x="801645" y="191791"/>
                  </a:lnTo>
                  <a:lnTo>
                    <a:pt x="733525" y="181214"/>
                  </a:lnTo>
                  <a:lnTo>
                    <a:pt x="692924" y="181214"/>
                  </a:lnTo>
                  <a:lnTo>
                    <a:pt x="624805" y="181214"/>
                  </a:lnTo>
                  <a:lnTo>
                    <a:pt x="584204" y="170638"/>
                  </a:lnTo>
                  <a:lnTo>
                    <a:pt x="516084" y="170638"/>
                  </a:lnTo>
                  <a:lnTo>
                    <a:pt x="475483" y="160061"/>
                  </a:lnTo>
                  <a:lnTo>
                    <a:pt x="420897" y="160061"/>
                  </a:lnTo>
                  <a:lnTo>
                    <a:pt x="366762" y="149131"/>
                  </a:lnTo>
                  <a:lnTo>
                    <a:pt x="326161" y="149131"/>
                  </a:lnTo>
                  <a:lnTo>
                    <a:pt x="285109" y="138555"/>
                  </a:lnTo>
                  <a:lnTo>
                    <a:pt x="244508" y="127978"/>
                  </a:lnTo>
                  <a:lnTo>
                    <a:pt x="203907" y="117401"/>
                  </a:lnTo>
                  <a:lnTo>
                    <a:pt x="176389" y="106472"/>
                  </a:lnTo>
                  <a:lnTo>
                    <a:pt x="135788" y="95895"/>
                  </a:lnTo>
                  <a:lnTo>
                    <a:pt x="108720" y="85319"/>
                  </a:lnTo>
                  <a:lnTo>
                    <a:pt x="81202" y="74742"/>
                  </a:lnTo>
                  <a:lnTo>
                    <a:pt x="54134" y="63812"/>
                  </a:lnTo>
                  <a:lnTo>
                    <a:pt x="40601" y="53236"/>
                  </a:lnTo>
                  <a:lnTo>
                    <a:pt x="27067" y="42659"/>
                  </a:lnTo>
                  <a:lnTo>
                    <a:pt x="13533" y="32082"/>
                  </a:lnTo>
                  <a:lnTo>
                    <a:pt x="0" y="21506"/>
                  </a:lnTo>
                  <a:lnTo>
                    <a:pt x="0" y="10576"/>
                  </a:lnTo>
                  <a:lnTo>
                    <a:pt x="0" y="0"/>
                  </a:lnTo>
                  <a:lnTo>
                    <a:pt x="0" y="202720"/>
                  </a:lnTo>
                  <a:lnTo>
                    <a:pt x="0" y="213297"/>
                  </a:lnTo>
                  <a:lnTo>
                    <a:pt x="0" y="223874"/>
                  </a:lnTo>
                  <a:lnTo>
                    <a:pt x="13533" y="234450"/>
                  </a:lnTo>
                  <a:lnTo>
                    <a:pt x="27067" y="245380"/>
                  </a:lnTo>
                  <a:lnTo>
                    <a:pt x="40601" y="255957"/>
                  </a:lnTo>
                  <a:lnTo>
                    <a:pt x="54134" y="266533"/>
                  </a:lnTo>
                  <a:lnTo>
                    <a:pt x="81202" y="277110"/>
                  </a:lnTo>
                  <a:lnTo>
                    <a:pt x="108720" y="287687"/>
                  </a:lnTo>
                  <a:lnTo>
                    <a:pt x="135788" y="298616"/>
                  </a:lnTo>
                  <a:lnTo>
                    <a:pt x="176389" y="309193"/>
                  </a:lnTo>
                  <a:lnTo>
                    <a:pt x="203907" y="319769"/>
                  </a:lnTo>
                  <a:lnTo>
                    <a:pt x="244508" y="330346"/>
                  </a:lnTo>
                  <a:lnTo>
                    <a:pt x="285109" y="341276"/>
                  </a:lnTo>
                  <a:lnTo>
                    <a:pt x="326161" y="351852"/>
                  </a:lnTo>
                  <a:lnTo>
                    <a:pt x="366762" y="351852"/>
                  </a:lnTo>
                  <a:lnTo>
                    <a:pt x="420897" y="362429"/>
                  </a:lnTo>
                  <a:lnTo>
                    <a:pt x="475483" y="362429"/>
                  </a:lnTo>
                  <a:lnTo>
                    <a:pt x="516084" y="373006"/>
                  </a:lnTo>
                  <a:lnTo>
                    <a:pt x="584204" y="373006"/>
                  </a:lnTo>
                  <a:lnTo>
                    <a:pt x="624805" y="383935"/>
                  </a:lnTo>
                  <a:lnTo>
                    <a:pt x="692924" y="383935"/>
                  </a:lnTo>
                  <a:lnTo>
                    <a:pt x="733525" y="383935"/>
                  </a:lnTo>
                  <a:lnTo>
                    <a:pt x="801645" y="394512"/>
                  </a:lnTo>
                  <a:lnTo>
                    <a:pt x="842246" y="394512"/>
                  </a:lnTo>
                  <a:lnTo>
                    <a:pt x="910366" y="394512"/>
                  </a:lnTo>
                  <a:lnTo>
                    <a:pt x="978034" y="394512"/>
                  </a:lnTo>
                  <a:lnTo>
                    <a:pt x="1019086" y="394512"/>
                  </a:lnTo>
                  <a:lnTo>
                    <a:pt x="1086755" y="383935"/>
                  </a:lnTo>
                  <a:lnTo>
                    <a:pt x="1141341" y="383935"/>
                  </a:lnTo>
                  <a:lnTo>
                    <a:pt x="1195475" y="383935"/>
                  </a:lnTo>
                  <a:lnTo>
                    <a:pt x="1250061" y="383935"/>
                  </a:lnTo>
                  <a:lnTo>
                    <a:pt x="1304106" y="373006"/>
                  </a:lnTo>
                  <a:lnTo>
                    <a:pt x="1358782" y="373006"/>
                  </a:lnTo>
                  <a:lnTo>
                    <a:pt x="1412917" y="362429"/>
                  </a:lnTo>
                  <a:lnTo>
                    <a:pt x="1467593" y="351852"/>
                  </a:lnTo>
                  <a:lnTo>
                    <a:pt x="1494660" y="351852"/>
                  </a:lnTo>
                  <a:lnTo>
                    <a:pt x="1549156" y="341276"/>
                  </a:lnTo>
                  <a:lnTo>
                    <a:pt x="1589757" y="330346"/>
                  </a:lnTo>
                  <a:lnTo>
                    <a:pt x="1630358" y="330346"/>
                  </a:lnTo>
                  <a:lnTo>
                    <a:pt x="1657786" y="319769"/>
                  </a:lnTo>
                  <a:lnTo>
                    <a:pt x="1698387" y="309193"/>
                  </a:lnTo>
                  <a:lnTo>
                    <a:pt x="1738988" y="298616"/>
                  </a:lnTo>
                  <a:lnTo>
                    <a:pt x="1752522" y="287687"/>
                  </a:lnTo>
                  <a:lnTo>
                    <a:pt x="1780131" y="277110"/>
                  </a:lnTo>
                  <a:lnTo>
                    <a:pt x="1807198" y="266533"/>
                  </a:lnTo>
                  <a:lnTo>
                    <a:pt x="1820732" y="255957"/>
                  </a:lnTo>
                  <a:lnTo>
                    <a:pt x="1834266" y="245380"/>
                  </a:lnTo>
                  <a:lnTo>
                    <a:pt x="1847799" y="234450"/>
                  </a:lnTo>
                  <a:lnTo>
                    <a:pt x="1847799" y="32082"/>
                  </a:lnTo>
                  <a:close/>
                </a:path>
              </a:pathLst>
            </a:custGeom>
            <a:ln w="1070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2018037" y="2363449"/>
              <a:ext cx="1847850" cy="384175"/>
            </a:xfrm>
            <a:custGeom>
              <a:avLst/>
              <a:gdLst/>
              <a:ahLst/>
              <a:cxnLst/>
              <a:rect l="l" t="t" r="r" b="b"/>
              <a:pathLst>
                <a:path w="1847850" h="384175">
                  <a:moveTo>
                    <a:pt x="923899" y="0"/>
                  </a:moveTo>
                  <a:lnTo>
                    <a:pt x="706458" y="0"/>
                  </a:lnTo>
                  <a:lnTo>
                    <a:pt x="638339" y="10576"/>
                  </a:lnTo>
                  <a:lnTo>
                    <a:pt x="529618" y="10576"/>
                  </a:lnTo>
                  <a:lnTo>
                    <a:pt x="420897" y="31730"/>
                  </a:lnTo>
                  <a:lnTo>
                    <a:pt x="380296" y="31730"/>
                  </a:lnTo>
                  <a:lnTo>
                    <a:pt x="326161" y="42659"/>
                  </a:lnTo>
                  <a:lnTo>
                    <a:pt x="298643" y="53236"/>
                  </a:lnTo>
                  <a:lnTo>
                    <a:pt x="244508" y="53236"/>
                  </a:lnTo>
                  <a:lnTo>
                    <a:pt x="203907" y="63812"/>
                  </a:lnTo>
                  <a:lnTo>
                    <a:pt x="176389" y="74389"/>
                  </a:lnTo>
                  <a:lnTo>
                    <a:pt x="135788" y="85319"/>
                  </a:lnTo>
                  <a:lnTo>
                    <a:pt x="54134" y="117049"/>
                  </a:lnTo>
                  <a:lnTo>
                    <a:pt x="27067" y="138555"/>
                  </a:lnTo>
                  <a:lnTo>
                    <a:pt x="13533" y="159708"/>
                  </a:lnTo>
                  <a:lnTo>
                    <a:pt x="0" y="170638"/>
                  </a:lnTo>
                  <a:lnTo>
                    <a:pt x="0" y="213297"/>
                  </a:lnTo>
                  <a:lnTo>
                    <a:pt x="27067" y="234450"/>
                  </a:lnTo>
                  <a:lnTo>
                    <a:pt x="40601" y="255604"/>
                  </a:lnTo>
                  <a:lnTo>
                    <a:pt x="67668" y="255604"/>
                  </a:lnTo>
                  <a:lnTo>
                    <a:pt x="95186" y="277110"/>
                  </a:lnTo>
                  <a:lnTo>
                    <a:pt x="149321" y="298263"/>
                  </a:lnTo>
                  <a:lnTo>
                    <a:pt x="189922" y="309193"/>
                  </a:lnTo>
                  <a:lnTo>
                    <a:pt x="217441" y="309193"/>
                  </a:lnTo>
                  <a:lnTo>
                    <a:pt x="339695" y="340923"/>
                  </a:lnTo>
                  <a:lnTo>
                    <a:pt x="393830" y="340923"/>
                  </a:lnTo>
                  <a:lnTo>
                    <a:pt x="448416" y="351852"/>
                  </a:lnTo>
                  <a:lnTo>
                    <a:pt x="489017" y="362429"/>
                  </a:lnTo>
                  <a:lnTo>
                    <a:pt x="543603" y="362429"/>
                  </a:lnTo>
                  <a:lnTo>
                    <a:pt x="597737" y="373006"/>
                  </a:lnTo>
                  <a:lnTo>
                    <a:pt x="761044" y="373006"/>
                  </a:lnTo>
                  <a:lnTo>
                    <a:pt x="828712" y="383582"/>
                  </a:lnTo>
                  <a:lnTo>
                    <a:pt x="1059687" y="383582"/>
                  </a:lnTo>
                  <a:lnTo>
                    <a:pt x="1114273" y="373006"/>
                  </a:lnTo>
                  <a:lnTo>
                    <a:pt x="1236528" y="373006"/>
                  </a:lnTo>
                  <a:lnTo>
                    <a:pt x="1290572" y="362429"/>
                  </a:lnTo>
                  <a:lnTo>
                    <a:pt x="1345248" y="362429"/>
                  </a:lnTo>
                  <a:lnTo>
                    <a:pt x="1399383" y="351852"/>
                  </a:lnTo>
                  <a:lnTo>
                    <a:pt x="1454059" y="351852"/>
                  </a:lnTo>
                  <a:lnTo>
                    <a:pt x="1481127" y="340923"/>
                  </a:lnTo>
                  <a:lnTo>
                    <a:pt x="1589757" y="319769"/>
                  </a:lnTo>
                  <a:lnTo>
                    <a:pt x="1616824" y="319769"/>
                  </a:lnTo>
                  <a:lnTo>
                    <a:pt x="1657786" y="309193"/>
                  </a:lnTo>
                  <a:lnTo>
                    <a:pt x="1698387" y="298263"/>
                  </a:lnTo>
                  <a:lnTo>
                    <a:pt x="1780131" y="266533"/>
                  </a:lnTo>
                  <a:lnTo>
                    <a:pt x="1807198" y="255604"/>
                  </a:lnTo>
                  <a:lnTo>
                    <a:pt x="1847799" y="223874"/>
                  </a:lnTo>
                  <a:lnTo>
                    <a:pt x="923899" y="191791"/>
                  </a:lnTo>
                  <a:lnTo>
                    <a:pt x="923899" y="0"/>
                  </a:lnTo>
                  <a:close/>
                </a:path>
              </a:pathLst>
            </a:custGeom>
            <a:solidFill>
              <a:srgbClr val="CC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2018037" y="2363449"/>
              <a:ext cx="1847850" cy="384175"/>
            </a:xfrm>
            <a:custGeom>
              <a:avLst/>
              <a:gdLst/>
              <a:ahLst/>
              <a:cxnLst/>
              <a:rect l="l" t="t" r="r" b="b"/>
              <a:pathLst>
                <a:path w="1847850" h="384175">
                  <a:moveTo>
                    <a:pt x="1847799" y="223874"/>
                  </a:moveTo>
                  <a:lnTo>
                    <a:pt x="1834266" y="234450"/>
                  </a:lnTo>
                  <a:lnTo>
                    <a:pt x="1820732" y="245027"/>
                  </a:lnTo>
                  <a:lnTo>
                    <a:pt x="1807198" y="255604"/>
                  </a:lnTo>
                  <a:lnTo>
                    <a:pt x="1780131" y="266533"/>
                  </a:lnTo>
                  <a:lnTo>
                    <a:pt x="1752522" y="277110"/>
                  </a:lnTo>
                  <a:lnTo>
                    <a:pt x="1725455" y="287687"/>
                  </a:lnTo>
                  <a:lnTo>
                    <a:pt x="1698387" y="298263"/>
                  </a:lnTo>
                  <a:lnTo>
                    <a:pt x="1657786" y="309193"/>
                  </a:lnTo>
                  <a:lnTo>
                    <a:pt x="1616824" y="319769"/>
                  </a:lnTo>
                  <a:lnTo>
                    <a:pt x="1589757" y="319769"/>
                  </a:lnTo>
                  <a:lnTo>
                    <a:pt x="1535261" y="330346"/>
                  </a:lnTo>
                  <a:lnTo>
                    <a:pt x="1481127" y="340923"/>
                  </a:lnTo>
                  <a:lnTo>
                    <a:pt x="1454059" y="351852"/>
                  </a:lnTo>
                  <a:lnTo>
                    <a:pt x="1399383" y="351852"/>
                  </a:lnTo>
                  <a:lnTo>
                    <a:pt x="1345248" y="362429"/>
                  </a:lnTo>
                  <a:lnTo>
                    <a:pt x="1290572" y="362429"/>
                  </a:lnTo>
                  <a:lnTo>
                    <a:pt x="1236528" y="373006"/>
                  </a:lnTo>
                  <a:lnTo>
                    <a:pt x="1181942" y="373006"/>
                  </a:lnTo>
                  <a:lnTo>
                    <a:pt x="1114273" y="373006"/>
                  </a:lnTo>
                  <a:lnTo>
                    <a:pt x="1059687" y="383582"/>
                  </a:lnTo>
                  <a:lnTo>
                    <a:pt x="1005553" y="383582"/>
                  </a:lnTo>
                  <a:lnTo>
                    <a:pt x="937433" y="383582"/>
                  </a:lnTo>
                  <a:lnTo>
                    <a:pt x="896832" y="383582"/>
                  </a:lnTo>
                  <a:lnTo>
                    <a:pt x="828712" y="383582"/>
                  </a:lnTo>
                  <a:lnTo>
                    <a:pt x="761044" y="373006"/>
                  </a:lnTo>
                  <a:lnTo>
                    <a:pt x="719992" y="373006"/>
                  </a:lnTo>
                  <a:lnTo>
                    <a:pt x="652323" y="373006"/>
                  </a:lnTo>
                  <a:lnTo>
                    <a:pt x="597737" y="373006"/>
                  </a:lnTo>
                  <a:lnTo>
                    <a:pt x="543603" y="362429"/>
                  </a:lnTo>
                  <a:lnTo>
                    <a:pt x="489017" y="362429"/>
                  </a:lnTo>
                  <a:lnTo>
                    <a:pt x="448416" y="351852"/>
                  </a:lnTo>
                  <a:lnTo>
                    <a:pt x="393830" y="340923"/>
                  </a:lnTo>
                  <a:lnTo>
                    <a:pt x="339695" y="340923"/>
                  </a:lnTo>
                  <a:lnTo>
                    <a:pt x="298643" y="330346"/>
                  </a:lnTo>
                  <a:lnTo>
                    <a:pt x="258042" y="319769"/>
                  </a:lnTo>
                  <a:lnTo>
                    <a:pt x="217441" y="309193"/>
                  </a:lnTo>
                  <a:lnTo>
                    <a:pt x="189922" y="309193"/>
                  </a:lnTo>
                  <a:lnTo>
                    <a:pt x="149321" y="298263"/>
                  </a:lnTo>
                  <a:lnTo>
                    <a:pt x="122254" y="287687"/>
                  </a:lnTo>
                  <a:lnTo>
                    <a:pt x="95186" y="277110"/>
                  </a:lnTo>
                  <a:lnTo>
                    <a:pt x="67668" y="255604"/>
                  </a:lnTo>
                  <a:lnTo>
                    <a:pt x="40601" y="255604"/>
                  </a:lnTo>
                  <a:lnTo>
                    <a:pt x="27067" y="234450"/>
                  </a:lnTo>
                  <a:lnTo>
                    <a:pt x="13533" y="223874"/>
                  </a:lnTo>
                  <a:lnTo>
                    <a:pt x="0" y="213297"/>
                  </a:lnTo>
                  <a:lnTo>
                    <a:pt x="0" y="202368"/>
                  </a:lnTo>
                  <a:lnTo>
                    <a:pt x="0" y="191791"/>
                  </a:lnTo>
                  <a:lnTo>
                    <a:pt x="0" y="181214"/>
                  </a:lnTo>
                  <a:lnTo>
                    <a:pt x="0" y="170638"/>
                  </a:lnTo>
                  <a:lnTo>
                    <a:pt x="13533" y="159708"/>
                  </a:lnTo>
                  <a:lnTo>
                    <a:pt x="27067" y="138555"/>
                  </a:lnTo>
                  <a:lnTo>
                    <a:pt x="40601" y="127978"/>
                  </a:lnTo>
                  <a:lnTo>
                    <a:pt x="54134" y="117049"/>
                  </a:lnTo>
                  <a:lnTo>
                    <a:pt x="81202" y="106472"/>
                  </a:lnTo>
                  <a:lnTo>
                    <a:pt x="108720" y="95895"/>
                  </a:lnTo>
                  <a:lnTo>
                    <a:pt x="135788" y="85319"/>
                  </a:lnTo>
                  <a:lnTo>
                    <a:pt x="176389" y="74389"/>
                  </a:lnTo>
                  <a:lnTo>
                    <a:pt x="203907" y="63812"/>
                  </a:lnTo>
                  <a:lnTo>
                    <a:pt x="244508" y="53236"/>
                  </a:lnTo>
                  <a:lnTo>
                    <a:pt x="298643" y="53236"/>
                  </a:lnTo>
                  <a:lnTo>
                    <a:pt x="326161" y="42659"/>
                  </a:lnTo>
                  <a:lnTo>
                    <a:pt x="380296" y="31730"/>
                  </a:lnTo>
                  <a:lnTo>
                    <a:pt x="420897" y="31730"/>
                  </a:lnTo>
                  <a:lnTo>
                    <a:pt x="475483" y="21153"/>
                  </a:lnTo>
                  <a:lnTo>
                    <a:pt x="529618" y="10576"/>
                  </a:lnTo>
                  <a:lnTo>
                    <a:pt x="584204" y="10576"/>
                  </a:lnTo>
                  <a:lnTo>
                    <a:pt x="638339" y="10576"/>
                  </a:lnTo>
                  <a:lnTo>
                    <a:pt x="706458" y="0"/>
                  </a:lnTo>
                  <a:lnTo>
                    <a:pt x="747059" y="0"/>
                  </a:lnTo>
                  <a:lnTo>
                    <a:pt x="815179" y="0"/>
                  </a:lnTo>
                  <a:lnTo>
                    <a:pt x="855780" y="0"/>
                  </a:lnTo>
                  <a:lnTo>
                    <a:pt x="923899" y="0"/>
                  </a:lnTo>
                  <a:lnTo>
                    <a:pt x="923899" y="191791"/>
                  </a:lnTo>
                  <a:lnTo>
                    <a:pt x="1847799" y="223874"/>
                  </a:lnTo>
                  <a:close/>
                </a:path>
              </a:pathLst>
            </a:custGeom>
            <a:ln w="106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1834430" y="1974225"/>
              <a:ext cx="54610" cy="43180"/>
            </a:xfrm>
            <a:custGeom>
              <a:avLst/>
              <a:gdLst/>
              <a:ahLst/>
              <a:cxnLst/>
              <a:rect l="l" t="t" r="r" b="b"/>
              <a:pathLst>
                <a:path w="54610" h="43180">
                  <a:moveTo>
                    <a:pt x="54585" y="0"/>
                  </a:moveTo>
                  <a:lnTo>
                    <a:pt x="0" y="0"/>
                  </a:lnTo>
                  <a:lnTo>
                    <a:pt x="0" y="42659"/>
                  </a:lnTo>
                  <a:lnTo>
                    <a:pt x="54585" y="42659"/>
                  </a:lnTo>
                  <a:lnTo>
                    <a:pt x="54585" y="0"/>
                  </a:lnTo>
                  <a:close/>
                </a:path>
              </a:pathLst>
            </a:custGeom>
            <a:solidFill>
              <a:srgbClr val="9999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1834430" y="1974225"/>
              <a:ext cx="54610" cy="43180"/>
            </a:xfrm>
            <a:custGeom>
              <a:avLst/>
              <a:gdLst/>
              <a:ahLst/>
              <a:cxnLst/>
              <a:rect l="l" t="t" r="r" b="b"/>
              <a:pathLst>
                <a:path w="54610" h="43180">
                  <a:moveTo>
                    <a:pt x="0" y="42659"/>
                  </a:moveTo>
                  <a:lnTo>
                    <a:pt x="54585" y="42659"/>
                  </a:lnTo>
                  <a:lnTo>
                    <a:pt x="54585" y="0"/>
                  </a:lnTo>
                  <a:lnTo>
                    <a:pt x="0" y="0"/>
                  </a:lnTo>
                  <a:lnTo>
                    <a:pt x="0" y="42659"/>
                  </a:lnTo>
                  <a:close/>
                </a:path>
              </a:pathLst>
            </a:custGeom>
            <a:ln w="1169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2486754" y="1974225"/>
              <a:ext cx="54610" cy="43180"/>
            </a:xfrm>
            <a:custGeom>
              <a:avLst/>
              <a:gdLst/>
              <a:ahLst/>
              <a:cxnLst/>
              <a:rect l="l" t="t" r="r" b="b"/>
              <a:pathLst>
                <a:path w="54610" h="43180">
                  <a:moveTo>
                    <a:pt x="54134" y="0"/>
                  </a:moveTo>
                  <a:lnTo>
                    <a:pt x="0" y="0"/>
                  </a:lnTo>
                  <a:lnTo>
                    <a:pt x="0" y="42659"/>
                  </a:lnTo>
                  <a:lnTo>
                    <a:pt x="54134" y="42659"/>
                  </a:lnTo>
                  <a:lnTo>
                    <a:pt x="54134" y="0"/>
                  </a:lnTo>
                  <a:close/>
                </a:path>
              </a:pathLst>
            </a:custGeom>
            <a:solidFill>
              <a:srgbClr val="99336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2486754" y="1974225"/>
              <a:ext cx="54610" cy="43180"/>
            </a:xfrm>
            <a:custGeom>
              <a:avLst/>
              <a:gdLst/>
              <a:ahLst/>
              <a:cxnLst/>
              <a:rect l="l" t="t" r="r" b="b"/>
              <a:pathLst>
                <a:path w="54610" h="43180">
                  <a:moveTo>
                    <a:pt x="0" y="42659"/>
                  </a:moveTo>
                  <a:lnTo>
                    <a:pt x="54134" y="42659"/>
                  </a:lnTo>
                  <a:lnTo>
                    <a:pt x="54134" y="0"/>
                  </a:lnTo>
                  <a:lnTo>
                    <a:pt x="0" y="0"/>
                  </a:lnTo>
                  <a:lnTo>
                    <a:pt x="0" y="42659"/>
                  </a:lnTo>
                  <a:close/>
                </a:path>
              </a:pathLst>
            </a:custGeom>
            <a:ln w="1170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3465239" y="1974225"/>
              <a:ext cx="54610" cy="43180"/>
            </a:xfrm>
            <a:custGeom>
              <a:avLst/>
              <a:gdLst/>
              <a:ahLst/>
              <a:cxnLst/>
              <a:rect l="l" t="t" r="r" b="b"/>
              <a:pathLst>
                <a:path w="54610" h="43180">
                  <a:moveTo>
                    <a:pt x="54134" y="0"/>
                  </a:moveTo>
                  <a:lnTo>
                    <a:pt x="0" y="0"/>
                  </a:lnTo>
                  <a:lnTo>
                    <a:pt x="0" y="42659"/>
                  </a:lnTo>
                  <a:lnTo>
                    <a:pt x="54134" y="42659"/>
                  </a:lnTo>
                  <a:lnTo>
                    <a:pt x="54134" y="0"/>
                  </a:lnTo>
                  <a:close/>
                </a:path>
              </a:pathLst>
            </a:custGeom>
            <a:solidFill>
              <a:srgbClr val="FFFF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/>
            <p:cNvSpPr/>
            <p:nvPr/>
          </p:nvSpPr>
          <p:spPr>
            <a:xfrm>
              <a:off x="3465239" y="1974225"/>
              <a:ext cx="54610" cy="43180"/>
            </a:xfrm>
            <a:custGeom>
              <a:avLst/>
              <a:gdLst/>
              <a:ahLst/>
              <a:cxnLst/>
              <a:rect l="l" t="t" r="r" b="b"/>
              <a:pathLst>
                <a:path w="54610" h="43180">
                  <a:moveTo>
                    <a:pt x="0" y="42659"/>
                  </a:moveTo>
                  <a:lnTo>
                    <a:pt x="54134" y="42659"/>
                  </a:lnTo>
                  <a:lnTo>
                    <a:pt x="54134" y="0"/>
                  </a:lnTo>
                  <a:lnTo>
                    <a:pt x="0" y="0"/>
                  </a:lnTo>
                  <a:lnTo>
                    <a:pt x="0" y="42659"/>
                  </a:lnTo>
                  <a:close/>
                </a:path>
              </a:pathLst>
            </a:custGeom>
            <a:ln w="1170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/>
            <p:cNvSpPr/>
            <p:nvPr/>
          </p:nvSpPr>
          <p:spPr>
            <a:xfrm>
              <a:off x="3994858" y="1974225"/>
              <a:ext cx="54610" cy="43180"/>
            </a:xfrm>
            <a:custGeom>
              <a:avLst/>
              <a:gdLst/>
              <a:ahLst/>
              <a:cxnLst/>
              <a:rect l="l" t="t" r="r" b="b"/>
              <a:pathLst>
                <a:path w="54610" h="43180">
                  <a:moveTo>
                    <a:pt x="54585" y="0"/>
                  </a:moveTo>
                  <a:lnTo>
                    <a:pt x="0" y="0"/>
                  </a:lnTo>
                  <a:lnTo>
                    <a:pt x="0" y="42659"/>
                  </a:lnTo>
                  <a:lnTo>
                    <a:pt x="54585" y="42659"/>
                  </a:lnTo>
                  <a:lnTo>
                    <a:pt x="54585" y="0"/>
                  </a:lnTo>
                  <a:close/>
                </a:path>
              </a:pathLst>
            </a:custGeom>
            <a:solidFill>
              <a:srgbClr val="CC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3994858" y="1974225"/>
              <a:ext cx="54610" cy="43180"/>
            </a:xfrm>
            <a:custGeom>
              <a:avLst/>
              <a:gdLst/>
              <a:ahLst/>
              <a:cxnLst/>
              <a:rect l="l" t="t" r="r" b="b"/>
              <a:pathLst>
                <a:path w="54610" h="43180">
                  <a:moveTo>
                    <a:pt x="0" y="42659"/>
                  </a:moveTo>
                  <a:lnTo>
                    <a:pt x="54585" y="42659"/>
                  </a:lnTo>
                  <a:lnTo>
                    <a:pt x="54585" y="0"/>
                  </a:lnTo>
                  <a:lnTo>
                    <a:pt x="0" y="0"/>
                  </a:lnTo>
                  <a:lnTo>
                    <a:pt x="0" y="42659"/>
                  </a:lnTo>
                  <a:close/>
                </a:path>
              </a:pathLst>
            </a:custGeom>
            <a:ln w="1169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8" name="object 48"/>
          <p:cNvSpPr txBox="1"/>
          <p:nvPr/>
        </p:nvSpPr>
        <p:spPr>
          <a:xfrm>
            <a:off x="1780295" y="1920988"/>
            <a:ext cx="2690495" cy="160655"/>
          </a:xfrm>
          <a:prstGeom prst="rect">
            <a:avLst/>
          </a:prstGeom>
          <a:ln w="10593">
            <a:solidFill>
              <a:srgbClr val="000000"/>
            </a:solidFill>
          </a:ln>
        </p:spPr>
        <p:txBody>
          <a:bodyPr vert="horz" wrap="square" lIns="0" tIns="36195" rIns="0" bIns="0" rtlCol="0">
            <a:spAutoFit/>
          </a:bodyPr>
          <a:lstStyle/>
          <a:p>
            <a:pPr marL="149225">
              <a:lnSpc>
                <a:spcPct val="100000"/>
              </a:lnSpc>
              <a:spcBef>
                <a:spcPts val="285"/>
              </a:spcBef>
              <a:tabLst>
                <a:tab pos="801370" algn="l"/>
                <a:tab pos="1779905" algn="l"/>
                <a:tab pos="2309495" algn="l"/>
              </a:tabLst>
            </a:pPr>
            <a:r>
              <a:rPr sz="550" b="1" spc="135" dirty="0">
                <a:latin typeface="Arial"/>
                <a:cs typeface="Arial"/>
              </a:rPr>
              <a:t>S</a:t>
            </a:r>
            <a:r>
              <a:rPr sz="550" b="1" spc="-15" dirty="0">
                <a:latin typeface="Arial"/>
                <a:cs typeface="Arial"/>
              </a:rPr>
              <a:t> </a:t>
            </a:r>
            <a:r>
              <a:rPr sz="550" b="1" spc="55" dirty="0">
                <a:latin typeface="Arial"/>
                <a:cs typeface="Arial"/>
              </a:rPr>
              <a:t>i</a:t>
            </a:r>
            <a:r>
              <a:rPr sz="550" b="1" spc="-40" dirty="0">
                <a:latin typeface="Arial"/>
                <a:cs typeface="Arial"/>
              </a:rPr>
              <a:t> </a:t>
            </a:r>
            <a:r>
              <a:rPr sz="550" b="1" spc="114" dirty="0">
                <a:latin typeface="Arial"/>
                <a:cs typeface="Arial"/>
              </a:rPr>
              <a:t>e</a:t>
            </a:r>
            <a:r>
              <a:rPr sz="550" b="1" spc="-35" dirty="0">
                <a:latin typeface="Arial"/>
                <a:cs typeface="Arial"/>
              </a:rPr>
              <a:t> </a:t>
            </a:r>
            <a:r>
              <a:rPr sz="550" b="1" spc="175" dirty="0">
                <a:latin typeface="Arial"/>
                <a:cs typeface="Arial"/>
              </a:rPr>
              <a:t>mpr</a:t>
            </a:r>
            <a:r>
              <a:rPr sz="550" b="1" spc="-25" dirty="0">
                <a:latin typeface="Arial"/>
                <a:cs typeface="Arial"/>
              </a:rPr>
              <a:t> </a:t>
            </a:r>
            <a:r>
              <a:rPr sz="550" b="1" spc="65" dirty="0">
                <a:latin typeface="Arial"/>
                <a:cs typeface="Arial"/>
              </a:rPr>
              <a:t>e</a:t>
            </a:r>
            <a:r>
              <a:rPr sz="550" b="1" dirty="0">
                <a:latin typeface="Arial"/>
                <a:cs typeface="Arial"/>
              </a:rPr>
              <a:t>	</a:t>
            </a:r>
            <a:r>
              <a:rPr sz="550" b="1" spc="140" dirty="0">
                <a:latin typeface="Arial"/>
                <a:cs typeface="Arial"/>
              </a:rPr>
              <a:t>A</a:t>
            </a:r>
            <a:r>
              <a:rPr sz="550" b="1" spc="-55" dirty="0">
                <a:latin typeface="Arial"/>
                <a:cs typeface="Arial"/>
              </a:rPr>
              <a:t> </a:t>
            </a:r>
            <a:r>
              <a:rPr sz="550" b="1" spc="55" dirty="0">
                <a:latin typeface="Arial"/>
                <a:cs typeface="Arial"/>
              </a:rPr>
              <a:t>l</a:t>
            </a:r>
            <a:r>
              <a:rPr sz="550" b="1" spc="-45" dirty="0">
                <a:latin typeface="Arial"/>
                <a:cs typeface="Arial"/>
              </a:rPr>
              <a:t> </a:t>
            </a:r>
            <a:r>
              <a:rPr sz="550" b="1" spc="175" dirty="0">
                <a:latin typeface="Arial"/>
                <a:cs typeface="Arial"/>
              </a:rPr>
              <a:t>guna</a:t>
            </a:r>
            <a:r>
              <a:rPr sz="550" b="1" spc="-35" dirty="0">
                <a:latin typeface="Arial"/>
                <a:cs typeface="Arial"/>
              </a:rPr>
              <a:t> </a:t>
            </a:r>
            <a:r>
              <a:rPr sz="550" b="1" spc="114" dirty="0">
                <a:latin typeface="Arial"/>
                <a:cs typeface="Arial"/>
              </a:rPr>
              <a:t>s</a:t>
            </a:r>
            <a:r>
              <a:rPr sz="550" b="1" spc="70" dirty="0">
                <a:latin typeface="Arial"/>
                <a:cs typeface="Arial"/>
              </a:rPr>
              <a:t> </a:t>
            </a:r>
            <a:r>
              <a:rPr sz="550" b="1" spc="114" dirty="0">
                <a:latin typeface="Arial"/>
                <a:cs typeface="Arial"/>
              </a:rPr>
              <a:t>v</a:t>
            </a:r>
            <a:r>
              <a:rPr sz="550" b="1" spc="-40" dirty="0">
                <a:latin typeface="Arial"/>
                <a:cs typeface="Arial"/>
              </a:rPr>
              <a:t> </a:t>
            </a:r>
            <a:r>
              <a:rPr sz="550" b="1" spc="114" dirty="0">
                <a:latin typeface="Arial"/>
                <a:cs typeface="Arial"/>
              </a:rPr>
              <a:t>e</a:t>
            </a:r>
            <a:r>
              <a:rPr sz="550" b="1" spc="-35" dirty="0">
                <a:latin typeface="Arial"/>
                <a:cs typeface="Arial"/>
              </a:rPr>
              <a:t> </a:t>
            </a:r>
            <a:r>
              <a:rPr sz="550" b="1" spc="114" dirty="0">
                <a:latin typeface="Arial"/>
                <a:cs typeface="Arial"/>
              </a:rPr>
              <a:t>c</a:t>
            </a:r>
            <a:r>
              <a:rPr sz="550" b="1" spc="-40" dirty="0">
                <a:latin typeface="Arial"/>
                <a:cs typeface="Arial"/>
              </a:rPr>
              <a:t> </a:t>
            </a:r>
            <a:r>
              <a:rPr sz="550" b="1" spc="114" dirty="0">
                <a:latin typeface="Arial"/>
                <a:cs typeface="Arial"/>
              </a:rPr>
              <a:t>e</a:t>
            </a:r>
            <a:r>
              <a:rPr sz="550" b="1" spc="-35" dirty="0">
                <a:latin typeface="Arial"/>
                <a:cs typeface="Arial"/>
              </a:rPr>
              <a:t> </a:t>
            </a:r>
            <a:r>
              <a:rPr sz="550" b="1" spc="65" dirty="0">
                <a:latin typeface="Arial"/>
                <a:cs typeface="Arial"/>
              </a:rPr>
              <a:t>s</a:t>
            </a:r>
            <a:r>
              <a:rPr sz="550" b="1" dirty="0">
                <a:latin typeface="Arial"/>
                <a:cs typeface="Arial"/>
              </a:rPr>
              <a:t>	</a:t>
            </a:r>
            <a:r>
              <a:rPr sz="550" b="1" spc="140" dirty="0">
                <a:latin typeface="Arial"/>
                <a:cs typeface="Arial"/>
              </a:rPr>
              <a:t>N</a:t>
            </a:r>
            <a:r>
              <a:rPr sz="550" b="1" spc="-65" dirty="0">
                <a:latin typeface="Arial"/>
                <a:cs typeface="Arial"/>
              </a:rPr>
              <a:t> </a:t>
            </a:r>
            <a:r>
              <a:rPr sz="550" b="1" spc="170" dirty="0">
                <a:latin typeface="Arial"/>
                <a:cs typeface="Arial"/>
              </a:rPr>
              <a:t>unc</a:t>
            </a:r>
            <a:r>
              <a:rPr sz="550" b="1" spc="-40" dirty="0">
                <a:latin typeface="Arial"/>
                <a:cs typeface="Arial"/>
              </a:rPr>
              <a:t> </a:t>
            </a:r>
            <a:r>
              <a:rPr sz="550" b="1" spc="65" dirty="0">
                <a:latin typeface="Arial"/>
                <a:cs typeface="Arial"/>
              </a:rPr>
              <a:t>a</a:t>
            </a:r>
            <a:r>
              <a:rPr sz="550" b="1" dirty="0">
                <a:latin typeface="Arial"/>
                <a:cs typeface="Arial"/>
              </a:rPr>
              <a:t>	</a:t>
            </a:r>
            <a:r>
              <a:rPr sz="550" b="1" spc="150" dirty="0">
                <a:latin typeface="Arial"/>
                <a:cs typeface="Arial"/>
              </a:rPr>
              <a:t>Tot</a:t>
            </a:r>
            <a:r>
              <a:rPr sz="550" b="1" spc="20" dirty="0">
                <a:latin typeface="Arial"/>
                <a:cs typeface="Arial"/>
              </a:rPr>
              <a:t> </a:t>
            </a:r>
            <a:r>
              <a:rPr sz="550" b="1" spc="114" dirty="0">
                <a:latin typeface="Arial"/>
                <a:cs typeface="Arial"/>
              </a:rPr>
              <a:t>a</a:t>
            </a:r>
            <a:r>
              <a:rPr sz="550" b="1" spc="-35" dirty="0">
                <a:latin typeface="Arial"/>
                <a:cs typeface="Arial"/>
              </a:rPr>
              <a:t> </a:t>
            </a:r>
            <a:r>
              <a:rPr sz="550" b="1" spc="5" dirty="0">
                <a:latin typeface="Arial"/>
                <a:cs typeface="Arial"/>
              </a:rPr>
              <a:t>l</a:t>
            </a:r>
            <a:endParaRPr sz="550">
              <a:latin typeface="Arial"/>
              <a:cs typeface="Arial"/>
            </a:endParaRPr>
          </a:p>
        </p:txBody>
      </p:sp>
      <p:sp>
        <p:nvSpPr>
          <p:cNvPr id="49" name="object 49"/>
          <p:cNvSpPr txBox="1"/>
          <p:nvPr/>
        </p:nvSpPr>
        <p:spPr>
          <a:xfrm>
            <a:off x="254914" y="3163951"/>
            <a:ext cx="6236970" cy="11614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Times New Roman"/>
                <a:cs typeface="Times New Roman"/>
              </a:rPr>
              <a:t>Grafico</a:t>
            </a:r>
            <a:r>
              <a:rPr sz="1200" b="1" spc="10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2.</a:t>
            </a:r>
            <a:r>
              <a:rPr sz="1200" b="1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Distribución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frecuencia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porcentual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promedio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variable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Participación.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Indicador: </a:t>
            </a:r>
            <a:r>
              <a:rPr sz="1200" dirty="0">
                <a:latin typeface="Times New Roman"/>
                <a:cs typeface="Times New Roman"/>
              </a:rPr>
              <a:t>Desarrollo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actividades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20"/>
              </a:spcBef>
            </a:pP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1200" b="1" dirty="0">
                <a:latin typeface="Times New Roman"/>
                <a:cs typeface="Times New Roman"/>
              </a:rPr>
              <a:t>Cuadro</a:t>
            </a:r>
            <a:r>
              <a:rPr sz="1200" b="1" spc="-50" dirty="0">
                <a:latin typeface="Times New Roman"/>
                <a:cs typeface="Times New Roman"/>
              </a:rPr>
              <a:t> 3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Distribución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frecuencia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indicador:</a:t>
            </a:r>
            <a:r>
              <a:rPr sz="1200" spc="-55" dirty="0">
                <a:latin typeface="Times New Roman"/>
                <a:cs typeface="Times New Roman"/>
              </a:rPr>
              <a:t> </a:t>
            </a:r>
            <a:r>
              <a:rPr sz="1200" spc="-35" dirty="0">
                <a:latin typeface="Times New Roman"/>
                <a:cs typeface="Times New Roman"/>
              </a:rPr>
              <a:t>Ayuda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Académica</a:t>
            </a:r>
            <a:endParaRPr sz="1200">
              <a:latin typeface="Times New Roman"/>
              <a:cs typeface="Times New Roman"/>
            </a:endParaRPr>
          </a:p>
        </p:txBody>
      </p:sp>
      <p:pic>
        <p:nvPicPr>
          <p:cNvPr id="50" name="object 50"/>
          <p:cNvPicPr/>
          <p:nvPr/>
        </p:nvPicPr>
        <p:blipFill>
          <a:blip r:embed="rId10" cstate="print"/>
          <a:stretch>
            <a:fillRect/>
          </a:stretch>
        </p:blipFill>
        <p:spPr>
          <a:xfrm>
            <a:off x="1147178" y="4519485"/>
            <a:ext cx="4226052" cy="893762"/>
          </a:xfrm>
          <a:prstGeom prst="rect">
            <a:avLst/>
          </a:prstGeom>
        </p:spPr>
      </p:pic>
      <p:sp>
        <p:nvSpPr>
          <p:cNvPr id="51" name="object 51"/>
          <p:cNvSpPr txBox="1"/>
          <p:nvPr/>
        </p:nvSpPr>
        <p:spPr>
          <a:xfrm>
            <a:off x="183895" y="5414517"/>
            <a:ext cx="6454140" cy="8026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Times New Roman"/>
                <a:cs typeface="Times New Roman"/>
              </a:rPr>
              <a:t>Fuente</a:t>
            </a:r>
            <a:r>
              <a:rPr sz="1200" dirty="0">
                <a:latin typeface="Times New Roman"/>
                <a:cs typeface="Times New Roman"/>
              </a:rPr>
              <a:t>: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base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datos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investigación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(2004)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15"/>
              </a:spcBef>
            </a:pPr>
            <a:endParaRPr sz="1200">
              <a:latin typeface="Times New Roman"/>
              <a:cs typeface="Times New Roman"/>
            </a:endParaRPr>
          </a:p>
          <a:p>
            <a:pPr marL="375285" marR="5080" indent="-363220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evidencia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según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muestra,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le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76%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representantes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propician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adquisición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hábitos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 </a:t>
            </a:r>
            <a:r>
              <a:rPr sz="1200" dirty="0">
                <a:latin typeface="Times New Roman"/>
                <a:cs typeface="Times New Roman"/>
              </a:rPr>
              <a:t>estudios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hogar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68%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revisa los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útiles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escolares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representados.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52" name="object 52"/>
          <p:cNvSpPr txBox="1"/>
          <p:nvPr/>
        </p:nvSpPr>
        <p:spPr>
          <a:xfrm>
            <a:off x="164084" y="7554214"/>
            <a:ext cx="6403340" cy="39179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Times New Roman"/>
                <a:cs typeface="Times New Roman"/>
              </a:rPr>
              <a:t>Grafico</a:t>
            </a:r>
            <a:r>
              <a:rPr sz="1200" b="1" spc="204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3</a:t>
            </a:r>
            <a:r>
              <a:rPr sz="1200" dirty="0">
                <a:latin typeface="Times New Roman"/>
                <a:cs typeface="Times New Roman"/>
              </a:rPr>
              <a:t>.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Distribución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frecuencia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porcentual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promedio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variable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Participación.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Indicador: </a:t>
            </a:r>
            <a:r>
              <a:rPr sz="1200" spc="-20" dirty="0">
                <a:latin typeface="Times New Roman"/>
                <a:cs typeface="Times New Roman"/>
              </a:rPr>
              <a:t>Ayuda</a:t>
            </a:r>
            <a:r>
              <a:rPr sz="1200" spc="-4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académica.</a:t>
            </a:r>
            <a:endParaRPr sz="1200">
              <a:latin typeface="Times New Roman"/>
              <a:cs typeface="Times New Roman"/>
            </a:endParaRPr>
          </a:p>
        </p:txBody>
      </p:sp>
      <p:grpSp>
        <p:nvGrpSpPr>
          <p:cNvPr id="53" name="object 53"/>
          <p:cNvGrpSpPr/>
          <p:nvPr/>
        </p:nvGrpSpPr>
        <p:grpSpPr>
          <a:xfrm>
            <a:off x="1764883" y="164274"/>
            <a:ext cx="4765675" cy="7152005"/>
            <a:chOff x="1764883" y="164274"/>
            <a:chExt cx="4765675" cy="7152005"/>
          </a:xfrm>
        </p:grpSpPr>
        <p:sp>
          <p:nvSpPr>
            <p:cNvPr id="54" name="object 54"/>
            <p:cNvSpPr/>
            <p:nvPr/>
          </p:nvSpPr>
          <p:spPr>
            <a:xfrm>
              <a:off x="2051585" y="6715276"/>
              <a:ext cx="1673225" cy="594995"/>
            </a:xfrm>
            <a:custGeom>
              <a:avLst/>
              <a:gdLst/>
              <a:ahLst/>
              <a:cxnLst/>
              <a:rect l="l" t="t" r="r" b="b"/>
              <a:pathLst>
                <a:path w="1673225" h="594995">
                  <a:moveTo>
                    <a:pt x="1672840" y="0"/>
                  </a:moveTo>
                  <a:lnTo>
                    <a:pt x="0" y="0"/>
                  </a:lnTo>
                  <a:lnTo>
                    <a:pt x="0" y="594989"/>
                  </a:lnTo>
                  <a:lnTo>
                    <a:pt x="1672840" y="594989"/>
                  </a:lnTo>
                  <a:lnTo>
                    <a:pt x="1672840" y="0"/>
                  </a:lnTo>
                  <a:close/>
                </a:path>
              </a:pathLst>
            </a:custGeom>
            <a:solidFill>
              <a:srgbClr val="C0C0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2051585" y="6715276"/>
              <a:ext cx="1673225" cy="594995"/>
            </a:xfrm>
            <a:custGeom>
              <a:avLst/>
              <a:gdLst/>
              <a:ahLst/>
              <a:cxnLst/>
              <a:rect l="l" t="t" r="r" b="b"/>
              <a:pathLst>
                <a:path w="1673225" h="594995">
                  <a:moveTo>
                    <a:pt x="0" y="594989"/>
                  </a:moveTo>
                  <a:lnTo>
                    <a:pt x="1672840" y="594989"/>
                  </a:lnTo>
                  <a:lnTo>
                    <a:pt x="1672840" y="0"/>
                  </a:lnTo>
                  <a:lnTo>
                    <a:pt x="0" y="0"/>
                  </a:lnTo>
                  <a:lnTo>
                    <a:pt x="0" y="594989"/>
                  </a:lnTo>
                  <a:close/>
                </a:path>
              </a:pathLst>
            </a:custGeom>
            <a:ln w="11955">
              <a:solidFill>
                <a:srgbClr val="8080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2995218" y="6875904"/>
              <a:ext cx="643255" cy="202565"/>
            </a:xfrm>
            <a:custGeom>
              <a:avLst/>
              <a:gdLst/>
              <a:ahLst/>
              <a:cxnLst/>
              <a:rect l="l" t="t" r="r" b="b"/>
              <a:pathLst>
                <a:path w="643254" h="202565">
                  <a:moveTo>
                    <a:pt x="642655" y="0"/>
                  </a:moveTo>
                  <a:lnTo>
                    <a:pt x="0" y="35738"/>
                  </a:lnTo>
                  <a:lnTo>
                    <a:pt x="0" y="202257"/>
                  </a:lnTo>
                  <a:lnTo>
                    <a:pt x="642655" y="166518"/>
                  </a:lnTo>
                  <a:lnTo>
                    <a:pt x="642655" y="0"/>
                  </a:lnTo>
                  <a:close/>
                </a:path>
              </a:pathLst>
            </a:custGeom>
            <a:solidFill>
              <a:srgbClr val="4D4D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/>
            <p:cNvSpPr/>
            <p:nvPr/>
          </p:nvSpPr>
          <p:spPr>
            <a:xfrm>
              <a:off x="2995218" y="6875904"/>
              <a:ext cx="643255" cy="202565"/>
            </a:xfrm>
            <a:custGeom>
              <a:avLst/>
              <a:gdLst/>
              <a:ahLst/>
              <a:cxnLst/>
              <a:rect l="l" t="t" r="r" b="b"/>
              <a:pathLst>
                <a:path w="643254" h="202565">
                  <a:moveTo>
                    <a:pt x="0" y="35738"/>
                  </a:moveTo>
                  <a:lnTo>
                    <a:pt x="642655" y="0"/>
                  </a:lnTo>
                  <a:lnTo>
                    <a:pt x="642655" y="166518"/>
                  </a:lnTo>
                  <a:lnTo>
                    <a:pt x="0" y="202257"/>
                  </a:lnTo>
                  <a:lnTo>
                    <a:pt x="0" y="35738"/>
                  </a:lnTo>
                  <a:close/>
                </a:path>
              </a:pathLst>
            </a:custGeom>
            <a:ln w="1192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/>
            <p:cNvSpPr/>
            <p:nvPr/>
          </p:nvSpPr>
          <p:spPr>
            <a:xfrm>
              <a:off x="2995218" y="6756906"/>
              <a:ext cx="643255" cy="154940"/>
            </a:xfrm>
            <a:custGeom>
              <a:avLst/>
              <a:gdLst/>
              <a:ahLst/>
              <a:cxnLst/>
              <a:rect l="l" t="t" r="r" b="b"/>
              <a:pathLst>
                <a:path w="643254" h="154940">
                  <a:moveTo>
                    <a:pt x="187144" y="0"/>
                  </a:moveTo>
                  <a:lnTo>
                    <a:pt x="0" y="0"/>
                  </a:lnTo>
                  <a:lnTo>
                    <a:pt x="0" y="154736"/>
                  </a:lnTo>
                  <a:lnTo>
                    <a:pt x="642655" y="118997"/>
                  </a:lnTo>
                  <a:lnTo>
                    <a:pt x="628792" y="107216"/>
                  </a:lnTo>
                  <a:lnTo>
                    <a:pt x="615463" y="95041"/>
                  </a:lnTo>
                  <a:lnTo>
                    <a:pt x="588804" y="83259"/>
                  </a:lnTo>
                  <a:lnTo>
                    <a:pt x="575474" y="71477"/>
                  </a:lnTo>
                  <a:lnTo>
                    <a:pt x="548816" y="59695"/>
                  </a:lnTo>
                  <a:lnTo>
                    <a:pt x="521801" y="59695"/>
                  </a:lnTo>
                  <a:lnTo>
                    <a:pt x="481635" y="47520"/>
                  </a:lnTo>
                  <a:lnTo>
                    <a:pt x="441647" y="35738"/>
                  </a:lnTo>
                  <a:lnTo>
                    <a:pt x="414633" y="35738"/>
                  </a:lnTo>
                  <a:lnTo>
                    <a:pt x="374645" y="23956"/>
                  </a:lnTo>
                  <a:lnTo>
                    <a:pt x="334656" y="11781"/>
                  </a:lnTo>
                  <a:lnTo>
                    <a:pt x="240995" y="11781"/>
                  </a:lnTo>
                  <a:lnTo>
                    <a:pt x="187144" y="0"/>
                  </a:lnTo>
                  <a:close/>
                </a:path>
              </a:pathLst>
            </a:custGeom>
            <a:solidFill>
              <a:srgbClr val="9999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2995218" y="6756906"/>
              <a:ext cx="643255" cy="154940"/>
            </a:xfrm>
            <a:custGeom>
              <a:avLst/>
              <a:gdLst/>
              <a:ahLst/>
              <a:cxnLst/>
              <a:rect l="l" t="t" r="r" b="b"/>
              <a:pathLst>
                <a:path w="643254" h="154940">
                  <a:moveTo>
                    <a:pt x="0" y="0"/>
                  </a:moveTo>
                  <a:lnTo>
                    <a:pt x="39988" y="0"/>
                  </a:lnTo>
                  <a:lnTo>
                    <a:pt x="93839" y="0"/>
                  </a:lnTo>
                  <a:lnTo>
                    <a:pt x="147156" y="0"/>
                  </a:lnTo>
                  <a:lnTo>
                    <a:pt x="187144" y="0"/>
                  </a:lnTo>
                  <a:lnTo>
                    <a:pt x="240995" y="11781"/>
                  </a:lnTo>
                  <a:lnTo>
                    <a:pt x="280983" y="11781"/>
                  </a:lnTo>
                  <a:lnTo>
                    <a:pt x="334656" y="11781"/>
                  </a:lnTo>
                  <a:lnTo>
                    <a:pt x="374645" y="23956"/>
                  </a:lnTo>
                  <a:lnTo>
                    <a:pt x="414633" y="35738"/>
                  </a:lnTo>
                  <a:lnTo>
                    <a:pt x="441647" y="35738"/>
                  </a:lnTo>
                  <a:lnTo>
                    <a:pt x="481635" y="47520"/>
                  </a:lnTo>
                  <a:lnTo>
                    <a:pt x="521801" y="59695"/>
                  </a:lnTo>
                  <a:lnTo>
                    <a:pt x="548816" y="59695"/>
                  </a:lnTo>
                  <a:lnTo>
                    <a:pt x="575474" y="71477"/>
                  </a:lnTo>
                  <a:lnTo>
                    <a:pt x="588804" y="83259"/>
                  </a:lnTo>
                  <a:lnTo>
                    <a:pt x="615463" y="95041"/>
                  </a:lnTo>
                  <a:lnTo>
                    <a:pt x="628792" y="107216"/>
                  </a:lnTo>
                  <a:lnTo>
                    <a:pt x="642655" y="118997"/>
                  </a:lnTo>
                  <a:lnTo>
                    <a:pt x="0" y="154736"/>
                  </a:lnTo>
                  <a:lnTo>
                    <a:pt x="0" y="0"/>
                  </a:lnTo>
                  <a:close/>
                </a:path>
              </a:pathLst>
            </a:custGeom>
            <a:ln w="1186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/>
            <p:cNvSpPr/>
            <p:nvPr/>
          </p:nvSpPr>
          <p:spPr>
            <a:xfrm>
              <a:off x="3717850" y="6935206"/>
              <a:ext cx="13335" cy="179070"/>
            </a:xfrm>
            <a:custGeom>
              <a:avLst/>
              <a:gdLst/>
              <a:ahLst/>
              <a:cxnLst/>
              <a:rect l="l" t="t" r="r" b="b"/>
              <a:pathLst>
                <a:path w="13335" h="179070">
                  <a:moveTo>
                    <a:pt x="13329" y="0"/>
                  </a:moveTo>
                  <a:lnTo>
                    <a:pt x="0" y="12174"/>
                  </a:lnTo>
                  <a:lnTo>
                    <a:pt x="0" y="178693"/>
                  </a:lnTo>
                  <a:lnTo>
                    <a:pt x="13329" y="166518"/>
                  </a:lnTo>
                  <a:lnTo>
                    <a:pt x="13329" y="0"/>
                  </a:lnTo>
                  <a:close/>
                </a:path>
              </a:pathLst>
            </a:custGeom>
            <a:solidFill>
              <a:srgbClr val="4D1A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/>
            <p:cNvSpPr/>
            <p:nvPr/>
          </p:nvSpPr>
          <p:spPr>
            <a:xfrm>
              <a:off x="3717850" y="6935206"/>
              <a:ext cx="13335" cy="190500"/>
            </a:xfrm>
            <a:custGeom>
              <a:avLst/>
              <a:gdLst/>
              <a:ahLst/>
              <a:cxnLst/>
              <a:rect l="l" t="t" r="r" b="b"/>
              <a:pathLst>
                <a:path w="13335" h="190500">
                  <a:moveTo>
                    <a:pt x="13329" y="0"/>
                  </a:moveTo>
                  <a:lnTo>
                    <a:pt x="0" y="12174"/>
                  </a:lnTo>
                  <a:lnTo>
                    <a:pt x="0" y="23956"/>
                  </a:lnTo>
                  <a:lnTo>
                    <a:pt x="0" y="190475"/>
                  </a:lnTo>
                  <a:lnTo>
                    <a:pt x="0" y="178693"/>
                  </a:lnTo>
                  <a:lnTo>
                    <a:pt x="13329" y="166518"/>
                  </a:lnTo>
                  <a:lnTo>
                    <a:pt x="13329" y="0"/>
                  </a:lnTo>
                  <a:close/>
                </a:path>
              </a:pathLst>
            </a:custGeom>
            <a:ln w="1332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3061865" y="6935206"/>
              <a:ext cx="656590" cy="190500"/>
            </a:xfrm>
            <a:custGeom>
              <a:avLst/>
              <a:gdLst/>
              <a:ahLst/>
              <a:cxnLst/>
              <a:rect l="l" t="t" r="r" b="b"/>
              <a:pathLst>
                <a:path w="656589" h="190500">
                  <a:moveTo>
                    <a:pt x="0" y="0"/>
                  </a:moveTo>
                  <a:lnTo>
                    <a:pt x="0" y="166518"/>
                  </a:lnTo>
                  <a:lnTo>
                    <a:pt x="655984" y="190475"/>
                  </a:lnTo>
                  <a:lnTo>
                    <a:pt x="655984" y="2395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D1A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3061865" y="6935206"/>
              <a:ext cx="656590" cy="190500"/>
            </a:xfrm>
            <a:custGeom>
              <a:avLst/>
              <a:gdLst/>
              <a:ahLst/>
              <a:cxnLst/>
              <a:rect l="l" t="t" r="r" b="b"/>
              <a:pathLst>
                <a:path w="656589" h="190500">
                  <a:moveTo>
                    <a:pt x="0" y="0"/>
                  </a:moveTo>
                  <a:lnTo>
                    <a:pt x="655984" y="23956"/>
                  </a:lnTo>
                  <a:lnTo>
                    <a:pt x="655984" y="190475"/>
                  </a:lnTo>
                  <a:lnTo>
                    <a:pt x="0" y="166518"/>
                  </a:lnTo>
                  <a:lnTo>
                    <a:pt x="0" y="0"/>
                  </a:lnTo>
                  <a:close/>
                </a:path>
              </a:pathLst>
            </a:custGeom>
            <a:ln w="1190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/>
            <p:cNvSpPr/>
            <p:nvPr/>
          </p:nvSpPr>
          <p:spPr>
            <a:xfrm>
              <a:off x="3061865" y="6899861"/>
              <a:ext cx="669925" cy="59690"/>
            </a:xfrm>
            <a:custGeom>
              <a:avLst/>
              <a:gdLst/>
              <a:ahLst/>
              <a:cxnLst/>
              <a:rect l="l" t="t" r="r" b="b"/>
              <a:pathLst>
                <a:path w="669925" h="59690">
                  <a:moveTo>
                    <a:pt x="655984" y="0"/>
                  </a:moveTo>
                  <a:lnTo>
                    <a:pt x="642655" y="0"/>
                  </a:lnTo>
                  <a:lnTo>
                    <a:pt x="0" y="35345"/>
                  </a:lnTo>
                  <a:lnTo>
                    <a:pt x="655984" y="59302"/>
                  </a:lnTo>
                  <a:lnTo>
                    <a:pt x="669313" y="47520"/>
                  </a:lnTo>
                  <a:lnTo>
                    <a:pt x="669313" y="23563"/>
                  </a:lnTo>
                  <a:lnTo>
                    <a:pt x="655984" y="11781"/>
                  </a:lnTo>
                  <a:lnTo>
                    <a:pt x="655984" y="0"/>
                  </a:lnTo>
                  <a:close/>
                </a:path>
              </a:pathLst>
            </a:custGeom>
            <a:solidFill>
              <a:srgbClr val="99336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/>
            <p:cNvSpPr/>
            <p:nvPr/>
          </p:nvSpPr>
          <p:spPr>
            <a:xfrm>
              <a:off x="3061865" y="6899861"/>
              <a:ext cx="669925" cy="59690"/>
            </a:xfrm>
            <a:custGeom>
              <a:avLst/>
              <a:gdLst/>
              <a:ahLst/>
              <a:cxnLst/>
              <a:rect l="l" t="t" r="r" b="b"/>
              <a:pathLst>
                <a:path w="669925" h="59690">
                  <a:moveTo>
                    <a:pt x="642655" y="0"/>
                  </a:moveTo>
                  <a:lnTo>
                    <a:pt x="655984" y="0"/>
                  </a:lnTo>
                  <a:lnTo>
                    <a:pt x="655984" y="11781"/>
                  </a:lnTo>
                  <a:lnTo>
                    <a:pt x="669313" y="23563"/>
                  </a:lnTo>
                  <a:lnTo>
                    <a:pt x="669313" y="35345"/>
                  </a:lnTo>
                  <a:lnTo>
                    <a:pt x="669313" y="47520"/>
                  </a:lnTo>
                  <a:lnTo>
                    <a:pt x="655984" y="59302"/>
                  </a:lnTo>
                  <a:lnTo>
                    <a:pt x="0" y="35345"/>
                  </a:lnTo>
                  <a:lnTo>
                    <a:pt x="642655" y="0"/>
                  </a:lnTo>
                  <a:close/>
                </a:path>
              </a:pathLst>
            </a:custGeom>
            <a:ln w="1179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3061865" y="6935206"/>
              <a:ext cx="656590" cy="190500"/>
            </a:xfrm>
            <a:custGeom>
              <a:avLst/>
              <a:gdLst/>
              <a:ahLst/>
              <a:cxnLst/>
              <a:rect l="l" t="t" r="r" b="b"/>
              <a:pathLst>
                <a:path w="656589" h="190500">
                  <a:moveTo>
                    <a:pt x="0" y="0"/>
                  </a:moveTo>
                  <a:lnTo>
                    <a:pt x="0" y="166518"/>
                  </a:lnTo>
                  <a:lnTo>
                    <a:pt x="655984" y="190475"/>
                  </a:lnTo>
                  <a:lnTo>
                    <a:pt x="655984" y="2395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806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3061865" y="6935206"/>
              <a:ext cx="656590" cy="190500"/>
            </a:xfrm>
            <a:custGeom>
              <a:avLst/>
              <a:gdLst/>
              <a:ahLst/>
              <a:cxnLst/>
              <a:rect l="l" t="t" r="r" b="b"/>
              <a:pathLst>
                <a:path w="656589" h="190500">
                  <a:moveTo>
                    <a:pt x="0" y="0"/>
                  </a:moveTo>
                  <a:lnTo>
                    <a:pt x="655984" y="23956"/>
                  </a:lnTo>
                  <a:lnTo>
                    <a:pt x="655984" y="190475"/>
                  </a:lnTo>
                  <a:lnTo>
                    <a:pt x="0" y="166518"/>
                  </a:lnTo>
                  <a:lnTo>
                    <a:pt x="0" y="0"/>
                  </a:lnTo>
                  <a:close/>
                </a:path>
              </a:pathLst>
            </a:custGeom>
            <a:ln w="1190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/>
            <p:cNvSpPr/>
            <p:nvPr/>
          </p:nvSpPr>
          <p:spPr>
            <a:xfrm>
              <a:off x="2085353" y="6983120"/>
              <a:ext cx="1324610" cy="297815"/>
            </a:xfrm>
            <a:custGeom>
              <a:avLst/>
              <a:gdLst/>
              <a:ahLst/>
              <a:cxnLst/>
              <a:rect l="l" t="t" r="r" b="b"/>
              <a:pathLst>
                <a:path w="1324610" h="297815">
                  <a:moveTo>
                    <a:pt x="829533" y="285516"/>
                  </a:moveTo>
                  <a:lnTo>
                    <a:pt x="508294" y="285516"/>
                  </a:lnTo>
                  <a:lnTo>
                    <a:pt x="562056" y="297298"/>
                  </a:lnTo>
                  <a:lnTo>
                    <a:pt x="776215" y="297298"/>
                  </a:lnTo>
                  <a:lnTo>
                    <a:pt x="829533" y="285516"/>
                  </a:lnTo>
                  <a:close/>
                </a:path>
                <a:path w="1324610" h="297815">
                  <a:moveTo>
                    <a:pt x="990374" y="273341"/>
                  </a:moveTo>
                  <a:lnTo>
                    <a:pt x="347897" y="273341"/>
                  </a:lnTo>
                  <a:lnTo>
                    <a:pt x="387885" y="285516"/>
                  </a:lnTo>
                  <a:lnTo>
                    <a:pt x="936524" y="285516"/>
                  </a:lnTo>
                  <a:lnTo>
                    <a:pt x="990374" y="273341"/>
                  </a:lnTo>
                  <a:close/>
                </a:path>
                <a:path w="1324610" h="297815">
                  <a:moveTo>
                    <a:pt x="0" y="0"/>
                  </a:moveTo>
                  <a:lnTo>
                    <a:pt x="0" y="166518"/>
                  </a:lnTo>
                  <a:lnTo>
                    <a:pt x="26658" y="190082"/>
                  </a:lnTo>
                  <a:lnTo>
                    <a:pt x="53317" y="202257"/>
                  </a:lnTo>
                  <a:lnTo>
                    <a:pt x="133738" y="237603"/>
                  </a:lnTo>
                  <a:lnTo>
                    <a:pt x="173726" y="249777"/>
                  </a:lnTo>
                  <a:lnTo>
                    <a:pt x="214159" y="249777"/>
                  </a:lnTo>
                  <a:lnTo>
                    <a:pt x="254147" y="261559"/>
                  </a:lnTo>
                  <a:lnTo>
                    <a:pt x="307464" y="273341"/>
                  </a:lnTo>
                  <a:lnTo>
                    <a:pt x="1030363" y="273341"/>
                  </a:lnTo>
                  <a:lnTo>
                    <a:pt x="1083680" y="261559"/>
                  </a:lnTo>
                  <a:lnTo>
                    <a:pt x="1124202" y="249777"/>
                  </a:lnTo>
                  <a:lnTo>
                    <a:pt x="1164190" y="237603"/>
                  </a:lnTo>
                  <a:lnTo>
                    <a:pt x="1190849" y="237603"/>
                  </a:lnTo>
                  <a:lnTo>
                    <a:pt x="1231192" y="225821"/>
                  </a:lnTo>
                  <a:lnTo>
                    <a:pt x="1284510" y="202257"/>
                  </a:lnTo>
                  <a:lnTo>
                    <a:pt x="1297839" y="190082"/>
                  </a:lnTo>
                  <a:lnTo>
                    <a:pt x="1324498" y="166518"/>
                  </a:lnTo>
                  <a:lnTo>
                    <a:pt x="1324498" y="130779"/>
                  </a:lnTo>
                  <a:lnTo>
                    <a:pt x="562056" y="130779"/>
                  </a:lnTo>
                  <a:lnTo>
                    <a:pt x="508294" y="118605"/>
                  </a:lnTo>
                  <a:lnTo>
                    <a:pt x="387885" y="118605"/>
                  </a:lnTo>
                  <a:lnTo>
                    <a:pt x="347897" y="106823"/>
                  </a:lnTo>
                  <a:lnTo>
                    <a:pt x="307464" y="106823"/>
                  </a:lnTo>
                  <a:lnTo>
                    <a:pt x="254147" y="95041"/>
                  </a:lnTo>
                  <a:lnTo>
                    <a:pt x="214159" y="83259"/>
                  </a:lnTo>
                  <a:lnTo>
                    <a:pt x="173726" y="83259"/>
                  </a:lnTo>
                  <a:lnTo>
                    <a:pt x="133738" y="71084"/>
                  </a:lnTo>
                  <a:lnTo>
                    <a:pt x="79976" y="47520"/>
                  </a:lnTo>
                  <a:lnTo>
                    <a:pt x="53317" y="35345"/>
                  </a:lnTo>
                  <a:lnTo>
                    <a:pt x="26658" y="23563"/>
                  </a:lnTo>
                  <a:lnTo>
                    <a:pt x="0" y="0"/>
                  </a:lnTo>
                  <a:close/>
                </a:path>
                <a:path w="1324610" h="297815">
                  <a:moveTo>
                    <a:pt x="1324498" y="0"/>
                  </a:moveTo>
                  <a:lnTo>
                    <a:pt x="1284510" y="35345"/>
                  </a:lnTo>
                  <a:lnTo>
                    <a:pt x="1257851" y="47520"/>
                  </a:lnTo>
                  <a:lnTo>
                    <a:pt x="1231192" y="59302"/>
                  </a:lnTo>
                  <a:lnTo>
                    <a:pt x="1190849" y="71084"/>
                  </a:lnTo>
                  <a:lnTo>
                    <a:pt x="1164190" y="71084"/>
                  </a:lnTo>
                  <a:lnTo>
                    <a:pt x="1124202" y="83259"/>
                  </a:lnTo>
                  <a:lnTo>
                    <a:pt x="1083680" y="95041"/>
                  </a:lnTo>
                  <a:lnTo>
                    <a:pt x="1030363" y="106823"/>
                  </a:lnTo>
                  <a:lnTo>
                    <a:pt x="990374" y="106823"/>
                  </a:lnTo>
                  <a:lnTo>
                    <a:pt x="936524" y="118605"/>
                  </a:lnTo>
                  <a:lnTo>
                    <a:pt x="829533" y="118605"/>
                  </a:lnTo>
                  <a:lnTo>
                    <a:pt x="776215" y="130779"/>
                  </a:lnTo>
                  <a:lnTo>
                    <a:pt x="1324498" y="130779"/>
                  </a:lnTo>
                  <a:lnTo>
                    <a:pt x="1324498" y="0"/>
                  </a:lnTo>
                  <a:close/>
                </a:path>
              </a:pathLst>
            </a:custGeom>
            <a:solidFill>
              <a:srgbClr val="668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/>
            <p:cNvSpPr/>
            <p:nvPr/>
          </p:nvSpPr>
          <p:spPr>
            <a:xfrm>
              <a:off x="2085353" y="6959163"/>
              <a:ext cx="1324610" cy="321310"/>
            </a:xfrm>
            <a:custGeom>
              <a:avLst/>
              <a:gdLst/>
              <a:ahLst/>
              <a:cxnLst/>
              <a:rect l="l" t="t" r="r" b="b"/>
              <a:pathLst>
                <a:path w="1324610" h="321309">
                  <a:moveTo>
                    <a:pt x="1324498" y="23956"/>
                  </a:moveTo>
                  <a:lnTo>
                    <a:pt x="1311169" y="35738"/>
                  </a:lnTo>
                  <a:lnTo>
                    <a:pt x="1297839" y="47520"/>
                  </a:lnTo>
                  <a:lnTo>
                    <a:pt x="1284510" y="59302"/>
                  </a:lnTo>
                  <a:lnTo>
                    <a:pt x="1257851" y="71477"/>
                  </a:lnTo>
                  <a:lnTo>
                    <a:pt x="1231192" y="83259"/>
                  </a:lnTo>
                  <a:lnTo>
                    <a:pt x="1190849" y="95041"/>
                  </a:lnTo>
                  <a:lnTo>
                    <a:pt x="1164190" y="95041"/>
                  </a:lnTo>
                  <a:lnTo>
                    <a:pt x="1124202" y="107216"/>
                  </a:lnTo>
                  <a:lnTo>
                    <a:pt x="1083680" y="118997"/>
                  </a:lnTo>
                  <a:lnTo>
                    <a:pt x="1030363" y="130779"/>
                  </a:lnTo>
                  <a:lnTo>
                    <a:pt x="990374" y="130779"/>
                  </a:lnTo>
                  <a:lnTo>
                    <a:pt x="936524" y="142561"/>
                  </a:lnTo>
                  <a:lnTo>
                    <a:pt x="883295" y="142561"/>
                  </a:lnTo>
                  <a:lnTo>
                    <a:pt x="829533" y="142561"/>
                  </a:lnTo>
                  <a:lnTo>
                    <a:pt x="776215" y="154736"/>
                  </a:lnTo>
                  <a:lnTo>
                    <a:pt x="722453" y="154736"/>
                  </a:lnTo>
                  <a:lnTo>
                    <a:pt x="669136" y="154736"/>
                  </a:lnTo>
                  <a:lnTo>
                    <a:pt x="602044" y="154736"/>
                  </a:lnTo>
                  <a:lnTo>
                    <a:pt x="562056" y="154736"/>
                  </a:lnTo>
                  <a:lnTo>
                    <a:pt x="508294" y="142561"/>
                  </a:lnTo>
                  <a:lnTo>
                    <a:pt x="441647" y="142561"/>
                  </a:lnTo>
                  <a:lnTo>
                    <a:pt x="387885" y="142561"/>
                  </a:lnTo>
                  <a:lnTo>
                    <a:pt x="347897" y="130779"/>
                  </a:lnTo>
                  <a:lnTo>
                    <a:pt x="307464" y="130779"/>
                  </a:lnTo>
                  <a:lnTo>
                    <a:pt x="254147" y="118997"/>
                  </a:lnTo>
                  <a:lnTo>
                    <a:pt x="214159" y="107216"/>
                  </a:lnTo>
                  <a:lnTo>
                    <a:pt x="173726" y="107216"/>
                  </a:lnTo>
                  <a:lnTo>
                    <a:pt x="133738" y="95041"/>
                  </a:lnTo>
                  <a:lnTo>
                    <a:pt x="107079" y="83259"/>
                  </a:lnTo>
                  <a:lnTo>
                    <a:pt x="79976" y="71477"/>
                  </a:lnTo>
                  <a:lnTo>
                    <a:pt x="53317" y="59302"/>
                  </a:lnTo>
                  <a:lnTo>
                    <a:pt x="26658" y="47520"/>
                  </a:lnTo>
                  <a:lnTo>
                    <a:pt x="13329" y="35738"/>
                  </a:lnTo>
                  <a:lnTo>
                    <a:pt x="0" y="23956"/>
                  </a:lnTo>
                  <a:lnTo>
                    <a:pt x="0" y="11781"/>
                  </a:lnTo>
                  <a:lnTo>
                    <a:pt x="0" y="0"/>
                  </a:lnTo>
                  <a:lnTo>
                    <a:pt x="0" y="166518"/>
                  </a:lnTo>
                  <a:lnTo>
                    <a:pt x="0" y="178300"/>
                  </a:lnTo>
                  <a:lnTo>
                    <a:pt x="0" y="190475"/>
                  </a:lnTo>
                  <a:lnTo>
                    <a:pt x="13329" y="202257"/>
                  </a:lnTo>
                  <a:lnTo>
                    <a:pt x="26658" y="214039"/>
                  </a:lnTo>
                  <a:lnTo>
                    <a:pt x="53317" y="226213"/>
                  </a:lnTo>
                  <a:lnTo>
                    <a:pt x="79976" y="237995"/>
                  </a:lnTo>
                  <a:lnTo>
                    <a:pt x="107079" y="249777"/>
                  </a:lnTo>
                  <a:lnTo>
                    <a:pt x="133738" y="261559"/>
                  </a:lnTo>
                  <a:lnTo>
                    <a:pt x="173726" y="273734"/>
                  </a:lnTo>
                  <a:lnTo>
                    <a:pt x="214159" y="273734"/>
                  </a:lnTo>
                  <a:lnTo>
                    <a:pt x="254147" y="285516"/>
                  </a:lnTo>
                  <a:lnTo>
                    <a:pt x="307464" y="297298"/>
                  </a:lnTo>
                  <a:lnTo>
                    <a:pt x="347897" y="297298"/>
                  </a:lnTo>
                  <a:lnTo>
                    <a:pt x="387885" y="309473"/>
                  </a:lnTo>
                  <a:lnTo>
                    <a:pt x="441647" y="309473"/>
                  </a:lnTo>
                  <a:lnTo>
                    <a:pt x="508294" y="309473"/>
                  </a:lnTo>
                  <a:lnTo>
                    <a:pt x="562056" y="321255"/>
                  </a:lnTo>
                  <a:lnTo>
                    <a:pt x="602044" y="321255"/>
                  </a:lnTo>
                  <a:lnTo>
                    <a:pt x="669136" y="321255"/>
                  </a:lnTo>
                  <a:lnTo>
                    <a:pt x="722453" y="321255"/>
                  </a:lnTo>
                  <a:lnTo>
                    <a:pt x="776215" y="321255"/>
                  </a:lnTo>
                  <a:lnTo>
                    <a:pt x="829533" y="309473"/>
                  </a:lnTo>
                  <a:lnTo>
                    <a:pt x="883295" y="309473"/>
                  </a:lnTo>
                  <a:lnTo>
                    <a:pt x="936524" y="309473"/>
                  </a:lnTo>
                  <a:lnTo>
                    <a:pt x="990374" y="297298"/>
                  </a:lnTo>
                  <a:lnTo>
                    <a:pt x="1030363" y="297298"/>
                  </a:lnTo>
                  <a:lnTo>
                    <a:pt x="1083680" y="285516"/>
                  </a:lnTo>
                  <a:lnTo>
                    <a:pt x="1124202" y="273734"/>
                  </a:lnTo>
                  <a:lnTo>
                    <a:pt x="1164190" y="261559"/>
                  </a:lnTo>
                  <a:lnTo>
                    <a:pt x="1190849" y="261559"/>
                  </a:lnTo>
                  <a:lnTo>
                    <a:pt x="1231192" y="249777"/>
                  </a:lnTo>
                  <a:lnTo>
                    <a:pt x="1257851" y="237995"/>
                  </a:lnTo>
                  <a:lnTo>
                    <a:pt x="1284510" y="226213"/>
                  </a:lnTo>
                  <a:lnTo>
                    <a:pt x="1297839" y="214039"/>
                  </a:lnTo>
                  <a:lnTo>
                    <a:pt x="1311169" y="202257"/>
                  </a:lnTo>
                  <a:lnTo>
                    <a:pt x="1324498" y="190475"/>
                  </a:lnTo>
                  <a:lnTo>
                    <a:pt x="1324498" y="23956"/>
                  </a:lnTo>
                  <a:close/>
                </a:path>
              </a:pathLst>
            </a:custGeom>
            <a:ln w="118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2085353" y="6804427"/>
              <a:ext cx="1324610" cy="309880"/>
            </a:xfrm>
            <a:custGeom>
              <a:avLst/>
              <a:gdLst/>
              <a:ahLst/>
              <a:cxnLst/>
              <a:rect l="l" t="t" r="r" b="b"/>
              <a:pathLst>
                <a:path w="1324610" h="309879">
                  <a:moveTo>
                    <a:pt x="669136" y="0"/>
                  </a:moveTo>
                  <a:lnTo>
                    <a:pt x="441647" y="0"/>
                  </a:lnTo>
                  <a:lnTo>
                    <a:pt x="387885" y="12174"/>
                  </a:lnTo>
                  <a:lnTo>
                    <a:pt x="347897" y="12174"/>
                  </a:lnTo>
                  <a:lnTo>
                    <a:pt x="240817" y="35738"/>
                  </a:lnTo>
                  <a:lnTo>
                    <a:pt x="214159" y="35738"/>
                  </a:lnTo>
                  <a:lnTo>
                    <a:pt x="173726" y="47520"/>
                  </a:lnTo>
                  <a:lnTo>
                    <a:pt x="133738" y="59695"/>
                  </a:lnTo>
                  <a:lnTo>
                    <a:pt x="93750" y="71477"/>
                  </a:lnTo>
                  <a:lnTo>
                    <a:pt x="66647" y="83259"/>
                  </a:lnTo>
                  <a:lnTo>
                    <a:pt x="39988" y="95434"/>
                  </a:lnTo>
                  <a:lnTo>
                    <a:pt x="0" y="130779"/>
                  </a:lnTo>
                  <a:lnTo>
                    <a:pt x="0" y="166518"/>
                  </a:lnTo>
                  <a:lnTo>
                    <a:pt x="39988" y="202257"/>
                  </a:lnTo>
                  <a:lnTo>
                    <a:pt x="147067" y="249777"/>
                  </a:lnTo>
                  <a:lnTo>
                    <a:pt x="187056" y="261952"/>
                  </a:lnTo>
                  <a:lnTo>
                    <a:pt x="240817" y="273734"/>
                  </a:lnTo>
                  <a:lnTo>
                    <a:pt x="280806" y="273734"/>
                  </a:lnTo>
                  <a:lnTo>
                    <a:pt x="387885" y="297298"/>
                  </a:lnTo>
                  <a:lnTo>
                    <a:pt x="481635" y="297298"/>
                  </a:lnTo>
                  <a:lnTo>
                    <a:pt x="534953" y="309473"/>
                  </a:lnTo>
                  <a:lnTo>
                    <a:pt x="762886" y="309473"/>
                  </a:lnTo>
                  <a:lnTo>
                    <a:pt x="816203" y="297298"/>
                  </a:lnTo>
                  <a:lnTo>
                    <a:pt x="923194" y="297298"/>
                  </a:lnTo>
                  <a:lnTo>
                    <a:pt x="976512" y="285516"/>
                  </a:lnTo>
                  <a:lnTo>
                    <a:pt x="1030363" y="285516"/>
                  </a:lnTo>
                  <a:lnTo>
                    <a:pt x="1110872" y="261952"/>
                  </a:lnTo>
                  <a:lnTo>
                    <a:pt x="1150860" y="261952"/>
                  </a:lnTo>
                  <a:lnTo>
                    <a:pt x="1190849" y="249777"/>
                  </a:lnTo>
                  <a:lnTo>
                    <a:pt x="1231192" y="237995"/>
                  </a:lnTo>
                  <a:lnTo>
                    <a:pt x="1257851" y="226213"/>
                  </a:lnTo>
                  <a:lnTo>
                    <a:pt x="1271181" y="214039"/>
                  </a:lnTo>
                  <a:lnTo>
                    <a:pt x="1297839" y="202257"/>
                  </a:lnTo>
                  <a:lnTo>
                    <a:pt x="1324498" y="178693"/>
                  </a:lnTo>
                  <a:lnTo>
                    <a:pt x="669136" y="154736"/>
                  </a:lnTo>
                  <a:lnTo>
                    <a:pt x="669136" y="0"/>
                  </a:lnTo>
                  <a:close/>
                </a:path>
              </a:pathLst>
            </a:custGeom>
            <a:solidFill>
              <a:srgbClr val="CC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/>
            <p:cNvSpPr/>
            <p:nvPr/>
          </p:nvSpPr>
          <p:spPr>
            <a:xfrm>
              <a:off x="2085353" y="6804427"/>
              <a:ext cx="1324610" cy="309880"/>
            </a:xfrm>
            <a:custGeom>
              <a:avLst/>
              <a:gdLst/>
              <a:ahLst/>
              <a:cxnLst/>
              <a:rect l="l" t="t" r="r" b="b"/>
              <a:pathLst>
                <a:path w="1324610" h="309879">
                  <a:moveTo>
                    <a:pt x="1324498" y="178693"/>
                  </a:moveTo>
                  <a:lnTo>
                    <a:pt x="1311169" y="190475"/>
                  </a:lnTo>
                  <a:lnTo>
                    <a:pt x="1297839" y="202257"/>
                  </a:lnTo>
                  <a:lnTo>
                    <a:pt x="1271181" y="214039"/>
                  </a:lnTo>
                  <a:lnTo>
                    <a:pt x="1257851" y="226213"/>
                  </a:lnTo>
                  <a:lnTo>
                    <a:pt x="1231192" y="237995"/>
                  </a:lnTo>
                  <a:lnTo>
                    <a:pt x="1190849" y="249777"/>
                  </a:lnTo>
                  <a:lnTo>
                    <a:pt x="1150860" y="261952"/>
                  </a:lnTo>
                  <a:lnTo>
                    <a:pt x="1110872" y="261952"/>
                  </a:lnTo>
                  <a:lnTo>
                    <a:pt x="1070351" y="273734"/>
                  </a:lnTo>
                  <a:lnTo>
                    <a:pt x="1030363" y="285516"/>
                  </a:lnTo>
                  <a:lnTo>
                    <a:pt x="976512" y="285516"/>
                  </a:lnTo>
                  <a:lnTo>
                    <a:pt x="923194" y="297298"/>
                  </a:lnTo>
                  <a:lnTo>
                    <a:pt x="869521" y="297298"/>
                  </a:lnTo>
                  <a:lnTo>
                    <a:pt x="816203" y="297298"/>
                  </a:lnTo>
                  <a:lnTo>
                    <a:pt x="762886" y="309473"/>
                  </a:lnTo>
                  <a:lnTo>
                    <a:pt x="709124" y="309473"/>
                  </a:lnTo>
                  <a:lnTo>
                    <a:pt x="655806" y="309473"/>
                  </a:lnTo>
                  <a:lnTo>
                    <a:pt x="602044" y="309473"/>
                  </a:lnTo>
                  <a:lnTo>
                    <a:pt x="534953" y="309473"/>
                  </a:lnTo>
                  <a:lnTo>
                    <a:pt x="481635" y="297298"/>
                  </a:lnTo>
                  <a:lnTo>
                    <a:pt x="428318" y="297298"/>
                  </a:lnTo>
                  <a:lnTo>
                    <a:pt x="387885" y="297298"/>
                  </a:lnTo>
                  <a:lnTo>
                    <a:pt x="334568" y="285516"/>
                  </a:lnTo>
                  <a:lnTo>
                    <a:pt x="280806" y="273734"/>
                  </a:lnTo>
                  <a:lnTo>
                    <a:pt x="240817" y="273734"/>
                  </a:lnTo>
                  <a:lnTo>
                    <a:pt x="187056" y="261952"/>
                  </a:lnTo>
                  <a:lnTo>
                    <a:pt x="147067" y="249777"/>
                  </a:lnTo>
                  <a:lnTo>
                    <a:pt x="120408" y="237995"/>
                  </a:lnTo>
                  <a:lnTo>
                    <a:pt x="93750" y="226213"/>
                  </a:lnTo>
                  <a:lnTo>
                    <a:pt x="66647" y="214039"/>
                  </a:lnTo>
                  <a:lnTo>
                    <a:pt x="39988" y="202257"/>
                  </a:lnTo>
                  <a:lnTo>
                    <a:pt x="26658" y="190475"/>
                  </a:lnTo>
                  <a:lnTo>
                    <a:pt x="13329" y="178693"/>
                  </a:lnTo>
                  <a:lnTo>
                    <a:pt x="0" y="166518"/>
                  </a:lnTo>
                  <a:lnTo>
                    <a:pt x="0" y="154736"/>
                  </a:lnTo>
                  <a:lnTo>
                    <a:pt x="0" y="142954"/>
                  </a:lnTo>
                  <a:lnTo>
                    <a:pt x="0" y="130779"/>
                  </a:lnTo>
                  <a:lnTo>
                    <a:pt x="13329" y="118997"/>
                  </a:lnTo>
                  <a:lnTo>
                    <a:pt x="26658" y="107216"/>
                  </a:lnTo>
                  <a:lnTo>
                    <a:pt x="39988" y="95434"/>
                  </a:lnTo>
                  <a:lnTo>
                    <a:pt x="66647" y="83259"/>
                  </a:lnTo>
                  <a:lnTo>
                    <a:pt x="93750" y="71477"/>
                  </a:lnTo>
                  <a:lnTo>
                    <a:pt x="133738" y="59695"/>
                  </a:lnTo>
                  <a:lnTo>
                    <a:pt x="173726" y="47520"/>
                  </a:lnTo>
                  <a:lnTo>
                    <a:pt x="214159" y="35738"/>
                  </a:lnTo>
                  <a:lnTo>
                    <a:pt x="240817" y="35738"/>
                  </a:lnTo>
                  <a:lnTo>
                    <a:pt x="294135" y="23956"/>
                  </a:lnTo>
                  <a:lnTo>
                    <a:pt x="347897" y="12174"/>
                  </a:lnTo>
                  <a:lnTo>
                    <a:pt x="387885" y="12174"/>
                  </a:lnTo>
                  <a:lnTo>
                    <a:pt x="441647" y="0"/>
                  </a:lnTo>
                  <a:lnTo>
                    <a:pt x="508294" y="0"/>
                  </a:lnTo>
                  <a:lnTo>
                    <a:pt x="548727" y="0"/>
                  </a:lnTo>
                  <a:lnTo>
                    <a:pt x="602044" y="0"/>
                  </a:lnTo>
                  <a:lnTo>
                    <a:pt x="669136" y="0"/>
                  </a:lnTo>
                  <a:lnTo>
                    <a:pt x="669136" y="154736"/>
                  </a:lnTo>
                  <a:lnTo>
                    <a:pt x="1324498" y="178693"/>
                  </a:lnTo>
                  <a:close/>
                </a:path>
              </a:pathLst>
            </a:custGeom>
            <a:ln w="1186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" name="object 72"/>
            <p:cNvSpPr/>
            <p:nvPr/>
          </p:nvSpPr>
          <p:spPr>
            <a:xfrm>
              <a:off x="1770779" y="6382239"/>
              <a:ext cx="2221865" cy="154940"/>
            </a:xfrm>
            <a:custGeom>
              <a:avLst/>
              <a:gdLst/>
              <a:ahLst/>
              <a:cxnLst/>
              <a:rect l="l" t="t" r="r" b="b"/>
              <a:pathLst>
                <a:path w="2221865" h="154940">
                  <a:moveTo>
                    <a:pt x="0" y="154736"/>
                  </a:moveTo>
                  <a:lnTo>
                    <a:pt x="2221567" y="154736"/>
                  </a:lnTo>
                  <a:lnTo>
                    <a:pt x="2221567" y="0"/>
                  </a:lnTo>
                  <a:lnTo>
                    <a:pt x="0" y="0"/>
                  </a:lnTo>
                  <a:lnTo>
                    <a:pt x="0" y="154736"/>
                  </a:lnTo>
                  <a:close/>
                </a:path>
              </a:pathLst>
            </a:custGeom>
            <a:ln w="1178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/>
            <p:cNvSpPr/>
            <p:nvPr/>
          </p:nvSpPr>
          <p:spPr>
            <a:xfrm>
              <a:off x="1810767" y="6429760"/>
              <a:ext cx="40640" cy="36195"/>
            </a:xfrm>
            <a:custGeom>
              <a:avLst/>
              <a:gdLst/>
              <a:ahLst/>
              <a:cxnLst/>
              <a:rect l="l" t="t" r="r" b="b"/>
              <a:pathLst>
                <a:path w="40639" h="36195">
                  <a:moveTo>
                    <a:pt x="40432" y="0"/>
                  </a:moveTo>
                  <a:lnTo>
                    <a:pt x="0" y="0"/>
                  </a:lnTo>
                  <a:lnTo>
                    <a:pt x="0" y="35738"/>
                  </a:lnTo>
                  <a:lnTo>
                    <a:pt x="40432" y="35738"/>
                  </a:lnTo>
                  <a:lnTo>
                    <a:pt x="40432" y="0"/>
                  </a:lnTo>
                  <a:close/>
                </a:path>
              </a:pathLst>
            </a:custGeom>
            <a:solidFill>
              <a:srgbClr val="9999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1810767" y="6429760"/>
              <a:ext cx="40640" cy="36195"/>
            </a:xfrm>
            <a:custGeom>
              <a:avLst/>
              <a:gdLst/>
              <a:ahLst/>
              <a:cxnLst/>
              <a:rect l="l" t="t" r="r" b="b"/>
              <a:pathLst>
                <a:path w="40639" h="36195">
                  <a:moveTo>
                    <a:pt x="0" y="35738"/>
                  </a:moveTo>
                  <a:lnTo>
                    <a:pt x="40432" y="35738"/>
                  </a:lnTo>
                  <a:lnTo>
                    <a:pt x="40432" y="0"/>
                  </a:lnTo>
                  <a:lnTo>
                    <a:pt x="0" y="0"/>
                  </a:lnTo>
                  <a:lnTo>
                    <a:pt x="0" y="35738"/>
                  </a:lnTo>
                  <a:close/>
                </a:path>
              </a:pathLst>
            </a:custGeom>
            <a:ln w="1246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5" name="object 75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1891188" y="6418371"/>
              <a:ext cx="428069" cy="35738"/>
            </a:xfrm>
            <a:prstGeom prst="rect">
              <a:avLst/>
            </a:prstGeom>
          </p:spPr>
        </p:pic>
        <p:sp>
          <p:nvSpPr>
            <p:cNvPr id="76" name="object 76"/>
            <p:cNvSpPr/>
            <p:nvPr/>
          </p:nvSpPr>
          <p:spPr>
            <a:xfrm>
              <a:off x="2332835" y="6429760"/>
              <a:ext cx="40005" cy="36195"/>
            </a:xfrm>
            <a:custGeom>
              <a:avLst/>
              <a:gdLst/>
              <a:ahLst/>
              <a:cxnLst/>
              <a:rect l="l" t="t" r="r" b="b"/>
              <a:pathLst>
                <a:path w="40005" h="36195">
                  <a:moveTo>
                    <a:pt x="39988" y="0"/>
                  </a:moveTo>
                  <a:lnTo>
                    <a:pt x="0" y="0"/>
                  </a:lnTo>
                  <a:lnTo>
                    <a:pt x="0" y="35738"/>
                  </a:lnTo>
                  <a:lnTo>
                    <a:pt x="39988" y="35738"/>
                  </a:lnTo>
                  <a:lnTo>
                    <a:pt x="39988" y="0"/>
                  </a:lnTo>
                  <a:close/>
                </a:path>
              </a:pathLst>
            </a:custGeom>
            <a:solidFill>
              <a:srgbClr val="99336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/>
            <p:cNvSpPr/>
            <p:nvPr/>
          </p:nvSpPr>
          <p:spPr>
            <a:xfrm>
              <a:off x="2332835" y="6429760"/>
              <a:ext cx="40005" cy="36195"/>
            </a:xfrm>
            <a:custGeom>
              <a:avLst/>
              <a:gdLst/>
              <a:ahLst/>
              <a:cxnLst/>
              <a:rect l="l" t="t" r="r" b="b"/>
              <a:pathLst>
                <a:path w="40005" h="36195">
                  <a:moveTo>
                    <a:pt x="0" y="35738"/>
                  </a:moveTo>
                  <a:lnTo>
                    <a:pt x="39988" y="35738"/>
                  </a:lnTo>
                  <a:lnTo>
                    <a:pt x="39988" y="0"/>
                  </a:lnTo>
                  <a:lnTo>
                    <a:pt x="0" y="0"/>
                  </a:lnTo>
                  <a:lnTo>
                    <a:pt x="0" y="35738"/>
                  </a:lnTo>
                  <a:close/>
                </a:path>
              </a:pathLst>
            </a:custGeom>
            <a:ln w="1246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8" name="object 78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2413256" y="6418371"/>
              <a:ext cx="720605" cy="35738"/>
            </a:xfrm>
            <a:prstGeom prst="rect">
              <a:avLst/>
            </a:prstGeom>
          </p:spPr>
        </p:pic>
        <p:sp>
          <p:nvSpPr>
            <p:cNvPr id="79" name="object 79"/>
            <p:cNvSpPr/>
            <p:nvPr/>
          </p:nvSpPr>
          <p:spPr>
            <a:xfrm>
              <a:off x="3149128" y="6429760"/>
              <a:ext cx="40640" cy="36195"/>
            </a:xfrm>
            <a:custGeom>
              <a:avLst/>
              <a:gdLst/>
              <a:ahLst/>
              <a:cxnLst/>
              <a:rect l="l" t="t" r="r" b="b"/>
              <a:pathLst>
                <a:path w="40639" h="36195">
                  <a:moveTo>
                    <a:pt x="40432" y="0"/>
                  </a:moveTo>
                  <a:lnTo>
                    <a:pt x="0" y="0"/>
                  </a:lnTo>
                  <a:lnTo>
                    <a:pt x="0" y="35738"/>
                  </a:lnTo>
                  <a:lnTo>
                    <a:pt x="40432" y="35738"/>
                  </a:lnTo>
                  <a:lnTo>
                    <a:pt x="40432" y="0"/>
                  </a:lnTo>
                  <a:close/>
                </a:path>
              </a:pathLst>
            </a:custGeom>
            <a:solidFill>
              <a:srgbClr val="FFFF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/>
            <p:cNvSpPr/>
            <p:nvPr/>
          </p:nvSpPr>
          <p:spPr>
            <a:xfrm>
              <a:off x="3149128" y="6429760"/>
              <a:ext cx="40640" cy="36195"/>
            </a:xfrm>
            <a:custGeom>
              <a:avLst/>
              <a:gdLst/>
              <a:ahLst/>
              <a:cxnLst/>
              <a:rect l="l" t="t" r="r" b="b"/>
              <a:pathLst>
                <a:path w="40639" h="36195">
                  <a:moveTo>
                    <a:pt x="0" y="35738"/>
                  </a:moveTo>
                  <a:lnTo>
                    <a:pt x="40432" y="35738"/>
                  </a:lnTo>
                  <a:lnTo>
                    <a:pt x="40432" y="0"/>
                  </a:lnTo>
                  <a:lnTo>
                    <a:pt x="0" y="0"/>
                  </a:lnTo>
                  <a:lnTo>
                    <a:pt x="0" y="35738"/>
                  </a:lnTo>
                  <a:close/>
                </a:path>
              </a:pathLst>
            </a:custGeom>
            <a:ln w="1246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1" name="object 81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3229460" y="6418371"/>
              <a:ext cx="336967" cy="35738"/>
            </a:xfrm>
            <a:prstGeom prst="rect">
              <a:avLst/>
            </a:prstGeom>
          </p:spPr>
        </p:pic>
        <p:sp>
          <p:nvSpPr>
            <p:cNvPr id="82" name="object 82"/>
            <p:cNvSpPr/>
            <p:nvPr/>
          </p:nvSpPr>
          <p:spPr>
            <a:xfrm>
              <a:off x="3577446" y="6429760"/>
              <a:ext cx="40005" cy="36195"/>
            </a:xfrm>
            <a:custGeom>
              <a:avLst/>
              <a:gdLst/>
              <a:ahLst/>
              <a:cxnLst/>
              <a:rect l="l" t="t" r="r" b="b"/>
              <a:pathLst>
                <a:path w="40004" h="36195">
                  <a:moveTo>
                    <a:pt x="39988" y="0"/>
                  </a:moveTo>
                  <a:lnTo>
                    <a:pt x="0" y="0"/>
                  </a:lnTo>
                  <a:lnTo>
                    <a:pt x="0" y="35738"/>
                  </a:lnTo>
                  <a:lnTo>
                    <a:pt x="39988" y="35738"/>
                  </a:lnTo>
                  <a:lnTo>
                    <a:pt x="39988" y="0"/>
                  </a:lnTo>
                  <a:close/>
                </a:path>
              </a:pathLst>
            </a:custGeom>
            <a:solidFill>
              <a:srgbClr val="CC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83"/>
            <p:cNvSpPr/>
            <p:nvPr/>
          </p:nvSpPr>
          <p:spPr>
            <a:xfrm>
              <a:off x="3577446" y="6429760"/>
              <a:ext cx="40005" cy="36195"/>
            </a:xfrm>
            <a:custGeom>
              <a:avLst/>
              <a:gdLst/>
              <a:ahLst/>
              <a:cxnLst/>
              <a:rect l="l" t="t" r="r" b="b"/>
              <a:pathLst>
                <a:path w="40004" h="36195">
                  <a:moveTo>
                    <a:pt x="0" y="35738"/>
                  </a:moveTo>
                  <a:lnTo>
                    <a:pt x="39988" y="35738"/>
                  </a:lnTo>
                  <a:lnTo>
                    <a:pt x="39988" y="0"/>
                  </a:lnTo>
                  <a:lnTo>
                    <a:pt x="0" y="0"/>
                  </a:lnTo>
                  <a:lnTo>
                    <a:pt x="0" y="35738"/>
                  </a:lnTo>
                  <a:close/>
                </a:path>
              </a:pathLst>
            </a:custGeom>
            <a:ln w="1246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4" name="object 84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3657778" y="6418371"/>
              <a:ext cx="304976" cy="35738"/>
            </a:xfrm>
            <a:prstGeom prst="rect">
              <a:avLst/>
            </a:prstGeom>
          </p:spPr>
        </p:pic>
        <p:pic>
          <p:nvPicPr>
            <p:cNvPr id="85" name="object 85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4725161" y="164274"/>
              <a:ext cx="1805305" cy="893889"/>
            </a:xfrm>
            <a:prstGeom prst="rect">
              <a:avLst/>
            </a:prstGeom>
          </p:spPr>
        </p:pic>
      </p:grpSp>
      <p:sp>
        <p:nvSpPr>
          <p:cNvPr id="86" name="object 86"/>
          <p:cNvSpPr txBox="1"/>
          <p:nvPr/>
        </p:nvSpPr>
        <p:spPr>
          <a:xfrm>
            <a:off x="1853710" y="8290415"/>
            <a:ext cx="4215765" cy="71628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ts val="1410"/>
              </a:lnSpc>
            </a:pPr>
            <a:r>
              <a:rPr sz="1200" b="1" dirty="0">
                <a:latin typeface="Times New Roman"/>
                <a:cs typeface="Times New Roman"/>
              </a:rPr>
              <a:t>Participación</a:t>
            </a:r>
            <a:r>
              <a:rPr sz="1200" b="1" spc="1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y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Percepción</a:t>
            </a:r>
            <a:r>
              <a:rPr sz="1200" b="1" spc="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los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Padres</a:t>
            </a:r>
            <a:r>
              <a:rPr sz="1200" b="1" spc="-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y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Representantes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en</a:t>
            </a:r>
            <a:r>
              <a:rPr sz="1200" b="1" spc="-25" dirty="0">
                <a:latin typeface="Times New Roman"/>
                <a:cs typeface="Times New Roman"/>
              </a:rPr>
              <a:t> las</a:t>
            </a:r>
            <a:endParaRPr sz="1200" dirty="0">
              <a:latin typeface="Times New Roman"/>
              <a:cs typeface="Times New Roman"/>
            </a:endParaRPr>
          </a:p>
          <a:p>
            <a:pPr marL="3175" algn="ctr">
              <a:lnSpc>
                <a:spcPct val="100000"/>
              </a:lnSpc>
              <a:spcBef>
                <a:spcPts val="720"/>
              </a:spcBef>
            </a:pPr>
            <a:r>
              <a:rPr sz="1200" b="1" dirty="0">
                <a:latin typeface="Times New Roman"/>
                <a:cs typeface="Times New Roman"/>
              </a:rPr>
              <a:t>Actividades</a:t>
            </a:r>
            <a:r>
              <a:rPr sz="1200" b="1" spc="-60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Educativas</a:t>
            </a:r>
            <a:endParaRPr sz="1200" dirty="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505"/>
              </a:spcBef>
            </a:pPr>
            <a:r>
              <a:rPr sz="1200" b="1" dirty="0">
                <a:latin typeface="Times New Roman"/>
                <a:cs typeface="Times New Roman"/>
              </a:rPr>
              <a:t>MSc.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Lisbening</a:t>
            </a:r>
            <a:r>
              <a:rPr sz="1200" b="1" spc="-4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Caridad</a:t>
            </a:r>
            <a:r>
              <a:rPr sz="1200" b="1" spc="-55" dirty="0">
                <a:latin typeface="Times New Roman"/>
                <a:cs typeface="Times New Roman"/>
              </a:rPr>
              <a:t> </a:t>
            </a:r>
            <a:r>
              <a:rPr sz="1200" b="1" spc="-20" dirty="0">
                <a:latin typeface="Times New Roman"/>
                <a:cs typeface="Times New Roman"/>
              </a:rPr>
              <a:t>Torres</a:t>
            </a:r>
            <a:r>
              <a:rPr sz="1200" b="1" spc="-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Álvarez</a:t>
            </a:r>
            <a:endParaRPr sz="1200" dirty="0">
              <a:latin typeface="Times New Roman"/>
              <a:cs typeface="Times New Roman"/>
            </a:endParaRPr>
          </a:p>
        </p:txBody>
      </p:sp>
      <p:sp>
        <p:nvSpPr>
          <p:cNvPr id="87" name="object 87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46363" rIns="0" bIns="0" rtlCol="0">
            <a:spAutoFit/>
          </a:bodyPr>
          <a:lstStyle/>
          <a:p>
            <a:pPr marL="279400">
              <a:lnSpc>
                <a:spcPts val="1410"/>
              </a:lnSpc>
            </a:pPr>
            <a:fld id="{81D60167-4931-47E6-BA6A-407CBD079E47}" type="slidenum">
              <a:rPr b="1" spc="-25" dirty="0">
                <a:latin typeface="Times New Roman"/>
                <a:cs typeface="Times New Roman"/>
              </a:rPr>
              <a:t>32</a:t>
            </a:fld>
            <a:endParaRPr b="1" spc="-25" dirty="0">
              <a:latin typeface="Times New Roman"/>
              <a:cs typeface="Times New Roman"/>
            </a:endParaRPr>
          </a:p>
        </p:txBody>
      </p:sp>
      <p:grpSp>
        <p:nvGrpSpPr>
          <p:cNvPr id="88" name="Grupo 87">
            <a:extLst>
              <a:ext uri="{FF2B5EF4-FFF2-40B4-BE49-F238E27FC236}">
                <a16:creationId xmlns:a16="http://schemas.microsoft.com/office/drawing/2014/main" id="{5ABD731B-CB06-3F14-BFD8-10FC5B03F0C8}"/>
              </a:ext>
            </a:extLst>
          </p:cNvPr>
          <p:cNvGrpSpPr/>
          <p:nvPr/>
        </p:nvGrpSpPr>
        <p:grpSpPr>
          <a:xfrm>
            <a:off x="192024" y="99280"/>
            <a:ext cx="6472351" cy="1452626"/>
            <a:chOff x="470065" y="1951410"/>
            <a:chExt cx="6665976" cy="1452626"/>
          </a:xfrm>
        </p:grpSpPr>
        <p:grpSp>
          <p:nvGrpSpPr>
            <p:cNvPr id="89" name="object 12">
              <a:extLst>
                <a:ext uri="{FF2B5EF4-FFF2-40B4-BE49-F238E27FC236}">
                  <a16:creationId xmlns:a16="http://schemas.microsoft.com/office/drawing/2014/main" id="{2E65881E-88F7-8A3F-13F3-F7EB9EAC8B58}"/>
                </a:ext>
              </a:extLst>
            </p:cNvPr>
            <p:cNvGrpSpPr/>
            <p:nvPr/>
          </p:nvGrpSpPr>
          <p:grpSpPr>
            <a:xfrm>
              <a:off x="470065" y="1951664"/>
              <a:ext cx="6665976" cy="1452372"/>
              <a:chOff x="96011" y="115823"/>
              <a:chExt cx="6665976" cy="1452372"/>
            </a:xfrm>
          </p:grpSpPr>
          <p:pic>
            <p:nvPicPr>
              <p:cNvPr id="93" name="object 13">
                <a:extLst>
                  <a:ext uri="{FF2B5EF4-FFF2-40B4-BE49-F238E27FC236}">
                    <a16:creationId xmlns:a16="http://schemas.microsoft.com/office/drawing/2014/main" id="{BA0177D2-B3BD-CC3F-BB08-0CF5273A3AF7}"/>
                  </a:ext>
                </a:extLst>
              </p:cNvPr>
              <p:cNvPicPr/>
              <p:nvPr/>
            </p:nvPicPr>
            <p:blipFill>
              <a:blip r:embed="rId16" cstate="print"/>
              <a:stretch>
                <a:fillRect/>
              </a:stretch>
            </p:blipFill>
            <p:spPr>
              <a:xfrm>
                <a:off x="96011" y="115823"/>
                <a:ext cx="6665976" cy="1452372"/>
              </a:xfrm>
              <a:prstGeom prst="rect">
                <a:avLst/>
              </a:prstGeom>
            </p:spPr>
          </p:pic>
          <p:pic>
            <p:nvPicPr>
              <p:cNvPr id="94" name="object 14">
                <a:extLst>
                  <a:ext uri="{FF2B5EF4-FFF2-40B4-BE49-F238E27FC236}">
                    <a16:creationId xmlns:a16="http://schemas.microsoft.com/office/drawing/2014/main" id="{0DC1AB2C-3765-F096-078F-EADCD060D50B}"/>
                  </a:ext>
                </a:extLst>
              </p:cNvPr>
              <p:cNvPicPr/>
              <p:nvPr/>
            </p:nvPicPr>
            <p:blipFill>
              <a:blip r:embed="rId17" cstate="print"/>
              <a:stretch>
                <a:fillRect/>
              </a:stretch>
            </p:blipFill>
            <p:spPr>
              <a:xfrm>
                <a:off x="142849" y="142875"/>
                <a:ext cx="6572275" cy="1358646"/>
              </a:xfrm>
              <a:prstGeom prst="rect">
                <a:avLst/>
              </a:prstGeom>
            </p:spPr>
          </p:pic>
          <p:sp>
            <p:nvSpPr>
              <p:cNvPr id="95" name="object 15">
                <a:extLst>
                  <a:ext uri="{FF2B5EF4-FFF2-40B4-BE49-F238E27FC236}">
                    <a16:creationId xmlns:a16="http://schemas.microsoft.com/office/drawing/2014/main" id="{6000D07C-6266-8CB6-DADD-DCC8B3654FCE}"/>
                  </a:ext>
                </a:extLst>
              </p:cNvPr>
              <p:cNvSpPr/>
              <p:nvPr/>
            </p:nvSpPr>
            <p:spPr>
              <a:xfrm>
                <a:off x="142849" y="142875"/>
                <a:ext cx="6572884" cy="1358900"/>
              </a:xfrm>
              <a:custGeom>
                <a:avLst/>
                <a:gdLst/>
                <a:ahLst/>
                <a:cxnLst/>
                <a:rect l="l" t="t" r="r" b="b"/>
                <a:pathLst>
                  <a:path w="6572884" h="1358900">
                    <a:moveTo>
                      <a:pt x="0" y="226441"/>
                    </a:moveTo>
                    <a:lnTo>
                      <a:pt x="4600" y="180795"/>
                    </a:lnTo>
                    <a:lnTo>
                      <a:pt x="17795" y="138285"/>
                    </a:lnTo>
                    <a:lnTo>
                      <a:pt x="38673" y="99820"/>
                    </a:lnTo>
                    <a:lnTo>
                      <a:pt x="66324" y="66309"/>
                    </a:lnTo>
                    <a:lnTo>
                      <a:pt x="99837" y="38663"/>
                    </a:lnTo>
                    <a:lnTo>
                      <a:pt x="138301" y="17789"/>
                    </a:lnTo>
                    <a:lnTo>
                      <a:pt x="180806" y="4599"/>
                    </a:lnTo>
                    <a:lnTo>
                      <a:pt x="226440" y="0"/>
                    </a:lnTo>
                    <a:lnTo>
                      <a:pt x="6345834" y="0"/>
                    </a:lnTo>
                    <a:lnTo>
                      <a:pt x="6391480" y="4599"/>
                    </a:lnTo>
                    <a:lnTo>
                      <a:pt x="6433990" y="17789"/>
                    </a:lnTo>
                    <a:lnTo>
                      <a:pt x="6472455" y="38663"/>
                    </a:lnTo>
                    <a:lnTo>
                      <a:pt x="6505965" y="66309"/>
                    </a:lnTo>
                    <a:lnTo>
                      <a:pt x="6533612" y="99820"/>
                    </a:lnTo>
                    <a:lnTo>
                      <a:pt x="6554485" y="138285"/>
                    </a:lnTo>
                    <a:lnTo>
                      <a:pt x="6567676" y="180795"/>
                    </a:lnTo>
                    <a:lnTo>
                      <a:pt x="6572275" y="226441"/>
                    </a:lnTo>
                    <a:lnTo>
                      <a:pt x="6572275" y="1132204"/>
                    </a:lnTo>
                    <a:lnTo>
                      <a:pt x="6567676" y="1177850"/>
                    </a:lnTo>
                    <a:lnTo>
                      <a:pt x="6554485" y="1220360"/>
                    </a:lnTo>
                    <a:lnTo>
                      <a:pt x="6533612" y="1258825"/>
                    </a:lnTo>
                    <a:lnTo>
                      <a:pt x="6505965" y="1292336"/>
                    </a:lnTo>
                    <a:lnTo>
                      <a:pt x="6472455" y="1319982"/>
                    </a:lnTo>
                    <a:lnTo>
                      <a:pt x="6433990" y="1340856"/>
                    </a:lnTo>
                    <a:lnTo>
                      <a:pt x="6391480" y="1354046"/>
                    </a:lnTo>
                    <a:lnTo>
                      <a:pt x="6345834" y="1358646"/>
                    </a:lnTo>
                    <a:lnTo>
                      <a:pt x="226440" y="1358646"/>
                    </a:lnTo>
                    <a:lnTo>
                      <a:pt x="180806" y="1354046"/>
                    </a:lnTo>
                    <a:lnTo>
                      <a:pt x="138301" y="1340856"/>
                    </a:lnTo>
                    <a:lnTo>
                      <a:pt x="99837" y="1319982"/>
                    </a:lnTo>
                    <a:lnTo>
                      <a:pt x="66324" y="1292336"/>
                    </a:lnTo>
                    <a:lnTo>
                      <a:pt x="38673" y="1258825"/>
                    </a:lnTo>
                    <a:lnTo>
                      <a:pt x="17795" y="1220360"/>
                    </a:lnTo>
                    <a:lnTo>
                      <a:pt x="4600" y="1177850"/>
                    </a:lnTo>
                    <a:lnTo>
                      <a:pt x="0" y="1132204"/>
                    </a:lnTo>
                    <a:lnTo>
                      <a:pt x="0" y="226441"/>
                    </a:lnTo>
                    <a:close/>
                  </a:path>
                </a:pathLst>
              </a:custGeom>
              <a:ln w="9525">
                <a:solidFill>
                  <a:srgbClr val="55CE74"/>
                </a:solidFill>
              </a:ln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pic>
            <p:nvPicPr>
              <p:cNvPr id="96" name="object 16">
                <a:extLst>
                  <a:ext uri="{FF2B5EF4-FFF2-40B4-BE49-F238E27FC236}">
                    <a16:creationId xmlns:a16="http://schemas.microsoft.com/office/drawing/2014/main" id="{1BFA5D2F-8E23-D7FD-47AB-14EA412CB9D0}"/>
                  </a:ext>
                </a:extLst>
              </p:cNvPr>
              <p:cNvPicPr/>
              <p:nvPr/>
            </p:nvPicPr>
            <p:blipFill>
              <a:blip r:embed="rId3" cstate="print"/>
              <a:stretch>
                <a:fillRect/>
              </a:stretch>
            </p:blipFill>
            <p:spPr>
              <a:xfrm>
                <a:off x="2500248" y="305930"/>
                <a:ext cx="1714500" cy="733945"/>
              </a:xfrm>
              <a:prstGeom prst="rect">
                <a:avLst/>
              </a:prstGeom>
            </p:spPr>
          </p:pic>
        </p:grpSp>
        <p:sp>
          <p:nvSpPr>
            <p:cNvPr id="90" name="object 16">
              <a:extLst>
                <a:ext uri="{FF2B5EF4-FFF2-40B4-BE49-F238E27FC236}">
                  <a16:creationId xmlns:a16="http://schemas.microsoft.com/office/drawing/2014/main" id="{D01DB633-7D23-012D-C3F0-8C56F38CA6CA}"/>
                </a:ext>
              </a:extLst>
            </p:cNvPr>
            <p:cNvSpPr txBox="1"/>
            <p:nvPr/>
          </p:nvSpPr>
          <p:spPr>
            <a:xfrm>
              <a:off x="2775727" y="2875716"/>
              <a:ext cx="3332858" cy="391795"/>
            </a:xfrm>
            <a:prstGeom prst="rect">
              <a:avLst/>
            </a:prstGeom>
            <a:noFill/>
          </p:spPr>
          <p:txBody>
            <a:bodyPr vert="horz" wrap="square" lIns="0" tIns="12700" rIns="0" bIns="0" rtlCol="0">
              <a:spAutoFit/>
            </a:bodyPr>
            <a:lstStyle/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Volumen 4,  Número 1  Enero a Julio 2021</a:t>
              </a:r>
            </a:p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Revista Semestral. Venezuela</a:t>
              </a:r>
              <a:endParaRPr sz="1200" dirty="0">
                <a:latin typeface="Arial"/>
                <a:cs typeface="Arial"/>
              </a:endParaRPr>
            </a:p>
          </p:txBody>
        </p:sp>
        <p:pic>
          <p:nvPicPr>
            <p:cNvPr id="91" name="object 25">
              <a:extLst>
                <a:ext uri="{FF2B5EF4-FFF2-40B4-BE49-F238E27FC236}">
                  <a16:creationId xmlns:a16="http://schemas.microsoft.com/office/drawing/2014/main" id="{1A09BDED-39CD-BA35-07A2-B0ADE24F37B7}"/>
                </a:ext>
              </a:extLst>
            </p:cNvPr>
            <p:cNvPicPr/>
            <p:nvPr/>
          </p:nvPicPr>
          <p:blipFill>
            <a:blip r:embed="rId18" cstate="print"/>
            <a:stretch>
              <a:fillRect/>
            </a:stretch>
          </p:blipFill>
          <p:spPr>
            <a:xfrm>
              <a:off x="470065" y="2027896"/>
              <a:ext cx="2305662" cy="1053903"/>
            </a:xfrm>
            <a:prstGeom prst="rect">
              <a:avLst/>
            </a:prstGeom>
          </p:spPr>
        </p:pic>
        <p:pic>
          <p:nvPicPr>
            <p:cNvPr id="92" name="object 31">
              <a:extLst>
                <a:ext uri="{FF2B5EF4-FFF2-40B4-BE49-F238E27FC236}">
                  <a16:creationId xmlns:a16="http://schemas.microsoft.com/office/drawing/2014/main" id="{8C43EC0B-19BF-6EC3-C6AB-D0A1904EBCDA}"/>
                </a:ext>
              </a:extLst>
            </p:cNvPr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4932681" y="1951410"/>
              <a:ext cx="1805304" cy="893889"/>
            </a:xfrm>
            <a:prstGeom prst="rect">
              <a:avLst/>
            </a:prstGeom>
          </p:spPr>
        </p:pic>
      </p:grpSp>
    </p:spTree>
  </p:cSld>
  <p:clrMapOvr>
    <a:masterClrMapping/>
  </p:clrMapOvr>
</p:sld>
</file>

<file path=ppt/slides/slide32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94485" y="1289306"/>
            <a:ext cx="6669405" cy="6695440"/>
            <a:chOff x="94485" y="1289306"/>
            <a:chExt cx="6669405" cy="6695440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94485" y="1289306"/>
              <a:ext cx="6669028" cy="6694927"/>
            </a:xfrm>
            <a:prstGeom prst="rect">
              <a:avLst/>
            </a:prstGeom>
          </p:spPr>
        </p:pic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42862" y="1316850"/>
              <a:ext cx="6572250" cy="6598920"/>
            </a:xfrm>
            <a:prstGeom prst="rect">
              <a:avLst/>
            </a:prstGeom>
          </p:spPr>
        </p:pic>
        <p:sp>
          <p:nvSpPr>
            <p:cNvPr id="5" name="object 5"/>
            <p:cNvSpPr/>
            <p:nvPr/>
          </p:nvSpPr>
          <p:spPr>
            <a:xfrm>
              <a:off x="142862" y="1316850"/>
              <a:ext cx="6572250" cy="6598920"/>
            </a:xfrm>
            <a:custGeom>
              <a:avLst/>
              <a:gdLst/>
              <a:ahLst/>
              <a:cxnLst/>
              <a:rect l="l" t="t" r="r" b="b"/>
              <a:pathLst>
                <a:path w="6572250" h="6598920">
                  <a:moveTo>
                    <a:pt x="0" y="6598920"/>
                  </a:moveTo>
                  <a:lnTo>
                    <a:pt x="6572250" y="6598920"/>
                  </a:lnTo>
                  <a:lnTo>
                    <a:pt x="6572250" y="0"/>
                  </a:lnTo>
                  <a:lnTo>
                    <a:pt x="0" y="0"/>
                  </a:lnTo>
                  <a:lnTo>
                    <a:pt x="0" y="6598920"/>
                  </a:lnTo>
                  <a:close/>
                </a:path>
              </a:pathLst>
            </a:custGeom>
            <a:ln w="28575">
              <a:solidFill>
                <a:srgbClr val="31AD51"/>
              </a:solidFill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</p:grpSp>
      <p:grpSp>
        <p:nvGrpSpPr>
          <p:cNvPr id="6" name="object 6"/>
          <p:cNvGrpSpPr/>
          <p:nvPr/>
        </p:nvGrpSpPr>
        <p:grpSpPr>
          <a:xfrm>
            <a:off x="144779" y="8196288"/>
            <a:ext cx="6518275" cy="833755"/>
            <a:chOff x="144779" y="8196288"/>
            <a:chExt cx="6518275" cy="833755"/>
          </a:xfrm>
        </p:grpSpPr>
        <p:sp>
          <p:nvSpPr>
            <p:cNvPr id="7" name="object 7"/>
            <p:cNvSpPr/>
            <p:nvPr/>
          </p:nvSpPr>
          <p:spPr>
            <a:xfrm>
              <a:off x="214287" y="8215338"/>
              <a:ext cx="6429375" cy="795655"/>
            </a:xfrm>
            <a:custGeom>
              <a:avLst/>
              <a:gdLst/>
              <a:ahLst/>
              <a:cxnLst/>
              <a:rect l="l" t="t" r="r" b="b"/>
              <a:pathLst>
                <a:path w="6429375" h="795654">
                  <a:moveTo>
                    <a:pt x="0" y="795337"/>
                  </a:moveTo>
                  <a:lnTo>
                    <a:pt x="6429375" y="795337"/>
                  </a:lnTo>
                  <a:lnTo>
                    <a:pt x="6429375" y="0"/>
                  </a:lnTo>
                  <a:lnTo>
                    <a:pt x="0" y="0"/>
                  </a:lnTo>
                  <a:lnTo>
                    <a:pt x="0" y="795337"/>
                  </a:lnTo>
                  <a:close/>
                </a:path>
              </a:pathLst>
            </a:custGeom>
            <a:ln w="38100">
              <a:solidFill>
                <a:srgbClr val="31AD51"/>
              </a:solidFill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pic>
          <p:nvPicPr>
            <p:cNvPr id="8" name="object 8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44779" y="8601456"/>
              <a:ext cx="6516624" cy="160019"/>
            </a:xfrm>
            <a:prstGeom prst="rect">
              <a:avLst/>
            </a:prstGeom>
          </p:spPr>
        </p:pic>
      </p:grpSp>
      <p:grpSp>
        <p:nvGrpSpPr>
          <p:cNvPr id="9" name="object 9"/>
          <p:cNvGrpSpPr/>
          <p:nvPr/>
        </p:nvGrpSpPr>
        <p:grpSpPr>
          <a:xfrm>
            <a:off x="96011" y="115823"/>
            <a:ext cx="6666230" cy="1463040"/>
            <a:chOff x="96011" y="115823"/>
            <a:chExt cx="6666230" cy="1463040"/>
          </a:xfrm>
        </p:grpSpPr>
        <p:pic>
          <p:nvPicPr>
            <p:cNvPr id="10" name="object 10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96011" y="115823"/>
              <a:ext cx="6665976" cy="1452372"/>
            </a:xfrm>
            <a:prstGeom prst="rect">
              <a:avLst/>
            </a:prstGeom>
          </p:spPr>
        </p:pic>
        <p:pic>
          <p:nvPicPr>
            <p:cNvPr id="11" name="object 11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142849" y="142875"/>
              <a:ext cx="6572275" cy="1358646"/>
            </a:xfrm>
            <a:prstGeom prst="rect">
              <a:avLst/>
            </a:prstGeom>
          </p:spPr>
        </p:pic>
        <p:sp>
          <p:nvSpPr>
            <p:cNvPr id="12" name="object 12"/>
            <p:cNvSpPr/>
            <p:nvPr/>
          </p:nvSpPr>
          <p:spPr>
            <a:xfrm>
              <a:off x="142849" y="142875"/>
              <a:ext cx="6572884" cy="1358900"/>
            </a:xfrm>
            <a:custGeom>
              <a:avLst/>
              <a:gdLst/>
              <a:ahLst/>
              <a:cxnLst/>
              <a:rect l="l" t="t" r="r" b="b"/>
              <a:pathLst>
                <a:path w="6572884" h="1358900">
                  <a:moveTo>
                    <a:pt x="0" y="226441"/>
                  </a:moveTo>
                  <a:lnTo>
                    <a:pt x="4600" y="180795"/>
                  </a:lnTo>
                  <a:lnTo>
                    <a:pt x="17795" y="138285"/>
                  </a:lnTo>
                  <a:lnTo>
                    <a:pt x="38673" y="99820"/>
                  </a:lnTo>
                  <a:lnTo>
                    <a:pt x="66324" y="66309"/>
                  </a:lnTo>
                  <a:lnTo>
                    <a:pt x="99837" y="38663"/>
                  </a:lnTo>
                  <a:lnTo>
                    <a:pt x="138301" y="17789"/>
                  </a:lnTo>
                  <a:lnTo>
                    <a:pt x="180806" y="4599"/>
                  </a:lnTo>
                  <a:lnTo>
                    <a:pt x="226440" y="0"/>
                  </a:lnTo>
                  <a:lnTo>
                    <a:pt x="6345834" y="0"/>
                  </a:lnTo>
                  <a:lnTo>
                    <a:pt x="6391480" y="4599"/>
                  </a:lnTo>
                  <a:lnTo>
                    <a:pt x="6433990" y="17789"/>
                  </a:lnTo>
                  <a:lnTo>
                    <a:pt x="6472455" y="38663"/>
                  </a:lnTo>
                  <a:lnTo>
                    <a:pt x="6505965" y="66309"/>
                  </a:lnTo>
                  <a:lnTo>
                    <a:pt x="6533612" y="99820"/>
                  </a:lnTo>
                  <a:lnTo>
                    <a:pt x="6554485" y="138285"/>
                  </a:lnTo>
                  <a:lnTo>
                    <a:pt x="6567676" y="180795"/>
                  </a:lnTo>
                  <a:lnTo>
                    <a:pt x="6572275" y="226441"/>
                  </a:lnTo>
                  <a:lnTo>
                    <a:pt x="6572275" y="1132204"/>
                  </a:lnTo>
                  <a:lnTo>
                    <a:pt x="6567676" y="1177850"/>
                  </a:lnTo>
                  <a:lnTo>
                    <a:pt x="6554485" y="1220360"/>
                  </a:lnTo>
                  <a:lnTo>
                    <a:pt x="6533612" y="1258825"/>
                  </a:lnTo>
                  <a:lnTo>
                    <a:pt x="6505965" y="1292336"/>
                  </a:lnTo>
                  <a:lnTo>
                    <a:pt x="6472455" y="1319982"/>
                  </a:lnTo>
                  <a:lnTo>
                    <a:pt x="6433990" y="1340856"/>
                  </a:lnTo>
                  <a:lnTo>
                    <a:pt x="6391480" y="1354046"/>
                  </a:lnTo>
                  <a:lnTo>
                    <a:pt x="6345834" y="1358646"/>
                  </a:lnTo>
                  <a:lnTo>
                    <a:pt x="226440" y="1358646"/>
                  </a:lnTo>
                  <a:lnTo>
                    <a:pt x="180806" y="1354046"/>
                  </a:lnTo>
                  <a:lnTo>
                    <a:pt x="138301" y="1340856"/>
                  </a:lnTo>
                  <a:lnTo>
                    <a:pt x="99837" y="1319982"/>
                  </a:lnTo>
                  <a:lnTo>
                    <a:pt x="66324" y="1292336"/>
                  </a:lnTo>
                  <a:lnTo>
                    <a:pt x="38673" y="1258825"/>
                  </a:lnTo>
                  <a:lnTo>
                    <a:pt x="17795" y="1220360"/>
                  </a:lnTo>
                  <a:lnTo>
                    <a:pt x="4600" y="1177850"/>
                  </a:lnTo>
                  <a:lnTo>
                    <a:pt x="0" y="1132204"/>
                  </a:lnTo>
                  <a:lnTo>
                    <a:pt x="0" y="226441"/>
                  </a:lnTo>
                  <a:close/>
                </a:path>
              </a:pathLst>
            </a:custGeom>
            <a:ln w="9525">
              <a:solidFill>
                <a:srgbClr val="55CE74"/>
              </a:solidFill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pic>
          <p:nvPicPr>
            <p:cNvPr id="13" name="object 13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2500248" y="305930"/>
              <a:ext cx="1714500" cy="733945"/>
            </a:xfrm>
            <a:prstGeom prst="rect">
              <a:avLst/>
            </a:prstGeom>
          </p:spPr>
        </p:pic>
        <p:pic>
          <p:nvPicPr>
            <p:cNvPr id="14" name="object 14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2738628" y="1024127"/>
              <a:ext cx="1897379" cy="371855"/>
            </a:xfrm>
            <a:prstGeom prst="rect">
              <a:avLst/>
            </a:prstGeom>
          </p:spPr>
        </p:pic>
        <p:pic>
          <p:nvPicPr>
            <p:cNvPr id="15" name="object 15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4401311" y="1024127"/>
              <a:ext cx="1577339" cy="371855"/>
            </a:xfrm>
            <a:prstGeom prst="rect">
              <a:avLst/>
            </a:prstGeom>
          </p:spPr>
        </p:pic>
        <p:pic>
          <p:nvPicPr>
            <p:cNvPr id="16" name="object 16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3169919" y="1207007"/>
              <a:ext cx="1546859" cy="371855"/>
            </a:xfrm>
            <a:prstGeom prst="rect">
              <a:avLst/>
            </a:prstGeom>
          </p:spPr>
        </p:pic>
        <p:pic>
          <p:nvPicPr>
            <p:cNvPr id="17" name="object 17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4482083" y="1207007"/>
              <a:ext cx="284988" cy="371855"/>
            </a:xfrm>
            <a:prstGeom prst="rect">
              <a:avLst/>
            </a:prstGeom>
          </p:spPr>
        </p:pic>
        <p:pic>
          <p:nvPicPr>
            <p:cNvPr id="18" name="object 18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4572000" y="1207007"/>
              <a:ext cx="1013460" cy="371855"/>
            </a:xfrm>
            <a:prstGeom prst="rect">
              <a:avLst/>
            </a:prstGeom>
          </p:spPr>
        </p:pic>
        <p:pic>
          <p:nvPicPr>
            <p:cNvPr id="19" name="object 19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324611" y="234695"/>
              <a:ext cx="1719072" cy="1341120"/>
            </a:xfrm>
            <a:prstGeom prst="rect">
              <a:avLst/>
            </a:prstGeom>
          </p:spPr>
        </p:pic>
        <p:pic>
          <p:nvPicPr>
            <p:cNvPr id="20" name="object 20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4725161" y="164274"/>
              <a:ext cx="1805305" cy="893889"/>
            </a:xfrm>
            <a:prstGeom prst="rect">
              <a:avLst/>
            </a:prstGeom>
          </p:spPr>
        </p:pic>
      </p:grpSp>
      <p:sp>
        <p:nvSpPr>
          <p:cNvPr id="21" name="object 21"/>
          <p:cNvSpPr txBox="1"/>
          <p:nvPr/>
        </p:nvSpPr>
        <p:spPr>
          <a:xfrm>
            <a:off x="221691" y="1068451"/>
            <a:ext cx="6417945" cy="590994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063875" marR="772795" indent="-431800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Arial"/>
                <a:cs typeface="Arial"/>
              </a:rPr>
              <a:t>6ta.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Edición</a:t>
            </a:r>
            <a:r>
              <a:rPr sz="1200" b="1" spc="-10" dirty="0">
                <a:latin typeface="Arial"/>
                <a:cs typeface="Arial"/>
              </a:rPr>
              <a:t> Volumen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I</a:t>
            </a:r>
            <a:r>
              <a:rPr sz="1200" b="1" spc="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Enero</a:t>
            </a:r>
            <a:r>
              <a:rPr sz="1200" b="1" spc="-3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a</a:t>
            </a:r>
            <a:r>
              <a:rPr sz="1200" b="1" spc="-2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Julio</a:t>
            </a:r>
            <a:r>
              <a:rPr sz="1200" b="1" spc="-5" dirty="0">
                <a:latin typeface="Arial"/>
                <a:cs typeface="Arial"/>
              </a:rPr>
              <a:t> </a:t>
            </a:r>
            <a:r>
              <a:rPr sz="1200" b="1" spc="-20" dirty="0">
                <a:latin typeface="Arial"/>
                <a:cs typeface="Arial"/>
              </a:rPr>
              <a:t>2021 </a:t>
            </a:r>
            <a:r>
              <a:rPr sz="1200" b="1" dirty="0">
                <a:latin typeface="Arial"/>
                <a:cs typeface="Arial"/>
              </a:rPr>
              <a:t>Revista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Semestral-</a:t>
            </a:r>
            <a:r>
              <a:rPr sz="1200" b="1" spc="-40" dirty="0">
                <a:latin typeface="Arial"/>
                <a:cs typeface="Arial"/>
              </a:rPr>
              <a:t> </a:t>
            </a:r>
            <a:r>
              <a:rPr sz="1200" b="1" spc="-10" dirty="0">
                <a:latin typeface="Arial"/>
                <a:cs typeface="Arial"/>
              </a:rPr>
              <a:t>Venezuela</a:t>
            </a:r>
            <a:endParaRPr sz="1200" dirty="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305"/>
              </a:spcBef>
            </a:pPr>
            <a:endParaRPr sz="1200" dirty="0">
              <a:latin typeface="Arial"/>
              <a:cs typeface="Arial"/>
            </a:endParaRPr>
          </a:p>
          <a:p>
            <a:pPr algn="ctr">
              <a:lnSpc>
                <a:spcPct val="100000"/>
              </a:lnSpc>
            </a:pPr>
            <a:r>
              <a:rPr sz="1200" b="1" dirty="0">
                <a:latin typeface="Times New Roman"/>
                <a:cs typeface="Times New Roman"/>
              </a:rPr>
              <a:t>II</a:t>
            </a:r>
            <a:r>
              <a:rPr sz="1200" b="1" spc="-10" dirty="0">
                <a:latin typeface="Times New Roman"/>
                <a:cs typeface="Times New Roman"/>
              </a:rPr>
              <a:t> CONTEXTO</a:t>
            </a:r>
            <a:endParaRPr sz="1200" dirty="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60"/>
              </a:spcBef>
            </a:pPr>
            <a:endParaRPr sz="1200" dirty="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</a:pPr>
            <a:r>
              <a:rPr sz="1200" b="1" dirty="0">
                <a:latin typeface="Times New Roman"/>
                <a:cs typeface="Times New Roman"/>
              </a:rPr>
              <a:t>Programa</a:t>
            </a:r>
            <a:r>
              <a:rPr sz="1200" b="1" spc="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Manos</a:t>
            </a:r>
            <a:r>
              <a:rPr sz="1200" b="1" spc="-4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a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la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Siembra</a:t>
            </a:r>
            <a:r>
              <a:rPr sz="1200" b="1" spc="-1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en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el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Contexto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Educativo</a:t>
            </a:r>
            <a:endParaRPr sz="1200" dirty="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60"/>
              </a:spcBef>
            </a:pPr>
            <a:endParaRPr sz="1200" dirty="0">
              <a:latin typeface="Times New Roman"/>
              <a:cs typeface="Times New Roman"/>
            </a:endParaRPr>
          </a:p>
          <a:p>
            <a:pPr marL="375285" marR="6350" indent="-36322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Desde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apreciación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enfoque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geohistórico,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educación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proceso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formación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está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ligada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espacio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tiempo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cual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realizan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concretamente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relaciones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entre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ser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humano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medio </a:t>
            </a:r>
            <a:r>
              <a:rPr sz="1200" dirty="0">
                <a:latin typeface="Times New Roman"/>
                <a:cs typeface="Times New Roman"/>
              </a:rPr>
              <a:t>ambiente.</a:t>
            </a:r>
            <a:r>
              <a:rPr sz="1200" spc="4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educación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visionada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desde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este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enfoque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tiene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grandes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implicaciones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relación </a:t>
            </a:r>
            <a:r>
              <a:rPr sz="1200" dirty="0">
                <a:latin typeface="Times New Roman"/>
                <a:cs typeface="Times New Roman"/>
              </a:rPr>
              <a:t>del hombre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medio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ambiente,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ello que urge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reeducación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hombre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cautivo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cultura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predatoria.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este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respecto,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dice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Paulo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Freire;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hombre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pertenece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tierra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contrario,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frente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degradación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acelerada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vida,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nos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encontramos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ante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una </a:t>
            </a:r>
            <a:r>
              <a:rPr sz="1200" dirty="0">
                <a:latin typeface="Times New Roman"/>
                <a:cs typeface="Times New Roman"/>
              </a:rPr>
              <a:t>encrucijada: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camino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Tecnológico,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nos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hace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creer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través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tecnología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podemos </a:t>
            </a:r>
            <a:r>
              <a:rPr sz="1200" dirty="0">
                <a:latin typeface="Times New Roman"/>
                <a:cs typeface="Times New Roman"/>
              </a:rPr>
              <a:t>cambiar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nuestro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estilo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contaminador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consumista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vida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y,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otro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lado,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alternativa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camino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Ecologista,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basado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nueva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relación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saludable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planeta.</a:t>
            </a:r>
            <a:endParaRPr sz="1200" dirty="0">
              <a:latin typeface="Times New Roman"/>
              <a:cs typeface="Times New Roman"/>
            </a:endParaRPr>
          </a:p>
          <a:p>
            <a:pPr marL="375285" marR="5080" indent="-363220" algn="just">
              <a:lnSpc>
                <a:spcPct val="100000"/>
              </a:lnSpc>
              <a:spcBef>
                <a:spcPts val="5"/>
              </a:spcBef>
            </a:pPr>
            <a:r>
              <a:rPr sz="1200" dirty="0">
                <a:latin typeface="Times New Roman"/>
                <a:cs typeface="Times New Roman"/>
              </a:rPr>
              <a:t>Ante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esta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encrucijada,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Estado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venezolano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diseña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políticas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orientadas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desarrollo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sustentable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un </a:t>
            </a:r>
            <a:r>
              <a:rPr sz="1200" dirty="0">
                <a:latin typeface="Times New Roman"/>
                <a:cs typeface="Times New Roman"/>
              </a:rPr>
              <a:t>componente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educativo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donde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busca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promover la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preservación del ambiente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fortalecimiento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conciencia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ecológica.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así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implementación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estas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políticas,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realizan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-10" dirty="0">
                <a:latin typeface="Times New Roman"/>
                <a:cs typeface="Times New Roman"/>
              </a:rPr>
              <a:t> través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educación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áulica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contextual,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desde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donde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impulsan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acciones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permitan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ir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desde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lo </a:t>
            </a:r>
            <a:r>
              <a:rPr sz="1200" dirty="0">
                <a:latin typeface="Times New Roman"/>
                <a:cs typeface="Times New Roman"/>
              </a:rPr>
              <a:t>micro,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decir,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donde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inicia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proceso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valoración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naturaleza,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sus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recursos,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promoción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aprendizaje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sentido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cosas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partir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vida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cotidiana.</a:t>
            </a:r>
            <a:endParaRPr sz="1200" dirty="0">
              <a:latin typeface="Times New Roman"/>
              <a:cs typeface="Times New Roman"/>
            </a:endParaRPr>
          </a:p>
          <a:p>
            <a:pPr marL="375285" marR="6985" indent="-36322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proyecto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Todas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Manos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Siembra,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prevalece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enfoque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agroecológico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sus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principios, </a:t>
            </a:r>
            <a:r>
              <a:rPr sz="1200" dirty="0">
                <a:latin typeface="Times New Roman"/>
                <a:cs typeface="Times New Roman"/>
              </a:rPr>
              <a:t>métodos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técnicas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agrícolas,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tal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razón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surgió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idea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realizar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dicho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proyecto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cual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está </a:t>
            </a:r>
            <a:r>
              <a:rPr sz="1200" dirty="0">
                <a:latin typeface="Times New Roman"/>
                <a:cs typeface="Times New Roman"/>
              </a:rPr>
              <a:t>hecho</a:t>
            </a:r>
            <a:r>
              <a:rPr sz="1200" spc="45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4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4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finalidad</a:t>
            </a:r>
            <a:r>
              <a:rPr sz="1200" spc="4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4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disminuir</a:t>
            </a:r>
            <a:r>
              <a:rPr sz="1200" spc="4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45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desabastecimiento</a:t>
            </a:r>
            <a:r>
              <a:rPr sz="1200" spc="4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45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productos</a:t>
            </a:r>
            <a:r>
              <a:rPr sz="1200" spc="4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alimenticios</a:t>
            </a:r>
            <a:r>
              <a:rPr sz="1200" spc="47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que </a:t>
            </a:r>
            <a:r>
              <a:rPr sz="1200" dirty="0">
                <a:latin typeface="Times New Roman"/>
                <a:cs typeface="Times New Roman"/>
              </a:rPr>
              <a:t>conforman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dieta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diaria de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población,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poniendo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peligro la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seguridad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alimentaria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ende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seguridad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nacional.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Siendo las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cosas así,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 evidente que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finalidad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fundamental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programa </a:t>
            </a:r>
            <a:r>
              <a:rPr sz="1200" dirty="0">
                <a:latin typeface="Times New Roman"/>
                <a:cs typeface="Times New Roman"/>
              </a:rPr>
              <a:t>todas</a:t>
            </a:r>
            <a:r>
              <a:rPr sz="1200" spc="3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3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manos</a:t>
            </a:r>
            <a:r>
              <a:rPr sz="1200" spc="3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3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3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siembra</a:t>
            </a:r>
            <a:r>
              <a:rPr sz="1200" spc="3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3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enfila</a:t>
            </a:r>
            <a:r>
              <a:rPr sz="1200" spc="3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hacia</a:t>
            </a:r>
            <a:r>
              <a:rPr sz="1200" spc="3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3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formación</a:t>
            </a:r>
            <a:r>
              <a:rPr sz="1200" spc="3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integral</a:t>
            </a:r>
            <a:r>
              <a:rPr sz="1200" spc="3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3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ciudadanos</a:t>
            </a:r>
            <a:r>
              <a:rPr sz="1200" spc="33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que </a:t>
            </a:r>
            <a:r>
              <a:rPr sz="1200" dirty="0">
                <a:latin typeface="Times New Roman"/>
                <a:cs typeface="Times New Roman"/>
              </a:rPr>
              <a:t>conforman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comunidad,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vinculando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3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equilibrio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3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ambiente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salud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integral,</a:t>
            </a:r>
            <a:r>
              <a:rPr sz="1200" spc="30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el </a:t>
            </a:r>
            <a:r>
              <a:rPr sz="1200" dirty="0">
                <a:latin typeface="Times New Roman"/>
                <a:cs typeface="Times New Roman"/>
              </a:rPr>
              <a:t>desarrollo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valores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sociales,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interculturalidad,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uso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tecnologías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información, </a:t>
            </a:r>
            <a:r>
              <a:rPr sz="1200" dirty="0">
                <a:latin typeface="Times New Roman"/>
                <a:cs typeface="Times New Roman"/>
              </a:rPr>
              <a:t>así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valoración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trabajo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liberador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desde la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escuela,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familia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comunidad,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todo </a:t>
            </a:r>
            <a:r>
              <a:rPr sz="1200" dirty="0">
                <a:latin typeface="Times New Roman"/>
                <a:cs typeface="Times New Roman"/>
              </a:rPr>
              <a:t>ello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desde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enfoque</a:t>
            </a:r>
            <a:r>
              <a:rPr sz="1200" spc="-10" dirty="0">
                <a:latin typeface="Times New Roman"/>
                <a:cs typeface="Times New Roman"/>
              </a:rPr>
              <a:t> interdisciplinario.</a:t>
            </a:r>
            <a:endParaRPr sz="1200" dirty="0">
              <a:latin typeface="Times New Roman"/>
              <a:cs typeface="Times New Roman"/>
            </a:endParaRPr>
          </a:p>
        </p:txBody>
      </p:sp>
      <p:pic>
        <p:nvPicPr>
          <p:cNvPr id="22" name="object 22"/>
          <p:cNvPicPr/>
          <p:nvPr/>
        </p:nvPicPr>
        <p:blipFill>
          <a:blip r:embed="rId15" cstate="print"/>
          <a:stretch>
            <a:fillRect/>
          </a:stretch>
        </p:blipFill>
        <p:spPr>
          <a:xfrm>
            <a:off x="5606796" y="8193022"/>
            <a:ext cx="1092707" cy="848868"/>
          </a:xfrm>
          <a:prstGeom prst="rect">
            <a:avLst/>
          </a:prstGeom>
        </p:spPr>
      </p:pic>
      <p:pic>
        <p:nvPicPr>
          <p:cNvPr id="23" name="object 23"/>
          <p:cNvPicPr/>
          <p:nvPr/>
        </p:nvPicPr>
        <p:blipFill>
          <a:blip r:embed="rId15" cstate="print"/>
          <a:stretch>
            <a:fillRect/>
          </a:stretch>
        </p:blipFill>
        <p:spPr>
          <a:xfrm>
            <a:off x="109728" y="8193022"/>
            <a:ext cx="1092708" cy="848868"/>
          </a:xfrm>
          <a:prstGeom prst="rect">
            <a:avLst/>
          </a:prstGeom>
        </p:spPr>
      </p:pic>
      <p:sp>
        <p:nvSpPr>
          <p:cNvPr id="24" name="object 24"/>
          <p:cNvSpPr txBox="1"/>
          <p:nvPr/>
        </p:nvSpPr>
        <p:spPr>
          <a:xfrm>
            <a:off x="1457705" y="8336686"/>
            <a:ext cx="4131945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spc="-10" dirty="0">
                <a:latin typeface="Times New Roman"/>
                <a:cs typeface="Times New Roman"/>
              </a:rPr>
              <a:t>Programa</a:t>
            </a:r>
            <a:r>
              <a:rPr sz="1200" b="1" spc="10" dirty="0">
                <a:latin typeface="Times New Roman"/>
                <a:cs typeface="Times New Roman"/>
              </a:rPr>
              <a:t> </a:t>
            </a:r>
            <a:r>
              <a:rPr sz="1200" b="1" spc="-20" dirty="0">
                <a:latin typeface="Times New Roman"/>
                <a:cs typeface="Times New Roman"/>
              </a:rPr>
              <a:t>Todas</a:t>
            </a:r>
            <a:r>
              <a:rPr sz="1200" b="1" spc="-4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las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Manos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a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la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Siembra:</a:t>
            </a:r>
            <a:r>
              <a:rPr sz="1200" b="1" spc="-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Una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Revisión</a:t>
            </a:r>
            <a:r>
              <a:rPr sz="1200" b="1" spc="-40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Teórica</a:t>
            </a:r>
            <a:endParaRPr sz="1200" dirty="0">
              <a:latin typeface="Times New Roman"/>
              <a:cs typeface="Times New Roman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2798191" y="8780305"/>
            <a:ext cx="1224280" cy="1943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410"/>
              </a:lnSpc>
            </a:pPr>
            <a:r>
              <a:rPr sz="1200" b="1" dirty="0">
                <a:latin typeface="Times New Roman"/>
                <a:cs typeface="Times New Roman"/>
              </a:rPr>
              <a:t>MSc</a:t>
            </a:r>
            <a:r>
              <a:rPr sz="1200" b="1" spc="235" dirty="0">
                <a:latin typeface="Times New Roman"/>
                <a:cs typeface="Times New Roman"/>
              </a:rPr>
              <a:t> </a:t>
            </a:r>
            <a:r>
              <a:rPr sz="1200" b="1" spc="-25" dirty="0">
                <a:latin typeface="Times New Roman"/>
                <a:cs typeface="Times New Roman"/>
              </a:rPr>
              <a:t>Yosmar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spc="-20" dirty="0">
                <a:latin typeface="Times New Roman"/>
                <a:cs typeface="Times New Roman"/>
              </a:rPr>
              <a:t>Díaz</a:t>
            </a:r>
            <a:endParaRPr sz="1200" dirty="0">
              <a:latin typeface="Times New Roman"/>
              <a:cs typeface="Times New Roman"/>
            </a:endParaRPr>
          </a:p>
        </p:txBody>
      </p:sp>
      <p:sp>
        <p:nvSpPr>
          <p:cNvPr id="26" name="object 26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78333" rIns="0" bIns="0" rtlCol="0">
            <a:spAutoFit/>
          </a:bodyPr>
          <a:lstStyle/>
          <a:p>
            <a:pPr marL="39370">
              <a:lnSpc>
                <a:spcPts val="1410"/>
              </a:lnSpc>
            </a:pPr>
            <a:fld id="{81D60167-4931-47E6-BA6A-407CBD079E47}" type="slidenum">
              <a:rPr spc="-25" dirty="0"/>
              <a:t>320</a:t>
            </a:fld>
            <a:endParaRPr spc="-25" dirty="0"/>
          </a:p>
        </p:txBody>
      </p:sp>
      <p:grpSp>
        <p:nvGrpSpPr>
          <p:cNvPr id="27" name="Grupo 26">
            <a:extLst>
              <a:ext uri="{FF2B5EF4-FFF2-40B4-BE49-F238E27FC236}">
                <a16:creationId xmlns:a16="http://schemas.microsoft.com/office/drawing/2014/main" id="{1C7F15FC-F5EA-F83D-D506-63A13058FCB8}"/>
              </a:ext>
            </a:extLst>
          </p:cNvPr>
          <p:cNvGrpSpPr/>
          <p:nvPr/>
        </p:nvGrpSpPr>
        <p:grpSpPr>
          <a:xfrm>
            <a:off x="117348" y="98932"/>
            <a:ext cx="6665976" cy="1452626"/>
            <a:chOff x="470065" y="1951410"/>
            <a:chExt cx="6665976" cy="1452626"/>
          </a:xfrm>
        </p:grpSpPr>
        <p:grpSp>
          <p:nvGrpSpPr>
            <p:cNvPr id="28" name="object 12">
              <a:extLst>
                <a:ext uri="{FF2B5EF4-FFF2-40B4-BE49-F238E27FC236}">
                  <a16:creationId xmlns:a16="http://schemas.microsoft.com/office/drawing/2014/main" id="{1A52E3FA-4BD1-CCDD-CCF2-6B55D1462FFE}"/>
                </a:ext>
              </a:extLst>
            </p:cNvPr>
            <p:cNvGrpSpPr/>
            <p:nvPr/>
          </p:nvGrpSpPr>
          <p:grpSpPr>
            <a:xfrm>
              <a:off x="470065" y="1951664"/>
              <a:ext cx="6665976" cy="1452372"/>
              <a:chOff x="96011" y="115823"/>
              <a:chExt cx="6665976" cy="1452372"/>
            </a:xfrm>
          </p:grpSpPr>
          <p:pic>
            <p:nvPicPr>
              <p:cNvPr id="32" name="object 13">
                <a:extLst>
                  <a:ext uri="{FF2B5EF4-FFF2-40B4-BE49-F238E27FC236}">
                    <a16:creationId xmlns:a16="http://schemas.microsoft.com/office/drawing/2014/main" id="{CB68430E-2FA6-C697-2311-FDE6059B4BD8}"/>
                  </a:ext>
                </a:extLst>
              </p:cNvPr>
              <p:cNvPicPr/>
              <p:nvPr/>
            </p:nvPicPr>
            <p:blipFill>
              <a:blip r:embed="rId5" cstate="print"/>
              <a:stretch>
                <a:fillRect/>
              </a:stretch>
            </p:blipFill>
            <p:spPr>
              <a:xfrm>
                <a:off x="96011" y="115823"/>
                <a:ext cx="6665976" cy="1452372"/>
              </a:xfrm>
              <a:prstGeom prst="rect">
                <a:avLst/>
              </a:prstGeom>
            </p:spPr>
          </p:pic>
          <p:pic>
            <p:nvPicPr>
              <p:cNvPr id="33" name="object 14">
                <a:extLst>
                  <a:ext uri="{FF2B5EF4-FFF2-40B4-BE49-F238E27FC236}">
                    <a16:creationId xmlns:a16="http://schemas.microsoft.com/office/drawing/2014/main" id="{C9E84424-2CBE-E9AC-43B3-0EB5AD43795F}"/>
                  </a:ext>
                </a:extLst>
              </p:cNvPr>
              <p:cNvPicPr/>
              <p:nvPr/>
            </p:nvPicPr>
            <p:blipFill>
              <a:blip r:embed="rId6" cstate="print"/>
              <a:stretch>
                <a:fillRect/>
              </a:stretch>
            </p:blipFill>
            <p:spPr>
              <a:xfrm>
                <a:off x="142849" y="142875"/>
                <a:ext cx="6572275" cy="1358646"/>
              </a:xfrm>
              <a:prstGeom prst="rect">
                <a:avLst/>
              </a:prstGeom>
            </p:spPr>
          </p:pic>
          <p:sp>
            <p:nvSpPr>
              <p:cNvPr id="34" name="object 15">
                <a:extLst>
                  <a:ext uri="{FF2B5EF4-FFF2-40B4-BE49-F238E27FC236}">
                    <a16:creationId xmlns:a16="http://schemas.microsoft.com/office/drawing/2014/main" id="{D0104CAA-3C6B-F994-EE0C-4FC14E8C610A}"/>
                  </a:ext>
                </a:extLst>
              </p:cNvPr>
              <p:cNvSpPr/>
              <p:nvPr/>
            </p:nvSpPr>
            <p:spPr>
              <a:xfrm>
                <a:off x="142849" y="142875"/>
                <a:ext cx="6572884" cy="1358900"/>
              </a:xfrm>
              <a:custGeom>
                <a:avLst/>
                <a:gdLst/>
                <a:ahLst/>
                <a:cxnLst/>
                <a:rect l="l" t="t" r="r" b="b"/>
                <a:pathLst>
                  <a:path w="6572884" h="1358900">
                    <a:moveTo>
                      <a:pt x="0" y="226441"/>
                    </a:moveTo>
                    <a:lnTo>
                      <a:pt x="4600" y="180795"/>
                    </a:lnTo>
                    <a:lnTo>
                      <a:pt x="17795" y="138285"/>
                    </a:lnTo>
                    <a:lnTo>
                      <a:pt x="38673" y="99820"/>
                    </a:lnTo>
                    <a:lnTo>
                      <a:pt x="66324" y="66309"/>
                    </a:lnTo>
                    <a:lnTo>
                      <a:pt x="99837" y="38663"/>
                    </a:lnTo>
                    <a:lnTo>
                      <a:pt x="138301" y="17789"/>
                    </a:lnTo>
                    <a:lnTo>
                      <a:pt x="180806" y="4599"/>
                    </a:lnTo>
                    <a:lnTo>
                      <a:pt x="226440" y="0"/>
                    </a:lnTo>
                    <a:lnTo>
                      <a:pt x="6345834" y="0"/>
                    </a:lnTo>
                    <a:lnTo>
                      <a:pt x="6391480" y="4599"/>
                    </a:lnTo>
                    <a:lnTo>
                      <a:pt x="6433990" y="17789"/>
                    </a:lnTo>
                    <a:lnTo>
                      <a:pt x="6472455" y="38663"/>
                    </a:lnTo>
                    <a:lnTo>
                      <a:pt x="6505965" y="66309"/>
                    </a:lnTo>
                    <a:lnTo>
                      <a:pt x="6533612" y="99820"/>
                    </a:lnTo>
                    <a:lnTo>
                      <a:pt x="6554485" y="138285"/>
                    </a:lnTo>
                    <a:lnTo>
                      <a:pt x="6567676" y="180795"/>
                    </a:lnTo>
                    <a:lnTo>
                      <a:pt x="6572275" y="226441"/>
                    </a:lnTo>
                    <a:lnTo>
                      <a:pt x="6572275" y="1132204"/>
                    </a:lnTo>
                    <a:lnTo>
                      <a:pt x="6567676" y="1177850"/>
                    </a:lnTo>
                    <a:lnTo>
                      <a:pt x="6554485" y="1220360"/>
                    </a:lnTo>
                    <a:lnTo>
                      <a:pt x="6533612" y="1258825"/>
                    </a:lnTo>
                    <a:lnTo>
                      <a:pt x="6505965" y="1292336"/>
                    </a:lnTo>
                    <a:lnTo>
                      <a:pt x="6472455" y="1319982"/>
                    </a:lnTo>
                    <a:lnTo>
                      <a:pt x="6433990" y="1340856"/>
                    </a:lnTo>
                    <a:lnTo>
                      <a:pt x="6391480" y="1354046"/>
                    </a:lnTo>
                    <a:lnTo>
                      <a:pt x="6345834" y="1358646"/>
                    </a:lnTo>
                    <a:lnTo>
                      <a:pt x="226440" y="1358646"/>
                    </a:lnTo>
                    <a:lnTo>
                      <a:pt x="180806" y="1354046"/>
                    </a:lnTo>
                    <a:lnTo>
                      <a:pt x="138301" y="1340856"/>
                    </a:lnTo>
                    <a:lnTo>
                      <a:pt x="99837" y="1319982"/>
                    </a:lnTo>
                    <a:lnTo>
                      <a:pt x="66324" y="1292336"/>
                    </a:lnTo>
                    <a:lnTo>
                      <a:pt x="38673" y="1258825"/>
                    </a:lnTo>
                    <a:lnTo>
                      <a:pt x="17795" y="1220360"/>
                    </a:lnTo>
                    <a:lnTo>
                      <a:pt x="4600" y="1177850"/>
                    </a:lnTo>
                    <a:lnTo>
                      <a:pt x="0" y="1132204"/>
                    </a:lnTo>
                    <a:lnTo>
                      <a:pt x="0" y="226441"/>
                    </a:lnTo>
                    <a:close/>
                  </a:path>
                </a:pathLst>
              </a:custGeom>
              <a:ln w="9525">
                <a:solidFill>
                  <a:srgbClr val="55CE74"/>
                </a:solidFill>
              </a:ln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pic>
            <p:nvPicPr>
              <p:cNvPr id="35" name="object 16">
                <a:extLst>
                  <a:ext uri="{FF2B5EF4-FFF2-40B4-BE49-F238E27FC236}">
                    <a16:creationId xmlns:a16="http://schemas.microsoft.com/office/drawing/2014/main" id="{004DA131-4767-8BF0-B99C-308280CC268F}"/>
                  </a:ext>
                </a:extLst>
              </p:cNvPr>
              <p:cNvPicPr/>
              <p:nvPr/>
            </p:nvPicPr>
            <p:blipFill>
              <a:blip r:embed="rId7" cstate="print"/>
              <a:stretch>
                <a:fillRect/>
              </a:stretch>
            </p:blipFill>
            <p:spPr>
              <a:xfrm>
                <a:off x="2500248" y="305930"/>
                <a:ext cx="1714500" cy="733945"/>
              </a:xfrm>
              <a:prstGeom prst="rect">
                <a:avLst/>
              </a:prstGeom>
            </p:spPr>
          </p:pic>
        </p:grpSp>
        <p:sp>
          <p:nvSpPr>
            <p:cNvPr id="29" name="object 16">
              <a:extLst>
                <a:ext uri="{FF2B5EF4-FFF2-40B4-BE49-F238E27FC236}">
                  <a16:creationId xmlns:a16="http://schemas.microsoft.com/office/drawing/2014/main" id="{2B97DBB0-E5EC-1E7D-3316-80AE97C72D49}"/>
                </a:ext>
              </a:extLst>
            </p:cNvPr>
            <p:cNvSpPr txBox="1"/>
            <p:nvPr/>
          </p:nvSpPr>
          <p:spPr>
            <a:xfrm>
              <a:off x="2775727" y="2875716"/>
              <a:ext cx="3332858" cy="391795"/>
            </a:xfrm>
            <a:prstGeom prst="rect">
              <a:avLst/>
            </a:prstGeom>
            <a:noFill/>
          </p:spPr>
          <p:txBody>
            <a:bodyPr vert="horz" wrap="square" lIns="0" tIns="12700" rIns="0" bIns="0" rtlCol="0">
              <a:spAutoFit/>
            </a:bodyPr>
            <a:lstStyle/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Volumen 4,  Número 1  Enero a Julio 2021</a:t>
              </a:r>
            </a:p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Revista Semestral. Venezuela</a:t>
              </a:r>
              <a:endParaRPr sz="1200" dirty="0">
                <a:latin typeface="Arial"/>
                <a:cs typeface="Arial"/>
              </a:endParaRPr>
            </a:p>
          </p:txBody>
        </p:sp>
        <p:pic>
          <p:nvPicPr>
            <p:cNvPr id="30" name="object 25">
              <a:extLst>
                <a:ext uri="{FF2B5EF4-FFF2-40B4-BE49-F238E27FC236}">
                  <a16:creationId xmlns:a16="http://schemas.microsoft.com/office/drawing/2014/main" id="{05D53F9E-B6D3-17F4-D5A0-A6CFD564DAB3}"/>
                </a:ext>
              </a:extLst>
            </p:cNvPr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470065" y="2027896"/>
              <a:ext cx="2305662" cy="1053903"/>
            </a:xfrm>
            <a:prstGeom prst="rect">
              <a:avLst/>
            </a:prstGeom>
          </p:spPr>
        </p:pic>
        <p:pic>
          <p:nvPicPr>
            <p:cNvPr id="31" name="object 31">
              <a:extLst>
                <a:ext uri="{FF2B5EF4-FFF2-40B4-BE49-F238E27FC236}">
                  <a16:creationId xmlns:a16="http://schemas.microsoft.com/office/drawing/2014/main" id="{7106D675-7251-87D3-4509-782959E8E667}"/>
                </a:ext>
              </a:extLst>
            </p:cNvPr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4932681" y="1951410"/>
              <a:ext cx="1805304" cy="893889"/>
            </a:xfrm>
            <a:prstGeom prst="rect">
              <a:avLst/>
            </a:prstGeom>
          </p:spPr>
        </p:pic>
      </p:grpSp>
    </p:spTree>
  </p:cSld>
  <p:clrMapOvr>
    <a:masterClrMapping/>
  </p:clrMapOvr>
</p:sld>
</file>

<file path=ppt/slides/slide32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94485" y="1289306"/>
            <a:ext cx="6669405" cy="6695440"/>
            <a:chOff x="94485" y="1289306"/>
            <a:chExt cx="6669405" cy="6695440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94485" y="1289306"/>
              <a:ext cx="6669028" cy="6694927"/>
            </a:xfrm>
            <a:prstGeom prst="rect">
              <a:avLst/>
            </a:prstGeom>
          </p:spPr>
        </p:pic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42862" y="1316850"/>
              <a:ext cx="6572250" cy="6598920"/>
            </a:xfrm>
            <a:prstGeom prst="rect">
              <a:avLst/>
            </a:prstGeom>
          </p:spPr>
        </p:pic>
        <p:sp>
          <p:nvSpPr>
            <p:cNvPr id="5" name="object 5"/>
            <p:cNvSpPr/>
            <p:nvPr/>
          </p:nvSpPr>
          <p:spPr>
            <a:xfrm>
              <a:off x="142862" y="1316850"/>
              <a:ext cx="6572250" cy="6598920"/>
            </a:xfrm>
            <a:custGeom>
              <a:avLst/>
              <a:gdLst/>
              <a:ahLst/>
              <a:cxnLst/>
              <a:rect l="l" t="t" r="r" b="b"/>
              <a:pathLst>
                <a:path w="6572250" h="6598920">
                  <a:moveTo>
                    <a:pt x="0" y="6598920"/>
                  </a:moveTo>
                  <a:lnTo>
                    <a:pt x="6572250" y="6598920"/>
                  </a:lnTo>
                  <a:lnTo>
                    <a:pt x="6572250" y="0"/>
                  </a:lnTo>
                  <a:lnTo>
                    <a:pt x="0" y="0"/>
                  </a:lnTo>
                  <a:lnTo>
                    <a:pt x="0" y="6598920"/>
                  </a:lnTo>
                  <a:close/>
                </a:path>
              </a:pathLst>
            </a:custGeom>
            <a:ln w="28575">
              <a:solidFill>
                <a:srgbClr val="31AD51"/>
              </a:solidFill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</p:grpSp>
      <p:grpSp>
        <p:nvGrpSpPr>
          <p:cNvPr id="6" name="object 6"/>
          <p:cNvGrpSpPr/>
          <p:nvPr/>
        </p:nvGrpSpPr>
        <p:grpSpPr>
          <a:xfrm>
            <a:off x="144779" y="8196288"/>
            <a:ext cx="6518275" cy="833755"/>
            <a:chOff x="144779" y="8196288"/>
            <a:chExt cx="6518275" cy="833755"/>
          </a:xfrm>
        </p:grpSpPr>
        <p:sp>
          <p:nvSpPr>
            <p:cNvPr id="7" name="object 7"/>
            <p:cNvSpPr/>
            <p:nvPr/>
          </p:nvSpPr>
          <p:spPr>
            <a:xfrm>
              <a:off x="214287" y="8215338"/>
              <a:ext cx="6429375" cy="795655"/>
            </a:xfrm>
            <a:custGeom>
              <a:avLst/>
              <a:gdLst/>
              <a:ahLst/>
              <a:cxnLst/>
              <a:rect l="l" t="t" r="r" b="b"/>
              <a:pathLst>
                <a:path w="6429375" h="795654">
                  <a:moveTo>
                    <a:pt x="0" y="795337"/>
                  </a:moveTo>
                  <a:lnTo>
                    <a:pt x="6429375" y="795337"/>
                  </a:lnTo>
                  <a:lnTo>
                    <a:pt x="6429375" y="0"/>
                  </a:lnTo>
                  <a:lnTo>
                    <a:pt x="0" y="0"/>
                  </a:lnTo>
                  <a:lnTo>
                    <a:pt x="0" y="795337"/>
                  </a:lnTo>
                  <a:close/>
                </a:path>
              </a:pathLst>
            </a:custGeom>
            <a:ln w="38100">
              <a:solidFill>
                <a:srgbClr val="31AD51"/>
              </a:solidFill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pic>
          <p:nvPicPr>
            <p:cNvPr id="8" name="object 8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44779" y="8601456"/>
              <a:ext cx="6516624" cy="160019"/>
            </a:xfrm>
            <a:prstGeom prst="rect">
              <a:avLst/>
            </a:prstGeom>
          </p:spPr>
        </p:pic>
      </p:grpSp>
      <p:grpSp>
        <p:nvGrpSpPr>
          <p:cNvPr id="9" name="object 9"/>
          <p:cNvGrpSpPr/>
          <p:nvPr/>
        </p:nvGrpSpPr>
        <p:grpSpPr>
          <a:xfrm>
            <a:off x="96011" y="115823"/>
            <a:ext cx="6666230" cy="1463040"/>
            <a:chOff x="96011" y="115823"/>
            <a:chExt cx="6666230" cy="1463040"/>
          </a:xfrm>
        </p:grpSpPr>
        <p:pic>
          <p:nvPicPr>
            <p:cNvPr id="10" name="object 10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96011" y="115823"/>
              <a:ext cx="6665976" cy="1452372"/>
            </a:xfrm>
            <a:prstGeom prst="rect">
              <a:avLst/>
            </a:prstGeom>
          </p:spPr>
        </p:pic>
        <p:pic>
          <p:nvPicPr>
            <p:cNvPr id="11" name="object 11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142849" y="142875"/>
              <a:ext cx="6572275" cy="1358646"/>
            </a:xfrm>
            <a:prstGeom prst="rect">
              <a:avLst/>
            </a:prstGeom>
          </p:spPr>
        </p:pic>
        <p:sp>
          <p:nvSpPr>
            <p:cNvPr id="12" name="object 12"/>
            <p:cNvSpPr/>
            <p:nvPr/>
          </p:nvSpPr>
          <p:spPr>
            <a:xfrm>
              <a:off x="142849" y="142875"/>
              <a:ext cx="6572884" cy="1358900"/>
            </a:xfrm>
            <a:custGeom>
              <a:avLst/>
              <a:gdLst/>
              <a:ahLst/>
              <a:cxnLst/>
              <a:rect l="l" t="t" r="r" b="b"/>
              <a:pathLst>
                <a:path w="6572884" h="1358900">
                  <a:moveTo>
                    <a:pt x="0" y="226441"/>
                  </a:moveTo>
                  <a:lnTo>
                    <a:pt x="4600" y="180795"/>
                  </a:lnTo>
                  <a:lnTo>
                    <a:pt x="17795" y="138285"/>
                  </a:lnTo>
                  <a:lnTo>
                    <a:pt x="38673" y="99820"/>
                  </a:lnTo>
                  <a:lnTo>
                    <a:pt x="66324" y="66309"/>
                  </a:lnTo>
                  <a:lnTo>
                    <a:pt x="99837" y="38663"/>
                  </a:lnTo>
                  <a:lnTo>
                    <a:pt x="138301" y="17789"/>
                  </a:lnTo>
                  <a:lnTo>
                    <a:pt x="180806" y="4599"/>
                  </a:lnTo>
                  <a:lnTo>
                    <a:pt x="226440" y="0"/>
                  </a:lnTo>
                  <a:lnTo>
                    <a:pt x="6345834" y="0"/>
                  </a:lnTo>
                  <a:lnTo>
                    <a:pt x="6391480" y="4599"/>
                  </a:lnTo>
                  <a:lnTo>
                    <a:pt x="6433990" y="17789"/>
                  </a:lnTo>
                  <a:lnTo>
                    <a:pt x="6472455" y="38663"/>
                  </a:lnTo>
                  <a:lnTo>
                    <a:pt x="6505965" y="66309"/>
                  </a:lnTo>
                  <a:lnTo>
                    <a:pt x="6533612" y="99820"/>
                  </a:lnTo>
                  <a:lnTo>
                    <a:pt x="6554485" y="138285"/>
                  </a:lnTo>
                  <a:lnTo>
                    <a:pt x="6567676" y="180795"/>
                  </a:lnTo>
                  <a:lnTo>
                    <a:pt x="6572275" y="226441"/>
                  </a:lnTo>
                  <a:lnTo>
                    <a:pt x="6572275" y="1132204"/>
                  </a:lnTo>
                  <a:lnTo>
                    <a:pt x="6567676" y="1177850"/>
                  </a:lnTo>
                  <a:lnTo>
                    <a:pt x="6554485" y="1220360"/>
                  </a:lnTo>
                  <a:lnTo>
                    <a:pt x="6533612" y="1258825"/>
                  </a:lnTo>
                  <a:lnTo>
                    <a:pt x="6505965" y="1292336"/>
                  </a:lnTo>
                  <a:lnTo>
                    <a:pt x="6472455" y="1319982"/>
                  </a:lnTo>
                  <a:lnTo>
                    <a:pt x="6433990" y="1340856"/>
                  </a:lnTo>
                  <a:lnTo>
                    <a:pt x="6391480" y="1354046"/>
                  </a:lnTo>
                  <a:lnTo>
                    <a:pt x="6345834" y="1358646"/>
                  </a:lnTo>
                  <a:lnTo>
                    <a:pt x="226440" y="1358646"/>
                  </a:lnTo>
                  <a:lnTo>
                    <a:pt x="180806" y="1354046"/>
                  </a:lnTo>
                  <a:lnTo>
                    <a:pt x="138301" y="1340856"/>
                  </a:lnTo>
                  <a:lnTo>
                    <a:pt x="99837" y="1319982"/>
                  </a:lnTo>
                  <a:lnTo>
                    <a:pt x="66324" y="1292336"/>
                  </a:lnTo>
                  <a:lnTo>
                    <a:pt x="38673" y="1258825"/>
                  </a:lnTo>
                  <a:lnTo>
                    <a:pt x="17795" y="1220360"/>
                  </a:lnTo>
                  <a:lnTo>
                    <a:pt x="4600" y="1177850"/>
                  </a:lnTo>
                  <a:lnTo>
                    <a:pt x="0" y="1132204"/>
                  </a:lnTo>
                  <a:lnTo>
                    <a:pt x="0" y="226441"/>
                  </a:lnTo>
                  <a:close/>
                </a:path>
              </a:pathLst>
            </a:custGeom>
            <a:ln w="9525">
              <a:solidFill>
                <a:srgbClr val="55CE74"/>
              </a:solidFill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pic>
          <p:nvPicPr>
            <p:cNvPr id="13" name="object 13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2500248" y="305930"/>
              <a:ext cx="1714500" cy="733945"/>
            </a:xfrm>
            <a:prstGeom prst="rect">
              <a:avLst/>
            </a:prstGeom>
          </p:spPr>
        </p:pic>
        <p:pic>
          <p:nvPicPr>
            <p:cNvPr id="14" name="object 14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2738628" y="1024127"/>
              <a:ext cx="1897379" cy="371855"/>
            </a:xfrm>
            <a:prstGeom prst="rect">
              <a:avLst/>
            </a:prstGeom>
          </p:spPr>
        </p:pic>
        <p:pic>
          <p:nvPicPr>
            <p:cNvPr id="15" name="object 15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4401311" y="1024127"/>
              <a:ext cx="1577339" cy="371855"/>
            </a:xfrm>
            <a:prstGeom prst="rect">
              <a:avLst/>
            </a:prstGeom>
          </p:spPr>
        </p:pic>
        <p:pic>
          <p:nvPicPr>
            <p:cNvPr id="16" name="object 16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3169919" y="1207007"/>
              <a:ext cx="1546859" cy="371855"/>
            </a:xfrm>
            <a:prstGeom prst="rect">
              <a:avLst/>
            </a:prstGeom>
          </p:spPr>
        </p:pic>
        <p:pic>
          <p:nvPicPr>
            <p:cNvPr id="17" name="object 17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4482083" y="1207007"/>
              <a:ext cx="284988" cy="371855"/>
            </a:xfrm>
            <a:prstGeom prst="rect">
              <a:avLst/>
            </a:prstGeom>
          </p:spPr>
        </p:pic>
        <p:pic>
          <p:nvPicPr>
            <p:cNvPr id="18" name="object 18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4572000" y="1207007"/>
              <a:ext cx="1013460" cy="371855"/>
            </a:xfrm>
            <a:prstGeom prst="rect">
              <a:avLst/>
            </a:prstGeom>
          </p:spPr>
        </p:pic>
        <p:pic>
          <p:nvPicPr>
            <p:cNvPr id="19" name="object 19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324611" y="234695"/>
              <a:ext cx="1719072" cy="1341120"/>
            </a:xfrm>
            <a:prstGeom prst="rect">
              <a:avLst/>
            </a:prstGeom>
          </p:spPr>
        </p:pic>
        <p:pic>
          <p:nvPicPr>
            <p:cNvPr id="20" name="object 20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4725161" y="164274"/>
              <a:ext cx="1805305" cy="893889"/>
            </a:xfrm>
            <a:prstGeom prst="rect">
              <a:avLst/>
            </a:prstGeom>
          </p:spPr>
        </p:pic>
      </p:grpSp>
      <p:sp>
        <p:nvSpPr>
          <p:cNvPr id="21" name="object 21"/>
          <p:cNvSpPr txBox="1"/>
          <p:nvPr/>
        </p:nvSpPr>
        <p:spPr>
          <a:xfrm>
            <a:off x="221691" y="1068451"/>
            <a:ext cx="6417310" cy="68249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063875" marR="772160" indent="-431800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Arial"/>
                <a:cs typeface="Arial"/>
              </a:rPr>
              <a:t>6ta.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Edición</a:t>
            </a:r>
            <a:r>
              <a:rPr sz="1200" b="1" spc="-10" dirty="0">
                <a:latin typeface="Arial"/>
                <a:cs typeface="Arial"/>
              </a:rPr>
              <a:t> Volumen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I</a:t>
            </a:r>
            <a:r>
              <a:rPr sz="1200" b="1" spc="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Enero</a:t>
            </a:r>
            <a:r>
              <a:rPr sz="1200" b="1" spc="-3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a</a:t>
            </a:r>
            <a:r>
              <a:rPr sz="1200" b="1" spc="-2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Julio</a:t>
            </a:r>
            <a:r>
              <a:rPr sz="1200" b="1" spc="-5" dirty="0">
                <a:latin typeface="Arial"/>
                <a:cs typeface="Arial"/>
              </a:rPr>
              <a:t> </a:t>
            </a:r>
            <a:r>
              <a:rPr sz="1200" b="1" spc="-20" dirty="0">
                <a:latin typeface="Arial"/>
                <a:cs typeface="Arial"/>
              </a:rPr>
              <a:t>2021 </a:t>
            </a:r>
            <a:r>
              <a:rPr sz="1200" b="1" dirty="0">
                <a:latin typeface="Arial"/>
                <a:cs typeface="Arial"/>
              </a:rPr>
              <a:t>Revista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Semestral-</a:t>
            </a:r>
            <a:r>
              <a:rPr sz="1200" b="1" spc="-40" dirty="0">
                <a:latin typeface="Arial"/>
                <a:cs typeface="Arial"/>
              </a:rPr>
              <a:t> </a:t>
            </a:r>
            <a:r>
              <a:rPr sz="1200" b="1" spc="-10" dirty="0">
                <a:latin typeface="Arial"/>
                <a:cs typeface="Arial"/>
              </a:rPr>
              <a:t>Venezuela</a:t>
            </a:r>
            <a:endParaRPr sz="1200" dirty="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305"/>
              </a:spcBef>
            </a:pPr>
            <a:endParaRPr sz="1200" dirty="0">
              <a:latin typeface="Arial"/>
              <a:cs typeface="Arial"/>
            </a:endParaRPr>
          </a:p>
          <a:p>
            <a:pPr algn="ctr">
              <a:lnSpc>
                <a:spcPct val="100000"/>
              </a:lnSpc>
            </a:pPr>
            <a:r>
              <a:rPr sz="1200" b="1" dirty="0">
                <a:latin typeface="Times New Roman"/>
                <a:cs typeface="Times New Roman"/>
              </a:rPr>
              <a:t>III</a:t>
            </a:r>
            <a:r>
              <a:rPr sz="1200" b="1" spc="-10" dirty="0">
                <a:latin typeface="Times New Roman"/>
                <a:cs typeface="Times New Roman"/>
              </a:rPr>
              <a:t> CONTEXTO</a:t>
            </a:r>
            <a:endParaRPr sz="1200" dirty="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60"/>
              </a:spcBef>
            </a:pPr>
            <a:endParaRPr sz="1200" dirty="0">
              <a:latin typeface="Times New Roman"/>
              <a:cs typeface="Times New Roman"/>
            </a:endParaRPr>
          </a:p>
          <a:p>
            <a:pPr marL="50800" marR="48895" algn="ctr">
              <a:lnSpc>
                <a:spcPct val="100000"/>
              </a:lnSpc>
            </a:pPr>
            <a:r>
              <a:rPr sz="1200" b="1" spc="-10" dirty="0">
                <a:latin typeface="Times New Roman"/>
                <a:cs typeface="Times New Roman"/>
              </a:rPr>
              <a:t>Educación</a:t>
            </a:r>
            <a:r>
              <a:rPr sz="1200" b="1" spc="-7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Ambiental</a:t>
            </a:r>
            <a:r>
              <a:rPr sz="1200" b="1" spc="-6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y</a:t>
            </a:r>
            <a:r>
              <a:rPr sz="1200" b="1" spc="-4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Desarrollo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Endógeno:</a:t>
            </a:r>
            <a:r>
              <a:rPr sz="1200" b="1" spc="-6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Constructos</a:t>
            </a:r>
            <a:r>
              <a:rPr sz="1200" b="1" spc="-3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teóricos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epistemológicos</a:t>
            </a:r>
            <a:r>
              <a:rPr sz="1200" b="1" spc="-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inminentes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spc="-25" dirty="0">
                <a:latin typeface="Times New Roman"/>
                <a:cs typeface="Times New Roman"/>
              </a:rPr>
              <a:t>al </a:t>
            </a:r>
            <a:r>
              <a:rPr sz="1200" b="1" spc="-10" dirty="0">
                <a:latin typeface="Times New Roman"/>
                <a:cs typeface="Times New Roman"/>
              </a:rPr>
              <a:t>Programa</a:t>
            </a:r>
            <a:r>
              <a:rPr sz="1200" b="1" spc="20" dirty="0">
                <a:latin typeface="Times New Roman"/>
                <a:cs typeface="Times New Roman"/>
              </a:rPr>
              <a:t> </a:t>
            </a:r>
            <a:r>
              <a:rPr sz="1200" b="1" spc="-20" dirty="0">
                <a:latin typeface="Times New Roman"/>
                <a:cs typeface="Times New Roman"/>
              </a:rPr>
              <a:t>Todas</a:t>
            </a:r>
            <a:r>
              <a:rPr sz="1200" b="1" spc="-3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las</a:t>
            </a:r>
            <a:r>
              <a:rPr sz="1200" b="1" spc="-1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Manos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a</a:t>
            </a:r>
            <a:r>
              <a:rPr sz="1200" b="1" spc="-1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la</a:t>
            </a:r>
            <a:r>
              <a:rPr sz="1200" b="1" spc="-10" dirty="0">
                <a:latin typeface="Times New Roman"/>
                <a:cs typeface="Times New Roman"/>
              </a:rPr>
              <a:t> Siembra</a:t>
            </a:r>
            <a:endParaRPr sz="1200" dirty="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60"/>
              </a:spcBef>
            </a:pPr>
            <a:endParaRPr sz="1200" dirty="0">
              <a:latin typeface="Times New Roman"/>
              <a:cs typeface="Times New Roman"/>
            </a:endParaRPr>
          </a:p>
          <a:p>
            <a:pPr marL="375285" marR="5715" indent="-36322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Seguidamente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presentará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análisis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algunas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concepciones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constructos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epistemológicos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 </a:t>
            </a:r>
            <a:r>
              <a:rPr sz="1200" dirty="0">
                <a:latin typeface="Times New Roman"/>
                <a:cs typeface="Times New Roman"/>
              </a:rPr>
              <a:t>diferentes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autores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inminentes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Educación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Ambiental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Desarrollo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Endógeno,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cuales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irán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presentando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ejercicio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reflexión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desde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visión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emancipadora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crítica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y,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que </a:t>
            </a:r>
            <a:r>
              <a:rPr sz="1200" dirty="0">
                <a:latin typeface="Times New Roman"/>
                <a:cs typeface="Times New Roman"/>
              </a:rPr>
              <a:t>pueden</a:t>
            </a:r>
            <a:r>
              <a:rPr sz="1200" spc="4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ser</a:t>
            </a:r>
            <a:r>
              <a:rPr sz="1200" spc="40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considerados</a:t>
            </a:r>
            <a:r>
              <a:rPr sz="1200" spc="4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sustratos</a:t>
            </a:r>
            <a:r>
              <a:rPr sz="1200" spc="4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40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alto</a:t>
            </a:r>
            <a:r>
              <a:rPr sz="1200" spc="4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valor</a:t>
            </a:r>
            <a:r>
              <a:rPr sz="1200" spc="3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4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praxis-teorética</a:t>
            </a:r>
            <a:r>
              <a:rPr sz="1200" spc="4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3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3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formación</a:t>
            </a:r>
            <a:r>
              <a:rPr sz="1200" spc="409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estudiantado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todos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niveles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educativos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luz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Programa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Todas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manos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Siembra. </a:t>
            </a:r>
            <a:r>
              <a:rPr sz="1200" dirty="0">
                <a:latin typeface="Times New Roman"/>
                <a:cs typeface="Times New Roman"/>
              </a:rPr>
              <a:t>Al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referirme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concepción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Educación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Ambiental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considere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definición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propuesta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por </a:t>
            </a:r>
            <a:r>
              <a:rPr sz="1200" dirty="0">
                <a:latin typeface="Times New Roman"/>
                <a:cs typeface="Times New Roman"/>
              </a:rPr>
              <a:t>Guier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(2002),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quien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educación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ambiental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proceso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inherente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todo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espacio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educativo, </a:t>
            </a:r>
            <a:r>
              <a:rPr sz="1200" dirty="0">
                <a:latin typeface="Times New Roman"/>
                <a:cs typeface="Times New Roman"/>
              </a:rPr>
              <a:t>conducente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formación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personas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despiertas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realidad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conscientes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pertenecen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50" dirty="0">
                <a:latin typeface="Times New Roman"/>
                <a:cs typeface="Times New Roman"/>
              </a:rPr>
              <a:t>a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sistema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ecológico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global,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regido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serie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leyes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principios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deben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conocerse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y, </a:t>
            </a:r>
            <a:r>
              <a:rPr sz="1200" dirty="0">
                <a:latin typeface="Times New Roman"/>
                <a:cs typeface="Times New Roman"/>
              </a:rPr>
              <a:t>sobre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todo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respetarse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garantizar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vida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misma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todo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ser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humano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especial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del </a:t>
            </a:r>
            <a:r>
              <a:rPr sz="1200" spc="-10" dirty="0">
                <a:latin typeface="Times New Roman"/>
                <a:cs typeface="Times New Roman"/>
              </a:rPr>
              <a:t>hombre.</a:t>
            </a:r>
            <a:endParaRPr sz="1200" dirty="0">
              <a:latin typeface="Times New Roman"/>
              <a:cs typeface="Times New Roman"/>
            </a:endParaRPr>
          </a:p>
          <a:p>
            <a:pPr marL="375285" marR="5080" indent="-363220" algn="just">
              <a:lnSpc>
                <a:spcPct val="100000"/>
              </a:lnSpc>
              <a:spcBef>
                <a:spcPts val="5"/>
              </a:spcBef>
            </a:pP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estrecha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vinculación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definición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anterior,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educación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ambiental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sus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dimensiones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formal, </a:t>
            </a:r>
            <a:r>
              <a:rPr sz="1200" dirty="0">
                <a:latin typeface="Times New Roman"/>
                <a:cs typeface="Times New Roman"/>
              </a:rPr>
              <a:t>no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formal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informal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debe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contribuir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toma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conciencia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ciudadana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más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propia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realista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lugar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ocupamos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nuestro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planeta,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así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desde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condiciones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nos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corresponde,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hace </a:t>
            </a:r>
            <a:r>
              <a:rPr sz="1200" dirty="0">
                <a:latin typeface="Times New Roman"/>
                <a:cs typeface="Times New Roman"/>
              </a:rPr>
              <a:t>igualmente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necesario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estemos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formados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bajo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amplios y</a:t>
            </a:r>
            <a:r>
              <a:rPr sz="1200" spc="-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dinámicos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instrumentos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contenidos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acción.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tanto,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desarrollo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fortalecimiento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educación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ambiental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cualquier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nivel </a:t>
            </a:r>
            <a:r>
              <a:rPr sz="1200" dirty="0">
                <a:latin typeface="Times New Roman"/>
                <a:cs typeface="Times New Roman"/>
              </a:rPr>
              <a:t>educativo,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busca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restablecer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condiciones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interacción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hombre/hombre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hombre/naturaleza,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3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orienten</a:t>
            </a:r>
            <a:r>
              <a:rPr sz="1200" spc="3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3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quehacer</a:t>
            </a:r>
            <a:r>
              <a:rPr sz="1200" spc="3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desde</a:t>
            </a:r>
            <a:r>
              <a:rPr sz="1200" spc="3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3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perspectiva,</a:t>
            </a:r>
            <a:r>
              <a:rPr sz="1200" spc="3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crítica</a:t>
            </a:r>
            <a:r>
              <a:rPr sz="1200" spc="3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3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innovadora,</a:t>
            </a:r>
            <a:r>
              <a:rPr sz="1200" spc="3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3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contribuya</a:t>
            </a:r>
            <a:r>
              <a:rPr sz="1200" spc="3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34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transformación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sociedad.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ello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que,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gobierno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venezolano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preocupación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el </a:t>
            </a:r>
            <a:r>
              <a:rPr sz="1200" dirty="0">
                <a:latin typeface="Times New Roman"/>
                <a:cs typeface="Times New Roman"/>
              </a:rPr>
              <a:t>desarrollo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agroecológico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vigilante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medio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ambiente,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implementa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líneas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ambientales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spc="-50" dirty="0">
                <a:latin typeface="Times New Roman"/>
                <a:cs typeface="Times New Roman"/>
              </a:rPr>
              <a:t>y </a:t>
            </a:r>
            <a:r>
              <a:rPr sz="1200" dirty="0">
                <a:latin typeface="Times New Roman"/>
                <a:cs typeface="Times New Roman"/>
              </a:rPr>
              <a:t>ecológicas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principios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agroecología,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cuales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constatan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artículo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305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nuestra </a:t>
            </a:r>
            <a:r>
              <a:rPr sz="1200" dirty="0">
                <a:latin typeface="Times New Roman"/>
                <a:cs typeface="Times New Roman"/>
              </a:rPr>
              <a:t>Carta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Magna,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donde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puntualiza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estado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promoverá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desarrollo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sustentable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base </a:t>
            </a:r>
            <a:r>
              <a:rPr sz="1200" dirty="0">
                <a:latin typeface="Times New Roman"/>
                <a:cs typeface="Times New Roman"/>
              </a:rPr>
              <a:t>estratégica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desarrollo rural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integral,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fin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garantizar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seguridad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soberanía </a:t>
            </a:r>
            <a:r>
              <a:rPr sz="1200" spc="-10" dirty="0">
                <a:latin typeface="Times New Roman"/>
                <a:cs typeface="Times New Roman"/>
              </a:rPr>
              <a:t>alimentarias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10" dirty="0">
                <a:latin typeface="Times New Roman"/>
                <a:cs typeface="Times New Roman"/>
              </a:rPr>
              <a:t> población.</a:t>
            </a:r>
            <a:endParaRPr sz="1200" dirty="0">
              <a:latin typeface="Times New Roman"/>
              <a:cs typeface="Times New Roman"/>
            </a:endParaRPr>
          </a:p>
          <a:p>
            <a:pPr marL="375285" marR="6985" indent="-363220" algn="just">
              <a:lnSpc>
                <a:spcPct val="100000"/>
              </a:lnSpc>
              <a:spcBef>
                <a:spcPts val="5"/>
              </a:spcBef>
            </a:pP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allí pues,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 el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proceso educativo venezolano apunta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hacia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formación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 actitudes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ambientalistas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estudiantes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todas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áreas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aprendizaje,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permitiendo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desarrollar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actitudes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positivas </a:t>
            </a:r>
            <a:r>
              <a:rPr sz="1200" dirty="0">
                <a:latin typeface="Times New Roman"/>
                <a:cs typeface="Times New Roman"/>
              </a:rPr>
              <a:t>vinculadas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hacia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participación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colaboración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dentro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ámbito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ambiental,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buscando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reforzar </a:t>
            </a:r>
            <a:r>
              <a:rPr sz="1200" dirty="0">
                <a:latin typeface="Times New Roman"/>
                <a:cs typeface="Times New Roman"/>
              </a:rPr>
              <a:t>estos valores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generación en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generación,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aspectos importantes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 se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han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perdido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dentro de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una </a:t>
            </a:r>
            <a:r>
              <a:rPr sz="1200" dirty="0">
                <a:latin typeface="Times New Roman"/>
                <a:cs typeface="Times New Roman"/>
              </a:rPr>
              <a:t>era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tecnológica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solo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busca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consumismo.</a:t>
            </a:r>
            <a:endParaRPr sz="1200" dirty="0">
              <a:latin typeface="Times New Roman"/>
              <a:cs typeface="Times New Roman"/>
            </a:endParaRPr>
          </a:p>
        </p:txBody>
      </p:sp>
      <p:pic>
        <p:nvPicPr>
          <p:cNvPr id="22" name="object 22"/>
          <p:cNvPicPr/>
          <p:nvPr/>
        </p:nvPicPr>
        <p:blipFill>
          <a:blip r:embed="rId15" cstate="print"/>
          <a:stretch>
            <a:fillRect/>
          </a:stretch>
        </p:blipFill>
        <p:spPr>
          <a:xfrm>
            <a:off x="5606796" y="8193022"/>
            <a:ext cx="1092707" cy="848868"/>
          </a:xfrm>
          <a:prstGeom prst="rect">
            <a:avLst/>
          </a:prstGeom>
        </p:spPr>
      </p:pic>
      <p:pic>
        <p:nvPicPr>
          <p:cNvPr id="23" name="object 23"/>
          <p:cNvPicPr/>
          <p:nvPr/>
        </p:nvPicPr>
        <p:blipFill>
          <a:blip r:embed="rId15" cstate="print"/>
          <a:stretch>
            <a:fillRect/>
          </a:stretch>
        </p:blipFill>
        <p:spPr>
          <a:xfrm>
            <a:off x="109728" y="8193022"/>
            <a:ext cx="1092708" cy="848868"/>
          </a:xfrm>
          <a:prstGeom prst="rect">
            <a:avLst/>
          </a:prstGeom>
        </p:spPr>
      </p:pic>
      <p:sp>
        <p:nvSpPr>
          <p:cNvPr id="24" name="object 24"/>
          <p:cNvSpPr txBox="1"/>
          <p:nvPr/>
        </p:nvSpPr>
        <p:spPr>
          <a:xfrm>
            <a:off x="1457705" y="8336686"/>
            <a:ext cx="4131945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spc="-10" dirty="0">
                <a:latin typeface="Times New Roman"/>
                <a:cs typeface="Times New Roman"/>
              </a:rPr>
              <a:t>Programa</a:t>
            </a:r>
            <a:r>
              <a:rPr sz="1200" b="1" spc="10" dirty="0">
                <a:latin typeface="Times New Roman"/>
                <a:cs typeface="Times New Roman"/>
              </a:rPr>
              <a:t> </a:t>
            </a:r>
            <a:r>
              <a:rPr sz="1200" b="1" spc="-20" dirty="0">
                <a:latin typeface="Times New Roman"/>
                <a:cs typeface="Times New Roman"/>
              </a:rPr>
              <a:t>Todas</a:t>
            </a:r>
            <a:r>
              <a:rPr sz="1200" b="1" spc="-4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las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Manos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a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la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Siembra:</a:t>
            </a:r>
            <a:r>
              <a:rPr sz="1200" b="1" spc="-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Una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Revisión</a:t>
            </a:r>
            <a:r>
              <a:rPr sz="1200" b="1" spc="-40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Teórica</a:t>
            </a:r>
            <a:endParaRPr sz="1200" dirty="0">
              <a:latin typeface="Times New Roman"/>
              <a:cs typeface="Times New Roman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2798191" y="8780305"/>
            <a:ext cx="1224280" cy="1943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410"/>
              </a:lnSpc>
            </a:pPr>
            <a:r>
              <a:rPr sz="1200" b="1" dirty="0">
                <a:latin typeface="Times New Roman"/>
                <a:cs typeface="Times New Roman"/>
              </a:rPr>
              <a:t>MSc</a:t>
            </a:r>
            <a:r>
              <a:rPr sz="1200" b="1" spc="235" dirty="0">
                <a:latin typeface="Times New Roman"/>
                <a:cs typeface="Times New Roman"/>
              </a:rPr>
              <a:t> </a:t>
            </a:r>
            <a:r>
              <a:rPr sz="1200" b="1" spc="-25" dirty="0">
                <a:latin typeface="Times New Roman"/>
                <a:cs typeface="Times New Roman"/>
              </a:rPr>
              <a:t>Yosmar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spc="-20" dirty="0">
                <a:latin typeface="Times New Roman"/>
                <a:cs typeface="Times New Roman"/>
              </a:rPr>
              <a:t>Díaz</a:t>
            </a:r>
            <a:endParaRPr sz="1200" dirty="0">
              <a:latin typeface="Times New Roman"/>
              <a:cs typeface="Times New Roman"/>
            </a:endParaRPr>
          </a:p>
        </p:txBody>
      </p:sp>
      <p:sp>
        <p:nvSpPr>
          <p:cNvPr id="26" name="object 26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78333" rIns="0" bIns="0" rtlCol="0">
            <a:spAutoFit/>
          </a:bodyPr>
          <a:lstStyle/>
          <a:p>
            <a:pPr marL="39370">
              <a:lnSpc>
                <a:spcPts val="1410"/>
              </a:lnSpc>
            </a:pPr>
            <a:fld id="{81D60167-4931-47E6-BA6A-407CBD079E47}" type="slidenum">
              <a:rPr spc="-25" dirty="0"/>
              <a:t>321</a:t>
            </a:fld>
            <a:endParaRPr spc="-25" dirty="0"/>
          </a:p>
        </p:txBody>
      </p:sp>
      <p:grpSp>
        <p:nvGrpSpPr>
          <p:cNvPr id="27" name="Grupo 26">
            <a:extLst>
              <a:ext uri="{FF2B5EF4-FFF2-40B4-BE49-F238E27FC236}">
                <a16:creationId xmlns:a16="http://schemas.microsoft.com/office/drawing/2014/main" id="{12DA47C5-8006-2A80-F351-4220ABC8AC4B}"/>
              </a:ext>
            </a:extLst>
          </p:cNvPr>
          <p:cNvGrpSpPr/>
          <p:nvPr/>
        </p:nvGrpSpPr>
        <p:grpSpPr>
          <a:xfrm>
            <a:off x="117348" y="98932"/>
            <a:ext cx="6665976" cy="1452626"/>
            <a:chOff x="470065" y="1951410"/>
            <a:chExt cx="6665976" cy="1452626"/>
          </a:xfrm>
        </p:grpSpPr>
        <p:grpSp>
          <p:nvGrpSpPr>
            <p:cNvPr id="28" name="object 12">
              <a:extLst>
                <a:ext uri="{FF2B5EF4-FFF2-40B4-BE49-F238E27FC236}">
                  <a16:creationId xmlns:a16="http://schemas.microsoft.com/office/drawing/2014/main" id="{93C363B7-47C0-6EB3-1B61-F4C57D0C6C5C}"/>
                </a:ext>
              </a:extLst>
            </p:cNvPr>
            <p:cNvGrpSpPr/>
            <p:nvPr/>
          </p:nvGrpSpPr>
          <p:grpSpPr>
            <a:xfrm>
              <a:off x="470065" y="1951664"/>
              <a:ext cx="6665976" cy="1452372"/>
              <a:chOff x="96011" y="115823"/>
              <a:chExt cx="6665976" cy="1452372"/>
            </a:xfrm>
          </p:grpSpPr>
          <p:pic>
            <p:nvPicPr>
              <p:cNvPr id="32" name="object 13">
                <a:extLst>
                  <a:ext uri="{FF2B5EF4-FFF2-40B4-BE49-F238E27FC236}">
                    <a16:creationId xmlns:a16="http://schemas.microsoft.com/office/drawing/2014/main" id="{236E94DD-C4E2-1B57-B3C8-92FAF7D47EE7}"/>
                  </a:ext>
                </a:extLst>
              </p:cNvPr>
              <p:cNvPicPr/>
              <p:nvPr/>
            </p:nvPicPr>
            <p:blipFill>
              <a:blip r:embed="rId5" cstate="print"/>
              <a:stretch>
                <a:fillRect/>
              </a:stretch>
            </p:blipFill>
            <p:spPr>
              <a:xfrm>
                <a:off x="96011" y="115823"/>
                <a:ext cx="6665976" cy="1452372"/>
              </a:xfrm>
              <a:prstGeom prst="rect">
                <a:avLst/>
              </a:prstGeom>
            </p:spPr>
          </p:pic>
          <p:pic>
            <p:nvPicPr>
              <p:cNvPr id="33" name="object 14">
                <a:extLst>
                  <a:ext uri="{FF2B5EF4-FFF2-40B4-BE49-F238E27FC236}">
                    <a16:creationId xmlns:a16="http://schemas.microsoft.com/office/drawing/2014/main" id="{CA8F80C5-CC9F-9BEC-592E-B82ED551554E}"/>
                  </a:ext>
                </a:extLst>
              </p:cNvPr>
              <p:cNvPicPr/>
              <p:nvPr/>
            </p:nvPicPr>
            <p:blipFill>
              <a:blip r:embed="rId6" cstate="print"/>
              <a:stretch>
                <a:fillRect/>
              </a:stretch>
            </p:blipFill>
            <p:spPr>
              <a:xfrm>
                <a:off x="142849" y="142875"/>
                <a:ext cx="6572275" cy="1358646"/>
              </a:xfrm>
              <a:prstGeom prst="rect">
                <a:avLst/>
              </a:prstGeom>
            </p:spPr>
          </p:pic>
          <p:sp>
            <p:nvSpPr>
              <p:cNvPr id="34" name="object 15">
                <a:extLst>
                  <a:ext uri="{FF2B5EF4-FFF2-40B4-BE49-F238E27FC236}">
                    <a16:creationId xmlns:a16="http://schemas.microsoft.com/office/drawing/2014/main" id="{A9BCAB8F-9B03-041F-21D8-D3F19941E92E}"/>
                  </a:ext>
                </a:extLst>
              </p:cNvPr>
              <p:cNvSpPr/>
              <p:nvPr/>
            </p:nvSpPr>
            <p:spPr>
              <a:xfrm>
                <a:off x="142849" y="142875"/>
                <a:ext cx="6572884" cy="1358900"/>
              </a:xfrm>
              <a:custGeom>
                <a:avLst/>
                <a:gdLst/>
                <a:ahLst/>
                <a:cxnLst/>
                <a:rect l="l" t="t" r="r" b="b"/>
                <a:pathLst>
                  <a:path w="6572884" h="1358900">
                    <a:moveTo>
                      <a:pt x="0" y="226441"/>
                    </a:moveTo>
                    <a:lnTo>
                      <a:pt x="4600" y="180795"/>
                    </a:lnTo>
                    <a:lnTo>
                      <a:pt x="17795" y="138285"/>
                    </a:lnTo>
                    <a:lnTo>
                      <a:pt x="38673" y="99820"/>
                    </a:lnTo>
                    <a:lnTo>
                      <a:pt x="66324" y="66309"/>
                    </a:lnTo>
                    <a:lnTo>
                      <a:pt x="99837" y="38663"/>
                    </a:lnTo>
                    <a:lnTo>
                      <a:pt x="138301" y="17789"/>
                    </a:lnTo>
                    <a:lnTo>
                      <a:pt x="180806" y="4599"/>
                    </a:lnTo>
                    <a:lnTo>
                      <a:pt x="226440" y="0"/>
                    </a:lnTo>
                    <a:lnTo>
                      <a:pt x="6345834" y="0"/>
                    </a:lnTo>
                    <a:lnTo>
                      <a:pt x="6391480" y="4599"/>
                    </a:lnTo>
                    <a:lnTo>
                      <a:pt x="6433990" y="17789"/>
                    </a:lnTo>
                    <a:lnTo>
                      <a:pt x="6472455" y="38663"/>
                    </a:lnTo>
                    <a:lnTo>
                      <a:pt x="6505965" y="66309"/>
                    </a:lnTo>
                    <a:lnTo>
                      <a:pt x="6533612" y="99820"/>
                    </a:lnTo>
                    <a:lnTo>
                      <a:pt x="6554485" y="138285"/>
                    </a:lnTo>
                    <a:lnTo>
                      <a:pt x="6567676" y="180795"/>
                    </a:lnTo>
                    <a:lnTo>
                      <a:pt x="6572275" y="226441"/>
                    </a:lnTo>
                    <a:lnTo>
                      <a:pt x="6572275" y="1132204"/>
                    </a:lnTo>
                    <a:lnTo>
                      <a:pt x="6567676" y="1177850"/>
                    </a:lnTo>
                    <a:lnTo>
                      <a:pt x="6554485" y="1220360"/>
                    </a:lnTo>
                    <a:lnTo>
                      <a:pt x="6533612" y="1258825"/>
                    </a:lnTo>
                    <a:lnTo>
                      <a:pt x="6505965" y="1292336"/>
                    </a:lnTo>
                    <a:lnTo>
                      <a:pt x="6472455" y="1319982"/>
                    </a:lnTo>
                    <a:lnTo>
                      <a:pt x="6433990" y="1340856"/>
                    </a:lnTo>
                    <a:lnTo>
                      <a:pt x="6391480" y="1354046"/>
                    </a:lnTo>
                    <a:lnTo>
                      <a:pt x="6345834" y="1358646"/>
                    </a:lnTo>
                    <a:lnTo>
                      <a:pt x="226440" y="1358646"/>
                    </a:lnTo>
                    <a:lnTo>
                      <a:pt x="180806" y="1354046"/>
                    </a:lnTo>
                    <a:lnTo>
                      <a:pt x="138301" y="1340856"/>
                    </a:lnTo>
                    <a:lnTo>
                      <a:pt x="99837" y="1319982"/>
                    </a:lnTo>
                    <a:lnTo>
                      <a:pt x="66324" y="1292336"/>
                    </a:lnTo>
                    <a:lnTo>
                      <a:pt x="38673" y="1258825"/>
                    </a:lnTo>
                    <a:lnTo>
                      <a:pt x="17795" y="1220360"/>
                    </a:lnTo>
                    <a:lnTo>
                      <a:pt x="4600" y="1177850"/>
                    </a:lnTo>
                    <a:lnTo>
                      <a:pt x="0" y="1132204"/>
                    </a:lnTo>
                    <a:lnTo>
                      <a:pt x="0" y="226441"/>
                    </a:lnTo>
                    <a:close/>
                  </a:path>
                </a:pathLst>
              </a:custGeom>
              <a:ln w="9525">
                <a:solidFill>
                  <a:srgbClr val="55CE74"/>
                </a:solidFill>
              </a:ln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pic>
            <p:nvPicPr>
              <p:cNvPr id="35" name="object 16">
                <a:extLst>
                  <a:ext uri="{FF2B5EF4-FFF2-40B4-BE49-F238E27FC236}">
                    <a16:creationId xmlns:a16="http://schemas.microsoft.com/office/drawing/2014/main" id="{555DB5CC-34AE-A0F1-8C68-B4A62ECA0295}"/>
                  </a:ext>
                </a:extLst>
              </p:cNvPr>
              <p:cNvPicPr/>
              <p:nvPr/>
            </p:nvPicPr>
            <p:blipFill>
              <a:blip r:embed="rId7" cstate="print"/>
              <a:stretch>
                <a:fillRect/>
              </a:stretch>
            </p:blipFill>
            <p:spPr>
              <a:xfrm>
                <a:off x="2500248" y="305930"/>
                <a:ext cx="1714500" cy="733945"/>
              </a:xfrm>
              <a:prstGeom prst="rect">
                <a:avLst/>
              </a:prstGeom>
            </p:spPr>
          </p:pic>
        </p:grpSp>
        <p:sp>
          <p:nvSpPr>
            <p:cNvPr id="29" name="object 16">
              <a:extLst>
                <a:ext uri="{FF2B5EF4-FFF2-40B4-BE49-F238E27FC236}">
                  <a16:creationId xmlns:a16="http://schemas.microsoft.com/office/drawing/2014/main" id="{263869A5-097C-B949-5178-1DACA83F3DEA}"/>
                </a:ext>
              </a:extLst>
            </p:cNvPr>
            <p:cNvSpPr txBox="1"/>
            <p:nvPr/>
          </p:nvSpPr>
          <p:spPr>
            <a:xfrm>
              <a:off x="2775727" y="2875716"/>
              <a:ext cx="3332858" cy="391795"/>
            </a:xfrm>
            <a:prstGeom prst="rect">
              <a:avLst/>
            </a:prstGeom>
            <a:noFill/>
          </p:spPr>
          <p:txBody>
            <a:bodyPr vert="horz" wrap="square" lIns="0" tIns="12700" rIns="0" bIns="0" rtlCol="0">
              <a:spAutoFit/>
            </a:bodyPr>
            <a:lstStyle/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Volumen 4,  Número 1  Enero a Julio 2021</a:t>
              </a:r>
            </a:p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Revista Semestral. Venezuela</a:t>
              </a:r>
              <a:endParaRPr sz="1200" dirty="0">
                <a:latin typeface="Arial"/>
                <a:cs typeface="Arial"/>
              </a:endParaRPr>
            </a:p>
          </p:txBody>
        </p:sp>
        <p:pic>
          <p:nvPicPr>
            <p:cNvPr id="30" name="object 25">
              <a:extLst>
                <a:ext uri="{FF2B5EF4-FFF2-40B4-BE49-F238E27FC236}">
                  <a16:creationId xmlns:a16="http://schemas.microsoft.com/office/drawing/2014/main" id="{24D47EE0-612C-0182-C94C-BBA27A70B9D6}"/>
                </a:ext>
              </a:extLst>
            </p:cNvPr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470065" y="2027896"/>
              <a:ext cx="2305662" cy="1053903"/>
            </a:xfrm>
            <a:prstGeom prst="rect">
              <a:avLst/>
            </a:prstGeom>
          </p:spPr>
        </p:pic>
        <p:pic>
          <p:nvPicPr>
            <p:cNvPr id="31" name="object 31">
              <a:extLst>
                <a:ext uri="{FF2B5EF4-FFF2-40B4-BE49-F238E27FC236}">
                  <a16:creationId xmlns:a16="http://schemas.microsoft.com/office/drawing/2014/main" id="{7858F8FA-8143-1BC7-529B-0B378A8A5B51}"/>
                </a:ext>
              </a:extLst>
            </p:cNvPr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4932681" y="1951410"/>
              <a:ext cx="1805304" cy="893889"/>
            </a:xfrm>
            <a:prstGeom prst="rect">
              <a:avLst/>
            </a:prstGeom>
          </p:spPr>
        </p:pic>
      </p:grpSp>
    </p:spTree>
  </p:cSld>
  <p:clrMapOvr>
    <a:masterClrMapping/>
  </p:clrMapOvr>
</p:sld>
</file>

<file path=ppt/slides/slide32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94485" y="1289306"/>
            <a:ext cx="6669405" cy="6695440"/>
            <a:chOff x="94485" y="1289306"/>
            <a:chExt cx="6669405" cy="6695440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94485" y="1289306"/>
              <a:ext cx="6669028" cy="6694927"/>
            </a:xfrm>
            <a:prstGeom prst="rect">
              <a:avLst/>
            </a:prstGeom>
          </p:spPr>
        </p:pic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42862" y="1316850"/>
              <a:ext cx="6572250" cy="6598920"/>
            </a:xfrm>
            <a:prstGeom prst="rect">
              <a:avLst/>
            </a:prstGeom>
          </p:spPr>
        </p:pic>
        <p:sp>
          <p:nvSpPr>
            <p:cNvPr id="5" name="object 5"/>
            <p:cNvSpPr/>
            <p:nvPr/>
          </p:nvSpPr>
          <p:spPr>
            <a:xfrm>
              <a:off x="142862" y="1316850"/>
              <a:ext cx="6572250" cy="6598920"/>
            </a:xfrm>
            <a:custGeom>
              <a:avLst/>
              <a:gdLst/>
              <a:ahLst/>
              <a:cxnLst/>
              <a:rect l="l" t="t" r="r" b="b"/>
              <a:pathLst>
                <a:path w="6572250" h="6598920">
                  <a:moveTo>
                    <a:pt x="0" y="6598920"/>
                  </a:moveTo>
                  <a:lnTo>
                    <a:pt x="6572250" y="6598920"/>
                  </a:lnTo>
                  <a:lnTo>
                    <a:pt x="6572250" y="0"/>
                  </a:lnTo>
                  <a:lnTo>
                    <a:pt x="0" y="0"/>
                  </a:lnTo>
                  <a:lnTo>
                    <a:pt x="0" y="6598920"/>
                  </a:lnTo>
                  <a:close/>
                </a:path>
              </a:pathLst>
            </a:custGeom>
            <a:ln w="28575">
              <a:solidFill>
                <a:srgbClr val="31AD51"/>
              </a:solidFill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</p:grpSp>
      <p:grpSp>
        <p:nvGrpSpPr>
          <p:cNvPr id="6" name="object 6"/>
          <p:cNvGrpSpPr/>
          <p:nvPr/>
        </p:nvGrpSpPr>
        <p:grpSpPr>
          <a:xfrm>
            <a:off x="144779" y="8196288"/>
            <a:ext cx="6518275" cy="833755"/>
            <a:chOff x="144779" y="8196288"/>
            <a:chExt cx="6518275" cy="833755"/>
          </a:xfrm>
        </p:grpSpPr>
        <p:sp>
          <p:nvSpPr>
            <p:cNvPr id="7" name="object 7"/>
            <p:cNvSpPr/>
            <p:nvPr/>
          </p:nvSpPr>
          <p:spPr>
            <a:xfrm>
              <a:off x="214287" y="8215338"/>
              <a:ext cx="6429375" cy="795655"/>
            </a:xfrm>
            <a:custGeom>
              <a:avLst/>
              <a:gdLst/>
              <a:ahLst/>
              <a:cxnLst/>
              <a:rect l="l" t="t" r="r" b="b"/>
              <a:pathLst>
                <a:path w="6429375" h="795654">
                  <a:moveTo>
                    <a:pt x="0" y="795337"/>
                  </a:moveTo>
                  <a:lnTo>
                    <a:pt x="6429375" y="795337"/>
                  </a:lnTo>
                  <a:lnTo>
                    <a:pt x="6429375" y="0"/>
                  </a:lnTo>
                  <a:lnTo>
                    <a:pt x="0" y="0"/>
                  </a:lnTo>
                  <a:lnTo>
                    <a:pt x="0" y="795337"/>
                  </a:lnTo>
                  <a:close/>
                </a:path>
              </a:pathLst>
            </a:custGeom>
            <a:ln w="38100">
              <a:solidFill>
                <a:srgbClr val="31AD51"/>
              </a:solidFill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pic>
          <p:nvPicPr>
            <p:cNvPr id="8" name="object 8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44779" y="8601456"/>
              <a:ext cx="6516624" cy="160019"/>
            </a:xfrm>
            <a:prstGeom prst="rect">
              <a:avLst/>
            </a:prstGeom>
          </p:spPr>
        </p:pic>
      </p:grpSp>
      <p:grpSp>
        <p:nvGrpSpPr>
          <p:cNvPr id="9" name="object 9"/>
          <p:cNvGrpSpPr/>
          <p:nvPr/>
        </p:nvGrpSpPr>
        <p:grpSpPr>
          <a:xfrm>
            <a:off x="96011" y="115823"/>
            <a:ext cx="6666230" cy="1463040"/>
            <a:chOff x="96011" y="115823"/>
            <a:chExt cx="6666230" cy="1463040"/>
          </a:xfrm>
        </p:grpSpPr>
        <p:pic>
          <p:nvPicPr>
            <p:cNvPr id="10" name="object 10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96011" y="115823"/>
              <a:ext cx="6665976" cy="1452372"/>
            </a:xfrm>
            <a:prstGeom prst="rect">
              <a:avLst/>
            </a:prstGeom>
          </p:spPr>
        </p:pic>
        <p:pic>
          <p:nvPicPr>
            <p:cNvPr id="11" name="object 11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142849" y="142875"/>
              <a:ext cx="6572275" cy="1358646"/>
            </a:xfrm>
            <a:prstGeom prst="rect">
              <a:avLst/>
            </a:prstGeom>
          </p:spPr>
        </p:pic>
        <p:sp>
          <p:nvSpPr>
            <p:cNvPr id="12" name="object 12"/>
            <p:cNvSpPr/>
            <p:nvPr/>
          </p:nvSpPr>
          <p:spPr>
            <a:xfrm>
              <a:off x="142849" y="142875"/>
              <a:ext cx="6572884" cy="1358900"/>
            </a:xfrm>
            <a:custGeom>
              <a:avLst/>
              <a:gdLst/>
              <a:ahLst/>
              <a:cxnLst/>
              <a:rect l="l" t="t" r="r" b="b"/>
              <a:pathLst>
                <a:path w="6572884" h="1358900">
                  <a:moveTo>
                    <a:pt x="0" y="226441"/>
                  </a:moveTo>
                  <a:lnTo>
                    <a:pt x="4600" y="180795"/>
                  </a:lnTo>
                  <a:lnTo>
                    <a:pt x="17795" y="138285"/>
                  </a:lnTo>
                  <a:lnTo>
                    <a:pt x="38673" y="99820"/>
                  </a:lnTo>
                  <a:lnTo>
                    <a:pt x="66324" y="66309"/>
                  </a:lnTo>
                  <a:lnTo>
                    <a:pt x="99837" y="38663"/>
                  </a:lnTo>
                  <a:lnTo>
                    <a:pt x="138301" y="17789"/>
                  </a:lnTo>
                  <a:lnTo>
                    <a:pt x="180806" y="4599"/>
                  </a:lnTo>
                  <a:lnTo>
                    <a:pt x="226440" y="0"/>
                  </a:lnTo>
                  <a:lnTo>
                    <a:pt x="6345834" y="0"/>
                  </a:lnTo>
                  <a:lnTo>
                    <a:pt x="6391480" y="4599"/>
                  </a:lnTo>
                  <a:lnTo>
                    <a:pt x="6433990" y="17789"/>
                  </a:lnTo>
                  <a:lnTo>
                    <a:pt x="6472455" y="38663"/>
                  </a:lnTo>
                  <a:lnTo>
                    <a:pt x="6505965" y="66309"/>
                  </a:lnTo>
                  <a:lnTo>
                    <a:pt x="6533612" y="99820"/>
                  </a:lnTo>
                  <a:lnTo>
                    <a:pt x="6554485" y="138285"/>
                  </a:lnTo>
                  <a:lnTo>
                    <a:pt x="6567676" y="180795"/>
                  </a:lnTo>
                  <a:lnTo>
                    <a:pt x="6572275" y="226441"/>
                  </a:lnTo>
                  <a:lnTo>
                    <a:pt x="6572275" y="1132204"/>
                  </a:lnTo>
                  <a:lnTo>
                    <a:pt x="6567676" y="1177850"/>
                  </a:lnTo>
                  <a:lnTo>
                    <a:pt x="6554485" y="1220360"/>
                  </a:lnTo>
                  <a:lnTo>
                    <a:pt x="6533612" y="1258825"/>
                  </a:lnTo>
                  <a:lnTo>
                    <a:pt x="6505965" y="1292336"/>
                  </a:lnTo>
                  <a:lnTo>
                    <a:pt x="6472455" y="1319982"/>
                  </a:lnTo>
                  <a:lnTo>
                    <a:pt x="6433990" y="1340856"/>
                  </a:lnTo>
                  <a:lnTo>
                    <a:pt x="6391480" y="1354046"/>
                  </a:lnTo>
                  <a:lnTo>
                    <a:pt x="6345834" y="1358646"/>
                  </a:lnTo>
                  <a:lnTo>
                    <a:pt x="226440" y="1358646"/>
                  </a:lnTo>
                  <a:lnTo>
                    <a:pt x="180806" y="1354046"/>
                  </a:lnTo>
                  <a:lnTo>
                    <a:pt x="138301" y="1340856"/>
                  </a:lnTo>
                  <a:lnTo>
                    <a:pt x="99837" y="1319982"/>
                  </a:lnTo>
                  <a:lnTo>
                    <a:pt x="66324" y="1292336"/>
                  </a:lnTo>
                  <a:lnTo>
                    <a:pt x="38673" y="1258825"/>
                  </a:lnTo>
                  <a:lnTo>
                    <a:pt x="17795" y="1220360"/>
                  </a:lnTo>
                  <a:lnTo>
                    <a:pt x="4600" y="1177850"/>
                  </a:lnTo>
                  <a:lnTo>
                    <a:pt x="0" y="1132204"/>
                  </a:lnTo>
                  <a:lnTo>
                    <a:pt x="0" y="226441"/>
                  </a:lnTo>
                  <a:close/>
                </a:path>
              </a:pathLst>
            </a:custGeom>
            <a:ln w="9525">
              <a:solidFill>
                <a:srgbClr val="55CE74"/>
              </a:solidFill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pic>
          <p:nvPicPr>
            <p:cNvPr id="13" name="object 13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2500248" y="305930"/>
              <a:ext cx="1714500" cy="733945"/>
            </a:xfrm>
            <a:prstGeom prst="rect">
              <a:avLst/>
            </a:prstGeom>
          </p:spPr>
        </p:pic>
        <p:pic>
          <p:nvPicPr>
            <p:cNvPr id="14" name="object 14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2738628" y="1024127"/>
              <a:ext cx="1897379" cy="371855"/>
            </a:xfrm>
            <a:prstGeom prst="rect">
              <a:avLst/>
            </a:prstGeom>
          </p:spPr>
        </p:pic>
        <p:pic>
          <p:nvPicPr>
            <p:cNvPr id="15" name="object 15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4401311" y="1024127"/>
              <a:ext cx="1577339" cy="371855"/>
            </a:xfrm>
            <a:prstGeom prst="rect">
              <a:avLst/>
            </a:prstGeom>
          </p:spPr>
        </p:pic>
        <p:pic>
          <p:nvPicPr>
            <p:cNvPr id="16" name="object 16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3169919" y="1207007"/>
              <a:ext cx="1546859" cy="371855"/>
            </a:xfrm>
            <a:prstGeom prst="rect">
              <a:avLst/>
            </a:prstGeom>
          </p:spPr>
        </p:pic>
        <p:pic>
          <p:nvPicPr>
            <p:cNvPr id="17" name="object 17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4482083" y="1207007"/>
              <a:ext cx="284988" cy="371855"/>
            </a:xfrm>
            <a:prstGeom prst="rect">
              <a:avLst/>
            </a:prstGeom>
          </p:spPr>
        </p:pic>
        <p:pic>
          <p:nvPicPr>
            <p:cNvPr id="18" name="object 18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4572000" y="1207007"/>
              <a:ext cx="1013460" cy="371855"/>
            </a:xfrm>
            <a:prstGeom prst="rect">
              <a:avLst/>
            </a:prstGeom>
          </p:spPr>
        </p:pic>
        <p:pic>
          <p:nvPicPr>
            <p:cNvPr id="19" name="object 19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324611" y="234695"/>
              <a:ext cx="1719072" cy="1341120"/>
            </a:xfrm>
            <a:prstGeom prst="rect">
              <a:avLst/>
            </a:prstGeom>
          </p:spPr>
        </p:pic>
        <p:pic>
          <p:nvPicPr>
            <p:cNvPr id="20" name="object 20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4725161" y="164274"/>
              <a:ext cx="1805305" cy="893889"/>
            </a:xfrm>
            <a:prstGeom prst="rect">
              <a:avLst/>
            </a:prstGeom>
          </p:spPr>
        </p:pic>
      </p:grpSp>
      <p:sp>
        <p:nvSpPr>
          <p:cNvPr id="21" name="object 21"/>
          <p:cNvSpPr txBox="1"/>
          <p:nvPr/>
        </p:nvSpPr>
        <p:spPr>
          <a:xfrm>
            <a:off x="221691" y="1068451"/>
            <a:ext cx="6417310" cy="664146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063875" marR="772160" indent="-431800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Arial"/>
                <a:cs typeface="Arial"/>
              </a:rPr>
              <a:t>6ta.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Edición</a:t>
            </a:r>
            <a:r>
              <a:rPr sz="1200" b="1" spc="-10" dirty="0">
                <a:latin typeface="Arial"/>
                <a:cs typeface="Arial"/>
              </a:rPr>
              <a:t> Volumen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I</a:t>
            </a:r>
            <a:r>
              <a:rPr sz="1200" b="1" spc="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Enero</a:t>
            </a:r>
            <a:r>
              <a:rPr sz="1200" b="1" spc="-3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a</a:t>
            </a:r>
            <a:r>
              <a:rPr sz="1200" b="1" spc="-2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Julio</a:t>
            </a:r>
            <a:r>
              <a:rPr sz="1200" b="1" spc="-5" dirty="0">
                <a:latin typeface="Arial"/>
                <a:cs typeface="Arial"/>
              </a:rPr>
              <a:t> </a:t>
            </a:r>
            <a:r>
              <a:rPr sz="1200" b="1" spc="-20" dirty="0">
                <a:latin typeface="Arial"/>
                <a:cs typeface="Arial"/>
              </a:rPr>
              <a:t>2021 </a:t>
            </a:r>
            <a:r>
              <a:rPr sz="1200" b="1" dirty="0">
                <a:latin typeface="Arial"/>
                <a:cs typeface="Arial"/>
              </a:rPr>
              <a:t>Revista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Semestral-</a:t>
            </a:r>
            <a:r>
              <a:rPr sz="1200" b="1" spc="-40" dirty="0">
                <a:latin typeface="Arial"/>
                <a:cs typeface="Arial"/>
              </a:rPr>
              <a:t> </a:t>
            </a:r>
            <a:r>
              <a:rPr sz="1200" b="1" spc="-10" dirty="0">
                <a:latin typeface="Arial"/>
                <a:cs typeface="Arial"/>
              </a:rPr>
              <a:t>Venezuela</a:t>
            </a:r>
            <a:endParaRPr sz="1200" dirty="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305"/>
              </a:spcBef>
            </a:pPr>
            <a:endParaRPr sz="1200" dirty="0">
              <a:latin typeface="Arial"/>
              <a:cs typeface="Arial"/>
            </a:endParaRPr>
          </a:p>
          <a:p>
            <a:pPr marL="375285" marR="5080" indent="-36322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Siendo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cosas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así,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gobierno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nacional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implementado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programa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todas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manos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Siembra,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aras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fomentar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desarrollo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endógeno,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fin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fomentar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actitudes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ambientalistas, </a:t>
            </a:r>
            <a:r>
              <a:rPr sz="1200" dirty="0">
                <a:latin typeface="Times New Roman"/>
                <a:cs typeface="Times New Roman"/>
              </a:rPr>
              <a:t>contribuir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cambio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conciencia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aumento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colaboración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dentro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ámbito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local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50" dirty="0">
                <a:latin typeface="Times New Roman"/>
                <a:cs typeface="Times New Roman"/>
              </a:rPr>
              <a:t>y </a:t>
            </a:r>
            <a:r>
              <a:rPr sz="1200" dirty="0">
                <a:latin typeface="Times New Roman"/>
                <a:cs typeface="Times New Roman"/>
              </a:rPr>
              <a:t>regional,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fortaleciendo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así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éxito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área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agroecológica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desarrollo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ecológico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sustentable </a:t>
            </a:r>
            <a:r>
              <a:rPr sz="1200" dirty="0">
                <a:latin typeface="Times New Roman"/>
                <a:cs typeface="Times New Roman"/>
              </a:rPr>
              <a:t>dentro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país.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Asociado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anterior,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este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proyecto,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plantea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necesidad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superar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el </a:t>
            </a:r>
            <a:r>
              <a:rPr sz="1200" dirty="0">
                <a:latin typeface="Times New Roman"/>
                <a:cs typeface="Times New Roman"/>
              </a:rPr>
              <a:t>divorcio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tradicional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existe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entre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saber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hacer,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ello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formación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agroecológica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no </a:t>
            </a:r>
            <a:r>
              <a:rPr sz="1200" dirty="0">
                <a:latin typeface="Times New Roman"/>
                <a:cs typeface="Times New Roman"/>
              </a:rPr>
              <a:t>sólo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persigue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manejo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teórico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sus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contenidos,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sino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debe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concretarse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producción </a:t>
            </a:r>
            <a:r>
              <a:rPr sz="1200" dirty="0">
                <a:latin typeface="Times New Roman"/>
                <a:cs typeface="Times New Roman"/>
              </a:rPr>
              <a:t>práctica de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alimentos.</a:t>
            </a:r>
            <a:endParaRPr sz="1200" dirty="0">
              <a:latin typeface="Times New Roman"/>
              <a:cs typeface="Times New Roman"/>
            </a:endParaRPr>
          </a:p>
          <a:p>
            <a:pPr marL="375285" marR="6985" indent="-363220" algn="just">
              <a:lnSpc>
                <a:spcPct val="100000"/>
              </a:lnSpc>
              <a:spcBef>
                <a:spcPts val="5"/>
              </a:spcBef>
            </a:pPr>
            <a:r>
              <a:rPr sz="1200" dirty="0">
                <a:latin typeface="Times New Roman"/>
                <a:cs typeface="Times New Roman"/>
              </a:rPr>
              <a:t>Congruente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anterior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y,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desde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visión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epistémica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asume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este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trabajo,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precisa </a:t>
            </a:r>
            <a:r>
              <a:rPr sz="1200" dirty="0">
                <a:latin typeface="Times New Roman"/>
                <a:cs typeface="Times New Roman"/>
              </a:rPr>
              <a:t>entonces,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programa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todas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manos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siembra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pilar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fundamental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formación </a:t>
            </a:r>
            <a:r>
              <a:rPr sz="1200" dirty="0">
                <a:latin typeface="Times New Roman"/>
                <a:cs typeface="Times New Roman"/>
              </a:rPr>
              <a:t>agroecológica del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estudiante,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cuyo sustrato teórico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epistemológico se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entrelaza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 </a:t>
            </a:r>
            <a:r>
              <a:rPr sz="1200" spc="-10" dirty="0">
                <a:latin typeface="Times New Roman"/>
                <a:cs typeface="Times New Roman"/>
              </a:rPr>
              <a:t>desarrollo </a:t>
            </a:r>
            <a:r>
              <a:rPr sz="1200" dirty="0">
                <a:latin typeface="Times New Roman"/>
                <a:cs typeface="Times New Roman"/>
              </a:rPr>
              <a:t>endógeno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educación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ambiental,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cuya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finalidad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fundamental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deriva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integración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los </a:t>
            </a:r>
            <a:r>
              <a:rPr sz="1200" dirty="0">
                <a:latin typeface="Times New Roman"/>
                <a:cs typeface="Times New Roman"/>
              </a:rPr>
              <a:t>saberes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considerados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todos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procesos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educativos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educación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formal.</a:t>
            </a:r>
            <a:endParaRPr sz="1200" dirty="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5"/>
              </a:spcBef>
            </a:pPr>
            <a:endParaRPr sz="1200" dirty="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5"/>
              </a:spcBef>
            </a:pPr>
            <a:r>
              <a:rPr sz="1200" b="1" dirty="0">
                <a:latin typeface="Times New Roman"/>
                <a:cs typeface="Times New Roman"/>
              </a:rPr>
              <a:t>DEJANDO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EL</a:t>
            </a:r>
            <a:r>
              <a:rPr sz="1200" b="1" spc="-7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CIERRE</a:t>
            </a:r>
            <a:r>
              <a:rPr sz="1200" b="1" spc="-8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ABIERTO</a:t>
            </a:r>
            <a:endParaRPr sz="1200" dirty="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60"/>
              </a:spcBef>
            </a:pPr>
            <a:endParaRPr sz="1200" dirty="0">
              <a:latin typeface="Times New Roman"/>
              <a:cs typeface="Times New Roman"/>
            </a:endParaRPr>
          </a:p>
          <a:p>
            <a:pPr marL="375285" marR="6985" indent="-36322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Resulta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gran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significación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expresar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que,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desarrollo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endógeno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desarrollo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fortalecimiento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educación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ambiental,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son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dos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constructos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teóricos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epistemológicos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inminentes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programa </a:t>
            </a:r>
            <a:r>
              <a:rPr sz="1200" dirty="0">
                <a:latin typeface="Times New Roman"/>
                <a:cs typeface="Times New Roman"/>
              </a:rPr>
              <a:t>todas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manos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siembra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sirven de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sustrato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creación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nuevo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modelo</a:t>
            </a:r>
            <a:r>
              <a:rPr sz="1200" spc="-10" dirty="0">
                <a:latin typeface="Times New Roman"/>
                <a:cs typeface="Times New Roman"/>
              </a:rPr>
              <a:t> productivo, </a:t>
            </a:r>
            <a:r>
              <a:rPr sz="1200" dirty="0">
                <a:latin typeface="Times New Roman"/>
                <a:cs typeface="Times New Roman"/>
              </a:rPr>
              <a:t>capaz</a:t>
            </a:r>
            <a:r>
              <a:rPr sz="1200" spc="3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generar</a:t>
            </a:r>
            <a:r>
              <a:rPr sz="1200" spc="3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3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crecimiento</a:t>
            </a:r>
            <a:r>
              <a:rPr sz="1200" spc="3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sustentable,</a:t>
            </a:r>
            <a:r>
              <a:rPr sz="1200" spc="3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3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diversificación</a:t>
            </a:r>
            <a:r>
              <a:rPr sz="1200" spc="3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productiva</a:t>
            </a:r>
            <a:r>
              <a:rPr sz="1200" spc="3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3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35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estabilidad </a:t>
            </a:r>
            <a:r>
              <a:rPr sz="1200" dirty="0">
                <a:latin typeface="Times New Roman"/>
                <a:cs typeface="Times New Roman"/>
              </a:rPr>
              <a:t>macroeconómica,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entrelazada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principios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conservación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ambiente,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todo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esto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dirigido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perentoria formación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estudiante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contexto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Educación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Bolivariana.</a:t>
            </a:r>
            <a:endParaRPr sz="1200" dirty="0">
              <a:latin typeface="Times New Roman"/>
              <a:cs typeface="Times New Roman"/>
            </a:endParaRPr>
          </a:p>
          <a:p>
            <a:pPr marL="375285" marR="5715" indent="-36322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Lo</a:t>
            </a:r>
            <a:r>
              <a:rPr sz="1200" spc="3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cierto</a:t>
            </a:r>
            <a:r>
              <a:rPr sz="1200" spc="3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3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que,</a:t>
            </a:r>
            <a:r>
              <a:rPr sz="1200" spc="3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3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educación</a:t>
            </a:r>
            <a:r>
              <a:rPr sz="1200" spc="3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ambiental</a:t>
            </a:r>
            <a:r>
              <a:rPr sz="1200" spc="3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3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3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desarrollo</a:t>
            </a:r>
            <a:r>
              <a:rPr sz="1200" spc="3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endógeno</a:t>
            </a:r>
            <a:r>
              <a:rPr sz="1200" spc="3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son</a:t>
            </a:r>
            <a:r>
              <a:rPr sz="1200" spc="3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dos</a:t>
            </a:r>
            <a:r>
              <a:rPr sz="1200" spc="3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constructos</a:t>
            </a:r>
            <a:r>
              <a:rPr sz="1200" spc="33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teóricos </a:t>
            </a:r>
            <a:r>
              <a:rPr sz="1200" dirty="0">
                <a:latin typeface="Times New Roman"/>
                <a:cs typeface="Times New Roman"/>
              </a:rPr>
              <a:t>inminentes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programa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todas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manos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siembra,</a:t>
            </a:r>
            <a:r>
              <a:rPr sz="1200" spc="3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sirven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sustrato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formación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en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contexto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Educación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Bolivariana,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cuanto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dicho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programa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incorpora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visión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amplia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proceso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critico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implica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enseñanza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valores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ecológicos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naturales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dentro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educación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formal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y,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busca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estudiante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incorpore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participe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activamente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procesos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siembra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vez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generar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él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proceso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reflexión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crítica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actividad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está </a:t>
            </a:r>
            <a:r>
              <a:rPr sz="1200" spc="-10" dirty="0">
                <a:latin typeface="Times New Roman"/>
                <a:cs typeface="Times New Roman"/>
              </a:rPr>
              <a:t>practicando.</a:t>
            </a:r>
            <a:endParaRPr sz="1200" dirty="0">
              <a:latin typeface="Times New Roman"/>
              <a:cs typeface="Times New Roman"/>
            </a:endParaRPr>
          </a:p>
          <a:p>
            <a:pPr marL="375285" marR="5715" indent="-325120" algn="just">
              <a:lnSpc>
                <a:spcPct val="100000"/>
              </a:lnSpc>
              <a:spcBef>
                <a:spcPts val="5"/>
              </a:spcBef>
            </a:pPr>
            <a:r>
              <a:rPr sz="1200" dirty="0">
                <a:latin typeface="Times New Roman"/>
                <a:cs typeface="Times New Roman"/>
              </a:rPr>
              <a:t>Finalmente,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vale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reiterar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manera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reflexión,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 educadores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tenemos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desafío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avanzar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hacia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4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desarrollo</a:t>
            </a:r>
            <a:r>
              <a:rPr sz="1200" spc="43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endógeno</a:t>
            </a:r>
            <a:r>
              <a:rPr sz="1200" spc="4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4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impulsar</a:t>
            </a:r>
            <a:r>
              <a:rPr sz="1200" spc="4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4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fomento</a:t>
            </a:r>
            <a:r>
              <a:rPr sz="1200" spc="43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4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valores</a:t>
            </a:r>
            <a:r>
              <a:rPr sz="1200" spc="4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ecológicos</a:t>
            </a:r>
            <a:r>
              <a:rPr sz="1200" spc="4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4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naturales</a:t>
            </a:r>
            <a:r>
              <a:rPr sz="1200" spc="43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43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conservación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ambiente,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generando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así,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proceso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pedagógico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productivo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garantice </a:t>
            </a:r>
            <a:r>
              <a:rPr sz="1200" dirty="0">
                <a:latin typeface="Times New Roman"/>
                <a:cs typeface="Times New Roman"/>
              </a:rPr>
              <a:t>desde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Educación Bolivariana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cultura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apunte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seguridad y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soberanía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alimentaria.</a:t>
            </a:r>
            <a:endParaRPr sz="1200" dirty="0">
              <a:latin typeface="Times New Roman"/>
              <a:cs typeface="Times New Roman"/>
            </a:endParaRPr>
          </a:p>
        </p:txBody>
      </p:sp>
      <p:pic>
        <p:nvPicPr>
          <p:cNvPr id="22" name="object 22"/>
          <p:cNvPicPr/>
          <p:nvPr/>
        </p:nvPicPr>
        <p:blipFill>
          <a:blip r:embed="rId15" cstate="print"/>
          <a:stretch>
            <a:fillRect/>
          </a:stretch>
        </p:blipFill>
        <p:spPr>
          <a:xfrm>
            <a:off x="5606796" y="8193022"/>
            <a:ext cx="1092707" cy="848868"/>
          </a:xfrm>
          <a:prstGeom prst="rect">
            <a:avLst/>
          </a:prstGeom>
        </p:spPr>
      </p:pic>
      <p:pic>
        <p:nvPicPr>
          <p:cNvPr id="23" name="object 23"/>
          <p:cNvPicPr/>
          <p:nvPr/>
        </p:nvPicPr>
        <p:blipFill>
          <a:blip r:embed="rId15" cstate="print"/>
          <a:stretch>
            <a:fillRect/>
          </a:stretch>
        </p:blipFill>
        <p:spPr>
          <a:xfrm>
            <a:off x="109728" y="8193022"/>
            <a:ext cx="1092708" cy="848868"/>
          </a:xfrm>
          <a:prstGeom prst="rect">
            <a:avLst/>
          </a:prstGeom>
        </p:spPr>
      </p:pic>
      <p:sp>
        <p:nvSpPr>
          <p:cNvPr id="24" name="object 24"/>
          <p:cNvSpPr txBox="1"/>
          <p:nvPr/>
        </p:nvSpPr>
        <p:spPr>
          <a:xfrm>
            <a:off x="1457705" y="8336686"/>
            <a:ext cx="4131945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spc="-10" dirty="0">
                <a:latin typeface="Times New Roman"/>
                <a:cs typeface="Times New Roman"/>
              </a:rPr>
              <a:t>Programa</a:t>
            </a:r>
            <a:r>
              <a:rPr sz="1200" b="1" spc="10" dirty="0">
                <a:latin typeface="Times New Roman"/>
                <a:cs typeface="Times New Roman"/>
              </a:rPr>
              <a:t> </a:t>
            </a:r>
            <a:r>
              <a:rPr sz="1200" b="1" spc="-20" dirty="0">
                <a:latin typeface="Times New Roman"/>
                <a:cs typeface="Times New Roman"/>
              </a:rPr>
              <a:t>Todas</a:t>
            </a:r>
            <a:r>
              <a:rPr sz="1200" b="1" spc="-4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las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Manos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a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la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Siembra:</a:t>
            </a:r>
            <a:r>
              <a:rPr sz="1200" b="1" spc="-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Una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Revisión</a:t>
            </a:r>
            <a:r>
              <a:rPr sz="1200" b="1" spc="-40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Teórica</a:t>
            </a:r>
            <a:endParaRPr sz="1200" dirty="0">
              <a:latin typeface="Times New Roman"/>
              <a:cs typeface="Times New Roman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2798191" y="8780305"/>
            <a:ext cx="1224280" cy="1943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410"/>
              </a:lnSpc>
            </a:pPr>
            <a:r>
              <a:rPr sz="1200" b="1" dirty="0">
                <a:latin typeface="Times New Roman"/>
                <a:cs typeface="Times New Roman"/>
              </a:rPr>
              <a:t>MSc</a:t>
            </a:r>
            <a:r>
              <a:rPr sz="1200" b="1" spc="235" dirty="0">
                <a:latin typeface="Times New Roman"/>
                <a:cs typeface="Times New Roman"/>
              </a:rPr>
              <a:t> </a:t>
            </a:r>
            <a:r>
              <a:rPr sz="1200" b="1" spc="-25" dirty="0">
                <a:latin typeface="Times New Roman"/>
                <a:cs typeface="Times New Roman"/>
              </a:rPr>
              <a:t>Yosmar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spc="-20" dirty="0">
                <a:latin typeface="Times New Roman"/>
                <a:cs typeface="Times New Roman"/>
              </a:rPr>
              <a:t>Díaz</a:t>
            </a:r>
            <a:endParaRPr sz="1200" dirty="0">
              <a:latin typeface="Times New Roman"/>
              <a:cs typeface="Times New Roman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6257290" y="8945507"/>
            <a:ext cx="254000" cy="1943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410"/>
              </a:lnSpc>
            </a:pPr>
            <a:r>
              <a:rPr sz="1200" spc="-25" dirty="0">
                <a:latin typeface="Times New Roman"/>
                <a:cs typeface="Times New Roman"/>
              </a:rPr>
              <a:t>322</a:t>
            </a:r>
            <a:endParaRPr sz="1200" dirty="0">
              <a:latin typeface="Times New Roman"/>
              <a:cs typeface="Times New Roman"/>
            </a:endParaRPr>
          </a:p>
        </p:txBody>
      </p:sp>
      <p:grpSp>
        <p:nvGrpSpPr>
          <p:cNvPr id="27" name="Grupo 26">
            <a:extLst>
              <a:ext uri="{FF2B5EF4-FFF2-40B4-BE49-F238E27FC236}">
                <a16:creationId xmlns:a16="http://schemas.microsoft.com/office/drawing/2014/main" id="{5D30C8DF-4872-9985-BA2D-51DBF49E6C3F}"/>
              </a:ext>
            </a:extLst>
          </p:cNvPr>
          <p:cNvGrpSpPr/>
          <p:nvPr/>
        </p:nvGrpSpPr>
        <p:grpSpPr>
          <a:xfrm>
            <a:off x="117348" y="98932"/>
            <a:ext cx="6665976" cy="1452626"/>
            <a:chOff x="470065" y="1951410"/>
            <a:chExt cx="6665976" cy="1452626"/>
          </a:xfrm>
        </p:grpSpPr>
        <p:grpSp>
          <p:nvGrpSpPr>
            <p:cNvPr id="28" name="object 12">
              <a:extLst>
                <a:ext uri="{FF2B5EF4-FFF2-40B4-BE49-F238E27FC236}">
                  <a16:creationId xmlns:a16="http://schemas.microsoft.com/office/drawing/2014/main" id="{BB6A2F51-4122-49C6-7F0A-AD9C87DB6C49}"/>
                </a:ext>
              </a:extLst>
            </p:cNvPr>
            <p:cNvGrpSpPr/>
            <p:nvPr/>
          </p:nvGrpSpPr>
          <p:grpSpPr>
            <a:xfrm>
              <a:off x="470065" y="1951664"/>
              <a:ext cx="6665976" cy="1452372"/>
              <a:chOff x="96011" y="115823"/>
              <a:chExt cx="6665976" cy="1452372"/>
            </a:xfrm>
          </p:grpSpPr>
          <p:pic>
            <p:nvPicPr>
              <p:cNvPr id="32" name="object 13">
                <a:extLst>
                  <a:ext uri="{FF2B5EF4-FFF2-40B4-BE49-F238E27FC236}">
                    <a16:creationId xmlns:a16="http://schemas.microsoft.com/office/drawing/2014/main" id="{0F848992-4B19-FC04-E8CD-9F95A7B484DF}"/>
                  </a:ext>
                </a:extLst>
              </p:cNvPr>
              <p:cNvPicPr/>
              <p:nvPr/>
            </p:nvPicPr>
            <p:blipFill>
              <a:blip r:embed="rId5" cstate="print"/>
              <a:stretch>
                <a:fillRect/>
              </a:stretch>
            </p:blipFill>
            <p:spPr>
              <a:xfrm>
                <a:off x="96011" y="115823"/>
                <a:ext cx="6665976" cy="1452372"/>
              </a:xfrm>
              <a:prstGeom prst="rect">
                <a:avLst/>
              </a:prstGeom>
            </p:spPr>
          </p:pic>
          <p:pic>
            <p:nvPicPr>
              <p:cNvPr id="33" name="object 14">
                <a:extLst>
                  <a:ext uri="{FF2B5EF4-FFF2-40B4-BE49-F238E27FC236}">
                    <a16:creationId xmlns:a16="http://schemas.microsoft.com/office/drawing/2014/main" id="{BDD83C1B-13A8-4D60-CCD3-5407B973DE02}"/>
                  </a:ext>
                </a:extLst>
              </p:cNvPr>
              <p:cNvPicPr/>
              <p:nvPr/>
            </p:nvPicPr>
            <p:blipFill>
              <a:blip r:embed="rId6" cstate="print"/>
              <a:stretch>
                <a:fillRect/>
              </a:stretch>
            </p:blipFill>
            <p:spPr>
              <a:xfrm>
                <a:off x="142849" y="142875"/>
                <a:ext cx="6572275" cy="1358646"/>
              </a:xfrm>
              <a:prstGeom prst="rect">
                <a:avLst/>
              </a:prstGeom>
            </p:spPr>
          </p:pic>
          <p:sp>
            <p:nvSpPr>
              <p:cNvPr id="34" name="object 15">
                <a:extLst>
                  <a:ext uri="{FF2B5EF4-FFF2-40B4-BE49-F238E27FC236}">
                    <a16:creationId xmlns:a16="http://schemas.microsoft.com/office/drawing/2014/main" id="{284EF8CC-5D41-E13E-01E3-8EEF9DDFB955}"/>
                  </a:ext>
                </a:extLst>
              </p:cNvPr>
              <p:cNvSpPr/>
              <p:nvPr/>
            </p:nvSpPr>
            <p:spPr>
              <a:xfrm>
                <a:off x="142849" y="142875"/>
                <a:ext cx="6572884" cy="1358900"/>
              </a:xfrm>
              <a:custGeom>
                <a:avLst/>
                <a:gdLst/>
                <a:ahLst/>
                <a:cxnLst/>
                <a:rect l="l" t="t" r="r" b="b"/>
                <a:pathLst>
                  <a:path w="6572884" h="1358900">
                    <a:moveTo>
                      <a:pt x="0" y="226441"/>
                    </a:moveTo>
                    <a:lnTo>
                      <a:pt x="4600" y="180795"/>
                    </a:lnTo>
                    <a:lnTo>
                      <a:pt x="17795" y="138285"/>
                    </a:lnTo>
                    <a:lnTo>
                      <a:pt x="38673" y="99820"/>
                    </a:lnTo>
                    <a:lnTo>
                      <a:pt x="66324" y="66309"/>
                    </a:lnTo>
                    <a:lnTo>
                      <a:pt x="99837" y="38663"/>
                    </a:lnTo>
                    <a:lnTo>
                      <a:pt x="138301" y="17789"/>
                    </a:lnTo>
                    <a:lnTo>
                      <a:pt x="180806" y="4599"/>
                    </a:lnTo>
                    <a:lnTo>
                      <a:pt x="226440" y="0"/>
                    </a:lnTo>
                    <a:lnTo>
                      <a:pt x="6345834" y="0"/>
                    </a:lnTo>
                    <a:lnTo>
                      <a:pt x="6391480" y="4599"/>
                    </a:lnTo>
                    <a:lnTo>
                      <a:pt x="6433990" y="17789"/>
                    </a:lnTo>
                    <a:lnTo>
                      <a:pt x="6472455" y="38663"/>
                    </a:lnTo>
                    <a:lnTo>
                      <a:pt x="6505965" y="66309"/>
                    </a:lnTo>
                    <a:lnTo>
                      <a:pt x="6533612" y="99820"/>
                    </a:lnTo>
                    <a:lnTo>
                      <a:pt x="6554485" y="138285"/>
                    </a:lnTo>
                    <a:lnTo>
                      <a:pt x="6567676" y="180795"/>
                    </a:lnTo>
                    <a:lnTo>
                      <a:pt x="6572275" y="226441"/>
                    </a:lnTo>
                    <a:lnTo>
                      <a:pt x="6572275" y="1132204"/>
                    </a:lnTo>
                    <a:lnTo>
                      <a:pt x="6567676" y="1177850"/>
                    </a:lnTo>
                    <a:lnTo>
                      <a:pt x="6554485" y="1220360"/>
                    </a:lnTo>
                    <a:lnTo>
                      <a:pt x="6533612" y="1258825"/>
                    </a:lnTo>
                    <a:lnTo>
                      <a:pt x="6505965" y="1292336"/>
                    </a:lnTo>
                    <a:lnTo>
                      <a:pt x="6472455" y="1319982"/>
                    </a:lnTo>
                    <a:lnTo>
                      <a:pt x="6433990" y="1340856"/>
                    </a:lnTo>
                    <a:lnTo>
                      <a:pt x="6391480" y="1354046"/>
                    </a:lnTo>
                    <a:lnTo>
                      <a:pt x="6345834" y="1358646"/>
                    </a:lnTo>
                    <a:lnTo>
                      <a:pt x="226440" y="1358646"/>
                    </a:lnTo>
                    <a:lnTo>
                      <a:pt x="180806" y="1354046"/>
                    </a:lnTo>
                    <a:lnTo>
                      <a:pt x="138301" y="1340856"/>
                    </a:lnTo>
                    <a:lnTo>
                      <a:pt x="99837" y="1319982"/>
                    </a:lnTo>
                    <a:lnTo>
                      <a:pt x="66324" y="1292336"/>
                    </a:lnTo>
                    <a:lnTo>
                      <a:pt x="38673" y="1258825"/>
                    </a:lnTo>
                    <a:lnTo>
                      <a:pt x="17795" y="1220360"/>
                    </a:lnTo>
                    <a:lnTo>
                      <a:pt x="4600" y="1177850"/>
                    </a:lnTo>
                    <a:lnTo>
                      <a:pt x="0" y="1132204"/>
                    </a:lnTo>
                    <a:lnTo>
                      <a:pt x="0" y="226441"/>
                    </a:lnTo>
                    <a:close/>
                  </a:path>
                </a:pathLst>
              </a:custGeom>
              <a:ln w="9525">
                <a:solidFill>
                  <a:srgbClr val="55CE74"/>
                </a:solidFill>
              </a:ln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pic>
            <p:nvPicPr>
              <p:cNvPr id="35" name="object 16">
                <a:extLst>
                  <a:ext uri="{FF2B5EF4-FFF2-40B4-BE49-F238E27FC236}">
                    <a16:creationId xmlns:a16="http://schemas.microsoft.com/office/drawing/2014/main" id="{640B05F7-40F1-129C-19C4-8777464A6DFF}"/>
                  </a:ext>
                </a:extLst>
              </p:cNvPr>
              <p:cNvPicPr/>
              <p:nvPr/>
            </p:nvPicPr>
            <p:blipFill>
              <a:blip r:embed="rId7" cstate="print"/>
              <a:stretch>
                <a:fillRect/>
              </a:stretch>
            </p:blipFill>
            <p:spPr>
              <a:xfrm>
                <a:off x="2500248" y="305930"/>
                <a:ext cx="1714500" cy="733945"/>
              </a:xfrm>
              <a:prstGeom prst="rect">
                <a:avLst/>
              </a:prstGeom>
            </p:spPr>
          </p:pic>
        </p:grpSp>
        <p:sp>
          <p:nvSpPr>
            <p:cNvPr id="29" name="object 16">
              <a:extLst>
                <a:ext uri="{FF2B5EF4-FFF2-40B4-BE49-F238E27FC236}">
                  <a16:creationId xmlns:a16="http://schemas.microsoft.com/office/drawing/2014/main" id="{8111C7C6-1658-8AC5-D4B7-2D68F47A0FA7}"/>
                </a:ext>
              </a:extLst>
            </p:cNvPr>
            <p:cNvSpPr txBox="1"/>
            <p:nvPr/>
          </p:nvSpPr>
          <p:spPr>
            <a:xfrm>
              <a:off x="2775727" y="2875716"/>
              <a:ext cx="3332858" cy="391795"/>
            </a:xfrm>
            <a:prstGeom prst="rect">
              <a:avLst/>
            </a:prstGeom>
            <a:noFill/>
          </p:spPr>
          <p:txBody>
            <a:bodyPr vert="horz" wrap="square" lIns="0" tIns="12700" rIns="0" bIns="0" rtlCol="0">
              <a:spAutoFit/>
            </a:bodyPr>
            <a:lstStyle/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Volumen 4,  Número 1  Enero a Julio 2021</a:t>
              </a:r>
            </a:p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Revista Semestral. Venezuela</a:t>
              </a:r>
              <a:endParaRPr sz="1200" dirty="0">
                <a:latin typeface="Arial"/>
                <a:cs typeface="Arial"/>
              </a:endParaRPr>
            </a:p>
          </p:txBody>
        </p:sp>
        <p:pic>
          <p:nvPicPr>
            <p:cNvPr id="30" name="object 25">
              <a:extLst>
                <a:ext uri="{FF2B5EF4-FFF2-40B4-BE49-F238E27FC236}">
                  <a16:creationId xmlns:a16="http://schemas.microsoft.com/office/drawing/2014/main" id="{5E1DA298-5265-86D8-1425-F82B6E609B16}"/>
                </a:ext>
              </a:extLst>
            </p:cNvPr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470065" y="2027896"/>
              <a:ext cx="2305662" cy="1053903"/>
            </a:xfrm>
            <a:prstGeom prst="rect">
              <a:avLst/>
            </a:prstGeom>
          </p:spPr>
        </p:pic>
        <p:pic>
          <p:nvPicPr>
            <p:cNvPr id="31" name="object 31">
              <a:extLst>
                <a:ext uri="{FF2B5EF4-FFF2-40B4-BE49-F238E27FC236}">
                  <a16:creationId xmlns:a16="http://schemas.microsoft.com/office/drawing/2014/main" id="{DAE7AA91-883E-E53D-B414-059F5345AC87}"/>
                </a:ext>
              </a:extLst>
            </p:cNvPr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4932681" y="1951410"/>
              <a:ext cx="1805304" cy="893889"/>
            </a:xfrm>
            <a:prstGeom prst="rect">
              <a:avLst/>
            </a:prstGeom>
          </p:spPr>
        </p:pic>
      </p:grpSp>
    </p:spTree>
  </p:cSld>
  <p:clrMapOvr>
    <a:masterClrMapping/>
  </p:clrMapOvr>
</p:sld>
</file>

<file path=ppt/slides/slide32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94485" y="1289306"/>
            <a:ext cx="6669405" cy="6695440"/>
            <a:chOff x="94485" y="1289306"/>
            <a:chExt cx="6669405" cy="6695440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94485" y="1289306"/>
              <a:ext cx="6669028" cy="6694927"/>
            </a:xfrm>
            <a:prstGeom prst="rect">
              <a:avLst/>
            </a:prstGeom>
          </p:spPr>
        </p:pic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42862" y="1316850"/>
              <a:ext cx="6572250" cy="6598920"/>
            </a:xfrm>
            <a:prstGeom prst="rect">
              <a:avLst/>
            </a:prstGeom>
          </p:spPr>
        </p:pic>
        <p:sp>
          <p:nvSpPr>
            <p:cNvPr id="5" name="object 5"/>
            <p:cNvSpPr/>
            <p:nvPr/>
          </p:nvSpPr>
          <p:spPr>
            <a:xfrm>
              <a:off x="142862" y="1316850"/>
              <a:ext cx="6572250" cy="6598920"/>
            </a:xfrm>
            <a:custGeom>
              <a:avLst/>
              <a:gdLst/>
              <a:ahLst/>
              <a:cxnLst/>
              <a:rect l="l" t="t" r="r" b="b"/>
              <a:pathLst>
                <a:path w="6572250" h="6598920">
                  <a:moveTo>
                    <a:pt x="0" y="6598920"/>
                  </a:moveTo>
                  <a:lnTo>
                    <a:pt x="6572250" y="6598920"/>
                  </a:lnTo>
                  <a:lnTo>
                    <a:pt x="6572250" y="0"/>
                  </a:lnTo>
                  <a:lnTo>
                    <a:pt x="0" y="0"/>
                  </a:lnTo>
                  <a:lnTo>
                    <a:pt x="0" y="6598920"/>
                  </a:lnTo>
                  <a:close/>
                </a:path>
              </a:pathLst>
            </a:custGeom>
            <a:ln w="28575">
              <a:solidFill>
                <a:srgbClr val="31AD51"/>
              </a:solidFill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</p:grpSp>
      <p:pic>
        <p:nvPicPr>
          <p:cNvPr id="6" name="object 6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144779" y="8601456"/>
            <a:ext cx="6516624" cy="160019"/>
          </a:xfrm>
          <a:prstGeom prst="rect">
            <a:avLst/>
          </a:prstGeom>
        </p:spPr>
      </p:pic>
      <p:grpSp>
        <p:nvGrpSpPr>
          <p:cNvPr id="7" name="object 7"/>
          <p:cNvGrpSpPr/>
          <p:nvPr/>
        </p:nvGrpSpPr>
        <p:grpSpPr>
          <a:xfrm>
            <a:off x="96011" y="115823"/>
            <a:ext cx="6666230" cy="1463040"/>
            <a:chOff x="96011" y="115823"/>
            <a:chExt cx="6666230" cy="1463040"/>
          </a:xfrm>
        </p:grpSpPr>
        <p:pic>
          <p:nvPicPr>
            <p:cNvPr id="8" name="object 8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96011" y="115823"/>
              <a:ext cx="6665976" cy="1452372"/>
            </a:xfrm>
            <a:prstGeom prst="rect">
              <a:avLst/>
            </a:prstGeom>
          </p:spPr>
        </p:pic>
        <p:pic>
          <p:nvPicPr>
            <p:cNvPr id="9" name="object 9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142849" y="142875"/>
              <a:ext cx="6572275" cy="1358646"/>
            </a:xfrm>
            <a:prstGeom prst="rect">
              <a:avLst/>
            </a:prstGeom>
          </p:spPr>
        </p:pic>
        <p:sp>
          <p:nvSpPr>
            <p:cNvPr id="10" name="object 10"/>
            <p:cNvSpPr/>
            <p:nvPr/>
          </p:nvSpPr>
          <p:spPr>
            <a:xfrm>
              <a:off x="142849" y="142875"/>
              <a:ext cx="6572884" cy="1358900"/>
            </a:xfrm>
            <a:custGeom>
              <a:avLst/>
              <a:gdLst/>
              <a:ahLst/>
              <a:cxnLst/>
              <a:rect l="l" t="t" r="r" b="b"/>
              <a:pathLst>
                <a:path w="6572884" h="1358900">
                  <a:moveTo>
                    <a:pt x="0" y="226441"/>
                  </a:moveTo>
                  <a:lnTo>
                    <a:pt x="4600" y="180795"/>
                  </a:lnTo>
                  <a:lnTo>
                    <a:pt x="17795" y="138285"/>
                  </a:lnTo>
                  <a:lnTo>
                    <a:pt x="38673" y="99820"/>
                  </a:lnTo>
                  <a:lnTo>
                    <a:pt x="66324" y="66309"/>
                  </a:lnTo>
                  <a:lnTo>
                    <a:pt x="99837" y="38663"/>
                  </a:lnTo>
                  <a:lnTo>
                    <a:pt x="138301" y="17789"/>
                  </a:lnTo>
                  <a:lnTo>
                    <a:pt x="180806" y="4599"/>
                  </a:lnTo>
                  <a:lnTo>
                    <a:pt x="226440" y="0"/>
                  </a:lnTo>
                  <a:lnTo>
                    <a:pt x="6345834" y="0"/>
                  </a:lnTo>
                  <a:lnTo>
                    <a:pt x="6391480" y="4599"/>
                  </a:lnTo>
                  <a:lnTo>
                    <a:pt x="6433990" y="17789"/>
                  </a:lnTo>
                  <a:lnTo>
                    <a:pt x="6472455" y="38663"/>
                  </a:lnTo>
                  <a:lnTo>
                    <a:pt x="6505965" y="66309"/>
                  </a:lnTo>
                  <a:lnTo>
                    <a:pt x="6533612" y="99820"/>
                  </a:lnTo>
                  <a:lnTo>
                    <a:pt x="6554485" y="138285"/>
                  </a:lnTo>
                  <a:lnTo>
                    <a:pt x="6567676" y="180795"/>
                  </a:lnTo>
                  <a:lnTo>
                    <a:pt x="6572275" y="226441"/>
                  </a:lnTo>
                  <a:lnTo>
                    <a:pt x="6572275" y="1132204"/>
                  </a:lnTo>
                  <a:lnTo>
                    <a:pt x="6567676" y="1177850"/>
                  </a:lnTo>
                  <a:lnTo>
                    <a:pt x="6554485" y="1220360"/>
                  </a:lnTo>
                  <a:lnTo>
                    <a:pt x="6533612" y="1258825"/>
                  </a:lnTo>
                  <a:lnTo>
                    <a:pt x="6505965" y="1292336"/>
                  </a:lnTo>
                  <a:lnTo>
                    <a:pt x="6472455" y="1319982"/>
                  </a:lnTo>
                  <a:lnTo>
                    <a:pt x="6433990" y="1340856"/>
                  </a:lnTo>
                  <a:lnTo>
                    <a:pt x="6391480" y="1354046"/>
                  </a:lnTo>
                  <a:lnTo>
                    <a:pt x="6345834" y="1358646"/>
                  </a:lnTo>
                  <a:lnTo>
                    <a:pt x="226440" y="1358646"/>
                  </a:lnTo>
                  <a:lnTo>
                    <a:pt x="180806" y="1354046"/>
                  </a:lnTo>
                  <a:lnTo>
                    <a:pt x="138301" y="1340856"/>
                  </a:lnTo>
                  <a:lnTo>
                    <a:pt x="99837" y="1319982"/>
                  </a:lnTo>
                  <a:lnTo>
                    <a:pt x="66324" y="1292336"/>
                  </a:lnTo>
                  <a:lnTo>
                    <a:pt x="38673" y="1258825"/>
                  </a:lnTo>
                  <a:lnTo>
                    <a:pt x="17795" y="1220360"/>
                  </a:lnTo>
                  <a:lnTo>
                    <a:pt x="4600" y="1177850"/>
                  </a:lnTo>
                  <a:lnTo>
                    <a:pt x="0" y="1132204"/>
                  </a:lnTo>
                  <a:lnTo>
                    <a:pt x="0" y="226441"/>
                  </a:lnTo>
                  <a:close/>
                </a:path>
              </a:pathLst>
            </a:custGeom>
            <a:ln w="9525">
              <a:solidFill>
                <a:srgbClr val="55CE74"/>
              </a:solidFill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pic>
          <p:nvPicPr>
            <p:cNvPr id="11" name="object 11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2500248" y="305930"/>
              <a:ext cx="1714500" cy="733945"/>
            </a:xfrm>
            <a:prstGeom prst="rect">
              <a:avLst/>
            </a:prstGeom>
          </p:spPr>
        </p:pic>
        <p:pic>
          <p:nvPicPr>
            <p:cNvPr id="12" name="object 12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2738628" y="1024127"/>
              <a:ext cx="1897379" cy="371855"/>
            </a:xfrm>
            <a:prstGeom prst="rect">
              <a:avLst/>
            </a:prstGeom>
          </p:spPr>
        </p:pic>
        <p:pic>
          <p:nvPicPr>
            <p:cNvPr id="13" name="object 13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4401311" y="1024127"/>
              <a:ext cx="1577339" cy="371855"/>
            </a:xfrm>
            <a:prstGeom prst="rect">
              <a:avLst/>
            </a:prstGeom>
          </p:spPr>
        </p:pic>
        <p:pic>
          <p:nvPicPr>
            <p:cNvPr id="14" name="object 14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3169919" y="1207007"/>
              <a:ext cx="1546859" cy="371855"/>
            </a:xfrm>
            <a:prstGeom prst="rect">
              <a:avLst/>
            </a:prstGeom>
          </p:spPr>
        </p:pic>
        <p:pic>
          <p:nvPicPr>
            <p:cNvPr id="15" name="object 15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4482083" y="1207007"/>
              <a:ext cx="284988" cy="371855"/>
            </a:xfrm>
            <a:prstGeom prst="rect">
              <a:avLst/>
            </a:prstGeom>
          </p:spPr>
        </p:pic>
        <p:pic>
          <p:nvPicPr>
            <p:cNvPr id="16" name="object 16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4572000" y="1207007"/>
              <a:ext cx="1013460" cy="371855"/>
            </a:xfrm>
            <a:prstGeom prst="rect">
              <a:avLst/>
            </a:prstGeom>
          </p:spPr>
        </p:pic>
        <p:pic>
          <p:nvPicPr>
            <p:cNvPr id="17" name="object 17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324611" y="234695"/>
              <a:ext cx="1719072" cy="1341120"/>
            </a:xfrm>
            <a:prstGeom prst="rect">
              <a:avLst/>
            </a:prstGeom>
          </p:spPr>
        </p:pic>
        <p:pic>
          <p:nvPicPr>
            <p:cNvPr id="18" name="object 18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4725161" y="164274"/>
              <a:ext cx="1805305" cy="893889"/>
            </a:xfrm>
            <a:prstGeom prst="rect">
              <a:avLst/>
            </a:prstGeom>
          </p:spPr>
        </p:pic>
      </p:grpSp>
      <p:sp>
        <p:nvSpPr>
          <p:cNvPr id="19" name="object 19"/>
          <p:cNvSpPr txBox="1"/>
          <p:nvPr/>
        </p:nvSpPr>
        <p:spPr>
          <a:xfrm>
            <a:off x="267411" y="1068451"/>
            <a:ext cx="6371590" cy="298259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018155" marR="772160" indent="-431800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Arial"/>
                <a:cs typeface="Arial"/>
              </a:rPr>
              <a:t>6ta.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Edición</a:t>
            </a:r>
            <a:r>
              <a:rPr sz="1200" b="1" spc="-10" dirty="0">
                <a:latin typeface="Arial"/>
                <a:cs typeface="Arial"/>
              </a:rPr>
              <a:t> Volumen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I</a:t>
            </a:r>
            <a:r>
              <a:rPr sz="1200" b="1" spc="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Enero</a:t>
            </a:r>
            <a:r>
              <a:rPr sz="1200" b="1" spc="-3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a</a:t>
            </a:r>
            <a:r>
              <a:rPr sz="1200" b="1" spc="-2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Julio</a:t>
            </a:r>
            <a:r>
              <a:rPr sz="1200" b="1" spc="-5" dirty="0">
                <a:latin typeface="Arial"/>
                <a:cs typeface="Arial"/>
              </a:rPr>
              <a:t> </a:t>
            </a:r>
            <a:r>
              <a:rPr sz="1200" b="1" spc="-20" dirty="0">
                <a:latin typeface="Arial"/>
                <a:cs typeface="Arial"/>
              </a:rPr>
              <a:t>2021 </a:t>
            </a:r>
            <a:r>
              <a:rPr sz="1200" b="1" dirty="0">
                <a:latin typeface="Arial"/>
                <a:cs typeface="Arial"/>
              </a:rPr>
              <a:t>Revista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Semestral-</a:t>
            </a:r>
            <a:r>
              <a:rPr sz="1200" b="1" spc="-40" dirty="0">
                <a:latin typeface="Arial"/>
                <a:cs typeface="Arial"/>
              </a:rPr>
              <a:t> </a:t>
            </a:r>
            <a:r>
              <a:rPr sz="1200" b="1" spc="-10" dirty="0">
                <a:latin typeface="Arial"/>
                <a:cs typeface="Arial"/>
              </a:rPr>
              <a:t>Venezuela</a:t>
            </a:r>
            <a:endParaRPr sz="1200" dirty="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305"/>
              </a:spcBef>
            </a:pPr>
            <a:endParaRPr sz="1200" dirty="0">
              <a:latin typeface="Arial"/>
              <a:cs typeface="Arial"/>
            </a:endParaRPr>
          </a:p>
          <a:p>
            <a:pPr algn="ctr">
              <a:lnSpc>
                <a:spcPct val="100000"/>
              </a:lnSpc>
            </a:pPr>
            <a:r>
              <a:rPr sz="1200" b="1" spc="-10" dirty="0">
                <a:latin typeface="Times New Roman"/>
                <a:cs typeface="Times New Roman"/>
              </a:rPr>
              <a:t>REFERENCIAS</a:t>
            </a:r>
            <a:endParaRPr sz="1200" dirty="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770"/>
              </a:spcBef>
            </a:pPr>
            <a:endParaRPr sz="1200" dirty="0">
              <a:latin typeface="Times New Roman"/>
              <a:cs typeface="Times New Roman"/>
            </a:endParaRPr>
          </a:p>
          <a:p>
            <a:pPr marL="375285" marR="7620" indent="-363220">
              <a:lnSpc>
                <a:spcPct val="100000"/>
              </a:lnSpc>
              <a:spcBef>
                <a:spcPts val="5"/>
              </a:spcBef>
            </a:pPr>
            <a:r>
              <a:rPr sz="1400" dirty="0">
                <a:latin typeface="Times New Roman"/>
                <a:cs typeface="Times New Roman"/>
              </a:rPr>
              <a:t>Constitución</a:t>
            </a:r>
            <a:r>
              <a:rPr sz="1400" spc="150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de</a:t>
            </a:r>
            <a:r>
              <a:rPr sz="1400" spc="130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la</a:t>
            </a:r>
            <a:r>
              <a:rPr sz="1400" spc="140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República</a:t>
            </a:r>
            <a:r>
              <a:rPr sz="1400" spc="150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Bolivariana</a:t>
            </a:r>
            <a:r>
              <a:rPr sz="1400" spc="140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de</a:t>
            </a:r>
            <a:r>
              <a:rPr sz="1400" spc="140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Venezuela.</a:t>
            </a:r>
            <a:r>
              <a:rPr sz="1400" spc="140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Gaceta</a:t>
            </a:r>
            <a:r>
              <a:rPr sz="1400" spc="145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Oficial</a:t>
            </a:r>
            <a:r>
              <a:rPr sz="1400" spc="150" dirty="0">
                <a:latin typeface="Times New Roman"/>
                <a:cs typeface="Times New Roman"/>
              </a:rPr>
              <a:t> </a:t>
            </a:r>
            <a:r>
              <a:rPr sz="1400" spc="-10" dirty="0">
                <a:latin typeface="Times New Roman"/>
                <a:cs typeface="Times New Roman"/>
              </a:rPr>
              <a:t>Extraordinaria </a:t>
            </a:r>
            <a:r>
              <a:rPr sz="1400" dirty="0">
                <a:latin typeface="Times New Roman"/>
                <a:cs typeface="Times New Roman"/>
              </a:rPr>
              <a:t>No.</a:t>
            </a:r>
            <a:r>
              <a:rPr sz="1400" spc="-15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5453</a:t>
            </a:r>
            <a:r>
              <a:rPr sz="1400" spc="-25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del</a:t>
            </a:r>
            <a:r>
              <a:rPr sz="1400" spc="-25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24/03/2000.</a:t>
            </a:r>
            <a:r>
              <a:rPr sz="1400" spc="-40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Caracas.</a:t>
            </a:r>
            <a:r>
              <a:rPr sz="1400" spc="260" dirty="0">
                <a:latin typeface="Times New Roman"/>
                <a:cs typeface="Times New Roman"/>
              </a:rPr>
              <a:t> </a:t>
            </a:r>
            <a:r>
              <a:rPr sz="1400" spc="-10" dirty="0">
                <a:latin typeface="Times New Roman"/>
                <a:cs typeface="Times New Roman"/>
              </a:rPr>
              <a:t>Autor.</a:t>
            </a:r>
            <a:endParaRPr sz="1400" dirty="0">
              <a:latin typeface="Times New Roman"/>
              <a:cs typeface="Times New Roman"/>
            </a:endParaRPr>
          </a:p>
          <a:p>
            <a:pPr marL="375285" marR="7620" indent="-363220">
              <a:lnSpc>
                <a:spcPct val="100000"/>
              </a:lnSpc>
            </a:pPr>
            <a:r>
              <a:rPr sz="1400" dirty="0">
                <a:latin typeface="Times New Roman"/>
                <a:cs typeface="Times New Roman"/>
              </a:rPr>
              <a:t>Freire,</a:t>
            </a:r>
            <a:r>
              <a:rPr sz="1400" spc="375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P</a:t>
            </a:r>
            <a:r>
              <a:rPr sz="1400" spc="350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(1998).</a:t>
            </a:r>
            <a:r>
              <a:rPr sz="1400" spc="375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La</a:t>
            </a:r>
            <a:r>
              <a:rPr sz="1400" spc="390" dirty="0">
                <a:latin typeface="Times New Roman"/>
                <a:cs typeface="Times New Roman"/>
              </a:rPr>
              <a:t> </a:t>
            </a:r>
            <a:r>
              <a:rPr sz="1400" i="1" dirty="0">
                <a:latin typeface="Times New Roman"/>
                <a:cs typeface="Times New Roman"/>
              </a:rPr>
              <a:t>educación</a:t>
            </a:r>
            <a:r>
              <a:rPr sz="1400" i="1" spc="400" dirty="0">
                <a:latin typeface="Times New Roman"/>
                <a:cs typeface="Times New Roman"/>
              </a:rPr>
              <a:t> </a:t>
            </a:r>
            <a:r>
              <a:rPr sz="1400" i="1" dirty="0">
                <a:latin typeface="Times New Roman"/>
                <a:cs typeface="Times New Roman"/>
              </a:rPr>
              <a:t>como</a:t>
            </a:r>
            <a:r>
              <a:rPr sz="1400" i="1" spc="385" dirty="0">
                <a:latin typeface="Times New Roman"/>
                <a:cs typeface="Times New Roman"/>
              </a:rPr>
              <a:t> </a:t>
            </a:r>
            <a:r>
              <a:rPr sz="1400" i="1" dirty="0">
                <a:latin typeface="Times New Roman"/>
                <a:cs typeface="Times New Roman"/>
              </a:rPr>
              <a:t>práctica</a:t>
            </a:r>
            <a:r>
              <a:rPr sz="1400" i="1" spc="390" dirty="0">
                <a:latin typeface="Times New Roman"/>
                <a:cs typeface="Times New Roman"/>
              </a:rPr>
              <a:t> </a:t>
            </a:r>
            <a:r>
              <a:rPr sz="1400" i="1" dirty="0">
                <a:latin typeface="Times New Roman"/>
                <a:cs typeface="Times New Roman"/>
              </a:rPr>
              <a:t>de</a:t>
            </a:r>
            <a:r>
              <a:rPr sz="1400" i="1" spc="395" dirty="0">
                <a:latin typeface="Times New Roman"/>
                <a:cs typeface="Times New Roman"/>
              </a:rPr>
              <a:t> </a:t>
            </a:r>
            <a:r>
              <a:rPr sz="1400" i="1" dirty="0">
                <a:latin typeface="Times New Roman"/>
                <a:cs typeface="Times New Roman"/>
              </a:rPr>
              <a:t>la</a:t>
            </a:r>
            <a:r>
              <a:rPr sz="1400" i="1" spc="385" dirty="0">
                <a:latin typeface="Times New Roman"/>
                <a:cs typeface="Times New Roman"/>
              </a:rPr>
              <a:t> </a:t>
            </a:r>
            <a:r>
              <a:rPr sz="1400" i="1" dirty="0">
                <a:latin typeface="Times New Roman"/>
                <a:cs typeface="Times New Roman"/>
              </a:rPr>
              <a:t>libertad</a:t>
            </a:r>
            <a:r>
              <a:rPr sz="1400" dirty="0">
                <a:latin typeface="Times New Roman"/>
                <a:cs typeface="Times New Roman"/>
              </a:rPr>
              <a:t>.</a:t>
            </a:r>
            <a:r>
              <a:rPr sz="1400" spc="390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México:</a:t>
            </a:r>
            <a:r>
              <a:rPr sz="1400" spc="395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Siglo</a:t>
            </a:r>
            <a:r>
              <a:rPr sz="1400" spc="385" dirty="0">
                <a:latin typeface="Times New Roman"/>
                <a:cs typeface="Times New Roman"/>
              </a:rPr>
              <a:t> </a:t>
            </a:r>
            <a:r>
              <a:rPr sz="1400" spc="-25" dirty="0">
                <a:latin typeface="Times New Roman"/>
                <a:cs typeface="Times New Roman"/>
              </a:rPr>
              <a:t>XXI </a:t>
            </a:r>
            <a:r>
              <a:rPr sz="1400" spc="-10" dirty="0">
                <a:latin typeface="Times New Roman"/>
                <a:cs typeface="Times New Roman"/>
              </a:rPr>
              <a:t>Editores.</a:t>
            </a:r>
            <a:endParaRPr sz="1400" dirty="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1400" dirty="0">
                <a:latin typeface="Times New Roman"/>
                <a:cs typeface="Times New Roman"/>
              </a:rPr>
              <a:t>Guier</a:t>
            </a:r>
            <a:r>
              <a:rPr sz="1400" spc="25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E.</a:t>
            </a:r>
            <a:r>
              <a:rPr sz="1400" spc="20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(2002).</a:t>
            </a:r>
            <a:r>
              <a:rPr sz="1400" spc="20" dirty="0">
                <a:latin typeface="Times New Roman"/>
                <a:cs typeface="Times New Roman"/>
              </a:rPr>
              <a:t> </a:t>
            </a:r>
            <a:r>
              <a:rPr sz="1400" i="1" dirty="0">
                <a:latin typeface="Times New Roman"/>
                <a:cs typeface="Times New Roman"/>
              </a:rPr>
              <a:t>Educación</a:t>
            </a:r>
            <a:r>
              <a:rPr sz="1400" i="1" spc="30" dirty="0">
                <a:latin typeface="Times New Roman"/>
                <a:cs typeface="Times New Roman"/>
              </a:rPr>
              <a:t> </a:t>
            </a:r>
            <a:r>
              <a:rPr sz="1400" i="1" dirty="0">
                <a:latin typeface="Times New Roman"/>
                <a:cs typeface="Times New Roman"/>
              </a:rPr>
              <a:t>Ambiental,</a:t>
            </a:r>
            <a:r>
              <a:rPr sz="1400" i="1" spc="25" dirty="0">
                <a:latin typeface="Times New Roman"/>
                <a:cs typeface="Times New Roman"/>
              </a:rPr>
              <a:t> </a:t>
            </a:r>
            <a:r>
              <a:rPr sz="1400" i="1" spc="-10" dirty="0">
                <a:latin typeface="Times New Roman"/>
                <a:cs typeface="Times New Roman"/>
              </a:rPr>
              <a:t>Tendencias</a:t>
            </a:r>
            <a:r>
              <a:rPr sz="1400" i="1" spc="35" dirty="0">
                <a:latin typeface="Times New Roman"/>
                <a:cs typeface="Times New Roman"/>
              </a:rPr>
              <a:t> </a:t>
            </a:r>
            <a:r>
              <a:rPr sz="1400" i="1" dirty="0">
                <a:latin typeface="Times New Roman"/>
                <a:cs typeface="Times New Roman"/>
              </a:rPr>
              <a:t>Evolutivas,</a:t>
            </a:r>
            <a:r>
              <a:rPr sz="1400" i="1" spc="15" dirty="0">
                <a:latin typeface="Times New Roman"/>
                <a:cs typeface="Times New Roman"/>
              </a:rPr>
              <a:t> </a:t>
            </a:r>
            <a:r>
              <a:rPr sz="1400" i="1" dirty="0">
                <a:latin typeface="Times New Roman"/>
                <a:cs typeface="Times New Roman"/>
              </a:rPr>
              <a:t>Perspectivas</a:t>
            </a:r>
            <a:r>
              <a:rPr sz="1400" i="1" spc="40" dirty="0">
                <a:latin typeface="Times New Roman"/>
                <a:cs typeface="Times New Roman"/>
              </a:rPr>
              <a:t> </a:t>
            </a:r>
            <a:r>
              <a:rPr sz="1400" i="1" dirty="0">
                <a:latin typeface="Times New Roman"/>
                <a:cs typeface="Times New Roman"/>
              </a:rPr>
              <a:t>y</a:t>
            </a:r>
            <a:r>
              <a:rPr sz="1400" i="1" spc="25" dirty="0">
                <a:latin typeface="Times New Roman"/>
                <a:cs typeface="Times New Roman"/>
              </a:rPr>
              <a:t> </a:t>
            </a:r>
            <a:r>
              <a:rPr sz="1400" i="1" spc="-10" dirty="0">
                <a:latin typeface="Times New Roman"/>
                <a:cs typeface="Times New Roman"/>
              </a:rPr>
              <a:t>Desafíos.</a:t>
            </a:r>
            <a:endParaRPr sz="1400" dirty="0">
              <a:latin typeface="Times New Roman"/>
              <a:cs typeface="Times New Roman"/>
            </a:endParaRPr>
          </a:p>
          <a:p>
            <a:pPr marL="375285">
              <a:lnSpc>
                <a:spcPct val="100000"/>
              </a:lnSpc>
            </a:pPr>
            <a:r>
              <a:rPr sz="1400" spc="-10" dirty="0">
                <a:latin typeface="Times New Roman"/>
                <a:cs typeface="Times New Roman"/>
              </a:rPr>
              <a:t>Buenos</a:t>
            </a:r>
            <a:r>
              <a:rPr sz="1400" spc="-85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Aires</a:t>
            </a:r>
            <a:r>
              <a:rPr sz="1400" spc="5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–</a:t>
            </a:r>
            <a:r>
              <a:rPr sz="1400" spc="-70" dirty="0">
                <a:latin typeface="Times New Roman"/>
                <a:cs typeface="Times New Roman"/>
              </a:rPr>
              <a:t> </a:t>
            </a:r>
            <a:r>
              <a:rPr sz="1400" spc="-10" dirty="0">
                <a:latin typeface="Times New Roman"/>
                <a:cs typeface="Times New Roman"/>
              </a:rPr>
              <a:t>Argentina.</a:t>
            </a:r>
            <a:endParaRPr sz="1400" dirty="0">
              <a:latin typeface="Times New Roman"/>
              <a:cs typeface="Times New Roman"/>
            </a:endParaRPr>
          </a:p>
          <a:p>
            <a:pPr marL="12700" marR="5080">
              <a:lnSpc>
                <a:spcPct val="100000"/>
              </a:lnSpc>
            </a:pPr>
            <a:r>
              <a:rPr sz="1400" dirty="0">
                <a:latin typeface="Times New Roman"/>
                <a:cs typeface="Times New Roman"/>
              </a:rPr>
              <a:t>Lanz,</a:t>
            </a:r>
            <a:r>
              <a:rPr sz="1400" spc="-20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C</a:t>
            </a:r>
            <a:r>
              <a:rPr sz="1400" spc="-15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(2008).</a:t>
            </a:r>
            <a:r>
              <a:rPr sz="1400" spc="-35" dirty="0">
                <a:latin typeface="Times New Roman"/>
                <a:cs typeface="Times New Roman"/>
              </a:rPr>
              <a:t> </a:t>
            </a:r>
            <a:r>
              <a:rPr sz="1400" i="1" dirty="0">
                <a:latin typeface="Times New Roman"/>
                <a:cs typeface="Times New Roman"/>
              </a:rPr>
              <a:t>Dossier</a:t>
            </a:r>
            <a:r>
              <a:rPr sz="1400" i="1" spc="-25" dirty="0">
                <a:latin typeface="Times New Roman"/>
                <a:cs typeface="Times New Roman"/>
              </a:rPr>
              <a:t> </a:t>
            </a:r>
            <a:r>
              <a:rPr sz="1400" i="1" spc="-20" dirty="0">
                <a:latin typeface="Times New Roman"/>
                <a:cs typeface="Times New Roman"/>
              </a:rPr>
              <a:t>Todas</a:t>
            </a:r>
            <a:r>
              <a:rPr sz="1400" i="1" spc="-25" dirty="0">
                <a:latin typeface="Times New Roman"/>
                <a:cs typeface="Times New Roman"/>
              </a:rPr>
              <a:t> </a:t>
            </a:r>
            <a:r>
              <a:rPr sz="1400" i="1" dirty="0">
                <a:latin typeface="Times New Roman"/>
                <a:cs typeface="Times New Roman"/>
              </a:rPr>
              <a:t>las</a:t>
            </a:r>
            <a:r>
              <a:rPr sz="1400" i="1" spc="-20" dirty="0">
                <a:latin typeface="Times New Roman"/>
                <a:cs typeface="Times New Roman"/>
              </a:rPr>
              <a:t> </a:t>
            </a:r>
            <a:r>
              <a:rPr sz="1400" i="1" dirty="0">
                <a:latin typeface="Times New Roman"/>
                <a:cs typeface="Times New Roman"/>
              </a:rPr>
              <a:t>Manos</a:t>
            </a:r>
            <a:r>
              <a:rPr sz="1400" i="1" spc="-25" dirty="0">
                <a:latin typeface="Times New Roman"/>
                <a:cs typeface="Times New Roman"/>
              </a:rPr>
              <a:t> </a:t>
            </a:r>
            <a:r>
              <a:rPr sz="1400" i="1" dirty="0">
                <a:latin typeface="Times New Roman"/>
                <a:cs typeface="Times New Roman"/>
              </a:rPr>
              <a:t>a</a:t>
            </a:r>
            <a:r>
              <a:rPr sz="1400" i="1" spc="-20" dirty="0">
                <a:latin typeface="Times New Roman"/>
                <a:cs typeface="Times New Roman"/>
              </a:rPr>
              <a:t> </a:t>
            </a:r>
            <a:r>
              <a:rPr sz="1400" i="1" dirty="0">
                <a:latin typeface="Times New Roman"/>
                <a:cs typeface="Times New Roman"/>
              </a:rPr>
              <a:t>la</a:t>
            </a:r>
            <a:r>
              <a:rPr sz="1400" i="1" spc="-20" dirty="0">
                <a:latin typeface="Times New Roman"/>
                <a:cs typeface="Times New Roman"/>
              </a:rPr>
              <a:t> </a:t>
            </a:r>
            <a:r>
              <a:rPr sz="1400" i="1" dirty="0">
                <a:latin typeface="Times New Roman"/>
                <a:cs typeface="Times New Roman"/>
              </a:rPr>
              <a:t>Siembra.</a:t>
            </a:r>
            <a:r>
              <a:rPr sz="1400" i="1" spc="-65" dirty="0">
                <a:latin typeface="Times New Roman"/>
                <a:cs typeface="Times New Roman"/>
              </a:rPr>
              <a:t> </a:t>
            </a:r>
            <a:r>
              <a:rPr sz="1400" spc="-20" dirty="0">
                <a:latin typeface="Times New Roman"/>
                <a:cs typeface="Times New Roman"/>
              </a:rPr>
              <a:t>Venezuela.</a:t>
            </a:r>
            <a:r>
              <a:rPr sz="1400" spc="-30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Caracas.</a:t>
            </a:r>
            <a:r>
              <a:rPr sz="1400" spc="-40" dirty="0">
                <a:latin typeface="Times New Roman"/>
                <a:cs typeface="Times New Roman"/>
              </a:rPr>
              <a:t> </a:t>
            </a:r>
            <a:r>
              <a:rPr sz="1400" spc="-10" dirty="0">
                <a:latin typeface="Times New Roman"/>
                <a:cs typeface="Times New Roman"/>
              </a:rPr>
              <a:t>Venezuela </a:t>
            </a:r>
            <a:r>
              <a:rPr sz="1400" dirty="0">
                <a:latin typeface="Times New Roman"/>
                <a:cs typeface="Times New Roman"/>
              </a:rPr>
              <a:t>República</a:t>
            </a:r>
            <a:r>
              <a:rPr sz="1400" spc="150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Bolivariana</a:t>
            </a:r>
            <a:r>
              <a:rPr sz="1400" spc="150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de</a:t>
            </a:r>
            <a:r>
              <a:rPr sz="1400" spc="150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Venezuela.</a:t>
            </a:r>
            <a:r>
              <a:rPr sz="1400" spc="140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Ministerio</a:t>
            </a:r>
            <a:r>
              <a:rPr sz="1400" spc="150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del</a:t>
            </a:r>
            <a:r>
              <a:rPr sz="1400" spc="145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Poder</a:t>
            </a:r>
            <a:r>
              <a:rPr sz="1400" spc="135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Popular</a:t>
            </a:r>
            <a:r>
              <a:rPr sz="1400" spc="150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para</a:t>
            </a:r>
            <a:r>
              <a:rPr sz="1400" spc="150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la</a:t>
            </a:r>
            <a:r>
              <a:rPr sz="1400" spc="150" dirty="0">
                <a:latin typeface="Times New Roman"/>
                <a:cs typeface="Times New Roman"/>
              </a:rPr>
              <a:t> </a:t>
            </a:r>
            <a:r>
              <a:rPr sz="1400" spc="-10" dirty="0">
                <a:latin typeface="Times New Roman"/>
                <a:cs typeface="Times New Roman"/>
              </a:rPr>
              <a:t>Educación.</a:t>
            </a:r>
            <a:endParaRPr sz="1400" dirty="0">
              <a:latin typeface="Times New Roman"/>
              <a:cs typeface="Times New Roman"/>
            </a:endParaRPr>
          </a:p>
          <a:p>
            <a:pPr marL="375285">
              <a:lnSpc>
                <a:spcPct val="100000"/>
              </a:lnSpc>
            </a:pPr>
            <a:r>
              <a:rPr sz="1400" dirty="0">
                <a:latin typeface="Times New Roman"/>
                <a:cs typeface="Times New Roman"/>
              </a:rPr>
              <a:t>Gaceta</a:t>
            </a:r>
            <a:r>
              <a:rPr sz="1400" spc="-15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oficial</a:t>
            </a:r>
            <a:r>
              <a:rPr sz="1400" spc="-40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del</a:t>
            </a:r>
            <a:r>
              <a:rPr sz="1400" spc="-20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Programa</a:t>
            </a:r>
            <a:r>
              <a:rPr sz="1400" spc="-25" dirty="0">
                <a:latin typeface="Times New Roman"/>
                <a:cs typeface="Times New Roman"/>
              </a:rPr>
              <a:t> </a:t>
            </a:r>
            <a:r>
              <a:rPr sz="1400" i="1" spc="-20" dirty="0">
                <a:latin typeface="Times New Roman"/>
                <a:cs typeface="Times New Roman"/>
              </a:rPr>
              <a:t>Todas</a:t>
            </a:r>
            <a:r>
              <a:rPr sz="1400" i="1" spc="-30" dirty="0">
                <a:latin typeface="Times New Roman"/>
                <a:cs typeface="Times New Roman"/>
              </a:rPr>
              <a:t> </a:t>
            </a:r>
            <a:r>
              <a:rPr sz="1400" i="1" dirty="0">
                <a:latin typeface="Times New Roman"/>
                <a:cs typeface="Times New Roman"/>
              </a:rPr>
              <a:t>las</a:t>
            </a:r>
            <a:r>
              <a:rPr sz="1400" i="1" spc="-25" dirty="0">
                <a:latin typeface="Times New Roman"/>
                <a:cs typeface="Times New Roman"/>
              </a:rPr>
              <a:t> </a:t>
            </a:r>
            <a:r>
              <a:rPr sz="1400" i="1" dirty="0">
                <a:latin typeface="Times New Roman"/>
                <a:cs typeface="Times New Roman"/>
              </a:rPr>
              <a:t>Manos</a:t>
            </a:r>
            <a:r>
              <a:rPr sz="1400" i="1" spc="-25" dirty="0">
                <a:latin typeface="Times New Roman"/>
                <a:cs typeface="Times New Roman"/>
              </a:rPr>
              <a:t> </a:t>
            </a:r>
            <a:r>
              <a:rPr sz="1400" i="1" dirty="0">
                <a:latin typeface="Times New Roman"/>
                <a:cs typeface="Times New Roman"/>
              </a:rPr>
              <a:t>a</a:t>
            </a:r>
            <a:r>
              <a:rPr sz="1400" i="1" spc="-25" dirty="0">
                <a:latin typeface="Times New Roman"/>
                <a:cs typeface="Times New Roman"/>
              </a:rPr>
              <a:t> </a:t>
            </a:r>
            <a:r>
              <a:rPr sz="1400" i="1" dirty="0">
                <a:latin typeface="Times New Roman"/>
                <a:cs typeface="Times New Roman"/>
              </a:rPr>
              <a:t>la</a:t>
            </a:r>
            <a:r>
              <a:rPr sz="1400" i="1" spc="-20" dirty="0">
                <a:latin typeface="Times New Roman"/>
                <a:cs typeface="Times New Roman"/>
              </a:rPr>
              <a:t> </a:t>
            </a:r>
            <a:r>
              <a:rPr sz="1400" i="1" dirty="0">
                <a:latin typeface="Times New Roman"/>
                <a:cs typeface="Times New Roman"/>
              </a:rPr>
              <a:t>Siembra</a:t>
            </a:r>
            <a:r>
              <a:rPr sz="1400" dirty="0">
                <a:latin typeface="Times New Roman"/>
                <a:cs typeface="Times New Roman"/>
              </a:rPr>
              <a:t>,</a:t>
            </a:r>
            <a:r>
              <a:rPr sz="1400" spc="-40" dirty="0">
                <a:latin typeface="Times New Roman"/>
                <a:cs typeface="Times New Roman"/>
              </a:rPr>
              <a:t> </a:t>
            </a:r>
            <a:r>
              <a:rPr sz="1400" spc="-10" dirty="0">
                <a:latin typeface="Times New Roman"/>
                <a:cs typeface="Times New Roman"/>
              </a:rPr>
              <a:t>2009.</a:t>
            </a:r>
            <a:endParaRPr sz="1400" dirty="0">
              <a:latin typeface="Times New Roman"/>
              <a:cs typeface="Times New Roman"/>
            </a:endParaRPr>
          </a:p>
        </p:txBody>
      </p:sp>
      <p:pic>
        <p:nvPicPr>
          <p:cNvPr id="20" name="object 20"/>
          <p:cNvPicPr/>
          <p:nvPr/>
        </p:nvPicPr>
        <p:blipFill>
          <a:blip r:embed="rId15" cstate="print"/>
          <a:stretch>
            <a:fillRect/>
          </a:stretch>
        </p:blipFill>
        <p:spPr>
          <a:xfrm>
            <a:off x="5606796" y="8193022"/>
            <a:ext cx="1092707" cy="848868"/>
          </a:xfrm>
          <a:prstGeom prst="rect">
            <a:avLst/>
          </a:prstGeom>
        </p:spPr>
      </p:pic>
      <p:pic>
        <p:nvPicPr>
          <p:cNvPr id="21" name="object 21"/>
          <p:cNvPicPr/>
          <p:nvPr/>
        </p:nvPicPr>
        <p:blipFill>
          <a:blip r:embed="rId15" cstate="print"/>
          <a:stretch>
            <a:fillRect/>
          </a:stretch>
        </p:blipFill>
        <p:spPr>
          <a:xfrm>
            <a:off x="109728" y="8193022"/>
            <a:ext cx="1092708" cy="848868"/>
          </a:xfrm>
          <a:prstGeom prst="rect">
            <a:avLst/>
          </a:prstGeom>
        </p:spPr>
      </p:pic>
      <p:sp>
        <p:nvSpPr>
          <p:cNvPr id="22" name="object 22"/>
          <p:cNvSpPr txBox="1"/>
          <p:nvPr/>
        </p:nvSpPr>
        <p:spPr>
          <a:xfrm>
            <a:off x="214287" y="8215338"/>
            <a:ext cx="6429375" cy="795655"/>
          </a:xfrm>
          <a:prstGeom prst="rect">
            <a:avLst/>
          </a:prstGeom>
          <a:ln w="38100">
            <a:solidFill>
              <a:srgbClr val="31AD51"/>
            </a:solidFill>
          </a:ln>
        </p:spPr>
        <p:txBody>
          <a:bodyPr vert="horz" wrap="square" lIns="0" tIns="133985" rIns="0" bIns="0" rtlCol="0">
            <a:spAutoFit/>
          </a:bodyPr>
          <a:lstStyle/>
          <a:p>
            <a:pPr marL="188595" algn="ctr">
              <a:lnSpc>
                <a:spcPct val="100000"/>
              </a:lnSpc>
              <a:spcBef>
                <a:spcPts val="1055"/>
              </a:spcBef>
            </a:pPr>
            <a:r>
              <a:rPr sz="1200" b="1" spc="-10" dirty="0">
                <a:latin typeface="Times New Roman"/>
                <a:cs typeface="Times New Roman"/>
              </a:rPr>
              <a:t>Programa</a:t>
            </a:r>
            <a:r>
              <a:rPr sz="1200" b="1" spc="10" dirty="0">
                <a:latin typeface="Times New Roman"/>
                <a:cs typeface="Times New Roman"/>
              </a:rPr>
              <a:t> </a:t>
            </a:r>
            <a:r>
              <a:rPr sz="1200" b="1" spc="-20" dirty="0">
                <a:latin typeface="Times New Roman"/>
                <a:cs typeface="Times New Roman"/>
              </a:rPr>
              <a:t>Todas</a:t>
            </a:r>
            <a:r>
              <a:rPr sz="1200" b="1" spc="-4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las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Manos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a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la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Siembra:</a:t>
            </a:r>
            <a:r>
              <a:rPr sz="1200" b="1" spc="-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Una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Revisión</a:t>
            </a:r>
            <a:r>
              <a:rPr sz="1200" b="1" spc="-40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Teórica</a:t>
            </a:r>
            <a:endParaRPr sz="1200" dirty="0">
              <a:latin typeface="Times New Roman"/>
              <a:cs typeface="Times New Roman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2798191" y="8780305"/>
            <a:ext cx="1224280" cy="1943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410"/>
              </a:lnSpc>
            </a:pPr>
            <a:r>
              <a:rPr sz="1200" b="1" dirty="0">
                <a:latin typeface="Times New Roman"/>
                <a:cs typeface="Times New Roman"/>
              </a:rPr>
              <a:t>MSc</a:t>
            </a:r>
            <a:r>
              <a:rPr sz="1200" b="1" spc="235" dirty="0">
                <a:latin typeface="Times New Roman"/>
                <a:cs typeface="Times New Roman"/>
              </a:rPr>
              <a:t> </a:t>
            </a:r>
            <a:r>
              <a:rPr sz="1200" b="1" spc="-25" dirty="0">
                <a:latin typeface="Times New Roman"/>
                <a:cs typeface="Times New Roman"/>
              </a:rPr>
              <a:t>Yosmar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spc="-20" dirty="0">
                <a:latin typeface="Times New Roman"/>
                <a:cs typeface="Times New Roman"/>
              </a:rPr>
              <a:t>Díaz</a:t>
            </a:r>
            <a:endParaRPr sz="1200" dirty="0">
              <a:latin typeface="Times New Roman"/>
              <a:cs typeface="Times New Roman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6389370" y="8945507"/>
            <a:ext cx="254000" cy="1943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410"/>
              </a:lnSpc>
            </a:pPr>
            <a:r>
              <a:rPr sz="1200" spc="-25" dirty="0">
                <a:latin typeface="Times New Roman"/>
                <a:cs typeface="Times New Roman"/>
              </a:rPr>
              <a:t>323</a:t>
            </a:r>
            <a:endParaRPr sz="1200" dirty="0">
              <a:latin typeface="Times New Roman"/>
              <a:cs typeface="Times New Roman"/>
            </a:endParaRPr>
          </a:p>
        </p:txBody>
      </p:sp>
      <p:grpSp>
        <p:nvGrpSpPr>
          <p:cNvPr id="25" name="Grupo 24">
            <a:extLst>
              <a:ext uri="{FF2B5EF4-FFF2-40B4-BE49-F238E27FC236}">
                <a16:creationId xmlns:a16="http://schemas.microsoft.com/office/drawing/2014/main" id="{B0B585CE-8CC5-5D1E-1C57-588D029F20D6}"/>
              </a:ext>
            </a:extLst>
          </p:cNvPr>
          <p:cNvGrpSpPr/>
          <p:nvPr/>
        </p:nvGrpSpPr>
        <p:grpSpPr>
          <a:xfrm>
            <a:off x="117348" y="98932"/>
            <a:ext cx="6665976" cy="1452626"/>
            <a:chOff x="470065" y="1951410"/>
            <a:chExt cx="6665976" cy="1452626"/>
          </a:xfrm>
        </p:grpSpPr>
        <p:grpSp>
          <p:nvGrpSpPr>
            <p:cNvPr id="26" name="object 12">
              <a:extLst>
                <a:ext uri="{FF2B5EF4-FFF2-40B4-BE49-F238E27FC236}">
                  <a16:creationId xmlns:a16="http://schemas.microsoft.com/office/drawing/2014/main" id="{41EE7709-7C49-ED01-77D3-B331054DD6EE}"/>
                </a:ext>
              </a:extLst>
            </p:cNvPr>
            <p:cNvGrpSpPr/>
            <p:nvPr/>
          </p:nvGrpSpPr>
          <p:grpSpPr>
            <a:xfrm>
              <a:off x="470065" y="1951664"/>
              <a:ext cx="6665976" cy="1452372"/>
              <a:chOff x="96011" y="115823"/>
              <a:chExt cx="6665976" cy="1452372"/>
            </a:xfrm>
          </p:grpSpPr>
          <p:pic>
            <p:nvPicPr>
              <p:cNvPr id="30" name="object 13">
                <a:extLst>
                  <a:ext uri="{FF2B5EF4-FFF2-40B4-BE49-F238E27FC236}">
                    <a16:creationId xmlns:a16="http://schemas.microsoft.com/office/drawing/2014/main" id="{AD654263-7E99-1721-86D9-473258AD9582}"/>
                  </a:ext>
                </a:extLst>
              </p:cNvPr>
              <p:cNvPicPr/>
              <p:nvPr/>
            </p:nvPicPr>
            <p:blipFill>
              <a:blip r:embed="rId5" cstate="print"/>
              <a:stretch>
                <a:fillRect/>
              </a:stretch>
            </p:blipFill>
            <p:spPr>
              <a:xfrm>
                <a:off x="96011" y="115823"/>
                <a:ext cx="6665976" cy="1452372"/>
              </a:xfrm>
              <a:prstGeom prst="rect">
                <a:avLst/>
              </a:prstGeom>
            </p:spPr>
          </p:pic>
          <p:pic>
            <p:nvPicPr>
              <p:cNvPr id="31" name="object 14">
                <a:extLst>
                  <a:ext uri="{FF2B5EF4-FFF2-40B4-BE49-F238E27FC236}">
                    <a16:creationId xmlns:a16="http://schemas.microsoft.com/office/drawing/2014/main" id="{8AA13230-6575-ED4D-1044-3DD9CE2AC04E}"/>
                  </a:ext>
                </a:extLst>
              </p:cNvPr>
              <p:cNvPicPr/>
              <p:nvPr/>
            </p:nvPicPr>
            <p:blipFill>
              <a:blip r:embed="rId6" cstate="print"/>
              <a:stretch>
                <a:fillRect/>
              </a:stretch>
            </p:blipFill>
            <p:spPr>
              <a:xfrm>
                <a:off x="142849" y="142875"/>
                <a:ext cx="6572275" cy="1358646"/>
              </a:xfrm>
              <a:prstGeom prst="rect">
                <a:avLst/>
              </a:prstGeom>
            </p:spPr>
          </p:pic>
          <p:sp>
            <p:nvSpPr>
              <p:cNvPr id="32" name="object 15">
                <a:extLst>
                  <a:ext uri="{FF2B5EF4-FFF2-40B4-BE49-F238E27FC236}">
                    <a16:creationId xmlns:a16="http://schemas.microsoft.com/office/drawing/2014/main" id="{78E7314A-8B2C-C67A-3CA6-15CD085B17B1}"/>
                  </a:ext>
                </a:extLst>
              </p:cNvPr>
              <p:cNvSpPr/>
              <p:nvPr/>
            </p:nvSpPr>
            <p:spPr>
              <a:xfrm>
                <a:off x="142849" y="142875"/>
                <a:ext cx="6572884" cy="1358900"/>
              </a:xfrm>
              <a:custGeom>
                <a:avLst/>
                <a:gdLst/>
                <a:ahLst/>
                <a:cxnLst/>
                <a:rect l="l" t="t" r="r" b="b"/>
                <a:pathLst>
                  <a:path w="6572884" h="1358900">
                    <a:moveTo>
                      <a:pt x="0" y="226441"/>
                    </a:moveTo>
                    <a:lnTo>
                      <a:pt x="4600" y="180795"/>
                    </a:lnTo>
                    <a:lnTo>
                      <a:pt x="17795" y="138285"/>
                    </a:lnTo>
                    <a:lnTo>
                      <a:pt x="38673" y="99820"/>
                    </a:lnTo>
                    <a:lnTo>
                      <a:pt x="66324" y="66309"/>
                    </a:lnTo>
                    <a:lnTo>
                      <a:pt x="99837" y="38663"/>
                    </a:lnTo>
                    <a:lnTo>
                      <a:pt x="138301" y="17789"/>
                    </a:lnTo>
                    <a:lnTo>
                      <a:pt x="180806" y="4599"/>
                    </a:lnTo>
                    <a:lnTo>
                      <a:pt x="226440" y="0"/>
                    </a:lnTo>
                    <a:lnTo>
                      <a:pt x="6345834" y="0"/>
                    </a:lnTo>
                    <a:lnTo>
                      <a:pt x="6391480" y="4599"/>
                    </a:lnTo>
                    <a:lnTo>
                      <a:pt x="6433990" y="17789"/>
                    </a:lnTo>
                    <a:lnTo>
                      <a:pt x="6472455" y="38663"/>
                    </a:lnTo>
                    <a:lnTo>
                      <a:pt x="6505965" y="66309"/>
                    </a:lnTo>
                    <a:lnTo>
                      <a:pt x="6533612" y="99820"/>
                    </a:lnTo>
                    <a:lnTo>
                      <a:pt x="6554485" y="138285"/>
                    </a:lnTo>
                    <a:lnTo>
                      <a:pt x="6567676" y="180795"/>
                    </a:lnTo>
                    <a:lnTo>
                      <a:pt x="6572275" y="226441"/>
                    </a:lnTo>
                    <a:lnTo>
                      <a:pt x="6572275" y="1132204"/>
                    </a:lnTo>
                    <a:lnTo>
                      <a:pt x="6567676" y="1177850"/>
                    </a:lnTo>
                    <a:lnTo>
                      <a:pt x="6554485" y="1220360"/>
                    </a:lnTo>
                    <a:lnTo>
                      <a:pt x="6533612" y="1258825"/>
                    </a:lnTo>
                    <a:lnTo>
                      <a:pt x="6505965" y="1292336"/>
                    </a:lnTo>
                    <a:lnTo>
                      <a:pt x="6472455" y="1319982"/>
                    </a:lnTo>
                    <a:lnTo>
                      <a:pt x="6433990" y="1340856"/>
                    </a:lnTo>
                    <a:lnTo>
                      <a:pt x="6391480" y="1354046"/>
                    </a:lnTo>
                    <a:lnTo>
                      <a:pt x="6345834" y="1358646"/>
                    </a:lnTo>
                    <a:lnTo>
                      <a:pt x="226440" y="1358646"/>
                    </a:lnTo>
                    <a:lnTo>
                      <a:pt x="180806" y="1354046"/>
                    </a:lnTo>
                    <a:lnTo>
                      <a:pt x="138301" y="1340856"/>
                    </a:lnTo>
                    <a:lnTo>
                      <a:pt x="99837" y="1319982"/>
                    </a:lnTo>
                    <a:lnTo>
                      <a:pt x="66324" y="1292336"/>
                    </a:lnTo>
                    <a:lnTo>
                      <a:pt x="38673" y="1258825"/>
                    </a:lnTo>
                    <a:lnTo>
                      <a:pt x="17795" y="1220360"/>
                    </a:lnTo>
                    <a:lnTo>
                      <a:pt x="4600" y="1177850"/>
                    </a:lnTo>
                    <a:lnTo>
                      <a:pt x="0" y="1132204"/>
                    </a:lnTo>
                    <a:lnTo>
                      <a:pt x="0" y="226441"/>
                    </a:lnTo>
                    <a:close/>
                  </a:path>
                </a:pathLst>
              </a:custGeom>
              <a:ln w="9525">
                <a:solidFill>
                  <a:srgbClr val="55CE74"/>
                </a:solidFill>
              </a:ln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pic>
            <p:nvPicPr>
              <p:cNvPr id="33" name="object 16">
                <a:extLst>
                  <a:ext uri="{FF2B5EF4-FFF2-40B4-BE49-F238E27FC236}">
                    <a16:creationId xmlns:a16="http://schemas.microsoft.com/office/drawing/2014/main" id="{9C0C11CA-46EB-07C0-AC6B-6C83EE6E2D82}"/>
                  </a:ext>
                </a:extLst>
              </p:cNvPr>
              <p:cNvPicPr/>
              <p:nvPr/>
            </p:nvPicPr>
            <p:blipFill>
              <a:blip r:embed="rId7" cstate="print"/>
              <a:stretch>
                <a:fillRect/>
              </a:stretch>
            </p:blipFill>
            <p:spPr>
              <a:xfrm>
                <a:off x="2500248" y="305930"/>
                <a:ext cx="1714500" cy="733945"/>
              </a:xfrm>
              <a:prstGeom prst="rect">
                <a:avLst/>
              </a:prstGeom>
            </p:spPr>
          </p:pic>
        </p:grpSp>
        <p:sp>
          <p:nvSpPr>
            <p:cNvPr id="27" name="object 16">
              <a:extLst>
                <a:ext uri="{FF2B5EF4-FFF2-40B4-BE49-F238E27FC236}">
                  <a16:creationId xmlns:a16="http://schemas.microsoft.com/office/drawing/2014/main" id="{EFE77EE7-758C-B4BB-400E-E781814E9AD1}"/>
                </a:ext>
              </a:extLst>
            </p:cNvPr>
            <p:cNvSpPr txBox="1"/>
            <p:nvPr/>
          </p:nvSpPr>
          <p:spPr>
            <a:xfrm>
              <a:off x="2775727" y="2875716"/>
              <a:ext cx="3332858" cy="391795"/>
            </a:xfrm>
            <a:prstGeom prst="rect">
              <a:avLst/>
            </a:prstGeom>
            <a:noFill/>
          </p:spPr>
          <p:txBody>
            <a:bodyPr vert="horz" wrap="square" lIns="0" tIns="12700" rIns="0" bIns="0" rtlCol="0">
              <a:spAutoFit/>
            </a:bodyPr>
            <a:lstStyle/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Volumen 4,  Número 1  Enero a Julio 2021</a:t>
              </a:r>
            </a:p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Revista Semestral. Venezuela</a:t>
              </a:r>
              <a:endParaRPr sz="1200" dirty="0">
                <a:latin typeface="Arial"/>
                <a:cs typeface="Arial"/>
              </a:endParaRPr>
            </a:p>
          </p:txBody>
        </p:sp>
        <p:pic>
          <p:nvPicPr>
            <p:cNvPr id="28" name="object 25">
              <a:extLst>
                <a:ext uri="{FF2B5EF4-FFF2-40B4-BE49-F238E27FC236}">
                  <a16:creationId xmlns:a16="http://schemas.microsoft.com/office/drawing/2014/main" id="{B474C4C0-EED5-9A22-54A8-D2610F0CC6BB}"/>
                </a:ext>
              </a:extLst>
            </p:cNvPr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470065" y="2027896"/>
              <a:ext cx="2305662" cy="1053903"/>
            </a:xfrm>
            <a:prstGeom prst="rect">
              <a:avLst/>
            </a:prstGeom>
          </p:spPr>
        </p:pic>
        <p:pic>
          <p:nvPicPr>
            <p:cNvPr id="29" name="object 31">
              <a:extLst>
                <a:ext uri="{FF2B5EF4-FFF2-40B4-BE49-F238E27FC236}">
                  <a16:creationId xmlns:a16="http://schemas.microsoft.com/office/drawing/2014/main" id="{4F20DE48-56CB-7BE1-43F1-84BB024F73A5}"/>
                </a:ext>
              </a:extLst>
            </p:cNvPr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4932681" y="1951410"/>
              <a:ext cx="1805304" cy="893889"/>
            </a:xfrm>
            <a:prstGeom prst="rect">
              <a:avLst/>
            </a:prstGeom>
          </p:spPr>
        </p:pic>
      </p:grpSp>
    </p:spTree>
  </p:cSld>
  <p:clrMapOvr>
    <a:masterClrMapping/>
  </p:clrMapOvr>
</p:sld>
</file>

<file path=ppt/slides/slide32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94485" y="1289306"/>
            <a:ext cx="6669405" cy="6695440"/>
            <a:chOff x="94485" y="1289306"/>
            <a:chExt cx="6669405" cy="6695440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94485" y="1289306"/>
              <a:ext cx="6669028" cy="6694927"/>
            </a:xfrm>
            <a:prstGeom prst="rect">
              <a:avLst/>
            </a:prstGeom>
          </p:spPr>
        </p:pic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42862" y="1316850"/>
              <a:ext cx="6572250" cy="6598920"/>
            </a:xfrm>
            <a:prstGeom prst="rect">
              <a:avLst/>
            </a:prstGeom>
          </p:spPr>
        </p:pic>
        <p:sp>
          <p:nvSpPr>
            <p:cNvPr id="5" name="object 5"/>
            <p:cNvSpPr/>
            <p:nvPr/>
          </p:nvSpPr>
          <p:spPr>
            <a:xfrm>
              <a:off x="142862" y="1316850"/>
              <a:ext cx="6572250" cy="6598920"/>
            </a:xfrm>
            <a:custGeom>
              <a:avLst/>
              <a:gdLst/>
              <a:ahLst/>
              <a:cxnLst/>
              <a:rect l="l" t="t" r="r" b="b"/>
              <a:pathLst>
                <a:path w="6572250" h="6598920">
                  <a:moveTo>
                    <a:pt x="0" y="6598920"/>
                  </a:moveTo>
                  <a:lnTo>
                    <a:pt x="6572250" y="6598920"/>
                  </a:lnTo>
                  <a:lnTo>
                    <a:pt x="6572250" y="0"/>
                  </a:lnTo>
                  <a:lnTo>
                    <a:pt x="0" y="0"/>
                  </a:lnTo>
                  <a:lnTo>
                    <a:pt x="0" y="6598920"/>
                  </a:lnTo>
                  <a:close/>
                </a:path>
              </a:pathLst>
            </a:custGeom>
            <a:ln w="28575">
              <a:solidFill>
                <a:srgbClr val="31AD51"/>
              </a:solidFill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</p:grpSp>
      <p:sp>
        <p:nvSpPr>
          <p:cNvPr id="6" name="object 6"/>
          <p:cNvSpPr/>
          <p:nvPr/>
        </p:nvSpPr>
        <p:spPr>
          <a:xfrm>
            <a:off x="214287" y="8215338"/>
            <a:ext cx="6429375" cy="795655"/>
          </a:xfrm>
          <a:custGeom>
            <a:avLst/>
            <a:gdLst/>
            <a:ahLst/>
            <a:cxnLst/>
            <a:rect l="l" t="t" r="r" b="b"/>
            <a:pathLst>
              <a:path w="6429375" h="795654">
                <a:moveTo>
                  <a:pt x="0" y="795337"/>
                </a:moveTo>
                <a:lnTo>
                  <a:pt x="6429375" y="795337"/>
                </a:lnTo>
                <a:lnTo>
                  <a:pt x="6429375" y="0"/>
                </a:lnTo>
                <a:lnTo>
                  <a:pt x="0" y="0"/>
                </a:lnTo>
                <a:lnTo>
                  <a:pt x="0" y="795337"/>
                </a:lnTo>
                <a:close/>
              </a:path>
            </a:pathLst>
          </a:custGeom>
          <a:ln w="38100">
            <a:solidFill>
              <a:srgbClr val="31AD51"/>
            </a:solidFill>
          </a:ln>
        </p:spPr>
        <p:txBody>
          <a:bodyPr wrap="square" lIns="0" tIns="0" rIns="0" bIns="0" rtlCol="0"/>
          <a:lstStyle/>
          <a:p>
            <a:endParaRPr dirty="0"/>
          </a:p>
        </p:txBody>
      </p:sp>
      <p:grpSp>
        <p:nvGrpSpPr>
          <p:cNvPr id="7" name="object 7"/>
          <p:cNvGrpSpPr/>
          <p:nvPr/>
        </p:nvGrpSpPr>
        <p:grpSpPr>
          <a:xfrm>
            <a:off x="96011" y="115823"/>
            <a:ext cx="6666230" cy="1463040"/>
            <a:chOff x="96011" y="115823"/>
            <a:chExt cx="6666230" cy="1463040"/>
          </a:xfrm>
        </p:grpSpPr>
        <p:pic>
          <p:nvPicPr>
            <p:cNvPr id="8" name="object 8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96011" y="115823"/>
              <a:ext cx="6665976" cy="1452372"/>
            </a:xfrm>
            <a:prstGeom prst="rect">
              <a:avLst/>
            </a:prstGeom>
          </p:spPr>
        </p:pic>
        <p:pic>
          <p:nvPicPr>
            <p:cNvPr id="9" name="object 9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142849" y="142875"/>
              <a:ext cx="6572275" cy="1358646"/>
            </a:xfrm>
            <a:prstGeom prst="rect">
              <a:avLst/>
            </a:prstGeom>
          </p:spPr>
        </p:pic>
        <p:sp>
          <p:nvSpPr>
            <p:cNvPr id="10" name="object 10"/>
            <p:cNvSpPr/>
            <p:nvPr/>
          </p:nvSpPr>
          <p:spPr>
            <a:xfrm>
              <a:off x="142849" y="142875"/>
              <a:ext cx="6572884" cy="1358900"/>
            </a:xfrm>
            <a:custGeom>
              <a:avLst/>
              <a:gdLst/>
              <a:ahLst/>
              <a:cxnLst/>
              <a:rect l="l" t="t" r="r" b="b"/>
              <a:pathLst>
                <a:path w="6572884" h="1358900">
                  <a:moveTo>
                    <a:pt x="0" y="226441"/>
                  </a:moveTo>
                  <a:lnTo>
                    <a:pt x="4600" y="180795"/>
                  </a:lnTo>
                  <a:lnTo>
                    <a:pt x="17795" y="138285"/>
                  </a:lnTo>
                  <a:lnTo>
                    <a:pt x="38673" y="99820"/>
                  </a:lnTo>
                  <a:lnTo>
                    <a:pt x="66324" y="66309"/>
                  </a:lnTo>
                  <a:lnTo>
                    <a:pt x="99837" y="38663"/>
                  </a:lnTo>
                  <a:lnTo>
                    <a:pt x="138301" y="17789"/>
                  </a:lnTo>
                  <a:lnTo>
                    <a:pt x="180806" y="4599"/>
                  </a:lnTo>
                  <a:lnTo>
                    <a:pt x="226440" y="0"/>
                  </a:lnTo>
                  <a:lnTo>
                    <a:pt x="6345834" y="0"/>
                  </a:lnTo>
                  <a:lnTo>
                    <a:pt x="6391480" y="4599"/>
                  </a:lnTo>
                  <a:lnTo>
                    <a:pt x="6433990" y="17789"/>
                  </a:lnTo>
                  <a:lnTo>
                    <a:pt x="6472455" y="38663"/>
                  </a:lnTo>
                  <a:lnTo>
                    <a:pt x="6505965" y="66309"/>
                  </a:lnTo>
                  <a:lnTo>
                    <a:pt x="6533612" y="99820"/>
                  </a:lnTo>
                  <a:lnTo>
                    <a:pt x="6554485" y="138285"/>
                  </a:lnTo>
                  <a:lnTo>
                    <a:pt x="6567676" y="180795"/>
                  </a:lnTo>
                  <a:lnTo>
                    <a:pt x="6572275" y="226441"/>
                  </a:lnTo>
                  <a:lnTo>
                    <a:pt x="6572275" y="1132204"/>
                  </a:lnTo>
                  <a:lnTo>
                    <a:pt x="6567676" y="1177850"/>
                  </a:lnTo>
                  <a:lnTo>
                    <a:pt x="6554485" y="1220360"/>
                  </a:lnTo>
                  <a:lnTo>
                    <a:pt x="6533612" y="1258825"/>
                  </a:lnTo>
                  <a:lnTo>
                    <a:pt x="6505965" y="1292336"/>
                  </a:lnTo>
                  <a:lnTo>
                    <a:pt x="6472455" y="1319982"/>
                  </a:lnTo>
                  <a:lnTo>
                    <a:pt x="6433990" y="1340856"/>
                  </a:lnTo>
                  <a:lnTo>
                    <a:pt x="6391480" y="1354046"/>
                  </a:lnTo>
                  <a:lnTo>
                    <a:pt x="6345834" y="1358646"/>
                  </a:lnTo>
                  <a:lnTo>
                    <a:pt x="226440" y="1358646"/>
                  </a:lnTo>
                  <a:lnTo>
                    <a:pt x="180806" y="1354046"/>
                  </a:lnTo>
                  <a:lnTo>
                    <a:pt x="138301" y="1340856"/>
                  </a:lnTo>
                  <a:lnTo>
                    <a:pt x="99837" y="1319982"/>
                  </a:lnTo>
                  <a:lnTo>
                    <a:pt x="66324" y="1292336"/>
                  </a:lnTo>
                  <a:lnTo>
                    <a:pt x="38673" y="1258825"/>
                  </a:lnTo>
                  <a:lnTo>
                    <a:pt x="17795" y="1220360"/>
                  </a:lnTo>
                  <a:lnTo>
                    <a:pt x="4600" y="1177850"/>
                  </a:lnTo>
                  <a:lnTo>
                    <a:pt x="0" y="1132204"/>
                  </a:lnTo>
                  <a:lnTo>
                    <a:pt x="0" y="226441"/>
                  </a:lnTo>
                  <a:close/>
                </a:path>
              </a:pathLst>
            </a:custGeom>
            <a:ln w="9525">
              <a:solidFill>
                <a:srgbClr val="55CE74"/>
              </a:solidFill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pic>
          <p:nvPicPr>
            <p:cNvPr id="11" name="object 11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2500248" y="305930"/>
              <a:ext cx="1714500" cy="733945"/>
            </a:xfrm>
            <a:prstGeom prst="rect">
              <a:avLst/>
            </a:prstGeom>
          </p:spPr>
        </p:pic>
        <p:pic>
          <p:nvPicPr>
            <p:cNvPr id="12" name="object 12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2738628" y="1024127"/>
              <a:ext cx="1897379" cy="371855"/>
            </a:xfrm>
            <a:prstGeom prst="rect">
              <a:avLst/>
            </a:prstGeom>
          </p:spPr>
        </p:pic>
        <p:pic>
          <p:nvPicPr>
            <p:cNvPr id="13" name="object 13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4401311" y="1024127"/>
              <a:ext cx="1577339" cy="371855"/>
            </a:xfrm>
            <a:prstGeom prst="rect">
              <a:avLst/>
            </a:prstGeom>
          </p:spPr>
        </p:pic>
        <p:pic>
          <p:nvPicPr>
            <p:cNvPr id="14" name="object 14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3169919" y="1207007"/>
              <a:ext cx="1546859" cy="371855"/>
            </a:xfrm>
            <a:prstGeom prst="rect">
              <a:avLst/>
            </a:prstGeom>
          </p:spPr>
        </p:pic>
        <p:pic>
          <p:nvPicPr>
            <p:cNvPr id="15" name="object 15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4482083" y="1207007"/>
              <a:ext cx="284988" cy="371855"/>
            </a:xfrm>
            <a:prstGeom prst="rect">
              <a:avLst/>
            </a:prstGeom>
          </p:spPr>
        </p:pic>
        <p:pic>
          <p:nvPicPr>
            <p:cNvPr id="16" name="object 16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4572000" y="1207007"/>
              <a:ext cx="1013460" cy="371855"/>
            </a:xfrm>
            <a:prstGeom prst="rect">
              <a:avLst/>
            </a:prstGeom>
          </p:spPr>
        </p:pic>
      </p:grpSp>
      <p:sp>
        <p:nvSpPr>
          <p:cNvPr id="17" name="object 17"/>
          <p:cNvSpPr txBox="1"/>
          <p:nvPr/>
        </p:nvSpPr>
        <p:spPr>
          <a:xfrm>
            <a:off x="2842005" y="1068451"/>
            <a:ext cx="3029585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443865" marR="5080" indent="-431800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Arial"/>
                <a:cs typeface="Arial"/>
              </a:rPr>
              <a:t>6ta.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Edición</a:t>
            </a:r>
            <a:r>
              <a:rPr sz="1200" b="1" spc="-10" dirty="0">
                <a:latin typeface="Arial"/>
                <a:cs typeface="Arial"/>
              </a:rPr>
              <a:t> Volumen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I</a:t>
            </a:r>
            <a:r>
              <a:rPr sz="1200" b="1" spc="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Enero</a:t>
            </a:r>
            <a:r>
              <a:rPr sz="1200" b="1" spc="-3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a</a:t>
            </a:r>
            <a:r>
              <a:rPr sz="1200" b="1" spc="-2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Julio</a:t>
            </a:r>
            <a:r>
              <a:rPr sz="1200" b="1" spc="-5" dirty="0">
                <a:latin typeface="Arial"/>
                <a:cs typeface="Arial"/>
              </a:rPr>
              <a:t> </a:t>
            </a:r>
            <a:r>
              <a:rPr sz="1200" b="1" spc="-20" dirty="0">
                <a:latin typeface="Arial"/>
                <a:cs typeface="Arial"/>
              </a:rPr>
              <a:t>2021 </a:t>
            </a:r>
            <a:r>
              <a:rPr sz="1200" b="1" dirty="0">
                <a:latin typeface="Arial"/>
                <a:cs typeface="Arial"/>
              </a:rPr>
              <a:t>Revista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Semestral-</a:t>
            </a:r>
            <a:r>
              <a:rPr sz="1200" b="1" spc="-40" dirty="0">
                <a:latin typeface="Arial"/>
                <a:cs typeface="Arial"/>
              </a:rPr>
              <a:t> </a:t>
            </a:r>
            <a:r>
              <a:rPr sz="1200" b="1" spc="-10" dirty="0">
                <a:latin typeface="Arial"/>
                <a:cs typeface="Arial"/>
              </a:rPr>
              <a:t>Venezuela</a:t>
            </a:r>
            <a:endParaRPr sz="1200" dirty="0">
              <a:latin typeface="Arial"/>
              <a:cs typeface="Arial"/>
            </a:endParaRPr>
          </a:p>
        </p:txBody>
      </p:sp>
      <p:grpSp>
        <p:nvGrpSpPr>
          <p:cNvPr id="18" name="object 18"/>
          <p:cNvGrpSpPr/>
          <p:nvPr/>
        </p:nvGrpSpPr>
        <p:grpSpPr>
          <a:xfrm>
            <a:off x="324611" y="164274"/>
            <a:ext cx="6205855" cy="1411605"/>
            <a:chOff x="324611" y="164274"/>
            <a:chExt cx="6205855" cy="1411605"/>
          </a:xfrm>
        </p:grpSpPr>
        <p:pic>
          <p:nvPicPr>
            <p:cNvPr id="19" name="object 19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324611" y="234696"/>
              <a:ext cx="1719072" cy="1341120"/>
            </a:xfrm>
            <a:prstGeom prst="rect">
              <a:avLst/>
            </a:prstGeom>
          </p:spPr>
        </p:pic>
        <p:pic>
          <p:nvPicPr>
            <p:cNvPr id="20" name="object 20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4725161" y="164274"/>
              <a:ext cx="1805305" cy="893889"/>
            </a:xfrm>
            <a:prstGeom prst="rect">
              <a:avLst/>
            </a:prstGeom>
          </p:spPr>
        </p:pic>
      </p:grpSp>
      <p:pic>
        <p:nvPicPr>
          <p:cNvPr id="21" name="object 21"/>
          <p:cNvPicPr/>
          <p:nvPr/>
        </p:nvPicPr>
        <p:blipFill>
          <a:blip r:embed="rId14" cstate="print"/>
          <a:stretch>
            <a:fillRect/>
          </a:stretch>
        </p:blipFill>
        <p:spPr>
          <a:xfrm>
            <a:off x="5606796" y="8193022"/>
            <a:ext cx="1092707" cy="848868"/>
          </a:xfrm>
          <a:prstGeom prst="rect">
            <a:avLst/>
          </a:prstGeom>
        </p:spPr>
      </p:pic>
      <p:pic>
        <p:nvPicPr>
          <p:cNvPr id="22" name="object 22"/>
          <p:cNvPicPr/>
          <p:nvPr/>
        </p:nvPicPr>
        <p:blipFill>
          <a:blip r:embed="rId14" cstate="print"/>
          <a:stretch>
            <a:fillRect/>
          </a:stretch>
        </p:blipFill>
        <p:spPr>
          <a:xfrm>
            <a:off x="109728" y="8193022"/>
            <a:ext cx="1092708" cy="848868"/>
          </a:xfrm>
          <a:prstGeom prst="rect">
            <a:avLst/>
          </a:prstGeom>
        </p:spPr>
      </p:pic>
      <p:pic>
        <p:nvPicPr>
          <p:cNvPr id="23" name="object 23"/>
          <p:cNvPicPr/>
          <p:nvPr/>
        </p:nvPicPr>
        <p:blipFill>
          <a:blip r:embed="rId15" cstate="print"/>
          <a:stretch>
            <a:fillRect/>
          </a:stretch>
        </p:blipFill>
        <p:spPr>
          <a:xfrm>
            <a:off x="4750942" y="8736927"/>
            <a:ext cx="556958" cy="195351"/>
          </a:xfrm>
          <a:prstGeom prst="rect">
            <a:avLst/>
          </a:prstGeom>
        </p:spPr>
      </p:pic>
      <p:sp>
        <p:nvSpPr>
          <p:cNvPr id="24" name="object 24"/>
          <p:cNvSpPr txBox="1"/>
          <p:nvPr/>
        </p:nvSpPr>
        <p:spPr>
          <a:xfrm>
            <a:off x="475589" y="6398767"/>
            <a:ext cx="6095365" cy="8483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065" marR="5080" algn="ctr">
              <a:lnSpc>
                <a:spcPct val="100000"/>
              </a:lnSpc>
              <a:spcBef>
                <a:spcPts val="100"/>
              </a:spcBef>
            </a:pPr>
            <a:r>
              <a:rPr sz="1800" b="1" i="1" dirty="0">
                <a:latin typeface="Times New Roman"/>
                <a:cs typeface="Times New Roman"/>
              </a:rPr>
              <a:t>Equipado</a:t>
            </a:r>
            <a:r>
              <a:rPr sz="1800" b="1" i="1" spc="-10" dirty="0">
                <a:latin typeface="Times New Roman"/>
                <a:cs typeface="Times New Roman"/>
              </a:rPr>
              <a:t> </a:t>
            </a:r>
            <a:r>
              <a:rPr sz="1800" b="1" i="1" dirty="0">
                <a:latin typeface="Times New Roman"/>
                <a:cs typeface="Times New Roman"/>
              </a:rPr>
              <a:t>con</a:t>
            </a:r>
            <a:r>
              <a:rPr sz="1800" b="1" i="1" spc="-5" dirty="0">
                <a:latin typeface="Times New Roman"/>
                <a:cs typeface="Times New Roman"/>
              </a:rPr>
              <a:t> </a:t>
            </a:r>
            <a:r>
              <a:rPr sz="1800" b="1" i="1" dirty="0">
                <a:latin typeface="Times New Roman"/>
                <a:cs typeface="Times New Roman"/>
              </a:rPr>
              <a:t>sus</a:t>
            </a:r>
            <a:r>
              <a:rPr sz="1800" b="1" i="1" spc="-5" dirty="0">
                <a:latin typeface="Times New Roman"/>
                <a:cs typeface="Times New Roman"/>
              </a:rPr>
              <a:t> </a:t>
            </a:r>
            <a:r>
              <a:rPr sz="1800" b="1" i="1" dirty="0">
                <a:latin typeface="Times New Roman"/>
                <a:cs typeface="Times New Roman"/>
              </a:rPr>
              <a:t>cinco</a:t>
            </a:r>
            <a:r>
              <a:rPr sz="1800" b="1" i="1" spc="-25" dirty="0">
                <a:latin typeface="Times New Roman"/>
                <a:cs typeface="Times New Roman"/>
              </a:rPr>
              <a:t> </a:t>
            </a:r>
            <a:r>
              <a:rPr sz="1800" b="1" i="1" dirty="0">
                <a:latin typeface="Times New Roman"/>
                <a:cs typeface="Times New Roman"/>
              </a:rPr>
              <a:t>sentidos,</a:t>
            </a:r>
            <a:r>
              <a:rPr sz="1800" b="1" i="1" spc="-5" dirty="0">
                <a:latin typeface="Times New Roman"/>
                <a:cs typeface="Times New Roman"/>
              </a:rPr>
              <a:t> </a:t>
            </a:r>
            <a:r>
              <a:rPr sz="1800" b="1" i="1" dirty="0">
                <a:latin typeface="Times New Roman"/>
                <a:cs typeface="Times New Roman"/>
              </a:rPr>
              <a:t>el</a:t>
            </a:r>
            <a:r>
              <a:rPr sz="1800" b="1" i="1" spc="-10" dirty="0">
                <a:latin typeface="Times New Roman"/>
                <a:cs typeface="Times New Roman"/>
              </a:rPr>
              <a:t> </a:t>
            </a:r>
            <a:r>
              <a:rPr sz="1800" b="1" i="1" dirty="0">
                <a:latin typeface="Times New Roman"/>
                <a:cs typeface="Times New Roman"/>
              </a:rPr>
              <a:t>Hombre</a:t>
            </a:r>
            <a:r>
              <a:rPr sz="1800" b="1" i="1" spc="-5" dirty="0">
                <a:latin typeface="Times New Roman"/>
                <a:cs typeface="Times New Roman"/>
              </a:rPr>
              <a:t> </a:t>
            </a:r>
            <a:r>
              <a:rPr sz="1800" b="1" i="1" dirty="0">
                <a:latin typeface="Times New Roman"/>
                <a:cs typeface="Times New Roman"/>
              </a:rPr>
              <a:t>explora</a:t>
            </a:r>
            <a:r>
              <a:rPr sz="1800" b="1" i="1" spc="-20" dirty="0">
                <a:latin typeface="Times New Roman"/>
                <a:cs typeface="Times New Roman"/>
              </a:rPr>
              <a:t> </a:t>
            </a:r>
            <a:r>
              <a:rPr sz="1800" b="1" i="1" dirty="0">
                <a:latin typeface="Times New Roman"/>
                <a:cs typeface="Times New Roman"/>
              </a:rPr>
              <a:t>el</a:t>
            </a:r>
            <a:r>
              <a:rPr sz="1800" b="1" i="1" spc="-5" dirty="0">
                <a:latin typeface="Times New Roman"/>
                <a:cs typeface="Times New Roman"/>
              </a:rPr>
              <a:t> </a:t>
            </a:r>
            <a:r>
              <a:rPr sz="1800" b="1" i="1" spc="-10" dirty="0">
                <a:latin typeface="Times New Roman"/>
                <a:cs typeface="Times New Roman"/>
              </a:rPr>
              <a:t>Universo </a:t>
            </a:r>
            <a:r>
              <a:rPr sz="1800" b="1" i="1" dirty="0">
                <a:latin typeface="Times New Roman"/>
                <a:cs typeface="Times New Roman"/>
              </a:rPr>
              <a:t>que</a:t>
            </a:r>
            <a:r>
              <a:rPr sz="1800" b="1" i="1" spc="-30" dirty="0">
                <a:latin typeface="Times New Roman"/>
                <a:cs typeface="Times New Roman"/>
              </a:rPr>
              <a:t> </a:t>
            </a:r>
            <a:r>
              <a:rPr sz="1800" b="1" i="1" dirty="0">
                <a:latin typeface="Times New Roman"/>
                <a:cs typeface="Times New Roman"/>
              </a:rPr>
              <a:t>lo</a:t>
            </a:r>
            <a:r>
              <a:rPr sz="1800" b="1" i="1" spc="-15" dirty="0">
                <a:latin typeface="Times New Roman"/>
                <a:cs typeface="Times New Roman"/>
              </a:rPr>
              <a:t> </a:t>
            </a:r>
            <a:r>
              <a:rPr sz="1800" b="1" i="1" dirty="0">
                <a:latin typeface="Times New Roman"/>
                <a:cs typeface="Times New Roman"/>
              </a:rPr>
              <a:t>rodea</a:t>
            </a:r>
            <a:r>
              <a:rPr sz="1800" b="1" i="1" spc="-10" dirty="0">
                <a:latin typeface="Times New Roman"/>
                <a:cs typeface="Times New Roman"/>
              </a:rPr>
              <a:t> </a:t>
            </a:r>
            <a:r>
              <a:rPr sz="1800" b="1" i="1" dirty="0">
                <a:latin typeface="Times New Roman"/>
                <a:cs typeface="Times New Roman"/>
              </a:rPr>
              <a:t>y</a:t>
            </a:r>
            <a:r>
              <a:rPr sz="1800" b="1" i="1" spc="-25" dirty="0">
                <a:latin typeface="Times New Roman"/>
                <a:cs typeface="Times New Roman"/>
              </a:rPr>
              <a:t> </a:t>
            </a:r>
            <a:r>
              <a:rPr sz="1800" b="1" i="1" dirty="0">
                <a:latin typeface="Times New Roman"/>
                <a:cs typeface="Times New Roman"/>
              </a:rPr>
              <a:t>a</a:t>
            </a:r>
            <a:r>
              <a:rPr sz="1800" b="1" i="1" spc="-10" dirty="0">
                <a:latin typeface="Times New Roman"/>
                <a:cs typeface="Times New Roman"/>
              </a:rPr>
              <a:t> </a:t>
            </a:r>
            <a:r>
              <a:rPr sz="1800" b="1" i="1" dirty="0">
                <a:latin typeface="Times New Roman"/>
                <a:cs typeface="Times New Roman"/>
              </a:rPr>
              <a:t>sus</a:t>
            </a:r>
            <a:r>
              <a:rPr sz="1800" b="1" i="1" spc="-15" dirty="0">
                <a:latin typeface="Times New Roman"/>
                <a:cs typeface="Times New Roman"/>
              </a:rPr>
              <a:t> </a:t>
            </a:r>
            <a:r>
              <a:rPr sz="1800" b="1" i="1" dirty="0">
                <a:latin typeface="Times New Roman"/>
                <a:cs typeface="Times New Roman"/>
              </a:rPr>
              <a:t>aventuras</a:t>
            </a:r>
            <a:r>
              <a:rPr sz="1800" b="1" i="1" spc="-15" dirty="0">
                <a:latin typeface="Times New Roman"/>
                <a:cs typeface="Times New Roman"/>
              </a:rPr>
              <a:t> </a:t>
            </a:r>
            <a:r>
              <a:rPr sz="1800" b="1" i="1" dirty="0">
                <a:latin typeface="Times New Roman"/>
                <a:cs typeface="Times New Roman"/>
              </a:rPr>
              <a:t>las</a:t>
            </a:r>
            <a:r>
              <a:rPr sz="1800" b="1" i="1" spc="-10" dirty="0">
                <a:latin typeface="Times New Roman"/>
                <a:cs typeface="Times New Roman"/>
              </a:rPr>
              <a:t> </a:t>
            </a:r>
            <a:r>
              <a:rPr sz="1800" b="1" i="1" dirty="0">
                <a:latin typeface="Times New Roman"/>
                <a:cs typeface="Times New Roman"/>
              </a:rPr>
              <a:t>llama</a:t>
            </a:r>
            <a:r>
              <a:rPr sz="1800" b="1" i="1" spc="-35" dirty="0">
                <a:latin typeface="Times New Roman"/>
                <a:cs typeface="Times New Roman"/>
              </a:rPr>
              <a:t> </a:t>
            </a:r>
            <a:r>
              <a:rPr sz="1800" b="1" i="1" spc="-10" dirty="0">
                <a:latin typeface="Times New Roman"/>
                <a:cs typeface="Times New Roman"/>
              </a:rPr>
              <a:t>Ciencia.</a:t>
            </a:r>
            <a:endParaRPr sz="1800" dirty="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</a:pPr>
            <a:r>
              <a:rPr sz="1800" b="1" i="1" dirty="0">
                <a:latin typeface="Times New Roman"/>
                <a:cs typeface="Times New Roman"/>
              </a:rPr>
              <a:t>(Edwin</a:t>
            </a:r>
            <a:r>
              <a:rPr sz="1800" b="1" i="1" spc="-35" dirty="0">
                <a:latin typeface="Times New Roman"/>
                <a:cs typeface="Times New Roman"/>
              </a:rPr>
              <a:t> </a:t>
            </a:r>
            <a:r>
              <a:rPr sz="1800" b="1" i="1" dirty="0">
                <a:latin typeface="Times New Roman"/>
                <a:cs typeface="Times New Roman"/>
              </a:rPr>
              <a:t>Powell</a:t>
            </a:r>
            <a:r>
              <a:rPr sz="1800" b="1" i="1" spc="-20" dirty="0">
                <a:latin typeface="Times New Roman"/>
                <a:cs typeface="Times New Roman"/>
              </a:rPr>
              <a:t> </a:t>
            </a:r>
            <a:r>
              <a:rPr sz="1800" b="1" i="1" spc="-10" dirty="0">
                <a:latin typeface="Times New Roman"/>
                <a:cs typeface="Times New Roman"/>
              </a:rPr>
              <a:t>Hubble)</a:t>
            </a:r>
            <a:endParaRPr sz="1800" dirty="0">
              <a:latin typeface="Times New Roman"/>
              <a:cs typeface="Times New Roman"/>
            </a:endParaRPr>
          </a:p>
        </p:txBody>
      </p:sp>
      <p:pic>
        <p:nvPicPr>
          <p:cNvPr id="25" name="object 25"/>
          <p:cNvPicPr/>
          <p:nvPr/>
        </p:nvPicPr>
        <p:blipFill>
          <a:blip r:embed="rId16" cstate="print"/>
          <a:stretch>
            <a:fillRect/>
          </a:stretch>
        </p:blipFill>
        <p:spPr>
          <a:xfrm>
            <a:off x="908723" y="1691639"/>
            <a:ext cx="5268595" cy="4392548"/>
          </a:xfrm>
          <a:prstGeom prst="rect">
            <a:avLst/>
          </a:prstGeom>
        </p:spPr>
      </p:pic>
      <p:sp>
        <p:nvSpPr>
          <p:cNvPr id="26" name="object 26"/>
          <p:cNvSpPr txBox="1"/>
          <p:nvPr/>
        </p:nvSpPr>
        <p:spPr>
          <a:xfrm>
            <a:off x="1287525" y="8318533"/>
            <a:ext cx="4261485" cy="1943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410"/>
              </a:lnSpc>
            </a:pPr>
            <a:r>
              <a:rPr sz="1200" b="1" dirty="0">
                <a:latin typeface="Times New Roman"/>
                <a:cs typeface="Times New Roman"/>
              </a:rPr>
              <a:t>El</a:t>
            </a:r>
            <a:r>
              <a:rPr sz="1200" b="1" spc="7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contenido</a:t>
            </a:r>
            <a:r>
              <a:rPr sz="1200" b="1" spc="6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</a:t>
            </a:r>
            <a:r>
              <a:rPr sz="1200" b="1" spc="7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la</a:t>
            </a:r>
            <a:r>
              <a:rPr sz="1200" b="1" spc="7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Revista</a:t>
            </a:r>
            <a:r>
              <a:rPr sz="1200" b="1" spc="8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Científica</a:t>
            </a:r>
            <a:r>
              <a:rPr sz="1200" b="1" spc="7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CIENCIAEDUC,</a:t>
            </a:r>
            <a:r>
              <a:rPr sz="1200" b="1" spc="6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está</a:t>
            </a:r>
            <a:r>
              <a:rPr sz="1200" b="1" spc="65" dirty="0">
                <a:latin typeface="Times New Roman"/>
                <a:cs typeface="Times New Roman"/>
              </a:rPr>
              <a:t> </a:t>
            </a:r>
            <a:r>
              <a:rPr sz="1200" b="1" spc="-20" dirty="0">
                <a:latin typeface="Times New Roman"/>
                <a:cs typeface="Times New Roman"/>
              </a:rPr>
              <a:t>bajo</a:t>
            </a:r>
            <a:endParaRPr sz="1200" dirty="0">
              <a:latin typeface="Times New Roman"/>
              <a:cs typeface="Times New Roman"/>
            </a:endParaRPr>
          </a:p>
        </p:txBody>
      </p:sp>
      <p:sp>
        <p:nvSpPr>
          <p:cNvPr id="27" name="object 27"/>
          <p:cNvSpPr txBox="1"/>
          <p:nvPr/>
        </p:nvSpPr>
        <p:spPr>
          <a:xfrm>
            <a:off x="1287525" y="8501413"/>
            <a:ext cx="271145" cy="1943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410"/>
              </a:lnSpc>
            </a:pPr>
            <a:r>
              <a:rPr sz="1200" b="1" spc="-25" dirty="0">
                <a:latin typeface="Times New Roman"/>
                <a:cs typeface="Times New Roman"/>
              </a:rPr>
              <a:t>una</a:t>
            </a:r>
            <a:endParaRPr sz="1200" dirty="0">
              <a:latin typeface="Times New Roman"/>
              <a:cs typeface="Times New Roman"/>
            </a:endParaRPr>
          </a:p>
        </p:txBody>
      </p:sp>
      <p:sp>
        <p:nvSpPr>
          <p:cNvPr id="28" name="object 28"/>
          <p:cNvSpPr txBox="1"/>
          <p:nvPr/>
        </p:nvSpPr>
        <p:spPr>
          <a:xfrm>
            <a:off x="1728342" y="8501413"/>
            <a:ext cx="3820160" cy="179536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410"/>
              </a:lnSpc>
              <a:tabLst>
                <a:tab pos="757555" algn="l"/>
                <a:tab pos="1106805" algn="l"/>
                <a:tab pos="1858010" algn="l"/>
                <a:tab pos="2713355" algn="l"/>
              </a:tabLst>
            </a:pPr>
            <a:r>
              <a:rPr sz="1200" b="1" u="sng" spc="-10" dirty="0">
                <a:solidFill>
                  <a:schemeClr val="tx1"/>
                </a:solidFill>
                <a:uFill>
                  <a:solidFill>
                    <a:srgbClr val="0080FF"/>
                  </a:solidFill>
                </a:uFill>
                <a:latin typeface="Times New Roman"/>
                <a:cs typeface="Times New Roman"/>
                <a:hlinkClick r:id="rId17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Licencia</a:t>
            </a:r>
            <a:r>
              <a:rPr sz="1200" b="1" u="sng" dirty="0">
                <a:solidFill>
                  <a:schemeClr val="tx1"/>
                </a:solidFill>
                <a:uFill>
                  <a:solidFill>
                    <a:srgbClr val="0080FF"/>
                  </a:solidFill>
                </a:uFill>
                <a:latin typeface="Times New Roman"/>
                <a:cs typeface="Times New Roman"/>
              </a:rPr>
              <a:t>	</a:t>
            </a:r>
            <a:r>
              <a:rPr sz="1200" b="1" u="sng" spc="-25" dirty="0">
                <a:solidFill>
                  <a:schemeClr val="tx1"/>
                </a:solidFill>
                <a:uFill>
                  <a:solidFill>
                    <a:srgbClr val="0080FF"/>
                  </a:solidFill>
                </a:uFill>
                <a:latin typeface="Times New Roman"/>
                <a:cs typeface="Times New Roman"/>
                <a:hlinkClick r:id="rId17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de</a:t>
            </a:r>
            <a:r>
              <a:rPr sz="1200" b="1" u="sng" dirty="0">
                <a:solidFill>
                  <a:schemeClr val="tx1"/>
                </a:solidFill>
                <a:uFill>
                  <a:solidFill>
                    <a:srgbClr val="0080FF"/>
                  </a:solidFill>
                </a:uFill>
                <a:latin typeface="Times New Roman"/>
                <a:cs typeface="Times New Roman"/>
              </a:rPr>
              <a:t>	</a:t>
            </a:r>
            <a:r>
              <a:rPr sz="1200" b="1" u="sng" spc="-10" dirty="0">
                <a:solidFill>
                  <a:schemeClr val="tx1"/>
                </a:solidFill>
                <a:uFill>
                  <a:solidFill>
                    <a:srgbClr val="0080FF"/>
                  </a:solidFill>
                </a:uFill>
                <a:latin typeface="Times New Roman"/>
                <a:cs typeface="Times New Roman"/>
                <a:hlinkClick r:id="rId17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Creative</a:t>
            </a:r>
            <a:r>
              <a:rPr sz="1200" b="1" u="sng" dirty="0">
                <a:solidFill>
                  <a:schemeClr val="tx1"/>
                </a:solidFill>
                <a:uFill>
                  <a:solidFill>
                    <a:srgbClr val="0080FF"/>
                  </a:solidFill>
                </a:uFill>
                <a:latin typeface="Times New Roman"/>
                <a:cs typeface="Times New Roman"/>
              </a:rPr>
              <a:t>	</a:t>
            </a:r>
            <a:r>
              <a:rPr sz="1200" b="1" u="sng" spc="-10" dirty="0">
                <a:solidFill>
                  <a:schemeClr val="tx1"/>
                </a:solidFill>
                <a:uFill>
                  <a:solidFill>
                    <a:srgbClr val="0080FF"/>
                  </a:solidFill>
                </a:uFill>
                <a:latin typeface="Times New Roman"/>
                <a:cs typeface="Times New Roman"/>
                <a:hlinkClick r:id="rId17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Commons</a:t>
            </a:r>
            <a:r>
              <a:rPr sz="1200" b="1" u="sng" dirty="0">
                <a:solidFill>
                  <a:schemeClr val="tx1"/>
                </a:solidFill>
                <a:uFill>
                  <a:solidFill>
                    <a:srgbClr val="0080FF"/>
                  </a:solidFill>
                </a:uFill>
                <a:latin typeface="Times New Roman"/>
                <a:cs typeface="Times New Roman"/>
              </a:rPr>
              <a:t>	</a:t>
            </a:r>
            <a:r>
              <a:rPr sz="1200" b="1" u="sng" spc="-10" dirty="0">
                <a:solidFill>
                  <a:schemeClr val="tx1"/>
                </a:solidFill>
                <a:uFill>
                  <a:solidFill>
                    <a:srgbClr val="0080FF"/>
                  </a:solidFill>
                </a:uFill>
                <a:latin typeface="Times New Roman"/>
                <a:cs typeface="Times New Roman"/>
                <a:hlinkClick r:id="rId17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Reconocimiento-</a:t>
            </a:r>
            <a:endParaRPr sz="1200" dirty="0">
              <a:solidFill>
                <a:schemeClr val="tx1"/>
              </a:solidFill>
              <a:latin typeface="Times New Roman"/>
              <a:cs typeface="Times New Roman"/>
            </a:endParaRPr>
          </a:p>
        </p:txBody>
      </p:sp>
      <p:sp>
        <p:nvSpPr>
          <p:cNvPr id="29" name="object 29"/>
          <p:cNvSpPr txBox="1"/>
          <p:nvPr/>
        </p:nvSpPr>
        <p:spPr>
          <a:xfrm>
            <a:off x="1287525" y="8684293"/>
            <a:ext cx="3167380" cy="179536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410"/>
              </a:lnSpc>
            </a:pPr>
            <a:r>
              <a:rPr sz="1200" b="1" u="sng" spc="-10" dirty="0">
                <a:solidFill>
                  <a:srgbClr val="0000FF"/>
                </a:solidFill>
                <a:uFill>
                  <a:solidFill>
                    <a:srgbClr val="0080FF"/>
                  </a:solidFill>
                </a:uFill>
                <a:latin typeface="Times New Roman"/>
                <a:cs typeface="Times New Roman"/>
                <a:hlinkClick r:id="rId17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NoComercial-</a:t>
            </a:r>
            <a:r>
              <a:rPr sz="1200" b="1" u="sng" dirty="0">
                <a:solidFill>
                  <a:schemeClr val="tx1"/>
                </a:solidFill>
                <a:uFill>
                  <a:solidFill>
                    <a:srgbClr val="0080FF"/>
                  </a:solidFill>
                </a:uFill>
                <a:latin typeface="Times New Roman"/>
                <a:cs typeface="Times New Roman"/>
                <a:hlinkClick r:id="rId17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CompartirIgual</a:t>
            </a:r>
            <a:r>
              <a:rPr sz="1200" b="1" u="sng" spc="40" dirty="0">
                <a:solidFill>
                  <a:schemeClr val="tx1"/>
                </a:solidFill>
                <a:uFill>
                  <a:solidFill>
                    <a:srgbClr val="0080FF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1200" b="1" u="sng" dirty="0">
                <a:solidFill>
                  <a:schemeClr val="tx1"/>
                </a:solidFill>
                <a:uFill>
                  <a:solidFill>
                    <a:srgbClr val="0080FF"/>
                  </a:solidFill>
                </a:uFill>
                <a:latin typeface="Times New Roman"/>
                <a:cs typeface="Times New Roman"/>
                <a:hlinkClick r:id="rId17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4.0</a:t>
            </a:r>
            <a:r>
              <a:rPr sz="1200" b="1" u="sng" spc="-5" dirty="0">
                <a:solidFill>
                  <a:schemeClr val="tx1"/>
                </a:solidFill>
                <a:uFill>
                  <a:solidFill>
                    <a:srgbClr val="0080FF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1200" b="1" u="sng" spc="-10" dirty="0">
                <a:solidFill>
                  <a:schemeClr val="tx1"/>
                </a:solidFill>
                <a:uFill>
                  <a:solidFill>
                    <a:srgbClr val="0080FF"/>
                  </a:solidFill>
                </a:uFill>
                <a:latin typeface="Times New Roman"/>
                <a:cs typeface="Times New Roman"/>
                <a:hlinkClick r:id="rId17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Internacional</a:t>
            </a:r>
            <a:r>
              <a:rPr sz="1200" b="1" spc="-10" dirty="0">
                <a:latin typeface="Times New Roman"/>
                <a:cs typeface="Times New Roman"/>
              </a:rPr>
              <a:t>.</a:t>
            </a:r>
            <a:endParaRPr sz="1200" dirty="0">
              <a:latin typeface="Times New Roman"/>
              <a:cs typeface="Times New Roman"/>
            </a:endParaRPr>
          </a:p>
        </p:txBody>
      </p:sp>
      <p:sp>
        <p:nvSpPr>
          <p:cNvPr id="30" name="object 30"/>
          <p:cNvSpPr txBox="1"/>
          <p:nvPr/>
        </p:nvSpPr>
        <p:spPr>
          <a:xfrm>
            <a:off x="6257290" y="8945507"/>
            <a:ext cx="254000" cy="1943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410"/>
              </a:lnSpc>
            </a:pPr>
            <a:r>
              <a:rPr sz="1200" spc="-25" dirty="0">
                <a:latin typeface="Times New Roman"/>
                <a:cs typeface="Times New Roman"/>
              </a:rPr>
              <a:t>324</a:t>
            </a:r>
            <a:endParaRPr sz="1200" dirty="0">
              <a:latin typeface="Times New Roman"/>
              <a:cs typeface="Times New Roman"/>
            </a:endParaRPr>
          </a:p>
        </p:txBody>
      </p:sp>
      <p:grpSp>
        <p:nvGrpSpPr>
          <p:cNvPr id="31" name="Grupo 30">
            <a:extLst>
              <a:ext uri="{FF2B5EF4-FFF2-40B4-BE49-F238E27FC236}">
                <a16:creationId xmlns:a16="http://schemas.microsoft.com/office/drawing/2014/main" id="{EA553AFA-F547-2E9C-6434-D84FD9ECC203}"/>
              </a:ext>
            </a:extLst>
          </p:cNvPr>
          <p:cNvGrpSpPr/>
          <p:nvPr/>
        </p:nvGrpSpPr>
        <p:grpSpPr>
          <a:xfrm>
            <a:off x="117348" y="98932"/>
            <a:ext cx="6665976" cy="1452626"/>
            <a:chOff x="470065" y="1951410"/>
            <a:chExt cx="6665976" cy="1452626"/>
          </a:xfrm>
        </p:grpSpPr>
        <p:grpSp>
          <p:nvGrpSpPr>
            <p:cNvPr id="32" name="object 12">
              <a:extLst>
                <a:ext uri="{FF2B5EF4-FFF2-40B4-BE49-F238E27FC236}">
                  <a16:creationId xmlns:a16="http://schemas.microsoft.com/office/drawing/2014/main" id="{24B7279A-A9FB-58C4-8BBD-DC9DFB4EB100}"/>
                </a:ext>
              </a:extLst>
            </p:cNvPr>
            <p:cNvGrpSpPr/>
            <p:nvPr/>
          </p:nvGrpSpPr>
          <p:grpSpPr>
            <a:xfrm>
              <a:off x="470065" y="1951664"/>
              <a:ext cx="6665976" cy="1452372"/>
              <a:chOff x="96011" y="115823"/>
              <a:chExt cx="6665976" cy="1452372"/>
            </a:xfrm>
          </p:grpSpPr>
          <p:pic>
            <p:nvPicPr>
              <p:cNvPr id="36" name="object 13">
                <a:extLst>
                  <a:ext uri="{FF2B5EF4-FFF2-40B4-BE49-F238E27FC236}">
                    <a16:creationId xmlns:a16="http://schemas.microsoft.com/office/drawing/2014/main" id="{B27812D1-6817-1DCB-80FD-018B72EA772A}"/>
                  </a:ext>
                </a:extLst>
              </p:cNvPr>
              <p:cNvPicPr/>
              <p:nvPr/>
            </p:nvPicPr>
            <p:blipFill>
              <a:blip r:embed="rId4" cstate="print"/>
              <a:stretch>
                <a:fillRect/>
              </a:stretch>
            </p:blipFill>
            <p:spPr>
              <a:xfrm>
                <a:off x="96011" y="115823"/>
                <a:ext cx="6665976" cy="1452372"/>
              </a:xfrm>
              <a:prstGeom prst="rect">
                <a:avLst/>
              </a:prstGeom>
            </p:spPr>
          </p:pic>
          <p:pic>
            <p:nvPicPr>
              <p:cNvPr id="37" name="object 14">
                <a:extLst>
                  <a:ext uri="{FF2B5EF4-FFF2-40B4-BE49-F238E27FC236}">
                    <a16:creationId xmlns:a16="http://schemas.microsoft.com/office/drawing/2014/main" id="{22C6C369-8809-8B72-4B11-AC819665CD09}"/>
                  </a:ext>
                </a:extLst>
              </p:cNvPr>
              <p:cNvPicPr/>
              <p:nvPr/>
            </p:nvPicPr>
            <p:blipFill>
              <a:blip r:embed="rId5" cstate="print"/>
              <a:stretch>
                <a:fillRect/>
              </a:stretch>
            </p:blipFill>
            <p:spPr>
              <a:xfrm>
                <a:off x="142849" y="142875"/>
                <a:ext cx="6572275" cy="1358646"/>
              </a:xfrm>
              <a:prstGeom prst="rect">
                <a:avLst/>
              </a:prstGeom>
            </p:spPr>
          </p:pic>
          <p:sp>
            <p:nvSpPr>
              <p:cNvPr id="38" name="object 15">
                <a:extLst>
                  <a:ext uri="{FF2B5EF4-FFF2-40B4-BE49-F238E27FC236}">
                    <a16:creationId xmlns:a16="http://schemas.microsoft.com/office/drawing/2014/main" id="{DF5334D0-3082-57FA-EF35-E5EEA4BD36AC}"/>
                  </a:ext>
                </a:extLst>
              </p:cNvPr>
              <p:cNvSpPr/>
              <p:nvPr/>
            </p:nvSpPr>
            <p:spPr>
              <a:xfrm>
                <a:off x="142849" y="142875"/>
                <a:ext cx="6572884" cy="1358900"/>
              </a:xfrm>
              <a:custGeom>
                <a:avLst/>
                <a:gdLst/>
                <a:ahLst/>
                <a:cxnLst/>
                <a:rect l="l" t="t" r="r" b="b"/>
                <a:pathLst>
                  <a:path w="6572884" h="1358900">
                    <a:moveTo>
                      <a:pt x="0" y="226441"/>
                    </a:moveTo>
                    <a:lnTo>
                      <a:pt x="4600" y="180795"/>
                    </a:lnTo>
                    <a:lnTo>
                      <a:pt x="17795" y="138285"/>
                    </a:lnTo>
                    <a:lnTo>
                      <a:pt x="38673" y="99820"/>
                    </a:lnTo>
                    <a:lnTo>
                      <a:pt x="66324" y="66309"/>
                    </a:lnTo>
                    <a:lnTo>
                      <a:pt x="99837" y="38663"/>
                    </a:lnTo>
                    <a:lnTo>
                      <a:pt x="138301" y="17789"/>
                    </a:lnTo>
                    <a:lnTo>
                      <a:pt x="180806" y="4599"/>
                    </a:lnTo>
                    <a:lnTo>
                      <a:pt x="226440" y="0"/>
                    </a:lnTo>
                    <a:lnTo>
                      <a:pt x="6345834" y="0"/>
                    </a:lnTo>
                    <a:lnTo>
                      <a:pt x="6391480" y="4599"/>
                    </a:lnTo>
                    <a:lnTo>
                      <a:pt x="6433990" y="17789"/>
                    </a:lnTo>
                    <a:lnTo>
                      <a:pt x="6472455" y="38663"/>
                    </a:lnTo>
                    <a:lnTo>
                      <a:pt x="6505965" y="66309"/>
                    </a:lnTo>
                    <a:lnTo>
                      <a:pt x="6533612" y="99820"/>
                    </a:lnTo>
                    <a:lnTo>
                      <a:pt x="6554485" y="138285"/>
                    </a:lnTo>
                    <a:lnTo>
                      <a:pt x="6567676" y="180795"/>
                    </a:lnTo>
                    <a:lnTo>
                      <a:pt x="6572275" y="226441"/>
                    </a:lnTo>
                    <a:lnTo>
                      <a:pt x="6572275" y="1132204"/>
                    </a:lnTo>
                    <a:lnTo>
                      <a:pt x="6567676" y="1177850"/>
                    </a:lnTo>
                    <a:lnTo>
                      <a:pt x="6554485" y="1220360"/>
                    </a:lnTo>
                    <a:lnTo>
                      <a:pt x="6533612" y="1258825"/>
                    </a:lnTo>
                    <a:lnTo>
                      <a:pt x="6505965" y="1292336"/>
                    </a:lnTo>
                    <a:lnTo>
                      <a:pt x="6472455" y="1319982"/>
                    </a:lnTo>
                    <a:lnTo>
                      <a:pt x="6433990" y="1340856"/>
                    </a:lnTo>
                    <a:lnTo>
                      <a:pt x="6391480" y="1354046"/>
                    </a:lnTo>
                    <a:lnTo>
                      <a:pt x="6345834" y="1358646"/>
                    </a:lnTo>
                    <a:lnTo>
                      <a:pt x="226440" y="1358646"/>
                    </a:lnTo>
                    <a:lnTo>
                      <a:pt x="180806" y="1354046"/>
                    </a:lnTo>
                    <a:lnTo>
                      <a:pt x="138301" y="1340856"/>
                    </a:lnTo>
                    <a:lnTo>
                      <a:pt x="99837" y="1319982"/>
                    </a:lnTo>
                    <a:lnTo>
                      <a:pt x="66324" y="1292336"/>
                    </a:lnTo>
                    <a:lnTo>
                      <a:pt x="38673" y="1258825"/>
                    </a:lnTo>
                    <a:lnTo>
                      <a:pt x="17795" y="1220360"/>
                    </a:lnTo>
                    <a:lnTo>
                      <a:pt x="4600" y="1177850"/>
                    </a:lnTo>
                    <a:lnTo>
                      <a:pt x="0" y="1132204"/>
                    </a:lnTo>
                    <a:lnTo>
                      <a:pt x="0" y="226441"/>
                    </a:lnTo>
                    <a:close/>
                  </a:path>
                </a:pathLst>
              </a:custGeom>
              <a:ln w="9525">
                <a:solidFill>
                  <a:srgbClr val="55CE74"/>
                </a:solidFill>
              </a:ln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pic>
            <p:nvPicPr>
              <p:cNvPr id="39" name="object 16">
                <a:extLst>
                  <a:ext uri="{FF2B5EF4-FFF2-40B4-BE49-F238E27FC236}">
                    <a16:creationId xmlns:a16="http://schemas.microsoft.com/office/drawing/2014/main" id="{4D5B5BD3-3FE7-7DBC-38EF-244845F3DFE7}"/>
                  </a:ext>
                </a:extLst>
              </p:cNvPr>
              <p:cNvPicPr/>
              <p:nvPr/>
            </p:nvPicPr>
            <p:blipFill>
              <a:blip r:embed="rId6" cstate="print"/>
              <a:stretch>
                <a:fillRect/>
              </a:stretch>
            </p:blipFill>
            <p:spPr>
              <a:xfrm>
                <a:off x="2500248" y="305930"/>
                <a:ext cx="1714500" cy="733945"/>
              </a:xfrm>
              <a:prstGeom prst="rect">
                <a:avLst/>
              </a:prstGeom>
            </p:spPr>
          </p:pic>
        </p:grpSp>
        <p:sp>
          <p:nvSpPr>
            <p:cNvPr id="33" name="object 16">
              <a:extLst>
                <a:ext uri="{FF2B5EF4-FFF2-40B4-BE49-F238E27FC236}">
                  <a16:creationId xmlns:a16="http://schemas.microsoft.com/office/drawing/2014/main" id="{6268FA50-33F7-412E-806A-D21365F1D4D7}"/>
                </a:ext>
              </a:extLst>
            </p:cNvPr>
            <p:cNvSpPr txBox="1"/>
            <p:nvPr/>
          </p:nvSpPr>
          <p:spPr>
            <a:xfrm>
              <a:off x="2775727" y="2875716"/>
              <a:ext cx="3332858" cy="391795"/>
            </a:xfrm>
            <a:prstGeom prst="rect">
              <a:avLst/>
            </a:prstGeom>
            <a:noFill/>
          </p:spPr>
          <p:txBody>
            <a:bodyPr vert="horz" wrap="square" lIns="0" tIns="12700" rIns="0" bIns="0" rtlCol="0">
              <a:spAutoFit/>
            </a:bodyPr>
            <a:lstStyle/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Volumen 4,  Número 1  Enero a Julio 2021</a:t>
              </a:r>
            </a:p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Revista Semestral. Venezuela</a:t>
              </a:r>
              <a:endParaRPr sz="1200" dirty="0">
                <a:latin typeface="Arial"/>
                <a:cs typeface="Arial"/>
              </a:endParaRPr>
            </a:p>
          </p:txBody>
        </p:sp>
        <p:pic>
          <p:nvPicPr>
            <p:cNvPr id="34" name="object 25">
              <a:extLst>
                <a:ext uri="{FF2B5EF4-FFF2-40B4-BE49-F238E27FC236}">
                  <a16:creationId xmlns:a16="http://schemas.microsoft.com/office/drawing/2014/main" id="{B46AF378-0ED3-EE78-C5DB-1B095012DC06}"/>
                </a:ext>
              </a:extLst>
            </p:cNvPr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470065" y="2027896"/>
              <a:ext cx="2305662" cy="1053903"/>
            </a:xfrm>
            <a:prstGeom prst="rect">
              <a:avLst/>
            </a:prstGeom>
          </p:spPr>
        </p:pic>
        <p:pic>
          <p:nvPicPr>
            <p:cNvPr id="35" name="object 31">
              <a:extLst>
                <a:ext uri="{FF2B5EF4-FFF2-40B4-BE49-F238E27FC236}">
                  <a16:creationId xmlns:a16="http://schemas.microsoft.com/office/drawing/2014/main" id="{66FCB5E0-19C6-5F8C-2D79-14910E560E71}"/>
                </a:ext>
              </a:extLst>
            </p:cNvPr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4932681" y="1951410"/>
              <a:ext cx="1805304" cy="893889"/>
            </a:xfrm>
            <a:prstGeom prst="rect">
              <a:avLst/>
            </a:prstGeom>
          </p:spPr>
        </p:pic>
      </p:grpSp>
    </p:spTree>
  </p:cSld>
  <p:clrMapOvr>
    <a:masterClrMapping/>
  </p:clrMapOvr>
</p:sld>
</file>

<file path=ppt/slides/slide32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94485" y="1289306"/>
            <a:ext cx="6669405" cy="6695440"/>
            <a:chOff x="94485" y="1289306"/>
            <a:chExt cx="6669405" cy="6695440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94485" y="1289306"/>
              <a:ext cx="6669028" cy="6694927"/>
            </a:xfrm>
            <a:prstGeom prst="rect">
              <a:avLst/>
            </a:prstGeom>
          </p:spPr>
        </p:pic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42862" y="1316850"/>
              <a:ext cx="6572250" cy="6598920"/>
            </a:xfrm>
            <a:prstGeom prst="rect">
              <a:avLst/>
            </a:prstGeom>
          </p:spPr>
        </p:pic>
        <p:sp>
          <p:nvSpPr>
            <p:cNvPr id="5" name="object 5"/>
            <p:cNvSpPr/>
            <p:nvPr/>
          </p:nvSpPr>
          <p:spPr>
            <a:xfrm>
              <a:off x="142862" y="1316850"/>
              <a:ext cx="6572250" cy="6598920"/>
            </a:xfrm>
            <a:custGeom>
              <a:avLst/>
              <a:gdLst/>
              <a:ahLst/>
              <a:cxnLst/>
              <a:rect l="l" t="t" r="r" b="b"/>
              <a:pathLst>
                <a:path w="6572250" h="6598920">
                  <a:moveTo>
                    <a:pt x="0" y="6598920"/>
                  </a:moveTo>
                  <a:lnTo>
                    <a:pt x="6572250" y="6598920"/>
                  </a:lnTo>
                  <a:lnTo>
                    <a:pt x="6572250" y="0"/>
                  </a:lnTo>
                  <a:lnTo>
                    <a:pt x="0" y="0"/>
                  </a:lnTo>
                  <a:lnTo>
                    <a:pt x="0" y="6598920"/>
                  </a:lnTo>
                  <a:close/>
                </a:path>
              </a:pathLst>
            </a:custGeom>
            <a:ln w="28575">
              <a:solidFill>
                <a:srgbClr val="31AD51"/>
              </a:solidFill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</p:grpSp>
      <p:sp>
        <p:nvSpPr>
          <p:cNvPr id="6" name="object 6"/>
          <p:cNvSpPr/>
          <p:nvPr/>
        </p:nvSpPr>
        <p:spPr>
          <a:xfrm>
            <a:off x="214287" y="8215338"/>
            <a:ext cx="6429375" cy="795655"/>
          </a:xfrm>
          <a:custGeom>
            <a:avLst/>
            <a:gdLst/>
            <a:ahLst/>
            <a:cxnLst/>
            <a:rect l="l" t="t" r="r" b="b"/>
            <a:pathLst>
              <a:path w="6429375" h="795654">
                <a:moveTo>
                  <a:pt x="0" y="795337"/>
                </a:moveTo>
                <a:lnTo>
                  <a:pt x="6429375" y="795337"/>
                </a:lnTo>
                <a:lnTo>
                  <a:pt x="6429375" y="0"/>
                </a:lnTo>
                <a:lnTo>
                  <a:pt x="0" y="0"/>
                </a:lnTo>
                <a:lnTo>
                  <a:pt x="0" y="795337"/>
                </a:lnTo>
                <a:close/>
              </a:path>
            </a:pathLst>
          </a:custGeom>
          <a:ln w="38100">
            <a:solidFill>
              <a:srgbClr val="31AD51"/>
            </a:solidFill>
          </a:ln>
        </p:spPr>
        <p:txBody>
          <a:bodyPr wrap="square" lIns="0" tIns="0" rIns="0" bIns="0" rtlCol="0"/>
          <a:lstStyle/>
          <a:p>
            <a:endParaRPr dirty="0"/>
          </a:p>
        </p:txBody>
      </p:sp>
      <p:grpSp>
        <p:nvGrpSpPr>
          <p:cNvPr id="7" name="object 7"/>
          <p:cNvGrpSpPr/>
          <p:nvPr/>
        </p:nvGrpSpPr>
        <p:grpSpPr>
          <a:xfrm>
            <a:off x="96011" y="115823"/>
            <a:ext cx="6666230" cy="1463040"/>
            <a:chOff x="96011" y="115823"/>
            <a:chExt cx="6666230" cy="1463040"/>
          </a:xfrm>
        </p:grpSpPr>
        <p:pic>
          <p:nvPicPr>
            <p:cNvPr id="8" name="object 8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96011" y="115823"/>
              <a:ext cx="6665976" cy="1452372"/>
            </a:xfrm>
            <a:prstGeom prst="rect">
              <a:avLst/>
            </a:prstGeom>
          </p:spPr>
        </p:pic>
        <p:pic>
          <p:nvPicPr>
            <p:cNvPr id="9" name="object 9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142849" y="142875"/>
              <a:ext cx="6572275" cy="1358646"/>
            </a:xfrm>
            <a:prstGeom prst="rect">
              <a:avLst/>
            </a:prstGeom>
          </p:spPr>
        </p:pic>
        <p:sp>
          <p:nvSpPr>
            <p:cNvPr id="10" name="object 10"/>
            <p:cNvSpPr/>
            <p:nvPr/>
          </p:nvSpPr>
          <p:spPr>
            <a:xfrm>
              <a:off x="142849" y="142875"/>
              <a:ext cx="6572884" cy="1358900"/>
            </a:xfrm>
            <a:custGeom>
              <a:avLst/>
              <a:gdLst/>
              <a:ahLst/>
              <a:cxnLst/>
              <a:rect l="l" t="t" r="r" b="b"/>
              <a:pathLst>
                <a:path w="6572884" h="1358900">
                  <a:moveTo>
                    <a:pt x="0" y="226441"/>
                  </a:moveTo>
                  <a:lnTo>
                    <a:pt x="4600" y="180795"/>
                  </a:lnTo>
                  <a:lnTo>
                    <a:pt x="17795" y="138285"/>
                  </a:lnTo>
                  <a:lnTo>
                    <a:pt x="38673" y="99820"/>
                  </a:lnTo>
                  <a:lnTo>
                    <a:pt x="66324" y="66309"/>
                  </a:lnTo>
                  <a:lnTo>
                    <a:pt x="99837" y="38663"/>
                  </a:lnTo>
                  <a:lnTo>
                    <a:pt x="138301" y="17789"/>
                  </a:lnTo>
                  <a:lnTo>
                    <a:pt x="180806" y="4599"/>
                  </a:lnTo>
                  <a:lnTo>
                    <a:pt x="226440" y="0"/>
                  </a:lnTo>
                  <a:lnTo>
                    <a:pt x="6345834" y="0"/>
                  </a:lnTo>
                  <a:lnTo>
                    <a:pt x="6391480" y="4599"/>
                  </a:lnTo>
                  <a:lnTo>
                    <a:pt x="6433990" y="17789"/>
                  </a:lnTo>
                  <a:lnTo>
                    <a:pt x="6472455" y="38663"/>
                  </a:lnTo>
                  <a:lnTo>
                    <a:pt x="6505965" y="66309"/>
                  </a:lnTo>
                  <a:lnTo>
                    <a:pt x="6533612" y="99820"/>
                  </a:lnTo>
                  <a:lnTo>
                    <a:pt x="6554485" y="138285"/>
                  </a:lnTo>
                  <a:lnTo>
                    <a:pt x="6567676" y="180795"/>
                  </a:lnTo>
                  <a:lnTo>
                    <a:pt x="6572275" y="226441"/>
                  </a:lnTo>
                  <a:lnTo>
                    <a:pt x="6572275" y="1132204"/>
                  </a:lnTo>
                  <a:lnTo>
                    <a:pt x="6567676" y="1177850"/>
                  </a:lnTo>
                  <a:lnTo>
                    <a:pt x="6554485" y="1220360"/>
                  </a:lnTo>
                  <a:lnTo>
                    <a:pt x="6533612" y="1258825"/>
                  </a:lnTo>
                  <a:lnTo>
                    <a:pt x="6505965" y="1292336"/>
                  </a:lnTo>
                  <a:lnTo>
                    <a:pt x="6472455" y="1319982"/>
                  </a:lnTo>
                  <a:lnTo>
                    <a:pt x="6433990" y="1340856"/>
                  </a:lnTo>
                  <a:lnTo>
                    <a:pt x="6391480" y="1354046"/>
                  </a:lnTo>
                  <a:lnTo>
                    <a:pt x="6345834" y="1358646"/>
                  </a:lnTo>
                  <a:lnTo>
                    <a:pt x="226440" y="1358646"/>
                  </a:lnTo>
                  <a:lnTo>
                    <a:pt x="180806" y="1354046"/>
                  </a:lnTo>
                  <a:lnTo>
                    <a:pt x="138301" y="1340856"/>
                  </a:lnTo>
                  <a:lnTo>
                    <a:pt x="99837" y="1319982"/>
                  </a:lnTo>
                  <a:lnTo>
                    <a:pt x="66324" y="1292336"/>
                  </a:lnTo>
                  <a:lnTo>
                    <a:pt x="38673" y="1258825"/>
                  </a:lnTo>
                  <a:lnTo>
                    <a:pt x="17795" y="1220360"/>
                  </a:lnTo>
                  <a:lnTo>
                    <a:pt x="4600" y="1177850"/>
                  </a:lnTo>
                  <a:lnTo>
                    <a:pt x="0" y="1132204"/>
                  </a:lnTo>
                  <a:lnTo>
                    <a:pt x="0" y="226441"/>
                  </a:lnTo>
                  <a:close/>
                </a:path>
              </a:pathLst>
            </a:custGeom>
            <a:ln w="9525">
              <a:solidFill>
                <a:srgbClr val="55CE74"/>
              </a:solidFill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pic>
          <p:nvPicPr>
            <p:cNvPr id="11" name="object 11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2500248" y="305930"/>
              <a:ext cx="1714500" cy="733945"/>
            </a:xfrm>
            <a:prstGeom prst="rect">
              <a:avLst/>
            </a:prstGeom>
          </p:spPr>
        </p:pic>
        <p:pic>
          <p:nvPicPr>
            <p:cNvPr id="12" name="object 12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2738628" y="1024127"/>
              <a:ext cx="1897379" cy="371855"/>
            </a:xfrm>
            <a:prstGeom prst="rect">
              <a:avLst/>
            </a:prstGeom>
          </p:spPr>
        </p:pic>
        <p:pic>
          <p:nvPicPr>
            <p:cNvPr id="13" name="object 13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4401311" y="1024127"/>
              <a:ext cx="1577339" cy="371855"/>
            </a:xfrm>
            <a:prstGeom prst="rect">
              <a:avLst/>
            </a:prstGeom>
          </p:spPr>
        </p:pic>
        <p:pic>
          <p:nvPicPr>
            <p:cNvPr id="14" name="object 14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3169919" y="1207007"/>
              <a:ext cx="1546859" cy="371855"/>
            </a:xfrm>
            <a:prstGeom prst="rect">
              <a:avLst/>
            </a:prstGeom>
          </p:spPr>
        </p:pic>
        <p:pic>
          <p:nvPicPr>
            <p:cNvPr id="15" name="object 15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4482083" y="1207007"/>
              <a:ext cx="284988" cy="371855"/>
            </a:xfrm>
            <a:prstGeom prst="rect">
              <a:avLst/>
            </a:prstGeom>
          </p:spPr>
        </p:pic>
        <p:pic>
          <p:nvPicPr>
            <p:cNvPr id="16" name="object 16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4572000" y="1207007"/>
              <a:ext cx="1013460" cy="371855"/>
            </a:xfrm>
            <a:prstGeom prst="rect">
              <a:avLst/>
            </a:prstGeom>
          </p:spPr>
        </p:pic>
      </p:grpSp>
      <p:sp>
        <p:nvSpPr>
          <p:cNvPr id="17" name="object 17"/>
          <p:cNvSpPr txBox="1"/>
          <p:nvPr/>
        </p:nvSpPr>
        <p:spPr>
          <a:xfrm>
            <a:off x="2842005" y="1068451"/>
            <a:ext cx="3029585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443865" marR="5080" indent="-431800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Arial"/>
                <a:cs typeface="Arial"/>
              </a:rPr>
              <a:t>6ta.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Edición</a:t>
            </a:r>
            <a:r>
              <a:rPr sz="1200" b="1" spc="-10" dirty="0">
                <a:latin typeface="Arial"/>
                <a:cs typeface="Arial"/>
              </a:rPr>
              <a:t> Volumen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I</a:t>
            </a:r>
            <a:r>
              <a:rPr sz="1200" b="1" spc="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Enero</a:t>
            </a:r>
            <a:r>
              <a:rPr sz="1200" b="1" spc="-3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a</a:t>
            </a:r>
            <a:r>
              <a:rPr sz="1200" b="1" spc="-2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Julio</a:t>
            </a:r>
            <a:r>
              <a:rPr sz="1200" b="1" spc="-5" dirty="0">
                <a:latin typeface="Arial"/>
                <a:cs typeface="Arial"/>
              </a:rPr>
              <a:t> </a:t>
            </a:r>
            <a:r>
              <a:rPr sz="1200" b="1" spc="-20" dirty="0">
                <a:latin typeface="Arial"/>
                <a:cs typeface="Arial"/>
              </a:rPr>
              <a:t>2021 </a:t>
            </a:r>
            <a:r>
              <a:rPr sz="1200" b="1" dirty="0">
                <a:latin typeface="Arial"/>
                <a:cs typeface="Arial"/>
              </a:rPr>
              <a:t>Revista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Semestral-</a:t>
            </a:r>
            <a:r>
              <a:rPr sz="1200" b="1" spc="-40" dirty="0">
                <a:latin typeface="Arial"/>
                <a:cs typeface="Arial"/>
              </a:rPr>
              <a:t> </a:t>
            </a:r>
            <a:r>
              <a:rPr sz="1200" b="1" spc="-10" dirty="0">
                <a:latin typeface="Arial"/>
                <a:cs typeface="Arial"/>
              </a:rPr>
              <a:t>Venezuela</a:t>
            </a:r>
            <a:endParaRPr sz="1200" dirty="0">
              <a:latin typeface="Arial"/>
              <a:cs typeface="Arial"/>
            </a:endParaRPr>
          </a:p>
        </p:txBody>
      </p:sp>
      <p:grpSp>
        <p:nvGrpSpPr>
          <p:cNvPr id="18" name="object 18"/>
          <p:cNvGrpSpPr/>
          <p:nvPr/>
        </p:nvGrpSpPr>
        <p:grpSpPr>
          <a:xfrm>
            <a:off x="214287" y="164274"/>
            <a:ext cx="6316345" cy="7288530"/>
            <a:chOff x="214287" y="164274"/>
            <a:chExt cx="6316345" cy="7288530"/>
          </a:xfrm>
        </p:grpSpPr>
        <p:pic>
          <p:nvPicPr>
            <p:cNvPr id="19" name="object 19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324611" y="234696"/>
              <a:ext cx="1719072" cy="1341120"/>
            </a:xfrm>
            <a:prstGeom prst="rect">
              <a:avLst/>
            </a:prstGeom>
          </p:spPr>
        </p:pic>
        <p:pic>
          <p:nvPicPr>
            <p:cNvPr id="20" name="object 20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4725162" y="164274"/>
              <a:ext cx="1805305" cy="893889"/>
            </a:xfrm>
            <a:prstGeom prst="rect">
              <a:avLst/>
            </a:prstGeom>
          </p:spPr>
        </p:pic>
        <p:pic>
          <p:nvPicPr>
            <p:cNvPr id="21" name="object 21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214287" y="1501520"/>
              <a:ext cx="6316218" cy="5950839"/>
            </a:xfrm>
            <a:prstGeom prst="rect">
              <a:avLst/>
            </a:prstGeom>
          </p:spPr>
        </p:pic>
      </p:grpSp>
      <p:pic>
        <p:nvPicPr>
          <p:cNvPr id="22" name="object 22"/>
          <p:cNvPicPr/>
          <p:nvPr/>
        </p:nvPicPr>
        <p:blipFill>
          <a:blip r:embed="rId15" cstate="print"/>
          <a:stretch>
            <a:fillRect/>
          </a:stretch>
        </p:blipFill>
        <p:spPr>
          <a:xfrm>
            <a:off x="5606796" y="8193022"/>
            <a:ext cx="1092707" cy="848868"/>
          </a:xfrm>
          <a:prstGeom prst="rect">
            <a:avLst/>
          </a:prstGeom>
        </p:spPr>
      </p:pic>
      <p:pic>
        <p:nvPicPr>
          <p:cNvPr id="23" name="object 23"/>
          <p:cNvPicPr/>
          <p:nvPr/>
        </p:nvPicPr>
        <p:blipFill>
          <a:blip r:embed="rId15" cstate="print"/>
          <a:stretch>
            <a:fillRect/>
          </a:stretch>
        </p:blipFill>
        <p:spPr>
          <a:xfrm>
            <a:off x="109728" y="8193022"/>
            <a:ext cx="1092708" cy="848868"/>
          </a:xfrm>
          <a:prstGeom prst="rect">
            <a:avLst/>
          </a:prstGeom>
        </p:spPr>
      </p:pic>
      <p:pic>
        <p:nvPicPr>
          <p:cNvPr id="24" name="object 24"/>
          <p:cNvPicPr/>
          <p:nvPr/>
        </p:nvPicPr>
        <p:blipFill>
          <a:blip r:embed="rId16" cstate="print"/>
          <a:stretch>
            <a:fillRect/>
          </a:stretch>
        </p:blipFill>
        <p:spPr>
          <a:xfrm>
            <a:off x="4750942" y="8736927"/>
            <a:ext cx="556958" cy="195351"/>
          </a:xfrm>
          <a:prstGeom prst="rect">
            <a:avLst/>
          </a:prstGeom>
        </p:spPr>
      </p:pic>
      <p:sp>
        <p:nvSpPr>
          <p:cNvPr id="25" name="object 25"/>
          <p:cNvSpPr txBox="1"/>
          <p:nvPr/>
        </p:nvSpPr>
        <p:spPr>
          <a:xfrm>
            <a:off x="1287525" y="8318533"/>
            <a:ext cx="4261485" cy="1943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410"/>
              </a:lnSpc>
            </a:pPr>
            <a:r>
              <a:rPr sz="1200" b="1" dirty="0">
                <a:latin typeface="Times New Roman"/>
                <a:cs typeface="Times New Roman"/>
              </a:rPr>
              <a:t>El</a:t>
            </a:r>
            <a:r>
              <a:rPr sz="1200" b="1" spc="7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contenido</a:t>
            </a:r>
            <a:r>
              <a:rPr sz="1200" b="1" spc="6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</a:t>
            </a:r>
            <a:r>
              <a:rPr sz="1200" b="1" spc="7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la</a:t>
            </a:r>
            <a:r>
              <a:rPr sz="1200" b="1" spc="7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Revista</a:t>
            </a:r>
            <a:r>
              <a:rPr sz="1200" b="1" spc="8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Científica</a:t>
            </a:r>
            <a:r>
              <a:rPr sz="1200" b="1" spc="7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CIENCIAEDUC,</a:t>
            </a:r>
            <a:r>
              <a:rPr sz="1200" b="1" spc="6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está</a:t>
            </a:r>
            <a:r>
              <a:rPr sz="1200" b="1" spc="65" dirty="0">
                <a:latin typeface="Times New Roman"/>
                <a:cs typeface="Times New Roman"/>
              </a:rPr>
              <a:t> </a:t>
            </a:r>
            <a:r>
              <a:rPr sz="1200" b="1" spc="-20" dirty="0">
                <a:latin typeface="Times New Roman"/>
                <a:cs typeface="Times New Roman"/>
              </a:rPr>
              <a:t>bajo</a:t>
            </a:r>
            <a:endParaRPr sz="1200" dirty="0">
              <a:latin typeface="Times New Roman"/>
              <a:cs typeface="Times New Roman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1287525" y="8501413"/>
            <a:ext cx="271145" cy="1943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410"/>
              </a:lnSpc>
            </a:pPr>
            <a:r>
              <a:rPr sz="1200" b="1" spc="-25" dirty="0">
                <a:latin typeface="Times New Roman"/>
                <a:cs typeface="Times New Roman"/>
              </a:rPr>
              <a:t>una</a:t>
            </a:r>
            <a:endParaRPr sz="1200" dirty="0">
              <a:latin typeface="Times New Roman"/>
              <a:cs typeface="Times New Roman"/>
            </a:endParaRPr>
          </a:p>
        </p:txBody>
      </p:sp>
      <p:sp>
        <p:nvSpPr>
          <p:cNvPr id="27" name="object 27"/>
          <p:cNvSpPr txBox="1"/>
          <p:nvPr/>
        </p:nvSpPr>
        <p:spPr>
          <a:xfrm>
            <a:off x="1728342" y="8501413"/>
            <a:ext cx="3820160" cy="179536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410"/>
              </a:lnSpc>
              <a:tabLst>
                <a:tab pos="757555" algn="l"/>
                <a:tab pos="1106805" algn="l"/>
                <a:tab pos="1858010" algn="l"/>
                <a:tab pos="2713355" algn="l"/>
              </a:tabLst>
            </a:pPr>
            <a:r>
              <a:rPr sz="1200" b="1" u="sng" spc="-10" dirty="0">
                <a:solidFill>
                  <a:schemeClr val="tx1"/>
                </a:solidFill>
                <a:uFill>
                  <a:solidFill>
                    <a:srgbClr val="0080FF"/>
                  </a:solidFill>
                </a:uFill>
                <a:latin typeface="Times New Roman"/>
                <a:cs typeface="Times New Roman"/>
                <a:hlinkClick r:id="rId17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Licencia</a:t>
            </a:r>
            <a:r>
              <a:rPr sz="1200" b="1" u="sng" dirty="0">
                <a:solidFill>
                  <a:schemeClr val="tx1"/>
                </a:solidFill>
                <a:uFill>
                  <a:solidFill>
                    <a:srgbClr val="0080FF"/>
                  </a:solidFill>
                </a:uFill>
                <a:latin typeface="Times New Roman"/>
                <a:cs typeface="Times New Roman"/>
              </a:rPr>
              <a:t>	</a:t>
            </a:r>
            <a:r>
              <a:rPr sz="1200" b="1" u="sng" spc="-25" dirty="0">
                <a:solidFill>
                  <a:schemeClr val="tx1"/>
                </a:solidFill>
                <a:uFill>
                  <a:solidFill>
                    <a:srgbClr val="0080FF"/>
                  </a:solidFill>
                </a:uFill>
                <a:latin typeface="Times New Roman"/>
                <a:cs typeface="Times New Roman"/>
                <a:hlinkClick r:id="rId17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de</a:t>
            </a:r>
            <a:r>
              <a:rPr sz="1200" b="1" u="sng" dirty="0">
                <a:solidFill>
                  <a:schemeClr val="tx1"/>
                </a:solidFill>
                <a:uFill>
                  <a:solidFill>
                    <a:srgbClr val="0080FF"/>
                  </a:solidFill>
                </a:uFill>
                <a:latin typeface="Times New Roman"/>
                <a:cs typeface="Times New Roman"/>
              </a:rPr>
              <a:t>	</a:t>
            </a:r>
            <a:r>
              <a:rPr sz="1200" b="1" u="sng" spc="-10" dirty="0">
                <a:solidFill>
                  <a:schemeClr val="tx1"/>
                </a:solidFill>
                <a:uFill>
                  <a:solidFill>
                    <a:srgbClr val="0080FF"/>
                  </a:solidFill>
                </a:uFill>
                <a:latin typeface="Times New Roman"/>
                <a:cs typeface="Times New Roman"/>
                <a:hlinkClick r:id="rId17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Creative</a:t>
            </a:r>
            <a:r>
              <a:rPr sz="1200" b="1" u="sng" dirty="0">
                <a:solidFill>
                  <a:schemeClr val="tx1"/>
                </a:solidFill>
                <a:uFill>
                  <a:solidFill>
                    <a:srgbClr val="0080FF"/>
                  </a:solidFill>
                </a:uFill>
                <a:latin typeface="Times New Roman"/>
                <a:cs typeface="Times New Roman"/>
              </a:rPr>
              <a:t>	</a:t>
            </a:r>
            <a:r>
              <a:rPr sz="1200" b="1" u="sng" spc="-10" dirty="0">
                <a:solidFill>
                  <a:schemeClr val="tx1"/>
                </a:solidFill>
                <a:uFill>
                  <a:solidFill>
                    <a:srgbClr val="0080FF"/>
                  </a:solidFill>
                </a:uFill>
                <a:latin typeface="Times New Roman"/>
                <a:cs typeface="Times New Roman"/>
                <a:hlinkClick r:id="rId17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Commons</a:t>
            </a:r>
            <a:r>
              <a:rPr sz="1200" b="1" u="sng" dirty="0">
                <a:solidFill>
                  <a:schemeClr val="tx1"/>
                </a:solidFill>
                <a:uFill>
                  <a:solidFill>
                    <a:srgbClr val="0080FF"/>
                  </a:solidFill>
                </a:uFill>
                <a:latin typeface="Times New Roman"/>
                <a:cs typeface="Times New Roman"/>
              </a:rPr>
              <a:t>	</a:t>
            </a:r>
            <a:r>
              <a:rPr sz="1200" b="1" u="sng" spc="-10" dirty="0">
                <a:solidFill>
                  <a:schemeClr val="tx1"/>
                </a:solidFill>
                <a:uFill>
                  <a:solidFill>
                    <a:srgbClr val="0080FF"/>
                  </a:solidFill>
                </a:uFill>
                <a:latin typeface="Times New Roman"/>
                <a:cs typeface="Times New Roman"/>
                <a:hlinkClick r:id="rId17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Reconocimiento-</a:t>
            </a:r>
            <a:endParaRPr sz="1200" dirty="0">
              <a:solidFill>
                <a:schemeClr val="tx1"/>
              </a:solidFill>
              <a:latin typeface="Times New Roman"/>
              <a:cs typeface="Times New Roman"/>
            </a:endParaRPr>
          </a:p>
        </p:txBody>
      </p:sp>
      <p:sp>
        <p:nvSpPr>
          <p:cNvPr id="28" name="object 28"/>
          <p:cNvSpPr txBox="1"/>
          <p:nvPr/>
        </p:nvSpPr>
        <p:spPr>
          <a:xfrm>
            <a:off x="1287525" y="8684293"/>
            <a:ext cx="3167380" cy="179536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410"/>
              </a:lnSpc>
            </a:pPr>
            <a:r>
              <a:rPr sz="1200" b="1" u="sng" spc="-10" dirty="0">
                <a:solidFill>
                  <a:schemeClr val="tx1"/>
                </a:solidFill>
                <a:uFill>
                  <a:solidFill>
                    <a:srgbClr val="0080FF"/>
                  </a:solidFill>
                </a:uFill>
                <a:latin typeface="Times New Roman"/>
                <a:cs typeface="Times New Roman"/>
                <a:hlinkClick r:id="rId17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NoComercial-</a:t>
            </a:r>
            <a:r>
              <a:rPr sz="1200" b="1" u="sng" dirty="0">
                <a:solidFill>
                  <a:schemeClr val="tx1"/>
                </a:solidFill>
                <a:uFill>
                  <a:solidFill>
                    <a:srgbClr val="0080FF"/>
                  </a:solidFill>
                </a:uFill>
                <a:latin typeface="Times New Roman"/>
                <a:cs typeface="Times New Roman"/>
                <a:hlinkClick r:id="rId17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CompartirIgual</a:t>
            </a:r>
            <a:r>
              <a:rPr sz="1200" b="1" u="sng" spc="40" dirty="0">
                <a:solidFill>
                  <a:schemeClr val="tx1"/>
                </a:solidFill>
                <a:uFill>
                  <a:solidFill>
                    <a:srgbClr val="0080FF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1200" b="1" u="sng" dirty="0">
                <a:solidFill>
                  <a:schemeClr val="tx1"/>
                </a:solidFill>
                <a:uFill>
                  <a:solidFill>
                    <a:srgbClr val="0080FF"/>
                  </a:solidFill>
                </a:uFill>
                <a:latin typeface="Times New Roman"/>
                <a:cs typeface="Times New Roman"/>
                <a:hlinkClick r:id="rId17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4.0</a:t>
            </a:r>
            <a:r>
              <a:rPr sz="1200" b="1" u="sng" spc="-5" dirty="0">
                <a:solidFill>
                  <a:schemeClr val="tx1"/>
                </a:solidFill>
                <a:uFill>
                  <a:solidFill>
                    <a:srgbClr val="0080FF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1200" b="1" u="sng" spc="-10" dirty="0">
                <a:solidFill>
                  <a:schemeClr val="tx1"/>
                </a:solidFill>
                <a:uFill>
                  <a:solidFill>
                    <a:srgbClr val="0080FF"/>
                  </a:solidFill>
                </a:uFill>
                <a:latin typeface="Times New Roman"/>
                <a:cs typeface="Times New Roman"/>
                <a:hlinkClick r:id="rId17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Internacional</a:t>
            </a:r>
            <a:r>
              <a:rPr sz="1200" b="1" spc="-10" dirty="0">
                <a:solidFill>
                  <a:schemeClr val="tx1"/>
                </a:solidFill>
                <a:latin typeface="Times New Roman"/>
                <a:cs typeface="Times New Roman"/>
              </a:rPr>
              <a:t>.</a:t>
            </a:r>
            <a:endParaRPr sz="1200" dirty="0">
              <a:solidFill>
                <a:schemeClr val="tx1"/>
              </a:solidFill>
              <a:latin typeface="Times New Roman"/>
              <a:cs typeface="Times New Roman"/>
            </a:endParaRPr>
          </a:p>
        </p:txBody>
      </p:sp>
      <p:sp>
        <p:nvSpPr>
          <p:cNvPr id="29" name="object 29"/>
          <p:cNvSpPr txBox="1"/>
          <p:nvPr/>
        </p:nvSpPr>
        <p:spPr>
          <a:xfrm>
            <a:off x="6389370" y="8945507"/>
            <a:ext cx="254000" cy="1943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410"/>
              </a:lnSpc>
            </a:pPr>
            <a:r>
              <a:rPr sz="1200" spc="-25" dirty="0">
                <a:latin typeface="Times New Roman"/>
                <a:cs typeface="Times New Roman"/>
              </a:rPr>
              <a:t>325</a:t>
            </a:r>
            <a:endParaRPr sz="1200" dirty="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1" name="object 3">
            <a:extLst>
              <a:ext uri="{FF2B5EF4-FFF2-40B4-BE49-F238E27FC236}">
                <a16:creationId xmlns:a16="http://schemas.microsoft.com/office/drawing/2014/main" id="{C3257194-2FF9-D468-9CAC-2BE66A3188D9}"/>
              </a:ext>
            </a:extLst>
          </p:cNvPr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04216" y="8651747"/>
            <a:ext cx="6518148" cy="158496"/>
          </a:xfrm>
          <a:prstGeom prst="rect">
            <a:avLst/>
          </a:prstGeom>
        </p:spPr>
      </p:pic>
      <p:sp>
        <p:nvSpPr>
          <p:cNvPr id="16" name="object 16"/>
          <p:cNvSpPr txBox="1"/>
          <p:nvPr/>
        </p:nvSpPr>
        <p:spPr>
          <a:xfrm>
            <a:off x="217867" y="1524000"/>
            <a:ext cx="6418580" cy="6419963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305"/>
              </a:spcBef>
            </a:pPr>
            <a:endParaRPr sz="1200" dirty="0">
              <a:latin typeface="Arial"/>
              <a:cs typeface="Arial"/>
            </a:endParaRPr>
          </a:p>
          <a:p>
            <a:pPr marL="375285" marR="39370" indent="-36322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acuerdo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resultados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obtenidos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puede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evidenciar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padres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representantes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dicha </a:t>
            </a:r>
            <a:r>
              <a:rPr sz="1200" dirty="0">
                <a:latin typeface="Times New Roman"/>
                <a:cs typeface="Times New Roman"/>
              </a:rPr>
              <a:t>institución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educativa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demuestran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interés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través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interacción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comunicativa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docente,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preocupan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desarrollo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actividades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ayuda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académica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sus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representados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por </a:t>
            </a:r>
            <a:r>
              <a:rPr sz="1200" dirty="0">
                <a:latin typeface="Times New Roman"/>
                <a:cs typeface="Times New Roman"/>
              </a:rPr>
              <a:t>ello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evidencia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disposición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participación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social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ámbito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educativo.</a:t>
            </a:r>
            <a:endParaRPr sz="1200" dirty="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240"/>
              </a:spcBef>
            </a:pPr>
            <a:endParaRPr sz="1200" dirty="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</a:pPr>
            <a:r>
              <a:rPr sz="1200" b="1" spc="-10" dirty="0">
                <a:latin typeface="Times New Roman"/>
                <a:cs typeface="Times New Roman"/>
              </a:rPr>
              <a:t>CONCLUSIONES</a:t>
            </a:r>
            <a:endParaRPr sz="1200" dirty="0">
              <a:latin typeface="Times New Roman"/>
              <a:cs typeface="Times New Roman"/>
            </a:endParaRPr>
          </a:p>
          <a:p>
            <a:pPr marL="375285" marR="6985" indent="-363220" algn="just">
              <a:lnSpc>
                <a:spcPct val="99400"/>
              </a:lnSpc>
              <a:spcBef>
                <a:spcPts val="1265"/>
              </a:spcBef>
            </a:pP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reforma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educativa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venezolana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profundizado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debate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sobre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sucede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sucedido,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desde </a:t>
            </a:r>
            <a:r>
              <a:rPr sz="1200" dirty="0">
                <a:latin typeface="Times New Roman"/>
                <a:cs typeface="Times New Roman"/>
              </a:rPr>
              <a:t>tiempos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atrás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escuelas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nuestro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país,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objeto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serios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cuestionamientos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sobre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calidad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3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procesos</a:t>
            </a:r>
            <a:r>
              <a:rPr sz="1200" spc="3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3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allí</a:t>
            </a:r>
            <a:r>
              <a:rPr sz="1200" spc="3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3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desarrollan,</a:t>
            </a:r>
            <a:r>
              <a:rPr sz="1200" spc="3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entre</a:t>
            </a:r>
            <a:r>
              <a:rPr sz="1200" spc="3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muchos</a:t>
            </a:r>
            <a:r>
              <a:rPr sz="1200" spc="3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3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plantea</a:t>
            </a:r>
            <a:r>
              <a:rPr sz="1200" spc="3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3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escasa</a:t>
            </a:r>
            <a:r>
              <a:rPr sz="1200" spc="3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pertinencia</a:t>
            </a:r>
            <a:r>
              <a:rPr sz="1200" spc="3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4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los </a:t>
            </a:r>
            <a:r>
              <a:rPr sz="1200" dirty="0">
                <a:latin typeface="Times New Roman"/>
                <a:cs typeface="Times New Roman"/>
              </a:rPr>
              <a:t>aprendizajes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utilidad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formación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vida.</a:t>
            </a:r>
            <a:endParaRPr sz="1200" dirty="0">
              <a:latin typeface="Times New Roman"/>
              <a:cs typeface="Times New Roman"/>
            </a:endParaRPr>
          </a:p>
          <a:p>
            <a:pPr marL="375285" marR="5080" indent="-363220" algn="just">
              <a:lnSpc>
                <a:spcPct val="99800"/>
              </a:lnSpc>
              <a:spcBef>
                <a:spcPts val="30"/>
              </a:spcBef>
            </a:pP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tal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sentido,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participación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asumida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actores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educativos,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emprender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cambios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fin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 </a:t>
            </a:r>
            <a:r>
              <a:rPr sz="1200" dirty="0">
                <a:latin typeface="Times New Roman"/>
                <a:cs typeface="Times New Roman"/>
              </a:rPr>
              <a:t>transformar</a:t>
            </a:r>
            <a:r>
              <a:rPr sz="1200" spc="3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3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escuelas</a:t>
            </a:r>
            <a:r>
              <a:rPr sz="1200" spc="3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3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espacios</a:t>
            </a:r>
            <a:r>
              <a:rPr sz="1200" spc="3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3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3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construcción</a:t>
            </a:r>
            <a:r>
              <a:rPr sz="1200" spc="3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3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saber</a:t>
            </a:r>
            <a:r>
              <a:rPr sz="1200" spc="3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vivir,</a:t>
            </a:r>
            <a:r>
              <a:rPr sz="1200" spc="3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hacer,</a:t>
            </a:r>
            <a:r>
              <a:rPr sz="1200" spc="3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conocer</a:t>
            </a:r>
            <a:r>
              <a:rPr sz="1200" spc="335" dirty="0">
                <a:latin typeface="Times New Roman"/>
                <a:cs typeface="Times New Roman"/>
              </a:rPr>
              <a:t> </a:t>
            </a:r>
            <a:r>
              <a:rPr sz="1200" spc="-50" dirty="0">
                <a:latin typeface="Times New Roman"/>
                <a:cs typeface="Times New Roman"/>
              </a:rPr>
              <a:t>y </a:t>
            </a:r>
            <a:r>
              <a:rPr sz="1200" dirty="0">
                <a:latin typeface="Times New Roman"/>
                <a:cs typeface="Times New Roman"/>
              </a:rPr>
              <a:t>fundamentalmente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ser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personas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capaces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comprenderse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sí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mismos,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sus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semejantes,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un </a:t>
            </a:r>
            <a:r>
              <a:rPr sz="1200" dirty="0">
                <a:latin typeface="Times New Roman"/>
                <a:cs typeface="Times New Roman"/>
              </a:rPr>
              <a:t>ambiente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solidaridad y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ayuda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mutua, para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asumir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retos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sociedad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plantea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acuerdo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spc="-50" dirty="0">
                <a:latin typeface="Times New Roman"/>
                <a:cs typeface="Times New Roman"/>
              </a:rPr>
              <a:t>a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3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cambios</a:t>
            </a:r>
            <a:r>
              <a:rPr sz="1200" spc="3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vertiginosos</a:t>
            </a:r>
            <a:r>
              <a:rPr sz="1200" spc="3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3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cada</a:t>
            </a:r>
            <a:r>
              <a:rPr sz="1200" spc="3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día</a:t>
            </a:r>
            <a:r>
              <a:rPr sz="1200" spc="3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3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producen</a:t>
            </a:r>
            <a:r>
              <a:rPr sz="1200" spc="3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3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3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mundo</a:t>
            </a:r>
            <a:r>
              <a:rPr sz="1200" spc="3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globalizado</a:t>
            </a:r>
            <a:r>
              <a:rPr sz="1200" spc="3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33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requiere </a:t>
            </a:r>
            <a:r>
              <a:rPr sz="1200" dirty="0">
                <a:latin typeface="Times New Roman"/>
                <a:cs typeface="Times New Roman"/>
              </a:rPr>
              <a:t>amplitud</a:t>
            </a:r>
            <a:r>
              <a:rPr sz="1200" spc="43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4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pensamiento</a:t>
            </a:r>
            <a:r>
              <a:rPr sz="1200" spc="4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4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acción.</a:t>
            </a:r>
            <a:r>
              <a:rPr sz="1200" spc="43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4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</a:t>
            </a:r>
            <a:r>
              <a:rPr sz="1200" spc="43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tanto,</a:t>
            </a:r>
            <a:r>
              <a:rPr sz="1200" spc="4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43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necesaria</a:t>
            </a:r>
            <a:r>
              <a:rPr sz="1200" spc="4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4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realización</a:t>
            </a:r>
            <a:r>
              <a:rPr sz="1200" spc="4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43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diversas </a:t>
            </a:r>
            <a:r>
              <a:rPr sz="1200" dirty="0">
                <a:latin typeface="Times New Roman"/>
                <a:cs typeface="Times New Roman"/>
              </a:rPr>
              <a:t>indagaciones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contexto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 ámbito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enseñanza aprendizaje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educandos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involucrando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padres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representantes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ya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mismos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son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principal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columna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inicio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formación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estudiantes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desde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hogar.</a:t>
            </a:r>
            <a:endParaRPr sz="1200" dirty="0">
              <a:latin typeface="Times New Roman"/>
              <a:cs typeface="Times New Roman"/>
            </a:endParaRPr>
          </a:p>
          <a:p>
            <a:pPr marL="375285" marR="6350" indent="-363220" algn="just">
              <a:lnSpc>
                <a:spcPct val="99900"/>
              </a:lnSpc>
              <a:spcBef>
                <a:spcPts val="25"/>
              </a:spcBef>
            </a:pP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consecuencia,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padres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representantes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perciben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escuela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institución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socializadora </a:t>
            </a:r>
            <a:r>
              <a:rPr sz="1200" dirty="0">
                <a:latin typeface="Times New Roman"/>
                <a:cs typeface="Times New Roman"/>
              </a:rPr>
              <a:t>experimentada</a:t>
            </a:r>
            <a:r>
              <a:rPr sz="1200" spc="3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desde</a:t>
            </a:r>
            <a:r>
              <a:rPr sz="1200" spc="3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3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interior,</a:t>
            </a:r>
            <a:r>
              <a:rPr sz="1200" spc="3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necesidad</a:t>
            </a:r>
            <a:r>
              <a:rPr sz="1200" spc="3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transformar</a:t>
            </a:r>
            <a:r>
              <a:rPr sz="1200" spc="3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3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práctica,</a:t>
            </a:r>
            <a:r>
              <a:rPr sz="1200" spc="3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diseñando</a:t>
            </a:r>
            <a:r>
              <a:rPr sz="1200" spc="31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nuevas </a:t>
            </a:r>
            <a:r>
              <a:rPr sz="1200" dirty="0">
                <a:latin typeface="Times New Roman"/>
                <a:cs typeface="Times New Roman"/>
              </a:rPr>
              <a:t>estrategias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donde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promueva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afiance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integración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padres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representantes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las </a:t>
            </a:r>
            <a:r>
              <a:rPr sz="1200" dirty="0">
                <a:latin typeface="Times New Roman"/>
                <a:cs typeface="Times New Roman"/>
              </a:rPr>
              <a:t>actividades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educativas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partiendo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convicción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educación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mera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actividad </a:t>
            </a:r>
            <a:r>
              <a:rPr sz="1200" dirty="0">
                <a:latin typeface="Times New Roman"/>
                <a:cs typeface="Times New Roman"/>
              </a:rPr>
              <a:t>técnica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corresponda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exclusivamente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profesionales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docencia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sino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actividad </a:t>
            </a:r>
            <a:r>
              <a:rPr sz="1200" dirty="0">
                <a:latin typeface="Times New Roman"/>
                <a:cs typeface="Times New Roman"/>
              </a:rPr>
              <a:t>social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requiere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modo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especial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participación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familiar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comunitaria,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cuanto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incide </a:t>
            </a:r>
            <a:r>
              <a:rPr sz="1200" dirty="0">
                <a:latin typeface="Times New Roman"/>
                <a:cs typeface="Times New Roman"/>
              </a:rPr>
              <a:t>sobre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valores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sociales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sobre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cultura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grupos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humanos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sobre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personalidad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individual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cada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ciudadano,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plantea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traspase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límites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presentan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sociedad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para </a:t>
            </a:r>
            <a:r>
              <a:rPr sz="1200" dirty="0">
                <a:latin typeface="Times New Roman"/>
                <a:cs typeface="Times New Roman"/>
              </a:rPr>
              <a:t>alcanzar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transformar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procesos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comunicación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muchas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ocasiones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desarrolla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dificultad,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teniendo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consecuencia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comunicación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asertiva,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origina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no </a:t>
            </a:r>
            <a:r>
              <a:rPr sz="1200" dirty="0">
                <a:latin typeface="Times New Roman"/>
                <a:cs typeface="Times New Roman"/>
              </a:rPr>
              <a:t>entendimiento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entre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partes.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Cabe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destacar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interacción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comunicativa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padres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spc="-50" dirty="0">
                <a:latin typeface="Times New Roman"/>
                <a:cs typeface="Times New Roman"/>
              </a:rPr>
              <a:t>y </a:t>
            </a:r>
            <a:r>
              <a:rPr sz="1200" dirty="0">
                <a:latin typeface="Times New Roman"/>
                <a:cs typeface="Times New Roman"/>
              </a:rPr>
              <a:t>representantes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tenido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relación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positiva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finalidad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conocer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avances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los </a:t>
            </a:r>
            <a:r>
              <a:rPr sz="1200" dirty="0">
                <a:latin typeface="Times New Roman"/>
                <a:cs typeface="Times New Roman"/>
              </a:rPr>
              <a:t>procesos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educativos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sus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educandos.</a:t>
            </a:r>
            <a:endParaRPr sz="1200" dirty="0">
              <a:latin typeface="Times New Roman"/>
              <a:cs typeface="Times New Roman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1319275" y="8232885"/>
            <a:ext cx="4215765" cy="71628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ts val="1410"/>
              </a:lnSpc>
            </a:pPr>
            <a:r>
              <a:rPr sz="1200" b="1" dirty="0">
                <a:latin typeface="Times New Roman"/>
                <a:cs typeface="Times New Roman"/>
              </a:rPr>
              <a:t>Participación</a:t>
            </a:r>
            <a:r>
              <a:rPr sz="1200" b="1" spc="1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y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Percepción</a:t>
            </a:r>
            <a:r>
              <a:rPr sz="1200" b="1" spc="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los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Padres</a:t>
            </a:r>
            <a:r>
              <a:rPr sz="1200" b="1" spc="-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y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Representantes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en</a:t>
            </a:r>
            <a:r>
              <a:rPr sz="1200" b="1" spc="-25" dirty="0">
                <a:latin typeface="Times New Roman"/>
                <a:cs typeface="Times New Roman"/>
              </a:rPr>
              <a:t> las</a:t>
            </a:r>
            <a:endParaRPr sz="1200">
              <a:latin typeface="Times New Roman"/>
              <a:cs typeface="Times New Roman"/>
            </a:endParaRPr>
          </a:p>
          <a:p>
            <a:pPr marL="3175" algn="ctr">
              <a:lnSpc>
                <a:spcPct val="100000"/>
              </a:lnSpc>
              <a:spcBef>
                <a:spcPts val="720"/>
              </a:spcBef>
            </a:pPr>
            <a:r>
              <a:rPr sz="1200" b="1" dirty="0">
                <a:latin typeface="Times New Roman"/>
                <a:cs typeface="Times New Roman"/>
              </a:rPr>
              <a:t>Actividades</a:t>
            </a:r>
            <a:r>
              <a:rPr sz="1200" b="1" spc="-60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Educativas</a:t>
            </a:r>
            <a:endParaRPr sz="12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505"/>
              </a:spcBef>
            </a:pPr>
            <a:r>
              <a:rPr sz="1200" b="1" dirty="0">
                <a:latin typeface="Times New Roman"/>
                <a:cs typeface="Times New Roman"/>
              </a:rPr>
              <a:t>MSc.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Lisbening</a:t>
            </a:r>
            <a:r>
              <a:rPr sz="1200" b="1" spc="-4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Caridad</a:t>
            </a:r>
            <a:r>
              <a:rPr sz="1200" b="1" spc="-55" dirty="0">
                <a:latin typeface="Times New Roman"/>
                <a:cs typeface="Times New Roman"/>
              </a:rPr>
              <a:t> </a:t>
            </a:r>
            <a:r>
              <a:rPr sz="1200" b="1" spc="-20" dirty="0">
                <a:latin typeface="Times New Roman"/>
                <a:cs typeface="Times New Roman"/>
              </a:rPr>
              <a:t>Torres</a:t>
            </a:r>
            <a:r>
              <a:rPr sz="1200" b="1" spc="-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Álvarez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9" name="object 19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46363" rIns="0" bIns="0" rtlCol="0">
            <a:spAutoFit/>
          </a:bodyPr>
          <a:lstStyle/>
          <a:p>
            <a:pPr marL="279400">
              <a:lnSpc>
                <a:spcPts val="1410"/>
              </a:lnSpc>
            </a:pPr>
            <a:fld id="{81D60167-4931-47E6-BA6A-407CBD079E47}" type="slidenum">
              <a:rPr b="1" spc="-25" dirty="0">
                <a:latin typeface="Times New Roman"/>
                <a:cs typeface="Times New Roman"/>
              </a:rPr>
              <a:t>33</a:t>
            </a:fld>
            <a:endParaRPr b="1" spc="-25" dirty="0">
              <a:latin typeface="Times New Roman"/>
              <a:cs typeface="Times New Roman"/>
            </a:endParaRPr>
          </a:p>
        </p:txBody>
      </p:sp>
      <p:grpSp>
        <p:nvGrpSpPr>
          <p:cNvPr id="20" name="Grupo 19">
            <a:extLst>
              <a:ext uri="{FF2B5EF4-FFF2-40B4-BE49-F238E27FC236}">
                <a16:creationId xmlns:a16="http://schemas.microsoft.com/office/drawing/2014/main" id="{EAA9F360-98E1-5B46-308A-4415AA0FB540}"/>
              </a:ext>
            </a:extLst>
          </p:cNvPr>
          <p:cNvGrpSpPr/>
          <p:nvPr/>
        </p:nvGrpSpPr>
        <p:grpSpPr>
          <a:xfrm>
            <a:off x="192024" y="99280"/>
            <a:ext cx="6472351" cy="1452626"/>
            <a:chOff x="470065" y="1951410"/>
            <a:chExt cx="6665976" cy="1452626"/>
          </a:xfrm>
        </p:grpSpPr>
        <p:grpSp>
          <p:nvGrpSpPr>
            <p:cNvPr id="21" name="object 12">
              <a:extLst>
                <a:ext uri="{FF2B5EF4-FFF2-40B4-BE49-F238E27FC236}">
                  <a16:creationId xmlns:a16="http://schemas.microsoft.com/office/drawing/2014/main" id="{28C99470-BB2B-2AC0-1863-C621DAA68F36}"/>
                </a:ext>
              </a:extLst>
            </p:cNvPr>
            <p:cNvGrpSpPr/>
            <p:nvPr/>
          </p:nvGrpSpPr>
          <p:grpSpPr>
            <a:xfrm>
              <a:off x="470065" y="1951664"/>
              <a:ext cx="6665976" cy="1452372"/>
              <a:chOff x="96011" y="115823"/>
              <a:chExt cx="6665976" cy="1452372"/>
            </a:xfrm>
          </p:grpSpPr>
          <p:pic>
            <p:nvPicPr>
              <p:cNvPr id="25" name="object 13">
                <a:extLst>
                  <a:ext uri="{FF2B5EF4-FFF2-40B4-BE49-F238E27FC236}">
                    <a16:creationId xmlns:a16="http://schemas.microsoft.com/office/drawing/2014/main" id="{157EA9D6-3785-2948-BBC9-5AA8C5ECBA28}"/>
                  </a:ext>
                </a:extLst>
              </p:cNvPr>
              <p:cNvPicPr/>
              <p:nvPr/>
            </p:nvPicPr>
            <p:blipFill>
              <a:blip r:embed="rId3" cstate="print"/>
              <a:stretch>
                <a:fillRect/>
              </a:stretch>
            </p:blipFill>
            <p:spPr>
              <a:xfrm>
                <a:off x="96011" y="115823"/>
                <a:ext cx="6665976" cy="1452372"/>
              </a:xfrm>
              <a:prstGeom prst="rect">
                <a:avLst/>
              </a:prstGeom>
            </p:spPr>
          </p:pic>
          <p:pic>
            <p:nvPicPr>
              <p:cNvPr id="26" name="object 14">
                <a:extLst>
                  <a:ext uri="{FF2B5EF4-FFF2-40B4-BE49-F238E27FC236}">
                    <a16:creationId xmlns:a16="http://schemas.microsoft.com/office/drawing/2014/main" id="{0548DC2D-026C-CEE2-CD01-E7CF5EDE6A1E}"/>
                  </a:ext>
                </a:extLst>
              </p:cNvPr>
              <p:cNvPicPr/>
              <p:nvPr/>
            </p:nvPicPr>
            <p:blipFill>
              <a:blip r:embed="rId4" cstate="print"/>
              <a:stretch>
                <a:fillRect/>
              </a:stretch>
            </p:blipFill>
            <p:spPr>
              <a:xfrm>
                <a:off x="142849" y="142875"/>
                <a:ext cx="6572275" cy="1358646"/>
              </a:xfrm>
              <a:prstGeom prst="rect">
                <a:avLst/>
              </a:prstGeom>
            </p:spPr>
          </p:pic>
          <p:sp>
            <p:nvSpPr>
              <p:cNvPr id="27" name="object 15">
                <a:extLst>
                  <a:ext uri="{FF2B5EF4-FFF2-40B4-BE49-F238E27FC236}">
                    <a16:creationId xmlns:a16="http://schemas.microsoft.com/office/drawing/2014/main" id="{F17A5ED6-B416-57E1-DA33-B1A8C9F24269}"/>
                  </a:ext>
                </a:extLst>
              </p:cNvPr>
              <p:cNvSpPr/>
              <p:nvPr/>
            </p:nvSpPr>
            <p:spPr>
              <a:xfrm>
                <a:off x="142849" y="142875"/>
                <a:ext cx="6572884" cy="1358900"/>
              </a:xfrm>
              <a:custGeom>
                <a:avLst/>
                <a:gdLst/>
                <a:ahLst/>
                <a:cxnLst/>
                <a:rect l="l" t="t" r="r" b="b"/>
                <a:pathLst>
                  <a:path w="6572884" h="1358900">
                    <a:moveTo>
                      <a:pt x="0" y="226441"/>
                    </a:moveTo>
                    <a:lnTo>
                      <a:pt x="4600" y="180795"/>
                    </a:lnTo>
                    <a:lnTo>
                      <a:pt x="17795" y="138285"/>
                    </a:lnTo>
                    <a:lnTo>
                      <a:pt x="38673" y="99820"/>
                    </a:lnTo>
                    <a:lnTo>
                      <a:pt x="66324" y="66309"/>
                    </a:lnTo>
                    <a:lnTo>
                      <a:pt x="99837" y="38663"/>
                    </a:lnTo>
                    <a:lnTo>
                      <a:pt x="138301" y="17789"/>
                    </a:lnTo>
                    <a:lnTo>
                      <a:pt x="180806" y="4599"/>
                    </a:lnTo>
                    <a:lnTo>
                      <a:pt x="226440" y="0"/>
                    </a:lnTo>
                    <a:lnTo>
                      <a:pt x="6345834" y="0"/>
                    </a:lnTo>
                    <a:lnTo>
                      <a:pt x="6391480" y="4599"/>
                    </a:lnTo>
                    <a:lnTo>
                      <a:pt x="6433990" y="17789"/>
                    </a:lnTo>
                    <a:lnTo>
                      <a:pt x="6472455" y="38663"/>
                    </a:lnTo>
                    <a:lnTo>
                      <a:pt x="6505965" y="66309"/>
                    </a:lnTo>
                    <a:lnTo>
                      <a:pt x="6533612" y="99820"/>
                    </a:lnTo>
                    <a:lnTo>
                      <a:pt x="6554485" y="138285"/>
                    </a:lnTo>
                    <a:lnTo>
                      <a:pt x="6567676" y="180795"/>
                    </a:lnTo>
                    <a:lnTo>
                      <a:pt x="6572275" y="226441"/>
                    </a:lnTo>
                    <a:lnTo>
                      <a:pt x="6572275" y="1132204"/>
                    </a:lnTo>
                    <a:lnTo>
                      <a:pt x="6567676" y="1177850"/>
                    </a:lnTo>
                    <a:lnTo>
                      <a:pt x="6554485" y="1220360"/>
                    </a:lnTo>
                    <a:lnTo>
                      <a:pt x="6533612" y="1258825"/>
                    </a:lnTo>
                    <a:lnTo>
                      <a:pt x="6505965" y="1292336"/>
                    </a:lnTo>
                    <a:lnTo>
                      <a:pt x="6472455" y="1319982"/>
                    </a:lnTo>
                    <a:lnTo>
                      <a:pt x="6433990" y="1340856"/>
                    </a:lnTo>
                    <a:lnTo>
                      <a:pt x="6391480" y="1354046"/>
                    </a:lnTo>
                    <a:lnTo>
                      <a:pt x="6345834" y="1358646"/>
                    </a:lnTo>
                    <a:lnTo>
                      <a:pt x="226440" y="1358646"/>
                    </a:lnTo>
                    <a:lnTo>
                      <a:pt x="180806" y="1354046"/>
                    </a:lnTo>
                    <a:lnTo>
                      <a:pt x="138301" y="1340856"/>
                    </a:lnTo>
                    <a:lnTo>
                      <a:pt x="99837" y="1319982"/>
                    </a:lnTo>
                    <a:lnTo>
                      <a:pt x="66324" y="1292336"/>
                    </a:lnTo>
                    <a:lnTo>
                      <a:pt x="38673" y="1258825"/>
                    </a:lnTo>
                    <a:lnTo>
                      <a:pt x="17795" y="1220360"/>
                    </a:lnTo>
                    <a:lnTo>
                      <a:pt x="4600" y="1177850"/>
                    </a:lnTo>
                    <a:lnTo>
                      <a:pt x="0" y="1132204"/>
                    </a:lnTo>
                    <a:lnTo>
                      <a:pt x="0" y="226441"/>
                    </a:lnTo>
                    <a:close/>
                  </a:path>
                </a:pathLst>
              </a:custGeom>
              <a:ln w="9525">
                <a:solidFill>
                  <a:srgbClr val="55CE74"/>
                </a:solidFill>
              </a:ln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pic>
            <p:nvPicPr>
              <p:cNvPr id="28" name="object 16">
                <a:extLst>
                  <a:ext uri="{FF2B5EF4-FFF2-40B4-BE49-F238E27FC236}">
                    <a16:creationId xmlns:a16="http://schemas.microsoft.com/office/drawing/2014/main" id="{7A898400-758E-B036-75FE-32D53DB8BF90}"/>
                  </a:ext>
                </a:extLst>
              </p:cNvPr>
              <p:cNvPicPr/>
              <p:nvPr/>
            </p:nvPicPr>
            <p:blipFill>
              <a:blip r:embed="rId5" cstate="print"/>
              <a:stretch>
                <a:fillRect/>
              </a:stretch>
            </p:blipFill>
            <p:spPr>
              <a:xfrm>
                <a:off x="2500248" y="305930"/>
                <a:ext cx="1714500" cy="733945"/>
              </a:xfrm>
              <a:prstGeom prst="rect">
                <a:avLst/>
              </a:prstGeom>
            </p:spPr>
          </p:pic>
        </p:grpSp>
        <p:sp>
          <p:nvSpPr>
            <p:cNvPr id="22" name="object 16">
              <a:extLst>
                <a:ext uri="{FF2B5EF4-FFF2-40B4-BE49-F238E27FC236}">
                  <a16:creationId xmlns:a16="http://schemas.microsoft.com/office/drawing/2014/main" id="{205D605B-9574-FF15-6A61-7F87863A5404}"/>
                </a:ext>
              </a:extLst>
            </p:cNvPr>
            <p:cNvSpPr txBox="1"/>
            <p:nvPr/>
          </p:nvSpPr>
          <p:spPr>
            <a:xfrm>
              <a:off x="2775727" y="2875716"/>
              <a:ext cx="3332858" cy="391795"/>
            </a:xfrm>
            <a:prstGeom prst="rect">
              <a:avLst/>
            </a:prstGeom>
            <a:noFill/>
          </p:spPr>
          <p:txBody>
            <a:bodyPr vert="horz" wrap="square" lIns="0" tIns="12700" rIns="0" bIns="0" rtlCol="0">
              <a:spAutoFit/>
            </a:bodyPr>
            <a:lstStyle/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Volumen 4,  Número 1  Enero a Julio 2021</a:t>
              </a:r>
            </a:p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Revista Semestral. Venezuela</a:t>
              </a:r>
              <a:endParaRPr sz="1200" dirty="0">
                <a:latin typeface="Arial"/>
                <a:cs typeface="Arial"/>
              </a:endParaRPr>
            </a:p>
          </p:txBody>
        </p:sp>
        <p:pic>
          <p:nvPicPr>
            <p:cNvPr id="23" name="object 25">
              <a:extLst>
                <a:ext uri="{FF2B5EF4-FFF2-40B4-BE49-F238E27FC236}">
                  <a16:creationId xmlns:a16="http://schemas.microsoft.com/office/drawing/2014/main" id="{3DAE5BF1-D71C-73C7-D144-9A33321B04F0}"/>
                </a:ext>
              </a:extLst>
            </p:cNvPr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470065" y="2027896"/>
              <a:ext cx="2305662" cy="1053903"/>
            </a:xfrm>
            <a:prstGeom prst="rect">
              <a:avLst/>
            </a:prstGeom>
          </p:spPr>
        </p:pic>
        <p:pic>
          <p:nvPicPr>
            <p:cNvPr id="24" name="object 31">
              <a:extLst>
                <a:ext uri="{FF2B5EF4-FFF2-40B4-BE49-F238E27FC236}">
                  <a16:creationId xmlns:a16="http://schemas.microsoft.com/office/drawing/2014/main" id="{611D3B97-6CC9-24B4-BB9B-7E60630453F2}"/>
                </a:ext>
              </a:extLst>
            </p:cNvPr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4932681" y="1951410"/>
              <a:ext cx="1805304" cy="893889"/>
            </a:xfrm>
            <a:prstGeom prst="rect">
              <a:avLst/>
            </a:prstGeom>
          </p:spPr>
        </p:pic>
      </p:grpSp>
      <p:pic>
        <p:nvPicPr>
          <p:cNvPr id="29" name="object 17">
            <a:extLst>
              <a:ext uri="{FF2B5EF4-FFF2-40B4-BE49-F238E27FC236}">
                <a16:creationId xmlns:a16="http://schemas.microsoft.com/office/drawing/2014/main" id="{3AF10AD7-4BCB-1FB0-593D-795E55ED17FB}"/>
              </a:ext>
            </a:extLst>
          </p:cNvPr>
          <p:cNvPicPr/>
          <p:nvPr/>
        </p:nvPicPr>
        <p:blipFill>
          <a:blip r:embed="rId8" cstate="print"/>
          <a:stretch>
            <a:fillRect/>
          </a:stretch>
        </p:blipFill>
        <p:spPr>
          <a:xfrm>
            <a:off x="109728" y="8193022"/>
            <a:ext cx="1092708" cy="848868"/>
          </a:xfrm>
          <a:prstGeom prst="rect">
            <a:avLst/>
          </a:prstGeom>
        </p:spPr>
      </p:pic>
      <p:pic>
        <p:nvPicPr>
          <p:cNvPr id="30" name="object 17">
            <a:extLst>
              <a:ext uri="{FF2B5EF4-FFF2-40B4-BE49-F238E27FC236}">
                <a16:creationId xmlns:a16="http://schemas.microsoft.com/office/drawing/2014/main" id="{6DF4EE7E-71EB-792C-D711-23353AF06682}"/>
              </a:ext>
            </a:extLst>
          </p:cNvPr>
          <p:cNvPicPr/>
          <p:nvPr/>
        </p:nvPicPr>
        <p:blipFill>
          <a:blip r:embed="rId8" cstate="print"/>
          <a:stretch>
            <a:fillRect/>
          </a:stretch>
        </p:blipFill>
        <p:spPr>
          <a:xfrm>
            <a:off x="5605195" y="8193022"/>
            <a:ext cx="1092708" cy="848868"/>
          </a:xfrm>
          <a:prstGeom prst="rect">
            <a:avLst/>
          </a:prstGeom>
        </p:spPr>
      </p:pic>
    </p:spTree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109728" y="1024127"/>
            <a:ext cx="6612636" cy="8017763"/>
            <a:chOff x="109728" y="1024127"/>
            <a:chExt cx="6612636" cy="8017763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204216" y="8651747"/>
              <a:ext cx="6518148" cy="158496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2738628" y="1024127"/>
              <a:ext cx="1897379" cy="371855"/>
            </a:xfrm>
            <a:prstGeom prst="rect">
              <a:avLst/>
            </a:prstGeom>
          </p:spPr>
        </p:pic>
        <p:pic>
          <p:nvPicPr>
            <p:cNvPr id="9" name="object 9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4401312" y="1024127"/>
              <a:ext cx="1577339" cy="371855"/>
            </a:xfrm>
            <a:prstGeom prst="rect">
              <a:avLst/>
            </a:prstGeom>
          </p:spPr>
        </p:pic>
        <p:pic>
          <p:nvPicPr>
            <p:cNvPr id="10" name="object 10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3169920" y="1207007"/>
              <a:ext cx="1546859" cy="371855"/>
            </a:xfrm>
            <a:prstGeom prst="rect">
              <a:avLst/>
            </a:prstGeom>
          </p:spPr>
        </p:pic>
        <p:pic>
          <p:nvPicPr>
            <p:cNvPr id="11" name="object 11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4482083" y="1207007"/>
              <a:ext cx="284988" cy="371855"/>
            </a:xfrm>
            <a:prstGeom prst="rect">
              <a:avLst/>
            </a:prstGeom>
          </p:spPr>
        </p:pic>
        <p:pic>
          <p:nvPicPr>
            <p:cNvPr id="12" name="object 12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4571999" y="1207007"/>
              <a:ext cx="1013460" cy="371855"/>
            </a:xfrm>
            <a:prstGeom prst="rect">
              <a:avLst/>
            </a:prstGeom>
          </p:spPr>
        </p:pic>
        <p:pic>
          <p:nvPicPr>
            <p:cNvPr id="14" name="object 14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5606795" y="8193022"/>
              <a:ext cx="1092707" cy="848868"/>
            </a:xfrm>
            <a:prstGeom prst="rect">
              <a:avLst/>
            </a:prstGeom>
          </p:spPr>
        </p:pic>
        <p:pic>
          <p:nvPicPr>
            <p:cNvPr id="15" name="object 15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109728" y="8193022"/>
              <a:ext cx="1092708" cy="848868"/>
            </a:xfrm>
            <a:prstGeom prst="rect">
              <a:avLst/>
            </a:prstGeom>
          </p:spPr>
        </p:pic>
      </p:grpSp>
      <p:sp>
        <p:nvSpPr>
          <p:cNvPr id="16" name="object 16"/>
          <p:cNvSpPr txBox="1"/>
          <p:nvPr/>
        </p:nvSpPr>
        <p:spPr>
          <a:xfrm>
            <a:off x="221691" y="1068451"/>
            <a:ext cx="6417310" cy="68249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063875" marR="772160" indent="-431800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Arial"/>
                <a:cs typeface="Arial"/>
              </a:rPr>
              <a:t>6ta.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Edición</a:t>
            </a:r>
            <a:r>
              <a:rPr sz="1200" b="1" spc="-10" dirty="0">
                <a:latin typeface="Arial"/>
                <a:cs typeface="Arial"/>
              </a:rPr>
              <a:t> Volumen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I</a:t>
            </a:r>
            <a:r>
              <a:rPr sz="1200" b="1" spc="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Enero</a:t>
            </a:r>
            <a:r>
              <a:rPr sz="1200" b="1" spc="-3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a</a:t>
            </a:r>
            <a:r>
              <a:rPr sz="1200" b="1" spc="-2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Julio</a:t>
            </a:r>
            <a:r>
              <a:rPr sz="1200" b="1" spc="-5" dirty="0">
                <a:latin typeface="Arial"/>
                <a:cs typeface="Arial"/>
              </a:rPr>
              <a:t> </a:t>
            </a:r>
            <a:r>
              <a:rPr sz="1200" b="1" spc="-20" dirty="0">
                <a:latin typeface="Arial"/>
                <a:cs typeface="Arial"/>
              </a:rPr>
              <a:t>2021 </a:t>
            </a:r>
            <a:r>
              <a:rPr sz="1200" b="1" dirty="0">
                <a:latin typeface="Arial"/>
                <a:cs typeface="Arial"/>
              </a:rPr>
              <a:t>Revista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Semestral-</a:t>
            </a:r>
            <a:r>
              <a:rPr sz="1200" b="1" spc="-40" dirty="0">
                <a:latin typeface="Arial"/>
                <a:cs typeface="Arial"/>
              </a:rPr>
              <a:t> </a:t>
            </a:r>
            <a:r>
              <a:rPr sz="1200" b="1" spc="-10" dirty="0">
                <a:latin typeface="Arial"/>
                <a:cs typeface="Arial"/>
              </a:rPr>
              <a:t>Venezuela</a:t>
            </a:r>
            <a:endParaRPr sz="1200" dirty="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305"/>
              </a:spcBef>
            </a:pPr>
            <a:endParaRPr sz="1200" dirty="0">
              <a:latin typeface="Arial"/>
              <a:cs typeface="Arial"/>
            </a:endParaRPr>
          </a:p>
          <a:p>
            <a:pPr marL="375285" marR="5080" indent="-36322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esta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manera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contexto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familiar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puede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actuar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auténtico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espacio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aprendizaje, </a:t>
            </a:r>
            <a:r>
              <a:rPr sz="1200" dirty="0">
                <a:latin typeface="Times New Roman"/>
                <a:cs typeface="Times New Roman"/>
              </a:rPr>
              <a:t>propiciando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experiencias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le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permitan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niños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adquirir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vivencias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cotidianas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objetos, </a:t>
            </a:r>
            <a:r>
              <a:rPr sz="1200" dirty="0">
                <a:latin typeface="Times New Roman"/>
                <a:cs typeface="Times New Roman"/>
              </a:rPr>
              <a:t>interacciones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personales,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prácticas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bienestar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psicosocial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le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permitan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desarrollar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aptitudes </a:t>
            </a:r>
            <a:r>
              <a:rPr sz="1200" dirty="0">
                <a:latin typeface="Times New Roman"/>
                <a:cs typeface="Times New Roman"/>
              </a:rPr>
              <a:t>físicas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lenguaje,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estímulo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curiosidad,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aprendiendo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resolver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problemas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situaciones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spc="-50" dirty="0">
                <a:latin typeface="Times New Roman"/>
                <a:cs typeface="Times New Roman"/>
              </a:rPr>
              <a:t>y </a:t>
            </a:r>
            <a:r>
              <a:rPr sz="1200" dirty="0">
                <a:latin typeface="Times New Roman"/>
                <a:cs typeface="Times New Roman"/>
              </a:rPr>
              <a:t>tomar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sus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propias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decisiones.</a:t>
            </a:r>
            <a:endParaRPr sz="1200" dirty="0">
              <a:latin typeface="Times New Roman"/>
              <a:cs typeface="Times New Roman"/>
            </a:endParaRPr>
          </a:p>
          <a:p>
            <a:pPr marL="375285" marR="5715" indent="-36322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Bajo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esta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perspectiva,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hecho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educativo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necesita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aproximación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social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todos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autores: </a:t>
            </a:r>
            <a:r>
              <a:rPr sz="1200" dirty="0">
                <a:latin typeface="Times New Roman"/>
                <a:cs typeface="Times New Roman"/>
              </a:rPr>
              <a:t>docentes,</a:t>
            </a:r>
            <a:r>
              <a:rPr sz="1200" spc="3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alumnos,</a:t>
            </a:r>
            <a:r>
              <a:rPr sz="1200" spc="3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familiar</a:t>
            </a:r>
            <a:r>
              <a:rPr sz="1200" spc="3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3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comunidad</a:t>
            </a:r>
            <a:r>
              <a:rPr sz="1200" spc="3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donde</a:t>
            </a:r>
            <a:r>
              <a:rPr sz="1200" spc="3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cada</a:t>
            </a:r>
            <a:r>
              <a:rPr sz="1200" spc="3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quien</a:t>
            </a:r>
            <a:r>
              <a:rPr sz="1200" spc="3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asuma</a:t>
            </a:r>
            <a:r>
              <a:rPr sz="1200" spc="3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3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responsabilidad</a:t>
            </a:r>
            <a:r>
              <a:rPr sz="1200" spc="3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32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el </a:t>
            </a:r>
            <a:r>
              <a:rPr sz="1200" dirty="0">
                <a:latin typeface="Times New Roman"/>
                <a:cs typeface="Times New Roman"/>
              </a:rPr>
              <a:t>compromiso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amerite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tal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situación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caso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específico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investigación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realizada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representantes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E.B.N.B.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“Pedro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Aldao”,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donde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detectó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hay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comunicación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entre </a:t>
            </a:r>
            <a:r>
              <a:rPr sz="1200" dirty="0">
                <a:latin typeface="Times New Roman"/>
                <a:cs typeface="Times New Roman"/>
              </a:rPr>
              <a:t>docentes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representantes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sobre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problemas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relacionados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sus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representados,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falta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 </a:t>
            </a:r>
            <a:r>
              <a:rPr sz="1200" dirty="0">
                <a:latin typeface="Times New Roman"/>
                <a:cs typeface="Times New Roman"/>
              </a:rPr>
              <a:t>motivación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estimulo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hacia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familiares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haya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mayor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participación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esta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las </a:t>
            </a:r>
            <a:r>
              <a:rPr sz="1200" dirty="0">
                <a:latin typeface="Times New Roman"/>
                <a:cs typeface="Times New Roman"/>
              </a:rPr>
              <a:t>actividades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escolares.</a:t>
            </a:r>
            <a:endParaRPr sz="1200" dirty="0">
              <a:latin typeface="Times New Roman"/>
              <a:cs typeface="Times New Roman"/>
            </a:endParaRPr>
          </a:p>
          <a:p>
            <a:pPr marL="375285" marR="5080" indent="-363220" algn="just">
              <a:lnSpc>
                <a:spcPct val="100000"/>
              </a:lnSpc>
              <a:spcBef>
                <a:spcPts val="5"/>
              </a:spcBef>
            </a:pPr>
            <a:r>
              <a:rPr sz="1200" dirty="0">
                <a:latin typeface="Times New Roman"/>
                <a:cs typeface="Times New Roman"/>
              </a:rPr>
              <a:t>Ello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implica,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atreverse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innovar,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decir,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efectúe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reflexión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profunda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valores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spc="-50" dirty="0">
                <a:latin typeface="Times New Roman"/>
                <a:cs typeface="Times New Roman"/>
              </a:rPr>
              <a:t>y </a:t>
            </a:r>
            <a:r>
              <a:rPr sz="1200" dirty="0">
                <a:latin typeface="Times New Roman"/>
                <a:cs typeface="Times New Roman"/>
              </a:rPr>
              <a:t>convicciones personales, de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crear otras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vías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permitir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transformaciones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sientan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vivan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aulas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clases.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importante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resaltar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trabajo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realizado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docentes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para </a:t>
            </a:r>
            <a:r>
              <a:rPr sz="1200" dirty="0">
                <a:latin typeface="Times New Roman"/>
                <a:cs typeface="Times New Roman"/>
              </a:rPr>
              <a:t>lograr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esta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interacción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 participación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padres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representantes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 las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actividades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educativas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representado,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donde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ellos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son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protagonistas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cada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actividades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realizadas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dentro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fuera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escuela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alcanzar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objetivos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planteados.</a:t>
            </a:r>
            <a:endParaRPr sz="1200" dirty="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60"/>
              </a:spcBef>
            </a:pPr>
            <a:endParaRPr sz="1200" dirty="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</a:pPr>
            <a:r>
              <a:rPr sz="1200" b="1" spc="-10" dirty="0">
                <a:latin typeface="Times New Roman"/>
                <a:cs typeface="Times New Roman"/>
              </a:rPr>
              <a:t>RECOMENDACIONES</a:t>
            </a:r>
            <a:endParaRPr sz="1200" dirty="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60"/>
              </a:spcBef>
            </a:pPr>
            <a:endParaRPr sz="1200" dirty="0">
              <a:latin typeface="Times New Roman"/>
              <a:cs typeface="Times New Roman"/>
            </a:endParaRPr>
          </a:p>
          <a:p>
            <a:pPr marL="375285" marR="5080" indent="-36322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atención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conclusiones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formuladas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anteriormente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recomienda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siguiente: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proceso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 </a:t>
            </a:r>
            <a:r>
              <a:rPr sz="1200" dirty="0">
                <a:latin typeface="Times New Roman"/>
                <a:cs typeface="Times New Roman"/>
              </a:rPr>
              <a:t>construcción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nueva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sociedad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venezolana,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implica una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nueva visión hacia la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participación,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en </a:t>
            </a:r>
            <a:r>
              <a:rPr sz="1200" dirty="0">
                <a:latin typeface="Times New Roman"/>
                <a:cs typeface="Times New Roman"/>
              </a:rPr>
              <a:t>donde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comunidad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debe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asumir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responsabilidad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sus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hijos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escuelas,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garantizándoles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cumplimiento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sus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deberes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derechos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sociales,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económicos,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culturales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ambientales.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tal </a:t>
            </a:r>
            <a:r>
              <a:rPr sz="1200" dirty="0">
                <a:latin typeface="Times New Roman"/>
                <a:cs typeface="Times New Roman"/>
              </a:rPr>
              <a:t>sentido,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institución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debe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favorecer la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participación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protagónica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corresponsable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padres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0" dirty="0">
                <a:latin typeface="Times New Roman"/>
                <a:cs typeface="Times New Roman"/>
              </a:rPr>
              <a:t>y </a:t>
            </a:r>
            <a:r>
              <a:rPr sz="1200" dirty="0">
                <a:latin typeface="Times New Roman"/>
                <a:cs typeface="Times New Roman"/>
              </a:rPr>
              <a:t>representantes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 construcción,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ejecución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evaluación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 todas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aquellas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actividades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necesarias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establecer una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sociedad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democrática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participativa.</a:t>
            </a:r>
            <a:endParaRPr sz="1200" dirty="0">
              <a:latin typeface="Times New Roman"/>
              <a:cs typeface="Times New Roman"/>
            </a:endParaRPr>
          </a:p>
          <a:p>
            <a:pPr marL="355600" marR="5715" indent="-342900" algn="just">
              <a:lnSpc>
                <a:spcPct val="100000"/>
              </a:lnSpc>
              <a:spcBef>
                <a:spcPts val="5"/>
              </a:spcBef>
              <a:buFont typeface="Symbol"/>
              <a:buChar char=""/>
              <a:tabLst>
                <a:tab pos="355600" algn="l"/>
              </a:tabLst>
            </a:pP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docente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desde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aula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debe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procesar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participación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padres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representantes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el </a:t>
            </a:r>
            <a:r>
              <a:rPr sz="1200" dirty="0">
                <a:latin typeface="Times New Roman"/>
                <a:cs typeface="Times New Roman"/>
              </a:rPr>
              <a:t>proceso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educativo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través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actividades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culturales,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deportivas,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sociales,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autogestión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solución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problemas,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adquiriendo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partes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involucradas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compromiso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compartido.</a:t>
            </a:r>
            <a:endParaRPr sz="1200" dirty="0">
              <a:latin typeface="Times New Roman"/>
              <a:cs typeface="Times New Roman"/>
            </a:endParaRPr>
          </a:p>
          <a:p>
            <a:pPr marL="355600" marR="8255" indent="-342900" algn="just">
              <a:lnSpc>
                <a:spcPct val="100000"/>
              </a:lnSpc>
              <a:buFont typeface="Symbol"/>
              <a:buChar char=""/>
              <a:tabLst>
                <a:tab pos="355600" algn="l"/>
              </a:tabLst>
            </a:pPr>
            <a:r>
              <a:rPr sz="1200" dirty="0">
                <a:latin typeface="Times New Roman"/>
                <a:cs typeface="Times New Roman"/>
              </a:rPr>
              <a:t>Desarrollar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proyectos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educativos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donde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expresen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creencias,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convicciones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necesidades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colectivo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través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prácticas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comunicativas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conformen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condicionen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necesario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proceso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integración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escuela-familia-comunidad.</a:t>
            </a:r>
            <a:endParaRPr sz="1200" dirty="0">
              <a:latin typeface="Times New Roman"/>
              <a:cs typeface="Times New Roman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1319275" y="8232885"/>
            <a:ext cx="4215765" cy="71628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ts val="1410"/>
              </a:lnSpc>
            </a:pPr>
            <a:r>
              <a:rPr sz="1200" b="1" dirty="0">
                <a:latin typeface="Times New Roman"/>
                <a:cs typeface="Times New Roman"/>
              </a:rPr>
              <a:t>Participación</a:t>
            </a:r>
            <a:r>
              <a:rPr sz="1200" b="1" spc="1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y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Percepción</a:t>
            </a:r>
            <a:r>
              <a:rPr sz="1200" b="1" spc="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los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Padres</a:t>
            </a:r>
            <a:r>
              <a:rPr sz="1200" b="1" spc="-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y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Representantes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en</a:t>
            </a:r>
            <a:r>
              <a:rPr sz="1200" b="1" spc="-25" dirty="0">
                <a:latin typeface="Times New Roman"/>
                <a:cs typeface="Times New Roman"/>
              </a:rPr>
              <a:t> las</a:t>
            </a:r>
            <a:endParaRPr sz="1200" dirty="0">
              <a:latin typeface="Times New Roman"/>
              <a:cs typeface="Times New Roman"/>
            </a:endParaRPr>
          </a:p>
          <a:p>
            <a:pPr marL="3175" algn="ctr">
              <a:lnSpc>
                <a:spcPct val="100000"/>
              </a:lnSpc>
              <a:spcBef>
                <a:spcPts val="720"/>
              </a:spcBef>
            </a:pPr>
            <a:r>
              <a:rPr sz="1200" b="1" dirty="0">
                <a:latin typeface="Times New Roman"/>
                <a:cs typeface="Times New Roman"/>
              </a:rPr>
              <a:t>Actividades</a:t>
            </a:r>
            <a:r>
              <a:rPr sz="1200" b="1" spc="-60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Educativas</a:t>
            </a:r>
            <a:endParaRPr sz="1200" dirty="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505"/>
              </a:spcBef>
            </a:pPr>
            <a:r>
              <a:rPr sz="1200" b="1" dirty="0">
                <a:latin typeface="Times New Roman"/>
                <a:cs typeface="Times New Roman"/>
              </a:rPr>
              <a:t>MSc.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Lisbening</a:t>
            </a:r>
            <a:r>
              <a:rPr sz="1200" b="1" spc="-4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Caridad</a:t>
            </a:r>
            <a:r>
              <a:rPr sz="1200" b="1" spc="-55" dirty="0">
                <a:latin typeface="Times New Roman"/>
                <a:cs typeface="Times New Roman"/>
              </a:rPr>
              <a:t> </a:t>
            </a:r>
            <a:r>
              <a:rPr sz="1200" b="1" spc="-20" dirty="0">
                <a:latin typeface="Times New Roman"/>
                <a:cs typeface="Times New Roman"/>
              </a:rPr>
              <a:t>Torres</a:t>
            </a:r>
            <a:r>
              <a:rPr sz="1200" b="1" spc="-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Álvarez</a:t>
            </a:r>
            <a:endParaRPr sz="1200" dirty="0">
              <a:latin typeface="Times New Roman"/>
              <a:cs typeface="Times New Roman"/>
            </a:endParaRPr>
          </a:p>
        </p:txBody>
      </p:sp>
      <p:sp>
        <p:nvSpPr>
          <p:cNvPr id="19" name="object 19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46363" rIns="0" bIns="0" rtlCol="0">
            <a:spAutoFit/>
          </a:bodyPr>
          <a:lstStyle/>
          <a:p>
            <a:pPr marL="279400">
              <a:lnSpc>
                <a:spcPts val="1410"/>
              </a:lnSpc>
            </a:pPr>
            <a:fld id="{81D60167-4931-47E6-BA6A-407CBD079E47}" type="slidenum">
              <a:rPr b="1" spc="-25" dirty="0">
                <a:latin typeface="Times New Roman"/>
                <a:cs typeface="Times New Roman"/>
              </a:rPr>
              <a:t>34</a:t>
            </a:fld>
            <a:endParaRPr b="1" spc="-25" dirty="0">
              <a:latin typeface="Times New Roman"/>
              <a:cs typeface="Times New Roman"/>
            </a:endParaRPr>
          </a:p>
        </p:txBody>
      </p:sp>
      <p:grpSp>
        <p:nvGrpSpPr>
          <p:cNvPr id="20" name="Grupo 19">
            <a:extLst>
              <a:ext uri="{FF2B5EF4-FFF2-40B4-BE49-F238E27FC236}">
                <a16:creationId xmlns:a16="http://schemas.microsoft.com/office/drawing/2014/main" id="{4C8212E3-2211-7129-B2CB-ADEAB64AF7C0}"/>
              </a:ext>
            </a:extLst>
          </p:cNvPr>
          <p:cNvGrpSpPr/>
          <p:nvPr/>
        </p:nvGrpSpPr>
        <p:grpSpPr>
          <a:xfrm>
            <a:off x="192024" y="99280"/>
            <a:ext cx="6472351" cy="1452626"/>
            <a:chOff x="470065" y="1951410"/>
            <a:chExt cx="6665976" cy="1452626"/>
          </a:xfrm>
        </p:grpSpPr>
        <p:grpSp>
          <p:nvGrpSpPr>
            <p:cNvPr id="21" name="object 12">
              <a:extLst>
                <a:ext uri="{FF2B5EF4-FFF2-40B4-BE49-F238E27FC236}">
                  <a16:creationId xmlns:a16="http://schemas.microsoft.com/office/drawing/2014/main" id="{6635317E-3397-F7B7-B6E0-B5D9539090FB}"/>
                </a:ext>
              </a:extLst>
            </p:cNvPr>
            <p:cNvGrpSpPr/>
            <p:nvPr/>
          </p:nvGrpSpPr>
          <p:grpSpPr>
            <a:xfrm>
              <a:off x="470065" y="1951664"/>
              <a:ext cx="6665976" cy="1452372"/>
              <a:chOff x="96011" y="115823"/>
              <a:chExt cx="6665976" cy="1452372"/>
            </a:xfrm>
          </p:grpSpPr>
          <p:pic>
            <p:nvPicPr>
              <p:cNvPr id="25" name="object 13">
                <a:extLst>
                  <a:ext uri="{FF2B5EF4-FFF2-40B4-BE49-F238E27FC236}">
                    <a16:creationId xmlns:a16="http://schemas.microsoft.com/office/drawing/2014/main" id="{A292CAB0-60F1-E4F8-8353-2D7A6C628685}"/>
                  </a:ext>
                </a:extLst>
              </p:cNvPr>
              <p:cNvPicPr/>
              <p:nvPr/>
            </p:nvPicPr>
            <p:blipFill>
              <a:blip r:embed="rId9" cstate="print"/>
              <a:stretch>
                <a:fillRect/>
              </a:stretch>
            </p:blipFill>
            <p:spPr>
              <a:xfrm>
                <a:off x="96011" y="115823"/>
                <a:ext cx="6665976" cy="1452372"/>
              </a:xfrm>
              <a:prstGeom prst="rect">
                <a:avLst/>
              </a:prstGeom>
            </p:spPr>
          </p:pic>
          <p:pic>
            <p:nvPicPr>
              <p:cNvPr id="26" name="object 14">
                <a:extLst>
                  <a:ext uri="{FF2B5EF4-FFF2-40B4-BE49-F238E27FC236}">
                    <a16:creationId xmlns:a16="http://schemas.microsoft.com/office/drawing/2014/main" id="{1E4C1B12-0655-8E40-3444-FE7210C48EF1}"/>
                  </a:ext>
                </a:extLst>
              </p:cNvPr>
              <p:cNvPicPr/>
              <p:nvPr/>
            </p:nvPicPr>
            <p:blipFill>
              <a:blip r:embed="rId10" cstate="print"/>
              <a:stretch>
                <a:fillRect/>
              </a:stretch>
            </p:blipFill>
            <p:spPr>
              <a:xfrm>
                <a:off x="142849" y="142875"/>
                <a:ext cx="6572275" cy="1358646"/>
              </a:xfrm>
              <a:prstGeom prst="rect">
                <a:avLst/>
              </a:prstGeom>
            </p:spPr>
          </p:pic>
          <p:sp>
            <p:nvSpPr>
              <p:cNvPr id="27" name="object 15">
                <a:extLst>
                  <a:ext uri="{FF2B5EF4-FFF2-40B4-BE49-F238E27FC236}">
                    <a16:creationId xmlns:a16="http://schemas.microsoft.com/office/drawing/2014/main" id="{3425D14D-AD21-3E69-258E-5339BDA2B951}"/>
                  </a:ext>
                </a:extLst>
              </p:cNvPr>
              <p:cNvSpPr/>
              <p:nvPr/>
            </p:nvSpPr>
            <p:spPr>
              <a:xfrm>
                <a:off x="142849" y="142875"/>
                <a:ext cx="6572884" cy="1358900"/>
              </a:xfrm>
              <a:custGeom>
                <a:avLst/>
                <a:gdLst/>
                <a:ahLst/>
                <a:cxnLst/>
                <a:rect l="l" t="t" r="r" b="b"/>
                <a:pathLst>
                  <a:path w="6572884" h="1358900">
                    <a:moveTo>
                      <a:pt x="0" y="226441"/>
                    </a:moveTo>
                    <a:lnTo>
                      <a:pt x="4600" y="180795"/>
                    </a:lnTo>
                    <a:lnTo>
                      <a:pt x="17795" y="138285"/>
                    </a:lnTo>
                    <a:lnTo>
                      <a:pt x="38673" y="99820"/>
                    </a:lnTo>
                    <a:lnTo>
                      <a:pt x="66324" y="66309"/>
                    </a:lnTo>
                    <a:lnTo>
                      <a:pt x="99837" y="38663"/>
                    </a:lnTo>
                    <a:lnTo>
                      <a:pt x="138301" y="17789"/>
                    </a:lnTo>
                    <a:lnTo>
                      <a:pt x="180806" y="4599"/>
                    </a:lnTo>
                    <a:lnTo>
                      <a:pt x="226440" y="0"/>
                    </a:lnTo>
                    <a:lnTo>
                      <a:pt x="6345834" y="0"/>
                    </a:lnTo>
                    <a:lnTo>
                      <a:pt x="6391480" y="4599"/>
                    </a:lnTo>
                    <a:lnTo>
                      <a:pt x="6433990" y="17789"/>
                    </a:lnTo>
                    <a:lnTo>
                      <a:pt x="6472455" y="38663"/>
                    </a:lnTo>
                    <a:lnTo>
                      <a:pt x="6505965" y="66309"/>
                    </a:lnTo>
                    <a:lnTo>
                      <a:pt x="6533612" y="99820"/>
                    </a:lnTo>
                    <a:lnTo>
                      <a:pt x="6554485" y="138285"/>
                    </a:lnTo>
                    <a:lnTo>
                      <a:pt x="6567676" y="180795"/>
                    </a:lnTo>
                    <a:lnTo>
                      <a:pt x="6572275" y="226441"/>
                    </a:lnTo>
                    <a:lnTo>
                      <a:pt x="6572275" y="1132204"/>
                    </a:lnTo>
                    <a:lnTo>
                      <a:pt x="6567676" y="1177850"/>
                    </a:lnTo>
                    <a:lnTo>
                      <a:pt x="6554485" y="1220360"/>
                    </a:lnTo>
                    <a:lnTo>
                      <a:pt x="6533612" y="1258825"/>
                    </a:lnTo>
                    <a:lnTo>
                      <a:pt x="6505965" y="1292336"/>
                    </a:lnTo>
                    <a:lnTo>
                      <a:pt x="6472455" y="1319982"/>
                    </a:lnTo>
                    <a:lnTo>
                      <a:pt x="6433990" y="1340856"/>
                    </a:lnTo>
                    <a:lnTo>
                      <a:pt x="6391480" y="1354046"/>
                    </a:lnTo>
                    <a:lnTo>
                      <a:pt x="6345834" y="1358646"/>
                    </a:lnTo>
                    <a:lnTo>
                      <a:pt x="226440" y="1358646"/>
                    </a:lnTo>
                    <a:lnTo>
                      <a:pt x="180806" y="1354046"/>
                    </a:lnTo>
                    <a:lnTo>
                      <a:pt x="138301" y="1340856"/>
                    </a:lnTo>
                    <a:lnTo>
                      <a:pt x="99837" y="1319982"/>
                    </a:lnTo>
                    <a:lnTo>
                      <a:pt x="66324" y="1292336"/>
                    </a:lnTo>
                    <a:lnTo>
                      <a:pt x="38673" y="1258825"/>
                    </a:lnTo>
                    <a:lnTo>
                      <a:pt x="17795" y="1220360"/>
                    </a:lnTo>
                    <a:lnTo>
                      <a:pt x="4600" y="1177850"/>
                    </a:lnTo>
                    <a:lnTo>
                      <a:pt x="0" y="1132204"/>
                    </a:lnTo>
                    <a:lnTo>
                      <a:pt x="0" y="226441"/>
                    </a:lnTo>
                    <a:close/>
                  </a:path>
                </a:pathLst>
              </a:custGeom>
              <a:ln w="9525">
                <a:solidFill>
                  <a:srgbClr val="55CE74"/>
                </a:solidFill>
              </a:ln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pic>
            <p:nvPicPr>
              <p:cNvPr id="28" name="object 16">
                <a:extLst>
                  <a:ext uri="{FF2B5EF4-FFF2-40B4-BE49-F238E27FC236}">
                    <a16:creationId xmlns:a16="http://schemas.microsoft.com/office/drawing/2014/main" id="{4FCE3528-0895-5000-43C6-9763C4954A35}"/>
                  </a:ext>
                </a:extLst>
              </p:cNvPr>
              <p:cNvPicPr/>
              <p:nvPr/>
            </p:nvPicPr>
            <p:blipFill>
              <a:blip r:embed="rId11" cstate="print"/>
              <a:stretch>
                <a:fillRect/>
              </a:stretch>
            </p:blipFill>
            <p:spPr>
              <a:xfrm>
                <a:off x="2500248" y="305930"/>
                <a:ext cx="1714500" cy="733945"/>
              </a:xfrm>
              <a:prstGeom prst="rect">
                <a:avLst/>
              </a:prstGeom>
            </p:spPr>
          </p:pic>
        </p:grpSp>
        <p:sp>
          <p:nvSpPr>
            <p:cNvPr id="22" name="object 16">
              <a:extLst>
                <a:ext uri="{FF2B5EF4-FFF2-40B4-BE49-F238E27FC236}">
                  <a16:creationId xmlns:a16="http://schemas.microsoft.com/office/drawing/2014/main" id="{108135FE-4DF1-FC01-E15C-0550B8DFEFC4}"/>
                </a:ext>
              </a:extLst>
            </p:cNvPr>
            <p:cNvSpPr txBox="1"/>
            <p:nvPr/>
          </p:nvSpPr>
          <p:spPr>
            <a:xfrm>
              <a:off x="2775727" y="2875716"/>
              <a:ext cx="3332858" cy="391795"/>
            </a:xfrm>
            <a:prstGeom prst="rect">
              <a:avLst/>
            </a:prstGeom>
            <a:noFill/>
          </p:spPr>
          <p:txBody>
            <a:bodyPr vert="horz" wrap="square" lIns="0" tIns="12700" rIns="0" bIns="0" rtlCol="0">
              <a:spAutoFit/>
            </a:bodyPr>
            <a:lstStyle/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Volumen 4,  Número 1  Enero a Julio 2021</a:t>
              </a:r>
            </a:p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Revista Semestral. Venezuela</a:t>
              </a:r>
              <a:endParaRPr sz="1200" dirty="0">
                <a:latin typeface="Arial"/>
                <a:cs typeface="Arial"/>
              </a:endParaRPr>
            </a:p>
          </p:txBody>
        </p:sp>
        <p:pic>
          <p:nvPicPr>
            <p:cNvPr id="23" name="object 25">
              <a:extLst>
                <a:ext uri="{FF2B5EF4-FFF2-40B4-BE49-F238E27FC236}">
                  <a16:creationId xmlns:a16="http://schemas.microsoft.com/office/drawing/2014/main" id="{C4AEAF5C-685C-082B-A3CE-39734C5E15A0}"/>
                </a:ext>
              </a:extLst>
            </p:cNvPr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470065" y="2027896"/>
              <a:ext cx="2305662" cy="1053903"/>
            </a:xfrm>
            <a:prstGeom prst="rect">
              <a:avLst/>
            </a:prstGeom>
          </p:spPr>
        </p:pic>
        <p:pic>
          <p:nvPicPr>
            <p:cNvPr id="24" name="object 31">
              <a:extLst>
                <a:ext uri="{FF2B5EF4-FFF2-40B4-BE49-F238E27FC236}">
                  <a16:creationId xmlns:a16="http://schemas.microsoft.com/office/drawing/2014/main" id="{8AA97827-5CA7-5161-43A2-2842EC9CDA20}"/>
                </a:ext>
              </a:extLst>
            </p:cNvPr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4932681" y="1951410"/>
              <a:ext cx="1805304" cy="893889"/>
            </a:xfrm>
            <a:prstGeom prst="rect">
              <a:avLst/>
            </a:prstGeom>
          </p:spPr>
        </p:pic>
      </p:grpSp>
    </p:spTree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1" name="object 3">
            <a:extLst>
              <a:ext uri="{FF2B5EF4-FFF2-40B4-BE49-F238E27FC236}">
                <a16:creationId xmlns:a16="http://schemas.microsoft.com/office/drawing/2014/main" id="{4023F900-5D75-893C-CC90-BAD2C0449953}"/>
              </a:ext>
            </a:extLst>
          </p:cNvPr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04216" y="8651747"/>
            <a:ext cx="6518148" cy="158496"/>
          </a:xfrm>
          <a:prstGeom prst="rect">
            <a:avLst/>
          </a:prstGeom>
        </p:spPr>
      </p:pic>
      <p:sp>
        <p:nvSpPr>
          <p:cNvPr id="16" name="object 16"/>
          <p:cNvSpPr txBox="1"/>
          <p:nvPr/>
        </p:nvSpPr>
        <p:spPr>
          <a:xfrm>
            <a:off x="255332" y="1845430"/>
            <a:ext cx="6343650" cy="186672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58775" marR="5080" indent="-346710" algn="just">
              <a:lnSpc>
                <a:spcPct val="98800"/>
              </a:lnSpc>
              <a:spcBef>
                <a:spcPts val="1135"/>
              </a:spcBef>
              <a:buFont typeface="Symbol"/>
              <a:buChar char=""/>
              <a:tabLst>
                <a:tab pos="360045" algn="l"/>
              </a:tabLst>
            </a:pP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padres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necesitan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informarse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forma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organizada,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especifica,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útil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sobre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desarrollo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sus 	</a:t>
            </a:r>
            <a:r>
              <a:rPr sz="1200" dirty="0">
                <a:latin typeface="Times New Roman"/>
                <a:cs typeface="Times New Roman"/>
              </a:rPr>
              <a:t>hijos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familiarizarse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estrategias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le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permitan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ayudar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sus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hijos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tener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buen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uso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del 	</a:t>
            </a:r>
            <a:r>
              <a:rPr sz="1200" dirty="0">
                <a:latin typeface="Times New Roman"/>
                <a:cs typeface="Times New Roman"/>
              </a:rPr>
              <a:t>tiempo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libre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hogar.</a:t>
            </a:r>
            <a:endParaRPr sz="1200" dirty="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95"/>
              </a:spcBef>
            </a:pPr>
            <a:endParaRPr sz="1200" dirty="0">
              <a:latin typeface="Times New Roman"/>
              <a:cs typeface="Times New Roman"/>
            </a:endParaRPr>
          </a:p>
          <a:p>
            <a:pPr marL="375285" marR="5080" indent="-363220" algn="just">
              <a:lnSpc>
                <a:spcPct val="100000"/>
              </a:lnSpc>
              <a:spcBef>
                <a:spcPts val="5"/>
              </a:spcBef>
            </a:pPr>
            <a:r>
              <a:rPr sz="1200" dirty="0">
                <a:latin typeface="Times New Roman"/>
                <a:cs typeface="Times New Roman"/>
              </a:rPr>
              <a:t>Considerar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resultados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este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estudio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futuras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investigaciones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permitan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elaborar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plan </a:t>
            </a:r>
            <a:r>
              <a:rPr sz="1200" dirty="0">
                <a:latin typeface="Times New Roman"/>
                <a:cs typeface="Times New Roman"/>
              </a:rPr>
              <a:t>bien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concedido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donde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escuela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promueva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participación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activa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representantes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las </a:t>
            </a:r>
            <a:r>
              <a:rPr sz="1200" dirty="0">
                <a:latin typeface="Times New Roman"/>
                <a:cs typeface="Times New Roman"/>
              </a:rPr>
              <a:t>actividades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educativas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mejorar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calidad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educación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país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toda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vez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entorno </a:t>
            </a:r>
            <a:r>
              <a:rPr sz="1200" dirty="0">
                <a:latin typeface="Times New Roman"/>
                <a:cs typeface="Times New Roman"/>
              </a:rPr>
              <a:t>familiar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determinante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fuente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principal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referencia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cultural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socialización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los </a:t>
            </a:r>
            <a:r>
              <a:rPr sz="1200" dirty="0">
                <a:latin typeface="Times New Roman"/>
                <a:cs typeface="Times New Roman"/>
              </a:rPr>
              <a:t>hijos,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través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enseñanza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conductas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valorativas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transmisión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creencias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actitudes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fortalecer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desarrollo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propia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personalidad.</a:t>
            </a:r>
            <a:endParaRPr sz="1200" dirty="0">
              <a:latin typeface="Times New Roman"/>
              <a:cs typeface="Times New Roman"/>
            </a:endParaRPr>
          </a:p>
        </p:txBody>
      </p:sp>
      <p:pic>
        <p:nvPicPr>
          <p:cNvPr id="17" name="object 17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4725161" y="164274"/>
            <a:ext cx="1805305" cy="893889"/>
          </a:xfrm>
          <a:prstGeom prst="rect">
            <a:avLst/>
          </a:prstGeom>
        </p:spPr>
      </p:pic>
      <p:sp>
        <p:nvSpPr>
          <p:cNvPr id="18" name="object 18"/>
          <p:cNvSpPr txBox="1"/>
          <p:nvPr/>
        </p:nvSpPr>
        <p:spPr>
          <a:xfrm>
            <a:off x="1319275" y="8232885"/>
            <a:ext cx="4215765" cy="71628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ts val="1410"/>
              </a:lnSpc>
            </a:pPr>
            <a:r>
              <a:rPr sz="1200" b="1" dirty="0">
                <a:latin typeface="Times New Roman"/>
                <a:cs typeface="Times New Roman"/>
              </a:rPr>
              <a:t>Participación</a:t>
            </a:r>
            <a:r>
              <a:rPr sz="1200" b="1" spc="1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y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Percepción</a:t>
            </a:r>
            <a:r>
              <a:rPr sz="1200" b="1" spc="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los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Padres</a:t>
            </a:r>
            <a:r>
              <a:rPr sz="1200" b="1" spc="-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y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Representantes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en</a:t>
            </a:r>
            <a:r>
              <a:rPr sz="1200" b="1" spc="-25" dirty="0">
                <a:latin typeface="Times New Roman"/>
                <a:cs typeface="Times New Roman"/>
              </a:rPr>
              <a:t> las</a:t>
            </a:r>
            <a:endParaRPr sz="1200">
              <a:latin typeface="Times New Roman"/>
              <a:cs typeface="Times New Roman"/>
            </a:endParaRPr>
          </a:p>
          <a:p>
            <a:pPr marL="3175" algn="ctr">
              <a:lnSpc>
                <a:spcPct val="100000"/>
              </a:lnSpc>
              <a:spcBef>
                <a:spcPts val="720"/>
              </a:spcBef>
            </a:pPr>
            <a:r>
              <a:rPr sz="1200" b="1" dirty="0">
                <a:latin typeface="Times New Roman"/>
                <a:cs typeface="Times New Roman"/>
              </a:rPr>
              <a:t>Actividades</a:t>
            </a:r>
            <a:r>
              <a:rPr sz="1200" b="1" spc="-60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Educativas</a:t>
            </a:r>
            <a:endParaRPr sz="12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505"/>
              </a:spcBef>
            </a:pPr>
            <a:r>
              <a:rPr sz="1200" b="1" dirty="0">
                <a:latin typeface="Times New Roman"/>
                <a:cs typeface="Times New Roman"/>
              </a:rPr>
              <a:t>MSc.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Lisbening</a:t>
            </a:r>
            <a:r>
              <a:rPr sz="1200" b="1" spc="-4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Caridad</a:t>
            </a:r>
            <a:r>
              <a:rPr sz="1200" b="1" spc="-55" dirty="0">
                <a:latin typeface="Times New Roman"/>
                <a:cs typeface="Times New Roman"/>
              </a:rPr>
              <a:t> </a:t>
            </a:r>
            <a:r>
              <a:rPr sz="1200" b="1" spc="-20" dirty="0">
                <a:latin typeface="Times New Roman"/>
                <a:cs typeface="Times New Roman"/>
              </a:rPr>
              <a:t>Torres</a:t>
            </a:r>
            <a:r>
              <a:rPr sz="1200" b="1" spc="-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Álvarez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9" name="object 19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46363" rIns="0" bIns="0" rtlCol="0">
            <a:spAutoFit/>
          </a:bodyPr>
          <a:lstStyle/>
          <a:p>
            <a:pPr marL="279400">
              <a:lnSpc>
                <a:spcPts val="1410"/>
              </a:lnSpc>
            </a:pPr>
            <a:fld id="{81D60167-4931-47E6-BA6A-407CBD079E47}" type="slidenum">
              <a:rPr b="1" spc="-25" dirty="0">
                <a:latin typeface="Times New Roman"/>
                <a:cs typeface="Times New Roman"/>
              </a:rPr>
              <a:t>35</a:t>
            </a:fld>
            <a:endParaRPr b="1" spc="-25" dirty="0">
              <a:latin typeface="Times New Roman"/>
              <a:cs typeface="Times New Roman"/>
            </a:endParaRPr>
          </a:p>
        </p:txBody>
      </p:sp>
      <p:grpSp>
        <p:nvGrpSpPr>
          <p:cNvPr id="20" name="Grupo 19">
            <a:extLst>
              <a:ext uri="{FF2B5EF4-FFF2-40B4-BE49-F238E27FC236}">
                <a16:creationId xmlns:a16="http://schemas.microsoft.com/office/drawing/2014/main" id="{76D2AEB5-D948-4B0A-6E52-9346232145AA}"/>
              </a:ext>
            </a:extLst>
          </p:cNvPr>
          <p:cNvGrpSpPr/>
          <p:nvPr/>
        </p:nvGrpSpPr>
        <p:grpSpPr>
          <a:xfrm>
            <a:off x="192024" y="99280"/>
            <a:ext cx="6472351" cy="1452626"/>
            <a:chOff x="470065" y="1951410"/>
            <a:chExt cx="6665976" cy="1452626"/>
          </a:xfrm>
        </p:grpSpPr>
        <p:grpSp>
          <p:nvGrpSpPr>
            <p:cNvPr id="21" name="object 12">
              <a:extLst>
                <a:ext uri="{FF2B5EF4-FFF2-40B4-BE49-F238E27FC236}">
                  <a16:creationId xmlns:a16="http://schemas.microsoft.com/office/drawing/2014/main" id="{66E50139-6A23-76DF-ACFF-B4DFA75497CD}"/>
                </a:ext>
              </a:extLst>
            </p:cNvPr>
            <p:cNvGrpSpPr/>
            <p:nvPr/>
          </p:nvGrpSpPr>
          <p:grpSpPr>
            <a:xfrm>
              <a:off x="470065" y="1951664"/>
              <a:ext cx="6665976" cy="1452372"/>
              <a:chOff x="96011" y="115823"/>
              <a:chExt cx="6665976" cy="1452372"/>
            </a:xfrm>
          </p:grpSpPr>
          <p:pic>
            <p:nvPicPr>
              <p:cNvPr id="25" name="object 13">
                <a:extLst>
                  <a:ext uri="{FF2B5EF4-FFF2-40B4-BE49-F238E27FC236}">
                    <a16:creationId xmlns:a16="http://schemas.microsoft.com/office/drawing/2014/main" id="{20C26C5E-B601-E558-69F9-9FCBD6222DE5}"/>
                  </a:ext>
                </a:extLst>
              </p:cNvPr>
              <p:cNvPicPr/>
              <p:nvPr/>
            </p:nvPicPr>
            <p:blipFill>
              <a:blip r:embed="rId4" cstate="print"/>
              <a:stretch>
                <a:fillRect/>
              </a:stretch>
            </p:blipFill>
            <p:spPr>
              <a:xfrm>
                <a:off x="96011" y="115823"/>
                <a:ext cx="6665976" cy="1452372"/>
              </a:xfrm>
              <a:prstGeom prst="rect">
                <a:avLst/>
              </a:prstGeom>
            </p:spPr>
          </p:pic>
          <p:pic>
            <p:nvPicPr>
              <p:cNvPr id="26" name="object 14">
                <a:extLst>
                  <a:ext uri="{FF2B5EF4-FFF2-40B4-BE49-F238E27FC236}">
                    <a16:creationId xmlns:a16="http://schemas.microsoft.com/office/drawing/2014/main" id="{969232E5-3726-CD2B-8BE1-A31D2789A605}"/>
                  </a:ext>
                </a:extLst>
              </p:cNvPr>
              <p:cNvPicPr/>
              <p:nvPr/>
            </p:nvPicPr>
            <p:blipFill>
              <a:blip r:embed="rId5" cstate="print"/>
              <a:stretch>
                <a:fillRect/>
              </a:stretch>
            </p:blipFill>
            <p:spPr>
              <a:xfrm>
                <a:off x="142849" y="142875"/>
                <a:ext cx="6572275" cy="1358646"/>
              </a:xfrm>
              <a:prstGeom prst="rect">
                <a:avLst/>
              </a:prstGeom>
            </p:spPr>
          </p:pic>
          <p:sp>
            <p:nvSpPr>
              <p:cNvPr id="27" name="object 15">
                <a:extLst>
                  <a:ext uri="{FF2B5EF4-FFF2-40B4-BE49-F238E27FC236}">
                    <a16:creationId xmlns:a16="http://schemas.microsoft.com/office/drawing/2014/main" id="{776AA14E-5E0D-8105-95B0-4F368E8088D4}"/>
                  </a:ext>
                </a:extLst>
              </p:cNvPr>
              <p:cNvSpPr/>
              <p:nvPr/>
            </p:nvSpPr>
            <p:spPr>
              <a:xfrm>
                <a:off x="142849" y="142875"/>
                <a:ext cx="6572884" cy="1358900"/>
              </a:xfrm>
              <a:custGeom>
                <a:avLst/>
                <a:gdLst/>
                <a:ahLst/>
                <a:cxnLst/>
                <a:rect l="l" t="t" r="r" b="b"/>
                <a:pathLst>
                  <a:path w="6572884" h="1358900">
                    <a:moveTo>
                      <a:pt x="0" y="226441"/>
                    </a:moveTo>
                    <a:lnTo>
                      <a:pt x="4600" y="180795"/>
                    </a:lnTo>
                    <a:lnTo>
                      <a:pt x="17795" y="138285"/>
                    </a:lnTo>
                    <a:lnTo>
                      <a:pt x="38673" y="99820"/>
                    </a:lnTo>
                    <a:lnTo>
                      <a:pt x="66324" y="66309"/>
                    </a:lnTo>
                    <a:lnTo>
                      <a:pt x="99837" y="38663"/>
                    </a:lnTo>
                    <a:lnTo>
                      <a:pt x="138301" y="17789"/>
                    </a:lnTo>
                    <a:lnTo>
                      <a:pt x="180806" y="4599"/>
                    </a:lnTo>
                    <a:lnTo>
                      <a:pt x="226440" y="0"/>
                    </a:lnTo>
                    <a:lnTo>
                      <a:pt x="6345834" y="0"/>
                    </a:lnTo>
                    <a:lnTo>
                      <a:pt x="6391480" y="4599"/>
                    </a:lnTo>
                    <a:lnTo>
                      <a:pt x="6433990" y="17789"/>
                    </a:lnTo>
                    <a:lnTo>
                      <a:pt x="6472455" y="38663"/>
                    </a:lnTo>
                    <a:lnTo>
                      <a:pt x="6505965" y="66309"/>
                    </a:lnTo>
                    <a:lnTo>
                      <a:pt x="6533612" y="99820"/>
                    </a:lnTo>
                    <a:lnTo>
                      <a:pt x="6554485" y="138285"/>
                    </a:lnTo>
                    <a:lnTo>
                      <a:pt x="6567676" y="180795"/>
                    </a:lnTo>
                    <a:lnTo>
                      <a:pt x="6572275" y="226441"/>
                    </a:lnTo>
                    <a:lnTo>
                      <a:pt x="6572275" y="1132204"/>
                    </a:lnTo>
                    <a:lnTo>
                      <a:pt x="6567676" y="1177850"/>
                    </a:lnTo>
                    <a:lnTo>
                      <a:pt x="6554485" y="1220360"/>
                    </a:lnTo>
                    <a:lnTo>
                      <a:pt x="6533612" y="1258825"/>
                    </a:lnTo>
                    <a:lnTo>
                      <a:pt x="6505965" y="1292336"/>
                    </a:lnTo>
                    <a:lnTo>
                      <a:pt x="6472455" y="1319982"/>
                    </a:lnTo>
                    <a:lnTo>
                      <a:pt x="6433990" y="1340856"/>
                    </a:lnTo>
                    <a:lnTo>
                      <a:pt x="6391480" y="1354046"/>
                    </a:lnTo>
                    <a:lnTo>
                      <a:pt x="6345834" y="1358646"/>
                    </a:lnTo>
                    <a:lnTo>
                      <a:pt x="226440" y="1358646"/>
                    </a:lnTo>
                    <a:lnTo>
                      <a:pt x="180806" y="1354046"/>
                    </a:lnTo>
                    <a:lnTo>
                      <a:pt x="138301" y="1340856"/>
                    </a:lnTo>
                    <a:lnTo>
                      <a:pt x="99837" y="1319982"/>
                    </a:lnTo>
                    <a:lnTo>
                      <a:pt x="66324" y="1292336"/>
                    </a:lnTo>
                    <a:lnTo>
                      <a:pt x="38673" y="1258825"/>
                    </a:lnTo>
                    <a:lnTo>
                      <a:pt x="17795" y="1220360"/>
                    </a:lnTo>
                    <a:lnTo>
                      <a:pt x="4600" y="1177850"/>
                    </a:lnTo>
                    <a:lnTo>
                      <a:pt x="0" y="1132204"/>
                    </a:lnTo>
                    <a:lnTo>
                      <a:pt x="0" y="226441"/>
                    </a:lnTo>
                    <a:close/>
                  </a:path>
                </a:pathLst>
              </a:custGeom>
              <a:ln w="9525">
                <a:solidFill>
                  <a:srgbClr val="55CE74"/>
                </a:solidFill>
              </a:ln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pic>
            <p:nvPicPr>
              <p:cNvPr id="28" name="object 16">
                <a:extLst>
                  <a:ext uri="{FF2B5EF4-FFF2-40B4-BE49-F238E27FC236}">
                    <a16:creationId xmlns:a16="http://schemas.microsoft.com/office/drawing/2014/main" id="{E254925F-C51B-893D-7ACE-DEB4D951AFF9}"/>
                  </a:ext>
                </a:extLst>
              </p:cNvPr>
              <p:cNvPicPr/>
              <p:nvPr/>
            </p:nvPicPr>
            <p:blipFill>
              <a:blip r:embed="rId6" cstate="print"/>
              <a:stretch>
                <a:fillRect/>
              </a:stretch>
            </p:blipFill>
            <p:spPr>
              <a:xfrm>
                <a:off x="2500248" y="305930"/>
                <a:ext cx="1714500" cy="733945"/>
              </a:xfrm>
              <a:prstGeom prst="rect">
                <a:avLst/>
              </a:prstGeom>
            </p:spPr>
          </p:pic>
        </p:grpSp>
        <p:sp>
          <p:nvSpPr>
            <p:cNvPr id="22" name="object 16">
              <a:extLst>
                <a:ext uri="{FF2B5EF4-FFF2-40B4-BE49-F238E27FC236}">
                  <a16:creationId xmlns:a16="http://schemas.microsoft.com/office/drawing/2014/main" id="{B32F5ED3-A7D7-9B0E-2842-B148C3267F44}"/>
                </a:ext>
              </a:extLst>
            </p:cNvPr>
            <p:cNvSpPr txBox="1"/>
            <p:nvPr/>
          </p:nvSpPr>
          <p:spPr>
            <a:xfrm>
              <a:off x="2775727" y="2875716"/>
              <a:ext cx="3332858" cy="391795"/>
            </a:xfrm>
            <a:prstGeom prst="rect">
              <a:avLst/>
            </a:prstGeom>
            <a:noFill/>
          </p:spPr>
          <p:txBody>
            <a:bodyPr vert="horz" wrap="square" lIns="0" tIns="12700" rIns="0" bIns="0" rtlCol="0">
              <a:spAutoFit/>
            </a:bodyPr>
            <a:lstStyle/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Volumen 4,  Número 1  Enero a Julio 2021</a:t>
              </a:r>
            </a:p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Revista Semestral. Venezuela</a:t>
              </a:r>
              <a:endParaRPr sz="1200" dirty="0">
                <a:latin typeface="Arial"/>
                <a:cs typeface="Arial"/>
              </a:endParaRPr>
            </a:p>
          </p:txBody>
        </p:sp>
        <p:pic>
          <p:nvPicPr>
            <p:cNvPr id="23" name="object 25">
              <a:extLst>
                <a:ext uri="{FF2B5EF4-FFF2-40B4-BE49-F238E27FC236}">
                  <a16:creationId xmlns:a16="http://schemas.microsoft.com/office/drawing/2014/main" id="{15516DAB-0873-3F86-332D-B72670DE1D69}"/>
                </a:ext>
              </a:extLst>
            </p:cNvPr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470065" y="2027896"/>
              <a:ext cx="2305662" cy="1053903"/>
            </a:xfrm>
            <a:prstGeom prst="rect">
              <a:avLst/>
            </a:prstGeom>
          </p:spPr>
        </p:pic>
        <p:pic>
          <p:nvPicPr>
            <p:cNvPr id="24" name="object 31">
              <a:extLst>
                <a:ext uri="{FF2B5EF4-FFF2-40B4-BE49-F238E27FC236}">
                  <a16:creationId xmlns:a16="http://schemas.microsoft.com/office/drawing/2014/main" id="{7F01AF7D-0008-826C-0D4D-10F4DB685D38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4932681" y="1951410"/>
              <a:ext cx="1805304" cy="893889"/>
            </a:xfrm>
            <a:prstGeom prst="rect">
              <a:avLst/>
            </a:prstGeom>
          </p:spPr>
        </p:pic>
      </p:grpSp>
      <p:pic>
        <p:nvPicPr>
          <p:cNvPr id="29" name="object 17">
            <a:extLst>
              <a:ext uri="{FF2B5EF4-FFF2-40B4-BE49-F238E27FC236}">
                <a16:creationId xmlns:a16="http://schemas.microsoft.com/office/drawing/2014/main" id="{A249C55E-027E-1E6C-AE3A-83F0EA1DE771}"/>
              </a:ext>
            </a:extLst>
          </p:cNvPr>
          <p:cNvPicPr/>
          <p:nvPr/>
        </p:nvPicPr>
        <p:blipFill>
          <a:blip r:embed="rId8" cstate="print"/>
          <a:stretch>
            <a:fillRect/>
          </a:stretch>
        </p:blipFill>
        <p:spPr>
          <a:xfrm>
            <a:off x="109728" y="8193022"/>
            <a:ext cx="1092708" cy="848868"/>
          </a:xfrm>
          <a:prstGeom prst="rect">
            <a:avLst/>
          </a:prstGeom>
        </p:spPr>
      </p:pic>
      <p:pic>
        <p:nvPicPr>
          <p:cNvPr id="30" name="object 17">
            <a:extLst>
              <a:ext uri="{FF2B5EF4-FFF2-40B4-BE49-F238E27FC236}">
                <a16:creationId xmlns:a16="http://schemas.microsoft.com/office/drawing/2014/main" id="{F5059A0A-42DE-4E44-E557-83A8F0075DDE}"/>
              </a:ext>
            </a:extLst>
          </p:cNvPr>
          <p:cNvPicPr/>
          <p:nvPr/>
        </p:nvPicPr>
        <p:blipFill>
          <a:blip r:embed="rId8" cstate="print"/>
          <a:stretch>
            <a:fillRect/>
          </a:stretch>
        </p:blipFill>
        <p:spPr>
          <a:xfrm>
            <a:off x="5583299" y="8232885"/>
            <a:ext cx="1092708" cy="848868"/>
          </a:xfrm>
          <a:prstGeom prst="rect">
            <a:avLst/>
          </a:prstGeom>
        </p:spPr>
      </p:pic>
    </p:spTree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object 16"/>
          <p:cNvSpPr txBox="1"/>
          <p:nvPr/>
        </p:nvSpPr>
        <p:spPr>
          <a:xfrm>
            <a:off x="287782" y="1452912"/>
            <a:ext cx="6273165" cy="5260414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305"/>
              </a:spcBef>
            </a:pPr>
            <a:endParaRPr sz="1200" dirty="0">
              <a:latin typeface="Arial"/>
              <a:cs typeface="Arial"/>
            </a:endParaRPr>
          </a:p>
          <a:p>
            <a:pPr algn="ctr">
              <a:lnSpc>
                <a:spcPct val="100000"/>
              </a:lnSpc>
            </a:pPr>
            <a:r>
              <a:rPr sz="1200" b="1" dirty="0">
                <a:latin typeface="Times New Roman"/>
                <a:cs typeface="Times New Roman"/>
              </a:rPr>
              <a:t>REFERENCIAS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BIBLIOGRAFICAS</a:t>
            </a:r>
            <a:endParaRPr sz="1200" dirty="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60"/>
              </a:spcBef>
            </a:pPr>
            <a:endParaRPr sz="1200" dirty="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Albornoz,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O.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(1984).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La</a:t>
            </a:r>
            <a:r>
              <a:rPr sz="1200" i="1" spc="5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Familia</a:t>
            </a:r>
            <a:r>
              <a:rPr sz="1200" i="1" spc="6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y</a:t>
            </a:r>
            <a:r>
              <a:rPr sz="1200" i="1" spc="4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la</a:t>
            </a:r>
            <a:r>
              <a:rPr sz="1200" i="1" spc="5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Educación</a:t>
            </a:r>
            <a:r>
              <a:rPr sz="1200" i="1" spc="6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del</a:t>
            </a:r>
            <a:r>
              <a:rPr sz="1200" i="1" spc="65" dirty="0">
                <a:latin typeface="Times New Roman"/>
                <a:cs typeface="Times New Roman"/>
              </a:rPr>
              <a:t> </a:t>
            </a:r>
            <a:r>
              <a:rPr sz="1200" i="1" spc="-10" dirty="0">
                <a:latin typeface="Times New Roman"/>
                <a:cs typeface="Times New Roman"/>
              </a:rPr>
              <a:t>Venezolano</a:t>
            </a:r>
            <a:r>
              <a:rPr sz="1200" spc="-10" dirty="0">
                <a:latin typeface="Times New Roman"/>
                <a:cs typeface="Times New Roman"/>
              </a:rPr>
              <a:t>.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Universidad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Central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Venezuela.</a:t>
            </a:r>
            <a:endParaRPr sz="1200" dirty="0">
              <a:latin typeface="Times New Roman"/>
              <a:cs typeface="Times New Roman"/>
            </a:endParaRPr>
          </a:p>
          <a:p>
            <a:pPr marL="375285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Carcas,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Venezuela:</a:t>
            </a:r>
            <a:r>
              <a:rPr sz="1200" dirty="0">
                <a:latin typeface="Times New Roman"/>
                <a:cs typeface="Times New Roman"/>
              </a:rPr>
              <a:t> Ediciones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Biblioteca.</a:t>
            </a:r>
            <a:endParaRPr sz="1200" dirty="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60"/>
              </a:spcBef>
            </a:pPr>
            <a:endParaRPr sz="1200" dirty="0">
              <a:latin typeface="Times New Roman"/>
              <a:cs typeface="Times New Roman"/>
            </a:endParaRPr>
          </a:p>
          <a:p>
            <a:pPr marL="375285" marR="6350" indent="-36322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Altuve,</a:t>
            </a:r>
            <a:r>
              <a:rPr sz="1200" spc="11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J.</a:t>
            </a:r>
            <a:r>
              <a:rPr sz="1200" spc="11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(1996).</a:t>
            </a:r>
            <a:r>
              <a:rPr sz="1200" spc="105" dirty="0">
                <a:latin typeface="Times New Roman"/>
                <a:cs typeface="Times New Roman"/>
              </a:rPr>
              <a:t>  </a:t>
            </a:r>
            <a:r>
              <a:rPr sz="1200" i="1" dirty="0">
                <a:latin typeface="Times New Roman"/>
                <a:cs typeface="Times New Roman"/>
              </a:rPr>
              <a:t>La</a:t>
            </a:r>
            <a:r>
              <a:rPr sz="1200" i="1" spc="105" dirty="0">
                <a:latin typeface="Times New Roman"/>
                <a:cs typeface="Times New Roman"/>
              </a:rPr>
              <a:t>  </a:t>
            </a:r>
            <a:r>
              <a:rPr sz="1200" i="1" dirty="0">
                <a:latin typeface="Times New Roman"/>
                <a:cs typeface="Times New Roman"/>
              </a:rPr>
              <a:t>Participación</a:t>
            </a:r>
            <a:r>
              <a:rPr sz="1200" i="1" spc="120" dirty="0">
                <a:latin typeface="Times New Roman"/>
                <a:cs typeface="Times New Roman"/>
              </a:rPr>
              <a:t>  </a:t>
            </a:r>
            <a:r>
              <a:rPr sz="1200" i="1" dirty="0">
                <a:latin typeface="Times New Roman"/>
                <a:cs typeface="Times New Roman"/>
              </a:rPr>
              <a:t>Comunitaria</a:t>
            </a:r>
            <a:r>
              <a:rPr sz="1200" i="1" spc="110" dirty="0">
                <a:latin typeface="Times New Roman"/>
                <a:cs typeface="Times New Roman"/>
              </a:rPr>
              <a:t>  </a:t>
            </a:r>
            <a:r>
              <a:rPr sz="1200" i="1" dirty="0">
                <a:latin typeface="Times New Roman"/>
                <a:cs typeface="Times New Roman"/>
              </a:rPr>
              <a:t>en</a:t>
            </a:r>
            <a:r>
              <a:rPr sz="1200" i="1" spc="114" dirty="0">
                <a:latin typeface="Times New Roman"/>
                <a:cs typeface="Times New Roman"/>
              </a:rPr>
              <a:t>  </a:t>
            </a:r>
            <a:r>
              <a:rPr sz="1200" i="1" dirty="0">
                <a:latin typeface="Times New Roman"/>
                <a:cs typeface="Times New Roman"/>
              </a:rPr>
              <a:t>la</a:t>
            </a:r>
            <a:r>
              <a:rPr sz="1200" i="1" spc="110" dirty="0">
                <a:latin typeface="Times New Roman"/>
                <a:cs typeface="Times New Roman"/>
              </a:rPr>
              <a:t>  </a:t>
            </a:r>
            <a:r>
              <a:rPr sz="1200" i="1" dirty="0">
                <a:latin typeface="Times New Roman"/>
                <a:cs typeface="Times New Roman"/>
              </a:rPr>
              <a:t>Educación</a:t>
            </a:r>
            <a:r>
              <a:rPr sz="1200" i="1" spc="120" dirty="0">
                <a:latin typeface="Times New Roman"/>
                <a:cs typeface="Times New Roman"/>
              </a:rPr>
              <a:t>  </a:t>
            </a:r>
            <a:r>
              <a:rPr sz="1200" i="1" dirty="0">
                <a:latin typeface="Times New Roman"/>
                <a:cs typeface="Times New Roman"/>
              </a:rPr>
              <a:t>Venezolana</a:t>
            </a:r>
            <a:r>
              <a:rPr sz="1200" dirty="0">
                <a:latin typeface="Times New Roman"/>
                <a:cs typeface="Times New Roman"/>
              </a:rPr>
              <a:t>.</a:t>
            </a:r>
            <a:r>
              <a:rPr sz="1200" spc="114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Trabajo</a:t>
            </a:r>
            <a:r>
              <a:rPr sz="1200" spc="120" dirty="0">
                <a:latin typeface="Times New Roman"/>
                <a:cs typeface="Times New Roman"/>
              </a:rPr>
              <a:t>  </a:t>
            </a:r>
            <a:r>
              <a:rPr sz="1200" spc="-25" dirty="0">
                <a:latin typeface="Times New Roman"/>
                <a:cs typeface="Times New Roman"/>
              </a:rPr>
              <a:t>de </a:t>
            </a:r>
            <a:r>
              <a:rPr sz="1200" dirty="0">
                <a:latin typeface="Times New Roman"/>
                <a:cs typeface="Times New Roman"/>
              </a:rPr>
              <a:t>Investigación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publicado.</a:t>
            </a:r>
            <a:r>
              <a:rPr sz="1200" spc="-20" dirty="0">
                <a:latin typeface="Times New Roman"/>
                <a:cs typeface="Times New Roman"/>
              </a:rPr>
              <a:t> U.P.E.L.</a:t>
            </a:r>
            <a:r>
              <a:rPr sz="1200" spc="-10" dirty="0">
                <a:latin typeface="Times New Roman"/>
                <a:cs typeface="Times New Roman"/>
              </a:rPr>
              <a:t> Barquisimeto-Venezuela.</a:t>
            </a:r>
            <a:endParaRPr sz="1200" dirty="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60"/>
              </a:spcBef>
            </a:pPr>
            <a:endParaRPr sz="1200" dirty="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z="1200" dirty="0">
                <a:latin typeface="Times New Roman"/>
                <a:cs typeface="Times New Roman"/>
              </a:rPr>
              <a:t>Álvarez,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Q.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(2001).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Innovación</a:t>
            </a:r>
            <a:r>
              <a:rPr sz="1200" i="1" spc="-1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educativa Nº</a:t>
            </a:r>
            <a:r>
              <a:rPr sz="1200" i="1" spc="-40" dirty="0">
                <a:latin typeface="Times New Roman"/>
                <a:cs typeface="Times New Roman"/>
              </a:rPr>
              <a:t> </a:t>
            </a:r>
            <a:r>
              <a:rPr sz="1200" i="1" spc="-20" dirty="0">
                <a:latin typeface="Times New Roman"/>
                <a:cs typeface="Times New Roman"/>
              </a:rPr>
              <a:t>11</a:t>
            </a:r>
            <a:r>
              <a:rPr sz="1200" spc="-20" dirty="0">
                <a:latin typeface="Times New Roman"/>
                <a:cs typeface="Times New Roman"/>
              </a:rPr>
              <a:t>.</a:t>
            </a:r>
            <a:r>
              <a:rPr sz="1200" spc="-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Santiago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Compostela,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España.</a:t>
            </a:r>
            <a:endParaRPr sz="1200" dirty="0">
              <a:latin typeface="Times New Roman"/>
              <a:cs typeface="Times New Roman"/>
            </a:endParaRPr>
          </a:p>
          <a:p>
            <a:pPr marL="12700" marR="453390">
              <a:lnSpc>
                <a:spcPct val="200000"/>
              </a:lnSpc>
            </a:pPr>
            <a:r>
              <a:rPr sz="1200" dirty="0">
                <a:latin typeface="Times New Roman"/>
                <a:cs typeface="Times New Roman"/>
              </a:rPr>
              <a:t>Arias,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35" dirty="0">
                <a:latin typeface="Times New Roman"/>
                <a:cs typeface="Times New Roman"/>
              </a:rPr>
              <a:t>F.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(1999).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i="1" spc="-10" dirty="0">
                <a:latin typeface="Times New Roman"/>
                <a:cs typeface="Times New Roman"/>
              </a:rPr>
              <a:t>Introducción</a:t>
            </a:r>
            <a:r>
              <a:rPr sz="1200" i="1" spc="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a</a:t>
            </a:r>
            <a:r>
              <a:rPr sz="1200" i="1" spc="-1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las</a:t>
            </a:r>
            <a:r>
              <a:rPr sz="1200" i="1" spc="-3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técnicas de</a:t>
            </a:r>
            <a:r>
              <a:rPr sz="1200" i="1" spc="-1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Investigación</a:t>
            </a:r>
            <a:r>
              <a:rPr sz="1200" i="1" spc="2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Social</a:t>
            </a:r>
            <a:r>
              <a:rPr sz="1200" dirty="0">
                <a:latin typeface="Times New Roman"/>
                <a:cs typeface="Times New Roman"/>
              </a:rPr>
              <a:t>.</a:t>
            </a:r>
            <a:r>
              <a:rPr sz="1200" spc="-10" dirty="0">
                <a:latin typeface="Times New Roman"/>
                <a:cs typeface="Times New Roman"/>
              </a:rPr>
              <a:t> Buenos</a:t>
            </a:r>
            <a:r>
              <a:rPr sz="1200" spc="-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Aires.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Argentina. Cárdenas,</a:t>
            </a:r>
            <a:r>
              <a:rPr sz="1200" spc="-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A.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(1995).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La</a:t>
            </a:r>
            <a:r>
              <a:rPr sz="1200" i="1" spc="-3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Educación que</a:t>
            </a:r>
            <a:r>
              <a:rPr sz="1200" i="1" spc="-2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necesitamos Investigación</a:t>
            </a:r>
            <a:r>
              <a:rPr sz="1200" i="1" spc="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y</a:t>
            </a:r>
            <a:r>
              <a:rPr sz="1200" i="1" spc="-20" dirty="0">
                <a:latin typeface="Times New Roman"/>
                <a:cs typeface="Times New Roman"/>
              </a:rPr>
              <a:t> </a:t>
            </a:r>
            <a:r>
              <a:rPr sz="1200" i="1" spc="-10" dirty="0">
                <a:latin typeface="Times New Roman"/>
                <a:cs typeface="Times New Roman"/>
              </a:rPr>
              <a:t>Posgrado</a:t>
            </a:r>
            <a:r>
              <a:rPr sz="1200" b="1" i="1" spc="-10" dirty="0">
                <a:latin typeface="Times New Roman"/>
                <a:cs typeface="Times New Roman"/>
              </a:rPr>
              <a:t>.</a:t>
            </a:r>
            <a:endParaRPr sz="1200" dirty="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5"/>
              </a:spcBef>
            </a:pPr>
            <a:endParaRPr sz="1200" dirty="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z="1200" dirty="0">
                <a:latin typeface="Times New Roman"/>
                <a:cs typeface="Times New Roman"/>
              </a:rPr>
              <a:t>CORDIPLAN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(1995).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IX</a:t>
            </a:r>
            <a:r>
              <a:rPr sz="1200" i="1" spc="-1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Plan</a:t>
            </a:r>
            <a:r>
              <a:rPr sz="1200" i="1" spc="-1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de</a:t>
            </a:r>
            <a:r>
              <a:rPr sz="1200" i="1" spc="-1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la</a:t>
            </a:r>
            <a:r>
              <a:rPr sz="1200" i="1" spc="-2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Nación</a:t>
            </a:r>
            <a:r>
              <a:rPr sz="1200" dirty="0">
                <a:latin typeface="Times New Roman"/>
                <a:cs typeface="Times New Roman"/>
              </a:rPr>
              <a:t>.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Caracas-Venezuela.</a:t>
            </a:r>
            <a:endParaRPr sz="1200" dirty="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60"/>
              </a:spcBef>
            </a:pPr>
            <a:endParaRPr sz="1200" dirty="0">
              <a:latin typeface="Times New Roman"/>
              <a:cs typeface="Times New Roman"/>
            </a:endParaRPr>
          </a:p>
          <a:p>
            <a:pPr marL="375285" marR="5080" indent="-36322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GUERRA</a:t>
            </a:r>
            <a:r>
              <a:rPr sz="1200" spc="4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(1991).</a:t>
            </a:r>
            <a:r>
              <a:rPr sz="1200" spc="114" dirty="0">
                <a:latin typeface="Times New Roman"/>
                <a:cs typeface="Times New Roman"/>
              </a:rPr>
              <a:t>  </a:t>
            </a:r>
            <a:r>
              <a:rPr sz="1200" i="1" dirty="0">
                <a:latin typeface="Times New Roman"/>
                <a:cs typeface="Times New Roman"/>
              </a:rPr>
              <a:t>Estudio</a:t>
            </a:r>
            <a:r>
              <a:rPr sz="1200" i="1" spc="110" dirty="0">
                <a:latin typeface="Times New Roman"/>
                <a:cs typeface="Times New Roman"/>
              </a:rPr>
              <a:t>  </a:t>
            </a:r>
            <a:r>
              <a:rPr sz="1200" i="1" dirty="0">
                <a:latin typeface="Times New Roman"/>
                <a:cs typeface="Times New Roman"/>
              </a:rPr>
              <a:t>Comparativo</a:t>
            </a:r>
            <a:r>
              <a:rPr sz="1200" i="1" spc="120" dirty="0">
                <a:latin typeface="Times New Roman"/>
                <a:cs typeface="Times New Roman"/>
              </a:rPr>
              <a:t>  </a:t>
            </a:r>
            <a:r>
              <a:rPr sz="1200" i="1" dirty="0">
                <a:latin typeface="Times New Roman"/>
                <a:cs typeface="Times New Roman"/>
              </a:rPr>
              <a:t>para</a:t>
            </a:r>
            <a:r>
              <a:rPr sz="1200" i="1" spc="105" dirty="0">
                <a:latin typeface="Times New Roman"/>
                <a:cs typeface="Times New Roman"/>
              </a:rPr>
              <a:t>  </a:t>
            </a:r>
            <a:r>
              <a:rPr sz="1200" i="1" dirty="0">
                <a:latin typeface="Times New Roman"/>
                <a:cs typeface="Times New Roman"/>
              </a:rPr>
              <a:t>determinar</a:t>
            </a:r>
            <a:r>
              <a:rPr sz="1200" i="1" spc="120" dirty="0">
                <a:latin typeface="Times New Roman"/>
                <a:cs typeface="Times New Roman"/>
              </a:rPr>
              <a:t>  </a:t>
            </a:r>
            <a:r>
              <a:rPr sz="1200" i="1" dirty="0">
                <a:latin typeface="Times New Roman"/>
                <a:cs typeface="Times New Roman"/>
              </a:rPr>
              <a:t>la</a:t>
            </a:r>
            <a:r>
              <a:rPr sz="1200" i="1" spc="110" dirty="0">
                <a:latin typeface="Times New Roman"/>
                <a:cs typeface="Times New Roman"/>
              </a:rPr>
              <a:t>  </a:t>
            </a:r>
            <a:r>
              <a:rPr sz="1200" i="1" dirty="0">
                <a:latin typeface="Times New Roman"/>
                <a:cs typeface="Times New Roman"/>
              </a:rPr>
              <a:t>participación</a:t>
            </a:r>
            <a:r>
              <a:rPr sz="1200" i="1" spc="120" dirty="0">
                <a:latin typeface="Times New Roman"/>
                <a:cs typeface="Times New Roman"/>
              </a:rPr>
              <a:t>  </a:t>
            </a:r>
            <a:r>
              <a:rPr sz="1200" i="1" dirty="0">
                <a:latin typeface="Times New Roman"/>
                <a:cs typeface="Times New Roman"/>
              </a:rPr>
              <a:t>de</a:t>
            </a:r>
            <a:r>
              <a:rPr sz="1200" i="1" spc="110" dirty="0">
                <a:latin typeface="Times New Roman"/>
                <a:cs typeface="Times New Roman"/>
              </a:rPr>
              <a:t>  </a:t>
            </a:r>
            <a:r>
              <a:rPr sz="1200" i="1" dirty="0">
                <a:latin typeface="Times New Roman"/>
                <a:cs typeface="Times New Roman"/>
              </a:rPr>
              <a:t>los</a:t>
            </a:r>
            <a:r>
              <a:rPr sz="1200" i="1" spc="114" dirty="0">
                <a:latin typeface="Times New Roman"/>
                <a:cs typeface="Times New Roman"/>
              </a:rPr>
              <a:t>  </a:t>
            </a:r>
            <a:r>
              <a:rPr sz="1200" i="1" dirty="0">
                <a:latin typeface="Times New Roman"/>
                <a:cs typeface="Times New Roman"/>
              </a:rPr>
              <a:t>Padres</a:t>
            </a:r>
            <a:r>
              <a:rPr sz="1200" i="1" spc="120" dirty="0">
                <a:latin typeface="Times New Roman"/>
                <a:cs typeface="Times New Roman"/>
              </a:rPr>
              <a:t>  </a:t>
            </a:r>
            <a:r>
              <a:rPr sz="1200" i="1" spc="-50" dirty="0">
                <a:latin typeface="Times New Roman"/>
                <a:cs typeface="Times New Roman"/>
              </a:rPr>
              <a:t>y </a:t>
            </a:r>
            <a:r>
              <a:rPr sz="1200" i="1" dirty="0">
                <a:latin typeface="Times New Roman"/>
                <a:cs typeface="Times New Roman"/>
              </a:rPr>
              <a:t>Representantes</a:t>
            </a:r>
            <a:r>
              <a:rPr sz="1200" i="1" spc="37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en</a:t>
            </a:r>
            <a:r>
              <a:rPr sz="1200" i="1" spc="37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las</a:t>
            </a:r>
            <a:r>
              <a:rPr sz="1200" i="1" spc="37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comunidades</a:t>
            </a:r>
            <a:r>
              <a:rPr sz="1200" i="1" spc="37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educativas</a:t>
            </a:r>
            <a:r>
              <a:rPr sz="1200" i="1" spc="38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de</a:t>
            </a:r>
            <a:r>
              <a:rPr sz="1200" i="1" spc="36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las</a:t>
            </a:r>
            <a:r>
              <a:rPr sz="1200" i="1" spc="37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escuelas</a:t>
            </a:r>
            <a:r>
              <a:rPr sz="1200" i="1" spc="37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básicas</a:t>
            </a:r>
            <a:r>
              <a:rPr sz="1200" i="1" spc="370" dirty="0">
                <a:latin typeface="Times New Roman"/>
                <a:cs typeface="Times New Roman"/>
              </a:rPr>
              <a:t>  </a:t>
            </a:r>
            <a:r>
              <a:rPr sz="1200" i="1" dirty="0">
                <a:latin typeface="Times New Roman"/>
                <a:cs typeface="Times New Roman"/>
              </a:rPr>
              <a:t>Andrés</a:t>
            </a:r>
            <a:r>
              <a:rPr sz="1200" i="1" spc="37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Bello</a:t>
            </a:r>
            <a:r>
              <a:rPr sz="1200" i="1" spc="370" dirty="0">
                <a:latin typeface="Times New Roman"/>
                <a:cs typeface="Times New Roman"/>
              </a:rPr>
              <a:t> </a:t>
            </a:r>
            <a:r>
              <a:rPr sz="1200" i="1" spc="-50" dirty="0">
                <a:latin typeface="Times New Roman"/>
                <a:cs typeface="Times New Roman"/>
              </a:rPr>
              <a:t>y </a:t>
            </a:r>
            <a:r>
              <a:rPr sz="1200" i="1" dirty="0">
                <a:latin typeface="Times New Roman"/>
                <a:cs typeface="Times New Roman"/>
              </a:rPr>
              <a:t>Salesiano</a:t>
            </a:r>
            <a:r>
              <a:rPr sz="1200" i="1" spc="-2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Pio</a:t>
            </a:r>
            <a:r>
              <a:rPr sz="1200" i="1" spc="-2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XII</a:t>
            </a:r>
            <a:r>
              <a:rPr sz="1200" b="1" i="1" dirty="0">
                <a:latin typeface="Times New Roman"/>
                <a:cs typeface="Times New Roman"/>
              </a:rPr>
              <a:t>.</a:t>
            </a:r>
            <a:r>
              <a:rPr sz="1200" b="1" i="1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Puerto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Cruz,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Estado</a:t>
            </a:r>
            <a:r>
              <a:rPr sz="1200" spc="-6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Anzoátegui</a:t>
            </a:r>
            <a:r>
              <a:rPr sz="1200" i="1" spc="-10" dirty="0">
                <a:latin typeface="Times New Roman"/>
                <a:cs typeface="Times New Roman"/>
              </a:rPr>
              <a:t>.</a:t>
            </a:r>
            <a:endParaRPr sz="1200" dirty="0">
              <a:latin typeface="Times New Roman"/>
              <a:cs typeface="Times New Roman"/>
            </a:endParaRPr>
          </a:p>
          <a:p>
            <a:pPr marL="12700" marR="48260" algn="just">
              <a:lnSpc>
                <a:spcPct val="200000"/>
              </a:lnSpc>
            </a:pPr>
            <a:r>
              <a:rPr sz="1200" dirty="0">
                <a:latin typeface="Times New Roman"/>
                <a:cs typeface="Times New Roman"/>
              </a:rPr>
              <a:t>Hernández,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I. (1998).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Programa</a:t>
            </a:r>
            <a:r>
              <a:rPr sz="1200" i="1" spc="-3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de</a:t>
            </a:r>
            <a:r>
              <a:rPr sz="1200" i="1" spc="-2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comunicación</a:t>
            </a:r>
            <a:r>
              <a:rPr sz="1200" i="1" spc="-1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para</a:t>
            </a:r>
            <a:r>
              <a:rPr sz="1200" i="1" spc="-3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la</a:t>
            </a:r>
            <a:r>
              <a:rPr sz="1200" i="1" spc="-3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Integración</a:t>
            </a:r>
            <a:r>
              <a:rPr sz="1200" i="1" spc="-1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Escuela</a:t>
            </a:r>
            <a:r>
              <a:rPr sz="1200" i="1" spc="25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Comunidad.</a:t>
            </a:r>
            <a:r>
              <a:rPr sz="1200" i="1" spc="-3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UNESR. </a:t>
            </a:r>
            <a:r>
              <a:rPr sz="1200" dirty="0">
                <a:latin typeface="Times New Roman"/>
                <a:cs typeface="Times New Roman"/>
              </a:rPr>
              <a:t>Hinojo,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spc="-35" dirty="0">
                <a:latin typeface="Times New Roman"/>
                <a:cs typeface="Times New Roman"/>
              </a:rPr>
              <a:t>F. </a:t>
            </a:r>
            <a:r>
              <a:rPr sz="1200" dirty="0">
                <a:latin typeface="Times New Roman"/>
                <a:cs typeface="Times New Roman"/>
              </a:rPr>
              <a:t>(2002</a:t>
            </a:r>
            <a:r>
              <a:rPr sz="1200" b="1" i="1" dirty="0">
                <a:latin typeface="Times New Roman"/>
                <a:cs typeface="Times New Roman"/>
              </a:rPr>
              <a:t>).</a:t>
            </a:r>
            <a:r>
              <a:rPr sz="1200" b="1" i="1" spc="-2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Padres</a:t>
            </a:r>
            <a:r>
              <a:rPr sz="1200" i="1" spc="-2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y</a:t>
            </a:r>
            <a:r>
              <a:rPr sz="1200" i="1" spc="-4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Maestros</a:t>
            </a:r>
            <a:r>
              <a:rPr sz="1200" i="1" spc="-2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Nº</a:t>
            </a:r>
            <a:r>
              <a:rPr sz="1200" i="1" spc="-4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267</a:t>
            </a:r>
            <a:r>
              <a:rPr sz="1200" b="1" i="1" dirty="0">
                <a:latin typeface="Times New Roman"/>
                <a:cs typeface="Times New Roman"/>
              </a:rPr>
              <a:t>.</a:t>
            </a:r>
            <a:r>
              <a:rPr sz="1200" b="1" i="1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Barcelona,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España.</a:t>
            </a:r>
            <a:endParaRPr sz="1200" dirty="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60"/>
              </a:spcBef>
            </a:pPr>
            <a:endParaRPr sz="1200" dirty="0">
              <a:latin typeface="Times New Roman"/>
              <a:cs typeface="Times New Roman"/>
            </a:endParaRPr>
          </a:p>
          <a:p>
            <a:pPr marL="375285" marR="5715" indent="-363220" algn="just">
              <a:lnSpc>
                <a:spcPct val="100000"/>
              </a:lnSpc>
              <a:spcBef>
                <a:spcPts val="5"/>
              </a:spcBef>
            </a:pPr>
            <a:r>
              <a:rPr sz="1200" dirty="0">
                <a:latin typeface="Times New Roman"/>
                <a:cs typeface="Times New Roman"/>
              </a:rPr>
              <a:t>Maza,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A.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(1999).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Programa</a:t>
            </a:r>
            <a:r>
              <a:rPr sz="1200" i="1" spc="19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para</a:t>
            </a:r>
            <a:r>
              <a:rPr sz="1200" i="1" spc="19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la</a:t>
            </a:r>
            <a:r>
              <a:rPr sz="1200" i="1" spc="19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participación</a:t>
            </a:r>
            <a:r>
              <a:rPr sz="1200" i="1" spc="19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de</a:t>
            </a:r>
            <a:r>
              <a:rPr sz="1200" i="1" spc="19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los</a:t>
            </a:r>
            <a:r>
              <a:rPr sz="1200" i="1" spc="19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padres</a:t>
            </a:r>
            <a:r>
              <a:rPr sz="1200" i="1" spc="19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y</a:t>
            </a:r>
            <a:r>
              <a:rPr sz="1200" i="1" spc="19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representantes</a:t>
            </a:r>
            <a:r>
              <a:rPr sz="1200" i="1" spc="21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en</a:t>
            </a:r>
            <a:r>
              <a:rPr sz="1200" i="1" spc="195" dirty="0">
                <a:latin typeface="Times New Roman"/>
                <a:cs typeface="Times New Roman"/>
              </a:rPr>
              <a:t>  </a:t>
            </a:r>
            <a:r>
              <a:rPr sz="1200" i="1" dirty="0">
                <a:latin typeface="Times New Roman"/>
                <a:cs typeface="Times New Roman"/>
              </a:rPr>
              <a:t>el</a:t>
            </a:r>
            <a:r>
              <a:rPr sz="1200" i="1" spc="200" dirty="0">
                <a:latin typeface="Times New Roman"/>
                <a:cs typeface="Times New Roman"/>
              </a:rPr>
              <a:t> </a:t>
            </a:r>
            <a:r>
              <a:rPr sz="1200" i="1" spc="-10" dirty="0">
                <a:latin typeface="Times New Roman"/>
                <a:cs typeface="Times New Roman"/>
              </a:rPr>
              <a:t>proceso </a:t>
            </a:r>
            <a:r>
              <a:rPr sz="1200" i="1" dirty="0">
                <a:latin typeface="Times New Roman"/>
                <a:cs typeface="Times New Roman"/>
              </a:rPr>
              <a:t>formativo</a:t>
            </a:r>
            <a:r>
              <a:rPr sz="1200" i="1" spc="23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de</a:t>
            </a:r>
            <a:r>
              <a:rPr sz="1200" i="1" spc="229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los</a:t>
            </a:r>
            <a:r>
              <a:rPr sz="1200" i="1" spc="24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alumnos</a:t>
            </a:r>
            <a:r>
              <a:rPr sz="1200" i="1" spc="24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cursantes</a:t>
            </a:r>
            <a:r>
              <a:rPr sz="1200" i="1" spc="23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de</a:t>
            </a:r>
            <a:r>
              <a:rPr sz="1200" i="1" spc="24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la</a:t>
            </a:r>
            <a:r>
              <a:rPr sz="1200" i="1" spc="24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I</a:t>
            </a:r>
            <a:r>
              <a:rPr sz="1200" i="1" spc="25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etapa</a:t>
            </a:r>
            <a:r>
              <a:rPr sz="1200" i="1" spc="24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de</a:t>
            </a:r>
            <a:r>
              <a:rPr sz="1200" i="1" spc="24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Educación</a:t>
            </a:r>
            <a:r>
              <a:rPr sz="1200" i="1" spc="25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Básica</a:t>
            </a:r>
            <a:r>
              <a:rPr sz="1200" i="1" spc="24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dirigida</a:t>
            </a:r>
            <a:r>
              <a:rPr sz="1200" i="1" spc="25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al</a:t>
            </a:r>
            <a:r>
              <a:rPr sz="1200" i="1" spc="235" dirty="0">
                <a:latin typeface="Times New Roman"/>
                <a:cs typeface="Times New Roman"/>
              </a:rPr>
              <a:t> </a:t>
            </a:r>
            <a:r>
              <a:rPr sz="1200" i="1" spc="-10" dirty="0">
                <a:latin typeface="Times New Roman"/>
                <a:cs typeface="Times New Roman"/>
              </a:rPr>
              <a:t>Grupo </a:t>
            </a:r>
            <a:r>
              <a:rPr sz="1200" i="1" dirty="0">
                <a:latin typeface="Times New Roman"/>
                <a:cs typeface="Times New Roman"/>
              </a:rPr>
              <a:t>Escolar</a:t>
            </a:r>
            <a:r>
              <a:rPr sz="1200" i="1" spc="-2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FRONCONAL</a:t>
            </a:r>
            <a:r>
              <a:rPr sz="1200" i="1" spc="-4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II</a:t>
            </a:r>
            <a:r>
              <a:rPr sz="1200" dirty="0">
                <a:latin typeface="Times New Roman"/>
                <a:cs typeface="Times New Roman"/>
              </a:rPr>
              <a:t>.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Barcelona,</a:t>
            </a:r>
            <a:r>
              <a:rPr sz="1200" spc="-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Anzoátegui</a:t>
            </a:r>
            <a:r>
              <a:rPr sz="1200" spc="-10" dirty="0">
                <a:latin typeface="Times New Roman"/>
                <a:cs typeface="Times New Roman"/>
              </a:rPr>
              <a:t> Venezuela.</a:t>
            </a:r>
            <a:endParaRPr sz="1200" dirty="0">
              <a:latin typeface="Times New Roman"/>
              <a:cs typeface="Times New Roman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1319275" y="8232885"/>
            <a:ext cx="4215765" cy="71628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ts val="1410"/>
              </a:lnSpc>
            </a:pPr>
            <a:r>
              <a:rPr sz="1200" b="1" dirty="0">
                <a:latin typeface="Times New Roman"/>
                <a:cs typeface="Times New Roman"/>
              </a:rPr>
              <a:t>Participación</a:t>
            </a:r>
            <a:r>
              <a:rPr sz="1200" b="1" spc="1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y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Percepción</a:t>
            </a:r>
            <a:r>
              <a:rPr sz="1200" b="1" spc="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los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Padres</a:t>
            </a:r>
            <a:r>
              <a:rPr sz="1200" b="1" spc="-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y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Representantes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en</a:t>
            </a:r>
            <a:r>
              <a:rPr sz="1200" b="1" spc="-25" dirty="0">
                <a:latin typeface="Times New Roman"/>
                <a:cs typeface="Times New Roman"/>
              </a:rPr>
              <a:t> las</a:t>
            </a:r>
            <a:endParaRPr sz="1200">
              <a:latin typeface="Times New Roman"/>
              <a:cs typeface="Times New Roman"/>
            </a:endParaRPr>
          </a:p>
          <a:p>
            <a:pPr marL="3175" algn="ctr">
              <a:lnSpc>
                <a:spcPct val="100000"/>
              </a:lnSpc>
              <a:spcBef>
                <a:spcPts val="720"/>
              </a:spcBef>
            </a:pPr>
            <a:r>
              <a:rPr sz="1200" b="1" dirty="0">
                <a:latin typeface="Times New Roman"/>
                <a:cs typeface="Times New Roman"/>
              </a:rPr>
              <a:t>Actividades</a:t>
            </a:r>
            <a:r>
              <a:rPr sz="1200" b="1" spc="-60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Educativas</a:t>
            </a:r>
            <a:endParaRPr sz="12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505"/>
              </a:spcBef>
            </a:pPr>
            <a:r>
              <a:rPr sz="1200" b="1" dirty="0">
                <a:latin typeface="Times New Roman"/>
                <a:cs typeface="Times New Roman"/>
              </a:rPr>
              <a:t>MSc.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Lisbening</a:t>
            </a:r>
            <a:r>
              <a:rPr sz="1200" b="1" spc="-4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Caridad</a:t>
            </a:r>
            <a:r>
              <a:rPr sz="1200" b="1" spc="-55" dirty="0">
                <a:latin typeface="Times New Roman"/>
                <a:cs typeface="Times New Roman"/>
              </a:rPr>
              <a:t> </a:t>
            </a:r>
            <a:r>
              <a:rPr sz="1200" b="1" spc="-20" dirty="0">
                <a:latin typeface="Times New Roman"/>
                <a:cs typeface="Times New Roman"/>
              </a:rPr>
              <a:t>Torres</a:t>
            </a:r>
            <a:r>
              <a:rPr sz="1200" b="1" spc="-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Álvarez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9" name="object 19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46363" rIns="0" bIns="0" rtlCol="0">
            <a:spAutoFit/>
          </a:bodyPr>
          <a:lstStyle/>
          <a:p>
            <a:pPr marL="279400">
              <a:lnSpc>
                <a:spcPts val="1410"/>
              </a:lnSpc>
            </a:pPr>
            <a:fld id="{81D60167-4931-47E6-BA6A-407CBD079E47}" type="slidenum">
              <a:rPr b="1" spc="-25" dirty="0">
                <a:latin typeface="Times New Roman"/>
                <a:cs typeface="Times New Roman"/>
              </a:rPr>
              <a:t>36</a:t>
            </a:fld>
            <a:endParaRPr b="1" spc="-25" dirty="0">
              <a:latin typeface="Times New Roman"/>
              <a:cs typeface="Times New Roman"/>
            </a:endParaRPr>
          </a:p>
        </p:txBody>
      </p:sp>
      <p:grpSp>
        <p:nvGrpSpPr>
          <p:cNvPr id="20" name="Grupo 19">
            <a:extLst>
              <a:ext uri="{FF2B5EF4-FFF2-40B4-BE49-F238E27FC236}">
                <a16:creationId xmlns:a16="http://schemas.microsoft.com/office/drawing/2014/main" id="{17790A0C-516E-D845-3E6E-C75C7404968E}"/>
              </a:ext>
            </a:extLst>
          </p:cNvPr>
          <p:cNvGrpSpPr/>
          <p:nvPr/>
        </p:nvGrpSpPr>
        <p:grpSpPr>
          <a:xfrm>
            <a:off x="192024" y="99280"/>
            <a:ext cx="6472351" cy="1452626"/>
            <a:chOff x="470065" y="1951410"/>
            <a:chExt cx="6665976" cy="1452626"/>
          </a:xfrm>
        </p:grpSpPr>
        <p:grpSp>
          <p:nvGrpSpPr>
            <p:cNvPr id="21" name="object 12">
              <a:extLst>
                <a:ext uri="{FF2B5EF4-FFF2-40B4-BE49-F238E27FC236}">
                  <a16:creationId xmlns:a16="http://schemas.microsoft.com/office/drawing/2014/main" id="{C1FFFFD9-FAEA-1E6E-2AC7-7905E594D04A}"/>
                </a:ext>
              </a:extLst>
            </p:cNvPr>
            <p:cNvGrpSpPr/>
            <p:nvPr/>
          </p:nvGrpSpPr>
          <p:grpSpPr>
            <a:xfrm>
              <a:off x="470065" y="1951664"/>
              <a:ext cx="6665976" cy="1452372"/>
              <a:chOff x="96011" y="115823"/>
              <a:chExt cx="6665976" cy="1452372"/>
            </a:xfrm>
          </p:grpSpPr>
          <p:pic>
            <p:nvPicPr>
              <p:cNvPr id="25" name="object 13">
                <a:extLst>
                  <a:ext uri="{FF2B5EF4-FFF2-40B4-BE49-F238E27FC236}">
                    <a16:creationId xmlns:a16="http://schemas.microsoft.com/office/drawing/2014/main" id="{2787FAF1-AC7C-D827-858B-3B2CAA429F70}"/>
                  </a:ext>
                </a:extLst>
              </p:cNvPr>
              <p:cNvPicPr/>
              <p:nvPr/>
            </p:nvPicPr>
            <p:blipFill>
              <a:blip r:embed="rId2" cstate="print"/>
              <a:stretch>
                <a:fillRect/>
              </a:stretch>
            </p:blipFill>
            <p:spPr>
              <a:xfrm>
                <a:off x="96011" y="115823"/>
                <a:ext cx="6665976" cy="1452372"/>
              </a:xfrm>
              <a:prstGeom prst="rect">
                <a:avLst/>
              </a:prstGeom>
            </p:spPr>
          </p:pic>
          <p:pic>
            <p:nvPicPr>
              <p:cNvPr id="26" name="object 14">
                <a:extLst>
                  <a:ext uri="{FF2B5EF4-FFF2-40B4-BE49-F238E27FC236}">
                    <a16:creationId xmlns:a16="http://schemas.microsoft.com/office/drawing/2014/main" id="{9410FFCD-4CB6-975D-4550-3AF2CFF39998}"/>
                  </a:ext>
                </a:extLst>
              </p:cNvPr>
              <p:cNvPicPr/>
              <p:nvPr/>
            </p:nvPicPr>
            <p:blipFill>
              <a:blip r:embed="rId3" cstate="print"/>
              <a:stretch>
                <a:fillRect/>
              </a:stretch>
            </p:blipFill>
            <p:spPr>
              <a:xfrm>
                <a:off x="142849" y="142875"/>
                <a:ext cx="6572275" cy="1358646"/>
              </a:xfrm>
              <a:prstGeom prst="rect">
                <a:avLst/>
              </a:prstGeom>
            </p:spPr>
          </p:pic>
          <p:sp>
            <p:nvSpPr>
              <p:cNvPr id="27" name="object 15">
                <a:extLst>
                  <a:ext uri="{FF2B5EF4-FFF2-40B4-BE49-F238E27FC236}">
                    <a16:creationId xmlns:a16="http://schemas.microsoft.com/office/drawing/2014/main" id="{6A0F095A-BBAA-C179-9687-A2ECF8628BFF}"/>
                  </a:ext>
                </a:extLst>
              </p:cNvPr>
              <p:cNvSpPr/>
              <p:nvPr/>
            </p:nvSpPr>
            <p:spPr>
              <a:xfrm>
                <a:off x="142849" y="142875"/>
                <a:ext cx="6572884" cy="1358900"/>
              </a:xfrm>
              <a:custGeom>
                <a:avLst/>
                <a:gdLst/>
                <a:ahLst/>
                <a:cxnLst/>
                <a:rect l="l" t="t" r="r" b="b"/>
                <a:pathLst>
                  <a:path w="6572884" h="1358900">
                    <a:moveTo>
                      <a:pt x="0" y="226441"/>
                    </a:moveTo>
                    <a:lnTo>
                      <a:pt x="4600" y="180795"/>
                    </a:lnTo>
                    <a:lnTo>
                      <a:pt x="17795" y="138285"/>
                    </a:lnTo>
                    <a:lnTo>
                      <a:pt x="38673" y="99820"/>
                    </a:lnTo>
                    <a:lnTo>
                      <a:pt x="66324" y="66309"/>
                    </a:lnTo>
                    <a:lnTo>
                      <a:pt x="99837" y="38663"/>
                    </a:lnTo>
                    <a:lnTo>
                      <a:pt x="138301" y="17789"/>
                    </a:lnTo>
                    <a:lnTo>
                      <a:pt x="180806" y="4599"/>
                    </a:lnTo>
                    <a:lnTo>
                      <a:pt x="226440" y="0"/>
                    </a:lnTo>
                    <a:lnTo>
                      <a:pt x="6345834" y="0"/>
                    </a:lnTo>
                    <a:lnTo>
                      <a:pt x="6391480" y="4599"/>
                    </a:lnTo>
                    <a:lnTo>
                      <a:pt x="6433990" y="17789"/>
                    </a:lnTo>
                    <a:lnTo>
                      <a:pt x="6472455" y="38663"/>
                    </a:lnTo>
                    <a:lnTo>
                      <a:pt x="6505965" y="66309"/>
                    </a:lnTo>
                    <a:lnTo>
                      <a:pt x="6533612" y="99820"/>
                    </a:lnTo>
                    <a:lnTo>
                      <a:pt x="6554485" y="138285"/>
                    </a:lnTo>
                    <a:lnTo>
                      <a:pt x="6567676" y="180795"/>
                    </a:lnTo>
                    <a:lnTo>
                      <a:pt x="6572275" y="226441"/>
                    </a:lnTo>
                    <a:lnTo>
                      <a:pt x="6572275" y="1132204"/>
                    </a:lnTo>
                    <a:lnTo>
                      <a:pt x="6567676" y="1177850"/>
                    </a:lnTo>
                    <a:lnTo>
                      <a:pt x="6554485" y="1220360"/>
                    </a:lnTo>
                    <a:lnTo>
                      <a:pt x="6533612" y="1258825"/>
                    </a:lnTo>
                    <a:lnTo>
                      <a:pt x="6505965" y="1292336"/>
                    </a:lnTo>
                    <a:lnTo>
                      <a:pt x="6472455" y="1319982"/>
                    </a:lnTo>
                    <a:lnTo>
                      <a:pt x="6433990" y="1340856"/>
                    </a:lnTo>
                    <a:lnTo>
                      <a:pt x="6391480" y="1354046"/>
                    </a:lnTo>
                    <a:lnTo>
                      <a:pt x="6345834" y="1358646"/>
                    </a:lnTo>
                    <a:lnTo>
                      <a:pt x="226440" y="1358646"/>
                    </a:lnTo>
                    <a:lnTo>
                      <a:pt x="180806" y="1354046"/>
                    </a:lnTo>
                    <a:lnTo>
                      <a:pt x="138301" y="1340856"/>
                    </a:lnTo>
                    <a:lnTo>
                      <a:pt x="99837" y="1319982"/>
                    </a:lnTo>
                    <a:lnTo>
                      <a:pt x="66324" y="1292336"/>
                    </a:lnTo>
                    <a:lnTo>
                      <a:pt x="38673" y="1258825"/>
                    </a:lnTo>
                    <a:lnTo>
                      <a:pt x="17795" y="1220360"/>
                    </a:lnTo>
                    <a:lnTo>
                      <a:pt x="4600" y="1177850"/>
                    </a:lnTo>
                    <a:lnTo>
                      <a:pt x="0" y="1132204"/>
                    </a:lnTo>
                    <a:lnTo>
                      <a:pt x="0" y="226441"/>
                    </a:lnTo>
                    <a:close/>
                  </a:path>
                </a:pathLst>
              </a:custGeom>
              <a:ln w="9525">
                <a:solidFill>
                  <a:srgbClr val="55CE74"/>
                </a:solidFill>
              </a:ln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pic>
            <p:nvPicPr>
              <p:cNvPr id="28" name="object 16">
                <a:extLst>
                  <a:ext uri="{FF2B5EF4-FFF2-40B4-BE49-F238E27FC236}">
                    <a16:creationId xmlns:a16="http://schemas.microsoft.com/office/drawing/2014/main" id="{86EE1FF4-0E1F-2258-9644-9985538F3F2F}"/>
                  </a:ext>
                </a:extLst>
              </p:cNvPr>
              <p:cNvPicPr/>
              <p:nvPr/>
            </p:nvPicPr>
            <p:blipFill>
              <a:blip r:embed="rId4" cstate="print"/>
              <a:stretch>
                <a:fillRect/>
              </a:stretch>
            </p:blipFill>
            <p:spPr>
              <a:xfrm>
                <a:off x="2500248" y="305930"/>
                <a:ext cx="1714500" cy="733945"/>
              </a:xfrm>
              <a:prstGeom prst="rect">
                <a:avLst/>
              </a:prstGeom>
            </p:spPr>
          </p:pic>
        </p:grpSp>
        <p:sp>
          <p:nvSpPr>
            <p:cNvPr id="22" name="object 16">
              <a:extLst>
                <a:ext uri="{FF2B5EF4-FFF2-40B4-BE49-F238E27FC236}">
                  <a16:creationId xmlns:a16="http://schemas.microsoft.com/office/drawing/2014/main" id="{6D35991A-5E17-1946-4E23-D32AC6BB2EDD}"/>
                </a:ext>
              </a:extLst>
            </p:cNvPr>
            <p:cNvSpPr txBox="1"/>
            <p:nvPr/>
          </p:nvSpPr>
          <p:spPr>
            <a:xfrm>
              <a:off x="2775727" y="2875716"/>
              <a:ext cx="3332858" cy="391795"/>
            </a:xfrm>
            <a:prstGeom prst="rect">
              <a:avLst/>
            </a:prstGeom>
            <a:noFill/>
          </p:spPr>
          <p:txBody>
            <a:bodyPr vert="horz" wrap="square" lIns="0" tIns="12700" rIns="0" bIns="0" rtlCol="0">
              <a:spAutoFit/>
            </a:bodyPr>
            <a:lstStyle/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Volumen 4,  Número 1  Enero a Julio 2021</a:t>
              </a:r>
            </a:p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Revista Semestral. Venezuela</a:t>
              </a:r>
              <a:endParaRPr sz="1200" dirty="0">
                <a:latin typeface="Arial"/>
                <a:cs typeface="Arial"/>
              </a:endParaRPr>
            </a:p>
          </p:txBody>
        </p:sp>
        <p:pic>
          <p:nvPicPr>
            <p:cNvPr id="23" name="object 25">
              <a:extLst>
                <a:ext uri="{FF2B5EF4-FFF2-40B4-BE49-F238E27FC236}">
                  <a16:creationId xmlns:a16="http://schemas.microsoft.com/office/drawing/2014/main" id="{3F1E5FBD-DB2C-92DC-6036-4337155F5493}"/>
                </a:ext>
              </a:extLst>
            </p:cNvPr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470065" y="2027896"/>
              <a:ext cx="2305662" cy="1053903"/>
            </a:xfrm>
            <a:prstGeom prst="rect">
              <a:avLst/>
            </a:prstGeom>
          </p:spPr>
        </p:pic>
        <p:pic>
          <p:nvPicPr>
            <p:cNvPr id="24" name="object 31">
              <a:extLst>
                <a:ext uri="{FF2B5EF4-FFF2-40B4-BE49-F238E27FC236}">
                  <a16:creationId xmlns:a16="http://schemas.microsoft.com/office/drawing/2014/main" id="{B53E8803-856C-00F2-4A57-DB838483D0BC}"/>
                </a:ext>
              </a:extLst>
            </p:cNvPr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4932681" y="1951410"/>
              <a:ext cx="1805304" cy="893889"/>
            </a:xfrm>
            <a:prstGeom prst="rect">
              <a:avLst/>
            </a:prstGeom>
          </p:spPr>
        </p:pic>
      </p:grpSp>
      <p:pic>
        <p:nvPicPr>
          <p:cNvPr id="29" name="object 3">
            <a:extLst>
              <a:ext uri="{FF2B5EF4-FFF2-40B4-BE49-F238E27FC236}">
                <a16:creationId xmlns:a16="http://schemas.microsoft.com/office/drawing/2014/main" id="{19124E89-B2FD-21DD-50D9-A629718B81B8}"/>
              </a:ext>
            </a:extLst>
          </p:cNvPr>
          <p:cNvPicPr/>
          <p:nvPr/>
        </p:nvPicPr>
        <p:blipFill>
          <a:blip r:embed="rId7" cstate="print"/>
          <a:stretch>
            <a:fillRect/>
          </a:stretch>
        </p:blipFill>
        <p:spPr>
          <a:xfrm>
            <a:off x="204216" y="8651747"/>
            <a:ext cx="6518148" cy="158496"/>
          </a:xfrm>
          <a:prstGeom prst="rect">
            <a:avLst/>
          </a:prstGeom>
        </p:spPr>
      </p:pic>
      <p:pic>
        <p:nvPicPr>
          <p:cNvPr id="30" name="object 17">
            <a:extLst>
              <a:ext uri="{FF2B5EF4-FFF2-40B4-BE49-F238E27FC236}">
                <a16:creationId xmlns:a16="http://schemas.microsoft.com/office/drawing/2014/main" id="{541030BE-EB8F-A907-28E4-5E24F552179E}"/>
              </a:ext>
            </a:extLst>
          </p:cNvPr>
          <p:cNvPicPr/>
          <p:nvPr/>
        </p:nvPicPr>
        <p:blipFill>
          <a:blip r:embed="rId8" cstate="print"/>
          <a:stretch>
            <a:fillRect/>
          </a:stretch>
        </p:blipFill>
        <p:spPr>
          <a:xfrm>
            <a:off x="109728" y="8193022"/>
            <a:ext cx="1092708" cy="848868"/>
          </a:xfrm>
          <a:prstGeom prst="rect">
            <a:avLst/>
          </a:prstGeom>
        </p:spPr>
      </p:pic>
      <p:pic>
        <p:nvPicPr>
          <p:cNvPr id="31" name="object 17">
            <a:extLst>
              <a:ext uri="{FF2B5EF4-FFF2-40B4-BE49-F238E27FC236}">
                <a16:creationId xmlns:a16="http://schemas.microsoft.com/office/drawing/2014/main" id="{E351C6BA-9B48-ECA5-5E17-F8C8EFD7D7AB}"/>
              </a:ext>
            </a:extLst>
          </p:cNvPr>
          <p:cNvPicPr/>
          <p:nvPr/>
        </p:nvPicPr>
        <p:blipFill>
          <a:blip r:embed="rId8" cstate="print"/>
          <a:stretch>
            <a:fillRect/>
          </a:stretch>
        </p:blipFill>
        <p:spPr>
          <a:xfrm>
            <a:off x="5558170" y="8168546"/>
            <a:ext cx="1092708" cy="848868"/>
          </a:xfrm>
          <a:prstGeom prst="rect">
            <a:avLst/>
          </a:prstGeom>
        </p:spPr>
      </p:pic>
    </p:spTree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105155" y="3043430"/>
            <a:ext cx="6647815" cy="5835650"/>
            <a:chOff x="105155" y="3043430"/>
            <a:chExt cx="6647815" cy="5835650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05155" y="3043430"/>
              <a:ext cx="6647687" cy="5835391"/>
            </a:xfrm>
            <a:prstGeom prst="rect">
              <a:avLst/>
            </a:prstGeom>
          </p:spPr>
        </p:pic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42849" y="3062414"/>
              <a:ext cx="6572250" cy="5758053"/>
            </a:xfrm>
            <a:prstGeom prst="rect">
              <a:avLst/>
            </a:prstGeom>
          </p:spPr>
        </p:pic>
        <p:sp>
          <p:nvSpPr>
            <p:cNvPr id="5" name="object 5"/>
            <p:cNvSpPr/>
            <p:nvPr/>
          </p:nvSpPr>
          <p:spPr>
            <a:xfrm>
              <a:off x="142849" y="3062414"/>
              <a:ext cx="6572250" cy="5758180"/>
            </a:xfrm>
            <a:custGeom>
              <a:avLst/>
              <a:gdLst/>
              <a:ahLst/>
              <a:cxnLst/>
              <a:rect l="l" t="t" r="r" b="b"/>
              <a:pathLst>
                <a:path w="6572250" h="5758180">
                  <a:moveTo>
                    <a:pt x="0" y="5758053"/>
                  </a:moveTo>
                  <a:lnTo>
                    <a:pt x="6572250" y="5758053"/>
                  </a:lnTo>
                  <a:lnTo>
                    <a:pt x="6572250" y="0"/>
                  </a:lnTo>
                  <a:lnTo>
                    <a:pt x="0" y="0"/>
                  </a:lnTo>
                  <a:lnTo>
                    <a:pt x="0" y="5758053"/>
                  </a:lnTo>
                  <a:close/>
                </a:path>
              </a:pathLst>
            </a:custGeom>
            <a:ln w="9525">
              <a:solidFill>
                <a:srgbClr val="55CE7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10" name="object 10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318518" y="1504208"/>
            <a:ext cx="6256015" cy="678139"/>
          </a:xfrm>
          <a:prstGeom prst="rect">
            <a:avLst/>
          </a:prstGeom>
        </p:spPr>
      </p:pic>
      <p:sp>
        <p:nvSpPr>
          <p:cNvPr id="11" name="object 11"/>
          <p:cNvSpPr txBox="1"/>
          <p:nvPr/>
        </p:nvSpPr>
        <p:spPr>
          <a:xfrm>
            <a:off x="3020695" y="1360423"/>
            <a:ext cx="1322705" cy="18669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1050" b="1" dirty="0">
                <a:latin typeface="Times New Roman"/>
                <a:cs typeface="Times New Roman"/>
              </a:rPr>
              <a:t>Para</a:t>
            </a:r>
            <a:r>
              <a:rPr sz="1050" b="1" spc="-30" dirty="0">
                <a:latin typeface="Times New Roman"/>
                <a:cs typeface="Times New Roman"/>
              </a:rPr>
              <a:t> </a:t>
            </a:r>
            <a:r>
              <a:rPr sz="1050" b="1" dirty="0">
                <a:latin typeface="Times New Roman"/>
                <a:cs typeface="Times New Roman"/>
              </a:rPr>
              <a:t>citar</a:t>
            </a:r>
            <a:r>
              <a:rPr sz="1050" b="1" spc="-20" dirty="0">
                <a:latin typeface="Times New Roman"/>
                <a:cs typeface="Times New Roman"/>
              </a:rPr>
              <a:t> </a:t>
            </a:r>
            <a:r>
              <a:rPr sz="1050" b="1" dirty="0">
                <a:latin typeface="Times New Roman"/>
                <a:cs typeface="Times New Roman"/>
              </a:rPr>
              <a:t>este</a:t>
            </a:r>
            <a:r>
              <a:rPr sz="1050" b="1" spc="-20" dirty="0">
                <a:latin typeface="Times New Roman"/>
                <a:cs typeface="Times New Roman"/>
              </a:rPr>
              <a:t> </a:t>
            </a:r>
            <a:r>
              <a:rPr sz="1050" b="1" spc="-10" dirty="0">
                <a:latin typeface="Times New Roman"/>
                <a:cs typeface="Times New Roman"/>
              </a:rPr>
              <a:t>artículo</a:t>
            </a:r>
            <a:endParaRPr sz="1050">
              <a:latin typeface="Times New Roman"/>
              <a:cs typeface="Times New Roman"/>
            </a:endParaRPr>
          </a:p>
        </p:txBody>
      </p:sp>
      <p:sp>
        <p:nvSpPr>
          <p:cNvPr id="30" name="object 30"/>
          <p:cNvSpPr txBox="1"/>
          <p:nvPr/>
        </p:nvSpPr>
        <p:spPr>
          <a:xfrm>
            <a:off x="268935" y="1550923"/>
            <a:ext cx="6372225" cy="7248138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R="31115" algn="ctr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Times New Roman"/>
                <a:cs typeface="Times New Roman"/>
              </a:rPr>
              <a:t>PhD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Rudy</a:t>
            </a:r>
            <a:r>
              <a:rPr sz="1200" b="1" spc="-5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Roraima</a:t>
            </a:r>
            <a:r>
              <a:rPr sz="1200" b="1" spc="-1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Galindo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Barrios</a:t>
            </a:r>
            <a:endParaRPr sz="1200" dirty="0">
              <a:latin typeface="Times New Roman"/>
              <a:cs typeface="Times New Roman"/>
            </a:endParaRPr>
          </a:p>
          <a:p>
            <a:pPr marR="34925" algn="ctr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Universidad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Nacional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Experimental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-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Llanos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Centrales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Rómulo</a:t>
            </a:r>
            <a:r>
              <a:rPr sz="1200" spc="-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Gallegos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(Venezuela)</a:t>
            </a:r>
            <a:endParaRPr sz="1200" dirty="0">
              <a:latin typeface="Times New Roman"/>
              <a:cs typeface="Times New Roman"/>
            </a:endParaRPr>
          </a:p>
          <a:p>
            <a:pPr marR="31750" algn="ctr">
              <a:lnSpc>
                <a:spcPct val="100000"/>
              </a:lnSpc>
            </a:pPr>
            <a:r>
              <a:rPr sz="1200" b="1" dirty="0">
                <a:latin typeface="Times New Roman"/>
                <a:cs typeface="Times New Roman"/>
              </a:rPr>
              <a:t>Correo</a:t>
            </a:r>
            <a:r>
              <a:rPr sz="1200" b="1" spc="-5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Electrónico:</a:t>
            </a:r>
            <a:r>
              <a:rPr sz="1200" b="1" spc="-35" dirty="0"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chemeClr val="tx1"/>
                </a:solidFill>
                <a:latin typeface="Times New Roman"/>
                <a:cs typeface="Times New Roman"/>
                <a:hlinkClick r:id="rId5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rudy.galindo.b@gmail.com</a:t>
            </a:r>
            <a:endParaRPr sz="1200" dirty="0">
              <a:solidFill>
                <a:schemeClr val="tx1"/>
              </a:solidFill>
              <a:latin typeface="Times New Roman"/>
              <a:cs typeface="Times New Roman"/>
            </a:endParaRPr>
          </a:p>
          <a:p>
            <a:pPr marL="156210" marR="187325">
              <a:lnSpc>
                <a:spcPct val="100000"/>
              </a:lnSpc>
              <a:spcBef>
                <a:spcPts val="420"/>
              </a:spcBef>
            </a:pPr>
            <a:r>
              <a:rPr sz="1100" b="1" dirty="0">
                <a:latin typeface="Times New Roman"/>
                <a:cs typeface="Times New Roman"/>
              </a:rPr>
              <a:t>Como</a:t>
            </a:r>
            <a:r>
              <a:rPr sz="1100" b="1" spc="16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citar</a:t>
            </a:r>
            <a:r>
              <a:rPr sz="1100" b="1" spc="17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este</a:t>
            </a:r>
            <a:r>
              <a:rPr sz="1100" b="1" spc="18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artículo:</a:t>
            </a:r>
            <a:r>
              <a:rPr sz="1100" b="1" spc="17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Roraima</a:t>
            </a:r>
            <a:r>
              <a:rPr sz="1100" b="1" spc="18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G.</a:t>
            </a:r>
            <a:r>
              <a:rPr sz="1100" b="1" spc="16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Barrios</a:t>
            </a:r>
            <a:r>
              <a:rPr sz="1100" b="1" spc="17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(2021),</a:t>
            </a:r>
            <a:r>
              <a:rPr sz="1100" b="1" spc="16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“La</a:t>
            </a:r>
            <a:r>
              <a:rPr sz="1100" b="1" spc="18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Axiología:</a:t>
            </a:r>
            <a:r>
              <a:rPr sz="1100" b="1" spc="17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Una</a:t>
            </a:r>
            <a:r>
              <a:rPr sz="1100" b="1" spc="16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Aproximación</a:t>
            </a:r>
            <a:r>
              <a:rPr sz="1100" b="1" spc="180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Teórica </a:t>
            </a:r>
            <a:r>
              <a:rPr sz="1100" b="1" dirty="0">
                <a:latin typeface="Times New Roman"/>
                <a:cs typeface="Times New Roman"/>
              </a:rPr>
              <a:t>desde</a:t>
            </a:r>
            <a:r>
              <a:rPr sz="1100" b="1" spc="-1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la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Perspectiva</a:t>
            </a:r>
            <a:r>
              <a:rPr sz="1100" b="1" spc="-4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de</a:t>
            </a:r>
            <a:r>
              <a:rPr sz="1100" b="1" spc="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la</a:t>
            </a:r>
            <a:r>
              <a:rPr sz="1100" b="1" spc="-1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Calidad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Social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en la</a:t>
            </a:r>
            <a:r>
              <a:rPr sz="1100" b="1" spc="-1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Universidad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Venezolana”</a:t>
            </a:r>
            <a:r>
              <a:rPr sz="1100" b="1" spc="-1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</a:t>
            </a:r>
            <a:r>
              <a:rPr sz="1100" b="1" spc="-1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(1-</a:t>
            </a:r>
            <a:r>
              <a:rPr sz="1100" b="1" spc="-25" dirty="0">
                <a:latin typeface="Times New Roman"/>
                <a:cs typeface="Times New Roman"/>
              </a:rPr>
              <a:t>13)</a:t>
            </a:r>
            <a:endParaRPr sz="1100" dirty="0">
              <a:latin typeface="Times New Roman"/>
              <a:cs typeface="Times New Roman"/>
            </a:endParaRPr>
          </a:p>
          <a:p>
            <a:pPr marL="2498725">
              <a:lnSpc>
                <a:spcPct val="100000"/>
              </a:lnSpc>
            </a:pPr>
            <a:r>
              <a:rPr sz="1100" b="1" dirty="0">
                <a:latin typeface="Times New Roman"/>
                <a:cs typeface="Times New Roman"/>
              </a:rPr>
              <a:t>Recibido:</a:t>
            </a:r>
            <a:r>
              <a:rPr sz="1100" b="1" spc="-6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Agosto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spc="-20" dirty="0">
                <a:latin typeface="Times New Roman"/>
                <a:cs typeface="Times New Roman"/>
              </a:rPr>
              <a:t>2020</a:t>
            </a:r>
            <a:endParaRPr sz="1100" dirty="0">
              <a:latin typeface="Times New Roman"/>
              <a:cs typeface="Times New Roman"/>
            </a:endParaRPr>
          </a:p>
          <a:p>
            <a:pPr marL="2491105">
              <a:lnSpc>
                <a:spcPct val="100000"/>
              </a:lnSpc>
            </a:pPr>
            <a:r>
              <a:rPr sz="1100" b="1" dirty="0">
                <a:latin typeface="Times New Roman"/>
                <a:cs typeface="Times New Roman"/>
              </a:rPr>
              <a:t>Revisado:</a:t>
            </a:r>
            <a:r>
              <a:rPr sz="1100" b="1" spc="-5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Agosto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spc="-20" dirty="0">
                <a:latin typeface="Times New Roman"/>
                <a:cs typeface="Times New Roman"/>
              </a:rPr>
              <a:t>2020</a:t>
            </a:r>
            <a:endParaRPr sz="1100" dirty="0">
              <a:latin typeface="Times New Roman"/>
              <a:cs typeface="Times New Roman"/>
            </a:endParaRPr>
          </a:p>
          <a:p>
            <a:pPr marL="2499995">
              <a:lnSpc>
                <a:spcPct val="100000"/>
              </a:lnSpc>
            </a:pPr>
            <a:r>
              <a:rPr sz="1100" b="1" dirty="0">
                <a:latin typeface="Times New Roman"/>
                <a:cs typeface="Times New Roman"/>
              </a:rPr>
              <a:t>Aceptado: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Septiembre</a:t>
            </a:r>
            <a:r>
              <a:rPr sz="1100" b="1" spc="-55" dirty="0">
                <a:latin typeface="Times New Roman"/>
                <a:cs typeface="Times New Roman"/>
              </a:rPr>
              <a:t> </a:t>
            </a:r>
            <a:r>
              <a:rPr sz="1100" b="1" spc="-20" dirty="0">
                <a:latin typeface="Times New Roman"/>
                <a:cs typeface="Times New Roman"/>
              </a:rPr>
              <a:t>2020</a:t>
            </a:r>
            <a:endParaRPr sz="1100" dirty="0">
              <a:latin typeface="Times New Roman"/>
              <a:cs typeface="Times New Roman"/>
            </a:endParaRPr>
          </a:p>
          <a:p>
            <a:pPr marL="278130" marR="313690" algn="ctr">
              <a:lnSpc>
                <a:spcPct val="100000"/>
              </a:lnSpc>
              <a:spcBef>
                <a:spcPts val="1050"/>
              </a:spcBef>
            </a:pPr>
            <a:r>
              <a:rPr sz="1200" b="1" dirty="0">
                <a:latin typeface="Times New Roman"/>
                <a:cs typeface="Times New Roman"/>
              </a:rPr>
              <a:t>“La</a:t>
            </a:r>
            <a:r>
              <a:rPr sz="1200" b="1" spc="-7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Axiología:</a:t>
            </a:r>
            <a:r>
              <a:rPr sz="1200" b="1" spc="-5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Una</a:t>
            </a:r>
            <a:r>
              <a:rPr sz="1200" b="1" spc="-8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Aproximación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Teórica </a:t>
            </a:r>
            <a:r>
              <a:rPr sz="1200" b="1" dirty="0">
                <a:latin typeface="Times New Roman"/>
                <a:cs typeface="Times New Roman"/>
              </a:rPr>
              <a:t>desde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la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Perspectiva</a:t>
            </a:r>
            <a:r>
              <a:rPr sz="1200" b="1" spc="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la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Calidad</a:t>
            </a:r>
            <a:r>
              <a:rPr sz="1200" b="1" spc="-5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Social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en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spc="-25" dirty="0">
                <a:latin typeface="Times New Roman"/>
                <a:cs typeface="Times New Roman"/>
              </a:rPr>
              <a:t>la </a:t>
            </a:r>
            <a:r>
              <a:rPr sz="1200" b="1" dirty="0">
                <a:latin typeface="Times New Roman"/>
                <a:cs typeface="Times New Roman"/>
              </a:rPr>
              <a:t>Universidad</a:t>
            </a:r>
            <a:r>
              <a:rPr sz="1200" b="1" spc="-7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Venezolana”</a:t>
            </a:r>
            <a:endParaRPr sz="1200" dirty="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60"/>
              </a:spcBef>
            </a:pPr>
            <a:endParaRPr sz="1200" dirty="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</a:pPr>
            <a:r>
              <a:rPr sz="1200" b="1" spc="-10" dirty="0">
                <a:latin typeface="Times New Roman"/>
                <a:cs typeface="Times New Roman"/>
              </a:rPr>
              <a:t>Resumen</a:t>
            </a:r>
            <a:endParaRPr sz="1200" dirty="0">
              <a:latin typeface="Times New Roman"/>
              <a:cs typeface="Times New Roman"/>
            </a:endParaRPr>
          </a:p>
          <a:p>
            <a:pPr marL="12700" marR="508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investigación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tuvo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propósito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generar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fundamentos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teóricos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epistemológicos,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contribuyan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redefinir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papel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axiología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búsqueda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calidad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social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Universidad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Venezolana, </a:t>
            </a:r>
            <a:r>
              <a:rPr sz="1200" dirty="0">
                <a:latin typeface="Times New Roman"/>
                <a:cs typeface="Times New Roman"/>
              </a:rPr>
              <a:t>tomando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caso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estudio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Universidad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Nacional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Experimental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Llanos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Centrales</a:t>
            </a:r>
            <a:r>
              <a:rPr sz="1200" spc="-10" dirty="0">
                <a:latin typeface="Times New Roman"/>
                <a:cs typeface="Times New Roman"/>
              </a:rPr>
              <a:t> “Rómulo </a:t>
            </a:r>
            <a:r>
              <a:rPr sz="1200" dirty="0">
                <a:latin typeface="Times New Roman"/>
                <a:cs typeface="Times New Roman"/>
              </a:rPr>
              <a:t>Gallegos”,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metodológicamente,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matriz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epistémica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estudio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 el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paradigma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post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positivista con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un </a:t>
            </a:r>
            <a:r>
              <a:rPr sz="1200" dirty="0">
                <a:latin typeface="Times New Roman"/>
                <a:cs typeface="Times New Roman"/>
              </a:rPr>
              <a:t>discurso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cualitativo,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así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mismo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expone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enfoque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fenomenológico,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empleando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ello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método </a:t>
            </a:r>
            <a:r>
              <a:rPr sz="1200" dirty="0">
                <a:latin typeface="Times New Roman"/>
                <a:cs typeface="Times New Roman"/>
              </a:rPr>
              <a:t>fenomenológico-</a:t>
            </a:r>
            <a:r>
              <a:rPr sz="1200" spc="3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hermenéutico,</a:t>
            </a:r>
            <a:r>
              <a:rPr sz="1200" spc="4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40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escenario</a:t>
            </a:r>
            <a:r>
              <a:rPr sz="1200" spc="4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estuvo</a:t>
            </a:r>
            <a:r>
              <a:rPr sz="1200" spc="4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representado</a:t>
            </a:r>
            <a:r>
              <a:rPr sz="1200" spc="40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40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4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casa</a:t>
            </a:r>
            <a:r>
              <a:rPr sz="1200" spc="4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40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estudios</a:t>
            </a:r>
            <a:r>
              <a:rPr sz="1200" spc="40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antes </a:t>
            </a:r>
            <a:r>
              <a:rPr sz="1200" dirty="0">
                <a:latin typeface="Times New Roman"/>
                <a:cs typeface="Times New Roman"/>
              </a:rPr>
              <a:t>señalada,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considerando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actores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sociales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docentes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distintas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áreas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universidad,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que </a:t>
            </a:r>
            <a:r>
              <a:rPr sz="1200" dirty="0">
                <a:latin typeface="Times New Roman"/>
                <a:cs typeface="Times New Roman"/>
              </a:rPr>
              <a:t>contaban</a:t>
            </a:r>
            <a:r>
              <a:rPr sz="1200" spc="4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4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4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credenciales</a:t>
            </a:r>
            <a:r>
              <a:rPr sz="1200" spc="4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suficientes</a:t>
            </a:r>
            <a:r>
              <a:rPr sz="1200" spc="4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4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ese</a:t>
            </a:r>
            <a:r>
              <a:rPr sz="1200" spc="43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rol,</a:t>
            </a:r>
            <a:r>
              <a:rPr sz="1200" spc="4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empleando</a:t>
            </a:r>
            <a:r>
              <a:rPr sz="1200" spc="4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</a:t>
            </a:r>
            <a:r>
              <a:rPr sz="1200" spc="4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efecto</a:t>
            </a:r>
            <a:r>
              <a:rPr sz="1200" spc="4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entrevistas</a:t>
            </a:r>
            <a:r>
              <a:rPr sz="1200" spc="45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semi- </a:t>
            </a:r>
            <a:r>
              <a:rPr sz="1200" dirty="0">
                <a:latin typeface="Times New Roman"/>
                <a:cs typeface="Times New Roman"/>
              </a:rPr>
              <a:t>estructuradas;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principales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hallazgos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fueron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analizados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través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categorización,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estructuración, </a:t>
            </a:r>
            <a:r>
              <a:rPr sz="1200" dirty="0">
                <a:latin typeface="Times New Roman"/>
                <a:cs typeface="Times New Roman"/>
              </a:rPr>
              <a:t>contrastación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triangulación,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develando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universidad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debe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estar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construida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ambiente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 </a:t>
            </a:r>
            <a:r>
              <a:rPr sz="1200" dirty="0">
                <a:latin typeface="Times New Roman"/>
                <a:cs typeface="Times New Roman"/>
              </a:rPr>
              <a:t>convivencia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orientada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buen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vivir,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encaminada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explotar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talentos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capacidades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cada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actor </a:t>
            </a:r>
            <a:r>
              <a:rPr sz="1200" dirty="0">
                <a:latin typeface="Times New Roman"/>
                <a:cs typeface="Times New Roman"/>
              </a:rPr>
              <a:t>social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contexto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universitario,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docentes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formación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humanística,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además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aportar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construcción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calidad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egresado, en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ser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humano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integral.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Conllevando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esto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teorizar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sobre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importancia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axiología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nivel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universitario,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generándose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marco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basado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componentes </a:t>
            </a:r>
            <a:r>
              <a:rPr sz="1200" dirty="0">
                <a:latin typeface="Times New Roman"/>
                <a:cs typeface="Times New Roman"/>
              </a:rPr>
              <a:t>políticos,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ontológicos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metodológicos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dan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cuerpo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Teoría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Ecoaxiológica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Calidad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Social,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cual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considera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ética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eje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articulante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entre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contexto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universitario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Calidad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Social, </a:t>
            </a:r>
            <a:r>
              <a:rPr sz="1200" dirty="0">
                <a:latin typeface="Times New Roman"/>
                <a:cs typeface="Times New Roman"/>
              </a:rPr>
              <a:t>permeada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proyecto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vida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individuo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 la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razón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práctica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quehacer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docente,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considerando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3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elementos</a:t>
            </a:r>
            <a:r>
              <a:rPr sz="1200" spc="3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clave</a:t>
            </a:r>
            <a:r>
              <a:rPr sz="1200" spc="3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3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institución</a:t>
            </a:r>
            <a:r>
              <a:rPr sz="1200" spc="3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universitaria,</a:t>
            </a:r>
            <a:r>
              <a:rPr sz="1200" spc="3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3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familia</a:t>
            </a:r>
            <a:r>
              <a:rPr sz="1200" spc="40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3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3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sociedad,</a:t>
            </a:r>
            <a:r>
              <a:rPr sz="1200" spc="3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38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instituciones </a:t>
            </a:r>
            <a:r>
              <a:rPr sz="1200" dirty="0">
                <a:latin typeface="Times New Roman"/>
                <a:cs typeface="Times New Roman"/>
              </a:rPr>
              <a:t>fundamentales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construcción de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nueva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visión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quehacer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universitario.</a:t>
            </a:r>
            <a:endParaRPr sz="1200" dirty="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70"/>
              </a:spcBef>
            </a:pPr>
            <a:endParaRPr sz="1200" dirty="0">
              <a:latin typeface="Times New Roman"/>
              <a:cs typeface="Times New Roman"/>
            </a:endParaRPr>
          </a:p>
          <a:p>
            <a:pPr marL="12700" algn="just">
              <a:lnSpc>
                <a:spcPct val="100000"/>
              </a:lnSpc>
            </a:pPr>
            <a:r>
              <a:rPr sz="1200" b="1" dirty="0">
                <a:latin typeface="Times New Roman"/>
                <a:cs typeface="Times New Roman"/>
              </a:rPr>
              <a:t>Descriptores</a:t>
            </a:r>
            <a:r>
              <a:rPr sz="1200" dirty="0">
                <a:latin typeface="Times New Roman"/>
                <a:cs typeface="Times New Roman"/>
              </a:rPr>
              <a:t>: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Elementos</a:t>
            </a:r>
            <a:r>
              <a:rPr sz="1200" spc="-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Axiológicos,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Calidad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Social y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Universidad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Venezolana</a:t>
            </a:r>
            <a:endParaRPr sz="1200" dirty="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60"/>
              </a:spcBef>
            </a:pPr>
            <a:endParaRPr sz="1200" dirty="0">
              <a:latin typeface="Times New Roman"/>
              <a:cs typeface="Times New Roman"/>
            </a:endParaRPr>
          </a:p>
          <a:p>
            <a:pPr marL="12700" marR="7620" algn="just">
              <a:lnSpc>
                <a:spcPct val="100000"/>
              </a:lnSpc>
            </a:pPr>
            <a:r>
              <a:rPr sz="1200" b="1" dirty="0">
                <a:latin typeface="Times New Roman"/>
                <a:cs typeface="Times New Roman"/>
              </a:rPr>
              <a:t>Reseña</a:t>
            </a:r>
            <a:r>
              <a:rPr sz="1200" b="1" spc="4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Biográfica:</a:t>
            </a:r>
            <a:r>
              <a:rPr sz="1200" b="1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Docente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UNERG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Área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Ciencias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Salud,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estudios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pregrado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UNERG</a:t>
            </a:r>
            <a:r>
              <a:rPr sz="1200" spc="3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3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postgrado</a:t>
            </a:r>
            <a:r>
              <a:rPr sz="1200" spc="3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3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universidades</a:t>
            </a:r>
            <a:r>
              <a:rPr sz="1200" spc="3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nacionales</a:t>
            </a:r>
            <a:r>
              <a:rPr sz="1200" spc="3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3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internacionales.</a:t>
            </a:r>
            <a:r>
              <a:rPr sz="1200" spc="3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Tutora</a:t>
            </a:r>
            <a:r>
              <a:rPr sz="1200" spc="3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pre</a:t>
            </a:r>
            <a:r>
              <a:rPr sz="1200" spc="3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32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postgrado. </a:t>
            </a:r>
            <a:r>
              <a:rPr sz="1200" dirty="0">
                <a:latin typeface="Times New Roman"/>
                <a:cs typeface="Times New Roman"/>
              </a:rPr>
              <a:t>Contralora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Académica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actualmente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Jefe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Departamento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Ciencias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Morfológicas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Fisiológicas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Programa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Radiodiagnóstico.</a:t>
            </a:r>
            <a:endParaRPr sz="1200" dirty="0">
              <a:latin typeface="Times New Roman"/>
              <a:cs typeface="Times New Roman"/>
            </a:endParaRPr>
          </a:p>
        </p:txBody>
      </p:sp>
      <p:pic>
        <p:nvPicPr>
          <p:cNvPr id="31" name="object 31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4725161" y="164274"/>
            <a:ext cx="1805305" cy="893889"/>
          </a:xfrm>
          <a:prstGeom prst="rect">
            <a:avLst/>
          </a:prstGeom>
        </p:spPr>
      </p:pic>
      <p:sp>
        <p:nvSpPr>
          <p:cNvPr id="32" name="object 32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109118" rIns="0" bIns="0" rtlCol="0">
            <a:spAutoFit/>
          </a:bodyPr>
          <a:lstStyle/>
          <a:p>
            <a:pPr marL="208279">
              <a:lnSpc>
                <a:spcPts val="1410"/>
              </a:lnSpc>
            </a:pPr>
            <a:fld id="{81D60167-4931-47E6-BA6A-407CBD079E47}" type="slidenum">
              <a:rPr spc="-25" dirty="0"/>
              <a:t>37</a:t>
            </a:fld>
            <a:endParaRPr spc="-25" dirty="0"/>
          </a:p>
        </p:txBody>
      </p:sp>
      <p:grpSp>
        <p:nvGrpSpPr>
          <p:cNvPr id="33" name="Grupo 32">
            <a:extLst>
              <a:ext uri="{FF2B5EF4-FFF2-40B4-BE49-F238E27FC236}">
                <a16:creationId xmlns:a16="http://schemas.microsoft.com/office/drawing/2014/main" id="{C5C4D7F6-807D-43C0-3189-3E2CF6DAD588}"/>
              </a:ext>
            </a:extLst>
          </p:cNvPr>
          <p:cNvGrpSpPr/>
          <p:nvPr/>
        </p:nvGrpSpPr>
        <p:grpSpPr>
          <a:xfrm>
            <a:off x="261036" y="128018"/>
            <a:ext cx="6472351" cy="1452626"/>
            <a:chOff x="470065" y="1951410"/>
            <a:chExt cx="6665976" cy="1452626"/>
          </a:xfrm>
        </p:grpSpPr>
        <p:grpSp>
          <p:nvGrpSpPr>
            <p:cNvPr id="34" name="object 12">
              <a:extLst>
                <a:ext uri="{FF2B5EF4-FFF2-40B4-BE49-F238E27FC236}">
                  <a16:creationId xmlns:a16="http://schemas.microsoft.com/office/drawing/2014/main" id="{AB6B85F2-2B8E-AEAA-AE59-78D6D2E1B936}"/>
                </a:ext>
              </a:extLst>
            </p:cNvPr>
            <p:cNvGrpSpPr/>
            <p:nvPr/>
          </p:nvGrpSpPr>
          <p:grpSpPr>
            <a:xfrm>
              <a:off x="470065" y="1951664"/>
              <a:ext cx="6665976" cy="1452372"/>
              <a:chOff x="96011" y="115823"/>
              <a:chExt cx="6665976" cy="1452372"/>
            </a:xfrm>
          </p:grpSpPr>
          <p:pic>
            <p:nvPicPr>
              <p:cNvPr id="38" name="object 13">
                <a:extLst>
                  <a:ext uri="{FF2B5EF4-FFF2-40B4-BE49-F238E27FC236}">
                    <a16:creationId xmlns:a16="http://schemas.microsoft.com/office/drawing/2014/main" id="{736B721D-796E-9C68-FF4C-011E38711DBD}"/>
                  </a:ext>
                </a:extLst>
              </p:cNvPr>
              <p:cNvPicPr/>
              <p:nvPr/>
            </p:nvPicPr>
            <p:blipFill>
              <a:blip r:embed="rId7" cstate="print"/>
              <a:stretch>
                <a:fillRect/>
              </a:stretch>
            </p:blipFill>
            <p:spPr>
              <a:xfrm>
                <a:off x="96011" y="115823"/>
                <a:ext cx="6665976" cy="1452372"/>
              </a:xfrm>
              <a:prstGeom prst="rect">
                <a:avLst/>
              </a:prstGeom>
            </p:spPr>
          </p:pic>
          <p:pic>
            <p:nvPicPr>
              <p:cNvPr id="39" name="object 14">
                <a:extLst>
                  <a:ext uri="{FF2B5EF4-FFF2-40B4-BE49-F238E27FC236}">
                    <a16:creationId xmlns:a16="http://schemas.microsoft.com/office/drawing/2014/main" id="{17F31D4B-5501-C2F1-C19B-A642349CD7B7}"/>
                  </a:ext>
                </a:extLst>
              </p:cNvPr>
              <p:cNvPicPr/>
              <p:nvPr/>
            </p:nvPicPr>
            <p:blipFill>
              <a:blip r:embed="rId8" cstate="print"/>
              <a:stretch>
                <a:fillRect/>
              </a:stretch>
            </p:blipFill>
            <p:spPr>
              <a:xfrm>
                <a:off x="142849" y="142875"/>
                <a:ext cx="6572275" cy="1358646"/>
              </a:xfrm>
              <a:prstGeom prst="rect">
                <a:avLst/>
              </a:prstGeom>
            </p:spPr>
          </p:pic>
          <p:sp>
            <p:nvSpPr>
              <p:cNvPr id="40" name="object 15">
                <a:extLst>
                  <a:ext uri="{FF2B5EF4-FFF2-40B4-BE49-F238E27FC236}">
                    <a16:creationId xmlns:a16="http://schemas.microsoft.com/office/drawing/2014/main" id="{6E5A4A0A-A7C3-D0A7-D2BF-023E36CCEAB3}"/>
                  </a:ext>
                </a:extLst>
              </p:cNvPr>
              <p:cNvSpPr/>
              <p:nvPr/>
            </p:nvSpPr>
            <p:spPr>
              <a:xfrm>
                <a:off x="142849" y="142875"/>
                <a:ext cx="6572884" cy="1358900"/>
              </a:xfrm>
              <a:custGeom>
                <a:avLst/>
                <a:gdLst/>
                <a:ahLst/>
                <a:cxnLst/>
                <a:rect l="l" t="t" r="r" b="b"/>
                <a:pathLst>
                  <a:path w="6572884" h="1358900">
                    <a:moveTo>
                      <a:pt x="0" y="226441"/>
                    </a:moveTo>
                    <a:lnTo>
                      <a:pt x="4600" y="180795"/>
                    </a:lnTo>
                    <a:lnTo>
                      <a:pt x="17795" y="138285"/>
                    </a:lnTo>
                    <a:lnTo>
                      <a:pt x="38673" y="99820"/>
                    </a:lnTo>
                    <a:lnTo>
                      <a:pt x="66324" y="66309"/>
                    </a:lnTo>
                    <a:lnTo>
                      <a:pt x="99837" y="38663"/>
                    </a:lnTo>
                    <a:lnTo>
                      <a:pt x="138301" y="17789"/>
                    </a:lnTo>
                    <a:lnTo>
                      <a:pt x="180806" y="4599"/>
                    </a:lnTo>
                    <a:lnTo>
                      <a:pt x="226440" y="0"/>
                    </a:lnTo>
                    <a:lnTo>
                      <a:pt x="6345834" y="0"/>
                    </a:lnTo>
                    <a:lnTo>
                      <a:pt x="6391480" y="4599"/>
                    </a:lnTo>
                    <a:lnTo>
                      <a:pt x="6433990" y="17789"/>
                    </a:lnTo>
                    <a:lnTo>
                      <a:pt x="6472455" y="38663"/>
                    </a:lnTo>
                    <a:lnTo>
                      <a:pt x="6505965" y="66309"/>
                    </a:lnTo>
                    <a:lnTo>
                      <a:pt x="6533612" y="99820"/>
                    </a:lnTo>
                    <a:lnTo>
                      <a:pt x="6554485" y="138285"/>
                    </a:lnTo>
                    <a:lnTo>
                      <a:pt x="6567676" y="180795"/>
                    </a:lnTo>
                    <a:lnTo>
                      <a:pt x="6572275" y="226441"/>
                    </a:lnTo>
                    <a:lnTo>
                      <a:pt x="6572275" y="1132204"/>
                    </a:lnTo>
                    <a:lnTo>
                      <a:pt x="6567676" y="1177850"/>
                    </a:lnTo>
                    <a:lnTo>
                      <a:pt x="6554485" y="1220360"/>
                    </a:lnTo>
                    <a:lnTo>
                      <a:pt x="6533612" y="1258825"/>
                    </a:lnTo>
                    <a:lnTo>
                      <a:pt x="6505965" y="1292336"/>
                    </a:lnTo>
                    <a:lnTo>
                      <a:pt x="6472455" y="1319982"/>
                    </a:lnTo>
                    <a:lnTo>
                      <a:pt x="6433990" y="1340856"/>
                    </a:lnTo>
                    <a:lnTo>
                      <a:pt x="6391480" y="1354046"/>
                    </a:lnTo>
                    <a:lnTo>
                      <a:pt x="6345834" y="1358646"/>
                    </a:lnTo>
                    <a:lnTo>
                      <a:pt x="226440" y="1358646"/>
                    </a:lnTo>
                    <a:lnTo>
                      <a:pt x="180806" y="1354046"/>
                    </a:lnTo>
                    <a:lnTo>
                      <a:pt x="138301" y="1340856"/>
                    </a:lnTo>
                    <a:lnTo>
                      <a:pt x="99837" y="1319982"/>
                    </a:lnTo>
                    <a:lnTo>
                      <a:pt x="66324" y="1292336"/>
                    </a:lnTo>
                    <a:lnTo>
                      <a:pt x="38673" y="1258825"/>
                    </a:lnTo>
                    <a:lnTo>
                      <a:pt x="17795" y="1220360"/>
                    </a:lnTo>
                    <a:lnTo>
                      <a:pt x="4600" y="1177850"/>
                    </a:lnTo>
                    <a:lnTo>
                      <a:pt x="0" y="1132204"/>
                    </a:lnTo>
                    <a:lnTo>
                      <a:pt x="0" y="226441"/>
                    </a:lnTo>
                    <a:close/>
                  </a:path>
                </a:pathLst>
              </a:custGeom>
              <a:ln w="9525">
                <a:solidFill>
                  <a:srgbClr val="55CE74"/>
                </a:solidFill>
              </a:ln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pic>
            <p:nvPicPr>
              <p:cNvPr id="41" name="object 16">
                <a:extLst>
                  <a:ext uri="{FF2B5EF4-FFF2-40B4-BE49-F238E27FC236}">
                    <a16:creationId xmlns:a16="http://schemas.microsoft.com/office/drawing/2014/main" id="{2A1F59B0-9C54-5D7D-3C14-8ED6F6D9FE06}"/>
                  </a:ext>
                </a:extLst>
              </p:cNvPr>
              <p:cNvPicPr/>
              <p:nvPr/>
            </p:nvPicPr>
            <p:blipFill>
              <a:blip r:embed="rId9" cstate="print"/>
              <a:stretch>
                <a:fillRect/>
              </a:stretch>
            </p:blipFill>
            <p:spPr>
              <a:xfrm>
                <a:off x="2500248" y="305930"/>
                <a:ext cx="1714500" cy="733945"/>
              </a:xfrm>
              <a:prstGeom prst="rect">
                <a:avLst/>
              </a:prstGeom>
            </p:spPr>
          </p:pic>
        </p:grpSp>
        <p:sp>
          <p:nvSpPr>
            <p:cNvPr id="35" name="object 16">
              <a:extLst>
                <a:ext uri="{FF2B5EF4-FFF2-40B4-BE49-F238E27FC236}">
                  <a16:creationId xmlns:a16="http://schemas.microsoft.com/office/drawing/2014/main" id="{7B9A59B9-8457-CD36-E311-4ACA1801120F}"/>
                </a:ext>
              </a:extLst>
            </p:cNvPr>
            <p:cNvSpPr txBox="1"/>
            <p:nvPr/>
          </p:nvSpPr>
          <p:spPr>
            <a:xfrm>
              <a:off x="2775727" y="2875716"/>
              <a:ext cx="3332858" cy="391795"/>
            </a:xfrm>
            <a:prstGeom prst="rect">
              <a:avLst/>
            </a:prstGeom>
            <a:noFill/>
          </p:spPr>
          <p:txBody>
            <a:bodyPr vert="horz" wrap="square" lIns="0" tIns="12700" rIns="0" bIns="0" rtlCol="0">
              <a:spAutoFit/>
            </a:bodyPr>
            <a:lstStyle/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Volumen 4,  Número 1  Enero a Julio 2021</a:t>
              </a:r>
            </a:p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Revista Semestral. Venezuela</a:t>
              </a:r>
              <a:endParaRPr sz="1200" dirty="0">
                <a:latin typeface="Arial"/>
                <a:cs typeface="Arial"/>
              </a:endParaRPr>
            </a:p>
          </p:txBody>
        </p:sp>
        <p:pic>
          <p:nvPicPr>
            <p:cNvPr id="36" name="object 25">
              <a:extLst>
                <a:ext uri="{FF2B5EF4-FFF2-40B4-BE49-F238E27FC236}">
                  <a16:creationId xmlns:a16="http://schemas.microsoft.com/office/drawing/2014/main" id="{59BF8540-DB7B-8BBA-4D7B-FB3527B4DDEF}"/>
                </a:ext>
              </a:extLst>
            </p:cNvPr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470065" y="2027896"/>
              <a:ext cx="2305662" cy="1053903"/>
            </a:xfrm>
            <a:prstGeom prst="rect">
              <a:avLst/>
            </a:prstGeom>
          </p:spPr>
        </p:pic>
        <p:pic>
          <p:nvPicPr>
            <p:cNvPr id="37" name="object 31">
              <a:extLst>
                <a:ext uri="{FF2B5EF4-FFF2-40B4-BE49-F238E27FC236}">
                  <a16:creationId xmlns:a16="http://schemas.microsoft.com/office/drawing/2014/main" id="{3974258B-E7BD-8B3E-DF10-4E693F3CA055}"/>
                </a:ext>
              </a:extLst>
            </p:cNvPr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4932681" y="1951410"/>
              <a:ext cx="1805304" cy="893889"/>
            </a:xfrm>
            <a:prstGeom prst="rect">
              <a:avLst/>
            </a:prstGeom>
          </p:spPr>
        </p:pic>
      </p:grpSp>
    </p:spTree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105155" y="3043430"/>
            <a:ext cx="6647815" cy="5835650"/>
            <a:chOff x="105155" y="3043430"/>
            <a:chExt cx="6647815" cy="5835650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05155" y="3043430"/>
              <a:ext cx="6647687" cy="5835391"/>
            </a:xfrm>
            <a:prstGeom prst="rect">
              <a:avLst/>
            </a:prstGeom>
          </p:spPr>
        </p:pic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42849" y="3062414"/>
              <a:ext cx="6572250" cy="5758053"/>
            </a:xfrm>
            <a:prstGeom prst="rect">
              <a:avLst/>
            </a:prstGeom>
          </p:spPr>
        </p:pic>
        <p:sp>
          <p:nvSpPr>
            <p:cNvPr id="5" name="object 5"/>
            <p:cNvSpPr/>
            <p:nvPr/>
          </p:nvSpPr>
          <p:spPr>
            <a:xfrm>
              <a:off x="142849" y="3062414"/>
              <a:ext cx="6572250" cy="5758180"/>
            </a:xfrm>
            <a:custGeom>
              <a:avLst/>
              <a:gdLst/>
              <a:ahLst/>
              <a:cxnLst/>
              <a:rect l="l" t="t" r="r" b="b"/>
              <a:pathLst>
                <a:path w="6572250" h="5758180">
                  <a:moveTo>
                    <a:pt x="0" y="5758053"/>
                  </a:moveTo>
                  <a:lnTo>
                    <a:pt x="6572250" y="5758053"/>
                  </a:lnTo>
                  <a:lnTo>
                    <a:pt x="6572250" y="0"/>
                  </a:lnTo>
                  <a:lnTo>
                    <a:pt x="0" y="0"/>
                  </a:lnTo>
                  <a:lnTo>
                    <a:pt x="0" y="5758053"/>
                  </a:lnTo>
                  <a:close/>
                </a:path>
              </a:pathLst>
            </a:custGeom>
            <a:ln w="9525">
              <a:solidFill>
                <a:srgbClr val="55CE7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10" name="object 10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318518" y="1504208"/>
            <a:ext cx="6256015" cy="678139"/>
          </a:xfrm>
          <a:prstGeom prst="rect">
            <a:avLst/>
          </a:prstGeom>
        </p:spPr>
      </p:pic>
      <p:sp>
        <p:nvSpPr>
          <p:cNvPr id="30" name="object 30"/>
          <p:cNvSpPr txBox="1"/>
          <p:nvPr/>
        </p:nvSpPr>
        <p:spPr>
          <a:xfrm>
            <a:off x="268935" y="1550923"/>
            <a:ext cx="6370955" cy="7260962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R="31750" algn="ctr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Times New Roman"/>
                <a:cs typeface="Times New Roman"/>
              </a:rPr>
              <a:t>PhD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Rudy</a:t>
            </a:r>
            <a:r>
              <a:rPr sz="1200" b="1" spc="-5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Roraima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Galindo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Barrios</a:t>
            </a:r>
            <a:endParaRPr sz="1200" dirty="0">
              <a:latin typeface="Times New Roman"/>
              <a:cs typeface="Times New Roman"/>
            </a:endParaRPr>
          </a:p>
          <a:p>
            <a:pPr marR="29845" algn="ctr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Rómulo</a:t>
            </a:r>
            <a:r>
              <a:rPr sz="1200" spc="-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Gallegos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National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Experimental</a:t>
            </a:r>
            <a:r>
              <a:rPr sz="1200" spc="-1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University</a:t>
            </a:r>
            <a:r>
              <a:rPr sz="1200" spc="-3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of</a:t>
            </a:r>
            <a:r>
              <a:rPr sz="1200" spc="-4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the</a:t>
            </a:r>
            <a:r>
              <a:rPr sz="1200" spc="-4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Central</a:t>
            </a:r>
            <a:r>
              <a:rPr sz="1200" spc="-2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Plains</a:t>
            </a:r>
            <a:r>
              <a:rPr sz="1200" spc="-5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chemeClr val="tx1"/>
                </a:solidFill>
                <a:latin typeface="Times New Roman"/>
                <a:cs typeface="Times New Roman"/>
              </a:rPr>
              <a:t>(Venezuela)</a:t>
            </a:r>
            <a:endParaRPr sz="1200" dirty="0">
              <a:solidFill>
                <a:schemeClr val="tx1"/>
              </a:solidFill>
              <a:latin typeface="Times New Roman"/>
              <a:cs typeface="Times New Roman"/>
            </a:endParaRPr>
          </a:p>
          <a:p>
            <a:pPr marR="31115" algn="ctr">
              <a:lnSpc>
                <a:spcPct val="100000"/>
              </a:lnSpc>
            </a:pPr>
            <a:r>
              <a:rPr sz="1200" b="1" dirty="0">
                <a:solidFill>
                  <a:schemeClr val="tx1"/>
                </a:solidFill>
                <a:latin typeface="Times New Roman"/>
                <a:cs typeface="Times New Roman"/>
              </a:rPr>
              <a:t>Email:</a:t>
            </a:r>
            <a:r>
              <a:rPr sz="1200" b="1" spc="-3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b="1" spc="-10" dirty="0">
                <a:solidFill>
                  <a:schemeClr val="tx1"/>
                </a:solidFill>
                <a:latin typeface="Times New Roman"/>
                <a:cs typeface="Times New Roman"/>
                <a:hlinkClick r:id="rId5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rudy.galindo.b@gmail.com</a:t>
            </a:r>
            <a:endParaRPr sz="1200" dirty="0">
              <a:solidFill>
                <a:schemeClr val="tx1"/>
              </a:solidFill>
              <a:latin typeface="Times New Roman"/>
              <a:cs typeface="Times New Roman"/>
            </a:endParaRPr>
          </a:p>
          <a:p>
            <a:pPr marL="156210" marR="184785">
              <a:lnSpc>
                <a:spcPct val="100000"/>
              </a:lnSpc>
              <a:spcBef>
                <a:spcPts val="420"/>
              </a:spcBef>
            </a:pPr>
            <a:r>
              <a:rPr sz="1100" b="1" dirty="0">
                <a:latin typeface="Times New Roman"/>
                <a:cs typeface="Times New Roman"/>
              </a:rPr>
              <a:t>How</a:t>
            </a:r>
            <a:r>
              <a:rPr sz="1100" b="1" spc="9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to</a:t>
            </a:r>
            <a:r>
              <a:rPr sz="1100" b="1" spc="8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cite</a:t>
            </a:r>
            <a:r>
              <a:rPr sz="1100" b="1" spc="7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this</a:t>
            </a:r>
            <a:r>
              <a:rPr sz="1100" b="1" spc="9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article:</a:t>
            </a:r>
            <a:r>
              <a:rPr sz="1100" b="1" spc="9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Roraima</a:t>
            </a:r>
            <a:r>
              <a:rPr sz="1100" b="1" spc="8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G.</a:t>
            </a:r>
            <a:r>
              <a:rPr sz="1100" b="1" spc="8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Barrios</a:t>
            </a:r>
            <a:r>
              <a:rPr sz="1100" b="1" spc="9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(2020),</a:t>
            </a:r>
            <a:r>
              <a:rPr sz="1100" b="1" spc="8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"The</a:t>
            </a:r>
            <a:r>
              <a:rPr sz="1100" b="1" spc="10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Axiology:</a:t>
            </a:r>
            <a:r>
              <a:rPr sz="1100" b="1" spc="10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</a:t>
            </a:r>
            <a:r>
              <a:rPr sz="1100" b="1" spc="9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Theoretical</a:t>
            </a:r>
            <a:r>
              <a:rPr sz="1100" b="1" spc="10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Approach</a:t>
            </a:r>
            <a:r>
              <a:rPr sz="1100" b="1" spc="90" dirty="0">
                <a:latin typeface="Times New Roman"/>
                <a:cs typeface="Times New Roman"/>
              </a:rPr>
              <a:t> </a:t>
            </a:r>
            <a:r>
              <a:rPr sz="1100" b="1" spc="-20" dirty="0">
                <a:latin typeface="Times New Roman"/>
                <a:cs typeface="Times New Roman"/>
              </a:rPr>
              <a:t>from </a:t>
            </a:r>
            <a:r>
              <a:rPr sz="1100" b="1" dirty="0">
                <a:latin typeface="Times New Roman"/>
                <a:cs typeface="Times New Roman"/>
              </a:rPr>
              <a:t>the</a:t>
            </a:r>
            <a:r>
              <a:rPr sz="1100" b="1" spc="-1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Perspective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of</a:t>
            </a:r>
            <a:r>
              <a:rPr sz="1100" b="1" spc="-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Social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Quality</a:t>
            </a:r>
            <a:r>
              <a:rPr sz="1100" b="1" spc="-5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the</a:t>
            </a:r>
            <a:r>
              <a:rPr sz="1100" b="1" spc="-1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Venezuelan</a:t>
            </a:r>
            <a:r>
              <a:rPr sz="1100" b="1" spc="-1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University"</a:t>
            </a:r>
            <a:r>
              <a:rPr sz="1100" b="1" spc="-4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 (1-</a:t>
            </a:r>
            <a:r>
              <a:rPr sz="1100" b="1" spc="-25" dirty="0">
                <a:latin typeface="Times New Roman"/>
                <a:cs typeface="Times New Roman"/>
              </a:rPr>
              <a:t>13)</a:t>
            </a:r>
            <a:endParaRPr sz="1100" dirty="0">
              <a:latin typeface="Times New Roman"/>
              <a:cs typeface="Times New Roman"/>
            </a:endParaRPr>
          </a:p>
          <a:p>
            <a:pPr marL="2486660">
              <a:lnSpc>
                <a:spcPct val="100000"/>
              </a:lnSpc>
            </a:pPr>
            <a:r>
              <a:rPr sz="1100" b="1" dirty="0">
                <a:latin typeface="Times New Roman"/>
                <a:cs typeface="Times New Roman"/>
              </a:rPr>
              <a:t>Received:</a:t>
            </a:r>
            <a:r>
              <a:rPr sz="1100" b="1" spc="-4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August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spc="-20" dirty="0">
                <a:latin typeface="Times New Roman"/>
                <a:cs typeface="Times New Roman"/>
              </a:rPr>
              <a:t>2020</a:t>
            </a:r>
            <a:endParaRPr sz="1100" dirty="0">
              <a:latin typeface="Times New Roman"/>
              <a:cs typeface="Times New Roman"/>
            </a:endParaRPr>
          </a:p>
          <a:p>
            <a:pPr marL="2521585">
              <a:lnSpc>
                <a:spcPct val="100000"/>
              </a:lnSpc>
            </a:pPr>
            <a:r>
              <a:rPr sz="1100" b="1" dirty="0">
                <a:latin typeface="Times New Roman"/>
                <a:cs typeface="Times New Roman"/>
              </a:rPr>
              <a:t>Revised:</a:t>
            </a:r>
            <a:r>
              <a:rPr sz="1100" b="1" spc="-5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August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spc="-20" dirty="0">
                <a:latin typeface="Times New Roman"/>
                <a:cs typeface="Times New Roman"/>
              </a:rPr>
              <a:t>2020</a:t>
            </a:r>
            <a:endParaRPr sz="1100" dirty="0">
              <a:latin typeface="Times New Roman"/>
              <a:cs typeface="Times New Roman"/>
            </a:endParaRPr>
          </a:p>
          <a:p>
            <a:pPr marL="2509520">
              <a:lnSpc>
                <a:spcPct val="100000"/>
              </a:lnSpc>
            </a:pPr>
            <a:r>
              <a:rPr sz="1100" b="1" dirty="0">
                <a:latin typeface="Times New Roman"/>
                <a:cs typeface="Times New Roman"/>
              </a:rPr>
              <a:t>Accepted: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September</a:t>
            </a:r>
            <a:r>
              <a:rPr sz="1100" b="1" spc="-40" dirty="0">
                <a:latin typeface="Times New Roman"/>
                <a:cs typeface="Times New Roman"/>
              </a:rPr>
              <a:t> </a:t>
            </a:r>
            <a:r>
              <a:rPr sz="1100" b="1" spc="-20" dirty="0">
                <a:latin typeface="Times New Roman"/>
                <a:cs typeface="Times New Roman"/>
              </a:rPr>
              <a:t>2020</a:t>
            </a:r>
            <a:endParaRPr sz="1100" dirty="0">
              <a:latin typeface="Times New Roman"/>
              <a:cs typeface="Times New Roman"/>
            </a:endParaRPr>
          </a:p>
          <a:p>
            <a:pPr marL="173990" marR="210820" algn="ctr">
              <a:lnSpc>
                <a:spcPct val="100000"/>
              </a:lnSpc>
              <a:spcBef>
                <a:spcPts val="1050"/>
              </a:spcBef>
            </a:pPr>
            <a:r>
              <a:rPr sz="1200" b="1" spc="-10" dirty="0">
                <a:latin typeface="Times New Roman"/>
                <a:cs typeface="Times New Roman"/>
              </a:rPr>
              <a:t>“Axiology:</a:t>
            </a:r>
            <a:r>
              <a:rPr sz="1200" b="1" spc="-6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A</a:t>
            </a:r>
            <a:r>
              <a:rPr sz="1200" b="1" spc="-90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Theoretical</a:t>
            </a:r>
            <a:r>
              <a:rPr sz="1200" b="1" spc="-6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Approach</a:t>
            </a:r>
            <a:r>
              <a:rPr sz="1200" b="1" spc="-4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from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the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Perspective</a:t>
            </a:r>
            <a:r>
              <a:rPr sz="1200" b="1" spc="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of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Social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Quality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in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the</a:t>
            </a:r>
            <a:r>
              <a:rPr sz="1200" b="1" spc="-50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Venezuelan University”</a:t>
            </a:r>
            <a:endParaRPr sz="1200" dirty="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60"/>
              </a:spcBef>
            </a:pPr>
            <a:endParaRPr sz="1200" dirty="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</a:pPr>
            <a:r>
              <a:rPr sz="1200" b="1" spc="-10" dirty="0">
                <a:latin typeface="Times New Roman"/>
                <a:cs typeface="Times New Roman"/>
              </a:rPr>
              <a:t>ABSTRACT</a:t>
            </a:r>
            <a:endParaRPr sz="1200" dirty="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65"/>
              </a:spcBef>
            </a:pPr>
            <a:endParaRPr sz="1200" dirty="0">
              <a:latin typeface="Times New Roman"/>
              <a:cs typeface="Times New Roman"/>
            </a:endParaRPr>
          </a:p>
          <a:p>
            <a:pPr marL="12700" marR="508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purpose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research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was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generate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epistemological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theoretical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foundations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that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contribute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to </a:t>
            </a:r>
            <a:r>
              <a:rPr sz="1200" dirty="0">
                <a:latin typeface="Times New Roman"/>
                <a:cs typeface="Times New Roman"/>
              </a:rPr>
              <a:t>redefining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 role of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axiology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 search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social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quality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 the </a:t>
            </a:r>
            <a:r>
              <a:rPr sz="1200" spc="-10" dirty="0">
                <a:latin typeface="Times New Roman"/>
                <a:cs typeface="Times New Roman"/>
              </a:rPr>
              <a:t>Venezuelan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University,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taking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as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0" dirty="0">
                <a:latin typeface="Times New Roman"/>
                <a:cs typeface="Times New Roman"/>
              </a:rPr>
              <a:t>a </a:t>
            </a:r>
            <a:r>
              <a:rPr sz="1200" dirty="0">
                <a:latin typeface="Times New Roman"/>
                <a:cs typeface="Times New Roman"/>
              </a:rPr>
              <a:t>case</a:t>
            </a:r>
            <a:r>
              <a:rPr sz="1200" spc="12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study</a:t>
            </a:r>
            <a:r>
              <a:rPr sz="1200" spc="114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12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“Rómulo</a:t>
            </a:r>
            <a:r>
              <a:rPr sz="1200" spc="12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Gallegos”</a:t>
            </a:r>
            <a:r>
              <a:rPr sz="1200" spc="12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National</a:t>
            </a:r>
            <a:r>
              <a:rPr sz="1200" spc="13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Experimental</a:t>
            </a:r>
            <a:r>
              <a:rPr sz="1200" spc="13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University</a:t>
            </a:r>
            <a:r>
              <a:rPr sz="1200" spc="11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12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12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Central</a:t>
            </a:r>
            <a:r>
              <a:rPr sz="1200" spc="130" dirty="0">
                <a:latin typeface="Times New Roman"/>
                <a:cs typeface="Times New Roman"/>
              </a:rPr>
              <a:t>  </a:t>
            </a:r>
            <a:r>
              <a:rPr sz="1200" spc="-10" dirty="0">
                <a:latin typeface="Times New Roman"/>
                <a:cs typeface="Times New Roman"/>
              </a:rPr>
              <a:t>Plains, </a:t>
            </a:r>
            <a:r>
              <a:rPr sz="1200" dirty="0">
                <a:latin typeface="Times New Roman"/>
                <a:cs typeface="Times New Roman"/>
              </a:rPr>
              <a:t>methodologically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,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epistemic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matrix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study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is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post-</a:t>
            </a:r>
            <a:r>
              <a:rPr sz="1200" dirty="0">
                <a:latin typeface="Times New Roman"/>
                <a:cs typeface="Times New Roman"/>
              </a:rPr>
              <a:t>positivist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paradigm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with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qualitative </a:t>
            </a:r>
            <a:r>
              <a:rPr sz="1200" dirty="0">
                <a:latin typeface="Times New Roman"/>
                <a:cs typeface="Times New Roman"/>
              </a:rPr>
              <a:t>discourse,</a:t>
            </a:r>
            <a:r>
              <a:rPr sz="1200" spc="12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likewise</a:t>
            </a:r>
            <a:r>
              <a:rPr sz="1200" spc="12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12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phenomenological</a:t>
            </a:r>
            <a:r>
              <a:rPr sz="1200" spc="13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approach</a:t>
            </a:r>
            <a:r>
              <a:rPr sz="1200" spc="12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is</a:t>
            </a:r>
            <a:r>
              <a:rPr sz="1200" spc="12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exposed,</a:t>
            </a:r>
            <a:r>
              <a:rPr sz="1200" spc="13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using</a:t>
            </a:r>
            <a:r>
              <a:rPr sz="1200" spc="12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120" dirty="0">
                <a:latin typeface="Times New Roman"/>
                <a:cs typeface="Times New Roman"/>
              </a:rPr>
              <a:t>  </a:t>
            </a:r>
            <a:r>
              <a:rPr sz="1200" spc="-10" dirty="0">
                <a:latin typeface="Times New Roman"/>
                <a:cs typeface="Times New Roman"/>
              </a:rPr>
              <a:t>phenomenological- </a:t>
            </a:r>
            <a:r>
              <a:rPr sz="1200" dirty="0">
                <a:latin typeface="Times New Roman"/>
                <a:cs typeface="Times New Roman"/>
              </a:rPr>
              <a:t>hermeneutical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method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this,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scene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was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represented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by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aforementioned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house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studies, </a:t>
            </a:r>
            <a:r>
              <a:rPr sz="1200" dirty="0">
                <a:latin typeface="Times New Roman"/>
                <a:cs typeface="Times New Roman"/>
              </a:rPr>
              <a:t>considering</a:t>
            </a:r>
            <a:r>
              <a:rPr sz="1200" spc="3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as</a:t>
            </a:r>
            <a:r>
              <a:rPr sz="1200" spc="3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social</a:t>
            </a:r>
            <a:r>
              <a:rPr sz="1200" spc="3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actors</a:t>
            </a:r>
            <a:r>
              <a:rPr sz="1200" spc="3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teachers</a:t>
            </a:r>
            <a:r>
              <a:rPr sz="1200" spc="3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from</a:t>
            </a:r>
            <a:r>
              <a:rPr sz="1200" spc="3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different</a:t>
            </a:r>
            <a:r>
              <a:rPr sz="1200" spc="3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areas</a:t>
            </a:r>
            <a:r>
              <a:rPr sz="1200" spc="3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3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3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university,</a:t>
            </a:r>
            <a:r>
              <a:rPr sz="1200" spc="3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who</a:t>
            </a:r>
            <a:r>
              <a:rPr sz="1200" spc="3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had</a:t>
            </a:r>
            <a:r>
              <a:rPr sz="1200" spc="35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sufficient </a:t>
            </a:r>
            <a:r>
              <a:rPr sz="1200" dirty="0">
                <a:latin typeface="Times New Roman"/>
                <a:cs typeface="Times New Roman"/>
              </a:rPr>
              <a:t>credentials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this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role,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using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semi-</a:t>
            </a:r>
            <a:r>
              <a:rPr sz="1200" dirty="0">
                <a:latin typeface="Times New Roman"/>
                <a:cs typeface="Times New Roman"/>
              </a:rPr>
              <a:t>structured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interviews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this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purpose;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main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findings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were </a:t>
            </a:r>
            <a:r>
              <a:rPr sz="1200" dirty="0">
                <a:latin typeface="Times New Roman"/>
                <a:cs typeface="Times New Roman"/>
              </a:rPr>
              <a:t>analyzed</a:t>
            </a:r>
            <a:r>
              <a:rPr sz="1200" spc="3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through</a:t>
            </a:r>
            <a:r>
              <a:rPr sz="1200" spc="3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3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categorization,</a:t>
            </a:r>
            <a:r>
              <a:rPr sz="1200" spc="3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structuring,</a:t>
            </a:r>
            <a:r>
              <a:rPr sz="1200" spc="3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contrasting</a:t>
            </a:r>
            <a:r>
              <a:rPr sz="1200" spc="3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and</a:t>
            </a:r>
            <a:r>
              <a:rPr sz="1200" spc="3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triangulation,</a:t>
            </a:r>
            <a:r>
              <a:rPr sz="1200" spc="3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revealing</a:t>
            </a:r>
            <a:r>
              <a:rPr sz="1200" spc="3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that</a:t>
            </a:r>
            <a:r>
              <a:rPr sz="1200" spc="33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the </a:t>
            </a:r>
            <a:r>
              <a:rPr sz="1200" dirty="0">
                <a:latin typeface="Times New Roman"/>
                <a:cs typeface="Times New Roman"/>
              </a:rPr>
              <a:t>university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must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be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built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environment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coexistence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oriented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good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living,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aimed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at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exploiting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talents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and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capacities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each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social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actor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university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context.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teachers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with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humanistic </a:t>
            </a:r>
            <a:r>
              <a:rPr sz="1200" dirty="0">
                <a:latin typeface="Times New Roman"/>
                <a:cs typeface="Times New Roman"/>
              </a:rPr>
              <a:t>training,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addition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contributing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construction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quality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graduate,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integral </a:t>
            </a:r>
            <a:r>
              <a:rPr sz="1200" dirty="0">
                <a:latin typeface="Times New Roman"/>
                <a:cs typeface="Times New Roman"/>
              </a:rPr>
              <a:t>human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being.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This</a:t>
            </a:r>
            <a:r>
              <a:rPr sz="1200" spc="3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leads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theorizing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about</a:t>
            </a:r>
            <a:r>
              <a:rPr sz="1200" spc="3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importance</a:t>
            </a:r>
            <a:r>
              <a:rPr sz="1200" spc="3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axiology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at</a:t>
            </a:r>
            <a:r>
              <a:rPr sz="1200" spc="3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university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level, </a:t>
            </a:r>
            <a:r>
              <a:rPr sz="1200" dirty="0">
                <a:latin typeface="Times New Roman"/>
                <a:cs typeface="Times New Roman"/>
              </a:rPr>
              <a:t>generating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framework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based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on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political,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ontological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and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methodological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components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that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give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body </a:t>
            </a:r>
            <a:r>
              <a:rPr sz="1200" dirty="0">
                <a:latin typeface="Times New Roman"/>
                <a:cs typeface="Times New Roman"/>
              </a:rPr>
              <a:t>to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Ecoaxiological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Theory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Social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Quality,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which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considers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ethics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as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articulating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axis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between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university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context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and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Social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Quality,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permeated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by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individual's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life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project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and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practical </a:t>
            </a:r>
            <a:r>
              <a:rPr sz="1200" dirty="0">
                <a:latin typeface="Times New Roman"/>
                <a:cs typeface="Times New Roman"/>
              </a:rPr>
              <a:t>reason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teaching,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considering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as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key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elements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university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institution,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family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and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society,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as </a:t>
            </a:r>
            <a:r>
              <a:rPr sz="1200" dirty="0">
                <a:latin typeface="Times New Roman"/>
                <a:cs typeface="Times New Roman"/>
              </a:rPr>
              <a:t>fundamental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institutions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construction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new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vision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university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work.</a:t>
            </a:r>
            <a:endParaRPr sz="1200" dirty="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65"/>
              </a:spcBef>
            </a:pPr>
            <a:endParaRPr sz="1200" dirty="0">
              <a:latin typeface="Times New Roman"/>
              <a:cs typeface="Times New Roman"/>
            </a:endParaRPr>
          </a:p>
          <a:p>
            <a:pPr marL="12700" algn="just">
              <a:lnSpc>
                <a:spcPct val="100000"/>
              </a:lnSpc>
            </a:pPr>
            <a:r>
              <a:rPr sz="1200" b="1" spc="-10" dirty="0">
                <a:latin typeface="Times New Roman"/>
                <a:cs typeface="Times New Roman"/>
              </a:rPr>
              <a:t>Descriptors:</a:t>
            </a:r>
            <a:r>
              <a:rPr sz="1200" b="1" spc="-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Axiological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elements,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social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quality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and</a:t>
            </a:r>
            <a:r>
              <a:rPr sz="1200" spc="-4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Venezuelan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university</a:t>
            </a:r>
            <a:endParaRPr sz="1200" dirty="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60"/>
              </a:spcBef>
            </a:pPr>
            <a:endParaRPr sz="1200" dirty="0">
              <a:latin typeface="Times New Roman"/>
              <a:cs typeface="Times New Roman"/>
            </a:endParaRPr>
          </a:p>
          <a:p>
            <a:pPr marL="12700" marR="6350" algn="just">
              <a:lnSpc>
                <a:spcPct val="100000"/>
              </a:lnSpc>
            </a:pPr>
            <a:r>
              <a:rPr sz="1200" b="1" dirty="0">
                <a:latin typeface="Times New Roman"/>
                <a:cs typeface="Times New Roman"/>
              </a:rPr>
              <a:t>Biographical</a:t>
            </a:r>
            <a:r>
              <a:rPr sz="1200" b="1" spc="114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Review:</a:t>
            </a:r>
            <a:r>
              <a:rPr sz="1200" b="1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Research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professor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at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UNERG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Health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Sciences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Area,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with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undergraduate </a:t>
            </a:r>
            <a:r>
              <a:rPr sz="1200" dirty="0">
                <a:latin typeface="Times New Roman"/>
                <a:cs typeface="Times New Roman"/>
              </a:rPr>
              <a:t>studies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at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UNERG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and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postgraduate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studies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at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national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and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international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universities.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Undergraduate </a:t>
            </a:r>
            <a:r>
              <a:rPr sz="1200" dirty="0">
                <a:latin typeface="Times New Roman"/>
                <a:cs typeface="Times New Roman"/>
              </a:rPr>
              <a:t>and graduate</a:t>
            </a:r>
            <a:r>
              <a:rPr sz="1200" spc="-10" dirty="0">
                <a:latin typeface="Times New Roman"/>
                <a:cs typeface="Times New Roman"/>
              </a:rPr>
              <a:t> tutor.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Academic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Comptroller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and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currently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Head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Department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Morphological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and </a:t>
            </a:r>
            <a:r>
              <a:rPr sz="1200" dirty="0">
                <a:latin typeface="Times New Roman"/>
                <a:cs typeface="Times New Roman"/>
              </a:rPr>
              <a:t>Physiological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Sciences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-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Radiodiagnostic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Program.</a:t>
            </a:r>
            <a:endParaRPr sz="1200" dirty="0">
              <a:latin typeface="Times New Roman"/>
              <a:cs typeface="Times New Roman"/>
            </a:endParaRPr>
          </a:p>
        </p:txBody>
      </p:sp>
      <p:pic>
        <p:nvPicPr>
          <p:cNvPr id="31" name="object 31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4725161" y="164274"/>
            <a:ext cx="1805305" cy="893889"/>
          </a:xfrm>
          <a:prstGeom prst="rect">
            <a:avLst/>
          </a:prstGeom>
        </p:spPr>
      </p:pic>
      <p:sp>
        <p:nvSpPr>
          <p:cNvPr id="32" name="object 32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82905" rIns="0" bIns="0" rtlCol="0">
            <a:spAutoFit/>
          </a:bodyPr>
          <a:lstStyle/>
          <a:p>
            <a:pPr marL="203835">
              <a:lnSpc>
                <a:spcPts val="1410"/>
              </a:lnSpc>
            </a:pPr>
            <a:fld id="{81D60167-4931-47E6-BA6A-407CBD079E47}" type="slidenum">
              <a:rPr spc="-25" dirty="0"/>
              <a:t>38</a:t>
            </a:fld>
            <a:endParaRPr spc="-25" dirty="0"/>
          </a:p>
        </p:txBody>
      </p:sp>
      <p:grpSp>
        <p:nvGrpSpPr>
          <p:cNvPr id="33" name="Grupo 32">
            <a:extLst>
              <a:ext uri="{FF2B5EF4-FFF2-40B4-BE49-F238E27FC236}">
                <a16:creationId xmlns:a16="http://schemas.microsoft.com/office/drawing/2014/main" id="{E595B4AA-406D-9BB5-C6AC-01496DA296F1}"/>
              </a:ext>
            </a:extLst>
          </p:cNvPr>
          <p:cNvGrpSpPr/>
          <p:nvPr/>
        </p:nvGrpSpPr>
        <p:grpSpPr>
          <a:xfrm>
            <a:off x="192024" y="99280"/>
            <a:ext cx="6472351" cy="1452626"/>
            <a:chOff x="470065" y="1951410"/>
            <a:chExt cx="6665976" cy="1452626"/>
          </a:xfrm>
        </p:grpSpPr>
        <p:grpSp>
          <p:nvGrpSpPr>
            <p:cNvPr id="34" name="object 12">
              <a:extLst>
                <a:ext uri="{FF2B5EF4-FFF2-40B4-BE49-F238E27FC236}">
                  <a16:creationId xmlns:a16="http://schemas.microsoft.com/office/drawing/2014/main" id="{0EB8580B-0421-ADF2-4938-9567579548CA}"/>
                </a:ext>
              </a:extLst>
            </p:cNvPr>
            <p:cNvGrpSpPr/>
            <p:nvPr/>
          </p:nvGrpSpPr>
          <p:grpSpPr>
            <a:xfrm>
              <a:off x="470065" y="1951664"/>
              <a:ext cx="6665976" cy="1452372"/>
              <a:chOff x="96011" y="115823"/>
              <a:chExt cx="6665976" cy="1452372"/>
            </a:xfrm>
          </p:grpSpPr>
          <p:pic>
            <p:nvPicPr>
              <p:cNvPr id="38" name="object 13">
                <a:extLst>
                  <a:ext uri="{FF2B5EF4-FFF2-40B4-BE49-F238E27FC236}">
                    <a16:creationId xmlns:a16="http://schemas.microsoft.com/office/drawing/2014/main" id="{2413AB19-9859-342C-C289-E9B813B59BCD}"/>
                  </a:ext>
                </a:extLst>
              </p:cNvPr>
              <p:cNvPicPr/>
              <p:nvPr/>
            </p:nvPicPr>
            <p:blipFill>
              <a:blip r:embed="rId7" cstate="print"/>
              <a:stretch>
                <a:fillRect/>
              </a:stretch>
            </p:blipFill>
            <p:spPr>
              <a:xfrm>
                <a:off x="96011" y="115823"/>
                <a:ext cx="6665976" cy="1452372"/>
              </a:xfrm>
              <a:prstGeom prst="rect">
                <a:avLst/>
              </a:prstGeom>
            </p:spPr>
          </p:pic>
          <p:pic>
            <p:nvPicPr>
              <p:cNvPr id="39" name="object 14">
                <a:extLst>
                  <a:ext uri="{FF2B5EF4-FFF2-40B4-BE49-F238E27FC236}">
                    <a16:creationId xmlns:a16="http://schemas.microsoft.com/office/drawing/2014/main" id="{B857F065-6894-7169-2DED-98384C11D74D}"/>
                  </a:ext>
                </a:extLst>
              </p:cNvPr>
              <p:cNvPicPr/>
              <p:nvPr/>
            </p:nvPicPr>
            <p:blipFill>
              <a:blip r:embed="rId8" cstate="print"/>
              <a:stretch>
                <a:fillRect/>
              </a:stretch>
            </p:blipFill>
            <p:spPr>
              <a:xfrm>
                <a:off x="142849" y="142875"/>
                <a:ext cx="6572275" cy="1358646"/>
              </a:xfrm>
              <a:prstGeom prst="rect">
                <a:avLst/>
              </a:prstGeom>
            </p:spPr>
          </p:pic>
          <p:sp>
            <p:nvSpPr>
              <p:cNvPr id="40" name="object 15">
                <a:extLst>
                  <a:ext uri="{FF2B5EF4-FFF2-40B4-BE49-F238E27FC236}">
                    <a16:creationId xmlns:a16="http://schemas.microsoft.com/office/drawing/2014/main" id="{FF505F4B-825F-C996-3989-BC2E61ED9CF0}"/>
                  </a:ext>
                </a:extLst>
              </p:cNvPr>
              <p:cNvSpPr/>
              <p:nvPr/>
            </p:nvSpPr>
            <p:spPr>
              <a:xfrm>
                <a:off x="142849" y="142875"/>
                <a:ext cx="6572884" cy="1358900"/>
              </a:xfrm>
              <a:custGeom>
                <a:avLst/>
                <a:gdLst/>
                <a:ahLst/>
                <a:cxnLst/>
                <a:rect l="l" t="t" r="r" b="b"/>
                <a:pathLst>
                  <a:path w="6572884" h="1358900">
                    <a:moveTo>
                      <a:pt x="0" y="226441"/>
                    </a:moveTo>
                    <a:lnTo>
                      <a:pt x="4600" y="180795"/>
                    </a:lnTo>
                    <a:lnTo>
                      <a:pt x="17795" y="138285"/>
                    </a:lnTo>
                    <a:lnTo>
                      <a:pt x="38673" y="99820"/>
                    </a:lnTo>
                    <a:lnTo>
                      <a:pt x="66324" y="66309"/>
                    </a:lnTo>
                    <a:lnTo>
                      <a:pt x="99837" y="38663"/>
                    </a:lnTo>
                    <a:lnTo>
                      <a:pt x="138301" y="17789"/>
                    </a:lnTo>
                    <a:lnTo>
                      <a:pt x="180806" y="4599"/>
                    </a:lnTo>
                    <a:lnTo>
                      <a:pt x="226440" y="0"/>
                    </a:lnTo>
                    <a:lnTo>
                      <a:pt x="6345834" y="0"/>
                    </a:lnTo>
                    <a:lnTo>
                      <a:pt x="6391480" y="4599"/>
                    </a:lnTo>
                    <a:lnTo>
                      <a:pt x="6433990" y="17789"/>
                    </a:lnTo>
                    <a:lnTo>
                      <a:pt x="6472455" y="38663"/>
                    </a:lnTo>
                    <a:lnTo>
                      <a:pt x="6505965" y="66309"/>
                    </a:lnTo>
                    <a:lnTo>
                      <a:pt x="6533612" y="99820"/>
                    </a:lnTo>
                    <a:lnTo>
                      <a:pt x="6554485" y="138285"/>
                    </a:lnTo>
                    <a:lnTo>
                      <a:pt x="6567676" y="180795"/>
                    </a:lnTo>
                    <a:lnTo>
                      <a:pt x="6572275" y="226441"/>
                    </a:lnTo>
                    <a:lnTo>
                      <a:pt x="6572275" y="1132204"/>
                    </a:lnTo>
                    <a:lnTo>
                      <a:pt x="6567676" y="1177850"/>
                    </a:lnTo>
                    <a:lnTo>
                      <a:pt x="6554485" y="1220360"/>
                    </a:lnTo>
                    <a:lnTo>
                      <a:pt x="6533612" y="1258825"/>
                    </a:lnTo>
                    <a:lnTo>
                      <a:pt x="6505965" y="1292336"/>
                    </a:lnTo>
                    <a:lnTo>
                      <a:pt x="6472455" y="1319982"/>
                    </a:lnTo>
                    <a:lnTo>
                      <a:pt x="6433990" y="1340856"/>
                    </a:lnTo>
                    <a:lnTo>
                      <a:pt x="6391480" y="1354046"/>
                    </a:lnTo>
                    <a:lnTo>
                      <a:pt x="6345834" y="1358646"/>
                    </a:lnTo>
                    <a:lnTo>
                      <a:pt x="226440" y="1358646"/>
                    </a:lnTo>
                    <a:lnTo>
                      <a:pt x="180806" y="1354046"/>
                    </a:lnTo>
                    <a:lnTo>
                      <a:pt x="138301" y="1340856"/>
                    </a:lnTo>
                    <a:lnTo>
                      <a:pt x="99837" y="1319982"/>
                    </a:lnTo>
                    <a:lnTo>
                      <a:pt x="66324" y="1292336"/>
                    </a:lnTo>
                    <a:lnTo>
                      <a:pt x="38673" y="1258825"/>
                    </a:lnTo>
                    <a:lnTo>
                      <a:pt x="17795" y="1220360"/>
                    </a:lnTo>
                    <a:lnTo>
                      <a:pt x="4600" y="1177850"/>
                    </a:lnTo>
                    <a:lnTo>
                      <a:pt x="0" y="1132204"/>
                    </a:lnTo>
                    <a:lnTo>
                      <a:pt x="0" y="226441"/>
                    </a:lnTo>
                    <a:close/>
                  </a:path>
                </a:pathLst>
              </a:custGeom>
              <a:ln w="9525">
                <a:solidFill>
                  <a:srgbClr val="55CE74"/>
                </a:solidFill>
              </a:ln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pic>
            <p:nvPicPr>
              <p:cNvPr id="41" name="object 16">
                <a:extLst>
                  <a:ext uri="{FF2B5EF4-FFF2-40B4-BE49-F238E27FC236}">
                    <a16:creationId xmlns:a16="http://schemas.microsoft.com/office/drawing/2014/main" id="{945D5ECA-D160-F5F1-BD43-9B07EE409E4F}"/>
                  </a:ext>
                </a:extLst>
              </p:cNvPr>
              <p:cNvPicPr/>
              <p:nvPr/>
            </p:nvPicPr>
            <p:blipFill>
              <a:blip r:embed="rId9" cstate="print"/>
              <a:stretch>
                <a:fillRect/>
              </a:stretch>
            </p:blipFill>
            <p:spPr>
              <a:xfrm>
                <a:off x="2500248" y="305930"/>
                <a:ext cx="1714500" cy="733945"/>
              </a:xfrm>
              <a:prstGeom prst="rect">
                <a:avLst/>
              </a:prstGeom>
            </p:spPr>
          </p:pic>
        </p:grpSp>
        <p:sp>
          <p:nvSpPr>
            <p:cNvPr id="35" name="object 16">
              <a:extLst>
                <a:ext uri="{FF2B5EF4-FFF2-40B4-BE49-F238E27FC236}">
                  <a16:creationId xmlns:a16="http://schemas.microsoft.com/office/drawing/2014/main" id="{F9DAE565-BE1F-A6C0-E7DD-C86FFAAA41B5}"/>
                </a:ext>
              </a:extLst>
            </p:cNvPr>
            <p:cNvSpPr txBox="1"/>
            <p:nvPr/>
          </p:nvSpPr>
          <p:spPr>
            <a:xfrm>
              <a:off x="2775727" y="2875716"/>
              <a:ext cx="3332858" cy="391795"/>
            </a:xfrm>
            <a:prstGeom prst="rect">
              <a:avLst/>
            </a:prstGeom>
            <a:noFill/>
          </p:spPr>
          <p:txBody>
            <a:bodyPr vert="horz" wrap="square" lIns="0" tIns="12700" rIns="0" bIns="0" rtlCol="0">
              <a:spAutoFit/>
            </a:bodyPr>
            <a:lstStyle/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Volumen 4,  Número 1  Enero a Julio 2021</a:t>
              </a:r>
            </a:p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Revista Semestral. Venezuela</a:t>
              </a:r>
              <a:endParaRPr sz="1200" dirty="0">
                <a:latin typeface="Arial"/>
                <a:cs typeface="Arial"/>
              </a:endParaRPr>
            </a:p>
          </p:txBody>
        </p:sp>
        <p:pic>
          <p:nvPicPr>
            <p:cNvPr id="36" name="object 25">
              <a:extLst>
                <a:ext uri="{FF2B5EF4-FFF2-40B4-BE49-F238E27FC236}">
                  <a16:creationId xmlns:a16="http://schemas.microsoft.com/office/drawing/2014/main" id="{6C1ED4BF-5A90-CFA8-4384-226E8FA20057}"/>
                </a:ext>
              </a:extLst>
            </p:cNvPr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470065" y="2027896"/>
              <a:ext cx="2305662" cy="1053903"/>
            </a:xfrm>
            <a:prstGeom prst="rect">
              <a:avLst/>
            </a:prstGeom>
          </p:spPr>
        </p:pic>
        <p:pic>
          <p:nvPicPr>
            <p:cNvPr id="37" name="object 31">
              <a:extLst>
                <a:ext uri="{FF2B5EF4-FFF2-40B4-BE49-F238E27FC236}">
                  <a16:creationId xmlns:a16="http://schemas.microsoft.com/office/drawing/2014/main" id="{0D1BC60A-95AB-26EB-C238-3504FC2BDA20}"/>
                </a:ext>
              </a:extLst>
            </p:cNvPr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4932681" y="1951410"/>
              <a:ext cx="1805304" cy="893889"/>
            </a:xfrm>
            <a:prstGeom prst="rect">
              <a:avLst/>
            </a:prstGeom>
          </p:spPr>
        </p:pic>
      </p:grpSp>
    </p:spTree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2" name="object 3">
            <a:extLst>
              <a:ext uri="{FF2B5EF4-FFF2-40B4-BE49-F238E27FC236}">
                <a16:creationId xmlns:a16="http://schemas.microsoft.com/office/drawing/2014/main" id="{A5B2C932-A0A1-EBD6-5275-5516D09D95C7}"/>
              </a:ext>
            </a:extLst>
          </p:cNvPr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32294" y="8603077"/>
            <a:ext cx="6516624" cy="160020"/>
          </a:xfrm>
          <a:prstGeom prst="rect">
            <a:avLst/>
          </a:prstGeom>
        </p:spPr>
      </p:pic>
      <p:sp>
        <p:nvSpPr>
          <p:cNvPr id="16" name="object 16"/>
          <p:cNvSpPr txBox="1"/>
          <p:nvPr/>
        </p:nvSpPr>
        <p:spPr>
          <a:xfrm>
            <a:off x="268732" y="1533756"/>
            <a:ext cx="6418580" cy="6514604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063875" marR="773430" indent="-431800">
              <a:lnSpc>
                <a:spcPct val="100000"/>
              </a:lnSpc>
              <a:spcBef>
                <a:spcPts val="100"/>
              </a:spcBef>
            </a:pPr>
            <a:endParaRPr sz="1200" dirty="0">
              <a:latin typeface="Arial"/>
              <a:cs typeface="Arial"/>
            </a:endParaRPr>
          </a:p>
          <a:p>
            <a:pPr algn="ctr">
              <a:lnSpc>
                <a:spcPct val="100000"/>
              </a:lnSpc>
            </a:pPr>
            <a:r>
              <a:rPr sz="1200" b="1" spc="-10" dirty="0">
                <a:latin typeface="Times New Roman"/>
                <a:cs typeface="Times New Roman"/>
              </a:rPr>
              <a:t>INTRODUCCIÓN</a:t>
            </a:r>
            <a:endParaRPr sz="1200" dirty="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60"/>
              </a:spcBef>
            </a:pPr>
            <a:endParaRPr sz="1200" dirty="0">
              <a:latin typeface="Times New Roman"/>
              <a:cs typeface="Times New Roman"/>
            </a:endParaRPr>
          </a:p>
          <a:p>
            <a:pPr marL="375285" marR="8890" indent="-36322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transformaciones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están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experimentando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actualidad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producto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cambio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operado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el </a:t>
            </a:r>
            <a:r>
              <a:rPr sz="1200" dirty="0">
                <a:latin typeface="Times New Roman"/>
                <a:cs typeface="Times New Roman"/>
              </a:rPr>
              <a:t>contexto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social,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político,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económico,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científico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10" dirty="0">
                <a:latin typeface="Times New Roman"/>
                <a:cs typeface="Times New Roman"/>
              </a:rPr>
              <a:t> socio-</a:t>
            </a:r>
            <a:r>
              <a:rPr sz="1200" dirty="0">
                <a:latin typeface="Times New Roman"/>
                <a:cs typeface="Times New Roman"/>
              </a:rPr>
              <a:t>cultural,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obliga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reflexión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análisis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en </a:t>
            </a:r>
            <a:r>
              <a:rPr sz="1200" dirty="0">
                <a:latin typeface="Times New Roman"/>
                <a:cs typeface="Times New Roman"/>
              </a:rPr>
              <a:t>aspectos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específicos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amplio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complejo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campo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significa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promoción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conducta </a:t>
            </a:r>
            <a:r>
              <a:rPr sz="1200" dirty="0">
                <a:latin typeface="Times New Roman"/>
                <a:cs typeface="Times New Roman"/>
              </a:rPr>
              <a:t>axiológica,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allí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investigación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demuestra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teóricamente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dar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cuenta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estado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conocimiento</a:t>
            </a:r>
            <a:r>
              <a:rPr sz="1200" spc="3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3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3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vínculo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3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tendencias</a:t>
            </a:r>
            <a:r>
              <a:rPr sz="1200" spc="3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filosóficas</a:t>
            </a:r>
            <a:r>
              <a:rPr sz="1200" spc="3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educativas</a:t>
            </a:r>
            <a:r>
              <a:rPr sz="1200" spc="3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relacionadas</a:t>
            </a:r>
            <a:r>
              <a:rPr sz="1200" spc="3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3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31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eje </a:t>
            </a:r>
            <a:r>
              <a:rPr sz="1200" dirty="0">
                <a:latin typeface="Times New Roman"/>
                <a:cs typeface="Times New Roman"/>
              </a:rPr>
              <a:t>transversal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valores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contexto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Universidad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Venezolana.</a:t>
            </a:r>
            <a:endParaRPr sz="1200" dirty="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60"/>
              </a:spcBef>
            </a:pPr>
            <a:endParaRPr sz="1200" dirty="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</a:pPr>
            <a:r>
              <a:rPr sz="1200" b="1" spc="-10" dirty="0">
                <a:latin typeface="Times New Roman"/>
                <a:cs typeface="Times New Roman"/>
              </a:rPr>
              <a:t>ACERCAMIENTO</a:t>
            </a:r>
            <a:r>
              <a:rPr sz="1200" b="1" spc="-8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AL</a:t>
            </a:r>
            <a:r>
              <a:rPr sz="1200" b="1" spc="-7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FENÓMENO</a:t>
            </a:r>
            <a:r>
              <a:rPr sz="1200" b="1" spc="1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</a:t>
            </a:r>
            <a:r>
              <a:rPr sz="1200" b="1" spc="-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ESTUDIO</a:t>
            </a:r>
            <a:endParaRPr sz="1200" dirty="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60"/>
              </a:spcBef>
            </a:pPr>
            <a:endParaRPr sz="1200" dirty="0">
              <a:latin typeface="Times New Roman"/>
              <a:cs typeface="Times New Roman"/>
            </a:endParaRPr>
          </a:p>
          <a:p>
            <a:pPr marL="375285" marR="6350" indent="-36322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4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educación</a:t>
            </a:r>
            <a:r>
              <a:rPr sz="1200" spc="3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universitaria</a:t>
            </a:r>
            <a:r>
              <a:rPr sz="1200" spc="3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hoy</a:t>
            </a:r>
            <a:r>
              <a:rPr sz="1200" spc="3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3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3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compromiso</a:t>
            </a:r>
            <a:r>
              <a:rPr sz="1200" spc="3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3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mejorar</a:t>
            </a:r>
            <a:r>
              <a:rPr sz="1200" spc="4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3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sociedad,</a:t>
            </a:r>
            <a:r>
              <a:rPr sz="1200" spc="3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reforzando</a:t>
            </a:r>
            <a:r>
              <a:rPr sz="1200" spc="40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las </a:t>
            </a:r>
            <a:r>
              <a:rPr sz="1200" dirty="0">
                <a:latin typeface="Times New Roman"/>
                <a:cs typeface="Times New Roman"/>
              </a:rPr>
              <a:t>comunidades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estimulando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progreso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social.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Esta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realidad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nos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obliga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reconsiderar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misión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nuestras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instituciones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educación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nuestro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rol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docentes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construir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camino </a:t>
            </a:r>
            <a:r>
              <a:rPr sz="1200" dirty="0">
                <a:latin typeface="Times New Roman"/>
                <a:cs typeface="Times New Roman"/>
              </a:rPr>
              <a:t>conjunto,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responda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estas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nuevas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necesidades.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educación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universitaria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profundiza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el </a:t>
            </a:r>
            <a:r>
              <a:rPr sz="1200" dirty="0">
                <a:latin typeface="Times New Roman"/>
                <a:cs typeface="Times New Roman"/>
              </a:rPr>
              <a:t>proceso</a:t>
            </a:r>
            <a:r>
              <a:rPr sz="1200" spc="3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formación</a:t>
            </a:r>
            <a:r>
              <a:rPr sz="1200" spc="3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integral</a:t>
            </a:r>
            <a:r>
              <a:rPr sz="1200" spc="3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3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permanente</a:t>
            </a:r>
            <a:r>
              <a:rPr sz="1200" spc="3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ciudadanos</a:t>
            </a:r>
            <a:r>
              <a:rPr sz="1200" spc="3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críticos,</a:t>
            </a:r>
            <a:r>
              <a:rPr sz="1200" spc="3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reflexivos,</a:t>
            </a:r>
            <a:r>
              <a:rPr sz="1200" spc="3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sensibles</a:t>
            </a:r>
            <a:r>
              <a:rPr sz="1200" spc="350" dirty="0">
                <a:latin typeface="Times New Roman"/>
                <a:cs typeface="Times New Roman"/>
              </a:rPr>
              <a:t> </a:t>
            </a:r>
            <a:r>
              <a:rPr sz="1200" spc="-50" dirty="0">
                <a:latin typeface="Times New Roman"/>
                <a:cs typeface="Times New Roman"/>
              </a:rPr>
              <a:t>y </a:t>
            </a:r>
            <a:r>
              <a:rPr sz="1200" dirty="0">
                <a:latin typeface="Times New Roman"/>
                <a:cs typeface="Times New Roman"/>
              </a:rPr>
              <a:t>comprometidos,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social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éticamente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desarrollo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país.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Tiene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función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creación, </a:t>
            </a:r>
            <a:r>
              <a:rPr sz="1200" dirty="0">
                <a:latin typeface="Times New Roman"/>
                <a:cs typeface="Times New Roman"/>
              </a:rPr>
              <a:t>difusión,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socialización,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producción,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apropiación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conservación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conocimiento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sociedad, </a:t>
            </a:r>
            <a:r>
              <a:rPr sz="1200" dirty="0">
                <a:latin typeface="Times New Roman"/>
                <a:cs typeface="Times New Roman"/>
              </a:rPr>
              <a:t>así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estímulo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creación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intelectual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cultural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todas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sus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formas.</a:t>
            </a:r>
            <a:endParaRPr sz="1200" dirty="0">
              <a:latin typeface="Times New Roman"/>
              <a:cs typeface="Times New Roman"/>
            </a:endParaRPr>
          </a:p>
          <a:p>
            <a:pPr marL="375285" marR="5080" indent="-363220" algn="just">
              <a:lnSpc>
                <a:spcPct val="100000"/>
              </a:lnSpc>
              <a:spcBef>
                <a:spcPts val="5"/>
              </a:spcBef>
            </a:pP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finalidad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formar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profesionales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investigadores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más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alta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calidad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auspiciar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permanente </a:t>
            </a:r>
            <a:r>
              <a:rPr sz="1200" dirty="0">
                <a:latin typeface="Times New Roman"/>
                <a:cs typeface="Times New Roman"/>
              </a:rPr>
              <a:t>actualización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mejoramiento,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propósito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establecer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sólidos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fundamentos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que,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lo </a:t>
            </a:r>
            <a:r>
              <a:rPr sz="1200" dirty="0">
                <a:latin typeface="Times New Roman"/>
                <a:cs typeface="Times New Roman"/>
              </a:rPr>
              <a:t>humanístico,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científicos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tecnológico,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sean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soporte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progreso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autónomo,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independiente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spc="-50" dirty="0">
                <a:latin typeface="Times New Roman"/>
                <a:cs typeface="Times New Roman"/>
              </a:rPr>
              <a:t>y </a:t>
            </a:r>
            <a:r>
              <a:rPr sz="1200" dirty="0">
                <a:latin typeface="Times New Roman"/>
                <a:cs typeface="Times New Roman"/>
              </a:rPr>
              <a:t>soberano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país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todas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áreas.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Así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pues,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educación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universitaria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debe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estar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encaminada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no </a:t>
            </a:r>
            <a:r>
              <a:rPr sz="1200" dirty="0">
                <a:latin typeface="Times New Roman"/>
                <a:cs typeface="Times New Roman"/>
              </a:rPr>
              <a:t>solo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transmisión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conocimiento,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sino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ella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debe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estar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imbuida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también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alto </a:t>
            </a:r>
            <a:r>
              <a:rPr sz="1200" dirty="0">
                <a:latin typeface="Times New Roman"/>
                <a:cs typeface="Times New Roman"/>
              </a:rPr>
              <a:t>contenido axiológico que haga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sensible al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educando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 ejercer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profesión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centrada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-10" dirty="0">
                <a:latin typeface="Times New Roman"/>
                <a:cs typeface="Times New Roman"/>
              </a:rPr>
              <a:t> fuertes </a:t>
            </a:r>
            <a:r>
              <a:rPr sz="1200" dirty="0">
                <a:latin typeface="Times New Roman"/>
                <a:cs typeface="Times New Roman"/>
              </a:rPr>
              <a:t>principios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éticos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morales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contribuyan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facilitar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integración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miembro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activo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comunidad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donde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ejerce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profesión.</a:t>
            </a:r>
            <a:endParaRPr sz="1200" dirty="0">
              <a:latin typeface="Times New Roman"/>
              <a:cs typeface="Times New Roman"/>
            </a:endParaRPr>
          </a:p>
          <a:p>
            <a:pPr marL="375285" marR="6985" indent="-36322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3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ello,</a:t>
            </a:r>
            <a:r>
              <a:rPr sz="1200" spc="3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3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instituciones</a:t>
            </a:r>
            <a:r>
              <a:rPr sz="1200" spc="3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educación</a:t>
            </a:r>
            <a:r>
              <a:rPr sz="1200" spc="3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universitaria</a:t>
            </a:r>
            <a:r>
              <a:rPr sz="1200" spc="3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</a:t>
            </a:r>
            <a:r>
              <a:rPr sz="1200" spc="3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deben</a:t>
            </a:r>
            <a:r>
              <a:rPr sz="1200" spc="3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limitarse</a:t>
            </a:r>
            <a:r>
              <a:rPr sz="1200" spc="3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3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generar</a:t>
            </a:r>
            <a:r>
              <a:rPr sz="1200" spc="32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conocimientos </a:t>
            </a:r>
            <a:r>
              <a:rPr sz="1200" dirty="0">
                <a:latin typeface="Times New Roman"/>
                <a:cs typeface="Times New Roman"/>
              </a:rPr>
              <a:t>disciplinares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desarrollar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habilidades.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parte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sistema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cultural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más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amplio,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rol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es </a:t>
            </a:r>
            <a:r>
              <a:rPr sz="1200" dirty="0">
                <a:latin typeface="Times New Roman"/>
                <a:cs typeface="Times New Roman"/>
              </a:rPr>
              <a:t>también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enseñar,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fomentar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desarrollar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valores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morales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éticos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requeridos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sociedad.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este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sentido,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educación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asumida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desde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perspectiva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axiológica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comienza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sobre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base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ejemplo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exige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proceso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gradual,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donde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necesario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buscar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indagar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cuales </a:t>
            </a:r>
            <a:r>
              <a:rPr sz="1200" dirty="0">
                <a:latin typeface="Times New Roman"/>
                <a:cs typeface="Times New Roman"/>
              </a:rPr>
              <a:t>valores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porque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vías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deben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formar,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desarrollar,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afianzar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potenciar en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diferentes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momentos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vida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según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necesidades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van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presentando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formación </a:t>
            </a:r>
            <a:r>
              <a:rPr sz="1200" spc="-10" dirty="0">
                <a:latin typeface="Times New Roman"/>
                <a:cs typeface="Times New Roman"/>
              </a:rPr>
              <a:t>profesional.</a:t>
            </a:r>
            <a:endParaRPr sz="1200" dirty="0">
              <a:latin typeface="Times New Roman"/>
              <a:cs typeface="Times New Roman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1194612" y="8261840"/>
            <a:ext cx="4467860" cy="614045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 marL="12700" marR="5080" algn="ctr">
              <a:lnSpc>
                <a:spcPts val="1440"/>
              </a:lnSpc>
              <a:spcBef>
                <a:spcPts val="15"/>
              </a:spcBef>
            </a:pPr>
            <a:r>
              <a:rPr sz="1200" b="1" dirty="0">
                <a:latin typeface="Times New Roman"/>
                <a:cs typeface="Times New Roman"/>
              </a:rPr>
              <a:t>“La</a:t>
            </a:r>
            <a:r>
              <a:rPr sz="1200" b="1" spc="-7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Axiología:</a:t>
            </a:r>
            <a:r>
              <a:rPr sz="1200" b="1" spc="-6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Una</a:t>
            </a:r>
            <a:r>
              <a:rPr sz="1200" b="1" spc="-8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Aproximación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Teórica </a:t>
            </a:r>
            <a:r>
              <a:rPr sz="1200" b="1" dirty="0">
                <a:latin typeface="Times New Roman"/>
                <a:cs typeface="Times New Roman"/>
              </a:rPr>
              <a:t>desde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la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Perspectiva</a:t>
            </a:r>
            <a:r>
              <a:rPr sz="1200" b="1" spc="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spc="-25" dirty="0">
                <a:latin typeface="Times New Roman"/>
                <a:cs typeface="Times New Roman"/>
              </a:rPr>
              <a:t>la </a:t>
            </a:r>
            <a:r>
              <a:rPr sz="1200" b="1" dirty="0">
                <a:latin typeface="Times New Roman"/>
                <a:cs typeface="Times New Roman"/>
              </a:rPr>
              <a:t>Calidad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Social en la </a:t>
            </a:r>
            <a:r>
              <a:rPr sz="1200" b="1" spc="-10" dirty="0">
                <a:latin typeface="Times New Roman"/>
                <a:cs typeface="Times New Roman"/>
              </a:rPr>
              <a:t>Universidad</a:t>
            </a:r>
            <a:r>
              <a:rPr sz="1200" b="1" spc="-3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Venezolana”</a:t>
            </a:r>
            <a:endParaRPr sz="1200">
              <a:latin typeface="Times New Roman"/>
              <a:cs typeface="Times New Roman"/>
            </a:endParaRPr>
          </a:p>
          <a:p>
            <a:pPr marR="290830" algn="ctr">
              <a:lnSpc>
                <a:spcPct val="100000"/>
              </a:lnSpc>
              <a:spcBef>
                <a:spcPts val="375"/>
              </a:spcBef>
            </a:pPr>
            <a:r>
              <a:rPr sz="1200" b="1" dirty="0">
                <a:latin typeface="Times New Roman"/>
                <a:cs typeface="Times New Roman"/>
              </a:rPr>
              <a:t>Autora: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PhD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Rudy</a:t>
            </a:r>
            <a:r>
              <a:rPr sz="1200" b="1" spc="-4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Roraima Galindo</a:t>
            </a:r>
            <a:r>
              <a:rPr sz="1200" b="1" spc="-40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Barrios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9" name="object 19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46363" rIns="0" bIns="0" rtlCol="0">
            <a:spAutoFit/>
          </a:bodyPr>
          <a:lstStyle/>
          <a:p>
            <a:pPr marL="280035">
              <a:lnSpc>
                <a:spcPts val="1410"/>
              </a:lnSpc>
            </a:pPr>
            <a:fld id="{81D60167-4931-47E6-BA6A-407CBD079E47}" type="slidenum">
              <a:rPr spc="-25" dirty="0"/>
              <a:t>39</a:t>
            </a:fld>
            <a:endParaRPr spc="-25" dirty="0"/>
          </a:p>
        </p:txBody>
      </p:sp>
      <p:grpSp>
        <p:nvGrpSpPr>
          <p:cNvPr id="21" name="Grupo 20">
            <a:extLst>
              <a:ext uri="{FF2B5EF4-FFF2-40B4-BE49-F238E27FC236}">
                <a16:creationId xmlns:a16="http://schemas.microsoft.com/office/drawing/2014/main" id="{BBF181A6-37F4-71ED-C958-AD3C4980C77F}"/>
              </a:ext>
            </a:extLst>
          </p:cNvPr>
          <p:cNvGrpSpPr/>
          <p:nvPr/>
        </p:nvGrpSpPr>
        <p:grpSpPr>
          <a:xfrm>
            <a:off x="192024" y="75034"/>
            <a:ext cx="6665976" cy="1452626"/>
            <a:chOff x="470065" y="1951410"/>
            <a:chExt cx="6665976" cy="1452626"/>
          </a:xfrm>
        </p:grpSpPr>
        <p:grpSp>
          <p:nvGrpSpPr>
            <p:cNvPr id="22" name="object 12">
              <a:extLst>
                <a:ext uri="{FF2B5EF4-FFF2-40B4-BE49-F238E27FC236}">
                  <a16:creationId xmlns:a16="http://schemas.microsoft.com/office/drawing/2014/main" id="{48DD9C2D-F76E-21E2-2CBD-5E27240BCC4F}"/>
                </a:ext>
              </a:extLst>
            </p:cNvPr>
            <p:cNvGrpSpPr/>
            <p:nvPr/>
          </p:nvGrpSpPr>
          <p:grpSpPr>
            <a:xfrm>
              <a:off x="470065" y="1951664"/>
              <a:ext cx="6665976" cy="1452372"/>
              <a:chOff x="96011" y="115823"/>
              <a:chExt cx="6665976" cy="1452372"/>
            </a:xfrm>
          </p:grpSpPr>
          <p:pic>
            <p:nvPicPr>
              <p:cNvPr id="26" name="object 13">
                <a:extLst>
                  <a:ext uri="{FF2B5EF4-FFF2-40B4-BE49-F238E27FC236}">
                    <a16:creationId xmlns:a16="http://schemas.microsoft.com/office/drawing/2014/main" id="{2D32D53E-8973-4C9D-B356-872354D434E4}"/>
                  </a:ext>
                </a:extLst>
              </p:cNvPr>
              <p:cNvPicPr/>
              <p:nvPr/>
            </p:nvPicPr>
            <p:blipFill>
              <a:blip r:embed="rId3" cstate="print"/>
              <a:stretch>
                <a:fillRect/>
              </a:stretch>
            </p:blipFill>
            <p:spPr>
              <a:xfrm>
                <a:off x="96011" y="115823"/>
                <a:ext cx="6665976" cy="1452372"/>
              </a:xfrm>
              <a:prstGeom prst="rect">
                <a:avLst/>
              </a:prstGeom>
            </p:spPr>
          </p:pic>
          <p:pic>
            <p:nvPicPr>
              <p:cNvPr id="27" name="object 14">
                <a:extLst>
                  <a:ext uri="{FF2B5EF4-FFF2-40B4-BE49-F238E27FC236}">
                    <a16:creationId xmlns:a16="http://schemas.microsoft.com/office/drawing/2014/main" id="{7973FFE8-F389-E30D-F11F-7E657CA395A0}"/>
                  </a:ext>
                </a:extLst>
              </p:cNvPr>
              <p:cNvPicPr/>
              <p:nvPr/>
            </p:nvPicPr>
            <p:blipFill>
              <a:blip r:embed="rId4" cstate="print"/>
              <a:stretch>
                <a:fillRect/>
              </a:stretch>
            </p:blipFill>
            <p:spPr>
              <a:xfrm>
                <a:off x="142849" y="142875"/>
                <a:ext cx="6572275" cy="1358646"/>
              </a:xfrm>
              <a:prstGeom prst="rect">
                <a:avLst/>
              </a:prstGeom>
            </p:spPr>
          </p:pic>
          <p:sp>
            <p:nvSpPr>
              <p:cNvPr id="28" name="object 15">
                <a:extLst>
                  <a:ext uri="{FF2B5EF4-FFF2-40B4-BE49-F238E27FC236}">
                    <a16:creationId xmlns:a16="http://schemas.microsoft.com/office/drawing/2014/main" id="{1446BF6B-43D7-C924-73E6-394DB01FE06D}"/>
                  </a:ext>
                </a:extLst>
              </p:cNvPr>
              <p:cNvSpPr/>
              <p:nvPr/>
            </p:nvSpPr>
            <p:spPr>
              <a:xfrm>
                <a:off x="142849" y="142875"/>
                <a:ext cx="6572884" cy="1358900"/>
              </a:xfrm>
              <a:custGeom>
                <a:avLst/>
                <a:gdLst/>
                <a:ahLst/>
                <a:cxnLst/>
                <a:rect l="l" t="t" r="r" b="b"/>
                <a:pathLst>
                  <a:path w="6572884" h="1358900">
                    <a:moveTo>
                      <a:pt x="0" y="226441"/>
                    </a:moveTo>
                    <a:lnTo>
                      <a:pt x="4600" y="180795"/>
                    </a:lnTo>
                    <a:lnTo>
                      <a:pt x="17795" y="138285"/>
                    </a:lnTo>
                    <a:lnTo>
                      <a:pt x="38673" y="99820"/>
                    </a:lnTo>
                    <a:lnTo>
                      <a:pt x="66324" y="66309"/>
                    </a:lnTo>
                    <a:lnTo>
                      <a:pt x="99837" y="38663"/>
                    </a:lnTo>
                    <a:lnTo>
                      <a:pt x="138301" y="17789"/>
                    </a:lnTo>
                    <a:lnTo>
                      <a:pt x="180806" y="4599"/>
                    </a:lnTo>
                    <a:lnTo>
                      <a:pt x="226440" y="0"/>
                    </a:lnTo>
                    <a:lnTo>
                      <a:pt x="6345834" y="0"/>
                    </a:lnTo>
                    <a:lnTo>
                      <a:pt x="6391480" y="4599"/>
                    </a:lnTo>
                    <a:lnTo>
                      <a:pt x="6433990" y="17789"/>
                    </a:lnTo>
                    <a:lnTo>
                      <a:pt x="6472455" y="38663"/>
                    </a:lnTo>
                    <a:lnTo>
                      <a:pt x="6505965" y="66309"/>
                    </a:lnTo>
                    <a:lnTo>
                      <a:pt x="6533612" y="99820"/>
                    </a:lnTo>
                    <a:lnTo>
                      <a:pt x="6554485" y="138285"/>
                    </a:lnTo>
                    <a:lnTo>
                      <a:pt x="6567676" y="180795"/>
                    </a:lnTo>
                    <a:lnTo>
                      <a:pt x="6572275" y="226441"/>
                    </a:lnTo>
                    <a:lnTo>
                      <a:pt x="6572275" y="1132204"/>
                    </a:lnTo>
                    <a:lnTo>
                      <a:pt x="6567676" y="1177850"/>
                    </a:lnTo>
                    <a:lnTo>
                      <a:pt x="6554485" y="1220360"/>
                    </a:lnTo>
                    <a:lnTo>
                      <a:pt x="6533612" y="1258825"/>
                    </a:lnTo>
                    <a:lnTo>
                      <a:pt x="6505965" y="1292336"/>
                    </a:lnTo>
                    <a:lnTo>
                      <a:pt x="6472455" y="1319982"/>
                    </a:lnTo>
                    <a:lnTo>
                      <a:pt x="6433990" y="1340856"/>
                    </a:lnTo>
                    <a:lnTo>
                      <a:pt x="6391480" y="1354046"/>
                    </a:lnTo>
                    <a:lnTo>
                      <a:pt x="6345834" y="1358646"/>
                    </a:lnTo>
                    <a:lnTo>
                      <a:pt x="226440" y="1358646"/>
                    </a:lnTo>
                    <a:lnTo>
                      <a:pt x="180806" y="1354046"/>
                    </a:lnTo>
                    <a:lnTo>
                      <a:pt x="138301" y="1340856"/>
                    </a:lnTo>
                    <a:lnTo>
                      <a:pt x="99837" y="1319982"/>
                    </a:lnTo>
                    <a:lnTo>
                      <a:pt x="66324" y="1292336"/>
                    </a:lnTo>
                    <a:lnTo>
                      <a:pt x="38673" y="1258825"/>
                    </a:lnTo>
                    <a:lnTo>
                      <a:pt x="17795" y="1220360"/>
                    </a:lnTo>
                    <a:lnTo>
                      <a:pt x="4600" y="1177850"/>
                    </a:lnTo>
                    <a:lnTo>
                      <a:pt x="0" y="1132204"/>
                    </a:lnTo>
                    <a:lnTo>
                      <a:pt x="0" y="226441"/>
                    </a:lnTo>
                    <a:close/>
                  </a:path>
                </a:pathLst>
              </a:custGeom>
              <a:ln w="9525">
                <a:solidFill>
                  <a:srgbClr val="55CE74"/>
                </a:solidFill>
              </a:ln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pic>
            <p:nvPicPr>
              <p:cNvPr id="29" name="object 16">
                <a:extLst>
                  <a:ext uri="{FF2B5EF4-FFF2-40B4-BE49-F238E27FC236}">
                    <a16:creationId xmlns:a16="http://schemas.microsoft.com/office/drawing/2014/main" id="{E1DBE098-85E0-7E9F-792F-D3F6A28A900D}"/>
                  </a:ext>
                </a:extLst>
              </p:cNvPr>
              <p:cNvPicPr/>
              <p:nvPr/>
            </p:nvPicPr>
            <p:blipFill>
              <a:blip r:embed="rId5" cstate="print"/>
              <a:stretch>
                <a:fillRect/>
              </a:stretch>
            </p:blipFill>
            <p:spPr>
              <a:xfrm>
                <a:off x="2500248" y="305930"/>
                <a:ext cx="1714500" cy="733945"/>
              </a:xfrm>
              <a:prstGeom prst="rect">
                <a:avLst/>
              </a:prstGeom>
            </p:spPr>
          </p:pic>
        </p:grpSp>
        <p:sp>
          <p:nvSpPr>
            <p:cNvPr id="23" name="object 16">
              <a:extLst>
                <a:ext uri="{FF2B5EF4-FFF2-40B4-BE49-F238E27FC236}">
                  <a16:creationId xmlns:a16="http://schemas.microsoft.com/office/drawing/2014/main" id="{199F5F9A-10C7-0F19-C999-BC18E561DC59}"/>
                </a:ext>
              </a:extLst>
            </p:cNvPr>
            <p:cNvSpPr txBox="1"/>
            <p:nvPr/>
          </p:nvSpPr>
          <p:spPr>
            <a:xfrm>
              <a:off x="2775727" y="2875716"/>
              <a:ext cx="3332858" cy="391795"/>
            </a:xfrm>
            <a:prstGeom prst="rect">
              <a:avLst/>
            </a:prstGeom>
            <a:noFill/>
          </p:spPr>
          <p:txBody>
            <a:bodyPr vert="horz" wrap="square" lIns="0" tIns="12700" rIns="0" bIns="0" rtlCol="0">
              <a:spAutoFit/>
            </a:bodyPr>
            <a:lstStyle/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Volumen 4,  Número 1  Enero a Julio 2021</a:t>
              </a:r>
            </a:p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Revista Semestral. Venezuela</a:t>
              </a:r>
              <a:endParaRPr sz="1200" dirty="0">
                <a:latin typeface="Arial"/>
                <a:cs typeface="Arial"/>
              </a:endParaRPr>
            </a:p>
          </p:txBody>
        </p:sp>
        <p:pic>
          <p:nvPicPr>
            <p:cNvPr id="24" name="object 25">
              <a:extLst>
                <a:ext uri="{FF2B5EF4-FFF2-40B4-BE49-F238E27FC236}">
                  <a16:creationId xmlns:a16="http://schemas.microsoft.com/office/drawing/2014/main" id="{B780F6B2-915A-379D-F431-A4B0A3A1AC93}"/>
                </a:ext>
              </a:extLst>
            </p:cNvPr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470065" y="2027896"/>
              <a:ext cx="2305662" cy="1053903"/>
            </a:xfrm>
            <a:prstGeom prst="rect">
              <a:avLst/>
            </a:prstGeom>
          </p:spPr>
        </p:pic>
        <p:pic>
          <p:nvPicPr>
            <p:cNvPr id="25" name="object 31">
              <a:extLst>
                <a:ext uri="{FF2B5EF4-FFF2-40B4-BE49-F238E27FC236}">
                  <a16:creationId xmlns:a16="http://schemas.microsoft.com/office/drawing/2014/main" id="{826569E2-51E7-A19D-261E-229BEA85E873}"/>
                </a:ext>
              </a:extLst>
            </p:cNvPr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4932681" y="1951410"/>
              <a:ext cx="1805304" cy="893889"/>
            </a:xfrm>
            <a:prstGeom prst="rect">
              <a:avLst/>
            </a:prstGeom>
          </p:spPr>
        </p:pic>
      </p:grpSp>
      <p:pic>
        <p:nvPicPr>
          <p:cNvPr id="30" name="object 15">
            <a:extLst>
              <a:ext uri="{FF2B5EF4-FFF2-40B4-BE49-F238E27FC236}">
                <a16:creationId xmlns:a16="http://schemas.microsoft.com/office/drawing/2014/main" id="{65676BC7-C4B4-4158-18AA-0B4300DD1750}"/>
              </a:ext>
            </a:extLst>
          </p:cNvPr>
          <p:cNvPicPr/>
          <p:nvPr/>
        </p:nvPicPr>
        <p:blipFill>
          <a:blip r:embed="rId8" cstate="print"/>
          <a:stretch>
            <a:fillRect/>
          </a:stretch>
        </p:blipFill>
        <p:spPr>
          <a:xfrm>
            <a:off x="5606149" y="8201207"/>
            <a:ext cx="1092707" cy="848868"/>
          </a:xfrm>
          <a:prstGeom prst="rect">
            <a:avLst/>
          </a:prstGeom>
        </p:spPr>
      </p:pic>
      <p:pic>
        <p:nvPicPr>
          <p:cNvPr id="31" name="object 16">
            <a:extLst>
              <a:ext uri="{FF2B5EF4-FFF2-40B4-BE49-F238E27FC236}">
                <a16:creationId xmlns:a16="http://schemas.microsoft.com/office/drawing/2014/main" id="{02B26C1E-9FCE-9622-B77B-C8C54FF7E1BA}"/>
              </a:ext>
            </a:extLst>
          </p:cNvPr>
          <p:cNvPicPr/>
          <p:nvPr/>
        </p:nvPicPr>
        <p:blipFill>
          <a:blip r:embed="rId8" cstate="print"/>
          <a:stretch>
            <a:fillRect/>
          </a:stretch>
        </p:blipFill>
        <p:spPr>
          <a:xfrm>
            <a:off x="109082" y="8201207"/>
            <a:ext cx="1092708" cy="848868"/>
          </a:xfrm>
          <a:prstGeom prst="rect">
            <a:avLst/>
          </a:prstGeom>
        </p:spPr>
      </p:pic>
    </p:spTree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-4762" y="-4762"/>
            <a:ext cx="6867525" cy="9153525"/>
            <a:chOff x="-4762" y="-4762"/>
            <a:chExt cx="6867525" cy="9153525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0" y="0"/>
              <a:ext cx="6858000" cy="9144000"/>
            </a:xfrm>
            <a:prstGeom prst="rect">
              <a:avLst/>
            </a:prstGeom>
          </p:spPr>
        </p:pic>
        <p:sp>
          <p:nvSpPr>
            <p:cNvPr id="4" name="object 4"/>
            <p:cNvSpPr/>
            <p:nvPr/>
          </p:nvSpPr>
          <p:spPr>
            <a:xfrm>
              <a:off x="0" y="0"/>
              <a:ext cx="6858000" cy="9144000"/>
            </a:xfrm>
            <a:custGeom>
              <a:avLst/>
              <a:gdLst/>
              <a:ahLst/>
              <a:cxnLst/>
              <a:rect l="l" t="t" r="r" b="b"/>
              <a:pathLst>
                <a:path w="6858000" h="9144000">
                  <a:moveTo>
                    <a:pt x="0" y="0"/>
                  </a:moveTo>
                  <a:lnTo>
                    <a:pt x="0" y="9144000"/>
                  </a:lnTo>
                  <a:lnTo>
                    <a:pt x="6858000" y="9144000"/>
                  </a:lnTo>
                  <a:lnTo>
                    <a:pt x="6858000" y="0"/>
                  </a:lnTo>
                </a:path>
              </a:pathLst>
            </a:custGeom>
            <a:ln w="9524">
              <a:solidFill>
                <a:srgbClr val="55CE74"/>
              </a:solidFill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5" name="object 5"/>
            <p:cNvSpPr/>
            <p:nvPr/>
          </p:nvSpPr>
          <p:spPr>
            <a:xfrm>
              <a:off x="116631" y="1979663"/>
              <a:ext cx="6685280" cy="6793230"/>
            </a:xfrm>
            <a:custGeom>
              <a:avLst/>
              <a:gdLst/>
              <a:ahLst/>
              <a:cxnLst/>
              <a:rect l="l" t="t" r="r" b="b"/>
              <a:pathLst>
                <a:path w="6685280" h="6793230">
                  <a:moveTo>
                    <a:pt x="0" y="6792976"/>
                  </a:moveTo>
                  <a:lnTo>
                    <a:pt x="6684772" y="6792976"/>
                  </a:lnTo>
                  <a:lnTo>
                    <a:pt x="6684772" y="0"/>
                  </a:lnTo>
                  <a:lnTo>
                    <a:pt x="0" y="0"/>
                  </a:lnTo>
                  <a:lnTo>
                    <a:pt x="0" y="6792976"/>
                  </a:lnTo>
                  <a:close/>
                </a:path>
              </a:pathLst>
            </a:custGeom>
            <a:ln w="9360">
              <a:solidFill>
                <a:srgbClr val="FFC000"/>
              </a:solidFill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pic>
          <p:nvPicPr>
            <p:cNvPr id="6" name="object 6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2651760" y="1952244"/>
              <a:ext cx="1700784" cy="548640"/>
            </a:xfrm>
            <a:prstGeom prst="rect">
              <a:avLst/>
            </a:prstGeom>
          </p:spPr>
        </p:pic>
        <p:pic>
          <p:nvPicPr>
            <p:cNvPr id="7" name="object 7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09728" y="102107"/>
              <a:ext cx="6667500" cy="1880616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157137" y="129286"/>
              <a:ext cx="6572211" cy="1785874"/>
            </a:xfrm>
            <a:prstGeom prst="rect">
              <a:avLst/>
            </a:prstGeom>
          </p:spPr>
        </p:pic>
        <p:sp>
          <p:nvSpPr>
            <p:cNvPr id="9" name="object 9"/>
            <p:cNvSpPr/>
            <p:nvPr/>
          </p:nvSpPr>
          <p:spPr>
            <a:xfrm>
              <a:off x="157137" y="129286"/>
              <a:ext cx="6572250" cy="1786255"/>
            </a:xfrm>
            <a:custGeom>
              <a:avLst/>
              <a:gdLst/>
              <a:ahLst/>
              <a:cxnLst/>
              <a:rect l="l" t="t" r="r" b="b"/>
              <a:pathLst>
                <a:path w="6572250" h="1786255">
                  <a:moveTo>
                    <a:pt x="0" y="297561"/>
                  </a:moveTo>
                  <a:lnTo>
                    <a:pt x="3895" y="249295"/>
                  </a:lnTo>
                  <a:lnTo>
                    <a:pt x="15174" y="203508"/>
                  </a:lnTo>
                  <a:lnTo>
                    <a:pt x="33222" y="160814"/>
                  </a:lnTo>
                  <a:lnTo>
                    <a:pt x="57428" y="121825"/>
                  </a:lnTo>
                  <a:lnTo>
                    <a:pt x="87179" y="87153"/>
                  </a:lnTo>
                  <a:lnTo>
                    <a:pt x="121861" y="57412"/>
                  </a:lnTo>
                  <a:lnTo>
                    <a:pt x="160862" y="33213"/>
                  </a:lnTo>
                  <a:lnTo>
                    <a:pt x="203569" y="15169"/>
                  </a:lnTo>
                  <a:lnTo>
                    <a:pt x="249369" y="3894"/>
                  </a:lnTo>
                  <a:lnTo>
                    <a:pt x="297649" y="0"/>
                  </a:lnTo>
                  <a:lnTo>
                    <a:pt x="6274650" y="0"/>
                  </a:lnTo>
                  <a:lnTo>
                    <a:pt x="6322916" y="3894"/>
                  </a:lnTo>
                  <a:lnTo>
                    <a:pt x="6368703" y="15169"/>
                  </a:lnTo>
                  <a:lnTo>
                    <a:pt x="6411397" y="33213"/>
                  </a:lnTo>
                  <a:lnTo>
                    <a:pt x="6450386" y="57412"/>
                  </a:lnTo>
                  <a:lnTo>
                    <a:pt x="6485058" y="87153"/>
                  </a:lnTo>
                  <a:lnTo>
                    <a:pt x="6514799" y="121825"/>
                  </a:lnTo>
                  <a:lnTo>
                    <a:pt x="6538998" y="160814"/>
                  </a:lnTo>
                  <a:lnTo>
                    <a:pt x="6557042" y="203508"/>
                  </a:lnTo>
                  <a:lnTo>
                    <a:pt x="6568317" y="249295"/>
                  </a:lnTo>
                  <a:lnTo>
                    <a:pt x="6572211" y="297561"/>
                  </a:lnTo>
                  <a:lnTo>
                    <a:pt x="6572211" y="1488186"/>
                  </a:lnTo>
                  <a:lnTo>
                    <a:pt x="6568317" y="1536486"/>
                  </a:lnTo>
                  <a:lnTo>
                    <a:pt x="6557042" y="1582300"/>
                  </a:lnTo>
                  <a:lnTo>
                    <a:pt x="6538998" y="1625015"/>
                  </a:lnTo>
                  <a:lnTo>
                    <a:pt x="6514799" y="1664021"/>
                  </a:lnTo>
                  <a:lnTo>
                    <a:pt x="6485058" y="1698704"/>
                  </a:lnTo>
                  <a:lnTo>
                    <a:pt x="6450386" y="1728453"/>
                  </a:lnTo>
                  <a:lnTo>
                    <a:pt x="6411397" y="1752657"/>
                  </a:lnTo>
                  <a:lnTo>
                    <a:pt x="6368703" y="1770703"/>
                  </a:lnTo>
                  <a:lnTo>
                    <a:pt x="6322916" y="1781979"/>
                  </a:lnTo>
                  <a:lnTo>
                    <a:pt x="6274650" y="1785874"/>
                  </a:lnTo>
                  <a:lnTo>
                    <a:pt x="297649" y="1785874"/>
                  </a:lnTo>
                  <a:lnTo>
                    <a:pt x="249369" y="1781979"/>
                  </a:lnTo>
                  <a:lnTo>
                    <a:pt x="203569" y="1770703"/>
                  </a:lnTo>
                  <a:lnTo>
                    <a:pt x="160862" y="1752657"/>
                  </a:lnTo>
                  <a:lnTo>
                    <a:pt x="121861" y="1728453"/>
                  </a:lnTo>
                  <a:lnTo>
                    <a:pt x="87179" y="1698704"/>
                  </a:lnTo>
                  <a:lnTo>
                    <a:pt x="57428" y="1664021"/>
                  </a:lnTo>
                  <a:lnTo>
                    <a:pt x="33222" y="1625015"/>
                  </a:lnTo>
                  <a:lnTo>
                    <a:pt x="15174" y="1582300"/>
                  </a:lnTo>
                  <a:lnTo>
                    <a:pt x="3895" y="1536486"/>
                  </a:lnTo>
                  <a:lnTo>
                    <a:pt x="0" y="1488186"/>
                  </a:lnTo>
                  <a:lnTo>
                    <a:pt x="0" y="297561"/>
                  </a:lnTo>
                  <a:close/>
                </a:path>
              </a:pathLst>
            </a:custGeom>
            <a:ln w="9524">
              <a:solidFill>
                <a:srgbClr val="55CE74"/>
              </a:solidFill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pic>
          <p:nvPicPr>
            <p:cNvPr id="10" name="object 10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2514600" y="343458"/>
              <a:ext cx="1714500" cy="1144346"/>
            </a:xfrm>
            <a:prstGeom prst="rect">
              <a:avLst/>
            </a:prstGeom>
          </p:spPr>
        </p:pic>
        <p:pic>
          <p:nvPicPr>
            <p:cNvPr id="11" name="object 11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2738627" y="1450847"/>
              <a:ext cx="1897379" cy="371855"/>
            </a:xfrm>
            <a:prstGeom prst="rect">
              <a:avLst/>
            </a:prstGeom>
          </p:spPr>
        </p:pic>
        <p:pic>
          <p:nvPicPr>
            <p:cNvPr id="12" name="object 12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4401311" y="1450847"/>
              <a:ext cx="1577339" cy="371855"/>
            </a:xfrm>
            <a:prstGeom prst="rect">
              <a:avLst/>
            </a:prstGeom>
          </p:spPr>
        </p:pic>
        <p:pic>
          <p:nvPicPr>
            <p:cNvPr id="13" name="object 13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3169920" y="1633727"/>
              <a:ext cx="1546859" cy="371855"/>
            </a:xfrm>
            <a:prstGeom prst="rect">
              <a:avLst/>
            </a:prstGeom>
          </p:spPr>
        </p:pic>
        <p:pic>
          <p:nvPicPr>
            <p:cNvPr id="14" name="object 14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4482084" y="1633727"/>
              <a:ext cx="284988" cy="371855"/>
            </a:xfrm>
            <a:prstGeom prst="rect">
              <a:avLst/>
            </a:prstGeom>
          </p:spPr>
        </p:pic>
        <p:pic>
          <p:nvPicPr>
            <p:cNvPr id="15" name="object 15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4572000" y="1633727"/>
              <a:ext cx="1013460" cy="371855"/>
            </a:xfrm>
            <a:prstGeom prst="rect">
              <a:avLst/>
            </a:prstGeom>
          </p:spPr>
        </p:pic>
      </p:grpSp>
      <p:grpSp>
        <p:nvGrpSpPr>
          <p:cNvPr id="17" name="object 17"/>
          <p:cNvGrpSpPr/>
          <p:nvPr/>
        </p:nvGrpSpPr>
        <p:grpSpPr>
          <a:xfrm>
            <a:off x="324611" y="202437"/>
            <a:ext cx="6212205" cy="1605280"/>
            <a:chOff x="324611" y="202437"/>
            <a:chExt cx="6212205" cy="1605280"/>
          </a:xfrm>
        </p:grpSpPr>
        <p:pic>
          <p:nvPicPr>
            <p:cNvPr id="18" name="object 18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324611" y="234695"/>
              <a:ext cx="1863852" cy="1572768"/>
            </a:xfrm>
            <a:prstGeom prst="rect">
              <a:avLst/>
            </a:prstGeom>
          </p:spPr>
        </p:pic>
        <p:pic>
          <p:nvPicPr>
            <p:cNvPr id="19" name="object 19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4426203" y="202437"/>
              <a:ext cx="2110231" cy="1297685"/>
            </a:xfrm>
            <a:prstGeom prst="rect">
              <a:avLst/>
            </a:prstGeom>
          </p:spPr>
        </p:pic>
      </p:grpSp>
      <p:sp>
        <p:nvSpPr>
          <p:cNvPr id="20" name="object 20"/>
          <p:cNvSpPr txBox="1"/>
          <p:nvPr/>
        </p:nvSpPr>
        <p:spPr>
          <a:xfrm>
            <a:off x="236016" y="2399156"/>
            <a:ext cx="6475095" cy="624459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75285" marR="5715" indent="-363220" algn="just">
              <a:lnSpc>
                <a:spcPct val="100000"/>
              </a:lnSpc>
              <a:spcBef>
                <a:spcPts val="100"/>
              </a:spcBef>
            </a:pP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pandemia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Covid-</a:t>
            </a:r>
            <a:r>
              <a:rPr sz="1200" dirty="0">
                <a:latin typeface="Times New Roman"/>
                <a:cs typeface="Times New Roman"/>
              </a:rPr>
              <a:t>19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nivel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mundial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representado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inmenso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reto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humanidad,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en </a:t>
            </a:r>
            <a:r>
              <a:rPr sz="1200" dirty="0">
                <a:latin typeface="Times New Roman"/>
                <a:cs typeface="Times New Roman"/>
              </a:rPr>
              <a:t>especial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salud,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educación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investigación.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impacto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realidades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nacionales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sido </a:t>
            </a:r>
            <a:r>
              <a:rPr sz="1200" dirty="0">
                <a:latin typeface="Times New Roman"/>
                <a:cs typeface="Times New Roman"/>
              </a:rPr>
              <a:t>distinto</a:t>
            </a:r>
            <a:r>
              <a:rPr sz="1200" spc="4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40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pesar</a:t>
            </a:r>
            <a:r>
              <a:rPr sz="1200" spc="4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4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compartir</a:t>
            </a:r>
            <a:r>
              <a:rPr sz="1200" spc="4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espacios</a:t>
            </a:r>
            <a:r>
              <a:rPr sz="1200" spc="43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geográficos</a:t>
            </a:r>
            <a:r>
              <a:rPr sz="1200" spc="4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3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organizaciones</a:t>
            </a:r>
            <a:r>
              <a:rPr sz="1200" spc="4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comunes.</a:t>
            </a:r>
            <a:r>
              <a:rPr sz="1200" spc="4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4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445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caso </a:t>
            </a:r>
            <a:r>
              <a:rPr sz="1200" dirty="0">
                <a:latin typeface="Times New Roman"/>
                <a:cs typeface="Times New Roman"/>
              </a:rPr>
              <a:t>Latinoamericano,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son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diversos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impactos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sus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resultados,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así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respuestas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dadas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los </a:t>
            </a:r>
            <a:r>
              <a:rPr sz="1200" dirty="0">
                <a:latin typeface="Times New Roman"/>
                <a:cs typeface="Times New Roman"/>
              </a:rPr>
              <a:t>gobiernos</a:t>
            </a:r>
            <a:r>
              <a:rPr sz="1200" spc="3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3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sus</a:t>
            </a:r>
            <a:r>
              <a:rPr sz="1200" spc="3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sociedades,</a:t>
            </a:r>
            <a:r>
              <a:rPr sz="1200" spc="3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</a:t>
            </a:r>
            <a:r>
              <a:rPr sz="1200" spc="3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cual</a:t>
            </a:r>
            <a:r>
              <a:rPr sz="1200" spc="3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3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convierte</a:t>
            </a:r>
            <a:r>
              <a:rPr sz="1200" spc="3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3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“Un</a:t>
            </a:r>
            <a:r>
              <a:rPr sz="1200" spc="3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espacio</a:t>
            </a:r>
            <a:r>
              <a:rPr sz="1200" spc="3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3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momento</a:t>
            </a:r>
            <a:r>
              <a:rPr sz="1200" spc="3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ideal</a:t>
            </a:r>
            <a:r>
              <a:rPr sz="1200" spc="3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34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investigación</a:t>
            </a:r>
            <a:r>
              <a:rPr sz="1200" spc="4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social”.</a:t>
            </a:r>
            <a:r>
              <a:rPr sz="1200" spc="4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Repensar</a:t>
            </a:r>
            <a:r>
              <a:rPr sz="1200" spc="4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4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mecanismos</a:t>
            </a:r>
            <a:r>
              <a:rPr sz="1200" spc="4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4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acción</a:t>
            </a:r>
            <a:r>
              <a:rPr sz="1200" spc="43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4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4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investigación,</a:t>
            </a:r>
            <a:r>
              <a:rPr sz="1200" spc="43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41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hacen </a:t>
            </a:r>
            <a:r>
              <a:rPr sz="1200" dirty="0">
                <a:latin typeface="Times New Roman"/>
                <a:cs typeface="Times New Roman"/>
              </a:rPr>
              <a:t>pertinentes</a:t>
            </a:r>
            <a:r>
              <a:rPr sz="1200" spc="3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3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función</a:t>
            </a:r>
            <a:r>
              <a:rPr sz="1200" spc="3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dichas</a:t>
            </a:r>
            <a:r>
              <a:rPr sz="1200" spc="3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realidades,</a:t>
            </a:r>
            <a:r>
              <a:rPr sz="1200" spc="3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sin</a:t>
            </a:r>
            <a:r>
              <a:rPr sz="1200" spc="3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perder</a:t>
            </a:r>
            <a:r>
              <a:rPr sz="1200" spc="3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3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contexto</a:t>
            </a:r>
            <a:r>
              <a:rPr sz="1200" spc="3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mundial,</a:t>
            </a:r>
            <a:r>
              <a:rPr sz="1200" spc="3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pero</a:t>
            </a:r>
            <a:r>
              <a:rPr sz="1200" spc="3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sin</a:t>
            </a:r>
            <a:r>
              <a:rPr sz="1200" spc="380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caer </a:t>
            </a:r>
            <a:r>
              <a:rPr sz="1200" dirty="0">
                <a:latin typeface="Times New Roman"/>
                <a:cs typeface="Times New Roman"/>
              </a:rPr>
              <a:t>sucumbidos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éstas.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Oscar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Varsavsky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nos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ilustra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señalando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“cada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tipo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sociedad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requiere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un </a:t>
            </a:r>
            <a:r>
              <a:rPr sz="1200" dirty="0">
                <a:latin typeface="Times New Roman"/>
                <a:cs typeface="Times New Roman"/>
              </a:rPr>
              <a:t>estilo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ciencia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propio,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diferente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contenido,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sus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problemas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prioritarios,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sus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métodos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 </a:t>
            </a:r>
            <a:r>
              <a:rPr sz="1200" dirty="0">
                <a:latin typeface="Times New Roman"/>
                <a:cs typeface="Times New Roman"/>
              </a:rPr>
              <a:t>investigación</a:t>
            </a:r>
            <a:r>
              <a:rPr sz="1200" spc="12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4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10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criterios</a:t>
            </a:r>
            <a:r>
              <a:rPr sz="1200" spc="10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prácticos</a:t>
            </a:r>
            <a:r>
              <a:rPr sz="1200" spc="11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0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verdad”,</a:t>
            </a:r>
            <a:r>
              <a:rPr sz="1200" spc="10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1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allí</a:t>
            </a:r>
            <a:r>
              <a:rPr sz="1200" spc="11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1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nuestra</a:t>
            </a:r>
            <a:r>
              <a:rPr sz="1200" spc="10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Revista</a:t>
            </a:r>
            <a:r>
              <a:rPr sz="1200" spc="105" dirty="0">
                <a:latin typeface="Times New Roman"/>
                <a:cs typeface="Times New Roman"/>
              </a:rPr>
              <a:t>  </a:t>
            </a:r>
            <a:r>
              <a:rPr sz="1200" spc="-10" dirty="0">
                <a:latin typeface="Times New Roman"/>
                <a:cs typeface="Times New Roman"/>
              </a:rPr>
              <a:t>Científica </a:t>
            </a:r>
            <a:r>
              <a:rPr sz="1200" dirty="0">
                <a:latin typeface="Times New Roman"/>
                <a:cs typeface="Times New Roman"/>
              </a:rPr>
              <a:t>CIENCIAEDUC,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planteado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cada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sus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ediciones,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dar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conocer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investigaciones </a:t>
            </a:r>
            <a:r>
              <a:rPr sz="1200" dirty="0">
                <a:latin typeface="Times New Roman"/>
                <a:cs typeface="Times New Roman"/>
              </a:rPr>
              <a:t>basadas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nuestras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realidades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contenido,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métodos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problemáticas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nuestro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contexto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social </a:t>
            </a:r>
            <a:r>
              <a:rPr sz="1200" dirty="0">
                <a:latin typeface="Times New Roman"/>
                <a:cs typeface="Times New Roman"/>
              </a:rPr>
              <a:t>real,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ligadas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realidades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nacionales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búsqueda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incasable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unir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ciencia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dar </a:t>
            </a:r>
            <a:r>
              <a:rPr sz="1200" dirty="0">
                <a:latin typeface="Times New Roman"/>
                <a:cs typeface="Times New Roman"/>
              </a:rPr>
              <a:t>respuesta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necesidades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reales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nuestras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sociedades.</a:t>
            </a:r>
            <a:endParaRPr sz="1200" dirty="0">
              <a:latin typeface="Times New Roman"/>
              <a:cs typeface="Times New Roman"/>
            </a:endParaRPr>
          </a:p>
          <a:p>
            <a:pPr marL="375285" marR="5080" indent="-36322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Cada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edición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Revista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Científica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CIENCIAEDUC,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representa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reto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refundar,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hacer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ciencia; </a:t>
            </a:r>
            <a:r>
              <a:rPr sz="1200" dirty="0">
                <a:latin typeface="Times New Roman"/>
                <a:cs typeface="Times New Roman"/>
              </a:rPr>
              <a:t>abrir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puerta a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cada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uno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investigadores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ciencias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sociales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nuestras</a:t>
            </a:r>
            <a:r>
              <a:rPr sz="1200" spc="-10" dirty="0">
                <a:latin typeface="Times New Roman"/>
                <a:cs typeface="Times New Roman"/>
              </a:rPr>
              <a:t> universidades,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3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especial</a:t>
            </a:r>
            <a:r>
              <a:rPr sz="1200" spc="3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3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3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nuestro</a:t>
            </a:r>
            <a:r>
              <a:rPr sz="1200" spc="3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continente</a:t>
            </a:r>
            <a:r>
              <a:rPr sz="1200" spc="3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3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naciones.</a:t>
            </a:r>
            <a:r>
              <a:rPr sz="1200" spc="3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allí</a:t>
            </a:r>
            <a:r>
              <a:rPr sz="1200" spc="3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3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compartimos</a:t>
            </a:r>
            <a:r>
              <a:rPr sz="1200" spc="3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3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orgullo</a:t>
            </a:r>
            <a:r>
              <a:rPr sz="1200" spc="365" dirty="0">
                <a:latin typeface="Times New Roman"/>
                <a:cs typeface="Times New Roman"/>
              </a:rPr>
              <a:t> </a:t>
            </a:r>
            <a:r>
              <a:rPr sz="1200" spc="-50" dirty="0">
                <a:latin typeface="Times New Roman"/>
                <a:cs typeface="Times New Roman"/>
              </a:rPr>
              <a:t>y </a:t>
            </a:r>
            <a:r>
              <a:rPr sz="1200" dirty="0">
                <a:latin typeface="Times New Roman"/>
                <a:cs typeface="Times New Roman"/>
              </a:rPr>
              <a:t>convicción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cada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investigación,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ya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representan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esfuerzo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real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investigativo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trata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 </a:t>
            </a:r>
            <a:r>
              <a:rPr sz="1200" dirty="0">
                <a:latin typeface="Times New Roman"/>
                <a:cs typeface="Times New Roman"/>
              </a:rPr>
              <a:t>acercarnos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sociedad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sus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requerimientos,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donde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protagonistas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son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miembros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los </a:t>
            </a:r>
            <a:r>
              <a:rPr sz="1200" dirty="0">
                <a:latin typeface="Times New Roman"/>
                <a:cs typeface="Times New Roman"/>
              </a:rPr>
              <a:t>pueblos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sociedades,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ligados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realidades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contextos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diversos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pero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similares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interactúan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ven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afectado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cada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acción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decisión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miembros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sociedad.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compromiso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Consejo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Directivo,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Consejo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Editorial,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nuestros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evaluadores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internos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externos,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que </a:t>
            </a:r>
            <a:r>
              <a:rPr sz="1200" dirty="0">
                <a:latin typeface="Times New Roman"/>
                <a:cs typeface="Times New Roman"/>
              </a:rPr>
              <a:t>usted,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consiga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reflejado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cada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investigación,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respuestas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aproximaciones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esa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búsqueda </a:t>
            </a:r>
            <a:r>
              <a:rPr sz="1200" dirty="0">
                <a:latin typeface="Times New Roman"/>
                <a:cs typeface="Times New Roman"/>
              </a:rPr>
              <a:t>infinita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respuestas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planteos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nacionales,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regionales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locales.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Compromiso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asumimos </a:t>
            </a:r>
            <a:r>
              <a:rPr sz="1200" spc="-50" dirty="0">
                <a:latin typeface="Times New Roman"/>
                <a:cs typeface="Times New Roman"/>
              </a:rPr>
              <a:t>y </a:t>
            </a:r>
            <a:r>
              <a:rPr sz="1200" dirty="0">
                <a:latin typeface="Times New Roman"/>
                <a:cs typeface="Times New Roman"/>
              </a:rPr>
              <a:t>asumiremos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ésta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todas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nuestras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ediciones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Revista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Científica </a:t>
            </a:r>
            <a:r>
              <a:rPr sz="1200" spc="-10" dirty="0">
                <a:latin typeface="Times New Roman"/>
                <a:cs typeface="Times New Roman"/>
              </a:rPr>
              <a:t>CIENCIAEDUC.</a:t>
            </a:r>
            <a:endParaRPr sz="1200" dirty="0">
              <a:latin typeface="Times New Roman"/>
              <a:cs typeface="Times New Roman"/>
            </a:endParaRPr>
          </a:p>
          <a:p>
            <a:pPr marL="375285" marR="7620" indent="-363220" algn="just">
              <a:lnSpc>
                <a:spcPct val="100000"/>
              </a:lnSpc>
              <a:spcBef>
                <a:spcPts val="5"/>
              </a:spcBef>
            </a:pPr>
            <a:r>
              <a:rPr sz="1200" dirty="0">
                <a:latin typeface="Times New Roman"/>
                <a:cs typeface="Times New Roman"/>
              </a:rPr>
              <a:t>Desde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Área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Ciencias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Educación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Universidad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Nacional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Experimental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Rómulo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Gallegos </a:t>
            </a:r>
            <a:r>
              <a:rPr sz="1200" dirty="0">
                <a:latin typeface="Times New Roman"/>
                <a:cs typeface="Times New Roman"/>
              </a:rPr>
              <a:t>(UNERG),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unión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sus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autoridades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rectorales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Lideradas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Rector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José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Luis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Berroterán </a:t>
            </a:r>
            <a:r>
              <a:rPr sz="1200" dirty="0">
                <a:latin typeface="Times New Roman"/>
                <a:cs typeface="Times New Roman"/>
              </a:rPr>
              <a:t>Núñez,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ratificamos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nuestra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Revista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Científica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CIENCIAEDUC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nació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búsqueda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un </a:t>
            </a:r>
            <a:r>
              <a:rPr sz="1200" dirty="0">
                <a:latin typeface="Times New Roman"/>
                <a:cs typeface="Times New Roman"/>
              </a:rPr>
              <a:t>estilo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propio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nacional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hacer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ciencia,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ligada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siempre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realidades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sociales,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ventana </a:t>
            </a:r>
            <a:r>
              <a:rPr sz="1200" dirty="0">
                <a:latin typeface="Times New Roman"/>
                <a:cs typeface="Times New Roman"/>
              </a:rPr>
              <a:t>real,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tangible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nuestros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investigadores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sociedades.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¡Agradecemos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usted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esta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aquí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con </a:t>
            </a:r>
            <a:r>
              <a:rPr sz="1200" spc="-10" dirty="0">
                <a:latin typeface="Times New Roman"/>
                <a:cs typeface="Times New Roman"/>
              </a:rPr>
              <a:t>nosotros!!!</a:t>
            </a:r>
            <a:endParaRPr sz="1200" dirty="0">
              <a:latin typeface="Times New Roman"/>
              <a:cs typeface="Times New Roman"/>
            </a:endParaRPr>
          </a:p>
          <a:p>
            <a:pPr marL="3722370" marR="8890" indent="1554480" algn="just">
              <a:lnSpc>
                <a:spcPct val="100000"/>
              </a:lnSpc>
            </a:pPr>
            <a:r>
              <a:rPr sz="1200" b="1" spc="-35" dirty="0">
                <a:latin typeface="Times New Roman"/>
                <a:cs typeface="Times New Roman"/>
              </a:rPr>
              <a:t>Dr.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Miguel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Tirado </a:t>
            </a:r>
            <a:r>
              <a:rPr sz="1200" b="1" dirty="0">
                <a:latin typeface="Times New Roman"/>
                <a:cs typeface="Times New Roman"/>
              </a:rPr>
              <a:t>Decano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del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Área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Ciencias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la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Educación</a:t>
            </a:r>
            <a:endParaRPr sz="1200" dirty="0">
              <a:latin typeface="Times New Roman"/>
              <a:cs typeface="Times New Roman"/>
            </a:endParaRPr>
          </a:p>
          <a:p>
            <a:pPr marL="2432685">
              <a:lnSpc>
                <a:spcPct val="100000"/>
              </a:lnSpc>
            </a:pPr>
            <a:r>
              <a:rPr sz="1200" b="1" dirty="0">
                <a:latin typeface="Times New Roman"/>
                <a:cs typeface="Times New Roman"/>
              </a:rPr>
              <a:t>Miembro</a:t>
            </a:r>
            <a:r>
              <a:rPr sz="1200" b="1" spc="-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del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Consejo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Editorial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</a:t>
            </a:r>
            <a:r>
              <a:rPr sz="1200" b="1" spc="-3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la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Revista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CIENCIAEDUC</a:t>
            </a:r>
            <a:endParaRPr sz="1200" dirty="0">
              <a:latin typeface="Times New Roman"/>
              <a:cs typeface="Times New Roman"/>
            </a:endParaRPr>
          </a:p>
        </p:txBody>
      </p:sp>
      <p:sp>
        <p:nvSpPr>
          <p:cNvPr id="21" name="object 21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71932" rIns="0" bIns="0" rtlCol="0">
            <a:spAutoFit/>
          </a:bodyPr>
          <a:lstStyle/>
          <a:p>
            <a:pPr marL="330200">
              <a:lnSpc>
                <a:spcPts val="1410"/>
              </a:lnSpc>
            </a:pPr>
            <a:r>
              <a:rPr b="1" spc="-50" dirty="0">
                <a:latin typeface="Times New Roman"/>
                <a:cs typeface="Times New Roman"/>
              </a:rPr>
              <a:t>5</a:t>
            </a:r>
          </a:p>
        </p:txBody>
      </p:sp>
      <p:sp>
        <p:nvSpPr>
          <p:cNvPr id="22" name="Rectángulo 21">
            <a:extLst>
              <a:ext uri="{FF2B5EF4-FFF2-40B4-BE49-F238E27FC236}">
                <a16:creationId xmlns:a16="http://schemas.microsoft.com/office/drawing/2014/main" id="{218D4B68-9E3C-17C0-9590-C049D6AB142C}"/>
              </a:ext>
            </a:extLst>
          </p:cNvPr>
          <p:cNvSpPr/>
          <p:nvPr/>
        </p:nvSpPr>
        <p:spPr>
          <a:xfrm>
            <a:off x="2252978" y="1543304"/>
            <a:ext cx="3630167" cy="371855"/>
          </a:xfrm>
          <a:prstGeom prst="rect">
            <a:avLst/>
          </a:prstGeom>
          <a:solidFill>
            <a:srgbClr val="99FFCC"/>
          </a:solidFill>
          <a:ln>
            <a:noFill/>
          </a:ln>
        </p:spPr>
        <p:style>
          <a:lnRef idx="1">
            <a:schemeClr val="accent3"/>
          </a:lnRef>
          <a:fillRef idx="2">
            <a:schemeClr val="accent3"/>
          </a:fillRef>
          <a:effectRef idx="1">
            <a:schemeClr val="accent3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s-ES" dirty="0"/>
          </a:p>
        </p:txBody>
      </p:sp>
      <p:sp>
        <p:nvSpPr>
          <p:cNvPr id="16" name="object 16"/>
          <p:cNvSpPr txBox="1"/>
          <p:nvPr/>
        </p:nvSpPr>
        <p:spPr>
          <a:xfrm>
            <a:off x="2481074" y="1530986"/>
            <a:ext cx="3029585" cy="39179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100"/>
              </a:spcBef>
            </a:pPr>
            <a:r>
              <a:rPr lang="es-ES" sz="1200" b="1" dirty="0">
                <a:latin typeface="Arial"/>
                <a:cs typeface="Arial"/>
              </a:rPr>
              <a:t>Volumen 4,  Número 1  Enero a Julio 2021</a:t>
            </a:r>
          </a:p>
          <a:p>
            <a:pPr algn="ctr">
              <a:lnSpc>
                <a:spcPct val="100000"/>
              </a:lnSpc>
              <a:spcBef>
                <a:spcPts val="100"/>
              </a:spcBef>
            </a:pPr>
            <a:r>
              <a:rPr lang="es-ES" sz="1200" b="1" dirty="0">
                <a:latin typeface="Arial"/>
                <a:cs typeface="Arial"/>
              </a:rPr>
              <a:t>Revista Semestral. Venezuela</a:t>
            </a:r>
            <a:endParaRPr sz="1200" dirty="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109082" y="259771"/>
            <a:ext cx="6639836" cy="8790304"/>
            <a:chOff x="109728" y="251586"/>
            <a:chExt cx="6639836" cy="8790304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232940" y="8719781"/>
              <a:ext cx="6516624" cy="160020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4357750" y="251586"/>
              <a:ext cx="2214626" cy="788289"/>
            </a:xfrm>
            <a:prstGeom prst="rect">
              <a:avLst/>
            </a:prstGeom>
          </p:spPr>
        </p:pic>
        <p:pic>
          <p:nvPicPr>
            <p:cNvPr id="9" name="object 9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2738628" y="1024127"/>
              <a:ext cx="1897379" cy="371855"/>
            </a:xfrm>
            <a:prstGeom prst="rect">
              <a:avLst/>
            </a:prstGeom>
          </p:spPr>
        </p:pic>
        <p:pic>
          <p:nvPicPr>
            <p:cNvPr id="10" name="object 10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4401312" y="1024127"/>
              <a:ext cx="1577339" cy="371855"/>
            </a:xfrm>
            <a:prstGeom prst="rect">
              <a:avLst/>
            </a:prstGeom>
          </p:spPr>
        </p:pic>
        <p:pic>
          <p:nvPicPr>
            <p:cNvPr id="11" name="object 11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3169920" y="1207007"/>
              <a:ext cx="1546859" cy="371855"/>
            </a:xfrm>
            <a:prstGeom prst="rect">
              <a:avLst/>
            </a:prstGeom>
          </p:spPr>
        </p:pic>
        <p:pic>
          <p:nvPicPr>
            <p:cNvPr id="12" name="object 12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4482083" y="1207007"/>
              <a:ext cx="284988" cy="371855"/>
            </a:xfrm>
            <a:prstGeom prst="rect">
              <a:avLst/>
            </a:prstGeom>
          </p:spPr>
        </p:pic>
        <p:pic>
          <p:nvPicPr>
            <p:cNvPr id="13" name="object 13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4571999" y="1207007"/>
              <a:ext cx="1013460" cy="371855"/>
            </a:xfrm>
            <a:prstGeom prst="rect">
              <a:avLst/>
            </a:prstGeom>
          </p:spPr>
        </p:pic>
        <p:pic>
          <p:nvPicPr>
            <p:cNvPr id="15" name="object 15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5606795" y="8193022"/>
              <a:ext cx="1092707" cy="848868"/>
            </a:xfrm>
            <a:prstGeom prst="rect">
              <a:avLst/>
            </a:prstGeom>
          </p:spPr>
        </p:pic>
        <p:pic>
          <p:nvPicPr>
            <p:cNvPr id="16" name="object 16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109728" y="8193022"/>
              <a:ext cx="1092708" cy="848868"/>
            </a:xfrm>
            <a:prstGeom prst="rect">
              <a:avLst/>
            </a:prstGeom>
          </p:spPr>
        </p:pic>
      </p:grpSp>
      <p:sp>
        <p:nvSpPr>
          <p:cNvPr id="17" name="object 17"/>
          <p:cNvSpPr txBox="1"/>
          <p:nvPr/>
        </p:nvSpPr>
        <p:spPr>
          <a:xfrm>
            <a:off x="256859" y="1461843"/>
            <a:ext cx="6346825" cy="3718967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305"/>
              </a:spcBef>
            </a:pPr>
            <a:endParaRPr sz="1200" dirty="0">
              <a:latin typeface="Arial"/>
              <a:cs typeface="Arial"/>
            </a:endParaRPr>
          </a:p>
          <a:p>
            <a:pPr marL="375285" marR="5080" indent="-36322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ello,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según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Hilacha,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(2003),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“el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trabajo</a:t>
            </a:r>
            <a:r>
              <a:rPr sz="1200" spc="3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armónico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equipo,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diferentes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especialistas</a:t>
            </a:r>
            <a:r>
              <a:rPr sz="1200" spc="30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 </a:t>
            </a:r>
            <a:r>
              <a:rPr sz="1200" dirty="0">
                <a:latin typeface="Times New Roman"/>
                <a:cs typeface="Times New Roman"/>
              </a:rPr>
              <a:t>diferentes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ramas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saber,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capaces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analizar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diversidad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factores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relacionados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un </a:t>
            </a:r>
            <a:r>
              <a:rPr sz="1200" dirty="0">
                <a:latin typeface="Times New Roman"/>
                <a:cs typeface="Times New Roman"/>
              </a:rPr>
              <a:t>problema”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(p.60),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tanto,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profesionales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egresados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educación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deben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estar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preparados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trabajar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equipos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faciliten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desarrollo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ideas,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debate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toma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acertada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 </a:t>
            </a:r>
            <a:r>
              <a:rPr sz="1200" dirty="0">
                <a:latin typeface="Times New Roman"/>
                <a:cs typeface="Times New Roman"/>
              </a:rPr>
              <a:t>decisiones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favorezcan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bienestar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social, económico,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político,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ético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moral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sociedad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0" dirty="0">
                <a:latin typeface="Times New Roman"/>
                <a:cs typeface="Times New Roman"/>
              </a:rPr>
              <a:t>y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hombres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mujeres que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integran.</a:t>
            </a:r>
            <a:endParaRPr sz="1200" dirty="0">
              <a:latin typeface="Times New Roman"/>
              <a:cs typeface="Times New Roman"/>
            </a:endParaRPr>
          </a:p>
          <a:p>
            <a:pPr marL="375285" marR="6985" indent="-363220" algn="just">
              <a:lnSpc>
                <a:spcPct val="100000"/>
              </a:lnSpc>
              <a:spcBef>
                <a:spcPts val="5"/>
              </a:spcBef>
            </a:pPr>
            <a:r>
              <a:rPr sz="1200" dirty="0">
                <a:latin typeface="Times New Roman"/>
                <a:cs typeface="Times New Roman"/>
              </a:rPr>
              <a:t>Ante</a:t>
            </a:r>
            <a:r>
              <a:rPr sz="1200" spc="3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este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panorama,</a:t>
            </a:r>
            <a:r>
              <a:rPr sz="1200" spc="3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3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Universidad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Nacional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Experimental</a:t>
            </a:r>
            <a:r>
              <a:rPr sz="1200" spc="3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3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Llanos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Centrales</a:t>
            </a:r>
            <a:r>
              <a:rPr sz="1200" spc="31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Rómulo </a:t>
            </a:r>
            <a:r>
              <a:rPr sz="1200" dirty="0">
                <a:latin typeface="Times New Roman"/>
                <a:cs typeface="Times New Roman"/>
              </a:rPr>
              <a:t>Gallegos,</a:t>
            </a:r>
            <a:r>
              <a:rPr sz="1200" spc="4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situada</a:t>
            </a:r>
            <a:r>
              <a:rPr sz="1200" spc="43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4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San</a:t>
            </a:r>
            <a:r>
              <a:rPr sz="1200" spc="4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Juan</a:t>
            </a:r>
            <a:r>
              <a:rPr sz="1200" spc="4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43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4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Morros,</a:t>
            </a:r>
            <a:r>
              <a:rPr sz="1200" spc="4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estado</a:t>
            </a:r>
            <a:r>
              <a:rPr sz="1200" spc="4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Guárico,</a:t>
            </a:r>
            <a:r>
              <a:rPr sz="1200" spc="4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4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evidencia</a:t>
            </a:r>
            <a:r>
              <a:rPr sz="1200" spc="4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43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escasa </a:t>
            </a:r>
            <a:r>
              <a:rPr sz="1200" dirty="0">
                <a:latin typeface="Times New Roman"/>
                <a:cs typeface="Times New Roman"/>
              </a:rPr>
              <a:t>articulación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entre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Universidad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sociedad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encuentra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inmersa,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siendo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lazo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 </a:t>
            </a:r>
            <a:r>
              <a:rPr sz="1200" dirty="0">
                <a:latin typeface="Times New Roman"/>
                <a:cs typeface="Times New Roman"/>
              </a:rPr>
              <a:t>unión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entre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ambas,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da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sustento,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servir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promover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desarrollo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humano,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social, </a:t>
            </a:r>
            <a:r>
              <a:rPr sz="1200" dirty="0">
                <a:latin typeface="Times New Roman"/>
                <a:cs typeface="Times New Roman"/>
              </a:rPr>
              <a:t>cultural,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armónico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sustentable.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Además,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denota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poca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participación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actores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educativos </a:t>
            </a:r>
            <a:r>
              <a:rPr sz="1200" dirty="0">
                <a:latin typeface="Times New Roman"/>
                <a:cs typeface="Times New Roman"/>
              </a:rPr>
              <a:t>involucrados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desarrollo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estrategias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construcción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colectiva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donde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garantice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equidad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inclusión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social,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sistema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concebido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brindar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calidad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social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educativa.</a:t>
            </a:r>
            <a:endParaRPr sz="1200" dirty="0">
              <a:latin typeface="Times New Roman"/>
              <a:cs typeface="Times New Roman"/>
            </a:endParaRPr>
          </a:p>
          <a:p>
            <a:pPr marL="375285" marR="9525" indent="-36322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allí,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presente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estudio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esté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orientado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dilucidar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elementos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axiológicos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desde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perspectiva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Calidad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Social,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partiendo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supuesto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formación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condición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humana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el </a:t>
            </a:r>
            <a:r>
              <a:rPr sz="1200" dirty="0">
                <a:latin typeface="Times New Roman"/>
                <a:cs typeface="Times New Roman"/>
              </a:rPr>
              <a:t>soporte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acceso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oportunidades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opciones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alcanzar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autodesarrollo.</a:t>
            </a:r>
            <a:endParaRPr sz="1200" dirty="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00" dirty="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20"/>
              </a:spcBef>
            </a:pPr>
            <a:endParaRPr sz="1200" dirty="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</a:pPr>
            <a:r>
              <a:rPr sz="1200" b="1" dirty="0">
                <a:latin typeface="Times New Roman"/>
                <a:cs typeface="Times New Roman"/>
              </a:rPr>
              <a:t>Propósitos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</a:t>
            </a:r>
            <a:r>
              <a:rPr sz="1200" b="1" spc="-3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Investigación</a:t>
            </a:r>
            <a:endParaRPr sz="1200" dirty="0">
              <a:latin typeface="Times New Roman"/>
              <a:cs typeface="Times New Roman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1201790" y="8345800"/>
            <a:ext cx="4467860" cy="614045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 marL="12700" marR="5080" algn="ctr">
              <a:lnSpc>
                <a:spcPts val="1440"/>
              </a:lnSpc>
              <a:spcBef>
                <a:spcPts val="15"/>
              </a:spcBef>
            </a:pPr>
            <a:r>
              <a:rPr sz="1200" b="1" dirty="0">
                <a:latin typeface="Times New Roman"/>
                <a:cs typeface="Times New Roman"/>
              </a:rPr>
              <a:t>“La</a:t>
            </a:r>
            <a:r>
              <a:rPr sz="1200" b="1" spc="-7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Axiología:</a:t>
            </a:r>
            <a:r>
              <a:rPr sz="1200" b="1" spc="-6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Una</a:t>
            </a:r>
            <a:r>
              <a:rPr sz="1200" b="1" spc="-8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Aproximación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Teórica </a:t>
            </a:r>
            <a:r>
              <a:rPr sz="1200" b="1" dirty="0">
                <a:latin typeface="Times New Roman"/>
                <a:cs typeface="Times New Roman"/>
              </a:rPr>
              <a:t>desde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la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Perspectiva</a:t>
            </a:r>
            <a:r>
              <a:rPr sz="1200" b="1" spc="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spc="-25" dirty="0">
                <a:latin typeface="Times New Roman"/>
                <a:cs typeface="Times New Roman"/>
              </a:rPr>
              <a:t>la </a:t>
            </a:r>
            <a:r>
              <a:rPr sz="1200" b="1" dirty="0">
                <a:latin typeface="Times New Roman"/>
                <a:cs typeface="Times New Roman"/>
              </a:rPr>
              <a:t>Calidad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Social en la </a:t>
            </a:r>
            <a:r>
              <a:rPr sz="1200" b="1" spc="-10" dirty="0">
                <a:latin typeface="Times New Roman"/>
                <a:cs typeface="Times New Roman"/>
              </a:rPr>
              <a:t>Universidad</a:t>
            </a:r>
            <a:r>
              <a:rPr sz="1200" b="1" spc="-3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Venezolana”</a:t>
            </a:r>
            <a:endParaRPr sz="1200" dirty="0">
              <a:latin typeface="Times New Roman"/>
              <a:cs typeface="Times New Roman"/>
            </a:endParaRPr>
          </a:p>
          <a:p>
            <a:pPr marR="290830" algn="ctr">
              <a:lnSpc>
                <a:spcPct val="100000"/>
              </a:lnSpc>
              <a:spcBef>
                <a:spcPts val="375"/>
              </a:spcBef>
            </a:pPr>
            <a:r>
              <a:rPr sz="1200" b="1" dirty="0">
                <a:latin typeface="Times New Roman"/>
                <a:cs typeface="Times New Roman"/>
              </a:rPr>
              <a:t>Autora: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PhD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Rudy</a:t>
            </a:r>
            <a:r>
              <a:rPr sz="1200" b="1" spc="-4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Roraima Galindo</a:t>
            </a:r>
            <a:r>
              <a:rPr sz="1200" b="1" spc="-40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Barrios</a:t>
            </a:r>
            <a:endParaRPr sz="1200" dirty="0">
              <a:latin typeface="Times New Roman"/>
              <a:cs typeface="Times New Roman"/>
            </a:endParaRPr>
          </a:p>
        </p:txBody>
      </p:sp>
      <p:sp>
        <p:nvSpPr>
          <p:cNvPr id="23" name="object 23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46363" rIns="0" bIns="0" rtlCol="0">
            <a:spAutoFit/>
          </a:bodyPr>
          <a:lstStyle/>
          <a:p>
            <a:pPr marL="280035">
              <a:lnSpc>
                <a:spcPts val="1410"/>
              </a:lnSpc>
            </a:pPr>
            <a:fld id="{81D60167-4931-47E6-BA6A-407CBD079E47}" type="slidenum">
              <a:rPr spc="-25" dirty="0"/>
              <a:t>40</a:t>
            </a:fld>
            <a:endParaRPr spc="-25" dirty="0"/>
          </a:p>
        </p:txBody>
      </p:sp>
      <p:sp>
        <p:nvSpPr>
          <p:cNvPr id="18" name="object 18"/>
          <p:cNvSpPr txBox="1"/>
          <p:nvPr/>
        </p:nvSpPr>
        <p:spPr>
          <a:xfrm>
            <a:off x="221691" y="5855334"/>
            <a:ext cx="7620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spc="-50" dirty="0">
                <a:latin typeface="Times New Roman"/>
                <a:cs typeface="Times New Roman"/>
              </a:rPr>
              <a:t>-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221691" y="6221348"/>
            <a:ext cx="7620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spc="-50" dirty="0">
                <a:latin typeface="Times New Roman"/>
                <a:cs typeface="Times New Roman"/>
              </a:rPr>
              <a:t>-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221691" y="6769989"/>
            <a:ext cx="7620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spc="-50" dirty="0">
                <a:latin typeface="Times New Roman"/>
                <a:cs typeface="Times New Roman"/>
              </a:rPr>
              <a:t>-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221691" y="5306695"/>
            <a:ext cx="6346190" cy="2037714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75285" marR="6350" indent="-363220" algn="just">
              <a:lnSpc>
                <a:spcPct val="100000"/>
              </a:lnSpc>
              <a:spcBef>
                <a:spcPts val="100"/>
              </a:spcBef>
            </a:pPr>
            <a:r>
              <a:rPr sz="1200" dirty="0">
                <a:latin typeface="Times New Roman"/>
                <a:cs typeface="Times New Roman"/>
              </a:rPr>
              <a:t>-</a:t>
            </a:r>
            <a:r>
              <a:rPr sz="1200" spc="490" dirty="0">
                <a:latin typeface="Times New Roman"/>
                <a:cs typeface="Times New Roman"/>
              </a:rPr>
              <a:t>   </a:t>
            </a:r>
            <a:r>
              <a:rPr sz="1200" dirty="0">
                <a:latin typeface="Times New Roman"/>
                <a:cs typeface="Times New Roman"/>
              </a:rPr>
              <a:t>Conocer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experiencias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obtenidas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Universidad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Nacional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Experimental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Llanos </a:t>
            </a:r>
            <a:r>
              <a:rPr sz="1200" dirty="0">
                <a:latin typeface="Times New Roman"/>
                <a:cs typeface="Times New Roman"/>
              </a:rPr>
              <a:t>Centrales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Rómulo Gallegos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materia de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promoción de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cultura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axiológica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 la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construcción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 </a:t>
            </a:r>
            <a:r>
              <a:rPr sz="1200" dirty="0">
                <a:latin typeface="Times New Roman"/>
                <a:cs typeface="Times New Roman"/>
              </a:rPr>
              <a:t>calidad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social</a:t>
            </a:r>
            <a:endParaRPr sz="1200">
              <a:latin typeface="Times New Roman"/>
              <a:cs typeface="Times New Roman"/>
            </a:endParaRPr>
          </a:p>
          <a:p>
            <a:pPr marL="375285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Interpretar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3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aportes</a:t>
            </a:r>
            <a:r>
              <a:rPr sz="1200" spc="3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universidad</a:t>
            </a:r>
            <a:r>
              <a:rPr sz="1200" spc="3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promoción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conducta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axiológica</a:t>
            </a:r>
            <a:r>
              <a:rPr sz="1200" spc="305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como</a:t>
            </a:r>
            <a:endParaRPr sz="1200">
              <a:latin typeface="Times New Roman"/>
              <a:cs typeface="Times New Roman"/>
            </a:endParaRPr>
          </a:p>
          <a:p>
            <a:pPr marL="375285" marR="5080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elemento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clave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proceso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construcción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calidad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social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egresado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universitario. </a:t>
            </a:r>
            <a:r>
              <a:rPr sz="1200" dirty="0">
                <a:latin typeface="Times New Roman"/>
                <a:cs typeface="Times New Roman"/>
              </a:rPr>
              <a:t>Mostrar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dominio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cognoscitivo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poseen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actores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educativos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acerca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papel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el </a:t>
            </a:r>
            <a:r>
              <a:rPr sz="1200" dirty="0">
                <a:latin typeface="Times New Roman"/>
                <a:cs typeface="Times New Roman"/>
              </a:rPr>
              <a:t>rescate,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preservación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promoción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aspecto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cultural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contexto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construcción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calidad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social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población</a:t>
            </a:r>
            <a:r>
              <a:rPr sz="1200" spc="-10" dirty="0">
                <a:latin typeface="Times New Roman"/>
                <a:cs typeface="Times New Roman"/>
              </a:rPr>
              <a:t> universitaria.</a:t>
            </a:r>
            <a:endParaRPr sz="1200">
              <a:latin typeface="Times New Roman"/>
              <a:cs typeface="Times New Roman"/>
            </a:endParaRPr>
          </a:p>
          <a:p>
            <a:pPr marL="375285" marR="635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Generar</a:t>
            </a:r>
            <a:r>
              <a:rPr sz="1200" spc="3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fundamentos</a:t>
            </a:r>
            <a:r>
              <a:rPr sz="1200" spc="3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teóricos</a:t>
            </a:r>
            <a:r>
              <a:rPr sz="1200" spc="3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epistemológicos</a:t>
            </a:r>
            <a:r>
              <a:rPr sz="1200" spc="3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3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contribuyan</a:t>
            </a:r>
            <a:r>
              <a:rPr sz="1200" spc="3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3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redefinir</a:t>
            </a:r>
            <a:r>
              <a:rPr sz="1200" spc="3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3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papel</a:t>
            </a:r>
            <a:r>
              <a:rPr sz="1200" spc="3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4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axiología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búsqueda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calidad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social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Universidad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Nacional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Experimental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los </a:t>
            </a:r>
            <a:r>
              <a:rPr sz="1200" dirty="0">
                <a:latin typeface="Times New Roman"/>
                <a:cs typeface="Times New Roman"/>
              </a:rPr>
              <a:t>Llanos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Centrales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Rómulo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Gallegos.</a:t>
            </a:r>
            <a:endParaRPr sz="1200">
              <a:latin typeface="Times New Roman"/>
              <a:cs typeface="Times New Roman"/>
            </a:endParaRPr>
          </a:p>
        </p:txBody>
      </p:sp>
      <p:grpSp>
        <p:nvGrpSpPr>
          <p:cNvPr id="24" name="Grupo 23">
            <a:extLst>
              <a:ext uri="{FF2B5EF4-FFF2-40B4-BE49-F238E27FC236}">
                <a16:creationId xmlns:a16="http://schemas.microsoft.com/office/drawing/2014/main" id="{EBD85D25-4BFA-701D-8B93-7920D48F0968}"/>
              </a:ext>
            </a:extLst>
          </p:cNvPr>
          <p:cNvGrpSpPr/>
          <p:nvPr/>
        </p:nvGrpSpPr>
        <p:grpSpPr>
          <a:xfrm>
            <a:off x="192024" y="75034"/>
            <a:ext cx="6665976" cy="1452626"/>
            <a:chOff x="470065" y="1951410"/>
            <a:chExt cx="6665976" cy="1452626"/>
          </a:xfrm>
        </p:grpSpPr>
        <p:grpSp>
          <p:nvGrpSpPr>
            <p:cNvPr id="25" name="object 12">
              <a:extLst>
                <a:ext uri="{FF2B5EF4-FFF2-40B4-BE49-F238E27FC236}">
                  <a16:creationId xmlns:a16="http://schemas.microsoft.com/office/drawing/2014/main" id="{3E2041DF-050B-D592-9B01-3FE1296D9663}"/>
                </a:ext>
              </a:extLst>
            </p:cNvPr>
            <p:cNvGrpSpPr/>
            <p:nvPr/>
          </p:nvGrpSpPr>
          <p:grpSpPr>
            <a:xfrm>
              <a:off x="470065" y="1951664"/>
              <a:ext cx="6665976" cy="1452372"/>
              <a:chOff x="96011" y="115823"/>
              <a:chExt cx="6665976" cy="1452372"/>
            </a:xfrm>
          </p:grpSpPr>
          <p:pic>
            <p:nvPicPr>
              <p:cNvPr id="29" name="object 13">
                <a:extLst>
                  <a:ext uri="{FF2B5EF4-FFF2-40B4-BE49-F238E27FC236}">
                    <a16:creationId xmlns:a16="http://schemas.microsoft.com/office/drawing/2014/main" id="{19D90C31-7C6E-3FF6-319A-A96BE62BE48E}"/>
                  </a:ext>
                </a:extLst>
              </p:cNvPr>
              <p:cNvPicPr/>
              <p:nvPr/>
            </p:nvPicPr>
            <p:blipFill>
              <a:blip r:embed="rId10" cstate="print"/>
              <a:stretch>
                <a:fillRect/>
              </a:stretch>
            </p:blipFill>
            <p:spPr>
              <a:xfrm>
                <a:off x="96011" y="115823"/>
                <a:ext cx="6665976" cy="1452372"/>
              </a:xfrm>
              <a:prstGeom prst="rect">
                <a:avLst/>
              </a:prstGeom>
            </p:spPr>
          </p:pic>
          <p:pic>
            <p:nvPicPr>
              <p:cNvPr id="30" name="object 14">
                <a:extLst>
                  <a:ext uri="{FF2B5EF4-FFF2-40B4-BE49-F238E27FC236}">
                    <a16:creationId xmlns:a16="http://schemas.microsoft.com/office/drawing/2014/main" id="{B9759726-395E-1187-E837-53C8C1EB0C18}"/>
                  </a:ext>
                </a:extLst>
              </p:cNvPr>
              <p:cNvPicPr/>
              <p:nvPr/>
            </p:nvPicPr>
            <p:blipFill>
              <a:blip r:embed="rId11" cstate="print"/>
              <a:stretch>
                <a:fillRect/>
              </a:stretch>
            </p:blipFill>
            <p:spPr>
              <a:xfrm>
                <a:off x="142849" y="142875"/>
                <a:ext cx="6572275" cy="1358646"/>
              </a:xfrm>
              <a:prstGeom prst="rect">
                <a:avLst/>
              </a:prstGeom>
            </p:spPr>
          </p:pic>
          <p:sp>
            <p:nvSpPr>
              <p:cNvPr id="31" name="object 15">
                <a:extLst>
                  <a:ext uri="{FF2B5EF4-FFF2-40B4-BE49-F238E27FC236}">
                    <a16:creationId xmlns:a16="http://schemas.microsoft.com/office/drawing/2014/main" id="{232596B4-2E31-3F74-7A34-06B1734A1179}"/>
                  </a:ext>
                </a:extLst>
              </p:cNvPr>
              <p:cNvSpPr/>
              <p:nvPr/>
            </p:nvSpPr>
            <p:spPr>
              <a:xfrm>
                <a:off x="142849" y="142875"/>
                <a:ext cx="6572884" cy="1358900"/>
              </a:xfrm>
              <a:custGeom>
                <a:avLst/>
                <a:gdLst/>
                <a:ahLst/>
                <a:cxnLst/>
                <a:rect l="l" t="t" r="r" b="b"/>
                <a:pathLst>
                  <a:path w="6572884" h="1358900">
                    <a:moveTo>
                      <a:pt x="0" y="226441"/>
                    </a:moveTo>
                    <a:lnTo>
                      <a:pt x="4600" y="180795"/>
                    </a:lnTo>
                    <a:lnTo>
                      <a:pt x="17795" y="138285"/>
                    </a:lnTo>
                    <a:lnTo>
                      <a:pt x="38673" y="99820"/>
                    </a:lnTo>
                    <a:lnTo>
                      <a:pt x="66324" y="66309"/>
                    </a:lnTo>
                    <a:lnTo>
                      <a:pt x="99837" y="38663"/>
                    </a:lnTo>
                    <a:lnTo>
                      <a:pt x="138301" y="17789"/>
                    </a:lnTo>
                    <a:lnTo>
                      <a:pt x="180806" y="4599"/>
                    </a:lnTo>
                    <a:lnTo>
                      <a:pt x="226440" y="0"/>
                    </a:lnTo>
                    <a:lnTo>
                      <a:pt x="6345834" y="0"/>
                    </a:lnTo>
                    <a:lnTo>
                      <a:pt x="6391480" y="4599"/>
                    </a:lnTo>
                    <a:lnTo>
                      <a:pt x="6433990" y="17789"/>
                    </a:lnTo>
                    <a:lnTo>
                      <a:pt x="6472455" y="38663"/>
                    </a:lnTo>
                    <a:lnTo>
                      <a:pt x="6505965" y="66309"/>
                    </a:lnTo>
                    <a:lnTo>
                      <a:pt x="6533612" y="99820"/>
                    </a:lnTo>
                    <a:lnTo>
                      <a:pt x="6554485" y="138285"/>
                    </a:lnTo>
                    <a:lnTo>
                      <a:pt x="6567676" y="180795"/>
                    </a:lnTo>
                    <a:lnTo>
                      <a:pt x="6572275" y="226441"/>
                    </a:lnTo>
                    <a:lnTo>
                      <a:pt x="6572275" y="1132204"/>
                    </a:lnTo>
                    <a:lnTo>
                      <a:pt x="6567676" y="1177850"/>
                    </a:lnTo>
                    <a:lnTo>
                      <a:pt x="6554485" y="1220360"/>
                    </a:lnTo>
                    <a:lnTo>
                      <a:pt x="6533612" y="1258825"/>
                    </a:lnTo>
                    <a:lnTo>
                      <a:pt x="6505965" y="1292336"/>
                    </a:lnTo>
                    <a:lnTo>
                      <a:pt x="6472455" y="1319982"/>
                    </a:lnTo>
                    <a:lnTo>
                      <a:pt x="6433990" y="1340856"/>
                    </a:lnTo>
                    <a:lnTo>
                      <a:pt x="6391480" y="1354046"/>
                    </a:lnTo>
                    <a:lnTo>
                      <a:pt x="6345834" y="1358646"/>
                    </a:lnTo>
                    <a:lnTo>
                      <a:pt x="226440" y="1358646"/>
                    </a:lnTo>
                    <a:lnTo>
                      <a:pt x="180806" y="1354046"/>
                    </a:lnTo>
                    <a:lnTo>
                      <a:pt x="138301" y="1340856"/>
                    </a:lnTo>
                    <a:lnTo>
                      <a:pt x="99837" y="1319982"/>
                    </a:lnTo>
                    <a:lnTo>
                      <a:pt x="66324" y="1292336"/>
                    </a:lnTo>
                    <a:lnTo>
                      <a:pt x="38673" y="1258825"/>
                    </a:lnTo>
                    <a:lnTo>
                      <a:pt x="17795" y="1220360"/>
                    </a:lnTo>
                    <a:lnTo>
                      <a:pt x="4600" y="1177850"/>
                    </a:lnTo>
                    <a:lnTo>
                      <a:pt x="0" y="1132204"/>
                    </a:lnTo>
                    <a:lnTo>
                      <a:pt x="0" y="226441"/>
                    </a:lnTo>
                    <a:close/>
                  </a:path>
                </a:pathLst>
              </a:custGeom>
              <a:ln w="9525">
                <a:solidFill>
                  <a:srgbClr val="55CE74"/>
                </a:solidFill>
              </a:ln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pic>
            <p:nvPicPr>
              <p:cNvPr id="32" name="object 16">
                <a:extLst>
                  <a:ext uri="{FF2B5EF4-FFF2-40B4-BE49-F238E27FC236}">
                    <a16:creationId xmlns:a16="http://schemas.microsoft.com/office/drawing/2014/main" id="{77A3A6A1-6B0E-0B18-5921-84593414BF25}"/>
                  </a:ext>
                </a:extLst>
              </p:cNvPr>
              <p:cNvPicPr/>
              <p:nvPr/>
            </p:nvPicPr>
            <p:blipFill>
              <a:blip r:embed="rId12" cstate="print"/>
              <a:stretch>
                <a:fillRect/>
              </a:stretch>
            </p:blipFill>
            <p:spPr>
              <a:xfrm>
                <a:off x="2500248" y="305930"/>
                <a:ext cx="1714500" cy="733945"/>
              </a:xfrm>
              <a:prstGeom prst="rect">
                <a:avLst/>
              </a:prstGeom>
            </p:spPr>
          </p:pic>
        </p:grpSp>
        <p:sp>
          <p:nvSpPr>
            <p:cNvPr id="26" name="object 16">
              <a:extLst>
                <a:ext uri="{FF2B5EF4-FFF2-40B4-BE49-F238E27FC236}">
                  <a16:creationId xmlns:a16="http://schemas.microsoft.com/office/drawing/2014/main" id="{5F40BCCC-EDCE-27FE-EDCB-4C5ECC2E6EBE}"/>
                </a:ext>
              </a:extLst>
            </p:cNvPr>
            <p:cNvSpPr txBox="1"/>
            <p:nvPr/>
          </p:nvSpPr>
          <p:spPr>
            <a:xfrm>
              <a:off x="2775727" y="2875716"/>
              <a:ext cx="3332858" cy="391795"/>
            </a:xfrm>
            <a:prstGeom prst="rect">
              <a:avLst/>
            </a:prstGeom>
            <a:noFill/>
          </p:spPr>
          <p:txBody>
            <a:bodyPr vert="horz" wrap="square" lIns="0" tIns="12700" rIns="0" bIns="0" rtlCol="0">
              <a:spAutoFit/>
            </a:bodyPr>
            <a:lstStyle/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Volumen 4,  Número 1  Enero a Julio 2021</a:t>
              </a:r>
            </a:p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Revista Semestral. Venezuela</a:t>
              </a:r>
              <a:endParaRPr sz="1200" dirty="0">
                <a:latin typeface="Arial"/>
                <a:cs typeface="Arial"/>
              </a:endParaRPr>
            </a:p>
          </p:txBody>
        </p:sp>
        <p:pic>
          <p:nvPicPr>
            <p:cNvPr id="27" name="object 25">
              <a:extLst>
                <a:ext uri="{FF2B5EF4-FFF2-40B4-BE49-F238E27FC236}">
                  <a16:creationId xmlns:a16="http://schemas.microsoft.com/office/drawing/2014/main" id="{FA3182EE-3DCF-652F-BFEE-221A530771F3}"/>
                </a:ext>
              </a:extLst>
            </p:cNvPr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470065" y="2027896"/>
              <a:ext cx="2305662" cy="1053903"/>
            </a:xfrm>
            <a:prstGeom prst="rect">
              <a:avLst/>
            </a:prstGeom>
          </p:spPr>
        </p:pic>
        <p:pic>
          <p:nvPicPr>
            <p:cNvPr id="28" name="object 31">
              <a:extLst>
                <a:ext uri="{FF2B5EF4-FFF2-40B4-BE49-F238E27FC236}">
                  <a16:creationId xmlns:a16="http://schemas.microsoft.com/office/drawing/2014/main" id="{9384AAF2-A945-4D72-C6BE-3572DE3297AC}"/>
                </a:ext>
              </a:extLst>
            </p:cNvPr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4932681" y="1951410"/>
              <a:ext cx="1805304" cy="893889"/>
            </a:xfrm>
            <a:prstGeom prst="rect">
              <a:avLst/>
            </a:prstGeom>
          </p:spPr>
        </p:pic>
      </p:grpSp>
    </p:spTree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94485" y="115823"/>
            <a:ext cx="6669405" cy="8926195"/>
            <a:chOff x="94485" y="115823"/>
            <a:chExt cx="6669405" cy="8926195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0688" y="8551164"/>
              <a:ext cx="6516624" cy="160020"/>
            </a:xfrm>
            <a:prstGeom prst="rect">
              <a:avLst/>
            </a:prstGeom>
          </p:spPr>
        </p:pic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96012" y="115823"/>
              <a:ext cx="6665976" cy="1452372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42849" y="142875"/>
              <a:ext cx="6572275" cy="1358646"/>
            </a:xfrm>
            <a:prstGeom prst="rect">
              <a:avLst/>
            </a:prstGeom>
          </p:spPr>
        </p:pic>
        <p:sp>
          <p:nvSpPr>
            <p:cNvPr id="6" name="object 6"/>
            <p:cNvSpPr/>
            <p:nvPr/>
          </p:nvSpPr>
          <p:spPr>
            <a:xfrm>
              <a:off x="142849" y="142875"/>
              <a:ext cx="6572884" cy="1358900"/>
            </a:xfrm>
            <a:custGeom>
              <a:avLst/>
              <a:gdLst/>
              <a:ahLst/>
              <a:cxnLst/>
              <a:rect l="l" t="t" r="r" b="b"/>
              <a:pathLst>
                <a:path w="6572884" h="1358900">
                  <a:moveTo>
                    <a:pt x="0" y="226441"/>
                  </a:moveTo>
                  <a:lnTo>
                    <a:pt x="4600" y="180795"/>
                  </a:lnTo>
                  <a:lnTo>
                    <a:pt x="17795" y="138285"/>
                  </a:lnTo>
                  <a:lnTo>
                    <a:pt x="38673" y="99820"/>
                  </a:lnTo>
                  <a:lnTo>
                    <a:pt x="66324" y="66309"/>
                  </a:lnTo>
                  <a:lnTo>
                    <a:pt x="99837" y="38663"/>
                  </a:lnTo>
                  <a:lnTo>
                    <a:pt x="138301" y="17789"/>
                  </a:lnTo>
                  <a:lnTo>
                    <a:pt x="180806" y="4599"/>
                  </a:lnTo>
                  <a:lnTo>
                    <a:pt x="226440" y="0"/>
                  </a:lnTo>
                  <a:lnTo>
                    <a:pt x="6345834" y="0"/>
                  </a:lnTo>
                  <a:lnTo>
                    <a:pt x="6391480" y="4599"/>
                  </a:lnTo>
                  <a:lnTo>
                    <a:pt x="6433990" y="17789"/>
                  </a:lnTo>
                  <a:lnTo>
                    <a:pt x="6472455" y="38663"/>
                  </a:lnTo>
                  <a:lnTo>
                    <a:pt x="6505965" y="66309"/>
                  </a:lnTo>
                  <a:lnTo>
                    <a:pt x="6533612" y="99820"/>
                  </a:lnTo>
                  <a:lnTo>
                    <a:pt x="6554485" y="138285"/>
                  </a:lnTo>
                  <a:lnTo>
                    <a:pt x="6567676" y="180795"/>
                  </a:lnTo>
                  <a:lnTo>
                    <a:pt x="6572275" y="226441"/>
                  </a:lnTo>
                  <a:lnTo>
                    <a:pt x="6572275" y="1132204"/>
                  </a:lnTo>
                  <a:lnTo>
                    <a:pt x="6567676" y="1177850"/>
                  </a:lnTo>
                  <a:lnTo>
                    <a:pt x="6554485" y="1220360"/>
                  </a:lnTo>
                  <a:lnTo>
                    <a:pt x="6533612" y="1258825"/>
                  </a:lnTo>
                  <a:lnTo>
                    <a:pt x="6505965" y="1292336"/>
                  </a:lnTo>
                  <a:lnTo>
                    <a:pt x="6472455" y="1319982"/>
                  </a:lnTo>
                  <a:lnTo>
                    <a:pt x="6433990" y="1340856"/>
                  </a:lnTo>
                  <a:lnTo>
                    <a:pt x="6391480" y="1354046"/>
                  </a:lnTo>
                  <a:lnTo>
                    <a:pt x="6345834" y="1358646"/>
                  </a:lnTo>
                  <a:lnTo>
                    <a:pt x="226440" y="1358646"/>
                  </a:lnTo>
                  <a:lnTo>
                    <a:pt x="180806" y="1354046"/>
                  </a:lnTo>
                  <a:lnTo>
                    <a:pt x="138301" y="1340856"/>
                  </a:lnTo>
                  <a:lnTo>
                    <a:pt x="99837" y="1319982"/>
                  </a:lnTo>
                  <a:lnTo>
                    <a:pt x="66324" y="1292336"/>
                  </a:lnTo>
                  <a:lnTo>
                    <a:pt x="38673" y="1258825"/>
                  </a:lnTo>
                  <a:lnTo>
                    <a:pt x="17795" y="1220360"/>
                  </a:lnTo>
                  <a:lnTo>
                    <a:pt x="4600" y="1177850"/>
                  </a:lnTo>
                  <a:lnTo>
                    <a:pt x="0" y="1132204"/>
                  </a:lnTo>
                  <a:lnTo>
                    <a:pt x="0" y="226441"/>
                  </a:lnTo>
                  <a:close/>
                </a:path>
              </a:pathLst>
            </a:custGeom>
            <a:ln w="9525">
              <a:solidFill>
                <a:srgbClr val="55CE7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" name="object 7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2500248" y="305930"/>
              <a:ext cx="1714500" cy="733945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2738628" y="1024127"/>
              <a:ext cx="1897379" cy="371855"/>
            </a:xfrm>
            <a:prstGeom prst="rect">
              <a:avLst/>
            </a:prstGeom>
          </p:spPr>
        </p:pic>
        <p:pic>
          <p:nvPicPr>
            <p:cNvPr id="9" name="object 9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4401312" y="1024127"/>
              <a:ext cx="1577339" cy="371855"/>
            </a:xfrm>
            <a:prstGeom prst="rect">
              <a:avLst/>
            </a:prstGeom>
          </p:spPr>
        </p:pic>
        <p:pic>
          <p:nvPicPr>
            <p:cNvPr id="10" name="object 10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3169920" y="1207007"/>
              <a:ext cx="1546859" cy="371855"/>
            </a:xfrm>
            <a:prstGeom prst="rect">
              <a:avLst/>
            </a:prstGeom>
          </p:spPr>
        </p:pic>
        <p:pic>
          <p:nvPicPr>
            <p:cNvPr id="11" name="object 11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4482083" y="1207007"/>
              <a:ext cx="284988" cy="371855"/>
            </a:xfrm>
            <a:prstGeom prst="rect">
              <a:avLst/>
            </a:prstGeom>
          </p:spPr>
        </p:pic>
        <p:pic>
          <p:nvPicPr>
            <p:cNvPr id="12" name="object 12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4571999" y="1207007"/>
              <a:ext cx="1013460" cy="371855"/>
            </a:xfrm>
            <a:prstGeom prst="rect">
              <a:avLst/>
            </a:prstGeom>
          </p:spPr>
        </p:pic>
        <p:pic>
          <p:nvPicPr>
            <p:cNvPr id="13" name="object 13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324612" y="234695"/>
              <a:ext cx="1719072" cy="1341120"/>
            </a:xfrm>
            <a:prstGeom prst="rect">
              <a:avLst/>
            </a:prstGeom>
          </p:spPr>
        </p:pic>
        <p:pic>
          <p:nvPicPr>
            <p:cNvPr id="14" name="object 14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5606795" y="8193022"/>
              <a:ext cx="1092707" cy="848868"/>
            </a:xfrm>
            <a:prstGeom prst="rect">
              <a:avLst/>
            </a:prstGeom>
          </p:spPr>
        </p:pic>
        <p:pic>
          <p:nvPicPr>
            <p:cNvPr id="15" name="object 15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109728" y="8193022"/>
              <a:ext cx="1092708" cy="848868"/>
            </a:xfrm>
            <a:prstGeom prst="rect">
              <a:avLst/>
            </a:prstGeom>
          </p:spPr>
        </p:pic>
      </p:grpSp>
      <p:sp>
        <p:nvSpPr>
          <p:cNvPr id="16" name="object 16"/>
          <p:cNvSpPr txBox="1"/>
          <p:nvPr/>
        </p:nvSpPr>
        <p:spPr>
          <a:xfrm>
            <a:off x="293014" y="1068451"/>
            <a:ext cx="6346825" cy="7132722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2992755" marR="773430" indent="-431800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Arial"/>
                <a:cs typeface="Arial"/>
              </a:rPr>
              <a:t>6ta.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Edición</a:t>
            </a:r>
            <a:r>
              <a:rPr sz="1200" b="1" spc="-10" dirty="0">
                <a:latin typeface="Arial"/>
                <a:cs typeface="Arial"/>
              </a:rPr>
              <a:t> Volumen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I</a:t>
            </a:r>
            <a:r>
              <a:rPr sz="1200" b="1" spc="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Enero</a:t>
            </a:r>
            <a:r>
              <a:rPr sz="1200" b="1" spc="-3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a</a:t>
            </a:r>
            <a:r>
              <a:rPr sz="1200" b="1" spc="-2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Julio</a:t>
            </a:r>
            <a:r>
              <a:rPr sz="1200" b="1" spc="-5" dirty="0">
                <a:latin typeface="Arial"/>
                <a:cs typeface="Arial"/>
              </a:rPr>
              <a:t> </a:t>
            </a:r>
            <a:r>
              <a:rPr sz="1200" b="1" spc="-20" dirty="0">
                <a:latin typeface="Arial"/>
                <a:cs typeface="Arial"/>
              </a:rPr>
              <a:t>2021 </a:t>
            </a:r>
            <a:r>
              <a:rPr sz="1200" b="1" dirty="0">
                <a:latin typeface="Arial"/>
                <a:cs typeface="Arial"/>
              </a:rPr>
              <a:t>Revista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Semestral-</a:t>
            </a:r>
            <a:r>
              <a:rPr sz="1200" b="1" spc="-40" dirty="0">
                <a:latin typeface="Arial"/>
                <a:cs typeface="Arial"/>
              </a:rPr>
              <a:t> </a:t>
            </a:r>
            <a:r>
              <a:rPr sz="1200" b="1" spc="-10" dirty="0">
                <a:latin typeface="Arial"/>
                <a:cs typeface="Arial"/>
              </a:rPr>
              <a:t>Venezuela</a:t>
            </a:r>
            <a:endParaRPr sz="1200" dirty="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305"/>
              </a:spcBef>
            </a:pPr>
            <a:endParaRPr sz="1200" dirty="0">
              <a:latin typeface="Arial"/>
              <a:cs typeface="Arial"/>
            </a:endParaRPr>
          </a:p>
          <a:p>
            <a:pPr algn="ctr">
              <a:lnSpc>
                <a:spcPct val="100000"/>
              </a:lnSpc>
            </a:pPr>
            <a:r>
              <a:rPr sz="1200" b="1" i="1" dirty="0">
                <a:latin typeface="Times New Roman"/>
                <a:cs typeface="Times New Roman"/>
              </a:rPr>
              <a:t>Planteamiento</a:t>
            </a:r>
            <a:r>
              <a:rPr sz="1200" b="1" i="1" spc="-60" dirty="0">
                <a:latin typeface="Times New Roman"/>
                <a:cs typeface="Times New Roman"/>
              </a:rPr>
              <a:t> </a:t>
            </a:r>
            <a:r>
              <a:rPr sz="1200" b="1" i="1" spc="-10" dirty="0">
                <a:latin typeface="Times New Roman"/>
                <a:cs typeface="Times New Roman"/>
              </a:rPr>
              <a:t>Justificante</a:t>
            </a:r>
            <a:endParaRPr sz="1200" dirty="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60"/>
              </a:spcBef>
            </a:pPr>
            <a:endParaRPr sz="1200" dirty="0">
              <a:latin typeface="Times New Roman"/>
              <a:cs typeface="Times New Roman"/>
            </a:endParaRPr>
          </a:p>
          <a:p>
            <a:pPr marL="375285" marR="5715" indent="-36322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compromiso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educación,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formación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potencial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humano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modelos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mentales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 </a:t>
            </a:r>
            <a:r>
              <a:rPr sz="1200" dirty="0">
                <a:latin typeface="Times New Roman"/>
                <a:cs typeface="Times New Roman"/>
              </a:rPr>
              <a:t>aprendizaje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 acción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transformación,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decir,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orientada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hacia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búsqueda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sistemática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competencias,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ya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cualidades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implícitas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formación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lang="es-ES" sz="1200" dirty="0">
                <a:latin typeface="Times New Roman"/>
                <a:cs typeface="Times New Roman"/>
              </a:rPr>
              <a:t>individuo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vienen </a:t>
            </a:r>
            <a:r>
              <a:rPr sz="1200" dirty="0">
                <a:latin typeface="Times New Roman"/>
                <a:cs typeface="Times New Roman"/>
              </a:rPr>
              <a:t>constituyendo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arma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competitiva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siglo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XXI,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personas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especializadas,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única </a:t>
            </a:r>
            <a:r>
              <a:rPr sz="1200" dirty="0">
                <a:latin typeface="Times New Roman"/>
                <a:cs typeface="Times New Roman"/>
              </a:rPr>
              <a:t>ventaja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competencia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perdurable.</a:t>
            </a:r>
            <a:endParaRPr sz="1200" dirty="0">
              <a:latin typeface="Times New Roman"/>
              <a:cs typeface="Times New Roman"/>
            </a:endParaRPr>
          </a:p>
          <a:p>
            <a:pPr marL="375285" marR="5080" indent="-363220" algn="just">
              <a:lnSpc>
                <a:spcPct val="100000"/>
              </a:lnSpc>
              <a:spcBef>
                <a:spcPts val="5"/>
              </a:spcBef>
            </a:pPr>
            <a:r>
              <a:rPr sz="1200" dirty="0">
                <a:latin typeface="Times New Roman"/>
                <a:cs typeface="Times New Roman"/>
              </a:rPr>
              <a:t>Así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mismo,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preciso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considerar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importancia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reviste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promoción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conducta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axiológica,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necesario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implementar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política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educativa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agote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sólo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hecho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 </a:t>
            </a:r>
            <a:r>
              <a:rPr sz="1200" dirty="0">
                <a:latin typeface="Times New Roman"/>
                <a:cs typeface="Times New Roman"/>
              </a:rPr>
              <a:t>proveerle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bagaje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intelectual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técnico,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puesto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mutaciones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mundo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actual,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como </a:t>
            </a:r>
            <a:r>
              <a:rPr sz="1200" dirty="0">
                <a:latin typeface="Times New Roman"/>
                <a:cs typeface="Times New Roman"/>
              </a:rPr>
              <a:t>resultado</a:t>
            </a:r>
            <a:r>
              <a:rPr sz="1200" spc="3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3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desarrollo</a:t>
            </a:r>
            <a:r>
              <a:rPr sz="1200" spc="3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tecnologías</a:t>
            </a:r>
            <a:r>
              <a:rPr sz="1200" spc="3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3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nuevas</a:t>
            </a:r>
            <a:r>
              <a:rPr sz="1200" spc="3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técnicas</a:t>
            </a:r>
            <a:r>
              <a:rPr sz="1200" spc="3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reproducción,</a:t>
            </a:r>
            <a:r>
              <a:rPr sz="1200" spc="3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políticas</a:t>
            </a:r>
            <a:r>
              <a:rPr sz="1200" spc="375" dirty="0">
                <a:latin typeface="Times New Roman"/>
                <a:cs typeface="Times New Roman"/>
              </a:rPr>
              <a:t> </a:t>
            </a:r>
            <a:r>
              <a:rPr sz="1200" spc="-50" dirty="0">
                <a:latin typeface="Times New Roman"/>
                <a:cs typeface="Times New Roman"/>
              </a:rPr>
              <a:t>y </a:t>
            </a:r>
            <a:r>
              <a:rPr sz="1200" dirty="0">
                <a:latin typeface="Times New Roman"/>
                <a:cs typeface="Times New Roman"/>
              </a:rPr>
              <a:t>filosofías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implícitas,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demandan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formación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competencias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aptitudes,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facilitando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esta </a:t>
            </a:r>
            <a:r>
              <a:rPr sz="1200" dirty="0">
                <a:latin typeface="Times New Roman"/>
                <a:cs typeface="Times New Roman"/>
              </a:rPr>
              <a:t>manera,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movilidad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social.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Esta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conceptualización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conduce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revalorizar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competencias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estudiantado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reconocerlas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proceso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inherente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desarrollo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local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regional.</a:t>
            </a:r>
            <a:endParaRPr sz="1200" dirty="0">
              <a:latin typeface="Times New Roman"/>
              <a:cs typeface="Times New Roman"/>
            </a:endParaRPr>
          </a:p>
          <a:p>
            <a:pPr marL="375285" marR="6350" indent="-36322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igual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modo,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investigación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podría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considerarse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aporte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formulación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políticas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 </a:t>
            </a:r>
            <a:r>
              <a:rPr sz="1200" dirty="0">
                <a:latin typeface="Times New Roman"/>
                <a:cs typeface="Times New Roman"/>
              </a:rPr>
              <a:t>formación</a:t>
            </a:r>
            <a:r>
              <a:rPr sz="1200" spc="3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profesional</a:t>
            </a:r>
            <a:r>
              <a:rPr sz="1200" spc="3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3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capacitación</a:t>
            </a:r>
            <a:r>
              <a:rPr sz="1200" spc="3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específica,</a:t>
            </a:r>
            <a:r>
              <a:rPr sz="1200" spc="3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tendientes</a:t>
            </a:r>
            <a:r>
              <a:rPr sz="1200" spc="3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3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dotar</a:t>
            </a:r>
            <a:r>
              <a:rPr sz="1200" spc="3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3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35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profesionales </a:t>
            </a:r>
            <a:r>
              <a:rPr sz="1200" dirty="0">
                <a:latin typeface="Times New Roman"/>
                <a:cs typeface="Times New Roman"/>
              </a:rPr>
              <a:t>universitarios,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connotación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cultural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abierta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demandas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sociales,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participación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spc="-50" dirty="0">
                <a:latin typeface="Times New Roman"/>
                <a:cs typeface="Times New Roman"/>
              </a:rPr>
              <a:t>y </a:t>
            </a:r>
            <a:r>
              <a:rPr sz="1200" dirty="0">
                <a:latin typeface="Times New Roman"/>
                <a:cs typeface="Times New Roman"/>
              </a:rPr>
              <a:t>mejoramiento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condiciones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vida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general,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articular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desarrollo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personal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exigencias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científico-</a:t>
            </a:r>
            <a:r>
              <a:rPr sz="1200" dirty="0">
                <a:latin typeface="Times New Roman"/>
                <a:cs typeface="Times New Roman"/>
              </a:rPr>
              <a:t>técnicas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mundo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contemporáneo.</a:t>
            </a:r>
            <a:endParaRPr sz="1200" dirty="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60"/>
              </a:spcBef>
            </a:pPr>
            <a:endParaRPr sz="1200" dirty="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</a:pPr>
            <a:r>
              <a:rPr sz="1200" b="1" dirty="0">
                <a:latin typeface="Times New Roman"/>
                <a:cs typeface="Times New Roman"/>
              </a:rPr>
              <a:t>ABORDAJE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EPISTÉMICO</a:t>
            </a:r>
            <a:endParaRPr sz="1200" dirty="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60"/>
              </a:spcBef>
            </a:pPr>
            <a:endParaRPr sz="1200" dirty="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</a:pPr>
            <a:r>
              <a:rPr sz="1200" b="1" i="1" spc="-10" dirty="0">
                <a:latin typeface="Times New Roman"/>
                <a:cs typeface="Times New Roman"/>
              </a:rPr>
              <a:t>Teorías</a:t>
            </a:r>
            <a:r>
              <a:rPr sz="1200" b="1" i="1" spc="-30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que</a:t>
            </a:r>
            <a:r>
              <a:rPr sz="1200" b="1" i="1" spc="-30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fundamentan</a:t>
            </a:r>
            <a:r>
              <a:rPr sz="1200" b="1" i="1" spc="-45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la</a:t>
            </a:r>
            <a:r>
              <a:rPr sz="1200" b="1" i="1" spc="-25" dirty="0">
                <a:latin typeface="Times New Roman"/>
                <a:cs typeface="Times New Roman"/>
              </a:rPr>
              <a:t> </a:t>
            </a:r>
            <a:r>
              <a:rPr sz="1200" b="1" i="1" spc="-10" dirty="0">
                <a:latin typeface="Times New Roman"/>
                <a:cs typeface="Times New Roman"/>
              </a:rPr>
              <a:t>investigación</a:t>
            </a:r>
            <a:endParaRPr sz="1200" dirty="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60"/>
              </a:spcBef>
            </a:pPr>
            <a:endParaRPr sz="1200" dirty="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z="1200" b="1" i="1" spc="-20" dirty="0">
                <a:latin typeface="Times New Roman"/>
                <a:cs typeface="Times New Roman"/>
              </a:rPr>
              <a:t>Teoría</a:t>
            </a:r>
            <a:r>
              <a:rPr sz="1200" b="1" i="1" spc="40" dirty="0">
                <a:latin typeface="Times New Roman"/>
                <a:cs typeface="Times New Roman"/>
              </a:rPr>
              <a:t> </a:t>
            </a:r>
            <a:r>
              <a:rPr sz="1200" b="1" i="1" spc="-10" dirty="0">
                <a:latin typeface="Times New Roman"/>
                <a:cs typeface="Times New Roman"/>
              </a:rPr>
              <a:t>Socio-humanista</a:t>
            </a:r>
            <a:endParaRPr sz="1200" dirty="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5"/>
              </a:spcBef>
            </a:pPr>
            <a:endParaRPr sz="1200" dirty="0">
              <a:latin typeface="Times New Roman"/>
              <a:cs typeface="Times New Roman"/>
            </a:endParaRPr>
          </a:p>
          <a:p>
            <a:pPr marL="375285" marR="6985" indent="-363220" algn="just">
              <a:lnSpc>
                <a:spcPct val="100000"/>
              </a:lnSpc>
              <a:spcBef>
                <a:spcPts val="5"/>
              </a:spcBef>
            </a:pPr>
            <a:r>
              <a:rPr sz="1200" dirty="0">
                <a:latin typeface="Times New Roman"/>
                <a:cs typeface="Times New Roman"/>
              </a:rPr>
              <a:t>Paván,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(2005)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concibe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humanismo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concepción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hombre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todo,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decir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reivindicación</a:t>
            </a:r>
            <a:r>
              <a:rPr sz="1200" spc="3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3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corporeidad</a:t>
            </a:r>
            <a:r>
              <a:rPr sz="1200" spc="3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3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toda</a:t>
            </a:r>
            <a:r>
              <a:rPr sz="1200" spc="3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explicación</a:t>
            </a:r>
            <a:r>
              <a:rPr sz="1200" spc="3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verdadera</a:t>
            </a:r>
            <a:r>
              <a:rPr sz="1200" spc="3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3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realidad</a:t>
            </a:r>
            <a:r>
              <a:rPr sz="1200" spc="3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humana.</a:t>
            </a:r>
            <a:r>
              <a:rPr sz="1200" spc="32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El </a:t>
            </a:r>
            <a:r>
              <a:rPr sz="1200" dirty="0">
                <a:latin typeface="Times New Roman"/>
                <a:cs typeface="Times New Roman"/>
              </a:rPr>
              <a:t>humanismo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concepción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filosófica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ideológica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sobre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ser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humano,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plano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más </a:t>
            </a:r>
            <a:r>
              <a:rPr sz="1200" dirty="0">
                <a:latin typeface="Times New Roman"/>
                <a:cs typeface="Times New Roman"/>
              </a:rPr>
              <a:t>integrador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concepción ética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axiológica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asume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acerca del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conocimiento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 la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moral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valores,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configuraciones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intrínsecas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dinámicas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personas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todo </a:t>
            </a:r>
            <a:r>
              <a:rPr sz="1200" dirty="0">
                <a:latin typeface="Times New Roman"/>
                <a:cs typeface="Times New Roman"/>
              </a:rPr>
              <a:t>único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orgánico e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irrepetible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sociedad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conjunto.</a:t>
            </a:r>
            <a:endParaRPr sz="1200" dirty="0">
              <a:latin typeface="Times New Roman"/>
              <a:cs typeface="Times New Roman"/>
            </a:endParaRPr>
          </a:p>
          <a:p>
            <a:pPr marL="375285" marR="7620" indent="-36322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acuerdo,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Kurtz,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(2008)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valores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humanismo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están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vanguardia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cambio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social,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tal </a:t>
            </a:r>
            <a:r>
              <a:rPr sz="1200" dirty="0">
                <a:latin typeface="Times New Roman"/>
                <a:cs typeface="Times New Roman"/>
              </a:rPr>
              <a:t>sentido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ofrece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teoría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social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significativa.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humanismo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ofrece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óptica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universal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basada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ciencia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valores</a:t>
            </a:r>
            <a:r>
              <a:rPr sz="1200" spc="-10" dirty="0">
                <a:latin typeface="Times New Roman"/>
                <a:cs typeface="Times New Roman"/>
              </a:rPr>
              <a:t> comunes.</a:t>
            </a:r>
            <a:endParaRPr sz="1200" dirty="0">
              <a:latin typeface="Times New Roman"/>
              <a:cs typeface="Times New Roman"/>
            </a:endParaRPr>
          </a:p>
        </p:txBody>
      </p:sp>
      <p:pic>
        <p:nvPicPr>
          <p:cNvPr id="17" name="object 17"/>
          <p:cNvPicPr/>
          <p:nvPr/>
        </p:nvPicPr>
        <p:blipFill>
          <a:blip r:embed="rId13" cstate="print"/>
          <a:stretch>
            <a:fillRect/>
          </a:stretch>
        </p:blipFill>
        <p:spPr>
          <a:xfrm>
            <a:off x="4725161" y="164274"/>
            <a:ext cx="1805305" cy="893889"/>
          </a:xfrm>
          <a:prstGeom prst="rect">
            <a:avLst/>
          </a:prstGeom>
        </p:spPr>
      </p:pic>
      <p:sp>
        <p:nvSpPr>
          <p:cNvPr id="18" name="object 18"/>
          <p:cNvSpPr txBox="1"/>
          <p:nvPr/>
        </p:nvSpPr>
        <p:spPr>
          <a:xfrm>
            <a:off x="1194612" y="8261840"/>
            <a:ext cx="4467860" cy="614045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 marL="12700" marR="5080" algn="ctr">
              <a:lnSpc>
                <a:spcPts val="1440"/>
              </a:lnSpc>
              <a:spcBef>
                <a:spcPts val="15"/>
              </a:spcBef>
            </a:pPr>
            <a:r>
              <a:rPr sz="1200" b="1" dirty="0">
                <a:latin typeface="Times New Roman"/>
                <a:cs typeface="Times New Roman"/>
              </a:rPr>
              <a:t>“La</a:t>
            </a:r>
            <a:r>
              <a:rPr sz="1200" b="1" spc="-7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Axiología:</a:t>
            </a:r>
            <a:r>
              <a:rPr sz="1200" b="1" spc="-6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Una</a:t>
            </a:r>
            <a:r>
              <a:rPr sz="1200" b="1" spc="-8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Aproximación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Teórica </a:t>
            </a:r>
            <a:r>
              <a:rPr sz="1200" b="1" dirty="0">
                <a:latin typeface="Times New Roman"/>
                <a:cs typeface="Times New Roman"/>
              </a:rPr>
              <a:t>desde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la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Perspectiva</a:t>
            </a:r>
            <a:r>
              <a:rPr sz="1200" b="1" spc="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spc="-25" dirty="0">
                <a:latin typeface="Times New Roman"/>
                <a:cs typeface="Times New Roman"/>
              </a:rPr>
              <a:t>la </a:t>
            </a:r>
            <a:r>
              <a:rPr sz="1200" b="1" dirty="0">
                <a:latin typeface="Times New Roman"/>
                <a:cs typeface="Times New Roman"/>
              </a:rPr>
              <a:t>Calidad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Social en la </a:t>
            </a:r>
            <a:r>
              <a:rPr sz="1200" b="1" spc="-10" dirty="0">
                <a:latin typeface="Times New Roman"/>
                <a:cs typeface="Times New Roman"/>
              </a:rPr>
              <a:t>Universidad</a:t>
            </a:r>
            <a:r>
              <a:rPr sz="1200" b="1" spc="-3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Venezolana”</a:t>
            </a:r>
            <a:endParaRPr sz="1200">
              <a:latin typeface="Times New Roman"/>
              <a:cs typeface="Times New Roman"/>
            </a:endParaRPr>
          </a:p>
          <a:p>
            <a:pPr marR="290830" algn="ctr">
              <a:lnSpc>
                <a:spcPct val="100000"/>
              </a:lnSpc>
              <a:spcBef>
                <a:spcPts val="375"/>
              </a:spcBef>
            </a:pPr>
            <a:r>
              <a:rPr sz="1200" b="1" dirty="0">
                <a:latin typeface="Times New Roman"/>
                <a:cs typeface="Times New Roman"/>
              </a:rPr>
              <a:t>Autora: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PhD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Rudy</a:t>
            </a:r>
            <a:r>
              <a:rPr sz="1200" b="1" spc="-4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Roraima Galindo</a:t>
            </a:r>
            <a:r>
              <a:rPr sz="1200" b="1" spc="-40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Barrios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9" name="object 19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46363" rIns="0" bIns="0" rtlCol="0">
            <a:spAutoFit/>
          </a:bodyPr>
          <a:lstStyle/>
          <a:p>
            <a:pPr marL="280035">
              <a:lnSpc>
                <a:spcPts val="1410"/>
              </a:lnSpc>
            </a:pPr>
            <a:fld id="{81D60167-4931-47E6-BA6A-407CBD079E47}" type="slidenum">
              <a:rPr spc="-25" dirty="0"/>
              <a:t>41</a:t>
            </a:fld>
            <a:endParaRPr spc="-25" dirty="0"/>
          </a:p>
        </p:txBody>
      </p:sp>
      <p:grpSp>
        <p:nvGrpSpPr>
          <p:cNvPr id="20" name="Grupo 19">
            <a:extLst>
              <a:ext uri="{FF2B5EF4-FFF2-40B4-BE49-F238E27FC236}">
                <a16:creationId xmlns:a16="http://schemas.microsoft.com/office/drawing/2014/main" id="{AE650985-38F8-7636-6C64-156EEB2D532D}"/>
              </a:ext>
            </a:extLst>
          </p:cNvPr>
          <p:cNvGrpSpPr/>
          <p:nvPr/>
        </p:nvGrpSpPr>
        <p:grpSpPr>
          <a:xfrm>
            <a:off x="95554" y="102110"/>
            <a:ext cx="6665976" cy="1452626"/>
            <a:chOff x="470065" y="1951410"/>
            <a:chExt cx="6665976" cy="1452626"/>
          </a:xfrm>
        </p:grpSpPr>
        <p:grpSp>
          <p:nvGrpSpPr>
            <p:cNvPr id="21" name="object 12">
              <a:extLst>
                <a:ext uri="{FF2B5EF4-FFF2-40B4-BE49-F238E27FC236}">
                  <a16:creationId xmlns:a16="http://schemas.microsoft.com/office/drawing/2014/main" id="{2A61D782-EE73-7B8C-D8ED-77382083A37E}"/>
                </a:ext>
              </a:extLst>
            </p:cNvPr>
            <p:cNvGrpSpPr/>
            <p:nvPr/>
          </p:nvGrpSpPr>
          <p:grpSpPr>
            <a:xfrm>
              <a:off x="470065" y="1951664"/>
              <a:ext cx="6665976" cy="1452372"/>
              <a:chOff x="96011" y="115823"/>
              <a:chExt cx="6665976" cy="1452372"/>
            </a:xfrm>
          </p:grpSpPr>
          <p:pic>
            <p:nvPicPr>
              <p:cNvPr id="25" name="object 13">
                <a:extLst>
                  <a:ext uri="{FF2B5EF4-FFF2-40B4-BE49-F238E27FC236}">
                    <a16:creationId xmlns:a16="http://schemas.microsoft.com/office/drawing/2014/main" id="{D3004A58-A42B-C659-AA35-CC0C8196A6D6}"/>
                  </a:ext>
                </a:extLst>
              </p:cNvPr>
              <p:cNvPicPr/>
              <p:nvPr/>
            </p:nvPicPr>
            <p:blipFill>
              <a:blip r:embed="rId3" cstate="print"/>
              <a:stretch>
                <a:fillRect/>
              </a:stretch>
            </p:blipFill>
            <p:spPr>
              <a:xfrm>
                <a:off x="96011" y="115823"/>
                <a:ext cx="6665976" cy="1452372"/>
              </a:xfrm>
              <a:prstGeom prst="rect">
                <a:avLst/>
              </a:prstGeom>
            </p:spPr>
          </p:pic>
          <p:pic>
            <p:nvPicPr>
              <p:cNvPr id="26" name="object 14">
                <a:extLst>
                  <a:ext uri="{FF2B5EF4-FFF2-40B4-BE49-F238E27FC236}">
                    <a16:creationId xmlns:a16="http://schemas.microsoft.com/office/drawing/2014/main" id="{0275A47D-5BAD-EE94-61F0-3C040503519B}"/>
                  </a:ext>
                </a:extLst>
              </p:cNvPr>
              <p:cNvPicPr/>
              <p:nvPr/>
            </p:nvPicPr>
            <p:blipFill>
              <a:blip r:embed="rId4" cstate="print"/>
              <a:stretch>
                <a:fillRect/>
              </a:stretch>
            </p:blipFill>
            <p:spPr>
              <a:xfrm>
                <a:off x="142849" y="142875"/>
                <a:ext cx="6572275" cy="1358646"/>
              </a:xfrm>
              <a:prstGeom prst="rect">
                <a:avLst/>
              </a:prstGeom>
            </p:spPr>
          </p:pic>
          <p:sp>
            <p:nvSpPr>
              <p:cNvPr id="27" name="object 15">
                <a:extLst>
                  <a:ext uri="{FF2B5EF4-FFF2-40B4-BE49-F238E27FC236}">
                    <a16:creationId xmlns:a16="http://schemas.microsoft.com/office/drawing/2014/main" id="{EC551FDE-FBB1-CA58-91EC-87CD30A11225}"/>
                  </a:ext>
                </a:extLst>
              </p:cNvPr>
              <p:cNvSpPr/>
              <p:nvPr/>
            </p:nvSpPr>
            <p:spPr>
              <a:xfrm>
                <a:off x="142849" y="142875"/>
                <a:ext cx="6572884" cy="1358900"/>
              </a:xfrm>
              <a:custGeom>
                <a:avLst/>
                <a:gdLst/>
                <a:ahLst/>
                <a:cxnLst/>
                <a:rect l="l" t="t" r="r" b="b"/>
                <a:pathLst>
                  <a:path w="6572884" h="1358900">
                    <a:moveTo>
                      <a:pt x="0" y="226441"/>
                    </a:moveTo>
                    <a:lnTo>
                      <a:pt x="4600" y="180795"/>
                    </a:lnTo>
                    <a:lnTo>
                      <a:pt x="17795" y="138285"/>
                    </a:lnTo>
                    <a:lnTo>
                      <a:pt x="38673" y="99820"/>
                    </a:lnTo>
                    <a:lnTo>
                      <a:pt x="66324" y="66309"/>
                    </a:lnTo>
                    <a:lnTo>
                      <a:pt x="99837" y="38663"/>
                    </a:lnTo>
                    <a:lnTo>
                      <a:pt x="138301" y="17789"/>
                    </a:lnTo>
                    <a:lnTo>
                      <a:pt x="180806" y="4599"/>
                    </a:lnTo>
                    <a:lnTo>
                      <a:pt x="226440" y="0"/>
                    </a:lnTo>
                    <a:lnTo>
                      <a:pt x="6345834" y="0"/>
                    </a:lnTo>
                    <a:lnTo>
                      <a:pt x="6391480" y="4599"/>
                    </a:lnTo>
                    <a:lnTo>
                      <a:pt x="6433990" y="17789"/>
                    </a:lnTo>
                    <a:lnTo>
                      <a:pt x="6472455" y="38663"/>
                    </a:lnTo>
                    <a:lnTo>
                      <a:pt x="6505965" y="66309"/>
                    </a:lnTo>
                    <a:lnTo>
                      <a:pt x="6533612" y="99820"/>
                    </a:lnTo>
                    <a:lnTo>
                      <a:pt x="6554485" y="138285"/>
                    </a:lnTo>
                    <a:lnTo>
                      <a:pt x="6567676" y="180795"/>
                    </a:lnTo>
                    <a:lnTo>
                      <a:pt x="6572275" y="226441"/>
                    </a:lnTo>
                    <a:lnTo>
                      <a:pt x="6572275" y="1132204"/>
                    </a:lnTo>
                    <a:lnTo>
                      <a:pt x="6567676" y="1177850"/>
                    </a:lnTo>
                    <a:lnTo>
                      <a:pt x="6554485" y="1220360"/>
                    </a:lnTo>
                    <a:lnTo>
                      <a:pt x="6533612" y="1258825"/>
                    </a:lnTo>
                    <a:lnTo>
                      <a:pt x="6505965" y="1292336"/>
                    </a:lnTo>
                    <a:lnTo>
                      <a:pt x="6472455" y="1319982"/>
                    </a:lnTo>
                    <a:lnTo>
                      <a:pt x="6433990" y="1340856"/>
                    </a:lnTo>
                    <a:lnTo>
                      <a:pt x="6391480" y="1354046"/>
                    </a:lnTo>
                    <a:lnTo>
                      <a:pt x="6345834" y="1358646"/>
                    </a:lnTo>
                    <a:lnTo>
                      <a:pt x="226440" y="1358646"/>
                    </a:lnTo>
                    <a:lnTo>
                      <a:pt x="180806" y="1354046"/>
                    </a:lnTo>
                    <a:lnTo>
                      <a:pt x="138301" y="1340856"/>
                    </a:lnTo>
                    <a:lnTo>
                      <a:pt x="99837" y="1319982"/>
                    </a:lnTo>
                    <a:lnTo>
                      <a:pt x="66324" y="1292336"/>
                    </a:lnTo>
                    <a:lnTo>
                      <a:pt x="38673" y="1258825"/>
                    </a:lnTo>
                    <a:lnTo>
                      <a:pt x="17795" y="1220360"/>
                    </a:lnTo>
                    <a:lnTo>
                      <a:pt x="4600" y="1177850"/>
                    </a:lnTo>
                    <a:lnTo>
                      <a:pt x="0" y="1132204"/>
                    </a:lnTo>
                    <a:lnTo>
                      <a:pt x="0" y="226441"/>
                    </a:lnTo>
                    <a:close/>
                  </a:path>
                </a:pathLst>
              </a:custGeom>
              <a:ln w="9525">
                <a:solidFill>
                  <a:srgbClr val="55CE74"/>
                </a:solidFill>
              </a:ln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pic>
            <p:nvPicPr>
              <p:cNvPr id="28" name="object 16">
                <a:extLst>
                  <a:ext uri="{FF2B5EF4-FFF2-40B4-BE49-F238E27FC236}">
                    <a16:creationId xmlns:a16="http://schemas.microsoft.com/office/drawing/2014/main" id="{32AE9C0D-AA92-BFE3-8716-522BF3B896A9}"/>
                  </a:ext>
                </a:extLst>
              </p:cNvPr>
              <p:cNvPicPr/>
              <p:nvPr/>
            </p:nvPicPr>
            <p:blipFill>
              <a:blip r:embed="rId5" cstate="print"/>
              <a:stretch>
                <a:fillRect/>
              </a:stretch>
            </p:blipFill>
            <p:spPr>
              <a:xfrm>
                <a:off x="2500248" y="305930"/>
                <a:ext cx="1714500" cy="733945"/>
              </a:xfrm>
              <a:prstGeom prst="rect">
                <a:avLst/>
              </a:prstGeom>
            </p:spPr>
          </p:pic>
        </p:grpSp>
        <p:sp>
          <p:nvSpPr>
            <p:cNvPr id="22" name="object 16">
              <a:extLst>
                <a:ext uri="{FF2B5EF4-FFF2-40B4-BE49-F238E27FC236}">
                  <a16:creationId xmlns:a16="http://schemas.microsoft.com/office/drawing/2014/main" id="{9A28A283-E42B-22A9-C5EA-A0983862B571}"/>
                </a:ext>
              </a:extLst>
            </p:cNvPr>
            <p:cNvSpPr txBox="1"/>
            <p:nvPr/>
          </p:nvSpPr>
          <p:spPr>
            <a:xfrm>
              <a:off x="2775727" y="2875716"/>
              <a:ext cx="3332858" cy="391795"/>
            </a:xfrm>
            <a:prstGeom prst="rect">
              <a:avLst/>
            </a:prstGeom>
            <a:noFill/>
          </p:spPr>
          <p:txBody>
            <a:bodyPr vert="horz" wrap="square" lIns="0" tIns="12700" rIns="0" bIns="0" rtlCol="0">
              <a:spAutoFit/>
            </a:bodyPr>
            <a:lstStyle/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Volumen 4,  Número 1  Enero a Julio 2021</a:t>
              </a:r>
            </a:p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Revista Semestral. Venezuela</a:t>
              </a:r>
              <a:endParaRPr sz="1200" dirty="0">
                <a:latin typeface="Arial"/>
                <a:cs typeface="Arial"/>
              </a:endParaRPr>
            </a:p>
          </p:txBody>
        </p:sp>
        <p:pic>
          <p:nvPicPr>
            <p:cNvPr id="23" name="object 25">
              <a:extLst>
                <a:ext uri="{FF2B5EF4-FFF2-40B4-BE49-F238E27FC236}">
                  <a16:creationId xmlns:a16="http://schemas.microsoft.com/office/drawing/2014/main" id="{9A26F91B-3462-75F0-2A49-494C8949025A}"/>
                </a:ext>
              </a:extLst>
            </p:cNvPr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470065" y="2027896"/>
              <a:ext cx="2305662" cy="1053903"/>
            </a:xfrm>
            <a:prstGeom prst="rect">
              <a:avLst/>
            </a:prstGeom>
          </p:spPr>
        </p:pic>
        <p:pic>
          <p:nvPicPr>
            <p:cNvPr id="24" name="object 31">
              <a:extLst>
                <a:ext uri="{FF2B5EF4-FFF2-40B4-BE49-F238E27FC236}">
                  <a16:creationId xmlns:a16="http://schemas.microsoft.com/office/drawing/2014/main" id="{E49FFE87-2B3A-2EE5-1BAC-93D7B45119D4}"/>
                </a:ext>
              </a:extLst>
            </p:cNvPr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4932681" y="1951410"/>
              <a:ext cx="1805304" cy="893889"/>
            </a:xfrm>
            <a:prstGeom prst="rect">
              <a:avLst/>
            </a:prstGeom>
          </p:spPr>
        </p:pic>
      </p:grpSp>
    </p:spTree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94485" y="115823"/>
            <a:ext cx="6669405" cy="8926195"/>
            <a:chOff x="94485" y="115823"/>
            <a:chExt cx="6669405" cy="8926195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0688" y="8551164"/>
              <a:ext cx="6516624" cy="160020"/>
            </a:xfrm>
            <a:prstGeom prst="rect">
              <a:avLst/>
            </a:prstGeom>
          </p:spPr>
        </p:pic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96012" y="115823"/>
              <a:ext cx="6665976" cy="1452372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42849" y="142875"/>
              <a:ext cx="6572275" cy="1358646"/>
            </a:xfrm>
            <a:prstGeom prst="rect">
              <a:avLst/>
            </a:prstGeom>
          </p:spPr>
        </p:pic>
        <p:sp>
          <p:nvSpPr>
            <p:cNvPr id="6" name="object 6"/>
            <p:cNvSpPr/>
            <p:nvPr/>
          </p:nvSpPr>
          <p:spPr>
            <a:xfrm>
              <a:off x="142849" y="142875"/>
              <a:ext cx="6572884" cy="1358900"/>
            </a:xfrm>
            <a:custGeom>
              <a:avLst/>
              <a:gdLst/>
              <a:ahLst/>
              <a:cxnLst/>
              <a:rect l="l" t="t" r="r" b="b"/>
              <a:pathLst>
                <a:path w="6572884" h="1358900">
                  <a:moveTo>
                    <a:pt x="0" y="226441"/>
                  </a:moveTo>
                  <a:lnTo>
                    <a:pt x="4600" y="180795"/>
                  </a:lnTo>
                  <a:lnTo>
                    <a:pt x="17795" y="138285"/>
                  </a:lnTo>
                  <a:lnTo>
                    <a:pt x="38673" y="99820"/>
                  </a:lnTo>
                  <a:lnTo>
                    <a:pt x="66324" y="66309"/>
                  </a:lnTo>
                  <a:lnTo>
                    <a:pt x="99837" y="38663"/>
                  </a:lnTo>
                  <a:lnTo>
                    <a:pt x="138301" y="17789"/>
                  </a:lnTo>
                  <a:lnTo>
                    <a:pt x="180806" y="4599"/>
                  </a:lnTo>
                  <a:lnTo>
                    <a:pt x="226440" y="0"/>
                  </a:lnTo>
                  <a:lnTo>
                    <a:pt x="6345834" y="0"/>
                  </a:lnTo>
                  <a:lnTo>
                    <a:pt x="6391480" y="4599"/>
                  </a:lnTo>
                  <a:lnTo>
                    <a:pt x="6433990" y="17789"/>
                  </a:lnTo>
                  <a:lnTo>
                    <a:pt x="6472455" y="38663"/>
                  </a:lnTo>
                  <a:lnTo>
                    <a:pt x="6505965" y="66309"/>
                  </a:lnTo>
                  <a:lnTo>
                    <a:pt x="6533612" y="99820"/>
                  </a:lnTo>
                  <a:lnTo>
                    <a:pt x="6554485" y="138285"/>
                  </a:lnTo>
                  <a:lnTo>
                    <a:pt x="6567676" y="180795"/>
                  </a:lnTo>
                  <a:lnTo>
                    <a:pt x="6572275" y="226441"/>
                  </a:lnTo>
                  <a:lnTo>
                    <a:pt x="6572275" y="1132204"/>
                  </a:lnTo>
                  <a:lnTo>
                    <a:pt x="6567676" y="1177850"/>
                  </a:lnTo>
                  <a:lnTo>
                    <a:pt x="6554485" y="1220360"/>
                  </a:lnTo>
                  <a:lnTo>
                    <a:pt x="6533612" y="1258825"/>
                  </a:lnTo>
                  <a:lnTo>
                    <a:pt x="6505965" y="1292336"/>
                  </a:lnTo>
                  <a:lnTo>
                    <a:pt x="6472455" y="1319982"/>
                  </a:lnTo>
                  <a:lnTo>
                    <a:pt x="6433990" y="1340856"/>
                  </a:lnTo>
                  <a:lnTo>
                    <a:pt x="6391480" y="1354046"/>
                  </a:lnTo>
                  <a:lnTo>
                    <a:pt x="6345834" y="1358646"/>
                  </a:lnTo>
                  <a:lnTo>
                    <a:pt x="226440" y="1358646"/>
                  </a:lnTo>
                  <a:lnTo>
                    <a:pt x="180806" y="1354046"/>
                  </a:lnTo>
                  <a:lnTo>
                    <a:pt x="138301" y="1340856"/>
                  </a:lnTo>
                  <a:lnTo>
                    <a:pt x="99837" y="1319982"/>
                  </a:lnTo>
                  <a:lnTo>
                    <a:pt x="66324" y="1292336"/>
                  </a:lnTo>
                  <a:lnTo>
                    <a:pt x="38673" y="1258825"/>
                  </a:lnTo>
                  <a:lnTo>
                    <a:pt x="17795" y="1220360"/>
                  </a:lnTo>
                  <a:lnTo>
                    <a:pt x="4600" y="1177850"/>
                  </a:lnTo>
                  <a:lnTo>
                    <a:pt x="0" y="1132204"/>
                  </a:lnTo>
                  <a:lnTo>
                    <a:pt x="0" y="226441"/>
                  </a:lnTo>
                  <a:close/>
                </a:path>
              </a:pathLst>
            </a:custGeom>
            <a:ln w="9525">
              <a:solidFill>
                <a:srgbClr val="55CE7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" name="object 7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2500248" y="305930"/>
              <a:ext cx="1714500" cy="733945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2738628" y="1024127"/>
              <a:ext cx="1897379" cy="371855"/>
            </a:xfrm>
            <a:prstGeom prst="rect">
              <a:avLst/>
            </a:prstGeom>
          </p:spPr>
        </p:pic>
        <p:pic>
          <p:nvPicPr>
            <p:cNvPr id="9" name="object 9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4401312" y="1024127"/>
              <a:ext cx="1577339" cy="371855"/>
            </a:xfrm>
            <a:prstGeom prst="rect">
              <a:avLst/>
            </a:prstGeom>
          </p:spPr>
        </p:pic>
        <p:pic>
          <p:nvPicPr>
            <p:cNvPr id="10" name="object 10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3169920" y="1207007"/>
              <a:ext cx="1546859" cy="371855"/>
            </a:xfrm>
            <a:prstGeom prst="rect">
              <a:avLst/>
            </a:prstGeom>
          </p:spPr>
        </p:pic>
        <p:pic>
          <p:nvPicPr>
            <p:cNvPr id="11" name="object 11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4482083" y="1207007"/>
              <a:ext cx="284988" cy="371855"/>
            </a:xfrm>
            <a:prstGeom prst="rect">
              <a:avLst/>
            </a:prstGeom>
          </p:spPr>
        </p:pic>
        <p:pic>
          <p:nvPicPr>
            <p:cNvPr id="12" name="object 12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4571999" y="1207007"/>
              <a:ext cx="1013460" cy="371855"/>
            </a:xfrm>
            <a:prstGeom prst="rect">
              <a:avLst/>
            </a:prstGeom>
          </p:spPr>
        </p:pic>
        <p:pic>
          <p:nvPicPr>
            <p:cNvPr id="13" name="object 13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324612" y="234695"/>
              <a:ext cx="1719072" cy="1341120"/>
            </a:xfrm>
            <a:prstGeom prst="rect">
              <a:avLst/>
            </a:prstGeom>
          </p:spPr>
        </p:pic>
        <p:pic>
          <p:nvPicPr>
            <p:cNvPr id="14" name="object 14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5606795" y="8193022"/>
              <a:ext cx="1092707" cy="848868"/>
            </a:xfrm>
            <a:prstGeom prst="rect">
              <a:avLst/>
            </a:prstGeom>
          </p:spPr>
        </p:pic>
        <p:pic>
          <p:nvPicPr>
            <p:cNvPr id="15" name="object 15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109728" y="8193022"/>
              <a:ext cx="1092708" cy="848868"/>
            </a:xfrm>
            <a:prstGeom prst="rect">
              <a:avLst/>
            </a:prstGeom>
          </p:spPr>
        </p:pic>
      </p:grpSp>
      <p:sp>
        <p:nvSpPr>
          <p:cNvPr id="16" name="object 16"/>
          <p:cNvSpPr txBox="1"/>
          <p:nvPr/>
        </p:nvSpPr>
        <p:spPr>
          <a:xfrm>
            <a:off x="221691" y="1068451"/>
            <a:ext cx="6417310" cy="7050648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063875" marR="772160" indent="-431800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Arial"/>
                <a:cs typeface="Arial"/>
              </a:rPr>
              <a:t>6ta.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Edición</a:t>
            </a:r>
            <a:r>
              <a:rPr sz="1200" b="1" spc="-10" dirty="0">
                <a:latin typeface="Arial"/>
                <a:cs typeface="Arial"/>
              </a:rPr>
              <a:t> Volumen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I</a:t>
            </a:r>
            <a:r>
              <a:rPr sz="1200" b="1" spc="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Enero</a:t>
            </a:r>
            <a:r>
              <a:rPr sz="1200" b="1" spc="-3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a</a:t>
            </a:r>
            <a:r>
              <a:rPr sz="1200" b="1" spc="-2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Julio</a:t>
            </a:r>
            <a:r>
              <a:rPr sz="1200" b="1" spc="-5" dirty="0">
                <a:latin typeface="Arial"/>
                <a:cs typeface="Arial"/>
              </a:rPr>
              <a:t> </a:t>
            </a:r>
            <a:r>
              <a:rPr sz="1200" b="1" spc="-20" dirty="0">
                <a:latin typeface="Arial"/>
                <a:cs typeface="Arial"/>
              </a:rPr>
              <a:t>2021 </a:t>
            </a:r>
            <a:r>
              <a:rPr sz="1200" b="1" dirty="0">
                <a:latin typeface="Arial"/>
                <a:cs typeface="Arial"/>
              </a:rPr>
              <a:t>Revista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Semestral-</a:t>
            </a:r>
            <a:r>
              <a:rPr sz="1200" b="1" spc="-40" dirty="0">
                <a:latin typeface="Arial"/>
                <a:cs typeface="Arial"/>
              </a:rPr>
              <a:t> </a:t>
            </a:r>
            <a:r>
              <a:rPr sz="1200" b="1" spc="-10" dirty="0">
                <a:latin typeface="Arial"/>
                <a:cs typeface="Arial"/>
              </a:rPr>
              <a:t>Venezuela</a:t>
            </a:r>
            <a:endParaRPr sz="1200" dirty="0">
              <a:latin typeface="Arial"/>
              <a:cs typeface="Arial"/>
            </a:endParaRPr>
          </a:p>
          <a:p>
            <a:pPr marL="375285" marR="7620" indent="-363220" algn="just">
              <a:lnSpc>
                <a:spcPct val="100000"/>
              </a:lnSpc>
              <a:spcBef>
                <a:spcPts val="990"/>
              </a:spcBef>
            </a:pP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aspecto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socio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humanista,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tiene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éxito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mayor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desarrolla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vínculo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directo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práctica </a:t>
            </a:r>
            <a:r>
              <a:rPr sz="1200" dirty="0">
                <a:latin typeface="Times New Roman"/>
                <a:cs typeface="Times New Roman"/>
              </a:rPr>
              <a:t>social,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así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currículo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adquiere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mayor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eficiencia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lograr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formación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integral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estudiante.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consiguiente,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vital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importancia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vínculo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social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humanista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proceso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educativo </a:t>
            </a:r>
            <a:r>
              <a:rPr sz="1200" dirty="0">
                <a:latin typeface="Times New Roman"/>
                <a:cs typeface="Times New Roman"/>
              </a:rPr>
              <a:t>desde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dimensión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curricular,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posibilite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crecimiento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humano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partir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interacción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práctica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social.</a:t>
            </a:r>
            <a:endParaRPr sz="1200" dirty="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60"/>
              </a:spcBef>
            </a:pPr>
            <a:endParaRPr sz="1200" dirty="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1200" b="1" i="1" spc="-10" dirty="0">
                <a:latin typeface="Times New Roman"/>
                <a:cs typeface="Times New Roman"/>
              </a:rPr>
              <a:t>Teoría </a:t>
            </a:r>
            <a:r>
              <a:rPr sz="1200" b="1" i="1" dirty="0">
                <a:latin typeface="Times New Roman"/>
                <a:cs typeface="Times New Roman"/>
              </a:rPr>
              <a:t>de</a:t>
            </a:r>
            <a:r>
              <a:rPr sz="1200" b="1" i="1" spc="-20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la</a:t>
            </a:r>
            <a:r>
              <a:rPr sz="1200" b="1" i="1" spc="-20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Construcción</a:t>
            </a:r>
            <a:r>
              <a:rPr sz="1200" b="1" i="1" spc="-35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Social</a:t>
            </a:r>
            <a:r>
              <a:rPr sz="1200" b="1" i="1" spc="-15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de</a:t>
            </a:r>
            <a:r>
              <a:rPr sz="1200" b="1" i="1" spc="-20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la</a:t>
            </a:r>
            <a:r>
              <a:rPr sz="1200" b="1" i="1" spc="-20" dirty="0">
                <a:latin typeface="Times New Roman"/>
                <a:cs typeface="Times New Roman"/>
              </a:rPr>
              <a:t> </a:t>
            </a:r>
            <a:r>
              <a:rPr sz="1200" b="1" i="1" spc="-10" dirty="0">
                <a:latin typeface="Times New Roman"/>
                <a:cs typeface="Times New Roman"/>
              </a:rPr>
              <a:t>Realidad</a:t>
            </a:r>
            <a:endParaRPr sz="1200" dirty="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60"/>
              </a:spcBef>
            </a:pPr>
            <a:endParaRPr sz="1200" dirty="0">
              <a:latin typeface="Times New Roman"/>
              <a:cs typeface="Times New Roman"/>
            </a:endParaRPr>
          </a:p>
          <a:p>
            <a:pPr marL="375285" marR="5715" indent="-36322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construccionismo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social,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conocimiento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realidad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son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construidos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socialmente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ser </a:t>
            </a:r>
            <a:r>
              <a:rPr sz="1200" dirty="0">
                <a:latin typeface="Times New Roman"/>
                <a:cs typeface="Times New Roman"/>
              </a:rPr>
              <a:t>humano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cotidianeidad,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saber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gente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través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experiencias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medio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instrumento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comunicación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social,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tal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concepción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sus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autores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(Bergen,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Luckman,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1968).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aspectos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constitutivos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teoría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construcción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social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lang="es-ES" sz="1200" dirty="0">
                <a:latin typeface="Times New Roman"/>
                <a:cs typeface="Times New Roman"/>
              </a:rPr>
              <a:t>realidad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muestran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procesos </a:t>
            </a:r>
            <a:r>
              <a:rPr sz="1200" dirty="0">
                <a:latin typeface="Times New Roman"/>
                <a:cs typeface="Times New Roman"/>
              </a:rPr>
              <a:t>dialecticos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ontológicos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vive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ser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humano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constitución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miembro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 </a:t>
            </a:r>
            <a:r>
              <a:rPr sz="1200" spc="-10" dirty="0">
                <a:latin typeface="Times New Roman"/>
                <a:cs typeface="Times New Roman"/>
              </a:rPr>
              <a:t>sociedad.</a:t>
            </a:r>
            <a:endParaRPr sz="1200" dirty="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65"/>
              </a:spcBef>
            </a:pPr>
            <a:endParaRPr sz="1200" dirty="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1200" b="1" i="1" spc="-20" dirty="0">
                <a:latin typeface="Times New Roman"/>
                <a:cs typeface="Times New Roman"/>
              </a:rPr>
              <a:t>Teoría</a:t>
            </a:r>
            <a:r>
              <a:rPr sz="1200" b="1" i="1" spc="-15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de</a:t>
            </a:r>
            <a:r>
              <a:rPr sz="1200" b="1" i="1" spc="-15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la</a:t>
            </a:r>
            <a:r>
              <a:rPr sz="1200" b="1" i="1" spc="-65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Acción</a:t>
            </a:r>
            <a:r>
              <a:rPr sz="1200" b="1" i="1" spc="-5" dirty="0">
                <a:latin typeface="Times New Roman"/>
                <a:cs typeface="Times New Roman"/>
              </a:rPr>
              <a:t> </a:t>
            </a:r>
            <a:r>
              <a:rPr sz="1200" b="1" i="1" spc="-10" dirty="0">
                <a:latin typeface="Times New Roman"/>
                <a:cs typeface="Times New Roman"/>
              </a:rPr>
              <a:t>Comunicativa</a:t>
            </a:r>
            <a:endParaRPr sz="1200" dirty="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60"/>
              </a:spcBef>
            </a:pPr>
            <a:endParaRPr sz="1200" dirty="0">
              <a:latin typeface="Times New Roman"/>
              <a:cs typeface="Times New Roman"/>
            </a:endParaRPr>
          </a:p>
          <a:p>
            <a:pPr marL="375285" marR="5715" indent="-36322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teoría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acción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comunicativa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Habermas,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(1984),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implica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creador,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posibilidad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 </a:t>
            </a:r>
            <a:r>
              <a:rPr sz="1200" dirty="0">
                <a:latin typeface="Times New Roman"/>
                <a:cs typeface="Times New Roman"/>
              </a:rPr>
              <a:t>realizar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acto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positivo,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reflexivo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sobre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trabajo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social,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relevante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comunicación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entre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los </a:t>
            </a:r>
            <a:r>
              <a:rPr sz="1200" dirty="0">
                <a:latin typeface="Times New Roman"/>
                <a:cs typeface="Times New Roman"/>
              </a:rPr>
              <a:t>miembros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comunidad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cual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él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denomina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“acción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comunicativa”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donde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intención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sea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el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entender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otro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llegar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 la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verdad,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esa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forma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llegar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 un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consenso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solucionar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algún </a:t>
            </a:r>
            <a:r>
              <a:rPr sz="1200" dirty="0">
                <a:latin typeface="Times New Roman"/>
                <a:cs typeface="Times New Roman"/>
              </a:rPr>
              <a:t>problema.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rigor,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reflexión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práctica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que,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excelencia,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nos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permite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docentes </a:t>
            </a:r>
            <a:r>
              <a:rPr sz="1200" dirty="0">
                <a:latin typeface="Times New Roman"/>
                <a:cs typeface="Times New Roman"/>
              </a:rPr>
              <a:t>observar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realidad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educativa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generar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intervenciones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pedagógicas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correspondan.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reflexión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sólo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logra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medio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lenguaje,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pues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través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diálogo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nuestros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estudiantes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pares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podemos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alcanzar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nivel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reflexión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nos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permita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llegar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acuerdos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y,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través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 </a:t>
            </a:r>
            <a:r>
              <a:rPr sz="1200" dirty="0">
                <a:latin typeface="Times New Roman"/>
                <a:cs typeface="Times New Roman"/>
              </a:rPr>
              <a:t>éstos,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generar las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transformaciones educativas que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requieren.</a:t>
            </a:r>
            <a:endParaRPr sz="1200" dirty="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60"/>
              </a:spcBef>
            </a:pPr>
            <a:endParaRPr sz="1200" dirty="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1200" b="1" i="1" spc="-10" dirty="0">
                <a:latin typeface="Times New Roman"/>
                <a:cs typeface="Times New Roman"/>
              </a:rPr>
              <a:t>Teoría</a:t>
            </a:r>
            <a:r>
              <a:rPr sz="1200" b="1" i="1" spc="-15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de</a:t>
            </a:r>
            <a:r>
              <a:rPr sz="1200" b="1" i="1" spc="-20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la</a:t>
            </a:r>
            <a:r>
              <a:rPr sz="1200" b="1" i="1" spc="-30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Gerencia</a:t>
            </a:r>
            <a:r>
              <a:rPr sz="1200" b="1" i="1" spc="-10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y</a:t>
            </a:r>
            <a:r>
              <a:rPr sz="1200" b="1" i="1" spc="-25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la</a:t>
            </a:r>
            <a:r>
              <a:rPr sz="1200" b="1" i="1" spc="-25" dirty="0">
                <a:latin typeface="Times New Roman"/>
                <a:cs typeface="Times New Roman"/>
              </a:rPr>
              <a:t> </a:t>
            </a:r>
            <a:r>
              <a:rPr sz="1200" b="1" i="1" spc="-10" dirty="0">
                <a:latin typeface="Times New Roman"/>
                <a:cs typeface="Times New Roman"/>
              </a:rPr>
              <a:t>Organización</a:t>
            </a:r>
            <a:endParaRPr sz="1200" dirty="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60"/>
              </a:spcBef>
            </a:pPr>
            <a:endParaRPr sz="1200" dirty="0">
              <a:latin typeface="Times New Roman"/>
              <a:cs typeface="Times New Roman"/>
            </a:endParaRPr>
          </a:p>
          <a:p>
            <a:pPr marL="375285" marR="5080" indent="-36322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teoría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gerencia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organizacional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parte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supuesto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universidad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organización,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dado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estrategias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abordadas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actuación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pedagógica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son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implementadas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ejecutadas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por </a:t>
            </a:r>
            <a:r>
              <a:rPr sz="1200" dirty="0">
                <a:latin typeface="Times New Roman"/>
                <a:cs typeface="Times New Roman"/>
              </a:rPr>
              <a:t>personas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integran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forma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grupal.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este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sentido,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organizaciones,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tanto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universitarias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sociedad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global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deben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ser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entendidas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entidades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humanas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propone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el </a:t>
            </a:r>
            <a:r>
              <a:rPr sz="1200" dirty="0">
                <a:latin typeface="Times New Roman"/>
                <a:cs typeface="Times New Roman"/>
              </a:rPr>
              <a:t>florecimiento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creatividad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 toma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decisiones,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producto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experiencias,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aprendizajes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50" dirty="0">
                <a:latin typeface="Times New Roman"/>
                <a:cs typeface="Times New Roman"/>
              </a:rPr>
              <a:t>y </a:t>
            </a:r>
            <a:r>
              <a:rPr sz="1200" dirty="0">
                <a:latin typeface="Times New Roman"/>
                <a:cs typeface="Times New Roman"/>
              </a:rPr>
              <a:t>exigencias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entorno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cambiante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desenvuelven.</a:t>
            </a:r>
            <a:endParaRPr sz="1200" dirty="0">
              <a:latin typeface="Times New Roman"/>
              <a:cs typeface="Times New Roman"/>
            </a:endParaRPr>
          </a:p>
        </p:txBody>
      </p:sp>
      <p:pic>
        <p:nvPicPr>
          <p:cNvPr id="17" name="object 17"/>
          <p:cNvPicPr/>
          <p:nvPr/>
        </p:nvPicPr>
        <p:blipFill>
          <a:blip r:embed="rId13" cstate="print"/>
          <a:stretch>
            <a:fillRect/>
          </a:stretch>
        </p:blipFill>
        <p:spPr>
          <a:xfrm>
            <a:off x="4725161" y="164274"/>
            <a:ext cx="1805305" cy="893889"/>
          </a:xfrm>
          <a:prstGeom prst="rect">
            <a:avLst/>
          </a:prstGeom>
        </p:spPr>
      </p:pic>
      <p:sp>
        <p:nvSpPr>
          <p:cNvPr id="18" name="object 18"/>
          <p:cNvSpPr txBox="1"/>
          <p:nvPr/>
        </p:nvSpPr>
        <p:spPr>
          <a:xfrm>
            <a:off x="1194612" y="8261840"/>
            <a:ext cx="4467860" cy="614045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 marL="12700" marR="5080" algn="ctr">
              <a:lnSpc>
                <a:spcPts val="1440"/>
              </a:lnSpc>
              <a:spcBef>
                <a:spcPts val="15"/>
              </a:spcBef>
            </a:pPr>
            <a:r>
              <a:rPr sz="1200" b="1" dirty="0">
                <a:latin typeface="Times New Roman"/>
                <a:cs typeface="Times New Roman"/>
              </a:rPr>
              <a:t>“La</a:t>
            </a:r>
            <a:r>
              <a:rPr sz="1200" b="1" spc="-7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Axiología:</a:t>
            </a:r>
            <a:r>
              <a:rPr sz="1200" b="1" spc="-6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Una</a:t>
            </a:r>
            <a:r>
              <a:rPr sz="1200" b="1" spc="-8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Aproximación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Teórica </a:t>
            </a:r>
            <a:r>
              <a:rPr sz="1200" b="1" dirty="0">
                <a:latin typeface="Times New Roman"/>
                <a:cs typeface="Times New Roman"/>
              </a:rPr>
              <a:t>desde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la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Perspectiva</a:t>
            </a:r>
            <a:r>
              <a:rPr sz="1200" b="1" spc="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spc="-25" dirty="0">
                <a:latin typeface="Times New Roman"/>
                <a:cs typeface="Times New Roman"/>
              </a:rPr>
              <a:t>la </a:t>
            </a:r>
            <a:r>
              <a:rPr sz="1200" b="1" dirty="0">
                <a:latin typeface="Times New Roman"/>
                <a:cs typeface="Times New Roman"/>
              </a:rPr>
              <a:t>Calidad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Social en la </a:t>
            </a:r>
            <a:r>
              <a:rPr sz="1200" b="1" spc="-10" dirty="0">
                <a:latin typeface="Times New Roman"/>
                <a:cs typeface="Times New Roman"/>
              </a:rPr>
              <a:t>Universidad</a:t>
            </a:r>
            <a:r>
              <a:rPr sz="1200" b="1" spc="-3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Venezolana”</a:t>
            </a:r>
            <a:endParaRPr sz="1200">
              <a:latin typeface="Times New Roman"/>
              <a:cs typeface="Times New Roman"/>
            </a:endParaRPr>
          </a:p>
          <a:p>
            <a:pPr marR="290830" algn="ctr">
              <a:lnSpc>
                <a:spcPct val="100000"/>
              </a:lnSpc>
              <a:spcBef>
                <a:spcPts val="375"/>
              </a:spcBef>
            </a:pPr>
            <a:r>
              <a:rPr sz="1200" b="1" dirty="0">
                <a:latin typeface="Times New Roman"/>
                <a:cs typeface="Times New Roman"/>
              </a:rPr>
              <a:t>Autora: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PhD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Rudy</a:t>
            </a:r>
            <a:r>
              <a:rPr sz="1200" b="1" spc="-4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Roraima Galindo</a:t>
            </a:r>
            <a:r>
              <a:rPr sz="1200" b="1" spc="-40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Barrios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9" name="object 19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46363" rIns="0" bIns="0" rtlCol="0">
            <a:spAutoFit/>
          </a:bodyPr>
          <a:lstStyle/>
          <a:p>
            <a:pPr marL="280035">
              <a:lnSpc>
                <a:spcPts val="1410"/>
              </a:lnSpc>
            </a:pPr>
            <a:fld id="{81D60167-4931-47E6-BA6A-407CBD079E47}" type="slidenum">
              <a:rPr spc="-25" dirty="0"/>
              <a:t>42</a:t>
            </a:fld>
            <a:endParaRPr spc="-25" dirty="0"/>
          </a:p>
        </p:txBody>
      </p:sp>
      <p:grpSp>
        <p:nvGrpSpPr>
          <p:cNvPr id="20" name="Grupo 19">
            <a:extLst>
              <a:ext uri="{FF2B5EF4-FFF2-40B4-BE49-F238E27FC236}">
                <a16:creationId xmlns:a16="http://schemas.microsoft.com/office/drawing/2014/main" id="{A589A645-E0CE-041A-8279-A6C8E2243897}"/>
              </a:ext>
            </a:extLst>
          </p:cNvPr>
          <p:cNvGrpSpPr/>
          <p:nvPr/>
        </p:nvGrpSpPr>
        <p:grpSpPr>
          <a:xfrm>
            <a:off x="109728" y="137162"/>
            <a:ext cx="6665976" cy="1452626"/>
            <a:chOff x="470065" y="1951410"/>
            <a:chExt cx="6665976" cy="1452626"/>
          </a:xfrm>
        </p:grpSpPr>
        <p:grpSp>
          <p:nvGrpSpPr>
            <p:cNvPr id="21" name="object 12">
              <a:extLst>
                <a:ext uri="{FF2B5EF4-FFF2-40B4-BE49-F238E27FC236}">
                  <a16:creationId xmlns:a16="http://schemas.microsoft.com/office/drawing/2014/main" id="{50A9DC74-EBBC-AE5B-BF23-66694E99E87F}"/>
                </a:ext>
              </a:extLst>
            </p:cNvPr>
            <p:cNvGrpSpPr/>
            <p:nvPr/>
          </p:nvGrpSpPr>
          <p:grpSpPr>
            <a:xfrm>
              <a:off x="470065" y="1951664"/>
              <a:ext cx="6665976" cy="1452372"/>
              <a:chOff x="96011" y="115823"/>
              <a:chExt cx="6665976" cy="1452372"/>
            </a:xfrm>
          </p:grpSpPr>
          <p:pic>
            <p:nvPicPr>
              <p:cNvPr id="25" name="object 13">
                <a:extLst>
                  <a:ext uri="{FF2B5EF4-FFF2-40B4-BE49-F238E27FC236}">
                    <a16:creationId xmlns:a16="http://schemas.microsoft.com/office/drawing/2014/main" id="{ACA39943-125F-E34C-2161-757F9E4EBA79}"/>
                  </a:ext>
                </a:extLst>
              </p:cNvPr>
              <p:cNvPicPr/>
              <p:nvPr/>
            </p:nvPicPr>
            <p:blipFill>
              <a:blip r:embed="rId3" cstate="print"/>
              <a:stretch>
                <a:fillRect/>
              </a:stretch>
            </p:blipFill>
            <p:spPr>
              <a:xfrm>
                <a:off x="96011" y="115823"/>
                <a:ext cx="6665976" cy="1452372"/>
              </a:xfrm>
              <a:prstGeom prst="rect">
                <a:avLst/>
              </a:prstGeom>
            </p:spPr>
          </p:pic>
          <p:pic>
            <p:nvPicPr>
              <p:cNvPr id="26" name="object 14">
                <a:extLst>
                  <a:ext uri="{FF2B5EF4-FFF2-40B4-BE49-F238E27FC236}">
                    <a16:creationId xmlns:a16="http://schemas.microsoft.com/office/drawing/2014/main" id="{8DDAB519-1CA8-D917-F747-B2C025A87A56}"/>
                  </a:ext>
                </a:extLst>
              </p:cNvPr>
              <p:cNvPicPr/>
              <p:nvPr/>
            </p:nvPicPr>
            <p:blipFill>
              <a:blip r:embed="rId4" cstate="print"/>
              <a:stretch>
                <a:fillRect/>
              </a:stretch>
            </p:blipFill>
            <p:spPr>
              <a:xfrm>
                <a:off x="142849" y="142875"/>
                <a:ext cx="6572275" cy="1358646"/>
              </a:xfrm>
              <a:prstGeom prst="rect">
                <a:avLst/>
              </a:prstGeom>
            </p:spPr>
          </p:pic>
          <p:sp>
            <p:nvSpPr>
              <p:cNvPr id="27" name="object 15">
                <a:extLst>
                  <a:ext uri="{FF2B5EF4-FFF2-40B4-BE49-F238E27FC236}">
                    <a16:creationId xmlns:a16="http://schemas.microsoft.com/office/drawing/2014/main" id="{BB4D6953-D8B2-CB81-1E0D-5E2BDC4FA5C2}"/>
                  </a:ext>
                </a:extLst>
              </p:cNvPr>
              <p:cNvSpPr/>
              <p:nvPr/>
            </p:nvSpPr>
            <p:spPr>
              <a:xfrm>
                <a:off x="142849" y="142875"/>
                <a:ext cx="6572884" cy="1358900"/>
              </a:xfrm>
              <a:custGeom>
                <a:avLst/>
                <a:gdLst/>
                <a:ahLst/>
                <a:cxnLst/>
                <a:rect l="l" t="t" r="r" b="b"/>
                <a:pathLst>
                  <a:path w="6572884" h="1358900">
                    <a:moveTo>
                      <a:pt x="0" y="226441"/>
                    </a:moveTo>
                    <a:lnTo>
                      <a:pt x="4600" y="180795"/>
                    </a:lnTo>
                    <a:lnTo>
                      <a:pt x="17795" y="138285"/>
                    </a:lnTo>
                    <a:lnTo>
                      <a:pt x="38673" y="99820"/>
                    </a:lnTo>
                    <a:lnTo>
                      <a:pt x="66324" y="66309"/>
                    </a:lnTo>
                    <a:lnTo>
                      <a:pt x="99837" y="38663"/>
                    </a:lnTo>
                    <a:lnTo>
                      <a:pt x="138301" y="17789"/>
                    </a:lnTo>
                    <a:lnTo>
                      <a:pt x="180806" y="4599"/>
                    </a:lnTo>
                    <a:lnTo>
                      <a:pt x="226440" y="0"/>
                    </a:lnTo>
                    <a:lnTo>
                      <a:pt x="6345834" y="0"/>
                    </a:lnTo>
                    <a:lnTo>
                      <a:pt x="6391480" y="4599"/>
                    </a:lnTo>
                    <a:lnTo>
                      <a:pt x="6433990" y="17789"/>
                    </a:lnTo>
                    <a:lnTo>
                      <a:pt x="6472455" y="38663"/>
                    </a:lnTo>
                    <a:lnTo>
                      <a:pt x="6505965" y="66309"/>
                    </a:lnTo>
                    <a:lnTo>
                      <a:pt x="6533612" y="99820"/>
                    </a:lnTo>
                    <a:lnTo>
                      <a:pt x="6554485" y="138285"/>
                    </a:lnTo>
                    <a:lnTo>
                      <a:pt x="6567676" y="180795"/>
                    </a:lnTo>
                    <a:lnTo>
                      <a:pt x="6572275" y="226441"/>
                    </a:lnTo>
                    <a:lnTo>
                      <a:pt x="6572275" y="1132204"/>
                    </a:lnTo>
                    <a:lnTo>
                      <a:pt x="6567676" y="1177850"/>
                    </a:lnTo>
                    <a:lnTo>
                      <a:pt x="6554485" y="1220360"/>
                    </a:lnTo>
                    <a:lnTo>
                      <a:pt x="6533612" y="1258825"/>
                    </a:lnTo>
                    <a:lnTo>
                      <a:pt x="6505965" y="1292336"/>
                    </a:lnTo>
                    <a:lnTo>
                      <a:pt x="6472455" y="1319982"/>
                    </a:lnTo>
                    <a:lnTo>
                      <a:pt x="6433990" y="1340856"/>
                    </a:lnTo>
                    <a:lnTo>
                      <a:pt x="6391480" y="1354046"/>
                    </a:lnTo>
                    <a:lnTo>
                      <a:pt x="6345834" y="1358646"/>
                    </a:lnTo>
                    <a:lnTo>
                      <a:pt x="226440" y="1358646"/>
                    </a:lnTo>
                    <a:lnTo>
                      <a:pt x="180806" y="1354046"/>
                    </a:lnTo>
                    <a:lnTo>
                      <a:pt x="138301" y="1340856"/>
                    </a:lnTo>
                    <a:lnTo>
                      <a:pt x="99837" y="1319982"/>
                    </a:lnTo>
                    <a:lnTo>
                      <a:pt x="66324" y="1292336"/>
                    </a:lnTo>
                    <a:lnTo>
                      <a:pt x="38673" y="1258825"/>
                    </a:lnTo>
                    <a:lnTo>
                      <a:pt x="17795" y="1220360"/>
                    </a:lnTo>
                    <a:lnTo>
                      <a:pt x="4600" y="1177850"/>
                    </a:lnTo>
                    <a:lnTo>
                      <a:pt x="0" y="1132204"/>
                    </a:lnTo>
                    <a:lnTo>
                      <a:pt x="0" y="226441"/>
                    </a:lnTo>
                    <a:close/>
                  </a:path>
                </a:pathLst>
              </a:custGeom>
              <a:ln w="9525">
                <a:solidFill>
                  <a:srgbClr val="55CE74"/>
                </a:solidFill>
              </a:ln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pic>
            <p:nvPicPr>
              <p:cNvPr id="28" name="object 16">
                <a:extLst>
                  <a:ext uri="{FF2B5EF4-FFF2-40B4-BE49-F238E27FC236}">
                    <a16:creationId xmlns:a16="http://schemas.microsoft.com/office/drawing/2014/main" id="{92D3A2AC-DDF7-2376-4186-9707B008CE17}"/>
                  </a:ext>
                </a:extLst>
              </p:cNvPr>
              <p:cNvPicPr/>
              <p:nvPr/>
            </p:nvPicPr>
            <p:blipFill>
              <a:blip r:embed="rId5" cstate="print"/>
              <a:stretch>
                <a:fillRect/>
              </a:stretch>
            </p:blipFill>
            <p:spPr>
              <a:xfrm>
                <a:off x="2500248" y="305930"/>
                <a:ext cx="1714500" cy="733945"/>
              </a:xfrm>
              <a:prstGeom prst="rect">
                <a:avLst/>
              </a:prstGeom>
            </p:spPr>
          </p:pic>
        </p:grpSp>
        <p:sp>
          <p:nvSpPr>
            <p:cNvPr id="22" name="object 16">
              <a:extLst>
                <a:ext uri="{FF2B5EF4-FFF2-40B4-BE49-F238E27FC236}">
                  <a16:creationId xmlns:a16="http://schemas.microsoft.com/office/drawing/2014/main" id="{4D72596C-8FC3-5753-E0B3-796E40051015}"/>
                </a:ext>
              </a:extLst>
            </p:cNvPr>
            <p:cNvSpPr txBox="1"/>
            <p:nvPr/>
          </p:nvSpPr>
          <p:spPr>
            <a:xfrm>
              <a:off x="2775727" y="2875716"/>
              <a:ext cx="3332858" cy="391795"/>
            </a:xfrm>
            <a:prstGeom prst="rect">
              <a:avLst/>
            </a:prstGeom>
            <a:noFill/>
          </p:spPr>
          <p:txBody>
            <a:bodyPr vert="horz" wrap="square" lIns="0" tIns="12700" rIns="0" bIns="0" rtlCol="0">
              <a:spAutoFit/>
            </a:bodyPr>
            <a:lstStyle/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Volumen 4,  Número 1  Enero a Julio 2021</a:t>
              </a:r>
            </a:p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Revista Semestral. Venezuela</a:t>
              </a:r>
              <a:endParaRPr sz="1200" dirty="0">
                <a:latin typeface="Arial"/>
                <a:cs typeface="Arial"/>
              </a:endParaRPr>
            </a:p>
          </p:txBody>
        </p:sp>
        <p:pic>
          <p:nvPicPr>
            <p:cNvPr id="23" name="object 25">
              <a:extLst>
                <a:ext uri="{FF2B5EF4-FFF2-40B4-BE49-F238E27FC236}">
                  <a16:creationId xmlns:a16="http://schemas.microsoft.com/office/drawing/2014/main" id="{4411732D-1A23-60D4-36D8-9868146C87E4}"/>
                </a:ext>
              </a:extLst>
            </p:cNvPr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470065" y="2027896"/>
              <a:ext cx="2305662" cy="1053903"/>
            </a:xfrm>
            <a:prstGeom prst="rect">
              <a:avLst/>
            </a:prstGeom>
          </p:spPr>
        </p:pic>
        <p:pic>
          <p:nvPicPr>
            <p:cNvPr id="24" name="object 31">
              <a:extLst>
                <a:ext uri="{FF2B5EF4-FFF2-40B4-BE49-F238E27FC236}">
                  <a16:creationId xmlns:a16="http://schemas.microsoft.com/office/drawing/2014/main" id="{82CD6396-6224-5F2E-5212-3688F3773171}"/>
                </a:ext>
              </a:extLst>
            </p:cNvPr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4932681" y="1951410"/>
              <a:ext cx="1805304" cy="893889"/>
            </a:xfrm>
            <a:prstGeom prst="rect">
              <a:avLst/>
            </a:prstGeom>
          </p:spPr>
        </p:pic>
      </p:grpSp>
    </p:spTree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94485" y="115823"/>
            <a:ext cx="6669405" cy="8926195"/>
            <a:chOff x="94485" y="115823"/>
            <a:chExt cx="6669405" cy="8926195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0688" y="8551164"/>
              <a:ext cx="6516624" cy="160020"/>
            </a:xfrm>
            <a:prstGeom prst="rect">
              <a:avLst/>
            </a:prstGeom>
          </p:spPr>
        </p:pic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96012" y="115823"/>
              <a:ext cx="6665976" cy="1452372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42849" y="142875"/>
              <a:ext cx="6572275" cy="1358646"/>
            </a:xfrm>
            <a:prstGeom prst="rect">
              <a:avLst/>
            </a:prstGeom>
          </p:spPr>
        </p:pic>
        <p:sp>
          <p:nvSpPr>
            <p:cNvPr id="6" name="object 6"/>
            <p:cNvSpPr/>
            <p:nvPr/>
          </p:nvSpPr>
          <p:spPr>
            <a:xfrm>
              <a:off x="142849" y="142875"/>
              <a:ext cx="6572884" cy="1358900"/>
            </a:xfrm>
            <a:custGeom>
              <a:avLst/>
              <a:gdLst/>
              <a:ahLst/>
              <a:cxnLst/>
              <a:rect l="l" t="t" r="r" b="b"/>
              <a:pathLst>
                <a:path w="6572884" h="1358900">
                  <a:moveTo>
                    <a:pt x="0" y="226441"/>
                  </a:moveTo>
                  <a:lnTo>
                    <a:pt x="4600" y="180795"/>
                  </a:lnTo>
                  <a:lnTo>
                    <a:pt x="17795" y="138285"/>
                  </a:lnTo>
                  <a:lnTo>
                    <a:pt x="38673" y="99820"/>
                  </a:lnTo>
                  <a:lnTo>
                    <a:pt x="66324" y="66309"/>
                  </a:lnTo>
                  <a:lnTo>
                    <a:pt x="99837" y="38663"/>
                  </a:lnTo>
                  <a:lnTo>
                    <a:pt x="138301" y="17789"/>
                  </a:lnTo>
                  <a:lnTo>
                    <a:pt x="180806" y="4599"/>
                  </a:lnTo>
                  <a:lnTo>
                    <a:pt x="226440" y="0"/>
                  </a:lnTo>
                  <a:lnTo>
                    <a:pt x="6345834" y="0"/>
                  </a:lnTo>
                  <a:lnTo>
                    <a:pt x="6391480" y="4599"/>
                  </a:lnTo>
                  <a:lnTo>
                    <a:pt x="6433990" y="17789"/>
                  </a:lnTo>
                  <a:lnTo>
                    <a:pt x="6472455" y="38663"/>
                  </a:lnTo>
                  <a:lnTo>
                    <a:pt x="6505965" y="66309"/>
                  </a:lnTo>
                  <a:lnTo>
                    <a:pt x="6533612" y="99820"/>
                  </a:lnTo>
                  <a:lnTo>
                    <a:pt x="6554485" y="138285"/>
                  </a:lnTo>
                  <a:lnTo>
                    <a:pt x="6567676" y="180795"/>
                  </a:lnTo>
                  <a:lnTo>
                    <a:pt x="6572275" y="226441"/>
                  </a:lnTo>
                  <a:lnTo>
                    <a:pt x="6572275" y="1132204"/>
                  </a:lnTo>
                  <a:lnTo>
                    <a:pt x="6567676" y="1177850"/>
                  </a:lnTo>
                  <a:lnTo>
                    <a:pt x="6554485" y="1220360"/>
                  </a:lnTo>
                  <a:lnTo>
                    <a:pt x="6533612" y="1258825"/>
                  </a:lnTo>
                  <a:lnTo>
                    <a:pt x="6505965" y="1292336"/>
                  </a:lnTo>
                  <a:lnTo>
                    <a:pt x="6472455" y="1319982"/>
                  </a:lnTo>
                  <a:lnTo>
                    <a:pt x="6433990" y="1340856"/>
                  </a:lnTo>
                  <a:lnTo>
                    <a:pt x="6391480" y="1354046"/>
                  </a:lnTo>
                  <a:lnTo>
                    <a:pt x="6345834" y="1358646"/>
                  </a:lnTo>
                  <a:lnTo>
                    <a:pt x="226440" y="1358646"/>
                  </a:lnTo>
                  <a:lnTo>
                    <a:pt x="180806" y="1354046"/>
                  </a:lnTo>
                  <a:lnTo>
                    <a:pt x="138301" y="1340856"/>
                  </a:lnTo>
                  <a:lnTo>
                    <a:pt x="99837" y="1319982"/>
                  </a:lnTo>
                  <a:lnTo>
                    <a:pt x="66324" y="1292336"/>
                  </a:lnTo>
                  <a:lnTo>
                    <a:pt x="38673" y="1258825"/>
                  </a:lnTo>
                  <a:lnTo>
                    <a:pt x="17795" y="1220360"/>
                  </a:lnTo>
                  <a:lnTo>
                    <a:pt x="4600" y="1177850"/>
                  </a:lnTo>
                  <a:lnTo>
                    <a:pt x="0" y="1132204"/>
                  </a:lnTo>
                  <a:lnTo>
                    <a:pt x="0" y="226441"/>
                  </a:lnTo>
                  <a:close/>
                </a:path>
              </a:pathLst>
            </a:custGeom>
            <a:ln w="9525">
              <a:solidFill>
                <a:srgbClr val="55CE7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" name="object 7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2500248" y="305930"/>
              <a:ext cx="1714500" cy="733945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2738628" y="1024127"/>
              <a:ext cx="1897379" cy="371855"/>
            </a:xfrm>
            <a:prstGeom prst="rect">
              <a:avLst/>
            </a:prstGeom>
          </p:spPr>
        </p:pic>
        <p:pic>
          <p:nvPicPr>
            <p:cNvPr id="9" name="object 9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4401312" y="1024127"/>
              <a:ext cx="1577339" cy="371855"/>
            </a:xfrm>
            <a:prstGeom prst="rect">
              <a:avLst/>
            </a:prstGeom>
          </p:spPr>
        </p:pic>
        <p:pic>
          <p:nvPicPr>
            <p:cNvPr id="10" name="object 10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3169920" y="1207007"/>
              <a:ext cx="1546859" cy="371855"/>
            </a:xfrm>
            <a:prstGeom prst="rect">
              <a:avLst/>
            </a:prstGeom>
          </p:spPr>
        </p:pic>
        <p:pic>
          <p:nvPicPr>
            <p:cNvPr id="11" name="object 11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4482083" y="1207007"/>
              <a:ext cx="284988" cy="371855"/>
            </a:xfrm>
            <a:prstGeom prst="rect">
              <a:avLst/>
            </a:prstGeom>
          </p:spPr>
        </p:pic>
        <p:pic>
          <p:nvPicPr>
            <p:cNvPr id="12" name="object 12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4571999" y="1207007"/>
              <a:ext cx="1013460" cy="371855"/>
            </a:xfrm>
            <a:prstGeom prst="rect">
              <a:avLst/>
            </a:prstGeom>
          </p:spPr>
        </p:pic>
        <p:pic>
          <p:nvPicPr>
            <p:cNvPr id="13" name="object 13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324612" y="234695"/>
              <a:ext cx="1719072" cy="1341120"/>
            </a:xfrm>
            <a:prstGeom prst="rect">
              <a:avLst/>
            </a:prstGeom>
          </p:spPr>
        </p:pic>
        <p:pic>
          <p:nvPicPr>
            <p:cNvPr id="14" name="object 14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5606795" y="8193022"/>
              <a:ext cx="1092707" cy="848868"/>
            </a:xfrm>
            <a:prstGeom prst="rect">
              <a:avLst/>
            </a:prstGeom>
          </p:spPr>
        </p:pic>
        <p:pic>
          <p:nvPicPr>
            <p:cNvPr id="15" name="object 15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109728" y="8193022"/>
              <a:ext cx="1092708" cy="848868"/>
            </a:xfrm>
            <a:prstGeom prst="rect">
              <a:avLst/>
            </a:prstGeom>
          </p:spPr>
        </p:pic>
      </p:grpSp>
      <p:sp>
        <p:nvSpPr>
          <p:cNvPr id="16" name="object 16"/>
          <p:cNvSpPr txBox="1"/>
          <p:nvPr/>
        </p:nvSpPr>
        <p:spPr>
          <a:xfrm>
            <a:off x="293014" y="1068451"/>
            <a:ext cx="6274435" cy="68249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2992755" marR="700405" indent="-431800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Arial"/>
                <a:cs typeface="Arial"/>
              </a:rPr>
              <a:t>6ta.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Edición</a:t>
            </a:r>
            <a:r>
              <a:rPr sz="1200" b="1" spc="-10" dirty="0">
                <a:latin typeface="Arial"/>
                <a:cs typeface="Arial"/>
              </a:rPr>
              <a:t> Volumen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I</a:t>
            </a:r>
            <a:r>
              <a:rPr sz="1200" b="1" spc="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Enero</a:t>
            </a:r>
            <a:r>
              <a:rPr sz="1200" b="1" spc="-3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a</a:t>
            </a:r>
            <a:r>
              <a:rPr sz="1200" b="1" spc="-2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Julio</a:t>
            </a:r>
            <a:r>
              <a:rPr sz="1200" b="1" spc="-5" dirty="0">
                <a:latin typeface="Arial"/>
                <a:cs typeface="Arial"/>
              </a:rPr>
              <a:t> </a:t>
            </a:r>
            <a:r>
              <a:rPr sz="1200" b="1" spc="-20" dirty="0">
                <a:latin typeface="Arial"/>
                <a:cs typeface="Arial"/>
              </a:rPr>
              <a:t>2021 </a:t>
            </a:r>
            <a:r>
              <a:rPr sz="1200" b="1" dirty="0">
                <a:latin typeface="Arial"/>
                <a:cs typeface="Arial"/>
              </a:rPr>
              <a:t>Revista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Semestral-</a:t>
            </a:r>
            <a:r>
              <a:rPr sz="1200" b="1" spc="-40" dirty="0">
                <a:latin typeface="Arial"/>
                <a:cs typeface="Arial"/>
              </a:rPr>
              <a:t> </a:t>
            </a:r>
            <a:r>
              <a:rPr sz="1200" b="1" spc="-10" dirty="0">
                <a:latin typeface="Arial"/>
                <a:cs typeface="Arial"/>
              </a:rPr>
              <a:t>Venezuela</a:t>
            </a:r>
            <a:endParaRPr sz="12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305"/>
              </a:spcBef>
            </a:pPr>
            <a:endParaRPr sz="1200">
              <a:latin typeface="Arial"/>
              <a:cs typeface="Arial"/>
            </a:endParaRPr>
          </a:p>
          <a:p>
            <a:pPr marL="375285" marR="6350" indent="-36322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allí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que,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Bennis,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(2008),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señala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habilidades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naturales,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experiencias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aprendidas,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puntos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 </a:t>
            </a:r>
            <a:r>
              <a:rPr sz="1200" dirty="0">
                <a:latin typeface="Times New Roman"/>
                <a:cs typeface="Times New Roman"/>
              </a:rPr>
              <a:t>vistas</a:t>
            </a:r>
            <a:r>
              <a:rPr sz="1200" spc="3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3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cualidades</a:t>
            </a:r>
            <a:r>
              <a:rPr sz="1200" spc="3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3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personas,</a:t>
            </a:r>
            <a:r>
              <a:rPr sz="1200" spc="3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son</a:t>
            </a:r>
            <a:r>
              <a:rPr sz="1200" spc="3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3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activo</a:t>
            </a:r>
            <a:r>
              <a:rPr sz="1200" spc="3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más</a:t>
            </a:r>
            <a:r>
              <a:rPr sz="1200" spc="3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valioso</a:t>
            </a:r>
            <a:r>
              <a:rPr sz="1200" spc="3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3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3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3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cuentan</a:t>
            </a:r>
            <a:r>
              <a:rPr sz="1200" spc="36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las </a:t>
            </a:r>
            <a:r>
              <a:rPr sz="1200" dirty="0">
                <a:latin typeface="Times New Roman"/>
                <a:cs typeface="Times New Roman"/>
              </a:rPr>
              <a:t>organizaciones.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eso,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Becker,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(2007),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afirma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“el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capital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humano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conjunto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 </a:t>
            </a:r>
            <a:r>
              <a:rPr sz="1200" dirty="0">
                <a:latin typeface="Times New Roman"/>
                <a:cs typeface="Times New Roman"/>
              </a:rPr>
              <a:t>capacidades</a:t>
            </a:r>
            <a:r>
              <a:rPr sz="1200" spc="48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productivas</a:t>
            </a:r>
            <a:r>
              <a:rPr sz="1200" spc="48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4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4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individuo</a:t>
            </a:r>
            <a:r>
              <a:rPr sz="1200" spc="10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adquiere</a:t>
            </a:r>
            <a:r>
              <a:rPr sz="1200" spc="4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48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acumulación</a:t>
            </a:r>
            <a:r>
              <a:rPr sz="1200" spc="4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484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conocimientos </a:t>
            </a:r>
            <a:r>
              <a:rPr sz="1200" dirty="0">
                <a:latin typeface="Times New Roman"/>
                <a:cs typeface="Times New Roman"/>
              </a:rPr>
              <a:t>generales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específicos”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(p.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82).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60"/>
              </a:spcBef>
            </a:pP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z="1200" b="1" i="1" spc="-10" dirty="0">
                <a:latin typeface="Times New Roman"/>
                <a:cs typeface="Times New Roman"/>
              </a:rPr>
              <a:t>Teoría</a:t>
            </a:r>
            <a:r>
              <a:rPr sz="1200" b="1" i="1" spc="-20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de</a:t>
            </a:r>
            <a:r>
              <a:rPr sz="1200" b="1" i="1" spc="-25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la</a:t>
            </a:r>
            <a:r>
              <a:rPr sz="1200" b="1" i="1" spc="-30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Educación</a:t>
            </a:r>
            <a:r>
              <a:rPr sz="1200" b="1" i="1" spc="-40" dirty="0">
                <a:latin typeface="Times New Roman"/>
                <a:cs typeface="Times New Roman"/>
              </a:rPr>
              <a:t> </a:t>
            </a:r>
            <a:r>
              <a:rPr sz="1200" b="1" i="1" spc="-10" dirty="0">
                <a:latin typeface="Times New Roman"/>
                <a:cs typeface="Times New Roman"/>
              </a:rPr>
              <a:t>Permanente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5"/>
              </a:spcBef>
            </a:pPr>
            <a:endParaRPr sz="1200">
              <a:latin typeface="Times New Roman"/>
              <a:cs typeface="Times New Roman"/>
            </a:endParaRPr>
          </a:p>
          <a:p>
            <a:pPr marL="375285" marR="5080" indent="-363220" algn="just">
              <a:lnSpc>
                <a:spcPct val="100000"/>
              </a:lnSpc>
              <a:spcBef>
                <a:spcPts val="5"/>
              </a:spcBef>
            </a:pP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educación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permanente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presencia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global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sociedad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todas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dimensiones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largo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vida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humana;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representa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unidad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total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procesos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educativos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subsistemas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4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4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rigor</a:t>
            </a:r>
            <a:r>
              <a:rPr sz="1200" spc="4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metodológico</a:t>
            </a:r>
            <a:r>
              <a:rPr sz="1200" spc="4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40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4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aprendizajes</a:t>
            </a:r>
            <a:r>
              <a:rPr sz="1200" spc="4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reclama;</a:t>
            </a:r>
            <a:r>
              <a:rPr sz="1200" spc="4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lleva</a:t>
            </a:r>
            <a:r>
              <a:rPr sz="1200" spc="4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implícito</a:t>
            </a:r>
            <a:r>
              <a:rPr sz="1200" spc="4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4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concepto</a:t>
            </a:r>
            <a:r>
              <a:rPr sz="1200" spc="42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 </a:t>
            </a:r>
            <a:r>
              <a:rPr sz="1200" dirty="0">
                <a:latin typeface="Times New Roman"/>
                <a:cs typeface="Times New Roman"/>
              </a:rPr>
              <a:t>aprendizaje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sistemático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aun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cuando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siempre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aquel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centre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institución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formal.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Es, </a:t>
            </a:r>
            <a:r>
              <a:rPr sz="1200" dirty="0">
                <a:latin typeface="Times New Roman"/>
                <a:cs typeface="Times New Roman"/>
              </a:rPr>
              <a:t>según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Soler,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(citado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Gore,2007),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proceso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dura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toda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vida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consiste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aprender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50" dirty="0">
                <a:latin typeface="Times New Roman"/>
                <a:cs typeface="Times New Roman"/>
              </a:rPr>
              <a:t>a </a:t>
            </a:r>
            <a:r>
              <a:rPr sz="1200" dirty="0">
                <a:latin typeface="Times New Roman"/>
                <a:cs typeface="Times New Roman"/>
              </a:rPr>
              <a:t>aprender,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desaprender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-10" dirty="0">
                <a:latin typeface="Times New Roman"/>
                <a:cs typeface="Times New Roman"/>
              </a:rPr>
              <a:t> reaprender.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aprendizaje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permanente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constituye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actualidad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el </a:t>
            </a:r>
            <a:r>
              <a:rPr sz="1200" dirty="0">
                <a:latin typeface="Times New Roman"/>
                <a:cs typeface="Times New Roman"/>
              </a:rPr>
              <a:t>principio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rector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estrategias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política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alcanzar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objetivos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incluyen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desde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el </a:t>
            </a:r>
            <a:r>
              <a:rPr sz="1200" dirty="0">
                <a:latin typeface="Times New Roman"/>
                <a:cs typeface="Times New Roman"/>
              </a:rPr>
              <a:t>bienestar</a:t>
            </a:r>
            <a:r>
              <a:rPr sz="1200" spc="3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económico</a:t>
            </a:r>
            <a:r>
              <a:rPr sz="1200" spc="3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3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países</a:t>
            </a:r>
            <a:r>
              <a:rPr sz="1200" spc="3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3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competitividad</a:t>
            </a:r>
            <a:r>
              <a:rPr sz="1200" spc="3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hasta</a:t>
            </a:r>
            <a:r>
              <a:rPr sz="1200" spc="3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3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realización</a:t>
            </a:r>
            <a:r>
              <a:rPr sz="1200" spc="3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personal</a:t>
            </a:r>
            <a:r>
              <a:rPr sz="1200" spc="3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cohesión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social.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60"/>
              </a:spcBef>
            </a:pPr>
            <a:endParaRPr sz="12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</a:pPr>
            <a:r>
              <a:rPr sz="1200" b="1" i="1" dirty="0">
                <a:latin typeface="Times New Roman"/>
                <a:cs typeface="Times New Roman"/>
              </a:rPr>
              <a:t>Referentes</a:t>
            </a:r>
            <a:r>
              <a:rPr sz="1200" b="1" i="1" spc="-10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Conceptuales</a:t>
            </a:r>
            <a:r>
              <a:rPr sz="1200" b="1" i="1" spc="-30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de</a:t>
            </a:r>
            <a:r>
              <a:rPr sz="1200" b="1" i="1" spc="-30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la</a:t>
            </a:r>
            <a:r>
              <a:rPr sz="1200" b="1" i="1" spc="-25" dirty="0">
                <a:latin typeface="Times New Roman"/>
                <a:cs typeface="Times New Roman"/>
              </a:rPr>
              <a:t> </a:t>
            </a:r>
            <a:r>
              <a:rPr sz="1200" b="1" i="1" spc="-10" dirty="0">
                <a:latin typeface="Times New Roman"/>
                <a:cs typeface="Times New Roman"/>
              </a:rPr>
              <a:t>Investigación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60"/>
              </a:spcBef>
            </a:pPr>
            <a:endParaRPr sz="1200">
              <a:latin typeface="Times New Roman"/>
              <a:cs typeface="Times New Roman"/>
            </a:endParaRPr>
          </a:p>
          <a:p>
            <a:pPr marL="375285" marR="6350" indent="-36322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apartado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señalan un conjunto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referentes conceptuales que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subyacentes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10" dirty="0">
                <a:latin typeface="Times New Roman"/>
                <a:cs typeface="Times New Roman"/>
              </a:rPr>
              <a:t> problemática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estudio,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son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Axiología,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axiología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pedagógica,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proceso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formación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 </a:t>
            </a:r>
            <a:r>
              <a:rPr sz="1200" dirty="0">
                <a:latin typeface="Times New Roman"/>
                <a:cs typeface="Times New Roman"/>
              </a:rPr>
              <a:t>valores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visto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desde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educación,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formación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valores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desde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unidad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cognitivo,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lo </a:t>
            </a:r>
            <a:r>
              <a:rPr sz="1200" dirty="0">
                <a:latin typeface="Times New Roman"/>
                <a:cs typeface="Times New Roman"/>
              </a:rPr>
              <a:t>afectivo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conductual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características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generales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proceso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formación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valores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educación</a:t>
            </a:r>
            <a:r>
              <a:rPr sz="1200" spc="-5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universitaria.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60"/>
              </a:spcBef>
            </a:pP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z="1200" b="1" i="1" dirty="0">
                <a:latin typeface="Times New Roman"/>
                <a:cs typeface="Times New Roman"/>
              </a:rPr>
              <a:t>Abordaje</a:t>
            </a:r>
            <a:r>
              <a:rPr sz="1200" b="1" i="1" spc="-25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Epistémico</a:t>
            </a:r>
            <a:r>
              <a:rPr sz="1200" b="1" i="1" spc="-25" dirty="0">
                <a:latin typeface="Times New Roman"/>
                <a:cs typeface="Times New Roman"/>
              </a:rPr>
              <a:t> </a:t>
            </a:r>
            <a:r>
              <a:rPr sz="1200" b="1" i="1" spc="-10" dirty="0">
                <a:latin typeface="Times New Roman"/>
                <a:cs typeface="Times New Roman"/>
              </a:rPr>
              <a:t>Metodológico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5"/>
              </a:spcBef>
            </a:pPr>
            <a:endParaRPr sz="1200">
              <a:latin typeface="Times New Roman"/>
              <a:cs typeface="Times New Roman"/>
            </a:endParaRPr>
          </a:p>
          <a:p>
            <a:pPr marL="375285" marR="5715" indent="-363220" algn="just">
              <a:lnSpc>
                <a:spcPct val="100000"/>
              </a:lnSpc>
              <a:spcBef>
                <a:spcPts val="5"/>
              </a:spcBef>
            </a:pP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investigación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apoya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paradigma</a:t>
            </a:r>
            <a:r>
              <a:rPr sz="1200" b="1" spc="3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interpretativo</a:t>
            </a:r>
            <a:r>
              <a:rPr sz="1200" dirty="0">
                <a:latin typeface="Times New Roman"/>
                <a:cs typeface="Times New Roman"/>
              </a:rPr>
              <a:t>,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cuanto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centró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estudio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los </a:t>
            </a:r>
            <a:r>
              <a:rPr sz="1200" dirty="0">
                <a:latin typeface="Times New Roman"/>
                <a:cs typeface="Times New Roman"/>
              </a:rPr>
              <a:t>significados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acciones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humanas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vida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social;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tomando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consideración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referido,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investigadora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pretendió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lograr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orientaciones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interpretativas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centradas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descripción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spc="-50" dirty="0">
                <a:latin typeface="Times New Roman"/>
                <a:cs typeface="Times New Roman"/>
              </a:rPr>
              <a:t>e </a:t>
            </a:r>
            <a:r>
              <a:rPr sz="1200" dirty="0">
                <a:latin typeface="Times New Roman"/>
                <a:cs typeface="Times New Roman"/>
              </a:rPr>
              <a:t>interpretación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realidad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única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estudiada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mediante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desarrollo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conocimiento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axiología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vista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luz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calidad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social,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consecuencia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realidad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dinámica, </a:t>
            </a:r>
            <a:r>
              <a:rPr sz="1200" dirty="0">
                <a:latin typeface="Times New Roman"/>
                <a:cs typeface="Times New Roman"/>
              </a:rPr>
              <a:t>múltiple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holística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universidad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venezolana.</a:t>
            </a:r>
            <a:endParaRPr sz="1200">
              <a:latin typeface="Times New Roman"/>
              <a:cs typeface="Times New Roman"/>
            </a:endParaRPr>
          </a:p>
        </p:txBody>
      </p:sp>
      <p:pic>
        <p:nvPicPr>
          <p:cNvPr id="17" name="object 17"/>
          <p:cNvPicPr/>
          <p:nvPr/>
        </p:nvPicPr>
        <p:blipFill>
          <a:blip r:embed="rId13" cstate="print"/>
          <a:stretch>
            <a:fillRect/>
          </a:stretch>
        </p:blipFill>
        <p:spPr>
          <a:xfrm>
            <a:off x="4725161" y="164274"/>
            <a:ext cx="1805305" cy="893889"/>
          </a:xfrm>
          <a:prstGeom prst="rect">
            <a:avLst/>
          </a:prstGeom>
        </p:spPr>
      </p:pic>
      <p:sp>
        <p:nvSpPr>
          <p:cNvPr id="18" name="object 18"/>
          <p:cNvSpPr txBox="1"/>
          <p:nvPr/>
        </p:nvSpPr>
        <p:spPr>
          <a:xfrm>
            <a:off x="1194612" y="8261840"/>
            <a:ext cx="4467860" cy="614045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 marL="12700" marR="5080" algn="ctr">
              <a:lnSpc>
                <a:spcPts val="1440"/>
              </a:lnSpc>
              <a:spcBef>
                <a:spcPts val="15"/>
              </a:spcBef>
            </a:pPr>
            <a:r>
              <a:rPr sz="1200" b="1" dirty="0">
                <a:latin typeface="Times New Roman"/>
                <a:cs typeface="Times New Roman"/>
              </a:rPr>
              <a:t>“La</a:t>
            </a:r>
            <a:r>
              <a:rPr sz="1200" b="1" spc="-7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Axiología:</a:t>
            </a:r>
            <a:r>
              <a:rPr sz="1200" b="1" spc="-6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Una</a:t>
            </a:r>
            <a:r>
              <a:rPr sz="1200" b="1" spc="-8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Aproximación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Teórica </a:t>
            </a:r>
            <a:r>
              <a:rPr sz="1200" b="1" dirty="0">
                <a:latin typeface="Times New Roman"/>
                <a:cs typeface="Times New Roman"/>
              </a:rPr>
              <a:t>desde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la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Perspectiva</a:t>
            </a:r>
            <a:r>
              <a:rPr sz="1200" b="1" spc="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spc="-25" dirty="0">
                <a:latin typeface="Times New Roman"/>
                <a:cs typeface="Times New Roman"/>
              </a:rPr>
              <a:t>la </a:t>
            </a:r>
            <a:r>
              <a:rPr sz="1200" b="1" dirty="0">
                <a:latin typeface="Times New Roman"/>
                <a:cs typeface="Times New Roman"/>
              </a:rPr>
              <a:t>Calidad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Social en la </a:t>
            </a:r>
            <a:r>
              <a:rPr sz="1200" b="1" spc="-10" dirty="0">
                <a:latin typeface="Times New Roman"/>
                <a:cs typeface="Times New Roman"/>
              </a:rPr>
              <a:t>Universidad</a:t>
            </a:r>
            <a:r>
              <a:rPr sz="1200" b="1" spc="-3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Venezolana”</a:t>
            </a:r>
            <a:endParaRPr sz="1200">
              <a:latin typeface="Times New Roman"/>
              <a:cs typeface="Times New Roman"/>
            </a:endParaRPr>
          </a:p>
          <a:p>
            <a:pPr marR="290830" algn="ctr">
              <a:lnSpc>
                <a:spcPct val="100000"/>
              </a:lnSpc>
              <a:spcBef>
                <a:spcPts val="375"/>
              </a:spcBef>
            </a:pPr>
            <a:r>
              <a:rPr sz="1200" b="1" dirty="0">
                <a:latin typeface="Times New Roman"/>
                <a:cs typeface="Times New Roman"/>
              </a:rPr>
              <a:t>Autora: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PhD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Rudy</a:t>
            </a:r>
            <a:r>
              <a:rPr sz="1200" b="1" spc="-4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Roraima Galindo</a:t>
            </a:r>
            <a:r>
              <a:rPr sz="1200" b="1" spc="-40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Barrios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9" name="object 19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46363" rIns="0" bIns="0" rtlCol="0">
            <a:spAutoFit/>
          </a:bodyPr>
          <a:lstStyle/>
          <a:p>
            <a:pPr marL="280035">
              <a:lnSpc>
                <a:spcPts val="1410"/>
              </a:lnSpc>
            </a:pPr>
            <a:fld id="{81D60167-4931-47E6-BA6A-407CBD079E47}" type="slidenum">
              <a:rPr spc="-25" dirty="0"/>
              <a:t>43</a:t>
            </a:fld>
            <a:endParaRPr spc="-25" dirty="0"/>
          </a:p>
        </p:txBody>
      </p:sp>
      <p:grpSp>
        <p:nvGrpSpPr>
          <p:cNvPr id="20" name="Grupo 19">
            <a:extLst>
              <a:ext uri="{FF2B5EF4-FFF2-40B4-BE49-F238E27FC236}">
                <a16:creationId xmlns:a16="http://schemas.microsoft.com/office/drawing/2014/main" id="{9FF07F05-E176-6E23-5A3F-17F23104C63C}"/>
              </a:ext>
            </a:extLst>
          </p:cNvPr>
          <p:cNvGrpSpPr/>
          <p:nvPr/>
        </p:nvGrpSpPr>
        <p:grpSpPr>
          <a:xfrm>
            <a:off x="95554" y="99460"/>
            <a:ext cx="6665976" cy="1452626"/>
            <a:chOff x="470065" y="1951410"/>
            <a:chExt cx="6665976" cy="1452626"/>
          </a:xfrm>
        </p:grpSpPr>
        <p:grpSp>
          <p:nvGrpSpPr>
            <p:cNvPr id="21" name="object 12">
              <a:extLst>
                <a:ext uri="{FF2B5EF4-FFF2-40B4-BE49-F238E27FC236}">
                  <a16:creationId xmlns:a16="http://schemas.microsoft.com/office/drawing/2014/main" id="{2A480944-1978-D92B-EA90-BAAD12D45315}"/>
                </a:ext>
              </a:extLst>
            </p:cNvPr>
            <p:cNvGrpSpPr/>
            <p:nvPr/>
          </p:nvGrpSpPr>
          <p:grpSpPr>
            <a:xfrm>
              <a:off x="470065" y="1951664"/>
              <a:ext cx="6665976" cy="1452372"/>
              <a:chOff x="96011" y="115823"/>
              <a:chExt cx="6665976" cy="1452372"/>
            </a:xfrm>
          </p:grpSpPr>
          <p:pic>
            <p:nvPicPr>
              <p:cNvPr id="25" name="object 13">
                <a:extLst>
                  <a:ext uri="{FF2B5EF4-FFF2-40B4-BE49-F238E27FC236}">
                    <a16:creationId xmlns:a16="http://schemas.microsoft.com/office/drawing/2014/main" id="{843642B1-9B80-FB78-4FDE-C199C71D84FD}"/>
                  </a:ext>
                </a:extLst>
              </p:cNvPr>
              <p:cNvPicPr/>
              <p:nvPr/>
            </p:nvPicPr>
            <p:blipFill>
              <a:blip r:embed="rId3" cstate="print"/>
              <a:stretch>
                <a:fillRect/>
              </a:stretch>
            </p:blipFill>
            <p:spPr>
              <a:xfrm>
                <a:off x="96011" y="115823"/>
                <a:ext cx="6665976" cy="1452372"/>
              </a:xfrm>
              <a:prstGeom prst="rect">
                <a:avLst/>
              </a:prstGeom>
            </p:spPr>
          </p:pic>
          <p:pic>
            <p:nvPicPr>
              <p:cNvPr id="26" name="object 14">
                <a:extLst>
                  <a:ext uri="{FF2B5EF4-FFF2-40B4-BE49-F238E27FC236}">
                    <a16:creationId xmlns:a16="http://schemas.microsoft.com/office/drawing/2014/main" id="{249C4FC8-5749-E2F4-BF62-98D8F8DF0E91}"/>
                  </a:ext>
                </a:extLst>
              </p:cNvPr>
              <p:cNvPicPr/>
              <p:nvPr/>
            </p:nvPicPr>
            <p:blipFill>
              <a:blip r:embed="rId4" cstate="print"/>
              <a:stretch>
                <a:fillRect/>
              </a:stretch>
            </p:blipFill>
            <p:spPr>
              <a:xfrm>
                <a:off x="142849" y="142875"/>
                <a:ext cx="6572275" cy="1358646"/>
              </a:xfrm>
              <a:prstGeom prst="rect">
                <a:avLst/>
              </a:prstGeom>
            </p:spPr>
          </p:pic>
          <p:sp>
            <p:nvSpPr>
              <p:cNvPr id="27" name="object 15">
                <a:extLst>
                  <a:ext uri="{FF2B5EF4-FFF2-40B4-BE49-F238E27FC236}">
                    <a16:creationId xmlns:a16="http://schemas.microsoft.com/office/drawing/2014/main" id="{FE96E242-C98B-3319-93BB-FD46687B0E05}"/>
                  </a:ext>
                </a:extLst>
              </p:cNvPr>
              <p:cNvSpPr/>
              <p:nvPr/>
            </p:nvSpPr>
            <p:spPr>
              <a:xfrm>
                <a:off x="142849" y="142875"/>
                <a:ext cx="6572884" cy="1358900"/>
              </a:xfrm>
              <a:custGeom>
                <a:avLst/>
                <a:gdLst/>
                <a:ahLst/>
                <a:cxnLst/>
                <a:rect l="l" t="t" r="r" b="b"/>
                <a:pathLst>
                  <a:path w="6572884" h="1358900">
                    <a:moveTo>
                      <a:pt x="0" y="226441"/>
                    </a:moveTo>
                    <a:lnTo>
                      <a:pt x="4600" y="180795"/>
                    </a:lnTo>
                    <a:lnTo>
                      <a:pt x="17795" y="138285"/>
                    </a:lnTo>
                    <a:lnTo>
                      <a:pt x="38673" y="99820"/>
                    </a:lnTo>
                    <a:lnTo>
                      <a:pt x="66324" y="66309"/>
                    </a:lnTo>
                    <a:lnTo>
                      <a:pt x="99837" y="38663"/>
                    </a:lnTo>
                    <a:lnTo>
                      <a:pt x="138301" y="17789"/>
                    </a:lnTo>
                    <a:lnTo>
                      <a:pt x="180806" y="4599"/>
                    </a:lnTo>
                    <a:lnTo>
                      <a:pt x="226440" y="0"/>
                    </a:lnTo>
                    <a:lnTo>
                      <a:pt x="6345834" y="0"/>
                    </a:lnTo>
                    <a:lnTo>
                      <a:pt x="6391480" y="4599"/>
                    </a:lnTo>
                    <a:lnTo>
                      <a:pt x="6433990" y="17789"/>
                    </a:lnTo>
                    <a:lnTo>
                      <a:pt x="6472455" y="38663"/>
                    </a:lnTo>
                    <a:lnTo>
                      <a:pt x="6505965" y="66309"/>
                    </a:lnTo>
                    <a:lnTo>
                      <a:pt x="6533612" y="99820"/>
                    </a:lnTo>
                    <a:lnTo>
                      <a:pt x="6554485" y="138285"/>
                    </a:lnTo>
                    <a:lnTo>
                      <a:pt x="6567676" y="180795"/>
                    </a:lnTo>
                    <a:lnTo>
                      <a:pt x="6572275" y="226441"/>
                    </a:lnTo>
                    <a:lnTo>
                      <a:pt x="6572275" y="1132204"/>
                    </a:lnTo>
                    <a:lnTo>
                      <a:pt x="6567676" y="1177850"/>
                    </a:lnTo>
                    <a:lnTo>
                      <a:pt x="6554485" y="1220360"/>
                    </a:lnTo>
                    <a:lnTo>
                      <a:pt x="6533612" y="1258825"/>
                    </a:lnTo>
                    <a:lnTo>
                      <a:pt x="6505965" y="1292336"/>
                    </a:lnTo>
                    <a:lnTo>
                      <a:pt x="6472455" y="1319982"/>
                    </a:lnTo>
                    <a:lnTo>
                      <a:pt x="6433990" y="1340856"/>
                    </a:lnTo>
                    <a:lnTo>
                      <a:pt x="6391480" y="1354046"/>
                    </a:lnTo>
                    <a:lnTo>
                      <a:pt x="6345834" y="1358646"/>
                    </a:lnTo>
                    <a:lnTo>
                      <a:pt x="226440" y="1358646"/>
                    </a:lnTo>
                    <a:lnTo>
                      <a:pt x="180806" y="1354046"/>
                    </a:lnTo>
                    <a:lnTo>
                      <a:pt x="138301" y="1340856"/>
                    </a:lnTo>
                    <a:lnTo>
                      <a:pt x="99837" y="1319982"/>
                    </a:lnTo>
                    <a:lnTo>
                      <a:pt x="66324" y="1292336"/>
                    </a:lnTo>
                    <a:lnTo>
                      <a:pt x="38673" y="1258825"/>
                    </a:lnTo>
                    <a:lnTo>
                      <a:pt x="17795" y="1220360"/>
                    </a:lnTo>
                    <a:lnTo>
                      <a:pt x="4600" y="1177850"/>
                    </a:lnTo>
                    <a:lnTo>
                      <a:pt x="0" y="1132204"/>
                    </a:lnTo>
                    <a:lnTo>
                      <a:pt x="0" y="226441"/>
                    </a:lnTo>
                    <a:close/>
                  </a:path>
                </a:pathLst>
              </a:custGeom>
              <a:ln w="9525">
                <a:solidFill>
                  <a:srgbClr val="55CE74"/>
                </a:solidFill>
              </a:ln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pic>
            <p:nvPicPr>
              <p:cNvPr id="28" name="object 16">
                <a:extLst>
                  <a:ext uri="{FF2B5EF4-FFF2-40B4-BE49-F238E27FC236}">
                    <a16:creationId xmlns:a16="http://schemas.microsoft.com/office/drawing/2014/main" id="{E81EE998-123C-6190-A5E2-3835DADF5995}"/>
                  </a:ext>
                </a:extLst>
              </p:cNvPr>
              <p:cNvPicPr/>
              <p:nvPr/>
            </p:nvPicPr>
            <p:blipFill>
              <a:blip r:embed="rId5" cstate="print"/>
              <a:stretch>
                <a:fillRect/>
              </a:stretch>
            </p:blipFill>
            <p:spPr>
              <a:xfrm>
                <a:off x="2500248" y="305930"/>
                <a:ext cx="1714500" cy="733945"/>
              </a:xfrm>
              <a:prstGeom prst="rect">
                <a:avLst/>
              </a:prstGeom>
            </p:spPr>
          </p:pic>
        </p:grpSp>
        <p:sp>
          <p:nvSpPr>
            <p:cNvPr id="22" name="object 16">
              <a:extLst>
                <a:ext uri="{FF2B5EF4-FFF2-40B4-BE49-F238E27FC236}">
                  <a16:creationId xmlns:a16="http://schemas.microsoft.com/office/drawing/2014/main" id="{59D33790-67C3-1707-FF60-1E1A196A545F}"/>
                </a:ext>
              </a:extLst>
            </p:cNvPr>
            <p:cNvSpPr txBox="1"/>
            <p:nvPr/>
          </p:nvSpPr>
          <p:spPr>
            <a:xfrm>
              <a:off x="2775727" y="2875716"/>
              <a:ext cx="3332858" cy="391795"/>
            </a:xfrm>
            <a:prstGeom prst="rect">
              <a:avLst/>
            </a:prstGeom>
            <a:noFill/>
          </p:spPr>
          <p:txBody>
            <a:bodyPr vert="horz" wrap="square" lIns="0" tIns="12700" rIns="0" bIns="0" rtlCol="0">
              <a:spAutoFit/>
            </a:bodyPr>
            <a:lstStyle/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Volumen 4,  Número 1  Enero a Julio 2021</a:t>
              </a:r>
            </a:p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Revista Semestral. Venezuela</a:t>
              </a:r>
              <a:endParaRPr sz="1200" dirty="0">
                <a:latin typeface="Arial"/>
                <a:cs typeface="Arial"/>
              </a:endParaRPr>
            </a:p>
          </p:txBody>
        </p:sp>
        <p:pic>
          <p:nvPicPr>
            <p:cNvPr id="23" name="object 25">
              <a:extLst>
                <a:ext uri="{FF2B5EF4-FFF2-40B4-BE49-F238E27FC236}">
                  <a16:creationId xmlns:a16="http://schemas.microsoft.com/office/drawing/2014/main" id="{029A22D5-0318-E6D7-EE85-727A7134B5D2}"/>
                </a:ext>
              </a:extLst>
            </p:cNvPr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470065" y="2027896"/>
              <a:ext cx="2305662" cy="1053903"/>
            </a:xfrm>
            <a:prstGeom prst="rect">
              <a:avLst/>
            </a:prstGeom>
          </p:spPr>
        </p:pic>
        <p:pic>
          <p:nvPicPr>
            <p:cNvPr id="24" name="object 31">
              <a:extLst>
                <a:ext uri="{FF2B5EF4-FFF2-40B4-BE49-F238E27FC236}">
                  <a16:creationId xmlns:a16="http://schemas.microsoft.com/office/drawing/2014/main" id="{06D4274B-621E-7936-8503-34EA80A0671C}"/>
                </a:ext>
              </a:extLst>
            </p:cNvPr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4932681" y="1951410"/>
              <a:ext cx="1805304" cy="893889"/>
            </a:xfrm>
            <a:prstGeom prst="rect">
              <a:avLst/>
            </a:prstGeom>
          </p:spPr>
        </p:pic>
      </p:grpSp>
    </p:spTree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94485" y="115823"/>
            <a:ext cx="6669405" cy="8926195"/>
            <a:chOff x="94485" y="115823"/>
            <a:chExt cx="6669405" cy="8926195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0688" y="8551164"/>
              <a:ext cx="6516624" cy="160020"/>
            </a:xfrm>
            <a:prstGeom prst="rect">
              <a:avLst/>
            </a:prstGeom>
          </p:spPr>
        </p:pic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96012" y="115823"/>
              <a:ext cx="6665976" cy="1452372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42849" y="142875"/>
              <a:ext cx="6572275" cy="1358646"/>
            </a:xfrm>
            <a:prstGeom prst="rect">
              <a:avLst/>
            </a:prstGeom>
          </p:spPr>
        </p:pic>
        <p:sp>
          <p:nvSpPr>
            <p:cNvPr id="6" name="object 6"/>
            <p:cNvSpPr/>
            <p:nvPr/>
          </p:nvSpPr>
          <p:spPr>
            <a:xfrm>
              <a:off x="142849" y="142875"/>
              <a:ext cx="6572884" cy="1358900"/>
            </a:xfrm>
            <a:custGeom>
              <a:avLst/>
              <a:gdLst/>
              <a:ahLst/>
              <a:cxnLst/>
              <a:rect l="l" t="t" r="r" b="b"/>
              <a:pathLst>
                <a:path w="6572884" h="1358900">
                  <a:moveTo>
                    <a:pt x="0" y="226441"/>
                  </a:moveTo>
                  <a:lnTo>
                    <a:pt x="4600" y="180795"/>
                  </a:lnTo>
                  <a:lnTo>
                    <a:pt x="17795" y="138285"/>
                  </a:lnTo>
                  <a:lnTo>
                    <a:pt x="38673" y="99820"/>
                  </a:lnTo>
                  <a:lnTo>
                    <a:pt x="66324" y="66309"/>
                  </a:lnTo>
                  <a:lnTo>
                    <a:pt x="99837" y="38663"/>
                  </a:lnTo>
                  <a:lnTo>
                    <a:pt x="138301" y="17789"/>
                  </a:lnTo>
                  <a:lnTo>
                    <a:pt x="180806" y="4599"/>
                  </a:lnTo>
                  <a:lnTo>
                    <a:pt x="226440" y="0"/>
                  </a:lnTo>
                  <a:lnTo>
                    <a:pt x="6345834" y="0"/>
                  </a:lnTo>
                  <a:lnTo>
                    <a:pt x="6391480" y="4599"/>
                  </a:lnTo>
                  <a:lnTo>
                    <a:pt x="6433990" y="17789"/>
                  </a:lnTo>
                  <a:lnTo>
                    <a:pt x="6472455" y="38663"/>
                  </a:lnTo>
                  <a:lnTo>
                    <a:pt x="6505965" y="66309"/>
                  </a:lnTo>
                  <a:lnTo>
                    <a:pt x="6533612" y="99820"/>
                  </a:lnTo>
                  <a:lnTo>
                    <a:pt x="6554485" y="138285"/>
                  </a:lnTo>
                  <a:lnTo>
                    <a:pt x="6567676" y="180795"/>
                  </a:lnTo>
                  <a:lnTo>
                    <a:pt x="6572275" y="226441"/>
                  </a:lnTo>
                  <a:lnTo>
                    <a:pt x="6572275" y="1132204"/>
                  </a:lnTo>
                  <a:lnTo>
                    <a:pt x="6567676" y="1177850"/>
                  </a:lnTo>
                  <a:lnTo>
                    <a:pt x="6554485" y="1220360"/>
                  </a:lnTo>
                  <a:lnTo>
                    <a:pt x="6533612" y="1258825"/>
                  </a:lnTo>
                  <a:lnTo>
                    <a:pt x="6505965" y="1292336"/>
                  </a:lnTo>
                  <a:lnTo>
                    <a:pt x="6472455" y="1319982"/>
                  </a:lnTo>
                  <a:lnTo>
                    <a:pt x="6433990" y="1340856"/>
                  </a:lnTo>
                  <a:lnTo>
                    <a:pt x="6391480" y="1354046"/>
                  </a:lnTo>
                  <a:lnTo>
                    <a:pt x="6345834" y="1358646"/>
                  </a:lnTo>
                  <a:lnTo>
                    <a:pt x="226440" y="1358646"/>
                  </a:lnTo>
                  <a:lnTo>
                    <a:pt x="180806" y="1354046"/>
                  </a:lnTo>
                  <a:lnTo>
                    <a:pt x="138301" y="1340856"/>
                  </a:lnTo>
                  <a:lnTo>
                    <a:pt x="99837" y="1319982"/>
                  </a:lnTo>
                  <a:lnTo>
                    <a:pt x="66324" y="1292336"/>
                  </a:lnTo>
                  <a:lnTo>
                    <a:pt x="38673" y="1258825"/>
                  </a:lnTo>
                  <a:lnTo>
                    <a:pt x="17795" y="1220360"/>
                  </a:lnTo>
                  <a:lnTo>
                    <a:pt x="4600" y="1177850"/>
                  </a:lnTo>
                  <a:lnTo>
                    <a:pt x="0" y="1132204"/>
                  </a:lnTo>
                  <a:lnTo>
                    <a:pt x="0" y="226441"/>
                  </a:lnTo>
                  <a:close/>
                </a:path>
              </a:pathLst>
            </a:custGeom>
            <a:ln w="9525">
              <a:solidFill>
                <a:srgbClr val="55CE7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" name="object 7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2500248" y="305930"/>
              <a:ext cx="1714500" cy="733945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2738628" y="1024127"/>
              <a:ext cx="1897379" cy="371855"/>
            </a:xfrm>
            <a:prstGeom prst="rect">
              <a:avLst/>
            </a:prstGeom>
          </p:spPr>
        </p:pic>
        <p:pic>
          <p:nvPicPr>
            <p:cNvPr id="9" name="object 9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4401312" y="1024127"/>
              <a:ext cx="1577339" cy="371855"/>
            </a:xfrm>
            <a:prstGeom prst="rect">
              <a:avLst/>
            </a:prstGeom>
          </p:spPr>
        </p:pic>
        <p:pic>
          <p:nvPicPr>
            <p:cNvPr id="10" name="object 10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3169920" y="1207007"/>
              <a:ext cx="1546859" cy="371855"/>
            </a:xfrm>
            <a:prstGeom prst="rect">
              <a:avLst/>
            </a:prstGeom>
          </p:spPr>
        </p:pic>
        <p:pic>
          <p:nvPicPr>
            <p:cNvPr id="11" name="object 11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4482083" y="1207007"/>
              <a:ext cx="284988" cy="371855"/>
            </a:xfrm>
            <a:prstGeom prst="rect">
              <a:avLst/>
            </a:prstGeom>
          </p:spPr>
        </p:pic>
        <p:pic>
          <p:nvPicPr>
            <p:cNvPr id="12" name="object 12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4571999" y="1207007"/>
              <a:ext cx="1013460" cy="371855"/>
            </a:xfrm>
            <a:prstGeom prst="rect">
              <a:avLst/>
            </a:prstGeom>
          </p:spPr>
        </p:pic>
        <p:pic>
          <p:nvPicPr>
            <p:cNvPr id="13" name="object 13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324612" y="234695"/>
              <a:ext cx="1719072" cy="1341120"/>
            </a:xfrm>
            <a:prstGeom prst="rect">
              <a:avLst/>
            </a:prstGeom>
          </p:spPr>
        </p:pic>
        <p:pic>
          <p:nvPicPr>
            <p:cNvPr id="14" name="object 14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5606795" y="8193022"/>
              <a:ext cx="1092707" cy="848868"/>
            </a:xfrm>
            <a:prstGeom prst="rect">
              <a:avLst/>
            </a:prstGeom>
          </p:spPr>
        </p:pic>
        <p:pic>
          <p:nvPicPr>
            <p:cNvPr id="15" name="object 15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109728" y="8193022"/>
              <a:ext cx="1092708" cy="848868"/>
            </a:xfrm>
            <a:prstGeom prst="rect">
              <a:avLst/>
            </a:prstGeom>
          </p:spPr>
        </p:pic>
      </p:grpSp>
      <p:sp>
        <p:nvSpPr>
          <p:cNvPr id="16" name="object 16"/>
          <p:cNvSpPr txBox="1"/>
          <p:nvPr/>
        </p:nvSpPr>
        <p:spPr>
          <a:xfrm>
            <a:off x="195478" y="1068451"/>
            <a:ext cx="6346825" cy="700785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089910" marR="675640" indent="-431800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Arial"/>
                <a:cs typeface="Arial"/>
              </a:rPr>
              <a:t>6ta.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Edición</a:t>
            </a:r>
            <a:r>
              <a:rPr sz="1200" b="1" spc="-10" dirty="0">
                <a:latin typeface="Arial"/>
                <a:cs typeface="Arial"/>
              </a:rPr>
              <a:t> Volumen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I</a:t>
            </a:r>
            <a:r>
              <a:rPr sz="1200" b="1" spc="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Enero</a:t>
            </a:r>
            <a:r>
              <a:rPr sz="1200" b="1" spc="-3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a</a:t>
            </a:r>
            <a:r>
              <a:rPr sz="1200" b="1" spc="-2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Julio</a:t>
            </a:r>
            <a:r>
              <a:rPr sz="1200" b="1" spc="-5" dirty="0">
                <a:latin typeface="Arial"/>
                <a:cs typeface="Arial"/>
              </a:rPr>
              <a:t> </a:t>
            </a:r>
            <a:r>
              <a:rPr sz="1200" b="1" spc="-20" dirty="0">
                <a:latin typeface="Arial"/>
                <a:cs typeface="Arial"/>
              </a:rPr>
              <a:t>2021 </a:t>
            </a:r>
            <a:r>
              <a:rPr sz="1200" b="1" dirty="0">
                <a:latin typeface="Arial"/>
                <a:cs typeface="Arial"/>
              </a:rPr>
              <a:t>Revista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Semestral-</a:t>
            </a:r>
            <a:r>
              <a:rPr sz="1200" b="1" spc="-40" dirty="0">
                <a:latin typeface="Arial"/>
                <a:cs typeface="Arial"/>
              </a:rPr>
              <a:t> </a:t>
            </a:r>
            <a:r>
              <a:rPr sz="1200" b="1" spc="-10" dirty="0">
                <a:latin typeface="Arial"/>
                <a:cs typeface="Arial"/>
              </a:rPr>
              <a:t>Venezuela</a:t>
            </a:r>
            <a:endParaRPr sz="12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305"/>
              </a:spcBef>
            </a:pPr>
            <a:endParaRPr sz="1200">
              <a:latin typeface="Arial"/>
              <a:cs typeface="Arial"/>
            </a:endParaRPr>
          </a:p>
          <a:p>
            <a:pPr marL="375285" marR="6985" indent="-36322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Al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mismo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tiempo,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esta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investigación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partió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enfoque</a:t>
            </a:r>
            <a:r>
              <a:rPr sz="1200" b="1" spc="4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fenomenológico</a:t>
            </a:r>
            <a:r>
              <a:rPr sz="1200" dirty="0">
                <a:latin typeface="Times New Roman"/>
                <a:cs typeface="Times New Roman"/>
              </a:rPr>
              <a:t>,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abordaje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corte </a:t>
            </a:r>
            <a:r>
              <a:rPr sz="1200" dirty="0">
                <a:latin typeface="Times New Roman"/>
                <a:cs typeface="Times New Roman"/>
              </a:rPr>
              <a:t>cualitativo,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apoyado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integración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elementos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fenomenológicos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hermenéuticos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como </a:t>
            </a:r>
            <a:r>
              <a:rPr sz="1200" dirty="0">
                <a:latin typeface="Times New Roman"/>
                <a:cs typeface="Times New Roman"/>
              </a:rPr>
              <a:t>método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investigación.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tal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sentido,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Martínez,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(2008)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define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método</a:t>
            </a:r>
            <a:r>
              <a:rPr sz="1200" b="1" spc="250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hermenéutico</a:t>
            </a:r>
            <a:r>
              <a:rPr sz="1200" spc="-10" dirty="0">
                <a:latin typeface="Times New Roman"/>
                <a:cs typeface="Times New Roman"/>
              </a:rPr>
              <a:t>,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“el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proceso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medio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cual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conocemos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vida…es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decir,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descubrir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significados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cosas,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3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comportamiento</a:t>
            </a:r>
            <a:r>
              <a:rPr sz="1200" spc="3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general,</a:t>
            </a:r>
            <a:r>
              <a:rPr sz="1200" spc="3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formas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verbales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conducta,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sistemas </a:t>
            </a:r>
            <a:r>
              <a:rPr sz="1200" dirty="0">
                <a:latin typeface="Times New Roman"/>
                <a:cs typeface="Times New Roman"/>
              </a:rPr>
              <a:t>culturales,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organizaciones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sociales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sistemas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conceptuales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científicos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filosóficos”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(p. </a:t>
            </a:r>
            <a:r>
              <a:rPr sz="1200" spc="-10" dirty="0">
                <a:latin typeface="Times New Roman"/>
                <a:cs typeface="Times New Roman"/>
              </a:rPr>
              <a:t>118).</a:t>
            </a:r>
            <a:endParaRPr sz="1200">
              <a:latin typeface="Times New Roman"/>
              <a:cs typeface="Times New Roman"/>
            </a:endParaRPr>
          </a:p>
          <a:p>
            <a:pPr marL="375285" marR="6350" indent="-363220" algn="just">
              <a:lnSpc>
                <a:spcPct val="100000"/>
              </a:lnSpc>
              <a:spcBef>
                <a:spcPts val="5"/>
              </a:spcBef>
            </a:pPr>
            <a:r>
              <a:rPr sz="1200" dirty="0">
                <a:latin typeface="Times New Roman"/>
                <a:cs typeface="Times New Roman"/>
              </a:rPr>
              <a:t>Además,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investigación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orientó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método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fenomenológico,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ya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que,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Martínez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(ob.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cit.),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señala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fenomenología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“estudia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realidades cuya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naturaleza,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descripción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estructura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-10" dirty="0">
                <a:latin typeface="Times New Roman"/>
                <a:cs typeface="Times New Roman"/>
              </a:rPr>
              <a:t> captada </a:t>
            </a:r>
            <a:r>
              <a:rPr sz="1200" dirty="0">
                <a:latin typeface="Times New Roman"/>
                <a:cs typeface="Times New Roman"/>
              </a:rPr>
              <a:t>desde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marco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referencia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interno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sujeto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vive,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decir,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descripción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conducta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humana”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(p.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170).</a:t>
            </a:r>
            <a:r>
              <a:rPr sz="1200" spc="14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caso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investigación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aplicada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campo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educativo,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fue </a:t>
            </a:r>
            <a:r>
              <a:rPr sz="1200" dirty="0">
                <a:latin typeface="Times New Roman"/>
                <a:cs typeface="Times New Roman"/>
              </a:rPr>
              <a:t>esencial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 la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investigadora </a:t>
            </a:r>
            <a:r>
              <a:rPr sz="1200" spc="-10" dirty="0">
                <a:latin typeface="Times New Roman"/>
                <a:cs typeface="Times New Roman"/>
              </a:rPr>
              <a:t>comprender,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 ejemplo,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idea Fenomenología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Hermenéutica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naturaleza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conocimiento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—pedagógico,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este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caso—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vinculación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práctica. </a:t>
            </a:r>
            <a:r>
              <a:rPr sz="1200" dirty="0">
                <a:latin typeface="Times New Roman"/>
                <a:cs typeface="Times New Roman"/>
              </a:rPr>
              <a:t>Sólo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partir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este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sustrato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ideas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Fenomenología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Hermenéutica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pudo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ser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comprendidas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spc="-50" dirty="0">
                <a:latin typeface="Times New Roman"/>
                <a:cs typeface="Times New Roman"/>
              </a:rPr>
              <a:t>y </a:t>
            </a:r>
            <a:r>
              <a:rPr sz="1200" dirty="0">
                <a:latin typeface="Times New Roman"/>
                <a:cs typeface="Times New Roman"/>
              </a:rPr>
              <a:t>asumidas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actividades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investigación.</a:t>
            </a:r>
            <a:endParaRPr sz="1200">
              <a:latin typeface="Times New Roman"/>
              <a:cs typeface="Times New Roman"/>
            </a:endParaRPr>
          </a:p>
          <a:p>
            <a:pPr marL="375285" marR="6985" indent="-36322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4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relación,</a:t>
            </a:r>
            <a:r>
              <a:rPr sz="1200" spc="45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</a:t>
            </a:r>
            <a:r>
              <a:rPr sz="1200" spc="46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escenario</a:t>
            </a:r>
            <a:r>
              <a:rPr sz="1200" b="1" spc="4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representa</a:t>
            </a:r>
            <a:r>
              <a:rPr sz="1200" spc="4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45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espacio</a:t>
            </a:r>
            <a:r>
              <a:rPr sz="1200" spc="4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físico</a:t>
            </a:r>
            <a:r>
              <a:rPr sz="1200" spc="4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4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donde</a:t>
            </a:r>
            <a:r>
              <a:rPr sz="1200" spc="4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4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desarrolló</a:t>
            </a:r>
            <a:r>
              <a:rPr sz="1200" spc="4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4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proceso</a:t>
            </a:r>
            <a:r>
              <a:rPr sz="1200" spc="459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 </a:t>
            </a:r>
            <a:r>
              <a:rPr sz="1200" dirty="0">
                <a:latin typeface="Times New Roman"/>
                <a:cs typeface="Times New Roman"/>
              </a:rPr>
              <a:t>investigación.</a:t>
            </a:r>
            <a:r>
              <a:rPr sz="1200" spc="3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tal</a:t>
            </a:r>
            <a:r>
              <a:rPr sz="1200" spc="3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modo,</a:t>
            </a:r>
            <a:r>
              <a:rPr sz="1200" spc="3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3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3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escenario</a:t>
            </a:r>
            <a:r>
              <a:rPr sz="1200" spc="3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este</a:t>
            </a:r>
            <a:r>
              <a:rPr sz="1200" spc="3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estudio</a:t>
            </a:r>
            <a:r>
              <a:rPr sz="1200" spc="3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3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3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Universidad</a:t>
            </a:r>
            <a:r>
              <a:rPr sz="1200" spc="35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Nacional </a:t>
            </a:r>
            <a:r>
              <a:rPr sz="1200" dirty="0">
                <a:latin typeface="Times New Roman"/>
                <a:cs typeface="Times New Roman"/>
              </a:rPr>
              <a:t>Experimental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Llanos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Centrales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“Rómulo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Gallegos”.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Asimismo,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esta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investigación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asumió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concepto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unidades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estudios,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cuales,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según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Hurtado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(2006),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“se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refiere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contexto,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ser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entidad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poseedores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características,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eventos,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cualidad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variables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desean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estudiar,</a:t>
            </a:r>
            <a:r>
              <a:rPr sz="1200" dirty="0">
                <a:latin typeface="Times New Roman"/>
                <a:cs typeface="Times New Roman"/>
              </a:rPr>
              <a:t> una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unidad de estudio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puede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ser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persona,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objeto,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grupo, una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extensión </a:t>
            </a:r>
            <a:r>
              <a:rPr sz="1200" dirty="0">
                <a:latin typeface="Times New Roman"/>
                <a:cs typeface="Times New Roman"/>
              </a:rPr>
              <a:t>geográfica,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institución”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(p.151).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Cabe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considerar,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unidades</a:t>
            </a:r>
            <a:r>
              <a:rPr sz="1200" b="1" spc="17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</a:t>
            </a:r>
            <a:r>
              <a:rPr sz="1200" b="1" spc="18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estudio</a:t>
            </a:r>
            <a:r>
              <a:rPr sz="1200" b="1" spc="18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quedaron </a:t>
            </a:r>
            <a:r>
              <a:rPr sz="1200" dirty="0">
                <a:latin typeface="Times New Roman"/>
                <a:cs typeface="Times New Roman"/>
              </a:rPr>
              <a:t>conformadas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tres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(3)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docentes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Universidad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Nacional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Experimental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Llanos </a:t>
            </a:r>
            <a:r>
              <a:rPr sz="1200" dirty="0">
                <a:latin typeface="Times New Roman"/>
                <a:cs typeface="Times New Roman"/>
              </a:rPr>
              <a:t>Centrales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“Rómulo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Gallegos”.</a:t>
            </a:r>
            <a:endParaRPr sz="1200">
              <a:latin typeface="Times New Roman"/>
              <a:cs typeface="Times New Roman"/>
            </a:endParaRPr>
          </a:p>
          <a:p>
            <a:pPr marL="375285" marR="5080" indent="-363220" algn="just">
              <a:lnSpc>
                <a:spcPct val="100000"/>
              </a:lnSpc>
              <a:spcBef>
                <a:spcPts val="5"/>
              </a:spcBef>
            </a:pP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otro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lado,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patrones</a:t>
            </a:r>
            <a:r>
              <a:rPr sz="1200" b="1" spc="13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</a:t>
            </a:r>
            <a:r>
              <a:rPr sz="1200" b="1" spc="14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estudios</a:t>
            </a:r>
            <a:r>
              <a:rPr sz="1200" b="1" spc="14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a</a:t>
            </a:r>
            <a:r>
              <a:rPr sz="1200" b="1" spc="15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transitar</a:t>
            </a:r>
            <a:r>
              <a:rPr sz="1200" b="1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asumió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entrevista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semi-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estructurada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observación</a:t>
            </a:r>
            <a:r>
              <a:rPr sz="1200" spc="4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participante.</a:t>
            </a:r>
            <a:r>
              <a:rPr sz="1200" spc="4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4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esta</a:t>
            </a:r>
            <a:r>
              <a:rPr sz="1200" spc="4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manera,</a:t>
            </a:r>
            <a:r>
              <a:rPr sz="1200" spc="43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4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investigadora</a:t>
            </a:r>
            <a:r>
              <a:rPr sz="1200" spc="4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trató</a:t>
            </a:r>
            <a:r>
              <a:rPr sz="1200" spc="43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43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encontrar</a:t>
            </a:r>
            <a:r>
              <a:rPr sz="1200" spc="4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</a:t>
            </a:r>
            <a:r>
              <a:rPr sz="1200" spc="4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434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es </a:t>
            </a:r>
            <a:r>
              <a:rPr sz="1200" dirty="0">
                <a:latin typeface="Times New Roman"/>
                <a:cs typeface="Times New Roman"/>
              </a:rPr>
              <a:t>importante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significativo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mente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actores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interaccionan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cuanto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significados, </a:t>
            </a:r>
            <a:r>
              <a:rPr sz="1200" dirty="0">
                <a:latin typeface="Times New Roman"/>
                <a:cs typeface="Times New Roman"/>
              </a:rPr>
              <a:t>perspectivas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interpretaciones,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modo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ellos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ven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conciben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propia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realidad.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Esto </a:t>
            </a:r>
            <a:r>
              <a:rPr sz="1200" dirty="0">
                <a:latin typeface="Times New Roman"/>
                <a:cs typeface="Times New Roman"/>
              </a:rPr>
              <a:t>implica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entrevista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semi-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estructurada fue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principalmente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carácter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individual, holística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0" dirty="0">
                <a:latin typeface="Times New Roman"/>
                <a:cs typeface="Times New Roman"/>
              </a:rPr>
              <a:t>y </a:t>
            </a:r>
            <a:r>
              <a:rPr sz="1200" dirty="0">
                <a:latin typeface="Times New Roman"/>
                <a:cs typeface="Times New Roman"/>
              </a:rPr>
              <a:t>no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directiva.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referencia,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explicación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entendimiento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fruto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transitado,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adaptarse </a:t>
            </a:r>
            <a:r>
              <a:rPr sz="1200" dirty="0">
                <a:latin typeface="Times New Roman"/>
                <a:cs typeface="Times New Roman"/>
              </a:rPr>
              <a:t>esta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investigación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enfoque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cualitativo,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realizó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categorización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información.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efecto,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codificación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tabulación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información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realizó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través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sistema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 </a:t>
            </a:r>
            <a:r>
              <a:rPr sz="1200" dirty="0">
                <a:latin typeface="Times New Roman"/>
                <a:cs typeface="Times New Roman"/>
              </a:rPr>
              <a:t>matrices de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acuerdo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categorías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subcategorías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análisis,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cuya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interpretación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 realizó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en </a:t>
            </a:r>
            <a:r>
              <a:rPr sz="1200" dirty="0">
                <a:latin typeface="Times New Roman"/>
                <a:cs typeface="Times New Roman"/>
              </a:rPr>
              <a:t>atención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exigencias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paradigma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cualitativo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base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fenomenológica.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Además,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utilizó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triangulación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fuentes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técnica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interpretación.</a:t>
            </a:r>
            <a:endParaRPr sz="1200">
              <a:latin typeface="Times New Roman"/>
              <a:cs typeface="Times New Roman"/>
            </a:endParaRPr>
          </a:p>
        </p:txBody>
      </p:sp>
      <p:pic>
        <p:nvPicPr>
          <p:cNvPr id="17" name="object 17"/>
          <p:cNvPicPr/>
          <p:nvPr/>
        </p:nvPicPr>
        <p:blipFill>
          <a:blip r:embed="rId13" cstate="print"/>
          <a:stretch>
            <a:fillRect/>
          </a:stretch>
        </p:blipFill>
        <p:spPr>
          <a:xfrm>
            <a:off x="4725161" y="164274"/>
            <a:ext cx="1805305" cy="893889"/>
          </a:xfrm>
          <a:prstGeom prst="rect">
            <a:avLst/>
          </a:prstGeom>
        </p:spPr>
      </p:pic>
      <p:sp>
        <p:nvSpPr>
          <p:cNvPr id="18" name="object 18"/>
          <p:cNvSpPr txBox="1"/>
          <p:nvPr/>
        </p:nvSpPr>
        <p:spPr>
          <a:xfrm>
            <a:off x="1194612" y="8261840"/>
            <a:ext cx="4467860" cy="614045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 marL="12700" marR="5080" algn="ctr">
              <a:lnSpc>
                <a:spcPts val="1440"/>
              </a:lnSpc>
              <a:spcBef>
                <a:spcPts val="15"/>
              </a:spcBef>
            </a:pPr>
            <a:r>
              <a:rPr sz="1200" b="1" dirty="0">
                <a:latin typeface="Times New Roman"/>
                <a:cs typeface="Times New Roman"/>
              </a:rPr>
              <a:t>“La</a:t>
            </a:r>
            <a:r>
              <a:rPr sz="1200" b="1" spc="-7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Axiología:</a:t>
            </a:r>
            <a:r>
              <a:rPr sz="1200" b="1" spc="-6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Una</a:t>
            </a:r>
            <a:r>
              <a:rPr sz="1200" b="1" spc="-8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Aproximación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Teórica </a:t>
            </a:r>
            <a:r>
              <a:rPr sz="1200" b="1" dirty="0">
                <a:latin typeface="Times New Roman"/>
                <a:cs typeface="Times New Roman"/>
              </a:rPr>
              <a:t>desde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la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Perspectiva</a:t>
            </a:r>
            <a:r>
              <a:rPr sz="1200" b="1" spc="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spc="-25" dirty="0">
                <a:latin typeface="Times New Roman"/>
                <a:cs typeface="Times New Roman"/>
              </a:rPr>
              <a:t>la </a:t>
            </a:r>
            <a:r>
              <a:rPr sz="1200" b="1" dirty="0">
                <a:latin typeface="Times New Roman"/>
                <a:cs typeface="Times New Roman"/>
              </a:rPr>
              <a:t>Calidad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Social en la </a:t>
            </a:r>
            <a:r>
              <a:rPr sz="1200" b="1" spc="-10" dirty="0">
                <a:latin typeface="Times New Roman"/>
                <a:cs typeface="Times New Roman"/>
              </a:rPr>
              <a:t>Universidad</a:t>
            </a:r>
            <a:r>
              <a:rPr sz="1200" b="1" spc="-3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Venezolana”</a:t>
            </a:r>
            <a:endParaRPr sz="1200">
              <a:latin typeface="Times New Roman"/>
              <a:cs typeface="Times New Roman"/>
            </a:endParaRPr>
          </a:p>
          <a:p>
            <a:pPr marR="290830" algn="ctr">
              <a:lnSpc>
                <a:spcPct val="100000"/>
              </a:lnSpc>
              <a:spcBef>
                <a:spcPts val="375"/>
              </a:spcBef>
            </a:pPr>
            <a:r>
              <a:rPr sz="1200" b="1" dirty="0">
                <a:latin typeface="Times New Roman"/>
                <a:cs typeface="Times New Roman"/>
              </a:rPr>
              <a:t>Autora: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PhD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Rudy</a:t>
            </a:r>
            <a:r>
              <a:rPr sz="1200" b="1" spc="-4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Roraima Galindo</a:t>
            </a:r>
            <a:r>
              <a:rPr sz="1200" b="1" spc="-40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Barrios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9" name="object 19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46363" rIns="0" bIns="0" rtlCol="0">
            <a:spAutoFit/>
          </a:bodyPr>
          <a:lstStyle/>
          <a:p>
            <a:pPr marL="280035">
              <a:lnSpc>
                <a:spcPts val="1410"/>
              </a:lnSpc>
            </a:pPr>
            <a:fld id="{81D60167-4931-47E6-BA6A-407CBD079E47}" type="slidenum">
              <a:rPr spc="-25" dirty="0"/>
              <a:t>44</a:t>
            </a:fld>
            <a:endParaRPr spc="-25" dirty="0"/>
          </a:p>
        </p:txBody>
      </p:sp>
      <p:grpSp>
        <p:nvGrpSpPr>
          <p:cNvPr id="20" name="Grupo 19">
            <a:extLst>
              <a:ext uri="{FF2B5EF4-FFF2-40B4-BE49-F238E27FC236}">
                <a16:creationId xmlns:a16="http://schemas.microsoft.com/office/drawing/2014/main" id="{36C77E18-8432-3E98-8495-551C61339C6F}"/>
              </a:ext>
            </a:extLst>
          </p:cNvPr>
          <p:cNvGrpSpPr/>
          <p:nvPr/>
        </p:nvGrpSpPr>
        <p:grpSpPr>
          <a:xfrm>
            <a:off x="89916" y="101792"/>
            <a:ext cx="6665976" cy="1452626"/>
            <a:chOff x="470065" y="1951410"/>
            <a:chExt cx="6665976" cy="1452626"/>
          </a:xfrm>
        </p:grpSpPr>
        <p:grpSp>
          <p:nvGrpSpPr>
            <p:cNvPr id="21" name="object 12">
              <a:extLst>
                <a:ext uri="{FF2B5EF4-FFF2-40B4-BE49-F238E27FC236}">
                  <a16:creationId xmlns:a16="http://schemas.microsoft.com/office/drawing/2014/main" id="{6D2A68D3-FB0C-DCA7-46C5-D5A06FD6A0A5}"/>
                </a:ext>
              </a:extLst>
            </p:cNvPr>
            <p:cNvGrpSpPr/>
            <p:nvPr/>
          </p:nvGrpSpPr>
          <p:grpSpPr>
            <a:xfrm>
              <a:off x="470065" y="1951664"/>
              <a:ext cx="6665976" cy="1452372"/>
              <a:chOff x="96011" y="115823"/>
              <a:chExt cx="6665976" cy="1452372"/>
            </a:xfrm>
          </p:grpSpPr>
          <p:pic>
            <p:nvPicPr>
              <p:cNvPr id="25" name="object 13">
                <a:extLst>
                  <a:ext uri="{FF2B5EF4-FFF2-40B4-BE49-F238E27FC236}">
                    <a16:creationId xmlns:a16="http://schemas.microsoft.com/office/drawing/2014/main" id="{DE195693-68B4-4B71-AD0B-00E1477FCE41}"/>
                  </a:ext>
                </a:extLst>
              </p:cNvPr>
              <p:cNvPicPr/>
              <p:nvPr/>
            </p:nvPicPr>
            <p:blipFill>
              <a:blip r:embed="rId3" cstate="print"/>
              <a:stretch>
                <a:fillRect/>
              </a:stretch>
            </p:blipFill>
            <p:spPr>
              <a:xfrm>
                <a:off x="96011" y="115823"/>
                <a:ext cx="6665976" cy="1452372"/>
              </a:xfrm>
              <a:prstGeom prst="rect">
                <a:avLst/>
              </a:prstGeom>
            </p:spPr>
          </p:pic>
          <p:pic>
            <p:nvPicPr>
              <p:cNvPr id="26" name="object 14">
                <a:extLst>
                  <a:ext uri="{FF2B5EF4-FFF2-40B4-BE49-F238E27FC236}">
                    <a16:creationId xmlns:a16="http://schemas.microsoft.com/office/drawing/2014/main" id="{D097734F-B255-208C-7D47-3FF6A2830F08}"/>
                  </a:ext>
                </a:extLst>
              </p:cNvPr>
              <p:cNvPicPr/>
              <p:nvPr/>
            </p:nvPicPr>
            <p:blipFill>
              <a:blip r:embed="rId4" cstate="print"/>
              <a:stretch>
                <a:fillRect/>
              </a:stretch>
            </p:blipFill>
            <p:spPr>
              <a:xfrm>
                <a:off x="142849" y="142875"/>
                <a:ext cx="6572275" cy="1358646"/>
              </a:xfrm>
              <a:prstGeom prst="rect">
                <a:avLst/>
              </a:prstGeom>
            </p:spPr>
          </p:pic>
          <p:sp>
            <p:nvSpPr>
              <p:cNvPr id="27" name="object 15">
                <a:extLst>
                  <a:ext uri="{FF2B5EF4-FFF2-40B4-BE49-F238E27FC236}">
                    <a16:creationId xmlns:a16="http://schemas.microsoft.com/office/drawing/2014/main" id="{CDC69828-C5D7-8EFC-31F2-8E61EAF51A17}"/>
                  </a:ext>
                </a:extLst>
              </p:cNvPr>
              <p:cNvSpPr/>
              <p:nvPr/>
            </p:nvSpPr>
            <p:spPr>
              <a:xfrm>
                <a:off x="142849" y="142875"/>
                <a:ext cx="6572884" cy="1358900"/>
              </a:xfrm>
              <a:custGeom>
                <a:avLst/>
                <a:gdLst/>
                <a:ahLst/>
                <a:cxnLst/>
                <a:rect l="l" t="t" r="r" b="b"/>
                <a:pathLst>
                  <a:path w="6572884" h="1358900">
                    <a:moveTo>
                      <a:pt x="0" y="226441"/>
                    </a:moveTo>
                    <a:lnTo>
                      <a:pt x="4600" y="180795"/>
                    </a:lnTo>
                    <a:lnTo>
                      <a:pt x="17795" y="138285"/>
                    </a:lnTo>
                    <a:lnTo>
                      <a:pt x="38673" y="99820"/>
                    </a:lnTo>
                    <a:lnTo>
                      <a:pt x="66324" y="66309"/>
                    </a:lnTo>
                    <a:lnTo>
                      <a:pt x="99837" y="38663"/>
                    </a:lnTo>
                    <a:lnTo>
                      <a:pt x="138301" y="17789"/>
                    </a:lnTo>
                    <a:lnTo>
                      <a:pt x="180806" y="4599"/>
                    </a:lnTo>
                    <a:lnTo>
                      <a:pt x="226440" y="0"/>
                    </a:lnTo>
                    <a:lnTo>
                      <a:pt x="6345834" y="0"/>
                    </a:lnTo>
                    <a:lnTo>
                      <a:pt x="6391480" y="4599"/>
                    </a:lnTo>
                    <a:lnTo>
                      <a:pt x="6433990" y="17789"/>
                    </a:lnTo>
                    <a:lnTo>
                      <a:pt x="6472455" y="38663"/>
                    </a:lnTo>
                    <a:lnTo>
                      <a:pt x="6505965" y="66309"/>
                    </a:lnTo>
                    <a:lnTo>
                      <a:pt x="6533612" y="99820"/>
                    </a:lnTo>
                    <a:lnTo>
                      <a:pt x="6554485" y="138285"/>
                    </a:lnTo>
                    <a:lnTo>
                      <a:pt x="6567676" y="180795"/>
                    </a:lnTo>
                    <a:lnTo>
                      <a:pt x="6572275" y="226441"/>
                    </a:lnTo>
                    <a:lnTo>
                      <a:pt x="6572275" y="1132204"/>
                    </a:lnTo>
                    <a:lnTo>
                      <a:pt x="6567676" y="1177850"/>
                    </a:lnTo>
                    <a:lnTo>
                      <a:pt x="6554485" y="1220360"/>
                    </a:lnTo>
                    <a:lnTo>
                      <a:pt x="6533612" y="1258825"/>
                    </a:lnTo>
                    <a:lnTo>
                      <a:pt x="6505965" y="1292336"/>
                    </a:lnTo>
                    <a:lnTo>
                      <a:pt x="6472455" y="1319982"/>
                    </a:lnTo>
                    <a:lnTo>
                      <a:pt x="6433990" y="1340856"/>
                    </a:lnTo>
                    <a:lnTo>
                      <a:pt x="6391480" y="1354046"/>
                    </a:lnTo>
                    <a:lnTo>
                      <a:pt x="6345834" y="1358646"/>
                    </a:lnTo>
                    <a:lnTo>
                      <a:pt x="226440" y="1358646"/>
                    </a:lnTo>
                    <a:lnTo>
                      <a:pt x="180806" y="1354046"/>
                    </a:lnTo>
                    <a:lnTo>
                      <a:pt x="138301" y="1340856"/>
                    </a:lnTo>
                    <a:lnTo>
                      <a:pt x="99837" y="1319982"/>
                    </a:lnTo>
                    <a:lnTo>
                      <a:pt x="66324" y="1292336"/>
                    </a:lnTo>
                    <a:lnTo>
                      <a:pt x="38673" y="1258825"/>
                    </a:lnTo>
                    <a:lnTo>
                      <a:pt x="17795" y="1220360"/>
                    </a:lnTo>
                    <a:lnTo>
                      <a:pt x="4600" y="1177850"/>
                    </a:lnTo>
                    <a:lnTo>
                      <a:pt x="0" y="1132204"/>
                    </a:lnTo>
                    <a:lnTo>
                      <a:pt x="0" y="226441"/>
                    </a:lnTo>
                    <a:close/>
                  </a:path>
                </a:pathLst>
              </a:custGeom>
              <a:ln w="9525">
                <a:solidFill>
                  <a:srgbClr val="55CE74"/>
                </a:solidFill>
              </a:ln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pic>
            <p:nvPicPr>
              <p:cNvPr id="28" name="object 16">
                <a:extLst>
                  <a:ext uri="{FF2B5EF4-FFF2-40B4-BE49-F238E27FC236}">
                    <a16:creationId xmlns:a16="http://schemas.microsoft.com/office/drawing/2014/main" id="{6E47756C-5A74-2FF2-BE1B-FB379B65CCF5}"/>
                  </a:ext>
                </a:extLst>
              </p:cNvPr>
              <p:cNvPicPr/>
              <p:nvPr/>
            </p:nvPicPr>
            <p:blipFill>
              <a:blip r:embed="rId5" cstate="print"/>
              <a:stretch>
                <a:fillRect/>
              </a:stretch>
            </p:blipFill>
            <p:spPr>
              <a:xfrm>
                <a:off x="2500248" y="305930"/>
                <a:ext cx="1714500" cy="733945"/>
              </a:xfrm>
              <a:prstGeom prst="rect">
                <a:avLst/>
              </a:prstGeom>
            </p:spPr>
          </p:pic>
        </p:grpSp>
        <p:sp>
          <p:nvSpPr>
            <p:cNvPr id="22" name="object 16">
              <a:extLst>
                <a:ext uri="{FF2B5EF4-FFF2-40B4-BE49-F238E27FC236}">
                  <a16:creationId xmlns:a16="http://schemas.microsoft.com/office/drawing/2014/main" id="{524ABA37-D98D-9D35-2668-90CDA3BBAD38}"/>
                </a:ext>
              </a:extLst>
            </p:cNvPr>
            <p:cNvSpPr txBox="1"/>
            <p:nvPr/>
          </p:nvSpPr>
          <p:spPr>
            <a:xfrm>
              <a:off x="2775727" y="2875716"/>
              <a:ext cx="3332858" cy="391795"/>
            </a:xfrm>
            <a:prstGeom prst="rect">
              <a:avLst/>
            </a:prstGeom>
            <a:noFill/>
          </p:spPr>
          <p:txBody>
            <a:bodyPr vert="horz" wrap="square" lIns="0" tIns="12700" rIns="0" bIns="0" rtlCol="0">
              <a:spAutoFit/>
            </a:bodyPr>
            <a:lstStyle/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Volumen 4,  Número 1  Enero a Julio 2021</a:t>
              </a:r>
            </a:p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Revista Semestral. Venezuela</a:t>
              </a:r>
              <a:endParaRPr sz="1200" dirty="0">
                <a:latin typeface="Arial"/>
                <a:cs typeface="Arial"/>
              </a:endParaRPr>
            </a:p>
          </p:txBody>
        </p:sp>
        <p:pic>
          <p:nvPicPr>
            <p:cNvPr id="23" name="object 25">
              <a:extLst>
                <a:ext uri="{FF2B5EF4-FFF2-40B4-BE49-F238E27FC236}">
                  <a16:creationId xmlns:a16="http://schemas.microsoft.com/office/drawing/2014/main" id="{B530E24F-C9D2-44AB-2D73-87A1E74A472B}"/>
                </a:ext>
              </a:extLst>
            </p:cNvPr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470065" y="2027896"/>
              <a:ext cx="2305662" cy="1053903"/>
            </a:xfrm>
            <a:prstGeom prst="rect">
              <a:avLst/>
            </a:prstGeom>
          </p:spPr>
        </p:pic>
        <p:pic>
          <p:nvPicPr>
            <p:cNvPr id="24" name="object 31">
              <a:extLst>
                <a:ext uri="{FF2B5EF4-FFF2-40B4-BE49-F238E27FC236}">
                  <a16:creationId xmlns:a16="http://schemas.microsoft.com/office/drawing/2014/main" id="{766BD721-8E26-16A1-C48B-2756A44D6A68}"/>
                </a:ext>
              </a:extLst>
            </p:cNvPr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4932681" y="1951410"/>
              <a:ext cx="1805304" cy="893889"/>
            </a:xfrm>
            <a:prstGeom prst="rect">
              <a:avLst/>
            </a:prstGeom>
          </p:spPr>
        </p:pic>
      </p:grpSp>
    </p:spTree>
  </p:cSld>
  <p:clrMapOvr>
    <a:masterClrMapping/>
  </p:clrMapOvr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94485" y="115823"/>
            <a:ext cx="6669405" cy="8926195"/>
            <a:chOff x="94485" y="115823"/>
            <a:chExt cx="6669405" cy="8926195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0688" y="8551164"/>
              <a:ext cx="6516624" cy="160020"/>
            </a:xfrm>
            <a:prstGeom prst="rect">
              <a:avLst/>
            </a:prstGeom>
          </p:spPr>
        </p:pic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96012" y="115823"/>
              <a:ext cx="6665976" cy="1452372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42849" y="142875"/>
              <a:ext cx="6572275" cy="1358646"/>
            </a:xfrm>
            <a:prstGeom prst="rect">
              <a:avLst/>
            </a:prstGeom>
          </p:spPr>
        </p:pic>
        <p:sp>
          <p:nvSpPr>
            <p:cNvPr id="6" name="object 6"/>
            <p:cNvSpPr/>
            <p:nvPr/>
          </p:nvSpPr>
          <p:spPr>
            <a:xfrm>
              <a:off x="142849" y="142875"/>
              <a:ext cx="6572884" cy="1358900"/>
            </a:xfrm>
            <a:custGeom>
              <a:avLst/>
              <a:gdLst/>
              <a:ahLst/>
              <a:cxnLst/>
              <a:rect l="l" t="t" r="r" b="b"/>
              <a:pathLst>
                <a:path w="6572884" h="1358900">
                  <a:moveTo>
                    <a:pt x="0" y="226441"/>
                  </a:moveTo>
                  <a:lnTo>
                    <a:pt x="4600" y="180795"/>
                  </a:lnTo>
                  <a:lnTo>
                    <a:pt x="17795" y="138285"/>
                  </a:lnTo>
                  <a:lnTo>
                    <a:pt x="38673" y="99820"/>
                  </a:lnTo>
                  <a:lnTo>
                    <a:pt x="66324" y="66309"/>
                  </a:lnTo>
                  <a:lnTo>
                    <a:pt x="99837" y="38663"/>
                  </a:lnTo>
                  <a:lnTo>
                    <a:pt x="138301" y="17789"/>
                  </a:lnTo>
                  <a:lnTo>
                    <a:pt x="180806" y="4599"/>
                  </a:lnTo>
                  <a:lnTo>
                    <a:pt x="226440" y="0"/>
                  </a:lnTo>
                  <a:lnTo>
                    <a:pt x="6345834" y="0"/>
                  </a:lnTo>
                  <a:lnTo>
                    <a:pt x="6391480" y="4599"/>
                  </a:lnTo>
                  <a:lnTo>
                    <a:pt x="6433990" y="17789"/>
                  </a:lnTo>
                  <a:lnTo>
                    <a:pt x="6472455" y="38663"/>
                  </a:lnTo>
                  <a:lnTo>
                    <a:pt x="6505965" y="66309"/>
                  </a:lnTo>
                  <a:lnTo>
                    <a:pt x="6533612" y="99820"/>
                  </a:lnTo>
                  <a:lnTo>
                    <a:pt x="6554485" y="138285"/>
                  </a:lnTo>
                  <a:lnTo>
                    <a:pt x="6567676" y="180795"/>
                  </a:lnTo>
                  <a:lnTo>
                    <a:pt x="6572275" y="226441"/>
                  </a:lnTo>
                  <a:lnTo>
                    <a:pt x="6572275" y="1132204"/>
                  </a:lnTo>
                  <a:lnTo>
                    <a:pt x="6567676" y="1177850"/>
                  </a:lnTo>
                  <a:lnTo>
                    <a:pt x="6554485" y="1220360"/>
                  </a:lnTo>
                  <a:lnTo>
                    <a:pt x="6533612" y="1258825"/>
                  </a:lnTo>
                  <a:lnTo>
                    <a:pt x="6505965" y="1292336"/>
                  </a:lnTo>
                  <a:lnTo>
                    <a:pt x="6472455" y="1319982"/>
                  </a:lnTo>
                  <a:lnTo>
                    <a:pt x="6433990" y="1340856"/>
                  </a:lnTo>
                  <a:lnTo>
                    <a:pt x="6391480" y="1354046"/>
                  </a:lnTo>
                  <a:lnTo>
                    <a:pt x="6345834" y="1358646"/>
                  </a:lnTo>
                  <a:lnTo>
                    <a:pt x="226440" y="1358646"/>
                  </a:lnTo>
                  <a:lnTo>
                    <a:pt x="180806" y="1354046"/>
                  </a:lnTo>
                  <a:lnTo>
                    <a:pt x="138301" y="1340856"/>
                  </a:lnTo>
                  <a:lnTo>
                    <a:pt x="99837" y="1319982"/>
                  </a:lnTo>
                  <a:lnTo>
                    <a:pt x="66324" y="1292336"/>
                  </a:lnTo>
                  <a:lnTo>
                    <a:pt x="38673" y="1258825"/>
                  </a:lnTo>
                  <a:lnTo>
                    <a:pt x="17795" y="1220360"/>
                  </a:lnTo>
                  <a:lnTo>
                    <a:pt x="4600" y="1177850"/>
                  </a:lnTo>
                  <a:lnTo>
                    <a:pt x="0" y="1132204"/>
                  </a:lnTo>
                  <a:lnTo>
                    <a:pt x="0" y="226441"/>
                  </a:lnTo>
                  <a:close/>
                </a:path>
              </a:pathLst>
            </a:custGeom>
            <a:ln w="9525">
              <a:solidFill>
                <a:srgbClr val="55CE7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" name="object 7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2500248" y="305930"/>
              <a:ext cx="1714500" cy="733945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2738628" y="1024127"/>
              <a:ext cx="1897379" cy="371855"/>
            </a:xfrm>
            <a:prstGeom prst="rect">
              <a:avLst/>
            </a:prstGeom>
          </p:spPr>
        </p:pic>
        <p:pic>
          <p:nvPicPr>
            <p:cNvPr id="9" name="object 9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4401312" y="1024127"/>
              <a:ext cx="1577339" cy="371855"/>
            </a:xfrm>
            <a:prstGeom prst="rect">
              <a:avLst/>
            </a:prstGeom>
          </p:spPr>
        </p:pic>
        <p:pic>
          <p:nvPicPr>
            <p:cNvPr id="10" name="object 10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3169920" y="1207007"/>
              <a:ext cx="1546859" cy="371855"/>
            </a:xfrm>
            <a:prstGeom prst="rect">
              <a:avLst/>
            </a:prstGeom>
          </p:spPr>
        </p:pic>
        <p:pic>
          <p:nvPicPr>
            <p:cNvPr id="11" name="object 11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4482083" y="1207007"/>
              <a:ext cx="284988" cy="371855"/>
            </a:xfrm>
            <a:prstGeom prst="rect">
              <a:avLst/>
            </a:prstGeom>
          </p:spPr>
        </p:pic>
        <p:pic>
          <p:nvPicPr>
            <p:cNvPr id="12" name="object 12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4571999" y="1207007"/>
              <a:ext cx="1013460" cy="371855"/>
            </a:xfrm>
            <a:prstGeom prst="rect">
              <a:avLst/>
            </a:prstGeom>
          </p:spPr>
        </p:pic>
        <p:pic>
          <p:nvPicPr>
            <p:cNvPr id="13" name="object 13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324612" y="234695"/>
              <a:ext cx="1719072" cy="1341120"/>
            </a:xfrm>
            <a:prstGeom prst="rect">
              <a:avLst/>
            </a:prstGeom>
          </p:spPr>
        </p:pic>
        <p:pic>
          <p:nvPicPr>
            <p:cNvPr id="14" name="object 14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5606795" y="8193022"/>
              <a:ext cx="1092707" cy="848868"/>
            </a:xfrm>
            <a:prstGeom prst="rect">
              <a:avLst/>
            </a:prstGeom>
          </p:spPr>
        </p:pic>
        <p:pic>
          <p:nvPicPr>
            <p:cNvPr id="15" name="object 15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109728" y="8193022"/>
              <a:ext cx="1092708" cy="848868"/>
            </a:xfrm>
            <a:prstGeom prst="rect">
              <a:avLst/>
            </a:prstGeom>
          </p:spPr>
        </p:pic>
      </p:grpSp>
      <p:sp>
        <p:nvSpPr>
          <p:cNvPr id="16" name="object 16"/>
          <p:cNvSpPr txBox="1"/>
          <p:nvPr/>
        </p:nvSpPr>
        <p:spPr>
          <a:xfrm>
            <a:off x="293014" y="1068451"/>
            <a:ext cx="6275070" cy="68249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2992755" marR="701675" indent="-431800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Arial"/>
                <a:cs typeface="Arial"/>
              </a:rPr>
              <a:t>6ta.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Edición</a:t>
            </a:r>
            <a:r>
              <a:rPr sz="1200" b="1" spc="-10" dirty="0">
                <a:latin typeface="Arial"/>
                <a:cs typeface="Arial"/>
              </a:rPr>
              <a:t> Volumen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I</a:t>
            </a:r>
            <a:r>
              <a:rPr sz="1200" b="1" spc="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Enero</a:t>
            </a:r>
            <a:r>
              <a:rPr sz="1200" b="1" spc="-3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a</a:t>
            </a:r>
            <a:r>
              <a:rPr sz="1200" b="1" spc="-2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Julio</a:t>
            </a:r>
            <a:r>
              <a:rPr sz="1200" b="1" spc="-5" dirty="0">
                <a:latin typeface="Arial"/>
                <a:cs typeface="Arial"/>
              </a:rPr>
              <a:t> </a:t>
            </a:r>
            <a:r>
              <a:rPr sz="1200" b="1" spc="-20" dirty="0">
                <a:latin typeface="Arial"/>
                <a:cs typeface="Arial"/>
              </a:rPr>
              <a:t>2021 </a:t>
            </a:r>
            <a:r>
              <a:rPr sz="1200" b="1" dirty="0">
                <a:latin typeface="Arial"/>
                <a:cs typeface="Arial"/>
              </a:rPr>
              <a:t>Revista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Semestral-</a:t>
            </a:r>
            <a:r>
              <a:rPr sz="1200" b="1" spc="-40" dirty="0">
                <a:latin typeface="Arial"/>
                <a:cs typeface="Arial"/>
              </a:rPr>
              <a:t> </a:t>
            </a:r>
            <a:r>
              <a:rPr sz="1200" b="1" spc="-10" dirty="0">
                <a:latin typeface="Arial"/>
                <a:cs typeface="Arial"/>
              </a:rPr>
              <a:t>Venezuela</a:t>
            </a:r>
            <a:endParaRPr sz="12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305"/>
              </a:spcBef>
            </a:pPr>
            <a:endParaRPr sz="1200">
              <a:latin typeface="Arial"/>
              <a:cs typeface="Arial"/>
            </a:endParaRPr>
          </a:p>
          <a:p>
            <a:pPr marL="375285" marR="5715" indent="-36322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Finalmente,</a:t>
            </a:r>
            <a:r>
              <a:rPr sz="1200" spc="12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12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más</a:t>
            </a:r>
            <a:r>
              <a:rPr sz="1200" spc="12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importantes</a:t>
            </a:r>
            <a:r>
              <a:rPr sz="1200" spc="13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hallazgos</a:t>
            </a:r>
            <a:r>
              <a:rPr sz="1200" spc="12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2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12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categorías</a:t>
            </a:r>
            <a:r>
              <a:rPr sz="1200" spc="12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2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análisis</a:t>
            </a:r>
            <a:r>
              <a:rPr sz="1200" spc="13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estudiadas</a:t>
            </a:r>
            <a:r>
              <a:rPr sz="1200" spc="125" dirty="0">
                <a:latin typeface="Times New Roman"/>
                <a:cs typeface="Times New Roman"/>
              </a:rPr>
              <a:t>  </a:t>
            </a:r>
            <a:r>
              <a:rPr sz="1200" spc="-10" dirty="0">
                <a:latin typeface="Times New Roman"/>
                <a:cs typeface="Times New Roman"/>
              </a:rPr>
              <a:t>fueron </a:t>
            </a:r>
            <a:r>
              <a:rPr sz="1200" dirty="0">
                <a:latin typeface="Times New Roman"/>
                <a:cs typeface="Times New Roman"/>
              </a:rPr>
              <a:t>interpretados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investigadora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luz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teorías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socio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contextuales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base,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fines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generar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discusión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orden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teorética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crítica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 parte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 investigadora,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marco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contrastación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realidad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teórico,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orientada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dar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cuenta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nuevo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modo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 </a:t>
            </a:r>
            <a:r>
              <a:rPr sz="1200" dirty="0">
                <a:latin typeface="Times New Roman"/>
                <a:cs typeface="Times New Roman"/>
              </a:rPr>
              <a:t>pensar,</a:t>
            </a:r>
            <a:r>
              <a:rPr sz="1200" spc="3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construir</a:t>
            </a:r>
            <a:r>
              <a:rPr sz="1200" spc="3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reconstruir</a:t>
            </a:r>
            <a:r>
              <a:rPr sz="1200" spc="3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3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escenario</a:t>
            </a:r>
            <a:r>
              <a:rPr sz="1200" spc="3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relacionado</a:t>
            </a:r>
            <a:r>
              <a:rPr sz="1200" spc="3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3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promoción</a:t>
            </a:r>
            <a:r>
              <a:rPr sz="1200" spc="3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31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conducta </a:t>
            </a:r>
            <a:r>
              <a:rPr sz="1200" dirty="0">
                <a:latin typeface="Times New Roman"/>
                <a:cs typeface="Times New Roman"/>
              </a:rPr>
              <a:t>axiológica y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construcción de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calidad social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contexto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universidad</a:t>
            </a:r>
            <a:r>
              <a:rPr sz="1200" spc="-10" dirty="0">
                <a:latin typeface="Times New Roman"/>
                <a:cs typeface="Times New Roman"/>
              </a:rPr>
              <a:t> venezolana.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20"/>
              </a:spcBef>
            </a:pPr>
            <a:endParaRPr sz="12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5"/>
              </a:spcBef>
            </a:pPr>
            <a:r>
              <a:rPr sz="1200" b="1" spc="-10" dirty="0">
                <a:latin typeface="Times New Roman"/>
                <a:cs typeface="Times New Roman"/>
              </a:rPr>
              <a:t>INTERPRETACIÓN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</a:t>
            </a:r>
            <a:r>
              <a:rPr sz="1200" b="1" spc="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LOS</a:t>
            </a:r>
            <a:r>
              <a:rPr sz="1200" b="1" spc="-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HALLAZGOS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5"/>
              </a:spcBef>
            </a:pPr>
            <a:endParaRPr sz="1200">
              <a:latin typeface="Times New Roman"/>
              <a:cs typeface="Times New Roman"/>
            </a:endParaRPr>
          </a:p>
          <a:p>
            <a:pPr marL="375285" marR="6350" indent="-363220" algn="just">
              <a:lnSpc>
                <a:spcPct val="100000"/>
              </a:lnSpc>
              <a:spcBef>
                <a:spcPts val="5"/>
              </a:spcBef>
            </a:pP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través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valoración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información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suministrada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unidades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estudios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fuentes </a:t>
            </a:r>
            <a:r>
              <a:rPr sz="1200" dirty="0">
                <a:latin typeface="Times New Roman"/>
                <a:cs typeface="Times New Roman"/>
              </a:rPr>
              <a:t>principales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investigación,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develo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universidad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debe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construir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ambiente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convivencia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orientado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hacia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buen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vivir,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contribuir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solidaridad,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satisfacción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spc="-50" dirty="0">
                <a:latin typeface="Times New Roman"/>
                <a:cs typeface="Times New Roman"/>
              </a:rPr>
              <a:t>y </a:t>
            </a:r>
            <a:r>
              <a:rPr sz="1200" dirty="0">
                <a:latin typeface="Times New Roman"/>
                <a:cs typeface="Times New Roman"/>
              </a:rPr>
              <a:t>disfrute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trabajo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educación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institución.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educación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dirigida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explotar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los </a:t>
            </a:r>
            <a:r>
              <a:rPr sz="1200" dirty="0">
                <a:latin typeface="Times New Roman"/>
                <a:cs typeface="Times New Roman"/>
              </a:rPr>
              <a:t>talentos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capacidades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cada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individuo,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desarrollar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personalidad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estudiante,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finalidad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mejore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calidad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vida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ende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transforme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sociedad.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Además,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evidencio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personal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universidad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siente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confianza,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empatía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retroalimentación </a:t>
            </a:r>
            <a:r>
              <a:rPr sz="1200" dirty="0">
                <a:latin typeface="Times New Roman"/>
                <a:cs typeface="Times New Roman"/>
              </a:rPr>
              <a:t>(vertical,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horizontal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cruzada),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cuanto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autoridades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divulgan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manera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eficaz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información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relacionada con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proceso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educativo,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ni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decisiones</a:t>
            </a:r>
            <a:r>
              <a:rPr sz="1200" spc="-10" dirty="0">
                <a:latin typeface="Times New Roman"/>
                <a:cs typeface="Times New Roman"/>
              </a:rPr>
              <a:t> importantes.</a:t>
            </a:r>
            <a:endParaRPr sz="1200">
              <a:latin typeface="Times New Roman"/>
              <a:cs typeface="Times New Roman"/>
            </a:endParaRPr>
          </a:p>
          <a:p>
            <a:pPr marL="375285" marR="5080" indent="-36322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Asimismo,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encontró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universidad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exiguo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desarrollo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capacidades,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habilidades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spc="-50" dirty="0">
                <a:latin typeface="Times New Roman"/>
                <a:cs typeface="Times New Roman"/>
              </a:rPr>
              <a:t>y </a:t>
            </a:r>
            <a:r>
              <a:rPr sz="1200" dirty="0">
                <a:latin typeface="Times New Roman"/>
                <a:cs typeface="Times New Roman"/>
              </a:rPr>
              <a:t>destrezas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pensamiento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reflexivo,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cooperativo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humanista.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Siendo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imperante,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el </a:t>
            </a:r>
            <a:r>
              <a:rPr sz="1200" dirty="0">
                <a:latin typeface="Times New Roman"/>
                <a:cs typeface="Times New Roman"/>
              </a:rPr>
              <a:t>contexto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universitario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prevalezca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formación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valores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humanos,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igualdad,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solidaridad, </a:t>
            </a:r>
            <a:r>
              <a:rPr sz="1200" dirty="0">
                <a:latin typeface="Times New Roman"/>
                <a:cs typeface="Times New Roman"/>
              </a:rPr>
              <a:t>cultura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moral,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aspectos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éticos,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derivan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gran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medida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cualidad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ser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social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personas.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cuanto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calidad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social,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develo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educación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universitaria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debe </a:t>
            </a:r>
            <a:r>
              <a:rPr sz="1200" dirty="0">
                <a:latin typeface="Times New Roman"/>
                <a:cs typeface="Times New Roman"/>
              </a:rPr>
              <a:t>generar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proceso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aprendizaje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ético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produzca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cambios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comportamiento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las </a:t>
            </a:r>
            <a:r>
              <a:rPr sz="1200" dirty="0">
                <a:latin typeface="Times New Roman"/>
                <a:cs typeface="Times New Roman"/>
              </a:rPr>
              <a:t>personas,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condiciones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realce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bienestar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potencial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individuo,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eleven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el </a:t>
            </a:r>
            <a:r>
              <a:rPr sz="1200" dirty="0">
                <a:latin typeface="Times New Roman"/>
                <a:cs typeface="Times New Roman"/>
              </a:rPr>
              <a:t>nivel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calidad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social,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solidaridad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nivel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integración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social.</a:t>
            </a:r>
            <a:endParaRPr sz="1200">
              <a:latin typeface="Times New Roman"/>
              <a:cs typeface="Times New Roman"/>
            </a:endParaRPr>
          </a:p>
          <a:p>
            <a:pPr marL="375285" marR="6985" indent="-363220" algn="just">
              <a:lnSpc>
                <a:spcPct val="100000"/>
              </a:lnSpc>
              <a:spcBef>
                <a:spcPts val="5"/>
              </a:spcBef>
            </a:pP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relación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dominio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actores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educativos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construcción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calidad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social,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demostró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3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debe</a:t>
            </a:r>
            <a:r>
              <a:rPr sz="1200" spc="3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estar</a:t>
            </a:r>
            <a:r>
              <a:rPr sz="1200" spc="3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enfocado</a:t>
            </a:r>
            <a:r>
              <a:rPr sz="1200" spc="3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3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3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formación,</a:t>
            </a:r>
            <a:r>
              <a:rPr sz="1200" spc="3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preparación</a:t>
            </a:r>
            <a:r>
              <a:rPr sz="1200" spc="3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académica,</a:t>
            </a:r>
            <a:r>
              <a:rPr sz="1200" spc="3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planes</a:t>
            </a:r>
            <a:r>
              <a:rPr sz="1200" spc="3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curriculares</a:t>
            </a:r>
            <a:r>
              <a:rPr sz="1200" spc="35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distintos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escenarios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discusión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fortalecer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participación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democrática,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familia,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comunidad,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docentes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también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estudiantes,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bajo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principios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éticos,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igualdad, </a:t>
            </a:r>
            <a:r>
              <a:rPr sz="1200" dirty="0">
                <a:latin typeface="Times New Roman"/>
                <a:cs typeface="Times New Roman"/>
              </a:rPr>
              <a:t>equidad,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inclusión,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valores,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actitudes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acordes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visión,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desarrollo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calidad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social, </a:t>
            </a:r>
            <a:r>
              <a:rPr sz="1200" dirty="0">
                <a:latin typeface="Times New Roman"/>
                <a:cs typeface="Times New Roman"/>
              </a:rPr>
              <a:t>vislumbrándose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construcción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nuevo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hombre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formador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axiológico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ser.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Por </a:t>
            </a:r>
            <a:r>
              <a:rPr sz="1200" dirty="0">
                <a:latin typeface="Times New Roman"/>
                <a:cs typeface="Times New Roman"/>
              </a:rPr>
              <a:t>tanto,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docente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debe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actuar como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promotor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cultura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axiológica,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eje</a:t>
            </a:r>
            <a:endParaRPr sz="1200">
              <a:latin typeface="Times New Roman"/>
              <a:cs typeface="Times New Roman"/>
            </a:endParaRPr>
          </a:p>
        </p:txBody>
      </p:sp>
      <p:pic>
        <p:nvPicPr>
          <p:cNvPr id="17" name="object 17"/>
          <p:cNvPicPr/>
          <p:nvPr/>
        </p:nvPicPr>
        <p:blipFill>
          <a:blip r:embed="rId13" cstate="print"/>
          <a:stretch>
            <a:fillRect/>
          </a:stretch>
        </p:blipFill>
        <p:spPr>
          <a:xfrm>
            <a:off x="4725161" y="164274"/>
            <a:ext cx="1805305" cy="893889"/>
          </a:xfrm>
          <a:prstGeom prst="rect">
            <a:avLst/>
          </a:prstGeom>
        </p:spPr>
      </p:pic>
      <p:sp>
        <p:nvSpPr>
          <p:cNvPr id="18" name="object 18"/>
          <p:cNvSpPr txBox="1"/>
          <p:nvPr/>
        </p:nvSpPr>
        <p:spPr>
          <a:xfrm>
            <a:off x="1194612" y="8261840"/>
            <a:ext cx="4467860" cy="614045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 marL="12700" marR="5080" algn="ctr">
              <a:lnSpc>
                <a:spcPts val="1440"/>
              </a:lnSpc>
              <a:spcBef>
                <a:spcPts val="15"/>
              </a:spcBef>
            </a:pPr>
            <a:r>
              <a:rPr sz="1200" b="1" dirty="0">
                <a:latin typeface="Times New Roman"/>
                <a:cs typeface="Times New Roman"/>
              </a:rPr>
              <a:t>“La</a:t>
            </a:r>
            <a:r>
              <a:rPr sz="1200" b="1" spc="-7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Axiología:</a:t>
            </a:r>
            <a:r>
              <a:rPr sz="1200" b="1" spc="-6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Una</a:t>
            </a:r>
            <a:r>
              <a:rPr sz="1200" b="1" spc="-8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Aproximación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Teórica </a:t>
            </a:r>
            <a:r>
              <a:rPr sz="1200" b="1" dirty="0">
                <a:latin typeface="Times New Roman"/>
                <a:cs typeface="Times New Roman"/>
              </a:rPr>
              <a:t>desde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la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Perspectiva</a:t>
            </a:r>
            <a:r>
              <a:rPr sz="1200" b="1" spc="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spc="-25" dirty="0">
                <a:latin typeface="Times New Roman"/>
                <a:cs typeface="Times New Roman"/>
              </a:rPr>
              <a:t>la </a:t>
            </a:r>
            <a:r>
              <a:rPr sz="1200" b="1" dirty="0">
                <a:latin typeface="Times New Roman"/>
                <a:cs typeface="Times New Roman"/>
              </a:rPr>
              <a:t>Calidad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Social en la </a:t>
            </a:r>
            <a:r>
              <a:rPr sz="1200" b="1" spc="-10" dirty="0">
                <a:latin typeface="Times New Roman"/>
                <a:cs typeface="Times New Roman"/>
              </a:rPr>
              <a:t>Universidad</a:t>
            </a:r>
            <a:r>
              <a:rPr sz="1200" b="1" spc="-3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Venezolana”</a:t>
            </a:r>
            <a:endParaRPr sz="1200">
              <a:latin typeface="Times New Roman"/>
              <a:cs typeface="Times New Roman"/>
            </a:endParaRPr>
          </a:p>
          <a:p>
            <a:pPr marR="290830" algn="ctr">
              <a:lnSpc>
                <a:spcPct val="100000"/>
              </a:lnSpc>
              <a:spcBef>
                <a:spcPts val="375"/>
              </a:spcBef>
            </a:pPr>
            <a:r>
              <a:rPr sz="1200" b="1" dirty="0">
                <a:latin typeface="Times New Roman"/>
                <a:cs typeface="Times New Roman"/>
              </a:rPr>
              <a:t>Autora: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PhD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Rudy</a:t>
            </a:r>
            <a:r>
              <a:rPr sz="1200" b="1" spc="-4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Roraima Galindo</a:t>
            </a:r>
            <a:r>
              <a:rPr sz="1200" b="1" spc="-40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Barrios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9" name="object 19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46363" rIns="0" bIns="0" rtlCol="0">
            <a:spAutoFit/>
          </a:bodyPr>
          <a:lstStyle/>
          <a:p>
            <a:pPr marL="280035">
              <a:lnSpc>
                <a:spcPts val="1410"/>
              </a:lnSpc>
            </a:pPr>
            <a:fld id="{81D60167-4931-47E6-BA6A-407CBD079E47}" type="slidenum">
              <a:rPr spc="-25" dirty="0"/>
              <a:t>45</a:t>
            </a:fld>
            <a:endParaRPr spc="-25" dirty="0"/>
          </a:p>
        </p:txBody>
      </p:sp>
      <p:grpSp>
        <p:nvGrpSpPr>
          <p:cNvPr id="20" name="Grupo 19">
            <a:extLst>
              <a:ext uri="{FF2B5EF4-FFF2-40B4-BE49-F238E27FC236}">
                <a16:creationId xmlns:a16="http://schemas.microsoft.com/office/drawing/2014/main" id="{AA35065E-A90A-0945-14F1-10CBBA378043}"/>
              </a:ext>
            </a:extLst>
          </p:cNvPr>
          <p:cNvGrpSpPr/>
          <p:nvPr/>
        </p:nvGrpSpPr>
        <p:grpSpPr>
          <a:xfrm>
            <a:off x="109728" y="102110"/>
            <a:ext cx="6665976" cy="1452626"/>
            <a:chOff x="470065" y="1951410"/>
            <a:chExt cx="6665976" cy="1452626"/>
          </a:xfrm>
        </p:grpSpPr>
        <p:grpSp>
          <p:nvGrpSpPr>
            <p:cNvPr id="21" name="object 12">
              <a:extLst>
                <a:ext uri="{FF2B5EF4-FFF2-40B4-BE49-F238E27FC236}">
                  <a16:creationId xmlns:a16="http://schemas.microsoft.com/office/drawing/2014/main" id="{16999740-6BE4-A301-4E92-1B1FBEF76985}"/>
                </a:ext>
              </a:extLst>
            </p:cNvPr>
            <p:cNvGrpSpPr/>
            <p:nvPr/>
          </p:nvGrpSpPr>
          <p:grpSpPr>
            <a:xfrm>
              <a:off x="470065" y="1951664"/>
              <a:ext cx="6665976" cy="1452372"/>
              <a:chOff x="96011" y="115823"/>
              <a:chExt cx="6665976" cy="1452372"/>
            </a:xfrm>
          </p:grpSpPr>
          <p:pic>
            <p:nvPicPr>
              <p:cNvPr id="25" name="object 13">
                <a:extLst>
                  <a:ext uri="{FF2B5EF4-FFF2-40B4-BE49-F238E27FC236}">
                    <a16:creationId xmlns:a16="http://schemas.microsoft.com/office/drawing/2014/main" id="{EA79EB6C-1272-2011-F65E-E6EB86F52654}"/>
                  </a:ext>
                </a:extLst>
              </p:cNvPr>
              <p:cNvPicPr/>
              <p:nvPr/>
            </p:nvPicPr>
            <p:blipFill>
              <a:blip r:embed="rId3" cstate="print"/>
              <a:stretch>
                <a:fillRect/>
              </a:stretch>
            </p:blipFill>
            <p:spPr>
              <a:xfrm>
                <a:off x="96011" y="115823"/>
                <a:ext cx="6665976" cy="1452372"/>
              </a:xfrm>
              <a:prstGeom prst="rect">
                <a:avLst/>
              </a:prstGeom>
            </p:spPr>
          </p:pic>
          <p:pic>
            <p:nvPicPr>
              <p:cNvPr id="26" name="object 14">
                <a:extLst>
                  <a:ext uri="{FF2B5EF4-FFF2-40B4-BE49-F238E27FC236}">
                    <a16:creationId xmlns:a16="http://schemas.microsoft.com/office/drawing/2014/main" id="{B2A02882-B8F6-4B18-9002-73828A9F063E}"/>
                  </a:ext>
                </a:extLst>
              </p:cNvPr>
              <p:cNvPicPr/>
              <p:nvPr/>
            </p:nvPicPr>
            <p:blipFill>
              <a:blip r:embed="rId4" cstate="print"/>
              <a:stretch>
                <a:fillRect/>
              </a:stretch>
            </p:blipFill>
            <p:spPr>
              <a:xfrm>
                <a:off x="142849" y="142875"/>
                <a:ext cx="6572275" cy="1358646"/>
              </a:xfrm>
              <a:prstGeom prst="rect">
                <a:avLst/>
              </a:prstGeom>
            </p:spPr>
          </p:pic>
          <p:sp>
            <p:nvSpPr>
              <p:cNvPr id="27" name="object 15">
                <a:extLst>
                  <a:ext uri="{FF2B5EF4-FFF2-40B4-BE49-F238E27FC236}">
                    <a16:creationId xmlns:a16="http://schemas.microsoft.com/office/drawing/2014/main" id="{48C8BD87-CC4B-327B-8E2E-78C0B6BD7CD8}"/>
                  </a:ext>
                </a:extLst>
              </p:cNvPr>
              <p:cNvSpPr/>
              <p:nvPr/>
            </p:nvSpPr>
            <p:spPr>
              <a:xfrm>
                <a:off x="142849" y="142875"/>
                <a:ext cx="6572884" cy="1358900"/>
              </a:xfrm>
              <a:custGeom>
                <a:avLst/>
                <a:gdLst/>
                <a:ahLst/>
                <a:cxnLst/>
                <a:rect l="l" t="t" r="r" b="b"/>
                <a:pathLst>
                  <a:path w="6572884" h="1358900">
                    <a:moveTo>
                      <a:pt x="0" y="226441"/>
                    </a:moveTo>
                    <a:lnTo>
                      <a:pt x="4600" y="180795"/>
                    </a:lnTo>
                    <a:lnTo>
                      <a:pt x="17795" y="138285"/>
                    </a:lnTo>
                    <a:lnTo>
                      <a:pt x="38673" y="99820"/>
                    </a:lnTo>
                    <a:lnTo>
                      <a:pt x="66324" y="66309"/>
                    </a:lnTo>
                    <a:lnTo>
                      <a:pt x="99837" y="38663"/>
                    </a:lnTo>
                    <a:lnTo>
                      <a:pt x="138301" y="17789"/>
                    </a:lnTo>
                    <a:lnTo>
                      <a:pt x="180806" y="4599"/>
                    </a:lnTo>
                    <a:lnTo>
                      <a:pt x="226440" y="0"/>
                    </a:lnTo>
                    <a:lnTo>
                      <a:pt x="6345834" y="0"/>
                    </a:lnTo>
                    <a:lnTo>
                      <a:pt x="6391480" y="4599"/>
                    </a:lnTo>
                    <a:lnTo>
                      <a:pt x="6433990" y="17789"/>
                    </a:lnTo>
                    <a:lnTo>
                      <a:pt x="6472455" y="38663"/>
                    </a:lnTo>
                    <a:lnTo>
                      <a:pt x="6505965" y="66309"/>
                    </a:lnTo>
                    <a:lnTo>
                      <a:pt x="6533612" y="99820"/>
                    </a:lnTo>
                    <a:lnTo>
                      <a:pt x="6554485" y="138285"/>
                    </a:lnTo>
                    <a:lnTo>
                      <a:pt x="6567676" y="180795"/>
                    </a:lnTo>
                    <a:lnTo>
                      <a:pt x="6572275" y="226441"/>
                    </a:lnTo>
                    <a:lnTo>
                      <a:pt x="6572275" y="1132204"/>
                    </a:lnTo>
                    <a:lnTo>
                      <a:pt x="6567676" y="1177850"/>
                    </a:lnTo>
                    <a:lnTo>
                      <a:pt x="6554485" y="1220360"/>
                    </a:lnTo>
                    <a:lnTo>
                      <a:pt x="6533612" y="1258825"/>
                    </a:lnTo>
                    <a:lnTo>
                      <a:pt x="6505965" y="1292336"/>
                    </a:lnTo>
                    <a:lnTo>
                      <a:pt x="6472455" y="1319982"/>
                    </a:lnTo>
                    <a:lnTo>
                      <a:pt x="6433990" y="1340856"/>
                    </a:lnTo>
                    <a:lnTo>
                      <a:pt x="6391480" y="1354046"/>
                    </a:lnTo>
                    <a:lnTo>
                      <a:pt x="6345834" y="1358646"/>
                    </a:lnTo>
                    <a:lnTo>
                      <a:pt x="226440" y="1358646"/>
                    </a:lnTo>
                    <a:lnTo>
                      <a:pt x="180806" y="1354046"/>
                    </a:lnTo>
                    <a:lnTo>
                      <a:pt x="138301" y="1340856"/>
                    </a:lnTo>
                    <a:lnTo>
                      <a:pt x="99837" y="1319982"/>
                    </a:lnTo>
                    <a:lnTo>
                      <a:pt x="66324" y="1292336"/>
                    </a:lnTo>
                    <a:lnTo>
                      <a:pt x="38673" y="1258825"/>
                    </a:lnTo>
                    <a:lnTo>
                      <a:pt x="17795" y="1220360"/>
                    </a:lnTo>
                    <a:lnTo>
                      <a:pt x="4600" y="1177850"/>
                    </a:lnTo>
                    <a:lnTo>
                      <a:pt x="0" y="1132204"/>
                    </a:lnTo>
                    <a:lnTo>
                      <a:pt x="0" y="226441"/>
                    </a:lnTo>
                    <a:close/>
                  </a:path>
                </a:pathLst>
              </a:custGeom>
              <a:ln w="9525">
                <a:solidFill>
                  <a:srgbClr val="55CE74"/>
                </a:solidFill>
              </a:ln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pic>
            <p:nvPicPr>
              <p:cNvPr id="28" name="object 16">
                <a:extLst>
                  <a:ext uri="{FF2B5EF4-FFF2-40B4-BE49-F238E27FC236}">
                    <a16:creationId xmlns:a16="http://schemas.microsoft.com/office/drawing/2014/main" id="{1A06ADFD-ACA9-BC39-723E-BD40B351872F}"/>
                  </a:ext>
                </a:extLst>
              </p:cNvPr>
              <p:cNvPicPr/>
              <p:nvPr/>
            </p:nvPicPr>
            <p:blipFill>
              <a:blip r:embed="rId5" cstate="print"/>
              <a:stretch>
                <a:fillRect/>
              </a:stretch>
            </p:blipFill>
            <p:spPr>
              <a:xfrm>
                <a:off x="2500248" y="305930"/>
                <a:ext cx="1714500" cy="733945"/>
              </a:xfrm>
              <a:prstGeom prst="rect">
                <a:avLst/>
              </a:prstGeom>
            </p:spPr>
          </p:pic>
        </p:grpSp>
        <p:sp>
          <p:nvSpPr>
            <p:cNvPr id="22" name="object 16">
              <a:extLst>
                <a:ext uri="{FF2B5EF4-FFF2-40B4-BE49-F238E27FC236}">
                  <a16:creationId xmlns:a16="http://schemas.microsoft.com/office/drawing/2014/main" id="{F1BFE263-5B1F-88BB-616E-A21D7897F507}"/>
                </a:ext>
              </a:extLst>
            </p:cNvPr>
            <p:cNvSpPr txBox="1"/>
            <p:nvPr/>
          </p:nvSpPr>
          <p:spPr>
            <a:xfrm>
              <a:off x="2775727" y="2875716"/>
              <a:ext cx="3332858" cy="391795"/>
            </a:xfrm>
            <a:prstGeom prst="rect">
              <a:avLst/>
            </a:prstGeom>
            <a:noFill/>
          </p:spPr>
          <p:txBody>
            <a:bodyPr vert="horz" wrap="square" lIns="0" tIns="12700" rIns="0" bIns="0" rtlCol="0">
              <a:spAutoFit/>
            </a:bodyPr>
            <a:lstStyle/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Volumen 4,  Número 1  Enero a Julio 2021</a:t>
              </a:r>
            </a:p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Revista Semestral. Venezuela</a:t>
              </a:r>
              <a:endParaRPr sz="1200" dirty="0">
                <a:latin typeface="Arial"/>
                <a:cs typeface="Arial"/>
              </a:endParaRPr>
            </a:p>
          </p:txBody>
        </p:sp>
        <p:pic>
          <p:nvPicPr>
            <p:cNvPr id="23" name="object 25">
              <a:extLst>
                <a:ext uri="{FF2B5EF4-FFF2-40B4-BE49-F238E27FC236}">
                  <a16:creationId xmlns:a16="http://schemas.microsoft.com/office/drawing/2014/main" id="{910B70BF-8802-4ACC-B440-29B28699C374}"/>
                </a:ext>
              </a:extLst>
            </p:cNvPr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470065" y="2027896"/>
              <a:ext cx="2305662" cy="1053903"/>
            </a:xfrm>
            <a:prstGeom prst="rect">
              <a:avLst/>
            </a:prstGeom>
          </p:spPr>
        </p:pic>
        <p:pic>
          <p:nvPicPr>
            <p:cNvPr id="24" name="object 31">
              <a:extLst>
                <a:ext uri="{FF2B5EF4-FFF2-40B4-BE49-F238E27FC236}">
                  <a16:creationId xmlns:a16="http://schemas.microsoft.com/office/drawing/2014/main" id="{468E135C-3CBF-FD9C-C67E-241287B18D52}"/>
                </a:ext>
              </a:extLst>
            </p:cNvPr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4932681" y="1951410"/>
              <a:ext cx="1805304" cy="893889"/>
            </a:xfrm>
            <a:prstGeom prst="rect">
              <a:avLst/>
            </a:prstGeom>
          </p:spPr>
        </p:pic>
      </p:grpSp>
    </p:spTree>
  </p:cSld>
  <p:clrMapOvr>
    <a:masterClrMapping/>
  </p:clrMapOvr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94485" y="115823"/>
            <a:ext cx="6669405" cy="8926195"/>
            <a:chOff x="94485" y="115823"/>
            <a:chExt cx="6669405" cy="8926195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0688" y="8551164"/>
              <a:ext cx="6516624" cy="160020"/>
            </a:xfrm>
            <a:prstGeom prst="rect">
              <a:avLst/>
            </a:prstGeom>
          </p:spPr>
        </p:pic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96012" y="115823"/>
              <a:ext cx="6665976" cy="1452372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42849" y="142875"/>
              <a:ext cx="6572275" cy="1358646"/>
            </a:xfrm>
            <a:prstGeom prst="rect">
              <a:avLst/>
            </a:prstGeom>
          </p:spPr>
        </p:pic>
        <p:sp>
          <p:nvSpPr>
            <p:cNvPr id="6" name="object 6"/>
            <p:cNvSpPr/>
            <p:nvPr/>
          </p:nvSpPr>
          <p:spPr>
            <a:xfrm>
              <a:off x="142849" y="142875"/>
              <a:ext cx="6572884" cy="1358900"/>
            </a:xfrm>
            <a:custGeom>
              <a:avLst/>
              <a:gdLst/>
              <a:ahLst/>
              <a:cxnLst/>
              <a:rect l="l" t="t" r="r" b="b"/>
              <a:pathLst>
                <a:path w="6572884" h="1358900">
                  <a:moveTo>
                    <a:pt x="0" y="226441"/>
                  </a:moveTo>
                  <a:lnTo>
                    <a:pt x="4600" y="180795"/>
                  </a:lnTo>
                  <a:lnTo>
                    <a:pt x="17795" y="138285"/>
                  </a:lnTo>
                  <a:lnTo>
                    <a:pt x="38673" y="99820"/>
                  </a:lnTo>
                  <a:lnTo>
                    <a:pt x="66324" y="66309"/>
                  </a:lnTo>
                  <a:lnTo>
                    <a:pt x="99837" y="38663"/>
                  </a:lnTo>
                  <a:lnTo>
                    <a:pt x="138301" y="17789"/>
                  </a:lnTo>
                  <a:lnTo>
                    <a:pt x="180806" y="4599"/>
                  </a:lnTo>
                  <a:lnTo>
                    <a:pt x="226440" y="0"/>
                  </a:lnTo>
                  <a:lnTo>
                    <a:pt x="6345834" y="0"/>
                  </a:lnTo>
                  <a:lnTo>
                    <a:pt x="6391480" y="4599"/>
                  </a:lnTo>
                  <a:lnTo>
                    <a:pt x="6433990" y="17789"/>
                  </a:lnTo>
                  <a:lnTo>
                    <a:pt x="6472455" y="38663"/>
                  </a:lnTo>
                  <a:lnTo>
                    <a:pt x="6505965" y="66309"/>
                  </a:lnTo>
                  <a:lnTo>
                    <a:pt x="6533612" y="99820"/>
                  </a:lnTo>
                  <a:lnTo>
                    <a:pt x="6554485" y="138285"/>
                  </a:lnTo>
                  <a:lnTo>
                    <a:pt x="6567676" y="180795"/>
                  </a:lnTo>
                  <a:lnTo>
                    <a:pt x="6572275" y="226441"/>
                  </a:lnTo>
                  <a:lnTo>
                    <a:pt x="6572275" y="1132204"/>
                  </a:lnTo>
                  <a:lnTo>
                    <a:pt x="6567676" y="1177850"/>
                  </a:lnTo>
                  <a:lnTo>
                    <a:pt x="6554485" y="1220360"/>
                  </a:lnTo>
                  <a:lnTo>
                    <a:pt x="6533612" y="1258825"/>
                  </a:lnTo>
                  <a:lnTo>
                    <a:pt x="6505965" y="1292336"/>
                  </a:lnTo>
                  <a:lnTo>
                    <a:pt x="6472455" y="1319982"/>
                  </a:lnTo>
                  <a:lnTo>
                    <a:pt x="6433990" y="1340856"/>
                  </a:lnTo>
                  <a:lnTo>
                    <a:pt x="6391480" y="1354046"/>
                  </a:lnTo>
                  <a:lnTo>
                    <a:pt x="6345834" y="1358646"/>
                  </a:lnTo>
                  <a:lnTo>
                    <a:pt x="226440" y="1358646"/>
                  </a:lnTo>
                  <a:lnTo>
                    <a:pt x="180806" y="1354046"/>
                  </a:lnTo>
                  <a:lnTo>
                    <a:pt x="138301" y="1340856"/>
                  </a:lnTo>
                  <a:lnTo>
                    <a:pt x="99837" y="1319982"/>
                  </a:lnTo>
                  <a:lnTo>
                    <a:pt x="66324" y="1292336"/>
                  </a:lnTo>
                  <a:lnTo>
                    <a:pt x="38673" y="1258825"/>
                  </a:lnTo>
                  <a:lnTo>
                    <a:pt x="17795" y="1220360"/>
                  </a:lnTo>
                  <a:lnTo>
                    <a:pt x="4600" y="1177850"/>
                  </a:lnTo>
                  <a:lnTo>
                    <a:pt x="0" y="1132204"/>
                  </a:lnTo>
                  <a:lnTo>
                    <a:pt x="0" y="226441"/>
                  </a:lnTo>
                  <a:close/>
                </a:path>
              </a:pathLst>
            </a:custGeom>
            <a:ln w="9525">
              <a:solidFill>
                <a:srgbClr val="55CE7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" name="object 7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2500248" y="305930"/>
              <a:ext cx="1714500" cy="733945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2738628" y="1024127"/>
              <a:ext cx="1897379" cy="371855"/>
            </a:xfrm>
            <a:prstGeom prst="rect">
              <a:avLst/>
            </a:prstGeom>
          </p:spPr>
        </p:pic>
        <p:pic>
          <p:nvPicPr>
            <p:cNvPr id="9" name="object 9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4401312" y="1024127"/>
              <a:ext cx="1577339" cy="371855"/>
            </a:xfrm>
            <a:prstGeom prst="rect">
              <a:avLst/>
            </a:prstGeom>
          </p:spPr>
        </p:pic>
        <p:pic>
          <p:nvPicPr>
            <p:cNvPr id="10" name="object 10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3169920" y="1207007"/>
              <a:ext cx="1546859" cy="371855"/>
            </a:xfrm>
            <a:prstGeom prst="rect">
              <a:avLst/>
            </a:prstGeom>
          </p:spPr>
        </p:pic>
        <p:pic>
          <p:nvPicPr>
            <p:cNvPr id="11" name="object 11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4482083" y="1207007"/>
              <a:ext cx="284988" cy="371855"/>
            </a:xfrm>
            <a:prstGeom prst="rect">
              <a:avLst/>
            </a:prstGeom>
          </p:spPr>
        </p:pic>
        <p:pic>
          <p:nvPicPr>
            <p:cNvPr id="12" name="object 12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4571999" y="1207007"/>
              <a:ext cx="1013460" cy="371855"/>
            </a:xfrm>
            <a:prstGeom prst="rect">
              <a:avLst/>
            </a:prstGeom>
          </p:spPr>
        </p:pic>
        <p:pic>
          <p:nvPicPr>
            <p:cNvPr id="13" name="object 13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324612" y="234695"/>
              <a:ext cx="1719072" cy="1341120"/>
            </a:xfrm>
            <a:prstGeom prst="rect">
              <a:avLst/>
            </a:prstGeom>
          </p:spPr>
        </p:pic>
        <p:pic>
          <p:nvPicPr>
            <p:cNvPr id="14" name="object 14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5606795" y="8193022"/>
              <a:ext cx="1092707" cy="848868"/>
            </a:xfrm>
            <a:prstGeom prst="rect">
              <a:avLst/>
            </a:prstGeom>
          </p:spPr>
        </p:pic>
        <p:pic>
          <p:nvPicPr>
            <p:cNvPr id="15" name="object 15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109728" y="8193022"/>
              <a:ext cx="1092708" cy="848868"/>
            </a:xfrm>
            <a:prstGeom prst="rect">
              <a:avLst/>
            </a:prstGeom>
          </p:spPr>
        </p:pic>
      </p:grpSp>
      <p:sp>
        <p:nvSpPr>
          <p:cNvPr id="16" name="object 16"/>
          <p:cNvSpPr txBox="1"/>
          <p:nvPr/>
        </p:nvSpPr>
        <p:spPr>
          <a:xfrm>
            <a:off x="293014" y="1068451"/>
            <a:ext cx="6346190" cy="6986528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2992755" marR="772160" indent="-431800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Arial"/>
                <a:cs typeface="Arial"/>
              </a:rPr>
              <a:t>6ta.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Edición</a:t>
            </a:r>
            <a:r>
              <a:rPr sz="1200" b="1" spc="-10" dirty="0">
                <a:latin typeface="Arial"/>
                <a:cs typeface="Arial"/>
              </a:rPr>
              <a:t> Volumen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I</a:t>
            </a:r>
            <a:r>
              <a:rPr sz="1200" b="1" spc="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Enero</a:t>
            </a:r>
            <a:r>
              <a:rPr sz="1200" b="1" spc="-3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a</a:t>
            </a:r>
            <a:r>
              <a:rPr sz="1200" b="1" spc="-2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Julio</a:t>
            </a:r>
            <a:r>
              <a:rPr sz="1200" b="1" spc="-5" dirty="0">
                <a:latin typeface="Arial"/>
                <a:cs typeface="Arial"/>
              </a:rPr>
              <a:t> </a:t>
            </a:r>
            <a:r>
              <a:rPr sz="1200" b="1" spc="-20" dirty="0">
                <a:latin typeface="Arial"/>
                <a:cs typeface="Arial"/>
              </a:rPr>
              <a:t>2021 </a:t>
            </a:r>
            <a:r>
              <a:rPr sz="1200" b="1" dirty="0">
                <a:latin typeface="Arial"/>
                <a:cs typeface="Arial"/>
              </a:rPr>
              <a:t>Revista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Semestral-</a:t>
            </a:r>
            <a:r>
              <a:rPr sz="1200" b="1" spc="-40" dirty="0">
                <a:latin typeface="Arial"/>
                <a:cs typeface="Arial"/>
              </a:rPr>
              <a:t> </a:t>
            </a:r>
            <a:r>
              <a:rPr sz="1200" b="1" spc="-10" dirty="0">
                <a:latin typeface="Arial"/>
                <a:cs typeface="Arial"/>
              </a:rPr>
              <a:t>Venezuela</a:t>
            </a:r>
            <a:endParaRPr sz="1200" dirty="0">
              <a:latin typeface="Arial"/>
              <a:cs typeface="Arial"/>
            </a:endParaRPr>
          </a:p>
          <a:p>
            <a:pPr marL="375285" marR="6350" indent="-363220" algn="just">
              <a:lnSpc>
                <a:spcPct val="100000"/>
              </a:lnSpc>
              <a:spcBef>
                <a:spcPts val="755"/>
              </a:spcBef>
            </a:pPr>
            <a:r>
              <a:rPr sz="1200" dirty="0">
                <a:latin typeface="Times New Roman"/>
                <a:cs typeface="Times New Roman"/>
              </a:rPr>
              <a:t>socializador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aprendizaje,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donde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educación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representa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formación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moral,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excelencia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 </a:t>
            </a:r>
            <a:r>
              <a:rPr sz="1200" spc="-10" dirty="0">
                <a:latin typeface="Times New Roman"/>
                <a:cs typeface="Times New Roman"/>
              </a:rPr>
              <a:t>construcción.</a:t>
            </a:r>
            <a:endParaRPr sz="1200" dirty="0">
              <a:latin typeface="Times New Roman"/>
              <a:cs typeface="Times New Roman"/>
            </a:endParaRPr>
          </a:p>
          <a:p>
            <a:pPr marL="375285" marR="7620" indent="-36322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finalizar,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universidad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aporte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construcción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calidad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social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egresado,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debe </a:t>
            </a:r>
            <a:r>
              <a:rPr sz="1200" dirty="0">
                <a:latin typeface="Times New Roman"/>
                <a:cs typeface="Times New Roman"/>
              </a:rPr>
              <a:t>hacer</a:t>
            </a:r>
            <a:r>
              <a:rPr sz="1200" spc="45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45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esfuerzo</a:t>
            </a:r>
            <a:r>
              <a:rPr sz="1200" spc="4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4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actualizar</a:t>
            </a:r>
            <a:r>
              <a:rPr sz="1200" spc="4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sus</a:t>
            </a:r>
            <a:r>
              <a:rPr sz="1200" spc="4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programas</a:t>
            </a:r>
            <a:r>
              <a:rPr sz="1200" spc="4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4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estudios,</a:t>
            </a:r>
            <a:r>
              <a:rPr sz="1200" spc="45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cónsonos</a:t>
            </a:r>
            <a:r>
              <a:rPr sz="1200" spc="4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4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459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realidad </a:t>
            </a:r>
            <a:r>
              <a:rPr sz="1200" dirty="0">
                <a:latin typeface="Times New Roman"/>
                <a:cs typeface="Times New Roman"/>
              </a:rPr>
              <a:t>venezolana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articulándose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políticas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públicas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institucionales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terreno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docencia,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3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extensión</a:t>
            </a:r>
            <a:r>
              <a:rPr sz="1200" spc="4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3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3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investigación.</a:t>
            </a:r>
            <a:r>
              <a:rPr sz="1200" spc="4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Estos</a:t>
            </a:r>
            <a:r>
              <a:rPr sz="1200" spc="3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aportes</a:t>
            </a:r>
            <a:r>
              <a:rPr sz="1200" spc="3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3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ir</a:t>
            </a:r>
            <a:r>
              <a:rPr sz="1200" spc="3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avanzando</a:t>
            </a:r>
            <a:r>
              <a:rPr sz="1200" spc="3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4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3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obtención</a:t>
            </a:r>
            <a:r>
              <a:rPr sz="1200" spc="3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8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los </a:t>
            </a:r>
            <a:r>
              <a:rPr sz="1200" dirty="0">
                <a:latin typeface="Times New Roman"/>
                <a:cs typeface="Times New Roman"/>
              </a:rPr>
              <a:t>instrumentos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necesarios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deberán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legislar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sistema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educativo,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especialmente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educación universitaria.</a:t>
            </a:r>
            <a:endParaRPr sz="1200" dirty="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60"/>
              </a:spcBef>
            </a:pPr>
            <a:endParaRPr sz="1200" dirty="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</a:pPr>
            <a:r>
              <a:rPr sz="1200" b="1" dirty="0">
                <a:latin typeface="Times New Roman"/>
                <a:cs typeface="Times New Roman"/>
              </a:rPr>
              <a:t>Materia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Emergente</a:t>
            </a:r>
            <a:endParaRPr sz="1200" dirty="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60"/>
              </a:spcBef>
            </a:pPr>
            <a:endParaRPr sz="1200" dirty="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1200" b="1" i="1" spc="-10" dirty="0">
                <a:latin typeface="Times New Roman"/>
                <a:cs typeface="Times New Roman"/>
              </a:rPr>
              <a:t>Teoría</a:t>
            </a:r>
            <a:r>
              <a:rPr sz="1200" b="1" i="1" spc="-20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Ecoaxiológica</a:t>
            </a:r>
            <a:r>
              <a:rPr sz="1200" b="1" i="1" spc="-25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de</a:t>
            </a:r>
            <a:r>
              <a:rPr sz="1200" b="1" i="1" spc="-30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la</a:t>
            </a:r>
            <a:r>
              <a:rPr sz="1200" b="1" i="1" spc="-35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Calidad</a:t>
            </a:r>
            <a:r>
              <a:rPr sz="1200" b="1" i="1" spc="-30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Social</a:t>
            </a:r>
            <a:r>
              <a:rPr sz="1200" b="1" i="1" spc="-30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Universitaria-</a:t>
            </a:r>
            <a:r>
              <a:rPr sz="1200" b="1" i="1" spc="-30" dirty="0">
                <a:latin typeface="Times New Roman"/>
                <a:cs typeface="Times New Roman"/>
              </a:rPr>
              <a:t> </a:t>
            </a:r>
            <a:r>
              <a:rPr sz="1200" b="1" i="1" spc="-20" dirty="0">
                <a:latin typeface="Times New Roman"/>
                <a:cs typeface="Times New Roman"/>
              </a:rPr>
              <a:t>ECAS</a:t>
            </a:r>
            <a:endParaRPr sz="1200" dirty="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65"/>
              </a:spcBef>
            </a:pPr>
            <a:endParaRPr sz="1200" dirty="0">
              <a:latin typeface="Times New Roman"/>
              <a:cs typeface="Times New Roman"/>
            </a:endParaRPr>
          </a:p>
          <a:p>
            <a:pPr marL="375285" marR="5080" indent="-36322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Esta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materia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emergente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nueva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forma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abordar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percepción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hecho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educativo,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hacia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formación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ciudadano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responsable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sensible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ante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realidad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social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inserta,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spc="-50" dirty="0">
                <a:latin typeface="Times New Roman"/>
                <a:cs typeface="Times New Roman"/>
              </a:rPr>
              <a:t>a </a:t>
            </a:r>
            <a:r>
              <a:rPr sz="1200" dirty="0">
                <a:latin typeface="Times New Roman"/>
                <a:cs typeface="Times New Roman"/>
              </a:rPr>
              <a:t>través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educación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contenido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axiológico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teniendo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referencia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relación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surgido </a:t>
            </a:r>
            <a:r>
              <a:rPr sz="1200" dirty="0">
                <a:latin typeface="Times New Roman"/>
                <a:cs typeface="Times New Roman"/>
              </a:rPr>
              <a:t>entre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ciencias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sociales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pertinencia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necesaria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procesos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formativos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cuanto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estudio</a:t>
            </a:r>
            <a:r>
              <a:rPr sz="1200" spc="4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45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45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responsabilidad</a:t>
            </a:r>
            <a:r>
              <a:rPr sz="1200" spc="4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social</a:t>
            </a:r>
            <a:r>
              <a:rPr sz="1200" spc="4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institucional</a:t>
            </a:r>
            <a:r>
              <a:rPr sz="1200" spc="4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4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eje</a:t>
            </a:r>
            <a:r>
              <a:rPr sz="1200" spc="45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transversal</a:t>
            </a:r>
            <a:r>
              <a:rPr sz="1200" spc="4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45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459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institución </a:t>
            </a:r>
            <a:r>
              <a:rPr sz="1200" dirty="0">
                <a:latin typeface="Times New Roman"/>
                <a:cs typeface="Times New Roman"/>
              </a:rPr>
              <a:t>universitaria.</a:t>
            </a:r>
            <a:r>
              <a:rPr sz="1200" spc="3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Tal</a:t>
            </a:r>
            <a:r>
              <a:rPr sz="1200" spc="3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proceso</a:t>
            </a:r>
            <a:r>
              <a:rPr sz="1200" spc="3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conduce</a:t>
            </a:r>
            <a:r>
              <a:rPr sz="1200" spc="3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3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3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eficaz</a:t>
            </a:r>
            <a:r>
              <a:rPr sz="1200" spc="3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sensibilización</a:t>
            </a:r>
            <a:r>
              <a:rPr sz="1200" spc="3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cultural</a:t>
            </a:r>
            <a:r>
              <a:rPr sz="1200" spc="3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desde</a:t>
            </a:r>
            <a:r>
              <a:rPr sz="1200" spc="3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38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óptica </a:t>
            </a:r>
            <a:r>
              <a:rPr sz="1200" dirty="0">
                <a:latin typeface="Times New Roman"/>
                <a:cs typeface="Times New Roman"/>
              </a:rPr>
              <a:t>ontológica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porque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visualiza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experiencia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humana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desde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punto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vista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constitución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 </a:t>
            </a:r>
            <a:r>
              <a:rPr sz="1200" dirty="0">
                <a:latin typeface="Times New Roman"/>
                <a:cs typeface="Times New Roman"/>
              </a:rPr>
              <a:t>lo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humano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desde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posición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externa.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Esta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forma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ver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 err="1">
                <a:latin typeface="Times New Roman"/>
                <a:cs typeface="Times New Roman"/>
              </a:rPr>
              <a:t>quehacer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lang="es-ES" sz="1200" dirty="0">
                <a:latin typeface="Times New Roman"/>
                <a:cs typeface="Times New Roman"/>
              </a:rPr>
              <a:t>educativo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tiene </a:t>
            </a:r>
            <a:r>
              <a:rPr sz="1200" dirty="0">
                <a:latin typeface="Times New Roman"/>
                <a:cs typeface="Times New Roman"/>
              </a:rPr>
              <a:t>consecuencias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incalculables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concepción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ontológica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construcción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saber.</a:t>
            </a:r>
            <a:endParaRPr sz="1200" dirty="0">
              <a:latin typeface="Times New Roman"/>
              <a:cs typeface="Times New Roman"/>
            </a:endParaRPr>
          </a:p>
          <a:p>
            <a:pPr marL="375285" marR="5715" indent="-36322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Educación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clave de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calidad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social podría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definirse como un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proceso de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interacción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cooperativa </a:t>
            </a:r>
            <a:r>
              <a:rPr sz="1200" dirty="0">
                <a:latin typeface="Times New Roman"/>
                <a:cs typeface="Times New Roman"/>
              </a:rPr>
              <a:t>permanente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seres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humanos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responder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coherentemente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retos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tiempo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les </a:t>
            </a:r>
            <a:r>
              <a:rPr sz="1200" dirty="0">
                <a:latin typeface="Times New Roman"/>
                <a:cs typeface="Times New Roman"/>
              </a:rPr>
              <a:t>ha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tocado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vivir,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todas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dimensiones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desarrollo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forma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éste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sea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sostenible, </a:t>
            </a:r>
            <a:r>
              <a:rPr sz="1200" dirty="0">
                <a:latin typeface="Times New Roman"/>
                <a:cs typeface="Times New Roman"/>
              </a:rPr>
              <a:t>teniendo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eje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transversal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ética,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todas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sus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dimensiones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quehacer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científico</a:t>
            </a:r>
            <a:r>
              <a:rPr sz="1200" spc="305" dirty="0">
                <a:latin typeface="Times New Roman"/>
                <a:cs typeface="Times New Roman"/>
              </a:rPr>
              <a:t> </a:t>
            </a:r>
            <a:r>
              <a:rPr sz="1200" spc="-50" dirty="0">
                <a:latin typeface="Times New Roman"/>
                <a:cs typeface="Times New Roman"/>
              </a:rPr>
              <a:t>y </a:t>
            </a:r>
            <a:r>
              <a:rPr sz="1200" dirty="0">
                <a:latin typeface="Times New Roman"/>
                <a:cs typeface="Times New Roman"/>
              </a:rPr>
              <a:t>tecnológico,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pero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también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escenarios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docencia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extensión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universitaria.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ello,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el </a:t>
            </a:r>
            <a:r>
              <a:rPr sz="1200" dirty="0">
                <a:latin typeface="Times New Roman"/>
                <a:cs typeface="Times New Roman"/>
              </a:rPr>
              <a:t>docente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entonces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pasa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constituirse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elemento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fundamental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dentro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responsabilidad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institución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tiene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frente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sociedad.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efecto,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universidades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deberán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propiciar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el </a:t>
            </a:r>
            <a:r>
              <a:rPr sz="1200" dirty="0">
                <a:latin typeface="Times New Roman"/>
                <a:cs typeface="Times New Roman"/>
              </a:rPr>
              <a:t>contexto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circunstancias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docentes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estén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orgullosos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institución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que </a:t>
            </a:r>
            <a:r>
              <a:rPr sz="1200" dirty="0">
                <a:latin typeface="Times New Roman"/>
                <a:cs typeface="Times New Roman"/>
              </a:rPr>
              <a:t>laboran</a:t>
            </a:r>
            <a:r>
              <a:rPr sz="1200" spc="13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14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sepan</a:t>
            </a:r>
            <a:r>
              <a:rPr sz="1200" spc="12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2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12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valora</a:t>
            </a:r>
            <a:r>
              <a:rPr sz="1200" spc="12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13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contribución</a:t>
            </a:r>
            <a:r>
              <a:rPr sz="1200" spc="13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al</a:t>
            </a:r>
            <a:r>
              <a:rPr sz="1200" spc="12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logro</a:t>
            </a:r>
            <a:r>
              <a:rPr sz="1200" spc="13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2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propósitos</a:t>
            </a:r>
            <a:r>
              <a:rPr sz="1200" spc="13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académicos</a:t>
            </a:r>
            <a:r>
              <a:rPr sz="1200" spc="130" dirty="0">
                <a:latin typeface="Times New Roman"/>
                <a:cs typeface="Times New Roman"/>
              </a:rPr>
              <a:t>  </a:t>
            </a:r>
            <a:r>
              <a:rPr sz="1200" spc="-50" dirty="0">
                <a:latin typeface="Times New Roman"/>
                <a:cs typeface="Times New Roman"/>
              </a:rPr>
              <a:t>e </a:t>
            </a:r>
            <a:r>
              <a:rPr sz="1200" spc="-10" dirty="0">
                <a:latin typeface="Times New Roman"/>
                <a:cs typeface="Times New Roman"/>
              </a:rPr>
              <a:t>institucionales.</a:t>
            </a:r>
            <a:endParaRPr sz="1200" dirty="0">
              <a:latin typeface="Times New Roman"/>
              <a:cs typeface="Times New Roman"/>
            </a:endParaRPr>
          </a:p>
          <a:p>
            <a:pPr marL="375285" marR="8255" indent="-363220" algn="just">
              <a:lnSpc>
                <a:spcPct val="100000"/>
              </a:lnSpc>
              <a:spcBef>
                <a:spcPts val="5"/>
              </a:spcBef>
            </a:pP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este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orden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ideas,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educación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Ecoaxiológica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Educación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Universitaria-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ECAS,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propende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identificar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educación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valores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intervención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pedagógica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general,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conformadora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 </a:t>
            </a:r>
            <a:r>
              <a:rPr sz="1200" dirty="0">
                <a:latin typeface="Times New Roman"/>
                <a:cs typeface="Times New Roman"/>
              </a:rPr>
              <a:t>determinantes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internos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conducta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estudiante,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-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fines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considerar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educación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en</a:t>
            </a:r>
            <a:endParaRPr sz="1200" dirty="0">
              <a:latin typeface="Times New Roman"/>
              <a:cs typeface="Times New Roman"/>
            </a:endParaRPr>
          </a:p>
        </p:txBody>
      </p:sp>
      <p:pic>
        <p:nvPicPr>
          <p:cNvPr id="17" name="object 17"/>
          <p:cNvPicPr/>
          <p:nvPr/>
        </p:nvPicPr>
        <p:blipFill>
          <a:blip r:embed="rId13" cstate="print"/>
          <a:stretch>
            <a:fillRect/>
          </a:stretch>
        </p:blipFill>
        <p:spPr>
          <a:xfrm>
            <a:off x="4725161" y="164274"/>
            <a:ext cx="1805305" cy="893889"/>
          </a:xfrm>
          <a:prstGeom prst="rect">
            <a:avLst/>
          </a:prstGeom>
        </p:spPr>
      </p:pic>
      <p:sp>
        <p:nvSpPr>
          <p:cNvPr id="18" name="object 18"/>
          <p:cNvSpPr txBox="1"/>
          <p:nvPr/>
        </p:nvSpPr>
        <p:spPr>
          <a:xfrm>
            <a:off x="1194612" y="8261840"/>
            <a:ext cx="4467860" cy="614045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 marL="12700" marR="5080" algn="ctr">
              <a:lnSpc>
                <a:spcPts val="1440"/>
              </a:lnSpc>
              <a:spcBef>
                <a:spcPts val="15"/>
              </a:spcBef>
            </a:pPr>
            <a:r>
              <a:rPr sz="1200" b="1" dirty="0">
                <a:latin typeface="Times New Roman"/>
                <a:cs typeface="Times New Roman"/>
              </a:rPr>
              <a:t>“La</a:t>
            </a:r>
            <a:r>
              <a:rPr sz="1200" b="1" spc="-7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Axiología:</a:t>
            </a:r>
            <a:r>
              <a:rPr sz="1200" b="1" spc="-6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Una</a:t>
            </a:r>
            <a:r>
              <a:rPr sz="1200" b="1" spc="-8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Aproximación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Teórica </a:t>
            </a:r>
            <a:r>
              <a:rPr sz="1200" b="1" dirty="0">
                <a:latin typeface="Times New Roman"/>
                <a:cs typeface="Times New Roman"/>
              </a:rPr>
              <a:t>desde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la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Perspectiva</a:t>
            </a:r>
            <a:r>
              <a:rPr sz="1200" b="1" spc="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spc="-25" dirty="0">
                <a:latin typeface="Times New Roman"/>
                <a:cs typeface="Times New Roman"/>
              </a:rPr>
              <a:t>la </a:t>
            </a:r>
            <a:r>
              <a:rPr sz="1200" b="1" dirty="0">
                <a:latin typeface="Times New Roman"/>
                <a:cs typeface="Times New Roman"/>
              </a:rPr>
              <a:t>Calidad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Social en la </a:t>
            </a:r>
            <a:r>
              <a:rPr sz="1200" b="1" spc="-10" dirty="0">
                <a:latin typeface="Times New Roman"/>
                <a:cs typeface="Times New Roman"/>
              </a:rPr>
              <a:t>Universidad</a:t>
            </a:r>
            <a:r>
              <a:rPr sz="1200" b="1" spc="-3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Venezolana”</a:t>
            </a:r>
            <a:endParaRPr sz="1200">
              <a:latin typeface="Times New Roman"/>
              <a:cs typeface="Times New Roman"/>
            </a:endParaRPr>
          </a:p>
          <a:p>
            <a:pPr marR="290830" algn="ctr">
              <a:lnSpc>
                <a:spcPct val="100000"/>
              </a:lnSpc>
              <a:spcBef>
                <a:spcPts val="375"/>
              </a:spcBef>
            </a:pPr>
            <a:r>
              <a:rPr sz="1200" b="1" dirty="0">
                <a:latin typeface="Times New Roman"/>
                <a:cs typeface="Times New Roman"/>
              </a:rPr>
              <a:t>Autora: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PhD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Rudy</a:t>
            </a:r>
            <a:r>
              <a:rPr sz="1200" b="1" spc="-4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Roraima Galindo</a:t>
            </a:r>
            <a:r>
              <a:rPr sz="1200" b="1" spc="-40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Barrios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9" name="object 19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46363" rIns="0" bIns="0" rtlCol="0">
            <a:spAutoFit/>
          </a:bodyPr>
          <a:lstStyle/>
          <a:p>
            <a:pPr marL="280035">
              <a:lnSpc>
                <a:spcPts val="1410"/>
              </a:lnSpc>
            </a:pPr>
            <a:fld id="{81D60167-4931-47E6-BA6A-407CBD079E47}" type="slidenum">
              <a:rPr spc="-25" dirty="0"/>
              <a:t>46</a:t>
            </a:fld>
            <a:endParaRPr spc="-25" dirty="0"/>
          </a:p>
        </p:txBody>
      </p:sp>
      <p:grpSp>
        <p:nvGrpSpPr>
          <p:cNvPr id="20" name="Grupo 19">
            <a:extLst>
              <a:ext uri="{FF2B5EF4-FFF2-40B4-BE49-F238E27FC236}">
                <a16:creationId xmlns:a16="http://schemas.microsoft.com/office/drawing/2014/main" id="{A03709C0-F493-CD19-2BB5-2C5A601BA4C1}"/>
              </a:ext>
            </a:extLst>
          </p:cNvPr>
          <p:cNvGrpSpPr/>
          <p:nvPr/>
        </p:nvGrpSpPr>
        <p:grpSpPr>
          <a:xfrm>
            <a:off x="95554" y="72516"/>
            <a:ext cx="6665976" cy="1452626"/>
            <a:chOff x="470065" y="1951410"/>
            <a:chExt cx="6665976" cy="1452626"/>
          </a:xfrm>
        </p:grpSpPr>
        <p:grpSp>
          <p:nvGrpSpPr>
            <p:cNvPr id="21" name="object 12">
              <a:extLst>
                <a:ext uri="{FF2B5EF4-FFF2-40B4-BE49-F238E27FC236}">
                  <a16:creationId xmlns:a16="http://schemas.microsoft.com/office/drawing/2014/main" id="{1C33B134-3484-1D8C-0C10-A23CB35FBC52}"/>
                </a:ext>
              </a:extLst>
            </p:cNvPr>
            <p:cNvGrpSpPr/>
            <p:nvPr/>
          </p:nvGrpSpPr>
          <p:grpSpPr>
            <a:xfrm>
              <a:off x="470065" y="1951664"/>
              <a:ext cx="6665976" cy="1452372"/>
              <a:chOff x="96011" y="115823"/>
              <a:chExt cx="6665976" cy="1452372"/>
            </a:xfrm>
          </p:grpSpPr>
          <p:pic>
            <p:nvPicPr>
              <p:cNvPr id="25" name="object 13">
                <a:extLst>
                  <a:ext uri="{FF2B5EF4-FFF2-40B4-BE49-F238E27FC236}">
                    <a16:creationId xmlns:a16="http://schemas.microsoft.com/office/drawing/2014/main" id="{5EBCF983-3D3B-3B11-F941-3FB3036FF7D9}"/>
                  </a:ext>
                </a:extLst>
              </p:cNvPr>
              <p:cNvPicPr/>
              <p:nvPr/>
            </p:nvPicPr>
            <p:blipFill>
              <a:blip r:embed="rId3" cstate="print"/>
              <a:stretch>
                <a:fillRect/>
              </a:stretch>
            </p:blipFill>
            <p:spPr>
              <a:xfrm>
                <a:off x="96011" y="115823"/>
                <a:ext cx="6665976" cy="1452372"/>
              </a:xfrm>
              <a:prstGeom prst="rect">
                <a:avLst/>
              </a:prstGeom>
            </p:spPr>
          </p:pic>
          <p:pic>
            <p:nvPicPr>
              <p:cNvPr id="26" name="object 14">
                <a:extLst>
                  <a:ext uri="{FF2B5EF4-FFF2-40B4-BE49-F238E27FC236}">
                    <a16:creationId xmlns:a16="http://schemas.microsoft.com/office/drawing/2014/main" id="{A99951E2-2465-0F5A-06EC-E3C02839E1C6}"/>
                  </a:ext>
                </a:extLst>
              </p:cNvPr>
              <p:cNvPicPr/>
              <p:nvPr/>
            </p:nvPicPr>
            <p:blipFill>
              <a:blip r:embed="rId4" cstate="print"/>
              <a:stretch>
                <a:fillRect/>
              </a:stretch>
            </p:blipFill>
            <p:spPr>
              <a:xfrm>
                <a:off x="142849" y="142875"/>
                <a:ext cx="6572275" cy="1358646"/>
              </a:xfrm>
              <a:prstGeom prst="rect">
                <a:avLst/>
              </a:prstGeom>
            </p:spPr>
          </p:pic>
          <p:sp>
            <p:nvSpPr>
              <p:cNvPr id="27" name="object 15">
                <a:extLst>
                  <a:ext uri="{FF2B5EF4-FFF2-40B4-BE49-F238E27FC236}">
                    <a16:creationId xmlns:a16="http://schemas.microsoft.com/office/drawing/2014/main" id="{F2EAF9DD-7DA9-E32E-BB39-4F8076F874CB}"/>
                  </a:ext>
                </a:extLst>
              </p:cNvPr>
              <p:cNvSpPr/>
              <p:nvPr/>
            </p:nvSpPr>
            <p:spPr>
              <a:xfrm>
                <a:off x="142849" y="142875"/>
                <a:ext cx="6572884" cy="1358900"/>
              </a:xfrm>
              <a:custGeom>
                <a:avLst/>
                <a:gdLst/>
                <a:ahLst/>
                <a:cxnLst/>
                <a:rect l="l" t="t" r="r" b="b"/>
                <a:pathLst>
                  <a:path w="6572884" h="1358900">
                    <a:moveTo>
                      <a:pt x="0" y="226441"/>
                    </a:moveTo>
                    <a:lnTo>
                      <a:pt x="4600" y="180795"/>
                    </a:lnTo>
                    <a:lnTo>
                      <a:pt x="17795" y="138285"/>
                    </a:lnTo>
                    <a:lnTo>
                      <a:pt x="38673" y="99820"/>
                    </a:lnTo>
                    <a:lnTo>
                      <a:pt x="66324" y="66309"/>
                    </a:lnTo>
                    <a:lnTo>
                      <a:pt x="99837" y="38663"/>
                    </a:lnTo>
                    <a:lnTo>
                      <a:pt x="138301" y="17789"/>
                    </a:lnTo>
                    <a:lnTo>
                      <a:pt x="180806" y="4599"/>
                    </a:lnTo>
                    <a:lnTo>
                      <a:pt x="226440" y="0"/>
                    </a:lnTo>
                    <a:lnTo>
                      <a:pt x="6345834" y="0"/>
                    </a:lnTo>
                    <a:lnTo>
                      <a:pt x="6391480" y="4599"/>
                    </a:lnTo>
                    <a:lnTo>
                      <a:pt x="6433990" y="17789"/>
                    </a:lnTo>
                    <a:lnTo>
                      <a:pt x="6472455" y="38663"/>
                    </a:lnTo>
                    <a:lnTo>
                      <a:pt x="6505965" y="66309"/>
                    </a:lnTo>
                    <a:lnTo>
                      <a:pt x="6533612" y="99820"/>
                    </a:lnTo>
                    <a:lnTo>
                      <a:pt x="6554485" y="138285"/>
                    </a:lnTo>
                    <a:lnTo>
                      <a:pt x="6567676" y="180795"/>
                    </a:lnTo>
                    <a:lnTo>
                      <a:pt x="6572275" y="226441"/>
                    </a:lnTo>
                    <a:lnTo>
                      <a:pt x="6572275" y="1132204"/>
                    </a:lnTo>
                    <a:lnTo>
                      <a:pt x="6567676" y="1177850"/>
                    </a:lnTo>
                    <a:lnTo>
                      <a:pt x="6554485" y="1220360"/>
                    </a:lnTo>
                    <a:lnTo>
                      <a:pt x="6533612" y="1258825"/>
                    </a:lnTo>
                    <a:lnTo>
                      <a:pt x="6505965" y="1292336"/>
                    </a:lnTo>
                    <a:lnTo>
                      <a:pt x="6472455" y="1319982"/>
                    </a:lnTo>
                    <a:lnTo>
                      <a:pt x="6433990" y="1340856"/>
                    </a:lnTo>
                    <a:lnTo>
                      <a:pt x="6391480" y="1354046"/>
                    </a:lnTo>
                    <a:lnTo>
                      <a:pt x="6345834" y="1358646"/>
                    </a:lnTo>
                    <a:lnTo>
                      <a:pt x="226440" y="1358646"/>
                    </a:lnTo>
                    <a:lnTo>
                      <a:pt x="180806" y="1354046"/>
                    </a:lnTo>
                    <a:lnTo>
                      <a:pt x="138301" y="1340856"/>
                    </a:lnTo>
                    <a:lnTo>
                      <a:pt x="99837" y="1319982"/>
                    </a:lnTo>
                    <a:lnTo>
                      <a:pt x="66324" y="1292336"/>
                    </a:lnTo>
                    <a:lnTo>
                      <a:pt x="38673" y="1258825"/>
                    </a:lnTo>
                    <a:lnTo>
                      <a:pt x="17795" y="1220360"/>
                    </a:lnTo>
                    <a:lnTo>
                      <a:pt x="4600" y="1177850"/>
                    </a:lnTo>
                    <a:lnTo>
                      <a:pt x="0" y="1132204"/>
                    </a:lnTo>
                    <a:lnTo>
                      <a:pt x="0" y="226441"/>
                    </a:lnTo>
                    <a:close/>
                  </a:path>
                </a:pathLst>
              </a:custGeom>
              <a:ln w="9525">
                <a:solidFill>
                  <a:srgbClr val="55CE74"/>
                </a:solidFill>
              </a:ln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pic>
            <p:nvPicPr>
              <p:cNvPr id="28" name="object 16">
                <a:extLst>
                  <a:ext uri="{FF2B5EF4-FFF2-40B4-BE49-F238E27FC236}">
                    <a16:creationId xmlns:a16="http://schemas.microsoft.com/office/drawing/2014/main" id="{C72A00C0-B8E7-9D85-1655-792164F52D9A}"/>
                  </a:ext>
                </a:extLst>
              </p:cNvPr>
              <p:cNvPicPr/>
              <p:nvPr/>
            </p:nvPicPr>
            <p:blipFill>
              <a:blip r:embed="rId5" cstate="print"/>
              <a:stretch>
                <a:fillRect/>
              </a:stretch>
            </p:blipFill>
            <p:spPr>
              <a:xfrm>
                <a:off x="2500248" y="305930"/>
                <a:ext cx="1714500" cy="733945"/>
              </a:xfrm>
              <a:prstGeom prst="rect">
                <a:avLst/>
              </a:prstGeom>
            </p:spPr>
          </p:pic>
        </p:grpSp>
        <p:sp>
          <p:nvSpPr>
            <p:cNvPr id="22" name="object 16">
              <a:extLst>
                <a:ext uri="{FF2B5EF4-FFF2-40B4-BE49-F238E27FC236}">
                  <a16:creationId xmlns:a16="http://schemas.microsoft.com/office/drawing/2014/main" id="{A60350CE-5373-7EC0-7D95-A2843ECFE718}"/>
                </a:ext>
              </a:extLst>
            </p:cNvPr>
            <p:cNvSpPr txBox="1"/>
            <p:nvPr/>
          </p:nvSpPr>
          <p:spPr>
            <a:xfrm>
              <a:off x="2775727" y="2875716"/>
              <a:ext cx="3332858" cy="391795"/>
            </a:xfrm>
            <a:prstGeom prst="rect">
              <a:avLst/>
            </a:prstGeom>
            <a:noFill/>
          </p:spPr>
          <p:txBody>
            <a:bodyPr vert="horz" wrap="square" lIns="0" tIns="12700" rIns="0" bIns="0" rtlCol="0">
              <a:spAutoFit/>
            </a:bodyPr>
            <a:lstStyle/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Volumen 4,  Número 1  Enero a Julio 2021</a:t>
              </a:r>
            </a:p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Revista Semestral. Venezuela</a:t>
              </a:r>
              <a:endParaRPr sz="1200" dirty="0">
                <a:latin typeface="Arial"/>
                <a:cs typeface="Arial"/>
              </a:endParaRPr>
            </a:p>
          </p:txBody>
        </p:sp>
        <p:pic>
          <p:nvPicPr>
            <p:cNvPr id="23" name="object 25">
              <a:extLst>
                <a:ext uri="{FF2B5EF4-FFF2-40B4-BE49-F238E27FC236}">
                  <a16:creationId xmlns:a16="http://schemas.microsoft.com/office/drawing/2014/main" id="{7F6D1AAD-DF07-0D5C-94A3-BE90FB36C3E8}"/>
                </a:ext>
              </a:extLst>
            </p:cNvPr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470065" y="2027896"/>
              <a:ext cx="2305662" cy="1053903"/>
            </a:xfrm>
            <a:prstGeom prst="rect">
              <a:avLst/>
            </a:prstGeom>
          </p:spPr>
        </p:pic>
        <p:pic>
          <p:nvPicPr>
            <p:cNvPr id="24" name="object 31">
              <a:extLst>
                <a:ext uri="{FF2B5EF4-FFF2-40B4-BE49-F238E27FC236}">
                  <a16:creationId xmlns:a16="http://schemas.microsoft.com/office/drawing/2014/main" id="{033CFCEE-011B-F796-B748-9BB85169620E}"/>
                </a:ext>
              </a:extLst>
            </p:cNvPr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4932681" y="1951410"/>
              <a:ext cx="1805304" cy="893889"/>
            </a:xfrm>
            <a:prstGeom prst="rect">
              <a:avLst/>
            </a:prstGeom>
          </p:spPr>
        </p:pic>
      </p:grpSp>
    </p:spTree>
  </p:cSld>
  <p:clrMapOvr>
    <a:masterClrMapping/>
  </p:clrMapOvr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94485" y="115823"/>
            <a:ext cx="6669405" cy="8926195"/>
            <a:chOff x="94485" y="115823"/>
            <a:chExt cx="6669405" cy="8926195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0688" y="8551164"/>
              <a:ext cx="6516624" cy="160020"/>
            </a:xfrm>
            <a:prstGeom prst="rect">
              <a:avLst/>
            </a:prstGeom>
          </p:spPr>
        </p:pic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96012" y="115823"/>
              <a:ext cx="6665976" cy="1452372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42849" y="142875"/>
              <a:ext cx="6572275" cy="1358646"/>
            </a:xfrm>
            <a:prstGeom prst="rect">
              <a:avLst/>
            </a:prstGeom>
          </p:spPr>
        </p:pic>
        <p:sp>
          <p:nvSpPr>
            <p:cNvPr id="6" name="object 6"/>
            <p:cNvSpPr/>
            <p:nvPr/>
          </p:nvSpPr>
          <p:spPr>
            <a:xfrm>
              <a:off x="142849" y="142875"/>
              <a:ext cx="6572884" cy="1358900"/>
            </a:xfrm>
            <a:custGeom>
              <a:avLst/>
              <a:gdLst/>
              <a:ahLst/>
              <a:cxnLst/>
              <a:rect l="l" t="t" r="r" b="b"/>
              <a:pathLst>
                <a:path w="6572884" h="1358900">
                  <a:moveTo>
                    <a:pt x="0" y="226441"/>
                  </a:moveTo>
                  <a:lnTo>
                    <a:pt x="4600" y="180795"/>
                  </a:lnTo>
                  <a:lnTo>
                    <a:pt x="17795" y="138285"/>
                  </a:lnTo>
                  <a:lnTo>
                    <a:pt x="38673" y="99820"/>
                  </a:lnTo>
                  <a:lnTo>
                    <a:pt x="66324" y="66309"/>
                  </a:lnTo>
                  <a:lnTo>
                    <a:pt x="99837" y="38663"/>
                  </a:lnTo>
                  <a:lnTo>
                    <a:pt x="138301" y="17789"/>
                  </a:lnTo>
                  <a:lnTo>
                    <a:pt x="180806" y="4599"/>
                  </a:lnTo>
                  <a:lnTo>
                    <a:pt x="226440" y="0"/>
                  </a:lnTo>
                  <a:lnTo>
                    <a:pt x="6345834" y="0"/>
                  </a:lnTo>
                  <a:lnTo>
                    <a:pt x="6391480" y="4599"/>
                  </a:lnTo>
                  <a:lnTo>
                    <a:pt x="6433990" y="17789"/>
                  </a:lnTo>
                  <a:lnTo>
                    <a:pt x="6472455" y="38663"/>
                  </a:lnTo>
                  <a:lnTo>
                    <a:pt x="6505965" y="66309"/>
                  </a:lnTo>
                  <a:lnTo>
                    <a:pt x="6533612" y="99820"/>
                  </a:lnTo>
                  <a:lnTo>
                    <a:pt x="6554485" y="138285"/>
                  </a:lnTo>
                  <a:lnTo>
                    <a:pt x="6567676" y="180795"/>
                  </a:lnTo>
                  <a:lnTo>
                    <a:pt x="6572275" y="226441"/>
                  </a:lnTo>
                  <a:lnTo>
                    <a:pt x="6572275" y="1132204"/>
                  </a:lnTo>
                  <a:lnTo>
                    <a:pt x="6567676" y="1177850"/>
                  </a:lnTo>
                  <a:lnTo>
                    <a:pt x="6554485" y="1220360"/>
                  </a:lnTo>
                  <a:lnTo>
                    <a:pt x="6533612" y="1258825"/>
                  </a:lnTo>
                  <a:lnTo>
                    <a:pt x="6505965" y="1292336"/>
                  </a:lnTo>
                  <a:lnTo>
                    <a:pt x="6472455" y="1319982"/>
                  </a:lnTo>
                  <a:lnTo>
                    <a:pt x="6433990" y="1340856"/>
                  </a:lnTo>
                  <a:lnTo>
                    <a:pt x="6391480" y="1354046"/>
                  </a:lnTo>
                  <a:lnTo>
                    <a:pt x="6345834" y="1358646"/>
                  </a:lnTo>
                  <a:lnTo>
                    <a:pt x="226440" y="1358646"/>
                  </a:lnTo>
                  <a:lnTo>
                    <a:pt x="180806" y="1354046"/>
                  </a:lnTo>
                  <a:lnTo>
                    <a:pt x="138301" y="1340856"/>
                  </a:lnTo>
                  <a:lnTo>
                    <a:pt x="99837" y="1319982"/>
                  </a:lnTo>
                  <a:lnTo>
                    <a:pt x="66324" y="1292336"/>
                  </a:lnTo>
                  <a:lnTo>
                    <a:pt x="38673" y="1258825"/>
                  </a:lnTo>
                  <a:lnTo>
                    <a:pt x="17795" y="1220360"/>
                  </a:lnTo>
                  <a:lnTo>
                    <a:pt x="4600" y="1177850"/>
                  </a:lnTo>
                  <a:lnTo>
                    <a:pt x="0" y="1132204"/>
                  </a:lnTo>
                  <a:lnTo>
                    <a:pt x="0" y="226441"/>
                  </a:lnTo>
                  <a:close/>
                </a:path>
              </a:pathLst>
            </a:custGeom>
            <a:ln w="9525">
              <a:solidFill>
                <a:srgbClr val="55CE7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" name="object 7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2500248" y="305930"/>
              <a:ext cx="1714500" cy="733945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2738628" y="1024127"/>
              <a:ext cx="1897379" cy="371855"/>
            </a:xfrm>
            <a:prstGeom prst="rect">
              <a:avLst/>
            </a:prstGeom>
          </p:spPr>
        </p:pic>
        <p:pic>
          <p:nvPicPr>
            <p:cNvPr id="9" name="object 9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4401312" y="1024127"/>
              <a:ext cx="1577339" cy="371855"/>
            </a:xfrm>
            <a:prstGeom prst="rect">
              <a:avLst/>
            </a:prstGeom>
          </p:spPr>
        </p:pic>
        <p:pic>
          <p:nvPicPr>
            <p:cNvPr id="10" name="object 10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3169920" y="1207007"/>
              <a:ext cx="1546859" cy="371855"/>
            </a:xfrm>
            <a:prstGeom prst="rect">
              <a:avLst/>
            </a:prstGeom>
          </p:spPr>
        </p:pic>
        <p:pic>
          <p:nvPicPr>
            <p:cNvPr id="11" name="object 11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4482083" y="1207007"/>
              <a:ext cx="284988" cy="371855"/>
            </a:xfrm>
            <a:prstGeom prst="rect">
              <a:avLst/>
            </a:prstGeom>
          </p:spPr>
        </p:pic>
        <p:pic>
          <p:nvPicPr>
            <p:cNvPr id="12" name="object 12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4571999" y="1207007"/>
              <a:ext cx="1013460" cy="371855"/>
            </a:xfrm>
            <a:prstGeom prst="rect">
              <a:avLst/>
            </a:prstGeom>
          </p:spPr>
        </p:pic>
        <p:pic>
          <p:nvPicPr>
            <p:cNvPr id="13" name="object 13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324612" y="234695"/>
              <a:ext cx="1719072" cy="1341120"/>
            </a:xfrm>
            <a:prstGeom prst="rect">
              <a:avLst/>
            </a:prstGeom>
          </p:spPr>
        </p:pic>
        <p:pic>
          <p:nvPicPr>
            <p:cNvPr id="14" name="object 14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5606795" y="8193022"/>
              <a:ext cx="1092707" cy="848868"/>
            </a:xfrm>
            <a:prstGeom prst="rect">
              <a:avLst/>
            </a:prstGeom>
          </p:spPr>
        </p:pic>
        <p:pic>
          <p:nvPicPr>
            <p:cNvPr id="15" name="object 15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109728" y="8193022"/>
              <a:ext cx="1092708" cy="848868"/>
            </a:xfrm>
            <a:prstGeom prst="rect">
              <a:avLst/>
            </a:prstGeom>
          </p:spPr>
        </p:pic>
      </p:grpSp>
      <p:sp>
        <p:nvSpPr>
          <p:cNvPr id="16" name="object 16"/>
          <p:cNvSpPr txBox="1"/>
          <p:nvPr/>
        </p:nvSpPr>
        <p:spPr>
          <a:xfrm>
            <a:off x="293014" y="1068451"/>
            <a:ext cx="6274435" cy="14097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2992755" marR="701040" indent="-431800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Arial"/>
                <a:cs typeface="Arial"/>
              </a:rPr>
              <a:t>6ta.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Edición</a:t>
            </a:r>
            <a:r>
              <a:rPr sz="1200" b="1" spc="-10" dirty="0">
                <a:latin typeface="Arial"/>
                <a:cs typeface="Arial"/>
              </a:rPr>
              <a:t> Volumen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I</a:t>
            </a:r>
            <a:r>
              <a:rPr sz="1200" b="1" spc="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Enero</a:t>
            </a:r>
            <a:r>
              <a:rPr sz="1200" b="1" spc="-3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a</a:t>
            </a:r>
            <a:r>
              <a:rPr sz="1200" b="1" spc="-2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Julio</a:t>
            </a:r>
            <a:r>
              <a:rPr sz="1200" b="1" spc="-5" dirty="0">
                <a:latin typeface="Arial"/>
                <a:cs typeface="Arial"/>
              </a:rPr>
              <a:t> </a:t>
            </a:r>
            <a:r>
              <a:rPr sz="1200" b="1" spc="-20" dirty="0">
                <a:latin typeface="Arial"/>
                <a:cs typeface="Arial"/>
              </a:rPr>
              <a:t>2021 </a:t>
            </a:r>
            <a:r>
              <a:rPr sz="1200" b="1" dirty="0">
                <a:latin typeface="Arial"/>
                <a:cs typeface="Arial"/>
              </a:rPr>
              <a:t>Revista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Semestral-</a:t>
            </a:r>
            <a:r>
              <a:rPr sz="1200" b="1" spc="-40" dirty="0">
                <a:latin typeface="Arial"/>
                <a:cs typeface="Arial"/>
              </a:rPr>
              <a:t> </a:t>
            </a:r>
            <a:r>
              <a:rPr sz="1200" b="1" spc="-10" dirty="0">
                <a:latin typeface="Arial"/>
                <a:cs typeface="Arial"/>
              </a:rPr>
              <a:t>Venezuela</a:t>
            </a:r>
            <a:endParaRPr sz="12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869"/>
              </a:spcBef>
            </a:pPr>
            <a:endParaRPr sz="1200">
              <a:latin typeface="Arial"/>
              <a:cs typeface="Arial"/>
            </a:endParaRPr>
          </a:p>
          <a:p>
            <a:pPr marL="375285" marR="5080" indent="-36322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valores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formación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estimación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personal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valor,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tanto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concibe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educación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en </a:t>
            </a:r>
            <a:r>
              <a:rPr sz="1200" dirty="0">
                <a:latin typeface="Times New Roman"/>
                <a:cs typeface="Times New Roman"/>
              </a:rPr>
              <a:t>valores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consolidación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carácter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pedagógico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valor,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generando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marco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donde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educación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valores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constituye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desarrollo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sentido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patrimonial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consolidación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Calidad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Social.</a:t>
            </a:r>
            <a:endParaRPr sz="1200">
              <a:latin typeface="Times New Roman"/>
              <a:cs typeface="Times New Roman"/>
            </a:endParaRPr>
          </a:p>
        </p:txBody>
      </p:sp>
      <p:grpSp>
        <p:nvGrpSpPr>
          <p:cNvPr id="17" name="object 17"/>
          <p:cNvGrpSpPr/>
          <p:nvPr/>
        </p:nvGrpSpPr>
        <p:grpSpPr>
          <a:xfrm>
            <a:off x="137160" y="2699766"/>
            <a:ext cx="5840730" cy="4420870"/>
            <a:chOff x="137160" y="2699766"/>
            <a:chExt cx="5840730" cy="4420870"/>
          </a:xfrm>
        </p:grpSpPr>
        <p:pic>
          <p:nvPicPr>
            <p:cNvPr id="18" name="object 18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680732" y="2699766"/>
              <a:ext cx="5296535" cy="2926079"/>
            </a:xfrm>
            <a:prstGeom prst="rect">
              <a:avLst/>
            </a:prstGeom>
          </p:spPr>
        </p:pic>
        <p:pic>
          <p:nvPicPr>
            <p:cNvPr id="19" name="object 19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137160" y="6772656"/>
              <a:ext cx="792480" cy="347472"/>
            </a:xfrm>
            <a:prstGeom prst="rect">
              <a:avLst/>
            </a:prstGeom>
          </p:spPr>
        </p:pic>
        <p:pic>
          <p:nvPicPr>
            <p:cNvPr id="20" name="object 20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769619" y="6772656"/>
              <a:ext cx="701040" cy="347472"/>
            </a:xfrm>
            <a:prstGeom prst="rect">
              <a:avLst/>
            </a:prstGeom>
          </p:spPr>
        </p:pic>
      </p:grpSp>
      <p:sp>
        <p:nvSpPr>
          <p:cNvPr id="21" name="object 21"/>
          <p:cNvSpPr txBox="1"/>
          <p:nvPr/>
        </p:nvSpPr>
        <p:spPr>
          <a:xfrm>
            <a:off x="221691" y="5655309"/>
            <a:ext cx="6417945" cy="227457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Times New Roman"/>
                <a:cs typeface="Times New Roman"/>
              </a:rPr>
              <a:t>Gráfico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1.</a:t>
            </a:r>
            <a:r>
              <a:rPr sz="1200" b="1" spc="-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Representación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Holográfica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Ecoaxiología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Calidad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Social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Universitaria –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ECAS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1200" b="1" dirty="0">
                <a:latin typeface="Times New Roman"/>
                <a:cs typeface="Times New Roman"/>
              </a:rPr>
              <a:t>Fuente: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Galindo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(2018)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80"/>
              </a:spcBef>
            </a:pPr>
            <a:endParaRPr sz="1200">
              <a:latin typeface="Times New Roman"/>
              <a:cs typeface="Times New Roman"/>
            </a:endParaRPr>
          </a:p>
          <a:p>
            <a:pPr marL="375285" marR="5080" indent="-36322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este sentido,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 pone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 relieve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componentes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articulantes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construcción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teórica,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cual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universidad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constituye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ente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llamado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hacer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frente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cuatro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observaciones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torno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concepto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calidad </a:t>
            </a:r>
            <a:r>
              <a:rPr sz="1200" spc="-10" dirty="0">
                <a:latin typeface="Times New Roman"/>
                <a:cs typeface="Times New Roman"/>
              </a:rPr>
              <a:t>social:</a:t>
            </a:r>
            <a:endParaRPr sz="1200">
              <a:latin typeface="Times New Roman"/>
              <a:cs typeface="Times New Roman"/>
            </a:endParaRPr>
          </a:p>
          <a:p>
            <a:pPr marL="375285" marR="7620" indent="-363220" algn="just">
              <a:lnSpc>
                <a:spcPct val="100000"/>
              </a:lnSpc>
              <a:spcBef>
                <a:spcPts val="5"/>
              </a:spcBef>
            </a:pPr>
            <a:r>
              <a:rPr sz="1200" b="1" dirty="0">
                <a:latin typeface="Times New Roman"/>
                <a:cs typeface="Times New Roman"/>
              </a:rPr>
              <a:t>Carácter</a:t>
            </a:r>
            <a:r>
              <a:rPr sz="1200" b="1" spc="4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Político</a:t>
            </a:r>
            <a:r>
              <a:rPr sz="1200" dirty="0">
                <a:latin typeface="Times New Roman"/>
                <a:cs typeface="Times New Roman"/>
              </a:rPr>
              <a:t>: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énfasis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valores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normas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democráticas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sociedades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modernas,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sin </a:t>
            </a:r>
            <a:r>
              <a:rPr sz="1200" dirty="0">
                <a:latin typeface="Times New Roman"/>
                <a:cs typeface="Times New Roman"/>
              </a:rPr>
              <a:t>duda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esencia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calidad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social. En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contexto,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universidad,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familia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 sociedad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civil </a:t>
            </a:r>
            <a:r>
              <a:rPr sz="1200" dirty="0">
                <a:latin typeface="Times New Roman"/>
                <a:cs typeface="Times New Roman"/>
              </a:rPr>
              <a:t>tienen</a:t>
            </a:r>
            <a:r>
              <a:rPr sz="1200" spc="3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3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propiciar</a:t>
            </a:r>
            <a:r>
              <a:rPr sz="1200" spc="3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3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ellas</a:t>
            </a:r>
            <a:r>
              <a:rPr sz="1200" spc="3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mismas</a:t>
            </a:r>
            <a:r>
              <a:rPr sz="1200" spc="3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3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posibilidad</a:t>
            </a:r>
            <a:r>
              <a:rPr sz="1200" spc="3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preparar</a:t>
            </a:r>
            <a:r>
              <a:rPr sz="1200" spc="3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3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3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individuos</a:t>
            </a:r>
            <a:r>
              <a:rPr sz="1200" spc="3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34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su </a:t>
            </a:r>
            <a:r>
              <a:rPr sz="1200" dirty="0">
                <a:latin typeface="Times New Roman"/>
                <a:cs typeface="Times New Roman"/>
              </a:rPr>
              <a:t>desarrollo.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gestión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educacional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reviste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pensamiento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experiencia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personal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enriquecida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propia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comunidad.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Evidentemente,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porque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favorece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actividad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socialmente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organizada </a:t>
            </a:r>
            <a:r>
              <a:rPr sz="1200" dirty="0">
                <a:latin typeface="Times New Roman"/>
                <a:cs typeface="Times New Roman"/>
              </a:rPr>
              <a:t>basada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relaciones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inter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intra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personales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aportan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construcción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cada ser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humano,</a:t>
            </a:r>
            <a:endParaRPr sz="1200">
              <a:latin typeface="Times New Roman"/>
              <a:cs typeface="Times New Roman"/>
            </a:endParaRPr>
          </a:p>
        </p:txBody>
      </p:sp>
      <p:pic>
        <p:nvPicPr>
          <p:cNvPr id="22" name="object 22"/>
          <p:cNvPicPr/>
          <p:nvPr/>
        </p:nvPicPr>
        <p:blipFill>
          <a:blip r:embed="rId16" cstate="print"/>
          <a:stretch>
            <a:fillRect/>
          </a:stretch>
        </p:blipFill>
        <p:spPr>
          <a:xfrm>
            <a:off x="4725161" y="164274"/>
            <a:ext cx="1805305" cy="893889"/>
          </a:xfrm>
          <a:prstGeom prst="rect">
            <a:avLst/>
          </a:prstGeom>
        </p:spPr>
      </p:pic>
      <p:sp>
        <p:nvSpPr>
          <p:cNvPr id="23" name="object 23"/>
          <p:cNvSpPr txBox="1"/>
          <p:nvPr/>
        </p:nvSpPr>
        <p:spPr>
          <a:xfrm>
            <a:off x="1194612" y="8261840"/>
            <a:ext cx="4467860" cy="614045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 marL="12700" marR="5080" algn="ctr">
              <a:lnSpc>
                <a:spcPts val="1440"/>
              </a:lnSpc>
              <a:spcBef>
                <a:spcPts val="15"/>
              </a:spcBef>
            </a:pPr>
            <a:r>
              <a:rPr sz="1200" b="1" dirty="0">
                <a:latin typeface="Times New Roman"/>
                <a:cs typeface="Times New Roman"/>
              </a:rPr>
              <a:t>“La</a:t>
            </a:r>
            <a:r>
              <a:rPr sz="1200" b="1" spc="-7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Axiología:</a:t>
            </a:r>
            <a:r>
              <a:rPr sz="1200" b="1" spc="-6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Una</a:t>
            </a:r>
            <a:r>
              <a:rPr sz="1200" b="1" spc="-8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Aproximación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Teórica </a:t>
            </a:r>
            <a:r>
              <a:rPr sz="1200" b="1" dirty="0">
                <a:latin typeface="Times New Roman"/>
                <a:cs typeface="Times New Roman"/>
              </a:rPr>
              <a:t>desde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la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Perspectiva</a:t>
            </a:r>
            <a:r>
              <a:rPr sz="1200" b="1" spc="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spc="-25" dirty="0">
                <a:latin typeface="Times New Roman"/>
                <a:cs typeface="Times New Roman"/>
              </a:rPr>
              <a:t>la </a:t>
            </a:r>
            <a:r>
              <a:rPr sz="1200" b="1" dirty="0">
                <a:latin typeface="Times New Roman"/>
                <a:cs typeface="Times New Roman"/>
              </a:rPr>
              <a:t>Calidad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Social en la </a:t>
            </a:r>
            <a:r>
              <a:rPr sz="1200" b="1" spc="-10" dirty="0">
                <a:latin typeface="Times New Roman"/>
                <a:cs typeface="Times New Roman"/>
              </a:rPr>
              <a:t>Universidad</a:t>
            </a:r>
            <a:r>
              <a:rPr sz="1200" b="1" spc="-3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Venezolana”</a:t>
            </a:r>
            <a:endParaRPr sz="1200">
              <a:latin typeface="Times New Roman"/>
              <a:cs typeface="Times New Roman"/>
            </a:endParaRPr>
          </a:p>
          <a:p>
            <a:pPr marR="290830" algn="ctr">
              <a:lnSpc>
                <a:spcPct val="100000"/>
              </a:lnSpc>
              <a:spcBef>
                <a:spcPts val="375"/>
              </a:spcBef>
            </a:pPr>
            <a:r>
              <a:rPr sz="1200" b="1" dirty="0">
                <a:latin typeface="Times New Roman"/>
                <a:cs typeface="Times New Roman"/>
              </a:rPr>
              <a:t>Autora: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PhD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Rudy</a:t>
            </a:r>
            <a:r>
              <a:rPr sz="1200" b="1" spc="-4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Roraima Galindo</a:t>
            </a:r>
            <a:r>
              <a:rPr sz="1200" b="1" spc="-40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Barrios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24" name="object 24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46363" rIns="0" bIns="0" rtlCol="0">
            <a:spAutoFit/>
          </a:bodyPr>
          <a:lstStyle/>
          <a:p>
            <a:pPr marL="280035">
              <a:lnSpc>
                <a:spcPts val="1410"/>
              </a:lnSpc>
            </a:pPr>
            <a:fld id="{81D60167-4931-47E6-BA6A-407CBD079E47}" type="slidenum">
              <a:rPr spc="-25" dirty="0"/>
              <a:t>47</a:t>
            </a:fld>
            <a:endParaRPr spc="-25" dirty="0"/>
          </a:p>
        </p:txBody>
      </p:sp>
      <p:grpSp>
        <p:nvGrpSpPr>
          <p:cNvPr id="25" name="Grupo 24">
            <a:extLst>
              <a:ext uri="{FF2B5EF4-FFF2-40B4-BE49-F238E27FC236}">
                <a16:creationId xmlns:a16="http://schemas.microsoft.com/office/drawing/2014/main" id="{14328AB2-1158-B5C5-B5DB-6DED48B0DB30}"/>
              </a:ext>
            </a:extLst>
          </p:cNvPr>
          <p:cNvGrpSpPr/>
          <p:nvPr/>
        </p:nvGrpSpPr>
        <p:grpSpPr>
          <a:xfrm>
            <a:off x="78610" y="86359"/>
            <a:ext cx="6665976" cy="1452626"/>
            <a:chOff x="470065" y="1951410"/>
            <a:chExt cx="6665976" cy="1452626"/>
          </a:xfrm>
        </p:grpSpPr>
        <p:grpSp>
          <p:nvGrpSpPr>
            <p:cNvPr id="26" name="object 12">
              <a:extLst>
                <a:ext uri="{FF2B5EF4-FFF2-40B4-BE49-F238E27FC236}">
                  <a16:creationId xmlns:a16="http://schemas.microsoft.com/office/drawing/2014/main" id="{539368F5-8E5F-ADEC-FD7E-763F73757109}"/>
                </a:ext>
              </a:extLst>
            </p:cNvPr>
            <p:cNvGrpSpPr/>
            <p:nvPr/>
          </p:nvGrpSpPr>
          <p:grpSpPr>
            <a:xfrm>
              <a:off x="470065" y="1951664"/>
              <a:ext cx="6665976" cy="1452372"/>
              <a:chOff x="96011" y="115823"/>
              <a:chExt cx="6665976" cy="1452372"/>
            </a:xfrm>
          </p:grpSpPr>
          <p:pic>
            <p:nvPicPr>
              <p:cNvPr id="30" name="object 13">
                <a:extLst>
                  <a:ext uri="{FF2B5EF4-FFF2-40B4-BE49-F238E27FC236}">
                    <a16:creationId xmlns:a16="http://schemas.microsoft.com/office/drawing/2014/main" id="{B605E2DF-88BF-257E-3110-19BB7FC4762A}"/>
                  </a:ext>
                </a:extLst>
              </p:cNvPr>
              <p:cNvPicPr/>
              <p:nvPr/>
            </p:nvPicPr>
            <p:blipFill>
              <a:blip r:embed="rId3" cstate="print"/>
              <a:stretch>
                <a:fillRect/>
              </a:stretch>
            </p:blipFill>
            <p:spPr>
              <a:xfrm>
                <a:off x="96011" y="115823"/>
                <a:ext cx="6665976" cy="1452372"/>
              </a:xfrm>
              <a:prstGeom prst="rect">
                <a:avLst/>
              </a:prstGeom>
            </p:spPr>
          </p:pic>
          <p:pic>
            <p:nvPicPr>
              <p:cNvPr id="31" name="object 14">
                <a:extLst>
                  <a:ext uri="{FF2B5EF4-FFF2-40B4-BE49-F238E27FC236}">
                    <a16:creationId xmlns:a16="http://schemas.microsoft.com/office/drawing/2014/main" id="{F6A39108-74D8-FAF0-37A0-E8E3889A0527}"/>
                  </a:ext>
                </a:extLst>
              </p:cNvPr>
              <p:cNvPicPr/>
              <p:nvPr/>
            </p:nvPicPr>
            <p:blipFill>
              <a:blip r:embed="rId4" cstate="print"/>
              <a:stretch>
                <a:fillRect/>
              </a:stretch>
            </p:blipFill>
            <p:spPr>
              <a:xfrm>
                <a:off x="142849" y="142875"/>
                <a:ext cx="6572275" cy="1358646"/>
              </a:xfrm>
              <a:prstGeom prst="rect">
                <a:avLst/>
              </a:prstGeom>
            </p:spPr>
          </p:pic>
          <p:sp>
            <p:nvSpPr>
              <p:cNvPr id="32" name="object 15">
                <a:extLst>
                  <a:ext uri="{FF2B5EF4-FFF2-40B4-BE49-F238E27FC236}">
                    <a16:creationId xmlns:a16="http://schemas.microsoft.com/office/drawing/2014/main" id="{F10B7862-9754-AF32-74C5-0C1425EBF79B}"/>
                  </a:ext>
                </a:extLst>
              </p:cNvPr>
              <p:cNvSpPr/>
              <p:nvPr/>
            </p:nvSpPr>
            <p:spPr>
              <a:xfrm>
                <a:off x="142849" y="142875"/>
                <a:ext cx="6572884" cy="1358900"/>
              </a:xfrm>
              <a:custGeom>
                <a:avLst/>
                <a:gdLst/>
                <a:ahLst/>
                <a:cxnLst/>
                <a:rect l="l" t="t" r="r" b="b"/>
                <a:pathLst>
                  <a:path w="6572884" h="1358900">
                    <a:moveTo>
                      <a:pt x="0" y="226441"/>
                    </a:moveTo>
                    <a:lnTo>
                      <a:pt x="4600" y="180795"/>
                    </a:lnTo>
                    <a:lnTo>
                      <a:pt x="17795" y="138285"/>
                    </a:lnTo>
                    <a:lnTo>
                      <a:pt x="38673" y="99820"/>
                    </a:lnTo>
                    <a:lnTo>
                      <a:pt x="66324" y="66309"/>
                    </a:lnTo>
                    <a:lnTo>
                      <a:pt x="99837" y="38663"/>
                    </a:lnTo>
                    <a:lnTo>
                      <a:pt x="138301" y="17789"/>
                    </a:lnTo>
                    <a:lnTo>
                      <a:pt x="180806" y="4599"/>
                    </a:lnTo>
                    <a:lnTo>
                      <a:pt x="226440" y="0"/>
                    </a:lnTo>
                    <a:lnTo>
                      <a:pt x="6345834" y="0"/>
                    </a:lnTo>
                    <a:lnTo>
                      <a:pt x="6391480" y="4599"/>
                    </a:lnTo>
                    <a:lnTo>
                      <a:pt x="6433990" y="17789"/>
                    </a:lnTo>
                    <a:lnTo>
                      <a:pt x="6472455" y="38663"/>
                    </a:lnTo>
                    <a:lnTo>
                      <a:pt x="6505965" y="66309"/>
                    </a:lnTo>
                    <a:lnTo>
                      <a:pt x="6533612" y="99820"/>
                    </a:lnTo>
                    <a:lnTo>
                      <a:pt x="6554485" y="138285"/>
                    </a:lnTo>
                    <a:lnTo>
                      <a:pt x="6567676" y="180795"/>
                    </a:lnTo>
                    <a:lnTo>
                      <a:pt x="6572275" y="226441"/>
                    </a:lnTo>
                    <a:lnTo>
                      <a:pt x="6572275" y="1132204"/>
                    </a:lnTo>
                    <a:lnTo>
                      <a:pt x="6567676" y="1177850"/>
                    </a:lnTo>
                    <a:lnTo>
                      <a:pt x="6554485" y="1220360"/>
                    </a:lnTo>
                    <a:lnTo>
                      <a:pt x="6533612" y="1258825"/>
                    </a:lnTo>
                    <a:lnTo>
                      <a:pt x="6505965" y="1292336"/>
                    </a:lnTo>
                    <a:lnTo>
                      <a:pt x="6472455" y="1319982"/>
                    </a:lnTo>
                    <a:lnTo>
                      <a:pt x="6433990" y="1340856"/>
                    </a:lnTo>
                    <a:lnTo>
                      <a:pt x="6391480" y="1354046"/>
                    </a:lnTo>
                    <a:lnTo>
                      <a:pt x="6345834" y="1358646"/>
                    </a:lnTo>
                    <a:lnTo>
                      <a:pt x="226440" y="1358646"/>
                    </a:lnTo>
                    <a:lnTo>
                      <a:pt x="180806" y="1354046"/>
                    </a:lnTo>
                    <a:lnTo>
                      <a:pt x="138301" y="1340856"/>
                    </a:lnTo>
                    <a:lnTo>
                      <a:pt x="99837" y="1319982"/>
                    </a:lnTo>
                    <a:lnTo>
                      <a:pt x="66324" y="1292336"/>
                    </a:lnTo>
                    <a:lnTo>
                      <a:pt x="38673" y="1258825"/>
                    </a:lnTo>
                    <a:lnTo>
                      <a:pt x="17795" y="1220360"/>
                    </a:lnTo>
                    <a:lnTo>
                      <a:pt x="4600" y="1177850"/>
                    </a:lnTo>
                    <a:lnTo>
                      <a:pt x="0" y="1132204"/>
                    </a:lnTo>
                    <a:lnTo>
                      <a:pt x="0" y="226441"/>
                    </a:lnTo>
                    <a:close/>
                  </a:path>
                </a:pathLst>
              </a:custGeom>
              <a:ln w="9525">
                <a:solidFill>
                  <a:srgbClr val="55CE74"/>
                </a:solidFill>
              </a:ln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pic>
            <p:nvPicPr>
              <p:cNvPr id="33" name="object 16">
                <a:extLst>
                  <a:ext uri="{FF2B5EF4-FFF2-40B4-BE49-F238E27FC236}">
                    <a16:creationId xmlns:a16="http://schemas.microsoft.com/office/drawing/2014/main" id="{ED660243-DF4F-4A04-8BA6-F91DC3401FEC}"/>
                  </a:ext>
                </a:extLst>
              </p:cNvPr>
              <p:cNvPicPr/>
              <p:nvPr/>
            </p:nvPicPr>
            <p:blipFill>
              <a:blip r:embed="rId5" cstate="print"/>
              <a:stretch>
                <a:fillRect/>
              </a:stretch>
            </p:blipFill>
            <p:spPr>
              <a:xfrm>
                <a:off x="2500248" y="305930"/>
                <a:ext cx="1714500" cy="733945"/>
              </a:xfrm>
              <a:prstGeom prst="rect">
                <a:avLst/>
              </a:prstGeom>
            </p:spPr>
          </p:pic>
        </p:grpSp>
        <p:sp>
          <p:nvSpPr>
            <p:cNvPr id="27" name="object 16">
              <a:extLst>
                <a:ext uri="{FF2B5EF4-FFF2-40B4-BE49-F238E27FC236}">
                  <a16:creationId xmlns:a16="http://schemas.microsoft.com/office/drawing/2014/main" id="{037650C5-76C8-EC1E-1CF9-DCF7A690DFCD}"/>
                </a:ext>
              </a:extLst>
            </p:cNvPr>
            <p:cNvSpPr txBox="1"/>
            <p:nvPr/>
          </p:nvSpPr>
          <p:spPr>
            <a:xfrm>
              <a:off x="2775727" y="2875716"/>
              <a:ext cx="3332858" cy="391795"/>
            </a:xfrm>
            <a:prstGeom prst="rect">
              <a:avLst/>
            </a:prstGeom>
            <a:noFill/>
          </p:spPr>
          <p:txBody>
            <a:bodyPr vert="horz" wrap="square" lIns="0" tIns="12700" rIns="0" bIns="0" rtlCol="0">
              <a:spAutoFit/>
            </a:bodyPr>
            <a:lstStyle/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Volumen 4,  Número 1  Enero a Julio 2021</a:t>
              </a:r>
            </a:p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Revista Semestral. Venezuela</a:t>
              </a:r>
              <a:endParaRPr sz="1200" dirty="0">
                <a:latin typeface="Arial"/>
                <a:cs typeface="Arial"/>
              </a:endParaRPr>
            </a:p>
          </p:txBody>
        </p:sp>
        <p:pic>
          <p:nvPicPr>
            <p:cNvPr id="28" name="object 25">
              <a:extLst>
                <a:ext uri="{FF2B5EF4-FFF2-40B4-BE49-F238E27FC236}">
                  <a16:creationId xmlns:a16="http://schemas.microsoft.com/office/drawing/2014/main" id="{873C0C44-670B-1E2C-F57D-9AC50962B16E}"/>
                </a:ext>
              </a:extLst>
            </p:cNvPr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470065" y="2027896"/>
              <a:ext cx="2305662" cy="1053903"/>
            </a:xfrm>
            <a:prstGeom prst="rect">
              <a:avLst/>
            </a:prstGeom>
          </p:spPr>
        </p:pic>
        <p:pic>
          <p:nvPicPr>
            <p:cNvPr id="29" name="object 31">
              <a:extLst>
                <a:ext uri="{FF2B5EF4-FFF2-40B4-BE49-F238E27FC236}">
                  <a16:creationId xmlns:a16="http://schemas.microsoft.com/office/drawing/2014/main" id="{FA82DEAA-B08A-AE9E-0086-1778C8843CAB}"/>
                </a:ext>
              </a:extLst>
            </p:cNvPr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4932681" y="1951410"/>
              <a:ext cx="1805304" cy="893889"/>
            </a:xfrm>
            <a:prstGeom prst="rect">
              <a:avLst/>
            </a:prstGeom>
          </p:spPr>
        </p:pic>
      </p:grpSp>
    </p:spTree>
  </p:cSld>
  <p:clrMapOvr>
    <a:masterClrMapping/>
  </p:clrMapOvr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94485" y="115823"/>
            <a:ext cx="6669405" cy="8926195"/>
            <a:chOff x="94485" y="115823"/>
            <a:chExt cx="6669405" cy="8926195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0688" y="8551164"/>
              <a:ext cx="6516624" cy="160020"/>
            </a:xfrm>
            <a:prstGeom prst="rect">
              <a:avLst/>
            </a:prstGeom>
          </p:spPr>
        </p:pic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96012" y="115823"/>
              <a:ext cx="6665976" cy="1452372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42849" y="142875"/>
              <a:ext cx="6572275" cy="1358646"/>
            </a:xfrm>
            <a:prstGeom prst="rect">
              <a:avLst/>
            </a:prstGeom>
          </p:spPr>
        </p:pic>
        <p:sp>
          <p:nvSpPr>
            <p:cNvPr id="6" name="object 6"/>
            <p:cNvSpPr/>
            <p:nvPr/>
          </p:nvSpPr>
          <p:spPr>
            <a:xfrm>
              <a:off x="142849" y="142875"/>
              <a:ext cx="6572884" cy="1358900"/>
            </a:xfrm>
            <a:custGeom>
              <a:avLst/>
              <a:gdLst/>
              <a:ahLst/>
              <a:cxnLst/>
              <a:rect l="l" t="t" r="r" b="b"/>
              <a:pathLst>
                <a:path w="6572884" h="1358900">
                  <a:moveTo>
                    <a:pt x="0" y="226441"/>
                  </a:moveTo>
                  <a:lnTo>
                    <a:pt x="4600" y="180795"/>
                  </a:lnTo>
                  <a:lnTo>
                    <a:pt x="17795" y="138285"/>
                  </a:lnTo>
                  <a:lnTo>
                    <a:pt x="38673" y="99820"/>
                  </a:lnTo>
                  <a:lnTo>
                    <a:pt x="66324" y="66309"/>
                  </a:lnTo>
                  <a:lnTo>
                    <a:pt x="99837" y="38663"/>
                  </a:lnTo>
                  <a:lnTo>
                    <a:pt x="138301" y="17789"/>
                  </a:lnTo>
                  <a:lnTo>
                    <a:pt x="180806" y="4599"/>
                  </a:lnTo>
                  <a:lnTo>
                    <a:pt x="226440" y="0"/>
                  </a:lnTo>
                  <a:lnTo>
                    <a:pt x="6345834" y="0"/>
                  </a:lnTo>
                  <a:lnTo>
                    <a:pt x="6391480" y="4599"/>
                  </a:lnTo>
                  <a:lnTo>
                    <a:pt x="6433990" y="17789"/>
                  </a:lnTo>
                  <a:lnTo>
                    <a:pt x="6472455" y="38663"/>
                  </a:lnTo>
                  <a:lnTo>
                    <a:pt x="6505965" y="66309"/>
                  </a:lnTo>
                  <a:lnTo>
                    <a:pt x="6533612" y="99820"/>
                  </a:lnTo>
                  <a:lnTo>
                    <a:pt x="6554485" y="138285"/>
                  </a:lnTo>
                  <a:lnTo>
                    <a:pt x="6567676" y="180795"/>
                  </a:lnTo>
                  <a:lnTo>
                    <a:pt x="6572275" y="226441"/>
                  </a:lnTo>
                  <a:lnTo>
                    <a:pt x="6572275" y="1132204"/>
                  </a:lnTo>
                  <a:lnTo>
                    <a:pt x="6567676" y="1177850"/>
                  </a:lnTo>
                  <a:lnTo>
                    <a:pt x="6554485" y="1220360"/>
                  </a:lnTo>
                  <a:lnTo>
                    <a:pt x="6533612" y="1258825"/>
                  </a:lnTo>
                  <a:lnTo>
                    <a:pt x="6505965" y="1292336"/>
                  </a:lnTo>
                  <a:lnTo>
                    <a:pt x="6472455" y="1319982"/>
                  </a:lnTo>
                  <a:lnTo>
                    <a:pt x="6433990" y="1340856"/>
                  </a:lnTo>
                  <a:lnTo>
                    <a:pt x="6391480" y="1354046"/>
                  </a:lnTo>
                  <a:lnTo>
                    <a:pt x="6345834" y="1358646"/>
                  </a:lnTo>
                  <a:lnTo>
                    <a:pt x="226440" y="1358646"/>
                  </a:lnTo>
                  <a:lnTo>
                    <a:pt x="180806" y="1354046"/>
                  </a:lnTo>
                  <a:lnTo>
                    <a:pt x="138301" y="1340856"/>
                  </a:lnTo>
                  <a:lnTo>
                    <a:pt x="99837" y="1319982"/>
                  </a:lnTo>
                  <a:lnTo>
                    <a:pt x="66324" y="1292336"/>
                  </a:lnTo>
                  <a:lnTo>
                    <a:pt x="38673" y="1258825"/>
                  </a:lnTo>
                  <a:lnTo>
                    <a:pt x="17795" y="1220360"/>
                  </a:lnTo>
                  <a:lnTo>
                    <a:pt x="4600" y="1177850"/>
                  </a:lnTo>
                  <a:lnTo>
                    <a:pt x="0" y="1132204"/>
                  </a:lnTo>
                  <a:lnTo>
                    <a:pt x="0" y="226441"/>
                  </a:lnTo>
                  <a:close/>
                </a:path>
              </a:pathLst>
            </a:custGeom>
            <a:ln w="9525">
              <a:solidFill>
                <a:srgbClr val="55CE7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" name="object 7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2500248" y="305930"/>
              <a:ext cx="1714500" cy="733945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2738628" y="1024127"/>
              <a:ext cx="1897379" cy="371855"/>
            </a:xfrm>
            <a:prstGeom prst="rect">
              <a:avLst/>
            </a:prstGeom>
          </p:spPr>
        </p:pic>
        <p:pic>
          <p:nvPicPr>
            <p:cNvPr id="9" name="object 9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4401312" y="1024127"/>
              <a:ext cx="1577339" cy="371855"/>
            </a:xfrm>
            <a:prstGeom prst="rect">
              <a:avLst/>
            </a:prstGeom>
          </p:spPr>
        </p:pic>
        <p:pic>
          <p:nvPicPr>
            <p:cNvPr id="10" name="object 10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3169920" y="1207007"/>
              <a:ext cx="1546859" cy="371855"/>
            </a:xfrm>
            <a:prstGeom prst="rect">
              <a:avLst/>
            </a:prstGeom>
          </p:spPr>
        </p:pic>
        <p:pic>
          <p:nvPicPr>
            <p:cNvPr id="11" name="object 11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4482083" y="1207007"/>
              <a:ext cx="284988" cy="371855"/>
            </a:xfrm>
            <a:prstGeom prst="rect">
              <a:avLst/>
            </a:prstGeom>
          </p:spPr>
        </p:pic>
        <p:pic>
          <p:nvPicPr>
            <p:cNvPr id="12" name="object 12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4571999" y="1207007"/>
              <a:ext cx="1013460" cy="371855"/>
            </a:xfrm>
            <a:prstGeom prst="rect">
              <a:avLst/>
            </a:prstGeom>
          </p:spPr>
        </p:pic>
        <p:pic>
          <p:nvPicPr>
            <p:cNvPr id="13" name="object 13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324612" y="234695"/>
              <a:ext cx="1719072" cy="1341120"/>
            </a:xfrm>
            <a:prstGeom prst="rect">
              <a:avLst/>
            </a:prstGeom>
          </p:spPr>
        </p:pic>
        <p:pic>
          <p:nvPicPr>
            <p:cNvPr id="14" name="object 14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5606795" y="8193022"/>
              <a:ext cx="1092707" cy="848868"/>
            </a:xfrm>
            <a:prstGeom prst="rect">
              <a:avLst/>
            </a:prstGeom>
          </p:spPr>
        </p:pic>
        <p:pic>
          <p:nvPicPr>
            <p:cNvPr id="15" name="object 15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109728" y="8193022"/>
              <a:ext cx="1092708" cy="848868"/>
            </a:xfrm>
            <a:prstGeom prst="rect">
              <a:avLst/>
            </a:prstGeom>
          </p:spPr>
        </p:pic>
      </p:grpSp>
      <p:sp>
        <p:nvSpPr>
          <p:cNvPr id="16" name="object 16"/>
          <p:cNvSpPr txBox="1"/>
          <p:nvPr/>
        </p:nvSpPr>
        <p:spPr>
          <a:xfrm>
            <a:off x="293014" y="1068451"/>
            <a:ext cx="6345555" cy="700785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2992755" marR="771525" indent="-431800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Arial"/>
                <a:cs typeface="Arial"/>
              </a:rPr>
              <a:t>6ta.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Edición</a:t>
            </a:r>
            <a:r>
              <a:rPr sz="1200" b="1" spc="-10" dirty="0">
                <a:latin typeface="Arial"/>
                <a:cs typeface="Arial"/>
              </a:rPr>
              <a:t> Volumen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I</a:t>
            </a:r>
            <a:r>
              <a:rPr sz="1200" b="1" spc="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Enero</a:t>
            </a:r>
            <a:r>
              <a:rPr sz="1200" b="1" spc="-3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a</a:t>
            </a:r>
            <a:r>
              <a:rPr sz="1200" b="1" spc="-2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Julio</a:t>
            </a:r>
            <a:r>
              <a:rPr sz="1200" b="1" spc="-5" dirty="0">
                <a:latin typeface="Arial"/>
                <a:cs typeface="Arial"/>
              </a:rPr>
              <a:t> </a:t>
            </a:r>
            <a:r>
              <a:rPr sz="1200" b="1" spc="-20" dirty="0">
                <a:latin typeface="Arial"/>
                <a:cs typeface="Arial"/>
              </a:rPr>
              <a:t>2021 </a:t>
            </a:r>
            <a:r>
              <a:rPr sz="1200" b="1" dirty="0">
                <a:latin typeface="Arial"/>
                <a:cs typeface="Arial"/>
              </a:rPr>
              <a:t>Revista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Semestral-</a:t>
            </a:r>
            <a:r>
              <a:rPr sz="1200" b="1" spc="-40" dirty="0">
                <a:latin typeface="Arial"/>
                <a:cs typeface="Arial"/>
              </a:rPr>
              <a:t> </a:t>
            </a:r>
            <a:r>
              <a:rPr sz="1200" b="1" spc="-10" dirty="0">
                <a:latin typeface="Arial"/>
                <a:cs typeface="Arial"/>
              </a:rPr>
              <a:t>Venezuela</a:t>
            </a:r>
            <a:endParaRPr sz="12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305"/>
              </a:spcBef>
            </a:pPr>
            <a:endParaRPr sz="1200">
              <a:latin typeface="Arial"/>
              <a:cs typeface="Arial"/>
            </a:endParaRPr>
          </a:p>
          <a:p>
            <a:pPr marL="1270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sentido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axiológico.</a:t>
            </a:r>
            <a:endParaRPr sz="1200">
              <a:latin typeface="Times New Roman"/>
              <a:cs typeface="Times New Roman"/>
            </a:endParaRPr>
          </a:p>
          <a:p>
            <a:pPr marL="375285" marR="5715" indent="-363220" algn="just">
              <a:lnSpc>
                <a:spcPct val="100000"/>
              </a:lnSpc>
            </a:pPr>
            <a:r>
              <a:rPr sz="1200" b="1" i="1" dirty="0">
                <a:latin typeface="Times New Roman"/>
                <a:cs typeface="Times New Roman"/>
              </a:rPr>
              <a:t>Carácter</a:t>
            </a:r>
            <a:r>
              <a:rPr sz="1200" b="1" i="1" spc="45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ontológico</a:t>
            </a:r>
            <a:r>
              <a:rPr sz="1200" dirty="0">
                <a:latin typeface="Times New Roman"/>
                <a:cs typeface="Times New Roman"/>
              </a:rPr>
              <a:t>: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referente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calidad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social,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interpretación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especifica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individuo.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luz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posmodernidad,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debe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entender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ética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docente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esencia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ese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hacer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que </a:t>
            </a:r>
            <a:r>
              <a:rPr sz="1200" dirty="0">
                <a:latin typeface="Times New Roman"/>
                <a:cs typeface="Times New Roman"/>
              </a:rPr>
              <a:t>procura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búsqueda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conocimiento</a:t>
            </a:r>
            <a:r>
              <a:rPr sz="1200" spc="3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elevar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condición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estudiante</a:t>
            </a:r>
            <a:r>
              <a:rPr sz="1200" spc="3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ayudar</a:t>
            </a:r>
            <a:r>
              <a:rPr sz="1200" spc="31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desarrollo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personalidad;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forma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pensar,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decir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actuar.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Desde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trabajo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ético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fortalece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 conducta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personal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social del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estudiante;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tanto,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estamos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obligados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vocación, </a:t>
            </a:r>
            <a:r>
              <a:rPr sz="1200" dirty="0">
                <a:latin typeface="Times New Roman"/>
                <a:cs typeface="Times New Roman"/>
              </a:rPr>
              <a:t>amor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moral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actuar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 ética,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ya que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ésta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constituye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raíz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todas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esas reglas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docente </a:t>
            </a:r>
            <a:r>
              <a:rPr sz="1200" dirty="0">
                <a:latin typeface="Times New Roman"/>
                <a:cs typeface="Times New Roman"/>
              </a:rPr>
              <a:t>universitario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practica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socializa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adaptarse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vida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social.</a:t>
            </a:r>
            <a:r>
              <a:rPr sz="1200" spc="3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-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partir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allí,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ética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docente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constituye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hecho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reflexión sobre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moral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profesional en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vida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cotidiana.</a:t>
            </a:r>
            <a:endParaRPr sz="1200">
              <a:latin typeface="Times New Roman"/>
              <a:cs typeface="Times New Roman"/>
            </a:endParaRPr>
          </a:p>
          <a:p>
            <a:pPr marL="375285" marR="5080" indent="-363220" algn="just">
              <a:lnSpc>
                <a:spcPct val="100000"/>
              </a:lnSpc>
              <a:spcBef>
                <a:spcPts val="5"/>
              </a:spcBef>
            </a:pPr>
            <a:r>
              <a:rPr sz="1200" b="1" i="1" dirty="0">
                <a:latin typeface="Times New Roman"/>
                <a:cs typeface="Times New Roman"/>
              </a:rPr>
              <a:t>Ética:</a:t>
            </a:r>
            <a:r>
              <a:rPr sz="1200" b="1" i="1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educación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tiene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estar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altura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tiempos.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urgente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volver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ser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humano,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ser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otros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ser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social.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decir,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filosófica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educación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debe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ser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reflexión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sobre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obra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humana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comunidad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tiempo.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proyección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trascendencia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los </a:t>
            </a:r>
            <a:r>
              <a:rPr sz="1200" dirty="0">
                <a:latin typeface="Times New Roman"/>
                <a:cs typeface="Times New Roman"/>
              </a:rPr>
              <a:t>ideales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ser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humano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debe</a:t>
            </a:r>
            <a:r>
              <a:rPr sz="1200" spc="-10" dirty="0">
                <a:latin typeface="Times New Roman"/>
                <a:cs typeface="Times New Roman"/>
              </a:rPr>
              <a:t> educarse.</a:t>
            </a:r>
            <a:endParaRPr sz="1200">
              <a:latin typeface="Times New Roman"/>
              <a:cs typeface="Times New Roman"/>
            </a:endParaRPr>
          </a:p>
          <a:p>
            <a:pPr marL="375285" marR="5715" indent="-363220" algn="just">
              <a:lnSpc>
                <a:spcPct val="100000"/>
              </a:lnSpc>
            </a:pPr>
            <a:r>
              <a:rPr sz="1200" b="1" i="1" dirty="0">
                <a:latin typeface="Times New Roman"/>
                <a:cs typeface="Times New Roman"/>
              </a:rPr>
              <a:t>Cuestión</a:t>
            </a:r>
            <a:r>
              <a:rPr sz="1200" b="1" i="1" spc="175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metodológica:</a:t>
            </a:r>
            <a:r>
              <a:rPr sz="1200" b="1" i="1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busca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identificar,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cómo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ciudadanos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son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apoyados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plantea,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qué </a:t>
            </a:r>
            <a:r>
              <a:rPr sz="1200" dirty="0">
                <a:latin typeface="Times New Roman"/>
                <a:cs typeface="Times New Roman"/>
              </a:rPr>
              <a:t>instrumentos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son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más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útiles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medir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nivel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satisfacción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social,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además,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cómo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el </a:t>
            </a:r>
            <a:r>
              <a:rPr sz="1200" dirty="0">
                <a:latin typeface="Times New Roman"/>
                <a:cs typeface="Times New Roman"/>
              </a:rPr>
              <a:t>recinto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universitario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interviene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elaboración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instrumentos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técnicos,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dado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carácter </a:t>
            </a:r>
            <a:r>
              <a:rPr sz="1200" dirty="0">
                <a:latin typeface="Times New Roman"/>
                <a:cs typeface="Times New Roman"/>
              </a:rPr>
              <a:t>dinámico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subjetivo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actores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sociales.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imperante,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currículo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dé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respuesta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ser </a:t>
            </a:r>
            <a:r>
              <a:rPr sz="1200" dirty="0">
                <a:latin typeface="Times New Roman"/>
                <a:cs typeface="Times New Roman"/>
              </a:rPr>
              <a:t>humano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hoy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recintos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universitarios,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orientados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carácter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axiológico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educación,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impregna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participación,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fines,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propósitos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organización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contenidos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educación.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60"/>
              </a:spcBef>
            </a:pPr>
            <a:endParaRPr sz="12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</a:pPr>
            <a:r>
              <a:rPr sz="1200" b="1" dirty="0">
                <a:latin typeface="Times New Roman"/>
                <a:cs typeface="Times New Roman"/>
              </a:rPr>
              <a:t>Reflexiones</a:t>
            </a:r>
            <a:r>
              <a:rPr sz="1200" b="1" spc="-5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Finales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60"/>
              </a:spcBef>
            </a:pPr>
            <a:endParaRPr sz="1200">
              <a:latin typeface="Times New Roman"/>
              <a:cs typeface="Times New Roman"/>
            </a:endParaRPr>
          </a:p>
          <a:p>
            <a:pPr marL="375285" marR="6985" indent="-36322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Respecto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sentido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componente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axiológico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ámbito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pedagógico,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posible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afirmar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educación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valores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sigue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siendo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necesidad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inexorable,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preciso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orientar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aprender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spc="-50" dirty="0">
                <a:latin typeface="Times New Roman"/>
                <a:cs typeface="Times New Roman"/>
              </a:rPr>
              <a:t>a </a:t>
            </a:r>
            <a:r>
              <a:rPr sz="1200" dirty="0">
                <a:latin typeface="Times New Roman"/>
                <a:cs typeface="Times New Roman"/>
              </a:rPr>
              <a:t>elegir,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ello,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debe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capacitar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elegir,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debido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nuestro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proyecto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vida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debe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ser </a:t>
            </a:r>
            <a:r>
              <a:rPr sz="1200" dirty="0">
                <a:latin typeface="Times New Roman"/>
                <a:cs typeface="Times New Roman"/>
              </a:rPr>
              <a:t>abierto,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encaminado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hacia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horizonte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personal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social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extraordinario.</a:t>
            </a:r>
            <a:endParaRPr sz="1200">
              <a:latin typeface="Times New Roman"/>
              <a:cs typeface="Times New Roman"/>
            </a:endParaRPr>
          </a:p>
          <a:p>
            <a:pPr marL="375285" marR="5080" indent="-363220" algn="just">
              <a:lnSpc>
                <a:spcPct val="100000"/>
              </a:lnSpc>
              <a:spcBef>
                <a:spcPts val="5"/>
              </a:spcBef>
            </a:pP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3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este</a:t>
            </a:r>
            <a:r>
              <a:rPr sz="1200" spc="3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sentido,</a:t>
            </a:r>
            <a:r>
              <a:rPr sz="1200" spc="3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3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precisa</a:t>
            </a:r>
            <a:r>
              <a:rPr sz="1200" spc="3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3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4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educación</a:t>
            </a:r>
            <a:r>
              <a:rPr sz="1200" spc="40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3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3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valor</a:t>
            </a:r>
            <a:r>
              <a:rPr sz="1200" spc="40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3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conjuntamente</a:t>
            </a:r>
            <a:r>
              <a:rPr sz="1200" spc="3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desarrolla</a:t>
            </a:r>
            <a:r>
              <a:rPr sz="1200" spc="39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valores, </a:t>
            </a:r>
            <a:r>
              <a:rPr sz="1200" dirty="0">
                <a:latin typeface="Times New Roman"/>
                <a:cs typeface="Times New Roman"/>
              </a:rPr>
              <a:t>conllevando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axiológicamente la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educación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aporta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papel esencial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desarrollo.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Ergo,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es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3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reto</a:t>
            </a:r>
            <a:r>
              <a:rPr sz="1200" spc="3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ineludible</a:t>
            </a:r>
            <a:r>
              <a:rPr sz="1200" spc="3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3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debemos</a:t>
            </a:r>
            <a:r>
              <a:rPr sz="1200" spc="3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abordar</a:t>
            </a:r>
            <a:r>
              <a:rPr sz="1200" spc="3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desde</a:t>
            </a:r>
            <a:r>
              <a:rPr sz="1200" spc="3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3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estrategias</a:t>
            </a:r>
            <a:r>
              <a:rPr sz="1200" spc="3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3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encuentro,</a:t>
            </a:r>
            <a:r>
              <a:rPr sz="1200" spc="3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profesional</a:t>
            </a:r>
            <a:r>
              <a:rPr sz="1200" spc="345" dirty="0">
                <a:latin typeface="Times New Roman"/>
                <a:cs typeface="Times New Roman"/>
              </a:rPr>
              <a:t> </a:t>
            </a:r>
            <a:r>
              <a:rPr sz="1200" spc="-50" dirty="0">
                <a:latin typeface="Times New Roman"/>
                <a:cs typeface="Times New Roman"/>
              </a:rPr>
              <a:t>y </a:t>
            </a:r>
            <a:r>
              <a:rPr sz="1200" spc="-10" dirty="0">
                <a:latin typeface="Times New Roman"/>
                <a:cs typeface="Times New Roman"/>
              </a:rPr>
              <a:t>personal.</a:t>
            </a:r>
            <a:endParaRPr sz="1200">
              <a:latin typeface="Times New Roman"/>
              <a:cs typeface="Times New Roman"/>
            </a:endParaRPr>
          </a:p>
          <a:p>
            <a:pPr marL="375285" marR="6350" indent="-36322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3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este</a:t>
            </a:r>
            <a:r>
              <a:rPr sz="1200" spc="3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contexto,</a:t>
            </a:r>
            <a:r>
              <a:rPr sz="1200" spc="3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3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ser</a:t>
            </a:r>
            <a:r>
              <a:rPr sz="1200" spc="3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humano</a:t>
            </a:r>
            <a:r>
              <a:rPr sz="1200" spc="3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debe</a:t>
            </a:r>
            <a:r>
              <a:rPr sz="1200" spc="3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hacer</a:t>
            </a:r>
            <a:r>
              <a:rPr sz="1200" spc="3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valer</a:t>
            </a:r>
            <a:r>
              <a:rPr sz="1200" spc="3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3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condición</a:t>
            </a:r>
            <a:r>
              <a:rPr sz="1200" spc="3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ciudadana</a:t>
            </a:r>
            <a:r>
              <a:rPr sz="1200" spc="3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3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ende</a:t>
            </a:r>
            <a:r>
              <a:rPr sz="1200" spc="3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325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sana </a:t>
            </a:r>
            <a:r>
              <a:rPr sz="1200" dirty="0">
                <a:latin typeface="Times New Roman"/>
                <a:cs typeface="Times New Roman"/>
              </a:rPr>
              <a:t>convivencia,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cuanto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sociedad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deseable,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cuando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sus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integrantes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promueven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valores, </a:t>
            </a:r>
            <a:r>
              <a:rPr sz="1200" dirty="0">
                <a:latin typeface="Times New Roman"/>
                <a:cs typeface="Times New Roman"/>
              </a:rPr>
              <a:t>además</a:t>
            </a:r>
            <a:r>
              <a:rPr sz="1200" spc="4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45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impulsar</a:t>
            </a:r>
            <a:r>
              <a:rPr sz="1200" spc="4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4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trabajo</a:t>
            </a:r>
            <a:r>
              <a:rPr sz="1200" spc="4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colaborativo</a:t>
            </a:r>
            <a:r>
              <a:rPr sz="1200" spc="4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entre</a:t>
            </a:r>
            <a:r>
              <a:rPr sz="1200" spc="4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sus</a:t>
            </a:r>
            <a:r>
              <a:rPr sz="1200" spc="4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semejantes.</a:t>
            </a:r>
            <a:r>
              <a:rPr sz="1200" spc="4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4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sociedad</a:t>
            </a:r>
            <a:r>
              <a:rPr sz="1200" spc="4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</a:t>
            </a:r>
            <a:r>
              <a:rPr sz="1200" spc="48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estar </a:t>
            </a:r>
            <a:r>
              <a:rPr sz="1200" dirty="0">
                <a:latin typeface="Times New Roman"/>
                <a:cs typeface="Times New Roman"/>
              </a:rPr>
              <a:t>impregnada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axiológicamente,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apuntala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contenido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educación,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sentido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más </a:t>
            </a:r>
            <a:r>
              <a:rPr sz="1200" dirty="0">
                <a:latin typeface="Times New Roman"/>
                <a:cs typeface="Times New Roman"/>
              </a:rPr>
              <a:t>profundo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educación,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decir,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educación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cuanto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materia</a:t>
            </a:r>
            <a:r>
              <a:rPr sz="1200" spc="-10" dirty="0">
                <a:latin typeface="Times New Roman"/>
                <a:cs typeface="Times New Roman"/>
              </a:rPr>
              <a:t> axiológica.</a:t>
            </a:r>
            <a:endParaRPr sz="1200">
              <a:latin typeface="Times New Roman"/>
              <a:cs typeface="Times New Roman"/>
            </a:endParaRPr>
          </a:p>
        </p:txBody>
      </p:sp>
      <p:pic>
        <p:nvPicPr>
          <p:cNvPr id="17" name="object 17"/>
          <p:cNvPicPr/>
          <p:nvPr/>
        </p:nvPicPr>
        <p:blipFill>
          <a:blip r:embed="rId13" cstate="print"/>
          <a:stretch>
            <a:fillRect/>
          </a:stretch>
        </p:blipFill>
        <p:spPr>
          <a:xfrm>
            <a:off x="4725161" y="164274"/>
            <a:ext cx="1805305" cy="893889"/>
          </a:xfrm>
          <a:prstGeom prst="rect">
            <a:avLst/>
          </a:prstGeom>
        </p:spPr>
      </p:pic>
      <p:sp>
        <p:nvSpPr>
          <p:cNvPr id="18" name="object 18"/>
          <p:cNvSpPr txBox="1"/>
          <p:nvPr/>
        </p:nvSpPr>
        <p:spPr>
          <a:xfrm>
            <a:off x="1194612" y="8261840"/>
            <a:ext cx="4467860" cy="614045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 marL="12700" marR="5080" algn="ctr">
              <a:lnSpc>
                <a:spcPts val="1440"/>
              </a:lnSpc>
              <a:spcBef>
                <a:spcPts val="15"/>
              </a:spcBef>
            </a:pPr>
            <a:r>
              <a:rPr sz="1200" b="1" dirty="0">
                <a:latin typeface="Times New Roman"/>
                <a:cs typeface="Times New Roman"/>
              </a:rPr>
              <a:t>“La</a:t>
            </a:r>
            <a:r>
              <a:rPr sz="1200" b="1" spc="-7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Axiología:</a:t>
            </a:r>
            <a:r>
              <a:rPr sz="1200" b="1" spc="-6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Una</a:t>
            </a:r>
            <a:r>
              <a:rPr sz="1200" b="1" spc="-8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Aproximación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Teórica </a:t>
            </a:r>
            <a:r>
              <a:rPr sz="1200" b="1" dirty="0">
                <a:latin typeface="Times New Roman"/>
                <a:cs typeface="Times New Roman"/>
              </a:rPr>
              <a:t>desde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la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Perspectiva</a:t>
            </a:r>
            <a:r>
              <a:rPr sz="1200" b="1" spc="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spc="-25" dirty="0">
                <a:latin typeface="Times New Roman"/>
                <a:cs typeface="Times New Roman"/>
              </a:rPr>
              <a:t>la </a:t>
            </a:r>
            <a:r>
              <a:rPr sz="1200" b="1" dirty="0">
                <a:latin typeface="Times New Roman"/>
                <a:cs typeface="Times New Roman"/>
              </a:rPr>
              <a:t>Calidad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Social en la </a:t>
            </a:r>
            <a:r>
              <a:rPr sz="1200" b="1" spc="-10" dirty="0">
                <a:latin typeface="Times New Roman"/>
                <a:cs typeface="Times New Roman"/>
              </a:rPr>
              <a:t>Universidad</a:t>
            </a:r>
            <a:r>
              <a:rPr sz="1200" b="1" spc="-3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Venezolana”</a:t>
            </a:r>
            <a:endParaRPr sz="1200">
              <a:latin typeface="Times New Roman"/>
              <a:cs typeface="Times New Roman"/>
            </a:endParaRPr>
          </a:p>
          <a:p>
            <a:pPr marR="290830" algn="ctr">
              <a:lnSpc>
                <a:spcPct val="100000"/>
              </a:lnSpc>
              <a:spcBef>
                <a:spcPts val="375"/>
              </a:spcBef>
            </a:pPr>
            <a:r>
              <a:rPr sz="1200" b="1" dirty="0">
                <a:latin typeface="Times New Roman"/>
                <a:cs typeface="Times New Roman"/>
              </a:rPr>
              <a:t>Autora: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PhD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Rudy</a:t>
            </a:r>
            <a:r>
              <a:rPr sz="1200" b="1" spc="-4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Roraima Galindo</a:t>
            </a:r>
            <a:r>
              <a:rPr sz="1200" b="1" spc="-40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Barrios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9" name="object 19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46363" rIns="0" bIns="0" rtlCol="0">
            <a:spAutoFit/>
          </a:bodyPr>
          <a:lstStyle/>
          <a:p>
            <a:pPr marL="280035">
              <a:lnSpc>
                <a:spcPts val="1410"/>
              </a:lnSpc>
            </a:pPr>
            <a:fld id="{81D60167-4931-47E6-BA6A-407CBD079E47}" type="slidenum">
              <a:rPr spc="-25" dirty="0"/>
              <a:t>48</a:t>
            </a:fld>
            <a:endParaRPr spc="-25" dirty="0"/>
          </a:p>
        </p:txBody>
      </p:sp>
      <p:grpSp>
        <p:nvGrpSpPr>
          <p:cNvPr id="20" name="Grupo 19">
            <a:extLst>
              <a:ext uri="{FF2B5EF4-FFF2-40B4-BE49-F238E27FC236}">
                <a16:creationId xmlns:a16="http://schemas.microsoft.com/office/drawing/2014/main" id="{8474A3FC-0D69-85F8-FB9A-20EFEF7CB240}"/>
              </a:ext>
            </a:extLst>
          </p:cNvPr>
          <p:cNvGrpSpPr/>
          <p:nvPr/>
        </p:nvGrpSpPr>
        <p:grpSpPr>
          <a:xfrm>
            <a:off x="109728" y="102110"/>
            <a:ext cx="6665976" cy="1452626"/>
            <a:chOff x="470065" y="1951410"/>
            <a:chExt cx="6665976" cy="1452626"/>
          </a:xfrm>
        </p:grpSpPr>
        <p:grpSp>
          <p:nvGrpSpPr>
            <p:cNvPr id="21" name="object 12">
              <a:extLst>
                <a:ext uri="{FF2B5EF4-FFF2-40B4-BE49-F238E27FC236}">
                  <a16:creationId xmlns:a16="http://schemas.microsoft.com/office/drawing/2014/main" id="{473C73BF-73B4-9DD7-B39C-270286450DF8}"/>
                </a:ext>
              </a:extLst>
            </p:cNvPr>
            <p:cNvGrpSpPr/>
            <p:nvPr/>
          </p:nvGrpSpPr>
          <p:grpSpPr>
            <a:xfrm>
              <a:off x="470065" y="1951664"/>
              <a:ext cx="6665976" cy="1452372"/>
              <a:chOff x="96011" y="115823"/>
              <a:chExt cx="6665976" cy="1452372"/>
            </a:xfrm>
          </p:grpSpPr>
          <p:pic>
            <p:nvPicPr>
              <p:cNvPr id="25" name="object 13">
                <a:extLst>
                  <a:ext uri="{FF2B5EF4-FFF2-40B4-BE49-F238E27FC236}">
                    <a16:creationId xmlns:a16="http://schemas.microsoft.com/office/drawing/2014/main" id="{F505FCCF-923F-4D1C-637F-83D50980E26F}"/>
                  </a:ext>
                </a:extLst>
              </p:cNvPr>
              <p:cNvPicPr/>
              <p:nvPr/>
            </p:nvPicPr>
            <p:blipFill>
              <a:blip r:embed="rId3" cstate="print"/>
              <a:stretch>
                <a:fillRect/>
              </a:stretch>
            </p:blipFill>
            <p:spPr>
              <a:xfrm>
                <a:off x="96011" y="115823"/>
                <a:ext cx="6665976" cy="1452372"/>
              </a:xfrm>
              <a:prstGeom prst="rect">
                <a:avLst/>
              </a:prstGeom>
            </p:spPr>
          </p:pic>
          <p:pic>
            <p:nvPicPr>
              <p:cNvPr id="26" name="object 14">
                <a:extLst>
                  <a:ext uri="{FF2B5EF4-FFF2-40B4-BE49-F238E27FC236}">
                    <a16:creationId xmlns:a16="http://schemas.microsoft.com/office/drawing/2014/main" id="{37E92591-40E2-F116-B6E1-7F29F61B71BA}"/>
                  </a:ext>
                </a:extLst>
              </p:cNvPr>
              <p:cNvPicPr/>
              <p:nvPr/>
            </p:nvPicPr>
            <p:blipFill>
              <a:blip r:embed="rId4" cstate="print"/>
              <a:stretch>
                <a:fillRect/>
              </a:stretch>
            </p:blipFill>
            <p:spPr>
              <a:xfrm>
                <a:off x="142849" y="142875"/>
                <a:ext cx="6572275" cy="1358646"/>
              </a:xfrm>
              <a:prstGeom prst="rect">
                <a:avLst/>
              </a:prstGeom>
            </p:spPr>
          </p:pic>
          <p:sp>
            <p:nvSpPr>
              <p:cNvPr id="27" name="object 15">
                <a:extLst>
                  <a:ext uri="{FF2B5EF4-FFF2-40B4-BE49-F238E27FC236}">
                    <a16:creationId xmlns:a16="http://schemas.microsoft.com/office/drawing/2014/main" id="{8D6AD419-2059-F2F5-33E5-32E3B19960EB}"/>
                  </a:ext>
                </a:extLst>
              </p:cNvPr>
              <p:cNvSpPr/>
              <p:nvPr/>
            </p:nvSpPr>
            <p:spPr>
              <a:xfrm>
                <a:off x="142849" y="142875"/>
                <a:ext cx="6572884" cy="1358900"/>
              </a:xfrm>
              <a:custGeom>
                <a:avLst/>
                <a:gdLst/>
                <a:ahLst/>
                <a:cxnLst/>
                <a:rect l="l" t="t" r="r" b="b"/>
                <a:pathLst>
                  <a:path w="6572884" h="1358900">
                    <a:moveTo>
                      <a:pt x="0" y="226441"/>
                    </a:moveTo>
                    <a:lnTo>
                      <a:pt x="4600" y="180795"/>
                    </a:lnTo>
                    <a:lnTo>
                      <a:pt x="17795" y="138285"/>
                    </a:lnTo>
                    <a:lnTo>
                      <a:pt x="38673" y="99820"/>
                    </a:lnTo>
                    <a:lnTo>
                      <a:pt x="66324" y="66309"/>
                    </a:lnTo>
                    <a:lnTo>
                      <a:pt x="99837" y="38663"/>
                    </a:lnTo>
                    <a:lnTo>
                      <a:pt x="138301" y="17789"/>
                    </a:lnTo>
                    <a:lnTo>
                      <a:pt x="180806" y="4599"/>
                    </a:lnTo>
                    <a:lnTo>
                      <a:pt x="226440" y="0"/>
                    </a:lnTo>
                    <a:lnTo>
                      <a:pt x="6345834" y="0"/>
                    </a:lnTo>
                    <a:lnTo>
                      <a:pt x="6391480" y="4599"/>
                    </a:lnTo>
                    <a:lnTo>
                      <a:pt x="6433990" y="17789"/>
                    </a:lnTo>
                    <a:lnTo>
                      <a:pt x="6472455" y="38663"/>
                    </a:lnTo>
                    <a:lnTo>
                      <a:pt x="6505965" y="66309"/>
                    </a:lnTo>
                    <a:lnTo>
                      <a:pt x="6533612" y="99820"/>
                    </a:lnTo>
                    <a:lnTo>
                      <a:pt x="6554485" y="138285"/>
                    </a:lnTo>
                    <a:lnTo>
                      <a:pt x="6567676" y="180795"/>
                    </a:lnTo>
                    <a:lnTo>
                      <a:pt x="6572275" y="226441"/>
                    </a:lnTo>
                    <a:lnTo>
                      <a:pt x="6572275" y="1132204"/>
                    </a:lnTo>
                    <a:lnTo>
                      <a:pt x="6567676" y="1177850"/>
                    </a:lnTo>
                    <a:lnTo>
                      <a:pt x="6554485" y="1220360"/>
                    </a:lnTo>
                    <a:lnTo>
                      <a:pt x="6533612" y="1258825"/>
                    </a:lnTo>
                    <a:lnTo>
                      <a:pt x="6505965" y="1292336"/>
                    </a:lnTo>
                    <a:lnTo>
                      <a:pt x="6472455" y="1319982"/>
                    </a:lnTo>
                    <a:lnTo>
                      <a:pt x="6433990" y="1340856"/>
                    </a:lnTo>
                    <a:lnTo>
                      <a:pt x="6391480" y="1354046"/>
                    </a:lnTo>
                    <a:lnTo>
                      <a:pt x="6345834" y="1358646"/>
                    </a:lnTo>
                    <a:lnTo>
                      <a:pt x="226440" y="1358646"/>
                    </a:lnTo>
                    <a:lnTo>
                      <a:pt x="180806" y="1354046"/>
                    </a:lnTo>
                    <a:lnTo>
                      <a:pt x="138301" y="1340856"/>
                    </a:lnTo>
                    <a:lnTo>
                      <a:pt x="99837" y="1319982"/>
                    </a:lnTo>
                    <a:lnTo>
                      <a:pt x="66324" y="1292336"/>
                    </a:lnTo>
                    <a:lnTo>
                      <a:pt x="38673" y="1258825"/>
                    </a:lnTo>
                    <a:lnTo>
                      <a:pt x="17795" y="1220360"/>
                    </a:lnTo>
                    <a:lnTo>
                      <a:pt x="4600" y="1177850"/>
                    </a:lnTo>
                    <a:lnTo>
                      <a:pt x="0" y="1132204"/>
                    </a:lnTo>
                    <a:lnTo>
                      <a:pt x="0" y="226441"/>
                    </a:lnTo>
                    <a:close/>
                  </a:path>
                </a:pathLst>
              </a:custGeom>
              <a:ln w="9525">
                <a:solidFill>
                  <a:srgbClr val="55CE74"/>
                </a:solidFill>
              </a:ln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pic>
            <p:nvPicPr>
              <p:cNvPr id="28" name="object 16">
                <a:extLst>
                  <a:ext uri="{FF2B5EF4-FFF2-40B4-BE49-F238E27FC236}">
                    <a16:creationId xmlns:a16="http://schemas.microsoft.com/office/drawing/2014/main" id="{5ED56AB3-3EBA-30FE-ADF6-1660B6D8C3EA}"/>
                  </a:ext>
                </a:extLst>
              </p:cNvPr>
              <p:cNvPicPr/>
              <p:nvPr/>
            </p:nvPicPr>
            <p:blipFill>
              <a:blip r:embed="rId5" cstate="print"/>
              <a:stretch>
                <a:fillRect/>
              </a:stretch>
            </p:blipFill>
            <p:spPr>
              <a:xfrm>
                <a:off x="2500248" y="305930"/>
                <a:ext cx="1714500" cy="733945"/>
              </a:xfrm>
              <a:prstGeom prst="rect">
                <a:avLst/>
              </a:prstGeom>
            </p:spPr>
          </p:pic>
        </p:grpSp>
        <p:sp>
          <p:nvSpPr>
            <p:cNvPr id="22" name="object 16">
              <a:extLst>
                <a:ext uri="{FF2B5EF4-FFF2-40B4-BE49-F238E27FC236}">
                  <a16:creationId xmlns:a16="http://schemas.microsoft.com/office/drawing/2014/main" id="{9001E27E-B51B-4FED-8530-3D5B85C24D40}"/>
                </a:ext>
              </a:extLst>
            </p:cNvPr>
            <p:cNvSpPr txBox="1"/>
            <p:nvPr/>
          </p:nvSpPr>
          <p:spPr>
            <a:xfrm>
              <a:off x="2775727" y="2875716"/>
              <a:ext cx="3332858" cy="391795"/>
            </a:xfrm>
            <a:prstGeom prst="rect">
              <a:avLst/>
            </a:prstGeom>
            <a:noFill/>
          </p:spPr>
          <p:txBody>
            <a:bodyPr vert="horz" wrap="square" lIns="0" tIns="12700" rIns="0" bIns="0" rtlCol="0">
              <a:spAutoFit/>
            </a:bodyPr>
            <a:lstStyle/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Volumen 4,  Número 1  Enero a Julio 2021</a:t>
              </a:r>
            </a:p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Revista Semestral. Venezuela</a:t>
              </a:r>
              <a:endParaRPr sz="1200" dirty="0">
                <a:latin typeface="Arial"/>
                <a:cs typeface="Arial"/>
              </a:endParaRPr>
            </a:p>
          </p:txBody>
        </p:sp>
        <p:pic>
          <p:nvPicPr>
            <p:cNvPr id="23" name="object 25">
              <a:extLst>
                <a:ext uri="{FF2B5EF4-FFF2-40B4-BE49-F238E27FC236}">
                  <a16:creationId xmlns:a16="http://schemas.microsoft.com/office/drawing/2014/main" id="{86C59824-9800-5E4D-ADE7-6C0529AB5F7E}"/>
                </a:ext>
              </a:extLst>
            </p:cNvPr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470065" y="2027896"/>
              <a:ext cx="2305662" cy="1053903"/>
            </a:xfrm>
            <a:prstGeom prst="rect">
              <a:avLst/>
            </a:prstGeom>
          </p:spPr>
        </p:pic>
        <p:pic>
          <p:nvPicPr>
            <p:cNvPr id="24" name="object 31">
              <a:extLst>
                <a:ext uri="{FF2B5EF4-FFF2-40B4-BE49-F238E27FC236}">
                  <a16:creationId xmlns:a16="http://schemas.microsoft.com/office/drawing/2014/main" id="{8C560BD6-9B99-6AA6-FD3C-7D47C1DCBEE5}"/>
                </a:ext>
              </a:extLst>
            </p:cNvPr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4932681" y="1951410"/>
              <a:ext cx="1805304" cy="893889"/>
            </a:xfrm>
            <a:prstGeom prst="rect">
              <a:avLst/>
            </a:prstGeom>
          </p:spPr>
        </p:pic>
      </p:grpSp>
    </p:spTree>
  </p:cSld>
  <p:clrMapOvr>
    <a:masterClrMapping/>
  </p:clrMapOvr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94485" y="115823"/>
            <a:ext cx="6669405" cy="8926195"/>
            <a:chOff x="94485" y="115823"/>
            <a:chExt cx="6669405" cy="8926195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0688" y="8551164"/>
              <a:ext cx="6516624" cy="160020"/>
            </a:xfrm>
            <a:prstGeom prst="rect">
              <a:avLst/>
            </a:prstGeom>
          </p:spPr>
        </p:pic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96012" y="115823"/>
              <a:ext cx="6665976" cy="1452372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42849" y="142875"/>
              <a:ext cx="6572275" cy="1358646"/>
            </a:xfrm>
            <a:prstGeom prst="rect">
              <a:avLst/>
            </a:prstGeom>
          </p:spPr>
        </p:pic>
        <p:sp>
          <p:nvSpPr>
            <p:cNvPr id="6" name="object 6"/>
            <p:cNvSpPr/>
            <p:nvPr/>
          </p:nvSpPr>
          <p:spPr>
            <a:xfrm>
              <a:off x="142849" y="142875"/>
              <a:ext cx="6572884" cy="1358900"/>
            </a:xfrm>
            <a:custGeom>
              <a:avLst/>
              <a:gdLst/>
              <a:ahLst/>
              <a:cxnLst/>
              <a:rect l="l" t="t" r="r" b="b"/>
              <a:pathLst>
                <a:path w="6572884" h="1358900">
                  <a:moveTo>
                    <a:pt x="0" y="226441"/>
                  </a:moveTo>
                  <a:lnTo>
                    <a:pt x="4600" y="180795"/>
                  </a:lnTo>
                  <a:lnTo>
                    <a:pt x="17795" y="138285"/>
                  </a:lnTo>
                  <a:lnTo>
                    <a:pt x="38673" y="99820"/>
                  </a:lnTo>
                  <a:lnTo>
                    <a:pt x="66324" y="66309"/>
                  </a:lnTo>
                  <a:lnTo>
                    <a:pt x="99837" y="38663"/>
                  </a:lnTo>
                  <a:lnTo>
                    <a:pt x="138301" y="17789"/>
                  </a:lnTo>
                  <a:lnTo>
                    <a:pt x="180806" y="4599"/>
                  </a:lnTo>
                  <a:lnTo>
                    <a:pt x="226440" y="0"/>
                  </a:lnTo>
                  <a:lnTo>
                    <a:pt x="6345834" y="0"/>
                  </a:lnTo>
                  <a:lnTo>
                    <a:pt x="6391480" y="4599"/>
                  </a:lnTo>
                  <a:lnTo>
                    <a:pt x="6433990" y="17789"/>
                  </a:lnTo>
                  <a:lnTo>
                    <a:pt x="6472455" y="38663"/>
                  </a:lnTo>
                  <a:lnTo>
                    <a:pt x="6505965" y="66309"/>
                  </a:lnTo>
                  <a:lnTo>
                    <a:pt x="6533612" y="99820"/>
                  </a:lnTo>
                  <a:lnTo>
                    <a:pt x="6554485" y="138285"/>
                  </a:lnTo>
                  <a:lnTo>
                    <a:pt x="6567676" y="180795"/>
                  </a:lnTo>
                  <a:lnTo>
                    <a:pt x="6572275" y="226441"/>
                  </a:lnTo>
                  <a:lnTo>
                    <a:pt x="6572275" y="1132204"/>
                  </a:lnTo>
                  <a:lnTo>
                    <a:pt x="6567676" y="1177850"/>
                  </a:lnTo>
                  <a:lnTo>
                    <a:pt x="6554485" y="1220360"/>
                  </a:lnTo>
                  <a:lnTo>
                    <a:pt x="6533612" y="1258825"/>
                  </a:lnTo>
                  <a:lnTo>
                    <a:pt x="6505965" y="1292336"/>
                  </a:lnTo>
                  <a:lnTo>
                    <a:pt x="6472455" y="1319982"/>
                  </a:lnTo>
                  <a:lnTo>
                    <a:pt x="6433990" y="1340856"/>
                  </a:lnTo>
                  <a:lnTo>
                    <a:pt x="6391480" y="1354046"/>
                  </a:lnTo>
                  <a:lnTo>
                    <a:pt x="6345834" y="1358646"/>
                  </a:lnTo>
                  <a:lnTo>
                    <a:pt x="226440" y="1358646"/>
                  </a:lnTo>
                  <a:lnTo>
                    <a:pt x="180806" y="1354046"/>
                  </a:lnTo>
                  <a:lnTo>
                    <a:pt x="138301" y="1340856"/>
                  </a:lnTo>
                  <a:lnTo>
                    <a:pt x="99837" y="1319982"/>
                  </a:lnTo>
                  <a:lnTo>
                    <a:pt x="66324" y="1292336"/>
                  </a:lnTo>
                  <a:lnTo>
                    <a:pt x="38673" y="1258825"/>
                  </a:lnTo>
                  <a:lnTo>
                    <a:pt x="17795" y="1220360"/>
                  </a:lnTo>
                  <a:lnTo>
                    <a:pt x="4600" y="1177850"/>
                  </a:lnTo>
                  <a:lnTo>
                    <a:pt x="0" y="1132204"/>
                  </a:lnTo>
                  <a:lnTo>
                    <a:pt x="0" y="226441"/>
                  </a:lnTo>
                  <a:close/>
                </a:path>
              </a:pathLst>
            </a:custGeom>
            <a:ln w="9525">
              <a:solidFill>
                <a:srgbClr val="55CE7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" name="object 7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2500248" y="305930"/>
              <a:ext cx="1714500" cy="733945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2738628" y="1024127"/>
              <a:ext cx="1897379" cy="371855"/>
            </a:xfrm>
            <a:prstGeom prst="rect">
              <a:avLst/>
            </a:prstGeom>
          </p:spPr>
        </p:pic>
        <p:pic>
          <p:nvPicPr>
            <p:cNvPr id="9" name="object 9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4401312" y="1024127"/>
              <a:ext cx="1577339" cy="371855"/>
            </a:xfrm>
            <a:prstGeom prst="rect">
              <a:avLst/>
            </a:prstGeom>
          </p:spPr>
        </p:pic>
        <p:pic>
          <p:nvPicPr>
            <p:cNvPr id="10" name="object 10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3169920" y="1207007"/>
              <a:ext cx="1546859" cy="371855"/>
            </a:xfrm>
            <a:prstGeom prst="rect">
              <a:avLst/>
            </a:prstGeom>
          </p:spPr>
        </p:pic>
        <p:pic>
          <p:nvPicPr>
            <p:cNvPr id="11" name="object 11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4482083" y="1207007"/>
              <a:ext cx="284988" cy="371855"/>
            </a:xfrm>
            <a:prstGeom prst="rect">
              <a:avLst/>
            </a:prstGeom>
          </p:spPr>
        </p:pic>
        <p:pic>
          <p:nvPicPr>
            <p:cNvPr id="12" name="object 12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4571999" y="1207007"/>
              <a:ext cx="1013460" cy="371855"/>
            </a:xfrm>
            <a:prstGeom prst="rect">
              <a:avLst/>
            </a:prstGeom>
          </p:spPr>
        </p:pic>
        <p:pic>
          <p:nvPicPr>
            <p:cNvPr id="13" name="object 13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324612" y="234695"/>
              <a:ext cx="1719072" cy="1341120"/>
            </a:xfrm>
            <a:prstGeom prst="rect">
              <a:avLst/>
            </a:prstGeom>
          </p:spPr>
        </p:pic>
        <p:pic>
          <p:nvPicPr>
            <p:cNvPr id="14" name="object 14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5606795" y="8193022"/>
              <a:ext cx="1092707" cy="848868"/>
            </a:xfrm>
            <a:prstGeom prst="rect">
              <a:avLst/>
            </a:prstGeom>
          </p:spPr>
        </p:pic>
        <p:pic>
          <p:nvPicPr>
            <p:cNvPr id="15" name="object 15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109728" y="8193022"/>
              <a:ext cx="1092708" cy="848868"/>
            </a:xfrm>
            <a:prstGeom prst="rect">
              <a:avLst/>
            </a:prstGeom>
          </p:spPr>
        </p:pic>
      </p:grpSp>
      <p:sp>
        <p:nvSpPr>
          <p:cNvPr id="16" name="object 16"/>
          <p:cNvSpPr txBox="1"/>
          <p:nvPr/>
        </p:nvSpPr>
        <p:spPr>
          <a:xfrm>
            <a:off x="293014" y="1068451"/>
            <a:ext cx="6343015" cy="500649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2992755" marR="768985" indent="-431800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Arial"/>
                <a:cs typeface="Arial"/>
              </a:rPr>
              <a:t>6ta.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Edición</a:t>
            </a:r>
            <a:r>
              <a:rPr sz="1200" b="1" spc="-10" dirty="0">
                <a:latin typeface="Arial"/>
                <a:cs typeface="Arial"/>
              </a:rPr>
              <a:t> Volumen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I</a:t>
            </a:r>
            <a:r>
              <a:rPr sz="1200" b="1" spc="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Enero</a:t>
            </a:r>
            <a:r>
              <a:rPr sz="1200" b="1" spc="-3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a</a:t>
            </a:r>
            <a:r>
              <a:rPr sz="1200" b="1" spc="-2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Julio</a:t>
            </a:r>
            <a:r>
              <a:rPr sz="1200" b="1" spc="-5" dirty="0">
                <a:latin typeface="Arial"/>
                <a:cs typeface="Arial"/>
              </a:rPr>
              <a:t> </a:t>
            </a:r>
            <a:r>
              <a:rPr sz="1200" b="1" spc="-20" dirty="0">
                <a:latin typeface="Arial"/>
                <a:cs typeface="Arial"/>
              </a:rPr>
              <a:t>2021 </a:t>
            </a:r>
            <a:r>
              <a:rPr sz="1200" b="1" dirty="0">
                <a:latin typeface="Arial"/>
                <a:cs typeface="Arial"/>
              </a:rPr>
              <a:t>Revista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Semestral-</a:t>
            </a:r>
            <a:r>
              <a:rPr sz="1200" b="1" spc="-40" dirty="0">
                <a:latin typeface="Arial"/>
                <a:cs typeface="Arial"/>
              </a:rPr>
              <a:t> </a:t>
            </a:r>
            <a:r>
              <a:rPr sz="1200" b="1" spc="-10" dirty="0">
                <a:latin typeface="Arial"/>
                <a:cs typeface="Arial"/>
              </a:rPr>
              <a:t>Venezuela</a:t>
            </a:r>
            <a:endParaRPr sz="1200" dirty="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869"/>
              </a:spcBef>
            </a:pPr>
            <a:endParaRPr sz="1200" dirty="0">
              <a:latin typeface="Arial"/>
              <a:cs typeface="Arial"/>
            </a:endParaRPr>
          </a:p>
          <a:p>
            <a:pPr algn="ctr">
              <a:lnSpc>
                <a:spcPct val="100000"/>
              </a:lnSpc>
            </a:pPr>
            <a:r>
              <a:rPr sz="1200" b="1" dirty="0">
                <a:latin typeface="Times New Roman"/>
                <a:cs typeface="Times New Roman"/>
              </a:rPr>
              <a:t>Referencias</a:t>
            </a:r>
            <a:r>
              <a:rPr sz="1200" b="1" spc="-6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Bibliográficas</a:t>
            </a:r>
            <a:endParaRPr sz="1200" dirty="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60"/>
              </a:spcBef>
            </a:pPr>
            <a:endParaRPr sz="1200" dirty="0">
              <a:latin typeface="Times New Roman"/>
              <a:cs typeface="Times New Roman"/>
            </a:endParaRPr>
          </a:p>
          <a:p>
            <a:pPr marL="375285" marR="5080" indent="-363220">
              <a:lnSpc>
                <a:spcPct val="100000"/>
              </a:lnSpc>
              <a:tabLst>
                <a:tab pos="1841500" algn="l"/>
              </a:tabLst>
            </a:pPr>
            <a:r>
              <a:rPr sz="1200" dirty="0">
                <a:latin typeface="Times New Roman"/>
                <a:cs typeface="Times New Roman"/>
              </a:rPr>
              <a:t>Becker,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G.</a:t>
            </a:r>
            <a:r>
              <a:rPr sz="1200" spc="-5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(2007).</a:t>
            </a:r>
            <a:r>
              <a:rPr sz="1200" dirty="0">
                <a:latin typeface="Times New Roman"/>
                <a:cs typeface="Times New Roman"/>
              </a:rPr>
              <a:t>	</a:t>
            </a:r>
            <a:r>
              <a:rPr sz="1200" i="1" dirty="0">
                <a:latin typeface="Times New Roman"/>
                <a:cs typeface="Times New Roman"/>
              </a:rPr>
              <a:t>El</a:t>
            </a:r>
            <a:r>
              <a:rPr sz="1200" i="1" spc="105" dirty="0">
                <a:latin typeface="Times New Roman"/>
                <a:cs typeface="Times New Roman"/>
              </a:rPr>
              <a:t>  </a:t>
            </a:r>
            <a:r>
              <a:rPr sz="1200" i="1" dirty="0">
                <a:latin typeface="Times New Roman"/>
                <a:cs typeface="Times New Roman"/>
              </a:rPr>
              <a:t>Capital</a:t>
            </a:r>
            <a:r>
              <a:rPr sz="1200" i="1" spc="110" dirty="0">
                <a:latin typeface="Times New Roman"/>
                <a:cs typeface="Times New Roman"/>
              </a:rPr>
              <a:t>  </a:t>
            </a:r>
            <a:r>
              <a:rPr sz="1200" i="1" dirty="0">
                <a:latin typeface="Times New Roman"/>
                <a:cs typeface="Times New Roman"/>
              </a:rPr>
              <a:t>Humano</a:t>
            </a:r>
            <a:r>
              <a:rPr sz="1200" i="1" spc="110" dirty="0">
                <a:latin typeface="Times New Roman"/>
                <a:cs typeface="Times New Roman"/>
              </a:rPr>
              <a:t>  </a:t>
            </a:r>
            <a:r>
              <a:rPr sz="1200" i="1" dirty="0">
                <a:latin typeface="Times New Roman"/>
                <a:cs typeface="Times New Roman"/>
              </a:rPr>
              <a:t>y</a:t>
            </a:r>
            <a:r>
              <a:rPr sz="1200" i="1" spc="105" dirty="0">
                <a:latin typeface="Times New Roman"/>
                <a:cs typeface="Times New Roman"/>
              </a:rPr>
              <a:t>  </a:t>
            </a:r>
            <a:r>
              <a:rPr sz="1200" i="1" dirty="0">
                <a:latin typeface="Times New Roman"/>
                <a:cs typeface="Times New Roman"/>
              </a:rPr>
              <a:t>la</a:t>
            </a:r>
            <a:r>
              <a:rPr sz="1200" i="1" spc="105" dirty="0">
                <a:latin typeface="Times New Roman"/>
                <a:cs typeface="Times New Roman"/>
              </a:rPr>
              <a:t>  </a:t>
            </a:r>
            <a:r>
              <a:rPr sz="1200" i="1" dirty="0">
                <a:latin typeface="Times New Roman"/>
                <a:cs typeface="Times New Roman"/>
              </a:rPr>
              <a:t>Distribución</a:t>
            </a:r>
            <a:r>
              <a:rPr sz="1200" i="1" spc="110" dirty="0">
                <a:latin typeface="Times New Roman"/>
                <a:cs typeface="Times New Roman"/>
              </a:rPr>
              <a:t>  </a:t>
            </a:r>
            <a:r>
              <a:rPr sz="1200" i="1" dirty="0">
                <a:latin typeface="Times New Roman"/>
                <a:cs typeface="Times New Roman"/>
              </a:rPr>
              <a:t>del</a:t>
            </a:r>
            <a:r>
              <a:rPr sz="1200" i="1" spc="110" dirty="0">
                <a:latin typeface="Times New Roman"/>
                <a:cs typeface="Times New Roman"/>
              </a:rPr>
              <a:t>  </a:t>
            </a:r>
            <a:r>
              <a:rPr sz="1200" i="1" dirty="0">
                <a:latin typeface="Times New Roman"/>
                <a:cs typeface="Times New Roman"/>
              </a:rPr>
              <a:t>Ingreso</a:t>
            </a:r>
            <a:r>
              <a:rPr sz="1200" dirty="0">
                <a:latin typeface="Times New Roman"/>
                <a:cs typeface="Times New Roman"/>
              </a:rPr>
              <a:t>.</a:t>
            </a:r>
            <a:r>
              <a:rPr sz="1200" spc="10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University</a:t>
            </a:r>
            <a:r>
              <a:rPr sz="1200" spc="484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of </a:t>
            </a:r>
            <a:r>
              <a:rPr sz="1200" dirty="0">
                <a:latin typeface="Times New Roman"/>
                <a:cs typeface="Times New Roman"/>
              </a:rPr>
              <a:t>Michigan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Press,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Michigan.</a:t>
            </a:r>
            <a:endParaRPr sz="1200" dirty="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65"/>
              </a:spcBef>
            </a:pPr>
            <a:endParaRPr sz="1200" dirty="0">
              <a:latin typeface="Times New Roman"/>
              <a:cs typeface="Times New Roman"/>
            </a:endParaRPr>
          </a:p>
          <a:p>
            <a:pPr marL="375285" marR="5080" indent="-363220">
              <a:lnSpc>
                <a:spcPct val="100000"/>
              </a:lnSpc>
              <a:tabLst>
                <a:tab pos="633095" algn="l"/>
                <a:tab pos="960755" algn="l"/>
                <a:tab pos="1560830" algn="l"/>
                <a:tab pos="2439035" algn="l"/>
                <a:tab pos="2740660" algn="l"/>
                <a:tab pos="3269615" algn="l"/>
                <a:tab pos="3823335" algn="l"/>
                <a:tab pos="4124960" algn="l"/>
                <a:tab pos="4836795" algn="l"/>
                <a:tab pos="5659755" algn="l"/>
              </a:tabLst>
            </a:pPr>
            <a:r>
              <a:rPr sz="1200" spc="-10" dirty="0">
                <a:latin typeface="Times New Roman"/>
                <a:cs typeface="Times New Roman"/>
              </a:rPr>
              <a:t>Bennis,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	</a:t>
            </a:r>
            <a:r>
              <a:rPr sz="1200" spc="-25" dirty="0">
                <a:solidFill>
                  <a:schemeClr val="tx1"/>
                </a:solidFill>
                <a:latin typeface="Times New Roman"/>
                <a:cs typeface="Times New Roman"/>
              </a:rPr>
              <a:t>W.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	</a:t>
            </a:r>
            <a:r>
              <a:rPr sz="1200" spc="-10" dirty="0">
                <a:solidFill>
                  <a:schemeClr val="tx1"/>
                </a:solidFill>
                <a:latin typeface="Times New Roman"/>
                <a:cs typeface="Times New Roman"/>
              </a:rPr>
              <a:t>(2008).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	</a:t>
            </a:r>
            <a:r>
              <a:rPr sz="1200" i="1" spc="-10" dirty="0">
                <a:solidFill>
                  <a:schemeClr val="tx1"/>
                </a:solidFill>
                <a:latin typeface="Times New Roman"/>
                <a:cs typeface="Times New Roman"/>
              </a:rPr>
              <a:t>Convertirse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	</a:t>
            </a:r>
            <a:r>
              <a:rPr sz="1200" i="1" spc="-25" dirty="0">
                <a:solidFill>
                  <a:schemeClr val="tx1"/>
                </a:solidFill>
                <a:latin typeface="Times New Roman"/>
                <a:cs typeface="Times New Roman"/>
              </a:rPr>
              <a:t>en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	</a:t>
            </a:r>
            <a:r>
              <a:rPr sz="1200" i="1" spc="-10" dirty="0">
                <a:solidFill>
                  <a:schemeClr val="tx1"/>
                </a:solidFill>
                <a:latin typeface="Times New Roman"/>
                <a:cs typeface="Times New Roman"/>
              </a:rPr>
              <a:t>Líder</a:t>
            </a:r>
            <a:r>
              <a:rPr sz="1200" spc="-10" dirty="0">
                <a:solidFill>
                  <a:schemeClr val="tx1"/>
                </a:solidFill>
                <a:latin typeface="Times New Roman"/>
                <a:cs typeface="Times New Roman"/>
              </a:rPr>
              <a:t>.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	</a:t>
            </a:r>
            <a:r>
              <a:rPr sz="1200" spc="-10" dirty="0">
                <a:solidFill>
                  <a:schemeClr val="tx1"/>
                </a:solidFill>
                <a:latin typeface="Times New Roman"/>
                <a:cs typeface="Times New Roman"/>
              </a:rPr>
              <a:t>Libros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	</a:t>
            </a:r>
            <a:r>
              <a:rPr sz="1200" spc="-25" dirty="0">
                <a:solidFill>
                  <a:schemeClr val="tx1"/>
                </a:solidFill>
                <a:latin typeface="Times New Roman"/>
                <a:cs typeface="Times New Roman"/>
              </a:rPr>
              <a:t>de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	</a:t>
            </a:r>
            <a:r>
              <a:rPr sz="1200" spc="-10" dirty="0">
                <a:solidFill>
                  <a:schemeClr val="tx1"/>
                </a:solidFill>
                <a:latin typeface="Times New Roman"/>
                <a:cs typeface="Times New Roman"/>
              </a:rPr>
              <a:t>Gerencia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	</a:t>
            </a:r>
            <a:r>
              <a:rPr sz="1200" spc="-10" dirty="0">
                <a:solidFill>
                  <a:schemeClr val="tx1"/>
                </a:solidFill>
                <a:latin typeface="Times New Roman"/>
                <a:cs typeface="Times New Roman"/>
              </a:rPr>
              <a:t>resumidos.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	</a:t>
            </a:r>
            <a:r>
              <a:rPr sz="1200" spc="-10" dirty="0">
                <a:solidFill>
                  <a:schemeClr val="tx1"/>
                </a:solidFill>
                <a:latin typeface="Times New Roman"/>
                <a:cs typeface="Times New Roman"/>
              </a:rPr>
              <a:t>Disponible en:</a:t>
            </a:r>
            <a:r>
              <a:rPr sz="1200" spc="-10" dirty="0">
                <a:solidFill>
                  <a:schemeClr val="tx1"/>
                </a:solidFill>
                <a:latin typeface="Times New Roman"/>
                <a:cs typeface="Times New Roman"/>
                <a:hlinkClick r:id="rId1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http://www.resumido.com/es/libro.php?cod=164.</a:t>
            </a:r>
            <a:endParaRPr sz="1200" dirty="0">
              <a:solidFill>
                <a:schemeClr val="tx1"/>
              </a:solidFill>
              <a:latin typeface="Times New Roman"/>
              <a:cs typeface="Times New Roman"/>
            </a:endParaRPr>
          </a:p>
          <a:p>
            <a:pPr marL="12700" marR="283845">
              <a:lnSpc>
                <a:spcPct val="200000"/>
              </a:lnSpc>
            </a:pP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Bergen,</a:t>
            </a:r>
            <a:r>
              <a:rPr sz="1200" spc="-2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spc="-70" dirty="0">
                <a:solidFill>
                  <a:schemeClr val="tx1"/>
                </a:solidFill>
                <a:latin typeface="Times New Roman"/>
                <a:cs typeface="Times New Roman"/>
              </a:rPr>
              <a:t>P.</a:t>
            </a:r>
            <a:r>
              <a:rPr sz="1200" spc="-1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y</a:t>
            </a:r>
            <a:r>
              <a:rPr sz="1200" spc="-3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Luckman,</a:t>
            </a:r>
            <a:r>
              <a:rPr sz="1200" spc="-1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spc="-20" dirty="0">
                <a:solidFill>
                  <a:schemeClr val="tx1"/>
                </a:solidFill>
                <a:latin typeface="Times New Roman"/>
                <a:cs typeface="Times New Roman"/>
              </a:rPr>
              <a:t>T.</a:t>
            </a:r>
            <a:r>
              <a:rPr sz="1200" spc="-3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(1968).</a:t>
            </a:r>
            <a:r>
              <a:rPr sz="1200" spc="-2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Construcción</a:t>
            </a:r>
            <a:r>
              <a:rPr sz="1200" i="1" spc="-1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Social</a:t>
            </a:r>
            <a:r>
              <a:rPr sz="1200" i="1" spc="-1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de</a:t>
            </a:r>
            <a:r>
              <a:rPr sz="1200" i="1" spc="-3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la</a:t>
            </a:r>
            <a:r>
              <a:rPr sz="1200" i="1" spc="-2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spc="-10" dirty="0">
                <a:solidFill>
                  <a:schemeClr val="tx1"/>
                </a:solidFill>
                <a:latin typeface="Times New Roman"/>
                <a:cs typeface="Times New Roman"/>
              </a:rPr>
              <a:t>Realidad</a:t>
            </a:r>
            <a:r>
              <a:rPr sz="1200" spc="-10" dirty="0">
                <a:solidFill>
                  <a:schemeClr val="tx1"/>
                </a:solidFill>
                <a:latin typeface="Times New Roman"/>
                <a:cs typeface="Times New Roman"/>
              </a:rPr>
              <a:t>.</a:t>
            </a:r>
            <a:r>
              <a:rPr sz="1200" spc="-6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Amorrortu,</a:t>
            </a:r>
            <a:r>
              <a:rPr sz="1200" spc="-1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Madrid.</a:t>
            </a:r>
            <a:r>
              <a:rPr sz="1200" spc="-3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chemeClr val="tx1"/>
                </a:solidFill>
                <a:latin typeface="Times New Roman"/>
                <a:cs typeface="Times New Roman"/>
              </a:rPr>
              <a:t>España. Gore,</a:t>
            </a:r>
            <a:r>
              <a:rPr sz="1200" spc="-6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A.</a:t>
            </a:r>
            <a:r>
              <a:rPr sz="1200" spc="-4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(2007).</a:t>
            </a:r>
            <a:r>
              <a:rPr sz="1200" spc="-1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Una</a:t>
            </a:r>
            <a:r>
              <a:rPr sz="1200" i="1" spc="-3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verdad</a:t>
            </a:r>
            <a:r>
              <a:rPr sz="1200" i="1" spc="-1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incómoda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.</a:t>
            </a:r>
            <a:r>
              <a:rPr sz="1200" spc="-2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Barcelona:</a:t>
            </a:r>
            <a:r>
              <a:rPr sz="1200" spc="3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chemeClr val="tx1"/>
                </a:solidFill>
                <a:latin typeface="Times New Roman"/>
                <a:cs typeface="Times New Roman"/>
              </a:rPr>
              <a:t>Gedisa.</a:t>
            </a:r>
            <a:endParaRPr sz="1200" dirty="0">
              <a:solidFill>
                <a:schemeClr val="tx1"/>
              </a:solidFill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60"/>
              </a:spcBef>
            </a:pPr>
            <a:endParaRPr sz="1200" dirty="0">
              <a:solidFill>
                <a:schemeClr val="tx1"/>
              </a:solidFill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Habermas,</a:t>
            </a:r>
            <a:r>
              <a:rPr sz="1200" spc="-1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J.</a:t>
            </a:r>
            <a:r>
              <a:rPr sz="1200" spc="-4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(1984).</a:t>
            </a:r>
            <a:r>
              <a:rPr sz="1200" spc="-4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spc="-20" dirty="0">
                <a:solidFill>
                  <a:schemeClr val="tx1"/>
                </a:solidFill>
                <a:latin typeface="Times New Roman"/>
                <a:cs typeface="Times New Roman"/>
              </a:rPr>
              <a:t>Teoría</a:t>
            </a:r>
            <a:r>
              <a:rPr sz="1200" i="1" spc="-3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de</a:t>
            </a:r>
            <a:r>
              <a:rPr sz="1200" i="1" spc="-3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la</a:t>
            </a:r>
            <a:r>
              <a:rPr sz="1200" i="1" spc="-3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acción</a:t>
            </a:r>
            <a:r>
              <a:rPr sz="1200" i="1" spc="-1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comunicativa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.</a:t>
            </a:r>
            <a:r>
              <a:rPr sz="1200" spc="-1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México:</a:t>
            </a:r>
            <a:r>
              <a:rPr sz="1200" spc="-4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chemeClr val="tx1"/>
                </a:solidFill>
                <a:latin typeface="Times New Roman"/>
                <a:cs typeface="Times New Roman"/>
              </a:rPr>
              <a:t>Taurus</a:t>
            </a:r>
            <a:r>
              <a:rPr sz="1200" spc="-2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chemeClr val="tx1"/>
                </a:solidFill>
                <a:latin typeface="Times New Roman"/>
                <a:cs typeface="Times New Roman"/>
              </a:rPr>
              <a:t>Humanidades.</a:t>
            </a:r>
            <a:endParaRPr sz="1200" dirty="0">
              <a:solidFill>
                <a:schemeClr val="tx1"/>
              </a:solidFill>
              <a:latin typeface="Times New Roman"/>
              <a:cs typeface="Times New Roman"/>
            </a:endParaRPr>
          </a:p>
          <a:p>
            <a:pPr marL="12700" marR="378460">
              <a:lnSpc>
                <a:spcPct val="200000"/>
              </a:lnSpc>
            </a:pP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Hilacha,</a:t>
            </a:r>
            <a:r>
              <a:rPr sz="1200" spc="-2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D.</a:t>
            </a:r>
            <a:r>
              <a:rPr sz="1200" spc="-3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(2003).</a:t>
            </a:r>
            <a:r>
              <a:rPr sz="1200" spc="-3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Educación</a:t>
            </a:r>
            <a:r>
              <a:rPr sz="1200" i="1" spc="-2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y</a:t>
            </a:r>
            <a:r>
              <a:rPr sz="1200" i="1" spc="-3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spc="-20" dirty="0">
                <a:solidFill>
                  <a:schemeClr val="tx1"/>
                </a:solidFill>
                <a:latin typeface="Times New Roman"/>
                <a:cs typeface="Times New Roman"/>
              </a:rPr>
              <a:t>Vanguardia:</a:t>
            </a:r>
            <a:r>
              <a:rPr sz="1200" i="1" spc="-3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Conflictos,</a:t>
            </a:r>
            <a:r>
              <a:rPr sz="1200" i="1" spc="-3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Encuentros,</a:t>
            </a:r>
            <a:r>
              <a:rPr sz="1200" i="1" spc="-1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Fronteras</a:t>
            </a:r>
            <a:r>
              <a:rPr sz="1200" dirty="0">
                <a:latin typeface="Times New Roman"/>
                <a:cs typeface="Times New Roman"/>
              </a:rPr>
              <a:t>.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Barcelona: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Gili. </a:t>
            </a:r>
            <a:r>
              <a:rPr sz="1200" dirty="0">
                <a:latin typeface="Times New Roman"/>
                <a:cs typeface="Times New Roman"/>
              </a:rPr>
              <a:t>Hurtado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B.,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J.</a:t>
            </a:r>
            <a:r>
              <a:rPr sz="1200" spc="-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(2006).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El</a:t>
            </a:r>
            <a:r>
              <a:rPr sz="1200" i="1" spc="-3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Proyecto de</a:t>
            </a:r>
            <a:r>
              <a:rPr sz="1200" i="1" spc="-2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Investigación</a:t>
            </a:r>
            <a:r>
              <a:rPr sz="1200" dirty="0">
                <a:latin typeface="Times New Roman"/>
                <a:cs typeface="Times New Roman"/>
              </a:rPr>
              <a:t>.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Editorial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Sypal. Caracas –</a:t>
            </a:r>
            <a:r>
              <a:rPr sz="1200" spc="-5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Venezuela.</a:t>
            </a:r>
            <a:endParaRPr sz="1200" dirty="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60"/>
              </a:spcBef>
            </a:pPr>
            <a:endParaRPr sz="1200" dirty="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Kurtz,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D.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L.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(2008).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Contemporary</a:t>
            </a:r>
            <a:r>
              <a:rPr sz="1200" i="1" spc="-3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Marketing.</a:t>
            </a:r>
            <a:r>
              <a:rPr sz="1200" i="1" spc="-1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Ohio/USA:</a:t>
            </a:r>
            <a:r>
              <a:rPr sz="1200" i="1" spc="-2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Thomson</a:t>
            </a:r>
            <a:r>
              <a:rPr sz="1200" i="1" spc="-45" dirty="0">
                <a:latin typeface="Times New Roman"/>
                <a:cs typeface="Times New Roman"/>
              </a:rPr>
              <a:t> </a:t>
            </a:r>
            <a:r>
              <a:rPr sz="1200" i="1" spc="-10" dirty="0">
                <a:latin typeface="Times New Roman"/>
                <a:cs typeface="Times New Roman"/>
              </a:rPr>
              <a:t>Learning.</a:t>
            </a:r>
            <a:endParaRPr sz="1200" dirty="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60"/>
              </a:spcBef>
            </a:pPr>
            <a:endParaRPr sz="1200" dirty="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Martínez,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M.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(2008).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Ciencia</a:t>
            </a:r>
            <a:r>
              <a:rPr sz="1200" i="1" spc="-2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y</a:t>
            </a:r>
            <a:r>
              <a:rPr sz="1200" i="1" spc="-5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Arte</a:t>
            </a:r>
            <a:r>
              <a:rPr sz="1200" i="1" spc="-2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en</a:t>
            </a:r>
            <a:r>
              <a:rPr sz="1200" i="1" spc="-2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la</a:t>
            </a:r>
            <a:r>
              <a:rPr sz="1200" i="1" spc="-3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Metodología</a:t>
            </a:r>
            <a:r>
              <a:rPr sz="1200" i="1" spc="-1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Cualitativa</a:t>
            </a:r>
            <a:r>
              <a:rPr sz="1200" dirty="0">
                <a:latin typeface="Times New Roman"/>
                <a:cs typeface="Times New Roman"/>
              </a:rPr>
              <a:t>.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Editorial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Trillas.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México.</a:t>
            </a:r>
            <a:endParaRPr sz="1200" dirty="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65"/>
              </a:spcBef>
            </a:pPr>
            <a:endParaRPr sz="1200" dirty="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Paván,</a:t>
            </a:r>
            <a:r>
              <a:rPr sz="1200" spc="-45" dirty="0">
                <a:latin typeface="Times New Roman"/>
                <a:cs typeface="Times New Roman"/>
              </a:rPr>
              <a:t> </a:t>
            </a:r>
            <a:r>
              <a:rPr sz="1200" spc="-80" dirty="0">
                <a:latin typeface="Times New Roman"/>
                <a:cs typeface="Times New Roman"/>
              </a:rPr>
              <a:t>V.</a:t>
            </a:r>
            <a:r>
              <a:rPr sz="1200" dirty="0">
                <a:latin typeface="Times New Roman"/>
                <a:cs typeface="Times New Roman"/>
              </a:rPr>
              <a:t> (2005).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Familia,</a:t>
            </a:r>
            <a:r>
              <a:rPr sz="1200" i="1" spc="-1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una</a:t>
            </a:r>
            <a:r>
              <a:rPr sz="1200" i="1" spc="-1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perspectiva</a:t>
            </a:r>
            <a:r>
              <a:rPr sz="1200" i="1" spc="1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histórica.</a:t>
            </a:r>
            <a:r>
              <a:rPr sz="1200" i="1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Novedades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educativas</a:t>
            </a:r>
            <a:r>
              <a:rPr sz="1200" spc="-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Año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17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no.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177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p.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28-</a:t>
            </a:r>
            <a:r>
              <a:rPr sz="1200" spc="-25" dirty="0">
                <a:latin typeface="Times New Roman"/>
                <a:cs typeface="Times New Roman"/>
              </a:rPr>
              <a:t>30.</a:t>
            </a:r>
            <a:endParaRPr sz="1200" dirty="0">
              <a:latin typeface="Times New Roman"/>
              <a:cs typeface="Times New Roman"/>
            </a:endParaRPr>
          </a:p>
        </p:txBody>
      </p:sp>
      <p:pic>
        <p:nvPicPr>
          <p:cNvPr id="17" name="object 17"/>
          <p:cNvPicPr/>
          <p:nvPr/>
        </p:nvPicPr>
        <p:blipFill>
          <a:blip r:embed="rId14" cstate="print"/>
          <a:stretch>
            <a:fillRect/>
          </a:stretch>
        </p:blipFill>
        <p:spPr>
          <a:xfrm>
            <a:off x="4725161" y="164274"/>
            <a:ext cx="1805305" cy="893889"/>
          </a:xfrm>
          <a:prstGeom prst="rect">
            <a:avLst/>
          </a:prstGeom>
        </p:spPr>
      </p:pic>
      <p:sp>
        <p:nvSpPr>
          <p:cNvPr id="18" name="object 18"/>
          <p:cNvSpPr txBox="1"/>
          <p:nvPr/>
        </p:nvSpPr>
        <p:spPr>
          <a:xfrm>
            <a:off x="1194612" y="8261840"/>
            <a:ext cx="4467860" cy="614045"/>
          </a:xfrm>
          <a:prstGeom prst="rect">
            <a:avLst/>
          </a:prstGeom>
        </p:spPr>
        <p:txBody>
          <a:bodyPr vert="horz" wrap="square" lIns="0" tIns="1905" rIns="0" bIns="0" rtlCol="0">
            <a:spAutoFit/>
          </a:bodyPr>
          <a:lstStyle/>
          <a:p>
            <a:pPr marL="12700" marR="5080" algn="ctr">
              <a:lnSpc>
                <a:spcPts val="1440"/>
              </a:lnSpc>
              <a:spcBef>
                <a:spcPts val="15"/>
              </a:spcBef>
            </a:pPr>
            <a:r>
              <a:rPr sz="1200" b="1" dirty="0">
                <a:latin typeface="Times New Roman"/>
                <a:cs typeface="Times New Roman"/>
              </a:rPr>
              <a:t>“La</a:t>
            </a:r>
            <a:r>
              <a:rPr sz="1200" b="1" spc="-7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Axiología:</a:t>
            </a:r>
            <a:r>
              <a:rPr sz="1200" b="1" spc="-6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Una</a:t>
            </a:r>
            <a:r>
              <a:rPr sz="1200" b="1" spc="-8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Aproximación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Teórica </a:t>
            </a:r>
            <a:r>
              <a:rPr sz="1200" b="1" dirty="0">
                <a:latin typeface="Times New Roman"/>
                <a:cs typeface="Times New Roman"/>
              </a:rPr>
              <a:t>desde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la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Perspectiva</a:t>
            </a:r>
            <a:r>
              <a:rPr sz="1200" b="1" spc="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spc="-25" dirty="0">
                <a:latin typeface="Times New Roman"/>
                <a:cs typeface="Times New Roman"/>
              </a:rPr>
              <a:t>la </a:t>
            </a:r>
            <a:r>
              <a:rPr sz="1200" b="1" dirty="0">
                <a:latin typeface="Times New Roman"/>
                <a:cs typeface="Times New Roman"/>
              </a:rPr>
              <a:t>Calidad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Social en la </a:t>
            </a:r>
            <a:r>
              <a:rPr sz="1200" b="1" spc="-10" dirty="0">
                <a:latin typeface="Times New Roman"/>
                <a:cs typeface="Times New Roman"/>
              </a:rPr>
              <a:t>Universidad</a:t>
            </a:r>
            <a:r>
              <a:rPr sz="1200" b="1" spc="-3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Venezolana”</a:t>
            </a:r>
            <a:endParaRPr sz="1200">
              <a:latin typeface="Times New Roman"/>
              <a:cs typeface="Times New Roman"/>
            </a:endParaRPr>
          </a:p>
          <a:p>
            <a:pPr marR="290830" algn="ctr">
              <a:lnSpc>
                <a:spcPct val="100000"/>
              </a:lnSpc>
              <a:spcBef>
                <a:spcPts val="375"/>
              </a:spcBef>
            </a:pPr>
            <a:r>
              <a:rPr sz="1200" b="1" dirty="0">
                <a:latin typeface="Times New Roman"/>
                <a:cs typeface="Times New Roman"/>
              </a:rPr>
              <a:t>Autora: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PhD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Rudy</a:t>
            </a:r>
            <a:r>
              <a:rPr sz="1200" b="1" spc="-4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Roraima Galindo</a:t>
            </a:r>
            <a:r>
              <a:rPr sz="1200" b="1" spc="-40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Barrios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9" name="object 19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46363" rIns="0" bIns="0" rtlCol="0">
            <a:spAutoFit/>
          </a:bodyPr>
          <a:lstStyle/>
          <a:p>
            <a:pPr marL="280035">
              <a:lnSpc>
                <a:spcPts val="1410"/>
              </a:lnSpc>
            </a:pPr>
            <a:fld id="{81D60167-4931-47E6-BA6A-407CBD079E47}" type="slidenum">
              <a:rPr spc="-25" dirty="0"/>
              <a:t>49</a:t>
            </a:fld>
            <a:endParaRPr spc="-25" dirty="0"/>
          </a:p>
        </p:txBody>
      </p:sp>
      <p:grpSp>
        <p:nvGrpSpPr>
          <p:cNvPr id="20" name="Grupo 19">
            <a:extLst>
              <a:ext uri="{FF2B5EF4-FFF2-40B4-BE49-F238E27FC236}">
                <a16:creationId xmlns:a16="http://schemas.microsoft.com/office/drawing/2014/main" id="{7D807987-05DA-2481-9C3C-ED24D2A71509}"/>
              </a:ext>
            </a:extLst>
          </p:cNvPr>
          <p:cNvGrpSpPr/>
          <p:nvPr/>
        </p:nvGrpSpPr>
        <p:grpSpPr>
          <a:xfrm>
            <a:off x="122096" y="96900"/>
            <a:ext cx="6665976" cy="1452626"/>
            <a:chOff x="470065" y="1951410"/>
            <a:chExt cx="6665976" cy="1452626"/>
          </a:xfrm>
        </p:grpSpPr>
        <p:grpSp>
          <p:nvGrpSpPr>
            <p:cNvPr id="21" name="object 12">
              <a:extLst>
                <a:ext uri="{FF2B5EF4-FFF2-40B4-BE49-F238E27FC236}">
                  <a16:creationId xmlns:a16="http://schemas.microsoft.com/office/drawing/2014/main" id="{90C0D8F2-3817-B5C2-3B89-8645D69DCE61}"/>
                </a:ext>
              </a:extLst>
            </p:cNvPr>
            <p:cNvGrpSpPr/>
            <p:nvPr/>
          </p:nvGrpSpPr>
          <p:grpSpPr>
            <a:xfrm>
              <a:off x="470065" y="1951664"/>
              <a:ext cx="6665976" cy="1452372"/>
              <a:chOff x="96011" y="115823"/>
              <a:chExt cx="6665976" cy="1452372"/>
            </a:xfrm>
          </p:grpSpPr>
          <p:pic>
            <p:nvPicPr>
              <p:cNvPr id="25" name="object 13">
                <a:extLst>
                  <a:ext uri="{FF2B5EF4-FFF2-40B4-BE49-F238E27FC236}">
                    <a16:creationId xmlns:a16="http://schemas.microsoft.com/office/drawing/2014/main" id="{9701F68F-01F0-9B03-7C21-DBA0FBC29283}"/>
                  </a:ext>
                </a:extLst>
              </p:cNvPr>
              <p:cNvPicPr/>
              <p:nvPr/>
            </p:nvPicPr>
            <p:blipFill>
              <a:blip r:embed="rId3" cstate="print"/>
              <a:stretch>
                <a:fillRect/>
              </a:stretch>
            </p:blipFill>
            <p:spPr>
              <a:xfrm>
                <a:off x="96011" y="115823"/>
                <a:ext cx="6665976" cy="1452372"/>
              </a:xfrm>
              <a:prstGeom prst="rect">
                <a:avLst/>
              </a:prstGeom>
            </p:spPr>
          </p:pic>
          <p:pic>
            <p:nvPicPr>
              <p:cNvPr id="26" name="object 14">
                <a:extLst>
                  <a:ext uri="{FF2B5EF4-FFF2-40B4-BE49-F238E27FC236}">
                    <a16:creationId xmlns:a16="http://schemas.microsoft.com/office/drawing/2014/main" id="{79E0E4B5-CFB2-9478-EC95-0548F487DF4A}"/>
                  </a:ext>
                </a:extLst>
              </p:cNvPr>
              <p:cNvPicPr/>
              <p:nvPr/>
            </p:nvPicPr>
            <p:blipFill>
              <a:blip r:embed="rId4" cstate="print"/>
              <a:stretch>
                <a:fillRect/>
              </a:stretch>
            </p:blipFill>
            <p:spPr>
              <a:xfrm>
                <a:off x="142849" y="142875"/>
                <a:ext cx="6572275" cy="1358646"/>
              </a:xfrm>
              <a:prstGeom prst="rect">
                <a:avLst/>
              </a:prstGeom>
            </p:spPr>
          </p:pic>
          <p:sp>
            <p:nvSpPr>
              <p:cNvPr id="27" name="object 15">
                <a:extLst>
                  <a:ext uri="{FF2B5EF4-FFF2-40B4-BE49-F238E27FC236}">
                    <a16:creationId xmlns:a16="http://schemas.microsoft.com/office/drawing/2014/main" id="{724C8AC9-F06E-A739-11AA-B6E8086BBFF8}"/>
                  </a:ext>
                </a:extLst>
              </p:cNvPr>
              <p:cNvSpPr/>
              <p:nvPr/>
            </p:nvSpPr>
            <p:spPr>
              <a:xfrm>
                <a:off x="142849" y="142875"/>
                <a:ext cx="6572884" cy="1358900"/>
              </a:xfrm>
              <a:custGeom>
                <a:avLst/>
                <a:gdLst/>
                <a:ahLst/>
                <a:cxnLst/>
                <a:rect l="l" t="t" r="r" b="b"/>
                <a:pathLst>
                  <a:path w="6572884" h="1358900">
                    <a:moveTo>
                      <a:pt x="0" y="226441"/>
                    </a:moveTo>
                    <a:lnTo>
                      <a:pt x="4600" y="180795"/>
                    </a:lnTo>
                    <a:lnTo>
                      <a:pt x="17795" y="138285"/>
                    </a:lnTo>
                    <a:lnTo>
                      <a:pt x="38673" y="99820"/>
                    </a:lnTo>
                    <a:lnTo>
                      <a:pt x="66324" y="66309"/>
                    </a:lnTo>
                    <a:lnTo>
                      <a:pt x="99837" y="38663"/>
                    </a:lnTo>
                    <a:lnTo>
                      <a:pt x="138301" y="17789"/>
                    </a:lnTo>
                    <a:lnTo>
                      <a:pt x="180806" y="4599"/>
                    </a:lnTo>
                    <a:lnTo>
                      <a:pt x="226440" y="0"/>
                    </a:lnTo>
                    <a:lnTo>
                      <a:pt x="6345834" y="0"/>
                    </a:lnTo>
                    <a:lnTo>
                      <a:pt x="6391480" y="4599"/>
                    </a:lnTo>
                    <a:lnTo>
                      <a:pt x="6433990" y="17789"/>
                    </a:lnTo>
                    <a:lnTo>
                      <a:pt x="6472455" y="38663"/>
                    </a:lnTo>
                    <a:lnTo>
                      <a:pt x="6505965" y="66309"/>
                    </a:lnTo>
                    <a:lnTo>
                      <a:pt x="6533612" y="99820"/>
                    </a:lnTo>
                    <a:lnTo>
                      <a:pt x="6554485" y="138285"/>
                    </a:lnTo>
                    <a:lnTo>
                      <a:pt x="6567676" y="180795"/>
                    </a:lnTo>
                    <a:lnTo>
                      <a:pt x="6572275" y="226441"/>
                    </a:lnTo>
                    <a:lnTo>
                      <a:pt x="6572275" y="1132204"/>
                    </a:lnTo>
                    <a:lnTo>
                      <a:pt x="6567676" y="1177850"/>
                    </a:lnTo>
                    <a:lnTo>
                      <a:pt x="6554485" y="1220360"/>
                    </a:lnTo>
                    <a:lnTo>
                      <a:pt x="6533612" y="1258825"/>
                    </a:lnTo>
                    <a:lnTo>
                      <a:pt x="6505965" y="1292336"/>
                    </a:lnTo>
                    <a:lnTo>
                      <a:pt x="6472455" y="1319982"/>
                    </a:lnTo>
                    <a:lnTo>
                      <a:pt x="6433990" y="1340856"/>
                    </a:lnTo>
                    <a:lnTo>
                      <a:pt x="6391480" y="1354046"/>
                    </a:lnTo>
                    <a:lnTo>
                      <a:pt x="6345834" y="1358646"/>
                    </a:lnTo>
                    <a:lnTo>
                      <a:pt x="226440" y="1358646"/>
                    </a:lnTo>
                    <a:lnTo>
                      <a:pt x="180806" y="1354046"/>
                    </a:lnTo>
                    <a:lnTo>
                      <a:pt x="138301" y="1340856"/>
                    </a:lnTo>
                    <a:lnTo>
                      <a:pt x="99837" y="1319982"/>
                    </a:lnTo>
                    <a:lnTo>
                      <a:pt x="66324" y="1292336"/>
                    </a:lnTo>
                    <a:lnTo>
                      <a:pt x="38673" y="1258825"/>
                    </a:lnTo>
                    <a:lnTo>
                      <a:pt x="17795" y="1220360"/>
                    </a:lnTo>
                    <a:lnTo>
                      <a:pt x="4600" y="1177850"/>
                    </a:lnTo>
                    <a:lnTo>
                      <a:pt x="0" y="1132204"/>
                    </a:lnTo>
                    <a:lnTo>
                      <a:pt x="0" y="226441"/>
                    </a:lnTo>
                    <a:close/>
                  </a:path>
                </a:pathLst>
              </a:custGeom>
              <a:ln w="9525">
                <a:solidFill>
                  <a:srgbClr val="55CE74"/>
                </a:solidFill>
              </a:ln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pic>
            <p:nvPicPr>
              <p:cNvPr id="28" name="object 16">
                <a:extLst>
                  <a:ext uri="{FF2B5EF4-FFF2-40B4-BE49-F238E27FC236}">
                    <a16:creationId xmlns:a16="http://schemas.microsoft.com/office/drawing/2014/main" id="{10C8A623-28C7-A129-29E3-D933D93E75A0}"/>
                  </a:ext>
                </a:extLst>
              </p:cNvPr>
              <p:cNvPicPr/>
              <p:nvPr/>
            </p:nvPicPr>
            <p:blipFill>
              <a:blip r:embed="rId5" cstate="print"/>
              <a:stretch>
                <a:fillRect/>
              </a:stretch>
            </p:blipFill>
            <p:spPr>
              <a:xfrm>
                <a:off x="2500248" y="305930"/>
                <a:ext cx="1714500" cy="733945"/>
              </a:xfrm>
              <a:prstGeom prst="rect">
                <a:avLst/>
              </a:prstGeom>
            </p:spPr>
          </p:pic>
        </p:grpSp>
        <p:sp>
          <p:nvSpPr>
            <p:cNvPr id="22" name="object 16">
              <a:extLst>
                <a:ext uri="{FF2B5EF4-FFF2-40B4-BE49-F238E27FC236}">
                  <a16:creationId xmlns:a16="http://schemas.microsoft.com/office/drawing/2014/main" id="{6A166E5B-DBFA-AB42-9B7F-23CCBCAA9580}"/>
                </a:ext>
              </a:extLst>
            </p:cNvPr>
            <p:cNvSpPr txBox="1"/>
            <p:nvPr/>
          </p:nvSpPr>
          <p:spPr>
            <a:xfrm>
              <a:off x="2775727" y="2875716"/>
              <a:ext cx="3332858" cy="391795"/>
            </a:xfrm>
            <a:prstGeom prst="rect">
              <a:avLst/>
            </a:prstGeom>
            <a:noFill/>
          </p:spPr>
          <p:txBody>
            <a:bodyPr vert="horz" wrap="square" lIns="0" tIns="12700" rIns="0" bIns="0" rtlCol="0">
              <a:spAutoFit/>
            </a:bodyPr>
            <a:lstStyle/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Volumen 4,  Número 1  Enero a Julio 2021</a:t>
              </a:r>
            </a:p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Revista Semestral. Venezuela</a:t>
              </a:r>
              <a:endParaRPr sz="1200" dirty="0">
                <a:latin typeface="Arial"/>
                <a:cs typeface="Arial"/>
              </a:endParaRPr>
            </a:p>
          </p:txBody>
        </p:sp>
        <p:pic>
          <p:nvPicPr>
            <p:cNvPr id="23" name="object 25">
              <a:extLst>
                <a:ext uri="{FF2B5EF4-FFF2-40B4-BE49-F238E27FC236}">
                  <a16:creationId xmlns:a16="http://schemas.microsoft.com/office/drawing/2014/main" id="{31A47E5D-557F-C531-FFAC-5043DB8B45D3}"/>
                </a:ext>
              </a:extLst>
            </p:cNvPr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470065" y="2027896"/>
              <a:ext cx="2305662" cy="1053903"/>
            </a:xfrm>
            <a:prstGeom prst="rect">
              <a:avLst/>
            </a:prstGeom>
          </p:spPr>
        </p:pic>
        <p:pic>
          <p:nvPicPr>
            <p:cNvPr id="24" name="object 31">
              <a:extLst>
                <a:ext uri="{FF2B5EF4-FFF2-40B4-BE49-F238E27FC236}">
                  <a16:creationId xmlns:a16="http://schemas.microsoft.com/office/drawing/2014/main" id="{307424FE-0738-5CA7-D411-356A94CD3FCB}"/>
                </a:ext>
              </a:extLst>
            </p:cNvPr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4932681" y="1951410"/>
              <a:ext cx="1805304" cy="893889"/>
            </a:xfrm>
            <a:prstGeom prst="rect">
              <a:avLst/>
            </a:prstGeom>
          </p:spPr>
        </p:pic>
      </p:grpSp>
    </p:spTree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-4762" y="-4762"/>
            <a:ext cx="6867525" cy="9153525"/>
            <a:chOff x="-4762" y="-4762"/>
            <a:chExt cx="6867525" cy="9153525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0" y="0"/>
              <a:ext cx="6858000" cy="9144000"/>
            </a:xfrm>
            <a:prstGeom prst="rect">
              <a:avLst/>
            </a:prstGeom>
          </p:spPr>
        </p:pic>
        <p:sp>
          <p:nvSpPr>
            <p:cNvPr id="4" name="object 4"/>
            <p:cNvSpPr/>
            <p:nvPr/>
          </p:nvSpPr>
          <p:spPr>
            <a:xfrm>
              <a:off x="0" y="0"/>
              <a:ext cx="6858000" cy="9144000"/>
            </a:xfrm>
            <a:custGeom>
              <a:avLst/>
              <a:gdLst/>
              <a:ahLst/>
              <a:cxnLst/>
              <a:rect l="l" t="t" r="r" b="b"/>
              <a:pathLst>
                <a:path w="6858000" h="9144000">
                  <a:moveTo>
                    <a:pt x="0" y="0"/>
                  </a:moveTo>
                  <a:lnTo>
                    <a:pt x="0" y="9144000"/>
                  </a:lnTo>
                  <a:lnTo>
                    <a:pt x="6858000" y="9144000"/>
                  </a:lnTo>
                  <a:lnTo>
                    <a:pt x="6858000" y="0"/>
                  </a:lnTo>
                </a:path>
              </a:pathLst>
            </a:custGeom>
            <a:ln w="9524">
              <a:solidFill>
                <a:srgbClr val="55CE74"/>
              </a:solidFill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5" name="object 5"/>
            <p:cNvSpPr/>
            <p:nvPr/>
          </p:nvSpPr>
          <p:spPr>
            <a:xfrm>
              <a:off x="116631" y="1979739"/>
              <a:ext cx="6685280" cy="6985000"/>
            </a:xfrm>
            <a:custGeom>
              <a:avLst/>
              <a:gdLst/>
              <a:ahLst/>
              <a:cxnLst/>
              <a:rect l="l" t="t" r="r" b="b"/>
              <a:pathLst>
                <a:path w="6685280" h="6985000">
                  <a:moveTo>
                    <a:pt x="0" y="6984746"/>
                  </a:moveTo>
                  <a:lnTo>
                    <a:pt x="6684772" y="6984746"/>
                  </a:lnTo>
                  <a:lnTo>
                    <a:pt x="6684772" y="0"/>
                  </a:lnTo>
                  <a:lnTo>
                    <a:pt x="0" y="0"/>
                  </a:lnTo>
                  <a:lnTo>
                    <a:pt x="0" y="6984746"/>
                  </a:lnTo>
                  <a:close/>
                </a:path>
              </a:pathLst>
            </a:custGeom>
            <a:ln w="9360">
              <a:solidFill>
                <a:srgbClr val="FFC000"/>
              </a:solidFill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pic>
          <p:nvPicPr>
            <p:cNvPr id="6" name="object 6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09728" y="102107"/>
              <a:ext cx="6667500" cy="1880616"/>
            </a:xfrm>
            <a:prstGeom prst="rect">
              <a:avLst/>
            </a:prstGeom>
          </p:spPr>
        </p:pic>
        <p:pic>
          <p:nvPicPr>
            <p:cNvPr id="7" name="object 7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57137" y="129286"/>
              <a:ext cx="6572211" cy="1785874"/>
            </a:xfrm>
            <a:prstGeom prst="rect">
              <a:avLst/>
            </a:prstGeom>
          </p:spPr>
        </p:pic>
        <p:sp>
          <p:nvSpPr>
            <p:cNvPr id="8" name="object 8"/>
            <p:cNvSpPr/>
            <p:nvPr/>
          </p:nvSpPr>
          <p:spPr>
            <a:xfrm>
              <a:off x="157137" y="129286"/>
              <a:ext cx="6572250" cy="1786255"/>
            </a:xfrm>
            <a:custGeom>
              <a:avLst/>
              <a:gdLst/>
              <a:ahLst/>
              <a:cxnLst/>
              <a:rect l="l" t="t" r="r" b="b"/>
              <a:pathLst>
                <a:path w="6572250" h="1786255">
                  <a:moveTo>
                    <a:pt x="0" y="297561"/>
                  </a:moveTo>
                  <a:lnTo>
                    <a:pt x="3895" y="249295"/>
                  </a:lnTo>
                  <a:lnTo>
                    <a:pt x="15174" y="203508"/>
                  </a:lnTo>
                  <a:lnTo>
                    <a:pt x="33222" y="160814"/>
                  </a:lnTo>
                  <a:lnTo>
                    <a:pt x="57428" y="121825"/>
                  </a:lnTo>
                  <a:lnTo>
                    <a:pt x="87179" y="87153"/>
                  </a:lnTo>
                  <a:lnTo>
                    <a:pt x="121861" y="57412"/>
                  </a:lnTo>
                  <a:lnTo>
                    <a:pt x="160862" y="33213"/>
                  </a:lnTo>
                  <a:lnTo>
                    <a:pt x="203569" y="15169"/>
                  </a:lnTo>
                  <a:lnTo>
                    <a:pt x="249369" y="3894"/>
                  </a:lnTo>
                  <a:lnTo>
                    <a:pt x="297649" y="0"/>
                  </a:lnTo>
                  <a:lnTo>
                    <a:pt x="6274650" y="0"/>
                  </a:lnTo>
                  <a:lnTo>
                    <a:pt x="6322916" y="3894"/>
                  </a:lnTo>
                  <a:lnTo>
                    <a:pt x="6368703" y="15169"/>
                  </a:lnTo>
                  <a:lnTo>
                    <a:pt x="6411397" y="33213"/>
                  </a:lnTo>
                  <a:lnTo>
                    <a:pt x="6450386" y="57412"/>
                  </a:lnTo>
                  <a:lnTo>
                    <a:pt x="6485058" y="87153"/>
                  </a:lnTo>
                  <a:lnTo>
                    <a:pt x="6514799" y="121825"/>
                  </a:lnTo>
                  <a:lnTo>
                    <a:pt x="6538998" y="160814"/>
                  </a:lnTo>
                  <a:lnTo>
                    <a:pt x="6557042" y="203508"/>
                  </a:lnTo>
                  <a:lnTo>
                    <a:pt x="6568317" y="249295"/>
                  </a:lnTo>
                  <a:lnTo>
                    <a:pt x="6572211" y="297561"/>
                  </a:lnTo>
                  <a:lnTo>
                    <a:pt x="6572211" y="1488186"/>
                  </a:lnTo>
                  <a:lnTo>
                    <a:pt x="6568317" y="1536486"/>
                  </a:lnTo>
                  <a:lnTo>
                    <a:pt x="6557042" y="1582300"/>
                  </a:lnTo>
                  <a:lnTo>
                    <a:pt x="6538998" y="1625015"/>
                  </a:lnTo>
                  <a:lnTo>
                    <a:pt x="6514799" y="1664021"/>
                  </a:lnTo>
                  <a:lnTo>
                    <a:pt x="6485058" y="1698704"/>
                  </a:lnTo>
                  <a:lnTo>
                    <a:pt x="6450386" y="1728453"/>
                  </a:lnTo>
                  <a:lnTo>
                    <a:pt x="6411397" y="1752657"/>
                  </a:lnTo>
                  <a:lnTo>
                    <a:pt x="6368703" y="1770703"/>
                  </a:lnTo>
                  <a:lnTo>
                    <a:pt x="6322916" y="1781979"/>
                  </a:lnTo>
                  <a:lnTo>
                    <a:pt x="6274650" y="1785874"/>
                  </a:lnTo>
                  <a:lnTo>
                    <a:pt x="297649" y="1785874"/>
                  </a:lnTo>
                  <a:lnTo>
                    <a:pt x="249369" y="1781979"/>
                  </a:lnTo>
                  <a:lnTo>
                    <a:pt x="203569" y="1770703"/>
                  </a:lnTo>
                  <a:lnTo>
                    <a:pt x="160862" y="1752657"/>
                  </a:lnTo>
                  <a:lnTo>
                    <a:pt x="121861" y="1728453"/>
                  </a:lnTo>
                  <a:lnTo>
                    <a:pt x="87179" y="1698704"/>
                  </a:lnTo>
                  <a:lnTo>
                    <a:pt x="57428" y="1664021"/>
                  </a:lnTo>
                  <a:lnTo>
                    <a:pt x="33222" y="1625015"/>
                  </a:lnTo>
                  <a:lnTo>
                    <a:pt x="15174" y="1582300"/>
                  </a:lnTo>
                  <a:lnTo>
                    <a:pt x="3895" y="1536486"/>
                  </a:lnTo>
                  <a:lnTo>
                    <a:pt x="0" y="1488186"/>
                  </a:lnTo>
                  <a:lnTo>
                    <a:pt x="0" y="297561"/>
                  </a:lnTo>
                  <a:close/>
                </a:path>
              </a:pathLst>
            </a:custGeom>
            <a:ln w="9524">
              <a:solidFill>
                <a:srgbClr val="55CE74"/>
              </a:solidFill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pic>
          <p:nvPicPr>
            <p:cNvPr id="9" name="object 9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2514600" y="343458"/>
              <a:ext cx="1714500" cy="1144346"/>
            </a:xfrm>
            <a:prstGeom prst="rect">
              <a:avLst/>
            </a:prstGeom>
          </p:spPr>
        </p:pic>
        <p:pic>
          <p:nvPicPr>
            <p:cNvPr id="10" name="object 10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2738627" y="1450847"/>
              <a:ext cx="1897379" cy="371855"/>
            </a:xfrm>
            <a:prstGeom prst="rect">
              <a:avLst/>
            </a:prstGeom>
          </p:spPr>
        </p:pic>
        <p:pic>
          <p:nvPicPr>
            <p:cNvPr id="11" name="object 11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4401311" y="1450847"/>
              <a:ext cx="1577339" cy="371855"/>
            </a:xfrm>
            <a:prstGeom prst="rect">
              <a:avLst/>
            </a:prstGeom>
          </p:spPr>
        </p:pic>
        <p:pic>
          <p:nvPicPr>
            <p:cNvPr id="12" name="object 12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3169920" y="1633727"/>
              <a:ext cx="1546859" cy="371855"/>
            </a:xfrm>
            <a:prstGeom prst="rect">
              <a:avLst/>
            </a:prstGeom>
          </p:spPr>
        </p:pic>
        <p:pic>
          <p:nvPicPr>
            <p:cNvPr id="13" name="object 13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4482084" y="1633727"/>
              <a:ext cx="284988" cy="371855"/>
            </a:xfrm>
            <a:prstGeom prst="rect">
              <a:avLst/>
            </a:prstGeom>
          </p:spPr>
        </p:pic>
        <p:pic>
          <p:nvPicPr>
            <p:cNvPr id="14" name="object 14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4572000" y="1633727"/>
              <a:ext cx="1013460" cy="371855"/>
            </a:xfrm>
            <a:prstGeom prst="rect">
              <a:avLst/>
            </a:prstGeom>
          </p:spPr>
        </p:pic>
      </p:grpSp>
      <p:grpSp>
        <p:nvGrpSpPr>
          <p:cNvPr id="16" name="object 16"/>
          <p:cNvGrpSpPr/>
          <p:nvPr/>
        </p:nvGrpSpPr>
        <p:grpSpPr>
          <a:xfrm>
            <a:off x="324611" y="202437"/>
            <a:ext cx="6212205" cy="2344420"/>
            <a:chOff x="324611" y="202437"/>
            <a:chExt cx="6212205" cy="2344420"/>
          </a:xfrm>
        </p:grpSpPr>
        <p:pic>
          <p:nvPicPr>
            <p:cNvPr id="17" name="object 17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324611" y="234695"/>
              <a:ext cx="1863852" cy="1572768"/>
            </a:xfrm>
            <a:prstGeom prst="rect">
              <a:avLst/>
            </a:prstGeom>
          </p:spPr>
        </p:pic>
        <p:pic>
          <p:nvPicPr>
            <p:cNvPr id="18" name="object 18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4426203" y="202437"/>
              <a:ext cx="2110231" cy="1297685"/>
            </a:xfrm>
            <a:prstGeom prst="rect">
              <a:avLst/>
            </a:prstGeom>
          </p:spPr>
        </p:pic>
        <p:pic>
          <p:nvPicPr>
            <p:cNvPr id="19" name="object 19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1905000" y="1883664"/>
              <a:ext cx="3005328" cy="662940"/>
            </a:xfrm>
            <a:prstGeom prst="rect">
              <a:avLst/>
            </a:prstGeom>
          </p:spPr>
        </p:pic>
      </p:grpSp>
      <p:graphicFrame>
        <p:nvGraphicFramePr>
          <p:cNvPr id="20" name="object 20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836597049"/>
              </p:ext>
            </p:extLst>
          </p:nvPr>
        </p:nvGraphicFramePr>
        <p:xfrm>
          <a:off x="155697" y="2427434"/>
          <a:ext cx="6486524" cy="638873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581088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7563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441325">
                <a:tc>
                  <a:txBody>
                    <a:bodyPr/>
                    <a:lstStyle/>
                    <a:p>
                      <a:pPr marL="89535">
                        <a:lnSpc>
                          <a:spcPct val="100000"/>
                        </a:lnSpc>
                        <a:spcBef>
                          <a:spcPts val="375"/>
                        </a:spcBef>
                      </a:pPr>
                      <a:r>
                        <a:rPr sz="1200" b="1" spc="-10" dirty="0">
                          <a:latin typeface="Times New Roman"/>
                          <a:cs typeface="Times New Roman"/>
                        </a:rPr>
                        <a:t>Descripción</a:t>
                      </a:r>
                      <a:endParaRPr sz="12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47625" marB="0">
                    <a:lnL w="3175">
                      <a:solidFill>
                        <a:srgbClr val="FFFFFF"/>
                      </a:solidFill>
                      <a:prstDash val="solid"/>
                    </a:lnL>
                    <a:lnR w="3175">
                      <a:solidFill>
                        <a:srgbClr val="FFFFFF"/>
                      </a:solidFill>
                      <a:prstDash val="solid"/>
                    </a:lnR>
                    <a:lnT w="3175">
                      <a:solidFill>
                        <a:srgbClr val="FFFFFF"/>
                      </a:solidFill>
                      <a:prstDash val="solid"/>
                    </a:lnT>
                    <a:solidFill>
                      <a:srgbClr val="DEF6E3"/>
                    </a:solidFill>
                  </a:tcPr>
                </a:tc>
                <a:tc>
                  <a:txBody>
                    <a:bodyPr/>
                    <a:lstStyle/>
                    <a:p>
                      <a:pPr marL="90805" marR="300990">
                        <a:lnSpc>
                          <a:spcPts val="1250"/>
                        </a:lnSpc>
                        <a:spcBef>
                          <a:spcPts val="575"/>
                        </a:spcBef>
                      </a:pPr>
                      <a:r>
                        <a:rPr sz="1200" b="1" spc="-25" dirty="0">
                          <a:latin typeface="Times New Roman"/>
                          <a:cs typeface="Times New Roman"/>
                        </a:rPr>
                        <a:t>Nº. </a:t>
                      </a:r>
                      <a:r>
                        <a:rPr sz="1200" b="1" spc="-20" dirty="0">
                          <a:latin typeface="Times New Roman"/>
                          <a:cs typeface="Times New Roman"/>
                        </a:rPr>
                        <a:t>pág.</a:t>
                      </a:r>
                      <a:endParaRPr sz="12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73025" marB="0">
                    <a:lnL w="3175">
                      <a:solidFill>
                        <a:srgbClr val="FFFFFF"/>
                      </a:solidFill>
                      <a:prstDash val="solid"/>
                    </a:lnL>
                    <a:lnR w="3175">
                      <a:solidFill>
                        <a:srgbClr val="FFFFFF"/>
                      </a:solidFill>
                      <a:prstDash val="solid"/>
                    </a:lnR>
                    <a:lnT w="3175">
                      <a:solidFill>
                        <a:srgbClr val="FFFFFF"/>
                      </a:solidFill>
                      <a:prstDash val="solid"/>
                    </a:lnT>
                    <a:solidFill>
                      <a:srgbClr val="DEF6E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15925">
                <a:tc>
                  <a:txBody>
                    <a:bodyPr/>
                    <a:lstStyle/>
                    <a:p>
                      <a:pPr marL="91440">
                        <a:lnSpc>
                          <a:spcPct val="100000"/>
                        </a:lnSpc>
                        <a:spcBef>
                          <a:spcPts val="88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Autoridades</a:t>
                      </a:r>
                      <a:r>
                        <a:rPr sz="1200" spc="-5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spc="-10" dirty="0">
                          <a:latin typeface="Times New Roman"/>
                          <a:cs typeface="Times New Roman"/>
                        </a:rPr>
                        <a:t>Universitarias</a:t>
                      </a:r>
                      <a:endParaRPr sz="12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112395" marB="0">
                    <a:lnL w="3175">
                      <a:solidFill>
                        <a:srgbClr val="FFFFFF"/>
                      </a:solidFill>
                      <a:prstDash val="solid"/>
                    </a:lnL>
                    <a:lnR w="3175">
                      <a:solidFill>
                        <a:srgbClr val="FFFFFF"/>
                      </a:solidFill>
                      <a:prstDash val="solid"/>
                    </a:ln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375"/>
                        </a:spcBef>
                      </a:pPr>
                      <a:r>
                        <a:rPr sz="1200" spc="-50" dirty="0">
                          <a:latin typeface="Times New Roman"/>
                          <a:cs typeface="Times New Roman"/>
                        </a:rPr>
                        <a:t>2</a:t>
                      </a:r>
                      <a:endParaRPr sz="12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47625" marB="0">
                    <a:lnL w="3175">
                      <a:solidFill>
                        <a:srgbClr val="FFFFFF"/>
                      </a:solidFill>
                      <a:prstDash val="solid"/>
                    </a:lnL>
                    <a:lnR w="3175">
                      <a:solidFill>
                        <a:srgbClr val="FFFFFF"/>
                      </a:solidFill>
                      <a:prstDash val="solid"/>
                    </a:ln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28625">
                <a:tc>
                  <a:txBody>
                    <a:bodyPr/>
                    <a:lstStyle/>
                    <a:p>
                      <a:pPr marL="91440">
                        <a:lnSpc>
                          <a:spcPct val="100000"/>
                        </a:lnSpc>
                        <a:spcBef>
                          <a:spcPts val="93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Autoridades</a:t>
                      </a:r>
                      <a:r>
                        <a:rPr sz="1200" spc="-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y</a:t>
                      </a:r>
                      <a:r>
                        <a:rPr sz="12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Consejo</a:t>
                      </a:r>
                      <a:r>
                        <a:rPr sz="12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Editorial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sz="12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la</a:t>
                      </a:r>
                      <a:r>
                        <a:rPr sz="12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Revista</a:t>
                      </a:r>
                      <a:r>
                        <a:rPr sz="12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spc="-10" dirty="0">
                          <a:latin typeface="Times New Roman"/>
                          <a:cs typeface="Times New Roman"/>
                        </a:rPr>
                        <a:t>CIENCIAEDUC</a:t>
                      </a:r>
                      <a:endParaRPr sz="12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118745" marB="0">
                    <a:lnL w="3175">
                      <a:solidFill>
                        <a:srgbClr val="FFFFFF"/>
                      </a:solidFill>
                      <a:prstDash val="solid"/>
                    </a:lnL>
                    <a:lnR w="3175">
                      <a:solidFill>
                        <a:srgbClr val="FFFFFF"/>
                      </a:solidFill>
                      <a:prstDash val="solid"/>
                    </a:lnR>
                    <a:solidFill>
                      <a:srgbClr val="DEF6E3"/>
                    </a:solidFill>
                  </a:tcPr>
                </a:tc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380"/>
                        </a:spcBef>
                      </a:pPr>
                      <a:r>
                        <a:rPr sz="1200" spc="-50" dirty="0">
                          <a:latin typeface="Times New Roman"/>
                          <a:cs typeface="Times New Roman"/>
                        </a:rPr>
                        <a:t>3</a:t>
                      </a:r>
                      <a:endParaRPr sz="12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48260" marB="0">
                    <a:lnL w="3175">
                      <a:solidFill>
                        <a:srgbClr val="FFFFFF"/>
                      </a:solidFill>
                      <a:prstDash val="solid"/>
                    </a:lnL>
                    <a:lnR w="3175">
                      <a:solidFill>
                        <a:srgbClr val="FFFFFF"/>
                      </a:solidFill>
                      <a:prstDash val="solid"/>
                    </a:lnR>
                    <a:solidFill>
                      <a:srgbClr val="DEF6E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56870">
                <a:tc>
                  <a:txBody>
                    <a:bodyPr/>
                    <a:lstStyle/>
                    <a:p>
                      <a:pPr marL="91440">
                        <a:lnSpc>
                          <a:spcPct val="100000"/>
                        </a:lnSpc>
                        <a:spcBef>
                          <a:spcPts val="655"/>
                        </a:spcBef>
                      </a:pPr>
                      <a:r>
                        <a:rPr sz="1200" spc="-10" dirty="0">
                          <a:latin typeface="Times New Roman"/>
                          <a:cs typeface="Times New Roman"/>
                        </a:rPr>
                        <a:t>Editorial</a:t>
                      </a:r>
                      <a:endParaRPr sz="12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83185" marB="0">
                    <a:lnL w="3175">
                      <a:solidFill>
                        <a:srgbClr val="FFFFFF"/>
                      </a:solidFill>
                      <a:prstDash val="solid"/>
                    </a:lnL>
                    <a:lnR w="3175">
                      <a:solidFill>
                        <a:srgbClr val="FFFFFF"/>
                      </a:solidFill>
                      <a:prstDash val="solid"/>
                    </a:ln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375"/>
                        </a:spcBef>
                      </a:pPr>
                      <a:r>
                        <a:rPr sz="1200" spc="-50" dirty="0">
                          <a:latin typeface="Times New Roman"/>
                          <a:cs typeface="Times New Roman"/>
                        </a:rPr>
                        <a:t>4</a:t>
                      </a:r>
                      <a:endParaRPr sz="12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47625" marB="0">
                    <a:lnL w="3175">
                      <a:solidFill>
                        <a:srgbClr val="FFFFFF"/>
                      </a:solidFill>
                      <a:prstDash val="solid"/>
                    </a:lnL>
                    <a:lnR w="3175">
                      <a:solidFill>
                        <a:srgbClr val="FFFFFF"/>
                      </a:solidFill>
                      <a:prstDash val="solid"/>
                    </a:ln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4135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395"/>
                        </a:spcBef>
                      </a:pPr>
                      <a:endParaRPr sz="1200" dirty="0">
                        <a:latin typeface="Times New Roman"/>
                        <a:cs typeface="Times New Roman"/>
                      </a:endParaRPr>
                    </a:p>
                    <a:p>
                      <a:pPr algn="ctr">
                        <a:lnSpc>
                          <a:spcPct val="100000"/>
                        </a:lnSpc>
                      </a:pPr>
                      <a:r>
                        <a:rPr sz="1200" b="1" dirty="0">
                          <a:latin typeface="Times New Roman"/>
                          <a:cs typeface="Times New Roman"/>
                        </a:rPr>
                        <a:t>Artículos</a:t>
                      </a:r>
                      <a:r>
                        <a:rPr sz="1200" b="1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b="1" spc="-10" dirty="0">
                          <a:latin typeface="Times New Roman"/>
                          <a:cs typeface="Times New Roman"/>
                        </a:rPr>
                        <a:t>Científicos</a:t>
                      </a:r>
                      <a:endParaRPr sz="12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50165" marB="0">
                    <a:lnL w="3175">
                      <a:solidFill>
                        <a:srgbClr val="FFFFFF"/>
                      </a:solidFill>
                      <a:prstDash val="solid"/>
                    </a:lnL>
                    <a:lnR w="3175">
                      <a:solidFill>
                        <a:srgbClr val="FFFFFF"/>
                      </a:solidFill>
                      <a:prstDash val="solid"/>
                    </a:lnR>
                    <a:solidFill>
                      <a:srgbClr val="DEF6E3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>
                      <a:solidFill>
                        <a:srgbClr val="FFFFFF"/>
                      </a:solidFill>
                      <a:prstDash val="solid"/>
                    </a:lnL>
                    <a:lnR w="3175">
                      <a:solidFill>
                        <a:srgbClr val="FFFFFF"/>
                      </a:solidFill>
                      <a:prstDash val="solid"/>
                    </a:lnR>
                    <a:solidFill>
                      <a:srgbClr val="DEF6E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00075">
                <a:tc>
                  <a:txBody>
                    <a:bodyPr/>
                    <a:lstStyle/>
                    <a:p>
                      <a:pPr marL="89535" marR="80010" algn="just">
                        <a:lnSpc>
                          <a:spcPct val="87100"/>
                        </a:lnSpc>
                        <a:spcBef>
                          <a:spcPts val="56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1.</a:t>
                      </a:r>
                      <a:r>
                        <a:rPr sz="1200" spc="114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Educación</a:t>
                      </a:r>
                      <a:r>
                        <a:rPr sz="1200" spc="1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Universitaria:</a:t>
                      </a:r>
                      <a:r>
                        <a:rPr sz="1200" spc="1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Una</a:t>
                      </a:r>
                      <a:r>
                        <a:rPr sz="1200" spc="114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Hermeneusis</a:t>
                      </a:r>
                      <a:r>
                        <a:rPr sz="1200" spc="1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Fenomenológica</a:t>
                      </a:r>
                      <a:r>
                        <a:rPr sz="1200" spc="1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sz="1200" spc="1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la</a:t>
                      </a:r>
                      <a:r>
                        <a:rPr sz="1200" spc="1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Calidad</a:t>
                      </a:r>
                      <a:r>
                        <a:rPr sz="1200" spc="1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Humana</a:t>
                      </a:r>
                      <a:r>
                        <a:rPr sz="1200" spc="114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spc="-25" dirty="0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los</a:t>
                      </a:r>
                      <a:r>
                        <a:rPr sz="1200" spc="225" dirty="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Egresados</a:t>
                      </a:r>
                      <a:r>
                        <a:rPr sz="1200" spc="225" dirty="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del</a:t>
                      </a:r>
                      <a:r>
                        <a:rPr sz="1200" spc="229" dirty="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Área</a:t>
                      </a:r>
                      <a:r>
                        <a:rPr sz="1200" spc="225" dirty="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sz="1200" spc="220" dirty="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Ciencias</a:t>
                      </a:r>
                      <a:r>
                        <a:rPr sz="1200" spc="229" dirty="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Económicas</a:t>
                      </a:r>
                      <a:r>
                        <a:rPr sz="1200" spc="229" dirty="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sz="1200" spc="229" dirty="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la</a:t>
                      </a:r>
                      <a:r>
                        <a:rPr sz="1200" spc="225" dirty="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Universidad</a:t>
                      </a:r>
                      <a:r>
                        <a:rPr sz="1200" spc="235" dirty="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1200" spc="-10" dirty="0">
                          <a:latin typeface="Times New Roman"/>
                          <a:cs typeface="Times New Roman"/>
                        </a:rPr>
                        <a:t>“Rómulo Gallegos”.</a:t>
                      </a:r>
                      <a:r>
                        <a:rPr sz="1200" spc="-6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Autor:</a:t>
                      </a:r>
                      <a:r>
                        <a:rPr sz="12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solidFill>
                            <a:schemeClr val="tx1"/>
                          </a:solidFill>
                          <a:latin typeface="Times New Roman"/>
                          <a:cs typeface="Times New Roman"/>
                        </a:rPr>
                        <a:t>Dr.</a:t>
                      </a:r>
                      <a:r>
                        <a:rPr sz="1200" spc="-20" dirty="0">
                          <a:solidFill>
                            <a:schemeClr val="tx1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spc="-10" dirty="0">
                          <a:solidFill>
                            <a:schemeClr val="tx1"/>
                          </a:solidFill>
                          <a:latin typeface="Times New Roman"/>
                          <a:cs typeface="Times New Roman"/>
                        </a:rPr>
                        <a:t>Rolando</a:t>
                      </a:r>
                      <a:r>
                        <a:rPr sz="1200" spc="-65" dirty="0">
                          <a:solidFill>
                            <a:schemeClr val="tx1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solidFill>
                            <a:schemeClr val="tx1"/>
                          </a:solidFill>
                          <a:latin typeface="Times New Roman"/>
                          <a:cs typeface="Times New Roman"/>
                        </a:rPr>
                        <a:t>Allexer</a:t>
                      </a:r>
                      <a:r>
                        <a:rPr sz="1200" spc="-15" dirty="0">
                          <a:solidFill>
                            <a:schemeClr val="tx1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solidFill>
                            <a:schemeClr val="tx1"/>
                          </a:solidFill>
                          <a:latin typeface="Times New Roman"/>
                          <a:cs typeface="Times New Roman"/>
                        </a:rPr>
                        <a:t>Castillo</a:t>
                      </a:r>
                      <a:r>
                        <a:rPr sz="1200" spc="-30" dirty="0">
                          <a:solidFill>
                            <a:schemeClr val="tx1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spc="-10" dirty="0">
                          <a:solidFill>
                            <a:schemeClr val="tx1"/>
                          </a:solidFill>
                          <a:latin typeface="Times New Roman"/>
                          <a:cs typeface="Times New Roman"/>
                        </a:rPr>
                        <a:t>Villanueva</a:t>
                      </a:r>
                      <a:endParaRPr sz="1200" dirty="0">
                        <a:solidFill>
                          <a:schemeClr val="tx1"/>
                        </a:solidFill>
                        <a:latin typeface="Times New Roman"/>
                        <a:cs typeface="Times New Roman"/>
                      </a:endParaRPr>
                    </a:p>
                  </a:txBody>
                  <a:tcPr marL="0" marR="0" marT="71755" marB="0">
                    <a:lnL w="3175">
                      <a:solidFill>
                        <a:srgbClr val="FFFFFF"/>
                      </a:solidFill>
                      <a:prstDash val="solid"/>
                    </a:lnL>
                    <a:lnR w="3175">
                      <a:solidFill>
                        <a:srgbClr val="FFFFFF"/>
                      </a:solidFill>
                      <a:prstDash val="solid"/>
                    </a:ln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380"/>
                        </a:spcBef>
                      </a:pPr>
                      <a:r>
                        <a:rPr sz="1200" spc="-50" dirty="0">
                          <a:latin typeface="Times New Roman"/>
                          <a:cs typeface="Times New Roman"/>
                        </a:rPr>
                        <a:t>8</a:t>
                      </a:r>
                      <a:endParaRPr sz="12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48260" marB="0">
                    <a:lnL w="3175">
                      <a:solidFill>
                        <a:srgbClr val="FFFFFF"/>
                      </a:solidFill>
                      <a:prstDash val="solid"/>
                    </a:lnL>
                    <a:lnR w="3175">
                      <a:solidFill>
                        <a:srgbClr val="FFFFFF"/>
                      </a:solidFill>
                      <a:prstDash val="solid"/>
                    </a:ln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499745">
                <a:tc>
                  <a:txBody>
                    <a:bodyPr/>
                    <a:lstStyle/>
                    <a:p>
                      <a:pPr marL="89535">
                        <a:lnSpc>
                          <a:spcPts val="1345"/>
                        </a:lnSpc>
                        <a:spcBef>
                          <a:spcPts val="380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2.</a:t>
                      </a:r>
                      <a:r>
                        <a:rPr sz="1200" spc="-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Participación</a:t>
                      </a:r>
                      <a:r>
                        <a:rPr sz="1200" spc="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y</a:t>
                      </a:r>
                      <a:r>
                        <a:rPr sz="12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Percepción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sz="1200" spc="-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los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Padres</a:t>
                      </a:r>
                      <a:r>
                        <a:rPr sz="1200" spc="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y</a:t>
                      </a:r>
                      <a:r>
                        <a:rPr sz="1200" spc="-4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Representantes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sz="1200" spc="-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las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Actividades</a:t>
                      </a:r>
                      <a:r>
                        <a:rPr sz="1200" spc="-10" dirty="0">
                          <a:latin typeface="Times New Roman"/>
                          <a:cs typeface="Times New Roman"/>
                        </a:rPr>
                        <a:t> Educativas.</a:t>
                      </a:r>
                      <a:endParaRPr sz="1200" dirty="0">
                        <a:latin typeface="Times New Roman"/>
                        <a:cs typeface="Times New Roman"/>
                      </a:endParaRPr>
                    </a:p>
                    <a:p>
                      <a:pPr marL="89535">
                        <a:lnSpc>
                          <a:spcPts val="1345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Autora:</a:t>
                      </a:r>
                      <a:r>
                        <a:rPr sz="12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solidFill>
                            <a:schemeClr val="tx1"/>
                          </a:solidFill>
                          <a:latin typeface="Times New Roman"/>
                          <a:cs typeface="Times New Roman"/>
                        </a:rPr>
                        <a:t>MSc.</a:t>
                      </a:r>
                      <a:r>
                        <a:rPr sz="1200" spc="-50" dirty="0">
                          <a:solidFill>
                            <a:schemeClr val="tx1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solidFill>
                            <a:schemeClr val="tx1"/>
                          </a:solidFill>
                          <a:latin typeface="Times New Roman"/>
                          <a:cs typeface="Times New Roman"/>
                        </a:rPr>
                        <a:t>Lisbening</a:t>
                      </a:r>
                      <a:r>
                        <a:rPr sz="1200" spc="-15" dirty="0">
                          <a:solidFill>
                            <a:schemeClr val="tx1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solidFill>
                            <a:schemeClr val="tx1"/>
                          </a:solidFill>
                          <a:latin typeface="Times New Roman"/>
                          <a:cs typeface="Times New Roman"/>
                        </a:rPr>
                        <a:t>Caridad</a:t>
                      </a:r>
                      <a:r>
                        <a:rPr sz="1200" spc="-45" dirty="0">
                          <a:solidFill>
                            <a:schemeClr val="tx1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spc="-10" dirty="0">
                          <a:solidFill>
                            <a:schemeClr val="tx1"/>
                          </a:solidFill>
                          <a:latin typeface="Times New Roman"/>
                          <a:cs typeface="Times New Roman"/>
                        </a:rPr>
                        <a:t>Torres</a:t>
                      </a:r>
                      <a:r>
                        <a:rPr sz="1200" spc="-30" dirty="0">
                          <a:solidFill>
                            <a:schemeClr val="tx1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spc="-10" dirty="0">
                          <a:solidFill>
                            <a:schemeClr val="tx1"/>
                          </a:solidFill>
                          <a:latin typeface="Times New Roman"/>
                          <a:cs typeface="Times New Roman"/>
                        </a:rPr>
                        <a:t>Álvarez</a:t>
                      </a:r>
                      <a:endParaRPr sz="1200" dirty="0">
                        <a:solidFill>
                          <a:schemeClr val="tx1"/>
                        </a:solidFill>
                        <a:latin typeface="Times New Roman"/>
                        <a:cs typeface="Times New Roman"/>
                      </a:endParaRPr>
                    </a:p>
                  </a:txBody>
                  <a:tcPr marL="0" marR="0" marT="48260" marB="0">
                    <a:lnL w="3175">
                      <a:solidFill>
                        <a:srgbClr val="FFFFFF"/>
                      </a:solidFill>
                      <a:prstDash val="solid"/>
                    </a:lnL>
                    <a:lnR w="3175">
                      <a:solidFill>
                        <a:srgbClr val="FFFFFF"/>
                      </a:solidFill>
                      <a:prstDash val="solid"/>
                    </a:lnR>
                    <a:solidFill>
                      <a:srgbClr val="DEF6E3"/>
                    </a:solidFill>
                  </a:tcPr>
                </a:tc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380"/>
                        </a:spcBef>
                      </a:pPr>
                      <a:r>
                        <a:rPr sz="1200" spc="-25" dirty="0">
                          <a:latin typeface="Times New Roman"/>
                          <a:cs typeface="Times New Roman"/>
                        </a:rPr>
                        <a:t>21</a:t>
                      </a:r>
                      <a:endParaRPr sz="12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48260" marB="0">
                    <a:lnL w="3175">
                      <a:solidFill>
                        <a:srgbClr val="FFFFFF"/>
                      </a:solidFill>
                      <a:prstDash val="solid"/>
                    </a:lnL>
                    <a:lnR w="3175">
                      <a:solidFill>
                        <a:srgbClr val="FFFFFF"/>
                      </a:solidFill>
                      <a:prstDash val="solid"/>
                    </a:lnR>
                    <a:solidFill>
                      <a:srgbClr val="DEF6E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441325">
                <a:tc>
                  <a:txBody>
                    <a:bodyPr/>
                    <a:lstStyle/>
                    <a:p>
                      <a:pPr marL="89535" marR="80010">
                        <a:lnSpc>
                          <a:spcPts val="1250"/>
                        </a:lnSpc>
                        <a:spcBef>
                          <a:spcPts val="580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3.</a:t>
                      </a:r>
                      <a:r>
                        <a:rPr sz="1200" spc="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La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Axiología:</a:t>
                      </a:r>
                      <a:r>
                        <a:rPr sz="1200" spc="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Una Aproximación</a:t>
                      </a:r>
                      <a:r>
                        <a:rPr sz="1200" spc="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spc="-10" dirty="0">
                          <a:latin typeface="Times New Roman"/>
                          <a:cs typeface="Times New Roman"/>
                        </a:rPr>
                        <a:t>Teórica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 desde la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Perspectiva</a:t>
                      </a:r>
                      <a:r>
                        <a:rPr sz="1200" spc="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la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Calidad Social en </a:t>
                      </a:r>
                      <a:r>
                        <a:rPr sz="1200" spc="-25" dirty="0">
                          <a:latin typeface="Times New Roman"/>
                          <a:cs typeface="Times New Roman"/>
                        </a:rPr>
                        <a:t>la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Universidad</a:t>
                      </a:r>
                      <a:r>
                        <a:rPr sz="12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spc="-20" dirty="0">
                          <a:latin typeface="Times New Roman"/>
                          <a:cs typeface="Times New Roman"/>
                        </a:rPr>
                        <a:t>Venezolana.</a:t>
                      </a:r>
                      <a:r>
                        <a:rPr sz="1200" spc="-5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Autor:</a:t>
                      </a:r>
                      <a:r>
                        <a:rPr sz="1200" spc="-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solidFill>
                            <a:schemeClr val="tx1"/>
                          </a:solidFill>
                          <a:latin typeface="Times New Roman"/>
                          <a:cs typeface="Times New Roman"/>
                        </a:rPr>
                        <a:t>PhD</a:t>
                      </a:r>
                      <a:r>
                        <a:rPr sz="1200" spc="-35" dirty="0">
                          <a:solidFill>
                            <a:schemeClr val="tx1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solidFill>
                            <a:schemeClr val="tx1"/>
                          </a:solidFill>
                          <a:latin typeface="Times New Roman"/>
                          <a:cs typeface="Times New Roman"/>
                        </a:rPr>
                        <a:t>Rudy</a:t>
                      </a:r>
                      <a:r>
                        <a:rPr sz="1200" spc="-30" dirty="0">
                          <a:solidFill>
                            <a:schemeClr val="tx1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solidFill>
                            <a:schemeClr val="tx1"/>
                          </a:solidFill>
                          <a:latin typeface="Times New Roman"/>
                          <a:cs typeface="Times New Roman"/>
                        </a:rPr>
                        <a:t>Roraima</a:t>
                      </a:r>
                      <a:r>
                        <a:rPr sz="1200" spc="-5" dirty="0">
                          <a:solidFill>
                            <a:schemeClr val="tx1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solidFill>
                            <a:schemeClr val="tx1"/>
                          </a:solidFill>
                          <a:latin typeface="Times New Roman"/>
                          <a:cs typeface="Times New Roman"/>
                        </a:rPr>
                        <a:t>Galindo</a:t>
                      </a:r>
                      <a:r>
                        <a:rPr sz="1200" spc="-15" dirty="0">
                          <a:solidFill>
                            <a:schemeClr val="tx1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spc="-10" dirty="0">
                          <a:solidFill>
                            <a:schemeClr val="tx1"/>
                          </a:solidFill>
                          <a:latin typeface="Times New Roman"/>
                          <a:cs typeface="Times New Roman"/>
                        </a:rPr>
                        <a:t>Barrios</a:t>
                      </a:r>
                      <a:endParaRPr sz="1200" dirty="0">
                        <a:solidFill>
                          <a:schemeClr val="tx1"/>
                        </a:solidFill>
                        <a:latin typeface="Times New Roman"/>
                        <a:cs typeface="Times New Roman"/>
                      </a:endParaRPr>
                    </a:p>
                  </a:txBody>
                  <a:tcPr marL="0" marR="0" marT="73660" marB="0">
                    <a:lnL w="3175">
                      <a:solidFill>
                        <a:srgbClr val="FFFFFF"/>
                      </a:solidFill>
                      <a:prstDash val="solid"/>
                    </a:lnL>
                    <a:lnR w="3175">
                      <a:solidFill>
                        <a:srgbClr val="FFFFFF"/>
                      </a:solidFill>
                      <a:prstDash val="solid"/>
                    </a:ln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380"/>
                        </a:spcBef>
                      </a:pPr>
                      <a:r>
                        <a:rPr sz="1200" spc="-25" dirty="0">
                          <a:latin typeface="Times New Roman"/>
                          <a:cs typeface="Times New Roman"/>
                        </a:rPr>
                        <a:t>37</a:t>
                      </a:r>
                      <a:endParaRPr sz="12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48260" marB="0">
                    <a:lnL w="3175">
                      <a:solidFill>
                        <a:srgbClr val="FFFFFF"/>
                      </a:solidFill>
                      <a:prstDash val="solid"/>
                    </a:lnL>
                    <a:lnR w="3175">
                      <a:solidFill>
                        <a:srgbClr val="FFFFFF"/>
                      </a:solidFill>
                      <a:prstDash val="solid"/>
                    </a:ln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600075">
                <a:tc>
                  <a:txBody>
                    <a:bodyPr/>
                    <a:lstStyle/>
                    <a:p>
                      <a:pPr marL="89535" marR="81280" algn="just">
                        <a:lnSpc>
                          <a:spcPct val="87100"/>
                        </a:lnSpc>
                        <a:spcBef>
                          <a:spcPts val="56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4.</a:t>
                      </a:r>
                      <a:r>
                        <a:rPr sz="1200" spc="9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Teoría</a:t>
                      </a:r>
                      <a:r>
                        <a:rPr sz="1200" spc="10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sz="1200" spc="10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Identidad</a:t>
                      </a:r>
                      <a:r>
                        <a:rPr sz="1200" spc="10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Nacional</a:t>
                      </a:r>
                      <a:r>
                        <a:rPr sz="1200" spc="10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del</a:t>
                      </a:r>
                      <a:r>
                        <a:rPr sz="1200" spc="10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Nuevo</a:t>
                      </a:r>
                      <a:r>
                        <a:rPr sz="1200" spc="114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Republicano</a:t>
                      </a:r>
                      <a:r>
                        <a:rPr sz="1200" spc="10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Con</a:t>
                      </a:r>
                      <a:r>
                        <a:rPr sz="1200" spc="114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Implicación</a:t>
                      </a:r>
                      <a:r>
                        <a:rPr sz="1200" spc="1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spc="-10" dirty="0">
                          <a:latin typeface="Times New Roman"/>
                          <a:cs typeface="Times New Roman"/>
                        </a:rPr>
                        <a:t>Corresponsable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sz="1200" spc="46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Familia,</a:t>
                      </a:r>
                      <a:r>
                        <a:rPr sz="1200" spc="484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Escuela</a:t>
                      </a:r>
                      <a:r>
                        <a:rPr sz="1200" spc="49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y</a:t>
                      </a:r>
                      <a:r>
                        <a:rPr sz="1200" spc="459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Comunidad.</a:t>
                      </a:r>
                      <a:r>
                        <a:rPr sz="1200" spc="47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Un</a:t>
                      </a:r>
                      <a:r>
                        <a:rPr sz="1200" spc="47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Aporte</a:t>
                      </a:r>
                      <a:r>
                        <a:rPr sz="1200" spc="47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Educativo</a:t>
                      </a:r>
                      <a:r>
                        <a:rPr sz="1200" spc="49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al</a:t>
                      </a:r>
                      <a:r>
                        <a:rPr sz="1200" spc="47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Arraigo</a:t>
                      </a:r>
                      <a:r>
                        <a:rPr sz="1200" spc="475" dirty="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del</a:t>
                      </a:r>
                      <a:r>
                        <a:rPr sz="1200" spc="47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spc="-10" dirty="0">
                          <a:latin typeface="Times New Roman"/>
                          <a:cs typeface="Times New Roman"/>
                        </a:rPr>
                        <a:t>Sentido Nacionalista.Autor:</a:t>
                      </a:r>
                      <a:r>
                        <a:rPr sz="1200" spc="6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solidFill>
                            <a:schemeClr val="tx1"/>
                          </a:solidFill>
                          <a:latin typeface="Times New Roman"/>
                          <a:cs typeface="Times New Roman"/>
                        </a:rPr>
                        <a:t>Dr</a:t>
                      </a:r>
                      <a:r>
                        <a:rPr sz="1200" spc="10" dirty="0">
                          <a:solidFill>
                            <a:schemeClr val="tx1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spc="-10" dirty="0">
                          <a:solidFill>
                            <a:schemeClr val="tx1"/>
                          </a:solidFill>
                          <a:latin typeface="Times New Roman"/>
                          <a:cs typeface="Times New Roman"/>
                        </a:rPr>
                        <a:t>Elías</a:t>
                      </a:r>
                      <a:r>
                        <a:rPr sz="1200" spc="-50" dirty="0">
                          <a:solidFill>
                            <a:schemeClr val="tx1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solidFill>
                            <a:schemeClr val="tx1"/>
                          </a:solidFill>
                          <a:latin typeface="Times New Roman"/>
                          <a:cs typeface="Times New Roman"/>
                        </a:rPr>
                        <a:t>A.</a:t>
                      </a:r>
                      <a:r>
                        <a:rPr sz="1200" spc="10" dirty="0">
                          <a:solidFill>
                            <a:schemeClr val="tx1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solidFill>
                            <a:schemeClr val="tx1"/>
                          </a:solidFill>
                          <a:latin typeface="Times New Roman"/>
                          <a:cs typeface="Times New Roman"/>
                        </a:rPr>
                        <a:t>Gil</a:t>
                      </a:r>
                      <a:r>
                        <a:rPr sz="1200" spc="15" dirty="0">
                          <a:solidFill>
                            <a:schemeClr val="tx1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spc="-25" dirty="0">
                          <a:solidFill>
                            <a:schemeClr val="tx1"/>
                          </a:solidFill>
                          <a:latin typeface="Times New Roman"/>
                          <a:cs typeface="Times New Roman"/>
                        </a:rPr>
                        <a:t>P</a:t>
                      </a:r>
                      <a:r>
                        <a:rPr sz="1200" spc="-25" dirty="0">
                          <a:solidFill>
                            <a:srgbClr val="FF0000"/>
                          </a:solidFill>
                          <a:latin typeface="Times New Roman"/>
                          <a:cs typeface="Times New Roman"/>
                        </a:rPr>
                        <a:t>.</a:t>
                      </a:r>
                      <a:endParaRPr sz="1200" dirty="0">
                        <a:solidFill>
                          <a:srgbClr val="FF0000"/>
                        </a:solidFill>
                        <a:latin typeface="Times New Roman"/>
                        <a:cs typeface="Times New Roman"/>
                      </a:endParaRPr>
                    </a:p>
                  </a:txBody>
                  <a:tcPr marL="0" marR="0" marT="71755" marB="0">
                    <a:lnL w="3175">
                      <a:solidFill>
                        <a:srgbClr val="FFFFFF"/>
                      </a:solidFill>
                      <a:prstDash val="solid"/>
                    </a:lnL>
                    <a:lnR w="3175">
                      <a:solidFill>
                        <a:srgbClr val="FFFFFF"/>
                      </a:solidFill>
                      <a:prstDash val="solid"/>
                    </a:lnR>
                    <a:solidFill>
                      <a:srgbClr val="DEF6E3"/>
                    </a:solidFill>
                  </a:tcPr>
                </a:tc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380"/>
                        </a:spcBef>
                      </a:pPr>
                      <a:r>
                        <a:rPr sz="1200" spc="-25" dirty="0">
                          <a:latin typeface="Times New Roman"/>
                          <a:cs typeface="Times New Roman"/>
                        </a:rPr>
                        <a:t>50</a:t>
                      </a:r>
                      <a:endParaRPr sz="12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48260" marB="0">
                    <a:lnL w="3175">
                      <a:solidFill>
                        <a:srgbClr val="FFFFFF"/>
                      </a:solidFill>
                      <a:prstDash val="solid"/>
                    </a:lnL>
                    <a:lnR w="3175">
                      <a:solidFill>
                        <a:srgbClr val="FFFFFF"/>
                      </a:solidFill>
                      <a:prstDash val="solid"/>
                    </a:lnR>
                    <a:solidFill>
                      <a:srgbClr val="DEF6E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441325">
                <a:tc>
                  <a:txBody>
                    <a:bodyPr/>
                    <a:lstStyle/>
                    <a:p>
                      <a:pPr marL="89535" marR="80645">
                        <a:lnSpc>
                          <a:spcPts val="1250"/>
                        </a:lnSpc>
                        <a:spcBef>
                          <a:spcPts val="580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5.</a:t>
                      </a:r>
                      <a:r>
                        <a:rPr sz="1200" spc="1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Destrezas</a:t>
                      </a:r>
                      <a:r>
                        <a:rPr sz="1200" spc="1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Facilitativas</a:t>
                      </a:r>
                      <a:r>
                        <a:rPr sz="1200" spc="1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del</a:t>
                      </a:r>
                      <a:r>
                        <a:rPr sz="1200" spc="1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Aprendizaje</a:t>
                      </a:r>
                      <a:r>
                        <a:rPr sz="1200" spc="1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sz="1200" spc="114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la</a:t>
                      </a:r>
                      <a:r>
                        <a:rPr sz="1200" spc="1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Praxis</a:t>
                      </a:r>
                      <a:r>
                        <a:rPr sz="1200" spc="1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del</a:t>
                      </a:r>
                      <a:r>
                        <a:rPr sz="1200" spc="114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Docente</a:t>
                      </a:r>
                      <a:r>
                        <a:rPr sz="1200" spc="1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sz="1200" spc="10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Educación</a:t>
                      </a:r>
                      <a:r>
                        <a:rPr sz="1200" spc="1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spc="-10" dirty="0">
                          <a:latin typeface="Times New Roman"/>
                          <a:cs typeface="Times New Roman"/>
                        </a:rPr>
                        <a:t>Básica.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Autora:</a:t>
                      </a:r>
                      <a:r>
                        <a:rPr sz="12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solidFill>
                            <a:schemeClr val="tx1"/>
                          </a:solidFill>
                          <a:latin typeface="Times New Roman"/>
                          <a:cs typeface="Times New Roman"/>
                        </a:rPr>
                        <a:t>Especialista</a:t>
                      </a:r>
                      <a:r>
                        <a:rPr sz="1200" spc="-10" dirty="0">
                          <a:solidFill>
                            <a:schemeClr val="tx1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solidFill>
                            <a:schemeClr val="tx1"/>
                          </a:solidFill>
                          <a:latin typeface="Times New Roman"/>
                          <a:cs typeface="Times New Roman"/>
                        </a:rPr>
                        <a:t>Mirian</a:t>
                      </a:r>
                      <a:r>
                        <a:rPr sz="1200" spc="-35" dirty="0">
                          <a:solidFill>
                            <a:schemeClr val="tx1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solidFill>
                            <a:schemeClr val="tx1"/>
                          </a:solidFill>
                          <a:latin typeface="Times New Roman"/>
                          <a:cs typeface="Times New Roman"/>
                        </a:rPr>
                        <a:t>Josefina</a:t>
                      </a:r>
                      <a:r>
                        <a:rPr sz="1200" spc="-35" dirty="0">
                          <a:solidFill>
                            <a:schemeClr val="tx1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spc="-10" dirty="0">
                          <a:solidFill>
                            <a:schemeClr val="tx1"/>
                          </a:solidFill>
                          <a:latin typeface="Times New Roman"/>
                          <a:cs typeface="Times New Roman"/>
                        </a:rPr>
                        <a:t>Milano</a:t>
                      </a:r>
                      <a:endParaRPr sz="1200" dirty="0">
                        <a:solidFill>
                          <a:schemeClr val="tx1"/>
                        </a:solidFill>
                        <a:latin typeface="Times New Roman"/>
                        <a:cs typeface="Times New Roman"/>
                      </a:endParaRPr>
                    </a:p>
                  </a:txBody>
                  <a:tcPr marL="0" marR="0" marT="73660" marB="0">
                    <a:lnL w="3175">
                      <a:solidFill>
                        <a:srgbClr val="FFFFFF"/>
                      </a:solidFill>
                      <a:prstDash val="solid"/>
                    </a:lnL>
                    <a:lnR w="3175">
                      <a:solidFill>
                        <a:srgbClr val="FFFFFF"/>
                      </a:solidFill>
                      <a:prstDash val="solid"/>
                    </a:ln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380"/>
                        </a:spcBef>
                      </a:pPr>
                      <a:r>
                        <a:rPr sz="1200" spc="-25" dirty="0">
                          <a:latin typeface="Times New Roman"/>
                          <a:cs typeface="Times New Roman"/>
                        </a:rPr>
                        <a:t>62</a:t>
                      </a:r>
                      <a:endParaRPr sz="12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48260" marB="0">
                    <a:lnL w="3175">
                      <a:solidFill>
                        <a:srgbClr val="FFFFFF"/>
                      </a:solidFill>
                      <a:prstDash val="solid"/>
                    </a:lnL>
                    <a:lnR w="3175">
                      <a:solidFill>
                        <a:srgbClr val="FFFFFF"/>
                      </a:solidFill>
                      <a:prstDash val="solid"/>
                    </a:ln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441325">
                <a:tc>
                  <a:txBody>
                    <a:bodyPr/>
                    <a:lstStyle/>
                    <a:p>
                      <a:pPr marL="89535" marR="82550">
                        <a:lnSpc>
                          <a:spcPts val="1250"/>
                        </a:lnSpc>
                        <a:spcBef>
                          <a:spcPts val="580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6.</a:t>
                      </a:r>
                      <a:r>
                        <a:rPr sz="1200" spc="7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El</a:t>
                      </a:r>
                      <a:r>
                        <a:rPr sz="1200" spc="8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Hacer</a:t>
                      </a:r>
                      <a:r>
                        <a:rPr sz="1200" spc="8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del</a:t>
                      </a:r>
                      <a:r>
                        <a:rPr sz="1200" spc="7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Servicio</a:t>
                      </a:r>
                      <a:r>
                        <a:rPr sz="1200" spc="9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Comunitario</a:t>
                      </a:r>
                      <a:r>
                        <a:rPr sz="1200" spc="8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sz="1200" spc="8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la</a:t>
                      </a:r>
                      <a:r>
                        <a:rPr sz="1200" spc="8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Formación</a:t>
                      </a:r>
                      <a:r>
                        <a:rPr sz="1200" spc="8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Ética</a:t>
                      </a:r>
                      <a:r>
                        <a:rPr sz="1200" spc="7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Social</a:t>
                      </a:r>
                      <a:r>
                        <a:rPr sz="1200" spc="9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sz="1200" spc="7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los</a:t>
                      </a:r>
                      <a:r>
                        <a:rPr sz="1200" spc="7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Estudiantes</a:t>
                      </a:r>
                      <a:r>
                        <a:rPr sz="1200" spc="7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spc="-25" dirty="0">
                          <a:latin typeface="Times New Roman"/>
                          <a:cs typeface="Times New Roman"/>
                        </a:rPr>
                        <a:t>del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Sector</a:t>
                      </a:r>
                      <a:r>
                        <a:rPr sz="12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spc="-10" dirty="0">
                          <a:latin typeface="Times New Roman"/>
                          <a:cs typeface="Times New Roman"/>
                        </a:rPr>
                        <a:t>Universitario.</a:t>
                      </a:r>
                      <a:r>
                        <a:rPr sz="1200" spc="-6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Autor:</a:t>
                      </a:r>
                      <a:r>
                        <a:rPr sz="12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solidFill>
                            <a:schemeClr val="tx1"/>
                          </a:solidFill>
                          <a:latin typeface="Times New Roman"/>
                          <a:cs typeface="Times New Roman"/>
                        </a:rPr>
                        <a:t>Especialista</a:t>
                      </a:r>
                      <a:r>
                        <a:rPr sz="1200" spc="15" dirty="0">
                          <a:solidFill>
                            <a:schemeClr val="tx1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 err="1">
                          <a:solidFill>
                            <a:schemeClr val="tx1"/>
                          </a:solidFill>
                          <a:latin typeface="Times New Roman"/>
                          <a:cs typeface="Times New Roman"/>
                        </a:rPr>
                        <a:t>Lelis</a:t>
                      </a:r>
                      <a:r>
                        <a:rPr sz="1200" spc="5" dirty="0">
                          <a:solidFill>
                            <a:schemeClr val="tx1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spc="-10" dirty="0" err="1">
                          <a:solidFill>
                            <a:schemeClr val="tx1"/>
                          </a:solidFill>
                          <a:latin typeface="Times New Roman"/>
                          <a:cs typeface="Times New Roman"/>
                        </a:rPr>
                        <a:t>Rondón</a:t>
                      </a:r>
                      <a:endParaRPr sz="1200" dirty="0">
                        <a:solidFill>
                          <a:schemeClr val="tx1"/>
                        </a:solidFill>
                        <a:latin typeface="Times New Roman"/>
                        <a:cs typeface="Times New Roman"/>
                      </a:endParaRPr>
                    </a:p>
                  </a:txBody>
                  <a:tcPr marL="0" marR="0" marT="73660" marB="0">
                    <a:lnL w="3175">
                      <a:solidFill>
                        <a:srgbClr val="FFFFFF"/>
                      </a:solidFill>
                      <a:prstDash val="solid"/>
                    </a:lnL>
                    <a:lnR w="3175">
                      <a:solidFill>
                        <a:srgbClr val="FFFFFF"/>
                      </a:solidFill>
                      <a:prstDash val="solid"/>
                    </a:lnR>
                    <a:solidFill>
                      <a:srgbClr val="DEF6E3"/>
                    </a:solidFill>
                  </a:tcPr>
                </a:tc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380"/>
                        </a:spcBef>
                      </a:pPr>
                      <a:r>
                        <a:rPr sz="1200" spc="-25" dirty="0">
                          <a:latin typeface="Times New Roman"/>
                          <a:cs typeface="Times New Roman"/>
                        </a:rPr>
                        <a:t>78</a:t>
                      </a:r>
                      <a:endParaRPr sz="12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48260" marB="0">
                    <a:lnL w="3175">
                      <a:solidFill>
                        <a:srgbClr val="FFFFFF"/>
                      </a:solidFill>
                      <a:prstDash val="solid"/>
                    </a:lnL>
                    <a:lnR w="3175">
                      <a:solidFill>
                        <a:srgbClr val="FFFFFF"/>
                      </a:solidFill>
                      <a:prstDash val="solid"/>
                    </a:lnR>
                    <a:solidFill>
                      <a:srgbClr val="DEF6E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441325">
                <a:tc>
                  <a:txBody>
                    <a:bodyPr/>
                    <a:lstStyle/>
                    <a:p>
                      <a:pPr marL="89535" marR="81915">
                        <a:lnSpc>
                          <a:spcPts val="1250"/>
                        </a:lnSpc>
                        <a:spcBef>
                          <a:spcPts val="580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7.</a:t>
                      </a:r>
                      <a:r>
                        <a:rPr sz="1200" spc="20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La</a:t>
                      </a:r>
                      <a:r>
                        <a:rPr sz="1200" spc="18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Cultura</a:t>
                      </a:r>
                      <a:r>
                        <a:rPr sz="1200" spc="18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Digital</a:t>
                      </a:r>
                      <a:r>
                        <a:rPr sz="1200" spc="19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Educativa</a:t>
                      </a:r>
                      <a:r>
                        <a:rPr sz="1200" spc="19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Hoy,</a:t>
                      </a:r>
                      <a:r>
                        <a:rPr sz="1200" spc="19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Un</a:t>
                      </a:r>
                      <a:r>
                        <a:rPr sz="1200" spc="18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Análisis</a:t>
                      </a:r>
                      <a:r>
                        <a:rPr sz="1200" spc="19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desde</a:t>
                      </a:r>
                      <a:r>
                        <a:rPr sz="1200" spc="18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la</a:t>
                      </a:r>
                      <a:r>
                        <a:rPr sz="1200" spc="18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Teoría</a:t>
                      </a:r>
                      <a:r>
                        <a:rPr sz="1200" spc="19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Crítica.</a:t>
                      </a:r>
                      <a:r>
                        <a:rPr sz="1200" spc="18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Autores:</a:t>
                      </a:r>
                      <a:r>
                        <a:rPr sz="1200" spc="19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spc="-25" dirty="0">
                          <a:solidFill>
                            <a:schemeClr val="tx1"/>
                          </a:solidFill>
                          <a:latin typeface="Times New Roman"/>
                          <a:cs typeface="Times New Roman"/>
                        </a:rPr>
                        <a:t>Dr. </a:t>
                      </a:r>
                      <a:r>
                        <a:rPr sz="1200" dirty="0">
                          <a:solidFill>
                            <a:schemeClr val="tx1"/>
                          </a:solidFill>
                          <a:latin typeface="Times New Roman"/>
                          <a:cs typeface="Times New Roman"/>
                        </a:rPr>
                        <a:t>Miguel</a:t>
                      </a:r>
                      <a:r>
                        <a:rPr sz="1200" spc="-20" dirty="0">
                          <a:solidFill>
                            <a:schemeClr val="tx1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solidFill>
                            <a:schemeClr val="tx1"/>
                          </a:solidFill>
                          <a:latin typeface="Times New Roman"/>
                          <a:cs typeface="Times New Roman"/>
                        </a:rPr>
                        <a:t>Israel</a:t>
                      </a:r>
                      <a:r>
                        <a:rPr sz="1200" spc="-15" dirty="0">
                          <a:solidFill>
                            <a:schemeClr val="tx1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solidFill>
                            <a:schemeClr val="tx1"/>
                          </a:solidFill>
                          <a:latin typeface="Times New Roman"/>
                          <a:cs typeface="Times New Roman"/>
                        </a:rPr>
                        <a:t>Bennasar</a:t>
                      </a:r>
                      <a:r>
                        <a:rPr sz="1200" spc="-10" dirty="0">
                          <a:solidFill>
                            <a:schemeClr val="tx1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solidFill>
                            <a:schemeClr val="tx1"/>
                          </a:solidFill>
                          <a:latin typeface="Times New Roman"/>
                          <a:cs typeface="Times New Roman"/>
                        </a:rPr>
                        <a:t>García</a:t>
                      </a:r>
                      <a:r>
                        <a:rPr sz="1200" spc="-15" dirty="0">
                          <a:solidFill>
                            <a:schemeClr val="tx1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solidFill>
                            <a:schemeClr val="tx1"/>
                          </a:solidFill>
                          <a:latin typeface="Times New Roman"/>
                          <a:cs typeface="Times New Roman"/>
                        </a:rPr>
                        <a:t>/</a:t>
                      </a:r>
                      <a:r>
                        <a:rPr sz="1200" spc="-40" dirty="0">
                          <a:solidFill>
                            <a:schemeClr val="tx1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solidFill>
                            <a:schemeClr val="tx1"/>
                          </a:solidFill>
                          <a:latin typeface="Times New Roman"/>
                          <a:cs typeface="Times New Roman"/>
                        </a:rPr>
                        <a:t>Dra.</a:t>
                      </a:r>
                      <a:r>
                        <a:rPr sz="1200" spc="-35" dirty="0">
                          <a:solidFill>
                            <a:schemeClr val="tx1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solidFill>
                            <a:schemeClr val="tx1"/>
                          </a:solidFill>
                          <a:latin typeface="Times New Roman"/>
                          <a:cs typeface="Times New Roman"/>
                        </a:rPr>
                        <a:t>Ceferina</a:t>
                      </a:r>
                      <a:r>
                        <a:rPr sz="1200" spc="-15" dirty="0">
                          <a:solidFill>
                            <a:schemeClr val="tx1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solidFill>
                            <a:schemeClr val="tx1"/>
                          </a:solidFill>
                          <a:latin typeface="Times New Roman"/>
                          <a:cs typeface="Times New Roman"/>
                        </a:rPr>
                        <a:t>Cabrera</a:t>
                      </a:r>
                      <a:r>
                        <a:rPr sz="1200" spc="-20" dirty="0">
                          <a:solidFill>
                            <a:schemeClr val="tx1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spc="-10" dirty="0">
                          <a:solidFill>
                            <a:schemeClr val="tx1"/>
                          </a:solidFill>
                          <a:latin typeface="Times New Roman"/>
                          <a:cs typeface="Times New Roman"/>
                        </a:rPr>
                        <a:t>Félix</a:t>
                      </a:r>
                      <a:r>
                        <a:rPr lang="es-ES" sz="1200" spc="-10" dirty="0">
                          <a:solidFill>
                            <a:srgbClr val="FF0000"/>
                          </a:solidFill>
                          <a:latin typeface="Times New Roman"/>
                          <a:cs typeface="Times New Roman"/>
                        </a:rPr>
                        <a:t>. </a:t>
                      </a:r>
                      <a:endParaRPr sz="1200" dirty="0">
                        <a:solidFill>
                          <a:srgbClr val="FF0000"/>
                        </a:solidFill>
                        <a:latin typeface="Times New Roman"/>
                        <a:cs typeface="Times New Roman"/>
                      </a:endParaRPr>
                    </a:p>
                  </a:txBody>
                  <a:tcPr marL="0" marR="0" marT="73660" marB="0">
                    <a:lnL w="3175">
                      <a:solidFill>
                        <a:srgbClr val="FFFFFF"/>
                      </a:solidFill>
                      <a:prstDash val="solid"/>
                    </a:lnL>
                    <a:lnR w="3175">
                      <a:solidFill>
                        <a:srgbClr val="FFFFFF"/>
                      </a:solidFill>
                      <a:prstDash val="solid"/>
                    </a:ln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380"/>
                        </a:spcBef>
                      </a:pPr>
                      <a:r>
                        <a:rPr sz="1200" spc="-25" dirty="0">
                          <a:latin typeface="Times New Roman"/>
                          <a:cs typeface="Times New Roman"/>
                        </a:rPr>
                        <a:t>94</a:t>
                      </a:r>
                      <a:endParaRPr sz="12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48260" marB="0">
                    <a:lnL w="3175">
                      <a:solidFill>
                        <a:srgbClr val="FFFFFF"/>
                      </a:solidFill>
                      <a:prstDash val="solid"/>
                    </a:lnL>
                    <a:lnR w="3175">
                      <a:solidFill>
                        <a:srgbClr val="FFFFFF"/>
                      </a:solidFill>
                      <a:prstDash val="solid"/>
                    </a:ln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639445">
                <a:tc>
                  <a:txBody>
                    <a:bodyPr/>
                    <a:lstStyle/>
                    <a:p>
                      <a:pPr marL="89535" marR="81915">
                        <a:lnSpc>
                          <a:spcPts val="1250"/>
                        </a:lnSpc>
                        <a:spcBef>
                          <a:spcPts val="585"/>
                        </a:spcBef>
                      </a:pPr>
                      <a:r>
                        <a:rPr sz="1200" spc="-10" dirty="0">
                          <a:latin typeface="Times New Roman"/>
                          <a:cs typeface="Times New Roman"/>
                        </a:rPr>
                        <a:t>8.-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Entramado</a:t>
                      </a:r>
                      <a:r>
                        <a:rPr sz="1200" spc="-10" dirty="0">
                          <a:latin typeface="Times New Roman"/>
                          <a:cs typeface="Times New Roman"/>
                        </a:rPr>
                        <a:t> Teórico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la</a:t>
                      </a:r>
                      <a:r>
                        <a:rPr sz="1200" spc="-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Formación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Andragógica</a:t>
                      </a:r>
                      <a:r>
                        <a:rPr sz="1200" spc="-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del</a:t>
                      </a:r>
                      <a:r>
                        <a:rPr sz="1200" spc="-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Docente</a:t>
                      </a:r>
                      <a:r>
                        <a:rPr sz="1200" spc="-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Universitario</a:t>
                      </a:r>
                      <a:r>
                        <a:rPr sz="1200" spc="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el</a:t>
                      </a:r>
                      <a:r>
                        <a:rPr sz="1200" spc="-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Uso</a:t>
                      </a:r>
                      <a:r>
                        <a:rPr sz="1200" spc="-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spc="-25" dirty="0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las</a:t>
                      </a:r>
                      <a:r>
                        <a:rPr sz="12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spc="-10" dirty="0">
                          <a:latin typeface="Times New Roman"/>
                          <a:cs typeface="Times New Roman"/>
                        </a:rPr>
                        <a:t>TICS.</a:t>
                      </a:r>
                      <a:r>
                        <a:rPr sz="1200" spc="-6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Autora:</a:t>
                      </a:r>
                      <a:r>
                        <a:rPr sz="1200" spc="-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solidFill>
                            <a:schemeClr val="tx1"/>
                          </a:solidFill>
                          <a:latin typeface="Times New Roman"/>
                          <a:cs typeface="Times New Roman"/>
                        </a:rPr>
                        <a:t>Dra</a:t>
                      </a:r>
                      <a:r>
                        <a:rPr sz="1200" spc="-10" dirty="0">
                          <a:solidFill>
                            <a:schemeClr val="tx1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solidFill>
                            <a:schemeClr val="tx1"/>
                          </a:solidFill>
                          <a:latin typeface="Times New Roman"/>
                          <a:cs typeface="Times New Roman"/>
                        </a:rPr>
                        <a:t>Mary</a:t>
                      </a:r>
                      <a:r>
                        <a:rPr sz="1200" spc="-15" dirty="0">
                          <a:solidFill>
                            <a:schemeClr val="tx1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spc="-10" dirty="0">
                          <a:solidFill>
                            <a:schemeClr val="tx1"/>
                          </a:solidFill>
                          <a:latin typeface="Times New Roman"/>
                          <a:cs typeface="Times New Roman"/>
                        </a:rPr>
                        <a:t>Martínez.</a:t>
                      </a:r>
                      <a:r>
                        <a:rPr lang="es-ES" sz="1200" spc="-10" dirty="0">
                          <a:solidFill>
                            <a:schemeClr val="tx1"/>
                          </a:solidFill>
                          <a:latin typeface="Times New Roman"/>
                          <a:cs typeface="Times New Roman"/>
                        </a:rPr>
                        <a:t> Rondón</a:t>
                      </a:r>
                      <a:endParaRPr sz="1200" dirty="0">
                        <a:solidFill>
                          <a:srgbClr val="FF0000"/>
                        </a:solidFill>
                        <a:latin typeface="Times New Roman"/>
                        <a:cs typeface="Times New Roman"/>
                      </a:endParaRPr>
                    </a:p>
                  </a:txBody>
                  <a:tcPr marL="0" marR="0" marT="74295" marB="0">
                    <a:lnL w="3175">
                      <a:solidFill>
                        <a:srgbClr val="FFFFFF"/>
                      </a:solidFill>
                      <a:prstDash val="solid"/>
                    </a:lnL>
                    <a:lnR w="3175">
                      <a:solidFill>
                        <a:srgbClr val="FFFFFF"/>
                      </a:solidFill>
                      <a:prstDash val="solid"/>
                    </a:lnR>
                    <a:lnB w="3175">
                      <a:solidFill>
                        <a:srgbClr val="FFFFFF"/>
                      </a:solidFill>
                      <a:prstDash val="solid"/>
                    </a:lnB>
                    <a:solidFill>
                      <a:srgbClr val="DEF6E3"/>
                    </a:solidFill>
                  </a:tcPr>
                </a:tc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385"/>
                        </a:spcBef>
                      </a:pPr>
                      <a:r>
                        <a:rPr sz="1200" spc="-25" dirty="0">
                          <a:latin typeface="Times New Roman"/>
                          <a:cs typeface="Times New Roman"/>
                        </a:rPr>
                        <a:t>107</a:t>
                      </a:r>
                      <a:endParaRPr sz="12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48895" marB="0">
                    <a:lnL w="3175">
                      <a:solidFill>
                        <a:srgbClr val="FFFFFF"/>
                      </a:solidFill>
                      <a:prstDash val="solid"/>
                    </a:lnL>
                    <a:lnR w="3175">
                      <a:solidFill>
                        <a:srgbClr val="FFFFFF"/>
                      </a:solidFill>
                      <a:prstDash val="solid"/>
                    </a:lnR>
                    <a:lnB w="3175">
                      <a:solidFill>
                        <a:srgbClr val="FFFFFF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</a:tbl>
          </a:graphicData>
        </a:graphic>
      </p:graphicFrame>
      <p:sp>
        <p:nvSpPr>
          <p:cNvPr id="21" name="object 21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71932" rIns="0" bIns="0" rtlCol="0">
            <a:spAutoFit/>
          </a:bodyPr>
          <a:lstStyle/>
          <a:p>
            <a:pPr marL="330200">
              <a:lnSpc>
                <a:spcPts val="1410"/>
              </a:lnSpc>
            </a:pPr>
            <a:r>
              <a:rPr b="1" spc="-50" dirty="0">
                <a:latin typeface="Times New Roman"/>
                <a:cs typeface="Times New Roman"/>
              </a:rPr>
              <a:t>6</a:t>
            </a:r>
          </a:p>
        </p:txBody>
      </p:sp>
      <p:sp>
        <p:nvSpPr>
          <p:cNvPr id="22" name="Rectángulo 21">
            <a:extLst>
              <a:ext uri="{FF2B5EF4-FFF2-40B4-BE49-F238E27FC236}">
                <a16:creationId xmlns:a16="http://schemas.microsoft.com/office/drawing/2014/main" id="{BF4B3167-0533-B55D-61BF-AB5C98BFC0B7}"/>
              </a:ext>
            </a:extLst>
          </p:cNvPr>
          <p:cNvSpPr/>
          <p:nvPr/>
        </p:nvSpPr>
        <p:spPr>
          <a:xfrm>
            <a:off x="2252978" y="1543304"/>
            <a:ext cx="3630167" cy="371855"/>
          </a:xfrm>
          <a:prstGeom prst="rect">
            <a:avLst/>
          </a:prstGeom>
          <a:solidFill>
            <a:srgbClr val="99FFCC"/>
          </a:solidFill>
          <a:ln>
            <a:noFill/>
          </a:ln>
        </p:spPr>
        <p:style>
          <a:lnRef idx="1">
            <a:schemeClr val="accent3"/>
          </a:lnRef>
          <a:fillRef idx="2">
            <a:schemeClr val="accent3"/>
          </a:fillRef>
          <a:effectRef idx="1">
            <a:schemeClr val="accent3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s-ES" dirty="0"/>
          </a:p>
        </p:txBody>
      </p:sp>
      <p:sp>
        <p:nvSpPr>
          <p:cNvPr id="23" name="object 16">
            <a:extLst>
              <a:ext uri="{FF2B5EF4-FFF2-40B4-BE49-F238E27FC236}">
                <a16:creationId xmlns:a16="http://schemas.microsoft.com/office/drawing/2014/main" id="{098EFF46-7829-FFAD-441D-22B1579E35B3}"/>
              </a:ext>
            </a:extLst>
          </p:cNvPr>
          <p:cNvSpPr txBox="1"/>
          <p:nvPr/>
        </p:nvSpPr>
        <p:spPr>
          <a:xfrm>
            <a:off x="2481074" y="1530986"/>
            <a:ext cx="3029585" cy="39179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100"/>
              </a:spcBef>
            </a:pPr>
            <a:r>
              <a:rPr lang="es-ES" sz="1200" b="1" dirty="0">
                <a:latin typeface="Arial"/>
                <a:cs typeface="Arial"/>
              </a:rPr>
              <a:t>Volumen 4,  Número 1  Enero a Julio 2021</a:t>
            </a:r>
          </a:p>
          <a:p>
            <a:pPr algn="ctr">
              <a:lnSpc>
                <a:spcPct val="100000"/>
              </a:lnSpc>
              <a:spcBef>
                <a:spcPts val="100"/>
              </a:spcBef>
            </a:pPr>
            <a:r>
              <a:rPr lang="es-ES" sz="1200" b="1" dirty="0">
                <a:latin typeface="Arial"/>
                <a:cs typeface="Arial"/>
              </a:rPr>
              <a:t>Revista Semestral. Venezuela</a:t>
            </a:r>
            <a:endParaRPr sz="1200" dirty="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50294" y="3197349"/>
            <a:ext cx="6649720" cy="5681980"/>
            <a:chOff x="50294" y="3197349"/>
            <a:chExt cx="6649720" cy="5681980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50294" y="3197349"/>
              <a:ext cx="6649207" cy="5681476"/>
            </a:xfrm>
            <a:prstGeom prst="rect">
              <a:avLst/>
            </a:prstGeom>
          </p:spPr>
        </p:pic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88938" y="3216338"/>
              <a:ext cx="6572250" cy="5604129"/>
            </a:xfrm>
            <a:prstGeom prst="rect">
              <a:avLst/>
            </a:prstGeom>
          </p:spPr>
        </p:pic>
        <p:sp>
          <p:nvSpPr>
            <p:cNvPr id="5" name="object 5"/>
            <p:cNvSpPr/>
            <p:nvPr/>
          </p:nvSpPr>
          <p:spPr>
            <a:xfrm>
              <a:off x="88938" y="3216338"/>
              <a:ext cx="6572250" cy="5604510"/>
            </a:xfrm>
            <a:custGeom>
              <a:avLst/>
              <a:gdLst/>
              <a:ahLst/>
              <a:cxnLst/>
              <a:rect l="l" t="t" r="r" b="b"/>
              <a:pathLst>
                <a:path w="6572250" h="5604509">
                  <a:moveTo>
                    <a:pt x="0" y="5604129"/>
                  </a:moveTo>
                  <a:lnTo>
                    <a:pt x="6572250" y="5604129"/>
                  </a:lnTo>
                  <a:lnTo>
                    <a:pt x="6572250" y="0"/>
                  </a:lnTo>
                  <a:lnTo>
                    <a:pt x="0" y="0"/>
                  </a:lnTo>
                  <a:lnTo>
                    <a:pt x="0" y="5604129"/>
                  </a:lnTo>
                  <a:close/>
                </a:path>
              </a:pathLst>
            </a:custGeom>
            <a:ln w="9525">
              <a:solidFill>
                <a:srgbClr val="55CE7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" name="object 6"/>
          <p:cNvGrpSpPr/>
          <p:nvPr/>
        </p:nvGrpSpPr>
        <p:grpSpPr>
          <a:xfrm>
            <a:off x="105155" y="124968"/>
            <a:ext cx="6647815" cy="1193800"/>
            <a:chOff x="105155" y="124968"/>
            <a:chExt cx="6647815" cy="1193800"/>
          </a:xfrm>
        </p:grpSpPr>
        <p:pic>
          <p:nvPicPr>
            <p:cNvPr id="7" name="object 7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05155" y="124968"/>
              <a:ext cx="6647687" cy="1193291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142849" y="142875"/>
              <a:ext cx="6572275" cy="1116710"/>
            </a:xfrm>
            <a:prstGeom prst="rect">
              <a:avLst/>
            </a:prstGeom>
          </p:spPr>
        </p:pic>
        <p:sp>
          <p:nvSpPr>
            <p:cNvPr id="9" name="object 9"/>
            <p:cNvSpPr/>
            <p:nvPr/>
          </p:nvSpPr>
          <p:spPr>
            <a:xfrm>
              <a:off x="142849" y="142875"/>
              <a:ext cx="6572884" cy="1116965"/>
            </a:xfrm>
            <a:custGeom>
              <a:avLst/>
              <a:gdLst/>
              <a:ahLst/>
              <a:cxnLst/>
              <a:rect l="l" t="t" r="r" b="b"/>
              <a:pathLst>
                <a:path w="6572884" h="1116965">
                  <a:moveTo>
                    <a:pt x="0" y="186181"/>
                  </a:moveTo>
                  <a:lnTo>
                    <a:pt x="6649" y="136671"/>
                  </a:lnTo>
                  <a:lnTo>
                    <a:pt x="25413" y="92192"/>
                  </a:lnTo>
                  <a:lnTo>
                    <a:pt x="54517" y="54514"/>
                  </a:lnTo>
                  <a:lnTo>
                    <a:pt x="92188" y="25409"/>
                  </a:lnTo>
                  <a:lnTo>
                    <a:pt x="136651" y="6647"/>
                  </a:lnTo>
                  <a:lnTo>
                    <a:pt x="186131" y="0"/>
                  </a:lnTo>
                  <a:lnTo>
                    <a:pt x="6386093" y="0"/>
                  </a:lnTo>
                  <a:lnTo>
                    <a:pt x="6435603" y="6647"/>
                  </a:lnTo>
                  <a:lnTo>
                    <a:pt x="6480082" y="25409"/>
                  </a:lnTo>
                  <a:lnTo>
                    <a:pt x="6517760" y="54514"/>
                  </a:lnTo>
                  <a:lnTo>
                    <a:pt x="6546865" y="92192"/>
                  </a:lnTo>
                  <a:lnTo>
                    <a:pt x="6565627" y="136671"/>
                  </a:lnTo>
                  <a:lnTo>
                    <a:pt x="6572275" y="186181"/>
                  </a:lnTo>
                  <a:lnTo>
                    <a:pt x="6572275" y="930655"/>
                  </a:lnTo>
                  <a:lnTo>
                    <a:pt x="6565627" y="980112"/>
                  </a:lnTo>
                  <a:lnTo>
                    <a:pt x="6546865" y="1024556"/>
                  </a:lnTo>
                  <a:lnTo>
                    <a:pt x="6517760" y="1062212"/>
                  </a:lnTo>
                  <a:lnTo>
                    <a:pt x="6480082" y="1091306"/>
                  </a:lnTo>
                  <a:lnTo>
                    <a:pt x="6435603" y="1110064"/>
                  </a:lnTo>
                  <a:lnTo>
                    <a:pt x="6386093" y="1116710"/>
                  </a:lnTo>
                  <a:lnTo>
                    <a:pt x="186131" y="1116710"/>
                  </a:lnTo>
                  <a:lnTo>
                    <a:pt x="136651" y="1110064"/>
                  </a:lnTo>
                  <a:lnTo>
                    <a:pt x="92188" y="1091306"/>
                  </a:lnTo>
                  <a:lnTo>
                    <a:pt x="54517" y="1062212"/>
                  </a:lnTo>
                  <a:lnTo>
                    <a:pt x="25413" y="1024556"/>
                  </a:lnTo>
                  <a:lnTo>
                    <a:pt x="6649" y="980112"/>
                  </a:lnTo>
                  <a:lnTo>
                    <a:pt x="0" y="930655"/>
                  </a:lnTo>
                  <a:lnTo>
                    <a:pt x="0" y="186181"/>
                  </a:lnTo>
                  <a:close/>
                </a:path>
              </a:pathLst>
            </a:custGeom>
            <a:ln w="9525">
              <a:solidFill>
                <a:srgbClr val="55CE7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10" name="object 10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318518" y="1504208"/>
            <a:ext cx="6256015" cy="678139"/>
          </a:xfrm>
          <a:prstGeom prst="rect">
            <a:avLst/>
          </a:prstGeom>
        </p:spPr>
      </p:pic>
      <p:sp>
        <p:nvSpPr>
          <p:cNvPr id="11" name="object 11"/>
          <p:cNvSpPr txBox="1"/>
          <p:nvPr/>
        </p:nvSpPr>
        <p:spPr>
          <a:xfrm>
            <a:off x="3020695" y="1360423"/>
            <a:ext cx="1322705" cy="18669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1050" b="1" dirty="0">
                <a:latin typeface="Times New Roman"/>
                <a:cs typeface="Times New Roman"/>
              </a:rPr>
              <a:t>Para</a:t>
            </a:r>
            <a:r>
              <a:rPr sz="1050" b="1" spc="-30" dirty="0">
                <a:latin typeface="Times New Roman"/>
                <a:cs typeface="Times New Roman"/>
              </a:rPr>
              <a:t> </a:t>
            </a:r>
            <a:r>
              <a:rPr sz="1050" b="1" dirty="0">
                <a:latin typeface="Times New Roman"/>
                <a:cs typeface="Times New Roman"/>
              </a:rPr>
              <a:t>citar</a:t>
            </a:r>
            <a:r>
              <a:rPr sz="1050" b="1" spc="-20" dirty="0">
                <a:latin typeface="Times New Roman"/>
                <a:cs typeface="Times New Roman"/>
              </a:rPr>
              <a:t> </a:t>
            </a:r>
            <a:r>
              <a:rPr sz="1050" b="1" dirty="0">
                <a:latin typeface="Times New Roman"/>
                <a:cs typeface="Times New Roman"/>
              </a:rPr>
              <a:t>este</a:t>
            </a:r>
            <a:r>
              <a:rPr sz="1050" b="1" spc="-20" dirty="0">
                <a:latin typeface="Times New Roman"/>
                <a:cs typeface="Times New Roman"/>
              </a:rPr>
              <a:t> </a:t>
            </a:r>
            <a:r>
              <a:rPr sz="1050" b="1" spc="-10" dirty="0">
                <a:latin typeface="Times New Roman"/>
                <a:cs typeface="Times New Roman"/>
              </a:rPr>
              <a:t>artículo</a:t>
            </a:r>
            <a:endParaRPr sz="1050">
              <a:latin typeface="Times New Roman"/>
              <a:cs typeface="Times New Roman"/>
            </a:endParaRPr>
          </a:p>
        </p:txBody>
      </p:sp>
      <p:grpSp>
        <p:nvGrpSpPr>
          <p:cNvPr id="12" name="object 12"/>
          <p:cNvGrpSpPr/>
          <p:nvPr/>
        </p:nvGrpSpPr>
        <p:grpSpPr>
          <a:xfrm>
            <a:off x="96011" y="115823"/>
            <a:ext cx="6666230" cy="1463040"/>
            <a:chOff x="96011" y="115823"/>
            <a:chExt cx="6666230" cy="1463040"/>
          </a:xfrm>
        </p:grpSpPr>
        <p:pic>
          <p:nvPicPr>
            <p:cNvPr id="13" name="object 13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96011" y="115823"/>
              <a:ext cx="6665976" cy="1452372"/>
            </a:xfrm>
            <a:prstGeom prst="rect">
              <a:avLst/>
            </a:prstGeom>
          </p:spPr>
        </p:pic>
        <p:pic>
          <p:nvPicPr>
            <p:cNvPr id="14" name="object 14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142849" y="142875"/>
              <a:ext cx="6572275" cy="1358646"/>
            </a:xfrm>
            <a:prstGeom prst="rect">
              <a:avLst/>
            </a:prstGeom>
          </p:spPr>
        </p:pic>
        <p:sp>
          <p:nvSpPr>
            <p:cNvPr id="15" name="object 15"/>
            <p:cNvSpPr/>
            <p:nvPr/>
          </p:nvSpPr>
          <p:spPr>
            <a:xfrm>
              <a:off x="142849" y="142875"/>
              <a:ext cx="6572884" cy="1358900"/>
            </a:xfrm>
            <a:custGeom>
              <a:avLst/>
              <a:gdLst/>
              <a:ahLst/>
              <a:cxnLst/>
              <a:rect l="l" t="t" r="r" b="b"/>
              <a:pathLst>
                <a:path w="6572884" h="1358900">
                  <a:moveTo>
                    <a:pt x="0" y="226441"/>
                  </a:moveTo>
                  <a:lnTo>
                    <a:pt x="4600" y="180795"/>
                  </a:lnTo>
                  <a:lnTo>
                    <a:pt x="17795" y="138285"/>
                  </a:lnTo>
                  <a:lnTo>
                    <a:pt x="38673" y="99820"/>
                  </a:lnTo>
                  <a:lnTo>
                    <a:pt x="66324" y="66309"/>
                  </a:lnTo>
                  <a:lnTo>
                    <a:pt x="99837" y="38663"/>
                  </a:lnTo>
                  <a:lnTo>
                    <a:pt x="138301" y="17789"/>
                  </a:lnTo>
                  <a:lnTo>
                    <a:pt x="180806" y="4599"/>
                  </a:lnTo>
                  <a:lnTo>
                    <a:pt x="226440" y="0"/>
                  </a:lnTo>
                  <a:lnTo>
                    <a:pt x="6345834" y="0"/>
                  </a:lnTo>
                  <a:lnTo>
                    <a:pt x="6391480" y="4599"/>
                  </a:lnTo>
                  <a:lnTo>
                    <a:pt x="6433990" y="17789"/>
                  </a:lnTo>
                  <a:lnTo>
                    <a:pt x="6472455" y="38663"/>
                  </a:lnTo>
                  <a:lnTo>
                    <a:pt x="6505965" y="66309"/>
                  </a:lnTo>
                  <a:lnTo>
                    <a:pt x="6533612" y="99820"/>
                  </a:lnTo>
                  <a:lnTo>
                    <a:pt x="6554485" y="138285"/>
                  </a:lnTo>
                  <a:lnTo>
                    <a:pt x="6567676" y="180795"/>
                  </a:lnTo>
                  <a:lnTo>
                    <a:pt x="6572275" y="226441"/>
                  </a:lnTo>
                  <a:lnTo>
                    <a:pt x="6572275" y="1132204"/>
                  </a:lnTo>
                  <a:lnTo>
                    <a:pt x="6567676" y="1177850"/>
                  </a:lnTo>
                  <a:lnTo>
                    <a:pt x="6554485" y="1220360"/>
                  </a:lnTo>
                  <a:lnTo>
                    <a:pt x="6533612" y="1258825"/>
                  </a:lnTo>
                  <a:lnTo>
                    <a:pt x="6505965" y="1292336"/>
                  </a:lnTo>
                  <a:lnTo>
                    <a:pt x="6472455" y="1319982"/>
                  </a:lnTo>
                  <a:lnTo>
                    <a:pt x="6433990" y="1340856"/>
                  </a:lnTo>
                  <a:lnTo>
                    <a:pt x="6391480" y="1354046"/>
                  </a:lnTo>
                  <a:lnTo>
                    <a:pt x="6345834" y="1358646"/>
                  </a:lnTo>
                  <a:lnTo>
                    <a:pt x="226440" y="1358646"/>
                  </a:lnTo>
                  <a:lnTo>
                    <a:pt x="180806" y="1354046"/>
                  </a:lnTo>
                  <a:lnTo>
                    <a:pt x="138301" y="1340856"/>
                  </a:lnTo>
                  <a:lnTo>
                    <a:pt x="99837" y="1319982"/>
                  </a:lnTo>
                  <a:lnTo>
                    <a:pt x="66324" y="1292336"/>
                  </a:lnTo>
                  <a:lnTo>
                    <a:pt x="38673" y="1258825"/>
                  </a:lnTo>
                  <a:lnTo>
                    <a:pt x="17795" y="1220360"/>
                  </a:lnTo>
                  <a:lnTo>
                    <a:pt x="4600" y="1177850"/>
                  </a:lnTo>
                  <a:lnTo>
                    <a:pt x="0" y="1132204"/>
                  </a:lnTo>
                  <a:lnTo>
                    <a:pt x="0" y="226441"/>
                  </a:lnTo>
                  <a:close/>
                </a:path>
              </a:pathLst>
            </a:custGeom>
            <a:ln w="9525">
              <a:solidFill>
                <a:srgbClr val="55CE7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6" name="object 16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2500248" y="305930"/>
              <a:ext cx="1714500" cy="733945"/>
            </a:xfrm>
            <a:prstGeom prst="rect">
              <a:avLst/>
            </a:prstGeom>
          </p:spPr>
        </p:pic>
        <p:pic>
          <p:nvPicPr>
            <p:cNvPr id="17" name="object 17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2738628" y="1024127"/>
              <a:ext cx="1897379" cy="371855"/>
            </a:xfrm>
            <a:prstGeom prst="rect">
              <a:avLst/>
            </a:prstGeom>
          </p:spPr>
        </p:pic>
        <p:pic>
          <p:nvPicPr>
            <p:cNvPr id="18" name="object 18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4401311" y="1024127"/>
              <a:ext cx="1577339" cy="371855"/>
            </a:xfrm>
            <a:prstGeom prst="rect">
              <a:avLst/>
            </a:prstGeom>
          </p:spPr>
        </p:pic>
        <p:pic>
          <p:nvPicPr>
            <p:cNvPr id="19" name="object 19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3169919" y="1207007"/>
              <a:ext cx="1546859" cy="371855"/>
            </a:xfrm>
            <a:prstGeom prst="rect">
              <a:avLst/>
            </a:prstGeom>
          </p:spPr>
        </p:pic>
        <p:pic>
          <p:nvPicPr>
            <p:cNvPr id="20" name="object 20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4482083" y="1207007"/>
              <a:ext cx="284988" cy="371855"/>
            </a:xfrm>
            <a:prstGeom prst="rect">
              <a:avLst/>
            </a:prstGeom>
          </p:spPr>
        </p:pic>
        <p:pic>
          <p:nvPicPr>
            <p:cNvPr id="21" name="object 21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4572000" y="1207007"/>
              <a:ext cx="1013460" cy="371855"/>
            </a:xfrm>
            <a:prstGeom prst="rect">
              <a:avLst/>
            </a:prstGeom>
          </p:spPr>
        </p:pic>
      </p:grpSp>
      <p:sp>
        <p:nvSpPr>
          <p:cNvPr id="22" name="object 22"/>
          <p:cNvSpPr txBox="1"/>
          <p:nvPr/>
        </p:nvSpPr>
        <p:spPr>
          <a:xfrm>
            <a:off x="2842005" y="1068451"/>
            <a:ext cx="3029585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Arial"/>
                <a:cs typeface="Arial"/>
              </a:rPr>
              <a:t>6ta.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Edición</a:t>
            </a:r>
            <a:r>
              <a:rPr sz="1200" b="1" spc="-10" dirty="0">
                <a:latin typeface="Arial"/>
                <a:cs typeface="Arial"/>
              </a:rPr>
              <a:t> Volumen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I</a:t>
            </a:r>
            <a:r>
              <a:rPr sz="1200" b="1" spc="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Enero</a:t>
            </a:r>
            <a:r>
              <a:rPr sz="1200" b="1" spc="-3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a</a:t>
            </a:r>
            <a:r>
              <a:rPr sz="1200" b="1" spc="-2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Julio</a:t>
            </a:r>
            <a:r>
              <a:rPr sz="1200" b="1" spc="-5" dirty="0">
                <a:latin typeface="Arial"/>
                <a:cs typeface="Arial"/>
              </a:rPr>
              <a:t> </a:t>
            </a:r>
            <a:r>
              <a:rPr sz="1200" b="1" spc="-20" dirty="0">
                <a:latin typeface="Arial"/>
                <a:cs typeface="Arial"/>
              </a:rPr>
              <a:t>2021</a:t>
            </a:r>
            <a:endParaRPr sz="1200">
              <a:latin typeface="Arial"/>
              <a:cs typeface="Arial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3273297" y="1251331"/>
            <a:ext cx="216789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Arial"/>
                <a:cs typeface="Arial"/>
              </a:rPr>
              <a:t>Revista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Semestral-</a:t>
            </a:r>
            <a:r>
              <a:rPr sz="1200" b="1" spc="-40" dirty="0">
                <a:latin typeface="Arial"/>
                <a:cs typeface="Arial"/>
              </a:rPr>
              <a:t> </a:t>
            </a:r>
            <a:r>
              <a:rPr sz="1200" b="1" spc="-10" dirty="0">
                <a:latin typeface="Arial"/>
                <a:cs typeface="Arial"/>
              </a:rPr>
              <a:t>Venezuela</a:t>
            </a:r>
            <a:endParaRPr sz="1200">
              <a:latin typeface="Arial"/>
              <a:cs typeface="Arial"/>
            </a:endParaRPr>
          </a:p>
        </p:txBody>
      </p:sp>
      <p:grpSp>
        <p:nvGrpSpPr>
          <p:cNvPr id="24" name="object 24"/>
          <p:cNvGrpSpPr/>
          <p:nvPr/>
        </p:nvGrpSpPr>
        <p:grpSpPr>
          <a:xfrm>
            <a:off x="320929" y="234695"/>
            <a:ext cx="6228715" cy="2994660"/>
            <a:chOff x="320929" y="234695"/>
            <a:chExt cx="6228715" cy="2994660"/>
          </a:xfrm>
        </p:grpSpPr>
        <p:pic>
          <p:nvPicPr>
            <p:cNvPr id="25" name="object 25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324612" y="234695"/>
              <a:ext cx="1719072" cy="1341120"/>
            </a:xfrm>
            <a:prstGeom prst="rect">
              <a:avLst/>
            </a:prstGeom>
          </p:spPr>
        </p:pic>
        <p:sp>
          <p:nvSpPr>
            <p:cNvPr id="26" name="object 26"/>
            <p:cNvSpPr/>
            <p:nvPr/>
          </p:nvSpPr>
          <p:spPr>
            <a:xfrm>
              <a:off x="333629" y="1522095"/>
              <a:ext cx="6203315" cy="631190"/>
            </a:xfrm>
            <a:custGeom>
              <a:avLst/>
              <a:gdLst/>
              <a:ahLst/>
              <a:cxnLst/>
              <a:rect l="l" t="t" r="r" b="b"/>
              <a:pathLst>
                <a:path w="6203315" h="631189">
                  <a:moveTo>
                    <a:pt x="6202934" y="0"/>
                  </a:moveTo>
                  <a:lnTo>
                    <a:pt x="0" y="0"/>
                  </a:lnTo>
                  <a:lnTo>
                    <a:pt x="0" y="630935"/>
                  </a:lnTo>
                  <a:lnTo>
                    <a:pt x="6202934" y="630935"/>
                  </a:lnTo>
                  <a:lnTo>
                    <a:pt x="620293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333629" y="1522095"/>
              <a:ext cx="6203315" cy="631190"/>
            </a:xfrm>
            <a:custGeom>
              <a:avLst/>
              <a:gdLst/>
              <a:ahLst/>
              <a:cxnLst/>
              <a:rect l="l" t="t" r="r" b="b"/>
              <a:pathLst>
                <a:path w="6203315" h="631189">
                  <a:moveTo>
                    <a:pt x="0" y="630935"/>
                  </a:moveTo>
                  <a:lnTo>
                    <a:pt x="6202934" y="630935"/>
                  </a:lnTo>
                  <a:lnTo>
                    <a:pt x="6202934" y="0"/>
                  </a:lnTo>
                  <a:lnTo>
                    <a:pt x="0" y="0"/>
                  </a:lnTo>
                  <a:lnTo>
                    <a:pt x="0" y="630935"/>
                  </a:lnTo>
                  <a:close/>
                </a:path>
              </a:pathLst>
            </a:custGeom>
            <a:ln w="25399">
              <a:solidFill>
                <a:srgbClr val="5BD078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333629" y="2123668"/>
              <a:ext cx="6203315" cy="1092835"/>
            </a:xfrm>
            <a:custGeom>
              <a:avLst/>
              <a:gdLst/>
              <a:ahLst/>
              <a:cxnLst/>
              <a:rect l="l" t="t" r="r" b="b"/>
              <a:pathLst>
                <a:path w="6203315" h="1092835">
                  <a:moveTo>
                    <a:pt x="6202934" y="0"/>
                  </a:moveTo>
                  <a:lnTo>
                    <a:pt x="0" y="0"/>
                  </a:lnTo>
                  <a:lnTo>
                    <a:pt x="0" y="1092606"/>
                  </a:lnTo>
                  <a:lnTo>
                    <a:pt x="6202934" y="1092606"/>
                  </a:lnTo>
                  <a:lnTo>
                    <a:pt x="620293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333629" y="2123668"/>
              <a:ext cx="6203315" cy="1092835"/>
            </a:xfrm>
            <a:custGeom>
              <a:avLst/>
              <a:gdLst/>
              <a:ahLst/>
              <a:cxnLst/>
              <a:rect l="l" t="t" r="r" b="b"/>
              <a:pathLst>
                <a:path w="6203315" h="1092835">
                  <a:moveTo>
                    <a:pt x="0" y="1092606"/>
                  </a:moveTo>
                  <a:lnTo>
                    <a:pt x="6202934" y="1092606"/>
                  </a:lnTo>
                  <a:lnTo>
                    <a:pt x="6202934" y="0"/>
                  </a:lnTo>
                  <a:lnTo>
                    <a:pt x="0" y="0"/>
                  </a:lnTo>
                  <a:lnTo>
                    <a:pt x="0" y="1092606"/>
                  </a:lnTo>
                  <a:close/>
                </a:path>
              </a:pathLst>
            </a:custGeom>
            <a:ln w="25400">
              <a:solidFill>
                <a:srgbClr val="5BD078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0" name="object 30"/>
          <p:cNvSpPr txBox="1"/>
          <p:nvPr/>
        </p:nvSpPr>
        <p:spPr>
          <a:xfrm>
            <a:off x="154635" y="1550923"/>
            <a:ext cx="6459855" cy="656209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02870" algn="ctr">
              <a:lnSpc>
                <a:spcPct val="100000"/>
              </a:lnSpc>
              <a:spcBef>
                <a:spcPts val="100"/>
              </a:spcBef>
            </a:pPr>
            <a:r>
              <a:rPr sz="1200" b="1" spc="-35" dirty="0">
                <a:latin typeface="Times New Roman"/>
                <a:cs typeface="Times New Roman"/>
              </a:rPr>
              <a:t>Dr.</a:t>
            </a:r>
            <a:r>
              <a:rPr sz="1200" b="1" spc="-10" dirty="0">
                <a:latin typeface="Times New Roman"/>
                <a:cs typeface="Times New Roman"/>
              </a:rPr>
              <a:t> Elías</a:t>
            </a:r>
            <a:r>
              <a:rPr sz="1200" b="1" spc="-7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A.</a:t>
            </a:r>
            <a:r>
              <a:rPr sz="1200" b="1" spc="-1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Gil</a:t>
            </a:r>
            <a:r>
              <a:rPr sz="1200" b="1" spc="20" dirty="0">
                <a:latin typeface="Times New Roman"/>
                <a:cs typeface="Times New Roman"/>
              </a:rPr>
              <a:t> </a:t>
            </a:r>
            <a:r>
              <a:rPr sz="1200" b="1" spc="-25" dirty="0">
                <a:latin typeface="Times New Roman"/>
                <a:cs typeface="Times New Roman"/>
              </a:rPr>
              <a:t>P.</a:t>
            </a:r>
            <a:endParaRPr sz="1200">
              <a:latin typeface="Times New Roman"/>
              <a:cs typeface="Times New Roman"/>
            </a:endParaRPr>
          </a:p>
          <a:p>
            <a:pPr marL="99695" algn="ctr">
              <a:lnSpc>
                <a:spcPts val="1320"/>
              </a:lnSpc>
              <a:spcBef>
                <a:spcPts val="5"/>
              </a:spcBef>
            </a:pPr>
            <a:r>
              <a:rPr sz="1100" dirty="0">
                <a:latin typeface="Times New Roman"/>
                <a:cs typeface="Times New Roman"/>
              </a:rPr>
              <a:t>Universidad</a:t>
            </a:r>
            <a:r>
              <a:rPr sz="1100" spc="-4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Nacional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Experimental</a:t>
            </a:r>
            <a:r>
              <a:rPr sz="1100" spc="-5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los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Llanos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Centrales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Rómulo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Gallegos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(UNERG</a:t>
            </a:r>
            <a:r>
              <a:rPr sz="1100" spc="4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-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Venezuela)</a:t>
            </a:r>
            <a:endParaRPr sz="1100">
              <a:latin typeface="Times New Roman"/>
              <a:cs typeface="Times New Roman"/>
            </a:endParaRPr>
          </a:p>
          <a:p>
            <a:pPr marL="102235" algn="ctr">
              <a:lnSpc>
                <a:spcPts val="1440"/>
              </a:lnSpc>
            </a:pPr>
            <a:r>
              <a:rPr sz="1200" b="1" dirty="0">
                <a:latin typeface="Times New Roman"/>
                <a:cs typeface="Times New Roman"/>
              </a:rPr>
              <a:t>Correo</a:t>
            </a:r>
            <a:r>
              <a:rPr sz="1200" b="1" spc="-5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Electrónico:</a:t>
            </a:r>
            <a:r>
              <a:rPr sz="1200" b="1" spc="-3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  <a:hlinkClick r:id="rId16"/>
              </a:rPr>
              <a:t>egil@unerg.edu.ve</a:t>
            </a:r>
            <a:endParaRPr sz="1200">
              <a:latin typeface="Times New Roman"/>
              <a:cs typeface="Times New Roman"/>
            </a:endParaRPr>
          </a:p>
          <a:p>
            <a:pPr marL="270510" marR="157480" algn="just">
              <a:lnSpc>
                <a:spcPct val="100000"/>
              </a:lnSpc>
              <a:spcBef>
                <a:spcPts val="540"/>
              </a:spcBef>
            </a:pPr>
            <a:r>
              <a:rPr sz="1100" b="1" dirty="0">
                <a:latin typeface="Times New Roman"/>
                <a:cs typeface="Times New Roman"/>
              </a:rPr>
              <a:t>Como</a:t>
            </a:r>
            <a:r>
              <a:rPr sz="1100" b="1" spc="4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citar</a:t>
            </a:r>
            <a:r>
              <a:rPr sz="1100" b="1" spc="4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este</a:t>
            </a:r>
            <a:r>
              <a:rPr sz="1100" b="1" spc="4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artículo:</a:t>
            </a:r>
            <a:r>
              <a:rPr sz="1100" b="1" spc="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Elías</a:t>
            </a:r>
            <a:r>
              <a:rPr sz="1100" b="1" spc="4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A.</a:t>
            </a:r>
            <a:r>
              <a:rPr sz="1100" b="1" spc="4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Gil</a:t>
            </a:r>
            <a:r>
              <a:rPr sz="1100" b="1" spc="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P.</a:t>
            </a:r>
            <a:r>
              <a:rPr sz="1100" b="1" spc="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(2021),</a:t>
            </a:r>
            <a:r>
              <a:rPr sz="1100" b="1" spc="4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“</a:t>
            </a:r>
            <a:r>
              <a:rPr sz="1050" b="1" dirty="0">
                <a:latin typeface="Times New Roman"/>
                <a:cs typeface="Times New Roman"/>
              </a:rPr>
              <a:t>Teoría</a:t>
            </a:r>
            <a:r>
              <a:rPr sz="1050" b="1" spc="20" dirty="0">
                <a:latin typeface="Times New Roman"/>
                <a:cs typeface="Times New Roman"/>
              </a:rPr>
              <a:t> </a:t>
            </a:r>
            <a:r>
              <a:rPr sz="1050" b="1" dirty="0">
                <a:latin typeface="Times New Roman"/>
                <a:cs typeface="Times New Roman"/>
              </a:rPr>
              <a:t>de</a:t>
            </a:r>
            <a:r>
              <a:rPr sz="1050" b="1" spc="30" dirty="0">
                <a:latin typeface="Times New Roman"/>
                <a:cs typeface="Times New Roman"/>
              </a:rPr>
              <a:t> </a:t>
            </a:r>
            <a:r>
              <a:rPr sz="1050" b="1" dirty="0">
                <a:latin typeface="Times New Roman"/>
                <a:cs typeface="Times New Roman"/>
              </a:rPr>
              <a:t>Identidad</a:t>
            </a:r>
            <a:r>
              <a:rPr sz="1050" b="1" spc="30" dirty="0">
                <a:latin typeface="Times New Roman"/>
                <a:cs typeface="Times New Roman"/>
              </a:rPr>
              <a:t> </a:t>
            </a:r>
            <a:r>
              <a:rPr sz="1050" b="1" dirty="0">
                <a:latin typeface="Times New Roman"/>
                <a:cs typeface="Times New Roman"/>
              </a:rPr>
              <a:t>Nacional</a:t>
            </a:r>
            <a:r>
              <a:rPr sz="1050" b="1" spc="25" dirty="0">
                <a:latin typeface="Times New Roman"/>
                <a:cs typeface="Times New Roman"/>
              </a:rPr>
              <a:t> </a:t>
            </a:r>
            <a:r>
              <a:rPr sz="1050" b="1" dirty="0">
                <a:latin typeface="Times New Roman"/>
                <a:cs typeface="Times New Roman"/>
              </a:rPr>
              <a:t>del</a:t>
            </a:r>
            <a:r>
              <a:rPr sz="1050" b="1" spc="10" dirty="0">
                <a:latin typeface="Times New Roman"/>
                <a:cs typeface="Times New Roman"/>
              </a:rPr>
              <a:t> </a:t>
            </a:r>
            <a:r>
              <a:rPr sz="1050" b="1" dirty="0">
                <a:latin typeface="Times New Roman"/>
                <a:cs typeface="Times New Roman"/>
              </a:rPr>
              <a:t>Nuevo</a:t>
            </a:r>
            <a:r>
              <a:rPr sz="1050" b="1" spc="35" dirty="0">
                <a:latin typeface="Times New Roman"/>
                <a:cs typeface="Times New Roman"/>
              </a:rPr>
              <a:t> </a:t>
            </a:r>
            <a:r>
              <a:rPr sz="1050" b="1" spc="-10" dirty="0">
                <a:latin typeface="Times New Roman"/>
                <a:cs typeface="Times New Roman"/>
              </a:rPr>
              <a:t>Republicano </a:t>
            </a:r>
            <a:r>
              <a:rPr sz="1050" b="1" dirty="0">
                <a:latin typeface="Times New Roman"/>
                <a:cs typeface="Times New Roman"/>
              </a:rPr>
              <a:t>Con</a:t>
            </a:r>
            <a:r>
              <a:rPr sz="1050" b="1" spc="20" dirty="0">
                <a:latin typeface="Times New Roman"/>
                <a:cs typeface="Times New Roman"/>
              </a:rPr>
              <a:t> </a:t>
            </a:r>
            <a:r>
              <a:rPr sz="1050" b="1" dirty="0">
                <a:latin typeface="Times New Roman"/>
                <a:cs typeface="Times New Roman"/>
              </a:rPr>
              <a:t>Implicación</a:t>
            </a:r>
            <a:r>
              <a:rPr sz="1050" b="1" spc="20" dirty="0">
                <a:latin typeface="Times New Roman"/>
                <a:cs typeface="Times New Roman"/>
              </a:rPr>
              <a:t> </a:t>
            </a:r>
            <a:r>
              <a:rPr sz="1050" b="1" dirty="0">
                <a:latin typeface="Times New Roman"/>
                <a:cs typeface="Times New Roman"/>
              </a:rPr>
              <a:t>Corresponsable</a:t>
            </a:r>
            <a:r>
              <a:rPr sz="1050" b="1" spc="20" dirty="0">
                <a:latin typeface="Times New Roman"/>
                <a:cs typeface="Times New Roman"/>
              </a:rPr>
              <a:t> </a:t>
            </a:r>
            <a:r>
              <a:rPr sz="1050" b="1" dirty="0">
                <a:latin typeface="Times New Roman"/>
                <a:cs typeface="Times New Roman"/>
              </a:rPr>
              <a:t>de</a:t>
            </a:r>
            <a:r>
              <a:rPr sz="1050" b="1" spc="-5" dirty="0">
                <a:latin typeface="Times New Roman"/>
                <a:cs typeface="Times New Roman"/>
              </a:rPr>
              <a:t> </a:t>
            </a:r>
            <a:r>
              <a:rPr sz="1050" b="1" dirty="0">
                <a:latin typeface="Times New Roman"/>
                <a:cs typeface="Times New Roman"/>
              </a:rPr>
              <a:t>Familia,</a:t>
            </a:r>
            <a:r>
              <a:rPr sz="1050" b="1" spc="10" dirty="0">
                <a:latin typeface="Times New Roman"/>
                <a:cs typeface="Times New Roman"/>
              </a:rPr>
              <a:t> </a:t>
            </a:r>
            <a:r>
              <a:rPr sz="1050" b="1" dirty="0">
                <a:latin typeface="Times New Roman"/>
                <a:cs typeface="Times New Roman"/>
              </a:rPr>
              <a:t>Escuela</a:t>
            </a:r>
            <a:r>
              <a:rPr sz="1050" b="1" spc="10" dirty="0">
                <a:latin typeface="Times New Roman"/>
                <a:cs typeface="Times New Roman"/>
              </a:rPr>
              <a:t> </a:t>
            </a:r>
            <a:r>
              <a:rPr sz="1050" b="1" dirty="0">
                <a:latin typeface="Times New Roman"/>
                <a:cs typeface="Times New Roman"/>
              </a:rPr>
              <a:t>y</a:t>
            </a:r>
            <a:r>
              <a:rPr sz="1050" b="1" spc="20" dirty="0">
                <a:latin typeface="Times New Roman"/>
                <a:cs typeface="Times New Roman"/>
              </a:rPr>
              <a:t> </a:t>
            </a:r>
            <a:r>
              <a:rPr sz="1050" b="1" dirty="0">
                <a:latin typeface="Times New Roman"/>
                <a:cs typeface="Times New Roman"/>
              </a:rPr>
              <a:t>Comunidad.</a:t>
            </a:r>
            <a:r>
              <a:rPr sz="1050" b="1" spc="10" dirty="0">
                <a:latin typeface="Times New Roman"/>
                <a:cs typeface="Times New Roman"/>
              </a:rPr>
              <a:t> </a:t>
            </a:r>
            <a:r>
              <a:rPr sz="1050" b="1" dirty="0">
                <a:latin typeface="Times New Roman"/>
                <a:cs typeface="Times New Roman"/>
              </a:rPr>
              <a:t>Un</a:t>
            </a:r>
            <a:r>
              <a:rPr sz="1050" b="1" spc="10" dirty="0">
                <a:latin typeface="Times New Roman"/>
                <a:cs typeface="Times New Roman"/>
              </a:rPr>
              <a:t> </a:t>
            </a:r>
            <a:r>
              <a:rPr sz="1050" b="1" dirty="0">
                <a:latin typeface="Times New Roman"/>
                <a:cs typeface="Times New Roman"/>
              </a:rPr>
              <a:t>Aporte</a:t>
            </a:r>
            <a:r>
              <a:rPr sz="1050" b="1" spc="10" dirty="0">
                <a:latin typeface="Times New Roman"/>
                <a:cs typeface="Times New Roman"/>
              </a:rPr>
              <a:t> </a:t>
            </a:r>
            <a:r>
              <a:rPr sz="1050" b="1" dirty="0">
                <a:latin typeface="Times New Roman"/>
                <a:cs typeface="Times New Roman"/>
              </a:rPr>
              <a:t>Educativo</a:t>
            </a:r>
            <a:r>
              <a:rPr sz="1050" b="1" spc="10" dirty="0">
                <a:latin typeface="Times New Roman"/>
                <a:cs typeface="Times New Roman"/>
              </a:rPr>
              <a:t> </a:t>
            </a:r>
            <a:r>
              <a:rPr sz="1050" b="1" dirty="0">
                <a:latin typeface="Times New Roman"/>
                <a:cs typeface="Times New Roman"/>
              </a:rPr>
              <a:t>al</a:t>
            </a:r>
            <a:r>
              <a:rPr sz="1050" b="1" spc="15" dirty="0">
                <a:latin typeface="Times New Roman"/>
                <a:cs typeface="Times New Roman"/>
              </a:rPr>
              <a:t> </a:t>
            </a:r>
            <a:r>
              <a:rPr sz="1050" b="1" dirty="0">
                <a:latin typeface="Times New Roman"/>
                <a:cs typeface="Times New Roman"/>
              </a:rPr>
              <a:t>Arraigo</a:t>
            </a:r>
            <a:r>
              <a:rPr sz="1050" b="1" spc="300" dirty="0">
                <a:latin typeface="Times New Roman"/>
                <a:cs typeface="Times New Roman"/>
              </a:rPr>
              <a:t> </a:t>
            </a:r>
            <a:r>
              <a:rPr sz="1050" b="1" spc="-25" dirty="0">
                <a:latin typeface="Times New Roman"/>
                <a:cs typeface="Times New Roman"/>
              </a:rPr>
              <a:t>del </a:t>
            </a:r>
            <a:r>
              <a:rPr sz="1050" b="1" dirty="0">
                <a:latin typeface="Times New Roman"/>
                <a:cs typeface="Times New Roman"/>
              </a:rPr>
              <a:t>Sentido</a:t>
            </a:r>
            <a:r>
              <a:rPr sz="1050" b="1" spc="-15" dirty="0">
                <a:latin typeface="Times New Roman"/>
                <a:cs typeface="Times New Roman"/>
              </a:rPr>
              <a:t> </a:t>
            </a:r>
            <a:r>
              <a:rPr sz="1050" b="1" dirty="0">
                <a:latin typeface="Times New Roman"/>
                <a:cs typeface="Times New Roman"/>
              </a:rPr>
              <a:t>Nacionalista”</a:t>
            </a:r>
            <a:r>
              <a:rPr sz="1050" b="1" spc="-30" dirty="0">
                <a:latin typeface="Times New Roman"/>
                <a:cs typeface="Times New Roman"/>
              </a:rPr>
              <a:t> </a:t>
            </a:r>
            <a:r>
              <a:rPr sz="1050" b="1" dirty="0">
                <a:latin typeface="Times New Roman"/>
                <a:cs typeface="Times New Roman"/>
              </a:rPr>
              <a:t>I</a:t>
            </a:r>
            <a:r>
              <a:rPr sz="1050" b="1" spc="-10" dirty="0">
                <a:latin typeface="Times New Roman"/>
                <a:cs typeface="Times New Roman"/>
              </a:rPr>
              <a:t> (1-</a:t>
            </a:r>
            <a:r>
              <a:rPr sz="1050" b="1" spc="-25" dirty="0">
                <a:latin typeface="Times New Roman"/>
                <a:cs typeface="Times New Roman"/>
              </a:rPr>
              <a:t>12)</a:t>
            </a:r>
            <a:endParaRPr sz="1050">
              <a:latin typeface="Times New Roman"/>
              <a:cs typeface="Times New Roman"/>
            </a:endParaRPr>
          </a:p>
          <a:p>
            <a:pPr marL="356870" algn="ctr">
              <a:lnSpc>
                <a:spcPct val="100000"/>
              </a:lnSpc>
            </a:pPr>
            <a:r>
              <a:rPr sz="1100" b="1" dirty="0">
                <a:latin typeface="Times New Roman"/>
                <a:cs typeface="Times New Roman"/>
              </a:rPr>
              <a:t>Recibido:</a:t>
            </a:r>
            <a:r>
              <a:rPr sz="1100" b="1" spc="24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Septiembre</a:t>
            </a:r>
            <a:r>
              <a:rPr sz="1100" b="1" spc="235" dirty="0">
                <a:latin typeface="Times New Roman"/>
                <a:cs typeface="Times New Roman"/>
              </a:rPr>
              <a:t> </a:t>
            </a:r>
            <a:r>
              <a:rPr sz="1100" b="1" spc="-20" dirty="0">
                <a:latin typeface="Times New Roman"/>
                <a:cs typeface="Times New Roman"/>
              </a:rPr>
              <a:t>2020</a:t>
            </a:r>
            <a:endParaRPr sz="1100">
              <a:latin typeface="Times New Roman"/>
              <a:cs typeface="Times New Roman"/>
            </a:endParaRPr>
          </a:p>
          <a:p>
            <a:pPr marL="308610" algn="ctr">
              <a:lnSpc>
                <a:spcPct val="100000"/>
              </a:lnSpc>
            </a:pPr>
            <a:r>
              <a:rPr sz="1100" b="1" dirty="0">
                <a:latin typeface="Times New Roman"/>
                <a:cs typeface="Times New Roman"/>
              </a:rPr>
              <a:t>Revisado:</a:t>
            </a:r>
            <a:r>
              <a:rPr sz="1100" b="1" spc="25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Octubre</a:t>
            </a:r>
            <a:r>
              <a:rPr sz="1100" b="1" spc="240" dirty="0">
                <a:latin typeface="Times New Roman"/>
                <a:cs typeface="Times New Roman"/>
              </a:rPr>
              <a:t> </a:t>
            </a:r>
            <a:r>
              <a:rPr sz="1100" b="1" spc="-20" dirty="0">
                <a:latin typeface="Times New Roman"/>
                <a:cs typeface="Times New Roman"/>
              </a:rPr>
              <a:t>2020</a:t>
            </a:r>
            <a:endParaRPr sz="1100">
              <a:latin typeface="Times New Roman"/>
              <a:cs typeface="Times New Roman"/>
            </a:endParaRPr>
          </a:p>
          <a:p>
            <a:pPr marL="309880" algn="ctr">
              <a:lnSpc>
                <a:spcPct val="100000"/>
              </a:lnSpc>
            </a:pPr>
            <a:r>
              <a:rPr sz="1100" b="1" dirty="0">
                <a:latin typeface="Times New Roman"/>
                <a:cs typeface="Times New Roman"/>
              </a:rPr>
              <a:t>Aceptado: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Octubre</a:t>
            </a:r>
            <a:r>
              <a:rPr sz="1100" b="1" spc="-40" dirty="0">
                <a:latin typeface="Times New Roman"/>
                <a:cs typeface="Times New Roman"/>
              </a:rPr>
              <a:t> </a:t>
            </a:r>
            <a:r>
              <a:rPr sz="1100" b="1" spc="-20" dirty="0">
                <a:latin typeface="Times New Roman"/>
                <a:cs typeface="Times New Roman"/>
              </a:rPr>
              <a:t>2020</a:t>
            </a:r>
            <a:endParaRPr sz="1100">
              <a:latin typeface="Times New Roman"/>
              <a:cs typeface="Times New Roman"/>
            </a:endParaRPr>
          </a:p>
          <a:p>
            <a:pPr marL="591820" marR="60960" indent="-579755">
              <a:lnSpc>
                <a:spcPts val="1400"/>
              </a:lnSpc>
              <a:spcBef>
                <a:spcPts val="880"/>
              </a:spcBef>
            </a:pPr>
            <a:r>
              <a:rPr sz="1200" b="1" spc="-20" dirty="0">
                <a:latin typeface="Times New Roman"/>
                <a:cs typeface="Times New Roman"/>
              </a:rPr>
              <a:t>Teoría</a:t>
            </a:r>
            <a:r>
              <a:rPr sz="1200" b="1" spc="-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Identidad</a:t>
            </a:r>
            <a:r>
              <a:rPr sz="1200" b="1" spc="-3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Nacional</a:t>
            </a:r>
            <a:r>
              <a:rPr sz="1200" b="1" spc="-1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del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Nuevo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Republicano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Con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Implicación </a:t>
            </a:r>
            <a:r>
              <a:rPr sz="1200" b="1" spc="-10" dirty="0">
                <a:latin typeface="Times New Roman"/>
                <a:cs typeface="Times New Roman"/>
              </a:rPr>
              <a:t>Corresponsable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Familia, </a:t>
            </a:r>
            <a:r>
              <a:rPr sz="1200" b="1" dirty="0">
                <a:latin typeface="Times New Roman"/>
                <a:cs typeface="Times New Roman"/>
              </a:rPr>
              <a:t>Escuela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y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Comunidad.</a:t>
            </a:r>
            <a:r>
              <a:rPr sz="1200" b="1" spc="-4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Un</a:t>
            </a:r>
            <a:r>
              <a:rPr sz="1200" b="1" spc="-7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Aporte</a:t>
            </a:r>
            <a:r>
              <a:rPr sz="1200" b="1" spc="-1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Educativo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al</a:t>
            </a:r>
            <a:r>
              <a:rPr sz="1200" b="1" spc="-7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Arraigo</a:t>
            </a:r>
            <a:r>
              <a:rPr sz="1200" b="1" spc="27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del</a:t>
            </a:r>
            <a:r>
              <a:rPr sz="1200" b="1" spc="-1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Sentido</a:t>
            </a:r>
            <a:r>
              <a:rPr sz="1200" b="1" spc="-40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Nacionalista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735"/>
              </a:spcBef>
            </a:pPr>
            <a:endParaRPr sz="1200">
              <a:latin typeface="Times New Roman"/>
              <a:cs typeface="Times New Roman"/>
            </a:endParaRPr>
          </a:p>
          <a:p>
            <a:pPr marL="40640" algn="ctr">
              <a:lnSpc>
                <a:spcPct val="100000"/>
              </a:lnSpc>
            </a:pPr>
            <a:r>
              <a:rPr sz="1200" b="1" spc="-10" dirty="0">
                <a:latin typeface="Times New Roman"/>
                <a:cs typeface="Times New Roman"/>
              </a:rPr>
              <a:t>RESUMEN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65"/>
              </a:spcBef>
            </a:pPr>
            <a:endParaRPr sz="1200">
              <a:latin typeface="Times New Roman"/>
              <a:cs typeface="Times New Roman"/>
            </a:endParaRPr>
          </a:p>
          <a:p>
            <a:pPr marL="55244" marR="508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propósito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investigación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fue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generar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teoría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fomento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identidad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nacional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nuevo</a:t>
            </a:r>
            <a:r>
              <a:rPr sz="1200" spc="3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republicano</a:t>
            </a:r>
            <a:r>
              <a:rPr sz="1200" spc="3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3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implicación</a:t>
            </a:r>
            <a:r>
              <a:rPr sz="1200" spc="3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corresponsable</a:t>
            </a:r>
            <a:r>
              <a:rPr sz="1200" spc="3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familia,</a:t>
            </a:r>
            <a:r>
              <a:rPr sz="1200" spc="3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escuela</a:t>
            </a:r>
            <a:r>
              <a:rPr sz="1200" spc="3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comunidad</a:t>
            </a:r>
            <a:r>
              <a:rPr sz="1200" spc="3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32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aporte </a:t>
            </a:r>
            <a:r>
              <a:rPr sz="1200" dirty="0">
                <a:latin typeface="Times New Roman"/>
                <a:cs typeface="Times New Roman"/>
              </a:rPr>
              <a:t>educativo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arraigo</a:t>
            </a:r>
            <a:r>
              <a:rPr sz="1200" spc="24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sentido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nacionalista.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investigación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orientó,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tipo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cualitativa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fundamentó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método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etnográfico.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línea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investigación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educación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desarrollo </a:t>
            </a:r>
            <a:r>
              <a:rPr sz="1200" dirty="0">
                <a:latin typeface="Times New Roman"/>
                <a:cs typeface="Times New Roman"/>
              </a:rPr>
              <a:t>humano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sustentable,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través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educación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valores.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escenario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seleccionado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ubicó,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comunidad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Vicario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III,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Calabozo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Estado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Guárico,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Venezuela.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teorías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sustentaron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esta </a:t>
            </a:r>
            <a:r>
              <a:rPr sz="1200" dirty="0">
                <a:latin typeface="Times New Roman"/>
                <a:cs typeface="Times New Roman"/>
              </a:rPr>
              <a:t>investigación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fueron: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siete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vectores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desarrollo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identidad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Chickering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Reisser;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Teoría </a:t>
            </a:r>
            <a:r>
              <a:rPr sz="1200" dirty="0">
                <a:latin typeface="Times New Roman"/>
                <a:cs typeface="Times New Roman"/>
              </a:rPr>
              <a:t>constructivista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social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Vygotsky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(1978),</a:t>
            </a:r>
            <a:r>
              <a:rPr sz="1200" spc="114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Teoría</a:t>
            </a:r>
            <a:r>
              <a:rPr sz="1200" spc="12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participación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14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Valdés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Urías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(2011)y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el </a:t>
            </a:r>
            <a:r>
              <a:rPr sz="1200" dirty="0">
                <a:latin typeface="Times New Roman"/>
                <a:cs typeface="Times New Roman"/>
              </a:rPr>
              <a:t>Enfoque</a:t>
            </a:r>
            <a:r>
              <a:rPr sz="1200" spc="4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ecológico</a:t>
            </a:r>
            <a:r>
              <a:rPr sz="1200" spc="43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4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desarrollo</a:t>
            </a:r>
            <a:r>
              <a:rPr sz="1200" spc="43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humano</a:t>
            </a:r>
            <a:r>
              <a:rPr sz="1200" spc="43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43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Bronfenbrenner</a:t>
            </a:r>
            <a:r>
              <a:rPr sz="1200" spc="4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(1987).</a:t>
            </a:r>
            <a:r>
              <a:rPr sz="1200" spc="4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43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4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este</a:t>
            </a:r>
            <a:r>
              <a:rPr sz="1200" spc="43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estudio,</a:t>
            </a:r>
            <a:r>
              <a:rPr sz="1200" spc="43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los </a:t>
            </a:r>
            <a:r>
              <a:rPr sz="1200" dirty="0">
                <a:latin typeface="Times New Roman"/>
                <a:cs typeface="Times New Roman"/>
              </a:rPr>
              <a:t>informantes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clave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fueron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(01)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estudiante,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dos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(02)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docentes,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(01)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representante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(01)</a:t>
            </a:r>
            <a:r>
              <a:rPr sz="1200" spc="-10" dirty="0">
                <a:latin typeface="Times New Roman"/>
                <a:cs typeface="Times New Roman"/>
              </a:rPr>
              <a:t> miembro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comunidad.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técnica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utilizada</a:t>
            </a:r>
            <a:r>
              <a:rPr sz="1200" spc="4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fue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entrevista.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hallazgos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colocaron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evidencia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las </a:t>
            </a:r>
            <a:r>
              <a:rPr sz="1200" dirty="0">
                <a:latin typeface="Times New Roman"/>
                <a:cs typeface="Times New Roman"/>
              </a:rPr>
              <a:t>estrategias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apropiadas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docente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influyen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manera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significativa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arraigo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identidad </a:t>
            </a:r>
            <a:r>
              <a:rPr sz="1200" dirty="0">
                <a:latin typeface="Times New Roman"/>
                <a:cs typeface="Times New Roman"/>
              </a:rPr>
              <a:t>nacional,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comunidades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tienen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presencia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efectiva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espacios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educativos,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jóvenes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les </a:t>
            </a:r>
            <a:r>
              <a:rPr sz="1200" dirty="0">
                <a:latin typeface="Times New Roman"/>
                <a:cs typeface="Times New Roman"/>
              </a:rPr>
              <a:t>debe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ofrecer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estrategias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educativas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innovadoras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elementos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identidad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nacional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sean </a:t>
            </a:r>
            <a:r>
              <a:rPr sz="1200" dirty="0">
                <a:latin typeface="Times New Roman"/>
                <a:cs typeface="Times New Roman"/>
              </a:rPr>
              <a:t>arraigados de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manera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significativa.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60"/>
              </a:spcBef>
            </a:pPr>
            <a:endParaRPr sz="1200">
              <a:latin typeface="Times New Roman"/>
              <a:cs typeface="Times New Roman"/>
            </a:endParaRPr>
          </a:p>
          <a:p>
            <a:pPr marL="55244" algn="just">
              <a:lnSpc>
                <a:spcPct val="100000"/>
              </a:lnSpc>
            </a:pPr>
            <a:r>
              <a:rPr sz="1200" b="1" dirty="0">
                <a:latin typeface="Times New Roman"/>
                <a:cs typeface="Times New Roman"/>
              </a:rPr>
              <a:t>Descriptores</a:t>
            </a:r>
            <a:r>
              <a:rPr sz="1200" dirty="0">
                <a:latin typeface="Times New Roman"/>
                <a:cs typeface="Times New Roman"/>
              </a:rPr>
              <a:t>: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Identidad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nacional,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nuevo</a:t>
            </a:r>
            <a:r>
              <a:rPr sz="1200" spc="-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republicano,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familia,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escuela,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comunidad,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sentido</a:t>
            </a:r>
            <a:r>
              <a:rPr sz="1200" spc="-5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nacionalista.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65"/>
              </a:spcBef>
            </a:pPr>
            <a:endParaRPr sz="1200">
              <a:latin typeface="Times New Roman"/>
              <a:cs typeface="Times New Roman"/>
            </a:endParaRPr>
          </a:p>
          <a:p>
            <a:pPr marL="55244" marR="5080" algn="just">
              <a:lnSpc>
                <a:spcPct val="100000"/>
              </a:lnSpc>
            </a:pPr>
            <a:r>
              <a:rPr sz="1200" b="1" dirty="0">
                <a:latin typeface="Times New Roman"/>
                <a:cs typeface="Times New Roman"/>
              </a:rPr>
              <a:t>Reseña</a:t>
            </a:r>
            <a:r>
              <a:rPr sz="1200" b="1" spc="7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Biográfica:</a:t>
            </a:r>
            <a:r>
              <a:rPr sz="1200" b="1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Nací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Calabozo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estado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Guárico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año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1983.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Soy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docente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investigador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UNERG,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actualmente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desempeño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jefe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departamento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prácticas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profesionales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Área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Humanidades,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Letras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Artes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desde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fundación en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año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2010.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Doctor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Ciencias de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Educación</a:t>
            </a:r>
            <a:endParaRPr sz="1200">
              <a:latin typeface="Times New Roman"/>
              <a:cs typeface="Times New Roman"/>
            </a:endParaRPr>
          </a:p>
        </p:txBody>
      </p:sp>
      <p:pic>
        <p:nvPicPr>
          <p:cNvPr id="31" name="object 31"/>
          <p:cNvPicPr/>
          <p:nvPr/>
        </p:nvPicPr>
        <p:blipFill>
          <a:blip r:embed="rId17" cstate="print"/>
          <a:stretch>
            <a:fillRect/>
          </a:stretch>
        </p:blipFill>
        <p:spPr>
          <a:xfrm>
            <a:off x="4560951" y="179514"/>
            <a:ext cx="1805304" cy="893889"/>
          </a:xfrm>
          <a:prstGeom prst="rect">
            <a:avLst/>
          </a:prstGeom>
        </p:spPr>
      </p:pic>
      <p:sp>
        <p:nvSpPr>
          <p:cNvPr id="32" name="object 32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82905" rIns="0" bIns="0" rtlCol="0">
            <a:spAutoFit/>
          </a:bodyPr>
          <a:lstStyle/>
          <a:p>
            <a:pPr marL="240029">
              <a:lnSpc>
                <a:spcPts val="1410"/>
              </a:lnSpc>
            </a:pPr>
            <a:fld id="{81D60167-4931-47E6-BA6A-407CBD079E47}" type="slidenum">
              <a:rPr b="1" spc="-25" dirty="0">
                <a:latin typeface="Times New Roman"/>
                <a:cs typeface="Times New Roman"/>
              </a:rPr>
              <a:t>50</a:t>
            </a:fld>
            <a:endParaRPr b="1" spc="-25" dirty="0">
              <a:latin typeface="Times New Roman"/>
              <a:cs typeface="Times New Roman"/>
            </a:endParaRPr>
          </a:p>
        </p:txBody>
      </p:sp>
      <p:grpSp>
        <p:nvGrpSpPr>
          <p:cNvPr id="33" name="Grupo 32">
            <a:extLst>
              <a:ext uri="{FF2B5EF4-FFF2-40B4-BE49-F238E27FC236}">
                <a16:creationId xmlns:a16="http://schemas.microsoft.com/office/drawing/2014/main" id="{97B6E3C2-A8F3-1F67-F926-E97A0350F4B7}"/>
              </a:ext>
            </a:extLst>
          </p:cNvPr>
          <p:cNvGrpSpPr/>
          <p:nvPr/>
        </p:nvGrpSpPr>
        <p:grpSpPr>
          <a:xfrm>
            <a:off x="117348" y="98932"/>
            <a:ext cx="6665976" cy="1452626"/>
            <a:chOff x="470065" y="1951410"/>
            <a:chExt cx="6665976" cy="1452626"/>
          </a:xfrm>
        </p:grpSpPr>
        <p:grpSp>
          <p:nvGrpSpPr>
            <p:cNvPr id="34" name="object 12">
              <a:extLst>
                <a:ext uri="{FF2B5EF4-FFF2-40B4-BE49-F238E27FC236}">
                  <a16:creationId xmlns:a16="http://schemas.microsoft.com/office/drawing/2014/main" id="{95E4BE15-DB0C-3A66-05E6-98A4075F8080}"/>
                </a:ext>
              </a:extLst>
            </p:cNvPr>
            <p:cNvGrpSpPr/>
            <p:nvPr/>
          </p:nvGrpSpPr>
          <p:grpSpPr>
            <a:xfrm>
              <a:off x="470065" y="1951664"/>
              <a:ext cx="6665976" cy="1452372"/>
              <a:chOff x="96011" y="115823"/>
              <a:chExt cx="6665976" cy="1452372"/>
            </a:xfrm>
          </p:grpSpPr>
          <p:pic>
            <p:nvPicPr>
              <p:cNvPr id="38" name="object 13">
                <a:extLst>
                  <a:ext uri="{FF2B5EF4-FFF2-40B4-BE49-F238E27FC236}">
                    <a16:creationId xmlns:a16="http://schemas.microsoft.com/office/drawing/2014/main" id="{88B1DFC3-90FE-8019-70E3-40FBD1A6389C}"/>
                  </a:ext>
                </a:extLst>
              </p:cNvPr>
              <p:cNvPicPr/>
              <p:nvPr/>
            </p:nvPicPr>
            <p:blipFill>
              <a:blip r:embed="rId7" cstate="print"/>
              <a:stretch>
                <a:fillRect/>
              </a:stretch>
            </p:blipFill>
            <p:spPr>
              <a:xfrm>
                <a:off x="96011" y="115823"/>
                <a:ext cx="6665976" cy="1452372"/>
              </a:xfrm>
              <a:prstGeom prst="rect">
                <a:avLst/>
              </a:prstGeom>
            </p:spPr>
          </p:pic>
          <p:pic>
            <p:nvPicPr>
              <p:cNvPr id="39" name="object 14">
                <a:extLst>
                  <a:ext uri="{FF2B5EF4-FFF2-40B4-BE49-F238E27FC236}">
                    <a16:creationId xmlns:a16="http://schemas.microsoft.com/office/drawing/2014/main" id="{1EF8747C-5D81-86A8-5939-CF9F8EC242AC}"/>
                  </a:ext>
                </a:extLst>
              </p:cNvPr>
              <p:cNvPicPr/>
              <p:nvPr/>
            </p:nvPicPr>
            <p:blipFill>
              <a:blip r:embed="rId8" cstate="print"/>
              <a:stretch>
                <a:fillRect/>
              </a:stretch>
            </p:blipFill>
            <p:spPr>
              <a:xfrm>
                <a:off x="142849" y="142875"/>
                <a:ext cx="6572275" cy="1358646"/>
              </a:xfrm>
              <a:prstGeom prst="rect">
                <a:avLst/>
              </a:prstGeom>
            </p:spPr>
          </p:pic>
          <p:sp>
            <p:nvSpPr>
              <p:cNvPr id="40" name="object 15">
                <a:extLst>
                  <a:ext uri="{FF2B5EF4-FFF2-40B4-BE49-F238E27FC236}">
                    <a16:creationId xmlns:a16="http://schemas.microsoft.com/office/drawing/2014/main" id="{8FB62C2C-323B-7F75-B0F6-F0ACDF14EF07}"/>
                  </a:ext>
                </a:extLst>
              </p:cNvPr>
              <p:cNvSpPr/>
              <p:nvPr/>
            </p:nvSpPr>
            <p:spPr>
              <a:xfrm>
                <a:off x="142849" y="142875"/>
                <a:ext cx="6572884" cy="1358900"/>
              </a:xfrm>
              <a:custGeom>
                <a:avLst/>
                <a:gdLst/>
                <a:ahLst/>
                <a:cxnLst/>
                <a:rect l="l" t="t" r="r" b="b"/>
                <a:pathLst>
                  <a:path w="6572884" h="1358900">
                    <a:moveTo>
                      <a:pt x="0" y="226441"/>
                    </a:moveTo>
                    <a:lnTo>
                      <a:pt x="4600" y="180795"/>
                    </a:lnTo>
                    <a:lnTo>
                      <a:pt x="17795" y="138285"/>
                    </a:lnTo>
                    <a:lnTo>
                      <a:pt x="38673" y="99820"/>
                    </a:lnTo>
                    <a:lnTo>
                      <a:pt x="66324" y="66309"/>
                    </a:lnTo>
                    <a:lnTo>
                      <a:pt x="99837" y="38663"/>
                    </a:lnTo>
                    <a:lnTo>
                      <a:pt x="138301" y="17789"/>
                    </a:lnTo>
                    <a:lnTo>
                      <a:pt x="180806" y="4599"/>
                    </a:lnTo>
                    <a:lnTo>
                      <a:pt x="226440" y="0"/>
                    </a:lnTo>
                    <a:lnTo>
                      <a:pt x="6345834" y="0"/>
                    </a:lnTo>
                    <a:lnTo>
                      <a:pt x="6391480" y="4599"/>
                    </a:lnTo>
                    <a:lnTo>
                      <a:pt x="6433990" y="17789"/>
                    </a:lnTo>
                    <a:lnTo>
                      <a:pt x="6472455" y="38663"/>
                    </a:lnTo>
                    <a:lnTo>
                      <a:pt x="6505965" y="66309"/>
                    </a:lnTo>
                    <a:lnTo>
                      <a:pt x="6533612" y="99820"/>
                    </a:lnTo>
                    <a:lnTo>
                      <a:pt x="6554485" y="138285"/>
                    </a:lnTo>
                    <a:lnTo>
                      <a:pt x="6567676" y="180795"/>
                    </a:lnTo>
                    <a:lnTo>
                      <a:pt x="6572275" y="226441"/>
                    </a:lnTo>
                    <a:lnTo>
                      <a:pt x="6572275" y="1132204"/>
                    </a:lnTo>
                    <a:lnTo>
                      <a:pt x="6567676" y="1177850"/>
                    </a:lnTo>
                    <a:lnTo>
                      <a:pt x="6554485" y="1220360"/>
                    </a:lnTo>
                    <a:lnTo>
                      <a:pt x="6533612" y="1258825"/>
                    </a:lnTo>
                    <a:lnTo>
                      <a:pt x="6505965" y="1292336"/>
                    </a:lnTo>
                    <a:lnTo>
                      <a:pt x="6472455" y="1319982"/>
                    </a:lnTo>
                    <a:lnTo>
                      <a:pt x="6433990" y="1340856"/>
                    </a:lnTo>
                    <a:lnTo>
                      <a:pt x="6391480" y="1354046"/>
                    </a:lnTo>
                    <a:lnTo>
                      <a:pt x="6345834" y="1358646"/>
                    </a:lnTo>
                    <a:lnTo>
                      <a:pt x="226440" y="1358646"/>
                    </a:lnTo>
                    <a:lnTo>
                      <a:pt x="180806" y="1354046"/>
                    </a:lnTo>
                    <a:lnTo>
                      <a:pt x="138301" y="1340856"/>
                    </a:lnTo>
                    <a:lnTo>
                      <a:pt x="99837" y="1319982"/>
                    </a:lnTo>
                    <a:lnTo>
                      <a:pt x="66324" y="1292336"/>
                    </a:lnTo>
                    <a:lnTo>
                      <a:pt x="38673" y="1258825"/>
                    </a:lnTo>
                    <a:lnTo>
                      <a:pt x="17795" y="1220360"/>
                    </a:lnTo>
                    <a:lnTo>
                      <a:pt x="4600" y="1177850"/>
                    </a:lnTo>
                    <a:lnTo>
                      <a:pt x="0" y="1132204"/>
                    </a:lnTo>
                    <a:lnTo>
                      <a:pt x="0" y="226441"/>
                    </a:lnTo>
                    <a:close/>
                  </a:path>
                </a:pathLst>
              </a:custGeom>
              <a:ln w="9525">
                <a:solidFill>
                  <a:srgbClr val="55CE74"/>
                </a:solidFill>
              </a:ln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pic>
            <p:nvPicPr>
              <p:cNvPr id="41" name="object 16">
                <a:extLst>
                  <a:ext uri="{FF2B5EF4-FFF2-40B4-BE49-F238E27FC236}">
                    <a16:creationId xmlns:a16="http://schemas.microsoft.com/office/drawing/2014/main" id="{7A0FCD4D-0414-DA13-E9A9-D756160C9C74}"/>
                  </a:ext>
                </a:extLst>
              </p:cNvPr>
              <p:cNvPicPr/>
              <p:nvPr/>
            </p:nvPicPr>
            <p:blipFill>
              <a:blip r:embed="rId9" cstate="print"/>
              <a:stretch>
                <a:fillRect/>
              </a:stretch>
            </p:blipFill>
            <p:spPr>
              <a:xfrm>
                <a:off x="2500248" y="305930"/>
                <a:ext cx="1714500" cy="733945"/>
              </a:xfrm>
              <a:prstGeom prst="rect">
                <a:avLst/>
              </a:prstGeom>
            </p:spPr>
          </p:pic>
        </p:grpSp>
        <p:sp>
          <p:nvSpPr>
            <p:cNvPr id="35" name="object 16">
              <a:extLst>
                <a:ext uri="{FF2B5EF4-FFF2-40B4-BE49-F238E27FC236}">
                  <a16:creationId xmlns:a16="http://schemas.microsoft.com/office/drawing/2014/main" id="{0EFE2F98-2246-7E50-B14D-B7766188977A}"/>
                </a:ext>
              </a:extLst>
            </p:cNvPr>
            <p:cNvSpPr txBox="1"/>
            <p:nvPr/>
          </p:nvSpPr>
          <p:spPr>
            <a:xfrm>
              <a:off x="2775727" y="2875716"/>
              <a:ext cx="3332858" cy="391795"/>
            </a:xfrm>
            <a:prstGeom prst="rect">
              <a:avLst/>
            </a:prstGeom>
            <a:noFill/>
          </p:spPr>
          <p:txBody>
            <a:bodyPr vert="horz" wrap="square" lIns="0" tIns="12700" rIns="0" bIns="0" rtlCol="0">
              <a:spAutoFit/>
            </a:bodyPr>
            <a:lstStyle/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Volumen 4,  Número 1  Enero a Julio 2021</a:t>
              </a:r>
            </a:p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Revista Semestral. Venezuela</a:t>
              </a:r>
              <a:endParaRPr sz="1200" dirty="0">
                <a:latin typeface="Arial"/>
                <a:cs typeface="Arial"/>
              </a:endParaRPr>
            </a:p>
          </p:txBody>
        </p:sp>
        <p:pic>
          <p:nvPicPr>
            <p:cNvPr id="36" name="object 25">
              <a:extLst>
                <a:ext uri="{FF2B5EF4-FFF2-40B4-BE49-F238E27FC236}">
                  <a16:creationId xmlns:a16="http://schemas.microsoft.com/office/drawing/2014/main" id="{2766AFA3-220C-A13D-C82E-5EAB601C74C3}"/>
                </a:ext>
              </a:extLst>
            </p:cNvPr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470065" y="2027896"/>
              <a:ext cx="2305662" cy="1053903"/>
            </a:xfrm>
            <a:prstGeom prst="rect">
              <a:avLst/>
            </a:prstGeom>
          </p:spPr>
        </p:pic>
        <p:pic>
          <p:nvPicPr>
            <p:cNvPr id="37" name="object 31">
              <a:extLst>
                <a:ext uri="{FF2B5EF4-FFF2-40B4-BE49-F238E27FC236}">
                  <a16:creationId xmlns:a16="http://schemas.microsoft.com/office/drawing/2014/main" id="{10C52E3A-EB33-732C-B6F3-45F3C73B6B7A}"/>
                </a:ext>
              </a:extLst>
            </p:cNvPr>
            <p:cNvPicPr/>
            <p:nvPr/>
          </p:nvPicPr>
          <p:blipFill>
            <a:blip r:embed="rId17" cstate="print"/>
            <a:stretch>
              <a:fillRect/>
            </a:stretch>
          </p:blipFill>
          <p:spPr>
            <a:xfrm>
              <a:off x="4932681" y="1951410"/>
              <a:ext cx="1805304" cy="893889"/>
            </a:xfrm>
            <a:prstGeom prst="rect">
              <a:avLst/>
            </a:prstGeom>
          </p:spPr>
        </p:pic>
      </p:grpSp>
    </p:spTree>
  </p:cSld>
  <p:clrMapOvr>
    <a:masterClrMapping/>
  </p:clrMapOvr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105155" y="3259833"/>
            <a:ext cx="6647815" cy="5690870"/>
            <a:chOff x="105155" y="3259833"/>
            <a:chExt cx="6647815" cy="5690870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05155" y="3259833"/>
              <a:ext cx="6647687" cy="5690620"/>
            </a:xfrm>
            <a:prstGeom prst="rect">
              <a:avLst/>
            </a:prstGeom>
          </p:spPr>
        </p:pic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42849" y="3278441"/>
              <a:ext cx="6572250" cy="5614035"/>
            </a:xfrm>
            <a:prstGeom prst="rect">
              <a:avLst/>
            </a:prstGeom>
          </p:spPr>
        </p:pic>
        <p:sp>
          <p:nvSpPr>
            <p:cNvPr id="5" name="object 5"/>
            <p:cNvSpPr/>
            <p:nvPr/>
          </p:nvSpPr>
          <p:spPr>
            <a:xfrm>
              <a:off x="142849" y="3278441"/>
              <a:ext cx="6572250" cy="5614035"/>
            </a:xfrm>
            <a:custGeom>
              <a:avLst/>
              <a:gdLst/>
              <a:ahLst/>
              <a:cxnLst/>
              <a:rect l="l" t="t" r="r" b="b"/>
              <a:pathLst>
                <a:path w="6572250" h="5614034">
                  <a:moveTo>
                    <a:pt x="0" y="5614035"/>
                  </a:moveTo>
                  <a:lnTo>
                    <a:pt x="6572250" y="5614035"/>
                  </a:lnTo>
                  <a:lnTo>
                    <a:pt x="6572250" y="0"/>
                  </a:lnTo>
                  <a:lnTo>
                    <a:pt x="0" y="0"/>
                  </a:lnTo>
                  <a:lnTo>
                    <a:pt x="0" y="5614035"/>
                  </a:lnTo>
                  <a:close/>
                </a:path>
              </a:pathLst>
            </a:custGeom>
            <a:ln w="9525">
              <a:solidFill>
                <a:srgbClr val="55CE7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" name="object 6"/>
          <p:cNvGrpSpPr/>
          <p:nvPr/>
        </p:nvGrpSpPr>
        <p:grpSpPr>
          <a:xfrm>
            <a:off x="105155" y="124968"/>
            <a:ext cx="6647815" cy="1193800"/>
            <a:chOff x="105155" y="124968"/>
            <a:chExt cx="6647815" cy="1193800"/>
          </a:xfrm>
        </p:grpSpPr>
        <p:pic>
          <p:nvPicPr>
            <p:cNvPr id="7" name="object 7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05155" y="124968"/>
              <a:ext cx="6647687" cy="1193291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142849" y="142875"/>
              <a:ext cx="6572275" cy="1116710"/>
            </a:xfrm>
            <a:prstGeom prst="rect">
              <a:avLst/>
            </a:prstGeom>
          </p:spPr>
        </p:pic>
        <p:sp>
          <p:nvSpPr>
            <p:cNvPr id="9" name="object 9"/>
            <p:cNvSpPr/>
            <p:nvPr/>
          </p:nvSpPr>
          <p:spPr>
            <a:xfrm>
              <a:off x="142849" y="142875"/>
              <a:ext cx="6572884" cy="1116965"/>
            </a:xfrm>
            <a:custGeom>
              <a:avLst/>
              <a:gdLst/>
              <a:ahLst/>
              <a:cxnLst/>
              <a:rect l="l" t="t" r="r" b="b"/>
              <a:pathLst>
                <a:path w="6572884" h="1116965">
                  <a:moveTo>
                    <a:pt x="0" y="186181"/>
                  </a:moveTo>
                  <a:lnTo>
                    <a:pt x="6649" y="136671"/>
                  </a:lnTo>
                  <a:lnTo>
                    <a:pt x="25413" y="92192"/>
                  </a:lnTo>
                  <a:lnTo>
                    <a:pt x="54517" y="54514"/>
                  </a:lnTo>
                  <a:lnTo>
                    <a:pt x="92188" y="25409"/>
                  </a:lnTo>
                  <a:lnTo>
                    <a:pt x="136651" y="6647"/>
                  </a:lnTo>
                  <a:lnTo>
                    <a:pt x="186131" y="0"/>
                  </a:lnTo>
                  <a:lnTo>
                    <a:pt x="6386093" y="0"/>
                  </a:lnTo>
                  <a:lnTo>
                    <a:pt x="6435603" y="6647"/>
                  </a:lnTo>
                  <a:lnTo>
                    <a:pt x="6480082" y="25409"/>
                  </a:lnTo>
                  <a:lnTo>
                    <a:pt x="6517760" y="54514"/>
                  </a:lnTo>
                  <a:lnTo>
                    <a:pt x="6546865" y="92192"/>
                  </a:lnTo>
                  <a:lnTo>
                    <a:pt x="6565627" y="136671"/>
                  </a:lnTo>
                  <a:lnTo>
                    <a:pt x="6572275" y="186181"/>
                  </a:lnTo>
                  <a:lnTo>
                    <a:pt x="6572275" y="930655"/>
                  </a:lnTo>
                  <a:lnTo>
                    <a:pt x="6565627" y="980112"/>
                  </a:lnTo>
                  <a:lnTo>
                    <a:pt x="6546865" y="1024556"/>
                  </a:lnTo>
                  <a:lnTo>
                    <a:pt x="6517760" y="1062212"/>
                  </a:lnTo>
                  <a:lnTo>
                    <a:pt x="6480082" y="1091306"/>
                  </a:lnTo>
                  <a:lnTo>
                    <a:pt x="6435603" y="1110064"/>
                  </a:lnTo>
                  <a:lnTo>
                    <a:pt x="6386093" y="1116710"/>
                  </a:lnTo>
                  <a:lnTo>
                    <a:pt x="186131" y="1116710"/>
                  </a:lnTo>
                  <a:lnTo>
                    <a:pt x="136651" y="1110064"/>
                  </a:lnTo>
                  <a:lnTo>
                    <a:pt x="92188" y="1091306"/>
                  </a:lnTo>
                  <a:lnTo>
                    <a:pt x="54517" y="1062212"/>
                  </a:lnTo>
                  <a:lnTo>
                    <a:pt x="25413" y="1024556"/>
                  </a:lnTo>
                  <a:lnTo>
                    <a:pt x="6649" y="980112"/>
                  </a:lnTo>
                  <a:lnTo>
                    <a:pt x="0" y="930655"/>
                  </a:lnTo>
                  <a:lnTo>
                    <a:pt x="0" y="186181"/>
                  </a:lnTo>
                  <a:close/>
                </a:path>
              </a:pathLst>
            </a:custGeom>
            <a:ln w="9525">
              <a:solidFill>
                <a:srgbClr val="55CE7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10" name="object 10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318518" y="1504208"/>
            <a:ext cx="6256015" cy="678139"/>
          </a:xfrm>
          <a:prstGeom prst="rect">
            <a:avLst/>
          </a:prstGeom>
        </p:spPr>
      </p:pic>
      <p:sp>
        <p:nvSpPr>
          <p:cNvPr id="11" name="object 11"/>
          <p:cNvSpPr txBox="1"/>
          <p:nvPr/>
        </p:nvSpPr>
        <p:spPr>
          <a:xfrm>
            <a:off x="3020695" y="1360423"/>
            <a:ext cx="1322705" cy="18669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1050" b="1" dirty="0">
                <a:latin typeface="Times New Roman"/>
                <a:cs typeface="Times New Roman"/>
              </a:rPr>
              <a:t>Para</a:t>
            </a:r>
            <a:r>
              <a:rPr sz="1050" b="1" spc="-30" dirty="0">
                <a:latin typeface="Times New Roman"/>
                <a:cs typeface="Times New Roman"/>
              </a:rPr>
              <a:t> </a:t>
            </a:r>
            <a:r>
              <a:rPr sz="1050" b="1" dirty="0">
                <a:latin typeface="Times New Roman"/>
                <a:cs typeface="Times New Roman"/>
              </a:rPr>
              <a:t>citar</a:t>
            </a:r>
            <a:r>
              <a:rPr sz="1050" b="1" spc="-20" dirty="0">
                <a:latin typeface="Times New Roman"/>
                <a:cs typeface="Times New Roman"/>
              </a:rPr>
              <a:t> </a:t>
            </a:r>
            <a:r>
              <a:rPr sz="1050" b="1" dirty="0">
                <a:latin typeface="Times New Roman"/>
                <a:cs typeface="Times New Roman"/>
              </a:rPr>
              <a:t>este</a:t>
            </a:r>
            <a:r>
              <a:rPr sz="1050" b="1" spc="-20" dirty="0">
                <a:latin typeface="Times New Roman"/>
                <a:cs typeface="Times New Roman"/>
              </a:rPr>
              <a:t> </a:t>
            </a:r>
            <a:r>
              <a:rPr sz="1050" b="1" spc="-10" dirty="0">
                <a:latin typeface="Times New Roman"/>
                <a:cs typeface="Times New Roman"/>
              </a:rPr>
              <a:t>artículo</a:t>
            </a:r>
            <a:endParaRPr sz="1050">
              <a:latin typeface="Times New Roman"/>
              <a:cs typeface="Times New Roman"/>
            </a:endParaRPr>
          </a:p>
        </p:txBody>
      </p:sp>
      <p:grpSp>
        <p:nvGrpSpPr>
          <p:cNvPr id="12" name="object 12"/>
          <p:cNvGrpSpPr/>
          <p:nvPr/>
        </p:nvGrpSpPr>
        <p:grpSpPr>
          <a:xfrm>
            <a:off x="96011" y="115823"/>
            <a:ext cx="6666230" cy="1463040"/>
            <a:chOff x="96011" y="115823"/>
            <a:chExt cx="6666230" cy="1463040"/>
          </a:xfrm>
        </p:grpSpPr>
        <p:pic>
          <p:nvPicPr>
            <p:cNvPr id="13" name="object 13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96011" y="115823"/>
              <a:ext cx="6665976" cy="1452372"/>
            </a:xfrm>
            <a:prstGeom prst="rect">
              <a:avLst/>
            </a:prstGeom>
          </p:spPr>
        </p:pic>
        <p:pic>
          <p:nvPicPr>
            <p:cNvPr id="14" name="object 14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142849" y="142875"/>
              <a:ext cx="6572275" cy="1358646"/>
            </a:xfrm>
            <a:prstGeom prst="rect">
              <a:avLst/>
            </a:prstGeom>
          </p:spPr>
        </p:pic>
        <p:sp>
          <p:nvSpPr>
            <p:cNvPr id="15" name="object 15"/>
            <p:cNvSpPr/>
            <p:nvPr/>
          </p:nvSpPr>
          <p:spPr>
            <a:xfrm>
              <a:off x="142849" y="142875"/>
              <a:ext cx="6572884" cy="1358900"/>
            </a:xfrm>
            <a:custGeom>
              <a:avLst/>
              <a:gdLst/>
              <a:ahLst/>
              <a:cxnLst/>
              <a:rect l="l" t="t" r="r" b="b"/>
              <a:pathLst>
                <a:path w="6572884" h="1358900">
                  <a:moveTo>
                    <a:pt x="0" y="226441"/>
                  </a:moveTo>
                  <a:lnTo>
                    <a:pt x="4600" y="180795"/>
                  </a:lnTo>
                  <a:lnTo>
                    <a:pt x="17795" y="138285"/>
                  </a:lnTo>
                  <a:lnTo>
                    <a:pt x="38673" y="99820"/>
                  </a:lnTo>
                  <a:lnTo>
                    <a:pt x="66324" y="66309"/>
                  </a:lnTo>
                  <a:lnTo>
                    <a:pt x="99837" y="38663"/>
                  </a:lnTo>
                  <a:lnTo>
                    <a:pt x="138301" y="17789"/>
                  </a:lnTo>
                  <a:lnTo>
                    <a:pt x="180806" y="4599"/>
                  </a:lnTo>
                  <a:lnTo>
                    <a:pt x="226440" y="0"/>
                  </a:lnTo>
                  <a:lnTo>
                    <a:pt x="6345834" y="0"/>
                  </a:lnTo>
                  <a:lnTo>
                    <a:pt x="6391480" y="4599"/>
                  </a:lnTo>
                  <a:lnTo>
                    <a:pt x="6433990" y="17789"/>
                  </a:lnTo>
                  <a:lnTo>
                    <a:pt x="6472455" y="38663"/>
                  </a:lnTo>
                  <a:lnTo>
                    <a:pt x="6505965" y="66309"/>
                  </a:lnTo>
                  <a:lnTo>
                    <a:pt x="6533612" y="99820"/>
                  </a:lnTo>
                  <a:lnTo>
                    <a:pt x="6554485" y="138285"/>
                  </a:lnTo>
                  <a:lnTo>
                    <a:pt x="6567676" y="180795"/>
                  </a:lnTo>
                  <a:lnTo>
                    <a:pt x="6572275" y="226441"/>
                  </a:lnTo>
                  <a:lnTo>
                    <a:pt x="6572275" y="1132204"/>
                  </a:lnTo>
                  <a:lnTo>
                    <a:pt x="6567676" y="1177850"/>
                  </a:lnTo>
                  <a:lnTo>
                    <a:pt x="6554485" y="1220360"/>
                  </a:lnTo>
                  <a:lnTo>
                    <a:pt x="6533612" y="1258825"/>
                  </a:lnTo>
                  <a:lnTo>
                    <a:pt x="6505965" y="1292336"/>
                  </a:lnTo>
                  <a:lnTo>
                    <a:pt x="6472455" y="1319982"/>
                  </a:lnTo>
                  <a:lnTo>
                    <a:pt x="6433990" y="1340856"/>
                  </a:lnTo>
                  <a:lnTo>
                    <a:pt x="6391480" y="1354046"/>
                  </a:lnTo>
                  <a:lnTo>
                    <a:pt x="6345834" y="1358646"/>
                  </a:lnTo>
                  <a:lnTo>
                    <a:pt x="226440" y="1358646"/>
                  </a:lnTo>
                  <a:lnTo>
                    <a:pt x="180806" y="1354046"/>
                  </a:lnTo>
                  <a:lnTo>
                    <a:pt x="138301" y="1340856"/>
                  </a:lnTo>
                  <a:lnTo>
                    <a:pt x="99837" y="1319982"/>
                  </a:lnTo>
                  <a:lnTo>
                    <a:pt x="66324" y="1292336"/>
                  </a:lnTo>
                  <a:lnTo>
                    <a:pt x="38673" y="1258825"/>
                  </a:lnTo>
                  <a:lnTo>
                    <a:pt x="17795" y="1220360"/>
                  </a:lnTo>
                  <a:lnTo>
                    <a:pt x="4600" y="1177850"/>
                  </a:lnTo>
                  <a:lnTo>
                    <a:pt x="0" y="1132204"/>
                  </a:lnTo>
                  <a:lnTo>
                    <a:pt x="0" y="226441"/>
                  </a:lnTo>
                  <a:close/>
                </a:path>
              </a:pathLst>
            </a:custGeom>
            <a:ln w="9525">
              <a:solidFill>
                <a:srgbClr val="55CE7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6" name="object 16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2500248" y="305930"/>
              <a:ext cx="1714500" cy="733945"/>
            </a:xfrm>
            <a:prstGeom prst="rect">
              <a:avLst/>
            </a:prstGeom>
          </p:spPr>
        </p:pic>
        <p:pic>
          <p:nvPicPr>
            <p:cNvPr id="17" name="object 17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2738628" y="1024127"/>
              <a:ext cx="1897379" cy="371855"/>
            </a:xfrm>
            <a:prstGeom prst="rect">
              <a:avLst/>
            </a:prstGeom>
          </p:spPr>
        </p:pic>
        <p:pic>
          <p:nvPicPr>
            <p:cNvPr id="18" name="object 18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4401311" y="1024127"/>
              <a:ext cx="1577339" cy="371855"/>
            </a:xfrm>
            <a:prstGeom prst="rect">
              <a:avLst/>
            </a:prstGeom>
          </p:spPr>
        </p:pic>
        <p:pic>
          <p:nvPicPr>
            <p:cNvPr id="19" name="object 19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3169919" y="1207007"/>
              <a:ext cx="1546859" cy="371855"/>
            </a:xfrm>
            <a:prstGeom prst="rect">
              <a:avLst/>
            </a:prstGeom>
          </p:spPr>
        </p:pic>
        <p:pic>
          <p:nvPicPr>
            <p:cNvPr id="20" name="object 20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4482083" y="1207007"/>
              <a:ext cx="284988" cy="371855"/>
            </a:xfrm>
            <a:prstGeom prst="rect">
              <a:avLst/>
            </a:prstGeom>
          </p:spPr>
        </p:pic>
        <p:pic>
          <p:nvPicPr>
            <p:cNvPr id="21" name="object 21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4572000" y="1207007"/>
              <a:ext cx="1013460" cy="371855"/>
            </a:xfrm>
            <a:prstGeom prst="rect">
              <a:avLst/>
            </a:prstGeom>
          </p:spPr>
        </p:pic>
      </p:grpSp>
      <p:sp>
        <p:nvSpPr>
          <p:cNvPr id="22" name="object 22"/>
          <p:cNvSpPr txBox="1"/>
          <p:nvPr/>
        </p:nvSpPr>
        <p:spPr>
          <a:xfrm>
            <a:off x="2842005" y="1068451"/>
            <a:ext cx="3029585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Arial"/>
                <a:cs typeface="Arial"/>
              </a:rPr>
              <a:t>6ta.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Edición</a:t>
            </a:r>
            <a:r>
              <a:rPr sz="1200" b="1" spc="-10" dirty="0">
                <a:latin typeface="Arial"/>
                <a:cs typeface="Arial"/>
              </a:rPr>
              <a:t> Volumen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I</a:t>
            </a:r>
            <a:r>
              <a:rPr sz="1200" b="1" spc="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Enero</a:t>
            </a:r>
            <a:r>
              <a:rPr sz="1200" b="1" spc="-3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a</a:t>
            </a:r>
            <a:r>
              <a:rPr sz="1200" b="1" spc="-2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Julio</a:t>
            </a:r>
            <a:r>
              <a:rPr sz="1200" b="1" spc="-5" dirty="0">
                <a:latin typeface="Arial"/>
                <a:cs typeface="Arial"/>
              </a:rPr>
              <a:t> </a:t>
            </a:r>
            <a:r>
              <a:rPr sz="1200" b="1" spc="-20" dirty="0">
                <a:latin typeface="Arial"/>
                <a:cs typeface="Arial"/>
              </a:rPr>
              <a:t>2021</a:t>
            </a:r>
            <a:endParaRPr sz="1200">
              <a:latin typeface="Arial"/>
              <a:cs typeface="Arial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3273297" y="1251331"/>
            <a:ext cx="216789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Arial"/>
                <a:cs typeface="Arial"/>
              </a:rPr>
              <a:t>Revista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Semestral-</a:t>
            </a:r>
            <a:r>
              <a:rPr sz="1200" b="1" spc="-40" dirty="0">
                <a:latin typeface="Arial"/>
                <a:cs typeface="Arial"/>
              </a:rPr>
              <a:t> </a:t>
            </a:r>
            <a:r>
              <a:rPr sz="1200" b="1" spc="-10" dirty="0">
                <a:latin typeface="Arial"/>
                <a:cs typeface="Arial"/>
              </a:rPr>
              <a:t>Venezuela</a:t>
            </a:r>
            <a:endParaRPr sz="1200">
              <a:latin typeface="Arial"/>
              <a:cs typeface="Arial"/>
            </a:endParaRPr>
          </a:p>
        </p:txBody>
      </p:sp>
      <p:grpSp>
        <p:nvGrpSpPr>
          <p:cNvPr id="24" name="object 24"/>
          <p:cNvGrpSpPr/>
          <p:nvPr/>
        </p:nvGrpSpPr>
        <p:grpSpPr>
          <a:xfrm>
            <a:off x="324611" y="234695"/>
            <a:ext cx="6212205" cy="1934210"/>
            <a:chOff x="324611" y="234695"/>
            <a:chExt cx="6212205" cy="1934210"/>
          </a:xfrm>
        </p:grpSpPr>
        <p:pic>
          <p:nvPicPr>
            <p:cNvPr id="25" name="object 25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324611" y="234695"/>
              <a:ext cx="1719072" cy="1341120"/>
            </a:xfrm>
            <a:prstGeom prst="rect">
              <a:avLst/>
            </a:prstGeom>
          </p:spPr>
        </p:pic>
        <p:sp>
          <p:nvSpPr>
            <p:cNvPr id="26" name="object 26"/>
            <p:cNvSpPr/>
            <p:nvPr/>
          </p:nvSpPr>
          <p:spPr>
            <a:xfrm>
              <a:off x="333628" y="1522069"/>
              <a:ext cx="6203315" cy="646430"/>
            </a:xfrm>
            <a:custGeom>
              <a:avLst/>
              <a:gdLst/>
              <a:ahLst/>
              <a:cxnLst/>
              <a:rect l="l" t="t" r="r" b="b"/>
              <a:pathLst>
                <a:path w="6203315" h="646430">
                  <a:moveTo>
                    <a:pt x="6202934" y="0"/>
                  </a:moveTo>
                  <a:lnTo>
                    <a:pt x="0" y="0"/>
                  </a:lnTo>
                  <a:lnTo>
                    <a:pt x="0" y="646328"/>
                  </a:lnTo>
                  <a:lnTo>
                    <a:pt x="6202934" y="646328"/>
                  </a:lnTo>
                  <a:lnTo>
                    <a:pt x="620293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7" name="object 27"/>
          <p:cNvSpPr txBox="1"/>
          <p:nvPr/>
        </p:nvSpPr>
        <p:spPr>
          <a:xfrm>
            <a:off x="333629" y="1522069"/>
            <a:ext cx="6203315" cy="601980"/>
          </a:xfrm>
          <a:prstGeom prst="rect">
            <a:avLst/>
          </a:prstGeom>
          <a:solidFill>
            <a:srgbClr val="FFFFFF"/>
          </a:solidFill>
          <a:ln w="25400">
            <a:solidFill>
              <a:srgbClr val="5BD078"/>
            </a:solidFill>
          </a:ln>
        </p:spPr>
        <p:txBody>
          <a:bodyPr vert="horz" wrap="square" lIns="0" tIns="41275" rIns="0" bIns="0" rtlCol="0">
            <a:spAutoFit/>
          </a:bodyPr>
          <a:lstStyle/>
          <a:p>
            <a:pPr marL="635" algn="ctr">
              <a:lnSpc>
                <a:spcPct val="100000"/>
              </a:lnSpc>
              <a:spcBef>
                <a:spcPts val="325"/>
              </a:spcBef>
            </a:pPr>
            <a:r>
              <a:rPr sz="1200" b="1" spc="-35" dirty="0">
                <a:latin typeface="Times New Roman"/>
                <a:cs typeface="Times New Roman"/>
              </a:rPr>
              <a:t>Dr.</a:t>
            </a:r>
            <a:r>
              <a:rPr sz="1200" b="1" spc="-10" dirty="0">
                <a:latin typeface="Times New Roman"/>
                <a:cs typeface="Times New Roman"/>
              </a:rPr>
              <a:t> Elías</a:t>
            </a:r>
            <a:r>
              <a:rPr sz="1200" b="1" spc="-7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A.</a:t>
            </a:r>
            <a:r>
              <a:rPr sz="1200" b="1" spc="-1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Gil</a:t>
            </a:r>
            <a:r>
              <a:rPr sz="1200" b="1" spc="20" dirty="0">
                <a:latin typeface="Times New Roman"/>
                <a:cs typeface="Times New Roman"/>
              </a:rPr>
              <a:t> </a:t>
            </a:r>
            <a:r>
              <a:rPr sz="1200" b="1" spc="-25" dirty="0">
                <a:latin typeface="Times New Roman"/>
                <a:cs typeface="Times New Roman"/>
              </a:rPr>
              <a:t>P.</a:t>
            </a:r>
            <a:endParaRPr sz="1200" dirty="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Rómulo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Gallegos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National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Experimental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University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Central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Plains</a:t>
            </a:r>
            <a:r>
              <a:rPr sz="1200" spc="-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(UNERG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-</a:t>
            </a:r>
            <a:r>
              <a:rPr sz="1200" spc="-6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Venezuela)</a:t>
            </a:r>
            <a:endParaRPr sz="1200" dirty="0">
              <a:latin typeface="Times New Roman"/>
              <a:cs typeface="Times New Roman"/>
            </a:endParaRPr>
          </a:p>
          <a:p>
            <a:pPr marL="1270" algn="ctr">
              <a:lnSpc>
                <a:spcPct val="100000"/>
              </a:lnSpc>
            </a:pPr>
            <a:r>
              <a:rPr sz="1200" b="1" dirty="0">
                <a:latin typeface="Times New Roman"/>
                <a:cs typeface="Times New Roman"/>
              </a:rPr>
              <a:t>Email: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chemeClr val="tx1"/>
                </a:solidFill>
                <a:latin typeface="Times New Roman"/>
                <a:cs typeface="Times New Roman"/>
                <a:hlinkClick r:id="rId16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egil@unerg.edu.ve</a:t>
            </a:r>
            <a:endParaRPr sz="1200" dirty="0">
              <a:solidFill>
                <a:schemeClr val="tx1"/>
              </a:solidFill>
              <a:latin typeface="Times New Roman"/>
              <a:cs typeface="Times New Roman"/>
            </a:endParaRPr>
          </a:p>
        </p:txBody>
      </p:sp>
      <p:sp>
        <p:nvSpPr>
          <p:cNvPr id="28" name="object 28"/>
          <p:cNvSpPr/>
          <p:nvPr/>
        </p:nvSpPr>
        <p:spPr>
          <a:xfrm>
            <a:off x="333629" y="2123770"/>
            <a:ext cx="6203315" cy="1108075"/>
          </a:xfrm>
          <a:custGeom>
            <a:avLst/>
            <a:gdLst/>
            <a:ahLst/>
            <a:cxnLst/>
            <a:rect l="l" t="t" r="r" b="b"/>
            <a:pathLst>
              <a:path w="6203315" h="1108075">
                <a:moveTo>
                  <a:pt x="6202934" y="0"/>
                </a:moveTo>
                <a:lnTo>
                  <a:pt x="0" y="0"/>
                </a:lnTo>
                <a:lnTo>
                  <a:pt x="0" y="1107998"/>
                </a:lnTo>
                <a:lnTo>
                  <a:pt x="6202934" y="1107998"/>
                </a:lnTo>
                <a:lnTo>
                  <a:pt x="6202934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 txBox="1"/>
          <p:nvPr/>
        </p:nvSpPr>
        <p:spPr>
          <a:xfrm>
            <a:off x="333629" y="2123770"/>
            <a:ext cx="6203315" cy="1108075"/>
          </a:xfrm>
          <a:prstGeom prst="rect">
            <a:avLst/>
          </a:prstGeom>
          <a:ln w="25400">
            <a:solidFill>
              <a:srgbClr val="5BD078"/>
            </a:solidFill>
          </a:ln>
        </p:spPr>
        <p:txBody>
          <a:bodyPr vert="horz" wrap="square" lIns="0" tIns="41910" rIns="0" bIns="0" rtlCol="0">
            <a:spAutoFit/>
          </a:bodyPr>
          <a:lstStyle/>
          <a:p>
            <a:pPr marL="91440" marR="81280" algn="just">
              <a:lnSpc>
                <a:spcPct val="100000"/>
              </a:lnSpc>
              <a:spcBef>
                <a:spcPts val="330"/>
              </a:spcBef>
            </a:pPr>
            <a:r>
              <a:rPr sz="1100" b="1" dirty="0">
                <a:latin typeface="Times New Roman"/>
                <a:cs typeface="Times New Roman"/>
              </a:rPr>
              <a:t>How</a:t>
            </a:r>
            <a:r>
              <a:rPr sz="1100" b="1" spc="7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to</a:t>
            </a:r>
            <a:r>
              <a:rPr sz="1100" b="1" spc="5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cite</a:t>
            </a:r>
            <a:r>
              <a:rPr sz="1100" b="1" spc="7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this</a:t>
            </a:r>
            <a:r>
              <a:rPr sz="1100" b="1" spc="7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article:</a:t>
            </a:r>
            <a:r>
              <a:rPr sz="1100" b="1" spc="7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Elias</a:t>
            </a:r>
            <a:r>
              <a:rPr sz="1100" b="1" spc="7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A.</a:t>
            </a:r>
            <a:r>
              <a:rPr sz="1100" b="1" spc="7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Gil</a:t>
            </a:r>
            <a:r>
              <a:rPr sz="1100" b="1" spc="6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P.</a:t>
            </a:r>
            <a:r>
              <a:rPr sz="1100" b="1" spc="5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(2021),</a:t>
            </a:r>
            <a:r>
              <a:rPr sz="1100" b="1" spc="7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“Theory</a:t>
            </a:r>
            <a:r>
              <a:rPr sz="1100" b="1" spc="7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of</a:t>
            </a:r>
            <a:r>
              <a:rPr sz="1100" b="1" spc="7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National</a:t>
            </a:r>
            <a:r>
              <a:rPr sz="1100" b="1" spc="6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Identity</a:t>
            </a:r>
            <a:r>
              <a:rPr sz="1100" b="1" spc="7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of</a:t>
            </a:r>
            <a:r>
              <a:rPr sz="1100" b="1" spc="7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the</a:t>
            </a:r>
            <a:r>
              <a:rPr sz="1100" b="1" spc="7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New</a:t>
            </a:r>
            <a:r>
              <a:rPr sz="1100" b="1" spc="85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Republican </a:t>
            </a:r>
            <a:r>
              <a:rPr sz="1100" b="1" dirty="0">
                <a:latin typeface="Times New Roman"/>
                <a:cs typeface="Times New Roman"/>
              </a:rPr>
              <a:t>With</a:t>
            </a:r>
            <a:r>
              <a:rPr sz="1100" b="1" spc="70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Co-</a:t>
            </a:r>
            <a:r>
              <a:rPr sz="1100" b="1" dirty="0">
                <a:latin typeface="Times New Roman"/>
                <a:cs typeface="Times New Roman"/>
              </a:rPr>
              <a:t>Responsible</a:t>
            </a:r>
            <a:r>
              <a:rPr sz="1100" b="1" spc="7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Implication</a:t>
            </a:r>
            <a:r>
              <a:rPr sz="1100" b="1" spc="7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of</a:t>
            </a:r>
            <a:r>
              <a:rPr sz="1100" b="1" spc="7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Family,</a:t>
            </a:r>
            <a:r>
              <a:rPr sz="1100" b="1" spc="7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School</a:t>
            </a:r>
            <a:r>
              <a:rPr sz="1100" b="1" spc="7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and</a:t>
            </a:r>
            <a:r>
              <a:rPr sz="1100" b="1" spc="8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Community.</a:t>
            </a:r>
            <a:r>
              <a:rPr sz="1100" b="1" spc="7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An</a:t>
            </a:r>
            <a:r>
              <a:rPr sz="1100" b="1" spc="8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Educational</a:t>
            </a:r>
            <a:r>
              <a:rPr sz="1100" b="1" spc="85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Contribution </a:t>
            </a:r>
            <a:r>
              <a:rPr sz="1100" b="1" dirty="0">
                <a:latin typeface="Times New Roman"/>
                <a:cs typeface="Times New Roman"/>
              </a:rPr>
              <a:t>to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the</a:t>
            </a:r>
            <a:r>
              <a:rPr sz="1100" b="1" spc="-1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Rooting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of</a:t>
            </a:r>
            <a:r>
              <a:rPr sz="1100" b="1" spc="-1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the</a:t>
            </a:r>
            <a:r>
              <a:rPr sz="1100" b="1" spc="-1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Nationalist</a:t>
            </a:r>
            <a:r>
              <a:rPr sz="1100" b="1" spc="-4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Sense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”I (1-</a:t>
            </a:r>
            <a:r>
              <a:rPr sz="1100" b="1" spc="-25" dirty="0">
                <a:latin typeface="Times New Roman"/>
                <a:cs typeface="Times New Roman"/>
              </a:rPr>
              <a:t>12)</a:t>
            </a:r>
            <a:endParaRPr sz="1100">
              <a:latin typeface="Times New Roman"/>
              <a:cs typeface="Times New Roman"/>
            </a:endParaRPr>
          </a:p>
          <a:p>
            <a:pPr marL="2536190">
              <a:lnSpc>
                <a:spcPct val="100000"/>
              </a:lnSpc>
            </a:pPr>
            <a:r>
              <a:rPr sz="1100" b="1" dirty="0">
                <a:latin typeface="Times New Roman"/>
                <a:cs typeface="Times New Roman"/>
              </a:rPr>
              <a:t>Received: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September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spc="-20" dirty="0">
                <a:latin typeface="Times New Roman"/>
                <a:cs typeface="Times New Roman"/>
              </a:rPr>
              <a:t>2020</a:t>
            </a:r>
            <a:endParaRPr sz="1100">
              <a:latin typeface="Times New Roman"/>
              <a:cs typeface="Times New Roman"/>
            </a:endParaRPr>
          </a:p>
          <a:p>
            <a:pPr marL="2548255">
              <a:lnSpc>
                <a:spcPct val="100000"/>
              </a:lnSpc>
            </a:pPr>
            <a:r>
              <a:rPr sz="1100" b="1" dirty="0">
                <a:latin typeface="Times New Roman"/>
                <a:cs typeface="Times New Roman"/>
              </a:rPr>
              <a:t>Revised: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October</a:t>
            </a:r>
            <a:r>
              <a:rPr sz="1100" b="1" spc="-50" dirty="0">
                <a:latin typeface="Times New Roman"/>
                <a:cs typeface="Times New Roman"/>
              </a:rPr>
              <a:t> </a:t>
            </a:r>
            <a:r>
              <a:rPr sz="1100" b="1" spc="-20" dirty="0">
                <a:latin typeface="Times New Roman"/>
                <a:cs typeface="Times New Roman"/>
              </a:rPr>
              <a:t>2020</a:t>
            </a:r>
            <a:endParaRPr sz="1100">
              <a:latin typeface="Times New Roman"/>
              <a:cs typeface="Times New Roman"/>
            </a:endParaRPr>
          </a:p>
          <a:p>
            <a:pPr marL="2505710">
              <a:lnSpc>
                <a:spcPct val="100000"/>
              </a:lnSpc>
            </a:pPr>
            <a:r>
              <a:rPr sz="1100" b="1" dirty="0">
                <a:latin typeface="Times New Roman"/>
                <a:cs typeface="Times New Roman"/>
              </a:rPr>
              <a:t>Accepted: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October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spc="-20" dirty="0">
                <a:latin typeface="Times New Roman"/>
                <a:cs typeface="Times New Roman"/>
              </a:rPr>
              <a:t>2020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30" name="object 30"/>
          <p:cNvSpPr txBox="1"/>
          <p:nvPr/>
        </p:nvSpPr>
        <p:spPr>
          <a:xfrm>
            <a:off x="263143" y="3419347"/>
            <a:ext cx="6370320" cy="469455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82550" marR="78740" algn="ctr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Times New Roman"/>
                <a:cs typeface="Times New Roman"/>
              </a:rPr>
              <a:t>Theory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of</a:t>
            </a:r>
            <a:r>
              <a:rPr sz="1200" b="1" spc="-1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National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Identity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of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the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New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Republican</a:t>
            </a:r>
            <a:r>
              <a:rPr sz="1200" b="1" spc="-5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With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Co-Responsible</a:t>
            </a:r>
            <a:r>
              <a:rPr sz="1200" b="1" spc="-4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Implication of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Family, </a:t>
            </a:r>
            <a:r>
              <a:rPr sz="1200" b="1" dirty="0">
                <a:latin typeface="Times New Roman"/>
                <a:cs typeface="Times New Roman"/>
              </a:rPr>
              <a:t>School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and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spc="-20" dirty="0">
                <a:latin typeface="Times New Roman"/>
                <a:cs typeface="Times New Roman"/>
              </a:rPr>
              <a:t>Community.</a:t>
            </a:r>
            <a:r>
              <a:rPr sz="1200" b="1" spc="-6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An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Educational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Contribution</a:t>
            </a:r>
            <a:r>
              <a:rPr sz="1200" b="1" spc="-3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to the</a:t>
            </a:r>
            <a:r>
              <a:rPr sz="1200" b="1" spc="-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Rooting</a:t>
            </a:r>
            <a:r>
              <a:rPr sz="1200" b="1" spc="-1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of</a:t>
            </a:r>
            <a:r>
              <a:rPr sz="1200" b="1" spc="-1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the</a:t>
            </a:r>
            <a:r>
              <a:rPr sz="1200" b="1" spc="-1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Nationalist</a:t>
            </a:r>
            <a:r>
              <a:rPr sz="1200" b="1" spc="-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Sense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815"/>
              </a:spcBef>
            </a:pPr>
            <a:endParaRPr sz="12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</a:pPr>
            <a:r>
              <a:rPr sz="1200" b="1" spc="-10" dirty="0">
                <a:latin typeface="Times New Roman"/>
                <a:cs typeface="Times New Roman"/>
              </a:rPr>
              <a:t>ABSTRACT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60"/>
              </a:spcBef>
            </a:pPr>
            <a:endParaRPr sz="1200">
              <a:latin typeface="Times New Roman"/>
              <a:cs typeface="Times New Roman"/>
            </a:endParaRPr>
          </a:p>
          <a:p>
            <a:pPr marL="12700" marR="508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purpose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research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was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generate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theory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promotion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national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identity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the </a:t>
            </a:r>
            <a:r>
              <a:rPr sz="1200" dirty="0">
                <a:latin typeface="Times New Roman"/>
                <a:cs typeface="Times New Roman"/>
              </a:rPr>
              <a:t>new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republican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with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joint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responsibility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family,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school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and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community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as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educational </a:t>
            </a:r>
            <a:r>
              <a:rPr sz="1200" dirty="0">
                <a:latin typeface="Times New Roman"/>
                <a:cs typeface="Times New Roman"/>
              </a:rPr>
              <a:t>contribution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roots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nationalist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sense.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research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was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oriented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qualitative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type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and </a:t>
            </a:r>
            <a:r>
              <a:rPr sz="1200" dirty="0">
                <a:latin typeface="Times New Roman"/>
                <a:cs typeface="Times New Roman"/>
              </a:rPr>
              <a:t>was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based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on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ethnographic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method.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line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research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is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education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sustainable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human </a:t>
            </a:r>
            <a:r>
              <a:rPr sz="1200" dirty="0">
                <a:latin typeface="Times New Roman"/>
                <a:cs typeface="Times New Roman"/>
              </a:rPr>
              <a:t>development,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through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education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values.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selected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scenario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was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located,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community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of </a:t>
            </a:r>
            <a:r>
              <a:rPr sz="1200" dirty="0">
                <a:latin typeface="Times New Roman"/>
                <a:cs typeface="Times New Roman"/>
              </a:rPr>
              <a:t>Vicario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III,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Calabozo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Estado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Guárico,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Venezuela.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theories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that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supported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this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research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were: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seven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vectors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Chickering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and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Reisser's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identity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development;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Vygotsky's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Social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Constructivist </a:t>
            </a:r>
            <a:r>
              <a:rPr sz="1200" dirty="0">
                <a:latin typeface="Times New Roman"/>
                <a:cs typeface="Times New Roman"/>
              </a:rPr>
              <a:t>Theory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(1978),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Valdés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and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Urías's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Theory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Participation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(2011)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and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Bronfenbrenner's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Ecological </a:t>
            </a:r>
            <a:r>
              <a:rPr sz="1200" dirty="0">
                <a:latin typeface="Times New Roman"/>
                <a:cs typeface="Times New Roman"/>
              </a:rPr>
              <a:t>Approach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Human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Development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(1987).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this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study,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key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informants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were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one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(01)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student, </a:t>
            </a:r>
            <a:r>
              <a:rPr sz="1200" dirty="0">
                <a:latin typeface="Times New Roman"/>
                <a:cs typeface="Times New Roman"/>
              </a:rPr>
              <a:t>two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(02)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teachers,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one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(01)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representative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and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one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(01)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member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community.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technique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used </a:t>
            </a:r>
            <a:r>
              <a:rPr sz="1200" dirty="0">
                <a:latin typeface="Times New Roman"/>
                <a:cs typeface="Times New Roman"/>
              </a:rPr>
              <a:t>was</a:t>
            </a:r>
            <a:r>
              <a:rPr sz="1200" spc="3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3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interview.</a:t>
            </a:r>
            <a:r>
              <a:rPr sz="1200" spc="3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3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findings</a:t>
            </a:r>
            <a:r>
              <a:rPr sz="1200" spc="3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showed</a:t>
            </a:r>
            <a:r>
              <a:rPr sz="1200" spc="3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that</a:t>
            </a:r>
            <a:r>
              <a:rPr sz="1200" spc="3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3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inappropriate</a:t>
            </a:r>
            <a:r>
              <a:rPr sz="1200" spc="3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strategies</a:t>
            </a:r>
            <a:r>
              <a:rPr sz="1200" spc="3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by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3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teacher</a:t>
            </a:r>
            <a:r>
              <a:rPr sz="1200" spc="3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have</a:t>
            </a:r>
            <a:r>
              <a:rPr sz="1200" spc="330" dirty="0">
                <a:latin typeface="Times New Roman"/>
                <a:cs typeface="Times New Roman"/>
              </a:rPr>
              <a:t> </a:t>
            </a:r>
            <a:r>
              <a:rPr sz="1200" spc="-50" dirty="0">
                <a:latin typeface="Times New Roman"/>
                <a:cs typeface="Times New Roman"/>
              </a:rPr>
              <a:t>a </a:t>
            </a:r>
            <a:r>
              <a:rPr sz="1200" dirty="0">
                <a:latin typeface="Times New Roman"/>
                <a:cs typeface="Times New Roman"/>
              </a:rPr>
              <a:t>significant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influence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on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rootedness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national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identity,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communities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not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have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an </a:t>
            </a:r>
            <a:r>
              <a:rPr sz="1200" dirty="0">
                <a:latin typeface="Times New Roman"/>
                <a:cs typeface="Times New Roman"/>
              </a:rPr>
              <a:t>effective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presence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educational</a:t>
            </a:r>
            <a:r>
              <a:rPr sz="1200" spc="3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spaces,</a:t>
            </a:r>
            <a:r>
              <a:rPr sz="1200" spc="3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young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people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should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be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offered</a:t>
            </a:r>
            <a:r>
              <a:rPr sz="1200" spc="3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innovative</a:t>
            </a:r>
            <a:r>
              <a:rPr sz="1200" spc="31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educational </a:t>
            </a:r>
            <a:r>
              <a:rPr sz="1200" dirty="0">
                <a:latin typeface="Times New Roman"/>
                <a:cs typeface="Times New Roman"/>
              </a:rPr>
              <a:t>strategies so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that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elements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national identity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are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rooted</a:t>
            </a:r>
            <a:r>
              <a:rPr sz="1200" spc="-10" dirty="0">
                <a:latin typeface="Times New Roman"/>
                <a:cs typeface="Times New Roman"/>
              </a:rPr>
              <a:t> significantly.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65"/>
              </a:spcBef>
            </a:pPr>
            <a:endParaRPr sz="1200">
              <a:latin typeface="Times New Roman"/>
              <a:cs typeface="Times New Roman"/>
            </a:endParaRPr>
          </a:p>
          <a:p>
            <a:pPr marL="12700" algn="just">
              <a:lnSpc>
                <a:spcPct val="100000"/>
              </a:lnSpc>
            </a:pPr>
            <a:r>
              <a:rPr sz="1200" b="1" dirty="0">
                <a:latin typeface="Times New Roman"/>
                <a:cs typeface="Times New Roman"/>
              </a:rPr>
              <a:t>Descriptors:</a:t>
            </a:r>
            <a:r>
              <a:rPr sz="1200" b="1" spc="-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National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identity, </a:t>
            </a:r>
            <a:r>
              <a:rPr sz="1200" dirty="0">
                <a:latin typeface="Times New Roman"/>
                <a:cs typeface="Times New Roman"/>
              </a:rPr>
              <a:t>new</a:t>
            </a:r>
            <a:r>
              <a:rPr sz="1200" spc="-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republican,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family, </a:t>
            </a:r>
            <a:r>
              <a:rPr sz="1200" dirty="0">
                <a:latin typeface="Times New Roman"/>
                <a:cs typeface="Times New Roman"/>
              </a:rPr>
              <a:t>school,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community, </a:t>
            </a:r>
            <a:r>
              <a:rPr sz="1200" dirty="0">
                <a:latin typeface="Times New Roman"/>
                <a:cs typeface="Times New Roman"/>
              </a:rPr>
              <a:t>nationalist</a:t>
            </a:r>
            <a:r>
              <a:rPr sz="1200" spc="-4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sense.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60"/>
              </a:spcBef>
            </a:pPr>
            <a:endParaRPr sz="1200">
              <a:latin typeface="Times New Roman"/>
              <a:cs typeface="Times New Roman"/>
            </a:endParaRPr>
          </a:p>
          <a:p>
            <a:pPr marL="12700" marR="5080" algn="just">
              <a:lnSpc>
                <a:spcPct val="100000"/>
              </a:lnSpc>
            </a:pPr>
            <a:r>
              <a:rPr sz="1200" b="1" dirty="0">
                <a:latin typeface="Times New Roman"/>
                <a:cs typeface="Times New Roman"/>
              </a:rPr>
              <a:t>Biographical</a:t>
            </a:r>
            <a:r>
              <a:rPr sz="1200" b="1" spc="15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Review:</a:t>
            </a:r>
            <a:r>
              <a:rPr sz="1200" b="1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was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born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Guárico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State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Calabozo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1983.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am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research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professor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at </a:t>
            </a:r>
            <a:r>
              <a:rPr sz="1200" dirty="0">
                <a:latin typeface="Times New Roman"/>
                <a:cs typeface="Times New Roman"/>
              </a:rPr>
              <a:t>UNERG,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currently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work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as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head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department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professional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practices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Humanities, </a:t>
            </a:r>
            <a:r>
              <a:rPr sz="1200" dirty="0">
                <a:latin typeface="Times New Roman"/>
                <a:cs typeface="Times New Roman"/>
              </a:rPr>
              <a:t>Letters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and</a:t>
            </a:r>
            <a:r>
              <a:rPr sz="1200" spc="-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Arts</a:t>
            </a:r>
            <a:r>
              <a:rPr sz="1200" spc="-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Area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since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its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foundation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2010.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Doctor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Science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-10" dirty="0">
                <a:latin typeface="Times New Roman"/>
                <a:cs typeface="Times New Roman"/>
              </a:rPr>
              <a:t> education</a:t>
            </a:r>
            <a:endParaRPr sz="1200">
              <a:latin typeface="Times New Roman"/>
              <a:cs typeface="Times New Roman"/>
            </a:endParaRPr>
          </a:p>
        </p:txBody>
      </p:sp>
      <p:pic>
        <p:nvPicPr>
          <p:cNvPr id="31" name="object 31"/>
          <p:cNvPicPr/>
          <p:nvPr/>
        </p:nvPicPr>
        <p:blipFill>
          <a:blip r:embed="rId17" cstate="print"/>
          <a:stretch>
            <a:fillRect/>
          </a:stretch>
        </p:blipFill>
        <p:spPr>
          <a:xfrm>
            <a:off x="4560951" y="179514"/>
            <a:ext cx="1805304" cy="893889"/>
          </a:xfrm>
          <a:prstGeom prst="rect">
            <a:avLst/>
          </a:prstGeom>
        </p:spPr>
      </p:pic>
      <p:sp>
        <p:nvSpPr>
          <p:cNvPr id="32" name="object 32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82905" rIns="0" bIns="0" rtlCol="0">
            <a:spAutoFit/>
          </a:bodyPr>
          <a:lstStyle/>
          <a:p>
            <a:pPr marL="263525">
              <a:lnSpc>
                <a:spcPts val="1410"/>
              </a:lnSpc>
            </a:pPr>
            <a:fld id="{81D60167-4931-47E6-BA6A-407CBD079E47}" type="slidenum">
              <a:rPr b="1" spc="-25" dirty="0">
                <a:latin typeface="Times New Roman"/>
                <a:cs typeface="Times New Roman"/>
              </a:rPr>
              <a:t>51</a:t>
            </a:fld>
            <a:endParaRPr b="1" spc="-25" dirty="0">
              <a:latin typeface="Times New Roman"/>
              <a:cs typeface="Times New Roman"/>
            </a:endParaRPr>
          </a:p>
        </p:txBody>
      </p:sp>
      <p:grpSp>
        <p:nvGrpSpPr>
          <p:cNvPr id="33" name="Grupo 32">
            <a:extLst>
              <a:ext uri="{FF2B5EF4-FFF2-40B4-BE49-F238E27FC236}">
                <a16:creationId xmlns:a16="http://schemas.microsoft.com/office/drawing/2014/main" id="{48AE5F0D-01C7-2605-DC63-D36740790428}"/>
              </a:ext>
            </a:extLst>
          </p:cNvPr>
          <p:cNvGrpSpPr/>
          <p:nvPr/>
        </p:nvGrpSpPr>
        <p:grpSpPr>
          <a:xfrm>
            <a:off x="86866" y="87834"/>
            <a:ext cx="6665976" cy="1452626"/>
            <a:chOff x="470065" y="1951410"/>
            <a:chExt cx="6665976" cy="1452626"/>
          </a:xfrm>
        </p:grpSpPr>
        <p:grpSp>
          <p:nvGrpSpPr>
            <p:cNvPr id="34" name="object 12">
              <a:extLst>
                <a:ext uri="{FF2B5EF4-FFF2-40B4-BE49-F238E27FC236}">
                  <a16:creationId xmlns:a16="http://schemas.microsoft.com/office/drawing/2014/main" id="{9D386C58-397C-5855-A566-30A3655BCB69}"/>
                </a:ext>
              </a:extLst>
            </p:cNvPr>
            <p:cNvGrpSpPr/>
            <p:nvPr/>
          </p:nvGrpSpPr>
          <p:grpSpPr>
            <a:xfrm>
              <a:off x="470065" y="1951664"/>
              <a:ext cx="6665976" cy="1452372"/>
              <a:chOff x="96011" y="115823"/>
              <a:chExt cx="6665976" cy="1452372"/>
            </a:xfrm>
          </p:grpSpPr>
          <p:pic>
            <p:nvPicPr>
              <p:cNvPr id="38" name="object 13">
                <a:extLst>
                  <a:ext uri="{FF2B5EF4-FFF2-40B4-BE49-F238E27FC236}">
                    <a16:creationId xmlns:a16="http://schemas.microsoft.com/office/drawing/2014/main" id="{8CE9E667-CC4E-7C10-0DC8-95CFB6690F17}"/>
                  </a:ext>
                </a:extLst>
              </p:cNvPr>
              <p:cNvPicPr/>
              <p:nvPr/>
            </p:nvPicPr>
            <p:blipFill>
              <a:blip r:embed="rId7" cstate="print"/>
              <a:stretch>
                <a:fillRect/>
              </a:stretch>
            </p:blipFill>
            <p:spPr>
              <a:xfrm>
                <a:off x="96011" y="115823"/>
                <a:ext cx="6665976" cy="1452372"/>
              </a:xfrm>
              <a:prstGeom prst="rect">
                <a:avLst/>
              </a:prstGeom>
            </p:spPr>
          </p:pic>
          <p:pic>
            <p:nvPicPr>
              <p:cNvPr id="39" name="object 14">
                <a:extLst>
                  <a:ext uri="{FF2B5EF4-FFF2-40B4-BE49-F238E27FC236}">
                    <a16:creationId xmlns:a16="http://schemas.microsoft.com/office/drawing/2014/main" id="{2A4B04DA-0C51-97A2-E481-791C40786A30}"/>
                  </a:ext>
                </a:extLst>
              </p:cNvPr>
              <p:cNvPicPr/>
              <p:nvPr/>
            </p:nvPicPr>
            <p:blipFill>
              <a:blip r:embed="rId8" cstate="print"/>
              <a:stretch>
                <a:fillRect/>
              </a:stretch>
            </p:blipFill>
            <p:spPr>
              <a:xfrm>
                <a:off x="142849" y="142875"/>
                <a:ext cx="6572275" cy="1358646"/>
              </a:xfrm>
              <a:prstGeom prst="rect">
                <a:avLst/>
              </a:prstGeom>
            </p:spPr>
          </p:pic>
          <p:sp>
            <p:nvSpPr>
              <p:cNvPr id="40" name="object 15">
                <a:extLst>
                  <a:ext uri="{FF2B5EF4-FFF2-40B4-BE49-F238E27FC236}">
                    <a16:creationId xmlns:a16="http://schemas.microsoft.com/office/drawing/2014/main" id="{F633D3F5-835B-DCBF-5D2E-7037463F5B1E}"/>
                  </a:ext>
                </a:extLst>
              </p:cNvPr>
              <p:cNvSpPr/>
              <p:nvPr/>
            </p:nvSpPr>
            <p:spPr>
              <a:xfrm>
                <a:off x="142849" y="142875"/>
                <a:ext cx="6572884" cy="1358900"/>
              </a:xfrm>
              <a:custGeom>
                <a:avLst/>
                <a:gdLst/>
                <a:ahLst/>
                <a:cxnLst/>
                <a:rect l="l" t="t" r="r" b="b"/>
                <a:pathLst>
                  <a:path w="6572884" h="1358900">
                    <a:moveTo>
                      <a:pt x="0" y="226441"/>
                    </a:moveTo>
                    <a:lnTo>
                      <a:pt x="4600" y="180795"/>
                    </a:lnTo>
                    <a:lnTo>
                      <a:pt x="17795" y="138285"/>
                    </a:lnTo>
                    <a:lnTo>
                      <a:pt x="38673" y="99820"/>
                    </a:lnTo>
                    <a:lnTo>
                      <a:pt x="66324" y="66309"/>
                    </a:lnTo>
                    <a:lnTo>
                      <a:pt x="99837" y="38663"/>
                    </a:lnTo>
                    <a:lnTo>
                      <a:pt x="138301" y="17789"/>
                    </a:lnTo>
                    <a:lnTo>
                      <a:pt x="180806" y="4599"/>
                    </a:lnTo>
                    <a:lnTo>
                      <a:pt x="226440" y="0"/>
                    </a:lnTo>
                    <a:lnTo>
                      <a:pt x="6345834" y="0"/>
                    </a:lnTo>
                    <a:lnTo>
                      <a:pt x="6391480" y="4599"/>
                    </a:lnTo>
                    <a:lnTo>
                      <a:pt x="6433990" y="17789"/>
                    </a:lnTo>
                    <a:lnTo>
                      <a:pt x="6472455" y="38663"/>
                    </a:lnTo>
                    <a:lnTo>
                      <a:pt x="6505965" y="66309"/>
                    </a:lnTo>
                    <a:lnTo>
                      <a:pt x="6533612" y="99820"/>
                    </a:lnTo>
                    <a:lnTo>
                      <a:pt x="6554485" y="138285"/>
                    </a:lnTo>
                    <a:lnTo>
                      <a:pt x="6567676" y="180795"/>
                    </a:lnTo>
                    <a:lnTo>
                      <a:pt x="6572275" y="226441"/>
                    </a:lnTo>
                    <a:lnTo>
                      <a:pt x="6572275" y="1132204"/>
                    </a:lnTo>
                    <a:lnTo>
                      <a:pt x="6567676" y="1177850"/>
                    </a:lnTo>
                    <a:lnTo>
                      <a:pt x="6554485" y="1220360"/>
                    </a:lnTo>
                    <a:lnTo>
                      <a:pt x="6533612" y="1258825"/>
                    </a:lnTo>
                    <a:lnTo>
                      <a:pt x="6505965" y="1292336"/>
                    </a:lnTo>
                    <a:lnTo>
                      <a:pt x="6472455" y="1319982"/>
                    </a:lnTo>
                    <a:lnTo>
                      <a:pt x="6433990" y="1340856"/>
                    </a:lnTo>
                    <a:lnTo>
                      <a:pt x="6391480" y="1354046"/>
                    </a:lnTo>
                    <a:lnTo>
                      <a:pt x="6345834" y="1358646"/>
                    </a:lnTo>
                    <a:lnTo>
                      <a:pt x="226440" y="1358646"/>
                    </a:lnTo>
                    <a:lnTo>
                      <a:pt x="180806" y="1354046"/>
                    </a:lnTo>
                    <a:lnTo>
                      <a:pt x="138301" y="1340856"/>
                    </a:lnTo>
                    <a:lnTo>
                      <a:pt x="99837" y="1319982"/>
                    </a:lnTo>
                    <a:lnTo>
                      <a:pt x="66324" y="1292336"/>
                    </a:lnTo>
                    <a:lnTo>
                      <a:pt x="38673" y="1258825"/>
                    </a:lnTo>
                    <a:lnTo>
                      <a:pt x="17795" y="1220360"/>
                    </a:lnTo>
                    <a:lnTo>
                      <a:pt x="4600" y="1177850"/>
                    </a:lnTo>
                    <a:lnTo>
                      <a:pt x="0" y="1132204"/>
                    </a:lnTo>
                    <a:lnTo>
                      <a:pt x="0" y="226441"/>
                    </a:lnTo>
                    <a:close/>
                  </a:path>
                </a:pathLst>
              </a:custGeom>
              <a:ln w="9525">
                <a:solidFill>
                  <a:srgbClr val="55CE74"/>
                </a:solidFill>
              </a:ln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pic>
            <p:nvPicPr>
              <p:cNvPr id="41" name="object 16">
                <a:extLst>
                  <a:ext uri="{FF2B5EF4-FFF2-40B4-BE49-F238E27FC236}">
                    <a16:creationId xmlns:a16="http://schemas.microsoft.com/office/drawing/2014/main" id="{1BB4F370-05BD-84D3-37DF-A9D1DBC55D2F}"/>
                  </a:ext>
                </a:extLst>
              </p:cNvPr>
              <p:cNvPicPr/>
              <p:nvPr/>
            </p:nvPicPr>
            <p:blipFill>
              <a:blip r:embed="rId9" cstate="print"/>
              <a:stretch>
                <a:fillRect/>
              </a:stretch>
            </p:blipFill>
            <p:spPr>
              <a:xfrm>
                <a:off x="2500248" y="305930"/>
                <a:ext cx="1714500" cy="733945"/>
              </a:xfrm>
              <a:prstGeom prst="rect">
                <a:avLst/>
              </a:prstGeom>
            </p:spPr>
          </p:pic>
        </p:grpSp>
        <p:sp>
          <p:nvSpPr>
            <p:cNvPr id="35" name="object 16">
              <a:extLst>
                <a:ext uri="{FF2B5EF4-FFF2-40B4-BE49-F238E27FC236}">
                  <a16:creationId xmlns:a16="http://schemas.microsoft.com/office/drawing/2014/main" id="{44E9E90D-8869-CC83-725B-D619162A4CE6}"/>
                </a:ext>
              </a:extLst>
            </p:cNvPr>
            <p:cNvSpPr txBox="1"/>
            <p:nvPr/>
          </p:nvSpPr>
          <p:spPr>
            <a:xfrm>
              <a:off x="2775727" y="2875716"/>
              <a:ext cx="3332858" cy="391795"/>
            </a:xfrm>
            <a:prstGeom prst="rect">
              <a:avLst/>
            </a:prstGeom>
            <a:noFill/>
          </p:spPr>
          <p:txBody>
            <a:bodyPr vert="horz" wrap="square" lIns="0" tIns="12700" rIns="0" bIns="0" rtlCol="0">
              <a:spAutoFit/>
            </a:bodyPr>
            <a:lstStyle/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Volumen 4,  Número 1  Enero a Julio 2021</a:t>
              </a:r>
            </a:p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Revista Semestral. Venezuela</a:t>
              </a:r>
              <a:endParaRPr sz="1200" dirty="0">
                <a:latin typeface="Arial"/>
                <a:cs typeface="Arial"/>
              </a:endParaRPr>
            </a:p>
          </p:txBody>
        </p:sp>
        <p:pic>
          <p:nvPicPr>
            <p:cNvPr id="36" name="object 25">
              <a:extLst>
                <a:ext uri="{FF2B5EF4-FFF2-40B4-BE49-F238E27FC236}">
                  <a16:creationId xmlns:a16="http://schemas.microsoft.com/office/drawing/2014/main" id="{395787B7-AA0B-F768-C345-F5CDE5E519A8}"/>
                </a:ext>
              </a:extLst>
            </p:cNvPr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470065" y="2027896"/>
              <a:ext cx="2305662" cy="1053903"/>
            </a:xfrm>
            <a:prstGeom prst="rect">
              <a:avLst/>
            </a:prstGeom>
          </p:spPr>
        </p:pic>
        <p:pic>
          <p:nvPicPr>
            <p:cNvPr id="37" name="object 31">
              <a:extLst>
                <a:ext uri="{FF2B5EF4-FFF2-40B4-BE49-F238E27FC236}">
                  <a16:creationId xmlns:a16="http://schemas.microsoft.com/office/drawing/2014/main" id="{B79B8F5F-EAA7-0502-234C-C4A0FBE49F0B}"/>
                </a:ext>
              </a:extLst>
            </p:cNvPr>
            <p:cNvPicPr/>
            <p:nvPr/>
          </p:nvPicPr>
          <p:blipFill>
            <a:blip r:embed="rId17" cstate="print"/>
            <a:stretch>
              <a:fillRect/>
            </a:stretch>
          </p:blipFill>
          <p:spPr>
            <a:xfrm>
              <a:off x="4932681" y="1951410"/>
              <a:ext cx="1805304" cy="893889"/>
            </a:xfrm>
            <a:prstGeom prst="rect">
              <a:avLst/>
            </a:prstGeom>
          </p:spPr>
        </p:pic>
      </p:grpSp>
    </p:spTree>
  </p:cSld>
  <p:clrMapOvr>
    <a:masterClrMapping/>
  </p:clrMapOvr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94485" y="115823"/>
            <a:ext cx="6669405" cy="8926195"/>
            <a:chOff x="94485" y="115823"/>
            <a:chExt cx="6669405" cy="8926195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204216" y="8708135"/>
              <a:ext cx="6518148" cy="158496"/>
            </a:xfrm>
            <a:prstGeom prst="rect">
              <a:avLst/>
            </a:prstGeom>
          </p:spPr>
        </p:pic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96012" y="115823"/>
              <a:ext cx="6665976" cy="1452372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42849" y="142875"/>
              <a:ext cx="6572275" cy="1358646"/>
            </a:xfrm>
            <a:prstGeom prst="rect">
              <a:avLst/>
            </a:prstGeom>
          </p:spPr>
        </p:pic>
        <p:sp>
          <p:nvSpPr>
            <p:cNvPr id="6" name="object 6"/>
            <p:cNvSpPr/>
            <p:nvPr/>
          </p:nvSpPr>
          <p:spPr>
            <a:xfrm>
              <a:off x="142849" y="142875"/>
              <a:ext cx="6572884" cy="1358900"/>
            </a:xfrm>
            <a:custGeom>
              <a:avLst/>
              <a:gdLst/>
              <a:ahLst/>
              <a:cxnLst/>
              <a:rect l="l" t="t" r="r" b="b"/>
              <a:pathLst>
                <a:path w="6572884" h="1358900">
                  <a:moveTo>
                    <a:pt x="0" y="226441"/>
                  </a:moveTo>
                  <a:lnTo>
                    <a:pt x="4600" y="180795"/>
                  </a:lnTo>
                  <a:lnTo>
                    <a:pt x="17795" y="138285"/>
                  </a:lnTo>
                  <a:lnTo>
                    <a:pt x="38673" y="99820"/>
                  </a:lnTo>
                  <a:lnTo>
                    <a:pt x="66324" y="66309"/>
                  </a:lnTo>
                  <a:lnTo>
                    <a:pt x="99837" y="38663"/>
                  </a:lnTo>
                  <a:lnTo>
                    <a:pt x="138301" y="17789"/>
                  </a:lnTo>
                  <a:lnTo>
                    <a:pt x="180806" y="4599"/>
                  </a:lnTo>
                  <a:lnTo>
                    <a:pt x="226440" y="0"/>
                  </a:lnTo>
                  <a:lnTo>
                    <a:pt x="6345834" y="0"/>
                  </a:lnTo>
                  <a:lnTo>
                    <a:pt x="6391480" y="4599"/>
                  </a:lnTo>
                  <a:lnTo>
                    <a:pt x="6433990" y="17789"/>
                  </a:lnTo>
                  <a:lnTo>
                    <a:pt x="6472455" y="38663"/>
                  </a:lnTo>
                  <a:lnTo>
                    <a:pt x="6505965" y="66309"/>
                  </a:lnTo>
                  <a:lnTo>
                    <a:pt x="6533612" y="99820"/>
                  </a:lnTo>
                  <a:lnTo>
                    <a:pt x="6554485" y="138285"/>
                  </a:lnTo>
                  <a:lnTo>
                    <a:pt x="6567676" y="180795"/>
                  </a:lnTo>
                  <a:lnTo>
                    <a:pt x="6572275" y="226441"/>
                  </a:lnTo>
                  <a:lnTo>
                    <a:pt x="6572275" y="1132204"/>
                  </a:lnTo>
                  <a:lnTo>
                    <a:pt x="6567676" y="1177850"/>
                  </a:lnTo>
                  <a:lnTo>
                    <a:pt x="6554485" y="1220360"/>
                  </a:lnTo>
                  <a:lnTo>
                    <a:pt x="6533612" y="1258825"/>
                  </a:lnTo>
                  <a:lnTo>
                    <a:pt x="6505965" y="1292336"/>
                  </a:lnTo>
                  <a:lnTo>
                    <a:pt x="6472455" y="1319982"/>
                  </a:lnTo>
                  <a:lnTo>
                    <a:pt x="6433990" y="1340856"/>
                  </a:lnTo>
                  <a:lnTo>
                    <a:pt x="6391480" y="1354046"/>
                  </a:lnTo>
                  <a:lnTo>
                    <a:pt x="6345834" y="1358646"/>
                  </a:lnTo>
                  <a:lnTo>
                    <a:pt x="226440" y="1358646"/>
                  </a:lnTo>
                  <a:lnTo>
                    <a:pt x="180806" y="1354046"/>
                  </a:lnTo>
                  <a:lnTo>
                    <a:pt x="138301" y="1340856"/>
                  </a:lnTo>
                  <a:lnTo>
                    <a:pt x="99837" y="1319982"/>
                  </a:lnTo>
                  <a:lnTo>
                    <a:pt x="66324" y="1292336"/>
                  </a:lnTo>
                  <a:lnTo>
                    <a:pt x="38673" y="1258825"/>
                  </a:lnTo>
                  <a:lnTo>
                    <a:pt x="17795" y="1220360"/>
                  </a:lnTo>
                  <a:lnTo>
                    <a:pt x="4600" y="1177850"/>
                  </a:lnTo>
                  <a:lnTo>
                    <a:pt x="0" y="1132204"/>
                  </a:lnTo>
                  <a:lnTo>
                    <a:pt x="0" y="226441"/>
                  </a:lnTo>
                  <a:close/>
                </a:path>
              </a:pathLst>
            </a:custGeom>
            <a:ln w="9525">
              <a:solidFill>
                <a:srgbClr val="55CE7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" name="object 7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2500248" y="305930"/>
              <a:ext cx="1714500" cy="733945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2738628" y="1024127"/>
              <a:ext cx="1897379" cy="371855"/>
            </a:xfrm>
            <a:prstGeom prst="rect">
              <a:avLst/>
            </a:prstGeom>
          </p:spPr>
        </p:pic>
        <p:pic>
          <p:nvPicPr>
            <p:cNvPr id="9" name="object 9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4401312" y="1024127"/>
              <a:ext cx="1577339" cy="371855"/>
            </a:xfrm>
            <a:prstGeom prst="rect">
              <a:avLst/>
            </a:prstGeom>
          </p:spPr>
        </p:pic>
        <p:pic>
          <p:nvPicPr>
            <p:cNvPr id="10" name="object 10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3169920" y="1207007"/>
              <a:ext cx="1546859" cy="371855"/>
            </a:xfrm>
            <a:prstGeom prst="rect">
              <a:avLst/>
            </a:prstGeom>
          </p:spPr>
        </p:pic>
        <p:pic>
          <p:nvPicPr>
            <p:cNvPr id="11" name="object 11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4482083" y="1207007"/>
              <a:ext cx="284988" cy="371855"/>
            </a:xfrm>
            <a:prstGeom prst="rect">
              <a:avLst/>
            </a:prstGeom>
          </p:spPr>
        </p:pic>
        <p:pic>
          <p:nvPicPr>
            <p:cNvPr id="12" name="object 12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4571999" y="1207007"/>
              <a:ext cx="1013460" cy="371855"/>
            </a:xfrm>
            <a:prstGeom prst="rect">
              <a:avLst/>
            </a:prstGeom>
          </p:spPr>
        </p:pic>
        <p:pic>
          <p:nvPicPr>
            <p:cNvPr id="13" name="object 13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324612" y="234695"/>
              <a:ext cx="1719072" cy="1341120"/>
            </a:xfrm>
            <a:prstGeom prst="rect">
              <a:avLst/>
            </a:prstGeom>
          </p:spPr>
        </p:pic>
        <p:pic>
          <p:nvPicPr>
            <p:cNvPr id="14" name="object 14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5606795" y="8193022"/>
              <a:ext cx="1092707" cy="848868"/>
            </a:xfrm>
            <a:prstGeom prst="rect">
              <a:avLst/>
            </a:prstGeom>
          </p:spPr>
        </p:pic>
        <p:pic>
          <p:nvPicPr>
            <p:cNvPr id="15" name="object 15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109728" y="8193022"/>
              <a:ext cx="1092708" cy="848868"/>
            </a:xfrm>
            <a:prstGeom prst="rect">
              <a:avLst/>
            </a:prstGeom>
          </p:spPr>
        </p:pic>
      </p:grpSp>
      <p:sp>
        <p:nvSpPr>
          <p:cNvPr id="16" name="object 16"/>
          <p:cNvSpPr txBox="1"/>
          <p:nvPr/>
        </p:nvSpPr>
        <p:spPr>
          <a:xfrm>
            <a:off x="221691" y="1068451"/>
            <a:ext cx="6381750" cy="6973704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063875" marR="736600" indent="-431800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Arial"/>
                <a:cs typeface="Arial"/>
              </a:rPr>
              <a:t>6ta.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Edición</a:t>
            </a:r>
            <a:r>
              <a:rPr sz="1200" b="1" spc="-10" dirty="0">
                <a:latin typeface="Arial"/>
                <a:cs typeface="Arial"/>
              </a:rPr>
              <a:t> Volumen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I</a:t>
            </a:r>
            <a:r>
              <a:rPr sz="1200" b="1" spc="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Enero</a:t>
            </a:r>
            <a:r>
              <a:rPr sz="1200" b="1" spc="-3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a</a:t>
            </a:r>
            <a:r>
              <a:rPr sz="1200" b="1" spc="-2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Julio</a:t>
            </a:r>
            <a:r>
              <a:rPr sz="1200" b="1" spc="-5" dirty="0">
                <a:latin typeface="Arial"/>
                <a:cs typeface="Arial"/>
              </a:rPr>
              <a:t> </a:t>
            </a:r>
            <a:r>
              <a:rPr sz="1200" b="1" spc="-20" dirty="0">
                <a:latin typeface="Arial"/>
                <a:cs typeface="Arial"/>
              </a:rPr>
              <a:t>2021 </a:t>
            </a:r>
            <a:r>
              <a:rPr sz="1200" b="1" dirty="0">
                <a:latin typeface="Arial"/>
                <a:cs typeface="Arial"/>
              </a:rPr>
              <a:t>Revista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Semestral-</a:t>
            </a:r>
            <a:r>
              <a:rPr sz="1200" b="1" spc="-40" dirty="0">
                <a:latin typeface="Arial"/>
                <a:cs typeface="Arial"/>
              </a:rPr>
              <a:t> </a:t>
            </a:r>
            <a:r>
              <a:rPr sz="1200" b="1" spc="-10" dirty="0">
                <a:latin typeface="Arial"/>
                <a:cs typeface="Arial"/>
              </a:rPr>
              <a:t>Venezuela</a:t>
            </a:r>
            <a:endParaRPr sz="1200" dirty="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869"/>
              </a:spcBef>
            </a:pPr>
            <a:endParaRPr sz="1200" dirty="0">
              <a:latin typeface="Arial"/>
              <a:cs typeface="Arial"/>
            </a:endParaRPr>
          </a:p>
          <a:p>
            <a:pPr algn="ctr">
              <a:lnSpc>
                <a:spcPct val="100000"/>
              </a:lnSpc>
            </a:pPr>
            <a:r>
              <a:rPr sz="1200" b="1" dirty="0">
                <a:latin typeface="Times New Roman"/>
                <a:cs typeface="Times New Roman"/>
              </a:rPr>
              <a:t>INQUIETUD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CIENTÍFICA</a:t>
            </a:r>
            <a:endParaRPr sz="1200" dirty="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60"/>
              </a:spcBef>
            </a:pPr>
            <a:endParaRPr sz="1200" dirty="0">
              <a:latin typeface="Times New Roman"/>
              <a:cs typeface="Times New Roman"/>
            </a:endParaRPr>
          </a:p>
          <a:p>
            <a:pPr marL="375285" marR="5715" indent="-36322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identidad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nacional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debe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ser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fomentada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solo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desde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instituciones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educativas,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también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seno </a:t>
            </a:r>
            <a:r>
              <a:rPr sz="1200" dirty="0">
                <a:latin typeface="Times New Roman"/>
                <a:cs typeface="Times New Roman"/>
              </a:rPr>
              <a:t>familiar,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imperiosa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necesidad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lleve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práctica,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pues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esto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sucede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las </a:t>
            </a:r>
            <a:r>
              <a:rPr sz="1200" dirty="0">
                <a:latin typeface="Times New Roman"/>
                <a:cs typeface="Times New Roman"/>
              </a:rPr>
              <a:t>escuelas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estará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arando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agua,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ya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esfuerzos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educativos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fomentar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identidad </a:t>
            </a:r>
            <a:r>
              <a:rPr sz="1200" dirty="0">
                <a:latin typeface="Times New Roman"/>
                <a:cs typeface="Times New Roman"/>
              </a:rPr>
              <a:t>nacional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nuevo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republicano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implicación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familia,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escuela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comunidad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través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visión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compleja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serán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pocos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vive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accionar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diario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dichos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valores.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Por </a:t>
            </a:r>
            <a:r>
              <a:rPr lang="es-ES" sz="1200" dirty="0">
                <a:latin typeface="Times New Roman"/>
                <a:cs typeface="Times New Roman"/>
              </a:rPr>
              <a:t>consiguiente,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plantea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presente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título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desarrollo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investigación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cual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generar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construcción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teórica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fomento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identidad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nacional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nuevo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republicano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implicación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corresponsable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familia,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escuela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comunidad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aporte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educativo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arraigo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sentido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nacionalista.</a:t>
            </a:r>
            <a:endParaRPr sz="1200" dirty="0">
              <a:latin typeface="Times New Roman"/>
              <a:cs typeface="Times New Roman"/>
            </a:endParaRPr>
          </a:p>
          <a:p>
            <a:pPr marL="375285" marR="7620" indent="-363220" algn="just">
              <a:lnSpc>
                <a:spcPct val="100000"/>
              </a:lnSpc>
              <a:spcBef>
                <a:spcPts val="5"/>
              </a:spcBef>
            </a:pPr>
            <a:r>
              <a:rPr sz="1200" dirty="0">
                <a:latin typeface="Times New Roman"/>
                <a:cs typeface="Times New Roman"/>
              </a:rPr>
              <a:t>Desde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tiempos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remotos se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hablado de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ciudadanía,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desde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Grecia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antigua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cuando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comenzó </a:t>
            </a:r>
            <a:r>
              <a:rPr sz="1200" spc="-50" dirty="0">
                <a:latin typeface="Times New Roman"/>
                <a:cs typeface="Times New Roman"/>
              </a:rPr>
              <a:t>a </a:t>
            </a:r>
            <a:r>
              <a:rPr sz="1200" dirty="0">
                <a:latin typeface="Times New Roman"/>
                <a:cs typeface="Times New Roman"/>
              </a:rPr>
              <a:t>plantear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este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aspecto,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donde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tenía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dos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características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principales,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uno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ellos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pertenecía </a:t>
            </a:r>
            <a:r>
              <a:rPr sz="1200" dirty="0">
                <a:latin typeface="Times New Roman"/>
                <a:cs typeface="Times New Roman"/>
              </a:rPr>
              <a:t>solo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elite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otro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era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representación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vínculo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religioso,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primero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ellos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está </a:t>
            </a:r>
            <a:r>
              <a:rPr sz="1200" dirty="0">
                <a:latin typeface="Times New Roman"/>
                <a:cs typeface="Times New Roman"/>
              </a:rPr>
              <a:t>sustentado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constitución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Atenas.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diferencia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Grecia,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ciudadanía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Roma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ciudadanía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constituía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 err="1">
                <a:latin typeface="Times New Roman"/>
                <a:cs typeface="Times New Roman"/>
              </a:rPr>
              <a:t>comunidad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lang="es-ES" sz="1200" dirty="0">
                <a:latin typeface="Times New Roman"/>
                <a:cs typeface="Times New Roman"/>
              </a:rPr>
              <a:t>cerrada,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sino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convirtió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fenómeno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universal, </a:t>
            </a:r>
            <a:r>
              <a:rPr lang="es-ES" sz="1200" dirty="0">
                <a:latin typeface="Times New Roman"/>
                <a:cs typeface="Times New Roman"/>
              </a:rPr>
              <a:t>dado que,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año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212,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Caracalla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otorgó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todos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hombres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libres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-10" dirty="0">
                <a:latin typeface="Times New Roman"/>
                <a:cs typeface="Times New Roman"/>
              </a:rPr>
              <a:t> Imperio.</a:t>
            </a:r>
            <a:endParaRPr sz="1200" dirty="0">
              <a:latin typeface="Times New Roman"/>
              <a:cs typeface="Times New Roman"/>
            </a:endParaRPr>
          </a:p>
          <a:p>
            <a:pPr marL="375285" marR="6350" indent="-36322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República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incluía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derecho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participación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vida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política,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pudiendo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participar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las </a:t>
            </a:r>
            <a:r>
              <a:rPr sz="1200" dirty="0">
                <a:latin typeface="Times New Roman"/>
                <a:cs typeface="Times New Roman"/>
              </a:rPr>
              <a:t>deliberaciones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elecciones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Magistrados.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Imperio,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ser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sustituidos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Cónsules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Emperadores,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desapareció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esa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participación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política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mantuvieron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sólo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garantías.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ejemplo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privilegios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ciudadano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romano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época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Imperio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tenemos,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una </a:t>
            </a:r>
            <a:r>
              <a:rPr sz="1200" dirty="0">
                <a:latin typeface="Times New Roman"/>
                <a:cs typeface="Times New Roman"/>
              </a:rPr>
              <a:t>forma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vívida,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Hechos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Apóstoles,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narrar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prisión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San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Pablo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después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su </a:t>
            </a:r>
            <a:r>
              <a:rPr sz="1200" dirty="0">
                <a:latin typeface="Times New Roman"/>
                <a:cs typeface="Times New Roman"/>
              </a:rPr>
              <a:t>confrontación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judíos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Jerusalén.</a:t>
            </a:r>
            <a:endParaRPr sz="1200" dirty="0">
              <a:latin typeface="Times New Roman"/>
              <a:cs typeface="Times New Roman"/>
            </a:endParaRPr>
          </a:p>
          <a:p>
            <a:pPr marL="375285" marR="5080" indent="-363220" algn="just">
              <a:lnSpc>
                <a:spcPct val="100000"/>
              </a:lnSpc>
              <a:spcBef>
                <a:spcPts val="5"/>
              </a:spcBef>
            </a:pPr>
            <a:r>
              <a:rPr sz="1200" dirty="0">
                <a:latin typeface="Times New Roman"/>
                <a:cs typeface="Times New Roman"/>
              </a:rPr>
              <a:t>Desde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3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año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2015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lleva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cabo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proceso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trasformación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curricular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donde</a:t>
            </a:r>
            <a:r>
              <a:rPr sz="1200" spc="3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ya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existen </a:t>
            </a:r>
            <a:r>
              <a:rPr sz="1200" dirty="0">
                <a:latin typeface="Times New Roman"/>
                <a:cs typeface="Times New Roman"/>
              </a:rPr>
              <a:t>asignaturas,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sino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áreas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conocimiento,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son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ejes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aprendizaje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permiten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garantizar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continuidad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durante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cinco años,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especificando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deben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estar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transversalizados con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cinco </a:t>
            </a:r>
            <a:r>
              <a:rPr sz="1200" dirty="0">
                <a:latin typeface="Times New Roman"/>
                <a:cs typeface="Times New Roman"/>
              </a:rPr>
              <a:t>objetivos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históricos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Plan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Patria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tejido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interdependiente.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Estos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ejes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son: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Lenguas, </a:t>
            </a:r>
            <a:r>
              <a:rPr sz="1200" dirty="0">
                <a:latin typeface="Times New Roman"/>
                <a:cs typeface="Times New Roman"/>
              </a:rPr>
              <a:t>Culturas</a:t>
            </a:r>
            <a:r>
              <a:rPr sz="1200" spc="4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4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Comunicación</a:t>
            </a:r>
            <a:r>
              <a:rPr sz="1200" spc="4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(LCC),</a:t>
            </a:r>
            <a:r>
              <a:rPr sz="1200" spc="4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Memoria,</a:t>
            </a:r>
            <a:r>
              <a:rPr sz="1200" spc="4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Territorio</a:t>
            </a:r>
            <a:r>
              <a:rPr sz="1200" spc="4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4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Ciudadanía</a:t>
            </a:r>
            <a:r>
              <a:rPr sz="1200" spc="43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(MTC),</a:t>
            </a:r>
            <a:r>
              <a:rPr sz="1200" spc="42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Matemática, </a:t>
            </a:r>
            <a:r>
              <a:rPr sz="1200" dirty="0">
                <a:latin typeface="Times New Roman"/>
                <a:cs typeface="Times New Roman"/>
              </a:rPr>
              <a:t>Ciencias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Naturales,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Lenguas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Extranjeras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(LE),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Educación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Trabajo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(EPT)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Educación </a:t>
            </a:r>
            <a:r>
              <a:rPr sz="1200" dirty="0">
                <a:latin typeface="Times New Roman"/>
                <a:cs typeface="Times New Roman"/>
              </a:rPr>
              <a:t>Física.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primero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tercer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año,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cada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uno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tendría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seis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(06)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horas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semanales,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menos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Memoria, Territorio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Ciudadanía,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tendría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ocho (08) horas.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cuarto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quinto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año,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Lenguas, Culturas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0" dirty="0">
                <a:latin typeface="Times New Roman"/>
                <a:cs typeface="Times New Roman"/>
              </a:rPr>
              <a:t>y </a:t>
            </a:r>
            <a:r>
              <a:rPr sz="1200" dirty="0">
                <a:latin typeface="Times New Roman"/>
                <a:cs typeface="Times New Roman"/>
              </a:rPr>
              <a:t>Comunicación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tendría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cuatro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04)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horas,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Memoria,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Territorio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Ciudadanía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seis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(06)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oras,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igual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3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Lenguas</a:t>
            </a:r>
            <a:r>
              <a:rPr sz="1200" spc="3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Extranjeras,</a:t>
            </a:r>
            <a:r>
              <a:rPr sz="1200" spc="3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Matemática</a:t>
            </a:r>
            <a:r>
              <a:rPr sz="1200" spc="3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Educación</a:t>
            </a:r>
            <a:r>
              <a:rPr sz="1200" spc="3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Física,</a:t>
            </a:r>
            <a:r>
              <a:rPr sz="1200" spc="3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mientras</a:t>
            </a:r>
            <a:r>
              <a:rPr sz="1200" spc="3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3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Educación</a:t>
            </a:r>
            <a:r>
              <a:rPr sz="1200" spc="3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31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el </a:t>
            </a:r>
            <a:r>
              <a:rPr sz="1200" dirty="0">
                <a:latin typeface="Times New Roman"/>
                <a:cs typeface="Times New Roman"/>
              </a:rPr>
              <a:t>Trabajo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tendría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cuatro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(04)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horas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Ciencias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Naturales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doce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(12)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horas.</a:t>
            </a:r>
            <a:endParaRPr sz="1200" dirty="0">
              <a:latin typeface="Times New Roman"/>
              <a:cs typeface="Times New Roman"/>
            </a:endParaRPr>
          </a:p>
        </p:txBody>
      </p:sp>
      <p:pic>
        <p:nvPicPr>
          <p:cNvPr id="17" name="object 17"/>
          <p:cNvPicPr/>
          <p:nvPr/>
        </p:nvPicPr>
        <p:blipFill>
          <a:blip r:embed="rId13" cstate="print"/>
          <a:stretch>
            <a:fillRect/>
          </a:stretch>
        </p:blipFill>
        <p:spPr>
          <a:xfrm>
            <a:off x="4560951" y="179514"/>
            <a:ext cx="1805304" cy="893889"/>
          </a:xfrm>
          <a:prstGeom prst="rect">
            <a:avLst/>
          </a:prstGeom>
        </p:spPr>
      </p:pic>
      <p:sp>
        <p:nvSpPr>
          <p:cNvPr id="18" name="object 18"/>
          <p:cNvSpPr txBox="1"/>
          <p:nvPr/>
        </p:nvSpPr>
        <p:spPr>
          <a:xfrm>
            <a:off x="1312291" y="8226179"/>
            <a:ext cx="4355465" cy="7607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ts val="1410"/>
              </a:lnSpc>
            </a:pPr>
            <a:r>
              <a:rPr sz="1200" b="1" spc="-20" dirty="0">
                <a:latin typeface="Times New Roman"/>
                <a:cs typeface="Times New Roman"/>
              </a:rPr>
              <a:t>Teoría</a:t>
            </a:r>
            <a:r>
              <a:rPr sz="1200" b="1" spc="-1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Identidad</a:t>
            </a:r>
            <a:r>
              <a:rPr sz="1200" b="1" spc="-3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Nacional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del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Nuevo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Republicano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spc="-25" dirty="0">
                <a:latin typeface="Times New Roman"/>
                <a:cs typeface="Times New Roman"/>
              </a:rPr>
              <a:t>con</a:t>
            </a:r>
            <a:endParaRPr sz="1200">
              <a:latin typeface="Times New Roman"/>
              <a:cs typeface="Times New Roman"/>
            </a:endParaRPr>
          </a:p>
          <a:p>
            <a:pPr marL="12700" marR="5080" algn="ctr">
              <a:lnSpc>
                <a:spcPts val="1400"/>
              </a:lnSpc>
              <a:spcBef>
                <a:spcPts val="80"/>
              </a:spcBef>
            </a:pPr>
            <a:r>
              <a:rPr sz="1200" b="1" dirty="0">
                <a:latin typeface="Times New Roman"/>
                <a:cs typeface="Times New Roman"/>
              </a:rPr>
              <a:t>Implicación </a:t>
            </a:r>
            <a:r>
              <a:rPr sz="1200" b="1" spc="-10" dirty="0">
                <a:latin typeface="Times New Roman"/>
                <a:cs typeface="Times New Roman"/>
              </a:rPr>
              <a:t>Corresponsable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Familia,</a:t>
            </a:r>
            <a:r>
              <a:rPr sz="1200" b="1" spc="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Escuela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y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Comunidad.</a:t>
            </a:r>
            <a:r>
              <a:rPr sz="1200" b="1" spc="-40" dirty="0">
                <a:latin typeface="Times New Roman"/>
                <a:cs typeface="Times New Roman"/>
              </a:rPr>
              <a:t> </a:t>
            </a:r>
            <a:r>
              <a:rPr sz="1200" b="1" spc="-25" dirty="0">
                <a:latin typeface="Times New Roman"/>
                <a:cs typeface="Times New Roman"/>
              </a:rPr>
              <a:t>Un </a:t>
            </a:r>
            <a:r>
              <a:rPr sz="1200" b="1" dirty="0">
                <a:latin typeface="Times New Roman"/>
                <a:cs typeface="Times New Roman"/>
              </a:rPr>
              <a:t>Aporte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Educativo</a:t>
            </a:r>
            <a:r>
              <a:rPr sz="1200" b="1" spc="-3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al</a:t>
            </a:r>
            <a:r>
              <a:rPr sz="1200" b="1" spc="-7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Arraigo</a:t>
            </a:r>
            <a:r>
              <a:rPr sz="1200" b="1" spc="28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del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Sentido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Nacionalista</a:t>
            </a:r>
            <a:endParaRPr sz="1200">
              <a:latin typeface="Times New Roman"/>
              <a:cs typeface="Times New Roman"/>
            </a:endParaRPr>
          </a:p>
          <a:p>
            <a:pPr marL="269240" algn="ctr">
              <a:lnSpc>
                <a:spcPct val="100000"/>
              </a:lnSpc>
              <a:spcBef>
                <a:spcPts val="140"/>
              </a:spcBef>
            </a:pPr>
            <a:r>
              <a:rPr sz="1200" b="1" spc="-25" dirty="0">
                <a:latin typeface="Times New Roman"/>
                <a:cs typeface="Times New Roman"/>
              </a:rPr>
              <a:t>Dr.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Elías</a:t>
            </a:r>
            <a:r>
              <a:rPr sz="1200" b="1" spc="-7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A.</a:t>
            </a:r>
            <a:r>
              <a:rPr sz="1200" b="1" spc="-1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Gil</a:t>
            </a:r>
            <a:r>
              <a:rPr sz="1200" b="1" spc="10" dirty="0">
                <a:latin typeface="Times New Roman"/>
                <a:cs typeface="Times New Roman"/>
              </a:rPr>
              <a:t> </a:t>
            </a:r>
            <a:r>
              <a:rPr sz="1200" b="1" spc="-25" dirty="0">
                <a:latin typeface="Times New Roman"/>
                <a:cs typeface="Times New Roman"/>
              </a:rPr>
              <a:t>P.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9" name="object 19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82905" rIns="0" bIns="0" rtlCol="0">
            <a:spAutoFit/>
          </a:bodyPr>
          <a:lstStyle/>
          <a:p>
            <a:pPr marL="240029">
              <a:lnSpc>
                <a:spcPts val="1410"/>
              </a:lnSpc>
            </a:pPr>
            <a:fld id="{81D60167-4931-47E6-BA6A-407CBD079E47}" type="slidenum">
              <a:rPr b="1" spc="-25" dirty="0">
                <a:latin typeface="Times New Roman"/>
                <a:cs typeface="Times New Roman"/>
              </a:rPr>
              <a:t>52</a:t>
            </a:fld>
            <a:endParaRPr b="1" spc="-25" dirty="0">
              <a:latin typeface="Times New Roman"/>
              <a:cs typeface="Times New Roman"/>
            </a:endParaRPr>
          </a:p>
        </p:txBody>
      </p:sp>
      <p:grpSp>
        <p:nvGrpSpPr>
          <p:cNvPr id="20" name="Grupo 19">
            <a:extLst>
              <a:ext uri="{FF2B5EF4-FFF2-40B4-BE49-F238E27FC236}">
                <a16:creationId xmlns:a16="http://schemas.microsoft.com/office/drawing/2014/main" id="{B641788F-FE53-32CD-F5C0-BED35BDBC9EF}"/>
              </a:ext>
            </a:extLst>
          </p:cNvPr>
          <p:cNvGrpSpPr/>
          <p:nvPr/>
        </p:nvGrpSpPr>
        <p:grpSpPr>
          <a:xfrm>
            <a:off x="114298" y="114301"/>
            <a:ext cx="6665976" cy="1452626"/>
            <a:chOff x="470065" y="1951410"/>
            <a:chExt cx="6665976" cy="1452626"/>
          </a:xfrm>
        </p:grpSpPr>
        <p:grpSp>
          <p:nvGrpSpPr>
            <p:cNvPr id="21" name="object 12">
              <a:extLst>
                <a:ext uri="{FF2B5EF4-FFF2-40B4-BE49-F238E27FC236}">
                  <a16:creationId xmlns:a16="http://schemas.microsoft.com/office/drawing/2014/main" id="{E3BB42B2-50BA-3DB6-214E-B4E07E64EAA6}"/>
                </a:ext>
              </a:extLst>
            </p:cNvPr>
            <p:cNvGrpSpPr/>
            <p:nvPr/>
          </p:nvGrpSpPr>
          <p:grpSpPr>
            <a:xfrm>
              <a:off x="470065" y="1951664"/>
              <a:ext cx="6665976" cy="1452372"/>
              <a:chOff x="96011" y="115823"/>
              <a:chExt cx="6665976" cy="1452372"/>
            </a:xfrm>
          </p:grpSpPr>
          <p:pic>
            <p:nvPicPr>
              <p:cNvPr id="25" name="object 13">
                <a:extLst>
                  <a:ext uri="{FF2B5EF4-FFF2-40B4-BE49-F238E27FC236}">
                    <a16:creationId xmlns:a16="http://schemas.microsoft.com/office/drawing/2014/main" id="{49697F28-1E90-C337-4EDD-327D99D4E44E}"/>
                  </a:ext>
                </a:extLst>
              </p:cNvPr>
              <p:cNvPicPr/>
              <p:nvPr/>
            </p:nvPicPr>
            <p:blipFill>
              <a:blip r:embed="rId3" cstate="print"/>
              <a:stretch>
                <a:fillRect/>
              </a:stretch>
            </p:blipFill>
            <p:spPr>
              <a:xfrm>
                <a:off x="96011" y="115823"/>
                <a:ext cx="6665976" cy="1452372"/>
              </a:xfrm>
              <a:prstGeom prst="rect">
                <a:avLst/>
              </a:prstGeom>
            </p:spPr>
          </p:pic>
          <p:pic>
            <p:nvPicPr>
              <p:cNvPr id="26" name="object 14">
                <a:extLst>
                  <a:ext uri="{FF2B5EF4-FFF2-40B4-BE49-F238E27FC236}">
                    <a16:creationId xmlns:a16="http://schemas.microsoft.com/office/drawing/2014/main" id="{BD13A36E-CD71-7A59-F610-9F56A13261EB}"/>
                  </a:ext>
                </a:extLst>
              </p:cNvPr>
              <p:cNvPicPr/>
              <p:nvPr/>
            </p:nvPicPr>
            <p:blipFill>
              <a:blip r:embed="rId4" cstate="print"/>
              <a:stretch>
                <a:fillRect/>
              </a:stretch>
            </p:blipFill>
            <p:spPr>
              <a:xfrm>
                <a:off x="142849" y="142875"/>
                <a:ext cx="6572275" cy="1358646"/>
              </a:xfrm>
              <a:prstGeom prst="rect">
                <a:avLst/>
              </a:prstGeom>
            </p:spPr>
          </p:pic>
          <p:sp>
            <p:nvSpPr>
              <p:cNvPr id="27" name="object 15">
                <a:extLst>
                  <a:ext uri="{FF2B5EF4-FFF2-40B4-BE49-F238E27FC236}">
                    <a16:creationId xmlns:a16="http://schemas.microsoft.com/office/drawing/2014/main" id="{FA74A8F4-79AA-C1B6-F2C6-C71714126D0A}"/>
                  </a:ext>
                </a:extLst>
              </p:cNvPr>
              <p:cNvSpPr/>
              <p:nvPr/>
            </p:nvSpPr>
            <p:spPr>
              <a:xfrm>
                <a:off x="142849" y="142875"/>
                <a:ext cx="6572884" cy="1358900"/>
              </a:xfrm>
              <a:custGeom>
                <a:avLst/>
                <a:gdLst/>
                <a:ahLst/>
                <a:cxnLst/>
                <a:rect l="l" t="t" r="r" b="b"/>
                <a:pathLst>
                  <a:path w="6572884" h="1358900">
                    <a:moveTo>
                      <a:pt x="0" y="226441"/>
                    </a:moveTo>
                    <a:lnTo>
                      <a:pt x="4600" y="180795"/>
                    </a:lnTo>
                    <a:lnTo>
                      <a:pt x="17795" y="138285"/>
                    </a:lnTo>
                    <a:lnTo>
                      <a:pt x="38673" y="99820"/>
                    </a:lnTo>
                    <a:lnTo>
                      <a:pt x="66324" y="66309"/>
                    </a:lnTo>
                    <a:lnTo>
                      <a:pt x="99837" y="38663"/>
                    </a:lnTo>
                    <a:lnTo>
                      <a:pt x="138301" y="17789"/>
                    </a:lnTo>
                    <a:lnTo>
                      <a:pt x="180806" y="4599"/>
                    </a:lnTo>
                    <a:lnTo>
                      <a:pt x="226440" y="0"/>
                    </a:lnTo>
                    <a:lnTo>
                      <a:pt x="6345834" y="0"/>
                    </a:lnTo>
                    <a:lnTo>
                      <a:pt x="6391480" y="4599"/>
                    </a:lnTo>
                    <a:lnTo>
                      <a:pt x="6433990" y="17789"/>
                    </a:lnTo>
                    <a:lnTo>
                      <a:pt x="6472455" y="38663"/>
                    </a:lnTo>
                    <a:lnTo>
                      <a:pt x="6505965" y="66309"/>
                    </a:lnTo>
                    <a:lnTo>
                      <a:pt x="6533612" y="99820"/>
                    </a:lnTo>
                    <a:lnTo>
                      <a:pt x="6554485" y="138285"/>
                    </a:lnTo>
                    <a:lnTo>
                      <a:pt x="6567676" y="180795"/>
                    </a:lnTo>
                    <a:lnTo>
                      <a:pt x="6572275" y="226441"/>
                    </a:lnTo>
                    <a:lnTo>
                      <a:pt x="6572275" y="1132204"/>
                    </a:lnTo>
                    <a:lnTo>
                      <a:pt x="6567676" y="1177850"/>
                    </a:lnTo>
                    <a:lnTo>
                      <a:pt x="6554485" y="1220360"/>
                    </a:lnTo>
                    <a:lnTo>
                      <a:pt x="6533612" y="1258825"/>
                    </a:lnTo>
                    <a:lnTo>
                      <a:pt x="6505965" y="1292336"/>
                    </a:lnTo>
                    <a:lnTo>
                      <a:pt x="6472455" y="1319982"/>
                    </a:lnTo>
                    <a:lnTo>
                      <a:pt x="6433990" y="1340856"/>
                    </a:lnTo>
                    <a:lnTo>
                      <a:pt x="6391480" y="1354046"/>
                    </a:lnTo>
                    <a:lnTo>
                      <a:pt x="6345834" y="1358646"/>
                    </a:lnTo>
                    <a:lnTo>
                      <a:pt x="226440" y="1358646"/>
                    </a:lnTo>
                    <a:lnTo>
                      <a:pt x="180806" y="1354046"/>
                    </a:lnTo>
                    <a:lnTo>
                      <a:pt x="138301" y="1340856"/>
                    </a:lnTo>
                    <a:lnTo>
                      <a:pt x="99837" y="1319982"/>
                    </a:lnTo>
                    <a:lnTo>
                      <a:pt x="66324" y="1292336"/>
                    </a:lnTo>
                    <a:lnTo>
                      <a:pt x="38673" y="1258825"/>
                    </a:lnTo>
                    <a:lnTo>
                      <a:pt x="17795" y="1220360"/>
                    </a:lnTo>
                    <a:lnTo>
                      <a:pt x="4600" y="1177850"/>
                    </a:lnTo>
                    <a:lnTo>
                      <a:pt x="0" y="1132204"/>
                    </a:lnTo>
                    <a:lnTo>
                      <a:pt x="0" y="226441"/>
                    </a:lnTo>
                    <a:close/>
                  </a:path>
                </a:pathLst>
              </a:custGeom>
              <a:ln w="9525">
                <a:solidFill>
                  <a:srgbClr val="55CE74"/>
                </a:solidFill>
              </a:ln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pic>
            <p:nvPicPr>
              <p:cNvPr id="28" name="object 16">
                <a:extLst>
                  <a:ext uri="{FF2B5EF4-FFF2-40B4-BE49-F238E27FC236}">
                    <a16:creationId xmlns:a16="http://schemas.microsoft.com/office/drawing/2014/main" id="{F79B43DF-C073-D2F3-AEA9-4734CB920AA1}"/>
                  </a:ext>
                </a:extLst>
              </p:cNvPr>
              <p:cNvPicPr/>
              <p:nvPr/>
            </p:nvPicPr>
            <p:blipFill>
              <a:blip r:embed="rId5" cstate="print"/>
              <a:stretch>
                <a:fillRect/>
              </a:stretch>
            </p:blipFill>
            <p:spPr>
              <a:xfrm>
                <a:off x="2500248" y="305930"/>
                <a:ext cx="1714500" cy="733945"/>
              </a:xfrm>
              <a:prstGeom prst="rect">
                <a:avLst/>
              </a:prstGeom>
            </p:spPr>
          </p:pic>
        </p:grpSp>
        <p:sp>
          <p:nvSpPr>
            <p:cNvPr id="22" name="object 16">
              <a:extLst>
                <a:ext uri="{FF2B5EF4-FFF2-40B4-BE49-F238E27FC236}">
                  <a16:creationId xmlns:a16="http://schemas.microsoft.com/office/drawing/2014/main" id="{860F71D8-536E-595B-523C-32BAD20F48A1}"/>
                </a:ext>
              </a:extLst>
            </p:cNvPr>
            <p:cNvSpPr txBox="1"/>
            <p:nvPr/>
          </p:nvSpPr>
          <p:spPr>
            <a:xfrm>
              <a:off x="2775727" y="2875716"/>
              <a:ext cx="3332858" cy="391795"/>
            </a:xfrm>
            <a:prstGeom prst="rect">
              <a:avLst/>
            </a:prstGeom>
            <a:noFill/>
          </p:spPr>
          <p:txBody>
            <a:bodyPr vert="horz" wrap="square" lIns="0" tIns="12700" rIns="0" bIns="0" rtlCol="0">
              <a:spAutoFit/>
            </a:bodyPr>
            <a:lstStyle/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Volumen 4,  Número 1  Enero a Julio 2021</a:t>
              </a:r>
            </a:p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Revista Semestral. Venezuela</a:t>
              </a:r>
              <a:endParaRPr sz="1200" dirty="0">
                <a:latin typeface="Arial"/>
                <a:cs typeface="Arial"/>
              </a:endParaRPr>
            </a:p>
          </p:txBody>
        </p:sp>
        <p:pic>
          <p:nvPicPr>
            <p:cNvPr id="23" name="object 25">
              <a:extLst>
                <a:ext uri="{FF2B5EF4-FFF2-40B4-BE49-F238E27FC236}">
                  <a16:creationId xmlns:a16="http://schemas.microsoft.com/office/drawing/2014/main" id="{EAC4B081-BCB4-1116-806D-707C2CE93783}"/>
                </a:ext>
              </a:extLst>
            </p:cNvPr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470065" y="2027896"/>
              <a:ext cx="2305662" cy="1053903"/>
            </a:xfrm>
            <a:prstGeom prst="rect">
              <a:avLst/>
            </a:prstGeom>
          </p:spPr>
        </p:pic>
        <p:pic>
          <p:nvPicPr>
            <p:cNvPr id="24" name="object 31">
              <a:extLst>
                <a:ext uri="{FF2B5EF4-FFF2-40B4-BE49-F238E27FC236}">
                  <a16:creationId xmlns:a16="http://schemas.microsoft.com/office/drawing/2014/main" id="{FFC61DDC-1C18-F3B4-3A67-5025002B3F88}"/>
                </a:ext>
              </a:extLst>
            </p:cNvPr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4932681" y="1951410"/>
              <a:ext cx="1805304" cy="893889"/>
            </a:xfrm>
            <a:prstGeom prst="rect">
              <a:avLst/>
            </a:prstGeom>
          </p:spPr>
        </p:pic>
      </p:grpSp>
    </p:spTree>
  </p:cSld>
  <p:clrMapOvr>
    <a:masterClrMapping/>
  </p:clrMapOvr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94485" y="115823"/>
            <a:ext cx="6669405" cy="8926195"/>
            <a:chOff x="94485" y="115823"/>
            <a:chExt cx="6669405" cy="8926195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204216" y="8708135"/>
              <a:ext cx="6518148" cy="158496"/>
            </a:xfrm>
            <a:prstGeom prst="rect">
              <a:avLst/>
            </a:prstGeom>
          </p:spPr>
        </p:pic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96012" y="115823"/>
              <a:ext cx="6665976" cy="1452372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42849" y="142875"/>
              <a:ext cx="6572275" cy="1358646"/>
            </a:xfrm>
            <a:prstGeom prst="rect">
              <a:avLst/>
            </a:prstGeom>
          </p:spPr>
        </p:pic>
        <p:sp>
          <p:nvSpPr>
            <p:cNvPr id="6" name="object 6"/>
            <p:cNvSpPr/>
            <p:nvPr/>
          </p:nvSpPr>
          <p:spPr>
            <a:xfrm>
              <a:off x="142849" y="142875"/>
              <a:ext cx="6572884" cy="1358900"/>
            </a:xfrm>
            <a:custGeom>
              <a:avLst/>
              <a:gdLst/>
              <a:ahLst/>
              <a:cxnLst/>
              <a:rect l="l" t="t" r="r" b="b"/>
              <a:pathLst>
                <a:path w="6572884" h="1358900">
                  <a:moveTo>
                    <a:pt x="0" y="226441"/>
                  </a:moveTo>
                  <a:lnTo>
                    <a:pt x="4600" y="180795"/>
                  </a:lnTo>
                  <a:lnTo>
                    <a:pt x="17795" y="138285"/>
                  </a:lnTo>
                  <a:lnTo>
                    <a:pt x="38673" y="99820"/>
                  </a:lnTo>
                  <a:lnTo>
                    <a:pt x="66324" y="66309"/>
                  </a:lnTo>
                  <a:lnTo>
                    <a:pt x="99837" y="38663"/>
                  </a:lnTo>
                  <a:lnTo>
                    <a:pt x="138301" y="17789"/>
                  </a:lnTo>
                  <a:lnTo>
                    <a:pt x="180806" y="4599"/>
                  </a:lnTo>
                  <a:lnTo>
                    <a:pt x="226440" y="0"/>
                  </a:lnTo>
                  <a:lnTo>
                    <a:pt x="6345834" y="0"/>
                  </a:lnTo>
                  <a:lnTo>
                    <a:pt x="6391480" y="4599"/>
                  </a:lnTo>
                  <a:lnTo>
                    <a:pt x="6433990" y="17789"/>
                  </a:lnTo>
                  <a:lnTo>
                    <a:pt x="6472455" y="38663"/>
                  </a:lnTo>
                  <a:lnTo>
                    <a:pt x="6505965" y="66309"/>
                  </a:lnTo>
                  <a:lnTo>
                    <a:pt x="6533612" y="99820"/>
                  </a:lnTo>
                  <a:lnTo>
                    <a:pt x="6554485" y="138285"/>
                  </a:lnTo>
                  <a:lnTo>
                    <a:pt x="6567676" y="180795"/>
                  </a:lnTo>
                  <a:lnTo>
                    <a:pt x="6572275" y="226441"/>
                  </a:lnTo>
                  <a:lnTo>
                    <a:pt x="6572275" y="1132204"/>
                  </a:lnTo>
                  <a:lnTo>
                    <a:pt x="6567676" y="1177850"/>
                  </a:lnTo>
                  <a:lnTo>
                    <a:pt x="6554485" y="1220360"/>
                  </a:lnTo>
                  <a:lnTo>
                    <a:pt x="6533612" y="1258825"/>
                  </a:lnTo>
                  <a:lnTo>
                    <a:pt x="6505965" y="1292336"/>
                  </a:lnTo>
                  <a:lnTo>
                    <a:pt x="6472455" y="1319982"/>
                  </a:lnTo>
                  <a:lnTo>
                    <a:pt x="6433990" y="1340856"/>
                  </a:lnTo>
                  <a:lnTo>
                    <a:pt x="6391480" y="1354046"/>
                  </a:lnTo>
                  <a:lnTo>
                    <a:pt x="6345834" y="1358646"/>
                  </a:lnTo>
                  <a:lnTo>
                    <a:pt x="226440" y="1358646"/>
                  </a:lnTo>
                  <a:lnTo>
                    <a:pt x="180806" y="1354046"/>
                  </a:lnTo>
                  <a:lnTo>
                    <a:pt x="138301" y="1340856"/>
                  </a:lnTo>
                  <a:lnTo>
                    <a:pt x="99837" y="1319982"/>
                  </a:lnTo>
                  <a:lnTo>
                    <a:pt x="66324" y="1292336"/>
                  </a:lnTo>
                  <a:lnTo>
                    <a:pt x="38673" y="1258825"/>
                  </a:lnTo>
                  <a:lnTo>
                    <a:pt x="17795" y="1220360"/>
                  </a:lnTo>
                  <a:lnTo>
                    <a:pt x="4600" y="1177850"/>
                  </a:lnTo>
                  <a:lnTo>
                    <a:pt x="0" y="1132204"/>
                  </a:lnTo>
                  <a:lnTo>
                    <a:pt x="0" y="226441"/>
                  </a:lnTo>
                  <a:close/>
                </a:path>
              </a:pathLst>
            </a:custGeom>
            <a:ln w="9525">
              <a:solidFill>
                <a:srgbClr val="55CE7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" name="object 7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2500248" y="305930"/>
              <a:ext cx="1714500" cy="733945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2738628" y="1024127"/>
              <a:ext cx="1897379" cy="371855"/>
            </a:xfrm>
            <a:prstGeom prst="rect">
              <a:avLst/>
            </a:prstGeom>
          </p:spPr>
        </p:pic>
        <p:pic>
          <p:nvPicPr>
            <p:cNvPr id="9" name="object 9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4401312" y="1024127"/>
              <a:ext cx="1577339" cy="371855"/>
            </a:xfrm>
            <a:prstGeom prst="rect">
              <a:avLst/>
            </a:prstGeom>
          </p:spPr>
        </p:pic>
        <p:pic>
          <p:nvPicPr>
            <p:cNvPr id="10" name="object 10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3169920" y="1207007"/>
              <a:ext cx="1546859" cy="371855"/>
            </a:xfrm>
            <a:prstGeom prst="rect">
              <a:avLst/>
            </a:prstGeom>
          </p:spPr>
        </p:pic>
        <p:pic>
          <p:nvPicPr>
            <p:cNvPr id="11" name="object 11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4482083" y="1207007"/>
              <a:ext cx="284988" cy="371855"/>
            </a:xfrm>
            <a:prstGeom prst="rect">
              <a:avLst/>
            </a:prstGeom>
          </p:spPr>
        </p:pic>
        <p:pic>
          <p:nvPicPr>
            <p:cNvPr id="12" name="object 12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4571999" y="1207007"/>
              <a:ext cx="1013460" cy="371855"/>
            </a:xfrm>
            <a:prstGeom prst="rect">
              <a:avLst/>
            </a:prstGeom>
          </p:spPr>
        </p:pic>
        <p:pic>
          <p:nvPicPr>
            <p:cNvPr id="13" name="object 13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324612" y="234695"/>
              <a:ext cx="1719072" cy="1341120"/>
            </a:xfrm>
            <a:prstGeom prst="rect">
              <a:avLst/>
            </a:prstGeom>
          </p:spPr>
        </p:pic>
        <p:pic>
          <p:nvPicPr>
            <p:cNvPr id="14" name="object 14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5606795" y="8193022"/>
              <a:ext cx="1092707" cy="848868"/>
            </a:xfrm>
            <a:prstGeom prst="rect">
              <a:avLst/>
            </a:prstGeom>
          </p:spPr>
        </p:pic>
        <p:pic>
          <p:nvPicPr>
            <p:cNvPr id="15" name="object 15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109728" y="8193022"/>
              <a:ext cx="1092708" cy="848868"/>
            </a:xfrm>
            <a:prstGeom prst="rect">
              <a:avLst/>
            </a:prstGeom>
          </p:spPr>
        </p:pic>
      </p:grpSp>
      <p:sp>
        <p:nvSpPr>
          <p:cNvPr id="16" name="object 16"/>
          <p:cNvSpPr txBox="1"/>
          <p:nvPr/>
        </p:nvSpPr>
        <p:spPr>
          <a:xfrm>
            <a:off x="195478" y="1068451"/>
            <a:ext cx="6372860" cy="664146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089910" marR="701675" indent="-431800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Arial"/>
                <a:cs typeface="Arial"/>
              </a:rPr>
              <a:t>6ta.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Edición</a:t>
            </a:r>
            <a:r>
              <a:rPr sz="1200" b="1" spc="-10" dirty="0">
                <a:latin typeface="Arial"/>
                <a:cs typeface="Arial"/>
              </a:rPr>
              <a:t> Volumen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I</a:t>
            </a:r>
            <a:r>
              <a:rPr sz="1200" b="1" spc="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Enero</a:t>
            </a:r>
            <a:r>
              <a:rPr sz="1200" b="1" spc="-3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a</a:t>
            </a:r>
            <a:r>
              <a:rPr sz="1200" b="1" spc="-2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Julio</a:t>
            </a:r>
            <a:r>
              <a:rPr sz="1200" b="1" spc="-5" dirty="0">
                <a:latin typeface="Arial"/>
                <a:cs typeface="Arial"/>
              </a:rPr>
              <a:t> </a:t>
            </a:r>
            <a:r>
              <a:rPr sz="1200" b="1" spc="-20" dirty="0">
                <a:latin typeface="Arial"/>
                <a:cs typeface="Arial"/>
              </a:rPr>
              <a:t>2021 </a:t>
            </a:r>
            <a:r>
              <a:rPr sz="1200" b="1" dirty="0">
                <a:latin typeface="Arial"/>
                <a:cs typeface="Arial"/>
              </a:rPr>
              <a:t>Revista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Semestral-</a:t>
            </a:r>
            <a:r>
              <a:rPr sz="1200" b="1" spc="-40" dirty="0">
                <a:latin typeface="Arial"/>
                <a:cs typeface="Arial"/>
              </a:rPr>
              <a:t> </a:t>
            </a:r>
            <a:r>
              <a:rPr sz="1200" b="1" spc="-10" dirty="0">
                <a:latin typeface="Arial"/>
                <a:cs typeface="Arial"/>
              </a:rPr>
              <a:t>Venezuela</a:t>
            </a:r>
            <a:endParaRPr sz="12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305"/>
              </a:spcBef>
            </a:pPr>
            <a:endParaRPr sz="1200">
              <a:latin typeface="Arial"/>
              <a:cs typeface="Arial"/>
            </a:endParaRPr>
          </a:p>
          <a:p>
            <a:pPr marL="375285" marR="5080" indent="-36322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imprescindible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enseñanza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ciudadanía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imparta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desde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escuela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desde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edad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más </a:t>
            </a:r>
            <a:r>
              <a:rPr sz="1200" dirty="0">
                <a:latin typeface="Times New Roman"/>
                <a:cs typeface="Times New Roman"/>
              </a:rPr>
              <a:t>temprana,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 esa manera,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educar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ayudar 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convivencia. Se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necesita en</a:t>
            </a:r>
            <a:r>
              <a:rPr sz="1200" spc="-10" dirty="0">
                <a:latin typeface="Times New Roman"/>
                <a:cs typeface="Times New Roman"/>
              </a:rPr>
              <a:t> Venezuela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una </a:t>
            </a:r>
            <a:r>
              <a:rPr sz="1200" dirty="0">
                <a:latin typeface="Times New Roman"/>
                <a:cs typeface="Times New Roman"/>
              </a:rPr>
              <a:t>población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informada,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consciente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sus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derechos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obligaciones,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solidaria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sensible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sociedad,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cuide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propia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salud,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familia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medio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le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rodea;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aprecie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spc="-50" dirty="0">
                <a:latin typeface="Times New Roman"/>
                <a:cs typeface="Times New Roman"/>
              </a:rPr>
              <a:t>y </a:t>
            </a:r>
            <a:r>
              <a:rPr sz="1200" dirty="0">
                <a:latin typeface="Times New Roman"/>
                <a:cs typeface="Times New Roman"/>
              </a:rPr>
              <a:t>use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manera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significativa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lectura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escritura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informarse,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conozca,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comunique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0" dirty="0">
                <a:latin typeface="Times New Roman"/>
                <a:cs typeface="Times New Roman"/>
              </a:rPr>
              <a:t>y </a:t>
            </a:r>
            <a:r>
              <a:rPr sz="1200" dirty="0">
                <a:latin typeface="Times New Roman"/>
                <a:cs typeface="Times New Roman"/>
              </a:rPr>
              <a:t>actúe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conscientemente;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necesitan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personas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seguras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sí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mismas,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confíen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sus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propias </a:t>
            </a:r>
            <a:r>
              <a:rPr sz="1200" dirty="0">
                <a:latin typeface="Times New Roman"/>
                <a:cs typeface="Times New Roman"/>
              </a:rPr>
              <a:t>capacidades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talentos,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sepan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identificar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sus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fortalezas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debilidades,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recurran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diálogo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sean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capaces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argumentar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propiedad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problemas,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convirtiéndolos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desafíos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spc="-50" dirty="0">
                <a:latin typeface="Times New Roman"/>
                <a:cs typeface="Times New Roman"/>
              </a:rPr>
              <a:t>y </a:t>
            </a:r>
            <a:r>
              <a:rPr sz="1200" dirty="0">
                <a:latin typeface="Times New Roman"/>
                <a:cs typeface="Times New Roman"/>
              </a:rPr>
              <a:t>soluciones;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estén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listas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seguir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siempre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aprendiendo,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así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transmitir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esos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valores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50" dirty="0">
                <a:latin typeface="Times New Roman"/>
                <a:cs typeface="Times New Roman"/>
              </a:rPr>
              <a:t>a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ciudadanía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tanto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necesita.</a:t>
            </a:r>
            <a:endParaRPr sz="1200">
              <a:latin typeface="Times New Roman"/>
              <a:cs typeface="Times New Roman"/>
            </a:endParaRPr>
          </a:p>
          <a:p>
            <a:pPr marL="375285" marR="5715" indent="-363220" algn="just">
              <a:lnSpc>
                <a:spcPct val="100000"/>
              </a:lnSpc>
              <a:spcBef>
                <a:spcPts val="5"/>
              </a:spcBef>
            </a:pP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educación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primaria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debe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entenderse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educación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esencial,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fundacional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vida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personal, </a:t>
            </a:r>
            <a:r>
              <a:rPr sz="1200" dirty="0">
                <a:latin typeface="Times New Roman"/>
                <a:cs typeface="Times New Roman"/>
              </a:rPr>
              <a:t>social,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comunitaria,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capacidad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satisfacer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necesidades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básicas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aprendizaje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todas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personas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(niños,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jóvenes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 adultos).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Porque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necesidades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básicas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aprendizaje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derivan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necesidades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básicas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personas.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Dichas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necesidades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son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sólo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materiales,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sino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también </a:t>
            </a:r>
            <a:r>
              <a:rPr sz="1200" dirty="0">
                <a:latin typeface="Times New Roman"/>
                <a:cs typeface="Times New Roman"/>
              </a:rPr>
              <a:t>afectivas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espirituales.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Todas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éstas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son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verdad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dimensiones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constitutivas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educación </a:t>
            </a:r>
            <a:r>
              <a:rPr sz="1200" dirty="0">
                <a:latin typeface="Times New Roman"/>
                <a:cs typeface="Times New Roman"/>
              </a:rPr>
              <a:t>básica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sólida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integral,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vez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verdadera.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Pues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bien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claro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antes </a:t>
            </a:r>
            <a:r>
              <a:rPr sz="1200" dirty="0">
                <a:latin typeface="Times New Roman"/>
                <a:cs typeface="Times New Roman"/>
              </a:rPr>
              <a:t>expuesto, es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 claro indicio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 la inquietud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científica planteada,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 claro aporte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campo </a:t>
            </a:r>
            <a:r>
              <a:rPr sz="1200" dirty="0">
                <a:latin typeface="Times New Roman"/>
                <a:cs typeface="Times New Roman"/>
              </a:rPr>
              <a:t>educativo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pues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ella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develará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horizonte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desarrollo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pleno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esta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investigación,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misma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plantea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 los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escenarios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Unidad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Educativa </a:t>
            </a:r>
            <a:r>
              <a:rPr sz="1200" spc="-10" dirty="0">
                <a:latin typeface="Times New Roman"/>
                <a:cs typeface="Times New Roman"/>
              </a:rPr>
              <a:t>Virgen</a:t>
            </a:r>
            <a:r>
              <a:rPr sz="1200" dirty="0">
                <a:latin typeface="Times New Roman"/>
                <a:cs typeface="Times New Roman"/>
              </a:rPr>
              <a:t> Milagrosa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desde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año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2008 </a:t>
            </a:r>
            <a:r>
              <a:rPr sz="1200" dirty="0">
                <a:latin typeface="Times New Roman"/>
                <a:cs typeface="Times New Roman"/>
              </a:rPr>
              <a:t>aproximadamente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estado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observando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través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días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cívicos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estudiantes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paso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grado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otro,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poco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poco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van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perdiendo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sentido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respeto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símbolos </a:t>
            </a:r>
            <a:r>
              <a:rPr sz="1200" dirty="0">
                <a:latin typeface="Times New Roman"/>
                <a:cs typeface="Times New Roman"/>
              </a:rPr>
              <a:t>patrios,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elemento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constitutivo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identidad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nacional,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generado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investigador </a:t>
            </a:r>
            <a:r>
              <a:rPr sz="1200" dirty="0">
                <a:latin typeface="Times New Roman"/>
                <a:cs typeface="Times New Roman"/>
              </a:rPr>
              <a:t>incertidumbre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ganas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indagar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sobre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este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aspecto.</a:t>
            </a:r>
            <a:endParaRPr sz="1200">
              <a:latin typeface="Times New Roman"/>
              <a:cs typeface="Times New Roman"/>
            </a:endParaRPr>
          </a:p>
          <a:p>
            <a:pPr marL="375285" marR="6985" indent="-36322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través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diferentes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consultas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diario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Nacional,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Universal,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Diario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Prensa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Llano, </a:t>
            </a:r>
            <a:r>
              <a:rPr sz="1200" dirty="0">
                <a:latin typeface="Times New Roman"/>
                <a:cs typeface="Times New Roman"/>
              </a:rPr>
              <a:t>Diario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Antena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tres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meses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año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2017,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podido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observar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gran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preocupación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como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situación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país, específicamente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protestas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estudiantiles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han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ido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crecimiento,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esto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el </a:t>
            </a:r>
            <a:r>
              <a:rPr sz="1200" dirty="0">
                <a:latin typeface="Times New Roman"/>
                <a:cs typeface="Times New Roman"/>
              </a:rPr>
              <a:t>marco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proceso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político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turbulento,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ocasiona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poca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credibilidad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decisiones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realizan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favor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colectivo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común,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también</a:t>
            </a:r>
            <a:r>
              <a:rPr sz="1200" spc="4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observa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grupos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estudiantes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civiles </a:t>
            </a:r>
            <a:r>
              <a:rPr sz="1200" dirty="0">
                <a:latin typeface="Times New Roman"/>
                <a:cs typeface="Times New Roman"/>
              </a:rPr>
              <a:t>poco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poco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van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ocasionando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destrucción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parte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patrimonio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nacional,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desapego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los </a:t>
            </a:r>
            <a:r>
              <a:rPr sz="1200" dirty="0">
                <a:latin typeface="Times New Roman"/>
                <a:cs typeface="Times New Roman"/>
              </a:rPr>
              <a:t>símbolos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patrios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entre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otros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aspectos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también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son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importantes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objeto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estudio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 </a:t>
            </a:r>
            <a:r>
              <a:rPr sz="1200" spc="-25" dirty="0">
                <a:latin typeface="Times New Roman"/>
                <a:cs typeface="Times New Roman"/>
              </a:rPr>
              <a:t>que </a:t>
            </a:r>
            <a:r>
              <a:rPr sz="1200" dirty="0">
                <a:latin typeface="Times New Roman"/>
                <a:cs typeface="Times New Roman"/>
              </a:rPr>
              <a:t>forman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parte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identidad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nacional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venezolano.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este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sentido,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puede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decir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identidad</a:t>
            </a:r>
            <a:r>
              <a:rPr sz="1200" spc="3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nacional</a:t>
            </a:r>
            <a:r>
              <a:rPr sz="1200" spc="3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3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conforman</a:t>
            </a:r>
            <a:r>
              <a:rPr sz="1200" spc="3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todo</a:t>
            </a:r>
            <a:r>
              <a:rPr sz="1200" spc="3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</a:t>
            </a:r>
            <a:r>
              <a:rPr sz="1200" spc="3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antes</a:t>
            </a:r>
            <a:r>
              <a:rPr sz="1200" spc="3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mencionado,</a:t>
            </a:r>
            <a:r>
              <a:rPr sz="1200" spc="3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3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entiende</a:t>
            </a:r>
            <a:r>
              <a:rPr sz="1200" spc="3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también</a:t>
            </a:r>
            <a:r>
              <a:rPr sz="1200" spc="3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360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esta </a:t>
            </a:r>
            <a:r>
              <a:rPr sz="1200" dirty="0">
                <a:latin typeface="Times New Roman"/>
                <a:cs typeface="Times New Roman"/>
              </a:rPr>
              <a:t>percepción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está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íntimamente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relacionada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sentido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pertinencia, es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decir,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individuo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se</a:t>
            </a:r>
            <a:endParaRPr sz="1200">
              <a:latin typeface="Times New Roman"/>
              <a:cs typeface="Times New Roman"/>
            </a:endParaRPr>
          </a:p>
        </p:txBody>
      </p:sp>
      <p:pic>
        <p:nvPicPr>
          <p:cNvPr id="17" name="object 17"/>
          <p:cNvPicPr/>
          <p:nvPr/>
        </p:nvPicPr>
        <p:blipFill>
          <a:blip r:embed="rId13" cstate="print"/>
          <a:stretch>
            <a:fillRect/>
          </a:stretch>
        </p:blipFill>
        <p:spPr>
          <a:xfrm>
            <a:off x="4560951" y="179514"/>
            <a:ext cx="1805304" cy="893889"/>
          </a:xfrm>
          <a:prstGeom prst="rect">
            <a:avLst/>
          </a:prstGeom>
        </p:spPr>
      </p:pic>
      <p:sp>
        <p:nvSpPr>
          <p:cNvPr id="18" name="object 18"/>
          <p:cNvSpPr txBox="1"/>
          <p:nvPr/>
        </p:nvSpPr>
        <p:spPr>
          <a:xfrm>
            <a:off x="1312291" y="8226179"/>
            <a:ext cx="4355465" cy="7607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ts val="1410"/>
              </a:lnSpc>
            </a:pPr>
            <a:r>
              <a:rPr sz="1200" b="1" spc="-20" dirty="0">
                <a:latin typeface="Times New Roman"/>
                <a:cs typeface="Times New Roman"/>
              </a:rPr>
              <a:t>Teoría</a:t>
            </a:r>
            <a:r>
              <a:rPr sz="1200" b="1" spc="-1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Identidad</a:t>
            </a:r>
            <a:r>
              <a:rPr sz="1200" b="1" spc="-3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Nacional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del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Nuevo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Republicano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spc="-25" dirty="0">
                <a:latin typeface="Times New Roman"/>
                <a:cs typeface="Times New Roman"/>
              </a:rPr>
              <a:t>con</a:t>
            </a:r>
            <a:endParaRPr sz="1200">
              <a:latin typeface="Times New Roman"/>
              <a:cs typeface="Times New Roman"/>
            </a:endParaRPr>
          </a:p>
          <a:p>
            <a:pPr marL="12700" marR="5080" algn="ctr">
              <a:lnSpc>
                <a:spcPts val="1400"/>
              </a:lnSpc>
              <a:spcBef>
                <a:spcPts val="80"/>
              </a:spcBef>
            </a:pPr>
            <a:r>
              <a:rPr sz="1200" b="1" dirty="0">
                <a:latin typeface="Times New Roman"/>
                <a:cs typeface="Times New Roman"/>
              </a:rPr>
              <a:t>Implicación </a:t>
            </a:r>
            <a:r>
              <a:rPr sz="1200" b="1" spc="-10" dirty="0">
                <a:latin typeface="Times New Roman"/>
                <a:cs typeface="Times New Roman"/>
              </a:rPr>
              <a:t>Corresponsable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Familia,</a:t>
            </a:r>
            <a:r>
              <a:rPr sz="1200" b="1" spc="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Escuela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y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Comunidad.</a:t>
            </a:r>
            <a:r>
              <a:rPr sz="1200" b="1" spc="-40" dirty="0">
                <a:latin typeface="Times New Roman"/>
                <a:cs typeface="Times New Roman"/>
              </a:rPr>
              <a:t> </a:t>
            </a:r>
            <a:r>
              <a:rPr sz="1200" b="1" spc="-25" dirty="0">
                <a:latin typeface="Times New Roman"/>
                <a:cs typeface="Times New Roman"/>
              </a:rPr>
              <a:t>Un </a:t>
            </a:r>
            <a:r>
              <a:rPr sz="1200" b="1" dirty="0">
                <a:latin typeface="Times New Roman"/>
                <a:cs typeface="Times New Roman"/>
              </a:rPr>
              <a:t>Aporte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Educativo</a:t>
            </a:r>
            <a:r>
              <a:rPr sz="1200" b="1" spc="-3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al</a:t>
            </a:r>
            <a:r>
              <a:rPr sz="1200" b="1" spc="-7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Arraigo</a:t>
            </a:r>
            <a:r>
              <a:rPr sz="1200" b="1" spc="28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del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Sentido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Nacionalista</a:t>
            </a:r>
            <a:endParaRPr sz="1200">
              <a:latin typeface="Times New Roman"/>
              <a:cs typeface="Times New Roman"/>
            </a:endParaRPr>
          </a:p>
          <a:p>
            <a:pPr marL="269240" algn="ctr">
              <a:lnSpc>
                <a:spcPct val="100000"/>
              </a:lnSpc>
              <a:spcBef>
                <a:spcPts val="140"/>
              </a:spcBef>
            </a:pPr>
            <a:r>
              <a:rPr sz="1200" b="1" spc="-25" dirty="0">
                <a:latin typeface="Times New Roman"/>
                <a:cs typeface="Times New Roman"/>
              </a:rPr>
              <a:t>Dr.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Elías</a:t>
            </a:r>
            <a:r>
              <a:rPr sz="1200" b="1" spc="-7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A.</a:t>
            </a:r>
            <a:r>
              <a:rPr sz="1200" b="1" spc="-1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Gil</a:t>
            </a:r>
            <a:r>
              <a:rPr sz="1200" b="1" spc="10" dirty="0">
                <a:latin typeface="Times New Roman"/>
                <a:cs typeface="Times New Roman"/>
              </a:rPr>
              <a:t> </a:t>
            </a:r>
            <a:r>
              <a:rPr sz="1200" b="1" spc="-25" dirty="0">
                <a:latin typeface="Times New Roman"/>
                <a:cs typeface="Times New Roman"/>
              </a:rPr>
              <a:t>P.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9" name="object 19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82905" rIns="0" bIns="0" rtlCol="0">
            <a:spAutoFit/>
          </a:bodyPr>
          <a:lstStyle/>
          <a:p>
            <a:pPr marL="240029">
              <a:lnSpc>
                <a:spcPts val="1410"/>
              </a:lnSpc>
            </a:pPr>
            <a:fld id="{81D60167-4931-47E6-BA6A-407CBD079E47}" type="slidenum">
              <a:rPr b="1" spc="-25" dirty="0">
                <a:latin typeface="Times New Roman"/>
                <a:cs typeface="Times New Roman"/>
              </a:rPr>
              <a:t>53</a:t>
            </a:fld>
            <a:endParaRPr b="1" spc="-25" dirty="0">
              <a:latin typeface="Times New Roman"/>
              <a:cs typeface="Times New Roman"/>
            </a:endParaRPr>
          </a:p>
        </p:txBody>
      </p:sp>
      <p:grpSp>
        <p:nvGrpSpPr>
          <p:cNvPr id="20" name="Grupo 19">
            <a:extLst>
              <a:ext uri="{FF2B5EF4-FFF2-40B4-BE49-F238E27FC236}">
                <a16:creationId xmlns:a16="http://schemas.microsoft.com/office/drawing/2014/main" id="{83FACE3A-8CCE-E466-FEAB-2EF4199C1079}"/>
              </a:ext>
            </a:extLst>
          </p:cNvPr>
          <p:cNvGrpSpPr/>
          <p:nvPr/>
        </p:nvGrpSpPr>
        <p:grpSpPr>
          <a:xfrm>
            <a:off x="78611" y="108203"/>
            <a:ext cx="6665976" cy="1452626"/>
            <a:chOff x="470065" y="1951410"/>
            <a:chExt cx="6665976" cy="1452626"/>
          </a:xfrm>
        </p:grpSpPr>
        <p:grpSp>
          <p:nvGrpSpPr>
            <p:cNvPr id="21" name="object 12">
              <a:extLst>
                <a:ext uri="{FF2B5EF4-FFF2-40B4-BE49-F238E27FC236}">
                  <a16:creationId xmlns:a16="http://schemas.microsoft.com/office/drawing/2014/main" id="{2A970075-CF33-AC7B-0513-ACF6C1BC4161}"/>
                </a:ext>
              </a:extLst>
            </p:cNvPr>
            <p:cNvGrpSpPr/>
            <p:nvPr/>
          </p:nvGrpSpPr>
          <p:grpSpPr>
            <a:xfrm>
              <a:off x="470065" y="1951664"/>
              <a:ext cx="6665976" cy="1452372"/>
              <a:chOff x="96011" y="115823"/>
              <a:chExt cx="6665976" cy="1452372"/>
            </a:xfrm>
          </p:grpSpPr>
          <p:pic>
            <p:nvPicPr>
              <p:cNvPr id="25" name="object 13">
                <a:extLst>
                  <a:ext uri="{FF2B5EF4-FFF2-40B4-BE49-F238E27FC236}">
                    <a16:creationId xmlns:a16="http://schemas.microsoft.com/office/drawing/2014/main" id="{5DD9BAE1-70F4-F906-52B8-B945E2CE7A39}"/>
                  </a:ext>
                </a:extLst>
              </p:cNvPr>
              <p:cNvPicPr/>
              <p:nvPr/>
            </p:nvPicPr>
            <p:blipFill>
              <a:blip r:embed="rId3" cstate="print"/>
              <a:stretch>
                <a:fillRect/>
              </a:stretch>
            </p:blipFill>
            <p:spPr>
              <a:xfrm>
                <a:off x="96011" y="115823"/>
                <a:ext cx="6665976" cy="1452372"/>
              </a:xfrm>
              <a:prstGeom prst="rect">
                <a:avLst/>
              </a:prstGeom>
            </p:spPr>
          </p:pic>
          <p:pic>
            <p:nvPicPr>
              <p:cNvPr id="26" name="object 14">
                <a:extLst>
                  <a:ext uri="{FF2B5EF4-FFF2-40B4-BE49-F238E27FC236}">
                    <a16:creationId xmlns:a16="http://schemas.microsoft.com/office/drawing/2014/main" id="{6F336BDD-14E6-7CCD-E45B-BE47D1FC2DA5}"/>
                  </a:ext>
                </a:extLst>
              </p:cNvPr>
              <p:cNvPicPr/>
              <p:nvPr/>
            </p:nvPicPr>
            <p:blipFill>
              <a:blip r:embed="rId4" cstate="print"/>
              <a:stretch>
                <a:fillRect/>
              </a:stretch>
            </p:blipFill>
            <p:spPr>
              <a:xfrm>
                <a:off x="142849" y="142875"/>
                <a:ext cx="6572275" cy="1358646"/>
              </a:xfrm>
              <a:prstGeom prst="rect">
                <a:avLst/>
              </a:prstGeom>
            </p:spPr>
          </p:pic>
          <p:sp>
            <p:nvSpPr>
              <p:cNvPr id="27" name="object 15">
                <a:extLst>
                  <a:ext uri="{FF2B5EF4-FFF2-40B4-BE49-F238E27FC236}">
                    <a16:creationId xmlns:a16="http://schemas.microsoft.com/office/drawing/2014/main" id="{D7ECCC61-410D-5927-AE21-1CF034DB605B}"/>
                  </a:ext>
                </a:extLst>
              </p:cNvPr>
              <p:cNvSpPr/>
              <p:nvPr/>
            </p:nvSpPr>
            <p:spPr>
              <a:xfrm>
                <a:off x="142849" y="142875"/>
                <a:ext cx="6572884" cy="1358900"/>
              </a:xfrm>
              <a:custGeom>
                <a:avLst/>
                <a:gdLst/>
                <a:ahLst/>
                <a:cxnLst/>
                <a:rect l="l" t="t" r="r" b="b"/>
                <a:pathLst>
                  <a:path w="6572884" h="1358900">
                    <a:moveTo>
                      <a:pt x="0" y="226441"/>
                    </a:moveTo>
                    <a:lnTo>
                      <a:pt x="4600" y="180795"/>
                    </a:lnTo>
                    <a:lnTo>
                      <a:pt x="17795" y="138285"/>
                    </a:lnTo>
                    <a:lnTo>
                      <a:pt x="38673" y="99820"/>
                    </a:lnTo>
                    <a:lnTo>
                      <a:pt x="66324" y="66309"/>
                    </a:lnTo>
                    <a:lnTo>
                      <a:pt x="99837" y="38663"/>
                    </a:lnTo>
                    <a:lnTo>
                      <a:pt x="138301" y="17789"/>
                    </a:lnTo>
                    <a:lnTo>
                      <a:pt x="180806" y="4599"/>
                    </a:lnTo>
                    <a:lnTo>
                      <a:pt x="226440" y="0"/>
                    </a:lnTo>
                    <a:lnTo>
                      <a:pt x="6345834" y="0"/>
                    </a:lnTo>
                    <a:lnTo>
                      <a:pt x="6391480" y="4599"/>
                    </a:lnTo>
                    <a:lnTo>
                      <a:pt x="6433990" y="17789"/>
                    </a:lnTo>
                    <a:lnTo>
                      <a:pt x="6472455" y="38663"/>
                    </a:lnTo>
                    <a:lnTo>
                      <a:pt x="6505965" y="66309"/>
                    </a:lnTo>
                    <a:lnTo>
                      <a:pt x="6533612" y="99820"/>
                    </a:lnTo>
                    <a:lnTo>
                      <a:pt x="6554485" y="138285"/>
                    </a:lnTo>
                    <a:lnTo>
                      <a:pt x="6567676" y="180795"/>
                    </a:lnTo>
                    <a:lnTo>
                      <a:pt x="6572275" y="226441"/>
                    </a:lnTo>
                    <a:lnTo>
                      <a:pt x="6572275" y="1132204"/>
                    </a:lnTo>
                    <a:lnTo>
                      <a:pt x="6567676" y="1177850"/>
                    </a:lnTo>
                    <a:lnTo>
                      <a:pt x="6554485" y="1220360"/>
                    </a:lnTo>
                    <a:lnTo>
                      <a:pt x="6533612" y="1258825"/>
                    </a:lnTo>
                    <a:lnTo>
                      <a:pt x="6505965" y="1292336"/>
                    </a:lnTo>
                    <a:lnTo>
                      <a:pt x="6472455" y="1319982"/>
                    </a:lnTo>
                    <a:lnTo>
                      <a:pt x="6433990" y="1340856"/>
                    </a:lnTo>
                    <a:lnTo>
                      <a:pt x="6391480" y="1354046"/>
                    </a:lnTo>
                    <a:lnTo>
                      <a:pt x="6345834" y="1358646"/>
                    </a:lnTo>
                    <a:lnTo>
                      <a:pt x="226440" y="1358646"/>
                    </a:lnTo>
                    <a:lnTo>
                      <a:pt x="180806" y="1354046"/>
                    </a:lnTo>
                    <a:lnTo>
                      <a:pt x="138301" y="1340856"/>
                    </a:lnTo>
                    <a:lnTo>
                      <a:pt x="99837" y="1319982"/>
                    </a:lnTo>
                    <a:lnTo>
                      <a:pt x="66324" y="1292336"/>
                    </a:lnTo>
                    <a:lnTo>
                      <a:pt x="38673" y="1258825"/>
                    </a:lnTo>
                    <a:lnTo>
                      <a:pt x="17795" y="1220360"/>
                    </a:lnTo>
                    <a:lnTo>
                      <a:pt x="4600" y="1177850"/>
                    </a:lnTo>
                    <a:lnTo>
                      <a:pt x="0" y="1132204"/>
                    </a:lnTo>
                    <a:lnTo>
                      <a:pt x="0" y="226441"/>
                    </a:lnTo>
                    <a:close/>
                  </a:path>
                </a:pathLst>
              </a:custGeom>
              <a:ln w="9525">
                <a:solidFill>
                  <a:srgbClr val="55CE74"/>
                </a:solidFill>
              </a:ln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pic>
            <p:nvPicPr>
              <p:cNvPr id="28" name="object 16">
                <a:extLst>
                  <a:ext uri="{FF2B5EF4-FFF2-40B4-BE49-F238E27FC236}">
                    <a16:creationId xmlns:a16="http://schemas.microsoft.com/office/drawing/2014/main" id="{8C80FA2E-FFD6-F39A-04E6-0B6F16C4A718}"/>
                  </a:ext>
                </a:extLst>
              </p:cNvPr>
              <p:cNvPicPr/>
              <p:nvPr/>
            </p:nvPicPr>
            <p:blipFill>
              <a:blip r:embed="rId5" cstate="print"/>
              <a:stretch>
                <a:fillRect/>
              </a:stretch>
            </p:blipFill>
            <p:spPr>
              <a:xfrm>
                <a:off x="2500248" y="305930"/>
                <a:ext cx="1714500" cy="733945"/>
              </a:xfrm>
              <a:prstGeom prst="rect">
                <a:avLst/>
              </a:prstGeom>
            </p:spPr>
          </p:pic>
        </p:grpSp>
        <p:sp>
          <p:nvSpPr>
            <p:cNvPr id="22" name="object 16">
              <a:extLst>
                <a:ext uri="{FF2B5EF4-FFF2-40B4-BE49-F238E27FC236}">
                  <a16:creationId xmlns:a16="http://schemas.microsoft.com/office/drawing/2014/main" id="{42EA8F24-EB5A-3560-3BA7-98059E673A4D}"/>
                </a:ext>
              </a:extLst>
            </p:cNvPr>
            <p:cNvSpPr txBox="1"/>
            <p:nvPr/>
          </p:nvSpPr>
          <p:spPr>
            <a:xfrm>
              <a:off x="2775727" y="2875716"/>
              <a:ext cx="3332858" cy="391795"/>
            </a:xfrm>
            <a:prstGeom prst="rect">
              <a:avLst/>
            </a:prstGeom>
            <a:noFill/>
          </p:spPr>
          <p:txBody>
            <a:bodyPr vert="horz" wrap="square" lIns="0" tIns="12700" rIns="0" bIns="0" rtlCol="0">
              <a:spAutoFit/>
            </a:bodyPr>
            <a:lstStyle/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Volumen 4,  Número 1  Enero a Julio 2021</a:t>
              </a:r>
            </a:p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Revista Semestral. Venezuela</a:t>
              </a:r>
              <a:endParaRPr sz="1200" dirty="0">
                <a:latin typeface="Arial"/>
                <a:cs typeface="Arial"/>
              </a:endParaRPr>
            </a:p>
          </p:txBody>
        </p:sp>
        <p:pic>
          <p:nvPicPr>
            <p:cNvPr id="23" name="object 25">
              <a:extLst>
                <a:ext uri="{FF2B5EF4-FFF2-40B4-BE49-F238E27FC236}">
                  <a16:creationId xmlns:a16="http://schemas.microsoft.com/office/drawing/2014/main" id="{60D329CD-8A64-B4DD-7B18-A80D4C637CD0}"/>
                </a:ext>
              </a:extLst>
            </p:cNvPr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470065" y="2027896"/>
              <a:ext cx="2305662" cy="1053903"/>
            </a:xfrm>
            <a:prstGeom prst="rect">
              <a:avLst/>
            </a:prstGeom>
          </p:spPr>
        </p:pic>
        <p:pic>
          <p:nvPicPr>
            <p:cNvPr id="24" name="object 31">
              <a:extLst>
                <a:ext uri="{FF2B5EF4-FFF2-40B4-BE49-F238E27FC236}">
                  <a16:creationId xmlns:a16="http://schemas.microsoft.com/office/drawing/2014/main" id="{C093729D-E9F2-4BF8-3BE1-BF0454C8C539}"/>
                </a:ext>
              </a:extLst>
            </p:cNvPr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4932681" y="1951410"/>
              <a:ext cx="1805304" cy="893889"/>
            </a:xfrm>
            <a:prstGeom prst="rect">
              <a:avLst/>
            </a:prstGeom>
          </p:spPr>
        </p:pic>
      </p:grpSp>
    </p:spTree>
  </p:cSld>
  <p:clrMapOvr>
    <a:masterClrMapping/>
  </p:clrMapOvr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94485" y="115823"/>
            <a:ext cx="6669405" cy="8926195"/>
            <a:chOff x="94485" y="115823"/>
            <a:chExt cx="6669405" cy="8926195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204216" y="8708135"/>
              <a:ext cx="6518148" cy="158496"/>
            </a:xfrm>
            <a:prstGeom prst="rect">
              <a:avLst/>
            </a:prstGeom>
          </p:spPr>
        </p:pic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96012" y="115823"/>
              <a:ext cx="6665976" cy="1452372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42849" y="142875"/>
              <a:ext cx="6572275" cy="1358646"/>
            </a:xfrm>
            <a:prstGeom prst="rect">
              <a:avLst/>
            </a:prstGeom>
          </p:spPr>
        </p:pic>
        <p:sp>
          <p:nvSpPr>
            <p:cNvPr id="6" name="object 6"/>
            <p:cNvSpPr/>
            <p:nvPr/>
          </p:nvSpPr>
          <p:spPr>
            <a:xfrm>
              <a:off x="142849" y="142875"/>
              <a:ext cx="6572884" cy="1358900"/>
            </a:xfrm>
            <a:custGeom>
              <a:avLst/>
              <a:gdLst/>
              <a:ahLst/>
              <a:cxnLst/>
              <a:rect l="l" t="t" r="r" b="b"/>
              <a:pathLst>
                <a:path w="6572884" h="1358900">
                  <a:moveTo>
                    <a:pt x="0" y="226441"/>
                  </a:moveTo>
                  <a:lnTo>
                    <a:pt x="4600" y="180795"/>
                  </a:lnTo>
                  <a:lnTo>
                    <a:pt x="17795" y="138285"/>
                  </a:lnTo>
                  <a:lnTo>
                    <a:pt x="38673" y="99820"/>
                  </a:lnTo>
                  <a:lnTo>
                    <a:pt x="66324" y="66309"/>
                  </a:lnTo>
                  <a:lnTo>
                    <a:pt x="99837" y="38663"/>
                  </a:lnTo>
                  <a:lnTo>
                    <a:pt x="138301" y="17789"/>
                  </a:lnTo>
                  <a:lnTo>
                    <a:pt x="180806" y="4599"/>
                  </a:lnTo>
                  <a:lnTo>
                    <a:pt x="226440" y="0"/>
                  </a:lnTo>
                  <a:lnTo>
                    <a:pt x="6345834" y="0"/>
                  </a:lnTo>
                  <a:lnTo>
                    <a:pt x="6391480" y="4599"/>
                  </a:lnTo>
                  <a:lnTo>
                    <a:pt x="6433990" y="17789"/>
                  </a:lnTo>
                  <a:lnTo>
                    <a:pt x="6472455" y="38663"/>
                  </a:lnTo>
                  <a:lnTo>
                    <a:pt x="6505965" y="66309"/>
                  </a:lnTo>
                  <a:lnTo>
                    <a:pt x="6533612" y="99820"/>
                  </a:lnTo>
                  <a:lnTo>
                    <a:pt x="6554485" y="138285"/>
                  </a:lnTo>
                  <a:lnTo>
                    <a:pt x="6567676" y="180795"/>
                  </a:lnTo>
                  <a:lnTo>
                    <a:pt x="6572275" y="226441"/>
                  </a:lnTo>
                  <a:lnTo>
                    <a:pt x="6572275" y="1132204"/>
                  </a:lnTo>
                  <a:lnTo>
                    <a:pt x="6567676" y="1177850"/>
                  </a:lnTo>
                  <a:lnTo>
                    <a:pt x="6554485" y="1220360"/>
                  </a:lnTo>
                  <a:lnTo>
                    <a:pt x="6533612" y="1258825"/>
                  </a:lnTo>
                  <a:lnTo>
                    <a:pt x="6505965" y="1292336"/>
                  </a:lnTo>
                  <a:lnTo>
                    <a:pt x="6472455" y="1319982"/>
                  </a:lnTo>
                  <a:lnTo>
                    <a:pt x="6433990" y="1340856"/>
                  </a:lnTo>
                  <a:lnTo>
                    <a:pt x="6391480" y="1354046"/>
                  </a:lnTo>
                  <a:lnTo>
                    <a:pt x="6345834" y="1358646"/>
                  </a:lnTo>
                  <a:lnTo>
                    <a:pt x="226440" y="1358646"/>
                  </a:lnTo>
                  <a:lnTo>
                    <a:pt x="180806" y="1354046"/>
                  </a:lnTo>
                  <a:lnTo>
                    <a:pt x="138301" y="1340856"/>
                  </a:lnTo>
                  <a:lnTo>
                    <a:pt x="99837" y="1319982"/>
                  </a:lnTo>
                  <a:lnTo>
                    <a:pt x="66324" y="1292336"/>
                  </a:lnTo>
                  <a:lnTo>
                    <a:pt x="38673" y="1258825"/>
                  </a:lnTo>
                  <a:lnTo>
                    <a:pt x="17795" y="1220360"/>
                  </a:lnTo>
                  <a:lnTo>
                    <a:pt x="4600" y="1177850"/>
                  </a:lnTo>
                  <a:lnTo>
                    <a:pt x="0" y="1132204"/>
                  </a:lnTo>
                  <a:lnTo>
                    <a:pt x="0" y="226441"/>
                  </a:lnTo>
                  <a:close/>
                </a:path>
              </a:pathLst>
            </a:custGeom>
            <a:ln w="9525">
              <a:solidFill>
                <a:srgbClr val="55CE7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" name="object 7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2500248" y="305930"/>
              <a:ext cx="1714500" cy="733945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2738628" y="1024127"/>
              <a:ext cx="1897379" cy="371855"/>
            </a:xfrm>
            <a:prstGeom prst="rect">
              <a:avLst/>
            </a:prstGeom>
          </p:spPr>
        </p:pic>
        <p:pic>
          <p:nvPicPr>
            <p:cNvPr id="9" name="object 9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4401312" y="1024127"/>
              <a:ext cx="1577339" cy="371855"/>
            </a:xfrm>
            <a:prstGeom prst="rect">
              <a:avLst/>
            </a:prstGeom>
          </p:spPr>
        </p:pic>
        <p:pic>
          <p:nvPicPr>
            <p:cNvPr id="10" name="object 10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3169920" y="1207007"/>
              <a:ext cx="1546859" cy="371855"/>
            </a:xfrm>
            <a:prstGeom prst="rect">
              <a:avLst/>
            </a:prstGeom>
          </p:spPr>
        </p:pic>
        <p:pic>
          <p:nvPicPr>
            <p:cNvPr id="11" name="object 11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4482083" y="1207007"/>
              <a:ext cx="284988" cy="371855"/>
            </a:xfrm>
            <a:prstGeom prst="rect">
              <a:avLst/>
            </a:prstGeom>
          </p:spPr>
        </p:pic>
        <p:pic>
          <p:nvPicPr>
            <p:cNvPr id="12" name="object 12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4571999" y="1207007"/>
              <a:ext cx="1013460" cy="371855"/>
            </a:xfrm>
            <a:prstGeom prst="rect">
              <a:avLst/>
            </a:prstGeom>
          </p:spPr>
        </p:pic>
        <p:pic>
          <p:nvPicPr>
            <p:cNvPr id="13" name="object 13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324612" y="234695"/>
              <a:ext cx="1719072" cy="1341120"/>
            </a:xfrm>
            <a:prstGeom prst="rect">
              <a:avLst/>
            </a:prstGeom>
          </p:spPr>
        </p:pic>
        <p:pic>
          <p:nvPicPr>
            <p:cNvPr id="14" name="object 14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5606795" y="8193022"/>
              <a:ext cx="1092707" cy="848868"/>
            </a:xfrm>
            <a:prstGeom prst="rect">
              <a:avLst/>
            </a:prstGeom>
          </p:spPr>
        </p:pic>
        <p:pic>
          <p:nvPicPr>
            <p:cNvPr id="15" name="object 15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109728" y="8193022"/>
              <a:ext cx="1092708" cy="848868"/>
            </a:xfrm>
            <a:prstGeom prst="rect">
              <a:avLst/>
            </a:prstGeom>
          </p:spPr>
        </p:pic>
      </p:grpSp>
      <p:sp>
        <p:nvSpPr>
          <p:cNvPr id="16" name="object 16"/>
          <p:cNvSpPr txBox="1"/>
          <p:nvPr/>
        </p:nvSpPr>
        <p:spPr>
          <a:xfrm>
            <a:off x="221691" y="1068451"/>
            <a:ext cx="6346825" cy="7012176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063875" marR="701675" indent="-431800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Arial"/>
                <a:cs typeface="Arial"/>
              </a:rPr>
              <a:t>6ta.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Edición</a:t>
            </a:r>
            <a:r>
              <a:rPr sz="1200" b="1" spc="-10" dirty="0">
                <a:latin typeface="Arial"/>
                <a:cs typeface="Arial"/>
              </a:rPr>
              <a:t> Volumen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I</a:t>
            </a:r>
            <a:r>
              <a:rPr sz="1200" b="1" spc="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Enero</a:t>
            </a:r>
            <a:r>
              <a:rPr sz="1200" b="1" spc="-3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a</a:t>
            </a:r>
            <a:r>
              <a:rPr sz="1200" b="1" spc="-2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Julio</a:t>
            </a:r>
            <a:r>
              <a:rPr sz="1200" b="1" spc="-5" dirty="0">
                <a:latin typeface="Arial"/>
                <a:cs typeface="Arial"/>
              </a:rPr>
              <a:t> </a:t>
            </a:r>
            <a:r>
              <a:rPr sz="1200" b="1" spc="-20" dirty="0">
                <a:latin typeface="Arial"/>
                <a:cs typeface="Arial"/>
              </a:rPr>
              <a:t>2021 </a:t>
            </a:r>
            <a:r>
              <a:rPr sz="1200" b="1" dirty="0">
                <a:latin typeface="Arial"/>
                <a:cs typeface="Arial"/>
              </a:rPr>
              <a:t>Revista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Semestral-</a:t>
            </a:r>
            <a:r>
              <a:rPr sz="1200" b="1" spc="-40" dirty="0">
                <a:latin typeface="Arial"/>
                <a:cs typeface="Arial"/>
              </a:rPr>
              <a:t> </a:t>
            </a:r>
            <a:r>
              <a:rPr sz="1200" b="1" spc="-10" dirty="0">
                <a:latin typeface="Arial"/>
                <a:cs typeface="Arial"/>
              </a:rPr>
              <a:t>Venezuela</a:t>
            </a:r>
            <a:endParaRPr sz="1200" dirty="0">
              <a:latin typeface="Arial"/>
              <a:cs typeface="Arial"/>
            </a:endParaRPr>
          </a:p>
          <a:p>
            <a:pPr marL="375285" marR="7620" indent="-363220" algn="just">
              <a:lnSpc>
                <a:spcPct val="100000"/>
              </a:lnSpc>
              <a:spcBef>
                <a:spcPts val="1120"/>
              </a:spcBef>
            </a:pPr>
            <a:r>
              <a:rPr sz="1200" dirty="0">
                <a:latin typeface="Times New Roman"/>
                <a:cs typeface="Times New Roman"/>
              </a:rPr>
              <a:t>siente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parte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algo,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originando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así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relación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amor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afecto,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entonces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esto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acontece </a:t>
            </a:r>
            <a:r>
              <a:rPr sz="1200" dirty="0">
                <a:latin typeface="Times New Roman"/>
                <a:cs typeface="Times New Roman"/>
              </a:rPr>
              <a:t>cuando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persona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percibe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miembro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país,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ciudad,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familia,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parte </a:t>
            </a:r>
            <a:r>
              <a:rPr sz="1200" dirty="0">
                <a:latin typeface="Times New Roman"/>
                <a:cs typeface="Times New Roman"/>
              </a:rPr>
              <a:t>importante de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sitio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trabajo.</a:t>
            </a:r>
            <a:endParaRPr sz="1200" dirty="0">
              <a:latin typeface="Times New Roman"/>
              <a:cs typeface="Times New Roman"/>
            </a:endParaRPr>
          </a:p>
          <a:p>
            <a:pPr marL="375285" marR="5715" indent="-36322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Ahora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bien,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puede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decirse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venezolano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este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momento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realidad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política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educativa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mundo,</a:t>
            </a:r>
            <a:r>
              <a:rPr sz="1200" spc="3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juega</a:t>
            </a:r>
            <a:r>
              <a:rPr sz="1200" spc="3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3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papel</a:t>
            </a:r>
            <a:r>
              <a:rPr sz="1200" spc="3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muy</a:t>
            </a:r>
            <a:r>
              <a:rPr sz="1200" spc="3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importante,</a:t>
            </a:r>
            <a:r>
              <a:rPr sz="1200" spc="3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3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3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docente</a:t>
            </a:r>
            <a:r>
              <a:rPr sz="1200" spc="3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más</a:t>
            </a:r>
            <a:r>
              <a:rPr sz="1200" spc="3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aun,</a:t>
            </a:r>
            <a:r>
              <a:rPr sz="1200" spc="3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puesto</a:t>
            </a:r>
            <a:r>
              <a:rPr sz="1200" spc="3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3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3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él</a:t>
            </a:r>
            <a:r>
              <a:rPr sz="1200" spc="3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está</a:t>
            </a:r>
            <a:r>
              <a:rPr sz="1200" spc="32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responsabilidad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formar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generación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futuro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ellos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depende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valores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 </a:t>
            </a:r>
            <a:r>
              <a:rPr sz="1200" dirty="0">
                <a:latin typeface="Times New Roman"/>
                <a:cs typeface="Times New Roman"/>
              </a:rPr>
              <a:t>identidad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nacional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antes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descritos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arraiguen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corazón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niños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sean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estos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garantes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defensa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hombre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venezolano,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esto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visto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desde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identidad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venezolana,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todos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los </a:t>
            </a:r>
            <a:r>
              <a:rPr sz="1200" dirty="0">
                <a:latin typeface="Times New Roman"/>
                <a:cs typeface="Times New Roman"/>
              </a:rPr>
              <a:t>escenarios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donde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corresponda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representar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país.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Así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docente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tiene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responsabilidades,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familia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está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también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involucrada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este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proceso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arraigo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sentimientos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patrios,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pandemia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mundial,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hecho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esta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realidad,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característica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prácticamente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obligante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familia,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quien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asume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rol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educación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escenarios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actuales,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pues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estos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son </a:t>
            </a:r>
            <a:r>
              <a:rPr sz="1200" dirty="0">
                <a:latin typeface="Times New Roman"/>
                <a:cs typeface="Times New Roman"/>
              </a:rPr>
              <a:t>fortalecidos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seno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familiar,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pasos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den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sector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educativo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estarán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vano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pues </a:t>
            </a:r>
            <a:r>
              <a:rPr sz="1200" dirty="0">
                <a:latin typeface="Times New Roman"/>
                <a:cs typeface="Times New Roman"/>
              </a:rPr>
              <a:t>será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arar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mar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contra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corriente.</a:t>
            </a:r>
            <a:r>
              <a:rPr sz="1200" spc="3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escuelas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dan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parte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valores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antes </a:t>
            </a:r>
            <a:r>
              <a:rPr sz="1200" dirty="0">
                <a:latin typeface="Times New Roman"/>
                <a:cs typeface="Times New Roman"/>
              </a:rPr>
              <a:t>mencionados</a:t>
            </a:r>
            <a:r>
              <a:rPr sz="1200" spc="3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3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3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trabaja</a:t>
            </a:r>
            <a:r>
              <a:rPr sz="1200" spc="3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3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3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fortalecimiento</a:t>
            </a:r>
            <a:r>
              <a:rPr sz="1200" spc="4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3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arraigo,</a:t>
            </a:r>
            <a:r>
              <a:rPr sz="1200" spc="3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3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Unidad</a:t>
            </a:r>
            <a:r>
              <a:rPr sz="1200" spc="3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Educativa</a:t>
            </a:r>
            <a:r>
              <a:rPr sz="1200" spc="37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Virgen </a:t>
            </a:r>
            <a:r>
              <a:rPr sz="1200" dirty="0">
                <a:latin typeface="Times New Roman"/>
                <a:cs typeface="Times New Roman"/>
              </a:rPr>
              <a:t>Milagrosa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ajena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esta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realidad,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investigador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trabaja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institución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desde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año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2008,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niveles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Inicial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Primaria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podido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constatar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través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libros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 err="1">
                <a:latin typeface="Times New Roman"/>
                <a:cs typeface="Times New Roman"/>
              </a:rPr>
              <a:t>fundación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lang="es-ES" sz="1200" spc="-25" dirty="0">
                <a:latin typeface="Times New Roman"/>
                <a:cs typeface="Times New Roman"/>
              </a:rPr>
              <a:t>que,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desde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sus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inicios,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sus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principios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institucionales,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está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educar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valores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amor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paz.</a:t>
            </a:r>
            <a:endParaRPr sz="1200" dirty="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65"/>
              </a:spcBef>
            </a:pPr>
            <a:endParaRPr sz="1200" dirty="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</a:pPr>
            <a:r>
              <a:rPr sz="1200" b="1" i="1" dirty="0">
                <a:latin typeface="Times New Roman"/>
                <a:cs typeface="Times New Roman"/>
              </a:rPr>
              <a:t>Propósitos</a:t>
            </a:r>
            <a:r>
              <a:rPr sz="1200" b="1" i="1" spc="-20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de la</a:t>
            </a:r>
            <a:r>
              <a:rPr sz="1200" b="1" i="1" spc="-5" dirty="0">
                <a:latin typeface="Times New Roman"/>
                <a:cs typeface="Times New Roman"/>
              </a:rPr>
              <a:t> </a:t>
            </a:r>
            <a:r>
              <a:rPr sz="1200" b="1" i="1" spc="-10" dirty="0">
                <a:latin typeface="Times New Roman"/>
                <a:cs typeface="Times New Roman"/>
              </a:rPr>
              <a:t>Investigación</a:t>
            </a:r>
            <a:endParaRPr sz="1200" dirty="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60"/>
              </a:spcBef>
            </a:pPr>
            <a:endParaRPr sz="1200" dirty="0">
              <a:latin typeface="Times New Roman"/>
              <a:cs typeface="Times New Roman"/>
            </a:endParaRPr>
          </a:p>
          <a:p>
            <a:pPr marL="375285" marR="9525" indent="-36322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Generar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teoría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fomento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identidad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nacional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nuevo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republicano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implicación </a:t>
            </a:r>
            <a:r>
              <a:rPr sz="1200" dirty="0">
                <a:latin typeface="Times New Roman"/>
                <a:cs typeface="Times New Roman"/>
              </a:rPr>
              <a:t>corresponsable</a:t>
            </a:r>
            <a:r>
              <a:rPr sz="1200" spc="4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43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familia,</a:t>
            </a:r>
            <a:r>
              <a:rPr sz="1200" spc="45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escuela</a:t>
            </a:r>
            <a:r>
              <a:rPr sz="1200" spc="4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4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comunidad</a:t>
            </a:r>
            <a:r>
              <a:rPr sz="1200" spc="4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45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aporte</a:t>
            </a:r>
            <a:r>
              <a:rPr sz="1200" spc="4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educativo</a:t>
            </a:r>
            <a:r>
              <a:rPr sz="1200" spc="4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</a:t>
            </a:r>
            <a:r>
              <a:rPr sz="1200" spc="450" dirty="0">
                <a:latin typeface="Times New Roman"/>
                <a:cs typeface="Times New Roman"/>
              </a:rPr>
              <a:t> </a:t>
            </a:r>
            <a:r>
              <a:rPr sz="1200" dirty="0" err="1">
                <a:latin typeface="Times New Roman"/>
                <a:cs typeface="Times New Roman"/>
              </a:rPr>
              <a:t>arraigo</a:t>
            </a:r>
            <a:r>
              <a:rPr sz="1200" spc="445" dirty="0">
                <a:latin typeface="Times New Roman"/>
                <a:cs typeface="Times New Roman"/>
              </a:rPr>
              <a:t>  </a:t>
            </a:r>
            <a:r>
              <a:rPr lang="es-ES" sz="1200" spc="-25" dirty="0">
                <a:latin typeface="Times New Roman"/>
                <a:cs typeface="Times New Roman"/>
              </a:rPr>
              <a:t>de la venezolanidad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sentido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nacionalista</a:t>
            </a:r>
            <a:endParaRPr sz="1200" dirty="0">
              <a:latin typeface="Times New Roman"/>
              <a:cs typeface="Times New Roman"/>
            </a:endParaRPr>
          </a:p>
          <a:p>
            <a:pPr marL="375285" marR="8255" indent="-36322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Describir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forma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docentes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fomentan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identidad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nacional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nuevo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republicano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Unidad</a:t>
            </a:r>
            <a:r>
              <a:rPr sz="1200" spc="-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Educativa</a:t>
            </a:r>
            <a:r>
              <a:rPr sz="1200" spc="-5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Virgen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Milagrosa</a:t>
            </a:r>
            <a:endParaRPr sz="1200" dirty="0">
              <a:latin typeface="Times New Roman"/>
              <a:cs typeface="Times New Roman"/>
            </a:endParaRPr>
          </a:p>
          <a:p>
            <a:pPr marL="375285" marR="8255" indent="-36322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Referir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forma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docente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implica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familia,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escuela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comunidad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fomento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identidad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nacional</a:t>
            </a:r>
            <a:endParaRPr sz="1200" dirty="0">
              <a:latin typeface="Times New Roman"/>
              <a:cs typeface="Times New Roman"/>
            </a:endParaRPr>
          </a:p>
          <a:p>
            <a:pPr marL="375285" marR="8255" indent="-36322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Analizar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factores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actuales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incidentes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jóvenes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arraigo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identidad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nacional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Unidad</a:t>
            </a:r>
            <a:r>
              <a:rPr sz="1200" spc="-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Educativa</a:t>
            </a:r>
            <a:r>
              <a:rPr sz="1200" spc="-5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Virgen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Milagrosa</a:t>
            </a:r>
            <a:endParaRPr sz="1200" dirty="0">
              <a:latin typeface="Times New Roman"/>
              <a:cs typeface="Times New Roman"/>
            </a:endParaRPr>
          </a:p>
          <a:p>
            <a:pPr marL="12700" marR="8255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Detallar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identidad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nacional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poseen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estudiantes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Unidad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Educativa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Virgen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Milagrosa </a:t>
            </a:r>
            <a:r>
              <a:rPr sz="1200" dirty="0">
                <a:latin typeface="Times New Roman"/>
                <a:cs typeface="Times New Roman"/>
              </a:rPr>
              <a:t>Emerger</a:t>
            </a:r>
            <a:r>
              <a:rPr sz="1200" spc="21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21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fundamentos</a:t>
            </a:r>
            <a:r>
              <a:rPr sz="1200" spc="21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epistemológicos,</a:t>
            </a:r>
            <a:r>
              <a:rPr sz="1200" spc="22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filosóficos,</a:t>
            </a:r>
            <a:r>
              <a:rPr sz="1200" spc="21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gnoseológicos,</a:t>
            </a:r>
            <a:r>
              <a:rPr sz="1200" spc="22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teleológicos</a:t>
            </a:r>
            <a:r>
              <a:rPr sz="1200" spc="21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215" dirty="0">
                <a:latin typeface="Times New Roman"/>
                <a:cs typeface="Times New Roman"/>
              </a:rPr>
              <a:t>  </a:t>
            </a:r>
            <a:r>
              <a:rPr sz="1200" spc="-25" dirty="0">
                <a:latin typeface="Times New Roman"/>
                <a:cs typeface="Times New Roman"/>
              </a:rPr>
              <a:t>la</a:t>
            </a:r>
            <a:endParaRPr sz="1200" dirty="0">
              <a:latin typeface="Times New Roman"/>
              <a:cs typeface="Times New Roman"/>
            </a:endParaRPr>
          </a:p>
          <a:p>
            <a:pPr marL="375285" marR="508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construcción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teórica del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nuevo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republicano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implicación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corresponsable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familia,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escuela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0" dirty="0">
                <a:latin typeface="Times New Roman"/>
                <a:cs typeface="Times New Roman"/>
              </a:rPr>
              <a:t>y </a:t>
            </a:r>
            <a:r>
              <a:rPr sz="1200" dirty="0">
                <a:latin typeface="Times New Roman"/>
                <a:cs typeface="Times New Roman"/>
              </a:rPr>
              <a:t>comunidad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aporte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educativo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arraigo</a:t>
            </a:r>
            <a:r>
              <a:rPr sz="1200" spc="14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sentido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nacionalista</a:t>
            </a:r>
            <a:r>
              <a:rPr sz="1200" spc="14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través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visión etnográfica.</a:t>
            </a:r>
            <a:endParaRPr sz="1200" dirty="0">
              <a:latin typeface="Times New Roman"/>
              <a:cs typeface="Times New Roman"/>
            </a:endParaRPr>
          </a:p>
        </p:txBody>
      </p:sp>
      <p:pic>
        <p:nvPicPr>
          <p:cNvPr id="17" name="object 17"/>
          <p:cNvPicPr/>
          <p:nvPr/>
        </p:nvPicPr>
        <p:blipFill>
          <a:blip r:embed="rId13" cstate="print"/>
          <a:stretch>
            <a:fillRect/>
          </a:stretch>
        </p:blipFill>
        <p:spPr>
          <a:xfrm>
            <a:off x="4560951" y="179514"/>
            <a:ext cx="1805304" cy="893889"/>
          </a:xfrm>
          <a:prstGeom prst="rect">
            <a:avLst/>
          </a:prstGeom>
        </p:spPr>
      </p:pic>
      <p:sp>
        <p:nvSpPr>
          <p:cNvPr id="18" name="object 18"/>
          <p:cNvSpPr txBox="1"/>
          <p:nvPr/>
        </p:nvSpPr>
        <p:spPr>
          <a:xfrm>
            <a:off x="1312291" y="8226179"/>
            <a:ext cx="4355465" cy="7607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ts val="1410"/>
              </a:lnSpc>
            </a:pPr>
            <a:r>
              <a:rPr sz="1200" b="1" spc="-20" dirty="0">
                <a:latin typeface="Times New Roman"/>
                <a:cs typeface="Times New Roman"/>
              </a:rPr>
              <a:t>Teoría</a:t>
            </a:r>
            <a:r>
              <a:rPr sz="1200" b="1" spc="-1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Identidad</a:t>
            </a:r>
            <a:r>
              <a:rPr sz="1200" b="1" spc="-3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Nacional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del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Nuevo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Republicano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spc="-25" dirty="0">
                <a:latin typeface="Times New Roman"/>
                <a:cs typeface="Times New Roman"/>
              </a:rPr>
              <a:t>con</a:t>
            </a:r>
            <a:endParaRPr sz="1200">
              <a:latin typeface="Times New Roman"/>
              <a:cs typeface="Times New Roman"/>
            </a:endParaRPr>
          </a:p>
          <a:p>
            <a:pPr marL="12700" marR="5080" algn="ctr">
              <a:lnSpc>
                <a:spcPts val="1400"/>
              </a:lnSpc>
              <a:spcBef>
                <a:spcPts val="80"/>
              </a:spcBef>
            </a:pPr>
            <a:r>
              <a:rPr sz="1200" b="1" dirty="0">
                <a:latin typeface="Times New Roman"/>
                <a:cs typeface="Times New Roman"/>
              </a:rPr>
              <a:t>Implicación </a:t>
            </a:r>
            <a:r>
              <a:rPr sz="1200" b="1" spc="-10" dirty="0">
                <a:latin typeface="Times New Roman"/>
                <a:cs typeface="Times New Roman"/>
              </a:rPr>
              <a:t>Corresponsable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Familia,</a:t>
            </a:r>
            <a:r>
              <a:rPr sz="1200" b="1" spc="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Escuela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y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Comunidad.</a:t>
            </a:r>
            <a:r>
              <a:rPr sz="1200" b="1" spc="-40" dirty="0">
                <a:latin typeface="Times New Roman"/>
                <a:cs typeface="Times New Roman"/>
              </a:rPr>
              <a:t> </a:t>
            </a:r>
            <a:r>
              <a:rPr sz="1200" b="1" spc="-25" dirty="0">
                <a:latin typeface="Times New Roman"/>
                <a:cs typeface="Times New Roman"/>
              </a:rPr>
              <a:t>Un </a:t>
            </a:r>
            <a:r>
              <a:rPr sz="1200" b="1" dirty="0">
                <a:latin typeface="Times New Roman"/>
                <a:cs typeface="Times New Roman"/>
              </a:rPr>
              <a:t>Aporte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Educativo</a:t>
            </a:r>
            <a:r>
              <a:rPr sz="1200" b="1" spc="-3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al</a:t>
            </a:r>
            <a:r>
              <a:rPr sz="1200" b="1" spc="-7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Arraigo</a:t>
            </a:r>
            <a:r>
              <a:rPr sz="1200" b="1" spc="28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del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Sentido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Nacionalista</a:t>
            </a:r>
            <a:endParaRPr sz="1200">
              <a:latin typeface="Times New Roman"/>
              <a:cs typeface="Times New Roman"/>
            </a:endParaRPr>
          </a:p>
          <a:p>
            <a:pPr marL="269240" algn="ctr">
              <a:lnSpc>
                <a:spcPct val="100000"/>
              </a:lnSpc>
              <a:spcBef>
                <a:spcPts val="140"/>
              </a:spcBef>
            </a:pPr>
            <a:r>
              <a:rPr sz="1200" b="1" spc="-25" dirty="0">
                <a:latin typeface="Times New Roman"/>
                <a:cs typeface="Times New Roman"/>
              </a:rPr>
              <a:t>Dr.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Elías</a:t>
            </a:r>
            <a:r>
              <a:rPr sz="1200" b="1" spc="-7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A.</a:t>
            </a:r>
            <a:r>
              <a:rPr sz="1200" b="1" spc="-1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Gil</a:t>
            </a:r>
            <a:r>
              <a:rPr sz="1200" b="1" spc="10" dirty="0">
                <a:latin typeface="Times New Roman"/>
                <a:cs typeface="Times New Roman"/>
              </a:rPr>
              <a:t> </a:t>
            </a:r>
            <a:r>
              <a:rPr sz="1200" b="1" spc="-25" dirty="0">
                <a:latin typeface="Times New Roman"/>
                <a:cs typeface="Times New Roman"/>
              </a:rPr>
              <a:t>P.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9" name="object 19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82905" rIns="0" bIns="0" rtlCol="0">
            <a:spAutoFit/>
          </a:bodyPr>
          <a:lstStyle/>
          <a:p>
            <a:pPr marL="240029">
              <a:lnSpc>
                <a:spcPts val="1410"/>
              </a:lnSpc>
            </a:pPr>
            <a:fld id="{81D60167-4931-47E6-BA6A-407CBD079E47}" type="slidenum">
              <a:rPr b="1" spc="-25" dirty="0">
                <a:latin typeface="Times New Roman"/>
                <a:cs typeface="Times New Roman"/>
              </a:rPr>
              <a:t>54</a:t>
            </a:fld>
            <a:endParaRPr b="1" spc="-25" dirty="0">
              <a:latin typeface="Times New Roman"/>
              <a:cs typeface="Times New Roman"/>
            </a:endParaRPr>
          </a:p>
        </p:txBody>
      </p:sp>
      <p:grpSp>
        <p:nvGrpSpPr>
          <p:cNvPr id="20" name="Grupo 19">
            <a:extLst>
              <a:ext uri="{FF2B5EF4-FFF2-40B4-BE49-F238E27FC236}">
                <a16:creationId xmlns:a16="http://schemas.microsoft.com/office/drawing/2014/main" id="{97D87F51-A9AA-9E2A-3F43-6C41020CA6EA}"/>
              </a:ext>
            </a:extLst>
          </p:cNvPr>
          <p:cNvGrpSpPr/>
          <p:nvPr/>
        </p:nvGrpSpPr>
        <p:grpSpPr>
          <a:xfrm>
            <a:off x="95998" y="101159"/>
            <a:ext cx="6665976" cy="1452626"/>
            <a:chOff x="470065" y="1951410"/>
            <a:chExt cx="6665976" cy="1452626"/>
          </a:xfrm>
        </p:grpSpPr>
        <p:grpSp>
          <p:nvGrpSpPr>
            <p:cNvPr id="21" name="object 12">
              <a:extLst>
                <a:ext uri="{FF2B5EF4-FFF2-40B4-BE49-F238E27FC236}">
                  <a16:creationId xmlns:a16="http://schemas.microsoft.com/office/drawing/2014/main" id="{55C80889-2A57-AF90-7BB5-A83EE1B174B4}"/>
                </a:ext>
              </a:extLst>
            </p:cNvPr>
            <p:cNvGrpSpPr/>
            <p:nvPr/>
          </p:nvGrpSpPr>
          <p:grpSpPr>
            <a:xfrm>
              <a:off x="470065" y="1951664"/>
              <a:ext cx="6665976" cy="1452372"/>
              <a:chOff x="96011" y="115823"/>
              <a:chExt cx="6665976" cy="1452372"/>
            </a:xfrm>
          </p:grpSpPr>
          <p:pic>
            <p:nvPicPr>
              <p:cNvPr id="25" name="object 13">
                <a:extLst>
                  <a:ext uri="{FF2B5EF4-FFF2-40B4-BE49-F238E27FC236}">
                    <a16:creationId xmlns:a16="http://schemas.microsoft.com/office/drawing/2014/main" id="{6A0B4268-2D92-DEAB-B421-3308F8029C17}"/>
                  </a:ext>
                </a:extLst>
              </p:cNvPr>
              <p:cNvPicPr/>
              <p:nvPr/>
            </p:nvPicPr>
            <p:blipFill>
              <a:blip r:embed="rId3" cstate="print"/>
              <a:stretch>
                <a:fillRect/>
              </a:stretch>
            </p:blipFill>
            <p:spPr>
              <a:xfrm>
                <a:off x="96011" y="115823"/>
                <a:ext cx="6665976" cy="1452372"/>
              </a:xfrm>
              <a:prstGeom prst="rect">
                <a:avLst/>
              </a:prstGeom>
            </p:spPr>
          </p:pic>
          <p:pic>
            <p:nvPicPr>
              <p:cNvPr id="26" name="object 14">
                <a:extLst>
                  <a:ext uri="{FF2B5EF4-FFF2-40B4-BE49-F238E27FC236}">
                    <a16:creationId xmlns:a16="http://schemas.microsoft.com/office/drawing/2014/main" id="{33596AFA-06C4-B941-815F-B5A32758679E}"/>
                  </a:ext>
                </a:extLst>
              </p:cNvPr>
              <p:cNvPicPr/>
              <p:nvPr/>
            </p:nvPicPr>
            <p:blipFill>
              <a:blip r:embed="rId4" cstate="print"/>
              <a:stretch>
                <a:fillRect/>
              </a:stretch>
            </p:blipFill>
            <p:spPr>
              <a:xfrm>
                <a:off x="142849" y="142875"/>
                <a:ext cx="6572275" cy="1358646"/>
              </a:xfrm>
              <a:prstGeom prst="rect">
                <a:avLst/>
              </a:prstGeom>
            </p:spPr>
          </p:pic>
          <p:sp>
            <p:nvSpPr>
              <p:cNvPr id="27" name="object 15">
                <a:extLst>
                  <a:ext uri="{FF2B5EF4-FFF2-40B4-BE49-F238E27FC236}">
                    <a16:creationId xmlns:a16="http://schemas.microsoft.com/office/drawing/2014/main" id="{E26597F4-A0CE-E4F9-2AC5-14F913E73C24}"/>
                  </a:ext>
                </a:extLst>
              </p:cNvPr>
              <p:cNvSpPr/>
              <p:nvPr/>
            </p:nvSpPr>
            <p:spPr>
              <a:xfrm>
                <a:off x="142849" y="142875"/>
                <a:ext cx="6572884" cy="1358900"/>
              </a:xfrm>
              <a:custGeom>
                <a:avLst/>
                <a:gdLst/>
                <a:ahLst/>
                <a:cxnLst/>
                <a:rect l="l" t="t" r="r" b="b"/>
                <a:pathLst>
                  <a:path w="6572884" h="1358900">
                    <a:moveTo>
                      <a:pt x="0" y="226441"/>
                    </a:moveTo>
                    <a:lnTo>
                      <a:pt x="4600" y="180795"/>
                    </a:lnTo>
                    <a:lnTo>
                      <a:pt x="17795" y="138285"/>
                    </a:lnTo>
                    <a:lnTo>
                      <a:pt x="38673" y="99820"/>
                    </a:lnTo>
                    <a:lnTo>
                      <a:pt x="66324" y="66309"/>
                    </a:lnTo>
                    <a:lnTo>
                      <a:pt x="99837" y="38663"/>
                    </a:lnTo>
                    <a:lnTo>
                      <a:pt x="138301" y="17789"/>
                    </a:lnTo>
                    <a:lnTo>
                      <a:pt x="180806" y="4599"/>
                    </a:lnTo>
                    <a:lnTo>
                      <a:pt x="226440" y="0"/>
                    </a:lnTo>
                    <a:lnTo>
                      <a:pt x="6345834" y="0"/>
                    </a:lnTo>
                    <a:lnTo>
                      <a:pt x="6391480" y="4599"/>
                    </a:lnTo>
                    <a:lnTo>
                      <a:pt x="6433990" y="17789"/>
                    </a:lnTo>
                    <a:lnTo>
                      <a:pt x="6472455" y="38663"/>
                    </a:lnTo>
                    <a:lnTo>
                      <a:pt x="6505965" y="66309"/>
                    </a:lnTo>
                    <a:lnTo>
                      <a:pt x="6533612" y="99820"/>
                    </a:lnTo>
                    <a:lnTo>
                      <a:pt x="6554485" y="138285"/>
                    </a:lnTo>
                    <a:lnTo>
                      <a:pt x="6567676" y="180795"/>
                    </a:lnTo>
                    <a:lnTo>
                      <a:pt x="6572275" y="226441"/>
                    </a:lnTo>
                    <a:lnTo>
                      <a:pt x="6572275" y="1132204"/>
                    </a:lnTo>
                    <a:lnTo>
                      <a:pt x="6567676" y="1177850"/>
                    </a:lnTo>
                    <a:lnTo>
                      <a:pt x="6554485" y="1220360"/>
                    </a:lnTo>
                    <a:lnTo>
                      <a:pt x="6533612" y="1258825"/>
                    </a:lnTo>
                    <a:lnTo>
                      <a:pt x="6505965" y="1292336"/>
                    </a:lnTo>
                    <a:lnTo>
                      <a:pt x="6472455" y="1319982"/>
                    </a:lnTo>
                    <a:lnTo>
                      <a:pt x="6433990" y="1340856"/>
                    </a:lnTo>
                    <a:lnTo>
                      <a:pt x="6391480" y="1354046"/>
                    </a:lnTo>
                    <a:lnTo>
                      <a:pt x="6345834" y="1358646"/>
                    </a:lnTo>
                    <a:lnTo>
                      <a:pt x="226440" y="1358646"/>
                    </a:lnTo>
                    <a:lnTo>
                      <a:pt x="180806" y="1354046"/>
                    </a:lnTo>
                    <a:lnTo>
                      <a:pt x="138301" y="1340856"/>
                    </a:lnTo>
                    <a:lnTo>
                      <a:pt x="99837" y="1319982"/>
                    </a:lnTo>
                    <a:lnTo>
                      <a:pt x="66324" y="1292336"/>
                    </a:lnTo>
                    <a:lnTo>
                      <a:pt x="38673" y="1258825"/>
                    </a:lnTo>
                    <a:lnTo>
                      <a:pt x="17795" y="1220360"/>
                    </a:lnTo>
                    <a:lnTo>
                      <a:pt x="4600" y="1177850"/>
                    </a:lnTo>
                    <a:lnTo>
                      <a:pt x="0" y="1132204"/>
                    </a:lnTo>
                    <a:lnTo>
                      <a:pt x="0" y="226441"/>
                    </a:lnTo>
                    <a:close/>
                  </a:path>
                </a:pathLst>
              </a:custGeom>
              <a:ln w="9525">
                <a:solidFill>
                  <a:srgbClr val="55CE74"/>
                </a:solidFill>
              </a:ln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pic>
            <p:nvPicPr>
              <p:cNvPr id="28" name="object 16">
                <a:extLst>
                  <a:ext uri="{FF2B5EF4-FFF2-40B4-BE49-F238E27FC236}">
                    <a16:creationId xmlns:a16="http://schemas.microsoft.com/office/drawing/2014/main" id="{E8D76F94-032E-F40D-3902-5AED507D96B6}"/>
                  </a:ext>
                </a:extLst>
              </p:cNvPr>
              <p:cNvPicPr/>
              <p:nvPr/>
            </p:nvPicPr>
            <p:blipFill>
              <a:blip r:embed="rId5" cstate="print"/>
              <a:stretch>
                <a:fillRect/>
              </a:stretch>
            </p:blipFill>
            <p:spPr>
              <a:xfrm>
                <a:off x="2500248" y="305930"/>
                <a:ext cx="1714500" cy="733945"/>
              </a:xfrm>
              <a:prstGeom prst="rect">
                <a:avLst/>
              </a:prstGeom>
            </p:spPr>
          </p:pic>
        </p:grpSp>
        <p:sp>
          <p:nvSpPr>
            <p:cNvPr id="22" name="object 16">
              <a:extLst>
                <a:ext uri="{FF2B5EF4-FFF2-40B4-BE49-F238E27FC236}">
                  <a16:creationId xmlns:a16="http://schemas.microsoft.com/office/drawing/2014/main" id="{D60ADF60-B9C9-4C20-6D91-FCB2B7DC5A66}"/>
                </a:ext>
              </a:extLst>
            </p:cNvPr>
            <p:cNvSpPr txBox="1"/>
            <p:nvPr/>
          </p:nvSpPr>
          <p:spPr>
            <a:xfrm>
              <a:off x="2775727" y="2875716"/>
              <a:ext cx="3332858" cy="391795"/>
            </a:xfrm>
            <a:prstGeom prst="rect">
              <a:avLst/>
            </a:prstGeom>
            <a:noFill/>
          </p:spPr>
          <p:txBody>
            <a:bodyPr vert="horz" wrap="square" lIns="0" tIns="12700" rIns="0" bIns="0" rtlCol="0">
              <a:spAutoFit/>
            </a:bodyPr>
            <a:lstStyle/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Volumen 4,  Número 1  Enero a Julio 2021</a:t>
              </a:r>
            </a:p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Revista Semestral. Venezuela</a:t>
              </a:r>
              <a:endParaRPr sz="1200" dirty="0">
                <a:latin typeface="Arial"/>
                <a:cs typeface="Arial"/>
              </a:endParaRPr>
            </a:p>
          </p:txBody>
        </p:sp>
        <p:pic>
          <p:nvPicPr>
            <p:cNvPr id="23" name="object 25">
              <a:extLst>
                <a:ext uri="{FF2B5EF4-FFF2-40B4-BE49-F238E27FC236}">
                  <a16:creationId xmlns:a16="http://schemas.microsoft.com/office/drawing/2014/main" id="{1ECCC5B4-4096-3092-9945-BE58E131C7DD}"/>
                </a:ext>
              </a:extLst>
            </p:cNvPr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470065" y="2027896"/>
              <a:ext cx="2305662" cy="1053903"/>
            </a:xfrm>
            <a:prstGeom prst="rect">
              <a:avLst/>
            </a:prstGeom>
          </p:spPr>
        </p:pic>
        <p:pic>
          <p:nvPicPr>
            <p:cNvPr id="24" name="object 31">
              <a:extLst>
                <a:ext uri="{FF2B5EF4-FFF2-40B4-BE49-F238E27FC236}">
                  <a16:creationId xmlns:a16="http://schemas.microsoft.com/office/drawing/2014/main" id="{3FC4430A-D63B-C799-C39D-AAA9473B890D}"/>
                </a:ext>
              </a:extLst>
            </p:cNvPr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4932681" y="1951410"/>
              <a:ext cx="1805304" cy="893889"/>
            </a:xfrm>
            <a:prstGeom prst="rect">
              <a:avLst/>
            </a:prstGeom>
          </p:spPr>
        </p:pic>
      </p:grpSp>
    </p:spTree>
  </p:cSld>
  <p:clrMapOvr>
    <a:masterClrMapping/>
  </p:clrMapOvr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94485" y="115823"/>
            <a:ext cx="6669405" cy="8926195"/>
            <a:chOff x="94485" y="115823"/>
            <a:chExt cx="6669405" cy="8926195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204216" y="8708135"/>
              <a:ext cx="6518148" cy="158496"/>
            </a:xfrm>
            <a:prstGeom prst="rect">
              <a:avLst/>
            </a:prstGeom>
          </p:spPr>
        </p:pic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96012" y="115823"/>
              <a:ext cx="6665976" cy="1452372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42849" y="142875"/>
              <a:ext cx="6572275" cy="1358646"/>
            </a:xfrm>
            <a:prstGeom prst="rect">
              <a:avLst/>
            </a:prstGeom>
          </p:spPr>
        </p:pic>
        <p:sp>
          <p:nvSpPr>
            <p:cNvPr id="6" name="object 6"/>
            <p:cNvSpPr/>
            <p:nvPr/>
          </p:nvSpPr>
          <p:spPr>
            <a:xfrm>
              <a:off x="142849" y="142875"/>
              <a:ext cx="6572884" cy="1358900"/>
            </a:xfrm>
            <a:custGeom>
              <a:avLst/>
              <a:gdLst/>
              <a:ahLst/>
              <a:cxnLst/>
              <a:rect l="l" t="t" r="r" b="b"/>
              <a:pathLst>
                <a:path w="6572884" h="1358900">
                  <a:moveTo>
                    <a:pt x="0" y="226441"/>
                  </a:moveTo>
                  <a:lnTo>
                    <a:pt x="4600" y="180795"/>
                  </a:lnTo>
                  <a:lnTo>
                    <a:pt x="17795" y="138285"/>
                  </a:lnTo>
                  <a:lnTo>
                    <a:pt x="38673" y="99820"/>
                  </a:lnTo>
                  <a:lnTo>
                    <a:pt x="66324" y="66309"/>
                  </a:lnTo>
                  <a:lnTo>
                    <a:pt x="99837" y="38663"/>
                  </a:lnTo>
                  <a:lnTo>
                    <a:pt x="138301" y="17789"/>
                  </a:lnTo>
                  <a:lnTo>
                    <a:pt x="180806" y="4599"/>
                  </a:lnTo>
                  <a:lnTo>
                    <a:pt x="226440" y="0"/>
                  </a:lnTo>
                  <a:lnTo>
                    <a:pt x="6345834" y="0"/>
                  </a:lnTo>
                  <a:lnTo>
                    <a:pt x="6391480" y="4599"/>
                  </a:lnTo>
                  <a:lnTo>
                    <a:pt x="6433990" y="17789"/>
                  </a:lnTo>
                  <a:lnTo>
                    <a:pt x="6472455" y="38663"/>
                  </a:lnTo>
                  <a:lnTo>
                    <a:pt x="6505965" y="66309"/>
                  </a:lnTo>
                  <a:lnTo>
                    <a:pt x="6533612" y="99820"/>
                  </a:lnTo>
                  <a:lnTo>
                    <a:pt x="6554485" y="138285"/>
                  </a:lnTo>
                  <a:lnTo>
                    <a:pt x="6567676" y="180795"/>
                  </a:lnTo>
                  <a:lnTo>
                    <a:pt x="6572275" y="226441"/>
                  </a:lnTo>
                  <a:lnTo>
                    <a:pt x="6572275" y="1132204"/>
                  </a:lnTo>
                  <a:lnTo>
                    <a:pt x="6567676" y="1177850"/>
                  </a:lnTo>
                  <a:lnTo>
                    <a:pt x="6554485" y="1220360"/>
                  </a:lnTo>
                  <a:lnTo>
                    <a:pt x="6533612" y="1258825"/>
                  </a:lnTo>
                  <a:lnTo>
                    <a:pt x="6505965" y="1292336"/>
                  </a:lnTo>
                  <a:lnTo>
                    <a:pt x="6472455" y="1319982"/>
                  </a:lnTo>
                  <a:lnTo>
                    <a:pt x="6433990" y="1340856"/>
                  </a:lnTo>
                  <a:lnTo>
                    <a:pt x="6391480" y="1354046"/>
                  </a:lnTo>
                  <a:lnTo>
                    <a:pt x="6345834" y="1358646"/>
                  </a:lnTo>
                  <a:lnTo>
                    <a:pt x="226440" y="1358646"/>
                  </a:lnTo>
                  <a:lnTo>
                    <a:pt x="180806" y="1354046"/>
                  </a:lnTo>
                  <a:lnTo>
                    <a:pt x="138301" y="1340856"/>
                  </a:lnTo>
                  <a:lnTo>
                    <a:pt x="99837" y="1319982"/>
                  </a:lnTo>
                  <a:lnTo>
                    <a:pt x="66324" y="1292336"/>
                  </a:lnTo>
                  <a:lnTo>
                    <a:pt x="38673" y="1258825"/>
                  </a:lnTo>
                  <a:lnTo>
                    <a:pt x="17795" y="1220360"/>
                  </a:lnTo>
                  <a:lnTo>
                    <a:pt x="4600" y="1177850"/>
                  </a:lnTo>
                  <a:lnTo>
                    <a:pt x="0" y="1132204"/>
                  </a:lnTo>
                  <a:lnTo>
                    <a:pt x="0" y="226441"/>
                  </a:lnTo>
                  <a:close/>
                </a:path>
              </a:pathLst>
            </a:custGeom>
            <a:ln w="9525">
              <a:solidFill>
                <a:srgbClr val="55CE7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" name="object 7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2500248" y="305930"/>
              <a:ext cx="1714500" cy="733945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2738628" y="1024127"/>
              <a:ext cx="1897379" cy="371855"/>
            </a:xfrm>
            <a:prstGeom prst="rect">
              <a:avLst/>
            </a:prstGeom>
          </p:spPr>
        </p:pic>
        <p:pic>
          <p:nvPicPr>
            <p:cNvPr id="9" name="object 9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4401312" y="1024127"/>
              <a:ext cx="1577339" cy="371855"/>
            </a:xfrm>
            <a:prstGeom prst="rect">
              <a:avLst/>
            </a:prstGeom>
          </p:spPr>
        </p:pic>
        <p:pic>
          <p:nvPicPr>
            <p:cNvPr id="10" name="object 10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3169920" y="1207007"/>
              <a:ext cx="1546859" cy="371855"/>
            </a:xfrm>
            <a:prstGeom prst="rect">
              <a:avLst/>
            </a:prstGeom>
          </p:spPr>
        </p:pic>
        <p:pic>
          <p:nvPicPr>
            <p:cNvPr id="11" name="object 11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4482083" y="1207007"/>
              <a:ext cx="284988" cy="371855"/>
            </a:xfrm>
            <a:prstGeom prst="rect">
              <a:avLst/>
            </a:prstGeom>
          </p:spPr>
        </p:pic>
        <p:pic>
          <p:nvPicPr>
            <p:cNvPr id="12" name="object 12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4571999" y="1207007"/>
              <a:ext cx="1013460" cy="371855"/>
            </a:xfrm>
            <a:prstGeom prst="rect">
              <a:avLst/>
            </a:prstGeom>
          </p:spPr>
        </p:pic>
        <p:pic>
          <p:nvPicPr>
            <p:cNvPr id="13" name="object 13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324612" y="234695"/>
              <a:ext cx="1719072" cy="1341120"/>
            </a:xfrm>
            <a:prstGeom prst="rect">
              <a:avLst/>
            </a:prstGeom>
          </p:spPr>
        </p:pic>
        <p:pic>
          <p:nvPicPr>
            <p:cNvPr id="14" name="object 14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5606795" y="8193022"/>
              <a:ext cx="1092707" cy="848868"/>
            </a:xfrm>
            <a:prstGeom prst="rect">
              <a:avLst/>
            </a:prstGeom>
          </p:spPr>
        </p:pic>
        <p:pic>
          <p:nvPicPr>
            <p:cNvPr id="15" name="object 15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109728" y="8193022"/>
              <a:ext cx="1092708" cy="848868"/>
            </a:xfrm>
            <a:prstGeom prst="rect">
              <a:avLst/>
            </a:prstGeom>
          </p:spPr>
        </p:pic>
      </p:grpSp>
      <p:sp>
        <p:nvSpPr>
          <p:cNvPr id="16" name="object 16"/>
          <p:cNvSpPr txBox="1"/>
          <p:nvPr/>
        </p:nvSpPr>
        <p:spPr>
          <a:xfrm>
            <a:off x="293014" y="1068451"/>
            <a:ext cx="6308725" cy="68249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2992755" marR="735330" indent="-431800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Arial"/>
                <a:cs typeface="Arial"/>
              </a:rPr>
              <a:t>6ta.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Edición</a:t>
            </a:r>
            <a:r>
              <a:rPr sz="1200" b="1" spc="-10" dirty="0">
                <a:latin typeface="Arial"/>
                <a:cs typeface="Arial"/>
              </a:rPr>
              <a:t> Volumen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I</a:t>
            </a:r>
            <a:r>
              <a:rPr sz="1200" b="1" spc="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Enero</a:t>
            </a:r>
            <a:r>
              <a:rPr sz="1200" b="1" spc="-3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a</a:t>
            </a:r>
            <a:r>
              <a:rPr sz="1200" b="1" spc="-2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Julio</a:t>
            </a:r>
            <a:r>
              <a:rPr sz="1200" b="1" spc="-5" dirty="0">
                <a:latin typeface="Arial"/>
                <a:cs typeface="Arial"/>
              </a:rPr>
              <a:t> </a:t>
            </a:r>
            <a:r>
              <a:rPr sz="1200" b="1" spc="-20" dirty="0">
                <a:latin typeface="Arial"/>
                <a:cs typeface="Arial"/>
              </a:rPr>
              <a:t>2021 </a:t>
            </a:r>
            <a:r>
              <a:rPr sz="1200" b="1" dirty="0">
                <a:latin typeface="Arial"/>
                <a:cs typeface="Arial"/>
              </a:rPr>
              <a:t>Revista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Semestral-</a:t>
            </a:r>
            <a:r>
              <a:rPr sz="1200" b="1" spc="-40" dirty="0">
                <a:latin typeface="Arial"/>
                <a:cs typeface="Arial"/>
              </a:rPr>
              <a:t> </a:t>
            </a:r>
            <a:r>
              <a:rPr sz="1200" b="1" spc="-10" dirty="0">
                <a:latin typeface="Arial"/>
                <a:cs typeface="Arial"/>
              </a:rPr>
              <a:t>Venezuela</a:t>
            </a:r>
            <a:endParaRPr sz="12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305"/>
              </a:spcBef>
            </a:pPr>
            <a:endParaRPr sz="1200">
              <a:latin typeface="Arial"/>
              <a:cs typeface="Arial"/>
            </a:endParaRPr>
          </a:p>
          <a:p>
            <a:pPr algn="ctr">
              <a:lnSpc>
                <a:spcPct val="100000"/>
              </a:lnSpc>
            </a:pPr>
            <a:r>
              <a:rPr sz="1200" b="1" spc="-10" dirty="0">
                <a:latin typeface="Times New Roman"/>
                <a:cs typeface="Times New Roman"/>
              </a:rPr>
              <a:t>Teorías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que</a:t>
            </a:r>
            <a:r>
              <a:rPr sz="1200" b="1" spc="-9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Apoyan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el</a:t>
            </a:r>
            <a:r>
              <a:rPr sz="1200" b="1" spc="-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Estudio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60"/>
              </a:spcBef>
            </a:pP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1200" b="1" i="1" dirty="0">
                <a:latin typeface="Times New Roman"/>
                <a:cs typeface="Times New Roman"/>
              </a:rPr>
              <a:t>Los</a:t>
            </a:r>
            <a:r>
              <a:rPr sz="1200" b="1" i="1" spc="-20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siete</a:t>
            </a:r>
            <a:r>
              <a:rPr sz="1200" b="1" i="1" spc="-10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vectores</a:t>
            </a:r>
            <a:r>
              <a:rPr sz="1200" b="1" i="1" spc="15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de</a:t>
            </a:r>
            <a:r>
              <a:rPr sz="1200" b="1" i="1" spc="-15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desarrollo</a:t>
            </a:r>
            <a:r>
              <a:rPr sz="1200" b="1" i="1" spc="-25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de</a:t>
            </a:r>
            <a:r>
              <a:rPr sz="1200" b="1" i="1" spc="-15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la</a:t>
            </a:r>
            <a:r>
              <a:rPr sz="1200" b="1" i="1" spc="-20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identidad</a:t>
            </a:r>
            <a:r>
              <a:rPr sz="1200" b="1" i="1" spc="-5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de</a:t>
            </a:r>
            <a:r>
              <a:rPr sz="1200" b="1" i="1" spc="-20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Chickering</a:t>
            </a:r>
            <a:r>
              <a:rPr sz="1200" b="1" i="1" spc="-15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y</a:t>
            </a:r>
            <a:r>
              <a:rPr sz="1200" b="1" i="1" spc="-15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Reisser</a:t>
            </a:r>
            <a:r>
              <a:rPr sz="1200" b="1" i="1" spc="-15" dirty="0">
                <a:latin typeface="Times New Roman"/>
                <a:cs typeface="Times New Roman"/>
              </a:rPr>
              <a:t> </a:t>
            </a:r>
            <a:r>
              <a:rPr sz="1200" b="1" i="1" spc="-10" dirty="0">
                <a:latin typeface="Times New Roman"/>
                <a:cs typeface="Times New Roman"/>
              </a:rPr>
              <a:t>(1993)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60"/>
              </a:spcBef>
            </a:pPr>
            <a:endParaRPr sz="1200">
              <a:latin typeface="Times New Roman"/>
              <a:cs typeface="Times New Roman"/>
            </a:endParaRPr>
          </a:p>
          <a:p>
            <a:pPr marL="375285" marR="5080" indent="-36322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Arthur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Chickering,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basándose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ideas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Erick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Erickson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(1959-</a:t>
            </a:r>
            <a:r>
              <a:rPr sz="1200" dirty="0">
                <a:latin typeface="Times New Roman"/>
                <a:cs typeface="Times New Roman"/>
              </a:rPr>
              <a:t>1980),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elaboró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1969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teoría </a:t>
            </a:r>
            <a:r>
              <a:rPr sz="1200" dirty="0">
                <a:latin typeface="Times New Roman"/>
                <a:cs typeface="Times New Roman"/>
              </a:rPr>
              <a:t>sobre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establecimiento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identidad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aspecto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básico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desarrollo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estudiantes </a:t>
            </a:r>
            <a:r>
              <a:rPr sz="1200" dirty="0">
                <a:latin typeface="Times New Roman"/>
                <a:cs typeface="Times New Roman"/>
              </a:rPr>
              <a:t>durante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sus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años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preparación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formación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universidad,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aproximadamente,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entre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18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0" dirty="0">
                <a:latin typeface="Times New Roman"/>
                <a:cs typeface="Times New Roman"/>
              </a:rPr>
              <a:t>y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24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años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 edad.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 estar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trabajando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Goddard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Collage,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entre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1959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1965,</a:t>
            </a:r>
            <a:r>
              <a:rPr sz="1200" spc="-10" dirty="0">
                <a:latin typeface="Times New Roman"/>
                <a:cs typeface="Times New Roman"/>
              </a:rPr>
              <a:t> Chickering </a:t>
            </a:r>
            <a:r>
              <a:rPr sz="1200" dirty="0">
                <a:latin typeface="Times New Roman"/>
                <a:cs typeface="Times New Roman"/>
              </a:rPr>
              <a:t>investigó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sentó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bases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más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tarde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simplemente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denominaría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Siete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Vectores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Chickering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(y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Reisser),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teoría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psicosocial sobre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desarrollo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identidad muy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conocida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en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actualidad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ámbito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educativo,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aunque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citada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mayor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frecuencia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artículos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escritos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inglés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otros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idiomas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(incluyendo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español).Cada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uno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siete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vectores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desarrollo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propuestos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este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autor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contribuye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formación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identidad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estudiantes </a:t>
            </a:r>
            <a:r>
              <a:rPr sz="1200" dirty="0">
                <a:latin typeface="Times New Roman"/>
                <a:cs typeface="Times New Roman"/>
              </a:rPr>
              <a:t>universitarios,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cuales transitan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estos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vectores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diferentes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ritmos,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pudiéndose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presentar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el </a:t>
            </a:r>
            <a:r>
              <a:rPr sz="1200" dirty="0">
                <a:latin typeface="Times New Roman"/>
                <a:cs typeface="Times New Roman"/>
              </a:rPr>
              <a:t>caso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algunos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ellos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retornen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vector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ya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habían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dejado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atrás,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volver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spc="-50" dirty="0">
                <a:latin typeface="Times New Roman"/>
                <a:cs typeface="Times New Roman"/>
              </a:rPr>
              <a:t>a </a:t>
            </a:r>
            <a:r>
              <a:rPr sz="1200" dirty="0">
                <a:latin typeface="Times New Roman"/>
                <a:cs typeface="Times New Roman"/>
              </a:rPr>
              <a:t>examinar</a:t>
            </a:r>
            <a:r>
              <a:rPr sz="1200" spc="26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aspectos</a:t>
            </a:r>
            <a:r>
              <a:rPr sz="1200" spc="26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relacionados</a:t>
            </a:r>
            <a:r>
              <a:rPr sz="1200" spc="26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26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éste</a:t>
            </a:r>
            <a:r>
              <a:rPr sz="1200" spc="26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(Evans,</a:t>
            </a:r>
            <a:r>
              <a:rPr sz="1200" spc="26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Forney</a:t>
            </a:r>
            <a:r>
              <a:rPr sz="1200" spc="254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250" dirty="0">
                <a:latin typeface="Times New Roman"/>
                <a:cs typeface="Times New Roman"/>
              </a:rPr>
              <a:t>  </a:t>
            </a:r>
            <a:r>
              <a:rPr sz="1200" spc="-10" dirty="0">
                <a:latin typeface="Times New Roman"/>
                <a:cs typeface="Times New Roman"/>
              </a:rPr>
              <a:t>Guido-</a:t>
            </a:r>
            <a:r>
              <a:rPr sz="1200" dirty="0">
                <a:latin typeface="Times New Roman"/>
                <a:cs typeface="Times New Roman"/>
              </a:rPr>
              <a:t>DiBrito,</a:t>
            </a:r>
            <a:r>
              <a:rPr sz="1200" spc="260" dirty="0">
                <a:latin typeface="Times New Roman"/>
                <a:cs typeface="Times New Roman"/>
              </a:rPr>
              <a:t>  </a:t>
            </a:r>
            <a:r>
              <a:rPr sz="1200" spc="-10" dirty="0">
                <a:latin typeface="Times New Roman"/>
                <a:cs typeface="Times New Roman"/>
              </a:rPr>
              <a:t>1998). </a:t>
            </a:r>
            <a:r>
              <a:rPr sz="1200" dirty="0">
                <a:latin typeface="Times New Roman"/>
                <a:cs typeface="Times New Roman"/>
              </a:rPr>
              <a:t>Posteriormente,</a:t>
            </a:r>
            <a:r>
              <a:rPr sz="1200" spc="10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Chickering</a:t>
            </a:r>
            <a:r>
              <a:rPr sz="1200" spc="10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trabajó</a:t>
            </a:r>
            <a:r>
              <a:rPr sz="1200" spc="10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11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Linda</a:t>
            </a:r>
            <a:r>
              <a:rPr sz="1200" spc="10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Reisser</a:t>
            </a:r>
            <a:r>
              <a:rPr sz="1200" spc="10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(1993)</a:t>
            </a:r>
            <a:r>
              <a:rPr sz="1200" spc="10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4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revisión</a:t>
            </a:r>
            <a:r>
              <a:rPr sz="1200" spc="10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48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49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teoría, </a:t>
            </a:r>
            <a:r>
              <a:rPr sz="1200" dirty="0">
                <a:latin typeface="Times New Roman"/>
                <a:cs typeface="Times New Roman"/>
              </a:rPr>
              <a:t>incorporando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resultados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nuevas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investigaciones.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65"/>
              </a:spcBef>
            </a:pP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1200" b="1" i="1" dirty="0">
                <a:latin typeface="Times New Roman"/>
                <a:cs typeface="Times New Roman"/>
              </a:rPr>
              <a:t>Teoría</a:t>
            </a:r>
            <a:r>
              <a:rPr sz="1200" b="1" i="1" spc="260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de</a:t>
            </a:r>
            <a:r>
              <a:rPr sz="1200" b="1" i="1" spc="-20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la</a:t>
            </a:r>
            <a:r>
              <a:rPr sz="1200" b="1" i="1" spc="-25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participación</a:t>
            </a:r>
            <a:r>
              <a:rPr sz="1200" b="1" i="1" spc="-5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de</a:t>
            </a:r>
            <a:r>
              <a:rPr sz="1200" b="1" i="1" spc="245" dirty="0">
                <a:latin typeface="Times New Roman"/>
                <a:cs typeface="Times New Roman"/>
              </a:rPr>
              <a:t> </a:t>
            </a:r>
            <a:r>
              <a:rPr sz="1200" b="1" i="1" spc="-20" dirty="0">
                <a:latin typeface="Times New Roman"/>
                <a:cs typeface="Times New Roman"/>
              </a:rPr>
              <a:t>Valdés</a:t>
            </a:r>
            <a:r>
              <a:rPr sz="1200" b="1" i="1" dirty="0">
                <a:latin typeface="Times New Roman"/>
                <a:cs typeface="Times New Roman"/>
              </a:rPr>
              <a:t> y</a:t>
            </a:r>
            <a:r>
              <a:rPr sz="1200" b="1" i="1" spc="-20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Urías</a:t>
            </a:r>
            <a:r>
              <a:rPr sz="1200" b="1" i="1" spc="-35" dirty="0">
                <a:latin typeface="Times New Roman"/>
                <a:cs typeface="Times New Roman"/>
              </a:rPr>
              <a:t> </a:t>
            </a:r>
            <a:r>
              <a:rPr sz="1200" b="1" i="1" spc="-10" dirty="0">
                <a:latin typeface="Times New Roman"/>
                <a:cs typeface="Times New Roman"/>
              </a:rPr>
              <a:t>(2011)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60"/>
              </a:spcBef>
            </a:pPr>
            <a:endParaRPr sz="1200">
              <a:latin typeface="Times New Roman"/>
              <a:cs typeface="Times New Roman"/>
            </a:endParaRPr>
          </a:p>
          <a:p>
            <a:pPr marL="375285" marR="5080" indent="-36322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respuestas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padres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respecto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factores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ellos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consideran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afectan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aprendizaje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 </a:t>
            </a:r>
            <a:r>
              <a:rPr sz="1200" dirty="0">
                <a:latin typeface="Times New Roman"/>
                <a:cs typeface="Times New Roman"/>
              </a:rPr>
              <a:t>sus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hijos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comprenden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aspectos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relativos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propios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hijos,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docentes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familia.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Estos </a:t>
            </a:r>
            <a:r>
              <a:rPr sz="1200" dirty="0">
                <a:latin typeface="Times New Roman"/>
                <a:cs typeface="Times New Roman"/>
              </a:rPr>
              <a:t>factores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son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considerados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alguna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forma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Laboratorio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Latinoamericano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Evaluación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Calidad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Educativa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(LLECE,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1997),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Sánchez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Valdés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(2003)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Martínez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(2004),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cual </a:t>
            </a:r>
            <a:r>
              <a:rPr sz="1200" dirty="0">
                <a:latin typeface="Times New Roman"/>
                <a:cs typeface="Times New Roman"/>
              </a:rPr>
              <a:t>permite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afirmar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padres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familia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poseen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visión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general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acertada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respecto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los </a:t>
            </a:r>
            <a:r>
              <a:rPr sz="1200" dirty="0">
                <a:latin typeface="Times New Roman"/>
                <a:cs typeface="Times New Roman"/>
              </a:rPr>
              <a:t>factores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pueden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afectar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logro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escolar.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padres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madres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consideran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que,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relativo </a:t>
            </a:r>
            <a:r>
              <a:rPr sz="1200" dirty="0">
                <a:latin typeface="Times New Roman"/>
                <a:cs typeface="Times New Roman"/>
              </a:rPr>
              <a:t>a los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hijos,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son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aspectos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motivacionales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actitudinales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 afectan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aprendizaje.</a:t>
            </a:r>
            <a:r>
              <a:rPr sz="1200" spc="3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 </a:t>
            </a:r>
            <a:r>
              <a:rPr sz="1200" spc="-2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consideración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factores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familia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influyen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logro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escolar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hijos,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los </a:t>
            </a:r>
            <a:r>
              <a:rPr sz="1200" dirty="0">
                <a:latin typeface="Times New Roman"/>
                <a:cs typeface="Times New Roman"/>
              </a:rPr>
              <a:t>padres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madres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consideran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aspectos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tanto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insumo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procesal.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60"/>
              </a:spcBef>
            </a:pP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z="1200" b="1" i="1" dirty="0">
                <a:latin typeface="Times New Roman"/>
                <a:cs typeface="Times New Roman"/>
              </a:rPr>
              <a:t>Enfoque</a:t>
            </a:r>
            <a:r>
              <a:rPr sz="1200" b="1" i="1" spc="-40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ecológico</a:t>
            </a:r>
            <a:r>
              <a:rPr sz="1200" b="1" i="1" spc="5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del</a:t>
            </a:r>
            <a:r>
              <a:rPr sz="1200" b="1" i="1" spc="-15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desarrollo</a:t>
            </a:r>
            <a:r>
              <a:rPr sz="1200" b="1" i="1" spc="-35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humano</a:t>
            </a:r>
            <a:r>
              <a:rPr sz="1200" b="1" i="1" spc="-60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de</a:t>
            </a:r>
            <a:r>
              <a:rPr sz="1200" b="1" i="1" spc="-20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Bronfenbrenner</a:t>
            </a:r>
            <a:r>
              <a:rPr sz="1200" b="1" i="1" spc="-45" dirty="0">
                <a:latin typeface="Times New Roman"/>
                <a:cs typeface="Times New Roman"/>
              </a:rPr>
              <a:t> </a:t>
            </a:r>
            <a:r>
              <a:rPr sz="1200" b="1" i="1" spc="-10" dirty="0">
                <a:latin typeface="Times New Roman"/>
                <a:cs typeface="Times New Roman"/>
              </a:rPr>
              <a:t>(1987)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60"/>
              </a:spcBef>
            </a:pP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autor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denomina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este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enfoque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teoría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ecológica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enfoque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ecológico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desarrollo</a:t>
            </a:r>
            <a:r>
              <a:rPr sz="1200" spc="-10" dirty="0">
                <a:latin typeface="Times New Roman"/>
                <a:cs typeface="Times New Roman"/>
              </a:rPr>
              <a:t> humano,</a:t>
            </a:r>
            <a:endParaRPr sz="1200">
              <a:latin typeface="Times New Roman"/>
              <a:cs typeface="Times New Roman"/>
            </a:endParaRPr>
          </a:p>
        </p:txBody>
      </p:sp>
      <p:pic>
        <p:nvPicPr>
          <p:cNvPr id="17" name="object 17"/>
          <p:cNvPicPr/>
          <p:nvPr/>
        </p:nvPicPr>
        <p:blipFill>
          <a:blip r:embed="rId13" cstate="print"/>
          <a:stretch>
            <a:fillRect/>
          </a:stretch>
        </p:blipFill>
        <p:spPr>
          <a:xfrm>
            <a:off x="4560951" y="179514"/>
            <a:ext cx="1805304" cy="893889"/>
          </a:xfrm>
          <a:prstGeom prst="rect">
            <a:avLst/>
          </a:prstGeom>
        </p:spPr>
      </p:pic>
      <p:sp>
        <p:nvSpPr>
          <p:cNvPr id="18" name="object 18"/>
          <p:cNvSpPr txBox="1"/>
          <p:nvPr/>
        </p:nvSpPr>
        <p:spPr>
          <a:xfrm>
            <a:off x="1312291" y="8226179"/>
            <a:ext cx="4355465" cy="7607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ts val="1410"/>
              </a:lnSpc>
            </a:pPr>
            <a:r>
              <a:rPr sz="1200" b="1" spc="-20" dirty="0">
                <a:latin typeface="Times New Roman"/>
                <a:cs typeface="Times New Roman"/>
              </a:rPr>
              <a:t>Teoría</a:t>
            </a:r>
            <a:r>
              <a:rPr sz="1200" b="1" spc="-1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Identidad</a:t>
            </a:r>
            <a:r>
              <a:rPr sz="1200" b="1" spc="-3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Nacional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del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Nuevo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Republicano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spc="-25" dirty="0">
                <a:latin typeface="Times New Roman"/>
                <a:cs typeface="Times New Roman"/>
              </a:rPr>
              <a:t>con</a:t>
            </a:r>
            <a:endParaRPr sz="1200">
              <a:latin typeface="Times New Roman"/>
              <a:cs typeface="Times New Roman"/>
            </a:endParaRPr>
          </a:p>
          <a:p>
            <a:pPr marL="12700" marR="5080" algn="ctr">
              <a:lnSpc>
                <a:spcPts val="1400"/>
              </a:lnSpc>
              <a:spcBef>
                <a:spcPts val="80"/>
              </a:spcBef>
            </a:pPr>
            <a:r>
              <a:rPr sz="1200" b="1" dirty="0">
                <a:latin typeface="Times New Roman"/>
                <a:cs typeface="Times New Roman"/>
              </a:rPr>
              <a:t>Implicación </a:t>
            </a:r>
            <a:r>
              <a:rPr sz="1200" b="1" spc="-10" dirty="0">
                <a:latin typeface="Times New Roman"/>
                <a:cs typeface="Times New Roman"/>
              </a:rPr>
              <a:t>Corresponsable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Familia,</a:t>
            </a:r>
            <a:r>
              <a:rPr sz="1200" b="1" spc="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Escuela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y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Comunidad.</a:t>
            </a:r>
            <a:r>
              <a:rPr sz="1200" b="1" spc="-40" dirty="0">
                <a:latin typeface="Times New Roman"/>
                <a:cs typeface="Times New Roman"/>
              </a:rPr>
              <a:t> </a:t>
            </a:r>
            <a:r>
              <a:rPr sz="1200" b="1" spc="-25" dirty="0">
                <a:latin typeface="Times New Roman"/>
                <a:cs typeface="Times New Roman"/>
              </a:rPr>
              <a:t>Un </a:t>
            </a:r>
            <a:r>
              <a:rPr sz="1200" b="1" dirty="0">
                <a:latin typeface="Times New Roman"/>
                <a:cs typeface="Times New Roman"/>
              </a:rPr>
              <a:t>Aporte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Educativo</a:t>
            </a:r>
            <a:r>
              <a:rPr sz="1200" b="1" spc="-3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al</a:t>
            </a:r>
            <a:r>
              <a:rPr sz="1200" b="1" spc="-7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Arraigo</a:t>
            </a:r>
            <a:r>
              <a:rPr sz="1200" b="1" spc="28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del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Sentido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Nacionalista</a:t>
            </a:r>
            <a:endParaRPr sz="1200">
              <a:latin typeface="Times New Roman"/>
              <a:cs typeface="Times New Roman"/>
            </a:endParaRPr>
          </a:p>
          <a:p>
            <a:pPr marL="269240" algn="ctr">
              <a:lnSpc>
                <a:spcPct val="100000"/>
              </a:lnSpc>
              <a:spcBef>
                <a:spcPts val="140"/>
              </a:spcBef>
            </a:pPr>
            <a:r>
              <a:rPr sz="1200" b="1" spc="-25" dirty="0">
                <a:latin typeface="Times New Roman"/>
                <a:cs typeface="Times New Roman"/>
              </a:rPr>
              <a:t>Dr.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Elías</a:t>
            </a:r>
            <a:r>
              <a:rPr sz="1200" b="1" spc="-7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A.</a:t>
            </a:r>
            <a:r>
              <a:rPr sz="1200" b="1" spc="-1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Gil</a:t>
            </a:r>
            <a:r>
              <a:rPr sz="1200" b="1" spc="10" dirty="0">
                <a:latin typeface="Times New Roman"/>
                <a:cs typeface="Times New Roman"/>
              </a:rPr>
              <a:t> </a:t>
            </a:r>
            <a:r>
              <a:rPr sz="1200" b="1" spc="-25" dirty="0">
                <a:latin typeface="Times New Roman"/>
                <a:cs typeface="Times New Roman"/>
              </a:rPr>
              <a:t>P.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9" name="object 19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82905" rIns="0" bIns="0" rtlCol="0">
            <a:spAutoFit/>
          </a:bodyPr>
          <a:lstStyle/>
          <a:p>
            <a:pPr marL="240029">
              <a:lnSpc>
                <a:spcPts val="1410"/>
              </a:lnSpc>
            </a:pPr>
            <a:fld id="{81D60167-4931-47E6-BA6A-407CBD079E47}" type="slidenum">
              <a:rPr b="1" spc="-25" dirty="0">
                <a:latin typeface="Times New Roman"/>
                <a:cs typeface="Times New Roman"/>
              </a:rPr>
              <a:t>55</a:t>
            </a:fld>
            <a:endParaRPr b="1" spc="-25" dirty="0">
              <a:latin typeface="Times New Roman"/>
              <a:cs typeface="Times New Roman"/>
            </a:endParaRPr>
          </a:p>
        </p:txBody>
      </p:sp>
      <p:grpSp>
        <p:nvGrpSpPr>
          <p:cNvPr id="20" name="Grupo 19">
            <a:extLst>
              <a:ext uri="{FF2B5EF4-FFF2-40B4-BE49-F238E27FC236}">
                <a16:creationId xmlns:a16="http://schemas.microsoft.com/office/drawing/2014/main" id="{8BA578D1-03CD-66D0-C488-DCBAE137558A}"/>
              </a:ext>
            </a:extLst>
          </p:cNvPr>
          <p:cNvGrpSpPr/>
          <p:nvPr/>
        </p:nvGrpSpPr>
        <p:grpSpPr>
          <a:xfrm>
            <a:off x="95998" y="97725"/>
            <a:ext cx="6665976" cy="1452626"/>
            <a:chOff x="470065" y="1951410"/>
            <a:chExt cx="6665976" cy="1452626"/>
          </a:xfrm>
        </p:grpSpPr>
        <p:grpSp>
          <p:nvGrpSpPr>
            <p:cNvPr id="21" name="object 12">
              <a:extLst>
                <a:ext uri="{FF2B5EF4-FFF2-40B4-BE49-F238E27FC236}">
                  <a16:creationId xmlns:a16="http://schemas.microsoft.com/office/drawing/2014/main" id="{E73540BD-FB00-FAC4-165E-FF09CCDED831}"/>
                </a:ext>
              </a:extLst>
            </p:cNvPr>
            <p:cNvGrpSpPr/>
            <p:nvPr/>
          </p:nvGrpSpPr>
          <p:grpSpPr>
            <a:xfrm>
              <a:off x="470065" y="1951664"/>
              <a:ext cx="6665976" cy="1452372"/>
              <a:chOff x="96011" y="115823"/>
              <a:chExt cx="6665976" cy="1452372"/>
            </a:xfrm>
          </p:grpSpPr>
          <p:pic>
            <p:nvPicPr>
              <p:cNvPr id="25" name="object 13">
                <a:extLst>
                  <a:ext uri="{FF2B5EF4-FFF2-40B4-BE49-F238E27FC236}">
                    <a16:creationId xmlns:a16="http://schemas.microsoft.com/office/drawing/2014/main" id="{8C1E3841-0EC9-88D8-6863-DAACF5750EFB}"/>
                  </a:ext>
                </a:extLst>
              </p:cNvPr>
              <p:cNvPicPr/>
              <p:nvPr/>
            </p:nvPicPr>
            <p:blipFill>
              <a:blip r:embed="rId3" cstate="print"/>
              <a:stretch>
                <a:fillRect/>
              </a:stretch>
            </p:blipFill>
            <p:spPr>
              <a:xfrm>
                <a:off x="96011" y="115823"/>
                <a:ext cx="6665976" cy="1452372"/>
              </a:xfrm>
              <a:prstGeom prst="rect">
                <a:avLst/>
              </a:prstGeom>
            </p:spPr>
          </p:pic>
          <p:pic>
            <p:nvPicPr>
              <p:cNvPr id="26" name="object 14">
                <a:extLst>
                  <a:ext uri="{FF2B5EF4-FFF2-40B4-BE49-F238E27FC236}">
                    <a16:creationId xmlns:a16="http://schemas.microsoft.com/office/drawing/2014/main" id="{20C47F78-4B28-D58E-69DF-E26767F782A2}"/>
                  </a:ext>
                </a:extLst>
              </p:cNvPr>
              <p:cNvPicPr/>
              <p:nvPr/>
            </p:nvPicPr>
            <p:blipFill>
              <a:blip r:embed="rId4" cstate="print"/>
              <a:stretch>
                <a:fillRect/>
              </a:stretch>
            </p:blipFill>
            <p:spPr>
              <a:xfrm>
                <a:off x="142849" y="142875"/>
                <a:ext cx="6572275" cy="1358646"/>
              </a:xfrm>
              <a:prstGeom prst="rect">
                <a:avLst/>
              </a:prstGeom>
            </p:spPr>
          </p:pic>
          <p:sp>
            <p:nvSpPr>
              <p:cNvPr id="27" name="object 15">
                <a:extLst>
                  <a:ext uri="{FF2B5EF4-FFF2-40B4-BE49-F238E27FC236}">
                    <a16:creationId xmlns:a16="http://schemas.microsoft.com/office/drawing/2014/main" id="{C420AE86-9441-6F5B-47B2-A0FCFD288CAA}"/>
                  </a:ext>
                </a:extLst>
              </p:cNvPr>
              <p:cNvSpPr/>
              <p:nvPr/>
            </p:nvSpPr>
            <p:spPr>
              <a:xfrm>
                <a:off x="142849" y="142875"/>
                <a:ext cx="6572884" cy="1358900"/>
              </a:xfrm>
              <a:custGeom>
                <a:avLst/>
                <a:gdLst/>
                <a:ahLst/>
                <a:cxnLst/>
                <a:rect l="l" t="t" r="r" b="b"/>
                <a:pathLst>
                  <a:path w="6572884" h="1358900">
                    <a:moveTo>
                      <a:pt x="0" y="226441"/>
                    </a:moveTo>
                    <a:lnTo>
                      <a:pt x="4600" y="180795"/>
                    </a:lnTo>
                    <a:lnTo>
                      <a:pt x="17795" y="138285"/>
                    </a:lnTo>
                    <a:lnTo>
                      <a:pt x="38673" y="99820"/>
                    </a:lnTo>
                    <a:lnTo>
                      <a:pt x="66324" y="66309"/>
                    </a:lnTo>
                    <a:lnTo>
                      <a:pt x="99837" y="38663"/>
                    </a:lnTo>
                    <a:lnTo>
                      <a:pt x="138301" y="17789"/>
                    </a:lnTo>
                    <a:lnTo>
                      <a:pt x="180806" y="4599"/>
                    </a:lnTo>
                    <a:lnTo>
                      <a:pt x="226440" y="0"/>
                    </a:lnTo>
                    <a:lnTo>
                      <a:pt x="6345834" y="0"/>
                    </a:lnTo>
                    <a:lnTo>
                      <a:pt x="6391480" y="4599"/>
                    </a:lnTo>
                    <a:lnTo>
                      <a:pt x="6433990" y="17789"/>
                    </a:lnTo>
                    <a:lnTo>
                      <a:pt x="6472455" y="38663"/>
                    </a:lnTo>
                    <a:lnTo>
                      <a:pt x="6505965" y="66309"/>
                    </a:lnTo>
                    <a:lnTo>
                      <a:pt x="6533612" y="99820"/>
                    </a:lnTo>
                    <a:lnTo>
                      <a:pt x="6554485" y="138285"/>
                    </a:lnTo>
                    <a:lnTo>
                      <a:pt x="6567676" y="180795"/>
                    </a:lnTo>
                    <a:lnTo>
                      <a:pt x="6572275" y="226441"/>
                    </a:lnTo>
                    <a:lnTo>
                      <a:pt x="6572275" y="1132204"/>
                    </a:lnTo>
                    <a:lnTo>
                      <a:pt x="6567676" y="1177850"/>
                    </a:lnTo>
                    <a:lnTo>
                      <a:pt x="6554485" y="1220360"/>
                    </a:lnTo>
                    <a:lnTo>
                      <a:pt x="6533612" y="1258825"/>
                    </a:lnTo>
                    <a:lnTo>
                      <a:pt x="6505965" y="1292336"/>
                    </a:lnTo>
                    <a:lnTo>
                      <a:pt x="6472455" y="1319982"/>
                    </a:lnTo>
                    <a:lnTo>
                      <a:pt x="6433990" y="1340856"/>
                    </a:lnTo>
                    <a:lnTo>
                      <a:pt x="6391480" y="1354046"/>
                    </a:lnTo>
                    <a:lnTo>
                      <a:pt x="6345834" y="1358646"/>
                    </a:lnTo>
                    <a:lnTo>
                      <a:pt x="226440" y="1358646"/>
                    </a:lnTo>
                    <a:lnTo>
                      <a:pt x="180806" y="1354046"/>
                    </a:lnTo>
                    <a:lnTo>
                      <a:pt x="138301" y="1340856"/>
                    </a:lnTo>
                    <a:lnTo>
                      <a:pt x="99837" y="1319982"/>
                    </a:lnTo>
                    <a:lnTo>
                      <a:pt x="66324" y="1292336"/>
                    </a:lnTo>
                    <a:lnTo>
                      <a:pt x="38673" y="1258825"/>
                    </a:lnTo>
                    <a:lnTo>
                      <a:pt x="17795" y="1220360"/>
                    </a:lnTo>
                    <a:lnTo>
                      <a:pt x="4600" y="1177850"/>
                    </a:lnTo>
                    <a:lnTo>
                      <a:pt x="0" y="1132204"/>
                    </a:lnTo>
                    <a:lnTo>
                      <a:pt x="0" y="226441"/>
                    </a:lnTo>
                    <a:close/>
                  </a:path>
                </a:pathLst>
              </a:custGeom>
              <a:ln w="9525">
                <a:solidFill>
                  <a:srgbClr val="55CE74"/>
                </a:solidFill>
              </a:ln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pic>
            <p:nvPicPr>
              <p:cNvPr id="28" name="object 16">
                <a:extLst>
                  <a:ext uri="{FF2B5EF4-FFF2-40B4-BE49-F238E27FC236}">
                    <a16:creationId xmlns:a16="http://schemas.microsoft.com/office/drawing/2014/main" id="{ACDB8824-6BBB-18C8-B619-920D147DE14A}"/>
                  </a:ext>
                </a:extLst>
              </p:cNvPr>
              <p:cNvPicPr/>
              <p:nvPr/>
            </p:nvPicPr>
            <p:blipFill>
              <a:blip r:embed="rId5" cstate="print"/>
              <a:stretch>
                <a:fillRect/>
              </a:stretch>
            </p:blipFill>
            <p:spPr>
              <a:xfrm>
                <a:off x="2500248" y="305930"/>
                <a:ext cx="1714500" cy="733945"/>
              </a:xfrm>
              <a:prstGeom prst="rect">
                <a:avLst/>
              </a:prstGeom>
            </p:spPr>
          </p:pic>
        </p:grpSp>
        <p:sp>
          <p:nvSpPr>
            <p:cNvPr id="22" name="object 16">
              <a:extLst>
                <a:ext uri="{FF2B5EF4-FFF2-40B4-BE49-F238E27FC236}">
                  <a16:creationId xmlns:a16="http://schemas.microsoft.com/office/drawing/2014/main" id="{B97AB87A-FE0B-086B-7490-70253E769BC9}"/>
                </a:ext>
              </a:extLst>
            </p:cNvPr>
            <p:cNvSpPr txBox="1"/>
            <p:nvPr/>
          </p:nvSpPr>
          <p:spPr>
            <a:xfrm>
              <a:off x="2775727" y="2875716"/>
              <a:ext cx="3332858" cy="391795"/>
            </a:xfrm>
            <a:prstGeom prst="rect">
              <a:avLst/>
            </a:prstGeom>
            <a:noFill/>
          </p:spPr>
          <p:txBody>
            <a:bodyPr vert="horz" wrap="square" lIns="0" tIns="12700" rIns="0" bIns="0" rtlCol="0">
              <a:spAutoFit/>
            </a:bodyPr>
            <a:lstStyle/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Volumen 4,  Número 1  Enero a Julio 2021</a:t>
              </a:r>
            </a:p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Revista Semestral. Venezuela</a:t>
              </a:r>
              <a:endParaRPr sz="1200" dirty="0">
                <a:latin typeface="Arial"/>
                <a:cs typeface="Arial"/>
              </a:endParaRPr>
            </a:p>
          </p:txBody>
        </p:sp>
        <p:pic>
          <p:nvPicPr>
            <p:cNvPr id="23" name="object 25">
              <a:extLst>
                <a:ext uri="{FF2B5EF4-FFF2-40B4-BE49-F238E27FC236}">
                  <a16:creationId xmlns:a16="http://schemas.microsoft.com/office/drawing/2014/main" id="{96F5ECF0-E01E-FEFE-933C-79B0FCAB7A77}"/>
                </a:ext>
              </a:extLst>
            </p:cNvPr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470065" y="2027896"/>
              <a:ext cx="2305662" cy="1053903"/>
            </a:xfrm>
            <a:prstGeom prst="rect">
              <a:avLst/>
            </a:prstGeom>
          </p:spPr>
        </p:pic>
        <p:pic>
          <p:nvPicPr>
            <p:cNvPr id="24" name="object 31">
              <a:extLst>
                <a:ext uri="{FF2B5EF4-FFF2-40B4-BE49-F238E27FC236}">
                  <a16:creationId xmlns:a16="http://schemas.microsoft.com/office/drawing/2014/main" id="{5781353B-A323-678B-3DBF-E178CA58D558}"/>
                </a:ext>
              </a:extLst>
            </p:cNvPr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4932681" y="1951410"/>
              <a:ext cx="1805304" cy="893889"/>
            </a:xfrm>
            <a:prstGeom prst="rect">
              <a:avLst/>
            </a:prstGeom>
          </p:spPr>
        </p:pic>
      </p:grpSp>
    </p:spTree>
  </p:cSld>
  <p:clrMapOvr>
    <a:masterClrMapping/>
  </p:clrMapOvr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94485" y="115823"/>
            <a:ext cx="6669405" cy="8926195"/>
            <a:chOff x="94485" y="115823"/>
            <a:chExt cx="6669405" cy="8926195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204216" y="8708135"/>
              <a:ext cx="6518148" cy="158496"/>
            </a:xfrm>
            <a:prstGeom prst="rect">
              <a:avLst/>
            </a:prstGeom>
          </p:spPr>
        </p:pic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96012" y="115823"/>
              <a:ext cx="6665976" cy="1452372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42849" y="142875"/>
              <a:ext cx="6572275" cy="1358646"/>
            </a:xfrm>
            <a:prstGeom prst="rect">
              <a:avLst/>
            </a:prstGeom>
          </p:spPr>
        </p:pic>
        <p:sp>
          <p:nvSpPr>
            <p:cNvPr id="6" name="object 6"/>
            <p:cNvSpPr/>
            <p:nvPr/>
          </p:nvSpPr>
          <p:spPr>
            <a:xfrm>
              <a:off x="142849" y="142875"/>
              <a:ext cx="6572884" cy="1358900"/>
            </a:xfrm>
            <a:custGeom>
              <a:avLst/>
              <a:gdLst/>
              <a:ahLst/>
              <a:cxnLst/>
              <a:rect l="l" t="t" r="r" b="b"/>
              <a:pathLst>
                <a:path w="6572884" h="1358900">
                  <a:moveTo>
                    <a:pt x="0" y="226441"/>
                  </a:moveTo>
                  <a:lnTo>
                    <a:pt x="4600" y="180795"/>
                  </a:lnTo>
                  <a:lnTo>
                    <a:pt x="17795" y="138285"/>
                  </a:lnTo>
                  <a:lnTo>
                    <a:pt x="38673" y="99820"/>
                  </a:lnTo>
                  <a:lnTo>
                    <a:pt x="66324" y="66309"/>
                  </a:lnTo>
                  <a:lnTo>
                    <a:pt x="99837" y="38663"/>
                  </a:lnTo>
                  <a:lnTo>
                    <a:pt x="138301" y="17789"/>
                  </a:lnTo>
                  <a:lnTo>
                    <a:pt x="180806" y="4599"/>
                  </a:lnTo>
                  <a:lnTo>
                    <a:pt x="226440" y="0"/>
                  </a:lnTo>
                  <a:lnTo>
                    <a:pt x="6345834" y="0"/>
                  </a:lnTo>
                  <a:lnTo>
                    <a:pt x="6391480" y="4599"/>
                  </a:lnTo>
                  <a:lnTo>
                    <a:pt x="6433990" y="17789"/>
                  </a:lnTo>
                  <a:lnTo>
                    <a:pt x="6472455" y="38663"/>
                  </a:lnTo>
                  <a:lnTo>
                    <a:pt x="6505965" y="66309"/>
                  </a:lnTo>
                  <a:lnTo>
                    <a:pt x="6533612" y="99820"/>
                  </a:lnTo>
                  <a:lnTo>
                    <a:pt x="6554485" y="138285"/>
                  </a:lnTo>
                  <a:lnTo>
                    <a:pt x="6567676" y="180795"/>
                  </a:lnTo>
                  <a:lnTo>
                    <a:pt x="6572275" y="226441"/>
                  </a:lnTo>
                  <a:lnTo>
                    <a:pt x="6572275" y="1132204"/>
                  </a:lnTo>
                  <a:lnTo>
                    <a:pt x="6567676" y="1177850"/>
                  </a:lnTo>
                  <a:lnTo>
                    <a:pt x="6554485" y="1220360"/>
                  </a:lnTo>
                  <a:lnTo>
                    <a:pt x="6533612" y="1258825"/>
                  </a:lnTo>
                  <a:lnTo>
                    <a:pt x="6505965" y="1292336"/>
                  </a:lnTo>
                  <a:lnTo>
                    <a:pt x="6472455" y="1319982"/>
                  </a:lnTo>
                  <a:lnTo>
                    <a:pt x="6433990" y="1340856"/>
                  </a:lnTo>
                  <a:lnTo>
                    <a:pt x="6391480" y="1354046"/>
                  </a:lnTo>
                  <a:lnTo>
                    <a:pt x="6345834" y="1358646"/>
                  </a:lnTo>
                  <a:lnTo>
                    <a:pt x="226440" y="1358646"/>
                  </a:lnTo>
                  <a:lnTo>
                    <a:pt x="180806" y="1354046"/>
                  </a:lnTo>
                  <a:lnTo>
                    <a:pt x="138301" y="1340856"/>
                  </a:lnTo>
                  <a:lnTo>
                    <a:pt x="99837" y="1319982"/>
                  </a:lnTo>
                  <a:lnTo>
                    <a:pt x="66324" y="1292336"/>
                  </a:lnTo>
                  <a:lnTo>
                    <a:pt x="38673" y="1258825"/>
                  </a:lnTo>
                  <a:lnTo>
                    <a:pt x="17795" y="1220360"/>
                  </a:lnTo>
                  <a:lnTo>
                    <a:pt x="4600" y="1177850"/>
                  </a:lnTo>
                  <a:lnTo>
                    <a:pt x="0" y="1132204"/>
                  </a:lnTo>
                  <a:lnTo>
                    <a:pt x="0" y="226441"/>
                  </a:lnTo>
                  <a:close/>
                </a:path>
              </a:pathLst>
            </a:custGeom>
            <a:ln w="9525">
              <a:solidFill>
                <a:srgbClr val="55CE7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" name="object 7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2500248" y="305930"/>
              <a:ext cx="1714500" cy="733945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2738628" y="1024127"/>
              <a:ext cx="1897379" cy="371855"/>
            </a:xfrm>
            <a:prstGeom prst="rect">
              <a:avLst/>
            </a:prstGeom>
          </p:spPr>
        </p:pic>
        <p:pic>
          <p:nvPicPr>
            <p:cNvPr id="9" name="object 9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4401312" y="1024127"/>
              <a:ext cx="1577339" cy="371855"/>
            </a:xfrm>
            <a:prstGeom prst="rect">
              <a:avLst/>
            </a:prstGeom>
          </p:spPr>
        </p:pic>
        <p:pic>
          <p:nvPicPr>
            <p:cNvPr id="10" name="object 10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3169920" y="1207007"/>
              <a:ext cx="1546859" cy="371855"/>
            </a:xfrm>
            <a:prstGeom prst="rect">
              <a:avLst/>
            </a:prstGeom>
          </p:spPr>
        </p:pic>
        <p:pic>
          <p:nvPicPr>
            <p:cNvPr id="11" name="object 11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4482083" y="1207007"/>
              <a:ext cx="284988" cy="371855"/>
            </a:xfrm>
            <a:prstGeom prst="rect">
              <a:avLst/>
            </a:prstGeom>
          </p:spPr>
        </p:pic>
        <p:pic>
          <p:nvPicPr>
            <p:cNvPr id="12" name="object 12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4571999" y="1207007"/>
              <a:ext cx="1013460" cy="371855"/>
            </a:xfrm>
            <a:prstGeom prst="rect">
              <a:avLst/>
            </a:prstGeom>
          </p:spPr>
        </p:pic>
        <p:pic>
          <p:nvPicPr>
            <p:cNvPr id="13" name="object 13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324612" y="234695"/>
              <a:ext cx="1719072" cy="1341120"/>
            </a:xfrm>
            <a:prstGeom prst="rect">
              <a:avLst/>
            </a:prstGeom>
          </p:spPr>
        </p:pic>
        <p:pic>
          <p:nvPicPr>
            <p:cNvPr id="14" name="object 14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5606795" y="8193022"/>
              <a:ext cx="1092707" cy="848868"/>
            </a:xfrm>
            <a:prstGeom prst="rect">
              <a:avLst/>
            </a:prstGeom>
          </p:spPr>
        </p:pic>
        <p:pic>
          <p:nvPicPr>
            <p:cNvPr id="15" name="object 15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109728" y="8193022"/>
              <a:ext cx="1092708" cy="848868"/>
            </a:xfrm>
            <a:prstGeom prst="rect">
              <a:avLst/>
            </a:prstGeom>
          </p:spPr>
        </p:pic>
      </p:grpSp>
      <p:sp>
        <p:nvSpPr>
          <p:cNvPr id="16" name="object 16"/>
          <p:cNvSpPr txBox="1"/>
          <p:nvPr/>
        </p:nvSpPr>
        <p:spPr>
          <a:xfrm>
            <a:off x="221691" y="1068451"/>
            <a:ext cx="6344920" cy="68249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063875" marR="699770" indent="-431800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Arial"/>
                <a:cs typeface="Arial"/>
              </a:rPr>
              <a:t>6ta.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Edición</a:t>
            </a:r>
            <a:r>
              <a:rPr sz="1200" b="1" spc="-10" dirty="0">
                <a:latin typeface="Arial"/>
                <a:cs typeface="Arial"/>
              </a:rPr>
              <a:t> Volumen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I</a:t>
            </a:r>
            <a:r>
              <a:rPr sz="1200" b="1" spc="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Enero</a:t>
            </a:r>
            <a:r>
              <a:rPr sz="1200" b="1" spc="-3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a</a:t>
            </a:r>
            <a:r>
              <a:rPr sz="1200" b="1" spc="-2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Julio</a:t>
            </a:r>
            <a:r>
              <a:rPr sz="1200" b="1" spc="-5" dirty="0">
                <a:latin typeface="Arial"/>
                <a:cs typeface="Arial"/>
              </a:rPr>
              <a:t> </a:t>
            </a:r>
            <a:r>
              <a:rPr sz="1200" b="1" spc="-20" dirty="0">
                <a:latin typeface="Arial"/>
                <a:cs typeface="Arial"/>
              </a:rPr>
              <a:t>2021 </a:t>
            </a:r>
            <a:r>
              <a:rPr sz="1200" b="1" dirty="0">
                <a:latin typeface="Arial"/>
                <a:cs typeface="Arial"/>
              </a:rPr>
              <a:t>Revista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Semestral-</a:t>
            </a:r>
            <a:r>
              <a:rPr sz="1200" b="1" spc="-40" dirty="0">
                <a:latin typeface="Arial"/>
                <a:cs typeface="Arial"/>
              </a:rPr>
              <a:t> </a:t>
            </a:r>
            <a:r>
              <a:rPr sz="1200" b="1" spc="-10" dirty="0">
                <a:latin typeface="Arial"/>
                <a:cs typeface="Arial"/>
              </a:rPr>
              <a:t>Venezuela</a:t>
            </a:r>
            <a:endParaRPr sz="12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305"/>
              </a:spcBef>
            </a:pPr>
            <a:endParaRPr sz="1200">
              <a:latin typeface="Arial"/>
              <a:cs typeface="Arial"/>
            </a:endParaRPr>
          </a:p>
          <a:p>
            <a:pPr marL="375285" marR="5080" indent="-36322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argumentando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deben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estudiar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sistemas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ecológicos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contextos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cada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ser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humano </a:t>
            </a:r>
            <a:r>
              <a:rPr sz="1200" dirty="0">
                <a:latin typeface="Times New Roman"/>
                <a:cs typeface="Times New Roman"/>
              </a:rPr>
              <a:t>crece,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fin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entender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desarrollo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conducta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humana.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partir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aquí,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propone</a:t>
            </a:r>
            <a:r>
              <a:rPr sz="1200" spc="13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Bronfenbrenner</a:t>
            </a:r>
            <a:r>
              <a:rPr sz="1200" spc="13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13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describir</a:t>
            </a:r>
            <a:r>
              <a:rPr sz="1200" spc="13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4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contexto,</a:t>
            </a:r>
            <a:r>
              <a:rPr sz="1200" spc="13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lo</a:t>
            </a:r>
            <a:r>
              <a:rPr sz="1200" spc="13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3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llamaba</a:t>
            </a:r>
            <a:r>
              <a:rPr sz="1200" spc="14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ambiente</a:t>
            </a:r>
            <a:r>
              <a:rPr sz="1200" spc="130" dirty="0">
                <a:latin typeface="Times New Roman"/>
                <a:cs typeface="Times New Roman"/>
              </a:rPr>
              <a:t>  </a:t>
            </a:r>
            <a:r>
              <a:rPr sz="1200" spc="-10" dirty="0">
                <a:latin typeface="Times New Roman"/>
                <a:cs typeface="Times New Roman"/>
              </a:rPr>
              <a:t>ecológico. </a:t>
            </a:r>
            <a:r>
              <a:rPr sz="1200" dirty="0">
                <a:latin typeface="Times New Roman"/>
                <a:cs typeface="Times New Roman"/>
              </a:rPr>
              <a:t>Entendiendo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ambiente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ecológico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conjunto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estructuras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seriadas,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cada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cuales </a:t>
            </a:r>
            <a:r>
              <a:rPr sz="1200" dirty="0">
                <a:latin typeface="Times New Roman"/>
                <a:cs typeface="Times New Roman"/>
              </a:rPr>
              <a:t>cabe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dentro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siguiente,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muñecas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rusas.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nivel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más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interno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está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entorno </a:t>
            </a:r>
            <a:r>
              <a:rPr sz="1200" dirty="0">
                <a:latin typeface="Times New Roman"/>
                <a:cs typeface="Times New Roman"/>
              </a:rPr>
              <a:t>inmediato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contiene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persona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desarrollo.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Puede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ser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casa,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clase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o,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suele </a:t>
            </a:r>
            <a:r>
              <a:rPr sz="1200" dirty="0">
                <a:latin typeface="Times New Roman"/>
                <a:cs typeface="Times New Roman"/>
              </a:rPr>
              <a:t>suceder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cuando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investiga, el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laboratorio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sala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test.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20"/>
              </a:spcBef>
            </a:pPr>
            <a:endParaRPr sz="12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</a:pPr>
            <a:r>
              <a:rPr sz="1200" b="1" dirty="0">
                <a:latin typeface="Times New Roman"/>
                <a:cs typeface="Times New Roman"/>
              </a:rPr>
              <a:t>Constructos</a:t>
            </a:r>
            <a:r>
              <a:rPr sz="1200" b="1" spc="-60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Teóricos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20"/>
              </a:spcBef>
            </a:pP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1200" b="1" i="1" dirty="0">
                <a:latin typeface="Times New Roman"/>
                <a:cs typeface="Times New Roman"/>
              </a:rPr>
              <a:t>La</a:t>
            </a:r>
            <a:r>
              <a:rPr sz="1200" b="1" i="1" spc="-20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Identidad</a:t>
            </a:r>
            <a:r>
              <a:rPr sz="1200" b="1" i="1" spc="-20" dirty="0">
                <a:latin typeface="Times New Roman"/>
                <a:cs typeface="Times New Roman"/>
              </a:rPr>
              <a:t> </a:t>
            </a:r>
            <a:r>
              <a:rPr sz="1200" b="1" i="1" spc="-10" dirty="0">
                <a:latin typeface="Times New Roman"/>
                <a:cs typeface="Times New Roman"/>
              </a:rPr>
              <a:t>Nacional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40"/>
              </a:spcBef>
            </a:pPr>
            <a:endParaRPr sz="1200">
              <a:latin typeface="Times New Roman"/>
              <a:cs typeface="Times New Roman"/>
            </a:endParaRPr>
          </a:p>
          <a:p>
            <a:pPr marL="375285" marR="40640" indent="-363220" algn="just">
              <a:lnSpc>
                <a:spcPct val="100000"/>
              </a:lnSpc>
              <a:spcBef>
                <a:spcPts val="5"/>
              </a:spcBef>
            </a:pPr>
            <a:r>
              <a:rPr sz="1200" dirty="0">
                <a:latin typeface="Times New Roman"/>
                <a:cs typeface="Times New Roman"/>
              </a:rPr>
              <a:t>Erik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Erikson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citado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Barahona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(2002)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sostiene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conceptos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identidad: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han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generado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en </a:t>
            </a:r>
            <a:r>
              <a:rPr sz="1200" dirty="0">
                <a:latin typeface="Times New Roman"/>
                <a:cs typeface="Times New Roman"/>
              </a:rPr>
              <a:t>forma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inmediata,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sino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claro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status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innovación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científica, si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peso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cierta</a:t>
            </a:r>
            <a:r>
              <a:rPr sz="1200" spc="-10" dirty="0">
                <a:latin typeface="Times New Roman"/>
                <a:cs typeface="Times New Roman"/>
              </a:rPr>
              <a:t> novedad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pensamiento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o,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cualquier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forma,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vocabulario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amplia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variedad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personas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muchos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países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(p.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24).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Entonces</a:t>
            </a:r>
            <a:r>
              <a:rPr sz="1200" spc="3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conveniente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decir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3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Identidad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Nacional</a:t>
            </a:r>
            <a:r>
              <a:rPr sz="1200" spc="3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el </a:t>
            </a:r>
            <a:r>
              <a:rPr sz="1200" dirty="0">
                <a:latin typeface="Times New Roman"/>
                <a:cs typeface="Times New Roman"/>
              </a:rPr>
              <a:t>conjunto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elementos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identifican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nación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 que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sus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habitantes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toman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suyos.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Es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elemento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une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todas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personas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integran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nación,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pueblo,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son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costumbres </a:t>
            </a:r>
            <a:r>
              <a:rPr sz="1200" dirty="0">
                <a:latin typeface="Times New Roman"/>
                <a:cs typeface="Times New Roman"/>
              </a:rPr>
              <a:t>propias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lugar,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sentimiento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produce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sentirse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parte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ese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conjunto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elementos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le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identifican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perteneciente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determinado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país.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mecanismo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profundizar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Identidad</a:t>
            </a:r>
            <a:r>
              <a:rPr sz="1200" spc="3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Nacional</a:t>
            </a:r>
            <a:r>
              <a:rPr sz="1200" spc="3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3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da</a:t>
            </a:r>
            <a:r>
              <a:rPr sz="1200" spc="3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3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producto</a:t>
            </a:r>
            <a:r>
              <a:rPr sz="1200" spc="3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3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Educación</a:t>
            </a:r>
            <a:r>
              <a:rPr sz="1200" spc="3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3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3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Medios</a:t>
            </a:r>
            <a:r>
              <a:rPr sz="1200" spc="3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4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Comunicación.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educación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proceso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formación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individuo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vive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sociedad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(en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caso,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 </a:t>
            </a:r>
            <a:r>
              <a:rPr sz="1200" spc="-10" dirty="0">
                <a:latin typeface="Times New Roman"/>
                <a:cs typeface="Times New Roman"/>
              </a:rPr>
              <a:t>venezolana).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60"/>
              </a:spcBef>
            </a:pPr>
            <a:endParaRPr sz="1200">
              <a:latin typeface="Times New Roman"/>
              <a:cs typeface="Times New Roman"/>
            </a:endParaRPr>
          </a:p>
          <a:p>
            <a:pPr marR="30480" algn="ctr">
              <a:lnSpc>
                <a:spcPct val="100000"/>
              </a:lnSpc>
              <a:spcBef>
                <a:spcPts val="5"/>
              </a:spcBef>
            </a:pPr>
            <a:r>
              <a:rPr sz="1200" b="1" spc="-10" dirty="0">
                <a:latin typeface="Times New Roman"/>
                <a:cs typeface="Times New Roman"/>
              </a:rPr>
              <a:t>METODOLOGÍA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5"/>
              </a:spcBef>
            </a:pPr>
            <a:endParaRPr sz="1200">
              <a:latin typeface="Times New Roman"/>
              <a:cs typeface="Times New Roman"/>
            </a:endParaRPr>
          </a:p>
          <a:p>
            <a:pPr marL="375285" marR="42545" indent="-363220" algn="just">
              <a:lnSpc>
                <a:spcPct val="100000"/>
              </a:lnSpc>
              <a:spcBef>
                <a:spcPts val="5"/>
              </a:spcBef>
            </a:pP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presente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investigación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estuvo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orientada,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dada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sus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características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esenciales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tipo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investigación </a:t>
            </a:r>
            <a:r>
              <a:rPr sz="1200" dirty="0">
                <a:latin typeface="Times New Roman"/>
                <a:cs typeface="Times New Roman"/>
              </a:rPr>
              <a:t>cualitativa.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conveniente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acotar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también,</a:t>
            </a:r>
            <a:r>
              <a:rPr sz="1200" spc="3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investigación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cualitativa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asumida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además,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proceso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producción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conocimientos,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busca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interpretar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significados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que </a:t>
            </a:r>
            <a:r>
              <a:rPr sz="1200" dirty="0">
                <a:latin typeface="Times New Roman"/>
                <a:cs typeface="Times New Roman"/>
              </a:rPr>
              <a:t>visionan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construyen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diferentes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actores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sociales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partir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intercambios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subjetivos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 </a:t>
            </a:r>
            <a:r>
              <a:rPr sz="1200" dirty="0">
                <a:latin typeface="Times New Roman"/>
                <a:cs typeface="Times New Roman"/>
              </a:rPr>
              <a:t>conocimiento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realizan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entre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personas,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través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sus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recursos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lingüísticos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propios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contexto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cual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desenvuelven,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visiones,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experiencias,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percepciones, ideas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4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sentimientos.</a:t>
            </a:r>
            <a:endParaRPr sz="1200">
              <a:latin typeface="Times New Roman"/>
              <a:cs typeface="Times New Roman"/>
            </a:endParaRPr>
          </a:p>
        </p:txBody>
      </p:sp>
      <p:pic>
        <p:nvPicPr>
          <p:cNvPr id="17" name="object 17"/>
          <p:cNvPicPr/>
          <p:nvPr/>
        </p:nvPicPr>
        <p:blipFill>
          <a:blip r:embed="rId13" cstate="print"/>
          <a:stretch>
            <a:fillRect/>
          </a:stretch>
        </p:blipFill>
        <p:spPr>
          <a:xfrm>
            <a:off x="4560951" y="179514"/>
            <a:ext cx="1805304" cy="893889"/>
          </a:xfrm>
          <a:prstGeom prst="rect">
            <a:avLst/>
          </a:prstGeom>
        </p:spPr>
      </p:pic>
      <p:sp>
        <p:nvSpPr>
          <p:cNvPr id="18" name="object 18"/>
          <p:cNvSpPr txBox="1"/>
          <p:nvPr/>
        </p:nvSpPr>
        <p:spPr>
          <a:xfrm>
            <a:off x="1312291" y="8226179"/>
            <a:ext cx="4355465" cy="7607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ts val="1410"/>
              </a:lnSpc>
            </a:pPr>
            <a:r>
              <a:rPr sz="1200" b="1" spc="-20" dirty="0">
                <a:latin typeface="Times New Roman"/>
                <a:cs typeface="Times New Roman"/>
              </a:rPr>
              <a:t>Teoría</a:t>
            </a:r>
            <a:r>
              <a:rPr sz="1200" b="1" spc="-1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Identidad</a:t>
            </a:r>
            <a:r>
              <a:rPr sz="1200" b="1" spc="-3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Nacional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del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Nuevo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Republicano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spc="-25" dirty="0">
                <a:latin typeface="Times New Roman"/>
                <a:cs typeface="Times New Roman"/>
              </a:rPr>
              <a:t>con</a:t>
            </a:r>
            <a:endParaRPr sz="1200">
              <a:latin typeface="Times New Roman"/>
              <a:cs typeface="Times New Roman"/>
            </a:endParaRPr>
          </a:p>
          <a:p>
            <a:pPr marL="12700" marR="5080" algn="ctr">
              <a:lnSpc>
                <a:spcPts val="1400"/>
              </a:lnSpc>
              <a:spcBef>
                <a:spcPts val="80"/>
              </a:spcBef>
            </a:pPr>
            <a:r>
              <a:rPr sz="1200" b="1" dirty="0">
                <a:latin typeface="Times New Roman"/>
                <a:cs typeface="Times New Roman"/>
              </a:rPr>
              <a:t>Implicación </a:t>
            </a:r>
            <a:r>
              <a:rPr sz="1200" b="1" spc="-10" dirty="0">
                <a:latin typeface="Times New Roman"/>
                <a:cs typeface="Times New Roman"/>
              </a:rPr>
              <a:t>Corresponsable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Familia,</a:t>
            </a:r>
            <a:r>
              <a:rPr sz="1200" b="1" spc="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Escuela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y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Comunidad.</a:t>
            </a:r>
            <a:r>
              <a:rPr sz="1200" b="1" spc="-40" dirty="0">
                <a:latin typeface="Times New Roman"/>
                <a:cs typeface="Times New Roman"/>
              </a:rPr>
              <a:t> </a:t>
            </a:r>
            <a:r>
              <a:rPr sz="1200" b="1" spc="-25" dirty="0">
                <a:latin typeface="Times New Roman"/>
                <a:cs typeface="Times New Roman"/>
              </a:rPr>
              <a:t>Un </a:t>
            </a:r>
            <a:r>
              <a:rPr sz="1200" b="1" dirty="0">
                <a:latin typeface="Times New Roman"/>
                <a:cs typeface="Times New Roman"/>
              </a:rPr>
              <a:t>Aporte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Educativo</a:t>
            </a:r>
            <a:r>
              <a:rPr sz="1200" b="1" spc="-3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al</a:t>
            </a:r>
            <a:r>
              <a:rPr sz="1200" b="1" spc="-7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Arraigo</a:t>
            </a:r>
            <a:r>
              <a:rPr sz="1200" b="1" spc="28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del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Sentido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Nacionalista</a:t>
            </a:r>
            <a:endParaRPr sz="1200">
              <a:latin typeface="Times New Roman"/>
              <a:cs typeface="Times New Roman"/>
            </a:endParaRPr>
          </a:p>
          <a:p>
            <a:pPr marL="269240" algn="ctr">
              <a:lnSpc>
                <a:spcPct val="100000"/>
              </a:lnSpc>
              <a:spcBef>
                <a:spcPts val="140"/>
              </a:spcBef>
            </a:pPr>
            <a:r>
              <a:rPr sz="1200" b="1" spc="-25" dirty="0">
                <a:latin typeface="Times New Roman"/>
                <a:cs typeface="Times New Roman"/>
              </a:rPr>
              <a:t>Dr.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Elías</a:t>
            </a:r>
            <a:r>
              <a:rPr sz="1200" b="1" spc="-7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A.</a:t>
            </a:r>
            <a:r>
              <a:rPr sz="1200" b="1" spc="-1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Gil</a:t>
            </a:r>
            <a:r>
              <a:rPr sz="1200" b="1" spc="10" dirty="0">
                <a:latin typeface="Times New Roman"/>
                <a:cs typeface="Times New Roman"/>
              </a:rPr>
              <a:t> </a:t>
            </a:r>
            <a:r>
              <a:rPr sz="1200" b="1" spc="-25" dirty="0">
                <a:latin typeface="Times New Roman"/>
                <a:cs typeface="Times New Roman"/>
              </a:rPr>
              <a:t>P.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9" name="object 19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82905" rIns="0" bIns="0" rtlCol="0">
            <a:spAutoFit/>
          </a:bodyPr>
          <a:lstStyle/>
          <a:p>
            <a:pPr marL="240029">
              <a:lnSpc>
                <a:spcPts val="1410"/>
              </a:lnSpc>
            </a:pPr>
            <a:fld id="{81D60167-4931-47E6-BA6A-407CBD079E47}" type="slidenum">
              <a:rPr b="1" spc="-25" dirty="0">
                <a:latin typeface="Times New Roman"/>
                <a:cs typeface="Times New Roman"/>
              </a:rPr>
              <a:t>56</a:t>
            </a:fld>
            <a:endParaRPr b="1" spc="-25" dirty="0">
              <a:latin typeface="Times New Roman"/>
              <a:cs typeface="Times New Roman"/>
            </a:endParaRPr>
          </a:p>
        </p:txBody>
      </p:sp>
      <p:grpSp>
        <p:nvGrpSpPr>
          <p:cNvPr id="20" name="Grupo 19">
            <a:extLst>
              <a:ext uri="{FF2B5EF4-FFF2-40B4-BE49-F238E27FC236}">
                <a16:creationId xmlns:a16="http://schemas.microsoft.com/office/drawing/2014/main" id="{7B53A036-9E2C-D00F-4DBB-0928EE29A180}"/>
              </a:ext>
            </a:extLst>
          </p:cNvPr>
          <p:cNvGrpSpPr/>
          <p:nvPr/>
        </p:nvGrpSpPr>
        <p:grpSpPr>
          <a:xfrm>
            <a:off x="109728" y="123189"/>
            <a:ext cx="6665976" cy="1452626"/>
            <a:chOff x="470065" y="1951410"/>
            <a:chExt cx="6665976" cy="1452626"/>
          </a:xfrm>
        </p:grpSpPr>
        <p:grpSp>
          <p:nvGrpSpPr>
            <p:cNvPr id="21" name="object 12">
              <a:extLst>
                <a:ext uri="{FF2B5EF4-FFF2-40B4-BE49-F238E27FC236}">
                  <a16:creationId xmlns:a16="http://schemas.microsoft.com/office/drawing/2014/main" id="{E85BE56A-12AB-19AE-B7F8-385D5568E90B}"/>
                </a:ext>
              </a:extLst>
            </p:cNvPr>
            <p:cNvGrpSpPr/>
            <p:nvPr/>
          </p:nvGrpSpPr>
          <p:grpSpPr>
            <a:xfrm>
              <a:off x="470065" y="1951664"/>
              <a:ext cx="6665976" cy="1452372"/>
              <a:chOff x="96011" y="115823"/>
              <a:chExt cx="6665976" cy="1452372"/>
            </a:xfrm>
          </p:grpSpPr>
          <p:pic>
            <p:nvPicPr>
              <p:cNvPr id="25" name="object 13">
                <a:extLst>
                  <a:ext uri="{FF2B5EF4-FFF2-40B4-BE49-F238E27FC236}">
                    <a16:creationId xmlns:a16="http://schemas.microsoft.com/office/drawing/2014/main" id="{B588BC48-14E2-6514-BDC7-077C8C76F60C}"/>
                  </a:ext>
                </a:extLst>
              </p:cNvPr>
              <p:cNvPicPr/>
              <p:nvPr/>
            </p:nvPicPr>
            <p:blipFill>
              <a:blip r:embed="rId3" cstate="print"/>
              <a:stretch>
                <a:fillRect/>
              </a:stretch>
            </p:blipFill>
            <p:spPr>
              <a:xfrm>
                <a:off x="96011" y="115823"/>
                <a:ext cx="6665976" cy="1452372"/>
              </a:xfrm>
              <a:prstGeom prst="rect">
                <a:avLst/>
              </a:prstGeom>
            </p:spPr>
          </p:pic>
          <p:pic>
            <p:nvPicPr>
              <p:cNvPr id="26" name="object 14">
                <a:extLst>
                  <a:ext uri="{FF2B5EF4-FFF2-40B4-BE49-F238E27FC236}">
                    <a16:creationId xmlns:a16="http://schemas.microsoft.com/office/drawing/2014/main" id="{2984222F-269B-69FA-1ED5-76404CDE3575}"/>
                  </a:ext>
                </a:extLst>
              </p:cNvPr>
              <p:cNvPicPr/>
              <p:nvPr/>
            </p:nvPicPr>
            <p:blipFill>
              <a:blip r:embed="rId4" cstate="print"/>
              <a:stretch>
                <a:fillRect/>
              </a:stretch>
            </p:blipFill>
            <p:spPr>
              <a:xfrm>
                <a:off x="142849" y="142875"/>
                <a:ext cx="6572275" cy="1358646"/>
              </a:xfrm>
              <a:prstGeom prst="rect">
                <a:avLst/>
              </a:prstGeom>
            </p:spPr>
          </p:pic>
          <p:sp>
            <p:nvSpPr>
              <p:cNvPr id="27" name="object 15">
                <a:extLst>
                  <a:ext uri="{FF2B5EF4-FFF2-40B4-BE49-F238E27FC236}">
                    <a16:creationId xmlns:a16="http://schemas.microsoft.com/office/drawing/2014/main" id="{629E3DAB-CDD7-DD6A-2343-00EDDCEF2A61}"/>
                  </a:ext>
                </a:extLst>
              </p:cNvPr>
              <p:cNvSpPr/>
              <p:nvPr/>
            </p:nvSpPr>
            <p:spPr>
              <a:xfrm>
                <a:off x="142849" y="142875"/>
                <a:ext cx="6572884" cy="1358900"/>
              </a:xfrm>
              <a:custGeom>
                <a:avLst/>
                <a:gdLst/>
                <a:ahLst/>
                <a:cxnLst/>
                <a:rect l="l" t="t" r="r" b="b"/>
                <a:pathLst>
                  <a:path w="6572884" h="1358900">
                    <a:moveTo>
                      <a:pt x="0" y="226441"/>
                    </a:moveTo>
                    <a:lnTo>
                      <a:pt x="4600" y="180795"/>
                    </a:lnTo>
                    <a:lnTo>
                      <a:pt x="17795" y="138285"/>
                    </a:lnTo>
                    <a:lnTo>
                      <a:pt x="38673" y="99820"/>
                    </a:lnTo>
                    <a:lnTo>
                      <a:pt x="66324" y="66309"/>
                    </a:lnTo>
                    <a:lnTo>
                      <a:pt x="99837" y="38663"/>
                    </a:lnTo>
                    <a:lnTo>
                      <a:pt x="138301" y="17789"/>
                    </a:lnTo>
                    <a:lnTo>
                      <a:pt x="180806" y="4599"/>
                    </a:lnTo>
                    <a:lnTo>
                      <a:pt x="226440" y="0"/>
                    </a:lnTo>
                    <a:lnTo>
                      <a:pt x="6345834" y="0"/>
                    </a:lnTo>
                    <a:lnTo>
                      <a:pt x="6391480" y="4599"/>
                    </a:lnTo>
                    <a:lnTo>
                      <a:pt x="6433990" y="17789"/>
                    </a:lnTo>
                    <a:lnTo>
                      <a:pt x="6472455" y="38663"/>
                    </a:lnTo>
                    <a:lnTo>
                      <a:pt x="6505965" y="66309"/>
                    </a:lnTo>
                    <a:lnTo>
                      <a:pt x="6533612" y="99820"/>
                    </a:lnTo>
                    <a:lnTo>
                      <a:pt x="6554485" y="138285"/>
                    </a:lnTo>
                    <a:lnTo>
                      <a:pt x="6567676" y="180795"/>
                    </a:lnTo>
                    <a:lnTo>
                      <a:pt x="6572275" y="226441"/>
                    </a:lnTo>
                    <a:lnTo>
                      <a:pt x="6572275" y="1132204"/>
                    </a:lnTo>
                    <a:lnTo>
                      <a:pt x="6567676" y="1177850"/>
                    </a:lnTo>
                    <a:lnTo>
                      <a:pt x="6554485" y="1220360"/>
                    </a:lnTo>
                    <a:lnTo>
                      <a:pt x="6533612" y="1258825"/>
                    </a:lnTo>
                    <a:lnTo>
                      <a:pt x="6505965" y="1292336"/>
                    </a:lnTo>
                    <a:lnTo>
                      <a:pt x="6472455" y="1319982"/>
                    </a:lnTo>
                    <a:lnTo>
                      <a:pt x="6433990" y="1340856"/>
                    </a:lnTo>
                    <a:lnTo>
                      <a:pt x="6391480" y="1354046"/>
                    </a:lnTo>
                    <a:lnTo>
                      <a:pt x="6345834" y="1358646"/>
                    </a:lnTo>
                    <a:lnTo>
                      <a:pt x="226440" y="1358646"/>
                    </a:lnTo>
                    <a:lnTo>
                      <a:pt x="180806" y="1354046"/>
                    </a:lnTo>
                    <a:lnTo>
                      <a:pt x="138301" y="1340856"/>
                    </a:lnTo>
                    <a:lnTo>
                      <a:pt x="99837" y="1319982"/>
                    </a:lnTo>
                    <a:lnTo>
                      <a:pt x="66324" y="1292336"/>
                    </a:lnTo>
                    <a:lnTo>
                      <a:pt x="38673" y="1258825"/>
                    </a:lnTo>
                    <a:lnTo>
                      <a:pt x="17795" y="1220360"/>
                    </a:lnTo>
                    <a:lnTo>
                      <a:pt x="4600" y="1177850"/>
                    </a:lnTo>
                    <a:lnTo>
                      <a:pt x="0" y="1132204"/>
                    </a:lnTo>
                    <a:lnTo>
                      <a:pt x="0" y="226441"/>
                    </a:lnTo>
                    <a:close/>
                  </a:path>
                </a:pathLst>
              </a:custGeom>
              <a:ln w="9525">
                <a:solidFill>
                  <a:srgbClr val="55CE74"/>
                </a:solidFill>
              </a:ln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pic>
            <p:nvPicPr>
              <p:cNvPr id="28" name="object 16">
                <a:extLst>
                  <a:ext uri="{FF2B5EF4-FFF2-40B4-BE49-F238E27FC236}">
                    <a16:creationId xmlns:a16="http://schemas.microsoft.com/office/drawing/2014/main" id="{3C25BDE3-7F5F-029B-7773-6FEB7EFDB1D6}"/>
                  </a:ext>
                </a:extLst>
              </p:cNvPr>
              <p:cNvPicPr/>
              <p:nvPr/>
            </p:nvPicPr>
            <p:blipFill>
              <a:blip r:embed="rId5" cstate="print"/>
              <a:stretch>
                <a:fillRect/>
              </a:stretch>
            </p:blipFill>
            <p:spPr>
              <a:xfrm>
                <a:off x="2500248" y="305930"/>
                <a:ext cx="1714500" cy="733945"/>
              </a:xfrm>
              <a:prstGeom prst="rect">
                <a:avLst/>
              </a:prstGeom>
            </p:spPr>
          </p:pic>
        </p:grpSp>
        <p:sp>
          <p:nvSpPr>
            <p:cNvPr id="22" name="object 16">
              <a:extLst>
                <a:ext uri="{FF2B5EF4-FFF2-40B4-BE49-F238E27FC236}">
                  <a16:creationId xmlns:a16="http://schemas.microsoft.com/office/drawing/2014/main" id="{23B1BFCB-43DA-332B-7FA6-1CE69E0F6DB4}"/>
                </a:ext>
              </a:extLst>
            </p:cNvPr>
            <p:cNvSpPr txBox="1"/>
            <p:nvPr/>
          </p:nvSpPr>
          <p:spPr>
            <a:xfrm>
              <a:off x="2775727" y="2875716"/>
              <a:ext cx="3332858" cy="391795"/>
            </a:xfrm>
            <a:prstGeom prst="rect">
              <a:avLst/>
            </a:prstGeom>
            <a:noFill/>
          </p:spPr>
          <p:txBody>
            <a:bodyPr vert="horz" wrap="square" lIns="0" tIns="12700" rIns="0" bIns="0" rtlCol="0">
              <a:spAutoFit/>
            </a:bodyPr>
            <a:lstStyle/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Volumen 4,  Número 1  Enero a Julio 2021</a:t>
              </a:r>
            </a:p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Revista Semestral. Venezuela</a:t>
              </a:r>
              <a:endParaRPr sz="1200" dirty="0">
                <a:latin typeface="Arial"/>
                <a:cs typeface="Arial"/>
              </a:endParaRPr>
            </a:p>
          </p:txBody>
        </p:sp>
        <p:pic>
          <p:nvPicPr>
            <p:cNvPr id="23" name="object 25">
              <a:extLst>
                <a:ext uri="{FF2B5EF4-FFF2-40B4-BE49-F238E27FC236}">
                  <a16:creationId xmlns:a16="http://schemas.microsoft.com/office/drawing/2014/main" id="{9D0A41D7-93D2-182E-4D1E-A041BB219E8D}"/>
                </a:ext>
              </a:extLst>
            </p:cNvPr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470065" y="2027896"/>
              <a:ext cx="2305662" cy="1053903"/>
            </a:xfrm>
            <a:prstGeom prst="rect">
              <a:avLst/>
            </a:prstGeom>
          </p:spPr>
        </p:pic>
        <p:pic>
          <p:nvPicPr>
            <p:cNvPr id="24" name="object 31">
              <a:extLst>
                <a:ext uri="{FF2B5EF4-FFF2-40B4-BE49-F238E27FC236}">
                  <a16:creationId xmlns:a16="http://schemas.microsoft.com/office/drawing/2014/main" id="{BAF89C90-A9FA-C173-E58B-3EEC226DC0DD}"/>
                </a:ext>
              </a:extLst>
            </p:cNvPr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4932681" y="1951410"/>
              <a:ext cx="1805304" cy="893889"/>
            </a:xfrm>
            <a:prstGeom prst="rect">
              <a:avLst/>
            </a:prstGeom>
          </p:spPr>
        </p:pic>
      </p:grpSp>
    </p:spTree>
  </p:cSld>
  <p:clrMapOvr>
    <a:masterClrMapping/>
  </p:clrMapOvr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94485" y="115823"/>
            <a:ext cx="6669405" cy="8926195"/>
            <a:chOff x="94485" y="115823"/>
            <a:chExt cx="6669405" cy="8926195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204216" y="8708135"/>
              <a:ext cx="6518148" cy="158496"/>
            </a:xfrm>
            <a:prstGeom prst="rect">
              <a:avLst/>
            </a:prstGeom>
          </p:spPr>
        </p:pic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96012" y="115823"/>
              <a:ext cx="6665976" cy="1452372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42849" y="142875"/>
              <a:ext cx="6572275" cy="1358646"/>
            </a:xfrm>
            <a:prstGeom prst="rect">
              <a:avLst/>
            </a:prstGeom>
          </p:spPr>
        </p:pic>
        <p:sp>
          <p:nvSpPr>
            <p:cNvPr id="6" name="object 6"/>
            <p:cNvSpPr/>
            <p:nvPr/>
          </p:nvSpPr>
          <p:spPr>
            <a:xfrm>
              <a:off x="142849" y="142875"/>
              <a:ext cx="6572884" cy="1358900"/>
            </a:xfrm>
            <a:custGeom>
              <a:avLst/>
              <a:gdLst/>
              <a:ahLst/>
              <a:cxnLst/>
              <a:rect l="l" t="t" r="r" b="b"/>
              <a:pathLst>
                <a:path w="6572884" h="1358900">
                  <a:moveTo>
                    <a:pt x="0" y="226441"/>
                  </a:moveTo>
                  <a:lnTo>
                    <a:pt x="4600" y="180795"/>
                  </a:lnTo>
                  <a:lnTo>
                    <a:pt x="17795" y="138285"/>
                  </a:lnTo>
                  <a:lnTo>
                    <a:pt x="38673" y="99820"/>
                  </a:lnTo>
                  <a:lnTo>
                    <a:pt x="66324" y="66309"/>
                  </a:lnTo>
                  <a:lnTo>
                    <a:pt x="99837" y="38663"/>
                  </a:lnTo>
                  <a:lnTo>
                    <a:pt x="138301" y="17789"/>
                  </a:lnTo>
                  <a:lnTo>
                    <a:pt x="180806" y="4599"/>
                  </a:lnTo>
                  <a:lnTo>
                    <a:pt x="226440" y="0"/>
                  </a:lnTo>
                  <a:lnTo>
                    <a:pt x="6345834" y="0"/>
                  </a:lnTo>
                  <a:lnTo>
                    <a:pt x="6391480" y="4599"/>
                  </a:lnTo>
                  <a:lnTo>
                    <a:pt x="6433990" y="17789"/>
                  </a:lnTo>
                  <a:lnTo>
                    <a:pt x="6472455" y="38663"/>
                  </a:lnTo>
                  <a:lnTo>
                    <a:pt x="6505965" y="66309"/>
                  </a:lnTo>
                  <a:lnTo>
                    <a:pt x="6533612" y="99820"/>
                  </a:lnTo>
                  <a:lnTo>
                    <a:pt x="6554485" y="138285"/>
                  </a:lnTo>
                  <a:lnTo>
                    <a:pt x="6567676" y="180795"/>
                  </a:lnTo>
                  <a:lnTo>
                    <a:pt x="6572275" y="226441"/>
                  </a:lnTo>
                  <a:lnTo>
                    <a:pt x="6572275" y="1132204"/>
                  </a:lnTo>
                  <a:lnTo>
                    <a:pt x="6567676" y="1177850"/>
                  </a:lnTo>
                  <a:lnTo>
                    <a:pt x="6554485" y="1220360"/>
                  </a:lnTo>
                  <a:lnTo>
                    <a:pt x="6533612" y="1258825"/>
                  </a:lnTo>
                  <a:lnTo>
                    <a:pt x="6505965" y="1292336"/>
                  </a:lnTo>
                  <a:lnTo>
                    <a:pt x="6472455" y="1319982"/>
                  </a:lnTo>
                  <a:lnTo>
                    <a:pt x="6433990" y="1340856"/>
                  </a:lnTo>
                  <a:lnTo>
                    <a:pt x="6391480" y="1354046"/>
                  </a:lnTo>
                  <a:lnTo>
                    <a:pt x="6345834" y="1358646"/>
                  </a:lnTo>
                  <a:lnTo>
                    <a:pt x="226440" y="1358646"/>
                  </a:lnTo>
                  <a:lnTo>
                    <a:pt x="180806" y="1354046"/>
                  </a:lnTo>
                  <a:lnTo>
                    <a:pt x="138301" y="1340856"/>
                  </a:lnTo>
                  <a:lnTo>
                    <a:pt x="99837" y="1319982"/>
                  </a:lnTo>
                  <a:lnTo>
                    <a:pt x="66324" y="1292336"/>
                  </a:lnTo>
                  <a:lnTo>
                    <a:pt x="38673" y="1258825"/>
                  </a:lnTo>
                  <a:lnTo>
                    <a:pt x="17795" y="1220360"/>
                  </a:lnTo>
                  <a:lnTo>
                    <a:pt x="4600" y="1177850"/>
                  </a:lnTo>
                  <a:lnTo>
                    <a:pt x="0" y="1132204"/>
                  </a:lnTo>
                  <a:lnTo>
                    <a:pt x="0" y="226441"/>
                  </a:lnTo>
                  <a:close/>
                </a:path>
              </a:pathLst>
            </a:custGeom>
            <a:ln w="9525">
              <a:solidFill>
                <a:srgbClr val="55CE7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" name="object 7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2500248" y="305930"/>
              <a:ext cx="1714500" cy="733945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2738628" y="1024127"/>
              <a:ext cx="1897379" cy="371855"/>
            </a:xfrm>
            <a:prstGeom prst="rect">
              <a:avLst/>
            </a:prstGeom>
          </p:spPr>
        </p:pic>
        <p:pic>
          <p:nvPicPr>
            <p:cNvPr id="9" name="object 9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4401312" y="1024127"/>
              <a:ext cx="1577339" cy="371855"/>
            </a:xfrm>
            <a:prstGeom prst="rect">
              <a:avLst/>
            </a:prstGeom>
          </p:spPr>
        </p:pic>
        <p:pic>
          <p:nvPicPr>
            <p:cNvPr id="10" name="object 10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3169920" y="1207007"/>
              <a:ext cx="1546859" cy="371855"/>
            </a:xfrm>
            <a:prstGeom prst="rect">
              <a:avLst/>
            </a:prstGeom>
          </p:spPr>
        </p:pic>
        <p:pic>
          <p:nvPicPr>
            <p:cNvPr id="11" name="object 11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4482083" y="1207007"/>
              <a:ext cx="284988" cy="371855"/>
            </a:xfrm>
            <a:prstGeom prst="rect">
              <a:avLst/>
            </a:prstGeom>
          </p:spPr>
        </p:pic>
        <p:pic>
          <p:nvPicPr>
            <p:cNvPr id="12" name="object 12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4571999" y="1207007"/>
              <a:ext cx="1013460" cy="371855"/>
            </a:xfrm>
            <a:prstGeom prst="rect">
              <a:avLst/>
            </a:prstGeom>
          </p:spPr>
        </p:pic>
        <p:pic>
          <p:nvPicPr>
            <p:cNvPr id="13" name="object 13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324612" y="234695"/>
              <a:ext cx="1719072" cy="1341120"/>
            </a:xfrm>
            <a:prstGeom prst="rect">
              <a:avLst/>
            </a:prstGeom>
          </p:spPr>
        </p:pic>
        <p:pic>
          <p:nvPicPr>
            <p:cNvPr id="14" name="object 14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5606795" y="8193022"/>
              <a:ext cx="1092707" cy="848868"/>
            </a:xfrm>
            <a:prstGeom prst="rect">
              <a:avLst/>
            </a:prstGeom>
          </p:spPr>
        </p:pic>
        <p:pic>
          <p:nvPicPr>
            <p:cNvPr id="15" name="object 15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109728" y="8193022"/>
              <a:ext cx="1092708" cy="848868"/>
            </a:xfrm>
            <a:prstGeom prst="rect">
              <a:avLst/>
            </a:prstGeom>
          </p:spPr>
        </p:pic>
      </p:grpSp>
      <p:sp>
        <p:nvSpPr>
          <p:cNvPr id="16" name="object 16"/>
          <p:cNvSpPr txBox="1"/>
          <p:nvPr/>
        </p:nvSpPr>
        <p:spPr>
          <a:xfrm>
            <a:off x="221691" y="1068451"/>
            <a:ext cx="6416675" cy="513473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063875" marR="770890" indent="-431800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Arial"/>
                <a:cs typeface="Arial"/>
              </a:rPr>
              <a:t>6ta.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Edición</a:t>
            </a:r>
            <a:r>
              <a:rPr sz="1200" b="1" spc="-10" dirty="0">
                <a:latin typeface="Arial"/>
                <a:cs typeface="Arial"/>
              </a:rPr>
              <a:t> Volumen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I</a:t>
            </a:r>
            <a:r>
              <a:rPr sz="1200" b="1" spc="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Enero</a:t>
            </a:r>
            <a:r>
              <a:rPr sz="1200" b="1" spc="-3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a</a:t>
            </a:r>
            <a:r>
              <a:rPr sz="1200" b="1" spc="-2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Julio</a:t>
            </a:r>
            <a:r>
              <a:rPr sz="1200" b="1" spc="-5" dirty="0">
                <a:latin typeface="Arial"/>
                <a:cs typeface="Arial"/>
              </a:rPr>
              <a:t> </a:t>
            </a:r>
            <a:r>
              <a:rPr sz="1200" b="1" spc="-20" dirty="0">
                <a:latin typeface="Arial"/>
                <a:cs typeface="Arial"/>
              </a:rPr>
              <a:t>2021 </a:t>
            </a:r>
            <a:r>
              <a:rPr sz="1200" b="1" dirty="0">
                <a:latin typeface="Arial"/>
                <a:cs typeface="Arial"/>
              </a:rPr>
              <a:t>Revista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Semestral-</a:t>
            </a:r>
            <a:r>
              <a:rPr sz="1200" b="1" spc="-40" dirty="0">
                <a:latin typeface="Arial"/>
                <a:cs typeface="Arial"/>
              </a:rPr>
              <a:t> </a:t>
            </a:r>
            <a:r>
              <a:rPr sz="1200" b="1" spc="-10" dirty="0">
                <a:latin typeface="Arial"/>
                <a:cs typeface="Arial"/>
              </a:rPr>
              <a:t>Venezuela</a:t>
            </a:r>
            <a:endParaRPr sz="1200" dirty="0">
              <a:latin typeface="Arial"/>
              <a:cs typeface="Arial"/>
            </a:endParaRPr>
          </a:p>
          <a:p>
            <a:pPr marL="375285" marR="5080" indent="-363220" algn="just">
              <a:lnSpc>
                <a:spcPct val="100000"/>
              </a:lnSpc>
              <a:spcBef>
                <a:spcPts val="755"/>
              </a:spcBef>
            </a:pP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método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construcción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teórica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seleccionado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 err="1">
                <a:latin typeface="Times New Roman"/>
                <a:cs typeface="Times New Roman"/>
              </a:rPr>
              <a:t>presente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lang="es-ES" sz="1200" dirty="0">
                <a:latin typeface="Times New Roman"/>
                <a:cs typeface="Times New Roman"/>
              </a:rPr>
              <a:t>investigación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fue la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etnografía,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cual </a:t>
            </a:r>
            <a:r>
              <a:rPr sz="1200" dirty="0">
                <a:latin typeface="Times New Roman"/>
                <a:cs typeface="Times New Roman"/>
              </a:rPr>
              <a:t>permitió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vivenciar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actuación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familia,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escuela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comunidad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escenarios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educativos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docente,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poder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así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generar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través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descripción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interpretación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teoría</a:t>
            </a:r>
            <a:r>
              <a:rPr sz="1200" spc="45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basada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fomento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identidad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nacional.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escenario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seleccionado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ejecución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presente </a:t>
            </a:r>
            <a:r>
              <a:rPr sz="1200" dirty="0">
                <a:latin typeface="Times New Roman"/>
                <a:cs typeface="Times New Roman"/>
              </a:rPr>
              <a:t>investigación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doctoral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estuvo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ubicado,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Unidad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Educativa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Virgen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Milagrosa,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comunidad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Vicario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III,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Calabozo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Estado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Guárico.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caso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este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estudio,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informantes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clave </a:t>
            </a:r>
            <a:r>
              <a:rPr sz="1200" dirty="0">
                <a:latin typeface="Times New Roman"/>
                <a:cs typeface="Times New Roman"/>
              </a:rPr>
              <a:t>fueron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(01)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estudiante,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dos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(02)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docentes,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(01)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representante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(01)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miembro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comunidad,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son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pertinentes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este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estudio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ya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 son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miembros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activos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escenario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planteado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sus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características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son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piezas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clave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esta</a:t>
            </a:r>
            <a:r>
              <a:rPr sz="1200" spc="-10" dirty="0">
                <a:latin typeface="Times New Roman"/>
                <a:cs typeface="Times New Roman"/>
              </a:rPr>
              <a:t> investigación.</a:t>
            </a:r>
            <a:endParaRPr sz="1200" dirty="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60"/>
              </a:spcBef>
            </a:pPr>
            <a:endParaRPr sz="1200" dirty="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1200" b="1" i="1" dirty="0">
                <a:latin typeface="Times New Roman"/>
                <a:cs typeface="Times New Roman"/>
              </a:rPr>
              <a:t>Técnicas</a:t>
            </a:r>
            <a:r>
              <a:rPr sz="1200" b="1" i="1" spc="-10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e</a:t>
            </a:r>
            <a:r>
              <a:rPr sz="1200" b="1" i="1" spc="-30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Instrumentos</a:t>
            </a:r>
            <a:r>
              <a:rPr sz="1200" b="1" i="1" spc="-60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de</a:t>
            </a:r>
            <a:r>
              <a:rPr sz="1200" b="1" i="1" spc="-20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Recolección</a:t>
            </a:r>
            <a:r>
              <a:rPr sz="1200" b="1" i="1" spc="15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de</a:t>
            </a:r>
            <a:r>
              <a:rPr sz="1200" b="1" i="1" spc="-20" dirty="0">
                <a:latin typeface="Times New Roman"/>
                <a:cs typeface="Times New Roman"/>
              </a:rPr>
              <a:t> </a:t>
            </a:r>
            <a:r>
              <a:rPr sz="1200" b="1" i="1" spc="-10" dirty="0">
                <a:latin typeface="Times New Roman"/>
                <a:cs typeface="Times New Roman"/>
              </a:rPr>
              <a:t>Información</a:t>
            </a:r>
            <a:endParaRPr sz="1200" dirty="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65"/>
              </a:spcBef>
            </a:pPr>
            <a:endParaRPr sz="1200" dirty="0">
              <a:latin typeface="Times New Roman"/>
              <a:cs typeface="Times New Roman"/>
            </a:endParaRPr>
          </a:p>
          <a:p>
            <a:pPr marL="375285" marR="635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investigación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cualitativa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existen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diferentes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técnicas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obtener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información,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más </a:t>
            </a:r>
            <a:r>
              <a:rPr sz="1200" dirty="0">
                <a:latin typeface="Times New Roman"/>
                <a:cs typeface="Times New Roman"/>
              </a:rPr>
              <a:t>usados</a:t>
            </a:r>
            <a:r>
              <a:rPr sz="1200" spc="4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son:</a:t>
            </a:r>
            <a:r>
              <a:rPr sz="1200" spc="4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observación</a:t>
            </a:r>
            <a:r>
              <a:rPr sz="1200" spc="4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participativa,</a:t>
            </a:r>
            <a:r>
              <a:rPr sz="1200" spc="4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nota</a:t>
            </a:r>
            <a:r>
              <a:rPr sz="1200" spc="4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4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campo</a:t>
            </a:r>
            <a:r>
              <a:rPr sz="1200" spc="4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4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45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entrevista</a:t>
            </a:r>
            <a:r>
              <a:rPr sz="1200" spc="4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4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profundidad</a:t>
            </a:r>
            <a:r>
              <a:rPr sz="1200" spc="46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informantes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clave.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recabar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información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esta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investigación,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utilizó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técnica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entrevista, la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cual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utilizó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entrevista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estructurada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utilizando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guion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entrevistas.</a:t>
            </a:r>
            <a:endParaRPr sz="1200" dirty="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60"/>
              </a:spcBef>
            </a:pPr>
            <a:endParaRPr sz="1200" dirty="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1200" b="1" i="1" dirty="0">
                <a:latin typeface="Times New Roman"/>
                <a:cs typeface="Times New Roman"/>
              </a:rPr>
              <a:t>Credibilidad</a:t>
            </a:r>
            <a:r>
              <a:rPr sz="1200" b="1" i="1" spc="-20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de</a:t>
            </a:r>
            <a:r>
              <a:rPr sz="1200" b="1" i="1" spc="-15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los</a:t>
            </a:r>
            <a:r>
              <a:rPr sz="1200" b="1" i="1" spc="-20" dirty="0">
                <a:latin typeface="Times New Roman"/>
                <a:cs typeface="Times New Roman"/>
              </a:rPr>
              <a:t> </a:t>
            </a:r>
            <a:r>
              <a:rPr sz="1200" b="1" i="1" spc="-10" dirty="0">
                <a:latin typeface="Times New Roman"/>
                <a:cs typeface="Times New Roman"/>
              </a:rPr>
              <a:t>Resultados</a:t>
            </a:r>
            <a:endParaRPr sz="1200" dirty="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60"/>
              </a:spcBef>
            </a:pPr>
            <a:endParaRPr sz="1200" dirty="0">
              <a:latin typeface="Times New Roman"/>
              <a:cs typeface="Times New Roman"/>
            </a:endParaRPr>
          </a:p>
          <a:p>
            <a:pPr marL="375285" marR="5080" indent="-36322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lograr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este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proceso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contó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dos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técnicas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muy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valiosas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son: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triangulación,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fue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 </a:t>
            </a:r>
            <a:r>
              <a:rPr sz="1200" dirty="0">
                <a:latin typeface="Times New Roman"/>
                <a:cs typeface="Times New Roman"/>
              </a:rPr>
              <a:t>diferentes</a:t>
            </a:r>
            <a:r>
              <a:rPr sz="1200" spc="24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fuentes</a:t>
            </a:r>
            <a:r>
              <a:rPr sz="1200" spc="25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54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información,</a:t>
            </a:r>
            <a:r>
              <a:rPr sz="1200" spc="25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4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diferentes</a:t>
            </a:r>
            <a:r>
              <a:rPr sz="1200" spc="25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perspectivas</a:t>
            </a:r>
            <a:r>
              <a:rPr sz="1200" spc="25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teóricas,</a:t>
            </a:r>
            <a:r>
              <a:rPr sz="1200" spc="25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50" dirty="0">
                <a:latin typeface="Times New Roman"/>
                <a:cs typeface="Times New Roman"/>
              </a:rPr>
              <a:t>  </a:t>
            </a:r>
            <a:r>
              <a:rPr sz="1200" spc="-10" dirty="0">
                <a:latin typeface="Times New Roman"/>
                <a:cs typeface="Times New Roman"/>
              </a:rPr>
              <a:t>diferentes </a:t>
            </a:r>
            <a:r>
              <a:rPr sz="1200" dirty="0">
                <a:latin typeface="Times New Roman"/>
                <a:cs typeface="Times New Roman"/>
              </a:rPr>
              <a:t>procedimientos</a:t>
            </a:r>
            <a:r>
              <a:rPr sz="1200" spc="43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metodológicos,</a:t>
            </a:r>
            <a:r>
              <a:rPr sz="1200" spc="4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entre</a:t>
            </a:r>
            <a:r>
              <a:rPr sz="1200" spc="4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otros,</a:t>
            </a:r>
            <a:r>
              <a:rPr sz="1200" spc="4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4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4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grabaciones</a:t>
            </a:r>
            <a:r>
              <a:rPr sz="1200" spc="43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43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audio</a:t>
            </a:r>
            <a:r>
              <a:rPr sz="1200" spc="4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4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4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videos,</a:t>
            </a:r>
            <a:r>
              <a:rPr sz="1200" spc="43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que </a:t>
            </a:r>
            <a:r>
              <a:rPr sz="1200" dirty="0">
                <a:latin typeface="Times New Roman"/>
                <a:cs typeface="Times New Roman"/>
              </a:rPr>
              <a:t>permitieron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observar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analizar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hechos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repetidas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veces.</a:t>
            </a:r>
            <a:endParaRPr sz="1200" dirty="0">
              <a:latin typeface="Times New Roman"/>
              <a:cs typeface="Times New Roman"/>
            </a:endParaRPr>
          </a:p>
          <a:p>
            <a:pPr marR="373380" algn="ctr">
              <a:lnSpc>
                <a:spcPct val="100000"/>
              </a:lnSpc>
              <a:spcBef>
                <a:spcPts val="1265"/>
              </a:spcBef>
            </a:pPr>
            <a:r>
              <a:rPr sz="1200" b="1" spc="-10" dirty="0">
                <a:latin typeface="Times New Roman"/>
                <a:cs typeface="Times New Roman"/>
              </a:rPr>
              <a:t>HALLAZGOS</a:t>
            </a:r>
            <a:endParaRPr sz="1200" dirty="0">
              <a:latin typeface="Times New Roman"/>
              <a:cs typeface="Times New Roman"/>
            </a:endParaRPr>
          </a:p>
        </p:txBody>
      </p:sp>
      <p:pic>
        <p:nvPicPr>
          <p:cNvPr id="17" name="object 17"/>
          <p:cNvPicPr/>
          <p:nvPr/>
        </p:nvPicPr>
        <p:blipFill>
          <a:blip r:embed="rId13" cstate="print"/>
          <a:stretch>
            <a:fillRect/>
          </a:stretch>
        </p:blipFill>
        <p:spPr>
          <a:xfrm>
            <a:off x="428599" y="6145098"/>
            <a:ext cx="5952744" cy="1734693"/>
          </a:xfrm>
          <a:prstGeom prst="rect">
            <a:avLst/>
          </a:prstGeom>
        </p:spPr>
      </p:pic>
      <p:sp>
        <p:nvSpPr>
          <p:cNvPr id="18" name="object 18"/>
          <p:cNvSpPr txBox="1"/>
          <p:nvPr/>
        </p:nvSpPr>
        <p:spPr>
          <a:xfrm>
            <a:off x="247904" y="7909661"/>
            <a:ext cx="1210945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Times New Roman"/>
                <a:cs typeface="Times New Roman"/>
              </a:rPr>
              <a:t>Fuente: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Gil</a:t>
            </a:r>
            <a:r>
              <a:rPr sz="1200" b="1" spc="-3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(2019)</a:t>
            </a:r>
            <a:endParaRPr sz="1200">
              <a:latin typeface="Times New Roman"/>
              <a:cs typeface="Times New Roman"/>
            </a:endParaRPr>
          </a:p>
        </p:txBody>
      </p:sp>
      <p:pic>
        <p:nvPicPr>
          <p:cNvPr id="19" name="object 19"/>
          <p:cNvPicPr/>
          <p:nvPr/>
        </p:nvPicPr>
        <p:blipFill>
          <a:blip r:embed="rId14" cstate="print"/>
          <a:stretch>
            <a:fillRect/>
          </a:stretch>
        </p:blipFill>
        <p:spPr>
          <a:xfrm>
            <a:off x="4560951" y="179514"/>
            <a:ext cx="1805304" cy="893889"/>
          </a:xfrm>
          <a:prstGeom prst="rect">
            <a:avLst/>
          </a:prstGeom>
        </p:spPr>
      </p:pic>
      <p:sp>
        <p:nvSpPr>
          <p:cNvPr id="20" name="object 20"/>
          <p:cNvSpPr txBox="1"/>
          <p:nvPr/>
        </p:nvSpPr>
        <p:spPr>
          <a:xfrm>
            <a:off x="1312291" y="8226179"/>
            <a:ext cx="4355465" cy="7607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ts val="1410"/>
              </a:lnSpc>
            </a:pPr>
            <a:r>
              <a:rPr sz="1200" b="1" spc="-20" dirty="0">
                <a:latin typeface="Times New Roman"/>
                <a:cs typeface="Times New Roman"/>
              </a:rPr>
              <a:t>Teoría</a:t>
            </a:r>
            <a:r>
              <a:rPr sz="1200" b="1" spc="-1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Identidad</a:t>
            </a:r>
            <a:r>
              <a:rPr sz="1200" b="1" spc="-3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Nacional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del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Nuevo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Republicano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spc="-25" dirty="0">
                <a:latin typeface="Times New Roman"/>
                <a:cs typeface="Times New Roman"/>
              </a:rPr>
              <a:t>con</a:t>
            </a:r>
            <a:endParaRPr sz="1200">
              <a:latin typeface="Times New Roman"/>
              <a:cs typeface="Times New Roman"/>
            </a:endParaRPr>
          </a:p>
          <a:p>
            <a:pPr marL="12700" marR="5080" algn="ctr">
              <a:lnSpc>
                <a:spcPts val="1400"/>
              </a:lnSpc>
              <a:spcBef>
                <a:spcPts val="80"/>
              </a:spcBef>
            </a:pPr>
            <a:r>
              <a:rPr sz="1200" b="1" dirty="0">
                <a:latin typeface="Times New Roman"/>
                <a:cs typeface="Times New Roman"/>
              </a:rPr>
              <a:t>Implicación </a:t>
            </a:r>
            <a:r>
              <a:rPr sz="1200" b="1" spc="-10" dirty="0">
                <a:latin typeface="Times New Roman"/>
                <a:cs typeface="Times New Roman"/>
              </a:rPr>
              <a:t>Corresponsable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Familia,</a:t>
            </a:r>
            <a:r>
              <a:rPr sz="1200" b="1" spc="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Escuela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y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Comunidad.</a:t>
            </a:r>
            <a:r>
              <a:rPr sz="1200" b="1" spc="-40" dirty="0">
                <a:latin typeface="Times New Roman"/>
                <a:cs typeface="Times New Roman"/>
              </a:rPr>
              <a:t> </a:t>
            </a:r>
            <a:r>
              <a:rPr sz="1200" b="1" spc="-25" dirty="0">
                <a:latin typeface="Times New Roman"/>
                <a:cs typeface="Times New Roman"/>
              </a:rPr>
              <a:t>Un </a:t>
            </a:r>
            <a:r>
              <a:rPr sz="1200" b="1" dirty="0">
                <a:latin typeface="Times New Roman"/>
                <a:cs typeface="Times New Roman"/>
              </a:rPr>
              <a:t>Aporte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Educativo</a:t>
            </a:r>
            <a:r>
              <a:rPr sz="1200" b="1" spc="-3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al</a:t>
            </a:r>
            <a:r>
              <a:rPr sz="1200" b="1" spc="-7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Arraigo</a:t>
            </a:r>
            <a:r>
              <a:rPr sz="1200" b="1" spc="28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del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Sentido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Nacionalista</a:t>
            </a:r>
            <a:endParaRPr sz="1200">
              <a:latin typeface="Times New Roman"/>
              <a:cs typeface="Times New Roman"/>
            </a:endParaRPr>
          </a:p>
          <a:p>
            <a:pPr marL="269240" algn="ctr">
              <a:lnSpc>
                <a:spcPct val="100000"/>
              </a:lnSpc>
              <a:spcBef>
                <a:spcPts val="140"/>
              </a:spcBef>
            </a:pPr>
            <a:r>
              <a:rPr sz="1200" b="1" spc="-25" dirty="0">
                <a:latin typeface="Times New Roman"/>
                <a:cs typeface="Times New Roman"/>
              </a:rPr>
              <a:t>Dr.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Elías</a:t>
            </a:r>
            <a:r>
              <a:rPr sz="1200" b="1" spc="-7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A.</a:t>
            </a:r>
            <a:r>
              <a:rPr sz="1200" b="1" spc="-1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Gil</a:t>
            </a:r>
            <a:r>
              <a:rPr sz="1200" b="1" spc="10" dirty="0">
                <a:latin typeface="Times New Roman"/>
                <a:cs typeface="Times New Roman"/>
              </a:rPr>
              <a:t> </a:t>
            </a:r>
            <a:r>
              <a:rPr sz="1200" b="1" spc="-25" dirty="0">
                <a:latin typeface="Times New Roman"/>
                <a:cs typeface="Times New Roman"/>
              </a:rPr>
              <a:t>P.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21" name="object 21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82905" rIns="0" bIns="0" rtlCol="0">
            <a:spAutoFit/>
          </a:bodyPr>
          <a:lstStyle/>
          <a:p>
            <a:pPr marL="240029">
              <a:lnSpc>
                <a:spcPts val="1410"/>
              </a:lnSpc>
            </a:pPr>
            <a:fld id="{81D60167-4931-47E6-BA6A-407CBD079E47}" type="slidenum">
              <a:rPr b="1" spc="-25" dirty="0">
                <a:latin typeface="Times New Roman"/>
                <a:cs typeface="Times New Roman"/>
              </a:rPr>
              <a:t>57</a:t>
            </a:fld>
            <a:endParaRPr b="1" spc="-25" dirty="0">
              <a:latin typeface="Times New Roman"/>
              <a:cs typeface="Times New Roman"/>
            </a:endParaRPr>
          </a:p>
        </p:txBody>
      </p:sp>
      <p:grpSp>
        <p:nvGrpSpPr>
          <p:cNvPr id="22" name="Grupo 21">
            <a:extLst>
              <a:ext uri="{FF2B5EF4-FFF2-40B4-BE49-F238E27FC236}">
                <a16:creationId xmlns:a16="http://schemas.microsoft.com/office/drawing/2014/main" id="{DAA6A6DF-3FDF-D7FD-D8C2-F3451CFCE6F4}"/>
              </a:ext>
            </a:extLst>
          </p:cNvPr>
          <p:cNvGrpSpPr/>
          <p:nvPr/>
        </p:nvGrpSpPr>
        <p:grpSpPr>
          <a:xfrm>
            <a:off x="109728" y="109609"/>
            <a:ext cx="6665976" cy="1452626"/>
            <a:chOff x="470065" y="1951410"/>
            <a:chExt cx="6665976" cy="1452626"/>
          </a:xfrm>
        </p:grpSpPr>
        <p:grpSp>
          <p:nvGrpSpPr>
            <p:cNvPr id="23" name="object 12">
              <a:extLst>
                <a:ext uri="{FF2B5EF4-FFF2-40B4-BE49-F238E27FC236}">
                  <a16:creationId xmlns:a16="http://schemas.microsoft.com/office/drawing/2014/main" id="{BD8AA930-D080-5E16-DD2E-73DCEE52965F}"/>
                </a:ext>
              </a:extLst>
            </p:cNvPr>
            <p:cNvGrpSpPr/>
            <p:nvPr/>
          </p:nvGrpSpPr>
          <p:grpSpPr>
            <a:xfrm>
              <a:off x="470065" y="1951664"/>
              <a:ext cx="6665976" cy="1452372"/>
              <a:chOff x="96011" y="115823"/>
              <a:chExt cx="6665976" cy="1452372"/>
            </a:xfrm>
          </p:grpSpPr>
          <p:pic>
            <p:nvPicPr>
              <p:cNvPr id="27" name="object 13">
                <a:extLst>
                  <a:ext uri="{FF2B5EF4-FFF2-40B4-BE49-F238E27FC236}">
                    <a16:creationId xmlns:a16="http://schemas.microsoft.com/office/drawing/2014/main" id="{72F665BD-67CE-2963-E40C-F86D2820F8D9}"/>
                  </a:ext>
                </a:extLst>
              </p:cNvPr>
              <p:cNvPicPr/>
              <p:nvPr/>
            </p:nvPicPr>
            <p:blipFill>
              <a:blip r:embed="rId3" cstate="print"/>
              <a:stretch>
                <a:fillRect/>
              </a:stretch>
            </p:blipFill>
            <p:spPr>
              <a:xfrm>
                <a:off x="96011" y="115823"/>
                <a:ext cx="6665976" cy="1452372"/>
              </a:xfrm>
              <a:prstGeom prst="rect">
                <a:avLst/>
              </a:prstGeom>
            </p:spPr>
          </p:pic>
          <p:pic>
            <p:nvPicPr>
              <p:cNvPr id="28" name="object 14">
                <a:extLst>
                  <a:ext uri="{FF2B5EF4-FFF2-40B4-BE49-F238E27FC236}">
                    <a16:creationId xmlns:a16="http://schemas.microsoft.com/office/drawing/2014/main" id="{A423AEC0-9E73-4773-AA91-0F7197D78AA9}"/>
                  </a:ext>
                </a:extLst>
              </p:cNvPr>
              <p:cNvPicPr/>
              <p:nvPr/>
            </p:nvPicPr>
            <p:blipFill>
              <a:blip r:embed="rId4" cstate="print"/>
              <a:stretch>
                <a:fillRect/>
              </a:stretch>
            </p:blipFill>
            <p:spPr>
              <a:xfrm>
                <a:off x="142849" y="142875"/>
                <a:ext cx="6572275" cy="1358646"/>
              </a:xfrm>
              <a:prstGeom prst="rect">
                <a:avLst/>
              </a:prstGeom>
            </p:spPr>
          </p:pic>
          <p:sp>
            <p:nvSpPr>
              <p:cNvPr id="29" name="object 15">
                <a:extLst>
                  <a:ext uri="{FF2B5EF4-FFF2-40B4-BE49-F238E27FC236}">
                    <a16:creationId xmlns:a16="http://schemas.microsoft.com/office/drawing/2014/main" id="{342D88CB-0A50-EF5E-2277-57593CFA3FC7}"/>
                  </a:ext>
                </a:extLst>
              </p:cNvPr>
              <p:cNvSpPr/>
              <p:nvPr/>
            </p:nvSpPr>
            <p:spPr>
              <a:xfrm>
                <a:off x="142849" y="142875"/>
                <a:ext cx="6572884" cy="1358900"/>
              </a:xfrm>
              <a:custGeom>
                <a:avLst/>
                <a:gdLst/>
                <a:ahLst/>
                <a:cxnLst/>
                <a:rect l="l" t="t" r="r" b="b"/>
                <a:pathLst>
                  <a:path w="6572884" h="1358900">
                    <a:moveTo>
                      <a:pt x="0" y="226441"/>
                    </a:moveTo>
                    <a:lnTo>
                      <a:pt x="4600" y="180795"/>
                    </a:lnTo>
                    <a:lnTo>
                      <a:pt x="17795" y="138285"/>
                    </a:lnTo>
                    <a:lnTo>
                      <a:pt x="38673" y="99820"/>
                    </a:lnTo>
                    <a:lnTo>
                      <a:pt x="66324" y="66309"/>
                    </a:lnTo>
                    <a:lnTo>
                      <a:pt x="99837" y="38663"/>
                    </a:lnTo>
                    <a:lnTo>
                      <a:pt x="138301" y="17789"/>
                    </a:lnTo>
                    <a:lnTo>
                      <a:pt x="180806" y="4599"/>
                    </a:lnTo>
                    <a:lnTo>
                      <a:pt x="226440" y="0"/>
                    </a:lnTo>
                    <a:lnTo>
                      <a:pt x="6345834" y="0"/>
                    </a:lnTo>
                    <a:lnTo>
                      <a:pt x="6391480" y="4599"/>
                    </a:lnTo>
                    <a:lnTo>
                      <a:pt x="6433990" y="17789"/>
                    </a:lnTo>
                    <a:lnTo>
                      <a:pt x="6472455" y="38663"/>
                    </a:lnTo>
                    <a:lnTo>
                      <a:pt x="6505965" y="66309"/>
                    </a:lnTo>
                    <a:lnTo>
                      <a:pt x="6533612" y="99820"/>
                    </a:lnTo>
                    <a:lnTo>
                      <a:pt x="6554485" y="138285"/>
                    </a:lnTo>
                    <a:lnTo>
                      <a:pt x="6567676" y="180795"/>
                    </a:lnTo>
                    <a:lnTo>
                      <a:pt x="6572275" y="226441"/>
                    </a:lnTo>
                    <a:lnTo>
                      <a:pt x="6572275" y="1132204"/>
                    </a:lnTo>
                    <a:lnTo>
                      <a:pt x="6567676" y="1177850"/>
                    </a:lnTo>
                    <a:lnTo>
                      <a:pt x="6554485" y="1220360"/>
                    </a:lnTo>
                    <a:lnTo>
                      <a:pt x="6533612" y="1258825"/>
                    </a:lnTo>
                    <a:lnTo>
                      <a:pt x="6505965" y="1292336"/>
                    </a:lnTo>
                    <a:lnTo>
                      <a:pt x="6472455" y="1319982"/>
                    </a:lnTo>
                    <a:lnTo>
                      <a:pt x="6433990" y="1340856"/>
                    </a:lnTo>
                    <a:lnTo>
                      <a:pt x="6391480" y="1354046"/>
                    </a:lnTo>
                    <a:lnTo>
                      <a:pt x="6345834" y="1358646"/>
                    </a:lnTo>
                    <a:lnTo>
                      <a:pt x="226440" y="1358646"/>
                    </a:lnTo>
                    <a:lnTo>
                      <a:pt x="180806" y="1354046"/>
                    </a:lnTo>
                    <a:lnTo>
                      <a:pt x="138301" y="1340856"/>
                    </a:lnTo>
                    <a:lnTo>
                      <a:pt x="99837" y="1319982"/>
                    </a:lnTo>
                    <a:lnTo>
                      <a:pt x="66324" y="1292336"/>
                    </a:lnTo>
                    <a:lnTo>
                      <a:pt x="38673" y="1258825"/>
                    </a:lnTo>
                    <a:lnTo>
                      <a:pt x="17795" y="1220360"/>
                    </a:lnTo>
                    <a:lnTo>
                      <a:pt x="4600" y="1177850"/>
                    </a:lnTo>
                    <a:lnTo>
                      <a:pt x="0" y="1132204"/>
                    </a:lnTo>
                    <a:lnTo>
                      <a:pt x="0" y="226441"/>
                    </a:lnTo>
                    <a:close/>
                  </a:path>
                </a:pathLst>
              </a:custGeom>
              <a:ln w="9525">
                <a:solidFill>
                  <a:srgbClr val="55CE74"/>
                </a:solidFill>
              </a:ln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pic>
            <p:nvPicPr>
              <p:cNvPr id="30" name="object 16">
                <a:extLst>
                  <a:ext uri="{FF2B5EF4-FFF2-40B4-BE49-F238E27FC236}">
                    <a16:creationId xmlns:a16="http://schemas.microsoft.com/office/drawing/2014/main" id="{C6969772-77EA-FFD5-3682-6AB3E7660E63}"/>
                  </a:ext>
                </a:extLst>
              </p:cNvPr>
              <p:cNvPicPr/>
              <p:nvPr/>
            </p:nvPicPr>
            <p:blipFill>
              <a:blip r:embed="rId5" cstate="print"/>
              <a:stretch>
                <a:fillRect/>
              </a:stretch>
            </p:blipFill>
            <p:spPr>
              <a:xfrm>
                <a:off x="2500248" y="305930"/>
                <a:ext cx="1714500" cy="733945"/>
              </a:xfrm>
              <a:prstGeom prst="rect">
                <a:avLst/>
              </a:prstGeom>
            </p:spPr>
          </p:pic>
        </p:grpSp>
        <p:sp>
          <p:nvSpPr>
            <p:cNvPr id="24" name="object 16">
              <a:extLst>
                <a:ext uri="{FF2B5EF4-FFF2-40B4-BE49-F238E27FC236}">
                  <a16:creationId xmlns:a16="http://schemas.microsoft.com/office/drawing/2014/main" id="{06C64D0C-D649-2B90-B148-239E753B7B53}"/>
                </a:ext>
              </a:extLst>
            </p:cNvPr>
            <p:cNvSpPr txBox="1"/>
            <p:nvPr/>
          </p:nvSpPr>
          <p:spPr>
            <a:xfrm>
              <a:off x="2775727" y="2875716"/>
              <a:ext cx="3332858" cy="391795"/>
            </a:xfrm>
            <a:prstGeom prst="rect">
              <a:avLst/>
            </a:prstGeom>
            <a:noFill/>
          </p:spPr>
          <p:txBody>
            <a:bodyPr vert="horz" wrap="square" lIns="0" tIns="12700" rIns="0" bIns="0" rtlCol="0">
              <a:spAutoFit/>
            </a:bodyPr>
            <a:lstStyle/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Volumen 4,  Número 1  Enero a Julio 2021</a:t>
              </a:r>
            </a:p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Revista Semestral. Venezuela</a:t>
              </a:r>
              <a:endParaRPr sz="1200" dirty="0">
                <a:latin typeface="Arial"/>
                <a:cs typeface="Arial"/>
              </a:endParaRPr>
            </a:p>
          </p:txBody>
        </p:sp>
        <p:pic>
          <p:nvPicPr>
            <p:cNvPr id="25" name="object 25">
              <a:extLst>
                <a:ext uri="{FF2B5EF4-FFF2-40B4-BE49-F238E27FC236}">
                  <a16:creationId xmlns:a16="http://schemas.microsoft.com/office/drawing/2014/main" id="{2CC93EA5-0F26-9398-AD54-7DCDBD9654DD}"/>
                </a:ext>
              </a:extLst>
            </p:cNvPr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470065" y="2027896"/>
              <a:ext cx="2305662" cy="1053903"/>
            </a:xfrm>
            <a:prstGeom prst="rect">
              <a:avLst/>
            </a:prstGeom>
          </p:spPr>
        </p:pic>
        <p:pic>
          <p:nvPicPr>
            <p:cNvPr id="26" name="object 31">
              <a:extLst>
                <a:ext uri="{FF2B5EF4-FFF2-40B4-BE49-F238E27FC236}">
                  <a16:creationId xmlns:a16="http://schemas.microsoft.com/office/drawing/2014/main" id="{9CCE4D4B-48F1-33CC-6478-0B4877669A81}"/>
                </a:ext>
              </a:extLst>
            </p:cNvPr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4932681" y="1951410"/>
              <a:ext cx="1805304" cy="893889"/>
            </a:xfrm>
            <a:prstGeom prst="rect">
              <a:avLst/>
            </a:prstGeom>
          </p:spPr>
        </p:pic>
      </p:grpSp>
    </p:spTree>
  </p:cSld>
  <p:clrMapOvr>
    <a:masterClrMapping/>
  </p:clrMapOvr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94485" y="115823"/>
            <a:ext cx="6669405" cy="8926195"/>
            <a:chOff x="94485" y="115823"/>
            <a:chExt cx="6669405" cy="8926195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204216" y="8708135"/>
              <a:ext cx="6518148" cy="158496"/>
            </a:xfrm>
            <a:prstGeom prst="rect">
              <a:avLst/>
            </a:prstGeom>
          </p:spPr>
        </p:pic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96012" y="115823"/>
              <a:ext cx="6665976" cy="1452372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42849" y="142875"/>
              <a:ext cx="6572275" cy="1358646"/>
            </a:xfrm>
            <a:prstGeom prst="rect">
              <a:avLst/>
            </a:prstGeom>
          </p:spPr>
        </p:pic>
        <p:sp>
          <p:nvSpPr>
            <p:cNvPr id="6" name="object 6"/>
            <p:cNvSpPr/>
            <p:nvPr/>
          </p:nvSpPr>
          <p:spPr>
            <a:xfrm>
              <a:off x="142849" y="142875"/>
              <a:ext cx="6572884" cy="1358900"/>
            </a:xfrm>
            <a:custGeom>
              <a:avLst/>
              <a:gdLst/>
              <a:ahLst/>
              <a:cxnLst/>
              <a:rect l="l" t="t" r="r" b="b"/>
              <a:pathLst>
                <a:path w="6572884" h="1358900">
                  <a:moveTo>
                    <a:pt x="0" y="226441"/>
                  </a:moveTo>
                  <a:lnTo>
                    <a:pt x="4600" y="180795"/>
                  </a:lnTo>
                  <a:lnTo>
                    <a:pt x="17795" y="138285"/>
                  </a:lnTo>
                  <a:lnTo>
                    <a:pt x="38673" y="99820"/>
                  </a:lnTo>
                  <a:lnTo>
                    <a:pt x="66324" y="66309"/>
                  </a:lnTo>
                  <a:lnTo>
                    <a:pt x="99837" y="38663"/>
                  </a:lnTo>
                  <a:lnTo>
                    <a:pt x="138301" y="17789"/>
                  </a:lnTo>
                  <a:lnTo>
                    <a:pt x="180806" y="4599"/>
                  </a:lnTo>
                  <a:lnTo>
                    <a:pt x="226440" y="0"/>
                  </a:lnTo>
                  <a:lnTo>
                    <a:pt x="6345834" y="0"/>
                  </a:lnTo>
                  <a:lnTo>
                    <a:pt x="6391480" y="4599"/>
                  </a:lnTo>
                  <a:lnTo>
                    <a:pt x="6433990" y="17789"/>
                  </a:lnTo>
                  <a:lnTo>
                    <a:pt x="6472455" y="38663"/>
                  </a:lnTo>
                  <a:lnTo>
                    <a:pt x="6505965" y="66309"/>
                  </a:lnTo>
                  <a:lnTo>
                    <a:pt x="6533612" y="99820"/>
                  </a:lnTo>
                  <a:lnTo>
                    <a:pt x="6554485" y="138285"/>
                  </a:lnTo>
                  <a:lnTo>
                    <a:pt x="6567676" y="180795"/>
                  </a:lnTo>
                  <a:lnTo>
                    <a:pt x="6572275" y="226441"/>
                  </a:lnTo>
                  <a:lnTo>
                    <a:pt x="6572275" y="1132204"/>
                  </a:lnTo>
                  <a:lnTo>
                    <a:pt x="6567676" y="1177850"/>
                  </a:lnTo>
                  <a:lnTo>
                    <a:pt x="6554485" y="1220360"/>
                  </a:lnTo>
                  <a:lnTo>
                    <a:pt x="6533612" y="1258825"/>
                  </a:lnTo>
                  <a:lnTo>
                    <a:pt x="6505965" y="1292336"/>
                  </a:lnTo>
                  <a:lnTo>
                    <a:pt x="6472455" y="1319982"/>
                  </a:lnTo>
                  <a:lnTo>
                    <a:pt x="6433990" y="1340856"/>
                  </a:lnTo>
                  <a:lnTo>
                    <a:pt x="6391480" y="1354046"/>
                  </a:lnTo>
                  <a:lnTo>
                    <a:pt x="6345834" y="1358646"/>
                  </a:lnTo>
                  <a:lnTo>
                    <a:pt x="226440" y="1358646"/>
                  </a:lnTo>
                  <a:lnTo>
                    <a:pt x="180806" y="1354046"/>
                  </a:lnTo>
                  <a:lnTo>
                    <a:pt x="138301" y="1340856"/>
                  </a:lnTo>
                  <a:lnTo>
                    <a:pt x="99837" y="1319982"/>
                  </a:lnTo>
                  <a:lnTo>
                    <a:pt x="66324" y="1292336"/>
                  </a:lnTo>
                  <a:lnTo>
                    <a:pt x="38673" y="1258825"/>
                  </a:lnTo>
                  <a:lnTo>
                    <a:pt x="17795" y="1220360"/>
                  </a:lnTo>
                  <a:lnTo>
                    <a:pt x="4600" y="1177850"/>
                  </a:lnTo>
                  <a:lnTo>
                    <a:pt x="0" y="1132204"/>
                  </a:lnTo>
                  <a:lnTo>
                    <a:pt x="0" y="226441"/>
                  </a:lnTo>
                  <a:close/>
                </a:path>
              </a:pathLst>
            </a:custGeom>
            <a:ln w="9525">
              <a:solidFill>
                <a:srgbClr val="55CE7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" name="object 7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2500248" y="305930"/>
              <a:ext cx="1714500" cy="733945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2738628" y="1024127"/>
              <a:ext cx="1897379" cy="371855"/>
            </a:xfrm>
            <a:prstGeom prst="rect">
              <a:avLst/>
            </a:prstGeom>
          </p:spPr>
        </p:pic>
        <p:pic>
          <p:nvPicPr>
            <p:cNvPr id="9" name="object 9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4401312" y="1024127"/>
              <a:ext cx="1577339" cy="371855"/>
            </a:xfrm>
            <a:prstGeom prst="rect">
              <a:avLst/>
            </a:prstGeom>
          </p:spPr>
        </p:pic>
        <p:pic>
          <p:nvPicPr>
            <p:cNvPr id="10" name="object 10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3169920" y="1207007"/>
              <a:ext cx="1546859" cy="371855"/>
            </a:xfrm>
            <a:prstGeom prst="rect">
              <a:avLst/>
            </a:prstGeom>
          </p:spPr>
        </p:pic>
        <p:pic>
          <p:nvPicPr>
            <p:cNvPr id="11" name="object 11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4482083" y="1207007"/>
              <a:ext cx="284988" cy="371855"/>
            </a:xfrm>
            <a:prstGeom prst="rect">
              <a:avLst/>
            </a:prstGeom>
          </p:spPr>
        </p:pic>
        <p:pic>
          <p:nvPicPr>
            <p:cNvPr id="12" name="object 12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4571999" y="1207007"/>
              <a:ext cx="1013460" cy="371855"/>
            </a:xfrm>
            <a:prstGeom prst="rect">
              <a:avLst/>
            </a:prstGeom>
          </p:spPr>
        </p:pic>
        <p:pic>
          <p:nvPicPr>
            <p:cNvPr id="13" name="object 13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324612" y="234695"/>
              <a:ext cx="1719072" cy="1341120"/>
            </a:xfrm>
            <a:prstGeom prst="rect">
              <a:avLst/>
            </a:prstGeom>
          </p:spPr>
        </p:pic>
        <p:pic>
          <p:nvPicPr>
            <p:cNvPr id="14" name="object 14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5606795" y="8193022"/>
              <a:ext cx="1092707" cy="848868"/>
            </a:xfrm>
            <a:prstGeom prst="rect">
              <a:avLst/>
            </a:prstGeom>
          </p:spPr>
        </p:pic>
        <p:pic>
          <p:nvPicPr>
            <p:cNvPr id="15" name="object 15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109728" y="8193022"/>
              <a:ext cx="1092708" cy="848868"/>
            </a:xfrm>
            <a:prstGeom prst="rect">
              <a:avLst/>
            </a:prstGeom>
          </p:spPr>
        </p:pic>
      </p:grpSp>
      <p:sp>
        <p:nvSpPr>
          <p:cNvPr id="16" name="object 16"/>
          <p:cNvSpPr txBox="1"/>
          <p:nvPr/>
        </p:nvSpPr>
        <p:spPr>
          <a:xfrm>
            <a:off x="221691" y="1068451"/>
            <a:ext cx="6345555" cy="664146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063875" marR="700405" indent="-431800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Arial"/>
                <a:cs typeface="Arial"/>
              </a:rPr>
              <a:t>6ta.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Edición</a:t>
            </a:r>
            <a:r>
              <a:rPr sz="1200" b="1" spc="-10" dirty="0">
                <a:latin typeface="Arial"/>
                <a:cs typeface="Arial"/>
              </a:rPr>
              <a:t> Volumen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I</a:t>
            </a:r>
            <a:r>
              <a:rPr sz="1200" b="1" spc="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Enero</a:t>
            </a:r>
            <a:r>
              <a:rPr sz="1200" b="1" spc="-3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a</a:t>
            </a:r>
            <a:r>
              <a:rPr sz="1200" b="1" spc="-2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Julio</a:t>
            </a:r>
            <a:r>
              <a:rPr sz="1200" b="1" spc="-5" dirty="0">
                <a:latin typeface="Arial"/>
                <a:cs typeface="Arial"/>
              </a:rPr>
              <a:t> </a:t>
            </a:r>
            <a:r>
              <a:rPr sz="1200" b="1" spc="-20" dirty="0">
                <a:latin typeface="Arial"/>
                <a:cs typeface="Arial"/>
              </a:rPr>
              <a:t>2021 </a:t>
            </a:r>
            <a:r>
              <a:rPr sz="1200" b="1" dirty="0">
                <a:latin typeface="Arial"/>
                <a:cs typeface="Arial"/>
              </a:rPr>
              <a:t>Revista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Semestral-</a:t>
            </a:r>
            <a:r>
              <a:rPr sz="1200" b="1" spc="-40" dirty="0">
                <a:latin typeface="Arial"/>
                <a:cs typeface="Arial"/>
              </a:rPr>
              <a:t> </a:t>
            </a:r>
            <a:r>
              <a:rPr sz="1200" b="1" spc="-10" dirty="0">
                <a:latin typeface="Arial"/>
                <a:cs typeface="Arial"/>
              </a:rPr>
              <a:t>Venezuela</a:t>
            </a:r>
            <a:endParaRPr sz="1200" dirty="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305"/>
              </a:spcBef>
            </a:pPr>
            <a:endParaRPr sz="1200" dirty="0">
              <a:latin typeface="Arial"/>
              <a:cs typeface="Arial"/>
            </a:endParaRPr>
          </a:p>
          <a:p>
            <a:pPr marL="375285" marR="6350" indent="-36322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Partiendo de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hallazgos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evidenciados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producto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entrevistas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aplicadas,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conveniente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decir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que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identidad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nacional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jóvenes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parte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esencialmente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ejemplificación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da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los </a:t>
            </a:r>
            <a:r>
              <a:rPr sz="1200" dirty="0">
                <a:latin typeface="Times New Roman"/>
                <a:cs typeface="Times New Roman"/>
              </a:rPr>
              <a:t>espacios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educativos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esto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conlleva 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afirmar que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surgen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nuevas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aristas que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permiten</a:t>
            </a:r>
            <a:r>
              <a:rPr sz="1200" spc="-10" dirty="0">
                <a:latin typeface="Times New Roman"/>
                <a:cs typeface="Times New Roman"/>
              </a:rPr>
              <a:t> develar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génesis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identidad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nacional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estudiantes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Unidad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Educativa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Virgen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Milagrosa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Calabozo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Estado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Guárico,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desde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respuestas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informantes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clave,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surgen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categorías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poca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praxis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ejemplo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tanto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seno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familiar,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comunitario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educativo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permiten </a:t>
            </a:r>
            <a:r>
              <a:rPr sz="1200" dirty="0">
                <a:latin typeface="Times New Roman"/>
                <a:cs typeface="Times New Roman"/>
              </a:rPr>
              <a:t>comprender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manera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más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amplia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diferentes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visiones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hacen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presentes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el </a:t>
            </a:r>
            <a:r>
              <a:rPr sz="1200" dirty="0">
                <a:latin typeface="Times New Roman"/>
                <a:cs typeface="Times New Roman"/>
              </a:rPr>
              <a:t>estudiante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nivel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media,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siendo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nivel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educativo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donde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observó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mayor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desapego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los </a:t>
            </a:r>
            <a:r>
              <a:rPr sz="1200" dirty="0">
                <a:latin typeface="Times New Roman"/>
                <a:cs typeface="Times New Roman"/>
              </a:rPr>
              <a:t>elementos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constitutivos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identidad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nacional.</a:t>
            </a:r>
            <a:endParaRPr sz="1200" dirty="0">
              <a:latin typeface="Times New Roman"/>
              <a:cs typeface="Times New Roman"/>
            </a:endParaRPr>
          </a:p>
          <a:p>
            <a:pPr marL="375285" marR="5080" indent="-363220" algn="just">
              <a:lnSpc>
                <a:spcPct val="100000"/>
              </a:lnSpc>
              <a:spcBef>
                <a:spcPts val="5"/>
              </a:spcBef>
            </a:pP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mismo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modo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cuanto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fomento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identidad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nacional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nuevo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republicano,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docentes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hacen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vida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activa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institución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antes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señalada,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desde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espacios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supervisión,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realizan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procesos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acompañamiento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pedagógico,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entrevistas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cara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cara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docentes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0" dirty="0">
                <a:latin typeface="Times New Roman"/>
                <a:cs typeface="Times New Roman"/>
              </a:rPr>
              <a:t>a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cargo,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les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permite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vivenciar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diversas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realidades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presentes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diferentes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aulas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clases. </a:t>
            </a:r>
            <a:r>
              <a:rPr sz="1200" dirty="0">
                <a:latin typeface="Times New Roman"/>
                <a:cs typeface="Times New Roman"/>
              </a:rPr>
              <a:t>Así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mismo,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aborda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diferentes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estrategias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educativas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entrevistas,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discusión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dirigida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docentes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estudiantes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registros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diarios,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le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permite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ir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observando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través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las </a:t>
            </a:r>
            <a:r>
              <a:rPr sz="1200" dirty="0">
                <a:latin typeface="Times New Roman"/>
                <a:cs typeface="Times New Roman"/>
              </a:rPr>
              <a:t>estrategias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señaladas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proceso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identidad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nacional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va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desarrollando.</a:t>
            </a:r>
            <a:endParaRPr sz="1200" dirty="0">
              <a:latin typeface="Times New Roman"/>
              <a:cs typeface="Times New Roman"/>
            </a:endParaRPr>
          </a:p>
          <a:p>
            <a:pPr marL="375285" marR="5080" indent="-36322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tanto,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comunidades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deben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tener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mayor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presencia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interés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espacios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educativos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el </a:t>
            </a:r>
            <a:r>
              <a:rPr sz="1200" dirty="0">
                <a:latin typeface="Times New Roman"/>
                <a:cs typeface="Times New Roman"/>
              </a:rPr>
              <a:t>fomento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identidad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nacional,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pues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éstas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juegan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actualmente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papel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gran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importancia, </a:t>
            </a:r>
            <a:r>
              <a:rPr sz="1200" dirty="0">
                <a:latin typeface="Times New Roman"/>
                <a:cs typeface="Times New Roman"/>
              </a:rPr>
              <a:t>puesto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 son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ellas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 representan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poder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popular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están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llamadas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refuerzo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antes </a:t>
            </a:r>
            <a:r>
              <a:rPr sz="1200" dirty="0">
                <a:latin typeface="Times New Roman"/>
                <a:cs typeface="Times New Roman"/>
              </a:rPr>
              <a:t>planteado,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trabajan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conjunto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logrará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formación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nuevo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republicano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reclama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el </a:t>
            </a:r>
            <a:r>
              <a:rPr sz="1200" dirty="0">
                <a:latin typeface="Times New Roman"/>
                <a:cs typeface="Times New Roman"/>
              </a:rPr>
              <a:t>planeta,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gran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conciencia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papel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protagónico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preservación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vida,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sus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culturas </a:t>
            </a:r>
            <a:r>
              <a:rPr sz="1200" dirty="0">
                <a:latin typeface="Times New Roman"/>
                <a:cs typeface="Times New Roman"/>
              </a:rPr>
              <a:t>ancestrales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definitorias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identidad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 el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planeta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salvaguardo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especie</a:t>
            </a:r>
            <a:r>
              <a:rPr sz="1200" spc="-10" dirty="0">
                <a:latin typeface="Times New Roman"/>
                <a:cs typeface="Times New Roman"/>
              </a:rPr>
              <a:t> humana. </a:t>
            </a:r>
            <a:r>
              <a:rPr sz="1200" dirty="0">
                <a:latin typeface="Times New Roman"/>
                <a:cs typeface="Times New Roman"/>
              </a:rPr>
              <a:t>Creando</a:t>
            </a:r>
            <a:r>
              <a:rPr sz="1200" spc="3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espacios</a:t>
            </a:r>
            <a:r>
              <a:rPr sz="1200" spc="3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armonía</a:t>
            </a:r>
            <a:r>
              <a:rPr sz="1200" spc="3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comunitaria</a:t>
            </a:r>
            <a:r>
              <a:rPr sz="1200" spc="3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donde</a:t>
            </a:r>
            <a:r>
              <a:rPr sz="1200" spc="3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3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ciudadano</a:t>
            </a:r>
            <a:r>
              <a:rPr sz="1200" spc="3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sea</a:t>
            </a:r>
            <a:r>
              <a:rPr sz="1200" spc="3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consciente</a:t>
            </a:r>
            <a:r>
              <a:rPr sz="1200" spc="3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31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papel </a:t>
            </a:r>
            <a:r>
              <a:rPr sz="1200" dirty="0">
                <a:latin typeface="Times New Roman"/>
                <a:cs typeface="Times New Roman"/>
              </a:rPr>
              <a:t>protagónico</a:t>
            </a:r>
            <a:r>
              <a:rPr sz="1200" spc="11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0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1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fomento</a:t>
            </a:r>
            <a:r>
              <a:rPr sz="1200" spc="10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0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identidad</a:t>
            </a:r>
            <a:r>
              <a:rPr sz="1200" spc="10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nacional,</a:t>
            </a:r>
            <a:r>
              <a:rPr sz="1200" spc="10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0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10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10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testimonio</a:t>
            </a:r>
            <a:r>
              <a:rPr sz="1200" spc="10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0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vida</a:t>
            </a:r>
            <a:r>
              <a:rPr sz="1200" spc="100" dirty="0">
                <a:latin typeface="Times New Roman"/>
                <a:cs typeface="Times New Roman"/>
              </a:rPr>
              <a:t>  </a:t>
            </a:r>
            <a:r>
              <a:rPr sz="1200" spc="-25" dirty="0">
                <a:latin typeface="Times New Roman"/>
                <a:cs typeface="Times New Roman"/>
              </a:rPr>
              <a:t>sea </a:t>
            </a:r>
            <a:r>
              <a:rPr sz="1200" dirty="0">
                <a:latin typeface="Times New Roman"/>
                <a:cs typeface="Times New Roman"/>
              </a:rPr>
              <a:t>corresponsable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construcción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nuevo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ser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pensante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consiente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realidades </a:t>
            </a:r>
            <a:r>
              <a:rPr sz="1200" dirty="0">
                <a:latin typeface="Times New Roman"/>
                <a:cs typeface="Times New Roman"/>
              </a:rPr>
              <a:t>sociales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educativas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pueden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mejorar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generan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espacios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trabajo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recíproco con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todos </a:t>
            </a:r>
            <a:r>
              <a:rPr sz="1200" spc="-25" dirty="0">
                <a:latin typeface="Times New Roman"/>
                <a:cs typeface="Times New Roman"/>
              </a:rPr>
              <a:t>los </a:t>
            </a:r>
            <a:r>
              <a:rPr sz="1200" dirty="0">
                <a:latin typeface="Times New Roman"/>
                <a:cs typeface="Times New Roman"/>
              </a:rPr>
              <a:t>factores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tienen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inherencia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proceso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educativo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(familia,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escuela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comunidad)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un </a:t>
            </a:r>
            <a:r>
              <a:rPr sz="1200" dirty="0">
                <a:latin typeface="Times New Roman"/>
                <a:cs typeface="Times New Roman"/>
              </a:rPr>
              <a:t>fomento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más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efectivo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arraigo del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sentido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nacionalista.</a:t>
            </a:r>
            <a:endParaRPr sz="1200" dirty="0">
              <a:latin typeface="Times New Roman"/>
              <a:cs typeface="Times New Roman"/>
            </a:endParaRPr>
          </a:p>
          <a:p>
            <a:pPr marL="375285" marR="6985" indent="-363220" algn="just">
              <a:lnSpc>
                <a:spcPct val="100000"/>
              </a:lnSpc>
              <a:spcBef>
                <a:spcPts val="5"/>
              </a:spcBef>
            </a:pP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identidad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nacional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poseen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jóvenes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lang="es-ES" sz="1200" dirty="0">
                <a:latin typeface="Times New Roman"/>
                <a:cs typeface="Times New Roman"/>
              </a:rPr>
              <a:t>actualidad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escaza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relación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procesos </a:t>
            </a:r>
            <a:r>
              <a:rPr sz="1200" dirty="0">
                <a:latin typeface="Times New Roman"/>
                <a:cs typeface="Times New Roman"/>
              </a:rPr>
              <a:t>educativos que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desarrollan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favorecerla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tiempo,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lang="es-ES" sz="1200" dirty="0">
                <a:latin typeface="Times New Roman"/>
                <a:cs typeface="Times New Roman"/>
              </a:rPr>
              <a:t>tanto,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docente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juega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un </a:t>
            </a:r>
            <a:r>
              <a:rPr sz="1200" dirty="0">
                <a:latin typeface="Times New Roman"/>
                <a:cs typeface="Times New Roman"/>
              </a:rPr>
              <a:t>papel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fundamental</a:t>
            </a:r>
            <a:r>
              <a:rPr sz="1200" spc="15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relativo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fomento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identidad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nacional,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consiguiente,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éste, </a:t>
            </a:r>
            <a:r>
              <a:rPr sz="1200" dirty="0">
                <a:latin typeface="Times New Roman"/>
                <a:cs typeface="Times New Roman"/>
              </a:rPr>
              <a:t>debe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garantizar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jóvenes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integren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contexto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social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donde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 err="1">
                <a:latin typeface="Times New Roman"/>
                <a:cs typeface="Times New Roman"/>
              </a:rPr>
              <a:t>sean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lang="es-ES" sz="1200" dirty="0">
                <a:latin typeface="Times New Roman"/>
                <a:cs typeface="Times New Roman"/>
              </a:rPr>
              <a:t>comprendidos,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pero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vez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surjan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espacios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educativos, seres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pensantes con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formación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sólida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fin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que</a:t>
            </a:r>
            <a:endParaRPr sz="1200" dirty="0">
              <a:latin typeface="Times New Roman"/>
              <a:cs typeface="Times New Roman"/>
            </a:endParaRPr>
          </a:p>
        </p:txBody>
      </p:sp>
      <p:pic>
        <p:nvPicPr>
          <p:cNvPr id="17" name="object 17"/>
          <p:cNvPicPr/>
          <p:nvPr/>
        </p:nvPicPr>
        <p:blipFill>
          <a:blip r:embed="rId13" cstate="print"/>
          <a:stretch>
            <a:fillRect/>
          </a:stretch>
        </p:blipFill>
        <p:spPr>
          <a:xfrm>
            <a:off x="4560951" y="179514"/>
            <a:ext cx="1805304" cy="893889"/>
          </a:xfrm>
          <a:prstGeom prst="rect">
            <a:avLst/>
          </a:prstGeom>
        </p:spPr>
      </p:pic>
      <p:sp>
        <p:nvSpPr>
          <p:cNvPr id="18" name="object 18"/>
          <p:cNvSpPr txBox="1"/>
          <p:nvPr/>
        </p:nvSpPr>
        <p:spPr>
          <a:xfrm>
            <a:off x="1312291" y="8226179"/>
            <a:ext cx="4355465" cy="7607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ts val="1410"/>
              </a:lnSpc>
            </a:pPr>
            <a:r>
              <a:rPr sz="1200" b="1" spc="-20" dirty="0">
                <a:latin typeface="Times New Roman"/>
                <a:cs typeface="Times New Roman"/>
              </a:rPr>
              <a:t>Teoría</a:t>
            </a:r>
            <a:r>
              <a:rPr sz="1200" b="1" spc="-1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Identidad</a:t>
            </a:r>
            <a:r>
              <a:rPr sz="1200" b="1" spc="-3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Nacional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del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Nuevo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Republicano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spc="-25" dirty="0">
                <a:latin typeface="Times New Roman"/>
                <a:cs typeface="Times New Roman"/>
              </a:rPr>
              <a:t>con</a:t>
            </a:r>
            <a:endParaRPr sz="1200">
              <a:latin typeface="Times New Roman"/>
              <a:cs typeface="Times New Roman"/>
            </a:endParaRPr>
          </a:p>
          <a:p>
            <a:pPr marL="12700" marR="5080" algn="ctr">
              <a:lnSpc>
                <a:spcPts val="1400"/>
              </a:lnSpc>
              <a:spcBef>
                <a:spcPts val="80"/>
              </a:spcBef>
            </a:pPr>
            <a:r>
              <a:rPr sz="1200" b="1" dirty="0">
                <a:latin typeface="Times New Roman"/>
                <a:cs typeface="Times New Roman"/>
              </a:rPr>
              <a:t>Implicación </a:t>
            </a:r>
            <a:r>
              <a:rPr sz="1200" b="1" spc="-10" dirty="0">
                <a:latin typeface="Times New Roman"/>
                <a:cs typeface="Times New Roman"/>
              </a:rPr>
              <a:t>Corresponsable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Familia,</a:t>
            </a:r>
            <a:r>
              <a:rPr sz="1200" b="1" spc="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Escuela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y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Comunidad.</a:t>
            </a:r>
            <a:r>
              <a:rPr sz="1200" b="1" spc="-40" dirty="0">
                <a:latin typeface="Times New Roman"/>
                <a:cs typeface="Times New Roman"/>
              </a:rPr>
              <a:t> </a:t>
            </a:r>
            <a:r>
              <a:rPr sz="1200" b="1" spc="-25" dirty="0">
                <a:latin typeface="Times New Roman"/>
                <a:cs typeface="Times New Roman"/>
              </a:rPr>
              <a:t>Un </a:t>
            </a:r>
            <a:r>
              <a:rPr sz="1200" b="1" dirty="0">
                <a:latin typeface="Times New Roman"/>
                <a:cs typeface="Times New Roman"/>
              </a:rPr>
              <a:t>Aporte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Educativo</a:t>
            </a:r>
            <a:r>
              <a:rPr sz="1200" b="1" spc="-3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al</a:t>
            </a:r>
            <a:r>
              <a:rPr sz="1200" b="1" spc="-7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Arraigo</a:t>
            </a:r>
            <a:r>
              <a:rPr sz="1200" b="1" spc="28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del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Sentido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Nacionalista</a:t>
            </a:r>
            <a:endParaRPr sz="1200">
              <a:latin typeface="Times New Roman"/>
              <a:cs typeface="Times New Roman"/>
            </a:endParaRPr>
          </a:p>
          <a:p>
            <a:pPr marL="269240" algn="ctr">
              <a:lnSpc>
                <a:spcPct val="100000"/>
              </a:lnSpc>
              <a:spcBef>
                <a:spcPts val="140"/>
              </a:spcBef>
            </a:pPr>
            <a:r>
              <a:rPr sz="1200" b="1" spc="-25" dirty="0">
                <a:latin typeface="Times New Roman"/>
                <a:cs typeface="Times New Roman"/>
              </a:rPr>
              <a:t>Dr.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Elías</a:t>
            </a:r>
            <a:r>
              <a:rPr sz="1200" b="1" spc="-7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A.</a:t>
            </a:r>
            <a:r>
              <a:rPr sz="1200" b="1" spc="-1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Gil</a:t>
            </a:r>
            <a:r>
              <a:rPr sz="1200" b="1" spc="10" dirty="0">
                <a:latin typeface="Times New Roman"/>
                <a:cs typeface="Times New Roman"/>
              </a:rPr>
              <a:t> </a:t>
            </a:r>
            <a:r>
              <a:rPr sz="1200" b="1" spc="-25" dirty="0">
                <a:latin typeface="Times New Roman"/>
                <a:cs typeface="Times New Roman"/>
              </a:rPr>
              <a:t>P.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9" name="object 19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82905" rIns="0" bIns="0" rtlCol="0">
            <a:spAutoFit/>
          </a:bodyPr>
          <a:lstStyle/>
          <a:p>
            <a:pPr marL="240029">
              <a:lnSpc>
                <a:spcPts val="1410"/>
              </a:lnSpc>
            </a:pPr>
            <a:fld id="{81D60167-4931-47E6-BA6A-407CBD079E47}" type="slidenum">
              <a:rPr b="1" spc="-25" dirty="0">
                <a:latin typeface="Times New Roman"/>
                <a:cs typeface="Times New Roman"/>
              </a:rPr>
              <a:t>58</a:t>
            </a:fld>
            <a:endParaRPr b="1" spc="-25" dirty="0">
              <a:latin typeface="Times New Roman"/>
              <a:cs typeface="Times New Roman"/>
            </a:endParaRPr>
          </a:p>
        </p:txBody>
      </p:sp>
      <p:grpSp>
        <p:nvGrpSpPr>
          <p:cNvPr id="20" name="Grupo 19">
            <a:extLst>
              <a:ext uri="{FF2B5EF4-FFF2-40B4-BE49-F238E27FC236}">
                <a16:creationId xmlns:a16="http://schemas.microsoft.com/office/drawing/2014/main" id="{D1FD5C0A-0DAF-7DB3-C5BD-3320B7E43F3E}"/>
              </a:ext>
            </a:extLst>
          </p:cNvPr>
          <p:cNvGrpSpPr/>
          <p:nvPr/>
        </p:nvGrpSpPr>
        <p:grpSpPr>
          <a:xfrm>
            <a:off x="109728" y="100585"/>
            <a:ext cx="6665976" cy="1452626"/>
            <a:chOff x="470065" y="1951410"/>
            <a:chExt cx="6665976" cy="1452626"/>
          </a:xfrm>
        </p:grpSpPr>
        <p:grpSp>
          <p:nvGrpSpPr>
            <p:cNvPr id="21" name="object 12">
              <a:extLst>
                <a:ext uri="{FF2B5EF4-FFF2-40B4-BE49-F238E27FC236}">
                  <a16:creationId xmlns:a16="http://schemas.microsoft.com/office/drawing/2014/main" id="{58D728E8-82CD-648C-3A1F-1DB849E7C866}"/>
                </a:ext>
              </a:extLst>
            </p:cNvPr>
            <p:cNvGrpSpPr/>
            <p:nvPr/>
          </p:nvGrpSpPr>
          <p:grpSpPr>
            <a:xfrm>
              <a:off x="470065" y="1951664"/>
              <a:ext cx="6665976" cy="1452372"/>
              <a:chOff x="96011" y="115823"/>
              <a:chExt cx="6665976" cy="1452372"/>
            </a:xfrm>
          </p:grpSpPr>
          <p:pic>
            <p:nvPicPr>
              <p:cNvPr id="25" name="object 13">
                <a:extLst>
                  <a:ext uri="{FF2B5EF4-FFF2-40B4-BE49-F238E27FC236}">
                    <a16:creationId xmlns:a16="http://schemas.microsoft.com/office/drawing/2014/main" id="{480369B1-9C67-179E-79B7-D52CC0224E9B}"/>
                  </a:ext>
                </a:extLst>
              </p:cNvPr>
              <p:cNvPicPr/>
              <p:nvPr/>
            </p:nvPicPr>
            <p:blipFill>
              <a:blip r:embed="rId3" cstate="print"/>
              <a:stretch>
                <a:fillRect/>
              </a:stretch>
            </p:blipFill>
            <p:spPr>
              <a:xfrm>
                <a:off x="96011" y="115823"/>
                <a:ext cx="6665976" cy="1452372"/>
              </a:xfrm>
              <a:prstGeom prst="rect">
                <a:avLst/>
              </a:prstGeom>
            </p:spPr>
          </p:pic>
          <p:pic>
            <p:nvPicPr>
              <p:cNvPr id="26" name="object 14">
                <a:extLst>
                  <a:ext uri="{FF2B5EF4-FFF2-40B4-BE49-F238E27FC236}">
                    <a16:creationId xmlns:a16="http://schemas.microsoft.com/office/drawing/2014/main" id="{6AE6579D-FA2D-F1EC-F2C4-B2DC21BDB04B}"/>
                  </a:ext>
                </a:extLst>
              </p:cNvPr>
              <p:cNvPicPr/>
              <p:nvPr/>
            </p:nvPicPr>
            <p:blipFill>
              <a:blip r:embed="rId4" cstate="print"/>
              <a:stretch>
                <a:fillRect/>
              </a:stretch>
            </p:blipFill>
            <p:spPr>
              <a:xfrm>
                <a:off x="142849" y="142875"/>
                <a:ext cx="6572275" cy="1358646"/>
              </a:xfrm>
              <a:prstGeom prst="rect">
                <a:avLst/>
              </a:prstGeom>
            </p:spPr>
          </p:pic>
          <p:sp>
            <p:nvSpPr>
              <p:cNvPr id="27" name="object 15">
                <a:extLst>
                  <a:ext uri="{FF2B5EF4-FFF2-40B4-BE49-F238E27FC236}">
                    <a16:creationId xmlns:a16="http://schemas.microsoft.com/office/drawing/2014/main" id="{C7F1C6F8-2684-89E8-F9DD-3EFB313877C9}"/>
                  </a:ext>
                </a:extLst>
              </p:cNvPr>
              <p:cNvSpPr/>
              <p:nvPr/>
            </p:nvSpPr>
            <p:spPr>
              <a:xfrm>
                <a:off x="142849" y="142875"/>
                <a:ext cx="6572884" cy="1358900"/>
              </a:xfrm>
              <a:custGeom>
                <a:avLst/>
                <a:gdLst/>
                <a:ahLst/>
                <a:cxnLst/>
                <a:rect l="l" t="t" r="r" b="b"/>
                <a:pathLst>
                  <a:path w="6572884" h="1358900">
                    <a:moveTo>
                      <a:pt x="0" y="226441"/>
                    </a:moveTo>
                    <a:lnTo>
                      <a:pt x="4600" y="180795"/>
                    </a:lnTo>
                    <a:lnTo>
                      <a:pt x="17795" y="138285"/>
                    </a:lnTo>
                    <a:lnTo>
                      <a:pt x="38673" y="99820"/>
                    </a:lnTo>
                    <a:lnTo>
                      <a:pt x="66324" y="66309"/>
                    </a:lnTo>
                    <a:lnTo>
                      <a:pt x="99837" y="38663"/>
                    </a:lnTo>
                    <a:lnTo>
                      <a:pt x="138301" y="17789"/>
                    </a:lnTo>
                    <a:lnTo>
                      <a:pt x="180806" y="4599"/>
                    </a:lnTo>
                    <a:lnTo>
                      <a:pt x="226440" y="0"/>
                    </a:lnTo>
                    <a:lnTo>
                      <a:pt x="6345834" y="0"/>
                    </a:lnTo>
                    <a:lnTo>
                      <a:pt x="6391480" y="4599"/>
                    </a:lnTo>
                    <a:lnTo>
                      <a:pt x="6433990" y="17789"/>
                    </a:lnTo>
                    <a:lnTo>
                      <a:pt x="6472455" y="38663"/>
                    </a:lnTo>
                    <a:lnTo>
                      <a:pt x="6505965" y="66309"/>
                    </a:lnTo>
                    <a:lnTo>
                      <a:pt x="6533612" y="99820"/>
                    </a:lnTo>
                    <a:lnTo>
                      <a:pt x="6554485" y="138285"/>
                    </a:lnTo>
                    <a:lnTo>
                      <a:pt x="6567676" y="180795"/>
                    </a:lnTo>
                    <a:lnTo>
                      <a:pt x="6572275" y="226441"/>
                    </a:lnTo>
                    <a:lnTo>
                      <a:pt x="6572275" y="1132204"/>
                    </a:lnTo>
                    <a:lnTo>
                      <a:pt x="6567676" y="1177850"/>
                    </a:lnTo>
                    <a:lnTo>
                      <a:pt x="6554485" y="1220360"/>
                    </a:lnTo>
                    <a:lnTo>
                      <a:pt x="6533612" y="1258825"/>
                    </a:lnTo>
                    <a:lnTo>
                      <a:pt x="6505965" y="1292336"/>
                    </a:lnTo>
                    <a:lnTo>
                      <a:pt x="6472455" y="1319982"/>
                    </a:lnTo>
                    <a:lnTo>
                      <a:pt x="6433990" y="1340856"/>
                    </a:lnTo>
                    <a:lnTo>
                      <a:pt x="6391480" y="1354046"/>
                    </a:lnTo>
                    <a:lnTo>
                      <a:pt x="6345834" y="1358646"/>
                    </a:lnTo>
                    <a:lnTo>
                      <a:pt x="226440" y="1358646"/>
                    </a:lnTo>
                    <a:lnTo>
                      <a:pt x="180806" y="1354046"/>
                    </a:lnTo>
                    <a:lnTo>
                      <a:pt x="138301" y="1340856"/>
                    </a:lnTo>
                    <a:lnTo>
                      <a:pt x="99837" y="1319982"/>
                    </a:lnTo>
                    <a:lnTo>
                      <a:pt x="66324" y="1292336"/>
                    </a:lnTo>
                    <a:lnTo>
                      <a:pt x="38673" y="1258825"/>
                    </a:lnTo>
                    <a:lnTo>
                      <a:pt x="17795" y="1220360"/>
                    </a:lnTo>
                    <a:lnTo>
                      <a:pt x="4600" y="1177850"/>
                    </a:lnTo>
                    <a:lnTo>
                      <a:pt x="0" y="1132204"/>
                    </a:lnTo>
                    <a:lnTo>
                      <a:pt x="0" y="226441"/>
                    </a:lnTo>
                    <a:close/>
                  </a:path>
                </a:pathLst>
              </a:custGeom>
              <a:ln w="9525">
                <a:solidFill>
                  <a:srgbClr val="55CE74"/>
                </a:solidFill>
              </a:ln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pic>
            <p:nvPicPr>
              <p:cNvPr id="28" name="object 16">
                <a:extLst>
                  <a:ext uri="{FF2B5EF4-FFF2-40B4-BE49-F238E27FC236}">
                    <a16:creationId xmlns:a16="http://schemas.microsoft.com/office/drawing/2014/main" id="{48457E07-4522-5782-91CD-75A375AE1F81}"/>
                  </a:ext>
                </a:extLst>
              </p:cNvPr>
              <p:cNvPicPr/>
              <p:nvPr/>
            </p:nvPicPr>
            <p:blipFill>
              <a:blip r:embed="rId5" cstate="print"/>
              <a:stretch>
                <a:fillRect/>
              </a:stretch>
            </p:blipFill>
            <p:spPr>
              <a:xfrm>
                <a:off x="2500248" y="305930"/>
                <a:ext cx="1714500" cy="733945"/>
              </a:xfrm>
              <a:prstGeom prst="rect">
                <a:avLst/>
              </a:prstGeom>
            </p:spPr>
          </p:pic>
        </p:grpSp>
        <p:sp>
          <p:nvSpPr>
            <p:cNvPr id="22" name="object 16">
              <a:extLst>
                <a:ext uri="{FF2B5EF4-FFF2-40B4-BE49-F238E27FC236}">
                  <a16:creationId xmlns:a16="http://schemas.microsoft.com/office/drawing/2014/main" id="{65ACF721-4784-787D-23DA-6B4A66E9232D}"/>
                </a:ext>
              </a:extLst>
            </p:cNvPr>
            <p:cNvSpPr txBox="1"/>
            <p:nvPr/>
          </p:nvSpPr>
          <p:spPr>
            <a:xfrm>
              <a:off x="2775727" y="2875716"/>
              <a:ext cx="3332858" cy="391795"/>
            </a:xfrm>
            <a:prstGeom prst="rect">
              <a:avLst/>
            </a:prstGeom>
            <a:noFill/>
          </p:spPr>
          <p:txBody>
            <a:bodyPr vert="horz" wrap="square" lIns="0" tIns="12700" rIns="0" bIns="0" rtlCol="0">
              <a:spAutoFit/>
            </a:bodyPr>
            <a:lstStyle/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Volumen 4,  Número 1  Enero a Julio 2021</a:t>
              </a:r>
            </a:p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Revista Semestral. Venezuela</a:t>
              </a:r>
              <a:endParaRPr sz="1200" dirty="0">
                <a:latin typeface="Arial"/>
                <a:cs typeface="Arial"/>
              </a:endParaRPr>
            </a:p>
          </p:txBody>
        </p:sp>
        <p:pic>
          <p:nvPicPr>
            <p:cNvPr id="23" name="object 25">
              <a:extLst>
                <a:ext uri="{FF2B5EF4-FFF2-40B4-BE49-F238E27FC236}">
                  <a16:creationId xmlns:a16="http://schemas.microsoft.com/office/drawing/2014/main" id="{8E2B7102-7384-DAEB-4860-1AE7D8122EF4}"/>
                </a:ext>
              </a:extLst>
            </p:cNvPr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470065" y="2027896"/>
              <a:ext cx="2305662" cy="1053903"/>
            </a:xfrm>
            <a:prstGeom prst="rect">
              <a:avLst/>
            </a:prstGeom>
          </p:spPr>
        </p:pic>
        <p:pic>
          <p:nvPicPr>
            <p:cNvPr id="24" name="object 31">
              <a:extLst>
                <a:ext uri="{FF2B5EF4-FFF2-40B4-BE49-F238E27FC236}">
                  <a16:creationId xmlns:a16="http://schemas.microsoft.com/office/drawing/2014/main" id="{AA9EB4EE-07D4-200D-2BF6-AC153D17ACC5}"/>
                </a:ext>
              </a:extLst>
            </p:cNvPr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4932681" y="1951410"/>
              <a:ext cx="1805304" cy="893889"/>
            </a:xfrm>
            <a:prstGeom prst="rect">
              <a:avLst/>
            </a:prstGeom>
          </p:spPr>
        </p:pic>
      </p:grpSp>
    </p:spTree>
  </p:cSld>
  <p:clrMapOvr>
    <a:masterClrMapping/>
  </p:clrMapOvr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94485" y="115823"/>
            <a:ext cx="6669405" cy="8926195"/>
            <a:chOff x="94485" y="115823"/>
            <a:chExt cx="6669405" cy="8926195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204216" y="8708135"/>
              <a:ext cx="6518148" cy="158496"/>
            </a:xfrm>
            <a:prstGeom prst="rect">
              <a:avLst/>
            </a:prstGeom>
          </p:spPr>
        </p:pic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96012" y="115823"/>
              <a:ext cx="6665976" cy="1452372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42849" y="142875"/>
              <a:ext cx="6572275" cy="1358646"/>
            </a:xfrm>
            <a:prstGeom prst="rect">
              <a:avLst/>
            </a:prstGeom>
          </p:spPr>
        </p:pic>
        <p:sp>
          <p:nvSpPr>
            <p:cNvPr id="6" name="object 6"/>
            <p:cNvSpPr/>
            <p:nvPr/>
          </p:nvSpPr>
          <p:spPr>
            <a:xfrm>
              <a:off x="142849" y="142875"/>
              <a:ext cx="6572884" cy="1358900"/>
            </a:xfrm>
            <a:custGeom>
              <a:avLst/>
              <a:gdLst/>
              <a:ahLst/>
              <a:cxnLst/>
              <a:rect l="l" t="t" r="r" b="b"/>
              <a:pathLst>
                <a:path w="6572884" h="1358900">
                  <a:moveTo>
                    <a:pt x="0" y="226441"/>
                  </a:moveTo>
                  <a:lnTo>
                    <a:pt x="4600" y="180795"/>
                  </a:lnTo>
                  <a:lnTo>
                    <a:pt x="17795" y="138285"/>
                  </a:lnTo>
                  <a:lnTo>
                    <a:pt x="38673" y="99820"/>
                  </a:lnTo>
                  <a:lnTo>
                    <a:pt x="66324" y="66309"/>
                  </a:lnTo>
                  <a:lnTo>
                    <a:pt x="99837" y="38663"/>
                  </a:lnTo>
                  <a:lnTo>
                    <a:pt x="138301" y="17789"/>
                  </a:lnTo>
                  <a:lnTo>
                    <a:pt x="180806" y="4599"/>
                  </a:lnTo>
                  <a:lnTo>
                    <a:pt x="226440" y="0"/>
                  </a:lnTo>
                  <a:lnTo>
                    <a:pt x="6345834" y="0"/>
                  </a:lnTo>
                  <a:lnTo>
                    <a:pt x="6391480" y="4599"/>
                  </a:lnTo>
                  <a:lnTo>
                    <a:pt x="6433990" y="17789"/>
                  </a:lnTo>
                  <a:lnTo>
                    <a:pt x="6472455" y="38663"/>
                  </a:lnTo>
                  <a:lnTo>
                    <a:pt x="6505965" y="66309"/>
                  </a:lnTo>
                  <a:lnTo>
                    <a:pt x="6533612" y="99820"/>
                  </a:lnTo>
                  <a:lnTo>
                    <a:pt x="6554485" y="138285"/>
                  </a:lnTo>
                  <a:lnTo>
                    <a:pt x="6567676" y="180795"/>
                  </a:lnTo>
                  <a:lnTo>
                    <a:pt x="6572275" y="226441"/>
                  </a:lnTo>
                  <a:lnTo>
                    <a:pt x="6572275" y="1132204"/>
                  </a:lnTo>
                  <a:lnTo>
                    <a:pt x="6567676" y="1177850"/>
                  </a:lnTo>
                  <a:lnTo>
                    <a:pt x="6554485" y="1220360"/>
                  </a:lnTo>
                  <a:lnTo>
                    <a:pt x="6533612" y="1258825"/>
                  </a:lnTo>
                  <a:lnTo>
                    <a:pt x="6505965" y="1292336"/>
                  </a:lnTo>
                  <a:lnTo>
                    <a:pt x="6472455" y="1319982"/>
                  </a:lnTo>
                  <a:lnTo>
                    <a:pt x="6433990" y="1340856"/>
                  </a:lnTo>
                  <a:lnTo>
                    <a:pt x="6391480" y="1354046"/>
                  </a:lnTo>
                  <a:lnTo>
                    <a:pt x="6345834" y="1358646"/>
                  </a:lnTo>
                  <a:lnTo>
                    <a:pt x="226440" y="1358646"/>
                  </a:lnTo>
                  <a:lnTo>
                    <a:pt x="180806" y="1354046"/>
                  </a:lnTo>
                  <a:lnTo>
                    <a:pt x="138301" y="1340856"/>
                  </a:lnTo>
                  <a:lnTo>
                    <a:pt x="99837" y="1319982"/>
                  </a:lnTo>
                  <a:lnTo>
                    <a:pt x="66324" y="1292336"/>
                  </a:lnTo>
                  <a:lnTo>
                    <a:pt x="38673" y="1258825"/>
                  </a:lnTo>
                  <a:lnTo>
                    <a:pt x="17795" y="1220360"/>
                  </a:lnTo>
                  <a:lnTo>
                    <a:pt x="4600" y="1177850"/>
                  </a:lnTo>
                  <a:lnTo>
                    <a:pt x="0" y="1132204"/>
                  </a:lnTo>
                  <a:lnTo>
                    <a:pt x="0" y="226441"/>
                  </a:lnTo>
                  <a:close/>
                </a:path>
              </a:pathLst>
            </a:custGeom>
            <a:ln w="9525">
              <a:solidFill>
                <a:srgbClr val="55CE7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" name="object 7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2500248" y="305930"/>
              <a:ext cx="1714500" cy="733945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2738628" y="1024127"/>
              <a:ext cx="1897379" cy="371855"/>
            </a:xfrm>
            <a:prstGeom prst="rect">
              <a:avLst/>
            </a:prstGeom>
          </p:spPr>
        </p:pic>
        <p:pic>
          <p:nvPicPr>
            <p:cNvPr id="9" name="object 9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4401312" y="1024127"/>
              <a:ext cx="1577339" cy="371855"/>
            </a:xfrm>
            <a:prstGeom prst="rect">
              <a:avLst/>
            </a:prstGeom>
          </p:spPr>
        </p:pic>
        <p:pic>
          <p:nvPicPr>
            <p:cNvPr id="10" name="object 10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3169920" y="1207007"/>
              <a:ext cx="1546859" cy="371855"/>
            </a:xfrm>
            <a:prstGeom prst="rect">
              <a:avLst/>
            </a:prstGeom>
          </p:spPr>
        </p:pic>
        <p:pic>
          <p:nvPicPr>
            <p:cNvPr id="11" name="object 11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4482083" y="1207007"/>
              <a:ext cx="284988" cy="371855"/>
            </a:xfrm>
            <a:prstGeom prst="rect">
              <a:avLst/>
            </a:prstGeom>
          </p:spPr>
        </p:pic>
        <p:pic>
          <p:nvPicPr>
            <p:cNvPr id="12" name="object 12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4571999" y="1207007"/>
              <a:ext cx="1013460" cy="371855"/>
            </a:xfrm>
            <a:prstGeom prst="rect">
              <a:avLst/>
            </a:prstGeom>
          </p:spPr>
        </p:pic>
        <p:pic>
          <p:nvPicPr>
            <p:cNvPr id="13" name="object 13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324612" y="234695"/>
              <a:ext cx="1719072" cy="1341120"/>
            </a:xfrm>
            <a:prstGeom prst="rect">
              <a:avLst/>
            </a:prstGeom>
          </p:spPr>
        </p:pic>
        <p:pic>
          <p:nvPicPr>
            <p:cNvPr id="14" name="object 14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5606795" y="8193022"/>
              <a:ext cx="1092707" cy="848868"/>
            </a:xfrm>
            <a:prstGeom prst="rect">
              <a:avLst/>
            </a:prstGeom>
          </p:spPr>
        </p:pic>
        <p:pic>
          <p:nvPicPr>
            <p:cNvPr id="15" name="object 15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109728" y="8193022"/>
              <a:ext cx="1092708" cy="848868"/>
            </a:xfrm>
            <a:prstGeom prst="rect">
              <a:avLst/>
            </a:prstGeom>
          </p:spPr>
        </p:pic>
      </p:grpSp>
      <p:sp>
        <p:nvSpPr>
          <p:cNvPr id="16" name="object 16"/>
          <p:cNvSpPr txBox="1"/>
          <p:nvPr/>
        </p:nvSpPr>
        <p:spPr>
          <a:xfrm>
            <a:off x="221691" y="1068451"/>
            <a:ext cx="6346190" cy="6909584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063875" marR="701040" indent="-431800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Arial"/>
                <a:cs typeface="Arial"/>
              </a:rPr>
              <a:t>6ta.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Edición</a:t>
            </a:r>
            <a:r>
              <a:rPr sz="1200" b="1" spc="-10" dirty="0">
                <a:latin typeface="Arial"/>
                <a:cs typeface="Arial"/>
              </a:rPr>
              <a:t> Volumen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I</a:t>
            </a:r>
            <a:r>
              <a:rPr sz="1200" b="1" spc="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Enero</a:t>
            </a:r>
            <a:r>
              <a:rPr sz="1200" b="1" spc="-3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a</a:t>
            </a:r>
            <a:r>
              <a:rPr sz="1200" b="1" spc="-2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Julio</a:t>
            </a:r>
            <a:r>
              <a:rPr sz="1200" b="1" spc="-5" dirty="0">
                <a:latin typeface="Arial"/>
                <a:cs typeface="Arial"/>
              </a:rPr>
              <a:t> </a:t>
            </a:r>
            <a:r>
              <a:rPr sz="1200" b="1" spc="-20" dirty="0">
                <a:latin typeface="Arial"/>
                <a:cs typeface="Arial"/>
              </a:rPr>
              <a:t>2021 </a:t>
            </a:r>
            <a:r>
              <a:rPr sz="1200" b="1" dirty="0">
                <a:latin typeface="Arial"/>
                <a:cs typeface="Arial"/>
              </a:rPr>
              <a:t>Revista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Semestral-</a:t>
            </a:r>
            <a:r>
              <a:rPr sz="1200" b="1" spc="-40" dirty="0">
                <a:latin typeface="Arial"/>
                <a:cs typeface="Arial"/>
              </a:rPr>
              <a:t> </a:t>
            </a:r>
            <a:r>
              <a:rPr sz="1200" b="1" spc="-10" dirty="0">
                <a:latin typeface="Arial"/>
                <a:cs typeface="Arial"/>
              </a:rPr>
              <a:t>Venezuela</a:t>
            </a:r>
            <a:endParaRPr sz="1200" dirty="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305"/>
              </a:spcBef>
            </a:pPr>
            <a:endParaRPr sz="1200" dirty="0">
              <a:latin typeface="Arial"/>
              <a:cs typeface="Arial"/>
            </a:endParaRPr>
          </a:p>
          <a:p>
            <a:pPr marL="375285" marR="5715" indent="-36322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accionar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diario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ejemplo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claro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valores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identidad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nacional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lang="es-ES" sz="1200" dirty="0">
                <a:latin typeface="Times New Roman"/>
                <a:cs typeface="Times New Roman"/>
              </a:rPr>
              <a:t>mundo,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así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sus </a:t>
            </a:r>
            <a:r>
              <a:rPr sz="1200" dirty="0">
                <a:latin typeface="Times New Roman"/>
                <a:cs typeface="Times New Roman"/>
              </a:rPr>
              <a:t>elementos.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tanto,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docente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entiende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pautas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explicadas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anteriormente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todas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las </a:t>
            </a:r>
            <a:r>
              <a:rPr sz="1200" dirty="0">
                <a:latin typeface="Times New Roman"/>
                <a:cs typeface="Times New Roman"/>
              </a:rPr>
              <a:t>dimensiones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hombre: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físicas,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afectivas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cognoscitivas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manera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pueda </a:t>
            </a:r>
            <a:r>
              <a:rPr sz="1200" spc="-10" dirty="0">
                <a:latin typeface="Times New Roman"/>
                <a:cs typeface="Times New Roman"/>
              </a:rPr>
              <a:t>ayudar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jóvenes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formación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aprender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pedagogía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felicidad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amor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esta </a:t>
            </a:r>
            <a:r>
              <a:rPr sz="1200" dirty="0">
                <a:latin typeface="Times New Roman"/>
                <a:cs typeface="Times New Roman"/>
              </a:rPr>
              <a:t>forma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eduque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valores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principios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sólidos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identidad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nacional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donde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sea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ejemplo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spc="-50" dirty="0">
                <a:latin typeface="Times New Roman"/>
                <a:cs typeface="Times New Roman"/>
              </a:rPr>
              <a:t>a </a:t>
            </a:r>
            <a:r>
              <a:rPr sz="1200" dirty="0">
                <a:latin typeface="Times New Roman"/>
                <a:cs typeface="Times New Roman"/>
              </a:rPr>
              <a:t>seguir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mundo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entero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porque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capaz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entender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elementos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constituyen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identidad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nacional son</a:t>
            </a:r>
            <a:r>
              <a:rPr sz="1200" spc="-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fundamentales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colocar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alto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región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origen.</a:t>
            </a:r>
            <a:endParaRPr sz="1200" dirty="0">
              <a:latin typeface="Times New Roman"/>
              <a:cs typeface="Times New Roman"/>
            </a:endParaRPr>
          </a:p>
          <a:p>
            <a:pPr marL="375285" marR="5080" indent="-363220" algn="just">
              <a:lnSpc>
                <a:spcPct val="100000"/>
              </a:lnSpc>
              <a:spcBef>
                <a:spcPts val="5"/>
              </a:spcBef>
            </a:pP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consiguiente,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docente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apropia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competencias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educativas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referidas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identidad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nacional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formación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nuevo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republicano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través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acertada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vinculación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familia,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escuela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comunidad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sus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procesos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planificación,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donde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estos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giren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formación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 </a:t>
            </a:r>
            <a:r>
              <a:rPr sz="1200" dirty="0">
                <a:latin typeface="Times New Roman"/>
                <a:cs typeface="Times New Roman"/>
              </a:rPr>
              <a:t>principios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sólidos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identidad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nacional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profunda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necesidad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aplicar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práctica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las </a:t>
            </a:r>
            <a:r>
              <a:rPr sz="1200" dirty="0">
                <a:latin typeface="Times New Roman"/>
                <a:cs typeface="Times New Roman"/>
              </a:rPr>
              <a:t>teorías,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técnicas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conocimientos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existentes,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redescubriéndolos,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buscando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posible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aplicación </a:t>
            </a:r>
            <a:r>
              <a:rPr sz="1200" dirty="0">
                <a:latin typeface="Times New Roman"/>
                <a:cs typeface="Times New Roman"/>
              </a:rPr>
              <a:t>práctica de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estos.</a:t>
            </a:r>
            <a:endParaRPr sz="1200" dirty="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00" dirty="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20"/>
              </a:spcBef>
            </a:pPr>
            <a:endParaRPr sz="1200" dirty="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</a:pPr>
            <a:r>
              <a:rPr sz="1200" b="1" dirty="0">
                <a:latin typeface="Times New Roman"/>
                <a:cs typeface="Times New Roman"/>
              </a:rPr>
              <a:t>REFLEXIONES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FINALES</a:t>
            </a:r>
            <a:endParaRPr sz="1200" dirty="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00" dirty="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20"/>
              </a:spcBef>
            </a:pPr>
            <a:endParaRPr sz="1200" dirty="0">
              <a:latin typeface="Times New Roman"/>
              <a:cs typeface="Times New Roman"/>
            </a:endParaRPr>
          </a:p>
          <a:p>
            <a:pPr marL="375285" marR="5715" indent="-36322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procesos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educativos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actualidad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buscan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favorecerse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premisas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inclusión,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participación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spc="-50" dirty="0">
                <a:latin typeface="Times New Roman"/>
                <a:cs typeface="Times New Roman"/>
              </a:rPr>
              <a:t>y </a:t>
            </a:r>
            <a:r>
              <a:rPr sz="1200" dirty="0">
                <a:latin typeface="Times New Roman"/>
                <a:cs typeface="Times New Roman"/>
              </a:rPr>
              <a:t>calidad,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docente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debe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valerse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estas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políticas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educativas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favorecer</a:t>
            </a:r>
            <a:r>
              <a:rPr sz="1200" spc="17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espacios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 </a:t>
            </a:r>
            <a:r>
              <a:rPr sz="1200" dirty="0">
                <a:latin typeface="Times New Roman"/>
                <a:cs typeface="Times New Roman"/>
              </a:rPr>
              <a:t>formación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fomentar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ejemplo,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tanto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interno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comunitario,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valores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identidad </a:t>
            </a:r>
            <a:r>
              <a:rPr sz="1200" dirty="0">
                <a:latin typeface="Times New Roman"/>
                <a:cs typeface="Times New Roman"/>
              </a:rPr>
              <a:t>nacional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conjunto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sus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elementos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desprenderse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sus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propias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creencias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religiosas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para </a:t>
            </a:r>
            <a:r>
              <a:rPr sz="1200" dirty="0">
                <a:latin typeface="Times New Roman"/>
                <a:cs typeface="Times New Roman"/>
              </a:rPr>
              <a:t>propiciar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 err="1">
                <a:latin typeface="Times New Roman"/>
                <a:cs typeface="Times New Roman"/>
              </a:rPr>
              <a:t>en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lang="es-ES" sz="1200" dirty="0">
                <a:latin typeface="Times New Roman"/>
                <a:cs typeface="Times New Roman"/>
              </a:rPr>
              <a:t>la joven seguridad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sus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postulados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identidad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nacional.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esta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manera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el </a:t>
            </a:r>
            <a:r>
              <a:rPr sz="1200" dirty="0">
                <a:latin typeface="Times New Roman"/>
                <a:cs typeface="Times New Roman"/>
              </a:rPr>
              <a:t>docente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través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testimonio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vida,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desde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visión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investigador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convencerá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mundo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necesario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tener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elementos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sólidos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identidad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nacional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preservar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memoria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los </a:t>
            </a:r>
            <a:r>
              <a:rPr sz="1200" dirty="0">
                <a:latin typeface="Times New Roman"/>
                <a:cs typeface="Times New Roman"/>
              </a:rPr>
              <a:t>pueblos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así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salvaguardar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vida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planeta.</a:t>
            </a:r>
            <a:endParaRPr sz="1200" dirty="0">
              <a:latin typeface="Times New Roman"/>
              <a:cs typeface="Times New Roman"/>
            </a:endParaRPr>
          </a:p>
          <a:p>
            <a:pPr marL="375285" marR="6985" indent="-363220" algn="just">
              <a:lnSpc>
                <a:spcPct val="100000"/>
              </a:lnSpc>
              <a:spcBef>
                <a:spcPts val="5"/>
              </a:spcBef>
            </a:pPr>
            <a:r>
              <a:rPr sz="1200" dirty="0">
                <a:latin typeface="Times New Roman"/>
                <a:cs typeface="Times New Roman"/>
              </a:rPr>
              <a:t>Visto</a:t>
            </a:r>
            <a:r>
              <a:rPr sz="1200" spc="4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desde</a:t>
            </a:r>
            <a:r>
              <a:rPr sz="1200" spc="4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esta</a:t>
            </a:r>
            <a:r>
              <a:rPr sz="1200" spc="4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perspectiva,</a:t>
            </a:r>
            <a:r>
              <a:rPr sz="1200" spc="4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4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instituciones</a:t>
            </a:r>
            <a:r>
              <a:rPr sz="1200" spc="4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educativas,</a:t>
            </a:r>
            <a:r>
              <a:rPr sz="1200" spc="4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4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conjunto</a:t>
            </a:r>
            <a:r>
              <a:rPr sz="1200" spc="4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4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4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familias</a:t>
            </a:r>
            <a:r>
              <a:rPr sz="1200" spc="4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41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las </a:t>
            </a:r>
            <a:r>
              <a:rPr sz="1200" dirty="0">
                <a:latin typeface="Times New Roman"/>
                <a:cs typeface="Times New Roman"/>
              </a:rPr>
              <a:t>comunidades deben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propiciar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espacios de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formación basados en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identidad nacional de</a:t>
            </a:r>
            <a:r>
              <a:rPr sz="1200" spc="-10" dirty="0">
                <a:latin typeface="Times New Roman"/>
                <a:cs typeface="Times New Roman"/>
              </a:rPr>
              <a:t> calidad, </a:t>
            </a:r>
            <a:r>
              <a:rPr sz="1200" dirty="0">
                <a:latin typeface="Times New Roman"/>
                <a:cs typeface="Times New Roman"/>
              </a:rPr>
              <a:t>donde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todos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sean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partícipes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construcción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sólida de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elementos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identidad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nacional. </a:t>
            </a:r>
            <a:r>
              <a:rPr sz="1200" spc="-25" dirty="0">
                <a:latin typeface="Times New Roman"/>
                <a:cs typeface="Times New Roman"/>
              </a:rPr>
              <a:t>No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más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llamado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praxis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docente,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favorezca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cambios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necesarios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reclaman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sociedades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mundo,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través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competencias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ineludibles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preservar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elementos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que </a:t>
            </a:r>
            <a:r>
              <a:rPr sz="1200" dirty="0">
                <a:latin typeface="Times New Roman"/>
                <a:cs typeface="Times New Roman"/>
              </a:rPr>
              <a:t>constituyen</a:t>
            </a:r>
            <a:r>
              <a:rPr sz="1200" spc="3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3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identidad</a:t>
            </a:r>
            <a:r>
              <a:rPr sz="1200" spc="3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nacional</a:t>
            </a:r>
            <a:r>
              <a:rPr sz="1200" spc="3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3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pueblos.</a:t>
            </a:r>
            <a:r>
              <a:rPr sz="1200" spc="3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Esto</a:t>
            </a:r>
            <a:r>
              <a:rPr sz="1200" spc="3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generará</a:t>
            </a:r>
            <a:r>
              <a:rPr sz="1200" spc="3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sin</a:t>
            </a:r>
            <a:r>
              <a:rPr sz="1200" spc="3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duda</a:t>
            </a:r>
            <a:r>
              <a:rPr sz="1200" spc="3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alguna</a:t>
            </a:r>
            <a:r>
              <a:rPr sz="1200" spc="3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31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nuevo </a:t>
            </a:r>
            <a:r>
              <a:rPr sz="1200" dirty="0">
                <a:latin typeface="Times New Roman"/>
                <a:cs typeface="Times New Roman"/>
              </a:rPr>
              <a:t>republicano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tanto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habla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sociedades.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ser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integro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principios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sólidos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capaz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mostrar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identidad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nacional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define es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debe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poseer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prójimo.</a:t>
            </a:r>
            <a:endParaRPr sz="1200" dirty="0">
              <a:latin typeface="Times New Roman"/>
              <a:cs typeface="Times New Roman"/>
            </a:endParaRPr>
          </a:p>
        </p:txBody>
      </p:sp>
      <p:pic>
        <p:nvPicPr>
          <p:cNvPr id="17" name="object 17"/>
          <p:cNvPicPr/>
          <p:nvPr/>
        </p:nvPicPr>
        <p:blipFill>
          <a:blip r:embed="rId13" cstate="print"/>
          <a:stretch>
            <a:fillRect/>
          </a:stretch>
        </p:blipFill>
        <p:spPr>
          <a:xfrm>
            <a:off x="4560951" y="179514"/>
            <a:ext cx="1805304" cy="893889"/>
          </a:xfrm>
          <a:prstGeom prst="rect">
            <a:avLst/>
          </a:prstGeom>
        </p:spPr>
      </p:pic>
      <p:sp>
        <p:nvSpPr>
          <p:cNvPr id="18" name="object 18"/>
          <p:cNvSpPr txBox="1"/>
          <p:nvPr/>
        </p:nvSpPr>
        <p:spPr>
          <a:xfrm>
            <a:off x="1312291" y="8226179"/>
            <a:ext cx="4355465" cy="7607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ts val="1410"/>
              </a:lnSpc>
            </a:pPr>
            <a:r>
              <a:rPr sz="1200" b="1" spc="-20" dirty="0">
                <a:latin typeface="Times New Roman"/>
                <a:cs typeface="Times New Roman"/>
              </a:rPr>
              <a:t>Teoría</a:t>
            </a:r>
            <a:r>
              <a:rPr sz="1200" b="1" spc="-1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Identidad</a:t>
            </a:r>
            <a:r>
              <a:rPr sz="1200" b="1" spc="-3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Nacional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del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Nuevo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Republicano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spc="-25" dirty="0">
                <a:latin typeface="Times New Roman"/>
                <a:cs typeface="Times New Roman"/>
              </a:rPr>
              <a:t>con</a:t>
            </a:r>
            <a:endParaRPr sz="1200">
              <a:latin typeface="Times New Roman"/>
              <a:cs typeface="Times New Roman"/>
            </a:endParaRPr>
          </a:p>
          <a:p>
            <a:pPr marL="12700" marR="5080" algn="ctr">
              <a:lnSpc>
                <a:spcPts val="1400"/>
              </a:lnSpc>
              <a:spcBef>
                <a:spcPts val="80"/>
              </a:spcBef>
            </a:pPr>
            <a:r>
              <a:rPr sz="1200" b="1" dirty="0">
                <a:latin typeface="Times New Roman"/>
                <a:cs typeface="Times New Roman"/>
              </a:rPr>
              <a:t>Implicación </a:t>
            </a:r>
            <a:r>
              <a:rPr sz="1200" b="1" spc="-10" dirty="0">
                <a:latin typeface="Times New Roman"/>
                <a:cs typeface="Times New Roman"/>
              </a:rPr>
              <a:t>Corresponsable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Familia,</a:t>
            </a:r>
            <a:r>
              <a:rPr sz="1200" b="1" spc="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Escuela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y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Comunidad.</a:t>
            </a:r>
            <a:r>
              <a:rPr sz="1200" b="1" spc="-40" dirty="0">
                <a:latin typeface="Times New Roman"/>
                <a:cs typeface="Times New Roman"/>
              </a:rPr>
              <a:t> </a:t>
            </a:r>
            <a:r>
              <a:rPr sz="1200" b="1" spc="-25" dirty="0">
                <a:latin typeface="Times New Roman"/>
                <a:cs typeface="Times New Roman"/>
              </a:rPr>
              <a:t>Un </a:t>
            </a:r>
            <a:r>
              <a:rPr sz="1200" b="1" dirty="0">
                <a:latin typeface="Times New Roman"/>
                <a:cs typeface="Times New Roman"/>
              </a:rPr>
              <a:t>Aporte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Educativo</a:t>
            </a:r>
            <a:r>
              <a:rPr sz="1200" b="1" spc="-3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al</a:t>
            </a:r>
            <a:r>
              <a:rPr sz="1200" b="1" spc="-7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Arraigo</a:t>
            </a:r>
            <a:r>
              <a:rPr sz="1200" b="1" spc="28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del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Sentido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Nacionalista</a:t>
            </a:r>
            <a:endParaRPr sz="1200">
              <a:latin typeface="Times New Roman"/>
              <a:cs typeface="Times New Roman"/>
            </a:endParaRPr>
          </a:p>
          <a:p>
            <a:pPr marL="269240" algn="ctr">
              <a:lnSpc>
                <a:spcPct val="100000"/>
              </a:lnSpc>
              <a:spcBef>
                <a:spcPts val="140"/>
              </a:spcBef>
            </a:pPr>
            <a:r>
              <a:rPr sz="1200" b="1" spc="-25" dirty="0">
                <a:latin typeface="Times New Roman"/>
                <a:cs typeface="Times New Roman"/>
              </a:rPr>
              <a:t>Dr.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Elías</a:t>
            </a:r>
            <a:r>
              <a:rPr sz="1200" b="1" spc="-7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A.</a:t>
            </a:r>
            <a:r>
              <a:rPr sz="1200" b="1" spc="-1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Gil</a:t>
            </a:r>
            <a:r>
              <a:rPr sz="1200" b="1" spc="10" dirty="0">
                <a:latin typeface="Times New Roman"/>
                <a:cs typeface="Times New Roman"/>
              </a:rPr>
              <a:t> </a:t>
            </a:r>
            <a:r>
              <a:rPr sz="1200" b="1" spc="-25" dirty="0">
                <a:latin typeface="Times New Roman"/>
                <a:cs typeface="Times New Roman"/>
              </a:rPr>
              <a:t>P.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9" name="object 19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82905" rIns="0" bIns="0" rtlCol="0">
            <a:spAutoFit/>
          </a:bodyPr>
          <a:lstStyle/>
          <a:p>
            <a:pPr marL="240029">
              <a:lnSpc>
                <a:spcPts val="1410"/>
              </a:lnSpc>
            </a:pPr>
            <a:fld id="{81D60167-4931-47E6-BA6A-407CBD079E47}" type="slidenum">
              <a:rPr b="1" spc="-25" dirty="0">
                <a:latin typeface="Times New Roman"/>
                <a:cs typeface="Times New Roman"/>
              </a:rPr>
              <a:t>59</a:t>
            </a:fld>
            <a:endParaRPr b="1" spc="-25" dirty="0">
              <a:latin typeface="Times New Roman"/>
              <a:cs typeface="Times New Roman"/>
            </a:endParaRPr>
          </a:p>
        </p:txBody>
      </p:sp>
      <p:grpSp>
        <p:nvGrpSpPr>
          <p:cNvPr id="20" name="Grupo 19">
            <a:extLst>
              <a:ext uri="{FF2B5EF4-FFF2-40B4-BE49-F238E27FC236}">
                <a16:creationId xmlns:a16="http://schemas.microsoft.com/office/drawing/2014/main" id="{885DDEAF-2B19-34CE-9FB7-DAD25ABEF343}"/>
              </a:ext>
            </a:extLst>
          </p:cNvPr>
          <p:cNvGrpSpPr/>
          <p:nvPr/>
        </p:nvGrpSpPr>
        <p:grpSpPr>
          <a:xfrm>
            <a:off x="105691" y="73342"/>
            <a:ext cx="6665976" cy="1452626"/>
            <a:chOff x="470065" y="1951410"/>
            <a:chExt cx="6665976" cy="1452626"/>
          </a:xfrm>
        </p:grpSpPr>
        <p:grpSp>
          <p:nvGrpSpPr>
            <p:cNvPr id="21" name="object 12">
              <a:extLst>
                <a:ext uri="{FF2B5EF4-FFF2-40B4-BE49-F238E27FC236}">
                  <a16:creationId xmlns:a16="http://schemas.microsoft.com/office/drawing/2014/main" id="{7990FE00-DA7C-4DBC-89F1-E8668429C7BF}"/>
                </a:ext>
              </a:extLst>
            </p:cNvPr>
            <p:cNvGrpSpPr/>
            <p:nvPr/>
          </p:nvGrpSpPr>
          <p:grpSpPr>
            <a:xfrm>
              <a:off x="470065" y="1951664"/>
              <a:ext cx="6665976" cy="1452372"/>
              <a:chOff x="96011" y="115823"/>
              <a:chExt cx="6665976" cy="1452372"/>
            </a:xfrm>
          </p:grpSpPr>
          <p:pic>
            <p:nvPicPr>
              <p:cNvPr id="25" name="object 13">
                <a:extLst>
                  <a:ext uri="{FF2B5EF4-FFF2-40B4-BE49-F238E27FC236}">
                    <a16:creationId xmlns:a16="http://schemas.microsoft.com/office/drawing/2014/main" id="{036D0926-EC0A-7FF3-384A-58965C10A1B5}"/>
                  </a:ext>
                </a:extLst>
              </p:cNvPr>
              <p:cNvPicPr/>
              <p:nvPr/>
            </p:nvPicPr>
            <p:blipFill>
              <a:blip r:embed="rId3" cstate="print"/>
              <a:stretch>
                <a:fillRect/>
              </a:stretch>
            </p:blipFill>
            <p:spPr>
              <a:xfrm>
                <a:off x="96011" y="115823"/>
                <a:ext cx="6665976" cy="1452372"/>
              </a:xfrm>
              <a:prstGeom prst="rect">
                <a:avLst/>
              </a:prstGeom>
            </p:spPr>
          </p:pic>
          <p:pic>
            <p:nvPicPr>
              <p:cNvPr id="26" name="object 14">
                <a:extLst>
                  <a:ext uri="{FF2B5EF4-FFF2-40B4-BE49-F238E27FC236}">
                    <a16:creationId xmlns:a16="http://schemas.microsoft.com/office/drawing/2014/main" id="{E77267F2-AA75-912E-38E7-782E1B3AC59E}"/>
                  </a:ext>
                </a:extLst>
              </p:cNvPr>
              <p:cNvPicPr/>
              <p:nvPr/>
            </p:nvPicPr>
            <p:blipFill>
              <a:blip r:embed="rId4" cstate="print"/>
              <a:stretch>
                <a:fillRect/>
              </a:stretch>
            </p:blipFill>
            <p:spPr>
              <a:xfrm>
                <a:off x="142849" y="142875"/>
                <a:ext cx="6572275" cy="1358646"/>
              </a:xfrm>
              <a:prstGeom prst="rect">
                <a:avLst/>
              </a:prstGeom>
            </p:spPr>
          </p:pic>
          <p:sp>
            <p:nvSpPr>
              <p:cNvPr id="27" name="object 15">
                <a:extLst>
                  <a:ext uri="{FF2B5EF4-FFF2-40B4-BE49-F238E27FC236}">
                    <a16:creationId xmlns:a16="http://schemas.microsoft.com/office/drawing/2014/main" id="{089CF1A8-444C-E52B-6E33-501EF9B8BAEF}"/>
                  </a:ext>
                </a:extLst>
              </p:cNvPr>
              <p:cNvSpPr/>
              <p:nvPr/>
            </p:nvSpPr>
            <p:spPr>
              <a:xfrm>
                <a:off x="142849" y="142875"/>
                <a:ext cx="6572884" cy="1358900"/>
              </a:xfrm>
              <a:custGeom>
                <a:avLst/>
                <a:gdLst/>
                <a:ahLst/>
                <a:cxnLst/>
                <a:rect l="l" t="t" r="r" b="b"/>
                <a:pathLst>
                  <a:path w="6572884" h="1358900">
                    <a:moveTo>
                      <a:pt x="0" y="226441"/>
                    </a:moveTo>
                    <a:lnTo>
                      <a:pt x="4600" y="180795"/>
                    </a:lnTo>
                    <a:lnTo>
                      <a:pt x="17795" y="138285"/>
                    </a:lnTo>
                    <a:lnTo>
                      <a:pt x="38673" y="99820"/>
                    </a:lnTo>
                    <a:lnTo>
                      <a:pt x="66324" y="66309"/>
                    </a:lnTo>
                    <a:lnTo>
                      <a:pt x="99837" y="38663"/>
                    </a:lnTo>
                    <a:lnTo>
                      <a:pt x="138301" y="17789"/>
                    </a:lnTo>
                    <a:lnTo>
                      <a:pt x="180806" y="4599"/>
                    </a:lnTo>
                    <a:lnTo>
                      <a:pt x="226440" y="0"/>
                    </a:lnTo>
                    <a:lnTo>
                      <a:pt x="6345834" y="0"/>
                    </a:lnTo>
                    <a:lnTo>
                      <a:pt x="6391480" y="4599"/>
                    </a:lnTo>
                    <a:lnTo>
                      <a:pt x="6433990" y="17789"/>
                    </a:lnTo>
                    <a:lnTo>
                      <a:pt x="6472455" y="38663"/>
                    </a:lnTo>
                    <a:lnTo>
                      <a:pt x="6505965" y="66309"/>
                    </a:lnTo>
                    <a:lnTo>
                      <a:pt x="6533612" y="99820"/>
                    </a:lnTo>
                    <a:lnTo>
                      <a:pt x="6554485" y="138285"/>
                    </a:lnTo>
                    <a:lnTo>
                      <a:pt x="6567676" y="180795"/>
                    </a:lnTo>
                    <a:lnTo>
                      <a:pt x="6572275" y="226441"/>
                    </a:lnTo>
                    <a:lnTo>
                      <a:pt x="6572275" y="1132204"/>
                    </a:lnTo>
                    <a:lnTo>
                      <a:pt x="6567676" y="1177850"/>
                    </a:lnTo>
                    <a:lnTo>
                      <a:pt x="6554485" y="1220360"/>
                    </a:lnTo>
                    <a:lnTo>
                      <a:pt x="6533612" y="1258825"/>
                    </a:lnTo>
                    <a:lnTo>
                      <a:pt x="6505965" y="1292336"/>
                    </a:lnTo>
                    <a:lnTo>
                      <a:pt x="6472455" y="1319982"/>
                    </a:lnTo>
                    <a:lnTo>
                      <a:pt x="6433990" y="1340856"/>
                    </a:lnTo>
                    <a:lnTo>
                      <a:pt x="6391480" y="1354046"/>
                    </a:lnTo>
                    <a:lnTo>
                      <a:pt x="6345834" y="1358646"/>
                    </a:lnTo>
                    <a:lnTo>
                      <a:pt x="226440" y="1358646"/>
                    </a:lnTo>
                    <a:lnTo>
                      <a:pt x="180806" y="1354046"/>
                    </a:lnTo>
                    <a:lnTo>
                      <a:pt x="138301" y="1340856"/>
                    </a:lnTo>
                    <a:lnTo>
                      <a:pt x="99837" y="1319982"/>
                    </a:lnTo>
                    <a:lnTo>
                      <a:pt x="66324" y="1292336"/>
                    </a:lnTo>
                    <a:lnTo>
                      <a:pt x="38673" y="1258825"/>
                    </a:lnTo>
                    <a:lnTo>
                      <a:pt x="17795" y="1220360"/>
                    </a:lnTo>
                    <a:lnTo>
                      <a:pt x="4600" y="1177850"/>
                    </a:lnTo>
                    <a:lnTo>
                      <a:pt x="0" y="1132204"/>
                    </a:lnTo>
                    <a:lnTo>
                      <a:pt x="0" y="226441"/>
                    </a:lnTo>
                    <a:close/>
                  </a:path>
                </a:pathLst>
              </a:custGeom>
              <a:ln w="9525">
                <a:solidFill>
                  <a:srgbClr val="55CE74"/>
                </a:solidFill>
              </a:ln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pic>
            <p:nvPicPr>
              <p:cNvPr id="28" name="object 16">
                <a:extLst>
                  <a:ext uri="{FF2B5EF4-FFF2-40B4-BE49-F238E27FC236}">
                    <a16:creationId xmlns:a16="http://schemas.microsoft.com/office/drawing/2014/main" id="{192FD781-1EFE-5611-E382-BC2EE6B7B6B4}"/>
                  </a:ext>
                </a:extLst>
              </p:cNvPr>
              <p:cNvPicPr/>
              <p:nvPr/>
            </p:nvPicPr>
            <p:blipFill>
              <a:blip r:embed="rId5" cstate="print"/>
              <a:stretch>
                <a:fillRect/>
              </a:stretch>
            </p:blipFill>
            <p:spPr>
              <a:xfrm>
                <a:off x="2500248" y="305930"/>
                <a:ext cx="1714500" cy="733945"/>
              </a:xfrm>
              <a:prstGeom prst="rect">
                <a:avLst/>
              </a:prstGeom>
            </p:spPr>
          </p:pic>
        </p:grpSp>
        <p:sp>
          <p:nvSpPr>
            <p:cNvPr id="22" name="object 16">
              <a:extLst>
                <a:ext uri="{FF2B5EF4-FFF2-40B4-BE49-F238E27FC236}">
                  <a16:creationId xmlns:a16="http://schemas.microsoft.com/office/drawing/2014/main" id="{6E77DFDA-2664-D3D5-65A8-73E95F7582AB}"/>
                </a:ext>
              </a:extLst>
            </p:cNvPr>
            <p:cNvSpPr txBox="1"/>
            <p:nvPr/>
          </p:nvSpPr>
          <p:spPr>
            <a:xfrm>
              <a:off x="2775727" y="2875716"/>
              <a:ext cx="3332858" cy="391795"/>
            </a:xfrm>
            <a:prstGeom prst="rect">
              <a:avLst/>
            </a:prstGeom>
            <a:noFill/>
          </p:spPr>
          <p:txBody>
            <a:bodyPr vert="horz" wrap="square" lIns="0" tIns="12700" rIns="0" bIns="0" rtlCol="0">
              <a:spAutoFit/>
            </a:bodyPr>
            <a:lstStyle/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Volumen 4,  Número 1  Enero a Julio 2021</a:t>
              </a:r>
            </a:p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Revista Semestral. Venezuela</a:t>
              </a:r>
              <a:endParaRPr sz="1200" dirty="0">
                <a:latin typeface="Arial"/>
                <a:cs typeface="Arial"/>
              </a:endParaRPr>
            </a:p>
          </p:txBody>
        </p:sp>
        <p:pic>
          <p:nvPicPr>
            <p:cNvPr id="23" name="object 25">
              <a:extLst>
                <a:ext uri="{FF2B5EF4-FFF2-40B4-BE49-F238E27FC236}">
                  <a16:creationId xmlns:a16="http://schemas.microsoft.com/office/drawing/2014/main" id="{5E724413-879A-FA06-D7B9-C377F2C18469}"/>
                </a:ext>
              </a:extLst>
            </p:cNvPr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470065" y="2027896"/>
              <a:ext cx="2305662" cy="1053903"/>
            </a:xfrm>
            <a:prstGeom prst="rect">
              <a:avLst/>
            </a:prstGeom>
          </p:spPr>
        </p:pic>
        <p:pic>
          <p:nvPicPr>
            <p:cNvPr id="24" name="object 31">
              <a:extLst>
                <a:ext uri="{FF2B5EF4-FFF2-40B4-BE49-F238E27FC236}">
                  <a16:creationId xmlns:a16="http://schemas.microsoft.com/office/drawing/2014/main" id="{D529E79F-E163-0D9D-816C-1F253C5DCE0C}"/>
                </a:ext>
              </a:extLst>
            </p:cNvPr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4932681" y="1951410"/>
              <a:ext cx="1805304" cy="893889"/>
            </a:xfrm>
            <a:prstGeom prst="rect">
              <a:avLst/>
            </a:prstGeom>
          </p:spPr>
        </p:pic>
      </p:grpSp>
    </p:spTree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-4762" y="-4762"/>
            <a:ext cx="6867525" cy="9153525"/>
            <a:chOff x="-4762" y="-4762"/>
            <a:chExt cx="6867525" cy="9153525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0" y="0"/>
              <a:ext cx="6858000" cy="9144000"/>
            </a:xfrm>
            <a:prstGeom prst="rect">
              <a:avLst/>
            </a:prstGeom>
          </p:spPr>
        </p:pic>
        <p:sp>
          <p:nvSpPr>
            <p:cNvPr id="4" name="object 4"/>
            <p:cNvSpPr/>
            <p:nvPr/>
          </p:nvSpPr>
          <p:spPr>
            <a:xfrm>
              <a:off x="0" y="0"/>
              <a:ext cx="6858000" cy="9144000"/>
            </a:xfrm>
            <a:custGeom>
              <a:avLst/>
              <a:gdLst/>
              <a:ahLst/>
              <a:cxnLst/>
              <a:rect l="l" t="t" r="r" b="b"/>
              <a:pathLst>
                <a:path w="6858000" h="9144000">
                  <a:moveTo>
                    <a:pt x="0" y="0"/>
                  </a:moveTo>
                  <a:lnTo>
                    <a:pt x="0" y="9144000"/>
                  </a:lnTo>
                  <a:lnTo>
                    <a:pt x="6858000" y="9144000"/>
                  </a:lnTo>
                  <a:lnTo>
                    <a:pt x="6858000" y="0"/>
                  </a:lnTo>
                </a:path>
              </a:pathLst>
            </a:custGeom>
            <a:ln w="9524">
              <a:solidFill>
                <a:srgbClr val="55CE74"/>
              </a:solidFill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pic>
          <p:nvPicPr>
            <p:cNvPr id="5" name="object 5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09728" y="102107"/>
              <a:ext cx="6667500" cy="1880616"/>
            </a:xfrm>
            <a:prstGeom prst="rect">
              <a:avLst/>
            </a:prstGeom>
          </p:spPr>
        </p:pic>
        <p:pic>
          <p:nvPicPr>
            <p:cNvPr id="6" name="object 6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57137" y="129286"/>
              <a:ext cx="6572211" cy="1785874"/>
            </a:xfrm>
            <a:prstGeom prst="rect">
              <a:avLst/>
            </a:prstGeom>
          </p:spPr>
        </p:pic>
        <p:sp>
          <p:nvSpPr>
            <p:cNvPr id="7" name="object 7"/>
            <p:cNvSpPr/>
            <p:nvPr/>
          </p:nvSpPr>
          <p:spPr>
            <a:xfrm>
              <a:off x="157137" y="129286"/>
              <a:ext cx="6572250" cy="1786255"/>
            </a:xfrm>
            <a:custGeom>
              <a:avLst/>
              <a:gdLst/>
              <a:ahLst/>
              <a:cxnLst/>
              <a:rect l="l" t="t" r="r" b="b"/>
              <a:pathLst>
                <a:path w="6572250" h="1786255">
                  <a:moveTo>
                    <a:pt x="0" y="297561"/>
                  </a:moveTo>
                  <a:lnTo>
                    <a:pt x="3895" y="249295"/>
                  </a:lnTo>
                  <a:lnTo>
                    <a:pt x="15174" y="203508"/>
                  </a:lnTo>
                  <a:lnTo>
                    <a:pt x="33222" y="160814"/>
                  </a:lnTo>
                  <a:lnTo>
                    <a:pt x="57428" y="121825"/>
                  </a:lnTo>
                  <a:lnTo>
                    <a:pt x="87179" y="87153"/>
                  </a:lnTo>
                  <a:lnTo>
                    <a:pt x="121861" y="57412"/>
                  </a:lnTo>
                  <a:lnTo>
                    <a:pt x="160862" y="33213"/>
                  </a:lnTo>
                  <a:lnTo>
                    <a:pt x="203569" y="15169"/>
                  </a:lnTo>
                  <a:lnTo>
                    <a:pt x="249369" y="3894"/>
                  </a:lnTo>
                  <a:lnTo>
                    <a:pt x="297649" y="0"/>
                  </a:lnTo>
                  <a:lnTo>
                    <a:pt x="6274650" y="0"/>
                  </a:lnTo>
                  <a:lnTo>
                    <a:pt x="6322916" y="3894"/>
                  </a:lnTo>
                  <a:lnTo>
                    <a:pt x="6368703" y="15169"/>
                  </a:lnTo>
                  <a:lnTo>
                    <a:pt x="6411397" y="33213"/>
                  </a:lnTo>
                  <a:lnTo>
                    <a:pt x="6450386" y="57412"/>
                  </a:lnTo>
                  <a:lnTo>
                    <a:pt x="6485058" y="87153"/>
                  </a:lnTo>
                  <a:lnTo>
                    <a:pt x="6514799" y="121825"/>
                  </a:lnTo>
                  <a:lnTo>
                    <a:pt x="6538998" y="160814"/>
                  </a:lnTo>
                  <a:lnTo>
                    <a:pt x="6557042" y="203508"/>
                  </a:lnTo>
                  <a:lnTo>
                    <a:pt x="6568317" y="249295"/>
                  </a:lnTo>
                  <a:lnTo>
                    <a:pt x="6572211" y="297561"/>
                  </a:lnTo>
                  <a:lnTo>
                    <a:pt x="6572211" y="1488186"/>
                  </a:lnTo>
                  <a:lnTo>
                    <a:pt x="6568317" y="1536486"/>
                  </a:lnTo>
                  <a:lnTo>
                    <a:pt x="6557042" y="1582300"/>
                  </a:lnTo>
                  <a:lnTo>
                    <a:pt x="6538998" y="1625015"/>
                  </a:lnTo>
                  <a:lnTo>
                    <a:pt x="6514799" y="1664021"/>
                  </a:lnTo>
                  <a:lnTo>
                    <a:pt x="6485058" y="1698704"/>
                  </a:lnTo>
                  <a:lnTo>
                    <a:pt x="6450386" y="1728453"/>
                  </a:lnTo>
                  <a:lnTo>
                    <a:pt x="6411397" y="1752657"/>
                  </a:lnTo>
                  <a:lnTo>
                    <a:pt x="6368703" y="1770703"/>
                  </a:lnTo>
                  <a:lnTo>
                    <a:pt x="6322916" y="1781979"/>
                  </a:lnTo>
                  <a:lnTo>
                    <a:pt x="6274650" y="1785874"/>
                  </a:lnTo>
                  <a:lnTo>
                    <a:pt x="297649" y="1785874"/>
                  </a:lnTo>
                  <a:lnTo>
                    <a:pt x="249369" y="1781979"/>
                  </a:lnTo>
                  <a:lnTo>
                    <a:pt x="203569" y="1770703"/>
                  </a:lnTo>
                  <a:lnTo>
                    <a:pt x="160862" y="1752657"/>
                  </a:lnTo>
                  <a:lnTo>
                    <a:pt x="121861" y="1728453"/>
                  </a:lnTo>
                  <a:lnTo>
                    <a:pt x="87179" y="1698704"/>
                  </a:lnTo>
                  <a:lnTo>
                    <a:pt x="57428" y="1664021"/>
                  </a:lnTo>
                  <a:lnTo>
                    <a:pt x="33222" y="1625015"/>
                  </a:lnTo>
                  <a:lnTo>
                    <a:pt x="15174" y="1582300"/>
                  </a:lnTo>
                  <a:lnTo>
                    <a:pt x="3895" y="1536486"/>
                  </a:lnTo>
                  <a:lnTo>
                    <a:pt x="0" y="1488186"/>
                  </a:lnTo>
                  <a:lnTo>
                    <a:pt x="0" y="297561"/>
                  </a:lnTo>
                  <a:close/>
                </a:path>
              </a:pathLst>
            </a:custGeom>
            <a:ln w="9524">
              <a:solidFill>
                <a:srgbClr val="55CE74"/>
              </a:solidFill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pic>
          <p:nvPicPr>
            <p:cNvPr id="8" name="object 8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2514600" y="343458"/>
              <a:ext cx="1714500" cy="1144346"/>
            </a:xfrm>
            <a:prstGeom prst="rect">
              <a:avLst/>
            </a:prstGeom>
          </p:spPr>
        </p:pic>
        <p:pic>
          <p:nvPicPr>
            <p:cNvPr id="9" name="object 9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2738627" y="1450847"/>
              <a:ext cx="1897379" cy="371855"/>
            </a:xfrm>
            <a:prstGeom prst="rect">
              <a:avLst/>
            </a:prstGeom>
          </p:spPr>
        </p:pic>
        <p:pic>
          <p:nvPicPr>
            <p:cNvPr id="10" name="object 10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4401311" y="1450847"/>
              <a:ext cx="1577339" cy="371855"/>
            </a:xfrm>
            <a:prstGeom prst="rect">
              <a:avLst/>
            </a:prstGeom>
          </p:spPr>
        </p:pic>
        <p:pic>
          <p:nvPicPr>
            <p:cNvPr id="11" name="object 11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3169920" y="1633727"/>
              <a:ext cx="1546859" cy="371855"/>
            </a:xfrm>
            <a:prstGeom prst="rect">
              <a:avLst/>
            </a:prstGeom>
          </p:spPr>
        </p:pic>
        <p:pic>
          <p:nvPicPr>
            <p:cNvPr id="12" name="object 12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4482084" y="1633727"/>
              <a:ext cx="284988" cy="371855"/>
            </a:xfrm>
            <a:prstGeom prst="rect">
              <a:avLst/>
            </a:prstGeom>
          </p:spPr>
        </p:pic>
        <p:pic>
          <p:nvPicPr>
            <p:cNvPr id="13" name="object 13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4572000" y="1633727"/>
              <a:ext cx="1013460" cy="371855"/>
            </a:xfrm>
            <a:prstGeom prst="rect">
              <a:avLst/>
            </a:prstGeom>
          </p:spPr>
        </p:pic>
      </p:grpSp>
      <p:grpSp>
        <p:nvGrpSpPr>
          <p:cNvPr id="15" name="object 15"/>
          <p:cNvGrpSpPr/>
          <p:nvPr/>
        </p:nvGrpSpPr>
        <p:grpSpPr>
          <a:xfrm>
            <a:off x="324611" y="202437"/>
            <a:ext cx="6212205" cy="2344420"/>
            <a:chOff x="324611" y="202437"/>
            <a:chExt cx="6212205" cy="2344420"/>
          </a:xfrm>
        </p:grpSpPr>
        <p:pic>
          <p:nvPicPr>
            <p:cNvPr id="16" name="object 16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324611" y="234695"/>
              <a:ext cx="1863852" cy="1572768"/>
            </a:xfrm>
            <a:prstGeom prst="rect">
              <a:avLst/>
            </a:prstGeom>
          </p:spPr>
        </p:pic>
        <p:pic>
          <p:nvPicPr>
            <p:cNvPr id="17" name="object 17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4426203" y="202437"/>
              <a:ext cx="2110231" cy="1297685"/>
            </a:xfrm>
            <a:prstGeom prst="rect">
              <a:avLst/>
            </a:prstGeom>
          </p:spPr>
        </p:pic>
        <p:pic>
          <p:nvPicPr>
            <p:cNvPr id="18" name="object 18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1905000" y="1883664"/>
              <a:ext cx="3005328" cy="662940"/>
            </a:xfrm>
            <a:prstGeom prst="rect">
              <a:avLst/>
            </a:prstGeom>
          </p:spPr>
        </p:pic>
      </p:grpSp>
      <p:graphicFrame>
        <p:nvGraphicFramePr>
          <p:cNvPr id="19" name="object 19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753859757"/>
              </p:ext>
            </p:extLst>
          </p:nvPr>
        </p:nvGraphicFramePr>
        <p:xfrm>
          <a:off x="111951" y="1975059"/>
          <a:ext cx="6741159" cy="699897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4064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81088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7564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57479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5651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448945">
                <a:tc gridSpan="4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FFC000"/>
                      </a:solidFill>
                      <a:prstDash val="solid"/>
                    </a:lnL>
                    <a:lnR w="9525">
                      <a:solidFill>
                        <a:srgbClr val="FFC000"/>
                      </a:solidFill>
                      <a:prstDash val="solid"/>
                    </a:lnR>
                    <a:lnT w="9525">
                      <a:solidFill>
                        <a:srgbClr val="FFC000"/>
                      </a:solidFill>
                      <a:prstDash val="solid"/>
                    </a:lnT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FFC000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4135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FFC000"/>
                      </a:solidFill>
                      <a:prstDash val="solid"/>
                    </a:lnL>
                    <a:lnR w="3175">
                      <a:solidFill>
                        <a:srgbClr val="FFFFFF"/>
                      </a:solidFill>
                      <a:prstDash val="solid"/>
                    </a:lnR>
                    <a:solidFill>
                      <a:srgbClr val="DEF6E3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390"/>
                        </a:spcBef>
                      </a:pPr>
                      <a:endParaRPr sz="1200" dirty="0">
                        <a:latin typeface="Times New Roman"/>
                        <a:cs typeface="Times New Roman"/>
                      </a:endParaRPr>
                    </a:p>
                    <a:p>
                      <a:pPr algn="ctr">
                        <a:lnSpc>
                          <a:spcPct val="100000"/>
                        </a:lnSpc>
                      </a:pPr>
                      <a:r>
                        <a:rPr sz="1200" b="1" dirty="0">
                          <a:latin typeface="Times New Roman"/>
                          <a:cs typeface="Times New Roman"/>
                        </a:rPr>
                        <a:t>Artículos</a:t>
                      </a:r>
                      <a:r>
                        <a:rPr sz="1200" b="1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b="1" spc="-10" dirty="0">
                          <a:latin typeface="Times New Roman"/>
                          <a:cs typeface="Times New Roman"/>
                        </a:rPr>
                        <a:t>Científicos</a:t>
                      </a:r>
                      <a:endParaRPr sz="12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49530" marB="0">
                    <a:lnL w="3175">
                      <a:solidFill>
                        <a:srgbClr val="FFFFFF"/>
                      </a:solidFill>
                      <a:prstDash val="solid"/>
                    </a:lnL>
                    <a:lnR w="3175">
                      <a:solidFill>
                        <a:srgbClr val="FFFFFF"/>
                      </a:solidFill>
                      <a:prstDash val="solid"/>
                    </a:lnR>
                    <a:lnT w="3175">
                      <a:solidFill>
                        <a:srgbClr val="FFFFFF"/>
                      </a:solidFill>
                      <a:prstDash val="solid"/>
                    </a:lnT>
                    <a:solidFill>
                      <a:srgbClr val="DEF6E3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>
                      <a:solidFill>
                        <a:srgbClr val="FFFFFF"/>
                      </a:solidFill>
                      <a:prstDash val="solid"/>
                    </a:lnL>
                    <a:lnR w="3175">
                      <a:solidFill>
                        <a:srgbClr val="FFFFFF"/>
                      </a:solidFill>
                      <a:prstDash val="solid"/>
                    </a:lnR>
                    <a:lnT w="3175">
                      <a:solidFill>
                        <a:srgbClr val="FFFFFF"/>
                      </a:solidFill>
                      <a:prstDash val="solid"/>
                    </a:lnT>
                    <a:solidFill>
                      <a:srgbClr val="DEF6E3"/>
                    </a:solidFill>
                  </a:tcPr>
                </a:tc>
                <a:tc rowSpan="13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>
                      <a:solidFill>
                        <a:srgbClr val="FFFFFF"/>
                      </a:solidFill>
                      <a:prstDash val="solid"/>
                    </a:lnL>
                    <a:lnR w="9525">
                      <a:solidFill>
                        <a:srgbClr val="FFC000"/>
                      </a:solidFill>
                      <a:prstDash val="solid"/>
                    </a:lnR>
                    <a:lnB w="9525">
                      <a:solidFill>
                        <a:srgbClr val="FFC000"/>
                      </a:solidFill>
                      <a:prstDash val="solid"/>
                    </a:lnB>
                  </a:tcPr>
                </a:tc>
                <a:tc rowSpan="13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FFC000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4132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FFC000"/>
                      </a:solidFill>
                      <a:prstDash val="solid"/>
                    </a:lnL>
                    <a:lnR w="3175">
                      <a:solidFill>
                        <a:srgbClr val="FFFFFF"/>
                      </a:solidFill>
                      <a:prstDash val="solid"/>
                    </a:ln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89535" marR="81280">
                        <a:lnSpc>
                          <a:spcPts val="1250"/>
                        </a:lnSpc>
                        <a:spcBef>
                          <a:spcPts val="57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9.</a:t>
                      </a:r>
                      <a:r>
                        <a:rPr sz="1200" spc="229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Esencia</a:t>
                      </a:r>
                      <a:r>
                        <a:rPr sz="1200" spc="2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Educativa</a:t>
                      </a:r>
                      <a:r>
                        <a:rPr sz="1200" spc="2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del</a:t>
                      </a:r>
                      <a:r>
                        <a:rPr sz="1200" spc="2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Profesional</a:t>
                      </a:r>
                      <a:r>
                        <a:rPr sz="1200" spc="24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No</a:t>
                      </a:r>
                      <a:r>
                        <a:rPr sz="1200" spc="229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Docente.</a:t>
                      </a:r>
                      <a:r>
                        <a:rPr sz="1200" spc="2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Hacia</a:t>
                      </a:r>
                      <a:r>
                        <a:rPr sz="1200" spc="2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una</a:t>
                      </a:r>
                      <a:r>
                        <a:rPr sz="1200" spc="24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Teoría</a:t>
                      </a:r>
                      <a:r>
                        <a:rPr sz="1200" spc="24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Epocal</a:t>
                      </a:r>
                      <a:r>
                        <a:rPr sz="1200" spc="2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Desde</a:t>
                      </a:r>
                      <a:r>
                        <a:rPr sz="1200" spc="2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spc="-25" dirty="0">
                          <a:latin typeface="Times New Roman"/>
                          <a:cs typeface="Times New Roman"/>
                        </a:rPr>
                        <a:t>los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Cimientos</a:t>
                      </a:r>
                      <a:r>
                        <a:rPr sz="12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spc="-10" dirty="0">
                          <a:latin typeface="Times New Roman"/>
                          <a:cs typeface="Times New Roman"/>
                        </a:rPr>
                        <a:t>Epistémicos</a:t>
                      </a:r>
                      <a:r>
                        <a:rPr sz="1200" spc="-4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Académicos</a:t>
                      </a:r>
                      <a:r>
                        <a:rPr sz="1200" spc="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spc="-10" dirty="0">
                          <a:latin typeface="Times New Roman"/>
                          <a:cs typeface="Times New Roman"/>
                        </a:rPr>
                        <a:t>Postmodernos.</a:t>
                      </a:r>
                      <a:r>
                        <a:rPr sz="1200" spc="-6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Autora: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solidFill>
                            <a:schemeClr val="tx1"/>
                          </a:solidFill>
                          <a:latin typeface="Times New Roman"/>
                          <a:cs typeface="Times New Roman"/>
                        </a:rPr>
                        <a:t>MSc.</a:t>
                      </a:r>
                      <a:r>
                        <a:rPr sz="1200" spc="-25" dirty="0">
                          <a:solidFill>
                            <a:schemeClr val="tx1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 err="1">
                          <a:solidFill>
                            <a:schemeClr val="tx1"/>
                          </a:solidFill>
                          <a:latin typeface="Times New Roman"/>
                          <a:cs typeface="Times New Roman"/>
                        </a:rPr>
                        <a:t>Kimberllin</a:t>
                      </a:r>
                      <a:r>
                        <a:rPr sz="1200" spc="10" dirty="0">
                          <a:solidFill>
                            <a:schemeClr val="tx1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spc="-10" dirty="0">
                          <a:solidFill>
                            <a:schemeClr val="tx1"/>
                          </a:solidFill>
                          <a:latin typeface="Times New Roman"/>
                          <a:cs typeface="Times New Roman"/>
                        </a:rPr>
                        <a:t>García</a:t>
                      </a:r>
                      <a:r>
                        <a:rPr lang="es-ES" sz="1200" spc="-10" dirty="0">
                          <a:solidFill>
                            <a:schemeClr val="tx1"/>
                          </a:solidFill>
                          <a:latin typeface="Times New Roman"/>
                          <a:cs typeface="Times New Roman"/>
                        </a:rPr>
                        <a:t>. </a:t>
                      </a:r>
                      <a:endParaRPr sz="1200" dirty="0">
                        <a:solidFill>
                          <a:srgbClr val="FF0000"/>
                        </a:solidFill>
                        <a:latin typeface="Times New Roman"/>
                        <a:cs typeface="Times New Roman"/>
                      </a:endParaRPr>
                    </a:p>
                  </a:txBody>
                  <a:tcPr marL="0" marR="0" marT="73025" marB="0">
                    <a:lnL w="3175">
                      <a:solidFill>
                        <a:srgbClr val="FFFFFF"/>
                      </a:solidFill>
                      <a:prstDash val="solid"/>
                    </a:lnL>
                    <a:lnR w="3175">
                      <a:solidFill>
                        <a:srgbClr val="FFFFFF"/>
                      </a:solidFill>
                      <a:prstDash val="solid"/>
                    </a:ln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375"/>
                        </a:spcBef>
                      </a:pPr>
                      <a:r>
                        <a:rPr sz="1200" spc="-25" dirty="0">
                          <a:latin typeface="Times New Roman"/>
                          <a:cs typeface="Times New Roman"/>
                        </a:rPr>
                        <a:t>122</a:t>
                      </a:r>
                      <a:endParaRPr sz="12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47625" marB="0">
                    <a:lnL w="3175">
                      <a:solidFill>
                        <a:srgbClr val="FFFFFF"/>
                      </a:solidFill>
                      <a:prstDash val="solid"/>
                    </a:lnL>
                    <a:lnR w="3175">
                      <a:solidFill>
                        <a:srgbClr val="FFFFFF"/>
                      </a:solidFill>
                      <a:prstDash val="solid"/>
                    </a:lnR>
                    <a:solidFill>
                      <a:srgbClr val="FFFF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3175">
                      <a:solidFill>
                        <a:srgbClr val="FFFFFF"/>
                      </a:solidFill>
                      <a:prstDash val="solid"/>
                    </a:lnL>
                    <a:lnR w="9525">
                      <a:solidFill>
                        <a:srgbClr val="FFC000"/>
                      </a:solidFill>
                      <a:prstDash val="solid"/>
                    </a:lnR>
                    <a:lnB w="9525">
                      <a:solidFill>
                        <a:srgbClr val="FFC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9525">
                      <a:solidFill>
                        <a:srgbClr val="FFC000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9974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FFC000"/>
                      </a:solidFill>
                      <a:prstDash val="solid"/>
                    </a:lnL>
                    <a:lnR w="3175">
                      <a:solidFill>
                        <a:srgbClr val="FFFFFF"/>
                      </a:solidFill>
                      <a:prstDash val="solid"/>
                    </a:lnR>
                    <a:solidFill>
                      <a:srgbClr val="DEF6E3"/>
                    </a:solidFill>
                  </a:tcPr>
                </a:tc>
                <a:tc>
                  <a:txBody>
                    <a:bodyPr/>
                    <a:lstStyle/>
                    <a:p>
                      <a:pPr marL="89535" marR="82550">
                        <a:lnSpc>
                          <a:spcPts val="1250"/>
                        </a:lnSpc>
                        <a:spcBef>
                          <a:spcPts val="580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10.</a:t>
                      </a:r>
                      <a:r>
                        <a:rPr sz="1200" spc="10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Empoderamiento</a:t>
                      </a:r>
                      <a:r>
                        <a:rPr sz="1200" spc="114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sz="1200" spc="10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los</a:t>
                      </a:r>
                      <a:r>
                        <a:rPr sz="1200" spc="114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Criterios</a:t>
                      </a:r>
                      <a:r>
                        <a:rPr sz="1200" spc="1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Usabilidad</a:t>
                      </a:r>
                      <a:r>
                        <a:rPr sz="1200" spc="1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y</a:t>
                      </a:r>
                      <a:r>
                        <a:rPr sz="1200" spc="9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Utilidad</a:t>
                      </a:r>
                      <a:r>
                        <a:rPr sz="1200" spc="1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Tecnológica</a:t>
                      </a:r>
                      <a:r>
                        <a:rPr sz="1200" spc="1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como</a:t>
                      </a:r>
                      <a:r>
                        <a:rPr sz="1200" spc="1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spc="-10" dirty="0">
                          <a:latin typeface="Times New Roman"/>
                          <a:cs typeface="Times New Roman"/>
                        </a:rPr>
                        <a:t>Elementos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sz="12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Inclusión</a:t>
                      </a:r>
                      <a:r>
                        <a:rPr sz="1200" spc="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Social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sz="1200" spc="-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la</a:t>
                      </a:r>
                      <a:r>
                        <a:rPr sz="12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Gestión</a:t>
                      </a:r>
                      <a:r>
                        <a:rPr sz="1200" spc="-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spc="-10" dirty="0">
                          <a:latin typeface="Times New Roman"/>
                          <a:cs typeface="Times New Roman"/>
                        </a:rPr>
                        <a:t>Comunitaria.</a:t>
                      </a:r>
                      <a:r>
                        <a:rPr sz="1200" spc="-6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Autor:</a:t>
                      </a:r>
                      <a:r>
                        <a:rPr sz="12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b="0" dirty="0">
                          <a:solidFill>
                            <a:schemeClr val="tx1"/>
                          </a:solidFill>
                          <a:latin typeface="Times New Roman"/>
                          <a:cs typeface="Times New Roman"/>
                        </a:rPr>
                        <a:t>Dr.</a:t>
                      </a:r>
                      <a:r>
                        <a:rPr sz="1200" b="0" spc="-20" dirty="0">
                          <a:solidFill>
                            <a:schemeClr val="tx1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b="0" dirty="0">
                          <a:solidFill>
                            <a:schemeClr val="tx1"/>
                          </a:solidFill>
                          <a:latin typeface="Times New Roman"/>
                          <a:cs typeface="Times New Roman"/>
                        </a:rPr>
                        <a:t>José</a:t>
                      </a:r>
                      <a:r>
                        <a:rPr sz="1200" b="0" spc="-40" dirty="0">
                          <a:solidFill>
                            <a:schemeClr val="tx1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b="0" dirty="0">
                          <a:solidFill>
                            <a:schemeClr val="tx1"/>
                          </a:solidFill>
                          <a:latin typeface="Times New Roman"/>
                          <a:cs typeface="Times New Roman"/>
                        </a:rPr>
                        <a:t>Jesús</a:t>
                      </a:r>
                      <a:r>
                        <a:rPr sz="1200" b="0" spc="-40" dirty="0">
                          <a:solidFill>
                            <a:schemeClr val="tx1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b="0" dirty="0">
                          <a:solidFill>
                            <a:schemeClr val="tx1"/>
                          </a:solidFill>
                          <a:latin typeface="Times New Roman"/>
                          <a:cs typeface="Times New Roman"/>
                        </a:rPr>
                        <a:t>Brito</a:t>
                      </a:r>
                      <a:r>
                        <a:rPr sz="1200" b="0" spc="-15" dirty="0">
                          <a:solidFill>
                            <a:schemeClr val="tx1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b="0" spc="-20" dirty="0">
                          <a:solidFill>
                            <a:schemeClr val="tx1"/>
                          </a:solidFill>
                          <a:latin typeface="Times New Roman"/>
                          <a:cs typeface="Times New Roman"/>
                        </a:rPr>
                        <a:t>Cova</a:t>
                      </a:r>
                      <a:r>
                        <a:rPr lang="es-ES" sz="1200" b="0" spc="-20" dirty="0">
                          <a:solidFill>
                            <a:schemeClr val="tx1"/>
                          </a:solidFill>
                          <a:latin typeface="Times New Roman"/>
                          <a:cs typeface="Times New Roman"/>
                        </a:rPr>
                        <a:t>. </a:t>
                      </a:r>
                      <a:endParaRPr sz="1200" dirty="0">
                        <a:solidFill>
                          <a:srgbClr val="FF0000"/>
                        </a:solidFill>
                        <a:latin typeface="Times New Roman"/>
                        <a:cs typeface="Times New Roman"/>
                      </a:endParaRPr>
                    </a:p>
                  </a:txBody>
                  <a:tcPr marL="0" marR="0" marT="73660" marB="0">
                    <a:lnL w="3175">
                      <a:solidFill>
                        <a:srgbClr val="FFFFFF"/>
                      </a:solidFill>
                      <a:prstDash val="solid"/>
                    </a:lnL>
                    <a:lnR w="3175">
                      <a:solidFill>
                        <a:srgbClr val="FFFFFF"/>
                      </a:solidFill>
                      <a:prstDash val="solid"/>
                    </a:lnR>
                    <a:solidFill>
                      <a:srgbClr val="DEF6E3"/>
                    </a:solidFill>
                  </a:tcPr>
                </a:tc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380"/>
                        </a:spcBef>
                      </a:pPr>
                      <a:r>
                        <a:rPr sz="1200" spc="-25" dirty="0">
                          <a:latin typeface="Times New Roman"/>
                          <a:cs typeface="Times New Roman"/>
                        </a:rPr>
                        <a:t>138</a:t>
                      </a:r>
                      <a:endParaRPr sz="12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48260" marB="0">
                    <a:lnL w="3175">
                      <a:solidFill>
                        <a:srgbClr val="FFFFFF"/>
                      </a:solidFill>
                      <a:prstDash val="solid"/>
                    </a:lnL>
                    <a:lnR w="3175">
                      <a:solidFill>
                        <a:srgbClr val="FFFFFF"/>
                      </a:solidFill>
                      <a:prstDash val="solid"/>
                    </a:lnR>
                    <a:solidFill>
                      <a:srgbClr val="DEF6E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3175">
                      <a:solidFill>
                        <a:srgbClr val="FFFFFF"/>
                      </a:solidFill>
                      <a:prstDash val="solid"/>
                    </a:lnL>
                    <a:lnR w="9525">
                      <a:solidFill>
                        <a:srgbClr val="FFC000"/>
                      </a:solidFill>
                      <a:prstDash val="solid"/>
                    </a:lnR>
                    <a:lnB w="9525">
                      <a:solidFill>
                        <a:srgbClr val="FFC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9525">
                      <a:solidFill>
                        <a:srgbClr val="FFC000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0007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FFC000"/>
                      </a:solidFill>
                      <a:prstDash val="solid"/>
                    </a:lnL>
                    <a:lnR w="3175">
                      <a:solidFill>
                        <a:srgbClr val="FFFFFF"/>
                      </a:solidFill>
                      <a:prstDash val="solid"/>
                    </a:ln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89535" marR="82550" algn="just">
                        <a:lnSpc>
                          <a:spcPct val="87100"/>
                        </a:lnSpc>
                        <a:spcBef>
                          <a:spcPts val="56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11. Actualización</a:t>
                      </a:r>
                      <a:r>
                        <a:rPr sz="1200" spc="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del</a:t>
                      </a:r>
                      <a:r>
                        <a:rPr sz="1200" spc="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Diseño</a:t>
                      </a:r>
                      <a:r>
                        <a:rPr sz="1200" spc="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Instruccional</a:t>
                      </a:r>
                      <a:r>
                        <a:rPr sz="1200" spc="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la</a:t>
                      </a:r>
                      <a:r>
                        <a:rPr sz="1200" spc="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Asignatura</a:t>
                      </a:r>
                      <a:r>
                        <a:rPr sz="1200" spc="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Introducción</a:t>
                      </a:r>
                      <a:r>
                        <a:rPr sz="1200" spc="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a la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spc="-10" dirty="0">
                          <a:latin typeface="Times New Roman"/>
                          <a:cs typeface="Times New Roman"/>
                        </a:rPr>
                        <a:t>Computación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del</a:t>
                      </a:r>
                      <a:r>
                        <a:rPr sz="1200" spc="37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II</a:t>
                      </a:r>
                      <a:r>
                        <a:rPr sz="1200" spc="3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Semestre</a:t>
                      </a:r>
                      <a:r>
                        <a:rPr sz="1200" spc="35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sz="1200" spc="36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Enfermería</a:t>
                      </a:r>
                      <a:r>
                        <a:rPr sz="1200" spc="36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del</a:t>
                      </a:r>
                      <a:r>
                        <a:rPr sz="1200" spc="36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Decanato</a:t>
                      </a:r>
                      <a:r>
                        <a:rPr sz="1200" spc="37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sz="1200" spc="34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Ciencias</a:t>
                      </a:r>
                      <a:r>
                        <a:rPr sz="1200" spc="36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sz="1200" spc="35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la</a:t>
                      </a:r>
                      <a:r>
                        <a:rPr sz="1200" spc="34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Salud</a:t>
                      </a:r>
                      <a:r>
                        <a:rPr sz="1200" spc="35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sz="1200" spc="35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la</a:t>
                      </a:r>
                      <a:r>
                        <a:rPr sz="1200" spc="34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spc="-10" dirty="0">
                          <a:latin typeface="Times New Roman"/>
                          <a:cs typeface="Times New Roman"/>
                        </a:rPr>
                        <a:t>UCLA,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Barquisimeto,</a:t>
                      </a:r>
                      <a:r>
                        <a:rPr sz="12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Estado</a:t>
                      </a:r>
                      <a:r>
                        <a:rPr sz="12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spc="-10" dirty="0">
                          <a:latin typeface="Times New Roman"/>
                          <a:cs typeface="Times New Roman"/>
                        </a:rPr>
                        <a:t>Lara.</a:t>
                      </a:r>
                      <a:r>
                        <a:rPr sz="1200" spc="-6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Autora:</a:t>
                      </a:r>
                      <a:r>
                        <a:rPr sz="12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solidFill>
                            <a:schemeClr val="tx1"/>
                          </a:solidFill>
                          <a:latin typeface="Times New Roman"/>
                          <a:cs typeface="Times New Roman"/>
                        </a:rPr>
                        <a:t>Ing.</a:t>
                      </a:r>
                      <a:r>
                        <a:rPr sz="1200" spc="-20" dirty="0">
                          <a:solidFill>
                            <a:schemeClr val="tx1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solidFill>
                            <a:schemeClr val="tx1"/>
                          </a:solidFill>
                          <a:latin typeface="Times New Roman"/>
                          <a:cs typeface="Times New Roman"/>
                        </a:rPr>
                        <a:t>Keyla</a:t>
                      </a:r>
                      <a:r>
                        <a:rPr sz="1200" spc="-25" dirty="0">
                          <a:solidFill>
                            <a:schemeClr val="tx1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spc="-10" dirty="0">
                          <a:solidFill>
                            <a:schemeClr val="tx1"/>
                          </a:solidFill>
                          <a:latin typeface="Times New Roman"/>
                          <a:cs typeface="Times New Roman"/>
                        </a:rPr>
                        <a:t>Torrealba</a:t>
                      </a:r>
                      <a:r>
                        <a:rPr lang="es-ES" sz="1200" spc="-10" dirty="0">
                          <a:solidFill>
                            <a:schemeClr val="tx1"/>
                          </a:solidFill>
                          <a:latin typeface="Times New Roman"/>
                          <a:cs typeface="Times New Roman"/>
                        </a:rPr>
                        <a:t>. </a:t>
                      </a:r>
                      <a:endParaRPr sz="1200" dirty="0">
                        <a:solidFill>
                          <a:srgbClr val="FF0000"/>
                        </a:solidFill>
                        <a:latin typeface="Times New Roman"/>
                        <a:cs typeface="Times New Roman"/>
                      </a:endParaRPr>
                    </a:p>
                  </a:txBody>
                  <a:tcPr marL="0" marR="0" marT="71755" marB="0">
                    <a:lnL w="3175">
                      <a:solidFill>
                        <a:srgbClr val="FFFFFF"/>
                      </a:solidFill>
                      <a:prstDash val="solid"/>
                    </a:lnL>
                    <a:lnR w="3175">
                      <a:solidFill>
                        <a:srgbClr val="FFFFFF"/>
                      </a:solidFill>
                      <a:prstDash val="solid"/>
                    </a:ln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380"/>
                        </a:spcBef>
                      </a:pPr>
                      <a:r>
                        <a:rPr sz="1200" spc="-25" dirty="0">
                          <a:latin typeface="Times New Roman"/>
                          <a:cs typeface="Times New Roman"/>
                        </a:rPr>
                        <a:t>151</a:t>
                      </a:r>
                      <a:endParaRPr sz="12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48260" marB="0">
                    <a:lnL w="3175">
                      <a:solidFill>
                        <a:srgbClr val="FFFFFF"/>
                      </a:solidFill>
                      <a:prstDash val="solid"/>
                    </a:lnL>
                    <a:lnR w="3175">
                      <a:solidFill>
                        <a:srgbClr val="FFFFFF"/>
                      </a:solidFill>
                      <a:prstDash val="solid"/>
                    </a:lnR>
                    <a:solidFill>
                      <a:srgbClr val="FFFF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3175">
                      <a:solidFill>
                        <a:srgbClr val="FFFFFF"/>
                      </a:solidFill>
                      <a:prstDash val="solid"/>
                    </a:lnL>
                    <a:lnR w="9525">
                      <a:solidFill>
                        <a:srgbClr val="FFC000"/>
                      </a:solidFill>
                      <a:prstDash val="solid"/>
                    </a:lnR>
                    <a:lnB w="9525">
                      <a:solidFill>
                        <a:srgbClr val="FFC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9525">
                      <a:solidFill>
                        <a:srgbClr val="FFC000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8194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FFC000"/>
                      </a:solidFill>
                      <a:prstDash val="solid"/>
                    </a:lnL>
                    <a:lnR w="3175">
                      <a:solidFill>
                        <a:srgbClr val="FFFFFF"/>
                      </a:solidFill>
                      <a:prstDash val="solid"/>
                    </a:lnR>
                    <a:solidFill>
                      <a:srgbClr val="DEF6E3"/>
                    </a:solidFill>
                  </a:tcPr>
                </a:tc>
                <a:tc>
                  <a:txBody>
                    <a:bodyPr/>
                    <a:lstStyle/>
                    <a:p>
                      <a:pPr marL="89535">
                        <a:lnSpc>
                          <a:spcPct val="100000"/>
                        </a:lnSpc>
                        <a:spcBef>
                          <a:spcPts val="380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12.</a:t>
                      </a:r>
                      <a:r>
                        <a:rPr sz="12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La</a:t>
                      </a:r>
                      <a:r>
                        <a:rPr sz="1200" spc="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Homosexualidad en</a:t>
                      </a:r>
                      <a:r>
                        <a:rPr sz="1200" spc="-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los</a:t>
                      </a:r>
                      <a:r>
                        <a:rPr sz="1200" spc="-7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Ambientes</a:t>
                      </a:r>
                      <a:r>
                        <a:rPr sz="1200" spc="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spc="-10" dirty="0">
                          <a:latin typeface="Times New Roman"/>
                          <a:cs typeface="Times New Roman"/>
                        </a:rPr>
                        <a:t>Educativos.</a:t>
                      </a:r>
                      <a:r>
                        <a:rPr sz="1200" spc="-6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Autor:</a:t>
                      </a:r>
                      <a:r>
                        <a:rPr sz="1200" spc="-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spc="-10" dirty="0">
                          <a:solidFill>
                            <a:schemeClr val="tx1"/>
                          </a:solidFill>
                          <a:latin typeface="Times New Roman"/>
                          <a:cs typeface="Times New Roman"/>
                        </a:rPr>
                        <a:t>Dr.</a:t>
                      </a:r>
                      <a:r>
                        <a:rPr sz="1200" spc="-25" dirty="0">
                          <a:solidFill>
                            <a:schemeClr val="tx1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solidFill>
                            <a:schemeClr val="tx1"/>
                          </a:solidFill>
                          <a:latin typeface="Times New Roman"/>
                          <a:cs typeface="Times New Roman"/>
                        </a:rPr>
                        <a:t>José</a:t>
                      </a:r>
                      <a:r>
                        <a:rPr sz="1200" spc="-30" dirty="0">
                          <a:solidFill>
                            <a:schemeClr val="tx1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spc="-10" dirty="0">
                          <a:solidFill>
                            <a:schemeClr val="tx1"/>
                          </a:solidFill>
                          <a:latin typeface="Times New Roman"/>
                          <a:cs typeface="Times New Roman"/>
                        </a:rPr>
                        <a:t>Rafael</a:t>
                      </a:r>
                      <a:r>
                        <a:rPr sz="1200" spc="-50" dirty="0">
                          <a:solidFill>
                            <a:schemeClr val="tx1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solidFill>
                            <a:schemeClr val="tx1"/>
                          </a:solidFill>
                          <a:latin typeface="Times New Roman"/>
                          <a:cs typeface="Times New Roman"/>
                        </a:rPr>
                        <a:t>Abreu</a:t>
                      </a:r>
                      <a:r>
                        <a:rPr sz="1200" spc="-5" dirty="0">
                          <a:solidFill>
                            <a:schemeClr val="tx1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spc="-10" dirty="0">
                          <a:solidFill>
                            <a:schemeClr val="tx1"/>
                          </a:solidFill>
                          <a:latin typeface="Times New Roman"/>
                          <a:cs typeface="Times New Roman"/>
                        </a:rPr>
                        <a:t>Fuentes</a:t>
                      </a:r>
                      <a:endParaRPr sz="1200" dirty="0">
                        <a:solidFill>
                          <a:schemeClr val="tx1"/>
                        </a:solidFill>
                        <a:latin typeface="Times New Roman"/>
                        <a:cs typeface="Times New Roman"/>
                      </a:endParaRPr>
                    </a:p>
                  </a:txBody>
                  <a:tcPr marL="0" marR="0" marT="48260" marB="0">
                    <a:lnL w="3175">
                      <a:solidFill>
                        <a:srgbClr val="FFFFFF"/>
                      </a:solidFill>
                      <a:prstDash val="solid"/>
                    </a:lnL>
                    <a:lnR w="3175">
                      <a:solidFill>
                        <a:srgbClr val="FFFFFF"/>
                      </a:solidFill>
                      <a:prstDash val="solid"/>
                    </a:lnR>
                    <a:solidFill>
                      <a:srgbClr val="DEF6E3"/>
                    </a:solidFill>
                  </a:tcPr>
                </a:tc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380"/>
                        </a:spcBef>
                      </a:pPr>
                      <a:r>
                        <a:rPr sz="1200" spc="-25" dirty="0">
                          <a:latin typeface="Times New Roman"/>
                          <a:cs typeface="Times New Roman"/>
                        </a:rPr>
                        <a:t>165</a:t>
                      </a:r>
                      <a:endParaRPr sz="12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48260" marB="0">
                    <a:lnL w="3175">
                      <a:solidFill>
                        <a:srgbClr val="FFFFFF"/>
                      </a:solidFill>
                      <a:prstDash val="solid"/>
                    </a:lnL>
                    <a:lnR w="3175">
                      <a:solidFill>
                        <a:srgbClr val="FFFFFF"/>
                      </a:solidFill>
                      <a:prstDash val="solid"/>
                    </a:lnR>
                    <a:solidFill>
                      <a:srgbClr val="DEF6E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3175">
                      <a:solidFill>
                        <a:srgbClr val="FFFFFF"/>
                      </a:solidFill>
                      <a:prstDash val="solid"/>
                    </a:lnL>
                    <a:lnR w="9525">
                      <a:solidFill>
                        <a:srgbClr val="FFC000"/>
                      </a:solidFill>
                      <a:prstDash val="solid"/>
                    </a:lnR>
                    <a:lnB w="9525">
                      <a:solidFill>
                        <a:srgbClr val="FFC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9525">
                      <a:solidFill>
                        <a:srgbClr val="FFC000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44132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FFC000"/>
                      </a:solidFill>
                      <a:prstDash val="solid"/>
                    </a:lnL>
                    <a:lnR w="3175">
                      <a:solidFill>
                        <a:srgbClr val="FFFFFF"/>
                      </a:solidFill>
                      <a:prstDash val="solid"/>
                    </a:ln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89535" marR="82550">
                        <a:lnSpc>
                          <a:spcPts val="1250"/>
                        </a:lnSpc>
                        <a:spcBef>
                          <a:spcPts val="57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13.</a:t>
                      </a:r>
                      <a:r>
                        <a:rPr sz="1200" spc="30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La</a:t>
                      </a:r>
                      <a:r>
                        <a:rPr sz="1200" spc="29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Historia</a:t>
                      </a:r>
                      <a:r>
                        <a:rPr sz="1200" spc="29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Regional</a:t>
                      </a:r>
                      <a:r>
                        <a:rPr sz="1200" spc="3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y</a:t>
                      </a:r>
                      <a:r>
                        <a:rPr sz="1200" spc="28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Local:</a:t>
                      </a:r>
                      <a:r>
                        <a:rPr sz="1200" spc="30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Conocimientos</a:t>
                      </a:r>
                      <a:r>
                        <a:rPr sz="1200" spc="30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Esenciales</a:t>
                      </a:r>
                      <a:r>
                        <a:rPr sz="1200" spc="30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Dentro</a:t>
                      </a:r>
                      <a:r>
                        <a:rPr sz="1200" spc="3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sz="1200" spc="29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la</a:t>
                      </a:r>
                      <a:r>
                        <a:rPr sz="1200" spc="30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spc="-10" dirty="0">
                          <a:latin typeface="Times New Roman"/>
                          <a:cs typeface="Times New Roman"/>
                        </a:rPr>
                        <a:t>Educación Media.</a:t>
                      </a:r>
                      <a:r>
                        <a:rPr sz="1200" spc="-6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Autor:</a:t>
                      </a:r>
                      <a:r>
                        <a:rPr sz="1200" spc="-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solidFill>
                            <a:schemeClr val="tx1"/>
                          </a:solidFill>
                          <a:latin typeface="Times New Roman"/>
                          <a:cs typeface="Times New Roman"/>
                        </a:rPr>
                        <a:t>MSc</a:t>
                      </a:r>
                      <a:r>
                        <a:rPr sz="1200" spc="-25" dirty="0">
                          <a:solidFill>
                            <a:schemeClr val="tx1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solidFill>
                            <a:schemeClr val="tx1"/>
                          </a:solidFill>
                          <a:latin typeface="Times New Roman"/>
                          <a:cs typeface="Times New Roman"/>
                        </a:rPr>
                        <a:t>Jesús</a:t>
                      </a:r>
                      <a:r>
                        <a:rPr sz="1200" spc="-40" dirty="0">
                          <a:solidFill>
                            <a:schemeClr val="tx1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 err="1">
                          <a:solidFill>
                            <a:schemeClr val="tx1"/>
                          </a:solidFill>
                          <a:latin typeface="Times New Roman"/>
                          <a:cs typeface="Times New Roman"/>
                        </a:rPr>
                        <a:t>Gerónimo</a:t>
                      </a:r>
                      <a:r>
                        <a:rPr sz="1200" spc="-5" dirty="0">
                          <a:solidFill>
                            <a:schemeClr val="tx1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spc="-10" dirty="0">
                          <a:solidFill>
                            <a:schemeClr val="tx1"/>
                          </a:solidFill>
                          <a:latin typeface="Times New Roman"/>
                          <a:cs typeface="Times New Roman"/>
                        </a:rPr>
                        <a:t>García</a:t>
                      </a:r>
                      <a:r>
                        <a:rPr lang="es-ES" sz="1200" spc="-10" dirty="0">
                          <a:solidFill>
                            <a:schemeClr val="tx1"/>
                          </a:solidFill>
                          <a:latin typeface="Times New Roman"/>
                          <a:cs typeface="Times New Roman"/>
                        </a:rPr>
                        <a:t>. </a:t>
                      </a:r>
                      <a:endParaRPr sz="1200" dirty="0">
                        <a:solidFill>
                          <a:srgbClr val="FF0000"/>
                        </a:solidFill>
                        <a:latin typeface="Times New Roman"/>
                        <a:cs typeface="Times New Roman"/>
                      </a:endParaRPr>
                    </a:p>
                  </a:txBody>
                  <a:tcPr marL="0" marR="0" marT="73025" marB="0">
                    <a:lnL w="3175">
                      <a:solidFill>
                        <a:srgbClr val="FFFFFF"/>
                      </a:solidFill>
                      <a:prstDash val="solid"/>
                    </a:lnL>
                    <a:lnR w="3175">
                      <a:solidFill>
                        <a:srgbClr val="FFFFFF"/>
                      </a:solidFill>
                      <a:prstDash val="solid"/>
                    </a:ln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375"/>
                        </a:spcBef>
                      </a:pPr>
                      <a:r>
                        <a:rPr sz="1200" spc="-25" dirty="0">
                          <a:latin typeface="Times New Roman"/>
                          <a:cs typeface="Times New Roman"/>
                        </a:rPr>
                        <a:t>179</a:t>
                      </a:r>
                      <a:endParaRPr sz="12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47625" marB="0">
                    <a:lnL w="3175">
                      <a:solidFill>
                        <a:srgbClr val="FFFFFF"/>
                      </a:solidFill>
                      <a:prstDash val="solid"/>
                    </a:lnL>
                    <a:lnR w="3175">
                      <a:solidFill>
                        <a:srgbClr val="FFFFFF"/>
                      </a:solidFill>
                      <a:prstDash val="solid"/>
                    </a:lnR>
                    <a:solidFill>
                      <a:srgbClr val="FFFF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3175">
                      <a:solidFill>
                        <a:srgbClr val="FFFFFF"/>
                      </a:solidFill>
                      <a:prstDash val="solid"/>
                    </a:lnL>
                    <a:lnR w="9525">
                      <a:solidFill>
                        <a:srgbClr val="FFC000"/>
                      </a:solidFill>
                      <a:prstDash val="solid"/>
                    </a:lnR>
                    <a:lnB w="9525">
                      <a:solidFill>
                        <a:srgbClr val="FFC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9525">
                      <a:solidFill>
                        <a:srgbClr val="FFC000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44132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FFC000"/>
                      </a:solidFill>
                      <a:prstDash val="solid"/>
                    </a:lnL>
                    <a:lnR w="3175">
                      <a:solidFill>
                        <a:srgbClr val="FFFFFF"/>
                      </a:solidFill>
                      <a:prstDash val="solid"/>
                    </a:lnR>
                    <a:solidFill>
                      <a:srgbClr val="DEF6E3"/>
                    </a:solidFill>
                  </a:tcPr>
                </a:tc>
                <a:tc>
                  <a:txBody>
                    <a:bodyPr/>
                    <a:lstStyle/>
                    <a:p>
                      <a:pPr marL="89535" marR="78740">
                        <a:lnSpc>
                          <a:spcPts val="1250"/>
                        </a:lnSpc>
                        <a:spcBef>
                          <a:spcPts val="580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14.</a:t>
                      </a:r>
                      <a:r>
                        <a:rPr sz="1200" spc="18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Análisis</a:t>
                      </a:r>
                      <a:r>
                        <a:rPr sz="1200" spc="19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del</a:t>
                      </a:r>
                      <a:r>
                        <a:rPr sz="1200" spc="19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Rendimiento</a:t>
                      </a:r>
                      <a:r>
                        <a:rPr sz="1200" spc="18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Académico</a:t>
                      </a:r>
                      <a:r>
                        <a:rPr sz="1200" spc="19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sz="1200" spc="18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los</a:t>
                      </a:r>
                      <a:r>
                        <a:rPr sz="1200" spc="20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Estudiantes</a:t>
                      </a:r>
                      <a:r>
                        <a:rPr sz="1200" spc="19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Universitarios.</a:t>
                      </a:r>
                      <a:r>
                        <a:rPr sz="1200" spc="18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Autor:</a:t>
                      </a:r>
                      <a:r>
                        <a:rPr sz="1200" spc="19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spc="-25" dirty="0">
                          <a:solidFill>
                            <a:schemeClr val="tx1"/>
                          </a:solidFill>
                          <a:latin typeface="Times New Roman"/>
                          <a:cs typeface="Times New Roman"/>
                        </a:rPr>
                        <a:t>MSc </a:t>
                      </a:r>
                      <a:r>
                        <a:rPr sz="1200" dirty="0">
                          <a:solidFill>
                            <a:schemeClr val="tx1"/>
                          </a:solidFill>
                          <a:latin typeface="Times New Roman"/>
                          <a:cs typeface="Times New Roman"/>
                        </a:rPr>
                        <a:t>Erik</a:t>
                      </a:r>
                      <a:r>
                        <a:rPr sz="1200" spc="-20" dirty="0">
                          <a:solidFill>
                            <a:schemeClr val="tx1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solidFill>
                            <a:schemeClr val="tx1"/>
                          </a:solidFill>
                          <a:latin typeface="Times New Roman"/>
                          <a:cs typeface="Times New Roman"/>
                        </a:rPr>
                        <a:t>Manuel</a:t>
                      </a:r>
                      <a:r>
                        <a:rPr sz="1200" spc="-15" dirty="0">
                          <a:solidFill>
                            <a:schemeClr val="tx1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 err="1">
                          <a:solidFill>
                            <a:schemeClr val="tx1"/>
                          </a:solidFill>
                          <a:latin typeface="Times New Roman"/>
                          <a:cs typeface="Times New Roman"/>
                        </a:rPr>
                        <a:t>Siso</a:t>
                      </a:r>
                      <a:r>
                        <a:rPr sz="1200" spc="-30" dirty="0">
                          <a:solidFill>
                            <a:schemeClr val="tx1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spc="-10" dirty="0">
                          <a:solidFill>
                            <a:schemeClr val="tx1"/>
                          </a:solidFill>
                          <a:latin typeface="Times New Roman"/>
                          <a:cs typeface="Times New Roman"/>
                        </a:rPr>
                        <a:t>Navarro</a:t>
                      </a:r>
                      <a:r>
                        <a:rPr lang="es-ES" sz="1200" spc="-10" dirty="0">
                          <a:solidFill>
                            <a:schemeClr val="tx1"/>
                          </a:solidFill>
                          <a:latin typeface="Times New Roman"/>
                          <a:cs typeface="Times New Roman"/>
                        </a:rPr>
                        <a:t>. </a:t>
                      </a:r>
                      <a:endParaRPr sz="1200" dirty="0">
                        <a:solidFill>
                          <a:srgbClr val="FF0000"/>
                        </a:solidFill>
                        <a:latin typeface="Times New Roman"/>
                        <a:cs typeface="Times New Roman"/>
                      </a:endParaRPr>
                    </a:p>
                  </a:txBody>
                  <a:tcPr marL="0" marR="0" marT="73660" marB="0">
                    <a:lnL w="3175">
                      <a:solidFill>
                        <a:srgbClr val="FFFFFF"/>
                      </a:solidFill>
                      <a:prstDash val="solid"/>
                    </a:lnL>
                    <a:lnR w="3175">
                      <a:solidFill>
                        <a:srgbClr val="FFFFFF"/>
                      </a:solidFill>
                      <a:prstDash val="solid"/>
                    </a:lnR>
                    <a:solidFill>
                      <a:srgbClr val="DEF6E3"/>
                    </a:solidFill>
                  </a:tcPr>
                </a:tc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380"/>
                        </a:spcBef>
                      </a:pPr>
                      <a:r>
                        <a:rPr sz="1200" spc="-25" dirty="0">
                          <a:latin typeface="Times New Roman"/>
                          <a:cs typeface="Times New Roman"/>
                        </a:rPr>
                        <a:t>191</a:t>
                      </a:r>
                      <a:endParaRPr sz="12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48260" marB="0">
                    <a:lnL w="3175">
                      <a:solidFill>
                        <a:srgbClr val="FFFFFF"/>
                      </a:solidFill>
                      <a:prstDash val="solid"/>
                    </a:lnL>
                    <a:lnR w="3175">
                      <a:solidFill>
                        <a:srgbClr val="FFFFFF"/>
                      </a:solidFill>
                      <a:prstDash val="solid"/>
                    </a:lnR>
                    <a:solidFill>
                      <a:srgbClr val="DEF6E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3175">
                      <a:solidFill>
                        <a:srgbClr val="FFFFFF"/>
                      </a:solidFill>
                      <a:prstDash val="solid"/>
                    </a:lnL>
                    <a:lnR w="9525">
                      <a:solidFill>
                        <a:srgbClr val="FFC000"/>
                      </a:solidFill>
                      <a:prstDash val="solid"/>
                    </a:lnR>
                    <a:lnB w="9525">
                      <a:solidFill>
                        <a:srgbClr val="FFC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9525">
                      <a:solidFill>
                        <a:srgbClr val="FFC000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44132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FFC000"/>
                      </a:solidFill>
                      <a:prstDash val="solid"/>
                    </a:lnL>
                    <a:lnR w="3175">
                      <a:solidFill>
                        <a:srgbClr val="FFFFFF"/>
                      </a:solidFill>
                      <a:prstDash val="solid"/>
                    </a:ln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89535" marR="83185">
                        <a:lnSpc>
                          <a:spcPts val="1250"/>
                        </a:lnSpc>
                        <a:spcBef>
                          <a:spcPts val="580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15. Evaluación</a:t>
                      </a:r>
                      <a:r>
                        <a:rPr sz="1200" spc="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de los</a:t>
                      </a:r>
                      <a:r>
                        <a:rPr sz="1200" spc="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Aprendizajes</a:t>
                      </a:r>
                      <a:r>
                        <a:rPr sz="1200" spc="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Basado</a:t>
                      </a:r>
                      <a:r>
                        <a:rPr sz="1200" spc="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en Competencias</a:t>
                      </a:r>
                      <a:r>
                        <a:rPr sz="1200" spc="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sz="1200" spc="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el</a:t>
                      </a:r>
                      <a:r>
                        <a:rPr sz="1200" spc="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Ámbito</a:t>
                      </a:r>
                      <a:r>
                        <a:rPr sz="1200" spc="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de la</a:t>
                      </a:r>
                      <a:r>
                        <a:rPr sz="1200" spc="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spc="-10" dirty="0">
                          <a:latin typeface="Times New Roman"/>
                          <a:cs typeface="Times New Roman"/>
                        </a:rPr>
                        <a:t>Educación Universitaria.</a:t>
                      </a:r>
                      <a:r>
                        <a:rPr sz="1200" spc="-5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Autor:</a:t>
                      </a:r>
                      <a:r>
                        <a:rPr sz="1200" spc="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solidFill>
                            <a:schemeClr val="tx1"/>
                          </a:solidFill>
                          <a:latin typeface="Times New Roman"/>
                          <a:cs typeface="Times New Roman"/>
                        </a:rPr>
                        <a:t>MSc</a:t>
                      </a:r>
                      <a:r>
                        <a:rPr sz="1200" spc="-25" dirty="0">
                          <a:solidFill>
                            <a:schemeClr val="tx1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solidFill>
                            <a:schemeClr val="tx1"/>
                          </a:solidFill>
                          <a:latin typeface="Times New Roman"/>
                          <a:cs typeface="Times New Roman"/>
                        </a:rPr>
                        <a:t>César</a:t>
                      </a:r>
                      <a:r>
                        <a:rPr sz="1200" spc="10" dirty="0">
                          <a:solidFill>
                            <a:schemeClr val="tx1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spc="-20" dirty="0">
                          <a:solidFill>
                            <a:schemeClr val="tx1"/>
                          </a:solidFill>
                          <a:latin typeface="Times New Roman"/>
                          <a:cs typeface="Times New Roman"/>
                        </a:rPr>
                        <a:t>Pérez</a:t>
                      </a:r>
                      <a:r>
                        <a:rPr lang="es-ES" sz="1200" spc="-20" dirty="0">
                          <a:solidFill>
                            <a:schemeClr val="tx1"/>
                          </a:solidFill>
                          <a:latin typeface="Times New Roman"/>
                          <a:cs typeface="Times New Roman"/>
                        </a:rPr>
                        <a:t>. </a:t>
                      </a:r>
                      <a:endParaRPr sz="1200" dirty="0">
                        <a:solidFill>
                          <a:srgbClr val="FF0000"/>
                        </a:solidFill>
                        <a:latin typeface="Times New Roman"/>
                        <a:cs typeface="Times New Roman"/>
                      </a:endParaRPr>
                    </a:p>
                  </a:txBody>
                  <a:tcPr marL="0" marR="0" marT="73660" marB="0">
                    <a:lnL w="3175">
                      <a:solidFill>
                        <a:srgbClr val="FFFFFF"/>
                      </a:solidFill>
                      <a:prstDash val="solid"/>
                    </a:lnL>
                    <a:lnR w="3175">
                      <a:solidFill>
                        <a:srgbClr val="FFFFFF"/>
                      </a:solidFill>
                      <a:prstDash val="solid"/>
                    </a:ln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380"/>
                        </a:spcBef>
                      </a:pPr>
                      <a:r>
                        <a:rPr sz="1200" spc="-25" dirty="0">
                          <a:latin typeface="Times New Roman"/>
                          <a:cs typeface="Times New Roman"/>
                        </a:rPr>
                        <a:t>203</a:t>
                      </a:r>
                      <a:endParaRPr sz="12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48260" marB="0">
                    <a:lnL w="3175">
                      <a:solidFill>
                        <a:srgbClr val="FFFFFF"/>
                      </a:solidFill>
                      <a:prstDash val="solid"/>
                    </a:lnL>
                    <a:lnR w="3175">
                      <a:solidFill>
                        <a:srgbClr val="FFFFFF"/>
                      </a:solidFill>
                      <a:prstDash val="solid"/>
                    </a:lnR>
                    <a:solidFill>
                      <a:srgbClr val="FFFF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3175">
                      <a:solidFill>
                        <a:srgbClr val="FFFFFF"/>
                      </a:solidFill>
                      <a:prstDash val="solid"/>
                    </a:lnL>
                    <a:lnR w="9525">
                      <a:solidFill>
                        <a:srgbClr val="FFC000"/>
                      </a:solidFill>
                      <a:prstDash val="solid"/>
                    </a:lnR>
                    <a:lnB w="9525">
                      <a:solidFill>
                        <a:srgbClr val="FFC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9525">
                      <a:solidFill>
                        <a:srgbClr val="FFC000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44132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FFC000"/>
                      </a:solidFill>
                      <a:prstDash val="solid"/>
                    </a:lnL>
                    <a:lnR w="3175">
                      <a:solidFill>
                        <a:srgbClr val="FFFFFF"/>
                      </a:solidFill>
                      <a:prstDash val="solid"/>
                    </a:lnR>
                    <a:solidFill>
                      <a:srgbClr val="DEF6E3"/>
                    </a:solidFill>
                  </a:tcPr>
                </a:tc>
                <a:tc>
                  <a:txBody>
                    <a:bodyPr/>
                    <a:lstStyle/>
                    <a:p>
                      <a:pPr marL="89535" marR="80010">
                        <a:lnSpc>
                          <a:spcPts val="1250"/>
                        </a:lnSpc>
                        <a:spcBef>
                          <a:spcPts val="580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16.</a:t>
                      </a:r>
                      <a:r>
                        <a:rPr sz="1200" spc="3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Las</a:t>
                      </a:r>
                      <a:r>
                        <a:rPr sz="1200" spc="3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Matemáticas</a:t>
                      </a:r>
                      <a:r>
                        <a:rPr sz="1200" spc="3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sz="1200" spc="3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Educación</a:t>
                      </a:r>
                      <a:r>
                        <a:rPr sz="1200" spc="3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Infantil.</a:t>
                      </a:r>
                      <a:r>
                        <a:rPr sz="1200" spc="3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Caso:</a:t>
                      </a:r>
                      <a:r>
                        <a:rPr sz="1200" spc="3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Educación</a:t>
                      </a:r>
                      <a:r>
                        <a:rPr sz="1200" spc="3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Inicial</a:t>
                      </a:r>
                      <a:r>
                        <a:rPr sz="1200" spc="3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y</a:t>
                      </a:r>
                      <a:r>
                        <a:rPr sz="1200" spc="29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1er</a:t>
                      </a:r>
                      <a:r>
                        <a:rPr sz="1200" spc="3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Grado</a:t>
                      </a:r>
                      <a:r>
                        <a:rPr sz="1200" spc="3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spc="-25" dirty="0">
                          <a:latin typeface="Times New Roman"/>
                          <a:cs typeface="Times New Roman"/>
                        </a:rPr>
                        <a:t>de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Educación </a:t>
                      </a:r>
                      <a:r>
                        <a:rPr sz="1200" spc="-10" dirty="0">
                          <a:latin typeface="Times New Roman"/>
                          <a:cs typeface="Times New Roman"/>
                        </a:rPr>
                        <a:t>Primaria.</a:t>
                      </a:r>
                      <a:r>
                        <a:rPr sz="1200" spc="-6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Autora: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solidFill>
                            <a:schemeClr val="tx1"/>
                          </a:solidFill>
                          <a:latin typeface="Times New Roman"/>
                          <a:cs typeface="Times New Roman"/>
                        </a:rPr>
                        <a:t>Dra.</a:t>
                      </a:r>
                      <a:r>
                        <a:rPr sz="1200" spc="-15" dirty="0">
                          <a:solidFill>
                            <a:schemeClr val="tx1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solidFill>
                            <a:schemeClr val="tx1"/>
                          </a:solidFill>
                          <a:latin typeface="Times New Roman"/>
                          <a:cs typeface="Times New Roman"/>
                        </a:rPr>
                        <a:t>Carmen</a:t>
                      </a:r>
                      <a:r>
                        <a:rPr sz="1200" spc="-15" dirty="0">
                          <a:solidFill>
                            <a:schemeClr val="tx1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solidFill>
                            <a:schemeClr val="tx1"/>
                          </a:solidFill>
                          <a:latin typeface="Times New Roman"/>
                          <a:cs typeface="Times New Roman"/>
                        </a:rPr>
                        <a:t>M.</a:t>
                      </a:r>
                      <a:r>
                        <a:rPr sz="1200" spc="-25" dirty="0">
                          <a:solidFill>
                            <a:schemeClr val="tx1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solidFill>
                            <a:schemeClr val="tx1"/>
                          </a:solidFill>
                          <a:latin typeface="Times New Roman"/>
                          <a:cs typeface="Times New Roman"/>
                        </a:rPr>
                        <a:t>Marín</a:t>
                      </a:r>
                      <a:r>
                        <a:rPr sz="1200" spc="-15" dirty="0">
                          <a:solidFill>
                            <a:schemeClr val="tx1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spc="-10" dirty="0">
                          <a:solidFill>
                            <a:schemeClr val="tx1"/>
                          </a:solidFill>
                          <a:latin typeface="Times New Roman"/>
                          <a:cs typeface="Times New Roman"/>
                        </a:rPr>
                        <a:t>Gómez</a:t>
                      </a:r>
                      <a:r>
                        <a:rPr sz="1200" spc="-10" dirty="0">
                          <a:latin typeface="Times New Roman"/>
                          <a:cs typeface="Times New Roman"/>
                        </a:rPr>
                        <a:t>.</a:t>
                      </a:r>
                      <a:r>
                        <a:rPr lang="es-ES" sz="1200" spc="-10" dirty="0">
                          <a:latin typeface="Times New Roman"/>
                          <a:cs typeface="Times New Roman"/>
                        </a:rPr>
                        <a:t> </a:t>
                      </a:r>
                      <a:endParaRPr sz="12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73660" marB="0">
                    <a:lnL w="3175">
                      <a:solidFill>
                        <a:srgbClr val="FFFFFF"/>
                      </a:solidFill>
                      <a:prstDash val="solid"/>
                    </a:lnL>
                    <a:lnR w="3175">
                      <a:solidFill>
                        <a:srgbClr val="FFFFFF"/>
                      </a:solidFill>
                      <a:prstDash val="solid"/>
                    </a:lnR>
                    <a:lnB w="3175">
                      <a:solidFill>
                        <a:srgbClr val="FFFFFF"/>
                      </a:solidFill>
                      <a:prstDash val="solid"/>
                    </a:lnB>
                    <a:solidFill>
                      <a:srgbClr val="DEF6E3"/>
                    </a:solidFill>
                  </a:tcPr>
                </a:tc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380"/>
                        </a:spcBef>
                      </a:pPr>
                      <a:r>
                        <a:rPr sz="1200" spc="-25" dirty="0">
                          <a:latin typeface="Times New Roman"/>
                          <a:cs typeface="Times New Roman"/>
                        </a:rPr>
                        <a:t>212</a:t>
                      </a:r>
                      <a:endParaRPr sz="12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48260" marB="0">
                    <a:lnL w="3175">
                      <a:solidFill>
                        <a:srgbClr val="FFFFFF"/>
                      </a:solidFill>
                      <a:prstDash val="solid"/>
                    </a:lnL>
                    <a:lnR w="3175">
                      <a:solidFill>
                        <a:srgbClr val="FFFFFF"/>
                      </a:solidFill>
                      <a:prstDash val="solid"/>
                    </a:lnR>
                    <a:lnB w="3175">
                      <a:solidFill>
                        <a:srgbClr val="FFFFFF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3175">
                      <a:solidFill>
                        <a:srgbClr val="FFFFFF"/>
                      </a:solidFill>
                      <a:prstDash val="solid"/>
                    </a:lnL>
                    <a:lnR w="9525">
                      <a:solidFill>
                        <a:srgbClr val="FFC000"/>
                      </a:solidFill>
                      <a:prstDash val="solid"/>
                    </a:lnR>
                    <a:lnB w="9525">
                      <a:solidFill>
                        <a:srgbClr val="FFC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9525">
                      <a:solidFill>
                        <a:srgbClr val="FFC000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63944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FFC000"/>
                      </a:solidFill>
                      <a:prstDash val="solid"/>
                    </a:lnL>
                    <a:lnR w="3175">
                      <a:solidFill>
                        <a:srgbClr val="FFFFFF"/>
                      </a:solidFill>
                      <a:prstDash val="solid"/>
                    </a:ln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89535" marR="82550" algn="just">
                        <a:lnSpc>
                          <a:spcPct val="87100"/>
                        </a:lnSpc>
                        <a:spcBef>
                          <a:spcPts val="56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17.</a:t>
                      </a:r>
                      <a:r>
                        <a:rPr sz="1200" spc="1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Competencias</a:t>
                      </a:r>
                      <a:r>
                        <a:rPr sz="1200" spc="15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Básicas</a:t>
                      </a:r>
                      <a:r>
                        <a:rPr sz="1200" spc="14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Matemáticas</a:t>
                      </a:r>
                      <a:r>
                        <a:rPr sz="1200" spc="15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sz="1200" spc="1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las</a:t>
                      </a:r>
                      <a:r>
                        <a:rPr sz="1200" spc="15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Unidades</a:t>
                      </a:r>
                      <a:r>
                        <a:rPr sz="1200" spc="1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Curriculares</a:t>
                      </a:r>
                      <a:r>
                        <a:rPr sz="1200" spc="15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Calculo</a:t>
                      </a:r>
                      <a:r>
                        <a:rPr sz="1200" spc="16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sz="1200" spc="1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y</a:t>
                      </a:r>
                      <a:r>
                        <a:rPr sz="1200" spc="1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II</a:t>
                      </a:r>
                      <a:r>
                        <a:rPr sz="1200" spc="1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spc="-25" dirty="0">
                          <a:latin typeface="Times New Roman"/>
                          <a:cs typeface="Times New Roman"/>
                        </a:rPr>
                        <a:t>en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Estudiantes</a:t>
                      </a:r>
                      <a:r>
                        <a:rPr sz="1200" spc="4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del</a:t>
                      </a:r>
                      <a:r>
                        <a:rPr sz="1200" spc="4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Programa</a:t>
                      </a:r>
                      <a:r>
                        <a:rPr sz="1200" spc="434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Ingeniería</a:t>
                      </a:r>
                      <a:r>
                        <a:rPr sz="1200" spc="4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Civil:</a:t>
                      </a:r>
                      <a:r>
                        <a:rPr sz="1200" spc="4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Diagnóstico</a:t>
                      </a:r>
                      <a:r>
                        <a:rPr sz="1200" spc="434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sz="1200" spc="434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Saberes</a:t>
                      </a:r>
                      <a:r>
                        <a:rPr sz="1200" spc="4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desde</a:t>
                      </a:r>
                      <a:r>
                        <a:rPr sz="1200" spc="4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la</a:t>
                      </a:r>
                      <a:r>
                        <a:rPr sz="1200" spc="4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spc="-10" dirty="0">
                          <a:latin typeface="Times New Roman"/>
                          <a:cs typeface="Times New Roman"/>
                        </a:rPr>
                        <a:t>Visión Profesional.</a:t>
                      </a:r>
                      <a:r>
                        <a:rPr sz="1200" spc="-6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Autora:</a:t>
                      </a:r>
                      <a:r>
                        <a:rPr sz="12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solidFill>
                            <a:schemeClr val="tx1"/>
                          </a:solidFill>
                          <a:latin typeface="Times New Roman"/>
                          <a:cs typeface="Times New Roman"/>
                        </a:rPr>
                        <a:t>MSc</a:t>
                      </a:r>
                      <a:r>
                        <a:rPr sz="1200" spc="-30" dirty="0">
                          <a:solidFill>
                            <a:schemeClr val="tx1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solidFill>
                            <a:schemeClr val="tx1"/>
                          </a:solidFill>
                          <a:latin typeface="Times New Roman"/>
                          <a:cs typeface="Times New Roman"/>
                        </a:rPr>
                        <a:t>Carmen</a:t>
                      </a:r>
                      <a:r>
                        <a:rPr sz="1200" spc="-20" dirty="0">
                          <a:solidFill>
                            <a:schemeClr val="tx1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solidFill>
                            <a:schemeClr val="tx1"/>
                          </a:solidFill>
                          <a:latin typeface="Times New Roman"/>
                          <a:cs typeface="Times New Roman"/>
                        </a:rPr>
                        <a:t>Islandia</a:t>
                      </a:r>
                      <a:r>
                        <a:rPr sz="1200" spc="15" dirty="0">
                          <a:solidFill>
                            <a:schemeClr val="tx1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solidFill>
                            <a:schemeClr val="tx1"/>
                          </a:solidFill>
                          <a:latin typeface="Times New Roman"/>
                          <a:cs typeface="Times New Roman"/>
                        </a:rPr>
                        <a:t>Lugo</a:t>
                      </a:r>
                      <a:r>
                        <a:rPr sz="1200" spc="-5" dirty="0">
                          <a:solidFill>
                            <a:schemeClr val="tx1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spc="-25" dirty="0">
                          <a:solidFill>
                            <a:schemeClr val="tx1"/>
                          </a:solidFill>
                          <a:latin typeface="Times New Roman"/>
                          <a:cs typeface="Times New Roman"/>
                        </a:rPr>
                        <a:t>T.</a:t>
                      </a:r>
                      <a:r>
                        <a:rPr lang="es-ES" sz="1200" spc="-25" dirty="0">
                          <a:solidFill>
                            <a:schemeClr val="tx1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endParaRPr sz="1200" dirty="0">
                        <a:solidFill>
                          <a:srgbClr val="FF0000"/>
                        </a:solidFill>
                        <a:latin typeface="Times New Roman"/>
                        <a:cs typeface="Times New Roman"/>
                      </a:endParaRPr>
                    </a:p>
                  </a:txBody>
                  <a:tcPr marL="0" marR="0" marT="71755" marB="0">
                    <a:lnL w="3175">
                      <a:solidFill>
                        <a:srgbClr val="FFFFFF"/>
                      </a:solidFill>
                      <a:prstDash val="solid"/>
                    </a:lnL>
                    <a:lnR w="3175">
                      <a:solidFill>
                        <a:srgbClr val="FFFFFF"/>
                      </a:solidFill>
                      <a:prstDash val="solid"/>
                    </a:lnR>
                    <a:lnT w="3175">
                      <a:solidFill>
                        <a:srgbClr val="FFFFFF"/>
                      </a:solidFill>
                      <a:prstDash val="solid"/>
                    </a:lnT>
                    <a:lnB w="3175">
                      <a:solidFill>
                        <a:srgbClr val="FFFFFF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380"/>
                        </a:spcBef>
                      </a:pPr>
                      <a:r>
                        <a:rPr sz="1200" spc="-25" dirty="0">
                          <a:latin typeface="Times New Roman"/>
                          <a:cs typeface="Times New Roman"/>
                        </a:rPr>
                        <a:t>222</a:t>
                      </a:r>
                      <a:endParaRPr sz="12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48260" marB="0">
                    <a:lnL w="3175">
                      <a:solidFill>
                        <a:srgbClr val="FFFFFF"/>
                      </a:solidFill>
                      <a:prstDash val="solid"/>
                    </a:lnL>
                    <a:lnR w="3175">
                      <a:solidFill>
                        <a:srgbClr val="FFFFFF"/>
                      </a:solidFill>
                      <a:prstDash val="solid"/>
                    </a:lnR>
                    <a:lnT w="3175">
                      <a:solidFill>
                        <a:srgbClr val="FFFFFF"/>
                      </a:solidFill>
                      <a:prstDash val="solid"/>
                    </a:lnT>
                    <a:lnB w="3175">
                      <a:solidFill>
                        <a:srgbClr val="FFFFFF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3175">
                      <a:solidFill>
                        <a:srgbClr val="FFFFFF"/>
                      </a:solidFill>
                      <a:prstDash val="solid"/>
                    </a:lnL>
                    <a:lnR w="9525">
                      <a:solidFill>
                        <a:srgbClr val="FFC000"/>
                      </a:solidFill>
                      <a:prstDash val="solid"/>
                    </a:lnR>
                    <a:lnB w="9525">
                      <a:solidFill>
                        <a:srgbClr val="FFC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9525">
                      <a:solidFill>
                        <a:srgbClr val="FFC000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44132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FFC000"/>
                      </a:solidFill>
                      <a:prstDash val="solid"/>
                    </a:lnL>
                    <a:lnR w="3175">
                      <a:solidFill>
                        <a:srgbClr val="FFFFFF"/>
                      </a:solidFill>
                      <a:prstDash val="solid"/>
                    </a:lnR>
                    <a:solidFill>
                      <a:srgbClr val="DEF6E3"/>
                    </a:solidFill>
                  </a:tcPr>
                </a:tc>
                <a:tc>
                  <a:txBody>
                    <a:bodyPr/>
                    <a:lstStyle/>
                    <a:p>
                      <a:pPr marL="89535" marR="81915">
                        <a:lnSpc>
                          <a:spcPts val="1250"/>
                        </a:lnSpc>
                        <a:spcBef>
                          <a:spcPts val="580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18.</a:t>
                      </a:r>
                      <a:r>
                        <a:rPr sz="1200" spc="10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Bola</a:t>
                      </a:r>
                      <a:r>
                        <a:rPr sz="1200" spc="10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E´fuego:</a:t>
                      </a:r>
                      <a:r>
                        <a:rPr sz="1200" spc="1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Estrategia</a:t>
                      </a:r>
                      <a:r>
                        <a:rPr sz="1200" spc="10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Didáctica</a:t>
                      </a:r>
                      <a:r>
                        <a:rPr sz="1200" spc="10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sz="1200" spc="9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la</a:t>
                      </a:r>
                      <a:r>
                        <a:rPr sz="1200" spc="10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Difusión</a:t>
                      </a:r>
                      <a:r>
                        <a:rPr sz="1200" spc="10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sz="1200" spc="10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la</a:t>
                      </a:r>
                      <a:r>
                        <a:rPr sz="1200" spc="9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Tradición</a:t>
                      </a:r>
                      <a:r>
                        <a:rPr sz="1200" spc="1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Oral</a:t>
                      </a:r>
                      <a:r>
                        <a:rPr sz="1200" spc="1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spc="-10" dirty="0">
                          <a:latin typeface="Times New Roman"/>
                          <a:cs typeface="Times New Roman"/>
                        </a:rPr>
                        <a:t>Venezolana.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Autoras</a:t>
                      </a:r>
                      <a:r>
                        <a:rPr sz="12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solidFill>
                            <a:schemeClr val="tx1"/>
                          </a:solidFill>
                          <a:latin typeface="Times New Roman"/>
                          <a:cs typeface="Times New Roman"/>
                        </a:rPr>
                        <a:t>Lcda.</a:t>
                      </a:r>
                      <a:r>
                        <a:rPr sz="1200" spc="10" dirty="0">
                          <a:solidFill>
                            <a:schemeClr val="tx1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solidFill>
                            <a:schemeClr val="tx1"/>
                          </a:solidFill>
                          <a:latin typeface="Times New Roman"/>
                          <a:cs typeface="Times New Roman"/>
                        </a:rPr>
                        <a:t>Joan</a:t>
                      </a:r>
                      <a:r>
                        <a:rPr sz="1200" spc="-50" dirty="0">
                          <a:solidFill>
                            <a:schemeClr val="tx1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solidFill>
                            <a:schemeClr val="tx1"/>
                          </a:solidFill>
                          <a:latin typeface="Times New Roman"/>
                          <a:cs typeface="Times New Roman"/>
                        </a:rPr>
                        <a:t>del</a:t>
                      </a:r>
                      <a:r>
                        <a:rPr sz="1200" spc="-30" dirty="0">
                          <a:solidFill>
                            <a:schemeClr val="tx1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solidFill>
                            <a:schemeClr val="tx1"/>
                          </a:solidFill>
                          <a:latin typeface="Times New Roman"/>
                          <a:cs typeface="Times New Roman"/>
                        </a:rPr>
                        <a:t>C.</a:t>
                      </a:r>
                      <a:r>
                        <a:rPr sz="1200" spc="-35" dirty="0">
                          <a:solidFill>
                            <a:schemeClr val="tx1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solidFill>
                            <a:schemeClr val="tx1"/>
                          </a:solidFill>
                          <a:latin typeface="Times New Roman"/>
                          <a:cs typeface="Times New Roman"/>
                        </a:rPr>
                        <a:t>Bernet</a:t>
                      </a:r>
                      <a:r>
                        <a:rPr sz="1200" spc="-15" dirty="0">
                          <a:solidFill>
                            <a:schemeClr val="tx1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solidFill>
                            <a:schemeClr val="tx1"/>
                          </a:solidFill>
                          <a:latin typeface="Times New Roman"/>
                          <a:cs typeface="Times New Roman"/>
                        </a:rPr>
                        <a:t>B/</a:t>
                      </a:r>
                      <a:r>
                        <a:rPr sz="1200" spc="-25" dirty="0">
                          <a:solidFill>
                            <a:schemeClr val="tx1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solidFill>
                            <a:schemeClr val="tx1"/>
                          </a:solidFill>
                          <a:latin typeface="Times New Roman"/>
                          <a:cs typeface="Times New Roman"/>
                        </a:rPr>
                        <a:t>MSc.</a:t>
                      </a:r>
                      <a:r>
                        <a:rPr sz="1200" spc="-40" dirty="0">
                          <a:solidFill>
                            <a:schemeClr val="tx1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solidFill>
                            <a:schemeClr val="tx1"/>
                          </a:solidFill>
                          <a:latin typeface="Times New Roman"/>
                          <a:cs typeface="Times New Roman"/>
                        </a:rPr>
                        <a:t>María</a:t>
                      </a:r>
                      <a:r>
                        <a:rPr sz="1200" spc="-25" dirty="0">
                          <a:solidFill>
                            <a:schemeClr val="tx1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solidFill>
                            <a:schemeClr val="tx1"/>
                          </a:solidFill>
                          <a:latin typeface="Times New Roman"/>
                          <a:cs typeface="Times New Roman"/>
                        </a:rPr>
                        <a:t>Gabriela</a:t>
                      </a:r>
                      <a:r>
                        <a:rPr sz="1200" spc="-35" dirty="0">
                          <a:solidFill>
                            <a:schemeClr val="tx1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spc="-10" dirty="0">
                          <a:solidFill>
                            <a:schemeClr val="tx1"/>
                          </a:solidFill>
                          <a:latin typeface="Times New Roman"/>
                          <a:cs typeface="Times New Roman"/>
                        </a:rPr>
                        <a:t>Torres Suárez</a:t>
                      </a:r>
                      <a:r>
                        <a:rPr lang="es-ES" sz="1200" spc="-10" dirty="0">
                          <a:solidFill>
                            <a:srgbClr val="FF0000"/>
                          </a:solidFill>
                          <a:latin typeface="Times New Roman"/>
                          <a:cs typeface="Times New Roman"/>
                        </a:rPr>
                        <a:t>. </a:t>
                      </a:r>
                      <a:endParaRPr sz="1200" dirty="0">
                        <a:solidFill>
                          <a:srgbClr val="FF0000"/>
                        </a:solidFill>
                        <a:latin typeface="Times New Roman"/>
                        <a:cs typeface="Times New Roman"/>
                      </a:endParaRPr>
                    </a:p>
                  </a:txBody>
                  <a:tcPr marL="0" marR="0" marT="73660" marB="0">
                    <a:lnL w="3175">
                      <a:solidFill>
                        <a:srgbClr val="FFFFFF"/>
                      </a:solidFill>
                      <a:prstDash val="solid"/>
                    </a:lnL>
                    <a:lnR w="3175">
                      <a:solidFill>
                        <a:srgbClr val="FFFFFF"/>
                      </a:solidFill>
                      <a:prstDash val="solid"/>
                    </a:lnR>
                    <a:lnT w="3175">
                      <a:solidFill>
                        <a:srgbClr val="FFFFFF"/>
                      </a:solidFill>
                      <a:prstDash val="solid"/>
                    </a:lnT>
                    <a:lnB w="3175">
                      <a:solidFill>
                        <a:srgbClr val="FFFFFF"/>
                      </a:solidFill>
                      <a:prstDash val="solid"/>
                    </a:lnB>
                    <a:solidFill>
                      <a:srgbClr val="DEF6E3"/>
                    </a:solidFill>
                  </a:tcPr>
                </a:tc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380"/>
                        </a:spcBef>
                      </a:pPr>
                      <a:r>
                        <a:rPr sz="1200" spc="-25" dirty="0">
                          <a:latin typeface="Times New Roman"/>
                          <a:cs typeface="Times New Roman"/>
                        </a:rPr>
                        <a:t>235</a:t>
                      </a:r>
                      <a:endParaRPr sz="12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48260" marB="0">
                    <a:lnL w="3175">
                      <a:solidFill>
                        <a:srgbClr val="FFFFFF"/>
                      </a:solidFill>
                      <a:prstDash val="solid"/>
                    </a:lnL>
                    <a:lnR w="3175">
                      <a:solidFill>
                        <a:srgbClr val="FFFFFF"/>
                      </a:solidFill>
                      <a:prstDash val="solid"/>
                    </a:lnR>
                    <a:lnT w="3175">
                      <a:solidFill>
                        <a:srgbClr val="FFFFFF"/>
                      </a:solidFill>
                      <a:prstDash val="solid"/>
                    </a:lnT>
                    <a:lnB w="3175">
                      <a:solidFill>
                        <a:srgbClr val="FFFFFF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3175">
                      <a:solidFill>
                        <a:srgbClr val="FFFFFF"/>
                      </a:solidFill>
                      <a:prstDash val="solid"/>
                    </a:lnL>
                    <a:lnR w="9525">
                      <a:solidFill>
                        <a:srgbClr val="FFC000"/>
                      </a:solidFill>
                      <a:prstDash val="solid"/>
                    </a:lnR>
                    <a:lnB w="9525">
                      <a:solidFill>
                        <a:srgbClr val="FFC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9525">
                      <a:solidFill>
                        <a:srgbClr val="FFC000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60007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FFC000"/>
                      </a:solidFill>
                      <a:prstDash val="solid"/>
                    </a:lnL>
                    <a:lnR w="3175">
                      <a:solidFill>
                        <a:srgbClr val="FFFFFF"/>
                      </a:solidFill>
                      <a:prstDash val="solid"/>
                    </a:ln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89535" marR="80645" algn="just">
                        <a:lnSpc>
                          <a:spcPct val="87100"/>
                        </a:lnSpc>
                        <a:spcBef>
                          <a:spcPts val="570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19.</a:t>
                      </a:r>
                      <a:r>
                        <a:rPr sz="1200" spc="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Modelo</a:t>
                      </a:r>
                      <a:r>
                        <a:rPr sz="1200" spc="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Teórico</a:t>
                      </a:r>
                      <a:r>
                        <a:rPr sz="1200" spc="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Educativo</a:t>
                      </a:r>
                      <a:r>
                        <a:rPr sz="1200" spc="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para</a:t>
                      </a:r>
                      <a:r>
                        <a:rPr sz="1200" spc="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la</a:t>
                      </a:r>
                      <a:r>
                        <a:rPr sz="1200" spc="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Formación</a:t>
                      </a:r>
                      <a:r>
                        <a:rPr sz="1200" spc="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sz="1200" spc="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el</a:t>
                      </a:r>
                      <a:r>
                        <a:rPr sz="1200" spc="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Consumo</a:t>
                      </a:r>
                      <a:r>
                        <a:rPr sz="1200" spc="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Alimentario</a:t>
                      </a:r>
                      <a:r>
                        <a:rPr sz="1200" spc="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spc="-10" dirty="0">
                          <a:latin typeface="Times New Roman"/>
                          <a:cs typeface="Times New Roman"/>
                        </a:rPr>
                        <a:t>Responsable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Articulado</a:t>
                      </a:r>
                      <a:r>
                        <a:rPr sz="1200" spc="10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sz="1200" spc="9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la</a:t>
                      </a:r>
                      <a:r>
                        <a:rPr sz="1200" spc="8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Dimensión</a:t>
                      </a:r>
                      <a:r>
                        <a:rPr sz="1200" spc="10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Socio</a:t>
                      </a:r>
                      <a:r>
                        <a:rPr sz="1200" spc="9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Política</a:t>
                      </a:r>
                      <a:r>
                        <a:rPr sz="1200" spc="9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Socialista</a:t>
                      </a:r>
                      <a:r>
                        <a:rPr sz="1200" spc="1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y</a:t>
                      </a:r>
                      <a:r>
                        <a:rPr sz="1200" spc="7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Seguridad</a:t>
                      </a:r>
                      <a:r>
                        <a:rPr sz="1200" spc="9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Alimentaria.</a:t>
                      </a:r>
                      <a:r>
                        <a:rPr sz="1200" spc="9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Autor:</a:t>
                      </a:r>
                      <a:r>
                        <a:rPr sz="1200" spc="9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spc="-25" dirty="0">
                          <a:solidFill>
                            <a:srgbClr val="FF0000"/>
                          </a:solidFill>
                          <a:latin typeface="Times New Roman"/>
                          <a:cs typeface="Times New Roman"/>
                        </a:rPr>
                        <a:t>Dr. </a:t>
                      </a:r>
                      <a:r>
                        <a:rPr sz="1200" spc="-10" dirty="0">
                          <a:solidFill>
                            <a:schemeClr val="tx1"/>
                          </a:solidFill>
                          <a:latin typeface="Times New Roman"/>
                          <a:cs typeface="Times New Roman"/>
                        </a:rPr>
                        <a:t>Pedro</a:t>
                      </a:r>
                      <a:r>
                        <a:rPr sz="1200" spc="-65" dirty="0">
                          <a:solidFill>
                            <a:schemeClr val="tx1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solidFill>
                            <a:schemeClr val="tx1"/>
                          </a:solidFill>
                          <a:latin typeface="Times New Roman"/>
                          <a:cs typeface="Times New Roman"/>
                        </a:rPr>
                        <a:t>Antonio</a:t>
                      </a:r>
                      <a:r>
                        <a:rPr sz="1200" spc="-20" dirty="0">
                          <a:solidFill>
                            <a:schemeClr val="tx1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solidFill>
                            <a:schemeClr val="tx1"/>
                          </a:solidFill>
                          <a:latin typeface="Times New Roman"/>
                          <a:cs typeface="Times New Roman"/>
                        </a:rPr>
                        <a:t>Carpio</a:t>
                      </a:r>
                      <a:r>
                        <a:rPr sz="1200" spc="-5" dirty="0">
                          <a:solidFill>
                            <a:schemeClr val="tx1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spc="-20" dirty="0">
                          <a:solidFill>
                            <a:schemeClr val="tx1"/>
                          </a:solidFill>
                          <a:latin typeface="Times New Roman"/>
                          <a:cs typeface="Times New Roman"/>
                        </a:rPr>
                        <a:t>Díaz</a:t>
                      </a:r>
                      <a:r>
                        <a:rPr lang="es-ES" sz="1200" spc="-20" dirty="0">
                          <a:solidFill>
                            <a:schemeClr val="tx1"/>
                          </a:solidFill>
                          <a:latin typeface="Times New Roman"/>
                          <a:cs typeface="Times New Roman"/>
                        </a:rPr>
                        <a:t>. </a:t>
                      </a:r>
                      <a:endParaRPr sz="1200" dirty="0">
                        <a:solidFill>
                          <a:srgbClr val="FF0000"/>
                        </a:solidFill>
                        <a:latin typeface="Times New Roman"/>
                        <a:cs typeface="Times New Roman"/>
                      </a:endParaRPr>
                    </a:p>
                  </a:txBody>
                  <a:tcPr marL="0" marR="0" marT="72390" marB="0">
                    <a:lnL w="3175">
                      <a:solidFill>
                        <a:srgbClr val="FFFFFF"/>
                      </a:solidFill>
                      <a:prstDash val="solid"/>
                    </a:lnL>
                    <a:lnR w="3175">
                      <a:solidFill>
                        <a:srgbClr val="FFFFFF"/>
                      </a:solidFill>
                      <a:prstDash val="solid"/>
                    </a:lnR>
                    <a:lnT w="3175">
                      <a:solidFill>
                        <a:srgbClr val="FFFFFF"/>
                      </a:solidFill>
                      <a:prstDash val="solid"/>
                    </a:lnT>
                    <a:lnB w="3175">
                      <a:solidFill>
                        <a:srgbClr val="FFFFFF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385"/>
                        </a:spcBef>
                      </a:pPr>
                      <a:r>
                        <a:rPr sz="1200" spc="-25" dirty="0">
                          <a:latin typeface="Times New Roman"/>
                          <a:cs typeface="Times New Roman"/>
                        </a:rPr>
                        <a:t>247</a:t>
                      </a:r>
                      <a:endParaRPr sz="12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48895" marB="0">
                    <a:lnL w="3175">
                      <a:solidFill>
                        <a:srgbClr val="FFFFFF"/>
                      </a:solidFill>
                      <a:prstDash val="solid"/>
                    </a:lnL>
                    <a:lnR w="3175">
                      <a:solidFill>
                        <a:srgbClr val="FFFFFF"/>
                      </a:solidFill>
                      <a:prstDash val="solid"/>
                    </a:lnR>
                    <a:lnT w="3175">
                      <a:solidFill>
                        <a:srgbClr val="FFFFFF"/>
                      </a:solidFill>
                      <a:prstDash val="solid"/>
                    </a:lnT>
                    <a:lnB w="3175">
                      <a:solidFill>
                        <a:srgbClr val="FFFFFF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3175">
                      <a:solidFill>
                        <a:srgbClr val="FFFFFF"/>
                      </a:solidFill>
                      <a:prstDash val="solid"/>
                    </a:lnL>
                    <a:lnR w="9525">
                      <a:solidFill>
                        <a:srgbClr val="FFC000"/>
                      </a:solidFill>
                      <a:prstDash val="solid"/>
                    </a:lnR>
                    <a:lnB w="9525">
                      <a:solidFill>
                        <a:srgbClr val="FFC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9525">
                      <a:solidFill>
                        <a:srgbClr val="FFC000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63944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FFC000"/>
                      </a:solidFill>
                      <a:prstDash val="solid"/>
                    </a:lnL>
                    <a:lnR w="3175">
                      <a:solidFill>
                        <a:srgbClr val="FFFFFF"/>
                      </a:solidFill>
                      <a:prstDash val="solid"/>
                    </a:lnR>
                    <a:solidFill>
                      <a:srgbClr val="DEF6E3"/>
                    </a:solidFill>
                  </a:tcPr>
                </a:tc>
                <a:tc>
                  <a:txBody>
                    <a:bodyPr/>
                    <a:lstStyle/>
                    <a:p>
                      <a:pPr marL="89535" marR="82550">
                        <a:lnSpc>
                          <a:spcPts val="1250"/>
                        </a:lnSpc>
                        <a:spcBef>
                          <a:spcPts val="58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20.</a:t>
                      </a:r>
                      <a:r>
                        <a:rPr sz="1200" spc="1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Construcción</a:t>
                      </a:r>
                      <a:r>
                        <a:rPr sz="1200" spc="1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Teórica</a:t>
                      </a:r>
                      <a:r>
                        <a:rPr sz="1200" spc="114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sobre</a:t>
                      </a:r>
                      <a:r>
                        <a:rPr sz="1200" spc="114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un</a:t>
                      </a:r>
                      <a:r>
                        <a:rPr sz="1200" spc="1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Estudio</a:t>
                      </a:r>
                      <a:r>
                        <a:rPr sz="1200" spc="114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Comparativo</a:t>
                      </a:r>
                      <a:r>
                        <a:rPr sz="1200" spc="1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Basado</a:t>
                      </a:r>
                      <a:r>
                        <a:rPr sz="1200" spc="14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sz="1200" spc="114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la</a:t>
                      </a:r>
                      <a:r>
                        <a:rPr sz="1200" spc="1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Calidad</a:t>
                      </a:r>
                      <a:r>
                        <a:rPr sz="1200" spc="1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spc="-10" dirty="0">
                          <a:latin typeface="Times New Roman"/>
                          <a:cs typeface="Times New Roman"/>
                        </a:rPr>
                        <a:t>Educativa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desde</a:t>
                      </a:r>
                      <a:r>
                        <a:rPr sz="12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Diversas</a:t>
                      </a:r>
                      <a:r>
                        <a:rPr sz="1200" spc="-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Miradas</a:t>
                      </a:r>
                      <a:r>
                        <a:rPr sz="12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sz="12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Nivel</a:t>
                      </a:r>
                      <a:r>
                        <a:rPr sz="12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spc="-10" dirty="0">
                          <a:latin typeface="Times New Roman"/>
                          <a:cs typeface="Times New Roman"/>
                        </a:rPr>
                        <a:t>Internacional.</a:t>
                      </a:r>
                      <a:r>
                        <a:rPr sz="12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Autora:</a:t>
                      </a:r>
                      <a:r>
                        <a:rPr sz="1200" spc="-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solidFill>
                            <a:schemeClr val="tx1"/>
                          </a:solidFill>
                          <a:latin typeface="Times New Roman"/>
                          <a:cs typeface="Times New Roman"/>
                        </a:rPr>
                        <a:t>Dra.</a:t>
                      </a:r>
                      <a:r>
                        <a:rPr sz="1200" spc="-20" dirty="0">
                          <a:solidFill>
                            <a:schemeClr val="tx1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solidFill>
                            <a:schemeClr val="tx1"/>
                          </a:solidFill>
                          <a:latin typeface="Times New Roman"/>
                          <a:cs typeface="Times New Roman"/>
                        </a:rPr>
                        <a:t>María</a:t>
                      </a:r>
                      <a:r>
                        <a:rPr sz="1200" spc="-5" dirty="0">
                          <a:solidFill>
                            <a:schemeClr val="tx1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spc="-10" dirty="0">
                          <a:solidFill>
                            <a:schemeClr val="tx1"/>
                          </a:solidFill>
                          <a:latin typeface="Times New Roman"/>
                          <a:cs typeface="Times New Roman"/>
                        </a:rPr>
                        <a:t>Fernández</a:t>
                      </a:r>
                      <a:endParaRPr sz="1200" dirty="0">
                        <a:solidFill>
                          <a:srgbClr val="FF0000"/>
                        </a:solidFill>
                        <a:latin typeface="Times New Roman"/>
                        <a:cs typeface="Times New Roman"/>
                      </a:endParaRPr>
                    </a:p>
                  </a:txBody>
                  <a:tcPr marL="0" marR="0" marT="74295" marB="0">
                    <a:lnL w="3175">
                      <a:solidFill>
                        <a:srgbClr val="FFFFFF"/>
                      </a:solidFill>
                      <a:prstDash val="solid"/>
                    </a:lnL>
                    <a:lnR w="3175">
                      <a:solidFill>
                        <a:srgbClr val="FFFFFF"/>
                      </a:solidFill>
                      <a:prstDash val="solid"/>
                    </a:lnR>
                    <a:lnT w="3175">
                      <a:solidFill>
                        <a:srgbClr val="FFFFFF"/>
                      </a:solidFill>
                      <a:prstDash val="solid"/>
                    </a:lnT>
                    <a:lnB w="3175">
                      <a:solidFill>
                        <a:srgbClr val="FFC000"/>
                      </a:solidFill>
                      <a:prstDash val="solid"/>
                    </a:lnB>
                    <a:solidFill>
                      <a:srgbClr val="DEF6E3"/>
                    </a:solidFill>
                  </a:tcPr>
                </a:tc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384"/>
                        </a:spcBef>
                      </a:pPr>
                      <a:r>
                        <a:rPr sz="1200" spc="-25" dirty="0">
                          <a:latin typeface="Times New Roman"/>
                          <a:cs typeface="Times New Roman"/>
                        </a:rPr>
                        <a:t>258</a:t>
                      </a:r>
                      <a:endParaRPr sz="12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48894" marB="0">
                    <a:lnL w="3175">
                      <a:solidFill>
                        <a:srgbClr val="FFFFFF"/>
                      </a:solidFill>
                      <a:prstDash val="solid"/>
                    </a:lnL>
                    <a:lnR w="3175">
                      <a:solidFill>
                        <a:srgbClr val="FFFFFF"/>
                      </a:solidFill>
                      <a:prstDash val="solid"/>
                    </a:lnR>
                    <a:lnT w="3175">
                      <a:solidFill>
                        <a:srgbClr val="FFFFFF"/>
                      </a:solidFill>
                      <a:prstDash val="solid"/>
                    </a:lnT>
                    <a:lnB w="3175">
                      <a:solidFill>
                        <a:srgbClr val="FFC000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3175">
                      <a:solidFill>
                        <a:srgbClr val="FFFFFF"/>
                      </a:solidFill>
                      <a:prstDash val="solid"/>
                    </a:lnL>
                    <a:lnR w="9525">
                      <a:solidFill>
                        <a:srgbClr val="FFC000"/>
                      </a:solidFill>
                      <a:prstDash val="solid"/>
                    </a:lnR>
                    <a:lnB w="9525">
                      <a:solidFill>
                        <a:srgbClr val="FFC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9525">
                      <a:solidFill>
                        <a:srgbClr val="FFC000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</a:tbl>
          </a:graphicData>
        </a:graphic>
      </p:graphicFrame>
      <p:sp>
        <p:nvSpPr>
          <p:cNvPr id="21" name="Rectángulo 20">
            <a:extLst>
              <a:ext uri="{FF2B5EF4-FFF2-40B4-BE49-F238E27FC236}">
                <a16:creationId xmlns:a16="http://schemas.microsoft.com/office/drawing/2014/main" id="{D02E1BA7-821B-C28B-5CCC-E7BB3C09B44C}"/>
              </a:ext>
            </a:extLst>
          </p:cNvPr>
          <p:cNvSpPr/>
          <p:nvPr/>
        </p:nvSpPr>
        <p:spPr>
          <a:xfrm>
            <a:off x="2252978" y="1543304"/>
            <a:ext cx="3630167" cy="371855"/>
          </a:xfrm>
          <a:prstGeom prst="rect">
            <a:avLst/>
          </a:prstGeom>
          <a:solidFill>
            <a:srgbClr val="99FFCC"/>
          </a:solidFill>
          <a:ln>
            <a:noFill/>
          </a:ln>
        </p:spPr>
        <p:style>
          <a:lnRef idx="1">
            <a:schemeClr val="accent3"/>
          </a:lnRef>
          <a:fillRef idx="2">
            <a:schemeClr val="accent3"/>
          </a:fillRef>
          <a:effectRef idx="1">
            <a:schemeClr val="accent3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s-ES" dirty="0"/>
          </a:p>
        </p:txBody>
      </p:sp>
      <p:sp>
        <p:nvSpPr>
          <p:cNvPr id="20" name="object 16">
            <a:extLst>
              <a:ext uri="{FF2B5EF4-FFF2-40B4-BE49-F238E27FC236}">
                <a16:creationId xmlns:a16="http://schemas.microsoft.com/office/drawing/2014/main" id="{A9945BA8-039B-5BC8-3A0A-61F7BF8DA723}"/>
              </a:ext>
            </a:extLst>
          </p:cNvPr>
          <p:cNvSpPr txBox="1"/>
          <p:nvPr/>
        </p:nvSpPr>
        <p:spPr>
          <a:xfrm>
            <a:off x="2522537" y="1532210"/>
            <a:ext cx="3029585" cy="39179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100"/>
              </a:spcBef>
            </a:pPr>
            <a:r>
              <a:rPr lang="es-ES" sz="1200" b="1" dirty="0">
                <a:latin typeface="Arial"/>
                <a:cs typeface="Arial"/>
              </a:rPr>
              <a:t>Volumen 4,  Número 1  Enero a Julio 2021</a:t>
            </a:r>
          </a:p>
          <a:p>
            <a:pPr algn="ctr">
              <a:lnSpc>
                <a:spcPct val="100000"/>
              </a:lnSpc>
              <a:spcBef>
                <a:spcPts val="100"/>
              </a:spcBef>
            </a:pPr>
            <a:r>
              <a:rPr lang="es-ES" sz="1200" b="1" dirty="0">
                <a:latin typeface="Arial"/>
                <a:cs typeface="Arial"/>
              </a:rPr>
              <a:t>Revista Semestral. Venezuela</a:t>
            </a:r>
            <a:endParaRPr sz="1200" dirty="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94485" y="115823"/>
            <a:ext cx="6669405" cy="8926195"/>
            <a:chOff x="94485" y="115823"/>
            <a:chExt cx="6669405" cy="8926195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204216" y="8708135"/>
              <a:ext cx="6518148" cy="158496"/>
            </a:xfrm>
            <a:prstGeom prst="rect">
              <a:avLst/>
            </a:prstGeom>
          </p:spPr>
        </p:pic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96012" y="115823"/>
              <a:ext cx="6665976" cy="1452372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42849" y="142875"/>
              <a:ext cx="6572275" cy="1358646"/>
            </a:xfrm>
            <a:prstGeom prst="rect">
              <a:avLst/>
            </a:prstGeom>
          </p:spPr>
        </p:pic>
        <p:sp>
          <p:nvSpPr>
            <p:cNvPr id="6" name="object 6"/>
            <p:cNvSpPr/>
            <p:nvPr/>
          </p:nvSpPr>
          <p:spPr>
            <a:xfrm>
              <a:off x="142849" y="142875"/>
              <a:ext cx="6572884" cy="1358900"/>
            </a:xfrm>
            <a:custGeom>
              <a:avLst/>
              <a:gdLst/>
              <a:ahLst/>
              <a:cxnLst/>
              <a:rect l="l" t="t" r="r" b="b"/>
              <a:pathLst>
                <a:path w="6572884" h="1358900">
                  <a:moveTo>
                    <a:pt x="0" y="226441"/>
                  </a:moveTo>
                  <a:lnTo>
                    <a:pt x="4600" y="180795"/>
                  </a:lnTo>
                  <a:lnTo>
                    <a:pt x="17795" y="138285"/>
                  </a:lnTo>
                  <a:lnTo>
                    <a:pt x="38673" y="99820"/>
                  </a:lnTo>
                  <a:lnTo>
                    <a:pt x="66324" y="66309"/>
                  </a:lnTo>
                  <a:lnTo>
                    <a:pt x="99837" y="38663"/>
                  </a:lnTo>
                  <a:lnTo>
                    <a:pt x="138301" y="17789"/>
                  </a:lnTo>
                  <a:lnTo>
                    <a:pt x="180806" y="4599"/>
                  </a:lnTo>
                  <a:lnTo>
                    <a:pt x="226440" y="0"/>
                  </a:lnTo>
                  <a:lnTo>
                    <a:pt x="6345834" y="0"/>
                  </a:lnTo>
                  <a:lnTo>
                    <a:pt x="6391480" y="4599"/>
                  </a:lnTo>
                  <a:lnTo>
                    <a:pt x="6433990" y="17789"/>
                  </a:lnTo>
                  <a:lnTo>
                    <a:pt x="6472455" y="38663"/>
                  </a:lnTo>
                  <a:lnTo>
                    <a:pt x="6505965" y="66309"/>
                  </a:lnTo>
                  <a:lnTo>
                    <a:pt x="6533612" y="99820"/>
                  </a:lnTo>
                  <a:lnTo>
                    <a:pt x="6554485" y="138285"/>
                  </a:lnTo>
                  <a:lnTo>
                    <a:pt x="6567676" y="180795"/>
                  </a:lnTo>
                  <a:lnTo>
                    <a:pt x="6572275" y="226441"/>
                  </a:lnTo>
                  <a:lnTo>
                    <a:pt x="6572275" y="1132204"/>
                  </a:lnTo>
                  <a:lnTo>
                    <a:pt x="6567676" y="1177850"/>
                  </a:lnTo>
                  <a:lnTo>
                    <a:pt x="6554485" y="1220360"/>
                  </a:lnTo>
                  <a:lnTo>
                    <a:pt x="6533612" y="1258825"/>
                  </a:lnTo>
                  <a:lnTo>
                    <a:pt x="6505965" y="1292336"/>
                  </a:lnTo>
                  <a:lnTo>
                    <a:pt x="6472455" y="1319982"/>
                  </a:lnTo>
                  <a:lnTo>
                    <a:pt x="6433990" y="1340856"/>
                  </a:lnTo>
                  <a:lnTo>
                    <a:pt x="6391480" y="1354046"/>
                  </a:lnTo>
                  <a:lnTo>
                    <a:pt x="6345834" y="1358646"/>
                  </a:lnTo>
                  <a:lnTo>
                    <a:pt x="226440" y="1358646"/>
                  </a:lnTo>
                  <a:lnTo>
                    <a:pt x="180806" y="1354046"/>
                  </a:lnTo>
                  <a:lnTo>
                    <a:pt x="138301" y="1340856"/>
                  </a:lnTo>
                  <a:lnTo>
                    <a:pt x="99837" y="1319982"/>
                  </a:lnTo>
                  <a:lnTo>
                    <a:pt x="66324" y="1292336"/>
                  </a:lnTo>
                  <a:lnTo>
                    <a:pt x="38673" y="1258825"/>
                  </a:lnTo>
                  <a:lnTo>
                    <a:pt x="17795" y="1220360"/>
                  </a:lnTo>
                  <a:lnTo>
                    <a:pt x="4600" y="1177850"/>
                  </a:lnTo>
                  <a:lnTo>
                    <a:pt x="0" y="1132204"/>
                  </a:lnTo>
                  <a:lnTo>
                    <a:pt x="0" y="226441"/>
                  </a:lnTo>
                  <a:close/>
                </a:path>
              </a:pathLst>
            </a:custGeom>
            <a:ln w="9525">
              <a:solidFill>
                <a:srgbClr val="55CE7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" name="object 7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2500248" y="305930"/>
              <a:ext cx="1714500" cy="733945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2738628" y="1024127"/>
              <a:ext cx="1897379" cy="371855"/>
            </a:xfrm>
            <a:prstGeom prst="rect">
              <a:avLst/>
            </a:prstGeom>
          </p:spPr>
        </p:pic>
        <p:pic>
          <p:nvPicPr>
            <p:cNvPr id="9" name="object 9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4401312" y="1024127"/>
              <a:ext cx="1577339" cy="371855"/>
            </a:xfrm>
            <a:prstGeom prst="rect">
              <a:avLst/>
            </a:prstGeom>
          </p:spPr>
        </p:pic>
        <p:pic>
          <p:nvPicPr>
            <p:cNvPr id="10" name="object 10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3169920" y="1207007"/>
              <a:ext cx="1546859" cy="371855"/>
            </a:xfrm>
            <a:prstGeom prst="rect">
              <a:avLst/>
            </a:prstGeom>
          </p:spPr>
        </p:pic>
        <p:pic>
          <p:nvPicPr>
            <p:cNvPr id="11" name="object 11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4482083" y="1207007"/>
              <a:ext cx="284988" cy="371855"/>
            </a:xfrm>
            <a:prstGeom prst="rect">
              <a:avLst/>
            </a:prstGeom>
          </p:spPr>
        </p:pic>
        <p:pic>
          <p:nvPicPr>
            <p:cNvPr id="12" name="object 12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4571999" y="1207007"/>
              <a:ext cx="1013460" cy="371855"/>
            </a:xfrm>
            <a:prstGeom prst="rect">
              <a:avLst/>
            </a:prstGeom>
          </p:spPr>
        </p:pic>
        <p:pic>
          <p:nvPicPr>
            <p:cNvPr id="13" name="object 13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324612" y="234695"/>
              <a:ext cx="1719072" cy="1341120"/>
            </a:xfrm>
            <a:prstGeom prst="rect">
              <a:avLst/>
            </a:prstGeom>
          </p:spPr>
        </p:pic>
        <p:pic>
          <p:nvPicPr>
            <p:cNvPr id="14" name="object 14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5606795" y="8193022"/>
              <a:ext cx="1092707" cy="848868"/>
            </a:xfrm>
            <a:prstGeom prst="rect">
              <a:avLst/>
            </a:prstGeom>
          </p:spPr>
        </p:pic>
        <p:pic>
          <p:nvPicPr>
            <p:cNvPr id="15" name="object 15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109728" y="8193022"/>
              <a:ext cx="1092708" cy="848868"/>
            </a:xfrm>
            <a:prstGeom prst="rect">
              <a:avLst/>
            </a:prstGeom>
          </p:spPr>
        </p:pic>
      </p:grpSp>
      <p:sp>
        <p:nvSpPr>
          <p:cNvPr id="16" name="object 16"/>
          <p:cNvSpPr txBox="1"/>
          <p:nvPr/>
        </p:nvSpPr>
        <p:spPr>
          <a:xfrm>
            <a:off x="293014" y="1068451"/>
            <a:ext cx="6274435" cy="371538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2992755" marR="700405" indent="-431800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Arial"/>
                <a:cs typeface="Arial"/>
              </a:rPr>
              <a:t>6ta.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Edición</a:t>
            </a:r>
            <a:r>
              <a:rPr sz="1200" b="1" spc="-10" dirty="0">
                <a:latin typeface="Arial"/>
                <a:cs typeface="Arial"/>
              </a:rPr>
              <a:t> Volumen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I</a:t>
            </a:r>
            <a:r>
              <a:rPr sz="1200" b="1" spc="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Enero</a:t>
            </a:r>
            <a:r>
              <a:rPr sz="1200" b="1" spc="-3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a</a:t>
            </a:r>
            <a:r>
              <a:rPr sz="1200" b="1" spc="-2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Julio</a:t>
            </a:r>
            <a:r>
              <a:rPr sz="1200" b="1" spc="-5" dirty="0">
                <a:latin typeface="Arial"/>
                <a:cs typeface="Arial"/>
              </a:rPr>
              <a:t> </a:t>
            </a:r>
            <a:r>
              <a:rPr sz="1200" b="1" spc="-20" dirty="0">
                <a:latin typeface="Arial"/>
                <a:cs typeface="Arial"/>
              </a:rPr>
              <a:t>2021 </a:t>
            </a:r>
            <a:r>
              <a:rPr sz="1200" b="1" dirty="0">
                <a:latin typeface="Arial"/>
                <a:cs typeface="Arial"/>
              </a:rPr>
              <a:t>Revista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Semestral-</a:t>
            </a:r>
            <a:r>
              <a:rPr sz="1200" b="1" spc="-40" dirty="0">
                <a:latin typeface="Arial"/>
                <a:cs typeface="Arial"/>
              </a:rPr>
              <a:t> </a:t>
            </a:r>
            <a:r>
              <a:rPr sz="1200" b="1" spc="-10" dirty="0">
                <a:latin typeface="Arial"/>
                <a:cs typeface="Arial"/>
              </a:rPr>
              <a:t>Venezuela</a:t>
            </a:r>
            <a:endParaRPr sz="12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305"/>
              </a:spcBef>
            </a:pPr>
            <a:endParaRPr sz="1200">
              <a:latin typeface="Arial"/>
              <a:cs typeface="Arial"/>
            </a:endParaRPr>
          </a:p>
          <a:p>
            <a:pPr marL="375285" marR="6985" indent="-36322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Desde la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mirada de las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comunidades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docente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cuestionado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 su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desempeño,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tanto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interno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como </a:t>
            </a:r>
            <a:r>
              <a:rPr sz="1200" dirty="0">
                <a:latin typeface="Times New Roman"/>
                <a:cs typeface="Times New Roman"/>
              </a:rPr>
              <a:t>externo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espacio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educativo,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pues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ejemplo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sociedades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mundo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accionar </a:t>
            </a:r>
            <a:r>
              <a:rPr sz="1200" dirty="0">
                <a:latin typeface="Times New Roman"/>
                <a:cs typeface="Times New Roman"/>
              </a:rPr>
              <a:t>diario,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dando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ejemplo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vida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teniendo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mayor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presencia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comunidad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le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rodea,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acciones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concretas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fomento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elementos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identidad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nacional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será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capaz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 </a:t>
            </a:r>
            <a:r>
              <a:rPr sz="1200" dirty="0">
                <a:latin typeface="Times New Roman"/>
                <a:cs typeface="Times New Roman"/>
              </a:rPr>
              <a:t>fortalecer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proceso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orientado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hacia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identidad nacional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nuevo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republicano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reclama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el </a:t>
            </a:r>
            <a:r>
              <a:rPr sz="1200" spc="-10" dirty="0">
                <a:latin typeface="Times New Roman"/>
                <a:cs typeface="Times New Roman"/>
              </a:rPr>
              <a:t>planeta.</a:t>
            </a:r>
            <a:endParaRPr sz="1200">
              <a:latin typeface="Times New Roman"/>
              <a:cs typeface="Times New Roman"/>
            </a:endParaRPr>
          </a:p>
          <a:p>
            <a:pPr marL="375285" marR="5080" indent="-363220" algn="just">
              <a:lnSpc>
                <a:spcPct val="100000"/>
              </a:lnSpc>
              <a:spcBef>
                <a:spcPts val="5"/>
              </a:spcBef>
            </a:pPr>
            <a:r>
              <a:rPr sz="1200" dirty="0">
                <a:latin typeface="Times New Roman"/>
                <a:cs typeface="Times New Roman"/>
              </a:rPr>
              <a:t>Ciertamente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proceso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transculturización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inevitable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cualquier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parte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planeta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donde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desempeñe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docente,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pero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este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correcta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orientación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padres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trabajo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en </a:t>
            </a:r>
            <a:r>
              <a:rPr sz="1200" dirty="0">
                <a:latin typeface="Times New Roman"/>
                <a:cs typeface="Times New Roman"/>
              </a:rPr>
              <a:t>conjunto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sobre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refuerzo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elementos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identidad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nacional,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capaz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dar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giro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 </a:t>
            </a:r>
            <a:r>
              <a:rPr sz="1200" dirty="0">
                <a:latin typeface="Times New Roman"/>
                <a:cs typeface="Times New Roman"/>
              </a:rPr>
              <a:t>trescientos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sesenta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grados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situación global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planteamiento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antes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señalado, y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generará,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los </a:t>
            </a:r>
            <a:r>
              <a:rPr sz="1200" dirty="0">
                <a:latin typeface="Times New Roman"/>
                <a:cs typeface="Times New Roman"/>
              </a:rPr>
              <a:t>cambios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tan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necesarios en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sociedad actual para afrontarlos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salir a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flote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todos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actores </a:t>
            </a:r>
            <a:r>
              <a:rPr sz="1200" dirty="0">
                <a:latin typeface="Times New Roman"/>
                <a:cs typeface="Times New Roman"/>
              </a:rPr>
              <a:t>educativos de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mano.</a:t>
            </a:r>
            <a:endParaRPr sz="1200">
              <a:latin typeface="Times New Roman"/>
              <a:cs typeface="Times New Roman"/>
            </a:endParaRPr>
          </a:p>
          <a:p>
            <a:pPr marL="375285" marR="5715" indent="-36322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4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último,</a:t>
            </a:r>
            <a:r>
              <a:rPr sz="1200" spc="4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4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conveniente</a:t>
            </a:r>
            <a:r>
              <a:rPr sz="1200" spc="40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decir</a:t>
            </a:r>
            <a:r>
              <a:rPr sz="1200" spc="4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4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40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instituciones</a:t>
            </a:r>
            <a:r>
              <a:rPr sz="1200" spc="4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educativas</a:t>
            </a:r>
            <a:r>
              <a:rPr sz="1200" spc="4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están</a:t>
            </a:r>
            <a:r>
              <a:rPr sz="1200" spc="40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siendo</a:t>
            </a:r>
            <a:r>
              <a:rPr sz="1200" spc="40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débiles</a:t>
            </a:r>
            <a:r>
              <a:rPr sz="1200" spc="4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42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el </a:t>
            </a:r>
            <a:r>
              <a:rPr sz="1200" dirty="0">
                <a:latin typeface="Times New Roman"/>
                <a:cs typeface="Times New Roman"/>
              </a:rPr>
              <a:t>ofrecimiento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espacios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formación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nuevo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republicano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valores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sólidos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 </a:t>
            </a:r>
            <a:r>
              <a:rPr sz="1200" dirty="0">
                <a:latin typeface="Times New Roman"/>
                <a:cs typeface="Times New Roman"/>
              </a:rPr>
              <a:t>identidad</a:t>
            </a:r>
            <a:r>
              <a:rPr sz="1200" spc="4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nacional,</a:t>
            </a:r>
            <a:r>
              <a:rPr sz="1200" spc="11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4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están</a:t>
            </a:r>
            <a:r>
              <a:rPr sz="1200" spc="4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llamadas</a:t>
            </a:r>
            <a:r>
              <a:rPr sz="1200" spc="4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48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redimensionar</a:t>
            </a:r>
            <a:r>
              <a:rPr sz="1200" spc="4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sus</a:t>
            </a:r>
            <a:r>
              <a:rPr sz="1200" spc="4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acciones</a:t>
            </a:r>
            <a:r>
              <a:rPr sz="1200" spc="4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educativas</a:t>
            </a:r>
            <a:r>
              <a:rPr sz="1200" spc="10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49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el </a:t>
            </a:r>
            <a:r>
              <a:rPr sz="1200" dirty="0">
                <a:latin typeface="Times New Roman"/>
                <a:cs typeface="Times New Roman"/>
              </a:rPr>
              <a:t>favorecimiento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formación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ciudadanos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óptimos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preservación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especie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vida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planetaria.</a:t>
            </a:r>
            <a:endParaRPr sz="1200">
              <a:latin typeface="Times New Roman"/>
              <a:cs typeface="Times New Roman"/>
            </a:endParaRPr>
          </a:p>
        </p:txBody>
      </p:sp>
      <p:pic>
        <p:nvPicPr>
          <p:cNvPr id="17" name="object 17"/>
          <p:cNvPicPr/>
          <p:nvPr/>
        </p:nvPicPr>
        <p:blipFill>
          <a:blip r:embed="rId13" cstate="print"/>
          <a:stretch>
            <a:fillRect/>
          </a:stretch>
        </p:blipFill>
        <p:spPr>
          <a:xfrm>
            <a:off x="4560951" y="179514"/>
            <a:ext cx="1805304" cy="893889"/>
          </a:xfrm>
          <a:prstGeom prst="rect">
            <a:avLst/>
          </a:prstGeom>
        </p:spPr>
      </p:pic>
      <p:sp>
        <p:nvSpPr>
          <p:cNvPr id="18" name="object 18"/>
          <p:cNvSpPr txBox="1"/>
          <p:nvPr/>
        </p:nvSpPr>
        <p:spPr>
          <a:xfrm>
            <a:off x="1312291" y="8226179"/>
            <a:ext cx="4355465" cy="7607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ts val="1410"/>
              </a:lnSpc>
            </a:pPr>
            <a:r>
              <a:rPr sz="1200" b="1" spc="-20" dirty="0">
                <a:latin typeface="Times New Roman"/>
                <a:cs typeface="Times New Roman"/>
              </a:rPr>
              <a:t>Teoría</a:t>
            </a:r>
            <a:r>
              <a:rPr sz="1200" b="1" spc="-1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Identidad</a:t>
            </a:r>
            <a:r>
              <a:rPr sz="1200" b="1" spc="-3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Nacional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del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Nuevo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Republicano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spc="-25" dirty="0">
                <a:latin typeface="Times New Roman"/>
                <a:cs typeface="Times New Roman"/>
              </a:rPr>
              <a:t>con</a:t>
            </a:r>
            <a:endParaRPr sz="1200">
              <a:latin typeface="Times New Roman"/>
              <a:cs typeface="Times New Roman"/>
            </a:endParaRPr>
          </a:p>
          <a:p>
            <a:pPr marL="12700" marR="5080" algn="ctr">
              <a:lnSpc>
                <a:spcPts val="1400"/>
              </a:lnSpc>
              <a:spcBef>
                <a:spcPts val="80"/>
              </a:spcBef>
            </a:pPr>
            <a:r>
              <a:rPr sz="1200" b="1" dirty="0">
                <a:latin typeface="Times New Roman"/>
                <a:cs typeface="Times New Roman"/>
              </a:rPr>
              <a:t>Implicación </a:t>
            </a:r>
            <a:r>
              <a:rPr sz="1200" b="1" spc="-10" dirty="0">
                <a:latin typeface="Times New Roman"/>
                <a:cs typeface="Times New Roman"/>
              </a:rPr>
              <a:t>Corresponsable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Familia,</a:t>
            </a:r>
            <a:r>
              <a:rPr sz="1200" b="1" spc="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Escuela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y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Comunidad.</a:t>
            </a:r>
            <a:r>
              <a:rPr sz="1200" b="1" spc="-40" dirty="0">
                <a:latin typeface="Times New Roman"/>
                <a:cs typeface="Times New Roman"/>
              </a:rPr>
              <a:t> </a:t>
            </a:r>
            <a:r>
              <a:rPr sz="1200" b="1" spc="-25" dirty="0">
                <a:latin typeface="Times New Roman"/>
                <a:cs typeface="Times New Roman"/>
              </a:rPr>
              <a:t>Un </a:t>
            </a:r>
            <a:r>
              <a:rPr sz="1200" b="1" dirty="0">
                <a:latin typeface="Times New Roman"/>
                <a:cs typeface="Times New Roman"/>
              </a:rPr>
              <a:t>Aporte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Educativo</a:t>
            </a:r>
            <a:r>
              <a:rPr sz="1200" b="1" spc="-3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al</a:t>
            </a:r>
            <a:r>
              <a:rPr sz="1200" b="1" spc="-7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Arraigo</a:t>
            </a:r>
            <a:r>
              <a:rPr sz="1200" b="1" spc="28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del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Sentido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Nacionalista</a:t>
            </a:r>
            <a:endParaRPr sz="1200">
              <a:latin typeface="Times New Roman"/>
              <a:cs typeface="Times New Roman"/>
            </a:endParaRPr>
          </a:p>
          <a:p>
            <a:pPr marL="269240" algn="ctr">
              <a:lnSpc>
                <a:spcPct val="100000"/>
              </a:lnSpc>
              <a:spcBef>
                <a:spcPts val="140"/>
              </a:spcBef>
            </a:pPr>
            <a:r>
              <a:rPr sz="1200" b="1" spc="-25" dirty="0">
                <a:latin typeface="Times New Roman"/>
                <a:cs typeface="Times New Roman"/>
              </a:rPr>
              <a:t>Dr.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Elías</a:t>
            </a:r>
            <a:r>
              <a:rPr sz="1200" b="1" spc="-7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A.</a:t>
            </a:r>
            <a:r>
              <a:rPr sz="1200" b="1" spc="-1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Gil</a:t>
            </a:r>
            <a:r>
              <a:rPr sz="1200" b="1" spc="10" dirty="0">
                <a:latin typeface="Times New Roman"/>
                <a:cs typeface="Times New Roman"/>
              </a:rPr>
              <a:t> </a:t>
            </a:r>
            <a:r>
              <a:rPr sz="1200" b="1" spc="-25" dirty="0">
                <a:latin typeface="Times New Roman"/>
                <a:cs typeface="Times New Roman"/>
              </a:rPr>
              <a:t>P.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9" name="object 19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82905" rIns="0" bIns="0" rtlCol="0">
            <a:spAutoFit/>
          </a:bodyPr>
          <a:lstStyle/>
          <a:p>
            <a:pPr marL="240029">
              <a:lnSpc>
                <a:spcPts val="1410"/>
              </a:lnSpc>
            </a:pPr>
            <a:fld id="{81D60167-4931-47E6-BA6A-407CBD079E47}" type="slidenum">
              <a:rPr b="1" spc="-25" dirty="0">
                <a:latin typeface="Times New Roman"/>
                <a:cs typeface="Times New Roman"/>
              </a:rPr>
              <a:t>60</a:t>
            </a:fld>
            <a:endParaRPr b="1" spc="-25" dirty="0">
              <a:latin typeface="Times New Roman"/>
              <a:cs typeface="Times New Roman"/>
            </a:endParaRPr>
          </a:p>
        </p:txBody>
      </p:sp>
      <p:grpSp>
        <p:nvGrpSpPr>
          <p:cNvPr id="20" name="Grupo 19">
            <a:extLst>
              <a:ext uri="{FF2B5EF4-FFF2-40B4-BE49-F238E27FC236}">
                <a16:creationId xmlns:a16="http://schemas.microsoft.com/office/drawing/2014/main" id="{2327B311-AA13-8A22-B56C-3532ABFE9681}"/>
              </a:ext>
            </a:extLst>
          </p:cNvPr>
          <p:cNvGrpSpPr/>
          <p:nvPr/>
        </p:nvGrpSpPr>
        <p:grpSpPr>
          <a:xfrm>
            <a:off x="119140" y="123460"/>
            <a:ext cx="6665976" cy="1452626"/>
            <a:chOff x="470065" y="1951410"/>
            <a:chExt cx="6665976" cy="1452626"/>
          </a:xfrm>
        </p:grpSpPr>
        <p:grpSp>
          <p:nvGrpSpPr>
            <p:cNvPr id="21" name="object 12">
              <a:extLst>
                <a:ext uri="{FF2B5EF4-FFF2-40B4-BE49-F238E27FC236}">
                  <a16:creationId xmlns:a16="http://schemas.microsoft.com/office/drawing/2014/main" id="{E7BA9497-CF41-A2F9-0414-648ACCB01538}"/>
                </a:ext>
              </a:extLst>
            </p:cNvPr>
            <p:cNvGrpSpPr/>
            <p:nvPr/>
          </p:nvGrpSpPr>
          <p:grpSpPr>
            <a:xfrm>
              <a:off x="470065" y="1951664"/>
              <a:ext cx="6665976" cy="1452372"/>
              <a:chOff x="96011" y="115823"/>
              <a:chExt cx="6665976" cy="1452372"/>
            </a:xfrm>
          </p:grpSpPr>
          <p:pic>
            <p:nvPicPr>
              <p:cNvPr id="25" name="object 13">
                <a:extLst>
                  <a:ext uri="{FF2B5EF4-FFF2-40B4-BE49-F238E27FC236}">
                    <a16:creationId xmlns:a16="http://schemas.microsoft.com/office/drawing/2014/main" id="{A8080A9A-5A9D-9BF6-1E23-9F96F76AEAA3}"/>
                  </a:ext>
                </a:extLst>
              </p:cNvPr>
              <p:cNvPicPr/>
              <p:nvPr/>
            </p:nvPicPr>
            <p:blipFill>
              <a:blip r:embed="rId3" cstate="print"/>
              <a:stretch>
                <a:fillRect/>
              </a:stretch>
            </p:blipFill>
            <p:spPr>
              <a:xfrm>
                <a:off x="96011" y="115823"/>
                <a:ext cx="6665976" cy="1452372"/>
              </a:xfrm>
              <a:prstGeom prst="rect">
                <a:avLst/>
              </a:prstGeom>
            </p:spPr>
          </p:pic>
          <p:pic>
            <p:nvPicPr>
              <p:cNvPr id="26" name="object 14">
                <a:extLst>
                  <a:ext uri="{FF2B5EF4-FFF2-40B4-BE49-F238E27FC236}">
                    <a16:creationId xmlns:a16="http://schemas.microsoft.com/office/drawing/2014/main" id="{15BD3B78-72CF-6BE6-E392-5A5A2989F00B}"/>
                  </a:ext>
                </a:extLst>
              </p:cNvPr>
              <p:cNvPicPr/>
              <p:nvPr/>
            </p:nvPicPr>
            <p:blipFill>
              <a:blip r:embed="rId4" cstate="print"/>
              <a:stretch>
                <a:fillRect/>
              </a:stretch>
            </p:blipFill>
            <p:spPr>
              <a:xfrm>
                <a:off x="142849" y="142875"/>
                <a:ext cx="6572275" cy="1358646"/>
              </a:xfrm>
              <a:prstGeom prst="rect">
                <a:avLst/>
              </a:prstGeom>
            </p:spPr>
          </p:pic>
          <p:sp>
            <p:nvSpPr>
              <p:cNvPr id="27" name="object 15">
                <a:extLst>
                  <a:ext uri="{FF2B5EF4-FFF2-40B4-BE49-F238E27FC236}">
                    <a16:creationId xmlns:a16="http://schemas.microsoft.com/office/drawing/2014/main" id="{8D9737F2-DA4F-8210-B1B8-769E5CEAD5D4}"/>
                  </a:ext>
                </a:extLst>
              </p:cNvPr>
              <p:cNvSpPr/>
              <p:nvPr/>
            </p:nvSpPr>
            <p:spPr>
              <a:xfrm>
                <a:off x="142849" y="142875"/>
                <a:ext cx="6572884" cy="1358900"/>
              </a:xfrm>
              <a:custGeom>
                <a:avLst/>
                <a:gdLst/>
                <a:ahLst/>
                <a:cxnLst/>
                <a:rect l="l" t="t" r="r" b="b"/>
                <a:pathLst>
                  <a:path w="6572884" h="1358900">
                    <a:moveTo>
                      <a:pt x="0" y="226441"/>
                    </a:moveTo>
                    <a:lnTo>
                      <a:pt x="4600" y="180795"/>
                    </a:lnTo>
                    <a:lnTo>
                      <a:pt x="17795" y="138285"/>
                    </a:lnTo>
                    <a:lnTo>
                      <a:pt x="38673" y="99820"/>
                    </a:lnTo>
                    <a:lnTo>
                      <a:pt x="66324" y="66309"/>
                    </a:lnTo>
                    <a:lnTo>
                      <a:pt x="99837" y="38663"/>
                    </a:lnTo>
                    <a:lnTo>
                      <a:pt x="138301" y="17789"/>
                    </a:lnTo>
                    <a:lnTo>
                      <a:pt x="180806" y="4599"/>
                    </a:lnTo>
                    <a:lnTo>
                      <a:pt x="226440" y="0"/>
                    </a:lnTo>
                    <a:lnTo>
                      <a:pt x="6345834" y="0"/>
                    </a:lnTo>
                    <a:lnTo>
                      <a:pt x="6391480" y="4599"/>
                    </a:lnTo>
                    <a:lnTo>
                      <a:pt x="6433990" y="17789"/>
                    </a:lnTo>
                    <a:lnTo>
                      <a:pt x="6472455" y="38663"/>
                    </a:lnTo>
                    <a:lnTo>
                      <a:pt x="6505965" y="66309"/>
                    </a:lnTo>
                    <a:lnTo>
                      <a:pt x="6533612" y="99820"/>
                    </a:lnTo>
                    <a:lnTo>
                      <a:pt x="6554485" y="138285"/>
                    </a:lnTo>
                    <a:lnTo>
                      <a:pt x="6567676" y="180795"/>
                    </a:lnTo>
                    <a:lnTo>
                      <a:pt x="6572275" y="226441"/>
                    </a:lnTo>
                    <a:lnTo>
                      <a:pt x="6572275" y="1132204"/>
                    </a:lnTo>
                    <a:lnTo>
                      <a:pt x="6567676" y="1177850"/>
                    </a:lnTo>
                    <a:lnTo>
                      <a:pt x="6554485" y="1220360"/>
                    </a:lnTo>
                    <a:lnTo>
                      <a:pt x="6533612" y="1258825"/>
                    </a:lnTo>
                    <a:lnTo>
                      <a:pt x="6505965" y="1292336"/>
                    </a:lnTo>
                    <a:lnTo>
                      <a:pt x="6472455" y="1319982"/>
                    </a:lnTo>
                    <a:lnTo>
                      <a:pt x="6433990" y="1340856"/>
                    </a:lnTo>
                    <a:lnTo>
                      <a:pt x="6391480" y="1354046"/>
                    </a:lnTo>
                    <a:lnTo>
                      <a:pt x="6345834" y="1358646"/>
                    </a:lnTo>
                    <a:lnTo>
                      <a:pt x="226440" y="1358646"/>
                    </a:lnTo>
                    <a:lnTo>
                      <a:pt x="180806" y="1354046"/>
                    </a:lnTo>
                    <a:lnTo>
                      <a:pt x="138301" y="1340856"/>
                    </a:lnTo>
                    <a:lnTo>
                      <a:pt x="99837" y="1319982"/>
                    </a:lnTo>
                    <a:lnTo>
                      <a:pt x="66324" y="1292336"/>
                    </a:lnTo>
                    <a:lnTo>
                      <a:pt x="38673" y="1258825"/>
                    </a:lnTo>
                    <a:lnTo>
                      <a:pt x="17795" y="1220360"/>
                    </a:lnTo>
                    <a:lnTo>
                      <a:pt x="4600" y="1177850"/>
                    </a:lnTo>
                    <a:lnTo>
                      <a:pt x="0" y="1132204"/>
                    </a:lnTo>
                    <a:lnTo>
                      <a:pt x="0" y="226441"/>
                    </a:lnTo>
                    <a:close/>
                  </a:path>
                </a:pathLst>
              </a:custGeom>
              <a:ln w="9525">
                <a:solidFill>
                  <a:srgbClr val="55CE74"/>
                </a:solidFill>
              </a:ln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pic>
            <p:nvPicPr>
              <p:cNvPr id="28" name="object 16">
                <a:extLst>
                  <a:ext uri="{FF2B5EF4-FFF2-40B4-BE49-F238E27FC236}">
                    <a16:creationId xmlns:a16="http://schemas.microsoft.com/office/drawing/2014/main" id="{7C6BF8A8-F0ED-3F2A-A19B-6CF05045A34C}"/>
                  </a:ext>
                </a:extLst>
              </p:cNvPr>
              <p:cNvPicPr/>
              <p:nvPr/>
            </p:nvPicPr>
            <p:blipFill>
              <a:blip r:embed="rId5" cstate="print"/>
              <a:stretch>
                <a:fillRect/>
              </a:stretch>
            </p:blipFill>
            <p:spPr>
              <a:xfrm>
                <a:off x="2500248" y="305930"/>
                <a:ext cx="1714500" cy="733945"/>
              </a:xfrm>
              <a:prstGeom prst="rect">
                <a:avLst/>
              </a:prstGeom>
            </p:spPr>
          </p:pic>
        </p:grpSp>
        <p:sp>
          <p:nvSpPr>
            <p:cNvPr id="22" name="object 16">
              <a:extLst>
                <a:ext uri="{FF2B5EF4-FFF2-40B4-BE49-F238E27FC236}">
                  <a16:creationId xmlns:a16="http://schemas.microsoft.com/office/drawing/2014/main" id="{6FCF1E81-AF37-CC23-7CBE-47A51748F430}"/>
                </a:ext>
              </a:extLst>
            </p:cNvPr>
            <p:cNvSpPr txBox="1"/>
            <p:nvPr/>
          </p:nvSpPr>
          <p:spPr>
            <a:xfrm>
              <a:off x="2775727" y="2875716"/>
              <a:ext cx="3332858" cy="391795"/>
            </a:xfrm>
            <a:prstGeom prst="rect">
              <a:avLst/>
            </a:prstGeom>
            <a:noFill/>
          </p:spPr>
          <p:txBody>
            <a:bodyPr vert="horz" wrap="square" lIns="0" tIns="12700" rIns="0" bIns="0" rtlCol="0">
              <a:spAutoFit/>
            </a:bodyPr>
            <a:lstStyle/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Volumen 4,  Número 1  Enero a Julio 2021</a:t>
              </a:r>
            </a:p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Revista Semestral. Venezuela</a:t>
              </a:r>
              <a:endParaRPr sz="1200" dirty="0">
                <a:latin typeface="Arial"/>
                <a:cs typeface="Arial"/>
              </a:endParaRPr>
            </a:p>
          </p:txBody>
        </p:sp>
        <p:pic>
          <p:nvPicPr>
            <p:cNvPr id="23" name="object 25">
              <a:extLst>
                <a:ext uri="{FF2B5EF4-FFF2-40B4-BE49-F238E27FC236}">
                  <a16:creationId xmlns:a16="http://schemas.microsoft.com/office/drawing/2014/main" id="{33FAC4A4-27C7-D146-2D04-CD65A5A2CC6C}"/>
                </a:ext>
              </a:extLst>
            </p:cNvPr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470065" y="2027896"/>
              <a:ext cx="2305662" cy="1053903"/>
            </a:xfrm>
            <a:prstGeom prst="rect">
              <a:avLst/>
            </a:prstGeom>
          </p:spPr>
        </p:pic>
        <p:pic>
          <p:nvPicPr>
            <p:cNvPr id="24" name="object 31">
              <a:extLst>
                <a:ext uri="{FF2B5EF4-FFF2-40B4-BE49-F238E27FC236}">
                  <a16:creationId xmlns:a16="http://schemas.microsoft.com/office/drawing/2014/main" id="{823826A6-FCDE-E2FA-8BBD-813FFF96F01D}"/>
                </a:ext>
              </a:extLst>
            </p:cNvPr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4932681" y="1951410"/>
              <a:ext cx="1805304" cy="893889"/>
            </a:xfrm>
            <a:prstGeom prst="rect">
              <a:avLst/>
            </a:prstGeom>
          </p:spPr>
        </p:pic>
      </p:grpSp>
    </p:spTree>
  </p:cSld>
  <p:clrMapOvr>
    <a:masterClrMapping/>
  </p:clrMapOvr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94485" y="115823"/>
            <a:ext cx="6669405" cy="8926195"/>
            <a:chOff x="94485" y="115823"/>
            <a:chExt cx="6669405" cy="8926195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204216" y="8708135"/>
              <a:ext cx="6518148" cy="158496"/>
            </a:xfrm>
            <a:prstGeom prst="rect">
              <a:avLst/>
            </a:prstGeom>
          </p:spPr>
        </p:pic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96012" y="115823"/>
              <a:ext cx="6665976" cy="1452372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42849" y="142875"/>
              <a:ext cx="6572275" cy="1358646"/>
            </a:xfrm>
            <a:prstGeom prst="rect">
              <a:avLst/>
            </a:prstGeom>
          </p:spPr>
        </p:pic>
        <p:sp>
          <p:nvSpPr>
            <p:cNvPr id="6" name="object 6"/>
            <p:cNvSpPr/>
            <p:nvPr/>
          </p:nvSpPr>
          <p:spPr>
            <a:xfrm>
              <a:off x="142849" y="142875"/>
              <a:ext cx="6572884" cy="1358900"/>
            </a:xfrm>
            <a:custGeom>
              <a:avLst/>
              <a:gdLst/>
              <a:ahLst/>
              <a:cxnLst/>
              <a:rect l="l" t="t" r="r" b="b"/>
              <a:pathLst>
                <a:path w="6572884" h="1358900">
                  <a:moveTo>
                    <a:pt x="0" y="226441"/>
                  </a:moveTo>
                  <a:lnTo>
                    <a:pt x="4600" y="180795"/>
                  </a:lnTo>
                  <a:lnTo>
                    <a:pt x="17795" y="138285"/>
                  </a:lnTo>
                  <a:lnTo>
                    <a:pt x="38673" y="99820"/>
                  </a:lnTo>
                  <a:lnTo>
                    <a:pt x="66324" y="66309"/>
                  </a:lnTo>
                  <a:lnTo>
                    <a:pt x="99837" y="38663"/>
                  </a:lnTo>
                  <a:lnTo>
                    <a:pt x="138301" y="17789"/>
                  </a:lnTo>
                  <a:lnTo>
                    <a:pt x="180806" y="4599"/>
                  </a:lnTo>
                  <a:lnTo>
                    <a:pt x="226440" y="0"/>
                  </a:lnTo>
                  <a:lnTo>
                    <a:pt x="6345834" y="0"/>
                  </a:lnTo>
                  <a:lnTo>
                    <a:pt x="6391480" y="4599"/>
                  </a:lnTo>
                  <a:lnTo>
                    <a:pt x="6433990" y="17789"/>
                  </a:lnTo>
                  <a:lnTo>
                    <a:pt x="6472455" y="38663"/>
                  </a:lnTo>
                  <a:lnTo>
                    <a:pt x="6505965" y="66309"/>
                  </a:lnTo>
                  <a:lnTo>
                    <a:pt x="6533612" y="99820"/>
                  </a:lnTo>
                  <a:lnTo>
                    <a:pt x="6554485" y="138285"/>
                  </a:lnTo>
                  <a:lnTo>
                    <a:pt x="6567676" y="180795"/>
                  </a:lnTo>
                  <a:lnTo>
                    <a:pt x="6572275" y="226441"/>
                  </a:lnTo>
                  <a:lnTo>
                    <a:pt x="6572275" y="1132204"/>
                  </a:lnTo>
                  <a:lnTo>
                    <a:pt x="6567676" y="1177850"/>
                  </a:lnTo>
                  <a:lnTo>
                    <a:pt x="6554485" y="1220360"/>
                  </a:lnTo>
                  <a:lnTo>
                    <a:pt x="6533612" y="1258825"/>
                  </a:lnTo>
                  <a:lnTo>
                    <a:pt x="6505965" y="1292336"/>
                  </a:lnTo>
                  <a:lnTo>
                    <a:pt x="6472455" y="1319982"/>
                  </a:lnTo>
                  <a:lnTo>
                    <a:pt x="6433990" y="1340856"/>
                  </a:lnTo>
                  <a:lnTo>
                    <a:pt x="6391480" y="1354046"/>
                  </a:lnTo>
                  <a:lnTo>
                    <a:pt x="6345834" y="1358646"/>
                  </a:lnTo>
                  <a:lnTo>
                    <a:pt x="226440" y="1358646"/>
                  </a:lnTo>
                  <a:lnTo>
                    <a:pt x="180806" y="1354046"/>
                  </a:lnTo>
                  <a:lnTo>
                    <a:pt x="138301" y="1340856"/>
                  </a:lnTo>
                  <a:lnTo>
                    <a:pt x="99837" y="1319982"/>
                  </a:lnTo>
                  <a:lnTo>
                    <a:pt x="66324" y="1292336"/>
                  </a:lnTo>
                  <a:lnTo>
                    <a:pt x="38673" y="1258825"/>
                  </a:lnTo>
                  <a:lnTo>
                    <a:pt x="17795" y="1220360"/>
                  </a:lnTo>
                  <a:lnTo>
                    <a:pt x="4600" y="1177850"/>
                  </a:lnTo>
                  <a:lnTo>
                    <a:pt x="0" y="1132204"/>
                  </a:lnTo>
                  <a:lnTo>
                    <a:pt x="0" y="226441"/>
                  </a:lnTo>
                  <a:close/>
                </a:path>
              </a:pathLst>
            </a:custGeom>
            <a:ln w="9525">
              <a:solidFill>
                <a:srgbClr val="55CE7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" name="object 7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2500248" y="305930"/>
              <a:ext cx="1714500" cy="733945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2738628" y="1024127"/>
              <a:ext cx="1897379" cy="371855"/>
            </a:xfrm>
            <a:prstGeom prst="rect">
              <a:avLst/>
            </a:prstGeom>
          </p:spPr>
        </p:pic>
        <p:pic>
          <p:nvPicPr>
            <p:cNvPr id="9" name="object 9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4401312" y="1024127"/>
              <a:ext cx="1577339" cy="371855"/>
            </a:xfrm>
            <a:prstGeom prst="rect">
              <a:avLst/>
            </a:prstGeom>
          </p:spPr>
        </p:pic>
        <p:pic>
          <p:nvPicPr>
            <p:cNvPr id="10" name="object 10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3169920" y="1207007"/>
              <a:ext cx="1546859" cy="371855"/>
            </a:xfrm>
            <a:prstGeom prst="rect">
              <a:avLst/>
            </a:prstGeom>
          </p:spPr>
        </p:pic>
        <p:pic>
          <p:nvPicPr>
            <p:cNvPr id="11" name="object 11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4482083" y="1207007"/>
              <a:ext cx="284988" cy="371855"/>
            </a:xfrm>
            <a:prstGeom prst="rect">
              <a:avLst/>
            </a:prstGeom>
          </p:spPr>
        </p:pic>
        <p:pic>
          <p:nvPicPr>
            <p:cNvPr id="12" name="object 12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4571999" y="1207007"/>
              <a:ext cx="1013460" cy="371855"/>
            </a:xfrm>
            <a:prstGeom prst="rect">
              <a:avLst/>
            </a:prstGeom>
          </p:spPr>
        </p:pic>
        <p:pic>
          <p:nvPicPr>
            <p:cNvPr id="13" name="object 13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324612" y="234695"/>
              <a:ext cx="1719072" cy="1341120"/>
            </a:xfrm>
            <a:prstGeom prst="rect">
              <a:avLst/>
            </a:prstGeom>
          </p:spPr>
        </p:pic>
        <p:pic>
          <p:nvPicPr>
            <p:cNvPr id="14" name="object 14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5606795" y="8193022"/>
              <a:ext cx="1092707" cy="848868"/>
            </a:xfrm>
            <a:prstGeom prst="rect">
              <a:avLst/>
            </a:prstGeom>
          </p:spPr>
        </p:pic>
        <p:pic>
          <p:nvPicPr>
            <p:cNvPr id="15" name="object 15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109728" y="8193022"/>
              <a:ext cx="1092708" cy="848868"/>
            </a:xfrm>
            <a:prstGeom prst="rect">
              <a:avLst/>
            </a:prstGeom>
          </p:spPr>
        </p:pic>
      </p:grpSp>
      <p:sp>
        <p:nvSpPr>
          <p:cNvPr id="16" name="object 16"/>
          <p:cNvSpPr txBox="1"/>
          <p:nvPr/>
        </p:nvSpPr>
        <p:spPr>
          <a:xfrm>
            <a:off x="293014" y="1068451"/>
            <a:ext cx="6342380" cy="255454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2992755" marR="768985" indent="-431800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Arial"/>
                <a:cs typeface="Arial"/>
              </a:rPr>
              <a:t>6ta.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Edición</a:t>
            </a:r>
            <a:r>
              <a:rPr sz="1200" b="1" spc="-10" dirty="0">
                <a:latin typeface="Arial"/>
                <a:cs typeface="Arial"/>
              </a:rPr>
              <a:t> Volumen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I</a:t>
            </a:r>
            <a:r>
              <a:rPr sz="1200" b="1" spc="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Enero</a:t>
            </a:r>
            <a:r>
              <a:rPr sz="1200" b="1" spc="-3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a</a:t>
            </a:r>
            <a:r>
              <a:rPr sz="1200" b="1" spc="-2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Julio</a:t>
            </a:r>
            <a:r>
              <a:rPr sz="1200" b="1" spc="-5" dirty="0">
                <a:latin typeface="Arial"/>
                <a:cs typeface="Arial"/>
              </a:rPr>
              <a:t> </a:t>
            </a:r>
            <a:r>
              <a:rPr sz="1200" b="1" spc="-20" dirty="0">
                <a:latin typeface="Arial"/>
                <a:cs typeface="Arial"/>
              </a:rPr>
              <a:t>2021 </a:t>
            </a:r>
            <a:r>
              <a:rPr sz="1200" b="1" dirty="0">
                <a:latin typeface="Arial"/>
                <a:cs typeface="Arial"/>
              </a:rPr>
              <a:t>Revista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Semestral-</a:t>
            </a:r>
            <a:r>
              <a:rPr sz="1200" b="1" spc="-40" dirty="0">
                <a:latin typeface="Arial"/>
                <a:cs typeface="Arial"/>
              </a:rPr>
              <a:t> </a:t>
            </a:r>
            <a:r>
              <a:rPr sz="1200" b="1" spc="-10" dirty="0">
                <a:latin typeface="Arial"/>
                <a:cs typeface="Arial"/>
              </a:rPr>
              <a:t>Venezuela</a:t>
            </a:r>
            <a:endParaRPr sz="1200" dirty="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305"/>
              </a:spcBef>
            </a:pPr>
            <a:endParaRPr sz="1200" dirty="0">
              <a:latin typeface="Arial"/>
              <a:cs typeface="Arial"/>
            </a:endParaRPr>
          </a:p>
          <a:p>
            <a:pPr algn="ctr">
              <a:lnSpc>
                <a:spcPct val="100000"/>
              </a:lnSpc>
            </a:pPr>
            <a:r>
              <a:rPr sz="1200" b="1" spc="-10" dirty="0">
                <a:latin typeface="Times New Roman"/>
                <a:cs typeface="Times New Roman"/>
              </a:rPr>
              <a:t>REFERENCIAS</a:t>
            </a:r>
            <a:endParaRPr sz="1200" dirty="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780"/>
              </a:spcBef>
            </a:pPr>
            <a:endParaRPr sz="1200" dirty="0">
              <a:latin typeface="Times New Roman"/>
              <a:cs typeface="Times New Roman"/>
            </a:endParaRPr>
          </a:p>
          <a:p>
            <a:pPr marL="375285" marR="5080" indent="-363220">
              <a:lnSpc>
                <a:spcPct val="100000"/>
              </a:lnSpc>
              <a:tabLst>
                <a:tab pos="1248410" algn="l"/>
                <a:tab pos="1954530" algn="l"/>
                <a:tab pos="2465070" algn="l"/>
                <a:tab pos="3169285" algn="l"/>
                <a:tab pos="4248150" algn="l"/>
              </a:tabLst>
            </a:pPr>
            <a:r>
              <a:rPr sz="1200" dirty="0">
                <a:latin typeface="Times New Roman"/>
                <a:cs typeface="Times New Roman"/>
              </a:rPr>
              <a:t>Barahona,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M.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(2002)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Evolución</a:t>
            </a:r>
            <a:r>
              <a:rPr sz="1200" i="1" spc="2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Histórica</a:t>
            </a:r>
            <a:r>
              <a:rPr sz="1200" i="1" spc="1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de</a:t>
            </a:r>
            <a:r>
              <a:rPr sz="1200" i="1" spc="1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la</a:t>
            </a:r>
            <a:r>
              <a:rPr sz="1200" i="1" spc="1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identidad</a:t>
            </a:r>
            <a:r>
              <a:rPr sz="1200" i="1" spc="2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nacional</a:t>
            </a:r>
            <a:r>
              <a:rPr sz="1200" dirty="0">
                <a:latin typeface="Times New Roman"/>
                <a:cs typeface="Times New Roman"/>
              </a:rPr>
              <a:t>.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Editorial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Guaymuras.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Tegucigalpa </a:t>
            </a:r>
            <a:r>
              <a:rPr sz="1200" spc="-10" dirty="0">
                <a:solidFill>
                  <a:schemeClr val="tx1"/>
                </a:solidFill>
                <a:latin typeface="Times New Roman"/>
                <a:cs typeface="Times New Roman"/>
              </a:rPr>
              <a:t>México.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	</a:t>
            </a:r>
            <a:r>
              <a:rPr sz="1200" spc="-20" dirty="0">
                <a:solidFill>
                  <a:schemeClr val="tx1"/>
                </a:solidFill>
                <a:latin typeface="Times New Roman"/>
                <a:cs typeface="Times New Roman"/>
              </a:rPr>
              <a:t>Libro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	</a:t>
            </a:r>
            <a:r>
              <a:rPr sz="1200" spc="-25" dirty="0">
                <a:solidFill>
                  <a:schemeClr val="tx1"/>
                </a:solidFill>
                <a:latin typeface="Times New Roman"/>
                <a:cs typeface="Times New Roman"/>
              </a:rPr>
              <a:t>en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	</a:t>
            </a:r>
            <a:r>
              <a:rPr sz="1200" spc="-10" dirty="0">
                <a:solidFill>
                  <a:schemeClr val="tx1"/>
                </a:solidFill>
                <a:latin typeface="Times New Roman"/>
                <a:cs typeface="Times New Roman"/>
              </a:rPr>
              <a:t>línea.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	</a:t>
            </a:r>
            <a:r>
              <a:rPr sz="1200" spc="-10" dirty="0">
                <a:solidFill>
                  <a:schemeClr val="tx1"/>
                </a:solidFill>
                <a:latin typeface="Times New Roman"/>
                <a:cs typeface="Times New Roman"/>
              </a:rPr>
              <a:t>Disponible: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	</a:t>
            </a:r>
            <a:r>
              <a:rPr sz="1200" spc="-10" dirty="0">
                <a:solidFill>
                  <a:schemeClr val="tx1"/>
                </a:solidFill>
                <a:latin typeface="Times New Roman"/>
                <a:cs typeface="Times New Roman"/>
              </a:rPr>
              <a:t>https://books.google.co.ve/books? id=dBqY4I1Q0QwC&amp;printsec=frontcover&amp;dq=identidad+nacional&amp;hl=es&amp;sa=X&amp;ved=0ahUK EwjP3fG_t5DWAhUFeSYKHVGsCSEQ6AEIMDAC#v=onepage&amp;q=identidad%20nacional&amp;f</a:t>
            </a:r>
            <a:endParaRPr sz="1200" dirty="0">
              <a:solidFill>
                <a:schemeClr val="tx1"/>
              </a:solidFill>
              <a:latin typeface="Times New Roman"/>
              <a:cs typeface="Times New Roman"/>
            </a:endParaRPr>
          </a:p>
          <a:p>
            <a:pPr marL="375285">
              <a:lnSpc>
                <a:spcPct val="100000"/>
              </a:lnSpc>
              <a:spcBef>
                <a:spcPts val="5"/>
              </a:spcBef>
            </a:pP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=false[Consulta:</a:t>
            </a:r>
            <a:r>
              <a:rPr sz="1200" spc="-2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2017,</a:t>
            </a:r>
            <a:r>
              <a:rPr sz="1200" spc="-4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septiembre</a:t>
            </a:r>
            <a:r>
              <a:rPr sz="1200" spc="-20" dirty="0">
                <a:solidFill>
                  <a:schemeClr val="tx1"/>
                </a:solidFill>
                <a:latin typeface="Times New Roman"/>
                <a:cs typeface="Times New Roman"/>
              </a:rPr>
              <a:t> 06].</a:t>
            </a:r>
            <a:endParaRPr sz="1200" dirty="0">
              <a:solidFill>
                <a:schemeClr val="tx1"/>
              </a:solidFill>
              <a:latin typeface="Times New Roman"/>
              <a:cs typeface="Times New Roman"/>
            </a:endParaRPr>
          </a:p>
          <a:p>
            <a:pPr marL="375285" marR="5080" indent="-363220">
              <a:lnSpc>
                <a:spcPct val="100000"/>
              </a:lnSpc>
            </a:pP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El</a:t>
            </a:r>
            <a:r>
              <a:rPr sz="1200" spc="155" dirty="0">
                <a:solidFill>
                  <a:schemeClr val="tx1"/>
                </a:solidFill>
                <a:latin typeface="Times New Roman"/>
                <a:cs typeface="Times New Roman"/>
              </a:rPr>
              <a:t> 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Nacional</a:t>
            </a:r>
            <a:r>
              <a:rPr sz="1200" spc="165" dirty="0">
                <a:solidFill>
                  <a:schemeClr val="tx1"/>
                </a:solidFill>
                <a:latin typeface="Times New Roman"/>
                <a:cs typeface="Times New Roman"/>
              </a:rPr>
              <a:t> 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(2016)</a:t>
            </a:r>
            <a:r>
              <a:rPr sz="1200" spc="160" dirty="0">
                <a:solidFill>
                  <a:schemeClr val="tx1"/>
                </a:solidFill>
                <a:latin typeface="Times New Roman"/>
                <a:cs typeface="Times New Roman"/>
              </a:rPr>
              <a:t> 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Globalización</a:t>
            </a:r>
            <a:r>
              <a:rPr sz="1200" i="1" spc="165" dirty="0">
                <a:solidFill>
                  <a:schemeClr val="tx1"/>
                </a:solidFill>
                <a:latin typeface="Times New Roman"/>
                <a:cs typeface="Times New Roman"/>
              </a:rPr>
              <a:t> 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e</a:t>
            </a:r>
            <a:r>
              <a:rPr sz="1200" i="1" spc="155" dirty="0">
                <a:solidFill>
                  <a:schemeClr val="tx1"/>
                </a:solidFill>
                <a:latin typeface="Times New Roman"/>
                <a:cs typeface="Times New Roman"/>
              </a:rPr>
              <a:t> 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identidad</a:t>
            </a:r>
            <a:r>
              <a:rPr sz="1200" i="1" spc="155" dirty="0">
                <a:solidFill>
                  <a:schemeClr val="tx1"/>
                </a:solidFill>
                <a:latin typeface="Times New Roman"/>
                <a:cs typeface="Times New Roman"/>
              </a:rPr>
              <a:t> 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cultural.</a:t>
            </a:r>
            <a:r>
              <a:rPr sz="1200" i="1" spc="160" dirty="0">
                <a:solidFill>
                  <a:schemeClr val="tx1"/>
                </a:solidFill>
                <a:latin typeface="Times New Roman"/>
                <a:cs typeface="Times New Roman"/>
              </a:rPr>
              <a:t> 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Periódico</a:t>
            </a:r>
            <a:r>
              <a:rPr sz="1200" i="1" spc="155" dirty="0">
                <a:solidFill>
                  <a:schemeClr val="tx1"/>
                </a:solidFill>
                <a:latin typeface="Times New Roman"/>
                <a:cs typeface="Times New Roman"/>
              </a:rPr>
              <a:t> 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en</a:t>
            </a:r>
            <a:r>
              <a:rPr sz="1200" i="1" spc="160" dirty="0">
                <a:solidFill>
                  <a:schemeClr val="tx1"/>
                </a:solidFill>
                <a:latin typeface="Times New Roman"/>
                <a:cs typeface="Times New Roman"/>
              </a:rPr>
              <a:t> 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línea</a:t>
            </a:r>
            <a:r>
              <a:rPr sz="1200" i="1" spc="160" dirty="0">
                <a:solidFill>
                  <a:schemeClr val="tx1"/>
                </a:solidFill>
                <a:latin typeface="Times New Roman"/>
                <a:cs typeface="Times New Roman"/>
              </a:rPr>
              <a:t> 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disponible</a:t>
            </a:r>
            <a:r>
              <a:rPr sz="1200" i="1" spc="160" dirty="0">
                <a:solidFill>
                  <a:schemeClr val="tx1"/>
                </a:solidFill>
                <a:latin typeface="Times New Roman"/>
                <a:cs typeface="Times New Roman"/>
              </a:rPr>
              <a:t>  </a:t>
            </a:r>
            <a:r>
              <a:rPr sz="1200" spc="-25" dirty="0">
                <a:solidFill>
                  <a:schemeClr val="tx1"/>
                </a:solidFill>
                <a:latin typeface="Times New Roman"/>
                <a:cs typeface="Times New Roman"/>
              </a:rPr>
              <a:t>en: </a:t>
            </a:r>
            <a:r>
              <a:rPr sz="1200" spc="-20" dirty="0">
                <a:solidFill>
                  <a:schemeClr val="tx1"/>
                </a:solidFill>
                <a:latin typeface="Times New Roman"/>
                <a:cs typeface="Times New Roman"/>
                <a:hlinkClick r:id="rId1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http://www.el-</a:t>
            </a:r>
            <a:r>
              <a:rPr sz="1200" spc="-10" dirty="0">
                <a:solidFill>
                  <a:schemeClr val="tx1"/>
                </a:solidFill>
                <a:latin typeface="Times New Roman"/>
                <a:cs typeface="Times New Roman"/>
                <a:hlinkClick r:id="rId1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nacional.com/noticias/historico/globalizacion-identidad-cultural_17561</a:t>
            </a:r>
            <a:r>
              <a:rPr sz="1200" spc="-10" dirty="0">
                <a:solidFill>
                  <a:schemeClr val="tx1"/>
                </a:solidFill>
                <a:latin typeface="Times New Roman"/>
                <a:cs typeface="Times New Roman"/>
              </a:rPr>
              <a:t>[Consulta: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2017,</a:t>
            </a:r>
            <a:r>
              <a:rPr sz="1200" spc="-3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septiembre</a:t>
            </a:r>
            <a:r>
              <a:rPr sz="1200" spc="-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spc="-25" dirty="0">
                <a:solidFill>
                  <a:schemeClr val="tx1"/>
                </a:solidFill>
                <a:latin typeface="Times New Roman"/>
                <a:cs typeface="Times New Roman"/>
              </a:rPr>
              <a:t>06]</a:t>
            </a:r>
            <a:endParaRPr sz="1200" dirty="0">
              <a:solidFill>
                <a:schemeClr val="tx1"/>
              </a:solidFill>
              <a:latin typeface="Times New Roman"/>
              <a:cs typeface="Times New Roman"/>
            </a:endParaRPr>
          </a:p>
        </p:txBody>
      </p:sp>
      <p:pic>
        <p:nvPicPr>
          <p:cNvPr id="17" name="object 17"/>
          <p:cNvPicPr/>
          <p:nvPr/>
        </p:nvPicPr>
        <p:blipFill>
          <a:blip r:embed="rId14" cstate="print"/>
          <a:stretch>
            <a:fillRect/>
          </a:stretch>
        </p:blipFill>
        <p:spPr>
          <a:xfrm>
            <a:off x="4560951" y="179514"/>
            <a:ext cx="1805304" cy="893889"/>
          </a:xfrm>
          <a:prstGeom prst="rect">
            <a:avLst/>
          </a:prstGeom>
        </p:spPr>
      </p:pic>
      <p:sp>
        <p:nvSpPr>
          <p:cNvPr id="18" name="object 18"/>
          <p:cNvSpPr txBox="1"/>
          <p:nvPr/>
        </p:nvSpPr>
        <p:spPr>
          <a:xfrm>
            <a:off x="1312291" y="8226179"/>
            <a:ext cx="4355465" cy="76073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ts val="1410"/>
              </a:lnSpc>
            </a:pPr>
            <a:r>
              <a:rPr sz="1200" b="1" spc="-20" dirty="0">
                <a:latin typeface="Times New Roman"/>
                <a:cs typeface="Times New Roman"/>
              </a:rPr>
              <a:t>Teoría</a:t>
            </a:r>
            <a:r>
              <a:rPr sz="1200" b="1" spc="-1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Identidad</a:t>
            </a:r>
            <a:r>
              <a:rPr sz="1200" b="1" spc="-3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Nacional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del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Nuevo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Republicano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spc="-25" dirty="0">
                <a:latin typeface="Times New Roman"/>
                <a:cs typeface="Times New Roman"/>
              </a:rPr>
              <a:t>con</a:t>
            </a:r>
            <a:endParaRPr sz="1200">
              <a:latin typeface="Times New Roman"/>
              <a:cs typeface="Times New Roman"/>
            </a:endParaRPr>
          </a:p>
          <a:p>
            <a:pPr marL="12700" marR="5080" algn="ctr">
              <a:lnSpc>
                <a:spcPts val="1400"/>
              </a:lnSpc>
              <a:spcBef>
                <a:spcPts val="80"/>
              </a:spcBef>
            </a:pPr>
            <a:r>
              <a:rPr sz="1200" b="1" dirty="0">
                <a:latin typeface="Times New Roman"/>
                <a:cs typeface="Times New Roman"/>
              </a:rPr>
              <a:t>Implicación </a:t>
            </a:r>
            <a:r>
              <a:rPr sz="1200" b="1" spc="-10" dirty="0">
                <a:latin typeface="Times New Roman"/>
                <a:cs typeface="Times New Roman"/>
              </a:rPr>
              <a:t>Corresponsable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Familia,</a:t>
            </a:r>
            <a:r>
              <a:rPr sz="1200" b="1" spc="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Escuela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y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Comunidad.</a:t>
            </a:r>
            <a:r>
              <a:rPr sz="1200" b="1" spc="-40" dirty="0">
                <a:latin typeface="Times New Roman"/>
                <a:cs typeface="Times New Roman"/>
              </a:rPr>
              <a:t> </a:t>
            </a:r>
            <a:r>
              <a:rPr sz="1200" b="1" spc="-25" dirty="0">
                <a:latin typeface="Times New Roman"/>
                <a:cs typeface="Times New Roman"/>
              </a:rPr>
              <a:t>Un </a:t>
            </a:r>
            <a:r>
              <a:rPr sz="1200" b="1" dirty="0">
                <a:latin typeface="Times New Roman"/>
                <a:cs typeface="Times New Roman"/>
              </a:rPr>
              <a:t>Aporte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Educativo</a:t>
            </a:r>
            <a:r>
              <a:rPr sz="1200" b="1" spc="-3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al</a:t>
            </a:r>
            <a:r>
              <a:rPr sz="1200" b="1" spc="-7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Arraigo</a:t>
            </a:r>
            <a:r>
              <a:rPr sz="1200" b="1" spc="28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del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Sentido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Nacionalista</a:t>
            </a:r>
            <a:endParaRPr sz="1200">
              <a:latin typeface="Times New Roman"/>
              <a:cs typeface="Times New Roman"/>
            </a:endParaRPr>
          </a:p>
          <a:p>
            <a:pPr marL="269240" algn="ctr">
              <a:lnSpc>
                <a:spcPct val="100000"/>
              </a:lnSpc>
              <a:spcBef>
                <a:spcPts val="140"/>
              </a:spcBef>
            </a:pPr>
            <a:r>
              <a:rPr sz="1200" b="1" spc="-25" dirty="0">
                <a:latin typeface="Times New Roman"/>
                <a:cs typeface="Times New Roman"/>
              </a:rPr>
              <a:t>Dr.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Elías</a:t>
            </a:r>
            <a:r>
              <a:rPr sz="1200" b="1" spc="-7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A.</a:t>
            </a:r>
            <a:r>
              <a:rPr sz="1200" b="1" spc="-1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Gil</a:t>
            </a:r>
            <a:r>
              <a:rPr sz="1200" b="1" spc="10" dirty="0">
                <a:latin typeface="Times New Roman"/>
                <a:cs typeface="Times New Roman"/>
              </a:rPr>
              <a:t> </a:t>
            </a:r>
            <a:r>
              <a:rPr sz="1200" b="1" spc="-25" dirty="0">
                <a:latin typeface="Times New Roman"/>
                <a:cs typeface="Times New Roman"/>
              </a:rPr>
              <a:t>P.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9" name="object 19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82905" rIns="0" bIns="0" rtlCol="0">
            <a:spAutoFit/>
          </a:bodyPr>
          <a:lstStyle/>
          <a:p>
            <a:pPr marL="240029">
              <a:lnSpc>
                <a:spcPts val="1410"/>
              </a:lnSpc>
            </a:pPr>
            <a:fld id="{81D60167-4931-47E6-BA6A-407CBD079E47}" type="slidenum">
              <a:rPr b="1" spc="-25" dirty="0">
                <a:latin typeface="Times New Roman"/>
                <a:cs typeface="Times New Roman"/>
              </a:rPr>
              <a:t>61</a:t>
            </a:fld>
            <a:endParaRPr b="1" spc="-25" dirty="0">
              <a:latin typeface="Times New Roman"/>
              <a:cs typeface="Times New Roman"/>
            </a:endParaRPr>
          </a:p>
        </p:txBody>
      </p:sp>
      <p:grpSp>
        <p:nvGrpSpPr>
          <p:cNvPr id="20" name="Grupo 19">
            <a:extLst>
              <a:ext uri="{FF2B5EF4-FFF2-40B4-BE49-F238E27FC236}">
                <a16:creationId xmlns:a16="http://schemas.microsoft.com/office/drawing/2014/main" id="{021692FB-C698-7581-7E34-C38CB49218F8}"/>
              </a:ext>
            </a:extLst>
          </p:cNvPr>
          <p:cNvGrpSpPr/>
          <p:nvPr/>
        </p:nvGrpSpPr>
        <p:grpSpPr>
          <a:xfrm>
            <a:off x="119140" y="84582"/>
            <a:ext cx="6665976" cy="1452626"/>
            <a:chOff x="470065" y="1951410"/>
            <a:chExt cx="6665976" cy="1452626"/>
          </a:xfrm>
        </p:grpSpPr>
        <p:grpSp>
          <p:nvGrpSpPr>
            <p:cNvPr id="21" name="object 12">
              <a:extLst>
                <a:ext uri="{FF2B5EF4-FFF2-40B4-BE49-F238E27FC236}">
                  <a16:creationId xmlns:a16="http://schemas.microsoft.com/office/drawing/2014/main" id="{6F6A253A-DB43-F214-5061-842E495A1697}"/>
                </a:ext>
              </a:extLst>
            </p:cNvPr>
            <p:cNvGrpSpPr/>
            <p:nvPr/>
          </p:nvGrpSpPr>
          <p:grpSpPr>
            <a:xfrm>
              <a:off x="470065" y="1951664"/>
              <a:ext cx="6665976" cy="1452372"/>
              <a:chOff x="96011" y="115823"/>
              <a:chExt cx="6665976" cy="1452372"/>
            </a:xfrm>
          </p:grpSpPr>
          <p:pic>
            <p:nvPicPr>
              <p:cNvPr id="25" name="object 13">
                <a:extLst>
                  <a:ext uri="{FF2B5EF4-FFF2-40B4-BE49-F238E27FC236}">
                    <a16:creationId xmlns:a16="http://schemas.microsoft.com/office/drawing/2014/main" id="{12C2A0EF-F997-39AD-BE82-5B69C595C979}"/>
                  </a:ext>
                </a:extLst>
              </p:cNvPr>
              <p:cNvPicPr/>
              <p:nvPr/>
            </p:nvPicPr>
            <p:blipFill>
              <a:blip r:embed="rId3" cstate="print"/>
              <a:stretch>
                <a:fillRect/>
              </a:stretch>
            </p:blipFill>
            <p:spPr>
              <a:xfrm>
                <a:off x="96011" y="115823"/>
                <a:ext cx="6665976" cy="1452372"/>
              </a:xfrm>
              <a:prstGeom prst="rect">
                <a:avLst/>
              </a:prstGeom>
            </p:spPr>
          </p:pic>
          <p:pic>
            <p:nvPicPr>
              <p:cNvPr id="26" name="object 14">
                <a:extLst>
                  <a:ext uri="{FF2B5EF4-FFF2-40B4-BE49-F238E27FC236}">
                    <a16:creationId xmlns:a16="http://schemas.microsoft.com/office/drawing/2014/main" id="{5A3A0457-0115-B62A-1F39-385C62377ABC}"/>
                  </a:ext>
                </a:extLst>
              </p:cNvPr>
              <p:cNvPicPr/>
              <p:nvPr/>
            </p:nvPicPr>
            <p:blipFill>
              <a:blip r:embed="rId4" cstate="print"/>
              <a:stretch>
                <a:fillRect/>
              </a:stretch>
            </p:blipFill>
            <p:spPr>
              <a:xfrm>
                <a:off x="142849" y="142875"/>
                <a:ext cx="6572275" cy="1358646"/>
              </a:xfrm>
              <a:prstGeom prst="rect">
                <a:avLst/>
              </a:prstGeom>
            </p:spPr>
          </p:pic>
          <p:sp>
            <p:nvSpPr>
              <p:cNvPr id="27" name="object 15">
                <a:extLst>
                  <a:ext uri="{FF2B5EF4-FFF2-40B4-BE49-F238E27FC236}">
                    <a16:creationId xmlns:a16="http://schemas.microsoft.com/office/drawing/2014/main" id="{A6A9F67D-1CD5-71A7-DC02-E19FA50F953D}"/>
                  </a:ext>
                </a:extLst>
              </p:cNvPr>
              <p:cNvSpPr/>
              <p:nvPr/>
            </p:nvSpPr>
            <p:spPr>
              <a:xfrm>
                <a:off x="142849" y="142875"/>
                <a:ext cx="6572884" cy="1358900"/>
              </a:xfrm>
              <a:custGeom>
                <a:avLst/>
                <a:gdLst/>
                <a:ahLst/>
                <a:cxnLst/>
                <a:rect l="l" t="t" r="r" b="b"/>
                <a:pathLst>
                  <a:path w="6572884" h="1358900">
                    <a:moveTo>
                      <a:pt x="0" y="226441"/>
                    </a:moveTo>
                    <a:lnTo>
                      <a:pt x="4600" y="180795"/>
                    </a:lnTo>
                    <a:lnTo>
                      <a:pt x="17795" y="138285"/>
                    </a:lnTo>
                    <a:lnTo>
                      <a:pt x="38673" y="99820"/>
                    </a:lnTo>
                    <a:lnTo>
                      <a:pt x="66324" y="66309"/>
                    </a:lnTo>
                    <a:lnTo>
                      <a:pt x="99837" y="38663"/>
                    </a:lnTo>
                    <a:lnTo>
                      <a:pt x="138301" y="17789"/>
                    </a:lnTo>
                    <a:lnTo>
                      <a:pt x="180806" y="4599"/>
                    </a:lnTo>
                    <a:lnTo>
                      <a:pt x="226440" y="0"/>
                    </a:lnTo>
                    <a:lnTo>
                      <a:pt x="6345834" y="0"/>
                    </a:lnTo>
                    <a:lnTo>
                      <a:pt x="6391480" y="4599"/>
                    </a:lnTo>
                    <a:lnTo>
                      <a:pt x="6433990" y="17789"/>
                    </a:lnTo>
                    <a:lnTo>
                      <a:pt x="6472455" y="38663"/>
                    </a:lnTo>
                    <a:lnTo>
                      <a:pt x="6505965" y="66309"/>
                    </a:lnTo>
                    <a:lnTo>
                      <a:pt x="6533612" y="99820"/>
                    </a:lnTo>
                    <a:lnTo>
                      <a:pt x="6554485" y="138285"/>
                    </a:lnTo>
                    <a:lnTo>
                      <a:pt x="6567676" y="180795"/>
                    </a:lnTo>
                    <a:lnTo>
                      <a:pt x="6572275" y="226441"/>
                    </a:lnTo>
                    <a:lnTo>
                      <a:pt x="6572275" y="1132204"/>
                    </a:lnTo>
                    <a:lnTo>
                      <a:pt x="6567676" y="1177850"/>
                    </a:lnTo>
                    <a:lnTo>
                      <a:pt x="6554485" y="1220360"/>
                    </a:lnTo>
                    <a:lnTo>
                      <a:pt x="6533612" y="1258825"/>
                    </a:lnTo>
                    <a:lnTo>
                      <a:pt x="6505965" y="1292336"/>
                    </a:lnTo>
                    <a:lnTo>
                      <a:pt x="6472455" y="1319982"/>
                    </a:lnTo>
                    <a:lnTo>
                      <a:pt x="6433990" y="1340856"/>
                    </a:lnTo>
                    <a:lnTo>
                      <a:pt x="6391480" y="1354046"/>
                    </a:lnTo>
                    <a:lnTo>
                      <a:pt x="6345834" y="1358646"/>
                    </a:lnTo>
                    <a:lnTo>
                      <a:pt x="226440" y="1358646"/>
                    </a:lnTo>
                    <a:lnTo>
                      <a:pt x="180806" y="1354046"/>
                    </a:lnTo>
                    <a:lnTo>
                      <a:pt x="138301" y="1340856"/>
                    </a:lnTo>
                    <a:lnTo>
                      <a:pt x="99837" y="1319982"/>
                    </a:lnTo>
                    <a:lnTo>
                      <a:pt x="66324" y="1292336"/>
                    </a:lnTo>
                    <a:lnTo>
                      <a:pt x="38673" y="1258825"/>
                    </a:lnTo>
                    <a:lnTo>
                      <a:pt x="17795" y="1220360"/>
                    </a:lnTo>
                    <a:lnTo>
                      <a:pt x="4600" y="1177850"/>
                    </a:lnTo>
                    <a:lnTo>
                      <a:pt x="0" y="1132204"/>
                    </a:lnTo>
                    <a:lnTo>
                      <a:pt x="0" y="226441"/>
                    </a:lnTo>
                    <a:close/>
                  </a:path>
                </a:pathLst>
              </a:custGeom>
              <a:ln w="9525">
                <a:solidFill>
                  <a:srgbClr val="55CE74"/>
                </a:solidFill>
              </a:ln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pic>
            <p:nvPicPr>
              <p:cNvPr id="28" name="object 16">
                <a:extLst>
                  <a:ext uri="{FF2B5EF4-FFF2-40B4-BE49-F238E27FC236}">
                    <a16:creationId xmlns:a16="http://schemas.microsoft.com/office/drawing/2014/main" id="{856BFAF7-2892-228A-501C-45552F7BC8AD}"/>
                  </a:ext>
                </a:extLst>
              </p:cNvPr>
              <p:cNvPicPr/>
              <p:nvPr/>
            </p:nvPicPr>
            <p:blipFill>
              <a:blip r:embed="rId5" cstate="print"/>
              <a:stretch>
                <a:fillRect/>
              </a:stretch>
            </p:blipFill>
            <p:spPr>
              <a:xfrm>
                <a:off x="2500248" y="305930"/>
                <a:ext cx="1714500" cy="733945"/>
              </a:xfrm>
              <a:prstGeom prst="rect">
                <a:avLst/>
              </a:prstGeom>
            </p:spPr>
          </p:pic>
        </p:grpSp>
        <p:sp>
          <p:nvSpPr>
            <p:cNvPr id="22" name="object 16">
              <a:extLst>
                <a:ext uri="{FF2B5EF4-FFF2-40B4-BE49-F238E27FC236}">
                  <a16:creationId xmlns:a16="http://schemas.microsoft.com/office/drawing/2014/main" id="{C3A5F522-4585-4807-9AEB-D7A9EF3244FB}"/>
                </a:ext>
              </a:extLst>
            </p:cNvPr>
            <p:cNvSpPr txBox="1"/>
            <p:nvPr/>
          </p:nvSpPr>
          <p:spPr>
            <a:xfrm>
              <a:off x="2775727" y="2875716"/>
              <a:ext cx="3332858" cy="391795"/>
            </a:xfrm>
            <a:prstGeom prst="rect">
              <a:avLst/>
            </a:prstGeom>
            <a:noFill/>
          </p:spPr>
          <p:txBody>
            <a:bodyPr vert="horz" wrap="square" lIns="0" tIns="12700" rIns="0" bIns="0" rtlCol="0">
              <a:spAutoFit/>
            </a:bodyPr>
            <a:lstStyle/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Volumen 4,  Número 1  Enero a Julio 2021</a:t>
              </a:r>
            </a:p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Revista Semestral. Venezuela</a:t>
              </a:r>
              <a:endParaRPr sz="1200" dirty="0">
                <a:latin typeface="Arial"/>
                <a:cs typeface="Arial"/>
              </a:endParaRPr>
            </a:p>
          </p:txBody>
        </p:sp>
        <p:pic>
          <p:nvPicPr>
            <p:cNvPr id="23" name="object 25">
              <a:extLst>
                <a:ext uri="{FF2B5EF4-FFF2-40B4-BE49-F238E27FC236}">
                  <a16:creationId xmlns:a16="http://schemas.microsoft.com/office/drawing/2014/main" id="{1235373B-D40A-FD06-0D0A-0D1E39886C6A}"/>
                </a:ext>
              </a:extLst>
            </p:cNvPr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470065" y="2027896"/>
              <a:ext cx="2305662" cy="1053903"/>
            </a:xfrm>
            <a:prstGeom prst="rect">
              <a:avLst/>
            </a:prstGeom>
          </p:spPr>
        </p:pic>
        <p:pic>
          <p:nvPicPr>
            <p:cNvPr id="24" name="object 31">
              <a:extLst>
                <a:ext uri="{FF2B5EF4-FFF2-40B4-BE49-F238E27FC236}">
                  <a16:creationId xmlns:a16="http://schemas.microsoft.com/office/drawing/2014/main" id="{A0DCB069-0ADA-AF6C-0B46-0E3ABDED2084}"/>
                </a:ext>
              </a:extLst>
            </p:cNvPr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4932681" y="1951410"/>
              <a:ext cx="1805304" cy="893889"/>
            </a:xfrm>
            <a:prstGeom prst="rect">
              <a:avLst/>
            </a:prstGeom>
          </p:spPr>
        </p:pic>
      </p:grpSp>
    </p:spTree>
  </p:cSld>
  <p:clrMapOvr>
    <a:masterClrMapping/>
  </p:clrMapOvr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105155" y="3043430"/>
            <a:ext cx="6647815" cy="5835650"/>
            <a:chOff x="105155" y="3043430"/>
            <a:chExt cx="6647815" cy="5835650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05155" y="3043430"/>
              <a:ext cx="6647687" cy="5835391"/>
            </a:xfrm>
            <a:prstGeom prst="rect">
              <a:avLst/>
            </a:prstGeom>
          </p:spPr>
        </p:pic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42849" y="3062414"/>
              <a:ext cx="6572250" cy="5758053"/>
            </a:xfrm>
            <a:prstGeom prst="rect">
              <a:avLst/>
            </a:prstGeom>
          </p:spPr>
        </p:pic>
        <p:sp>
          <p:nvSpPr>
            <p:cNvPr id="5" name="object 5"/>
            <p:cNvSpPr/>
            <p:nvPr/>
          </p:nvSpPr>
          <p:spPr>
            <a:xfrm>
              <a:off x="142849" y="3062414"/>
              <a:ext cx="6572250" cy="5758180"/>
            </a:xfrm>
            <a:custGeom>
              <a:avLst/>
              <a:gdLst/>
              <a:ahLst/>
              <a:cxnLst/>
              <a:rect l="l" t="t" r="r" b="b"/>
              <a:pathLst>
                <a:path w="6572250" h="5758180">
                  <a:moveTo>
                    <a:pt x="0" y="5758053"/>
                  </a:moveTo>
                  <a:lnTo>
                    <a:pt x="6572250" y="5758053"/>
                  </a:lnTo>
                  <a:lnTo>
                    <a:pt x="6572250" y="0"/>
                  </a:lnTo>
                  <a:lnTo>
                    <a:pt x="0" y="0"/>
                  </a:lnTo>
                  <a:lnTo>
                    <a:pt x="0" y="5758053"/>
                  </a:lnTo>
                  <a:close/>
                </a:path>
              </a:pathLst>
            </a:custGeom>
            <a:ln w="9525">
              <a:solidFill>
                <a:srgbClr val="55CE7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" name="object 6"/>
          <p:cNvGrpSpPr/>
          <p:nvPr/>
        </p:nvGrpSpPr>
        <p:grpSpPr>
          <a:xfrm>
            <a:off x="105155" y="124968"/>
            <a:ext cx="6647815" cy="1193800"/>
            <a:chOff x="105155" y="124968"/>
            <a:chExt cx="6647815" cy="1193800"/>
          </a:xfrm>
        </p:grpSpPr>
        <p:pic>
          <p:nvPicPr>
            <p:cNvPr id="7" name="object 7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05155" y="124968"/>
              <a:ext cx="6647687" cy="1193291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142849" y="142875"/>
              <a:ext cx="6572275" cy="1116710"/>
            </a:xfrm>
            <a:prstGeom prst="rect">
              <a:avLst/>
            </a:prstGeom>
          </p:spPr>
        </p:pic>
        <p:sp>
          <p:nvSpPr>
            <p:cNvPr id="9" name="object 9"/>
            <p:cNvSpPr/>
            <p:nvPr/>
          </p:nvSpPr>
          <p:spPr>
            <a:xfrm>
              <a:off x="142849" y="142875"/>
              <a:ext cx="6572884" cy="1116965"/>
            </a:xfrm>
            <a:custGeom>
              <a:avLst/>
              <a:gdLst/>
              <a:ahLst/>
              <a:cxnLst/>
              <a:rect l="l" t="t" r="r" b="b"/>
              <a:pathLst>
                <a:path w="6572884" h="1116965">
                  <a:moveTo>
                    <a:pt x="0" y="186181"/>
                  </a:moveTo>
                  <a:lnTo>
                    <a:pt x="6649" y="136671"/>
                  </a:lnTo>
                  <a:lnTo>
                    <a:pt x="25413" y="92192"/>
                  </a:lnTo>
                  <a:lnTo>
                    <a:pt x="54517" y="54514"/>
                  </a:lnTo>
                  <a:lnTo>
                    <a:pt x="92188" y="25409"/>
                  </a:lnTo>
                  <a:lnTo>
                    <a:pt x="136651" y="6647"/>
                  </a:lnTo>
                  <a:lnTo>
                    <a:pt x="186131" y="0"/>
                  </a:lnTo>
                  <a:lnTo>
                    <a:pt x="6386093" y="0"/>
                  </a:lnTo>
                  <a:lnTo>
                    <a:pt x="6435603" y="6647"/>
                  </a:lnTo>
                  <a:lnTo>
                    <a:pt x="6480082" y="25409"/>
                  </a:lnTo>
                  <a:lnTo>
                    <a:pt x="6517760" y="54514"/>
                  </a:lnTo>
                  <a:lnTo>
                    <a:pt x="6546865" y="92192"/>
                  </a:lnTo>
                  <a:lnTo>
                    <a:pt x="6565627" y="136671"/>
                  </a:lnTo>
                  <a:lnTo>
                    <a:pt x="6572275" y="186181"/>
                  </a:lnTo>
                  <a:lnTo>
                    <a:pt x="6572275" y="930655"/>
                  </a:lnTo>
                  <a:lnTo>
                    <a:pt x="6565627" y="980112"/>
                  </a:lnTo>
                  <a:lnTo>
                    <a:pt x="6546865" y="1024556"/>
                  </a:lnTo>
                  <a:lnTo>
                    <a:pt x="6517760" y="1062212"/>
                  </a:lnTo>
                  <a:lnTo>
                    <a:pt x="6480082" y="1091306"/>
                  </a:lnTo>
                  <a:lnTo>
                    <a:pt x="6435603" y="1110064"/>
                  </a:lnTo>
                  <a:lnTo>
                    <a:pt x="6386093" y="1116710"/>
                  </a:lnTo>
                  <a:lnTo>
                    <a:pt x="186131" y="1116710"/>
                  </a:lnTo>
                  <a:lnTo>
                    <a:pt x="136651" y="1110064"/>
                  </a:lnTo>
                  <a:lnTo>
                    <a:pt x="92188" y="1091306"/>
                  </a:lnTo>
                  <a:lnTo>
                    <a:pt x="54517" y="1062212"/>
                  </a:lnTo>
                  <a:lnTo>
                    <a:pt x="25413" y="1024556"/>
                  </a:lnTo>
                  <a:lnTo>
                    <a:pt x="6649" y="980112"/>
                  </a:lnTo>
                  <a:lnTo>
                    <a:pt x="0" y="930655"/>
                  </a:lnTo>
                  <a:lnTo>
                    <a:pt x="0" y="186181"/>
                  </a:lnTo>
                  <a:close/>
                </a:path>
              </a:pathLst>
            </a:custGeom>
            <a:ln w="9525">
              <a:solidFill>
                <a:srgbClr val="55CE7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10" name="object 10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318518" y="1504208"/>
            <a:ext cx="6256015" cy="678139"/>
          </a:xfrm>
          <a:prstGeom prst="rect">
            <a:avLst/>
          </a:prstGeom>
        </p:spPr>
      </p:pic>
      <p:sp>
        <p:nvSpPr>
          <p:cNvPr id="11" name="object 11"/>
          <p:cNvSpPr txBox="1"/>
          <p:nvPr/>
        </p:nvSpPr>
        <p:spPr>
          <a:xfrm>
            <a:off x="3020695" y="1360423"/>
            <a:ext cx="1322705" cy="18669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1050" b="1" dirty="0">
                <a:latin typeface="Times New Roman"/>
                <a:cs typeface="Times New Roman"/>
              </a:rPr>
              <a:t>Para</a:t>
            </a:r>
            <a:r>
              <a:rPr sz="1050" b="1" spc="-30" dirty="0">
                <a:latin typeface="Times New Roman"/>
                <a:cs typeface="Times New Roman"/>
              </a:rPr>
              <a:t> </a:t>
            </a:r>
            <a:r>
              <a:rPr sz="1050" b="1" dirty="0">
                <a:latin typeface="Times New Roman"/>
                <a:cs typeface="Times New Roman"/>
              </a:rPr>
              <a:t>citar</a:t>
            </a:r>
            <a:r>
              <a:rPr sz="1050" b="1" spc="-20" dirty="0">
                <a:latin typeface="Times New Roman"/>
                <a:cs typeface="Times New Roman"/>
              </a:rPr>
              <a:t> </a:t>
            </a:r>
            <a:r>
              <a:rPr sz="1050" b="1" dirty="0">
                <a:latin typeface="Times New Roman"/>
                <a:cs typeface="Times New Roman"/>
              </a:rPr>
              <a:t>este</a:t>
            </a:r>
            <a:r>
              <a:rPr sz="1050" b="1" spc="-20" dirty="0">
                <a:latin typeface="Times New Roman"/>
                <a:cs typeface="Times New Roman"/>
              </a:rPr>
              <a:t> </a:t>
            </a:r>
            <a:r>
              <a:rPr sz="1050" b="1" spc="-10" dirty="0">
                <a:latin typeface="Times New Roman"/>
                <a:cs typeface="Times New Roman"/>
              </a:rPr>
              <a:t>artículo</a:t>
            </a:r>
            <a:endParaRPr sz="1050">
              <a:latin typeface="Times New Roman"/>
              <a:cs typeface="Times New Roman"/>
            </a:endParaRPr>
          </a:p>
        </p:txBody>
      </p:sp>
      <p:grpSp>
        <p:nvGrpSpPr>
          <p:cNvPr id="12" name="object 12"/>
          <p:cNvGrpSpPr/>
          <p:nvPr/>
        </p:nvGrpSpPr>
        <p:grpSpPr>
          <a:xfrm>
            <a:off x="96011" y="115823"/>
            <a:ext cx="6666230" cy="1463040"/>
            <a:chOff x="96011" y="115823"/>
            <a:chExt cx="6666230" cy="1463040"/>
          </a:xfrm>
        </p:grpSpPr>
        <p:pic>
          <p:nvPicPr>
            <p:cNvPr id="13" name="object 13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96011" y="115823"/>
              <a:ext cx="6665976" cy="1452372"/>
            </a:xfrm>
            <a:prstGeom prst="rect">
              <a:avLst/>
            </a:prstGeom>
          </p:spPr>
        </p:pic>
        <p:pic>
          <p:nvPicPr>
            <p:cNvPr id="14" name="object 14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142849" y="142875"/>
              <a:ext cx="6572275" cy="1358646"/>
            </a:xfrm>
            <a:prstGeom prst="rect">
              <a:avLst/>
            </a:prstGeom>
          </p:spPr>
        </p:pic>
        <p:sp>
          <p:nvSpPr>
            <p:cNvPr id="15" name="object 15"/>
            <p:cNvSpPr/>
            <p:nvPr/>
          </p:nvSpPr>
          <p:spPr>
            <a:xfrm>
              <a:off x="142849" y="142875"/>
              <a:ext cx="6572884" cy="1358900"/>
            </a:xfrm>
            <a:custGeom>
              <a:avLst/>
              <a:gdLst/>
              <a:ahLst/>
              <a:cxnLst/>
              <a:rect l="l" t="t" r="r" b="b"/>
              <a:pathLst>
                <a:path w="6572884" h="1358900">
                  <a:moveTo>
                    <a:pt x="0" y="226441"/>
                  </a:moveTo>
                  <a:lnTo>
                    <a:pt x="4600" y="180795"/>
                  </a:lnTo>
                  <a:lnTo>
                    <a:pt x="17795" y="138285"/>
                  </a:lnTo>
                  <a:lnTo>
                    <a:pt x="38673" y="99820"/>
                  </a:lnTo>
                  <a:lnTo>
                    <a:pt x="66324" y="66309"/>
                  </a:lnTo>
                  <a:lnTo>
                    <a:pt x="99837" y="38663"/>
                  </a:lnTo>
                  <a:lnTo>
                    <a:pt x="138301" y="17789"/>
                  </a:lnTo>
                  <a:lnTo>
                    <a:pt x="180806" y="4599"/>
                  </a:lnTo>
                  <a:lnTo>
                    <a:pt x="226440" y="0"/>
                  </a:lnTo>
                  <a:lnTo>
                    <a:pt x="6345834" y="0"/>
                  </a:lnTo>
                  <a:lnTo>
                    <a:pt x="6391480" y="4599"/>
                  </a:lnTo>
                  <a:lnTo>
                    <a:pt x="6433990" y="17789"/>
                  </a:lnTo>
                  <a:lnTo>
                    <a:pt x="6472455" y="38663"/>
                  </a:lnTo>
                  <a:lnTo>
                    <a:pt x="6505965" y="66309"/>
                  </a:lnTo>
                  <a:lnTo>
                    <a:pt x="6533612" y="99820"/>
                  </a:lnTo>
                  <a:lnTo>
                    <a:pt x="6554485" y="138285"/>
                  </a:lnTo>
                  <a:lnTo>
                    <a:pt x="6567676" y="180795"/>
                  </a:lnTo>
                  <a:lnTo>
                    <a:pt x="6572275" y="226441"/>
                  </a:lnTo>
                  <a:lnTo>
                    <a:pt x="6572275" y="1132204"/>
                  </a:lnTo>
                  <a:lnTo>
                    <a:pt x="6567676" y="1177850"/>
                  </a:lnTo>
                  <a:lnTo>
                    <a:pt x="6554485" y="1220360"/>
                  </a:lnTo>
                  <a:lnTo>
                    <a:pt x="6533612" y="1258825"/>
                  </a:lnTo>
                  <a:lnTo>
                    <a:pt x="6505965" y="1292336"/>
                  </a:lnTo>
                  <a:lnTo>
                    <a:pt x="6472455" y="1319982"/>
                  </a:lnTo>
                  <a:lnTo>
                    <a:pt x="6433990" y="1340856"/>
                  </a:lnTo>
                  <a:lnTo>
                    <a:pt x="6391480" y="1354046"/>
                  </a:lnTo>
                  <a:lnTo>
                    <a:pt x="6345834" y="1358646"/>
                  </a:lnTo>
                  <a:lnTo>
                    <a:pt x="226440" y="1358646"/>
                  </a:lnTo>
                  <a:lnTo>
                    <a:pt x="180806" y="1354046"/>
                  </a:lnTo>
                  <a:lnTo>
                    <a:pt x="138301" y="1340856"/>
                  </a:lnTo>
                  <a:lnTo>
                    <a:pt x="99837" y="1319982"/>
                  </a:lnTo>
                  <a:lnTo>
                    <a:pt x="66324" y="1292336"/>
                  </a:lnTo>
                  <a:lnTo>
                    <a:pt x="38673" y="1258825"/>
                  </a:lnTo>
                  <a:lnTo>
                    <a:pt x="17795" y="1220360"/>
                  </a:lnTo>
                  <a:lnTo>
                    <a:pt x="4600" y="1177850"/>
                  </a:lnTo>
                  <a:lnTo>
                    <a:pt x="0" y="1132204"/>
                  </a:lnTo>
                  <a:lnTo>
                    <a:pt x="0" y="226441"/>
                  </a:lnTo>
                  <a:close/>
                </a:path>
              </a:pathLst>
            </a:custGeom>
            <a:ln w="9525">
              <a:solidFill>
                <a:srgbClr val="55CE7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6" name="object 16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2500248" y="305930"/>
              <a:ext cx="1714500" cy="733945"/>
            </a:xfrm>
            <a:prstGeom prst="rect">
              <a:avLst/>
            </a:prstGeom>
          </p:spPr>
        </p:pic>
        <p:pic>
          <p:nvPicPr>
            <p:cNvPr id="17" name="object 17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2738628" y="1024127"/>
              <a:ext cx="1897379" cy="371855"/>
            </a:xfrm>
            <a:prstGeom prst="rect">
              <a:avLst/>
            </a:prstGeom>
          </p:spPr>
        </p:pic>
        <p:pic>
          <p:nvPicPr>
            <p:cNvPr id="18" name="object 18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4401311" y="1024127"/>
              <a:ext cx="1577339" cy="371855"/>
            </a:xfrm>
            <a:prstGeom prst="rect">
              <a:avLst/>
            </a:prstGeom>
          </p:spPr>
        </p:pic>
        <p:pic>
          <p:nvPicPr>
            <p:cNvPr id="19" name="object 19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3169919" y="1207007"/>
              <a:ext cx="1546859" cy="371855"/>
            </a:xfrm>
            <a:prstGeom prst="rect">
              <a:avLst/>
            </a:prstGeom>
          </p:spPr>
        </p:pic>
        <p:pic>
          <p:nvPicPr>
            <p:cNvPr id="20" name="object 20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4482083" y="1207007"/>
              <a:ext cx="284988" cy="371855"/>
            </a:xfrm>
            <a:prstGeom prst="rect">
              <a:avLst/>
            </a:prstGeom>
          </p:spPr>
        </p:pic>
        <p:pic>
          <p:nvPicPr>
            <p:cNvPr id="21" name="object 21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4572000" y="1207007"/>
              <a:ext cx="1013460" cy="371855"/>
            </a:xfrm>
            <a:prstGeom prst="rect">
              <a:avLst/>
            </a:prstGeom>
          </p:spPr>
        </p:pic>
      </p:grpSp>
      <p:sp>
        <p:nvSpPr>
          <p:cNvPr id="22" name="object 22"/>
          <p:cNvSpPr txBox="1"/>
          <p:nvPr/>
        </p:nvSpPr>
        <p:spPr>
          <a:xfrm>
            <a:off x="2842005" y="1068451"/>
            <a:ext cx="3029585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Arial"/>
                <a:cs typeface="Arial"/>
              </a:rPr>
              <a:t>6ta.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Edición</a:t>
            </a:r>
            <a:r>
              <a:rPr sz="1200" b="1" spc="-10" dirty="0">
                <a:latin typeface="Arial"/>
                <a:cs typeface="Arial"/>
              </a:rPr>
              <a:t> Volumen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I</a:t>
            </a:r>
            <a:r>
              <a:rPr sz="1200" b="1" spc="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Enero</a:t>
            </a:r>
            <a:r>
              <a:rPr sz="1200" b="1" spc="-3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a</a:t>
            </a:r>
            <a:r>
              <a:rPr sz="1200" b="1" spc="-2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Julio</a:t>
            </a:r>
            <a:r>
              <a:rPr sz="1200" b="1" spc="-5" dirty="0">
                <a:latin typeface="Arial"/>
                <a:cs typeface="Arial"/>
              </a:rPr>
              <a:t> </a:t>
            </a:r>
            <a:r>
              <a:rPr sz="1200" b="1" spc="-20" dirty="0">
                <a:latin typeface="Arial"/>
                <a:cs typeface="Arial"/>
              </a:rPr>
              <a:t>2021</a:t>
            </a:r>
            <a:endParaRPr sz="1200">
              <a:latin typeface="Arial"/>
              <a:cs typeface="Arial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3273297" y="1251331"/>
            <a:ext cx="216789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Arial"/>
                <a:cs typeface="Arial"/>
              </a:rPr>
              <a:t>Revista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Semestral-</a:t>
            </a:r>
            <a:r>
              <a:rPr sz="1200" b="1" spc="-40" dirty="0">
                <a:latin typeface="Arial"/>
                <a:cs typeface="Arial"/>
              </a:rPr>
              <a:t> </a:t>
            </a:r>
            <a:r>
              <a:rPr sz="1200" b="1" spc="-10" dirty="0">
                <a:latin typeface="Arial"/>
                <a:cs typeface="Arial"/>
              </a:rPr>
              <a:t>Venezuela</a:t>
            </a:r>
            <a:endParaRPr sz="1200">
              <a:latin typeface="Arial"/>
              <a:cs typeface="Arial"/>
            </a:endParaRPr>
          </a:p>
        </p:txBody>
      </p:sp>
      <p:grpSp>
        <p:nvGrpSpPr>
          <p:cNvPr id="24" name="object 24"/>
          <p:cNvGrpSpPr/>
          <p:nvPr/>
        </p:nvGrpSpPr>
        <p:grpSpPr>
          <a:xfrm>
            <a:off x="320929" y="234695"/>
            <a:ext cx="6228715" cy="2832735"/>
            <a:chOff x="320929" y="234695"/>
            <a:chExt cx="6228715" cy="2832735"/>
          </a:xfrm>
        </p:grpSpPr>
        <p:pic>
          <p:nvPicPr>
            <p:cNvPr id="25" name="object 25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324612" y="234695"/>
              <a:ext cx="1719072" cy="1341120"/>
            </a:xfrm>
            <a:prstGeom prst="rect">
              <a:avLst/>
            </a:prstGeom>
          </p:spPr>
        </p:pic>
        <p:sp>
          <p:nvSpPr>
            <p:cNvPr id="26" name="object 26"/>
            <p:cNvSpPr/>
            <p:nvPr/>
          </p:nvSpPr>
          <p:spPr>
            <a:xfrm>
              <a:off x="333629" y="1522069"/>
              <a:ext cx="6203315" cy="646430"/>
            </a:xfrm>
            <a:custGeom>
              <a:avLst/>
              <a:gdLst/>
              <a:ahLst/>
              <a:cxnLst/>
              <a:rect l="l" t="t" r="r" b="b"/>
              <a:pathLst>
                <a:path w="6203315" h="646430">
                  <a:moveTo>
                    <a:pt x="6202934" y="0"/>
                  </a:moveTo>
                  <a:lnTo>
                    <a:pt x="0" y="0"/>
                  </a:lnTo>
                  <a:lnTo>
                    <a:pt x="0" y="646328"/>
                  </a:lnTo>
                  <a:lnTo>
                    <a:pt x="6202934" y="646328"/>
                  </a:lnTo>
                  <a:lnTo>
                    <a:pt x="620293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333629" y="1522069"/>
              <a:ext cx="6203315" cy="646430"/>
            </a:xfrm>
            <a:custGeom>
              <a:avLst/>
              <a:gdLst/>
              <a:ahLst/>
              <a:cxnLst/>
              <a:rect l="l" t="t" r="r" b="b"/>
              <a:pathLst>
                <a:path w="6203315" h="646430">
                  <a:moveTo>
                    <a:pt x="0" y="646328"/>
                  </a:moveTo>
                  <a:lnTo>
                    <a:pt x="6202934" y="646328"/>
                  </a:lnTo>
                  <a:lnTo>
                    <a:pt x="6202934" y="0"/>
                  </a:lnTo>
                  <a:lnTo>
                    <a:pt x="0" y="0"/>
                  </a:lnTo>
                  <a:lnTo>
                    <a:pt x="0" y="646328"/>
                  </a:lnTo>
                  <a:close/>
                </a:path>
              </a:pathLst>
            </a:custGeom>
            <a:ln w="25399">
              <a:solidFill>
                <a:srgbClr val="5BD078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333629" y="2123706"/>
              <a:ext cx="6203315" cy="931544"/>
            </a:xfrm>
            <a:custGeom>
              <a:avLst/>
              <a:gdLst/>
              <a:ahLst/>
              <a:cxnLst/>
              <a:rect l="l" t="t" r="r" b="b"/>
              <a:pathLst>
                <a:path w="6203315" h="931544">
                  <a:moveTo>
                    <a:pt x="6202934" y="0"/>
                  </a:moveTo>
                  <a:lnTo>
                    <a:pt x="0" y="0"/>
                  </a:lnTo>
                  <a:lnTo>
                    <a:pt x="0" y="931024"/>
                  </a:lnTo>
                  <a:lnTo>
                    <a:pt x="6202934" y="931024"/>
                  </a:lnTo>
                  <a:lnTo>
                    <a:pt x="620293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333629" y="2123706"/>
              <a:ext cx="6203315" cy="931544"/>
            </a:xfrm>
            <a:custGeom>
              <a:avLst/>
              <a:gdLst/>
              <a:ahLst/>
              <a:cxnLst/>
              <a:rect l="l" t="t" r="r" b="b"/>
              <a:pathLst>
                <a:path w="6203315" h="931544">
                  <a:moveTo>
                    <a:pt x="0" y="931024"/>
                  </a:moveTo>
                  <a:lnTo>
                    <a:pt x="6202934" y="931024"/>
                  </a:lnTo>
                  <a:lnTo>
                    <a:pt x="6202934" y="0"/>
                  </a:lnTo>
                  <a:lnTo>
                    <a:pt x="0" y="0"/>
                  </a:lnTo>
                  <a:lnTo>
                    <a:pt x="0" y="931024"/>
                  </a:lnTo>
                  <a:close/>
                </a:path>
              </a:pathLst>
            </a:custGeom>
            <a:ln w="25400">
              <a:solidFill>
                <a:srgbClr val="5BD078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0" name="object 30"/>
          <p:cNvSpPr txBox="1"/>
          <p:nvPr/>
        </p:nvSpPr>
        <p:spPr>
          <a:xfrm>
            <a:off x="221691" y="1550923"/>
            <a:ext cx="6371590" cy="7332777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974214" marR="1911350" indent="635" algn="ctr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Times New Roman"/>
                <a:cs typeface="Times New Roman"/>
              </a:rPr>
              <a:t>Especialista</a:t>
            </a:r>
            <a:r>
              <a:rPr sz="1200" b="1" spc="-3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Mirian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Josefina</a:t>
            </a:r>
            <a:r>
              <a:rPr sz="1200" b="1" spc="-40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Milano </a:t>
            </a:r>
            <a:r>
              <a:rPr sz="1200" b="1" dirty="0">
                <a:latin typeface="Times New Roman"/>
                <a:cs typeface="Times New Roman"/>
              </a:rPr>
              <a:t>Instituto</a:t>
            </a:r>
            <a:r>
              <a:rPr sz="1200" b="1" spc="-5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Pedagógico</a:t>
            </a:r>
            <a:r>
              <a:rPr sz="1200" b="1" spc="-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Rural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El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Mácaro</a:t>
            </a:r>
            <a:endParaRPr sz="1200" dirty="0">
              <a:latin typeface="Times New Roman"/>
              <a:cs typeface="Times New Roman"/>
            </a:endParaRPr>
          </a:p>
          <a:p>
            <a:pPr marL="53340" algn="ctr">
              <a:lnSpc>
                <a:spcPct val="100000"/>
              </a:lnSpc>
            </a:pPr>
            <a:r>
              <a:rPr sz="1200" b="1" dirty="0">
                <a:latin typeface="Times New Roman"/>
                <a:cs typeface="Times New Roman"/>
              </a:rPr>
              <a:t>Correo</a:t>
            </a:r>
            <a:r>
              <a:rPr sz="1200" b="1" spc="-5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Electrónico:</a:t>
            </a:r>
            <a:r>
              <a:rPr sz="1200" b="1" spc="-35" dirty="0"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chemeClr val="tx1"/>
                </a:solidFill>
                <a:latin typeface="Times New Roman"/>
                <a:cs typeface="Times New Roman"/>
                <a:hlinkClick r:id="rId16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miriamjosefina57@gmail.com</a:t>
            </a:r>
            <a:endParaRPr sz="1200" dirty="0">
              <a:solidFill>
                <a:schemeClr val="tx1"/>
              </a:solidFill>
              <a:latin typeface="Times New Roman"/>
              <a:cs typeface="Times New Roman"/>
            </a:endParaRPr>
          </a:p>
          <a:p>
            <a:pPr marL="203200" marR="136525">
              <a:lnSpc>
                <a:spcPct val="100000"/>
              </a:lnSpc>
              <a:spcBef>
                <a:spcPts val="420"/>
              </a:spcBef>
            </a:pPr>
            <a:r>
              <a:rPr sz="1100" b="1" dirty="0">
                <a:latin typeface="Times New Roman"/>
                <a:cs typeface="Times New Roman"/>
              </a:rPr>
              <a:t>Como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citar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este</a:t>
            </a:r>
            <a:r>
              <a:rPr sz="1100" b="1" spc="-1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artículo: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Mirian</a:t>
            </a:r>
            <a:r>
              <a:rPr sz="1100" b="1" spc="-1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J.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Milano.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(2021),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“</a:t>
            </a:r>
            <a:r>
              <a:rPr sz="1050" b="1" dirty="0">
                <a:latin typeface="Times New Roman"/>
                <a:cs typeface="Times New Roman"/>
              </a:rPr>
              <a:t>Destrezas</a:t>
            </a:r>
            <a:r>
              <a:rPr sz="1050" b="1" spc="-30" dirty="0">
                <a:latin typeface="Times New Roman"/>
                <a:cs typeface="Times New Roman"/>
              </a:rPr>
              <a:t> </a:t>
            </a:r>
            <a:r>
              <a:rPr sz="1050" b="1" dirty="0">
                <a:latin typeface="Times New Roman"/>
                <a:cs typeface="Times New Roman"/>
              </a:rPr>
              <a:t>Facilitativas</a:t>
            </a:r>
            <a:r>
              <a:rPr sz="1050" b="1" spc="-20" dirty="0">
                <a:latin typeface="Times New Roman"/>
                <a:cs typeface="Times New Roman"/>
              </a:rPr>
              <a:t> </a:t>
            </a:r>
            <a:r>
              <a:rPr sz="1050" b="1" dirty="0">
                <a:latin typeface="Times New Roman"/>
                <a:cs typeface="Times New Roman"/>
              </a:rPr>
              <a:t>del</a:t>
            </a:r>
            <a:r>
              <a:rPr sz="1050" b="1" spc="-35" dirty="0">
                <a:latin typeface="Times New Roman"/>
                <a:cs typeface="Times New Roman"/>
              </a:rPr>
              <a:t> </a:t>
            </a:r>
            <a:r>
              <a:rPr sz="1050" b="1" dirty="0">
                <a:latin typeface="Times New Roman"/>
                <a:cs typeface="Times New Roman"/>
              </a:rPr>
              <a:t>Aprendizaje</a:t>
            </a:r>
            <a:r>
              <a:rPr sz="1050" b="1" spc="-15" dirty="0">
                <a:latin typeface="Times New Roman"/>
                <a:cs typeface="Times New Roman"/>
              </a:rPr>
              <a:t> </a:t>
            </a:r>
            <a:r>
              <a:rPr sz="1050" b="1" dirty="0">
                <a:latin typeface="Times New Roman"/>
                <a:cs typeface="Times New Roman"/>
              </a:rPr>
              <a:t>en</a:t>
            </a:r>
            <a:r>
              <a:rPr sz="1050" b="1" spc="-15" dirty="0">
                <a:latin typeface="Times New Roman"/>
                <a:cs typeface="Times New Roman"/>
              </a:rPr>
              <a:t> </a:t>
            </a:r>
            <a:r>
              <a:rPr sz="1050" b="1" dirty="0">
                <a:latin typeface="Times New Roman"/>
                <a:cs typeface="Times New Roman"/>
              </a:rPr>
              <a:t>la</a:t>
            </a:r>
            <a:r>
              <a:rPr sz="1050" b="1" spc="-25" dirty="0">
                <a:latin typeface="Times New Roman"/>
                <a:cs typeface="Times New Roman"/>
              </a:rPr>
              <a:t> </a:t>
            </a:r>
            <a:r>
              <a:rPr sz="1050" b="1" spc="-10" dirty="0">
                <a:latin typeface="Times New Roman"/>
                <a:cs typeface="Times New Roman"/>
              </a:rPr>
              <a:t>Praxis </a:t>
            </a:r>
            <a:r>
              <a:rPr sz="1050" b="1" dirty="0">
                <a:latin typeface="Times New Roman"/>
                <a:cs typeface="Times New Roman"/>
              </a:rPr>
              <a:t>del</a:t>
            </a:r>
            <a:r>
              <a:rPr sz="1050" b="1" spc="-25" dirty="0">
                <a:latin typeface="Times New Roman"/>
                <a:cs typeface="Times New Roman"/>
              </a:rPr>
              <a:t> </a:t>
            </a:r>
            <a:r>
              <a:rPr sz="1050" b="1" dirty="0">
                <a:latin typeface="Times New Roman"/>
                <a:cs typeface="Times New Roman"/>
              </a:rPr>
              <a:t>Docente</a:t>
            </a:r>
            <a:r>
              <a:rPr sz="1050" b="1" spc="-25" dirty="0">
                <a:latin typeface="Times New Roman"/>
                <a:cs typeface="Times New Roman"/>
              </a:rPr>
              <a:t> </a:t>
            </a:r>
            <a:r>
              <a:rPr sz="1050" b="1" dirty="0">
                <a:latin typeface="Times New Roman"/>
                <a:cs typeface="Times New Roman"/>
              </a:rPr>
              <a:t>de Educación</a:t>
            </a:r>
            <a:r>
              <a:rPr sz="1050" b="1" spc="-35" dirty="0">
                <a:latin typeface="Times New Roman"/>
                <a:cs typeface="Times New Roman"/>
              </a:rPr>
              <a:t> </a:t>
            </a:r>
            <a:r>
              <a:rPr sz="1050" b="1" dirty="0">
                <a:latin typeface="Times New Roman"/>
                <a:cs typeface="Times New Roman"/>
              </a:rPr>
              <a:t>Básica.”</a:t>
            </a:r>
            <a:r>
              <a:rPr sz="1050" b="1" spc="-25" dirty="0">
                <a:latin typeface="Times New Roman"/>
                <a:cs typeface="Times New Roman"/>
              </a:rPr>
              <a:t> </a:t>
            </a:r>
            <a:r>
              <a:rPr sz="1050" b="1" dirty="0">
                <a:latin typeface="Times New Roman"/>
                <a:cs typeface="Times New Roman"/>
              </a:rPr>
              <a:t>I</a:t>
            </a:r>
            <a:r>
              <a:rPr sz="1050" b="1" spc="10" dirty="0">
                <a:latin typeface="Times New Roman"/>
                <a:cs typeface="Times New Roman"/>
              </a:rPr>
              <a:t> </a:t>
            </a:r>
            <a:r>
              <a:rPr sz="1050" b="1" spc="-10" dirty="0">
                <a:latin typeface="Times New Roman"/>
                <a:cs typeface="Times New Roman"/>
              </a:rPr>
              <a:t>(1-</a:t>
            </a:r>
            <a:r>
              <a:rPr sz="1050" b="1" spc="-25" dirty="0">
                <a:latin typeface="Times New Roman"/>
                <a:cs typeface="Times New Roman"/>
              </a:rPr>
              <a:t>16)</a:t>
            </a:r>
            <a:endParaRPr sz="1050" dirty="0">
              <a:latin typeface="Times New Roman"/>
              <a:cs typeface="Times New Roman"/>
            </a:endParaRPr>
          </a:p>
          <a:p>
            <a:pPr marL="2503170">
              <a:lnSpc>
                <a:spcPct val="100000"/>
              </a:lnSpc>
            </a:pPr>
            <a:r>
              <a:rPr sz="1100" b="1" dirty="0">
                <a:latin typeface="Times New Roman"/>
                <a:cs typeface="Times New Roman"/>
              </a:rPr>
              <a:t>Recibido:</a:t>
            </a:r>
            <a:r>
              <a:rPr sz="1100" b="1" spc="229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Agosto</a:t>
            </a:r>
            <a:r>
              <a:rPr sz="1100" b="1" spc="-15" dirty="0">
                <a:latin typeface="Times New Roman"/>
                <a:cs typeface="Times New Roman"/>
              </a:rPr>
              <a:t> </a:t>
            </a:r>
            <a:r>
              <a:rPr sz="1100" b="1" spc="-20" dirty="0">
                <a:latin typeface="Times New Roman"/>
                <a:cs typeface="Times New Roman"/>
              </a:rPr>
              <a:t>2020</a:t>
            </a:r>
            <a:endParaRPr sz="1100" dirty="0">
              <a:latin typeface="Times New Roman"/>
              <a:cs typeface="Times New Roman"/>
            </a:endParaRPr>
          </a:p>
          <a:p>
            <a:pPr marL="2506345">
              <a:lnSpc>
                <a:spcPct val="100000"/>
              </a:lnSpc>
            </a:pPr>
            <a:r>
              <a:rPr sz="1100" b="1" dirty="0">
                <a:latin typeface="Times New Roman"/>
                <a:cs typeface="Times New Roman"/>
              </a:rPr>
              <a:t>Revisado:</a:t>
            </a:r>
            <a:r>
              <a:rPr sz="1100" b="1" spc="24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Septiembre</a:t>
            </a:r>
            <a:r>
              <a:rPr sz="1100" b="1" spc="-40" dirty="0">
                <a:latin typeface="Times New Roman"/>
                <a:cs typeface="Times New Roman"/>
              </a:rPr>
              <a:t> </a:t>
            </a:r>
            <a:r>
              <a:rPr sz="1100" b="1" spc="-20" dirty="0">
                <a:latin typeface="Times New Roman"/>
                <a:cs typeface="Times New Roman"/>
              </a:rPr>
              <a:t>2020</a:t>
            </a:r>
            <a:endParaRPr sz="1100" dirty="0">
              <a:latin typeface="Times New Roman"/>
              <a:cs typeface="Times New Roman"/>
            </a:endParaRPr>
          </a:p>
          <a:p>
            <a:pPr marL="2536825">
              <a:lnSpc>
                <a:spcPct val="100000"/>
              </a:lnSpc>
            </a:pPr>
            <a:r>
              <a:rPr sz="1100" b="1" dirty="0">
                <a:latin typeface="Times New Roman"/>
                <a:cs typeface="Times New Roman"/>
              </a:rPr>
              <a:t>Aceptado: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Octubre</a:t>
            </a:r>
            <a:r>
              <a:rPr sz="1100" b="1" spc="-40" dirty="0">
                <a:latin typeface="Times New Roman"/>
                <a:cs typeface="Times New Roman"/>
              </a:rPr>
              <a:t> </a:t>
            </a:r>
            <a:r>
              <a:rPr sz="1100" b="1" spc="-20" dirty="0">
                <a:latin typeface="Times New Roman"/>
                <a:cs typeface="Times New Roman"/>
              </a:rPr>
              <a:t>2020</a:t>
            </a:r>
            <a:endParaRPr sz="1100" dirty="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65"/>
              </a:spcBef>
            </a:pPr>
            <a:endParaRPr sz="1100" dirty="0">
              <a:latin typeface="Times New Roman"/>
              <a:cs typeface="Times New Roman"/>
            </a:endParaRPr>
          </a:p>
          <a:p>
            <a:pPr marL="509905">
              <a:lnSpc>
                <a:spcPct val="100000"/>
              </a:lnSpc>
            </a:pPr>
            <a:r>
              <a:rPr sz="1200" b="1" dirty="0">
                <a:latin typeface="Times New Roman"/>
                <a:cs typeface="Times New Roman"/>
              </a:rPr>
              <a:t>Destrezas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Facilitativas </a:t>
            </a:r>
            <a:r>
              <a:rPr sz="1200" b="1" spc="-10" dirty="0">
                <a:latin typeface="Times New Roman"/>
                <a:cs typeface="Times New Roman"/>
              </a:rPr>
              <a:t>del</a:t>
            </a:r>
            <a:r>
              <a:rPr sz="1200" b="1" spc="-7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Aprendizaje</a:t>
            </a:r>
            <a:r>
              <a:rPr sz="1200" b="1" spc="-1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en</a:t>
            </a:r>
            <a:r>
              <a:rPr sz="1200" b="1" spc="-3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la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Praxis</a:t>
            </a:r>
            <a:r>
              <a:rPr sz="1200" b="1" spc="-1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del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Docente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</a:t>
            </a:r>
            <a:r>
              <a:rPr sz="1200" b="1" spc="-4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Educación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Básica</a:t>
            </a:r>
            <a:endParaRPr sz="1200" dirty="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780"/>
              </a:spcBef>
            </a:pPr>
            <a:r>
              <a:rPr sz="1200" b="1" spc="-10" dirty="0">
                <a:latin typeface="Times New Roman"/>
                <a:cs typeface="Times New Roman"/>
              </a:rPr>
              <a:t>RESUMEN</a:t>
            </a:r>
            <a:endParaRPr sz="1200" dirty="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60"/>
              </a:spcBef>
            </a:pPr>
            <a:endParaRPr sz="1200" dirty="0">
              <a:latin typeface="Times New Roman"/>
              <a:cs typeface="Times New Roman"/>
            </a:endParaRPr>
          </a:p>
          <a:p>
            <a:pPr marL="12700" marR="508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El problema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objeto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investigación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justifica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 la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necesidad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estudiar a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profundidad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mediación </a:t>
            </a:r>
            <a:r>
              <a:rPr sz="1200" dirty="0">
                <a:latin typeface="Times New Roman"/>
                <a:cs typeface="Times New Roman"/>
              </a:rPr>
              <a:t>docente,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expresada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consideración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elementos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didáctica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precisa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desplegar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las </a:t>
            </a:r>
            <a:r>
              <a:rPr sz="1200" dirty="0">
                <a:latin typeface="Times New Roman"/>
                <a:cs typeface="Times New Roman"/>
              </a:rPr>
              <a:t>sesiones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clase,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razón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importancia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potenciar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aprendizaje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alcance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las </a:t>
            </a:r>
            <a:r>
              <a:rPr sz="1200" dirty="0">
                <a:latin typeface="Times New Roman"/>
                <a:cs typeface="Times New Roman"/>
              </a:rPr>
              <a:t>competencias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diferentes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grados.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ello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analizan</a:t>
            </a:r>
            <a:r>
              <a:rPr sz="1200" spc="24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destrezas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facilitativas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aprendizaje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praxis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docentes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primera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segunda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etapa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Escuela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Básica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“Federación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Venezolana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Maestros”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ubicada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San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Juan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Morros,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estado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Guárico.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basamento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teórico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sustenta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en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aprendizaje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significativo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Ausubel,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aportes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3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Brunner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pensamiento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constructivista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 </a:t>
            </a:r>
            <a:r>
              <a:rPr sz="1200" dirty="0">
                <a:latin typeface="Times New Roman"/>
                <a:cs typeface="Times New Roman"/>
              </a:rPr>
              <a:t>Piaget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Vigostky.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Metodológicamente,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enmarca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tipo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investigación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analítica,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diseño </a:t>
            </a:r>
            <a:r>
              <a:rPr sz="1200" dirty="0">
                <a:latin typeface="Times New Roman"/>
                <a:cs typeface="Times New Roman"/>
              </a:rPr>
              <a:t>transeccional,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contemporáneo,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Univariable,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contando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población</a:t>
            </a:r>
            <a:r>
              <a:rPr sz="1200" spc="4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conformada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34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docentes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aula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1°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6°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grados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muestra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fueron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12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maestros.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recolección</a:t>
            </a:r>
            <a:r>
              <a:rPr sz="1200" spc="4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datos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utilizó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técnica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observación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directa,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estructurada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lista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cotejo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comprobación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basada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las </a:t>
            </a:r>
            <a:r>
              <a:rPr sz="1200" dirty="0">
                <a:latin typeface="Times New Roman"/>
                <a:cs typeface="Times New Roman"/>
              </a:rPr>
              <a:t>dimensiones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variable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destrezas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facilitativas: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motivación,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variación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estímulos,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interacción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spc="-50" dirty="0">
                <a:latin typeface="Times New Roman"/>
                <a:cs typeface="Times New Roman"/>
              </a:rPr>
              <a:t>y </a:t>
            </a:r>
            <a:r>
              <a:rPr sz="1200" dirty="0">
                <a:latin typeface="Times New Roman"/>
                <a:cs typeface="Times New Roman"/>
              </a:rPr>
              <a:t>retroalimentación.</a:t>
            </a:r>
            <a:r>
              <a:rPr sz="1200" spc="4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4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aplicó</a:t>
            </a:r>
            <a:r>
              <a:rPr sz="1200" spc="4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técnicas</a:t>
            </a:r>
            <a:r>
              <a:rPr sz="1200" spc="4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4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estadísticas</a:t>
            </a:r>
            <a:r>
              <a:rPr sz="1200" spc="4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descriptivas.</a:t>
            </a:r>
            <a:r>
              <a:rPr sz="1200" spc="4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4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principal</a:t>
            </a:r>
            <a:r>
              <a:rPr sz="1200" spc="4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resultado</a:t>
            </a:r>
            <a:r>
              <a:rPr sz="1200" spc="459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arrojó </a:t>
            </a:r>
            <a:r>
              <a:rPr sz="1200" dirty="0">
                <a:latin typeface="Times New Roman"/>
                <a:cs typeface="Times New Roman"/>
              </a:rPr>
              <a:t>evidencias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3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tendencia</a:t>
            </a:r>
            <a:r>
              <a:rPr sz="1200" spc="3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poco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favorable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aplicación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destrezas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facilitativas,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comparar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el </a:t>
            </a:r>
            <a:r>
              <a:rPr sz="1200" dirty="0">
                <a:latin typeface="Times New Roman"/>
                <a:cs typeface="Times New Roman"/>
              </a:rPr>
              <a:t>valor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obtenido</a:t>
            </a:r>
            <a:r>
              <a:rPr sz="1200" spc="4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Mediana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(Md=9)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tabla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interpretación.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Entre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dimensiones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estudiadas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destrezas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facilitativas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arrojaron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mayor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debilidad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están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realimentación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(Md=7,4)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variación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estímulos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(Md=10,3).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mejor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trabajadas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son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interacción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dinámica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(Md=13,5)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motivación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(Md=12,0).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esto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concluye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5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docentes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participantes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estudio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tienen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un </a:t>
            </a:r>
            <a:r>
              <a:rPr sz="1200" dirty="0">
                <a:latin typeface="Times New Roman"/>
                <a:cs typeface="Times New Roman"/>
              </a:rPr>
              <a:t>cierto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grado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aplicación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destrezas,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aun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así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10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constata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realimentación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11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aspecto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es </a:t>
            </a:r>
            <a:r>
              <a:rPr sz="1200" dirty="0">
                <a:latin typeface="Times New Roman"/>
                <a:cs typeface="Times New Roman"/>
              </a:rPr>
              <a:t>trabajado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muy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poco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trabajado,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tanto,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requiere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atención.</a:t>
            </a:r>
            <a:endParaRPr sz="1200" dirty="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65"/>
              </a:spcBef>
            </a:pPr>
            <a:endParaRPr sz="1200" dirty="0">
              <a:latin typeface="Times New Roman"/>
              <a:cs typeface="Times New Roman"/>
            </a:endParaRPr>
          </a:p>
          <a:p>
            <a:pPr marL="12700" algn="just">
              <a:lnSpc>
                <a:spcPct val="100000"/>
              </a:lnSpc>
            </a:pPr>
            <a:r>
              <a:rPr sz="1200" b="1" spc="-10" dirty="0">
                <a:latin typeface="Times New Roman"/>
                <a:cs typeface="Times New Roman"/>
              </a:rPr>
              <a:t>Descriptores</a:t>
            </a:r>
            <a:r>
              <a:rPr sz="1200" spc="-10" dirty="0">
                <a:latin typeface="Times New Roman"/>
                <a:cs typeface="Times New Roman"/>
              </a:rPr>
              <a:t>: </a:t>
            </a:r>
            <a:r>
              <a:rPr sz="1200" dirty="0">
                <a:latin typeface="Times New Roman"/>
                <a:cs typeface="Times New Roman"/>
              </a:rPr>
              <a:t>Destrezas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facilitativas; praxis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mediación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docente;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educación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básica</a:t>
            </a:r>
            <a:endParaRPr sz="1200" dirty="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60"/>
              </a:spcBef>
            </a:pPr>
            <a:endParaRPr sz="1200" dirty="0">
              <a:latin typeface="Times New Roman"/>
              <a:cs typeface="Times New Roman"/>
            </a:endParaRPr>
          </a:p>
          <a:p>
            <a:pPr marL="12700" marR="6985" algn="just">
              <a:lnSpc>
                <a:spcPct val="100000"/>
              </a:lnSpc>
            </a:pPr>
            <a:r>
              <a:rPr sz="1200" b="1" dirty="0">
                <a:latin typeface="Times New Roman"/>
                <a:cs typeface="Times New Roman"/>
              </a:rPr>
              <a:t>Reseña</a:t>
            </a:r>
            <a:r>
              <a:rPr sz="1200" b="1" spc="4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Biográfica:</a:t>
            </a:r>
            <a:r>
              <a:rPr sz="1200" b="1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Profesora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mención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Ciencias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Sociales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(UPEL-</a:t>
            </a:r>
            <a:r>
              <a:rPr sz="1200" dirty="0">
                <a:latin typeface="Times New Roman"/>
                <a:cs typeface="Times New Roman"/>
              </a:rPr>
              <a:t>IPREM).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Especialista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Educación </a:t>
            </a:r>
            <a:r>
              <a:rPr sz="1200" dirty="0">
                <a:latin typeface="Times New Roman"/>
                <a:cs typeface="Times New Roman"/>
              </a:rPr>
              <a:t>Básica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(UPEL-</a:t>
            </a:r>
            <a:r>
              <a:rPr sz="1200" dirty="0">
                <a:latin typeface="Times New Roman"/>
                <a:cs typeface="Times New Roman"/>
              </a:rPr>
              <a:t>IPREM)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aspirante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Doctora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Ciencias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Educación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(UPEL-</a:t>
            </a:r>
            <a:r>
              <a:rPr sz="1200" dirty="0">
                <a:latin typeface="Times New Roman"/>
                <a:cs typeface="Times New Roman"/>
              </a:rPr>
              <a:t>IMPREM).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ha </a:t>
            </a:r>
            <a:r>
              <a:rPr sz="1200" dirty="0">
                <a:latin typeface="Times New Roman"/>
                <a:cs typeface="Times New Roman"/>
              </a:rPr>
              <a:t>desempeñado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Profesora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área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sociales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actualmente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Subdirectora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Administrativa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el </a:t>
            </a:r>
            <a:r>
              <a:rPr sz="1200" dirty="0">
                <a:latin typeface="Times New Roman"/>
                <a:cs typeface="Times New Roman"/>
              </a:rPr>
              <a:t>Liceo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Vicente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Emilio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Sojo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San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Juan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Morros.</a:t>
            </a:r>
            <a:endParaRPr sz="1200" dirty="0">
              <a:latin typeface="Times New Roman"/>
              <a:cs typeface="Times New Roman"/>
            </a:endParaRPr>
          </a:p>
        </p:txBody>
      </p:sp>
      <p:pic>
        <p:nvPicPr>
          <p:cNvPr id="31" name="object 31"/>
          <p:cNvPicPr/>
          <p:nvPr/>
        </p:nvPicPr>
        <p:blipFill>
          <a:blip r:embed="rId17" cstate="print"/>
          <a:stretch>
            <a:fillRect/>
          </a:stretch>
        </p:blipFill>
        <p:spPr>
          <a:xfrm>
            <a:off x="4725161" y="164274"/>
            <a:ext cx="1805305" cy="893889"/>
          </a:xfrm>
          <a:prstGeom prst="rect">
            <a:avLst/>
          </a:prstGeom>
        </p:spPr>
      </p:pic>
      <p:sp>
        <p:nvSpPr>
          <p:cNvPr id="32" name="object 32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46363" rIns="0" bIns="0" rtlCol="0">
            <a:spAutoFit/>
          </a:bodyPr>
          <a:lstStyle/>
          <a:p>
            <a:pPr marL="240665">
              <a:lnSpc>
                <a:spcPts val="1410"/>
              </a:lnSpc>
            </a:pPr>
            <a:fld id="{81D60167-4931-47E6-BA6A-407CBD079E47}" type="slidenum">
              <a:rPr b="1" spc="-25" dirty="0">
                <a:latin typeface="Times New Roman"/>
                <a:cs typeface="Times New Roman"/>
              </a:rPr>
              <a:t>62</a:t>
            </a:fld>
            <a:endParaRPr b="1" spc="-25" dirty="0">
              <a:latin typeface="Times New Roman"/>
              <a:cs typeface="Times New Roman"/>
            </a:endParaRPr>
          </a:p>
        </p:txBody>
      </p:sp>
      <p:grpSp>
        <p:nvGrpSpPr>
          <p:cNvPr id="33" name="Grupo 32">
            <a:extLst>
              <a:ext uri="{FF2B5EF4-FFF2-40B4-BE49-F238E27FC236}">
                <a16:creationId xmlns:a16="http://schemas.microsoft.com/office/drawing/2014/main" id="{A714C45C-8D4A-2934-8B7A-D618BCA7C4B8}"/>
              </a:ext>
            </a:extLst>
          </p:cNvPr>
          <p:cNvGrpSpPr/>
          <p:nvPr/>
        </p:nvGrpSpPr>
        <p:grpSpPr>
          <a:xfrm>
            <a:off x="106681" y="86993"/>
            <a:ext cx="6665976" cy="1452626"/>
            <a:chOff x="470065" y="1951410"/>
            <a:chExt cx="6665976" cy="1452626"/>
          </a:xfrm>
        </p:grpSpPr>
        <p:grpSp>
          <p:nvGrpSpPr>
            <p:cNvPr id="34" name="object 12">
              <a:extLst>
                <a:ext uri="{FF2B5EF4-FFF2-40B4-BE49-F238E27FC236}">
                  <a16:creationId xmlns:a16="http://schemas.microsoft.com/office/drawing/2014/main" id="{8846E033-8D5E-285B-3454-C1E4CB71EF30}"/>
                </a:ext>
              </a:extLst>
            </p:cNvPr>
            <p:cNvGrpSpPr/>
            <p:nvPr/>
          </p:nvGrpSpPr>
          <p:grpSpPr>
            <a:xfrm>
              <a:off x="470065" y="1951664"/>
              <a:ext cx="6665976" cy="1452372"/>
              <a:chOff x="96011" y="115823"/>
              <a:chExt cx="6665976" cy="1452372"/>
            </a:xfrm>
          </p:grpSpPr>
          <p:pic>
            <p:nvPicPr>
              <p:cNvPr id="38" name="object 13">
                <a:extLst>
                  <a:ext uri="{FF2B5EF4-FFF2-40B4-BE49-F238E27FC236}">
                    <a16:creationId xmlns:a16="http://schemas.microsoft.com/office/drawing/2014/main" id="{15540EA4-974B-600C-5B91-2A368BE4E30C}"/>
                  </a:ext>
                </a:extLst>
              </p:cNvPr>
              <p:cNvPicPr/>
              <p:nvPr/>
            </p:nvPicPr>
            <p:blipFill>
              <a:blip r:embed="rId7" cstate="print"/>
              <a:stretch>
                <a:fillRect/>
              </a:stretch>
            </p:blipFill>
            <p:spPr>
              <a:xfrm>
                <a:off x="96011" y="115823"/>
                <a:ext cx="6665976" cy="1452372"/>
              </a:xfrm>
              <a:prstGeom prst="rect">
                <a:avLst/>
              </a:prstGeom>
            </p:spPr>
          </p:pic>
          <p:pic>
            <p:nvPicPr>
              <p:cNvPr id="39" name="object 14">
                <a:extLst>
                  <a:ext uri="{FF2B5EF4-FFF2-40B4-BE49-F238E27FC236}">
                    <a16:creationId xmlns:a16="http://schemas.microsoft.com/office/drawing/2014/main" id="{25E916CC-C79F-C1FE-A12D-996E4F426796}"/>
                  </a:ext>
                </a:extLst>
              </p:cNvPr>
              <p:cNvPicPr/>
              <p:nvPr/>
            </p:nvPicPr>
            <p:blipFill>
              <a:blip r:embed="rId8" cstate="print"/>
              <a:stretch>
                <a:fillRect/>
              </a:stretch>
            </p:blipFill>
            <p:spPr>
              <a:xfrm>
                <a:off x="142849" y="142875"/>
                <a:ext cx="6572275" cy="1358646"/>
              </a:xfrm>
              <a:prstGeom prst="rect">
                <a:avLst/>
              </a:prstGeom>
            </p:spPr>
          </p:pic>
          <p:sp>
            <p:nvSpPr>
              <p:cNvPr id="40" name="object 15">
                <a:extLst>
                  <a:ext uri="{FF2B5EF4-FFF2-40B4-BE49-F238E27FC236}">
                    <a16:creationId xmlns:a16="http://schemas.microsoft.com/office/drawing/2014/main" id="{6AE43F1E-3FD7-E685-343F-3F057E8D0434}"/>
                  </a:ext>
                </a:extLst>
              </p:cNvPr>
              <p:cNvSpPr/>
              <p:nvPr/>
            </p:nvSpPr>
            <p:spPr>
              <a:xfrm>
                <a:off x="142849" y="142875"/>
                <a:ext cx="6572884" cy="1358900"/>
              </a:xfrm>
              <a:custGeom>
                <a:avLst/>
                <a:gdLst/>
                <a:ahLst/>
                <a:cxnLst/>
                <a:rect l="l" t="t" r="r" b="b"/>
                <a:pathLst>
                  <a:path w="6572884" h="1358900">
                    <a:moveTo>
                      <a:pt x="0" y="226441"/>
                    </a:moveTo>
                    <a:lnTo>
                      <a:pt x="4600" y="180795"/>
                    </a:lnTo>
                    <a:lnTo>
                      <a:pt x="17795" y="138285"/>
                    </a:lnTo>
                    <a:lnTo>
                      <a:pt x="38673" y="99820"/>
                    </a:lnTo>
                    <a:lnTo>
                      <a:pt x="66324" y="66309"/>
                    </a:lnTo>
                    <a:lnTo>
                      <a:pt x="99837" y="38663"/>
                    </a:lnTo>
                    <a:lnTo>
                      <a:pt x="138301" y="17789"/>
                    </a:lnTo>
                    <a:lnTo>
                      <a:pt x="180806" y="4599"/>
                    </a:lnTo>
                    <a:lnTo>
                      <a:pt x="226440" y="0"/>
                    </a:lnTo>
                    <a:lnTo>
                      <a:pt x="6345834" y="0"/>
                    </a:lnTo>
                    <a:lnTo>
                      <a:pt x="6391480" y="4599"/>
                    </a:lnTo>
                    <a:lnTo>
                      <a:pt x="6433990" y="17789"/>
                    </a:lnTo>
                    <a:lnTo>
                      <a:pt x="6472455" y="38663"/>
                    </a:lnTo>
                    <a:lnTo>
                      <a:pt x="6505965" y="66309"/>
                    </a:lnTo>
                    <a:lnTo>
                      <a:pt x="6533612" y="99820"/>
                    </a:lnTo>
                    <a:lnTo>
                      <a:pt x="6554485" y="138285"/>
                    </a:lnTo>
                    <a:lnTo>
                      <a:pt x="6567676" y="180795"/>
                    </a:lnTo>
                    <a:lnTo>
                      <a:pt x="6572275" y="226441"/>
                    </a:lnTo>
                    <a:lnTo>
                      <a:pt x="6572275" y="1132204"/>
                    </a:lnTo>
                    <a:lnTo>
                      <a:pt x="6567676" y="1177850"/>
                    </a:lnTo>
                    <a:lnTo>
                      <a:pt x="6554485" y="1220360"/>
                    </a:lnTo>
                    <a:lnTo>
                      <a:pt x="6533612" y="1258825"/>
                    </a:lnTo>
                    <a:lnTo>
                      <a:pt x="6505965" y="1292336"/>
                    </a:lnTo>
                    <a:lnTo>
                      <a:pt x="6472455" y="1319982"/>
                    </a:lnTo>
                    <a:lnTo>
                      <a:pt x="6433990" y="1340856"/>
                    </a:lnTo>
                    <a:lnTo>
                      <a:pt x="6391480" y="1354046"/>
                    </a:lnTo>
                    <a:lnTo>
                      <a:pt x="6345834" y="1358646"/>
                    </a:lnTo>
                    <a:lnTo>
                      <a:pt x="226440" y="1358646"/>
                    </a:lnTo>
                    <a:lnTo>
                      <a:pt x="180806" y="1354046"/>
                    </a:lnTo>
                    <a:lnTo>
                      <a:pt x="138301" y="1340856"/>
                    </a:lnTo>
                    <a:lnTo>
                      <a:pt x="99837" y="1319982"/>
                    </a:lnTo>
                    <a:lnTo>
                      <a:pt x="66324" y="1292336"/>
                    </a:lnTo>
                    <a:lnTo>
                      <a:pt x="38673" y="1258825"/>
                    </a:lnTo>
                    <a:lnTo>
                      <a:pt x="17795" y="1220360"/>
                    </a:lnTo>
                    <a:lnTo>
                      <a:pt x="4600" y="1177850"/>
                    </a:lnTo>
                    <a:lnTo>
                      <a:pt x="0" y="1132204"/>
                    </a:lnTo>
                    <a:lnTo>
                      <a:pt x="0" y="226441"/>
                    </a:lnTo>
                    <a:close/>
                  </a:path>
                </a:pathLst>
              </a:custGeom>
              <a:ln w="9525">
                <a:solidFill>
                  <a:srgbClr val="55CE74"/>
                </a:solidFill>
              </a:ln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pic>
            <p:nvPicPr>
              <p:cNvPr id="41" name="object 16">
                <a:extLst>
                  <a:ext uri="{FF2B5EF4-FFF2-40B4-BE49-F238E27FC236}">
                    <a16:creationId xmlns:a16="http://schemas.microsoft.com/office/drawing/2014/main" id="{D3CE4BF7-773D-5474-3CB6-C832FAEACA03}"/>
                  </a:ext>
                </a:extLst>
              </p:cNvPr>
              <p:cNvPicPr/>
              <p:nvPr/>
            </p:nvPicPr>
            <p:blipFill>
              <a:blip r:embed="rId9" cstate="print"/>
              <a:stretch>
                <a:fillRect/>
              </a:stretch>
            </p:blipFill>
            <p:spPr>
              <a:xfrm>
                <a:off x="2500248" y="305930"/>
                <a:ext cx="1714500" cy="733945"/>
              </a:xfrm>
              <a:prstGeom prst="rect">
                <a:avLst/>
              </a:prstGeom>
            </p:spPr>
          </p:pic>
        </p:grpSp>
        <p:sp>
          <p:nvSpPr>
            <p:cNvPr id="35" name="object 16">
              <a:extLst>
                <a:ext uri="{FF2B5EF4-FFF2-40B4-BE49-F238E27FC236}">
                  <a16:creationId xmlns:a16="http://schemas.microsoft.com/office/drawing/2014/main" id="{CDB78AE2-277C-5E8C-3A29-6538169930F3}"/>
                </a:ext>
              </a:extLst>
            </p:cNvPr>
            <p:cNvSpPr txBox="1"/>
            <p:nvPr/>
          </p:nvSpPr>
          <p:spPr>
            <a:xfrm>
              <a:off x="2775727" y="2875716"/>
              <a:ext cx="3332858" cy="391795"/>
            </a:xfrm>
            <a:prstGeom prst="rect">
              <a:avLst/>
            </a:prstGeom>
            <a:noFill/>
          </p:spPr>
          <p:txBody>
            <a:bodyPr vert="horz" wrap="square" lIns="0" tIns="12700" rIns="0" bIns="0" rtlCol="0">
              <a:spAutoFit/>
            </a:bodyPr>
            <a:lstStyle/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Volumen 4,  Número 1  Enero a Julio 2021</a:t>
              </a:r>
            </a:p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Revista Semestral. Venezuela</a:t>
              </a:r>
              <a:endParaRPr sz="1200" dirty="0">
                <a:latin typeface="Arial"/>
                <a:cs typeface="Arial"/>
              </a:endParaRPr>
            </a:p>
          </p:txBody>
        </p:sp>
        <p:pic>
          <p:nvPicPr>
            <p:cNvPr id="36" name="object 25">
              <a:extLst>
                <a:ext uri="{FF2B5EF4-FFF2-40B4-BE49-F238E27FC236}">
                  <a16:creationId xmlns:a16="http://schemas.microsoft.com/office/drawing/2014/main" id="{33C58647-36EC-0604-C83B-2BD63595E6CF}"/>
                </a:ext>
              </a:extLst>
            </p:cNvPr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470065" y="2027896"/>
              <a:ext cx="2305662" cy="1053903"/>
            </a:xfrm>
            <a:prstGeom prst="rect">
              <a:avLst/>
            </a:prstGeom>
          </p:spPr>
        </p:pic>
        <p:pic>
          <p:nvPicPr>
            <p:cNvPr id="37" name="object 31">
              <a:extLst>
                <a:ext uri="{FF2B5EF4-FFF2-40B4-BE49-F238E27FC236}">
                  <a16:creationId xmlns:a16="http://schemas.microsoft.com/office/drawing/2014/main" id="{8A27FE00-2FBD-F6C9-2B17-42D142F69781}"/>
                </a:ext>
              </a:extLst>
            </p:cNvPr>
            <p:cNvPicPr/>
            <p:nvPr/>
          </p:nvPicPr>
          <p:blipFill>
            <a:blip r:embed="rId17" cstate="print"/>
            <a:stretch>
              <a:fillRect/>
            </a:stretch>
          </p:blipFill>
          <p:spPr>
            <a:xfrm>
              <a:off x="4932681" y="1951410"/>
              <a:ext cx="1805304" cy="893889"/>
            </a:xfrm>
            <a:prstGeom prst="rect">
              <a:avLst/>
            </a:prstGeom>
          </p:spPr>
        </p:pic>
      </p:grpSp>
    </p:spTree>
  </p:cSld>
  <p:clrMapOvr>
    <a:masterClrMapping/>
  </p:clrMapOvr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105155" y="3043430"/>
            <a:ext cx="6647815" cy="5835650"/>
            <a:chOff x="105155" y="3043430"/>
            <a:chExt cx="6647815" cy="5835650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05155" y="3043430"/>
              <a:ext cx="6647687" cy="5835391"/>
            </a:xfrm>
            <a:prstGeom prst="rect">
              <a:avLst/>
            </a:prstGeom>
          </p:spPr>
        </p:pic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42849" y="3062414"/>
              <a:ext cx="6572250" cy="5758053"/>
            </a:xfrm>
            <a:prstGeom prst="rect">
              <a:avLst/>
            </a:prstGeom>
          </p:spPr>
        </p:pic>
        <p:sp>
          <p:nvSpPr>
            <p:cNvPr id="5" name="object 5"/>
            <p:cNvSpPr/>
            <p:nvPr/>
          </p:nvSpPr>
          <p:spPr>
            <a:xfrm>
              <a:off x="142849" y="3062414"/>
              <a:ext cx="6572250" cy="5758180"/>
            </a:xfrm>
            <a:custGeom>
              <a:avLst/>
              <a:gdLst/>
              <a:ahLst/>
              <a:cxnLst/>
              <a:rect l="l" t="t" r="r" b="b"/>
              <a:pathLst>
                <a:path w="6572250" h="5758180">
                  <a:moveTo>
                    <a:pt x="0" y="5758053"/>
                  </a:moveTo>
                  <a:lnTo>
                    <a:pt x="6572250" y="5758053"/>
                  </a:lnTo>
                  <a:lnTo>
                    <a:pt x="6572250" y="0"/>
                  </a:lnTo>
                  <a:lnTo>
                    <a:pt x="0" y="0"/>
                  </a:lnTo>
                  <a:lnTo>
                    <a:pt x="0" y="5758053"/>
                  </a:lnTo>
                  <a:close/>
                </a:path>
              </a:pathLst>
            </a:custGeom>
            <a:ln w="9525">
              <a:solidFill>
                <a:srgbClr val="55CE7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" name="object 6"/>
          <p:cNvGrpSpPr/>
          <p:nvPr/>
        </p:nvGrpSpPr>
        <p:grpSpPr>
          <a:xfrm>
            <a:off x="105155" y="124968"/>
            <a:ext cx="6647815" cy="1193800"/>
            <a:chOff x="105155" y="124968"/>
            <a:chExt cx="6647815" cy="1193800"/>
          </a:xfrm>
        </p:grpSpPr>
        <p:pic>
          <p:nvPicPr>
            <p:cNvPr id="7" name="object 7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05155" y="124968"/>
              <a:ext cx="6647687" cy="1193291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142849" y="142875"/>
              <a:ext cx="6572275" cy="1116710"/>
            </a:xfrm>
            <a:prstGeom prst="rect">
              <a:avLst/>
            </a:prstGeom>
          </p:spPr>
        </p:pic>
        <p:sp>
          <p:nvSpPr>
            <p:cNvPr id="9" name="object 9"/>
            <p:cNvSpPr/>
            <p:nvPr/>
          </p:nvSpPr>
          <p:spPr>
            <a:xfrm>
              <a:off x="142849" y="142875"/>
              <a:ext cx="6572884" cy="1116965"/>
            </a:xfrm>
            <a:custGeom>
              <a:avLst/>
              <a:gdLst/>
              <a:ahLst/>
              <a:cxnLst/>
              <a:rect l="l" t="t" r="r" b="b"/>
              <a:pathLst>
                <a:path w="6572884" h="1116965">
                  <a:moveTo>
                    <a:pt x="0" y="186181"/>
                  </a:moveTo>
                  <a:lnTo>
                    <a:pt x="6649" y="136671"/>
                  </a:lnTo>
                  <a:lnTo>
                    <a:pt x="25413" y="92192"/>
                  </a:lnTo>
                  <a:lnTo>
                    <a:pt x="54517" y="54514"/>
                  </a:lnTo>
                  <a:lnTo>
                    <a:pt x="92188" y="25409"/>
                  </a:lnTo>
                  <a:lnTo>
                    <a:pt x="136651" y="6647"/>
                  </a:lnTo>
                  <a:lnTo>
                    <a:pt x="186131" y="0"/>
                  </a:lnTo>
                  <a:lnTo>
                    <a:pt x="6386093" y="0"/>
                  </a:lnTo>
                  <a:lnTo>
                    <a:pt x="6435603" y="6647"/>
                  </a:lnTo>
                  <a:lnTo>
                    <a:pt x="6480082" y="25409"/>
                  </a:lnTo>
                  <a:lnTo>
                    <a:pt x="6517760" y="54514"/>
                  </a:lnTo>
                  <a:lnTo>
                    <a:pt x="6546865" y="92192"/>
                  </a:lnTo>
                  <a:lnTo>
                    <a:pt x="6565627" y="136671"/>
                  </a:lnTo>
                  <a:lnTo>
                    <a:pt x="6572275" y="186181"/>
                  </a:lnTo>
                  <a:lnTo>
                    <a:pt x="6572275" y="930655"/>
                  </a:lnTo>
                  <a:lnTo>
                    <a:pt x="6565627" y="980112"/>
                  </a:lnTo>
                  <a:lnTo>
                    <a:pt x="6546865" y="1024556"/>
                  </a:lnTo>
                  <a:lnTo>
                    <a:pt x="6517760" y="1062212"/>
                  </a:lnTo>
                  <a:lnTo>
                    <a:pt x="6480082" y="1091306"/>
                  </a:lnTo>
                  <a:lnTo>
                    <a:pt x="6435603" y="1110064"/>
                  </a:lnTo>
                  <a:lnTo>
                    <a:pt x="6386093" y="1116710"/>
                  </a:lnTo>
                  <a:lnTo>
                    <a:pt x="186131" y="1116710"/>
                  </a:lnTo>
                  <a:lnTo>
                    <a:pt x="136651" y="1110064"/>
                  </a:lnTo>
                  <a:lnTo>
                    <a:pt x="92188" y="1091306"/>
                  </a:lnTo>
                  <a:lnTo>
                    <a:pt x="54517" y="1062212"/>
                  </a:lnTo>
                  <a:lnTo>
                    <a:pt x="25413" y="1024556"/>
                  </a:lnTo>
                  <a:lnTo>
                    <a:pt x="6649" y="980112"/>
                  </a:lnTo>
                  <a:lnTo>
                    <a:pt x="0" y="930655"/>
                  </a:lnTo>
                  <a:lnTo>
                    <a:pt x="0" y="186181"/>
                  </a:lnTo>
                  <a:close/>
                </a:path>
              </a:pathLst>
            </a:custGeom>
            <a:ln w="9525">
              <a:solidFill>
                <a:srgbClr val="55CE7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10" name="object 10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318518" y="1504208"/>
            <a:ext cx="6256015" cy="678139"/>
          </a:xfrm>
          <a:prstGeom prst="rect">
            <a:avLst/>
          </a:prstGeom>
        </p:spPr>
      </p:pic>
      <p:sp>
        <p:nvSpPr>
          <p:cNvPr id="11" name="object 11"/>
          <p:cNvSpPr txBox="1"/>
          <p:nvPr/>
        </p:nvSpPr>
        <p:spPr>
          <a:xfrm>
            <a:off x="3020695" y="1360423"/>
            <a:ext cx="1322705" cy="18669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1050" b="1" dirty="0">
                <a:latin typeface="Times New Roman"/>
                <a:cs typeface="Times New Roman"/>
              </a:rPr>
              <a:t>Para</a:t>
            </a:r>
            <a:r>
              <a:rPr sz="1050" b="1" spc="-30" dirty="0">
                <a:latin typeface="Times New Roman"/>
                <a:cs typeface="Times New Roman"/>
              </a:rPr>
              <a:t> </a:t>
            </a:r>
            <a:r>
              <a:rPr sz="1050" b="1" dirty="0">
                <a:latin typeface="Times New Roman"/>
                <a:cs typeface="Times New Roman"/>
              </a:rPr>
              <a:t>citar</a:t>
            </a:r>
            <a:r>
              <a:rPr sz="1050" b="1" spc="-20" dirty="0">
                <a:latin typeface="Times New Roman"/>
                <a:cs typeface="Times New Roman"/>
              </a:rPr>
              <a:t> </a:t>
            </a:r>
            <a:r>
              <a:rPr sz="1050" b="1" dirty="0">
                <a:latin typeface="Times New Roman"/>
                <a:cs typeface="Times New Roman"/>
              </a:rPr>
              <a:t>este</a:t>
            </a:r>
            <a:r>
              <a:rPr sz="1050" b="1" spc="-20" dirty="0">
                <a:latin typeface="Times New Roman"/>
                <a:cs typeface="Times New Roman"/>
              </a:rPr>
              <a:t> </a:t>
            </a:r>
            <a:r>
              <a:rPr sz="1050" b="1" spc="-10" dirty="0">
                <a:latin typeface="Times New Roman"/>
                <a:cs typeface="Times New Roman"/>
              </a:rPr>
              <a:t>artículo</a:t>
            </a:r>
            <a:endParaRPr sz="1050">
              <a:latin typeface="Times New Roman"/>
              <a:cs typeface="Times New Roman"/>
            </a:endParaRPr>
          </a:p>
        </p:txBody>
      </p:sp>
      <p:grpSp>
        <p:nvGrpSpPr>
          <p:cNvPr id="12" name="object 12"/>
          <p:cNvGrpSpPr/>
          <p:nvPr/>
        </p:nvGrpSpPr>
        <p:grpSpPr>
          <a:xfrm>
            <a:off x="96011" y="115823"/>
            <a:ext cx="6666230" cy="1463040"/>
            <a:chOff x="96011" y="115823"/>
            <a:chExt cx="6666230" cy="1463040"/>
          </a:xfrm>
        </p:grpSpPr>
        <p:pic>
          <p:nvPicPr>
            <p:cNvPr id="13" name="object 13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96011" y="115823"/>
              <a:ext cx="6665976" cy="1452372"/>
            </a:xfrm>
            <a:prstGeom prst="rect">
              <a:avLst/>
            </a:prstGeom>
          </p:spPr>
        </p:pic>
        <p:pic>
          <p:nvPicPr>
            <p:cNvPr id="14" name="object 14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142849" y="142875"/>
              <a:ext cx="6572275" cy="1358646"/>
            </a:xfrm>
            <a:prstGeom prst="rect">
              <a:avLst/>
            </a:prstGeom>
          </p:spPr>
        </p:pic>
        <p:sp>
          <p:nvSpPr>
            <p:cNvPr id="15" name="object 15"/>
            <p:cNvSpPr/>
            <p:nvPr/>
          </p:nvSpPr>
          <p:spPr>
            <a:xfrm>
              <a:off x="142849" y="142875"/>
              <a:ext cx="6572884" cy="1358900"/>
            </a:xfrm>
            <a:custGeom>
              <a:avLst/>
              <a:gdLst/>
              <a:ahLst/>
              <a:cxnLst/>
              <a:rect l="l" t="t" r="r" b="b"/>
              <a:pathLst>
                <a:path w="6572884" h="1358900">
                  <a:moveTo>
                    <a:pt x="0" y="226441"/>
                  </a:moveTo>
                  <a:lnTo>
                    <a:pt x="4600" y="180795"/>
                  </a:lnTo>
                  <a:lnTo>
                    <a:pt x="17795" y="138285"/>
                  </a:lnTo>
                  <a:lnTo>
                    <a:pt x="38673" y="99820"/>
                  </a:lnTo>
                  <a:lnTo>
                    <a:pt x="66324" y="66309"/>
                  </a:lnTo>
                  <a:lnTo>
                    <a:pt x="99837" y="38663"/>
                  </a:lnTo>
                  <a:lnTo>
                    <a:pt x="138301" y="17789"/>
                  </a:lnTo>
                  <a:lnTo>
                    <a:pt x="180806" y="4599"/>
                  </a:lnTo>
                  <a:lnTo>
                    <a:pt x="226440" y="0"/>
                  </a:lnTo>
                  <a:lnTo>
                    <a:pt x="6345834" y="0"/>
                  </a:lnTo>
                  <a:lnTo>
                    <a:pt x="6391480" y="4599"/>
                  </a:lnTo>
                  <a:lnTo>
                    <a:pt x="6433990" y="17789"/>
                  </a:lnTo>
                  <a:lnTo>
                    <a:pt x="6472455" y="38663"/>
                  </a:lnTo>
                  <a:lnTo>
                    <a:pt x="6505965" y="66309"/>
                  </a:lnTo>
                  <a:lnTo>
                    <a:pt x="6533612" y="99820"/>
                  </a:lnTo>
                  <a:lnTo>
                    <a:pt x="6554485" y="138285"/>
                  </a:lnTo>
                  <a:lnTo>
                    <a:pt x="6567676" y="180795"/>
                  </a:lnTo>
                  <a:lnTo>
                    <a:pt x="6572275" y="226441"/>
                  </a:lnTo>
                  <a:lnTo>
                    <a:pt x="6572275" y="1132204"/>
                  </a:lnTo>
                  <a:lnTo>
                    <a:pt x="6567676" y="1177850"/>
                  </a:lnTo>
                  <a:lnTo>
                    <a:pt x="6554485" y="1220360"/>
                  </a:lnTo>
                  <a:lnTo>
                    <a:pt x="6533612" y="1258825"/>
                  </a:lnTo>
                  <a:lnTo>
                    <a:pt x="6505965" y="1292336"/>
                  </a:lnTo>
                  <a:lnTo>
                    <a:pt x="6472455" y="1319982"/>
                  </a:lnTo>
                  <a:lnTo>
                    <a:pt x="6433990" y="1340856"/>
                  </a:lnTo>
                  <a:lnTo>
                    <a:pt x="6391480" y="1354046"/>
                  </a:lnTo>
                  <a:lnTo>
                    <a:pt x="6345834" y="1358646"/>
                  </a:lnTo>
                  <a:lnTo>
                    <a:pt x="226440" y="1358646"/>
                  </a:lnTo>
                  <a:lnTo>
                    <a:pt x="180806" y="1354046"/>
                  </a:lnTo>
                  <a:lnTo>
                    <a:pt x="138301" y="1340856"/>
                  </a:lnTo>
                  <a:lnTo>
                    <a:pt x="99837" y="1319982"/>
                  </a:lnTo>
                  <a:lnTo>
                    <a:pt x="66324" y="1292336"/>
                  </a:lnTo>
                  <a:lnTo>
                    <a:pt x="38673" y="1258825"/>
                  </a:lnTo>
                  <a:lnTo>
                    <a:pt x="17795" y="1220360"/>
                  </a:lnTo>
                  <a:lnTo>
                    <a:pt x="4600" y="1177850"/>
                  </a:lnTo>
                  <a:lnTo>
                    <a:pt x="0" y="1132204"/>
                  </a:lnTo>
                  <a:lnTo>
                    <a:pt x="0" y="226441"/>
                  </a:lnTo>
                  <a:close/>
                </a:path>
              </a:pathLst>
            </a:custGeom>
            <a:ln w="9525">
              <a:solidFill>
                <a:srgbClr val="55CE7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6" name="object 16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2500248" y="305930"/>
              <a:ext cx="1714500" cy="733945"/>
            </a:xfrm>
            <a:prstGeom prst="rect">
              <a:avLst/>
            </a:prstGeom>
          </p:spPr>
        </p:pic>
        <p:pic>
          <p:nvPicPr>
            <p:cNvPr id="17" name="object 17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2738628" y="1024127"/>
              <a:ext cx="1897379" cy="371855"/>
            </a:xfrm>
            <a:prstGeom prst="rect">
              <a:avLst/>
            </a:prstGeom>
          </p:spPr>
        </p:pic>
        <p:pic>
          <p:nvPicPr>
            <p:cNvPr id="18" name="object 18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4401311" y="1024127"/>
              <a:ext cx="1577339" cy="371855"/>
            </a:xfrm>
            <a:prstGeom prst="rect">
              <a:avLst/>
            </a:prstGeom>
          </p:spPr>
        </p:pic>
        <p:pic>
          <p:nvPicPr>
            <p:cNvPr id="19" name="object 19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3169919" y="1207007"/>
              <a:ext cx="1546859" cy="371855"/>
            </a:xfrm>
            <a:prstGeom prst="rect">
              <a:avLst/>
            </a:prstGeom>
          </p:spPr>
        </p:pic>
        <p:pic>
          <p:nvPicPr>
            <p:cNvPr id="20" name="object 20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4482083" y="1207007"/>
              <a:ext cx="284988" cy="371855"/>
            </a:xfrm>
            <a:prstGeom prst="rect">
              <a:avLst/>
            </a:prstGeom>
          </p:spPr>
        </p:pic>
        <p:pic>
          <p:nvPicPr>
            <p:cNvPr id="21" name="object 21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4572000" y="1207007"/>
              <a:ext cx="1013460" cy="371855"/>
            </a:xfrm>
            <a:prstGeom prst="rect">
              <a:avLst/>
            </a:prstGeom>
          </p:spPr>
        </p:pic>
      </p:grpSp>
      <p:sp>
        <p:nvSpPr>
          <p:cNvPr id="22" name="object 22"/>
          <p:cNvSpPr txBox="1"/>
          <p:nvPr/>
        </p:nvSpPr>
        <p:spPr>
          <a:xfrm>
            <a:off x="2842005" y="1068451"/>
            <a:ext cx="3029585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Arial"/>
                <a:cs typeface="Arial"/>
              </a:rPr>
              <a:t>6ta.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Edición</a:t>
            </a:r>
            <a:r>
              <a:rPr sz="1200" b="1" spc="-10" dirty="0">
                <a:latin typeface="Arial"/>
                <a:cs typeface="Arial"/>
              </a:rPr>
              <a:t> Volumen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I</a:t>
            </a:r>
            <a:r>
              <a:rPr sz="1200" b="1" spc="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Enero</a:t>
            </a:r>
            <a:r>
              <a:rPr sz="1200" b="1" spc="-3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a</a:t>
            </a:r>
            <a:r>
              <a:rPr sz="1200" b="1" spc="-2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Julio</a:t>
            </a:r>
            <a:r>
              <a:rPr sz="1200" b="1" spc="-5" dirty="0">
                <a:latin typeface="Arial"/>
                <a:cs typeface="Arial"/>
              </a:rPr>
              <a:t> </a:t>
            </a:r>
            <a:r>
              <a:rPr sz="1200" b="1" spc="-20" dirty="0">
                <a:latin typeface="Arial"/>
                <a:cs typeface="Arial"/>
              </a:rPr>
              <a:t>2021</a:t>
            </a:r>
            <a:endParaRPr sz="1200">
              <a:latin typeface="Arial"/>
              <a:cs typeface="Arial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3273297" y="1251331"/>
            <a:ext cx="216789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Arial"/>
                <a:cs typeface="Arial"/>
              </a:rPr>
              <a:t>Revista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Semestral-</a:t>
            </a:r>
            <a:r>
              <a:rPr sz="1200" b="1" spc="-40" dirty="0">
                <a:latin typeface="Arial"/>
                <a:cs typeface="Arial"/>
              </a:rPr>
              <a:t> </a:t>
            </a:r>
            <a:r>
              <a:rPr sz="1200" b="1" spc="-10" dirty="0">
                <a:latin typeface="Arial"/>
                <a:cs typeface="Arial"/>
              </a:rPr>
              <a:t>Venezuela</a:t>
            </a:r>
            <a:endParaRPr sz="1200">
              <a:latin typeface="Arial"/>
              <a:cs typeface="Arial"/>
            </a:endParaRPr>
          </a:p>
        </p:txBody>
      </p:sp>
      <p:grpSp>
        <p:nvGrpSpPr>
          <p:cNvPr id="24" name="object 24"/>
          <p:cNvGrpSpPr/>
          <p:nvPr/>
        </p:nvGrpSpPr>
        <p:grpSpPr>
          <a:xfrm>
            <a:off x="320929" y="234695"/>
            <a:ext cx="6228715" cy="2840990"/>
            <a:chOff x="320929" y="234695"/>
            <a:chExt cx="6228715" cy="2840990"/>
          </a:xfrm>
        </p:grpSpPr>
        <p:pic>
          <p:nvPicPr>
            <p:cNvPr id="25" name="object 25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324612" y="234695"/>
              <a:ext cx="1719072" cy="1341120"/>
            </a:xfrm>
            <a:prstGeom prst="rect">
              <a:avLst/>
            </a:prstGeom>
          </p:spPr>
        </p:pic>
        <p:sp>
          <p:nvSpPr>
            <p:cNvPr id="26" name="object 26"/>
            <p:cNvSpPr/>
            <p:nvPr/>
          </p:nvSpPr>
          <p:spPr>
            <a:xfrm>
              <a:off x="333629" y="1522069"/>
              <a:ext cx="6203315" cy="646430"/>
            </a:xfrm>
            <a:custGeom>
              <a:avLst/>
              <a:gdLst/>
              <a:ahLst/>
              <a:cxnLst/>
              <a:rect l="l" t="t" r="r" b="b"/>
              <a:pathLst>
                <a:path w="6203315" h="646430">
                  <a:moveTo>
                    <a:pt x="6202934" y="0"/>
                  </a:moveTo>
                  <a:lnTo>
                    <a:pt x="0" y="0"/>
                  </a:lnTo>
                  <a:lnTo>
                    <a:pt x="0" y="646328"/>
                  </a:lnTo>
                  <a:lnTo>
                    <a:pt x="6202934" y="646328"/>
                  </a:lnTo>
                  <a:lnTo>
                    <a:pt x="620293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333629" y="1522069"/>
              <a:ext cx="6203315" cy="646430"/>
            </a:xfrm>
            <a:custGeom>
              <a:avLst/>
              <a:gdLst/>
              <a:ahLst/>
              <a:cxnLst/>
              <a:rect l="l" t="t" r="r" b="b"/>
              <a:pathLst>
                <a:path w="6203315" h="646430">
                  <a:moveTo>
                    <a:pt x="0" y="646328"/>
                  </a:moveTo>
                  <a:lnTo>
                    <a:pt x="6202934" y="646328"/>
                  </a:lnTo>
                  <a:lnTo>
                    <a:pt x="6202934" y="0"/>
                  </a:lnTo>
                  <a:lnTo>
                    <a:pt x="0" y="0"/>
                  </a:lnTo>
                  <a:lnTo>
                    <a:pt x="0" y="646328"/>
                  </a:lnTo>
                  <a:close/>
                </a:path>
              </a:pathLst>
            </a:custGeom>
            <a:ln w="25399">
              <a:solidFill>
                <a:srgbClr val="5BD078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333629" y="2123757"/>
              <a:ext cx="6203315" cy="939165"/>
            </a:xfrm>
            <a:custGeom>
              <a:avLst/>
              <a:gdLst/>
              <a:ahLst/>
              <a:cxnLst/>
              <a:rect l="l" t="t" r="r" b="b"/>
              <a:pathLst>
                <a:path w="6203315" h="939164">
                  <a:moveTo>
                    <a:pt x="6202934" y="0"/>
                  </a:moveTo>
                  <a:lnTo>
                    <a:pt x="0" y="0"/>
                  </a:lnTo>
                  <a:lnTo>
                    <a:pt x="0" y="938720"/>
                  </a:lnTo>
                  <a:lnTo>
                    <a:pt x="6202934" y="938720"/>
                  </a:lnTo>
                  <a:lnTo>
                    <a:pt x="620293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333629" y="2123757"/>
              <a:ext cx="6203315" cy="939165"/>
            </a:xfrm>
            <a:custGeom>
              <a:avLst/>
              <a:gdLst/>
              <a:ahLst/>
              <a:cxnLst/>
              <a:rect l="l" t="t" r="r" b="b"/>
              <a:pathLst>
                <a:path w="6203315" h="939164">
                  <a:moveTo>
                    <a:pt x="0" y="938720"/>
                  </a:moveTo>
                  <a:lnTo>
                    <a:pt x="6202934" y="938720"/>
                  </a:lnTo>
                  <a:lnTo>
                    <a:pt x="6202934" y="0"/>
                  </a:lnTo>
                  <a:lnTo>
                    <a:pt x="0" y="0"/>
                  </a:lnTo>
                  <a:lnTo>
                    <a:pt x="0" y="938720"/>
                  </a:lnTo>
                  <a:close/>
                </a:path>
              </a:pathLst>
            </a:custGeom>
            <a:ln w="25400">
              <a:solidFill>
                <a:srgbClr val="5BD078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0" name="object 30"/>
          <p:cNvSpPr txBox="1"/>
          <p:nvPr/>
        </p:nvSpPr>
        <p:spPr>
          <a:xfrm>
            <a:off x="268935" y="1550923"/>
            <a:ext cx="6370320" cy="7166064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907539" marR="1936750" indent="163195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Times New Roman"/>
                <a:cs typeface="Times New Roman"/>
              </a:rPr>
              <a:t>Specialist</a:t>
            </a:r>
            <a:r>
              <a:rPr sz="1200" b="1" spc="-3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Mirian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Josefina</a:t>
            </a:r>
            <a:r>
              <a:rPr sz="1200" b="1" spc="-4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Milano</a:t>
            </a:r>
            <a:r>
              <a:rPr sz="1200" b="1" spc="50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El</a:t>
            </a:r>
            <a:r>
              <a:rPr sz="1200" b="1" spc="-3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Mácaro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Rural</a:t>
            </a:r>
            <a:r>
              <a:rPr sz="1200" b="1" spc="-3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Pedagogical</a:t>
            </a:r>
            <a:r>
              <a:rPr sz="1200" b="1" spc="-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Institute </a:t>
            </a:r>
            <a:r>
              <a:rPr sz="1200" b="1" dirty="0">
                <a:latin typeface="Times New Roman"/>
                <a:cs typeface="Times New Roman"/>
              </a:rPr>
              <a:t>Email: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chemeClr val="tx1"/>
                </a:solidFill>
                <a:latin typeface="Times New Roman"/>
                <a:cs typeface="Times New Roman"/>
                <a:hlinkClick r:id="rId16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miriamjosefina57@gmail.com</a:t>
            </a:r>
            <a:endParaRPr sz="1200" dirty="0">
              <a:solidFill>
                <a:schemeClr val="tx1"/>
              </a:solidFill>
              <a:latin typeface="Times New Roman"/>
              <a:cs typeface="Times New Roman"/>
            </a:endParaRPr>
          </a:p>
          <a:p>
            <a:pPr marL="156210" marR="184785">
              <a:lnSpc>
                <a:spcPct val="100000"/>
              </a:lnSpc>
              <a:spcBef>
                <a:spcPts val="420"/>
              </a:spcBef>
            </a:pPr>
            <a:r>
              <a:rPr sz="1100" b="1" dirty="0">
                <a:latin typeface="Times New Roman"/>
                <a:cs typeface="Times New Roman"/>
              </a:rPr>
              <a:t>How</a:t>
            </a:r>
            <a:r>
              <a:rPr sz="1100" b="1" spc="10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to</a:t>
            </a:r>
            <a:r>
              <a:rPr sz="1100" b="1" spc="9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cite</a:t>
            </a:r>
            <a:r>
              <a:rPr sz="1100" b="1" spc="9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this</a:t>
            </a:r>
            <a:r>
              <a:rPr sz="1100" b="1" spc="9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article:</a:t>
            </a:r>
            <a:r>
              <a:rPr sz="1100" b="1" spc="8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Mirian</a:t>
            </a:r>
            <a:r>
              <a:rPr sz="1100" b="1" spc="9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J.</a:t>
            </a:r>
            <a:r>
              <a:rPr sz="1100" b="1" spc="9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Milano.</a:t>
            </a:r>
            <a:r>
              <a:rPr sz="1100" b="1" spc="9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(2021),</a:t>
            </a:r>
            <a:r>
              <a:rPr sz="1100" b="1" spc="8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"Facilitative</a:t>
            </a:r>
            <a:r>
              <a:rPr sz="1100" b="1" spc="9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Learning</a:t>
            </a:r>
            <a:r>
              <a:rPr sz="1100" b="1" spc="9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Skills</a:t>
            </a:r>
            <a:r>
              <a:rPr sz="1100" b="1" spc="9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8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the</a:t>
            </a:r>
            <a:r>
              <a:rPr sz="1100" b="1" spc="9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Praxis</a:t>
            </a:r>
            <a:r>
              <a:rPr sz="1100" b="1" spc="10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of</a:t>
            </a:r>
            <a:r>
              <a:rPr sz="1100" b="1" spc="95" dirty="0">
                <a:latin typeface="Times New Roman"/>
                <a:cs typeface="Times New Roman"/>
              </a:rPr>
              <a:t> </a:t>
            </a:r>
            <a:r>
              <a:rPr sz="1100" b="1" spc="-25" dirty="0">
                <a:latin typeface="Times New Roman"/>
                <a:cs typeface="Times New Roman"/>
              </a:rPr>
              <a:t>the </a:t>
            </a:r>
            <a:r>
              <a:rPr sz="1100" b="1" dirty="0">
                <a:latin typeface="Times New Roman"/>
                <a:cs typeface="Times New Roman"/>
              </a:rPr>
              <a:t>Basic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Education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Teacher."</a:t>
            </a:r>
            <a:r>
              <a:rPr sz="1100" b="1" spc="-1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</a:t>
            </a:r>
            <a:r>
              <a:rPr sz="1100" b="1" spc="-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(1--</a:t>
            </a:r>
            <a:r>
              <a:rPr sz="1100" b="1" spc="-25" dirty="0">
                <a:latin typeface="Times New Roman"/>
                <a:cs typeface="Times New Roman"/>
              </a:rPr>
              <a:t>16)</a:t>
            </a:r>
            <a:endParaRPr sz="1100" dirty="0">
              <a:latin typeface="Times New Roman"/>
              <a:cs typeface="Times New Roman"/>
            </a:endParaRPr>
          </a:p>
          <a:p>
            <a:pPr marL="2600960">
              <a:lnSpc>
                <a:spcPct val="100000"/>
              </a:lnSpc>
            </a:pPr>
            <a:r>
              <a:rPr sz="1100" b="1" dirty="0">
                <a:latin typeface="Times New Roman"/>
                <a:cs typeface="Times New Roman"/>
              </a:rPr>
              <a:t>Received:</a:t>
            </a:r>
            <a:r>
              <a:rPr sz="1100" b="1" spc="-4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August</a:t>
            </a:r>
            <a:r>
              <a:rPr sz="1100" b="1" spc="-10" dirty="0">
                <a:latin typeface="Times New Roman"/>
                <a:cs typeface="Times New Roman"/>
              </a:rPr>
              <a:t> </a:t>
            </a:r>
            <a:r>
              <a:rPr sz="1100" b="1" spc="-20" dirty="0">
                <a:latin typeface="Times New Roman"/>
                <a:cs typeface="Times New Roman"/>
              </a:rPr>
              <a:t>2020</a:t>
            </a:r>
            <a:endParaRPr sz="1100" dirty="0">
              <a:latin typeface="Times New Roman"/>
              <a:cs typeface="Times New Roman"/>
            </a:endParaRPr>
          </a:p>
          <a:p>
            <a:pPr marL="2600960">
              <a:lnSpc>
                <a:spcPct val="100000"/>
              </a:lnSpc>
            </a:pPr>
            <a:r>
              <a:rPr sz="1100" b="1" dirty="0">
                <a:latin typeface="Times New Roman"/>
                <a:cs typeface="Times New Roman"/>
              </a:rPr>
              <a:t>Revised: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September</a:t>
            </a:r>
            <a:r>
              <a:rPr sz="1100" b="1" spc="-50" dirty="0">
                <a:latin typeface="Times New Roman"/>
                <a:cs typeface="Times New Roman"/>
              </a:rPr>
              <a:t> </a:t>
            </a:r>
            <a:r>
              <a:rPr sz="1100" b="1" spc="-20" dirty="0">
                <a:latin typeface="Times New Roman"/>
                <a:cs typeface="Times New Roman"/>
              </a:rPr>
              <a:t>2020</a:t>
            </a:r>
            <a:endParaRPr sz="1100" dirty="0">
              <a:latin typeface="Times New Roman"/>
              <a:cs typeface="Times New Roman"/>
            </a:endParaRPr>
          </a:p>
          <a:p>
            <a:pPr marL="2600960">
              <a:lnSpc>
                <a:spcPct val="100000"/>
              </a:lnSpc>
            </a:pPr>
            <a:r>
              <a:rPr sz="1100" b="1" dirty="0">
                <a:latin typeface="Times New Roman"/>
                <a:cs typeface="Times New Roman"/>
              </a:rPr>
              <a:t>Accepted: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October</a:t>
            </a:r>
            <a:r>
              <a:rPr sz="1100" b="1" spc="-45" dirty="0">
                <a:latin typeface="Times New Roman"/>
                <a:cs typeface="Times New Roman"/>
              </a:rPr>
              <a:t> </a:t>
            </a:r>
            <a:r>
              <a:rPr sz="1100" b="1" spc="-20" dirty="0">
                <a:latin typeface="Times New Roman"/>
                <a:cs typeface="Times New Roman"/>
              </a:rPr>
              <a:t>2020</a:t>
            </a:r>
            <a:endParaRPr sz="1100" dirty="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100" dirty="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5"/>
              </a:spcBef>
            </a:pPr>
            <a:endParaRPr sz="1100" dirty="0">
              <a:latin typeface="Times New Roman"/>
              <a:cs typeface="Times New Roman"/>
            </a:endParaRPr>
          </a:p>
          <a:p>
            <a:pPr marR="33655" algn="ctr">
              <a:lnSpc>
                <a:spcPct val="100000"/>
              </a:lnSpc>
            </a:pPr>
            <a:r>
              <a:rPr sz="1200" b="1" dirty="0">
                <a:latin typeface="Times New Roman"/>
                <a:cs typeface="Times New Roman"/>
              </a:rPr>
              <a:t>Facilitative</a:t>
            </a:r>
            <a:r>
              <a:rPr sz="1200" b="1" spc="1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Learning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Skills</a:t>
            </a:r>
            <a:r>
              <a:rPr sz="1200" b="1" spc="-4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in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the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Praxis of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the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Basic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Education</a:t>
            </a:r>
            <a:r>
              <a:rPr sz="1200" b="1" spc="-6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Teacher.</a:t>
            </a:r>
            <a:endParaRPr sz="1200" dirty="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14"/>
              </a:spcBef>
            </a:pPr>
            <a:endParaRPr sz="1200" dirty="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</a:pPr>
            <a:r>
              <a:rPr sz="1200" b="1" spc="-10" dirty="0">
                <a:latin typeface="Times New Roman"/>
                <a:cs typeface="Times New Roman"/>
              </a:rPr>
              <a:t>ABSTRACT</a:t>
            </a:r>
            <a:endParaRPr sz="1200" dirty="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815"/>
              </a:spcBef>
            </a:pPr>
            <a:endParaRPr sz="1200" dirty="0">
              <a:latin typeface="Times New Roman"/>
              <a:cs typeface="Times New Roman"/>
            </a:endParaRPr>
          </a:p>
          <a:p>
            <a:pPr marL="12700" marR="5080" algn="just">
              <a:lnSpc>
                <a:spcPct val="100000"/>
              </a:lnSpc>
              <a:spcBef>
                <a:spcPts val="5"/>
              </a:spcBef>
            </a:pP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problem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under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investigation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is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justified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need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study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depth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teaching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mediation, </a:t>
            </a:r>
            <a:r>
              <a:rPr sz="1200" dirty="0">
                <a:latin typeface="Times New Roman"/>
                <a:cs typeface="Times New Roman"/>
              </a:rPr>
              <a:t>expressed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consideration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elements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didactics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that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need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be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deployed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class </a:t>
            </a:r>
            <a:r>
              <a:rPr sz="1200" dirty="0">
                <a:latin typeface="Times New Roman"/>
                <a:cs typeface="Times New Roman"/>
              </a:rPr>
              <a:t>sessions,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because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their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importance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enhancing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learning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and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scope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competencies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the </a:t>
            </a:r>
            <a:r>
              <a:rPr sz="1200" dirty="0">
                <a:latin typeface="Times New Roman"/>
                <a:cs typeface="Times New Roman"/>
              </a:rPr>
              <a:t>different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degrees.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this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reason,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learning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skills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practice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first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and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second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stage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teachers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of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Basic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School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"Venezuelan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Federation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Teachers"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located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San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Juan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Morros,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Guárico </a:t>
            </a:r>
            <a:r>
              <a:rPr sz="1200" dirty="0">
                <a:latin typeface="Times New Roman"/>
                <a:cs typeface="Times New Roman"/>
              </a:rPr>
              <a:t>state,</a:t>
            </a:r>
            <a:r>
              <a:rPr sz="1200" spc="3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are</a:t>
            </a:r>
            <a:r>
              <a:rPr sz="1200" spc="3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analyzed.</a:t>
            </a:r>
            <a:r>
              <a:rPr sz="1200" spc="3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3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theoretical</a:t>
            </a:r>
            <a:r>
              <a:rPr sz="1200" spc="3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basis</a:t>
            </a:r>
            <a:r>
              <a:rPr sz="1200" spc="3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is</a:t>
            </a:r>
            <a:r>
              <a:rPr sz="1200" spc="3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based</a:t>
            </a:r>
            <a:r>
              <a:rPr sz="1200" spc="3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on</a:t>
            </a:r>
            <a:r>
              <a:rPr sz="1200" spc="3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Ausubel's</a:t>
            </a:r>
            <a:r>
              <a:rPr sz="1200" spc="3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meaningful</a:t>
            </a:r>
            <a:r>
              <a:rPr sz="1200" spc="3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learning,</a:t>
            </a:r>
            <a:r>
              <a:rPr sz="1200" spc="38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Brunner's </a:t>
            </a:r>
            <a:r>
              <a:rPr sz="1200" dirty="0">
                <a:latin typeface="Times New Roman"/>
                <a:cs typeface="Times New Roman"/>
              </a:rPr>
              <a:t>contributions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and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constructivist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thinking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Piaget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and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Vigostky.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Methodologically,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it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is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part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the </a:t>
            </a:r>
            <a:r>
              <a:rPr sz="1200" dirty="0">
                <a:latin typeface="Times New Roman"/>
                <a:cs typeface="Times New Roman"/>
              </a:rPr>
              <a:t>type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analytical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research,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with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transsectal,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contemporary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design,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Univariable,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having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population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34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classroom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teachers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from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1st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6th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grades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and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sample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was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12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teachers.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direct,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structured </a:t>
            </a:r>
            <a:r>
              <a:rPr sz="1200" dirty="0">
                <a:latin typeface="Times New Roman"/>
                <a:cs typeface="Times New Roman"/>
              </a:rPr>
              <a:t>observation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technique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and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checklist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based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on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dimensions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variable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were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used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data </a:t>
            </a:r>
            <a:r>
              <a:rPr sz="1200" dirty="0">
                <a:latin typeface="Times New Roman"/>
                <a:cs typeface="Times New Roman"/>
              </a:rPr>
              <a:t>collection: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motivation,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stimulus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variation,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interaction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and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feedback.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Descriptive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statistics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techniques </a:t>
            </a:r>
            <a:r>
              <a:rPr sz="1200" dirty="0">
                <a:latin typeface="Times New Roman"/>
                <a:cs typeface="Times New Roman"/>
              </a:rPr>
              <a:t>were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applied.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main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result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showed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evidence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uns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favorable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trend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application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learning </a:t>
            </a:r>
            <a:r>
              <a:rPr sz="1200" dirty="0">
                <a:latin typeface="Times New Roman"/>
                <a:cs typeface="Times New Roman"/>
              </a:rPr>
              <a:t>skills, by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comparing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value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obtained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from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Median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(Md-</a:t>
            </a:r>
            <a:r>
              <a:rPr sz="1200" dirty="0">
                <a:latin typeface="Times New Roman"/>
                <a:cs typeface="Times New Roman"/>
              </a:rPr>
              <a:t>9)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 interpretation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table.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Among </a:t>
            </a:r>
            <a:r>
              <a:rPr sz="1200" spc="-25" dirty="0">
                <a:latin typeface="Times New Roman"/>
                <a:cs typeface="Times New Roman"/>
              </a:rPr>
              <a:t>the </a:t>
            </a:r>
            <a:r>
              <a:rPr sz="1200" dirty="0">
                <a:latin typeface="Times New Roman"/>
                <a:cs typeface="Times New Roman"/>
              </a:rPr>
              <a:t>dimensions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studied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learning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skills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that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yielded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greatest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weakness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are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feedback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(Md-</a:t>
            </a:r>
            <a:r>
              <a:rPr sz="1200" dirty="0">
                <a:latin typeface="Times New Roman"/>
                <a:cs typeface="Times New Roman"/>
              </a:rPr>
              <a:t>7,4)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and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variation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stimuli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(Md-</a:t>
            </a:r>
            <a:r>
              <a:rPr sz="1200" dirty="0">
                <a:latin typeface="Times New Roman"/>
                <a:cs typeface="Times New Roman"/>
              </a:rPr>
              <a:t>10,3).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best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worked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are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dynamic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interaction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(Md-</a:t>
            </a:r>
            <a:r>
              <a:rPr sz="1200" dirty="0">
                <a:latin typeface="Times New Roman"/>
                <a:cs typeface="Times New Roman"/>
              </a:rPr>
              <a:t>13.5)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and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motivation (Md-</a:t>
            </a:r>
            <a:r>
              <a:rPr sz="1200" dirty="0">
                <a:latin typeface="Times New Roman"/>
                <a:cs typeface="Times New Roman"/>
              </a:rPr>
              <a:t>12,0).</a:t>
            </a:r>
            <a:r>
              <a:rPr sz="1200" spc="3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It</a:t>
            </a:r>
            <a:r>
              <a:rPr sz="1200" spc="3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is</a:t>
            </a:r>
            <a:r>
              <a:rPr sz="1200" spc="3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concluded</a:t>
            </a:r>
            <a:r>
              <a:rPr sz="1200" spc="3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that</a:t>
            </a:r>
            <a:r>
              <a:rPr sz="1200" spc="3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3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teachers</a:t>
            </a:r>
            <a:r>
              <a:rPr sz="1200" spc="3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participating</a:t>
            </a:r>
            <a:r>
              <a:rPr sz="1200" spc="3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</a:t>
            </a:r>
            <a:r>
              <a:rPr sz="1200" spc="3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3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study</a:t>
            </a:r>
            <a:r>
              <a:rPr sz="1200" spc="3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have</a:t>
            </a:r>
            <a:r>
              <a:rPr sz="1200" spc="3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3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certain</a:t>
            </a:r>
            <a:r>
              <a:rPr sz="1200" spc="3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degree</a:t>
            </a:r>
            <a:r>
              <a:rPr sz="1200" spc="32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of </a:t>
            </a:r>
            <a:r>
              <a:rPr sz="1200" dirty="0">
                <a:latin typeface="Times New Roman"/>
                <a:cs typeface="Times New Roman"/>
              </a:rPr>
              <a:t>application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skills, yet it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is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noted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that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feedback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is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aspect is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worked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very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little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worked,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therefore </a:t>
            </a:r>
            <a:r>
              <a:rPr sz="1200" dirty="0">
                <a:latin typeface="Times New Roman"/>
                <a:cs typeface="Times New Roman"/>
              </a:rPr>
              <a:t>it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requires</a:t>
            </a:r>
            <a:r>
              <a:rPr sz="1200" spc="-10" dirty="0">
                <a:latin typeface="Times New Roman"/>
                <a:cs typeface="Times New Roman"/>
              </a:rPr>
              <a:t> attention.</a:t>
            </a:r>
            <a:endParaRPr sz="1200" dirty="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60"/>
              </a:spcBef>
            </a:pPr>
            <a:endParaRPr sz="1200" dirty="0">
              <a:latin typeface="Times New Roman"/>
              <a:cs typeface="Times New Roman"/>
            </a:endParaRPr>
          </a:p>
          <a:p>
            <a:pPr marL="12700" algn="just">
              <a:lnSpc>
                <a:spcPct val="100000"/>
              </a:lnSpc>
              <a:spcBef>
                <a:spcPts val="5"/>
              </a:spcBef>
            </a:pPr>
            <a:r>
              <a:rPr sz="1200" b="1" dirty="0">
                <a:latin typeface="Times New Roman"/>
                <a:cs typeface="Times New Roman"/>
              </a:rPr>
              <a:t>Descriptors: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Facilitative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skills;</a:t>
            </a:r>
            <a:r>
              <a:rPr sz="1200" spc="-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practice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or</a:t>
            </a:r>
            <a:r>
              <a:rPr sz="1200" spc="-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teacher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mediation;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basic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education</a:t>
            </a:r>
            <a:endParaRPr sz="1200" dirty="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60"/>
              </a:spcBef>
            </a:pPr>
            <a:endParaRPr sz="1200" dirty="0">
              <a:latin typeface="Times New Roman"/>
              <a:cs typeface="Times New Roman"/>
            </a:endParaRPr>
          </a:p>
          <a:p>
            <a:pPr marL="12700" marR="5715" algn="just">
              <a:lnSpc>
                <a:spcPct val="100000"/>
              </a:lnSpc>
            </a:pPr>
            <a:r>
              <a:rPr sz="1200" b="1" dirty="0">
                <a:latin typeface="Times New Roman"/>
                <a:cs typeface="Times New Roman"/>
              </a:rPr>
              <a:t>Biographical</a:t>
            </a:r>
            <a:r>
              <a:rPr sz="1200" b="1" spc="28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Review</a:t>
            </a:r>
            <a:r>
              <a:rPr sz="1200" dirty="0">
                <a:latin typeface="Times New Roman"/>
                <a:cs typeface="Times New Roman"/>
              </a:rPr>
              <a:t>: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Professor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Social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Sciences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mention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(UPEL-</a:t>
            </a:r>
            <a:r>
              <a:rPr sz="1200" dirty="0">
                <a:latin typeface="Times New Roman"/>
                <a:cs typeface="Times New Roman"/>
              </a:rPr>
              <a:t>IPREM).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Specialist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Basic </a:t>
            </a:r>
            <a:r>
              <a:rPr sz="1200" dirty="0">
                <a:latin typeface="Times New Roman"/>
                <a:cs typeface="Times New Roman"/>
              </a:rPr>
              <a:t>Education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(UPEL-</a:t>
            </a:r>
            <a:r>
              <a:rPr sz="1200" dirty="0">
                <a:latin typeface="Times New Roman"/>
                <a:cs typeface="Times New Roman"/>
              </a:rPr>
              <a:t>IPREM)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aspiring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Doctor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Education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Sciences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(UPEL-</a:t>
            </a:r>
            <a:r>
              <a:rPr sz="1200" dirty="0">
                <a:latin typeface="Times New Roman"/>
                <a:cs typeface="Times New Roman"/>
              </a:rPr>
              <a:t>IMPREM).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She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has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worked </a:t>
            </a:r>
            <a:r>
              <a:rPr sz="1200" dirty="0">
                <a:latin typeface="Times New Roman"/>
                <a:cs typeface="Times New Roman"/>
              </a:rPr>
              <a:t>as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teacher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social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area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and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is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currently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 Administrative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Deputy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Director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at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Vicente Emilio</a:t>
            </a:r>
            <a:endParaRPr sz="1200" dirty="0">
              <a:latin typeface="Times New Roman"/>
              <a:cs typeface="Times New Roman"/>
            </a:endParaRPr>
          </a:p>
        </p:txBody>
      </p:sp>
      <p:pic>
        <p:nvPicPr>
          <p:cNvPr id="31" name="object 31"/>
          <p:cNvPicPr/>
          <p:nvPr/>
        </p:nvPicPr>
        <p:blipFill>
          <a:blip r:embed="rId17" cstate="print"/>
          <a:stretch>
            <a:fillRect/>
          </a:stretch>
        </p:blipFill>
        <p:spPr>
          <a:xfrm>
            <a:off x="4725161" y="164274"/>
            <a:ext cx="1805305" cy="893889"/>
          </a:xfrm>
          <a:prstGeom prst="rect">
            <a:avLst/>
          </a:prstGeom>
        </p:spPr>
      </p:pic>
      <p:sp>
        <p:nvSpPr>
          <p:cNvPr id="32" name="object 32"/>
          <p:cNvSpPr txBox="1"/>
          <p:nvPr/>
        </p:nvSpPr>
        <p:spPr>
          <a:xfrm>
            <a:off x="268935" y="8605350"/>
            <a:ext cx="2774315" cy="1943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410"/>
              </a:lnSpc>
            </a:pPr>
            <a:r>
              <a:rPr sz="1200" dirty="0">
                <a:latin typeface="Times New Roman"/>
                <a:cs typeface="Times New Roman"/>
              </a:rPr>
              <a:t>Sojo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High School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San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Juan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Morros.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3" name="object 33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46363" rIns="0" bIns="0" rtlCol="0">
            <a:spAutoFit/>
          </a:bodyPr>
          <a:lstStyle/>
          <a:p>
            <a:pPr marL="240665">
              <a:lnSpc>
                <a:spcPts val="1410"/>
              </a:lnSpc>
            </a:pPr>
            <a:fld id="{81D60167-4931-47E6-BA6A-407CBD079E47}" type="slidenum">
              <a:rPr b="1" spc="-25" dirty="0">
                <a:latin typeface="Times New Roman"/>
                <a:cs typeface="Times New Roman"/>
              </a:rPr>
              <a:t>63</a:t>
            </a:fld>
            <a:endParaRPr b="1" spc="-25" dirty="0">
              <a:latin typeface="Times New Roman"/>
              <a:cs typeface="Times New Roman"/>
            </a:endParaRPr>
          </a:p>
        </p:txBody>
      </p:sp>
      <p:grpSp>
        <p:nvGrpSpPr>
          <p:cNvPr id="34" name="Grupo 33">
            <a:extLst>
              <a:ext uri="{FF2B5EF4-FFF2-40B4-BE49-F238E27FC236}">
                <a16:creationId xmlns:a16="http://schemas.microsoft.com/office/drawing/2014/main" id="{244E0077-8D66-1D57-EEEA-973BCC531BA5}"/>
              </a:ext>
            </a:extLst>
          </p:cNvPr>
          <p:cNvGrpSpPr/>
          <p:nvPr/>
        </p:nvGrpSpPr>
        <p:grpSpPr>
          <a:xfrm>
            <a:off x="105155" y="114806"/>
            <a:ext cx="6665976" cy="1452626"/>
            <a:chOff x="470065" y="1951410"/>
            <a:chExt cx="6665976" cy="1452626"/>
          </a:xfrm>
        </p:grpSpPr>
        <p:grpSp>
          <p:nvGrpSpPr>
            <p:cNvPr id="35" name="object 12">
              <a:extLst>
                <a:ext uri="{FF2B5EF4-FFF2-40B4-BE49-F238E27FC236}">
                  <a16:creationId xmlns:a16="http://schemas.microsoft.com/office/drawing/2014/main" id="{EB6B10AC-96AE-6180-6022-C82429894C3C}"/>
                </a:ext>
              </a:extLst>
            </p:cNvPr>
            <p:cNvGrpSpPr/>
            <p:nvPr/>
          </p:nvGrpSpPr>
          <p:grpSpPr>
            <a:xfrm>
              <a:off x="470065" y="1951664"/>
              <a:ext cx="6665976" cy="1452372"/>
              <a:chOff x="96011" y="115823"/>
              <a:chExt cx="6665976" cy="1452372"/>
            </a:xfrm>
          </p:grpSpPr>
          <p:pic>
            <p:nvPicPr>
              <p:cNvPr id="39" name="object 13">
                <a:extLst>
                  <a:ext uri="{FF2B5EF4-FFF2-40B4-BE49-F238E27FC236}">
                    <a16:creationId xmlns:a16="http://schemas.microsoft.com/office/drawing/2014/main" id="{D7DFAEEC-498F-28E5-7237-BBC93CD7FBA6}"/>
                  </a:ext>
                </a:extLst>
              </p:cNvPr>
              <p:cNvPicPr/>
              <p:nvPr/>
            </p:nvPicPr>
            <p:blipFill>
              <a:blip r:embed="rId7" cstate="print"/>
              <a:stretch>
                <a:fillRect/>
              </a:stretch>
            </p:blipFill>
            <p:spPr>
              <a:xfrm>
                <a:off x="96011" y="115823"/>
                <a:ext cx="6665976" cy="1452372"/>
              </a:xfrm>
              <a:prstGeom prst="rect">
                <a:avLst/>
              </a:prstGeom>
            </p:spPr>
          </p:pic>
          <p:pic>
            <p:nvPicPr>
              <p:cNvPr id="40" name="object 14">
                <a:extLst>
                  <a:ext uri="{FF2B5EF4-FFF2-40B4-BE49-F238E27FC236}">
                    <a16:creationId xmlns:a16="http://schemas.microsoft.com/office/drawing/2014/main" id="{50F3D8BF-6157-263C-7052-3B5DBEE93FC8}"/>
                  </a:ext>
                </a:extLst>
              </p:cNvPr>
              <p:cNvPicPr/>
              <p:nvPr/>
            </p:nvPicPr>
            <p:blipFill>
              <a:blip r:embed="rId8" cstate="print"/>
              <a:stretch>
                <a:fillRect/>
              </a:stretch>
            </p:blipFill>
            <p:spPr>
              <a:xfrm>
                <a:off x="142849" y="142875"/>
                <a:ext cx="6572275" cy="1358646"/>
              </a:xfrm>
              <a:prstGeom prst="rect">
                <a:avLst/>
              </a:prstGeom>
            </p:spPr>
          </p:pic>
          <p:sp>
            <p:nvSpPr>
              <p:cNvPr id="41" name="object 15">
                <a:extLst>
                  <a:ext uri="{FF2B5EF4-FFF2-40B4-BE49-F238E27FC236}">
                    <a16:creationId xmlns:a16="http://schemas.microsoft.com/office/drawing/2014/main" id="{4E94B60E-69BC-7904-6BBF-EA49CEAA1844}"/>
                  </a:ext>
                </a:extLst>
              </p:cNvPr>
              <p:cNvSpPr/>
              <p:nvPr/>
            </p:nvSpPr>
            <p:spPr>
              <a:xfrm>
                <a:off x="142849" y="142875"/>
                <a:ext cx="6572884" cy="1358900"/>
              </a:xfrm>
              <a:custGeom>
                <a:avLst/>
                <a:gdLst/>
                <a:ahLst/>
                <a:cxnLst/>
                <a:rect l="l" t="t" r="r" b="b"/>
                <a:pathLst>
                  <a:path w="6572884" h="1358900">
                    <a:moveTo>
                      <a:pt x="0" y="226441"/>
                    </a:moveTo>
                    <a:lnTo>
                      <a:pt x="4600" y="180795"/>
                    </a:lnTo>
                    <a:lnTo>
                      <a:pt x="17795" y="138285"/>
                    </a:lnTo>
                    <a:lnTo>
                      <a:pt x="38673" y="99820"/>
                    </a:lnTo>
                    <a:lnTo>
                      <a:pt x="66324" y="66309"/>
                    </a:lnTo>
                    <a:lnTo>
                      <a:pt x="99837" y="38663"/>
                    </a:lnTo>
                    <a:lnTo>
                      <a:pt x="138301" y="17789"/>
                    </a:lnTo>
                    <a:lnTo>
                      <a:pt x="180806" y="4599"/>
                    </a:lnTo>
                    <a:lnTo>
                      <a:pt x="226440" y="0"/>
                    </a:lnTo>
                    <a:lnTo>
                      <a:pt x="6345834" y="0"/>
                    </a:lnTo>
                    <a:lnTo>
                      <a:pt x="6391480" y="4599"/>
                    </a:lnTo>
                    <a:lnTo>
                      <a:pt x="6433990" y="17789"/>
                    </a:lnTo>
                    <a:lnTo>
                      <a:pt x="6472455" y="38663"/>
                    </a:lnTo>
                    <a:lnTo>
                      <a:pt x="6505965" y="66309"/>
                    </a:lnTo>
                    <a:lnTo>
                      <a:pt x="6533612" y="99820"/>
                    </a:lnTo>
                    <a:lnTo>
                      <a:pt x="6554485" y="138285"/>
                    </a:lnTo>
                    <a:lnTo>
                      <a:pt x="6567676" y="180795"/>
                    </a:lnTo>
                    <a:lnTo>
                      <a:pt x="6572275" y="226441"/>
                    </a:lnTo>
                    <a:lnTo>
                      <a:pt x="6572275" y="1132204"/>
                    </a:lnTo>
                    <a:lnTo>
                      <a:pt x="6567676" y="1177850"/>
                    </a:lnTo>
                    <a:lnTo>
                      <a:pt x="6554485" y="1220360"/>
                    </a:lnTo>
                    <a:lnTo>
                      <a:pt x="6533612" y="1258825"/>
                    </a:lnTo>
                    <a:lnTo>
                      <a:pt x="6505965" y="1292336"/>
                    </a:lnTo>
                    <a:lnTo>
                      <a:pt x="6472455" y="1319982"/>
                    </a:lnTo>
                    <a:lnTo>
                      <a:pt x="6433990" y="1340856"/>
                    </a:lnTo>
                    <a:lnTo>
                      <a:pt x="6391480" y="1354046"/>
                    </a:lnTo>
                    <a:lnTo>
                      <a:pt x="6345834" y="1358646"/>
                    </a:lnTo>
                    <a:lnTo>
                      <a:pt x="226440" y="1358646"/>
                    </a:lnTo>
                    <a:lnTo>
                      <a:pt x="180806" y="1354046"/>
                    </a:lnTo>
                    <a:lnTo>
                      <a:pt x="138301" y="1340856"/>
                    </a:lnTo>
                    <a:lnTo>
                      <a:pt x="99837" y="1319982"/>
                    </a:lnTo>
                    <a:lnTo>
                      <a:pt x="66324" y="1292336"/>
                    </a:lnTo>
                    <a:lnTo>
                      <a:pt x="38673" y="1258825"/>
                    </a:lnTo>
                    <a:lnTo>
                      <a:pt x="17795" y="1220360"/>
                    </a:lnTo>
                    <a:lnTo>
                      <a:pt x="4600" y="1177850"/>
                    </a:lnTo>
                    <a:lnTo>
                      <a:pt x="0" y="1132204"/>
                    </a:lnTo>
                    <a:lnTo>
                      <a:pt x="0" y="226441"/>
                    </a:lnTo>
                    <a:close/>
                  </a:path>
                </a:pathLst>
              </a:custGeom>
              <a:ln w="9525">
                <a:solidFill>
                  <a:srgbClr val="55CE74"/>
                </a:solidFill>
              </a:ln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pic>
            <p:nvPicPr>
              <p:cNvPr id="42" name="object 16">
                <a:extLst>
                  <a:ext uri="{FF2B5EF4-FFF2-40B4-BE49-F238E27FC236}">
                    <a16:creationId xmlns:a16="http://schemas.microsoft.com/office/drawing/2014/main" id="{80D1AEAA-3B01-B9A6-EA2D-B7AD27FB0E6C}"/>
                  </a:ext>
                </a:extLst>
              </p:cNvPr>
              <p:cNvPicPr/>
              <p:nvPr/>
            </p:nvPicPr>
            <p:blipFill>
              <a:blip r:embed="rId9" cstate="print"/>
              <a:stretch>
                <a:fillRect/>
              </a:stretch>
            </p:blipFill>
            <p:spPr>
              <a:xfrm>
                <a:off x="2500248" y="305930"/>
                <a:ext cx="1714500" cy="733945"/>
              </a:xfrm>
              <a:prstGeom prst="rect">
                <a:avLst/>
              </a:prstGeom>
            </p:spPr>
          </p:pic>
        </p:grpSp>
        <p:sp>
          <p:nvSpPr>
            <p:cNvPr id="36" name="object 16">
              <a:extLst>
                <a:ext uri="{FF2B5EF4-FFF2-40B4-BE49-F238E27FC236}">
                  <a16:creationId xmlns:a16="http://schemas.microsoft.com/office/drawing/2014/main" id="{FA661A13-6E7D-E2A2-BED5-9DE5984B874F}"/>
                </a:ext>
              </a:extLst>
            </p:cNvPr>
            <p:cNvSpPr txBox="1"/>
            <p:nvPr/>
          </p:nvSpPr>
          <p:spPr>
            <a:xfrm>
              <a:off x="2775727" y="2875716"/>
              <a:ext cx="3332858" cy="391795"/>
            </a:xfrm>
            <a:prstGeom prst="rect">
              <a:avLst/>
            </a:prstGeom>
            <a:noFill/>
          </p:spPr>
          <p:txBody>
            <a:bodyPr vert="horz" wrap="square" lIns="0" tIns="12700" rIns="0" bIns="0" rtlCol="0">
              <a:spAutoFit/>
            </a:bodyPr>
            <a:lstStyle/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Volumen 4,  Número 1  Enero a Julio 2021</a:t>
              </a:r>
            </a:p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Revista Semestral. Venezuela</a:t>
              </a:r>
              <a:endParaRPr sz="1200" dirty="0">
                <a:latin typeface="Arial"/>
                <a:cs typeface="Arial"/>
              </a:endParaRPr>
            </a:p>
          </p:txBody>
        </p:sp>
        <p:pic>
          <p:nvPicPr>
            <p:cNvPr id="37" name="object 25">
              <a:extLst>
                <a:ext uri="{FF2B5EF4-FFF2-40B4-BE49-F238E27FC236}">
                  <a16:creationId xmlns:a16="http://schemas.microsoft.com/office/drawing/2014/main" id="{8D719BA2-D6EE-7EFA-88B3-8616285CD234}"/>
                </a:ext>
              </a:extLst>
            </p:cNvPr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470065" y="2027896"/>
              <a:ext cx="2305662" cy="1053903"/>
            </a:xfrm>
            <a:prstGeom prst="rect">
              <a:avLst/>
            </a:prstGeom>
          </p:spPr>
        </p:pic>
        <p:pic>
          <p:nvPicPr>
            <p:cNvPr id="38" name="object 31">
              <a:extLst>
                <a:ext uri="{FF2B5EF4-FFF2-40B4-BE49-F238E27FC236}">
                  <a16:creationId xmlns:a16="http://schemas.microsoft.com/office/drawing/2014/main" id="{994BD9F9-8867-823A-7156-C77B9C9FEBDC}"/>
                </a:ext>
              </a:extLst>
            </p:cNvPr>
            <p:cNvPicPr/>
            <p:nvPr/>
          </p:nvPicPr>
          <p:blipFill>
            <a:blip r:embed="rId17" cstate="print"/>
            <a:stretch>
              <a:fillRect/>
            </a:stretch>
          </p:blipFill>
          <p:spPr>
            <a:xfrm>
              <a:off x="4932681" y="1951410"/>
              <a:ext cx="1805304" cy="893889"/>
            </a:xfrm>
            <a:prstGeom prst="rect">
              <a:avLst/>
            </a:prstGeom>
          </p:spPr>
        </p:pic>
      </p:grpSp>
    </p:spTree>
  </p:cSld>
  <p:clrMapOvr>
    <a:masterClrMapping/>
  </p:clrMapOvr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94485" y="115823"/>
            <a:ext cx="6669405" cy="8926195"/>
            <a:chOff x="94485" y="115823"/>
            <a:chExt cx="6669405" cy="8926195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44780" y="8700516"/>
              <a:ext cx="6516624" cy="158496"/>
            </a:xfrm>
            <a:prstGeom prst="rect">
              <a:avLst/>
            </a:prstGeom>
          </p:spPr>
        </p:pic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96012" y="115823"/>
              <a:ext cx="6665976" cy="1452372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42849" y="142875"/>
              <a:ext cx="6572275" cy="1358646"/>
            </a:xfrm>
            <a:prstGeom prst="rect">
              <a:avLst/>
            </a:prstGeom>
          </p:spPr>
        </p:pic>
        <p:sp>
          <p:nvSpPr>
            <p:cNvPr id="6" name="object 6"/>
            <p:cNvSpPr/>
            <p:nvPr/>
          </p:nvSpPr>
          <p:spPr>
            <a:xfrm>
              <a:off x="142849" y="142875"/>
              <a:ext cx="6572884" cy="1358900"/>
            </a:xfrm>
            <a:custGeom>
              <a:avLst/>
              <a:gdLst/>
              <a:ahLst/>
              <a:cxnLst/>
              <a:rect l="l" t="t" r="r" b="b"/>
              <a:pathLst>
                <a:path w="6572884" h="1358900">
                  <a:moveTo>
                    <a:pt x="0" y="226441"/>
                  </a:moveTo>
                  <a:lnTo>
                    <a:pt x="4600" y="180795"/>
                  </a:lnTo>
                  <a:lnTo>
                    <a:pt x="17795" y="138285"/>
                  </a:lnTo>
                  <a:lnTo>
                    <a:pt x="38673" y="99820"/>
                  </a:lnTo>
                  <a:lnTo>
                    <a:pt x="66324" y="66309"/>
                  </a:lnTo>
                  <a:lnTo>
                    <a:pt x="99837" y="38663"/>
                  </a:lnTo>
                  <a:lnTo>
                    <a:pt x="138301" y="17789"/>
                  </a:lnTo>
                  <a:lnTo>
                    <a:pt x="180806" y="4599"/>
                  </a:lnTo>
                  <a:lnTo>
                    <a:pt x="226440" y="0"/>
                  </a:lnTo>
                  <a:lnTo>
                    <a:pt x="6345834" y="0"/>
                  </a:lnTo>
                  <a:lnTo>
                    <a:pt x="6391480" y="4599"/>
                  </a:lnTo>
                  <a:lnTo>
                    <a:pt x="6433990" y="17789"/>
                  </a:lnTo>
                  <a:lnTo>
                    <a:pt x="6472455" y="38663"/>
                  </a:lnTo>
                  <a:lnTo>
                    <a:pt x="6505965" y="66309"/>
                  </a:lnTo>
                  <a:lnTo>
                    <a:pt x="6533612" y="99820"/>
                  </a:lnTo>
                  <a:lnTo>
                    <a:pt x="6554485" y="138285"/>
                  </a:lnTo>
                  <a:lnTo>
                    <a:pt x="6567676" y="180795"/>
                  </a:lnTo>
                  <a:lnTo>
                    <a:pt x="6572275" y="226441"/>
                  </a:lnTo>
                  <a:lnTo>
                    <a:pt x="6572275" y="1132204"/>
                  </a:lnTo>
                  <a:lnTo>
                    <a:pt x="6567676" y="1177850"/>
                  </a:lnTo>
                  <a:lnTo>
                    <a:pt x="6554485" y="1220360"/>
                  </a:lnTo>
                  <a:lnTo>
                    <a:pt x="6533612" y="1258825"/>
                  </a:lnTo>
                  <a:lnTo>
                    <a:pt x="6505965" y="1292336"/>
                  </a:lnTo>
                  <a:lnTo>
                    <a:pt x="6472455" y="1319982"/>
                  </a:lnTo>
                  <a:lnTo>
                    <a:pt x="6433990" y="1340856"/>
                  </a:lnTo>
                  <a:lnTo>
                    <a:pt x="6391480" y="1354046"/>
                  </a:lnTo>
                  <a:lnTo>
                    <a:pt x="6345834" y="1358646"/>
                  </a:lnTo>
                  <a:lnTo>
                    <a:pt x="226440" y="1358646"/>
                  </a:lnTo>
                  <a:lnTo>
                    <a:pt x="180806" y="1354046"/>
                  </a:lnTo>
                  <a:lnTo>
                    <a:pt x="138301" y="1340856"/>
                  </a:lnTo>
                  <a:lnTo>
                    <a:pt x="99837" y="1319982"/>
                  </a:lnTo>
                  <a:lnTo>
                    <a:pt x="66324" y="1292336"/>
                  </a:lnTo>
                  <a:lnTo>
                    <a:pt x="38673" y="1258825"/>
                  </a:lnTo>
                  <a:lnTo>
                    <a:pt x="17795" y="1220360"/>
                  </a:lnTo>
                  <a:lnTo>
                    <a:pt x="4600" y="1177850"/>
                  </a:lnTo>
                  <a:lnTo>
                    <a:pt x="0" y="1132204"/>
                  </a:lnTo>
                  <a:lnTo>
                    <a:pt x="0" y="226441"/>
                  </a:lnTo>
                  <a:close/>
                </a:path>
              </a:pathLst>
            </a:custGeom>
            <a:ln w="9525">
              <a:solidFill>
                <a:srgbClr val="55CE7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" name="object 7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2500248" y="305930"/>
              <a:ext cx="1714500" cy="733945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2738628" y="1024127"/>
              <a:ext cx="1897379" cy="371855"/>
            </a:xfrm>
            <a:prstGeom prst="rect">
              <a:avLst/>
            </a:prstGeom>
          </p:spPr>
        </p:pic>
        <p:pic>
          <p:nvPicPr>
            <p:cNvPr id="9" name="object 9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4401312" y="1024127"/>
              <a:ext cx="1577339" cy="371855"/>
            </a:xfrm>
            <a:prstGeom prst="rect">
              <a:avLst/>
            </a:prstGeom>
          </p:spPr>
        </p:pic>
        <p:pic>
          <p:nvPicPr>
            <p:cNvPr id="10" name="object 10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3169920" y="1207007"/>
              <a:ext cx="1546859" cy="371855"/>
            </a:xfrm>
            <a:prstGeom prst="rect">
              <a:avLst/>
            </a:prstGeom>
          </p:spPr>
        </p:pic>
        <p:pic>
          <p:nvPicPr>
            <p:cNvPr id="11" name="object 11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4482083" y="1207007"/>
              <a:ext cx="284988" cy="371855"/>
            </a:xfrm>
            <a:prstGeom prst="rect">
              <a:avLst/>
            </a:prstGeom>
          </p:spPr>
        </p:pic>
        <p:pic>
          <p:nvPicPr>
            <p:cNvPr id="12" name="object 12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4571999" y="1207007"/>
              <a:ext cx="1013460" cy="371855"/>
            </a:xfrm>
            <a:prstGeom prst="rect">
              <a:avLst/>
            </a:prstGeom>
          </p:spPr>
        </p:pic>
        <p:pic>
          <p:nvPicPr>
            <p:cNvPr id="13" name="object 13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324612" y="234695"/>
              <a:ext cx="1719072" cy="1341120"/>
            </a:xfrm>
            <a:prstGeom prst="rect">
              <a:avLst/>
            </a:prstGeom>
          </p:spPr>
        </p:pic>
        <p:pic>
          <p:nvPicPr>
            <p:cNvPr id="14" name="object 14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5606795" y="8193022"/>
              <a:ext cx="1092707" cy="848868"/>
            </a:xfrm>
            <a:prstGeom prst="rect">
              <a:avLst/>
            </a:prstGeom>
          </p:spPr>
        </p:pic>
        <p:pic>
          <p:nvPicPr>
            <p:cNvPr id="15" name="object 15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109728" y="8193022"/>
              <a:ext cx="1092708" cy="848868"/>
            </a:xfrm>
            <a:prstGeom prst="rect">
              <a:avLst/>
            </a:prstGeom>
          </p:spPr>
        </p:pic>
      </p:grpSp>
      <p:sp>
        <p:nvSpPr>
          <p:cNvPr id="16" name="object 16"/>
          <p:cNvSpPr txBox="1"/>
          <p:nvPr/>
        </p:nvSpPr>
        <p:spPr>
          <a:xfrm>
            <a:off x="195478" y="1068451"/>
            <a:ext cx="6372860" cy="6820534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089910" marR="701675" indent="-431800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Arial"/>
                <a:cs typeface="Arial"/>
              </a:rPr>
              <a:t>6ta.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Edición</a:t>
            </a:r>
            <a:r>
              <a:rPr sz="1200" b="1" spc="-10" dirty="0">
                <a:latin typeface="Arial"/>
                <a:cs typeface="Arial"/>
              </a:rPr>
              <a:t> Volumen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I</a:t>
            </a:r>
            <a:r>
              <a:rPr sz="1200" b="1" spc="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Enero</a:t>
            </a:r>
            <a:r>
              <a:rPr sz="1200" b="1" spc="-3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a</a:t>
            </a:r>
            <a:r>
              <a:rPr sz="1200" b="1" spc="-2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Julio</a:t>
            </a:r>
            <a:r>
              <a:rPr sz="1200" b="1" spc="-5" dirty="0">
                <a:latin typeface="Arial"/>
                <a:cs typeface="Arial"/>
              </a:rPr>
              <a:t> </a:t>
            </a:r>
            <a:r>
              <a:rPr sz="1200" b="1" spc="-20" dirty="0">
                <a:latin typeface="Arial"/>
                <a:cs typeface="Arial"/>
              </a:rPr>
              <a:t>2021 </a:t>
            </a:r>
            <a:r>
              <a:rPr sz="1200" b="1" dirty="0">
                <a:latin typeface="Arial"/>
                <a:cs typeface="Arial"/>
              </a:rPr>
              <a:t>Revista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Semestral-</a:t>
            </a:r>
            <a:r>
              <a:rPr sz="1200" b="1" spc="-40" dirty="0">
                <a:latin typeface="Arial"/>
                <a:cs typeface="Arial"/>
              </a:rPr>
              <a:t> </a:t>
            </a:r>
            <a:r>
              <a:rPr sz="1200" b="1" spc="-10" dirty="0">
                <a:latin typeface="Arial"/>
                <a:cs typeface="Arial"/>
              </a:rPr>
              <a:t>Venezuela</a:t>
            </a:r>
            <a:endParaRPr sz="12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305"/>
              </a:spcBef>
            </a:pPr>
            <a:endParaRPr sz="1200">
              <a:latin typeface="Arial"/>
              <a:cs typeface="Arial"/>
            </a:endParaRPr>
          </a:p>
          <a:p>
            <a:pPr marL="214629" algn="ctr">
              <a:lnSpc>
                <a:spcPct val="100000"/>
              </a:lnSpc>
            </a:pPr>
            <a:r>
              <a:rPr sz="1200" b="1" spc="-10" dirty="0">
                <a:latin typeface="Times New Roman"/>
                <a:cs typeface="Times New Roman"/>
              </a:rPr>
              <a:t>INTRODUCCIÓN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60"/>
              </a:spcBef>
            </a:pPr>
            <a:endParaRPr sz="1200">
              <a:latin typeface="Times New Roman"/>
              <a:cs typeface="Times New Roman"/>
            </a:endParaRPr>
          </a:p>
          <a:p>
            <a:pPr marL="375285" marR="5080" indent="-36322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sistemas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educativos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mundo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Latinoamérica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han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planteado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continuamente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exigencias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 </a:t>
            </a:r>
            <a:r>
              <a:rPr sz="1200" dirty="0">
                <a:latin typeface="Times New Roman"/>
                <a:cs typeface="Times New Roman"/>
              </a:rPr>
              <a:t>renovación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acentuadas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formación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integral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logro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competencias,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particular, en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el </a:t>
            </a:r>
            <a:r>
              <a:rPr sz="1200" dirty="0">
                <a:latin typeface="Times New Roman"/>
                <a:cs typeface="Times New Roman"/>
              </a:rPr>
              <a:t>desarrollo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habilidades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cognoscitivas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razonar,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establecer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adecuada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interacción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social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spc="-50" dirty="0">
                <a:latin typeface="Times New Roman"/>
                <a:cs typeface="Times New Roman"/>
              </a:rPr>
              <a:t>y </a:t>
            </a:r>
            <a:r>
              <a:rPr sz="1200" dirty="0">
                <a:latin typeface="Times New Roman"/>
                <a:cs typeface="Times New Roman"/>
              </a:rPr>
              <a:t>expresar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pensamiento.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tendencia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educativa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presente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futuro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3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desarrollo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 </a:t>
            </a:r>
            <a:r>
              <a:rPr sz="1200" dirty="0">
                <a:latin typeface="Times New Roman"/>
                <a:cs typeface="Times New Roman"/>
              </a:rPr>
              <a:t>competencias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cognitivas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básicas,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especial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países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latinoamericanos,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estrategia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formación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humana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eficiencia,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eficacia,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efectividad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pertinencia.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Esta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postura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conecta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concepción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teorías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sobre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enseñanza,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creación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condiciones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4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45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pueda</a:t>
            </a:r>
            <a:r>
              <a:rPr sz="1200" spc="4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llevarse</a:t>
            </a:r>
            <a:r>
              <a:rPr sz="1200" spc="4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45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cabo</a:t>
            </a:r>
            <a:r>
              <a:rPr sz="1200" spc="4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4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aprendizaje</a:t>
            </a:r>
            <a:r>
              <a:rPr sz="1200" spc="4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significativo,</a:t>
            </a:r>
            <a:r>
              <a:rPr sz="1200" spc="48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4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través</a:t>
            </a:r>
            <a:r>
              <a:rPr sz="1200" spc="4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45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4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cuerpo</a:t>
            </a:r>
            <a:r>
              <a:rPr sz="1200" spc="46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 </a:t>
            </a:r>
            <a:r>
              <a:rPr sz="1200" dirty="0">
                <a:latin typeface="Times New Roman"/>
                <a:cs typeface="Times New Roman"/>
              </a:rPr>
              <a:t>conocimientos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estables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organizados,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mediados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docente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implica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estudiante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incorporación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gradual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significativa a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estructura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cognitiva.</a:t>
            </a:r>
            <a:endParaRPr sz="1200">
              <a:latin typeface="Times New Roman"/>
              <a:cs typeface="Times New Roman"/>
            </a:endParaRPr>
          </a:p>
          <a:p>
            <a:pPr marL="375285" marR="5715" indent="-363220" algn="just">
              <a:lnSpc>
                <a:spcPct val="100000"/>
              </a:lnSpc>
              <a:spcBef>
                <a:spcPts val="5"/>
              </a:spcBef>
            </a:pPr>
            <a:r>
              <a:rPr sz="1200" dirty="0">
                <a:latin typeface="Times New Roman"/>
                <a:cs typeface="Times New Roman"/>
              </a:rPr>
              <a:t>Cada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día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hay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mayor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consenso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sobre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necesidad</a:t>
            </a:r>
            <a:r>
              <a:rPr sz="1200" spc="21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pertinencia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estudiar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temática,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porque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sociedad</a:t>
            </a:r>
            <a:r>
              <a:rPr sz="1200" spc="4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4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conocimiento</a:t>
            </a:r>
            <a:r>
              <a:rPr sz="1200" spc="4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requiere</a:t>
            </a:r>
            <a:r>
              <a:rPr sz="1200" spc="48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4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4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le</a:t>
            </a:r>
            <a:r>
              <a:rPr sz="1200" spc="4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dé</a:t>
            </a:r>
            <a:r>
              <a:rPr sz="1200" spc="4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solución</a:t>
            </a:r>
            <a:r>
              <a:rPr sz="1200" spc="4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</a:t>
            </a:r>
            <a:r>
              <a:rPr sz="1200" spc="4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problema</a:t>
            </a:r>
            <a:r>
              <a:rPr sz="1200" spc="4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4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alcance</a:t>
            </a:r>
            <a:r>
              <a:rPr sz="1200" spc="484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 </a:t>
            </a:r>
            <a:r>
              <a:rPr sz="1200" dirty="0">
                <a:latin typeface="Times New Roman"/>
                <a:cs typeface="Times New Roman"/>
              </a:rPr>
              <a:t>competencias</a:t>
            </a:r>
            <a:r>
              <a:rPr sz="1200" spc="3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3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3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ello,</a:t>
            </a:r>
            <a:r>
              <a:rPr sz="1200" spc="3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superar</a:t>
            </a:r>
            <a:r>
              <a:rPr sz="1200" spc="3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3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bajo</a:t>
            </a:r>
            <a:r>
              <a:rPr sz="1200" spc="3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rendimiento,</a:t>
            </a:r>
            <a:r>
              <a:rPr sz="1200" spc="3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3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cual</a:t>
            </a:r>
            <a:r>
              <a:rPr sz="1200" spc="3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</a:t>
            </a:r>
            <a:r>
              <a:rPr sz="1200" spc="3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alcanzado</a:t>
            </a:r>
            <a:r>
              <a:rPr sz="1200" spc="3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niveles</a:t>
            </a:r>
            <a:r>
              <a:rPr sz="1200" spc="370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poco </a:t>
            </a:r>
            <a:r>
              <a:rPr sz="1200" dirty="0">
                <a:latin typeface="Times New Roman"/>
                <a:cs typeface="Times New Roman"/>
              </a:rPr>
              <a:t>favorables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expectativas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finalidades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educación,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Venezuela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evidencian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Ley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Orgánica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Educación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(2009);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ello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escuela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está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obligación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proporcionar </a:t>
            </a:r>
            <a:r>
              <a:rPr sz="1200" dirty="0">
                <a:latin typeface="Times New Roman"/>
                <a:cs typeface="Times New Roman"/>
              </a:rPr>
              <a:t>herramientas</a:t>
            </a:r>
            <a:r>
              <a:rPr sz="1200" spc="4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4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permitan</a:t>
            </a:r>
            <a:r>
              <a:rPr sz="1200" spc="43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educar</a:t>
            </a:r>
            <a:r>
              <a:rPr sz="1200" spc="4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4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4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vida,</a:t>
            </a:r>
            <a:r>
              <a:rPr sz="1200" spc="4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así</a:t>
            </a:r>
            <a:r>
              <a:rPr sz="1200" spc="4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4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plantea</a:t>
            </a:r>
            <a:r>
              <a:rPr sz="1200" spc="4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4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diferentes</a:t>
            </a:r>
            <a:r>
              <a:rPr sz="1200" spc="42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alocuciones </a:t>
            </a:r>
            <a:r>
              <a:rPr sz="1200" dirty="0">
                <a:latin typeface="Times New Roman"/>
                <a:cs typeface="Times New Roman"/>
              </a:rPr>
              <a:t>gubernamentales,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donde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manera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poco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explícita,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deja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entrever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necesidad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“superar </a:t>
            </a:r>
            <a:r>
              <a:rPr sz="1200" dirty="0">
                <a:latin typeface="Times New Roman"/>
                <a:cs typeface="Times New Roman"/>
              </a:rPr>
              <a:t>ciertas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debilidades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sistema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educativo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reflejan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calidad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poco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satisfactoria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 </a:t>
            </a:r>
            <a:r>
              <a:rPr sz="1200" dirty="0">
                <a:latin typeface="Times New Roman"/>
                <a:cs typeface="Times New Roman"/>
              </a:rPr>
              <a:t>egresados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nivel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alto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número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estudiantes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fracasan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desertar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mismo,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según </a:t>
            </a:r>
            <a:r>
              <a:rPr sz="1200" dirty="0">
                <a:latin typeface="Times New Roman"/>
                <a:cs typeface="Times New Roman"/>
              </a:rPr>
              <a:t>datos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Ministerio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Poder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Popular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Educación, </a:t>
            </a:r>
            <a:r>
              <a:rPr sz="1200" spc="-10" dirty="0">
                <a:latin typeface="Times New Roman"/>
                <a:cs typeface="Times New Roman"/>
              </a:rPr>
              <a:t>(2007).</a:t>
            </a:r>
            <a:endParaRPr sz="1200">
              <a:latin typeface="Times New Roman"/>
              <a:cs typeface="Times New Roman"/>
            </a:endParaRPr>
          </a:p>
          <a:p>
            <a:pPr marL="375285" marR="5715" indent="-36322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hecho,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literatura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tanto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nacional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internacional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desde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mediados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años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80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hasta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fecha,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han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difundido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manera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profusa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estudios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sobre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ventajas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importancia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intervención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docente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mediante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aplicación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métodos,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técnicas,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herramientas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estrategias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promover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optimizar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habilidades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necesarias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según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ideal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hombre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desea formar.</a:t>
            </a:r>
            <a:endParaRPr sz="1200">
              <a:latin typeface="Times New Roman"/>
              <a:cs typeface="Times New Roman"/>
            </a:endParaRPr>
          </a:p>
          <a:p>
            <a:pPr marL="375285" marR="5715" indent="-363220" algn="just">
              <a:lnSpc>
                <a:spcPct val="99600"/>
              </a:lnSpc>
              <a:spcBef>
                <a:spcPts val="10"/>
              </a:spcBef>
            </a:pPr>
            <a:r>
              <a:rPr sz="1200" dirty="0">
                <a:latin typeface="Times New Roman"/>
                <a:cs typeface="Times New Roman"/>
              </a:rPr>
              <a:t>Así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mismo,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encuentran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abundantes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planteamientos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sobre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rol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mediador,</a:t>
            </a:r>
            <a:r>
              <a:rPr sz="1200" spc="22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(Vygotzki,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1997; </a:t>
            </a:r>
            <a:r>
              <a:rPr sz="1200" dirty="0">
                <a:latin typeface="Times New Roman"/>
                <a:cs typeface="Times New Roman"/>
              </a:rPr>
              <a:t>Ausubel,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Novak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Hanessian,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1998;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Díaz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Fernández,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1998;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Sant</a:t>
            </a:r>
            <a:r>
              <a:rPr sz="1200" dirty="0">
                <a:latin typeface="Calibri"/>
                <a:cs typeface="Calibri"/>
              </a:rPr>
              <a:t>´</a:t>
            </a:r>
            <a:r>
              <a:rPr sz="1200" dirty="0">
                <a:latin typeface="Times New Roman"/>
                <a:cs typeface="Times New Roman"/>
              </a:rPr>
              <a:t>Ana,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1990¸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Hurtado,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2003) </a:t>
            </a:r>
            <a:r>
              <a:rPr sz="1200" dirty="0">
                <a:latin typeface="Times New Roman"/>
                <a:cs typeface="Times New Roman"/>
              </a:rPr>
              <a:t>donde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docente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convierte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facilitador,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co-</a:t>
            </a:r>
            <a:r>
              <a:rPr sz="1200" dirty="0">
                <a:latin typeface="Times New Roman"/>
                <a:cs typeface="Times New Roman"/>
              </a:rPr>
              <a:t>responsable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éxito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proceso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 </a:t>
            </a:r>
            <a:r>
              <a:rPr sz="1200" dirty="0">
                <a:latin typeface="Times New Roman"/>
                <a:cs typeface="Times New Roman"/>
              </a:rPr>
              <a:t>enseñanza</a:t>
            </a:r>
            <a:r>
              <a:rPr sz="1200" spc="3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aprendizaje,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cual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hoy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tiene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particular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significación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cuando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trata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 desarrollar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el </a:t>
            </a:r>
            <a:r>
              <a:rPr sz="1200" dirty="0">
                <a:latin typeface="Times New Roman"/>
                <a:cs typeface="Times New Roman"/>
              </a:rPr>
              <a:t>pensamiento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estudiantes,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suministrando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condiciones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experiencias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orientadas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propiciar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capacidad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general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estudiante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actúe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intencionalmente,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planteándose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preguntas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spc="-50" dirty="0">
                <a:latin typeface="Times New Roman"/>
                <a:cs typeface="Times New Roman"/>
              </a:rPr>
              <a:t>o </a:t>
            </a:r>
            <a:r>
              <a:rPr sz="1200" dirty="0">
                <a:latin typeface="Times New Roman"/>
                <a:cs typeface="Times New Roman"/>
              </a:rPr>
              <a:t>enigmas,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desarrolle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habilidades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clasificar,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analizar, comparar, </a:t>
            </a:r>
            <a:r>
              <a:rPr sz="1200" dirty="0">
                <a:latin typeface="Times New Roman"/>
                <a:cs typeface="Times New Roman"/>
              </a:rPr>
              <a:t>procesar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información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le</a:t>
            </a:r>
            <a:endParaRPr sz="1200">
              <a:latin typeface="Times New Roman"/>
              <a:cs typeface="Times New Roman"/>
            </a:endParaRPr>
          </a:p>
        </p:txBody>
      </p:sp>
      <p:pic>
        <p:nvPicPr>
          <p:cNvPr id="17" name="object 17"/>
          <p:cNvPicPr/>
          <p:nvPr/>
        </p:nvPicPr>
        <p:blipFill>
          <a:blip r:embed="rId13" cstate="print"/>
          <a:stretch>
            <a:fillRect/>
          </a:stretch>
        </p:blipFill>
        <p:spPr>
          <a:xfrm>
            <a:off x="4725161" y="164274"/>
            <a:ext cx="1805305" cy="893889"/>
          </a:xfrm>
          <a:prstGeom prst="rect">
            <a:avLst/>
          </a:prstGeom>
        </p:spPr>
      </p:pic>
      <p:sp>
        <p:nvSpPr>
          <p:cNvPr id="18" name="object 18"/>
          <p:cNvSpPr txBox="1"/>
          <p:nvPr/>
        </p:nvSpPr>
        <p:spPr>
          <a:xfrm>
            <a:off x="1316482" y="8261840"/>
            <a:ext cx="4224655" cy="372745"/>
          </a:xfrm>
          <a:prstGeom prst="rect">
            <a:avLst/>
          </a:prstGeom>
        </p:spPr>
        <p:txBody>
          <a:bodyPr vert="horz" wrap="square" lIns="0" tIns="6350" rIns="0" bIns="0" rtlCol="0">
            <a:spAutoFit/>
          </a:bodyPr>
          <a:lstStyle/>
          <a:p>
            <a:pPr marL="1385570" marR="5080" indent="-1373505">
              <a:lnSpc>
                <a:spcPts val="1400"/>
              </a:lnSpc>
              <a:spcBef>
                <a:spcPts val="50"/>
              </a:spcBef>
            </a:pPr>
            <a:r>
              <a:rPr sz="1200" b="1" dirty="0">
                <a:latin typeface="Times New Roman"/>
                <a:cs typeface="Times New Roman"/>
              </a:rPr>
              <a:t>“Destrezas</a:t>
            </a:r>
            <a:r>
              <a:rPr sz="1200" b="1" spc="-4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Facilitativas </a:t>
            </a:r>
            <a:r>
              <a:rPr sz="1200" b="1" spc="-10" dirty="0">
                <a:latin typeface="Times New Roman"/>
                <a:cs typeface="Times New Roman"/>
              </a:rPr>
              <a:t>del</a:t>
            </a:r>
            <a:r>
              <a:rPr sz="1200" b="1" spc="-7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Aprendizaje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en</a:t>
            </a:r>
            <a:r>
              <a:rPr sz="1200" b="1" spc="-4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la</a:t>
            </a:r>
            <a:r>
              <a:rPr sz="1200" b="1" spc="-4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Praxis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del</a:t>
            </a:r>
            <a:r>
              <a:rPr sz="1200" b="1" spc="-40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Docente </a:t>
            </a:r>
            <a:r>
              <a:rPr sz="1200" b="1" dirty="0">
                <a:latin typeface="Times New Roman"/>
                <a:cs typeface="Times New Roman"/>
              </a:rPr>
              <a:t>de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Educación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Básica.”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2837179" y="8810785"/>
            <a:ext cx="1559560" cy="1943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410"/>
              </a:lnSpc>
            </a:pPr>
            <a:r>
              <a:rPr sz="1200" b="1" dirty="0">
                <a:latin typeface="Times New Roman"/>
                <a:cs typeface="Times New Roman"/>
              </a:rPr>
              <a:t>Mirian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Josefina</a:t>
            </a:r>
            <a:r>
              <a:rPr sz="1200" b="1" spc="-4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Milano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20" name="object 20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46363" rIns="0" bIns="0" rtlCol="0">
            <a:spAutoFit/>
          </a:bodyPr>
          <a:lstStyle/>
          <a:p>
            <a:pPr marL="240665">
              <a:lnSpc>
                <a:spcPts val="1410"/>
              </a:lnSpc>
            </a:pPr>
            <a:fld id="{81D60167-4931-47E6-BA6A-407CBD079E47}" type="slidenum">
              <a:rPr b="1" spc="-25" dirty="0">
                <a:latin typeface="Times New Roman"/>
                <a:cs typeface="Times New Roman"/>
              </a:rPr>
              <a:t>64</a:t>
            </a:fld>
            <a:endParaRPr b="1" spc="-25" dirty="0">
              <a:latin typeface="Times New Roman"/>
              <a:cs typeface="Times New Roman"/>
            </a:endParaRPr>
          </a:p>
        </p:txBody>
      </p:sp>
      <p:grpSp>
        <p:nvGrpSpPr>
          <p:cNvPr id="21" name="Grupo 20">
            <a:extLst>
              <a:ext uri="{FF2B5EF4-FFF2-40B4-BE49-F238E27FC236}">
                <a16:creationId xmlns:a16="http://schemas.microsoft.com/office/drawing/2014/main" id="{17B2D356-B66F-880A-91D0-EBA44712F1CB}"/>
              </a:ext>
            </a:extLst>
          </p:cNvPr>
          <p:cNvGrpSpPr/>
          <p:nvPr/>
        </p:nvGrpSpPr>
        <p:grpSpPr>
          <a:xfrm>
            <a:off x="65505" y="88391"/>
            <a:ext cx="6665976" cy="1452626"/>
            <a:chOff x="470065" y="1951410"/>
            <a:chExt cx="6665976" cy="1452626"/>
          </a:xfrm>
        </p:grpSpPr>
        <p:grpSp>
          <p:nvGrpSpPr>
            <p:cNvPr id="22" name="object 12">
              <a:extLst>
                <a:ext uri="{FF2B5EF4-FFF2-40B4-BE49-F238E27FC236}">
                  <a16:creationId xmlns:a16="http://schemas.microsoft.com/office/drawing/2014/main" id="{01FBE12B-CAB9-F54E-0FF2-B977FC6683B6}"/>
                </a:ext>
              </a:extLst>
            </p:cNvPr>
            <p:cNvGrpSpPr/>
            <p:nvPr/>
          </p:nvGrpSpPr>
          <p:grpSpPr>
            <a:xfrm>
              <a:off x="470065" y="1951664"/>
              <a:ext cx="6665976" cy="1452372"/>
              <a:chOff x="96011" y="115823"/>
              <a:chExt cx="6665976" cy="1452372"/>
            </a:xfrm>
          </p:grpSpPr>
          <p:pic>
            <p:nvPicPr>
              <p:cNvPr id="26" name="object 13">
                <a:extLst>
                  <a:ext uri="{FF2B5EF4-FFF2-40B4-BE49-F238E27FC236}">
                    <a16:creationId xmlns:a16="http://schemas.microsoft.com/office/drawing/2014/main" id="{EF30950B-0FC4-B5D3-9D8E-C81CCCA10F1C}"/>
                  </a:ext>
                </a:extLst>
              </p:cNvPr>
              <p:cNvPicPr/>
              <p:nvPr/>
            </p:nvPicPr>
            <p:blipFill>
              <a:blip r:embed="rId3" cstate="print"/>
              <a:stretch>
                <a:fillRect/>
              </a:stretch>
            </p:blipFill>
            <p:spPr>
              <a:xfrm>
                <a:off x="96011" y="115823"/>
                <a:ext cx="6665976" cy="1452372"/>
              </a:xfrm>
              <a:prstGeom prst="rect">
                <a:avLst/>
              </a:prstGeom>
            </p:spPr>
          </p:pic>
          <p:pic>
            <p:nvPicPr>
              <p:cNvPr id="27" name="object 14">
                <a:extLst>
                  <a:ext uri="{FF2B5EF4-FFF2-40B4-BE49-F238E27FC236}">
                    <a16:creationId xmlns:a16="http://schemas.microsoft.com/office/drawing/2014/main" id="{E0C8DF84-B5EC-F96A-E4CE-D2AD89C1282F}"/>
                  </a:ext>
                </a:extLst>
              </p:cNvPr>
              <p:cNvPicPr/>
              <p:nvPr/>
            </p:nvPicPr>
            <p:blipFill>
              <a:blip r:embed="rId4" cstate="print"/>
              <a:stretch>
                <a:fillRect/>
              </a:stretch>
            </p:blipFill>
            <p:spPr>
              <a:xfrm>
                <a:off x="142849" y="142875"/>
                <a:ext cx="6572275" cy="1358646"/>
              </a:xfrm>
              <a:prstGeom prst="rect">
                <a:avLst/>
              </a:prstGeom>
            </p:spPr>
          </p:pic>
          <p:sp>
            <p:nvSpPr>
              <p:cNvPr id="28" name="object 15">
                <a:extLst>
                  <a:ext uri="{FF2B5EF4-FFF2-40B4-BE49-F238E27FC236}">
                    <a16:creationId xmlns:a16="http://schemas.microsoft.com/office/drawing/2014/main" id="{DCBD9525-00A7-CAC3-1CEB-8744F81994FD}"/>
                  </a:ext>
                </a:extLst>
              </p:cNvPr>
              <p:cNvSpPr/>
              <p:nvPr/>
            </p:nvSpPr>
            <p:spPr>
              <a:xfrm>
                <a:off x="142849" y="142875"/>
                <a:ext cx="6572884" cy="1358900"/>
              </a:xfrm>
              <a:custGeom>
                <a:avLst/>
                <a:gdLst/>
                <a:ahLst/>
                <a:cxnLst/>
                <a:rect l="l" t="t" r="r" b="b"/>
                <a:pathLst>
                  <a:path w="6572884" h="1358900">
                    <a:moveTo>
                      <a:pt x="0" y="226441"/>
                    </a:moveTo>
                    <a:lnTo>
                      <a:pt x="4600" y="180795"/>
                    </a:lnTo>
                    <a:lnTo>
                      <a:pt x="17795" y="138285"/>
                    </a:lnTo>
                    <a:lnTo>
                      <a:pt x="38673" y="99820"/>
                    </a:lnTo>
                    <a:lnTo>
                      <a:pt x="66324" y="66309"/>
                    </a:lnTo>
                    <a:lnTo>
                      <a:pt x="99837" y="38663"/>
                    </a:lnTo>
                    <a:lnTo>
                      <a:pt x="138301" y="17789"/>
                    </a:lnTo>
                    <a:lnTo>
                      <a:pt x="180806" y="4599"/>
                    </a:lnTo>
                    <a:lnTo>
                      <a:pt x="226440" y="0"/>
                    </a:lnTo>
                    <a:lnTo>
                      <a:pt x="6345834" y="0"/>
                    </a:lnTo>
                    <a:lnTo>
                      <a:pt x="6391480" y="4599"/>
                    </a:lnTo>
                    <a:lnTo>
                      <a:pt x="6433990" y="17789"/>
                    </a:lnTo>
                    <a:lnTo>
                      <a:pt x="6472455" y="38663"/>
                    </a:lnTo>
                    <a:lnTo>
                      <a:pt x="6505965" y="66309"/>
                    </a:lnTo>
                    <a:lnTo>
                      <a:pt x="6533612" y="99820"/>
                    </a:lnTo>
                    <a:lnTo>
                      <a:pt x="6554485" y="138285"/>
                    </a:lnTo>
                    <a:lnTo>
                      <a:pt x="6567676" y="180795"/>
                    </a:lnTo>
                    <a:lnTo>
                      <a:pt x="6572275" y="226441"/>
                    </a:lnTo>
                    <a:lnTo>
                      <a:pt x="6572275" y="1132204"/>
                    </a:lnTo>
                    <a:lnTo>
                      <a:pt x="6567676" y="1177850"/>
                    </a:lnTo>
                    <a:lnTo>
                      <a:pt x="6554485" y="1220360"/>
                    </a:lnTo>
                    <a:lnTo>
                      <a:pt x="6533612" y="1258825"/>
                    </a:lnTo>
                    <a:lnTo>
                      <a:pt x="6505965" y="1292336"/>
                    </a:lnTo>
                    <a:lnTo>
                      <a:pt x="6472455" y="1319982"/>
                    </a:lnTo>
                    <a:lnTo>
                      <a:pt x="6433990" y="1340856"/>
                    </a:lnTo>
                    <a:lnTo>
                      <a:pt x="6391480" y="1354046"/>
                    </a:lnTo>
                    <a:lnTo>
                      <a:pt x="6345834" y="1358646"/>
                    </a:lnTo>
                    <a:lnTo>
                      <a:pt x="226440" y="1358646"/>
                    </a:lnTo>
                    <a:lnTo>
                      <a:pt x="180806" y="1354046"/>
                    </a:lnTo>
                    <a:lnTo>
                      <a:pt x="138301" y="1340856"/>
                    </a:lnTo>
                    <a:lnTo>
                      <a:pt x="99837" y="1319982"/>
                    </a:lnTo>
                    <a:lnTo>
                      <a:pt x="66324" y="1292336"/>
                    </a:lnTo>
                    <a:lnTo>
                      <a:pt x="38673" y="1258825"/>
                    </a:lnTo>
                    <a:lnTo>
                      <a:pt x="17795" y="1220360"/>
                    </a:lnTo>
                    <a:lnTo>
                      <a:pt x="4600" y="1177850"/>
                    </a:lnTo>
                    <a:lnTo>
                      <a:pt x="0" y="1132204"/>
                    </a:lnTo>
                    <a:lnTo>
                      <a:pt x="0" y="226441"/>
                    </a:lnTo>
                    <a:close/>
                  </a:path>
                </a:pathLst>
              </a:custGeom>
              <a:ln w="9525">
                <a:solidFill>
                  <a:srgbClr val="55CE74"/>
                </a:solidFill>
              </a:ln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pic>
            <p:nvPicPr>
              <p:cNvPr id="29" name="object 16">
                <a:extLst>
                  <a:ext uri="{FF2B5EF4-FFF2-40B4-BE49-F238E27FC236}">
                    <a16:creationId xmlns:a16="http://schemas.microsoft.com/office/drawing/2014/main" id="{03A68901-6E2D-BBD1-54FC-B668ED4E76F4}"/>
                  </a:ext>
                </a:extLst>
              </p:cNvPr>
              <p:cNvPicPr/>
              <p:nvPr/>
            </p:nvPicPr>
            <p:blipFill>
              <a:blip r:embed="rId5" cstate="print"/>
              <a:stretch>
                <a:fillRect/>
              </a:stretch>
            </p:blipFill>
            <p:spPr>
              <a:xfrm>
                <a:off x="2500248" y="305930"/>
                <a:ext cx="1714500" cy="733945"/>
              </a:xfrm>
              <a:prstGeom prst="rect">
                <a:avLst/>
              </a:prstGeom>
            </p:spPr>
          </p:pic>
        </p:grpSp>
        <p:sp>
          <p:nvSpPr>
            <p:cNvPr id="23" name="object 16">
              <a:extLst>
                <a:ext uri="{FF2B5EF4-FFF2-40B4-BE49-F238E27FC236}">
                  <a16:creationId xmlns:a16="http://schemas.microsoft.com/office/drawing/2014/main" id="{4F4689C6-0E5D-FF09-C94A-EFB939974471}"/>
                </a:ext>
              </a:extLst>
            </p:cNvPr>
            <p:cNvSpPr txBox="1"/>
            <p:nvPr/>
          </p:nvSpPr>
          <p:spPr>
            <a:xfrm>
              <a:off x="2775727" y="2875716"/>
              <a:ext cx="3332858" cy="391795"/>
            </a:xfrm>
            <a:prstGeom prst="rect">
              <a:avLst/>
            </a:prstGeom>
            <a:noFill/>
          </p:spPr>
          <p:txBody>
            <a:bodyPr vert="horz" wrap="square" lIns="0" tIns="12700" rIns="0" bIns="0" rtlCol="0">
              <a:spAutoFit/>
            </a:bodyPr>
            <a:lstStyle/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Volumen 4,  Número 1  Enero a Julio 2021</a:t>
              </a:r>
            </a:p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Revista Semestral. Venezuela</a:t>
              </a:r>
              <a:endParaRPr sz="1200" dirty="0">
                <a:latin typeface="Arial"/>
                <a:cs typeface="Arial"/>
              </a:endParaRPr>
            </a:p>
          </p:txBody>
        </p:sp>
        <p:pic>
          <p:nvPicPr>
            <p:cNvPr id="24" name="object 25">
              <a:extLst>
                <a:ext uri="{FF2B5EF4-FFF2-40B4-BE49-F238E27FC236}">
                  <a16:creationId xmlns:a16="http://schemas.microsoft.com/office/drawing/2014/main" id="{A4BDB4A2-F562-F35E-985D-34E1CC3C64F8}"/>
                </a:ext>
              </a:extLst>
            </p:cNvPr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470065" y="2027896"/>
              <a:ext cx="2305662" cy="1053903"/>
            </a:xfrm>
            <a:prstGeom prst="rect">
              <a:avLst/>
            </a:prstGeom>
          </p:spPr>
        </p:pic>
        <p:pic>
          <p:nvPicPr>
            <p:cNvPr id="25" name="object 31">
              <a:extLst>
                <a:ext uri="{FF2B5EF4-FFF2-40B4-BE49-F238E27FC236}">
                  <a16:creationId xmlns:a16="http://schemas.microsoft.com/office/drawing/2014/main" id="{9A7D8C6B-217A-29CC-7BBF-9CACFD8BC36A}"/>
                </a:ext>
              </a:extLst>
            </p:cNvPr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4932681" y="1951410"/>
              <a:ext cx="1805304" cy="893889"/>
            </a:xfrm>
            <a:prstGeom prst="rect">
              <a:avLst/>
            </a:prstGeom>
          </p:spPr>
        </p:pic>
      </p:grpSp>
    </p:spTree>
  </p:cSld>
  <p:clrMapOvr>
    <a:masterClrMapping/>
  </p:clrMapOvr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94485" y="115823"/>
            <a:ext cx="6669405" cy="8926195"/>
            <a:chOff x="94485" y="115823"/>
            <a:chExt cx="6669405" cy="8926195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44780" y="8700516"/>
              <a:ext cx="6516624" cy="158496"/>
            </a:xfrm>
            <a:prstGeom prst="rect">
              <a:avLst/>
            </a:prstGeom>
          </p:spPr>
        </p:pic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96012" y="115823"/>
              <a:ext cx="6665976" cy="1452372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42849" y="142875"/>
              <a:ext cx="6572275" cy="1358646"/>
            </a:xfrm>
            <a:prstGeom prst="rect">
              <a:avLst/>
            </a:prstGeom>
          </p:spPr>
        </p:pic>
        <p:sp>
          <p:nvSpPr>
            <p:cNvPr id="6" name="object 6"/>
            <p:cNvSpPr/>
            <p:nvPr/>
          </p:nvSpPr>
          <p:spPr>
            <a:xfrm>
              <a:off x="142849" y="142875"/>
              <a:ext cx="6572884" cy="1358900"/>
            </a:xfrm>
            <a:custGeom>
              <a:avLst/>
              <a:gdLst/>
              <a:ahLst/>
              <a:cxnLst/>
              <a:rect l="l" t="t" r="r" b="b"/>
              <a:pathLst>
                <a:path w="6572884" h="1358900">
                  <a:moveTo>
                    <a:pt x="0" y="226441"/>
                  </a:moveTo>
                  <a:lnTo>
                    <a:pt x="4600" y="180795"/>
                  </a:lnTo>
                  <a:lnTo>
                    <a:pt x="17795" y="138285"/>
                  </a:lnTo>
                  <a:lnTo>
                    <a:pt x="38673" y="99820"/>
                  </a:lnTo>
                  <a:lnTo>
                    <a:pt x="66324" y="66309"/>
                  </a:lnTo>
                  <a:lnTo>
                    <a:pt x="99837" y="38663"/>
                  </a:lnTo>
                  <a:lnTo>
                    <a:pt x="138301" y="17789"/>
                  </a:lnTo>
                  <a:lnTo>
                    <a:pt x="180806" y="4599"/>
                  </a:lnTo>
                  <a:lnTo>
                    <a:pt x="226440" y="0"/>
                  </a:lnTo>
                  <a:lnTo>
                    <a:pt x="6345834" y="0"/>
                  </a:lnTo>
                  <a:lnTo>
                    <a:pt x="6391480" y="4599"/>
                  </a:lnTo>
                  <a:lnTo>
                    <a:pt x="6433990" y="17789"/>
                  </a:lnTo>
                  <a:lnTo>
                    <a:pt x="6472455" y="38663"/>
                  </a:lnTo>
                  <a:lnTo>
                    <a:pt x="6505965" y="66309"/>
                  </a:lnTo>
                  <a:lnTo>
                    <a:pt x="6533612" y="99820"/>
                  </a:lnTo>
                  <a:lnTo>
                    <a:pt x="6554485" y="138285"/>
                  </a:lnTo>
                  <a:lnTo>
                    <a:pt x="6567676" y="180795"/>
                  </a:lnTo>
                  <a:lnTo>
                    <a:pt x="6572275" y="226441"/>
                  </a:lnTo>
                  <a:lnTo>
                    <a:pt x="6572275" y="1132204"/>
                  </a:lnTo>
                  <a:lnTo>
                    <a:pt x="6567676" y="1177850"/>
                  </a:lnTo>
                  <a:lnTo>
                    <a:pt x="6554485" y="1220360"/>
                  </a:lnTo>
                  <a:lnTo>
                    <a:pt x="6533612" y="1258825"/>
                  </a:lnTo>
                  <a:lnTo>
                    <a:pt x="6505965" y="1292336"/>
                  </a:lnTo>
                  <a:lnTo>
                    <a:pt x="6472455" y="1319982"/>
                  </a:lnTo>
                  <a:lnTo>
                    <a:pt x="6433990" y="1340856"/>
                  </a:lnTo>
                  <a:lnTo>
                    <a:pt x="6391480" y="1354046"/>
                  </a:lnTo>
                  <a:lnTo>
                    <a:pt x="6345834" y="1358646"/>
                  </a:lnTo>
                  <a:lnTo>
                    <a:pt x="226440" y="1358646"/>
                  </a:lnTo>
                  <a:lnTo>
                    <a:pt x="180806" y="1354046"/>
                  </a:lnTo>
                  <a:lnTo>
                    <a:pt x="138301" y="1340856"/>
                  </a:lnTo>
                  <a:lnTo>
                    <a:pt x="99837" y="1319982"/>
                  </a:lnTo>
                  <a:lnTo>
                    <a:pt x="66324" y="1292336"/>
                  </a:lnTo>
                  <a:lnTo>
                    <a:pt x="38673" y="1258825"/>
                  </a:lnTo>
                  <a:lnTo>
                    <a:pt x="17795" y="1220360"/>
                  </a:lnTo>
                  <a:lnTo>
                    <a:pt x="4600" y="1177850"/>
                  </a:lnTo>
                  <a:lnTo>
                    <a:pt x="0" y="1132204"/>
                  </a:lnTo>
                  <a:lnTo>
                    <a:pt x="0" y="226441"/>
                  </a:lnTo>
                  <a:close/>
                </a:path>
              </a:pathLst>
            </a:custGeom>
            <a:ln w="9525">
              <a:solidFill>
                <a:srgbClr val="55CE7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" name="object 7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2500248" y="305930"/>
              <a:ext cx="1714500" cy="733945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2738628" y="1024127"/>
              <a:ext cx="1897379" cy="371855"/>
            </a:xfrm>
            <a:prstGeom prst="rect">
              <a:avLst/>
            </a:prstGeom>
          </p:spPr>
        </p:pic>
        <p:pic>
          <p:nvPicPr>
            <p:cNvPr id="9" name="object 9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4401312" y="1024127"/>
              <a:ext cx="1577339" cy="371855"/>
            </a:xfrm>
            <a:prstGeom prst="rect">
              <a:avLst/>
            </a:prstGeom>
          </p:spPr>
        </p:pic>
        <p:pic>
          <p:nvPicPr>
            <p:cNvPr id="10" name="object 10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3169920" y="1207007"/>
              <a:ext cx="1546859" cy="371855"/>
            </a:xfrm>
            <a:prstGeom prst="rect">
              <a:avLst/>
            </a:prstGeom>
          </p:spPr>
        </p:pic>
        <p:pic>
          <p:nvPicPr>
            <p:cNvPr id="11" name="object 11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4482083" y="1207007"/>
              <a:ext cx="284988" cy="371855"/>
            </a:xfrm>
            <a:prstGeom prst="rect">
              <a:avLst/>
            </a:prstGeom>
          </p:spPr>
        </p:pic>
        <p:pic>
          <p:nvPicPr>
            <p:cNvPr id="12" name="object 12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4571999" y="1207007"/>
              <a:ext cx="1013460" cy="371855"/>
            </a:xfrm>
            <a:prstGeom prst="rect">
              <a:avLst/>
            </a:prstGeom>
          </p:spPr>
        </p:pic>
        <p:pic>
          <p:nvPicPr>
            <p:cNvPr id="13" name="object 13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324612" y="234695"/>
              <a:ext cx="1719072" cy="1341120"/>
            </a:xfrm>
            <a:prstGeom prst="rect">
              <a:avLst/>
            </a:prstGeom>
          </p:spPr>
        </p:pic>
        <p:pic>
          <p:nvPicPr>
            <p:cNvPr id="14" name="object 14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5606795" y="8193022"/>
              <a:ext cx="1092707" cy="848868"/>
            </a:xfrm>
            <a:prstGeom prst="rect">
              <a:avLst/>
            </a:prstGeom>
          </p:spPr>
        </p:pic>
        <p:pic>
          <p:nvPicPr>
            <p:cNvPr id="15" name="object 15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109728" y="8193022"/>
              <a:ext cx="1092708" cy="848868"/>
            </a:xfrm>
            <a:prstGeom prst="rect">
              <a:avLst/>
            </a:prstGeom>
          </p:spPr>
        </p:pic>
      </p:grpSp>
      <p:sp>
        <p:nvSpPr>
          <p:cNvPr id="16" name="object 16"/>
          <p:cNvSpPr txBox="1"/>
          <p:nvPr/>
        </p:nvSpPr>
        <p:spPr>
          <a:xfrm>
            <a:off x="327456" y="1068451"/>
            <a:ext cx="6241415" cy="675259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2958465" marR="701675" indent="-431800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Arial"/>
                <a:cs typeface="Arial"/>
              </a:rPr>
              <a:t>6ta.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Edición</a:t>
            </a:r>
            <a:r>
              <a:rPr sz="1200" b="1" spc="-10" dirty="0">
                <a:latin typeface="Arial"/>
                <a:cs typeface="Arial"/>
              </a:rPr>
              <a:t> Volumen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I</a:t>
            </a:r>
            <a:r>
              <a:rPr sz="1200" b="1" spc="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Enero</a:t>
            </a:r>
            <a:r>
              <a:rPr sz="1200" b="1" spc="-3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a</a:t>
            </a:r>
            <a:r>
              <a:rPr sz="1200" b="1" spc="-2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Julio</a:t>
            </a:r>
            <a:r>
              <a:rPr sz="1200" b="1" spc="-5" dirty="0">
                <a:latin typeface="Arial"/>
                <a:cs typeface="Arial"/>
              </a:rPr>
              <a:t> </a:t>
            </a:r>
            <a:r>
              <a:rPr sz="1200" b="1" spc="-20" dirty="0">
                <a:latin typeface="Arial"/>
                <a:cs typeface="Arial"/>
              </a:rPr>
              <a:t>2021 </a:t>
            </a:r>
            <a:r>
              <a:rPr sz="1200" b="1" dirty="0">
                <a:latin typeface="Arial"/>
                <a:cs typeface="Arial"/>
              </a:rPr>
              <a:t>Revista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Semestral-</a:t>
            </a:r>
            <a:r>
              <a:rPr sz="1200" b="1" spc="-40" dirty="0">
                <a:latin typeface="Arial"/>
                <a:cs typeface="Arial"/>
              </a:rPr>
              <a:t> </a:t>
            </a:r>
            <a:r>
              <a:rPr sz="1200" b="1" spc="-10" dirty="0">
                <a:latin typeface="Arial"/>
                <a:cs typeface="Arial"/>
              </a:rPr>
              <a:t>Venezuela</a:t>
            </a:r>
            <a:endParaRPr sz="1200">
              <a:latin typeface="Arial"/>
              <a:cs typeface="Arial"/>
            </a:endParaRPr>
          </a:p>
          <a:p>
            <a:pPr marL="375285" marR="7620" indent="-363220" algn="just">
              <a:lnSpc>
                <a:spcPct val="100000"/>
              </a:lnSpc>
              <a:spcBef>
                <a:spcPts val="1120"/>
              </a:spcBef>
            </a:pPr>
            <a:r>
              <a:rPr sz="1200" dirty="0">
                <a:latin typeface="Times New Roman"/>
                <a:cs typeface="Times New Roman"/>
              </a:rPr>
              <a:t>ayude 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tomar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decisiones, resolver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problemas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científicos, sociales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cotidianos,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 es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mismo,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transferencia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conocimientos,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entre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otros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aspectos.</a:t>
            </a:r>
            <a:endParaRPr sz="1200">
              <a:latin typeface="Times New Roman"/>
              <a:cs typeface="Times New Roman"/>
            </a:endParaRPr>
          </a:p>
          <a:p>
            <a:pPr marL="375285" marR="6350" indent="-36322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No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obstante,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contexto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este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estudio,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parte,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refleja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incoherencia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resultados, </a:t>
            </a:r>
            <a:r>
              <a:rPr sz="1200" dirty="0">
                <a:latin typeface="Times New Roman"/>
                <a:cs typeface="Times New Roman"/>
              </a:rPr>
              <a:t>arrojados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45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Informes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Distritos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Escolares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Estado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Guárico,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donde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indica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que </a:t>
            </a:r>
            <a:r>
              <a:rPr sz="1200" dirty="0">
                <a:latin typeface="Times New Roman"/>
                <a:cs typeface="Times New Roman"/>
              </a:rPr>
              <a:t>hay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poca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deserción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rendimiento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adecuado,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pero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registros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existentes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Plantel </a:t>
            </a:r>
            <a:r>
              <a:rPr sz="1200" dirty="0">
                <a:latin typeface="Times New Roman"/>
                <a:cs typeface="Times New Roman"/>
              </a:rPr>
              <a:t>seleccionado,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pueden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encontrar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numerosas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observaciones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docentes,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donde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exhorta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necesidad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reforzamiento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competencias,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recomendando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representantes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continuar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hogar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ejercitación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contenidos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vistos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clase,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porque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muchas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veces,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aprueba </a:t>
            </a:r>
            <a:r>
              <a:rPr sz="1200" dirty="0">
                <a:latin typeface="Times New Roman"/>
                <a:cs typeface="Times New Roman"/>
              </a:rPr>
              <a:t>al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estudiante,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aun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cuando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éste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domine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todas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competencias.</a:t>
            </a:r>
            <a:endParaRPr sz="1200">
              <a:latin typeface="Times New Roman"/>
              <a:cs typeface="Times New Roman"/>
            </a:endParaRPr>
          </a:p>
          <a:p>
            <a:pPr marL="375285" marR="5080" indent="-36322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otra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parte,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acuerdo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estudio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previo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realizado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autora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diagnosticó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plantel </a:t>
            </a:r>
            <a:r>
              <a:rPr sz="1200" dirty="0">
                <a:latin typeface="Times New Roman"/>
                <a:cs typeface="Times New Roman"/>
              </a:rPr>
              <a:t>seleccionado,</a:t>
            </a:r>
            <a:r>
              <a:rPr sz="1200" spc="12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2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trabajo</a:t>
            </a:r>
            <a:r>
              <a:rPr sz="1200" spc="12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docente</a:t>
            </a:r>
            <a:r>
              <a:rPr sz="1200" spc="12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12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presenta</a:t>
            </a:r>
            <a:r>
              <a:rPr sz="1200" spc="12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descontextualizado</a:t>
            </a:r>
            <a:r>
              <a:rPr sz="1200" spc="12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2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otros</a:t>
            </a:r>
            <a:r>
              <a:rPr sz="1200" spc="12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campos</a:t>
            </a:r>
            <a:r>
              <a:rPr sz="1200" spc="125" dirty="0">
                <a:latin typeface="Times New Roman"/>
                <a:cs typeface="Times New Roman"/>
              </a:rPr>
              <a:t>  </a:t>
            </a:r>
            <a:r>
              <a:rPr sz="1200" spc="-2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conocimiento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vida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real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alumno,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confirmó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observar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algunos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docentes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práctica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rutinaria,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caracterizada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ser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mecánica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repetitiva,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sin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favorecer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construcción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conocimiento.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Entre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elementos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característicos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praxis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docente,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destacan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clases </a:t>
            </a:r>
            <a:r>
              <a:rPr sz="1200" dirty="0">
                <a:latin typeface="Times New Roman"/>
                <a:cs typeface="Times New Roman"/>
              </a:rPr>
              <a:t>magistrales,</a:t>
            </a:r>
            <a:r>
              <a:rPr sz="1200" spc="4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donde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enuncia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propósito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misma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ni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competencias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lograr,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poco</a:t>
            </a:r>
            <a:r>
              <a:rPr sz="1200" spc="3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estímulo</a:t>
            </a:r>
            <a:r>
              <a:rPr sz="1200" spc="3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3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3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participación,</a:t>
            </a:r>
            <a:r>
              <a:rPr sz="1200" spc="3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3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3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consiguiente,</a:t>
            </a:r>
            <a:r>
              <a:rPr sz="1200" spc="37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3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mínima</a:t>
            </a:r>
            <a:r>
              <a:rPr sz="1200" spc="3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intervención</a:t>
            </a:r>
            <a:r>
              <a:rPr sz="1200" spc="3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6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los </a:t>
            </a:r>
            <a:r>
              <a:rPr sz="1200" dirty="0">
                <a:latin typeface="Times New Roman"/>
                <a:cs typeface="Times New Roman"/>
              </a:rPr>
              <a:t>estudiantes;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sin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más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recursos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pizarrón,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donde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propicia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espacios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ni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materiales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para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3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estimular</a:t>
            </a:r>
            <a:r>
              <a:rPr sz="1200" spc="3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</a:t>
            </a:r>
            <a:r>
              <a:rPr sz="1200" spc="3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captar</a:t>
            </a:r>
            <a:r>
              <a:rPr sz="1200" spc="3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3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atención</a:t>
            </a:r>
            <a:r>
              <a:rPr sz="1200" spc="3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3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estudiante</a:t>
            </a:r>
            <a:r>
              <a:rPr sz="1200" spc="3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3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3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consiguiente,</a:t>
            </a:r>
            <a:r>
              <a:rPr sz="1200" spc="3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sin</a:t>
            </a:r>
            <a:r>
              <a:rPr sz="1200" spc="3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muchos</a:t>
            </a:r>
            <a:r>
              <a:rPr sz="1200" spc="37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signos </a:t>
            </a:r>
            <a:r>
              <a:rPr sz="1200" dirty="0">
                <a:latin typeface="Times New Roman"/>
                <a:cs typeface="Times New Roman"/>
              </a:rPr>
              <a:t>motivadores,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entre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otros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aspectos.</a:t>
            </a:r>
            <a:endParaRPr sz="1200">
              <a:latin typeface="Times New Roman"/>
              <a:cs typeface="Times New Roman"/>
            </a:endParaRPr>
          </a:p>
          <a:p>
            <a:pPr marL="375285" marR="5080" indent="-363220" algn="just">
              <a:lnSpc>
                <a:spcPct val="100000"/>
              </a:lnSpc>
              <a:spcBef>
                <a:spcPts val="5"/>
              </a:spcBef>
            </a:pP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evidenció,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tanto,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deficiencias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empleo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didáctica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conformada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diversas </a:t>
            </a:r>
            <a:r>
              <a:rPr sz="1200" dirty="0">
                <a:latin typeface="Times New Roman"/>
                <a:cs typeface="Times New Roman"/>
              </a:rPr>
              <a:t>actividades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denominadas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eventos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instrucción,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relacionados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alcance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procesos </a:t>
            </a:r>
            <a:r>
              <a:rPr sz="1200" dirty="0">
                <a:latin typeface="Times New Roman"/>
                <a:cs typeface="Times New Roman"/>
              </a:rPr>
              <a:t>cognitivos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volitivos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involucrados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procesos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aprendizaje.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general,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encontró </a:t>
            </a:r>
            <a:r>
              <a:rPr sz="1200" dirty="0">
                <a:latin typeface="Times New Roman"/>
                <a:cs typeface="Times New Roman"/>
              </a:rPr>
              <a:t>muchos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vacíos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potenciación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aspectos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aprender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7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aprender,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ser,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pensar,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spc="-50" dirty="0">
                <a:latin typeface="Times New Roman"/>
                <a:cs typeface="Times New Roman"/>
              </a:rPr>
              <a:t>a </a:t>
            </a:r>
            <a:r>
              <a:rPr sz="1200" dirty="0">
                <a:latin typeface="Times New Roman"/>
                <a:cs typeface="Times New Roman"/>
              </a:rPr>
              <a:t>reflexionar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vivir,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 pilares fundamentales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educación.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problemática puede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estar </a:t>
            </a:r>
            <a:r>
              <a:rPr sz="1200" dirty="0">
                <a:latin typeface="Times New Roman"/>
                <a:cs typeface="Times New Roman"/>
              </a:rPr>
              <a:t>asociada</a:t>
            </a:r>
            <a:r>
              <a:rPr sz="1200" spc="3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3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3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personal</a:t>
            </a:r>
            <a:r>
              <a:rPr sz="1200" spc="3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docente</a:t>
            </a:r>
            <a:r>
              <a:rPr sz="1200" spc="3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poco</a:t>
            </a:r>
            <a:r>
              <a:rPr sz="1200" spc="3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preparado</a:t>
            </a:r>
            <a:r>
              <a:rPr sz="1200" spc="3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3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planificación</a:t>
            </a:r>
            <a:r>
              <a:rPr sz="1200" spc="3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clases</a:t>
            </a:r>
            <a:r>
              <a:rPr sz="1200" spc="3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33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incluyan </a:t>
            </a:r>
            <a:r>
              <a:rPr sz="1200" dirty="0">
                <a:latin typeface="Times New Roman"/>
                <a:cs typeface="Times New Roman"/>
              </a:rPr>
              <a:t>destrezas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facilitativas</a:t>
            </a:r>
            <a:r>
              <a:rPr sz="1200" spc="29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capaces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8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promover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lógica,</a:t>
            </a:r>
            <a:r>
              <a:rPr sz="1200" spc="29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creatividad,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analogía,</a:t>
            </a:r>
            <a:r>
              <a:rPr sz="1200" spc="3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motivación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necesaria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despertar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estudiantes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demanda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interna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aprender.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las </a:t>
            </a:r>
            <a:r>
              <a:rPr sz="1200" dirty="0">
                <a:latin typeface="Times New Roman"/>
                <a:cs typeface="Times New Roman"/>
              </a:rPr>
              <a:t>circunstancias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descritas,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surge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intención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realizar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presente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estudio,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debido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son </a:t>
            </a:r>
            <a:r>
              <a:rPr sz="1200" dirty="0">
                <a:latin typeface="Times New Roman"/>
                <a:cs typeface="Times New Roman"/>
              </a:rPr>
              <a:t>especialmente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llamativas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carácter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gravedad.</a:t>
            </a:r>
            <a:r>
              <a:rPr sz="1200" spc="3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Toda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vez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primeros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grados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es </a:t>
            </a:r>
            <a:r>
              <a:rPr sz="1200" dirty="0">
                <a:latin typeface="Times New Roman"/>
                <a:cs typeface="Times New Roman"/>
              </a:rPr>
              <a:t>preciso</a:t>
            </a:r>
            <a:r>
              <a:rPr sz="1200" spc="4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4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43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educandos</a:t>
            </a:r>
            <a:r>
              <a:rPr sz="1200" spc="4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reúnan</a:t>
            </a:r>
            <a:r>
              <a:rPr sz="1200" spc="4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4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serie</a:t>
            </a:r>
            <a:r>
              <a:rPr sz="1200" spc="4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4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competencias</a:t>
            </a:r>
            <a:r>
              <a:rPr sz="1200" spc="4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que,</a:t>
            </a:r>
            <a:r>
              <a:rPr sz="1200" spc="43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4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42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mencionó </a:t>
            </a:r>
            <a:r>
              <a:rPr sz="1200" dirty="0">
                <a:latin typeface="Times New Roman"/>
                <a:cs typeface="Times New Roman"/>
              </a:rPr>
              <a:t>anteriormente,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les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permitan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afrontar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éxito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transición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grados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siguientes,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que, </a:t>
            </a:r>
            <a:r>
              <a:rPr sz="1200" dirty="0">
                <a:latin typeface="Times New Roman"/>
                <a:cs typeface="Times New Roman"/>
              </a:rPr>
              <a:t>si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atienden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deficiencias,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puede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ver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afectado el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rendimiento, A</a:t>
            </a:r>
            <a:r>
              <a:rPr sz="1200" spc="-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larga,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traería </a:t>
            </a:r>
            <a:r>
              <a:rPr sz="1200" spc="-20" dirty="0">
                <a:latin typeface="Times New Roman"/>
                <a:cs typeface="Times New Roman"/>
              </a:rPr>
              <a:t>como </a:t>
            </a:r>
            <a:r>
              <a:rPr sz="1200" dirty="0">
                <a:latin typeface="Times New Roman"/>
                <a:cs typeface="Times New Roman"/>
              </a:rPr>
              <a:t>consecuencia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estudiante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egrese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pocas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posibilidades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continuar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sus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estudios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 </a:t>
            </a:r>
            <a:r>
              <a:rPr sz="1200" dirty="0">
                <a:latin typeface="Times New Roman"/>
                <a:cs typeface="Times New Roman"/>
              </a:rPr>
              <a:t>manera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idónea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pertinente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según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exigencias que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planteen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ese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sentido.</a:t>
            </a:r>
            <a:endParaRPr sz="1200">
              <a:latin typeface="Times New Roman"/>
              <a:cs typeface="Times New Roman"/>
            </a:endParaRPr>
          </a:p>
        </p:txBody>
      </p:sp>
      <p:pic>
        <p:nvPicPr>
          <p:cNvPr id="17" name="object 17"/>
          <p:cNvPicPr/>
          <p:nvPr/>
        </p:nvPicPr>
        <p:blipFill>
          <a:blip r:embed="rId13" cstate="print"/>
          <a:stretch>
            <a:fillRect/>
          </a:stretch>
        </p:blipFill>
        <p:spPr>
          <a:xfrm>
            <a:off x="4725161" y="164274"/>
            <a:ext cx="1805305" cy="893889"/>
          </a:xfrm>
          <a:prstGeom prst="rect">
            <a:avLst/>
          </a:prstGeom>
        </p:spPr>
      </p:pic>
      <p:sp>
        <p:nvSpPr>
          <p:cNvPr id="18" name="object 18"/>
          <p:cNvSpPr txBox="1"/>
          <p:nvPr/>
        </p:nvSpPr>
        <p:spPr>
          <a:xfrm>
            <a:off x="1316482" y="8261840"/>
            <a:ext cx="4224655" cy="372745"/>
          </a:xfrm>
          <a:prstGeom prst="rect">
            <a:avLst/>
          </a:prstGeom>
        </p:spPr>
        <p:txBody>
          <a:bodyPr vert="horz" wrap="square" lIns="0" tIns="6350" rIns="0" bIns="0" rtlCol="0">
            <a:spAutoFit/>
          </a:bodyPr>
          <a:lstStyle/>
          <a:p>
            <a:pPr marL="1385570" marR="5080" indent="-1373505">
              <a:lnSpc>
                <a:spcPts val="1400"/>
              </a:lnSpc>
              <a:spcBef>
                <a:spcPts val="50"/>
              </a:spcBef>
            </a:pPr>
            <a:r>
              <a:rPr sz="1200" b="1" dirty="0">
                <a:latin typeface="Times New Roman"/>
                <a:cs typeface="Times New Roman"/>
              </a:rPr>
              <a:t>“Destrezas</a:t>
            </a:r>
            <a:r>
              <a:rPr sz="1200" b="1" spc="-4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Facilitativas </a:t>
            </a:r>
            <a:r>
              <a:rPr sz="1200" b="1" spc="-10" dirty="0">
                <a:latin typeface="Times New Roman"/>
                <a:cs typeface="Times New Roman"/>
              </a:rPr>
              <a:t>del</a:t>
            </a:r>
            <a:r>
              <a:rPr sz="1200" b="1" spc="-7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Aprendizaje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en</a:t>
            </a:r>
            <a:r>
              <a:rPr sz="1200" b="1" spc="-4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la</a:t>
            </a:r>
            <a:r>
              <a:rPr sz="1200" b="1" spc="-4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Praxis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del</a:t>
            </a:r>
            <a:r>
              <a:rPr sz="1200" b="1" spc="-40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Docente </a:t>
            </a:r>
            <a:r>
              <a:rPr sz="1200" b="1" dirty="0">
                <a:latin typeface="Times New Roman"/>
                <a:cs typeface="Times New Roman"/>
              </a:rPr>
              <a:t>de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Educación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Básica.”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2837179" y="8810785"/>
            <a:ext cx="1559560" cy="1943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410"/>
              </a:lnSpc>
            </a:pPr>
            <a:r>
              <a:rPr sz="1200" b="1" dirty="0">
                <a:latin typeface="Times New Roman"/>
                <a:cs typeface="Times New Roman"/>
              </a:rPr>
              <a:t>Mirian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Josefina</a:t>
            </a:r>
            <a:r>
              <a:rPr sz="1200" b="1" spc="-4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Milano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20" name="object 20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46363" rIns="0" bIns="0" rtlCol="0">
            <a:spAutoFit/>
          </a:bodyPr>
          <a:lstStyle/>
          <a:p>
            <a:pPr marL="240665">
              <a:lnSpc>
                <a:spcPts val="1410"/>
              </a:lnSpc>
            </a:pPr>
            <a:fld id="{81D60167-4931-47E6-BA6A-407CBD079E47}" type="slidenum">
              <a:rPr b="1" spc="-25" dirty="0">
                <a:latin typeface="Times New Roman"/>
                <a:cs typeface="Times New Roman"/>
              </a:rPr>
              <a:t>65</a:t>
            </a:fld>
            <a:endParaRPr b="1" spc="-25" dirty="0">
              <a:latin typeface="Times New Roman"/>
              <a:cs typeface="Times New Roman"/>
            </a:endParaRPr>
          </a:p>
        </p:txBody>
      </p:sp>
      <p:grpSp>
        <p:nvGrpSpPr>
          <p:cNvPr id="21" name="Grupo 20">
            <a:extLst>
              <a:ext uri="{FF2B5EF4-FFF2-40B4-BE49-F238E27FC236}">
                <a16:creationId xmlns:a16="http://schemas.microsoft.com/office/drawing/2014/main" id="{8C860885-0266-4401-2AB7-20ED8605A19F}"/>
              </a:ext>
            </a:extLst>
          </p:cNvPr>
          <p:cNvGrpSpPr/>
          <p:nvPr/>
        </p:nvGrpSpPr>
        <p:grpSpPr>
          <a:xfrm>
            <a:off x="109728" y="102110"/>
            <a:ext cx="6665976" cy="1452626"/>
            <a:chOff x="470065" y="1951410"/>
            <a:chExt cx="6665976" cy="1452626"/>
          </a:xfrm>
        </p:grpSpPr>
        <p:grpSp>
          <p:nvGrpSpPr>
            <p:cNvPr id="22" name="object 12">
              <a:extLst>
                <a:ext uri="{FF2B5EF4-FFF2-40B4-BE49-F238E27FC236}">
                  <a16:creationId xmlns:a16="http://schemas.microsoft.com/office/drawing/2014/main" id="{3B7A420C-219F-B640-DA18-120A73AECC48}"/>
                </a:ext>
              </a:extLst>
            </p:cNvPr>
            <p:cNvGrpSpPr/>
            <p:nvPr/>
          </p:nvGrpSpPr>
          <p:grpSpPr>
            <a:xfrm>
              <a:off x="470065" y="1951664"/>
              <a:ext cx="6665976" cy="1452372"/>
              <a:chOff x="96011" y="115823"/>
              <a:chExt cx="6665976" cy="1452372"/>
            </a:xfrm>
          </p:grpSpPr>
          <p:pic>
            <p:nvPicPr>
              <p:cNvPr id="26" name="object 13">
                <a:extLst>
                  <a:ext uri="{FF2B5EF4-FFF2-40B4-BE49-F238E27FC236}">
                    <a16:creationId xmlns:a16="http://schemas.microsoft.com/office/drawing/2014/main" id="{F4031B87-E422-EDEE-F78C-D86F1AF62444}"/>
                  </a:ext>
                </a:extLst>
              </p:cNvPr>
              <p:cNvPicPr/>
              <p:nvPr/>
            </p:nvPicPr>
            <p:blipFill>
              <a:blip r:embed="rId3" cstate="print"/>
              <a:stretch>
                <a:fillRect/>
              </a:stretch>
            </p:blipFill>
            <p:spPr>
              <a:xfrm>
                <a:off x="96011" y="115823"/>
                <a:ext cx="6665976" cy="1452372"/>
              </a:xfrm>
              <a:prstGeom prst="rect">
                <a:avLst/>
              </a:prstGeom>
            </p:spPr>
          </p:pic>
          <p:pic>
            <p:nvPicPr>
              <p:cNvPr id="27" name="object 14">
                <a:extLst>
                  <a:ext uri="{FF2B5EF4-FFF2-40B4-BE49-F238E27FC236}">
                    <a16:creationId xmlns:a16="http://schemas.microsoft.com/office/drawing/2014/main" id="{C35041F2-EC81-5D8F-4EC2-B92B1BCCDE29}"/>
                  </a:ext>
                </a:extLst>
              </p:cNvPr>
              <p:cNvPicPr/>
              <p:nvPr/>
            </p:nvPicPr>
            <p:blipFill>
              <a:blip r:embed="rId4" cstate="print"/>
              <a:stretch>
                <a:fillRect/>
              </a:stretch>
            </p:blipFill>
            <p:spPr>
              <a:xfrm>
                <a:off x="142849" y="142875"/>
                <a:ext cx="6572275" cy="1358646"/>
              </a:xfrm>
              <a:prstGeom prst="rect">
                <a:avLst/>
              </a:prstGeom>
            </p:spPr>
          </p:pic>
          <p:sp>
            <p:nvSpPr>
              <p:cNvPr id="28" name="object 15">
                <a:extLst>
                  <a:ext uri="{FF2B5EF4-FFF2-40B4-BE49-F238E27FC236}">
                    <a16:creationId xmlns:a16="http://schemas.microsoft.com/office/drawing/2014/main" id="{E9A4F384-EF21-1318-E0F5-89ADA2B066F7}"/>
                  </a:ext>
                </a:extLst>
              </p:cNvPr>
              <p:cNvSpPr/>
              <p:nvPr/>
            </p:nvSpPr>
            <p:spPr>
              <a:xfrm>
                <a:off x="142849" y="142875"/>
                <a:ext cx="6572884" cy="1358900"/>
              </a:xfrm>
              <a:custGeom>
                <a:avLst/>
                <a:gdLst/>
                <a:ahLst/>
                <a:cxnLst/>
                <a:rect l="l" t="t" r="r" b="b"/>
                <a:pathLst>
                  <a:path w="6572884" h="1358900">
                    <a:moveTo>
                      <a:pt x="0" y="226441"/>
                    </a:moveTo>
                    <a:lnTo>
                      <a:pt x="4600" y="180795"/>
                    </a:lnTo>
                    <a:lnTo>
                      <a:pt x="17795" y="138285"/>
                    </a:lnTo>
                    <a:lnTo>
                      <a:pt x="38673" y="99820"/>
                    </a:lnTo>
                    <a:lnTo>
                      <a:pt x="66324" y="66309"/>
                    </a:lnTo>
                    <a:lnTo>
                      <a:pt x="99837" y="38663"/>
                    </a:lnTo>
                    <a:lnTo>
                      <a:pt x="138301" y="17789"/>
                    </a:lnTo>
                    <a:lnTo>
                      <a:pt x="180806" y="4599"/>
                    </a:lnTo>
                    <a:lnTo>
                      <a:pt x="226440" y="0"/>
                    </a:lnTo>
                    <a:lnTo>
                      <a:pt x="6345834" y="0"/>
                    </a:lnTo>
                    <a:lnTo>
                      <a:pt x="6391480" y="4599"/>
                    </a:lnTo>
                    <a:lnTo>
                      <a:pt x="6433990" y="17789"/>
                    </a:lnTo>
                    <a:lnTo>
                      <a:pt x="6472455" y="38663"/>
                    </a:lnTo>
                    <a:lnTo>
                      <a:pt x="6505965" y="66309"/>
                    </a:lnTo>
                    <a:lnTo>
                      <a:pt x="6533612" y="99820"/>
                    </a:lnTo>
                    <a:lnTo>
                      <a:pt x="6554485" y="138285"/>
                    </a:lnTo>
                    <a:lnTo>
                      <a:pt x="6567676" y="180795"/>
                    </a:lnTo>
                    <a:lnTo>
                      <a:pt x="6572275" y="226441"/>
                    </a:lnTo>
                    <a:lnTo>
                      <a:pt x="6572275" y="1132204"/>
                    </a:lnTo>
                    <a:lnTo>
                      <a:pt x="6567676" y="1177850"/>
                    </a:lnTo>
                    <a:lnTo>
                      <a:pt x="6554485" y="1220360"/>
                    </a:lnTo>
                    <a:lnTo>
                      <a:pt x="6533612" y="1258825"/>
                    </a:lnTo>
                    <a:lnTo>
                      <a:pt x="6505965" y="1292336"/>
                    </a:lnTo>
                    <a:lnTo>
                      <a:pt x="6472455" y="1319982"/>
                    </a:lnTo>
                    <a:lnTo>
                      <a:pt x="6433990" y="1340856"/>
                    </a:lnTo>
                    <a:lnTo>
                      <a:pt x="6391480" y="1354046"/>
                    </a:lnTo>
                    <a:lnTo>
                      <a:pt x="6345834" y="1358646"/>
                    </a:lnTo>
                    <a:lnTo>
                      <a:pt x="226440" y="1358646"/>
                    </a:lnTo>
                    <a:lnTo>
                      <a:pt x="180806" y="1354046"/>
                    </a:lnTo>
                    <a:lnTo>
                      <a:pt x="138301" y="1340856"/>
                    </a:lnTo>
                    <a:lnTo>
                      <a:pt x="99837" y="1319982"/>
                    </a:lnTo>
                    <a:lnTo>
                      <a:pt x="66324" y="1292336"/>
                    </a:lnTo>
                    <a:lnTo>
                      <a:pt x="38673" y="1258825"/>
                    </a:lnTo>
                    <a:lnTo>
                      <a:pt x="17795" y="1220360"/>
                    </a:lnTo>
                    <a:lnTo>
                      <a:pt x="4600" y="1177850"/>
                    </a:lnTo>
                    <a:lnTo>
                      <a:pt x="0" y="1132204"/>
                    </a:lnTo>
                    <a:lnTo>
                      <a:pt x="0" y="226441"/>
                    </a:lnTo>
                    <a:close/>
                  </a:path>
                </a:pathLst>
              </a:custGeom>
              <a:ln w="9525">
                <a:solidFill>
                  <a:srgbClr val="55CE74"/>
                </a:solidFill>
              </a:ln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pic>
            <p:nvPicPr>
              <p:cNvPr id="29" name="object 16">
                <a:extLst>
                  <a:ext uri="{FF2B5EF4-FFF2-40B4-BE49-F238E27FC236}">
                    <a16:creationId xmlns:a16="http://schemas.microsoft.com/office/drawing/2014/main" id="{4359EFB9-56AE-B013-AFCE-9394B3A2F702}"/>
                  </a:ext>
                </a:extLst>
              </p:cNvPr>
              <p:cNvPicPr/>
              <p:nvPr/>
            </p:nvPicPr>
            <p:blipFill>
              <a:blip r:embed="rId5" cstate="print"/>
              <a:stretch>
                <a:fillRect/>
              </a:stretch>
            </p:blipFill>
            <p:spPr>
              <a:xfrm>
                <a:off x="2500248" y="305930"/>
                <a:ext cx="1714500" cy="733945"/>
              </a:xfrm>
              <a:prstGeom prst="rect">
                <a:avLst/>
              </a:prstGeom>
            </p:spPr>
          </p:pic>
        </p:grpSp>
        <p:sp>
          <p:nvSpPr>
            <p:cNvPr id="23" name="object 16">
              <a:extLst>
                <a:ext uri="{FF2B5EF4-FFF2-40B4-BE49-F238E27FC236}">
                  <a16:creationId xmlns:a16="http://schemas.microsoft.com/office/drawing/2014/main" id="{F6A8DEA0-269A-638C-BE9F-399435A4D0A3}"/>
                </a:ext>
              </a:extLst>
            </p:cNvPr>
            <p:cNvSpPr txBox="1"/>
            <p:nvPr/>
          </p:nvSpPr>
          <p:spPr>
            <a:xfrm>
              <a:off x="2775727" y="2875716"/>
              <a:ext cx="3332858" cy="391795"/>
            </a:xfrm>
            <a:prstGeom prst="rect">
              <a:avLst/>
            </a:prstGeom>
            <a:noFill/>
          </p:spPr>
          <p:txBody>
            <a:bodyPr vert="horz" wrap="square" lIns="0" tIns="12700" rIns="0" bIns="0" rtlCol="0">
              <a:spAutoFit/>
            </a:bodyPr>
            <a:lstStyle/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Volumen 4,  Número 1  Enero a Julio 2021</a:t>
              </a:r>
            </a:p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Revista Semestral. Venezuela</a:t>
              </a:r>
              <a:endParaRPr sz="1200" dirty="0">
                <a:latin typeface="Arial"/>
                <a:cs typeface="Arial"/>
              </a:endParaRPr>
            </a:p>
          </p:txBody>
        </p:sp>
        <p:pic>
          <p:nvPicPr>
            <p:cNvPr id="24" name="object 25">
              <a:extLst>
                <a:ext uri="{FF2B5EF4-FFF2-40B4-BE49-F238E27FC236}">
                  <a16:creationId xmlns:a16="http://schemas.microsoft.com/office/drawing/2014/main" id="{498D265A-B35A-EDF2-4BC5-61D5585F2156}"/>
                </a:ext>
              </a:extLst>
            </p:cNvPr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470065" y="2027896"/>
              <a:ext cx="2305662" cy="1053903"/>
            </a:xfrm>
            <a:prstGeom prst="rect">
              <a:avLst/>
            </a:prstGeom>
          </p:spPr>
        </p:pic>
        <p:pic>
          <p:nvPicPr>
            <p:cNvPr id="25" name="object 31">
              <a:extLst>
                <a:ext uri="{FF2B5EF4-FFF2-40B4-BE49-F238E27FC236}">
                  <a16:creationId xmlns:a16="http://schemas.microsoft.com/office/drawing/2014/main" id="{35015042-9A7D-30A8-2E93-13609CBA51A8}"/>
                </a:ext>
              </a:extLst>
            </p:cNvPr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4932681" y="1951410"/>
              <a:ext cx="1805304" cy="893889"/>
            </a:xfrm>
            <a:prstGeom prst="rect">
              <a:avLst/>
            </a:prstGeom>
          </p:spPr>
        </p:pic>
      </p:grpSp>
    </p:spTree>
  </p:cSld>
  <p:clrMapOvr>
    <a:masterClrMapping/>
  </p:clrMapOvr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94485" y="115823"/>
            <a:ext cx="6669405" cy="8926195"/>
            <a:chOff x="94485" y="115823"/>
            <a:chExt cx="6669405" cy="8926195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44780" y="8700516"/>
              <a:ext cx="6516624" cy="158496"/>
            </a:xfrm>
            <a:prstGeom prst="rect">
              <a:avLst/>
            </a:prstGeom>
          </p:spPr>
        </p:pic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96012" y="115823"/>
              <a:ext cx="6665976" cy="1452372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42849" y="142875"/>
              <a:ext cx="6572275" cy="1358646"/>
            </a:xfrm>
            <a:prstGeom prst="rect">
              <a:avLst/>
            </a:prstGeom>
          </p:spPr>
        </p:pic>
        <p:sp>
          <p:nvSpPr>
            <p:cNvPr id="6" name="object 6"/>
            <p:cNvSpPr/>
            <p:nvPr/>
          </p:nvSpPr>
          <p:spPr>
            <a:xfrm>
              <a:off x="142849" y="142875"/>
              <a:ext cx="6572884" cy="1358900"/>
            </a:xfrm>
            <a:custGeom>
              <a:avLst/>
              <a:gdLst/>
              <a:ahLst/>
              <a:cxnLst/>
              <a:rect l="l" t="t" r="r" b="b"/>
              <a:pathLst>
                <a:path w="6572884" h="1358900">
                  <a:moveTo>
                    <a:pt x="0" y="226441"/>
                  </a:moveTo>
                  <a:lnTo>
                    <a:pt x="4600" y="180795"/>
                  </a:lnTo>
                  <a:lnTo>
                    <a:pt x="17795" y="138285"/>
                  </a:lnTo>
                  <a:lnTo>
                    <a:pt x="38673" y="99820"/>
                  </a:lnTo>
                  <a:lnTo>
                    <a:pt x="66324" y="66309"/>
                  </a:lnTo>
                  <a:lnTo>
                    <a:pt x="99837" y="38663"/>
                  </a:lnTo>
                  <a:lnTo>
                    <a:pt x="138301" y="17789"/>
                  </a:lnTo>
                  <a:lnTo>
                    <a:pt x="180806" y="4599"/>
                  </a:lnTo>
                  <a:lnTo>
                    <a:pt x="226440" y="0"/>
                  </a:lnTo>
                  <a:lnTo>
                    <a:pt x="6345834" y="0"/>
                  </a:lnTo>
                  <a:lnTo>
                    <a:pt x="6391480" y="4599"/>
                  </a:lnTo>
                  <a:lnTo>
                    <a:pt x="6433990" y="17789"/>
                  </a:lnTo>
                  <a:lnTo>
                    <a:pt x="6472455" y="38663"/>
                  </a:lnTo>
                  <a:lnTo>
                    <a:pt x="6505965" y="66309"/>
                  </a:lnTo>
                  <a:lnTo>
                    <a:pt x="6533612" y="99820"/>
                  </a:lnTo>
                  <a:lnTo>
                    <a:pt x="6554485" y="138285"/>
                  </a:lnTo>
                  <a:lnTo>
                    <a:pt x="6567676" y="180795"/>
                  </a:lnTo>
                  <a:lnTo>
                    <a:pt x="6572275" y="226441"/>
                  </a:lnTo>
                  <a:lnTo>
                    <a:pt x="6572275" y="1132204"/>
                  </a:lnTo>
                  <a:lnTo>
                    <a:pt x="6567676" y="1177850"/>
                  </a:lnTo>
                  <a:lnTo>
                    <a:pt x="6554485" y="1220360"/>
                  </a:lnTo>
                  <a:lnTo>
                    <a:pt x="6533612" y="1258825"/>
                  </a:lnTo>
                  <a:lnTo>
                    <a:pt x="6505965" y="1292336"/>
                  </a:lnTo>
                  <a:lnTo>
                    <a:pt x="6472455" y="1319982"/>
                  </a:lnTo>
                  <a:lnTo>
                    <a:pt x="6433990" y="1340856"/>
                  </a:lnTo>
                  <a:lnTo>
                    <a:pt x="6391480" y="1354046"/>
                  </a:lnTo>
                  <a:lnTo>
                    <a:pt x="6345834" y="1358646"/>
                  </a:lnTo>
                  <a:lnTo>
                    <a:pt x="226440" y="1358646"/>
                  </a:lnTo>
                  <a:lnTo>
                    <a:pt x="180806" y="1354046"/>
                  </a:lnTo>
                  <a:lnTo>
                    <a:pt x="138301" y="1340856"/>
                  </a:lnTo>
                  <a:lnTo>
                    <a:pt x="99837" y="1319982"/>
                  </a:lnTo>
                  <a:lnTo>
                    <a:pt x="66324" y="1292336"/>
                  </a:lnTo>
                  <a:lnTo>
                    <a:pt x="38673" y="1258825"/>
                  </a:lnTo>
                  <a:lnTo>
                    <a:pt x="17795" y="1220360"/>
                  </a:lnTo>
                  <a:lnTo>
                    <a:pt x="4600" y="1177850"/>
                  </a:lnTo>
                  <a:lnTo>
                    <a:pt x="0" y="1132204"/>
                  </a:lnTo>
                  <a:lnTo>
                    <a:pt x="0" y="226441"/>
                  </a:lnTo>
                  <a:close/>
                </a:path>
              </a:pathLst>
            </a:custGeom>
            <a:ln w="9525">
              <a:solidFill>
                <a:srgbClr val="55CE7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" name="object 7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2500248" y="305930"/>
              <a:ext cx="1714500" cy="733945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2738628" y="1024127"/>
              <a:ext cx="1897379" cy="371855"/>
            </a:xfrm>
            <a:prstGeom prst="rect">
              <a:avLst/>
            </a:prstGeom>
          </p:spPr>
        </p:pic>
        <p:pic>
          <p:nvPicPr>
            <p:cNvPr id="9" name="object 9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4401312" y="1024127"/>
              <a:ext cx="1577339" cy="371855"/>
            </a:xfrm>
            <a:prstGeom prst="rect">
              <a:avLst/>
            </a:prstGeom>
          </p:spPr>
        </p:pic>
        <p:pic>
          <p:nvPicPr>
            <p:cNvPr id="10" name="object 10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3169920" y="1207007"/>
              <a:ext cx="1546859" cy="371855"/>
            </a:xfrm>
            <a:prstGeom prst="rect">
              <a:avLst/>
            </a:prstGeom>
          </p:spPr>
        </p:pic>
        <p:pic>
          <p:nvPicPr>
            <p:cNvPr id="11" name="object 11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4482083" y="1207007"/>
              <a:ext cx="284988" cy="371855"/>
            </a:xfrm>
            <a:prstGeom prst="rect">
              <a:avLst/>
            </a:prstGeom>
          </p:spPr>
        </p:pic>
        <p:pic>
          <p:nvPicPr>
            <p:cNvPr id="12" name="object 12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4571999" y="1207007"/>
              <a:ext cx="1013460" cy="371855"/>
            </a:xfrm>
            <a:prstGeom prst="rect">
              <a:avLst/>
            </a:prstGeom>
          </p:spPr>
        </p:pic>
        <p:pic>
          <p:nvPicPr>
            <p:cNvPr id="13" name="object 13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324612" y="234695"/>
              <a:ext cx="1719072" cy="1341120"/>
            </a:xfrm>
            <a:prstGeom prst="rect">
              <a:avLst/>
            </a:prstGeom>
          </p:spPr>
        </p:pic>
        <p:pic>
          <p:nvPicPr>
            <p:cNvPr id="14" name="object 14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5606795" y="8193022"/>
              <a:ext cx="1092707" cy="848868"/>
            </a:xfrm>
            <a:prstGeom prst="rect">
              <a:avLst/>
            </a:prstGeom>
          </p:spPr>
        </p:pic>
        <p:pic>
          <p:nvPicPr>
            <p:cNvPr id="15" name="object 15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109728" y="8193022"/>
              <a:ext cx="1092708" cy="848868"/>
            </a:xfrm>
            <a:prstGeom prst="rect">
              <a:avLst/>
            </a:prstGeom>
          </p:spPr>
        </p:pic>
      </p:grpSp>
      <p:sp>
        <p:nvSpPr>
          <p:cNvPr id="16" name="object 16"/>
          <p:cNvSpPr txBox="1"/>
          <p:nvPr/>
        </p:nvSpPr>
        <p:spPr>
          <a:xfrm>
            <a:off x="293014" y="1068451"/>
            <a:ext cx="6346190" cy="6724918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2992755" marR="772160" indent="-431800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Arial"/>
                <a:cs typeface="Arial"/>
              </a:rPr>
              <a:t>6ta.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Edición</a:t>
            </a:r>
            <a:r>
              <a:rPr sz="1200" b="1" spc="-10" dirty="0">
                <a:latin typeface="Arial"/>
                <a:cs typeface="Arial"/>
              </a:rPr>
              <a:t> Volumen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I</a:t>
            </a:r>
            <a:r>
              <a:rPr sz="1200" b="1" spc="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Enero</a:t>
            </a:r>
            <a:r>
              <a:rPr sz="1200" b="1" spc="-3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a</a:t>
            </a:r>
            <a:r>
              <a:rPr sz="1200" b="1" spc="-2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Julio</a:t>
            </a:r>
            <a:r>
              <a:rPr sz="1200" b="1" spc="-5" dirty="0">
                <a:latin typeface="Arial"/>
                <a:cs typeface="Arial"/>
              </a:rPr>
              <a:t> </a:t>
            </a:r>
            <a:r>
              <a:rPr sz="1200" b="1" spc="-20" dirty="0">
                <a:latin typeface="Arial"/>
                <a:cs typeface="Arial"/>
              </a:rPr>
              <a:t>2021 </a:t>
            </a:r>
            <a:r>
              <a:rPr sz="1200" b="1" dirty="0">
                <a:latin typeface="Arial"/>
                <a:cs typeface="Arial"/>
              </a:rPr>
              <a:t>Revista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Semestral-</a:t>
            </a:r>
            <a:r>
              <a:rPr sz="1200" b="1" spc="-40" dirty="0">
                <a:latin typeface="Arial"/>
                <a:cs typeface="Arial"/>
              </a:rPr>
              <a:t> </a:t>
            </a:r>
            <a:r>
              <a:rPr sz="1200" b="1" spc="-10" dirty="0">
                <a:latin typeface="Arial"/>
                <a:cs typeface="Arial"/>
              </a:rPr>
              <a:t>Venezuela</a:t>
            </a:r>
            <a:endParaRPr sz="1200" dirty="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305"/>
              </a:spcBef>
            </a:pPr>
            <a:endParaRPr sz="1200" dirty="0">
              <a:latin typeface="Arial"/>
              <a:cs typeface="Arial"/>
            </a:endParaRPr>
          </a:p>
          <a:p>
            <a:pPr marL="375285" marR="6350" indent="-36322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tal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manera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3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urgente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profundización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tema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aporte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3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enriquecer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educación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haciéndola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más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dinámica,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completa,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interactiva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estimulante,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tanto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profesores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estudiantes.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Toda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vez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basta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pensar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incorporación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dichos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aspectos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labores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educativas,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necesario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considerar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previamente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opiniones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docentes, </a:t>
            </a:r>
            <a:r>
              <a:rPr sz="1200" dirty="0">
                <a:latin typeface="Times New Roman"/>
                <a:cs typeface="Times New Roman"/>
              </a:rPr>
              <a:t>indagar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sobre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conocimientos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habilidades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éstos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poseen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ello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 qué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tanto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aplican. </a:t>
            </a:r>
            <a:r>
              <a:rPr sz="1200" dirty="0">
                <a:latin typeface="Times New Roman"/>
                <a:cs typeface="Times New Roman"/>
              </a:rPr>
              <a:t>Esto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último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permitirá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determinar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cuáles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son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fortalezas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debilidades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profesores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spc="-50" dirty="0">
                <a:latin typeface="Times New Roman"/>
                <a:cs typeface="Times New Roman"/>
              </a:rPr>
              <a:t>a </a:t>
            </a:r>
            <a:r>
              <a:rPr sz="1200" dirty="0">
                <a:latin typeface="Times New Roman"/>
                <a:cs typeface="Times New Roman"/>
              </a:rPr>
              <a:t>fin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definir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acciones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seguir.</a:t>
            </a:r>
            <a:endParaRPr sz="1200" dirty="0">
              <a:latin typeface="Times New Roman"/>
              <a:cs typeface="Times New Roman"/>
            </a:endParaRPr>
          </a:p>
          <a:p>
            <a:pPr marL="375285" marR="6985" indent="-363220" algn="just">
              <a:lnSpc>
                <a:spcPct val="100000"/>
              </a:lnSpc>
              <a:spcBef>
                <a:spcPts val="5"/>
              </a:spcBef>
            </a:pP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tal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razón,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parte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siguiente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pregunta: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¿En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qué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medida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aplican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destrezas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facilitativas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aprendizaje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praxis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docentes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primera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segunda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etapa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Escuela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spc="-10" dirty="0" err="1">
                <a:latin typeface="Times New Roman"/>
                <a:cs typeface="Times New Roman"/>
              </a:rPr>
              <a:t>Básica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“</a:t>
            </a:r>
            <a:r>
              <a:rPr lang="es-MX" sz="1200" dirty="0">
                <a:latin typeface="Times New Roman"/>
                <a:cs typeface="Times New Roman"/>
              </a:rPr>
              <a:t>Federación Venezolana de Maestros” ubicada en San Juan de los Morros, ¿estado Guárico?</a:t>
            </a:r>
            <a:endParaRPr sz="1200" dirty="0">
              <a:latin typeface="Times New Roman"/>
              <a:cs typeface="Times New Roman"/>
            </a:endParaRPr>
          </a:p>
          <a:p>
            <a:pPr marL="375285" marR="8890" indent="-36322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tal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forma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procede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análisis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grado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aplican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destrezas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facilitativas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aprendizaje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praxis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docentes de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primera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segunda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etapa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referido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plantel.</a:t>
            </a:r>
            <a:endParaRPr sz="1200" dirty="0">
              <a:latin typeface="Times New Roman"/>
              <a:cs typeface="Times New Roman"/>
            </a:endParaRPr>
          </a:p>
          <a:p>
            <a:pPr marL="375285" marR="508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plantearon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objetivos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específicos: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Determinar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forma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son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desarrollados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los </a:t>
            </a:r>
            <a:r>
              <a:rPr sz="1200" dirty="0">
                <a:latin typeface="Times New Roman"/>
                <a:cs typeface="Times New Roman"/>
              </a:rPr>
              <a:t>elementos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motivacionales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durante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clases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ejecutadas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docentes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primera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segunda </a:t>
            </a:r>
            <a:r>
              <a:rPr sz="1200" dirty="0">
                <a:latin typeface="Times New Roman"/>
                <a:cs typeface="Times New Roman"/>
              </a:rPr>
              <a:t>etapa;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Identificar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estrategias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motivacionales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emplean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docentes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 primera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segunda </a:t>
            </a:r>
            <a:r>
              <a:rPr sz="1200" dirty="0">
                <a:latin typeface="Times New Roman"/>
                <a:cs typeface="Times New Roman"/>
              </a:rPr>
              <a:t>etapa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plantel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seleccionado;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Caracterizar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grado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propicia</a:t>
            </a:r>
            <a:r>
              <a:rPr sz="1200" spc="17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interacción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dinámica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clases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dictadas</a:t>
            </a:r>
            <a:r>
              <a:rPr sz="1200" spc="3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docentes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primera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segunda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etapa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determinar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empleo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retroalimentación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docente-</a:t>
            </a:r>
            <a:r>
              <a:rPr sz="1200" dirty="0">
                <a:latin typeface="Times New Roman"/>
                <a:cs typeface="Times New Roman"/>
              </a:rPr>
              <a:t>estudiantes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primera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segunda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etapa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Escuela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escenario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 </a:t>
            </a:r>
            <a:r>
              <a:rPr sz="1200" spc="-10" dirty="0">
                <a:latin typeface="Times New Roman"/>
                <a:cs typeface="Times New Roman"/>
              </a:rPr>
              <a:t>estudio.</a:t>
            </a:r>
            <a:endParaRPr sz="1200" dirty="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60"/>
              </a:spcBef>
            </a:pPr>
            <a:endParaRPr sz="1200" dirty="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</a:pPr>
            <a:r>
              <a:rPr sz="1200" b="1" dirty="0">
                <a:latin typeface="Times New Roman"/>
                <a:cs typeface="Times New Roman"/>
              </a:rPr>
              <a:t>MARCO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REFERENCIAL</a:t>
            </a:r>
            <a:endParaRPr sz="1200" dirty="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60"/>
              </a:spcBef>
            </a:pPr>
            <a:endParaRPr sz="1200" dirty="0">
              <a:latin typeface="Times New Roman"/>
              <a:cs typeface="Times New Roman"/>
            </a:endParaRPr>
          </a:p>
          <a:p>
            <a:pPr marL="375285" marR="5080" indent="-36322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fundamentación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teórica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noción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destrezas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facilitativas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confluyen</a:t>
            </a:r>
            <a:r>
              <a:rPr sz="1200" spc="4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concepciones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proceso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enseñanza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aprendizaje,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formuladas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Ausubel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(1976,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1987),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Brunner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(1986)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spc="-50" dirty="0">
                <a:latin typeface="Times New Roman"/>
                <a:cs typeface="Times New Roman"/>
              </a:rPr>
              <a:t>y </a:t>
            </a:r>
            <a:r>
              <a:rPr sz="1200" dirty="0">
                <a:latin typeface="Times New Roman"/>
                <a:cs typeface="Times New Roman"/>
              </a:rPr>
              <a:t>Gagné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(1984).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respecta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Ausubel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(1976),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importante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estructura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cognoscitiva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4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individuo,</a:t>
            </a:r>
            <a:r>
              <a:rPr sz="1200" spc="4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4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cual</a:t>
            </a:r>
            <a:r>
              <a:rPr sz="1200" spc="10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entiende</a:t>
            </a:r>
            <a:r>
              <a:rPr sz="1200" spc="48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10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0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forma</a:t>
            </a:r>
            <a:r>
              <a:rPr sz="1200" spc="10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10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esa</a:t>
            </a:r>
            <a:r>
              <a:rPr sz="1200" spc="48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persona</a:t>
            </a:r>
            <a:r>
              <a:rPr sz="1200" spc="10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tiene</a:t>
            </a:r>
            <a:r>
              <a:rPr sz="1200" spc="4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organizado</a:t>
            </a:r>
            <a:r>
              <a:rPr sz="1200" spc="49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el </a:t>
            </a:r>
            <a:r>
              <a:rPr sz="1200" dirty="0">
                <a:latin typeface="Times New Roman"/>
                <a:cs typeface="Times New Roman"/>
              </a:rPr>
              <a:t>conocimiento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previo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instrucción: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sus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creencias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conocimientos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previos.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acuerdo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teoría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Ausubel,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nuevas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informaciones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ideas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pueden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ser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aprendidas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retenidas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medida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existan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conceptos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claros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estructura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cognoscitiva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aprendiz,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sirvan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establecer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determinada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relación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información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suministra.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él </a:t>
            </a:r>
            <a:r>
              <a:rPr sz="1200" dirty="0">
                <a:latin typeface="Times New Roman"/>
                <a:cs typeface="Times New Roman"/>
              </a:rPr>
              <a:t>llama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aprendizaje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significativo.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destrezas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facilitativas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aprendizaje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aprendizaje </a:t>
            </a:r>
            <a:r>
              <a:rPr sz="1200" dirty="0">
                <a:latin typeface="Times New Roman"/>
                <a:cs typeface="Times New Roman"/>
              </a:rPr>
              <a:t>significativo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ocurre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cuando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presentan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informaciones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enlazadas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ideas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pertinentes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 </a:t>
            </a:r>
            <a:r>
              <a:rPr sz="1200" dirty="0">
                <a:latin typeface="Times New Roman"/>
                <a:cs typeface="Times New Roman"/>
              </a:rPr>
              <a:t>afianzamiento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(para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esa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idea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nueva)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existen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estructura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cognoscitiva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aprende.</a:t>
            </a:r>
            <a:endParaRPr sz="1200" dirty="0">
              <a:latin typeface="Times New Roman"/>
              <a:cs typeface="Times New Roman"/>
            </a:endParaRPr>
          </a:p>
        </p:txBody>
      </p:sp>
      <p:pic>
        <p:nvPicPr>
          <p:cNvPr id="17" name="object 17"/>
          <p:cNvPicPr/>
          <p:nvPr/>
        </p:nvPicPr>
        <p:blipFill>
          <a:blip r:embed="rId13" cstate="print"/>
          <a:stretch>
            <a:fillRect/>
          </a:stretch>
        </p:blipFill>
        <p:spPr>
          <a:xfrm>
            <a:off x="4725161" y="164274"/>
            <a:ext cx="1805305" cy="893889"/>
          </a:xfrm>
          <a:prstGeom prst="rect">
            <a:avLst/>
          </a:prstGeom>
        </p:spPr>
      </p:pic>
      <p:sp>
        <p:nvSpPr>
          <p:cNvPr id="18" name="object 18"/>
          <p:cNvSpPr txBox="1"/>
          <p:nvPr/>
        </p:nvSpPr>
        <p:spPr>
          <a:xfrm>
            <a:off x="1316482" y="8261840"/>
            <a:ext cx="4224655" cy="372745"/>
          </a:xfrm>
          <a:prstGeom prst="rect">
            <a:avLst/>
          </a:prstGeom>
        </p:spPr>
        <p:txBody>
          <a:bodyPr vert="horz" wrap="square" lIns="0" tIns="6350" rIns="0" bIns="0" rtlCol="0">
            <a:spAutoFit/>
          </a:bodyPr>
          <a:lstStyle/>
          <a:p>
            <a:pPr marL="1385570" marR="5080" indent="-1373505">
              <a:lnSpc>
                <a:spcPts val="1400"/>
              </a:lnSpc>
              <a:spcBef>
                <a:spcPts val="50"/>
              </a:spcBef>
            </a:pPr>
            <a:r>
              <a:rPr sz="1200" b="1" dirty="0">
                <a:latin typeface="Times New Roman"/>
                <a:cs typeface="Times New Roman"/>
              </a:rPr>
              <a:t>“Destrezas</a:t>
            </a:r>
            <a:r>
              <a:rPr sz="1200" b="1" spc="-4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Facilitativas </a:t>
            </a:r>
            <a:r>
              <a:rPr sz="1200" b="1" spc="-10" dirty="0">
                <a:latin typeface="Times New Roman"/>
                <a:cs typeface="Times New Roman"/>
              </a:rPr>
              <a:t>del</a:t>
            </a:r>
            <a:r>
              <a:rPr sz="1200" b="1" spc="-7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Aprendizaje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en</a:t>
            </a:r>
            <a:r>
              <a:rPr sz="1200" b="1" spc="-4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la</a:t>
            </a:r>
            <a:r>
              <a:rPr sz="1200" b="1" spc="-4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Praxis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del</a:t>
            </a:r>
            <a:r>
              <a:rPr sz="1200" b="1" spc="-40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Docente </a:t>
            </a:r>
            <a:r>
              <a:rPr sz="1200" b="1" dirty="0">
                <a:latin typeface="Times New Roman"/>
                <a:cs typeface="Times New Roman"/>
              </a:rPr>
              <a:t>de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Educación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Básica.”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2837179" y="8810785"/>
            <a:ext cx="1559560" cy="1943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410"/>
              </a:lnSpc>
            </a:pPr>
            <a:r>
              <a:rPr sz="1200" b="1" dirty="0">
                <a:latin typeface="Times New Roman"/>
                <a:cs typeface="Times New Roman"/>
              </a:rPr>
              <a:t>Mirian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Josefina</a:t>
            </a:r>
            <a:r>
              <a:rPr sz="1200" b="1" spc="-4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Milano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20" name="object 20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46363" rIns="0" bIns="0" rtlCol="0">
            <a:spAutoFit/>
          </a:bodyPr>
          <a:lstStyle/>
          <a:p>
            <a:pPr marL="240665">
              <a:lnSpc>
                <a:spcPts val="1410"/>
              </a:lnSpc>
            </a:pPr>
            <a:fld id="{81D60167-4931-47E6-BA6A-407CBD079E47}" type="slidenum">
              <a:rPr b="1" spc="-25" dirty="0">
                <a:latin typeface="Times New Roman"/>
                <a:cs typeface="Times New Roman"/>
              </a:rPr>
              <a:t>66</a:t>
            </a:fld>
            <a:endParaRPr b="1" spc="-25" dirty="0">
              <a:latin typeface="Times New Roman"/>
              <a:cs typeface="Times New Roman"/>
            </a:endParaRPr>
          </a:p>
        </p:txBody>
      </p:sp>
      <p:grpSp>
        <p:nvGrpSpPr>
          <p:cNvPr id="21" name="Grupo 20">
            <a:extLst>
              <a:ext uri="{FF2B5EF4-FFF2-40B4-BE49-F238E27FC236}">
                <a16:creationId xmlns:a16="http://schemas.microsoft.com/office/drawing/2014/main" id="{1EDC1079-5E25-24DA-8288-5886B64AB8F4}"/>
              </a:ext>
            </a:extLst>
          </p:cNvPr>
          <p:cNvGrpSpPr/>
          <p:nvPr/>
        </p:nvGrpSpPr>
        <p:grpSpPr>
          <a:xfrm>
            <a:off x="109728" y="107662"/>
            <a:ext cx="6665976" cy="1452626"/>
            <a:chOff x="470065" y="1951410"/>
            <a:chExt cx="6665976" cy="1452626"/>
          </a:xfrm>
        </p:grpSpPr>
        <p:grpSp>
          <p:nvGrpSpPr>
            <p:cNvPr id="22" name="object 12">
              <a:extLst>
                <a:ext uri="{FF2B5EF4-FFF2-40B4-BE49-F238E27FC236}">
                  <a16:creationId xmlns:a16="http://schemas.microsoft.com/office/drawing/2014/main" id="{CB57F864-15E0-F2D4-38C1-C098EEF86D8F}"/>
                </a:ext>
              </a:extLst>
            </p:cNvPr>
            <p:cNvGrpSpPr/>
            <p:nvPr/>
          </p:nvGrpSpPr>
          <p:grpSpPr>
            <a:xfrm>
              <a:off x="470065" y="1951664"/>
              <a:ext cx="6665976" cy="1452372"/>
              <a:chOff x="96011" y="115823"/>
              <a:chExt cx="6665976" cy="1452372"/>
            </a:xfrm>
          </p:grpSpPr>
          <p:pic>
            <p:nvPicPr>
              <p:cNvPr id="26" name="object 13">
                <a:extLst>
                  <a:ext uri="{FF2B5EF4-FFF2-40B4-BE49-F238E27FC236}">
                    <a16:creationId xmlns:a16="http://schemas.microsoft.com/office/drawing/2014/main" id="{71D41108-8CB6-7620-FB2E-B38556046F9F}"/>
                  </a:ext>
                </a:extLst>
              </p:cNvPr>
              <p:cNvPicPr/>
              <p:nvPr/>
            </p:nvPicPr>
            <p:blipFill>
              <a:blip r:embed="rId3" cstate="print"/>
              <a:stretch>
                <a:fillRect/>
              </a:stretch>
            </p:blipFill>
            <p:spPr>
              <a:xfrm>
                <a:off x="96011" y="115823"/>
                <a:ext cx="6665976" cy="1452372"/>
              </a:xfrm>
              <a:prstGeom prst="rect">
                <a:avLst/>
              </a:prstGeom>
            </p:spPr>
          </p:pic>
          <p:pic>
            <p:nvPicPr>
              <p:cNvPr id="27" name="object 14">
                <a:extLst>
                  <a:ext uri="{FF2B5EF4-FFF2-40B4-BE49-F238E27FC236}">
                    <a16:creationId xmlns:a16="http://schemas.microsoft.com/office/drawing/2014/main" id="{E08BF677-D3F4-EF5C-37A5-764296668E04}"/>
                  </a:ext>
                </a:extLst>
              </p:cNvPr>
              <p:cNvPicPr/>
              <p:nvPr/>
            </p:nvPicPr>
            <p:blipFill>
              <a:blip r:embed="rId4" cstate="print"/>
              <a:stretch>
                <a:fillRect/>
              </a:stretch>
            </p:blipFill>
            <p:spPr>
              <a:xfrm>
                <a:off x="142849" y="142875"/>
                <a:ext cx="6572275" cy="1358646"/>
              </a:xfrm>
              <a:prstGeom prst="rect">
                <a:avLst/>
              </a:prstGeom>
            </p:spPr>
          </p:pic>
          <p:sp>
            <p:nvSpPr>
              <p:cNvPr id="28" name="object 15">
                <a:extLst>
                  <a:ext uri="{FF2B5EF4-FFF2-40B4-BE49-F238E27FC236}">
                    <a16:creationId xmlns:a16="http://schemas.microsoft.com/office/drawing/2014/main" id="{677C3324-7D16-AF02-5972-987FE3305636}"/>
                  </a:ext>
                </a:extLst>
              </p:cNvPr>
              <p:cNvSpPr/>
              <p:nvPr/>
            </p:nvSpPr>
            <p:spPr>
              <a:xfrm>
                <a:off x="142849" y="142875"/>
                <a:ext cx="6572884" cy="1358900"/>
              </a:xfrm>
              <a:custGeom>
                <a:avLst/>
                <a:gdLst/>
                <a:ahLst/>
                <a:cxnLst/>
                <a:rect l="l" t="t" r="r" b="b"/>
                <a:pathLst>
                  <a:path w="6572884" h="1358900">
                    <a:moveTo>
                      <a:pt x="0" y="226441"/>
                    </a:moveTo>
                    <a:lnTo>
                      <a:pt x="4600" y="180795"/>
                    </a:lnTo>
                    <a:lnTo>
                      <a:pt x="17795" y="138285"/>
                    </a:lnTo>
                    <a:lnTo>
                      <a:pt x="38673" y="99820"/>
                    </a:lnTo>
                    <a:lnTo>
                      <a:pt x="66324" y="66309"/>
                    </a:lnTo>
                    <a:lnTo>
                      <a:pt x="99837" y="38663"/>
                    </a:lnTo>
                    <a:lnTo>
                      <a:pt x="138301" y="17789"/>
                    </a:lnTo>
                    <a:lnTo>
                      <a:pt x="180806" y="4599"/>
                    </a:lnTo>
                    <a:lnTo>
                      <a:pt x="226440" y="0"/>
                    </a:lnTo>
                    <a:lnTo>
                      <a:pt x="6345834" y="0"/>
                    </a:lnTo>
                    <a:lnTo>
                      <a:pt x="6391480" y="4599"/>
                    </a:lnTo>
                    <a:lnTo>
                      <a:pt x="6433990" y="17789"/>
                    </a:lnTo>
                    <a:lnTo>
                      <a:pt x="6472455" y="38663"/>
                    </a:lnTo>
                    <a:lnTo>
                      <a:pt x="6505965" y="66309"/>
                    </a:lnTo>
                    <a:lnTo>
                      <a:pt x="6533612" y="99820"/>
                    </a:lnTo>
                    <a:lnTo>
                      <a:pt x="6554485" y="138285"/>
                    </a:lnTo>
                    <a:lnTo>
                      <a:pt x="6567676" y="180795"/>
                    </a:lnTo>
                    <a:lnTo>
                      <a:pt x="6572275" y="226441"/>
                    </a:lnTo>
                    <a:lnTo>
                      <a:pt x="6572275" y="1132204"/>
                    </a:lnTo>
                    <a:lnTo>
                      <a:pt x="6567676" y="1177850"/>
                    </a:lnTo>
                    <a:lnTo>
                      <a:pt x="6554485" y="1220360"/>
                    </a:lnTo>
                    <a:lnTo>
                      <a:pt x="6533612" y="1258825"/>
                    </a:lnTo>
                    <a:lnTo>
                      <a:pt x="6505965" y="1292336"/>
                    </a:lnTo>
                    <a:lnTo>
                      <a:pt x="6472455" y="1319982"/>
                    </a:lnTo>
                    <a:lnTo>
                      <a:pt x="6433990" y="1340856"/>
                    </a:lnTo>
                    <a:lnTo>
                      <a:pt x="6391480" y="1354046"/>
                    </a:lnTo>
                    <a:lnTo>
                      <a:pt x="6345834" y="1358646"/>
                    </a:lnTo>
                    <a:lnTo>
                      <a:pt x="226440" y="1358646"/>
                    </a:lnTo>
                    <a:lnTo>
                      <a:pt x="180806" y="1354046"/>
                    </a:lnTo>
                    <a:lnTo>
                      <a:pt x="138301" y="1340856"/>
                    </a:lnTo>
                    <a:lnTo>
                      <a:pt x="99837" y="1319982"/>
                    </a:lnTo>
                    <a:lnTo>
                      <a:pt x="66324" y="1292336"/>
                    </a:lnTo>
                    <a:lnTo>
                      <a:pt x="38673" y="1258825"/>
                    </a:lnTo>
                    <a:lnTo>
                      <a:pt x="17795" y="1220360"/>
                    </a:lnTo>
                    <a:lnTo>
                      <a:pt x="4600" y="1177850"/>
                    </a:lnTo>
                    <a:lnTo>
                      <a:pt x="0" y="1132204"/>
                    </a:lnTo>
                    <a:lnTo>
                      <a:pt x="0" y="226441"/>
                    </a:lnTo>
                    <a:close/>
                  </a:path>
                </a:pathLst>
              </a:custGeom>
              <a:ln w="9525">
                <a:solidFill>
                  <a:srgbClr val="55CE74"/>
                </a:solidFill>
              </a:ln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pic>
            <p:nvPicPr>
              <p:cNvPr id="29" name="object 16">
                <a:extLst>
                  <a:ext uri="{FF2B5EF4-FFF2-40B4-BE49-F238E27FC236}">
                    <a16:creationId xmlns:a16="http://schemas.microsoft.com/office/drawing/2014/main" id="{129252D6-6176-DE75-267D-CECE52091DBC}"/>
                  </a:ext>
                </a:extLst>
              </p:cNvPr>
              <p:cNvPicPr/>
              <p:nvPr/>
            </p:nvPicPr>
            <p:blipFill>
              <a:blip r:embed="rId5" cstate="print"/>
              <a:stretch>
                <a:fillRect/>
              </a:stretch>
            </p:blipFill>
            <p:spPr>
              <a:xfrm>
                <a:off x="2500248" y="305930"/>
                <a:ext cx="1714500" cy="733945"/>
              </a:xfrm>
              <a:prstGeom prst="rect">
                <a:avLst/>
              </a:prstGeom>
            </p:spPr>
          </p:pic>
        </p:grpSp>
        <p:sp>
          <p:nvSpPr>
            <p:cNvPr id="23" name="object 16">
              <a:extLst>
                <a:ext uri="{FF2B5EF4-FFF2-40B4-BE49-F238E27FC236}">
                  <a16:creationId xmlns:a16="http://schemas.microsoft.com/office/drawing/2014/main" id="{5422D44D-62E7-A96E-53C6-9D274C86DE2A}"/>
                </a:ext>
              </a:extLst>
            </p:cNvPr>
            <p:cNvSpPr txBox="1"/>
            <p:nvPr/>
          </p:nvSpPr>
          <p:spPr>
            <a:xfrm>
              <a:off x="2775727" y="2875716"/>
              <a:ext cx="3332858" cy="391795"/>
            </a:xfrm>
            <a:prstGeom prst="rect">
              <a:avLst/>
            </a:prstGeom>
            <a:noFill/>
          </p:spPr>
          <p:txBody>
            <a:bodyPr vert="horz" wrap="square" lIns="0" tIns="12700" rIns="0" bIns="0" rtlCol="0">
              <a:spAutoFit/>
            </a:bodyPr>
            <a:lstStyle/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Volumen 4,  Número 1  Enero a Julio 2021</a:t>
              </a:r>
            </a:p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Revista Semestral. Venezuela</a:t>
              </a:r>
              <a:endParaRPr sz="1200" dirty="0">
                <a:latin typeface="Arial"/>
                <a:cs typeface="Arial"/>
              </a:endParaRPr>
            </a:p>
          </p:txBody>
        </p:sp>
        <p:pic>
          <p:nvPicPr>
            <p:cNvPr id="24" name="object 25">
              <a:extLst>
                <a:ext uri="{FF2B5EF4-FFF2-40B4-BE49-F238E27FC236}">
                  <a16:creationId xmlns:a16="http://schemas.microsoft.com/office/drawing/2014/main" id="{22825F32-4312-7F39-B2B1-9ACF164D0225}"/>
                </a:ext>
              </a:extLst>
            </p:cNvPr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470065" y="2027896"/>
              <a:ext cx="2305662" cy="1053903"/>
            </a:xfrm>
            <a:prstGeom prst="rect">
              <a:avLst/>
            </a:prstGeom>
          </p:spPr>
        </p:pic>
        <p:pic>
          <p:nvPicPr>
            <p:cNvPr id="25" name="object 31">
              <a:extLst>
                <a:ext uri="{FF2B5EF4-FFF2-40B4-BE49-F238E27FC236}">
                  <a16:creationId xmlns:a16="http://schemas.microsoft.com/office/drawing/2014/main" id="{5DFF9437-7279-BE75-052B-A71CB259B645}"/>
                </a:ext>
              </a:extLst>
            </p:cNvPr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4932681" y="1951410"/>
              <a:ext cx="1805304" cy="893889"/>
            </a:xfrm>
            <a:prstGeom prst="rect">
              <a:avLst/>
            </a:prstGeom>
          </p:spPr>
        </p:pic>
      </p:grpSp>
    </p:spTree>
  </p:cSld>
  <p:clrMapOvr>
    <a:masterClrMapping/>
  </p:clrMapOvr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94485" y="115823"/>
            <a:ext cx="6669405" cy="8926195"/>
            <a:chOff x="94485" y="115823"/>
            <a:chExt cx="6669405" cy="8926195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44780" y="8700516"/>
              <a:ext cx="6516624" cy="158496"/>
            </a:xfrm>
            <a:prstGeom prst="rect">
              <a:avLst/>
            </a:prstGeom>
          </p:spPr>
        </p:pic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96012" y="115823"/>
              <a:ext cx="6665976" cy="1452372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42849" y="142875"/>
              <a:ext cx="6572275" cy="1358646"/>
            </a:xfrm>
            <a:prstGeom prst="rect">
              <a:avLst/>
            </a:prstGeom>
          </p:spPr>
        </p:pic>
        <p:sp>
          <p:nvSpPr>
            <p:cNvPr id="6" name="object 6"/>
            <p:cNvSpPr/>
            <p:nvPr/>
          </p:nvSpPr>
          <p:spPr>
            <a:xfrm>
              <a:off x="142849" y="142875"/>
              <a:ext cx="6572884" cy="1358900"/>
            </a:xfrm>
            <a:custGeom>
              <a:avLst/>
              <a:gdLst/>
              <a:ahLst/>
              <a:cxnLst/>
              <a:rect l="l" t="t" r="r" b="b"/>
              <a:pathLst>
                <a:path w="6572884" h="1358900">
                  <a:moveTo>
                    <a:pt x="0" y="226441"/>
                  </a:moveTo>
                  <a:lnTo>
                    <a:pt x="4600" y="180795"/>
                  </a:lnTo>
                  <a:lnTo>
                    <a:pt x="17795" y="138285"/>
                  </a:lnTo>
                  <a:lnTo>
                    <a:pt x="38673" y="99820"/>
                  </a:lnTo>
                  <a:lnTo>
                    <a:pt x="66324" y="66309"/>
                  </a:lnTo>
                  <a:lnTo>
                    <a:pt x="99837" y="38663"/>
                  </a:lnTo>
                  <a:lnTo>
                    <a:pt x="138301" y="17789"/>
                  </a:lnTo>
                  <a:lnTo>
                    <a:pt x="180806" y="4599"/>
                  </a:lnTo>
                  <a:lnTo>
                    <a:pt x="226440" y="0"/>
                  </a:lnTo>
                  <a:lnTo>
                    <a:pt x="6345834" y="0"/>
                  </a:lnTo>
                  <a:lnTo>
                    <a:pt x="6391480" y="4599"/>
                  </a:lnTo>
                  <a:lnTo>
                    <a:pt x="6433990" y="17789"/>
                  </a:lnTo>
                  <a:lnTo>
                    <a:pt x="6472455" y="38663"/>
                  </a:lnTo>
                  <a:lnTo>
                    <a:pt x="6505965" y="66309"/>
                  </a:lnTo>
                  <a:lnTo>
                    <a:pt x="6533612" y="99820"/>
                  </a:lnTo>
                  <a:lnTo>
                    <a:pt x="6554485" y="138285"/>
                  </a:lnTo>
                  <a:lnTo>
                    <a:pt x="6567676" y="180795"/>
                  </a:lnTo>
                  <a:lnTo>
                    <a:pt x="6572275" y="226441"/>
                  </a:lnTo>
                  <a:lnTo>
                    <a:pt x="6572275" y="1132204"/>
                  </a:lnTo>
                  <a:lnTo>
                    <a:pt x="6567676" y="1177850"/>
                  </a:lnTo>
                  <a:lnTo>
                    <a:pt x="6554485" y="1220360"/>
                  </a:lnTo>
                  <a:lnTo>
                    <a:pt x="6533612" y="1258825"/>
                  </a:lnTo>
                  <a:lnTo>
                    <a:pt x="6505965" y="1292336"/>
                  </a:lnTo>
                  <a:lnTo>
                    <a:pt x="6472455" y="1319982"/>
                  </a:lnTo>
                  <a:lnTo>
                    <a:pt x="6433990" y="1340856"/>
                  </a:lnTo>
                  <a:lnTo>
                    <a:pt x="6391480" y="1354046"/>
                  </a:lnTo>
                  <a:lnTo>
                    <a:pt x="6345834" y="1358646"/>
                  </a:lnTo>
                  <a:lnTo>
                    <a:pt x="226440" y="1358646"/>
                  </a:lnTo>
                  <a:lnTo>
                    <a:pt x="180806" y="1354046"/>
                  </a:lnTo>
                  <a:lnTo>
                    <a:pt x="138301" y="1340856"/>
                  </a:lnTo>
                  <a:lnTo>
                    <a:pt x="99837" y="1319982"/>
                  </a:lnTo>
                  <a:lnTo>
                    <a:pt x="66324" y="1292336"/>
                  </a:lnTo>
                  <a:lnTo>
                    <a:pt x="38673" y="1258825"/>
                  </a:lnTo>
                  <a:lnTo>
                    <a:pt x="17795" y="1220360"/>
                  </a:lnTo>
                  <a:lnTo>
                    <a:pt x="4600" y="1177850"/>
                  </a:lnTo>
                  <a:lnTo>
                    <a:pt x="0" y="1132204"/>
                  </a:lnTo>
                  <a:lnTo>
                    <a:pt x="0" y="226441"/>
                  </a:lnTo>
                  <a:close/>
                </a:path>
              </a:pathLst>
            </a:custGeom>
            <a:ln w="9525">
              <a:solidFill>
                <a:srgbClr val="55CE7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" name="object 7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2500248" y="305930"/>
              <a:ext cx="1714500" cy="733945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2738628" y="1024127"/>
              <a:ext cx="1897379" cy="371855"/>
            </a:xfrm>
            <a:prstGeom prst="rect">
              <a:avLst/>
            </a:prstGeom>
          </p:spPr>
        </p:pic>
        <p:pic>
          <p:nvPicPr>
            <p:cNvPr id="9" name="object 9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4401312" y="1024127"/>
              <a:ext cx="1577339" cy="371855"/>
            </a:xfrm>
            <a:prstGeom prst="rect">
              <a:avLst/>
            </a:prstGeom>
          </p:spPr>
        </p:pic>
        <p:pic>
          <p:nvPicPr>
            <p:cNvPr id="10" name="object 10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3169920" y="1207007"/>
              <a:ext cx="1546859" cy="371855"/>
            </a:xfrm>
            <a:prstGeom prst="rect">
              <a:avLst/>
            </a:prstGeom>
          </p:spPr>
        </p:pic>
        <p:pic>
          <p:nvPicPr>
            <p:cNvPr id="11" name="object 11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4482083" y="1207007"/>
              <a:ext cx="284988" cy="371855"/>
            </a:xfrm>
            <a:prstGeom prst="rect">
              <a:avLst/>
            </a:prstGeom>
          </p:spPr>
        </p:pic>
        <p:pic>
          <p:nvPicPr>
            <p:cNvPr id="12" name="object 12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4571999" y="1207007"/>
              <a:ext cx="1013460" cy="371855"/>
            </a:xfrm>
            <a:prstGeom prst="rect">
              <a:avLst/>
            </a:prstGeom>
          </p:spPr>
        </p:pic>
        <p:pic>
          <p:nvPicPr>
            <p:cNvPr id="13" name="object 13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324612" y="234695"/>
              <a:ext cx="1719072" cy="1341120"/>
            </a:xfrm>
            <a:prstGeom prst="rect">
              <a:avLst/>
            </a:prstGeom>
          </p:spPr>
        </p:pic>
        <p:pic>
          <p:nvPicPr>
            <p:cNvPr id="14" name="object 14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5606795" y="8193022"/>
              <a:ext cx="1092707" cy="848868"/>
            </a:xfrm>
            <a:prstGeom prst="rect">
              <a:avLst/>
            </a:prstGeom>
          </p:spPr>
        </p:pic>
        <p:pic>
          <p:nvPicPr>
            <p:cNvPr id="15" name="object 15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109728" y="8193022"/>
              <a:ext cx="1092708" cy="848868"/>
            </a:xfrm>
            <a:prstGeom prst="rect">
              <a:avLst/>
            </a:prstGeom>
          </p:spPr>
        </p:pic>
      </p:grpSp>
      <p:sp>
        <p:nvSpPr>
          <p:cNvPr id="16" name="object 16"/>
          <p:cNvSpPr txBox="1"/>
          <p:nvPr/>
        </p:nvSpPr>
        <p:spPr>
          <a:xfrm>
            <a:off x="266496" y="1068451"/>
            <a:ext cx="6336030" cy="700785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019425" marR="735330" indent="-431800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Arial"/>
                <a:cs typeface="Arial"/>
              </a:rPr>
              <a:t>6ta.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Edición</a:t>
            </a:r>
            <a:r>
              <a:rPr sz="1200" b="1" spc="-10" dirty="0">
                <a:latin typeface="Arial"/>
                <a:cs typeface="Arial"/>
              </a:rPr>
              <a:t> Volumen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I</a:t>
            </a:r>
            <a:r>
              <a:rPr sz="1200" b="1" spc="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Enero</a:t>
            </a:r>
            <a:r>
              <a:rPr sz="1200" b="1" spc="-3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a</a:t>
            </a:r>
            <a:r>
              <a:rPr sz="1200" b="1" spc="-2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Julio</a:t>
            </a:r>
            <a:r>
              <a:rPr sz="1200" b="1" spc="-5" dirty="0">
                <a:latin typeface="Arial"/>
                <a:cs typeface="Arial"/>
              </a:rPr>
              <a:t> </a:t>
            </a:r>
            <a:r>
              <a:rPr sz="1200" b="1" spc="-20" dirty="0">
                <a:latin typeface="Arial"/>
                <a:cs typeface="Arial"/>
              </a:rPr>
              <a:t>2021 </a:t>
            </a:r>
            <a:r>
              <a:rPr sz="1200" b="1" dirty="0">
                <a:latin typeface="Arial"/>
                <a:cs typeface="Arial"/>
              </a:rPr>
              <a:t>Revista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Semestral-</a:t>
            </a:r>
            <a:r>
              <a:rPr sz="1200" b="1" spc="-40" dirty="0">
                <a:latin typeface="Arial"/>
                <a:cs typeface="Arial"/>
              </a:rPr>
              <a:t> </a:t>
            </a:r>
            <a:r>
              <a:rPr sz="1200" b="1" spc="-10" dirty="0">
                <a:latin typeface="Arial"/>
                <a:cs typeface="Arial"/>
              </a:rPr>
              <a:t>Venezuela</a:t>
            </a:r>
            <a:endParaRPr sz="12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305"/>
              </a:spcBef>
            </a:pPr>
            <a:endParaRPr sz="1200">
              <a:latin typeface="Arial"/>
              <a:cs typeface="Arial"/>
            </a:endParaRPr>
          </a:p>
          <a:p>
            <a:pPr marL="375285" marR="5080" indent="-36322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ese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sentido,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Ausubel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ve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aprendizaje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almacenamiento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información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cerebro </a:t>
            </a:r>
            <a:r>
              <a:rPr sz="1200" dirty="0">
                <a:latin typeface="Times New Roman"/>
                <a:cs typeface="Times New Roman"/>
              </a:rPr>
              <a:t>humano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proceso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altamente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organizado,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cual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forma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jerarquía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conceptual </a:t>
            </a:r>
            <a:r>
              <a:rPr sz="1200" dirty="0">
                <a:latin typeface="Times New Roman"/>
                <a:cs typeface="Times New Roman"/>
              </a:rPr>
              <a:t>donde</a:t>
            </a:r>
            <a:r>
              <a:rPr sz="1200" spc="3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40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elementos</a:t>
            </a:r>
            <a:r>
              <a:rPr sz="1200" spc="40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más</a:t>
            </a:r>
            <a:r>
              <a:rPr sz="1200" spc="4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específicos</a:t>
            </a:r>
            <a:r>
              <a:rPr sz="1200" spc="40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4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conocimiento</a:t>
            </a:r>
            <a:r>
              <a:rPr sz="1200" spc="4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40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anclan</a:t>
            </a:r>
            <a:r>
              <a:rPr sz="1200" spc="4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4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conocimientos</a:t>
            </a:r>
            <a:r>
              <a:rPr sz="1200" spc="41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más </a:t>
            </a:r>
            <a:r>
              <a:rPr sz="1200" dirty="0">
                <a:latin typeface="Times New Roman"/>
                <a:cs typeface="Times New Roman"/>
              </a:rPr>
              <a:t>generales</a:t>
            </a:r>
            <a:r>
              <a:rPr sz="1200" spc="3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3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inclusivos.</a:t>
            </a:r>
            <a:r>
              <a:rPr sz="1200" spc="3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3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aprendizaje</a:t>
            </a:r>
            <a:r>
              <a:rPr sz="1200" spc="3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descubrimiento</a:t>
            </a:r>
            <a:r>
              <a:rPr sz="1200" spc="3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favorece</a:t>
            </a:r>
            <a:r>
              <a:rPr sz="1200" spc="3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3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resolución</a:t>
            </a:r>
            <a:r>
              <a:rPr sz="1200" spc="31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 </a:t>
            </a:r>
            <a:r>
              <a:rPr sz="1200" dirty="0">
                <a:latin typeface="Times New Roman"/>
                <a:cs typeface="Times New Roman"/>
              </a:rPr>
              <a:t>problemas,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condiciones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problema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objetivos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deseados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relacionan </a:t>
            </a:r>
            <a:r>
              <a:rPr sz="1200" dirty="0">
                <a:latin typeface="Times New Roman"/>
                <a:cs typeface="Times New Roman"/>
              </a:rPr>
              <a:t>intencionada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sustancialmente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estructura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cognoscitiva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existente.</a:t>
            </a:r>
            <a:r>
              <a:rPr sz="1200" spc="3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Otro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aporte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Ausubel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aplicación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destrezas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facilitativas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radica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importancia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conocimiento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previo,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es </a:t>
            </a:r>
            <a:r>
              <a:rPr sz="1200" dirty="0">
                <a:latin typeface="Times New Roman"/>
                <a:cs typeface="Times New Roman"/>
              </a:rPr>
              <a:t>decir,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persona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ya sabe,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decir,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-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conocimiento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base.</a:t>
            </a:r>
            <a:endParaRPr sz="1200">
              <a:latin typeface="Times New Roman"/>
              <a:cs typeface="Times New Roman"/>
            </a:endParaRPr>
          </a:p>
          <a:p>
            <a:pPr marL="375285" marR="5715" indent="-363220" algn="just">
              <a:lnSpc>
                <a:spcPct val="100000"/>
              </a:lnSpc>
              <a:spcBef>
                <a:spcPts val="5"/>
              </a:spcBef>
            </a:pP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parte,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Brunner,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psicólogo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ecléctico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ubicado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cognoscitivamente,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destaca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docente </a:t>
            </a:r>
            <a:r>
              <a:rPr sz="1200" dirty="0">
                <a:latin typeface="Times New Roman"/>
                <a:cs typeface="Times New Roman"/>
              </a:rPr>
              <a:t>debe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hacer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todo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está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alcance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brindar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ayuda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3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enseñanza</a:t>
            </a:r>
            <a:r>
              <a:rPr sz="1200" spc="3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crear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las </a:t>
            </a:r>
            <a:r>
              <a:rPr sz="1200" dirty="0">
                <a:latin typeface="Times New Roman"/>
                <a:cs typeface="Times New Roman"/>
              </a:rPr>
              <a:t>condiciones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necesarias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aprendizaje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descubrimiento,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él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considera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único </a:t>
            </a:r>
            <a:r>
              <a:rPr sz="1200" dirty="0">
                <a:latin typeface="Times New Roman"/>
                <a:cs typeface="Times New Roman"/>
              </a:rPr>
              <a:t>tipo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aprendizaje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mediante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cual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alumno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puede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captar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realmente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estructura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las </a:t>
            </a:r>
            <a:r>
              <a:rPr sz="1200" dirty="0">
                <a:latin typeface="Times New Roman"/>
                <a:cs typeface="Times New Roman"/>
              </a:rPr>
              <a:t>disciplinas.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acuerdo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Brunner,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“captar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estructura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asunto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entenderlo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una </a:t>
            </a:r>
            <a:r>
              <a:rPr sz="1200" dirty="0">
                <a:latin typeface="Times New Roman"/>
                <a:cs typeface="Times New Roman"/>
              </a:rPr>
              <a:t>forma</a:t>
            </a:r>
            <a:r>
              <a:rPr sz="1200" spc="3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3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permita</a:t>
            </a:r>
            <a:r>
              <a:rPr sz="1200" spc="3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3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muchas</a:t>
            </a:r>
            <a:r>
              <a:rPr sz="1200" spc="3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otras</a:t>
            </a:r>
            <a:r>
              <a:rPr sz="1200" spc="3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cosas</a:t>
            </a:r>
            <a:r>
              <a:rPr sz="1200" spc="3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relacionarse</a:t>
            </a:r>
            <a:r>
              <a:rPr sz="1200" spc="3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significativamente</a:t>
            </a:r>
            <a:r>
              <a:rPr sz="1200" spc="3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3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él.</a:t>
            </a:r>
            <a:r>
              <a:rPr sz="1200" spc="34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Aprender </a:t>
            </a:r>
            <a:r>
              <a:rPr sz="1200" dirty="0">
                <a:latin typeface="Times New Roman"/>
                <a:cs typeface="Times New Roman"/>
              </a:rPr>
              <a:t>estructura,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resumen,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aprender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cómo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están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relacionadas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cosas”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(p.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11).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autor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también </a:t>
            </a:r>
            <a:r>
              <a:rPr sz="1200" dirty="0">
                <a:latin typeface="Times New Roman"/>
                <a:cs typeface="Times New Roman"/>
              </a:rPr>
              <a:t>considera</a:t>
            </a:r>
            <a:r>
              <a:rPr sz="1200" spc="4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4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48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estudiantes</a:t>
            </a:r>
            <a:r>
              <a:rPr sz="1200" spc="4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pueden</a:t>
            </a:r>
            <a:r>
              <a:rPr sz="1200" spc="4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descubrir</a:t>
            </a:r>
            <a:r>
              <a:rPr sz="1200" spc="4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principios</a:t>
            </a:r>
            <a:r>
              <a:rPr sz="1200" spc="4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4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48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cuales</a:t>
            </a:r>
            <a:r>
              <a:rPr sz="1200" spc="4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pueden</a:t>
            </a:r>
            <a:r>
              <a:rPr sz="1200" spc="48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hacer </a:t>
            </a:r>
            <a:r>
              <a:rPr sz="1200" dirty="0">
                <a:latin typeface="Times New Roman"/>
                <a:cs typeface="Times New Roman"/>
              </a:rPr>
              <a:t>transferencia,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cual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esencia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“consiste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aprender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inicialmente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habilidad,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sino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una </a:t>
            </a:r>
            <a:r>
              <a:rPr sz="1200" dirty="0">
                <a:latin typeface="Times New Roman"/>
                <a:cs typeface="Times New Roman"/>
              </a:rPr>
              <a:t>idea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general,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puede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ser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usada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luego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base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reconocer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subsiguientes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problemas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casos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especiales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idea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originariamente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dominada”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(p.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27).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conclusión,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Brunner </a:t>
            </a:r>
            <a:r>
              <a:rPr sz="1200" dirty="0">
                <a:latin typeface="Times New Roman"/>
                <a:cs typeface="Times New Roman"/>
              </a:rPr>
              <a:t>considera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metodología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fundamental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enseñanza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condición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necesaria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para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aprendizaje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descubrimiento.</a:t>
            </a:r>
            <a:endParaRPr sz="1200">
              <a:latin typeface="Times New Roman"/>
              <a:cs typeface="Times New Roman"/>
            </a:endParaRPr>
          </a:p>
          <a:p>
            <a:pPr marL="375285" marR="5080" indent="-36322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concierne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aporte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Gagné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(1984),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destrezas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facilitativas,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aún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cuando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señala </a:t>
            </a:r>
            <a:r>
              <a:rPr sz="1200" dirty="0">
                <a:latin typeface="Times New Roman"/>
                <a:cs typeface="Times New Roman"/>
              </a:rPr>
              <a:t>ni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define,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tanto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primera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edición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 las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posteriores de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libro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Condiciones </a:t>
            </a:r>
            <a:r>
              <a:rPr sz="1200" spc="-2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Aprendizaje,</a:t>
            </a:r>
            <a:r>
              <a:rPr sz="1200" spc="10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habla</a:t>
            </a:r>
            <a:r>
              <a:rPr sz="1200" spc="10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sobre</a:t>
            </a:r>
            <a:r>
              <a:rPr sz="1200" spc="10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unos</a:t>
            </a:r>
            <a:r>
              <a:rPr sz="1200" spc="11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escenarios,</a:t>
            </a:r>
            <a:r>
              <a:rPr sz="1200" spc="11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medios,</a:t>
            </a:r>
            <a:r>
              <a:rPr sz="1200" spc="10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o</a:t>
            </a:r>
            <a:r>
              <a:rPr sz="1200" spc="10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situaciones</a:t>
            </a:r>
            <a:r>
              <a:rPr sz="1200" spc="11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10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110" dirty="0">
                <a:latin typeface="Times New Roman"/>
                <a:cs typeface="Times New Roman"/>
              </a:rPr>
              <a:t>  </a:t>
            </a:r>
            <a:r>
              <a:rPr sz="1200" spc="-10" dirty="0">
                <a:latin typeface="Times New Roman"/>
                <a:cs typeface="Times New Roman"/>
              </a:rPr>
              <a:t>aprendizajes, </a:t>
            </a:r>
            <a:r>
              <a:rPr sz="1200" dirty="0">
                <a:latin typeface="Times New Roman"/>
                <a:cs typeface="Times New Roman"/>
              </a:rPr>
              <a:t>combinando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conceptos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estímulo-</a:t>
            </a:r>
            <a:r>
              <a:rPr sz="1200" dirty="0">
                <a:latin typeface="Times New Roman"/>
                <a:cs typeface="Times New Roman"/>
              </a:rPr>
              <a:t>respuesta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aspectos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contemporáneos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necesaria </a:t>
            </a:r>
            <a:r>
              <a:rPr sz="1200" dirty="0">
                <a:latin typeface="Times New Roman"/>
                <a:cs typeface="Times New Roman"/>
              </a:rPr>
              <a:t>aplicación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actualidad,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ejemplo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estímulo,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llevado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ámbito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32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motivación,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cual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puede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estar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influenciada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aspectos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externos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aspectos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internos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aprendizaje.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En </a:t>
            </a:r>
            <a:r>
              <a:rPr sz="1200" dirty="0">
                <a:latin typeface="Times New Roman"/>
                <a:cs typeface="Times New Roman"/>
              </a:rPr>
              <a:t>efecto,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Gagné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(1992)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ordena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jerárquicamente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sus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niveles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aprendizaje,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cuando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plantea</a:t>
            </a:r>
            <a:r>
              <a:rPr sz="1200" spc="170" dirty="0">
                <a:latin typeface="Times New Roman"/>
                <a:cs typeface="Times New Roman"/>
              </a:rPr>
              <a:t>  </a:t>
            </a:r>
            <a:r>
              <a:rPr sz="1200" spc="-25" dirty="0">
                <a:latin typeface="Times New Roman"/>
                <a:cs typeface="Times New Roman"/>
              </a:rPr>
              <a:t>los </a:t>
            </a:r>
            <a:r>
              <a:rPr sz="1200" dirty="0">
                <a:latin typeface="Times New Roman"/>
                <a:cs typeface="Times New Roman"/>
              </a:rPr>
              <a:t>niveles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complejidad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destrezas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intelectuales.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resumen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contribuciones </a:t>
            </a:r>
            <a:r>
              <a:rPr sz="1200" dirty="0">
                <a:latin typeface="Times New Roman"/>
                <a:cs typeface="Times New Roman"/>
              </a:rPr>
              <a:t>teóricas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autores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antes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señalados,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mencionan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siguientes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principios,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considerados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en </a:t>
            </a:r>
            <a:r>
              <a:rPr sz="1200" dirty="0">
                <a:latin typeface="Times New Roman"/>
                <a:cs typeface="Times New Roman"/>
              </a:rPr>
              <a:t>dichos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postulados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enunciados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Ruiz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(2003):</a:t>
            </a:r>
            <a:r>
              <a:rPr sz="1200" spc="4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(a)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acciones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enseñanza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explican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en </a:t>
            </a:r>
            <a:r>
              <a:rPr sz="1200" dirty="0">
                <a:latin typeface="Times New Roman"/>
                <a:cs typeface="Times New Roman"/>
              </a:rPr>
              <a:t>función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procesos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pensamiento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docente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estudiante;</a:t>
            </a:r>
            <a:r>
              <a:rPr sz="1200" spc="26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(b)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experiencias </a:t>
            </a:r>
            <a:r>
              <a:rPr sz="1200" dirty="0">
                <a:latin typeface="Times New Roman"/>
                <a:cs typeface="Times New Roman"/>
              </a:rPr>
              <a:t>medidas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aprendizaje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favorecen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adquisición,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retención,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creación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aplicación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estrategias </a:t>
            </a:r>
            <a:r>
              <a:rPr sz="1200" dirty="0">
                <a:latin typeface="Times New Roman"/>
                <a:cs typeface="Times New Roman"/>
              </a:rPr>
              <a:t>cognoscitivas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meta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cognoscitivas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(metaaprendizaje);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(c)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aprendizaje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mediado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posibilita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organización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reorganización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información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estructura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cognoscitiva.</a:t>
            </a:r>
            <a:endParaRPr sz="1200">
              <a:latin typeface="Times New Roman"/>
              <a:cs typeface="Times New Roman"/>
            </a:endParaRPr>
          </a:p>
        </p:txBody>
      </p:sp>
      <p:pic>
        <p:nvPicPr>
          <p:cNvPr id="17" name="object 17"/>
          <p:cNvPicPr/>
          <p:nvPr/>
        </p:nvPicPr>
        <p:blipFill>
          <a:blip r:embed="rId13" cstate="print"/>
          <a:stretch>
            <a:fillRect/>
          </a:stretch>
        </p:blipFill>
        <p:spPr>
          <a:xfrm>
            <a:off x="4725161" y="164274"/>
            <a:ext cx="1805305" cy="893889"/>
          </a:xfrm>
          <a:prstGeom prst="rect">
            <a:avLst/>
          </a:prstGeom>
        </p:spPr>
      </p:pic>
      <p:sp>
        <p:nvSpPr>
          <p:cNvPr id="18" name="object 18"/>
          <p:cNvSpPr txBox="1"/>
          <p:nvPr/>
        </p:nvSpPr>
        <p:spPr>
          <a:xfrm>
            <a:off x="1316482" y="8261840"/>
            <a:ext cx="4224655" cy="372745"/>
          </a:xfrm>
          <a:prstGeom prst="rect">
            <a:avLst/>
          </a:prstGeom>
        </p:spPr>
        <p:txBody>
          <a:bodyPr vert="horz" wrap="square" lIns="0" tIns="6350" rIns="0" bIns="0" rtlCol="0">
            <a:spAutoFit/>
          </a:bodyPr>
          <a:lstStyle/>
          <a:p>
            <a:pPr marL="1385570" marR="5080" indent="-1373505">
              <a:lnSpc>
                <a:spcPts val="1400"/>
              </a:lnSpc>
              <a:spcBef>
                <a:spcPts val="50"/>
              </a:spcBef>
            </a:pPr>
            <a:r>
              <a:rPr sz="1200" b="1" dirty="0">
                <a:latin typeface="Times New Roman"/>
                <a:cs typeface="Times New Roman"/>
              </a:rPr>
              <a:t>“Destrezas</a:t>
            </a:r>
            <a:r>
              <a:rPr sz="1200" b="1" spc="-4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Facilitativas </a:t>
            </a:r>
            <a:r>
              <a:rPr sz="1200" b="1" spc="-10" dirty="0">
                <a:latin typeface="Times New Roman"/>
                <a:cs typeface="Times New Roman"/>
              </a:rPr>
              <a:t>del</a:t>
            </a:r>
            <a:r>
              <a:rPr sz="1200" b="1" spc="-7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Aprendizaje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en</a:t>
            </a:r>
            <a:r>
              <a:rPr sz="1200" b="1" spc="-4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la</a:t>
            </a:r>
            <a:r>
              <a:rPr sz="1200" b="1" spc="-4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Praxis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del</a:t>
            </a:r>
            <a:r>
              <a:rPr sz="1200" b="1" spc="-40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Docente </a:t>
            </a:r>
            <a:r>
              <a:rPr sz="1200" b="1" dirty="0">
                <a:latin typeface="Times New Roman"/>
                <a:cs typeface="Times New Roman"/>
              </a:rPr>
              <a:t>de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Educación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Básica.”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2837179" y="8810785"/>
            <a:ext cx="1559560" cy="1943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410"/>
              </a:lnSpc>
            </a:pPr>
            <a:r>
              <a:rPr sz="1200" b="1" dirty="0">
                <a:latin typeface="Times New Roman"/>
                <a:cs typeface="Times New Roman"/>
              </a:rPr>
              <a:t>Mirian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Josefina</a:t>
            </a:r>
            <a:r>
              <a:rPr sz="1200" b="1" spc="-4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Milano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20" name="object 20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46363" rIns="0" bIns="0" rtlCol="0">
            <a:spAutoFit/>
          </a:bodyPr>
          <a:lstStyle/>
          <a:p>
            <a:pPr marL="240665">
              <a:lnSpc>
                <a:spcPts val="1410"/>
              </a:lnSpc>
            </a:pPr>
            <a:fld id="{81D60167-4931-47E6-BA6A-407CBD079E47}" type="slidenum">
              <a:rPr b="1" spc="-25" dirty="0">
                <a:latin typeface="Times New Roman"/>
                <a:cs typeface="Times New Roman"/>
              </a:rPr>
              <a:t>67</a:t>
            </a:fld>
            <a:endParaRPr b="1" spc="-25" dirty="0">
              <a:latin typeface="Times New Roman"/>
              <a:cs typeface="Times New Roman"/>
            </a:endParaRPr>
          </a:p>
        </p:txBody>
      </p:sp>
      <p:grpSp>
        <p:nvGrpSpPr>
          <p:cNvPr id="21" name="Grupo 20">
            <a:extLst>
              <a:ext uri="{FF2B5EF4-FFF2-40B4-BE49-F238E27FC236}">
                <a16:creationId xmlns:a16="http://schemas.microsoft.com/office/drawing/2014/main" id="{40AA0C61-CF4D-396D-FC28-243CF82976D1}"/>
              </a:ext>
            </a:extLst>
          </p:cNvPr>
          <p:cNvGrpSpPr/>
          <p:nvPr/>
        </p:nvGrpSpPr>
        <p:grpSpPr>
          <a:xfrm>
            <a:off x="109728" y="148535"/>
            <a:ext cx="6665976" cy="1452626"/>
            <a:chOff x="470065" y="1951410"/>
            <a:chExt cx="6665976" cy="1452626"/>
          </a:xfrm>
        </p:grpSpPr>
        <p:grpSp>
          <p:nvGrpSpPr>
            <p:cNvPr id="22" name="object 12">
              <a:extLst>
                <a:ext uri="{FF2B5EF4-FFF2-40B4-BE49-F238E27FC236}">
                  <a16:creationId xmlns:a16="http://schemas.microsoft.com/office/drawing/2014/main" id="{ED870256-6DB6-A793-0A67-0F31F4602A9D}"/>
                </a:ext>
              </a:extLst>
            </p:cNvPr>
            <p:cNvGrpSpPr/>
            <p:nvPr/>
          </p:nvGrpSpPr>
          <p:grpSpPr>
            <a:xfrm>
              <a:off x="470065" y="1951664"/>
              <a:ext cx="6665976" cy="1452372"/>
              <a:chOff x="96011" y="115823"/>
              <a:chExt cx="6665976" cy="1452372"/>
            </a:xfrm>
          </p:grpSpPr>
          <p:pic>
            <p:nvPicPr>
              <p:cNvPr id="26" name="object 13">
                <a:extLst>
                  <a:ext uri="{FF2B5EF4-FFF2-40B4-BE49-F238E27FC236}">
                    <a16:creationId xmlns:a16="http://schemas.microsoft.com/office/drawing/2014/main" id="{EFA9CC9B-0639-43F8-BC94-1DBB66158D8A}"/>
                  </a:ext>
                </a:extLst>
              </p:cNvPr>
              <p:cNvPicPr/>
              <p:nvPr/>
            </p:nvPicPr>
            <p:blipFill>
              <a:blip r:embed="rId3" cstate="print"/>
              <a:stretch>
                <a:fillRect/>
              </a:stretch>
            </p:blipFill>
            <p:spPr>
              <a:xfrm>
                <a:off x="96011" y="115823"/>
                <a:ext cx="6665976" cy="1452372"/>
              </a:xfrm>
              <a:prstGeom prst="rect">
                <a:avLst/>
              </a:prstGeom>
            </p:spPr>
          </p:pic>
          <p:pic>
            <p:nvPicPr>
              <p:cNvPr id="27" name="object 14">
                <a:extLst>
                  <a:ext uri="{FF2B5EF4-FFF2-40B4-BE49-F238E27FC236}">
                    <a16:creationId xmlns:a16="http://schemas.microsoft.com/office/drawing/2014/main" id="{2EE95123-5D41-FD9A-BBB0-D22ED1729291}"/>
                  </a:ext>
                </a:extLst>
              </p:cNvPr>
              <p:cNvPicPr/>
              <p:nvPr/>
            </p:nvPicPr>
            <p:blipFill>
              <a:blip r:embed="rId4" cstate="print"/>
              <a:stretch>
                <a:fillRect/>
              </a:stretch>
            </p:blipFill>
            <p:spPr>
              <a:xfrm>
                <a:off x="142849" y="142875"/>
                <a:ext cx="6572275" cy="1358646"/>
              </a:xfrm>
              <a:prstGeom prst="rect">
                <a:avLst/>
              </a:prstGeom>
            </p:spPr>
          </p:pic>
          <p:sp>
            <p:nvSpPr>
              <p:cNvPr id="28" name="object 15">
                <a:extLst>
                  <a:ext uri="{FF2B5EF4-FFF2-40B4-BE49-F238E27FC236}">
                    <a16:creationId xmlns:a16="http://schemas.microsoft.com/office/drawing/2014/main" id="{C119C9B0-8030-1AA2-F4DE-98D77C03BB76}"/>
                  </a:ext>
                </a:extLst>
              </p:cNvPr>
              <p:cNvSpPr/>
              <p:nvPr/>
            </p:nvSpPr>
            <p:spPr>
              <a:xfrm>
                <a:off x="142849" y="142875"/>
                <a:ext cx="6572884" cy="1358900"/>
              </a:xfrm>
              <a:custGeom>
                <a:avLst/>
                <a:gdLst/>
                <a:ahLst/>
                <a:cxnLst/>
                <a:rect l="l" t="t" r="r" b="b"/>
                <a:pathLst>
                  <a:path w="6572884" h="1358900">
                    <a:moveTo>
                      <a:pt x="0" y="226441"/>
                    </a:moveTo>
                    <a:lnTo>
                      <a:pt x="4600" y="180795"/>
                    </a:lnTo>
                    <a:lnTo>
                      <a:pt x="17795" y="138285"/>
                    </a:lnTo>
                    <a:lnTo>
                      <a:pt x="38673" y="99820"/>
                    </a:lnTo>
                    <a:lnTo>
                      <a:pt x="66324" y="66309"/>
                    </a:lnTo>
                    <a:lnTo>
                      <a:pt x="99837" y="38663"/>
                    </a:lnTo>
                    <a:lnTo>
                      <a:pt x="138301" y="17789"/>
                    </a:lnTo>
                    <a:lnTo>
                      <a:pt x="180806" y="4599"/>
                    </a:lnTo>
                    <a:lnTo>
                      <a:pt x="226440" y="0"/>
                    </a:lnTo>
                    <a:lnTo>
                      <a:pt x="6345834" y="0"/>
                    </a:lnTo>
                    <a:lnTo>
                      <a:pt x="6391480" y="4599"/>
                    </a:lnTo>
                    <a:lnTo>
                      <a:pt x="6433990" y="17789"/>
                    </a:lnTo>
                    <a:lnTo>
                      <a:pt x="6472455" y="38663"/>
                    </a:lnTo>
                    <a:lnTo>
                      <a:pt x="6505965" y="66309"/>
                    </a:lnTo>
                    <a:lnTo>
                      <a:pt x="6533612" y="99820"/>
                    </a:lnTo>
                    <a:lnTo>
                      <a:pt x="6554485" y="138285"/>
                    </a:lnTo>
                    <a:lnTo>
                      <a:pt x="6567676" y="180795"/>
                    </a:lnTo>
                    <a:lnTo>
                      <a:pt x="6572275" y="226441"/>
                    </a:lnTo>
                    <a:lnTo>
                      <a:pt x="6572275" y="1132204"/>
                    </a:lnTo>
                    <a:lnTo>
                      <a:pt x="6567676" y="1177850"/>
                    </a:lnTo>
                    <a:lnTo>
                      <a:pt x="6554485" y="1220360"/>
                    </a:lnTo>
                    <a:lnTo>
                      <a:pt x="6533612" y="1258825"/>
                    </a:lnTo>
                    <a:lnTo>
                      <a:pt x="6505965" y="1292336"/>
                    </a:lnTo>
                    <a:lnTo>
                      <a:pt x="6472455" y="1319982"/>
                    </a:lnTo>
                    <a:lnTo>
                      <a:pt x="6433990" y="1340856"/>
                    </a:lnTo>
                    <a:lnTo>
                      <a:pt x="6391480" y="1354046"/>
                    </a:lnTo>
                    <a:lnTo>
                      <a:pt x="6345834" y="1358646"/>
                    </a:lnTo>
                    <a:lnTo>
                      <a:pt x="226440" y="1358646"/>
                    </a:lnTo>
                    <a:lnTo>
                      <a:pt x="180806" y="1354046"/>
                    </a:lnTo>
                    <a:lnTo>
                      <a:pt x="138301" y="1340856"/>
                    </a:lnTo>
                    <a:lnTo>
                      <a:pt x="99837" y="1319982"/>
                    </a:lnTo>
                    <a:lnTo>
                      <a:pt x="66324" y="1292336"/>
                    </a:lnTo>
                    <a:lnTo>
                      <a:pt x="38673" y="1258825"/>
                    </a:lnTo>
                    <a:lnTo>
                      <a:pt x="17795" y="1220360"/>
                    </a:lnTo>
                    <a:lnTo>
                      <a:pt x="4600" y="1177850"/>
                    </a:lnTo>
                    <a:lnTo>
                      <a:pt x="0" y="1132204"/>
                    </a:lnTo>
                    <a:lnTo>
                      <a:pt x="0" y="226441"/>
                    </a:lnTo>
                    <a:close/>
                  </a:path>
                </a:pathLst>
              </a:custGeom>
              <a:ln w="9525">
                <a:solidFill>
                  <a:srgbClr val="55CE74"/>
                </a:solidFill>
              </a:ln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pic>
            <p:nvPicPr>
              <p:cNvPr id="29" name="object 16">
                <a:extLst>
                  <a:ext uri="{FF2B5EF4-FFF2-40B4-BE49-F238E27FC236}">
                    <a16:creationId xmlns:a16="http://schemas.microsoft.com/office/drawing/2014/main" id="{D347772C-26FD-FC3D-5B97-5F67D9D37A50}"/>
                  </a:ext>
                </a:extLst>
              </p:cNvPr>
              <p:cNvPicPr/>
              <p:nvPr/>
            </p:nvPicPr>
            <p:blipFill>
              <a:blip r:embed="rId5" cstate="print"/>
              <a:stretch>
                <a:fillRect/>
              </a:stretch>
            </p:blipFill>
            <p:spPr>
              <a:xfrm>
                <a:off x="2500248" y="305930"/>
                <a:ext cx="1714500" cy="733945"/>
              </a:xfrm>
              <a:prstGeom prst="rect">
                <a:avLst/>
              </a:prstGeom>
            </p:spPr>
          </p:pic>
        </p:grpSp>
        <p:sp>
          <p:nvSpPr>
            <p:cNvPr id="23" name="object 16">
              <a:extLst>
                <a:ext uri="{FF2B5EF4-FFF2-40B4-BE49-F238E27FC236}">
                  <a16:creationId xmlns:a16="http://schemas.microsoft.com/office/drawing/2014/main" id="{12FB4E33-AA21-E301-F57C-5F2C5145380A}"/>
                </a:ext>
              </a:extLst>
            </p:cNvPr>
            <p:cNvSpPr txBox="1"/>
            <p:nvPr/>
          </p:nvSpPr>
          <p:spPr>
            <a:xfrm>
              <a:off x="2775727" y="2875716"/>
              <a:ext cx="3332858" cy="391795"/>
            </a:xfrm>
            <a:prstGeom prst="rect">
              <a:avLst/>
            </a:prstGeom>
            <a:noFill/>
          </p:spPr>
          <p:txBody>
            <a:bodyPr vert="horz" wrap="square" lIns="0" tIns="12700" rIns="0" bIns="0" rtlCol="0">
              <a:spAutoFit/>
            </a:bodyPr>
            <a:lstStyle/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Volumen 4,  Número 1  Enero a Julio 2021</a:t>
              </a:r>
            </a:p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Revista Semestral. Venezuela</a:t>
              </a:r>
              <a:endParaRPr sz="1200" dirty="0">
                <a:latin typeface="Arial"/>
                <a:cs typeface="Arial"/>
              </a:endParaRPr>
            </a:p>
          </p:txBody>
        </p:sp>
        <p:pic>
          <p:nvPicPr>
            <p:cNvPr id="24" name="object 25">
              <a:extLst>
                <a:ext uri="{FF2B5EF4-FFF2-40B4-BE49-F238E27FC236}">
                  <a16:creationId xmlns:a16="http://schemas.microsoft.com/office/drawing/2014/main" id="{61579ED3-158B-91B8-4AFF-70AE4BD36224}"/>
                </a:ext>
              </a:extLst>
            </p:cNvPr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470065" y="2027896"/>
              <a:ext cx="2305662" cy="1053903"/>
            </a:xfrm>
            <a:prstGeom prst="rect">
              <a:avLst/>
            </a:prstGeom>
          </p:spPr>
        </p:pic>
        <p:pic>
          <p:nvPicPr>
            <p:cNvPr id="25" name="object 31">
              <a:extLst>
                <a:ext uri="{FF2B5EF4-FFF2-40B4-BE49-F238E27FC236}">
                  <a16:creationId xmlns:a16="http://schemas.microsoft.com/office/drawing/2014/main" id="{63368808-46AA-A260-AC95-B069EBFAB278}"/>
                </a:ext>
              </a:extLst>
            </p:cNvPr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4932681" y="1951410"/>
              <a:ext cx="1805304" cy="893889"/>
            </a:xfrm>
            <a:prstGeom prst="rect">
              <a:avLst/>
            </a:prstGeom>
          </p:spPr>
        </p:pic>
      </p:grpSp>
    </p:spTree>
  </p:cSld>
  <p:clrMapOvr>
    <a:masterClrMapping/>
  </p:clrMapOvr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94485" y="115823"/>
            <a:ext cx="6669405" cy="8926195"/>
            <a:chOff x="94485" y="115823"/>
            <a:chExt cx="6669405" cy="8926195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44780" y="8700516"/>
              <a:ext cx="6516624" cy="158496"/>
            </a:xfrm>
            <a:prstGeom prst="rect">
              <a:avLst/>
            </a:prstGeom>
          </p:spPr>
        </p:pic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96012" y="115823"/>
              <a:ext cx="6665976" cy="1452372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42849" y="142875"/>
              <a:ext cx="6572275" cy="1358646"/>
            </a:xfrm>
            <a:prstGeom prst="rect">
              <a:avLst/>
            </a:prstGeom>
          </p:spPr>
        </p:pic>
        <p:sp>
          <p:nvSpPr>
            <p:cNvPr id="6" name="object 6"/>
            <p:cNvSpPr/>
            <p:nvPr/>
          </p:nvSpPr>
          <p:spPr>
            <a:xfrm>
              <a:off x="142849" y="142875"/>
              <a:ext cx="6572884" cy="1358900"/>
            </a:xfrm>
            <a:custGeom>
              <a:avLst/>
              <a:gdLst/>
              <a:ahLst/>
              <a:cxnLst/>
              <a:rect l="l" t="t" r="r" b="b"/>
              <a:pathLst>
                <a:path w="6572884" h="1358900">
                  <a:moveTo>
                    <a:pt x="0" y="226441"/>
                  </a:moveTo>
                  <a:lnTo>
                    <a:pt x="4600" y="180795"/>
                  </a:lnTo>
                  <a:lnTo>
                    <a:pt x="17795" y="138285"/>
                  </a:lnTo>
                  <a:lnTo>
                    <a:pt x="38673" y="99820"/>
                  </a:lnTo>
                  <a:lnTo>
                    <a:pt x="66324" y="66309"/>
                  </a:lnTo>
                  <a:lnTo>
                    <a:pt x="99837" y="38663"/>
                  </a:lnTo>
                  <a:lnTo>
                    <a:pt x="138301" y="17789"/>
                  </a:lnTo>
                  <a:lnTo>
                    <a:pt x="180806" y="4599"/>
                  </a:lnTo>
                  <a:lnTo>
                    <a:pt x="226440" y="0"/>
                  </a:lnTo>
                  <a:lnTo>
                    <a:pt x="6345834" y="0"/>
                  </a:lnTo>
                  <a:lnTo>
                    <a:pt x="6391480" y="4599"/>
                  </a:lnTo>
                  <a:lnTo>
                    <a:pt x="6433990" y="17789"/>
                  </a:lnTo>
                  <a:lnTo>
                    <a:pt x="6472455" y="38663"/>
                  </a:lnTo>
                  <a:lnTo>
                    <a:pt x="6505965" y="66309"/>
                  </a:lnTo>
                  <a:lnTo>
                    <a:pt x="6533612" y="99820"/>
                  </a:lnTo>
                  <a:lnTo>
                    <a:pt x="6554485" y="138285"/>
                  </a:lnTo>
                  <a:lnTo>
                    <a:pt x="6567676" y="180795"/>
                  </a:lnTo>
                  <a:lnTo>
                    <a:pt x="6572275" y="226441"/>
                  </a:lnTo>
                  <a:lnTo>
                    <a:pt x="6572275" y="1132204"/>
                  </a:lnTo>
                  <a:lnTo>
                    <a:pt x="6567676" y="1177850"/>
                  </a:lnTo>
                  <a:lnTo>
                    <a:pt x="6554485" y="1220360"/>
                  </a:lnTo>
                  <a:lnTo>
                    <a:pt x="6533612" y="1258825"/>
                  </a:lnTo>
                  <a:lnTo>
                    <a:pt x="6505965" y="1292336"/>
                  </a:lnTo>
                  <a:lnTo>
                    <a:pt x="6472455" y="1319982"/>
                  </a:lnTo>
                  <a:lnTo>
                    <a:pt x="6433990" y="1340856"/>
                  </a:lnTo>
                  <a:lnTo>
                    <a:pt x="6391480" y="1354046"/>
                  </a:lnTo>
                  <a:lnTo>
                    <a:pt x="6345834" y="1358646"/>
                  </a:lnTo>
                  <a:lnTo>
                    <a:pt x="226440" y="1358646"/>
                  </a:lnTo>
                  <a:lnTo>
                    <a:pt x="180806" y="1354046"/>
                  </a:lnTo>
                  <a:lnTo>
                    <a:pt x="138301" y="1340856"/>
                  </a:lnTo>
                  <a:lnTo>
                    <a:pt x="99837" y="1319982"/>
                  </a:lnTo>
                  <a:lnTo>
                    <a:pt x="66324" y="1292336"/>
                  </a:lnTo>
                  <a:lnTo>
                    <a:pt x="38673" y="1258825"/>
                  </a:lnTo>
                  <a:lnTo>
                    <a:pt x="17795" y="1220360"/>
                  </a:lnTo>
                  <a:lnTo>
                    <a:pt x="4600" y="1177850"/>
                  </a:lnTo>
                  <a:lnTo>
                    <a:pt x="0" y="1132204"/>
                  </a:lnTo>
                  <a:lnTo>
                    <a:pt x="0" y="226441"/>
                  </a:lnTo>
                  <a:close/>
                </a:path>
              </a:pathLst>
            </a:custGeom>
            <a:ln w="9525">
              <a:solidFill>
                <a:srgbClr val="55CE7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" name="object 7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2500248" y="305930"/>
              <a:ext cx="1714500" cy="733945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2738628" y="1024127"/>
              <a:ext cx="1897379" cy="371855"/>
            </a:xfrm>
            <a:prstGeom prst="rect">
              <a:avLst/>
            </a:prstGeom>
          </p:spPr>
        </p:pic>
        <p:pic>
          <p:nvPicPr>
            <p:cNvPr id="9" name="object 9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4401312" y="1024127"/>
              <a:ext cx="1577339" cy="371855"/>
            </a:xfrm>
            <a:prstGeom prst="rect">
              <a:avLst/>
            </a:prstGeom>
          </p:spPr>
        </p:pic>
        <p:pic>
          <p:nvPicPr>
            <p:cNvPr id="10" name="object 10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3169920" y="1207007"/>
              <a:ext cx="1546859" cy="371855"/>
            </a:xfrm>
            <a:prstGeom prst="rect">
              <a:avLst/>
            </a:prstGeom>
          </p:spPr>
        </p:pic>
        <p:pic>
          <p:nvPicPr>
            <p:cNvPr id="11" name="object 11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4482083" y="1207007"/>
              <a:ext cx="284988" cy="371855"/>
            </a:xfrm>
            <a:prstGeom prst="rect">
              <a:avLst/>
            </a:prstGeom>
          </p:spPr>
        </p:pic>
        <p:pic>
          <p:nvPicPr>
            <p:cNvPr id="12" name="object 12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4571999" y="1207007"/>
              <a:ext cx="1013460" cy="371855"/>
            </a:xfrm>
            <a:prstGeom prst="rect">
              <a:avLst/>
            </a:prstGeom>
          </p:spPr>
        </p:pic>
        <p:pic>
          <p:nvPicPr>
            <p:cNvPr id="13" name="object 13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324612" y="234695"/>
              <a:ext cx="1719072" cy="1341120"/>
            </a:xfrm>
            <a:prstGeom prst="rect">
              <a:avLst/>
            </a:prstGeom>
          </p:spPr>
        </p:pic>
        <p:pic>
          <p:nvPicPr>
            <p:cNvPr id="14" name="object 14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5606795" y="8193022"/>
              <a:ext cx="1092707" cy="848868"/>
            </a:xfrm>
            <a:prstGeom prst="rect">
              <a:avLst/>
            </a:prstGeom>
          </p:spPr>
        </p:pic>
        <p:pic>
          <p:nvPicPr>
            <p:cNvPr id="15" name="object 15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109728" y="8193022"/>
              <a:ext cx="1092708" cy="848868"/>
            </a:xfrm>
            <a:prstGeom prst="rect">
              <a:avLst/>
            </a:prstGeom>
          </p:spPr>
        </p:pic>
      </p:grpSp>
      <p:sp>
        <p:nvSpPr>
          <p:cNvPr id="16" name="object 16"/>
          <p:cNvSpPr txBox="1"/>
          <p:nvPr/>
        </p:nvSpPr>
        <p:spPr>
          <a:xfrm>
            <a:off x="221691" y="1068451"/>
            <a:ext cx="6417945" cy="679005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063875" marR="772795" indent="-431800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Arial"/>
                <a:cs typeface="Arial"/>
              </a:rPr>
              <a:t>6ta.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Edición</a:t>
            </a:r>
            <a:r>
              <a:rPr sz="1200" b="1" spc="-10" dirty="0">
                <a:latin typeface="Arial"/>
                <a:cs typeface="Arial"/>
              </a:rPr>
              <a:t> Volumen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I</a:t>
            </a:r>
            <a:r>
              <a:rPr sz="1200" b="1" spc="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Enero</a:t>
            </a:r>
            <a:r>
              <a:rPr sz="1200" b="1" spc="-3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a</a:t>
            </a:r>
            <a:r>
              <a:rPr sz="1200" b="1" spc="-2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Julio</a:t>
            </a:r>
            <a:r>
              <a:rPr sz="1200" b="1" spc="-5" dirty="0">
                <a:latin typeface="Arial"/>
                <a:cs typeface="Arial"/>
              </a:rPr>
              <a:t> </a:t>
            </a:r>
            <a:r>
              <a:rPr sz="1200" b="1" spc="-20" dirty="0">
                <a:latin typeface="Arial"/>
                <a:cs typeface="Arial"/>
              </a:rPr>
              <a:t>2021 </a:t>
            </a:r>
            <a:r>
              <a:rPr sz="1200" b="1" dirty="0">
                <a:latin typeface="Arial"/>
                <a:cs typeface="Arial"/>
              </a:rPr>
              <a:t>Revista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Semestral-</a:t>
            </a:r>
            <a:r>
              <a:rPr sz="1200" b="1" spc="-40" dirty="0">
                <a:latin typeface="Arial"/>
                <a:cs typeface="Arial"/>
              </a:rPr>
              <a:t> </a:t>
            </a:r>
            <a:r>
              <a:rPr sz="1200" b="1" spc="-10" dirty="0">
                <a:latin typeface="Arial"/>
                <a:cs typeface="Arial"/>
              </a:rPr>
              <a:t>Venezuela</a:t>
            </a:r>
            <a:endParaRPr sz="12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200">
              <a:latin typeface="Arial"/>
              <a:cs typeface="Arial"/>
            </a:endParaRPr>
          </a:p>
          <a:p>
            <a:pPr marL="375285" marR="6985" indent="-36322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(d)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mediación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docente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potencia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capacidad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aprender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manera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permanente: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(e)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proceso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enseñanza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aprendizaje</a:t>
            </a:r>
            <a:r>
              <a:rPr sz="1200" spc="3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está</a:t>
            </a:r>
            <a:r>
              <a:rPr sz="1200" spc="3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centrado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respeto</a:t>
            </a:r>
            <a:r>
              <a:rPr sz="1200" spc="3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dignidad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persona;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(f)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El </a:t>
            </a:r>
            <a:r>
              <a:rPr sz="1200" dirty="0">
                <a:latin typeface="Times New Roman"/>
                <a:cs typeface="Times New Roman"/>
              </a:rPr>
              <a:t>desarrollo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cognoscitivo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está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fundamento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bases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bio-</a:t>
            </a:r>
            <a:r>
              <a:rPr sz="1200" dirty="0">
                <a:latin typeface="Times New Roman"/>
                <a:cs typeface="Times New Roman"/>
              </a:rPr>
              <a:t>psicológicas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socio-</a:t>
            </a:r>
            <a:r>
              <a:rPr sz="1200" dirty="0">
                <a:latin typeface="Times New Roman"/>
                <a:cs typeface="Times New Roman"/>
              </a:rPr>
              <a:t>culturales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cada </a:t>
            </a:r>
            <a:r>
              <a:rPr sz="1200" spc="-10" dirty="0">
                <a:latin typeface="Times New Roman"/>
                <a:cs typeface="Times New Roman"/>
              </a:rPr>
              <a:t>quien.</a:t>
            </a:r>
            <a:endParaRPr sz="1200">
              <a:latin typeface="Times New Roman"/>
              <a:cs typeface="Times New Roman"/>
            </a:endParaRPr>
          </a:p>
          <a:p>
            <a:pPr marL="375285" marR="5080" indent="-36322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Otra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perspectiva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apoya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presente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estudio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lugar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pensamiento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lateral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aprendizajes, </a:t>
            </a:r>
            <a:r>
              <a:rPr sz="1200" dirty="0">
                <a:latin typeface="Times New Roman"/>
                <a:cs typeface="Times New Roman"/>
              </a:rPr>
              <a:t>basada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estudios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Arboleda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(2000),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definir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dicho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pensamiento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serie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 </a:t>
            </a:r>
            <a:r>
              <a:rPr sz="1200" dirty="0">
                <a:latin typeface="Times New Roman"/>
                <a:cs typeface="Times New Roman"/>
              </a:rPr>
              <a:t>operaciones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mentales,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estrategas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representaciones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alguien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usa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experiencia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mundo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3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razón</a:t>
            </a:r>
            <a:r>
              <a:rPr sz="1200" spc="3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capturar</a:t>
            </a:r>
            <a:r>
              <a:rPr sz="1200" spc="3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3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situaciones,</a:t>
            </a:r>
            <a:r>
              <a:rPr sz="1200" spc="3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fenómenos</a:t>
            </a:r>
            <a:r>
              <a:rPr sz="1200" spc="3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objetos</a:t>
            </a:r>
            <a:r>
              <a:rPr sz="1200" spc="3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conocimiento</a:t>
            </a:r>
            <a:r>
              <a:rPr sz="1200" spc="3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30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unidades </a:t>
            </a:r>
            <a:r>
              <a:rPr sz="1200" dirty="0">
                <a:latin typeface="Times New Roman"/>
                <a:cs typeface="Times New Roman"/>
              </a:rPr>
              <a:t>complejas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desde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diversas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dimensiones.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Esto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asocia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destrezas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facilitativas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las </a:t>
            </a:r>
            <a:r>
              <a:rPr sz="1200" dirty="0">
                <a:latin typeface="Times New Roman"/>
                <a:cs typeface="Times New Roman"/>
              </a:rPr>
              <a:t>posibilidades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ofrece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pensamiento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lateral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capacidad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formar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mayores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mejores </a:t>
            </a:r>
            <a:r>
              <a:rPr sz="1200" dirty="0">
                <a:latin typeface="Times New Roman"/>
                <a:cs typeface="Times New Roman"/>
              </a:rPr>
              <a:t>aprendizajes,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construir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conocimientos,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significados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sentidos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partir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cierta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información </a:t>
            </a:r>
            <a:r>
              <a:rPr sz="1200" dirty="0">
                <a:latin typeface="Times New Roman"/>
                <a:cs typeface="Times New Roman"/>
              </a:rPr>
              <a:t>inherente a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situación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aspecto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determinado que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le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cause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inquietud.</a:t>
            </a:r>
            <a:endParaRPr sz="1200">
              <a:latin typeface="Times New Roman"/>
              <a:cs typeface="Times New Roman"/>
            </a:endParaRPr>
          </a:p>
          <a:p>
            <a:pPr marL="375285" marR="5080" indent="-363220" algn="just">
              <a:lnSpc>
                <a:spcPct val="100000"/>
              </a:lnSpc>
              <a:spcBef>
                <a:spcPts val="5"/>
              </a:spcBef>
            </a:pP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igual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manera,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planteamiento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Arboleda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(2007)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vinculante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destrezas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facilitativas,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necesidad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crear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nuevas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alternativas,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nuevas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formas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aprendizajes,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estrategias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cambiar </a:t>
            </a:r>
            <a:r>
              <a:rPr sz="1200" dirty="0">
                <a:latin typeface="Times New Roman"/>
                <a:cs typeface="Times New Roman"/>
              </a:rPr>
              <a:t>conceptos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percepciones,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así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aprendizaje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 mejores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formas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 hacer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cosas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 </a:t>
            </a:r>
            <a:r>
              <a:rPr sz="1200" dirty="0">
                <a:latin typeface="Times New Roman"/>
                <a:cs typeface="Times New Roman"/>
              </a:rPr>
              <a:t>relación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intra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interpersonal,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advertencia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acerca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formación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pensamiento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enriquece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cuando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utilizan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pensamientos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lógica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fluida,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ello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necesario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práctica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aula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incentive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preparar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mente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ver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cosas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desde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sus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múltiples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posibilidades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spc="-50" dirty="0">
                <a:latin typeface="Times New Roman"/>
                <a:cs typeface="Times New Roman"/>
              </a:rPr>
              <a:t>y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modificar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hábitos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conductas.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ello,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destrezas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facilitativas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hace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posible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formación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pensamientos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múltiples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vez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permanecer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práctica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docente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tradicional </a:t>
            </a:r>
            <a:r>
              <a:rPr sz="1200" dirty="0">
                <a:latin typeface="Times New Roman"/>
                <a:cs typeface="Times New Roman"/>
              </a:rPr>
              <a:t>cuyo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enfoque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sea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pensamientos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rígidos.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autor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señala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“Las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habilidades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pensamiento </a:t>
            </a:r>
            <a:r>
              <a:rPr sz="1200" dirty="0">
                <a:latin typeface="Times New Roman"/>
                <a:cs typeface="Times New Roman"/>
              </a:rPr>
              <a:t>rígidos</a:t>
            </a:r>
            <a:r>
              <a:rPr sz="1200" spc="3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han</a:t>
            </a:r>
            <a:r>
              <a:rPr sz="1200" spc="3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constituido</a:t>
            </a:r>
            <a:r>
              <a:rPr sz="1200" spc="3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ciertamente</a:t>
            </a:r>
            <a:r>
              <a:rPr sz="1200" spc="3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3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base</a:t>
            </a:r>
            <a:r>
              <a:rPr sz="1200" spc="3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3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educación</a:t>
            </a:r>
            <a:r>
              <a:rPr sz="1200" spc="3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tradicional</a:t>
            </a:r>
            <a:r>
              <a:rPr sz="1200" spc="3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3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36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pensamiento </a:t>
            </a:r>
            <a:r>
              <a:rPr sz="1200" dirty="0">
                <a:latin typeface="Times New Roman"/>
                <a:cs typeface="Times New Roman"/>
              </a:rPr>
              <a:t>dogmático” (p.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40).</a:t>
            </a:r>
            <a:endParaRPr sz="1200">
              <a:latin typeface="Times New Roman"/>
              <a:cs typeface="Times New Roman"/>
            </a:endParaRPr>
          </a:p>
          <a:p>
            <a:pPr marL="375285" marR="5715" indent="-36322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sustento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afirmación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anterior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radica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vida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sociedad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actual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futuro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 </a:t>
            </a:r>
            <a:r>
              <a:rPr sz="1200" dirty="0">
                <a:latin typeface="Times New Roman"/>
                <a:cs typeface="Times New Roman"/>
              </a:rPr>
              <a:t>producirse</a:t>
            </a:r>
            <a:r>
              <a:rPr sz="1200" spc="3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cambios</a:t>
            </a:r>
            <a:r>
              <a:rPr sz="1200" spc="3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3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parte</a:t>
            </a:r>
            <a:r>
              <a:rPr sz="1200" spc="3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3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instituciones</a:t>
            </a:r>
            <a:r>
              <a:rPr sz="1200" spc="3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educativas</a:t>
            </a:r>
            <a:r>
              <a:rPr sz="1200" spc="3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capaces</a:t>
            </a:r>
            <a:r>
              <a:rPr sz="1200" spc="3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desarrollar</a:t>
            </a:r>
            <a:r>
              <a:rPr sz="1200" spc="3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35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los </a:t>
            </a:r>
            <a:r>
              <a:rPr sz="1200" dirty="0">
                <a:latin typeface="Times New Roman"/>
                <a:cs typeface="Times New Roman"/>
              </a:rPr>
              <a:t>maestros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conocimientos,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habilidades</a:t>
            </a:r>
            <a:r>
              <a:rPr sz="1200" spc="3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actitudes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asumir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formación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acompañando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sus </a:t>
            </a:r>
            <a:r>
              <a:rPr sz="1200" dirty="0">
                <a:latin typeface="Times New Roman"/>
                <a:cs typeface="Times New Roman"/>
              </a:rPr>
              <a:t>procedimientos</a:t>
            </a:r>
            <a:r>
              <a:rPr sz="1200" spc="3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exitosos</a:t>
            </a:r>
            <a:r>
              <a:rPr sz="1200" spc="3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estrategias</a:t>
            </a:r>
            <a:r>
              <a:rPr sz="1200" spc="3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correspondientes</a:t>
            </a:r>
            <a:r>
              <a:rPr sz="1200" spc="3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3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diversos</a:t>
            </a:r>
            <a:r>
              <a:rPr sz="1200" spc="3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enfoques</a:t>
            </a:r>
            <a:r>
              <a:rPr sz="1200" spc="3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34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perspectivas </a:t>
            </a:r>
            <a:r>
              <a:rPr sz="1200" dirty="0">
                <a:latin typeface="Times New Roman"/>
                <a:cs typeface="Times New Roman"/>
              </a:rPr>
              <a:t>teóricas</a:t>
            </a:r>
            <a:r>
              <a:rPr sz="1200" spc="4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4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metodológicas</a:t>
            </a:r>
            <a:r>
              <a:rPr sz="1200" spc="4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4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formar</a:t>
            </a:r>
            <a:r>
              <a:rPr sz="1200" spc="45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esquemas</a:t>
            </a:r>
            <a:r>
              <a:rPr sz="1200" spc="4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cognitivos</a:t>
            </a:r>
            <a:r>
              <a:rPr sz="1200" spc="4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4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reaprendizajes</a:t>
            </a:r>
            <a:r>
              <a:rPr sz="1200" spc="45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434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actitudinales </a:t>
            </a:r>
            <a:r>
              <a:rPr sz="1200" dirty="0">
                <a:latin typeface="Times New Roman"/>
                <a:cs typeface="Times New Roman"/>
              </a:rPr>
              <a:t>flexibles.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importancia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fundamentación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este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trabajo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resultan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hallazgos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Allen </a:t>
            </a:r>
            <a:r>
              <a:rPr sz="1200" dirty="0">
                <a:latin typeface="Times New Roman"/>
                <a:cs typeface="Times New Roman"/>
              </a:rPr>
              <a:t>(1978,</a:t>
            </a:r>
            <a:r>
              <a:rPr sz="1200" spc="3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cp</a:t>
            </a:r>
            <a:r>
              <a:rPr sz="1200" spc="4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Carrasquel,</a:t>
            </a:r>
            <a:r>
              <a:rPr sz="1200" spc="40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2006)</a:t>
            </a:r>
            <a:r>
              <a:rPr sz="1200" spc="3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</a:t>
            </a:r>
            <a:r>
              <a:rPr sz="1200" spc="4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crear</a:t>
            </a:r>
            <a:r>
              <a:rPr sz="1200" spc="3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4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proceso</a:t>
            </a:r>
            <a:r>
              <a:rPr sz="1200" spc="4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adiestramiento</a:t>
            </a:r>
            <a:r>
              <a:rPr sz="1200" spc="4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docente</a:t>
            </a:r>
            <a:r>
              <a:rPr sz="1200" spc="3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basado</a:t>
            </a:r>
            <a:r>
              <a:rPr sz="1200" spc="40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40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microenseñanza,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énfasis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componentes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diseño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curricular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secuencias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 </a:t>
            </a:r>
            <a:r>
              <a:rPr sz="1200" dirty="0">
                <a:latin typeface="Times New Roman"/>
                <a:cs typeface="Times New Roman"/>
              </a:rPr>
              <a:t>instrucción,</a:t>
            </a:r>
            <a:r>
              <a:rPr sz="1200" spc="3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donde</a:t>
            </a:r>
            <a:r>
              <a:rPr sz="1200" spc="3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coinciden</a:t>
            </a:r>
            <a:r>
              <a:rPr sz="1200" spc="3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3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distintas</a:t>
            </a:r>
            <a:r>
              <a:rPr sz="1200" spc="3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propuestas</a:t>
            </a:r>
            <a:r>
              <a:rPr sz="1200" spc="3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planificación</a:t>
            </a:r>
            <a:r>
              <a:rPr sz="1200" spc="40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3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extrae</a:t>
            </a:r>
            <a:r>
              <a:rPr sz="1200" spc="4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39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número </a:t>
            </a:r>
            <a:r>
              <a:rPr sz="1200" dirty="0">
                <a:latin typeface="Times New Roman"/>
                <a:cs typeface="Times New Roman"/>
              </a:rPr>
              <a:t>significativo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situaciones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docente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debe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potenciar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asegurar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éxito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labor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el </a:t>
            </a:r>
            <a:r>
              <a:rPr sz="1200" spc="-10" dirty="0">
                <a:latin typeface="Times New Roman"/>
                <a:cs typeface="Times New Roman"/>
              </a:rPr>
              <a:t>aula.</a:t>
            </a:r>
            <a:endParaRPr sz="1200">
              <a:latin typeface="Times New Roman"/>
              <a:cs typeface="Times New Roman"/>
            </a:endParaRPr>
          </a:p>
        </p:txBody>
      </p:sp>
      <p:pic>
        <p:nvPicPr>
          <p:cNvPr id="17" name="object 17"/>
          <p:cNvPicPr/>
          <p:nvPr/>
        </p:nvPicPr>
        <p:blipFill>
          <a:blip r:embed="rId13" cstate="print"/>
          <a:stretch>
            <a:fillRect/>
          </a:stretch>
        </p:blipFill>
        <p:spPr>
          <a:xfrm>
            <a:off x="4725161" y="164274"/>
            <a:ext cx="1805305" cy="893889"/>
          </a:xfrm>
          <a:prstGeom prst="rect">
            <a:avLst/>
          </a:prstGeom>
        </p:spPr>
      </p:pic>
      <p:sp>
        <p:nvSpPr>
          <p:cNvPr id="18" name="object 18"/>
          <p:cNvSpPr txBox="1"/>
          <p:nvPr/>
        </p:nvSpPr>
        <p:spPr>
          <a:xfrm>
            <a:off x="1316482" y="8261840"/>
            <a:ext cx="4224655" cy="372745"/>
          </a:xfrm>
          <a:prstGeom prst="rect">
            <a:avLst/>
          </a:prstGeom>
        </p:spPr>
        <p:txBody>
          <a:bodyPr vert="horz" wrap="square" lIns="0" tIns="6350" rIns="0" bIns="0" rtlCol="0">
            <a:spAutoFit/>
          </a:bodyPr>
          <a:lstStyle/>
          <a:p>
            <a:pPr marL="1385570" marR="5080" indent="-1373505">
              <a:lnSpc>
                <a:spcPts val="1400"/>
              </a:lnSpc>
              <a:spcBef>
                <a:spcPts val="50"/>
              </a:spcBef>
            </a:pPr>
            <a:r>
              <a:rPr sz="1200" b="1" dirty="0">
                <a:latin typeface="Times New Roman"/>
                <a:cs typeface="Times New Roman"/>
              </a:rPr>
              <a:t>“Destrezas</a:t>
            </a:r>
            <a:r>
              <a:rPr sz="1200" b="1" spc="-4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Facilitativas </a:t>
            </a:r>
            <a:r>
              <a:rPr sz="1200" b="1" spc="-10" dirty="0">
                <a:latin typeface="Times New Roman"/>
                <a:cs typeface="Times New Roman"/>
              </a:rPr>
              <a:t>del</a:t>
            </a:r>
            <a:r>
              <a:rPr sz="1200" b="1" spc="-7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Aprendizaje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en</a:t>
            </a:r>
            <a:r>
              <a:rPr sz="1200" b="1" spc="-4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la</a:t>
            </a:r>
            <a:r>
              <a:rPr sz="1200" b="1" spc="-4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Praxis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del</a:t>
            </a:r>
            <a:r>
              <a:rPr sz="1200" b="1" spc="-40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Docente </a:t>
            </a:r>
            <a:r>
              <a:rPr sz="1200" b="1" dirty="0">
                <a:latin typeface="Times New Roman"/>
                <a:cs typeface="Times New Roman"/>
              </a:rPr>
              <a:t>de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Educación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Básica.”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2837179" y="8810785"/>
            <a:ext cx="1559560" cy="1943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410"/>
              </a:lnSpc>
            </a:pPr>
            <a:r>
              <a:rPr sz="1200" b="1" dirty="0">
                <a:latin typeface="Times New Roman"/>
                <a:cs typeface="Times New Roman"/>
              </a:rPr>
              <a:t>Mirian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Josefina</a:t>
            </a:r>
            <a:r>
              <a:rPr sz="1200" b="1" spc="-4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Milano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20" name="object 20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46363" rIns="0" bIns="0" rtlCol="0">
            <a:spAutoFit/>
          </a:bodyPr>
          <a:lstStyle/>
          <a:p>
            <a:pPr marL="240665">
              <a:lnSpc>
                <a:spcPts val="1410"/>
              </a:lnSpc>
            </a:pPr>
            <a:fld id="{81D60167-4931-47E6-BA6A-407CBD079E47}" type="slidenum">
              <a:rPr b="1" spc="-25" dirty="0">
                <a:latin typeface="Times New Roman"/>
                <a:cs typeface="Times New Roman"/>
              </a:rPr>
              <a:t>68</a:t>
            </a:fld>
            <a:endParaRPr b="1" spc="-25" dirty="0">
              <a:latin typeface="Times New Roman"/>
              <a:cs typeface="Times New Roman"/>
            </a:endParaRPr>
          </a:p>
        </p:txBody>
      </p:sp>
      <p:grpSp>
        <p:nvGrpSpPr>
          <p:cNvPr id="21" name="Grupo 20">
            <a:extLst>
              <a:ext uri="{FF2B5EF4-FFF2-40B4-BE49-F238E27FC236}">
                <a16:creationId xmlns:a16="http://schemas.microsoft.com/office/drawing/2014/main" id="{43D72243-51A7-E064-DC55-1FE5EB9D2343}"/>
              </a:ext>
            </a:extLst>
          </p:cNvPr>
          <p:cNvGrpSpPr/>
          <p:nvPr/>
        </p:nvGrpSpPr>
        <p:grpSpPr>
          <a:xfrm>
            <a:off x="109728" y="88390"/>
            <a:ext cx="6665976" cy="1452626"/>
            <a:chOff x="470065" y="1951410"/>
            <a:chExt cx="6665976" cy="1452626"/>
          </a:xfrm>
        </p:grpSpPr>
        <p:grpSp>
          <p:nvGrpSpPr>
            <p:cNvPr id="22" name="object 12">
              <a:extLst>
                <a:ext uri="{FF2B5EF4-FFF2-40B4-BE49-F238E27FC236}">
                  <a16:creationId xmlns:a16="http://schemas.microsoft.com/office/drawing/2014/main" id="{0A58A25D-6015-2900-0148-6254DA3D492F}"/>
                </a:ext>
              </a:extLst>
            </p:cNvPr>
            <p:cNvGrpSpPr/>
            <p:nvPr/>
          </p:nvGrpSpPr>
          <p:grpSpPr>
            <a:xfrm>
              <a:off x="470065" y="1951664"/>
              <a:ext cx="6665976" cy="1452372"/>
              <a:chOff x="96011" y="115823"/>
              <a:chExt cx="6665976" cy="1452372"/>
            </a:xfrm>
          </p:grpSpPr>
          <p:pic>
            <p:nvPicPr>
              <p:cNvPr id="26" name="object 13">
                <a:extLst>
                  <a:ext uri="{FF2B5EF4-FFF2-40B4-BE49-F238E27FC236}">
                    <a16:creationId xmlns:a16="http://schemas.microsoft.com/office/drawing/2014/main" id="{7FEEFA81-78A7-3D26-1201-FE6BFFFD96F1}"/>
                  </a:ext>
                </a:extLst>
              </p:cNvPr>
              <p:cNvPicPr/>
              <p:nvPr/>
            </p:nvPicPr>
            <p:blipFill>
              <a:blip r:embed="rId3" cstate="print"/>
              <a:stretch>
                <a:fillRect/>
              </a:stretch>
            </p:blipFill>
            <p:spPr>
              <a:xfrm>
                <a:off x="96011" y="115823"/>
                <a:ext cx="6665976" cy="1452372"/>
              </a:xfrm>
              <a:prstGeom prst="rect">
                <a:avLst/>
              </a:prstGeom>
            </p:spPr>
          </p:pic>
          <p:pic>
            <p:nvPicPr>
              <p:cNvPr id="27" name="object 14">
                <a:extLst>
                  <a:ext uri="{FF2B5EF4-FFF2-40B4-BE49-F238E27FC236}">
                    <a16:creationId xmlns:a16="http://schemas.microsoft.com/office/drawing/2014/main" id="{2A8DE47D-C9B1-8FC3-C036-D3EFEF48504A}"/>
                  </a:ext>
                </a:extLst>
              </p:cNvPr>
              <p:cNvPicPr/>
              <p:nvPr/>
            </p:nvPicPr>
            <p:blipFill>
              <a:blip r:embed="rId4" cstate="print"/>
              <a:stretch>
                <a:fillRect/>
              </a:stretch>
            </p:blipFill>
            <p:spPr>
              <a:xfrm>
                <a:off x="142849" y="142875"/>
                <a:ext cx="6572275" cy="1358646"/>
              </a:xfrm>
              <a:prstGeom prst="rect">
                <a:avLst/>
              </a:prstGeom>
            </p:spPr>
          </p:pic>
          <p:sp>
            <p:nvSpPr>
              <p:cNvPr id="28" name="object 15">
                <a:extLst>
                  <a:ext uri="{FF2B5EF4-FFF2-40B4-BE49-F238E27FC236}">
                    <a16:creationId xmlns:a16="http://schemas.microsoft.com/office/drawing/2014/main" id="{B9B99D2B-2A87-7D6B-20C6-46037F8424FB}"/>
                  </a:ext>
                </a:extLst>
              </p:cNvPr>
              <p:cNvSpPr/>
              <p:nvPr/>
            </p:nvSpPr>
            <p:spPr>
              <a:xfrm>
                <a:off x="142849" y="142875"/>
                <a:ext cx="6572884" cy="1358900"/>
              </a:xfrm>
              <a:custGeom>
                <a:avLst/>
                <a:gdLst/>
                <a:ahLst/>
                <a:cxnLst/>
                <a:rect l="l" t="t" r="r" b="b"/>
                <a:pathLst>
                  <a:path w="6572884" h="1358900">
                    <a:moveTo>
                      <a:pt x="0" y="226441"/>
                    </a:moveTo>
                    <a:lnTo>
                      <a:pt x="4600" y="180795"/>
                    </a:lnTo>
                    <a:lnTo>
                      <a:pt x="17795" y="138285"/>
                    </a:lnTo>
                    <a:lnTo>
                      <a:pt x="38673" y="99820"/>
                    </a:lnTo>
                    <a:lnTo>
                      <a:pt x="66324" y="66309"/>
                    </a:lnTo>
                    <a:lnTo>
                      <a:pt x="99837" y="38663"/>
                    </a:lnTo>
                    <a:lnTo>
                      <a:pt x="138301" y="17789"/>
                    </a:lnTo>
                    <a:lnTo>
                      <a:pt x="180806" y="4599"/>
                    </a:lnTo>
                    <a:lnTo>
                      <a:pt x="226440" y="0"/>
                    </a:lnTo>
                    <a:lnTo>
                      <a:pt x="6345834" y="0"/>
                    </a:lnTo>
                    <a:lnTo>
                      <a:pt x="6391480" y="4599"/>
                    </a:lnTo>
                    <a:lnTo>
                      <a:pt x="6433990" y="17789"/>
                    </a:lnTo>
                    <a:lnTo>
                      <a:pt x="6472455" y="38663"/>
                    </a:lnTo>
                    <a:lnTo>
                      <a:pt x="6505965" y="66309"/>
                    </a:lnTo>
                    <a:lnTo>
                      <a:pt x="6533612" y="99820"/>
                    </a:lnTo>
                    <a:lnTo>
                      <a:pt x="6554485" y="138285"/>
                    </a:lnTo>
                    <a:lnTo>
                      <a:pt x="6567676" y="180795"/>
                    </a:lnTo>
                    <a:lnTo>
                      <a:pt x="6572275" y="226441"/>
                    </a:lnTo>
                    <a:lnTo>
                      <a:pt x="6572275" y="1132204"/>
                    </a:lnTo>
                    <a:lnTo>
                      <a:pt x="6567676" y="1177850"/>
                    </a:lnTo>
                    <a:lnTo>
                      <a:pt x="6554485" y="1220360"/>
                    </a:lnTo>
                    <a:lnTo>
                      <a:pt x="6533612" y="1258825"/>
                    </a:lnTo>
                    <a:lnTo>
                      <a:pt x="6505965" y="1292336"/>
                    </a:lnTo>
                    <a:lnTo>
                      <a:pt x="6472455" y="1319982"/>
                    </a:lnTo>
                    <a:lnTo>
                      <a:pt x="6433990" y="1340856"/>
                    </a:lnTo>
                    <a:lnTo>
                      <a:pt x="6391480" y="1354046"/>
                    </a:lnTo>
                    <a:lnTo>
                      <a:pt x="6345834" y="1358646"/>
                    </a:lnTo>
                    <a:lnTo>
                      <a:pt x="226440" y="1358646"/>
                    </a:lnTo>
                    <a:lnTo>
                      <a:pt x="180806" y="1354046"/>
                    </a:lnTo>
                    <a:lnTo>
                      <a:pt x="138301" y="1340856"/>
                    </a:lnTo>
                    <a:lnTo>
                      <a:pt x="99837" y="1319982"/>
                    </a:lnTo>
                    <a:lnTo>
                      <a:pt x="66324" y="1292336"/>
                    </a:lnTo>
                    <a:lnTo>
                      <a:pt x="38673" y="1258825"/>
                    </a:lnTo>
                    <a:lnTo>
                      <a:pt x="17795" y="1220360"/>
                    </a:lnTo>
                    <a:lnTo>
                      <a:pt x="4600" y="1177850"/>
                    </a:lnTo>
                    <a:lnTo>
                      <a:pt x="0" y="1132204"/>
                    </a:lnTo>
                    <a:lnTo>
                      <a:pt x="0" y="226441"/>
                    </a:lnTo>
                    <a:close/>
                  </a:path>
                </a:pathLst>
              </a:custGeom>
              <a:ln w="9525">
                <a:solidFill>
                  <a:srgbClr val="55CE74"/>
                </a:solidFill>
              </a:ln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pic>
            <p:nvPicPr>
              <p:cNvPr id="29" name="object 16">
                <a:extLst>
                  <a:ext uri="{FF2B5EF4-FFF2-40B4-BE49-F238E27FC236}">
                    <a16:creationId xmlns:a16="http://schemas.microsoft.com/office/drawing/2014/main" id="{0CB889D7-AEC1-A705-F4E1-B2EEFDB2C3BB}"/>
                  </a:ext>
                </a:extLst>
              </p:cNvPr>
              <p:cNvPicPr/>
              <p:nvPr/>
            </p:nvPicPr>
            <p:blipFill>
              <a:blip r:embed="rId5" cstate="print"/>
              <a:stretch>
                <a:fillRect/>
              </a:stretch>
            </p:blipFill>
            <p:spPr>
              <a:xfrm>
                <a:off x="2500248" y="305930"/>
                <a:ext cx="1714500" cy="733945"/>
              </a:xfrm>
              <a:prstGeom prst="rect">
                <a:avLst/>
              </a:prstGeom>
            </p:spPr>
          </p:pic>
        </p:grpSp>
        <p:sp>
          <p:nvSpPr>
            <p:cNvPr id="23" name="object 16">
              <a:extLst>
                <a:ext uri="{FF2B5EF4-FFF2-40B4-BE49-F238E27FC236}">
                  <a16:creationId xmlns:a16="http://schemas.microsoft.com/office/drawing/2014/main" id="{EB2191F4-5F0A-ACF9-90C1-0341401BADE4}"/>
                </a:ext>
              </a:extLst>
            </p:cNvPr>
            <p:cNvSpPr txBox="1"/>
            <p:nvPr/>
          </p:nvSpPr>
          <p:spPr>
            <a:xfrm>
              <a:off x="2775727" y="2875716"/>
              <a:ext cx="3332858" cy="391795"/>
            </a:xfrm>
            <a:prstGeom prst="rect">
              <a:avLst/>
            </a:prstGeom>
            <a:noFill/>
          </p:spPr>
          <p:txBody>
            <a:bodyPr vert="horz" wrap="square" lIns="0" tIns="12700" rIns="0" bIns="0" rtlCol="0">
              <a:spAutoFit/>
            </a:bodyPr>
            <a:lstStyle/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Volumen 4,  Número 1  Enero a Julio 2021</a:t>
              </a:r>
            </a:p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Revista Semestral. Venezuela</a:t>
              </a:r>
              <a:endParaRPr sz="1200" dirty="0">
                <a:latin typeface="Arial"/>
                <a:cs typeface="Arial"/>
              </a:endParaRPr>
            </a:p>
          </p:txBody>
        </p:sp>
        <p:pic>
          <p:nvPicPr>
            <p:cNvPr id="24" name="object 25">
              <a:extLst>
                <a:ext uri="{FF2B5EF4-FFF2-40B4-BE49-F238E27FC236}">
                  <a16:creationId xmlns:a16="http://schemas.microsoft.com/office/drawing/2014/main" id="{5BE86548-9D3F-3509-A569-7ACFE231FCC8}"/>
                </a:ext>
              </a:extLst>
            </p:cNvPr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470065" y="2027896"/>
              <a:ext cx="2305662" cy="1053903"/>
            </a:xfrm>
            <a:prstGeom prst="rect">
              <a:avLst/>
            </a:prstGeom>
          </p:spPr>
        </p:pic>
        <p:pic>
          <p:nvPicPr>
            <p:cNvPr id="25" name="object 31">
              <a:extLst>
                <a:ext uri="{FF2B5EF4-FFF2-40B4-BE49-F238E27FC236}">
                  <a16:creationId xmlns:a16="http://schemas.microsoft.com/office/drawing/2014/main" id="{B3E8CD46-7E6D-C48D-5E33-97078AABDE0E}"/>
                </a:ext>
              </a:extLst>
            </p:cNvPr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4932681" y="1951410"/>
              <a:ext cx="1805304" cy="893889"/>
            </a:xfrm>
            <a:prstGeom prst="rect">
              <a:avLst/>
            </a:prstGeom>
          </p:spPr>
        </p:pic>
      </p:grpSp>
    </p:spTree>
  </p:cSld>
  <p:clrMapOvr>
    <a:masterClrMapping/>
  </p:clrMapOvr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94485" y="115823"/>
            <a:ext cx="6669405" cy="8926195"/>
            <a:chOff x="94485" y="115823"/>
            <a:chExt cx="6669405" cy="8926195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44780" y="8700516"/>
              <a:ext cx="6516624" cy="158496"/>
            </a:xfrm>
            <a:prstGeom prst="rect">
              <a:avLst/>
            </a:prstGeom>
          </p:spPr>
        </p:pic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96012" y="115823"/>
              <a:ext cx="6665976" cy="1452372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42849" y="142875"/>
              <a:ext cx="6572275" cy="1358646"/>
            </a:xfrm>
            <a:prstGeom prst="rect">
              <a:avLst/>
            </a:prstGeom>
          </p:spPr>
        </p:pic>
        <p:sp>
          <p:nvSpPr>
            <p:cNvPr id="6" name="object 6"/>
            <p:cNvSpPr/>
            <p:nvPr/>
          </p:nvSpPr>
          <p:spPr>
            <a:xfrm>
              <a:off x="142849" y="142875"/>
              <a:ext cx="6572884" cy="1358900"/>
            </a:xfrm>
            <a:custGeom>
              <a:avLst/>
              <a:gdLst/>
              <a:ahLst/>
              <a:cxnLst/>
              <a:rect l="l" t="t" r="r" b="b"/>
              <a:pathLst>
                <a:path w="6572884" h="1358900">
                  <a:moveTo>
                    <a:pt x="0" y="226441"/>
                  </a:moveTo>
                  <a:lnTo>
                    <a:pt x="4600" y="180795"/>
                  </a:lnTo>
                  <a:lnTo>
                    <a:pt x="17795" y="138285"/>
                  </a:lnTo>
                  <a:lnTo>
                    <a:pt x="38673" y="99820"/>
                  </a:lnTo>
                  <a:lnTo>
                    <a:pt x="66324" y="66309"/>
                  </a:lnTo>
                  <a:lnTo>
                    <a:pt x="99837" y="38663"/>
                  </a:lnTo>
                  <a:lnTo>
                    <a:pt x="138301" y="17789"/>
                  </a:lnTo>
                  <a:lnTo>
                    <a:pt x="180806" y="4599"/>
                  </a:lnTo>
                  <a:lnTo>
                    <a:pt x="226440" y="0"/>
                  </a:lnTo>
                  <a:lnTo>
                    <a:pt x="6345834" y="0"/>
                  </a:lnTo>
                  <a:lnTo>
                    <a:pt x="6391480" y="4599"/>
                  </a:lnTo>
                  <a:lnTo>
                    <a:pt x="6433990" y="17789"/>
                  </a:lnTo>
                  <a:lnTo>
                    <a:pt x="6472455" y="38663"/>
                  </a:lnTo>
                  <a:lnTo>
                    <a:pt x="6505965" y="66309"/>
                  </a:lnTo>
                  <a:lnTo>
                    <a:pt x="6533612" y="99820"/>
                  </a:lnTo>
                  <a:lnTo>
                    <a:pt x="6554485" y="138285"/>
                  </a:lnTo>
                  <a:lnTo>
                    <a:pt x="6567676" y="180795"/>
                  </a:lnTo>
                  <a:lnTo>
                    <a:pt x="6572275" y="226441"/>
                  </a:lnTo>
                  <a:lnTo>
                    <a:pt x="6572275" y="1132204"/>
                  </a:lnTo>
                  <a:lnTo>
                    <a:pt x="6567676" y="1177850"/>
                  </a:lnTo>
                  <a:lnTo>
                    <a:pt x="6554485" y="1220360"/>
                  </a:lnTo>
                  <a:lnTo>
                    <a:pt x="6533612" y="1258825"/>
                  </a:lnTo>
                  <a:lnTo>
                    <a:pt x="6505965" y="1292336"/>
                  </a:lnTo>
                  <a:lnTo>
                    <a:pt x="6472455" y="1319982"/>
                  </a:lnTo>
                  <a:lnTo>
                    <a:pt x="6433990" y="1340856"/>
                  </a:lnTo>
                  <a:lnTo>
                    <a:pt x="6391480" y="1354046"/>
                  </a:lnTo>
                  <a:lnTo>
                    <a:pt x="6345834" y="1358646"/>
                  </a:lnTo>
                  <a:lnTo>
                    <a:pt x="226440" y="1358646"/>
                  </a:lnTo>
                  <a:lnTo>
                    <a:pt x="180806" y="1354046"/>
                  </a:lnTo>
                  <a:lnTo>
                    <a:pt x="138301" y="1340856"/>
                  </a:lnTo>
                  <a:lnTo>
                    <a:pt x="99837" y="1319982"/>
                  </a:lnTo>
                  <a:lnTo>
                    <a:pt x="66324" y="1292336"/>
                  </a:lnTo>
                  <a:lnTo>
                    <a:pt x="38673" y="1258825"/>
                  </a:lnTo>
                  <a:lnTo>
                    <a:pt x="17795" y="1220360"/>
                  </a:lnTo>
                  <a:lnTo>
                    <a:pt x="4600" y="1177850"/>
                  </a:lnTo>
                  <a:lnTo>
                    <a:pt x="0" y="1132204"/>
                  </a:lnTo>
                  <a:lnTo>
                    <a:pt x="0" y="226441"/>
                  </a:lnTo>
                  <a:close/>
                </a:path>
              </a:pathLst>
            </a:custGeom>
            <a:ln w="9525">
              <a:solidFill>
                <a:srgbClr val="55CE7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" name="object 7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2500248" y="305930"/>
              <a:ext cx="1714500" cy="733945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2738628" y="1024127"/>
              <a:ext cx="1897379" cy="371855"/>
            </a:xfrm>
            <a:prstGeom prst="rect">
              <a:avLst/>
            </a:prstGeom>
          </p:spPr>
        </p:pic>
        <p:pic>
          <p:nvPicPr>
            <p:cNvPr id="9" name="object 9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4401312" y="1024127"/>
              <a:ext cx="1577339" cy="371855"/>
            </a:xfrm>
            <a:prstGeom prst="rect">
              <a:avLst/>
            </a:prstGeom>
          </p:spPr>
        </p:pic>
        <p:pic>
          <p:nvPicPr>
            <p:cNvPr id="10" name="object 10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3169920" y="1207007"/>
              <a:ext cx="1546859" cy="371855"/>
            </a:xfrm>
            <a:prstGeom prst="rect">
              <a:avLst/>
            </a:prstGeom>
          </p:spPr>
        </p:pic>
        <p:pic>
          <p:nvPicPr>
            <p:cNvPr id="11" name="object 11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4482083" y="1207007"/>
              <a:ext cx="284988" cy="371855"/>
            </a:xfrm>
            <a:prstGeom prst="rect">
              <a:avLst/>
            </a:prstGeom>
          </p:spPr>
        </p:pic>
        <p:pic>
          <p:nvPicPr>
            <p:cNvPr id="12" name="object 12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4571999" y="1207007"/>
              <a:ext cx="1013460" cy="371855"/>
            </a:xfrm>
            <a:prstGeom prst="rect">
              <a:avLst/>
            </a:prstGeom>
          </p:spPr>
        </p:pic>
        <p:pic>
          <p:nvPicPr>
            <p:cNvPr id="13" name="object 13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324612" y="234695"/>
              <a:ext cx="1719072" cy="1341120"/>
            </a:xfrm>
            <a:prstGeom prst="rect">
              <a:avLst/>
            </a:prstGeom>
          </p:spPr>
        </p:pic>
        <p:pic>
          <p:nvPicPr>
            <p:cNvPr id="14" name="object 14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5606795" y="8193022"/>
              <a:ext cx="1092707" cy="848868"/>
            </a:xfrm>
            <a:prstGeom prst="rect">
              <a:avLst/>
            </a:prstGeom>
          </p:spPr>
        </p:pic>
        <p:pic>
          <p:nvPicPr>
            <p:cNvPr id="15" name="object 15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109728" y="8193022"/>
              <a:ext cx="1092708" cy="848868"/>
            </a:xfrm>
            <a:prstGeom prst="rect">
              <a:avLst/>
            </a:prstGeom>
          </p:spPr>
        </p:pic>
      </p:grpSp>
      <p:sp>
        <p:nvSpPr>
          <p:cNvPr id="16" name="object 16"/>
          <p:cNvSpPr txBox="1"/>
          <p:nvPr/>
        </p:nvSpPr>
        <p:spPr>
          <a:xfrm>
            <a:off x="221691" y="1068451"/>
            <a:ext cx="6381750" cy="561657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063875" marR="736600" indent="-431800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Arial"/>
                <a:cs typeface="Arial"/>
              </a:rPr>
              <a:t>6ta.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Edición</a:t>
            </a:r>
            <a:r>
              <a:rPr sz="1200" b="1" spc="-10" dirty="0">
                <a:latin typeface="Arial"/>
                <a:cs typeface="Arial"/>
              </a:rPr>
              <a:t> Volumen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I</a:t>
            </a:r>
            <a:r>
              <a:rPr sz="1200" b="1" spc="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Enero</a:t>
            </a:r>
            <a:r>
              <a:rPr sz="1200" b="1" spc="-3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a</a:t>
            </a:r>
            <a:r>
              <a:rPr sz="1200" b="1" spc="-2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Julio</a:t>
            </a:r>
            <a:r>
              <a:rPr sz="1200" b="1" spc="-5" dirty="0">
                <a:latin typeface="Arial"/>
                <a:cs typeface="Arial"/>
              </a:rPr>
              <a:t> </a:t>
            </a:r>
            <a:r>
              <a:rPr sz="1200" b="1" spc="-20" dirty="0">
                <a:latin typeface="Arial"/>
                <a:cs typeface="Arial"/>
              </a:rPr>
              <a:t>2021 </a:t>
            </a:r>
            <a:r>
              <a:rPr sz="1200" b="1" dirty="0">
                <a:latin typeface="Arial"/>
                <a:cs typeface="Arial"/>
              </a:rPr>
              <a:t>Revista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Semestral-</a:t>
            </a:r>
            <a:r>
              <a:rPr sz="1200" b="1" spc="-40" dirty="0">
                <a:latin typeface="Arial"/>
                <a:cs typeface="Arial"/>
              </a:rPr>
              <a:t> </a:t>
            </a:r>
            <a:r>
              <a:rPr sz="1200" b="1" spc="-10" dirty="0">
                <a:latin typeface="Arial"/>
                <a:cs typeface="Arial"/>
              </a:rPr>
              <a:t>Venezuela</a:t>
            </a:r>
            <a:endParaRPr sz="12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869"/>
              </a:spcBef>
            </a:pPr>
            <a:endParaRPr sz="1200">
              <a:latin typeface="Arial"/>
              <a:cs typeface="Arial"/>
            </a:endParaRPr>
          </a:p>
          <a:p>
            <a:pPr marL="375285" marR="5080" indent="-36322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Sobre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base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propuesta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Allen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(Ob.Cit)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distinguen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nueve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(9)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actividades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que,</a:t>
            </a:r>
            <a:r>
              <a:rPr sz="1200" spc="-10" dirty="0">
                <a:latin typeface="Times New Roman"/>
                <a:cs typeface="Times New Roman"/>
              </a:rPr>
              <a:t> armónicamente </a:t>
            </a:r>
            <a:r>
              <a:rPr sz="1200" dirty="0">
                <a:latin typeface="Times New Roman"/>
                <a:cs typeface="Times New Roman"/>
              </a:rPr>
              <a:t>desarrolladas</a:t>
            </a:r>
            <a:r>
              <a:rPr sz="1200" spc="3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han</a:t>
            </a:r>
            <a:r>
              <a:rPr sz="1200" spc="3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conformar</a:t>
            </a:r>
            <a:r>
              <a:rPr sz="1200" spc="3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3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sesión</a:t>
            </a:r>
            <a:r>
              <a:rPr sz="1200" spc="3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clase.</a:t>
            </a:r>
            <a:r>
              <a:rPr sz="1200" spc="3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Dichas</a:t>
            </a:r>
            <a:r>
              <a:rPr sz="1200" spc="3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actividades</a:t>
            </a:r>
            <a:r>
              <a:rPr sz="1200" spc="3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son</a:t>
            </a:r>
            <a:r>
              <a:rPr sz="1200" spc="36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denominadas </a:t>
            </a:r>
            <a:r>
              <a:rPr sz="1200" dirty="0">
                <a:latin typeface="Times New Roman"/>
                <a:cs typeface="Times New Roman"/>
              </a:rPr>
              <a:t>destrezas,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técnicas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habilidades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facilitan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aprendizaje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aula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taller.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Desde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ámbito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formación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profesional,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autor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señala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“el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docente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descubre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maneja </a:t>
            </a:r>
            <a:r>
              <a:rPr sz="1200" dirty="0">
                <a:latin typeface="Times New Roman"/>
                <a:cs typeface="Times New Roman"/>
              </a:rPr>
              <a:t>adecuadamente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dispondrá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arma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poderosa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cumplir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cabalidad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mediación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 </a:t>
            </a:r>
            <a:r>
              <a:rPr sz="1200" dirty="0">
                <a:latin typeface="Times New Roman"/>
                <a:cs typeface="Times New Roman"/>
              </a:rPr>
              <a:t>experiencias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aprendizaje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asertiva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creativamente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(p.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6).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Dichas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destrezas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son: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motivación </a:t>
            </a:r>
            <a:r>
              <a:rPr sz="1200" dirty="0">
                <a:latin typeface="Times New Roman"/>
                <a:cs typeface="Times New Roman"/>
              </a:rPr>
              <a:t>inicial,</a:t>
            </a:r>
            <a:r>
              <a:rPr sz="1200" spc="18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variación</a:t>
            </a:r>
            <a:r>
              <a:rPr sz="1200" spc="19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9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estímulos,</a:t>
            </a:r>
            <a:r>
              <a:rPr sz="1200" spc="18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fluidez</a:t>
            </a:r>
            <a:r>
              <a:rPr sz="1200" spc="19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9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8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formulación</a:t>
            </a:r>
            <a:r>
              <a:rPr sz="1200" spc="18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8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preguntas,</a:t>
            </a:r>
            <a:r>
              <a:rPr sz="1200" spc="19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ejemplos</a:t>
            </a:r>
            <a:r>
              <a:rPr sz="1200" spc="195" dirty="0">
                <a:latin typeface="Times New Roman"/>
                <a:cs typeface="Times New Roman"/>
              </a:rPr>
              <a:t>  </a:t>
            </a:r>
            <a:r>
              <a:rPr sz="1200" spc="-50" dirty="0">
                <a:latin typeface="Times New Roman"/>
                <a:cs typeface="Times New Roman"/>
              </a:rPr>
              <a:t>y </a:t>
            </a:r>
            <a:r>
              <a:rPr sz="1200" dirty="0">
                <a:latin typeface="Times New Roman"/>
                <a:cs typeface="Times New Roman"/>
              </a:rPr>
              <a:t>comparaciones,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refuerzo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participación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estudiantes,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silencio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señales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verbales, </a:t>
            </a:r>
            <a:r>
              <a:rPr sz="1200" dirty="0">
                <a:latin typeface="Times New Roman"/>
                <a:cs typeface="Times New Roman"/>
              </a:rPr>
              <a:t>realimentación</a:t>
            </a:r>
            <a:r>
              <a:rPr sz="1200" spc="3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</a:t>
            </a:r>
            <a:r>
              <a:rPr sz="1200" spc="3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feed</a:t>
            </a:r>
            <a:r>
              <a:rPr sz="1200" spc="3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back</a:t>
            </a:r>
            <a:r>
              <a:rPr sz="1200" spc="3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3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cierre,</a:t>
            </a:r>
            <a:r>
              <a:rPr sz="1200" spc="3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cuyos</a:t>
            </a:r>
            <a:r>
              <a:rPr sz="1200" spc="3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aspectos</a:t>
            </a:r>
            <a:r>
              <a:rPr sz="1200" spc="3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definitorios</a:t>
            </a:r>
            <a:r>
              <a:rPr sz="1200" spc="3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3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plantean</a:t>
            </a:r>
            <a:r>
              <a:rPr sz="1200" spc="3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brevemente</a:t>
            </a:r>
            <a:r>
              <a:rPr sz="1200" spc="320" dirty="0">
                <a:latin typeface="Times New Roman"/>
                <a:cs typeface="Times New Roman"/>
              </a:rPr>
              <a:t> </a:t>
            </a:r>
            <a:r>
              <a:rPr sz="1200" spc="-50" dirty="0">
                <a:latin typeface="Times New Roman"/>
                <a:cs typeface="Times New Roman"/>
              </a:rPr>
              <a:t>a </a:t>
            </a:r>
            <a:r>
              <a:rPr sz="1200" spc="-10" dirty="0">
                <a:latin typeface="Times New Roman"/>
                <a:cs typeface="Times New Roman"/>
              </a:rPr>
              <a:t>continuación:</a:t>
            </a:r>
            <a:endParaRPr sz="1200">
              <a:latin typeface="Times New Roman"/>
              <a:cs typeface="Times New Roman"/>
            </a:endParaRPr>
          </a:p>
          <a:p>
            <a:pPr marL="114935" marR="6985" indent="-102870" algn="just">
              <a:lnSpc>
                <a:spcPct val="100000"/>
              </a:lnSpc>
              <a:spcBef>
                <a:spcPts val="5"/>
              </a:spcBef>
              <a:buChar char="-"/>
              <a:tabLst>
                <a:tab pos="375285" algn="l"/>
              </a:tabLst>
            </a:pPr>
            <a:r>
              <a:rPr sz="1200" dirty="0">
                <a:latin typeface="Times New Roman"/>
                <a:cs typeface="Times New Roman"/>
              </a:rPr>
              <a:t>Motivación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inicial.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Heller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(1995),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atendiendo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principios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organización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didáctica,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sugiere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 	</a:t>
            </a:r>
            <a:r>
              <a:rPr sz="1200" dirty="0">
                <a:latin typeface="Times New Roman"/>
                <a:cs typeface="Times New Roman"/>
              </a:rPr>
              <a:t>motivación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debe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estar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presente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fases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inicio,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desarrollo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cierre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sesión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clase, 	</a:t>
            </a:r>
            <a:r>
              <a:rPr sz="1200" dirty="0">
                <a:latin typeface="Times New Roman"/>
                <a:cs typeface="Times New Roman"/>
              </a:rPr>
              <a:t>siendo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especial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relevancia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considere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motivación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inicial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fase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preparación</a:t>
            </a:r>
            <a:r>
              <a:rPr sz="1200" spc="-20" dirty="0">
                <a:latin typeface="Times New Roman"/>
                <a:cs typeface="Times New Roman"/>
              </a:rPr>
              <a:t> para 	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aprendizaje.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esta</a:t>
            </a:r>
            <a:r>
              <a:rPr sz="1200" spc="4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manera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facilita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comunicación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logro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mayor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disposición 	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aprendizaje.</a:t>
            </a:r>
            <a:endParaRPr sz="1200">
              <a:latin typeface="Times New Roman"/>
              <a:cs typeface="Times New Roman"/>
            </a:endParaRPr>
          </a:p>
          <a:p>
            <a:pPr marL="113030" marR="5715" indent="-100965" algn="just">
              <a:lnSpc>
                <a:spcPct val="100000"/>
              </a:lnSpc>
              <a:buChar char="-"/>
              <a:tabLst>
                <a:tab pos="375285" algn="l"/>
              </a:tabLst>
            </a:pPr>
            <a:r>
              <a:rPr sz="1200" dirty="0">
                <a:latin typeface="Times New Roman"/>
                <a:cs typeface="Times New Roman"/>
              </a:rPr>
              <a:t>Variación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estímulos.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Carrasquel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(2006)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son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“pautas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comunicacionales,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verbales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gestuales, 	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pueden</a:t>
            </a:r>
            <a:r>
              <a:rPr sz="1200" spc="3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estar</a:t>
            </a:r>
            <a:r>
              <a:rPr sz="1200" spc="3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apoyadas</a:t>
            </a:r>
            <a:r>
              <a:rPr sz="1200" spc="3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</a:t>
            </a:r>
            <a:r>
              <a:rPr sz="1200" spc="3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3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recursos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</a:t>
            </a:r>
            <a:r>
              <a:rPr sz="1200" spc="3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medios</a:t>
            </a:r>
            <a:r>
              <a:rPr sz="1200" spc="3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audiovisuales,</a:t>
            </a:r>
            <a:r>
              <a:rPr sz="1200" spc="3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son</a:t>
            </a:r>
            <a:r>
              <a:rPr sz="1200" spc="3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puestas</a:t>
            </a:r>
            <a:r>
              <a:rPr sz="1200" spc="30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en 	</a:t>
            </a:r>
            <a:r>
              <a:rPr sz="1200" dirty="0">
                <a:latin typeface="Times New Roman"/>
                <a:cs typeface="Times New Roman"/>
              </a:rPr>
              <a:t>prácticas</a:t>
            </a:r>
            <a:r>
              <a:rPr sz="1200" spc="3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3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3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ciclo</a:t>
            </a:r>
            <a:r>
              <a:rPr sz="1200" spc="3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didáctico</a:t>
            </a:r>
            <a:r>
              <a:rPr sz="1200" spc="3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ya</a:t>
            </a:r>
            <a:r>
              <a:rPr sz="1200" spc="3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sea</a:t>
            </a:r>
            <a:r>
              <a:rPr sz="1200" spc="3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3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aproximarse</a:t>
            </a:r>
            <a:r>
              <a:rPr sz="1200" spc="3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3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3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contenido</a:t>
            </a:r>
            <a:r>
              <a:rPr sz="1200" spc="3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</a:t>
            </a:r>
            <a:r>
              <a:rPr sz="1200" spc="3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3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precisar</a:t>
            </a:r>
            <a:r>
              <a:rPr sz="1200" spc="31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 	</a:t>
            </a:r>
            <a:r>
              <a:rPr sz="1200" dirty="0">
                <a:latin typeface="Times New Roman"/>
                <a:cs typeface="Times New Roman"/>
              </a:rPr>
              <a:t>aplicación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éste”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(p.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61).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tipos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estímulos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pueden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ser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movimientos,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gestos,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enfoque, 	</a:t>
            </a:r>
            <a:r>
              <a:rPr sz="1200" dirty="0">
                <a:latin typeface="Times New Roman"/>
                <a:cs typeface="Times New Roman"/>
              </a:rPr>
              <a:t>estilo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interaccional, pausas,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entre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otros.</a:t>
            </a:r>
            <a:endParaRPr sz="1200">
              <a:latin typeface="Times New Roman"/>
              <a:cs typeface="Times New Roman"/>
            </a:endParaRPr>
          </a:p>
          <a:p>
            <a:pPr marL="105410" marR="6350" indent="-93345" algn="just">
              <a:lnSpc>
                <a:spcPct val="100000"/>
              </a:lnSpc>
              <a:buChar char="-"/>
              <a:tabLst>
                <a:tab pos="375285" algn="l"/>
              </a:tabLst>
            </a:pPr>
            <a:r>
              <a:rPr sz="1200" dirty="0">
                <a:latin typeface="Times New Roman"/>
                <a:cs typeface="Times New Roman"/>
              </a:rPr>
              <a:t>Uso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pregunta.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Heller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(1995),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técnica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pregunta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herramienta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poderosa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el 	</a:t>
            </a:r>
            <a:r>
              <a:rPr sz="1200" dirty="0">
                <a:latin typeface="Times New Roman"/>
                <a:cs typeface="Times New Roman"/>
              </a:rPr>
              <a:t>docente mediador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desarrollo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cognoscitivo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puede servir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propósitos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diversos: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motivar, 	</a:t>
            </a:r>
            <a:r>
              <a:rPr sz="1200" dirty="0">
                <a:latin typeface="Times New Roman"/>
                <a:cs typeface="Times New Roman"/>
              </a:rPr>
              <a:t>diagnosticar,</a:t>
            </a:r>
            <a:r>
              <a:rPr sz="1200" spc="3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inducir</a:t>
            </a:r>
            <a:r>
              <a:rPr sz="1200" spc="3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3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transferencia,</a:t>
            </a:r>
            <a:r>
              <a:rPr sz="1200" spc="4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evocar</a:t>
            </a:r>
            <a:r>
              <a:rPr sz="1200" spc="3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experiencias</a:t>
            </a:r>
            <a:r>
              <a:rPr sz="1200" spc="3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previas,</a:t>
            </a:r>
            <a:r>
              <a:rPr sz="1200" spc="3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impulsar</a:t>
            </a:r>
            <a:r>
              <a:rPr sz="1200" spc="3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3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clarificar</a:t>
            </a:r>
            <a:r>
              <a:rPr sz="1200" spc="40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el 	</a:t>
            </a:r>
            <a:r>
              <a:rPr sz="1200" dirty="0">
                <a:latin typeface="Times New Roman"/>
                <a:cs typeface="Times New Roman"/>
              </a:rPr>
              <a:t>pensamiento,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autoevaluación,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coevaluación.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recurso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ayuda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alumno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descubrir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50" dirty="0">
                <a:latin typeface="Times New Roman"/>
                <a:cs typeface="Times New Roman"/>
              </a:rPr>
              <a:t>y 	</a:t>
            </a:r>
            <a:r>
              <a:rPr sz="1200" dirty="0">
                <a:latin typeface="Times New Roman"/>
                <a:cs typeface="Times New Roman"/>
              </a:rPr>
              <a:t>ordenar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 que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sucede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mente,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fin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tome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conciencia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 la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importancia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sus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propios 	</a:t>
            </a:r>
            <a:r>
              <a:rPr sz="1200" dirty="0">
                <a:latin typeface="Times New Roman"/>
                <a:cs typeface="Times New Roman"/>
              </a:rPr>
              <a:t>procesos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mentales.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Además,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preguntas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favorecen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participación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contribuyen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crear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un 	</a:t>
            </a:r>
            <a:r>
              <a:rPr sz="1200" dirty="0">
                <a:latin typeface="Times New Roman"/>
                <a:cs typeface="Times New Roman"/>
              </a:rPr>
              <a:t>clima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estimulante.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221691" y="7390892"/>
            <a:ext cx="7620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spc="-50" dirty="0">
                <a:latin typeface="Times New Roman"/>
                <a:cs typeface="Times New Roman"/>
              </a:rPr>
              <a:t>-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221691" y="6659117"/>
            <a:ext cx="6381115" cy="130175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75285" marR="5080" indent="-363220" algn="just">
              <a:lnSpc>
                <a:spcPct val="100000"/>
              </a:lnSpc>
              <a:spcBef>
                <a:spcPts val="100"/>
              </a:spcBef>
            </a:pPr>
            <a:r>
              <a:rPr sz="1200" dirty="0">
                <a:latin typeface="Times New Roman"/>
                <a:cs typeface="Times New Roman"/>
              </a:rPr>
              <a:t>-</a:t>
            </a:r>
            <a:r>
              <a:rPr sz="1200" spc="475" dirty="0">
                <a:latin typeface="Times New Roman"/>
                <a:cs typeface="Times New Roman"/>
              </a:rPr>
              <a:t>   </a:t>
            </a:r>
            <a:r>
              <a:rPr sz="1200" dirty="0">
                <a:latin typeface="Times New Roman"/>
                <a:cs typeface="Times New Roman"/>
              </a:rPr>
              <a:t>Ejemplos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comparaciones. La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finalidad de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formular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ejemplos,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Sant´Ana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(1990),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 elevar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calidad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enseñanza.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formas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acción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características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tienden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facilitar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comprensión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conceptos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fundamentales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necesitan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aprender.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fundamental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ejemplificar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para </a:t>
            </a:r>
            <a:r>
              <a:rPr sz="1200" dirty="0">
                <a:latin typeface="Times New Roman"/>
                <a:cs typeface="Times New Roman"/>
              </a:rPr>
              <a:t>conducir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ideas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pensamientos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claros,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significativos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bien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estructurados.</a:t>
            </a:r>
            <a:endParaRPr sz="1200">
              <a:latin typeface="Times New Roman"/>
              <a:cs typeface="Times New Roman"/>
            </a:endParaRPr>
          </a:p>
          <a:p>
            <a:pPr marL="375285" marR="7620" algn="just">
              <a:lnSpc>
                <a:spcPct val="98800"/>
              </a:lnSpc>
              <a:spcBef>
                <a:spcPts val="20"/>
              </a:spcBef>
            </a:pP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comparación,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parte,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consiste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determinar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diferencias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semejanzas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base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en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misma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característica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variable.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Según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Hurtado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(2003),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comparación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puede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variar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en </a:t>
            </a:r>
            <a:r>
              <a:rPr sz="1200" dirty="0">
                <a:latin typeface="Times New Roman"/>
                <a:cs typeface="Times New Roman"/>
              </a:rPr>
              <a:t>dificultad,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pero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mediante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ella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-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logra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organizar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integrar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nueva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información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las</a:t>
            </a:r>
            <a:endParaRPr sz="1200">
              <a:latin typeface="Times New Roman"/>
              <a:cs typeface="Times New Roman"/>
            </a:endParaRPr>
          </a:p>
        </p:txBody>
      </p:sp>
      <p:pic>
        <p:nvPicPr>
          <p:cNvPr id="19" name="object 19"/>
          <p:cNvPicPr/>
          <p:nvPr/>
        </p:nvPicPr>
        <p:blipFill>
          <a:blip r:embed="rId13" cstate="print"/>
          <a:stretch>
            <a:fillRect/>
          </a:stretch>
        </p:blipFill>
        <p:spPr>
          <a:xfrm>
            <a:off x="4725161" y="164274"/>
            <a:ext cx="1805305" cy="893889"/>
          </a:xfrm>
          <a:prstGeom prst="rect">
            <a:avLst/>
          </a:prstGeom>
        </p:spPr>
      </p:pic>
      <p:sp>
        <p:nvSpPr>
          <p:cNvPr id="20" name="object 20"/>
          <p:cNvSpPr txBox="1"/>
          <p:nvPr/>
        </p:nvSpPr>
        <p:spPr>
          <a:xfrm>
            <a:off x="1316482" y="8261840"/>
            <a:ext cx="4224655" cy="372745"/>
          </a:xfrm>
          <a:prstGeom prst="rect">
            <a:avLst/>
          </a:prstGeom>
        </p:spPr>
        <p:txBody>
          <a:bodyPr vert="horz" wrap="square" lIns="0" tIns="6350" rIns="0" bIns="0" rtlCol="0">
            <a:spAutoFit/>
          </a:bodyPr>
          <a:lstStyle/>
          <a:p>
            <a:pPr marL="1385570" marR="5080" indent="-1373505">
              <a:lnSpc>
                <a:spcPts val="1400"/>
              </a:lnSpc>
              <a:spcBef>
                <a:spcPts val="50"/>
              </a:spcBef>
            </a:pPr>
            <a:r>
              <a:rPr sz="1200" b="1" dirty="0">
                <a:latin typeface="Times New Roman"/>
                <a:cs typeface="Times New Roman"/>
              </a:rPr>
              <a:t>“Destrezas</a:t>
            </a:r>
            <a:r>
              <a:rPr sz="1200" b="1" spc="-4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Facilitativas </a:t>
            </a:r>
            <a:r>
              <a:rPr sz="1200" b="1" spc="-10" dirty="0">
                <a:latin typeface="Times New Roman"/>
                <a:cs typeface="Times New Roman"/>
              </a:rPr>
              <a:t>del</a:t>
            </a:r>
            <a:r>
              <a:rPr sz="1200" b="1" spc="-7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Aprendizaje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en</a:t>
            </a:r>
            <a:r>
              <a:rPr sz="1200" b="1" spc="-4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la</a:t>
            </a:r>
            <a:r>
              <a:rPr sz="1200" b="1" spc="-4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Praxis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del</a:t>
            </a:r>
            <a:r>
              <a:rPr sz="1200" b="1" spc="-40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Docente </a:t>
            </a:r>
            <a:r>
              <a:rPr sz="1200" b="1" dirty="0">
                <a:latin typeface="Times New Roman"/>
                <a:cs typeface="Times New Roman"/>
              </a:rPr>
              <a:t>de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Educación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Básica.”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2837179" y="8810785"/>
            <a:ext cx="1559560" cy="1943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410"/>
              </a:lnSpc>
            </a:pPr>
            <a:r>
              <a:rPr sz="1200" b="1" dirty="0">
                <a:latin typeface="Times New Roman"/>
                <a:cs typeface="Times New Roman"/>
              </a:rPr>
              <a:t>Mirian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Josefina</a:t>
            </a:r>
            <a:r>
              <a:rPr sz="1200" b="1" spc="-4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Milano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22" name="object 22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46363" rIns="0" bIns="0" rtlCol="0">
            <a:spAutoFit/>
          </a:bodyPr>
          <a:lstStyle/>
          <a:p>
            <a:pPr marL="240665">
              <a:lnSpc>
                <a:spcPts val="1410"/>
              </a:lnSpc>
            </a:pPr>
            <a:fld id="{81D60167-4931-47E6-BA6A-407CBD079E47}" type="slidenum">
              <a:rPr b="1" spc="-25" dirty="0">
                <a:latin typeface="Times New Roman"/>
                <a:cs typeface="Times New Roman"/>
              </a:rPr>
              <a:t>69</a:t>
            </a:fld>
            <a:endParaRPr b="1" spc="-25" dirty="0">
              <a:latin typeface="Times New Roman"/>
              <a:cs typeface="Times New Roman"/>
            </a:endParaRPr>
          </a:p>
        </p:txBody>
      </p:sp>
      <p:grpSp>
        <p:nvGrpSpPr>
          <p:cNvPr id="23" name="Grupo 22">
            <a:extLst>
              <a:ext uri="{FF2B5EF4-FFF2-40B4-BE49-F238E27FC236}">
                <a16:creationId xmlns:a16="http://schemas.microsoft.com/office/drawing/2014/main" id="{323DBD1B-A0F4-0D8D-07F2-EE45122313F1}"/>
              </a:ext>
            </a:extLst>
          </p:cNvPr>
          <p:cNvGrpSpPr/>
          <p:nvPr/>
        </p:nvGrpSpPr>
        <p:grpSpPr>
          <a:xfrm>
            <a:off x="120931" y="123189"/>
            <a:ext cx="6665976" cy="1452626"/>
            <a:chOff x="470065" y="1951410"/>
            <a:chExt cx="6665976" cy="1452626"/>
          </a:xfrm>
        </p:grpSpPr>
        <p:grpSp>
          <p:nvGrpSpPr>
            <p:cNvPr id="24" name="object 12">
              <a:extLst>
                <a:ext uri="{FF2B5EF4-FFF2-40B4-BE49-F238E27FC236}">
                  <a16:creationId xmlns:a16="http://schemas.microsoft.com/office/drawing/2014/main" id="{3A922ECC-68A0-C761-7FEF-A73D398349DF}"/>
                </a:ext>
              </a:extLst>
            </p:cNvPr>
            <p:cNvGrpSpPr/>
            <p:nvPr/>
          </p:nvGrpSpPr>
          <p:grpSpPr>
            <a:xfrm>
              <a:off x="470065" y="1951664"/>
              <a:ext cx="6665976" cy="1452372"/>
              <a:chOff x="96011" y="115823"/>
              <a:chExt cx="6665976" cy="1452372"/>
            </a:xfrm>
          </p:grpSpPr>
          <p:pic>
            <p:nvPicPr>
              <p:cNvPr id="28" name="object 13">
                <a:extLst>
                  <a:ext uri="{FF2B5EF4-FFF2-40B4-BE49-F238E27FC236}">
                    <a16:creationId xmlns:a16="http://schemas.microsoft.com/office/drawing/2014/main" id="{1EEBB446-285E-7ABB-6B16-6BA894349A32}"/>
                  </a:ext>
                </a:extLst>
              </p:cNvPr>
              <p:cNvPicPr/>
              <p:nvPr/>
            </p:nvPicPr>
            <p:blipFill>
              <a:blip r:embed="rId3" cstate="print"/>
              <a:stretch>
                <a:fillRect/>
              </a:stretch>
            </p:blipFill>
            <p:spPr>
              <a:xfrm>
                <a:off x="96011" y="115823"/>
                <a:ext cx="6665976" cy="1452372"/>
              </a:xfrm>
              <a:prstGeom prst="rect">
                <a:avLst/>
              </a:prstGeom>
            </p:spPr>
          </p:pic>
          <p:pic>
            <p:nvPicPr>
              <p:cNvPr id="29" name="object 14">
                <a:extLst>
                  <a:ext uri="{FF2B5EF4-FFF2-40B4-BE49-F238E27FC236}">
                    <a16:creationId xmlns:a16="http://schemas.microsoft.com/office/drawing/2014/main" id="{AB6E974A-1126-B7FD-BEA8-1749D1FE51D7}"/>
                  </a:ext>
                </a:extLst>
              </p:cNvPr>
              <p:cNvPicPr/>
              <p:nvPr/>
            </p:nvPicPr>
            <p:blipFill>
              <a:blip r:embed="rId4" cstate="print"/>
              <a:stretch>
                <a:fillRect/>
              </a:stretch>
            </p:blipFill>
            <p:spPr>
              <a:xfrm>
                <a:off x="142849" y="142875"/>
                <a:ext cx="6572275" cy="1358646"/>
              </a:xfrm>
              <a:prstGeom prst="rect">
                <a:avLst/>
              </a:prstGeom>
            </p:spPr>
          </p:pic>
          <p:sp>
            <p:nvSpPr>
              <p:cNvPr id="30" name="object 15">
                <a:extLst>
                  <a:ext uri="{FF2B5EF4-FFF2-40B4-BE49-F238E27FC236}">
                    <a16:creationId xmlns:a16="http://schemas.microsoft.com/office/drawing/2014/main" id="{D312D0D9-9CF2-0515-48C1-B766BF2DEF2B}"/>
                  </a:ext>
                </a:extLst>
              </p:cNvPr>
              <p:cNvSpPr/>
              <p:nvPr/>
            </p:nvSpPr>
            <p:spPr>
              <a:xfrm>
                <a:off x="142849" y="142875"/>
                <a:ext cx="6572884" cy="1358900"/>
              </a:xfrm>
              <a:custGeom>
                <a:avLst/>
                <a:gdLst/>
                <a:ahLst/>
                <a:cxnLst/>
                <a:rect l="l" t="t" r="r" b="b"/>
                <a:pathLst>
                  <a:path w="6572884" h="1358900">
                    <a:moveTo>
                      <a:pt x="0" y="226441"/>
                    </a:moveTo>
                    <a:lnTo>
                      <a:pt x="4600" y="180795"/>
                    </a:lnTo>
                    <a:lnTo>
                      <a:pt x="17795" y="138285"/>
                    </a:lnTo>
                    <a:lnTo>
                      <a:pt x="38673" y="99820"/>
                    </a:lnTo>
                    <a:lnTo>
                      <a:pt x="66324" y="66309"/>
                    </a:lnTo>
                    <a:lnTo>
                      <a:pt x="99837" y="38663"/>
                    </a:lnTo>
                    <a:lnTo>
                      <a:pt x="138301" y="17789"/>
                    </a:lnTo>
                    <a:lnTo>
                      <a:pt x="180806" y="4599"/>
                    </a:lnTo>
                    <a:lnTo>
                      <a:pt x="226440" y="0"/>
                    </a:lnTo>
                    <a:lnTo>
                      <a:pt x="6345834" y="0"/>
                    </a:lnTo>
                    <a:lnTo>
                      <a:pt x="6391480" y="4599"/>
                    </a:lnTo>
                    <a:lnTo>
                      <a:pt x="6433990" y="17789"/>
                    </a:lnTo>
                    <a:lnTo>
                      <a:pt x="6472455" y="38663"/>
                    </a:lnTo>
                    <a:lnTo>
                      <a:pt x="6505965" y="66309"/>
                    </a:lnTo>
                    <a:lnTo>
                      <a:pt x="6533612" y="99820"/>
                    </a:lnTo>
                    <a:lnTo>
                      <a:pt x="6554485" y="138285"/>
                    </a:lnTo>
                    <a:lnTo>
                      <a:pt x="6567676" y="180795"/>
                    </a:lnTo>
                    <a:lnTo>
                      <a:pt x="6572275" y="226441"/>
                    </a:lnTo>
                    <a:lnTo>
                      <a:pt x="6572275" y="1132204"/>
                    </a:lnTo>
                    <a:lnTo>
                      <a:pt x="6567676" y="1177850"/>
                    </a:lnTo>
                    <a:lnTo>
                      <a:pt x="6554485" y="1220360"/>
                    </a:lnTo>
                    <a:lnTo>
                      <a:pt x="6533612" y="1258825"/>
                    </a:lnTo>
                    <a:lnTo>
                      <a:pt x="6505965" y="1292336"/>
                    </a:lnTo>
                    <a:lnTo>
                      <a:pt x="6472455" y="1319982"/>
                    </a:lnTo>
                    <a:lnTo>
                      <a:pt x="6433990" y="1340856"/>
                    </a:lnTo>
                    <a:lnTo>
                      <a:pt x="6391480" y="1354046"/>
                    </a:lnTo>
                    <a:lnTo>
                      <a:pt x="6345834" y="1358646"/>
                    </a:lnTo>
                    <a:lnTo>
                      <a:pt x="226440" y="1358646"/>
                    </a:lnTo>
                    <a:lnTo>
                      <a:pt x="180806" y="1354046"/>
                    </a:lnTo>
                    <a:lnTo>
                      <a:pt x="138301" y="1340856"/>
                    </a:lnTo>
                    <a:lnTo>
                      <a:pt x="99837" y="1319982"/>
                    </a:lnTo>
                    <a:lnTo>
                      <a:pt x="66324" y="1292336"/>
                    </a:lnTo>
                    <a:lnTo>
                      <a:pt x="38673" y="1258825"/>
                    </a:lnTo>
                    <a:lnTo>
                      <a:pt x="17795" y="1220360"/>
                    </a:lnTo>
                    <a:lnTo>
                      <a:pt x="4600" y="1177850"/>
                    </a:lnTo>
                    <a:lnTo>
                      <a:pt x="0" y="1132204"/>
                    </a:lnTo>
                    <a:lnTo>
                      <a:pt x="0" y="226441"/>
                    </a:lnTo>
                    <a:close/>
                  </a:path>
                </a:pathLst>
              </a:custGeom>
              <a:ln w="9525">
                <a:solidFill>
                  <a:srgbClr val="55CE74"/>
                </a:solidFill>
              </a:ln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pic>
            <p:nvPicPr>
              <p:cNvPr id="31" name="object 16">
                <a:extLst>
                  <a:ext uri="{FF2B5EF4-FFF2-40B4-BE49-F238E27FC236}">
                    <a16:creationId xmlns:a16="http://schemas.microsoft.com/office/drawing/2014/main" id="{2BE6EF10-B173-21B2-A9CC-D67BACD3B238}"/>
                  </a:ext>
                </a:extLst>
              </p:cNvPr>
              <p:cNvPicPr/>
              <p:nvPr/>
            </p:nvPicPr>
            <p:blipFill>
              <a:blip r:embed="rId5" cstate="print"/>
              <a:stretch>
                <a:fillRect/>
              </a:stretch>
            </p:blipFill>
            <p:spPr>
              <a:xfrm>
                <a:off x="2500248" y="305930"/>
                <a:ext cx="1714500" cy="733945"/>
              </a:xfrm>
              <a:prstGeom prst="rect">
                <a:avLst/>
              </a:prstGeom>
            </p:spPr>
          </p:pic>
        </p:grpSp>
        <p:sp>
          <p:nvSpPr>
            <p:cNvPr id="25" name="object 16">
              <a:extLst>
                <a:ext uri="{FF2B5EF4-FFF2-40B4-BE49-F238E27FC236}">
                  <a16:creationId xmlns:a16="http://schemas.microsoft.com/office/drawing/2014/main" id="{FD904C15-C48A-E7C8-5AA8-2A91FC934F10}"/>
                </a:ext>
              </a:extLst>
            </p:cNvPr>
            <p:cNvSpPr txBox="1"/>
            <p:nvPr/>
          </p:nvSpPr>
          <p:spPr>
            <a:xfrm>
              <a:off x="2775727" y="2875716"/>
              <a:ext cx="3332858" cy="391795"/>
            </a:xfrm>
            <a:prstGeom prst="rect">
              <a:avLst/>
            </a:prstGeom>
            <a:noFill/>
          </p:spPr>
          <p:txBody>
            <a:bodyPr vert="horz" wrap="square" lIns="0" tIns="12700" rIns="0" bIns="0" rtlCol="0">
              <a:spAutoFit/>
            </a:bodyPr>
            <a:lstStyle/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Volumen 4,  Número 1  Enero a Julio 2021</a:t>
              </a:r>
            </a:p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Revista Semestral. Venezuela</a:t>
              </a:r>
              <a:endParaRPr sz="1200" dirty="0">
                <a:latin typeface="Arial"/>
                <a:cs typeface="Arial"/>
              </a:endParaRPr>
            </a:p>
          </p:txBody>
        </p:sp>
        <p:pic>
          <p:nvPicPr>
            <p:cNvPr id="26" name="object 25">
              <a:extLst>
                <a:ext uri="{FF2B5EF4-FFF2-40B4-BE49-F238E27FC236}">
                  <a16:creationId xmlns:a16="http://schemas.microsoft.com/office/drawing/2014/main" id="{508943F6-9C2B-D6AC-7050-0259953BB8CF}"/>
                </a:ext>
              </a:extLst>
            </p:cNvPr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470065" y="2027896"/>
              <a:ext cx="2305662" cy="1053903"/>
            </a:xfrm>
            <a:prstGeom prst="rect">
              <a:avLst/>
            </a:prstGeom>
          </p:spPr>
        </p:pic>
        <p:pic>
          <p:nvPicPr>
            <p:cNvPr id="27" name="object 31">
              <a:extLst>
                <a:ext uri="{FF2B5EF4-FFF2-40B4-BE49-F238E27FC236}">
                  <a16:creationId xmlns:a16="http://schemas.microsoft.com/office/drawing/2014/main" id="{A1C78628-1ACB-A139-B154-E8A4B1522F8D}"/>
                </a:ext>
              </a:extLst>
            </p:cNvPr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4932681" y="1951410"/>
              <a:ext cx="1805304" cy="893889"/>
            </a:xfrm>
            <a:prstGeom prst="rect">
              <a:avLst/>
            </a:prstGeom>
          </p:spPr>
        </p:pic>
      </p:grpSp>
    </p:spTree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-4762" y="-4762"/>
            <a:ext cx="6867525" cy="9153525"/>
            <a:chOff x="-4762" y="-4762"/>
            <a:chExt cx="6867525" cy="9153525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0" y="0"/>
              <a:ext cx="6858000" cy="9144000"/>
            </a:xfrm>
            <a:prstGeom prst="rect">
              <a:avLst/>
            </a:prstGeom>
          </p:spPr>
        </p:pic>
        <p:sp>
          <p:nvSpPr>
            <p:cNvPr id="4" name="object 4"/>
            <p:cNvSpPr/>
            <p:nvPr/>
          </p:nvSpPr>
          <p:spPr>
            <a:xfrm>
              <a:off x="0" y="0"/>
              <a:ext cx="6858000" cy="9144000"/>
            </a:xfrm>
            <a:custGeom>
              <a:avLst/>
              <a:gdLst/>
              <a:ahLst/>
              <a:cxnLst/>
              <a:rect l="l" t="t" r="r" b="b"/>
              <a:pathLst>
                <a:path w="6858000" h="9144000">
                  <a:moveTo>
                    <a:pt x="0" y="0"/>
                  </a:moveTo>
                  <a:lnTo>
                    <a:pt x="0" y="9144000"/>
                  </a:lnTo>
                  <a:lnTo>
                    <a:pt x="6858000" y="9144000"/>
                  </a:lnTo>
                  <a:lnTo>
                    <a:pt x="6858000" y="0"/>
                  </a:lnTo>
                </a:path>
              </a:pathLst>
            </a:custGeom>
            <a:ln w="9524">
              <a:solidFill>
                <a:srgbClr val="55CE74"/>
              </a:solidFill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5" name="object 5"/>
            <p:cNvSpPr/>
            <p:nvPr/>
          </p:nvSpPr>
          <p:spPr>
            <a:xfrm>
              <a:off x="116631" y="1979739"/>
              <a:ext cx="6685280" cy="6985000"/>
            </a:xfrm>
            <a:custGeom>
              <a:avLst/>
              <a:gdLst/>
              <a:ahLst/>
              <a:cxnLst/>
              <a:rect l="l" t="t" r="r" b="b"/>
              <a:pathLst>
                <a:path w="6685280" h="6985000">
                  <a:moveTo>
                    <a:pt x="0" y="6984746"/>
                  </a:moveTo>
                  <a:lnTo>
                    <a:pt x="6684772" y="6984746"/>
                  </a:lnTo>
                  <a:lnTo>
                    <a:pt x="6684772" y="0"/>
                  </a:lnTo>
                  <a:lnTo>
                    <a:pt x="0" y="0"/>
                  </a:lnTo>
                  <a:lnTo>
                    <a:pt x="0" y="6984746"/>
                  </a:lnTo>
                  <a:close/>
                </a:path>
              </a:pathLst>
            </a:custGeom>
            <a:ln w="9360">
              <a:solidFill>
                <a:srgbClr val="FFC000"/>
              </a:solidFill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pic>
          <p:nvPicPr>
            <p:cNvPr id="6" name="object 6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09728" y="102107"/>
              <a:ext cx="6667500" cy="1880616"/>
            </a:xfrm>
            <a:prstGeom prst="rect">
              <a:avLst/>
            </a:prstGeom>
          </p:spPr>
        </p:pic>
        <p:pic>
          <p:nvPicPr>
            <p:cNvPr id="7" name="object 7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57137" y="129286"/>
              <a:ext cx="6572211" cy="1785874"/>
            </a:xfrm>
            <a:prstGeom prst="rect">
              <a:avLst/>
            </a:prstGeom>
          </p:spPr>
        </p:pic>
        <p:sp>
          <p:nvSpPr>
            <p:cNvPr id="8" name="object 8"/>
            <p:cNvSpPr/>
            <p:nvPr/>
          </p:nvSpPr>
          <p:spPr>
            <a:xfrm>
              <a:off x="157137" y="129286"/>
              <a:ext cx="6572250" cy="1786255"/>
            </a:xfrm>
            <a:custGeom>
              <a:avLst/>
              <a:gdLst/>
              <a:ahLst/>
              <a:cxnLst/>
              <a:rect l="l" t="t" r="r" b="b"/>
              <a:pathLst>
                <a:path w="6572250" h="1786255">
                  <a:moveTo>
                    <a:pt x="0" y="297561"/>
                  </a:moveTo>
                  <a:lnTo>
                    <a:pt x="3895" y="249295"/>
                  </a:lnTo>
                  <a:lnTo>
                    <a:pt x="15174" y="203508"/>
                  </a:lnTo>
                  <a:lnTo>
                    <a:pt x="33222" y="160814"/>
                  </a:lnTo>
                  <a:lnTo>
                    <a:pt x="57428" y="121825"/>
                  </a:lnTo>
                  <a:lnTo>
                    <a:pt x="87179" y="87153"/>
                  </a:lnTo>
                  <a:lnTo>
                    <a:pt x="121861" y="57412"/>
                  </a:lnTo>
                  <a:lnTo>
                    <a:pt x="160862" y="33213"/>
                  </a:lnTo>
                  <a:lnTo>
                    <a:pt x="203569" y="15169"/>
                  </a:lnTo>
                  <a:lnTo>
                    <a:pt x="249369" y="3894"/>
                  </a:lnTo>
                  <a:lnTo>
                    <a:pt x="297649" y="0"/>
                  </a:lnTo>
                  <a:lnTo>
                    <a:pt x="6274650" y="0"/>
                  </a:lnTo>
                  <a:lnTo>
                    <a:pt x="6322916" y="3894"/>
                  </a:lnTo>
                  <a:lnTo>
                    <a:pt x="6368703" y="15169"/>
                  </a:lnTo>
                  <a:lnTo>
                    <a:pt x="6411397" y="33213"/>
                  </a:lnTo>
                  <a:lnTo>
                    <a:pt x="6450386" y="57412"/>
                  </a:lnTo>
                  <a:lnTo>
                    <a:pt x="6485058" y="87153"/>
                  </a:lnTo>
                  <a:lnTo>
                    <a:pt x="6514799" y="121825"/>
                  </a:lnTo>
                  <a:lnTo>
                    <a:pt x="6538998" y="160814"/>
                  </a:lnTo>
                  <a:lnTo>
                    <a:pt x="6557042" y="203508"/>
                  </a:lnTo>
                  <a:lnTo>
                    <a:pt x="6568317" y="249295"/>
                  </a:lnTo>
                  <a:lnTo>
                    <a:pt x="6572211" y="297561"/>
                  </a:lnTo>
                  <a:lnTo>
                    <a:pt x="6572211" y="1488186"/>
                  </a:lnTo>
                  <a:lnTo>
                    <a:pt x="6568317" y="1536486"/>
                  </a:lnTo>
                  <a:lnTo>
                    <a:pt x="6557042" y="1582300"/>
                  </a:lnTo>
                  <a:lnTo>
                    <a:pt x="6538998" y="1625015"/>
                  </a:lnTo>
                  <a:lnTo>
                    <a:pt x="6514799" y="1664021"/>
                  </a:lnTo>
                  <a:lnTo>
                    <a:pt x="6485058" y="1698704"/>
                  </a:lnTo>
                  <a:lnTo>
                    <a:pt x="6450386" y="1728453"/>
                  </a:lnTo>
                  <a:lnTo>
                    <a:pt x="6411397" y="1752657"/>
                  </a:lnTo>
                  <a:lnTo>
                    <a:pt x="6368703" y="1770703"/>
                  </a:lnTo>
                  <a:lnTo>
                    <a:pt x="6322916" y="1781979"/>
                  </a:lnTo>
                  <a:lnTo>
                    <a:pt x="6274650" y="1785874"/>
                  </a:lnTo>
                  <a:lnTo>
                    <a:pt x="297649" y="1785874"/>
                  </a:lnTo>
                  <a:lnTo>
                    <a:pt x="249369" y="1781979"/>
                  </a:lnTo>
                  <a:lnTo>
                    <a:pt x="203569" y="1770703"/>
                  </a:lnTo>
                  <a:lnTo>
                    <a:pt x="160862" y="1752657"/>
                  </a:lnTo>
                  <a:lnTo>
                    <a:pt x="121861" y="1728453"/>
                  </a:lnTo>
                  <a:lnTo>
                    <a:pt x="87179" y="1698704"/>
                  </a:lnTo>
                  <a:lnTo>
                    <a:pt x="57428" y="1664021"/>
                  </a:lnTo>
                  <a:lnTo>
                    <a:pt x="33222" y="1625015"/>
                  </a:lnTo>
                  <a:lnTo>
                    <a:pt x="15174" y="1582300"/>
                  </a:lnTo>
                  <a:lnTo>
                    <a:pt x="3895" y="1536486"/>
                  </a:lnTo>
                  <a:lnTo>
                    <a:pt x="0" y="1488186"/>
                  </a:lnTo>
                  <a:lnTo>
                    <a:pt x="0" y="297561"/>
                  </a:lnTo>
                  <a:close/>
                </a:path>
              </a:pathLst>
            </a:custGeom>
            <a:ln w="9524">
              <a:solidFill>
                <a:srgbClr val="55CE74"/>
              </a:solidFill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pic>
          <p:nvPicPr>
            <p:cNvPr id="9" name="object 9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2514600" y="343458"/>
              <a:ext cx="1714500" cy="1144346"/>
            </a:xfrm>
            <a:prstGeom prst="rect">
              <a:avLst/>
            </a:prstGeom>
          </p:spPr>
        </p:pic>
        <p:pic>
          <p:nvPicPr>
            <p:cNvPr id="10" name="object 10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2738627" y="1450847"/>
              <a:ext cx="1897379" cy="371855"/>
            </a:xfrm>
            <a:prstGeom prst="rect">
              <a:avLst/>
            </a:prstGeom>
          </p:spPr>
        </p:pic>
        <p:pic>
          <p:nvPicPr>
            <p:cNvPr id="11" name="object 11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4401311" y="1450847"/>
              <a:ext cx="1577339" cy="371855"/>
            </a:xfrm>
            <a:prstGeom prst="rect">
              <a:avLst/>
            </a:prstGeom>
          </p:spPr>
        </p:pic>
        <p:pic>
          <p:nvPicPr>
            <p:cNvPr id="12" name="object 12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3169920" y="1633727"/>
              <a:ext cx="1546859" cy="371855"/>
            </a:xfrm>
            <a:prstGeom prst="rect">
              <a:avLst/>
            </a:prstGeom>
          </p:spPr>
        </p:pic>
        <p:pic>
          <p:nvPicPr>
            <p:cNvPr id="13" name="object 13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4482084" y="1633727"/>
              <a:ext cx="284988" cy="371855"/>
            </a:xfrm>
            <a:prstGeom prst="rect">
              <a:avLst/>
            </a:prstGeom>
          </p:spPr>
        </p:pic>
        <p:pic>
          <p:nvPicPr>
            <p:cNvPr id="14" name="object 14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4572000" y="1633727"/>
              <a:ext cx="1013460" cy="371855"/>
            </a:xfrm>
            <a:prstGeom prst="rect">
              <a:avLst/>
            </a:prstGeom>
          </p:spPr>
        </p:pic>
      </p:grpSp>
      <p:grpSp>
        <p:nvGrpSpPr>
          <p:cNvPr id="16" name="object 16"/>
          <p:cNvGrpSpPr/>
          <p:nvPr/>
        </p:nvGrpSpPr>
        <p:grpSpPr>
          <a:xfrm>
            <a:off x="324611" y="202437"/>
            <a:ext cx="6212205" cy="2344420"/>
            <a:chOff x="324611" y="202437"/>
            <a:chExt cx="6212205" cy="2344420"/>
          </a:xfrm>
        </p:grpSpPr>
        <p:pic>
          <p:nvPicPr>
            <p:cNvPr id="17" name="object 17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324611" y="234695"/>
              <a:ext cx="1863852" cy="1572768"/>
            </a:xfrm>
            <a:prstGeom prst="rect">
              <a:avLst/>
            </a:prstGeom>
          </p:spPr>
        </p:pic>
        <p:pic>
          <p:nvPicPr>
            <p:cNvPr id="18" name="object 18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4426203" y="202437"/>
              <a:ext cx="2110231" cy="1297685"/>
            </a:xfrm>
            <a:prstGeom prst="rect">
              <a:avLst/>
            </a:prstGeom>
          </p:spPr>
        </p:pic>
        <p:pic>
          <p:nvPicPr>
            <p:cNvPr id="19" name="object 19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1905000" y="1883664"/>
              <a:ext cx="3005328" cy="662940"/>
            </a:xfrm>
            <a:prstGeom prst="rect">
              <a:avLst/>
            </a:prstGeom>
          </p:spPr>
        </p:pic>
      </p:grpSp>
      <p:graphicFrame>
        <p:nvGraphicFramePr>
          <p:cNvPr id="20" name="object 20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699783650"/>
              </p:ext>
            </p:extLst>
          </p:nvPr>
        </p:nvGraphicFramePr>
        <p:xfrm>
          <a:off x="155697" y="2427434"/>
          <a:ext cx="6486524" cy="583819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581088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7563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64135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390"/>
                        </a:spcBef>
                      </a:pPr>
                      <a:endParaRPr sz="1200" dirty="0">
                        <a:latin typeface="Times New Roman"/>
                        <a:cs typeface="Times New Roman"/>
                      </a:endParaRPr>
                    </a:p>
                    <a:p>
                      <a:pPr algn="ctr">
                        <a:lnSpc>
                          <a:spcPct val="100000"/>
                        </a:lnSpc>
                      </a:pPr>
                      <a:r>
                        <a:rPr sz="1200" b="1" dirty="0">
                          <a:latin typeface="Times New Roman"/>
                          <a:cs typeface="Times New Roman"/>
                        </a:rPr>
                        <a:t>Artículos</a:t>
                      </a:r>
                      <a:r>
                        <a:rPr sz="1200" b="1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b="1" spc="-10" dirty="0">
                          <a:latin typeface="Times New Roman"/>
                          <a:cs typeface="Times New Roman"/>
                        </a:rPr>
                        <a:t>Científicos</a:t>
                      </a:r>
                      <a:endParaRPr sz="12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49530" marB="0">
                    <a:lnL w="3175">
                      <a:solidFill>
                        <a:srgbClr val="FFFFFF"/>
                      </a:solidFill>
                      <a:prstDash val="solid"/>
                    </a:lnL>
                    <a:lnR w="3175">
                      <a:solidFill>
                        <a:srgbClr val="FFFFFF"/>
                      </a:solidFill>
                      <a:prstDash val="solid"/>
                    </a:lnR>
                    <a:lnT w="3175">
                      <a:solidFill>
                        <a:srgbClr val="FFFFFF"/>
                      </a:solidFill>
                      <a:prstDash val="solid"/>
                    </a:lnT>
                    <a:solidFill>
                      <a:srgbClr val="DEF6E3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>
                      <a:solidFill>
                        <a:srgbClr val="FFFFFF"/>
                      </a:solidFill>
                      <a:prstDash val="solid"/>
                    </a:lnL>
                    <a:lnR w="3175">
                      <a:solidFill>
                        <a:srgbClr val="FFFFFF"/>
                      </a:solidFill>
                      <a:prstDash val="solid"/>
                    </a:lnR>
                    <a:lnT w="3175">
                      <a:solidFill>
                        <a:srgbClr val="FFFFFF"/>
                      </a:solidFill>
                      <a:prstDash val="solid"/>
                    </a:lnT>
                    <a:solidFill>
                      <a:srgbClr val="DEF6E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41325">
                <a:tc>
                  <a:txBody>
                    <a:bodyPr/>
                    <a:lstStyle/>
                    <a:p>
                      <a:pPr marL="89535" marR="82550">
                        <a:lnSpc>
                          <a:spcPts val="1250"/>
                        </a:lnSpc>
                        <a:spcBef>
                          <a:spcPts val="57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21.</a:t>
                      </a:r>
                      <a:r>
                        <a:rPr sz="1200" spc="5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La</a:t>
                      </a:r>
                      <a:r>
                        <a:rPr sz="1200" spc="4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Comunicación:</a:t>
                      </a:r>
                      <a:r>
                        <a:rPr sz="1200" spc="4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Una</a:t>
                      </a:r>
                      <a:r>
                        <a:rPr sz="1200" spc="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Visión</a:t>
                      </a:r>
                      <a:r>
                        <a:rPr sz="1200" spc="4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Axiológica</a:t>
                      </a:r>
                      <a:r>
                        <a:rPr sz="1200" spc="5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sz="1200" spc="5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la</a:t>
                      </a:r>
                      <a:r>
                        <a:rPr sz="1200" spc="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Formación</a:t>
                      </a:r>
                      <a:r>
                        <a:rPr sz="1200" spc="4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Universitaria</a:t>
                      </a:r>
                      <a:r>
                        <a:rPr sz="1200" spc="5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del</a:t>
                      </a:r>
                      <a:r>
                        <a:rPr sz="1200" spc="7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spc="-10" dirty="0">
                          <a:latin typeface="Times New Roman"/>
                          <a:cs typeface="Times New Roman"/>
                        </a:rPr>
                        <a:t>Ingeniero Agrónomo.</a:t>
                      </a:r>
                      <a:r>
                        <a:rPr sz="1200" spc="-6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Autora: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solidFill>
                            <a:schemeClr val="tx1"/>
                          </a:solidFill>
                          <a:latin typeface="Times New Roman"/>
                          <a:cs typeface="Times New Roman"/>
                        </a:rPr>
                        <a:t>Dra.</a:t>
                      </a:r>
                      <a:r>
                        <a:rPr sz="1200" spc="-5" dirty="0">
                          <a:solidFill>
                            <a:schemeClr val="tx1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solidFill>
                            <a:schemeClr val="tx1"/>
                          </a:solidFill>
                          <a:latin typeface="Times New Roman"/>
                          <a:cs typeface="Times New Roman"/>
                        </a:rPr>
                        <a:t>Deanet</a:t>
                      </a:r>
                      <a:r>
                        <a:rPr sz="1200" spc="10" dirty="0">
                          <a:solidFill>
                            <a:schemeClr val="tx1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spc="-10" dirty="0">
                          <a:solidFill>
                            <a:schemeClr val="tx1"/>
                          </a:solidFill>
                          <a:latin typeface="Times New Roman"/>
                          <a:cs typeface="Times New Roman"/>
                        </a:rPr>
                        <a:t>Coromoto</a:t>
                      </a:r>
                      <a:r>
                        <a:rPr sz="1200" spc="-65" dirty="0">
                          <a:solidFill>
                            <a:schemeClr val="tx1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solidFill>
                            <a:schemeClr val="tx1"/>
                          </a:solidFill>
                          <a:latin typeface="Times New Roman"/>
                          <a:cs typeface="Times New Roman"/>
                        </a:rPr>
                        <a:t>Abreu</a:t>
                      </a:r>
                      <a:r>
                        <a:rPr sz="1200" spc="-5" dirty="0">
                          <a:solidFill>
                            <a:schemeClr val="tx1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spc="-20" dirty="0">
                          <a:solidFill>
                            <a:schemeClr val="tx1"/>
                          </a:solidFill>
                          <a:latin typeface="Times New Roman"/>
                          <a:cs typeface="Times New Roman"/>
                        </a:rPr>
                        <a:t>Lira</a:t>
                      </a:r>
                      <a:r>
                        <a:rPr lang="es-ES" sz="1200" spc="-20" dirty="0">
                          <a:solidFill>
                            <a:schemeClr val="tx1"/>
                          </a:solidFill>
                          <a:latin typeface="Times New Roman"/>
                          <a:cs typeface="Times New Roman"/>
                        </a:rPr>
                        <a:t>. </a:t>
                      </a:r>
                      <a:endParaRPr sz="1200" dirty="0">
                        <a:solidFill>
                          <a:schemeClr val="tx1"/>
                        </a:solidFill>
                        <a:latin typeface="Times New Roman"/>
                        <a:cs typeface="Times New Roman"/>
                      </a:endParaRPr>
                    </a:p>
                  </a:txBody>
                  <a:tcPr marL="0" marR="0" marT="73025" marB="0">
                    <a:lnL w="3175">
                      <a:solidFill>
                        <a:srgbClr val="FFFFFF"/>
                      </a:solidFill>
                      <a:prstDash val="solid"/>
                    </a:lnL>
                    <a:lnR w="3175">
                      <a:solidFill>
                        <a:srgbClr val="FFFFFF"/>
                      </a:solidFill>
                      <a:prstDash val="solid"/>
                    </a:ln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375"/>
                        </a:spcBef>
                      </a:pPr>
                      <a:r>
                        <a:rPr sz="1200" spc="-25" dirty="0">
                          <a:latin typeface="Times New Roman"/>
                          <a:cs typeface="Times New Roman"/>
                        </a:rPr>
                        <a:t>275</a:t>
                      </a:r>
                      <a:endParaRPr sz="12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47625" marB="0">
                    <a:lnL w="3175">
                      <a:solidFill>
                        <a:srgbClr val="FFFFFF"/>
                      </a:solidFill>
                      <a:prstDash val="solid"/>
                    </a:lnL>
                    <a:lnR w="3175">
                      <a:solidFill>
                        <a:srgbClr val="FFFFFF"/>
                      </a:solidFill>
                      <a:prstDash val="solid"/>
                    </a:ln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99745">
                <a:tc>
                  <a:txBody>
                    <a:bodyPr/>
                    <a:lstStyle/>
                    <a:p>
                      <a:pPr marL="89535" marR="80010">
                        <a:lnSpc>
                          <a:spcPts val="1250"/>
                        </a:lnSpc>
                        <a:spcBef>
                          <a:spcPts val="580"/>
                        </a:spcBef>
                        <a:tabLst>
                          <a:tab pos="2947670" algn="l"/>
                        </a:tabLst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22.</a:t>
                      </a:r>
                      <a:r>
                        <a:rPr sz="1200" spc="20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Aprendizaje</a:t>
                      </a:r>
                      <a:r>
                        <a:rPr sz="1200" spc="20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sz="1200" spc="20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la</a:t>
                      </a:r>
                      <a:r>
                        <a:rPr sz="1200" spc="204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Lectura</a:t>
                      </a:r>
                      <a:r>
                        <a:rPr sz="1200" spc="2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y</a:t>
                      </a:r>
                      <a:r>
                        <a:rPr sz="1200" spc="18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spc="-10" dirty="0">
                          <a:latin typeface="Times New Roman"/>
                          <a:cs typeface="Times New Roman"/>
                        </a:rPr>
                        <a:t>Escritura: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	Concepciones</a:t>
                      </a:r>
                      <a:r>
                        <a:rPr sz="1200" spc="18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Teóricas</a:t>
                      </a:r>
                      <a:r>
                        <a:rPr sz="1200" spc="18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que</a:t>
                      </a:r>
                      <a:r>
                        <a:rPr sz="1200" spc="18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Subyacen</a:t>
                      </a:r>
                      <a:r>
                        <a:rPr sz="1200" spc="19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en</a:t>
                      </a:r>
                      <a:r>
                        <a:rPr sz="1200" spc="17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spc="-25" dirty="0">
                          <a:latin typeface="Times New Roman"/>
                          <a:cs typeface="Times New Roman"/>
                        </a:rPr>
                        <a:t>la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Práctica</a:t>
                      </a:r>
                      <a:r>
                        <a:rPr sz="1200" spc="-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Pedagógica</a:t>
                      </a:r>
                      <a:r>
                        <a:rPr sz="1200" spc="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sz="12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los</a:t>
                      </a:r>
                      <a:r>
                        <a:rPr sz="12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spc="-10" dirty="0">
                          <a:latin typeface="Times New Roman"/>
                          <a:cs typeface="Times New Roman"/>
                        </a:rPr>
                        <a:t>Docentes.</a:t>
                      </a:r>
                      <a:r>
                        <a:rPr sz="1200" spc="-6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Autora: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solidFill>
                            <a:schemeClr val="tx1"/>
                          </a:solidFill>
                          <a:latin typeface="Times New Roman"/>
                          <a:cs typeface="Times New Roman"/>
                        </a:rPr>
                        <a:t>Dra.</a:t>
                      </a:r>
                      <a:r>
                        <a:rPr sz="1200" spc="-25" dirty="0">
                          <a:solidFill>
                            <a:schemeClr val="tx1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solidFill>
                            <a:schemeClr val="tx1"/>
                          </a:solidFill>
                          <a:latin typeface="Times New Roman"/>
                          <a:cs typeface="Times New Roman"/>
                        </a:rPr>
                        <a:t>Rafaela</a:t>
                      </a:r>
                      <a:r>
                        <a:rPr sz="1200" spc="5" dirty="0">
                          <a:solidFill>
                            <a:schemeClr val="tx1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 err="1">
                          <a:solidFill>
                            <a:schemeClr val="tx1"/>
                          </a:solidFill>
                          <a:latin typeface="Times New Roman"/>
                          <a:cs typeface="Times New Roman"/>
                        </a:rPr>
                        <a:t>Chacín</a:t>
                      </a:r>
                      <a:r>
                        <a:rPr sz="1200" spc="-20" dirty="0">
                          <a:solidFill>
                            <a:schemeClr val="tx1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spc="-10" dirty="0">
                          <a:solidFill>
                            <a:schemeClr val="tx1"/>
                          </a:solidFill>
                          <a:latin typeface="Times New Roman"/>
                          <a:cs typeface="Times New Roman"/>
                        </a:rPr>
                        <a:t>Suárez</a:t>
                      </a:r>
                      <a:r>
                        <a:rPr lang="es-ES" sz="1200" spc="-10" dirty="0">
                          <a:solidFill>
                            <a:schemeClr val="tx1"/>
                          </a:solidFill>
                          <a:latin typeface="Times New Roman"/>
                          <a:cs typeface="Times New Roman"/>
                        </a:rPr>
                        <a:t>. </a:t>
                      </a:r>
                      <a:endParaRPr sz="1200" dirty="0">
                        <a:solidFill>
                          <a:schemeClr val="tx1"/>
                        </a:solidFill>
                        <a:latin typeface="Times New Roman"/>
                        <a:cs typeface="Times New Roman"/>
                      </a:endParaRPr>
                    </a:p>
                  </a:txBody>
                  <a:tcPr marL="0" marR="0" marT="73660" marB="0">
                    <a:lnL w="3175">
                      <a:solidFill>
                        <a:srgbClr val="FFFFFF"/>
                      </a:solidFill>
                      <a:prstDash val="solid"/>
                    </a:lnL>
                    <a:lnR w="3175">
                      <a:solidFill>
                        <a:srgbClr val="FFFFFF"/>
                      </a:solidFill>
                      <a:prstDash val="solid"/>
                    </a:lnR>
                    <a:solidFill>
                      <a:srgbClr val="DEF6E3"/>
                    </a:solidFill>
                  </a:tcPr>
                </a:tc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380"/>
                        </a:spcBef>
                      </a:pPr>
                      <a:r>
                        <a:rPr sz="1200" spc="-25" dirty="0">
                          <a:latin typeface="Times New Roman"/>
                          <a:cs typeface="Times New Roman"/>
                        </a:rPr>
                        <a:t>287</a:t>
                      </a:r>
                      <a:endParaRPr sz="12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48260" marB="0">
                    <a:lnL w="3175">
                      <a:solidFill>
                        <a:srgbClr val="FFFFFF"/>
                      </a:solidFill>
                      <a:prstDash val="solid"/>
                    </a:lnL>
                    <a:lnR w="3175">
                      <a:solidFill>
                        <a:srgbClr val="FFFFFF"/>
                      </a:solidFill>
                      <a:prstDash val="solid"/>
                    </a:lnR>
                    <a:solidFill>
                      <a:srgbClr val="DEF6E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00075">
                <a:tc>
                  <a:txBody>
                    <a:bodyPr/>
                    <a:lstStyle/>
                    <a:p>
                      <a:pPr marL="89535" marR="78740" algn="just">
                        <a:lnSpc>
                          <a:spcPct val="87100"/>
                        </a:lnSpc>
                        <a:spcBef>
                          <a:spcPts val="565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23.</a:t>
                      </a:r>
                      <a:r>
                        <a:rPr sz="12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Reingeniería</a:t>
                      </a:r>
                      <a:r>
                        <a:rPr sz="12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sz="12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Procesos</a:t>
                      </a:r>
                      <a:r>
                        <a:rPr sz="12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Administrativos,</a:t>
                      </a:r>
                      <a:r>
                        <a:rPr sz="12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sz="12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partir</a:t>
                      </a:r>
                      <a:r>
                        <a:rPr sz="12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sz="12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la</a:t>
                      </a:r>
                      <a:r>
                        <a:rPr sz="12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Motivación,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como</a:t>
                      </a:r>
                      <a:r>
                        <a:rPr sz="12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Activador</a:t>
                      </a:r>
                      <a:r>
                        <a:rPr sz="1200" spc="-25" dirty="0">
                          <a:latin typeface="Times New Roman"/>
                          <a:cs typeface="Times New Roman"/>
                        </a:rPr>
                        <a:t> de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los</a:t>
                      </a:r>
                      <a:r>
                        <a:rPr sz="1200" spc="37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Valores</a:t>
                      </a:r>
                      <a:r>
                        <a:rPr sz="1200" spc="37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Organizacionales:</a:t>
                      </a:r>
                      <a:r>
                        <a:rPr sz="1200" spc="37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Significación</a:t>
                      </a:r>
                      <a:r>
                        <a:rPr sz="1200" spc="38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desde</a:t>
                      </a:r>
                      <a:r>
                        <a:rPr sz="1200" spc="37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los</a:t>
                      </a:r>
                      <a:r>
                        <a:rPr sz="1200" spc="37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Actores.</a:t>
                      </a:r>
                      <a:r>
                        <a:rPr sz="1200" spc="37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Autora:</a:t>
                      </a:r>
                      <a:r>
                        <a:rPr sz="1200" spc="37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solidFill>
                            <a:schemeClr val="tx1"/>
                          </a:solidFill>
                          <a:latin typeface="Times New Roman"/>
                          <a:cs typeface="Times New Roman"/>
                        </a:rPr>
                        <a:t>MSc.</a:t>
                      </a:r>
                      <a:r>
                        <a:rPr sz="1200" spc="375" dirty="0">
                          <a:solidFill>
                            <a:schemeClr val="tx1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spc="-10" dirty="0" err="1">
                          <a:solidFill>
                            <a:schemeClr val="tx1"/>
                          </a:solidFill>
                          <a:latin typeface="Times New Roman"/>
                          <a:cs typeface="Times New Roman"/>
                        </a:rPr>
                        <a:t>Ámbar</a:t>
                      </a:r>
                      <a:r>
                        <a:rPr sz="1200" spc="-10" dirty="0">
                          <a:solidFill>
                            <a:schemeClr val="tx1"/>
                          </a:solidFill>
                          <a:latin typeface="Times New Roman"/>
                          <a:cs typeface="Times New Roman"/>
                        </a:rPr>
                        <a:t> Ramírez</a:t>
                      </a:r>
                      <a:r>
                        <a:rPr lang="es-ES" sz="1200" spc="-10" dirty="0">
                          <a:solidFill>
                            <a:schemeClr val="tx1"/>
                          </a:solidFill>
                          <a:latin typeface="Times New Roman"/>
                          <a:cs typeface="Times New Roman"/>
                        </a:rPr>
                        <a:t>. </a:t>
                      </a:r>
                      <a:endParaRPr sz="1200" dirty="0">
                        <a:solidFill>
                          <a:schemeClr val="tx1"/>
                        </a:solidFill>
                        <a:latin typeface="Times New Roman"/>
                        <a:cs typeface="Times New Roman"/>
                      </a:endParaRPr>
                    </a:p>
                  </a:txBody>
                  <a:tcPr marL="0" marR="0" marT="71755" marB="0">
                    <a:lnL w="3175">
                      <a:solidFill>
                        <a:srgbClr val="FFFFFF"/>
                      </a:solidFill>
                      <a:prstDash val="solid"/>
                    </a:lnL>
                    <a:lnR w="3175">
                      <a:solidFill>
                        <a:srgbClr val="FFFFFF"/>
                      </a:solidFill>
                      <a:prstDash val="solid"/>
                    </a:ln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380"/>
                        </a:spcBef>
                      </a:pPr>
                      <a:r>
                        <a:rPr sz="1200" spc="-25" dirty="0">
                          <a:latin typeface="Times New Roman"/>
                          <a:cs typeface="Times New Roman"/>
                        </a:rPr>
                        <a:t>297</a:t>
                      </a:r>
                      <a:endParaRPr sz="12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48260" marB="0">
                    <a:lnL w="3175">
                      <a:solidFill>
                        <a:srgbClr val="FFFFFF"/>
                      </a:solidFill>
                      <a:prstDash val="solid"/>
                    </a:lnL>
                    <a:lnR w="3175">
                      <a:solidFill>
                        <a:srgbClr val="FFFFFF"/>
                      </a:solidFill>
                      <a:prstDash val="solid"/>
                    </a:ln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41325">
                <a:tc>
                  <a:txBody>
                    <a:bodyPr/>
                    <a:lstStyle/>
                    <a:p>
                      <a:pPr marL="89535" marR="81915">
                        <a:lnSpc>
                          <a:spcPts val="1250"/>
                        </a:lnSpc>
                        <a:spcBef>
                          <a:spcPts val="580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24.</a:t>
                      </a:r>
                      <a:r>
                        <a:rPr sz="1200" spc="114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 err="1">
                          <a:latin typeface="Times New Roman"/>
                          <a:cs typeface="Times New Roman"/>
                        </a:rPr>
                        <a:t>Programa</a:t>
                      </a:r>
                      <a:r>
                        <a:rPr sz="1200" spc="1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 err="1">
                          <a:latin typeface="Times New Roman"/>
                          <a:cs typeface="Times New Roman"/>
                        </a:rPr>
                        <a:t>Todas</a:t>
                      </a:r>
                      <a:r>
                        <a:rPr sz="1200" spc="1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las</a:t>
                      </a:r>
                      <a:r>
                        <a:rPr sz="1200" spc="1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Manos</a:t>
                      </a:r>
                      <a:r>
                        <a:rPr sz="1200" spc="1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sz="1200" spc="114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la</a:t>
                      </a:r>
                      <a:r>
                        <a:rPr sz="1200" spc="114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 err="1">
                          <a:latin typeface="Times New Roman"/>
                          <a:cs typeface="Times New Roman"/>
                        </a:rPr>
                        <a:t>Siembra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:</a:t>
                      </a:r>
                      <a:r>
                        <a:rPr sz="1200" spc="114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Una</a:t>
                      </a:r>
                      <a:r>
                        <a:rPr sz="1200" spc="114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 err="1">
                          <a:latin typeface="Times New Roman"/>
                          <a:cs typeface="Times New Roman"/>
                        </a:rPr>
                        <a:t>Revisión</a:t>
                      </a:r>
                      <a:r>
                        <a:rPr sz="1200" spc="1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 err="1">
                          <a:latin typeface="Times New Roman"/>
                          <a:cs typeface="Times New Roman"/>
                        </a:rPr>
                        <a:t>Teórica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.</a:t>
                      </a:r>
                      <a:r>
                        <a:rPr sz="1200" spc="1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Autor:</a:t>
                      </a:r>
                      <a:r>
                        <a:rPr sz="1200" spc="1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b="0" dirty="0">
                          <a:solidFill>
                            <a:schemeClr val="tx1"/>
                          </a:solidFill>
                          <a:latin typeface="Times New Roman"/>
                          <a:cs typeface="Times New Roman"/>
                        </a:rPr>
                        <a:t>Msc</a:t>
                      </a:r>
                      <a:r>
                        <a:rPr sz="1200" b="0" spc="114" dirty="0">
                          <a:solidFill>
                            <a:schemeClr val="tx1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b="0" spc="-10" dirty="0" err="1">
                          <a:solidFill>
                            <a:schemeClr val="tx1"/>
                          </a:solidFill>
                          <a:latin typeface="Times New Roman"/>
                          <a:cs typeface="Times New Roman"/>
                        </a:rPr>
                        <a:t>Yosmar</a:t>
                      </a:r>
                      <a:r>
                        <a:rPr sz="1200" b="0" spc="-10" dirty="0">
                          <a:solidFill>
                            <a:schemeClr val="tx1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b="0" spc="-20" dirty="0">
                          <a:solidFill>
                            <a:schemeClr val="tx1"/>
                          </a:solidFill>
                          <a:latin typeface="Times New Roman"/>
                          <a:cs typeface="Times New Roman"/>
                        </a:rPr>
                        <a:t>Díaz</a:t>
                      </a:r>
                      <a:r>
                        <a:rPr lang="es-ES" sz="1200" b="0" spc="-20" dirty="0">
                          <a:solidFill>
                            <a:schemeClr val="tx1"/>
                          </a:solidFill>
                          <a:latin typeface="Times New Roman"/>
                          <a:cs typeface="Times New Roman"/>
                        </a:rPr>
                        <a:t>. </a:t>
                      </a:r>
                      <a:endParaRPr sz="1200" b="0" dirty="0">
                        <a:solidFill>
                          <a:schemeClr val="tx1"/>
                        </a:solidFill>
                        <a:latin typeface="Times New Roman"/>
                        <a:cs typeface="Times New Roman"/>
                      </a:endParaRPr>
                    </a:p>
                  </a:txBody>
                  <a:tcPr marL="0" marR="0" marT="73660" marB="0">
                    <a:lnL w="3175">
                      <a:solidFill>
                        <a:srgbClr val="FFFFFF"/>
                      </a:solidFill>
                      <a:prstDash val="solid"/>
                    </a:lnL>
                    <a:lnR w="3175">
                      <a:solidFill>
                        <a:srgbClr val="FFFFFF"/>
                      </a:solidFill>
                      <a:prstDash val="solid"/>
                    </a:lnR>
                    <a:solidFill>
                      <a:srgbClr val="DEF6E3"/>
                    </a:solidFill>
                  </a:tcPr>
                </a:tc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380"/>
                        </a:spcBef>
                      </a:pPr>
                      <a:r>
                        <a:rPr sz="1200" spc="-25" dirty="0">
                          <a:latin typeface="Times New Roman"/>
                          <a:cs typeface="Times New Roman"/>
                        </a:rPr>
                        <a:t>315</a:t>
                      </a:r>
                      <a:endParaRPr sz="12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48260" marB="0">
                    <a:lnL w="3175">
                      <a:solidFill>
                        <a:srgbClr val="FFFFFF"/>
                      </a:solidFill>
                      <a:prstDash val="solid"/>
                    </a:lnL>
                    <a:lnR w="3175">
                      <a:solidFill>
                        <a:srgbClr val="FFFFFF"/>
                      </a:solidFill>
                      <a:prstDash val="solid"/>
                    </a:lnR>
                    <a:solidFill>
                      <a:srgbClr val="DEF6E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434340">
                <a:tc>
                  <a:txBody>
                    <a:bodyPr/>
                    <a:lstStyle/>
                    <a:p>
                      <a:pPr marL="89535">
                        <a:lnSpc>
                          <a:spcPct val="100000"/>
                        </a:lnSpc>
                        <a:spcBef>
                          <a:spcPts val="380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25. </a:t>
                      </a:r>
                      <a:r>
                        <a:rPr sz="1200" spc="-10" dirty="0">
                          <a:latin typeface="Times New Roman"/>
                          <a:cs typeface="Times New Roman"/>
                        </a:rPr>
                        <a:t>Pensamiento</a:t>
                      </a:r>
                      <a:endParaRPr sz="12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48260" marB="0">
                    <a:lnL w="3175">
                      <a:solidFill>
                        <a:srgbClr val="FFFFFF"/>
                      </a:solidFill>
                      <a:prstDash val="solid"/>
                    </a:lnL>
                    <a:lnR w="3175">
                      <a:solidFill>
                        <a:srgbClr val="FFFFFF"/>
                      </a:solidFill>
                      <a:prstDash val="solid"/>
                    </a:ln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380"/>
                        </a:spcBef>
                      </a:pPr>
                      <a:r>
                        <a:rPr sz="1200" spc="-25" dirty="0">
                          <a:latin typeface="Times New Roman"/>
                          <a:cs typeface="Times New Roman"/>
                        </a:rPr>
                        <a:t>324</a:t>
                      </a:r>
                      <a:endParaRPr sz="12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48260" marB="0">
                    <a:lnL w="3175">
                      <a:solidFill>
                        <a:srgbClr val="FFFFFF"/>
                      </a:solidFill>
                      <a:prstDash val="solid"/>
                    </a:lnL>
                    <a:lnR w="3175">
                      <a:solidFill>
                        <a:srgbClr val="FFFFFF"/>
                      </a:solidFill>
                      <a:prstDash val="solid"/>
                    </a:ln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81940">
                <a:tc>
                  <a:txBody>
                    <a:bodyPr/>
                    <a:lstStyle/>
                    <a:p>
                      <a:pPr marL="89535">
                        <a:lnSpc>
                          <a:spcPct val="100000"/>
                        </a:lnSpc>
                        <a:spcBef>
                          <a:spcPts val="380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26.</a:t>
                      </a:r>
                      <a:r>
                        <a:rPr sz="12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Identificación</a:t>
                      </a:r>
                      <a:r>
                        <a:rPr sz="1200" spc="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sz="12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la</a:t>
                      </a:r>
                      <a:r>
                        <a:rPr sz="12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spc="-10" dirty="0">
                          <a:latin typeface="Times New Roman"/>
                          <a:cs typeface="Times New Roman"/>
                        </a:rPr>
                        <a:t>Revista</a:t>
                      </a:r>
                      <a:endParaRPr sz="12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48260" marB="0">
                    <a:lnL w="3175">
                      <a:solidFill>
                        <a:srgbClr val="FFFFFF"/>
                      </a:solidFill>
                      <a:prstDash val="solid"/>
                    </a:lnL>
                    <a:lnR w="3175">
                      <a:solidFill>
                        <a:srgbClr val="FFFFFF"/>
                      </a:solidFill>
                      <a:prstDash val="solid"/>
                    </a:lnR>
                    <a:solidFill>
                      <a:srgbClr val="DEF6E3"/>
                    </a:solidFill>
                  </a:tcPr>
                </a:tc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380"/>
                        </a:spcBef>
                      </a:pPr>
                      <a:r>
                        <a:rPr sz="1200" spc="-25" dirty="0">
                          <a:latin typeface="Times New Roman"/>
                          <a:cs typeface="Times New Roman"/>
                        </a:rPr>
                        <a:t>325</a:t>
                      </a:r>
                      <a:endParaRPr sz="12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48260" marB="0">
                    <a:lnL w="3175">
                      <a:solidFill>
                        <a:srgbClr val="FFFFFF"/>
                      </a:solidFill>
                      <a:prstDash val="solid"/>
                    </a:lnL>
                    <a:lnR w="3175">
                      <a:solidFill>
                        <a:srgbClr val="FFFFFF"/>
                      </a:solidFill>
                      <a:prstDash val="solid"/>
                    </a:lnR>
                    <a:solidFill>
                      <a:srgbClr val="DEF6E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8194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>
                      <a:solidFill>
                        <a:srgbClr val="FFFFFF"/>
                      </a:solidFill>
                      <a:prstDash val="solid"/>
                    </a:lnL>
                    <a:lnR w="3175">
                      <a:solidFill>
                        <a:srgbClr val="FFFFFF"/>
                      </a:solidFill>
                      <a:prstDash val="solid"/>
                    </a:lnR>
                    <a:solidFill>
                      <a:srgbClr val="FFFFFF"/>
                    </a:solidFill>
                  </a:tcPr>
                </a:tc>
                <a:tc row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>
                      <a:solidFill>
                        <a:srgbClr val="FFFFFF"/>
                      </a:solidFill>
                      <a:prstDash val="solid"/>
                    </a:lnL>
                    <a:lnR w="3175">
                      <a:solidFill>
                        <a:srgbClr val="FFFFFF"/>
                      </a:solidFill>
                      <a:prstDash val="solid"/>
                    </a:lnR>
                    <a:lnB w="3175">
                      <a:solidFill>
                        <a:srgbClr val="FFFFFF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8194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>
                      <a:solidFill>
                        <a:srgbClr val="FFFFFF"/>
                      </a:solidFill>
                      <a:prstDash val="solid"/>
                    </a:lnL>
                    <a:lnR w="3175">
                      <a:solidFill>
                        <a:srgbClr val="FFFFFF"/>
                      </a:solidFill>
                      <a:prstDash val="solid"/>
                    </a:lnR>
                    <a:lnB w="3175">
                      <a:solidFill>
                        <a:srgbClr val="FFFFFF"/>
                      </a:solidFill>
                      <a:prstDash val="solid"/>
                    </a:lnB>
                    <a:solidFill>
                      <a:srgbClr val="DEF6E3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3175">
                      <a:solidFill>
                        <a:srgbClr val="FFFFFF"/>
                      </a:solidFill>
                      <a:prstDash val="solid"/>
                    </a:lnL>
                    <a:lnR w="3175">
                      <a:solidFill>
                        <a:srgbClr val="FFFFFF"/>
                      </a:solidFill>
                      <a:prstDash val="solid"/>
                    </a:lnR>
                    <a:lnB w="3175">
                      <a:solidFill>
                        <a:srgbClr val="FFFFFF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63944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>
                      <a:solidFill>
                        <a:srgbClr val="FFFFFF"/>
                      </a:solidFill>
                      <a:prstDash val="solid"/>
                    </a:lnL>
                    <a:lnR w="3175">
                      <a:solidFill>
                        <a:srgbClr val="FFFFFF"/>
                      </a:solidFill>
                      <a:prstDash val="solid"/>
                    </a:lnR>
                    <a:lnT w="3175">
                      <a:solidFill>
                        <a:srgbClr val="FFFFFF"/>
                      </a:solidFill>
                      <a:prstDash val="solid"/>
                    </a:lnT>
                    <a:lnB w="3175">
                      <a:solidFill>
                        <a:srgbClr val="FFFFFF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>
                      <a:solidFill>
                        <a:srgbClr val="FFFFFF"/>
                      </a:solidFill>
                      <a:prstDash val="solid"/>
                    </a:lnL>
                    <a:lnR w="3175">
                      <a:solidFill>
                        <a:srgbClr val="FFFFFF"/>
                      </a:solidFill>
                      <a:prstDash val="solid"/>
                    </a:lnR>
                    <a:lnT w="3175">
                      <a:solidFill>
                        <a:srgbClr val="FFFFFF"/>
                      </a:solidFill>
                      <a:prstDash val="solid"/>
                    </a:lnT>
                    <a:lnB w="3175">
                      <a:solidFill>
                        <a:srgbClr val="FFFFFF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683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>
                      <a:solidFill>
                        <a:srgbClr val="FFFFFF"/>
                      </a:solidFill>
                      <a:prstDash val="solid"/>
                    </a:lnL>
                    <a:lnR w="3175">
                      <a:solidFill>
                        <a:srgbClr val="FFFFFF"/>
                      </a:solidFill>
                      <a:prstDash val="solid"/>
                    </a:lnR>
                    <a:lnT w="3175">
                      <a:solidFill>
                        <a:srgbClr val="FFFFFF"/>
                      </a:solidFill>
                      <a:prstDash val="solid"/>
                    </a:lnT>
                    <a:lnB w="3175">
                      <a:solidFill>
                        <a:srgbClr val="FFFFFF"/>
                      </a:solidFill>
                      <a:prstDash val="solid"/>
                    </a:lnB>
                    <a:solidFill>
                      <a:srgbClr val="DEF6E3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>
                      <a:solidFill>
                        <a:srgbClr val="FFFFFF"/>
                      </a:solidFill>
                      <a:prstDash val="solid"/>
                    </a:lnL>
                    <a:lnR w="3175">
                      <a:solidFill>
                        <a:srgbClr val="FFFFFF"/>
                      </a:solidFill>
                      <a:prstDash val="solid"/>
                    </a:lnR>
                    <a:lnT w="3175">
                      <a:solidFill>
                        <a:srgbClr val="FFFFFF"/>
                      </a:solidFill>
                      <a:prstDash val="solid"/>
                    </a:lnT>
                    <a:lnB w="3175">
                      <a:solidFill>
                        <a:srgbClr val="FFFFFF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28702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>
                      <a:solidFill>
                        <a:srgbClr val="FFFFFF"/>
                      </a:solidFill>
                      <a:prstDash val="solid"/>
                    </a:lnL>
                    <a:lnR w="3175">
                      <a:solidFill>
                        <a:srgbClr val="FFFFFF"/>
                      </a:solidFill>
                      <a:prstDash val="solid"/>
                    </a:lnR>
                    <a:lnT w="3175">
                      <a:solidFill>
                        <a:srgbClr val="FFFFFF"/>
                      </a:solidFill>
                      <a:prstDash val="solid"/>
                    </a:lnT>
                    <a:lnB w="3175">
                      <a:solidFill>
                        <a:srgbClr val="FFFFFF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>
                      <a:solidFill>
                        <a:srgbClr val="FFFFFF"/>
                      </a:solidFill>
                      <a:prstDash val="solid"/>
                    </a:lnL>
                    <a:lnR w="3175">
                      <a:solidFill>
                        <a:srgbClr val="FFFFFF"/>
                      </a:solidFill>
                      <a:prstDash val="solid"/>
                    </a:lnR>
                    <a:lnT w="3175">
                      <a:solidFill>
                        <a:srgbClr val="FFFFFF"/>
                      </a:solidFill>
                      <a:prstDash val="solid"/>
                    </a:lnT>
                    <a:lnB w="3175">
                      <a:solidFill>
                        <a:srgbClr val="FFFFFF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63944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>
                      <a:solidFill>
                        <a:srgbClr val="FFFFFF"/>
                      </a:solidFill>
                      <a:prstDash val="solid"/>
                    </a:lnL>
                    <a:lnR w="3175">
                      <a:solidFill>
                        <a:srgbClr val="FFFFFF"/>
                      </a:solidFill>
                      <a:prstDash val="solid"/>
                    </a:lnR>
                    <a:lnT w="3175">
                      <a:solidFill>
                        <a:srgbClr val="FFFFFF"/>
                      </a:solidFill>
                      <a:prstDash val="solid"/>
                    </a:lnT>
                    <a:lnB w="3175">
                      <a:solidFill>
                        <a:srgbClr val="FFFFFF"/>
                      </a:solidFill>
                      <a:prstDash val="solid"/>
                    </a:lnB>
                    <a:solidFill>
                      <a:srgbClr val="DEF6E3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3175">
                      <a:solidFill>
                        <a:srgbClr val="FFFFFF"/>
                      </a:solidFill>
                      <a:prstDash val="solid"/>
                    </a:lnL>
                    <a:lnR w="3175">
                      <a:solidFill>
                        <a:srgbClr val="FFFFFF"/>
                      </a:solidFill>
                      <a:prstDash val="solid"/>
                    </a:lnR>
                    <a:lnT w="3175">
                      <a:solidFill>
                        <a:srgbClr val="FFFFFF"/>
                      </a:solidFill>
                      <a:prstDash val="solid"/>
                    </a:lnT>
                    <a:lnB w="3175">
                      <a:solidFill>
                        <a:srgbClr val="FFFFFF"/>
                      </a:solidFill>
                      <a:prstDash val="soli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</a:tbl>
          </a:graphicData>
        </a:graphic>
      </p:graphicFrame>
      <p:sp>
        <p:nvSpPr>
          <p:cNvPr id="21" name="object 21"/>
          <p:cNvSpPr txBox="1"/>
          <p:nvPr/>
        </p:nvSpPr>
        <p:spPr>
          <a:xfrm>
            <a:off x="6752081" y="8939106"/>
            <a:ext cx="101600" cy="1943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410"/>
              </a:lnSpc>
            </a:pPr>
            <a:r>
              <a:rPr sz="1200" b="1" spc="-50" dirty="0">
                <a:latin typeface="Times New Roman"/>
                <a:cs typeface="Times New Roman"/>
              </a:rPr>
              <a:t>7</a:t>
            </a:r>
            <a:endParaRPr sz="1200" dirty="0">
              <a:latin typeface="Times New Roman"/>
              <a:cs typeface="Times New Roman"/>
            </a:endParaRPr>
          </a:p>
        </p:txBody>
      </p:sp>
      <p:sp>
        <p:nvSpPr>
          <p:cNvPr id="22" name="Rectángulo 21">
            <a:extLst>
              <a:ext uri="{FF2B5EF4-FFF2-40B4-BE49-F238E27FC236}">
                <a16:creationId xmlns:a16="http://schemas.microsoft.com/office/drawing/2014/main" id="{87DCDE95-76ED-4F1B-18F9-D2A3CDCEE203}"/>
              </a:ext>
            </a:extLst>
          </p:cNvPr>
          <p:cNvSpPr/>
          <p:nvPr/>
        </p:nvSpPr>
        <p:spPr>
          <a:xfrm>
            <a:off x="2414016" y="1542391"/>
            <a:ext cx="3630167" cy="371855"/>
          </a:xfrm>
          <a:prstGeom prst="rect">
            <a:avLst/>
          </a:prstGeom>
          <a:solidFill>
            <a:srgbClr val="99FFCC"/>
          </a:solidFill>
          <a:ln>
            <a:noFill/>
          </a:ln>
        </p:spPr>
        <p:style>
          <a:lnRef idx="1">
            <a:schemeClr val="accent3"/>
          </a:lnRef>
          <a:fillRef idx="2">
            <a:schemeClr val="accent3"/>
          </a:fillRef>
          <a:effectRef idx="1">
            <a:schemeClr val="accent3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s-ES" dirty="0"/>
          </a:p>
        </p:txBody>
      </p:sp>
      <p:sp>
        <p:nvSpPr>
          <p:cNvPr id="23" name="object 16">
            <a:extLst>
              <a:ext uri="{FF2B5EF4-FFF2-40B4-BE49-F238E27FC236}">
                <a16:creationId xmlns:a16="http://schemas.microsoft.com/office/drawing/2014/main" id="{84602D5E-1C76-A322-BEE4-1F6F0FA24B71}"/>
              </a:ext>
            </a:extLst>
          </p:cNvPr>
          <p:cNvSpPr txBox="1"/>
          <p:nvPr/>
        </p:nvSpPr>
        <p:spPr>
          <a:xfrm>
            <a:off x="2522537" y="1532210"/>
            <a:ext cx="3029585" cy="39179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100"/>
              </a:spcBef>
            </a:pPr>
            <a:r>
              <a:rPr lang="es-ES" sz="1200" b="1" dirty="0">
                <a:latin typeface="Arial"/>
                <a:cs typeface="Arial"/>
              </a:rPr>
              <a:t>Volumen 4,  Número 1  Enero a Julio 2021</a:t>
            </a:r>
          </a:p>
          <a:p>
            <a:pPr algn="ctr">
              <a:lnSpc>
                <a:spcPct val="100000"/>
              </a:lnSpc>
              <a:spcBef>
                <a:spcPts val="100"/>
              </a:spcBef>
            </a:pPr>
            <a:r>
              <a:rPr lang="es-ES" sz="1200" b="1" dirty="0">
                <a:latin typeface="Arial"/>
                <a:cs typeface="Arial"/>
              </a:rPr>
              <a:t>Revista Semestral. Venezuela</a:t>
            </a:r>
            <a:endParaRPr sz="1200" dirty="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94485" y="115823"/>
            <a:ext cx="6669405" cy="8926195"/>
            <a:chOff x="94485" y="115823"/>
            <a:chExt cx="6669405" cy="8926195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44780" y="8700516"/>
              <a:ext cx="6516624" cy="158496"/>
            </a:xfrm>
            <a:prstGeom prst="rect">
              <a:avLst/>
            </a:prstGeom>
          </p:spPr>
        </p:pic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96012" y="115823"/>
              <a:ext cx="6665976" cy="1452372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42849" y="142875"/>
              <a:ext cx="6572275" cy="1358646"/>
            </a:xfrm>
            <a:prstGeom prst="rect">
              <a:avLst/>
            </a:prstGeom>
          </p:spPr>
        </p:pic>
        <p:sp>
          <p:nvSpPr>
            <p:cNvPr id="6" name="object 6"/>
            <p:cNvSpPr/>
            <p:nvPr/>
          </p:nvSpPr>
          <p:spPr>
            <a:xfrm>
              <a:off x="142849" y="142875"/>
              <a:ext cx="6572884" cy="1358900"/>
            </a:xfrm>
            <a:custGeom>
              <a:avLst/>
              <a:gdLst/>
              <a:ahLst/>
              <a:cxnLst/>
              <a:rect l="l" t="t" r="r" b="b"/>
              <a:pathLst>
                <a:path w="6572884" h="1358900">
                  <a:moveTo>
                    <a:pt x="0" y="226441"/>
                  </a:moveTo>
                  <a:lnTo>
                    <a:pt x="4600" y="180795"/>
                  </a:lnTo>
                  <a:lnTo>
                    <a:pt x="17795" y="138285"/>
                  </a:lnTo>
                  <a:lnTo>
                    <a:pt x="38673" y="99820"/>
                  </a:lnTo>
                  <a:lnTo>
                    <a:pt x="66324" y="66309"/>
                  </a:lnTo>
                  <a:lnTo>
                    <a:pt x="99837" y="38663"/>
                  </a:lnTo>
                  <a:lnTo>
                    <a:pt x="138301" y="17789"/>
                  </a:lnTo>
                  <a:lnTo>
                    <a:pt x="180806" y="4599"/>
                  </a:lnTo>
                  <a:lnTo>
                    <a:pt x="226440" y="0"/>
                  </a:lnTo>
                  <a:lnTo>
                    <a:pt x="6345834" y="0"/>
                  </a:lnTo>
                  <a:lnTo>
                    <a:pt x="6391480" y="4599"/>
                  </a:lnTo>
                  <a:lnTo>
                    <a:pt x="6433990" y="17789"/>
                  </a:lnTo>
                  <a:lnTo>
                    <a:pt x="6472455" y="38663"/>
                  </a:lnTo>
                  <a:lnTo>
                    <a:pt x="6505965" y="66309"/>
                  </a:lnTo>
                  <a:lnTo>
                    <a:pt x="6533612" y="99820"/>
                  </a:lnTo>
                  <a:lnTo>
                    <a:pt x="6554485" y="138285"/>
                  </a:lnTo>
                  <a:lnTo>
                    <a:pt x="6567676" y="180795"/>
                  </a:lnTo>
                  <a:lnTo>
                    <a:pt x="6572275" y="226441"/>
                  </a:lnTo>
                  <a:lnTo>
                    <a:pt x="6572275" y="1132204"/>
                  </a:lnTo>
                  <a:lnTo>
                    <a:pt x="6567676" y="1177850"/>
                  </a:lnTo>
                  <a:lnTo>
                    <a:pt x="6554485" y="1220360"/>
                  </a:lnTo>
                  <a:lnTo>
                    <a:pt x="6533612" y="1258825"/>
                  </a:lnTo>
                  <a:lnTo>
                    <a:pt x="6505965" y="1292336"/>
                  </a:lnTo>
                  <a:lnTo>
                    <a:pt x="6472455" y="1319982"/>
                  </a:lnTo>
                  <a:lnTo>
                    <a:pt x="6433990" y="1340856"/>
                  </a:lnTo>
                  <a:lnTo>
                    <a:pt x="6391480" y="1354046"/>
                  </a:lnTo>
                  <a:lnTo>
                    <a:pt x="6345834" y="1358646"/>
                  </a:lnTo>
                  <a:lnTo>
                    <a:pt x="226440" y="1358646"/>
                  </a:lnTo>
                  <a:lnTo>
                    <a:pt x="180806" y="1354046"/>
                  </a:lnTo>
                  <a:lnTo>
                    <a:pt x="138301" y="1340856"/>
                  </a:lnTo>
                  <a:lnTo>
                    <a:pt x="99837" y="1319982"/>
                  </a:lnTo>
                  <a:lnTo>
                    <a:pt x="66324" y="1292336"/>
                  </a:lnTo>
                  <a:lnTo>
                    <a:pt x="38673" y="1258825"/>
                  </a:lnTo>
                  <a:lnTo>
                    <a:pt x="17795" y="1220360"/>
                  </a:lnTo>
                  <a:lnTo>
                    <a:pt x="4600" y="1177850"/>
                  </a:lnTo>
                  <a:lnTo>
                    <a:pt x="0" y="1132204"/>
                  </a:lnTo>
                  <a:lnTo>
                    <a:pt x="0" y="226441"/>
                  </a:lnTo>
                  <a:close/>
                </a:path>
              </a:pathLst>
            </a:custGeom>
            <a:ln w="9525">
              <a:solidFill>
                <a:srgbClr val="55CE7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" name="object 7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2500248" y="305930"/>
              <a:ext cx="1714500" cy="733945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2738628" y="1024127"/>
              <a:ext cx="1897379" cy="371855"/>
            </a:xfrm>
            <a:prstGeom prst="rect">
              <a:avLst/>
            </a:prstGeom>
          </p:spPr>
        </p:pic>
        <p:pic>
          <p:nvPicPr>
            <p:cNvPr id="9" name="object 9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4401312" y="1024127"/>
              <a:ext cx="1577339" cy="371855"/>
            </a:xfrm>
            <a:prstGeom prst="rect">
              <a:avLst/>
            </a:prstGeom>
          </p:spPr>
        </p:pic>
        <p:pic>
          <p:nvPicPr>
            <p:cNvPr id="10" name="object 10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3169920" y="1207007"/>
              <a:ext cx="1546859" cy="371855"/>
            </a:xfrm>
            <a:prstGeom prst="rect">
              <a:avLst/>
            </a:prstGeom>
          </p:spPr>
        </p:pic>
        <p:pic>
          <p:nvPicPr>
            <p:cNvPr id="11" name="object 11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4482083" y="1207007"/>
              <a:ext cx="284988" cy="371855"/>
            </a:xfrm>
            <a:prstGeom prst="rect">
              <a:avLst/>
            </a:prstGeom>
          </p:spPr>
        </p:pic>
        <p:pic>
          <p:nvPicPr>
            <p:cNvPr id="12" name="object 12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4571999" y="1207007"/>
              <a:ext cx="1013460" cy="371855"/>
            </a:xfrm>
            <a:prstGeom prst="rect">
              <a:avLst/>
            </a:prstGeom>
          </p:spPr>
        </p:pic>
        <p:pic>
          <p:nvPicPr>
            <p:cNvPr id="13" name="object 13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324612" y="234695"/>
              <a:ext cx="1719072" cy="1341120"/>
            </a:xfrm>
            <a:prstGeom prst="rect">
              <a:avLst/>
            </a:prstGeom>
          </p:spPr>
        </p:pic>
        <p:pic>
          <p:nvPicPr>
            <p:cNvPr id="14" name="object 14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5606795" y="8193022"/>
              <a:ext cx="1092707" cy="848868"/>
            </a:xfrm>
            <a:prstGeom prst="rect">
              <a:avLst/>
            </a:prstGeom>
          </p:spPr>
        </p:pic>
        <p:pic>
          <p:nvPicPr>
            <p:cNvPr id="15" name="object 15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109728" y="8193022"/>
              <a:ext cx="1092708" cy="848868"/>
            </a:xfrm>
            <a:prstGeom prst="rect">
              <a:avLst/>
            </a:prstGeom>
          </p:spPr>
        </p:pic>
      </p:grpSp>
      <p:sp>
        <p:nvSpPr>
          <p:cNvPr id="16" name="object 16"/>
          <p:cNvSpPr txBox="1"/>
          <p:nvPr/>
        </p:nvSpPr>
        <p:spPr>
          <a:xfrm>
            <a:off x="293014" y="1068451"/>
            <a:ext cx="6274435" cy="664146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2992755" marR="700405" indent="-431800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Arial"/>
                <a:cs typeface="Arial"/>
              </a:rPr>
              <a:t>6ta.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Edición</a:t>
            </a:r>
            <a:r>
              <a:rPr sz="1200" b="1" spc="-10" dirty="0">
                <a:latin typeface="Arial"/>
                <a:cs typeface="Arial"/>
              </a:rPr>
              <a:t> Volumen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I</a:t>
            </a:r>
            <a:r>
              <a:rPr sz="1200" b="1" spc="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Enero</a:t>
            </a:r>
            <a:r>
              <a:rPr sz="1200" b="1" spc="-3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a</a:t>
            </a:r>
            <a:r>
              <a:rPr sz="1200" b="1" spc="-2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Julio</a:t>
            </a:r>
            <a:r>
              <a:rPr sz="1200" b="1" spc="-5" dirty="0">
                <a:latin typeface="Arial"/>
                <a:cs typeface="Arial"/>
              </a:rPr>
              <a:t> </a:t>
            </a:r>
            <a:r>
              <a:rPr sz="1200" b="1" spc="-20" dirty="0">
                <a:latin typeface="Arial"/>
                <a:cs typeface="Arial"/>
              </a:rPr>
              <a:t>2021 </a:t>
            </a:r>
            <a:r>
              <a:rPr sz="1200" b="1" dirty="0">
                <a:latin typeface="Arial"/>
                <a:cs typeface="Arial"/>
              </a:rPr>
              <a:t>Revista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Semestral-</a:t>
            </a:r>
            <a:r>
              <a:rPr sz="1200" b="1" spc="-40" dirty="0">
                <a:latin typeface="Arial"/>
                <a:cs typeface="Arial"/>
              </a:rPr>
              <a:t> </a:t>
            </a:r>
            <a:r>
              <a:rPr sz="1200" b="1" spc="-10" dirty="0">
                <a:latin typeface="Arial"/>
                <a:cs typeface="Arial"/>
              </a:rPr>
              <a:t>Venezuela</a:t>
            </a:r>
            <a:endParaRPr sz="12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305"/>
              </a:spcBef>
            </a:pPr>
            <a:endParaRPr sz="1200">
              <a:latin typeface="Arial"/>
              <a:cs typeface="Arial"/>
            </a:endParaRPr>
          </a:p>
          <a:p>
            <a:pPr marL="375285" marR="6350" indent="-36322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experiencias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previas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generar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relación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existente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entre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ellas,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focalizando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atención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cualidades,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otra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forma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hubiese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sido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posible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percibir.</a:t>
            </a:r>
            <a:endParaRPr sz="1200">
              <a:latin typeface="Times New Roman"/>
              <a:cs typeface="Times New Roman"/>
            </a:endParaRPr>
          </a:p>
          <a:p>
            <a:pPr marL="169545" marR="5080" indent="-119380" algn="just">
              <a:lnSpc>
                <a:spcPct val="100000"/>
              </a:lnSpc>
              <a:buChar char="-"/>
              <a:tabLst>
                <a:tab pos="375285" algn="l"/>
              </a:tabLst>
            </a:pPr>
            <a:r>
              <a:rPr sz="1200" dirty="0">
                <a:latin typeface="Times New Roman"/>
                <a:cs typeface="Times New Roman"/>
              </a:rPr>
              <a:t>Retroalimentación.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También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conoce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realimentación.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respecto,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definida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por 	</a:t>
            </a:r>
            <a:r>
              <a:rPr sz="1200" dirty="0">
                <a:latin typeface="Times New Roman"/>
                <a:cs typeface="Times New Roman"/>
              </a:rPr>
              <a:t>Heller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(1995) como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“una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estrategia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 favorece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clima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interacción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positiva en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aula, </a:t>
            </a:r>
            <a:r>
              <a:rPr sz="1200" spc="-25" dirty="0">
                <a:latin typeface="Times New Roman"/>
                <a:cs typeface="Times New Roman"/>
              </a:rPr>
              <a:t>por 	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condición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proceso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comunicacional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bidireccional”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(p.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139.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trata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forma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ayudar 	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otra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persona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grupo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considerar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posibilidad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hacer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cambios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conducta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actitud.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Su 	</a:t>
            </a:r>
            <a:r>
              <a:rPr sz="1200" dirty="0">
                <a:latin typeface="Times New Roman"/>
                <a:cs typeface="Times New Roman"/>
              </a:rPr>
              <a:t>propósito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informar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clara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eficazmente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sobre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resultados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alcanzados,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fin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los 	</a:t>
            </a:r>
            <a:r>
              <a:rPr sz="1200" dirty="0">
                <a:latin typeface="Times New Roman"/>
                <a:cs typeface="Times New Roman"/>
              </a:rPr>
              <a:t>estudiantes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puedan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revisar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sus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actividades.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Hurtado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(op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cit9</a:t>
            </a:r>
            <a:endParaRPr sz="1200">
              <a:latin typeface="Times New Roman"/>
              <a:cs typeface="Times New Roman"/>
            </a:endParaRPr>
          </a:p>
          <a:p>
            <a:pPr marL="123825" marR="6350" indent="-111760" algn="just">
              <a:lnSpc>
                <a:spcPct val="100000"/>
              </a:lnSpc>
              <a:spcBef>
                <a:spcPts val="5"/>
              </a:spcBef>
              <a:buChar char="-"/>
              <a:tabLst>
                <a:tab pos="375285" algn="l"/>
              </a:tabLst>
            </a:pP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cierre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clase.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Heller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(op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cit)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define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cierre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“configuración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conjunto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 	</a:t>
            </a:r>
            <a:r>
              <a:rPr sz="1200" dirty="0">
                <a:latin typeface="Times New Roman"/>
                <a:cs typeface="Times New Roman"/>
              </a:rPr>
              <a:t>actividades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integran de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manera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holística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contenidos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tratados,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fin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permitir al </a:t>
            </a:r>
            <a:r>
              <a:rPr sz="1200" spc="-10" dirty="0">
                <a:latin typeface="Times New Roman"/>
                <a:cs typeface="Times New Roman"/>
              </a:rPr>
              <a:t>alumno 	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reconozca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internalice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sus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significados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haga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abstracción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aprendido”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(p.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151).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El 	</a:t>
            </a:r>
            <a:r>
              <a:rPr sz="1200" dirty="0">
                <a:latin typeface="Times New Roman"/>
                <a:cs typeface="Times New Roman"/>
              </a:rPr>
              <a:t>cierre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solamente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resumir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puntos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principales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despedirse.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contrario,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sirve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como 	</a:t>
            </a:r>
            <a:r>
              <a:rPr sz="1200" dirty="0">
                <a:latin typeface="Times New Roman"/>
                <a:cs typeface="Times New Roman"/>
              </a:rPr>
              <a:t>enlace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cognoscitivo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entre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aprendido,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conocimiento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pasado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nuevo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le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da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estudiante 	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sensación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progreso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él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necesita.</a:t>
            </a:r>
            <a:endParaRPr sz="1200">
              <a:latin typeface="Times New Roman"/>
              <a:cs typeface="Times New Roman"/>
            </a:endParaRPr>
          </a:p>
          <a:p>
            <a:pPr marL="375285" marR="6985" indent="-36322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Desde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perspectivas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teóricas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antes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vistas,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destrezas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facilitativas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conciben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conjunto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métodos,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técnicas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estrategias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enmarcan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actividades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didácticas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propiciar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aproximación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contenidos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respectivo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desarrollo,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fin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promover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alcance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las </a:t>
            </a:r>
            <a:r>
              <a:rPr sz="1200" dirty="0">
                <a:latin typeface="Times New Roman"/>
                <a:cs typeface="Times New Roman"/>
              </a:rPr>
              <a:t>competencias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cognitivas,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actitudinales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procedimentales.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cuanto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praxis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mediación</a:t>
            </a:r>
            <a:r>
              <a:rPr sz="1200" spc="-25" dirty="0">
                <a:latin typeface="Times New Roman"/>
                <a:cs typeface="Times New Roman"/>
              </a:rPr>
              <a:t> del </a:t>
            </a:r>
            <a:r>
              <a:rPr sz="1200" dirty="0">
                <a:latin typeface="Times New Roman"/>
                <a:cs typeface="Times New Roman"/>
              </a:rPr>
              <a:t>docente, éste es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facilitador,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guía,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acompañante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mediador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 aprendizaje.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mediación,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entiende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este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trabajo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forma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profesor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maestro,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desarrolla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práctica </a:t>
            </a:r>
            <a:r>
              <a:rPr sz="1200" dirty="0">
                <a:latin typeface="Times New Roman"/>
                <a:cs typeface="Times New Roman"/>
              </a:rPr>
              <a:t>docente,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poniendo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énfasis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-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metodología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aprendizaje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(Olaya,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2009).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60"/>
              </a:spcBef>
            </a:pPr>
            <a:endParaRPr sz="12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</a:pPr>
            <a:r>
              <a:rPr sz="1200" b="1" spc="-10" dirty="0">
                <a:latin typeface="Times New Roman"/>
                <a:cs typeface="Times New Roman"/>
              </a:rPr>
              <a:t>METODOLOGÍA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60"/>
              </a:spcBef>
            </a:pPr>
            <a:endParaRPr sz="1200">
              <a:latin typeface="Times New Roman"/>
              <a:cs typeface="Times New Roman"/>
            </a:endParaRPr>
          </a:p>
          <a:p>
            <a:pPr marL="375285" marR="6985" indent="-363220" algn="just">
              <a:lnSpc>
                <a:spcPct val="100000"/>
              </a:lnSpc>
              <a:spcBef>
                <a:spcPts val="5"/>
              </a:spcBef>
            </a:pP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trata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investigación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analítica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diseño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transeccional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contemporáneo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univariable,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población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34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docentes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aula,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cargo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secciones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desde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primero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sexto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grado,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cuya </a:t>
            </a:r>
            <a:r>
              <a:rPr sz="1200" dirty="0">
                <a:latin typeface="Times New Roman"/>
                <a:cs typeface="Times New Roman"/>
              </a:rPr>
              <a:t>muestra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estratificada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12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docentes.</a:t>
            </a:r>
            <a:endParaRPr sz="1200">
              <a:latin typeface="Times New Roman"/>
              <a:cs typeface="Times New Roman"/>
            </a:endParaRPr>
          </a:p>
          <a:p>
            <a:pPr marL="375285" marR="5080" indent="-36322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utilizó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técnica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observación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instrumento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fue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lista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comprobación,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contentiva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22 </a:t>
            </a:r>
            <a:r>
              <a:rPr sz="1200" dirty="0">
                <a:latin typeface="Times New Roman"/>
                <a:cs typeface="Times New Roman"/>
              </a:rPr>
              <a:t>ítems</a:t>
            </a:r>
            <a:r>
              <a:rPr sz="1200" spc="40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correspondientes</a:t>
            </a:r>
            <a:r>
              <a:rPr sz="1200" spc="4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40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cuatro</a:t>
            </a:r>
            <a:r>
              <a:rPr sz="1200" spc="40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dimensiones:</a:t>
            </a:r>
            <a:r>
              <a:rPr sz="1200" spc="4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Elementos</a:t>
            </a:r>
            <a:r>
              <a:rPr sz="1200" spc="40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motivacionales;</a:t>
            </a:r>
            <a:r>
              <a:rPr sz="1200" spc="4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variación</a:t>
            </a:r>
            <a:r>
              <a:rPr sz="1200" spc="41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 </a:t>
            </a:r>
            <a:r>
              <a:rPr sz="1200" dirty="0">
                <a:latin typeface="Times New Roman"/>
                <a:cs typeface="Times New Roman"/>
              </a:rPr>
              <a:t>estímulos;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interacción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dinámica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retroalimentación.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máximo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puntaje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instrumento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 </a:t>
            </a:r>
            <a:r>
              <a:rPr sz="1200" dirty="0">
                <a:latin typeface="Times New Roman"/>
                <a:cs typeface="Times New Roman"/>
              </a:rPr>
              <a:t>88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puntos,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transformaron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escala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20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puntos.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aplicó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estadística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descriptiva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estadístico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Mediana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(Md).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30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escala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interpretación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consta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cinco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(5)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intervalos, </a:t>
            </a:r>
            <a:r>
              <a:rPr sz="1200" dirty="0">
                <a:latin typeface="Times New Roman"/>
                <a:cs typeface="Times New Roman"/>
              </a:rPr>
              <a:t>desde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Muy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favorable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Desfavorable.</a:t>
            </a:r>
            <a:endParaRPr sz="1200">
              <a:latin typeface="Times New Roman"/>
              <a:cs typeface="Times New Roman"/>
            </a:endParaRPr>
          </a:p>
        </p:txBody>
      </p:sp>
      <p:pic>
        <p:nvPicPr>
          <p:cNvPr id="17" name="object 17"/>
          <p:cNvPicPr/>
          <p:nvPr/>
        </p:nvPicPr>
        <p:blipFill>
          <a:blip r:embed="rId13" cstate="print"/>
          <a:stretch>
            <a:fillRect/>
          </a:stretch>
        </p:blipFill>
        <p:spPr>
          <a:xfrm>
            <a:off x="4725161" y="164274"/>
            <a:ext cx="1805305" cy="893889"/>
          </a:xfrm>
          <a:prstGeom prst="rect">
            <a:avLst/>
          </a:prstGeom>
        </p:spPr>
      </p:pic>
      <p:sp>
        <p:nvSpPr>
          <p:cNvPr id="18" name="object 18"/>
          <p:cNvSpPr txBox="1"/>
          <p:nvPr/>
        </p:nvSpPr>
        <p:spPr>
          <a:xfrm>
            <a:off x="1316482" y="8261840"/>
            <a:ext cx="4224655" cy="372745"/>
          </a:xfrm>
          <a:prstGeom prst="rect">
            <a:avLst/>
          </a:prstGeom>
        </p:spPr>
        <p:txBody>
          <a:bodyPr vert="horz" wrap="square" lIns="0" tIns="6350" rIns="0" bIns="0" rtlCol="0">
            <a:spAutoFit/>
          </a:bodyPr>
          <a:lstStyle/>
          <a:p>
            <a:pPr marL="1385570" marR="5080" indent="-1373505">
              <a:lnSpc>
                <a:spcPts val="1400"/>
              </a:lnSpc>
              <a:spcBef>
                <a:spcPts val="50"/>
              </a:spcBef>
            </a:pPr>
            <a:r>
              <a:rPr sz="1200" b="1" dirty="0">
                <a:latin typeface="Times New Roman"/>
                <a:cs typeface="Times New Roman"/>
              </a:rPr>
              <a:t>“Destrezas</a:t>
            </a:r>
            <a:r>
              <a:rPr sz="1200" b="1" spc="-4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Facilitativas </a:t>
            </a:r>
            <a:r>
              <a:rPr sz="1200" b="1" spc="-10" dirty="0">
                <a:latin typeface="Times New Roman"/>
                <a:cs typeface="Times New Roman"/>
              </a:rPr>
              <a:t>del</a:t>
            </a:r>
            <a:r>
              <a:rPr sz="1200" b="1" spc="-7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Aprendizaje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en</a:t>
            </a:r>
            <a:r>
              <a:rPr sz="1200" b="1" spc="-4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la</a:t>
            </a:r>
            <a:r>
              <a:rPr sz="1200" b="1" spc="-4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Praxis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del</a:t>
            </a:r>
            <a:r>
              <a:rPr sz="1200" b="1" spc="-40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Docente </a:t>
            </a:r>
            <a:r>
              <a:rPr sz="1200" b="1" dirty="0">
                <a:latin typeface="Times New Roman"/>
                <a:cs typeface="Times New Roman"/>
              </a:rPr>
              <a:t>de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Educación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Básica.”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2837179" y="8810785"/>
            <a:ext cx="1559560" cy="1943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410"/>
              </a:lnSpc>
            </a:pPr>
            <a:r>
              <a:rPr sz="1200" b="1" dirty="0">
                <a:latin typeface="Times New Roman"/>
                <a:cs typeface="Times New Roman"/>
              </a:rPr>
              <a:t>Mirian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Josefina</a:t>
            </a:r>
            <a:r>
              <a:rPr sz="1200" b="1" spc="-4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Milano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20" name="object 20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46363" rIns="0" bIns="0" rtlCol="0">
            <a:spAutoFit/>
          </a:bodyPr>
          <a:lstStyle/>
          <a:p>
            <a:pPr marL="240665">
              <a:lnSpc>
                <a:spcPts val="1410"/>
              </a:lnSpc>
            </a:pPr>
            <a:fld id="{81D60167-4931-47E6-BA6A-407CBD079E47}" type="slidenum">
              <a:rPr b="1" spc="-25" dirty="0">
                <a:latin typeface="Times New Roman"/>
                <a:cs typeface="Times New Roman"/>
              </a:rPr>
              <a:t>70</a:t>
            </a:fld>
            <a:endParaRPr b="1" spc="-25" dirty="0">
              <a:latin typeface="Times New Roman"/>
              <a:cs typeface="Times New Roman"/>
            </a:endParaRPr>
          </a:p>
        </p:txBody>
      </p:sp>
      <p:grpSp>
        <p:nvGrpSpPr>
          <p:cNvPr id="21" name="Grupo 20">
            <a:extLst>
              <a:ext uri="{FF2B5EF4-FFF2-40B4-BE49-F238E27FC236}">
                <a16:creationId xmlns:a16="http://schemas.microsoft.com/office/drawing/2014/main" id="{8DB31140-EE28-6FEB-AD27-B70D652ACC2F}"/>
              </a:ext>
            </a:extLst>
          </p:cNvPr>
          <p:cNvGrpSpPr/>
          <p:nvPr/>
        </p:nvGrpSpPr>
        <p:grpSpPr>
          <a:xfrm>
            <a:off x="109728" y="98869"/>
            <a:ext cx="6665976" cy="1452626"/>
            <a:chOff x="470065" y="1951410"/>
            <a:chExt cx="6665976" cy="1452626"/>
          </a:xfrm>
        </p:grpSpPr>
        <p:grpSp>
          <p:nvGrpSpPr>
            <p:cNvPr id="22" name="object 12">
              <a:extLst>
                <a:ext uri="{FF2B5EF4-FFF2-40B4-BE49-F238E27FC236}">
                  <a16:creationId xmlns:a16="http://schemas.microsoft.com/office/drawing/2014/main" id="{C5B3D162-8CAA-0F1D-0790-3F7BF33A4F11}"/>
                </a:ext>
              </a:extLst>
            </p:cNvPr>
            <p:cNvGrpSpPr/>
            <p:nvPr/>
          </p:nvGrpSpPr>
          <p:grpSpPr>
            <a:xfrm>
              <a:off x="470065" y="1951664"/>
              <a:ext cx="6665976" cy="1452372"/>
              <a:chOff x="96011" y="115823"/>
              <a:chExt cx="6665976" cy="1452372"/>
            </a:xfrm>
          </p:grpSpPr>
          <p:pic>
            <p:nvPicPr>
              <p:cNvPr id="26" name="object 13">
                <a:extLst>
                  <a:ext uri="{FF2B5EF4-FFF2-40B4-BE49-F238E27FC236}">
                    <a16:creationId xmlns:a16="http://schemas.microsoft.com/office/drawing/2014/main" id="{465B5CA5-21CD-E5A6-CF81-B48922197B1D}"/>
                  </a:ext>
                </a:extLst>
              </p:cNvPr>
              <p:cNvPicPr/>
              <p:nvPr/>
            </p:nvPicPr>
            <p:blipFill>
              <a:blip r:embed="rId3" cstate="print"/>
              <a:stretch>
                <a:fillRect/>
              </a:stretch>
            </p:blipFill>
            <p:spPr>
              <a:xfrm>
                <a:off x="96011" y="115823"/>
                <a:ext cx="6665976" cy="1452372"/>
              </a:xfrm>
              <a:prstGeom prst="rect">
                <a:avLst/>
              </a:prstGeom>
            </p:spPr>
          </p:pic>
          <p:pic>
            <p:nvPicPr>
              <p:cNvPr id="27" name="object 14">
                <a:extLst>
                  <a:ext uri="{FF2B5EF4-FFF2-40B4-BE49-F238E27FC236}">
                    <a16:creationId xmlns:a16="http://schemas.microsoft.com/office/drawing/2014/main" id="{2199009B-95CA-0B9E-E934-82C3902B52A9}"/>
                  </a:ext>
                </a:extLst>
              </p:cNvPr>
              <p:cNvPicPr/>
              <p:nvPr/>
            </p:nvPicPr>
            <p:blipFill>
              <a:blip r:embed="rId4" cstate="print"/>
              <a:stretch>
                <a:fillRect/>
              </a:stretch>
            </p:blipFill>
            <p:spPr>
              <a:xfrm>
                <a:off x="142849" y="142875"/>
                <a:ext cx="6572275" cy="1358646"/>
              </a:xfrm>
              <a:prstGeom prst="rect">
                <a:avLst/>
              </a:prstGeom>
            </p:spPr>
          </p:pic>
          <p:sp>
            <p:nvSpPr>
              <p:cNvPr id="28" name="object 15">
                <a:extLst>
                  <a:ext uri="{FF2B5EF4-FFF2-40B4-BE49-F238E27FC236}">
                    <a16:creationId xmlns:a16="http://schemas.microsoft.com/office/drawing/2014/main" id="{827B490A-BAFD-047F-7E82-559F81E31324}"/>
                  </a:ext>
                </a:extLst>
              </p:cNvPr>
              <p:cNvSpPr/>
              <p:nvPr/>
            </p:nvSpPr>
            <p:spPr>
              <a:xfrm>
                <a:off x="142849" y="142875"/>
                <a:ext cx="6572884" cy="1358900"/>
              </a:xfrm>
              <a:custGeom>
                <a:avLst/>
                <a:gdLst/>
                <a:ahLst/>
                <a:cxnLst/>
                <a:rect l="l" t="t" r="r" b="b"/>
                <a:pathLst>
                  <a:path w="6572884" h="1358900">
                    <a:moveTo>
                      <a:pt x="0" y="226441"/>
                    </a:moveTo>
                    <a:lnTo>
                      <a:pt x="4600" y="180795"/>
                    </a:lnTo>
                    <a:lnTo>
                      <a:pt x="17795" y="138285"/>
                    </a:lnTo>
                    <a:lnTo>
                      <a:pt x="38673" y="99820"/>
                    </a:lnTo>
                    <a:lnTo>
                      <a:pt x="66324" y="66309"/>
                    </a:lnTo>
                    <a:lnTo>
                      <a:pt x="99837" y="38663"/>
                    </a:lnTo>
                    <a:lnTo>
                      <a:pt x="138301" y="17789"/>
                    </a:lnTo>
                    <a:lnTo>
                      <a:pt x="180806" y="4599"/>
                    </a:lnTo>
                    <a:lnTo>
                      <a:pt x="226440" y="0"/>
                    </a:lnTo>
                    <a:lnTo>
                      <a:pt x="6345834" y="0"/>
                    </a:lnTo>
                    <a:lnTo>
                      <a:pt x="6391480" y="4599"/>
                    </a:lnTo>
                    <a:lnTo>
                      <a:pt x="6433990" y="17789"/>
                    </a:lnTo>
                    <a:lnTo>
                      <a:pt x="6472455" y="38663"/>
                    </a:lnTo>
                    <a:lnTo>
                      <a:pt x="6505965" y="66309"/>
                    </a:lnTo>
                    <a:lnTo>
                      <a:pt x="6533612" y="99820"/>
                    </a:lnTo>
                    <a:lnTo>
                      <a:pt x="6554485" y="138285"/>
                    </a:lnTo>
                    <a:lnTo>
                      <a:pt x="6567676" y="180795"/>
                    </a:lnTo>
                    <a:lnTo>
                      <a:pt x="6572275" y="226441"/>
                    </a:lnTo>
                    <a:lnTo>
                      <a:pt x="6572275" y="1132204"/>
                    </a:lnTo>
                    <a:lnTo>
                      <a:pt x="6567676" y="1177850"/>
                    </a:lnTo>
                    <a:lnTo>
                      <a:pt x="6554485" y="1220360"/>
                    </a:lnTo>
                    <a:lnTo>
                      <a:pt x="6533612" y="1258825"/>
                    </a:lnTo>
                    <a:lnTo>
                      <a:pt x="6505965" y="1292336"/>
                    </a:lnTo>
                    <a:lnTo>
                      <a:pt x="6472455" y="1319982"/>
                    </a:lnTo>
                    <a:lnTo>
                      <a:pt x="6433990" y="1340856"/>
                    </a:lnTo>
                    <a:lnTo>
                      <a:pt x="6391480" y="1354046"/>
                    </a:lnTo>
                    <a:lnTo>
                      <a:pt x="6345834" y="1358646"/>
                    </a:lnTo>
                    <a:lnTo>
                      <a:pt x="226440" y="1358646"/>
                    </a:lnTo>
                    <a:lnTo>
                      <a:pt x="180806" y="1354046"/>
                    </a:lnTo>
                    <a:lnTo>
                      <a:pt x="138301" y="1340856"/>
                    </a:lnTo>
                    <a:lnTo>
                      <a:pt x="99837" y="1319982"/>
                    </a:lnTo>
                    <a:lnTo>
                      <a:pt x="66324" y="1292336"/>
                    </a:lnTo>
                    <a:lnTo>
                      <a:pt x="38673" y="1258825"/>
                    </a:lnTo>
                    <a:lnTo>
                      <a:pt x="17795" y="1220360"/>
                    </a:lnTo>
                    <a:lnTo>
                      <a:pt x="4600" y="1177850"/>
                    </a:lnTo>
                    <a:lnTo>
                      <a:pt x="0" y="1132204"/>
                    </a:lnTo>
                    <a:lnTo>
                      <a:pt x="0" y="226441"/>
                    </a:lnTo>
                    <a:close/>
                  </a:path>
                </a:pathLst>
              </a:custGeom>
              <a:ln w="9525">
                <a:solidFill>
                  <a:srgbClr val="55CE74"/>
                </a:solidFill>
              </a:ln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pic>
            <p:nvPicPr>
              <p:cNvPr id="29" name="object 16">
                <a:extLst>
                  <a:ext uri="{FF2B5EF4-FFF2-40B4-BE49-F238E27FC236}">
                    <a16:creationId xmlns:a16="http://schemas.microsoft.com/office/drawing/2014/main" id="{17A2B4CF-8822-2EC9-603E-4027DAC74B4A}"/>
                  </a:ext>
                </a:extLst>
              </p:cNvPr>
              <p:cNvPicPr/>
              <p:nvPr/>
            </p:nvPicPr>
            <p:blipFill>
              <a:blip r:embed="rId5" cstate="print"/>
              <a:stretch>
                <a:fillRect/>
              </a:stretch>
            </p:blipFill>
            <p:spPr>
              <a:xfrm>
                <a:off x="2500248" y="305930"/>
                <a:ext cx="1714500" cy="733945"/>
              </a:xfrm>
              <a:prstGeom prst="rect">
                <a:avLst/>
              </a:prstGeom>
            </p:spPr>
          </p:pic>
        </p:grpSp>
        <p:sp>
          <p:nvSpPr>
            <p:cNvPr id="23" name="object 16">
              <a:extLst>
                <a:ext uri="{FF2B5EF4-FFF2-40B4-BE49-F238E27FC236}">
                  <a16:creationId xmlns:a16="http://schemas.microsoft.com/office/drawing/2014/main" id="{8585FBD3-E815-A2F7-D2CB-075350DD7B88}"/>
                </a:ext>
              </a:extLst>
            </p:cNvPr>
            <p:cNvSpPr txBox="1"/>
            <p:nvPr/>
          </p:nvSpPr>
          <p:spPr>
            <a:xfrm>
              <a:off x="2775727" y="2875716"/>
              <a:ext cx="3332858" cy="391795"/>
            </a:xfrm>
            <a:prstGeom prst="rect">
              <a:avLst/>
            </a:prstGeom>
            <a:noFill/>
          </p:spPr>
          <p:txBody>
            <a:bodyPr vert="horz" wrap="square" lIns="0" tIns="12700" rIns="0" bIns="0" rtlCol="0">
              <a:spAutoFit/>
            </a:bodyPr>
            <a:lstStyle/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Volumen 4,  Número 1  Enero a Julio 2021</a:t>
              </a:r>
            </a:p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Revista Semestral. Venezuela</a:t>
              </a:r>
              <a:endParaRPr sz="1200" dirty="0">
                <a:latin typeface="Arial"/>
                <a:cs typeface="Arial"/>
              </a:endParaRPr>
            </a:p>
          </p:txBody>
        </p:sp>
        <p:pic>
          <p:nvPicPr>
            <p:cNvPr id="24" name="object 25">
              <a:extLst>
                <a:ext uri="{FF2B5EF4-FFF2-40B4-BE49-F238E27FC236}">
                  <a16:creationId xmlns:a16="http://schemas.microsoft.com/office/drawing/2014/main" id="{637497AA-4E13-E27A-153F-03E20AEABCA7}"/>
                </a:ext>
              </a:extLst>
            </p:cNvPr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470065" y="2027896"/>
              <a:ext cx="2305662" cy="1053903"/>
            </a:xfrm>
            <a:prstGeom prst="rect">
              <a:avLst/>
            </a:prstGeom>
          </p:spPr>
        </p:pic>
        <p:pic>
          <p:nvPicPr>
            <p:cNvPr id="25" name="object 31">
              <a:extLst>
                <a:ext uri="{FF2B5EF4-FFF2-40B4-BE49-F238E27FC236}">
                  <a16:creationId xmlns:a16="http://schemas.microsoft.com/office/drawing/2014/main" id="{5F2E9675-B408-3853-9B4F-292DC9D7E56A}"/>
                </a:ext>
              </a:extLst>
            </p:cNvPr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4932681" y="1951410"/>
              <a:ext cx="1805304" cy="893889"/>
            </a:xfrm>
            <a:prstGeom prst="rect">
              <a:avLst/>
            </a:prstGeom>
          </p:spPr>
        </p:pic>
      </p:grpSp>
    </p:spTree>
  </p:cSld>
  <p:clrMapOvr>
    <a:masterClrMapping/>
  </p:clrMapOvr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94485" y="115823"/>
            <a:ext cx="6669405" cy="8926195"/>
            <a:chOff x="94485" y="115823"/>
            <a:chExt cx="6669405" cy="8926195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44780" y="8700516"/>
              <a:ext cx="6516624" cy="158496"/>
            </a:xfrm>
            <a:prstGeom prst="rect">
              <a:avLst/>
            </a:prstGeom>
          </p:spPr>
        </p:pic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96012" y="115823"/>
              <a:ext cx="6665976" cy="1452372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42849" y="142875"/>
              <a:ext cx="6572275" cy="1358646"/>
            </a:xfrm>
            <a:prstGeom prst="rect">
              <a:avLst/>
            </a:prstGeom>
          </p:spPr>
        </p:pic>
        <p:sp>
          <p:nvSpPr>
            <p:cNvPr id="6" name="object 6"/>
            <p:cNvSpPr/>
            <p:nvPr/>
          </p:nvSpPr>
          <p:spPr>
            <a:xfrm>
              <a:off x="142849" y="142875"/>
              <a:ext cx="6572884" cy="1358900"/>
            </a:xfrm>
            <a:custGeom>
              <a:avLst/>
              <a:gdLst/>
              <a:ahLst/>
              <a:cxnLst/>
              <a:rect l="l" t="t" r="r" b="b"/>
              <a:pathLst>
                <a:path w="6572884" h="1358900">
                  <a:moveTo>
                    <a:pt x="0" y="226441"/>
                  </a:moveTo>
                  <a:lnTo>
                    <a:pt x="4600" y="180795"/>
                  </a:lnTo>
                  <a:lnTo>
                    <a:pt x="17795" y="138285"/>
                  </a:lnTo>
                  <a:lnTo>
                    <a:pt x="38673" y="99820"/>
                  </a:lnTo>
                  <a:lnTo>
                    <a:pt x="66324" y="66309"/>
                  </a:lnTo>
                  <a:lnTo>
                    <a:pt x="99837" y="38663"/>
                  </a:lnTo>
                  <a:lnTo>
                    <a:pt x="138301" y="17789"/>
                  </a:lnTo>
                  <a:lnTo>
                    <a:pt x="180806" y="4599"/>
                  </a:lnTo>
                  <a:lnTo>
                    <a:pt x="226440" y="0"/>
                  </a:lnTo>
                  <a:lnTo>
                    <a:pt x="6345834" y="0"/>
                  </a:lnTo>
                  <a:lnTo>
                    <a:pt x="6391480" y="4599"/>
                  </a:lnTo>
                  <a:lnTo>
                    <a:pt x="6433990" y="17789"/>
                  </a:lnTo>
                  <a:lnTo>
                    <a:pt x="6472455" y="38663"/>
                  </a:lnTo>
                  <a:lnTo>
                    <a:pt x="6505965" y="66309"/>
                  </a:lnTo>
                  <a:lnTo>
                    <a:pt x="6533612" y="99820"/>
                  </a:lnTo>
                  <a:lnTo>
                    <a:pt x="6554485" y="138285"/>
                  </a:lnTo>
                  <a:lnTo>
                    <a:pt x="6567676" y="180795"/>
                  </a:lnTo>
                  <a:lnTo>
                    <a:pt x="6572275" y="226441"/>
                  </a:lnTo>
                  <a:lnTo>
                    <a:pt x="6572275" y="1132204"/>
                  </a:lnTo>
                  <a:lnTo>
                    <a:pt x="6567676" y="1177850"/>
                  </a:lnTo>
                  <a:lnTo>
                    <a:pt x="6554485" y="1220360"/>
                  </a:lnTo>
                  <a:lnTo>
                    <a:pt x="6533612" y="1258825"/>
                  </a:lnTo>
                  <a:lnTo>
                    <a:pt x="6505965" y="1292336"/>
                  </a:lnTo>
                  <a:lnTo>
                    <a:pt x="6472455" y="1319982"/>
                  </a:lnTo>
                  <a:lnTo>
                    <a:pt x="6433990" y="1340856"/>
                  </a:lnTo>
                  <a:lnTo>
                    <a:pt x="6391480" y="1354046"/>
                  </a:lnTo>
                  <a:lnTo>
                    <a:pt x="6345834" y="1358646"/>
                  </a:lnTo>
                  <a:lnTo>
                    <a:pt x="226440" y="1358646"/>
                  </a:lnTo>
                  <a:lnTo>
                    <a:pt x="180806" y="1354046"/>
                  </a:lnTo>
                  <a:lnTo>
                    <a:pt x="138301" y="1340856"/>
                  </a:lnTo>
                  <a:lnTo>
                    <a:pt x="99837" y="1319982"/>
                  </a:lnTo>
                  <a:lnTo>
                    <a:pt x="66324" y="1292336"/>
                  </a:lnTo>
                  <a:lnTo>
                    <a:pt x="38673" y="1258825"/>
                  </a:lnTo>
                  <a:lnTo>
                    <a:pt x="17795" y="1220360"/>
                  </a:lnTo>
                  <a:lnTo>
                    <a:pt x="4600" y="1177850"/>
                  </a:lnTo>
                  <a:lnTo>
                    <a:pt x="0" y="1132204"/>
                  </a:lnTo>
                  <a:lnTo>
                    <a:pt x="0" y="226441"/>
                  </a:lnTo>
                  <a:close/>
                </a:path>
              </a:pathLst>
            </a:custGeom>
            <a:ln w="9525">
              <a:solidFill>
                <a:srgbClr val="55CE7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" name="object 7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2500248" y="305930"/>
              <a:ext cx="1714500" cy="733945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2738628" y="1024127"/>
              <a:ext cx="1897379" cy="371855"/>
            </a:xfrm>
            <a:prstGeom prst="rect">
              <a:avLst/>
            </a:prstGeom>
          </p:spPr>
        </p:pic>
        <p:pic>
          <p:nvPicPr>
            <p:cNvPr id="9" name="object 9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4401312" y="1024127"/>
              <a:ext cx="1577339" cy="371855"/>
            </a:xfrm>
            <a:prstGeom prst="rect">
              <a:avLst/>
            </a:prstGeom>
          </p:spPr>
        </p:pic>
        <p:pic>
          <p:nvPicPr>
            <p:cNvPr id="10" name="object 10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3169920" y="1207007"/>
              <a:ext cx="1546859" cy="371855"/>
            </a:xfrm>
            <a:prstGeom prst="rect">
              <a:avLst/>
            </a:prstGeom>
          </p:spPr>
        </p:pic>
        <p:pic>
          <p:nvPicPr>
            <p:cNvPr id="11" name="object 11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4482083" y="1207007"/>
              <a:ext cx="284988" cy="371855"/>
            </a:xfrm>
            <a:prstGeom prst="rect">
              <a:avLst/>
            </a:prstGeom>
          </p:spPr>
        </p:pic>
        <p:pic>
          <p:nvPicPr>
            <p:cNvPr id="12" name="object 12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4571999" y="1207007"/>
              <a:ext cx="1013460" cy="371855"/>
            </a:xfrm>
            <a:prstGeom prst="rect">
              <a:avLst/>
            </a:prstGeom>
          </p:spPr>
        </p:pic>
        <p:pic>
          <p:nvPicPr>
            <p:cNvPr id="13" name="object 13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324612" y="234695"/>
              <a:ext cx="1719072" cy="1341120"/>
            </a:xfrm>
            <a:prstGeom prst="rect">
              <a:avLst/>
            </a:prstGeom>
          </p:spPr>
        </p:pic>
        <p:pic>
          <p:nvPicPr>
            <p:cNvPr id="14" name="object 14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5606795" y="8193022"/>
              <a:ext cx="1092707" cy="848868"/>
            </a:xfrm>
            <a:prstGeom prst="rect">
              <a:avLst/>
            </a:prstGeom>
          </p:spPr>
        </p:pic>
        <p:pic>
          <p:nvPicPr>
            <p:cNvPr id="15" name="object 15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109728" y="8193022"/>
              <a:ext cx="1092708" cy="848868"/>
            </a:xfrm>
            <a:prstGeom prst="rect">
              <a:avLst/>
            </a:prstGeom>
          </p:spPr>
        </p:pic>
      </p:grpSp>
      <p:graphicFrame>
        <p:nvGraphicFramePr>
          <p:cNvPr id="16" name="object 16"/>
          <p:cNvGraphicFramePr>
            <a:graphicFrameLocks noGrp="1"/>
          </p:cNvGraphicFramePr>
          <p:nvPr/>
        </p:nvGraphicFramePr>
        <p:xfrm>
          <a:off x="440347" y="2049652"/>
          <a:ext cx="6125210" cy="137033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06260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06260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74320">
                <a:tc>
                  <a:txBody>
                    <a:bodyPr/>
                    <a:lstStyle/>
                    <a:p>
                      <a:pPr marR="1115695" algn="r">
                        <a:lnSpc>
                          <a:spcPct val="100000"/>
                        </a:lnSpc>
                        <a:spcBef>
                          <a:spcPts val="425"/>
                        </a:spcBef>
                      </a:pPr>
                      <a:r>
                        <a:rPr sz="1200" b="1" spc="-10" dirty="0">
                          <a:solidFill>
                            <a:srgbClr val="FFFFFF"/>
                          </a:solidFill>
                          <a:latin typeface="Times New Roman"/>
                          <a:cs typeface="Times New Roman"/>
                        </a:rPr>
                        <a:t>Intervalo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5397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38100">
                      <a:solidFill>
                        <a:srgbClr val="FFFFFF"/>
                      </a:solidFill>
                      <a:prstDash val="solid"/>
                    </a:lnB>
                    <a:solidFill>
                      <a:srgbClr val="30B6FC"/>
                    </a:solidFill>
                  </a:tcPr>
                </a:tc>
                <a:tc>
                  <a:txBody>
                    <a:bodyPr/>
                    <a:lstStyle/>
                    <a:p>
                      <a:pPr marL="218440" algn="ctr">
                        <a:lnSpc>
                          <a:spcPct val="100000"/>
                        </a:lnSpc>
                        <a:spcBef>
                          <a:spcPts val="425"/>
                        </a:spcBef>
                      </a:pPr>
                      <a:r>
                        <a:rPr sz="1200" b="1" spc="-10" dirty="0">
                          <a:solidFill>
                            <a:srgbClr val="FFFFFF"/>
                          </a:solidFill>
                          <a:latin typeface="Times New Roman"/>
                          <a:cs typeface="Times New Roman"/>
                        </a:rPr>
                        <a:t>Categoría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5397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38100">
                      <a:solidFill>
                        <a:srgbClr val="FFFFFF"/>
                      </a:solidFill>
                      <a:prstDash val="solid"/>
                    </a:lnB>
                    <a:solidFill>
                      <a:srgbClr val="30B6F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74320">
                <a:tc>
                  <a:txBody>
                    <a:bodyPr/>
                    <a:lstStyle/>
                    <a:p>
                      <a:pPr marR="1236980" algn="r">
                        <a:lnSpc>
                          <a:spcPct val="100000"/>
                        </a:lnSpc>
                        <a:spcBef>
                          <a:spcPts val="420"/>
                        </a:spcBef>
                      </a:pPr>
                      <a:r>
                        <a:rPr sz="1200" b="1" spc="-10" dirty="0">
                          <a:solidFill>
                            <a:srgbClr val="FFFFFF"/>
                          </a:solidFill>
                          <a:latin typeface="Times New Roman"/>
                          <a:cs typeface="Times New Roman"/>
                        </a:rPr>
                        <a:t>15-</a:t>
                      </a:r>
                      <a:r>
                        <a:rPr sz="1200" b="1" spc="-35" dirty="0">
                          <a:solidFill>
                            <a:srgbClr val="FFFFFF"/>
                          </a:solidFill>
                          <a:latin typeface="Times New Roman"/>
                          <a:cs typeface="Times New Roman"/>
                        </a:rPr>
                        <a:t>20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5334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30B6FC"/>
                    </a:solidFill>
                  </a:tcPr>
                </a:tc>
                <a:tc>
                  <a:txBody>
                    <a:bodyPr/>
                    <a:lstStyle/>
                    <a:p>
                      <a:pPr marL="217804" algn="ctr">
                        <a:lnSpc>
                          <a:spcPct val="100000"/>
                        </a:lnSpc>
                        <a:spcBef>
                          <a:spcPts val="420"/>
                        </a:spcBef>
                      </a:pPr>
                      <a:r>
                        <a:rPr sz="1200" b="1" dirty="0">
                          <a:latin typeface="Times New Roman"/>
                          <a:cs typeface="Times New Roman"/>
                        </a:rPr>
                        <a:t>Muy</a:t>
                      </a:r>
                      <a:r>
                        <a:rPr sz="1200" b="1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b="1" spc="-10" dirty="0">
                          <a:latin typeface="Times New Roman"/>
                          <a:cs typeface="Times New Roman"/>
                        </a:rPr>
                        <a:t>favorable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5334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DE4F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73685">
                <a:tc>
                  <a:txBody>
                    <a:bodyPr/>
                    <a:lstStyle/>
                    <a:p>
                      <a:pPr marR="1143635" algn="r">
                        <a:lnSpc>
                          <a:spcPct val="100000"/>
                        </a:lnSpc>
                        <a:spcBef>
                          <a:spcPts val="420"/>
                        </a:spcBef>
                      </a:pPr>
                      <a:r>
                        <a:rPr sz="1200" b="1" spc="-10" dirty="0">
                          <a:solidFill>
                            <a:srgbClr val="FFFFFF"/>
                          </a:solidFill>
                          <a:latin typeface="Times New Roman"/>
                          <a:cs typeface="Times New Roman"/>
                        </a:rPr>
                        <a:t>10-</a:t>
                      </a:r>
                      <a:r>
                        <a:rPr sz="1200" b="1" spc="-20" dirty="0">
                          <a:solidFill>
                            <a:srgbClr val="FFFFFF"/>
                          </a:solidFill>
                          <a:latin typeface="Times New Roman"/>
                          <a:cs typeface="Times New Roman"/>
                        </a:rPr>
                        <a:t>14,99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5334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30B6FC"/>
                    </a:solidFill>
                  </a:tcPr>
                </a:tc>
                <a:tc>
                  <a:txBody>
                    <a:bodyPr/>
                    <a:lstStyle/>
                    <a:p>
                      <a:pPr marL="217170" algn="ctr">
                        <a:lnSpc>
                          <a:spcPct val="100000"/>
                        </a:lnSpc>
                        <a:spcBef>
                          <a:spcPts val="420"/>
                        </a:spcBef>
                      </a:pPr>
                      <a:r>
                        <a:rPr sz="1200" b="1" spc="-10" dirty="0">
                          <a:latin typeface="Times New Roman"/>
                          <a:cs typeface="Times New Roman"/>
                        </a:rPr>
                        <a:t>Favorable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5334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F3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74320">
                <a:tc>
                  <a:txBody>
                    <a:bodyPr/>
                    <a:lstStyle/>
                    <a:p>
                      <a:pPr marR="1219835" algn="r">
                        <a:lnSpc>
                          <a:spcPct val="100000"/>
                        </a:lnSpc>
                        <a:spcBef>
                          <a:spcPts val="420"/>
                        </a:spcBef>
                      </a:pPr>
                      <a:r>
                        <a:rPr sz="1200" b="1" spc="-10" dirty="0">
                          <a:solidFill>
                            <a:srgbClr val="FFFFFF"/>
                          </a:solidFill>
                          <a:latin typeface="Times New Roman"/>
                          <a:cs typeface="Times New Roman"/>
                        </a:rPr>
                        <a:t>5-</a:t>
                      </a:r>
                      <a:r>
                        <a:rPr sz="1200" b="1" spc="-20" dirty="0">
                          <a:solidFill>
                            <a:srgbClr val="FFFFFF"/>
                          </a:solidFill>
                          <a:latin typeface="Times New Roman"/>
                          <a:cs typeface="Times New Roman"/>
                        </a:rPr>
                        <a:t>9,99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5334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30B6FC"/>
                    </a:solidFill>
                  </a:tcPr>
                </a:tc>
                <a:tc>
                  <a:txBody>
                    <a:bodyPr/>
                    <a:lstStyle/>
                    <a:p>
                      <a:pPr marL="218440" algn="ctr">
                        <a:lnSpc>
                          <a:spcPct val="100000"/>
                        </a:lnSpc>
                        <a:spcBef>
                          <a:spcPts val="420"/>
                        </a:spcBef>
                      </a:pPr>
                      <a:r>
                        <a:rPr sz="1200" b="1" dirty="0">
                          <a:latin typeface="Times New Roman"/>
                          <a:cs typeface="Times New Roman"/>
                        </a:rPr>
                        <a:t>Poco</a:t>
                      </a:r>
                      <a:r>
                        <a:rPr sz="1200" b="1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b="1" spc="-10" dirty="0">
                          <a:latin typeface="Times New Roman"/>
                          <a:cs typeface="Times New Roman"/>
                        </a:rPr>
                        <a:t>Favorable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5334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DE4F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73685">
                <a:tc>
                  <a:txBody>
                    <a:bodyPr/>
                    <a:lstStyle/>
                    <a:p>
                      <a:pPr marR="1219835" algn="r">
                        <a:lnSpc>
                          <a:spcPct val="100000"/>
                        </a:lnSpc>
                        <a:spcBef>
                          <a:spcPts val="420"/>
                        </a:spcBef>
                      </a:pPr>
                      <a:r>
                        <a:rPr sz="1200" b="1" spc="-10" dirty="0">
                          <a:solidFill>
                            <a:srgbClr val="FFFFFF"/>
                          </a:solidFill>
                          <a:latin typeface="Times New Roman"/>
                          <a:cs typeface="Times New Roman"/>
                        </a:rPr>
                        <a:t>0-</a:t>
                      </a:r>
                      <a:r>
                        <a:rPr sz="1200" b="1" spc="-20" dirty="0">
                          <a:solidFill>
                            <a:srgbClr val="FFFFFF"/>
                          </a:solidFill>
                          <a:latin typeface="Times New Roman"/>
                          <a:cs typeface="Times New Roman"/>
                        </a:rPr>
                        <a:t>4,99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5334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30B6FC"/>
                    </a:solidFill>
                  </a:tcPr>
                </a:tc>
                <a:tc>
                  <a:txBody>
                    <a:bodyPr/>
                    <a:lstStyle/>
                    <a:p>
                      <a:pPr marL="217170" algn="ctr">
                        <a:lnSpc>
                          <a:spcPct val="100000"/>
                        </a:lnSpc>
                        <a:spcBef>
                          <a:spcPts val="420"/>
                        </a:spcBef>
                      </a:pPr>
                      <a:r>
                        <a:rPr sz="1200" b="1" dirty="0">
                          <a:latin typeface="Times New Roman"/>
                          <a:cs typeface="Times New Roman"/>
                        </a:rPr>
                        <a:t>Muy</a:t>
                      </a:r>
                      <a:r>
                        <a:rPr sz="1200" b="1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b="1" spc="-10" dirty="0">
                          <a:latin typeface="Times New Roman"/>
                          <a:cs typeface="Times New Roman"/>
                        </a:rPr>
                        <a:t>Desfavorable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5334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F3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sp>
        <p:nvSpPr>
          <p:cNvPr id="17" name="object 17"/>
          <p:cNvSpPr txBox="1"/>
          <p:nvPr/>
        </p:nvSpPr>
        <p:spPr>
          <a:xfrm>
            <a:off x="509422" y="1068451"/>
            <a:ext cx="5361940" cy="99441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2776220" marR="5080" indent="-431800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Arial"/>
                <a:cs typeface="Arial"/>
              </a:rPr>
              <a:t>6ta.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Edición</a:t>
            </a:r>
            <a:r>
              <a:rPr sz="1200" b="1" spc="-10" dirty="0">
                <a:latin typeface="Arial"/>
                <a:cs typeface="Arial"/>
              </a:rPr>
              <a:t> Volumen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I</a:t>
            </a:r>
            <a:r>
              <a:rPr sz="1200" b="1" spc="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Enero</a:t>
            </a:r>
            <a:r>
              <a:rPr sz="1200" b="1" spc="-3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a</a:t>
            </a:r>
            <a:r>
              <a:rPr sz="1200" b="1" spc="-2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Julio</a:t>
            </a:r>
            <a:r>
              <a:rPr sz="1200" b="1" spc="-5" dirty="0">
                <a:latin typeface="Arial"/>
                <a:cs typeface="Arial"/>
              </a:rPr>
              <a:t> </a:t>
            </a:r>
            <a:r>
              <a:rPr sz="1200" b="1" spc="-20" dirty="0">
                <a:latin typeface="Arial"/>
                <a:cs typeface="Arial"/>
              </a:rPr>
              <a:t>2021 </a:t>
            </a:r>
            <a:r>
              <a:rPr sz="1200" b="1" dirty="0">
                <a:latin typeface="Arial"/>
                <a:cs typeface="Arial"/>
              </a:rPr>
              <a:t>Revista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Semestral-</a:t>
            </a:r>
            <a:r>
              <a:rPr sz="1200" b="1" spc="-40" dirty="0">
                <a:latin typeface="Arial"/>
                <a:cs typeface="Arial"/>
              </a:rPr>
              <a:t> </a:t>
            </a:r>
            <a:r>
              <a:rPr sz="1200" b="1" spc="-10" dirty="0">
                <a:latin typeface="Arial"/>
                <a:cs typeface="Arial"/>
              </a:rPr>
              <a:t>Venezuela</a:t>
            </a:r>
            <a:endParaRPr sz="12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484"/>
              </a:spcBef>
            </a:pPr>
            <a:endParaRPr sz="12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</a:pPr>
            <a:r>
              <a:rPr sz="1200" b="1" dirty="0">
                <a:latin typeface="Times New Roman"/>
                <a:cs typeface="Times New Roman"/>
              </a:rPr>
              <a:t>Cuadro</a:t>
            </a:r>
            <a:r>
              <a:rPr sz="1200" b="1" spc="-45" dirty="0">
                <a:latin typeface="Times New Roman"/>
                <a:cs typeface="Times New Roman"/>
              </a:rPr>
              <a:t> </a:t>
            </a:r>
            <a:r>
              <a:rPr sz="1200" b="1" spc="-50" dirty="0">
                <a:latin typeface="Times New Roman"/>
                <a:cs typeface="Times New Roman"/>
              </a:rPr>
              <a:t>1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1200" b="1" dirty="0">
                <a:latin typeface="Times New Roman"/>
                <a:cs typeface="Times New Roman"/>
              </a:rPr>
              <a:t>Escala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</a:t>
            </a:r>
            <a:r>
              <a:rPr sz="1200" b="1" spc="-3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Interpretación</a:t>
            </a:r>
            <a:r>
              <a:rPr sz="1200" b="1" spc="-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del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grado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</a:t>
            </a:r>
            <a:r>
              <a:rPr sz="1200" b="1" spc="-3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aplicación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</a:t>
            </a:r>
            <a:r>
              <a:rPr sz="1200" b="1" spc="-3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destrezas</a:t>
            </a:r>
            <a:r>
              <a:rPr sz="1200" b="1" spc="-10" dirty="0">
                <a:latin typeface="Times New Roman"/>
                <a:cs typeface="Times New Roman"/>
              </a:rPr>
              <a:t> facilitativas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271678" y="3350349"/>
            <a:ext cx="6433820" cy="1341755"/>
          </a:xfrm>
          <a:prstGeom prst="rect">
            <a:avLst/>
          </a:prstGeom>
        </p:spPr>
        <p:txBody>
          <a:bodyPr vert="horz" wrap="square" lIns="0" tIns="95250" rIns="0" bIns="0" rtlCol="0">
            <a:spAutoFit/>
          </a:bodyPr>
          <a:lstStyle/>
          <a:p>
            <a:pPr marL="325755">
              <a:lnSpc>
                <a:spcPct val="100000"/>
              </a:lnSpc>
              <a:spcBef>
                <a:spcPts val="750"/>
              </a:spcBef>
            </a:pPr>
            <a:r>
              <a:rPr sz="1200" b="1" dirty="0">
                <a:latin typeface="Times New Roman"/>
                <a:cs typeface="Times New Roman"/>
              </a:rPr>
              <a:t>Fuente:</a:t>
            </a:r>
            <a:r>
              <a:rPr sz="1200" b="1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Elaborado para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fines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estudio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Milano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(2020)</a:t>
            </a:r>
            <a:endParaRPr sz="1200">
              <a:latin typeface="Times New Roman"/>
              <a:cs typeface="Times New Roman"/>
            </a:endParaRPr>
          </a:p>
          <a:p>
            <a:pPr marL="82550">
              <a:lnSpc>
                <a:spcPct val="100000"/>
              </a:lnSpc>
              <a:spcBef>
                <a:spcPts val="655"/>
              </a:spcBef>
            </a:pP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valor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Mediana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(Md)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corresponde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distribución de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valores obtenidos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registros</a:t>
            </a:r>
            <a:endParaRPr sz="1200">
              <a:latin typeface="Times New Roman"/>
              <a:cs typeface="Times New Roman"/>
            </a:endParaRPr>
          </a:p>
          <a:p>
            <a:pPr marL="445770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llevados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cabo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mediante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observaciones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aula,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fue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siguiente: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415"/>
              </a:spcBef>
            </a:pPr>
            <a:r>
              <a:rPr sz="1200" b="1" dirty="0">
                <a:latin typeface="Times New Roman"/>
                <a:cs typeface="Times New Roman"/>
              </a:rPr>
              <a:t>Cuadro</a:t>
            </a:r>
            <a:r>
              <a:rPr sz="1200" b="1" spc="-65" dirty="0">
                <a:latin typeface="Times New Roman"/>
                <a:cs typeface="Times New Roman"/>
              </a:rPr>
              <a:t> </a:t>
            </a:r>
            <a:r>
              <a:rPr sz="1200" b="1" spc="-50" dirty="0">
                <a:latin typeface="Times New Roman"/>
                <a:cs typeface="Times New Roman"/>
              </a:rPr>
              <a:t>2</a:t>
            </a:r>
            <a:endParaRPr sz="1200">
              <a:latin typeface="Times New Roman"/>
              <a:cs typeface="Times New Roman"/>
            </a:endParaRPr>
          </a:p>
          <a:p>
            <a:pPr marL="12700" marR="52705">
              <a:lnSpc>
                <a:spcPct val="100000"/>
              </a:lnSpc>
            </a:pPr>
            <a:r>
              <a:rPr sz="1200" b="1" dirty="0">
                <a:latin typeface="Times New Roman"/>
                <a:cs typeface="Times New Roman"/>
              </a:rPr>
              <a:t>Resumen</a:t>
            </a:r>
            <a:r>
              <a:rPr sz="1200" b="1" spc="37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global</a:t>
            </a:r>
            <a:r>
              <a:rPr sz="1200" b="1" spc="36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</a:t>
            </a:r>
            <a:r>
              <a:rPr sz="1200" b="1" spc="36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los</a:t>
            </a:r>
            <a:r>
              <a:rPr sz="1200" b="1" spc="37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puntajes</a:t>
            </a:r>
            <a:r>
              <a:rPr sz="1200" b="1" spc="37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totales</a:t>
            </a:r>
            <a:r>
              <a:rPr sz="1200" b="1" spc="37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obtenidos</a:t>
            </a:r>
            <a:r>
              <a:rPr sz="1200" b="1" spc="36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</a:t>
            </a:r>
            <a:r>
              <a:rPr sz="1200" b="1" spc="36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las</a:t>
            </a:r>
            <a:r>
              <a:rPr sz="1200" b="1" spc="37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respuestas</a:t>
            </a:r>
            <a:r>
              <a:rPr sz="1200" b="1" spc="37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registradas</a:t>
            </a:r>
            <a:r>
              <a:rPr sz="1200" b="1" spc="37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durante</a:t>
            </a:r>
            <a:r>
              <a:rPr sz="1200" b="1" spc="360" dirty="0">
                <a:latin typeface="Times New Roman"/>
                <a:cs typeface="Times New Roman"/>
              </a:rPr>
              <a:t> </a:t>
            </a:r>
            <a:r>
              <a:rPr sz="1200" b="1" spc="-25" dirty="0">
                <a:latin typeface="Times New Roman"/>
                <a:cs typeface="Times New Roman"/>
              </a:rPr>
              <a:t>la </a:t>
            </a:r>
            <a:r>
              <a:rPr sz="1200" b="1" dirty="0">
                <a:latin typeface="Times New Roman"/>
                <a:cs typeface="Times New Roman"/>
              </a:rPr>
              <a:t>observación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relativa a</a:t>
            </a:r>
            <a:r>
              <a:rPr sz="1200" b="1" spc="-3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la</a:t>
            </a:r>
            <a:r>
              <a:rPr sz="1200" b="1" spc="-3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aplicación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</a:t>
            </a:r>
            <a:r>
              <a:rPr sz="1200" b="1" spc="-3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destrezas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facilitativas</a:t>
            </a:r>
            <a:endParaRPr sz="1200">
              <a:latin typeface="Times New Roman"/>
              <a:cs typeface="Times New Roman"/>
            </a:endParaRPr>
          </a:p>
        </p:txBody>
      </p:sp>
      <p:graphicFrame>
        <p:nvGraphicFramePr>
          <p:cNvPr id="19" name="object 19"/>
          <p:cNvGraphicFramePr>
            <a:graphicFrameLocks noGrp="1"/>
          </p:cNvGraphicFramePr>
          <p:nvPr/>
        </p:nvGraphicFramePr>
        <p:xfrm>
          <a:off x="207937" y="4693792"/>
          <a:ext cx="6327137" cy="177673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83248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9624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3022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16332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74803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1024889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198754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1433194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</a:tblGrid>
              <a:tr h="335280">
                <a:tc>
                  <a:txBody>
                    <a:bodyPr/>
                    <a:lstStyle/>
                    <a:p>
                      <a:pPr marL="284480">
                        <a:lnSpc>
                          <a:spcPts val="1295"/>
                        </a:lnSpc>
                      </a:pPr>
                      <a:r>
                        <a:rPr sz="1100" b="1" spc="-10" dirty="0">
                          <a:solidFill>
                            <a:srgbClr val="FFFFFF"/>
                          </a:solidFill>
                          <a:latin typeface="Times New Roman"/>
                          <a:cs typeface="Times New Roman"/>
                        </a:rPr>
                        <a:t>Casos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38100">
                      <a:solidFill>
                        <a:srgbClr val="FFFFFF"/>
                      </a:solidFill>
                      <a:prstDash val="solid"/>
                    </a:lnB>
                    <a:solidFill>
                      <a:srgbClr val="30B6FC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68580" marR="380365">
                        <a:lnSpc>
                          <a:spcPts val="1320"/>
                        </a:lnSpc>
                      </a:pPr>
                      <a:r>
                        <a:rPr sz="1100" b="1" spc="-10" dirty="0">
                          <a:solidFill>
                            <a:srgbClr val="FFFFFF"/>
                          </a:solidFill>
                          <a:latin typeface="Times New Roman"/>
                          <a:cs typeface="Times New Roman"/>
                        </a:rPr>
                        <a:t>Puntaje bruto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38100">
                      <a:solidFill>
                        <a:srgbClr val="FFFFFF"/>
                      </a:solidFill>
                      <a:prstDash val="solid"/>
                    </a:lnB>
                    <a:solidFill>
                      <a:srgbClr val="30B6F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67640" marR="160655" indent="177800">
                        <a:lnSpc>
                          <a:spcPts val="1320"/>
                        </a:lnSpc>
                      </a:pPr>
                      <a:r>
                        <a:rPr sz="1100" b="1" spc="-10" dirty="0">
                          <a:solidFill>
                            <a:srgbClr val="FFFFFF"/>
                          </a:solidFill>
                          <a:latin typeface="Times New Roman"/>
                          <a:cs typeface="Times New Roman"/>
                        </a:rPr>
                        <a:t>Puntaje transformado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38100">
                      <a:solidFill>
                        <a:srgbClr val="FFFFFF"/>
                      </a:solidFill>
                      <a:prstDash val="solid"/>
                    </a:lnB>
                    <a:solidFill>
                      <a:srgbClr val="30B6FC"/>
                    </a:solidFill>
                  </a:tcPr>
                </a:tc>
                <a:tc>
                  <a:txBody>
                    <a:bodyPr/>
                    <a:lstStyle/>
                    <a:p>
                      <a:pPr marL="69215">
                        <a:lnSpc>
                          <a:spcPts val="1295"/>
                        </a:lnSpc>
                      </a:pPr>
                      <a:r>
                        <a:rPr sz="1100" b="1" spc="-10" dirty="0">
                          <a:solidFill>
                            <a:srgbClr val="FFFFFF"/>
                          </a:solidFill>
                          <a:latin typeface="Times New Roman"/>
                          <a:cs typeface="Times New Roman"/>
                        </a:rPr>
                        <a:t>Casos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38100">
                      <a:solidFill>
                        <a:srgbClr val="FFFFFF"/>
                      </a:solidFill>
                      <a:prstDash val="solid"/>
                    </a:lnB>
                    <a:solidFill>
                      <a:srgbClr val="30B6FC"/>
                    </a:solidFill>
                  </a:tcPr>
                </a:tc>
                <a:tc>
                  <a:txBody>
                    <a:bodyPr/>
                    <a:lstStyle/>
                    <a:p>
                      <a:pPr marL="69215">
                        <a:lnSpc>
                          <a:spcPts val="1295"/>
                        </a:lnSpc>
                      </a:pPr>
                      <a:r>
                        <a:rPr sz="1100" b="1" dirty="0">
                          <a:solidFill>
                            <a:srgbClr val="FFFFFF"/>
                          </a:solidFill>
                          <a:latin typeface="Times New Roman"/>
                          <a:cs typeface="Times New Roman"/>
                        </a:rPr>
                        <a:t>Puntaje</a:t>
                      </a:r>
                      <a:r>
                        <a:rPr sz="1100" b="1" spc="-40" dirty="0">
                          <a:solidFill>
                            <a:srgbClr val="FFFFFF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solidFill>
                            <a:srgbClr val="FFFFFF"/>
                          </a:solidFill>
                          <a:latin typeface="Times New Roman"/>
                          <a:cs typeface="Times New Roman"/>
                        </a:rPr>
                        <a:t>bruto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38100">
                      <a:solidFill>
                        <a:srgbClr val="FFFFFF"/>
                      </a:solidFill>
                      <a:prstDash val="solid"/>
                    </a:lnB>
                    <a:solidFill>
                      <a:srgbClr val="30B6FC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69215" marR="727075" indent="215900">
                        <a:lnSpc>
                          <a:spcPts val="1320"/>
                        </a:lnSpc>
                      </a:pPr>
                      <a:r>
                        <a:rPr sz="1100" b="1" spc="-10" dirty="0">
                          <a:solidFill>
                            <a:srgbClr val="FFFFFF"/>
                          </a:solidFill>
                          <a:latin typeface="Times New Roman"/>
                          <a:cs typeface="Times New Roman"/>
                        </a:rPr>
                        <a:t>Puntaje transformado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38100">
                      <a:solidFill>
                        <a:srgbClr val="FFFFFF"/>
                      </a:solidFill>
                      <a:prstDash val="solid"/>
                    </a:lnB>
                    <a:solidFill>
                      <a:srgbClr val="30B6F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81610">
                <a:tc>
                  <a:txBody>
                    <a:bodyPr/>
                    <a:lstStyle/>
                    <a:p>
                      <a:pPr marL="488950">
                        <a:lnSpc>
                          <a:spcPts val="1295"/>
                        </a:lnSpc>
                      </a:pPr>
                      <a:r>
                        <a:rPr sz="1100" b="1" spc="-50" dirty="0">
                          <a:solidFill>
                            <a:srgbClr val="FFFFFF"/>
                          </a:solidFill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30B6FC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500380">
                        <a:lnSpc>
                          <a:spcPts val="129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DE4FD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395605" algn="r">
                        <a:lnSpc>
                          <a:spcPts val="129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DE4FD"/>
                    </a:solidFill>
                  </a:tcPr>
                </a:tc>
                <a:tc>
                  <a:txBody>
                    <a:bodyPr/>
                    <a:lstStyle/>
                    <a:p>
                      <a:pPr marR="222885" algn="r">
                        <a:lnSpc>
                          <a:spcPts val="1295"/>
                        </a:lnSpc>
                      </a:pPr>
                      <a:r>
                        <a:rPr sz="1100" spc="-50" dirty="0">
                          <a:latin typeface="Times New Roman"/>
                          <a:cs typeface="Times New Roman"/>
                        </a:rPr>
                        <a:t>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DE4FD"/>
                    </a:solidFill>
                  </a:tcPr>
                </a:tc>
                <a:tc>
                  <a:txBody>
                    <a:bodyPr/>
                    <a:lstStyle/>
                    <a:p>
                      <a:pPr marL="549910">
                        <a:lnSpc>
                          <a:spcPts val="129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DE4FD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216535" algn="ctr">
                        <a:lnSpc>
                          <a:spcPts val="1295"/>
                        </a:lnSpc>
                      </a:pPr>
                      <a:r>
                        <a:rPr sz="1100" spc="-50" dirty="0">
                          <a:latin typeface="Times New Roman"/>
                          <a:cs typeface="Times New Roman"/>
                        </a:rPr>
                        <a:t>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DE4FD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488950">
                        <a:lnSpc>
                          <a:spcPts val="1295"/>
                        </a:lnSpc>
                      </a:pPr>
                      <a:r>
                        <a:rPr sz="1100" b="1" spc="-50" dirty="0">
                          <a:solidFill>
                            <a:srgbClr val="FFFFFF"/>
                          </a:solidFill>
                          <a:latin typeface="Times New Roman"/>
                          <a:cs typeface="Times New Roman"/>
                        </a:rPr>
                        <a:t>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30B6FC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500380">
                        <a:lnSpc>
                          <a:spcPts val="129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F3FF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395605" algn="r">
                        <a:lnSpc>
                          <a:spcPts val="129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F3FF"/>
                    </a:solidFill>
                  </a:tcPr>
                </a:tc>
                <a:tc>
                  <a:txBody>
                    <a:bodyPr/>
                    <a:lstStyle/>
                    <a:p>
                      <a:pPr marR="222885" algn="r">
                        <a:lnSpc>
                          <a:spcPts val="1295"/>
                        </a:lnSpc>
                      </a:pPr>
                      <a:r>
                        <a:rPr sz="1100" spc="-50" dirty="0">
                          <a:latin typeface="Times New Roman"/>
                          <a:cs typeface="Times New Roman"/>
                        </a:rPr>
                        <a:t>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F3FF"/>
                    </a:solidFill>
                  </a:tcPr>
                </a:tc>
                <a:tc>
                  <a:txBody>
                    <a:bodyPr/>
                    <a:lstStyle/>
                    <a:p>
                      <a:pPr marL="549910">
                        <a:lnSpc>
                          <a:spcPts val="129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F3FF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216535" algn="ctr">
                        <a:lnSpc>
                          <a:spcPts val="1295"/>
                        </a:lnSpc>
                      </a:pPr>
                      <a:r>
                        <a:rPr sz="1100" spc="-50" dirty="0">
                          <a:latin typeface="Times New Roman"/>
                          <a:cs typeface="Times New Roman"/>
                        </a:rPr>
                        <a:t>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F3FF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81610">
                <a:tc>
                  <a:txBody>
                    <a:bodyPr/>
                    <a:lstStyle/>
                    <a:p>
                      <a:pPr marL="488950">
                        <a:lnSpc>
                          <a:spcPts val="1295"/>
                        </a:lnSpc>
                      </a:pPr>
                      <a:r>
                        <a:rPr sz="1100" b="1" spc="-50" dirty="0">
                          <a:solidFill>
                            <a:srgbClr val="FFFFFF"/>
                          </a:solidFill>
                          <a:latin typeface="Times New Roman"/>
                          <a:cs typeface="Times New Roman"/>
                        </a:rPr>
                        <a:t>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30B6FC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500380">
                        <a:lnSpc>
                          <a:spcPts val="129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DE4FD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395605" algn="r">
                        <a:lnSpc>
                          <a:spcPts val="129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DE4FD"/>
                    </a:solidFill>
                  </a:tcPr>
                </a:tc>
                <a:tc>
                  <a:txBody>
                    <a:bodyPr/>
                    <a:lstStyle/>
                    <a:p>
                      <a:pPr marR="222885" algn="r">
                        <a:lnSpc>
                          <a:spcPts val="1295"/>
                        </a:lnSpc>
                      </a:pPr>
                      <a:r>
                        <a:rPr sz="1100" spc="-50" dirty="0">
                          <a:latin typeface="Times New Roman"/>
                          <a:cs typeface="Times New Roman"/>
                        </a:rPr>
                        <a:t>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DE4FD"/>
                    </a:solidFill>
                  </a:tcPr>
                </a:tc>
                <a:tc>
                  <a:txBody>
                    <a:bodyPr/>
                    <a:lstStyle/>
                    <a:p>
                      <a:pPr marL="549910">
                        <a:lnSpc>
                          <a:spcPts val="129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DE4FD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216535" algn="ctr">
                        <a:lnSpc>
                          <a:spcPts val="1295"/>
                        </a:lnSpc>
                      </a:pPr>
                      <a:r>
                        <a:rPr sz="1100" spc="-50" dirty="0">
                          <a:latin typeface="Times New Roman"/>
                          <a:cs typeface="Times New Roman"/>
                        </a:rPr>
                        <a:t>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DE4FD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81610">
                <a:tc>
                  <a:txBody>
                    <a:bodyPr/>
                    <a:lstStyle/>
                    <a:p>
                      <a:pPr marL="488950">
                        <a:lnSpc>
                          <a:spcPts val="1295"/>
                        </a:lnSpc>
                      </a:pPr>
                      <a:r>
                        <a:rPr sz="1100" b="1" spc="-50" dirty="0">
                          <a:solidFill>
                            <a:srgbClr val="FFFFFF"/>
                          </a:solidFill>
                          <a:latin typeface="Times New Roman"/>
                          <a:cs typeface="Times New Roman"/>
                        </a:rPr>
                        <a:t>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30B6FC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500380">
                        <a:lnSpc>
                          <a:spcPts val="129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F3FF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395605" algn="r">
                        <a:lnSpc>
                          <a:spcPts val="129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F3FF"/>
                    </a:solidFill>
                  </a:tcPr>
                </a:tc>
                <a:tc>
                  <a:txBody>
                    <a:bodyPr/>
                    <a:lstStyle/>
                    <a:p>
                      <a:pPr marR="186690" algn="r">
                        <a:lnSpc>
                          <a:spcPts val="129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F3FF"/>
                    </a:solidFill>
                  </a:tcPr>
                </a:tc>
                <a:tc>
                  <a:txBody>
                    <a:bodyPr/>
                    <a:lstStyle/>
                    <a:p>
                      <a:pPr marL="549910">
                        <a:lnSpc>
                          <a:spcPts val="129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F3FF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216535" algn="ctr">
                        <a:lnSpc>
                          <a:spcPts val="129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F3FF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81610">
                <a:tc>
                  <a:txBody>
                    <a:bodyPr/>
                    <a:lstStyle/>
                    <a:p>
                      <a:pPr marL="488950">
                        <a:lnSpc>
                          <a:spcPts val="1295"/>
                        </a:lnSpc>
                      </a:pPr>
                      <a:r>
                        <a:rPr sz="1100" b="1" spc="-50" dirty="0">
                          <a:solidFill>
                            <a:srgbClr val="FFFFFF"/>
                          </a:solidFill>
                          <a:latin typeface="Times New Roman"/>
                          <a:cs typeface="Times New Roman"/>
                        </a:rPr>
                        <a:t>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30B6FC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500380">
                        <a:lnSpc>
                          <a:spcPts val="129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DE4FD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395605" algn="r">
                        <a:lnSpc>
                          <a:spcPts val="129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DE4FD"/>
                    </a:solidFill>
                  </a:tcPr>
                </a:tc>
                <a:tc>
                  <a:txBody>
                    <a:bodyPr/>
                    <a:lstStyle/>
                    <a:p>
                      <a:pPr marR="186690" algn="r">
                        <a:lnSpc>
                          <a:spcPts val="129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DE4FD"/>
                    </a:solidFill>
                  </a:tcPr>
                </a:tc>
                <a:tc>
                  <a:txBody>
                    <a:bodyPr/>
                    <a:lstStyle/>
                    <a:p>
                      <a:pPr marL="549910">
                        <a:lnSpc>
                          <a:spcPts val="129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DE4FD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216535" algn="ctr">
                        <a:lnSpc>
                          <a:spcPts val="1295"/>
                        </a:lnSpc>
                      </a:pPr>
                      <a:r>
                        <a:rPr sz="1100" spc="-50" dirty="0">
                          <a:latin typeface="Times New Roman"/>
                          <a:cs typeface="Times New Roman"/>
                        </a:rPr>
                        <a:t>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DE4FD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71450">
                <a:tc>
                  <a:txBody>
                    <a:bodyPr/>
                    <a:lstStyle/>
                    <a:p>
                      <a:pPr marL="488950">
                        <a:lnSpc>
                          <a:spcPts val="1255"/>
                        </a:lnSpc>
                      </a:pPr>
                      <a:r>
                        <a:rPr sz="1100" b="1" spc="-50" dirty="0">
                          <a:solidFill>
                            <a:srgbClr val="FFFFFF"/>
                          </a:solidFill>
                          <a:latin typeface="Times New Roman"/>
                          <a:cs typeface="Times New Roman"/>
                        </a:rPr>
                        <a:t>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30B6FC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500380">
                        <a:lnSpc>
                          <a:spcPts val="125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F3FF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395605" algn="r">
                        <a:lnSpc>
                          <a:spcPts val="125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F3FF"/>
                    </a:solidFill>
                  </a:tcPr>
                </a:tc>
                <a:tc>
                  <a:txBody>
                    <a:bodyPr/>
                    <a:lstStyle/>
                    <a:p>
                      <a:pPr marR="186690" algn="r">
                        <a:lnSpc>
                          <a:spcPts val="125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F3FF"/>
                    </a:solidFill>
                  </a:tcPr>
                </a:tc>
                <a:tc>
                  <a:txBody>
                    <a:bodyPr/>
                    <a:lstStyle/>
                    <a:p>
                      <a:pPr marL="549910">
                        <a:lnSpc>
                          <a:spcPts val="125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F3FF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216535" algn="ctr">
                        <a:lnSpc>
                          <a:spcPts val="1255"/>
                        </a:lnSpc>
                      </a:pPr>
                      <a:r>
                        <a:rPr sz="1100" spc="-50" dirty="0">
                          <a:latin typeface="Times New Roman"/>
                          <a:cs typeface="Times New Roman"/>
                        </a:rPr>
                        <a:t>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F3FF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81610">
                <a:tc>
                  <a:txBody>
                    <a:bodyPr/>
                    <a:lstStyle/>
                    <a:p>
                      <a:pPr marL="488950">
                        <a:lnSpc>
                          <a:spcPts val="1295"/>
                        </a:lnSpc>
                      </a:pPr>
                      <a:r>
                        <a:rPr sz="1100" b="1" spc="-50" dirty="0">
                          <a:solidFill>
                            <a:srgbClr val="FFFFFF"/>
                          </a:solidFill>
                          <a:latin typeface="Times New Roman"/>
                          <a:cs typeface="Times New Roman"/>
                        </a:rPr>
                        <a:t>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30B6FC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500380">
                        <a:lnSpc>
                          <a:spcPts val="129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DE4FD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431165" algn="r">
                        <a:lnSpc>
                          <a:spcPts val="1295"/>
                        </a:lnSpc>
                      </a:pPr>
                      <a:r>
                        <a:rPr sz="1100" spc="-50" dirty="0">
                          <a:latin typeface="Times New Roman"/>
                          <a:cs typeface="Times New Roman"/>
                        </a:rPr>
                        <a:t>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DE4FD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DE4FD"/>
                    </a:solidFill>
                  </a:tcPr>
                </a:tc>
                <a:tc>
                  <a:txBody>
                    <a:bodyPr/>
                    <a:lstStyle/>
                    <a:p>
                      <a:pPr marL="215265" algn="ctr">
                        <a:lnSpc>
                          <a:spcPts val="1295"/>
                        </a:lnSpc>
                      </a:pPr>
                      <a:r>
                        <a:rPr sz="1100" spc="-50" dirty="0">
                          <a:latin typeface="Times New Roman"/>
                          <a:cs typeface="Times New Roman"/>
                        </a:rPr>
                        <a:t>∑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DE4FD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216535" algn="ctr">
                        <a:lnSpc>
                          <a:spcPts val="129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110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DE4FD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30B6FC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F3FF"/>
                    </a:solidFill>
                  </a:tcPr>
                </a:tc>
                <a:tc grid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F3FF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F3FF"/>
                    </a:solidFill>
                  </a:tcPr>
                </a:tc>
                <a:tc grid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F3FF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564515">
                        <a:lnSpc>
                          <a:spcPts val="1300"/>
                        </a:lnSpc>
                      </a:pPr>
                      <a:r>
                        <a:rPr sz="1100" spc="-10" dirty="0">
                          <a:solidFill>
                            <a:srgbClr val="FF0000"/>
                          </a:solidFill>
                          <a:latin typeface="Times New Roman"/>
                          <a:cs typeface="Times New Roman"/>
                        </a:rPr>
                        <a:t>Md=9,16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F3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  <p:sp>
        <p:nvSpPr>
          <p:cNvPr id="20" name="object 20"/>
          <p:cNvSpPr txBox="1"/>
          <p:nvPr/>
        </p:nvSpPr>
        <p:spPr>
          <a:xfrm>
            <a:off x="197002" y="6473697"/>
            <a:ext cx="6381750" cy="135572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253365">
              <a:lnSpc>
                <a:spcPct val="100000"/>
              </a:lnSpc>
              <a:spcBef>
                <a:spcPts val="100"/>
              </a:spcBef>
            </a:pPr>
            <a:r>
              <a:rPr sz="1200" b="1" i="1" dirty="0">
                <a:latin typeface="Times New Roman"/>
                <a:cs typeface="Times New Roman"/>
              </a:rPr>
              <a:t>Nota:</a:t>
            </a:r>
            <a:r>
              <a:rPr sz="1200" b="1" i="1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Fuente: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Base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datos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investigación.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(Excel,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2007)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0"/>
              </a:spcBef>
            </a:pPr>
            <a:endParaRPr sz="1200">
              <a:latin typeface="Times New Roman"/>
              <a:cs typeface="Times New Roman"/>
            </a:endParaRPr>
          </a:p>
          <a:p>
            <a:pPr marL="375285" marR="5080" indent="-36322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respecto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ubicación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mediana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(Md)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escala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interpretación,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localiza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el </a:t>
            </a:r>
            <a:r>
              <a:rPr sz="1200" dirty="0">
                <a:latin typeface="Times New Roman"/>
                <a:cs typeface="Times New Roman"/>
              </a:rPr>
              <a:t>intervalo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entre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5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-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9,99,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tanto,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grado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docentes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observadas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crean,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organizan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spc="-50" dirty="0">
                <a:latin typeface="Times New Roman"/>
                <a:cs typeface="Times New Roman"/>
              </a:rPr>
              <a:t>y </a:t>
            </a:r>
            <a:r>
              <a:rPr sz="1200" dirty="0">
                <a:latin typeface="Times New Roman"/>
                <a:cs typeface="Times New Roman"/>
              </a:rPr>
              <a:t>desarrollan</a:t>
            </a:r>
            <a:r>
              <a:rPr sz="1200" spc="4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condiciones</a:t>
            </a:r>
            <a:r>
              <a:rPr sz="1200" spc="4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4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lograr</a:t>
            </a:r>
            <a:r>
              <a:rPr sz="1200" spc="40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40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aprendizajes</a:t>
            </a:r>
            <a:r>
              <a:rPr sz="1200" spc="4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4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Poco</a:t>
            </a:r>
            <a:r>
              <a:rPr sz="1200" spc="4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Favorable.</a:t>
            </a:r>
            <a:r>
              <a:rPr sz="1200" spc="4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Sin</a:t>
            </a:r>
            <a:r>
              <a:rPr sz="1200" spc="40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embargo,</a:t>
            </a:r>
            <a:r>
              <a:rPr sz="1200" spc="42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es </a:t>
            </a:r>
            <a:r>
              <a:rPr sz="1200" dirty="0">
                <a:latin typeface="Times New Roman"/>
                <a:cs typeface="Times New Roman"/>
              </a:rPr>
              <a:t>importante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resaltar,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total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docentes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42%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ubica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rango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10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–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14,99,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que </a:t>
            </a:r>
            <a:r>
              <a:rPr sz="1200" dirty="0">
                <a:latin typeface="Times New Roman"/>
                <a:cs typeface="Times New Roman"/>
              </a:rPr>
              <a:t>corresponde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categoría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Favorable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8%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categoría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Muy</a:t>
            </a:r>
            <a:r>
              <a:rPr sz="1200" spc="-4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Favorable.</a:t>
            </a:r>
            <a:endParaRPr sz="1200">
              <a:latin typeface="Times New Roman"/>
              <a:cs typeface="Times New Roman"/>
            </a:endParaRPr>
          </a:p>
        </p:txBody>
      </p:sp>
      <p:pic>
        <p:nvPicPr>
          <p:cNvPr id="21" name="object 21"/>
          <p:cNvPicPr/>
          <p:nvPr/>
        </p:nvPicPr>
        <p:blipFill>
          <a:blip r:embed="rId13" cstate="print"/>
          <a:stretch>
            <a:fillRect/>
          </a:stretch>
        </p:blipFill>
        <p:spPr>
          <a:xfrm>
            <a:off x="4725161" y="164274"/>
            <a:ext cx="1805305" cy="893889"/>
          </a:xfrm>
          <a:prstGeom prst="rect">
            <a:avLst/>
          </a:prstGeom>
        </p:spPr>
      </p:pic>
      <p:sp>
        <p:nvSpPr>
          <p:cNvPr id="22" name="object 22"/>
          <p:cNvSpPr txBox="1"/>
          <p:nvPr/>
        </p:nvSpPr>
        <p:spPr>
          <a:xfrm>
            <a:off x="1316482" y="8261840"/>
            <a:ext cx="4224655" cy="372745"/>
          </a:xfrm>
          <a:prstGeom prst="rect">
            <a:avLst/>
          </a:prstGeom>
        </p:spPr>
        <p:txBody>
          <a:bodyPr vert="horz" wrap="square" lIns="0" tIns="6350" rIns="0" bIns="0" rtlCol="0">
            <a:spAutoFit/>
          </a:bodyPr>
          <a:lstStyle/>
          <a:p>
            <a:pPr marL="1385570" marR="5080" indent="-1373505">
              <a:lnSpc>
                <a:spcPts val="1400"/>
              </a:lnSpc>
              <a:spcBef>
                <a:spcPts val="50"/>
              </a:spcBef>
            </a:pPr>
            <a:r>
              <a:rPr sz="1200" b="1" dirty="0">
                <a:latin typeface="Times New Roman"/>
                <a:cs typeface="Times New Roman"/>
              </a:rPr>
              <a:t>“Destrezas</a:t>
            </a:r>
            <a:r>
              <a:rPr sz="1200" b="1" spc="-4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Facilitativas </a:t>
            </a:r>
            <a:r>
              <a:rPr sz="1200" b="1" spc="-10" dirty="0">
                <a:latin typeface="Times New Roman"/>
                <a:cs typeface="Times New Roman"/>
              </a:rPr>
              <a:t>del</a:t>
            </a:r>
            <a:r>
              <a:rPr sz="1200" b="1" spc="-7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Aprendizaje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en</a:t>
            </a:r>
            <a:r>
              <a:rPr sz="1200" b="1" spc="-4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la</a:t>
            </a:r>
            <a:r>
              <a:rPr sz="1200" b="1" spc="-4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Praxis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del</a:t>
            </a:r>
            <a:r>
              <a:rPr sz="1200" b="1" spc="-40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Docente </a:t>
            </a:r>
            <a:r>
              <a:rPr sz="1200" b="1" dirty="0">
                <a:latin typeface="Times New Roman"/>
                <a:cs typeface="Times New Roman"/>
              </a:rPr>
              <a:t>de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Educación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Básica.”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2837179" y="8810785"/>
            <a:ext cx="1559560" cy="1943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410"/>
              </a:lnSpc>
            </a:pPr>
            <a:r>
              <a:rPr sz="1200" b="1" dirty="0">
                <a:latin typeface="Times New Roman"/>
                <a:cs typeface="Times New Roman"/>
              </a:rPr>
              <a:t>Mirian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Josefina</a:t>
            </a:r>
            <a:r>
              <a:rPr sz="1200" b="1" spc="-4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Milano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24" name="object 24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46363" rIns="0" bIns="0" rtlCol="0">
            <a:spAutoFit/>
          </a:bodyPr>
          <a:lstStyle/>
          <a:p>
            <a:pPr marL="240665">
              <a:lnSpc>
                <a:spcPts val="1410"/>
              </a:lnSpc>
            </a:pPr>
            <a:fld id="{81D60167-4931-47E6-BA6A-407CBD079E47}" type="slidenum">
              <a:rPr b="1" spc="-25" dirty="0">
                <a:latin typeface="Times New Roman"/>
                <a:cs typeface="Times New Roman"/>
              </a:rPr>
              <a:t>71</a:t>
            </a:fld>
            <a:endParaRPr b="1" spc="-25" dirty="0">
              <a:latin typeface="Times New Roman"/>
              <a:cs typeface="Times New Roman"/>
            </a:endParaRPr>
          </a:p>
        </p:txBody>
      </p:sp>
      <p:grpSp>
        <p:nvGrpSpPr>
          <p:cNvPr id="25" name="Grupo 24">
            <a:extLst>
              <a:ext uri="{FF2B5EF4-FFF2-40B4-BE49-F238E27FC236}">
                <a16:creationId xmlns:a16="http://schemas.microsoft.com/office/drawing/2014/main" id="{B18C1913-CC56-D15E-0656-2283E9940E10}"/>
              </a:ext>
            </a:extLst>
          </p:cNvPr>
          <p:cNvGrpSpPr/>
          <p:nvPr/>
        </p:nvGrpSpPr>
        <p:grpSpPr>
          <a:xfrm>
            <a:off x="109728" y="87195"/>
            <a:ext cx="6665976" cy="1452626"/>
            <a:chOff x="470065" y="1951410"/>
            <a:chExt cx="6665976" cy="1452626"/>
          </a:xfrm>
        </p:grpSpPr>
        <p:grpSp>
          <p:nvGrpSpPr>
            <p:cNvPr id="26" name="object 12">
              <a:extLst>
                <a:ext uri="{FF2B5EF4-FFF2-40B4-BE49-F238E27FC236}">
                  <a16:creationId xmlns:a16="http://schemas.microsoft.com/office/drawing/2014/main" id="{E63C5FFE-026F-F0FA-2300-B626CD297850}"/>
                </a:ext>
              </a:extLst>
            </p:cNvPr>
            <p:cNvGrpSpPr/>
            <p:nvPr/>
          </p:nvGrpSpPr>
          <p:grpSpPr>
            <a:xfrm>
              <a:off x="470065" y="1951664"/>
              <a:ext cx="6665976" cy="1452372"/>
              <a:chOff x="96011" y="115823"/>
              <a:chExt cx="6665976" cy="1452372"/>
            </a:xfrm>
          </p:grpSpPr>
          <p:pic>
            <p:nvPicPr>
              <p:cNvPr id="30" name="object 13">
                <a:extLst>
                  <a:ext uri="{FF2B5EF4-FFF2-40B4-BE49-F238E27FC236}">
                    <a16:creationId xmlns:a16="http://schemas.microsoft.com/office/drawing/2014/main" id="{ACC82C51-0410-EAF7-DFBA-F8DCAD26DA30}"/>
                  </a:ext>
                </a:extLst>
              </p:cNvPr>
              <p:cNvPicPr/>
              <p:nvPr/>
            </p:nvPicPr>
            <p:blipFill>
              <a:blip r:embed="rId3" cstate="print"/>
              <a:stretch>
                <a:fillRect/>
              </a:stretch>
            </p:blipFill>
            <p:spPr>
              <a:xfrm>
                <a:off x="96011" y="115823"/>
                <a:ext cx="6665976" cy="1452372"/>
              </a:xfrm>
              <a:prstGeom prst="rect">
                <a:avLst/>
              </a:prstGeom>
            </p:spPr>
          </p:pic>
          <p:pic>
            <p:nvPicPr>
              <p:cNvPr id="31" name="object 14">
                <a:extLst>
                  <a:ext uri="{FF2B5EF4-FFF2-40B4-BE49-F238E27FC236}">
                    <a16:creationId xmlns:a16="http://schemas.microsoft.com/office/drawing/2014/main" id="{583A8657-663A-E311-0762-1F920D808FDF}"/>
                  </a:ext>
                </a:extLst>
              </p:cNvPr>
              <p:cNvPicPr/>
              <p:nvPr/>
            </p:nvPicPr>
            <p:blipFill>
              <a:blip r:embed="rId4" cstate="print"/>
              <a:stretch>
                <a:fillRect/>
              </a:stretch>
            </p:blipFill>
            <p:spPr>
              <a:xfrm>
                <a:off x="142849" y="142875"/>
                <a:ext cx="6572275" cy="1358646"/>
              </a:xfrm>
              <a:prstGeom prst="rect">
                <a:avLst/>
              </a:prstGeom>
            </p:spPr>
          </p:pic>
          <p:sp>
            <p:nvSpPr>
              <p:cNvPr id="32" name="object 15">
                <a:extLst>
                  <a:ext uri="{FF2B5EF4-FFF2-40B4-BE49-F238E27FC236}">
                    <a16:creationId xmlns:a16="http://schemas.microsoft.com/office/drawing/2014/main" id="{7857F469-49B4-C5F1-26E2-48200A0B0402}"/>
                  </a:ext>
                </a:extLst>
              </p:cNvPr>
              <p:cNvSpPr/>
              <p:nvPr/>
            </p:nvSpPr>
            <p:spPr>
              <a:xfrm>
                <a:off x="142849" y="142875"/>
                <a:ext cx="6572884" cy="1358900"/>
              </a:xfrm>
              <a:custGeom>
                <a:avLst/>
                <a:gdLst/>
                <a:ahLst/>
                <a:cxnLst/>
                <a:rect l="l" t="t" r="r" b="b"/>
                <a:pathLst>
                  <a:path w="6572884" h="1358900">
                    <a:moveTo>
                      <a:pt x="0" y="226441"/>
                    </a:moveTo>
                    <a:lnTo>
                      <a:pt x="4600" y="180795"/>
                    </a:lnTo>
                    <a:lnTo>
                      <a:pt x="17795" y="138285"/>
                    </a:lnTo>
                    <a:lnTo>
                      <a:pt x="38673" y="99820"/>
                    </a:lnTo>
                    <a:lnTo>
                      <a:pt x="66324" y="66309"/>
                    </a:lnTo>
                    <a:lnTo>
                      <a:pt x="99837" y="38663"/>
                    </a:lnTo>
                    <a:lnTo>
                      <a:pt x="138301" y="17789"/>
                    </a:lnTo>
                    <a:lnTo>
                      <a:pt x="180806" y="4599"/>
                    </a:lnTo>
                    <a:lnTo>
                      <a:pt x="226440" y="0"/>
                    </a:lnTo>
                    <a:lnTo>
                      <a:pt x="6345834" y="0"/>
                    </a:lnTo>
                    <a:lnTo>
                      <a:pt x="6391480" y="4599"/>
                    </a:lnTo>
                    <a:lnTo>
                      <a:pt x="6433990" y="17789"/>
                    </a:lnTo>
                    <a:lnTo>
                      <a:pt x="6472455" y="38663"/>
                    </a:lnTo>
                    <a:lnTo>
                      <a:pt x="6505965" y="66309"/>
                    </a:lnTo>
                    <a:lnTo>
                      <a:pt x="6533612" y="99820"/>
                    </a:lnTo>
                    <a:lnTo>
                      <a:pt x="6554485" y="138285"/>
                    </a:lnTo>
                    <a:lnTo>
                      <a:pt x="6567676" y="180795"/>
                    </a:lnTo>
                    <a:lnTo>
                      <a:pt x="6572275" y="226441"/>
                    </a:lnTo>
                    <a:lnTo>
                      <a:pt x="6572275" y="1132204"/>
                    </a:lnTo>
                    <a:lnTo>
                      <a:pt x="6567676" y="1177850"/>
                    </a:lnTo>
                    <a:lnTo>
                      <a:pt x="6554485" y="1220360"/>
                    </a:lnTo>
                    <a:lnTo>
                      <a:pt x="6533612" y="1258825"/>
                    </a:lnTo>
                    <a:lnTo>
                      <a:pt x="6505965" y="1292336"/>
                    </a:lnTo>
                    <a:lnTo>
                      <a:pt x="6472455" y="1319982"/>
                    </a:lnTo>
                    <a:lnTo>
                      <a:pt x="6433990" y="1340856"/>
                    </a:lnTo>
                    <a:lnTo>
                      <a:pt x="6391480" y="1354046"/>
                    </a:lnTo>
                    <a:lnTo>
                      <a:pt x="6345834" y="1358646"/>
                    </a:lnTo>
                    <a:lnTo>
                      <a:pt x="226440" y="1358646"/>
                    </a:lnTo>
                    <a:lnTo>
                      <a:pt x="180806" y="1354046"/>
                    </a:lnTo>
                    <a:lnTo>
                      <a:pt x="138301" y="1340856"/>
                    </a:lnTo>
                    <a:lnTo>
                      <a:pt x="99837" y="1319982"/>
                    </a:lnTo>
                    <a:lnTo>
                      <a:pt x="66324" y="1292336"/>
                    </a:lnTo>
                    <a:lnTo>
                      <a:pt x="38673" y="1258825"/>
                    </a:lnTo>
                    <a:lnTo>
                      <a:pt x="17795" y="1220360"/>
                    </a:lnTo>
                    <a:lnTo>
                      <a:pt x="4600" y="1177850"/>
                    </a:lnTo>
                    <a:lnTo>
                      <a:pt x="0" y="1132204"/>
                    </a:lnTo>
                    <a:lnTo>
                      <a:pt x="0" y="226441"/>
                    </a:lnTo>
                    <a:close/>
                  </a:path>
                </a:pathLst>
              </a:custGeom>
              <a:ln w="9525">
                <a:solidFill>
                  <a:srgbClr val="55CE74"/>
                </a:solidFill>
              </a:ln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pic>
            <p:nvPicPr>
              <p:cNvPr id="33" name="object 16">
                <a:extLst>
                  <a:ext uri="{FF2B5EF4-FFF2-40B4-BE49-F238E27FC236}">
                    <a16:creationId xmlns:a16="http://schemas.microsoft.com/office/drawing/2014/main" id="{ED13F5F8-208F-17E5-99D5-065755A871A3}"/>
                  </a:ext>
                </a:extLst>
              </p:cNvPr>
              <p:cNvPicPr/>
              <p:nvPr/>
            </p:nvPicPr>
            <p:blipFill>
              <a:blip r:embed="rId5" cstate="print"/>
              <a:stretch>
                <a:fillRect/>
              </a:stretch>
            </p:blipFill>
            <p:spPr>
              <a:xfrm>
                <a:off x="2500248" y="305930"/>
                <a:ext cx="1714500" cy="733945"/>
              </a:xfrm>
              <a:prstGeom prst="rect">
                <a:avLst/>
              </a:prstGeom>
            </p:spPr>
          </p:pic>
        </p:grpSp>
        <p:sp>
          <p:nvSpPr>
            <p:cNvPr id="27" name="object 16">
              <a:extLst>
                <a:ext uri="{FF2B5EF4-FFF2-40B4-BE49-F238E27FC236}">
                  <a16:creationId xmlns:a16="http://schemas.microsoft.com/office/drawing/2014/main" id="{FA56BD57-9F0F-2FDC-974B-2CFE79EF2AFD}"/>
                </a:ext>
              </a:extLst>
            </p:cNvPr>
            <p:cNvSpPr txBox="1"/>
            <p:nvPr/>
          </p:nvSpPr>
          <p:spPr>
            <a:xfrm>
              <a:off x="2775727" y="2875716"/>
              <a:ext cx="3332858" cy="391795"/>
            </a:xfrm>
            <a:prstGeom prst="rect">
              <a:avLst/>
            </a:prstGeom>
            <a:noFill/>
          </p:spPr>
          <p:txBody>
            <a:bodyPr vert="horz" wrap="square" lIns="0" tIns="12700" rIns="0" bIns="0" rtlCol="0">
              <a:spAutoFit/>
            </a:bodyPr>
            <a:lstStyle/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Volumen 4,  Número 1  Enero a Julio 2021</a:t>
              </a:r>
            </a:p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Revista Semestral. Venezuela</a:t>
              </a:r>
              <a:endParaRPr sz="1200" dirty="0">
                <a:latin typeface="Arial"/>
                <a:cs typeface="Arial"/>
              </a:endParaRPr>
            </a:p>
          </p:txBody>
        </p:sp>
        <p:pic>
          <p:nvPicPr>
            <p:cNvPr id="28" name="object 25">
              <a:extLst>
                <a:ext uri="{FF2B5EF4-FFF2-40B4-BE49-F238E27FC236}">
                  <a16:creationId xmlns:a16="http://schemas.microsoft.com/office/drawing/2014/main" id="{626A3DEB-42DA-5154-9053-B3DE09E50F9B}"/>
                </a:ext>
              </a:extLst>
            </p:cNvPr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470065" y="2027896"/>
              <a:ext cx="2305662" cy="1053903"/>
            </a:xfrm>
            <a:prstGeom prst="rect">
              <a:avLst/>
            </a:prstGeom>
          </p:spPr>
        </p:pic>
        <p:pic>
          <p:nvPicPr>
            <p:cNvPr id="29" name="object 31">
              <a:extLst>
                <a:ext uri="{FF2B5EF4-FFF2-40B4-BE49-F238E27FC236}">
                  <a16:creationId xmlns:a16="http://schemas.microsoft.com/office/drawing/2014/main" id="{F15838D1-BC55-FDD6-290C-66728E77AA71}"/>
                </a:ext>
              </a:extLst>
            </p:cNvPr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4932681" y="1951410"/>
              <a:ext cx="1805304" cy="893889"/>
            </a:xfrm>
            <a:prstGeom prst="rect">
              <a:avLst/>
            </a:prstGeom>
          </p:spPr>
        </p:pic>
      </p:grpSp>
    </p:spTree>
  </p:cSld>
  <p:clrMapOvr>
    <a:masterClrMapping/>
  </p:clrMapOvr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94485" y="115823"/>
            <a:ext cx="6669405" cy="8926195"/>
            <a:chOff x="94485" y="115823"/>
            <a:chExt cx="6669405" cy="8926195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44780" y="8700516"/>
              <a:ext cx="6516624" cy="158496"/>
            </a:xfrm>
            <a:prstGeom prst="rect">
              <a:avLst/>
            </a:prstGeom>
          </p:spPr>
        </p:pic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96012" y="115823"/>
              <a:ext cx="6665976" cy="1452372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42849" y="142875"/>
              <a:ext cx="6572275" cy="1358646"/>
            </a:xfrm>
            <a:prstGeom prst="rect">
              <a:avLst/>
            </a:prstGeom>
          </p:spPr>
        </p:pic>
        <p:sp>
          <p:nvSpPr>
            <p:cNvPr id="6" name="object 6"/>
            <p:cNvSpPr/>
            <p:nvPr/>
          </p:nvSpPr>
          <p:spPr>
            <a:xfrm>
              <a:off x="142849" y="142875"/>
              <a:ext cx="6572884" cy="1358900"/>
            </a:xfrm>
            <a:custGeom>
              <a:avLst/>
              <a:gdLst/>
              <a:ahLst/>
              <a:cxnLst/>
              <a:rect l="l" t="t" r="r" b="b"/>
              <a:pathLst>
                <a:path w="6572884" h="1358900">
                  <a:moveTo>
                    <a:pt x="0" y="226441"/>
                  </a:moveTo>
                  <a:lnTo>
                    <a:pt x="4600" y="180795"/>
                  </a:lnTo>
                  <a:lnTo>
                    <a:pt x="17795" y="138285"/>
                  </a:lnTo>
                  <a:lnTo>
                    <a:pt x="38673" y="99820"/>
                  </a:lnTo>
                  <a:lnTo>
                    <a:pt x="66324" y="66309"/>
                  </a:lnTo>
                  <a:lnTo>
                    <a:pt x="99837" y="38663"/>
                  </a:lnTo>
                  <a:lnTo>
                    <a:pt x="138301" y="17789"/>
                  </a:lnTo>
                  <a:lnTo>
                    <a:pt x="180806" y="4599"/>
                  </a:lnTo>
                  <a:lnTo>
                    <a:pt x="226440" y="0"/>
                  </a:lnTo>
                  <a:lnTo>
                    <a:pt x="6345834" y="0"/>
                  </a:lnTo>
                  <a:lnTo>
                    <a:pt x="6391480" y="4599"/>
                  </a:lnTo>
                  <a:lnTo>
                    <a:pt x="6433990" y="17789"/>
                  </a:lnTo>
                  <a:lnTo>
                    <a:pt x="6472455" y="38663"/>
                  </a:lnTo>
                  <a:lnTo>
                    <a:pt x="6505965" y="66309"/>
                  </a:lnTo>
                  <a:lnTo>
                    <a:pt x="6533612" y="99820"/>
                  </a:lnTo>
                  <a:lnTo>
                    <a:pt x="6554485" y="138285"/>
                  </a:lnTo>
                  <a:lnTo>
                    <a:pt x="6567676" y="180795"/>
                  </a:lnTo>
                  <a:lnTo>
                    <a:pt x="6572275" y="226441"/>
                  </a:lnTo>
                  <a:lnTo>
                    <a:pt x="6572275" y="1132204"/>
                  </a:lnTo>
                  <a:lnTo>
                    <a:pt x="6567676" y="1177850"/>
                  </a:lnTo>
                  <a:lnTo>
                    <a:pt x="6554485" y="1220360"/>
                  </a:lnTo>
                  <a:lnTo>
                    <a:pt x="6533612" y="1258825"/>
                  </a:lnTo>
                  <a:lnTo>
                    <a:pt x="6505965" y="1292336"/>
                  </a:lnTo>
                  <a:lnTo>
                    <a:pt x="6472455" y="1319982"/>
                  </a:lnTo>
                  <a:lnTo>
                    <a:pt x="6433990" y="1340856"/>
                  </a:lnTo>
                  <a:lnTo>
                    <a:pt x="6391480" y="1354046"/>
                  </a:lnTo>
                  <a:lnTo>
                    <a:pt x="6345834" y="1358646"/>
                  </a:lnTo>
                  <a:lnTo>
                    <a:pt x="226440" y="1358646"/>
                  </a:lnTo>
                  <a:lnTo>
                    <a:pt x="180806" y="1354046"/>
                  </a:lnTo>
                  <a:lnTo>
                    <a:pt x="138301" y="1340856"/>
                  </a:lnTo>
                  <a:lnTo>
                    <a:pt x="99837" y="1319982"/>
                  </a:lnTo>
                  <a:lnTo>
                    <a:pt x="66324" y="1292336"/>
                  </a:lnTo>
                  <a:lnTo>
                    <a:pt x="38673" y="1258825"/>
                  </a:lnTo>
                  <a:lnTo>
                    <a:pt x="17795" y="1220360"/>
                  </a:lnTo>
                  <a:lnTo>
                    <a:pt x="4600" y="1177850"/>
                  </a:lnTo>
                  <a:lnTo>
                    <a:pt x="0" y="1132204"/>
                  </a:lnTo>
                  <a:lnTo>
                    <a:pt x="0" y="226441"/>
                  </a:lnTo>
                  <a:close/>
                </a:path>
              </a:pathLst>
            </a:custGeom>
            <a:ln w="9525">
              <a:solidFill>
                <a:srgbClr val="55CE7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" name="object 7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2500248" y="305930"/>
              <a:ext cx="1714500" cy="733945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2738628" y="1024127"/>
              <a:ext cx="1897379" cy="371855"/>
            </a:xfrm>
            <a:prstGeom prst="rect">
              <a:avLst/>
            </a:prstGeom>
          </p:spPr>
        </p:pic>
        <p:pic>
          <p:nvPicPr>
            <p:cNvPr id="9" name="object 9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4401312" y="1024127"/>
              <a:ext cx="1577339" cy="371855"/>
            </a:xfrm>
            <a:prstGeom prst="rect">
              <a:avLst/>
            </a:prstGeom>
          </p:spPr>
        </p:pic>
        <p:pic>
          <p:nvPicPr>
            <p:cNvPr id="10" name="object 10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3169920" y="1207007"/>
              <a:ext cx="1546859" cy="371855"/>
            </a:xfrm>
            <a:prstGeom prst="rect">
              <a:avLst/>
            </a:prstGeom>
          </p:spPr>
        </p:pic>
        <p:pic>
          <p:nvPicPr>
            <p:cNvPr id="11" name="object 11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4482083" y="1207007"/>
              <a:ext cx="284988" cy="371855"/>
            </a:xfrm>
            <a:prstGeom prst="rect">
              <a:avLst/>
            </a:prstGeom>
          </p:spPr>
        </p:pic>
        <p:pic>
          <p:nvPicPr>
            <p:cNvPr id="12" name="object 12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4571999" y="1207007"/>
              <a:ext cx="1013460" cy="371855"/>
            </a:xfrm>
            <a:prstGeom prst="rect">
              <a:avLst/>
            </a:prstGeom>
          </p:spPr>
        </p:pic>
        <p:pic>
          <p:nvPicPr>
            <p:cNvPr id="13" name="object 13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324612" y="234695"/>
              <a:ext cx="1719072" cy="1341120"/>
            </a:xfrm>
            <a:prstGeom prst="rect">
              <a:avLst/>
            </a:prstGeom>
          </p:spPr>
        </p:pic>
        <p:pic>
          <p:nvPicPr>
            <p:cNvPr id="14" name="object 14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5606795" y="8193022"/>
              <a:ext cx="1092707" cy="848868"/>
            </a:xfrm>
            <a:prstGeom prst="rect">
              <a:avLst/>
            </a:prstGeom>
          </p:spPr>
        </p:pic>
        <p:pic>
          <p:nvPicPr>
            <p:cNvPr id="15" name="object 15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109728" y="8193022"/>
              <a:ext cx="1092708" cy="848868"/>
            </a:xfrm>
            <a:prstGeom prst="rect">
              <a:avLst/>
            </a:prstGeom>
          </p:spPr>
        </p:pic>
      </p:grpSp>
      <p:graphicFrame>
        <p:nvGraphicFramePr>
          <p:cNvPr id="16" name="object 16"/>
          <p:cNvGraphicFramePr>
            <a:graphicFrameLocks noGrp="1"/>
          </p:cNvGraphicFramePr>
          <p:nvPr/>
        </p:nvGraphicFramePr>
        <p:xfrm>
          <a:off x="306895" y="2405379"/>
          <a:ext cx="6257288" cy="164465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11379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3715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19976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3723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069339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274320">
                <a:tc>
                  <a:txBody>
                    <a:bodyPr/>
                    <a:lstStyle/>
                    <a:p>
                      <a:pPr marL="284480">
                        <a:lnSpc>
                          <a:spcPct val="100000"/>
                        </a:lnSpc>
                        <a:spcBef>
                          <a:spcPts val="425"/>
                        </a:spcBef>
                      </a:pPr>
                      <a:r>
                        <a:rPr sz="1200" b="1" spc="-1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Intervalo</a:t>
                      </a:r>
                      <a:endParaRPr sz="1200">
                        <a:latin typeface="Calibri"/>
                        <a:cs typeface="Calibri"/>
                      </a:endParaRPr>
                    </a:p>
                  </a:txBody>
                  <a:tcPr marL="0" marR="0" marT="5397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38100">
                      <a:solidFill>
                        <a:srgbClr val="FFFFFF"/>
                      </a:solidFill>
                      <a:prstDash val="solid"/>
                    </a:lnB>
                    <a:solidFill>
                      <a:srgbClr val="30B6FC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513080">
                        <a:lnSpc>
                          <a:spcPct val="100000"/>
                        </a:lnSpc>
                        <a:spcBef>
                          <a:spcPts val="425"/>
                        </a:spcBef>
                      </a:pPr>
                      <a:r>
                        <a:rPr sz="1200" b="1" spc="-1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Categoría</a:t>
                      </a:r>
                      <a:r>
                        <a:rPr sz="1200" b="1" spc="-2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2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del</a:t>
                      </a:r>
                      <a:r>
                        <a:rPr sz="1200" b="1" spc="-1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2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grado</a:t>
                      </a:r>
                      <a:r>
                        <a:rPr sz="1200" b="1" spc="-1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2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de</a:t>
                      </a:r>
                      <a:r>
                        <a:rPr sz="1200" b="1" spc="-2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2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aplicación</a:t>
                      </a:r>
                      <a:r>
                        <a:rPr sz="1200" b="1" spc="-1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200" b="1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de</a:t>
                      </a:r>
                      <a:r>
                        <a:rPr sz="1200" b="1" spc="23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1200" b="1" spc="-2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DF</a:t>
                      </a:r>
                      <a:endParaRPr sz="1200">
                        <a:latin typeface="Calibri"/>
                        <a:cs typeface="Calibri"/>
                      </a:endParaRPr>
                    </a:p>
                  </a:txBody>
                  <a:tcPr marL="0" marR="0" marT="5397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38100">
                      <a:solidFill>
                        <a:srgbClr val="FFFFFF"/>
                      </a:solidFill>
                      <a:prstDash val="solid"/>
                    </a:lnB>
                    <a:solidFill>
                      <a:srgbClr val="30B6F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216535" algn="r">
                        <a:lnSpc>
                          <a:spcPct val="100000"/>
                        </a:lnSpc>
                        <a:spcBef>
                          <a:spcPts val="425"/>
                        </a:spcBef>
                      </a:pPr>
                      <a:r>
                        <a:rPr sz="1200" b="1" spc="-5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F</a:t>
                      </a:r>
                      <a:endParaRPr sz="1200">
                        <a:latin typeface="Calibri"/>
                        <a:cs typeface="Calibri"/>
                      </a:endParaRPr>
                    </a:p>
                  </a:txBody>
                  <a:tcPr marL="0" marR="0" marT="5397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38100">
                      <a:solidFill>
                        <a:srgbClr val="FFFFFF"/>
                      </a:solidFill>
                      <a:prstDash val="solid"/>
                    </a:lnB>
                    <a:solidFill>
                      <a:srgbClr val="30B6FC"/>
                    </a:solidFill>
                  </a:tcPr>
                </a:tc>
                <a:tc>
                  <a:txBody>
                    <a:bodyPr/>
                    <a:lstStyle/>
                    <a:p>
                      <a:pPr marR="362585" algn="r">
                        <a:lnSpc>
                          <a:spcPct val="100000"/>
                        </a:lnSpc>
                        <a:spcBef>
                          <a:spcPts val="425"/>
                        </a:spcBef>
                      </a:pPr>
                      <a:r>
                        <a:rPr sz="1200" b="1" spc="-5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%</a:t>
                      </a:r>
                      <a:endParaRPr sz="1200">
                        <a:latin typeface="Calibri"/>
                        <a:cs typeface="Calibri"/>
                      </a:endParaRPr>
                    </a:p>
                  </a:txBody>
                  <a:tcPr marL="0" marR="0" marT="5397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38100">
                      <a:solidFill>
                        <a:srgbClr val="FFFFFF"/>
                      </a:solidFill>
                      <a:prstDash val="solid"/>
                    </a:lnB>
                    <a:solidFill>
                      <a:srgbClr val="30B6F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74320">
                <a:tc>
                  <a:txBody>
                    <a:bodyPr/>
                    <a:lstStyle/>
                    <a:p>
                      <a:pPr marL="284480">
                        <a:lnSpc>
                          <a:spcPct val="100000"/>
                        </a:lnSpc>
                        <a:spcBef>
                          <a:spcPts val="420"/>
                        </a:spcBef>
                      </a:pPr>
                      <a:r>
                        <a:rPr sz="1200" b="1" spc="-1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15-</a:t>
                      </a:r>
                      <a:r>
                        <a:rPr sz="1200" b="1" spc="-25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20</a:t>
                      </a:r>
                      <a:endParaRPr sz="1200">
                        <a:latin typeface="Calibri"/>
                        <a:cs typeface="Calibri"/>
                      </a:endParaRPr>
                    </a:p>
                  </a:txBody>
                  <a:tcPr marL="0" marR="0" marT="5334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30B6FC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213995" algn="ctr">
                        <a:lnSpc>
                          <a:spcPct val="100000"/>
                        </a:lnSpc>
                        <a:spcBef>
                          <a:spcPts val="420"/>
                        </a:spcBef>
                      </a:pPr>
                      <a:r>
                        <a:rPr sz="1200" dirty="0">
                          <a:latin typeface="Calibri"/>
                          <a:cs typeface="Calibri"/>
                        </a:rPr>
                        <a:t>Muy</a:t>
                      </a:r>
                      <a:r>
                        <a:rPr sz="1200" spc="-20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200" spc="-10" dirty="0">
                          <a:latin typeface="Calibri"/>
                          <a:cs typeface="Calibri"/>
                        </a:rPr>
                        <a:t>favorable</a:t>
                      </a:r>
                      <a:endParaRPr sz="1200">
                        <a:latin typeface="Calibri"/>
                        <a:cs typeface="Calibri"/>
                      </a:endParaRPr>
                    </a:p>
                  </a:txBody>
                  <a:tcPr marL="0" marR="0" marT="5334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DE4FD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213995" algn="r">
                        <a:lnSpc>
                          <a:spcPct val="100000"/>
                        </a:lnSpc>
                        <a:spcBef>
                          <a:spcPts val="420"/>
                        </a:spcBef>
                      </a:pPr>
                      <a:r>
                        <a:rPr sz="1200" spc="-50" dirty="0">
                          <a:latin typeface="Calibri"/>
                          <a:cs typeface="Calibri"/>
                        </a:rPr>
                        <a:t>1</a:t>
                      </a:r>
                      <a:endParaRPr sz="1200">
                        <a:latin typeface="Calibri"/>
                        <a:cs typeface="Calibri"/>
                      </a:endParaRPr>
                    </a:p>
                  </a:txBody>
                  <a:tcPr marL="0" marR="0" marT="5334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DE4FD"/>
                    </a:solidFill>
                  </a:tcPr>
                </a:tc>
                <a:tc>
                  <a:txBody>
                    <a:bodyPr/>
                    <a:lstStyle/>
                    <a:p>
                      <a:pPr marR="379730" algn="r">
                        <a:lnSpc>
                          <a:spcPct val="100000"/>
                        </a:lnSpc>
                        <a:spcBef>
                          <a:spcPts val="420"/>
                        </a:spcBef>
                      </a:pPr>
                      <a:r>
                        <a:rPr sz="1200" spc="-50" dirty="0">
                          <a:latin typeface="Calibri"/>
                          <a:cs typeface="Calibri"/>
                        </a:rPr>
                        <a:t>8</a:t>
                      </a:r>
                      <a:endParaRPr sz="1200">
                        <a:latin typeface="Calibri"/>
                        <a:cs typeface="Calibri"/>
                      </a:endParaRPr>
                    </a:p>
                  </a:txBody>
                  <a:tcPr marL="0" marR="0" marT="5334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DE4F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73685">
                <a:tc>
                  <a:txBody>
                    <a:bodyPr/>
                    <a:lstStyle/>
                    <a:p>
                      <a:pPr marL="284480">
                        <a:lnSpc>
                          <a:spcPct val="100000"/>
                        </a:lnSpc>
                        <a:spcBef>
                          <a:spcPts val="420"/>
                        </a:spcBef>
                      </a:pPr>
                      <a:r>
                        <a:rPr sz="1200" b="1" spc="-1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10-14,99</a:t>
                      </a:r>
                      <a:endParaRPr sz="1200">
                        <a:latin typeface="Calibri"/>
                        <a:cs typeface="Calibri"/>
                      </a:endParaRPr>
                    </a:p>
                  </a:txBody>
                  <a:tcPr marL="0" marR="0" marT="5334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30B6FC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215900" algn="ctr">
                        <a:lnSpc>
                          <a:spcPct val="100000"/>
                        </a:lnSpc>
                        <a:spcBef>
                          <a:spcPts val="420"/>
                        </a:spcBef>
                      </a:pPr>
                      <a:r>
                        <a:rPr sz="1200" spc="-10" dirty="0">
                          <a:latin typeface="Calibri"/>
                          <a:cs typeface="Calibri"/>
                        </a:rPr>
                        <a:t>Favorable</a:t>
                      </a:r>
                      <a:endParaRPr sz="1200">
                        <a:latin typeface="Calibri"/>
                        <a:cs typeface="Calibri"/>
                      </a:endParaRPr>
                    </a:p>
                  </a:txBody>
                  <a:tcPr marL="0" marR="0" marT="5334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F3FF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213995" algn="r">
                        <a:lnSpc>
                          <a:spcPct val="100000"/>
                        </a:lnSpc>
                        <a:spcBef>
                          <a:spcPts val="420"/>
                        </a:spcBef>
                      </a:pPr>
                      <a:r>
                        <a:rPr sz="1200" spc="-50" dirty="0">
                          <a:latin typeface="Calibri"/>
                          <a:cs typeface="Calibri"/>
                        </a:rPr>
                        <a:t>6</a:t>
                      </a:r>
                      <a:endParaRPr sz="1200">
                        <a:latin typeface="Calibri"/>
                        <a:cs typeface="Calibri"/>
                      </a:endParaRPr>
                    </a:p>
                  </a:txBody>
                  <a:tcPr marL="0" marR="0" marT="5334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F3FF"/>
                    </a:solidFill>
                  </a:tcPr>
                </a:tc>
                <a:tc>
                  <a:txBody>
                    <a:bodyPr/>
                    <a:lstStyle/>
                    <a:p>
                      <a:pPr marR="339725" algn="r">
                        <a:lnSpc>
                          <a:spcPct val="100000"/>
                        </a:lnSpc>
                        <a:spcBef>
                          <a:spcPts val="420"/>
                        </a:spcBef>
                      </a:pPr>
                      <a:r>
                        <a:rPr sz="1200" spc="-25" dirty="0">
                          <a:latin typeface="Calibri"/>
                          <a:cs typeface="Calibri"/>
                        </a:rPr>
                        <a:t>42</a:t>
                      </a:r>
                      <a:endParaRPr sz="1200">
                        <a:latin typeface="Calibri"/>
                        <a:cs typeface="Calibri"/>
                      </a:endParaRPr>
                    </a:p>
                  </a:txBody>
                  <a:tcPr marL="0" marR="0" marT="5334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F3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74320">
                <a:tc>
                  <a:txBody>
                    <a:bodyPr/>
                    <a:lstStyle/>
                    <a:p>
                      <a:pPr marL="284480">
                        <a:lnSpc>
                          <a:spcPct val="100000"/>
                        </a:lnSpc>
                        <a:spcBef>
                          <a:spcPts val="425"/>
                        </a:spcBef>
                      </a:pPr>
                      <a:r>
                        <a:rPr sz="1200" b="1" spc="-1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5-</a:t>
                      </a:r>
                      <a:r>
                        <a:rPr sz="1200" b="1" spc="-2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9,99</a:t>
                      </a:r>
                      <a:endParaRPr sz="1200">
                        <a:latin typeface="Calibri"/>
                        <a:cs typeface="Calibri"/>
                      </a:endParaRPr>
                    </a:p>
                  </a:txBody>
                  <a:tcPr marL="0" marR="0" marT="5397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30B6FC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213995" algn="ctr">
                        <a:lnSpc>
                          <a:spcPct val="100000"/>
                        </a:lnSpc>
                        <a:spcBef>
                          <a:spcPts val="425"/>
                        </a:spcBef>
                      </a:pPr>
                      <a:r>
                        <a:rPr sz="1200" dirty="0">
                          <a:latin typeface="Calibri"/>
                          <a:cs typeface="Calibri"/>
                        </a:rPr>
                        <a:t>Poco</a:t>
                      </a:r>
                      <a:r>
                        <a:rPr sz="1200" spc="-50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200" spc="-10" dirty="0">
                          <a:latin typeface="Calibri"/>
                          <a:cs typeface="Calibri"/>
                        </a:rPr>
                        <a:t>favorable</a:t>
                      </a:r>
                      <a:endParaRPr sz="1200">
                        <a:latin typeface="Calibri"/>
                        <a:cs typeface="Calibri"/>
                      </a:endParaRPr>
                    </a:p>
                  </a:txBody>
                  <a:tcPr marL="0" marR="0" marT="5397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DE4FD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213995" algn="r">
                        <a:lnSpc>
                          <a:spcPct val="100000"/>
                        </a:lnSpc>
                        <a:spcBef>
                          <a:spcPts val="425"/>
                        </a:spcBef>
                      </a:pPr>
                      <a:r>
                        <a:rPr sz="1200" spc="-50" dirty="0">
                          <a:latin typeface="Calibri"/>
                          <a:cs typeface="Calibri"/>
                        </a:rPr>
                        <a:t>7</a:t>
                      </a:r>
                      <a:endParaRPr sz="1200">
                        <a:latin typeface="Calibri"/>
                        <a:cs typeface="Calibri"/>
                      </a:endParaRPr>
                    </a:p>
                  </a:txBody>
                  <a:tcPr marL="0" marR="0" marT="5397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DE4FD"/>
                    </a:solidFill>
                  </a:tcPr>
                </a:tc>
                <a:tc>
                  <a:txBody>
                    <a:bodyPr/>
                    <a:lstStyle/>
                    <a:p>
                      <a:pPr marR="339725" algn="r">
                        <a:lnSpc>
                          <a:spcPct val="100000"/>
                        </a:lnSpc>
                        <a:spcBef>
                          <a:spcPts val="425"/>
                        </a:spcBef>
                      </a:pPr>
                      <a:r>
                        <a:rPr sz="1200" spc="-25" dirty="0">
                          <a:latin typeface="Calibri"/>
                          <a:cs typeface="Calibri"/>
                        </a:rPr>
                        <a:t>58</a:t>
                      </a:r>
                      <a:endParaRPr sz="1200">
                        <a:latin typeface="Calibri"/>
                        <a:cs typeface="Calibri"/>
                      </a:endParaRPr>
                    </a:p>
                  </a:txBody>
                  <a:tcPr marL="0" marR="0" marT="5397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DE4F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73685">
                <a:tc>
                  <a:txBody>
                    <a:bodyPr/>
                    <a:lstStyle/>
                    <a:p>
                      <a:pPr marL="284480">
                        <a:lnSpc>
                          <a:spcPct val="100000"/>
                        </a:lnSpc>
                        <a:spcBef>
                          <a:spcPts val="425"/>
                        </a:spcBef>
                      </a:pPr>
                      <a:r>
                        <a:rPr sz="1200" b="1" spc="-1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0-</a:t>
                      </a:r>
                      <a:r>
                        <a:rPr sz="1200" b="1" spc="-20" dirty="0">
                          <a:solidFill>
                            <a:srgbClr val="FFFFFF"/>
                          </a:solidFill>
                          <a:latin typeface="Calibri"/>
                          <a:cs typeface="Calibri"/>
                        </a:rPr>
                        <a:t>4,99</a:t>
                      </a:r>
                      <a:endParaRPr sz="1200">
                        <a:latin typeface="Calibri"/>
                        <a:cs typeface="Calibri"/>
                      </a:endParaRPr>
                    </a:p>
                  </a:txBody>
                  <a:tcPr marL="0" marR="0" marT="5397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30B6FC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1216660">
                        <a:lnSpc>
                          <a:spcPct val="100000"/>
                        </a:lnSpc>
                        <a:spcBef>
                          <a:spcPts val="425"/>
                        </a:spcBef>
                      </a:pPr>
                      <a:r>
                        <a:rPr sz="1200" dirty="0">
                          <a:latin typeface="Calibri"/>
                          <a:cs typeface="Calibri"/>
                        </a:rPr>
                        <a:t>Muy</a:t>
                      </a:r>
                      <a:r>
                        <a:rPr sz="1200" spc="-15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200" spc="-10" dirty="0">
                          <a:latin typeface="Calibri"/>
                          <a:cs typeface="Calibri"/>
                        </a:rPr>
                        <a:t>Desfavorable</a:t>
                      </a:r>
                      <a:endParaRPr sz="1200">
                        <a:latin typeface="Calibri"/>
                        <a:cs typeface="Calibri"/>
                      </a:endParaRPr>
                    </a:p>
                  </a:txBody>
                  <a:tcPr marL="0" marR="0" marT="5397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F3FF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213995" algn="r">
                        <a:lnSpc>
                          <a:spcPct val="100000"/>
                        </a:lnSpc>
                        <a:spcBef>
                          <a:spcPts val="425"/>
                        </a:spcBef>
                      </a:pPr>
                      <a:r>
                        <a:rPr sz="1200" spc="-50" dirty="0">
                          <a:latin typeface="Calibri"/>
                          <a:cs typeface="Calibri"/>
                        </a:rPr>
                        <a:t>0</a:t>
                      </a:r>
                      <a:endParaRPr sz="1200">
                        <a:latin typeface="Calibri"/>
                        <a:cs typeface="Calibri"/>
                      </a:endParaRPr>
                    </a:p>
                  </a:txBody>
                  <a:tcPr marL="0" marR="0" marT="5397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F3FF"/>
                    </a:solidFill>
                  </a:tcPr>
                </a:tc>
                <a:tc>
                  <a:txBody>
                    <a:bodyPr/>
                    <a:lstStyle/>
                    <a:p>
                      <a:pPr marR="379730" algn="r">
                        <a:lnSpc>
                          <a:spcPct val="100000"/>
                        </a:lnSpc>
                        <a:spcBef>
                          <a:spcPts val="425"/>
                        </a:spcBef>
                      </a:pPr>
                      <a:r>
                        <a:rPr sz="1200" spc="-50" dirty="0">
                          <a:latin typeface="Calibri"/>
                          <a:cs typeface="Calibri"/>
                        </a:rPr>
                        <a:t>0</a:t>
                      </a:r>
                      <a:endParaRPr sz="1200">
                        <a:latin typeface="Calibri"/>
                        <a:cs typeface="Calibri"/>
                      </a:endParaRPr>
                    </a:p>
                  </a:txBody>
                  <a:tcPr marL="0" marR="0" marT="5397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F3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74320">
                <a:tc grid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30B6F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16535" algn="ctr">
                        <a:lnSpc>
                          <a:spcPct val="100000"/>
                        </a:lnSpc>
                        <a:spcBef>
                          <a:spcPts val="425"/>
                        </a:spcBef>
                      </a:pPr>
                      <a:r>
                        <a:rPr sz="1200" spc="-10" dirty="0">
                          <a:latin typeface="Calibri"/>
                          <a:cs typeface="Calibri"/>
                        </a:rPr>
                        <a:t>Total</a:t>
                      </a:r>
                      <a:endParaRPr sz="1200">
                        <a:latin typeface="Calibri"/>
                        <a:cs typeface="Calibri"/>
                      </a:endParaRPr>
                    </a:p>
                  </a:txBody>
                  <a:tcPr marL="0" marR="0" marT="5397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DE4FD"/>
                    </a:solidFill>
                  </a:tcPr>
                </a:tc>
                <a:tc>
                  <a:txBody>
                    <a:bodyPr/>
                    <a:lstStyle/>
                    <a:p>
                      <a:pPr marR="173990" algn="r">
                        <a:lnSpc>
                          <a:spcPct val="100000"/>
                        </a:lnSpc>
                        <a:spcBef>
                          <a:spcPts val="425"/>
                        </a:spcBef>
                      </a:pPr>
                      <a:r>
                        <a:rPr sz="1200" spc="-25" dirty="0">
                          <a:latin typeface="Calibri"/>
                          <a:cs typeface="Calibri"/>
                        </a:rPr>
                        <a:t>12</a:t>
                      </a:r>
                      <a:endParaRPr sz="1200">
                        <a:latin typeface="Calibri"/>
                        <a:cs typeface="Calibri"/>
                      </a:endParaRPr>
                    </a:p>
                  </a:txBody>
                  <a:tcPr marL="0" marR="0" marT="5397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DE4FD"/>
                    </a:solidFill>
                  </a:tcPr>
                </a:tc>
                <a:tc>
                  <a:txBody>
                    <a:bodyPr/>
                    <a:lstStyle/>
                    <a:p>
                      <a:pPr marR="301625" algn="r">
                        <a:lnSpc>
                          <a:spcPct val="100000"/>
                        </a:lnSpc>
                        <a:spcBef>
                          <a:spcPts val="425"/>
                        </a:spcBef>
                      </a:pPr>
                      <a:r>
                        <a:rPr sz="1200" spc="-25" dirty="0">
                          <a:latin typeface="Calibri"/>
                          <a:cs typeface="Calibri"/>
                        </a:rPr>
                        <a:t>100</a:t>
                      </a:r>
                      <a:endParaRPr sz="1200">
                        <a:latin typeface="Calibri"/>
                        <a:cs typeface="Calibri"/>
                      </a:endParaRPr>
                    </a:p>
                  </a:txBody>
                  <a:tcPr marL="0" marR="0" marT="5397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DE4F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sp>
        <p:nvSpPr>
          <p:cNvPr id="17" name="object 17"/>
          <p:cNvSpPr txBox="1"/>
          <p:nvPr/>
        </p:nvSpPr>
        <p:spPr>
          <a:xfrm>
            <a:off x="237236" y="1068451"/>
            <a:ext cx="6021705" cy="106870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048635" marR="391795" indent="-431800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Arial"/>
                <a:cs typeface="Arial"/>
              </a:rPr>
              <a:t>6ta.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Edición</a:t>
            </a:r>
            <a:r>
              <a:rPr sz="1200" b="1" spc="-10" dirty="0">
                <a:latin typeface="Arial"/>
                <a:cs typeface="Arial"/>
              </a:rPr>
              <a:t> Volumen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I</a:t>
            </a:r>
            <a:r>
              <a:rPr sz="1200" b="1" spc="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Enero</a:t>
            </a:r>
            <a:r>
              <a:rPr sz="1200" b="1" spc="-3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a</a:t>
            </a:r>
            <a:r>
              <a:rPr sz="1200" b="1" spc="-2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Julio</a:t>
            </a:r>
            <a:r>
              <a:rPr sz="1200" b="1" spc="-5" dirty="0">
                <a:latin typeface="Arial"/>
                <a:cs typeface="Arial"/>
              </a:rPr>
              <a:t> </a:t>
            </a:r>
            <a:r>
              <a:rPr sz="1200" b="1" spc="-20" dirty="0">
                <a:latin typeface="Arial"/>
                <a:cs typeface="Arial"/>
              </a:rPr>
              <a:t>2021 </a:t>
            </a:r>
            <a:r>
              <a:rPr sz="1200" b="1" dirty="0">
                <a:latin typeface="Arial"/>
                <a:cs typeface="Arial"/>
              </a:rPr>
              <a:t>Revista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Semestral-</a:t>
            </a:r>
            <a:r>
              <a:rPr sz="1200" b="1" spc="-40" dirty="0">
                <a:latin typeface="Arial"/>
                <a:cs typeface="Arial"/>
              </a:rPr>
              <a:t> </a:t>
            </a:r>
            <a:r>
              <a:rPr sz="1200" b="1" spc="-10" dirty="0">
                <a:latin typeface="Arial"/>
                <a:cs typeface="Arial"/>
              </a:rPr>
              <a:t>Venezuela</a:t>
            </a:r>
            <a:endParaRPr sz="12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1070"/>
              </a:spcBef>
            </a:pPr>
            <a:endParaRPr sz="12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</a:pPr>
            <a:r>
              <a:rPr sz="1200" b="1" dirty="0">
                <a:latin typeface="Times New Roman"/>
                <a:cs typeface="Times New Roman"/>
              </a:rPr>
              <a:t>Cuadro</a:t>
            </a:r>
            <a:r>
              <a:rPr sz="1200" b="1" spc="-45" dirty="0">
                <a:latin typeface="Times New Roman"/>
                <a:cs typeface="Times New Roman"/>
              </a:rPr>
              <a:t> </a:t>
            </a:r>
            <a:r>
              <a:rPr sz="1200" b="1" spc="-50" dirty="0">
                <a:latin typeface="Times New Roman"/>
                <a:cs typeface="Times New Roman"/>
              </a:rPr>
              <a:t>3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1200" b="1" dirty="0">
                <a:latin typeface="Times New Roman"/>
                <a:cs typeface="Times New Roman"/>
              </a:rPr>
              <a:t>Aspectos</a:t>
            </a:r>
            <a:r>
              <a:rPr sz="1200" b="1" spc="-4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registrados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durante</a:t>
            </a:r>
            <a:r>
              <a:rPr sz="1200" b="1" spc="-3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la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observación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relativa</a:t>
            </a:r>
            <a:r>
              <a:rPr sz="1200" b="1" spc="-1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a</a:t>
            </a:r>
            <a:r>
              <a:rPr sz="1200" b="1" spc="-3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la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aplicación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</a:t>
            </a:r>
            <a:r>
              <a:rPr sz="1200" b="1" spc="-4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destrezas</a:t>
            </a:r>
            <a:r>
              <a:rPr sz="1200" b="1" spc="-10" dirty="0">
                <a:latin typeface="Times New Roman"/>
                <a:cs typeface="Times New Roman"/>
              </a:rPr>
              <a:t> facilitativas</a:t>
            </a:r>
            <a:endParaRPr sz="1200">
              <a:latin typeface="Times New Roman"/>
              <a:cs typeface="Times New Roman"/>
            </a:endParaRPr>
          </a:p>
        </p:txBody>
      </p:sp>
      <p:graphicFrame>
        <p:nvGraphicFramePr>
          <p:cNvPr id="18" name="object 18"/>
          <p:cNvGraphicFramePr>
            <a:graphicFrameLocks noGrp="1"/>
          </p:cNvGraphicFramePr>
          <p:nvPr/>
        </p:nvGraphicFramePr>
        <p:xfrm>
          <a:off x="202984" y="6171184"/>
          <a:ext cx="6439533" cy="164465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07759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0322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89154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385569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05791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1623694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18288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38100">
                      <a:solidFill>
                        <a:srgbClr val="FFFFFF"/>
                      </a:solidFill>
                      <a:prstDash val="solid"/>
                    </a:lnB>
                    <a:solidFill>
                      <a:srgbClr val="30B6FC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38100">
                      <a:solidFill>
                        <a:srgbClr val="FFFFFF"/>
                      </a:solidFill>
                      <a:prstDash val="solid"/>
                    </a:lnB>
                    <a:solidFill>
                      <a:srgbClr val="30B6FC"/>
                    </a:solidFill>
                  </a:tcPr>
                </a:tc>
                <a:tc>
                  <a:txBody>
                    <a:bodyPr/>
                    <a:lstStyle/>
                    <a:p>
                      <a:pPr marR="79375" algn="r">
                        <a:lnSpc>
                          <a:spcPts val="1340"/>
                        </a:lnSpc>
                      </a:pPr>
                      <a:r>
                        <a:rPr sz="1200" b="1" spc="-10" dirty="0">
                          <a:solidFill>
                            <a:srgbClr val="FFFFFF"/>
                          </a:solidFill>
                          <a:latin typeface="Times New Roman"/>
                          <a:cs typeface="Times New Roman"/>
                        </a:rPr>
                        <a:t>Motivación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38100">
                      <a:solidFill>
                        <a:srgbClr val="FFFFFF"/>
                      </a:solidFill>
                      <a:prstDash val="solid"/>
                    </a:lnB>
                    <a:solidFill>
                      <a:srgbClr val="30B6FC"/>
                    </a:solidFill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ts val="1340"/>
                        </a:lnSpc>
                      </a:pPr>
                      <a:r>
                        <a:rPr sz="1200" b="1" spc="-10" dirty="0">
                          <a:solidFill>
                            <a:srgbClr val="FFFFFF"/>
                          </a:solidFill>
                          <a:latin typeface="Times New Roman"/>
                          <a:cs typeface="Times New Roman"/>
                        </a:rPr>
                        <a:t>Variación</a:t>
                      </a:r>
                      <a:r>
                        <a:rPr sz="1200" b="1" spc="-55" dirty="0">
                          <a:solidFill>
                            <a:srgbClr val="FFFFFF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b="1" spc="-10" dirty="0">
                          <a:solidFill>
                            <a:srgbClr val="FFFFFF"/>
                          </a:solidFill>
                          <a:latin typeface="Times New Roman"/>
                          <a:cs typeface="Times New Roman"/>
                        </a:rPr>
                        <a:t>estím.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38100">
                      <a:solidFill>
                        <a:srgbClr val="FFFFFF"/>
                      </a:solidFill>
                      <a:prstDash val="solid"/>
                    </a:lnB>
                    <a:solidFill>
                      <a:srgbClr val="30B6FC"/>
                    </a:solidFill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ts val="1340"/>
                        </a:lnSpc>
                      </a:pPr>
                      <a:r>
                        <a:rPr sz="1200" b="1" spc="-10" dirty="0">
                          <a:solidFill>
                            <a:srgbClr val="FFFFFF"/>
                          </a:solidFill>
                          <a:latin typeface="Times New Roman"/>
                          <a:cs typeface="Times New Roman"/>
                        </a:rPr>
                        <a:t>Interacción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38100">
                      <a:solidFill>
                        <a:srgbClr val="FFFFFF"/>
                      </a:solidFill>
                      <a:prstDash val="solid"/>
                    </a:lnB>
                    <a:solidFill>
                      <a:srgbClr val="30B6FC"/>
                    </a:solidFill>
                  </a:tcPr>
                </a:tc>
                <a:tc>
                  <a:txBody>
                    <a:bodyPr/>
                    <a:lstStyle/>
                    <a:p>
                      <a:pPr marL="69215">
                        <a:lnSpc>
                          <a:spcPts val="1340"/>
                        </a:lnSpc>
                      </a:pPr>
                      <a:r>
                        <a:rPr sz="1200" b="1" spc="-10" dirty="0">
                          <a:solidFill>
                            <a:srgbClr val="FFFFFF"/>
                          </a:solidFill>
                          <a:latin typeface="Times New Roman"/>
                          <a:cs typeface="Times New Roman"/>
                        </a:rPr>
                        <a:t>Retroalimentación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38100">
                      <a:solidFill>
                        <a:srgbClr val="FFFFFF"/>
                      </a:solidFill>
                      <a:prstDash val="solid"/>
                    </a:lnB>
                    <a:solidFill>
                      <a:srgbClr val="30B6F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82880">
                <a:tc>
                  <a:txBody>
                    <a:bodyPr/>
                    <a:lstStyle/>
                    <a:p>
                      <a:pPr marL="284480">
                        <a:lnSpc>
                          <a:spcPts val="1340"/>
                        </a:lnSpc>
                      </a:pPr>
                      <a:r>
                        <a:rPr sz="1200" b="1" dirty="0">
                          <a:solidFill>
                            <a:srgbClr val="FFFFFF"/>
                          </a:solidFill>
                          <a:latin typeface="Times New Roman"/>
                          <a:cs typeface="Times New Roman"/>
                        </a:rPr>
                        <a:t>N</a:t>
                      </a:r>
                      <a:r>
                        <a:rPr sz="1200" b="1" spc="-30" dirty="0">
                          <a:solidFill>
                            <a:srgbClr val="FFFFFF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b="1" spc="-10" dirty="0">
                          <a:solidFill>
                            <a:srgbClr val="FFFFFF"/>
                          </a:solidFill>
                          <a:latin typeface="Times New Roman"/>
                          <a:cs typeface="Times New Roman"/>
                        </a:rPr>
                        <a:t>Válidos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30B6FC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DE4FD"/>
                    </a:solidFill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340"/>
                        </a:lnSpc>
                      </a:pPr>
                      <a:r>
                        <a:rPr sz="1200" spc="-25" dirty="0">
                          <a:latin typeface="Times New Roman"/>
                          <a:cs typeface="Times New Roman"/>
                        </a:rPr>
                        <a:t>12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DE4FD"/>
                    </a:solidFill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340"/>
                        </a:lnSpc>
                      </a:pPr>
                      <a:r>
                        <a:rPr sz="1200" spc="-25" dirty="0">
                          <a:latin typeface="Times New Roman"/>
                          <a:cs typeface="Times New Roman"/>
                        </a:rPr>
                        <a:t>12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DE4FD"/>
                    </a:solidFill>
                  </a:tcPr>
                </a:tc>
                <a:tc>
                  <a:txBody>
                    <a:bodyPr/>
                    <a:lstStyle/>
                    <a:p>
                      <a:pPr marR="62230" algn="r">
                        <a:lnSpc>
                          <a:spcPts val="1340"/>
                        </a:lnSpc>
                      </a:pPr>
                      <a:r>
                        <a:rPr sz="1200" spc="-25" dirty="0">
                          <a:latin typeface="Times New Roman"/>
                          <a:cs typeface="Times New Roman"/>
                        </a:rPr>
                        <a:t>12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DE4FD"/>
                    </a:solidFill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340"/>
                        </a:lnSpc>
                      </a:pPr>
                      <a:r>
                        <a:rPr sz="1200" spc="-25" dirty="0">
                          <a:latin typeface="Times New Roman"/>
                          <a:cs typeface="Times New Roman"/>
                        </a:rPr>
                        <a:t>12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DE4F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82880">
                <a:tc>
                  <a:txBody>
                    <a:bodyPr/>
                    <a:lstStyle/>
                    <a:p>
                      <a:pPr marL="284480">
                        <a:lnSpc>
                          <a:spcPts val="1340"/>
                        </a:lnSpc>
                      </a:pPr>
                      <a:r>
                        <a:rPr sz="1200" b="1" spc="-10" dirty="0">
                          <a:solidFill>
                            <a:srgbClr val="FFFFFF"/>
                          </a:solidFill>
                          <a:latin typeface="Times New Roman"/>
                          <a:cs typeface="Times New Roman"/>
                        </a:rPr>
                        <a:t>Perdidos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30B6FC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F3FF"/>
                    </a:solidFill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40"/>
                        </a:lnSpc>
                      </a:pPr>
                      <a:r>
                        <a:rPr sz="1200" spc="-50" dirty="0">
                          <a:latin typeface="Times New Roman"/>
                          <a:cs typeface="Times New Roman"/>
                        </a:rPr>
                        <a:t>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F3FF"/>
                    </a:solidFill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340"/>
                        </a:lnSpc>
                      </a:pPr>
                      <a:r>
                        <a:rPr sz="1200" spc="-50" dirty="0">
                          <a:latin typeface="Times New Roman"/>
                          <a:cs typeface="Times New Roman"/>
                        </a:rPr>
                        <a:t>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F3FF"/>
                    </a:solidFill>
                  </a:tcPr>
                </a:tc>
                <a:tc>
                  <a:txBody>
                    <a:bodyPr/>
                    <a:lstStyle/>
                    <a:p>
                      <a:pPr marR="62230" algn="r">
                        <a:lnSpc>
                          <a:spcPts val="1340"/>
                        </a:lnSpc>
                      </a:pPr>
                      <a:r>
                        <a:rPr sz="1200" spc="-50" dirty="0">
                          <a:latin typeface="Times New Roman"/>
                          <a:cs typeface="Times New Roman"/>
                        </a:rPr>
                        <a:t>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F3FF"/>
                    </a:solidFill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340"/>
                        </a:lnSpc>
                      </a:pPr>
                      <a:r>
                        <a:rPr sz="1200" spc="-50" dirty="0">
                          <a:latin typeface="Times New Roman"/>
                          <a:cs typeface="Times New Roman"/>
                        </a:rPr>
                        <a:t>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F3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82880">
                <a:tc>
                  <a:txBody>
                    <a:bodyPr/>
                    <a:lstStyle/>
                    <a:p>
                      <a:pPr marL="284480">
                        <a:lnSpc>
                          <a:spcPts val="1340"/>
                        </a:lnSpc>
                      </a:pPr>
                      <a:r>
                        <a:rPr sz="1200" b="1" spc="-10" dirty="0">
                          <a:solidFill>
                            <a:srgbClr val="FFFFFF"/>
                          </a:solidFill>
                          <a:latin typeface="Times New Roman"/>
                          <a:cs typeface="Times New Roman"/>
                        </a:rPr>
                        <a:t>Mediana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30B6FC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DE4FD"/>
                    </a:solidFill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340"/>
                        </a:lnSpc>
                      </a:pPr>
                      <a:r>
                        <a:rPr sz="1200" spc="-10" dirty="0">
                          <a:latin typeface="Times New Roman"/>
                          <a:cs typeface="Times New Roman"/>
                        </a:rPr>
                        <a:t>12,0000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DE4FD"/>
                    </a:solidFill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340"/>
                        </a:lnSpc>
                      </a:pPr>
                      <a:r>
                        <a:rPr sz="1200" spc="-10" dirty="0">
                          <a:latin typeface="Times New Roman"/>
                          <a:cs typeface="Times New Roman"/>
                        </a:rPr>
                        <a:t>10,3000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DE4FD"/>
                    </a:solidFill>
                  </a:tcPr>
                </a:tc>
                <a:tc>
                  <a:txBody>
                    <a:bodyPr/>
                    <a:lstStyle/>
                    <a:p>
                      <a:pPr marR="62230" algn="r">
                        <a:lnSpc>
                          <a:spcPts val="1340"/>
                        </a:lnSpc>
                      </a:pPr>
                      <a:r>
                        <a:rPr sz="1200" spc="-10" dirty="0">
                          <a:latin typeface="Times New Roman"/>
                          <a:cs typeface="Times New Roman"/>
                        </a:rPr>
                        <a:t>13,5000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DE4FD"/>
                    </a:solidFill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340"/>
                        </a:lnSpc>
                      </a:pPr>
                      <a:r>
                        <a:rPr sz="1200" spc="-10" dirty="0">
                          <a:latin typeface="Times New Roman"/>
                          <a:cs typeface="Times New Roman"/>
                        </a:rPr>
                        <a:t>7,4100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DE4F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82245">
                <a:tc>
                  <a:txBody>
                    <a:bodyPr/>
                    <a:lstStyle/>
                    <a:p>
                      <a:pPr marL="284480">
                        <a:lnSpc>
                          <a:spcPts val="1340"/>
                        </a:lnSpc>
                      </a:pPr>
                      <a:r>
                        <a:rPr sz="1200" b="1" spc="-10" dirty="0">
                          <a:solidFill>
                            <a:srgbClr val="FFFFFF"/>
                          </a:solidFill>
                          <a:latin typeface="Times New Roman"/>
                          <a:cs typeface="Times New Roman"/>
                        </a:rPr>
                        <a:t>Mínimo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30B6FC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F3FF"/>
                    </a:solidFill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40"/>
                        </a:lnSpc>
                      </a:pPr>
                      <a:r>
                        <a:rPr sz="1200" spc="-50" dirty="0">
                          <a:latin typeface="Times New Roman"/>
                          <a:cs typeface="Times New Roman"/>
                        </a:rPr>
                        <a:t>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F3FF"/>
                    </a:solidFill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340"/>
                        </a:lnSpc>
                      </a:pPr>
                      <a:r>
                        <a:rPr sz="1200" spc="-50" dirty="0">
                          <a:latin typeface="Times New Roman"/>
                          <a:cs typeface="Times New Roman"/>
                        </a:rPr>
                        <a:t>6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F3FF"/>
                    </a:solidFill>
                  </a:tcPr>
                </a:tc>
                <a:tc>
                  <a:txBody>
                    <a:bodyPr/>
                    <a:lstStyle/>
                    <a:p>
                      <a:pPr marR="62230" algn="r">
                        <a:lnSpc>
                          <a:spcPts val="1340"/>
                        </a:lnSpc>
                      </a:pPr>
                      <a:r>
                        <a:rPr sz="1200" spc="-25" dirty="0">
                          <a:latin typeface="Times New Roman"/>
                          <a:cs typeface="Times New Roman"/>
                        </a:rPr>
                        <a:t>10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F3FF"/>
                    </a:solidFill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340"/>
                        </a:lnSpc>
                      </a:pPr>
                      <a:r>
                        <a:rPr sz="1200" spc="-50" dirty="0">
                          <a:latin typeface="Times New Roman"/>
                          <a:cs typeface="Times New Roman"/>
                        </a:rPr>
                        <a:t>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F3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82880">
                <a:tc>
                  <a:txBody>
                    <a:bodyPr/>
                    <a:lstStyle/>
                    <a:p>
                      <a:pPr marL="284480">
                        <a:lnSpc>
                          <a:spcPts val="1340"/>
                        </a:lnSpc>
                      </a:pPr>
                      <a:r>
                        <a:rPr sz="1200" b="1" spc="-10" dirty="0">
                          <a:solidFill>
                            <a:srgbClr val="FFFFFF"/>
                          </a:solidFill>
                          <a:latin typeface="Times New Roman"/>
                          <a:cs typeface="Times New Roman"/>
                        </a:rPr>
                        <a:t>Máximo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30B6FC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DE4FD"/>
                    </a:solidFill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340"/>
                        </a:lnSpc>
                      </a:pPr>
                      <a:r>
                        <a:rPr sz="1200" spc="-25" dirty="0">
                          <a:latin typeface="Times New Roman"/>
                          <a:cs typeface="Times New Roman"/>
                        </a:rPr>
                        <a:t>14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DE4FD"/>
                    </a:solidFill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340"/>
                        </a:lnSpc>
                      </a:pPr>
                      <a:r>
                        <a:rPr sz="1200" spc="-25" dirty="0">
                          <a:latin typeface="Times New Roman"/>
                          <a:cs typeface="Times New Roman"/>
                        </a:rPr>
                        <a:t>18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DE4FD"/>
                    </a:solidFill>
                  </a:tcPr>
                </a:tc>
                <a:tc>
                  <a:txBody>
                    <a:bodyPr/>
                    <a:lstStyle/>
                    <a:p>
                      <a:pPr marR="62230" algn="r">
                        <a:lnSpc>
                          <a:spcPts val="1340"/>
                        </a:lnSpc>
                      </a:pPr>
                      <a:r>
                        <a:rPr sz="1200" spc="-25" dirty="0">
                          <a:latin typeface="Times New Roman"/>
                          <a:cs typeface="Times New Roman"/>
                        </a:rPr>
                        <a:t>18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DE4FD"/>
                    </a:solidFill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340"/>
                        </a:lnSpc>
                      </a:pPr>
                      <a:r>
                        <a:rPr sz="1200" spc="-25" dirty="0">
                          <a:latin typeface="Times New Roman"/>
                          <a:cs typeface="Times New Roman"/>
                        </a:rPr>
                        <a:t>18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DE4F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8288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30B6FC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340"/>
                        </a:lnSpc>
                      </a:pPr>
                      <a:r>
                        <a:rPr sz="1200" spc="-25" dirty="0">
                          <a:latin typeface="Times New Roman"/>
                          <a:cs typeface="Times New Roman"/>
                        </a:rPr>
                        <a:t>25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F3FF"/>
                    </a:solidFill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340"/>
                        </a:lnSpc>
                      </a:pPr>
                      <a:r>
                        <a:rPr sz="1200" spc="-10" dirty="0">
                          <a:latin typeface="Times New Roman"/>
                          <a:cs typeface="Times New Roman"/>
                        </a:rPr>
                        <a:t>8,5000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F3FF"/>
                    </a:solidFill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340"/>
                        </a:lnSpc>
                      </a:pPr>
                      <a:r>
                        <a:rPr sz="1200" spc="-10" dirty="0">
                          <a:latin typeface="Times New Roman"/>
                          <a:cs typeface="Times New Roman"/>
                        </a:rPr>
                        <a:t>8,0000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F3FF"/>
                    </a:solidFill>
                  </a:tcPr>
                </a:tc>
                <a:tc>
                  <a:txBody>
                    <a:bodyPr/>
                    <a:lstStyle/>
                    <a:p>
                      <a:pPr marR="62230" algn="r">
                        <a:lnSpc>
                          <a:spcPts val="1340"/>
                        </a:lnSpc>
                      </a:pPr>
                      <a:r>
                        <a:rPr sz="1200" spc="-10" dirty="0">
                          <a:latin typeface="Times New Roman"/>
                          <a:cs typeface="Times New Roman"/>
                        </a:rPr>
                        <a:t>11,5000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F3FF"/>
                    </a:solidFill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340"/>
                        </a:lnSpc>
                      </a:pPr>
                      <a:r>
                        <a:rPr sz="1200" spc="-10" dirty="0">
                          <a:latin typeface="Times New Roman"/>
                          <a:cs typeface="Times New Roman"/>
                        </a:rPr>
                        <a:t>2,5000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F3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82880">
                <a:tc>
                  <a:txBody>
                    <a:bodyPr/>
                    <a:lstStyle/>
                    <a:p>
                      <a:pPr marL="284480">
                        <a:lnSpc>
                          <a:spcPts val="1340"/>
                        </a:lnSpc>
                      </a:pPr>
                      <a:r>
                        <a:rPr sz="1200" b="1" spc="-10" dirty="0">
                          <a:solidFill>
                            <a:srgbClr val="FFFFFF"/>
                          </a:solidFill>
                          <a:latin typeface="Times New Roman"/>
                          <a:cs typeface="Times New Roman"/>
                        </a:rPr>
                        <a:t>Percentiles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30B6FC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340"/>
                        </a:lnSpc>
                      </a:pPr>
                      <a:r>
                        <a:rPr sz="1200" spc="-25" dirty="0">
                          <a:latin typeface="Times New Roman"/>
                          <a:cs typeface="Times New Roman"/>
                        </a:rPr>
                        <a:t>50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DE4FD"/>
                    </a:solidFill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340"/>
                        </a:lnSpc>
                      </a:pPr>
                      <a:r>
                        <a:rPr sz="1200" spc="-10" dirty="0">
                          <a:latin typeface="Times New Roman"/>
                          <a:cs typeface="Times New Roman"/>
                        </a:rPr>
                        <a:t>12,0000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DE4FD"/>
                    </a:solidFill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340"/>
                        </a:lnSpc>
                      </a:pPr>
                      <a:r>
                        <a:rPr sz="1200" spc="-10" dirty="0">
                          <a:latin typeface="Times New Roman"/>
                          <a:cs typeface="Times New Roman"/>
                        </a:rPr>
                        <a:t>10,3000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DE4FD"/>
                    </a:solidFill>
                  </a:tcPr>
                </a:tc>
                <a:tc>
                  <a:txBody>
                    <a:bodyPr/>
                    <a:lstStyle/>
                    <a:p>
                      <a:pPr marR="62230" algn="r">
                        <a:lnSpc>
                          <a:spcPts val="1340"/>
                        </a:lnSpc>
                      </a:pPr>
                      <a:r>
                        <a:rPr sz="1200" spc="-10" dirty="0">
                          <a:latin typeface="Times New Roman"/>
                          <a:cs typeface="Times New Roman"/>
                        </a:rPr>
                        <a:t>13,5000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DE4FD"/>
                    </a:solidFill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340"/>
                        </a:lnSpc>
                      </a:pPr>
                      <a:r>
                        <a:rPr sz="1200" spc="-10" dirty="0">
                          <a:latin typeface="Times New Roman"/>
                          <a:cs typeface="Times New Roman"/>
                        </a:rPr>
                        <a:t>7,4100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DE4F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8224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30B6FC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340"/>
                        </a:lnSpc>
                      </a:pPr>
                      <a:r>
                        <a:rPr sz="1200" spc="-25" dirty="0">
                          <a:latin typeface="Times New Roman"/>
                          <a:cs typeface="Times New Roman"/>
                        </a:rPr>
                        <a:t>75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F3FF"/>
                    </a:solidFill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340"/>
                        </a:lnSpc>
                      </a:pPr>
                      <a:r>
                        <a:rPr sz="1200" spc="-10" dirty="0">
                          <a:latin typeface="Times New Roman"/>
                          <a:cs typeface="Times New Roman"/>
                        </a:rPr>
                        <a:t>13,0000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F3FF"/>
                    </a:solidFill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340"/>
                        </a:lnSpc>
                      </a:pPr>
                      <a:r>
                        <a:rPr sz="1200" spc="-10" dirty="0">
                          <a:latin typeface="Times New Roman"/>
                          <a:cs typeface="Times New Roman"/>
                        </a:rPr>
                        <a:t>16,0000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F3FF"/>
                    </a:solidFill>
                  </a:tcPr>
                </a:tc>
                <a:tc>
                  <a:txBody>
                    <a:bodyPr/>
                    <a:lstStyle/>
                    <a:p>
                      <a:pPr marR="62230" algn="r">
                        <a:lnSpc>
                          <a:spcPts val="1340"/>
                        </a:lnSpc>
                      </a:pPr>
                      <a:r>
                        <a:rPr sz="1200" spc="-10" dirty="0">
                          <a:latin typeface="Times New Roman"/>
                          <a:cs typeface="Times New Roman"/>
                        </a:rPr>
                        <a:t>15,0000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F3FF"/>
                    </a:solidFill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340"/>
                        </a:lnSpc>
                      </a:pPr>
                      <a:r>
                        <a:rPr sz="1200" spc="-10" dirty="0">
                          <a:latin typeface="Times New Roman"/>
                          <a:cs typeface="Times New Roman"/>
                        </a:rPr>
                        <a:t>11,2500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8F3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  <p:sp>
        <p:nvSpPr>
          <p:cNvPr id="19" name="object 19"/>
          <p:cNvSpPr txBox="1"/>
          <p:nvPr/>
        </p:nvSpPr>
        <p:spPr>
          <a:xfrm>
            <a:off x="245160" y="4003166"/>
            <a:ext cx="6403975" cy="2073275"/>
          </a:xfrm>
          <a:prstGeom prst="rect">
            <a:avLst/>
          </a:prstGeom>
        </p:spPr>
        <p:txBody>
          <a:bodyPr vert="horz" wrap="square" lIns="0" tIns="106680" rIns="0" bIns="0" rtlCol="0">
            <a:spAutoFit/>
          </a:bodyPr>
          <a:lstStyle/>
          <a:p>
            <a:pPr marL="336550">
              <a:lnSpc>
                <a:spcPct val="100000"/>
              </a:lnSpc>
              <a:spcBef>
                <a:spcPts val="840"/>
              </a:spcBef>
            </a:pPr>
            <a:r>
              <a:rPr sz="1200" i="1" dirty="0">
                <a:latin typeface="Times New Roman"/>
                <a:cs typeface="Times New Roman"/>
              </a:rPr>
              <a:t>Nota.</a:t>
            </a:r>
            <a:r>
              <a:rPr sz="1200" i="1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Fuente: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Base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datos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investigación. (Excel, </a:t>
            </a:r>
            <a:r>
              <a:rPr sz="1200" spc="-10" dirty="0">
                <a:latin typeface="Times New Roman"/>
                <a:cs typeface="Times New Roman"/>
              </a:rPr>
              <a:t>2007)</a:t>
            </a:r>
            <a:endParaRPr sz="1200">
              <a:latin typeface="Times New Roman"/>
              <a:cs typeface="Times New Roman"/>
            </a:endParaRPr>
          </a:p>
          <a:p>
            <a:pPr marL="408305" marR="5080" indent="-363220" algn="just">
              <a:lnSpc>
                <a:spcPct val="100000"/>
              </a:lnSpc>
              <a:spcBef>
                <a:spcPts val="740"/>
              </a:spcBef>
            </a:pP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otra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parte,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cuadro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5,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valor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mediana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(Md)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8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dimensión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retroalimentación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diferencia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estar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muy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debajo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resto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dimensiones,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valor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Md=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7,41. </a:t>
            </a:r>
            <a:r>
              <a:rPr sz="1200" dirty="0">
                <a:latin typeface="Times New Roman"/>
                <a:cs typeface="Times New Roman"/>
              </a:rPr>
              <a:t>Mientras</a:t>
            </a:r>
            <a:r>
              <a:rPr sz="1200" spc="4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40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40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motivación</a:t>
            </a:r>
            <a:r>
              <a:rPr sz="1200" spc="4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tiene</a:t>
            </a:r>
            <a:r>
              <a:rPr sz="1200" spc="4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40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Md=</a:t>
            </a:r>
            <a:r>
              <a:rPr sz="1200" spc="4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12,00;</a:t>
            </a:r>
            <a:r>
              <a:rPr sz="1200" spc="4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variación</a:t>
            </a:r>
            <a:r>
              <a:rPr sz="1200" spc="4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4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estímulos</a:t>
            </a:r>
            <a:r>
              <a:rPr sz="1200" spc="4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Md=</a:t>
            </a:r>
            <a:r>
              <a:rPr sz="1200" spc="40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10,30</a:t>
            </a:r>
            <a:r>
              <a:rPr sz="1200" spc="415" dirty="0">
                <a:latin typeface="Times New Roman"/>
                <a:cs typeface="Times New Roman"/>
              </a:rPr>
              <a:t> </a:t>
            </a:r>
            <a:r>
              <a:rPr sz="1200" spc="-50" dirty="0">
                <a:latin typeface="Times New Roman"/>
                <a:cs typeface="Times New Roman"/>
              </a:rPr>
              <a:t>e </a:t>
            </a:r>
            <a:r>
              <a:rPr sz="1200" dirty="0">
                <a:latin typeface="Times New Roman"/>
                <a:cs typeface="Times New Roman"/>
              </a:rPr>
              <a:t>interacción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dinámica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Md=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13,50.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puede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afirmar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precisión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4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docentes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observados,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manera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deliberada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hacen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esfuerzos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porque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proceso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mediación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aula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sea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llevado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spc="-50" dirty="0">
                <a:latin typeface="Times New Roman"/>
                <a:cs typeface="Times New Roman"/>
              </a:rPr>
              <a:t>a </a:t>
            </a:r>
            <a:r>
              <a:rPr sz="1200" dirty="0">
                <a:latin typeface="Times New Roman"/>
                <a:cs typeface="Times New Roman"/>
              </a:rPr>
              <a:t>cabo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manera </a:t>
            </a:r>
            <a:r>
              <a:rPr sz="1200" spc="-10" dirty="0">
                <a:latin typeface="Times New Roman"/>
                <a:cs typeface="Times New Roman"/>
              </a:rPr>
              <a:t>favorable.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0"/>
              </a:spcBef>
            </a:pP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1200" b="1" dirty="0">
                <a:latin typeface="Times New Roman"/>
                <a:cs typeface="Times New Roman"/>
              </a:rPr>
              <a:t>Cuadro</a:t>
            </a:r>
            <a:r>
              <a:rPr sz="1200" b="1" spc="-45" dirty="0">
                <a:latin typeface="Times New Roman"/>
                <a:cs typeface="Times New Roman"/>
              </a:rPr>
              <a:t> </a:t>
            </a:r>
            <a:r>
              <a:rPr sz="1200" b="1" spc="-50" dirty="0">
                <a:latin typeface="Times New Roman"/>
                <a:cs typeface="Times New Roman"/>
              </a:rPr>
              <a:t>5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1200" b="1" dirty="0">
                <a:latin typeface="Times New Roman"/>
                <a:cs typeface="Times New Roman"/>
              </a:rPr>
              <a:t>Estadístico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mediana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(Md)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en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las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dimensiones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</a:t>
            </a:r>
            <a:r>
              <a:rPr sz="1200" b="1" spc="-3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destrezas </a:t>
            </a:r>
            <a:r>
              <a:rPr sz="1200" b="1" spc="-10" dirty="0">
                <a:latin typeface="Times New Roman"/>
                <a:cs typeface="Times New Roman"/>
              </a:rPr>
              <a:t>facilitativas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305815" y="7853273"/>
            <a:ext cx="3701415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i="1" dirty="0">
                <a:latin typeface="Times New Roman"/>
                <a:cs typeface="Times New Roman"/>
              </a:rPr>
              <a:t>Nota</a:t>
            </a:r>
            <a:r>
              <a:rPr sz="1200" dirty="0">
                <a:latin typeface="Times New Roman"/>
                <a:cs typeface="Times New Roman"/>
              </a:rPr>
              <a:t>.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Fuente: Base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datos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investigación.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(Spss</a:t>
            </a:r>
            <a:r>
              <a:rPr sz="1200" spc="-6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V.18)</a:t>
            </a:r>
            <a:endParaRPr sz="1200">
              <a:latin typeface="Times New Roman"/>
              <a:cs typeface="Times New Roman"/>
            </a:endParaRPr>
          </a:p>
        </p:txBody>
      </p:sp>
      <p:pic>
        <p:nvPicPr>
          <p:cNvPr id="21" name="object 21"/>
          <p:cNvPicPr/>
          <p:nvPr/>
        </p:nvPicPr>
        <p:blipFill>
          <a:blip r:embed="rId13" cstate="print"/>
          <a:stretch>
            <a:fillRect/>
          </a:stretch>
        </p:blipFill>
        <p:spPr>
          <a:xfrm>
            <a:off x="4725161" y="164274"/>
            <a:ext cx="1805305" cy="893889"/>
          </a:xfrm>
          <a:prstGeom prst="rect">
            <a:avLst/>
          </a:prstGeom>
        </p:spPr>
      </p:pic>
      <p:sp>
        <p:nvSpPr>
          <p:cNvPr id="22" name="object 22"/>
          <p:cNvSpPr txBox="1"/>
          <p:nvPr/>
        </p:nvSpPr>
        <p:spPr>
          <a:xfrm>
            <a:off x="1316482" y="8261840"/>
            <a:ext cx="4224655" cy="372745"/>
          </a:xfrm>
          <a:prstGeom prst="rect">
            <a:avLst/>
          </a:prstGeom>
        </p:spPr>
        <p:txBody>
          <a:bodyPr vert="horz" wrap="square" lIns="0" tIns="6350" rIns="0" bIns="0" rtlCol="0">
            <a:spAutoFit/>
          </a:bodyPr>
          <a:lstStyle/>
          <a:p>
            <a:pPr marL="1385570" marR="5080" indent="-1373505">
              <a:lnSpc>
                <a:spcPts val="1400"/>
              </a:lnSpc>
              <a:spcBef>
                <a:spcPts val="50"/>
              </a:spcBef>
            </a:pPr>
            <a:r>
              <a:rPr sz="1200" b="1" dirty="0">
                <a:latin typeface="Times New Roman"/>
                <a:cs typeface="Times New Roman"/>
              </a:rPr>
              <a:t>“Destrezas</a:t>
            </a:r>
            <a:r>
              <a:rPr sz="1200" b="1" spc="-4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Facilitativas </a:t>
            </a:r>
            <a:r>
              <a:rPr sz="1200" b="1" spc="-10" dirty="0">
                <a:latin typeface="Times New Roman"/>
                <a:cs typeface="Times New Roman"/>
              </a:rPr>
              <a:t>del</a:t>
            </a:r>
            <a:r>
              <a:rPr sz="1200" b="1" spc="-7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Aprendizaje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en</a:t>
            </a:r>
            <a:r>
              <a:rPr sz="1200" b="1" spc="-4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la</a:t>
            </a:r>
            <a:r>
              <a:rPr sz="1200" b="1" spc="-4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Praxis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del</a:t>
            </a:r>
            <a:r>
              <a:rPr sz="1200" b="1" spc="-40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Docente </a:t>
            </a:r>
            <a:r>
              <a:rPr sz="1200" b="1" dirty="0">
                <a:latin typeface="Times New Roman"/>
                <a:cs typeface="Times New Roman"/>
              </a:rPr>
              <a:t>de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Educación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Básica.”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2837179" y="8810785"/>
            <a:ext cx="1559560" cy="1943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410"/>
              </a:lnSpc>
            </a:pPr>
            <a:r>
              <a:rPr sz="1200" b="1" dirty="0">
                <a:latin typeface="Times New Roman"/>
                <a:cs typeface="Times New Roman"/>
              </a:rPr>
              <a:t>Mirian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Josefina</a:t>
            </a:r>
            <a:r>
              <a:rPr sz="1200" b="1" spc="-4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Milano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24" name="object 24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46363" rIns="0" bIns="0" rtlCol="0">
            <a:spAutoFit/>
          </a:bodyPr>
          <a:lstStyle/>
          <a:p>
            <a:pPr marL="240665">
              <a:lnSpc>
                <a:spcPts val="1410"/>
              </a:lnSpc>
            </a:pPr>
            <a:fld id="{81D60167-4931-47E6-BA6A-407CBD079E47}" type="slidenum">
              <a:rPr b="1" spc="-25" dirty="0">
                <a:latin typeface="Times New Roman"/>
                <a:cs typeface="Times New Roman"/>
              </a:rPr>
              <a:t>72</a:t>
            </a:fld>
            <a:endParaRPr b="1" spc="-25" dirty="0">
              <a:latin typeface="Times New Roman"/>
              <a:cs typeface="Times New Roman"/>
            </a:endParaRPr>
          </a:p>
        </p:txBody>
      </p:sp>
      <p:grpSp>
        <p:nvGrpSpPr>
          <p:cNvPr id="25" name="Grupo 24">
            <a:extLst>
              <a:ext uri="{FF2B5EF4-FFF2-40B4-BE49-F238E27FC236}">
                <a16:creationId xmlns:a16="http://schemas.microsoft.com/office/drawing/2014/main" id="{5DF887A3-5D12-62D1-8448-D708BEA1421D}"/>
              </a:ext>
            </a:extLst>
          </p:cNvPr>
          <p:cNvGrpSpPr/>
          <p:nvPr/>
        </p:nvGrpSpPr>
        <p:grpSpPr>
          <a:xfrm>
            <a:off x="96012" y="110090"/>
            <a:ext cx="6665976" cy="1452626"/>
            <a:chOff x="470065" y="1951410"/>
            <a:chExt cx="6665976" cy="1452626"/>
          </a:xfrm>
        </p:grpSpPr>
        <p:grpSp>
          <p:nvGrpSpPr>
            <p:cNvPr id="26" name="object 12">
              <a:extLst>
                <a:ext uri="{FF2B5EF4-FFF2-40B4-BE49-F238E27FC236}">
                  <a16:creationId xmlns:a16="http://schemas.microsoft.com/office/drawing/2014/main" id="{10FE7B3F-FE73-FA5A-E667-890ED01B79EA}"/>
                </a:ext>
              </a:extLst>
            </p:cNvPr>
            <p:cNvGrpSpPr/>
            <p:nvPr/>
          </p:nvGrpSpPr>
          <p:grpSpPr>
            <a:xfrm>
              <a:off x="470065" y="1951664"/>
              <a:ext cx="6665976" cy="1452372"/>
              <a:chOff x="96011" y="115823"/>
              <a:chExt cx="6665976" cy="1452372"/>
            </a:xfrm>
          </p:grpSpPr>
          <p:pic>
            <p:nvPicPr>
              <p:cNvPr id="30" name="object 13">
                <a:extLst>
                  <a:ext uri="{FF2B5EF4-FFF2-40B4-BE49-F238E27FC236}">
                    <a16:creationId xmlns:a16="http://schemas.microsoft.com/office/drawing/2014/main" id="{0BF39780-CA99-066C-79B5-250F598D24AE}"/>
                  </a:ext>
                </a:extLst>
              </p:cNvPr>
              <p:cNvPicPr/>
              <p:nvPr/>
            </p:nvPicPr>
            <p:blipFill>
              <a:blip r:embed="rId3" cstate="print"/>
              <a:stretch>
                <a:fillRect/>
              </a:stretch>
            </p:blipFill>
            <p:spPr>
              <a:xfrm>
                <a:off x="96011" y="115823"/>
                <a:ext cx="6665976" cy="1452372"/>
              </a:xfrm>
              <a:prstGeom prst="rect">
                <a:avLst/>
              </a:prstGeom>
            </p:spPr>
          </p:pic>
          <p:pic>
            <p:nvPicPr>
              <p:cNvPr id="31" name="object 14">
                <a:extLst>
                  <a:ext uri="{FF2B5EF4-FFF2-40B4-BE49-F238E27FC236}">
                    <a16:creationId xmlns:a16="http://schemas.microsoft.com/office/drawing/2014/main" id="{7F10AFFE-129C-0953-44DD-1D6B4C608AA6}"/>
                  </a:ext>
                </a:extLst>
              </p:cNvPr>
              <p:cNvPicPr/>
              <p:nvPr/>
            </p:nvPicPr>
            <p:blipFill>
              <a:blip r:embed="rId4" cstate="print"/>
              <a:stretch>
                <a:fillRect/>
              </a:stretch>
            </p:blipFill>
            <p:spPr>
              <a:xfrm>
                <a:off x="142849" y="142875"/>
                <a:ext cx="6572275" cy="1358646"/>
              </a:xfrm>
              <a:prstGeom prst="rect">
                <a:avLst/>
              </a:prstGeom>
            </p:spPr>
          </p:pic>
          <p:sp>
            <p:nvSpPr>
              <p:cNvPr id="32" name="object 15">
                <a:extLst>
                  <a:ext uri="{FF2B5EF4-FFF2-40B4-BE49-F238E27FC236}">
                    <a16:creationId xmlns:a16="http://schemas.microsoft.com/office/drawing/2014/main" id="{0C3E8673-91FD-613B-9D22-40CAE49CB95C}"/>
                  </a:ext>
                </a:extLst>
              </p:cNvPr>
              <p:cNvSpPr/>
              <p:nvPr/>
            </p:nvSpPr>
            <p:spPr>
              <a:xfrm>
                <a:off x="142849" y="142875"/>
                <a:ext cx="6572884" cy="1358900"/>
              </a:xfrm>
              <a:custGeom>
                <a:avLst/>
                <a:gdLst/>
                <a:ahLst/>
                <a:cxnLst/>
                <a:rect l="l" t="t" r="r" b="b"/>
                <a:pathLst>
                  <a:path w="6572884" h="1358900">
                    <a:moveTo>
                      <a:pt x="0" y="226441"/>
                    </a:moveTo>
                    <a:lnTo>
                      <a:pt x="4600" y="180795"/>
                    </a:lnTo>
                    <a:lnTo>
                      <a:pt x="17795" y="138285"/>
                    </a:lnTo>
                    <a:lnTo>
                      <a:pt x="38673" y="99820"/>
                    </a:lnTo>
                    <a:lnTo>
                      <a:pt x="66324" y="66309"/>
                    </a:lnTo>
                    <a:lnTo>
                      <a:pt x="99837" y="38663"/>
                    </a:lnTo>
                    <a:lnTo>
                      <a:pt x="138301" y="17789"/>
                    </a:lnTo>
                    <a:lnTo>
                      <a:pt x="180806" y="4599"/>
                    </a:lnTo>
                    <a:lnTo>
                      <a:pt x="226440" y="0"/>
                    </a:lnTo>
                    <a:lnTo>
                      <a:pt x="6345834" y="0"/>
                    </a:lnTo>
                    <a:lnTo>
                      <a:pt x="6391480" y="4599"/>
                    </a:lnTo>
                    <a:lnTo>
                      <a:pt x="6433990" y="17789"/>
                    </a:lnTo>
                    <a:lnTo>
                      <a:pt x="6472455" y="38663"/>
                    </a:lnTo>
                    <a:lnTo>
                      <a:pt x="6505965" y="66309"/>
                    </a:lnTo>
                    <a:lnTo>
                      <a:pt x="6533612" y="99820"/>
                    </a:lnTo>
                    <a:lnTo>
                      <a:pt x="6554485" y="138285"/>
                    </a:lnTo>
                    <a:lnTo>
                      <a:pt x="6567676" y="180795"/>
                    </a:lnTo>
                    <a:lnTo>
                      <a:pt x="6572275" y="226441"/>
                    </a:lnTo>
                    <a:lnTo>
                      <a:pt x="6572275" y="1132204"/>
                    </a:lnTo>
                    <a:lnTo>
                      <a:pt x="6567676" y="1177850"/>
                    </a:lnTo>
                    <a:lnTo>
                      <a:pt x="6554485" y="1220360"/>
                    </a:lnTo>
                    <a:lnTo>
                      <a:pt x="6533612" y="1258825"/>
                    </a:lnTo>
                    <a:lnTo>
                      <a:pt x="6505965" y="1292336"/>
                    </a:lnTo>
                    <a:lnTo>
                      <a:pt x="6472455" y="1319982"/>
                    </a:lnTo>
                    <a:lnTo>
                      <a:pt x="6433990" y="1340856"/>
                    </a:lnTo>
                    <a:lnTo>
                      <a:pt x="6391480" y="1354046"/>
                    </a:lnTo>
                    <a:lnTo>
                      <a:pt x="6345834" y="1358646"/>
                    </a:lnTo>
                    <a:lnTo>
                      <a:pt x="226440" y="1358646"/>
                    </a:lnTo>
                    <a:lnTo>
                      <a:pt x="180806" y="1354046"/>
                    </a:lnTo>
                    <a:lnTo>
                      <a:pt x="138301" y="1340856"/>
                    </a:lnTo>
                    <a:lnTo>
                      <a:pt x="99837" y="1319982"/>
                    </a:lnTo>
                    <a:lnTo>
                      <a:pt x="66324" y="1292336"/>
                    </a:lnTo>
                    <a:lnTo>
                      <a:pt x="38673" y="1258825"/>
                    </a:lnTo>
                    <a:lnTo>
                      <a:pt x="17795" y="1220360"/>
                    </a:lnTo>
                    <a:lnTo>
                      <a:pt x="4600" y="1177850"/>
                    </a:lnTo>
                    <a:lnTo>
                      <a:pt x="0" y="1132204"/>
                    </a:lnTo>
                    <a:lnTo>
                      <a:pt x="0" y="226441"/>
                    </a:lnTo>
                    <a:close/>
                  </a:path>
                </a:pathLst>
              </a:custGeom>
              <a:ln w="9525">
                <a:solidFill>
                  <a:srgbClr val="55CE74"/>
                </a:solidFill>
              </a:ln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pic>
            <p:nvPicPr>
              <p:cNvPr id="33" name="object 16">
                <a:extLst>
                  <a:ext uri="{FF2B5EF4-FFF2-40B4-BE49-F238E27FC236}">
                    <a16:creationId xmlns:a16="http://schemas.microsoft.com/office/drawing/2014/main" id="{03D2A61D-447C-AD95-D054-2B8CBBF0D9B2}"/>
                  </a:ext>
                </a:extLst>
              </p:cNvPr>
              <p:cNvPicPr/>
              <p:nvPr/>
            </p:nvPicPr>
            <p:blipFill>
              <a:blip r:embed="rId5" cstate="print"/>
              <a:stretch>
                <a:fillRect/>
              </a:stretch>
            </p:blipFill>
            <p:spPr>
              <a:xfrm>
                <a:off x="2500248" y="305930"/>
                <a:ext cx="1714500" cy="733945"/>
              </a:xfrm>
              <a:prstGeom prst="rect">
                <a:avLst/>
              </a:prstGeom>
            </p:spPr>
          </p:pic>
        </p:grpSp>
        <p:sp>
          <p:nvSpPr>
            <p:cNvPr id="27" name="object 16">
              <a:extLst>
                <a:ext uri="{FF2B5EF4-FFF2-40B4-BE49-F238E27FC236}">
                  <a16:creationId xmlns:a16="http://schemas.microsoft.com/office/drawing/2014/main" id="{6C140CE6-8C83-B972-944B-B242F272EC0F}"/>
                </a:ext>
              </a:extLst>
            </p:cNvPr>
            <p:cNvSpPr txBox="1"/>
            <p:nvPr/>
          </p:nvSpPr>
          <p:spPr>
            <a:xfrm>
              <a:off x="2775727" y="2875716"/>
              <a:ext cx="3332858" cy="391795"/>
            </a:xfrm>
            <a:prstGeom prst="rect">
              <a:avLst/>
            </a:prstGeom>
            <a:noFill/>
          </p:spPr>
          <p:txBody>
            <a:bodyPr vert="horz" wrap="square" lIns="0" tIns="12700" rIns="0" bIns="0" rtlCol="0">
              <a:spAutoFit/>
            </a:bodyPr>
            <a:lstStyle/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Volumen 4,  Número 1  Enero a Julio 2021</a:t>
              </a:r>
            </a:p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Revista Semestral. Venezuela</a:t>
              </a:r>
              <a:endParaRPr sz="1200" dirty="0">
                <a:latin typeface="Arial"/>
                <a:cs typeface="Arial"/>
              </a:endParaRPr>
            </a:p>
          </p:txBody>
        </p:sp>
        <p:pic>
          <p:nvPicPr>
            <p:cNvPr id="28" name="object 25">
              <a:extLst>
                <a:ext uri="{FF2B5EF4-FFF2-40B4-BE49-F238E27FC236}">
                  <a16:creationId xmlns:a16="http://schemas.microsoft.com/office/drawing/2014/main" id="{BDEA2A96-8462-1683-E8C9-E18ED730A255}"/>
                </a:ext>
              </a:extLst>
            </p:cNvPr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470065" y="2027896"/>
              <a:ext cx="2305662" cy="1053903"/>
            </a:xfrm>
            <a:prstGeom prst="rect">
              <a:avLst/>
            </a:prstGeom>
          </p:spPr>
        </p:pic>
        <p:pic>
          <p:nvPicPr>
            <p:cNvPr id="29" name="object 31">
              <a:extLst>
                <a:ext uri="{FF2B5EF4-FFF2-40B4-BE49-F238E27FC236}">
                  <a16:creationId xmlns:a16="http://schemas.microsoft.com/office/drawing/2014/main" id="{942F2594-188E-D683-47E0-5257583447DF}"/>
                </a:ext>
              </a:extLst>
            </p:cNvPr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4932681" y="1951410"/>
              <a:ext cx="1805304" cy="893889"/>
            </a:xfrm>
            <a:prstGeom prst="rect">
              <a:avLst/>
            </a:prstGeom>
          </p:spPr>
        </p:pic>
      </p:grpSp>
    </p:spTree>
  </p:cSld>
  <p:clrMapOvr>
    <a:masterClrMapping/>
  </p:clrMapOvr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94485" y="115823"/>
            <a:ext cx="6669405" cy="8914130"/>
            <a:chOff x="94485" y="115823"/>
            <a:chExt cx="6669405" cy="8914130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44780" y="8700516"/>
              <a:ext cx="6516624" cy="158496"/>
            </a:xfrm>
            <a:prstGeom prst="rect">
              <a:avLst/>
            </a:prstGeom>
          </p:spPr>
        </p:pic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96012" y="115823"/>
              <a:ext cx="6665976" cy="1452372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42849" y="142875"/>
              <a:ext cx="6572275" cy="1358646"/>
            </a:xfrm>
            <a:prstGeom prst="rect">
              <a:avLst/>
            </a:prstGeom>
          </p:spPr>
        </p:pic>
        <p:sp>
          <p:nvSpPr>
            <p:cNvPr id="6" name="object 6"/>
            <p:cNvSpPr/>
            <p:nvPr/>
          </p:nvSpPr>
          <p:spPr>
            <a:xfrm>
              <a:off x="142849" y="142875"/>
              <a:ext cx="6572884" cy="1358900"/>
            </a:xfrm>
            <a:custGeom>
              <a:avLst/>
              <a:gdLst/>
              <a:ahLst/>
              <a:cxnLst/>
              <a:rect l="l" t="t" r="r" b="b"/>
              <a:pathLst>
                <a:path w="6572884" h="1358900">
                  <a:moveTo>
                    <a:pt x="0" y="226441"/>
                  </a:moveTo>
                  <a:lnTo>
                    <a:pt x="4600" y="180795"/>
                  </a:lnTo>
                  <a:lnTo>
                    <a:pt x="17795" y="138285"/>
                  </a:lnTo>
                  <a:lnTo>
                    <a:pt x="38673" y="99820"/>
                  </a:lnTo>
                  <a:lnTo>
                    <a:pt x="66324" y="66309"/>
                  </a:lnTo>
                  <a:lnTo>
                    <a:pt x="99837" y="38663"/>
                  </a:lnTo>
                  <a:lnTo>
                    <a:pt x="138301" y="17789"/>
                  </a:lnTo>
                  <a:lnTo>
                    <a:pt x="180806" y="4599"/>
                  </a:lnTo>
                  <a:lnTo>
                    <a:pt x="226440" y="0"/>
                  </a:lnTo>
                  <a:lnTo>
                    <a:pt x="6345834" y="0"/>
                  </a:lnTo>
                  <a:lnTo>
                    <a:pt x="6391480" y="4599"/>
                  </a:lnTo>
                  <a:lnTo>
                    <a:pt x="6433990" y="17789"/>
                  </a:lnTo>
                  <a:lnTo>
                    <a:pt x="6472455" y="38663"/>
                  </a:lnTo>
                  <a:lnTo>
                    <a:pt x="6505965" y="66309"/>
                  </a:lnTo>
                  <a:lnTo>
                    <a:pt x="6533612" y="99820"/>
                  </a:lnTo>
                  <a:lnTo>
                    <a:pt x="6554485" y="138285"/>
                  </a:lnTo>
                  <a:lnTo>
                    <a:pt x="6567676" y="180795"/>
                  </a:lnTo>
                  <a:lnTo>
                    <a:pt x="6572275" y="226441"/>
                  </a:lnTo>
                  <a:lnTo>
                    <a:pt x="6572275" y="1132204"/>
                  </a:lnTo>
                  <a:lnTo>
                    <a:pt x="6567676" y="1177850"/>
                  </a:lnTo>
                  <a:lnTo>
                    <a:pt x="6554485" y="1220360"/>
                  </a:lnTo>
                  <a:lnTo>
                    <a:pt x="6533612" y="1258825"/>
                  </a:lnTo>
                  <a:lnTo>
                    <a:pt x="6505965" y="1292336"/>
                  </a:lnTo>
                  <a:lnTo>
                    <a:pt x="6472455" y="1319982"/>
                  </a:lnTo>
                  <a:lnTo>
                    <a:pt x="6433990" y="1340856"/>
                  </a:lnTo>
                  <a:lnTo>
                    <a:pt x="6391480" y="1354046"/>
                  </a:lnTo>
                  <a:lnTo>
                    <a:pt x="6345834" y="1358646"/>
                  </a:lnTo>
                  <a:lnTo>
                    <a:pt x="226440" y="1358646"/>
                  </a:lnTo>
                  <a:lnTo>
                    <a:pt x="180806" y="1354046"/>
                  </a:lnTo>
                  <a:lnTo>
                    <a:pt x="138301" y="1340856"/>
                  </a:lnTo>
                  <a:lnTo>
                    <a:pt x="99837" y="1319982"/>
                  </a:lnTo>
                  <a:lnTo>
                    <a:pt x="66324" y="1292336"/>
                  </a:lnTo>
                  <a:lnTo>
                    <a:pt x="38673" y="1258825"/>
                  </a:lnTo>
                  <a:lnTo>
                    <a:pt x="17795" y="1220360"/>
                  </a:lnTo>
                  <a:lnTo>
                    <a:pt x="4600" y="1177850"/>
                  </a:lnTo>
                  <a:lnTo>
                    <a:pt x="0" y="1132204"/>
                  </a:lnTo>
                  <a:lnTo>
                    <a:pt x="0" y="226441"/>
                  </a:lnTo>
                  <a:close/>
                </a:path>
              </a:pathLst>
            </a:custGeom>
            <a:ln w="9525">
              <a:solidFill>
                <a:srgbClr val="55CE7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" name="object 7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2500248" y="305930"/>
              <a:ext cx="1714500" cy="733945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2738628" y="1024127"/>
              <a:ext cx="1897379" cy="371855"/>
            </a:xfrm>
            <a:prstGeom prst="rect">
              <a:avLst/>
            </a:prstGeom>
          </p:spPr>
        </p:pic>
        <p:pic>
          <p:nvPicPr>
            <p:cNvPr id="9" name="object 9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4401312" y="1024127"/>
              <a:ext cx="1577339" cy="371855"/>
            </a:xfrm>
            <a:prstGeom prst="rect">
              <a:avLst/>
            </a:prstGeom>
          </p:spPr>
        </p:pic>
        <p:pic>
          <p:nvPicPr>
            <p:cNvPr id="10" name="object 10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3169920" y="1207007"/>
              <a:ext cx="1546859" cy="371855"/>
            </a:xfrm>
            <a:prstGeom prst="rect">
              <a:avLst/>
            </a:prstGeom>
          </p:spPr>
        </p:pic>
        <p:pic>
          <p:nvPicPr>
            <p:cNvPr id="11" name="object 11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4482083" y="1207007"/>
              <a:ext cx="284988" cy="371855"/>
            </a:xfrm>
            <a:prstGeom prst="rect">
              <a:avLst/>
            </a:prstGeom>
          </p:spPr>
        </p:pic>
        <p:pic>
          <p:nvPicPr>
            <p:cNvPr id="12" name="object 12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4571999" y="1207007"/>
              <a:ext cx="1013460" cy="371855"/>
            </a:xfrm>
            <a:prstGeom prst="rect">
              <a:avLst/>
            </a:prstGeom>
          </p:spPr>
        </p:pic>
      </p:grpSp>
      <p:sp>
        <p:nvSpPr>
          <p:cNvPr id="13" name="object 13"/>
          <p:cNvSpPr txBox="1"/>
          <p:nvPr/>
        </p:nvSpPr>
        <p:spPr>
          <a:xfrm>
            <a:off x="2842005" y="1068451"/>
            <a:ext cx="3029585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443865" marR="5080" indent="-431800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Arial"/>
                <a:cs typeface="Arial"/>
              </a:rPr>
              <a:t>6ta.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Edición</a:t>
            </a:r>
            <a:r>
              <a:rPr sz="1200" b="1" spc="-10" dirty="0">
                <a:latin typeface="Arial"/>
                <a:cs typeface="Arial"/>
              </a:rPr>
              <a:t> Volumen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I</a:t>
            </a:r>
            <a:r>
              <a:rPr sz="1200" b="1" spc="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Enero</a:t>
            </a:r>
            <a:r>
              <a:rPr sz="1200" b="1" spc="-3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a</a:t>
            </a:r>
            <a:r>
              <a:rPr sz="1200" b="1" spc="-2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Julio</a:t>
            </a:r>
            <a:r>
              <a:rPr sz="1200" b="1" spc="-5" dirty="0">
                <a:latin typeface="Arial"/>
                <a:cs typeface="Arial"/>
              </a:rPr>
              <a:t> </a:t>
            </a:r>
            <a:r>
              <a:rPr sz="1200" b="1" spc="-20" dirty="0">
                <a:latin typeface="Arial"/>
                <a:cs typeface="Arial"/>
              </a:rPr>
              <a:t>2021 </a:t>
            </a:r>
            <a:r>
              <a:rPr sz="1200" b="1" dirty="0">
                <a:latin typeface="Arial"/>
                <a:cs typeface="Arial"/>
              </a:rPr>
              <a:t>Revista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Semestral-</a:t>
            </a:r>
            <a:r>
              <a:rPr sz="1200" b="1" spc="-40" dirty="0">
                <a:latin typeface="Arial"/>
                <a:cs typeface="Arial"/>
              </a:rPr>
              <a:t> </a:t>
            </a:r>
            <a:r>
              <a:rPr sz="1200" b="1" spc="-10" dirty="0">
                <a:latin typeface="Arial"/>
                <a:cs typeface="Arial"/>
              </a:rPr>
              <a:t>Venezuela</a:t>
            </a:r>
            <a:endParaRPr sz="1200">
              <a:latin typeface="Arial"/>
              <a:cs typeface="Arial"/>
            </a:endParaRPr>
          </a:p>
        </p:txBody>
      </p:sp>
      <p:grpSp>
        <p:nvGrpSpPr>
          <p:cNvPr id="14" name="object 14"/>
          <p:cNvGrpSpPr/>
          <p:nvPr/>
        </p:nvGrpSpPr>
        <p:grpSpPr>
          <a:xfrm>
            <a:off x="109728" y="164274"/>
            <a:ext cx="6590030" cy="8877935"/>
            <a:chOff x="109728" y="164274"/>
            <a:chExt cx="6590030" cy="8877935"/>
          </a:xfrm>
        </p:grpSpPr>
        <p:pic>
          <p:nvPicPr>
            <p:cNvPr id="15" name="object 15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324612" y="234696"/>
              <a:ext cx="1719072" cy="1341120"/>
            </a:xfrm>
            <a:prstGeom prst="rect">
              <a:avLst/>
            </a:prstGeom>
          </p:spPr>
        </p:pic>
        <p:pic>
          <p:nvPicPr>
            <p:cNvPr id="16" name="object 16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5606795" y="8193022"/>
              <a:ext cx="1092707" cy="848868"/>
            </a:xfrm>
            <a:prstGeom prst="rect">
              <a:avLst/>
            </a:prstGeom>
          </p:spPr>
        </p:pic>
        <p:pic>
          <p:nvPicPr>
            <p:cNvPr id="17" name="object 17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109728" y="8193022"/>
              <a:ext cx="1092708" cy="848868"/>
            </a:xfrm>
            <a:prstGeom prst="rect">
              <a:avLst/>
            </a:prstGeom>
          </p:spPr>
        </p:pic>
        <p:pic>
          <p:nvPicPr>
            <p:cNvPr id="18" name="object 18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443496" y="1628775"/>
              <a:ext cx="6009894" cy="1981200"/>
            </a:xfrm>
            <a:prstGeom prst="rect">
              <a:avLst/>
            </a:prstGeom>
          </p:spPr>
        </p:pic>
        <p:pic>
          <p:nvPicPr>
            <p:cNvPr id="19" name="object 19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4725162" y="164274"/>
              <a:ext cx="1805305" cy="893889"/>
            </a:xfrm>
            <a:prstGeom prst="rect">
              <a:avLst/>
            </a:prstGeom>
          </p:spPr>
        </p:pic>
      </p:grpSp>
      <p:sp>
        <p:nvSpPr>
          <p:cNvPr id="20" name="object 20"/>
          <p:cNvSpPr txBox="1"/>
          <p:nvPr/>
        </p:nvSpPr>
        <p:spPr>
          <a:xfrm>
            <a:off x="248208" y="3672078"/>
            <a:ext cx="6353810" cy="432498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i="1" dirty="0">
                <a:latin typeface="Times New Roman"/>
                <a:cs typeface="Times New Roman"/>
              </a:rPr>
              <a:t>Gráfico</a:t>
            </a:r>
            <a:r>
              <a:rPr sz="1200" b="1" i="1" spc="-15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1</a:t>
            </a:r>
            <a:r>
              <a:rPr sz="1200" b="1" dirty="0">
                <a:latin typeface="Times New Roman"/>
                <a:cs typeface="Times New Roman"/>
              </a:rPr>
              <a:t>.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Cajas</a:t>
            </a:r>
            <a:r>
              <a:rPr sz="1200" b="1" spc="-3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las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medianas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las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dimensiones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del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evento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destrezas</a:t>
            </a:r>
            <a:r>
              <a:rPr sz="1200" b="1" spc="10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facilitativas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1200" i="1" dirty="0">
                <a:latin typeface="Times New Roman"/>
                <a:cs typeface="Times New Roman"/>
              </a:rPr>
              <a:t>Nota.</a:t>
            </a:r>
            <a:r>
              <a:rPr sz="1200" i="1" spc="-5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Fuente:</a:t>
            </a:r>
            <a:r>
              <a:rPr sz="1200" b="1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cálculos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obtenidos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software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Spss,</a:t>
            </a:r>
            <a:r>
              <a:rPr sz="1200" spc="-60" dirty="0">
                <a:latin typeface="Times New Roman"/>
                <a:cs typeface="Times New Roman"/>
              </a:rPr>
              <a:t> </a:t>
            </a:r>
            <a:r>
              <a:rPr sz="1200" spc="-80" dirty="0">
                <a:latin typeface="Times New Roman"/>
                <a:cs typeface="Times New Roman"/>
              </a:rPr>
              <a:t>V.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18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785"/>
              </a:spcBef>
            </a:pPr>
            <a:endParaRPr sz="1200">
              <a:latin typeface="Times New Roman"/>
              <a:cs typeface="Times New Roman"/>
            </a:endParaRPr>
          </a:p>
          <a:p>
            <a:pPr marL="419734" marR="5080" indent="-363220" algn="just">
              <a:lnSpc>
                <a:spcPct val="100000"/>
              </a:lnSpc>
              <a:spcBef>
                <a:spcPts val="5"/>
              </a:spcBef>
            </a:pP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gráfico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aparece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4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Interacción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dinámica,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está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mejor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representada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rango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entre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10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14,99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corresponde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grado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aplicación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favorable</a:t>
            </a:r>
            <a:r>
              <a:rPr sz="1200" spc="434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Además,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observa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homogeneidad</a:t>
            </a:r>
            <a:r>
              <a:rPr sz="1200" spc="190" dirty="0">
                <a:latin typeface="Times New Roman"/>
                <a:cs typeface="Times New Roman"/>
              </a:rPr>
              <a:t>  </a:t>
            </a:r>
            <a:r>
              <a:rPr sz="1200" spc="-2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grupo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docentes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variación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estímulos,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donde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extremos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van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entre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6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18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(mínimo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spc="-50" dirty="0">
                <a:latin typeface="Times New Roman"/>
                <a:cs typeface="Times New Roman"/>
              </a:rPr>
              <a:t>y </a:t>
            </a:r>
            <a:r>
              <a:rPr sz="1200" dirty="0">
                <a:latin typeface="Times New Roman"/>
                <a:cs typeface="Times New Roman"/>
              </a:rPr>
              <a:t>máximo,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respectivamente).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caso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atípico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motivación,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máximo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puntaje,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trata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docente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especialización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psicología,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probablemente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explique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mejor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dominio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importancia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motivación.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último,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observa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dimensión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retroalimentación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valor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significativamente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bajo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respecto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otras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dimensiones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(Md=7.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Queda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claro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retroalimentación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comporta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elemento menos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trabajado.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60"/>
              </a:spcBef>
            </a:pPr>
            <a:endParaRPr sz="1200">
              <a:latin typeface="Times New Roman"/>
              <a:cs typeface="Times New Roman"/>
            </a:endParaRPr>
          </a:p>
          <a:p>
            <a:pPr marL="41275" algn="ctr">
              <a:lnSpc>
                <a:spcPct val="100000"/>
              </a:lnSpc>
            </a:pPr>
            <a:r>
              <a:rPr sz="1200" b="1" spc="-10" dirty="0">
                <a:latin typeface="Times New Roman"/>
                <a:cs typeface="Times New Roman"/>
              </a:rPr>
              <a:t>DISCUSIÓN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60"/>
              </a:spcBef>
            </a:pPr>
            <a:endParaRPr sz="1200">
              <a:latin typeface="Times New Roman"/>
              <a:cs typeface="Times New Roman"/>
            </a:endParaRPr>
          </a:p>
          <a:p>
            <a:pPr marL="419734" marR="5715" indent="-36322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altamente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valorado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hecho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50%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muestra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docentes,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cuales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observó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desempeño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mediadores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proceso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enseñanza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aprendizaje,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durante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lapso </a:t>
            </a:r>
            <a:r>
              <a:rPr sz="1200" dirty="0">
                <a:latin typeface="Times New Roman"/>
                <a:cs typeface="Times New Roman"/>
              </a:rPr>
              <a:t>escolar,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asuman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destrezas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facilitativas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desarrollo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sesiones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clase.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un </a:t>
            </a:r>
            <a:r>
              <a:rPr sz="1200" dirty="0">
                <a:latin typeface="Times New Roman"/>
                <a:cs typeface="Times New Roman"/>
              </a:rPr>
              <a:t>indicador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que,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plantel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estudio,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cuenta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proporción,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bien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sólo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una </a:t>
            </a:r>
            <a:r>
              <a:rPr sz="1200" dirty="0">
                <a:latin typeface="Times New Roman"/>
                <a:cs typeface="Times New Roman"/>
              </a:rPr>
              <a:t>parte,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ubica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personal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docente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ayuda,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sin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duda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alguna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lograr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propósitos </a:t>
            </a:r>
            <a:r>
              <a:rPr sz="1200" dirty="0">
                <a:latin typeface="Times New Roman"/>
                <a:cs typeface="Times New Roman"/>
              </a:rPr>
              <a:t>implícitos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explícitos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educación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primaria.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Esto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importante,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pero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vez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lleva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desafío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considerar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refuerzo,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estos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comportamientos,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exhortando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potenciación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 </a:t>
            </a:r>
            <a:r>
              <a:rPr sz="1200" dirty="0">
                <a:latin typeface="Times New Roman"/>
                <a:cs typeface="Times New Roman"/>
              </a:rPr>
              <a:t>elementos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incentiven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auto-</a:t>
            </a:r>
            <a:r>
              <a:rPr sz="1200" dirty="0">
                <a:latin typeface="Times New Roman"/>
                <a:cs typeface="Times New Roman"/>
              </a:rPr>
              <a:t>reflexión,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co-</a:t>
            </a:r>
            <a:r>
              <a:rPr sz="1200" dirty="0">
                <a:latin typeface="Times New Roman"/>
                <a:cs typeface="Times New Roman"/>
              </a:rPr>
              <a:t>reflexión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grupo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mayor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docentes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su </a:t>
            </a:r>
            <a:r>
              <a:rPr sz="1200" dirty="0">
                <a:latin typeface="Times New Roman"/>
                <a:cs typeface="Times New Roman"/>
              </a:rPr>
              <a:t>vez,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involucrar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asertivamente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otros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docentes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comprensión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quehacer,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asumiendo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1316482" y="8261840"/>
            <a:ext cx="4224655" cy="372745"/>
          </a:xfrm>
          <a:prstGeom prst="rect">
            <a:avLst/>
          </a:prstGeom>
        </p:spPr>
        <p:txBody>
          <a:bodyPr vert="horz" wrap="square" lIns="0" tIns="6350" rIns="0" bIns="0" rtlCol="0">
            <a:spAutoFit/>
          </a:bodyPr>
          <a:lstStyle/>
          <a:p>
            <a:pPr marL="1385570" marR="5080" indent="-1373505">
              <a:lnSpc>
                <a:spcPts val="1400"/>
              </a:lnSpc>
              <a:spcBef>
                <a:spcPts val="50"/>
              </a:spcBef>
            </a:pPr>
            <a:r>
              <a:rPr sz="1200" b="1" dirty="0">
                <a:latin typeface="Times New Roman"/>
                <a:cs typeface="Times New Roman"/>
              </a:rPr>
              <a:t>“Destrezas</a:t>
            </a:r>
            <a:r>
              <a:rPr sz="1200" b="1" spc="-4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Facilitativas </a:t>
            </a:r>
            <a:r>
              <a:rPr sz="1200" b="1" spc="-10" dirty="0">
                <a:latin typeface="Times New Roman"/>
                <a:cs typeface="Times New Roman"/>
              </a:rPr>
              <a:t>del</a:t>
            </a:r>
            <a:r>
              <a:rPr sz="1200" b="1" spc="-7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Aprendizaje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en</a:t>
            </a:r>
            <a:r>
              <a:rPr sz="1200" b="1" spc="-4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la</a:t>
            </a:r>
            <a:r>
              <a:rPr sz="1200" b="1" spc="-4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Praxis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del</a:t>
            </a:r>
            <a:r>
              <a:rPr sz="1200" b="1" spc="-40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Docente </a:t>
            </a:r>
            <a:r>
              <a:rPr sz="1200" b="1" dirty="0">
                <a:latin typeface="Times New Roman"/>
                <a:cs typeface="Times New Roman"/>
              </a:rPr>
              <a:t>de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Educación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Básica.”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2837179" y="8810785"/>
            <a:ext cx="1559560" cy="1943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410"/>
              </a:lnSpc>
            </a:pPr>
            <a:r>
              <a:rPr sz="1200" b="1" dirty="0">
                <a:latin typeface="Times New Roman"/>
                <a:cs typeface="Times New Roman"/>
              </a:rPr>
              <a:t>Mirian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Josefina</a:t>
            </a:r>
            <a:r>
              <a:rPr sz="1200" b="1" spc="-4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Milano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23" name="object 23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46363" rIns="0" bIns="0" rtlCol="0">
            <a:spAutoFit/>
          </a:bodyPr>
          <a:lstStyle/>
          <a:p>
            <a:pPr marL="240665">
              <a:lnSpc>
                <a:spcPts val="1410"/>
              </a:lnSpc>
            </a:pPr>
            <a:fld id="{81D60167-4931-47E6-BA6A-407CBD079E47}" type="slidenum">
              <a:rPr b="1" spc="-25" dirty="0">
                <a:latin typeface="Times New Roman"/>
                <a:cs typeface="Times New Roman"/>
              </a:rPr>
              <a:t>73</a:t>
            </a:fld>
            <a:endParaRPr b="1" spc="-25" dirty="0">
              <a:latin typeface="Times New Roman"/>
              <a:cs typeface="Times New Roman"/>
            </a:endParaRPr>
          </a:p>
        </p:txBody>
      </p:sp>
      <p:grpSp>
        <p:nvGrpSpPr>
          <p:cNvPr id="24" name="Grupo 23">
            <a:extLst>
              <a:ext uri="{FF2B5EF4-FFF2-40B4-BE49-F238E27FC236}">
                <a16:creationId xmlns:a16="http://schemas.microsoft.com/office/drawing/2014/main" id="{C9E32AF2-DD43-7C79-61F0-77DBD6E5140E}"/>
              </a:ext>
            </a:extLst>
          </p:cNvPr>
          <p:cNvGrpSpPr/>
          <p:nvPr/>
        </p:nvGrpSpPr>
        <p:grpSpPr>
          <a:xfrm>
            <a:off x="115455" y="110218"/>
            <a:ext cx="6665976" cy="1452626"/>
            <a:chOff x="470065" y="1951410"/>
            <a:chExt cx="6665976" cy="1452626"/>
          </a:xfrm>
        </p:grpSpPr>
        <p:grpSp>
          <p:nvGrpSpPr>
            <p:cNvPr id="25" name="object 12">
              <a:extLst>
                <a:ext uri="{FF2B5EF4-FFF2-40B4-BE49-F238E27FC236}">
                  <a16:creationId xmlns:a16="http://schemas.microsoft.com/office/drawing/2014/main" id="{A6A765D5-D3FE-92B5-A1AC-043D11596045}"/>
                </a:ext>
              </a:extLst>
            </p:cNvPr>
            <p:cNvGrpSpPr/>
            <p:nvPr/>
          </p:nvGrpSpPr>
          <p:grpSpPr>
            <a:xfrm>
              <a:off x="470065" y="1951664"/>
              <a:ext cx="6665976" cy="1452372"/>
              <a:chOff x="96011" y="115823"/>
              <a:chExt cx="6665976" cy="1452372"/>
            </a:xfrm>
          </p:grpSpPr>
          <p:pic>
            <p:nvPicPr>
              <p:cNvPr id="29" name="object 13">
                <a:extLst>
                  <a:ext uri="{FF2B5EF4-FFF2-40B4-BE49-F238E27FC236}">
                    <a16:creationId xmlns:a16="http://schemas.microsoft.com/office/drawing/2014/main" id="{08EBA5E7-264C-1136-593A-57892580E75F}"/>
                  </a:ext>
                </a:extLst>
              </p:cNvPr>
              <p:cNvPicPr/>
              <p:nvPr/>
            </p:nvPicPr>
            <p:blipFill>
              <a:blip r:embed="rId3" cstate="print"/>
              <a:stretch>
                <a:fillRect/>
              </a:stretch>
            </p:blipFill>
            <p:spPr>
              <a:xfrm>
                <a:off x="96011" y="115823"/>
                <a:ext cx="6665976" cy="1452372"/>
              </a:xfrm>
              <a:prstGeom prst="rect">
                <a:avLst/>
              </a:prstGeom>
            </p:spPr>
          </p:pic>
          <p:pic>
            <p:nvPicPr>
              <p:cNvPr id="30" name="object 14">
                <a:extLst>
                  <a:ext uri="{FF2B5EF4-FFF2-40B4-BE49-F238E27FC236}">
                    <a16:creationId xmlns:a16="http://schemas.microsoft.com/office/drawing/2014/main" id="{2FFB4FDB-AFE0-3FFA-F4F1-8FF02D877F19}"/>
                  </a:ext>
                </a:extLst>
              </p:cNvPr>
              <p:cNvPicPr/>
              <p:nvPr/>
            </p:nvPicPr>
            <p:blipFill>
              <a:blip r:embed="rId4" cstate="print"/>
              <a:stretch>
                <a:fillRect/>
              </a:stretch>
            </p:blipFill>
            <p:spPr>
              <a:xfrm>
                <a:off x="142849" y="142875"/>
                <a:ext cx="6572275" cy="1358646"/>
              </a:xfrm>
              <a:prstGeom prst="rect">
                <a:avLst/>
              </a:prstGeom>
            </p:spPr>
          </p:pic>
          <p:sp>
            <p:nvSpPr>
              <p:cNvPr id="31" name="object 15">
                <a:extLst>
                  <a:ext uri="{FF2B5EF4-FFF2-40B4-BE49-F238E27FC236}">
                    <a16:creationId xmlns:a16="http://schemas.microsoft.com/office/drawing/2014/main" id="{04C7E14D-46C9-B162-FA3A-40123BDE64E4}"/>
                  </a:ext>
                </a:extLst>
              </p:cNvPr>
              <p:cNvSpPr/>
              <p:nvPr/>
            </p:nvSpPr>
            <p:spPr>
              <a:xfrm>
                <a:off x="142849" y="142875"/>
                <a:ext cx="6572884" cy="1358900"/>
              </a:xfrm>
              <a:custGeom>
                <a:avLst/>
                <a:gdLst/>
                <a:ahLst/>
                <a:cxnLst/>
                <a:rect l="l" t="t" r="r" b="b"/>
                <a:pathLst>
                  <a:path w="6572884" h="1358900">
                    <a:moveTo>
                      <a:pt x="0" y="226441"/>
                    </a:moveTo>
                    <a:lnTo>
                      <a:pt x="4600" y="180795"/>
                    </a:lnTo>
                    <a:lnTo>
                      <a:pt x="17795" y="138285"/>
                    </a:lnTo>
                    <a:lnTo>
                      <a:pt x="38673" y="99820"/>
                    </a:lnTo>
                    <a:lnTo>
                      <a:pt x="66324" y="66309"/>
                    </a:lnTo>
                    <a:lnTo>
                      <a:pt x="99837" y="38663"/>
                    </a:lnTo>
                    <a:lnTo>
                      <a:pt x="138301" y="17789"/>
                    </a:lnTo>
                    <a:lnTo>
                      <a:pt x="180806" y="4599"/>
                    </a:lnTo>
                    <a:lnTo>
                      <a:pt x="226440" y="0"/>
                    </a:lnTo>
                    <a:lnTo>
                      <a:pt x="6345834" y="0"/>
                    </a:lnTo>
                    <a:lnTo>
                      <a:pt x="6391480" y="4599"/>
                    </a:lnTo>
                    <a:lnTo>
                      <a:pt x="6433990" y="17789"/>
                    </a:lnTo>
                    <a:lnTo>
                      <a:pt x="6472455" y="38663"/>
                    </a:lnTo>
                    <a:lnTo>
                      <a:pt x="6505965" y="66309"/>
                    </a:lnTo>
                    <a:lnTo>
                      <a:pt x="6533612" y="99820"/>
                    </a:lnTo>
                    <a:lnTo>
                      <a:pt x="6554485" y="138285"/>
                    </a:lnTo>
                    <a:lnTo>
                      <a:pt x="6567676" y="180795"/>
                    </a:lnTo>
                    <a:lnTo>
                      <a:pt x="6572275" y="226441"/>
                    </a:lnTo>
                    <a:lnTo>
                      <a:pt x="6572275" y="1132204"/>
                    </a:lnTo>
                    <a:lnTo>
                      <a:pt x="6567676" y="1177850"/>
                    </a:lnTo>
                    <a:lnTo>
                      <a:pt x="6554485" y="1220360"/>
                    </a:lnTo>
                    <a:lnTo>
                      <a:pt x="6533612" y="1258825"/>
                    </a:lnTo>
                    <a:lnTo>
                      <a:pt x="6505965" y="1292336"/>
                    </a:lnTo>
                    <a:lnTo>
                      <a:pt x="6472455" y="1319982"/>
                    </a:lnTo>
                    <a:lnTo>
                      <a:pt x="6433990" y="1340856"/>
                    </a:lnTo>
                    <a:lnTo>
                      <a:pt x="6391480" y="1354046"/>
                    </a:lnTo>
                    <a:lnTo>
                      <a:pt x="6345834" y="1358646"/>
                    </a:lnTo>
                    <a:lnTo>
                      <a:pt x="226440" y="1358646"/>
                    </a:lnTo>
                    <a:lnTo>
                      <a:pt x="180806" y="1354046"/>
                    </a:lnTo>
                    <a:lnTo>
                      <a:pt x="138301" y="1340856"/>
                    </a:lnTo>
                    <a:lnTo>
                      <a:pt x="99837" y="1319982"/>
                    </a:lnTo>
                    <a:lnTo>
                      <a:pt x="66324" y="1292336"/>
                    </a:lnTo>
                    <a:lnTo>
                      <a:pt x="38673" y="1258825"/>
                    </a:lnTo>
                    <a:lnTo>
                      <a:pt x="17795" y="1220360"/>
                    </a:lnTo>
                    <a:lnTo>
                      <a:pt x="4600" y="1177850"/>
                    </a:lnTo>
                    <a:lnTo>
                      <a:pt x="0" y="1132204"/>
                    </a:lnTo>
                    <a:lnTo>
                      <a:pt x="0" y="226441"/>
                    </a:lnTo>
                    <a:close/>
                  </a:path>
                </a:pathLst>
              </a:custGeom>
              <a:ln w="9525">
                <a:solidFill>
                  <a:srgbClr val="55CE74"/>
                </a:solidFill>
              </a:ln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pic>
            <p:nvPicPr>
              <p:cNvPr id="32" name="object 16">
                <a:extLst>
                  <a:ext uri="{FF2B5EF4-FFF2-40B4-BE49-F238E27FC236}">
                    <a16:creationId xmlns:a16="http://schemas.microsoft.com/office/drawing/2014/main" id="{6128F887-1253-A480-F4E7-00293E83E610}"/>
                  </a:ext>
                </a:extLst>
              </p:cNvPr>
              <p:cNvPicPr/>
              <p:nvPr/>
            </p:nvPicPr>
            <p:blipFill>
              <a:blip r:embed="rId5" cstate="print"/>
              <a:stretch>
                <a:fillRect/>
              </a:stretch>
            </p:blipFill>
            <p:spPr>
              <a:xfrm>
                <a:off x="2500248" y="305930"/>
                <a:ext cx="1714500" cy="733945"/>
              </a:xfrm>
              <a:prstGeom prst="rect">
                <a:avLst/>
              </a:prstGeom>
            </p:spPr>
          </p:pic>
        </p:grpSp>
        <p:sp>
          <p:nvSpPr>
            <p:cNvPr id="26" name="object 16">
              <a:extLst>
                <a:ext uri="{FF2B5EF4-FFF2-40B4-BE49-F238E27FC236}">
                  <a16:creationId xmlns:a16="http://schemas.microsoft.com/office/drawing/2014/main" id="{155A1385-8B58-D3EE-ED35-6AA641A6D700}"/>
                </a:ext>
              </a:extLst>
            </p:cNvPr>
            <p:cNvSpPr txBox="1"/>
            <p:nvPr/>
          </p:nvSpPr>
          <p:spPr>
            <a:xfrm>
              <a:off x="2775727" y="2875716"/>
              <a:ext cx="3332858" cy="391795"/>
            </a:xfrm>
            <a:prstGeom prst="rect">
              <a:avLst/>
            </a:prstGeom>
            <a:noFill/>
          </p:spPr>
          <p:txBody>
            <a:bodyPr vert="horz" wrap="square" lIns="0" tIns="12700" rIns="0" bIns="0" rtlCol="0">
              <a:spAutoFit/>
            </a:bodyPr>
            <a:lstStyle/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Volumen 4,  Número 1  Enero a Julio 2021</a:t>
              </a:r>
            </a:p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Revista Semestral. Venezuela</a:t>
              </a:r>
              <a:endParaRPr sz="1200" dirty="0">
                <a:latin typeface="Arial"/>
                <a:cs typeface="Arial"/>
              </a:endParaRPr>
            </a:p>
          </p:txBody>
        </p:sp>
        <p:pic>
          <p:nvPicPr>
            <p:cNvPr id="27" name="object 25">
              <a:extLst>
                <a:ext uri="{FF2B5EF4-FFF2-40B4-BE49-F238E27FC236}">
                  <a16:creationId xmlns:a16="http://schemas.microsoft.com/office/drawing/2014/main" id="{775E152E-D63A-49AE-8938-4601CD05D228}"/>
                </a:ext>
              </a:extLst>
            </p:cNvPr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470065" y="2027896"/>
              <a:ext cx="2305662" cy="1053903"/>
            </a:xfrm>
            <a:prstGeom prst="rect">
              <a:avLst/>
            </a:prstGeom>
          </p:spPr>
        </p:pic>
        <p:pic>
          <p:nvPicPr>
            <p:cNvPr id="28" name="object 31">
              <a:extLst>
                <a:ext uri="{FF2B5EF4-FFF2-40B4-BE49-F238E27FC236}">
                  <a16:creationId xmlns:a16="http://schemas.microsoft.com/office/drawing/2014/main" id="{081CA8F9-B2A3-121D-445B-E8CBBE6FA4E1}"/>
                </a:ext>
              </a:extLst>
            </p:cNvPr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4932681" y="1951410"/>
              <a:ext cx="1805304" cy="893889"/>
            </a:xfrm>
            <a:prstGeom prst="rect">
              <a:avLst/>
            </a:prstGeom>
          </p:spPr>
        </p:pic>
      </p:grpSp>
    </p:spTree>
  </p:cSld>
  <p:clrMapOvr>
    <a:masterClrMapping/>
  </p:clrMapOvr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94485" y="115823"/>
            <a:ext cx="6669405" cy="8926195"/>
            <a:chOff x="94485" y="115823"/>
            <a:chExt cx="6669405" cy="8926195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44780" y="8700516"/>
              <a:ext cx="6516624" cy="158496"/>
            </a:xfrm>
            <a:prstGeom prst="rect">
              <a:avLst/>
            </a:prstGeom>
          </p:spPr>
        </p:pic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96012" y="115823"/>
              <a:ext cx="6665976" cy="1452372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42849" y="142875"/>
              <a:ext cx="6572275" cy="1358646"/>
            </a:xfrm>
            <a:prstGeom prst="rect">
              <a:avLst/>
            </a:prstGeom>
          </p:spPr>
        </p:pic>
        <p:sp>
          <p:nvSpPr>
            <p:cNvPr id="6" name="object 6"/>
            <p:cNvSpPr/>
            <p:nvPr/>
          </p:nvSpPr>
          <p:spPr>
            <a:xfrm>
              <a:off x="142849" y="142875"/>
              <a:ext cx="6572884" cy="1358900"/>
            </a:xfrm>
            <a:custGeom>
              <a:avLst/>
              <a:gdLst/>
              <a:ahLst/>
              <a:cxnLst/>
              <a:rect l="l" t="t" r="r" b="b"/>
              <a:pathLst>
                <a:path w="6572884" h="1358900">
                  <a:moveTo>
                    <a:pt x="0" y="226441"/>
                  </a:moveTo>
                  <a:lnTo>
                    <a:pt x="4600" y="180795"/>
                  </a:lnTo>
                  <a:lnTo>
                    <a:pt x="17795" y="138285"/>
                  </a:lnTo>
                  <a:lnTo>
                    <a:pt x="38673" y="99820"/>
                  </a:lnTo>
                  <a:lnTo>
                    <a:pt x="66324" y="66309"/>
                  </a:lnTo>
                  <a:lnTo>
                    <a:pt x="99837" y="38663"/>
                  </a:lnTo>
                  <a:lnTo>
                    <a:pt x="138301" y="17789"/>
                  </a:lnTo>
                  <a:lnTo>
                    <a:pt x="180806" y="4599"/>
                  </a:lnTo>
                  <a:lnTo>
                    <a:pt x="226440" y="0"/>
                  </a:lnTo>
                  <a:lnTo>
                    <a:pt x="6345834" y="0"/>
                  </a:lnTo>
                  <a:lnTo>
                    <a:pt x="6391480" y="4599"/>
                  </a:lnTo>
                  <a:lnTo>
                    <a:pt x="6433990" y="17789"/>
                  </a:lnTo>
                  <a:lnTo>
                    <a:pt x="6472455" y="38663"/>
                  </a:lnTo>
                  <a:lnTo>
                    <a:pt x="6505965" y="66309"/>
                  </a:lnTo>
                  <a:lnTo>
                    <a:pt x="6533612" y="99820"/>
                  </a:lnTo>
                  <a:lnTo>
                    <a:pt x="6554485" y="138285"/>
                  </a:lnTo>
                  <a:lnTo>
                    <a:pt x="6567676" y="180795"/>
                  </a:lnTo>
                  <a:lnTo>
                    <a:pt x="6572275" y="226441"/>
                  </a:lnTo>
                  <a:lnTo>
                    <a:pt x="6572275" y="1132204"/>
                  </a:lnTo>
                  <a:lnTo>
                    <a:pt x="6567676" y="1177850"/>
                  </a:lnTo>
                  <a:lnTo>
                    <a:pt x="6554485" y="1220360"/>
                  </a:lnTo>
                  <a:lnTo>
                    <a:pt x="6533612" y="1258825"/>
                  </a:lnTo>
                  <a:lnTo>
                    <a:pt x="6505965" y="1292336"/>
                  </a:lnTo>
                  <a:lnTo>
                    <a:pt x="6472455" y="1319982"/>
                  </a:lnTo>
                  <a:lnTo>
                    <a:pt x="6433990" y="1340856"/>
                  </a:lnTo>
                  <a:lnTo>
                    <a:pt x="6391480" y="1354046"/>
                  </a:lnTo>
                  <a:lnTo>
                    <a:pt x="6345834" y="1358646"/>
                  </a:lnTo>
                  <a:lnTo>
                    <a:pt x="226440" y="1358646"/>
                  </a:lnTo>
                  <a:lnTo>
                    <a:pt x="180806" y="1354046"/>
                  </a:lnTo>
                  <a:lnTo>
                    <a:pt x="138301" y="1340856"/>
                  </a:lnTo>
                  <a:lnTo>
                    <a:pt x="99837" y="1319982"/>
                  </a:lnTo>
                  <a:lnTo>
                    <a:pt x="66324" y="1292336"/>
                  </a:lnTo>
                  <a:lnTo>
                    <a:pt x="38673" y="1258825"/>
                  </a:lnTo>
                  <a:lnTo>
                    <a:pt x="17795" y="1220360"/>
                  </a:lnTo>
                  <a:lnTo>
                    <a:pt x="4600" y="1177850"/>
                  </a:lnTo>
                  <a:lnTo>
                    <a:pt x="0" y="1132204"/>
                  </a:lnTo>
                  <a:lnTo>
                    <a:pt x="0" y="226441"/>
                  </a:lnTo>
                  <a:close/>
                </a:path>
              </a:pathLst>
            </a:custGeom>
            <a:ln w="9525">
              <a:solidFill>
                <a:srgbClr val="55CE7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" name="object 7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2500248" y="305930"/>
              <a:ext cx="1714500" cy="733945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2738628" y="1024127"/>
              <a:ext cx="1897379" cy="371855"/>
            </a:xfrm>
            <a:prstGeom prst="rect">
              <a:avLst/>
            </a:prstGeom>
          </p:spPr>
        </p:pic>
        <p:pic>
          <p:nvPicPr>
            <p:cNvPr id="9" name="object 9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4401312" y="1024127"/>
              <a:ext cx="1577339" cy="371855"/>
            </a:xfrm>
            <a:prstGeom prst="rect">
              <a:avLst/>
            </a:prstGeom>
          </p:spPr>
        </p:pic>
        <p:pic>
          <p:nvPicPr>
            <p:cNvPr id="10" name="object 10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3169920" y="1207007"/>
              <a:ext cx="1546859" cy="371855"/>
            </a:xfrm>
            <a:prstGeom prst="rect">
              <a:avLst/>
            </a:prstGeom>
          </p:spPr>
        </p:pic>
        <p:pic>
          <p:nvPicPr>
            <p:cNvPr id="11" name="object 11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4482083" y="1207007"/>
              <a:ext cx="284988" cy="371855"/>
            </a:xfrm>
            <a:prstGeom prst="rect">
              <a:avLst/>
            </a:prstGeom>
          </p:spPr>
        </p:pic>
        <p:pic>
          <p:nvPicPr>
            <p:cNvPr id="12" name="object 12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4571999" y="1207007"/>
              <a:ext cx="1013460" cy="371855"/>
            </a:xfrm>
            <a:prstGeom prst="rect">
              <a:avLst/>
            </a:prstGeom>
          </p:spPr>
        </p:pic>
        <p:pic>
          <p:nvPicPr>
            <p:cNvPr id="13" name="object 13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324612" y="234695"/>
              <a:ext cx="1719072" cy="1341120"/>
            </a:xfrm>
            <a:prstGeom prst="rect">
              <a:avLst/>
            </a:prstGeom>
          </p:spPr>
        </p:pic>
        <p:pic>
          <p:nvPicPr>
            <p:cNvPr id="14" name="object 14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5606795" y="8193022"/>
              <a:ext cx="1092707" cy="848868"/>
            </a:xfrm>
            <a:prstGeom prst="rect">
              <a:avLst/>
            </a:prstGeom>
          </p:spPr>
        </p:pic>
        <p:pic>
          <p:nvPicPr>
            <p:cNvPr id="15" name="object 15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109728" y="8193022"/>
              <a:ext cx="1092708" cy="848868"/>
            </a:xfrm>
            <a:prstGeom prst="rect">
              <a:avLst/>
            </a:prstGeom>
          </p:spPr>
        </p:pic>
      </p:grpSp>
      <p:sp>
        <p:nvSpPr>
          <p:cNvPr id="16" name="object 16"/>
          <p:cNvSpPr txBox="1"/>
          <p:nvPr/>
        </p:nvSpPr>
        <p:spPr>
          <a:xfrm>
            <a:off x="293014" y="1068451"/>
            <a:ext cx="6346825" cy="68249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2992755" marR="773430" indent="-431800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Arial"/>
                <a:cs typeface="Arial"/>
              </a:rPr>
              <a:t>6ta.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Edición</a:t>
            </a:r>
            <a:r>
              <a:rPr sz="1200" b="1" spc="-10" dirty="0">
                <a:latin typeface="Arial"/>
                <a:cs typeface="Arial"/>
              </a:rPr>
              <a:t> Volumen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I</a:t>
            </a:r>
            <a:r>
              <a:rPr sz="1200" b="1" spc="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Enero</a:t>
            </a:r>
            <a:r>
              <a:rPr sz="1200" b="1" spc="-3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a</a:t>
            </a:r>
            <a:r>
              <a:rPr sz="1200" b="1" spc="-2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Julio</a:t>
            </a:r>
            <a:r>
              <a:rPr sz="1200" b="1" spc="-5" dirty="0">
                <a:latin typeface="Arial"/>
                <a:cs typeface="Arial"/>
              </a:rPr>
              <a:t> </a:t>
            </a:r>
            <a:r>
              <a:rPr sz="1200" b="1" spc="-20" dirty="0">
                <a:latin typeface="Arial"/>
                <a:cs typeface="Arial"/>
              </a:rPr>
              <a:t>2021 </a:t>
            </a:r>
            <a:r>
              <a:rPr sz="1200" b="1" dirty="0">
                <a:latin typeface="Arial"/>
                <a:cs typeface="Arial"/>
              </a:rPr>
              <a:t>Revista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Semestral-</a:t>
            </a:r>
            <a:r>
              <a:rPr sz="1200" b="1" spc="-40" dirty="0">
                <a:latin typeface="Arial"/>
                <a:cs typeface="Arial"/>
              </a:rPr>
              <a:t> </a:t>
            </a:r>
            <a:r>
              <a:rPr sz="1200" b="1" spc="-10" dirty="0">
                <a:latin typeface="Arial"/>
                <a:cs typeface="Arial"/>
              </a:rPr>
              <a:t>Venezuela</a:t>
            </a:r>
            <a:endParaRPr sz="12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305"/>
              </a:spcBef>
            </a:pPr>
            <a:endParaRPr sz="1200">
              <a:latin typeface="Arial"/>
              <a:cs typeface="Arial"/>
            </a:endParaRPr>
          </a:p>
          <a:p>
            <a:pPr marL="375285" marR="5080" indent="-36322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todo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maestro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modelo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ejemplo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seguir,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sólo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estudiantes,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sino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sus </a:t>
            </a:r>
            <a:r>
              <a:rPr sz="1200" dirty="0">
                <a:latin typeface="Times New Roman"/>
                <a:cs typeface="Times New Roman"/>
              </a:rPr>
              <a:t>compañeros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trabajo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plantel.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general,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respecto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motivación,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entre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aspectos </a:t>
            </a:r>
            <a:r>
              <a:rPr sz="1200" dirty="0">
                <a:latin typeface="Times New Roman"/>
                <a:cs typeface="Times New Roman"/>
              </a:rPr>
              <a:t>favorables</a:t>
            </a:r>
            <a:r>
              <a:rPr sz="1200" spc="4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destaca</a:t>
            </a:r>
            <a:r>
              <a:rPr sz="1200" spc="4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4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4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docentes</a:t>
            </a:r>
            <a:r>
              <a:rPr sz="1200" spc="4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43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cierta</a:t>
            </a:r>
            <a:r>
              <a:rPr sz="1200" spc="4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medida</a:t>
            </a:r>
            <a:r>
              <a:rPr sz="1200" spc="4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utilizan</a:t>
            </a:r>
            <a:r>
              <a:rPr sz="1200" spc="4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elementos</a:t>
            </a:r>
            <a:r>
              <a:rPr sz="1200" spc="43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motivacionales, </a:t>
            </a:r>
            <a:r>
              <a:rPr sz="1200" dirty="0">
                <a:latin typeface="Times New Roman"/>
                <a:cs typeface="Times New Roman"/>
              </a:rPr>
              <a:t>reflejados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 ejemplo, en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informan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estudiantes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contenidos a trabajar, así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las </a:t>
            </a:r>
            <a:r>
              <a:rPr sz="1200" dirty="0">
                <a:latin typeface="Times New Roman"/>
                <a:cs typeface="Times New Roman"/>
              </a:rPr>
              <a:t>competencias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aspira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alcanzar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cada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día,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pone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práctica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claves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motivacionales,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utiliza </a:t>
            </a:r>
            <a:r>
              <a:rPr sz="1200" dirty="0">
                <a:latin typeface="Times New Roman"/>
                <a:cs typeface="Times New Roman"/>
              </a:rPr>
              <a:t>recursos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apropiados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según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índole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cada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tema,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significa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les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da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prioridad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los </a:t>
            </a:r>
            <a:r>
              <a:rPr sz="1200" dirty="0">
                <a:latin typeface="Times New Roman"/>
                <a:cs typeface="Times New Roman"/>
              </a:rPr>
              <a:t>aspectos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motivacionales,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consonancia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Salom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Romero,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(1992),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torno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necesidad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equipar</a:t>
            </a:r>
            <a:r>
              <a:rPr sz="1200" spc="3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personas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construir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3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mundo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términos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retos,</a:t>
            </a:r>
            <a:r>
              <a:rPr sz="1200" spc="3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oportunidades</a:t>
            </a:r>
            <a:r>
              <a:rPr sz="1200" spc="320" dirty="0">
                <a:latin typeface="Times New Roman"/>
                <a:cs typeface="Times New Roman"/>
              </a:rPr>
              <a:t> </a:t>
            </a:r>
            <a:r>
              <a:rPr sz="1200" spc="-50" dirty="0">
                <a:latin typeface="Times New Roman"/>
                <a:cs typeface="Times New Roman"/>
              </a:rPr>
              <a:t>y </a:t>
            </a:r>
            <a:r>
              <a:rPr sz="1200" dirty="0">
                <a:latin typeface="Times New Roman"/>
                <a:cs typeface="Times New Roman"/>
              </a:rPr>
              <a:t>desarrollo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personal,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donde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cada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exigencia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prueba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sus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potencialidades.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esta </a:t>
            </a:r>
            <a:r>
              <a:rPr sz="1200" dirty="0">
                <a:latin typeface="Times New Roman"/>
                <a:cs typeface="Times New Roman"/>
              </a:rPr>
              <a:t>manera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estudio se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convierte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 una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actividad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estimulante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satisfactoria, donde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estudiantes </a:t>
            </a:r>
            <a:r>
              <a:rPr sz="1200" dirty="0">
                <a:latin typeface="Times New Roman"/>
                <a:cs typeface="Times New Roman"/>
              </a:rPr>
              <a:t>sienten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necesidad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aprender,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expresan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libremente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sus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ideas,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proyectos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son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felices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por </a:t>
            </a:r>
            <a:r>
              <a:rPr sz="1200" dirty="0">
                <a:latin typeface="Times New Roman"/>
                <a:cs typeface="Times New Roman"/>
              </a:rPr>
              <a:t>participar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experiencias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aprendizaje exigentes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competitivas.</a:t>
            </a:r>
            <a:endParaRPr sz="1200">
              <a:latin typeface="Times New Roman"/>
              <a:cs typeface="Times New Roman"/>
            </a:endParaRPr>
          </a:p>
          <a:p>
            <a:pPr marL="375285" marR="5715" indent="-363220" algn="just">
              <a:lnSpc>
                <a:spcPct val="100000"/>
              </a:lnSpc>
              <a:spcBef>
                <a:spcPts val="5"/>
              </a:spcBef>
            </a:pP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otra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parte,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constató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variación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estímulos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interacción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dinámica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expresan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medida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facilite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participación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grupal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personal;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cuando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maestro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utiliza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gestos </a:t>
            </a:r>
            <a:r>
              <a:rPr sz="1200" dirty="0">
                <a:latin typeface="Times New Roman"/>
                <a:cs typeface="Times New Roman"/>
              </a:rPr>
              <a:t>vocabulario,</a:t>
            </a:r>
            <a:r>
              <a:rPr sz="1200" spc="3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timbre</a:t>
            </a:r>
            <a:r>
              <a:rPr sz="1200" spc="3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voz,</a:t>
            </a:r>
            <a:r>
              <a:rPr sz="1200" spc="3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desplazamientos</a:t>
            </a:r>
            <a:r>
              <a:rPr sz="1200" spc="3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3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movimientos,</a:t>
            </a:r>
            <a:r>
              <a:rPr sz="1200" spc="3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así</a:t>
            </a:r>
            <a:r>
              <a:rPr sz="1200" spc="3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3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3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pausas</a:t>
            </a:r>
            <a:r>
              <a:rPr sz="1200" spc="3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36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sus </a:t>
            </a:r>
            <a:r>
              <a:rPr sz="1200" dirty="0">
                <a:latin typeface="Times New Roman"/>
                <a:cs typeface="Times New Roman"/>
              </a:rPr>
              <a:t>explicaciones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apoyo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recursos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diferentes.</a:t>
            </a:r>
            <a:r>
              <a:rPr sz="1200" spc="3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cierta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forma,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ambiente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aprendizaje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despliegan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iniciativas</a:t>
            </a:r>
            <a:r>
              <a:rPr sz="1200" spc="3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esfuerzos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llevar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cabo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mediación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aprendizajes. </a:t>
            </a:r>
            <a:r>
              <a:rPr sz="1200" dirty="0">
                <a:latin typeface="Times New Roman"/>
                <a:cs typeface="Times New Roman"/>
              </a:rPr>
              <a:t>Además,</a:t>
            </a:r>
            <a:r>
              <a:rPr sz="1200" spc="13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3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docente</a:t>
            </a:r>
            <a:r>
              <a:rPr sz="1200" spc="13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debe</a:t>
            </a:r>
            <a:r>
              <a:rPr sz="1200" spc="13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tener</a:t>
            </a:r>
            <a:r>
              <a:rPr sz="1200" spc="12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bastante</a:t>
            </a:r>
            <a:r>
              <a:rPr sz="1200" spc="13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preparación</a:t>
            </a:r>
            <a:r>
              <a:rPr sz="1200" spc="13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3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3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formulación</a:t>
            </a:r>
            <a:r>
              <a:rPr sz="1200" spc="13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25" dirty="0">
                <a:latin typeface="Times New Roman"/>
                <a:cs typeface="Times New Roman"/>
              </a:rPr>
              <a:t>  </a:t>
            </a:r>
            <a:r>
              <a:rPr sz="1200" spc="-10" dirty="0">
                <a:latin typeface="Times New Roman"/>
                <a:cs typeface="Times New Roman"/>
              </a:rPr>
              <a:t>preguntas, </a:t>
            </a:r>
            <a:r>
              <a:rPr sz="1200" dirty="0">
                <a:latin typeface="Times New Roman"/>
                <a:cs typeface="Times New Roman"/>
              </a:rPr>
              <a:t>ejemplificaciones,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uso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metáforas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planificar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elementos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hacer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comparaciones.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Según </a:t>
            </a:r>
            <a:r>
              <a:rPr sz="1200" dirty="0">
                <a:latin typeface="Times New Roman"/>
                <a:cs typeface="Times New Roman"/>
              </a:rPr>
              <a:t>Sant´Anna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(1996),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todo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anteriormente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expuesto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ayuda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proceso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aprendizaje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medida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favorece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atención,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comprensión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captación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aspectos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trataron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clase.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También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Heller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(1995)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aboga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uso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técnicas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aprendizaje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 </a:t>
            </a:r>
            <a:r>
              <a:rPr sz="1200" dirty="0">
                <a:latin typeface="Times New Roman"/>
                <a:cs typeface="Times New Roman"/>
              </a:rPr>
              <a:t>enseñanza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estimular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desarrollo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pensamiento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analógico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creativo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tanto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brinda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posibilidad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asociar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relacionar,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operaciones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éstas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identificadas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determinadas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una </a:t>
            </a:r>
            <a:r>
              <a:rPr sz="1200" dirty="0">
                <a:latin typeface="Times New Roman"/>
                <a:cs typeface="Times New Roman"/>
              </a:rPr>
              <a:t>conducta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inteligente.</a:t>
            </a:r>
            <a:endParaRPr sz="1200">
              <a:latin typeface="Times New Roman"/>
              <a:cs typeface="Times New Roman"/>
            </a:endParaRPr>
          </a:p>
          <a:p>
            <a:pPr marL="375285" marR="8255" indent="-363220" algn="just">
              <a:lnSpc>
                <a:spcPct val="100000"/>
              </a:lnSpc>
              <a:spcBef>
                <a:spcPts val="5"/>
              </a:spcBef>
            </a:pP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3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hallazgos</a:t>
            </a:r>
            <a:r>
              <a:rPr sz="1200" spc="3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son</a:t>
            </a:r>
            <a:r>
              <a:rPr sz="1200" spc="3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importantes</a:t>
            </a:r>
            <a:r>
              <a:rPr sz="1200" spc="3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porque</a:t>
            </a:r>
            <a:r>
              <a:rPr sz="1200" spc="3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3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pone</a:t>
            </a:r>
            <a:r>
              <a:rPr sz="1200" spc="3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relieve</a:t>
            </a:r>
            <a:r>
              <a:rPr sz="1200" spc="3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3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3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cierta</a:t>
            </a:r>
            <a:r>
              <a:rPr sz="1200" spc="3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forma,</a:t>
            </a:r>
            <a:r>
              <a:rPr sz="1200" spc="3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3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ambiente</a:t>
            </a:r>
            <a:r>
              <a:rPr sz="1200" spc="34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 </a:t>
            </a:r>
            <a:r>
              <a:rPr sz="1200" dirty="0">
                <a:latin typeface="Times New Roman"/>
                <a:cs typeface="Times New Roman"/>
              </a:rPr>
              <a:t>aprendizaje</a:t>
            </a:r>
            <a:r>
              <a:rPr sz="1200" spc="3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3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despliegan</a:t>
            </a:r>
            <a:r>
              <a:rPr sz="1200" spc="3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iniciativas</a:t>
            </a:r>
            <a:r>
              <a:rPr sz="1200" spc="3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3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esfuerzos</a:t>
            </a:r>
            <a:r>
              <a:rPr sz="1200" spc="3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3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llevar</a:t>
            </a:r>
            <a:r>
              <a:rPr sz="1200" spc="3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3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cabo</a:t>
            </a:r>
            <a:r>
              <a:rPr sz="1200" spc="3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3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mediación</a:t>
            </a:r>
            <a:r>
              <a:rPr sz="1200" spc="3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4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los </a:t>
            </a:r>
            <a:r>
              <a:rPr sz="1200" dirty="0">
                <a:latin typeface="Times New Roman"/>
                <a:cs typeface="Times New Roman"/>
              </a:rPr>
              <a:t>aprendizajes,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 pesar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 la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existencia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 factores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dificultan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logro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 la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calidad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proceso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enseñanza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aprendizaje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tales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ambiente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poco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propicio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aulas,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afectado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las </a:t>
            </a:r>
            <a:r>
              <a:rPr sz="1200" dirty="0">
                <a:latin typeface="Times New Roman"/>
                <a:cs typeface="Times New Roman"/>
              </a:rPr>
              <a:t>bajas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temperaturas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zona,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deficiente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iluminación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algunos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salones,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así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poco </a:t>
            </a:r>
            <a:r>
              <a:rPr sz="1200" dirty="0">
                <a:latin typeface="Times New Roman"/>
                <a:cs typeface="Times New Roman"/>
              </a:rPr>
              <a:t>espacio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mismos,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torna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insuficiente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número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estudiantes;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también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clima </a:t>
            </a:r>
            <a:r>
              <a:rPr sz="1200" dirty="0">
                <a:latin typeface="Times New Roman"/>
                <a:cs typeface="Times New Roman"/>
              </a:rPr>
              <a:t>organizacional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poco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favorecedor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relaciones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entre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docentes;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poca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colaboración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los </a:t>
            </a:r>
            <a:r>
              <a:rPr sz="1200" dirty="0">
                <a:latin typeface="Times New Roman"/>
                <a:cs typeface="Times New Roman"/>
              </a:rPr>
              <a:t>representantes;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insuficiente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acompañamiento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orientación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personal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directivo,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condiciones </a:t>
            </a:r>
            <a:r>
              <a:rPr sz="1200" dirty="0">
                <a:latin typeface="Times New Roman"/>
                <a:cs typeface="Times New Roman"/>
              </a:rPr>
              <a:t>físicas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anímicas e</a:t>
            </a:r>
            <a:r>
              <a:rPr sz="1200" spc="-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inasistencias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repetidas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estudiantes,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entre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otros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detalles.</a:t>
            </a:r>
            <a:endParaRPr sz="1200">
              <a:latin typeface="Times New Roman"/>
              <a:cs typeface="Times New Roman"/>
            </a:endParaRPr>
          </a:p>
        </p:txBody>
      </p:sp>
      <p:pic>
        <p:nvPicPr>
          <p:cNvPr id="17" name="object 17"/>
          <p:cNvPicPr/>
          <p:nvPr/>
        </p:nvPicPr>
        <p:blipFill>
          <a:blip r:embed="rId13" cstate="print"/>
          <a:stretch>
            <a:fillRect/>
          </a:stretch>
        </p:blipFill>
        <p:spPr>
          <a:xfrm>
            <a:off x="4725161" y="164274"/>
            <a:ext cx="1805305" cy="893889"/>
          </a:xfrm>
          <a:prstGeom prst="rect">
            <a:avLst/>
          </a:prstGeom>
        </p:spPr>
      </p:pic>
      <p:sp>
        <p:nvSpPr>
          <p:cNvPr id="18" name="object 18"/>
          <p:cNvSpPr txBox="1"/>
          <p:nvPr/>
        </p:nvSpPr>
        <p:spPr>
          <a:xfrm>
            <a:off x="1316482" y="8261840"/>
            <a:ext cx="4224655" cy="372745"/>
          </a:xfrm>
          <a:prstGeom prst="rect">
            <a:avLst/>
          </a:prstGeom>
        </p:spPr>
        <p:txBody>
          <a:bodyPr vert="horz" wrap="square" lIns="0" tIns="6350" rIns="0" bIns="0" rtlCol="0">
            <a:spAutoFit/>
          </a:bodyPr>
          <a:lstStyle/>
          <a:p>
            <a:pPr marL="1385570" marR="5080" indent="-1373505">
              <a:lnSpc>
                <a:spcPts val="1400"/>
              </a:lnSpc>
              <a:spcBef>
                <a:spcPts val="50"/>
              </a:spcBef>
            </a:pPr>
            <a:r>
              <a:rPr sz="1200" b="1" dirty="0">
                <a:latin typeface="Times New Roman"/>
                <a:cs typeface="Times New Roman"/>
              </a:rPr>
              <a:t>“Destrezas</a:t>
            </a:r>
            <a:r>
              <a:rPr sz="1200" b="1" spc="-4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Facilitativas </a:t>
            </a:r>
            <a:r>
              <a:rPr sz="1200" b="1" spc="-10" dirty="0">
                <a:latin typeface="Times New Roman"/>
                <a:cs typeface="Times New Roman"/>
              </a:rPr>
              <a:t>del</a:t>
            </a:r>
            <a:r>
              <a:rPr sz="1200" b="1" spc="-7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Aprendizaje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en</a:t>
            </a:r>
            <a:r>
              <a:rPr sz="1200" b="1" spc="-4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la</a:t>
            </a:r>
            <a:r>
              <a:rPr sz="1200" b="1" spc="-4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Praxis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del</a:t>
            </a:r>
            <a:r>
              <a:rPr sz="1200" b="1" spc="-40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Docente </a:t>
            </a:r>
            <a:r>
              <a:rPr sz="1200" b="1" dirty="0">
                <a:latin typeface="Times New Roman"/>
                <a:cs typeface="Times New Roman"/>
              </a:rPr>
              <a:t>de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Educación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Básica.”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2837179" y="8810785"/>
            <a:ext cx="1559560" cy="1943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410"/>
              </a:lnSpc>
            </a:pPr>
            <a:r>
              <a:rPr sz="1200" b="1" dirty="0">
                <a:latin typeface="Times New Roman"/>
                <a:cs typeface="Times New Roman"/>
              </a:rPr>
              <a:t>Mirian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Josefina</a:t>
            </a:r>
            <a:r>
              <a:rPr sz="1200" b="1" spc="-4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Milano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20" name="object 20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46363" rIns="0" bIns="0" rtlCol="0">
            <a:spAutoFit/>
          </a:bodyPr>
          <a:lstStyle/>
          <a:p>
            <a:pPr marL="240665">
              <a:lnSpc>
                <a:spcPts val="1410"/>
              </a:lnSpc>
            </a:pPr>
            <a:fld id="{81D60167-4931-47E6-BA6A-407CBD079E47}" type="slidenum">
              <a:rPr b="1" spc="-25" dirty="0">
                <a:latin typeface="Times New Roman"/>
                <a:cs typeface="Times New Roman"/>
              </a:rPr>
              <a:t>74</a:t>
            </a:fld>
            <a:endParaRPr b="1" spc="-25" dirty="0">
              <a:latin typeface="Times New Roman"/>
              <a:cs typeface="Times New Roman"/>
            </a:endParaRPr>
          </a:p>
        </p:txBody>
      </p:sp>
      <p:grpSp>
        <p:nvGrpSpPr>
          <p:cNvPr id="21" name="Grupo 20">
            <a:extLst>
              <a:ext uri="{FF2B5EF4-FFF2-40B4-BE49-F238E27FC236}">
                <a16:creationId xmlns:a16="http://schemas.microsoft.com/office/drawing/2014/main" id="{2AD7CC98-13AA-2CA7-6FE9-A151F54B2352}"/>
              </a:ext>
            </a:extLst>
          </p:cNvPr>
          <p:cNvGrpSpPr/>
          <p:nvPr/>
        </p:nvGrpSpPr>
        <p:grpSpPr>
          <a:xfrm>
            <a:off x="95821" y="88391"/>
            <a:ext cx="6665976" cy="1452626"/>
            <a:chOff x="470065" y="1951410"/>
            <a:chExt cx="6665976" cy="1452626"/>
          </a:xfrm>
        </p:grpSpPr>
        <p:grpSp>
          <p:nvGrpSpPr>
            <p:cNvPr id="22" name="object 12">
              <a:extLst>
                <a:ext uri="{FF2B5EF4-FFF2-40B4-BE49-F238E27FC236}">
                  <a16:creationId xmlns:a16="http://schemas.microsoft.com/office/drawing/2014/main" id="{984C7FEE-2F9E-920C-0484-29C751D55D71}"/>
                </a:ext>
              </a:extLst>
            </p:cNvPr>
            <p:cNvGrpSpPr/>
            <p:nvPr/>
          </p:nvGrpSpPr>
          <p:grpSpPr>
            <a:xfrm>
              <a:off x="470065" y="1951664"/>
              <a:ext cx="6665976" cy="1452372"/>
              <a:chOff x="96011" y="115823"/>
              <a:chExt cx="6665976" cy="1452372"/>
            </a:xfrm>
          </p:grpSpPr>
          <p:pic>
            <p:nvPicPr>
              <p:cNvPr id="26" name="object 13">
                <a:extLst>
                  <a:ext uri="{FF2B5EF4-FFF2-40B4-BE49-F238E27FC236}">
                    <a16:creationId xmlns:a16="http://schemas.microsoft.com/office/drawing/2014/main" id="{0F725EB3-02AD-14B6-8CC8-315E4FD3DA72}"/>
                  </a:ext>
                </a:extLst>
              </p:cNvPr>
              <p:cNvPicPr/>
              <p:nvPr/>
            </p:nvPicPr>
            <p:blipFill>
              <a:blip r:embed="rId3" cstate="print"/>
              <a:stretch>
                <a:fillRect/>
              </a:stretch>
            </p:blipFill>
            <p:spPr>
              <a:xfrm>
                <a:off x="96011" y="115823"/>
                <a:ext cx="6665976" cy="1452372"/>
              </a:xfrm>
              <a:prstGeom prst="rect">
                <a:avLst/>
              </a:prstGeom>
            </p:spPr>
          </p:pic>
          <p:pic>
            <p:nvPicPr>
              <p:cNvPr id="27" name="object 14">
                <a:extLst>
                  <a:ext uri="{FF2B5EF4-FFF2-40B4-BE49-F238E27FC236}">
                    <a16:creationId xmlns:a16="http://schemas.microsoft.com/office/drawing/2014/main" id="{EAA1EDDA-829B-A6F9-3026-56318A4D0EDA}"/>
                  </a:ext>
                </a:extLst>
              </p:cNvPr>
              <p:cNvPicPr/>
              <p:nvPr/>
            </p:nvPicPr>
            <p:blipFill>
              <a:blip r:embed="rId4" cstate="print"/>
              <a:stretch>
                <a:fillRect/>
              </a:stretch>
            </p:blipFill>
            <p:spPr>
              <a:xfrm>
                <a:off x="142849" y="142875"/>
                <a:ext cx="6572275" cy="1358646"/>
              </a:xfrm>
              <a:prstGeom prst="rect">
                <a:avLst/>
              </a:prstGeom>
            </p:spPr>
          </p:pic>
          <p:sp>
            <p:nvSpPr>
              <p:cNvPr id="28" name="object 15">
                <a:extLst>
                  <a:ext uri="{FF2B5EF4-FFF2-40B4-BE49-F238E27FC236}">
                    <a16:creationId xmlns:a16="http://schemas.microsoft.com/office/drawing/2014/main" id="{779DEE10-76E7-5077-6E23-B4BE4943509C}"/>
                  </a:ext>
                </a:extLst>
              </p:cNvPr>
              <p:cNvSpPr/>
              <p:nvPr/>
            </p:nvSpPr>
            <p:spPr>
              <a:xfrm>
                <a:off x="142849" y="142875"/>
                <a:ext cx="6572884" cy="1358900"/>
              </a:xfrm>
              <a:custGeom>
                <a:avLst/>
                <a:gdLst/>
                <a:ahLst/>
                <a:cxnLst/>
                <a:rect l="l" t="t" r="r" b="b"/>
                <a:pathLst>
                  <a:path w="6572884" h="1358900">
                    <a:moveTo>
                      <a:pt x="0" y="226441"/>
                    </a:moveTo>
                    <a:lnTo>
                      <a:pt x="4600" y="180795"/>
                    </a:lnTo>
                    <a:lnTo>
                      <a:pt x="17795" y="138285"/>
                    </a:lnTo>
                    <a:lnTo>
                      <a:pt x="38673" y="99820"/>
                    </a:lnTo>
                    <a:lnTo>
                      <a:pt x="66324" y="66309"/>
                    </a:lnTo>
                    <a:lnTo>
                      <a:pt x="99837" y="38663"/>
                    </a:lnTo>
                    <a:lnTo>
                      <a:pt x="138301" y="17789"/>
                    </a:lnTo>
                    <a:lnTo>
                      <a:pt x="180806" y="4599"/>
                    </a:lnTo>
                    <a:lnTo>
                      <a:pt x="226440" y="0"/>
                    </a:lnTo>
                    <a:lnTo>
                      <a:pt x="6345834" y="0"/>
                    </a:lnTo>
                    <a:lnTo>
                      <a:pt x="6391480" y="4599"/>
                    </a:lnTo>
                    <a:lnTo>
                      <a:pt x="6433990" y="17789"/>
                    </a:lnTo>
                    <a:lnTo>
                      <a:pt x="6472455" y="38663"/>
                    </a:lnTo>
                    <a:lnTo>
                      <a:pt x="6505965" y="66309"/>
                    </a:lnTo>
                    <a:lnTo>
                      <a:pt x="6533612" y="99820"/>
                    </a:lnTo>
                    <a:lnTo>
                      <a:pt x="6554485" y="138285"/>
                    </a:lnTo>
                    <a:lnTo>
                      <a:pt x="6567676" y="180795"/>
                    </a:lnTo>
                    <a:lnTo>
                      <a:pt x="6572275" y="226441"/>
                    </a:lnTo>
                    <a:lnTo>
                      <a:pt x="6572275" y="1132204"/>
                    </a:lnTo>
                    <a:lnTo>
                      <a:pt x="6567676" y="1177850"/>
                    </a:lnTo>
                    <a:lnTo>
                      <a:pt x="6554485" y="1220360"/>
                    </a:lnTo>
                    <a:lnTo>
                      <a:pt x="6533612" y="1258825"/>
                    </a:lnTo>
                    <a:lnTo>
                      <a:pt x="6505965" y="1292336"/>
                    </a:lnTo>
                    <a:lnTo>
                      <a:pt x="6472455" y="1319982"/>
                    </a:lnTo>
                    <a:lnTo>
                      <a:pt x="6433990" y="1340856"/>
                    </a:lnTo>
                    <a:lnTo>
                      <a:pt x="6391480" y="1354046"/>
                    </a:lnTo>
                    <a:lnTo>
                      <a:pt x="6345834" y="1358646"/>
                    </a:lnTo>
                    <a:lnTo>
                      <a:pt x="226440" y="1358646"/>
                    </a:lnTo>
                    <a:lnTo>
                      <a:pt x="180806" y="1354046"/>
                    </a:lnTo>
                    <a:lnTo>
                      <a:pt x="138301" y="1340856"/>
                    </a:lnTo>
                    <a:lnTo>
                      <a:pt x="99837" y="1319982"/>
                    </a:lnTo>
                    <a:lnTo>
                      <a:pt x="66324" y="1292336"/>
                    </a:lnTo>
                    <a:lnTo>
                      <a:pt x="38673" y="1258825"/>
                    </a:lnTo>
                    <a:lnTo>
                      <a:pt x="17795" y="1220360"/>
                    </a:lnTo>
                    <a:lnTo>
                      <a:pt x="4600" y="1177850"/>
                    </a:lnTo>
                    <a:lnTo>
                      <a:pt x="0" y="1132204"/>
                    </a:lnTo>
                    <a:lnTo>
                      <a:pt x="0" y="226441"/>
                    </a:lnTo>
                    <a:close/>
                  </a:path>
                </a:pathLst>
              </a:custGeom>
              <a:ln w="9525">
                <a:solidFill>
                  <a:srgbClr val="55CE74"/>
                </a:solidFill>
              </a:ln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pic>
            <p:nvPicPr>
              <p:cNvPr id="29" name="object 16">
                <a:extLst>
                  <a:ext uri="{FF2B5EF4-FFF2-40B4-BE49-F238E27FC236}">
                    <a16:creationId xmlns:a16="http://schemas.microsoft.com/office/drawing/2014/main" id="{5CD30CDA-1DEC-88A9-8791-09BCEBBEC4A0}"/>
                  </a:ext>
                </a:extLst>
              </p:cNvPr>
              <p:cNvPicPr/>
              <p:nvPr/>
            </p:nvPicPr>
            <p:blipFill>
              <a:blip r:embed="rId5" cstate="print"/>
              <a:stretch>
                <a:fillRect/>
              </a:stretch>
            </p:blipFill>
            <p:spPr>
              <a:xfrm>
                <a:off x="2500248" y="305930"/>
                <a:ext cx="1714500" cy="733945"/>
              </a:xfrm>
              <a:prstGeom prst="rect">
                <a:avLst/>
              </a:prstGeom>
            </p:spPr>
          </p:pic>
        </p:grpSp>
        <p:sp>
          <p:nvSpPr>
            <p:cNvPr id="23" name="object 16">
              <a:extLst>
                <a:ext uri="{FF2B5EF4-FFF2-40B4-BE49-F238E27FC236}">
                  <a16:creationId xmlns:a16="http://schemas.microsoft.com/office/drawing/2014/main" id="{31CAF002-6394-24FC-3E56-64670982F10F}"/>
                </a:ext>
              </a:extLst>
            </p:cNvPr>
            <p:cNvSpPr txBox="1"/>
            <p:nvPr/>
          </p:nvSpPr>
          <p:spPr>
            <a:xfrm>
              <a:off x="2775727" y="2875716"/>
              <a:ext cx="3332858" cy="391795"/>
            </a:xfrm>
            <a:prstGeom prst="rect">
              <a:avLst/>
            </a:prstGeom>
            <a:noFill/>
          </p:spPr>
          <p:txBody>
            <a:bodyPr vert="horz" wrap="square" lIns="0" tIns="12700" rIns="0" bIns="0" rtlCol="0">
              <a:spAutoFit/>
            </a:bodyPr>
            <a:lstStyle/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Volumen 4,  Número 1  Enero a Julio 2021</a:t>
              </a:r>
            </a:p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Revista Semestral. Venezuela</a:t>
              </a:r>
              <a:endParaRPr sz="1200" dirty="0">
                <a:latin typeface="Arial"/>
                <a:cs typeface="Arial"/>
              </a:endParaRPr>
            </a:p>
          </p:txBody>
        </p:sp>
        <p:pic>
          <p:nvPicPr>
            <p:cNvPr id="24" name="object 25">
              <a:extLst>
                <a:ext uri="{FF2B5EF4-FFF2-40B4-BE49-F238E27FC236}">
                  <a16:creationId xmlns:a16="http://schemas.microsoft.com/office/drawing/2014/main" id="{69BE4E1D-AD24-3FDA-5276-6292B7AD3002}"/>
                </a:ext>
              </a:extLst>
            </p:cNvPr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470065" y="2027896"/>
              <a:ext cx="2305662" cy="1053903"/>
            </a:xfrm>
            <a:prstGeom prst="rect">
              <a:avLst/>
            </a:prstGeom>
          </p:spPr>
        </p:pic>
        <p:pic>
          <p:nvPicPr>
            <p:cNvPr id="25" name="object 31">
              <a:extLst>
                <a:ext uri="{FF2B5EF4-FFF2-40B4-BE49-F238E27FC236}">
                  <a16:creationId xmlns:a16="http://schemas.microsoft.com/office/drawing/2014/main" id="{57EBAD7B-D7E7-855A-B3DC-D555CEF68180}"/>
                </a:ext>
              </a:extLst>
            </p:cNvPr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4932681" y="1951410"/>
              <a:ext cx="1805304" cy="893889"/>
            </a:xfrm>
            <a:prstGeom prst="rect">
              <a:avLst/>
            </a:prstGeom>
          </p:spPr>
        </p:pic>
      </p:grpSp>
    </p:spTree>
  </p:cSld>
  <p:clrMapOvr>
    <a:masterClrMapping/>
  </p:clrMapOvr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94485" y="115823"/>
            <a:ext cx="6669405" cy="8926195"/>
            <a:chOff x="94485" y="115823"/>
            <a:chExt cx="6669405" cy="8926195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44780" y="8700516"/>
              <a:ext cx="6516624" cy="158496"/>
            </a:xfrm>
            <a:prstGeom prst="rect">
              <a:avLst/>
            </a:prstGeom>
          </p:spPr>
        </p:pic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96012" y="115823"/>
              <a:ext cx="6665976" cy="1452372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42849" y="142875"/>
              <a:ext cx="6572275" cy="1358646"/>
            </a:xfrm>
            <a:prstGeom prst="rect">
              <a:avLst/>
            </a:prstGeom>
          </p:spPr>
        </p:pic>
        <p:sp>
          <p:nvSpPr>
            <p:cNvPr id="6" name="object 6"/>
            <p:cNvSpPr/>
            <p:nvPr/>
          </p:nvSpPr>
          <p:spPr>
            <a:xfrm>
              <a:off x="142849" y="142875"/>
              <a:ext cx="6572884" cy="1358900"/>
            </a:xfrm>
            <a:custGeom>
              <a:avLst/>
              <a:gdLst/>
              <a:ahLst/>
              <a:cxnLst/>
              <a:rect l="l" t="t" r="r" b="b"/>
              <a:pathLst>
                <a:path w="6572884" h="1358900">
                  <a:moveTo>
                    <a:pt x="0" y="226441"/>
                  </a:moveTo>
                  <a:lnTo>
                    <a:pt x="4600" y="180795"/>
                  </a:lnTo>
                  <a:lnTo>
                    <a:pt x="17795" y="138285"/>
                  </a:lnTo>
                  <a:lnTo>
                    <a:pt x="38673" y="99820"/>
                  </a:lnTo>
                  <a:lnTo>
                    <a:pt x="66324" y="66309"/>
                  </a:lnTo>
                  <a:lnTo>
                    <a:pt x="99837" y="38663"/>
                  </a:lnTo>
                  <a:lnTo>
                    <a:pt x="138301" y="17789"/>
                  </a:lnTo>
                  <a:lnTo>
                    <a:pt x="180806" y="4599"/>
                  </a:lnTo>
                  <a:lnTo>
                    <a:pt x="226440" y="0"/>
                  </a:lnTo>
                  <a:lnTo>
                    <a:pt x="6345834" y="0"/>
                  </a:lnTo>
                  <a:lnTo>
                    <a:pt x="6391480" y="4599"/>
                  </a:lnTo>
                  <a:lnTo>
                    <a:pt x="6433990" y="17789"/>
                  </a:lnTo>
                  <a:lnTo>
                    <a:pt x="6472455" y="38663"/>
                  </a:lnTo>
                  <a:lnTo>
                    <a:pt x="6505965" y="66309"/>
                  </a:lnTo>
                  <a:lnTo>
                    <a:pt x="6533612" y="99820"/>
                  </a:lnTo>
                  <a:lnTo>
                    <a:pt x="6554485" y="138285"/>
                  </a:lnTo>
                  <a:lnTo>
                    <a:pt x="6567676" y="180795"/>
                  </a:lnTo>
                  <a:lnTo>
                    <a:pt x="6572275" y="226441"/>
                  </a:lnTo>
                  <a:lnTo>
                    <a:pt x="6572275" y="1132204"/>
                  </a:lnTo>
                  <a:lnTo>
                    <a:pt x="6567676" y="1177850"/>
                  </a:lnTo>
                  <a:lnTo>
                    <a:pt x="6554485" y="1220360"/>
                  </a:lnTo>
                  <a:lnTo>
                    <a:pt x="6533612" y="1258825"/>
                  </a:lnTo>
                  <a:lnTo>
                    <a:pt x="6505965" y="1292336"/>
                  </a:lnTo>
                  <a:lnTo>
                    <a:pt x="6472455" y="1319982"/>
                  </a:lnTo>
                  <a:lnTo>
                    <a:pt x="6433990" y="1340856"/>
                  </a:lnTo>
                  <a:lnTo>
                    <a:pt x="6391480" y="1354046"/>
                  </a:lnTo>
                  <a:lnTo>
                    <a:pt x="6345834" y="1358646"/>
                  </a:lnTo>
                  <a:lnTo>
                    <a:pt x="226440" y="1358646"/>
                  </a:lnTo>
                  <a:lnTo>
                    <a:pt x="180806" y="1354046"/>
                  </a:lnTo>
                  <a:lnTo>
                    <a:pt x="138301" y="1340856"/>
                  </a:lnTo>
                  <a:lnTo>
                    <a:pt x="99837" y="1319982"/>
                  </a:lnTo>
                  <a:lnTo>
                    <a:pt x="66324" y="1292336"/>
                  </a:lnTo>
                  <a:lnTo>
                    <a:pt x="38673" y="1258825"/>
                  </a:lnTo>
                  <a:lnTo>
                    <a:pt x="17795" y="1220360"/>
                  </a:lnTo>
                  <a:lnTo>
                    <a:pt x="4600" y="1177850"/>
                  </a:lnTo>
                  <a:lnTo>
                    <a:pt x="0" y="1132204"/>
                  </a:lnTo>
                  <a:lnTo>
                    <a:pt x="0" y="226441"/>
                  </a:lnTo>
                  <a:close/>
                </a:path>
              </a:pathLst>
            </a:custGeom>
            <a:ln w="9525">
              <a:solidFill>
                <a:srgbClr val="55CE7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" name="object 7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2500248" y="305930"/>
              <a:ext cx="1714500" cy="733945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2738628" y="1024127"/>
              <a:ext cx="1897379" cy="371855"/>
            </a:xfrm>
            <a:prstGeom prst="rect">
              <a:avLst/>
            </a:prstGeom>
          </p:spPr>
        </p:pic>
        <p:pic>
          <p:nvPicPr>
            <p:cNvPr id="9" name="object 9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4401312" y="1024127"/>
              <a:ext cx="1577339" cy="371855"/>
            </a:xfrm>
            <a:prstGeom prst="rect">
              <a:avLst/>
            </a:prstGeom>
          </p:spPr>
        </p:pic>
        <p:pic>
          <p:nvPicPr>
            <p:cNvPr id="10" name="object 10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3169920" y="1207007"/>
              <a:ext cx="1546859" cy="371855"/>
            </a:xfrm>
            <a:prstGeom prst="rect">
              <a:avLst/>
            </a:prstGeom>
          </p:spPr>
        </p:pic>
        <p:pic>
          <p:nvPicPr>
            <p:cNvPr id="11" name="object 11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4482083" y="1207007"/>
              <a:ext cx="284988" cy="371855"/>
            </a:xfrm>
            <a:prstGeom prst="rect">
              <a:avLst/>
            </a:prstGeom>
          </p:spPr>
        </p:pic>
        <p:pic>
          <p:nvPicPr>
            <p:cNvPr id="12" name="object 12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4571999" y="1207007"/>
              <a:ext cx="1013460" cy="371855"/>
            </a:xfrm>
            <a:prstGeom prst="rect">
              <a:avLst/>
            </a:prstGeom>
          </p:spPr>
        </p:pic>
        <p:pic>
          <p:nvPicPr>
            <p:cNvPr id="13" name="object 13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324612" y="234695"/>
              <a:ext cx="1719072" cy="1341120"/>
            </a:xfrm>
            <a:prstGeom prst="rect">
              <a:avLst/>
            </a:prstGeom>
          </p:spPr>
        </p:pic>
        <p:pic>
          <p:nvPicPr>
            <p:cNvPr id="14" name="object 14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5606795" y="8193022"/>
              <a:ext cx="1092707" cy="848868"/>
            </a:xfrm>
            <a:prstGeom prst="rect">
              <a:avLst/>
            </a:prstGeom>
          </p:spPr>
        </p:pic>
        <p:pic>
          <p:nvPicPr>
            <p:cNvPr id="15" name="object 15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109728" y="8193022"/>
              <a:ext cx="1092708" cy="848868"/>
            </a:xfrm>
            <a:prstGeom prst="rect">
              <a:avLst/>
            </a:prstGeom>
          </p:spPr>
        </p:pic>
      </p:grpSp>
      <p:sp>
        <p:nvSpPr>
          <p:cNvPr id="16" name="object 16"/>
          <p:cNvSpPr txBox="1"/>
          <p:nvPr/>
        </p:nvSpPr>
        <p:spPr>
          <a:xfrm>
            <a:off x="293014" y="1068451"/>
            <a:ext cx="6309995" cy="609282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2992755" marR="735965" indent="-431800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Arial"/>
                <a:cs typeface="Arial"/>
              </a:rPr>
              <a:t>6ta.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Edición</a:t>
            </a:r>
            <a:r>
              <a:rPr sz="1200" b="1" spc="-10" dirty="0">
                <a:latin typeface="Arial"/>
                <a:cs typeface="Arial"/>
              </a:rPr>
              <a:t> Volumen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I</a:t>
            </a:r>
            <a:r>
              <a:rPr sz="1200" b="1" spc="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Enero</a:t>
            </a:r>
            <a:r>
              <a:rPr sz="1200" b="1" spc="-3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a</a:t>
            </a:r>
            <a:r>
              <a:rPr sz="1200" b="1" spc="-2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Julio</a:t>
            </a:r>
            <a:r>
              <a:rPr sz="1200" b="1" spc="-5" dirty="0">
                <a:latin typeface="Arial"/>
                <a:cs typeface="Arial"/>
              </a:rPr>
              <a:t> </a:t>
            </a:r>
            <a:r>
              <a:rPr sz="1200" b="1" spc="-20" dirty="0">
                <a:latin typeface="Arial"/>
                <a:cs typeface="Arial"/>
              </a:rPr>
              <a:t>2021 </a:t>
            </a:r>
            <a:r>
              <a:rPr sz="1200" b="1" dirty="0">
                <a:latin typeface="Arial"/>
                <a:cs typeface="Arial"/>
              </a:rPr>
              <a:t>Revista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Semestral-</a:t>
            </a:r>
            <a:r>
              <a:rPr sz="1200" b="1" spc="-40" dirty="0">
                <a:latin typeface="Arial"/>
                <a:cs typeface="Arial"/>
              </a:rPr>
              <a:t> </a:t>
            </a:r>
            <a:r>
              <a:rPr sz="1200" b="1" spc="-10" dirty="0">
                <a:latin typeface="Arial"/>
                <a:cs typeface="Arial"/>
              </a:rPr>
              <a:t>Venezuela</a:t>
            </a:r>
            <a:endParaRPr sz="12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305"/>
              </a:spcBef>
            </a:pPr>
            <a:endParaRPr sz="1200">
              <a:latin typeface="Arial"/>
              <a:cs typeface="Arial"/>
            </a:endParaRPr>
          </a:p>
          <a:p>
            <a:pPr marL="375285" marR="8890" indent="-36322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Vale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pena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considerar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estudio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estos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factores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sus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implicaciones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logro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metas </a:t>
            </a:r>
            <a:r>
              <a:rPr sz="1200" dirty="0">
                <a:latin typeface="Times New Roman"/>
                <a:cs typeface="Times New Roman"/>
              </a:rPr>
              <a:t>institucionales,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deserción,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-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rendimiento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general.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60"/>
              </a:spcBef>
            </a:pPr>
            <a:endParaRPr sz="12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</a:pPr>
            <a:r>
              <a:rPr sz="1200" b="1" spc="-10" dirty="0">
                <a:latin typeface="Times New Roman"/>
                <a:cs typeface="Times New Roman"/>
              </a:rPr>
              <a:t>CONCLUSIONES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20"/>
              </a:spcBef>
            </a:pPr>
            <a:endParaRPr sz="1200">
              <a:latin typeface="Times New Roman"/>
              <a:cs typeface="Times New Roman"/>
            </a:endParaRPr>
          </a:p>
          <a:p>
            <a:pPr marL="375285" marR="7620" indent="-363220" algn="just">
              <a:lnSpc>
                <a:spcPct val="100000"/>
              </a:lnSpc>
              <a:spcBef>
                <a:spcPts val="5"/>
              </a:spcBef>
            </a:pP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producto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registro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observaciones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relacionadas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praxis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mediadora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cuanto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aplicación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destrezas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facilitativas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aprendizaje,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docentes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Escuela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Básica </a:t>
            </a:r>
            <a:r>
              <a:rPr sz="1200" dirty="0">
                <a:latin typeface="Times New Roman"/>
                <a:cs typeface="Times New Roman"/>
              </a:rPr>
              <a:t>Federación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Venezolana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Maestros,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San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Juan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Morros,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arriba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siguientes conclusiones:</a:t>
            </a:r>
            <a:endParaRPr sz="1200">
              <a:latin typeface="Times New Roman"/>
              <a:cs typeface="Times New Roman"/>
            </a:endParaRPr>
          </a:p>
          <a:p>
            <a:pPr marL="193040" marR="5080" indent="-180975" algn="just">
              <a:lnSpc>
                <a:spcPct val="100000"/>
              </a:lnSpc>
              <a:buAutoNum type="arabicPeriod"/>
              <a:tabLst>
                <a:tab pos="375285" algn="l"/>
              </a:tabLst>
            </a:pP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acuerdo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análisis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realizado,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tendencia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global</a:t>
            </a:r>
            <a:r>
              <a:rPr sz="1200" spc="204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grupo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docentes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representa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 	</a:t>
            </a:r>
            <a:r>
              <a:rPr sz="1200" dirty="0">
                <a:latin typeface="Times New Roman"/>
                <a:cs typeface="Times New Roman"/>
              </a:rPr>
              <a:t>muestra,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evidencia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dirección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poco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favorable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aplicación</a:t>
            </a:r>
            <a:r>
              <a:rPr sz="1200" spc="3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destrezas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facilitativas 	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mediación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aprendizajes.</a:t>
            </a:r>
            <a:endParaRPr sz="1200">
              <a:latin typeface="Times New Roman"/>
              <a:cs typeface="Times New Roman"/>
            </a:endParaRPr>
          </a:p>
          <a:p>
            <a:pPr marL="172085" marR="5080" indent="-160020" algn="just">
              <a:lnSpc>
                <a:spcPct val="100000"/>
              </a:lnSpc>
              <a:buAutoNum type="arabicPeriod"/>
              <a:tabLst>
                <a:tab pos="375285" algn="l"/>
              </a:tabLst>
            </a:pP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concierne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dimensiones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definen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precisan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destrezas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facilitativas,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precisó 	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hacen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algunos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intentos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favorecer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entorno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interacción con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estudiantes,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 	</a:t>
            </a:r>
            <a:r>
              <a:rPr sz="1200" dirty="0">
                <a:latin typeface="Times New Roman"/>
                <a:cs typeface="Times New Roman"/>
              </a:rPr>
              <a:t>intención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alcanzar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desarrollo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habilidades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comunicativas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grupo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tal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forma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se 	</a:t>
            </a:r>
            <a:r>
              <a:rPr sz="1200" dirty="0">
                <a:latin typeface="Times New Roman"/>
                <a:cs typeface="Times New Roman"/>
              </a:rPr>
              <a:t>facilite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estudiantes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posibilidad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intervenir,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sientan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parte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grupo,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exponer 	</a:t>
            </a:r>
            <a:r>
              <a:rPr sz="1200" dirty="0">
                <a:latin typeface="Times New Roman"/>
                <a:cs typeface="Times New Roman"/>
              </a:rPr>
              <a:t>sus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ideas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inquietudes.</a:t>
            </a:r>
            <a:r>
              <a:rPr sz="1200" spc="4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así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lograr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clima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donde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incite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hacia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motivación;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 	</a:t>
            </a:r>
            <a:r>
              <a:rPr sz="1200" dirty="0">
                <a:latin typeface="Times New Roman"/>
                <a:cs typeface="Times New Roman"/>
              </a:rPr>
              <a:t>variación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estímulos,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parte, es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llevada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manera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favorable,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pero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puede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ser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mejorada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en 	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medida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exista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adecuada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interacción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grupos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estudiantes,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docentes 	</a:t>
            </a:r>
            <a:r>
              <a:rPr sz="1200" dirty="0">
                <a:latin typeface="Times New Roman"/>
                <a:cs typeface="Times New Roman"/>
              </a:rPr>
              <a:t>deben</a:t>
            </a:r>
            <a:r>
              <a:rPr sz="1200" spc="4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mantenerse</a:t>
            </a:r>
            <a:r>
              <a:rPr sz="1200" spc="4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alerta</a:t>
            </a:r>
            <a:r>
              <a:rPr sz="1200" spc="4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4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4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intervenciones,</a:t>
            </a:r>
            <a:r>
              <a:rPr sz="1200" spc="4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4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fin</a:t>
            </a:r>
            <a:r>
              <a:rPr sz="1200" spc="4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4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dar</a:t>
            </a:r>
            <a:r>
              <a:rPr sz="1200" spc="4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respuestas</a:t>
            </a:r>
            <a:r>
              <a:rPr sz="1200" spc="4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oportunas</a:t>
            </a:r>
            <a:r>
              <a:rPr sz="1200" spc="4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42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las 	</a:t>
            </a:r>
            <a:r>
              <a:rPr sz="1200" dirty="0">
                <a:latin typeface="Times New Roman"/>
                <a:cs typeface="Times New Roman"/>
              </a:rPr>
              <a:t>inquietudes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formulen los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niños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niñas.</a:t>
            </a:r>
            <a:endParaRPr sz="1200">
              <a:latin typeface="Times New Roman"/>
              <a:cs typeface="Times New Roman"/>
            </a:endParaRPr>
          </a:p>
          <a:p>
            <a:pPr marL="202565" marR="6985" indent="-190500" algn="just">
              <a:lnSpc>
                <a:spcPct val="100000"/>
              </a:lnSpc>
              <a:buAutoNum type="arabicPeriod"/>
              <a:tabLst>
                <a:tab pos="375285" algn="l"/>
              </a:tabLst>
            </a:pPr>
            <a:r>
              <a:rPr sz="1200" dirty="0">
                <a:latin typeface="Times New Roman"/>
                <a:cs typeface="Times New Roman"/>
              </a:rPr>
              <a:t>Durante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proceso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observación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evidenció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retroalimentación,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parte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las 	</a:t>
            </a:r>
            <a:r>
              <a:rPr sz="1200" dirty="0">
                <a:latin typeface="Times New Roman"/>
                <a:cs typeface="Times New Roman"/>
              </a:rPr>
              <a:t>destrezas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facilitativas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aplicada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mejor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manera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fin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docente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pueda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verificar 	</a:t>
            </a:r>
            <a:r>
              <a:rPr sz="1200" dirty="0">
                <a:latin typeface="Times New Roman"/>
                <a:cs typeface="Times New Roman"/>
              </a:rPr>
              <a:t>si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cada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clase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3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estudiante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alcanzó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3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competencias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previstas.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registraron 	</a:t>
            </a:r>
            <a:r>
              <a:rPr sz="1200" dirty="0">
                <a:latin typeface="Times New Roman"/>
                <a:cs typeface="Times New Roman"/>
              </a:rPr>
              <a:t>comportamientos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frecuentes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docentes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referencia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reforzamiento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saberes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los 	</a:t>
            </a:r>
            <a:r>
              <a:rPr sz="1200" dirty="0">
                <a:latin typeface="Times New Roman"/>
                <a:cs typeface="Times New Roman"/>
              </a:rPr>
              <a:t>estudiantes,</a:t>
            </a:r>
            <a:r>
              <a:rPr sz="1200" spc="3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ni</a:t>
            </a:r>
            <a:r>
              <a:rPr sz="1200" spc="3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3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discusión</a:t>
            </a:r>
            <a:r>
              <a:rPr sz="1200" spc="3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3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resultados</a:t>
            </a:r>
            <a:r>
              <a:rPr sz="1200" spc="3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3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actividades</a:t>
            </a:r>
            <a:r>
              <a:rPr sz="1200" spc="3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estudiante</a:t>
            </a:r>
            <a:r>
              <a:rPr sz="1200" spc="3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3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manera 	</a:t>
            </a:r>
            <a:r>
              <a:rPr sz="1200" dirty="0">
                <a:latin typeface="Times New Roman"/>
                <a:cs typeface="Times New Roman"/>
              </a:rPr>
              <a:t>inmediata.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observó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muy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poca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preocupación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docentes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favorecer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autoevaluación. 	</a:t>
            </a:r>
            <a:r>
              <a:rPr sz="1200" dirty="0">
                <a:latin typeface="Times New Roman"/>
                <a:cs typeface="Times New Roman"/>
              </a:rPr>
              <a:t>Así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debilidades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cuanto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sugerencias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dirigidas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 los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estudiantes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éstos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mejoren 	</a:t>
            </a:r>
            <a:r>
              <a:rPr sz="1200" dirty="0">
                <a:latin typeface="Times New Roman"/>
                <a:cs typeface="Times New Roman"/>
              </a:rPr>
              <a:t>sus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actuaciones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clase.</a:t>
            </a:r>
            <a:endParaRPr sz="1200">
              <a:latin typeface="Times New Roman"/>
              <a:cs typeface="Times New Roman"/>
            </a:endParaRPr>
          </a:p>
        </p:txBody>
      </p:sp>
      <p:pic>
        <p:nvPicPr>
          <p:cNvPr id="17" name="object 17"/>
          <p:cNvPicPr/>
          <p:nvPr/>
        </p:nvPicPr>
        <p:blipFill>
          <a:blip r:embed="rId13" cstate="print"/>
          <a:stretch>
            <a:fillRect/>
          </a:stretch>
        </p:blipFill>
        <p:spPr>
          <a:xfrm>
            <a:off x="4725161" y="164274"/>
            <a:ext cx="1805305" cy="893889"/>
          </a:xfrm>
          <a:prstGeom prst="rect">
            <a:avLst/>
          </a:prstGeom>
        </p:spPr>
      </p:pic>
      <p:sp>
        <p:nvSpPr>
          <p:cNvPr id="18" name="object 18"/>
          <p:cNvSpPr txBox="1"/>
          <p:nvPr/>
        </p:nvSpPr>
        <p:spPr>
          <a:xfrm>
            <a:off x="1316482" y="8261840"/>
            <a:ext cx="4224655" cy="372745"/>
          </a:xfrm>
          <a:prstGeom prst="rect">
            <a:avLst/>
          </a:prstGeom>
        </p:spPr>
        <p:txBody>
          <a:bodyPr vert="horz" wrap="square" lIns="0" tIns="6350" rIns="0" bIns="0" rtlCol="0">
            <a:spAutoFit/>
          </a:bodyPr>
          <a:lstStyle/>
          <a:p>
            <a:pPr marL="1385570" marR="5080" indent="-1373505">
              <a:lnSpc>
                <a:spcPts val="1400"/>
              </a:lnSpc>
              <a:spcBef>
                <a:spcPts val="50"/>
              </a:spcBef>
            </a:pPr>
            <a:r>
              <a:rPr sz="1200" b="1" dirty="0">
                <a:latin typeface="Times New Roman"/>
                <a:cs typeface="Times New Roman"/>
              </a:rPr>
              <a:t>“Destrezas</a:t>
            </a:r>
            <a:r>
              <a:rPr sz="1200" b="1" spc="-4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Facilitativas </a:t>
            </a:r>
            <a:r>
              <a:rPr sz="1200" b="1" spc="-10" dirty="0">
                <a:latin typeface="Times New Roman"/>
                <a:cs typeface="Times New Roman"/>
              </a:rPr>
              <a:t>del</a:t>
            </a:r>
            <a:r>
              <a:rPr sz="1200" b="1" spc="-7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Aprendizaje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en</a:t>
            </a:r>
            <a:r>
              <a:rPr sz="1200" b="1" spc="-4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la</a:t>
            </a:r>
            <a:r>
              <a:rPr sz="1200" b="1" spc="-4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Praxis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del</a:t>
            </a:r>
            <a:r>
              <a:rPr sz="1200" b="1" spc="-40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Docente </a:t>
            </a:r>
            <a:r>
              <a:rPr sz="1200" b="1" dirty="0">
                <a:latin typeface="Times New Roman"/>
                <a:cs typeface="Times New Roman"/>
              </a:rPr>
              <a:t>de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Educación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Básica.”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2837179" y="8810785"/>
            <a:ext cx="1559560" cy="1943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410"/>
              </a:lnSpc>
            </a:pPr>
            <a:r>
              <a:rPr sz="1200" b="1" dirty="0">
                <a:latin typeface="Times New Roman"/>
                <a:cs typeface="Times New Roman"/>
              </a:rPr>
              <a:t>Mirian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Josefina</a:t>
            </a:r>
            <a:r>
              <a:rPr sz="1200" b="1" spc="-4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Milano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20" name="object 20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46363" rIns="0" bIns="0" rtlCol="0">
            <a:spAutoFit/>
          </a:bodyPr>
          <a:lstStyle/>
          <a:p>
            <a:pPr marL="240665">
              <a:lnSpc>
                <a:spcPts val="1410"/>
              </a:lnSpc>
            </a:pPr>
            <a:fld id="{81D60167-4931-47E6-BA6A-407CBD079E47}" type="slidenum">
              <a:rPr b="1" spc="-25" dirty="0">
                <a:latin typeface="Times New Roman"/>
                <a:cs typeface="Times New Roman"/>
              </a:rPr>
              <a:t>75</a:t>
            </a:fld>
            <a:endParaRPr b="1" spc="-25" dirty="0">
              <a:latin typeface="Times New Roman"/>
              <a:cs typeface="Times New Roman"/>
            </a:endParaRPr>
          </a:p>
        </p:txBody>
      </p:sp>
      <p:grpSp>
        <p:nvGrpSpPr>
          <p:cNvPr id="21" name="Grupo 20">
            <a:extLst>
              <a:ext uri="{FF2B5EF4-FFF2-40B4-BE49-F238E27FC236}">
                <a16:creationId xmlns:a16="http://schemas.microsoft.com/office/drawing/2014/main" id="{04695429-6353-2CC5-8CDF-07C1F642E943}"/>
              </a:ext>
            </a:extLst>
          </p:cNvPr>
          <p:cNvGrpSpPr/>
          <p:nvPr/>
        </p:nvGrpSpPr>
        <p:grpSpPr>
          <a:xfrm>
            <a:off x="70104" y="88391"/>
            <a:ext cx="6665976" cy="1452626"/>
            <a:chOff x="470065" y="1951410"/>
            <a:chExt cx="6665976" cy="1452626"/>
          </a:xfrm>
        </p:grpSpPr>
        <p:grpSp>
          <p:nvGrpSpPr>
            <p:cNvPr id="22" name="object 12">
              <a:extLst>
                <a:ext uri="{FF2B5EF4-FFF2-40B4-BE49-F238E27FC236}">
                  <a16:creationId xmlns:a16="http://schemas.microsoft.com/office/drawing/2014/main" id="{860C185E-A1F5-765A-E139-493C465A8AB8}"/>
                </a:ext>
              </a:extLst>
            </p:cNvPr>
            <p:cNvGrpSpPr/>
            <p:nvPr/>
          </p:nvGrpSpPr>
          <p:grpSpPr>
            <a:xfrm>
              <a:off x="470065" y="1951664"/>
              <a:ext cx="6665976" cy="1452372"/>
              <a:chOff x="96011" y="115823"/>
              <a:chExt cx="6665976" cy="1452372"/>
            </a:xfrm>
          </p:grpSpPr>
          <p:pic>
            <p:nvPicPr>
              <p:cNvPr id="26" name="object 13">
                <a:extLst>
                  <a:ext uri="{FF2B5EF4-FFF2-40B4-BE49-F238E27FC236}">
                    <a16:creationId xmlns:a16="http://schemas.microsoft.com/office/drawing/2014/main" id="{A982C2D8-45B6-FAD1-C5A2-2742D8077510}"/>
                  </a:ext>
                </a:extLst>
              </p:cNvPr>
              <p:cNvPicPr/>
              <p:nvPr/>
            </p:nvPicPr>
            <p:blipFill>
              <a:blip r:embed="rId3" cstate="print"/>
              <a:stretch>
                <a:fillRect/>
              </a:stretch>
            </p:blipFill>
            <p:spPr>
              <a:xfrm>
                <a:off x="96011" y="115823"/>
                <a:ext cx="6665976" cy="1452372"/>
              </a:xfrm>
              <a:prstGeom prst="rect">
                <a:avLst/>
              </a:prstGeom>
            </p:spPr>
          </p:pic>
          <p:pic>
            <p:nvPicPr>
              <p:cNvPr id="27" name="object 14">
                <a:extLst>
                  <a:ext uri="{FF2B5EF4-FFF2-40B4-BE49-F238E27FC236}">
                    <a16:creationId xmlns:a16="http://schemas.microsoft.com/office/drawing/2014/main" id="{DB49B34D-521D-6455-213E-A962BFCE1312}"/>
                  </a:ext>
                </a:extLst>
              </p:cNvPr>
              <p:cNvPicPr/>
              <p:nvPr/>
            </p:nvPicPr>
            <p:blipFill>
              <a:blip r:embed="rId4" cstate="print"/>
              <a:stretch>
                <a:fillRect/>
              </a:stretch>
            </p:blipFill>
            <p:spPr>
              <a:xfrm>
                <a:off x="142849" y="142875"/>
                <a:ext cx="6572275" cy="1358646"/>
              </a:xfrm>
              <a:prstGeom prst="rect">
                <a:avLst/>
              </a:prstGeom>
            </p:spPr>
          </p:pic>
          <p:sp>
            <p:nvSpPr>
              <p:cNvPr id="28" name="object 15">
                <a:extLst>
                  <a:ext uri="{FF2B5EF4-FFF2-40B4-BE49-F238E27FC236}">
                    <a16:creationId xmlns:a16="http://schemas.microsoft.com/office/drawing/2014/main" id="{56738EA3-283B-20E4-5603-F9FB5BB9E405}"/>
                  </a:ext>
                </a:extLst>
              </p:cNvPr>
              <p:cNvSpPr/>
              <p:nvPr/>
            </p:nvSpPr>
            <p:spPr>
              <a:xfrm>
                <a:off x="142849" y="142875"/>
                <a:ext cx="6572884" cy="1358900"/>
              </a:xfrm>
              <a:custGeom>
                <a:avLst/>
                <a:gdLst/>
                <a:ahLst/>
                <a:cxnLst/>
                <a:rect l="l" t="t" r="r" b="b"/>
                <a:pathLst>
                  <a:path w="6572884" h="1358900">
                    <a:moveTo>
                      <a:pt x="0" y="226441"/>
                    </a:moveTo>
                    <a:lnTo>
                      <a:pt x="4600" y="180795"/>
                    </a:lnTo>
                    <a:lnTo>
                      <a:pt x="17795" y="138285"/>
                    </a:lnTo>
                    <a:lnTo>
                      <a:pt x="38673" y="99820"/>
                    </a:lnTo>
                    <a:lnTo>
                      <a:pt x="66324" y="66309"/>
                    </a:lnTo>
                    <a:lnTo>
                      <a:pt x="99837" y="38663"/>
                    </a:lnTo>
                    <a:lnTo>
                      <a:pt x="138301" y="17789"/>
                    </a:lnTo>
                    <a:lnTo>
                      <a:pt x="180806" y="4599"/>
                    </a:lnTo>
                    <a:lnTo>
                      <a:pt x="226440" y="0"/>
                    </a:lnTo>
                    <a:lnTo>
                      <a:pt x="6345834" y="0"/>
                    </a:lnTo>
                    <a:lnTo>
                      <a:pt x="6391480" y="4599"/>
                    </a:lnTo>
                    <a:lnTo>
                      <a:pt x="6433990" y="17789"/>
                    </a:lnTo>
                    <a:lnTo>
                      <a:pt x="6472455" y="38663"/>
                    </a:lnTo>
                    <a:lnTo>
                      <a:pt x="6505965" y="66309"/>
                    </a:lnTo>
                    <a:lnTo>
                      <a:pt x="6533612" y="99820"/>
                    </a:lnTo>
                    <a:lnTo>
                      <a:pt x="6554485" y="138285"/>
                    </a:lnTo>
                    <a:lnTo>
                      <a:pt x="6567676" y="180795"/>
                    </a:lnTo>
                    <a:lnTo>
                      <a:pt x="6572275" y="226441"/>
                    </a:lnTo>
                    <a:lnTo>
                      <a:pt x="6572275" y="1132204"/>
                    </a:lnTo>
                    <a:lnTo>
                      <a:pt x="6567676" y="1177850"/>
                    </a:lnTo>
                    <a:lnTo>
                      <a:pt x="6554485" y="1220360"/>
                    </a:lnTo>
                    <a:lnTo>
                      <a:pt x="6533612" y="1258825"/>
                    </a:lnTo>
                    <a:lnTo>
                      <a:pt x="6505965" y="1292336"/>
                    </a:lnTo>
                    <a:lnTo>
                      <a:pt x="6472455" y="1319982"/>
                    </a:lnTo>
                    <a:lnTo>
                      <a:pt x="6433990" y="1340856"/>
                    </a:lnTo>
                    <a:lnTo>
                      <a:pt x="6391480" y="1354046"/>
                    </a:lnTo>
                    <a:lnTo>
                      <a:pt x="6345834" y="1358646"/>
                    </a:lnTo>
                    <a:lnTo>
                      <a:pt x="226440" y="1358646"/>
                    </a:lnTo>
                    <a:lnTo>
                      <a:pt x="180806" y="1354046"/>
                    </a:lnTo>
                    <a:lnTo>
                      <a:pt x="138301" y="1340856"/>
                    </a:lnTo>
                    <a:lnTo>
                      <a:pt x="99837" y="1319982"/>
                    </a:lnTo>
                    <a:lnTo>
                      <a:pt x="66324" y="1292336"/>
                    </a:lnTo>
                    <a:lnTo>
                      <a:pt x="38673" y="1258825"/>
                    </a:lnTo>
                    <a:lnTo>
                      <a:pt x="17795" y="1220360"/>
                    </a:lnTo>
                    <a:lnTo>
                      <a:pt x="4600" y="1177850"/>
                    </a:lnTo>
                    <a:lnTo>
                      <a:pt x="0" y="1132204"/>
                    </a:lnTo>
                    <a:lnTo>
                      <a:pt x="0" y="226441"/>
                    </a:lnTo>
                    <a:close/>
                  </a:path>
                </a:pathLst>
              </a:custGeom>
              <a:ln w="9525">
                <a:solidFill>
                  <a:srgbClr val="55CE74"/>
                </a:solidFill>
              </a:ln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pic>
            <p:nvPicPr>
              <p:cNvPr id="29" name="object 16">
                <a:extLst>
                  <a:ext uri="{FF2B5EF4-FFF2-40B4-BE49-F238E27FC236}">
                    <a16:creationId xmlns:a16="http://schemas.microsoft.com/office/drawing/2014/main" id="{273366A6-19FE-9598-3533-50990B7EBFF5}"/>
                  </a:ext>
                </a:extLst>
              </p:cNvPr>
              <p:cNvPicPr/>
              <p:nvPr/>
            </p:nvPicPr>
            <p:blipFill>
              <a:blip r:embed="rId5" cstate="print"/>
              <a:stretch>
                <a:fillRect/>
              </a:stretch>
            </p:blipFill>
            <p:spPr>
              <a:xfrm>
                <a:off x="2500248" y="305930"/>
                <a:ext cx="1714500" cy="733945"/>
              </a:xfrm>
              <a:prstGeom prst="rect">
                <a:avLst/>
              </a:prstGeom>
            </p:spPr>
          </p:pic>
        </p:grpSp>
        <p:sp>
          <p:nvSpPr>
            <p:cNvPr id="23" name="object 16">
              <a:extLst>
                <a:ext uri="{FF2B5EF4-FFF2-40B4-BE49-F238E27FC236}">
                  <a16:creationId xmlns:a16="http://schemas.microsoft.com/office/drawing/2014/main" id="{B105B3BC-FD91-7114-F603-1E3466129B01}"/>
                </a:ext>
              </a:extLst>
            </p:cNvPr>
            <p:cNvSpPr txBox="1"/>
            <p:nvPr/>
          </p:nvSpPr>
          <p:spPr>
            <a:xfrm>
              <a:off x="2775727" y="2875716"/>
              <a:ext cx="3332858" cy="391795"/>
            </a:xfrm>
            <a:prstGeom prst="rect">
              <a:avLst/>
            </a:prstGeom>
            <a:noFill/>
          </p:spPr>
          <p:txBody>
            <a:bodyPr vert="horz" wrap="square" lIns="0" tIns="12700" rIns="0" bIns="0" rtlCol="0">
              <a:spAutoFit/>
            </a:bodyPr>
            <a:lstStyle/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Volumen 4,  Número 1  Enero a Julio 2021</a:t>
              </a:r>
            </a:p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Revista Semestral. Venezuela</a:t>
              </a:r>
              <a:endParaRPr sz="1200" dirty="0">
                <a:latin typeface="Arial"/>
                <a:cs typeface="Arial"/>
              </a:endParaRPr>
            </a:p>
          </p:txBody>
        </p:sp>
        <p:pic>
          <p:nvPicPr>
            <p:cNvPr id="24" name="object 25">
              <a:extLst>
                <a:ext uri="{FF2B5EF4-FFF2-40B4-BE49-F238E27FC236}">
                  <a16:creationId xmlns:a16="http://schemas.microsoft.com/office/drawing/2014/main" id="{EA06E0D8-79DF-C25E-42E8-5532A62A7EB2}"/>
                </a:ext>
              </a:extLst>
            </p:cNvPr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470065" y="2027896"/>
              <a:ext cx="2305662" cy="1053903"/>
            </a:xfrm>
            <a:prstGeom prst="rect">
              <a:avLst/>
            </a:prstGeom>
          </p:spPr>
        </p:pic>
        <p:pic>
          <p:nvPicPr>
            <p:cNvPr id="25" name="object 31">
              <a:extLst>
                <a:ext uri="{FF2B5EF4-FFF2-40B4-BE49-F238E27FC236}">
                  <a16:creationId xmlns:a16="http://schemas.microsoft.com/office/drawing/2014/main" id="{8E5F4E27-6414-2FFD-4734-A1AEAF85FCC1}"/>
                </a:ext>
              </a:extLst>
            </p:cNvPr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4932681" y="1951410"/>
              <a:ext cx="1805304" cy="893889"/>
            </a:xfrm>
            <a:prstGeom prst="rect">
              <a:avLst/>
            </a:prstGeom>
          </p:spPr>
        </p:pic>
      </p:grpSp>
    </p:spTree>
  </p:cSld>
  <p:clrMapOvr>
    <a:masterClrMapping/>
  </p:clrMapOvr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94485" y="115823"/>
            <a:ext cx="6669405" cy="8926195"/>
            <a:chOff x="94485" y="115823"/>
            <a:chExt cx="6669405" cy="8926195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44780" y="8700516"/>
              <a:ext cx="6516624" cy="158496"/>
            </a:xfrm>
            <a:prstGeom prst="rect">
              <a:avLst/>
            </a:prstGeom>
          </p:spPr>
        </p:pic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96012" y="115823"/>
              <a:ext cx="6665976" cy="1452372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42849" y="142875"/>
              <a:ext cx="6572275" cy="1358646"/>
            </a:xfrm>
            <a:prstGeom prst="rect">
              <a:avLst/>
            </a:prstGeom>
          </p:spPr>
        </p:pic>
        <p:sp>
          <p:nvSpPr>
            <p:cNvPr id="6" name="object 6"/>
            <p:cNvSpPr/>
            <p:nvPr/>
          </p:nvSpPr>
          <p:spPr>
            <a:xfrm>
              <a:off x="142849" y="142875"/>
              <a:ext cx="6572884" cy="1358900"/>
            </a:xfrm>
            <a:custGeom>
              <a:avLst/>
              <a:gdLst/>
              <a:ahLst/>
              <a:cxnLst/>
              <a:rect l="l" t="t" r="r" b="b"/>
              <a:pathLst>
                <a:path w="6572884" h="1358900">
                  <a:moveTo>
                    <a:pt x="0" y="226441"/>
                  </a:moveTo>
                  <a:lnTo>
                    <a:pt x="4600" y="180795"/>
                  </a:lnTo>
                  <a:lnTo>
                    <a:pt x="17795" y="138285"/>
                  </a:lnTo>
                  <a:lnTo>
                    <a:pt x="38673" y="99820"/>
                  </a:lnTo>
                  <a:lnTo>
                    <a:pt x="66324" y="66309"/>
                  </a:lnTo>
                  <a:lnTo>
                    <a:pt x="99837" y="38663"/>
                  </a:lnTo>
                  <a:lnTo>
                    <a:pt x="138301" y="17789"/>
                  </a:lnTo>
                  <a:lnTo>
                    <a:pt x="180806" y="4599"/>
                  </a:lnTo>
                  <a:lnTo>
                    <a:pt x="226440" y="0"/>
                  </a:lnTo>
                  <a:lnTo>
                    <a:pt x="6345834" y="0"/>
                  </a:lnTo>
                  <a:lnTo>
                    <a:pt x="6391480" y="4599"/>
                  </a:lnTo>
                  <a:lnTo>
                    <a:pt x="6433990" y="17789"/>
                  </a:lnTo>
                  <a:lnTo>
                    <a:pt x="6472455" y="38663"/>
                  </a:lnTo>
                  <a:lnTo>
                    <a:pt x="6505965" y="66309"/>
                  </a:lnTo>
                  <a:lnTo>
                    <a:pt x="6533612" y="99820"/>
                  </a:lnTo>
                  <a:lnTo>
                    <a:pt x="6554485" y="138285"/>
                  </a:lnTo>
                  <a:lnTo>
                    <a:pt x="6567676" y="180795"/>
                  </a:lnTo>
                  <a:lnTo>
                    <a:pt x="6572275" y="226441"/>
                  </a:lnTo>
                  <a:lnTo>
                    <a:pt x="6572275" y="1132204"/>
                  </a:lnTo>
                  <a:lnTo>
                    <a:pt x="6567676" y="1177850"/>
                  </a:lnTo>
                  <a:lnTo>
                    <a:pt x="6554485" y="1220360"/>
                  </a:lnTo>
                  <a:lnTo>
                    <a:pt x="6533612" y="1258825"/>
                  </a:lnTo>
                  <a:lnTo>
                    <a:pt x="6505965" y="1292336"/>
                  </a:lnTo>
                  <a:lnTo>
                    <a:pt x="6472455" y="1319982"/>
                  </a:lnTo>
                  <a:lnTo>
                    <a:pt x="6433990" y="1340856"/>
                  </a:lnTo>
                  <a:lnTo>
                    <a:pt x="6391480" y="1354046"/>
                  </a:lnTo>
                  <a:lnTo>
                    <a:pt x="6345834" y="1358646"/>
                  </a:lnTo>
                  <a:lnTo>
                    <a:pt x="226440" y="1358646"/>
                  </a:lnTo>
                  <a:lnTo>
                    <a:pt x="180806" y="1354046"/>
                  </a:lnTo>
                  <a:lnTo>
                    <a:pt x="138301" y="1340856"/>
                  </a:lnTo>
                  <a:lnTo>
                    <a:pt x="99837" y="1319982"/>
                  </a:lnTo>
                  <a:lnTo>
                    <a:pt x="66324" y="1292336"/>
                  </a:lnTo>
                  <a:lnTo>
                    <a:pt x="38673" y="1258825"/>
                  </a:lnTo>
                  <a:lnTo>
                    <a:pt x="17795" y="1220360"/>
                  </a:lnTo>
                  <a:lnTo>
                    <a:pt x="4600" y="1177850"/>
                  </a:lnTo>
                  <a:lnTo>
                    <a:pt x="0" y="1132204"/>
                  </a:lnTo>
                  <a:lnTo>
                    <a:pt x="0" y="226441"/>
                  </a:lnTo>
                  <a:close/>
                </a:path>
              </a:pathLst>
            </a:custGeom>
            <a:ln w="9525">
              <a:solidFill>
                <a:srgbClr val="55CE7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" name="object 7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2500248" y="305930"/>
              <a:ext cx="1714500" cy="733945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2738628" y="1024127"/>
              <a:ext cx="1897379" cy="371855"/>
            </a:xfrm>
            <a:prstGeom prst="rect">
              <a:avLst/>
            </a:prstGeom>
          </p:spPr>
        </p:pic>
        <p:pic>
          <p:nvPicPr>
            <p:cNvPr id="9" name="object 9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4401312" y="1024127"/>
              <a:ext cx="1577339" cy="371855"/>
            </a:xfrm>
            <a:prstGeom prst="rect">
              <a:avLst/>
            </a:prstGeom>
          </p:spPr>
        </p:pic>
        <p:pic>
          <p:nvPicPr>
            <p:cNvPr id="10" name="object 10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3169920" y="1207007"/>
              <a:ext cx="1546859" cy="371855"/>
            </a:xfrm>
            <a:prstGeom prst="rect">
              <a:avLst/>
            </a:prstGeom>
          </p:spPr>
        </p:pic>
        <p:pic>
          <p:nvPicPr>
            <p:cNvPr id="11" name="object 11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4482083" y="1207007"/>
              <a:ext cx="284988" cy="371855"/>
            </a:xfrm>
            <a:prstGeom prst="rect">
              <a:avLst/>
            </a:prstGeom>
          </p:spPr>
        </p:pic>
        <p:pic>
          <p:nvPicPr>
            <p:cNvPr id="12" name="object 12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4571999" y="1207007"/>
              <a:ext cx="1013460" cy="371855"/>
            </a:xfrm>
            <a:prstGeom prst="rect">
              <a:avLst/>
            </a:prstGeom>
          </p:spPr>
        </p:pic>
        <p:pic>
          <p:nvPicPr>
            <p:cNvPr id="13" name="object 13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324612" y="234695"/>
              <a:ext cx="1719072" cy="1341120"/>
            </a:xfrm>
            <a:prstGeom prst="rect">
              <a:avLst/>
            </a:prstGeom>
          </p:spPr>
        </p:pic>
        <p:pic>
          <p:nvPicPr>
            <p:cNvPr id="14" name="object 14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5606795" y="8193022"/>
              <a:ext cx="1092707" cy="848868"/>
            </a:xfrm>
            <a:prstGeom prst="rect">
              <a:avLst/>
            </a:prstGeom>
          </p:spPr>
        </p:pic>
        <p:pic>
          <p:nvPicPr>
            <p:cNvPr id="15" name="object 15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109728" y="8193022"/>
              <a:ext cx="1092708" cy="848868"/>
            </a:xfrm>
            <a:prstGeom prst="rect">
              <a:avLst/>
            </a:prstGeom>
          </p:spPr>
        </p:pic>
      </p:grpSp>
      <p:sp>
        <p:nvSpPr>
          <p:cNvPr id="16" name="object 16"/>
          <p:cNvSpPr txBox="1"/>
          <p:nvPr/>
        </p:nvSpPr>
        <p:spPr>
          <a:xfrm>
            <a:off x="246379" y="1068451"/>
            <a:ext cx="6311900" cy="280035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039110" marR="691515" indent="-431800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Arial"/>
                <a:cs typeface="Arial"/>
              </a:rPr>
              <a:t>6ta.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Edición</a:t>
            </a:r>
            <a:r>
              <a:rPr sz="1200" b="1" spc="-10" dirty="0">
                <a:latin typeface="Arial"/>
                <a:cs typeface="Arial"/>
              </a:rPr>
              <a:t> Volumen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I</a:t>
            </a:r>
            <a:r>
              <a:rPr sz="1200" b="1" spc="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Enero</a:t>
            </a:r>
            <a:r>
              <a:rPr sz="1200" b="1" spc="-3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a</a:t>
            </a:r>
            <a:r>
              <a:rPr sz="1200" b="1" spc="-2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Julio</a:t>
            </a:r>
            <a:r>
              <a:rPr sz="1200" b="1" spc="-5" dirty="0">
                <a:latin typeface="Arial"/>
                <a:cs typeface="Arial"/>
              </a:rPr>
              <a:t> </a:t>
            </a:r>
            <a:r>
              <a:rPr sz="1200" b="1" spc="-20" dirty="0">
                <a:latin typeface="Arial"/>
                <a:cs typeface="Arial"/>
              </a:rPr>
              <a:t>2021 </a:t>
            </a:r>
            <a:r>
              <a:rPr sz="1200" b="1" dirty="0">
                <a:latin typeface="Arial"/>
                <a:cs typeface="Arial"/>
              </a:rPr>
              <a:t>Revista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Semestral-</a:t>
            </a:r>
            <a:r>
              <a:rPr sz="1200" b="1" spc="-40" dirty="0">
                <a:latin typeface="Arial"/>
                <a:cs typeface="Arial"/>
              </a:rPr>
              <a:t> </a:t>
            </a:r>
            <a:r>
              <a:rPr sz="1200" b="1" spc="-10" dirty="0">
                <a:latin typeface="Arial"/>
                <a:cs typeface="Arial"/>
              </a:rPr>
              <a:t>Venezuela</a:t>
            </a:r>
            <a:endParaRPr sz="12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305"/>
              </a:spcBef>
            </a:pPr>
            <a:endParaRPr sz="1200">
              <a:latin typeface="Arial"/>
              <a:cs typeface="Arial"/>
            </a:endParaRPr>
          </a:p>
          <a:p>
            <a:pPr algn="ctr">
              <a:lnSpc>
                <a:spcPct val="100000"/>
              </a:lnSpc>
            </a:pPr>
            <a:r>
              <a:rPr sz="1200" b="1" spc="-10" dirty="0">
                <a:latin typeface="Times New Roman"/>
                <a:cs typeface="Times New Roman"/>
              </a:rPr>
              <a:t>RECOMENDACIONES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60"/>
              </a:spcBef>
            </a:pPr>
            <a:endParaRPr sz="1200">
              <a:latin typeface="Times New Roman"/>
              <a:cs typeface="Times New Roman"/>
            </a:endParaRPr>
          </a:p>
          <a:p>
            <a:pPr marL="375285" marR="5715" indent="-36322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recomienda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profundización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situaciones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observadas,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manera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descubrir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pautas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 </a:t>
            </a:r>
            <a:r>
              <a:rPr sz="1200" dirty="0">
                <a:latin typeface="Times New Roman"/>
                <a:cs typeface="Times New Roman"/>
              </a:rPr>
              <a:t>relaciones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internas,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mediante investigaciones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comparativas,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analítica,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ampliando l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población,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 </a:t>
            </a:r>
            <a:r>
              <a:rPr sz="1200" dirty="0">
                <a:latin typeface="Times New Roman"/>
                <a:cs typeface="Times New Roman"/>
              </a:rPr>
              <a:t>manera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incluyan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otros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planteles.</a:t>
            </a:r>
            <a:endParaRPr sz="1200">
              <a:latin typeface="Times New Roman"/>
              <a:cs typeface="Times New Roman"/>
            </a:endParaRPr>
          </a:p>
          <a:p>
            <a:pPr marL="375285" marR="5080" indent="-36322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valoran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posibles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estrategias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innovación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dirigida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hacia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docentes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enfocada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encontrar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las </a:t>
            </a:r>
            <a:r>
              <a:rPr sz="1200" dirty="0">
                <a:latin typeface="Times New Roman"/>
                <a:cs typeface="Times New Roman"/>
              </a:rPr>
              <a:t>necesidades,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expectativas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sentimientos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docentes,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decir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conocer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perfil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actitudinal,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sus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componentes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cognitivos,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afectivos,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conductuales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relación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mediación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los </a:t>
            </a:r>
            <a:r>
              <a:rPr sz="1200" spc="-10" dirty="0">
                <a:latin typeface="Times New Roman"/>
                <a:cs typeface="Times New Roman"/>
              </a:rPr>
              <a:t>aprendizajes.</a:t>
            </a:r>
            <a:endParaRPr sz="1200">
              <a:latin typeface="Times New Roman"/>
              <a:cs typeface="Times New Roman"/>
            </a:endParaRPr>
          </a:p>
          <a:p>
            <a:pPr marL="375285" marR="6985" indent="-363220" algn="just">
              <a:lnSpc>
                <a:spcPct val="100000"/>
              </a:lnSpc>
              <a:spcBef>
                <a:spcPts val="5"/>
              </a:spcBef>
            </a:pPr>
            <a:r>
              <a:rPr sz="1200" dirty="0">
                <a:latin typeface="Times New Roman"/>
                <a:cs typeface="Times New Roman"/>
              </a:rPr>
              <a:t>También,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requiere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indagar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acerca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motivación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tanto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docentes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estudiantes,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4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términos</a:t>
            </a:r>
            <a:r>
              <a:rPr sz="1200" spc="40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40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diseño</a:t>
            </a:r>
            <a:r>
              <a:rPr sz="1200" spc="4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4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programas</a:t>
            </a:r>
            <a:r>
              <a:rPr sz="1200" spc="40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motivacionales</a:t>
            </a:r>
            <a:r>
              <a:rPr sz="1200" spc="4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</a:t>
            </a:r>
            <a:r>
              <a:rPr sz="1200" spc="4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otras</a:t>
            </a:r>
            <a:r>
              <a:rPr sz="1200" spc="4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opciones</a:t>
            </a:r>
            <a:r>
              <a:rPr sz="1200" spc="40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derivadas</a:t>
            </a:r>
            <a:r>
              <a:rPr sz="1200" spc="40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409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los </a:t>
            </a:r>
            <a:r>
              <a:rPr sz="1200" dirty="0">
                <a:latin typeface="Times New Roman"/>
                <a:cs typeface="Times New Roman"/>
              </a:rPr>
              <a:t>diagnósticos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correspondientes.</a:t>
            </a:r>
            <a:endParaRPr sz="1200">
              <a:latin typeface="Times New Roman"/>
              <a:cs typeface="Times New Roman"/>
            </a:endParaRPr>
          </a:p>
        </p:txBody>
      </p:sp>
      <p:pic>
        <p:nvPicPr>
          <p:cNvPr id="17" name="object 17"/>
          <p:cNvPicPr/>
          <p:nvPr/>
        </p:nvPicPr>
        <p:blipFill>
          <a:blip r:embed="rId13" cstate="print"/>
          <a:stretch>
            <a:fillRect/>
          </a:stretch>
        </p:blipFill>
        <p:spPr>
          <a:xfrm>
            <a:off x="4725161" y="164274"/>
            <a:ext cx="1805305" cy="893889"/>
          </a:xfrm>
          <a:prstGeom prst="rect">
            <a:avLst/>
          </a:prstGeom>
        </p:spPr>
      </p:pic>
      <p:sp>
        <p:nvSpPr>
          <p:cNvPr id="18" name="object 18"/>
          <p:cNvSpPr txBox="1"/>
          <p:nvPr/>
        </p:nvSpPr>
        <p:spPr>
          <a:xfrm>
            <a:off x="1316482" y="8261840"/>
            <a:ext cx="4224655" cy="372745"/>
          </a:xfrm>
          <a:prstGeom prst="rect">
            <a:avLst/>
          </a:prstGeom>
        </p:spPr>
        <p:txBody>
          <a:bodyPr vert="horz" wrap="square" lIns="0" tIns="6350" rIns="0" bIns="0" rtlCol="0">
            <a:spAutoFit/>
          </a:bodyPr>
          <a:lstStyle/>
          <a:p>
            <a:pPr marL="1385570" marR="5080" indent="-1373505">
              <a:lnSpc>
                <a:spcPts val="1400"/>
              </a:lnSpc>
              <a:spcBef>
                <a:spcPts val="50"/>
              </a:spcBef>
            </a:pPr>
            <a:r>
              <a:rPr sz="1200" b="1" dirty="0">
                <a:latin typeface="Times New Roman"/>
                <a:cs typeface="Times New Roman"/>
              </a:rPr>
              <a:t>“Destrezas</a:t>
            </a:r>
            <a:r>
              <a:rPr sz="1200" b="1" spc="-4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Facilitativas </a:t>
            </a:r>
            <a:r>
              <a:rPr sz="1200" b="1" spc="-10" dirty="0">
                <a:latin typeface="Times New Roman"/>
                <a:cs typeface="Times New Roman"/>
              </a:rPr>
              <a:t>del</a:t>
            </a:r>
            <a:r>
              <a:rPr sz="1200" b="1" spc="-7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Aprendizaje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en</a:t>
            </a:r>
            <a:r>
              <a:rPr sz="1200" b="1" spc="-4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la</a:t>
            </a:r>
            <a:r>
              <a:rPr sz="1200" b="1" spc="-4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Praxis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del</a:t>
            </a:r>
            <a:r>
              <a:rPr sz="1200" b="1" spc="-40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Docente </a:t>
            </a:r>
            <a:r>
              <a:rPr sz="1200" b="1" dirty="0">
                <a:latin typeface="Times New Roman"/>
                <a:cs typeface="Times New Roman"/>
              </a:rPr>
              <a:t>de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Educación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Básica.”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2837179" y="8810785"/>
            <a:ext cx="1559560" cy="1943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410"/>
              </a:lnSpc>
            </a:pPr>
            <a:r>
              <a:rPr sz="1200" b="1" dirty="0">
                <a:latin typeface="Times New Roman"/>
                <a:cs typeface="Times New Roman"/>
              </a:rPr>
              <a:t>Mirian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Josefina</a:t>
            </a:r>
            <a:r>
              <a:rPr sz="1200" b="1" spc="-4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Milano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20" name="object 20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46363" rIns="0" bIns="0" rtlCol="0">
            <a:spAutoFit/>
          </a:bodyPr>
          <a:lstStyle/>
          <a:p>
            <a:pPr marL="240665">
              <a:lnSpc>
                <a:spcPts val="1410"/>
              </a:lnSpc>
            </a:pPr>
            <a:fld id="{81D60167-4931-47E6-BA6A-407CBD079E47}" type="slidenum">
              <a:rPr b="1" spc="-25" dirty="0">
                <a:latin typeface="Times New Roman"/>
                <a:cs typeface="Times New Roman"/>
              </a:rPr>
              <a:t>76</a:t>
            </a:fld>
            <a:endParaRPr b="1" spc="-25" dirty="0">
              <a:latin typeface="Times New Roman"/>
              <a:cs typeface="Times New Roman"/>
            </a:endParaRPr>
          </a:p>
        </p:txBody>
      </p:sp>
      <p:grpSp>
        <p:nvGrpSpPr>
          <p:cNvPr id="21" name="Grupo 20">
            <a:extLst>
              <a:ext uri="{FF2B5EF4-FFF2-40B4-BE49-F238E27FC236}">
                <a16:creationId xmlns:a16="http://schemas.microsoft.com/office/drawing/2014/main" id="{8ADE31BF-3C89-7AFF-F5BD-CEC036E36834}"/>
              </a:ext>
            </a:extLst>
          </p:cNvPr>
          <p:cNvGrpSpPr/>
          <p:nvPr/>
        </p:nvGrpSpPr>
        <p:grpSpPr>
          <a:xfrm>
            <a:off x="108739" y="88390"/>
            <a:ext cx="6665976" cy="1452626"/>
            <a:chOff x="470065" y="1951410"/>
            <a:chExt cx="6665976" cy="1452626"/>
          </a:xfrm>
        </p:grpSpPr>
        <p:grpSp>
          <p:nvGrpSpPr>
            <p:cNvPr id="22" name="object 12">
              <a:extLst>
                <a:ext uri="{FF2B5EF4-FFF2-40B4-BE49-F238E27FC236}">
                  <a16:creationId xmlns:a16="http://schemas.microsoft.com/office/drawing/2014/main" id="{B21BCD9F-D35F-618C-6EAC-193FB07A1CF8}"/>
                </a:ext>
              </a:extLst>
            </p:cNvPr>
            <p:cNvGrpSpPr/>
            <p:nvPr/>
          </p:nvGrpSpPr>
          <p:grpSpPr>
            <a:xfrm>
              <a:off x="470065" y="1951664"/>
              <a:ext cx="6665976" cy="1452372"/>
              <a:chOff x="96011" y="115823"/>
              <a:chExt cx="6665976" cy="1452372"/>
            </a:xfrm>
          </p:grpSpPr>
          <p:pic>
            <p:nvPicPr>
              <p:cNvPr id="26" name="object 13">
                <a:extLst>
                  <a:ext uri="{FF2B5EF4-FFF2-40B4-BE49-F238E27FC236}">
                    <a16:creationId xmlns:a16="http://schemas.microsoft.com/office/drawing/2014/main" id="{6339A751-EC10-59A8-28C6-2A902AC5CF2F}"/>
                  </a:ext>
                </a:extLst>
              </p:cNvPr>
              <p:cNvPicPr/>
              <p:nvPr/>
            </p:nvPicPr>
            <p:blipFill>
              <a:blip r:embed="rId3" cstate="print"/>
              <a:stretch>
                <a:fillRect/>
              </a:stretch>
            </p:blipFill>
            <p:spPr>
              <a:xfrm>
                <a:off x="96011" y="115823"/>
                <a:ext cx="6665976" cy="1452372"/>
              </a:xfrm>
              <a:prstGeom prst="rect">
                <a:avLst/>
              </a:prstGeom>
            </p:spPr>
          </p:pic>
          <p:pic>
            <p:nvPicPr>
              <p:cNvPr id="27" name="object 14">
                <a:extLst>
                  <a:ext uri="{FF2B5EF4-FFF2-40B4-BE49-F238E27FC236}">
                    <a16:creationId xmlns:a16="http://schemas.microsoft.com/office/drawing/2014/main" id="{1DF6162F-1B62-DCA4-BFBD-34F2F2336B0C}"/>
                  </a:ext>
                </a:extLst>
              </p:cNvPr>
              <p:cNvPicPr/>
              <p:nvPr/>
            </p:nvPicPr>
            <p:blipFill>
              <a:blip r:embed="rId4" cstate="print"/>
              <a:stretch>
                <a:fillRect/>
              </a:stretch>
            </p:blipFill>
            <p:spPr>
              <a:xfrm>
                <a:off x="142849" y="142875"/>
                <a:ext cx="6572275" cy="1358646"/>
              </a:xfrm>
              <a:prstGeom prst="rect">
                <a:avLst/>
              </a:prstGeom>
            </p:spPr>
          </p:pic>
          <p:sp>
            <p:nvSpPr>
              <p:cNvPr id="28" name="object 15">
                <a:extLst>
                  <a:ext uri="{FF2B5EF4-FFF2-40B4-BE49-F238E27FC236}">
                    <a16:creationId xmlns:a16="http://schemas.microsoft.com/office/drawing/2014/main" id="{4829D59F-7EEA-9520-7EF9-6C7781311CD7}"/>
                  </a:ext>
                </a:extLst>
              </p:cNvPr>
              <p:cNvSpPr/>
              <p:nvPr/>
            </p:nvSpPr>
            <p:spPr>
              <a:xfrm>
                <a:off x="142849" y="142875"/>
                <a:ext cx="6572884" cy="1358900"/>
              </a:xfrm>
              <a:custGeom>
                <a:avLst/>
                <a:gdLst/>
                <a:ahLst/>
                <a:cxnLst/>
                <a:rect l="l" t="t" r="r" b="b"/>
                <a:pathLst>
                  <a:path w="6572884" h="1358900">
                    <a:moveTo>
                      <a:pt x="0" y="226441"/>
                    </a:moveTo>
                    <a:lnTo>
                      <a:pt x="4600" y="180795"/>
                    </a:lnTo>
                    <a:lnTo>
                      <a:pt x="17795" y="138285"/>
                    </a:lnTo>
                    <a:lnTo>
                      <a:pt x="38673" y="99820"/>
                    </a:lnTo>
                    <a:lnTo>
                      <a:pt x="66324" y="66309"/>
                    </a:lnTo>
                    <a:lnTo>
                      <a:pt x="99837" y="38663"/>
                    </a:lnTo>
                    <a:lnTo>
                      <a:pt x="138301" y="17789"/>
                    </a:lnTo>
                    <a:lnTo>
                      <a:pt x="180806" y="4599"/>
                    </a:lnTo>
                    <a:lnTo>
                      <a:pt x="226440" y="0"/>
                    </a:lnTo>
                    <a:lnTo>
                      <a:pt x="6345834" y="0"/>
                    </a:lnTo>
                    <a:lnTo>
                      <a:pt x="6391480" y="4599"/>
                    </a:lnTo>
                    <a:lnTo>
                      <a:pt x="6433990" y="17789"/>
                    </a:lnTo>
                    <a:lnTo>
                      <a:pt x="6472455" y="38663"/>
                    </a:lnTo>
                    <a:lnTo>
                      <a:pt x="6505965" y="66309"/>
                    </a:lnTo>
                    <a:lnTo>
                      <a:pt x="6533612" y="99820"/>
                    </a:lnTo>
                    <a:lnTo>
                      <a:pt x="6554485" y="138285"/>
                    </a:lnTo>
                    <a:lnTo>
                      <a:pt x="6567676" y="180795"/>
                    </a:lnTo>
                    <a:lnTo>
                      <a:pt x="6572275" y="226441"/>
                    </a:lnTo>
                    <a:lnTo>
                      <a:pt x="6572275" y="1132204"/>
                    </a:lnTo>
                    <a:lnTo>
                      <a:pt x="6567676" y="1177850"/>
                    </a:lnTo>
                    <a:lnTo>
                      <a:pt x="6554485" y="1220360"/>
                    </a:lnTo>
                    <a:lnTo>
                      <a:pt x="6533612" y="1258825"/>
                    </a:lnTo>
                    <a:lnTo>
                      <a:pt x="6505965" y="1292336"/>
                    </a:lnTo>
                    <a:lnTo>
                      <a:pt x="6472455" y="1319982"/>
                    </a:lnTo>
                    <a:lnTo>
                      <a:pt x="6433990" y="1340856"/>
                    </a:lnTo>
                    <a:lnTo>
                      <a:pt x="6391480" y="1354046"/>
                    </a:lnTo>
                    <a:lnTo>
                      <a:pt x="6345834" y="1358646"/>
                    </a:lnTo>
                    <a:lnTo>
                      <a:pt x="226440" y="1358646"/>
                    </a:lnTo>
                    <a:lnTo>
                      <a:pt x="180806" y="1354046"/>
                    </a:lnTo>
                    <a:lnTo>
                      <a:pt x="138301" y="1340856"/>
                    </a:lnTo>
                    <a:lnTo>
                      <a:pt x="99837" y="1319982"/>
                    </a:lnTo>
                    <a:lnTo>
                      <a:pt x="66324" y="1292336"/>
                    </a:lnTo>
                    <a:lnTo>
                      <a:pt x="38673" y="1258825"/>
                    </a:lnTo>
                    <a:lnTo>
                      <a:pt x="17795" y="1220360"/>
                    </a:lnTo>
                    <a:lnTo>
                      <a:pt x="4600" y="1177850"/>
                    </a:lnTo>
                    <a:lnTo>
                      <a:pt x="0" y="1132204"/>
                    </a:lnTo>
                    <a:lnTo>
                      <a:pt x="0" y="226441"/>
                    </a:lnTo>
                    <a:close/>
                  </a:path>
                </a:pathLst>
              </a:custGeom>
              <a:ln w="9525">
                <a:solidFill>
                  <a:srgbClr val="55CE74"/>
                </a:solidFill>
              </a:ln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pic>
            <p:nvPicPr>
              <p:cNvPr id="29" name="object 16">
                <a:extLst>
                  <a:ext uri="{FF2B5EF4-FFF2-40B4-BE49-F238E27FC236}">
                    <a16:creationId xmlns:a16="http://schemas.microsoft.com/office/drawing/2014/main" id="{22689EA1-81F4-5C01-E531-3234824A6CAC}"/>
                  </a:ext>
                </a:extLst>
              </p:cNvPr>
              <p:cNvPicPr/>
              <p:nvPr/>
            </p:nvPicPr>
            <p:blipFill>
              <a:blip r:embed="rId5" cstate="print"/>
              <a:stretch>
                <a:fillRect/>
              </a:stretch>
            </p:blipFill>
            <p:spPr>
              <a:xfrm>
                <a:off x="2500248" y="305930"/>
                <a:ext cx="1714500" cy="733945"/>
              </a:xfrm>
              <a:prstGeom prst="rect">
                <a:avLst/>
              </a:prstGeom>
            </p:spPr>
          </p:pic>
        </p:grpSp>
        <p:sp>
          <p:nvSpPr>
            <p:cNvPr id="23" name="object 16">
              <a:extLst>
                <a:ext uri="{FF2B5EF4-FFF2-40B4-BE49-F238E27FC236}">
                  <a16:creationId xmlns:a16="http://schemas.microsoft.com/office/drawing/2014/main" id="{5DF47CE1-8221-075F-A7A9-295000E641C3}"/>
                </a:ext>
              </a:extLst>
            </p:cNvPr>
            <p:cNvSpPr txBox="1"/>
            <p:nvPr/>
          </p:nvSpPr>
          <p:spPr>
            <a:xfrm>
              <a:off x="2775727" y="2875716"/>
              <a:ext cx="3332858" cy="391795"/>
            </a:xfrm>
            <a:prstGeom prst="rect">
              <a:avLst/>
            </a:prstGeom>
            <a:noFill/>
          </p:spPr>
          <p:txBody>
            <a:bodyPr vert="horz" wrap="square" lIns="0" tIns="12700" rIns="0" bIns="0" rtlCol="0">
              <a:spAutoFit/>
            </a:bodyPr>
            <a:lstStyle/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Volumen 4,  Número 1  Enero a Julio 2021</a:t>
              </a:r>
            </a:p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Revista Semestral. Venezuela</a:t>
              </a:r>
              <a:endParaRPr sz="1200" dirty="0">
                <a:latin typeface="Arial"/>
                <a:cs typeface="Arial"/>
              </a:endParaRPr>
            </a:p>
          </p:txBody>
        </p:sp>
        <p:pic>
          <p:nvPicPr>
            <p:cNvPr id="24" name="object 25">
              <a:extLst>
                <a:ext uri="{FF2B5EF4-FFF2-40B4-BE49-F238E27FC236}">
                  <a16:creationId xmlns:a16="http://schemas.microsoft.com/office/drawing/2014/main" id="{3449C388-82C8-93AE-0FE8-B37D219E46BF}"/>
                </a:ext>
              </a:extLst>
            </p:cNvPr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470065" y="2027896"/>
              <a:ext cx="2305662" cy="1053903"/>
            </a:xfrm>
            <a:prstGeom prst="rect">
              <a:avLst/>
            </a:prstGeom>
          </p:spPr>
        </p:pic>
        <p:pic>
          <p:nvPicPr>
            <p:cNvPr id="25" name="object 31">
              <a:extLst>
                <a:ext uri="{FF2B5EF4-FFF2-40B4-BE49-F238E27FC236}">
                  <a16:creationId xmlns:a16="http://schemas.microsoft.com/office/drawing/2014/main" id="{8BA96E6F-789F-D8B0-9B87-87A13E4B5A2B}"/>
                </a:ext>
              </a:extLst>
            </p:cNvPr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4932681" y="1951410"/>
              <a:ext cx="1805304" cy="893889"/>
            </a:xfrm>
            <a:prstGeom prst="rect">
              <a:avLst/>
            </a:prstGeom>
          </p:spPr>
        </p:pic>
      </p:grpSp>
    </p:spTree>
  </p:cSld>
  <p:clrMapOvr>
    <a:masterClrMapping/>
  </p:clrMapOvr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94485" y="1447802"/>
            <a:ext cx="6669405" cy="6695440"/>
            <a:chOff x="94485" y="1447802"/>
            <a:chExt cx="6669405" cy="6695440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94485" y="1447802"/>
              <a:ext cx="6669028" cy="6694927"/>
            </a:xfrm>
            <a:prstGeom prst="rect">
              <a:avLst/>
            </a:prstGeom>
          </p:spPr>
        </p:pic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42862" y="1475612"/>
              <a:ext cx="6572250" cy="6598920"/>
            </a:xfrm>
            <a:prstGeom prst="rect">
              <a:avLst/>
            </a:prstGeom>
          </p:spPr>
        </p:pic>
        <p:sp>
          <p:nvSpPr>
            <p:cNvPr id="5" name="object 5"/>
            <p:cNvSpPr/>
            <p:nvPr/>
          </p:nvSpPr>
          <p:spPr>
            <a:xfrm>
              <a:off x="142862" y="1475612"/>
              <a:ext cx="6572250" cy="6598920"/>
            </a:xfrm>
            <a:custGeom>
              <a:avLst/>
              <a:gdLst/>
              <a:ahLst/>
              <a:cxnLst/>
              <a:rect l="l" t="t" r="r" b="b"/>
              <a:pathLst>
                <a:path w="6572250" h="6598920">
                  <a:moveTo>
                    <a:pt x="0" y="6598920"/>
                  </a:moveTo>
                  <a:lnTo>
                    <a:pt x="6572250" y="6598920"/>
                  </a:lnTo>
                  <a:lnTo>
                    <a:pt x="6572250" y="0"/>
                  </a:lnTo>
                  <a:lnTo>
                    <a:pt x="0" y="0"/>
                  </a:lnTo>
                  <a:lnTo>
                    <a:pt x="0" y="6598920"/>
                  </a:lnTo>
                  <a:close/>
                </a:path>
              </a:pathLst>
            </a:custGeom>
            <a:ln w="28575">
              <a:solidFill>
                <a:srgbClr val="31AD5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" name="object 6"/>
          <p:cNvGrpSpPr/>
          <p:nvPr/>
        </p:nvGrpSpPr>
        <p:grpSpPr>
          <a:xfrm>
            <a:off x="144779" y="8196288"/>
            <a:ext cx="6518275" cy="833755"/>
            <a:chOff x="144779" y="8196288"/>
            <a:chExt cx="6518275" cy="833755"/>
          </a:xfrm>
        </p:grpSpPr>
        <p:sp>
          <p:nvSpPr>
            <p:cNvPr id="7" name="object 7"/>
            <p:cNvSpPr/>
            <p:nvPr/>
          </p:nvSpPr>
          <p:spPr>
            <a:xfrm>
              <a:off x="214287" y="8215338"/>
              <a:ext cx="6429375" cy="795655"/>
            </a:xfrm>
            <a:custGeom>
              <a:avLst/>
              <a:gdLst/>
              <a:ahLst/>
              <a:cxnLst/>
              <a:rect l="l" t="t" r="r" b="b"/>
              <a:pathLst>
                <a:path w="6429375" h="795654">
                  <a:moveTo>
                    <a:pt x="0" y="795337"/>
                  </a:moveTo>
                  <a:lnTo>
                    <a:pt x="6429375" y="795337"/>
                  </a:lnTo>
                  <a:lnTo>
                    <a:pt x="6429375" y="0"/>
                  </a:lnTo>
                  <a:lnTo>
                    <a:pt x="0" y="0"/>
                  </a:lnTo>
                  <a:lnTo>
                    <a:pt x="0" y="795337"/>
                  </a:lnTo>
                  <a:close/>
                </a:path>
              </a:pathLst>
            </a:custGeom>
            <a:ln w="38100">
              <a:solidFill>
                <a:srgbClr val="31AD5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" name="object 8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44779" y="8700516"/>
              <a:ext cx="6516624" cy="158496"/>
            </a:xfrm>
            <a:prstGeom prst="rect">
              <a:avLst/>
            </a:prstGeom>
          </p:spPr>
        </p:pic>
      </p:grpSp>
      <p:grpSp>
        <p:nvGrpSpPr>
          <p:cNvPr id="9" name="object 9"/>
          <p:cNvGrpSpPr/>
          <p:nvPr/>
        </p:nvGrpSpPr>
        <p:grpSpPr>
          <a:xfrm>
            <a:off x="96011" y="115823"/>
            <a:ext cx="6666230" cy="1463040"/>
            <a:chOff x="96011" y="115823"/>
            <a:chExt cx="6666230" cy="1463040"/>
          </a:xfrm>
        </p:grpSpPr>
        <p:pic>
          <p:nvPicPr>
            <p:cNvPr id="10" name="object 10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96011" y="115823"/>
              <a:ext cx="6665976" cy="1452372"/>
            </a:xfrm>
            <a:prstGeom prst="rect">
              <a:avLst/>
            </a:prstGeom>
          </p:spPr>
        </p:pic>
        <p:pic>
          <p:nvPicPr>
            <p:cNvPr id="11" name="object 11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142849" y="142875"/>
              <a:ext cx="6572275" cy="1358646"/>
            </a:xfrm>
            <a:prstGeom prst="rect">
              <a:avLst/>
            </a:prstGeom>
          </p:spPr>
        </p:pic>
        <p:sp>
          <p:nvSpPr>
            <p:cNvPr id="12" name="object 12"/>
            <p:cNvSpPr/>
            <p:nvPr/>
          </p:nvSpPr>
          <p:spPr>
            <a:xfrm>
              <a:off x="142849" y="142875"/>
              <a:ext cx="6572884" cy="1358900"/>
            </a:xfrm>
            <a:custGeom>
              <a:avLst/>
              <a:gdLst/>
              <a:ahLst/>
              <a:cxnLst/>
              <a:rect l="l" t="t" r="r" b="b"/>
              <a:pathLst>
                <a:path w="6572884" h="1358900">
                  <a:moveTo>
                    <a:pt x="0" y="226441"/>
                  </a:moveTo>
                  <a:lnTo>
                    <a:pt x="4600" y="180795"/>
                  </a:lnTo>
                  <a:lnTo>
                    <a:pt x="17795" y="138285"/>
                  </a:lnTo>
                  <a:lnTo>
                    <a:pt x="38673" y="99820"/>
                  </a:lnTo>
                  <a:lnTo>
                    <a:pt x="66324" y="66309"/>
                  </a:lnTo>
                  <a:lnTo>
                    <a:pt x="99837" y="38663"/>
                  </a:lnTo>
                  <a:lnTo>
                    <a:pt x="138301" y="17789"/>
                  </a:lnTo>
                  <a:lnTo>
                    <a:pt x="180806" y="4599"/>
                  </a:lnTo>
                  <a:lnTo>
                    <a:pt x="226440" y="0"/>
                  </a:lnTo>
                  <a:lnTo>
                    <a:pt x="6345834" y="0"/>
                  </a:lnTo>
                  <a:lnTo>
                    <a:pt x="6391480" y="4599"/>
                  </a:lnTo>
                  <a:lnTo>
                    <a:pt x="6433990" y="17789"/>
                  </a:lnTo>
                  <a:lnTo>
                    <a:pt x="6472455" y="38663"/>
                  </a:lnTo>
                  <a:lnTo>
                    <a:pt x="6505965" y="66309"/>
                  </a:lnTo>
                  <a:lnTo>
                    <a:pt x="6533612" y="99820"/>
                  </a:lnTo>
                  <a:lnTo>
                    <a:pt x="6554485" y="138285"/>
                  </a:lnTo>
                  <a:lnTo>
                    <a:pt x="6567676" y="180795"/>
                  </a:lnTo>
                  <a:lnTo>
                    <a:pt x="6572275" y="226441"/>
                  </a:lnTo>
                  <a:lnTo>
                    <a:pt x="6572275" y="1132204"/>
                  </a:lnTo>
                  <a:lnTo>
                    <a:pt x="6567676" y="1177850"/>
                  </a:lnTo>
                  <a:lnTo>
                    <a:pt x="6554485" y="1220360"/>
                  </a:lnTo>
                  <a:lnTo>
                    <a:pt x="6533612" y="1258825"/>
                  </a:lnTo>
                  <a:lnTo>
                    <a:pt x="6505965" y="1292336"/>
                  </a:lnTo>
                  <a:lnTo>
                    <a:pt x="6472455" y="1319982"/>
                  </a:lnTo>
                  <a:lnTo>
                    <a:pt x="6433990" y="1340856"/>
                  </a:lnTo>
                  <a:lnTo>
                    <a:pt x="6391480" y="1354046"/>
                  </a:lnTo>
                  <a:lnTo>
                    <a:pt x="6345834" y="1358646"/>
                  </a:lnTo>
                  <a:lnTo>
                    <a:pt x="226440" y="1358646"/>
                  </a:lnTo>
                  <a:lnTo>
                    <a:pt x="180806" y="1354046"/>
                  </a:lnTo>
                  <a:lnTo>
                    <a:pt x="138301" y="1340856"/>
                  </a:lnTo>
                  <a:lnTo>
                    <a:pt x="99837" y="1319982"/>
                  </a:lnTo>
                  <a:lnTo>
                    <a:pt x="66324" y="1292336"/>
                  </a:lnTo>
                  <a:lnTo>
                    <a:pt x="38673" y="1258825"/>
                  </a:lnTo>
                  <a:lnTo>
                    <a:pt x="17795" y="1220360"/>
                  </a:lnTo>
                  <a:lnTo>
                    <a:pt x="4600" y="1177850"/>
                  </a:lnTo>
                  <a:lnTo>
                    <a:pt x="0" y="1132204"/>
                  </a:lnTo>
                  <a:lnTo>
                    <a:pt x="0" y="226441"/>
                  </a:lnTo>
                  <a:close/>
                </a:path>
              </a:pathLst>
            </a:custGeom>
            <a:ln w="9525">
              <a:solidFill>
                <a:srgbClr val="55CE7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3" name="object 13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2500248" y="305930"/>
              <a:ext cx="1714500" cy="733945"/>
            </a:xfrm>
            <a:prstGeom prst="rect">
              <a:avLst/>
            </a:prstGeom>
          </p:spPr>
        </p:pic>
        <p:pic>
          <p:nvPicPr>
            <p:cNvPr id="14" name="object 14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2738628" y="1024127"/>
              <a:ext cx="1897379" cy="371855"/>
            </a:xfrm>
            <a:prstGeom prst="rect">
              <a:avLst/>
            </a:prstGeom>
          </p:spPr>
        </p:pic>
        <p:pic>
          <p:nvPicPr>
            <p:cNvPr id="15" name="object 15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4401311" y="1024127"/>
              <a:ext cx="1577339" cy="371855"/>
            </a:xfrm>
            <a:prstGeom prst="rect">
              <a:avLst/>
            </a:prstGeom>
          </p:spPr>
        </p:pic>
        <p:pic>
          <p:nvPicPr>
            <p:cNvPr id="16" name="object 16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3169919" y="1207007"/>
              <a:ext cx="1546859" cy="371855"/>
            </a:xfrm>
            <a:prstGeom prst="rect">
              <a:avLst/>
            </a:prstGeom>
          </p:spPr>
        </p:pic>
        <p:pic>
          <p:nvPicPr>
            <p:cNvPr id="17" name="object 17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4482083" y="1207007"/>
              <a:ext cx="284988" cy="371855"/>
            </a:xfrm>
            <a:prstGeom prst="rect">
              <a:avLst/>
            </a:prstGeom>
          </p:spPr>
        </p:pic>
        <p:pic>
          <p:nvPicPr>
            <p:cNvPr id="18" name="object 18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4572000" y="1207007"/>
              <a:ext cx="1013460" cy="371855"/>
            </a:xfrm>
            <a:prstGeom prst="rect">
              <a:avLst/>
            </a:prstGeom>
          </p:spPr>
        </p:pic>
        <p:pic>
          <p:nvPicPr>
            <p:cNvPr id="19" name="object 19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324611" y="234695"/>
              <a:ext cx="1719072" cy="1341120"/>
            </a:xfrm>
            <a:prstGeom prst="rect">
              <a:avLst/>
            </a:prstGeom>
          </p:spPr>
        </p:pic>
      </p:grpSp>
      <p:sp>
        <p:nvSpPr>
          <p:cNvPr id="20" name="object 20"/>
          <p:cNvSpPr txBox="1"/>
          <p:nvPr/>
        </p:nvSpPr>
        <p:spPr>
          <a:xfrm>
            <a:off x="257657" y="1068451"/>
            <a:ext cx="6371590" cy="616077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028315" marR="762635" indent="-431800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Arial"/>
                <a:cs typeface="Arial"/>
              </a:rPr>
              <a:t>6ta.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Edición</a:t>
            </a:r>
            <a:r>
              <a:rPr sz="1200" b="1" spc="-10" dirty="0">
                <a:latin typeface="Arial"/>
                <a:cs typeface="Arial"/>
              </a:rPr>
              <a:t> Volumen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I</a:t>
            </a:r>
            <a:r>
              <a:rPr sz="1200" b="1" spc="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Enero</a:t>
            </a:r>
            <a:r>
              <a:rPr sz="1200" b="1" spc="-3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a</a:t>
            </a:r>
            <a:r>
              <a:rPr sz="1200" b="1" spc="-2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Julio</a:t>
            </a:r>
            <a:r>
              <a:rPr sz="1200" b="1" spc="-5" dirty="0">
                <a:latin typeface="Arial"/>
                <a:cs typeface="Arial"/>
              </a:rPr>
              <a:t> </a:t>
            </a:r>
            <a:r>
              <a:rPr sz="1200" b="1" spc="-20" dirty="0">
                <a:latin typeface="Arial"/>
                <a:cs typeface="Arial"/>
              </a:rPr>
              <a:t>2021 </a:t>
            </a:r>
            <a:r>
              <a:rPr sz="1200" b="1" dirty="0">
                <a:latin typeface="Arial"/>
                <a:cs typeface="Arial"/>
              </a:rPr>
              <a:t>Revista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Semestral-</a:t>
            </a:r>
            <a:r>
              <a:rPr sz="1200" b="1" spc="-40" dirty="0">
                <a:latin typeface="Arial"/>
                <a:cs typeface="Arial"/>
              </a:rPr>
              <a:t> </a:t>
            </a:r>
            <a:r>
              <a:rPr sz="1200" b="1" spc="-10" dirty="0">
                <a:latin typeface="Arial"/>
                <a:cs typeface="Arial"/>
              </a:rPr>
              <a:t>Venezuela</a:t>
            </a:r>
            <a:endParaRPr sz="1200" dirty="0">
              <a:latin typeface="Arial"/>
              <a:cs typeface="Arial"/>
            </a:endParaRPr>
          </a:p>
          <a:p>
            <a:pPr algn="ctr">
              <a:lnSpc>
                <a:spcPct val="100000"/>
              </a:lnSpc>
              <a:spcBef>
                <a:spcPts val="780"/>
              </a:spcBef>
            </a:pPr>
            <a:r>
              <a:rPr sz="1200" b="1" spc="-10" dirty="0">
                <a:latin typeface="Times New Roman"/>
                <a:cs typeface="Times New Roman"/>
              </a:rPr>
              <a:t>REFERENCIAS</a:t>
            </a:r>
            <a:endParaRPr sz="1200" dirty="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60"/>
              </a:spcBef>
            </a:pPr>
            <a:endParaRPr sz="1200" dirty="0">
              <a:latin typeface="Times New Roman"/>
              <a:cs typeface="Times New Roman"/>
            </a:endParaRPr>
          </a:p>
          <a:p>
            <a:pPr marL="1270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Arboleda,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J.C.</a:t>
            </a:r>
            <a:r>
              <a:rPr sz="1200" spc="-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(2000).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Mapas</a:t>
            </a:r>
            <a:r>
              <a:rPr sz="1200" i="1" spc="-2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cognitivos</a:t>
            </a:r>
            <a:r>
              <a:rPr sz="1200" dirty="0">
                <a:latin typeface="Times New Roman"/>
                <a:cs typeface="Times New Roman"/>
              </a:rPr>
              <a:t>.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Colombia: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Edic.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Lei</a:t>
            </a:r>
            <a:endParaRPr sz="1200" dirty="0">
              <a:latin typeface="Times New Roman"/>
              <a:cs typeface="Times New Roman"/>
            </a:endParaRPr>
          </a:p>
          <a:p>
            <a:pPr marL="1270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Arboleda,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J.C.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(2007).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Metodología</a:t>
            </a:r>
            <a:r>
              <a:rPr sz="1200" i="1" spc="18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del</a:t>
            </a:r>
            <a:r>
              <a:rPr sz="1200" i="1" spc="18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Aprendizaje</a:t>
            </a:r>
            <a:r>
              <a:rPr sz="1200" i="1" spc="18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por</a:t>
            </a:r>
            <a:r>
              <a:rPr sz="1200" i="1" spc="18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Competencias,</a:t>
            </a:r>
            <a:r>
              <a:rPr sz="1200" i="1" spc="18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comprensión</a:t>
            </a:r>
            <a:r>
              <a:rPr sz="1200" i="1" spc="18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y</a:t>
            </a:r>
            <a:r>
              <a:rPr sz="1200" i="1" spc="17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proyecto</a:t>
            </a:r>
            <a:r>
              <a:rPr sz="1200" i="1" spc="185" dirty="0">
                <a:latin typeface="Times New Roman"/>
                <a:cs typeface="Times New Roman"/>
              </a:rPr>
              <a:t> </a:t>
            </a:r>
            <a:r>
              <a:rPr sz="1200" i="1" spc="-25" dirty="0">
                <a:latin typeface="Times New Roman"/>
                <a:cs typeface="Times New Roman"/>
              </a:rPr>
              <a:t>de</a:t>
            </a:r>
            <a:endParaRPr sz="1200" dirty="0">
              <a:latin typeface="Times New Roman"/>
              <a:cs typeface="Times New Roman"/>
            </a:endParaRPr>
          </a:p>
          <a:p>
            <a:pPr marL="375285" algn="just">
              <a:lnSpc>
                <a:spcPct val="100000"/>
              </a:lnSpc>
            </a:pPr>
            <a:r>
              <a:rPr sz="1200" i="1" dirty="0">
                <a:latin typeface="Times New Roman"/>
                <a:cs typeface="Times New Roman"/>
              </a:rPr>
              <a:t>vida</a:t>
            </a:r>
            <a:r>
              <a:rPr sz="1200" dirty="0">
                <a:latin typeface="Times New Roman"/>
                <a:cs typeface="Times New Roman"/>
              </a:rPr>
              <a:t>.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Colombia: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Universidad</a:t>
            </a:r>
            <a:r>
              <a:rPr sz="1200" spc="-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Autónoma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Cauca.</a:t>
            </a:r>
            <a:endParaRPr sz="1200" dirty="0">
              <a:latin typeface="Times New Roman"/>
              <a:cs typeface="Times New Roman"/>
            </a:endParaRPr>
          </a:p>
          <a:p>
            <a:pPr marL="1270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Ausubel,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D.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(1987).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Planificación</a:t>
            </a:r>
            <a:r>
              <a:rPr sz="1200" i="1" spc="1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de</a:t>
            </a:r>
            <a:r>
              <a:rPr sz="1200" i="1" spc="-3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la</a:t>
            </a:r>
            <a:r>
              <a:rPr sz="1200" i="1" spc="-2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Instrucción</a:t>
            </a:r>
            <a:r>
              <a:rPr sz="1200" dirty="0">
                <a:latin typeface="Times New Roman"/>
                <a:cs typeface="Times New Roman"/>
              </a:rPr>
              <a:t>.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Módulo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II.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UPEL-</a:t>
            </a:r>
            <a:r>
              <a:rPr sz="1200" dirty="0">
                <a:latin typeface="Times New Roman"/>
                <a:cs typeface="Times New Roman"/>
              </a:rPr>
              <a:t>UNA.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Caracas</a:t>
            </a:r>
            <a:endParaRPr sz="1200" dirty="0">
              <a:latin typeface="Times New Roman"/>
              <a:cs typeface="Times New Roman"/>
            </a:endParaRPr>
          </a:p>
          <a:p>
            <a:pPr marL="1270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Ausubel,D.,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Novak,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J.</a:t>
            </a:r>
            <a:r>
              <a:rPr sz="1200" spc="3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Hanessian,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H.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(1998).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Psicología</a:t>
            </a:r>
            <a:r>
              <a:rPr sz="1200" i="1" spc="4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Educativa.</a:t>
            </a:r>
            <a:r>
              <a:rPr sz="1200" i="1" spc="5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Un</a:t>
            </a:r>
            <a:r>
              <a:rPr sz="1200" i="1" spc="5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punto</a:t>
            </a:r>
            <a:r>
              <a:rPr sz="1200" i="1" spc="4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de</a:t>
            </a:r>
            <a:r>
              <a:rPr sz="1200" i="1" spc="4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vista</a:t>
            </a:r>
            <a:r>
              <a:rPr sz="1200" i="1" spc="60" dirty="0">
                <a:latin typeface="Times New Roman"/>
                <a:cs typeface="Times New Roman"/>
              </a:rPr>
              <a:t> </a:t>
            </a:r>
            <a:r>
              <a:rPr sz="1200" i="1" spc="-10" dirty="0">
                <a:latin typeface="Times New Roman"/>
                <a:cs typeface="Times New Roman"/>
              </a:rPr>
              <a:t>cognoscitivo</a:t>
            </a:r>
            <a:r>
              <a:rPr sz="1200" spc="-10" dirty="0">
                <a:latin typeface="Times New Roman"/>
                <a:cs typeface="Times New Roman"/>
              </a:rPr>
              <a:t>.</a:t>
            </a:r>
            <a:endParaRPr sz="1200" dirty="0">
              <a:latin typeface="Times New Roman"/>
              <a:cs typeface="Times New Roman"/>
            </a:endParaRPr>
          </a:p>
          <a:p>
            <a:pPr marL="375285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México: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Edit.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Trillas</a:t>
            </a:r>
            <a:endParaRPr sz="1200" dirty="0">
              <a:latin typeface="Times New Roman"/>
              <a:cs typeface="Times New Roman"/>
            </a:endParaRPr>
          </a:p>
          <a:p>
            <a:pPr marL="12700" algn="just">
              <a:lnSpc>
                <a:spcPct val="100000"/>
              </a:lnSpc>
            </a:pPr>
            <a:r>
              <a:rPr sz="1200" spc="-10" dirty="0">
                <a:latin typeface="Times New Roman"/>
                <a:cs typeface="Times New Roman"/>
              </a:rPr>
              <a:t>Brunner,</a:t>
            </a:r>
            <a:r>
              <a:rPr sz="1200" dirty="0">
                <a:latin typeface="Times New Roman"/>
                <a:cs typeface="Times New Roman"/>
              </a:rPr>
              <a:t> J.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(1991).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Actos de</a:t>
            </a:r>
            <a:r>
              <a:rPr sz="1200" i="1" spc="-1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significado:</a:t>
            </a:r>
            <a:r>
              <a:rPr sz="1200" i="1" spc="-1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más</a:t>
            </a:r>
            <a:r>
              <a:rPr sz="1200" i="1" spc="-2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allá</a:t>
            </a:r>
            <a:r>
              <a:rPr sz="1200" i="1" spc="-1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de</a:t>
            </a:r>
            <a:r>
              <a:rPr sz="1200" i="1" spc="-1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la</a:t>
            </a:r>
            <a:r>
              <a:rPr sz="1200" i="1" spc="-15" dirty="0">
                <a:latin typeface="Times New Roman"/>
                <a:cs typeface="Times New Roman"/>
              </a:rPr>
              <a:t> </a:t>
            </a:r>
            <a:r>
              <a:rPr sz="1200" i="1" spc="-10" dirty="0">
                <a:latin typeface="Times New Roman"/>
                <a:cs typeface="Times New Roman"/>
              </a:rPr>
              <a:t>revolución</a:t>
            </a:r>
            <a:r>
              <a:rPr sz="1200" i="1" spc="1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cognitiva</a:t>
            </a:r>
            <a:r>
              <a:rPr sz="1200" dirty="0">
                <a:latin typeface="Times New Roman"/>
                <a:cs typeface="Times New Roman"/>
              </a:rPr>
              <a:t>.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Madrid:</a:t>
            </a:r>
            <a:r>
              <a:rPr sz="1200" spc="-6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Alianza.</a:t>
            </a:r>
            <a:endParaRPr sz="1200" dirty="0">
              <a:latin typeface="Times New Roman"/>
              <a:cs typeface="Times New Roman"/>
            </a:endParaRPr>
          </a:p>
          <a:p>
            <a:pPr marL="375285" marR="6350" indent="-36322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Carrasquel,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I.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(2000).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Las</a:t>
            </a:r>
            <a:r>
              <a:rPr sz="1200" i="1" spc="1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destrezas</a:t>
            </a:r>
            <a:r>
              <a:rPr sz="1200" i="1" spc="1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facilitativas</a:t>
            </a:r>
            <a:r>
              <a:rPr sz="1200" i="1" spc="2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desarrolladas</a:t>
            </a:r>
            <a:r>
              <a:rPr sz="1200" i="1" spc="1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en</a:t>
            </a:r>
            <a:r>
              <a:rPr sz="1200" i="1" spc="1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Microenseñanza</a:t>
            </a:r>
            <a:r>
              <a:rPr sz="1200" i="1" spc="1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y</a:t>
            </a:r>
            <a:r>
              <a:rPr sz="1200" i="1" spc="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su</a:t>
            </a:r>
            <a:r>
              <a:rPr sz="1200" i="1" spc="1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relación</a:t>
            </a:r>
            <a:r>
              <a:rPr sz="1200" i="1" spc="2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con</a:t>
            </a:r>
            <a:r>
              <a:rPr sz="1200" i="1" spc="15" dirty="0">
                <a:latin typeface="Times New Roman"/>
                <a:cs typeface="Times New Roman"/>
              </a:rPr>
              <a:t> </a:t>
            </a:r>
            <a:r>
              <a:rPr sz="1200" i="1" spc="-25" dirty="0">
                <a:latin typeface="Times New Roman"/>
                <a:cs typeface="Times New Roman"/>
              </a:rPr>
              <a:t>el </a:t>
            </a:r>
            <a:r>
              <a:rPr sz="1200" i="1" dirty="0">
                <a:latin typeface="Times New Roman"/>
                <a:cs typeface="Times New Roman"/>
              </a:rPr>
              <a:t>desempeño</a:t>
            </a:r>
            <a:r>
              <a:rPr sz="1200" i="1" spc="39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de</a:t>
            </a:r>
            <a:r>
              <a:rPr sz="1200" i="1" spc="38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instructores</a:t>
            </a:r>
            <a:r>
              <a:rPr sz="1200" i="1" spc="39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de</a:t>
            </a:r>
            <a:r>
              <a:rPr sz="1200" i="1" spc="39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Formación</a:t>
            </a:r>
            <a:r>
              <a:rPr sz="1200" i="1" spc="39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Profesional.</a:t>
            </a:r>
            <a:r>
              <a:rPr sz="1200" i="1" spc="39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Caso:</a:t>
            </a:r>
            <a:r>
              <a:rPr sz="1200" i="1" spc="39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C.F.C.</a:t>
            </a:r>
            <a:r>
              <a:rPr sz="1200" i="1" spc="38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Los</a:t>
            </a:r>
            <a:r>
              <a:rPr sz="1200" i="1" spc="38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Ruices.</a:t>
            </a:r>
            <a:r>
              <a:rPr sz="1200" i="1" spc="390" dirty="0">
                <a:latin typeface="Times New Roman"/>
                <a:cs typeface="Times New Roman"/>
              </a:rPr>
              <a:t> </a:t>
            </a:r>
            <a:r>
              <a:rPr sz="1200" i="1" spc="-10" dirty="0">
                <a:latin typeface="Times New Roman"/>
                <a:cs typeface="Times New Roman"/>
              </a:rPr>
              <a:t>Instituto </a:t>
            </a:r>
            <a:r>
              <a:rPr sz="1200" i="1" dirty="0">
                <a:latin typeface="Times New Roman"/>
                <a:cs typeface="Times New Roman"/>
              </a:rPr>
              <a:t>Nacional</a:t>
            </a:r>
            <a:r>
              <a:rPr sz="1200" i="1" spc="28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de</a:t>
            </a:r>
            <a:r>
              <a:rPr sz="1200" i="1" spc="28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Cooperación</a:t>
            </a:r>
            <a:r>
              <a:rPr sz="1200" i="1" spc="28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Educativa</a:t>
            </a:r>
            <a:r>
              <a:rPr sz="1200" dirty="0">
                <a:latin typeface="Times New Roman"/>
                <a:cs typeface="Times New Roman"/>
              </a:rPr>
              <a:t>.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Trabajo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Especialización</a:t>
            </a:r>
            <a:r>
              <a:rPr sz="1200" spc="3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publicado.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Universidad </a:t>
            </a:r>
            <a:r>
              <a:rPr sz="1200" dirty="0">
                <a:latin typeface="Times New Roman"/>
                <a:cs typeface="Times New Roman"/>
              </a:rPr>
              <a:t>Nacional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Experimental de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Fuerza</a:t>
            </a:r>
            <a:r>
              <a:rPr sz="1200" spc="-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Armada.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Maracay</a:t>
            </a:r>
            <a:endParaRPr sz="1200" dirty="0">
              <a:latin typeface="Times New Roman"/>
              <a:cs typeface="Times New Roman"/>
            </a:endParaRPr>
          </a:p>
          <a:p>
            <a:pPr marL="12700" algn="just">
              <a:lnSpc>
                <a:spcPct val="100000"/>
              </a:lnSpc>
              <a:spcBef>
                <a:spcPts val="5"/>
              </a:spcBef>
            </a:pPr>
            <a:r>
              <a:rPr sz="1200" dirty="0">
                <a:latin typeface="Times New Roman"/>
                <a:cs typeface="Times New Roman"/>
              </a:rPr>
              <a:t>Díaz,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F.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Hernández,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G.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(1998).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Estrategias</a:t>
            </a:r>
            <a:r>
              <a:rPr sz="1200" i="1" spc="5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docentes</a:t>
            </a:r>
            <a:r>
              <a:rPr sz="1200" i="1" spc="6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para</a:t>
            </a:r>
            <a:r>
              <a:rPr sz="1200" i="1" spc="5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un</a:t>
            </a:r>
            <a:r>
              <a:rPr sz="1200" i="1" spc="4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aprendizaje</a:t>
            </a:r>
            <a:r>
              <a:rPr sz="1200" i="1" spc="5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significativo.</a:t>
            </a:r>
            <a:r>
              <a:rPr sz="1200" i="1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México: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Mc</a:t>
            </a:r>
            <a:endParaRPr sz="1200" dirty="0">
              <a:latin typeface="Times New Roman"/>
              <a:cs typeface="Times New Roman"/>
            </a:endParaRPr>
          </a:p>
          <a:p>
            <a:pPr marL="375285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Graw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Hill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Editores.</a:t>
            </a:r>
            <a:endParaRPr sz="1200" dirty="0">
              <a:latin typeface="Times New Roman"/>
              <a:cs typeface="Times New Roman"/>
            </a:endParaRPr>
          </a:p>
          <a:p>
            <a:pPr marL="1270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Gagné,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R.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(1984).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Las</a:t>
            </a:r>
            <a:r>
              <a:rPr sz="1200" i="1" spc="-4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condiciones</a:t>
            </a:r>
            <a:r>
              <a:rPr sz="1200" i="1" spc="-1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del</a:t>
            </a:r>
            <a:r>
              <a:rPr sz="1200" i="1" spc="-2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aprendizaje</a:t>
            </a:r>
            <a:r>
              <a:rPr sz="1200" dirty="0">
                <a:latin typeface="Times New Roman"/>
                <a:cs typeface="Times New Roman"/>
              </a:rPr>
              <a:t>.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México: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Interamericana.</a:t>
            </a:r>
            <a:endParaRPr sz="1200" dirty="0">
              <a:latin typeface="Times New Roman"/>
              <a:cs typeface="Times New Roman"/>
            </a:endParaRPr>
          </a:p>
          <a:p>
            <a:pPr marL="375285" marR="6985" indent="-36322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Gagné,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R.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(1992).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Principios</a:t>
            </a:r>
            <a:r>
              <a:rPr sz="1200" i="1" spc="10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de</a:t>
            </a:r>
            <a:r>
              <a:rPr sz="1200" i="1" spc="9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Diseño</a:t>
            </a:r>
            <a:r>
              <a:rPr sz="1200" i="1" spc="10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Intruccional.</a:t>
            </a:r>
            <a:r>
              <a:rPr sz="1200" i="1" spc="9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New</a:t>
            </a:r>
            <a:r>
              <a:rPr sz="1200" i="1" spc="9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York</a:t>
            </a:r>
            <a:r>
              <a:rPr sz="1200" dirty="0">
                <a:latin typeface="Times New Roman"/>
                <a:cs typeface="Times New Roman"/>
              </a:rPr>
              <a:t>: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Harcourt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Brace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Jovanovich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College Publisher</a:t>
            </a:r>
            <a:endParaRPr sz="1200" dirty="0">
              <a:latin typeface="Times New Roman"/>
              <a:cs typeface="Times New Roman"/>
            </a:endParaRPr>
          </a:p>
          <a:p>
            <a:pPr marL="375285" marR="7620" indent="-363220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Heller,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Míriam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(2004).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Estrategias</a:t>
            </a:r>
            <a:r>
              <a:rPr sz="1200" i="1" spc="5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del</a:t>
            </a:r>
            <a:r>
              <a:rPr sz="1200" i="1" spc="6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aprendizaje</a:t>
            </a:r>
            <a:r>
              <a:rPr sz="1200" i="1" spc="6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con</a:t>
            </a:r>
            <a:r>
              <a:rPr sz="1200" i="1" spc="5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todo</a:t>
            </a:r>
            <a:r>
              <a:rPr sz="1200" i="1" spc="7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el</a:t>
            </a:r>
            <a:r>
              <a:rPr sz="1200" i="1" spc="7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cerebro.</a:t>
            </a:r>
            <a:r>
              <a:rPr sz="1200" i="1" spc="6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Material</a:t>
            </a:r>
            <a:r>
              <a:rPr sz="1200" i="1" spc="7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con</a:t>
            </a:r>
            <a:r>
              <a:rPr sz="1200" i="1" spc="6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fines</a:t>
            </a:r>
            <a:r>
              <a:rPr sz="1200" i="1" spc="60" dirty="0">
                <a:latin typeface="Times New Roman"/>
                <a:cs typeface="Times New Roman"/>
              </a:rPr>
              <a:t> </a:t>
            </a:r>
            <a:r>
              <a:rPr sz="1200" i="1" spc="-10" dirty="0">
                <a:latin typeface="Times New Roman"/>
                <a:cs typeface="Times New Roman"/>
              </a:rPr>
              <a:t>didácticos </a:t>
            </a:r>
            <a:r>
              <a:rPr sz="1200" i="1" dirty="0">
                <a:latin typeface="Times New Roman"/>
                <a:cs typeface="Times New Roman"/>
              </a:rPr>
              <a:t>no</a:t>
            </a:r>
            <a:r>
              <a:rPr sz="1200" i="1" spc="-2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publicado,</a:t>
            </a:r>
            <a:r>
              <a:rPr sz="1200" i="1" spc="-1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para</a:t>
            </a:r>
            <a:r>
              <a:rPr sz="1200" i="1" spc="-2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el</a:t>
            </a:r>
            <a:r>
              <a:rPr sz="1200" i="1" spc="-2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taller</a:t>
            </a:r>
            <a:r>
              <a:rPr sz="1200" i="1" spc="-1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de</a:t>
            </a:r>
            <a:r>
              <a:rPr sz="1200" i="1" spc="-1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uso</a:t>
            </a:r>
            <a:r>
              <a:rPr sz="1200" i="1" spc="-2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del</a:t>
            </a:r>
            <a:r>
              <a:rPr sz="1200" i="1" spc="-25" dirty="0">
                <a:latin typeface="Times New Roman"/>
                <a:cs typeface="Times New Roman"/>
              </a:rPr>
              <a:t> </a:t>
            </a:r>
            <a:r>
              <a:rPr sz="1200" i="1" spc="-10" dirty="0">
                <a:latin typeface="Times New Roman"/>
                <a:cs typeface="Times New Roman"/>
              </a:rPr>
              <a:t>cerebro.</a:t>
            </a:r>
            <a:r>
              <a:rPr sz="1200" i="1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Universidad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Central de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Venezuela.</a:t>
            </a:r>
            <a:endParaRPr sz="1200" dirty="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1200" spc="-10" dirty="0">
                <a:latin typeface="Times New Roman"/>
                <a:cs typeface="Times New Roman"/>
              </a:rPr>
              <a:t>Heller,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Míriam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(1995).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El</a:t>
            </a:r>
            <a:r>
              <a:rPr sz="1200" i="1" spc="-2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arte</a:t>
            </a:r>
            <a:r>
              <a:rPr sz="1200" i="1" spc="-2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de</a:t>
            </a:r>
            <a:r>
              <a:rPr sz="1200" i="1" spc="-2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enseñar</a:t>
            </a:r>
            <a:r>
              <a:rPr sz="1200" i="1" spc="-3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con</a:t>
            </a:r>
            <a:r>
              <a:rPr sz="1200" i="1" spc="-2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todo</a:t>
            </a:r>
            <a:r>
              <a:rPr sz="1200" i="1" spc="-3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el</a:t>
            </a:r>
            <a:r>
              <a:rPr sz="1200" i="1" spc="-20" dirty="0">
                <a:latin typeface="Times New Roman"/>
                <a:cs typeface="Times New Roman"/>
              </a:rPr>
              <a:t> </a:t>
            </a:r>
            <a:r>
              <a:rPr sz="1200" i="1" spc="-10" dirty="0">
                <a:latin typeface="Times New Roman"/>
                <a:cs typeface="Times New Roman"/>
              </a:rPr>
              <a:t>cerebro</a:t>
            </a:r>
            <a:r>
              <a:rPr sz="1200" spc="-10" dirty="0">
                <a:latin typeface="Times New Roman"/>
                <a:cs typeface="Times New Roman"/>
              </a:rPr>
              <a:t>.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Caracas: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Editorial</a:t>
            </a:r>
            <a:r>
              <a:rPr sz="1200" spc="-10" dirty="0">
                <a:latin typeface="Times New Roman"/>
                <a:cs typeface="Times New Roman"/>
              </a:rPr>
              <a:t> Biósfera.</a:t>
            </a:r>
            <a:endParaRPr sz="1200" dirty="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Hurtado,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J.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(2003).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Implicaciones</a:t>
            </a:r>
            <a:r>
              <a:rPr sz="1200" i="1" spc="16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didácticas</a:t>
            </a:r>
            <a:r>
              <a:rPr sz="1200" i="1" spc="16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de</a:t>
            </a:r>
            <a:r>
              <a:rPr sz="1200" i="1" spc="16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la</a:t>
            </a:r>
            <a:r>
              <a:rPr sz="1200" i="1" spc="15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investigación</a:t>
            </a:r>
            <a:r>
              <a:rPr sz="1200" i="1" spc="16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holística</a:t>
            </a:r>
            <a:r>
              <a:rPr sz="1200" dirty="0">
                <a:latin typeface="Times New Roman"/>
                <a:cs typeface="Times New Roman"/>
              </a:rPr>
              <a:t>.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Revista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Magisterio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N°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1.</a:t>
            </a:r>
            <a:endParaRPr sz="1200" dirty="0">
              <a:latin typeface="Times New Roman"/>
              <a:cs typeface="Times New Roman"/>
            </a:endParaRPr>
          </a:p>
          <a:p>
            <a:pPr marL="375285">
              <a:lnSpc>
                <a:spcPct val="100000"/>
              </a:lnSpc>
            </a:pPr>
            <a:r>
              <a:rPr sz="1200" spc="-10" dirty="0">
                <a:latin typeface="Times New Roman"/>
                <a:cs typeface="Times New Roman"/>
              </a:rPr>
              <a:t>Febrero-</a:t>
            </a:r>
            <a:r>
              <a:rPr sz="1200" dirty="0">
                <a:latin typeface="Times New Roman"/>
                <a:cs typeface="Times New Roman"/>
              </a:rPr>
              <a:t>Marzo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2003.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Bogotá.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Colombia</a:t>
            </a:r>
            <a:endParaRPr sz="1200" dirty="0">
              <a:latin typeface="Times New Roman"/>
              <a:cs typeface="Times New Roman"/>
            </a:endParaRPr>
          </a:p>
          <a:p>
            <a:pPr marL="375285" marR="6350" indent="-36322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Ley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Orgánica</a:t>
            </a:r>
            <a:r>
              <a:rPr sz="1200" spc="3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Educación</a:t>
            </a:r>
            <a:r>
              <a:rPr sz="1200" spc="3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(2009).</a:t>
            </a:r>
            <a:r>
              <a:rPr sz="1200" spc="31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Gaceta</a:t>
            </a:r>
            <a:r>
              <a:rPr sz="1200" i="1" spc="31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Oficial</a:t>
            </a:r>
            <a:r>
              <a:rPr sz="1200" i="1" spc="31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2635.</a:t>
            </a:r>
            <a:r>
              <a:rPr sz="1200" i="1" spc="31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Extraordinario</a:t>
            </a:r>
            <a:r>
              <a:rPr sz="1200" dirty="0">
                <a:latin typeface="Times New Roman"/>
                <a:cs typeface="Times New Roman"/>
              </a:rPr>
              <a:t>.</a:t>
            </a:r>
            <a:r>
              <a:rPr sz="1200" spc="3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Caracas:</a:t>
            </a:r>
            <a:r>
              <a:rPr sz="1200" spc="30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Distribuidora Escolar.</a:t>
            </a:r>
            <a:endParaRPr sz="1200" dirty="0">
              <a:latin typeface="Times New Roman"/>
              <a:cs typeface="Times New Roman"/>
            </a:endParaRPr>
          </a:p>
          <a:p>
            <a:pPr marL="375285" marR="7620" indent="-36322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Ministerio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3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Poder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Popular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3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3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Educación</a:t>
            </a:r>
            <a:r>
              <a:rPr sz="1200" spc="3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(2007).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Currículo</a:t>
            </a:r>
            <a:r>
              <a:rPr sz="1200" i="1" spc="31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del</a:t>
            </a:r>
            <a:r>
              <a:rPr sz="1200" i="1" spc="30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Subsistema</a:t>
            </a:r>
            <a:r>
              <a:rPr sz="1200" i="1" spc="30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de</a:t>
            </a:r>
            <a:r>
              <a:rPr sz="1200" i="1" spc="295" dirty="0">
                <a:latin typeface="Times New Roman"/>
                <a:cs typeface="Times New Roman"/>
              </a:rPr>
              <a:t> </a:t>
            </a:r>
            <a:r>
              <a:rPr sz="1200" i="1" spc="-10" dirty="0">
                <a:latin typeface="Times New Roman"/>
                <a:cs typeface="Times New Roman"/>
              </a:rPr>
              <a:t>Educación </a:t>
            </a:r>
            <a:r>
              <a:rPr sz="1200" i="1" dirty="0">
                <a:latin typeface="Times New Roman"/>
                <a:cs typeface="Times New Roman"/>
              </a:rPr>
              <a:t>Primaria</a:t>
            </a:r>
            <a:r>
              <a:rPr sz="1200" i="1" spc="28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Bolivariana.</a:t>
            </a:r>
            <a:r>
              <a:rPr sz="1200" i="1" spc="28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Sistema</a:t>
            </a:r>
            <a:r>
              <a:rPr sz="1200" i="1" spc="28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Educativo</a:t>
            </a:r>
            <a:r>
              <a:rPr sz="1200" i="1" spc="28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Bolivariano.</a:t>
            </a:r>
            <a:r>
              <a:rPr sz="1200" i="1" spc="27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Edición:</a:t>
            </a:r>
            <a:r>
              <a:rPr sz="1200" i="1" spc="27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Fundación</a:t>
            </a:r>
            <a:r>
              <a:rPr sz="1200" i="1" spc="28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Centro</a:t>
            </a:r>
            <a:r>
              <a:rPr sz="1200" i="1" spc="285" dirty="0">
                <a:latin typeface="Times New Roman"/>
                <a:cs typeface="Times New Roman"/>
              </a:rPr>
              <a:t> </a:t>
            </a:r>
            <a:r>
              <a:rPr sz="1200" i="1" spc="-10" dirty="0">
                <a:latin typeface="Times New Roman"/>
                <a:cs typeface="Times New Roman"/>
              </a:rPr>
              <a:t>Nacional </a:t>
            </a:r>
            <a:r>
              <a:rPr sz="1200" i="1" dirty="0">
                <a:latin typeface="Times New Roman"/>
                <a:cs typeface="Times New Roman"/>
              </a:rPr>
              <a:t>para</a:t>
            </a:r>
            <a:r>
              <a:rPr sz="1200" i="1" spc="-1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el</a:t>
            </a:r>
            <a:r>
              <a:rPr sz="1200" i="1" spc="-1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Mejoramiento</a:t>
            </a:r>
            <a:r>
              <a:rPr sz="1200" i="1" spc="1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de</a:t>
            </a:r>
            <a:r>
              <a:rPr sz="1200" i="1" spc="-1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la</a:t>
            </a:r>
            <a:r>
              <a:rPr sz="1200" i="1" spc="-1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Enseñanza</a:t>
            </a:r>
            <a:r>
              <a:rPr sz="1200" i="1" spc="-1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de</a:t>
            </a:r>
            <a:r>
              <a:rPr sz="1200" i="1" spc="-1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la</a:t>
            </a:r>
            <a:r>
              <a:rPr sz="1200" i="1" spc="-1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Ciencia,</a:t>
            </a:r>
            <a:r>
              <a:rPr sz="1200" i="1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CENAMEC,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2007.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ISBN: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978-980-218-</a:t>
            </a:r>
            <a:r>
              <a:rPr sz="1200" spc="-50" dirty="0">
                <a:latin typeface="Times New Roman"/>
                <a:cs typeface="Times New Roman"/>
              </a:rPr>
              <a:t>2</a:t>
            </a:r>
            <a:endParaRPr sz="1200" dirty="0">
              <a:latin typeface="Times New Roman"/>
              <a:cs typeface="Times New Roman"/>
            </a:endParaRPr>
          </a:p>
          <a:p>
            <a:pPr marL="375285" marR="6985" indent="-36322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Salom,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Colombia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Romero,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Oswaldo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(1992).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Crecimiento</a:t>
            </a:r>
            <a:r>
              <a:rPr sz="1200" i="1" spc="1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psicológico:</a:t>
            </a:r>
            <a:r>
              <a:rPr sz="1200" i="1" spc="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cómo es afectado</a:t>
            </a:r>
            <a:r>
              <a:rPr sz="1200" i="1" spc="1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por</a:t>
            </a:r>
            <a:r>
              <a:rPr sz="1200" i="1" spc="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el</a:t>
            </a:r>
            <a:r>
              <a:rPr sz="1200" i="1" spc="10" dirty="0">
                <a:latin typeface="Times New Roman"/>
                <a:cs typeface="Times New Roman"/>
              </a:rPr>
              <a:t> </a:t>
            </a:r>
            <a:r>
              <a:rPr sz="1200" i="1" spc="-10" dirty="0">
                <a:latin typeface="Times New Roman"/>
                <a:cs typeface="Times New Roman"/>
              </a:rPr>
              <a:t>logro, </a:t>
            </a:r>
            <a:r>
              <a:rPr sz="1200" i="1" dirty="0">
                <a:latin typeface="Times New Roman"/>
                <a:cs typeface="Times New Roman"/>
              </a:rPr>
              <a:t>el</a:t>
            </a:r>
            <a:r>
              <a:rPr sz="1200" i="1" spc="-1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poder</a:t>
            </a:r>
            <a:r>
              <a:rPr sz="1200" i="1" spc="-2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positivo</a:t>
            </a:r>
            <a:r>
              <a:rPr sz="1200" i="1" spc="-1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y</a:t>
            </a:r>
            <a:r>
              <a:rPr sz="1200" i="1" spc="-1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el</a:t>
            </a:r>
            <a:r>
              <a:rPr sz="1200" i="1" spc="-1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estrés.</a:t>
            </a:r>
            <a:r>
              <a:rPr sz="1200" i="1" spc="-2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En</a:t>
            </a:r>
            <a:r>
              <a:rPr sz="1200" i="1" spc="-2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Memorias</a:t>
            </a:r>
            <a:r>
              <a:rPr sz="1200" i="1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Evemo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4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(p.59-</a:t>
            </a:r>
            <a:r>
              <a:rPr sz="1200" dirty="0">
                <a:latin typeface="Times New Roman"/>
                <a:cs typeface="Times New Roman"/>
              </a:rPr>
              <a:t>66).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Mérida: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Edic.</a:t>
            </a:r>
            <a:r>
              <a:rPr sz="1200" spc="-10" dirty="0">
                <a:latin typeface="Times New Roman"/>
                <a:cs typeface="Times New Roman"/>
              </a:rPr>
              <a:t> Rogya.</a:t>
            </a:r>
            <a:endParaRPr sz="1200" dirty="0">
              <a:latin typeface="Times New Roman"/>
              <a:cs typeface="Times New Roman"/>
            </a:endParaRPr>
          </a:p>
          <a:p>
            <a:pPr marL="1270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Sant’Anna,</a:t>
            </a:r>
            <a:r>
              <a:rPr sz="1200" spc="3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Federica</a:t>
            </a:r>
            <a:r>
              <a:rPr sz="1200" spc="3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(1996).</a:t>
            </a:r>
            <a:r>
              <a:rPr sz="1200" spc="31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Las</a:t>
            </a:r>
            <a:r>
              <a:rPr sz="1200" i="1" spc="30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destrezas</a:t>
            </a:r>
            <a:r>
              <a:rPr sz="1200" i="1" spc="31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facilitativas</a:t>
            </a:r>
            <a:r>
              <a:rPr sz="1200" i="1" spc="31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y</a:t>
            </a:r>
            <a:r>
              <a:rPr sz="1200" i="1" spc="30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su</a:t>
            </a:r>
            <a:r>
              <a:rPr sz="1200" i="1" spc="30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inserción</a:t>
            </a:r>
            <a:r>
              <a:rPr sz="1200" i="1" spc="32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en</a:t>
            </a:r>
            <a:r>
              <a:rPr sz="1200" i="1" spc="30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las</a:t>
            </a:r>
            <a:r>
              <a:rPr sz="1200" i="1" spc="31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teorías</a:t>
            </a:r>
            <a:r>
              <a:rPr sz="1200" i="1" spc="310" dirty="0">
                <a:latin typeface="Times New Roman"/>
                <a:cs typeface="Times New Roman"/>
              </a:rPr>
              <a:t> </a:t>
            </a:r>
            <a:r>
              <a:rPr sz="1200" i="1" spc="-10" dirty="0">
                <a:latin typeface="Times New Roman"/>
                <a:cs typeface="Times New Roman"/>
              </a:rPr>
              <a:t>educativas</a:t>
            </a:r>
            <a:r>
              <a:rPr sz="1200" spc="-10" dirty="0">
                <a:latin typeface="Times New Roman"/>
                <a:cs typeface="Times New Roman"/>
              </a:rPr>
              <a:t>.</a:t>
            </a:r>
            <a:endParaRPr sz="1200" dirty="0">
              <a:latin typeface="Times New Roman"/>
              <a:cs typeface="Times New Roman"/>
            </a:endParaRPr>
          </a:p>
        </p:txBody>
      </p:sp>
      <p:pic>
        <p:nvPicPr>
          <p:cNvPr id="21" name="object 21"/>
          <p:cNvPicPr/>
          <p:nvPr/>
        </p:nvPicPr>
        <p:blipFill>
          <a:blip r:embed="rId14" cstate="print"/>
          <a:stretch>
            <a:fillRect/>
          </a:stretch>
        </p:blipFill>
        <p:spPr>
          <a:xfrm>
            <a:off x="5606796" y="8193022"/>
            <a:ext cx="1092707" cy="848868"/>
          </a:xfrm>
          <a:prstGeom prst="rect">
            <a:avLst/>
          </a:prstGeom>
        </p:spPr>
      </p:pic>
      <p:pic>
        <p:nvPicPr>
          <p:cNvPr id="22" name="object 22"/>
          <p:cNvPicPr/>
          <p:nvPr/>
        </p:nvPicPr>
        <p:blipFill>
          <a:blip r:embed="rId14" cstate="print"/>
          <a:stretch>
            <a:fillRect/>
          </a:stretch>
        </p:blipFill>
        <p:spPr>
          <a:xfrm>
            <a:off x="109728" y="8193022"/>
            <a:ext cx="1092708" cy="848868"/>
          </a:xfrm>
          <a:prstGeom prst="rect">
            <a:avLst/>
          </a:prstGeom>
        </p:spPr>
      </p:pic>
      <p:sp>
        <p:nvSpPr>
          <p:cNvPr id="23" name="object 23"/>
          <p:cNvSpPr txBox="1"/>
          <p:nvPr/>
        </p:nvSpPr>
        <p:spPr>
          <a:xfrm>
            <a:off x="620369" y="7203440"/>
            <a:ext cx="398907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2084070" algn="l"/>
                <a:tab pos="3538220" algn="l"/>
              </a:tabLst>
            </a:pPr>
            <a:r>
              <a:rPr sz="1200" spc="-10" dirty="0">
                <a:latin typeface="Times New Roman"/>
                <a:cs typeface="Times New Roman"/>
              </a:rPr>
              <a:t>[Documento</a:t>
            </a:r>
            <a:r>
              <a:rPr sz="1200" dirty="0">
                <a:latin typeface="Times New Roman"/>
                <a:cs typeface="Times New Roman"/>
              </a:rPr>
              <a:t>	</a:t>
            </a:r>
            <a:r>
              <a:rPr sz="1200" spc="-25" dirty="0">
                <a:latin typeface="Times New Roman"/>
                <a:cs typeface="Times New Roman"/>
              </a:rPr>
              <a:t>en</a:t>
            </a:r>
            <a:r>
              <a:rPr sz="1200" dirty="0">
                <a:latin typeface="Times New Roman"/>
                <a:cs typeface="Times New Roman"/>
              </a:rPr>
              <a:t>	</a:t>
            </a:r>
            <a:r>
              <a:rPr sz="1200" spc="-10" dirty="0">
                <a:latin typeface="Times New Roman"/>
                <a:cs typeface="Times New Roman"/>
              </a:rPr>
              <a:t>Línea].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4899152" y="7203440"/>
            <a:ext cx="1729739" cy="39179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R="5080" algn="r">
              <a:lnSpc>
                <a:spcPct val="100000"/>
              </a:lnSpc>
              <a:spcBef>
                <a:spcPts val="100"/>
              </a:spcBef>
            </a:pPr>
            <a:r>
              <a:rPr sz="1200" spc="-10" dirty="0">
                <a:latin typeface="Times New Roman"/>
                <a:cs typeface="Times New Roman"/>
              </a:rPr>
              <a:t>Disponible:</a:t>
            </a:r>
            <a:endParaRPr sz="1200">
              <a:latin typeface="Times New Roman"/>
              <a:cs typeface="Times New Roman"/>
            </a:endParaRPr>
          </a:p>
          <a:p>
            <a:pPr marR="6350" algn="r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[Consulta: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2007,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diciembre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620369" y="7386269"/>
            <a:ext cx="4140200" cy="39179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spc="-10" dirty="0">
                <a:solidFill>
                  <a:schemeClr val="tx1"/>
                </a:solidFill>
                <a:latin typeface="Times New Roman"/>
                <a:cs typeface="Times New Roman"/>
                <a:hlinkClick r:id="rId15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http://www.colegiodeprofesores.elnacional/doc_institucionales.nun</a:t>
            </a:r>
            <a:endParaRPr sz="1200" dirty="0">
              <a:solidFill>
                <a:schemeClr val="tx1"/>
              </a:solidFill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1200" spc="-25" dirty="0">
                <a:latin typeface="Times New Roman"/>
                <a:cs typeface="Times New Roman"/>
              </a:rPr>
              <a:t>1].</a:t>
            </a:r>
            <a:endParaRPr sz="1200" dirty="0">
              <a:latin typeface="Times New Roman"/>
              <a:cs typeface="Times New Roman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257657" y="7752384"/>
            <a:ext cx="617728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spc="-20" dirty="0">
                <a:latin typeface="Times New Roman"/>
                <a:cs typeface="Times New Roman"/>
              </a:rPr>
              <a:t>Vygotzki,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L.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(1997).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El</a:t>
            </a:r>
            <a:r>
              <a:rPr sz="1200" i="1" spc="-2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desarrollo</a:t>
            </a:r>
            <a:r>
              <a:rPr sz="1200" i="1" spc="-3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de</a:t>
            </a:r>
            <a:r>
              <a:rPr sz="1200" i="1" spc="-3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los</a:t>
            </a:r>
            <a:r>
              <a:rPr sz="1200" i="1" spc="-30" dirty="0">
                <a:latin typeface="Times New Roman"/>
                <a:cs typeface="Times New Roman"/>
              </a:rPr>
              <a:t> </a:t>
            </a:r>
            <a:r>
              <a:rPr sz="1200" i="1" spc="-10" dirty="0">
                <a:latin typeface="Times New Roman"/>
                <a:cs typeface="Times New Roman"/>
              </a:rPr>
              <a:t>procesos</a:t>
            </a:r>
            <a:r>
              <a:rPr sz="1200" i="1" spc="-3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psicológicos</a:t>
            </a:r>
            <a:r>
              <a:rPr sz="1200" i="1" spc="-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superiores</a:t>
            </a:r>
            <a:r>
              <a:rPr sz="1200" dirty="0">
                <a:latin typeface="Times New Roman"/>
                <a:cs typeface="Times New Roman"/>
              </a:rPr>
              <a:t>.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Barcelona: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Edit.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Grijalbo</a:t>
            </a:r>
            <a:endParaRPr sz="1200" dirty="0">
              <a:latin typeface="Times New Roman"/>
              <a:cs typeface="Times New Roman"/>
            </a:endParaRPr>
          </a:p>
        </p:txBody>
      </p:sp>
      <p:pic>
        <p:nvPicPr>
          <p:cNvPr id="27" name="object 27"/>
          <p:cNvPicPr/>
          <p:nvPr/>
        </p:nvPicPr>
        <p:blipFill>
          <a:blip r:embed="rId16" cstate="print"/>
          <a:stretch>
            <a:fillRect/>
          </a:stretch>
        </p:blipFill>
        <p:spPr>
          <a:xfrm>
            <a:off x="4725161" y="164274"/>
            <a:ext cx="1805305" cy="893889"/>
          </a:xfrm>
          <a:prstGeom prst="rect">
            <a:avLst/>
          </a:prstGeom>
        </p:spPr>
      </p:pic>
      <p:sp>
        <p:nvSpPr>
          <p:cNvPr id="28" name="object 28"/>
          <p:cNvSpPr txBox="1"/>
          <p:nvPr/>
        </p:nvSpPr>
        <p:spPr>
          <a:xfrm>
            <a:off x="1316482" y="8261840"/>
            <a:ext cx="4224655" cy="372745"/>
          </a:xfrm>
          <a:prstGeom prst="rect">
            <a:avLst/>
          </a:prstGeom>
        </p:spPr>
        <p:txBody>
          <a:bodyPr vert="horz" wrap="square" lIns="0" tIns="6350" rIns="0" bIns="0" rtlCol="0">
            <a:spAutoFit/>
          </a:bodyPr>
          <a:lstStyle/>
          <a:p>
            <a:pPr marL="1385570" marR="5080" indent="-1373505">
              <a:lnSpc>
                <a:spcPts val="1400"/>
              </a:lnSpc>
              <a:spcBef>
                <a:spcPts val="50"/>
              </a:spcBef>
            </a:pPr>
            <a:r>
              <a:rPr sz="1200" b="1" dirty="0">
                <a:latin typeface="Times New Roman"/>
                <a:cs typeface="Times New Roman"/>
              </a:rPr>
              <a:t>“Destrezas</a:t>
            </a:r>
            <a:r>
              <a:rPr sz="1200" b="1" spc="-4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Facilitativas </a:t>
            </a:r>
            <a:r>
              <a:rPr sz="1200" b="1" spc="-10" dirty="0">
                <a:latin typeface="Times New Roman"/>
                <a:cs typeface="Times New Roman"/>
              </a:rPr>
              <a:t>del</a:t>
            </a:r>
            <a:r>
              <a:rPr sz="1200" b="1" spc="-7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Aprendizaje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en</a:t>
            </a:r>
            <a:r>
              <a:rPr sz="1200" b="1" spc="-4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la</a:t>
            </a:r>
            <a:r>
              <a:rPr sz="1200" b="1" spc="-4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Praxis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del</a:t>
            </a:r>
            <a:r>
              <a:rPr sz="1200" b="1" spc="-40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Docente </a:t>
            </a:r>
            <a:r>
              <a:rPr sz="1200" b="1" dirty="0">
                <a:latin typeface="Times New Roman"/>
                <a:cs typeface="Times New Roman"/>
              </a:rPr>
              <a:t>de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Educación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Básica.”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29" name="object 29"/>
          <p:cNvSpPr txBox="1"/>
          <p:nvPr/>
        </p:nvSpPr>
        <p:spPr>
          <a:xfrm>
            <a:off x="2837179" y="8810785"/>
            <a:ext cx="1559560" cy="1943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410"/>
              </a:lnSpc>
            </a:pPr>
            <a:r>
              <a:rPr sz="1200" b="1" dirty="0">
                <a:latin typeface="Times New Roman"/>
                <a:cs typeface="Times New Roman"/>
              </a:rPr>
              <a:t>Mirian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Josefina</a:t>
            </a:r>
            <a:r>
              <a:rPr sz="1200" b="1" spc="-4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Milano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0" name="object 30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46363" rIns="0" bIns="0" rtlCol="0">
            <a:spAutoFit/>
          </a:bodyPr>
          <a:lstStyle/>
          <a:p>
            <a:pPr marL="240665">
              <a:lnSpc>
                <a:spcPts val="1410"/>
              </a:lnSpc>
            </a:pPr>
            <a:fld id="{81D60167-4931-47E6-BA6A-407CBD079E47}" type="slidenum">
              <a:rPr b="1" spc="-25" dirty="0">
                <a:latin typeface="Times New Roman"/>
                <a:cs typeface="Times New Roman"/>
              </a:rPr>
              <a:t>77</a:t>
            </a:fld>
            <a:endParaRPr b="1" spc="-25" dirty="0">
              <a:latin typeface="Times New Roman"/>
              <a:cs typeface="Times New Roman"/>
            </a:endParaRPr>
          </a:p>
        </p:txBody>
      </p:sp>
      <p:grpSp>
        <p:nvGrpSpPr>
          <p:cNvPr id="31" name="Grupo 30">
            <a:extLst>
              <a:ext uri="{FF2B5EF4-FFF2-40B4-BE49-F238E27FC236}">
                <a16:creationId xmlns:a16="http://schemas.microsoft.com/office/drawing/2014/main" id="{12C39C86-3AEB-20E1-D337-44B56F585D58}"/>
              </a:ext>
            </a:extLst>
          </p:cNvPr>
          <p:cNvGrpSpPr/>
          <p:nvPr/>
        </p:nvGrpSpPr>
        <p:grpSpPr>
          <a:xfrm>
            <a:off x="93332" y="96836"/>
            <a:ext cx="6665976" cy="1452626"/>
            <a:chOff x="470065" y="1951410"/>
            <a:chExt cx="6665976" cy="1452626"/>
          </a:xfrm>
        </p:grpSpPr>
        <p:grpSp>
          <p:nvGrpSpPr>
            <p:cNvPr id="32" name="object 12">
              <a:extLst>
                <a:ext uri="{FF2B5EF4-FFF2-40B4-BE49-F238E27FC236}">
                  <a16:creationId xmlns:a16="http://schemas.microsoft.com/office/drawing/2014/main" id="{A0F8D2A4-D86C-4007-3E10-7147A76D970B}"/>
                </a:ext>
              </a:extLst>
            </p:cNvPr>
            <p:cNvGrpSpPr/>
            <p:nvPr/>
          </p:nvGrpSpPr>
          <p:grpSpPr>
            <a:xfrm>
              <a:off x="470065" y="1951664"/>
              <a:ext cx="6665976" cy="1452372"/>
              <a:chOff x="96011" y="115823"/>
              <a:chExt cx="6665976" cy="1452372"/>
            </a:xfrm>
          </p:grpSpPr>
          <p:pic>
            <p:nvPicPr>
              <p:cNvPr id="36" name="object 13">
                <a:extLst>
                  <a:ext uri="{FF2B5EF4-FFF2-40B4-BE49-F238E27FC236}">
                    <a16:creationId xmlns:a16="http://schemas.microsoft.com/office/drawing/2014/main" id="{E54CD6DE-AF40-3F8D-C79A-30ED654663DB}"/>
                  </a:ext>
                </a:extLst>
              </p:cNvPr>
              <p:cNvPicPr/>
              <p:nvPr/>
            </p:nvPicPr>
            <p:blipFill>
              <a:blip r:embed="rId5" cstate="print"/>
              <a:stretch>
                <a:fillRect/>
              </a:stretch>
            </p:blipFill>
            <p:spPr>
              <a:xfrm>
                <a:off x="96011" y="115823"/>
                <a:ext cx="6665976" cy="1452372"/>
              </a:xfrm>
              <a:prstGeom prst="rect">
                <a:avLst/>
              </a:prstGeom>
            </p:spPr>
          </p:pic>
          <p:pic>
            <p:nvPicPr>
              <p:cNvPr id="37" name="object 14">
                <a:extLst>
                  <a:ext uri="{FF2B5EF4-FFF2-40B4-BE49-F238E27FC236}">
                    <a16:creationId xmlns:a16="http://schemas.microsoft.com/office/drawing/2014/main" id="{DAB44F9E-AD35-4349-7B2E-DD9969889810}"/>
                  </a:ext>
                </a:extLst>
              </p:cNvPr>
              <p:cNvPicPr/>
              <p:nvPr/>
            </p:nvPicPr>
            <p:blipFill>
              <a:blip r:embed="rId6" cstate="print"/>
              <a:stretch>
                <a:fillRect/>
              </a:stretch>
            </p:blipFill>
            <p:spPr>
              <a:xfrm>
                <a:off x="142849" y="142875"/>
                <a:ext cx="6572275" cy="1358646"/>
              </a:xfrm>
              <a:prstGeom prst="rect">
                <a:avLst/>
              </a:prstGeom>
            </p:spPr>
          </p:pic>
          <p:sp>
            <p:nvSpPr>
              <p:cNvPr id="38" name="object 15">
                <a:extLst>
                  <a:ext uri="{FF2B5EF4-FFF2-40B4-BE49-F238E27FC236}">
                    <a16:creationId xmlns:a16="http://schemas.microsoft.com/office/drawing/2014/main" id="{EE66222B-224D-06A5-48BE-8C9BD5575A71}"/>
                  </a:ext>
                </a:extLst>
              </p:cNvPr>
              <p:cNvSpPr/>
              <p:nvPr/>
            </p:nvSpPr>
            <p:spPr>
              <a:xfrm>
                <a:off x="142849" y="142875"/>
                <a:ext cx="6572884" cy="1358900"/>
              </a:xfrm>
              <a:custGeom>
                <a:avLst/>
                <a:gdLst/>
                <a:ahLst/>
                <a:cxnLst/>
                <a:rect l="l" t="t" r="r" b="b"/>
                <a:pathLst>
                  <a:path w="6572884" h="1358900">
                    <a:moveTo>
                      <a:pt x="0" y="226441"/>
                    </a:moveTo>
                    <a:lnTo>
                      <a:pt x="4600" y="180795"/>
                    </a:lnTo>
                    <a:lnTo>
                      <a:pt x="17795" y="138285"/>
                    </a:lnTo>
                    <a:lnTo>
                      <a:pt x="38673" y="99820"/>
                    </a:lnTo>
                    <a:lnTo>
                      <a:pt x="66324" y="66309"/>
                    </a:lnTo>
                    <a:lnTo>
                      <a:pt x="99837" y="38663"/>
                    </a:lnTo>
                    <a:lnTo>
                      <a:pt x="138301" y="17789"/>
                    </a:lnTo>
                    <a:lnTo>
                      <a:pt x="180806" y="4599"/>
                    </a:lnTo>
                    <a:lnTo>
                      <a:pt x="226440" y="0"/>
                    </a:lnTo>
                    <a:lnTo>
                      <a:pt x="6345834" y="0"/>
                    </a:lnTo>
                    <a:lnTo>
                      <a:pt x="6391480" y="4599"/>
                    </a:lnTo>
                    <a:lnTo>
                      <a:pt x="6433990" y="17789"/>
                    </a:lnTo>
                    <a:lnTo>
                      <a:pt x="6472455" y="38663"/>
                    </a:lnTo>
                    <a:lnTo>
                      <a:pt x="6505965" y="66309"/>
                    </a:lnTo>
                    <a:lnTo>
                      <a:pt x="6533612" y="99820"/>
                    </a:lnTo>
                    <a:lnTo>
                      <a:pt x="6554485" y="138285"/>
                    </a:lnTo>
                    <a:lnTo>
                      <a:pt x="6567676" y="180795"/>
                    </a:lnTo>
                    <a:lnTo>
                      <a:pt x="6572275" y="226441"/>
                    </a:lnTo>
                    <a:lnTo>
                      <a:pt x="6572275" y="1132204"/>
                    </a:lnTo>
                    <a:lnTo>
                      <a:pt x="6567676" y="1177850"/>
                    </a:lnTo>
                    <a:lnTo>
                      <a:pt x="6554485" y="1220360"/>
                    </a:lnTo>
                    <a:lnTo>
                      <a:pt x="6533612" y="1258825"/>
                    </a:lnTo>
                    <a:lnTo>
                      <a:pt x="6505965" y="1292336"/>
                    </a:lnTo>
                    <a:lnTo>
                      <a:pt x="6472455" y="1319982"/>
                    </a:lnTo>
                    <a:lnTo>
                      <a:pt x="6433990" y="1340856"/>
                    </a:lnTo>
                    <a:lnTo>
                      <a:pt x="6391480" y="1354046"/>
                    </a:lnTo>
                    <a:lnTo>
                      <a:pt x="6345834" y="1358646"/>
                    </a:lnTo>
                    <a:lnTo>
                      <a:pt x="226440" y="1358646"/>
                    </a:lnTo>
                    <a:lnTo>
                      <a:pt x="180806" y="1354046"/>
                    </a:lnTo>
                    <a:lnTo>
                      <a:pt x="138301" y="1340856"/>
                    </a:lnTo>
                    <a:lnTo>
                      <a:pt x="99837" y="1319982"/>
                    </a:lnTo>
                    <a:lnTo>
                      <a:pt x="66324" y="1292336"/>
                    </a:lnTo>
                    <a:lnTo>
                      <a:pt x="38673" y="1258825"/>
                    </a:lnTo>
                    <a:lnTo>
                      <a:pt x="17795" y="1220360"/>
                    </a:lnTo>
                    <a:lnTo>
                      <a:pt x="4600" y="1177850"/>
                    </a:lnTo>
                    <a:lnTo>
                      <a:pt x="0" y="1132204"/>
                    </a:lnTo>
                    <a:lnTo>
                      <a:pt x="0" y="226441"/>
                    </a:lnTo>
                    <a:close/>
                  </a:path>
                </a:pathLst>
              </a:custGeom>
              <a:ln w="9525">
                <a:solidFill>
                  <a:srgbClr val="55CE74"/>
                </a:solidFill>
              </a:ln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pic>
            <p:nvPicPr>
              <p:cNvPr id="39" name="object 16">
                <a:extLst>
                  <a:ext uri="{FF2B5EF4-FFF2-40B4-BE49-F238E27FC236}">
                    <a16:creationId xmlns:a16="http://schemas.microsoft.com/office/drawing/2014/main" id="{192C2AD0-0A2C-6CB1-724D-D2424F8505E4}"/>
                  </a:ext>
                </a:extLst>
              </p:cNvPr>
              <p:cNvPicPr/>
              <p:nvPr/>
            </p:nvPicPr>
            <p:blipFill>
              <a:blip r:embed="rId7" cstate="print"/>
              <a:stretch>
                <a:fillRect/>
              </a:stretch>
            </p:blipFill>
            <p:spPr>
              <a:xfrm>
                <a:off x="2500248" y="305930"/>
                <a:ext cx="1714500" cy="733945"/>
              </a:xfrm>
              <a:prstGeom prst="rect">
                <a:avLst/>
              </a:prstGeom>
            </p:spPr>
          </p:pic>
        </p:grpSp>
        <p:sp>
          <p:nvSpPr>
            <p:cNvPr id="33" name="object 16">
              <a:extLst>
                <a:ext uri="{FF2B5EF4-FFF2-40B4-BE49-F238E27FC236}">
                  <a16:creationId xmlns:a16="http://schemas.microsoft.com/office/drawing/2014/main" id="{087D4ED7-C937-79C2-AB12-43A5C7695155}"/>
                </a:ext>
              </a:extLst>
            </p:cNvPr>
            <p:cNvSpPr txBox="1"/>
            <p:nvPr/>
          </p:nvSpPr>
          <p:spPr>
            <a:xfrm>
              <a:off x="2775727" y="2875716"/>
              <a:ext cx="3332858" cy="391795"/>
            </a:xfrm>
            <a:prstGeom prst="rect">
              <a:avLst/>
            </a:prstGeom>
            <a:noFill/>
          </p:spPr>
          <p:txBody>
            <a:bodyPr vert="horz" wrap="square" lIns="0" tIns="12700" rIns="0" bIns="0" rtlCol="0">
              <a:spAutoFit/>
            </a:bodyPr>
            <a:lstStyle/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Volumen 4,  Número 1  Enero a Julio 2021</a:t>
              </a:r>
            </a:p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Revista Semestral. Venezuela</a:t>
              </a:r>
              <a:endParaRPr sz="1200" dirty="0">
                <a:latin typeface="Arial"/>
                <a:cs typeface="Arial"/>
              </a:endParaRPr>
            </a:p>
          </p:txBody>
        </p:sp>
        <p:pic>
          <p:nvPicPr>
            <p:cNvPr id="34" name="object 25">
              <a:extLst>
                <a:ext uri="{FF2B5EF4-FFF2-40B4-BE49-F238E27FC236}">
                  <a16:creationId xmlns:a16="http://schemas.microsoft.com/office/drawing/2014/main" id="{ADFA6467-711A-8954-4260-5AEB444653CF}"/>
                </a:ext>
              </a:extLst>
            </p:cNvPr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470065" y="2027896"/>
              <a:ext cx="2305662" cy="1053903"/>
            </a:xfrm>
            <a:prstGeom prst="rect">
              <a:avLst/>
            </a:prstGeom>
          </p:spPr>
        </p:pic>
        <p:pic>
          <p:nvPicPr>
            <p:cNvPr id="35" name="object 31">
              <a:extLst>
                <a:ext uri="{FF2B5EF4-FFF2-40B4-BE49-F238E27FC236}">
                  <a16:creationId xmlns:a16="http://schemas.microsoft.com/office/drawing/2014/main" id="{0854C4E3-3E27-96DB-400C-992B3013FE75}"/>
                </a:ext>
              </a:extLst>
            </p:cNvPr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4932681" y="1951410"/>
              <a:ext cx="1805304" cy="893889"/>
            </a:xfrm>
            <a:prstGeom prst="rect">
              <a:avLst/>
            </a:prstGeom>
          </p:spPr>
        </p:pic>
      </p:grpSp>
    </p:spTree>
  </p:cSld>
  <p:clrMapOvr>
    <a:masterClrMapping/>
  </p:clrMapOvr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105155" y="3043430"/>
            <a:ext cx="6647815" cy="5835650"/>
            <a:chOff x="105155" y="3043430"/>
            <a:chExt cx="6647815" cy="5835650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05155" y="3043430"/>
              <a:ext cx="6647687" cy="5835391"/>
            </a:xfrm>
            <a:prstGeom prst="rect">
              <a:avLst/>
            </a:prstGeom>
          </p:spPr>
        </p:pic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42849" y="3062414"/>
              <a:ext cx="6572250" cy="5758053"/>
            </a:xfrm>
            <a:prstGeom prst="rect">
              <a:avLst/>
            </a:prstGeom>
          </p:spPr>
        </p:pic>
        <p:sp>
          <p:nvSpPr>
            <p:cNvPr id="5" name="object 5"/>
            <p:cNvSpPr/>
            <p:nvPr/>
          </p:nvSpPr>
          <p:spPr>
            <a:xfrm>
              <a:off x="142849" y="3062414"/>
              <a:ext cx="6572250" cy="5758180"/>
            </a:xfrm>
            <a:custGeom>
              <a:avLst/>
              <a:gdLst/>
              <a:ahLst/>
              <a:cxnLst/>
              <a:rect l="l" t="t" r="r" b="b"/>
              <a:pathLst>
                <a:path w="6572250" h="5758180">
                  <a:moveTo>
                    <a:pt x="0" y="5758053"/>
                  </a:moveTo>
                  <a:lnTo>
                    <a:pt x="6572250" y="5758053"/>
                  </a:lnTo>
                  <a:lnTo>
                    <a:pt x="6572250" y="0"/>
                  </a:lnTo>
                  <a:lnTo>
                    <a:pt x="0" y="0"/>
                  </a:lnTo>
                  <a:lnTo>
                    <a:pt x="0" y="5758053"/>
                  </a:lnTo>
                  <a:close/>
                </a:path>
              </a:pathLst>
            </a:custGeom>
            <a:ln w="9525">
              <a:solidFill>
                <a:srgbClr val="55CE7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" name="object 6"/>
          <p:cNvGrpSpPr/>
          <p:nvPr/>
        </p:nvGrpSpPr>
        <p:grpSpPr>
          <a:xfrm>
            <a:off x="105155" y="124968"/>
            <a:ext cx="6647815" cy="1193800"/>
            <a:chOff x="105155" y="124968"/>
            <a:chExt cx="6647815" cy="1193800"/>
          </a:xfrm>
        </p:grpSpPr>
        <p:pic>
          <p:nvPicPr>
            <p:cNvPr id="7" name="object 7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05155" y="124968"/>
              <a:ext cx="6647687" cy="1193291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142849" y="142875"/>
              <a:ext cx="6572275" cy="1116710"/>
            </a:xfrm>
            <a:prstGeom prst="rect">
              <a:avLst/>
            </a:prstGeom>
          </p:spPr>
        </p:pic>
        <p:sp>
          <p:nvSpPr>
            <p:cNvPr id="9" name="object 9"/>
            <p:cNvSpPr/>
            <p:nvPr/>
          </p:nvSpPr>
          <p:spPr>
            <a:xfrm>
              <a:off x="142849" y="142875"/>
              <a:ext cx="6572884" cy="1116965"/>
            </a:xfrm>
            <a:custGeom>
              <a:avLst/>
              <a:gdLst/>
              <a:ahLst/>
              <a:cxnLst/>
              <a:rect l="l" t="t" r="r" b="b"/>
              <a:pathLst>
                <a:path w="6572884" h="1116965">
                  <a:moveTo>
                    <a:pt x="0" y="186181"/>
                  </a:moveTo>
                  <a:lnTo>
                    <a:pt x="6649" y="136671"/>
                  </a:lnTo>
                  <a:lnTo>
                    <a:pt x="25413" y="92192"/>
                  </a:lnTo>
                  <a:lnTo>
                    <a:pt x="54517" y="54514"/>
                  </a:lnTo>
                  <a:lnTo>
                    <a:pt x="92188" y="25409"/>
                  </a:lnTo>
                  <a:lnTo>
                    <a:pt x="136651" y="6647"/>
                  </a:lnTo>
                  <a:lnTo>
                    <a:pt x="186131" y="0"/>
                  </a:lnTo>
                  <a:lnTo>
                    <a:pt x="6386093" y="0"/>
                  </a:lnTo>
                  <a:lnTo>
                    <a:pt x="6435603" y="6647"/>
                  </a:lnTo>
                  <a:lnTo>
                    <a:pt x="6480082" y="25409"/>
                  </a:lnTo>
                  <a:lnTo>
                    <a:pt x="6517760" y="54514"/>
                  </a:lnTo>
                  <a:lnTo>
                    <a:pt x="6546865" y="92192"/>
                  </a:lnTo>
                  <a:lnTo>
                    <a:pt x="6565627" y="136671"/>
                  </a:lnTo>
                  <a:lnTo>
                    <a:pt x="6572275" y="186181"/>
                  </a:lnTo>
                  <a:lnTo>
                    <a:pt x="6572275" y="930655"/>
                  </a:lnTo>
                  <a:lnTo>
                    <a:pt x="6565627" y="980112"/>
                  </a:lnTo>
                  <a:lnTo>
                    <a:pt x="6546865" y="1024556"/>
                  </a:lnTo>
                  <a:lnTo>
                    <a:pt x="6517760" y="1062212"/>
                  </a:lnTo>
                  <a:lnTo>
                    <a:pt x="6480082" y="1091306"/>
                  </a:lnTo>
                  <a:lnTo>
                    <a:pt x="6435603" y="1110064"/>
                  </a:lnTo>
                  <a:lnTo>
                    <a:pt x="6386093" y="1116710"/>
                  </a:lnTo>
                  <a:lnTo>
                    <a:pt x="186131" y="1116710"/>
                  </a:lnTo>
                  <a:lnTo>
                    <a:pt x="136651" y="1110064"/>
                  </a:lnTo>
                  <a:lnTo>
                    <a:pt x="92188" y="1091306"/>
                  </a:lnTo>
                  <a:lnTo>
                    <a:pt x="54517" y="1062212"/>
                  </a:lnTo>
                  <a:lnTo>
                    <a:pt x="25413" y="1024556"/>
                  </a:lnTo>
                  <a:lnTo>
                    <a:pt x="6649" y="980112"/>
                  </a:lnTo>
                  <a:lnTo>
                    <a:pt x="0" y="930655"/>
                  </a:lnTo>
                  <a:lnTo>
                    <a:pt x="0" y="186181"/>
                  </a:lnTo>
                  <a:close/>
                </a:path>
              </a:pathLst>
            </a:custGeom>
            <a:ln w="9525">
              <a:solidFill>
                <a:srgbClr val="55CE7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10" name="object 10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318518" y="1504208"/>
            <a:ext cx="6256015" cy="678139"/>
          </a:xfrm>
          <a:prstGeom prst="rect">
            <a:avLst/>
          </a:prstGeom>
        </p:spPr>
      </p:pic>
      <p:sp>
        <p:nvSpPr>
          <p:cNvPr id="11" name="object 11"/>
          <p:cNvSpPr txBox="1"/>
          <p:nvPr/>
        </p:nvSpPr>
        <p:spPr>
          <a:xfrm>
            <a:off x="3020695" y="1360423"/>
            <a:ext cx="1322705" cy="18669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1050" b="1" dirty="0">
                <a:latin typeface="Times New Roman"/>
                <a:cs typeface="Times New Roman"/>
              </a:rPr>
              <a:t>Para</a:t>
            </a:r>
            <a:r>
              <a:rPr sz="1050" b="1" spc="-30" dirty="0">
                <a:latin typeface="Times New Roman"/>
                <a:cs typeface="Times New Roman"/>
              </a:rPr>
              <a:t> </a:t>
            </a:r>
            <a:r>
              <a:rPr sz="1050" b="1" dirty="0">
                <a:latin typeface="Times New Roman"/>
                <a:cs typeface="Times New Roman"/>
              </a:rPr>
              <a:t>citar</a:t>
            </a:r>
            <a:r>
              <a:rPr sz="1050" b="1" spc="-20" dirty="0">
                <a:latin typeface="Times New Roman"/>
                <a:cs typeface="Times New Roman"/>
              </a:rPr>
              <a:t> </a:t>
            </a:r>
            <a:r>
              <a:rPr sz="1050" b="1" dirty="0">
                <a:latin typeface="Times New Roman"/>
                <a:cs typeface="Times New Roman"/>
              </a:rPr>
              <a:t>este</a:t>
            </a:r>
            <a:r>
              <a:rPr sz="1050" b="1" spc="-20" dirty="0">
                <a:latin typeface="Times New Roman"/>
                <a:cs typeface="Times New Roman"/>
              </a:rPr>
              <a:t> </a:t>
            </a:r>
            <a:r>
              <a:rPr sz="1050" b="1" spc="-10" dirty="0">
                <a:latin typeface="Times New Roman"/>
                <a:cs typeface="Times New Roman"/>
              </a:rPr>
              <a:t>artículo</a:t>
            </a:r>
            <a:endParaRPr sz="1050">
              <a:latin typeface="Times New Roman"/>
              <a:cs typeface="Times New Roman"/>
            </a:endParaRPr>
          </a:p>
        </p:txBody>
      </p:sp>
      <p:grpSp>
        <p:nvGrpSpPr>
          <p:cNvPr id="12" name="object 12"/>
          <p:cNvGrpSpPr/>
          <p:nvPr/>
        </p:nvGrpSpPr>
        <p:grpSpPr>
          <a:xfrm>
            <a:off x="96011" y="115823"/>
            <a:ext cx="6666230" cy="1463040"/>
            <a:chOff x="96011" y="115823"/>
            <a:chExt cx="6666230" cy="1463040"/>
          </a:xfrm>
        </p:grpSpPr>
        <p:pic>
          <p:nvPicPr>
            <p:cNvPr id="13" name="object 13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96011" y="115823"/>
              <a:ext cx="6665976" cy="1452372"/>
            </a:xfrm>
            <a:prstGeom prst="rect">
              <a:avLst/>
            </a:prstGeom>
          </p:spPr>
        </p:pic>
        <p:pic>
          <p:nvPicPr>
            <p:cNvPr id="14" name="object 14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142849" y="142875"/>
              <a:ext cx="6572275" cy="1358646"/>
            </a:xfrm>
            <a:prstGeom prst="rect">
              <a:avLst/>
            </a:prstGeom>
          </p:spPr>
        </p:pic>
        <p:sp>
          <p:nvSpPr>
            <p:cNvPr id="15" name="object 15"/>
            <p:cNvSpPr/>
            <p:nvPr/>
          </p:nvSpPr>
          <p:spPr>
            <a:xfrm>
              <a:off x="142849" y="142875"/>
              <a:ext cx="6572884" cy="1358900"/>
            </a:xfrm>
            <a:custGeom>
              <a:avLst/>
              <a:gdLst/>
              <a:ahLst/>
              <a:cxnLst/>
              <a:rect l="l" t="t" r="r" b="b"/>
              <a:pathLst>
                <a:path w="6572884" h="1358900">
                  <a:moveTo>
                    <a:pt x="0" y="226441"/>
                  </a:moveTo>
                  <a:lnTo>
                    <a:pt x="4600" y="180795"/>
                  </a:lnTo>
                  <a:lnTo>
                    <a:pt x="17795" y="138285"/>
                  </a:lnTo>
                  <a:lnTo>
                    <a:pt x="38673" y="99820"/>
                  </a:lnTo>
                  <a:lnTo>
                    <a:pt x="66324" y="66309"/>
                  </a:lnTo>
                  <a:lnTo>
                    <a:pt x="99837" y="38663"/>
                  </a:lnTo>
                  <a:lnTo>
                    <a:pt x="138301" y="17789"/>
                  </a:lnTo>
                  <a:lnTo>
                    <a:pt x="180806" y="4599"/>
                  </a:lnTo>
                  <a:lnTo>
                    <a:pt x="226440" y="0"/>
                  </a:lnTo>
                  <a:lnTo>
                    <a:pt x="6345834" y="0"/>
                  </a:lnTo>
                  <a:lnTo>
                    <a:pt x="6391480" y="4599"/>
                  </a:lnTo>
                  <a:lnTo>
                    <a:pt x="6433990" y="17789"/>
                  </a:lnTo>
                  <a:lnTo>
                    <a:pt x="6472455" y="38663"/>
                  </a:lnTo>
                  <a:lnTo>
                    <a:pt x="6505965" y="66309"/>
                  </a:lnTo>
                  <a:lnTo>
                    <a:pt x="6533612" y="99820"/>
                  </a:lnTo>
                  <a:lnTo>
                    <a:pt x="6554485" y="138285"/>
                  </a:lnTo>
                  <a:lnTo>
                    <a:pt x="6567676" y="180795"/>
                  </a:lnTo>
                  <a:lnTo>
                    <a:pt x="6572275" y="226441"/>
                  </a:lnTo>
                  <a:lnTo>
                    <a:pt x="6572275" y="1132204"/>
                  </a:lnTo>
                  <a:lnTo>
                    <a:pt x="6567676" y="1177850"/>
                  </a:lnTo>
                  <a:lnTo>
                    <a:pt x="6554485" y="1220360"/>
                  </a:lnTo>
                  <a:lnTo>
                    <a:pt x="6533612" y="1258825"/>
                  </a:lnTo>
                  <a:lnTo>
                    <a:pt x="6505965" y="1292336"/>
                  </a:lnTo>
                  <a:lnTo>
                    <a:pt x="6472455" y="1319982"/>
                  </a:lnTo>
                  <a:lnTo>
                    <a:pt x="6433990" y="1340856"/>
                  </a:lnTo>
                  <a:lnTo>
                    <a:pt x="6391480" y="1354046"/>
                  </a:lnTo>
                  <a:lnTo>
                    <a:pt x="6345834" y="1358646"/>
                  </a:lnTo>
                  <a:lnTo>
                    <a:pt x="226440" y="1358646"/>
                  </a:lnTo>
                  <a:lnTo>
                    <a:pt x="180806" y="1354046"/>
                  </a:lnTo>
                  <a:lnTo>
                    <a:pt x="138301" y="1340856"/>
                  </a:lnTo>
                  <a:lnTo>
                    <a:pt x="99837" y="1319982"/>
                  </a:lnTo>
                  <a:lnTo>
                    <a:pt x="66324" y="1292336"/>
                  </a:lnTo>
                  <a:lnTo>
                    <a:pt x="38673" y="1258825"/>
                  </a:lnTo>
                  <a:lnTo>
                    <a:pt x="17795" y="1220360"/>
                  </a:lnTo>
                  <a:lnTo>
                    <a:pt x="4600" y="1177850"/>
                  </a:lnTo>
                  <a:lnTo>
                    <a:pt x="0" y="1132204"/>
                  </a:lnTo>
                  <a:lnTo>
                    <a:pt x="0" y="226441"/>
                  </a:lnTo>
                  <a:close/>
                </a:path>
              </a:pathLst>
            </a:custGeom>
            <a:ln w="9525">
              <a:solidFill>
                <a:srgbClr val="55CE7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6" name="object 16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2500248" y="305930"/>
              <a:ext cx="1714500" cy="733945"/>
            </a:xfrm>
            <a:prstGeom prst="rect">
              <a:avLst/>
            </a:prstGeom>
          </p:spPr>
        </p:pic>
        <p:pic>
          <p:nvPicPr>
            <p:cNvPr id="17" name="object 17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2738628" y="1024127"/>
              <a:ext cx="1897379" cy="371855"/>
            </a:xfrm>
            <a:prstGeom prst="rect">
              <a:avLst/>
            </a:prstGeom>
          </p:spPr>
        </p:pic>
        <p:pic>
          <p:nvPicPr>
            <p:cNvPr id="18" name="object 18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4401311" y="1024127"/>
              <a:ext cx="1577339" cy="371855"/>
            </a:xfrm>
            <a:prstGeom prst="rect">
              <a:avLst/>
            </a:prstGeom>
          </p:spPr>
        </p:pic>
        <p:pic>
          <p:nvPicPr>
            <p:cNvPr id="19" name="object 19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3169919" y="1207007"/>
              <a:ext cx="1546859" cy="371855"/>
            </a:xfrm>
            <a:prstGeom prst="rect">
              <a:avLst/>
            </a:prstGeom>
          </p:spPr>
        </p:pic>
        <p:pic>
          <p:nvPicPr>
            <p:cNvPr id="20" name="object 20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4482083" y="1207007"/>
              <a:ext cx="284988" cy="371855"/>
            </a:xfrm>
            <a:prstGeom prst="rect">
              <a:avLst/>
            </a:prstGeom>
          </p:spPr>
        </p:pic>
        <p:pic>
          <p:nvPicPr>
            <p:cNvPr id="21" name="object 21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4572000" y="1207007"/>
              <a:ext cx="1013460" cy="371855"/>
            </a:xfrm>
            <a:prstGeom prst="rect">
              <a:avLst/>
            </a:prstGeom>
          </p:spPr>
        </p:pic>
      </p:grpSp>
      <p:sp>
        <p:nvSpPr>
          <p:cNvPr id="22" name="object 22"/>
          <p:cNvSpPr txBox="1"/>
          <p:nvPr/>
        </p:nvSpPr>
        <p:spPr>
          <a:xfrm>
            <a:off x="2842005" y="1068451"/>
            <a:ext cx="3029585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Arial"/>
                <a:cs typeface="Arial"/>
              </a:rPr>
              <a:t>6ta.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Edición</a:t>
            </a:r>
            <a:r>
              <a:rPr sz="1200" b="1" spc="-10" dirty="0">
                <a:latin typeface="Arial"/>
                <a:cs typeface="Arial"/>
              </a:rPr>
              <a:t> Volumen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I</a:t>
            </a:r>
            <a:r>
              <a:rPr sz="1200" b="1" spc="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Enero</a:t>
            </a:r>
            <a:r>
              <a:rPr sz="1200" b="1" spc="-3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a</a:t>
            </a:r>
            <a:r>
              <a:rPr sz="1200" b="1" spc="-2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Julio</a:t>
            </a:r>
            <a:r>
              <a:rPr sz="1200" b="1" spc="-5" dirty="0">
                <a:latin typeface="Arial"/>
                <a:cs typeface="Arial"/>
              </a:rPr>
              <a:t> </a:t>
            </a:r>
            <a:r>
              <a:rPr sz="1200" b="1" spc="-20" dirty="0">
                <a:latin typeface="Arial"/>
                <a:cs typeface="Arial"/>
              </a:rPr>
              <a:t>2021</a:t>
            </a:r>
            <a:endParaRPr sz="1200">
              <a:latin typeface="Arial"/>
              <a:cs typeface="Arial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3273297" y="1251331"/>
            <a:ext cx="216789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Arial"/>
                <a:cs typeface="Arial"/>
              </a:rPr>
              <a:t>Revista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Semestral-</a:t>
            </a:r>
            <a:r>
              <a:rPr sz="1200" b="1" spc="-40" dirty="0">
                <a:latin typeface="Arial"/>
                <a:cs typeface="Arial"/>
              </a:rPr>
              <a:t> </a:t>
            </a:r>
            <a:r>
              <a:rPr sz="1200" b="1" spc="-10" dirty="0">
                <a:latin typeface="Arial"/>
                <a:cs typeface="Arial"/>
              </a:rPr>
              <a:t>Venezuela</a:t>
            </a:r>
            <a:endParaRPr sz="1200">
              <a:latin typeface="Arial"/>
              <a:cs typeface="Arial"/>
            </a:endParaRPr>
          </a:p>
        </p:txBody>
      </p:sp>
      <p:grpSp>
        <p:nvGrpSpPr>
          <p:cNvPr id="24" name="object 24"/>
          <p:cNvGrpSpPr/>
          <p:nvPr/>
        </p:nvGrpSpPr>
        <p:grpSpPr>
          <a:xfrm>
            <a:off x="320929" y="234695"/>
            <a:ext cx="6228715" cy="2832735"/>
            <a:chOff x="320929" y="234695"/>
            <a:chExt cx="6228715" cy="2832735"/>
          </a:xfrm>
        </p:grpSpPr>
        <p:pic>
          <p:nvPicPr>
            <p:cNvPr id="25" name="object 25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324612" y="234695"/>
              <a:ext cx="1719072" cy="1341120"/>
            </a:xfrm>
            <a:prstGeom prst="rect">
              <a:avLst/>
            </a:prstGeom>
          </p:spPr>
        </p:pic>
        <p:sp>
          <p:nvSpPr>
            <p:cNvPr id="26" name="object 26"/>
            <p:cNvSpPr/>
            <p:nvPr/>
          </p:nvSpPr>
          <p:spPr>
            <a:xfrm>
              <a:off x="333629" y="1522069"/>
              <a:ext cx="6203315" cy="646430"/>
            </a:xfrm>
            <a:custGeom>
              <a:avLst/>
              <a:gdLst/>
              <a:ahLst/>
              <a:cxnLst/>
              <a:rect l="l" t="t" r="r" b="b"/>
              <a:pathLst>
                <a:path w="6203315" h="646430">
                  <a:moveTo>
                    <a:pt x="6202934" y="0"/>
                  </a:moveTo>
                  <a:lnTo>
                    <a:pt x="0" y="0"/>
                  </a:lnTo>
                  <a:lnTo>
                    <a:pt x="0" y="646328"/>
                  </a:lnTo>
                  <a:lnTo>
                    <a:pt x="6202934" y="646328"/>
                  </a:lnTo>
                  <a:lnTo>
                    <a:pt x="620293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333629" y="1522069"/>
              <a:ext cx="6203315" cy="646430"/>
            </a:xfrm>
            <a:custGeom>
              <a:avLst/>
              <a:gdLst/>
              <a:ahLst/>
              <a:cxnLst/>
              <a:rect l="l" t="t" r="r" b="b"/>
              <a:pathLst>
                <a:path w="6203315" h="646430">
                  <a:moveTo>
                    <a:pt x="0" y="646328"/>
                  </a:moveTo>
                  <a:lnTo>
                    <a:pt x="6202934" y="646328"/>
                  </a:lnTo>
                  <a:lnTo>
                    <a:pt x="6202934" y="0"/>
                  </a:lnTo>
                  <a:lnTo>
                    <a:pt x="0" y="0"/>
                  </a:lnTo>
                  <a:lnTo>
                    <a:pt x="0" y="646328"/>
                  </a:lnTo>
                  <a:close/>
                </a:path>
              </a:pathLst>
            </a:custGeom>
            <a:ln w="25399">
              <a:solidFill>
                <a:srgbClr val="5BD078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333629" y="2123706"/>
              <a:ext cx="6203315" cy="931544"/>
            </a:xfrm>
            <a:custGeom>
              <a:avLst/>
              <a:gdLst/>
              <a:ahLst/>
              <a:cxnLst/>
              <a:rect l="l" t="t" r="r" b="b"/>
              <a:pathLst>
                <a:path w="6203315" h="931544">
                  <a:moveTo>
                    <a:pt x="6202934" y="0"/>
                  </a:moveTo>
                  <a:lnTo>
                    <a:pt x="0" y="0"/>
                  </a:lnTo>
                  <a:lnTo>
                    <a:pt x="0" y="931024"/>
                  </a:lnTo>
                  <a:lnTo>
                    <a:pt x="6202934" y="931024"/>
                  </a:lnTo>
                  <a:lnTo>
                    <a:pt x="620293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333629" y="2123706"/>
              <a:ext cx="6203315" cy="931544"/>
            </a:xfrm>
            <a:custGeom>
              <a:avLst/>
              <a:gdLst/>
              <a:ahLst/>
              <a:cxnLst/>
              <a:rect l="l" t="t" r="r" b="b"/>
              <a:pathLst>
                <a:path w="6203315" h="931544">
                  <a:moveTo>
                    <a:pt x="0" y="931024"/>
                  </a:moveTo>
                  <a:lnTo>
                    <a:pt x="6202934" y="931024"/>
                  </a:lnTo>
                  <a:lnTo>
                    <a:pt x="6202934" y="0"/>
                  </a:lnTo>
                  <a:lnTo>
                    <a:pt x="0" y="0"/>
                  </a:lnTo>
                  <a:lnTo>
                    <a:pt x="0" y="931024"/>
                  </a:lnTo>
                  <a:close/>
                </a:path>
              </a:pathLst>
            </a:custGeom>
            <a:ln w="25400">
              <a:solidFill>
                <a:srgbClr val="5BD078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0" name="object 30"/>
          <p:cNvSpPr txBox="1"/>
          <p:nvPr/>
        </p:nvSpPr>
        <p:spPr>
          <a:xfrm>
            <a:off x="221691" y="1550923"/>
            <a:ext cx="6417310" cy="714946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0160" algn="ctr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Times New Roman"/>
                <a:cs typeface="Times New Roman"/>
              </a:rPr>
              <a:t>Especialista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Lelis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Rondón</a:t>
            </a:r>
            <a:endParaRPr sz="1200" dirty="0">
              <a:latin typeface="Times New Roman"/>
              <a:cs typeface="Times New Roman"/>
            </a:endParaRPr>
          </a:p>
          <a:p>
            <a:pPr marL="6350" algn="ctr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Universidad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Nacional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Experimental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-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Llanos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Centrales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Rómulo</a:t>
            </a:r>
            <a:r>
              <a:rPr sz="1200" spc="-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Gallegos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(Venezuela)</a:t>
            </a:r>
            <a:endParaRPr sz="1200" dirty="0">
              <a:latin typeface="Times New Roman"/>
              <a:cs typeface="Times New Roman"/>
            </a:endParaRPr>
          </a:p>
          <a:p>
            <a:pPr marL="8890" algn="ctr">
              <a:lnSpc>
                <a:spcPct val="100000"/>
              </a:lnSpc>
            </a:pPr>
            <a:r>
              <a:rPr sz="1200" b="1" dirty="0">
                <a:latin typeface="Times New Roman"/>
                <a:cs typeface="Times New Roman"/>
              </a:rPr>
              <a:t>Correo</a:t>
            </a:r>
            <a:r>
              <a:rPr sz="1200" b="1" spc="-50" dirty="0">
                <a:latin typeface="Times New Roman"/>
                <a:cs typeface="Times New Roman"/>
              </a:rPr>
              <a:t> </a:t>
            </a:r>
            <a:r>
              <a:rPr sz="1200" b="1" dirty="0">
                <a:solidFill>
                  <a:schemeClr val="tx1"/>
                </a:solidFill>
                <a:latin typeface="Times New Roman"/>
                <a:cs typeface="Times New Roman"/>
              </a:rPr>
              <a:t>Electrónico:</a:t>
            </a:r>
            <a:r>
              <a:rPr sz="1200" b="1" spc="-3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chemeClr val="tx1"/>
                </a:solidFill>
                <a:latin typeface="Times New Roman"/>
                <a:cs typeface="Times New Roman"/>
                <a:hlinkClick r:id="rId16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rondon.lelis@gmail.com</a:t>
            </a:r>
            <a:endParaRPr sz="1200" dirty="0">
              <a:solidFill>
                <a:schemeClr val="tx1"/>
              </a:solidFill>
              <a:latin typeface="Times New Roman"/>
              <a:cs typeface="Times New Roman"/>
            </a:endParaRPr>
          </a:p>
          <a:p>
            <a:pPr marL="203200" marR="184785">
              <a:lnSpc>
                <a:spcPct val="100000"/>
              </a:lnSpc>
              <a:spcBef>
                <a:spcPts val="420"/>
              </a:spcBef>
            </a:pPr>
            <a:r>
              <a:rPr sz="1100" b="1" dirty="0">
                <a:latin typeface="Times New Roman"/>
                <a:cs typeface="Times New Roman"/>
              </a:rPr>
              <a:t>Como</a:t>
            </a:r>
            <a:r>
              <a:rPr sz="1100" b="1" spc="114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citar</a:t>
            </a:r>
            <a:r>
              <a:rPr sz="1100" b="1" spc="1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este</a:t>
            </a:r>
            <a:r>
              <a:rPr sz="1100" b="1" spc="1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artículo:</a:t>
            </a:r>
            <a:r>
              <a:rPr sz="1100" b="1" spc="1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Lelis</a:t>
            </a:r>
            <a:r>
              <a:rPr sz="1100" b="1" spc="1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Rondón</a:t>
            </a:r>
            <a:r>
              <a:rPr sz="1100" b="1" spc="114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(2021),</a:t>
            </a:r>
            <a:r>
              <a:rPr sz="1100" b="1" spc="1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“</a:t>
            </a:r>
            <a:r>
              <a:rPr sz="1050" b="1" dirty="0">
                <a:latin typeface="Times New Roman"/>
                <a:cs typeface="Times New Roman"/>
              </a:rPr>
              <a:t>El</a:t>
            </a:r>
            <a:r>
              <a:rPr sz="1050" b="1" spc="110" dirty="0">
                <a:latin typeface="Times New Roman"/>
                <a:cs typeface="Times New Roman"/>
              </a:rPr>
              <a:t> </a:t>
            </a:r>
            <a:r>
              <a:rPr sz="1050" b="1" dirty="0">
                <a:latin typeface="Times New Roman"/>
                <a:cs typeface="Times New Roman"/>
              </a:rPr>
              <a:t>Hacer</a:t>
            </a:r>
            <a:r>
              <a:rPr sz="1050" b="1" spc="110" dirty="0">
                <a:latin typeface="Times New Roman"/>
                <a:cs typeface="Times New Roman"/>
              </a:rPr>
              <a:t> </a:t>
            </a:r>
            <a:r>
              <a:rPr sz="1050" b="1" dirty="0">
                <a:latin typeface="Times New Roman"/>
                <a:cs typeface="Times New Roman"/>
              </a:rPr>
              <a:t>del</a:t>
            </a:r>
            <a:r>
              <a:rPr sz="1050" b="1" spc="110" dirty="0">
                <a:latin typeface="Times New Roman"/>
                <a:cs typeface="Times New Roman"/>
              </a:rPr>
              <a:t> </a:t>
            </a:r>
            <a:r>
              <a:rPr sz="1050" b="1" dirty="0">
                <a:latin typeface="Times New Roman"/>
                <a:cs typeface="Times New Roman"/>
              </a:rPr>
              <a:t>Servicio</a:t>
            </a:r>
            <a:r>
              <a:rPr sz="1050" b="1" spc="114" dirty="0">
                <a:latin typeface="Times New Roman"/>
                <a:cs typeface="Times New Roman"/>
              </a:rPr>
              <a:t> </a:t>
            </a:r>
            <a:r>
              <a:rPr sz="1050" b="1" dirty="0">
                <a:latin typeface="Times New Roman"/>
                <a:cs typeface="Times New Roman"/>
              </a:rPr>
              <a:t>Comunitario</a:t>
            </a:r>
            <a:r>
              <a:rPr sz="1050" b="1" spc="114" dirty="0">
                <a:latin typeface="Times New Roman"/>
                <a:cs typeface="Times New Roman"/>
              </a:rPr>
              <a:t> </a:t>
            </a:r>
            <a:r>
              <a:rPr sz="1050" b="1" dirty="0">
                <a:latin typeface="Times New Roman"/>
                <a:cs typeface="Times New Roman"/>
              </a:rPr>
              <a:t>en</a:t>
            </a:r>
            <a:r>
              <a:rPr sz="1050" b="1" spc="105" dirty="0">
                <a:latin typeface="Times New Roman"/>
                <a:cs typeface="Times New Roman"/>
              </a:rPr>
              <a:t> </a:t>
            </a:r>
            <a:r>
              <a:rPr sz="1050" b="1" dirty="0">
                <a:latin typeface="Times New Roman"/>
                <a:cs typeface="Times New Roman"/>
              </a:rPr>
              <a:t>la</a:t>
            </a:r>
            <a:r>
              <a:rPr sz="1050" b="1" spc="110" dirty="0">
                <a:latin typeface="Times New Roman"/>
                <a:cs typeface="Times New Roman"/>
              </a:rPr>
              <a:t> </a:t>
            </a:r>
            <a:r>
              <a:rPr sz="1050" b="1" spc="-10" dirty="0">
                <a:latin typeface="Times New Roman"/>
                <a:cs typeface="Times New Roman"/>
              </a:rPr>
              <a:t>Formación </a:t>
            </a:r>
            <a:r>
              <a:rPr sz="1050" b="1" dirty="0">
                <a:latin typeface="Times New Roman"/>
                <a:cs typeface="Times New Roman"/>
              </a:rPr>
              <a:t>Ética</a:t>
            </a:r>
            <a:r>
              <a:rPr sz="1050" b="1" spc="-20" dirty="0">
                <a:latin typeface="Times New Roman"/>
                <a:cs typeface="Times New Roman"/>
              </a:rPr>
              <a:t> </a:t>
            </a:r>
            <a:r>
              <a:rPr sz="1050" b="1" dirty="0">
                <a:latin typeface="Times New Roman"/>
                <a:cs typeface="Times New Roman"/>
              </a:rPr>
              <a:t>Social</a:t>
            </a:r>
            <a:r>
              <a:rPr sz="1050" b="1" spc="-35" dirty="0">
                <a:latin typeface="Times New Roman"/>
                <a:cs typeface="Times New Roman"/>
              </a:rPr>
              <a:t> </a:t>
            </a:r>
            <a:r>
              <a:rPr sz="1050" b="1" dirty="0">
                <a:latin typeface="Times New Roman"/>
                <a:cs typeface="Times New Roman"/>
              </a:rPr>
              <a:t>de</a:t>
            </a:r>
            <a:r>
              <a:rPr sz="1050" b="1" spc="-5" dirty="0">
                <a:latin typeface="Times New Roman"/>
                <a:cs typeface="Times New Roman"/>
              </a:rPr>
              <a:t> </a:t>
            </a:r>
            <a:r>
              <a:rPr sz="1050" b="1" dirty="0">
                <a:latin typeface="Times New Roman"/>
                <a:cs typeface="Times New Roman"/>
              </a:rPr>
              <a:t>los</a:t>
            </a:r>
            <a:r>
              <a:rPr sz="1050" b="1" spc="-10" dirty="0">
                <a:latin typeface="Times New Roman"/>
                <a:cs typeface="Times New Roman"/>
              </a:rPr>
              <a:t> </a:t>
            </a:r>
            <a:r>
              <a:rPr sz="1050" b="1" dirty="0">
                <a:latin typeface="Times New Roman"/>
                <a:cs typeface="Times New Roman"/>
              </a:rPr>
              <a:t>Estudiantes</a:t>
            </a:r>
            <a:r>
              <a:rPr sz="1050" b="1" spc="-20" dirty="0">
                <a:latin typeface="Times New Roman"/>
                <a:cs typeface="Times New Roman"/>
              </a:rPr>
              <a:t> </a:t>
            </a:r>
            <a:r>
              <a:rPr sz="1050" b="1" dirty="0">
                <a:latin typeface="Times New Roman"/>
                <a:cs typeface="Times New Roman"/>
              </a:rPr>
              <a:t>del</a:t>
            </a:r>
            <a:r>
              <a:rPr sz="1050" b="1" spc="-10" dirty="0">
                <a:latin typeface="Times New Roman"/>
                <a:cs typeface="Times New Roman"/>
              </a:rPr>
              <a:t> </a:t>
            </a:r>
            <a:r>
              <a:rPr sz="1050" b="1" dirty="0">
                <a:latin typeface="Times New Roman"/>
                <a:cs typeface="Times New Roman"/>
              </a:rPr>
              <a:t>Sector</a:t>
            </a:r>
            <a:r>
              <a:rPr sz="1050" b="1" spc="-30" dirty="0">
                <a:latin typeface="Times New Roman"/>
                <a:cs typeface="Times New Roman"/>
              </a:rPr>
              <a:t> </a:t>
            </a:r>
            <a:r>
              <a:rPr sz="1050" b="1" dirty="0">
                <a:latin typeface="Times New Roman"/>
                <a:cs typeface="Times New Roman"/>
              </a:rPr>
              <a:t>Universitario.”</a:t>
            </a:r>
            <a:r>
              <a:rPr sz="1050" b="1" spc="-35" dirty="0">
                <a:latin typeface="Times New Roman"/>
                <a:cs typeface="Times New Roman"/>
              </a:rPr>
              <a:t> </a:t>
            </a:r>
            <a:r>
              <a:rPr sz="1050" b="1" dirty="0">
                <a:latin typeface="Times New Roman"/>
                <a:cs typeface="Times New Roman"/>
              </a:rPr>
              <a:t>I</a:t>
            </a:r>
            <a:r>
              <a:rPr sz="1050" b="1" spc="-15" dirty="0">
                <a:latin typeface="Times New Roman"/>
                <a:cs typeface="Times New Roman"/>
              </a:rPr>
              <a:t> </a:t>
            </a:r>
            <a:r>
              <a:rPr sz="1050" b="1" spc="-10" dirty="0">
                <a:latin typeface="Times New Roman"/>
                <a:cs typeface="Times New Roman"/>
              </a:rPr>
              <a:t>(1-</a:t>
            </a:r>
            <a:r>
              <a:rPr sz="1050" b="1" spc="-25" dirty="0">
                <a:latin typeface="Times New Roman"/>
                <a:cs typeface="Times New Roman"/>
              </a:rPr>
              <a:t>16)</a:t>
            </a:r>
            <a:endParaRPr sz="1050" dirty="0">
              <a:latin typeface="Times New Roman"/>
              <a:cs typeface="Times New Roman"/>
            </a:endParaRPr>
          </a:p>
          <a:p>
            <a:pPr marL="242570" algn="ctr">
              <a:lnSpc>
                <a:spcPct val="100000"/>
              </a:lnSpc>
            </a:pPr>
            <a:r>
              <a:rPr sz="1100" b="1" dirty="0">
                <a:latin typeface="Times New Roman"/>
                <a:cs typeface="Times New Roman"/>
              </a:rPr>
              <a:t>Recibido:</a:t>
            </a:r>
            <a:r>
              <a:rPr sz="1100" b="1" spc="2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Noviembre</a:t>
            </a:r>
            <a:r>
              <a:rPr sz="1100" b="1" spc="229" dirty="0">
                <a:latin typeface="Times New Roman"/>
                <a:cs typeface="Times New Roman"/>
              </a:rPr>
              <a:t> </a:t>
            </a:r>
            <a:r>
              <a:rPr sz="1100" b="1" spc="-20" dirty="0">
                <a:latin typeface="Times New Roman"/>
                <a:cs typeface="Times New Roman"/>
              </a:rPr>
              <a:t>2020</a:t>
            </a:r>
            <a:endParaRPr sz="1100" dirty="0">
              <a:latin typeface="Times New Roman"/>
              <a:cs typeface="Times New Roman"/>
            </a:endParaRPr>
          </a:p>
          <a:p>
            <a:pPr marL="217170" algn="ctr">
              <a:lnSpc>
                <a:spcPct val="100000"/>
              </a:lnSpc>
            </a:pPr>
            <a:r>
              <a:rPr sz="1100" b="1" dirty="0">
                <a:latin typeface="Times New Roman"/>
                <a:cs typeface="Times New Roman"/>
              </a:rPr>
              <a:t>Revisado:</a:t>
            </a:r>
            <a:r>
              <a:rPr sz="1100" b="1" spc="2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Noviembre</a:t>
            </a:r>
            <a:r>
              <a:rPr sz="1100" b="1" spc="-45" dirty="0">
                <a:latin typeface="Times New Roman"/>
                <a:cs typeface="Times New Roman"/>
              </a:rPr>
              <a:t> </a:t>
            </a:r>
            <a:r>
              <a:rPr sz="1100" b="1" spc="-20" dirty="0">
                <a:latin typeface="Times New Roman"/>
                <a:cs typeface="Times New Roman"/>
              </a:rPr>
              <a:t>2020</a:t>
            </a:r>
            <a:endParaRPr sz="1100" dirty="0">
              <a:latin typeface="Times New Roman"/>
              <a:cs typeface="Times New Roman"/>
            </a:endParaRPr>
          </a:p>
          <a:p>
            <a:pPr marL="218440" algn="ctr">
              <a:lnSpc>
                <a:spcPct val="100000"/>
              </a:lnSpc>
            </a:pPr>
            <a:r>
              <a:rPr sz="1100" b="1" dirty="0">
                <a:latin typeface="Times New Roman"/>
                <a:cs typeface="Times New Roman"/>
              </a:rPr>
              <a:t>Aceptado: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Diciembre</a:t>
            </a:r>
            <a:r>
              <a:rPr sz="1100" b="1" spc="-40" dirty="0">
                <a:latin typeface="Times New Roman"/>
                <a:cs typeface="Times New Roman"/>
              </a:rPr>
              <a:t> </a:t>
            </a:r>
            <a:r>
              <a:rPr sz="1100" b="1" spc="-20" dirty="0">
                <a:latin typeface="Times New Roman"/>
                <a:cs typeface="Times New Roman"/>
              </a:rPr>
              <a:t>2020</a:t>
            </a:r>
            <a:endParaRPr sz="1100" dirty="0">
              <a:latin typeface="Times New Roman"/>
              <a:cs typeface="Times New Roman"/>
            </a:endParaRPr>
          </a:p>
          <a:p>
            <a:pPr marL="255904" marR="69215" algn="ctr">
              <a:lnSpc>
                <a:spcPts val="1400"/>
              </a:lnSpc>
              <a:spcBef>
                <a:spcPts val="910"/>
              </a:spcBef>
            </a:pPr>
            <a:r>
              <a:rPr sz="1200" b="1" dirty="0">
                <a:latin typeface="Times New Roman"/>
                <a:cs typeface="Times New Roman"/>
              </a:rPr>
              <a:t>El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Hacer</a:t>
            </a:r>
            <a:r>
              <a:rPr sz="1200" b="1" spc="-3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del</a:t>
            </a:r>
            <a:r>
              <a:rPr sz="1200" b="1" spc="-1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Servicio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Comunitario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en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la</a:t>
            </a:r>
            <a:r>
              <a:rPr sz="1200" b="1" spc="-1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Formación</a:t>
            </a:r>
            <a:r>
              <a:rPr sz="1200" b="1" spc="29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Ética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Social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los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Estudiantes</a:t>
            </a:r>
            <a:r>
              <a:rPr sz="1200" b="1" spc="-4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del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Sector Universitario</a:t>
            </a:r>
            <a:endParaRPr sz="1200" dirty="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775"/>
              </a:spcBef>
            </a:pPr>
            <a:r>
              <a:rPr sz="1200" b="1" spc="-10" dirty="0">
                <a:latin typeface="Times New Roman"/>
                <a:cs typeface="Times New Roman"/>
              </a:rPr>
              <a:t>RESUMEN</a:t>
            </a:r>
            <a:endParaRPr sz="1200" dirty="0">
              <a:latin typeface="Times New Roman"/>
              <a:cs typeface="Times New Roman"/>
            </a:endParaRPr>
          </a:p>
          <a:p>
            <a:pPr marL="12700" marR="508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servicio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comunitario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actividad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deben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desarrollar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comunidades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estudiantes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 </a:t>
            </a:r>
            <a:r>
              <a:rPr sz="1200" dirty="0">
                <a:latin typeface="Times New Roman"/>
                <a:cs typeface="Times New Roman"/>
              </a:rPr>
              <a:t>educación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universitaria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cursan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estudios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formación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profesional,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aplicando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conocimientos </a:t>
            </a:r>
            <a:r>
              <a:rPr sz="1200" dirty="0">
                <a:latin typeface="Times New Roman"/>
                <a:cs typeface="Times New Roman"/>
              </a:rPr>
              <a:t>científicos,</a:t>
            </a:r>
            <a:r>
              <a:rPr sz="1200" spc="3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culturales,</a:t>
            </a:r>
            <a:r>
              <a:rPr sz="1200" spc="3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deportivos</a:t>
            </a:r>
            <a:r>
              <a:rPr sz="1200" spc="3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3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humanísticos</a:t>
            </a:r>
            <a:r>
              <a:rPr sz="1200" spc="3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adquiridos</a:t>
            </a:r>
            <a:r>
              <a:rPr sz="1200" spc="3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durante</a:t>
            </a:r>
            <a:r>
              <a:rPr sz="1200" spc="3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3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formación</a:t>
            </a:r>
            <a:r>
              <a:rPr sz="1200" spc="3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académica,</a:t>
            </a:r>
            <a:r>
              <a:rPr sz="1200" spc="34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en </a:t>
            </a:r>
            <a:r>
              <a:rPr sz="1200" dirty="0">
                <a:latin typeface="Times New Roman"/>
                <a:cs typeface="Times New Roman"/>
              </a:rPr>
              <a:t>beneficio</a:t>
            </a:r>
            <a:r>
              <a:rPr sz="1200" spc="3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3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comunidad,</a:t>
            </a:r>
            <a:r>
              <a:rPr sz="1200" spc="3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3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cooperar</a:t>
            </a:r>
            <a:r>
              <a:rPr sz="1200" spc="3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3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3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participación</a:t>
            </a:r>
            <a:r>
              <a:rPr sz="1200" spc="3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</a:t>
            </a:r>
            <a:r>
              <a:rPr sz="1200" spc="3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cumplimiento</a:t>
            </a:r>
            <a:r>
              <a:rPr sz="1200" spc="3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3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fines</a:t>
            </a:r>
            <a:r>
              <a:rPr sz="1200" spc="31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bienestar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social.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este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particular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propósito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investigación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analizar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servicio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comunitario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50" dirty="0">
                <a:latin typeface="Times New Roman"/>
                <a:cs typeface="Times New Roman"/>
              </a:rPr>
              <a:t>y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implicación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0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formación</a:t>
            </a:r>
            <a:r>
              <a:rPr sz="1200" spc="11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ética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social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estudiantes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sector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universitario.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esta </a:t>
            </a:r>
            <a:r>
              <a:rPr sz="1200" dirty="0">
                <a:latin typeface="Times New Roman"/>
                <a:cs typeface="Times New Roman"/>
              </a:rPr>
              <a:t>investigación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aborda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objetivo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general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analizar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hacer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28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servicio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comunitario</a:t>
            </a:r>
            <a:r>
              <a:rPr sz="1200" spc="28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formación</a:t>
            </a:r>
            <a:r>
              <a:rPr sz="1200" spc="33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3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ética</a:t>
            </a:r>
            <a:r>
              <a:rPr sz="1200" spc="3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social</a:t>
            </a:r>
            <a:r>
              <a:rPr sz="1200" spc="3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3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3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estudiantes</a:t>
            </a:r>
            <a:r>
              <a:rPr sz="1200" spc="3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3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sector</a:t>
            </a:r>
            <a:r>
              <a:rPr sz="1200" spc="3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universitario,</a:t>
            </a:r>
            <a:r>
              <a:rPr sz="1200" spc="33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bajo</a:t>
            </a:r>
            <a:r>
              <a:rPr sz="1200" spc="3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3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modalidad</a:t>
            </a:r>
            <a:r>
              <a:rPr sz="1200" spc="33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 </a:t>
            </a:r>
            <a:r>
              <a:rPr sz="1200" dirty="0">
                <a:latin typeface="Times New Roman"/>
                <a:cs typeface="Times New Roman"/>
              </a:rPr>
              <a:t>investigación</a:t>
            </a:r>
            <a:r>
              <a:rPr sz="1200" spc="3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4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tipo</a:t>
            </a:r>
            <a:r>
              <a:rPr sz="1200" spc="3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Documental,</a:t>
            </a:r>
            <a:r>
              <a:rPr sz="1200" spc="3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nivel</a:t>
            </a:r>
            <a:r>
              <a:rPr sz="1200" spc="3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descriptivo,</a:t>
            </a:r>
            <a:r>
              <a:rPr sz="1200" spc="3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utilizando</a:t>
            </a:r>
            <a:r>
              <a:rPr sz="1200" spc="3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3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diseño</a:t>
            </a:r>
            <a:r>
              <a:rPr sz="1200" spc="3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bibliográfico,</a:t>
            </a:r>
            <a:r>
              <a:rPr sz="1200" spc="3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340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cual </a:t>
            </a:r>
            <a:r>
              <a:rPr sz="1200" dirty="0">
                <a:latin typeface="Times New Roman"/>
                <a:cs typeface="Times New Roman"/>
              </a:rPr>
              <a:t>permitirá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recolectar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información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correspondiente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teoría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propuesta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tienen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distintos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autores </a:t>
            </a:r>
            <a:r>
              <a:rPr sz="1200" dirty="0">
                <a:latin typeface="Times New Roman"/>
                <a:cs typeface="Times New Roman"/>
              </a:rPr>
              <a:t>sobre</a:t>
            </a:r>
            <a:r>
              <a:rPr sz="1200" spc="4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48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temas</a:t>
            </a:r>
            <a:r>
              <a:rPr sz="1200" spc="48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abordados.</a:t>
            </a:r>
            <a:r>
              <a:rPr sz="1200" spc="4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48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método</a:t>
            </a:r>
            <a:r>
              <a:rPr sz="1200" spc="48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utilizado</a:t>
            </a:r>
            <a:r>
              <a:rPr sz="1200" spc="4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4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4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investigación</a:t>
            </a:r>
            <a:r>
              <a:rPr sz="1200" spc="48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fue</a:t>
            </a:r>
            <a:r>
              <a:rPr sz="1200" spc="4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48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método</a:t>
            </a:r>
            <a:r>
              <a:rPr sz="1200" spc="484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Analítico </a:t>
            </a:r>
            <a:r>
              <a:rPr sz="1200" dirty="0">
                <a:latin typeface="Times New Roman"/>
                <a:cs typeface="Times New Roman"/>
              </a:rPr>
              <a:t>porque</a:t>
            </a:r>
            <a:r>
              <a:rPr sz="1200" spc="41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conduce</a:t>
            </a:r>
            <a:r>
              <a:rPr sz="1200" spc="4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40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proceso</a:t>
            </a:r>
            <a:r>
              <a:rPr sz="1200" spc="4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investigativo</a:t>
            </a:r>
            <a:r>
              <a:rPr sz="1200" spc="4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separando</a:t>
            </a:r>
            <a:r>
              <a:rPr sz="1200" spc="40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</a:t>
            </a:r>
            <a:r>
              <a:rPr sz="1200" spc="4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discerniendo</a:t>
            </a:r>
            <a:r>
              <a:rPr sz="1200" spc="4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4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elementos</a:t>
            </a:r>
            <a:r>
              <a:rPr sz="1200" spc="4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</a:t>
            </a:r>
            <a:r>
              <a:rPr sz="1200" spc="409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caracteres </a:t>
            </a:r>
            <a:r>
              <a:rPr sz="1200" dirty="0">
                <a:latin typeface="Times New Roman"/>
                <a:cs typeface="Times New Roman"/>
              </a:rPr>
              <a:t>respectivamente</a:t>
            </a:r>
            <a:r>
              <a:rPr sz="1200" spc="10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0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10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todo</a:t>
            </a:r>
            <a:r>
              <a:rPr sz="1200" spc="10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siguiendo</a:t>
            </a:r>
            <a:r>
              <a:rPr sz="1200" spc="10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ordenamientos</a:t>
            </a:r>
            <a:r>
              <a:rPr sz="1200" spc="11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lógicos.</a:t>
            </a:r>
            <a:r>
              <a:rPr sz="1200" spc="114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11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técnicas</a:t>
            </a:r>
            <a:r>
              <a:rPr sz="1200" spc="10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utilizadas</a:t>
            </a:r>
            <a:r>
              <a:rPr sz="1200" spc="11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10" dirty="0">
                <a:latin typeface="Times New Roman"/>
                <a:cs typeface="Times New Roman"/>
              </a:rPr>
              <a:t>  </a:t>
            </a:r>
            <a:r>
              <a:rPr sz="1200" spc="-20" dirty="0">
                <a:latin typeface="Times New Roman"/>
                <a:cs typeface="Times New Roman"/>
              </a:rPr>
              <a:t>esta </a:t>
            </a:r>
            <a:r>
              <a:rPr sz="1200" dirty="0">
                <a:latin typeface="Times New Roman"/>
                <a:cs typeface="Times New Roman"/>
              </a:rPr>
              <a:t>investigación</a:t>
            </a:r>
            <a:r>
              <a:rPr sz="1200" spc="3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3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recolectar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información</a:t>
            </a:r>
            <a:r>
              <a:rPr sz="1200" spc="3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son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búsqueda</a:t>
            </a:r>
            <a:r>
              <a:rPr sz="1200" spc="3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identificación</a:t>
            </a:r>
            <a:r>
              <a:rPr sz="1200" spc="3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fuentes</a:t>
            </a:r>
            <a:r>
              <a:rPr sz="1200" spc="30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escritas, </a:t>
            </a:r>
            <a:r>
              <a:rPr sz="1200" dirty="0">
                <a:latin typeface="Times New Roman"/>
                <a:cs typeface="Times New Roman"/>
              </a:rPr>
              <a:t>análisis</a:t>
            </a:r>
            <a:r>
              <a:rPr sz="1200" spc="40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40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contenido,</a:t>
            </a:r>
            <a:r>
              <a:rPr sz="1200" spc="43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evaluación</a:t>
            </a:r>
            <a:r>
              <a:rPr sz="1200" spc="4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40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4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información</a:t>
            </a:r>
            <a:r>
              <a:rPr sz="1200" spc="4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recabada</a:t>
            </a:r>
            <a:r>
              <a:rPr sz="1200" spc="4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3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4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posterior</a:t>
            </a:r>
            <a:r>
              <a:rPr sz="1200" spc="4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verificación</a:t>
            </a:r>
            <a:r>
              <a:rPr sz="1200" spc="4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40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confiabilidad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relevancia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misma.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resultado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investigación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pretende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aclarar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spc="-50" dirty="0">
                <a:latin typeface="Times New Roman"/>
                <a:cs typeface="Times New Roman"/>
              </a:rPr>
              <a:t>y </a:t>
            </a:r>
            <a:r>
              <a:rPr sz="1200" dirty="0">
                <a:latin typeface="Times New Roman"/>
                <a:cs typeface="Times New Roman"/>
              </a:rPr>
              <a:t>comprender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significado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dado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individuo,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encuentra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proceso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formación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académica </a:t>
            </a:r>
            <a:r>
              <a:rPr sz="1200" dirty="0">
                <a:latin typeface="Times New Roman"/>
                <a:cs typeface="Times New Roman"/>
              </a:rPr>
              <a:t>profesional</a:t>
            </a:r>
            <a:r>
              <a:rPr sz="1200" spc="3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3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consolidación</a:t>
            </a:r>
            <a:r>
              <a:rPr sz="1200" spc="3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3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personalidad</a:t>
            </a:r>
            <a:r>
              <a:rPr sz="1200" spc="3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referido</a:t>
            </a:r>
            <a:r>
              <a:rPr sz="1200" spc="3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</a:t>
            </a:r>
            <a:r>
              <a:rPr sz="1200" spc="3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valor</a:t>
            </a:r>
            <a:r>
              <a:rPr sz="1200" spc="3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respeto,</a:t>
            </a:r>
            <a:r>
              <a:rPr sz="1200" spc="3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importando</a:t>
            </a:r>
            <a:r>
              <a:rPr sz="1200" spc="3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32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su </a:t>
            </a:r>
            <a:r>
              <a:rPr sz="1200" dirty="0">
                <a:latin typeface="Times New Roman"/>
                <a:cs typeface="Times New Roman"/>
              </a:rPr>
              <a:t>comprensión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solo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determinante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concepto,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sino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mensaje,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postura,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actividades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-10" dirty="0">
                <a:latin typeface="Times New Roman"/>
                <a:cs typeface="Times New Roman"/>
              </a:rPr>
              <a:t> gestos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todo</a:t>
            </a:r>
            <a:r>
              <a:rPr sz="1200" spc="4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</a:t>
            </a:r>
            <a:r>
              <a:rPr sz="1200" spc="4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meta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comunicador</a:t>
            </a:r>
            <a:r>
              <a:rPr sz="1200" spc="4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implícito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representación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mismo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actitud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mismo.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Es </a:t>
            </a:r>
            <a:r>
              <a:rPr sz="1200" dirty="0">
                <a:latin typeface="Times New Roman"/>
                <a:cs typeface="Times New Roman"/>
              </a:rPr>
              <a:t>necesario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destacar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puede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evidenciar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actitud</a:t>
            </a:r>
            <a:r>
              <a:rPr sz="1200" spc="4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frente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conocimiento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forma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en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4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aprende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construir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desde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realidad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universitaria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interesando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humano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significado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en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-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interacciones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académicas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comunitarias.</a:t>
            </a:r>
            <a:endParaRPr sz="1200" dirty="0">
              <a:latin typeface="Times New Roman"/>
              <a:cs typeface="Times New Roman"/>
            </a:endParaRPr>
          </a:p>
          <a:p>
            <a:pPr marL="12700" algn="just">
              <a:lnSpc>
                <a:spcPct val="100000"/>
              </a:lnSpc>
              <a:spcBef>
                <a:spcPts val="5"/>
              </a:spcBef>
            </a:pPr>
            <a:r>
              <a:rPr sz="1200" b="1" spc="-10" dirty="0">
                <a:latin typeface="Times New Roman"/>
                <a:cs typeface="Times New Roman"/>
              </a:rPr>
              <a:t>Descriptores: </a:t>
            </a:r>
            <a:r>
              <a:rPr sz="1200" dirty="0">
                <a:latin typeface="Times New Roman"/>
                <a:cs typeface="Times New Roman"/>
              </a:rPr>
              <a:t>Servicio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comunitario, ética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social,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sector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universitario</a:t>
            </a:r>
            <a:endParaRPr sz="1200" dirty="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60"/>
              </a:spcBef>
            </a:pPr>
            <a:endParaRPr sz="1200" dirty="0">
              <a:latin typeface="Times New Roman"/>
              <a:cs typeface="Times New Roman"/>
            </a:endParaRPr>
          </a:p>
          <a:p>
            <a:pPr marL="12700" marR="8255" algn="just">
              <a:lnSpc>
                <a:spcPct val="100000"/>
              </a:lnSpc>
            </a:pPr>
            <a:r>
              <a:rPr sz="1200" b="1" dirty="0">
                <a:latin typeface="Times New Roman"/>
                <a:cs typeface="Times New Roman"/>
              </a:rPr>
              <a:t>Reseña</a:t>
            </a:r>
            <a:r>
              <a:rPr sz="1200" b="1" spc="33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Biográfica:</a:t>
            </a:r>
            <a:r>
              <a:rPr sz="1200" b="1" spc="3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Economista</a:t>
            </a:r>
            <a:r>
              <a:rPr sz="1200" b="1" dirty="0">
                <a:latin typeface="Times New Roman"/>
                <a:cs typeface="Times New Roman"/>
              </a:rPr>
              <a:t>,</a:t>
            </a:r>
            <a:r>
              <a:rPr sz="1200" b="1" spc="3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Abogado,</a:t>
            </a:r>
            <a:r>
              <a:rPr sz="1200" spc="3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Especialista</a:t>
            </a:r>
            <a:r>
              <a:rPr sz="1200" spc="3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3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Docencia</a:t>
            </a:r>
            <a:r>
              <a:rPr sz="1200" spc="3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Universitaria</a:t>
            </a:r>
            <a:r>
              <a:rPr sz="1200" spc="3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31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actualmente </a:t>
            </a:r>
            <a:r>
              <a:rPr sz="1200" dirty="0">
                <a:latin typeface="Times New Roman"/>
                <a:cs typeface="Times New Roman"/>
              </a:rPr>
              <a:t>docente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ordinario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dedicación exclusiva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escalafón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Instructor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asignatura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Derecho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Popular</a:t>
            </a:r>
            <a:r>
              <a:rPr sz="1200" spc="-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UNERG.</a:t>
            </a:r>
            <a:endParaRPr sz="1200" dirty="0">
              <a:latin typeface="Times New Roman"/>
              <a:cs typeface="Times New Roman"/>
            </a:endParaRPr>
          </a:p>
        </p:txBody>
      </p:sp>
      <p:pic>
        <p:nvPicPr>
          <p:cNvPr id="31" name="object 31"/>
          <p:cNvPicPr/>
          <p:nvPr/>
        </p:nvPicPr>
        <p:blipFill>
          <a:blip r:embed="rId17" cstate="print"/>
          <a:stretch>
            <a:fillRect/>
          </a:stretch>
        </p:blipFill>
        <p:spPr>
          <a:xfrm>
            <a:off x="4581144" y="165671"/>
            <a:ext cx="1805304" cy="893889"/>
          </a:xfrm>
          <a:prstGeom prst="rect">
            <a:avLst/>
          </a:prstGeom>
        </p:spPr>
      </p:pic>
      <p:sp>
        <p:nvSpPr>
          <p:cNvPr id="32" name="object 32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42545" rIns="0" bIns="0" rtlCol="0">
            <a:spAutoFit/>
          </a:bodyPr>
          <a:lstStyle/>
          <a:p>
            <a:pPr marL="199390">
              <a:lnSpc>
                <a:spcPct val="100000"/>
              </a:lnSpc>
              <a:spcBef>
                <a:spcPts val="335"/>
              </a:spcBef>
            </a:pPr>
            <a:fld id="{81D60167-4931-47E6-BA6A-407CBD079E47}" type="slidenum">
              <a:rPr spc="-25" dirty="0"/>
              <a:t>78</a:t>
            </a:fld>
            <a:endParaRPr spc="-25" dirty="0"/>
          </a:p>
        </p:txBody>
      </p:sp>
      <p:grpSp>
        <p:nvGrpSpPr>
          <p:cNvPr id="33" name="Grupo 32">
            <a:extLst>
              <a:ext uri="{FF2B5EF4-FFF2-40B4-BE49-F238E27FC236}">
                <a16:creationId xmlns:a16="http://schemas.microsoft.com/office/drawing/2014/main" id="{159E0631-7592-BA73-B13D-55C71E96A156}"/>
              </a:ext>
            </a:extLst>
          </p:cNvPr>
          <p:cNvGrpSpPr/>
          <p:nvPr/>
        </p:nvGrpSpPr>
        <p:grpSpPr>
          <a:xfrm>
            <a:off x="96010" y="100071"/>
            <a:ext cx="6665976" cy="1452626"/>
            <a:chOff x="470065" y="1951410"/>
            <a:chExt cx="6665976" cy="1452626"/>
          </a:xfrm>
        </p:grpSpPr>
        <p:grpSp>
          <p:nvGrpSpPr>
            <p:cNvPr id="34" name="object 12">
              <a:extLst>
                <a:ext uri="{FF2B5EF4-FFF2-40B4-BE49-F238E27FC236}">
                  <a16:creationId xmlns:a16="http://schemas.microsoft.com/office/drawing/2014/main" id="{A87185A3-B280-EE26-8597-E79B7A231A4D}"/>
                </a:ext>
              </a:extLst>
            </p:cNvPr>
            <p:cNvGrpSpPr/>
            <p:nvPr/>
          </p:nvGrpSpPr>
          <p:grpSpPr>
            <a:xfrm>
              <a:off x="470065" y="1951664"/>
              <a:ext cx="6665976" cy="1452372"/>
              <a:chOff x="96011" y="115823"/>
              <a:chExt cx="6665976" cy="1452372"/>
            </a:xfrm>
          </p:grpSpPr>
          <p:pic>
            <p:nvPicPr>
              <p:cNvPr id="38" name="object 13">
                <a:extLst>
                  <a:ext uri="{FF2B5EF4-FFF2-40B4-BE49-F238E27FC236}">
                    <a16:creationId xmlns:a16="http://schemas.microsoft.com/office/drawing/2014/main" id="{B0A14827-2A1F-9A80-FD25-DA975F3B97B6}"/>
                  </a:ext>
                </a:extLst>
              </p:cNvPr>
              <p:cNvPicPr/>
              <p:nvPr/>
            </p:nvPicPr>
            <p:blipFill>
              <a:blip r:embed="rId7" cstate="print"/>
              <a:stretch>
                <a:fillRect/>
              </a:stretch>
            </p:blipFill>
            <p:spPr>
              <a:xfrm>
                <a:off x="96011" y="115823"/>
                <a:ext cx="6665976" cy="1452372"/>
              </a:xfrm>
              <a:prstGeom prst="rect">
                <a:avLst/>
              </a:prstGeom>
            </p:spPr>
          </p:pic>
          <p:pic>
            <p:nvPicPr>
              <p:cNvPr id="39" name="object 14">
                <a:extLst>
                  <a:ext uri="{FF2B5EF4-FFF2-40B4-BE49-F238E27FC236}">
                    <a16:creationId xmlns:a16="http://schemas.microsoft.com/office/drawing/2014/main" id="{C7D746EB-C069-FA4C-A03E-B0C595EC26F3}"/>
                  </a:ext>
                </a:extLst>
              </p:cNvPr>
              <p:cNvPicPr/>
              <p:nvPr/>
            </p:nvPicPr>
            <p:blipFill>
              <a:blip r:embed="rId8" cstate="print"/>
              <a:stretch>
                <a:fillRect/>
              </a:stretch>
            </p:blipFill>
            <p:spPr>
              <a:xfrm>
                <a:off x="142849" y="142875"/>
                <a:ext cx="6572275" cy="1358646"/>
              </a:xfrm>
              <a:prstGeom prst="rect">
                <a:avLst/>
              </a:prstGeom>
            </p:spPr>
          </p:pic>
          <p:sp>
            <p:nvSpPr>
              <p:cNvPr id="40" name="object 15">
                <a:extLst>
                  <a:ext uri="{FF2B5EF4-FFF2-40B4-BE49-F238E27FC236}">
                    <a16:creationId xmlns:a16="http://schemas.microsoft.com/office/drawing/2014/main" id="{E887C28D-0D6D-573E-3A92-3AEF83FF75DA}"/>
                  </a:ext>
                </a:extLst>
              </p:cNvPr>
              <p:cNvSpPr/>
              <p:nvPr/>
            </p:nvSpPr>
            <p:spPr>
              <a:xfrm>
                <a:off x="142849" y="142875"/>
                <a:ext cx="6572884" cy="1358900"/>
              </a:xfrm>
              <a:custGeom>
                <a:avLst/>
                <a:gdLst/>
                <a:ahLst/>
                <a:cxnLst/>
                <a:rect l="l" t="t" r="r" b="b"/>
                <a:pathLst>
                  <a:path w="6572884" h="1358900">
                    <a:moveTo>
                      <a:pt x="0" y="226441"/>
                    </a:moveTo>
                    <a:lnTo>
                      <a:pt x="4600" y="180795"/>
                    </a:lnTo>
                    <a:lnTo>
                      <a:pt x="17795" y="138285"/>
                    </a:lnTo>
                    <a:lnTo>
                      <a:pt x="38673" y="99820"/>
                    </a:lnTo>
                    <a:lnTo>
                      <a:pt x="66324" y="66309"/>
                    </a:lnTo>
                    <a:lnTo>
                      <a:pt x="99837" y="38663"/>
                    </a:lnTo>
                    <a:lnTo>
                      <a:pt x="138301" y="17789"/>
                    </a:lnTo>
                    <a:lnTo>
                      <a:pt x="180806" y="4599"/>
                    </a:lnTo>
                    <a:lnTo>
                      <a:pt x="226440" y="0"/>
                    </a:lnTo>
                    <a:lnTo>
                      <a:pt x="6345834" y="0"/>
                    </a:lnTo>
                    <a:lnTo>
                      <a:pt x="6391480" y="4599"/>
                    </a:lnTo>
                    <a:lnTo>
                      <a:pt x="6433990" y="17789"/>
                    </a:lnTo>
                    <a:lnTo>
                      <a:pt x="6472455" y="38663"/>
                    </a:lnTo>
                    <a:lnTo>
                      <a:pt x="6505965" y="66309"/>
                    </a:lnTo>
                    <a:lnTo>
                      <a:pt x="6533612" y="99820"/>
                    </a:lnTo>
                    <a:lnTo>
                      <a:pt x="6554485" y="138285"/>
                    </a:lnTo>
                    <a:lnTo>
                      <a:pt x="6567676" y="180795"/>
                    </a:lnTo>
                    <a:lnTo>
                      <a:pt x="6572275" y="226441"/>
                    </a:lnTo>
                    <a:lnTo>
                      <a:pt x="6572275" y="1132204"/>
                    </a:lnTo>
                    <a:lnTo>
                      <a:pt x="6567676" y="1177850"/>
                    </a:lnTo>
                    <a:lnTo>
                      <a:pt x="6554485" y="1220360"/>
                    </a:lnTo>
                    <a:lnTo>
                      <a:pt x="6533612" y="1258825"/>
                    </a:lnTo>
                    <a:lnTo>
                      <a:pt x="6505965" y="1292336"/>
                    </a:lnTo>
                    <a:lnTo>
                      <a:pt x="6472455" y="1319982"/>
                    </a:lnTo>
                    <a:lnTo>
                      <a:pt x="6433990" y="1340856"/>
                    </a:lnTo>
                    <a:lnTo>
                      <a:pt x="6391480" y="1354046"/>
                    </a:lnTo>
                    <a:lnTo>
                      <a:pt x="6345834" y="1358646"/>
                    </a:lnTo>
                    <a:lnTo>
                      <a:pt x="226440" y="1358646"/>
                    </a:lnTo>
                    <a:lnTo>
                      <a:pt x="180806" y="1354046"/>
                    </a:lnTo>
                    <a:lnTo>
                      <a:pt x="138301" y="1340856"/>
                    </a:lnTo>
                    <a:lnTo>
                      <a:pt x="99837" y="1319982"/>
                    </a:lnTo>
                    <a:lnTo>
                      <a:pt x="66324" y="1292336"/>
                    </a:lnTo>
                    <a:lnTo>
                      <a:pt x="38673" y="1258825"/>
                    </a:lnTo>
                    <a:lnTo>
                      <a:pt x="17795" y="1220360"/>
                    </a:lnTo>
                    <a:lnTo>
                      <a:pt x="4600" y="1177850"/>
                    </a:lnTo>
                    <a:lnTo>
                      <a:pt x="0" y="1132204"/>
                    </a:lnTo>
                    <a:lnTo>
                      <a:pt x="0" y="226441"/>
                    </a:lnTo>
                    <a:close/>
                  </a:path>
                </a:pathLst>
              </a:custGeom>
              <a:ln w="9525">
                <a:solidFill>
                  <a:srgbClr val="55CE74"/>
                </a:solidFill>
              </a:ln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pic>
            <p:nvPicPr>
              <p:cNvPr id="41" name="object 16">
                <a:extLst>
                  <a:ext uri="{FF2B5EF4-FFF2-40B4-BE49-F238E27FC236}">
                    <a16:creationId xmlns:a16="http://schemas.microsoft.com/office/drawing/2014/main" id="{8B5905A0-5A1D-F677-B188-2CA284316B1E}"/>
                  </a:ext>
                </a:extLst>
              </p:cNvPr>
              <p:cNvPicPr/>
              <p:nvPr/>
            </p:nvPicPr>
            <p:blipFill>
              <a:blip r:embed="rId9" cstate="print"/>
              <a:stretch>
                <a:fillRect/>
              </a:stretch>
            </p:blipFill>
            <p:spPr>
              <a:xfrm>
                <a:off x="2500248" y="305930"/>
                <a:ext cx="1714500" cy="733945"/>
              </a:xfrm>
              <a:prstGeom prst="rect">
                <a:avLst/>
              </a:prstGeom>
            </p:spPr>
          </p:pic>
        </p:grpSp>
        <p:sp>
          <p:nvSpPr>
            <p:cNvPr id="35" name="object 16">
              <a:extLst>
                <a:ext uri="{FF2B5EF4-FFF2-40B4-BE49-F238E27FC236}">
                  <a16:creationId xmlns:a16="http://schemas.microsoft.com/office/drawing/2014/main" id="{B10A898B-F6C3-1B97-767E-F4D3EF11D4FC}"/>
                </a:ext>
              </a:extLst>
            </p:cNvPr>
            <p:cNvSpPr txBox="1"/>
            <p:nvPr/>
          </p:nvSpPr>
          <p:spPr>
            <a:xfrm>
              <a:off x="2775727" y="2875716"/>
              <a:ext cx="3332858" cy="391795"/>
            </a:xfrm>
            <a:prstGeom prst="rect">
              <a:avLst/>
            </a:prstGeom>
            <a:noFill/>
          </p:spPr>
          <p:txBody>
            <a:bodyPr vert="horz" wrap="square" lIns="0" tIns="12700" rIns="0" bIns="0" rtlCol="0">
              <a:spAutoFit/>
            </a:bodyPr>
            <a:lstStyle/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Volumen 4,  Número 1  Enero a Julio 2021</a:t>
              </a:r>
            </a:p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Revista Semestral. Venezuela</a:t>
              </a:r>
              <a:endParaRPr sz="1200" dirty="0">
                <a:latin typeface="Arial"/>
                <a:cs typeface="Arial"/>
              </a:endParaRPr>
            </a:p>
          </p:txBody>
        </p:sp>
        <p:pic>
          <p:nvPicPr>
            <p:cNvPr id="36" name="object 25">
              <a:extLst>
                <a:ext uri="{FF2B5EF4-FFF2-40B4-BE49-F238E27FC236}">
                  <a16:creationId xmlns:a16="http://schemas.microsoft.com/office/drawing/2014/main" id="{DAD59478-C7AD-E6A2-9BF9-B9CC6EBBCEAB}"/>
                </a:ext>
              </a:extLst>
            </p:cNvPr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470065" y="2027896"/>
              <a:ext cx="2305662" cy="1053903"/>
            </a:xfrm>
            <a:prstGeom prst="rect">
              <a:avLst/>
            </a:prstGeom>
          </p:spPr>
        </p:pic>
        <p:pic>
          <p:nvPicPr>
            <p:cNvPr id="37" name="object 31">
              <a:extLst>
                <a:ext uri="{FF2B5EF4-FFF2-40B4-BE49-F238E27FC236}">
                  <a16:creationId xmlns:a16="http://schemas.microsoft.com/office/drawing/2014/main" id="{37DD10EF-3F12-EAD5-BEC2-F7B6163D24AA}"/>
                </a:ext>
              </a:extLst>
            </p:cNvPr>
            <p:cNvPicPr/>
            <p:nvPr/>
          </p:nvPicPr>
          <p:blipFill>
            <a:blip r:embed="rId17" cstate="print"/>
            <a:stretch>
              <a:fillRect/>
            </a:stretch>
          </p:blipFill>
          <p:spPr>
            <a:xfrm>
              <a:off x="4932681" y="1951410"/>
              <a:ext cx="1805304" cy="893889"/>
            </a:xfrm>
            <a:prstGeom prst="rect">
              <a:avLst/>
            </a:prstGeom>
          </p:spPr>
        </p:pic>
      </p:grpSp>
    </p:spTree>
  </p:cSld>
  <p:clrMapOvr>
    <a:masterClrMapping/>
  </p:clrMapOvr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105155" y="3043430"/>
            <a:ext cx="6647815" cy="5835650"/>
            <a:chOff x="105155" y="3043430"/>
            <a:chExt cx="6647815" cy="5835650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05155" y="3043430"/>
              <a:ext cx="6647687" cy="5835391"/>
            </a:xfrm>
            <a:prstGeom prst="rect">
              <a:avLst/>
            </a:prstGeom>
          </p:spPr>
        </p:pic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42849" y="3062414"/>
              <a:ext cx="6572250" cy="5758053"/>
            </a:xfrm>
            <a:prstGeom prst="rect">
              <a:avLst/>
            </a:prstGeom>
          </p:spPr>
        </p:pic>
        <p:sp>
          <p:nvSpPr>
            <p:cNvPr id="5" name="object 5"/>
            <p:cNvSpPr/>
            <p:nvPr/>
          </p:nvSpPr>
          <p:spPr>
            <a:xfrm>
              <a:off x="142849" y="3062414"/>
              <a:ext cx="6572250" cy="5758180"/>
            </a:xfrm>
            <a:custGeom>
              <a:avLst/>
              <a:gdLst/>
              <a:ahLst/>
              <a:cxnLst/>
              <a:rect l="l" t="t" r="r" b="b"/>
              <a:pathLst>
                <a:path w="6572250" h="5758180">
                  <a:moveTo>
                    <a:pt x="0" y="5758053"/>
                  </a:moveTo>
                  <a:lnTo>
                    <a:pt x="6572250" y="5758053"/>
                  </a:lnTo>
                  <a:lnTo>
                    <a:pt x="6572250" y="0"/>
                  </a:lnTo>
                  <a:lnTo>
                    <a:pt x="0" y="0"/>
                  </a:lnTo>
                  <a:lnTo>
                    <a:pt x="0" y="5758053"/>
                  </a:lnTo>
                  <a:close/>
                </a:path>
              </a:pathLst>
            </a:custGeom>
            <a:ln w="9525">
              <a:solidFill>
                <a:srgbClr val="55CE7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" name="object 6"/>
          <p:cNvGrpSpPr/>
          <p:nvPr/>
        </p:nvGrpSpPr>
        <p:grpSpPr>
          <a:xfrm>
            <a:off x="105155" y="124968"/>
            <a:ext cx="6647815" cy="1193800"/>
            <a:chOff x="105155" y="124968"/>
            <a:chExt cx="6647815" cy="1193800"/>
          </a:xfrm>
        </p:grpSpPr>
        <p:pic>
          <p:nvPicPr>
            <p:cNvPr id="7" name="object 7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05155" y="124968"/>
              <a:ext cx="6647687" cy="1193291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142849" y="142875"/>
              <a:ext cx="6572275" cy="1116710"/>
            </a:xfrm>
            <a:prstGeom prst="rect">
              <a:avLst/>
            </a:prstGeom>
          </p:spPr>
        </p:pic>
        <p:sp>
          <p:nvSpPr>
            <p:cNvPr id="9" name="object 9"/>
            <p:cNvSpPr/>
            <p:nvPr/>
          </p:nvSpPr>
          <p:spPr>
            <a:xfrm>
              <a:off x="142849" y="142875"/>
              <a:ext cx="6572884" cy="1116965"/>
            </a:xfrm>
            <a:custGeom>
              <a:avLst/>
              <a:gdLst/>
              <a:ahLst/>
              <a:cxnLst/>
              <a:rect l="l" t="t" r="r" b="b"/>
              <a:pathLst>
                <a:path w="6572884" h="1116965">
                  <a:moveTo>
                    <a:pt x="0" y="186181"/>
                  </a:moveTo>
                  <a:lnTo>
                    <a:pt x="6649" y="136671"/>
                  </a:lnTo>
                  <a:lnTo>
                    <a:pt x="25413" y="92192"/>
                  </a:lnTo>
                  <a:lnTo>
                    <a:pt x="54517" y="54514"/>
                  </a:lnTo>
                  <a:lnTo>
                    <a:pt x="92188" y="25409"/>
                  </a:lnTo>
                  <a:lnTo>
                    <a:pt x="136651" y="6647"/>
                  </a:lnTo>
                  <a:lnTo>
                    <a:pt x="186131" y="0"/>
                  </a:lnTo>
                  <a:lnTo>
                    <a:pt x="6386093" y="0"/>
                  </a:lnTo>
                  <a:lnTo>
                    <a:pt x="6435603" y="6647"/>
                  </a:lnTo>
                  <a:lnTo>
                    <a:pt x="6480082" y="25409"/>
                  </a:lnTo>
                  <a:lnTo>
                    <a:pt x="6517760" y="54514"/>
                  </a:lnTo>
                  <a:lnTo>
                    <a:pt x="6546865" y="92192"/>
                  </a:lnTo>
                  <a:lnTo>
                    <a:pt x="6565627" y="136671"/>
                  </a:lnTo>
                  <a:lnTo>
                    <a:pt x="6572275" y="186181"/>
                  </a:lnTo>
                  <a:lnTo>
                    <a:pt x="6572275" y="930655"/>
                  </a:lnTo>
                  <a:lnTo>
                    <a:pt x="6565627" y="980112"/>
                  </a:lnTo>
                  <a:lnTo>
                    <a:pt x="6546865" y="1024556"/>
                  </a:lnTo>
                  <a:lnTo>
                    <a:pt x="6517760" y="1062212"/>
                  </a:lnTo>
                  <a:lnTo>
                    <a:pt x="6480082" y="1091306"/>
                  </a:lnTo>
                  <a:lnTo>
                    <a:pt x="6435603" y="1110064"/>
                  </a:lnTo>
                  <a:lnTo>
                    <a:pt x="6386093" y="1116710"/>
                  </a:lnTo>
                  <a:lnTo>
                    <a:pt x="186131" y="1116710"/>
                  </a:lnTo>
                  <a:lnTo>
                    <a:pt x="136651" y="1110064"/>
                  </a:lnTo>
                  <a:lnTo>
                    <a:pt x="92188" y="1091306"/>
                  </a:lnTo>
                  <a:lnTo>
                    <a:pt x="54517" y="1062212"/>
                  </a:lnTo>
                  <a:lnTo>
                    <a:pt x="25413" y="1024556"/>
                  </a:lnTo>
                  <a:lnTo>
                    <a:pt x="6649" y="980112"/>
                  </a:lnTo>
                  <a:lnTo>
                    <a:pt x="0" y="930655"/>
                  </a:lnTo>
                  <a:lnTo>
                    <a:pt x="0" y="186181"/>
                  </a:lnTo>
                  <a:close/>
                </a:path>
              </a:pathLst>
            </a:custGeom>
            <a:ln w="9525">
              <a:solidFill>
                <a:srgbClr val="55CE7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10" name="object 10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318518" y="1504208"/>
            <a:ext cx="6256015" cy="678139"/>
          </a:xfrm>
          <a:prstGeom prst="rect">
            <a:avLst/>
          </a:prstGeom>
        </p:spPr>
      </p:pic>
      <p:sp>
        <p:nvSpPr>
          <p:cNvPr id="11" name="object 11"/>
          <p:cNvSpPr txBox="1"/>
          <p:nvPr/>
        </p:nvSpPr>
        <p:spPr>
          <a:xfrm>
            <a:off x="3020695" y="1360423"/>
            <a:ext cx="1322705" cy="18669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1050" b="1" dirty="0">
                <a:latin typeface="Times New Roman"/>
                <a:cs typeface="Times New Roman"/>
              </a:rPr>
              <a:t>Para</a:t>
            </a:r>
            <a:r>
              <a:rPr sz="1050" b="1" spc="-30" dirty="0">
                <a:latin typeface="Times New Roman"/>
                <a:cs typeface="Times New Roman"/>
              </a:rPr>
              <a:t> </a:t>
            </a:r>
            <a:r>
              <a:rPr sz="1050" b="1" dirty="0">
                <a:latin typeface="Times New Roman"/>
                <a:cs typeface="Times New Roman"/>
              </a:rPr>
              <a:t>citar</a:t>
            </a:r>
            <a:r>
              <a:rPr sz="1050" b="1" spc="-20" dirty="0">
                <a:latin typeface="Times New Roman"/>
                <a:cs typeface="Times New Roman"/>
              </a:rPr>
              <a:t> </a:t>
            </a:r>
            <a:r>
              <a:rPr sz="1050" b="1" dirty="0">
                <a:latin typeface="Times New Roman"/>
                <a:cs typeface="Times New Roman"/>
              </a:rPr>
              <a:t>este</a:t>
            </a:r>
            <a:r>
              <a:rPr sz="1050" b="1" spc="-20" dirty="0">
                <a:latin typeface="Times New Roman"/>
                <a:cs typeface="Times New Roman"/>
              </a:rPr>
              <a:t> </a:t>
            </a:r>
            <a:r>
              <a:rPr sz="1050" b="1" spc="-10" dirty="0">
                <a:latin typeface="Times New Roman"/>
                <a:cs typeface="Times New Roman"/>
              </a:rPr>
              <a:t>artículo</a:t>
            </a:r>
            <a:endParaRPr sz="1050">
              <a:latin typeface="Times New Roman"/>
              <a:cs typeface="Times New Roman"/>
            </a:endParaRPr>
          </a:p>
        </p:txBody>
      </p:sp>
      <p:grpSp>
        <p:nvGrpSpPr>
          <p:cNvPr id="12" name="object 12"/>
          <p:cNvGrpSpPr/>
          <p:nvPr/>
        </p:nvGrpSpPr>
        <p:grpSpPr>
          <a:xfrm>
            <a:off x="96011" y="115823"/>
            <a:ext cx="6666230" cy="1463040"/>
            <a:chOff x="96011" y="115823"/>
            <a:chExt cx="6666230" cy="1463040"/>
          </a:xfrm>
        </p:grpSpPr>
        <p:pic>
          <p:nvPicPr>
            <p:cNvPr id="13" name="object 13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96011" y="115823"/>
              <a:ext cx="6665976" cy="1452372"/>
            </a:xfrm>
            <a:prstGeom prst="rect">
              <a:avLst/>
            </a:prstGeom>
          </p:spPr>
        </p:pic>
        <p:pic>
          <p:nvPicPr>
            <p:cNvPr id="14" name="object 14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142849" y="142875"/>
              <a:ext cx="6572275" cy="1358646"/>
            </a:xfrm>
            <a:prstGeom prst="rect">
              <a:avLst/>
            </a:prstGeom>
          </p:spPr>
        </p:pic>
        <p:sp>
          <p:nvSpPr>
            <p:cNvPr id="15" name="object 15"/>
            <p:cNvSpPr/>
            <p:nvPr/>
          </p:nvSpPr>
          <p:spPr>
            <a:xfrm>
              <a:off x="142849" y="142875"/>
              <a:ext cx="6572884" cy="1358900"/>
            </a:xfrm>
            <a:custGeom>
              <a:avLst/>
              <a:gdLst/>
              <a:ahLst/>
              <a:cxnLst/>
              <a:rect l="l" t="t" r="r" b="b"/>
              <a:pathLst>
                <a:path w="6572884" h="1358900">
                  <a:moveTo>
                    <a:pt x="0" y="226441"/>
                  </a:moveTo>
                  <a:lnTo>
                    <a:pt x="4600" y="180795"/>
                  </a:lnTo>
                  <a:lnTo>
                    <a:pt x="17795" y="138285"/>
                  </a:lnTo>
                  <a:lnTo>
                    <a:pt x="38673" y="99820"/>
                  </a:lnTo>
                  <a:lnTo>
                    <a:pt x="66324" y="66309"/>
                  </a:lnTo>
                  <a:lnTo>
                    <a:pt x="99837" y="38663"/>
                  </a:lnTo>
                  <a:lnTo>
                    <a:pt x="138301" y="17789"/>
                  </a:lnTo>
                  <a:lnTo>
                    <a:pt x="180806" y="4599"/>
                  </a:lnTo>
                  <a:lnTo>
                    <a:pt x="226440" y="0"/>
                  </a:lnTo>
                  <a:lnTo>
                    <a:pt x="6345834" y="0"/>
                  </a:lnTo>
                  <a:lnTo>
                    <a:pt x="6391480" y="4599"/>
                  </a:lnTo>
                  <a:lnTo>
                    <a:pt x="6433990" y="17789"/>
                  </a:lnTo>
                  <a:lnTo>
                    <a:pt x="6472455" y="38663"/>
                  </a:lnTo>
                  <a:lnTo>
                    <a:pt x="6505965" y="66309"/>
                  </a:lnTo>
                  <a:lnTo>
                    <a:pt x="6533612" y="99820"/>
                  </a:lnTo>
                  <a:lnTo>
                    <a:pt x="6554485" y="138285"/>
                  </a:lnTo>
                  <a:lnTo>
                    <a:pt x="6567676" y="180795"/>
                  </a:lnTo>
                  <a:lnTo>
                    <a:pt x="6572275" y="226441"/>
                  </a:lnTo>
                  <a:lnTo>
                    <a:pt x="6572275" y="1132204"/>
                  </a:lnTo>
                  <a:lnTo>
                    <a:pt x="6567676" y="1177850"/>
                  </a:lnTo>
                  <a:lnTo>
                    <a:pt x="6554485" y="1220360"/>
                  </a:lnTo>
                  <a:lnTo>
                    <a:pt x="6533612" y="1258825"/>
                  </a:lnTo>
                  <a:lnTo>
                    <a:pt x="6505965" y="1292336"/>
                  </a:lnTo>
                  <a:lnTo>
                    <a:pt x="6472455" y="1319982"/>
                  </a:lnTo>
                  <a:lnTo>
                    <a:pt x="6433990" y="1340856"/>
                  </a:lnTo>
                  <a:lnTo>
                    <a:pt x="6391480" y="1354046"/>
                  </a:lnTo>
                  <a:lnTo>
                    <a:pt x="6345834" y="1358646"/>
                  </a:lnTo>
                  <a:lnTo>
                    <a:pt x="226440" y="1358646"/>
                  </a:lnTo>
                  <a:lnTo>
                    <a:pt x="180806" y="1354046"/>
                  </a:lnTo>
                  <a:lnTo>
                    <a:pt x="138301" y="1340856"/>
                  </a:lnTo>
                  <a:lnTo>
                    <a:pt x="99837" y="1319982"/>
                  </a:lnTo>
                  <a:lnTo>
                    <a:pt x="66324" y="1292336"/>
                  </a:lnTo>
                  <a:lnTo>
                    <a:pt x="38673" y="1258825"/>
                  </a:lnTo>
                  <a:lnTo>
                    <a:pt x="17795" y="1220360"/>
                  </a:lnTo>
                  <a:lnTo>
                    <a:pt x="4600" y="1177850"/>
                  </a:lnTo>
                  <a:lnTo>
                    <a:pt x="0" y="1132204"/>
                  </a:lnTo>
                  <a:lnTo>
                    <a:pt x="0" y="226441"/>
                  </a:lnTo>
                  <a:close/>
                </a:path>
              </a:pathLst>
            </a:custGeom>
            <a:ln w="9525">
              <a:solidFill>
                <a:srgbClr val="55CE7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6" name="object 16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2500248" y="305930"/>
              <a:ext cx="1714500" cy="733945"/>
            </a:xfrm>
            <a:prstGeom prst="rect">
              <a:avLst/>
            </a:prstGeom>
          </p:spPr>
        </p:pic>
        <p:pic>
          <p:nvPicPr>
            <p:cNvPr id="17" name="object 17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2738628" y="1024127"/>
              <a:ext cx="1897379" cy="371855"/>
            </a:xfrm>
            <a:prstGeom prst="rect">
              <a:avLst/>
            </a:prstGeom>
          </p:spPr>
        </p:pic>
        <p:pic>
          <p:nvPicPr>
            <p:cNvPr id="18" name="object 18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4401311" y="1024127"/>
              <a:ext cx="1577339" cy="371855"/>
            </a:xfrm>
            <a:prstGeom prst="rect">
              <a:avLst/>
            </a:prstGeom>
          </p:spPr>
        </p:pic>
        <p:pic>
          <p:nvPicPr>
            <p:cNvPr id="19" name="object 19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3169919" y="1207007"/>
              <a:ext cx="1546859" cy="371855"/>
            </a:xfrm>
            <a:prstGeom prst="rect">
              <a:avLst/>
            </a:prstGeom>
          </p:spPr>
        </p:pic>
        <p:pic>
          <p:nvPicPr>
            <p:cNvPr id="20" name="object 20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4482083" y="1207007"/>
              <a:ext cx="284988" cy="371855"/>
            </a:xfrm>
            <a:prstGeom prst="rect">
              <a:avLst/>
            </a:prstGeom>
          </p:spPr>
        </p:pic>
        <p:pic>
          <p:nvPicPr>
            <p:cNvPr id="21" name="object 21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4572000" y="1207007"/>
              <a:ext cx="1013460" cy="371855"/>
            </a:xfrm>
            <a:prstGeom prst="rect">
              <a:avLst/>
            </a:prstGeom>
          </p:spPr>
        </p:pic>
      </p:grpSp>
      <p:sp>
        <p:nvSpPr>
          <p:cNvPr id="22" name="object 22"/>
          <p:cNvSpPr txBox="1"/>
          <p:nvPr/>
        </p:nvSpPr>
        <p:spPr>
          <a:xfrm>
            <a:off x="2842005" y="1068451"/>
            <a:ext cx="3029585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Arial"/>
                <a:cs typeface="Arial"/>
              </a:rPr>
              <a:t>6ta.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Edición</a:t>
            </a:r>
            <a:r>
              <a:rPr sz="1200" b="1" spc="-10" dirty="0">
                <a:latin typeface="Arial"/>
                <a:cs typeface="Arial"/>
              </a:rPr>
              <a:t> Volumen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I</a:t>
            </a:r>
            <a:r>
              <a:rPr sz="1200" b="1" spc="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Enero</a:t>
            </a:r>
            <a:r>
              <a:rPr sz="1200" b="1" spc="-3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a</a:t>
            </a:r>
            <a:r>
              <a:rPr sz="1200" b="1" spc="-2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Julio</a:t>
            </a:r>
            <a:r>
              <a:rPr sz="1200" b="1" spc="-5" dirty="0">
                <a:latin typeface="Arial"/>
                <a:cs typeface="Arial"/>
              </a:rPr>
              <a:t> </a:t>
            </a:r>
            <a:r>
              <a:rPr sz="1200" b="1" spc="-20" dirty="0">
                <a:latin typeface="Arial"/>
                <a:cs typeface="Arial"/>
              </a:rPr>
              <a:t>2021</a:t>
            </a:r>
            <a:endParaRPr sz="1200">
              <a:latin typeface="Arial"/>
              <a:cs typeface="Arial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3273297" y="1251331"/>
            <a:ext cx="216789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Arial"/>
                <a:cs typeface="Arial"/>
              </a:rPr>
              <a:t>Revista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Semestral-</a:t>
            </a:r>
            <a:r>
              <a:rPr sz="1200" b="1" spc="-40" dirty="0">
                <a:latin typeface="Arial"/>
                <a:cs typeface="Arial"/>
              </a:rPr>
              <a:t> </a:t>
            </a:r>
            <a:r>
              <a:rPr sz="1200" b="1" spc="-10" dirty="0">
                <a:latin typeface="Arial"/>
                <a:cs typeface="Arial"/>
              </a:rPr>
              <a:t>Venezuela</a:t>
            </a:r>
            <a:endParaRPr sz="1200">
              <a:latin typeface="Arial"/>
              <a:cs typeface="Arial"/>
            </a:endParaRPr>
          </a:p>
        </p:txBody>
      </p:sp>
      <p:grpSp>
        <p:nvGrpSpPr>
          <p:cNvPr id="24" name="object 24"/>
          <p:cNvGrpSpPr/>
          <p:nvPr/>
        </p:nvGrpSpPr>
        <p:grpSpPr>
          <a:xfrm>
            <a:off x="320929" y="234695"/>
            <a:ext cx="6228715" cy="2840990"/>
            <a:chOff x="320929" y="234695"/>
            <a:chExt cx="6228715" cy="2840990"/>
          </a:xfrm>
        </p:grpSpPr>
        <p:pic>
          <p:nvPicPr>
            <p:cNvPr id="25" name="object 25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324612" y="234695"/>
              <a:ext cx="1719072" cy="1341120"/>
            </a:xfrm>
            <a:prstGeom prst="rect">
              <a:avLst/>
            </a:prstGeom>
          </p:spPr>
        </p:pic>
        <p:sp>
          <p:nvSpPr>
            <p:cNvPr id="26" name="object 26"/>
            <p:cNvSpPr/>
            <p:nvPr/>
          </p:nvSpPr>
          <p:spPr>
            <a:xfrm>
              <a:off x="333629" y="1522069"/>
              <a:ext cx="6203315" cy="646430"/>
            </a:xfrm>
            <a:custGeom>
              <a:avLst/>
              <a:gdLst/>
              <a:ahLst/>
              <a:cxnLst/>
              <a:rect l="l" t="t" r="r" b="b"/>
              <a:pathLst>
                <a:path w="6203315" h="646430">
                  <a:moveTo>
                    <a:pt x="6202934" y="0"/>
                  </a:moveTo>
                  <a:lnTo>
                    <a:pt x="0" y="0"/>
                  </a:lnTo>
                  <a:lnTo>
                    <a:pt x="0" y="646328"/>
                  </a:lnTo>
                  <a:lnTo>
                    <a:pt x="6202934" y="646328"/>
                  </a:lnTo>
                  <a:lnTo>
                    <a:pt x="620293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333629" y="1522069"/>
              <a:ext cx="6203315" cy="646430"/>
            </a:xfrm>
            <a:custGeom>
              <a:avLst/>
              <a:gdLst/>
              <a:ahLst/>
              <a:cxnLst/>
              <a:rect l="l" t="t" r="r" b="b"/>
              <a:pathLst>
                <a:path w="6203315" h="646430">
                  <a:moveTo>
                    <a:pt x="0" y="646328"/>
                  </a:moveTo>
                  <a:lnTo>
                    <a:pt x="6202934" y="646328"/>
                  </a:lnTo>
                  <a:lnTo>
                    <a:pt x="6202934" y="0"/>
                  </a:lnTo>
                  <a:lnTo>
                    <a:pt x="0" y="0"/>
                  </a:lnTo>
                  <a:lnTo>
                    <a:pt x="0" y="646328"/>
                  </a:lnTo>
                  <a:close/>
                </a:path>
              </a:pathLst>
            </a:custGeom>
            <a:ln w="25399">
              <a:solidFill>
                <a:srgbClr val="5BD078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333629" y="2123757"/>
              <a:ext cx="6203315" cy="939165"/>
            </a:xfrm>
            <a:custGeom>
              <a:avLst/>
              <a:gdLst/>
              <a:ahLst/>
              <a:cxnLst/>
              <a:rect l="l" t="t" r="r" b="b"/>
              <a:pathLst>
                <a:path w="6203315" h="939164">
                  <a:moveTo>
                    <a:pt x="6202934" y="0"/>
                  </a:moveTo>
                  <a:lnTo>
                    <a:pt x="0" y="0"/>
                  </a:lnTo>
                  <a:lnTo>
                    <a:pt x="0" y="938720"/>
                  </a:lnTo>
                  <a:lnTo>
                    <a:pt x="6202934" y="938720"/>
                  </a:lnTo>
                  <a:lnTo>
                    <a:pt x="620293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333629" y="2123757"/>
              <a:ext cx="6203315" cy="939165"/>
            </a:xfrm>
            <a:custGeom>
              <a:avLst/>
              <a:gdLst/>
              <a:ahLst/>
              <a:cxnLst/>
              <a:rect l="l" t="t" r="r" b="b"/>
              <a:pathLst>
                <a:path w="6203315" h="939164">
                  <a:moveTo>
                    <a:pt x="0" y="938720"/>
                  </a:moveTo>
                  <a:lnTo>
                    <a:pt x="6202934" y="938720"/>
                  </a:lnTo>
                  <a:lnTo>
                    <a:pt x="6202934" y="0"/>
                  </a:lnTo>
                  <a:lnTo>
                    <a:pt x="0" y="0"/>
                  </a:lnTo>
                  <a:lnTo>
                    <a:pt x="0" y="938720"/>
                  </a:lnTo>
                  <a:close/>
                </a:path>
              </a:pathLst>
            </a:custGeom>
            <a:ln w="25400">
              <a:solidFill>
                <a:srgbClr val="5BD078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0" name="object 30"/>
          <p:cNvSpPr txBox="1"/>
          <p:nvPr/>
        </p:nvSpPr>
        <p:spPr>
          <a:xfrm>
            <a:off x="221691" y="1550923"/>
            <a:ext cx="6417310" cy="6868547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9525" algn="ctr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Times New Roman"/>
                <a:cs typeface="Times New Roman"/>
              </a:rPr>
              <a:t>Especialista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Lelis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Rondón</a:t>
            </a:r>
            <a:endParaRPr sz="1200" dirty="0">
              <a:latin typeface="Times New Roman"/>
              <a:cs typeface="Times New Roman"/>
            </a:endParaRPr>
          </a:p>
          <a:p>
            <a:pPr marL="9525" algn="ctr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Rómulo</a:t>
            </a:r>
            <a:r>
              <a:rPr sz="1200" spc="-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Gallegos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National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Experimental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University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-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Central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Plains</a:t>
            </a:r>
            <a:r>
              <a:rPr sz="1200" spc="-5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(Venezuela)</a:t>
            </a:r>
            <a:endParaRPr sz="1200" dirty="0">
              <a:latin typeface="Times New Roman"/>
              <a:cs typeface="Times New Roman"/>
            </a:endParaRPr>
          </a:p>
          <a:p>
            <a:pPr marL="10160" algn="ctr">
              <a:lnSpc>
                <a:spcPct val="100000"/>
              </a:lnSpc>
            </a:pPr>
            <a:r>
              <a:rPr sz="1200" b="1" dirty="0">
                <a:solidFill>
                  <a:schemeClr val="tx1"/>
                </a:solidFill>
                <a:latin typeface="Times New Roman"/>
                <a:cs typeface="Times New Roman"/>
              </a:rPr>
              <a:t>Email:</a:t>
            </a:r>
            <a:r>
              <a:rPr sz="1200" b="1" spc="-3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chemeClr val="tx1"/>
                </a:solidFill>
                <a:latin typeface="Times New Roman"/>
                <a:cs typeface="Times New Roman"/>
                <a:hlinkClick r:id="rId16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rondon.lelis@gmail.com</a:t>
            </a:r>
            <a:endParaRPr sz="1200" dirty="0">
              <a:solidFill>
                <a:schemeClr val="tx1"/>
              </a:solidFill>
              <a:latin typeface="Times New Roman"/>
              <a:cs typeface="Times New Roman"/>
            </a:endParaRPr>
          </a:p>
          <a:p>
            <a:pPr marL="203200" marR="185420">
              <a:lnSpc>
                <a:spcPct val="100000"/>
              </a:lnSpc>
              <a:spcBef>
                <a:spcPts val="420"/>
              </a:spcBef>
            </a:pPr>
            <a:r>
              <a:rPr sz="1100" b="1" dirty="0">
                <a:latin typeface="Times New Roman"/>
                <a:cs typeface="Times New Roman"/>
              </a:rPr>
              <a:t>How</a:t>
            </a:r>
            <a:r>
              <a:rPr sz="1100" b="1" spc="-1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to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cite</a:t>
            </a:r>
            <a:r>
              <a:rPr sz="1100" b="1" spc="-1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this</a:t>
            </a:r>
            <a:r>
              <a:rPr sz="1100" b="1" spc="-1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article:</a:t>
            </a:r>
            <a:r>
              <a:rPr sz="1100" b="1" spc="-1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Lelis</a:t>
            </a:r>
            <a:r>
              <a:rPr sz="1100" b="1" spc="-1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Rondón</a:t>
            </a:r>
            <a:r>
              <a:rPr sz="1100" b="1" spc="24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(2021),</a:t>
            </a:r>
            <a:r>
              <a:rPr sz="1100" b="1" spc="-1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"The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Doing</a:t>
            </a:r>
            <a:r>
              <a:rPr sz="1100" b="1" spc="-1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of Community</a:t>
            </a:r>
            <a:r>
              <a:rPr sz="1100" b="1" spc="-1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Service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1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The</a:t>
            </a:r>
            <a:r>
              <a:rPr sz="1100" b="1" spc="-1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Social</a:t>
            </a:r>
            <a:r>
              <a:rPr sz="1100" b="1" spc="-10" dirty="0">
                <a:latin typeface="Times New Roman"/>
                <a:cs typeface="Times New Roman"/>
              </a:rPr>
              <a:t> Ethics </a:t>
            </a:r>
            <a:r>
              <a:rPr sz="1100" b="1" dirty="0">
                <a:latin typeface="Times New Roman"/>
                <a:cs typeface="Times New Roman"/>
              </a:rPr>
              <a:t>Training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of</a:t>
            </a:r>
            <a:r>
              <a:rPr sz="1100" b="1" spc="-1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Students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1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the</a:t>
            </a:r>
            <a:r>
              <a:rPr sz="1100" b="1" spc="-1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University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Sector."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</a:t>
            </a:r>
            <a:r>
              <a:rPr sz="1100" b="1" spc="-1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(1-</a:t>
            </a:r>
            <a:r>
              <a:rPr sz="1100" b="1" spc="-25" dirty="0">
                <a:latin typeface="Times New Roman"/>
                <a:cs typeface="Times New Roman"/>
              </a:rPr>
              <a:t>16)</a:t>
            </a:r>
            <a:endParaRPr sz="1100" dirty="0">
              <a:latin typeface="Times New Roman"/>
              <a:cs typeface="Times New Roman"/>
            </a:endParaRPr>
          </a:p>
          <a:p>
            <a:pPr marL="292100" algn="ctr">
              <a:lnSpc>
                <a:spcPct val="100000"/>
              </a:lnSpc>
            </a:pPr>
            <a:r>
              <a:rPr sz="1100" b="1" dirty="0">
                <a:latin typeface="Times New Roman"/>
                <a:cs typeface="Times New Roman"/>
              </a:rPr>
              <a:t>Received: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November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spc="-20" dirty="0">
                <a:latin typeface="Times New Roman"/>
                <a:cs typeface="Times New Roman"/>
              </a:rPr>
              <a:t>2020</a:t>
            </a:r>
            <a:endParaRPr sz="1100" dirty="0">
              <a:latin typeface="Times New Roman"/>
              <a:cs typeface="Times New Roman"/>
            </a:endParaRPr>
          </a:p>
          <a:p>
            <a:pPr marL="251460" algn="ctr">
              <a:lnSpc>
                <a:spcPct val="100000"/>
              </a:lnSpc>
            </a:pPr>
            <a:r>
              <a:rPr sz="1100" b="1" dirty="0">
                <a:latin typeface="Times New Roman"/>
                <a:cs typeface="Times New Roman"/>
              </a:rPr>
              <a:t>Revised: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November</a:t>
            </a:r>
            <a:r>
              <a:rPr sz="1100" b="1" spc="-40" dirty="0">
                <a:latin typeface="Times New Roman"/>
                <a:cs typeface="Times New Roman"/>
              </a:rPr>
              <a:t> </a:t>
            </a:r>
            <a:r>
              <a:rPr sz="1100" b="1" spc="-20" dirty="0">
                <a:latin typeface="Times New Roman"/>
                <a:cs typeface="Times New Roman"/>
              </a:rPr>
              <a:t>2020</a:t>
            </a:r>
            <a:endParaRPr sz="1100" dirty="0">
              <a:latin typeface="Times New Roman"/>
              <a:cs typeface="Times New Roman"/>
            </a:endParaRPr>
          </a:p>
          <a:p>
            <a:pPr marL="250825" algn="ctr">
              <a:lnSpc>
                <a:spcPct val="100000"/>
              </a:lnSpc>
            </a:pPr>
            <a:r>
              <a:rPr sz="1100" b="1" dirty="0">
                <a:latin typeface="Times New Roman"/>
                <a:cs typeface="Times New Roman"/>
              </a:rPr>
              <a:t>Accepted:</a:t>
            </a:r>
            <a:r>
              <a:rPr sz="1100" b="1" spc="-4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December</a:t>
            </a:r>
            <a:r>
              <a:rPr sz="1100" b="1" spc="-40" dirty="0">
                <a:latin typeface="Times New Roman"/>
                <a:cs typeface="Times New Roman"/>
              </a:rPr>
              <a:t> </a:t>
            </a:r>
            <a:r>
              <a:rPr sz="1100" b="1" spc="-20" dirty="0">
                <a:latin typeface="Times New Roman"/>
                <a:cs typeface="Times New Roman"/>
              </a:rPr>
              <a:t>2020</a:t>
            </a:r>
            <a:endParaRPr sz="1100" dirty="0">
              <a:latin typeface="Times New Roman"/>
              <a:cs typeface="Times New Roman"/>
            </a:endParaRPr>
          </a:p>
          <a:p>
            <a:pPr marL="209550" marR="209550" algn="ctr">
              <a:lnSpc>
                <a:spcPts val="1400"/>
              </a:lnSpc>
              <a:spcBef>
                <a:spcPts val="869"/>
              </a:spcBef>
            </a:pPr>
            <a:r>
              <a:rPr sz="1200" b="1" dirty="0">
                <a:latin typeface="Times New Roman"/>
                <a:cs typeface="Times New Roman"/>
              </a:rPr>
              <a:t>The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Doing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of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Community</a:t>
            </a:r>
            <a:r>
              <a:rPr sz="1200" b="1" spc="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Service in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The</a:t>
            </a:r>
            <a:r>
              <a:rPr sz="1200" b="1" spc="-3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Social</a:t>
            </a:r>
            <a:r>
              <a:rPr sz="1200" b="1" spc="-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Ethics</a:t>
            </a:r>
            <a:r>
              <a:rPr sz="1200" b="1" spc="-5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Training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of</a:t>
            </a:r>
            <a:r>
              <a:rPr sz="1200" b="1" spc="-1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Students</a:t>
            </a:r>
            <a:r>
              <a:rPr sz="1200" b="1" spc="-5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in</a:t>
            </a:r>
            <a:r>
              <a:rPr sz="1200" b="1" spc="-1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the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University Sector.</a:t>
            </a:r>
            <a:endParaRPr sz="1200" dirty="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819"/>
              </a:spcBef>
            </a:pPr>
            <a:endParaRPr sz="1200" dirty="0">
              <a:latin typeface="Times New Roman"/>
              <a:cs typeface="Times New Roman"/>
            </a:endParaRPr>
          </a:p>
          <a:p>
            <a:pPr marL="46990" algn="ctr">
              <a:lnSpc>
                <a:spcPct val="100000"/>
              </a:lnSpc>
            </a:pPr>
            <a:r>
              <a:rPr sz="1200" b="1" spc="-10" dirty="0">
                <a:latin typeface="Times New Roman"/>
                <a:cs typeface="Times New Roman"/>
              </a:rPr>
              <a:t>ABSTRACT</a:t>
            </a:r>
            <a:endParaRPr sz="1200" dirty="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200" dirty="0">
              <a:latin typeface="Times New Roman"/>
              <a:cs typeface="Times New Roman"/>
            </a:endParaRPr>
          </a:p>
          <a:p>
            <a:pPr marL="12700" marR="508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Community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service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is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activity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that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university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education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students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who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are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studying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professional </a:t>
            </a:r>
            <a:r>
              <a:rPr sz="1200" dirty="0">
                <a:latin typeface="Times New Roman"/>
                <a:cs typeface="Times New Roman"/>
              </a:rPr>
              <a:t>training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must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develop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communities,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applying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scientific,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cultural,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sports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and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humanistic </a:t>
            </a:r>
            <a:r>
              <a:rPr sz="1200" dirty="0">
                <a:latin typeface="Times New Roman"/>
                <a:cs typeface="Times New Roman"/>
              </a:rPr>
              <a:t>knowledge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acquired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during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their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academic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training,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benefit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community,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cooperate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with </a:t>
            </a:r>
            <a:r>
              <a:rPr sz="1200" dirty="0">
                <a:latin typeface="Times New Roman"/>
                <a:cs typeface="Times New Roman"/>
              </a:rPr>
              <a:t>their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participation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fulfillment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social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welfare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goals.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this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particular,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purpose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the </a:t>
            </a:r>
            <a:r>
              <a:rPr sz="1200" dirty="0">
                <a:latin typeface="Times New Roman"/>
                <a:cs typeface="Times New Roman"/>
              </a:rPr>
              <a:t>research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is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analyze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community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service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and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its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implication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formation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social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ethics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university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students.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general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objective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this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research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is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analyze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doing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community </a:t>
            </a:r>
            <a:r>
              <a:rPr sz="1200" spc="-10" dirty="0">
                <a:latin typeface="Times New Roman"/>
                <a:cs typeface="Times New Roman"/>
              </a:rPr>
              <a:t>service </a:t>
            </a:r>
            <a:r>
              <a:rPr sz="1200" dirty="0">
                <a:latin typeface="Times New Roman"/>
                <a:cs typeface="Times New Roman"/>
              </a:rPr>
              <a:t>in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formation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social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ethics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students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university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sector,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under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Documentary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type </a:t>
            </a:r>
            <a:r>
              <a:rPr sz="1200" dirty="0">
                <a:latin typeface="Times New Roman"/>
                <a:cs typeface="Times New Roman"/>
              </a:rPr>
              <a:t>research</a:t>
            </a:r>
            <a:r>
              <a:rPr sz="1200" spc="4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modality,</a:t>
            </a:r>
            <a:r>
              <a:rPr sz="1200" spc="4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descriptive</a:t>
            </a:r>
            <a:r>
              <a:rPr sz="1200" spc="4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level,</a:t>
            </a:r>
            <a:r>
              <a:rPr sz="1200" spc="4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using</a:t>
            </a:r>
            <a:r>
              <a:rPr sz="1200" spc="4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4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bibliographic</a:t>
            </a:r>
            <a:r>
              <a:rPr sz="1200" spc="4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design,</a:t>
            </a:r>
            <a:r>
              <a:rPr sz="1200" spc="45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which</a:t>
            </a:r>
            <a:r>
              <a:rPr sz="1200" spc="4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will</a:t>
            </a:r>
            <a:r>
              <a:rPr sz="1200" spc="45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allow</a:t>
            </a:r>
            <a:r>
              <a:rPr sz="1200" spc="45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collecting </a:t>
            </a:r>
            <a:r>
              <a:rPr sz="1200" dirty="0">
                <a:latin typeface="Times New Roman"/>
                <a:cs typeface="Times New Roman"/>
              </a:rPr>
              <a:t>information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corresponding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theory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and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proposal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that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different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authors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have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on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topics </a:t>
            </a:r>
            <a:r>
              <a:rPr sz="1200" dirty="0">
                <a:latin typeface="Times New Roman"/>
                <a:cs typeface="Times New Roman"/>
              </a:rPr>
              <a:t>addressed.</a:t>
            </a:r>
            <a:r>
              <a:rPr sz="1200" spc="3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3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method</a:t>
            </a:r>
            <a:r>
              <a:rPr sz="1200" spc="3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used</a:t>
            </a:r>
            <a:r>
              <a:rPr sz="1200" spc="3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</a:t>
            </a:r>
            <a:r>
              <a:rPr sz="1200" spc="3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3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research</a:t>
            </a:r>
            <a:r>
              <a:rPr sz="1200" spc="3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was</a:t>
            </a:r>
            <a:r>
              <a:rPr sz="1200" spc="3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3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Analytical</a:t>
            </a:r>
            <a:r>
              <a:rPr sz="1200" spc="3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method</a:t>
            </a:r>
            <a:r>
              <a:rPr sz="1200" spc="3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because</a:t>
            </a:r>
            <a:r>
              <a:rPr sz="1200" spc="3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it</a:t>
            </a:r>
            <a:r>
              <a:rPr sz="1200" spc="3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conducts</a:t>
            </a:r>
            <a:r>
              <a:rPr sz="1200" spc="32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the </a:t>
            </a:r>
            <a:r>
              <a:rPr sz="1200" dirty="0">
                <a:latin typeface="Times New Roman"/>
                <a:cs typeface="Times New Roman"/>
              </a:rPr>
              <a:t>investigative</a:t>
            </a:r>
            <a:r>
              <a:rPr sz="1200" spc="3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process</a:t>
            </a:r>
            <a:r>
              <a:rPr sz="1200" spc="3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separating</a:t>
            </a:r>
            <a:r>
              <a:rPr sz="1200" spc="3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or</a:t>
            </a:r>
            <a:r>
              <a:rPr sz="1200" spc="3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discerning</a:t>
            </a:r>
            <a:r>
              <a:rPr sz="1200" spc="3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3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elements</a:t>
            </a:r>
            <a:r>
              <a:rPr sz="1200" spc="3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or</a:t>
            </a:r>
            <a:r>
              <a:rPr sz="1200" spc="3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characters</a:t>
            </a:r>
            <a:r>
              <a:rPr sz="1200" spc="3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respectively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3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31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whole </a:t>
            </a:r>
            <a:r>
              <a:rPr sz="1200" dirty="0">
                <a:latin typeface="Times New Roman"/>
                <a:cs typeface="Times New Roman"/>
              </a:rPr>
              <a:t>following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logical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orderings.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As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result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research,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it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is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intended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clarify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and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understand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the </a:t>
            </a:r>
            <a:r>
              <a:rPr sz="1200" dirty="0">
                <a:latin typeface="Times New Roman"/>
                <a:cs typeface="Times New Roman"/>
              </a:rPr>
              <a:t>meaning</a:t>
            </a:r>
            <a:r>
              <a:rPr sz="1200" spc="3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given</a:t>
            </a:r>
            <a:r>
              <a:rPr sz="1200" spc="3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by</a:t>
            </a:r>
            <a:r>
              <a:rPr sz="1200" spc="3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3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individual,</a:t>
            </a:r>
            <a:r>
              <a:rPr sz="1200" spc="3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who</a:t>
            </a:r>
            <a:r>
              <a:rPr sz="1200" spc="3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is</a:t>
            </a:r>
            <a:r>
              <a:rPr sz="1200" spc="3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</a:t>
            </a:r>
            <a:r>
              <a:rPr sz="1200" spc="3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3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process</a:t>
            </a:r>
            <a:r>
              <a:rPr sz="1200" spc="3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3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professional</a:t>
            </a:r>
            <a:r>
              <a:rPr sz="1200" spc="4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academic</a:t>
            </a:r>
            <a:r>
              <a:rPr sz="1200" spc="3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training</a:t>
            </a:r>
            <a:r>
              <a:rPr sz="1200" spc="38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and </a:t>
            </a:r>
            <a:r>
              <a:rPr sz="1200" dirty="0">
                <a:latin typeface="Times New Roman"/>
                <a:cs typeface="Times New Roman"/>
              </a:rPr>
              <a:t>consolidation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his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personality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referred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respect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value,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importing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his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understanding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not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only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3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determinant</a:t>
            </a:r>
            <a:r>
              <a:rPr sz="1200" spc="3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3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3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concept,</a:t>
            </a:r>
            <a:r>
              <a:rPr sz="1200" spc="3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but</a:t>
            </a:r>
            <a:r>
              <a:rPr sz="1200" spc="3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3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message,</a:t>
            </a:r>
            <a:r>
              <a:rPr sz="1200" spc="3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posture,</a:t>
            </a:r>
            <a:r>
              <a:rPr sz="1200" spc="4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activities,</a:t>
            </a:r>
            <a:r>
              <a:rPr sz="1200" spc="3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gestures</a:t>
            </a:r>
            <a:r>
              <a:rPr sz="1200" spc="3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and</a:t>
            </a:r>
            <a:r>
              <a:rPr sz="1200" spc="4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all</a:t>
            </a:r>
            <a:r>
              <a:rPr sz="1200" spc="4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400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meta </a:t>
            </a:r>
            <a:r>
              <a:rPr sz="1200" dirty="0">
                <a:latin typeface="Times New Roman"/>
                <a:cs typeface="Times New Roman"/>
              </a:rPr>
              <a:t>communicator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implicit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its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representation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attitude.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It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is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necessary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emphasize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that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it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can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be </a:t>
            </a:r>
            <a:r>
              <a:rPr sz="1200" dirty="0">
                <a:latin typeface="Times New Roman"/>
                <a:cs typeface="Times New Roman"/>
              </a:rPr>
              <a:t>shown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that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attitude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towards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knowledge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and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way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which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one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learns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build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from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the </a:t>
            </a:r>
            <a:r>
              <a:rPr sz="1200" dirty="0">
                <a:latin typeface="Times New Roman"/>
                <a:cs typeface="Times New Roman"/>
              </a:rPr>
              <a:t>university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reality,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interesting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human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its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meaning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community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academic </a:t>
            </a:r>
            <a:r>
              <a:rPr sz="1200" spc="-10" dirty="0">
                <a:latin typeface="Times New Roman"/>
                <a:cs typeface="Times New Roman"/>
              </a:rPr>
              <a:t>interactions.</a:t>
            </a:r>
            <a:endParaRPr sz="1200" dirty="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60"/>
              </a:spcBef>
            </a:pPr>
            <a:endParaRPr sz="1200" dirty="0">
              <a:latin typeface="Times New Roman"/>
              <a:cs typeface="Times New Roman"/>
            </a:endParaRPr>
          </a:p>
          <a:p>
            <a:pPr marL="12700" algn="just">
              <a:lnSpc>
                <a:spcPct val="100000"/>
              </a:lnSpc>
              <a:spcBef>
                <a:spcPts val="5"/>
              </a:spcBef>
            </a:pPr>
            <a:r>
              <a:rPr sz="1200" b="1" dirty="0">
                <a:latin typeface="Times New Roman"/>
                <a:cs typeface="Times New Roman"/>
              </a:rPr>
              <a:t>Descriptors:</a:t>
            </a:r>
            <a:r>
              <a:rPr sz="1200" b="1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Community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service,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social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ethics,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university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sector</a:t>
            </a:r>
            <a:endParaRPr sz="1200" dirty="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5"/>
              </a:spcBef>
            </a:pPr>
            <a:endParaRPr sz="1200" dirty="0">
              <a:latin typeface="Times New Roman"/>
              <a:cs typeface="Times New Roman"/>
            </a:endParaRPr>
          </a:p>
          <a:p>
            <a:pPr marL="12700" marR="5715" algn="just">
              <a:lnSpc>
                <a:spcPct val="100000"/>
              </a:lnSpc>
              <a:spcBef>
                <a:spcPts val="5"/>
              </a:spcBef>
            </a:pPr>
            <a:r>
              <a:rPr sz="1200" b="1" dirty="0">
                <a:latin typeface="Times New Roman"/>
                <a:cs typeface="Times New Roman"/>
              </a:rPr>
              <a:t>Biographical</a:t>
            </a:r>
            <a:r>
              <a:rPr sz="1200" b="1" spc="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Review</a:t>
            </a:r>
            <a:r>
              <a:rPr sz="1200" dirty="0">
                <a:latin typeface="Times New Roman"/>
                <a:cs typeface="Times New Roman"/>
              </a:rPr>
              <a:t>: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Economist,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Lawyer,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Specialist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University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Teaching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and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currently an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ordinary </a:t>
            </a:r>
            <a:r>
              <a:rPr sz="1200" dirty="0">
                <a:latin typeface="Times New Roman"/>
                <a:cs typeface="Times New Roman"/>
              </a:rPr>
              <a:t>teacher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dedicated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exclusively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Instructor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ranking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Popular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Law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subject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at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UNERG.</a:t>
            </a:r>
            <a:endParaRPr sz="1200" dirty="0">
              <a:latin typeface="Times New Roman"/>
              <a:cs typeface="Times New Roman"/>
            </a:endParaRPr>
          </a:p>
        </p:txBody>
      </p:sp>
      <p:pic>
        <p:nvPicPr>
          <p:cNvPr id="31" name="object 31"/>
          <p:cNvPicPr/>
          <p:nvPr/>
        </p:nvPicPr>
        <p:blipFill>
          <a:blip r:embed="rId17" cstate="print"/>
          <a:stretch>
            <a:fillRect/>
          </a:stretch>
        </p:blipFill>
        <p:spPr>
          <a:xfrm>
            <a:off x="4581144" y="165671"/>
            <a:ext cx="1805304" cy="893889"/>
          </a:xfrm>
          <a:prstGeom prst="rect">
            <a:avLst/>
          </a:prstGeom>
        </p:spPr>
      </p:pic>
      <p:sp>
        <p:nvSpPr>
          <p:cNvPr id="32" name="object 32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42545" rIns="0" bIns="0" rtlCol="0">
            <a:spAutoFit/>
          </a:bodyPr>
          <a:lstStyle/>
          <a:p>
            <a:pPr marL="199390">
              <a:lnSpc>
                <a:spcPct val="100000"/>
              </a:lnSpc>
              <a:spcBef>
                <a:spcPts val="335"/>
              </a:spcBef>
            </a:pPr>
            <a:fld id="{81D60167-4931-47E6-BA6A-407CBD079E47}" type="slidenum">
              <a:rPr spc="-25" dirty="0"/>
              <a:t>79</a:t>
            </a:fld>
            <a:endParaRPr spc="-25" dirty="0"/>
          </a:p>
        </p:txBody>
      </p:sp>
      <p:grpSp>
        <p:nvGrpSpPr>
          <p:cNvPr id="33" name="Grupo 32">
            <a:extLst>
              <a:ext uri="{FF2B5EF4-FFF2-40B4-BE49-F238E27FC236}">
                <a16:creationId xmlns:a16="http://schemas.microsoft.com/office/drawing/2014/main" id="{E5ED1831-803F-3886-7340-9970DABA5E54}"/>
              </a:ext>
            </a:extLst>
          </p:cNvPr>
          <p:cNvGrpSpPr/>
          <p:nvPr/>
        </p:nvGrpSpPr>
        <p:grpSpPr>
          <a:xfrm>
            <a:off x="105155" y="115569"/>
            <a:ext cx="6665976" cy="1452626"/>
            <a:chOff x="470065" y="1951410"/>
            <a:chExt cx="6665976" cy="1452626"/>
          </a:xfrm>
        </p:grpSpPr>
        <p:grpSp>
          <p:nvGrpSpPr>
            <p:cNvPr id="34" name="object 12">
              <a:extLst>
                <a:ext uri="{FF2B5EF4-FFF2-40B4-BE49-F238E27FC236}">
                  <a16:creationId xmlns:a16="http://schemas.microsoft.com/office/drawing/2014/main" id="{542C0DDC-FD20-1071-2681-874308BADDFC}"/>
                </a:ext>
              </a:extLst>
            </p:cNvPr>
            <p:cNvGrpSpPr/>
            <p:nvPr/>
          </p:nvGrpSpPr>
          <p:grpSpPr>
            <a:xfrm>
              <a:off x="470065" y="1951664"/>
              <a:ext cx="6665976" cy="1452372"/>
              <a:chOff x="96011" y="115823"/>
              <a:chExt cx="6665976" cy="1452372"/>
            </a:xfrm>
          </p:grpSpPr>
          <p:pic>
            <p:nvPicPr>
              <p:cNvPr id="38" name="object 13">
                <a:extLst>
                  <a:ext uri="{FF2B5EF4-FFF2-40B4-BE49-F238E27FC236}">
                    <a16:creationId xmlns:a16="http://schemas.microsoft.com/office/drawing/2014/main" id="{2F944CFA-DDCE-A10D-1933-635935B32840}"/>
                  </a:ext>
                </a:extLst>
              </p:cNvPr>
              <p:cNvPicPr/>
              <p:nvPr/>
            </p:nvPicPr>
            <p:blipFill>
              <a:blip r:embed="rId7" cstate="print"/>
              <a:stretch>
                <a:fillRect/>
              </a:stretch>
            </p:blipFill>
            <p:spPr>
              <a:xfrm>
                <a:off x="96011" y="115823"/>
                <a:ext cx="6665976" cy="1452372"/>
              </a:xfrm>
              <a:prstGeom prst="rect">
                <a:avLst/>
              </a:prstGeom>
            </p:spPr>
          </p:pic>
          <p:pic>
            <p:nvPicPr>
              <p:cNvPr id="39" name="object 14">
                <a:extLst>
                  <a:ext uri="{FF2B5EF4-FFF2-40B4-BE49-F238E27FC236}">
                    <a16:creationId xmlns:a16="http://schemas.microsoft.com/office/drawing/2014/main" id="{AF845206-E7D7-1201-03F9-A61C04ACD637}"/>
                  </a:ext>
                </a:extLst>
              </p:cNvPr>
              <p:cNvPicPr/>
              <p:nvPr/>
            </p:nvPicPr>
            <p:blipFill>
              <a:blip r:embed="rId8" cstate="print"/>
              <a:stretch>
                <a:fillRect/>
              </a:stretch>
            </p:blipFill>
            <p:spPr>
              <a:xfrm>
                <a:off x="142849" y="142875"/>
                <a:ext cx="6572275" cy="1358646"/>
              </a:xfrm>
              <a:prstGeom prst="rect">
                <a:avLst/>
              </a:prstGeom>
            </p:spPr>
          </p:pic>
          <p:sp>
            <p:nvSpPr>
              <p:cNvPr id="40" name="object 15">
                <a:extLst>
                  <a:ext uri="{FF2B5EF4-FFF2-40B4-BE49-F238E27FC236}">
                    <a16:creationId xmlns:a16="http://schemas.microsoft.com/office/drawing/2014/main" id="{E48EEFCE-3F94-256C-62F4-B3EEA11D5B00}"/>
                  </a:ext>
                </a:extLst>
              </p:cNvPr>
              <p:cNvSpPr/>
              <p:nvPr/>
            </p:nvSpPr>
            <p:spPr>
              <a:xfrm>
                <a:off x="142849" y="142875"/>
                <a:ext cx="6572884" cy="1358900"/>
              </a:xfrm>
              <a:custGeom>
                <a:avLst/>
                <a:gdLst/>
                <a:ahLst/>
                <a:cxnLst/>
                <a:rect l="l" t="t" r="r" b="b"/>
                <a:pathLst>
                  <a:path w="6572884" h="1358900">
                    <a:moveTo>
                      <a:pt x="0" y="226441"/>
                    </a:moveTo>
                    <a:lnTo>
                      <a:pt x="4600" y="180795"/>
                    </a:lnTo>
                    <a:lnTo>
                      <a:pt x="17795" y="138285"/>
                    </a:lnTo>
                    <a:lnTo>
                      <a:pt x="38673" y="99820"/>
                    </a:lnTo>
                    <a:lnTo>
                      <a:pt x="66324" y="66309"/>
                    </a:lnTo>
                    <a:lnTo>
                      <a:pt x="99837" y="38663"/>
                    </a:lnTo>
                    <a:lnTo>
                      <a:pt x="138301" y="17789"/>
                    </a:lnTo>
                    <a:lnTo>
                      <a:pt x="180806" y="4599"/>
                    </a:lnTo>
                    <a:lnTo>
                      <a:pt x="226440" y="0"/>
                    </a:lnTo>
                    <a:lnTo>
                      <a:pt x="6345834" y="0"/>
                    </a:lnTo>
                    <a:lnTo>
                      <a:pt x="6391480" y="4599"/>
                    </a:lnTo>
                    <a:lnTo>
                      <a:pt x="6433990" y="17789"/>
                    </a:lnTo>
                    <a:lnTo>
                      <a:pt x="6472455" y="38663"/>
                    </a:lnTo>
                    <a:lnTo>
                      <a:pt x="6505965" y="66309"/>
                    </a:lnTo>
                    <a:lnTo>
                      <a:pt x="6533612" y="99820"/>
                    </a:lnTo>
                    <a:lnTo>
                      <a:pt x="6554485" y="138285"/>
                    </a:lnTo>
                    <a:lnTo>
                      <a:pt x="6567676" y="180795"/>
                    </a:lnTo>
                    <a:lnTo>
                      <a:pt x="6572275" y="226441"/>
                    </a:lnTo>
                    <a:lnTo>
                      <a:pt x="6572275" y="1132204"/>
                    </a:lnTo>
                    <a:lnTo>
                      <a:pt x="6567676" y="1177850"/>
                    </a:lnTo>
                    <a:lnTo>
                      <a:pt x="6554485" y="1220360"/>
                    </a:lnTo>
                    <a:lnTo>
                      <a:pt x="6533612" y="1258825"/>
                    </a:lnTo>
                    <a:lnTo>
                      <a:pt x="6505965" y="1292336"/>
                    </a:lnTo>
                    <a:lnTo>
                      <a:pt x="6472455" y="1319982"/>
                    </a:lnTo>
                    <a:lnTo>
                      <a:pt x="6433990" y="1340856"/>
                    </a:lnTo>
                    <a:lnTo>
                      <a:pt x="6391480" y="1354046"/>
                    </a:lnTo>
                    <a:lnTo>
                      <a:pt x="6345834" y="1358646"/>
                    </a:lnTo>
                    <a:lnTo>
                      <a:pt x="226440" y="1358646"/>
                    </a:lnTo>
                    <a:lnTo>
                      <a:pt x="180806" y="1354046"/>
                    </a:lnTo>
                    <a:lnTo>
                      <a:pt x="138301" y="1340856"/>
                    </a:lnTo>
                    <a:lnTo>
                      <a:pt x="99837" y="1319982"/>
                    </a:lnTo>
                    <a:lnTo>
                      <a:pt x="66324" y="1292336"/>
                    </a:lnTo>
                    <a:lnTo>
                      <a:pt x="38673" y="1258825"/>
                    </a:lnTo>
                    <a:lnTo>
                      <a:pt x="17795" y="1220360"/>
                    </a:lnTo>
                    <a:lnTo>
                      <a:pt x="4600" y="1177850"/>
                    </a:lnTo>
                    <a:lnTo>
                      <a:pt x="0" y="1132204"/>
                    </a:lnTo>
                    <a:lnTo>
                      <a:pt x="0" y="226441"/>
                    </a:lnTo>
                    <a:close/>
                  </a:path>
                </a:pathLst>
              </a:custGeom>
              <a:ln w="9525">
                <a:solidFill>
                  <a:srgbClr val="55CE74"/>
                </a:solidFill>
              </a:ln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pic>
            <p:nvPicPr>
              <p:cNvPr id="41" name="object 16">
                <a:extLst>
                  <a:ext uri="{FF2B5EF4-FFF2-40B4-BE49-F238E27FC236}">
                    <a16:creationId xmlns:a16="http://schemas.microsoft.com/office/drawing/2014/main" id="{3C5168E9-76F7-4D6D-28C6-589D507DB69D}"/>
                  </a:ext>
                </a:extLst>
              </p:cNvPr>
              <p:cNvPicPr/>
              <p:nvPr/>
            </p:nvPicPr>
            <p:blipFill>
              <a:blip r:embed="rId9" cstate="print"/>
              <a:stretch>
                <a:fillRect/>
              </a:stretch>
            </p:blipFill>
            <p:spPr>
              <a:xfrm>
                <a:off x="2500248" y="305930"/>
                <a:ext cx="1714500" cy="733945"/>
              </a:xfrm>
              <a:prstGeom prst="rect">
                <a:avLst/>
              </a:prstGeom>
            </p:spPr>
          </p:pic>
        </p:grpSp>
        <p:sp>
          <p:nvSpPr>
            <p:cNvPr id="35" name="object 16">
              <a:extLst>
                <a:ext uri="{FF2B5EF4-FFF2-40B4-BE49-F238E27FC236}">
                  <a16:creationId xmlns:a16="http://schemas.microsoft.com/office/drawing/2014/main" id="{2AD15FFF-890F-DDD6-8786-BAA1D553530D}"/>
                </a:ext>
              </a:extLst>
            </p:cNvPr>
            <p:cNvSpPr txBox="1"/>
            <p:nvPr/>
          </p:nvSpPr>
          <p:spPr>
            <a:xfrm>
              <a:off x="2775727" y="2875716"/>
              <a:ext cx="3332858" cy="391795"/>
            </a:xfrm>
            <a:prstGeom prst="rect">
              <a:avLst/>
            </a:prstGeom>
            <a:noFill/>
          </p:spPr>
          <p:txBody>
            <a:bodyPr vert="horz" wrap="square" lIns="0" tIns="12700" rIns="0" bIns="0" rtlCol="0">
              <a:spAutoFit/>
            </a:bodyPr>
            <a:lstStyle/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Volumen 4,  Número 1  Enero a Julio 2021</a:t>
              </a:r>
            </a:p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Revista Semestral. Venezuela</a:t>
              </a:r>
              <a:endParaRPr sz="1200" dirty="0">
                <a:latin typeface="Arial"/>
                <a:cs typeface="Arial"/>
              </a:endParaRPr>
            </a:p>
          </p:txBody>
        </p:sp>
        <p:pic>
          <p:nvPicPr>
            <p:cNvPr id="36" name="object 25">
              <a:extLst>
                <a:ext uri="{FF2B5EF4-FFF2-40B4-BE49-F238E27FC236}">
                  <a16:creationId xmlns:a16="http://schemas.microsoft.com/office/drawing/2014/main" id="{2F326FFB-2052-172C-C3CD-35B5385BAAE5}"/>
                </a:ext>
              </a:extLst>
            </p:cNvPr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470065" y="2027896"/>
              <a:ext cx="2305662" cy="1053903"/>
            </a:xfrm>
            <a:prstGeom prst="rect">
              <a:avLst/>
            </a:prstGeom>
          </p:spPr>
        </p:pic>
        <p:pic>
          <p:nvPicPr>
            <p:cNvPr id="37" name="object 31">
              <a:extLst>
                <a:ext uri="{FF2B5EF4-FFF2-40B4-BE49-F238E27FC236}">
                  <a16:creationId xmlns:a16="http://schemas.microsoft.com/office/drawing/2014/main" id="{3428BB5C-9625-0BE4-DF63-D4FFD81F40CE}"/>
                </a:ext>
              </a:extLst>
            </p:cNvPr>
            <p:cNvPicPr/>
            <p:nvPr/>
          </p:nvPicPr>
          <p:blipFill>
            <a:blip r:embed="rId17" cstate="print"/>
            <a:stretch>
              <a:fillRect/>
            </a:stretch>
          </p:blipFill>
          <p:spPr>
            <a:xfrm>
              <a:off x="4932681" y="1951410"/>
              <a:ext cx="1805304" cy="893889"/>
            </a:xfrm>
            <a:prstGeom prst="rect">
              <a:avLst/>
            </a:prstGeom>
          </p:spPr>
        </p:pic>
      </p:grpSp>
    </p:spTree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105155" y="3259835"/>
            <a:ext cx="6647815" cy="5619115"/>
            <a:chOff x="105155" y="3259835"/>
            <a:chExt cx="6647815" cy="5619115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05155" y="3259835"/>
              <a:ext cx="6647687" cy="5618988"/>
            </a:xfrm>
            <a:prstGeom prst="rect">
              <a:avLst/>
            </a:prstGeom>
          </p:spPr>
        </p:pic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42849" y="3278441"/>
              <a:ext cx="6572250" cy="5542026"/>
            </a:xfrm>
            <a:prstGeom prst="rect">
              <a:avLst/>
            </a:prstGeom>
          </p:spPr>
        </p:pic>
        <p:sp>
          <p:nvSpPr>
            <p:cNvPr id="5" name="object 5"/>
            <p:cNvSpPr/>
            <p:nvPr/>
          </p:nvSpPr>
          <p:spPr>
            <a:xfrm>
              <a:off x="142849" y="3278441"/>
              <a:ext cx="6572250" cy="5542280"/>
            </a:xfrm>
            <a:custGeom>
              <a:avLst/>
              <a:gdLst/>
              <a:ahLst/>
              <a:cxnLst/>
              <a:rect l="l" t="t" r="r" b="b"/>
              <a:pathLst>
                <a:path w="6572250" h="5542280">
                  <a:moveTo>
                    <a:pt x="0" y="5542026"/>
                  </a:moveTo>
                  <a:lnTo>
                    <a:pt x="6572250" y="5542026"/>
                  </a:lnTo>
                  <a:lnTo>
                    <a:pt x="6572250" y="0"/>
                  </a:lnTo>
                  <a:lnTo>
                    <a:pt x="0" y="0"/>
                  </a:lnTo>
                  <a:lnTo>
                    <a:pt x="0" y="5542026"/>
                  </a:lnTo>
                  <a:close/>
                </a:path>
              </a:pathLst>
            </a:custGeom>
            <a:ln w="9525">
              <a:solidFill>
                <a:srgbClr val="55CE74"/>
              </a:solidFill>
            </a:ln>
          </p:spPr>
          <p:txBody>
            <a:bodyPr wrap="square" lIns="0" tIns="0" rIns="0" bIns="0" rtlCol="0"/>
            <a:lstStyle/>
            <a:p>
              <a:endParaRPr dirty="0"/>
            </a:p>
          </p:txBody>
        </p:sp>
      </p:grpSp>
      <p:pic>
        <p:nvPicPr>
          <p:cNvPr id="10" name="object 10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318518" y="1504208"/>
            <a:ext cx="6256015" cy="678139"/>
          </a:xfrm>
          <a:prstGeom prst="rect">
            <a:avLst/>
          </a:prstGeom>
        </p:spPr>
      </p:pic>
      <p:sp>
        <p:nvSpPr>
          <p:cNvPr id="27" name="object 27"/>
          <p:cNvSpPr txBox="1"/>
          <p:nvPr/>
        </p:nvSpPr>
        <p:spPr>
          <a:xfrm>
            <a:off x="333629" y="1522069"/>
            <a:ext cx="6203315" cy="601980"/>
          </a:xfrm>
          <a:prstGeom prst="rect">
            <a:avLst/>
          </a:prstGeom>
          <a:solidFill>
            <a:srgbClr val="FFFFFF"/>
          </a:solidFill>
          <a:ln w="25400">
            <a:solidFill>
              <a:srgbClr val="5BD078"/>
            </a:solidFill>
          </a:ln>
        </p:spPr>
        <p:txBody>
          <a:bodyPr vert="horz" wrap="square" lIns="0" tIns="41275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325"/>
              </a:spcBef>
            </a:pPr>
            <a:r>
              <a:rPr sz="1200" b="1" spc="-35" dirty="0">
                <a:latin typeface="Times New Roman"/>
                <a:cs typeface="Times New Roman"/>
              </a:rPr>
              <a:t>Dr.</a:t>
            </a:r>
            <a:r>
              <a:rPr sz="1200" b="1" spc="-4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Rolando</a:t>
            </a:r>
            <a:r>
              <a:rPr sz="1200" b="1" spc="-8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Allexer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Castillo</a:t>
            </a:r>
            <a:r>
              <a:rPr sz="1200" b="1" spc="-50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Villanueva</a:t>
            </a:r>
            <a:endParaRPr sz="1200" dirty="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Universidad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Nacional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Experimental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-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Llanos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Centrales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Rómulo</a:t>
            </a:r>
            <a:r>
              <a:rPr sz="1200" spc="-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Gallegos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(Venezuela)</a:t>
            </a:r>
            <a:endParaRPr sz="1200" dirty="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</a:pPr>
            <a:r>
              <a:rPr sz="1200" b="1" dirty="0">
                <a:latin typeface="Times New Roman"/>
                <a:cs typeface="Times New Roman"/>
              </a:rPr>
              <a:t>Correo</a:t>
            </a:r>
            <a:r>
              <a:rPr sz="1200" b="1" spc="-5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Electrónico:</a:t>
            </a:r>
            <a:r>
              <a:rPr sz="1200" b="1" spc="-3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  <a:hlinkClick r:id="rId5"/>
              </a:rPr>
              <a:t>rcastiv@hotmail.com</a:t>
            </a:r>
            <a:endParaRPr sz="1200" dirty="0">
              <a:latin typeface="Times New Roman"/>
              <a:cs typeface="Times New Roman"/>
            </a:endParaRPr>
          </a:p>
        </p:txBody>
      </p:sp>
      <p:sp>
        <p:nvSpPr>
          <p:cNvPr id="28" name="object 28"/>
          <p:cNvSpPr/>
          <p:nvPr/>
        </p:nvSpPr>
        <p:spPr>
          <a:xfrm>
            <a:off x="333629" y="2123668"/>
            <a:ext cx="6203315" cy="1092835"/>
          </a:xfrm>
          <a:custGeom>
            <a:avLst/>
            <a:gdLst/>
            <a:ahLst/>
            <a:cxnLst/>
            <a:rect l="l" t="t" r="r" b="b"/>
            <a:pathLst>
              <a:path w="6203315" h="1092835">
                <a:moveTo>
                  <a:pt x="6202934" y="0"/>
                </a:moveTo>
                <a:lnTo>
                  <a:pt x="0" y="0"/>
                </a:lnTo>
                <a:lnTo>
                  <a:pt x="0" y="1092606"/>
                </a:lnTo>
                <a:lnTo>
                  <a:pt x="6202934" y="1092606"/>
                </a:lnTo>
                <a:lnTo>
                  <a:pt x="6202934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sp>
        <p:nvSpPr>
          <p:cNvPr id="29" name="object 29"/>
          <p:cNvSpPr txBox="1"/>
          <p:nvPr/>
        </p:nvSpPr>
        <p:spPr>
          <a:xfrm>
            <a:off x="333629" y="2123668"/>
            <a:ext cx="6203315" cy="1092835"/>
          </a:xfrm>
          <a:prstGeom prst="rect">
            <a:avLst/>
          </a:prstGeom>
          <a:ln w="25400">
            <a:solidFill>
              <a:srgbClr val="5BD078"/>
            </a:solidFill>
          </a:ln>
        </p:spPr>
        <p:txBody>
          <a:bodyPr vert="horz" wrap="square" lIns="0" tIns="41910" rIns="0" bIns="0" rtlCol="0">
            <a:spAutoFit/>
          </a:bodyPr>
          <a:lstStyle/>
          <a:p>
            <a:pPr marL="91440" marR="80645" algn="just">
              <a:lnSpc>
                <a:spcPct val="100000"/>
              </a:lnSpc>
              <a:spcBef>
                <a:spcPts val="330"/>
              </a:spcBef>
            </a:pPr>
            <a:r>
              <a:rPr sz="1100" b="1" dirty="0">
                <a:latin typeface="Times New Roman"/>
                <a:cs typeface="Times New Roman"/>
              </a:rPr>
              <a:t>Como</a:t>
            </a:r>
            <a:r>
              <a:rPr sz="1100" b="1" spc="27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citar</a:t>
            </a:r>
            <a:r>
              <a:rPr sz="1100" b="1" spc="26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este</a:t>
            </a:r>
            <a:r>
              <a:rPr sz="1100" b="1" spc="26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artículo:</a:t>
            </a:r>
            <a:r>
              <a:rPr sz="1100" b="1" spc="28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Rolando</a:t>
            </a:r>
            <a:r>
              <a:rPr sz="1100" b="1" spc="27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A.</a:t>
            </a:r>
            <a:r>
              <a:rPr sz="1100" b="1" spc="27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Castillo</a:t>
            </a:r>
            <a:r>
              <a:rPr sz="1100" b="1" spc="28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Villanueva</a:t>
            </a:r>
            <a:r>
              <a:rPr sz="1100" b="1" spc="254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(2021),</a:t>
            </a:r>
            <a:r>
              <a:rPr sz="1100" b="1" spc="27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“</a:t>
            </a:r>
            <a:r>
              <a:rPr sz="1050" b="1" dirty="0">
                <a:latin typeface="Times New Roman"/>
                <a:cs typeface="Times New Roman"/>
              </a:rPr>
              <a:t>Educación</a:t>
            </a:r>
            <a:r>
              <a:rPr sz="1050" b="1" spc="260" dirty="0">
                <a:latin typeface="Times New Roman"/>
                <a:cs typeface="Times New Roman"/>
              </a:rPr>
              <a:t> </a:t>
            </a:r>
            <a:r>
              <a:rPr sz="1050" b="1" dirty="0">
                <a:latin typeface="Times New Roman"/>
                <a:cs typeface="Times New Roman"/>
              </a:rPr>
              <a:t>Universitaria:</a:t>
            </a:r>
            <a:r>
              <a:rPr sz="1050" b="1" spc="250" dirty="0">
                <a:latin typeface="Times New Roman"/>
                <a:cs typeface="Times New Roman"/>
              </a:rPr>
              <a:t> </a:t>
            </a:r>
            <a:r>
              <a:rPr sz="1050" b="1" spc="-25" dirty="0">
                <a:latin typeface="Times New Roman"/>
                <a:cs typeface="Times New Roman"/>
              </a:rPr>
              <a:t>Una </a:t>
            </a:r>
            <a:r>
              <a:rPr sz="1050" b="1" dirty="0">
                <a:latin typeface="Times New Roman"/>
                <a:cs typeface="Times New Roman"/>
              </a:rPr>
              <a:t>Hermeneusis</a:t>
            </a:r>
            <a:r>
              <a:rPr sz="1050" b="1" spc="40" dirty="0">
                <a:latin typeface="Times New Roman"/>
                <a:cs typeface="Times New Roman"/>
              </a:rPr>
              <a:t> </a:t>
            </a:r>
            <a:r>
              <a:rPr sz="1050" b="1" dirty="0">
                <a:latin typeface="Times New Roman"/>
                <a:cs typeface="Times New Roman"/>
              </a:rPr>
              <a:t>Fenomenológica</a:t>
            </a:r>
            <a:r>
              <a:rPr sz="1050" b="1" spc="55" dirty="0">
                <a:latin typeface="Times New Roman"/>
                <a:cs typeface="Times New Roman"/>
              </a:rPr>
              <a:t> </a:t>
            </a:r>
            <a:r>
              <a:rPr sz="1050" b="1" dirty="0">
                <a:latin typeface="Times New Roman"/>
                <a:cs typeface="Times New Roman"/>
              </a:rPr>
              <a:t>de</a:t>
            </a:r>
            <a:r>
              <a:rPr sz="1050" b="1" spc="55" dirty="0">
                <a:latin typeface="Times New Roman"/>
                <a:cs typeface="Times New Roman"/>
              </a:rPr>
              <a:t> </a:t>
            </a:r>
            <a:r>
              <a:rPr sz="1050" b="1" dirty="0">
                <a:latin typeface="Times New Roman"/>
                <a:cs typeface="Times New Roman"/>
              </a:rPr>
              <a:t>la</a:t>
            </a:r>
            <a:r>
              <a:rPr sz="1050" b="1" spc="45" dirty="0">
                <a:latin typeface="Times New Roman"/>
                <a:cs typeface="Times New Roman"/>
              </a:rPr>
              <a:t> </a:t>
            </a:r>
            <a:r>
              <a:rPr sz="1050" b="1" dirty="0">
                <a:latin typeface="Times New Roman"/>
                <a:cs typeface="Times New Roman"/>
              </a:rPr>
              <a:t>Calidad</a:t>
            </a:r>
            <a:r>
              <a:rPr sz="1050" b="1" spc="60" dirty="0">
                <a:latin typeface="Times New Roman"/>
                <a:cs typeface="Times New Roman"/>
              </a:rPr>
              <a:t> </a:t>
            </a:r>
            <a:r>
              <a:rPr sz="1050" b="1" dirty="0">
                <a:latin typeface="Times New Roman"/>
                <a:cs typeface="Times New Roman"/>
              </a:rPr>
              <a:t>Humana</a:t>
            </a:r>
            <a:r>
              <a:rPr sz="1050" b="1" spc="45" dirty="0">
                <a:latin typeface="Times New Roman"/>
                <a:cs typeface="Times New Roman"/>
              </a:rPr>
              <a:t> </a:t>
            </a:r>
            <a:r>
              <a:rPr sz="1050" b="1" dirty="0">
                <a:latin typeface="Times New Roman"/>
                <a:cs typeface="Times New Roman"/>
              </a:rPr>
              <a:t>de</a:t>
            </a:r>
            <a:r>
              <a:rPr sz="1050" b="1" spc="55" dirty="0">
                <a:latin typeface="Times New Roman"/>
                <a:cs typeface="Times New Roman"/>
              </a:rPr>
              <a:t> </a:t>
            </a:r>
            <a:r>
              <a:rPr sz="1050" b="1" dirty="0">
                <a:latin typeface="Times New Roman"/>
                <a:cs typeface="Times New Roman"/>
              </a:rPr>
              <a:t>los</a:t>
            </a:r>
            <a:r>
              <a:rPr sz="1050" b="1" spc="40" dirty="0">
                <a:latin typeface="Times New Roman"/>
                <a:cs typeface="Times New Roman"/>
              </a:rPr>
              <a:t> </a:t>
            </a:r>
            <a:r>
              <a:rPr sz="1050" b="1" dirty="0">
                <a:latin typeface="Times New Roman"/>
                <a:cs typeface="Times New Roman"/>
              </a:rPr>
              <a:t>Egresados</a:t>
            </a:r>
            <a:r>
              <a:rPr sz="1050" b="1" spc="55" dirty="0">
                <a:latin typeface="Times New Roman"/>
                <a:cs typeface="Times New Roman"/>
              </a:rPr>
              <a:t> </a:t>
            </a:r>
            <a:r>
              <a:rPr sz="1050" b="1" dirty="0">
                <a:latin typeface="Times New Roman"/>
                <a:cs typeface="Times New Roman"/>
              </a:rPr>
              <a:t>del</a:t>
            </a:r>
            <a:r>
              <a:rPr sz="1050" b="1" spc="40" dirty="0">
                <a:latin typeface="Times New Roman"/>
                <a:cs typeface="Times New Roman"/>
              </a:rPr>
              <a:t> </a:t>
            </a:r>
            <a:r>
              <a:rPr sz="1050" b="1" dirty="0">
                <a:latin typeface="Times New Roman"/>
                <a:cs typeface="Times New Roman"/>
              </a:rPr>
              <a:t>Área</a:t>
            </a:r>
            <a:r>
              <a:rPr sz="1050" b="1" spc="30" dirty="0">
                <a:latin typeface="Times New Roman"/>
                <a:cs typeface="Times New Roman"/>
              </a:rPr>
              <a:t> </a:t>
            </a:r>
            <a:r>
              <a:rPr sz="1050" b="1" dirty="0">
                <a:latin typeface="Times New Roman"/>
                <a:cs typeface="Times New Roman"/>
              </a:rPr>
              <a:t>de</a:t>
            </a:r>
            <a:r>
              <a:rPr sz="1050" b="1" spc="55" dirty="0">
                <a:latin typeface="Times New Roman"/>
                <a:cs typeface="Times New Roman"/>
              </a:rPr>
              <a:t> </a:t>
            </a:r>
            <a:r>
              <a:rPr sz="1050" b="1" dirty="0">
                <a:latin typeface="Times New Roman"/>
                <a:cs typeface="Times New Roman"/>
              </a:rPr>
              <a:t>Ciencias</a:t>
            </a:r>
            <a:r>
              <a:rPr sz="1050" b="1" spc="55" dirty="0">
                <a:latin typeface="Times New Roman"/>
                <a:cs typeface="Times New Roman"/>
              </a:rPr>
              <a:t> </a:t>
            </a:r>
            <a:r>
              <a:rPr sz="1050" b="1" spc="-10" dirty="0">
                <a:latin typeface="Times New Roman"/>
                <a:cs typeface="Times New Roman"/>
              </a:rPr>
              <a:t>Económicas </a:t>
            </a:r>
            <a:r>
              <a:rPr sz="1050" b="1" dirty="0">
                <a:latin typeface="Times New Roman"/>
                <a:cs typeface="Times New Roman"/>
              </a:rPr>
              <a:t>de</a:t>
            </a:r>
            <a:r>
              <a:rPr sz="1050" b="1" spc="-25" dirty="0">
                <a:latin typeface="Times New Roman"/>
                <a:cs typeface="Times New Roman"/>
              </a:rPr>
              <a:t> </a:t>
            </a:r>
            <a:r>
              <a:rPr sz="1050" b="1" dirty="0">
                <a:latin typeface="Times New Roman"/>
                <a:cs typeface="Times New Roman"/>
              </a:rPr>
              <a:t>la</a:t>
            </a:r>
            <a:r>
              <a:rPr sz="1050" b="1" spc="-5" dirty="0">
                <a:latin typeface="Times New Roman"/>
                <a:cs typeface="Times New Roman"/>
              </a:rPr>
              <a:t> </a:t>
            </a:r>
            <a:r>
              <a:rPr sz="1050" b="1" dirty="0">
                <a:latin typeface="Times New Roman"/>
                <a:cs typeface="Times New Roman"/>
              </a:rPr>
              <a:t>Universidad</a:t>
            </a:r>
            <a:r>
              <a:rPr sz="1050" b="1" spc="-30" dirty="0">
                <a:latin typeface="Times New Roman"/>
                <a:cs typeface="Times New Roman"/>
              </a:rPr>
              <a:t> </a:t>
            </a:r>
            <a:r>
              <a:rPr sz="1050" b="1" dirty="0">
                <a:latin typeface="Times New Roman"/>
                <a:cs typeface="Times New Roman"/>
              </a:rPr>
              <a:t>“Rómulo</a:t>
            </a:r>
            <a:r>
              <a:rPr sz="1050" b="1" spc="-5" dirty="0">
                <a:latin typeface="Times New Roman"/>
                <a:cs typeface="Times New Roman"/>
              </a:rPr>
              <a:t> </a:t>
            </a:r>
            <a:r>
              <a:rPr sz="1050" b="1" dirty="0">
                <a:latin typeface="Times New Roman"/>
                <a:cs typeface="Times New Roman"/>
              </a:rPr>
              <a:t>Gallegos”</a:t>
            </a:r>
            <a:r>
              <a:rPr sz="1050" b="1" spc="-35" dirty="0">
                <a:latin typeface="Times New Roman"/>
                <a:cs typeface="Times New Roman"/>
              </a:rPr>
              <a:t> </a:t>
            </a:r>
            <a:r>
              <a:rPr sz="1050" b="1" dirty="0">
                <a:latin typeface="Times New Roman"/>
                <a:cs typeface="Times New Roman"/>
              </a:rPr>
              <a:t>I</a:t>
            </a:r>
            <a:r>
              <a:rPr sz="1050" b="1" spc="-10" dirty="0">
                <a:latin typeface="Times New Roman"/>
                <a:cs typeface="Times New Roman"/>
              </a:rPr>
              <a:t> (1-</a:t>
            </a:r>
            <a:r>
              <a:rPr sz="1050" b="1" spc="-25" dirty="0">
                <a:latin typeface="Times New Roman"/>
                <a:cs typeface="Times New Roman"/>
              </a:rPr>
              <a:t>13)</a:t>
            </a:r>
            <a:endParaRPr sz="1050" dirty="0">
              <a:latin typeface="Times New Roman"/>
              <a:cs typeface="Times New Roman"/>
            </a:endParaRPr>
          </a:p>
          <a:p>
            <a:pPr marL="255270" algn="ctr">
              <a:lnSpc>
                <a:spcPct val="100000"/>
              </a:lnSpc>
            </a:pPr>
            <a:r>
              <a:rPr sz="1100" b="1" dirty="0">
                <a:latin typeface="Times New Roman"/>
                <a:cs typeface="Times New Roman"/>
              </a:rPr>
              <a:t>Recibido:</a:t>
            </a:r>
            <a:r>
              <a:rPr sz="1100" b="1" spc="24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Septiembre</a:t>
            </a:r>
            <a:r>
              <a:rPr sz="1100" b="1" spc="235" dirty="0">
                <a:latin typeface="Times New Roman"/>
                <a:cs typeface="Times New Roman"/>
              </a:rPr>
              <a:t> </a:t>
            </a:r>
            <a:r>
              <a:rPr sz="1100" b="1" spc="-20" dirty="0">
                <a:latin typeface="Times New Roman"/>
                <a:cs typeface="Times New Roman"/>
              </a:rPr>
              <a:t>2020</a:t>
            </a:r>
            <a:endParaRPr sz="1100" dirty="0">
              <a:latin typeface="Times New Roman"/>
              <a:cs typeface="Times New Roman"/>
            </a:endParaRPr>
          </a:p>
          <a:p>
            <a:pPr marL="207010" algn="ctr">
              <a:lnSpc>
                <a:spcPct val="100000"/>
              </a:lnSpc>
            </a:pPr>
            <a:r>
              <a:rPr sz="1100" b="1" dirty="0">
                <a:latin typeface="Times New Roman"/>
                <a:cs typeface="Times New Roman"/>
              </a:rPr>
              <a:t>Revisado:</a:t>
            </a:r>
            <a:r>
              <a:rPr sz="1100" b="1" spc="25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Octubre</a:t>
            </a:r>
            <a:r>
              <a:rPr sz="1100" b="1" spc="240" dirty="0">
                <a:latin typeface="Times New Roman"/>
                <a:cs typeface="Times New Roman"/>
              </a:rPr>
              <a:t> </a:t>
            </a:r>
            <a:r>
              <a:rPr sz="1100" b="1" spc="-20" dirty="0">
                <a:latin typeface="Times New Roman"/>
                <a:cs typeface="Times New Roman"/>
              </a:rPr>
              <a:t>2020</a:t>
            </a:r>
            <a:endParaRPr sz="1100" dirty="0">
              <a:latin typeface="Times New Roman"/>
              <a:cs typeface="Times New Roman"/>
            </a:endParaRPr>
          </a:p>
          <a:p>
            <a:pPr marL="208279" algn="ctr">
              <a:lnSpc>
                <a:spcPct val="100000"/>
              </a:lnSpc>
            </a:pPr>
            <a:r>
              <a:rPr sz="1100" b="1" dirty="0">
                <a:latin typeface="Times New Roman"/>
                <a:cs typeface="Times New Roman"/>
              </a:rPr>
              <a:t>Aceptado: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Octubre</a:t>
            </a:r>
            <a:r>
              <a:rPr sz="1100" b="1" spc="-40" dirty="0">
                <a:latin typeface="Times New Roman"/>
                <a:cs typeface="Times New Roman"/>
              </a:rPr>
              <a:t> </a:t>
            </a:r>
            <a:r>
              <a:rPr sz="1100" b="1" spc="-20" dirty="0">
                <a:latin typeface="Times New Roman"/>
                <a:cs typeface="Times New Roman"/>
              </a:rPr>
              <a:t>2020</a:t>
            </a:r>
            <a:endParaRPr sz="1100" dirty="0">
              <a:latin typeface="Times New Roman"/>
              <a:cs typeface="Times New Roman"/>
            </a:endParaRPr>
          </a:p>
        </p:txBody>
      </p:sp>
      <p:sp>
        <p:nvSpPr>
          <p:cNvPr id="30" name="object 30"/>
          <p:cNvSpPr txBox="1"/>
          <p:nvPr/>
        </p:nvSpPr>
        <p:spPr>
          <a:xfrm>
            <a:off x="176580" y="3362071"/>
            <a:ext cx="6487795" cy="5260414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28930" marR="306070" algn="ctr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Times New Roman"/>
                <a:cs typeface="Times New Roman"/>
              </a:rPr>
              <a:t>Educación</a:t>
            </a:r>
            <a:r>
              <a:rPr sz="1200" b="1" spc="-4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Universitaria: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Una</a:t>
            </a:r>
            <a:r>
              <a:rPr sz="1200" b="1" spc="-3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Hermeneusis</a:t>
            </a:r>
            <a:r>
              <a:rPr sz="1200" b="1" spc="-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Fenomenológica</a:t>
            </a:r>
            <a:r>
              <a:rPr sz="1200" b="1" spc="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</a:t>
            </a:r>
            <a:r>
              <a:rPr sz="1200" b="1" spc="-4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la</a:t>
            </a:r>
            <a:r>
              <a:rPr sz="1200" b="1" spc="-3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Calidad</a:t>
            </a:r>
            <a:r>
              <a:rPr sz="1200" b="1" spc="-4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Humana</a:t>
            </a:r>
            <a:r>
              <a:rPr sz="1200" b="1" spc="-3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</a:t>
            </a:r>
            <a:r>
              <a:rPr sz="1200" b="1" spc="-40" dirty="0">
                <a:latin typeface="Times New Roman"/>
                <a:cs typeface="Times New Roman"/>
              </a:rPr>
              <a:t> </a:t>
            </a:r>
            <a:r>
              <a:rPr sz="1200" b="1" spc="-25" dirty="0">
                <a:latin typeface="Times New Roman"/>
                <a:cs typeface="Times New Roman"/>
              </a:rPr>
              <a:t>los </a:t>
            </a:r>
            <a:r>
              <a:rPr sz="1200" b="1" dirty="0">
                <a:latin typeface="Times New Roman"/>
                <a:cs typeface="Times New Roman"/>
              </a:rPr>
              <a:t>Egresados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del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Área</a:t>
            </a:r>
            <a:r>
              <a:rPr sz="1200" b="1" spc="-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Ciencias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Económicas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la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Universidad</a:t>
            </a:r>
            <a:r>
              <a:rPr sz="1200" b="1" spc="-5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“Rómulo</a:t>
            </a:r>
            <a:r>
              <a:rPr sz="1200" b="1" spc="1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Gallegos”</a:t>
            </a:r>
            <a:endParaRPr sz="1200" dirty="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375"/>
              </a:spcBef>
            </a:pPr>
            <a:r>
              <a:rPr sz="1200" b="1" spc="-10" dirty="0">
                <a:latin typeface="Times New Roman"/>
                <a:cs typeface="Times New Roman"/>
              </a:rPr>
              <a:t>RESUMEN</a:t>
            </a:r>
            <a:endParaRPr sz="1200" dirty="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60"/>
              </a:spcBef>
            </a:pPr>
            <a:endParaRPr sz="1200" dirty="0">
              <a:latin typeface="Times New Roman"/>
              <a:cs typeface="Times New Roman"/>
            </a:endParaRPr>
          </a:p>
          <a:p>
            <a:pPr marL="12700" marR="5080" algn="just">
              <a:lnSpc>
                <a:spcPct val="100000"/>
              </a:lnSpc>
              <a:spcBef>
                <a:spcPts val="5"/>
              </a:spcBef>
            </a:pP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presenta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investigación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tuvo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propósito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Generar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reflexión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teórica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sobre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bases </a:t>
            </a:r>
            <a:r>
              <a:rPr sz="1200" dirty="0">
                <a:latin typeface="Times New Roman"/>
                <a:cs typeface="Times New Roman"/>
              </a:rPr>
              <a:t>sustentables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humanistas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educativas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universitaria,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criterio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clave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éxito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cumplimiento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metas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educación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universitaria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milenio.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Esta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inquietud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surgió,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aporte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las </a:t>
            </a:r>
            <a:r>
              <a:rPr sz="1200" dirty="0">
                <a:latin typeface="Times New Roman"/>
                <a:cs typeface="Times New Roman"/>
              </a:rPr>
              <a:t>instituciones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educación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universitaria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dispongan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caminar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sendas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mejora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calidad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enseñanza,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dando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prioridad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base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epistemológica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perfil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humanista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egresado.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este </a:t>
            </a:r>
            <a:r>
              <a:rPr sz="1200" dirty="0">
                <a:latin typeface="Times New Roman"/>
                <a:cs typeface="Times New Roman"/>
              </a:rPr>
              <a:t>sentido,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estudio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fundamentó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Teoría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Humanista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(1998),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Teoría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Motivación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(1996)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Teoría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Acción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Dialógica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(2000).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parte,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 err="1">
                <a:latin typeface="Times New Roman"/>
                <a:cs typeface="Times New Roman"/>
              </a:rPr>
              <a:t>investigación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lang="es-ES" sz="1200" dirty="0">
                <a:latin typeface="Times New Roman"/>
                <a:cs typeface="Times New Roman"/>
              </a:rPr>
              <a:t>metodológicamente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apoyó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el </a:t>
            </a:r>
            <a:r>
              <a:rPr sz="1200" dirty="0">
                <a:latin typeface="Times New Roman"/>
                <a:cs typeface="Times New Roman"/>
              </a:rPr>
              <a:t>paradigma</a:t>
            </a:r>
            <a:r>
              <a:rPr sz="1200" spc="3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interpretativo,</a:t>
            </a:r>
            <a:r>
              <a:rPr sz="1200" spc="3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bajo</a:t>
            </a:r>
            <a:r>
              <a:rPr sz="1200" spc="3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3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enfoque</a:t>
            </a:r>
            <a:r>
              <a:rPr sz="1200" spc="3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cualitativo,</a:t>
            </a:r>
            <a:r>
              <a:rPr sz="1200" spc="3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además</a:t>
            </a:r>
            <a:r>
              <a:rPr sz="1200" spc="3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3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asumió</a:t>
            </a:r>
            <a:r>
              <a:rPr sz="1200" spc="3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3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bondades</a:t>
            </a:r>
            <a:r>
              <a:rPr sz="1200" spc="3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32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método fenomenológico-</a:t>
            </a:r>
            <a:r>
              <a:rPr sz="1200" dirty="0">
                <a:latin typeface="Times New Roman"/>
                <a:cs typeface="Times New Roman"/>
              </a:rPr>
              <a:t>hermenéutico,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escenario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estuvo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representado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Universidad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Nacional </a:t>
            </a:r>
            <a:r>
              <a:rPr sz="1200" dirty="0">
                <a:latin typeface="Times New Roman"/>
                <a:cs typeface="Times New Roman"/>
              </a:rPr>
              <a:t>Experimental de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Llanos Centrales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“Rómulo Gallegos”,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sujetos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informantes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tres (03)</a:t>
            </a:r>
            <a:r>
              <a:rPr sz="1200" spc="-10" dirty="0">
                <a:latin typeface="Times New Roman"/>
                <a:cs typeface="Times New Roman"/>
              </a:rPr>
              <a:t> docentes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área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ciencias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económicas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precitada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universidad.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análisis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información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realizó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spc="-50" dirty="0">
                <a:latin typeface="Times New Roman"/>
                <a:cs typeface="Times New Roman"/>
              </a:rPr>
              <a:t>a </a:t>
            </a:r>
            <a:r>
              <a:rPr sz="1200" dirty="0">
                <a:latin typeface="Times New Roman"/>
                <a:cs typeface="Times New Roman"/>
              </a:rPr>
              <a:t>través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categorización,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estructuración,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triangulación,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vislumbrando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formación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integral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profesionales,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parte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universidad,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debiera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incluir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tres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grandes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componentes: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conocimientos </a:t>
            </a:r>
            <a:r>
              <a:rPr sz="1200" dirty="0">
                <a:latin typeface="Times New Roman"/>
                <a:cs typeface="Times New Roman"/>
              </a:rPr>
              <a:t>especiales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campo,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habilidades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técnicas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marco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conducta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actuación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profesional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donde </a:t>
            </a:r>
            <a:r>
              <a:rPr sz="1200" dirty="0">
                <a:latin typeface="Times New Roman"/>
                <a:cs typeface="Times New Roman"/>
              </a:rPr>
              <a:t>prevalezcan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valores,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humano,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social,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pensamiento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crítico,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investigador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creativo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que </a:t>
            </a:r>
            <a:r>
              <a:rPr sz="1200" dirty="0">
                <a:latin typeface="Times New Roman"/>
                <a:cs typeface="Times New Roman"/>
              </a:rPr>
              <a:t>contribuya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generación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calidad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humana.</a:t>
            </a:r>
            <a:r>
              <a:rPr sz="1200" spc="13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Lo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anterior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dio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paso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construcción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bases </a:t>
            </a:r>
            <a:r>
              <a:rPr sz="1200" dirty="0">
                <a:latin typeface="Times New Roman"/>
                <a:cs typeface="Times New Roman"/>
              </a:rPr>
              <a:t>humanísticas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metas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educativas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universitarias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milenio.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Donde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desprende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buena </a:t>
            </a:r>
            <a:r>
              <a:rPr sz="1200" dirty="0">
                <a:latin typeface="Times New Roman"/>
                <a:cs typeface="Times New Roman"/>
              </a:rPr>
              <a:t>educación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está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armonía,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auténtica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adaptación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todos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valores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siguiendo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jerarquía </a:t>
            </a:r>
            <a:r>
              <a:rPr sz="1200" dirty="0">
                <a:latin typeface="Times New Roman"/>
                <a:cs typeface="Times New Roman"/>
              </a:rPr>
              <a:t>establecida según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propia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naturaleza del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hombre.</a:t>
            </a:r>
            <a:endParaRPr sz="1200" dirty="0">
              <a:latin typeface="Times New Roman"/>
              <a:cs typeface="Times New Roman"/>
            </a:endParaRPr>
          </a:p>
          <a:p>
            <a:pPr marL="50800" algn="just">
              <a:lnSpc>
                <a:spcPct val="100000"/>
              </a:lnSpc>
              <a:spcBef>
                <a:spcPts val="5"/>
              </a:spcBef>
            </a:pPr>
            <a:r>
              <a:rPr sz="1200" b="1" spc="-10" dirty="0">
                <a:latin typeface="Times New Roman"/>
                <a:cs typeface="Times New Roman"/>
              </a:rPr>
              <a:t>Descriptores</a:t>
            </a:r>
            <a:r>
              <a:rPr sz="1200" spc="-10" dirty="0">
                <a:latin typeface="Times New Roman"/>
                <a:cs typeface="Times New Roman"/>
              </a:rPr>
              <a:t>: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Educación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Universitaria,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Calidad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Humana,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Profesores.</a:t>
            </a:r>
            <a:endParaRPr sz="1200" dirty="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5"/>
              </a:spcBef>
            </a:pPr>
            <a:endParaRPr sz="1200" dirty="0">
              <a:latin typeface="Times New Roman"/>
              <a:cs typeface="Times New Roman"/>
            </a:endParaRPr>
          </a:p>
          <a:p>
            <a:pPr marL="12700" marR="5080" algn="just">
              <a:lnSpc>
                <a:spcPct val="100000"/>
              </a:lnSpc>
              <a:spcBef>
                <a:spcPts val="5"/>
              </a:spcBef>
            </a:pPr>
            <a:r>
              <a:rPr sz="1200" b="1" dirty="0">
                <a:latin typeface="Times New Roman"/>
                <a:cs typeface="Times New Roman"/>
              </a:rPr>
              <a:t>Reseña</a:t>
            </a:r>
            <a:r>
              <a:rPr sz="1200" b="1" spc="3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Biográfica</a:t>
            </a:r>
            <a:r>
              <a:rPr sz="1200" dirty="0">
                <a:latin typeface="Times New Roman"/>
                <a:cs typeface="Times New Roman"/>
              </a:rPr>
              <a:t>: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Contador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Público,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Magister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Gerencia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Administrativa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(UNERG),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Dr.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Ciencias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Educación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(UNERG),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Postdoctor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Gerencia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Educativa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(UPEL).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Auditor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-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Zona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Educativa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Guárico. </a:t>
            </a:r>
            <a:r>
              <a:rPr sz="1200" dirty="0">
                <a:latin typeface="Times New Roman"/>
                <a:cs typeface="Times New Roman"/>
              </a:rPr>
              <a:t>Docente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Área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Ciencias</a:t>
            </a:r>
            <a:r>
              <a:rPr sz="1200" spc="3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Económicas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</a:t>
            </a:r>
            <a:r>
              <a:rPr sz="1100" dirty="0">
                <a:latin typeface="Times New Roman"/>
                <a:cs typeface="Times New Roman"/>
              </a:rPr>
              <a:t>UNERG</a:t>
            </a:r>
            <a:r>
              <a:rPr sz="1200" dirty="0">
                <a:latin typeface="Times New Roman"/>
                <a:cs typeface="Times New Roman"/>
              </a:rPr>
              <a:t>)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actualmente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Coordinador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Maestría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Gerencia</a:t>
            </a:r>
            <a:endParaRPr sz="1200" dirty="0">
              <a:latin typeface="Times New Roman"/>
              <a:cs typeface="Times New Roman"/>
            </a:endParaRPr>
          </a:p>
        </p:txBody>
      </p:sp>
      <p:sp>
        <p:nvSpPr>
          <p:cNvPr id="32" name="object 32"/>
          <p:cNvSpPr txBox="1"/>
          <p:nvPr/>
        </p:nvSpPr>
        <p:spPr>
          <a:xfrm>
            <a:off x="176580" y="8548352"/>
            <a:ext cx="1644650" cy="1943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410"/>
              </a:lnSpc>
            </a:pPr>
            <a:r>
              <a:rPr sz="1200" dirty="0">
                <a:latin typeface="Times New Roman"/>
                <a:cs typeface="Times New Roman"/>
              </a:rPr>
              <a:t>Administrativa</a:t>
            </a:r>
            <a:r>
              <a:rPr sz="1200" spc="-6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(UNERG).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3" name="object 33"/>
          <p:cNvSpPr txBox="1"/>
          <p:nvPr/>
        </p:nvSpPr>
        <p:spPr>
          <a:xfrm>
            <a:off x="6678294" y="8867173"/>
            <a:ext cx="101600" cy="1943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410"/>
              </a:lnSpc>
            </a:pPr>
            <a:r>
              <a:rPr sz="1200" b="1" spc="-50" dirty="0">
                <a:latin typeface="Times New Roman"/>
                <a:cs typeface="Times New Roman"/>
              </a:rPr>
              <a:t>8</a:t>
            </a:r>
            <a:endParaRPr sz="1200">
              <a:latin typeface="Times New Roman"/>
              <a:cs typeface="Times New Roman"/>
            </a:endParaRPr>
          </a:p>
        </p:txBody>
      </p:sp>
      <p:grpSp>
        <p:nvGrpSpPr>
          <p:cNvPr id="35" name="Grupo 34">
            <a:extLst>
              <a:ext uri="{FF2B5EF4-FFF2-40B4-BE49-F238E27FC236}">
                <a16:creationId xmlns:a16="http://schemas.microsoft.com/office/drawing/2014/main" id="{B1DAD8E6-6D75-3737-575D-D0133D0C7E29}"/>
              </a:ext>
            </a:extLst>
          </p:cNvPr>
          <p:cNvGrpSpPr/>
          <p:nvPr/>
        </p:nvGrpSpPr>
        <p:grpSpPr>
          <a:xfrm>
            <a:off x="192024" y="99280"/>
            <a:ext cx="6472351" cy="1452626"/>
            <a:chOff x="470065" y="1951410"/>
            <a:chExt cx="6665976" cy="1452626"/>
          </a:xfrm>
        </p:grpSpPr>
        <p:grpSp>
          <p:nvGrpSpPr>
            <p:cNvPr id="36" name="object 12">
              <a:extLst>
                <a:ext uri="{FF2B5EF4-FFF2-40B4-BE49-F238E27FC236}">
                  <a16:creationId xmlns:a16="http://schemas.microsoft.com/office/drawing/2014/main" id="{4B770ED9-7146-568D-B327-D34016F65226}"/>
                </a:ext>
              </a:extLst>
            </p:cNvPr>
            <p:cNvGrpSpPr/>
            <p:nvPr/>
          </p:nvGrpSpPr>
          <p:grpSpPr>
            <a:xfrm>
              <a:off x="470065" y="1951664"/>
              <a:ext cx="6665976" cy="1452372"/>
              <a:chOff x="96011" y="115823"/>
              <a:chExt cx="6665976" cy="1452372"/>
            </a:xfrm>
          </p:grpSpPr>
          <p:pic>
            <p:nvPicPr>
              <p:cNvPr id="40" name="object 13">
                <a:extLst>
                  <a:ext uri="{FF2B5EF4-FFF2-40B4-BE49-F238E27FC236}">
                    <a16:creationId xmlns:a16="http://schemas.microsoft.com/office/drawing/2014/main" id="{42EB7F85-CFE5-4B5F-277D-B248DBD330B7}"/>
                  </a:ext>
                </a:extLst>
              </p:cNvPr>
              <p:cNvPicPr/>
              <p:nvPr/>
            </p:nvPicPr>
            <p:blipFill>
              <a:blip r:embed="rId6" cstate="print"/>
              <a:stretch>
                <a:fillRect/>
              </a:stretch>
            </p:blipFill>
            <p:spPr>
              <a:xfrm>
                <a:off x="96011" y="115823"/>
                <a:ext cx="6665976" cy="1452372"/>
              </a:xfrm>
              <a:prstGeom prst="rect">
                <a:avLst/>
              </a:prstGeom>
            </p:spPr>
          </p:pic>
          <p:pic>
            <p:nvPicPr>
              <p:cNvPr id="41" name="object 14">
                <a:extLst>
                  <a:ext uri="{FF2B5EF4-FFF2-40B4-BE49-F238E27FC236}">
                    <a16:creationId xmlns:a16="http://schemas.microsoft.com/office/drawing/2014/main" id="{7628F060-BFBE-DFFB-0516-FC0802F662DA}"/>
                  </a:ext>
                </a:extLst>
              </p:cNvPr>
              <p:cNvPicPr/>
              <p:nvPr/>
            </p:nvPicPr>
            <p:blipFill>
              <a:blip r:embed="rId7" cstate="print"/>
              <a:stretch>
                <a:fillRect/>
              </a:stretch>
            </p:blipFill>
            <p:spPr>
              <a:xfrm>
                <a:off x="142849" y="142875"/>
                <a:ext cx="6572275" cy="1358646"/>
              </a:xfrm>
              <a:prstGeom prst="rect">
                <a:avLst/>
              </a:prstGeom>
            </p:spPr>
          </p:pic>
          <p:sp>
            <p:nvSpPr>
              <p:cNvPr id="42" name="object 15">
                <a:extLst>
                  <a:ext uri="{FF2B5EF4-FFF2-40B4-BE49-F238E27FC236}">
                    <a16:creationId xmlns:a16="http://schemas.microsoft.com/office/drawing/2014/main" id="{70EBCE7C-8D1E-1EED-0771-362E81EDE2E7}"/>
                  </a:ext>
                </a:extLst>
              </p:cNvPr>
              <p:cNvSpPr/>
              <p:nvPr/>
            </p:nvSpPr>
            <p:spPr>
              <a:xfrm>
                <a:off x="142849" y="142875"/>
                <a:ext cx="6572884" cy="1358900"/>
              </a:xfrm>
              <a:custGeom>
                <a:avLst/>
                <a:gdLst/>
                <a:ahLst/>
                <a:cxnLst/>
                <a:rect l="l" t="t" r="r" b="b"/>
                <a:pathLst>
                  <a:path w="6572884" h="1358900">
                    <a:moveTo>
                      <a:pt x="0" y="226441"/>
                    </a:moveTo>
                    <a:lnTo>
                      <a:pt x="4600" y="180795"/>
                    </a:lnTo>
                    <a:lnTo>
                      <a:pt x="17795" y="138285"/>
                    </a:lnTo>
                    <a:lnTo>
                      <a:pt x="38673" y="99820"/>
                    </a:lnTo>
                    <a:lnTo>
                      <a:pt x="66324" y="66309"/>
                    </a:lnTo>
                    <a:lnTo>
                      <a:pt x="99837" y="38663"/>
                    </a:lnTo>
                    <a:lnTo>
                      <a:pt x="138301" y="17789"/>
                    </a:lnTo>
                    <a:lnTo>
                      <a:pt x="180806" y="4599"/>
                    </a:lnTo>
                    <a:lnTo>
                      <a:pt x="226440" y="0"/>
                    </a:lnTo>
                    <a:lnTo>
                      <a:pt x="6345834" y="0"/>
                    </a:lnTo>
                    <a:lnTo>
                      <a:pt x="6391480" y="4599"/>
                    </a:lnTo>
                    <a:lnTo>
                      <a:pt x="6433990" y="17789"/>
                    </a:lnTo>
                    <a:lnTo>
                      <a:pt x="6472455" y="38663"/>
                    </a:lnTo>
                    <a:lnTo>
                      <a:pt x="6505965" y="66309"/>
                    </a:lnTo>
                    <a:lnTo>
                      <a:pt x="6533612" y="99820"/>
                    </a:lnTo>
                    <a:lnTo>
                      <a:pt x="6554485" y="138285"/>
                    </a:lnTo>
                    <a:lnTo>
                      <a:pt x="6567676" y="180795"/>
                    </a:lnTo>
                    <a:lnTo>
                      <a:pt x="6572275" y="226441"/>
                    </a:lnTo>
                    <a:lnTo>
                      <a:pt x="6572275" y="1132204"/>
                    </a:lnTo>
                    <a:lnTo>
                      <a:pt x="6567676" y="1177850"/>
                    </a:lnTo>
                    <a:lnTo>
                      <a:pt x="6554485" y="1220360"/>
                    </a:lnTo>
                    <a:lnTo>
                      <a:pt x="6533612" y="1258825"/>
                    </a:lnTo>
                    <a:lnTo>
                      <a:pt x="6505965" y="1292336"/>
                    </a:lnTo>
                    <a:lnTo>
                      <a:pt x="6472455" y="1319982"/>
                    </a:lnTo>
                    <a:lnTo>
                      <a:pt x="6433990" y="1340856"/>
                    </a:lnTo>
                    <a:lnTo>
                      <a:pt x="6391480" y="1354046"/>
                    </a:lnTo>
                    <a:lnTo>
                      <a:pt x="6345834" y="1358646"/>
                    </a:lnTo>
                    <a:lnTo>
                      <a:pt x="226440" y="1358646"/>
                    </a:lnTo>
                    <a:lnTo>
                      <a:pt x="180806" y="1354046"/>
                    </a:lnTo>
                    <a:lnTo>
                      <a:pt x="138301" y="1340856"/>
                    </a:lnTo>
                    <a:lnTo>
                      <a:pt x="99837" y="1319982"/>
                    </a:lnTo>
                    <a:lnTo>
                      <a:pt x="66324" y="1292336"/>
                    </a:lnTo>
                    <a:lnTo>
                      <a:pt x="38673" y="1258825"/>
                    </a:lnTo>
                    <a:lnTo>
                      <a:pt x="17795" y="1220360"/>
                    </a:lnTo>
                    <a:lnTo>
                      <a:pt x="4600" y="1177850"/>
                    </a:lnTo>
                    <a:lnTo>
                      <a:pt x="0" y="1132204"/>
                    </a:lnTo>
                    <a:lnTo>
                      <a:pt x="0" y="226441"/>
                    </a:lnTo>
                    <a:close/>
                  </a:path>
                </a:pathLst>
              </a:custGeom>
              <a:ln w="9525">
                <a:solidFill>
                  <a:srgbClr val="55CE74"/>
                </a:solidFill>
              </a:ln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pic>
            <p:nvPicPr>
              <p:cNvPr id="43" name="object 16">
                <a:extLst>
                  <a:ext uri="{FF2B5EF4-FFF2-40B4-BE49-F238E27FC236}">
                    <a16:creationId xmlns:a16="http://schemas.microsoft.com/office/drawing/2014/main" id="{F85237AF-357C-C042-2B36-7D9CBE2E3D1F}"/>
                  </a:ext>
                </a:extLst>
              </p:cNvPr>
              <p:cNvPicPr/>
              <p:nvPr/>
            </p:nvPicPr>
            <p:blipFill>
              <a:blip r:embed="rId8" cstate="print"/>
              <a:stretch>
                <a:fillRect/>
              </a:stretch>
            </p:blipFill>
            <p:spPr>
              <a:xfrm>
                <a:off x="2500248" y="305930"/>
                <a:ext cx="1714500" cy="733945"/>
              </a:xfrm>
              <a:prstGeom prst="rect">
                <a:avLst/>
              </a:prstGeom>
            </p:spPr>
          </p:pic>
        </p:grpSp>
        <p:sp>
          <p:nvSpPr>
            <p:cNvPr id="37" name="object 16">
              <a:extLst>
                <a:ext uri="{FF2B5EF4-FFF2-40B4-BE49-F238E27FC236}">
                  <a16:creationId xmlns:a16="http://schemas.microsoft.com/office/drawing/2014/main" id="{C2C9A84B-3ADF-AF58-FF5C-E3946738F550}"/>
                </a:ext>
              </a:extLst>
            </p:cNvPr>
            <p:cNvSpPr txBox="1"/>
            <p:nvPr/>
          </p:nvSpPr>
          <p:spPr>
            <a:xfrm>
              <a:off x="2775727" y="2875716"/>
              <a:ext cx="3332858" cy="391795"/>
            </a:xfrm>
            <a:prstGeom prst="rect">
              <a:avLst/>
            </a:prstGeom>
            <a:noFill/>
          </p:spPr>
          <p:txBody>
            <a:bodyPr vert="horz" wrap="square" lIns="0" tIns="12700" rIns="0" bIns="0" rtlCol="0">
              <a:spAutoFit/>
            </a:bodyPr>
            <a:lstStyle/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Volumen 4,  Número 1  Enero a Julio 2021</a:t>
              </a:r>
            </a:p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Revista Semestral. Venezuela</a:t>
              </a:r>
              <a:endParaRPr sz="1200" dirty="0">
                <a:latin typeface="Arial"/>
                <a:cs typeface="Arial"/>
              </a:endParaRPr>
            </a:p>
          </p:txBody>
        </p:sp>
        <p:pic>
          <p:nvPicPr>
            <p:cNvPr id="38" name="object 25">
              <a:extLst>
                <a:ext uri="{FF2B5EF4-FFF2-40B4-BE49-F238E27FC236}">
                  <a16:creationId xmlns:a16="http://schemas.microsoft.com/office/drawing/2014/main" id="{51264659-FBD7-7DB4-06DC-CB55C8186C0B}"/>
                </a:ext>
              </a:extLst>
            </p:cNvPr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470065" y="2027896"/>
              <a:ext cx="2305662" cy="1053903"/>
            </a:xfrm>
            <a:prstGeom prst="rect">
              <a:avLst/>
            </a:prstGeom>
          </p:spPr>
        </p:pic>
        <p:pic>
          <p:nvPicPr>
            <p:cNvPr id="39" name="object 31">
              <a:extLst>
                <a:ext uri="{FF2B5EF4-FFF2-40B4-BE49-F238E27FC236}">
                  <a16:creationId xmlns:a16="http://schemas.microsoft.com/office/drawing/2014/main" id="{260C56BD-04AD-0A5F-BB3A-43031561F81A}"/>
                </a:ext>
              </a:extLst>
            </p:cNvPr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4932681" y="1951410"/>
              <a:ext cx="1805304" cy="893889"/>
            </a:xfrm>
            <a:prstGeom prst="rect">
              <a:avLst/>
            </a:prstGeom>
          </p:spPr>
        </p:pic>
      </p:grpSp>
    </p:spTree>
  </p:cSld>
  <p:clrMapOvr>
    <a:masterClrMapping/>
  </p:clrMapOvr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94485" y="115823"/>
            <a:ext cx="6669405" cy="8926195"/>
            <a:chOff x="94485" y="115823"/>
            <a:chExt cx="6669405" cy="8926195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204216" y="8700516"/>
              <a:ext cx="6518148" cy="158496"/>
            </a:xfrm>
            <a:prstGeom prst="rect">
              <a:avLst/>
            </a:prstGeom>
          </p:spPr>
        </p:pic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96012" y="115823"/>
              <a:ext cx="6665976" cy="1452372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42849" y="142875"/>
              <a:ext cx="6572275" cy="1358646"/>
            </a:xfrm>
            <a:prstGeom prst="rect">
              <a:avLst/>
            </a:prstGeom>
          </p:spPr>
        </p:pic>
        <p:sp>
          <p:nvSpPr>
            <p:cNvPr id="6" name="object 6"/>
            <p:cNvSpPr/>
            <p:nvPr/>
          </p:nvSpPr>
          <p:spPr>
            <a:xfrm>
              <a:off x="142849" y="142875"/>
              <a:ext cx="6572884" cy="1358900"/>
            </a:xfrm>
            <a:custGeom>
              <a:avLst/>
              <a:gdLst/>
              <a:ahLst/>
              <a:cxnLst/>
              <a:rect l="l" t="t" r="r" b="b"/>
              <a:pathLst>
                <a:path w="6572884" h="1358900">
                  <a:moveTo>
                    <a:pt x="0" y="226441"/>
                  </a:moveTo>
                  <a:lnTo>
                    <a:pt x="4600" y="180795"/>
                  </a:lnTo>
                  <a:lnTo>
                    <a:pt x="17795" y="138285"/>
                  </a:lnTo>
                  <a:lnTo>
                    <a:pt x="38673" y="99820"/>
                  </a:lnTo>
                  <a:lnTo>
                    <a:pt x="66324" y="66309"/>
                  </a:lnTo>
                  <a:lnTo>
                    <a:pt x="99837" y="38663"/>
                  </a:lnTo>
                  <a:lnTo>
                    <a:pt x="138301" y="17789"/>
                  </a:lnTo>
                  <a:lnTo>
                    <a:pt x="180806" y="4599"/>
                  </a:lnTo>
                  <a:lnTo>
                    <a:pt x="226440" y="0"/>
                  </a:lnTo>
                  <a:lnTo>
                    <a:pt x="6345834" y="0"/>
                  </a:lnTo>
                  <a:lnTo>
                    <a:pt x="6391480" y="4599"/>
                  </a:lnTo>
                  <a:lnTo>
                    <a:pt x="6433990" y="17789"/>
                  </a:lnTo>
                  <a:lnTo>
                    <a:pt x="6472455" y="38663"/>
                  </a:lnTo>
                  <a:lnTo>
                    <a:pt x="6505965" y="66309"/>
                  </a:lnTo>
                  <a:lnTo>
                    <a:pt x="6533612" y="99820"/>
                  </a:lnTo>
                  <a:lnTo>
                    <a:pt x="6554485" y="138285"/>
                  </a:lnTo>
                  <a:lnTo>
                    <a:pt x="6567676" y="180795"/>
                  </a:lnTo>
                  <a:lnTo>
                    <a:pt x="6572275" y="226441"/>
                  </a:lnTo>
                  <a:lnTo>
                    <a:pt x="6572275" y="1132204"/>
                  </a:lnTo>
                  <a:lnTo>
                    <a:pt x="6567676" y="1177850"/>
                  </a:lnTo>
                  <a:lnTo>
                    <a:pt x="6554485" y="1220360"/>
                  </a:lnTo>
                  <a:lnTo>
                    <a:pt x="6533612" y="1258825"/>
                  </a:lnTo>
                  <a:lnTo>
                    <a:pt x="6505965" y="1292336"/>
                  </a:lnTo>
                  <a:lnTo>
                    <a:pt x="6472455" y="1319982"/>
                  </a:lnTo>
                  <a:lnTo>
                    <a:pt x="6433990" y="1340856"/>
                  </a:lnTo>
                  <a:lnTo>
                    <a:pt x="6391480" y="1354046"/>
                  </a:lnTo>
                  <a:lnTo>
                    <a:pt x="6345834" y="1358646"/>
                  </a:lnTo>
                  <a:lnTo>
                    <a:pt x="226440" y="1358646"/>
                  </a:lnTo>
                  <a:lnTo>
                    <a:pt x="180806" y="1354046"/>
                  </a:lnTo>
                  <a:lnTo>
                    <a:pt x="138301" y="1340856"/>
                  </a:lnTo>
                  <a:lnTo>
                    <a:pt x="99837" y="1319982"/>
                  </a:lnTo>
                  <a:lnTo>
                    <a:pt x="66324" y="1292336"/>
                  </a:lnTo>
                  <a:lnTo>
                    <a:pt x="38673" y="1258825"/>
                  </a:lnTo>
                  <a:lnTo>
                    <a:pt x="17795" y="1220360"/>
                  </a:lnTo>
                  <a:lnTo>
                    <a:pt x="4600" y="1177850"/>
                  </a:lnTo>
                  <a:lnTo>
                    <a:pt x="0" y="1132204"/>
                  </a:lnTo>
                  <a:lnTo>
                    <a:pt x="0" y="226441"/>
                  </a:lnTo>
                  <a:close/>
                </a:path>
              </a:pathLst>
            </a:custGeom>
            <a:ln w="9525">
              <a:solidFill>
                <a:srgbClr val="55CE7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" name="object 7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2500248" y="305930"/>
              <a:ext cx="1714500" cy="733945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2738628" y="1024127"/>
              <a:ext cx="1897379" cy="371855"/>
            </a:xfrm>
            <a:prstGeom prst="rect">
              <a:avLst/>
            </a:prstGeom>
          </p:spPr>
        </p:pic>
        <p:pic>
          <p:nvPicPr>
            <p:cNvPr id="9" name="object 9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4401312" y="1024127"/>
              <a:ext cx="1577339" cy="371855"/>
            </a:xfrm>
            <a:prstGeom prst="rect">
              <a:avLst/>
            </a:prstGeom>
          </p:spPr>
        </p:pic>
        <p:pic>
          <p:nvPicPr>
            <p:cNvPr id="10" name="object 10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3169920" y="1207007"/>
              <a:ext cx="1546859" cy="371855"/>
            </a:xfrm>
            <a:prstGeom prst="rect">
              <a:avLst/>
            </a:prstGeom>
          </p:spPr>
        </p:pic>
        <p:pic>
          <p:nvPicPr>
            <p:cNvPr id="11" name="object 11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4482083" y="1207007"/>
              <a:ext cx="284988" cy="371855"/>
            </a:xfrm>
            <a:prstGeom prst="rect">
              <a:avLst/>
            </a:prstGeom>
          </p:spPr>
        </p:pic>
        <p:pic>
          <p:nvPicPr>
            <p:cNvPr id="12" name="object 12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4571999" y="1207007"/>
              <a:ext cx="1013460" cy="371855"/>
            </a:xfrm>
            <a:prstGeom prst="rect">
              <a:avLst/>
            </a:prstGeom>
          </p:spPr>
        </p:pic>
        <p:pic>
          <p:nvPicPr>
            <p:cNvPr id="13" name="object 13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324612" y="234695"/>
              <a:ext cx="1719072" cy="1341120"/>
            </a:xfrm>
            <a:prstGeom prst="rect">
              <a:avLst/>
            </a:prstGeom>
          </p:spPr>
        </p:pic>
        <p:pic>
          <p:nvPicPr>
            <p:cNvPr id="14" name="object 14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5606795" y="8193022"/>
              <a:ext cx="1092707" cy="848868"/>
            </a:xfrm>
            <a:prstGeom prst="rect">
              <a:avLst/>
            </a:prstGeom>
          </p:spPr>
        </p:pic>
        <p:pic>
          <p:nvPicPr>
            <p:cNvPr id="15" name="object 15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109728" y="8193022"/>
              <a:ext cx="1092708" cy="848868"/>
            </a:xfrm>
            <a:prstGeom prst="rect">
              <a:avLst/>
            </a:prstGeom>
          </p:spPr>
        </p:pic>
      </p:grpSp>
      <p:sp>
        <p:nvSpPr>
          <p:cNvPr id="16" name="object 16"/>
          <p:cNvSpPr txBox="1"/>
          <p:nvPr/>
        </p:nvSpPr>
        <p:spPr>
          <a:xfrm>
            <a:off x="214071" y="1068451"/>
            <a:ext cx="6425565" cy="693547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071495" marR="772795" indent="-431800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Arial"/>
                <a:cs typeface="Arial"/>
              </a:rPr>
              <a:t>6ta.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Edición</a:t>
            </a:r>
            <a:r>
              <a:rPr sz="1200" b="1" spc="-10" dirty="0">
                <a:latin typeface="Arial"/>
                <a:cs typeface="Arial"/>
              </a:rPr>
              <a:t> Volumen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I</a:t>
            </a:r>
            <a:r>
              <a:rPr sz="1200" b="1" spc="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Enero</a:t>
            </a:r>
            <a:r>
              <a:rPr sz="1200" b="1" spc="-3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a</a:t>
            </a:r>
            <a:r>
              <a:rPr sz="1200" b="1" spc="-2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Julio</a:t>
            </a:r>
            <a:r>
              <a:rPr sz="1200" b="1" spc="-5" dirty="0">
                <a:latin typeface="Arial"/>
                <a:cs typeface="Arial"/>
              </a:rPr>
              <a:t> </a:t>
            </a:r>
            <a:r>
              <a:rPr sz="1200" b="1" spc="-20" dirty="0">
                <a:latin typeface="Arial"/>
                <a:cs typeface="Arial"/>
              </a:rPr>
              <a:t>2021 </a:t>
            </a:r>
            <a:r>
              <a:rPr sz="1200" b="1" dirty="0">
                <a:latin typeface="Arial"/>
                <a:cs typeface="Arial"/>
              </a:rPr>
              <a:t>Revista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Semestral-</a:t>
            </a:r>
            <a:r>
              <a:rPr sz="1200" b="1" spc="-40" dirty="0">
                <a:latin typeface="Arial"/>
                <a:cs typeface="Arial"/>
              </a:rPr>
              <a:t> </a:t>
            </a:r>
            <a:r>
              <a:rPr sz="1200" b="1" spc="-10" dirty="0">
                <a:latin typeface="Arial"/>
                <a:cs typeface="Arial"/>
              </a:rPr>
              <a:t>Venezuela</a:t>
            </a:r>
            <a:endParaRPr sz="1200">
              <a:latin typeface="Arial"/>
              <a:cs typeface="Arial"/>
            </a:endParaRPr>
          </a:p>
          <a:p>
            <a:pPr algn="ctr">
              <a:lnSpc>
                <a:spcPct val="100000"/>
              </a:lnSpc>
              <a:spcBef>
                <a:spcPts val="1120"/>
              </a:spcBef>
            </a:pPr>
            <a:r>
              <a:rPr sz="1200" b="1" spc="-10" dirty="0">
                <a:latin typeface="Times New Roman"/>
                <a:cs typeface="Times New Roman"/>
              </a:rPr>
              <a:t>INTRODUCCION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60"/>
              </a:spcBef>
            </a:pPr>
            <a:endParaRPr sz="1200">
              <a:latin typeface="Times New Roman"/>
              <a:cs typeface="Times New Roman"/>
            </a:endParaRPr>
          </a:p>
          <a:p>
            <a:pPr marL="375285" marR="6350" indent="-36322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servicio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comunitario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conforma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eje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integrador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efectivo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acción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docencia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universidad, </a:t>
            </a:r>
            <a:r>
              <a:rPr sz="1200" dirty="0">
                <a:latin typeface="Times New Roman"/>
                <a:cs typeface="Times New Roman"/>
              </a:rPr>
              <a:t>porque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está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constituido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modo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conocimiento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aprendizajes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fortalece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formación </a:t>
            </a:r>
            <a:r>
              <a:rPr sz="1200" dirty="0">
                <a:latin typeface="Times New Roman"/>
                <a:cs typeface="Times New Roman"/>
              </a:rPr>
              <a:t>integral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sensibilidad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social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futuro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profesional,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esta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manera</a:t>
            </a:r>
            <a:r>
              <a:rPr sz="1200" spc="15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servicio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comunitario </a:t>
            </a:r>
            <a:r>
              <a:rPr sz="1200" dirty="0">
                <a:latin typeface="Times New Roman"/>
                <a:cs typeface="Times New Roman"/>
              </a:rPr>
              <a:t>forma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fuente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invaluable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aprendizaje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realidad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social,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porque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permite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partir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sus </a:t>
            </a:r>
            <a:r>
              <a:rPr sz="1200" dirty="0">
                <a:latin typeface="Times New Roman"/>
                <a:cs typeface="Times New Roman"/>
              </a:rPr>
              <a:t>implicaciones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educativas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hacer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vivencias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3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enfrentan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estudiantes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toma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decisiones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3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</a:t>
            </a:r>
            <a:r>
              <a:rPr sz="1200" spc="3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fortalecimiento</a:t>
            </a:r>
            <a:r>
              <a:rPr sz="1200" spc="3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sus</a:t>
            </a:r>
            <a:r>
              <a:rPr sz="1200" spc="3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valores</a:t>
            </a:r>
            <a:r>
              <a:rPr sz="1200" spc="3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éticos,</a:t>
            </a:r>
            <a:r>
              <a:rPr sz="1200" spc="3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sociales</a:t>
            </a:r>
            <a:r>
              <a:rPr sz="1200" spc="3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3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humanos.</a:t>
            </a:r>
            <a:r>
              <a:rPr sz="1200" spc="3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modo</a:t>
            </a:r>
            <a:r>
              <a:rPr sz="1200" spc="3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3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39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servicio </a:t>
            </a:r>
            <a:r>
              <a:rPr sz="1200" dirty="0">
                <a:latin typeface="Times New Roman"/>
                <a:cs typeface="Times New Roman"/>
              </a:rPr>
              <a:t>comunitario</a:t>
            </a:r>
            <a:r>
              <a:rPr sz="1200" spc="3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representa</a:t>
            </a:r>
            <a:r>
              <a:rPr sz="1200" spc="3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3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acción</a:t>
            </a:r>
            <a:r>
              <a:rPr sz="1200" spc="3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educativa</a:t>
            </a:r>
            <a:r>
              <a:rPr sz="1200" spc="3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mucha</a:t>
            </a:r>
            <a:r>
              <a:rPr sz="1200" spc="3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importancia</a:t>
            </a:r>
            <a:r>
              <a:rPr sz="1200" spc="3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3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3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hacer</a:t>
            </a:r>
            <a:r>
              <a:rPr sz="1200" spc="3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33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educar </a:t>
            </a:r>
            <a:r>
              <a:rPr sz="1200" dirty="0">
                <a:latin typeface="Times New Roman"/>
                <a:cs typeface="Times New Roman"/>
              </a:rPr>
              <a:t>universitario,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porque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partir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sus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lineamientos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cognitivos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abren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espacios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relacionales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 </a:t>
            </a:r>
            <a:r>
              <a:rPr sz="1200" dirty="0">
                <a:latin typeface="Times New Roman"/>
                <a:cs typeface="Times New Roman"/>
              </a:rPr>
              <a:t>existencia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experiencia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ética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social,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experiencia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importante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valor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hacer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transformación en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convivencia.</a:t>
            </a:r>
            <a:endParaRPr sz="1200">
              <a:latin typeface="Times New Roman"/>
              <a:cs typeface="Times New Roman"/>
            </a:endParaRPr>
          </a:p>
          <a:p>
            <a:pPr marL="375285" marR="5080" indent="-36322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hacer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educar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tenemos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nosotros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educadores</a:t>
            </a:r>
            <a:r>
              <a:rPr sz="1200" spc="3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compromiso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estar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conscientemente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el </a:t>
            </a:r>
            <a:r>
              <a:rPr sz="1200" dirty="0">
                <a:latin typeface="Times New Roman"/>
                <a:cs typeface="Times New Roman"/>
              </a:rPr>
              <a:t>interés,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proporcionar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espacios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relacionales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convivencia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ética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social,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esto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necesario </a:t>
            </a:r>
            <a:r>
              <a:rPr sz="1200" dirty="0">
                <a:latin typeface="Times New Roman"/>
                <a:cs typeface="Times New Roman"/>
              </a:rPr>
              <a:t>porque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nuestros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estudiantes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necesitan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 acompañamiento,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sus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procesos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vivir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acciones</a:t>
            </a:r>
            <a:r>
              <a:rPr sz="1200" spc="-10" dirty="0">
                <a:latin typeface="Times New Roman"/>
                <a:cs typeface="Times New Roman"/>
              </a:rPr>
              <a:t> éticas </a:t>
            </a:r>
            <a:r>
              <a:rPr sz="1200" dirty="0">
                <a:latin typeface="Times New Roman"/>
                <a:cs typeface="Times New Roman"/>
              </a:rPr>
              <a:t>consciente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formación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profesional,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sean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unos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profesionales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responsables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sus </a:t>
            </a:r>
            <a:r>
              <a:rPr sz="1200" dirty="0">
                <a:latin typeface="Times New Roman"/>
                <a:cs typeface="Times New Roman"/>
              </a:rPr>
              <a:t>actos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profesionales.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educador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hace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educación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ética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social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está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siempre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emoción</a:t>
            </a:r>
            <a:r>
              <a:rPr sz="1200" spc="19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9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revisar</a:t>
            </a:r>
            <a:r>
              <a:rPr sz="1200" spc="19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permanentemente</a:t>
            </a:r>
            <a:r>
              <a:rPr sz="1200" spc="19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sus</a:t>
            </a:r>
            <a:r>
              <a:rPr sz="1200" spc="19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fundamentos</a:t>
            </a:r>
            <a:r>
              <a:rPr sz="1200" spc="19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educativos,</a:t>
            </a:r>
            <a:r>
              <a:rPr sz="1200" spc="20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18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poder</a:t>
            </a:r>
            <a:r>
              <a:rPr sz="1200" spc="195" dirty="0">
                <a:latin typeface="Times New Roman"/>
                <a:cs typeface="Times New Roman"/>
              </a:rPr>
              <a:t>  </a:t>
            </a:r>
            <a:r>
              <a:rPr sz="1200" spc="-10" dirty="0">
                <a:latin typeface="Times New Roman"/>
                <a:cs typeface="Times New Roman"/>
              </a:rPr>
              <a:t>ayudar </a:t>
            </a:r>
            <a:r>
              <a:rPr sz="1200" dirty="0">
                <a:latin typeface="Times New Roman"/>
                <a:cs typeface="Times New Roman"/>
              </a:rPr>
              <a:t>coherentemente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estudiantes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 hoy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siempre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serán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futuro,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modo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 hacerlo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mirar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importancia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discurso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educativo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servicio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comunitario,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esta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monografía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presentamos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espacio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conversación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este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interés,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decir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ser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mejores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educadores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guiar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mejores </a:t>
            </a:r>
            <a:r>
              <a:rPr sz="1200" dirty="0">
                <a:latin typeface="Times New Roman"/>
                <a:cs typeface="Times New Roman"/>
              </a:rPr>
              <a:t>estudiantes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convivir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ético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consciente.</a:t>
            </a:r>
            <a:endParaRPr sz="1200">
              <a:latin typeface="Times New Roman"/>
              <a:cs typeface="Times New Roman"/>
            </a:endParaRPr>
          </a:p>
          <a:p>
            <a:pPr marL="375285" marR="5080" indent="-363220" algn="just">
              <a:lnSpc>
                <a:spcPct val="100000"/>
              </a:lnSpc>
              <a:spcBef>
                <a:spcPts val="5"/>
              </a:spcBef>
            </a:pP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esta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investigación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aborda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objetivo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general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analizar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hacer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3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servicio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comunitario</a:t>
            </a:r>
            <a:r>
              <a:rPr sz="1200" spc="3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formación</a:t>
            </a:r>
            <a:r>
              <a:rPr sz="1200" spc="16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ética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social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estudiantes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sector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universitario,</a:t>
            </a:r>
            <a:r>
              <a:rPr sz="1200" spc="16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bajo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modalidad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 </a:t>
            </a:r>
            <a:r>
              <a:rPr sz="1200" dirty="0">
                <a:latin typeface="Times New Roman"/>
                <a:cs typeface="Times New Roman"/>
              </a:rPr>
              <a:t>investigación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4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tipo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Documental,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cuyo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diseño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investigación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tipo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bibliográfico,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el </a:t>
            </a:r>
            <a:r>
              <a:rPr sz="1200" dirty="0">
                <a:latin typeface="Times New Roman"/>
                <a:cs typeface="Times New Roman"/>
              </a:rPr>
              <a:t>método</a:t>
            </a:r>
            <a:r>
              <a:rPr sz="1200" spc="4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utilizado</a:t>
            </a:r>
            <a:r>
              <a:rPr sz="1200" spc="4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4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4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investigación</a:t>
            </a:r>
            <a:r>
              <a:rPr sz="1200" spc="4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fue</a:t>
            </a:r>
            <a:r>
              <a:rPr sz="1200" spc="4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4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método</a:t>
            </a:r>
            <a:r>
              <a:rPr sz="1200" spc="4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Analítico.</a:t>
            </a:r>
            <a:r>
              <a:rPr sz="1200" spc="4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Dicha</a:t>
            </a:r>
            <a:r>
              <a:rPr sz="1200" spc="44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investigación</a:t>
            </a:r>
            <a:r>
              <a:rPr sz="1200" spc="459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esta </a:t>
            </a:r>
            <a:r>
              <a:rPr sz="1200" dirty="0">
                <a:latin typeface="Times New Roman"/>
                <a:cs typeface="Times New Roman"/>
              </a:rPr>
              <a:t>esquematizada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siguiente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manera: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Capítulo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 describe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problema,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objetivos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generales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específicos,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justificación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alcance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investigación.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Capítulo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II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ámbito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teórico;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describen</a:t>
            </a:r>
            <a:r>
              <a:rPr sz="1200" spc="3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antecedentes</a:t>
            </a:r>
            <a:r>
              <a:rPr sz="1200" spc="3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investigaciones</a:t>
            </a:r>
            <a:r>
              <a:rPr sz="1200" spc="3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internacionales</a:t>
            </a:r>
            <a:r>
              <a:rPr sz="1200" spc="3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3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nacionales,</a:t>
            </a:r>
            <a:r>
              <a:rPr sz="1200" spc="3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igual</a:t>
            </a:r>
            <a:r>
              <a:rPr sz="1200" spc="3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manera</a:t>
            </a:r>
            <a:r>
              <a:rPr sz="1200" spc="34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describen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teorías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entrada,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escenario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epistémico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fundamentos</a:t>
            </a:r>
            <a:r>
              <a:rPr sz="1200" spc="40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legales.</a:t>
            </a:r>
            <a:r>
              <a:rPr sz="1200" spc="4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Capítulo</a:t>
            </a:r>
            <a:endParaRPr sz="1200">
              <a:latin typeface="Times New Roman"/>
              <a:cs typeface="Times New Roman"/>
            </a:endParaRPr>
          </a:p>
          <a:p>
            <a:pPr marL="375285" marR="5715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III</a:t>
            </a:r>
            <a:r>
              <a:rPr sz="1200" spc="3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3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abordaje</a:t>
            </a:r>
            <a:r>
              <a:rPr sz="1200" spc="3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epistémico</a:t>
            </a:r>
            <a:r>
              <a:rPr sz="1200" spc="3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metodológico.</a:t>
            </a:r>
            <a:r>
              <a:rPr sz="1200" spc="3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Allí</a:t>
            </a:r>
            <a:r>
              <a:rPr sz="1200" spc="3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3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presenta</a:t>
            </a:r>
            <a:r>
              <a:rPr sz="1200" spc="3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3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posición</a:t>
            </a:r>
            <a:r>
              <a:rPr sz="1200" spc="3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epistemológica</a:t>
            </a:r>
            <a:r>
              <a:rPr sz="1200" spc="3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4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investigación,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paradigma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investigativo,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enfoque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demarca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ruta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investigativa,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método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 </a:t>
            </a:r>
            <a:r>
              <a:rPr sz="1200" dirty="0">
                <a:latin typeface="Times New Roman"/>
                <a:cs typeface="Times New Roman"/>
              </a:rPr>
              <a:t>investigación,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ruta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investigativa,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contexto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escenario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investigación.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Informantes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clave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spc="-50" dirty="0">
                <a:latin typeface="Times New Roman"/>
                <a:cs typeface="Times New Roman"/>
              </a:rPr>
              <a:t>y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3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técnicas</a:t>
            </a:r>
            <a:r>
              <a:rPr sz="1200" spc="3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interpretación</a:t>
            </a:r>
            <a:r>
              <a:rPr sz="1200" spc="3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3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hallazgos.</a:t>
            </a:r>
            <a:r>
              <a:rPr sz="1200" spc="3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3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3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Capítulo</a:t>
            </a:r>
            <a:r>
              <a:rPr sz="1200" spc="3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IV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3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hace</a:t>
            </a:r>
            <a:r>
              <a:rPr sz="1200" spc="3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referencia</a:t>
            </a:r>
            <a:r>
              <a:rPr sz="1200" spc="3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32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las </a:t>
            </a:r>
            <a:r>
              <a:rPr sz="1200" dirty="0">
                <a:latin typeface="Times New Roman"/>
                <a:cs typeface="Times New Roman"/>
              </a:rPr>
              <a:t>Conclusiones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finalmente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-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presentan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-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referencias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bibliográficas.</a:t>
            </a:r>
            <a:endParaRPr sz="1200">
              <a:latin typeface="Times New Roman"/>
              <a:cs typeface="Times New Roman"/>
            </a:endParaRPr>
          </a:p>
        </p:txBody>
      </p:sp>
      <p:pic>
        <p:nvPicPr>
          <p:cNvPr id="17" name="object 17"/>
          <p:cNvPicPr/>
          <p:nvPr/>
        </p:nvPicPr>
        <p:blipFill>
          <a:blip r:embed="rId13" cstate="print"/>
          <a:stretch>
            <a:fillRect/>
          </a:stretch>
        </p:blipFill>
        <p:spPr>
          <a:xfrm>
            <a:off x="4581144" y="165671"/>
            <a:ext cx="1805304" cy="893889"/>
          </a:xfrm>
          <a:prstGeom prst="rect">
            <a:avLst/>
          </a:prstGeom>
        </p:spPr>
      </p:pic>
      <p:sp>
        <p:nvSpPr>
          <p:cNvPr id="18" name="object 18"/>
          <p:cNvSpPr txBox="1"/>
          <p:nvPr/>
        </p:nvSpPr>
        <p:spPr>
          <a:xfrm>
            <a:off x="1216863" y="8261840"/>
            <a:ext cx="4410710" cy="372745"/>
          </a:xfrm>
          <a:prstGeom prst="rect">
            <a:avLst/>
          </a:prstGeom>
        </p:spPr>
        <p:txBody>
          <a:bodyPr vert="horz" wrap="square" lIns="0" tIns="6350" rIns="0" bIns="0" rtlCol="0">
            <a:spAutoFit/>
          </a:bodyPr>
          <a:lstStyle/>
          <a:p>
            <a:pPr marL="925830" marR="5080" indent="-913765">
              <a:lnSpc>
                <a:spcPts val="1400"/>
              </a:lnSpc>
              <a:spcBef>
                <a:spcPts val="50"/>
              </a:spcBef>
            </a:pPr>
            <a:r>
              <a:rPr sz="1200" b="1" dirty="0">
                <a:latin typeface="Times New Roman"/>
                <a:cs typeface="Times New Roman"/>
              </a:rPr>
              <a:t>El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Hacer</a:t>
            </a:r>
            <a:r>
              <a:rPr sz="1200" b="1" spc="-4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del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Servicio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Comunitario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en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la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Formación</a:t>
            </a:r>
            <a:r>
              <a:rPr sz="1200" b="1" spc="27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Ética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Social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spc="-25" dirty="0">
                <a:latin typeface="Times New Roman"/>
                <a:cs typeface="Times New Roman"/>
              </a:rPr>
              <a:t>de </a:t>
            </a:r>
            <a:r>
              <a:rPr sz="1200" b="1" dirty="0">
                <a:latin typeface="Times New Roman"/>
                <a:cs typeface="Times New Roman"/>
              </a:rPr>
              <a:t>los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Estudiantes</a:t>
            </a:r>
            <a:r>
              <a:rPr sz="1200" b="1" spc="-4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del</a:t>
            </a:r>
            <a:r>
              <a:rPr sz="1200" b="1" spc="-1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Sector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Universitario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2715260" y="8823586"/>
            <a:ext cx="1704339" cy="1943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410"/>
              </a:lnSpc>
            </a:pPr>
            <a:r>
              <a:rPr sz="1200" b="1" dirty="0">
                <a:latin typeface="Times New Roman"/>
                <a:cs typeface="Times New Roman"/>
              </a:rPr>
              <a:t>Especialista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Lelis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Rondón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20" name="object 20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07645">
              <a:lnSpc>
                <a:spcPts val="1410"/>
              </a:lnSpc>
            </a:pPr>
            <a:fld id="{81D60167-4931-47E6-BA6A-407CBD079E47}" type="slidenum">
              <a:rPr b="1" spc="-25" dirty="0">
                <a:latin typeface="Times New Roman"/>
                <a:cs typeface="Times New Roman"/>
              </a:rPr>
              <a:t>80</a:t>
            </a:fld>
            <a:endParaRPr b="1" spc="-25" dirty="0">
              <a:latin typeface="Times New Roman"/>
              <a:cs typeface="Times New Roman"/>
            </a:endParaRPr>
          </a:p>
        </p:txBody>
      </p:sp>
      <p:grpSp>
        <p:nvGrpSpPr>
          <p:cNvPr id="21" name="Grupo 20">
            <a:extLst>
              <a:ext uri="{FF2B5EF4-FFF2-40B4-BE49-F238E27FC236}">
                <a16:creationId xmlns:a16="http://schemas.microsoft.com/office/drawing/2014/main" id="{990CC3FB-0275-8B55-3CC1-88FA8EC07402}"/>
              </a:ext>
            </a:extLst>
          </p:cNvPr>
          <p:cNvGrpSpPr/>
          <p:nvPr/>
        </p:nvGrpSpPr>
        <p:grpSpPr>
          <a:xfrm>
            <a:off x="109728" y="115569"/>
            <a:ext cx="6665976" cy="1452626"/>
            <a:chOff x="470065" y="1951410"/>
            <a:chExt cx="6665976" cy="1452626"/>
          </a:xfrm>
        </p:grpSpPr>
        <p:grpSp>
          <p:nvGrpSpPr>
            <p:cNvPr id="22" name="object 12">
              <a:extLst>
                <a:ext uri="{FF2B5EF4-FFF2-40B4-BE49-F238E27FC236}">
                  <a16:creationId xmlns:a16="http://schemas.microsoft.com/office/drawing/2014/main" id="{266E96F2-1BBC-5EC8-AFD2-2783D9BB383A}"/>
                </a:ext>
              </a:extLst>
            </p:cNvPr>
            <p:cNvGrpSpPr/>
            <p:nvPr/>
          </p:nvGrpSpPr>
          <p:grpSpPr>
            <a:xfrm>
              <a:off x="470065" y="1951664"/>
              <a:ext cx="6665976" cy="1452372"/>
              <a:chOff x="96011" y="115823"/>
              <a:chExt cx="6665976" cy="1452372"/>
            </a:xfrm>
          </p:grpSpPr>
          <p:pic>
            <p:nvPicPr>
              <p:cNvPr id="26" name="object 13">
                <a:extLst>
                  <a:ext uri="{FF2B5EF4-FFF2-40B4-BE49-F238E27FC236}">
                    <a16:creationId xmlns:a16="http://schemas.microsoft.com/office/drawing/2014/main" id="{9DDB2A10-4DAA-ACDB-CBA7-85B8D6187563}"/>
                  </a:ext>
                </a:extLst>
              </p:cNvPr>
              <p:cNvPicPr/>
              <p:nvPr/>
            </p:nvPicPr>
            <p:blipFill>
              <a:blip r:embed="rId3" cstate="print"/>
              <a:stretch>
                <a:fillRect/>
              </a:stretch>
            </p:blipFill>
            <p:spPr>
              <a:xfrm>
                <a:off x="96011" y="115823"/>
                <a:ext cx="6665976" cy="1452372"/>
              </a:xfrm>
              <a:prstGeom prst="rect">
                <a:avLst/>
              </a:prstGeom>
            </p:spPr>
          </p:pic>
          <p:pic>
            <p:nvPicPr>
              <p:cNvPr id="27" name="object 14">
                <a:extLst>
                  <a:ext uri="{FF2B5EF4-FFF2-40B4-BE49-F238E27FC236}">
                    <a16:creationId xmlns:a16="http://schemas.microsoft.com/office/drawing/2014/main" id="{5A72A34C-4729-3EC4-C161-EE8BF7274F90}"/>
                  </a:ext>
                </a:extLst>
              </p:cNvPr>
              <p:cNvPicPr/>
              <p:nvPr/>
            </p:nvPicPr>
            <p:blipFill>
              <a:blip r:embed="rId4" cstate="print"/>
              <a:stretch>
                <a:fillRect/>
              </a:stretch>
            </p:blipFill>
            <p:spPr>
              <a:xfrm>
                <a:off x="142849" y="142875"/>
                <a:ext cx="6572275" cy="1358646"/>
              </a:xfrm>
              <a:prstGeom prst="rect">
                <a:avLst/>
              </a:prstGeom>
            </p:spPr>
          </p:pic>
          <p:sp>
            <p:nvSpPr>
              <p:cNvPr id="28" name="object 15">
                <a:extLst>
                  <a:ext uri="{FF2B5EF4-FFF2-40B4-BE49-F238E27FC236}">
                    <a16:creationId xmlns:a16="http://schemas.microsoft.com/office/drawing/2014/main" id="{4C9A9E51-77B3-BDEC-C2B3-9E832CA01363}"/>
                  </a:ext>
                </a:extLst>
              </p:cNvPr>
              <p:cNvSpPr/>
              <p:nvPr/>
            </p:nvSpPr>
            <p:spPr>
              <a:xfrm>
                <a:off x="142849" y="142875"/>
                <a:ext cx="6572884" cy="1358900"/>
              </a:xfrm>
              <a:custGeom>
                <a:avLst/>
                <a:gdLst/>
                <a:ahLst/>
                <a:cxnLst/>
                <a:rect l="l" t="t" r="r" b="b"/>
                <a:pathLst>
                  <a:path w="6572884" h="1358900">
                    <a:moveTo>
                      <a:pt x="0" y="226441"/>
                    </a:moveTo>
                    <a:lnTo>
                      <a:pt x="4600" y="180795"/>
                    </a:lnTo>
                    <a:lnTo>
                      <a:pt x="17795" y="138285"/>
                    </a:lnTo>
                    <a:lnTo>
                      <a:pt x="38673" y="99820"/>
                    </a:lnTo>
                    <a:lnTo>
                      <a:pt x="66324" y="66309"/>
                    </a:lnTo>
                    <a:lnTo>
                      <a:pt x="99837" y="38663"/>
                    </a:lnTo>
                    <a:lnTo>
                      <a:pt x="138301" y="17789"/>
                    </a:lnTo>
                    <a:lnTo>
                      <a:pt x="180806" y="4599"/>
                    </a:lnTo>
                    <a:lnTo>
                      <a:pt x="226440" y="0"/>
                    </a:lnTo>
                    <a:lnTo>
                      <a:pt x="6345834" y="0"/>
                    </a:lnTo>
                    <a:lnTo>
                      <a:pt x="6391480" y="4599"/>
                    </a:lnTo>
                    <a:lnTo>
                      <a:pt x="6433990" y="17789"/>
                    </a:lnTo>
                    <a:lnTo>
                      <a:pt x="6472455" y="38663"/>
                    </a:lnTo>
                    <a:lnTo>
                      <a:pt x="6505965" y="66309"/>
                    </a:lnTo>
                    <a:lnTo>
                      <a:pt x="6533612" y="99820"/>
                    </a:lnTo>
                    <a:lnTo>
                      <a:pt x="6554485" y="138285"/>
                    </a:lnTo>
                    <a:lnTo>
                      <a:pt x="6567676" y="180795"/>
                    </a:lnTo>
                    <a:lnTo>
                      <a:pt x="6572275" y="226441"/>
                    </a:lnTo>
                    <a:lnTo>
                      <a:pt x="6572275" y="1132204"/>
                    </a:lnTo>
                    <a:lnTo>
                      <a:pt x="6567676" y="1177850"/>
                    </a:lnTo>
                    <a:lnTo>
                      <a:pt x="6554485" y="1220360"/>
                    </a:lnTo>
                    <a:lnTo>
                      <a:pt x="6533612" y="1258825"/>
                    </a:lnTo>
                    <a:lnTo>
                      <a:pt x="6505965" y="1292336"/>
                    </a:lnTo>
                    <a:lnTo>
                      <a:pt x="6472455" y="1319982"/>
                    </a:lnTo>
                    <a:lnTo>
                      <a:pt x="6433990" y="1340856"/>
                    </a:lnTo>
                    <a:lnTo>
                      <a:pt x="6391480" y="1354046"/>
                    </a:lnTo>
                    <a:lnTo>
                      <a:pt x="6345834" y="1358646"/>
                    </a:lnTo>
                    <a:lnTo>
                      <a:pt x="226440" y="1358646"/>
                    </a:lnTo>
                    <a:lnTo>
                      <a:pt x="180806" y="1354046"/>
                    </a:lnTo>
                    <a:lnTo>
                      <a:pt x="138301" y="1340856"/>
                    </a:lnTo>
                    <a:lnTo>
                      <a:pt x="99837" y="1319982"/>
                    </a:lnTo>
                    <a:lnTo>
                      <a:pt x="66324" y="1292336"/>
                    </a:lnTo>
                    <a:lnTo>
                      <a:pt x="38673" y="1258825"/>
                    </a:lnTo>
                    <a:lnTo>
                      <a:pt x="17795" y="1220360"/>
                    </a:lnTo>
                    <a:lnTo>
                      <a:pt x="4600" y="1177850"/>
                    </a:lnTo>
                    <a:lnTo>
                      <a:pt x="0" y="1132204"/>
                    </a:lnTo>
                    <a:lnTo>
                      <a:pt x="0" y="226441"/>
                    </a:lnTo>
                    <a:close/>
                  </a:path>
                </a:pathLst>
              </a:custGeom>
              <a:ln w="9525">
                <a:solidFill>
                  <a:srgbClr val="55CE74"/>
                </a:solidFill>
              </a:ln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pic>
            <p:nvPicPr>
              <p:cNvPr id="29" name="object 16">
                <a:extLst>
                  <a:ext uri="{FF2B5EF4-FFF2-40B4-BE49-F238E27FC236}">
                    <a16:creationId xmlns:a16="http://schemas.microsoft.com/office/drawing/2014/main" id="{5AF6B7CC-5415-1D33-F850-790B51AB5F82}"/>
                  </a:ext>
                </a:extLst>
              </p:cNvPr>
              <p:cNvPicPr/>
              <p:nvPr/>
            </p:nvPicPr>
            <p:blipFill>
              <a:blip r:embed="rId5" cstate="print"/>
              <a:stretch>
                <a:fillRect/>
              </a:stretch>
            </p:blipFill>
            <p:spPr>
              <a:xfrm>
                <a:off x="2500248" y="305930"/>
                <a:ext cx="1714500" cy="733945"/>
              </a:xfrm>
              <a:prstGeom prst="rect">
                <a:avLst/>
              </a:prstGeom>
            </p:spPr>
          </p:pic>
        </p:grpSp>
        <p:sp>
          <p:nvSpPr>
            <p:cNvPr id="23" name="object 16">
              <a:extLst>
                <a:ext uri="{FF2B5EF4-FFF2-40B4-BE49-F238E27FC236}">
                  <a16:creationId xmlns:a16="http://schemas.microsoft.com/office/drawing/2014/main" id="{2C51135A-365B-CBFB-42B5-A17F1B27BDC9}"/>
                </a:ext>
              </a:extLst>
            </p:cNvPr>
            <p:cNvSpPr txBox="1"/>
            <p:nvPr/>
          </p:nvSpPr>
          <p:spPr>
            <a:xfrm>
              <a:off x="2775727" y="2875716"/>
              <a:ext cx="3332858" cy="391795"/>
            </a:xfrm>
            <a:prstGeom prst="rect">
              <a:avLst/>
            </a:prstGeom>
            <a:noFill/>
          </p:spPr>
          <p:txBody>
            <a:bodyPr vert="horz" wrap="square" lIns="0" tIns="12700" rIns="0" bIns="0" rtlCol="0">
              <a:spAutoFit/>
            </a:bodyPr>
            <a:lstStyle/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Volumen 4,  Número 1  Enero a Julio 2021</a:t>
              </a:r>
            </a:p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Revista Semestral. Venezuela</a:t>
              </a:r>
              <a:endParaRPr sz="1200" dirty="0">
                <a:latin typeface="Arial"/>
                <a:cs typeface="Arial"/>
              </a:endParaRPr>
            </a:p>
          </p:txBody>
        </p:sp>
        <p:pic>
          <p:nvPicPr>
            <p:cNvPr id="24" name="object 25">
              <a:extLst>
                <a:ext uri="{FF2B5EF4-FFF2-40B4-BE49-F238E27FC236}">
                  <a16:creationId xmlns:a16="http://schemas.microsoft.com/office/drawing/2014/main" id="{B586B325-539D-1B77-B066-8B0326627BF9}"/>
                </a:ext>
              </a:extLst>
            </p:cNvPr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470065" y="2027896"/>
              <a:ext cx="2305662" cy="1053903"/>
            </a:xfrm>
            <a:prstGeom prst="rect">
              <a:avLst/>
            </a:prstGeom>
          </p:spPr>
        </p:pic>
        <p:pic>
          <p:nvPicPr>
            <p:cNvPr id="25" name="object 31">
              <a:extLst>
                <a:ext uri="{FF2B5EF4-FFF2-40B4-BE49-F238E27FC236}">
                  <a16:creationId xmlns:a16="http://schemas.microsoft.com/office/drawing/2014/main" id="{DDEB5DE5-D71E-35F1-D9CE-73BD37CCF79C}"/>
                </a:ext>
              </a:extLst>
            </p:cNvPr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4932681" y="1951410"/>
              <a:ext cx="1805304" cy="893889"/>
            </a:xfrm>
            <a:prstGeom prst="rect">
              <a:avLst/>
            </a:prstGeom>
          </p:spPr>
        </p:pic>
      </p:grpSp>
    </p:spTree>
  </p:cSld>
  <p:clrMapOvr>
    <a:masterClrMapping/>
  </p:clrMapOvr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94485" y="115823"/>
            <a:ext cx="6669405" cy="8926195"/>
            <a:chOff x="94485" y="115823"/>
            <a:chExt cx="6669405" cy="8926195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204216" y="8700516"/>
              <a:ext cx="6518148" cy="158496"/>
            </a:xfrm>
            <a:prstGeom prst="rect">
              <a:avLst/>
            </a:prstGeom>
          </p:spPr>
        </p:pic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96012" y="115823"/>
              <a:ext cx="6665976" cy="1452372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42849" y="142875"/>
              <a:ext cx="6572275" cy="1358646"/>
            </a:xfrm>
            <a:prstGeom prst="rect">
              <a:avLst/>
            </a:prstGeom>
          </p:spPr>
        </p:pic>
        <p:sp>
          <p:nvSpPr>
            <p:cNvPr id="6" name="object 6"/>
            <p:cNvSpPr/>
            <p:nvPr/>
          </p:nvSpPr>
          <p:spPr>
            <a:xfrm>
              <a:off x="142849" y="142875"/>
              <a:ext cx="6572884" cy="1358900"/>
            </a:xfrm>
            <a:custGeom>
              <a:avLst/>
              <a:gdLst/>
              <a:ahLst/>
              <a:cxnLst/>
              <a:rect l="l" t="t" r="r" b="b"/>
              <a:pathLst>
                <a:path w="6572884" h="1358900">
                  <a:moveTo>
                    <a:pt x="0" y="226441"/>
                  </a:moveTo>
                  <a:lnTo>
                    <a:pt x="4600" y="180795"/>
                  </a:lnTo>
                  <a:lnTo>
                    <a:pt x="17795" y="138285"/>
                  </a:lnTo>
                  <a:lnTo>
                    <a:pt x="38673" y="99820"/>
                  </a:lnTo>
                  <a:lnTo>
                    <a:pt x="66324" y="66309"/>
                  </a:lnTo>
                  <a:lnTo>
                    <a:pt x="99837" y="38663"/>
                  </a:lnTo>
                  <a:lnTo>
                    <a:pt x="138301" y="17789"/>
                  </a:lnTo>
                  <a:lnTo>
                    <a:pt x="180806" y="4599"/>
                  </a:lnTo>
                  <a:lnTo>
                    <a:pt x="226440" y="0"/>
                  </a:lnTo>
                  <a:lnTo>
                    <a:pt x="6345834" y="0"/>
                  </a:lnTo>
                  <a:lnTo>
                    <a:pt x="6391480" y="4599"/>
                  </a:lnTo>
                  <a:lnTo>
                    <a:pt x="6433990" y="17789"/>
                  </a:lnTo>
                  <a:lnTo>
                    <a:pt x="6472455" y="38663"/>
                  </a:lnTo>
                  <a:lnTo>
                    <a:pt x="6505965" y="66309"/>
                  </a:lnTo>
                  <a:lnTo>
                    <a:pt x="6533612" y="99820"/>
                  </a:lnTo>
                  <a:lnTo>
                    <a:pt x="6554485" y="138285"/>
                  </a:lnTo>
                  <a:lnTo>
                    <a:pt x="6567676" y="180795"/>
                  </a:lnTo>
                  <a:lnTo>
                    <a:pt x="6572275" y="226441"/>
                  </a:lnTo>
                  <a:lnTo>
                    <a:pt x="6572275" y="1132204"/>
                  </a:lnTo>
                  <a:lnTo>
                    <a:pt x="6567676" y="1177850"/>
                  </a:lnTo>
                  <a:lnTo>
                    <a:pt x="6554485" y="1220360"/>
                  </a:lnTo>
                  <a:lnTo>
                    <a:pt x="6533612" y="1258825"/>
                  </a:lnTo>
                  <a:lnTo>
                    <a:pt x="6505965" y="1292336"/>
                  </a:lnTo>
                  <a:lnTo>
                    <a:pt x="6472455" y="1319982"/>
                  </a:lnTo>
                  <a:lnTo>
                    <a:pt x="6433990" y="1340856"/>
                  </a:lnTo>
                  <a:lnTo>
                    <a:pt x="6391480" y="1354046"/>
                  </a:lnTo>
                  <a:lnTo>
                    <a:pt x="6345834" y="1358646"/>
                  </a:lnTo>
                  <a:lnTo>
                    <a:pt x="226440" y="1358646"/>
                  </a:lnTo>
                  <a:lnTo>
                    <a:pt x="180806" y="1354046"/>
                  </a:lnTo>
                  <a:lnTo>
                    <a:pt x="138301" y="1340856"/>
                  </a:lnTo>
                  <a:lnTo>
                    <a:pt x="99837" y="1319982"/>
                  </a:lnTo>
                  <a:lnTo>
                    <a:pt x="66324" y="1292336"/>
                  </a:lnTo>
                  <a:lnTo>
                    <a:pt x="38673" y="1258825"/>
                  </a:lnTo>
                  <a:lnTo>
                    <a:pt x="17795" y="1220360"/>
                  </a:lnTo>
                  <a:lnTo>
                    <a:pt x="4600" y="1177850"/>
                  </a:lnTo>
                  <a:lnTo>
                    <a:pt x="0" y="1132204"/>
                  </a:lnTo>
                  <a:lnTo>
                    <a:pt x="0" y="226441"/>
                  </a:lnTo>
                  <a:close/>
                </a:path>
              </a:pathLst>
            </a:custGeom>
            <a:ln w="9525">
              <a:solidFill>
                <a:srgbClr val="55CE7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" name="object 7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2500248" y="305930"/>
              <a:ext cx="1714500" cy="733945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2738628" y="1024127"/>
              <a:ext cx="1897379" cy="371855"/>
            </a:xfrm>
            <a:prstGeom prst="rect">
              <a:avLst/>
            </a:prstGeom>
          </p:spPr>
        </p:pic>
        <p:pic>
          <p:nvPicPr>
            <p:cNvPr id="9" name="object 9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4401312" y="1024127"/>
              <a:ext cx="1577339" cy="371855"/>
            </a:xfrm>
            <a:prstGeom prst="rect">
              <a:avLst/>
            </a:prstGeom>
          </p:spPr>
        </p:pic>
        <p:pic>
          <p:nvPicPr>
            <p:cNvPr id="10" name="object 10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3169920" y="1207007"/>
              <a:ext cx="1546859" cy="371855"/>
            </a:xfrm>
            <a:prstGeom prst="rect">
              <a:avLst/>
            </a:prstGeom>
          </p:spPr>
        </p:pic>
        <p:pic>
          <p:nvPicPr>
            <p:cNvPr id="11" name="object 11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4482083" y="1207007"/>
              <a:ext cx="284988" cy="371855"/>
            </a:xfrm>
            <a:prstGeom prst="rect">
              <a:avLst/>
            </a:prstGeom>
          </p:spPr>
        </p:pic>
        <p:pic>
          <p:nvPicPr>
            <p:cNvPr id="12" name="object 12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4571999" y="1207007"/>
              <a:ext cx="1013460" cy="371855"/>
            </a:xfrm>
            <a:prstGeom prst="rect">
              <a:avLst/>
            </a:prstGeom>
          </p:spPr>
        </p:pic>
        <p:pic>
          <p:nvPicPr>
            <p:cNvPr id="13" name="object 13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324612" y="234695"/>
              <a:ext cx="1719072" cy="1341120"/>
            </a:xfrm>
            <a:prstGeom prst="rect">
              <a:avLst/>
            </a:prstGeom>
          </p:spPr>
        </p:pic>
        <p:pic>
          <p:nvPicPr>
            <p:cNvPr id="14" name="object 14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5606795" y="8193022"/>
              <a:ext cx="1092707" cy="848868"/>
            </a:xfrm>
            <a:prstGeom prst="rect">
              <a:avLst/>
            </a:prstGeom>
          </p:spPr>
        </p:pic>
        <p:pic>
          <p:nvPicPr>
            <p:cNvPr id="15" name="object 15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109728" y="8193022"/>
              <a:ext cx="1092708" cy="848868"/>
            </a:xfrm>
            <a:prstGeom prst="rect">
              <a:avLst/>
            </a:prstGeom>
          </p:spPr>
        </p:pic>
      </p:grpSp>
      <p:sp>
        <p:nvSpPr>
          <p:cNvPr id="16" name="object 16"/>
          <p:cNvSpPr txBox="1"/>
          <p:nvPr/>
        </p:nvSpPr>
        <p:spPr>
          <a:xfrm>
            <a:off x="221691" y="1068451"/>
            <a:ext cx="6418580" cy="671195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063875" marR="773430" indent="-431800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Arial"/>
                <a:cs typeface="Arial"/>
              </a:rPr>
              <a:t>6ta.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Edición</a:t>
            </a:r>
            <a:r>
              <a:rPr sz="1200" b="1" spc="-10" dirty="0">
                <a:latin typeface="Arial"/>
                <a:cs typeface="Arial"/>
              </a:rPr>
              <a:t> Volumen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I</a:t>
            </a:r>
            <a:r>
              <a:rPr sz="1200" b="1" spc="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Enero</a:t>
            </a:r>
            <a:r>
              <a:rPr sz="1200" b="1" spc="-3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a</a:t>
            </a:r>
            <a:r>
              <a:rPr sz="1200" b="1" spc="-2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Julio</a:t>
            </a:r>
            <a:r>
              <a:rPr sz="1200" b="1" spc="-5" dirty="0">
                <a:latin typeface="Arial"/>
                <a:cs typeface="Arial"/>
              </a:rPr>
              <a:t> </a:t>
            </a:r>
            <a:r>
              <a:rPr sz="1200" b="1" spc="-20" dirty="0">
                <a:latin typeface="Arial"/>
                <a:cs typeface="Arial"/>
              </a:rPr>
              <a:t>2021 </a:t>
            </a:r>
            <a:r>
              <a:rPr sz="1200" b="1" dirty="0">
                <a:latin typeface="Arial"/>
                <a:cs typeface="Arial"/>
              </a:rPr>
              <a:t>Revista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Semestral-</a:t>
            </a:r>
            <a:r>
              <a:rPr sz="1200" b="1" spc="-40" dirty="0">
                <a:latin typeface="Arial"/>
                <a:cs typeface="Arial"/>
              </a:rPr>
              <a:t> </a:t>
            </a:r>
            <a:r>
              <a:rPr sz="1200" b="1" spc="-10" dirty="0">
                <a:latin typeface="Arial"/>
                <a:cs typeface="Arial"/>
              </a:rPr>
              <a:t>Venezuela</a:t>
            </a:r>
            <a:endParaRPr sz="12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305"/>
              </a:spcBef>
            </a:pPr>
            <a:endParaRPr sz="1200">
              <a:latin typeface="Arial"/>
              <a:cs typeface="Arial"/>
            </a:endParaRPr>
          </a:p>
          <a:p>
            <a:pPr algn="ctr">
              <a:lnSpc>
                <a:spcPct val="100000"/>
              </a:lnSpc>
            </a:pPr>
            <a:r>
              <a:rPr sz="1200" b="1" dirty="0">
                <a:latin typeface="Times New Roman"/>
                <a:cs typeface="Times New Roman"/>
              </a:rPr>
              <a:t>CAPITULO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spc="-50" dirty="0">
                <a:latin typeface="Times New Roman"/>
                <a:cs typeface="Times New Roman"/>
              </a:rPr>
              <a:t>I</a:t>
            </a:r>
            <a:endParaRPr sz="12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994"/>
              </a:spcBef>
            </a:pPr>
            <a:r>
              <a:rPr sz="1200" b="1" dirty="0">
                <a:latin typeface="Times New Roman"/>
                <a:cs typeface="Times New Roman"/>
              </a:rPr>
              <a:t>Descripción</a:t>
            </a:r>
            <a:r>
              <a:rPr sz="1200" b="1" spc="-3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del</a:t>
            </a:r>
            <a:r>
              <a:rPr sz="1200" b="1" spc="-3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Problema</a:t>
            </a:r>
            <a:r>
              <a:rPr sz="1200" b="1" spc="-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por</a:t>
            </a:r>
            <a:r>
              <a:rPr sz="1200" b="1" spc="-60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Resolver.</a:t>
            </a:r>
            <a:endParaRPr sz="1200">
              <a:latin typeface="Times New Roman"/>
              <a:cs typeface="Times New Roman"/>
            </a:endParaRPr>
          </a:p>
          <a:p>
            <a:pPr marL="375285" marR="6350" indent="-363220" algn="just">
              <a:lnSpc>
                <a:spcPct val="100000"/>
              </a:lnSpc>
              <a:spcBef>
                <a:spcPts val="1000"/>
              </a:spcBef>
            </a:pP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mundo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organizaciones,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importancia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ética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encarna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llama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hoy </a:t>
            </a:r>
            <a:r>
              <a:rPr sz="1200" dirty="0">
                <a:latin typeface="Times New Roman"/>
                <a:cs typeface="Times New Roman"/>
              </a:rPr>
              <a:t>responsabilidad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social,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concepto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ido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ganando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cada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vez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más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importancia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últimos </a:t>
            </a:r>
            <a:r>
              <a:rPr sz="1200" dirty="0">
                <a:latin typeface="Times New Roman"/>
                <a:cs typeface="Times New Roman"/>
              </a:rPr>
              <a:t>años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dentro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universidades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mundo.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respecto,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UNESCO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(2005),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señala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“la </a:t>
            </a:r>
            <a:r>
              <a:rPr sz="1200" dirty="0">
                <a:latin typeface="Times New Roman"/>
                <a:cs typeface="Times New Roman"/>
              </a:rPr>
              <a:t>educación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superior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debe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reforzar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sus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funciones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servicio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sociedad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más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concretamente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spc="-50" dirty="0">
                <a:latin typeface="Times New Roman"/>
                <a:cs typeface="Times New Roman"/>
              </a:rPr>
              <a:t>a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actividades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encaminadas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erradicar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pobreza,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intolerancia,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violencia,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hambre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el </a:t>
            </a:r>
            <a:r>
              <a:rPr sz="1200" dirty="0">
                <a:latin typeface="Times New Roman"/>
                <a:cs typeface="Times New Roman"/>
              </a:rPr>
              <a:t>deterioro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3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medio</a:t>
            </a:r>
            <a:r>
              <a:rPr sz="1200" spc="3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ambiente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mediante</a:t>
            </a:r>
            <a:r>
              <a:rPr sz="1200" spc="3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planteamiento</a:t>
            </a:r>
            <a:r>
              <a:rPr sz="1200" spc="3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analizar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3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problemas</a:t>
            </a:r>
            <a:r>
              <a:rPr sz="1200" spc="3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las </a:t>
            </a:r>
            <a:r>
              <a:rPr sz="1200" dirty="0">
                <a:latin typeface="Times New Roman"/>
                <a:cs typeface="Times New Roman"/>
              </a:rPr>
              <a:t>situaciones”.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Entre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gama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acciones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existentes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cubrir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algunos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estos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aspectos,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el </a:t>
            </a:r>
            <a:r>
              <a:rPr sz="1200" dirty="0">
                <a:latin typeface="Times New Roman"/>
                <a:cs typeface="Times New Roman"/>
              </a:rPr>
              <a:t>servicio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comunitario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lleva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cabo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más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allá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fin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legal,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más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requisito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grado, </a:t>
            </a:r>
            <a:r>
              <a:rPr sz="1200" dirty="0">
                <a:latin typeface="Times New Roman"/>
                <a:cs typeface="Times New Roman"/>
              </a:rPr>
              <a:t>constituye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eje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integrador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universidad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sociedad,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cual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fortalece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formación </a:t>
            </a:r>
            <a:r>
              <a:rPr sz="1200" dirty="0">
                <a:latin typeface="Times New Roman"/>
                <a:cs typeface="Times New Roman"/>
              </a:rPr>
              <a:t>integral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sensibilidad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social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futuro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profesional,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concibiendo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servicio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comunitario,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una </a:t>
            </a:r>
            <a:r>
              <a:rPr sz="1200" dirty="0">
                <a:latin typeface="Times New Roman"/>
                <a:cs typeface="Times New Roman"/>
              </a:rPr>
              <a:t>fuente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invaluable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aprendizaje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realidad,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datados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vivencias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enfrentan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toma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decisiones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fortalecimiento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sus</a:t>
            </a:r>
            <a:r>
              <a:rPr sz="1200" spc="-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valores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éticos,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sociales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humanos..</a:t>
            </a:r>
            <a:endParaRPr sz="1200">
              <a:latin typeface="Times New Roman"/>
              <a:cs typeface="Times New Roman"/>
            </a:endParaRPr>
          </a:p>
          <a:p>
            <a:pPr marL="375285" marR="5080" indent="-363220" algn="just">
              <a:lnSpc>
                <a:spcPct val="100000"/>
              </a:lnSpc>
              <a:spcBef>
                <a:spcPts val="5"/>
              </a:spcBef>
            </a:pP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igual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manera,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actividad que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deben desarrollarse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comunidades,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estudiantes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Educación </a:t>
            </a:r>
            <a:r>
              <a:rPr sz="1200" dirty="0">
                <a:latin typeface="Times New Roman"/>
                <a:cs typeface="Times New Roman"/>
              </a:rPr>
              <a:t>Superior,</a:t>
            </a:r>
            <a:r>
              <a:rPr sz="1200" spc="11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1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cursen</a:t>
            </a:r>
            <a:r>
              <a:rPr sz="1200" spc="114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estudios</a:t>
            </a:r>
            <a:r>
              <a:rPr sz="1200" spc="11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0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formación</a:t>
            </a:r>
            <a:r>
              <a:rPr sz="1200" spc="114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profesional</a:t>
            </a:r>
            <a:r>
              <a:rPr sz="1200" spc="114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(y</a:t>
            </a:r>
            <a:r>
              <a:rPr sz="1200" spc="4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apliquen)</a:t>
            </a:r>
            <a:r>
              <a:rPr sz="1200" spc="10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114" dirty="0">
                <a:latin typeface="Times New Roman"/>
                <a:cs typeface="Times New Roman"/>
              </a:rPr>
              <a:t>  </a:t>
            </a:r>
            <a:r>
              <a:rPr sz="1200" spc="-10" dirty="0">
                <a:latin typeface="Times New Roman"/>
                <a:cs typeface="Times New Roman"/>
              </a:rPr>
              <a:t>conocimientos, </a:t>
            </a:r>
            <a:r>
              <a:rPr sz="1200" dirty="0">
                <a:latin typeface="Times New Roman"/>
                <a:cs typeface="Times New Roman"/>
              </a:rPr>
              <a:t>científicos,</a:t>
            </a:r>
            <a:r>
              <a:rPr sz="1200" spc="3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técnicos,</a:t>
            </a:r>
            <a:r>
              <a:rPr sz="1200" spc="3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culturales,</a:t>
            </a:r>
            <a:r>
              <a:rPr sz="1200" spc="3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deportivos</a:t>
            </a:r>
            <a:r>
              <a:rPr sz="1200" spc="3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3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humanísticos</a:t>
            </a:r>
            <a:r>
              <a:rPr sz="1200" spc="3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adquiridos</a:t>
            </a:r>
            <a:r>
              <a:rPr sz="1200" spc="3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durante</a:t>
            </a:r>
            <a:r>
              <a:rPr sz="1200" spc="3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35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formación </a:t>
            </a:r>
            <a:r>
              <a:rPr sz="1200" dirty="0">
                <a:latin typeface="Times New Roman"/>
                <a:cs typeface="Times New Roman"/>
              </a:rPr>
              <a:t>académica,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beneficio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comunidad,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cooperar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participación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cumplimiento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fines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bienestar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social.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Dentro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este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orden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ideas,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Constitución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República </a:t>
            </a:r>
            <a:r>
              <a:rPr sz="1200" dirty="0">
                <a:latin typeface="Times New Roman"/>
                <a:cs typeface="Times New Roman"/>
              </a:rPr>
              <a:t>Bolivariana de</a:t>
            </a:r>
            <a:r>
              <a:rPr sz="1200" spc="-10" dirty="0">
                <a:latin typeface="Times New Roman"/>
                <a:cs typeface="Times New Roman"/>
              </a:rPr>
              <a:t> Venezuela,</a:t>
            </a:r>
            <a:r>
              <a:rPr sz="1200" dirty="0">
                <a:latin typeface="Times New Roman"/>
                <a:cs typeface="Times New Roman"/>
              </a:rPr>
              <a:t> rectora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 ordenamiento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jurídico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venezolano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cuyo esquema resulta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alto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eminente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contenido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social,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apegada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nuevas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tendencias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protectoras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colectivo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spc="-50" dirty="0">
                <a:latin typeface="Times New Roman"/>
                <a:cs typeface="Times New Roman"/>
              </a:rPr>
              <a:t>y </a:t>
            </a:r>
            <a:r>
              <a:rPr sz="1200" dirty="0">
                <a:latin typeface="Times New Roman"/>
                <a:cs typeface="Times New Roman"/>
              </a:rPr>
              <a:t>garante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derechos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humanos,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sociales,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civiles,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establece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deberes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responsabilidad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social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todos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venezolanos y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menos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importante,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obligación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tienen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particulares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dentro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sus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capacidades,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ser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solidarios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responsables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Estado,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asistencia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social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spc="-50" dirty="0">
                <a:latin typeface="Times New Roman"/>
                <a:cs typeface="Times New Roman"/>
              </a:rPr>
              <a:t>y </a:t>
            </a:r>
            <a:r>
              <a:rPr sz="1200" dirty="0">
                <a:latin typeface="Times New Roman"/>
                <a:cs typeface="Times New Roman"/>
              </a:rPr>
              <a:t>humanitaria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refiere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principalmente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aquellos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quienes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aspiren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ejercicio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cualquier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profesión </a:t>
            </a:r>
            <a:r>
              <a:rPr sz="1200" dirty="0">
                <a:latin typeface="Times New Roman"/>
                <a:cs typeface="Times New Roman"/>
              </a:rPr>
              <a:t>(artículo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102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Constitución</a:t>
            </a:r>
            <a:r>
              <a:rPr sz="1200" spc="-10" dirty="0">
                <a:latin typeface="Times New Roman"/>
                <a:cs typeface="Times New Roman"/>
              </a:rPr>
              <a:t> 1999).</a:t>
            </a:r>
            <a:endParaRPr sz="1200">
              <a:latin typeface="Times New Roman"/>
              <a:cs typeface="Times New Roman"/>
            </a:endParaRPr>
          </a:p>
          <a:p>
            <a:pPr marL="375285" marR="8890" indent="-36322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igual</a:t>
            </a:r>
            <a:r>
              <a:rPr sz="1200" spc="3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manera,</a:t>
            </a:r>
            <a:r>
              <a:rPr sz="1200" spc="3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3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redacción</a:t>
            </a:r>
            <a:r>
              <a:rPr sz="1200" spc="3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3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Ley</a:t>
            </a:r>
            <a:r>
              <a:rPr sz="1200" spc="3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3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Servicio</a:t>
            </a:r>
            <a:r>
              <a:rPr sz="1200" spc="3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Comunitario</a:t>
            </a:r>
            <a:r>
              <a:rPr sz="1200" spc="3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3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Estudiante</a:t>
            </a:r>
            <a:r>
              <a:rPr sz="1200" spc="34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Universitario </a:t>
            </a:r>
            <a:r>
              <a:rPr sz="1200" dirty="0">
                <a:latin typeface="Times New Roman"/>
                <a:cs typeface="Times New Roman"/>
              </a:rPr>
              <a:t>fundamentada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Carta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Magna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convierte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servicio comunitario en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contribución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sector </a:t>
            </a:r>
            <a:r>
              <a:rPr sz="1200" dirty="0">
                <a:latin typeface="Times New Roman"/>
                <a:cs typeface="Times New Roman"/>
              </a:rPr>
              <a:t>universitario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capital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social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país,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cuanto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dicha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ley,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desarrolla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contenido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los </a:t>
            </a:r>
            <a:r>
              <a:rPr sz="1200" dirty="0">
                <a:latin typeface="Times New Roman"/>
                <a:cs typeface="Times New Roman"/>
              </a:rPr>
              <a:t>principios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constitucionales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relacionados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valores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sociales,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sirve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educación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un </a:t>
            </a:r>
            <a:r>
              <a:rPr sz="1200" dirty="0">
                <a:latin typeface="Times New Roman"/>
                <a:cs typeface="Times New Roman"/>
              </a:rPr>
              <a:t>proceso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integral,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cuya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finalidad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fundamental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integración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personas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procesos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 </a:t>
            </a:r>
            <a:r>
              <a:rPr sz="1200" dirty="0">
                <a:latin typeface="Times New Roman"/>
                <a:cs typeface="Times New Roman"/>
              </a:rPr>
              <a:t>participación y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conciencia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ciudadana,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propuestos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-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programas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servicio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comunitario.</a:t>
            </a:r>
            <a:endParaRPr sz="1200">
              <a:latin typeface="Times New Roman"/>
              <a:cs typeface="Times New Roman"/>
            </a:endParaRPr>
          </a:p>
        </p:txBody>
      </p:sp>
      <p:pic>
        <p:nvPicPr>
          <p:cNvPr id="17" name="object 17"/>
          <p:cNvPicPr/>
          <p:nvPr/>
        </p:nvPicPr>
        <p:blipFill>
          <a:blip r:embed="rId13" cstate="print"/>
          <a:stretch>
            <a:fillRect/>
          </a:stretch>
        </p:blipFill>
        <p:spPr>
          <a:xfrm>
            <a:off x="4581144" y="165671"/>
            <a:ext cx="1805304" cy="893889"/>
          </a:xfrm>
          <a:prstGeom prst="rect">
            <a:avLst/>
          </a:prstGeom>
        </p:spPr>
      </p:pic>
      <p:sp>
        <p:nvSpPr>
          <p:cNvPr id="18" name="object 18"/>
          <p:cNvSpPr txBox="1"/>
          <p:nvPr/>
        </p:nvSpPr>
        <p:spPr>
          <a:xfrm>
            <a:off x="1216863" y="8261840"/>
            <a:ext cx="4410710" cy="372745"/>
          </a:xfrm>
          <a:prstGeom prst="rect">
            <a:avLst/>
          </a:prstGeom>
        </p:spPr>
        <p:txBody>
          <a:bodyPr vert="horz" wrap="square" lIns="0" tIns="6350" rIns="0" bIns="0" rtlCol="0">
            <a:spAutoFit/>
          </a:bodyPr>
          <a:lstStyle/>
          <a:p>
            <a:pPr marL="925830" marR="5080" indent="-913765">
              <a:lnSpc>
                <a:spcPts val="1400"/>
              </a:lnSpc>
              <a:spcBef>
                <a:spcPts val="50"/>
              </a:spcBef>
            </a:pPr>
            <a:r>
              <a:rPr sz="1200" b="1" dirty="0">
                <a:latin typeface="Times New Roman"/>
                <a:cs typeface="Times New Roman"/>
              </a:rPr>
              <a:t>El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Hacer</a:t>
            </a:r>
            <a:r>
              <a:rPr sz="1200" b="1" spc="-4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del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Servicio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Comunitario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en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la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Formación</a:t>
            </a:r>
            <a:r>
              <a:rPr sz="1200" b="1" spc="27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Ética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Social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spc="-25" dirty="0">
                <a:latin typeface="Times New Roman"/>
                <a:cs typeface="Times New Roman"/>
              </a:rPr>
              <a:t>de </a:t>
            </a:r>
            <a:r>
              <a:rPr sz="1200" b="1" dirty="0">
                <a:latin typeface="Times New Roman"/>
                <a:cs typeface="Times New Roman"/>
              </a:rPr>
              <a:t>los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Estudiantes</a:t>
            </a:r>
            <a:r>
              <a:rPr sz="1200" b="1" spc="-4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del</a:t>
            </a:r>
            <a:r>
              <a:rPr sz="1200" b="1" spc="-1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Sector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Universitario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2715260" y="8823586"/>
            <a:ext cx="1704339" cy="1943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410"/>
              </a:lnSpc>
            </a:pPr>
            <a:r>
              <a:rPr sz="1200" b="1" dirty="0">
                <a:latin typeface="Times New Roman"/>
                <a:cs typeface="Times New Roman"/>
              </a:rPr>
              <a:t>Especialista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Lelis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Rondón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20" name="object 20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07645">
              <a:lnSpc>
                <a:spcPts val="1410"/>
              </a:lnSpc>
            </a:pPr>
            <a:fld id="{81D60167-4931-47E6-BA6A-407CBD079E47}" type="slidenum">
              <a:rPr b="1" spc="-25" dirty="0">
                <a:latin typeface="Times New Roman"/>
                <a:cs typeface="Times New Roman"/>
              </a:rPr>
              <a:t>81</a:t>
            </a:fld>
            <a:endParaRPr b="1" spc="-25" dirty="0">
              <a:latin typeface="Times New Roman"/>
              <a:cs typeface="Times New Roman"/>
            </a:endParaRPr>
          </a:p>
        </p:txBody>
      </p:sp>
      <p:grpSp>
        <p:nvGrpSpPr>
          <p:cNvPr id="21" name="Grupo 20">
            <a:extLst>
              <a:ext uri="{FF2B5EF4-FFF2-40B4-BE49-F238E27FC236}">
                <a16:creationId xmlns:a16="http://schemas.microsoft.com/office/drawing/2014/main" id="{75BE6C87-F60D-EF51-1290-9BB1C378934D}"/>
              </a:ext>
            </a:extLst>
          </p:cNvPr>
          <p:cNvGrpSpPr/>
          <p:nvPr/>
        </p:nvGrpSpPr>
        <p:grpSpPr>
          <a:xfrm>
            <a:off x="95998" y="123189"/>
            <a:ext cx="6665976" cy="1452626"/>
            <a:chOff x="470065" y="1951410"/>
            <a:chExt cx="6665976" cy="1452626"/>
          </a:xfrm>
        </p:grpSpPr>
        <p:grpSp>
          <p:nvGrpSpPr>
            <p:cNvPr id="22" name="object 12">
              <a:extLst>
                <a:ext uri="{FF2B5EF4-FFF2-40B4-BE49-F238E27FC236}">
                  <a16:creationId xmlns:a16="http://schemas.microsoft.com/office/drawing/2014/main" id="{60735299-FC77-360A-1F07-57CEDF9324E7}"/>
                </a:ext>
              </a:extLst>
            </p:cNvPr>
            <p:cNvGrpSpPr/>
            <p:nvPr/>
          </p:nvGrpSpPr>
          <p:grpSpPr>
            <a:xfrm>
              <a:off x="470065" y="1951664"/>
              <a:ext cx="6665976" cy="1452372"/>
              <a:chOff x="96011" y="115823"/>
              <a:chExt cx="6665976" cy="1452372"/>
            </a:xfrm>
          </p:grpSpPr>
          <p:pic>
            <p:nvPicPr>
              <p:cNvPr id="26" name="object 13">
                <a:extLst>
                  <a:ext uri="{FF2B5EF4-FFF2-40B4-BE49-F238E27FC236}">
                    <a16:creationId xmlns:a16="http://schemas.microsoft.com/office/drawing/2014/main" id="{646356C4-61B6-64C2-E0B3-46862C9B1131}"/>
                  </a:ext>
                </a:extLst>
              </p:cNvPr>
              <p:cNvPicPr/>
              <p:nvPr/>
            </p:nvPicPr>
            <p:blipFill>
              <a:blip r:embed="rId3" cstate="print"/>
              <a:stretch>
                <a:fillRect/>
              </a:stretch>
            </p:blipFill>
            <p:spPr>
              <a:xfrm>
                <a:off x="96011" y="115823"/>
                <a:ext cx="6665976" cy="1452372"/>
              </a:xfrm>
              <a:prstGeom prst="rect">
                <a:avLst/>
              </a:prstGeom>
            </p:spPr>
          </p:pic>
          <p:pic>
            <p:nvPicPr>
              <p:cNvPr id="27" name="object 14">
                <a:extLst>
                  <a:ext uri="{FF2B5EF4-FFF2-40B4-BE49-F238E27FC236}">
                    <a16:creationId xmlns:a16="http://schemas.microsoft.com/office/drawing/2014/main" id="{7E7DB602-ED5B-E355-72FB-CFE8DDEA4570}"/>
                  </a:ext>
                </a:extLst>
              </p:cNvPr>
              <p:cNvPicPr/>
              <p:nvPr/>
            </p:nvPicPr>
            <p:blipFill>
              <a:blip r:embed="rId4" cstate="print"/>
              <a:stretch>
                <a:fillRect/>
              </a:stretch>
            </p:blipFill>
            <p:spPr>
              <a:xfrm>
                <a:off x="142849" y="142875"/>
                <a:ext cx="6572275" cy="1358646"/>
              </a:xfrm>
              <a:prstGeom prst="rect">
                <a:avLst/>
              </a:prstGeom>
            </p:spPr>
          </p:pic>
          <p:sp>
            <p:nvSpPr>
              <p:cNvPr id="28" name="object 15">
                <a:extLst>
                  <a:ext uri="{FF2B5EF4-FFF2-40B4-BE49-F238E27FC236}">
                    <a16:creationId xmlns:a16="http://schemas.microsoft.com/office/drawing/2014/main" id="{E885CF66-0194-B6D4-D5DC-4774E884F28A}"/>
                  </a:ext>
                </a:extLst>
              </p:cNvPr>
              <p:cNvSpPr/>
              <p:nvPr/>
            </p:nvSpPr>
            <p:spPr>
              <a:xfrm>
                <a:off x="142849" y="142875"/>
                <a:ext cx="6572884" cy="1358900"/>
              </a:xfrm>
              <a:custGeom>
                <a:avLst/>
                <a:gdLst/>
                <a:ahLst/>
                <a:cxnLst/>
                <a:rect l="l" t="t" r="r" b="b"/>
                <a:pathLst>
                  <a:path w="6572884" h="1358900">
                    <a:moveTo>
                      <a:pt x="0" y="226441"/>
                    </a:moveTo>
                    <a:lnTo>
                      <a:pt x="4600" y="180795"/>
                    </a:lnTo>
                    <a:lnTo>
                      <a:pt x="17795" y="138285"/>
                    </a:lnTo>
                    <a:lnTo>
                      <a:pt x="38673" y="99820"/>
                    </a:lnTo>
                    <a:lnTo>
                      <a:pt x="66324" y="66309"/>
                    </a:lnTo>
                    <a:lnTo>
                      <a:pt x="99837" y="38663"/>
                    </a:lnTo>
                    <a:lnTo>
                      <a:pt x="138301" y="17789"/>
                    </a:lnTo>
                    <a:lnTo>
                      <a:pt x="180806" y="4599"/>
                    </a:lnTo>
                    <a:lnTo>
                      <a:pt x="226440" y="0"/>
                    </a:lnTo>
                    <a:lnTo>
                      <a:pt x="6345834" y="0"/>
                    </a:lnTo>
                    <a:lnTo>
                      <a:pt x="6391480" y="4599"/>
                    </a:lnTo>
                    <a:lnTo>
                      <a:pt x="6433990" y="17789"/>
                    </a:lnTo>
                    <a:lnTo>
                      <a:pt x="6472455" y="38663"/>
                    </a:lnTo>
                    <a:lnTo>
                      <a:pt x="6505965" y="66309"/>
                    </a:lnTo>
                    <a:lnTo>
                      <a:pt x="6533612" y="99820"/>
                    </a:lnTo>
                    <a:lnTo>
                      <a:pt x="6554485" y="138285"/>
                    </a:lnTo>
                    <a:lnTo>
                      <a:pt x="6567676" y="180795"/>
                    </a:lnTo>
                    <a:lnTo>
                      <a:pt x="6572275" y="226441"/>
                    </a:lnTo>
                    <a:lnTo>
                      <a:pt x="6572275" y="1132204"/>
                    </a:lnTo>
                    <a:lnTo>
                      <a:pt x="6567676" y="1177850"/>
                    </a:lnTo>
                    <a:lnTo>
                      <a:pt x="6554485" y="1220360"/>
                    </a:lnTo>
                    <a:lnTo>
                      <a:pt x="6533612" y="1258825"/>
                    </a:lnTo>
                    <a:lnTo>
                      <a:pt x="6505965" y="1292336"/>
                    </a:lnTo>
                    <a:lnTo>
                      <a:pt x="6472455" y="1319982"/>
                    </a:lnTo>
                    <a:lnTo>
                      <a:pt x="6433990" y="1340856"/>
                    </a:lnTo>
                    <a:lnTo>
                      <a:pt x="6391480" y="1354046"/>
                    </a:lnTo>
                    <a:lnTo>
                      <a:pt x="6345834" y="1358646"/>
                    </a:lnTo>
                    <a:lnTo>
                      <a:pt x="226440" y="1358646"/>
                    </a:lnTo>
                    <a:lnTo>
                      <a:pt x="180806" y="1354046"/>
                    </a:lnTo>
                    <a:lnTo>
                      <a:pt x="138301" y="1340856"/>
                    </a:lnTo>
                    <a:lnTo>
                      <a:pt x="99837" y="1319982"/>
                    </a:lnTo>
                    <a:lnTo>
                      <a:pt x="66324" y="1292336"/>
                    </a:lnTo>
                    <a:lnTo>
                      <a:pt x="38673" y="1258825"/>
                    </a:lnTo>
                    <a:lnTo>
                      <a:pt x="17795" y="1220360"/>
                    </a:lnTo>
                    <a:lnTo>
                      <a:pt x="4600" y="1177850"/>
                    </a:lnTo>
                    <a:lnTo>
                      <a:pt x="0" y="1132204"/>
                    </a:lnTo>
                    <a:lnTo>
                      <a:pt x="0" y="226441"/>
                    </a:lnTo>
                    <a:close/>
                  </a:path>
                </a:pathLst>
              </a:custGeom>
              <a:ln w="9525">
                <a:solidFill>
                  <a:srgbClr val="55CE74"/>
                </a:solidFill>
              </a:ln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pic>
            <p:nvPicPr>
              <p:cNvPr id="29" name="object 16">
                <a:extLst>
                  <a:ext uri="{FF2B5EF4-FFF2-40B4-BE49-F238E27FC236}">
                    <a16:creationId xmlns:a16="http://schemas.microsoft.com/office/drawing/2014/main" id="{8D981272-D27D-04BD-0E78-34134D389FCE}"/>
                  </a:ext>
                </a:extLst>
              </p:cNvPr>
              <p:cNvPicPr/>
              <p:nvPr/>
            </p:nvPicPr>
            <p:blipFill>
              <a:blip r:embed="rId5" cstate="print"/>
              <a:stretch>
                <a:fillRect/>
              </a:stretch>
            </p:blipFill>
            <p:spPr>
              <a:xfrm>
                <a:off x="2500248" y="305930"/>
                <a:ext cx="1714500" cy="733945"/>
              </a:xfrm>
              <a:prstGeom prst="rect">
                <a:avLst/>
              </a:prstGeom>
            </p:spPr>
          </p:pic>
        </p:grpSp>
        <p:sp>
          <p:nvSpPr>
            <p:cNvPr id="23" name="object 16">
              <a:extLst>
                <a:ext uri="{FF2B5EF4-FFF2-40B4-BE49-F238E27FC236}">
                  <a16:creationId xmlns:a16="http://schemas.microsoft.com/office/drawing/2014/main" id="{2BE955D4-9649-7717-F1D8-7C631754D66C}"/>
                </a:ext>
              </a:extLst>
            </p:cNvPr>
            <p:cNvSpPr txBox="1"/>
            <p:nvPr/>
          </p:nvSpPr>
          <p:spPr>
            <a:xfrm>
              <a:off x="2775727" y="2875716"/>
              <a:ext cx="3332858" cy="391795"/>
            </a:xfrm>
            <a:prstGeom prst="rect">
              <a:avLst/>
            </a:prstGeom>
            <a:noFill/>
          </p:spPr>
          <p:txBody>
            <a:bodyPr vert="horz" wrap="square" lIns="0" tIns="12700" rIns="0" bIns="0" rtlCol="0">
              <a:spAutoFit/>
            </a:bodyPr>
            <a:lstStyle/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Volumen 4,  Número 1  Enero a Julio 2021</a:t>
              </a:r>
            </a:p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Revista Semestral. Venezuela</a:t>
              </a:r>
              <a:endParaRPr sz="1200" dirty="0">
                <a:latin typeface="Arial"/>
                <a:cs typeface="Arial"/>
              </a:endParaRPr>
            </a:p>
          </p:txBody>
        </p:sp>
        <p:pic>
          <p:nvPicPr>
            <p:cNvPr id="24" name="object 25">
              <a:extLst>
                <a:ext uri="{FF2B5EF4-FFF2-40B4-BE49-F238E27FC236}">
                  <a16:creationId xmlns:a16="http://schemas.microsoft.com/office/drawing/2014/main" id="{6C30B366-BB31-1082-BDAC-DE4C79672142}"/>
                </a:ext>
              </a:extLst>
            </p:cNvPr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470065" y="2027896"/>
              <a:ext cx="2305662" cy="1053903"/>
            </a:xfrm>
            <a:prstGeom prst="rect">
              <a:avLst/>
            </a:prstGeom>
          </p:spPr>
        </p:pic>
        <p:pic>
          <p:nvPicPr>
            <p:cNvPr id="25" name="object 31">
              <a:extLst>
                <a:ext uri="{FF2B5EF4-FFF2-40B4-BE49-F238E27FC236}">
                  <a16:creationId xmlns:a16="http://schemas.microsoft.com/office/drawing/2014/main" id="{20F34646-1722-78E4-B05B-A785F93BA266}"/>
                </a:ext>
              </a:extLst>
            </p:cNvPr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4932681" y="1951410"/>
              <a:ext cx="1805304" cy="893889"/>
            </a:xfrm>
            <a:prstGeom prst="rect">
              <a:avLst/>
            </a:prstGeom>
          </p:spPr>
        </p:pic>
      </p:grpSp>
    </p:spTree>
  </p:cSld>
  <p:clrMapOvr>
    <a:masterClrMapping/>
  </p:clrMapOvr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94485" y="115823"/>
            <a:ext cx="6669405" cy="8926195"/>
            <a:chOff x="94485" y="115823"/>
            <a:chExt cx="6669405" cy="8926195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204216" y="8700516"/>
              <a:ext cx="6518148" cy="158496"/>
            </a:xfrm>
            <a:prstGeom prst="rect">
              <a:avLst/>
            </a:prstGeom>
          </p:spPr>
        </p:pic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96012" y="115823"/>
              <a:ext cx="6665976" cy="1452372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42849" y="142875"/>
              <a:ext cx="6572275" cy="1358646"/>
            </a:xfrm>
            <a:prstGeom prst="rect">
              <a:avLst/>
            </a:prstGeom>
          </p:spPr>
        </p:pic>
        <p:sp>
          <p:nvSpPr>
            <p:cNvPr id="6" name="object 6"/>
            <p:cNvSpPr/>
            <p:nvPr/>
          </p:nvSpPr>
          <p:spPr>
            <a:xfrm>
              <a:off x="142849" y="142875"/>
              <a:ext cx="6572884" cy="1358900"/>
            </a:xfrm>
            <a:custGeom>
              <a:avLst/>
              <a:gdLst/>
              <a:ahLst/>
              <a:cxnLst/>
              <a:rect l="l" t="t" r="r" b="b"/>
              <a:pathLst>
                <a:path w="6572884" h="1358900">
                  <a:moveTo>
                    <a:pt x="0" y="226441"/>
                  </a:moveTo>
                  <a:lnTo>
                    <a:pt x="4600" y="180795"/>
                  </a:lnTo>
                  <a:lnTo>
                    <a:pt x="17795" y="138285"/>
                  </a:lnTo>
                  <a:lnTo>
                    <a:pt x="38673" y="99820"/>
                  </a:lnTo>
                  <a:lnTo>
                    <a:pt x="66324" y="66309"/>
                  </a:lnTo>
                  <a:lnTo>
                    <a:pt x="99837" y="38663"/>
                  </a:lnTo>
                  <a:lnTo>
                    <a:pt x="138301" y="17789"/>
                  </a:lnTo>
                  <a:lnTo>
                    <a:pt x="180806" y="4599"/>
                  </a:lnTo>
                  <a:lnTo>
                    <a:pt x="226440" y="0"/>
                  </a:lnTo>
                  <a:lnTo>
                    <a:pt x="6345834" y="0"/>
                  </a:lnTo>
                  <a:lnTo>
                    <a:pt x="6391480" y="4599"/>
                  </a:lnTo>
                  <a:lnTo>
                    <a:pt x="6433990" y="17789"/>
                  </a:lnTo>
                  <a:lnTo>
                    <a:pt x="6472455" y="38663"/>
                  </a:lnTo>
                  <a:lnTo>
                    <a:pt x="6505965" y="66309"/>
                  </a:lnTo>
                  <a:lnTo>
                    <a:pt x="6533612" y="99820"/>
                  </a:lnTo>
                  <a:lnTo>
                    <a:pt x="6554485" y="138285"/>
                  </a:lnTo>
                  <a:lnTo>
                    <a:pt x="6567676" y="180795"/>
                  </a:lnTo>
                  <a:lnTo>
                    <a:pt x="6572275" y="226441"/>
                  </a:lnTo>
                  <a:lnTo>
                    <a:pt x="6572275" y="1132204"/>
                  </a:lnTo>
                  <a:lnTo>
                    <a:pt x="6567676" y="1177850"/>
                  </a:lnTo>
                  <a:lnTo>
                    <a:pt x="6554485" y="1220360"/>
                  </a:lnTo>
                  <a:lnTo>
                    <a:pt x="6533612" y="1258825"/>
                  </a:lnTo>
                  <a:lnTo>
                    <a:pt x="6505965" y="1292336"/>
                  </a:lnTo>
                  <a:lnTo>
                    <a:pt x="6472455" y="1319982"/>
                  </a:lnTo>
                  <a:lnTo>
                    <a:pt x="6433990" y="1340856"/>
                  </a:lnTo>
                  <a:lnTo>
                    <a:pt x="6391480" y="1354046"/>
                  </a:lnTo>
                  <a:lnTo>
                    <a:pt x="6345834" y="1358646"/>
                  </a:lnTo>
                  <a:lnTo>
                    <a:pt x="226440" y="1358646"/>
                  </a:lnTo>
                  <a:lnTo>
                    <a:pt x="180806" y="1354046"/>
                  </a:lnTo>
                  <a:lnTo>
                    <a:pt x="138301" y="1340856"/>
                  </a:lnTo>
                  <a:lnTo>
                    <a:pt x="99837" y="1319982"/>
                  </a:lnTo>
                  <a:lnTo>
                    <a:pt x="66324" y="1292336"/>
                  </a:lnTo>
                  <a:lnTo>
                    <a:pt x="38673" y="1258825"/>
                  </a:lnTo>
                  <a:lnTo>
                    <a:pt x="17795" y="1220360"/>
                  </a:lnTo>
                  <a:lnTo>
                    <a:pt x="4600" y="1177850"/>
                  </a:lnTo>
                  <a:lnTo>
                    <a:pt x="0" y="1132204"/>
                  </a:lnTo>
                  <a:lnTo>
                    <a:pt x="0" y="226441"/>
                  </a:lnTo>
                  <a:close/>
                </a:path>
              </a:pathLst>
            </a:custGeom>
            <a:ln w="9525">
              <a:solidFill>
                <a:srgbClr val="55CE7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" name="object 7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2500248" y="305930"/>
              <a:ext cx="1714500" cy="733945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2738628" y="1024127"/>
              <a:ext cx="1897379" cy="371855"/>
            </a:xfrm>
            <a:prstGeom prst="rect">
              <a:avLst/>
            </a:prstGeom>
          </p:spPr>
        </p:pic>
        <p:pic>
          <p:nvPicPr>
            <p:cNvPr id="9" name="object 9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4401312" y="1024127"/>
              <a:ext cx="1577339" cy="371855"/>
            </a:xfrm>
            <a:prstGeom prst="rect">
              <a:avLst/>
            </a:prstGeom>
          </p:spPr>
        </p:pic>
        <p:pic>
          <p:nvPicPr>
            <p:cNvPr id="10" name="object 10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3169920" y="1207007"/>
              <a:ext cx="1546859" cy="371855"/>
            </a:xfrm>
            <a:prstGeom prst="rect">
              <a:avLst/>
            </a:prstGeom>
          </p:spPr>
        </p:pic>
        <p:pic>
          <p:nvPicPr>
            <p:cNvPr id="11" name="object 11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4482083" y="1207007"/>
              <a:ext cx="284988" cy="371855"/>
            </a:xfrm>
            <a:prstGeom prst="rect">
              <a:avLst/>
            </a:prstGeom>
          </p:spPr>
        </p:pic>
        <p:pic>
          <p:nvPicPr>
            <p:cNvPr id="12" name="object 12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4571999" y="1207007"/>
              <a:ext cx="1013460" cy="371855"/>
            </a:xfrm>
            <a:prstGeom prst="rect">
              <a:avLst/>
            </a:prstGeom>
          </p:spPr>
        </p:pic>
        <p:pic>
          <p:nvPicPr>
            <p:cNvPr id="13" name="object 13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324612" y="234695"/>
              <a:ext cx="1719072" cy="1341120"/>
            </a:xfrm>
            <a:prstGeom prst="rect">
              <a:avLst/>
            </a:prstGeom>
          </p:spPr>
        </p:pic>
        <p:pic>
          <p:nvPicPr>
            <p:cNvPr id="14" name="object 14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5606795" y="8193022"/>
              <a:ext cx="1092707" cy="848868"/>
            </a:xfrm>
            <a:prstGeom prst="rect">
              <a:avLst/>
            </a:prstGeom>
          </p:spPr>
        </p:pic>
        <p:pic>
          <p:nvPicPr>
            <p:cNvPr id="15" name="object 15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109728" y="8193022"/>
              <a:ext cx="1092708" cy="848868"/>
            </a:xfrm>
            <a:prstGeom prst="rect">
              <a:avLst/>
            </a:prstGeom>
          </p:spPr>
        </p:pic>
      </p:grpSp>
      <p:sp>
        <p:nvSpPr>
          <p:cNvPr id="16" name="object 16"/>
          <p:cNvSpPr txBox="1"/>
          <p:nvPr/>
        </p:nvSpPr>
        <p:spPr>
          <a:xfrm>
            <a:off x="293014" y="1068451"/>
            <a:ext cx="6275070" cy="68249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2992755" marR="701675" indent="-431800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Arial"/>
                <a:cs typeface="Arial"/>
              </a:rPr>
              <a:t>6ta.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Edición</a:t>
            </a:r>
            <a:r>
              <a:rPr sz="1200" b="1" spc="-10" dirty="0">
                <a:latin typeface="Arial"/>
                <a:cs typeface="Arial"/>
              </a:rPr>
              <a:t> Volumen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I</a:t>
            </a:r>
            <a:r>
              <a:rPr sz="1200" b="1" spc="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Enero</a:t>
            </a:r>
            <a:r>
              <a:rPr sz="1200" b="1" spc="-3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a</a:t>
            </a:r>
            <a:r>
              <a:rPr sz="1200" b="1" spc="-2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Julio</a:t>
            </a:r>
            <a:r>
              <a:rPr sz="1200" b="1" spc="-5" dirty="0">
                <a:latin typeface="Arial"/>
                <a:cs typeface="Arial"/>
              </a:rPr>
              <a:t> </a:t>
            </a:r>
            <a:r>
              <a:rPr sz="1200" b="1" spc="-20" dirty="0">
                <a:latin typeface="Arial"/>
                <a:cs typeface="Arial"/>
              </a:rPr>
              <a:t>2021 </a:t>
            </a:r>
            <a:r>
              <a:rPr sz="1200" b="1" dirty="0">
                <a:latin typeface="Arial"/>
                <a:cs typeface="Arial"/>
              </a:rPr>
              <a:t>Revista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Semestral-</a:t>
            </a:r>
            <a:r>
              <a:rPr sz="1200" b="1" spc="-40" dirty="0">
                <a:latin typeface="Arial"/>
                <a:cs typeface="Arial"/>
              </a:rPr>
              <a:t> </a:t>
            </a:r>
            <a:r>
              <a:rPr sz="1200" b="1" spc="-10" dirty="0">
                <a:latin typeface="Arial"/>
                <a:cs typeface="Arial"/>
              </a:rPr>
              <a:t>Venezuela</a:t>
            </a:r>
            <a:endParaRPr sz="1200" dirty="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305"/>
              </a:spcBef>
            </a:pPr>
            <a:endParaRPr sz="1200" dirty="0">
              <a:latin typeface="Arial"/>
              <a:cs typeface="Arial"/>
            </a:endParaRPr>
          </a:p>
          <a:p>
            <a:pPr marL="375285" marR="6985" indent="-36322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3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este</a:t>
            </a:r>
            <a:r>
              <a:rPr sz="1200" spc="3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sentido,</a:t>
            </a:r>
            <a:r>
              <a:rPr sz="1200" spc="3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3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subsistemas</a:t>
            </a:r>
            <a:r>
              <a:rPr sz="1200" spc="3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Educación</a:t>
            </a:r>
            <a:r>
              <a:rPr sz="1200" spc="3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Universitaria</a:t>
            </a:r>
            <a:r>
              <a:rPr sz="1200" spc="345" dirty="0">
                <a:latin typeface="Times New Roman"/>
                <a:cs typeface="Times New Roman"/>
              </a:rPr>
              <a:t> </a:t>
            </a:r>
            <a:r>
              <a:rPr sz="1200" dirty="0" err="1">
                <a:latin typeface="Times New Roman"/>
                <a:cs typeface="Times New Roman"/>
              </a:rPr>
              <a:t>en</a:t>
            </a:r>
            <a:r>
              <a:rPr sz="1200" spc="345" dirty="0">
                <a:latin typeface="Times New Roman"/>
                <a:cs typeface="Times New Roman"/>
              </a:rPr>
              <a:t> </a:t>
            </a:r>
            <a:r>
              <a:rPr lang="es-ES" sz="1200" dirty="0">
                <a:latin typeface="Times New Roman"/>
                <a:cs typeface="Times New Roman"/>
              </a:rPr>
              <a:t>Venezuela</a:t>
            </a:r>
            <a:r>
              <a:rPr sz="1200" spc="3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han</a:t>
            </a:r>
            <a:r>
              <a:rPr sz="1200" spc="35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implementado </a:t>
            </a:r>
            <a:r>
              <a:rPr sz="1200" dirty="0">
                <a:latin typeface="Times New Roman"/>
                <a:cs typeface="Times New Roman"/>
              </a:rPr>
              <a:t>experiencias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Universidades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Institutos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Educación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Universitaria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cumplir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Ley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Servicios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Comunitarios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Estudiantes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Educación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Universitaria,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han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ido </a:t>
            </a:r>
            <a:r>
              <a:rPr sz="1200" dirty="0">
                <a:latin typeface="Times New Roman"/>
                <a:cs typeface="Times New Roman"/>
              </a:rPr>
              <a:t>trabajando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Consejos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Comunales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forma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asesorías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buscando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transformación </a:t>
            </a:r>
            <a:r>
              <a:rPr sz="1200" dirty="0">
                <a:latin typeface="Times New Roman"/>
                <a:cs typeface="Times New Roman"/>
              </a:rPr>
              <a:t>social,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donde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estudiante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Educación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Universitaria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integre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área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autodesarrollo </a:t>
            </a:r>
            <a:r>
              <a:rPr sz="1200" dirty="0">
                <a:latin typeface="Times New Roman"/>
                <a:cs typeface="Times New Roman"/>
              </a:rPr>
              <a:t>comunitario.</a:t>
            </a:r>
            <a:r>
              <a:rPr sz="1200" spc="26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allí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necesidad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potenciar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desde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endógeno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trabajo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comunitario </a:t>
            </a:r>
            <a:r>
              <a:rPr sz="1200" dirty="0">
                <a:latin typeface="Times New Roman"/>
                <a:cs typeface="Times New Roman"/>
              </a:rPr>
              <a:t>tomando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cuenta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problemas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necesidades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visión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dialéctica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realidad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que </a:t>
            </a:r>
            <a:r>
              <a:rPr sz="1200" dirty="0">
                <a:latin typeface="Times New Roman"/>
                <a:cs typeface="Times New Roman"/>
              </a:rPr>
              <a:t>incorpore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contexto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ético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comunidad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factores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sociales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puedan</a:t>
            </a:r>
            <a:r>
              <a:rPr sz="1200" spc="18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favorecer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acción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gestora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comunitario,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cual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influya en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viabilidad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cualquier </a:t>
            </a:r>
            <a:r>
              <a:rPr sz="1200" spc="-10" dirty="0">
                <a:latin typeface="Times New Roman"/>
                <a:cs typeface="Times New Roman"/>
              </a:rPr>
              <a:t>proyecto.</a:t>
            </a:r>
            <a:endParaRPr sz="1200" dirty="0">
              <a:latin typeface="Times New Roman"/>
              <a:cs typeface="Times New Roman"/>
            </a:endParaRPr>
          </a:p>
          <a:p>
            <a:pPr marL="375285" marR="5080" indent="-363220" algn="just">
              <a:lnSpc>
                <a:spcPct val="100000"/>
              </a:lnSpc>
              <a:spcBef>
                <a:spcPts val="5"/>
              </a:spcBef>
            </a:pPr>
            <a:r>
              <a:rPr sz="1200" dirty="0">
                <a:latin typeface="Times New Roman"/>
                <a:cs typeface="Times New Roman"/>
              </a:rPr>
              <a:t>Sin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embargo,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través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Servicio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Comunitario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pueden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alcanzar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objetivos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reales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productivos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relación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Universidad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–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Comunidad.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Así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también,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Servicio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Comunitario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forma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retribución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3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estudiante</a:t>
            </a:r>
            <a:r>
              <a:rPr sz="1200" spc="3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sociedad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inversión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realizada</a:t>
            </a:r>
            <a:r>
              <a:rPr sz="1200" spc="3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formación,</a:t>
            </a:r>
            <a:r>
              <a:rPr sz="1200" spc="305" dirty="0">
                <a:latin typeface="Times New Roman"/>
                <a:cs typeface="Times New Roman"/>
              </a:rPr>
              <a:t> </a:t>
            </a:r>
            <a:r>
              <a:rPr sz="1200" spc="-50" dirty="0">
                <a:latin typeface="Times New Roman"/>
                <a:cs typeface="Times New Roman"/>
              </a:rPr>
              <a:t>y </a:t>
            </a:r>
            <a:r>
              <a:rPr sz="1200" dirty="0">
                <a:latin typeface="Times New Roman"/>
                <a:cs typeface="Times New Roman"/>
              </a:rPr>
              <a:t>capacitación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oportunidad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aplicación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conocimientos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adquiridos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través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 </a:t>
            </a:r>
            <a:r>
              <a:rPr sz="1200" dirty="0">
                <a:latin typeface="Times New Roman"/>
                <a:cs typeface="Times New Roman"/>
              </a:rPr>
              <a:t>acciones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enmarcadas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principios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valores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contenido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social.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tal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sentido,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observa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que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objetivo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lograr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vinculación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efectiva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estudiante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universitario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entorno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social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50" dirty="0">
                <a:latin typeface="Times New Roman"/>
                <a:cs typeface="Times New Roman"/>
              </a:rPr>
              <a:t>– </a:t>
            </a:r>
            <a:r>
              <a:rPr sz="1200" dirty="0">
                <a:latin typeface="Times New Roman"/>
                <a:cs typeface="Times New Roman"/>
              </a:rPr>
              <a:t>económico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contribuir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 desarrollo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económico,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social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cultural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región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ayudar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solución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problema.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hace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evidente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educación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universitaria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 err="1">
                <a:latin typeface="Times New Roman"/>
                <a:cs typeface="Times New Roman"/>
              </a:rPr>
              <a:t>en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lang="es-ES" sz="1200" dirty="0">
                <a:latin typeface="Times New Roman"/>
                <a:cs typeface="Times New Roman"/>
              </a:rPr>
              <a:t>Venezuela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hoy,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lucha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valores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incide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interés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estudio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tema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enmarcados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posibilitar </a:t>
            </a:r>
            <a:r>
              <a:rPr sz="1200" dirty="0">
                <a:latin typeface="Times New Roman"/>
                <a:cs typeface="Times New Roman"/>
              </a:rPr>
              <a:t>vivencias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relacionados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rescate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principios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éticos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dimensiones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donde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movilicen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sentimientos,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voluntad,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necesidad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aceptar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diferencias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aprendizajes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 </a:t>
            </a:r>
            <a:r>
              <a:rPr sz="1200" dirty="0">
                <a:latin typeface="Times New Roman"/>
                <a:cs typeface="Times New Roman"/>
              </a:rPr>
              <a:t>dialogo</a:t>
            </a:r>
            <a:r>
              <a:rPr sz="1200" spc="18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nosotros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mismos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manera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estimar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extender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mundo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nos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rodea </a:t>
            </a:r>
            <a:r>
              <a:rPr sz="1200" dirty="0">
                <a:latin typeface="Times New Roman"/>
                <a:cs typeface="Times New Roman"/>
              </a:rPr>
              <a:t>consolidando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pedagogía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respeto.</a:t>
            </a:r>
            <a:endParaRPr sz="1200" dirty="0">
              <a:latin typeface="Times New Roman"/>
              <a:cs typeface="Times New Roman"/>
            </a:endParaRPr>
          </a:p>
          <a:p>
            <a:pPr marL="375285" marR="5715" indent="-36322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Lo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antes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expuesto,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infiere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procesos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pueden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estudiarse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fuera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contexto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vital </a:t>
            </a:r>
            <a:r>
              <a:rPr sz="1200" dirty="0">
                <a:latin typeface="Times New Roman"/>
                <a:cs typeface="Times New Roman"/>
              </a:rPr>
              <a:t>importancia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estudiar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dinámica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sociedad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moderna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poder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descubrir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efectos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que </a:t>
            </a:r>
            <a:r>
              <a:rPr sz="1200" dirty="0">
                <a:latin typeface="Times New Roman"/>
                <a:cs typeface="Times New Roman"/>
              </a:rPr>
              <a:t>esta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puede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producir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educación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desde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esta,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dar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respuestas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pertinentes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ámbitos </a:t>
            </a:r>
            <a:r>
              <a:rPr sz="1200" dirty="0">
                <a:latin typeface="Times New Roman"/>
                <a:cs typeface="Times New Roman"/>
              </a:rPr>
              <a:t>sociales,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ya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reto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asume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hoy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Educación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Universitaria,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potenciar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47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formación </a:t>
            </a:r>
            <a:r>
              <a:rPr sz="1200" dirty="0">
                <a:latin typeface="Times New Roman"/>
                <a:cs typeface="Times New Roman"/>
              </a:rPr>
              <a:t>integral</a:t>
            </a:r>
            <a:r>
              <a:rPr sz="1200" spc="4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4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estudiante</a:t>
            </a:r>
            <a:r>
              <a:rPr sz="1200" spc="4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donde</a:t>
            </a:r>
            <a:r>
              <a:rPr sz="1200" spc="4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confluyen</a:t>
            </a:r>
            <a:r>
              <a:rPr sz="1200" spc="4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diversos</a:t>
            </a:r>
            <a:r>
              <a:rPr sz="1200" spc="4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componentes</a:t>
            </a:r>
            <a:r>
              <a:rPr sz="1200" spc="43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3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uno</a:t>
            </a:r>
            <a:r>
              <a:rPr sz="1200" spc="43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4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juega</a:t>
            </a:r>
            <a:r>
              <a:rPr sz="1200" spc="4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41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rol </a:t>
            </a:r>
            <a:r>
              <a:rPr sz="1200" dirty="0">
                <a:latin typeface="Times New Roman"/>
                <a:cs typeface="Times New Roman"/>
              </a:rPr>
              <a:t>importante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tiene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ver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3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través</a:t>
            </a:r>
            <a:r>
              <a:rPr sz="1200" spc="3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3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servicio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comunitario,</a:t>
            </a:r>
            <a:r>
              <a:rPr sz="1200" spc="3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más</a:t>
            </a:r>
            <a:r>
              <a:rPr sz="1200" spc="3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allá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presencia </a:t>
            </a:r>
            <a:r>
              <a:rPr sz="1200" dirty="0">
                <a:latin typeface="Times New Roman"/>
                <a:cs typeface="Times New Roman"/>
              </a:rPr>
              <a:t>permanente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comunidades.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Sobre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asunto,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busca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futuro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profesional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adquiera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un </a:t>
            </a:r>
            <a:r>
              <a:rPr sz="1200" dirty="0">
                <a:latin typeface="Times New Roman"/>
                <a:cs typeface="Times New Roman"/>
              </a:rPr>
              <a:t>sentido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pertenencia,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sensibilizándose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aporte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individual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colectivo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consolidar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comunidad,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barrio,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ciudad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país,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sin sentirse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asalariado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 realizar una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tarea,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sino </a:t>
            </a:r>
            <a:r>
              <a:rPr sz="1200" spc="-25" dirty="0">
                <a:latin typeface="Times New Roman"/>
                <a:cs typeface="Times New Roman"/>
              </a:rPr>
              <a:t>que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también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sembrador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principios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valores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sentidos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generar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bienestar</a:t>
            </a:r>
            <a:r>
              <a:rPr sz="1200" spc="195" dirty="0">
                <a:latin typeface="Times New Roman"/>
                <a:cs typeface="Times New Roman"/>
              </a:rPr>
              <a:t>  </a:t>
            </a:r>
            <a:r>
              <a:rPr sz="1200" spc="-10" dirty="0">
                <a:latin typeface="Times New Roman"/>
                <a:cs typeface="Times New Roman"/>
              </a:rPr>
              <a:t>social, </a:t>
            </a:r>
            <a:r>
              <a:rPr sz="1200" dirty="0" err="1">
                <a:latin typeface="Times New Roman"/>
                <a:cs typeface="Times New Roman"/>
              </a:rPr>
              <a:t>porque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lang="es-ES" sz="1200" dirty="0">
                <a:latin typeface="Times New Roman"/>
                <a:cs typeface="Times New Roman"/>
              </a:rPr>
              <a:t>a pesar de que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Venezuela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avanzado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mucho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asumir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responsabilidad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social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spc="-50" dirty="0">
                <a:latin typeface="Times New Roman"/>
                <a:cs typeface="Times New Roman"/>
              </a:rPr>
              <a:t>a </a:t>
            </a:r>
            <a:r>
              <a:rPr sz="1200" dirty="0">
                <a:latin typeface="Times New Roman"/>
                <a:cs typeface="Times New Roman"/>
              </a:rPr>
              <a:t>través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servicio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comunitario.</a:t>
            </a:r>
            <a:endParaRPr sz="1200" dirty="0">
              <a:latin typeface="Times New Roman"/>
              <a:cs typeface="Times New Roman"/>
            </a:endParaRPr>
          </a:p>
        </p:txBody>
      </p:sp>
      <p:pic>
        <p:nvPicPr>
          <p:cNvPr id="17" name="object 17"/>
          <p:cNvPicPr/>
          <p:nvPr/>
        </p:nvPicPr>
        <p:blipFill>
          <a:blip r:embed="rId13" cstate="print"/>
          <a:stretch>
            <a:fillRect/>
          </a:stretch>
        </p:blipFill>
        <p:spPr>
          <a:xfrm>
            <a:off x="4581144" y="165671"/>
            <a:ext cx="1805304" cy="893889"/>
          </a:xfrm>
          <a:prstGeom prst="rect">
            <a:avLst/>
          </a:prstGeom>
        </p:spPr>
      </p:pic>
      <p:sp>
        <p:nvSpPr>
          <p:cNvPr id="18" name="object 18"/>
          <p:cNvSpPr txBox="1"/>
          <p:nvPr/>
        </p:nvSpPr>
        <p:spPr>
          <a:xfrm>
            <a:off x="1216863" y="8261840"/>
            <a:ext cx="4410710" cy="372745"/>
          </a:xfrm>
          <a:prstGeom prst="rect">
            <a:avLst/>
          </a:prstGeom>
        </p:spPr>
        <p:txBody>
          <a:bodyPr vert="horz" wrap="square" lIns="0" tIns="6350" rIns="0" bIns="0" rtlCol="0">
            <a:spAutoFit/>
          </a:bodyPr>
          <a:lstStyle/>
          <a:p>
            <a:pPr marL="925830" marR="5080" indent="-913765">
              <a:lnSpc>
                <a:spcPts val="1400"/>
              </a:lnSpc>
              <a:spcBef>
                <a:spcPts val="50"/>
              </a:spcBef>
            </a:pPr>
            <a:r>
              <a:rPr sz="1200" b="1" dirty="0">
                <a:latin typeface="Times New Roman"/>
                <a:cs typeface="Times New Roman"/>
              </a:rPr>
              <a:t>El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Hacer</a:t>
            </a:r>
            <a:r>
              <a:rPr sz="1200" b="1" spc="-4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del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Servicio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Comunitario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en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la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Formación</a:t>
            </a:r>
            <a:r>
              <a:rPr sz="1200" b="1" spc="27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Ética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Social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spc="-25" dirty="0">
                <a:latin typeface="Times New Roman"/>
                <a:cs typeface="Times New Roman"/>
              </a:rPr>
              <a:t>de </a:t>
            </a:r>
            <a:r>
              <a:rPr sz="1200" b="1" dirty="0">
                <a:latin typeface="Times New Roman"/>
                <a:cs typeface="Times New Roman"/>
              </a:rPr>
              <a:t>los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Estudiantes</a:t>
            </a:r>
            <a:r>
              <a:rPr sz="1200" b="1" spc="-4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del</a:t>
            </a:r>
            <a:r>
              <a:rPr sz="1200" b="1" spc="-1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Sector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Universitario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2715260" y="8823586"/>
            <a:ext cx="1704339" cy="1943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410"/>
              </a:lnSpc>
            </a:pPr>
            <a:r>
              <a:rPr sz="1200" b="1" dirty="0">
                <a:latin typeface="Times New Roman"/>
                <a:cs typeface="Times New Roman"/>
              </a:rPr>
              <a:t>Especialista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Lelis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Rondón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20" name="object 20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07645">
              <a:lnSpc>
                <a:spcPts val="1410"/>
              </a:lnSpc>
            </a:pPr>
            <a:fld id="{81D60167-4931-47E6-BA6A-407CBD079E47}" type="slidenum">
              <a:rPr b="1" spc="-25" dirty="0">
                <a:latin typeface="Times New Roman"/>
                <a:cs typeface="Times New Roman"/>
              </a:rPr>
              <a:t>82</a:t>
            </a:fld>
            <a:endParaRPr b="1" spc="-25" dirty="0">
              <a:latin typeface="Times New Roman"/>
              <a:cs typeface="Times New Roman"/>
            </a:endParaRPr>
          </a:p>
        </p:txBody>
      </p:sp>
      <p:grpSp>
        <p:nvGrpSpPr>
          <p:cNvPr id="21" name="Grupo 20">
            <a:extLst>
              <a:ext uri="{FF2B5EF4-FFF2-40B4-BE49-F238E27FC236}">
                <a16:creationId xmlns:a16="http://schemas.microsoft.com/office/drawing/2014/main" id="{1B25468D-C1C4-10FE-3B44-4C3E6F8CD575}"/>
              </a:ext>
            </a:extLst>
          </p:cNvPr>
          <p:cNvGrpSpPr/>
          <p:nvPr/>
        </p:nvGrpSpPr>
        <p:grpSpPr>
          <a:xfrm>
            <a:off x="109728" y="137158"/>
            <a:ext cx="6665976" cy="1452626"/>
            <a:chOff x="470065" y="1951410"/>
            <a:chExt cx="6665976" cy="1452626"/>
          </a:xfrm>
        </p:grpSpPr>
        <p:grpSp>
          <p:nvGrpSpPr>
            <p:cNvPr id="22" name="object 12">
              <a:extLst>
                <a:ext uri="{FF2B5EF4-FFF2-40B4-BE49-F238E27FC236}">
                  <a16:creationId xmlns:a16="http://schemas.microsoft.com/office/drawing/2014/main" id="{87F95511-A269-9DEC-BD93-25EF18C927C0}"/>
                </a:ext>
              </a:extLst>
            </p:cNvPr>
            <p:cNvGrpSpPr/>
            <p:nvPr/>
          </p:nvGrpSpPr>
          <p:grpSpPr>
            <a:xfrm>
              <a:off x="470065" y="1951664"/>
              <a:ext cx="6665976" cy="1452372"/>
              <a:chOff x="96011" y="115823"/>
              <a:chExt cx="6665976" cy="1452372"/>
            </a:xfrm>
          </p:grpSpPr>
          <p:pic>
            <p:nvPicPr>
              <p:cNvPr id="26" name="object 13">
                <a:extLst>
                  <a:ext uri="{FF2B5EF4-FFF2-40B4-BE49-F238E27FC236}">
                    <a16:creationId xmlns:a16="http://schemas.microsoft.com/office/drawing/2014/main" id="{7D0AACD4-DC7C-71F7-608B-D8146601EA18}"/>
                  </a:ext>
                </a:extLst>
              </p:cNvPr>
              <p:cNvPicPr/>
              <p:nvPr/>
            </p:nvPicPr>
            <p:blipFill>
              <a:blip r:embed="rId3" cstate="print"/>
              <a:stretch>
                <a:fillRect/>
              </a:stretch>
            </p:blipFill>
            <p:spPr>
              <a:xfrm>
                <a:off x="96011" y="115823"/>
                <a:ext cx="6665976" cy="1452372"/>
              </a:xfrm>
              <a:prstGeom prst="rect">
                <a:avLst/>
              </a:prstGeom>
            </p:spPr>
          </p:pic>
          <p:pic>
            <p:nvPicPr>
              <p:cNvPr id="27" name="object 14">
                <a:extLst>
                  <a:ext uri="{FF2B5EF4-FFF2-40B4-BE49-F238E27FC236}">
                    <a16:creationId xmlns:a16="http://schemas.microsoft.com/office/drawing/2014/main" id="{5C20A22F-622C-F29A-1255-8432C3F101C5}"/>
                  </a:ext>
                </a:extLst>
              </p:cNvPr>
              <p:cNvPicPr/>
              <p:nvPr/>
            </p:nvPicPr>
            <p:blipFill>
              <a:blip r:embed="rId4" cstate="print"/>
              <a:stretch>
                <a:fillRect/>
              </a:stretch>
            </p:blipFill>
            <p:spPr>
              <a:xfrm>
                <a:off x="142849" y="142875"/>
                <a:ext cx="6572275" cy="1358646"/>
              </a:xfrm>
              <a:prstGeom prst="rect">
                <a:avLst/>
              </a:prstGeom>
            </p:spPr>
          </p:pic>
          <p:sp>
            <p:nvSpPr>
              <p:cNvPr id="28" name="object 15">
                <a:extLst>
                  <a:ext uri="{FF2B5EF4-FFF2-40B4-BE49-F238E27FC236}">
                    <a16:creationId xmlns:a16="http://schemas.microsoft.com/office/drawing/2014/main" id="{D923149E-7DEF-5013-92E3-AA3318F82739}"/>
                  </a:ext>
                </a:extLst>
              </p:cNvPr>
              <p:cNvSpPr/>
              <p:nvPr/>
            </p:nvSpPr>
            <p:spPr>
              <a:xfrm>
                <a:off x="142849" y="142875"/>
                <a:ext cx="6572884" cy="1358900"/>
              </a:xfrm>
              <a:custGeom>
                <a:avLst/>
                <a:gdLst/>
                <a:ahLst/>
                <a:cxnLst/>
                <a:rect l="l" t="t" r="r" b="b"/>
                <a:pathLst>
                  <a:path w="6572884" h="1358900">
                    <a:moveTo>
                      <a:pt x="0" y="226441"/>
                    </a:moveTo>
                    <a:lnTo>
                      <a:pt x="4600" y="180795"/>
                    </a:lnTo>
                    <a:lnTo>
                      <a:pt x="17795" y="138285"/>
                    </a:lnTo>
                    <a:lnTo>
                      <a:pt x="38673" y="99820"/>
                    </a:lnTo>
                    <a:lnTo>
                      <a:pt x="66324" y="66309"/>
                    </a:lnTo>
                    <a:lnTo>
                      <a:pt x="99837" y="38663"/>
                    </a:lnTo>
                    <a:lnTo>
                      <a:pt x="138301" y="17789"/>
                    </a:lnTo>
                    <a:lnTo>
                      <a:pt x="180806" y="4599"/>
                    </a:lnTo>
                    <a:lnTo>
                      <a:pt x="226440" y="0"/>
                    </a:lnTo>
                    <a:lnTo>
                      <a:pt x="6345834" y="0"/>
                    </a:lnTo>
                    <a:lnTo>
                      <a:pt x="6391480" y="4599"/>
                    </a:lnTo>
                    <a:lnTo>
                      <a:pt x="6433990" y="17789"/>
                    </a:lnTo>
                    <a:lnTo>
                      <a:pt x="6472455" y="38663"/>
                    </a:lnTo>
                    <a:lnTo>
                      <a:pt x="6505965" y="66309"/>
                    </a:lnTo>
                    <a:lnTo>
                      <a:pt x="6533612" y="99820"/>
                    </a:lnTo>
                    <a:lnTo>
                      <a:pt x="6554485" y="138285"/>
                    </a:lnTo>
                    <a:lnTo>
                      <a:pt x="6567676" y="180795"/>
                    </a:lnTo>
                    <a:lnTo>
                      <a:pt x="6572275" y="226441"/>
                    </a:lnTo>
                    <a:lnTo>
                      <a:pt x="6572275" y="1132204"/>
                    </a:lnTo>
                    <a:lnTo>
                      <a:pt x="6567676" y="1177850"/>
                    </a:lnTo>
                    <a:lnTo>
                      <a:pt x="6554485" y="1220360"/>
                    </a:lnTo>
                    <a:lnTo>
                      <a:pt x="6533612" y="1258825"/>
                    </a:lnTo>
                    <a:lnTo>
                      <a:pt x="6505965" y="1292336"/>
                    </a:lnTo>
                    <a:lnTo>
                      <a:pt x="6472455" y="1319982"/>
                    </a:lnTo>
                    <a:lnTo>
                      <a:pt x="6433990" y="1340856"/>
                    </a:lnTo>
                    <a:lnTo>
                      <a:pt x="6391480" y="1354046"/>
                    </a:lnTo>
                    <a:lnTo>
                      <a:pt x="6345834" y="1358646"/>
                    </a:lnTo>
                    <a:lnTo>
                      <a:pt x="226440" y="1358646"/>
                    </a:lnTo>
                    <a:lnTo>
                      <a:pt x="180806" y="1354046"/>
                    </a:lnTo>
                    <a:lnTo>
                      <a:pt x="138301" y="1340856"/>
                    </a:lnTo>
                    <a:lnTo>
                      <a:pt x="99837" y="1319982"/>
                    </a:lnTo>
                    <a:lnTo>
                      <a:pt x="66324" y="1292336"/>
                    </a:lnTo>
                    <a:lnTo>
                      <a:pt x="38673" y="1258825"/>
                    </a:lnTo>
                    <a:lnTo>
                      <a:pt x="17795" y="1220360"/>
                    </a:lnTo>
                    <a:lnTo>
                      <a:pt x="4600" y="1177850"/>
                    </a:lnTo>
                    <a:lnTo>
                      <a:pt x="0" y="1132204"/>
                    </a:lnTo>
                    <a:lnTo>
                      <a:pt x="0" y="226441"/>
                    </a:lnTo>
                    <a:close/>
                  </a:path>
                </a:pathLst>
              </a:custGeom>
              <a:ln w="9525">
                <a:solidFill>
                  <a:srgbClr val="55CE74"/>
                </a:solidFill>
              </a:ln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pic>
            <p:nvPicPr>
              <p:cNvPr id="29" name="object 16">
                <a:extLst>
                  <a:ext uri="{FF2B5EF4-FFF2-40B4-BE49-F238E27FC236}">
                    <a16:creationId xmlns:a16="http://schemas.microsoft.com/office/drawing/2014/main" id="{1DBD40D5-5326-530A-4398-7FE9FC3A9346}"/>
                  </a:ext>
                </a:extLst>
              </p:cNvPr>
              <p:cNvPicPr/>
              <p:nvPr/>
            </p:nvPicPr>
            <p:blipFill>
              <a:blip r:embed="rId5" cstate="print"/>
              <a:stretch>
                <a:fillRect/>
              </a:stretch>
            </p:blipFill>
            <p:spPr>
              <a:xfrm>
                <a:off x="2500248" y="305930"/>
                <a:ext cx="1714500" cy="733945"/>
              </a:xfrm>
              <a:prstGeom prst="rect">
                <a:avLst/>
              </a:prstGeom>
            </p:spPr>
          </p:pic>
        </p:grpSp>
        <p:sp>
          <p:nvSpPr>
            <p:cNvPr id="23" name="object 16">
              <a:extLst>
                <a:ext uri="{FF2B5EF4-FFF2-40B4-BE49-F238E27FC236}">
                  <a16:creationId xmlns:a16="http://schemas.microsoft.com/office/drawing/2014/main" id="{5386CAF1-5E98-020C-3542-9E78398C1CEE}"/>
                </a:ext>
              </a:extLst>
            </p:cNvPr>
            <p:cNvSpPr txBox="1"/>
            <p:nvPr/>
          </p:nvSpPr>
          <p:spPr>
            <a:xfrm>
              <a:off x="2775727" y="2875716"/>
              <a:ext cx="3332858" cy="391795"/>
            </a:xfrm>
            <a:prstGeom prst="rect">
              <a:avLst/>
            </a:prstGeom>
            <a:noFill/>
          </p:spPr>
          <p:txBody>
            <a:bodyPr vert="horz" wrap="square" lIns="0" tIns="12700" rIns="0" bIns="0" rtlCol="0">
              <a:spAutoFit/>
            </a:bodyPr>
            <a:lstStyle/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Volumen 4,  Número 1  Enero a Julio 2021</a:t>
              </a:r>
            </a:p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Revista Semestral. Venezuela</a:t>
              </a:r>
              <a:endParaRPr sz="1200" dirty="0">
                <a:latin typeface="Arial"/>
                <a:cs typeface="Arial"/>
              </a:endParaRPr>
            </a:p>
          </p:txBody>
        </p:sp>
        <p:pic>
          <p:nvPicPr>
            <p:cNvPr id="24" name="object 25">
              <a:extLst>
                <a:ext uri="{FF2B5EF4-FFF2-40B4-BE49-F238E27FC236}">
                  <a16:creationId xmlns:a16="http://schemas.microsoft.com/office/drawing/2014/main" id="{87779528-8533-781A-23AD-66BD4D88DECD}"/>
                </a:ext>
              </a:extLst>
            </p:cNvPr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470065" y="2027896"/>
              <a:ext cx="2305662" cy="1053903"/>
            </a:xfrm>
            <a:prstGeom prst="rect">
              <a:avLst/>
            </a:prstGeom>
          </p:spPr>
        </p:pic>
        <p:pic>
          <p:nvPicPr>
            <p:cNvPr id="25" name="object 31">
              <a:extLst>
                <a:ext uri="{FF2B5EF4-FFF2-40B4-BE49-F238E27FC236}">
                  <a16:creationId xmlns:a16="http://schemas.microsoft.com/office/drawing/2014/main" id="{7A11CC98-C6A9-934D-894A-08F09A1E2EE3}"/>
                </a:ext>
              </a:extLst>
            </p:cNvPr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4932681" y="1951410"/>
              <a:ext cx="1805304" cy="893889"/>
            </a:xfrm>
            <a:prstGeom prst="rect">
              <a:avLst/>
            </a:prstGeom>
          </p:spPr>
        </p:pic>
      </p:grpSp>
    </p:spTree>
  </p:cSld>
  <p:clrMapOvr>
    <a:masterClrMapping/>
  </p:clrMapOvr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94485" y="115823"/>
            <a:ext cx="6669405" cy="8926195"/>
            <a:chOff x="94485" y="115823"/>
            <a:chExt cx="6669405" cy="8926195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204216" y="8700516"/>
              <a:ext cx="6518148" cy="158496"/>
            </a:xfrm>
            <a:prstGeom prst="rect">
              <a:avLst/>
            </a:prstGeom>
          </p:spPr>
        </p:pic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96012" y="115823"/>
              <a:ext cx="6665976" cy="1452372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42849" y="142875"/>
              <a:ext cx="6572275" cy="1358646"/>
            </a:xfrm>
            <a:prstGeom prst="rect">
              <a:avLst/>
            </a:prstGeom>
          </p:spPr>
        </p:pic>
        <p:sp>
          <p:nvSpPr>
            <p:cNvPr id="6" name="object 6"/>
            <p:cNvSpPr/>
            <p:nvPr/>
          </p:nvSpPr>
          <p:spPr>
            <a:xfrm>
              <a:off x="142849" y="142875"/>
              <a:ext cx="6572884" cy="1358900"/>
            </a:xfrm>
            <a:custGeom>
              <a:avLst/>
              <a:gdLst/>
              <a:ahLst/>
              <a:cxnLst/>
              <a:rect l="l" t="t" r="r" b="b"/>
              <a:pathLst>
                <a:path w="6572884" h="1358900">
                  <a:moveTo>
                    <a:pt x="0" y="226441"/>
                  </a:moveTo>
                  <a:lnTo>
                    <a:pt x="4600" y="180795"/>
                  </a:lnTo>
                  <a:lnTo>
                    <a:pt x="17795" y="138285"/>
                  </a:lnTo>
                  <a:lnTo>
                    <a:pt x="38673" y="99820"/>
                  </a:lnTo>
                  <a:lnTo>
                    <a:pt x="66324" y="66309"/>
                  </a:lnTo>
                  <a:lnTo>
                    <a:pt x="99837" y="38663"/>
                  </a:lnTo>
                  <a:lnTo>
                    <a:pt x="138301" y="17789"/>
                  </a:lnTo>
                  <a:lnTo>
                    <a:pt x="180806" y="4599"/>
                  </a:lnTo>
                  <a:lnTo>
                    <a:pt x="226440" y="0"/>
                  </a:lnTo>
                  <a:lnTo>
                    <a:pt x="6345834" y="0"/>
                  </a:lnTo>
                  <a:lnTo>
                    <a:pt x="6391480" y="4599"/>
                  </a:lnTo>
                  <a:lnTo>
                    <a:pt x="6433990" y="17789"/>
                  </a:lnTo>
                  <a:lnTo>
                    <a:pt x="6472455" y="38663"/>
                  </a:lnTo>
                  <a:lnTo>
                    <a:pt x="6505965" y="66309"/>
                  </a:lnTo>
                  <a:lnTo>
                    <a:pt x="6533612" y="99820"/>
                  </a:lnTo>
                  <a:lnTo>
                    <a:pt x="6554485" y="138285"/>
                  </a:lnTo>
                  <a:lnTo>
                    <a:pt x="6567676" y="180795"/>
                  </a:lnTo>
                  <a:lnTo>
                    <a:pt x="6572275" y="226441"/>
                  </a:lnTo>
                  <a:lnTo>
                    <a:pt x="6572275" y="1132204"/>
                  </a:lnTo>
                  <a:lnTo>
                    <a:pt x="6567676" y="1177850"/>
                  </a:lnTo>
                  <a:lnTo>
                    <a:pt x="6554485" y="1220360"/>
                  </a:lnTo>
                  <a:lnTo>
                    <a:pt x="6533612" y="1258825"/>
                  </a:lnTo>
                  <a:lnTo>
                    <a:pt x="6505965" y="1292336"/>
                  </a:lnTo>
                  <a:lnTo>
                    <a:pt x="6472455" y="1319982"/>
                  </a:lnTo>
                  <a:lnTo>
                    <a:pt x="6433990" y="1340856"/>
                  </a:lnTo>
                  <a:lnTo>
                    <a:pt x="6391480" y="1354046"/>
                  </a:lnTo>
                  <a:lnTo>
                    <a:pt x="6345834" y="1358646"/>
                  </a:lnTo>
                  <a:lnTo>
                    <a:pt x="226440" y="1358646"/>
                  </a:lnTo>
                  <a:lnTo>
                    <a:pt x="180806" y="1354046"/>
                  </a:lnTo>
                  <a:lnTo>
                    <a:pt x="138301" y="1340856"/>
                  </a:lnTo>
                  <a:lnTo>
                    <a:pt x="99837" y="1319982"/>
                  </a:lnTo>
                  <a:lnTo>
                    <a:pt x="66324" y="1292336"/>
                  </a:lnTo>
                  <a:lnTo>
                    <a:pt x="38673" y="1258825"/>
                  </a:lnTo>
                  <a:lnTo>
                    <a:pt x="17795" y="1220360"/>
                  </a:lnTo>
                  <a:lnTo>
                    <a:pt x="4600" y="1177850"/>
                  </a:lnTo>
                  <a:lnTo>
                    <a:pt x="0" y="1132204"/>
                  </a:lnTo>
                  <a:lnTo>
                    <a:pt x="0" y="226441"/>
                  </a:lnTo>
                  <a:close/>
                </a:path>
              </a:pathLst>
            </a:custGeom>
            <a:ln w="9525">
              <a:solidFill>
                <a:srgbClr val="55CE7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" name="object 7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2500248" y="305930"/>
              <a:ext cx="1714500" cy="733945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2738628" y="1024127"/>
              <a:ext cx="1897379" cy="371855"/>
            </a:xfrm>
            <a:prstGeom prst="rect">
              <a:avLst/>
            </a:prstGeom>
          </p:spPr>
        </p:pic>
        <p:pic>
          <p:nvPicPr>
            <p:cNvPr id="9" name="object 9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4401312" y="1024127"/>
              <a:ext cx="1577339" cy="371855"/>
            </a:xfrm>
            <a:prstGeom prst="rect">
              <a:avLst/>
            </a:prstGeom>
          </p:spPr>
        </p:pic>
        <p:pic>
          <p:nvPicPr>
            <p:cNvPr id="10" name="object 10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3169920" y="1207007"/>
              <a:ext cx="1546859" cy="371855"/>
            </a:xfrm>
            <a:prstGeom prst="rect">
              <a:avLst/>
            </a:prstGeom>
          </p:spPr>
        </p:pic>
        <p:pic>
          <p:nvPicPr>
            <p:cNvPr id="11" name="object 11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4482083" y="1207007"/>
              <a:ext cx="284988" cy="371855"/>
            </a:xfrm>
            <a:prstGeom prst="rect">
              <a:avLst/>
            </a:prstGeom>
          </p:spPr>
        </p:pic>
        <p:pic>
          <p:nvPicPr>
            <p:cNvPr id="12" name="object 12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4571999" y="1207007"/>
              <a:ext cx="1013460" cy="371855"/>
            </a:xfrm>
            <a:prstGeom prst="rect">
              <a:avLst/>
            </a:prstGeom>
          </p:spPr>
        </p:pic>
        <p:pic>
          <p:nvPicPr>
            <p:cNvPr id="13" name="object 13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324612" y="234695"/>
              <a:ext cx="1719072" cy="1341120"/>
            </a:xfrm>
            <a:prstGeom prst="rect">
              <a:avLst/>
            </a:prstGeom>
          </p:spPr>
        </p:pic>
        <p:pic>
          <p:nvPicPr>
            <p:cNvPr id="14" name="object 14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5606795" y="8193022"/>
              <a:ext cx="1092707" cy="848868"/>
            </a:xfrm>
            <a:prstGeom prst="rect">
              <a:avLst/>
            </a:prstGeom>
          </p:spPr>
        </p:pic>
        <p:pic>
          <p:nvPicPr>
            <p:cNvPr id="15" name="object 15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109728" y="8193022"/>
              <a:ext cx="1092708" cy="848868"/>
            </a:xfrm>
            <a:prstGeom prst="rect">
              <a:avLst/>
            </a:prstGeom>
          </p:spPr>
        </p:pic>
      </p:grpSp>
      <p:sp>
        <p:nvSpPr>
          <p:cNvPr id="16" name="object 16"/>
          <p:cNvSpPr txBox="1"/>
          <p:nvPr/>
        </p:nvSpPr>
        <p:spPr>
          <a:xfrm>
            <a:off x="293014" y="1068451"/>
            <a:ext cx="6308725" cy="6487802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2992755" marR="735330" indent="-431800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Arial"/>
                <a:cs typeface="Arial"/>
              </a:rPr>
              <a:t>6ta.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Edición</a:t>
            </a:r>
            <a:r>
              <a:rPr sz="1200" b="1" spc="-10" dirty="0">
                <a:latin typeface="Arial"/>
                <a:cs typeface="Arial"/>
              </a:rPr>
              <a:t> Volumen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I</a:t>
            </a:r>
            <a:r>
              <a:rPr sz="1200" b="1" spc="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Enero</a:t>
            </a:r>
            <a:r>
              <a:rPr sz="1200" b="1" spc="-3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a</a:t>
            </a:r>
            <a:r>
              <a:rPr sz="1200" b="1" spc="-2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Julio</a:t>
            </a:r>
            <a:r>
              <a:rPr sz="1200" b="1" spc="-5" dirty="0">
                <a:latin typeface="Arial"/>
                <a:cs typeface="Arial"/>
              </a:rPr>
              <a:t> </a:t>
            </a:r>
            <a:r>
              <a:rPr sz="1200" b="1" spc="-20" dirty="0">
                <a:latin typeface="Arial"/>
                <a:cs typeface="Arial"/>
              </a:rPr>
              <a:t>2021 </a:t>
            </a:r>
            <a:r>
              <a:rPr sz="1200" b="1" dirty="0">
                <a:latin typeface="Arial"/>
                <a:cs typeface="Arial"/>
              </a:rPr>
              <a:t>Revista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Semestral-</a:t>
            </a:r>
            <a:r>
              <a:rPr sz="1200" b="1" spc="-40" dirty="0">
                <a:latin typeface="Arial"/>
                <a:cs typeface="Arial"/>
              </a:rPr>
              <a:t> </a:t>
            </a:r>
            <a:r>
              <a:rPr sz="1200" b="1" spc="-10" dirty="0">
                <a:latin typeface="Arial"/>
                <a:cs typeface="Arial"/>
              </a:rPr>
              <a:t>Venezuela</a:t>
            </a:r>
            <a:endParaRPr sz="1200" dirty="0">
              <a:latin typeface="Arial"/>
              <a:cs typeface="Arial"/>
            </a:endParaRPr>
          </a:p>
          <a:p>
            <a:pPr marL="378460" marR="5715" indent="-365760" algn="just">
              <a:lnSpc>
                <a:spcPct val="100000"/>
              </a:lnSpc>
              <a:spcBef>
                <a:spcPts val="1120"/>
              </a:spcBef>
            </a:pP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 observado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sentido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estructural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 programación,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lapsos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abordaje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comunidad, </a:t>
            </a:r>
            <a:r>
              <a:rPr sz="1200" dirty="0">
                <a:latin typeface="Times New Roman"/>
                <a:cs typeface="Times New Roman"/>
              </a:rPr>
              <a:t>retando</a:t>
            </a:r>
            <a:r>
              <a:rPr sz="1200" spc="13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2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2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designación</a:t>
            </a:r>
            <a:r>
              <a:rPr sz="1200" spc="12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3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responsabilidades,</a:t>
            </a:r>
            <a:r>
              <a:rPr sz="1200" spc="12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12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2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acompañamiento</a:t>
            </a:r>
            <a:r>
              <a:rPr sz="1200" spc="13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125" dirty="0">
                <a:latin typeface="Times New Roman"/>
                <a:cs typeface="Times New Roman"/>
              </a:rPr>
              <a:t>  </a:t>
            </a:r>
            <a:r>
              <a:rPr sz="1200" spc="-10" dirty="0">
                <a:latin typeface="Times New Roman"/>
                <a:cs typeface="Times New Roman"/>
              </a:rPr>
              <a:t>servicio </a:t>
            </a:r>
            <a:r>
              <a:rPr sz="1200" dirty="0">
                <a:latin typeface="Times New Roman"/>
                <a:cs typeface="Times New Roman"/>
              </a:rPr>
              <a:t>comunitario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falta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vocación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parte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protagonistas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evento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toda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vez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vislumbra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necesidad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cumplir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actividad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servicio,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impuesto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ley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formalizar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grado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profesional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pocas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individualidades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enmarcadas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sentir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personal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desarrollar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actividad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pertenencia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dar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sembrar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valores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éticos-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sociales.</a:t>
            </a:r>
            <a:endParaRPr sz="1200" dirty="0">
              <a:latin typeface="Times New Roman"/>
              <a:cs typeface="Times New Roman"/>
            </a:endParaRPr>
          </a:p>
          <a:p>
            <a:pPr marL="375285" marR="5715" indent="-36322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generar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confianza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motivación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quienes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necesitan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hacer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realidad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sus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expectativas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sentirse </a:t>
            </a:r>
            <a:r>
              <a:rPr sz="1200" dirty="0">
                <a:latin typeface="Times New Roman"/>
                <a:cs typeface="Times New Roman"/>
              </a:rPr>
              <a:t>visitados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importancia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popular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apoyados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instituciones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consolidar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sus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comunidades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acompañamiento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orientación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acceder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órganos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estado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ver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realidades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construcción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beneficios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colectivos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través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verdadero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servicio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Comunitario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 </a:t>
            </a:r>
            <a:r>
              <a:rPr sz="1200" dirty="0">
                <a:latin typeface="Times New Roman"/>
                <a:cs typeface="Times New Roman"/>
              </a:rPr>
              <a:t>Estudiantes</a:t>
            </a:r>
            <a:r>
              <a:rPr sz="1200" spc="3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Universitarios.</a:t>
            </a:r>
            <a:r>
              <a:rPr sz="1200" spc="3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Aunado</a:t>
            </a:r>
            <a:r>
              <a:rPr sz="1200" spc="3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3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esta</a:t>
            </a:r>
            <a:r>
              <a:rPr sz="1200" spc="3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situación,</a:t>
            </a:r>
            <a:r>
              <a:rPr sz="1200" spc="3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3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plantean</a:t>
            </a:r>
            <a:r>
              <a:rPr sz="1200" spc="3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3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siguiente</a:t>
            </a:r>
            <a:r>
              <a:rPr sz="1200" spc="33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interrogante:</a:t>
            </a:r>
            <a:endParaRPr sz="1200" dirty="0">
              <a:latin typeface="Times New Roman"/>
              <a:cs typeface="Times New Roman"/>
            </a:endParaRPr>
          </a:p>
          <a:p>
            <a:pPr marL="375285" marR="508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¿Cómo</a:t>
            </a:r>
            <a:r>
              <a:rPr sz="1200" spc="4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4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distinciones</a:t>
            </a:r>
            <a:r>
              <a:rPr sz="1200" spc="4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45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constituyen</a:t>
            </a:r>
            <a:r>
              <a:rPr sz="1200" spc="4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470" dirty="0">
                <a:latin typeface="Times New Roman"/>
                <a:cs typeface="Times New Roman"/>
              </a:rPr>
              <a:t> </a:t>
            </a:r>
            <a:r>
              <a:rPr sz="1200" dirty="0" err="1">
                <a:latin typeface="Times New Roman"/>
                <a:cs typeface="Times New Roman"/>
              </a:rPr>
              <a:t>servicio</a:t>
            </a:r>
            <a:r>
              <a:rPr sz="1200" spc="490" dirty="0">
                <a:latin typeface="Times New Roman"/>
                <a:cs typeface="Times New Roman"/>
              </a:rPr>
              <a:t> </a:t>
            </a:r>
            <a:r>
              <a:rPr lang="es-ES" sz="1200" dirty="0">
                <a:latin typeface="Times New Roman"/>
                <a:cs typeface="Times New Roman"/>
              </a:rPr>
              <a:t>comunitario</a:t>
            </a:r>
            <a:r>
              <a:rPr sz="1200" spc="4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diferencian</a:t>
            </a:r>
            <a:r>
              <a:rPr sz="1200" spc="48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47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espacio </a:t>
            </a:r>
            <a:r>
              <a:rPr sz="1200" dirty="0">
                <a:latin typeface="Times New Roman"/>
                <a:cs typeface="Times New Roman"/>
              </a:rPr>
              <a:t>relacional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existencia,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convivir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experiencia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formación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ética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social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los </a:t>
            </a:r>
            <a:r>
              <a:rPr sz="1200" dirty="0">
                <a:latin typeface="Times New Roman"/>
                <a:cs typeface="Times New Roman"/>
              </a:rPr>
              <a:t>estudiantes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sector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universitario?.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dar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respuestas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estas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interrogantes,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plantean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los </a:t>
            </a:r>
            <a:r>
              <a:rPr sz="1200" dirty="0">
                <a:latin typeface="Times New Roman"/>
                <a:cs typeface="Times New Roman"/>
              </a:rPr>
              <a:t>siguientes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objetivos:</a:t>
            </a:r>
            <a:endParaRPr sz="1200" dirty="0">
              <a:latin typeface="Times New Roman"/>
              <a:cs typeface="Times New Roman"/>
            </a:endParaRPr>
          </a:p>
          <a:p>
            <a:pPr marL="2616200" algn="just">
              <a:lnSpc>
                <a:spcPct val="100000"/>
              </a:lnSpc>
              <a:spcBef>
                <a:spcPts val="455"/>
              </a:spcBef>
            </a:pPr>
            <a:r>
              <a:rPr sz="1200" b="1" i="1" dirty="0">
                <a:latin typeface="Times New Roman"/>
                <a:cs typeface="Times New Roman"/>
              </a:rPr>
              <a:t>Objetivo</a:t>
            </a:r>
            <a:r>
              <a:rPr sz="1200" b="1" i="1" spc="-35" dirty="0">
                <a:latin typeface="Times New Roman"/>
                <a:cs typeface="Times New Roman"/>
              </a:rPr>
              <a:t> </a:t>
            </a:r>
            <a:r>
              <a:rPr sz="1200" b="1" i="1" spc="-10" dirty="0">
                <a:latin typeface="Times New Roman"/>
                <a:cs typeface="Times New Roman"/>
              </a:rPr>
              <a:t>General</a:t>
            </a:r>
            <a:endParaRPr sz="1200" dirty="0">
              <a:latin typeface="Times New Roman"/>
              <a:cs typeface="Times New Roman"/>
            </a:endParaRPr>
          </a:p>
          <a:p>
            <a:pPr marL="12700" marR="8255" algn="just">
              <a:lnSpc>
                <a:spcPts val="2160"/>
              </a:lnSpc>
              <a:spcBef>
                <a:spcPts val="195"/>
              </a:spcBef>
            </a:pPr>
            <a:r>
              <a:rPr sz="1200" dirty="0">
                <a:latin typeface="Times New Roman"/>
                <a:cs typeface="Times New Roman"/>
              </a:rPr>
              <a:t>Analizar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hacer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3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servicio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comunitario</a:t>
            </a:r>
            <a:r>
              <a:rPr sz="1200" spc="4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3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formación</a:t>
            </a:r>
            <a:r>
              <a:rPr sz="1200" spc="3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ética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social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estudiantes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sector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universitario</a:t>
            </a:r>
            <a:endParaRPr sz="1200" dirty="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00" dirty="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200" dirty="0">
              <a:latin typeface="Times New Roman"/>
              <a:cs typeface="Times New Roman"/>
            </a:endParaRPr>
          </a:p>
          <a:p>
            <a:pPr marL="2486660">
              <a:lnSpc>
                <a:spcPct val="100000"/>
              </a:lnSpc>
            </a:pPr>
            <a:r>
              <a:rPr sz="1200" b="1" i="1" dirty="0">
                <a:latin typeface="Times New Roman"/>
                <a:cs typeface="Times New Roman"/>
              </a:rPr>
              <a:t>Objetivos</a:t>
            </a:r>
            <a:r>
              <a:rPr sz="1200" b="1" i="1" spc="-45" dirty="0">
                <a:latin typeface="Times New Roman"/>
                <a:cs typeface="Times New Roman"/>
              </a:rPr>
              <a:t> </a:t>
            </a:r>
            <a:r>
              <a:rPr sz="1200" b="1" i="1" spc="-10" dirty="0">
                <a:latin typeface="Times New Roman"/>
                <a:cs typeface="Times New Roman"/>
              </a:rPr>
              <a:t>Específicos</a:t>
            </a:r>
            <a:endParaRPr sz="1200" dirty="0">
              <a:latin typeface="Times New Roman"/>
              <a:cs typeface="Times New Roman"/>
            </a:endParaRPr>
          </a:p>
          <a:p>
            <a:pPr marL="12700" marR="5080" indent="110489">
              <a:lnSpc>
                <a:spcPct val="150000"/>
              </a:lnSpc>
              <a:spcBef>
                <a:spcPts val="875"/>
              </a:spcBef>
              <a:buChar char="-"/>
              <a:tabLst>
                <a:tab pos="123189" algn="l"/>
              </a:tabLst>
            </a:pPr>
            <a:r>
              <a:rPr sz="1200" dirty="0">
                <a:latin typeface="Times New Roman"/>
                <a:cs typeface="Times New Roman"/>
              </a:rPr>
              <a:t>Distinguir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servicio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comunitario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redes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conversaciones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formación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ética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spc="-50" dirty="0">
                <a:latin typeface="Times New Roman"/>
                <a:cs typeface="Times New Roman"/>
              </a:rPr>
              <a:t>y </a:t>
            </a:r>
            <a:r>
              <a:rPr sz="1200" dirty="0">
                <a:latin typeface="Times New Roman"/>
                <a:cs typeface="Times New Roman"/>
              </a:rPr>
              <a:t>valores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estudiantes del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sector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universitario.</a:t>
            </a:r>
            <a:endParaRPr sz="1200" dirty="0">
              <a:latin typeface="Times New Roman"/>
              <a:cs typeface="Times New Roman"/>
            </a:endParaRPr>
          </a:p>
          <a:p>
            <a:pPr marL="12700" marR="5715" indent="128905">
              <a:lnSpc>
                <a:spcPts val="2160"/>
              </a:lnSpc>
              <a:spcBef>
                <a:spcPts val="195"/>
              </a:spcBef>
              <a:buChar char="-"/>
              <a:tabLst>
                <a:tab pos="141605" algn="l"/>
                <a:tab pos="5836920" algn="l"/>
              </a:tabLst>
            </a:pPr>
            <a:r>
              <a:rPr sz="1200" dirty="0">
                <a:latin typeface="Times New Roman"/>
                <a:cs typeface="Times New Roman"/>
              </a:rPr>
              <a:t>Diferenciar</a:t>
            </a:r>
            <a:r>
              <a:rPr sz="1200" spc="3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3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papel</a:t>
            </a:r>
            <a:r>
              <a:rPr sz="1200" spc="3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Universidad</a:t>
            </a:r>
            <a:r>
              <a:rPr sz="1200" spc="3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3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3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cumplimiento</a:t>
            </a:r>
            <a:r>
              <a:rPr sz="1200" spc="3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3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servicio</a:t>
            </a:r>
            <a:r>
              <a:rPr sz="1200" spc="31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comunitario</a:t>
            </a:r>
            <a:r>
              <a:rPr sz="1200" dirty="0">
                <a:latin typeface="Times New Roman"/>
                <a:cs typeface="Times New Roman"/>
              </a:rPr>
              <a:t>	para</a:t>
            </a:r>
            <a:r>
              <a:rPr sz="1200" spc="32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formación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ética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social.</a:t>
            </a:r>
            <a:endParaRPr sz="1200" dirty="0">
              <a:latin typeface="Times New Roman"/>
              <a:cs typeface="Times New Roman"/>
            </a:endParaRPr>
          </a:p>
          <a:p>
            <a:pPr marL="12700" marR="6350" indent="88900">
              <a:lnSpc>
                <a:spcPts val="2160"/>
              </a:lnSpc>
              <a:buChar char="-"/>
              <a:tabLst>
                <a:tab pos="101600" algn="l"/>
              </a:tabLst>
            </a:pPr>
            <a:r>
              <a:rPr sz="1200" dirty="0">
                <a:latin typeface="Times New Roman"/>
                <a:cs typeface="Times New Roman"/>
              </a:rPr>
              <a:t>Concebir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importancia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servicio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comunitario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formación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ética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social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-10" dirty="0">
                <a:latin typeface="Times New Roman"/>
                <a:cs typeface="Times New Roman"/>
              </a:rPr>
              <a:t> estudiantes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sector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Universitario.</a:t>
            </a:r>
            <a:endParaRPr sz="1200" dirty="0">
              <a:latin typeface="Times New Roman"/>
              <a:cs typeface="Times New Roman"/>
            </a:endParaRPr>
          </a:p>
        </p:txBody>
      </p:sp>
      <p:pic>
        <p:nvPicPr>
          <p:cNvPr id="17" name="object 17"/>
          <p:cNvPicPr/>
          <p:nvPr/>
        </p:nvPicPr>
        <p:blipFill>
          <a:blip r:embed="rId13" cstate="print"/>
          <a:stretch>
            <a:fillRect/>
          </a:stretch>
        </p:blipFill>
        <p:spPr>
          <a:xfrm>
            <a:off x="4581144" y="165671"/>
            <a:ext cx="1805304" cy="893889"/>
          </a:xfrm>
          <a:prstGeom prst="rect">
            <a:avLst/>
          </a:prstGeom>
        </p:spPr>
      </p:pic>
      <p:sp>
        <p:nvSpPr>
          <p:cNvPr id="18" name="object 18"/>
          <p:cNvSpPr txBox="1"/>
          <p:nvPr/>
        </p:nvSpPr>
        <p:spPr>
          <a:xfrm>
            <a:off x="1216863" y="8261840"/>
            <a:ext cx="4410710" cy="372745"/>
          </a:xfrm>
          <a:prstGeom prst="rect">
            <a:avLst/>
          </a:prstGeom>
        </p:spPr>
        <p:txBody>
          <a:bodyPr vert="horz" wrap="square" lIns="0" tIns="6350" rIns="0" bIns="0" rtlCol="0">
            <a:spAutoFit/>
          </a:bodyPr>
          <a:lstStyle/>
          <a:p>
            <a:pPr marL="925830" marR="5080" indent="-913765">
              <a:lnSpc>
                <a:spcPts val="1400"/>
              </a:lnSpc>
              <a:spcBef>
                <a:spcPts val="50"/>
              </a:spcBef>
            </a:pPr>
            <a:r>
              <a:rPr sz="1200" b="1" dirty="0">
                <a:latin typeface="Times New Roman"/>
                <a:cs typeface="Times New Roman"/>
              </a:rPr>
              <a:t>El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Hacer</a:t>
            </a:r>
            <a:r>
              <a:rPr sz="1200" b="1" spc="-4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del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Servicio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Comunitario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en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la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Formación</a:t>
            </a:r>
            <a:r>
              <a:rPr sz="1200" b="1" spc="27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Ética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Social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spc="-25" dirty="0">
                <a:latin typeface="Times New Roman"/>
                <a:cs typeface="Times New Roman"/>
              </a:rPr>
              <a:t>de </a:t>
            </a:r>
            <a:r>
              <a:rPr sz="1200" b="1" dirty="0">
                <a:latin typeface="Times New Roman"/>
                <a:cs typeface="Times New Roman"/>
              </a:rPr>
              <a:t>los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Estudiantes</a:t>
            </a:r>
            <a:r>
              <a:rPr sz="1200" b="1" spc="-4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del</a:t>
            </a:r>
            <a:r>
              <a:rPr sz="1200" b="1" spc="-1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Sector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Universitario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2715260" y="8823586"/>
            <a:ext cx="1704339" cy="1943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410"/>
              </a:lnSpc>
            </a:pPr>
            <a:r>
              <a:rPr sz="1200" b="1" dirty="0">
                <a:latin typeface="Times New Roman"/>
                <a:cs typeface="Times New Roman"/>
              </a:rPr>
              <a:t>Especialista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Lelis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Rondón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20" name="object 20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07645">
              <a:lnSpc>
                <a:spcPts val="1410"/>
              </a:lnSpc>
            </a:pPr>
            <a:fld id="{81D60167-4931-47E6-BA6A-407CBD079E47}" type="slidenum">
              <a:rPr b="1" spc="-25" dirty="0">
                <a:latin typeface="Times New Roman"/>
                <a:cs typeface="Times New Roman"/>
              </a:rPr>
              <a:t>83</a:t>
            </a:fld>
            <a:endParaRPr b="1" spc="-25" dirty="0">
              <a:latin typeface="Times New Roman"/>
              <a:cs typeface="Times New Roman"/>
            </a:endParaRPr>
          </a:p>
        </p:txBody>
      </p:sp>
      <p:grpSp>
        <p:nvGrpSpPr>
          <p:cNvPr id="21" name="Grupo 20">
            <a:extLst>
              <a:ext uri="{FF2B5EF4-FFF2-40B4-BE49-F238E27FC236}">
                <a16:creationId xmlns:a16="http://schemas.microsoft.com/office/drawing/2014/main" id="{9CB9D809-6178-C422-22B4-E25964392DB4}"/>
              </a:ext>
            </a:extLst>
          </p:cNvPr>
          <p:cNvGrpSpPr/>
          <p:nvPr/>
        </p:nvGrpSpPr>
        <p:grpSpPr>
          <a:xfrm>
            <a:off x="95998" y="112458"/>
            <a:ext cx="6665976" cy="1452626"/>
            <a:chOff x="470065" y="1951410"/>
            <a:chExt cx="6665976" cy="1452626"/>
          </a:xfrm>
        </p:grpSpPr>
        <p:grpSp>
          <p:nvGrpSpPr>
            <p:cNvPr id="22" name="object 12">
              <a:extLst>
                <a:ext uri="{FF2B5EF4-FFF2-40B4-BE49-F238E27FC236}">
                  <a16:creationId xmlns:a16="http://schemas.microsoft.com/office/drawing/2014/main" id="{19EB2A76-1CE4-1C8F-FAEB-849CEA7630BC}"/>
                </a:ext>
              </a:extLst>
            </p:cNvPr>
            <p:cNvGrpSpPr/>
            <p:nvPr/>
          </p:nvGrpSpPr>
          <p:grpSpPr>
            <a:xfrm>
              <a:off x="470065" y="1951664"/>
              <a:ext cx="6665976" cy="1452372"/>
              <a:chOff x="96011" y="115823"/>
              <a:chExt cx="6665976" cy="1452372"/>
            </a:xfrm>
          </p:grpSpPr>
          <p:pic>
            <p:nvPicPr>
              <p:cNvPr id="26" name="object 13">
                <a:extLst>
                  <a:ext uri="{FF2B5EF4-FFF2-40B4-BE49-F238E27FC236}">
                    <a16:creationId xmlns:a16="http://schemas.microsoft.com/office/drawing/2014/main" id="{6A905DD3-C76A-9AFC-96D0-CEE9F7110D54}"/>
                  </a:ext>
                </a:extLst>
              </p:cNvPr>
              <p:cNvPicPr/>
              <p:nvPr/>
            </p:nvPicPr>
            <p:blipFill>
              <a:blip r:embed="rId3" cstate="print"/>
              <a:stretch>
                <a:fillRect/>
              </a:stretch>
            </p:blipFill>
            <p:spPr>
              <a:xfrm>
                <a:off x="96011" y="115823"/>
                <a:ext cx="6665976" cy="1452372"/>
              </a:xfrm>
              <a:prstGeom prst="rect">
                <a:avLst/>
              </a:prstGeom>
            </p:spPr>
          </p:pic>
          <p:pic>
            <p:nvPicPr>
              <p:cNvPr id="27" name="object 14">
                <a:extLst>
                  <a:ext uri="{FF2B5EF4-FFF2-40B4-BE49-F238E27FC236}">
                    <a16:creationId xmlns:a16="http://schemas.microsoft.com/office/drawing/2014/main" id="{532C9569-9FB9-ACD9-E9E1-29F54E8E9FE7}"/>
                  </a:ext>
                </a:extLst>
              </p:cNvPr>
              <p:cNvPicPr/>
              <p:nvPr/>
            </p:nvPicPr>
            <p:blipFill>
              <a:blip r:embed="rId4" cstate="print"/>
              <a:stretch>
                <a:fillRect/>
              </a:stretch>
            </p:blipFill>
            <p:spPr>
              <a:xfrm>
                <a:off x="142849" y="142875"/>
                <a:ext cx="6572275" cy="1358646"/>
              </a:xfrm>
              <a:prstGeom prst="rect">
                <a:avLst/>
              </a:prstGeom>
            </p:spPr>
          </p:pic>
          <p:sp>
            <p:nvSpPr>
              <p:cNvPr id="28" name="object 15">
                <a:extLst>
                  <a:ext uri="{FF2B5EF4-FFF2-40B4-BE49-F238E27FC236}">
                    <a16:creationId xmlns:a16="http://schemas.microsoft.com/office/drawing/2014/main" id="{8067B010-56F5-A087-9E63-CBD637B008A2}"/>
                  </a:ext>
                </a:extLst>
              </p:cNvPr>
              <p:cNvSpPr/>
              <p:nvPr/>
            </p:nvSpPr>
            <p:spPr>
              <a:xfrm>
                <a:off x="142849" y="142875"/>
                <a:ext cx="6572884" cy="1358900"/>
              </a:xfrm>
              <a:custGeom>
                <a:avLst/>
                <a:gdLst/>
                <a:ahLst/>
                <a:cxnLst/>
                <a:rect l="l" t="t" r="r" b="b"/>
                <a:pathLst>
                  <a:path w="6572884" h="1358900">
                    <a:moveTo>
                      <a:pt x="0" y="226441"/>
                    </a:moveTo>
                    <a:lnTo>
                      <a:pt x="4600" y="180795"/>
                    </a:lnTo>
                    <a:lnTo>
                      <a:pt x="17795" y="138285"/>
                    </a:lnTo>
                    <a:lnTo>
                      <a:pt x="38673" y="99820"/>
                    </a:lnTo>
                    <a:lnTo>
                      <a:pt x="66324" y="66309"/>
                    </a:lnTo>
                    <a:lnTo>
                      <a:pt x="99837" y="38663"/>
                    </a:lnTo>
                    <a:lnTo>
                      <a:pt x="138301" y="17789"/>
                    </a:lnTo>
                    <a:lnTo>
                      <a:pt x="180806" y="4599"/>
                    </a:lnTo>
                    <a:lnTo>
                      <a:pt x="226440" y="0"/>
                    </a:lnTo>
                    <a:lnTo>
                      <a:pt x="6345834" y="0"/>
                    </a:lnTo>
                    <a:lnTo>
                      <a:pt x="6391480" y="4599"/>
                    </a:lnTo>
                    <a:lnTo>
                      <a:pt x="6433990" y="17789"/>
                    </a:lnTo>
                    <a:lnTo>
                      <a:pt x="6472455" y="38663"/>
                    </a:lnTo>
                    <a:lnTo>
                      <a:pt x="6505965" y="66309"/>
                    </a:lnTo>
                    <a:lnTo>
                      <a:pt x="6533612" y="99820"/>
                    </a:lnTo>
                    <a:lnTo>
                      <a:pt x="6554485" y="138285"/>
                    </a:lnTo>
                    <a:lnTo>
                      <a:pt x="6567676" y="180795"/>
                    </a:lnTo>
                    <a:lnTo>
                      <a:pt x="6572275" y="226441"/>
                    </a:lnTo>
                    <a:lnTo>
                      <a:pt x="6572275" y="1132204"/>
                    </a:lnTo>
                    <a:lnTo>
                      <a:pt x="6567676" y="1177850"/>
                    </a:lnTo>
                    <a:lnTo>
                      <a:pt x="6554485" y="1220360"/>
                    </a:lnTo>
                    <a:lnTo>
                      <a:pt x="6533612" y="1258825"/>
                    </a:lnTo>
                    <a:lnTo>
                      <a:pt x="6505965" y="1292336"/>
                    </a:lnTo>
                    <a:lnTo>
                      <a:pt x="6472455" y="1319982"/>
                    </a:lnTo>
                    <a:lnTo>
                      <a:pt x="6433990" y="1340856"/>
                    </a:lnTo>
                    <a:lnTo>
                      <a:pt x="6391480" y="1354046"/>
                    </a:lnTo>
                    <a:lnTo>
                      <a:pt x="6345834" y="1358646"/>
                    </a:lnTo>
                    <a:lnTo>
                      <a:pt x="226440" y="1358646"/>
                    </a:lnTo>
                    <a:lnTo>
                      <a:pt x="180806" y="1354046"/>
                    </a:lnTo>
                    <a:lnTo>
                      <a:pt x="138301" y="1340856"/>
                    </a:lnTo>
                    <a:lnTo>
                      <a:pt x="99837" y="1319982"/>
                    </a:lnTo>
                    <a:lnTo>
                      <a:pt x="66324" y="1292336"/>
                    </a:lnTo>
                    <a:lnTo>
                      <a:pt x="38673" y="1258825"/>
                    </a:lnTo>
                    <a:lnTo>
                      <a:pt x="17795" y="1220360"/>
                    </a:lnTo>
                    <a:lnTo>
                      <a:pt x="4600" y="1177850"/>
                    </a:lnTo>
                    <a:lnTo>
                      <a:pt x="0" y="1132204"/>
                    </a:lnTo>
                    <a:lnTo>
                      <a:pt x="0" y="226441"/>
                    </a:lnTo>
                    <a:close/>
                  </a:path>
                </a:pathLst>
              </a:custGeom>
              <a:ln w="9525">
                <a:solidFill>
                  <a:srgbClr val="55CE74"/>
                </a:solidFill>
              </a:ln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pic>
            <p:nvPicPr>
              <p:cNvPr id="29" name="object 16">
                <a:extLst>
                  <a:ext uri="{FF2B5EF4-FFF2-40B4-BE49-F238E27FC236}">
                    <a16:creationId xmlns:a16="http://schemas.microsoft.com/office/drawing/2014/main" id="{B4DC252F-F2D0-769A-E2AD-920C8DD964FB}"/>
                  </a:ext>
                </a:extLst>
              </p:cNvPr>
              <p:cNvPicPr/>
              <p:nvPr/>
            </p:nvPicPr>
            <p:blipFill>
              <a:blip r:embed="rId5" cstate="print"/>
              <a:stretch>
                <a:fillRect/>
              </a:stretch>
            </p:blipFill>
            <p:spPr>
              <a:xfrm>
                <a:off x="2500248" y="305930"/>
                <a:ext cx="1714500" cy="733945"/>
              </a:xfrm>
              <a:prstGeom prst="rect">
                <a:avLst/>
              </a:prstGeom>
            </p:spPr>
          </p:pic>
        </p:grpSp>
        <p:sp>
          <p:nvSpPr>
            <p:cNvPr id="23" name="object 16">
              <a:extLst>
                <a:ext uri="{FF2B5EF4-FFF2-40B4-BE49-F238E27FC236}">
                  <a16:creationId xmlns:a16="http://schemas.microsoft.com/office/drawing/2014/main" id="{A842C0EC-3EDB-2885-B641-0282DCFF9695}"/>
                </a:ext>
              </a:extLst>
            </p:cNvPr>
            <p:cNvSpPr txBox="1"/>
            <p:nvPr/>
          </p:nvSpPr>
          <p:spPr>
            <a:xfrm>
              <a:off x="2775727" y="2875716"/>
              <a:ext cx="3332858" cy="391795"/>
            </a:xfrm>
            <a:prstGeom prst="rect">
              <a:avLst/>
            </a:prstGeom>
            <a:noFill/>
          </p:spPr>
          <p:txBody>
            <a:bodyPr vert="horz" wrap="square" lIns="0" tIns="12700" rIns="0" bIns="0" rtlCol="0">
              <a:spAutoFit/>
            </a:bodyPr>
            <a:lstStyle/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Volumen 4,  Número 1  Enero a Julio 2021</a:t>
              </a:r>
            </a:p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Revista Semestral. Venezuela</a:t>
              </a:r>
              <a:endParaRPr sz="1200" dirty="0">
                <a:latin typeface="Arial"/>
                <a:cs typeface="Arial"/>
              </a:endParaRPr>
            </a:p>
          </p:txBody>
        </p:sp>
        <p:pic>
          <p:nvPicPr>
            <p:cNvPr id="24" name="object 25">
              <a:extLst>
                <a:ext uri="{FF2B5EF4-FFF2-40B4-BE49-F238E27FC236}">
                  <a16:creationId xmlns:a16="http://schemas.microsoft.com/office/drawing/2014/main" id="{957C8BCB-EF3E-0056-AFD3-468AFBF25EC0}"/>
                </a:ext>
              </a:extLst>
            </p:cNvPr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470065" y="2027896"/>
              <a:ext cx="2305662" cy="1053903"/>
            </a:xfrm>
            <a:prstGeom prst="rect">
              <a:avLst/>
            </a:prstGeom>
          </p:spPr>
        </p:pic>
        <p:pic>
          <p:nvPicPr>
            <p:cNvPr id="25" name="object 31">
              <a:extLst>
                <a:ext uri="{FF2B5EF4-FFF2-40B4-BE49-F238E27FC236}">
                  <a16:creationId xmlns:a16="http://schemas.microsoft.com/office/drawing/2014/main" id="{62CCD87B-932B-A446-A977-AFF82491AF58}"/>
                </a:ext>
              </a:extLst>
            </p:cNvPr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4932681" y="1951410"/>
              <a:ext cx="1805304" cy="893889"/>
            </a:xfrm>
            <a:prstGeom prst="rect">
              <a:avLst/>
            </a:prstGeom>
          </p:spPr>
        </p:pic>
      </p:grpSp>
    </p:spTree>
  </p:cSld>
  <p:clrMapOvr>
    <a:masterClrMapping/>
  </p:clrMapOvr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94485" y="115823"/>
            <a:ext cx="6669405" cy="8926195"/>
            <a:chOff x="94485" y="115823"/>
            <a:chExt cx="6669405" cy="8926195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204216" y="8700516"/>
              <a:ext cx="6518148" cy="158496"/>
            </a:xfrm>
            <a:prstGeom prst="rect">
              <a:avLst/>
            </a:prstGeom>
          </p:spPr>
        </p:pic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96012" y="115823"/>
              <a:ext cx="6665976" cy="1452372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42849" y="142875"/>
              <a:ext cx="6572275" cy="1358646"/>
            </a:xfrm>
            <a:prstGeom prst="rect">
              <a:avLst/>
            </a:prstGeom>
          </p:spPr>
        </p:pic>
        <p:sp>
          <p:nvSpPr>
            <p:cNvPr id="6" name="object 6"/>
            <p:cNvSpPr/>
            <p:nvPr/>
          </p:nvSpPr>
          <p:spPr>
            <a:xfrm>
              <a:off x="142849" y="142875"/>
              <a:ext cx="6572884" cy="1358900"/>
            </a:xfrm>
            <a:custGeom>
              <a:avLst/>
              <a:gdLst/>
              <a:ahLst/>
              <a:cxnLst/>
              <a:rect l="l" t="t" r="r" b="b"/>
              <a:pathLst>
                <a:path w="6572884" h="1358900">
                  <a:moveTo>
                    <a:pt x="0" y="226441"/>
                  </a:moveTo>
                  <a:lnTo>
                    <a:pt x="4600" y="180795"/>
                  </a:lnTo>
                  <a:lnTo>
                    <a:pt x="17795" y="138285"/>
                  </a:lnTo>
                  <a:lnTo>
                    <a:pt x="38673" y="99820"/>
                  </a:lnTo>
                  <a:lnTo>
                    <a:pt x="66324" y="66309"/>
                  </a:lnTo>
                  <a:lnTo>
                    <a:pt x="99837" y="38663"/>
                  </a:lnTo>
                  <a:lnTo>
                    <a:pt x="138301" y="17789"/>
                  </a:lnTo>
                  <a:lnTo>
                    <a:pt x="180806" y="4599"/>
                  </a:lnTo>
                  <a:lnTo>
                    <a:pt x="226440" y="0"/>
                  </a:lnTo>
                  <a:lnTo>
                    <a:pt x="6345834" y="0"/>
                  </a:lnTo>
                  <a:lnTo>
                    <a:pt x="6391480" y="4599"/>
                  </a:lnTo>
                  <a:lnTo>
                    <a:pt x="6433990" y="17789"/>
                  </a:lnTo>
                  <a:lnTo>
                    <a:pt x="6472455" y="38663"/>
                  </a:lnTo>
                  <a:lnTo>
                    <a:pt x="6505965" y="66309"/>
                  </a:lnTo>
                  <a:lnTo>
                    <a:pt x="6533612" y="99820"/>
                  </a:lnTo>
                  <a:lnTo>
                    <a:pt x="6554485" y="138285"/>
                  </a:lnTo>
                  <a:lnTo>
                    <a:pt x="6567676" y="180795"/>
                  </a:lnTo>
                  <a:lnTo>
                    <a:pt x="6572275" y="226441"/>
                  </a:lnTo>
                  <a:lnTo>
                    <a:pt x="6572275" y="1132204"/>
                  </a:lnTo>
                  <a:lnTo>
                    <a:pt x="6567676" y="1177850"/>
                  </a:lnTo>
                  <a:lnTo>
                    <a:pt x="6554485" y="1220360"/>
                  </a:lnTo>
                  <a:lnTo>
                    <a:pt x="6533612" y="1258825"/>
                  </a:lnTo>
                  <a:lnTo>
                    <a:pt x="6505965" y="1292336"/>
                  </a:lnTo>
                  <a:lnTo>
                    <a:pt x="6472455" y="1319982"/>
                  </a:lnTo>
                  <a:lnTo>
                    <a:pt x="6433990" y="1340856"/>
                  </a:lnTo>
                  <a:lnTo>
                    <a:pt x="6391480" y="1354046"/>
                  </a:lnTo>
                  <a:lnTo>
                    <a:pt x="6345834" y="1358646"/>
                  </a:lnTo>
                  <a:lnTo>
                    <a:pt x="226440" y="1358646"/>
                  </a:lnTo>
                  <a:lnTo>
                    <a:pt x="180806" y="1354046"/>
                  </a:lnTo>
                  <a:lnTo>
                    <a:pt x="138301" y="1340856"/>
                  </a:lnTo>
                  <a:lnTo>
                    <a:pt x="99837" y="1319982"/>
                  </a:lnTo>
                  <a:lnTo>
                    <a:pt x="66324" y="1292336"/>
                  </a:lnTo>
                  <a:lnTo>
                    <a:pt x="38673" y="1258825"/>
                  </a:lnTo>
                  <a:lnTo>
                    <a:pt x="17795" y="1220360"/>
                  </a:lnTo>
                  <a:lnTo>
                    <a:pt x="4600" y="1177850"/>
                  </a:lnTo>
                  <a:lnTo>
                    <a:pt x="0" y="1132204"/>
                  </a:lnTo>
                  <a:lnTo>
                    <a:pt x="0" y="226441"/>
                  </a:lnTo>
                  <a:close/>
                </a:path>
              </a:pathLst>
            </a:custGeom>
            <a:ln w="9525">
              <a:solidFill>
                <a:srgbClr val="55CE7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" name="object 7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2500248" y="305930"/>
              <a:ext cx="1714500" cy="733945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2738628" y="1024127"/>
              <a:ext cx="1897379" cy="371855"/>
            </a:xfrm>
            <a:prstGeom prst="rect">
              <a:avLst/>
            </a:prstGeom>
          </p:spPr>
        </p:pic>
        <p:pic>
          <p:nvPicPr>
            <p:cNvPr id="9" name="object 9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4401312" y="1024127"/>
              <a:ext cx="1577339" cy="371855"/>
            </a:xfrm>
            <a:prstGeom prst="rect">
              <a:avLst/>
            </a:prstGeom>
          </p:spPr>
        </p:pic>
        <p:pic>
          <p:nvPicPr>
            <p:cNvPr id="10" name="object 10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3169920" y="1207007"/>
              <a:ext cx="1546859" cy="371855"/>
            </a:xfrm>
            <a:prstGeom prst="rect">
              <a:avLst/>
            </a:prstGeom>
          </p:spPr>
        </p:pic>
        <p:pic>
          <p:nvPicPr>
            <p:cNvPr id="11" name="object 11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4482083" y="1207007"/>
              <a:ext cx="284988" cy="371855"/>
            </a:xfrm>
            <a:prstGeom prst="rect">
              <a:avLst/>
            </a:prstGeom>
          </p:spPr>
        </p:pic>
        <p:pic>
          <p:nvPicPr>
            <p:cNvPr id="12" name="object 12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4571999" y="1207007"/>
              <a:ext cx="1013460" cy="371855"/>
            </a:xfrm>
            <a:prstGeom prst="rect">
              <a:avLst/>
            </a:prstGeom>
          </p:spPr>
        </p:pic>
        <p:pic>
          <p:nvPicPr>
            <p:cNvPr id="13" name="object 13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324612" y="234695"/>
              <a:ext cx="1719072" cy="1341120"/>
            </a:xfrm>
            <a:prstGeom prst="rect">
              <a:avLst/>
            </a:prstGeom>
          </p:spPr>
        </p:pic>
        <p:pic>
          <p:nvPicPr>
            <p:cNvPr id="14" name="object 14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5606795" y="8193022"/>
              <a:ext cx="1092707" cy="848868"/>
            </a:xfrm>
            <a:prstGeom prst="rect">
              <a:avLst/>
            </a:prstGeom>
          </p:spPr>
        </p:pic>
        <p:pic>
          <p:nvPicPr>
            <p:cNvPr id="15" name="object 15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109728" y="8193022"/>
              <a:ext cx="1092708" cy="848868"/>
            </a:xfrm>
            <a:prstGeom prst="rect">
              <a:avLst/>
            </a:prstGeom>
          </p:spPr>
        </p:pic>
      </p:grpSp>
      <p:sp>
        <p:nvSpPr>
          <p:cNvPr id="16" name="object 16"/>
          <p:cNvSpPr txBox="1"/>
          <p:nvPr/>
        </p:nvSpPr>
        <p:spPr>
          <a:xfrm>
            <a:off x="221691" y="1068451"/>
            <a:ext cx="6418580" cy="7025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063875" marR="773430" indent="-431800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Arial"/>
                <a:cs typeface="Arial"/>
              </a:rPr>
              <a:t>6ta.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Edición</a:t>
            </a:r>
            <a:r>
              <a:rPr sz="1200" b="1" spc="-10" dirty="0">
                <a:latin typeface="Arial"/>
                <a:cs typeface="Arial"/>
              </a:rPr>
              <a:t> Volumen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I</a:t>
            </a:r>
            <a:r>
              <a:rPr sz="1200" b="1" spc="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Enero</a:t>
            </a:r>
            <a:r>
              <a:rPr sz="1200" b="1" spc="-3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a</a:t>
            </a:r>
            <a:r>
              <a:rPr sz="1200" b="1" spc="-2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Julio</a:t>
            </a:r>
            <a:r>
              <a:rPr sz="1200" b="1" spc="-5" dirty="0">
                <a:latin typeface="Arial"/>
                <a:cs typeface="Arial"/>
              </a:rPr>
              <a:t> </a:t>
            </a:r>
            <a:r>
              <a:rPr sz="1200" b="1" spc="-20" dirty="0">
                <a:latin typeface="Arial"/>
                <a:cs typeface="Arial"/>
              </a:rPr>
              <a:t>2021 </a:t>
            </a:r>
            <a:r>
              <a:rPr sz="1200" b="1" dirty="0">
                <a:latin typeface="Arial"/>
                <a:cs typeface="Arial"/>
              </a:rPr>
              <a:t>Revista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Semestral-</a:t>
            </a:r>
            <a:r>
              <a:rPr sz="1200" b="1" spc="-40" dirty="0">
                <a:latin typeface="Arial"/>
                <a:cs typeface="Arial"/>
              </a:rPr>
              <a:t> </a:t>
            </a:r>
            <a:r>
              <a:rPr sz="1200" b="1" spc="-10" dirty="0">
                <a:latin typeface="Arial"/>
                <a:cs typeface="Arial"/>
              </a:rPr>
              <a:t>Venezuela</a:t>
            </a:r>
            <a:endParaRPr sz="1200" dirty="0">
              <a:latin typeface="Arial"/>
              <a:cs typeface="Arial"/>
            </a:endParaRPr>
          </a:p>
          <a:p>
            <a:pPr algn="ctr">
              <a:lnSpc>
                <a:spcPct val="100000"/>
              </a:lnSpc>
              <a:spcBef>
                <a:spcPts val="1120"/>
              </a:spcBef>
            </a:pPr>
            <a:r>
              <a:rPr sz="1200" b="1" i="1" dirty="0">
                <a:latin typeface="Times New Roman"/>
                <a:cs typeface="Times New Roman"/>
              </a:rPr>
              <a:t>Justificación</a:t>
            </a:r>
            <a:r>
              <a:rPr sz="1200" b="1" i="1" spc="-20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de</a:t>
            </a:r>
            <a:r>
              <a:rPr sz="1200" b="1" i="1" spc="-20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la</a:t>
            </a:r>
            <a:r>
              <a:rPr sz="1200" b="1" i="1" spc="-15" dirty="0">
                <a:latin typeface="Times New Roman"/>
                <a:cs typeface="Times New Roman"/>
              </a:rPr>
              <a:t> </a:t>
            </a:r>
            <a:r>
              <a:rPr sz="1200" b="1" i="1" spc="-10" dirty="0">
                <a:latin typeface="Times New Roman"/>
                <a:cs typeface="Times New Roman"/>
              </a:rPr>
              <a:t>Investigación</a:t>
            </a:r>
            <a:endParaRPr sz="1200" dirty="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60"/>
              </a:spcBef>
            </a:pPr>
            <a:endParaRPr sz="1200" dirty="0">
              <a:latin typeface="Times New Roman"/>
              <a:cs typeface="Times New Roman"/>
            </a:endParaRPr>
          </a:p>
          <a:p>
            <a:pPr marL="375285" marR="8255" indent="-36322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presente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investigación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justifica</a:t>
            </a:r>
            <a:r>
              <a:rPr sz="1200" spc="3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ya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pretende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abordar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atención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dirigida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</a:t>
            </a:r>
            <a:r>
              <a:rPr sz="1200" spc="30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servicio </a:t>
            </a:r>
            <a:r>
              <a:rPr sz="1200" dirty="0">
                <a:latin typeface="Times New Roman"/>
                <a:cs typeface="Times New Roman"/>
              </a:rPr>
              <a:t>comunitario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incidencia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formación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Ética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Social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estudiantes</a:t>
            </a:r>
            <a:r>
              <a:rPr sz="1200" spc="409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Universitarios, </a:t>
            </a:r>
            <a:r>
              <a:rPr sz="1200" dirty="0">
                <a:latin typeface="Times New Roman"/>
                <a:cs typeface="Times New Roman"/>
              </a:rPr>
              <a:t>así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también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tratar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optimizar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educación,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organización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acompañamiento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el </a:t>
            </a:r>
            <a:r>
              <a:rPr sz="1200" dirty="0">
                <a:latin typeface="Times New Roman"/>
                <a:cs typeface="Times New Roman"/>
              </a:rPr>
              <a:t>abordaje a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comunidades asignadas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 cumplir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 servicio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comunitario, las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líneas </a:t>
            </a:r>
            <a:r>
              <a:rPr sz="1200" spc="-10" dirty="0">
                <a:latin typeface="Times New Roman"/>
                <a:cs typeface="Times New Roman"/>
              </a:rPr>
              <a:t>precedentes </a:t>
            </a:r>
            <a:r>
              <a:rPr sz="1200" dirty="0">
                <a:latin typeface="Times New Roman"/>
                <a:cs typeface="Times New Roman"/>
              </a:rPr>
              <a:t>justifican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realización</a:t>
            </a:r>
            <a:r>
              <a:rPr sz="1200" spc="3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investigación</a:t>
            </a:r>
            <a:r>
              <a:rPr sz="1200" spc="3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esta</a:t>
            </a:r>
            <a:r>
              <a:rPr sz="1200" spc="3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,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cuanto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sus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aportes</a:t>
            </a:r>
            <a:r>
              <a:rPr sz="1200" spc="3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ámbito </a:t>
            </a:r>
            <a:r>
              <a:rPr sz="1200" dirty="0">
                <a:latin typeface="Times New Roman"/>
                <a:cs typeface="Times New Roman"/>
              </a:rPr>
              <a:t>educativo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social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son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evidentes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expresan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desde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diferentes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ópticas:</a:t>
            </a:r>
            <a:endParaRPr sz="1200" dirty="0">
              <a:latin typeface="Times New Roman"/>
              <a:cs typeface="Times New Roman"/>
            </a:endParaRPr>
          </a:p>
          <a:p>
            <a:pPr marL="12700" algn="just">
              <a:lnSpc>
                <a:spcPct val="100000"/>
              </a:lnSpc>
            </a:pPr>
            <a:r>
              <a:rPr sz="1200" b="1" i="1" spc="-10" dirty="0">
                <a:latin typeface="Times New Roman"/>
                <a:cs typeface="Times New Roman"/>
              </a:rPr>
              <a:t>Teórica:</a:t>
            </a:r>
            <a:r>
              <a:rPr sz="1200" b="1" i="1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Posibilita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conocer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mecanismos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 sus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procesos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emplean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estudiantes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cuando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aplican</a:t>
            </a:r>
            <a:endParaRPr sz="1200" dirty="0">
              <a:latin typeface="Times New Roman"/>
              <a:cs typeface="Times New Roman"/>
            </a:endParaRPr>
          </a:p>
          <a:p>
            <a:pPr marL="375285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través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servicio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comunitario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habilidades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académicas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ejecutar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actividad</a:t>
            </a:r>
            <a:r>
              <a:rPr sz="1200" spc="-10" dirty="0">
                <a:latin typeface="Times New Roman"/>
                <a:cs typeface="Times New Roman"/>
              </a:rPr>
              <a:t> social.</a:t>
            </a:r>
            <a:endParaRPr sz="1200" dirty="0">
              <a:latin typeface="Times New Roman"/>
              <a:cs typeface="Times New Roman"/>
            </a:endParaRPr>
          </a:p>
          <a:p>
            <a:pPr marL="375285" marR="6985" indent="-363220" algn="just">
              <a:lnSpc>
                <a:spcPct val="100000"/>
              </a:lnSpc>
            </a:pPr>
            <a:r>
              <a:rPr sz="1200" b="1" i="1" dirty="0">
                <a:latin typeface="Times New Roman"/>
                <a:cs typeface="Times New Roman"/>
              </a:rPr>
              <a:t>Practica</a:t>
            </a:r>
            <a:r>
              <a:rPr sz="1200" dirty="0">
                <a:latin typeface="Times New Roman"/>
                <a:cs typeface="Times New Roman"/>
              </a:rPr>
              <a:t>: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estudio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aporta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reflexiones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 torno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 servicio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comunitario,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ya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servirá de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beneficio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estudiante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sector</a:t>
            </a:r>
            <a:r>
              <a:rPr sz="1200" spc="14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universitario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también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lang="es-ES" sz="1200" dirty="0">
                <a:latin typeface="Times New Roman"/>
                <a:cs typeface="Times New Roman"/>
              </a:rPr>
              <a:t>mejorará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nivel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desempeño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incidirá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formación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ética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social;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da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cuando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estudiante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Universitario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convierte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sujeto </a:t>
            </a:r>
            <a:r>
              <a:rPr sz="1200" dirty="0">
                <a:latin typeface="Times New Roman"/>
                <a:cs typeface="Times New Roman"/>
              </a:rPr>
              <a:t>integrador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enfoque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criterios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conductas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operativas.</a:t>
            </a:r>
            <a:endParaRPr sz="1200" dirty="0">
              <a:latin typeface="Times New Roman"/>
              <a:cs typeface="Times New Roman"/>
            </a:endParaRPr>
          </a:p>
          <a:p>
            <a:pPr marL="375285" marR="8255" indent="-363220" algn="just">
              <a:lnSpc>
                <a:spcPct val="100000"/>
              </a:lnSpc>
            </a:pPr>
            <a:r>
              <a:rPr sz="1200" b="1" i="1" dirty="0">
                <a:latin typeface="Times New Roman"/>
                <a:cs typeface="Times New Roman"/>
              </a:rPr>
              <a:t>Institucional:</a:t>
            </a:r>
            <a:r>
              <a:rPr sz="1200" b="1" i="1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cuanto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posibilita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institución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universitaria,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conocer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están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haciendo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los </a:t>
            </a:r>
            <a:r>
              <a:rPr sz="1200" dirty="0">
                <a:latin typeface="Times New Roman"/>
                <a:cs typeface="Times New Roman"/>
              </a:rPr>
              <a:t>docentes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estimular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conciencia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estudiantes,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entendido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formación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ética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social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,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efecto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aprendizaje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académico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especialmente,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tanto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lleva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cabo</a:t>
            </a:r>
            <a:r>
              <a:rPr sz="1200" spc="37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el </a:t>
            </a:r>
            <a:r>
              <a:rPr sz="1200" dirty="0">
                <a:latin typeface="Times New Roman"/>
                <a:cs typeface="Times New Roman"/>
              </a:rPr>
              <a:t>servicio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comunitario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más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allá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fin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legal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requisito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grado,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este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constituye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eje </a:t>
            </a:r>
            <a:r>
              <a:rPr sz="1200" dirty="0">
                <a:latin typeface="Times New Roman"/>
                <a:cs typeface="Times New Roman"/>
              </a:rPr>
              <a:t>vinculante</a:t>
            </a:r>
            <a:r>
              <a:rPr sz="1200" spc="13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universidad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sociedad,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cual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fortalece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institución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formador </a:t>
            </a:r>
            <a:r>
              <a:rPr sz="1200" dirty="0">
                <a:latin typeface="Times New Roman"/>
                <a:cs typeface="Times New Roman"/>
              </a:rPr>
              <a:t>integral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futuro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profesional,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concibiendo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servicio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comunitario,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fuente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invaluable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 </a:t>
            </a:r>
            <a:r>
              <a:rPr sz="1200" dirty="0">
                <a:latin typeface="Times New Roman"/>
                <a:cs typeface="Times New Roman"/>
              </a:rPr>
              <a:t>aprendizaje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realidad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exigencias</a:t>
            </a:r>
            <a:r>
              <a:rPr sz="1200" spc="15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nuevos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tiempos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apego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normativas vigentes.</a:t>
            </a:r>
            <a:endParaRPr sz="1200" dirty="0">
              <a:latin typeface="Times New Roman"/>
              <a:cs typeface="Times New Roman"/>
            </a:endParaRPr>
          </a:p>
          <a:p>
            <a:pPr marL="375285" marR="6350" indent="-363220" algn="just">
              <a:lnSpc>
                <a:spcPct val="100000"/>
              </a:lnSpc>
              <a:spcBef>
                <a:spcPts val="5"/>
              </a:spcBef>
            </a:pPr>
            <a:r>
              <a:rPr sz="1200" b="1" i="1" dirty="0">
                <a:latin typeface="Times New Roman"/>
                <a:cs typeface="Times New Roman"/>
              </a:rPr>
              <a:t>Social:</a:t>
            </a:r>
            <a:r>
              <a:rPr sz="1200" b="1" i="1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aspira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aportar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mecanismos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dirigidos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estudiantes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sector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universitarios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cumplen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servicio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comunitario,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coinciden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visión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pensamiento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define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devenir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existencia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humana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búsqueda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multidimensionalidad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social.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Entonces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servicio </a:t>
            </a:r>
            <a:r>
              <a:rPr sz="1200" dirty="0">
                <a:latin typeface="Times New Roman"/>
                <a:cs typeface="Times New Roman"/>
              </a:rPr>
              <a:t>comunitario</a:t>
            </a:r>
            <a:r>
              <a:rPr sz="1200" spc="4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habilitara</a:t>
            </a:r>
            <a:r>
              <a:rPr sz="1200" spc="43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pensamientos</a:t>
            </a:r>
            <a:r>
              <a:rPr sz="1200" spc="4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desde</a:t>
            </a:r>
            <a:r>
              <a:rPr sz="1200" spc="4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adentro,</a:t>
            </a:r>
            <a:r>
              <a:rPr sz="1200" spc="4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4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4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virtudes</a:t>
            </a:r>
            <a:r>
              <a:rPr sz="1200" spc="4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4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intelecto</a:t>
            </a:r>
            <a:r>
              <a:rPr sz="1200" spc="43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humano </a:t>
            </a:r>
            <a:r>
              <a:rPr sz="1200" dirty="0">
                <a:latin typeface="Times New Roman"/>
                <a:cs typeface="Times New Roman"/>
              </a:rPr>
              <a:t>relacionado</a:t>
            </a:r>
            <a:r>
              <a:rPr sz="1200" spc="3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3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tendencias</a:t>
            </a:r>
            <a:r>
              <a:rPr sz="1200" spc="3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protectoras</a:t>
            </a:r>
            <a:r>
              <a:rPr sz="1200" spc="3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3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colectivo,</a:t>
            </a:r>
            <a:r>
              <a:rPr sz="1200" spc="3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garantes</a:t>
            </a:r>
            <a:r>
              <a:rPr sz="1200" spc="3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3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derechos</a:t>
            </a:r>
            <a:r>
              <a:rPr sz="1200" spc="3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humanos</a:t>
            </a:r>
            <a:r>
              <a:rPr sz="1200" spc="325" dirty="0">
                <a:latin typeface="Times New Roman"/>
                <a:cs typeface="Times New Roman"/>
              </a:rPr>
              <a:t> </a:t>
            </a:r>
            <a:r>
              <a:rPr sz="1200" spc="-50" dirty="0">
                <a:latin typeface="Times New Roman"/>
                <a:cs typeface="Times New Roman"/>
              </a:rPr>
              <a:t>y </a:t>
            </a:r>
            <a:r>
              <a:rPr sz="1200" spc="-10" dirty="0">
                <a:latin typeface="Times New Roman"/>
                <a:cs typeface="Times New Roman"/>
              </a:rPr>
              <a:t>sociales.</a:t>
            </a:r>
            <a:endParaRPr sz="1200" dirty="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60"/>
              </a:spcBef>
            </a:pPr>
            <a:endParaRPr sz="1200" dirty="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</a:pPr>
            <a:r>
              <a:rPr sz="1200" b="1" dirty="0">
                <a:latin typeface="Times New Roman"/>
                <a:cs typeface="Times New Roman"/>
              </a:rPr>
              <a:t>Alcances</a:t>
            </a:r>
            <a:r>
              <a:rPr sz="1200" b="1" spc="-1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la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Investigación</a:t>
            </a:r>
            <a:endParaRPr sz="1200" dirty="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60"/>
              </a:spcBef>
            </a:pPr>
            <a:endParaRPr sz="1200" dirty="0">
              <a:latin typeface="Times New Roman"/>
              <a:cs typeface="Times New Roman"/>
            </a:endParaRPr>
          </a:p>
          <a:p>
            <a:pPr marL="375285" marR="5080" indent="-36322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alcance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presente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investigación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sido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planteado,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considerando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diferentes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ópticas.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primer </a:t>
            </a:r>
            <a:r>
              <a:rPr lang="es-ES" sz="1200" dirty="0">
                <a:latin typeface="Times New Roman"/>
                <a:cs typeface="Times New Roman"/>
              </a:rPr>
              <a:t>término,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considera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alcance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contenido,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cual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permite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abordar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forma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teórica,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empírica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50" dirty="0">
                <a:latin typeface="Times New Roman"/>
                <a:cs typeface="Times New Roman"/>
              </a:rPr>
              <a:t>y </a:t>
            </a:r>
            <a:r>
              <a:rPr sz="1200" dirty="0">
                <a:latin typeface="Times New Roman"/>
                <a:cs typeface="Times New Roman"/>
              </a:rPr>
              <a:t>popular,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todo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relacionado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servicio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comunitario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incidencia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formación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ética </a:t>
            </a:r>
            <a:r>
              <a:rPr sz="1200" dirty="0">
                <a:latin typeface="Times New Roman"/>
                <a:cs typeface="Times New Roman"/>
              </a:rPr>
              <a:t>social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estudiantes</a:t>
            </a:r>
            <a:r>
              <a:rPr sz="1200" spc="-10" dirty="0">
                <a:latin typeface="Times New Roman"/>
                <a:cs typeface="Times New Roman"/>
              </a:rPr>
              <a:t> universitarios.</a:t>
            </a:r>
            <a:endParaRPr sz="1200" dirty="0">
              <a:latin typeface="Times New Roman"/>
              <a:cs typeface="Times New Roman"/>
            </a:endParaRPr>
          </a:p>
        </p:txBody>
      </p:sp>
      <p:pic>
        <p:nvPicPr>
          <p:cNvPr id="17" name="object 17"/>
          <p:cNvPicPr/>
          <p:nvPr/>
        </p:nvPicPr>
        <p:blipFill>
          <a:blip r:embed="rId13" cstate="print"/>
          <a:stretch>
            <a:fillRect/>
          </a:stretch>
        </p:blipFill>
        <p:spPr>
          <a:xfrm>
            <a:off x="4581144" y="165671"/>
            <a:ext cx="1805304" cy="893889"/>
          </a:xfrm>
          <a:prstGeom prst="rect">
            <a:avLst/>
          </a:prstGeom>
        </p:spPr>
      </p:pic>
      <p:sp>
        <p:nvSpPr>
          <p:cNvPr id="18" name="object 18"/>
          <p:cNvSpPr txBox="1"/>
          <p:nvPr/>
        </p:nvSpPr>
        <p:spPr>
          <a:xfrm>
            <a:off x="1216863" y="8261840"/>
            <a:ext cx="4410710" cy="372745"/>
          </a:xfrm>
          <a:prstGeom prst="rect">
            <a:avLst/>
          </a:prstGeom>
        </p:spPr>
        <p:txBody>
          <a:bodyPr vert="horz" wrap="square" lIns="0" tIns="6350" rIns="0" bIns="0" rtlCol="0">
            <a:spAutoFit/>
          </a:bodyPr>
          <a:lstStyle/>
          <a:p>
            <a:pPr marL="925830" marR="5080" indent="-913765">
              <a:lnSpc>
                <a:spcPts val="1400"/>
              </a:lnSpc>
              <a:spcBef>
                <a:spcPts val="50"/>
              </a:spcBef>
            </a:pPr>
            <a:r>
              <a:rPr sz="1200" b="1" dirty="0">
                <a:latin typeface="Times New Roman"/>
                <a:cs typeface="Times New Roman"/>
              </a:rPr>
              <a:t>El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Hacer</a:t>
            </a:r>
            <a:r>
              <a:rPr sz="1200" b="1" spc="-4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del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Servicio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Comunitario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en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la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Formación</a:t>
            </a:r>
            <a:r>
              <a:rPr sz="1200" b="1" spc="27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Ética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Social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spc="-25" dirty="0">
                <a:latin typeface="Times New Roman"/>
                <a:cs typeface="Times New Roman"/>
              </a:rPr>
              <a:t>de </a:t>
            </a:r>
            <a:r>
              <a:rPr sz="1200" b="1" dirty="0">
                <a:latin typeface="Times New Roman"/>
                <a:cs typeface="Times New Roman"/>
              </a:rPr>
              <a:t>los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Estudiantes</a:t>
            </a:r>
            <a:r>
              <a:rPr sz="1200" b="1" spc="-4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del</a:t>
            </a:r>
            <a:r>
              <a:rPr sz="1200" b="1" spc="-1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Sector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Universitario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2715260" y="8823586"/>
            <a:ext cx="1704339" cy="1943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410"/>
              </a:lnSpc>
            </a:pPr>
            <a:r>
              <a:rPr sz="1200" b="1" dirty="0">
                <a:latin typeface="Times New Roman"/>
                <a:cs typeface="Times New Roman"/>
              </a:rPr>
              <a:t>Especialista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Lelis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Rondón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20" name="object 20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07645">
              <a:lnSpc>
                <a:spcPts val="1410"/>
              </a:lnSpc>
            </a:pPr>
            <a:fld id="{81D60167-4931-47E6-BA6A-407CBD079E47}" type="slidenum">
              <a:rPr b="1" spc="-25" dirty="0">
                <a:latin typeface="Times New Roman"/>
                <a:cs typeface="Times New Roman"/>
              </a:rPr>
              <a:t>84</a:t>
            </a:fld>
            <a:endParaRPr b="1" spc="-25" dirty="0">
              <a:latin typeface="Times New Roman"/>
              <a:cs typeface="Times New Roman"/>
            </a:endParaRPr>
          </a:p>
        </p:txBody>
      </p:sp>
      <p:grpSp>
        <p:nvGrpSpPr>
          <p:cNvPr id="21" name="Grupo 20">
            <a:extLst>
              <a:ext uri="{FF2B5EF4-FFF2-40B4-BE49-F238E27FC236}">
                <a16:creationId xmlns:a16="http://schemas.microsoft.com/office/drawing/2014/main" id="{EF9C724D-2D10-9223-7215-F96F82AD057D}"/>
              </a:ext>
            </a:extLst>
          </p:cNvPr>
          <p:cNvGrpSpPr/>
          <p:nvPr/>
        </p:nvGrpSpPr>
        <p:grpSpPr>
          <a:xfrm>
            <a:off x="109728" y="102110"/>
            <a:ext cx="6665976" cy="1452626"/>
            <a:chOff x="470065" y="1951410"/>
            <a:chExt cx="6665976" cy="1452626"/>
          </a:xfrm>
        </p:grpSpPr>
        <p:grpSp>
          <p:nvGrpSpPr>
            <p:cNvPr id="22" name="object 12">
              <a:extLst>
                <a:ext uri="{FF2B5EF4-FFF2-40B4-BE49-F238E27FC236}">
                  <a16:creationId xmlns:a16="http://schemas.microsoft.com/office/drawing/2014/main" id="{B1C266EB-F767-8A30-E5BE-D9F2205629B0}"/>
                </a:ext>
              </a:extLst>
            </p:cNvPr>
            <p:cNvGrpSpPr/>
            <p:nvPr/>
          </p:nvGrpSpPr>
          <p:grpSpPr>
            <a:xfrm>
              <a:off x="470065" y="1951664"/>
              <a:ext cx="6665976" cy="1452372"/>
              <a:chOff x="96011" y="115823"/>
              <a:chExt cx="6665976" cy="1452372"/>
            </a:xfrm>
          </p:grpSpPr>
          <p:pic>
            <p:nvPicPr>
              <p:cNvPr id="26" name="object 13">
                <a:extLst>
                  <a:ext uri="{FF2B5EF4-FFF2-40B4-BE49-F238E27FC236}">
                    <a16:creationId xmlns:a16="http://schemas.microsoft.com/office/drawing/2014/main" id="{335999B2-E607-FAA0-012C-E656EE448C17}"/>
                  </a:ext>
                </a:extLst>
              </p:cNvPr>
              <p:cNvPicPr/>
              <p:nvPr/>
            </p:nvPicPr>
            <p:blipFill>
              <a:blip r:embed="rId3" cstate="print"/>
              <a:stretch>
                <a:fillRect/>
              </a:stretch>
            </p:blipFill>
            <p:spPr>
              <a:xfrm>
                <a:off x="96011" y="115823"/>
                <a:ext cx="6665976" cy="1452372"/>
              </a:xfrm>
              <a:prstGeom prst="rect">
                <a:avLst/>
              </a:prstGeom>
            </p:spPr>
          </p:pic>
          <p:pic>
            <p:nvPicPr>
              <p:cNvPr id="27" name="object 14">
                <a:extLst>
                  <a:ext uri="{FF2B5EF4-FFF2-40B4-BE49-F238E27FC236}">
                    <a16:creationId xmlns:a16="http://schemas.microsoft.com/office/drawing/2014/main" id="{CB855541-ACC1-F580-7A5B-2B5706EA10D4}"/>
                  </a:ext>
                </a:extLst>
              </p:cNvPr>
              <p:cNvPicPr/>
              <p:nvPr/>
            </p:nvPicPr>
            <p:blipFill>
              <a:blip r:embed="rId4" cstate="print"/>
              <a:stretch>
                <a:fillRect/>
              </a:stretch>
            </p:blipFill>
            <p:spPr>
              <a:xfrm>
                <a:off x="142849" y="142875"/>
                <a:ext cx="6572275" cy="1358646"/>
              </a:xfrm>
              <a:prstGeom prst="rect">
                <a:avLst/>
              </a:prstGeom>
            </p:spPr>
          </p:pic>
          <p:sp>
            <p:nvSpPr>
              <p:cNvPr id="28" name="object 15">
                <a:extLst>
                  <a:ext uri="{FF2B5EF4-FFF2-40B4-BE49-F238E27FC236}">
                    <a16:creationId xmlns:a16="http://schemas.microsoft.com/office/drawing/2014/main" id="{EC830517-9D0E-259B-9DB7-68F558F66B3E}"/>
                  </a:ext>
                </a:extLst>
              </p:cNvPr>
              <p:cNvSpPr/>
              <p:nvPr/>
            </p:nvSpPr>
            <p:spPr>
              <a:xfrm>
                <a:off x="142849" y="142875"/>
                <a:ext cx="6572884" cy="1358900"/>
              </a:xfrm>
              <a:custGeom>
                <a:avLst/>
                <a:gdLst/>
                <a:ahLst/>
                <a:cxnLst/>
                <a:rect l="l" t="t" r="r" b="b"/>
                <a:pathLst>
                  <a:path w="6572884" h="1358900">
                    <a:moveTo>
                      <a:pt x="0" y="226441"/>
                    </a:moveTo>
                    <a:lnTo>
                      <a:pt x="4600" y="180795"/>
                    </a:lnTo>
                    <a:lnTo>
                      <a:pt x="17795" y="138285"/>
                    </a:lnTo>
                    <a:lnTo>
                      <a:pt x="38673" y="99820"/>
                    </a:lnTo>
                    <a:lnTo>
                      <a:pt x="66324" y="66309"/>
                    </a:lnTo>
                    <a:lnTo>
                      <a:pt x="99837" y="38663"/>
                    </a:lnTo>
                    <a:lnTo>
                      <a:pt x="138301" y="17789"/>
                    </a:lnTo>
                    <a:lnTo>
                      <a:pt x="180806" y="4599"/>
                    </a:lnTo>
                    <a:lnTo>
                      <a:pt x="226440" y="0"/>
                    </a:lnTo>
                    <a:lnTo>
                      <a:pt x="6345834" y="0"/>
                    </a:lnTo>
                    <a:lnTo>
                      <a:pt x="6391480" y="4599"/>
                    </a:lnTo>
                    <a:lnTo>
                      <a:pt x="6433990" y="17789"/>
                    </a:lnTo>
                    <a:lnTo>
                      <a:pt x="6472455" y="38663"/>
                    </a:lnTo>
                    <a:lnTo>
                      <a:pt x="6505965" y="66309"/>
                    </a:lnTo>
                    <a:lnTo>
                      <a:pt x="6533612" y="99820"/>
                    </a:lnTo>
                    <a:lnTo>
                      <a:pt x="6554485" y="138285"/>
                    </a:lnTo>
                    <a:lnTo>
                      <a:pt x="6567676" y="180795"/>
                    </a:lnTo>
                    <a:lnTo>
                      <a:pt x="6572275" y="226441"/>
                    </a:lnTo>
                    <a:lnTo>
                      <a:pt x="6572275" y="1132204"/>
                    </a:lnTo>
                    <a:lnTo>
                      <a:pt x="6567676" y="1177850"/>
                    </a:lnTo>
                    <a:lnTo>
                      <a:pt x="6554485" y="1220360"/>
                    </a:lnTo>
                    <a:lnTo>
                      <a:pt x="6533612" y="1258825"/>
                    </a:lnTo>
                    <a:lnTo>
                      <a:pt x="6505965" y="1292336"/>
                    </a:lnTo>
                    <a:lnTo>
                      <a:pt x="6472455" y="1319982"/>
                    </a:lnTo>
                    <a:lnTo>
                      <a:pt x="6433990" y="1340856"/>
                    </a:lnTo>
                    <a:lnTo>
                      <a:pt x="6391480" y="1354046"/>
                    </a:lnTo>
                    <a:lnTo>
                      <a:pt x="6345834" y="1358646"/>
                    </a:lnTo>
                    <a:lnTo>
                      <a:pt x="226440" y="1358646"/>
                    </a:lnTo>
                    <a:lnTo>
                      <a:pt x="180806" y="1354046"/>
                    </a:lnTo>
                    <a:lnTo>
                      <a:pt x="138301" y="1340856"/>
                    </a:lnTo>
                    <a:lnTo>
                      <a:pt x="99837" y="1319982"/>
                    </a:lnTo>
                    <a:lnTo>
                      <a:pt x="66324" y="1292336"/>
                    </a:lnTo>
                    <a:lnTo>
                      <a:pt x="38673" y="1258825"/>
                    </a:lnTo>
                    <a:lnTo>
                      <a:pt x="17795" y="1220360"/>
                    </a:lnTo>
                    <a:lnTo>
                      <a:pt x="4600" y="1177850"/>
                    </a:lnTo>
                    <a:lnTo>
                      <a:pt x="0" y="1132204"/>
                    </a:lnTo>
                    <a:lnTo>
                      <a:pt x="0" y="226441"/>
                    </a:lnTo>
                    <a:close/>
                  </a:path>
                </a:pathLst>
              </a:custGeom>
              <a:ln w="9525">
                <a:solidFill>
                  <a:srgbClr val="55CE74"/>
                </a:solidFill>
              </a:ln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pic>
            <p:nvPicPr>
              <p:cNvPr id="29" name="object 16">
                <a:extLst>
                  <a:ext uri="{FF2B5EF4-FFF2-40B4-BE49-F238E27FC236}">
                    <a16:creationId xmlns:a16="http://schemas.microsoft.com/office/drawing/2014/main" id="{B676B51C-D2F4-BB5B-06E0-5250324C4A5A}"/>
                  </a:ext>
                </a:extLst>
              </p:cNvPr>
              <p:cNvPicPr/>
              <p:nvPr/>
            </p:nvPicPr>
            <p:blipFill>
              <a:blip r:embed="rId5" cstate="print"/>
              <a:stretch>
                <a:fillRect/>
              </a:stretch>
            </p:blipFill>
            <p:spPr>
              <a:xfrm>
                <a:off x="2500248" y="305930"/>
                <a:ext cx="1714500" cy="733945"/>
              </a:xfrm>
              <a:prstGeom prst="rect">
                <a:avLst/>
              </a:prstGeom>
            </p:spPr>
          </p:pic>
        </p:grpSp>
        <p:sp>
          <p:nvSpPr>
            <p:cNvPr id="23" name="object 16">
              <a:extLst>
                <a:ext uri="{FF2B5EF4-FFF2-40B4-BE49-F238E27FC236}">
                  <a16:creationId xmlns:a16="http://schemas.microsoft.com/office/drawing/2014/main" id="{68956836-4ED0-3A88-47DA-BBDF8F2B930A}"/>
                </a:ext>
              </a:extLst>
            </p:cNvPr>
            <p:cNvSpPr txBox="1"/>
            <p:nvPr/>
          </p:nvSpPr>
          <p:spPr>
            <a:xfrm>
              <a:off x="2775727" y="2875716"/>
              <a:ext cx="3332858" cy="391795"/>
            </a:xfrm>
            <a:prstGeom prst="rect">
              <a:avLst/>
            </a:prstGeom>
            <a:noFill/>
          </p:spPr>
          <p:txBody>
            <a:bodyPr vert="horz" wrap="square" lIns="0" tIns="12700" rIns="0" bIns="0" rtlCol="0">
              <a:spAutoFit/>
            </a:bodyPr>
            <a:lstStyle/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Volumen 4,  Número 1  Enero a Julio 2021</a:t>
              </a:r>
            </a:p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Revista Semestral. Venezuela</a:t>
              </a:r>
              <a:endParaRPr sz="1200" dirty="0">
                <a:latin typeface="Arial"/>
                <a:cs typeface="Arial"/>
              </a:endParaRPr>
            </a:p>
          </p:txBody>
        </p:sp>
        <p:pic>
          <p:nvPicPr>
            <p:cNvPr id="24" name="object 25">
              <a:extLst>
                <a:ext uri="{FF2B5EF4-FFF2-40B4-BE49-F238E27FC236}">
                  <a16:creationId xmlns:a16="http://schemas.microsoft.com/office/drawing/2014/main" id="{95ADB1A7-440B-3561-CED0-44D317E176CE}"/>
                </a:ext>
              </a:extLst>
            </p:cNvPr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470065" y="2027896"/>
              <a:ext cx="2305662" cy="1053903"/>
            </a:xfrm>
            <a:prstGeom prst="rect">
              <a:avLst/>
            </a:prstGeom>
          </p:spPr>
        </p:pic>
        <p:pic>
          <p:nvPicPr>
            <p:cNvPr id="25" name="object 31">
              <a:extLst>
                <a:ext uri="{FF2B5EF4-FFF2-40B4-BE49-F238E27FC236}">
                  <a16:creationId xmlns:a16="http://schemas.microsoft.com/office/drawing/2014/main" id="{DFAF0525-E4ED-AC9D-E3AF-951A729B0356}"/>
                </a:ext>
              </a:extLst>
            </p:cNvPr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4932681" y="1951410"/>
              <a:ext cx="1805304" cy="893889"/>
            </a:xfrm>
            <a:prstGeom prst="rect">
              <a:avLst/>
            </a:prstGeom>
          </p:spPr>
        </p:pic>
      </p:grpSp>
    </p:spTree>
  </p:cSld>
  <p:clrMapOvr>
    <a:masterClrMapping/>
  </p:clrMapOvr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94485" y="115823"/>
            <a:ext cx="6669405" cy="8926195"/>
            <a:chOff x="94485" y="115823"/>
            <a:chExt cx="6669405" cy="8926195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204216" y="8700516"/>
              <a:ext cx="6518148" cy="158496"/>
            </a:xfrm>
            <a:prstGeom prst="rect">
              <a:avLst/>
            </a:prstGeom>
          </p:spPr>
        </p:pic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96012" y="115823"/>
              <a:ext cx="6665976" cy="1452372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42849" y="142875"/>
              <a:ext cx="6572275" cy="1358646"/>
            </a:xfrm>
            <a:prstGeom prst="rect">
              <a:avLst/>
            </a:prstGeom>
          </p:spPr>
        </p:pic>
        <p:sp>
          <p:nvSpPr>
            <p:cNvPr id="6" name="object 6"/>
            <p:cNvSpPr/>
            <p:nvPr/>
          </p:nvSpPr>
          <p:spPr>
            <a:xfrm>
              <a:off x="142849" y="142875"/>
              <a:ext cx="6572884" cy="1358900"/>
            </a:xfrm>
            <a:custGeom>
              <a:avLst/>
              <a:gdLst/>
              <a:ahLst/>
              <a:cxnLst/>
              <a:rect l="l" t="t" r="r" b="b"/>
              <a:pathLst>
                <a:path w="6572884" h="1358900">
                  <a:moveTo>
                    <a:pt x="0" y="226441"/>
                  </a:moveTo>
                  <a:lnTo>
                    <a:pt x="4600" y="180795"/>
                  </a:lnTo>
                  <a:lnTo>
                    <a:pt x="17795" y="138285"/>
                  </a:lnTo>
                  <a:lnTo>
                    <a:pt x="38673" y="99820"/>
                  </a:lnTo>
                  <a:lnTo>
                    <a:pt x="66324" y="66309"/>
                  </a:lnTo>
                  <a:lnTo>
                    <a:pt x="99837" y="38663"/>
                  </a:lnTo>
                  <a:lnTo>
                    <a:pt x="138301" y="17789"/>
                  </a:lnTo>
                  <a:lnTo>
                    <a:pt x="180806" y="4599"/>
                  </a:lnTo>
                  <a:lnTo>
                    <a:pt x="226440" y="0"/>
                  </a:lnTo>
                  <a:lnTo>
                    <a:pt x="6345834" y="0"/>
                  </a:lnTo>
                  <a:lnTo>
                    <a:pt x="6391480" y="4599"/>
                  </a:lnTo>
                  <a:lnTo>
                    <a:pt x="6433990" y="17789"/>
                  </a:lnTo>
                  <a:lnTo>
                    <a:pt x="6472455" y="38663"/>
                  </a:lnTo>
                  <a:lnTo>
                    <a:pt x="6505965" y="66309"/>
                  </a:lnTo>
                  <a:lnTo>
                    <a:pt x="6533612" y="99820"/>
                  </a:lnTo>
                  <a:lnTo>
                    <a:pt x="6554485" y="138285"/>
                  </a:lnTo>
                  <a:lnTo>
                    <a:pt x="6567676" y="180795"/>
                  </a:lnTo>
                  <a:lnTo>
                    <a:pt x="6572275" y="226441"/>
                  </a:lnTo>
                  <a:lnTo>
                    <a:pt x="6572275" y="1132204"/>
                  </a:lnTo>
                  <a:lnTo>
                    <a:pt x="6567676" y="1177850"/>
                  </a:lnTo>
                  <a:lnTo>
                    <a:pt x="6554485" y="1220360"/>
                  </a:lnTo>
                  <a:lnTo>
                    <a:pt x="6533612" y="1258825"/>
                  </a:lnTo>
                  <a:lnTo>
                    <a:pt x="6505965" y="1292336"/>
                  </a:lnTo>
                  <a:lnTo>
                    <a:pt x="6472455" y="1319982"/>
                  </a:lnTo>
                  <a:lnTo>
                    <a:pt x="6433990" y="1340856"/>
                  </a:lnTo>
                  <a:lnTo>
                    <a:pt x="6391480" y="1354046"/>
                  </a:lnTo>
                  <a:lnTo>
                    <a:pt x="6345834" y="1358646"/>
                  </a:lnTo>
                  <a:lnTo>
                    <a:pt x="226440" y="1358646"/>
                  </a:lnTo>
                  <a:lnTo>
                    <a:pt x="180806" y="1354046"/>
                  </a:lnTo>
                  <a:lnTo>
                    <a:pt x="138301" y="1340856"/>
                  </a:lnTo>
                  <a:lnTo>
                    <a:pt x="99837" y="1319982"/>
                  </a:lnTo>
                  <a:lnTo>
                    <a:pt x="66324" y="1292336"/>
                  </a:lnTo>
                  <a:lnTo>
                    <a:pt x="38673" y="1258825"/>
                  </a:lnTo>
                  <a:lnTo>
                    <a:pt x="17795" y="1220360"/>
                  </a:lnTo>
                  <a:lnTo>
                    <a:pt x="4600" y="1177850"/>
                  </a:lnTo>
                  <a:lnTo>
                    <a:pt x="0" y="1132204"/>
                  </a:lnTo>
                  <a:lnTo>
                    <a:pt x="0" y="226441"/>
                  </a:lnTo>
                  <a:close/>
                </a:path>
              </a:pathLst>
            </a:custGeom>
            <a:ln w="9525">
              <a:solidFill>
                <a:srgbClr val="55CE7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" name="object 7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2500248" y="305930"/>
              <a:ext cx="1714500" cy="733945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2738628" y="1024127"/>
              <a:ext cx="1897379" cy="371855"/>
            </a:xfrm>
            <a:prstGeom prst="rect">
              <a:avLst/>
            </a:prstGeom>
          </p:spPr>
        </p:pic>
        <p:pic>
          <p:nvPicPr>
            <p:cNvPr id="9" name="object 9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4401312" y="1024127"/>
              <a:ext cx="1577339" cy="371855"/>
            </a:xfrm>
            <a:prstGeom prst="rect">
              <a:avLst/>
            </a:prstGeom>
          </p:spPr>
        </p:pic>
        <p:pic>
          <p:nvPicPr>
            <p:cNvPr id="10" name="object 10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3169920" y="1207007"/>
              <a:ext cx="1546859" cy="371855"/>
            </a:xfrm>
            <a:prstGeom prst="rect">
              <a:avLst/>
            </a:prstGeom>
          </p:spPr>
        </p:pic>
        <p:pic>
          <p:nvPicPr>
            <p:cNvPr id="11" name="object 11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4482083" y="1207007"/>
              <a:ext cx="284988" cy="371855"/>
            </a:xfrm>
            <a:prstGeom prst="rect">
              <a:avLst/>
            </a:prstGeom>
          </p:spPr>
        </p:pic>
        <p:pic>
          <p:nvPicPr>
            <p:cNvPr id="12" name="object 12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4571999" y="1207007"/>
              <a:ext cx="1013460" cy="371855"/>
            </a:xfrm>
            <a:prstGeom prst="rect">
              <a:avLst/>
            </a:prstGeom>
          </p:spPr>
        </p:pic>
        <p:pic>
          <p:nvPicPr>
            <p:cNvPr id="13" name="object 13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324612" y="234695"/>
              <a:ext cx="1719072" cy="1341120"/>
            </a:xfrm>
            <a:prstGeom prst="rect">
              <a:avLst/>
            </a:prstGeom>
          </p:spPr>
        </p:pic>
        <p:pic>
          <p:nvPicPr>
            <p:cNvPr id="14" name="object 14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5606795" y="8193022"/>
              <a:ext cx="1092707" cy="848868"/>
            </a:xfrm>
            <a:prstGeom prst="rect">
              <a:avLst/>
            </a:prstGeom>
          </p:spPr>
        </p:pic>
        <p:pic>
          <p:nvPicPr>
            <p:cNvPr id="15" name="object 15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109728" y="8193022"/>
              <a:ext cx="1092708" cy="848868"/>
            </a:xfrm>
            <a:prstGeom prst="rect">
              <a:avLst/>
            </a:prstGeom>
          </p:spPr>
        </p:pic>
      </p:grpSp>
      <p:sp>
        <p:nvSpPr>
          <p:cNvPr id="16" name="object 16"/>
          <p:cNvSpPr txBox="1"/>
          <p:nvPr/>
        </p:nvSpPr>
        <p:spPr>
          <a:xfrm>
            <a:off x="293014" y="1068451"/>
            <a:ext cx="6308725" cy="708655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2992755" marR="735330" indent="-431800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Arial"/>
                <a:cs typeface="Arial"/>
              </a:rPr>
              <a:t>6ta.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Edición</a:t>
            </a:r>
            <a:r>
              <a:rPr sz="1200" b="1" spc="-10" dirty="0">
                <a:latin typeface="Arial"/>
                <a:cs typeface="Arial"/>
              </a:rPr>
              <a:t> Volumen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I</a:t>
            </a:r>
            <a:r>
              <a:rPr sz="1200" b="1" spc="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Enero</a:t>
            </a:r>
            <a:r>
              <a:rPr sz="1200" b="1" spc="-3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a</a:t>
            </a:r>
            <a:r>
              <a:rPr sz="1200" b="1" spc="-2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Julio</a:t>
            </a:r>
            <a:r>
              <a:rPr sz="1200" b="1" spc="-5" dirty="0">
                <a:latin typeface="Arial"/>
                <a:cs typeface="Arial"/>
              </a:rPr>
              <a:t> </a:t>
            </a:r>
            <a:r>
              <a:rPr sz="1200" b="1" spc="-20" dirty="0">
                <a:latin typeface="Arial"/>
                <a:cs typeface="Arial"/>
              </a:rPr>
              <a:t>2021 </a:t>
            </a:r>
            <a:r>
              <a:rPr sz="1200" b="1" dirty="0">
                <a:latin typeface="Arial"/>
                <a:cs typeface="Arial"/>
              </a:rPr>
              <a:t>Revista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Semestral-</a:t>
            </a:r>
            <a:r>
              <a:rPr sz="1200" b="1" spc="-40" dirty="0">
                <a:latin typeface="Arial"/>
                <a:cs typeface="Arial"/>
              </a:rPr>
              <a:t> </a:t>
            </a:r>
            <a:r>
              <a:rPr sz="1200" b="1" spc="-10" dirty="0">
                <a:latin typeface="Arial"/>
                <a:cs typeface="Arial"/>
              </a:rPr>
              <a:t>Venezuela</a:t>
            </a:r>
            <a:endParaRPr sz="1200" dirty="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305"/>
              </a:spcBef>
            </a:pPr>
            <a:endParaRPr sz="1200" dirty="0">
              <a:latin typeface="Arial"/>
              <a:cs typeface="Arial"/>
            </a:endParaRPr>
          </a:p>
          <a:p>
            <a:pPr marL="375285" marR="5080" indent="-36322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 err="1">
                <a:latin typeface="Times New Roman"/>
                <a:cs typeface="Times New Roman"/>
              </a:rPr>
              <a:t>segundo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lang="es-ES" sz="1200" dirty="0">
                <a:latin typeface="Times New Roman"/>
                <a:cs typeface="Times New Roman"/>
              </a:rPr>
              <a:t>término,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necesario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ubicar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investigación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área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ciencias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jurídicas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ámbito </a:t>
            </a:r>
            <a:r>
              <a:rPr sz="1200" dirty="0">
                <a:latin typeface="Times New Roman"/>
                <a:cs typeface="Times New Roman"/>
              </a:rPr>
              <a:t>geográfico,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ello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estudio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ubica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área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ciencias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políticas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jurídicas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universidad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nacional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experimental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Rómulo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Gallegos-</a:t>
            </a:r>
            <a:r>
              <a:rPr sz="1200" dirty="0">
                <a:latin typeface="Times New Roman"/>
                <a:cs typeface="Times New Roman"/>
              </a:rPr>
              <a:t>Municipio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Juan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Germán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Roscio-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Estado </a:t>
            </a:r>
            <a:r>
              <a:rPr sz="1200" dirty="0">
                <a:latin typeface="Times New Roman"/>
                <a:cs typeface="Times New Roman"/>
              </a:rPr>
              <a:t>Guárico.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cual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tienen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absceso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estudiantes,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cuales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lang="es-ES" sz="1200" dirty="0">
                <a:latin typeface="Times New Roman"/>
                <a:cs typeface="Times New Roman"/>
              </a:rPr>
              <a:t>beneficiarán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hallazgos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 </a:t>
            </a:r>
            <a:r>
              <a:rPr sz="1200" dirty="0">
                <a:latin typeface="Times New Roman"/>
                <a:cs typeface="Times New Roman"/>
              </a:rPr>
              <a:t>este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estudio.</a:t>
            </a:r>
            <a:endParaRPr sz="1200" dirty="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60"/>
              </a:spcBef>
            </a:pPr>
            <a:endParaRPr sz="1200" dirty="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5"/>
              </a:spcBef>
            </a:pPr>
            <a:r>
              <a:rPr sz="1200" b="1" dirty="0">
                <a:latin typeface="Times New Roman"/>
                <a:cs typeface="Times New Roman"/>
              </a:rPr>
              <a:t>CAPITULO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spc="-25" dirty="0">
                <a:latin typeface="Times New Roman"/>
                <a:cs typeface="Times New Roman"/>
              </a:rPr>
              <a:t>II</a:t>
            </a:r>
            <a:endParaRPr sz="1200" dirty="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994"/>
              </a:spcBef>
            </a:pPr>
            <a:r>
              <a:rPr sz="1200" b="1" i="1" dirty="0">
                <a:latin typeface="Times New Roman"/>
                <a:cs typeface="Times New Roman"/>
              </a:rPr>
              <a:t>Contexto</a:t>
            </a:r>
            <a:r>
              <a:rPr sz="1200" b="1" i="1" spc="-25" dirty="0">
                <a:latin typeface="Times New Roman"/>
                <a:cs typeface="Times New Roman"/>
              </a:rPr>
              <a:t> </a:t>
            </a:r>
            <a:r>
              <a:rPr sz="1200" b="1" i="1" spc="-10" dirty="0">
                <a:latin typeface="Times New Roman"/>
                <a:cs typeface="Times New Roman"/>
              </a:rPr>
              <a:t>Teórico</a:t>
            </a:r>
            <a:endParaRPr sz="1200" dirty="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80"/>
              </a:spcBef>
            </a:pPr>
            <a:endParaRPr sz="1200" dirty="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z="1200" b="1" i="1" dirty="0">
                <a:latin typeface="Times New Roman"/>
                <a:cs typeface="Times New Roman"/>
              </a:rPr>
              <a:t>Antecedentes</a:t>
            </a:r>
            <a:r>
              <a:rPr sz="1200" b="1" i="1" spc="-10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de</a:t>
            </a:r>
            <a:r>
              <a:rPr sz="1200" b="1" i="1" spc="-25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la</a:t>
            </a:r>
            <a:r>
              <a:rPr sz="1200" b="1" i="1" spc="-25" dirty="0">
                <a:latin typeface="Times New Roman"/>
                <a:cs typeface="Times New Roman"/>
              </a:rPr>
              <a:t> </a:t>
            </a:r>
            <a:r>
              <a:rPr sz="1200" b="1" i="1" spc="-10" dirty="0">
                <a:latin typeface="Times New Roman"/>
                <a:cs typeface="Times New Roman"/>
              </a:rPr>
              <a:t>investigación</a:t>
            </a:r>
            <a:endParaRPr sz="1200" dirty="0">
              <a:latin typeface="Times New Roman"/>
              <a:cs typeface="Times New Roman"/>
            </a:endParaRPr>
          </a:p>
          <a:p>
            <a:pPr marL="375285" marR="5080" indent="-363220" algn="just">
              <a:lnSpc>
                <a:spcPct val="100000"/>
              </a:lnSpc>
              <a:spcBef>
                <a:spcPts val="1260"/>
              </a:spcBef>
            </a:pP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esta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sección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exponen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antecedentes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relacionen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directamente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tema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estudio, </a:t>
            </a:r>
            <a:r>
              <a:rPr sz="1200" dirty="0">
                <a:latin typeface="Times New Roman"/>
                <a:cs typeface="Times New Roman"/>
              </a:rPr>
              <a:t>sobre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cuales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existen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coherencias 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fin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fundamentar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situación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está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estudiando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ampliación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ámbitos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explicativos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tal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cual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refiere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Hernández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(2015), “es</a:t>
            </a:r>
            <a:r>
              <a:rPr sz="1200" spc="-10" dirty="0">
                <a:latin typeface="Times New Roman"/>
                <a:cs typeface="Times New Roman"/>
              </a:rPr>
              <a:t> determinar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3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elementos</a:t>
            </a:r>
            <a:r>
              <a:rPr sz="1200" spc="3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teóricos,</a:t>
            </a:r>
            <a:r>
              <a:rPr sz="1200" spc="3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conceptuales</a:t>
            </a:r>
            <a:r>
              <a:rPr sz="1200" spc="3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3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normativos</a:t>
            </a:r>
            <a:r>
              <a:rPr sz="1200" spc="3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asociados</a:t>
            </a:r>
            <a:r>
              <a:rPr sz="1200" spc="3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3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3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temática</a:t>
            </a:r>
            <a:r>
              <a:rPr sz="1200" spc="3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referida</a:t>
            </a:r>
            <a:r>
              <a:rPr sz="1200" spc="3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34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 </a:t>
            </a:r>
            <a:r>
              <a:rPr sz="1200" spc="-10" dirty="0">
                <a:latin typeface="Times New Roman"/>
                <a:cs typeface="Times New Roman"/>
              </a:rPr>
              <a:t>investigación”.</a:t>
            </a:r>
            <a:endParaRPr sz="1200" dirty="0">
              <a:latin typeface="Times New Roman"/>
              <a:cs typeface="Times New Roman"/>
            </a:endParaRPr>
          </a:p>
          <a:p>
            <a:pPr marL="50800">
              <a:lnSpc>
                <a:spcPct val="100000"/>
              </a:lnSpc>
              <a:spcBef>
                <a:spcPts val="1285"/>
              </a:spcBef>
            </a:pPr>
            <a:r>
              <a:rPr sz="1200" b="1" i="1" dirty="0">
                <a:latin typeface="Times New Roman"/>
                <a:cs typeface="Times New Roman"/>
              </a:rPr>
              <a:t>Antecedentes</a:t>
            </a:r>
            <a:r>
              <a:rPr sz="1200" b="1" i="1" spc="-40" dirty="0">
                <a:latin typeface="Times New Roman"/>
                <a:cs typeface="Times New Roman"/>
              </a:rPr>
              <a:t> </a:t>
            </a:r>
            <a:r>
              <a:rPr sz="1200" b="1" i="1" spc="-10" dirty="0">
                <a:latin typeface="Times New Roman"/>
                <a:cs typeface="Times New Roman"/>
              </a:rPr>
              <a:t>Internacionales</a:t>
            </a:r>
            <a:r>
              <a:rPr sz="1200" i="1" spc="-10" dirty="0">
                <a:latin typeface="Times New Roman"/>
                <a:cs typeface="Times New Roman"/>
              </a:rPr>
              <a:t>:</a:t>
            </a:r>
            <a:endParaRPr sz="1200" dirty="0">
              <a:latin typeface="Times New Roman"/>
              <a:cs typeface="Times New Roman"/>
            </a:endParaRPr>
          </a:p>
          <a:p>
            <a:pPr marL="375285" marR="5080" indent="-363220" algn="just">
              <a:lnSpc>
                <a:spcPct val="100000"/>
              </a:lnSpc>
              <a:spcBef>
                <a:spcPts val="1030"/>
              </a:spcBef>
            </a:pPr>
            <a:r>
              <a:rPr sz="1200" dirty="0">
                <a:latin typeface="Times New Roman"/>
                <a:cs typeface="Times New Roman"/>
              </a:rPr>
              <a:t>Al</a:t>
            </a:r>
            <a:r>
              <a:rPr sz="1200" spc="4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respecto</a:t>
            </a:r>
            <a:r>
              <a:rPr sz="1200" spc="4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Martínez</a:t>
            </a:r>
            <a:r>
              <a:rPr sz="1200" spc="4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(2008)</a:t>
            </a:r>
            <a:r>
              <a:rPr sz="1200" spc="4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45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4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trabajo</a:t>
            </a:r>
            <a:r>
              <a:rPr sz="1200" spc="4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4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investigación</a:t>
            </a:r>
            <a:r>
              <a:rPr sz="1200" spc="4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titulado:</a:t>
            </a:r>
            <a:r>
              <a:rPr sz="1200" spc="4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Aprendizaje</a:t>
            </a:r>
            <a:r>
              <a:rPr sz="1200" spc="4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servicio</a:t>
            </a:r>
            <a:r>
              <a:rPr sz="1200" spc="475" dirty="0">
                <a:latin typeface="Times New Roman"/>
                <a:cs typeface="Times New Roman"/>
              </a:rPr>
              <a:t> </a:t>
            </a:r>
            <a:r>
              <a:rPr sz="1200" spc="-50" dirty="0">
                <a:latin typeface="Times New Roman"/>
                <a:cs typeface="Times New Roman"/>
              </a:rPr>
              <a:t>y </a:t>
            </a:r>
            <a:r>
              <a:rPr sz="1200" dirty="0">
                <a:latin typeface="Times New Roman"/>
                <a:cs typeface="Times New Roman"/>
              </a:rPr>
              <a:t>construcción</a:t>
            </a:r>
            <a:r>
              <a:rPr sz="1200" spc="3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ciudadanía</a:t>
            </a:r>
            <a:r>
              <a:rPr sz="1200" spc="3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activa</a:t>
            </a:r>
            <a:r>
              <a:rPr sz="1200" spc="3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3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3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universidad:</a:t>
            </a:r>
            <a:r>
              <a:rPr sz="1200" spc="3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3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dimensión</a:t>
            </a:r>
            <a:r>
              <a:rPr sz="1200" spc="3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social</a:t>
            </a:r>
            <a:r>
              <a:rPr sz="1200" spc="3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3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cívica</a:t>
            </a:r>
            <a:r>
              <a:rPr sz="1200" spc="3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3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los </a:t>
            </a:r>
            <a:r>
              <a:rPr sz="1200" dirty="0">
                <a:latin typeface="Times New Roman"/>
                <a:cs typeface="Times New Roman"/>
              </a:rPr>
              <a:t>aprendizajes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académicos,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presentado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optar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título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Master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Ciencias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Apoyos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para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Inclusión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Educativa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Social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Universitat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Barcelona,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cual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abordó</a:t>
            </a:r>
            <a:r>
              <a:rPr sz="1200" spc="3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tema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universidad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institución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social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referencia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donde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realiza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transmisión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los </a:t>
            </a:r>
            <a:r>
              <a:rPr sz="1200" dirty="0">
                <a:latin typeface="Times New Roman"/>
                <a:cs typeface="Times New Roman"/>
              </a:rPr>
              <a:t>principios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éticos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profesiones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lugar en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aprenden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valores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contravalores.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Por </a:t>
            </a:r>
            <a:r>
              <a:rPr sz="1200" dirty="0">
                <a:latin typeface="Times New Roman"/>
                <a:cs typeface="Times New Roman"/>
              </a:rPr>
              <a:t>ello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puede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ser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buen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espacio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aprendizaje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ético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aprender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valores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democráticos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spc="-50" dirty="0">
                <a:latin typeface="Times New Roman"/>
                <a:cs typeface="Times New Roman"/>
              </a:rPr>
              <a:t>y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socialización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política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sus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estudiantes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deben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estar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vinculados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desarrollo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las </a:t>
            </a:r>
            <a:r>
              <a:rPr sz="1200" dirty="0">
                <a:latin typeface="Times New Roman"/>
                <a:cs typeface="Times New Roman"/>
              </a:rPr>
              <a:t>comunidades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partiendo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hecho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real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donde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estudien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causas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consecuencias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las </a:t>
            </a:r>
            <a:r>
              <a:rPr sz="1200" dirty="0">
                <a:latin typeface="Times New Roman"/>
                <a:cs typeface="Times New Roman"/>
              </a:rPr>
              <a:t>diferentes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problemáticas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estudien.</a:t>
            </a:r>
            <a:endParaRPr sz="1200" dirty="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65"/>
              </a:spcBef>
            </a:pPr>
            <a:endParaRPr sz="1200" dirty="0">
              <a:latin typeface="Times New Roman"/>
              <a:cs typeface="Times New Roman"/>
            </a:endParaRPr>
          </a:p>
          <a:p>
            <a:pPr marL="41275">
              <a:lnSpc>
                <a:spcPct val="100000"/>
              </a:lnSpc>
            </a:pPr>
            <a:r>
              <a:rPr sz="1200" b="1" dirty="0">
                <a:latin typeface="Times New Roman"/>
                <a:cs typeface="Times New Roman"/>
              </a:rPr>
              <a:t>Antecedentes</a:t>
            </a:r>
            <a:r>
              <a:rPr sz="1200" b="1" spc="-3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Nacionales</a:t>
            </a:r>
            <a:endParaRPr sz="1200" dirty="0">
              <a:latin typeface="Times New Roman"/>
              <a:cs typeface="Times New Roman"/>
            </a:endParaRPr>
          </a:p>
          <a:p>
            <a:pPr marL="375285" marR="6985" indent="-363220" algn="just">
              <a:lnSpc>
                <a:spcPct val="100000"/>
              </a:lnSpc>
              <a:spcBef>
                <a:spcPts val="994"/>
              </a:spcBef>
            </a:pP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parte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Ontiveros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(2006)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presenta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trabajo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grado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titulado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Universidad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Andes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 </a:t>
            </a:r>
            <a:r>
              <a:rPr sz="1200" spc="-25" dirty="0">
                <a:latin typeface="Times New Roman"/>
                <a:cs typeface="Times New Roman"/>
              </a:rPr>
              <a:t>el </a:t>
            </a:r>
            <a:r>
              <a:rPr sz="1200" dirty="0">
                <a:latin typeface="Times New Roman"/>
                <a:cs typeface="Times New Roman"/>
              </a:rPr>
              <a:t>servicio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comunitario: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perspectivas,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obstáculos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soluciones,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presentado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Universidad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 </a:t>
            </a:r>
            <a:r>
              <a:rPr sz="1200" spc="-10" dirty="0">
                <a:latin typeface="Times New Roman"/>
                <a:cs typeface="Times New Roman"/>
              </a:rPr>
              <a:t>Los</a:t>
            </a:r>
            <a:r>
              <a:rPr sz="1200" spc="-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Andes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optar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título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Doctor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Ciencias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Educación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donde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reflexiona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afirma</a:t>
            </a:r>
            <a:endParaRPr sz="1200" dirty="0">
              <a:latin typeface="Times New Roman"/>
              <a:cs typeface="Times New Roman"/>
            </a:endParaRPr>
          </a:p>
        </p:txBody>
      </p:sp>
      <p:pic>
        <p:nvPicPr>
          <p:cNvPr id="17" name="object 17"/>
          <p:cNvPicPr/>
          <p:nvPr/>
        </p:nvPicPr>
        <p:blipFill>
          <a:blip r:embed="rId13" cstate="print"/>
          <a:stretch>
            <a:fillRect/>
          </a:stretch>
        </p:blipFill>
        <p:spPr>
          <a:xfrm>
            <a:off x="4581144" y="165671"/>
            <a:ext cx="1805304" cy="893889"/>
          </a:xfrm>
          <a:prstGeom prst="rect">
            <a:avLst/>
          </a:prstGeom>
        </p:spPr>
      </p:pic>
      <p:sp>
        <p:nvSpPr>
          <p:cNvPr id="18" name="object 18"/>
          <p:cNvSpPr txBox="1"/>
          <p:nvPr/>
        </p:nvSpPr>
        <p:spPr>
          <a:xfrm>
            <a:off x="1216863" y="8261840"/>
            <a:ext cx="4410710" cy="372745"/>
          </a:xfrm>
          <a:prstGeom prst="rect">
            <a:avLst/>
          </a:prstGeom>
        </p:spPr>
        <p:txBody>
          <a:bodyPr vert="horz" wrap="square" lIns="0" tIns="6350" rIns="0" bIns="0" rtlCol="0">
            <a:spAutoFit/>
          </a:bodyPr>
          <a:lstStyle/>
          <a:p>
            <a:pPr marL="925830" marR="5080" indent="-913765">
              <a:lnSpc>
                <a:spcPts val="1400"/>
              </a:lnSpc>
              <a:spcBef>
                <a:spcPts val="50"/>
              </a:spcBef>
            </a:pPr>
            <a:r>
              <a:rPr sz="1200" b="1" dirty="0">
                <a:latin typeface="Times New Roman"/>
                <a:cs typeface="Times New Roman"/>
              </a:rPr>
              <a:t>El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Hacer</a:t>
            </a:r>
            <a:r>
              <a:rPr sz="1200" b="1" spc="-4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del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Servicio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Comunitario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en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la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Formación</a:t>
            </a:r>
            <a:r>
              <a:rPr sz="1200" b="1" spc="27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Ética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Social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spc="-25" dirty="0">
                <a:latin typeface="Times New Roman"/>
                <a:cs typeface="Times New Roman"/>
              </a:rPr>
              <a:t>de </a:t>
            </a:r>
            <a:r>
              <a:rPr sz="1200" b="1" dirty="0">
                <a:latin typeface="Times New Roman"/>
                <a:cs typeface="Times New Roman"/>
              </a:rPr>
              <a:t>los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Estudiantes</a:t>
            </a:r>
            <a:r>
              <a:rPr sz="1200" b="1" spc="-4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del</a:t>
            </a:r>
            <a:r>
              <a:rPr sz="1200" b="1" spc="-1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Sector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Universitario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2715260" y="8823586"/>
            <a:ext cx="1704339" cy="1943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410"/>
              </a:lnSpc>
            </a:pPr>
            <a:r>
              <a:rPr sz="1200" b="1" dirty="0">
                <a:latin typeface="Times New Roman"/>
                <a:cs typeface="Times New Roman"/>
              </a:rPr>
              <a:t>Especialista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Lelis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Rondón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20" name="object 20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07645">
              <a:lnSpc>
                <a:spcPts val="1410"/>
              </a:lnSpc>
            </a:pPr>
            <a:fld id="{81D60167-4931-47E6-BA6A-407CBD079E47}" type="slidenum">
              <a:rPr b="1" spc="-25" dirty="0">
                <a:latin typeface="Times New Roman"/>
                <a:cs typeface="Times New Roman"/>
              </a:rPr>
              <a:t>85</a:t>
            </a:fld>
            <a:endParaRPr b="1" spc="-25" dirty="0">
              <a:latin typeface="Times New Roman"/>
              <a:cs typeface="Times New Roman"/>
            </a:endParaRPr>
          </a:p>
        </p:txBody>
      </p:sp>
      <p:grpSp>
        <p:nvGrpSpPr>
          <p:cNvPr id="21" name="Grupo 20">
            <a:extLst>
              <a:ext uri="{FF2B5EF4-FFF2-40B4-BE49-F238E27FC236}">
                <a16:creationId xmlns:a16="http://schemas.microsoft.com/office/drawing/2014/main" id="{C13232BF-7A0E-CDE0-A140-4F397FCF677B}"/>
              </a:ext>
            </a:extLst>
          </p:cNvPr>
          <p:cNvGrpSpPr/>
          <p:nvPr/>
        </p:nvGrpSpPr>
        <p:grpSpPr>
          <a:xfrm>
            <a:off x="109728" y="96394"/>
            <a:ext cx="6665976" cy="1452626"/>
            <a:chOff x="470065" y="1951410"/>
            <a:chExt cx="6665976" cy="1452626"/>
          </a:xfrm>
        </p:grpSpPr>
        <p:grpSp>
          <p:nvGrpSpPr>
            <p:cNvPr id="22" name="object 12">
              <a:extLst>
                <a:ext uri="{FF2B5EF4-FFF2-40B4-BE49-F238E27FC236}">
                  <a16:creationId xmlns:a16="http://schemas.microsoft.com/office/drawing/2014/main" id="{CEB0394D-836B-0049-1205-89613D3BC3C4}"/>
                </a:ext>
              </a:extLst>
            </p:cNvPr>
            <p:cNvGrpSpPr/>
            <p:nvPr/>
          </p:nvGrpSpPr>
          <p:grpSpPr>
            <a:xfrm>
              <a:off x="470065" y="1951664"/>
              <a:ext cx="6665976" cy="1452372"/>
              <a:chOff x="96011" y="115823"/>
              <a:chExt cx="6665976" cy="1452372"/>
            </a:xfrm>
          </p:grpSpPr>
          <p:pic>
            <p:nvPicPr>
              <p:cNvPr id="26" name="object 13">
                <a:extLst>
                  <a:ext uri="{FF2B5EF4-FFF2-40B4-BE49-F238E27FC236}">
                    <a16:creationId xmlns:a16="http://schemas.microsoft.com/office/drawing/2014/main" id="{9217A22F-C116-AA53-8E76-0A4B98F73EB2}"/>
                  </a:ext>
                </a:extLst>
              </p:cNvPr>
              <p:cNvPicPr/>
              <p:nvPr/>
            </p:nvPicPr>
            <p:blipFill>
              <a:blip r:embed="rId3" cstate="print"/>
              <a:stretch>
                <a:fillRect/>
              </a:stretch>
            </p:blipFill>
            <p:spPr>
              <a:xfrm>
                <a:off x="96011" y="115823"/>
                <a:ext cx="6665976" cy="1452372"/>
              </a:xfrm>
              <a:prstGeom prst="rect">
                <a:avLst/>
              </a:prstGeom>
            </p:spPr>
          </p:pic>
          <p:pic>
            <p:nvPicPr>
              <p:cNvPr id="27" name="object 14">
                <a:extLst>
                  <a:ext uri="{FF2B5EF4-FFF2-40B4-BE49-F238E27FC236}">
                    <a16:creationId xmlns:a16="http://schemas.microsoft.com/office/drawing/2014/main" id="{57F4DF1C-25E5-1DB4-94BA-74E3A12B1C62}"/>
                  </a:ext>
                </a:extLst>
              </p:cNvPr>
              <p:cNvPicPr/>
              <p:nvPr/>
            </p:nvPicPr>
            <p:blipFill>
              <a:blip r:embed="rId4" cstate="print"/>
              <a:stretch>
                <a:fillRect/>
              </a:stretch>
            </p:blipFill>
            <p:spPr>
              <a:xfrm>
                <a:off x="142849" y="142875"/>
                <a:ext cx="6572275" cy="1358646"/>
              </a:xfrm>
              <a:prstGeom prst="rect">
                <a:avLst/>
              </a:prstGeom>
            </p:spPr>
          </p:pic>
          <p:sp>
            <p:nvSpPr>
              <p:cNvPr id="28" name="object 15">
                <a:extLst>
                  <a:ext uri="{FF2B5EF4-FFF2-40B4-BE49-F238E27FC236}">
                    <a16:creationId xmlns:a16="http://schemas.microsoft.com/office/drawing/2014/main" id="{1AA2AE19-E9D1-65F7-436C-D4B8C0011095}"/>
                  </a:ext>
                </a:extLst>
              </p:cNvPr>
              <p:cNvSpPr/>
              <p:nvPr/>
            </p:nvSpPr>
            <p:spPr>
              <a:xfrm>
                <a:off x="142849" y="142875"/>
                <a:ext cx="6572884" cy="1358900"/>
              </a:xfrm>
              <a:custGeom>
                <a:avLst/>
                <a:gdLst/>
                <a:ahLst/>
                <a:cxnLst/>
                <a:rect l="l" t="t" r="r" b="b"/>
                <a:pathLst>
                  <a:path w="6572884" h="1358900">
                    <a:moveTo>
                      <a:pt x="0" y="226441"/>
                    </a:moveTo>
                    <a:lnTo>
                      <a:pt x="4600" y="180795"/>
                    </a:lnTo>
                    <a:lnTo>
                      <a:pt x="17795" y="138285"/>
                    </a:lnTo>
                    <a:lnTo>
                      <a:pt x="38673" y="99820"/>
                    </a:lnTo>
                    <a:lnTo>
                      <a:pt x="66324" y="66309"/>
                    </a:lnTo>
                    <a:lnTo>
                      <a:pt x="99837" y="38663"/>
                    </a:lnTo>
                    <a:lnTo>
                      <a:pt x="138301" y="17789"/>
                    </a:lnTo>
                    <a:lnTo>
                      <a:pt x="180806" y="4599"/>
                    </a:lnTo>
                    <a:lnTo>
                      <a:pt x="226440" y="0"/>
                    </a:lnTo>
                    <a:lnTo>
                      <a:pt x="6345834" y="0"/>
                    </a:lnTo>
                    <a:lnTo>
                      <a:pt x="6391480" y="4599"/>
                    </a:lnTo>
                    <a:lnTo>
                      <a:pt x="6433990" y="17789"/>
                    </a:lnTo>
                    <a:lnTo>
                      <a:pt x="6472455" y="38663"/>
                    </a:lnTo>
                    <a:lnTo>
                      <a:pt x="6505965" y="66309"/>
                    </a:lnTo>
                    <a:lnTo>
                      <a:pt x="6533612" y="99820"/>
                    </a:lnTo>
                    <a:lnTo>
                      <a:pt x="6554485" y="138285"/>
                    </a:lnTo>
                    <a:lnTo>
                      <a:pt x="6567676" y="180795"/>
                    </a:lnTo>
                    <a:lnTo>
                      <a:pt x="6572275" y="226441"/>
                    </a:lnTo>
                    <a:lnTo>
                      <a:pt x="6572275" y="1132204"/>
                    </a:lnTo>
                    <a:lnTo>
                      <a:pt x="6567676" y="1177850"/>
                    </a:lnTo>
                    <a:lnTo>
                      <a:pt x="6554485" y="1220360"/>
                    </a:lnTo>
                    <a:lnTo>
                      <a:pt x="6533612" y="1258825"/>
                    </a:lnTo>
                    <a:lnTo>
                      <a:pt x="6505965" y="1292336"/>
                    </a:lnTo>
                    <a:lnTo>
                      <a:pt x="6472455" y="1319982"/>
                    </a:lnTo>
                    <a:lnTo>
                      <a:pt x="6433990" y="1340856"/>
                    </a:lnTo>
                    <a:lnTo>
                      <a:pt x="6391480" y="1354046"/>
                    </a:lnTo>
                    <a:lnTo>
                      <a:pt x="6345834" y="1358646"/>
                    </a:lnTo>
                    <a:lnTo>
                      <a:pt x="226440" y="1358646"/>
                    </a:lnTo>
                    <a:lnTo>
                      <a:pt x="180806" y="1354046"/>
                    </a:lnTo>
                    <a:lnTo>
                      <a:pt x="138301" y="1340856"/>
                    </a:lnTo>
                    <a:lnTo>
                      <a:pt x="99837" y="1319982"/>
                    </a:lnTo>
                    <a:lnTo>
                      <a:pt x="66324" y="1292336"/>
                    </a:lnTo>
                    <a:lnTo>
                      <a:pt x="38673" y="1258825"/>
                    </a:lnTo>
                    <a:lnTo>
                      <a:pt x="17795" y="1220360"/>
                    </a:lnTo>
                    <a:lnTo>
                      <a:pt x="4600" y="1177850"/>
                    </a:lnTo>
                    <a:lnTo>
                      <a:pt x="0" y="1132204"/>
                    </a:lnTo>
                    <a:lnTo>
                      <a:pt x="0" y="226441"/>
                    </a:lnTo>
                    <a:close/>
                  </a:path>
                </a:pathLst>
              </a:custGeom>
              <a:ln w="9525">
                <a:solidFill>
                  <a:srgbClr val="55CE74"/>
                </a:solidFill>
              </a:ln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pic>
            <p:nvPicPr>
              <p:cNvPr id="29" name="object 16">
                <a:extLst>
                  <a:ext uri="{FF2B5EF4-FFF2-40B4-BE49-F238E27FC236}">
                    <a16:creationId xmlns:a16="http://schemas.microsoft.com/office/drawing/2014/main" id="{BEDC717B-6322-2FA2-0EFC-907321CE0EE6}"/>
                  </a:ext>
                </a:extLst>
              </p:cNvPr>
              <p:cNvPicPr/>
              <p:nvPr/>
            </p:nvPicPr>
            <p:blipFill>
              <a:blip r:embed="rId5" cstate="print"/>
              <a:stretch>
                <a:fillRect/>
              </a:stretch>
            </p:blipFill>
            <p:spPr>
              <a:xfrm>
                <a:off x="2500248" y="305930"/>
                <a:ext cx="1714500" cy="733945"/>
              </a:xfrm>
              <a:prstGeom prst="rect">
                <a:avLst/>
              </a:prstGeom>
            </p:spPr>
          </p:pic>
        </p:grpSp>
        <p:sp>
          <p:nvSpPr>
            <p:cNvPr id="23" name="object 16">
              <a:extLst>
                <a:ext uri="{FF2B5EF4-FFF2-40B4-BE49-F238E27FC236}">
                  <a16:creationId xmlns:a16="http://schemas.microsoft.com/office/drawing/2014/main" id="{556ED1DC-D060-F561-D7FC-E0A8F05C7EB5}"/>
                </a:ext>
              </a:extLst>
            </p:cNvPr>
            <p:cNvSpPr txBox="1"/>
            <p:nvPr/>
          </p:nvSpPr>
          <p:spPr>
            <a:xfrm>
              <a:off x="2775727" y="2875716"/>
              <a:ext cx="3332858" cy="391795"/>
            </a:xfrm>
            <a:prstGeom prst="rect">
              <a:avLst/>
            </a:prstGeom>
            <a:noFill/>
          </p:spPr>
          <p:txBody>
            <a:bodyPr vert="horz" wrap="square" lIns="0" tIns="12700" rIns="0" bIns="0" rtlCol="0">
              <a:spAutoFit/>
            </a:bodyPr>
            <a:lstStyle/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Volumen 4,  Número 1  Enero a Julio 2021</a:t>
              </a:r>
            </a:p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Revista Semestral. Venezuela</a:t>
              </a:r>
              <a:endParaRPr sz="1200" dirty="0">
                <a:latin typeface="Arial"/>
                <a:cs typeface="Arial"/>
              </a:endParaRPr>
            </a:p>
          </p:txBody>
        </p:sp>
        <p:pic>
          <p:nvPicPr>
            <p:cNvPr id="24" name="object 25">
              <a:extLst>
                <a:ext uri="{FF2B5EF4-FFF2-40B4-BE49-F238E27FC236}">
                  <a16:creationId xmlns:a16="http://schemas.microsoft.com/office/drawing/2014/main" id="{64B34F52-9A55-0680-88DE-2988E6D7F113}"/>
                </a:ext>
              </a:extLst>
            </p:cNvPr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470065" y="2027896"/>
              <a:ext cx="2305662" cy="1053903"/>
            </a:xfrm>
            <a:prstGeom prst="rect">
              <a:avLst/>
            </a:prstGeom>
          </p:spPr>
        </p:pic>
        <p:pic>
          <p:nvPicPr>
            <p:cNvPr id="25" name="object 31">
              <a:extLst>
                <a:ext uri="{FF2B5EF4-FFF2-40B4-BE49-F238E27FC236}">
                  <a16:creationId xmlns:a16="http://schemas.microsoft.com/office/drawing/2014/main" id="{DC3C22F6-4C2E-242B-A414-D54FFE53F98C}"/>
                </a:ext>
              </a:extLst>
            </p:cNvPr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4932681" y="1951410"/>
              <a:ext cx="1805304" cy="893889"/>
            </a:xfrm>
            <a:prstGeom prst="rect">
              <a:avLst/>
            </a:prstGeom>
          </p:spPr>
        </p:pic>
      </p:grpSp>
    </p:spTree>
  </p:cSld>
  <p:clrMapOvr>
    <a:masterClrMapping/>
  </p:clrMapOvr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94485" y="115823"/>
            <a:ext cx="6669405" cy="8926195"/>
            <a:chOff x="94485" y="115823"/>
            <a:chExt cx="6669405" cy="8926195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204216" y="8700516"/>
              <a:ext cx="6518148" cy="158496"/>
            </a:xfrm>
            <a:prstGeom prst="rect">
              <a:avLst/>
            </a:prstGeom>
          </p:spPr>
        </p:pic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96012" y="115823"/>
              <a:ext cx="6665976" cy="1452372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42849" y="142875"/>
              <a:ext cx="6572275" cy="1358646"/>
            </a:xfrm>
            <a:prstGeom prst="rect">
              <a:avLst/>
            </a:prstGeom>
          </p:spPr>
        </p:pic>
        <p:sp>
          <p:nvSpPr>
            <p:cNvPr id="6" name="object 6"/>
            <p:cNvSpPr/>
            <p:nvPr/>
          </p:nvSpPr>
          <p:spPr>
            <a:xfrm>
              <a:off x="142849" y="142875"/>
              <a:ext cx="6572884" cy="1358900"/>
            </a:xfrm>
            <a:custGeom>
              <a:avLst/>
              <a:gdLst/>
              <a:ahLst/>
              <a:cxnLst/>
              <a:rect l="l" t="t" r="r" b="b"/>
              <a:pathLst>
                <a:path w="6572884" h="1358900">
                  <a:moveTo>
                    <a:pt x="0" y="226441"/>
                  </a:moveTo>
                  <a:lnTo>
                    <a:pt x="4600" y="180795"/>
                  </a:lnTo>
                  <a:lnTo>
                    <a:pt x="17795" y="138285"/>
                  </a:lnTo>
                  <a:lnTo>
                    <a:pt x="38673" y="99820"/>
                  </a:lnTo>
                  <a:lnTo>
                    <a:pt x="66324" y="66309"/>
                  </a:lnTo>
                  <a:lnTo>
                    <a:pt x="99837" y="38663"/>
                  </a:lnTo>
                  <a:lnTo>
                    <a:pt x="138301" y="17789"/>
                  </a:lnTo>
                  <a:lnTo>
                    <a:pt x="180806" y="4599"/>
                  </a:lnTo>
                  <a:lnTo>
                    <a:pt x="226440" y="0"/>
                  </a:lnTo>
                  <a:lnTo>
                    <a:pt x="6345834" y="0"/>
                  </a:lnTo>
                  <a:lnTo>
                    <a:pt x="6391480" y="4599"/>
                  </a:lnTo>
                  <a:lnTo>
                    <a:pt x="6433990" y="17789"/>
                  </a:lnTo>
                  <a:lnTo>
                    <a:pt x="6472455" y="38663"/>
                  </a:lnTo>
                  <a:lnTo>
                    <a:pt x="6505965" y="66309"/>
                  </a:lnTo>
                  <a:lnTo>
                    <a:pt x="6533612" y="99820"/>
                  </a:lnTo>
                  <a:lnTo>
                    <a:pt x="6554485" y="138285"/>
                  </a:lnTo>
                  <a:lnTo>
                    <a:pt x="6567676" y="180795"/>
                  </a:lnTo>
                  <a:lnTo>
                    <a:pt x="6572275" y="226441"/>
                  </a:lnTo>
                  <a:lnTo>
                    <a:pt x="6572275" y="1132204"/>
                  </a:lnTo>
                  <a:lnTo>
                    <a:pt x="6567676" y="1177850"/>
                  </a:lnTo>
                  <a:lnTo>
                    <a:pt x="6554485" y="1220360"/>
                  </a:lnTo>
                  <a:lnTo>
                    <a:pt x="6533612" y="1258825"/>
                  </a:lnTo>
                  <a:lnTo>
                    <a:pt x="6505965" y="1292336"/>
                  </a:lnTo>
                  <a:lnTo>
                    <a:pt x="6472455" y="1319982"/>
                  </a:lnTo>
                  <a:lnTo>
                    <a:pt x="6433990" y="1340856"/>
                  </a:lnTo>
                  <a:lnTo>
                    <a:pt x="6391480" y="1354046"/>
                  </a:lnTo>
                  <a:lnTo>
                    <a:pt x="6345834" y="1358646"/>
                  </a:lnTo>
                  <a:lnTo>
                    <a:pt x="226440" y="1358646"/>
                  </a:lnTo>
                  <a:lnTo>
                    <a:pt x="180806" y="1354046"/>
                  </a:lnTo>
                  <a:lnTo>
                    <a:pt x="138301" y="1340856"/>
                  </a:lnTo>
                  <a:lnTo>
                    <a:pt x="99837" y="1319982"/>
                  </a:lnTo>
                  <a:lnTo>
                    <a:pt x="66324" y="1292336"/>
                  </a:lnTo>
                  <a:lnTo>
                    <a:pt x="38673" y="1258825"/>
                  </a:lnTo>
                  <a:lnTo>
                    <a:pt x="17795" y="1220360"/>
                  </a:lnTo>
                  <a:lnTo>
                    <a:pt x="4600" y="1177850"/>
                  </a:lnTo>
                  <a:lnTo>
                    <a:pt x="0" y="1132204"/>
                  </a:lnTo>
                  <a:lnTo>
                    <a:pt x="0" y="226441"/>
                  </a:lnTo>
                  <a:close/>
                </a:path>
              </a:pathLst>
            </a:custGeom>
            <a:ln w="9525">
              <a:solidFill>
                <a:srgbClr val="55CE7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" name="object 7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2500248" y="305930"/>
              <a:ext cx="1714500" cy="733945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2738628" y="1024127"/>
              <a:ext cx="1897379" cy="371855"/>
            </a:xfrm>
            <a:prstGeom prst="rect">
              <a:avLst/>
            </a:prstGeom>
          </p:spPr>
        </p:pic>
        <p:pic>
          <p:nvPicPr>
            <p:cNvPr id="9" name="object 9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4401312" y="1024127"/>
              <a:ext cx="1577339" cy="371855"/>
            </a:xfrm>
            <a:prstGeom prst="rect">
              <a:avLst/>
            </a:prstGeom>
          </p:spPr>
        </p:pic>
        <p:pic>
          <p:nvPicPr>
            <p:cNvPr id="10" name="object 10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3169920" y="1207007"/>
              <a:ext cx="1546859" cy="371855"/>
            </a:xfrm>
            <a:prstGeom prst="rect">
              <a:avLst/>
            </a:prstGeom>
          </p:spPr>
        </p:pic>
        <p:pic>
          <p:nvPicPr>
            <p:cNvPr id="11" name="object 11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4482083" y="1207007"/>
              <a:ext cx="284988" cy="371855"/>
            </a:xfrm>
            <a:prstGeom prst="rect">
              <a:avLst/>
            </a:prstGeom>
          </p:spPr>
        </p:pic>
        <p:pic>
          <p:nvPicPr>
            <p:cNvPr id="12" name="object 12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4571999" y="1207007"/>
              <a:ext cx="1013460" cy="371855"/>
            </a:xfrm>
            <a:prstGeom prst="rect">
              <a:avLst/>
            </a:prstGeom>
          </p:spPr>
        </p:pic>
        <p:pic>
          <p:nvPicPr>
            <p:cNvPr id="13" name="object 13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324612" y="234695"/>
              <a:ext cx="1719072" cy="1341120"/>
            </a:xfrm>
            <a:prstGeom prst="rect">
              <a:avLst/>
            </a:prstGeom>
          </p:spPr>
        </p:pic>
        <p:pic>
          <p:nvPicPr>
            <p:cNvPr id="14" name="object 14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5606795" y="8193022"/>
              <a:ext cx="1092707" cy="848868"/>
            </a:xfrm>
            <a:prstGeom prst="rect">
              <a:avLst/>
            </a:prstGeom>
          </p:spPr>
        </p:pic>
        <p:pic>
          <p:nvPicPr>
            <p:cNvPr id="15" name="object 15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109728" y="8193022"/>
              <a:ext cx="1092708" cy="848868"/>
            </a:xfrm>
            <a:prstGeom prst="rect">
              <a:avLst/>
            </a:prstGeom>
          </p:spPr>
        </p:pic>
      </p:grpSp>
      <p:sp>
        <p:nvSpPr>
          <p:cNvPr id="16" name="object 16"/>
          <p:cNvSpPr txBox="1"/>
          <p:nvPr/>
        </p:nvSpPr>
        <p:spPr>
          <a:xfrm>
            <a:off x="293014" y="1068451"/>
            <a:ext cx="6346825" cy="68249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2992755" marR="773430" indent="-431800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Arial"/>
                <a:cs typeface="Arial"/>
              </a:rPr>
              <a:t>6ta.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Edición</a:t>
            </a:r>
            <a:r>
              <a:rPr sz="1200" b="1" spc="-10" dirty="0">
                <a:latin typeface="Arial"/>
                <a:cs typeface="Arial"/>
              </a:rPr>
              <a:t> Volumen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I</a:t>
            </a:r>
            <a:r>
              <a:rPr sz="1200" b="1" spc="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Enero</a:t>
            </a:r>
            <a:r>
              <a:rPr sz="1200" b="1" spc="-3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a</a:t>
            </a:r>
            <a:r>
              <a:rPr sz="1200" b="1" spc="-2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Julio</a:t>
            </a:r>
            <a:r>
              <a:rPr sz="1200" b="1" spc="-5" dirty="0">
                <a:latin typeface="Arial"/>
                <a:cs typeface="Arial"/>
              </a:rPr>
              <a:t> </a:t>
            </a:r>
            <a:r>
              <a:rPr sz="1200" b="1" spc="-20" dirty="0">
                <a:latin typeface="Arial"/>
                <a:cs typeface="Arial"/>
              </a:rPr>
              <a:t>2021 </a:t>
            </a:r>
            <a:r>
              <a:rPr sz="1200" b="1" dirty="0">
                <a:latin typeface="Arial"/>
                <a:cs typeface="Arial"/>
              </a:rPr>
              <a:t>Revista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Semestral-</a:t>
            </a:r>
            <a:r>
              <a:rPr sz="1200" b="1" spc="-40" dirty="0">
                <a:latin typeface="Arial"/>
                <a:cs typeface="Arial"/>
              </a:rPr>
              <a:t> </a:t>
            </a:r>
            <a:r>
              <a:rPr sz="1200" b="1" spc="-10" dirty="0">
                <a:latin typeface="Arial"/>
                <a:cs typeface="Arial"/>
              </a:rPr>
              <a:t>Venezuela</a:t>
            </a:r>
            <a:endParaRPr sz="12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305"/>
              </a:spcBef>
            </a:pPr>
            <a:endParaRPr sz="1200">
              <a:latin typeface="Arial"/>
              <a:cs typeface="Arial"/>
            </a:endParaRPr>
          </a:p>
          <a:p>
            <a:pPr marL="375285" marR="6985" indent="-36322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proyectos deben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ser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elaborados respondiendo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necesidades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comunidades,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ofreciendo </a:t>
            </a:r>
            <a:r>
              <a:rPr sz="1200" dirty="0">
                <a:latin typeface="Times New Roman"/>
                <a:cs typeface="Times New Roman"/>
              </a:rPr>
              <a:t>soluciones</a:t>
            </a:r>
            <a:r>
              <a:rPr sz="1200" spc="3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manera</a:t>
            </a:r>
            <a:r>
              <a:rPr sz="1200" spc="3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metodológica,</a:t>
            </a:r>
            <a:r>
              <a:rPr sz="1200" spc="3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3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tomando</a:t>
            </a:r>
            <a:r>
              <a:rPr sz="1200" spc="3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3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consideración</a:t>
            </a:r>
            <a:r>
              <a:rPr sz="1200" spc="3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3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planes</a:t>
            </a:r>
            <a:r>
              <a:rPr sz="1200" spc="3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3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desarrollo </a:t>
            </a:r>
            <a:r>
              <a:rPr sz="1200" dirty="0">
                <a:latin typeface="Times New Roman"/>
                <a:cs typeface="Times New Roman"/>
              </a:rPr>
              <a:t>municipal,</a:t>
            </a:r>
            <a:r>
              <a:rPr sz="1200" spc="4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regional</a:t>
            </a:r>
            <a:r>
              <a:rPr sz="1200" spc="4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3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nacional.</a:t>
            </a:r>
            <a:r>
              <a:rPr sz="1200" spc="4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4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función</a:t>
            </a:r>
            <a:r>
              <a:rPr sz="1200" spc="40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4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tal</a:t>
            </a:r>
            <a:r>
              <a:rPr sz="1200" spc="40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disposición,</a:t>
            </a:r>
            <a:r>
              <a:rPr sz="1200" spc="4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4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proyectos</a:t>
            </a:r>
            <a:r>
              <a:rPr sz="1200" spc="4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pueden</a:t>
            </a:r>
            <a:r>
              <a:rPr sz="1200" spc="40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ser </a:t>
            </a:r>
            <a:r>
              <a:rPr sz="1200" dirty="0">
                <a:latin typeface="Times New Roman"/>
                <a:cs typeface="Times New Roman"/>
              </a:rPr>
              <a:t>presentados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instituciones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 educación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superior,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Ministerio de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Educación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Superior,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estudiantes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educación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superior,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asociaciones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gremiales,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instituciones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públicas,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las </a:t>
            </a:r>
            <a:r>
              <a:rPr sz="1200" dirty="0">
                <a:latin typeface="Times New Roman"/>
                <a:cs typeface="Times New Roman"/>
              </a:rPr>
              <a:t>instituciones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privadas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comunidades</a:t>
            </a:r>
            <a:r>
              <a:rPr sz="1200" spc="-10" dirty="0">
                <a:latin typeface="Times New Roman"/>
                <a:cs typeface="Times New Roman"/>
              </a:rPr>
              <a:t> organizadas.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60"/>
              </a:spcBef>
            </a:pPr>
            <a:endParaRPr sz="1200">
              <a:latin typeface="Times New Roman"/>
              <a:cs typeface="Times New Roman"/>
            </a:endParaRPr>
          </a:p>
          <a:p>
            <a:pPr marL="2437765" algn="just">
              <a:lnSpc>
                <a:spcPct val="100000"/>
              </a:lnSpc>
              <a:spcBef>
                <a:spcPts val="5"/>
              </a:spcBef>
            </a:pPr>
            <a:r>
              <a:rPr sz="1200" b="1" spc="-10" dirty="0">
                <a:latin typeface="Times New Roman"/>
                <a:cs typeface="Times New Roman"/>
              </a:rPr>
              <a:t>Fundamentos</a:t>
            </a:r>
            <a:r>
              <a:rPr sz="1200" b="1" spc="10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Teóricos</a:t>
            </a:r>
            <a:endParaRPr sz="1200">
              <a:latin typeface="Times New Roman"/>
              <a:cs typeface="Times New Roman"/>
            </a:endParaRPr>
          </a:p>
          <a:p>
            <a:pPr marL="1270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Servicio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Comunitario</a:t>
            </a:r>
            <a:endParaRPr sz="1200">
              <a:latin typeface="Times New Roman"/>
              <a:cs typeface="Times New Roman"/>
            </a:endParaRPr>
          </a:p>
          <a:p>
            <a:pPr marL="375285" marR="5715" indent="-36322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3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servicio</a:t>
            </a:r>
            <a:r>
              <a:rPr sz="1200" spc="3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comunitario</a:t>
            </a:r>
            <a:r>
              <a:rPr sz="1200" spc="3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3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toda</a:t>
            </a:r>
            <a:r>
              <a:rPr sz="1200" spc="3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actividad</a:t>
            </a:r>
            <a:r>
              <a:rPr sz="1200" spc="3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realizada</a:t>
            </a:r>
            <a:r>
              <a:rPr sz="1200" spc="3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3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3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comunidades</a:t>
            </a:r>
            <a:r>
              <a:rPr sz="1200" spc="3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3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31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estudiantes</a:t>
            </a:r>
            <a:r>
              <a:rPr sz="1200" spc="32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 </a:t>
            </a:r>
            <a:r>
              <a:rPr sz="1200" dirty="0">
                <a:latin typeface="Times New Roman"/>
                <a:cs typeface="Times New Roman"/>
              </a:rPr>
              <a:t>educación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superior,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fin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poner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práctica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todos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conocimientos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adquiridos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durante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formación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académica,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bien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sean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culturales,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deportivas,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humanísticos,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técnicos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científicos,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en </a:t>
            </a:r>
            <a:r>
              <a:rPr sz="1200" dirty="0">
                <a:latin typeface="Times New Roman"/>
                <a:cs typeface="Times New Roman"/>
              </a:rPr>
              <a:t>beneficio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comunidad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lograr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objetivos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planteados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bienestar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común.</a:t>
            </a:r>
            <a:r>
              <a:rPr sz="1200" spc="36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Donde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4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Universidad</a:t>
            </a:r>
            <a:r>
              <a:rPr sz="1200" spc="43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establecerá</a:t>
            </a:r>
            <a:r>
              <a:rPr sz="1200" spc="4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4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mecanismos</a:t>
            </a:r>
            <a:r>
              <a:rPr sz="1200" spc="4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4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coordinación</a:t>
            </a:r>
            <a:r>
              <a:rPr sz="1200" spc="4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4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convenios</a:t>
            </a:r>
            <a:r>
              <a:rPr sz="1200" spc="4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entre</a:t>
            </a:r>
            <a:r>
              <a:rPr sz="1200" spc="44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entidades </a:t>
            </a:r>
            <a:r>
              <a:rPr sz="1200" dirty="0">
                <a:latin typeface="Times New Roman"/>
                <a:cs typeface="Times New Roman"/>
              </a:rPr>
              <a:t>públicas,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privadas,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asociaciones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gremiales,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consejos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comunales,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comunidad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organizada,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spc="-50" dirty="0">
                <a:latin typeface="Times New Roman"/>
                <a:cs typeface="Times New Roman"/>
              </a:rPr>
              <a:t>a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efectos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garantizar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cartera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proyectos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sociales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respondan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características </a:t>
            </a:r>
            <a:r>
              <a:rPr sz="1200" dirty="0">
                <a:latin typeface="Times New Roman"/>
                <a:cs typeface="Times New Roman"/>
              </a:rPr>
              <a:t>señaladas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Ley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Servicio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Comunitario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Estudiante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Educación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Superior,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el </a:t>
            </a:r>
            <a:r>
              <a:rPr sz="1200" dirty="0">
                <a:latin typeface="Times New Roman"/>
                <a:cs typeface="Times New Roman"/>
              </a:rPr>
              <a:t>entendido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prestación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servicio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comunitario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atenderá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bajo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modalidad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proyectos,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cuales serán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presentados por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posible entrega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 los niveles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gubernamentales a los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efectos </a:t>
            </a:r>
            <a:r>
              <a:rPr sz="1200" spc="-25" dirty="0">
                <a:latin typeface="Times New Roman"/>
                <a:cs typeface="Times New Roman"/>
              </a:rPr>
              <a:t>de </a:t>
            </a:r>
            <a:r>
              <a:rPr sz="1200" dirty="0">
                <a:latin typeface="Times New Roman"/>
                <a:cs typeface="Times New Roman"/>
              </a:rPr>
              <a:t>jerarquizar</a:t>
            </a:r>
            <a:r>
              <a:rPr sz="1200" spc="3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3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subsanar</a:t>
            </a:r>
            <a:r>
              <a:rPr sz="1200" spc="3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3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necesidades</a:t>
            </a:r>
            <a:r>
              <a:rPr sz="1200" spc="3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planteadas</a:t>
            </a:r>
            <a:r>
              <a:rPr sz="1200" spc="3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</a:t>
            </a:r>
            <a:r>
              <a:rPr sz="1200" spc="3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diagnosticadas</a:t>
            </a:r>
            <a:r>
              <a:rPr sz="1200" spc="3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3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finalmente</a:t>
            </a:r>
            <a:r>
              <a:rPr sz="1200" spc="3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lograr</a:t>
            </a:r>
            <a:r>
              <a:rPr sz="1200" spc="37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el </a:t>
            </a:r>
            <a:r>
              <a:rPr sz="1200" dirty="0">
                <a:latin typeface="Times New Roman"/>
                <a:cs typeface="Times New Roman"/>
              </a:rPr>
              <a:t>desarrollo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necesario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deseado.</a:t>
            </a:r>
            <a:endParaRPr sz="1200">
              <a:latin typeface="Times New Roman"/>
              <a:cs typeface="Times New Roman"/>
            </a:endParaRPr>
          </a:p>
          <a:p>
            <a:pPr marL="375285" marR="5080" indent="-36322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Ahora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bien,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estudiantes</a:t>
            </a:r>
            <a:r>
              <a:rPr sz="1200" spc="3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orientan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relación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diagnóstico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comunitario,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instrumento </a:t>
            </a:r>
            <a:r>
              <a:rPr sz="1200" dirty="0">
                <a:latin typeface="Times New Roman"/>
                <a:cs typeface="Times New Roman"/>
              </a:rPr>
              <a:t>empleado</a:t>
            </a:r>
            <a:r>
              <a:rPr sz="1200" spc="3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3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3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comunidades</a:t>
            </a:r>
            <a:r>
              <a:rPr sz="1200" spc="3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3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edificación</a:t>
            </a:r>
            <a:r>
              <a:rPr sz="1200" spc="3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3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colectivo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3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conocimiento</a:t>
            </a:r>
            <a:r>
              <a:rPr sz="1200" spc="3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sobre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realidad,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publican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problemas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afectan,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recursos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cuentan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spc="-50" dirty="0">
                <a:latin typeface="Times New Roman"/>
                <a:cs typeface="Times New Roman"/>
              </a:rPr>
              <a:t>y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potencialidades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propias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localidad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cual,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permite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identificar,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ordenar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jerarquizar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los </a:t>
            </a:r>
            <a:r>
              <a:rPr sz="1200" dirty="0">
                <a:latin typeface="Times New Roman"/>
                <a:cs typeface="Times New Roman"/>
              </a:rPr>
              <a:t>problemas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comunitarios.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Tomando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consideración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convivencia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universitaria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ser </a:t>
            </a:r>
            <a:r>
              <a:rPr sz="1200" dirty="0">
                <a:latin typeface="Times New Roman"/>
                <a:cs typeface="Times New Roman"/>
              </a:rPr>
              <a:t>humano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transita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desde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sus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inicios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educación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proceso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construcción</a:t>
            </a:r>
            <a:r>
              <a:rPr sz="1200" spc="35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personalidad,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crecimiento</a:t>
            </a:r>
            <a:r>
              <a:rPr sz="1200" spc="3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desarrollo</a:t>
            </a:r>
            <a:r>
              <a:rPr sz="1200" spc="27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origina</a:t>
            </a:r>
            <a:r>
              <a:rPr sz="1200" spc="28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conocimiento,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experiencia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el </a:t>
            </a:r>
            <a:r>
              <a:rPr sz="1200" dirty="0">
                <a:latin typeface="Times New Roman"/>
                <a:cs typeface="Times New Roman"/>
              </a:rPr>
              <a:t>conjunto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interacciones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contacto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vida,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naturaleza,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elementos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rodean,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el </a:t>
            </a:r>
            <a:r>
              <a:rPr sz="1200" dirty="0">
                <a:latin typeface="Times New Roman"/>
                <a:cs typeface="Times New Roman"/>
              </a:rPr>
              <a:t>centro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educativo</a:t>
            </a:r>
            <a:r>
              <a:rPr sz="1200" spc="4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donde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aprende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entre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otros;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le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permiten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tener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forma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ser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específica, </a:t>
            </a:r>
            <a:r>
              <a:rPr sz="1200" dirty="0">
                <a:latin typeface="Times New Roman"/>
                <a:cs typeface="Times New Roman"/>
              </a:rPr>
              <a:t>relacionarse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comunicarse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sus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semejantes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caso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estudiante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universitario,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identidad</a:t>
            </a:r>
            <a:r>
              <a:rPr sz="1200" spc="3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31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vislumbra</a:t>
            </a:r>
            <a:r>
              <a:rPr sz="1200" spc="3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3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3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resultado</a:t>
            </a:r>
            <a:r>
              <a:rPr sz="1200" spc="3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3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conjunto</a:t>
            </a:r>
            <a:r>
              <a:rPr sz="1200" spc="3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interacciones</a:t>
            </a:r>
            <a:r>
              <a:rPr sz="1200" spc="3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múltiples</a:t>
            </a:r>
            <a:r>
              <a:rPr sz="1200" spc="3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32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el </a:t>
            </a:r>
            <a:r>
              <a:rPr sz="1200" dirty="0">
                <a:latin typeface="Times New Roman"/>
                <a:cs typeface="Times New Roman"/>
              </a:rPr>
              <a:t>ambiente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aprendizaje,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institución,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profesores,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compañeros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estudio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ende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 </a:t>
            </a:r>
            <a:r>
              <a:rPr sz="1200" spc="-10" dirty="0">
                <a:latin typeface="Times New Roman"/>
                <a:cs typeface="Times New Roman"/>
              </a:rPr>
              <a:t>comunidad.</a:t>
            </a:r>
            <a:endParaRPr sz="1200">
              <a:latin typeface="Times New Roman"/>
              <a:cs typeface="Times New Roman"/>
            </a:endParaRPr>
          </a:p>
        </p:txBody>
      </p:sp>
      <p:pic>
        <p:nvPicPr>
          <p:cNvPr id="17" name="object 17"/>
          <p:cNvPicPr/>
          <p:nvPr/>
        </p:nvPicPr>
        <p:blipFill>
          <a:blip r:embed="rId13" cstate="print"/>
          <a:stretch>
            <a:fillRect/>
          </a:stretch>
        </p:blipFill>
        <p:spPr>
          <a:xfrm>
            <a:off x="4581144" y="165671"/>
            <a:ext cx="1805304" cy="893889"/>
          </a:xfrm>
          <a:prstGeom prst="rect">
            <a:avLst/>
          </a:prstGeom>
        </p:spPr>
      </p:pic>
      <p:sp>
        <p:nvSpPr>
          <p:cNvPr id="18" name="object 18"/>
          <p:cNvSpPr txBox="1"/>
          <p:nvPr/>
        </p:nvSpPr>
        <p:spPr>
          <a:xfrm>
            <a:off x="1216863" y="8261840"/>
            <a:ext cx="4410710" cy="372745"/>
          </a:xfrm>
          <a:prstGeom prst="rect">
            <a:avLst/>
          </a:prstGeom>
        </p:spPr>
        <p:txBody>
          <a:bodyPr vert="horz" wrap="square" lIns="0" tIns="6350" rIns="0" bIns="0" rtlCol="0">
            <a:spAutoFit/>
          </a:bodyPr>
          <a:lstStyle/>
          <a:p>
            <a:pPr marL="925830" marR="5080" indent="-913765">
              <a:lnSpc>
                <a:spcPts val="1400"/>
              </a:lnSpc>
              <a:spcBef>
                <a:spcPts val="50"/>
              </a:spcBef>
            </a:pPr>
            <a:r>
              <a:rPr sz="1200" b="1" dirty="0">
                <a:latin typeface="Times New Roman"/>
                <a:cs typeface="Times New Roman"/>
              </a:rPr>
              <a:t>El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Hacer</a:t>
            </a:r>
            <a:r>
              <a:rPr sz="1200" b="1" spc="-4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del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Servicio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Comunitario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en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la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Formación</a:t>
            </a:r>
            <a:r>
              <a:rPr sz="1200" b="1" spc="27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Ética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Social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spc="-25" dirty="0">
                <a:latin typeface="Times New Roman"/>
                <a:cs typeface="Times New Roman"/>
              </a:rPr>
              <a:t>de </a:t>
            </a:r>
            <a:r>
              <a:rPr sz="1200" b="1" dirty="0">
                <a:latin typeface="Times New Roman"/>
                <a:cs typeface="Times New Roman"/>
              </a:rPr>
              <a:t>los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Estudiantes</a:t>
            </a:r>
            <a:r>
              <a:rPr sz="1200" b="1" spc="-4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del</a:t>
            </a:r>
            <a:r>
              <a:rPr sz="1200" b="1" spc="-1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Sector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Universitario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2715260" y="8823586"/>
            <a:ext cx="1704339" cy="1943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410"/>
              </a:lnSpc>
            </a:pPr>
            <a:r>
              <a:rPr sz="1200" b="1" dirty="0">
                <a:latin typeface="Times New Roman"/>
                <a:cs typeface="Times New Roman"/>
              </a:rPr>
              <a:t>Especialista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Lelis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Rondón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20" name="object 20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07645">
              <a:lnSpc>
                <a:spcPts val="1410"/>
              </a:lnSpc>
            </a:pPr>
            <a:fld id="{81D60167-4931-47E6-BA6A-407CBD079E47}" type="slidenum">
              <a:rPr b="1" spc="-25" dirty="0">
                <a:latin typeface="Times New Roman"/>
                <a:cs typeface="Times New Roman"/>
              </a:rPr>
              <a:t>86</a:t>
            </a:fld>
            <a:endParaRPr b="1" spc="-25" dirty="0">
              <a:latin typeface="Times New Roman"/>
              <a:cs typeface="Times New Roman"/>
            </a:endParaRPr>
          </a:p>
        </p:txBody>
      </p:sp>
      <p:grpSp>
        <p:nvGrpSpPr>
          <p:cNvPr id="21" name="Grupo 20">
            <a:extLst>
              <a:ext uri="{FF2B5EF4-FFF2-40B4-BE49-F238E27FC236}">
                <a16:creationId xmlns:a16="http://schemas.microsoft.com/office/drawing/2014/main" id="{57E1C041-B45F-D602-1E48-CFA10554F73C}"/>
              </a:ext>
            </a:extLst>
          </p:cNvPr>
          <p:cNvGrpSpPr/>
          <p:nvPr/>
        </p:nvGrpSpPr>
        <p:grpSpPr>
          <a:xfrm>
            <a:off x="76200" y="123189"/>
            <a:ext cx="6665976" cy="1452626"/>
            <a:chOff x="470065" y="1951410"/>
            <a:chExt cx="6665976" cy="1452626"/>
          </a:xfrm>
        </p:grpSpPr>
        <p:grpSp>
          <p:nvGrpSpPr>
            <p:cNvPr id="22" name="object 12">
              <a:extLst>
                <a:ext uri="{FF2B5EF4-FFF2-40B4-BE49-F238E27FC236}">
                  <a16:creationId xmlns:a16="http://schemas.microsoft.com/office/drawing/2014/main" id="{346CCE7B-15B1-F1DE-3E2D-852ABB3FBCEE}"/>
                </a:ext>
              </a:extLst>
            </p:cNvPr>
            <p:cNvGrpSpPr/>
            <p:nvPr/>
          </p:nvGrpSpPr>
          <p:grpSpPr>
            <a:xfrm>
              <a:off x="470065" y="1951664"/>
              <a:ext cx="6665976" cy="1452372"/>
              <a:chOff x="96011" y="115823"/>
              <a:chExt cx="6665976" cy="1452372"/>
            </a:xfrm>
          </p:grpSpPr>
          <p:pic>
            <p:nvPicPr>
              <p:cNvPr id="26" name="object 13">
                <a:extLst>
                  <a:ext uri="{FF2B5EF4-FFF2-40B4-BE49-F238E27FC236}">
                    <a16:creationId xmlns:a16="http://schemas.microsoft.com/office/drawing/2014/main" id="{C56A2990-3AF4-E74A-BF6D-ABA03DF9655E}"/>
                  </a:ext>
                </a:extLst>
              </p:cNvPr>
              <p:cNvPicPr/>
              <p:nvPr/>
            </p:nvPicPr>
            <p:blipFill>
              <a:blip r:embed="rId3" cstate="print"/>
              <a:stretch>
                <a:fillRect/>
              </a:stretch>
            </p:blipFill>
            <p:spPr>
              <a:xfrm>
                <a:off x="96011" y="115823"/>
                <a:ext cx="6665976" cy="1452372"/>
              </a:xfrm>
              <a:prstGeom prst="rect">
                <a:avLst/>
              </a:prstGeom>
            </p:spPr>
          </p:pic>
          <p:pic>
            <p:nvPicPr>
              <p:cNvPr id="27" name="object 14">
                <a:extLst>
                  <a:ext uri="{FF2B5EF4-FFF2-40B4-BE49-F238E27FC236}">
                    <a16:creationId xmlns:a16="http://schemas.microsoft.com/office/drawing/2014/main" id="{B41C35E0-8BF9-2231-ED30-1C4FD14A7457}"/>
                  </a:ext>
                </a:extLst>
              </p:cNvPr>
              <p:cNvPicPr/>
              <p:nvPr/>
            </p:nvPicPr>
            <p:blipFill>
              <a:blip r:embed="rId4" cstate="print"/>
              <a:stretch>
                <a:fillRect/>
              </a:stretch>
            </p:blipFill>
            <p:spPr>
              <a:xfrm>
                <a:off x="142849" y="142875"/>
                <a:ext cx="6572275" cy="1358646"/>
              </a:xfrm>
              <a:prstGeom prst="rect">
                <a:avLst/>
              </a:prstGeom>
            </p:spPr>
          </p:pic>
          <p:sp>
            <p:nvSpPr>
              <p:cNvPr id="28" name="object 15">
                <a:extLst>
                  <a:ext uri="{FF2B5EF4-FFF2-40B4-BE49-F238E27FC236}">
                    <a16:creationId xmlns:a16="http://schemas.microsoft.com/office/drawing/2014/main" id="{E6EAC478-24D3-2EEF-B173-BF9BA080012F}"/>
                  </a:ext>
                </a:extLst>
              </p:cNvPr>
              <p:cNvSpPr/>
              <p:nvPr/>
            </p:nvSpPr>
            <p:spPr>
              <a:xfrm>
                <a:off x="142849" y="142875"/>
                <a:ext cx="6572884" cy="1358900"/>
              </a:xfrm>
              <a:custGeom>
                <a:avLst/>
                <a:gdLst/>
                <a:ahLst/>
                <a:cxnLst/>
                <a:rect l="l" t="t" r="r" b="b"/>
                <a:pathLst>
                  <a:path w="6572884" h="1358900">
                    <a:moveTo>
                      <a:pt x="0" y="226441"/>
                    </a:moveTo>
                    <a:lnTo>
                      <a:pt x="4600" y="180795"/>
                    </a:lnTo>
                    <a:lnTo>
                      <a:pt x="17795" y="138285"/>
                    </a:lnTo>
                    <a:lnTo>
                      <a:pt x="38673" y="99820"/>
                    </a:lnTo>
                    <a:lnTo>
                      <a:pt x="66324" y="66309"/>
                    </a:lnTo>
                    <a:lnTo>
                      <a:pt x="99837" y="38663"/>
                    </a:lnTo>
                    <a:lnTo>
                      <a:pt x="138301" y="17789"/>
                    </a:lnTo>
                    <a:lnTo>
                      <a:pt x="180806" y="4599"/>
                    </a:lnTo>
                    <a:lnTo>
                      <a:pt x="226440" y="0"/>
                    </a:lnTo>
                    <a:lnTo>
                      <a:pt x="6345834" y="0"/>
                    </a:lnTo>
                    <a:lnTo>
                      <a:pt x="6391480" y="4599"/>
                    </a:lnTo>
                    <a:lnTo>
                      <a:pt x="6433990" y="17789"/>
                    </a:lnTo>
                    <a:lnTo>
                      <a:pt x="6472455" y="38663"/>
                    </a:lnTo>
                    <a:lnTo>
                      <a:pt x="6505965" y="66309"/>
                    </a:lnTo>
                    <a:lnTo>
                      <a:pt x="6533612" y="99820"/>
                    </a:lnTo>
                    <a:lnTo>
                      <a:pt x="6554485" y="138285"/>
                    </a:lnTo>
                    <a:lnTo>
                      <a:pt x="6567676" y="180795"/>
                    </a:lnTo>
                    <a:lnTo>
                      <a:pt x="6572275" y="226441"/>
                    </a:lnTo>
                    <a:lnTo>
                      <a:pt x="6572275" y="1132204"/>
                    </a:lnTo>
                    <a:lnTo>
                      <a:pt x="6567676" y="1177850"/>
                    </a:lnTo>
                    <a:lnTo>
                      <a:pt x="6554485" y="1220360"/>
                    </a:lnTo>
                    <a:lnTo>
                      <a:pt x="6533612" y="1258825"/>
                    </a:lnTo>
                    <a:lnTo>
                      <a:pt x="6505965" y="1292336"/>
                    </a:lnTo>
                    <a:lnTo>
                      <a:pt x="6472455" y="1319982"/>
                    </a:lnTo>
                    <a:lnTo>
                      <a:pt x="6433990" y="1340856"/>
                    </a:lnTo>
                    <a:lnTo>
                      <a:pt x="6391480" y="1354046"/>
                    </a:lnTo>
                    <a:lnTo>
                      <a:pt x="6345834" y="1358646"/>
                    </a:lnTo>
                    <a:lnTo>
                      <a:pt x="226440" y="1358646"/>
                    </a:lnTo>
                    <a:lnTo>
                      <a:pt x="180806" y="1354046"/>
                    </a:lnTo>
                    <a:lnTo>
                      <a:pt x="138301" y="1340856"/>
                    </a:lnTo>
                    <a:lnTo>
                      <a:pt x="99837" y="1319982"/>
                    </a:lnTo>
                    <a:lnTo>
                      <a:pt x="66324" y="1292336"/>
                    </a:lnTo>
                    <a:lnTo>
                      <a:pt x="38673" y="1258825"/>
                    </a:lnTo>
                    <a:lnTo>
                      <a:pt x="17795" y="1220360"/>
                    </a:lnTo>
                    <a:lnTo>
                      <a:pt x="4600" y="1177850"/>
                    </a:lnTo>
                    <a:lnTo>
                      <a:pt x="0" y="1132204"/>
                    </a:lnTo>
                    <a:lnTo>
                      <a:pt x="0" y="226441"/>
                    </a:lnTo>
                    <a:close/>
                  </a:path>
                </a:pathLst>
              </a:custGeom>
              <a:ln w="9525">
                <a:solidFill>
                  <a:srgbClr val="55CE74"/>
                </a:solidFill>
              </a:ln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pic>
            <p:nvPicPr>
              <p:cNvPr id="29" name="object 16">
                <a:extLst>
                  <a:ext uri="{FF2B5EF4-FFF2-40B4-BE49-F238E27FC236}">
                    <a16:creationId xmlns:a16="http://schemas.microsoft.com/office/drawing/2014/main" id="{AD289100-4394-325F-52E1-51982BD7A385}"/>
                  </a:ext>
                </a:extLst>
              </p:cNvPr>
              <p:cNvPicPr/>
              <p:nvPr/>
            </p:nvPicPr>
            <p:blipFill>
              <a:blip r:embed="rId5" cstate="print"/>
              <a:stretch>
                <a:fillRect/>
              </a:stretch>
            </p:blipFill>
            <p:spPr>
              <a:xfrm>
                <a:off x="2500248" y="305930"/>
                <a:ext cx="1714500" cy="733945"/>
              </a:xfrm>
              <a:prstGeom prst="rect">
                <a:avLst/>
              </a:prstGeom>
            </p:spPr>
          </p:pic>
        </p:grpSp>
        <p:sp>
          <p:nvSpPr>
            <p:cNvPr id="23" name="object 16">
              <a:extLst>
                <a:ext uri="{FF2B5EF4-FFF2-40B4-BE49-F238E27FC236}">
                  <a16:creationId xmlns:a16="http://schemas.microsoft.com/office/drawing/2014/main" id="{50953D1F-8173-289A-1E10-F973336F49B0}"/>
                </a:ext>
              </a:extLst>
            </p:cNvPr>
            <p:cNvSpPr txBox="1"/>
            <p:nvPr/>
          </p:nvSpPr>
          <p:spPr>
            <a:xfrm>
              <a:off x="2775727" y="2875716"/>
              <a:ext cx="3332858" cy="391795"/>
            </a:xfrm>
            <a:prstGeom prst="rect">
              <a:avLst/>
            </a:prstGeom>
            <a:noFill/>
          </p:spPr>
          <p:txBody>
            <a:bodyPr vert="horz" wrap="square" lIns="0" tIns="12700" rIns="0" bIns="0" rtlCol="0">
              <a:spAutoFit/>
            </a:bodyPr>
            <a:lstStyle/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Volumen 4,  Número 1  Enero a Julio 2021</a:t>
              </a:r>
            </a:p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Revista Semestral. Venezuela</a:t>
              </a:r>
              <a:endParaRPr sz="1200" dirty="0">
                <a:latin typeface="Arial"/>
                <a:cs typeface="Arial"/>
              </a:endParaRPr>
            </a:p>
          </p:txBody>
        </p:sp>
        <p:pic>
          <p:nvPicPr>
            <p:cNvPr id="24" name="object 25">
              <a:extLst>
                <a:ext uri="{FF2B5EF4-FFF2-40B4-BE49-F238E27FC236}">
                  <a16:creationId xmlns:a16="http://schemas.microsoft.com/office/drawing/2014/main" id="{F00E733A-B6F9-93D8-3736-038846395642}"/>
                </a:ext>
              </a:extLst>
            </p:cNvPr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470065" y="2027896"/>
              <a:ext cx="2305662" cy="1053903"/>
            </a:xfrm>
            <a:prstGeom prst="rect">
              <a:avLst/>
            </a:prstGeom>
          </p:spPr>
        </p:pic>
        <p:pic>
          <p:nvPicPr>
            <p:cNvPr id="25" name="object 31">
              <a:extLst>
                <a:ext uri="{FF2B5EF4-FFF2-40B4-BE49-F238E27FC236}">
                  <a16:creationId xmlns:a16="http://schemas.microsoft.com/office/drawing/2014/main" id="{5318129C-2402-AFDA-DB1D-A4DEA25A2CB4}"/>
                </a:ext>
              </a:extLst>
            </p:cNvPr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4932681" y="1951410"/>
              <a:ext cx="1805304" cy="893889"/>
            </a:xfrm>
            <a:prstGeom prst="rect">
              <a:avLst/>
            </a:prstGeom>
          </p:spPr>
        </p:pic>
      </p:grpSp>
    </p:spTree>
  </p:cSld>
  <p:clrMapOvr>
    <a:masterClrMapping/>
  </p:clrMapOvr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94485" y="115823"/>
            <a:ext cx="6669405" cy="8926195"/>
            <a:chOff x="94485" y="115823"/>
            <a:chExt cx="6669405" cy="8926195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204216" y="8700516"/>
              <a:ext cx="6518148" cy="158496"/>
            </a:xfrm>
            <a:prstGeom prst="rect">
              <a:avLst/>
            </a:prstGeom>
          </p:spPr>
        </p:pic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96012" y="115823"/>
              <a:ext cx="6665976" cy="1452372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42849" y="142875"/>
              <a:ext cx="6572275" cy="1358646"/>
            </a:xfrm>
            <a:prstGeom prst="rect">
              <a:avLst/>
            </a:prstGeom>
          </p:spPr>
        </p:pic>
        <p:sp>
          <p:nvSpPr>
            <p:cNvPr id="6" name="object 6"/>
            <p:cNvSpPr/>
            <p:nvPr/>
          </p:nvSpPr>
          <p:spPr>
            <a:xfrm>
              <a:off x="142849" y="142875"/>
              <a:ext cx="6572884" cy="1358900"/>
            </a:xfrm>
            <a:custGeom>
              <a:avLst/>
              <a:gdLst/>
              <a:ahLst/>
              <a:cxnLst/>
              <a:rect l="l" t="t" r="r" b="b"/>
              <a:pathLst>
                <a:path w="6572884" h="1358900">
                  <a:moveTo>
                    <a:pt x="0" y="226441"/>
                  </a:moveTo>
                  <a:lnTo>
                    <a:pt x="4600" y="180795"/>
                  </a:lnTo>
                  <a:lnTo>
                    <a:pt x="17795" y="138285"/>
                  </a:lnTo>
                  <a:lnTo>
                    <a:pt x="38673" y="99820"/>
                  </a:lnTo>
                  <a:lnTo>
                    <a:pt x="66324" y="66309"/>
                  </a:lnTo>
                  <a:lnTo>
                    <a:pt x="99837" y="38663"/>
                  </a:lnTo>
                  <a:lnTo>
                    <a:pt x="138301" y="17789"/>
                  </a:lnTo>
                  <a:lnTo>
                    <a:pt x="180806" y="4599"/>
                  </a:lnTo>
                  <a:lnTo>
                    <a:pt x="226440" y="0"/>
                  </a:lnTo>
                  <a:lnTo>
                    <a:pt x="6345834" y="0"/>
                  </a:lnTo>
                  <a:lnTo>
                    <a:pt x="6391480" y="4599"/>
                  </a:lnTo>
                  <a:lnTo>
                    <a:pt x="6433990" y="17789"/>
                  </a:lnTo>
                  <a:lnTo>
                    <a:pt x="6472455" y="38663"/>
                  </a:lnTo>
                  <a:lnTo>
                    <a:pt x="6505965" y="66309"/>
                  </a:lnTo>
                  <a:lnTo>
                    <a:pt x="6533612" y="99820"/>
                  </a:lnTo>
                  <a:lnTo>
                    <a:pt x="6554485" y="138285"/>
                  </a:lnTo>
                  <a:lnTo>
                    <a:pt x="6567676" y="180795"/>
                  </a:lnTo>
                  <a:lnTo>
                    <a:pt x="6572275" y="226441"/>
                  </a:lnTo>
                  <a:lnTo>
                    <a:pt x="6572275" y="1132204"/>
                  </a:lnTo>
                  <a:lnTo>
                    <a:pt x="6567676" y="1177850"/>
                  </a:lnTo>
                  <a:lnTo>
                    <a:pt x="6554485" y="1220360"/>
                  </a:lnTo>
                  <a:lnTo>
                    <a:pt x="6533612" y="1258825"/>
                  </a:lnTo>
                  <a:lnTo>
                    <a:pt x="6505965" y="1292336"/>
                  </a:lnTo>
                  <a:lnTo>
                    <a:pt x="6472455" y="1319982"/>
                  </a:lnTo>
                  <a:lnTo>
                    <a:pt x="6433990" y="1340856"/>
                  </a:lnTo>
                  <a:lnTo>
                    <a:pt x="6391480" y="1354046"/>
                  </a:lnTo>
                  <a:lnTo>
                    <a:pt x="6345834" y="1358646"/>
                  </a:lnTo>
                  <a:lnTo>
                    <a:pt x="226440" y="1358646"/>
                  </a:lnTo>
                  <a:lnTo>
                    <a:pt x="180806" y="1354046"/>
                  </a:lnTo>
                  <a:lnTo>
                    <a:pt x="138301" y="1340856"/>
                  </a:lnTo>
                  <a:lnTo>
                    <a:pt x="99837" y="1319982"/>
                  </a:lnTo>
                  <a:lnTo>
                    <a:pt x="66324" y="1292336"/>
                  </a:lnTo>
                  <a:lnTo>
                    <a:pt x="38673" y="1258825"/>
                  </a:lnTo>
                  <a:lnTo>
                    <a:pt x="17795" y="1220360"/>
                  </a:lnTo>
                  <a:lnTo>
                    <a:pt x="4600" y="1177850"/>
                  </a:lnTo>
                  <a:lnTo>
                    <a:pt x="0" y="1132204"/>
                  </a:lnTo>
                  <a:lnTo>
                    <a:pt x="0" y="226441"/>
                  </a:lnTo>
                  <a:close/>
                </a:path>
              </a:pathLst>
            </a:custGeom>
            <a:ln w="9525">
              <a:solidFill>
                <a:srgbClr val="55CE7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" name="object 7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2500248" y="305930"/>
              <a:ext cx="1714500" cy="733945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2738628" y="1024127"/>
              <a:ext cx="1897379" cy="371855"/>
            </a:xfrm>
            <a:prstGeom prst="rect">
              <a:avLst/>
            </a:prstGeom>
          </p:spPr>
        </p:pic>
        <p:pic>
          <p:nvPicPr>
            <p:cNvPr id="9" name="object 9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4401312" y="1024127"/>
              <a:ext cx="1577339" cy="371855"/>
            </a:xfrm>
            <a:prstGeom prst="rect">
              <a:avLst/>
            </a:prstGeom>
          </p:spPr>
        </p:pic>
        <p:pic>
          <p:nvPicPr>
            <p:cNvPr id="10" name="object 10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3169920" y="1207007"/>
              <a:ext cx="1546859" cy="371855"/>
            </a:xfrm>
            <a:prstGeom prst="rect">
              <a:avLst/>
            </a:prstGeom>
          </p:spPr>
        </p:pic>
        <p:pic>
          <p:nvPicPr>
            <p:cNvPr id="11" name="object 11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4482083" y="1207007"/>
              <a:ext cx="284988" cy="371855"/>
            </a:xfrm>
            <a:prstGeom prst="rect">
              <a:avLst/>
            </a:prstGeom>
          </p:spPr>
        </p:pic>
        <p:pic>
          <p:nvPicPr>
            <p:cNvPr id="12" name="object 12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4571999" y="1207007"/>
              <a:ext cx="1013460" cy="371855"/>
            </a:xfrm>
            <a:prstGeom prst="rect">
              <a:avLst/>
            </a:prstGeom>
          </p:spPr>
        </p:pic>
        <p:pic>
          <p:nvPicPr>
            <p:cNvPr id="13" name="object 13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324612" y="234695"/>
              <a:ext cx="1719072" cy="1341120"/>
            </a:xfrm>
            <a:prstGeom prst="rect">
              <a:avLst/>
            </a:prstGeom>
          </p:spPr>
        </p:pic>
        <p:pic>
          <p:nvPicPr>
            <p:cNvPr id="14" name="object 14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5606795" y="8193022"/>
              <a:ext cx="1092707" cy="848868"/>
            </a:xfrm>
            <a:prstGeom prst="rect">
              <a:avLst/>
            </a:prstGeom>
          </p:spPr>
        </p:pic>
        <p:pic>
          <p:nvPicPr>
            <p:cNvPr id="15" name="object 15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109728" y="8193022"/>
              <a:ext cx="1092708" cy="848868"/>
            </a:xfrm>
            <a:prstGeom prst="rect">
              <a:avLst/>
            </a:prstGeom>
          </p:spPr>
        </p:pic>
      </p:grpSp>
      <p:sp>
        <p:nvSpPr>
          <p:cNvPr id="16" name="object 16"/>
          <p:cNvSpPr txBox="1"/>
          <p:nvPr/>
        </p:nvSpPr>
        <p:spPr>
          <a:xfrm>
            <a:off x="293014" y="1068451"/>
            <a:ext cx="6346825" cy="6999352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2992755" marR="773430" indent="-431800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Arial"/>
                <a:cs typeface="Arial"/>
              </a:rPr>
              <a:t>6ta.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Edición</a:t>
            </a:r>
            <a:r>
              <a:rPr sz="1200" b="1" spc="-10" dirty="0">
                <a:latin typeface="Arial"/>
                <a:cs typeface="Arial"/>
              </a:rPr>
              <a:t> Volumen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I</a:t>
            </a:r>
            <a:r>
              <a:rPr sz="1200" b="1" spc="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Enero</a:t>
            </a:r>
            <a:r>
              <a:rPr sz="1200" b="1" spc="-3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a</a:t>
            </a:r>
            <a:r>
              <a:rPr sz="1200" b="1" spc="-2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Julio</a:t>
            </a:r>
            <a:r>
              <a:rPr sz="1200" b="1" spc="-5" dirty="0">
                <a:latin typeface="Arial"/>
                <a:cs typeface="Arial"/>
              </a:rPr>
              <a:t> </a:t>
            </a:r>
            <a:r>
              <a:rPr sz="1200" b="1" spc="-20" dirty="0">
                <a:latin typeface="Arial"/>
                <a:cs typeface="Arial"/>
              </a:rPr>
              <a:t>2021 </a:t>
            </a:r>
            <a:r>
              <a:rPr sz="1200" b="1" dirty="0">
                <a:latin typeface="Arial"/>
                <a:cs typeface="Arial"/>
              </a:rPr>
              <a:t>Revista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Semestral-</a:t>
            </a:r>
            <a:r>
              <a:rPr sz="1200" b="1" spc="-40" dirty="0">
                <a:latin typeface="Arial"/>
                <a:cs typeface="Arial"/>
              </a:rPr>
              <a:t> </a:t>
            </a:r>
            <a:r>
              <a:rPr sz="1200" b="1" spc="-10" dirty="0">
                <a:latin typeface="Arial"/>
                <a:cs typeface="Arial"/>
              </a:rPr>
              <a:t>Venezuela</a:t>
            </a:r>
            <a:endParaRPr sz="1200" dirty="0">
              <a:latin typeface="Arial"/>
              <a:cs typeface="Arial"/>
            </a:endParaRPr>
          </a:p>
          <a:p>
            <a:pPr algn="ctr">
              <a:lnSpc>
                <a:spcPct val="100000"/>
              </a:lnSpc>
              <a:spcBef>
                <a:spcPts val="755"/>
              </a:spcBef>
            </a:pPr>
            <a:r>
              <a:rPr sz="1200" b="1" i="1" dirty="0">
                <a:latin typeface="Times New Roman"/>
                <a:cs typeface="Times New Roman"/>
              </a:rPr>
              <a:t>Bases </a:t>
            </a:r>
            <a:r>
              <a:rPr sz="1200" b="1" i="1" spc="-10" dirty="0">
                <a:latin typeface="Times New Roman"/>
                <a:cs typeface="Times New Roman"/>
              </a:rPr>
              <a:t>Legales</a:t>
            </a:r>
            <a:endParaRPr sz="1200" dirty="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60"/>
              </a:spcBef>
            </a:pPr>
            <a:endParaRPr sz="1200" dirty="0">
              <a:latin typeface="Times New Roman"/>
              <a:cs typeface="Times New Roman"/>
            </a:endParaRPr>
          </a:p>
          <a:p>
            <a:pPr marL="375285" marR="5080" indent="-36322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acuerdo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Constitución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República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Bolivariana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Venezuela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(1999)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4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Artículo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132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17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Capítulo</a:t>
            </a:r>
            <a:r>
              <a:rPr sz="1200" spc="17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X</a:t>
            </a:r>
            <a:r>
              <a:rPr sz="1200" spc="17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indica</a:t>
            </a:r>
            <a:r>
              <a:rPr sz="1200" spc="17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17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siguientes:</a:t>
            </a:r>
            <a:r>
              <a:rPr sz="1200" spc="17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Toda</a:t>
            </a:r>
            <a:r>
              <a:rPr sz="1200" spc="17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persona</a:t>
            </a:r>
            <a:r>
              <a:rPr sz="1200" spc="17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tiene</a:t>
            </a:r>
            <a:r>
              <a:rPr sz="1200" spc="18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7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deber</a:t>
            </a:r>
            <a:r>
              <a:rPr sz="1200" spc="17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7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cumplir</a:t>
            </a:r>
            <a:r>
              <a:rPr sz="1200" spc="180" dirty="0">
                <a:latin typeface="Times New Roman"/>
                <a:cs typeface="Times New Roman"/>
              </a:rPr>
              <a:t>  </a:t>
            </a:r>
            <a:r>
              <a:rPr sz="1200" spc="-25" dirty="0">
                <a:latin typeface="Times New Roman"/>
                <a:cs typeface="Times New Roman"/>
              </a:rPr>
              <a:t>las </a:t>
            </a:r>
            <a:r>
              <a:rPr sz="1200" dirty="0">
                <a:latin typeface="Times New Roman"/>
                <a:cs typeface="Times New Roman"/>
              </a:rPr>
              <a:t>responsabilidades</a:t>
            </a:r>
            <a:r>
              <a:rPr sz="1200" spc="4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sociales</a:t>
            </a:r>
            <a:r>
              <a:rPr sz="1200" spc="4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4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participar</a:t>
            </a:r>
            <a:r>
              <a:rPr sz="1200" spc="4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45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4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vida</a:t>
            </a:r>
            <a:r>
              <a:rPr sz="1200" spc="4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comunitaria</a:t>
            </a:r>
            <a:r>
              <a:rPr sz="1200" spc="45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4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país.</a:t>
            </a:r>
            <a:r>
              <a:rPr sz="1200" spc="45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Promoviendo</a:t>
            </a:r>
            <a:r>
              <a:rPr sz="1200" spc="475" dirty="0">
                <a:latin typeface="Times New Roman"/>
                <a:cs typeface="Times New Roman"/>
              </a:rPr>
              <a:t> </a:t>
            </a:r>
            <a:r>
              <a:rPr sz="1200" spc="-50" dirty="0">
                <a:latin typeface="Times New Roman"/>
                <a:cs typeface="Times New Roman"/>
              </a:rPr>
              <a:t>y </a:t>
            </a:r>
            <a:r>
              <a:rPr sz="1200" dirty="0">
                <a:latin typeface="Times New Roman"/>
                <a:cs typeface="Times New Roman"/>
              </a:rPr>
              <a:t>defendiendo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derechos humanos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concordancia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Artículo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135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Constitución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25" dirty="0">
                <a:latin typeface="Times New Roman"/>
                <a:cs typeface="Times New Roman"/>
              </a:rPr>
              <a:t> la </a:t>
            </a:r>
            <a:r>
              <a:rPr sz="1200" dirty="0">
                <a:latin typeface="Times New Roman"/>
                <a:cs typeface="Times New Roman"/>
              </a:rPr>
              <a:t>República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Bolivariana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Venezuela,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cual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establece,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parte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final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“Quienes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aspiren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ejercicio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cualquier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profesión,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tienen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deber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prestar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servicio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comunidad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durante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el </a:t>
            </a:r>
            <a:r>
              <a:rPr sz="1200" dirty="0">
                <a:latin typeface="Times New Roman"/>
                <a:cs typeface="Times New Roman"/>
              </a:rPr>
              <a:t>tiempo,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lugar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condiciones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determine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ley”.</a:t>
            </a:r>
            <a:endParaRPr sz="1200" dirty="0">
              <a:latin typeface="Times New Roman"/>
              <a:cs typeface="Times New Roman"/>
            </a:endParaRPr>
          </a:p>
          <a:p>
            <a:pPr marL="375285" marR="8890" indent="-36322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parte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artículo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4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Ley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servicio comunitario, podemos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describirlo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actividad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que </a:t>
            </a:r>
            <a:r>
              <a:rPr sz="1200" dirty="0">
                <a:latin typeface="Times New Roman"/>
                <a:cs typeface="Times New Roman"/>
              </a:rPr>
              <a:t>debe</a:t>
            </a:r>
            <a:r>
              <a:rPr sz="1200" spc="4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ser</a:t>
            </a:r>
            <a:r>
              <a:rPr sz="1200" spc="4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desarrollada</a:t>
            </a:r>
            <a:r>
              <a:rPr sz="1200" spc="4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4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4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comunidades</a:t>
            </a:r>
            <a:r>
              <a:rPr sz="1200" spc="43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estudiantiles</a:t>
            </a:r>
            <a:r>
              <a:rPr sz="1200" spc="4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4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educación</a:t>
            </a:r>
            <a:r>
              <a:rPr sz="1200" spc="4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superior,</a:t>
            </a:r>
            <a:r>
              <a:rPr sz="1200" spc="43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aplicando </a:t>
            </a:r>
            <a:r>
              <a:rPr sz="1200" dirty="0">
                <a:latin typeface="Times New Roman"/>
                <a:cs typeface="Times New Roman"/>
              </a:rPr>
              <a:t>conocimientos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científicos,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culturales, técnicos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demás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sean adquiridos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durante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10" dirty="0">
                <a:latin typeface="Times New Roman"/>
                <a:cs typeface="Times New Roman"/>
              </a:rPr>
              <a:t> formación </a:t>
            </a:r>
            <a:r>
              <a:rPr sz="1200" dirty="0">
                <a:latin typeface="Times New Roman"/>
                <a:cs typeface="Times New Roman"/>
              </a:rPr>
              <a:t>académica.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Debe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ser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obligatorio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poder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recibir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título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cualquier</a:t>
            </a:r>
            <a:r>
              <a:rPr sz="1200" spc="-10" dirty="0">
                <a:latin typeface="Times New Roman"/>
                <a:cs typeface="Times New Roman"/>
              </a:rPr>
              <a:t> profesión.</a:t>
            </a:r>
            <a:endParaRPr sz="1200" dirty="0">
              <a:latin typeface="Times New Roman"/>
              <a:cs typeface="Times New Roman"/>
            </a:endParaRPr>
          </a:p>
          <a:p>
            <a:pPr marL="2197100" marR="2193290" indent="464820">
              <a:lnSpc>
                <a:spcPct val="200000"/>
              </a:lnSpc>
              <a:spcBef>
                <a:spcPts val="5"/>
              </a:spcBef>
            </a:pPr>
            <a:r>
              <a:rPr sz="1200" b="1" dirty="0">
                <a:latin typeface="Times New Roman"/>
                <a:cs typeface="Times New Roman"/>
              </a:rPr>
              <a:t>CAPITULO</a:t>
            </a:r>
            <a:r>
              <a:rPr sz="1200" b="1" spc="-25" dirty="0">
                <a:latin typeface="Times New Roman"/>
                <a:cs typeface="Times New Roman"/>
              </a:rPr>
              <a:t> III </a:t>
            </a:r>
            <a:r>
              <a:rPr sz="1200" b="1" dirty="0">
                <a:latin typeface="Times New Roman"/>
                <a:cs typeface="Times New Roman"/>
              </a:rPr>
              <a:t>MARCO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METODOLÓGICO</a:t>
            </a:r>
            <a:endParaRPr sz="1200" dirty="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60"/>
              </a:spcBef>
            </a:pPr>
            <a:endParaRPr sz="1200" dirty="0">
              <a:latin typeface="Times New Roman"/>
              <a:cs typeface="Times New Roman"/>
            </a:endParaRPr>
          </a:p>
          <a:p>
            <a:pPr marL="375285" marR="6985" indent="-36322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perspectiva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metodológica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constituye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camino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sigue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investigador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 abordaje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-10" dirty="0">
                <a:latin typeface="Times New Roman"/>
                <a:cs typeface="Times New Roman"/>
              </a:rPr>
              <a:t> objeto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investigación.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este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respecto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hace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singular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importancia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investigador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bajo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una </a:t>
            </a:r>
            <a:r>
              <a:rPr sz="1200" dirty="0">
                <a:latin typeface="Times New Roman"/>
                <a:cs typeface="Times New Roman"/>
              </a:rPr>
              <a:t>concepción</a:t>
            </a:r>
            <a:r>
              <a:rPr sz="1200" spc="4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teórica</a:t>
            </a:r>
            <a:r>
              <a:rPr sz="1200" spc="4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formule</a:t>
            </a:r>
            <a:r>
              <a:rPr sz="1200" spc="4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4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plan</a:t>
            </a:r>
            <a:r>
              <a:rPr sz="1200" spc="4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4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alcanzar</a:t>
            </a:r>
            <a:r>
              <a:rPr sz="1200" spc="40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4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propósitos</a:t>
            </a:r>
            <a:r>
              <a:rPr sz="1200" spc="4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4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4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persiguen</a:t>
            </a:r>
            <a:r>
              <a:rPr sz="1200" spc="4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409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investigación.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lang="es-ES" sz="1200" dirty="0">
                <a:latin typeface="Times New Roman"/>
                <a:cs typeface="Times New Roman"/>
              </a:rPr>
              <a:t>continuación,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presenta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marco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metodológico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presente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investigación, </a:t>
            </a:r>
            <a:r>
              <a:rPr sz="1200" dirty="0">
                <a:latin typeface="Times New Roman"/>
                <a:cs typeface="Times New Roman"/>
              </a:rPr>
              <a:t>donde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plasman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procedimientos lógicos,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técnicos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operacionales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esta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investigación.</a:t>
            </a:r>
            <a:endParaRPr sz="1200" dirty="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60"/>
              </a:spcBef>
            </a:pPr>
            <a:endParaRPr sz="1200" dirty="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1200" b="1" i="1" dirty="0">
                <a:latin typeface="Times New Roman"/>
                <a:cs typeface="Times New Roman"/>
              </a:rPr>
              <a:t>Tipo,</a:t>
            </a:r>
            <a:r>
              <a:rPr sz="1200" b="1" i="1" spc="-20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Nivel</a:t>
            </a:r>
            <a:r>
              <a:rPr sz="1200" b="1" i="1" spc="-5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y</a:t>
            </a:r>
            <a:r>
              <a:rPr sz="1200" b="1" i="1" spc="-30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Modalidad</a:t>
            </a:r>
            <a:r>
              <a:rPr sz="1200" b="1" i="1" spc="-25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de</a:t>
            </a:r>
            <a:r>
              <a:rPr sz="1200" b="1" i="1" spc="-25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la</a:t>
            </a:r>
            <a:r>
              <a:rPr sz="1200" b="1" i="1" spc="-25" dirty="0">
                <a:latin typeface="Times New Roman"/>
                <a:cs typeface="Times New Roman"/>
              </a:rPr>
              <a:t> </a:t>
            </a:r>
            <a:r>
              <a:rPr sz="1200" b="1" i="1" spc="-10" dirty="0">
                <a:latin typeface="Times New Roman"/>
                <a:cs typeface="Times New Roman"/>
              </a:rPr>
              <a:t>Investigación</a:t>
            </a:r>
            <a:endParaRPr sz="1200" dirty="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60"/>
              </a:spcBef>
            </a:pPr>
            <a:endParaRPr sz="1200" dirty="0">
              <a:latin typeface="Times New Roman"/>
              <a:cs typeface="Times New Roman"/>
            </a:endParaRPr>
          </a:p>
          <a:p>
            <a:pPr marL="375285" marR="5715" indent="-36322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investigación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fue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tipo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documental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ya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según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Palella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Martins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(2006),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“Es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recopilación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 </a:t>
            </a:r>
            <a:r>
              <a:rPr sz="1200" dirty="0">
                <a:latin typeface="Times New Roman"/>
                <a:cs typeface="Times New Roman"/>
              </a:rPr>
              <a:t>información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diversas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fuentes.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Indaga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sobre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tema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documentos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orales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escritos”.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(p.99).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Documental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puesto</a:t>
            </a:r>
            <a:r>
              <a:rPr sz="1200" spc="3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3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tema,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dado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reciente</a:t>
            </a:r>
            <a:r>
              <a:rPr sz="1200" spc="3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enfoque,</a:t>
            </a:r>
            <a:r>
              <a:rPr sz="1200" spc="3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amerita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indagación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más </a:t>
            </a:r>
            <a:r>
              <a:rPr sz="1200" dirty="0">
                <a:latin typeface="Times New Roman"/>
                <a:cs typeface="Times New Roman"/>
              </a:rPr>
              <a:t>profunda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detallada,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permitiendo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acercamiento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aplicabilidad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funcionalidad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4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el </a:t>
            </a:r>
            <a:r>
              <a:rPr sz="1200" dirty="0">
                <a:latin typeface="Times New Roman"/>
                <a:cs typeface="Times New Roman"/>
              </a:rPr>
              <a:t>contexto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socioeducativo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venezolano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actual.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enmarcó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nivel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descriptivo,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referido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grado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profundidad con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abordó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objeto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fenómeno.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respecto,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Méndez,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(1998),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manifiesta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“El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estudio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descriptivo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identifica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características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universo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investigado,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señala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formas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4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conducta</a:t>
            </a:r>
            <a:r>
              <a:rPr sz="1200" spc="4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4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actitudes,</a:t>
            </a:r>
            <a:r>
              <a:rPr sz="1200" spc="4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establece</a:t>
            </a:r>
            <a:r>
              <a:rPr sz="1200" spc="4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comportamiento,</a:t>
            </a:r>
            <a:r>
              <a:rPr sz="1200" spc="4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conceptos,</a:t>
            </a:r>
            <a:r>
              <a:rPr sz="1200" spc="4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descubre</a:t>
            </a:r>
            <a:r>
              <a:rPr sz="1200" spc="4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3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comprueba</a:t>
            </a:r>
            <a:r>
              <a:rPr sz="1200" spc="409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asociación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entre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variables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investigación” </a:t>
            </a:r>
            <a:r>
              <a:rPr sz="1200" spc="-10" dirty="0">
                <a:latin typeface="Times New Roman"/>
                <a:cs typeface="Times New Roman"/>
              </a:rPr>
              <a:t>(p.89).</a:t>
            </a:r>
            <a:endParaRPr sz="1200" dirty="0">
              <a:latin typeface="Times New Roman"/>
              <a:cs typeface="Times New Roman"/>
            </a:endParaRPr>
          </a:p>
        </p:txBody>
      </p:sp>
      <p:pic>
        <p:nvPicPr>
          <p:cNvPr id="17" name="object 17"/>
          <p:cNvPicPr/>
          <p:nvPr/>
        </p:nvPicPr>
        <p:blipFill>
          <a:blip r:embed="rId13" cstate="print"/>
          <a:stretch>
            <a:fillRect/>
          </a:stretch>
        </p:blipFill>
        <p:spPr>
          <a:xfrm>
            <a:off x="4581144" y="165671"/>
            <a:ext cx="1805304" cy="893889"/>
          </a:xfrm>
          <a:prstGeom prst="rect">
            <a:avLst/>
          </a:prstGeom>
        </p:spPr>
      </p:pic>
      <p:sp>
        <p:nvSpPr>
          <p:cNvPr id="18" name="object 18"/>
          <p:cNvSpPr txBox="1"/>
          <p:nvPr/>
        </p:nvSpPr>
        <p:spPr>
          <a:xfrm>
            <a:off x="1216863" y="8261840"/>
            <a:ext cx="4410710" cy="372745"/>
          </a:xfrm>
          <a:prstGeom prst="rect">
            <a:avLst/>
          </a:prstGeom>
        </p:spPr>
        <p:txBody>
          <a:bodyPr vert="horz" wrap="square" lIns="0" tIns="6350" rIns="0" bIns="0" rtlCol="0">
            <a:spAutoFit/>
          </a:bodyPr>
          <a:lstStyle/>
          <a:p>
            <a:pPr marL="925830" marR="5080" indent="-913765">
              <a:lnSpc>
                <a:spcPts val="1400"/>
              </a:lnSpc>
              <a:spcBef>
                <a:spcPts val="50"/>
              </a:spcBef>
            </a:pPr>
            <a:r>
              <a:rPr sz="1200" b="1" dirty="0">
                <a:latin typeface="Times New Roman"/>
                <a:cs typeface="Times New Roman"/>
              </a:rPr>
              <a:t>El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Hacer</a:t>
            </a:r>
            <a:r>
              <a:rPr sz="1200" b="1" spc="-4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del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Servicio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Comunitario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en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la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Formación</a:t>
            </a:r>
            <a:r>
              <a:rPr sz="1200" b="1" spc="27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Ética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Social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spc="-25" dirty="0">
                <a:latin typeface="Times New Roman"/>
                <a:cs typeface="Times New Roman"/>
              </a:rPr>
              <a:t>de </a:t>
            </a:r>
            <a:r>
              <a:rPr sz="1200" b="1" dirty="0">
                <a:latin typeface="Times New Roman"/>
                <a:cs typeface="Times New Roman"/>
              </a:rPr>
              <a:t>los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Estudiantes</a:t>
            </a:r>
            <a:r>
              <a:rPr sz="1200" b="1" spc="-4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del</a:t>
            </a:r>
            <a:r>
              <a:rPr sz="1200" b="1" spc="-1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Sector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Universitario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2715260" y="8823586"/>
            <a:ext cx="1704339" cy="1943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410"/>
              </a:lnSpc>
            </a:pPr>
            <a:r>
              <a:rPr sz="1200" b="1" dirty="0">
                <a:latin typeface="Times New Roman"/>
                <a:cs typeface="Times New Roman"/>
              </a:rPr>
              <a:t>Especialista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Lelis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Rondón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20" name="object 20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07645">
              <a:lnSpc>
                <a:spcPts val="1410"/>
              </a:lnSpc>
            </a:pPr>
            <a:fld id="{81D60167-4931-47E6-BA6A-407CBD079E47}" type="slidenum">
              <a:rPr b="1" spc="-25" dirty="0">
                <a:latin typeface="Times New Roman"/>
                <a:cs typeface="Times New Roman"/>
              </a:rPr>
              <a:t>87</a:t>
            </a:fld>
            <a:endParaRPr b="1" spc="-25" dirty="0">
              <a:latin typeface="Times New Roman"/>
              <a:cs typeface="Times New Roman"/>
            </a:endParaRPr>
          </a:p>
        </p:txBody>
      </p:sp>
      <p:grpSp>
        <p:nvGrpSpPr>
          <p:cNvPr id="21" name="Grupo 20">
            <a:extLst>
              <a:ext uri="{FF2B5EF4-FFF2-40B4-BE49-F238E27FC236}">
                <a16:creationId xmlns:a16="http://schemas.microsoft.com/office/drawing/2014/main" id="{482A9494-656E-2685-0913-2F01DDC9444A}"/>
              </a:ext>
            </a:extLst>
          </p:cNvPr>
          <p:cNvGrpSpPr/>
          <p:nvPr/>
        </p:nvGrpSpPr>
        <p:grpSpPr>
          <a:xfrm>
            <a:off x="95998" y="100194"/>
            <a:ext cx="6665976" cy="1452626"/>
            <a:chOff x="470065" y="1951410"/>
            <a:chExt cx="6665976" cy="1452626"/>
          </a:xfrm>
        </p:grpSpPr>
        <p:grpSp>
          <p:nvGrpSpPr>
            <p:cNvPr id="22" name="object 12">
              <a:extLst>
                <a:ext uri="{FF2B5EF4-FFF2-40B4-BE49-F238E27FC236}">
                  <a16:creationId xmlns:a16="http://schemas.microsoft.com/office/drawing/2014/main" id="{E26086BD-34CD-9699-1448-F0285FF91414}"/>
                </a:ext>
              </a:extLst>
            </p:cNvPr>
            <p:cNvGrpSpPr/>
            <p:nvPr/>
          </p:nvGrpSpPr>
          <p:grpSpPr>
            <a:xfrm>
              <a:off x="470065" y="1951664"/>
              <a:ext cx="6665976" cy="1452372"/>
              <a:chOff x="96011" y="115823"/>
              <a:chExt cx="6665976" cy="1452372"/>
            </a:xfrm>
          </p:grpSpPr>
          <p:pic>
            <p:nvPicPr>
              <p:cNvPr id="26" name="object 13">
                <a:extLst>
                  <a:ext uri="{FF2B5EF4-FFF2-40B4-BE49-F238E27FC236}">
                    <a16:creationId xmlns:a16="http://schemas.microsoft.com/office/drawing/2014/main" id="{F34B2778-DA9B-61A4-ACCB-2C26D416AFFF}"/>
                  </a:ext>
                </a:extLst>
              </p:cNvPr>
              <p:cNvPicPr/>
              <p:nvPr/>
            </p:nvPicPr>
            <p:blipFill>
              <a:blip r:embed="rId3" cstate="print"/>
              <a:stretch>
                <a:fillRect/>
              </a:stretch>
            </p:blipFill>
            <p:spPr>
              <a:xfrm>
                <a:off x="96011" y="115823"/>
                <a:ext cx="6665976" cy="1452372"/>
              </a:xfrm>
              <a:prstGeom prst="rect">
                <a:avLst/>
              </a:prstGeom>
            </p:spPr>
          </p:pic>
          <p:pic>
            <p:nvPicPr>
              <p:cNvPr id="27" name="object 14">
                <a:extLst>
                  <a:ext uri="{FF2B5EF4-FFF2-40B4-BE49-F238E27FC236}">
                    <a16:creationId xmlns:a16="http://schemas.microsoft.com/office/drawing/2014/main" id="{900C97F6-378E-025F-1E4A-2ABCF293FA3E}"/>
                  </a:ext>
                </a:extLst>
              </p:cNvPr>
              <p:cNvPicPr/>
              <p:nvPr/>
            </p:nvPicPr>
            <p:blipFill>
              <a:blip r:embed="rId4" cstate="print"/>
              <a:stretch>
                <a:fillRect/>
              </a:stretch>
            </p:blipFill>
            <p:spPr>
              <a:xfrm>
                <a:off x="142849" y="142875"/>
                <a:ext cx="6572275" cy="1358646"/>
              </a:xfrm>
              <a:prstGeom prst="rect">
                <a:avLst/>
              </a:prstGeom>
            </p:spPr>
          </p:pic>
          <p:sp>
            <p:nvSpPr>
              <p:cNvPr id="28" name="object 15">
                <a:extLst>
                  <a:ext uri="{FF2B5EF4-FFF2-40B4-BE49-F238E27FC236}">
                    <a16:creationId xmlns:a16="http://schemas.microsoft.com/office/drawing/2014/main" id="{CC70E84B-771F-2650-BE95-98895C8C17C0}"/>
                  </a:ext>
                </a:extLst>
              </p:cNvPr>
              <p:cNvSpPr/>
              <p:nvPr/>
            </p:nvSpPr>
            <p:spPr>
              <a:xfrm>
                <a:off x="142849" y="142875"/>
                <a:ext cx="6572884" cy="1358900"/>
              </a:xfrm>
              <a:custGeom>
                <a:avLst/>
                <a:gdLst/>
                <a:ahLst/>
                <a:cxnLst/>
                <a:rect l="l" t="t" r="r" b="b"/>
                <a:pathLst>
                  <a:path w="6572884" h="1358900">
                    <a:moveTo>
                      <a:pt x="0" y="226441"/>
                    </a:moveTo>
                    <a:lnTo>
                      <a:pt x="4600" y="180795"/>
                    </a:lnTo>
                    <a:lnTo>
                      <a:pt x="17795" y="138285"/>
                    </a:lnTo>
                    <a:lnTo>
                      <a:pt x="38673" y="99820"/>
                    </a:lnTo>
                    <a:lnTo>
                      <a:pt x="66324" y="66309"/>
                    </a:lnTo>
                    <a:lnTo>
                      <a:pt x="99837" y="38663"/>
                    </a:lnTo>
                    <a:lnTo>
                      <a:pt x="138301" y="17789"/>
                    </a:lnTo>
                    <a:lnTo>
                      <a:pt x="180806" y="4599"/>
                    </a:lnTo>
                    <a:lnTo>
                      <a:pt x="226440" y="0"/>
                    </a:lnTo>
                    <a:lnTo>
                      <a:pt x="6345834" y="0"/>
                    </a:lnTo>
                    <a:lnTo>
                      <a:pt x="6391480" y="4599"/>
                    </a:lnTo>
                    <a:lnTo>
                      <a:pt x="6433990" y="17789"/>
                    </a:lnTo>
                    <a:lnTo>
                      <a:pt x="6472455" y="38663"/>
                    </a:lnTo>
                    <a:lnTo>
                      <a:pt x="6505965" y="66309"/>
                    </a:lnTo>
                    <a:lnTo>
                      <a:pt x="6533612" y="99820"/>
                    </a:lnTo>
                    <a:lnTo>
                      <a:pt x="6554485" y="138285"/>
                    </a:lnTo>
                    <a:lnTo>
                      <a:pt x="6567676" y="180795"/>
                    </a:lnTo>
                    <a:lnTo>
                      <a:pt x="6572275" y="226441"/>
                    </a:lnTo>
                    <a:lnTo>
                      <a:pt x="6572275" y="1132204"/>
                    </a:lnTo>
                    <a:lnTo>
                      <a:pt x="6567676" y="1177850"/>
                    </a:lnTo>
                    <a:lnTo>
                      <a:pt x="6554485" y="1220360"/>
                    </a:lnTo>
                    <a:lnTo>
                      <a:pt x="6533612" y="1258825"/>
                    </a:lnTo>
                    <a:lnTo>
                      <a:pt x="6505965" y="1292336"/>
                    </a:lnTo>
                    <a:lnTo>
                      <a:pt x="6472455" y="1319982"/>
                    </a:lnTo>
                    <a:lnTo>
                      <a:pt x="6433990" y="1340856"/>
                    </a:lnTo>
                    <a:lnTo>
                      <a:pt x="6391480" y="1354046"/>
                    </a:lnTo>
                    <a:lnTo>
                      <a:pt x="6345834" y="1358646"/>
                    </a:lnTo>
                    <a:lnTo>
                      <a:pt x="226440" y="1358646"/>
                    </a:lnTo>
                    <a:lnTo>
                      <a:pt x="180806" y="1354046"/>
                    </a:lnTo>
                    <a:lnTo>
                      <a:pt x="138301" y="1340856"/>
                    </a:lnTo>
                    <a:lnTo>
                      <a:pt x="99837" y="1319982"/>
                    </a:lnTo>
                    <a:lnTo>
                      <a:pt x="66324" y="1292336"/>
                    </a:lnTo>
                    <a:lnTo>
                      <a:pt x="38673" y="1258825"/>
                    </a:lnTo>
                    <a:lnTo>
                      <a:pt x="17795" y="1220360"/>
                    </a:lnTo>
                    <a:lnTo>
                      <a:pt x="4600" y="1177850"/>
                    </a:lnTo>
                    <a:lnTo>
                      <a:pt x="0" y="1132204"/>
                    </a:lnTo>
                    <a:lnTo>
                      <a:pt x="0" y="226441"/>
                    </a:lnTo>
                    <a:close/>
                  </a:path>
                </a:pathLst>
              </a:custGeom>
              <a:ln w="9525">
                <a:solidFill>
                  <a:srgbClr val="55CE74"/>
                </a:solidFill>
              </a:ln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pic>
            <p:nvPicPr>
              <p:cNvPr id="29" name="object 16">
                <a:extLst>
                  <a:ext uri="{FF2B5EF4-FFF2-40B4-BE49-F238E27FC236}">
                    <a16:creationId xmlns:a16="http://schemas.microsoft.com/office/drawing/2014/main" id="{29D702E3-B965-5C83-D358-211E3EBEFD9B}"/>
                  </a:ext>
                </a:extLst>
              </p:cNvPr>
              <p:cNvPicPr/>
              <p:nvPr/>
            </p:nvPicPr>
            <p:blipFill>
              <a:blip r:embed="rId5" cstate="print"/>
              <a:stretch>
                <a:fillRect/>
              </a:stretch>
            </p:blipFill>
            <p:spPr>
              <a:xfrm>
                <a:off x="2500248" y="305930"/>
                <a:ext cx="1714500" cy="733945"/>
              </a:xfrm>
              <a:prstGeom prst="rect">
                <a:avLst/>
              </a:prstGeom>
            </p:spPr>
          </p:pic>
        </p:grpSp>
        <p:sp>
          <p:nvSpPr>
            <p:cNvPr id="23" name="object 16">
              <a:extLst>
                <a:ext uri="{FF2B5EF4-FFF2-40B4-BE49-F238E27FC236}">
                  <a16:creationId xmlns:a16="http://schemas.microsoft.com/office/drawing/2014/main" id="{43C2A8F3-70C0-E989-F946-4931F4D8501C}"/>
                </a:ext>
              </a:extLst>
            </p:cNvPr>
            <p:cNvSpPr txBox="1"/>
            <p:nvPr/>
          </p:nvSpPr>
          <p:spPr>
            <a:xfrm>
              <a:off x="2775727" y="2875716"/>
              <a:ext cx="3332858" cy="391795"/>
            </a:xfrm>
            <a:prstGeom prst="rect">
              <a:avLst/>
            </a:prstGeom>
            <a:noFill/>
          </p:spPr>
          <p:txBody>
            <a:bodyPr vert="horz" wrap="square" lIns="0" tIns="12700" rIns="0" bIns="0" rtlCol="0">
              <a:spAutoFit/>
            </a:bodyPr>
            <a:lstStyle/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Volumen 4,  Número 1  Enero a Julio 2021</a:t>
              </a:r>
            </a:p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Revista Semestral. Venezuela</a:t>
              </a:r>
              <a:endParaRPr sz="1200" dirty="0">
                <a:latin typeface="Arial"/>
                <a:cs typeface="Arial"/>
              </a:endParaRPr>
            </a:p>
          </p:txBody>
        </p:sp>
        <p:pic>
          <p:nvPicPr>
            <p:cNvPr id="24" name="object 25">
              <a:extLst>
                <a:ext uri="{FF2B5EF4-FFF2-40B4-BE49-F238E27FC236}">
                  <a16:creationId xmlns:a16="http://schemas.microsoft.com/office/drawing/2014/main" id="{588A28C7-823C-F97C-A248-27343DB172E2}"/>
                </a:ext>
              </a:extLst>
            </p:cNvPr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470065" y="2027896"/>
              <a:ext cx="2305662" cy="1053903"/>
            </a:xfrm>
            <a:prstGeom prst="rect">
              <a:avLst/>
            </a:prstGeom>
          </p:spPr>
        </p:pic>
        <p:pic>
          <p:nvPicPr>
            <p:cNvPr id="25" name="object 31">
              <a:extLst>
                <a:ext uri="{FF2B5EF4-FFF2-40B4-BE49-F238E27FC236}">
                  <a16:creationId xmlns:a16="http://schemas.microsoft.com/office/drawing/2014/main" id="{5CD74C7E-8A14-565B-08DA-E30AD62F76EF}"/>
                </a:ext>
              </a:extLst>
            </p:cNvPr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4932681" y="1951410"/>
              <a:ext cx="1805304" cy="893889"/>
            </a:xfrm>
            <a:prstGeom prst="rect">
              <a:avLst/>
            </a:prstGeom>
          </p:spPr>
        </p:pic>
      </p:grpSp>
    </p:spTree>
  </p:cSld>
  <p:clrMapOvr>
    <a:masterClrMapping/>
  </p:clrMapOvr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94485" y="115823"/>
            <a:ext cx="6669405" cy="8926195"/>
            <a:chOff x="94485" y="115823"/>
            <a:chExt cx="6669405" cy="8926195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204216" y="8700516"/>
              <a:ext cx="6518148" cy="158496"/>
            </a:xfrm>
            <a:prstGeom prst="rect">
              <a:avLst/>
            </a:prstGeom>
          </p:spPr>
        </p:pic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96012" y="115823"/>
              <a:ext cx="6665976" cy="1452372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42849" y="142875"/>
              <a:ext cx="6572275" cy="1358646"/>
            </a:xfrm>
            <a:prstGeom prst="rect">
              <a:avLst/>
            </a:prstGeom>
          </p:spPr>
        </p:pic>
        <p:sp>
          <p:nvSpPr>
            <p:cNvPr id="6" name="object 6"/>
            <p:cNvSpPr/>
            <p:nvPr/>
          </p:nvSpPr>
          <p:spPr>
            <a:xfrm>
              <a:off x="142849" y="142875"/>
              <a:ext cx="6572884" cy="1358900"/>
            </a:xfrm>
            <a:custGeom>
              <a:avLst/>
              <a:gdLst/>
              <a:ahLst/>
              <a:cxnLst/>
              <a:rect l="l" t="t" r="r" b="b"/>
              <a:pathLst>
                <a:path w="6572884" h="1358900">
                  <a:moveTo>
                    <a:pt x="0" y="226441"/>
                  </a:moveTo>
                  <a:lnTo>
                    <a:pt x="4600" y="180795"/>
                  </a:lnTo>
                  <a:lnTo>
                    <a:pt x="17795" y="138285"/>
                  </a:lnTo>
                  <a:lnTo>
                    <a:pt x="38673" y="99820"/>
                  </a:lnTo>
                  <a:lnTo>
                    <a:pt x="66324" y="66309"/>
                  </a:lnTo>
                  <a:lnTo>
                    <a:pt x="99837" y="38663"/>
                  </a:lnTo>
                  <a:lnTo>
                    <a:pt x="138301" y="17789"/>
                  </a:lnTo>
                  <a:lnTo>
                    <a:pt x="180806" y="4599"/>
                  </a:lnTo>
                  <a:lnTo>
                    <a:pt x="226440" y="0"/>
                  </a:lnTo>
                  <a:lnTo>
                    <a:pt x="6345834" y="0"/>
                  </a:lnTo>
                  <a:lnTo>
                    <a:pt x="6391480" y="4599"/>
                  </a:lnTo>
                  <a:lnTo>
                    <a:pt x="6433990" y="17789"/>
                  </a:lnTo>
                  <a:lnTo>
                    <a:pt x="6472455" y="38663"/>
                  </a:lnTo>
                  <a:lnTo>
                    <a:pt x="6505965" y="66309"/>
                  </a:lnTo>
                  <a:lnTo>
                    <a:pt x="6533612" y="99820"/>
                  </a:lnTo>
                  <a:lnTo>
                    <a:pt x="6554485" y="138285"/>
                  </a:lnTo>
                  <a:lnTo>
                    <a:pt x="6567676" y="180795"/>
                  </a:lnTo>
                  <a:lnTo>
                    <a:pt x="6572275" y="226441"/>
                  </a:lnTo>
                  <a:lnTo>
                    <a:pt x="6572275" y="1132204"/>
                  </a:lnTo>
                  <a:lnTo>
                    <a:pt x="6567676" y="1177850"/>
                  </a:lnTo>
                  <a:lnTo>
                    <a:pt x="6554485" y="1220360"/>
                  </a:lnTo>
                  <a:lnTo>
                    <a:pt x="6533612" y="1258825"/>
                  </a:lnTo>
                  <a:lnTo>
                    <a:pt x="6505965" y="1292336"/>
                  </a:lnTo>
                  <a:lnTo>
                    <a:pt x="6472455" y="1319982"/>
                  </a:lnTo>
                  <a:lnTo>
                    <a:pt x="6433990" y="1340856"/>
                  </a:lnTo>
                  <a:lnTo>
                    <a:pt x="6391480" y="1354046"/>
                  </a:lnTo>
                  <a:lnTo>
                    <a:pt x="6345834" y="1358646"/>
                  </a:lnTo>
                  <a:lnTo>
                    <a:pt x="226440" y="1358646"/>
                  </a:lnTo>
                  <a:lnTo>
                    <a:pt x="180806" y="1354046"/>
                  </a:lnTo>
                  <a:lnTo>
                    <a:pt x="138301" y="1340856"/>
                  </a:lnTo>
                  <a:lnTo>
                    <a:pt x="99837" y="1319982"/>
                  </a:lnTo>
                  <a:lnTo>
                    <a:pt x="66324" y="1292336"/>
                  </a:lnTo>
                  <a:lnTo>
                    <a:pt x="38673" y="1258825"/>
                  </a:lnTo>
                  <a:lnTo>
                    <a:pt x="17795" y="1220360"/>
                  </a:lnTo>
                  <a:lnTo>
                    <a:pt x="4600" y="1177850"/>
                  </a:lnTo>
                  <a:lnTo>
                    <a:pt x="0" y="1132204"/>
                  </a:lnTo>
                  <a:lnTo>
                    <a:pt x="0" y="226441"/>
                  </a:lnTo>
                  <a:close/>
                </a:path>
              </a:pathLst>
            </a:custGeom>
            <a:ln w="9525">
              <a:solidFill>
                <a:srgbClr val="55CE7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" name="object 7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2500248" y="305930"/>
              <a:ext cx="1714500" cy="733945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2738628" y="1024127"/>
              <a:ext cx="1897379" cy="371855"/>
            </a:xfrm>
            <a:prstGeom prst="rect">
              <a:avLst/>
            </a:prstGeom>
          </p:spPr>
        </p:pic>
        <p:pic>
          <p:nvPicPr>
            <p:cNvPr id="9" name="object 9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4401312" y="1024127"/>
              <a:ext cx="1577339" cy="371855"/>
            </a:xfrm>
            <a:prstGeom prst="rect">
              <a:avLst/>
            </a:prstGeom>
          </p:spPr>
        </p:pic>
        <p:pic>
          <p:nvPicPr>
            <p:cNvPr id="10" name="object 10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3169920" y="1207007"/>
              <a:ext cx="1546859" cy="371855"/>
            </a:xfrm>
            <a:prstGeom prst="rect">
              <a:avLst/>
            </a:prstGeom>
          </p:spPr>
        </p:pic>
        <p:pic>
          <p:nvPicPr>
            <p:cNvPr id="11" name="object 11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4482083" y="1207007"/>
              <a:ext cx="284988" cy="371855"/>
            </a:xfrm>
            <a:prstGeom prst="rect">
              <a:avLst/>
            </a:prstGeom>
          </p:spPr>
        </p:pic>
        <p:pic>
          <p:nvPicPr>
            <p:cNvPr id="12" name="object 12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4571999" y="1207007"/>
              <a:ext cx="1013460" cy="371855"/>
            </a:xfrm>
            <a:prstGeom prst="rect">
              <a:avLst/>
            </a:prstGeom>
          </p:spPr>
        </p:pic>
        <p:pic>
          <p:nvPicPr>
            <p:cNvPr id="13" name="object 13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324612" y="234695"/>
              <a:ext cx="1719072" cy="1341120"/>
            </a:xfrm>
            <a:prstGeom prst="rect">
              <a:avLst/>
            </a:prstGeom>
          </p:spPr>
        </p:pic>
        <p:pic>
          <p:nvPicPr>
            <p:cNvPr id="14" name="object 14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5606795" y="8193022"/>
              <a:ext cx="1092707" cy="848868"/>
            </a:xfrm>
            <a:prstGeom prst="rect">
              <a:avLst/>
            </a:prstGeom>
          </p:spPr>
        </p:pic>
        <p:pic>
          <p:nvPicPr>
            <p:cNvPr id="15" name="object 15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109728" y="8193022"/>
              <a:ext cx="1092708" cy="848868"/>
            </a:xfrm>
            <a:prstGeom prst="rect">
              <a:avLst/>
            </a:prstGeom>
          </p:spPr>
        </p:pic>
      </p:grpSp>
      <p:sp>
        <p:nvSpPr>
          <p:cNvPr id="16" name="object 16"/>
          <p:cNvSpPr txBox="1"/>
          <p:nvPr/>
        </p:nvSpPr>
        <p:spPr>
          <a:xfrm>
            <a:off x="293014" y="1068451"/>
            <a:ext cx="6309360" cy="70891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2992755" marR="735330" indent="-431800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Arial"/>
                <a:cs typeface="Arial"/>
              </a:rPr>
              <a:t>6ta.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Edición</a:t>
            </a:r>
            <a:r>
              <a:rPr sz="1200" b="1" spc="-10" dirty="0">
                <a:latin typeface="Arial"/>
                <a:cs typeface="Arial"/>
              </a:rPr>
              <a:t> Volumen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I</a:t>
            </a:r>
            <a:r>
              <a:rPr sz="1200" b="1" spc="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Enero</a:t>
            </a:r>
            <a:r>
              <a:rPr sz="1200" b="1" spc="-3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a</a:t>
            </a:r>
            <a:r>
              <a:rPr sz="1200" b="1" spc="-2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Julio</a:t>
            </a:r>
            <a:r>
              <a:rPr sz="1200" b="1" spc="-5" dirty="0">
                <a:latin typeface="Arial"/>
                <a:cs typeface="Arial"/>
              </a:rPr>
              <a:t> </a:t>
            </a:r>
            <a:r>
              <a:rPr sz="1200" b="1" spc="-20" dirty="0">
                <a:latin typeface="Arial"/>
                <a:cs typeface="Arial"/>
              </a:rPr>
              <a:t>2021 </a:t>
            </a:r>
            <a:r>
              <a:rPr sz="1200" b="1" dirty="0">
                <a:latin typeface="Arial"/>
                <a:cs typeface="Arial"/>
              </a:rPr>
              <a:t>Revista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Semestral-</a:t>
            </a:r>
            <a:r>
              <a:rPr sz="1200" b="1" spc="-40" dirty="0">
                <a:latin typeface="Arial"/>
                <a:cs typeface="Arial"/>
              </a:rPr>
              <a:t> </a:t>
            </a:r>
            <a:r>
              <a:rPr sz="1200" b="1" spc="-10" dirty="0">
                <a:latin typeface="Arial"/>
                <a:cs typeface="Arial"/>
              </a:rPr>
              <a:t>Venezuela</a:t>
            </a:r>
            <a:endParaRPr sz="1200" dirty="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305"/>
              </a:spcBef>
            </a:pPr>
            <a:endParaRPr sz="1200" dirty="0">
              <a:latin typeface="Arial"/>
              <a:cs typeface="Arial"/>
            </a:endParaRPr>
          </a:p>
          <a:p>
            <a:pPr marL="375285" marR="6985" indent="-36322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modalidad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hace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relación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manejo de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realidad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parte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10" dirty="0">
                <a:latin typeface="Times New Roman"/>
                <a:cs typeface="Times New Roman"/>
              </a:rPr>
              <a:t>investigador,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cada</a:t>
            </a:r>
            <a:r>
              <a:rPr sz="1200" spc="-10" dirty="0">
                <a:latin typeface="Times New Roman"/>
                <a:cs typeface="Times New Roman"/>
              </a:rPr>
              <a:t> investigación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diseño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propio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sobre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determinada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realidad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presenta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investigador.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respecto </a:t>
            </a:r>
            <a:r>
              <a:rPr sz="1200" dirty="0">
                <a:latin typeface="Times New Roman"/>
                <a:cs typeface="Times New Roman"/>
              </a:rPr>
              <a:t>Sabino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(2006),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argumenta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que,</a:t>
            </a:r>
            <a:r>
              <a:rPr sz="1200" spc="4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“Todo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diseño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investigación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fundamenta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proporcionar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modelo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verificación</a:t>
            </a:r>
            <a:r>
              <a:rPr sz="1200" spc="4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4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permita</a:t>
            </a:r>
            <a:r>
              <a:rPr sz="1200" spc="40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constatar</a:t>
            </a:r>
            <a:r>
              <a:rPr sz="1200" spc="4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hechos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teoría,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forma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40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una </a:t>
            </a:r>
            <a:r>
              <a:rPr sz="1200" dirty="0">
                <a:latin typeface="Times New Roman"/>
                <a:cs typeface="Times New Roman"/>
              </a:rPr>
              <a:t>estrategia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plan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general que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determina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operaciones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necesarias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hacerla.”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(p.36).</a:t>
            </a:r>
            <a:endParaRPr sz="1200" dirty="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60"/>
              </a:spcBef>
            </a:pPr>
            <a:endParaRPr sz="1200" dirty="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5"/>
              </a:spcBef>
            </a:pPr>
            <a:r>
              <a:rPr sz="1200" b="1" i="1" dirty="0">
                <a:latin typeface="Times New Roman"/>
                <a:cs typeface="Times New Roman"/>
              </a:rPr>
              <a:t>Diseño</a:t>
            </a:r>
            <a:r>
              <a:rPr sz="1200" b="1" i="1" spc="-10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de</a:t>
            </a:r>
            <a:r>
              <a:rPr sz="1200" b="1" i="1" spc="-10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la</a:t>
            </a:r>
            <a:r>
              <a:rPr sz="1200" b="1" i="1" spc="-10" dirty="0">
                <a:latin typeface="Times New Roman"/>
                <a:cs typeface="Times New Roman"/>
              </a:rPr>
              <a:t> Investigación</a:t>
            </a:r>
            <a:endParaRPr sz="1200" dirty="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5"/>
              </a:spcBef>
            </a:pPr>
            <a:endParaRPr sz="1200" dirty="0">
              <a:latin typeface="Times New Roman"/>
              <a:cs typeface="Times New Roman"/>
            </a:endParaRPr>
          </a:p>
          <a:p>
            <a:pPr marL="375285" marR="7620" indent="-363220" algn="just">
              <a:lnSpc>
                <a:spcPct val="100000"/>
              </a:lnSpc>
              <a:spcBef>
                <a:spcPts val="5"/>
              </a:spcBef>
            </a:pP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lang="es-ES" sz="1200" dirty="0">
                <a:latin typeface="Times New Roman"/>
                <a:cs typeface="Times New Roman"/>
              </a:rPr>
              <a:t>esta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investigación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utilizó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diseño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bibliográfico,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cual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permitió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recolectar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información </a:t>
            </a:r>
            <a:r>
              <a:rPr sz="1200" dirty="0">
                <a:latin typeface="Times New Roman"/>
                <a:cs typeface="Times New Roman"/>
              </a:rPr>
              <a:t>correspondiente</a:t>
            </a:r>
            <a:r>
              <a:rPr sz="1200" spc="3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3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3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teoría</a:t>
            </a:r>
            <a:r>
              <a:rPr sz="1200" spc="4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3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propuesta</a:t>
            </a:r>
            <a:r>
              <a:rPr sz="1200" spc="3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3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tienen</a:t>
            </a:r>
            <a:r>
              <a:rPr sz="1200" spc="3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3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distintos</a:t>
            </a:r>
            <a:r>
              <a:rPr sz="1200" spc="3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autores</a:t>
            </a:r>
            <a:r>
              <a:rPr sz="1200" spc="3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sobre</a:t>
            </a:r>
            <a:r>
              <a:rPr sz="1200" spc="3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38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temas abordados.</a:t>
            </a:r>
            <a:endParaRPr sz="1200" dirty="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5"/>
              </a:spcBef>
            </a:pPr>
            <a:endParaRPr sz="1200" dirty="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5"/>
              </a:spcBef>
            </a:pPr>
            <a:r>
              <a:rPr sz="1200" b="1" i="1" dirty="0">
                <a:latin typeface="Times New Roman"/>
                <a:cs typeface="Times New Roman"/>
              </a:rPr>
              <a:t>Método</a:t>
            </a:r>
            <a:r>
              <a:rPr sz="1200" b="1" i="1" spc="-20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de</a:t>
            </a:r>
            <a:r>
              <a:rPr sz="1200" b="1" i="1" spc="-20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la</a:t>
            </a:r>
            <a:r>
              <a:rPr sz="1200" b="1" i="1" spc="-20" dirty="0">
                <a:latin typeface="Times New Roman"/>
                <a:cs typeface="Times New Roman"/>
              </a:rPr>
              <a:t> </a:t>
            </a:r>
            <a:r>
              <a:rPr sz="1200" b="1" i="1" spc="-10" dirty="0">
                <a:latin typeface="Times New Roman"/>
                <a:cs typeface="Times New Roman"/>
              </a:rPr>
              <a:t>Investigación</a:t>
            </a:r>
            <a:endParaRPr sz="1200" dirty="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5"/>
              </a:spcBef>
            </a:pPr>
            <a:endParaRPr sz="1200" dirty="0">
              <a:latin typeface="Times New Roman"/>
              <a:cs typeface="Times New Roman"/>
            </a:endParaRPr>
          </a:p>
          <a:p>
            <a:pPr marL="375285" marR="5080" indent="-363220" algn="just">
              <a:lnSpc>
                <a:spcPct val="100000"/>
              </a:lnSpc>
              <a:spcBef>
                <a:spcPts val="5"/>
              </a:spcBef>
            </a:pP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3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método</a:t>
            </a:r>
            <a:r>
              <a:rPr sz="1200" spc="3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utilizado</a:t>
            </a:r>
            <a:r>
              <a:rPr sz="1200" spc="3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3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3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investigación</a:t>
            </a:r>
            <a:r>
              <a:rPr sz="1200" spc="3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fue</a:t>
            </a:r>
            <a:r>
              <a:rPr sz="1200" spc="3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3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método</a:t>
            </a:r>
            <a:r>
              <a:rPr sz="1200" spc="3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Analítico-</a:t>
            </a:r>
            <a:r>
              <a:rPr sz="1200" spc="37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Deductivo-</a:t>
            </a:r>
            <a:r>
              <a:rPr sz="1200" dirty="0">
                <a:latin typeface="Times New Roman"/>
                <a:cs typeface="Times New Roman"/>
              </a:rPr>
              <a:t>Reflexivo</a:t>
            </a:r>
            <a:r>
              <a:rPr sz="1200" spc="38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porque </a:t>
            </a:r>
            <a:r>
              <a:rPr sz="1200" dirty="0">
                <a:latin typeface="Times New Roman"/>
                <a:cs typeface="Times New Roman"/>
              </a:rPr>
              <a:t>conduce</a:t>
            </a:r>
            <a:r>
              <a:rPr sz="1200" spc="11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14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proceso</a:t>
            </a:r>
            <a:r>
              <a:rPr sz="1200" spc="11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investigativo</a:t>
            </a:r>
            <a:r>
              <a:rPr sz="1200" spc="11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separando</a:t>
            </a:r>
            <a:r>
              <a:rPr sz="1200" spc="114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o</a:t>
            </a:r>
            <a:r>
              <a:rPr sz="1200" spc="11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discerniendo</a:t>
            </a:r>
            <a:r>
              <a:rPr sz="1200" spc="10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11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elementos</a:t>
            </a:r>
            <a:r>
              <a:rPr sz="1200" spc="11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o</a:t>
            </a:r>
            <a:r>
              <a:rPr sz="1200" spc="114" dirty="0">
                <a:latin typeface="Times New Roman"/>
                <a:cs typeface="Times New Roman"/>
              </a:rPr>
              <a:t>  </a:t>
            </a:r>
            <a:r>
              <a:rPr sz="1200" spc="-10" dirty="0">
                <a:latin typeface="Times New Roman"/>
                <a:cs typeface="Times New Roman"/>
              </a:rPr>
              <a:t>caracteres </a:t>
            </a:r>
            <a:r>
              <a:rPr sz="1200" dirty="0">
                <a:latin typeface="Times New Roman"/>
                <a:cs typeface="Times New Roman"/>
              </a:rPr>
              <a:t>respectivamente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todo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siguiendo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ordenamientos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lógicos,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allí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Abad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(2009)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define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aquel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donde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“Se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distinguen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elementos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fenómeno</a:t>
            </a:r>
            <a:r>
              <a:rPr sz="1200" spc="3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procede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280" dirty="0">
                <a:latin typeface="Times New Roman"/>
                <a:cs typeface="Times New Roman"/>
              </a:rPr>
              <a:t>  </a:t>
            </a:r>
            <a:r>
              <a:rPr sz="1200" spc="-10" dirty="0">
                <a:latin typeface="Times New Roman"/>
                <a:cs typeface="Times New Roman"/>
              </a:rPr>
              <a:t>revisar </a:t>
            </a:r>
            <a:r>
              <a:rPr sz="1200" dirty="0">
                <a:latin typeface="Times New Roman"/>
                <a:cs typeface="Times New Roman"/>
              </a:rPr>
              <a:t>ordenadamente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cada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uno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ellos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separado”.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(p.9).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cuanto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método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deductivo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puede </a:t>
            </a:r>
            <a:r>
              <a:rPr sz="1200" dirty="0">
                <a:latin typeface="Times New Roman"/>
                <a:cs typeface="Times New Roman"/>
              </a:rPr>
              <a:t>decir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punto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partida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antecedente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afirma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verdad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universal;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punto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 </a:t>
            </a:r>
            <a:r>
              <a:rPr sz="1200" dirty="0">
                <a:latin typeface="Times New Roman"/>
                <a:cs typeface="Times New Roman"/>
              </a:rPr>
              <a:t>llegada</a:t>
            </a:r>
            <a:r>
              <a:rPr sz="1200" spc="45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4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45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consecuente,</a:t>
            </a:r>
            <a:r>
              <a:rPr sz="1200" spc="4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4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afirma</a:t>
            </a:r>
            <a:r>
              <a:rPr sz="1200" spc="4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4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verdad</a:t>
            </a:r>
            <a:r>
              <a:rPr sz="1200" spc="4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menos</a:t>
            </a:r>
            <a:r>
              <a:rPr sz="1200" spc="45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general,</a:t>
            </a:r>
            <a:r>
              <a:rPr sz="1200" spc="4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particular,</a:t>
            </a:r>
            <a:r>
              <a:rPr sz="1200" spc="46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contenida </a:t>
            </a:r>
            <a:r>
              <a:rPr sz="1200" dirty="0">
                <a:latin typeface="Times New Roman"/>
                <a:cs typeface="Times New Roman"/>
              </a:rPr>
              <a:t>implícitamente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primero.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proceso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deductivo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lleva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investigador,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conocido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lo </a:t>
            </a:r>
            <a:r>
              <a:rPr sz="1200" dirty="0">
                <a:latin typeface="Times New Roman"/>
                <a:cs typeface="Times New Roman"/>
              </a:rPr>
              <a:t>desconocido,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poco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margen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error.</a:t>
            </a:r>
            <a:endParaRPr sz="1200" dirty="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60"/>
              </a:spcBef>
            </a:pPr>
            <a:endParaRPr sz="1200" dirty="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5"/>
              </a:spcBef>
            </a:pPr>
            <a:r>
              <a:rPr sz="1200" b="1" i="1" dirty="0">
                <a:latin typeface="Times New Roman"/>
                <a:cs typeface="Times New Roman"/>
              </a:rPr>
              <a:t>Técnicas</a:t>
            </a:r>
            <a:r>
              <a:rPr sz="1200" b="1" i="1" spc="-15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de</a:t>
            </a:r>
            <a:r>
              <a:rPr sz="1200" b="1" i="1" spc="-45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Recolección</a:t>
            </a:r>
            <a:r>
              <a:rPr sz="1200" b="1" i="1" spc="10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de</a:t>
            </a:r>
            <a:r>
              <a:rPr sz="1200" b="1" i="1" spc="-45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la</a:t>
            </a:r>
            <a:r>
              <a:rPr sz="1200" b="1" i="1" spc="-20" dirty="0">
                <a:latin typeface="Times New Roman"/>
                <a:cs typeface="Times New Roman"/>
              </a:rPr>
              <a:t> </a:t>
            </a:r>
            <a:r>
              <a:rPr sz="1200" b="1" i="1" spc="-10" dirty="0">
                <a:latin typeface="Times New Roman"/>
                <a:cs typeface="Times New Roman"/>
              </a:rPr>
              <a:t>información</a:t>
            </a:r>
            <a:endParaRPr sz="1200" dirty="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5"/>
              </a:spcBef>
            </a:pPr>
            <a:endParaRPr sz="1200" dirty="0">
              <a:latin typeface="Times New Roman"/>
              <a:cs typeface="Times New Roman"/>
            </a:endParaRPr>
          </a:p>
          <a:p>
            <a:pPr marL="12700" marR="6985" indent="449580" algn="just">
              <a:lnSpc>
                <a:spcPct val="100000"/>
              </a:lnSpc>
              <a:spcBef>
                <a:spcPts val="5"/>
              </a:spcBef>
            </a:pP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todo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estudio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lleva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cabo,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éxito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necesario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sistematizar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plan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acción </a:t>
            </a:r>
            <a:r>
              <a:rPr sz="1200" dirty="0">
                <a:latin typeface="Times New Roman"/>
                <a:cs typeface="Times New Roman"/>
              </a:rPr>
              <a:t>donde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precisen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detalles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deben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cumplir</a:t>
            </a:r>
            <a:r>
              <a:rPr sz="1200" spc="4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obtener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resultados.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González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(1999) </a:t>
            </a:r>
            <a:r>
              <a:rPr sz="1200" dirty="0">
                <a:latin typeface="Times New Roman"/>
                <a:cs typeface="Times New Roman"/>
              </a:rPr>
              <a:t>“Las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técnicas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recopilar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información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constituye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plan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general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investigador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obtener </a:t>
            </a:r>
            <a:r>
              <a:rPr sz="1200" dirty="0">
                <a:latin typeface="Times New Roman"/>
                <a:cs typeface="Times New Roman"/>
              </a:rPr>
              <a:t>respuestas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sus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interrogantes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comprobar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hipótesis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investigación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desglosa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estrategias </a:t>
            </a:r>
            <a:r>
              <a:rPr sz="1200" dirty="0">
                <a:latin typeface="Times New Roman"/>
                <a:cs typeface="Times New Roman"/>
              </a:rPr>
              <a:t>básicas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él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adopta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generar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información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exacta”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(p.264).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técnicas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utilizadas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esta </a:t>
            </a:r>
            <a:r>
              <a:rPr sz="1200" dirty="0">
                <a:latin typeface="Times New Roman"/>
                <a:cs typeface="Times New Roman"/>
              </a:rPr>
              <a:t>investigación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recolectar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información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son</a:t>
            </a:r>
            <a:r>
              <a:rPr sz="1200" spc="-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siguientes:</a:t>
            </a:r>
            <a:endParaRPr sz="1200" dirty="0">
              <a:latin typeface="Times New Roman"/>
              <a:cs typeface="Times New Roman"/>
            </a:endParaRPr>
          </a:p>
          <a:p>
            <a:pPr marL="355600" marR="7620" indent="-342900">
              <a:lnSpc>
                <a:spcPct val="100000"/>
              </a:lnSpc>
              <a:spcBef>
                <a:spcPts val="994"/>
              </a:spcBef>
              <a:buFont typeface="Wingdings"/>
              <a:buChar char=""/>
              <a:tabLst>
                <a:tab pos="355600" algn="l"/>
              </a:tabLst>
            </a:pPr>
            <a:r>
              <a:rPr sz="1200" dirty="0">
                <a:latin typeface="Times New Roman"/>
                <a:cs typeface="Times New Roman"/>
              </a:rPr>
              <a:t>Búsqueda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identificación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fuentes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escritas,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representan: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Libros,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folletos,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tesis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 </a:t>
            </a:r>
            <a:r>
              <a:rPr sz="1200" dirty="0">
                <a:latin typeface="Times New Roman"/>
                <a:cs typeface="Times New Roman"/>
              </a:rPr>
              <a:t>grado,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revistas,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periódicos,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monografías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entre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otros.</a:t>
            </a:r>
            <a:endParaRPr sz="1200" dirty="0">
              <a:latin typeface="Times New Roman"/>
              <a:cs typeface="Times New Roman"/>
            </a:endParaRPr>
          </a:p>
        </p:txBody>
      </p:sp>
      <p:pic>
        <p:nvPicPr>
          <p:cNvPr id="17" name="object 17"/>
          <p:cNvPicPr/>
          <p:nvPr/>
        </p:nvPicPr>
        <p:blipFill>
          <a:blip r:embed="rId13" cstate="print"/>
          <a:stretch>
            <a:fillRect/>
          </a:stretch>
        </p:blipFill>
        <p:spPr>
          <a:xfrm>
            <a:off x="4581144" y="165671"/>
            <a:ext cx="1805304" cy="893889"/>
          </a:xfrm>
          <a:prstGeom prst="rect">
            <a:avLst/>
          </a:prstGeom>
        </p:spPr>
      </p:pic>
      <p:sp>
        <p:nvSpPr>
          <p:cNvPr id="18" name="object 18"/>
          <p:cNvSpPr txBox="1"/>
          <p:nvPr/>
        </p:nvSpPr>
        <p:spPr>
          <a:xfrm>
            <a:off x="1216863" y="8261840"/>
            <a:ext cx="4410710" cy="372745"/>
          </a:xfrm>
          <a:prstGeom prst="rect">
            <a:avLst/>
          </a:prstGeom>
        </p:spPr>
        <p:txBody>
          <a:bodyPr vert="horz" wrap="square" lIns="0" tIns="6350" rIns="0" bIns="0" rtlCol="0">
            <a:spAutoFit/>
          </a:bodyPr>
          <a:lstStyle/>
          <a:p>
            <a:pPr marL="925830" marR="5080" indent="-913765">
              <a:lnSpc>
                <a:spcPts val="1400"/>
              </a:lnSpc>
              <a:spcBef>
                <a:spcPts val="50"/>
              </a:spcBef>
            </a:pPr>
            <a:r>
              <a:rPr sz="1200" b="1" dirty="0">
                <a:latin typeface="Times New Roman"/>
                <a:cs typeface="Times New Roman"/>
              </a:rPr>
              <a:t>El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Hacer</a:t>
            </a:r>
            <a:r>
              <a:rPr sz="1200" b="1" spc="-4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del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Servicio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Comunitario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en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la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Formación</a:t>
            </a:r>
            <a:r>
              <a:rPr sz="1200" b="1" spc="27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Ética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Social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spc="-25" dirty="0">
                <a:latin typeface="Times New Roman"/>
                <a:cs typeface="Times New Roman"/>
              </a:rPr>
              <a:t>de </a:t>
            </a:r>
            <a:r>
              <a:rPr sz="1200" b="1" dirty="0">
                <a:latin typeface="Times New Roman"/>
                <a:cs typeface="Times New Roman"/>
              </a:rPr>
              <a:t>los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Estudiantes</a:t>
            </a:r>
            <a:r>
              <a:rPr sz="1200" b="1" spc="-4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del</a:t>
            </a:r>
            <a:r>
              <a:rPr sz="1200" b="1" spc="-1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Sector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Universitario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2715260" y="8823586"/>
            <a:ext cx="1704339" cy="1943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410"/>
              </a:lnSpc>
            </a:pPr>
            <a:r>
              <a:rPr sz="1200" b="1" dirty="0">
                <a:latin typeface="Times New Roman"/>
                <a:cs typeface="Times New Roman"/>
              </a:rPr>
              <a:t>Especialista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Lelis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Rondón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20" name="object 20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07645">
              <a:lnSpc>
                <a:spcPts val="1410"/>
              </a:lnSpc>
            </a:pPr>
            <a:fld id="{81D60167-4931-47E6-BA6A-407CBD079E47}" type="slidenum">
              <a:rPr b="1" spc="-25" dirty="0">
                <a:latin typeface="Times New Roman"/>
                <a:cs typeface="Times New Roman"/>
              </a:rPr>
              <a:t>88</a:t>
            </a:fld>
            <a:endParaRPr b="1" spc="-25" dirty="0">
              <a:latin typeface="Times New Roman"/>
              <a:cs typeface="Times New Roman"/>
            </a:endParaRPr>
          </a:p>
        </p:txBody>
      </p:sp>
      <p:grpSp>
        <p:nvGrpSpPr>
          <p:cNvPr id="21" name="Grupo 20">
            <a:extLst>
              <a:ext uri="{FF2B5EF4-FFF2-40B4-BE49-F238E27FC236}">
                <a16:creationId xmlns:a16="http://schemas.microsoft.com/office/drawing/2014/main" id="{CD089324-AA0D-5EF7-AD68-90DF614A7F17}"/>
              </a:ext>
            </a:extLst>
          </p:cNvPr>
          <p:cNvGrpSpPr/>
          <p:nvPr/>
        </p:nvGrpSpPr>
        <p:grpSpPr>
          <a:xfrm>
            <a:off x="108739" y="123189"/>
            <a:ext cx="6665976" cy="1452626"/>
            <a:chOff x="470065" y="1951410"/>
            <a:chExt cx="6665976" cy="1452626"/>
          </a:xfrm>
        </p:grpSpPr>
        <p:grpSp>
          <p:nvGrpSpPr>
            <p:cNvPr id="22" name="object 12">
              <a:extLst>
                <a:ext uri="{FF2B5EF4-FFF2-40B4-BE49-F238E27FC236}">
                  <a16:creationId xmlns:a16="http://schemas.microsoft.com/office/drawing/2014/main" id="{DB49D5F1-4EB4-90BE-BDF0-D85E8AEDB81F}"/>
                </a:ext>
              </a:extLst>
            </p:cNvPr>
            <p:cNvGrpSpPr/>
            <p:nvPr/>
          </p:nvGrpSpPr>
          <p:grpSpPr>
            <a:xfrm>
              <a:off x="470065" y="1951664"/>
              <a:ext cx="6665976" cy="1452372"/>
              <a:chOff x="96011" y="115823"/>
              <a:chExt cx="6665976" cy="1452372"/>
            </a:xfrm>
          </p:grpSpPr>
          <p:pic>
            <p:nvPicPr>
              <p:cNvPr id="26" name="object 13">
                <a:extLst>
                  <a:ext uri="{FF2B5EF4-FFF2-40B4-BE49-F238E27FC236}">
                    <a16:creationId xmlns:a16="http://schemas.microsoft.com/office/drawing/2014/main" id="{54EF72C1-1753-0C78-5542-543B906CC107}"/>
                  </a:ext>
                </a:extLst>
              </p:cNvPr>
              <p:cNvPicPr/>
              <p:nvPr/>
            </p:nvPicPr>
            <p:blipFill>
              <a:blip r:embed="rId3" cstate="print"/>
              <a:stretch>
                <a:fillRect/>
              </a:stretch>
            </p:blipFill>
            <p:spPr>
              <a:xfrm>
                <a:off x="96011" y="115823"/>
                <a:ext cx="6665976" cy="1452372"/>
              </a:xfrm>
              <a:prstGeom prst="rect">
                <a:avLst/>
              </a:prstGeom>
            </p:spPr>
          </p:pic>
          <p:pic>
            <p:nvPicPr>
              <p:cNvPr id="27" name="object 14">
                <a:extLst>
                  <a:ext uri="{FF2B5EF4-FFF2-40B4-BE49-F238E27FC236}">
                    <a16:creationId xmlns:a16="http://schemas.microsoft.com/office/drawing/2014/main" id="{D9CF4542-B24F-3B04-2DCB-48CEB2974559}"/>
                  </a:ext>
                </a:extLst>
              </p:cNvPr>
              <p:cNvPicPr/>
              <p:nvPr/>
            </p:nvPicPr>
            <p:blipFill>
              <a:blip r:embed="rId4" cstate="print"/>
              <a:stretch>
                <a:fillRect/>
              </a:stretch>
            </p:blipFill>
            <p:spPr>
              <a:xfrm>
                <a:off x="142849" y="142875"/>
                <a:ext cx="6572275" cy="1358646"/>
              </a:xfrm>
              <a:prstGeom prst="rect">
                <a:avLst/>
              </a:prstGeom>
            </p:spPr>
          </p:pic>
          <p:sp>
            <p:nvSpPr>
              <p:cNvPr id="28" name="object 15">
                <a:extLst>
                  <a:ext uri="{FF2B5EF4-FFF2-40B4-BE49-F238E27FC236}">
                    <a16:creationId xmlns:a16="http://schemas.microsoft.com/office/drawing/2014/main" id="{40B65364-1D30-06C6-3343-8DDB47BFB1C3}"/>
                  </a:ext>
                </a:extLst>
              </p:cNvPr>
              <p:cNvSpPr/>
              <p:nvPr/>
            </p:nvSpPr>
            <p:spPr>
              <a:xfrm>
                <a:off x="142849" y="142875"/>
                <a:ext cx="6572884" cy="1358900"/>
              </a:xfrm>
              <a:custGeom>
                <a:avLst/>
                <a:gdLst/>
                <a:ahLst/>
                <a:cxnLst/>
                <a:rect l="l" t="t" r="r" b="b"/>
                <a:pathLst>
                  <a:path w="6572884" h="1358900">
                    <a:moveTo>
                      <a:pt x="0" y="226441"/>
                    </a:moveTo>
                    <a:lnTo>
                      <a:pt x="4600" y="180795"/>
                    </a:lnTo>
                    <a:lnTo>
                      <a:pt x="17795" y="138285"/>
                    </a:lnTo>
                    <a:lnTo>
                      <a:pt x="38673" y="99820"/>
                    </a:lnTo>
                    <a:lnTo>
                      <a:pt x="66324" y="66309"/>
                    </a:lnTo>
                    <a:lnTo>
                      <a:pt x="99837" y="38663"/>
                    </a:lnTo>
                    <a:lnTo>
                      <a:pt x="138301" y="17789"/>
                    </a:lnTo>
                    <a:lnTo>
                      <a:pt x="180806" y="4599"/>
                    </a:lnTo>
                    <a:lnTo>
                      <a:pt x="226440" y="0"/>
                    </a:lnTo>
                    <a:lnTo>
                      <a:pt x="6345834" y="0"/>
                    </a:lnTo>
                    <a:lnTo>
                      <a:pt x="6391480" y="4599"/>
                    </a:lnTo>
                    <a:lnTo>
                      <a:pt x="6433990" y="17789"/>
                    </a:lnTo>
                    <a:lnTo>
                      <a:pt x="6472455" y="38663"/>
                    </a:lnTo>
                    <a:lnTo>
                      <a:pt x="6505965" y="66309"/>
                    </a:lnTo>
                    <a:lnTo>
                      <a:pt x="6533612" y="99820"/>
                    </a:lnTo>
                    <a:lnTo>
                      <a:pt x="6554485" y="138285"/>
                    </a:lnTo>
                    <a:lnTo>
                      <a:pt x="6567676" y="180795"/>
                    </a:lnTo>
                    <a:lnTo>
                      <a:pt x="6572275" y="226441"/>
                    </a:lnTo>
                    <a:lnTo>
                      <a:pt x="6572275" y="1132204"/>
                    </a:lnTo>
                    <a:lnTo>
                      <a:pt x="6567676" y="1177850"/>
                    </a:lnTo>
                    <a:lnTo>
                      <a:pt x="6554485" y="1220360"/>
                    </a:lnTo>
                    <a:lnTo>
                      <a:pt x="6533612" y="1258825"/>
                    </a:lnTo>
                    <a:lnTo>
                      <a:pt x="6505965" y="1292336"/>
                    </a:lnTo>
                    <a:lnTo>
                      <a:pt x="6472455" y="1319982"/>
                    </a:lnTo>
                    <a:lnTo>
                      <a:pt x="6433990" y="1340856"/>
                    </a:lnTo>
                    <a:lnTo>
                      <a:pt x="6391480" y="1354046"/>
                    </a:lnTo>
                    <a:lnTo>
                      <a:pt x="6345834" y="1358646"/>
                    </a:lnTo>
                    <a:lnTo>
                      <a:pt x="226440" y="1358646"/>
                    </a:lnTo>
                    <a:lnTo>
                      <a:pt x="180806" y="1354046"/>
                    </a:lnTo>
                    <a:lnTo>
                      <a:pt x="138301" y="1340856"/>
                    </a:lnTo>
                    <a:lnTo>
                      <a:pt x="99837" y="1319982"/>
                    </a:lnTo>
                    <a:lnTo>
                      <a:pt x="66324" y="1292336"/>
                    </a:lnTo>
                    <a:lnTo>
                      <a:pt x="38673" y="1258825"/>
                    </a:lnTo>
                    <a:lnTo>
                      <a:pt x="17795" y="1220360"/>
                    </a:lnTo>
                    <a:lnTo>
                      <a:pt x="4600" y="1177850"/>
                    </a:lnTo>
                    <a:lnTo>
                      <a:pt x="0" y="1132204"/>
                    </a:lnTo>
                    <a:lnTo>
                      <a:pt x="0" y="226441"/>
                    </a:lnTo>
                    <a:close/>
                  </a:path>
                </a:pathLst>
              </a:custGeom>
              <a:ln w="9525">
                <a:solidFill>
                  <a:srgbClr val="55CE74"/>
                </a:solidFill>
              </a:ln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pic>
            <p:nvPicPr>
              <p:cNvPr id="29" name="object 16">
                <a:extLst>
                  <a:ext uri="{FF2B5EF4-FFF2-40B4-BE49-F238E27FC236}">
                    <a16:creationId xmlns:a16="http://schemas.microsoft.com/office/drawing/2014/main" id="{F2E9D674-39F6-2994-77F1-7B3A56D63681}"/>
                  </a:ext>
                </a:extLst>
              </p:cNvPr>
              <p:cNvPicPr/>
              <p:nvPr/>
            </p:nvPicPr>
            <p:blipFill>
              <a:blip r:embed="rId5" cstate="print"/>
              <a:stretch>
                <a:fillRect/>
              </a:stretch>
            </p:blipFill>
            <p:spPr>
              <a:xfrm>
                <a:off x="2500248" y="305930"/>
                <a:ext cx="1714500" cy="733945"/>
              </a:xfrm>
              <a:prstGeom prst="rect">
                <a:avLst/>
              </a:prstGeom>
            </p:spPr>
          </p:pic>
        </p:grpSp>
        <p:sp>
          <p:nvSpPr>
            <p:cNvPr id="23" name="object 16">
              <a:extLst>
                <a:ext uri="{FF2B5EF4-FFF2-40B4-BE49-F238E27FC236}">
                  <a16:creationId xmlns:a16="http://schemas.microsoft.com/office/drawing/2014/main" id="{E43ADCA4-E642-12BE-66F6-39553DDA4CDC}"/>
                </a:ext>
              </a:extLst>
            </p:cNvPr>
            <p:cNvSpPr txBox="1"/>
            <p:nvPr/>
          </p:nvSpPr>
          <p:spPr>
            <a:xfrm>
              <a:off x="2775727" y="2875716"/>
              <a:ext cx="3332858" cy="391795"/>
            </a:xfrm>
            <a:prstGeom prst="rect">
              <a:avLst/>
            </a:prstGeom>
            <a:noFill/>
          </p:spPr>
          <p:txBody>
            <a:bodyPr vert="horz" wrap="square" lIns="0" tIns="12700" rIns="0" bIns="0" rtlCol="0">
              <a:spAutoFit/>
            </a:bodyPr>
            <a:lstStyle/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Volumen 4,  Número 1  Enero a Julio 2021</a:t>
              </a:r>
            </a:p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Revista Semestral. Venezuela</a:t>
              </a:r>
              <a:endParaRPr sz="1200" dirty="0">
                <a:latin typeface="Arial"/>
                <a:cs typeface="Arial"/>
              </a:endParaRPr>
            </a:p>
          </p:txBody>
        </p:sp>
        <p:pic>
          <p:nvPicPr>
            <p:cNvPr id="24" name="object 25">
              <a:extLst>
                <a:ext uri="{FF2B5EF4-FFF2-40B4-BE49-F238E27FC236}">
                  <a16:creationId xmlns:a16="http://schemas.microsoft.com/office/drawing/2014/main" id="{B53309C9-2E59-5046-B279-267F117EACFF}"/>
                </a:ext>
              </a:extLst>
            </p:cNvPr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470065" y="2027896"/>
              <a:ext cx="2305662" cy="1053903"/>
            </a:xfrm>
            <a:prstGeom prst="rect">
              <a:avLst/>
            </a:prstGeom>
          </p:spPr>
        </p:pic>
        <p:pic>
          <p:nvPicPr>
            <p:cNvPr id="25" name="object 31">
              <a:extLst>
                <a:ext uri="{FF2B5EF4-FFF2-40B4-BE49-F238E27FC236}">
                  <a16:creationId xmlns:a16="http://schemas.microsoft.com/office/drawing/2014/main" id="{ED59EAD9-6412-E36B-8090-D9343F7BAA39}"/>
                </a:ext>
              </a:extLst>
            </p:cNvPr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4932681" y="1951410"/>
              <a:ext cx="1805304" cy="893889"/>
            </a:xfrm>
            <a:prstGeom prst="rect">
              <a:avLst/>
            </a:prstGeom>
          </p:spPr>
        </p:pic>
      </p:grpSp>
    </p:spTree>
  </p:cSld>
  <p:clrMapOvr>
    <a:masterClrMapping/>
  </p:clrMapOvr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94485" y="115823"/>
            <a:ext cx="6669405" cy="8926195"/>
            <a:chOff x="94485" y="115823"/>
            <a:chExt cx="6669405" cy="8926195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204216" y="8700516"/>
              <a:ext cx="6518148" cy="158496"/>
            </a:xfrm>
            <a:prstGeom prst="rect">
              <a:avLst/>
            </a:prstGeom>
          </p:spPr>
        </p:pic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96012" y="115823"/>
              <a:ext cx="6665976" cy="1452372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42849" y="142875"/>
              <a:ext cx="6572275" cy="1358646"/>
            </a:xfrm>
            <a:prstGeom prst="rect">
              <a:avLst/>
            </a:prstGeom>
          </p:spPr>
        </p:pic>
        <p:sp>
          <p:nvSpPr>
            <p:cNvPr id="6" name="object 6"/>
            <p:cNvSpPr/>
            <p:nvPr/>
          </p:nvSpPr>
          <p:spPr>
            <a:xfrm>
              <a:off x="142849" y="142875"/>
              <a:ext cx="6572884" cy="1358900"/>
            </a:xfrm>
            <a:custGeom>
              <a:avLst/>
              <a:gdLst/>
              <a:ahLst/>
              <a:cxnLst/>
              <a:rect l="l" t="t" r="r" b="b"/>
              <a:pathLst>
                <a:path w="6572884" h="1358900">
                  <a:moveTo>
                    <a:pt x="0" y="226441"/>
                  </a:moveTo>
                  <a:lnTo>
                    <a:pt x="4600" y="180795"/>
                  </a:lnTo>
                  <a:lnTo>
                    <a:pt x="17795" y="138285"/>
                  </a:lnTo>
                  <a:lnTo>
                    <a:pt x="38673" y="99820"/>
                  </a:lnTo>
                  <a:lnTo>
                    <a:pt x="66324" y="66309"/>
                  </a:lnTo>
                  <a:lnTo>
                    <a:pt x="99837" y="38663"/>
                  </a:lnTo>
                  <a:lnTo>
                    <a:pt x="138301" y="17789"/>
                  </a:lnTo>
                  <a:lnTo>
                    <a:pt x="180806" y="4599"/>
                  </a:lnTo>
                  <a:lnTo>
                    <a:pt x="226440" y="0"/>
                  </a:lnTo>
                  <a:lnTo>
                    <a:pt x="6345834" y="0"/>
                  </a:lnTo>
                  <a:lnTo>
                    <a:pt x="6391480" y="4599"/>
                  </a:lnTo>
                  <a:lnTo>
                    <a:pt x="6433990" y="17789"/>
                  </a:lnTo>
                  <a:lnTo>
                    <a:pt x="6472455" y="38663"/>
                  </a:lnTo>
                  <a:lnTo>
                    <a:pt x="6505965" y="66309"/>
                  </a:lnTo>
                  <a:lnTo>
                    <a:pt x="6533612" y="99820"/>
                  </a:lnTo>
                  <a:lnTo>
                    <a:pt x="6554485" y="138285"/>
                  </a:lnTo>
                  <a:lnTo>
                    <a:pt x="6567676" y="180795"/>
                  </a:lnTo>
                  <a:lnTo>
                    <a:pt x="6572275" y="226441"/>
                  </a:lnTo>
                  <a:lnTo>
                    <a:pt x="6572275" y="1132204"/>
                  </a:lnTo>
                  <a:lnTo>
                    <a:pt x="6567676" y="1177850"/>
                  </a:lnTo>
                  <a:lnTo>
                    <a:pt x="6554485" y="1220360"/>
                  </a:lnTo>
                  <a:lnTo>
                    <a:pt x="6533612" y="1258825"/>
                  </a:lnTo>
                  <a:lnTo>
                    <a:pt x="6505965" y="1292336"/>
                  </a:lnTo>
                  <a:lnTo>
                    <a:pt x="6472455" y="1319982"/>
                  </a:lnTo>
                  <a:lnTo>
                    <a:pt x="6433990" y="1340856"/>
                  </a:lnTo>
                  <a:lnTo>
                    <a:pt x="6391480" y="1354046"/>
                  </a:lnTo>
                  <a:lnTo>
                    <a:pt x="6345834" y="1358646"/>
                  </a:lnTo>
                  <a:lnTo>
                    <a:pt x="226440" y="1358646"/>
                  </a:lnTo>
                  <a:lnTo>
                    <a:pt x="180806" y="1354046"/>
                  </a:lnTo>
                  <a:lnTo>
                    <a:pt x="138301" y="1340856"/>
                  </a:lnTo>
                  <a:lnTo>
                    <a:pt x="99837" y="1319982"/>
                  </a:lnTo>
                  <a:lnTo>
                    <a:pt x="66324" y="1292336"/>
                  </a:lnTo>
                  <a:lnTo>
                    <a:pt x="38673" y="1258825"/>
                  </a:lnTo>
                  <a:lnTo>
                    <a:pt x="17795" y="1220360"/>
                  </a:lnTo>
                  <a:lnTo>
                    <a:pt x="4600" y="1177850"/>
                  </a:lnTo>
                  <a:lnTo>
                    <a:pt x="0" y="1132204"/>
                  </a:lnTo>
                  <a:lnTo>
                    <a:pt x="0" y="226441"/>
                  </a:lnTo>
                  <a:close/>
                </a:path>
              </a:pathLst>
            </a:custGeom>
            <a:ln w="9525">
              <a:solidFill>
                <a:srgbClr val="55CE7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" name="object 7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2500248" y="305930"/>
              <a:ext cx="1714500" cy="733945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2738628" y="1024127"/>
              <a:ext cx="1897379" cy="371855"/>
            </a:xfrm>
            <a:prstGeom prst="rect">
              <a:avLst/>
            </a:prstGeom>
          </p:spPr>
        </p:pic>
        <p:pic>
          <p:nvPicPr>
            <p:cNvPr id="9" name="object 9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4401312" y="1024127"/>
              <a:ext cx="1577339" cy="371855"/>
            </a:xfrm>
            <a:prstGeom prst="rect">
              <a:avLst/>
            </a:prstGeom>
          </p:spPr>
        </p:pic>
        <p:pic>
          <p:nvPicPr>
            <p:cNvPr id="10" name="object 10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3169920" y="1207007"/>
              <a:ext cx="1546859" cy="371855"/>
            </a:xfrm>
            <a:prstGeom prst="rect">
              <a:avLst/>
            </a:prstGeom>
          </p:spPr>
        </p:pic>
        <p:pic>
          <p:nvPicPr>
            <p:cNvPr id="11" name="object 11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4482083" y="1207007"/>
              <a:ext cx="284988" cy="371855"/>
            </a:xfrm>
            <a:prstGeom prst="rect">
              <a:avLst/>
            </a:prstGeom>
          </p:spPr>
        </p:pic>
        <p:pic>
          <p:nvPicPr>
            <p:cNvPr id="12" name="object 12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4571999" y="1207007"/>
              <a:ext cx="1013460" cy="371855"/>
            </a:xfrm>
            <a:prstGeom prst="rect">
              <a:avLst/>
            </a:prstGeom>
          </p:spPr>
        </p:pic>
        <p:pic>
          <p:nvPicPr>
            <p:cNvPr id="13" name="object 13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324612" y="234695"/>
              <a:ext cx="1719072" cy="1341120"/>
            </a:xfrm>
            <a:prstGeom prst="rect">
              <a:avLst/>
            </a:prstGeom>
          </p:spPr>
        </p:pic>
        <p:pic>
          <p:nvPicPr>
            <p:cNvPr id="14" name="object 14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5606795" y="8193022"/>
              <a:ext cx="1092707" cy="848868"/>
            </a:xfrm>
            <a:prstGeom prst="rect">
              <a:avLst/>
            </a:prstGeom>
          </p:spPr>
        </p:pic>
        <p:pic>
          <p:nvPicPr>
            <p:cNvPr id="15" name="object 15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109728" y="8193022"/>
              <a:ext cx="1092708" cy="848868"/>
            </a:xfrm>
            <a:prstGeom prst="rect">
              <a:avLst/>
            </a:prstGeom>
          </p:spPr>
        </p:pic>
      </p:grpSp>
      <p:sp>
        <p:nvSpPr>
          <p:cNvPr id="16" name="object 16"/>
          <p:cNvSpPr txBox="1"/>
          <p:nvPr/>
        </p:nvSpPr>
        <p:spPr>
          <a:xfrm>
            <a:off x="293014" y="1068451"/>
            <a:ext cx="6309995" cy="664146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2992755" marR="735965" indent="-431800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Arial"/>
                <a:cs typeface="Arial"/>
              </a:rPr>
              <a:t>6ta.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Edición</a:t>
            </a:r>
            <a:r>
              <a:rPr sz="1200" b="1" spc="-10" dirty="0">
                <a:latin typeface="Arial"/>
                <a:cs typeface="Arial"/>
              </a:rPr>
              <a:t> Volumen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I</a:t>
            </a:r>
            <a:r>
              <a:rPr sz="1200" b="1" spc="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Enero</a:t>
            </a:r>
            <a:r>
              <a:rPr sz="1200" b="1" spc="-3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a</a:t>
            </a:r>
            <a:r>
              <a:rPr sz="1200" b="1" spc="-2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Julio</a:t>
            </a:r>
            <a:r>
              <a:rPr sz="1200" b="1" spc="-5" dirty="0">
                <a:latin typeface="Arial"/>
                <a:cs typeface="Arial"/>
              </a:rPr>
              <a:t> </a:t>
            </a:r>
            <a:r>
              <a:rPr sz="1200" b="1" spc="-20" dirty="0">
                <a:latin typeface="Arial"/>
                <a:cs typeface="Arial"/>
              </a:rPr>
              <a:t>2021 </a:t>
            </a:r>
            <a:r>
              <a:rPr sz="1200" b="1" dirty="0">
                <a:latin typeface="Arial"/>
                <a:cs typeface="Arial"/>
              </a:rPr>
              <a:t>Revista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Semestral-</a:t>
            </a:r>
            <a:r>
              <a:rPr sz="1200" b="1" spc="-40" dirty="0">
                <a:latin typeface="Arial"/>
                <a:cs typeface="Arial"/>
              </a:rPr>
              <a:t> </a:t>
            </a:r>
            <a:r>
              <a:rPr sz="1200" b="1" spc="-10" dirty="0">
                <a:latin typeface="Arial"/>
                <a:cs typeface="Arial"/>
              </a:rPr>
              <a:t>Venezuela</a:t>
            </a:r>
            <a:endParaRPr sz="12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305"/>
              </a:spcBef>
            </a:pPr>
            <a:endParaRPr sz="1200">
              <a:latin typeface="Arial"/>
              <a:cs typeface="Arial"/>
            </a:endParaRPr>
          </a:p>
          <a:p>
            <a:pPr marL="183515" marR="8890" indent="-171450">
              <a:lnSpc>
                <a:spcPct val="100000"/>
              </a:lnSpc>
              <a:buSzPct val="95833"/>
              <a:buFont typeface="Wingdings"/>
              <a:buChar char=""/>
              <a:tabLst>
                <a:tab pos="184785" algn="l"/>
              </a:tabLst>
            </a:pPr>
            <a:r>
              <a:rPr sz="1200" dirty="0">
                <a:latin typeface="Times New Roman"/>
                <a:cs typeface="Times New Roman"/>
              </a:rPr>
              <a:t>Estudio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rápido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selectivo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contenido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fuentes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escritas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recabadas,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fin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seleccionar 	</a:t>
            </a:r>
            <a:r>
              <a:rPr sz="1200" dirty="0">
                <a:latin typeface="Times New Roman"/>
                <a:cs typeface="Times New Roman"/>
              </a:rPr>
              <a:t>aquellas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fuentes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consideradas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útiles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necesarias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efectos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investigación.</a:t>
            </a:r>
            <a:endParaRPr sz="1200">
              <a:latin typeface="Times New Roman"/>
              <a:cs typeface="Times New Roman"/>
            </a:endParaRPr>
          </a:p>
          <a:p>
            <a:pPr marL="12700" marR="6350" indent="-8890">
              <a:lnSpc>
                <a:spcPct val="100000"/>
              </a:lnSpc>
              <a:buSzPct val="95833"/>
              <a:buFont typeface="Wingdings"/>
              <a:buChar char=""/>
              <a:tabLst>
                <a:tab pos="132080" algn="l"/>
              </a:tabLst>
            </a:pPr>
            <a:r>
              <a:rPr sz="1200" dirty="0">
                <a:latin typeface="Times New Roman"/>
                <a:cs typeface="Times New Roman"/>
              </a:rPr>
              <a:t>	Análisis</a:t>
            </a:r>
            <a:r>
              <a:rPr sz="1200" spc="3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contenido,</a:t>
            </a:r>
            <a:r>
              <a:rPr sz="1200" spc="3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aplicación</a:t>
            </a:r>
            <a:r>
              <a:rPr sz="1200" spc="3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3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técnica</a:t>
            </a:r>
            <a:r>
              <a:rPr sz="1200" spc="3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3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subrayado</a:t>
            </a:r>
            <a:r>
              <a:rPr sz="1200" spc="3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3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3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fichaje</a:t>
            </a:r>
            <a:r>
              <a:rPr sz="1200" spc="3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conducente</a:t>
            </a:r>
            <a:r>
              <a:rPr sz="1200" spc="3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35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elaboración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instrumentos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básicos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diseño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bibliográfico.</a:t>
            </a:r>
            <a:endParaRPr sz="1200">
              <a:latin typeface="Times New Roman"/>
              <a:cs typeface="Times New Roman"/>
            </a:endParaRPr>
          </a:p>
          <a:p>
            <a:pPr marL="12700" marR="6350" indent="-8890">
              <a:lnSpc>
                <a:spcPct val="100000"/>
              </a:lnSpc>
              <a:buSzPct val="95833"/>
              <a:buFont typeface="Wingdings"/>
              <a:buChar char=""/>
              <a:tabLst>
                <a:tab pos="132080" algn="l"/>
              </a:tabLst>
            </a:pPr>
            <a:r>
              <a:rPr sz="1200" dirty="0">
                <a:latin typeface="Times New Roman"/>
                <a:cs typeface="Times New Roman"/>
              </a:rPr>
              <a:t>	Evaluación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información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recabada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posterior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verificación de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confiabilidad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relevancia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misma,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incorporarla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presente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trabajo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investigación.</a:t>
            </a:r>
            <a:endParaRPr sz="1200">
              <a:latin typeface="Times New Roman"/>
              <a:cs typeface="Times New Roman"/>
            </a:endParaRPr>
          </a:p>
          <a:p>
            <a:pPr marL="12700" marR="8890" indent="-8890">
              <a:lnSpc>
                <a:spcPct val="100000"/>
              </a:lnSpc>
              <a:spcBef>
                <a:spcPts val="5"/>
              </a:spcBef>
              <a:buSzPct val="95833"/>
              <a:buFont typeface="Wingdings"/>
              <a:buChar char=""/>
              <a:tabLst>
                <a:tab pos="132080" algn="l"/>
              </a:tabLst>
            </a:pPr>
            <a:r>
              <a:rPr sz="1200" dirty="0">
                <a:latin typeface="Times New Roman"/>
                <a:cs typeface="Times New Roman"/>
              </a:rPr>
              <a:t>	Elaboración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conclusiones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recomendaciones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hubiere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lugar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elaboración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informe</a:t>
            </a:r>
            <a:r>
              <a:rPr sz="1200" spc="-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monográfico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respectivo.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5"/>
              </a:spcBef>
            </a:pPr>
            <a:endParaRPr sz="12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5"/>
              </a:spcBef>
            </a:pPr>
            <a:r>
              <a:rPr sz="1200" b="1" spc="-10" dirty="0">
                <a:latin typeface="Times New Roman"/>
                <a:cs typeface="Times New Roman"/>
              </a:rPr>
              <a:t>Procedimiento</a:t>
            </a:r>
            <a:r>
              <a:rPr sz="1200" b="1" spc="3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</a:t>
            </a:r>
            <a:r>
              <a:rPr sz="1200" b="1" spc="-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la </a:t>
            </a:r>
            <a:r>
              <a:rPr sz="1200" b="1" spc="-10" dirty="0">
                <a:latin typeface="Times New Roman"/>
                <a:cs typeface="Times New Roman"/>
              </a:rPr>
              <a:t>Investigación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5"/>
              </a:spcBef>
            </a:pPr>
            <a:endParaRPr sz="1200">
              <a:latin typeface="Times New Roman"/>
              <a:cs typeface="Times New Roman"/>
            </a:endParaRPr>
          </a:p>
          <a:p>
            <a:pPr marL="375285" marR="8890" indent="-353695" algn="just">
              <a:lnSpc>
                <a:spcPct val="100000"/>
              </a:lnSpc>
              <a:spcBef>
                <a:spcPts val="5"/>
              </a:spcBef>
            </a:pP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investigación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proceso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dirigido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obtención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producción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nuevos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conocimientos,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cual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tomaron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fases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investigación,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según</a:t>
            </a:r>
            <a:r>
              <a:rPr sz="1200" spc="-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Arias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(2006)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siguientes:</a:t>
            </a:r>
            <a:endParaRPr sz="1200">
              <a:latin typeface="Times New Roman"/>
              <a:cs typeface="Times New Roman"/>
            </a:endParaRPr>
          </a:p>
          <a:p>
            <a:pPr marL="375285" marR="6985" indent="-353695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Fase I: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seleccionó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tema,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cual se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realizó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través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indagación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investigación de</a:t>
            </a:r>
            <a:r>
              <a:rPr sz="1200" spc="-10" dirty="0">
                <a:latin typeface="Times New Roman"/>
                <a:cs typeface="Times New Roman"/>
              </a:rPr>
              <a:t> diferentes </a:t>
            </a:r>
            <a:r>
              <a:rPr sz="1200" dirty="0">
                <a:latin typeface="Times New Roman"/>
                <a:cs typeface="Times New Roman"/>
              </a:rPr>
              <a:t>trabajos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especiales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grado;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bibliografía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utilizada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tomará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información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libros, </a:t>
            </a:r>
            <a:r>
              <a:rPr sz="1200" dirty="0">
                <a:latin typeface="Times New Roman"/>
                <a:cs typeface="Times New Roman"/>
              </a:rPr>
              <a:t>artículos,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así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navegación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web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Internet.</a:t>
            </a:r>
            <a:endParaRPr sz="1200">
              <a:latin typeface="Times New Roman"/>
              <a:cs typeface="Times New Roman"/>
            </a:endParaRPr>
          </a:p>
          <a:p>
            <a:pPr marL="375285" marR="10160" indent="-353695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Fase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II: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planteó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problema,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además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justificación,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establece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marco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teórico,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definen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técnicas e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instrumentos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recolección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datos,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análisis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interpretación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mismos.</a:t>
            </a:r>
            <a:endParaRPr sz="1200">
              <a:latin typeface="Times New Roman"/>
              <a:cs typeface="Times New Roman"/>
            </a:endParaRPr>
          </a:p>
          <a:p>
            <a:pPr marL="375285" marR="8255" indent="-353695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Fase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III: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redactó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borrador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elaboró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trabajo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especial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grado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definitivo,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validaron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las </a:t>
            </a:r>
            <a:r>
              <a:rPr sz="1200" dirty="0">
                <a:latin typeface="Times New Roman"/>
                <a:cs typeface="Times New Roman"/>
              </a:rPr>
              <a:t>fuentes</a:t>
            </a:r>
            <a:r>
              <a:rPr sz="1200" spc="15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4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información</a:t>
            </a:r>
            <a:r>
              <a:rPr sz="1200" spc="15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14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proceder</a:t>
            </a:r>
            <a:r>
              <a:rPr sz="1200" spc="15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al</a:t>
            </a:r>
            <a:r>
              <a:rPr sz="1200" spc="15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análisis</a:t>
            </a:r>
            <a:r>
              <a:rPr sz="1200" spc="16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4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formular</a:t>
            </a:r>
            <a:r>
              <a:rPr sz="1200" spc="15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15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conclusiones</a:t>
            </a:r>
            <a:r>
              <a:rPr sz="1200" spc="15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35" dirty="0">
                <a:latin typeface="Times New Roman"/>
                <a:cs typeface="Times New Roman"/>
              </a:rPr>
              <a:t>  </a:t>
            </a:r>
            <a:r>
              <a:rPr sz="1200" spc="-25" dirty="0">
                <a:latin typeface="Times New Roman"/>
                <a:cs typeface="Times New Roman"/>
              </a:rPr>
              <a:t>las </a:t>
            </a:r>
            <a:r>
              <a:rPr sz="1200" dirty="0">
                <a:latin typeface="Times New Roman"/>
                <a:cs typeface="Times New Roman"/>
              </a:rPr>
              <a:t>recomendaciones</a:t>
            </a:r>
            <a:r>
              <a:rPr sz="1200" spc="-5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respectivas.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20"/>
              </a:spcBef>
            </a:pPr>
            <a:endParaRPr sz="12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</a:pPr>
            <a:r>
              <a:rPr sz="1200" b="1" spc="-10" dirty="0">
                <a:latin typeface="Times New Roman"/>
                <a:cs typeface="Times New Roman"/>
              </a:rPr>
              <a:t>CONCLUSIONES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60"/>
              </a:spcBef>
            </a:pPr>
            <a:endParaRPr sz="1200">
              <a:latin typeface="Times New Roman"/>
              <a:cs typeface="Times New Roman"/>
            </a:endParaRPr>
          </a:p>
          <a:p>
            <a:pPr marL="375285" marR="5080" indent="-353695" algn="just">
              <a:lnSpc>
                <a:spcPct val="100000"/>
              </a:lnSpc>
              <a:spcBef>
                <a:spcPts val="5"/>
              </a:spcBef>
            </a:pPr>
            <a:r>
              <a:rPr sz="1200" dirty="0">
                <a:latin typeface="Times New Roman"/>
                <a:cs typeface="Times New Roman"/>
              </a:rPr>
              <a:t>Siempre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encuentro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nos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motivara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ver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cosas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desde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fundamento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realidad,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desde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las </a:t>
            </a:r>
            <a:r>
              <a:rPr sz="1200" dirty="0">
                <a:latin typeface="Times New Roman"/>
                <a:cs typeface="Times New Roman"/>
              </a:rPr>
              <a:t>emociones;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ósea,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hoy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nos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vemos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oímos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porque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nos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encontramos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ser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cosas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que </a:t>
            </a:r>
            <a:r>
              <a:rPr sz="1200" dirty="0">
                <a:latin typeface="Times New Roman"/>
                <a:cs typeface="Times New Roman"/>
              </a:rPr>
              <a:t>investigamos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almacenamos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podamos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justificar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conocimientos.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Pertinente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selección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antecedentes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descriptores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enfoque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valores,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respeto,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convivencia, </a:t>
            </a:r>
            <a:r>
              <a:rPr sz="1200" spc="-10" dirty="0">
                <a:latin typeface="Times New Roman"/>
                <a:cs typeface="Times New Roman"/>
              </a:rPr>
              <a:t>prácticas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asociaciones,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técnicas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recolección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información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 apoyo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analizar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precisar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como </a:t>
            </a:r>
            <a:r>
              <a:rPr sz="1200" dirty="0">
                <a:latin typeface="Times New Roman"/>
                <a:cs typeface="Times New Roman"/>
              </a:rPr>
              <a:t>elementos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globalización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transculturización</a:t>
            </a:r>
            <a:r>
              <a:rPr sz="1200" spc="4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hacen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posible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estudiantes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actúen </a:t>
            </a:r>
            <a:r>
              <a:rPr sz="1200" dirty="0">
                <a:latin typeface="Times New Roman"/>
                <a:cs typeface="Times New Roman"/>
              </a:rPr>
              <a:t>contrario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sus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principios,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normas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valores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plantea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propuesta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intervención </a:t>
            </a:r>
            <a:r>
              <a:rPr sz="1200" dirty="0">
                <a:latin typeface="Times New Roman"/>
                <a:cs typeface="Times New Roman"/>
              </a:rPr>
              <a:t>social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favorezca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cohesión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social.</a:t>
            </a:r>
            <a:endParaRPr sz="1200">
              <a:latin typeface="Times New Roman"/>
              <a:cs typeface="Times New Roman"/>
            </a:endParaRPr>
          </a:p>
        </p:txBody>
      </p:sp>
      <p:pic>
        <p:nvPicPr>
          <p:cNvPr id="17" name="object 17"/>
          <p:cNvPicPr/>
          <p:nvPr/>
        </p:nvPicPr>
        <p:blipFill>
          <a:blip r:embed="rId13" cstate="print"/>
          <a:stretch>
            <a:fillRect/>
          </a:stretch>
        </p:blipFill>
        <p:spPr>
          <a:xfrm>
            <a:off x="4581144" y="165671"/>
            <a:ext cx="1805304" cy="893889"/>
          </a:xfrm>
          <a:prstGeom prst="rect">
            <a:avLst/>
          </a:prstGeom>
        </p:spPr>
      </p:pic>
      <p:sp>
        <p:nvSpPr>
          <p:cNvPr id="18" name="object 18"/>
          <p:cNvSpPr txBox="1"/>
          <p:nvPr/>
        </p:nvSpPr>
        <p:spPr>
          <a:xfrm>
            <a:off x="1216863" y="8261840"/>
            <a:ext cx="4410710" cy="372745"/>
          </a:xfrm>
          <a:prstGeom prst="rect">
            <a:avLst/>
          </a:prstGeom>
        </p:spPr>
        <p:txBody>
          <a:bodyPr vert="horz" wrap="square" lIns="0" tIns="6350" rIns="0" bIns="0" rtlCol="0">
            <a:spAutoFit/>
          </a:bodyPr>
          <a:lstStyle/>
          <a:p>
            <a:pPr marL="925830" marR="5080" indent="-913765">
              <a:lnSpc>
                <a:spcPts val="1400"/>
              </a:lnSpc>
              <a:spcBef>
                <a:spcPts val="50"/>
              </a:spcBef>
            </a:pPr>
            <a:r>
              <a:rPr sz="1200" b="1" dirty="0">
                <a:latin typeface="Times New Roman"/>
                <a:cs typeface="Times New Roman"/>
              </a:rPr>
              <a:t>El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Hacer</a:t>
            </a:r>
            <a:r>
              <a:rPr sz="1200" b="1" spc="-4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del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Servicio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Comunitario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en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la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Formación</a:t>
            </a:r>
            <a:r>
              <a:rPr sz="1200" b="1" spc="27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Ética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Social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spc="-25" dirty="0">
                <a:latin typeface="Times New Roman"/>
                <a:cs typeface="Times New Roman"/>
              </a:rPr>
              <a:t>de </a:t>
            </a:r>
            <a:r>
              <a:rPr sz="1200" b="1" dirty="0">
                <a:latin typeface="Times New Roman"/>
                <a:cs typeface="Times New Roman"/>
              </a:rPr>
              <a:t>los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Estudiantes</a:t>
            </a:r>
            <a:r>
              <a:rPr sz="1200" b="1" spc="-4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del</a:t>
            </a:r>
            <a:r>
              <a:rPr sz="1200" b="1" spc="-1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Sector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Universitario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2715260" y="8823586"/>
            <a:ext cx="1704339" cy="1943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410"/>
              </a:lnSpc>
            </a:pPr>
            <a:r>
              <a:rPr sz="1200" b="1" dirty="0">
                <a:latin typeface="Times New Roman"/>
                <a:cs typeface="Times New Roman"/>
              </a:rPr>
              <a:t>Especialista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Lelis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Rondón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20" name="object 20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07645">
              <a:lnSpc>
                <a:spcPts val="1410"/>
              </a:lnSpc>
            </a:pPr>
            <a:fld id="{81D60167-4931-47E6-BA6A-407CBD079E47}" type="slidenum">
              <a:rPr b="1" spc="-25" dirty="0">
                <a:latin typeface="Times New Roman"/>
                <a:cs typeface="Times New Roman"/>
              </a:rPr>
              <a:t>89</a:t>
            </a:fld>
            <a:endParaRPr b="1" spc="-25" dirty="0">
              <a:latin typeface="Times New Roman"/>
              <a:cs typeface="Times New Roman"/>
            </a:endParaRPr>
          </a:p>
        </p:txBody>
      </p:sp>
      <p:grpSp>
        <p:nvGrpSpPr>
          <p:cNvPr id="21" name="Grupo 20">
            <a:extLst>
              <a:ext uri="{FF2B5EF4-FFF2-40B4-BE49-F238E27FC236}">
                <a16:creationId xmlns:a16="http://schemas.microsoft.com/office/drawing/2014/main" id="{09519B73-B7A7-95C6-D9D8-7BF99E40557F}"/>
              </a:ext>
            </a:extLst>
          </p:cNvPr>
          <p:cNvGrpSpPr/>
          <p:nvPr/>
        </p:nvGrpSpPr>
        <p:grpSpPr>
          <a:xfrm>
            <a:off x="109728" y="100585"/>
            <a:ext cx="6665976" cy="1452626"/>
            <a:chOff x="470065" y="1951410"/>
            <a:chExt cx="6665976" cy="1452626"/>
          </a:xfrm>
        </p:grpSpPr>
        <p:grpSp>
          <p:nvGrpSpPr>
            <p:cNvPr id="22" name="object 12">
              <a:extLst>
                <a:ext uri="{FF2B5EF4-FFF2-40B4-BE49-F238E27FC236}">
                  <a16:creationId xmlns:a16="http://schemas.microsoft.com/office/drawing/2014/main" id="{2FF762B3-5623-6AA1-6CB2-76EED00D9271}"/>
                </a:ext>
              </a:extLst>
            </p:cNvPr>
            <p:cNvGrpSpPr/>
            <p:nvPr/>
          </p:nvGrpSpPr>
          <p:grpSpPr>
            <a:xfrm>
              <a:off x="470065" y="1951664"/>
              <a:ext cx="6665976" cy="1452372"/>
              <a:chOff x="96011" y="115823"/>
              <a:chExt cx="6665976" cy="1452372"/>
            </a:xfrm>
          </p:grpSpPr>
          <p:pic>
            <p:nvPicPr>
              <p:cNvPr id="26" name="object 13">
                <a:extLst>
                  <a:ext uri="{FF2B5EF4-FFF2-40B4-BE49-F238E27FC236}">
                    <a16:creationId xmlns:a16="http://schemas.microsoft.com/office/drawing/2014/main" id="{1E1123D4-3E5F-81B5-AC29-A2D4743BC987}"/>
                  </a:ext>
                </a:extLst>
              </p:cNvPr>
              <p:cNvPicPr/>
              <p:nvPr/>
            </p:nvPicPr>
            <p:blipFill>
              <a:blip r:embed="rId3" cstate="print"/>
              <a:stretch>
                <a:fillRect/>
              </a:stretch>
            </p:blipFill>
            <p:spPr>
              <a:xfrm>
                <a:off x="96011" y="115823"/>
                <a:ext cx="6665976" cy="1452372"/>
              </a:xfrm>
              <a:prstGeom prst="rect">
                <a:avLst/>
              </a:prstGeom>
            </p:spPr>
          </p:pic>
          <p:pic>
            <p:nvPicPr>
              <p:cNvPr id="27" name="object 14">
                <a:extLst>
                  <a:ext uri="{FF2B5EF4-FFF2-40B4-BE49-F238E27FC236}">
                    <a16:creationId xmlns:a16="http://schemas.microsoft.com/office/drawing/2014/main" id="{55803248-3A19-1B1E-6761-C6CE49B9215A}"/>
                  </a:ext>
                </a:extLst>
              </p:cNvPr>
              <p:cNvPicPr/>
              <p:nvPr/>
            </p:nvPicPr>
            <p:blipFill>
              <a:blip r:embed="rId4" cstate="print"/>
              <a:stretch>
                <a:fillRect/>
              </a:stretch>
            </p:blipFill>
            <p:spPr>
              <a:xfrm>
                <a:off x="142849" y="142875"/>
                <a:ext cx="6572275" cy="1358646"/>
              </a:xfrm>
              <a:prstGeom prst="rect">
                <a:avLst/>
              </a:prstGeom>
            </p:spPr>
          </p:pic>
          <p:sp>
            <p:nvSpPr>
              <p:cNvPr id="28" name="object 15">
                <a:extLst>
                  <a:ext uri="{FF2B5EF4-FFF2-40B4-BE49-F238E27FC236}">
                    <a16:creationId xmlns:a16="http://schemas.microsoft.com/office/drawing/2014/main" id="{CF00B40D-F310-BBDD-2CC9-622411A12ECD}"/>
                  </a:ext>
                </a:extLst>
              </p:cNvPr>
              <p:cNvSpPr/>
              <p:nvPr/>
            </p:nvSpPr>
            <p:spPr>
              <a:xfrm>
                <a:off x="142849" y="142875"/>
                <a:ext cx="6572884" cy="1358900"/>
              </a:xfrm>
              <a:custGeom>
                <a:avLst/>
                <a:gdLst/>
                <a:ahLst/>
                <a:cxnLst/>
                <a:rect l="l" t="t" r="r" b="b"/>
                <a:pathLst>
                  <a:path w="6572884" h="1358900">
                    <a:moveTo>
                      <a:pt x="0" y="226441"/>
                    </a:moveTo>
                    <a:lnTo>
                      <a:pt x="4600" y="180795"/>
                    </a:lnTo>
                    <a:lnTo>
                      <a:pt x="17795" y="138285"/>
                    </a:lnTo>
                    <a:lnTo>
                      <a:pt x="38673" y="99820"/>
                    </a:lnTo>
                    <a:lnTo>
                      <a:pt x="66324" y="66309"/>
                    </a:lnTo>
                    <a:lnTo>
                      <a:pt x="99837" y="38663"/>
                    </a:lnTo>
                    <a:lnTo>
                      <a:pt x="138301" y="17789"/>
                    </a:lnTo>
                    <a:lnTo>
                      <a:pt x="180806" y="4599"/>
                    </a:lnTo>
                    <a:lnTo>
                      <a:pt x="226440" y="0"/>
                    </a:lnTo>
                    <a:lnTo>
                      <a:pt x="6345834" y="0"/>
                    </a:lnTo>
                    <a:lnTo>
                      <a:pt x="6391480" y="4599"/>
                    </a:lnTo>
                    <a:lnTo>
                      <a:pt x="6433990" y="17789"/>
                    </a:lnTo>
                    <a:lnTo>
                      <a:pt x="6472455" y="38663"/>
                    </a:lnTo>
                    <a:lnTo>
                      <a:pt x="6505965" y="66309"/>
                    </a:lnTo>
                    <a:lnTo>
                      <a:pt x="6533612" y="99820"/>
                    </a:lnTo>
                    <a:lnTo>
                      <a:pt x="6554485" y="138285"/>
                    </a:lnTo>
                    <a:lnTo>
                      <a:pt x="6567676" y="180795"/>
                    </a:lnTo>
                    <a:lnTo>
                      <a:pt x="6572275" y="226441"/>
                    </a:lnTo>
                    <a:lnTo>
                      <a:pt x="6572275" y="1132204"/>
                    </a:lnTo>
                    <a:lnTo>
                      <a:pt x="6567676" y="1177850"/>
                    </a:lnTo>
                    <a:lnTo>
                      <a:pt x="6554485" y="1220360"/>
                    </a:lnTo>
                    <a:lnTo>
                      <a:pt x="6533612" y="1258825"/>
                    </a:lnTo>
                    <a:lnTo>
                      <a:pt x="6505965" y="1292336"/>
                    </a:lnTo>
                    <a:lnTo>
                      <a:pt x="6472455" y="1319982"/>
                    </a:lnTo>
                    <a:lnTo>
                      <a:pt x="6433990" y="1340856"/>
                    </a:lnTo>
                    <a:lnTo>
                      <a:pt x="6391480" y="1354046"/>
                    </a:lnTo>
                    <a:lnTo>
                      <a:pt x="6345834" y="1358646"/>
                    </a:lnTo>
                    <a:lnTo>
                      <a:pt x="226440" y="1358646"/>
                    </a:lnTo>
                    <a:lnTo>
                      <a:pt x="180806" y="1354046"/>
                    </a:lnTo>
                    <a:lnTo>
                      <a:pt x="138301" y="1340856"/>
                    </a:lnTo>
                    <a:lnTo>
                      <a:pt x="99837" y="1319982"/>
                    </a:lnTo>
                    <a:lnTo>
                      <a:pt x="66324" y="1292336"/>
                    </a:lnTo>
                    <a:lnTo>
                      <a:pt x="38673" y="1258825"/>
                    </a:lnTo>
                    <a:lnTo>
                      <a:pt x="17795" y="1220360"/>
                    </a:lnTo>
                    <a:lnTo>
                      <a:pt x="4600" y="1177850"/>
                    </a:lnTo>
                    <a:lnTo>
                      <a:pt x="0" y="1132204"/>
                    </a:lnTo>
                    <a:lnTo>
                      <a:pt x="0" y="226441"/>
                    </a:lnTo>
                    <a:close/>
                  </a:path>
                </a:pathLst>
              </a:custGeom>
              <a:ln w="9525">
                <a:solidFill>
                  <a:srgbClr val="55CE74"/>
                </a:solidFill>
              </a:ln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pic>
            <p:nvPicPr>
              <p:cNvPr id="29" name="object 16">
                <a:extLst>
                  <a:ext uri="{FF2B5EF4-FFF2-40B4-BE49-F238E27FC236}">
                    <a16:creationId xmlns:a16="http://schemas.microsoft.com/office/drawing/2014/main" id="{5B639C07-BB2D-E806-B949-64417E585362}"/>
                  </a:ext>
                </a:extLst>
              </p:cNvPr>
              <p:cNvPicPr/>
              <p:nvPr/>
            </p:nvPicPr>
            <p:blipFill>
              <a:blip r:embed="rId5" cstate="print"/>
              <a:stretch>
                <a:fillRect/>
              </a:stretch>
            </p:blipFill>
            <p:spPr>
              <a:xfrm>
                <a:off x="2500248" y="305930"/>
                <a:ext cx="1714500" cy="733945"/>
              </a:xfrm>
              <a:prstGeom prst="rect">
                <a:avLst/>
              </a:prstGeom>
            </p:spPr>
          </p:pic>
        </p:grpSp>
        <p:sp>
          <p:nvSpPr>
            <p:cNvPr id="23" name="object 16">
              <a:extLst>
                <a:ext uri="{FF2B5EF4-FFF2-40B4-BE49-F238E27FC236}">
                  <a16:creationId xmlns:a16="http://schemas.microsoft.com/office/drawing/2014/main" id="{27E52854-DFEF-5AC3-F7D0-ACD61297363A}"/>
                </a:ext>
              </a:extLst>
            </p:cNvPr>
            <p:cNvSpPr txBox="1"/>
            <p:nvPr/>
          </p:nvSpPr>
          <p:spPr>
            <a:xfrm>
              <a:off x="2775727" y="2875716"/>
              <a:ext cx="3332858" cy="391795"/>
            </a:xfrm>
            <a:prstGeom prst="rect">
              <a:avLst/>
            </a:prstGeom>
            <a:noFill/>
          </p:spPr>
          <p:txBody>
            <a:bodyPr vert="horz" wrap="square" lIns="0" tIns="12700" rIns="0" bIns="0" rtlCol="0">
              <a:spAutoFit/>
            </a:bodyPr>
            <a:lstStyle/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Volumen 4,  Número 1  Enero a Julio 2021</a:t>
              </a:r>
            </a:p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Revista Semestral. Venezuela</a:t>
              </a:r>
              <a:endParaRPr sz="1200" dirty="0">
                <a:latin typeface="Arial"/>
                <a:cs typeface="Arial"/>
              </a:endParaRPr>
            </a:p>
          </p:txBody>
        </p:sp>
        <p:pic>
          <p:nvPicPr>
            <p:cNvPr id="24" name="object 25">
              <a:extLst>
                <a:ext uri="{FF2B5EF4-FFF2-40B4-BE49-F238E27FC236}">
                  <a16:creationId xmlns:a16="http://schemas.microsoft.com/office/drawing/2014/main" id="{D021BDB8-4F11-5798-D931-D73A192A08A9}"/>
                </a:ext>
              </a:extLst>
            </p:cNvPr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470065" y="2027896"/>
              <a:ext cx="2305662" cy="1053903"/>
            </a:xfrm>
            <a:prstGeom prst="rect">
              <a:avLst/>
            </a:prstGeom>
          </p:spPr>
        </p:pic>
        <p:pic>
          <p:nvPicPr>
            <p:cNvPr id="25" name="object 31">
              <a:extLst>
                <a:ext uri="{FF2B5EF4-FFF2-40B4-BE49-F238E27FC236}">
                  <a16:creationId xmlns:a16="http://schemas.microsoft.com/office/drawing/2014/main" id="{0C96204B-B586-A458-4A3C-7699845E7DC2}"/>
                </a:ext>
              </a:extLst>
            </p:cNvPr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4932681" y="1951410"/>
              <a:ext cx="1805304" cy="893889"/>
            </a:xfrm>
            <a:prstGeom prst="rect">
              <a:avLst/>
            </a:prstGeom>
          </p:spPr>
        </p:pic>
      </p:grpSp>
    </p:spTree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105155" y="3259838"/>
            <a:ext cx="6647815" cy="5547360"/>
            <a:chOff x="105155" y="3259838"/>
            <a:chExt cx="6647815" cy="5547360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05155" y="3259838"/>
              <a:ext cx="6647687" cy="5547354"/>
            </a:xfrm>
            <a:prstGeom prst="rect">
              <a:avLst/>
            </a:prstGeom>
          </p:spPr>
        </p:pic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42849" y="3278441"/>
              <a:ext cx="6572250" cy="5470017"/>
            </a:xfrm>
            <a:prstGeom prst="rect">
              <a:avLst/>
            </a:prstGeom>
          </p:spPr>
        </p:pic>
        <p:sp>
          <p:nvSpPr>
            <p:cNvPr id="5" name="object 5"/>
            <p:cNvSpPr/>
            <p:nvPr/>
          </p:nvSpPr>
          <p:spPr>
            <a:xfrm>
              <a:off x="142849" y="3278441"/>
              <a:ext cx="6572250" cy="5470525"/>
            </a:xfrm>
            <a:custGeom>
              <a:avLst/>
              <a:gdLst/>
              <a:ahLst/>
              <a:cxnLst/>
              <a:rect l="l" t="t" r="r" b="b"/>
              <a:pathLst>
                <a:path w="6572250" h="5470525">
                  <a:moveTo>
                    <a:pt x="0" y="5470017"/>
                  </a:moveTo>
                  <a:lnTo>
                    <a:pt x="6572250" y="5470017"/>
                  </a:lnTo>
                  <a:lnTo>
                    <a:pt x="6572250" y="0"/>
                  </a:lnTo>
                  <a:lnTo>
                    <a:pt x="0" y="0"/>
                  </a:lnTo>
                  <a:lnTo>
                    <a:pt x="0" y="5470017"/>
                  </a:lnTo>
                  <a:close/>
                </a:path>
              </a:pathLst>
            </a:custGeom>
            <a:ln w="9525">
              <a:solidFill>
                <a:srgbClr val="55CE7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7" name="object 27"/>
          <p:cNvSpPr txBox="1"/>
          <p:nvPr/>
        </p:nvSpPr>
        <p:spPr>
          <a:xfrm>
            <a:off x="333629" y="1522069"/>
            <a:ext cx="6203315" cy="601980"/>
          </a:xfrm>
          <a:prstGeom prst="rect">
            <a:avLst/>
          </a:prstGeom>
          <a:solidFill>
            <a:srgbClr val="FFFFFF"/>
          </a:solidFill>
          <a:ln w="25400">
            <a:solidFill>
              <a:srgbClr val="5BD078"/>
            </a:solidFill>
          </a:ln>
        </p:spPr>
        <p:txBody>
          <a:bodyPr vert="horz" wrap="square" lIns="0" tIns="41275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325"/>
              </a:spcBef>
            </a:pPr>
            <a:r>
              <a:rPr sz="1200" b="1" spc="-35" dirty="0">
                <a:latin typeface="Times New Roman"/>
                <a:cs typeface="Times New Roman"/>
              </a:rPr>
              <a:t>Dr.</a:t>
            </a:r>
            <a:r>
              <a:rPr sz="1200" b="1" spc="-4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Rolando</a:t>
            </a:r>
            <a:r>
              <a:rPr sz="1200" b="1" spc="-8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Allexer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Castillo</a:t>
            </a:r>
            <a:r>
              <a:rPr sz="1200" b="1" spc="-50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Villanueva</a:t>
            </a:r>
            <a:endParaRPr sz="12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Rómulo</a:t>
            </a:r>
            <a:r>
              <a:rPr sz="1200" spc="-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Gallegos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National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Experimental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University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-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Central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Plains</a:t>
            </a:r>
            <a:r>
              <a:rPr sz="1200" spc="-5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(Venezuela)</a:t>
            </a:r>
            <a:endParaRPr sz="12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</a:pPr>
            <a:r>
              <a:rPr sz="1200" b="1" dirty="0">
                <a:latin typeface="Times New Roman"/>
                <a:cs typeface="Times New Roman"/>
              </a:rPr>
              <a:t>Email: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  <a:hlinkClick r:id="rId4"/>
              </a:rPr>
              <a:t>rcastiv@hotmail.com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28" name="object 28"/>
          <p:cNvSpPr/>
          <p:nvPr/>
        </p:nvSpPr>
        <p:spPr>
          <a:xfrm>
            <a:off x="333629" y="2123757"/>
            <a:ext cx="6203315" cy="1123950"/>
          </a:xfrm>
          <a:custGeom>
            <a:avLst/>
            <a:gdLst/>
            <a:ahLst/>
            <a:cxnLst/>
            <a:rect l="l" t="t" r="r" b="b"/>
            <a:pathLst>
              <a:path w="6203315" h="1123950">
                <a:moveTo>
                  <a:pt x="6202934" y="0"/>
                </a:moveTo>
                <a:lnTo>
                  <a:pt x="0" y="0"/>
                </a:lnTo>
                <a:lnTo>
                  <a:pt x="0" y="1123378"/>
                </a:lnTo>
                <a:lnTo>
                  <a:pt x="6202934" y="1123378"/>
                </a:lnTo>
                <a:lnTo>
                  <a:pt x="6202934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 txBox="1"/>
          <p:nvPr/>
        </p:nvSpPr>
        <p:spPr>
          <a:xfrm>
            <a:off x="333629" y="2123757"/>
            <a:ext cx="6203315" cy="1123950"/>
          </a:xfrm>
          <a:prstGeom prst="rect">
            <a:avLst/>
          </a:prstGeom>
          <a:ln w="25400">
            <a:solidFill>
              <a:srgbClr val="5BD078"/>
            </a:solidFill>
          </a:ln>
        </p:spPr>
        <p:txBody>
          <a:bodyPr vert="horz" wrap="square" lIns="0" tIns="41910" rIns="0" bIns="0" rtlCol="0">
            <a:spAutoFit/>
          </a:bodyPr>
          <a:lstStyle/>
          <a:p>
            <a:pPr marL="91440" marR="80010" algn="just">
              <a:lnSpc>
                <a:spcPct val="100000"/>
              </a:lnSpc>
              <a:spcBef>
                <a:spcPts val="330"/>
              </a:spcBef>
            </a:pPr>
            <a:r>
              <a:rPr sz="1100" b="1" dirty="0">
                <a:latin typeface="Times New Roman"/>
                <a:cs typeface="Times New Roman"/>
              </a:rPr>
              <a:t>How</a:t>
            </a:r>
            <a:r>
              <a:rPr sz="1100" b="1" spc="130" dirty="0">
                <a:latin typeface="Times New Roman"/>
                <a:cs typeface="Times New Roman"/>
              </a:rPr>
              <a:t>  </a:t>
            </a:r>
            <a:r>
              <a:rPr sz="1100" b="1" dirty="0">
                <a:latin typeface="Times New Roman"/>
                <a:cs typeface="Times New Roman"/>
              </a:rPr>
              <a:t>to</a:t>
            </a:r>
            <a:r>
              <a:rPr sz="1100" b="1" spc="135" dirty="0">
                <a:latin typeface="Times New Roman"/>
                <a:cs typeface="Times New Roman"/>
              </a:rPr>
              <a:t>  </a:t>
            </a:r>
            <a:r>
              <a:rPr sz="1100" b="1" dirty="0">
                <a:latin typeface="Times New Roman"/>
                <a:cs typeface="Times New Roman"/>
              </a:rPr>
              <a:t>cite</a:t>
            </a:r>
            <a:r>
              <a:rPr sz="1100" b="1" spc="125" dirty="0">
                <a:latin typeface="Times New Roman"/>
                <a:cs typeface="Times New Roman"/>
              </a:rPr>
              <a:t>  </a:t>
            </a:r>
            <a:r>
              <a:rPr sz="1100" b="1" dirty="0">
                <a:latin typeface="Times New Roman"/>
                <a:cs typeface="Times New Roman"/>
              </a:rPr>
              <a:t>this</a:t>
            </a:r>
            <a:r>
              <a:rPr sz="1100" b="1" spc="135" dirty="0">
                <a:latin typeface="Times New Roman"/>
                <a:cs typeface="Times New Roman"/>
              </a:rPr>
              <a:t>  </a:t>
            </a:r>
            <a:r>
              <a:rPr sz="1100" b="1" dirty="0">
                <a:latin typeface="Times New Roman"/>
                <a:cs typeface="Times New Roman"/>
              </a:rPr>
              <a:t>article:</a:t>
            </a:r>
            <a:r>
              <a:rPr sz="1100" b="1" spc="130" dirty="0">
                <a:latin typeface="Times New Roman"/>
                <a:cs typeface="Times New Roman"/>
              </a:rPr>
              <a:t>  </a:t>
            </a:r>
            <a:r>
              <a:rPr sz="1100" b="1" dirty="0">
                <a:latin typeface="Times New Roman"/>
                <a:cs typeface="Times New Roman"/>
              </a:rPr>
              <a:t>Rolando</a:t>
            </a:r>
            <a:r>
              <a:rPr sz="1100" b="1" spc="135" dirty="0">
                <a:latin typeface="Times New Roman"/>
                <a:cs typeface="Times New Roman"/>
              </a:rPr>
              <a:t>  </a:t>
            </a:r>
            <a:r>
              <a:rPr sz="1100" b="1" dirty="0">
                <a:latin typeface="Times New Roman"/>
                <a:cs typeface="Times New Roman"/>
              </a:rPr>
              <a:t>A.</a:t>
            </a:r>
            <a:r>
              <a:rPr sz="1100" b="1" spc="130" dirty="0">
                <a:latin typeface="Times New Roman"/>
                <a:cs typeface="Times New Roman"/>
              </a:rPr>
              <a:t>  </a:t>
            </a:r>
            <a:r>
              <a:rPr sz="1100" b="1" dirty="0">
                <a:latin typeface="Times New Roman"/>
                <a:cs typeface="Times New Roman"/>
              </a:rPr>
              <a:t>Castillo</a:t>
            </a:r>
            <a:r>
              <a:rPr sz="1100" b="1" spc="130" dirty="0">
                <a:latin typeface="Times New Roman"/>
                <a:cs typeface="Times New Roman"/>
              </a:rPr>
              <a:t>  </a:t>
            </a:r>
            <a:r>
              <a:rPr sz="1100" b="1" dirty="0">
                <a:latin typeface="Times New Roman"/>
                <a:cs typeface="Times New Roman"/>
              </a:rPr>
              <a:t>Villanueva(2021),</a:t>
            </a:r>
            <a:r>
              <a:rPr sz="1100" b="1" spc="135" dirty="0">
                <a:latin typeface="Times New Roman"/>
                <a:cs typeface="Times New Roman"/>
              </a:rPr>
              <a:t>  </a:t>
            </a:r>
            <a:r>
              <a:rPr sz="1100" b="1" dirty="0">
                <a:latin typeface="Times New Roman"/>
                <a:cs typeface="Times New Roman"/>
              </a:rPr>
              <a:t>"University</a:t>
            </a:r>
            <a:r>
              <a:rPr sz="1100" b="1" spc="130" dirty="0">
                <a:latin typeface="Times New Roman"/>
                <a:cs typeface="Times New Roman"/>
              </a:rPr>
              <a:t>  </a:t>
            </a:r>
            <a:r>
              <a:rPr sz="1100" b="1" dirty="0">
                <a:latin typeface="Times New Roman"/>
                <a:cs typeface="Times New Roman"/>
              </a:rPr>
              <a:t>Education:</a:t>
            </a:r>
            <a:r>
              <a:rPr sz="1100" b="1" spc="130" dirty="0">
                <a:latin typeface="Times New Roman"/>
                <a:cs typeface="Times New Roman"/>
              </a:rPr>
              <a:t>  </a:t>
            </a:r>
            <a:r>
              <a:rPr sz="1100" b="1" spc="-50" dirty="0">
                <a:latin typeface="Times New Roman"/>
                <a:cs typeface="Times New Roman"/>
              </a:rPr>
              <a:t>A </a:t>
            </a:r>
            <a:r>
              <a:rPr sz="1100" b="1" dirty="0">
                <a:latin typeface="Times New Roman"/>
                <a:cs typeface="Times New Roman"/>
              </a:rPr>
              <a:t>Phenomenological</a:t>
            </a:r>
            <a:r>
              <a:rPr sz="1100" b="1" spc="10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Hermeneusis</a:t>
            </a:r>
            <a:r>
              <a:rPr sz="1100" b="1" spc="10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of</a:t>
            </a:r>
            <a:r>
              <a:rPr sz="1100" b="1" spc="9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Human</a:t>
            </a:r>
            <a:r>
              <a:rPr sz="1100" b="1" spc="9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Quality</a:t>
            </a:r>
            <a:r>
              <a:rPr sz="1100" b="1" spc="9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of</a:t>
            </a:r>
            <a:r>
              <a:rPr sz="1100" b="1" spc="11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Graduates</a:t>
            </a:r>
            <a:r>
              <a:rPr sz="1100" b="1" spc="10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of</a:t>
            </a:r>
            <a:r>
              <a:rPr sz="1100" b="1" spc="10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the</a:t>
            </a:r>
            <a:r>
              <a:rPr sz="1100" b="1" spc="10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Economic</a:t>
            </a:r>
            <a:r>
              <a:rPr sz="1100" b="1" spc="10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Sciences</a:t>
            </a:r>
            <a:r>
              <a:rPr sz="1100" b="1" spc="10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Area</a:t>
            </a:r>
            <a:r>
              <a:rPr sz="1100" b="1" spc="90" dirty="0">
                <a:latin typeface="Times New Roman"/>
                <a:cs typeface="Times New Roman"/>
              </a:rPr>
              <a:t> </a:t>
            </a:r>
            <a:r>
              <a:rPr sz="1100" b="1" spc="-25" dirty="0">
                <a:latin typeface="Times New Roman"/>
                <a:cs typeface="Times New Roman"/>
              </a:rPr>
              <a:t>of </a:t>
            </a:r>
            <a:r>
              <a:rPr sz="1100" b="1" dirty="0">
                <a:latin typeface="Times New Roman"/>
                <a:cs typeface="Times New Roman"/>
              </a:rPr>
              <a:t>the"</a:t>
            </a:r>
            <a:r>
              <a:rPr sz="1100" b="1" spc="-1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Rómulo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Gallegos</a:t>
            </a:r>
            <a:r>
              <a:rPr sz="1100" b="1" spc="-4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University.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" I</a:t>
            </a:r>
            <a:r>
              <a:rPr sz="1100" b="1" spc="-1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(1-</a:t>
            </a:r>
            <a:r>
              <a:rPr sz="1100" b="1" spc="-25" dirty="0">
                <a:latin typeface="Times New Roman"/>
                <a:cs typeface="Times New Roman"/>
              </a:rPr>
              <a:t>13)</a:t>
            </a:r>
            <a:endParaRPr sz="1100">
              <a:latin typeface="Times New Roman"/>
              <a:cs typeface="Times New Roman"/>
            </a:endParaRPr>
          </a:p>
          <a:p>
            <a:pPr marL="2536190">
              <a:lnSpc>
                <a:spcPct val="100000"/>
              </a:lnSpc>
            </a:pPr>
            <a:r>
              <a:rPr sz="1100" b="1" dirty="0">
                <a:latin typeface="Times New Roman"/>
                <a:cs typeface="Times New Roman"/>
              </a:rPr>
              <a:t>Received: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September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spc="-20" dirty="0">
                <a:latin typeface="Times New Roman"/>
                <a:cs typeface="Times New Roman"/>
              </a:rPr>
              <a:t>2020</a:t>
            </a:r>
            <a:endParaRPr sz="1100">
              <a:latin typeface="Times New Roman"/>
              <a:cs typeface="Times New Roman"/>
            </a:endParaRPr>
          </a:p>
          <a:p>
            <a:pPr marL="2536190">
              <a:lnSpc>
                <a:spcPct val="100000"/>
              </a:lnSpc>
            </a:pPr>
            <a:r>
              <a:rPr sz="1100" b="1" dirty="0">
                <a:latin typeface="Times New Roman"/>
                <a:cs typeface="Times New Roman"/>
              </a:rPr>
              <a:t>Revised: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October</a:t>
            </a:r>
            <a:r>
              <a:rPr sz="1100" b="1" spc="-45" dirty="0">
                <a:latin typeface="Times New Roman"/>
                <a:cs typeface="Times New Roman"/>
              </a:rPr>
              <a:t> </a:t>
            </a:r>
            <a:r>
              <a:rPr sz="1100" b="1" spc="-20" dirty="0">
                <a:latin typeface="Times New Roman"/>
                <a:cs typeface="Times New Roman"/>
              </a:rPr>
              <a:t>2020</a:t>
            </a:r>
            <a:endParaRPr sz="1100">
              <a:latin typeface="Times New Roman"/>
              <a:cs typeface="Times New Roman"/>
            </a:endParaRPr>
          </a:p>
          <a:p>
            <a:pPr marL="2536190">
              <a:lnSpc>
                <a:spcPct val="100000"/>
              </a:lnSpc>
            </a:pPr>
            <a:r>
              <a:rPr sz="1100" b="1" dirty="0">
                <a:latin typeface="Times New Roman"/>
                <a:cs typeface="Times New Roman"/>
              </a:rPr>
              <a:t>Accepted: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October</a:t>
            </a:r>
            <a:r>
              <a:rPr sz="1100" b="1" spc="-45" dirty="0">
                <a:latin typeface="Times New Roman"/>
                <a:cs typeface="Times New Roman"/>
              </a:rPr>
              <a:t> </a:t>
            </a:r>
            <a:r>
              <a:rPr sz="1100" b="1" spc="-20" dirty="0">
                <a:latin typeface="Times New Roman"/>
                <a:cs typeface="Times New Roman"/>
              </a:rPr>
              <a:t>2020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30" name="object 30"/>
          <p:cNvSpPr txBox="1"/>
          <p:nvPr/>
        </p:nvSpPr>
        <p:spPr>
          <a:xfrm>
            <a:off x="222300" y="3315970"/>
            <a:ext cx="6372225" cy="51968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88900" algn="ctr">
              <a:lnSpc>
                <a:spcPts val="1425"/>
              </a:lnSpc>
              <a:spcBef>
                <a:spcPts val="100"/>
              </a:spcBef>
            </a:pPr>
            <a:r>
              <a:rPr sz="1200" b="1" dirty="0">
                <a:latin typeface="Times New Roman"/>
                <a:cs typeface="Times New Roman"/>
              </a:rPr>
              <a:t>University</a:t>
            </a:r>
            <a:r>
              <a:rPr sz="1200" b="1" spc="-10" dirty="0">
                <a:latin typeface="Times New Roman"/>
                <a:cs typeface="Times New Roman"/>
              </a:rPr>
              <a:t> Education:</a:t>
            </a:r>
            <a:r>
              <a:rPr sz="1200" b="1" spc="-9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A</a:t>
            </a:r>
            <a:r>
              <a:rPr sz="1200" b="1" spc="-7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Phenomenological</a:t>
            </a:r>
            <a:r>
              <a:rPr sz="1200" b="1" spc="3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Hermeneusis</a:t>
            </a:r>
            <a:r>
              <a:rPr sz="1200" b="1" spc="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of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Human</a:t>
            </a:r>
            <a:r>
              <a:rPr sz="1200" b="1" spc="-1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Quality</a:t>
            </a:r>
            <a:r>
              <a:rPr sz="1200" b="1" spc="-1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of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Graduates</a:t>
            </a:r>
            <a:r>
              <a:rPr sz="1200" b="1" spc="-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of</a:t>
            </a:r>
            <a:r>
              <a:rPr sz="1200" b="1" spc="-5" dirty="0">
                <a:latin typeface="Times New Roman"/>
                <a:cs typeface="Times New Roman"/>
              </a:rPr>
              <a:t> </a:t>
            </a:r>
            <a:r>
              <a:rPr sz="1200" b="1" spc="-25" dirty="0">
                <a:latin typeface="Times New Roman"/>
                <a:cs typeface="Times New Roman"/>
              </a:rPr>
              <a:t>the</a:t>
            </a:r>
            <a:endParaRPr sz="1200">
              <a:latin typeface="Times New Roman"/>
              <a:cs typeface="Times New Roman"/>
            </a:endParaRPr>
          </a:p>
          <a:p>
            <a:pPr marL="89535" algn="ctr">
              <a:lnSpc>
                <a:spcPts val="1425"/>
              </a:lnSpc>
            </a:pPr>
            <a:r>
              <a:rPr sz="1200" b="1" dirty="0">
                <a:latin typeface="Times New Roman"/>
                <a:cs typeface="Times New Roman"/>
              </a:rPr>
              <a:t>Economic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Sciences</a:t>
            </a:r>
            <a:r>
              <a:rPr sz="1200" b="1" spc="-6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Area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of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the"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Rómulo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Gallegos</a:t>
            </a:r>
            <a:r>
              <a:rPr sz="1200" b="1" spc="-10" dirty="0">
                <a:latin typeface="Times New Roman"/>
                <a:cs typeface="Times New Roman"/>
              </a:rPr>
              <a:t> University.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84"/>
              </a:spcBef>
            </a:pPr>
            <a:endParaRPr sz="12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</a:pPr>
            <a:r>
              <a:rPr sz="1200" b="1" spc="-10" dirty="0">
                <a:latin typeface="Times New Roman"/>
                <a:cs typeface="Times New Roman"/>
              </a:rPr>
              <a:t>ABSTRACT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60"/>
              </a:spcBef>
            </a:pPr>
            <a:endParaRPr sz="1200">
              <a:latin typeface="Times New Roman"/>
              <a:cs typeface="Times New Roman"/>
            </a:endParaRPr>
          </a:p>
          <a:p>
            <a:pPr marL="12700" marR="508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An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investigation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is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presented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whose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purpose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was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generate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theoretical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reflection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on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sustainable </a:t>
            </a:r>
            <a:r>
              <a:rPr sz="1200" dirty="0">
                <a:latin typeface="Times New Roman"/>
                <a:cs typeface="Times New Roman"/>
              </a:rPr>
              <a:t>humanistic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university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educational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bases,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as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key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criterion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successful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fulfillment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goals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of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university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education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millennium.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This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concern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arose,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as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contribution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that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university </a:t>
            </a:r>
            <a:r>
              <a:rPr sz="1200" dirty="0">
                <a:latin typeface="Times New Roman"/>
                <a:cs typeface="Times New Roman"/>
              </a:rPr>
              <a:t>education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institutions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are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ready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walk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along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paths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improving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quality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teaching,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giving </a:t>
            </a:r>
            <a:r>
              <a:rPr sz="1200" dirty="0">
                <a:latin typeface="Times New Roman"/>
                <a:cs typeface="Times New Roman"/>
              </a:rPr>
              <a:t>priority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epistemological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base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 humanist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profile of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graduate.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this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sense,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study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was </a:t>
            </a:r>
            <a:r>
              <a:rPr sz="1200" dirty="0">
                <a:latin typeface="Times New Roman"/>
                <a:cs typeface="Times New Roman"/>
              </a:rPr>
              <a:t>based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on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Humanist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Theory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(1998),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Motivation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Theory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(1996)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and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Dialogic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Action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Theory </a:t>
            </a:r>
            <a:r>
              <a:rPr sz="1200" dirty="0">
                <a:latin typeface="Times New Roman"/>
                <a:cs typeface="Times New Roman"/>
              </a:rPr>
              <a:t>(2000).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its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part,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research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methodologically,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relied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on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interpretive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paradigm,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under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the </a:t>
            </a:r>
            <a:r>
              <a:rPr sz="1200" dirty="0">
                <a:latin typeface="Times New Roman"/>
                <a:cs typeface="Times New Roman"/>
              </a:rPr>
              <a:t>qualitative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approach,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also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assumed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benefits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phenomenological-</a:t>
            </a:r>
            <a:r>
              <a:rPr sz="1200" dirty="0">
                <a:latin typeface="Times New Roman"/>
                <a:cs typeface="Times New Roman"/>
              </a:rPr>
              <a:t>hermeneutical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method,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with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0" dirty="0">
                <a:latin typeface="Times New Roman"/>
                <a:cs typeface="Times New Roman"/>
              </a:rPr>
              <a:t>a </a:t>
            </a:r>
            <a:r>
              <a:rPr sz="1200" dirty="0">
                <a:latin typeface="Times New Roman"/>
                <a:cs typeface="Times New Roman"/>
              </a:rPr>
              <a:t>scenario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that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was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represented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by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National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Experimental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University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Central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Plains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"Rómulo </a:t>
            </a:r>
            <a:r>
              <a:rPr sz="1200" dirty="0">
                <a:latin typeface="Times New Roman"/>
                <a:cs typeface="Times New Roman"/>
              </a:rPr>
              <a:t>Gallegos",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and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as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informant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subjects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three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(03)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professors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from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economic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sciences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area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the </a:t>
            </a:r>
            <a:r>
              <a:rPr sz="1200" dirty="0">
                <a:latin typeface="Times New Roman"/>
                <a:cs typeface="Times New Roman"/>
              </a:rPr>
              <a:t>aforementioned</a:t>
            </a:r>
            <a:r>
              <a:rPr sz="1200" spc="14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university.</a:t>
            </a:r>
            <a:r>
              <a:rPr sz="1200" spc="14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14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information</a:t>
            </a:r>
            <a:r>
              <a:rPr sz="1200" spc="14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analysis</a:t>
            </a:r>
            <a:r>
              <a:rPr sz="1200" spc="14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was</a:t>
            </a:r>
            <a:r>
              <a:rPr sz="1200" spc="14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carried</a:t>
            </a:r>
            <a:r>
              <a:rPr sz="1200" spc="14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out</a:t>
            </a:r>
            <a:r>
              <a:rPr sz="1200" spc="14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through</a:t>
            </a:r>
            <a:r>
              <a:rPr sz="1200" spc="145" dirty="0">
                <a:latin typeface="Times New Roman"/>
                <a:cs typeface="Times New Roman"/>
              </a:rPr>
              <a:t>  </a:t>
            </a:r>
            <a:r>
              <a:rPr sz="1200" spc="-10" dirty="0">
                <a:latin typeface="Times New Roman"/>
                <a:cs typeface="Times New Roman"/>
              </a:rPr>
              <a:t>categorization, </a:t>
            </a:r>
            <a:r>
              <a:rPr sz="1200" dirty="0">
                <a:latin typeface="Times New Roman"/>
                <a:cs typeface="Times New Roman"/>
              </a:rPr>
              <a:t>structuring,</a:t>
            </a:r>
            <a:r>
              <a:rPr sz="1200" spc="3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and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triangulation,</a:t>
            </a:r>
            <a:r>
              <a:rPr sz="1200" spc="3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envisioning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that</a:t>
            </a:r>
            <a:r>
              <a:rPr sz="1200" spc="3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comprehensive</a:t>
            </a:r>
            <a:r>
              <a:rPr sz="1200" spc="3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training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professionals,</a:t>
            </a:r>
            <a:r>
              <a:rPr sz="1200" spc="3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by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the </a:t>
            </a:r>
            <a:r>
              <a:rPr sz="1200" spc="-10" dirty="0">
                <a:latin typeface="Times New Roman"/>
                <a:cs typeface="Times New Roman"/>
              </a:rPr>
              <a:t>University,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should include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three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major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components: special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knowledge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 field, technical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skills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and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framework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conduct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professional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performance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where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values,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human,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social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prevail,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with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critical,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investigative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and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creative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thinking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that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contributes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generation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human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quality.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This </a:t>
            </a:r>
            <a:r>
              <a:rPr sz="1200" dirty="0">
                <a:latin typeface="Times New Roman"/>
                <a:cs typeface="Times New Roman"/>
              </a:rPr>
              <a:t>gave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way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construction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humanistic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bases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university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educational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goals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the </a:t>
            </a:r>
            <a:r>
              <a:rPr sz="1200" dirty="0">
                <a:latin typeface="Times New Roman"/>
                <a:cs typeface="Times New Roman"/>
              </a:rPr>
              <a:t>millennium.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Where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it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follows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that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good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education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is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harmony,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authentic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adaptation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all </a:t>
            </a:r>
            <a:r>
              <a:rPr sz="1200" dirty="0">
                <a:latin typeface="Times New Roman"/>
                <a:cs typeface="Times New Roman"/>
              </a:rPr>
              <a:t>values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following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hierarchy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established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according to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man's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own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nature.</a:t>
            </a:r>
            <a:endParaRPr sz="1200">
              <a:latin typeface="Times New Roman"/>
              <a:cs typeface="Times New Roman"/>
            </a:endParaRPr>
          </a:p>
          <a:p>
            <a:pPr marL="12700" algn="just">
              <a:lnSpc>
                <a:spcPct val="100000"/>
              </a:lnSpc>
              <a:spcBef>
                <a:spcPts val="5"/>
              </a:spcBef>
            </a:pPr>
            <a:r>
              <a:rPr sz="1200" b="1" dirty="0">
                <a:latin typeface="Times New Roman"/>
                <a:cs typeface="Times New Roman"/>
              </a:rPr>
              <a:t>Descriptors:</a:t>
            </a:r>
            <a:r>
              <a:rPr sz="1200" b="1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University</a:t>
            </a:r>
            <a:r>
              <a:rPr sz="1200" spc="-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Education,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Human</a:t>
            </a:r>
            <a:r>
              <a:rPr sz="1200" spc="-4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Quality,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Teachers.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5"/>
              </a:spcBef>
            </a:pPr>
            <a:endParaRPr sz="1200">
              <a:latin typeface="Times New Roman"/>
              <a:cs typeface="Times New Roman"/>
            </a:endParaRPr>
          </a:p>
          <a:p>
            <a:pPr marL="12700" marR="8255" algn="just">
              <a:lnSpc>
                <a:spcPct val="100000"/>
              </a:lnSpc>
              <a:spcBef>
                <a:spcPts val="5"/>
              </a:spcBef>
            </a:pPr>
            <a:r>
              <a:rPr sz="1200" b="1" dirty="0">
                <a:latin typeface="Times New Roman"/>
                <a:cs typeface="Times New Roman"/>
              </a:rPr>
              <a:t>Biographical</a:t>
            </a:r>
            <a:r>
              <a:rPr sz="1200" b="1" spc="3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Review</a:t>
            </a:r>
            <a:r>
              <a:rPr sz="1200" dirty="0">
                <a:latin typeface="Times New Roman"/>
                <a:cs typeface="Times New Roman"/>
              </a:rPr>
              <a:t>:</a:t>
            </a:r>
            <a:r>
              <a:rPr sz="1200" spc="3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Public</a:t>
            </a:r>
            <a:r>
              <a:rPr sz="1200" spc="3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Accountant,</a:t>
            </a:r>
            <a:r>
              <a:rPr sz="1200" spc="3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Master</a:t>
            </a:r>
            <a:r>
              <a:rPr sz="1200" spc="3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</a:t>
            </a:r>
            <a:r>
              <a:rPr sz="1200" spc="3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Administrative</a:t>
            </a:r>
            <a:r>
              <a:rPr sz="1200" spc="3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Management</a:t>
            </a:r>
            <a:r>
              <a:rPr sz="1200" spc="3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(UNERG),</a:t>
            </a:r>
            <a:r>
              <a:rPr sz="1200" spc="32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Dr. </a:t>
            </a:r>
            <a:r>
              <a:rPr sz="1200" dirty="0">
                <a:latin typeface="Times New Roman"/>
                <a:cs typeface="Times New Roman"/>
              </a:rPr>
              <a:t>Education</a:t>
            </a:r>
            <a:r>
              <a:rPr sz="1200" spc="19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Sciences</a:t>
            </a:r>
            <a:r>
              <a:rPr sz="1200" spc="19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(UNERG),</a:t>
            </a:r>
            <a:r>
              <a:rPr sz="1200" spc="185" dirty="0">
                <a:latin typeface="Times New Roman"/>
                <a:cs typeface="Times New Roman"/>
              </a:rPr>
              <a:t>  </a:t>
            </a:r>
            <a:r>
              <a:rPr sz="1200" spc="-10" dirty="0">
                <a:latin typeface="Times New Roman"/>
                <a:cs typeface="Times New Roman"/>
              </a:rPr>
              <a:t>Post-</a:t>
            </a:r>
            <a:r>
              <a:rPr sz="1200" dirty="0">
                <a:latin typeface="Times New Roman"/>
                <a:cs typeface="Times New Roman"/>
              </a:rPr>
              <a:t>doctorate</a:t>
            </a:r>
            <a:r>
              <a:rPr sz="1200" spc="19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in</a:t>
            </a:r>
            <a:r>
              <a:rPr sz="1200" spc="20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Educational</a:t>
            </a:r>
            <a:r>
              <a:rPr sz="1200" spc="19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Management</a:t>
            </a:r>
            <a:r>
              <a:rPr sz="1200" spc="19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(UPEl).</a:t>
            </a:r>
            <a:r>
              <a:rPr sz="1200" spc="200" dirty="0">
                <a:latin typeface="Times New Roman"/>
                <a:cs typeface="Times New Roman"/>
              </a:rPr>
              <a:t>  </a:t>
            </a:r>
            <a:r>
              <a:rPr sz="1200" spc="-10" dirty="0">
                <a:latin typeface="Times New Roman"/>
                <a:cs typeface="Times New Roman"/>
              </a:rPr>
              <a:t>Guárico </a:t>
            </a:r>
            <a:r>
              <a:rPr sz="1200" dirty="0">
                <a:latin typeface="Times New Roman"/>
                <a:cs typeface="Times New Roman"/>
              </a:rPr>
              <a:t>Educational</a:t>
            </a:r>
            <a:r>
              <a:rPr sz="1200" spc="3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Zone</a:t>
            </a:r>
            <a:r>
              <a:rPr sz="1200" spc="3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Auditor.</a:t>
            </a:r>
            <a:r>
              <a:rPr sz="1200" spc="3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Professor</a:t>
            </a:r>
            <a:r>
              <a:rPr sz="1200" spc="3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3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3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Economic</a:t>
            </a:r>
            <a:r>
              <a:rPr sz="1200" spc="3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and</a:t>
            </a:r>
            <a:r>
              <a:rPr sz="1200" spc="3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Social</a:t>
            </a:r>
            <a:r>
              <a:rPr sz="1200" spc="3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Sciences</a:t>
            </a:r>
            <a:r>
              <a:rPr sz="1200" spc="3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Area</a:t>
            </a:r>
            <a:r>
              <a:rPr sz="1200" spc="3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(UNERG)</a:t>
            </a:r>
            <a:r>
              <a:rPr sz="1200" spc="31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and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2" name="object 32"/>
          <p:cNvSpPr txBox="1"/>
          <p:nvPr/>
        </p:nvSpPr>
        <p:spPr>
          <a:xfrm>
            <a:off x="222300" y="8503546"/>
            <a:ext cx="4693285" cy="1943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410"/>
              </a:lnSpc>
            </a:pPr>
            <a:r>
              <a:rPr sz="1200" dirty="0">
                <a:latin typeface="Times New Roman"/>
                <a:cs typeface="Times New Roman"/>
              </a:rPr>
              <a:t>currently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Coordinator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-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-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Administrative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Management Master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(UNERG).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3" name="object 33"/>
          <p:cNvSpPr txBox="1"/>
          <p:nvPr/>
        </p:nvSpPr>
        <p:spPr>
          <a:xfrm>
            <a:off x="6702043" y="8913536"/>
            <a:ext cx="102235" cy="1949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410"/>
              </a:lnSpc>
            </a:pPr>
            <a:r>
              <a:rPr sz="1200" spc="-50" dirty="0">
                <a:latin typeface="Times New Roman"/>
                <a:cs typeface="Times New Roman"/>
              </a:rPr>
              <a:t>9</a:t>
            </a:r>
            <a:endParaRPr sz="1200">
              <a:latin typeface="Times New Roman"/>
              <a:cs typeface="Times New Roman"/>
            </a:endParaRPr>
          </a:p>
        </p:txBody>
      </p:sp>
      <p:grpSp>
        <p:nvGrpSpPr>
          <p:cNvPr id="36" name="Grupo 35">
            <a:extLst>
              <a:ext uri="{FF2B5EF4-FFF2-40B4-BE49-F238E27FC236}">
                <a16:creationId xmlns:a16="http://schemas.microsoft.com/office/drawing/2014/main" id="{683903C4-FF82-612E-B78B-08C6555A2492}"/>
              </a:ext>
            </a:extLst>
          </p:cNvPr>
          <p:cNvGrpSpPr/>
          <p:nvPr/>
        </p:nvGrpSpPr>
        <p:grpSpPr>
          <a:xfrm>
            <a:off x="192024" y="99280"/>
            <a:ext cx="6472351" cy="1452626"/>
            <a:chOff x="470065" y="1951410"/>
            <a:chExt cx="6665976" cy="1452626"/>
          </a:xfrm>
        </p:grpSpPr>
        <p:grpSp>
          <p:nvGrpSpPr>
            <p:cNvPr id="37" name="object 12">
              <a:extLst>
                <a:ext uri="{FF2B5EF4-FFF2-40B4-BE49-F238E27FC236}">
                  <a16:creationId xmlns:a16="http://schemas.microsoft.com/office/drawing/2014/main" id="{48699833-2058-8596-99F7-C54D9EABC19C}"/>
                </a:ext>
              </a:extLst>
            </p:cNvPr>
            <p:cNvGrpSpPr/>
            <p:nvPr/>
          </p:nvGrpSpPr>
          <p:grpSpPr>
            <a:xfrm>
              <a:off x="470065" y="1951664"/>
              <a:ext cx="6665976" cy="1452372"/>
              <a:chOff x="96011" y="115823"/>
              <a:chExt cx="6665976" cy="1452372"/>
            </a:xfrm>
          </p:grpSpPr>
          <p:pic>
            <p:nvPicPr>
              <p:cNvPr id="41" name="object 13">
                <a:extLst>
                  <a:ext uri="{FF2B5EF4-FFF2-40B4-BE49-F238E27FC236}">
                    <a16:creationId xmlns:a16="http://schemas.microsoft.com/office/drawing/2014/main" id="{833F99B0-2236-C286-04B8-0ED9D565CA22}"/>
                  </a:ext>
                </a:extLst>
              </p:cNvPr>
              <p:cNvPicPr/>
              <p:nvPr/>
            </p:nvPicPr>
            <p:blipFill>
              <a:blip r:embed="rId5" cstate="print"/>
              <a:stretch>
                <a:fillRect/>
              </a:stretch>
            </p:blipFill>
            <p:spPr>
              <a:xfrm>
                <a:off x="96011" y="115823"/>
                <a:ext cx="6665976" cy="1452372"/>
              </a:xfrm>
              <a:prstGeom prst="rect">
                <a:avLst/>
              </a:prstGeom>
            </p:spPr>
          </p:pic>
          <p:pic>
            <p:nvPicPr>
              <p:cNvPr id="42" name="object 14">
                <a:extLst>
                  <a:ext uri="{FF2B5EF4-FFF2-40B4-BE49-F238E27FC236}">
                    <a16:creationId xmlns:a16="http://schemas.microsoft.com/office/drawing/2014/main" id="{5382B68D-50CA-C436-C3F6-97A7E211D6B6}"/>
                  </a:ext>
                </a:extLst>
              </p:cNvPr>
              <p:cNvPicPr/>
              <p:nvPr/>
            </p:nvPicPr>
            <p:blipFill>
              <a:blip r:embed="rId6" cstate="print"/>
              <a:stretch>
                <a:fillRect/>
              </a:stretch>
            </p:blipFill>
            <p:spPr>
              <a:xfrm>
                <a:off x="142849" y="142875"/>
                <a:ext cx="6572275" cy="1358646"/>
              </a:xfrm>
              <a:prstGeom prst="rect">
                <a:avLst/>
              </a:prstGeom>
            </p:spPr>
          </p:pic>
          <p:sp>
            <p:nvSpPr>
              <p:cNvPr id="43" name="object 15">
                <a:extLst>
                  <a:ext uri="{FF2B5EF4-FFF2-40B4-BE49-F238E27FC236}">
                    <a16:creationId xmlns:a16="http://schemas.microsoft.com/office/drawing/2014/main" id="{38870F55-63FB-A6C0-FF0B-FCA67AF01338}"/>
                  </a:ext>
                </a:extLst>
              </p:cNvPr>
              <p:cNvSpPr/>
              <p:nvPr/>
            </p:nvSpPr>
            <p:spPr>
              <a:xfrm>
                <a:off x="142849" y="142875"/>
                <a:ext cx="6572884" cy="1358900"/>
              </a:xfrm>
              <a:custGeom>
                <a:avLst/>
                <a:gdLst/>
                <a:ahLst/>
                <a:cxnLst/>
                <a:rect l="l" t="t" r="r" b="b"/>
                <a:pathLst>
                  <a:path w="6572884" h="1358900">
                    <a:moveTo>
                      <a:pt x="0" y="226441"/>
                    </a:moveTo>
                    <a:lnTo>
                      <a:pt x="4600" y="180795"/>
                    </a:lnTo>
                    <a:lnTo>
                      <a:pt x="17795" y="138285"/>
                    </a:lnTo>
                    <a:lnTo>
                      <a:pt x="38673" y="99820"/>
                    </a:lnTo>
                    <a:lnTo>
                      <a:pt x="66324" y="66309"/>
                    </a:lnTo>
                    <a:lnTo>
                      <a:pt x="99837" y="38663"/>
                    </a:lnTo>
                    <a:lnTo>
                      <a:pt x="138301" y="17789"/>
                    </a:lnTo>
                    <a:lnTo>
                      <a:pt x="180806" y="4599"/>
                    </a:lnTo>
                    <a:lnTo>
                      <a:pt x="226440" y="0"/>
                    </a:lnTo>
                    <a:lnTo>
                      <a:pt x="6345834" y="0"/>
                    </a:lnTo>
                    <a:lnTo>
                      <a:pt x="6391480" y="4599"/>
                    </a:lnTo>
                    <a:lnTo>
                      <a:pt x="6433990" y="17789"/>
                    </a:lnTo>
                    <a:lnTo>
                      <a:pt x="6472455" y="38663"/>
                    </a:lnTo>
                    <a:lnTo>
                      <a:pt x="6505965" y="66309"/>
                    </a:lnTo>
                    <a:lnTo>
                      <a:pt x="6533612" y="99820"/>
                    </a:lnTo>
                    <a:lnTo>
                      <a:pt x="6554485" y="138285"/>
                    </a:lnTo>
                    <a:lnTo>
                      <a:pt x="6567676" y="180795"/>
                    </a:lnTo>
                    <a:lnTo>
                      <a:pt x="6572275" y="226441"/>
                    </a:lnTo>
                    <a:lnTo>
                      <a:pt x="6572275" y="1132204"/>
                    </a:lnTo>
                    <a:lnTo>
                      <a:pt x="6567676" y="1177850"/>
                    </a:lnTo>
                    <a:lnTo>
                      <a:pt x="6554485" y="1220360"/>
                    </a:lnTo>
                    <a:lnTo>
                      <a:pt x="6533612" y="1258825"/>
                    </a:lnTo>
                    <a:lnTo>
                      <a:pt x="6505965" y="1292336"/>
                    </a:lnTo>
                    <a:lnTo>
                      <a:pt x="6472455" y="1319982"/>
                    </a:lnTo>
                    <a:lnTo>
                      <a:pt x="6433990" y="1340856"/>
                    </a:lnTo>
                    <a:lnTo>
                      <a:pt x="6391480" y="1354046"/>
                    </a:lnTo>
                    <a:lnTo>
                      <a:pt x="6345834" y="1358646"/>
                    </a:lnTo>
                    <a:lnTo>
                      <a:pt x="226440" y="1358646"/>
                    </a:lnTo>
                    <a:lnTo>
                      <a:pt x="180806" y="1354046"/>
                    </a:lnTo>
                    <a:lnTo>
                      <a:pt x="138301" y="1340856"/>
                    </a:lnTo>
                    <a:lnTo>
                      <a:pt x="99837" y="1319982"/>
                    </a:lnTo>
                    <a:lnTo>
                      <a:pt x="66324" y="1292336"/>
                    </a:lnTo>
                    <a:lnTo>
                      <a:pt x="38673" y="1258825"/>
                    </a:lnTo>
                    <a:lnTo>
                      <a:pt x="17795" y="1220360"/>
                    </a:lnTo>
                    <a:lnTo>
                      <a:pt x="4600" y="1177850"/>
                    </a:lnTo>
                    <a:lnTo>
                      <a:pt x="0" y="1132204"/>
                    </a:lnTo>
                    <a:lnTo>
                      <a:pt x="0" y="226441"/>
                    </a:lnTo>
                    <a:close/>
                  </a:path>
                </a:pathLst>
              </a:custGeom>
              <a:ln w="9525">
                <a:solidFill>
                  <a:srgbClr val="55CE74"/>
                </a:solidFill>
              </a:ln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pic>
            <p:nvPicPr>
              <p:cNvPr id="44" name="object 16">
                <a:extLst>
                  <a:ext uri="{FF2B5EF4-FFF2-40B4-BE49-F238E27FC236}">
                    <a16:creationId xmlns:a16="http://schemas.microsoft.com/office/drawing/2014/main" id="{65C44CB0-1F58-826F-C49F-8907B18D76DC}"/>
                  </a:ext>
                </a:extLst>
              </p:cNvPr>
              <p:cNvPicPr/>
              <p:nvPr/>
            </p:nvPicPr>
            <p:blipFill>
              <a:blip r:embed="rId7" cstate="print"/>
              <a:stretch>
                <a:fillRect/>
              </a:stretch>
            </p:blipFill>
            <p:spPr>
              <a:xfrm>
                <a:off x="2500248" y="305930"/>
                <a:ext cx="1714500" cy="733945"/>
              </a:xfrm>
              <a:prstGeom prst="rect">
                <a:avLst/>
              </a:prstGeom>
            </p:spPr>
          </p:pic>
        </p:grpSp>
        <p:sp>
          <p:nvSpPr>
            <p:cNvPr id="38" name="object 16">
              <a:extLst>
                <a:ext uri="{FF2B5EF4-FFF2-40B4-BE49-F238E27FC236}">
                  <a16:creationId xmlns:a16="http://schemas.microsoft.com/office/drawing/2014/main" id="{0165C824-1812-B59B-9995-9B0F8DEBDF6C}"/>
                </a:ext>
              </a:extLst>
            </p:cNvPr>
            <p:cNvSpPr txBox="1"/>
            <p:nvPr/>
          </p:nvSpPr>
          <p:spPr>
            <a:xfrm>
              <a:off x="2775727" y="2875716"/>
              <a:ext cx="3332858" cy="391795"/>
            </a:xfrm>
            <a:prstGeom prst="rect">
              <a:avLst/>
            </a:prstGeom>
            <a:noFill/>
          </p:spPr>
          <p:txBody>
            <a:bodyPr vert="horz" wrap="square" lIns="0" tIns="12700" rIns="0" bIns="0" rtlCol="0">
              <a:spAutoFit/>
            </a:bodyPr>
            <a:lstStyle/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Volumen 4,  Número 1  Enero a Julio 2021</a:t>
              </a:r>
            </a:p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Revista Semestral. Venezuela</a:t>
              </a:r>
              <a:endParaRPr sz="1200" dirty="0">
                <a:latin typeface="Arial"/>
                <a:cs typeface="Arial"/>
              </a:endParaRPr>
            </a:p>
          </p:txBody>
        </p:sp>
        <p:pic>
          <p:nvPicPr>
            <p:cNvPr id="39" name="object 25">
              <a:extLst>
                <a:ext uri="{FF2B5EF4-FFF2-40B4-BE49-F238E27FC236}">
                  <a16:creationId xmlns:a16="http://schemas.microsoft.com/office/drawing/2014/main" id="{8767BA9F-4C26-465D-9063-C83E9E5EDCB7}"/>
                </a:ext>
              </a:extLst>
            </p:cNvPr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470065" y="2027896"/>
              <a:ext cx="2305662" cy="1053903"/>
            </a:xfrm>
            <a:prstGeom prst="rect">
              <a:avLst/>
            </a:prstGeom>
          </p:spPr>
        </p:pic>
        <p:pic>
          <p:nvPicPr>
            <p:cNvPr id="40" name="object 31">
              <a:extLst>
                <a:ext uri="{FF2B5EF4-FFF2-40B4-BE49-F238E27FC236}">
                  <a16:creationId xmlns:a16="http://schemas.microsoft.com/office/drawing/2014/main" id="{8AAF2F6F-B5CF-5DF7-A347-83C665E1A0E7}"/>
                </a:ext>
              </a:extLst>
            </p:cNvPr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4932681" y="1951410"/>
              <a:ext cx="1805304" cy="893889"/>
            </a:xfrm>
            <a:prstGeom prst="rect">
              <a:avLst/>
            </a:prstGeom>
          </p:spPr>
        </p:pic>
      </p:grpSp>
    </p:spTree>
  </p:cSld>
  <p:clrMapOvr>
    <a:masterClrMapping/>
  </p:clrMapOvr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94485" y="115823"/>
            <a:ext cx="6669405" cy="8926195"/>
            <a:chOff x="94485" y="115823"/>
            <a:chExt cx="6669405" cy="8926195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204216" y="8700516"/>
              <a:ext cx="6518148" cy="158496"/>
            </a:xfrm>
            <a:prstGeom prst="rect">
              <a:avLst/>
            </a:prstGeom>
          </p:spPr>
        </p:pic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96012" y="115823"/>
              <a:ext cx="6665976" cy="1452372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42849" y="142875"/>
              <a:ext cx="6572275" cy="1358646"/>
            </a:xfrm>
            <a:prstGeom prst="rect">
              <a:avLst/>
            </a:prstGeom>
          </p:spPr>
        </p:pic>
        <p:sp>
          <p:nvSpPr>
            <p:cNvPr id="6" name="object 6"/>
            <p:cNvSpPr/>
            <p:nvPr/>
          </p:nvSpPr>
          <p:spPr>
            <a:xfrm>
              <a:off x="142849" y="142875"/>
              <a:ext cx="6572884" cy="1358900"/>
            </a:xfrm>
            <a:custGeom>
              <a:avLst/>
              <a:gdLst/>
              <a:ahLst/>
              <a:cxnLst/>
              <a:rect l="l" t="t" r="r" b="b"/>
              <a:pathLst>
                <a:path w="6572884" h="1358900">
                  <a:moveTo>
                    <a:pt x="0" y="226441"/>
                  </a:moveTo>
                  <a:lnTo>
                    <a:pt x="4600" y="180795"/>
                  </a:lnTo>
                  <a:lnTo>
                    <a:pt x="17795" y="138285"/>
                  </a:lnTo>
                  <a:lnTo>
                    <a:pt x="38673" y="99820"/>
                  </a:lnTo>
                  <a:lnTo>
                    <a:pt x="66324" y="66309"/>
                  </a:lnTo>
                  <a:lnTo>
                    <a:pt x="99837" y="38663"/>
                  </a:lnTo>
                  <a:lnTo>
                    <a:pt x="138301" y="17789"/>
                  </a:lnTo>
                  <a:lnTo>
                    <a:pt x="180806" y="4599"/>
                  </a:lnTo>
                  <a:lnTo>
                    <a:pt x="226440" y="0"/>
                  </a:lnTo>
                  <a:lnTo>
                    <a:pt x="6345834" y="0"/>
                  </a:lnTo>
                  <a:lnTo>
                    <a:pt x="6391480" y="4599"/>
                  </a:lnTo>
                  <a:lnTo>
                    <a:pt x="6433990" y="17789"/>
                  </a:lnTo>
                  <a:lnTo>
                    <a:pt x="6472455" y="38663"/>
                  </a:lnTo>
                  <a:lnTo>
                    <a:pt x="6505965" y="66309"/>
                  </a:lnTo>
                  <a:lnTo>
                    <a:pt x="6533612" y="99820"/>
                  </a:lnTo>
                  <a:lnTo>
                    <a:pt x="6554485" y="138285"/>
                  </a:lnTo>
                  <a:lnTo>
                    <a:pt x="6567676" y="180795"/>
                  </a:lnTo>
                  <a:lnTo>
                    <a:pt x="6572275" y="226441"/>
                  </a:lnTo>
                  <a:lnTo>
                    <a:pt x="6572275" y="1132204"/>
                  </a:lnTo>
                  <a:lnTo>
                    <a:pt x="6567676" y="1177850"/>
                  </a:lnTo>
                  <a:lnTo>
                    <a:pt x="6554485" y="1220360"/>
                  </a:lnTo>
                  <a:lnTo>
                    <a:pt x="6533612" y="1258825"/>
                  </a:lnTo>
                  <a:lnTo>
                    <a:pt x="6505965" y="1292336"/>
                  </a:lnTo>
                  <a:lnTo>
                    <a:pt x="6472455" y="1319982"/>
                  </a:lnTo>
                  <a:lnTo>
                    <a:pt x="6433990" y="1340856"/>
                  </a:lnTo>
                  <a:lnTo>
                    <a:pt x="6391480" y="1354046"/>
                  </a:lnTo>
                  <a:lnTo>
                    <a:pt x="6345834" y="1358646"/>
                  </a:lnTo>
                  <a:lnTo>
                    <a:pt x="226440" y="1358646"/>
                  </a:lnTo>
                  <a:lnTo>
                    <a:pt x="180806" y="1354046"/>
                  </a:lnTo>
                  <a:lnTo>
                    <a:pt x="138301" y="1340856"/>
                  </a:lnTo>
                  <a:lnTo>
                    <a:pt x="99837" y="1319982"/>
                  </a:lnTo>
                  <a:lnTo>
                    <a:pt x="66324" y="1292336"/>
                  </a:lnTo>
                  <a:lnTo>
                    <a:pt x="38673" y="1258825"/>
                  </a:lnTo>
                  <a:lnTo>
                    <a:pt x="17795" y="1220360"/>
                  </a:lnTo>
                  <a:lnTo>
                    <a:pt x="4600" y="1177850"/>
                  </a:lnTo>
                  <a:lnTo>
                    <a:pt x="0" y="1132204"/>
                  </a:lnTo>
                  <a:lnTo>
                    <a:pt x="0" y="226441"/>
                  </a:lnTo>
                  <a:close/>
                </a:path>
              </a:pathLst>
            </a:custGeom>
            <a:ln w="9525">
              <a:solidFill>
                <a:srgbClr val="55CE7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" name="object 7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2500248" y="305930"/>
              <a:ext cx="1714500" cy="733945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2738628" y="1024127"/>
              <a:ext cx="1897379" cy="371855"/>
            </a:xfrm>
            <a:prstGeom prst="rect">
              <a:avLst/>
            </a:prstGeom>
          </p:spPr>
        </p:pic>
        <p:pic>
          <p:nvPicPr>
            <p:cNvPr id="9" name="object 9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4401312" y="1024127"/>
              <a:ext cx="1577339" cy="371855"/>
            </a:xfrm>
            <a:prstGeom prst="rect">
              <a:avLst/>
            </a:prstGeom>
          </p:spPr>
        </p:pic>
        <p:pic>
          <p:nvPicPr>
            <p:cNvPr id="10" name="object 10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3169920" y="1207007"/>
              <a:ext cx="1546859" cy="371855"/>
            </a:xfrm>
            <a:prstGeom prst="rect">
              <a:avLst/>
            </a:prstGeom>
          </p:spPr>
        </p:pic>
        <p:pic>
          <p:nvPicPr>
            <p:cNvPr id="11" name="object 11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4482083" y="1207007"/>
              <a:ext cx="284988" cy="371855"/>
            </a:xfrm>
            <a:prstGeom prst="rect">
              <a:avLst/>
            </a:prstGeom>
          </p:spPr>
        </p:pic>
        <p:pic>
          <p:nvPicPr>
            <p:cNvPr id="12" name="object 12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4571999" y="1207007"/>
              <a:ext cx="1013460" cy="371855"/>
            </a:xfrm>
            <a:prstGeom prst="rect">
              <a:avLst/>
            </a:prstGeom>
          </p:spPr>
        </p:pic>
        <p:pic>
          <p:nvPicPr>
            <p:cNvPr id="13" name="object 13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324612" y="234695"/>
              <a:ext cx="1719072" cy="1341120"/>
            </a:xfrm>
            <a:prstGeom prst="rect">
              <a:avLst/>
            </a:prstGeom>
          </p:spPr>
        </p:pic>
        <p:pic>
          <p:nvPicPr>
            <p:cNvPr id="14" name="object 14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5606795" y="8193022"/>
              <a:ext cx="1092707" cy="848868"/>
            </a:xfrm>
            <a:prstGeom prst="rect">
              <a:avLst/>
            </a:prstGeom>
          </p:spPr>
        </p:pic>
        <p:pic>
          <p:nvPicPr>
            <p:cNvPr id="15" name="object 15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109728" y="8193022"/>
              <a:ext cx="1092708" cy="848868"/>
            </a:xfrm>
            <a:prstGeom prst="rect">
              <a:avLst/>
            </a:prstGeom>
          </p:spPr>
        </p:pic>
      </p:grpSp>
      <p:sp>
        <p:nvSpPr>
          <p:cNvPr id="16" name="object 16"/>
          <p:cNvSpPr txBox="1"/>
          <p:nvPr/>
        </p:nvSpPr>
        <p:spPr>
          <a:xfrm>
            <a:off x="221691" y="1068451"/>
            <a:ext cx="6381750" cy="693547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063875" marR="736600" indent="-431800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Arial"/>
                <a:cs typeface="Arial"/>
              </a:rPr>
              <a:t>6ta.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Edición</a:t>
            </a:r>
            <a:r>
              <a:rPr sz="1200" b="1" spc="-10" dirty="0">
                <a:latin typeface="Arial"/>
                <a:cs typeface="Arial"/>
              </a:rPr>
              <a:t> Volumen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I</a:t>
            </a:r>
            <a:r>
              <a:rPr sz="1200" b="1" spc="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Enero</a:t>
            </a:r>
            <a:r>
              <a:rPr sz="1200" b="1" spc="-3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a</a:t>
            </a:r>
            <a:r>
              <a:rPr sz="1200" b="1" spc="-2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Julio</a:t>
            </a:r>
            <a:r>
              <a:rPr sz="1200" b="1" spc="-5" dirty="0">
                <a:latin typeface="Arial"/>
                <a:cs typeface="Arial"/>
              </a:rPr>
              <a:t> </a:t>
            </a:r>
            <a:r>
              <a:rPr sz="1200" b="1" spc="-20" dirty="0">
                <a:latin typeface="Arial"/>
                <a:cs typeface="Arial"/>
              </a:rPr>
              <a:t>2021 </a:t>
            </a:r>
            <a:r>
              <a:rPr sz="1200" b="1" dirty="0">
                <a:latin typeface="Arial"/>
                <a:cs typeface="Arial"/>
              </a:rPr>
              <a:t>Revista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Semestral-</a:t>
            </a:r>
            <a:r>
              <a:rPr sz="1200" b="1" spc="-40" dirty="0">
                <a:latin typeface="Arial"/>
                <a:cs typeface="Arial"/>
              </a:rPr>
              <a:t> </a:t>
            </a:r>
            <a:r>
              <a:rPr sz="1200" b="1" spc="-10" dirty="0">
                <a:latin typeface="Arial"/>
                <a:cs typeface="Arial"/>
              </a:rPr>
              <a:t>Venezuela</a:t>
            </a:r>
            <a:endParaRPr sz="1200">
              <a:latin typeface="Arial"/>
              <a:cs typeface="Arial"/>
            </a:endParaRPr>
          </a:p>
          <a:p>
            <a:pPr marL="375285" marR="5715" indent="-363220" algn="just">
              <a:lnSpc>
                <a:spcPct val="100000"/>
              </a:lnSpc>
              <a:spcBef>
                <a:spcPts val="1120"/>
              </a:spcBef>
            </a:pP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abordaje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epistemológico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realizó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pretende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aclarar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comprender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significado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dado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el </a:t>
            </a:r>
            <a:r>
              <a:rPr sz="1200" dirty="0">
                <a:latin typeface="Times New Roman"/>
                <a:cs typeface="Times New Roman"/>
              </a:rPr>
              <a:t>individuo,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encuentra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proceso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formación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académica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profesional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consolidación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3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personalidad</a:t>
            </a:r>
            <a:r>
              <a:rPr sz="1200" spc="3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referido</a:t>
            </a:r>
            <a:r>
              <a:rPr sz="1200" spc="3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</a:t>
            </a:r>
            <a:r>
              <a:rPr sz="1200" spc="3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valor</a:t>
            </a:r>
            <a:r>
              <a:rPr sz="1200" spc="3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respeto,</a:t>
            </a:r>
            <a:r>
              <a:rPr sz="1200" spc="3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importando</a:t>
            </a:r>
            <a:r>
              <a:rPr sz="1200" spc="3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3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3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comprensión</a:t>
            </a:r>
            <a:r>
              <a:rPr sz="1200" spc="3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</a:t>
            </a:r>
            <a:r>
              <a:rPr sz="1200" spc="3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solo</a:t>
            </a:r>
            <a:r>
              <a:rPr sz="1200" spc="36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lo </a:t>
            </a:r>
            <a:r>
              <a:rPr sz="1200" dirty="0">
                <a:latin typeface="Times New Roman"/>
                <a:cs typeface="Times New Roman"/>
              </a:rPr>
              <a:t>determinante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concepto,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sino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mensaje,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postura,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actividades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gestos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todo</a:t>
            </a:r>
            <a:r>
              <a:rPr sz="1200" spc="3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</a:t>
            </a:r>
            <a:r>
              <a:rPr sz="1200" spc="345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meta </a:t>
            </a:r>
            <a:r>
              <a:rPr sz="1200" dirty="0">
                <a:latin typeface="Times New Roman"/>
                <a:cs typeface="Times New Roman"/>
              </a:rPr>
              <a:t>comunicador</a:t>
            </a:r>
            <a:r>
              <a:rPr sz="1200" spc="10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implícito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representación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mismo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actitud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representación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del </a:t>
            </a:r>
            <a:r>
              <a:rPr sz="1200" spc="-10" dirty="0">
                <a:latin typeface="Times New Roman"/>
                <a:cs typeface="Times New Roman"/>
              </a:rPr>
              <a:t>mismo.</a:t>
            </a:r>
            <a:endParaRPr sz="1200">
              <a:latin typeface="Times New Roman"/>
              <a:cs typeface="Times New Roman"/>
            </a:endParaRPr>
          </a:p>
          <a:p>
            <a:pPr marL="375285" marR="5715" indent="-36322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actitud</a:t>
            </a:r>
            <a:r>
              <a:rPr sz="1200" spc="114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frente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conocimiento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forma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11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aprende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construir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desde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realidad </a:t>
            </a:r>
            <a:r>
              <a:rPr sz="1200" dirty="0">
                <a:latin typeface="Times New Roman"/>
                <a:cs typeface="Times New Roman"/>
              </a:rPr>
              <a:t>universitaria</a:t>
            </a:r>
            <a:r>
              <a:rPr sz="1200" spc="13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interesando</a:t>
            </a:r>
            <a:r>
              <a:rPr sz="1200" spc="13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lo</a:t>
            </a:r>
            <a:r>
              <a:rPr sz="1200" spc="13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humana</a:t>
            </a:r>
            <a:r>
              <a:rPr sz="1200" spc="13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3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13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significado</a:t>
            </a:r>
            <a:r>
              <a:rPr sz="1200" spc="14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3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13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interacciones</a:t>
            </a:r>
            <a:r>
              <a:rPr sz="1200" spc="145" dirty="0">
                <a:latin typeface="Times New Roman"/>
                <a:cs typeface="Times New Roman"/>
              </a:rPr>
              <a:t>  </a:t>
            </a:r>
            <a:r>
              <a:rPr sz="1200" spc="-10" dirty="0">
                <a:latin typeface="Times New Roman"/>
                <a:cs typeface="Times New Roman"/>
              </a:rPr>
              <a:t>académicas </a:t>
            </a:r>
            <a:r>
              <a:rPr sz="1200" dirty="0">
                <a:latin typeface="Times New Roman"/>
                <a:cs typeface="Times New Roman"/>
              </a:rPr>
              <a:t>comunitarias,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porque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partir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ese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proceso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reflexivo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estudiante,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desde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entonces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requiere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articulación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proceso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aprendizaje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procesos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subjetivos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tiene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acerca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3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conducta</a:t>
            </a:r>
            <a:r>
              <a:rPr sz="1200" spc="3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3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actuar</a:t>
            </a:r>
            <a:r>
              <a:rPr sz="1200" spc="3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acuerdo</a:t>
            </a:r>
            <a:r>
              <a:rPr sz="1200" spc="3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3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3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normas,</a:t>
            </a:r>
            <a:r>
              <a:rPr sz="1200" spc="3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políticas,</a:t>
            </a:r>
            <a:r>
              <a:rPr sz="1200" spc="3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reglamentos</a:t>
            </a:r>
            <a:r>
              <a:rPr sz="1200" spc="3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3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contratos</a:t>
            </a:r>
            <a:r>
              <a:rPr sz="1200" spc="33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 </a:t>
            </a:r>
            <a:r>
              <a:rPr sz="1200" dirty="0">
                <a:latin typeface="Times New Roman"/>
                <a:cs typeface="Times New Roman"/>
              </a:rPr>
              <a:t>aprendizaje</a:t>
            </a:r>
            <a:r>
              <a:rPr sz="1200" spc="17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o</a:t>
            </a:r>
            <a:r>
              <a:rPr sz="1200" spc="18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contratos</a:t>
            </a:r>
            <a:r>
              <a:rPr sz="1200" spc="18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académicos</a:t>
            </a:r>
            <a:r>
              <a:rPr sz="1200" spc="18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17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intercambiar</a:t>
            </a:r>
            <a:r>
              <a:rPr sz="1200" spc="18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8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manera</a:t>
            </a:r>
            <a:r>
              <a:rPr sz="1200" spc="17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integrada,</a:t>
            </a:r>
            <a:r>
              <a:rPr sz="1200" spc="180" dirty="0">
                <a:latin typeface="Times New Roman"/>
                <a:cs typeface="Times New Roman"/>
              </a:rPr>
              <a:t>  </a:t>
            </a:r>
            <a:r>
              <a:rPr sz="1200" spc="-10" dirty="0">
                <a:latin typeface="Times New Roman"/>
                <a:cs typeface="Times New Roman"/>
              </a:rPr>
              <a:t>experiencias </a:t>
            </a:r>
            <a:r>
              <a:rPr sz="1200" dirty="0">
                <a:latin typeface="Times New Roman"/>
                <a:cs typeface="Times New Roman"/>
              </a:rPr>
              <a:t>conocimientos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futuro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profesional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resultados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significativos.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actual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Constitución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25" dirty="0">
                <a:latin typeface="Times New Roman"/>
                <a:cs typeface="Times New Roman"/>
              </a:rPr>
              <a:t> la </a:t>
            </a:r>
            <a:r>
              <a:rPr sz="1200" dirty="0">
                <a:latin typeface="Times New Roman"/>
                <a:cs typeface="Times New Roman"/>
              </a:rPr>
              <a:t>República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Bolivariana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Venezuela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(1999),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ofrece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medio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practico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renovar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vida</a:t>
            </a:r>
            <a:r>
              <a:rPr sz="1200" spc="110" dirty="0">
                <a:latin typeface="Times New Roman"/>
                <a:cs typeface="Times New Roman"/>
              </a:rPr>
              <a:t>  </a:t>
            </a:r>
            <a:r>
              <a:rPr sz="1200" spc="-25" dirty="0">
                <a:latin typeface="Times New Roman"/>
                <a:cs typeface="Times New Roman"/>
              </a:rPr>
              <a:t>de </a:t>
            </a:r>
            <a:r>
              <a:rPr sz="1200" dirty="0">
                <a:latin typeface="Times New Roman"/>
                <a:cs typeface="Times New Roman"/>
              </a:rPr>
              <a:t>comunidad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junto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ley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Servicio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Comunitario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responsabilidad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universidades </a:t>
            </a:r>
            <a:r>
              <a:rPr sz="1200" dirty="0">
                <a:latin typeface="Times New Roman"/>
                <a:cs typeface="Times New Roman"/>
              </a:rPr>
              <a:t>pueda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ser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medio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eficaz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renovación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alianzas</a:t>
            </a:r>
            <a:r>
              <a:rPr sz="1200" spc="28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través</a:t>
            </a:r>
            <a:r>
              <a:rPr sz="1200" spc="28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dialogo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 </a:t>
            </a:r>
            <a:r>
              <a:rPr sz="1200" spc="-10" dirty="0">
                <a:latin typeface="Times New Roman"/>
                <a:cs typeface="Times New Roman"/>
              </a:rPr>
              <a:t>convivencia.</a:t>
            </a:r>
            <a:endParaRPr sz="1200">
              <a:latin typeface="Times New Roman"/>
              <a:cs typeface="Times New Roman"/>
            </a:endParaRPr>
          </a:p>
          <a:p>
            <a:pPr marL="375285" marR="5080" indent="-287020" algn="just">
              <a:lnSpc>
                <a:spcPct val="100000"/>
              </a:lnSpc>
              <a:spcBef>
                <a:spcPts val="5"/>
              </a:spcBef>
            </a:pPr>
            <a:r>
              <a:rPr sz="1200" dirty="0">
                <a:latin typeface="Times New Roman"/>
                <a:cs typeface="Times New Roman"/>
              </a:rPr>
              <a:t>Basado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experiencia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común,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conseguimos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llegar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mayor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coincidencia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ideas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una </a:t>
            </a:r>
            <a:r>
              <a:rPr sz="1200" dirty="0">
                <a:latin typeface="Times New Roman"/>
                <a:cs typeface="Times New Roman"/>
              </a:rPr>
              <a:t>formulación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juicios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comunes,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comprendiéndonos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ante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Dios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Demás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ante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acción </a:t>
            </a:r>
            <a:r>
              <a:rPr sz="1200" dirty="0">
                <a:latin typeface="Times New Roman"/>
                <a:cs typeface="Times New Roman"/>
              </a:rPr>
              <a:t>común</a:t>
            </a:r>
            <a:r>
              <a:rPr sz="1200" spc="3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3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hemos</a:t>
            </a:r>
            <a:r>
              <a:rPr sz="1200" spc="3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convenido</a:t>
            </a:r>
            <a:r>
              <a:rPr sz="1200" spc="3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3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cumplir</a:t>
            </a:r>
            <a:r>
              <a:rPr sz="1200" spc="3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3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tarea</a:t>
            </a:r>
            <a:r>
              <a:rPr sz="1200" spc="3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comunitaria</a:t>
            </a:r>
            <a:r>
              <a:rPr sz="1200" spc="3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3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servirá</a:t>
            </a:r>
            <a:r>
              <a:rPr sz="1200" spc="3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más</a:t>
            </a:r>
            <a:r>
              <a:rPr sz="1200" spc="3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allá</a:t>
            </a:r>
            <a:r>
              <a:rPr sz="1200" spc="34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 </a:t>
            </a:r>
            <a:r>
              <a:rPr sz="1200" dirty="0">
                <a:latin typeface="Times New Roman"/>
                <a:cs typeface="Times New Roman"/>
              </a:rPr>
              <a:t>formulación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escrita,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alianza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humanística,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donde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evidencia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vivir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creatividad</a:t>
            </a:r>
            <a:r>
              <a:rPr sz="1200" spc="310" dirty="0">
                <a:latin typeface="Times New Roman"/>
                <a:cs typeface="Times New Roman"/>
              </a:rPr>
              <a:t> </a:t>
            </a:r>
            <a:r>
              <a:rPr sz="1200" spc="-50" dirty="0">
                <a:latin typeface="Times New Roman"/>
                <a:cs typeface="Times New Roman"/>
              </a:rPr>
              <a:t>y </a:t>
            </a:r>
            <a:r>
              <a:rPr sz="1200" dirty="0">
                <a:latin typeface="Times New Roman"/>
                <a:cs typeface="Times New Roman"/>
              </a:rPr>
              <a:t>responsabilidad</a:t>
            </a:r>
            <a:r>
              <a:rPr sz="1200" spc="43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académica,</a:t>
            </a:r>
            <a:r>
              <a:rPr sz="1200" spc="4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social</a:t>
            </a:r>
            <a:r>
              <a:rPr sz="1200" spc="42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comunitaria</a:t>
            </a:r>
            <a:r>
              <a:rPr sz="1200" spc="4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junto</a:t>
            </a:r>
            <a:r>
              <a:rPr sz="1200" spc="4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4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4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miembros</a:t>
            </a:r>
            <a:r>
              <a:rPr sz="1200" spc="4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40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42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comunidad </a:t>
            </a:r>
            <a:r>
              <a:rPr sz="1200" dirty="0">
                <a:latin typeface="Times New Roman"/>
                <a:cs typeface="Times New Roman"/>
              </a:rPr>
              <a:t>determinada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sin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estructuras</a:t>
            </a:r>
            <a:r>
              <a:rPr sz="1200" spc="26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impuestas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desde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afuera</a:t>
            </a:r>
            <a:r>
              <a:rPr sz="1200" spc="26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sino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crear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entre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todos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actores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una </a:t>
            </a:r>
            <a:r>
              <a:rPr sz="1200" dirty="0">
                <a:latin typeface="Times New Roman"/>
                <a:cs typeface="Times New Roman"/>
              </a:rPr>
              <a:t>realidad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social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propia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realidades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existentes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coherencia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responsabilidad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social.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Hoy </a:t>
            </a:r>
            <a:r>
              <a:rPr sz="1200" dirty="0">
                <a:latin typeface="Times New Roman"/>
                <a:cs typeface="Times New Roman"/>
              </a:rPr>
              <a:t>todo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proyecto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largo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camino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recorrer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donde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debe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existir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unión,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esfuerzo,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compromiso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50" dirty="0">
                <a:latin typeface="Times New Roman"/>
                <a:cs typeface="Times New Roman"/>
              </a:rPr>
              <a:t>y </a:t>
            </a:r>
            <a:r>
              <a:rPr sz="1200" dirty="0">
                <a:latin typeface="Times New Roman"/>
                <a:cs typeface="Times New Roman"/>
              </a:rPr>
              <a:t>acción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concreta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desprendimiento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apego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conducta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ética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entrega al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querer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cumplir </a:t>
            </a:r>
            <a:r>
              <a:rPr sz="1200" dirty="0">
                <a:latin typeface="Times New Roman"/>
                <a:cs typeface="Times New Roman"/>
              </a:rPr>
              <a:t>bajo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orden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ideas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través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desarrollo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 investigación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posible la integración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17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universidades,</a:t>
            </a:r>
            <a:r>
              <a:rPr sz="1200" spc="18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18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Consejos</a:t>
            </a:r>
            <a:r>
              <a:rPr sz="1200" spc="18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Comunales,</a:t>
            </a:r>
            <a:r>
              <a:rPr sz="1200" spc="18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17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fuerzas</a:t>
            </a:r>
            <a:r>
              <a:rPr sz="1200" spc="17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vivas,</a:t>
            </a:r>
            <a:r>
              <a:rPr sz="1200" spc="17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17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deficiencias</a:t>
            </a:r>
            <a:r>
              <a:rPr sz="1200" spc="19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65" dirty="0">
                <a:latin typeface="Times New Roman"/>
                <a:cs typeface="Times New Roman"/>
              </a:rPr>
              <a:t>  </a:t>
            </a:r>
            <a:r>
              <a:rPr sz="1200" spc="-25" dirty="0">
                <a:latin typeface="Times New Roman"/>
                <a:cs typeface="Times New Roman"/>
              </a:rPr>
              <a:t>las </a:t>
            </a:r>
            <a:r>
              <a:rPr sz="1200" spc="-10" dirty="0">
                <a:latin typeface="Times New Roman"/>
                <a:cs typeface="Times New Roman"/>
              </a:rPr>
              <a:t>potencialidades.</a:t>
            </a:r>
            <a:endParaRPr sz="1200">
              <a:latin typeface="Times New Roman"/>
              <a:cs typeface="Times New Roman"/>
            </a:endParaRPr>
          </a:p>
          <a:p>
            <a:pPr marL="375285" marR="6985" indent="-32512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abordaje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cumplimiento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servicio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comunitario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podamos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coadyuvar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esfuerzos </a:t>
            </a:r>
            <a:r>
              <a:rPr sz="1200" dirty="0">
                <a:latin typeface="Times New Roman"/>
                <a:cs typeface="Times New Roman"/>
              </a:rPr>
              <a:t>éticos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morales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involucran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estado</a:t>
            </a:r>
            <a:r>
              <a:rPr sz="1200" spc="4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consolidar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proyectos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deriven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interés </a:t>
            </a:r>
            <a:r>
              <a:rPr sz="1200" dirty="0">
                <a:latin typeface="Times New Roman"/>
                <a:cs typeface="Times New Roman"/>
              </a:rPr>
              <a:t>social</a:t>
            </a:r>
            <a:r>
              <a:rPr sz="1200" spc="12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humano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manera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involucre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población,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diseño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plan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principios </a:t>
            </a:r>
            <a:r>
              <a:rPr sz="1200" dirty="0">
                <a:latin typeface="Times New Roman"/>
                <a:cs typeface="Times New Roman"/>
              </a:rPr>
              <a:t>basados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1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orientación,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planificación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proyectos</a:t>
            </a:r>
            <a:r>
              <a:rPr sz="1200" spc="22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acompañamiento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1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criterios</a:t>
            </a:r>
            <a:r>
              <a:rPr sz="1200" spc="470" dirty="0">
                <a:latin typeface="Times New Roman"/>
                <a:cs typeface="Times New Roman"/>
              </a:rPr>
              <a:t>  </a:t>
            </a:r>
            <a:r>
              <a:rPr sz="1200" spc="-25" dirty="0">
                <a:latin typeface="Times New Roman"/>
                <a:cs typeface="Times New Roman"/>
              </a:rPr>
              <a:t>de </a:t>
            </a:r>
            <a:r>
              <a:rPr sz="1200" dirty="0">
                <a:latin typeface="Times New Roman"/>
                <a:cs typeface="Times New Roman"/>
              </a:rPr>
              <a:t>evaluación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modo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presentar</a:t>
            </a:r>
            <a:r>
              <a:rPr sz="1200" spc="4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informe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final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visión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convincente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hacia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mejoras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el </a:t>
            </a:r>
            <a:r>
              <a:rPr sz="1200" dirty="0">
                <a:latin typeface="Times New Roman"/>
                <a:cs typeface="Times New Roman"/>
              </a:rPr>
              <a:t>desarrollo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comunitario.</a:t>
            </a:r>
            <a:endParaRPr sz="1200">
              <a:latin typeface="Times New Roman"/>
              <a:cs typeface="Times New Roman"/>
            </a:endParaRPr>
          </a:p>
        </p:txBody>
      </p:sp>
      <p:pic>
        <p:nvPicPr>
          <p:cNvPr id="17" name="object 17"/>
          <p:cNvPicPr/>
          <p:nvPr/>
        </p:nvPicPr>
        <p:blipFill>
          <a:blip r:embed="rId13" cstate="print"/>
          <a:stretch>
            <a:fillRect/>
          </a:stretch>
        </p:blipFill>
        <p:spPr>
          <a:xfrm>
            <a:off x="4581144" y="165671"/>
            <a:ext cx="1805304" cy="893889"/>
          </a:xfrm>
          <a:prstGeom prst="rect">
            <a:avLst/>
          </a:prstGeom>
        </p:spPr>
      </p:pic>
      <p:sp>
        <p:nvSpPr>
          <p:cNvPr id="18" name="object 18"/>
          <p:cNvSpPr txBox="1"/>
          <p:nvPr/>
        </p:nvSpPr>
        <p:spPr>
          <a:xfrm>
            <a:off x="1216863" y="8261840"/>
            <a:ext cx="4410710" cy="372745"/>
          </a:xfrm>
          <a:prstGeom prst="rect">
            <a:avLst/>
          </a:prstGeom>
        </p:spPr>
        <p:txBody>
          <a:bodyPr vert="horz" wrap="square" lIns="0" tIns="6350" rIns="0" bIns="0" rtlCol="0">
            <a:spAutoFit/>
          </a:bodyPr>
          <a:lstStyle/>
          <a:p>
            <a:pPr marL="925830" marR="5080" indent="-913765">
              <a:lnSpc>
                <a:spcPts val="1400"/>
              </a:lnSpc>
              <a:spcBef>
                <a:spcPts val="50"/>
              </a:spcBef>
            </a:pPr>
            <a:r>
              <a:rPr sz="1200" b="1" dirty="0">
                <a:latin typeface="Times New Roman"/>
                <a:cs typeface="Times New Roman"/>
              </a:rPr>
              <a:t>El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Hacer</a:t>
            </a:r>
            <a:r>
              <a:rPr sz="1200" b="1" spc="-4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del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Servicio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Comunitario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en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la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Formación</a:t>
            </a:r>
            <a:r>
              <a:rPr sz="1200" b="1" spc="27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Ética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Social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spc="-25" dirty="0">
                <a:latin typeface="Times New Roman"/>
                <a:cs typeface="Times New Roman"/>
              </a:rPr>
              <a:t>de </a:t>
            </a:r>
            <a:r>
              <a:rPr sz="1200" b="1" dirty="0">
                <a:latin typeface="Times New Roman"/>
                <a:cs typeface="Times New Roman"/>
              </a:rPr>
              <a:t>los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Estudiantes</a:t>
            </a:r>
            <a:r>
              <a:rPr sz="1200" b="1" spc="-4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del</a:t>
            </a:r>
            <a:r>
              <a:rPr sz="1200" b="1" spc="-1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Sector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Universitario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2715260" y="8823586"/>
            <a:ext cx="1704339" cy="1943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410"/>
              </a:lnSpc>
            </a:pPr>
            <a:r>
              <a:rPr sz="1200" b="1" dirty="0">
                <a:latin typeface="Times New Roman"/>
                <a:cs typeface="Times New Roman"/>
              </a:rPr>
              <a:t>Especialista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Lelis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Rondón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20" name="object 20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07645">
              <a:lnSpc>
                <a:spcPts val="1410"/>
              </a:lnSpc>
            </a:pPr>
            <a:fld id="{81D60167-4931-47E6-BA6A-407CBD079E47}" type="slidenum">
              <a:rPr b="1" spc="-25" dirty="0">
                <a:latin typeface="Times New Roman"/>
                <a:cs typeface="Times New Roman"/>
              </a:rPr>
              <a:t>90</a:t>
            </a:fld>
            <a:endParaRPr b="1" spc="-25" dirty="0">
              <a:latin typeface="Times New Roman"/>
              <a:cs typeface="Times New Roman"/>
            </a:endParaRPr>
          </a:p>
        </p:txBody>
      </p:sp>
      <p:grpSp>
        <p:nvGrpSpPr>
          <p:cNvPr id="21" name="Grupo 20">
            <a:extLst>
              <a:ext uri="{FF2B5EF4-FFF2-40B4-BE49-F238E27FC236}">
                <a16:creationId xmlns:a16="http://schemas.microsoft.com/office/drawing/2014/main" id="{54CF04D2-84C2-68E7-2EE4-FEB3E5990D81}"/>
              </a:ext>
            </a:extLst>
          </p:cNvPr>
          <p:cNvGrpSpPr/>
          <p:nvPr/>
        </p:nvGrpSpPr>
        <p:grpSpPr>
          <a:xfrm>
            <a:off x="79578" y="100194"/>
            <a:ext cx="6665976" cy="1452626"/>
            <a:chOff x="470065" y="1951410"/>
            <a:chExt cx="6665976" cy="1452626"/>
          </a:xfrm>
        </p:grpSpPr>
        <p:grpSp>
          <p:nvGrpSpPr>
            <p:cNvPr id="22" name="object 12">
              <a:extLst>
                <a:ext uri="{FF2B5EF4-FFF2-40B4-BE49-F238E27FC236}">
                  <a16:creationId xmlns:a16="http://schemas.microsoft.com/office/drawing/2014/main" id="{8E57E016-5E03-1EDB-04E3-FC4AEAD19626}"/>
                </a:ext>
              </a:extLst>
            </p:cNvPr>
            <p:cNvGrpSpPr/>
            <p:nvPr/>
          </p:nvGrpSpPr>
          <p:grpSpPr>
            <a:xfrm>
              <a:off x="470065" y="1951664"/>
              <a:ext cx="6665976" cy="1452372"/>
              <a:chOff x="96011" y="115823"/>
              <a:chExt cx="6665976" cy="1452372"/>
            </a:xfrm>
          </p:grpSpPr>
          <p:pic>
            <p:nvPicPr>
              <p:cNvPr id="26" name="object 13">
                <a:extLst>
                  <a:ext uri="{FF2B5EF4-FFF2-40B4-BE49-F238E27FC236}">
                    <a16:creationId xmlns:a16="http://schemas.microsoft.com/office/drawing/2014/main" id="{BE012F90-B694-3DA3-EEF4-C9655794CEDF}"/>
                  </a:ext>
                </a:extLst>
              </p:cNvPr>
              <p:cNvPicPr/>
              <p:nvPr/>
            </p:nvPicPr>
            <p:blipFill>
              <a:blip r:embed="rId3" cstate="print"/>
              <a:stretch>
                <a:fillRect/>
              </a:stretch>
            </p:blipFill>
            <p:spPr>
              <a:xfrm>
                <a:off x="96011" y="115823"/>
                <a:ext cx="6665976" cy="1452372"/>
              </a:xfrm>
              <a:prstGeom prst="rect">
                <a:avLst/>
              </a:prstGeom>
            </p:spPr>
          </p:pic>
          <p:pic>
            <p:nvPicPr>
              <p:cNvPr id="27" name="object 14">
                <a:extLst>
                  <a:ext uri="{FF2B5EF4-FFF2-40B4-BE49-F238E27FC236}">
                    <a16:creationId xmlns:a16="http://schemas.microsoft.com/office/drawing/2014/main" id="{75C8B5C2-61F5-515F-06B6-5080E2676F36}"/>
                  </a:ext>
                </a:extLst>
              </p:cNvPr>
              <p:cNvPicPr/>
              <p:nvPr/>
            </p:nvPicPr>
            <p:blipFill>
              <a:blip r:embed="rId4" cstate="print"/>
              <a:stretch>
                <a:fillRect/>
              </a:stretch>
            </p:blipFill>
            <p:spPr>
              <a:xfrm>
                <a:off x="142849" y="142875"/>
                <a:ext cx="6572275" cy="1358646"/>
              </a:xfrm>
              <a:prstGeom prst="rect">
                <a:avLst/>
              </a:prstGeom>
            </p:spPr>
          </p:pic>
          <p:sp>
            <p:nvSpPr>
              <p:cNvPr id="28" name="object 15">
                <a:extLst>
                  <a:ext uri="{FF2B5EF4-FFF2-40B4-BE49-F238E27FC236}">
                    <a16:creationId xmlns:a16="http://schemas.microsoft.com/office/drawing/2014/main" id="{32A084D5-B631-EA80-312A-4A4999E9FA69}"/>
                  </a:ext>
                </a:extLst>
              </p:cNvPr>
              <p:cNvSpPr/>
              <p:nvPr/>
            </p:nvSpPr>
            <p:spPr>
              <a:xfrm>
                <a:off x="142849" y="142875"/>
                <a:ext cx="6572884" cy="1358900"/>
              </a:xfrm>
              <a:custGeom>
                <a:avLst/>
                <a:gdLst/>
                <a:ahLst/>
                <a:cxnLst/>
                <a:rect l="l" t="t" r="r" b="b"/>
                <a:pathLst>
                  <a:path w="6572884" h="1358900">
                    <a:moveTo>
                      <a:pt x="0" y="226441"/>
                    </a:moveTo>
                    <a:lnTo>
                      <a:pt x="4600" y="180795"/>
                    </a:lnTo>
                    <a:lnTo>
                      <a:pt x="17795" y="138285"/>
                    </a:lnTo>
                    <a:lnTo>
                      <a:pt x="38673" y="99820"/>
                    </a:lnTo>
                    <a:lnTo>
                      <a:pt x="66324" y="66309"/>
                    </a:lnTo>
                    <a:lnTo>
                      <a:pt x="99837" y="38663"/>
                    </a:lnTo>
                    <a:lnTo>
                      <a:pt x="138301" y="17789"/>
                    </a:lnTo>
                    <a:lnTo>
                      <a:pt x="180806" y="4599"/>
                    </a:lnTo>
                    <a:lnTo>
                      <a:pt x="226440" y="0"/>
                    </a:lnTo>
                    <a:lnTo>
                      <a:pt x="6345834" y="0"/>
                    </a:lnTo>
                    <a:lnTo>
                      <a:pt x="6391480" y="4599"/>
                    </a:lnTo>
                    <a:lnTo>
                      <a:pt x="6433990" y="17789"/>
                    </a:lnTo>
                    <a:lnTo>
                      <a:pt x="6472455" y="38663"/>
                    </a:lnTo>
                    <a:lnTo>
                      <a:pt x="6505965" y="66309"/>
                    </a:lnTo>
                    <a:lnTo>
                      <a:pt x="6533612" y="99820"/>
                    </a:lnTo>
                    <a:lnTo>
                      <a:pt x="6554485" y="138285"/>
                    </a:lnTo>
                    <a:lnTo>
                      <a:pt x="6567676" y="180795"/>
                    </a:lnTo>
                    <a:lnTo>
                      <a:pt x="6572275" y="226441"/>
                    </a:lnTo>
                    <a:lnTo>
                      <a:pt x="6572275" y="1132204"/>
                    </a:lnTo>
                    <a:lnTo>
                      <a:pt x="6567676" y="1177850"/>
                    </a:lnTo>
                    <a:lnTo>
                      <a:pt x="6554485" y="1220360"/>
                    </a:lnTo>
                    <a:lnTo>
                      <a:pt x="6533612" y="1258825"/>
                    </a:lnTo>
                    <a:lnTo>
                      <a:pt x="6505965" y="1292336"/>
                    </a:lnTo>
                    <a:lnTo>
                      <a:pt x="6472455" y="1319982"/>
                    </a:lnTo>
                    <a:lnTo>
                      <a:pt x="6433990" y="1340856"/>
                    </a:lnTo>
                    <a:lnTo>
                      <a:pt x="6391480" y="1354046"/>
                    </a:lnTo>
                    <a:lnTo>
                      <a:pt x="6345834" y="1358646"/>
                    </a:lnTo>
                    <a:lnTo>
                      <a:pt x="226440" y="1358646"/>
                    </a:lnTo>
                    <a:lnTo>
                      <a:pt x="180806" y="1354046"/>
                    </a:lnTo>
                    <a:lnTo>
                      <a:pt x="138301" y="1340856"/>
                    </a:lnTo>
                    <a:lnTo>
                      <a:pt x="99837" y="1319982"/>
                    </a:lnTo>
                    <a:lnTo>
                      <a:pt x="66324" y="1292336"/>
                    </a:lnTo>
                    <a:lnTo>
                      <a:pt x="38673" y="1258825"/>
                    </a:lnTo>
                    <a:lnTo>
                      <a:pt x="17795" y="1220360"/>
                    </a:lnTo>
                    <a:lnTo>
                      <a:pt x="4600" y="1177850"/>
                    </a:lnTo>
                    <a:lnTo>
                      <a:pt x="0" y="1132204"/>
                    </a:lnTo>
                    <a:lnTo>
                      <a:pt x="0" y="226441"/>
                    </a:lnTo>
                    <a:close/>
                  </a:path>
                </a:pathLst>
              </a:custGeom>
              <a:ln w="9525">
                <a:solidFill>
                  <a:srgbClr val="55CE74"/>
                </a:solidFill>
              </a:ln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pic>
            <p:nvPicPr>
              <p:cNvPr id="29" name="object 16">
                <a:extLst>
                  <a:ext uri="{FF2B5EF4-FFF2-40B4-BE49-F238E27FC236}">
                    <a16:creationId xmlns:a16="http://schemas.microsoft.com/office/drawing/2014/main" id="{AB9203B9-9A60-3371-BEBE-A0CE031B6381}"/>
                  </a:ext>
                </a:extLst>
              </p:cNvPr>
              <p:cNvPicPr/>
              <p:nvPr/>
            </p:nvPicPr>
            <p:blipFill>
              <a:blip r:embed="rId5" cstate="print"/>
              <a:stretch>
                <a:fillRect/>
              </a:stretch>
            </p:blipFill>
            <p:spPr>
              <a:xfrm>
                <a:off x="2500248" y="305930"/>
                <a:ext cx="1714500" cy="733945"/>
              </a:xfrm>
              <a:prstGeom prst="rect">
                <a:avLst/>
              </a:prstGeom>
            </p:spPr>
          </p:pic>
        </p:grpSp>
        <p:sp>
          <p:nvSpPr>
            <p:cNvPr id="23" name="object 16">
              <a:extLst>
                <a:ext uri="{FF2B5EF4-FFF2-40B4-BE49-F238E27FC236}">
                  <a16:creationId xmlns:a16="http://schemas.microsoft.com/office/drawing/2014/main" id="{6628F451-B05A-823A-418B-53D17EEEF2A6}"/>
                </a:ext>
              </a:extLst>
            </p:cNvPr>
            <p:cNvSpPr txBox="1"/>
            <p:nvPr/>
          </p:nvSpPr>
          <p:spPr>
            <a:xfrm>
              <a:off x="2775727" y="2875716"/>
              <a:ext cx="3332858" cy="391795"/>
            </a:xfrm>
            <a:prstGeom prst="rect">
              <a:avLst/>
            </a:prstGeom>
            <a:noFill/>
          </p:spPr>
          <p:txBody>
            <a:bodyPr vert="horz" wrap="square" lIns="0" tIns="12700" rIns="0" bIns="0" rtlCol="0">
              <a:spAutoFit/>
            </a:bodyPr>
            <a:lstStyle/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Volumen 4,  Número 1  Enero a Julio 2021</a:t>
              </a:r>
            </a:p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Revista Semestral. Venezuela</a:t>
              </a:r>
              <a:endParaRPr sz="1200" dirty="0">
                <a:latin typeface="Arial"/>
                <a:cs typeface="Arial"/>
              </a:endParaRPr>
            </a:p>
          </p:txBody>
        </p:sp>
        <p:pic>
          <p:nvPicPr>
            <p:cNvPr id="24" name="object 25">
              <a:extLst>
                <a:ext uri="{FF2B5EF4-FFF2-40B4-BE49-F238E27FC236}">
                  <a16:creationId xmlns:a16="http://schemas.microsoft.com/office/drawing/2014/main" id="{94929B3E-5B0A-4098-4E72-1DB80A99F957}"/>
                </a:ext>
              </a:extLst>
            </p:cNvPr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470065" y="2027896"/>
              <a:ext cx="2305662" cy="1053903"/>
            </a:xfrm>
            <a:prstGeom prst="rect">
              <a:avLst/>
            </a:prstGeom>
          </p:spPr>
        </p:pic>
        <p:pic>
          <p:nvPicPr>
            <p:cNvPr id="25" name="object 31">
              <a:extLst>
                <a:ext uri="{FF2B5EF4-FFF2-40B4-BE49-F238E27FC236}">
                  <a16:creationId xmlns:a16="http://schemas.microsoft.com/office/drawing/2014/main" id="{C4C1DA8A-912F-F7CE-FAFC-85A4D2C35F69}"/>
                </a:ext>
              </a:extLst>
            </p:cNvPr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4932681" y="1951410"/>
              <a:ext cx="1805304" cy="893889"/>
            </a:xfrm>
            <a:prstGeom prst="rect">
              <a:avLst/>
            </a:prstGeom>
          </p:spPr>
        </p:pic>
      </p:grpSp>
    </p:spTree>
  </p:cSld>
  <p:clrMapOvr>
    <a:masterClrMapping/>
  </p:clrMapOvr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94485" y="115823"/>
            <a:ext cx="6669405" cy="8926195"/>
            <a:chOff x="94485" y="115823"/>
            <a:chExt cx="6669405" cy="8926195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204216" y="8700516"/>
              <a:ext cx="6518148" cy="158496"/>
            </a:xfrm>
            <a:prstGeom prst="rect">
              <a:avLst/>
            </a:prstGeom>
          </p:spPr>
        </p:pic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96012" y="115823"/>
              <a:ext cx="6665976" cy="1452372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42849" y="142875"/>
              <a:ext cx="6572275" cy="1358646"/>
            </a:xfrm>
            <a:prstGeom prst="rect">
              <a:avLst/>
            </a:prstGeom>
          </p:spPr>
        </p:pic>
        <p:sp>
          <p:nvSpPr>
            <p:cNvPr id="6" name="object 6"/>
            <p:cNvSpPr/>
            <p:nvPr/>
          </p:nvSpPr>
          <p:spPr>
            <a:xfrm>
              <a:off x="142849" y="142875"/>
              <a:ext cx="6572884" cy="1358900"/>
            </a:xfrm>
            <a:custGeom>
              <a:avLst/>
              <a:gdLst/>
              <a:ahLst/>
              <a:cxnLst/>
              <a:rect l="l" t="t" r="r" b="b"/>
              <a:pathLst>
                <a:path w="6572884" h="1358900">
                  <a:moveTo>
                    <a:pt x="0" y="226441"/>
                  </a:moveTo>
                  <a:lnTo>
                    <a:pt x="4600" y="180795"/>
                  </a:lnTo>
                  <a:lnTo>
                    <a:pt x="17795" y="138285"/>
                  </a:lnTo>
                  <a:lnTo>
                    <a:pt x="38673" y="99820"/>
                  </a:lnTo>
                  <a:lnTo>
                    <a:pt x="66324" y="66309"/>
                  </a:lnTo>
                  <a:lnTo>
                    <a:pt x="99837" y="38663"/>
                  </a:lnTo>
                  <a:lnTo>
                    <a:pt x="138301" y="17789"/>
                  </a:lnTo>
                  <a:lnTo>
                    <a:pt x="180806" y="4599"/>
                  </a:lnTo>
                  <a:lnTo>
                    <a:pt x="226440" y="0"/>
                  </a:lnTo>
                  <a:lnTo>
                    <a:pt x="6345834" y="0"/>
                  </a:lnTo>
                  <a:lnTo>
                    <a:pt x="6391480" y="4599"/>
                  </a:lnTo>
                  <a:lnTo>
                    <a:pt x="6433990" y="17789"/>
                  </a:lnTo>
                  <a:lnTo>
                    <a:pt x="6472455" y="38663"/>
                  </a:lnTo>
                  <a:lnTo>
                    <a:pt x="6505965" y="66309"/>
                  </a:lnTo>
                  <a:lnTo>
                    <a:pt x="6533612" y="99820"/>
                  </a:lnTo>
                  <a:lnTo>
                    <a:pt x="6554485" y="138285"/>
                  </a:lnTo>
                  <a:lnTo>
                    <a:pt x="6567676" y="180795"/>
                  </a:lnTo>
                  <a:lnTo>
                    <a:pt x="6572275" y="226441"/>
                  </a:lnTo>
                  <a:lnTo>
                    <a:pt x="6572275" y="1132204"/>
                  </a:lnTo>
                  <a:lnTo>
                    <a:pt x="6567676" y="1177850"/>
                  </a:lnTo>
                  <a:lnTo>
                    <a:pt x="6554485" y="1220360"/>
                  </a:lnTo>
                  <a:lnTo>
                    <a:pt x="6533612" y="1258825"/>
                  </a:lnTo>
                  <a:lnTo>
                    <a:pt x="6505965" y="1292336"/>
                  </a:lnTo>
                  <a:lnTo>
                    <a:pt x="6472455" y="1319982"/>
                  </a:lnTo>
                  <a:lnTo>
                    <a:pt x="6433990" y="1340856"/>
                  </a:lnTo>
                  <a:lnTo>
                    <a:pt x="6391480" y="1354046"/>
                  </a:lnTo>
                  <a:lnTo>
                    <a:pt x="6345834" y="1358646"/>
                  </a:lnTo>
                  <a:lnTo>
                    <a:pt x="226440" y="1358646"/>
                  </a:lnTo>
                  <a:lnTo>
                    <a:pt x="180806" y="1354046"/>
                  </a:lnTo>
                  <a:lnTo>
                    <a:pt x="138301" y="1340856"/>
                  </a:lnTo>
                  <a:lnTo>
                    <a:pt x="99837" y="1319982"/>
                  </a:lnTo>
                  <a:lnTo>
                    <a:pt x="66324" y="1292336"/>
                  </a:lnTo>
                  <a:lnTo>
                    <a:pt x="38673" y="1258825"/>
                  </a:lnTo>
                  <a:lnTo>
                    <a:pt x="17795" y="1220360"/>
                  </a:lnTo>
                  <a:lnTo>
                    <a:pt x="4600" y="1177850"/>
                  </a:lnTo>
                  <a:lnTo>
                    <a:pt x="0" y="1132204"/>
                  </a:lnTo>
                  <a:lnTo>
                    <a:pt x="0" y="226441"/>
                  </a:lnTo>
                  <a:close/>
                </a:path>
              </a:pathLst>
            </a:custGeom>
            <a:ln w="9525">
              <a:solidFill>
                <a:srgbClr val="55CE7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" name="object 7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2500248" y="305930"/>
              <a:ext cx="1714500" cy="733945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2738628" y="1024127"/>
              <a:ext cx="1897379" cy="371855"/>
            </a:xfrm>
            <a:prstGeom prst="rect">
              <a:avLst/>
            </a:prstGeom>
          </p:spPr>
        </p:pic>
        <p:pic>
          <p:nvPicPr>
            <p:cNvPr id="9" name="object 9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4401312" y="1024127"/>
              <a:ext cx="1577339" cy="371855"/>
            </a:xfrm>
            <a:prstGeom prst="rect">
              <a:avLst/>
            </a:prstGeom>
          </p:spPr>
        </p:pic>
        <p:pic>
          <p:nvPicPr>
            <p:cNvPr id="10" name="object 10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3169920" y="1207007"/>
              <a:ext cx="1546859" cy="371855"/>
            </a:xfrm>
            <a:prstGeom prst="rect">
              <a:avLst/>
            </a:prstGeom>
          </p:spPr>
        </p:pic>
        <p:pic>
          <p:nvPicPr>
            <p:cNvPr id="11" name="object 11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4482083" y="1207007"/>
              <a:ext cx="284988" cy="371855"/>
            </a:xfrm>
            <a:prstGeom prst="rect">
              <a:avLst/>
            </a:prstGeom>
          </p:spPr>
        </p:pic>
        <p:pic>
          <p:nvPicPr>
            <p:cNvPr id="12" name="object 12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4571999" y="1207007"/>
              <a:ext cx="1013460" cy="371855"/>
            </a:xfrm>
            <a:prstGeom prst="rect">
              <a:avLst/>
            </a:prstGeom>
          </p:spPr>
        </p:pic>
        <p:pic>
          <p:nvPicPr>
            <p:cNvPr id="13" name="object 13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324612" y="234695"/>
              <a:ext cx="1719072" cy="1341120"/>
            </a:xfrm>
            <a:prstGeom prst="rect">
              <a:avLst/>
            </a:prstGeom>
          </p:spPr>
        </p:pic>
        <p:pic>
          <p:nvPicPr>
            <p:cNvPr id="14" name="object 14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5606795" y="8193022"/>
              <a:ext cx="1092707" cy="848868"/>
            </a:xfrm>
            <a:prstGeom prst="rect">
              <a:avLst/>
            </a:prstGeom>
          </p:spPr>
        </p:pic>
        <p:pic>
          <p:nvPicPr>
            <p:cNvPr id="15" name="object 15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109728" y="8193022"/>
              <a:ext cx="1092708" cy="848868"/>
            </a:xfrm>
            <a:prstGeom prst="rect">
              <a:avLst/>
            </a:prstGeom>
          </p:spPr>
        </p:pic>
      </p:grpSp>
      <p:sp>
        <p:nvSpPr>
          <p:cNvPr id="16" name="object 16"/>
          <p:cNvSpPr txBox="1"/>
          <p:nvPr/>
        </p:nvSpPr>
        <p:spPr>
          <a:xfrm>
            <a:off x="221691" y="1068451"/>
            <a:ext cx="6381750" cy="181419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063875" marR="736600" indent="-431800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Arial"/>
                <a:cs typeface="Arial"/>
              </a:rPr>
              <a:t>6ta.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Edición</a:t>
            </a:r>
            <a:r>
              <a:rPr sz="1200" b="1" spc="-10" dirty="0">
                <a:latin typeface="Arial"/>
                <a:cs typeface="Arial"/>
              </a:rPr>
              <a:t> Volumen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I</a:t>
            </a:r>
            <a:r>
              <a:rPr sz="1200" b="1" spc="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Enero</a:t>
            </a:r>
            <a:r>
              <a:rPr sz="1200" b="1" spc="-3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a</a:t>
            </a:r>
            <a:r>
              <a:rPr sz="1200" b="1" spc="-2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Julio</a:t>
            </a:r>
            <a:r>
              <a:rPr sz="1200" b="1" spc="-5" dirty="0">
                <a:latin typeface="Arial"/>
                <a:cs typeface="Arial"/>
              </a:rPr>
              <a:t> </a:t>
            </a:r>
            <a:r>
              <a:rPr sz="1200" b="1" spc="-20" dirty="0">
                <a:latin typeface="Arial"/>
                <a:cs typeface="Arial"/>
              </a:rPr>
              <a:t>2021 </a:t>
            </a:r>
            <a:r>
              <a:rPr sz="1200" b="1" dirty="0">
                <a:latin typeface="Arial"/>
                <a:cs typeface="Arial"/>
              </a:rPr>
              <a:t>Revista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Semestral-</a:t>
            </a:r>
            <a:r>
              <a:rPr sz="1200" b="1" spc="-40" dirty="0">
                <a:latin typeface="Arial"/>
                <a:cs typeface="Arial"/>
              </a:rPr>
              <a:t> </a:t>
            </a:r>
            <a:r>
              <a:rPr sz="1200" b="1" spc="-10" dirty="0">
                <a:latin typeface="Arial"/>
                <a:cs typeface="Arial"/>
              </a:rPr>
              <a:t>Venezuela</a:t>
            </a:r>
            <a:endParaRPr sz="1200">
              <a:latin typeface="Arial"/>
              <a:cs typeface="Arial"/>
            </a:endParaRPr>
          </a:p>
          <a:p>
            <a:pPr marL="375285" marR="5080" indent="-363220" algn="just">
              <a:lnSpc>
                <a:spcPct val="100000"/>
              </a:lnSpc>
              <a:spcBef>
                <a:spcPts val="1120"/>
              </a:spcBef>
            </a:pPr>
            <a:r>
              <a:rPr sz="1200" dirty="0">
                <a:latin typeface="Times New Roman"/>
                <a:cs typeface="Times New Roman"/>
              </a:rPr>
              <a:t>Finalmente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tiene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presente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necesidad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dejar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constancia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interés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mancomunado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existencia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visión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clara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luz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preeminencia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constitucional</a:t>
            </a:r>
            <a:r>
              <a:rPr sz="1200" spc="3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requisito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legal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cumplimiento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servicio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comunitario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parte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estudiantes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universitarios,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existe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otra </a:t>
            </a:r>
            <a:r>
              <a:rPr sz="1200" dirty="0">
                <a:latin typeface="Times New Roman"/>
                <a:cs typeface="Times New Roman"/>
              </a:rPr>
              <a:t>necesidad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salirse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dentro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nosotros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mismos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entendido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encuentro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humanos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spc="-50" dirty="0">
                <a:latin typeface="Times New Roman"/>
                <a:cs typeface="Times New Roman"/>
              </a:rPr>
              <a:t>y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hermanos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caminar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juntos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sensibilidad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social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ante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mediación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ayudarnos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spc="-50" dirty="0">
                <a:latin typeface="Times New Roman"/>
                <a:cs typeface="Times New Roman"/>
              </a:rPr>
              <a:t>a </a:t>
            </a:r>
            <a:r>
              <a:rPr sz="1200" dirty="0">
                <a:latin typeface="Times New Roman"/>
                <a:cs typeface="Times New Roman"/>
              </a:rPr>
              <a:t>vivir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construir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fraternidad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sobre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encuentro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comunión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Don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14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Tarea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como </a:t>
            </a:r>
            <a:r>
              <a:rPr sz="1200" dirty="0">
                <a:latin typeface="Times New Roman"/>
                <a:cs typeface="Times New Roman"/>
              </a:rPr>
              <a:t>misioneros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evangelización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servicio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pobres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marginados pero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iguales.</a:t>
            </a:r>
            <a:endParaRPr sz="1200">
              <a:latin typeface="Times New Roman"/>
              <a:cs typeface="Times New Roman"/>
            </a:endParaRPr>
          </a:p>
        </p:txBody>
      </p:sp>
      <p:pic>
        <p:nvPicPr>
          <p:cNvPr id="17" name="object 17"/>
          <p:cNvPicPr/>
          <p:nvPr/>
        </p:nvPicPr>
        <p:blipFill>
          <a:blip r:embed="rId13" cstate="print"/>
          <a:stretch>
            <a:fillRect/>
          </a:stretch>
        </p:blipFill>
        <p:spPr>
          <a:xfrm>
            <a:off x="4581144" y="165671"/>
            <a:ext cx="1805304" cy="893889"/>
          </a:xfrm>
          <a:prstGeom prst="rect">
            <a:avLst/>
          </a:prstGeom>
        </p:spPr>
      </p:pic>
      <p:sp>
        <p:nvSpPr>
          <p:cNvPr id="18" name="object 18"/>
          <p:cNvSpPr txBox="1"/>
          <p:nvPr/>
        </p:nvSpPr>
        <p:spPr>
          <a:xfrm>
            <a:off x="1216863" y="8261840"/>
            <a:ext cx="4410710" cy="372745"/>
          </a:xfrm>
          <a:prstGeom prst="rect">
            <a:avLst/>
          </a:prstGeom>
        </p:spPr>
        <p:txBody>
          <a:bodyPr vert="horz" wrap="square" lIns="0" tIns="6350" rIns="0" bIns="0" rtlCol="0">
            <a:spAutoFit/>
          </a:bodyPr>
          <a:lstStyle/>
          <a:p>
            <a:pPr marL="925830" marR="5080" indent="-913765">
              <a:lnSpc>
                <a:spcPts val="1400"/>
              </a:lnSpc>
              <a:spcBef>
                <a:spcPts val="50"/>
              </a:spcBef>
            </a:pPr>
            <a:r>
              <a:rPr sz="1200" b="1" dirty="0">
                <a:latin typeface="Times New Roman"/>
                <a:cs typeface="Times New Roman"/>
              </a:rPr>
              <a:t>El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Hacer</a:t>
            </a:r>
            <a:r>
              <a:rPr sz="1200" b="1" spc="-4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del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Servicio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Comunitario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en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la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Formación</a:t>
            </a:r>
            <a:r>
              <a:rPr sz="1200" b="1" spc="27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Ética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Social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spc="-25" dirty="0">
                <a:latin typeface="Times New Roman"/>
                <a:cs typeface="Times New Roman"/>
              </a:rPr>
              <a:t>de </a:t>
            </a:r>
            <a:r>
              <a:rPr sz="1200" b="1" dirty="0">
                <a:latin typeface="Times New Roman"/>
                <a:cs typeface="Times New Roman"/>
              </a:rPr>
              <a:t>los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Estudiantes</a:t>
            </a:r>
            <a:r>
              <a:rPr sz="1200" b="1" spc="-4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del</a:t>
            </a:r>
            <a:r>
              <a:rPr sz="1200" b="1" spc="-1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Sector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Universitario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2715260" y="8823586"/>
            <a:ext cx="1704339" cy="1943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410"/>
              </a:lnSpc>
            </a:pPr>
            <a:r>
              <a:rPr sz="1200" b="1" dirty="0">
                <a:latin typeface="Times New Roman"/>
                <a:cs typeface="Times New Roman"/>
              </a:rPr>
              <a:t>Especialista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Lelis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Rondón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20" name="object 20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07645">
              <a:lnSpc>
                <a:spcPts val="1410"/>
              </a:lnSpc>
            </a:pPr>
            <a:fld id="{81D60167-4931-47E6-BA6A-407CBD079E47}" type="slidenum">
              <a:rPr b="1" spc="-25" dirty="0">
                <a:latin typeface="Times New Roman"/>
                <a:cs typeface="Times New Roman"/>
              </a:rPr>
              <a:t>91</a:t>
            </a:fld>
            <a:endParaRPr b="1" spc="-25" dirty="0">
              <a:latin typeface="Times New Roman"/>
              <a:cs typeface="Times New Roman"/>
            </a:endParaRPr>
          </a:p>
        </p:txBody>
      </p:sp>
      <p:grpSp>
        <p:nvGrpSpPr>
          <p:cNvPr id="21" name="Grupo 20">
            <a:extLst>
              <a:ext uri="{FF2B5EF4-FFF2-40B4-BE49-F238E27FC236}">
                <a16:creationId xmlns:a16="http://schemas.microsoft.com/office/drawing/2014/main" id="{ED34F8EB-AE3F-80BE-D01D-D3D0BF43C637}"/>
              </a:ext>
            </a:extLst>
          </p:cNvPr>
          <p:cNvGrpSpPr/>
          <p:nvPr/>
        </p:nvGrpSpPr>
        <p:grpSpPr>
          <a:xfrm>
            <a:off x="109728" y="115569"/>
            <a:ext cx="6665976" cy="1452626"/>
            <a:chOff x="470065" y="1951410"/>
            <a:chExt cx="6665976" cy="1452626"/>
          </a:xfrm>
        </p:grpSpPr>
        <p:grpSp>
          <p:nvGrpSpPr>
            <p:cNvPr id="22" name="object 12">
              <a:extLst>
                <a:ext uri="{FF2B5EF4-FFF2-40B4-BE49-F238E27FC236}">
                  <a16:creationId xmlns:a16="http://schemas.microsoft.com/office/drawing/2014/main" id="{69F8B25A-8948-D63F-333B-014FBF874421}"/>
                </a:ext>
              </a:extLst>
            </p:cNvPr>
            <p:cNvGrpSpPr/>
            <p:nvPr/>
          </p:nvGrpSpPr>
          <p:grpSpPr>
            <a:xfrm>
              <a:off x="470065" y="1951664"/>
              <a:ext cx="6665976" cy="1452372"/>
              <a:chOff x="96011" y="115823"/>
              <a:chExt cx="6665976" cy="1452372"/>
            </a:xfrm>
          </p:grpSpPr>
          <p:pic>
            <p:nvPicPr>
              <p:cNvPr id="26" name="object 13">
                <a:extLst>
                  <a:ext uri="{FF2B5EF4-FFF2-40B4-BE49-F238E27FC236}">
                    <a16:creationId xmlns:a16="http://schemas.microsoft.com/office/drawing/2014/main" id="{BB3E4A39-4476-1FD6-D909-AE0DEEB1E213}"/>
                  </a:ext>
                </a:extLst>
              </p:cNvPr>
              <p:cNvPicPr/>
              <p:nvPr/>
            </p:nvPicPr>
            <p:blipFill>
              <a:blip r:embed="rId3" cstate="print"/>
              <a:stretch>
                <a:fillRect/>
              </a:stretch>
            </p:blipFill>
            <p:spPr>
              <a:xfrm>
                <a:off x="96011" y="115823"/>
                <a:ext cx="6665976" cy="1452372"/>
              </a:xfrm>
              <a:prstGeom prst="rect">
                <a:avLst/>
              </a:prstGeom>
            </p:spPr>
          </p:pic>
          <p:pic>
            <p:nvPicPr>
              <p:cNvPr id="27" name="object 14">
                <a:extLst>
                  <a:ext uri="{FF2B5EF4-FFF2-40B4-BE49-F238E27FC236}">
                    <a16:creationId xmlns:a16="http://schemas.microsoft.com/office/drawing/2014/main" id="{6512CCA3-A53C-574A-4D31-486363954708}"/>
                  </a:ext>
                </a:extLst>
              </p:cNvPr>
              <p:cNvPicPr/>
              <p:nvPr/>
            </p:nvPicPr>
            <p:blipFill>
              <a:blip r:embed="rId4" cstate="print"/>
              <a:stretch>
                <a:fillRect/>
              </a:stretch>
            </p:blipFill>
            <p:spPr>
              <a:xfrm>
                <a:off x="142849" y="142875"/>
                <a:ext cx="6572275" cy="1358646"/>
              </a:xfrm>
              <a:prstGeom prst="rect">
                <a:avLst/>
              </a:prstGeom>
            </p:spPr>
          </p:pic>
          <p:sp>
            <p:nvSpPr>
              <p:cNvPr id="28" name="object 15">
                <a:extLst>
                  <a:ext uri="{FF2B5EF4-FFF2-40B4-BE49-F238E27FC236}">
                    <a16:creationId xmlns:a16="http://schemas.microsoft.com/office/drawing/2014/main" id="{78265FE3-EB39-DE4D-FB67-93035D4432BE}"/>
                  </a:ext>
                </a:extLst>
              </p:cNvPr>
              <p:cNvSpPr/>
              <p:nvPr/>
            </p:nvSpPr>
            <p:spPr>
              <a:xfrm>
                <a:off x="142849" y="142875"/>
                <a:ext cx="6572884" cy="1358900"/>
              </a:xfrm>
              <a:custGeom>
                <a:avLst/>
                <a:gdLst/>
                <a:ahLst/>
                <a:cxnLst/>
                <a:rect l="l" t="t" r="r" b="b"/>
                <a:pathLst>
                  <a:path w="6572884" h="1358900">
                    <a:moveTo>
                      <a:pt x="0" y="226441"/>
                    </a:moveTo>
                    <a:lnTo>
                      <a:pt x="4600" y="180795"/>
                    </a:lnTo>
                    <a:lnTo>
                      <a:pt x="17795" y="138285"/>
                    </a:lnTo>
                    <a:lnTo>
                      <a:pt x="38673" y="99820"/>
                    </a:lnTo>
                    <a:lnTo>
                      <a:pt x="66324" y="66309"/>
                    </a:lnTo>
                    <a:lnTo>
                      <a:pt x="99837" y="38663"/>
                    </a:lnTo>
                    <a:lnTo>
                      <a:pt x="138301" y="17789"/>
                    </a:lnTo>
                    <a:lnTo>
                      <a:pt x="180806" y="4599"/>
                    </a:lnTo>
                    <a:lnTo>
                      <a:pt x="226440" y="0"/>
                    </a:lnTo>
                    <a:lnTo>
                      <a:pt x="6345834" y="0"/>
                    </a:lnTo>
                    <a:lnTo>
                      <a:pt x="6391480" y="4599"/>
                    </a:lnTo>
                    <a:lnTo>
                      <a:pt x="6433990" y="17789"/>
                    </a:lnTo>
                    <a:lnTo>
                      <a:pt x="6472455" y="38663"/>
                    </a:lnTo>
                    <a:lnTo>
                      <a:pt x="6505965" y="66309"/>
                    </a:lnTo>
                    <a:lnTo>
                      <a:pt x="6533612" y="99820"/>
                    </a:lnTo>
                    <a:lnTo>
                      <a:pt x="6554485" y="138285"/>
                    </a:lnTo>
                    <a:lnTo>
                      <a:pt x="6567676" y="180795"/>
                    </a:lnTo>
                    <a:lnTo>
                      <a:pt x="6572275" y="226441"/>
                    </a:lnTo>
                    <a:lnTo>
                      <a:pt x="6572275" y="1132204"/>
                    </a:lnTo>
                    <a:lnTo>
                      <a:pt x="6567676" y="1177850"/>
                    </a:lnTo>
                    <a:lnTo>
                      <a:pt x="6554485" y="1220360"/>
                    </a:lnTo>
                    <a:lnTo>
                      <a:pt x="6533612" y="1258825"/>
                    </a:lnTo>
                    <a:lnTo>
                      <a:pt x="6505965" y="1292336"/>
                    </a:lnTo>
                    <a:lnTo>
                      <a:pt x="6472455" y="1319982"/>
                    </a:lnTo>
                    <a:lnTo>
                      <a:pt x="6433990" y="1340856"/>
                    </a:lnTo>
                    <a:lnTo>
                      <a:pt x="6391480" y="1354046"/>
                    </a:lnTo>
                    <a:lnTo>
                      <a:pt x="6345834" y="1358646"/>
                    </a:lnTo>
                    <a:lnTo>
                      <a:pt x="226440" y="1358646"/>
                    </a:lnTo>
                    <a:lnTo>
                      <a:pt x="180806" y="1354046"/>
                    </a:lnTo>
                    <a:lnTo>
                      <a:pt x="138301" y="1340856"/>
                    </a:lnTo>
                    <a:lnTo>
                      <a:pt x="99837" y="1319982"/>
                    </a:lnTo>
                    <a:lnTo>
                      <a:pt x="66324" y="1292336"/>
                    </a:lnTo>
                    <a:lnTo>
                      <a:pt x="38673" y="1258825"/>
                    </a:lnTo>
                    <a:lnTo>
                      <a:pt x="17795" y="1220360"/>
                    </a:lnTo>
                    <a:lnTo>
                      <a:pt x="4600" y="1177850"/>
                    </a:lnTo>
                    <a:lnTo>
                      <a:pt x="0" y="1132204"/>
                    </a:lnTo>
                    <a:lnTo>
                      <a:pt x="0" y="226441"/>
                    </a:lnTo>
                    <a:close/>
                  </a:path>
                </a:pathLst>
              </a:custGeom>
              <a:ln w="9525">
                <a:solidFill>
                  <a:srgbClr val="55CE74"/>
                </a:solidFill>
              </a:ln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pic>
            <p:nvPicPr>
              <p:cNvPr id="29" name="object 16">
                <a:extLst>
                  <a:ext uri="{FF2B5EF4-FFF2-40B4-BE49-F238E27FC236}">
                    <a16:creationId xmlns:a16="http://schemas.microsoft.com/office/drawing/2014/main" id="{A56410D2-6C95-132B-07F2-544FBAFBDC46}"/>
                  </a:ext>
                </a:extLst>
              </p:cNvPr>
              <p:cNvPicPr/>
              <p:nvPr/>
            </p:nvPicPr>
            <p:blipFill>
              <a:blip r:embed="rId5" cstate="print"/>
              <a:stretch>
                <a:fillRect/>
              </a:stretch>
            </p:blipFill>
            <p:spPr>
              <a:xfrm>
                <a:off x="2500248" y="305930"/>
                <a:ext cx="1714500" cy="733945"/>
              </a:xfrm>
              <a:prstGeom prst="rect">
                <a:avLst/>
              </a:prstGeom>
            </p:spPr>
          </p:pic>
        </p:grpSp>
        <p:sp>
          <p:nvSpPr>
            <p:cNvPr id="23" name="object 16">
              <a:extLst>
                <a:ext uri="{FF2B5EF4-FFF2-40B4-BE49-F238E27FC236}">
                  <a16:creationId xmlns:a16="http://schemas.microsoft.com/office/drawing/2014/main" id="{E0140989-01B8-F0D1-08FB-0BF74A834B58}"/>
                </a:ext>
              </a:extLst>
            </p:cNvPr>
            <p:cNvSpPr txBox="1"/>
            <p:nvPr/>
          </p:nvSpPr>
          <p:spPr>
            <a:xfrm>
              <a:off x="2775727" y="2875716"/>
              <a:ext cx="3332858" cy="391795"/>
            </a:xfrm>
            <a:prstGeom prst="rect">
              <a:avLst/>
            </a:prstGeom>
            <a:noFill/>
          </p:spPr>
          <p:txBody>
            <a:bodyPr vert="horz" wrap="square" lIns="0" tIns="12700" rIns="0" bIns="0" rtlCol="0">
              <a:spAutoFit/>
            </a:bodyPr>
            <a:lstStyle/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Volumen 4,  Número 1  Enero a Julio 2021</a:t>
              </a:r>
            </a:p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Revista Semestral. Venezuela</a:t>
              </a:r>
              <a:endParaRPr sz="1200" dirty="0">
                <a:latin typeface="Arial"/>
                <a:cs typeface="Arial"/>
              </a:endParaRPr>
            </a:p>
          </p:txBody>
        </p:sp>
        <p:pic>
          <p:nvPicPr>
            <p:cNvPr id="24" name="object 25">
              <a:extLst>
                <a:ext uri="{FF2B5EF4-FFF2-40B4-BE49-F238E27FC236}">
                  <a16:creationId xmlns:a16="http://schemas.microsoft.com/office/drawing/2014/main" id="{9A80C43B-FAB0-4A53-D31C-A6331681CE1F}"/>
                </a:ext>
              </a:extLst>
            </p:cNvPr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470065" y="2027896"/>
              <a:ext cx="2305662" cy="1053903"/>
            </a:xfrm>
            <a:prstGeom prst="rect">
              <a:avLst/>
            </a:prstGeom>
          </p:spPr>
        </p:pic>
        <p:pic>
          <p:nvPicPr>
            <p:cNvPr id="25" name="object 31">
              <a:extLst>
                <a:ext uri="{FF2B5EF4-FFF2-40B4-BE49-F238E27FC236}">
                  <a16:creationId xmlns:a16="http://schemas.microsoft.com/office/drawing/2014/main" id="{CC27048A-577D-1213-F843-89073075C4E1}"/>
                </a:ext>
              </a:extLst>
            </p:cNvPr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4932681" y="1951410"/>
              <a:ext cx="1805304" cy="893889"/>
            </a:xfrm>
            <a:prstGeom prst="rect">
              <a:avLst/>
            </a:prstGeom>
          </p:spPr>
        </p:pic>
      </p:grpSp>
    </p:spTree>
  </p:cSld>
  <p:clrMapOvr>
    <a:masterClrMapping/>
  </p:clrMapOvr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94485" y="115823"/>
            <a:ext cx="6669405" cy="8926195"/>
            <a:chOff x="94485" y="115823"/>
            <a:chExt cx="6669405" cy="8926195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204216" y="8700516"/>
              <a:ext cx="6518148" cy="158496"/>
            </a:xfrm>
            <a:prstGeom prst="rect">
              <a:avLst/>
            </a:prstGeom>
          </p:spPr>
        </p:pic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96012" y="115823"/>
              <a:ext cx="6665976" cy="1452372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42849" y="142875"/>
              <a:ext cx="6572275" cy="1358646"/>
            </a:xfrm>
            <a:prstGeom prst="rect">
              <a:avLst/>
            </a:prstGeom>
          </p:spPr>
        </p:pic>
        <p:sp>
          <p:nvSpPr>
            <p:cNvPr id="6" name="object 6"/>
            <p:cNvSpPr/>
            <p:nvPr/>
          </p:nvSpPr>
          <p:spPr>
            <a:xfrm>
              <a:off x="142849" y="142875"/>
              <a:ext cx="6572884" cy="1358900"/>
            </a:xfrm>
            <a:custGeom>
              <a:avLst/>
              <a:gdLst/>
              <a:ahLst/>
              <a:cxnLst/>
              <a:rect l="l" t="t" r="r" b="b"/>
              <a:pathLst>
                <a:path w="6572884" h="1358900">
                  <a:moveTo>
                    <a:pt x="0" y="226441"/>
                  </a:moveTo>
                  <a:lnTo>
                    <a:pt x="4600" y="180795"/>
                  </a:lnTo>
                  <a:lnTo>
                    <a:pt x="17795" y="138285"/>
                  </a:lnTo>
                  <a:lnTo>
                    <a:pt x="38673" y="99820"/>
                  </a:lnTo>
                  <a:lnTo>
                    <a:pt x="66324" y="66309"/>
                  </a:lnTo>
                  <a:lnTo>
                    <a:pt x="99837" y="38663"/>
                  </a:lnTo>
                  <a:lnTo>
                    <a:pt x="138301" y="17789"/>
                  </a:lnTo>
                  <a:lnTo>
                    <a:pt x="180806" y="4599"/>
                  </a:lnTo>
                  <a:lnTo>
                    <a:pt x="226440" y="0"/>
                  </a:lnTo>
                  <a:lnTo>
                    <a:pt x="6345834" y="0"/>
                  </a:lnTo>
                  <a:lnTo>
                    <a:pt x="6391480" y="4599"/>
                  </a:lnTo>
                  <a:lnTo>
                    <a:pt x="6433990" y="17789"/>
                  </a:lnTo>
                  <a:lnTo>
                    <a:pt x="6472455" y="38663"/>
                  </a:lnTo>
                  <a:lnTo>
                    <a:pt x="6505965" y="66309"/>
                  </a:lnTo>
                  <a:lnTo>
                    <a:pt x="6533612" y="99820"/>
                  </a:lnTo>
                  <a:lnTo>
                    <a:pt x="6554485" y="138285"/>
                  </a:lnTo>
                  <a:lnTo>
                    <a:pt x="6567676" y="180795"/>
                  </a:lnTo>
                  <a:lnTo>
                    <a:pt x="6572275" y="226441"/>
                  </a:lnTo>
                  <a:lnTo>
                    <a:pt x="6572275" y="1132204"/>
                  </a:lnTo>
                  <a:lnTo>
                    <a:pt x="6567676" y="1177850"/>
                  </a:lnTo>
                  <a:lnTo>
                    <a:pt x="6554485" y="1220360"/>
                  </a:lnTo>
                  <a:lnTo>
                    <a:pt x="6533612" y="1258825"/>
                  </a:lnTo>
                  <a:lnTo>
                    <a:pt x="6505965" y="1292336"/>
                  </a:lnTo>
                  <a:lnTo>
                    <a:pt x="6472455" y="1319982"/>
                  </a:lnTo>
                  <a:lnTo>
                    <a:pt x="6433990" y="1340856"/>
                  </a:lnTo>
                  <a:lnTo>
                    <a:pt x="6391480" y="1354046"/>
                  </a:lnTo>
                  <a:lnTo>
                    <a:pt x="6345834" y="1358646"/>
                  </a:lnTo>
                  <a:lnTo>
                    <a:pt x="226440" y="1358646"/>
                  </a:lnTo>
                  <a:lnTo>
                    <a:pt x="180806" y="1354046"/>
                  </a:lnTo>
                  <a:lnTo>
                    <a:pt x="138301" y="1340856"/>
                  </a:lnTo>
                  <a:lnTo>
                    <a:pt x="99837" y="1319982"/>
                  </a:lnTo>
                  <a:lnTo>
                    <a:pt x="66324" y="1292336"/>
                  </a:lnTo>
                  <a:lnTo>
                    <a:pt x="38673" y="1258825"/>
                  </a:lnTo>
                  <a:lnTo>
                    <a:pt x="17795" y="1220360"/>
                  </a:lnTo>
                  <a:lnTo>
                    <a:pt x="4600" y="1177850"/>
                  </a:lnTo>
                  <a:lnTo>
                    <a:pt x="0" y="1132204"/>
                  </a:lnTo>
                  <a:lnTo>
                    <a:pt x="0" y="226441"/>
                  </a:lnTo>
                  <a:close/>
                </a:path>
              </a:pathLst>
            </a:custGeom>
            <a:ln w="9525">
              <a:solidFill>
                <a:srgbClr val="55CE7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" name="object 7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2500248" y="305930"/>
              <a:ext cx="1714500" cy="733945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2738628" y="1024127"/>
              <a:ext cx="1897379" cy="371855"/>
            </a:xfrm>
            <a:prstGeom prst="rect">
              <a:avLst/>
            </a:prstGeom>
          </p:spPr>
        </p:pic>
        <p:pic>
          <p:nvPicPr>
            <p:cNvPr id="9" name="object 9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4401312" y="1024127"/>
              <a:ext cx="1577339" cy="371855"/>
            </a:xfrm>
            <a:prstGeom prst="rect">
              <a:avLst/>
            </a:prstGeom>
          </p:spPr>
        </p:pic>
        <p:pic>
          <p:nvPicPr>
            <p:cNvPr id="10" name="object 10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3169920" y="1207007"/>
              <a:ext cx="1546859" cy="371855"/>
            </a:xfrm>
            <a:prstGeom prst="rect">
              <a:avLst/>
            </a:prstGeom>
          </p:spPr>
        </p:pic>
        <p:pic>
          <p:nvPicPr>
            <p:cNvPr id="11" name="object 11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4482083" y="1207007"/>
              <a:ext cx="284988" cy="371855"/>
            </a:xfrm>
            <a:prstGeom prst="rect">
              <a:avLst/>
            </a:prstGeom>
          </p:spPr>
        </p:pic>
        <p:pic>
          <p:nvPicPr>
            <p:cNvPr id="12" name="object 12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4571999" y="1207007"/>
              <a:ext cx="1013460" cy="371855"/>
            </a:xfrm>
            <a:prstGeom prst="rect">
              <a:avLst/>
            </a:prstGeom>
          </p:spPr>
        </p:pic>
        <p:pic>
          <p:nvPicPr>
            <p:cNvPr id="13" name="object 13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324612" y="234695"/>
              <a:ext cx="1719072" cy="1341120"/>
            </a:xfrm>
            <a:prstGeom prst="rect">
              <a:avLst/>
            </a:prstGeom>
          </p:spPr>
        </p:pic>
        <p:pic>
          <p:nvPicPr>
            <p:cNvPr id="14" name="object 14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5606795" y="8193022"/>
              <a:ext cx="1092707" cy="848868"/>
            </a:xfrm>
            <a:prstGeom prst="rect">
              <a:avLst/>
            </a:prstGeom>
          </p:spPr>
        </p:pic>
        <p:pic>
          <p:nvPicPr>
            <p:cNvPr id="15" name="object 15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109728" y="8193022"/>
              <a:ext cx="1092708" cy="848868"/>
            </a:xfrm>
            <a:prstGeom prst="rect">
              <a:avLst/>
            </a:prstGeom>
          </p:spPr>
        </p:pic>
      </p:grpSp>
      <p:sp>
        <p:nvSpPr>
          <p:cNvPr id="16" name="object 16"/>
          <p:cNvSpPr txBox="1"/>
          <p:nvPr/>
        </p:nvSpPr>
        <p:spPr>
          <a:xfrm>
            <a:off x="293014" y="1068451"/>
            <a:ext cx="6345555" cy="656970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2992755" marR="771525" indent="-431800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Arial"/>
                <a:cs typeface="Arial"/>
              </a:rPr>
              <a:t>6ta.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Edición</a:t>
            </a:r>
            <a:r>
              <a:rPr sz="1200" b="1" spc="-10" dirty="0">
                <a:latin typeface="Arial"/>
                <a:cs typeface="Arial"/>
              </a:rPr>
              <a:t> Volumen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I</a:t>
            </a:r>
            <a:r>
              <a:rPr sz="1200" b="1" spc="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Enero</a:t>
            </a:r>
            <a:r>
              <a:rPr sz="1200" b="1" spc="-3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a</a:t>
            </a:r>
            <a:r>
              <a:rPr sz="1200" b="1" spc="-2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Julio</a:t>
            </a:r>
            <a:r>
              <a:rPr sz="1200" b="1" spc="-5" dirty="0">
                <a:latin typeface="Arial"/>
                <a:cs typeface="Arial"/>
              </a:rPr>
              <a:t> </a:t>
            </a:r>
            <a:r>
              <a:rPr sz="1200" b="1" spc="-20" dirty="0">
                <a:latin typeface="Arial"/>
                <a:cs typeface="Arial"/>
              </a:rPr>
              <a:t>2021 </a:t>
            </a:r>
            <a:r>
              <a:rPr sz="1200" b="1" dirty="0">
                <a:latin typeface="Arial"/>
                <a:cs typeface="Arial"/>
              </a:rPr>
              <a:t>Revista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Semestral-</a:t>
            </a:r>
            <a:r>
              <a:rPr sz="1200" b="1" spc="-40" dirty="0">
                <a:latin typeface="Arial"/>
                <a:cs typeface="Arial"/>
              </a:rPr>
              <a:t> </a:t>
            </a:r>
            <a:r>
              <a:rPr sz="1200" b="1" spc="-10" dirty="0">
                <a:latin typeface="Arial"/>
                <a:cs typeface="Arial"/>
              </a:rPr>
              <a:t>Venezuela</a:t>
            </a:r>
            <a:endParaRPr sz="1200" dirty="0">
              <a:latin typeface="Arial"/>
              <a:cs typeface="Arial"/>
            </a:endParaRPr>
          </a:p>
          <a:p>
            <a:pPr algn="ctr">
              <a:lnSpc>
                <a:spcPct val="100000"/>
              </a:lnSpc>
              <a:spcBef>
                <a:spcPts val="1120"/>
              </a:spcBef>
            </a:pPr>
            <a:r>
              <a:rPr sz="1200" b="1" dirty="0">
                <a:latin typeface="Times New Roman"/>
                <a:cs typeface="Times New Roman"/>
              </a:rPr>
              <a:t>REFERENCIAS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BIBLIOGRÁFICAS</a:t>
            </a:r>
            <a:endParaRPr sz="1200" dirty="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60"/>
              </a:spcBef>
            </a:pPr>
            <a:endParaRPr sz="1200" dirty="0">
              <a:latin typeface="Times New Roman"/>
              <a:cs typeface="Times New Roman"/>
            </a:endParaRPr>
          </a:p>
          <a:p>
            <a:pPr marL="375285" marR="5715" indent="-363220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Asamblea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Nacional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República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Bolivariana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Venezuela.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(2.005)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Ley</a:t>
            </a:r>
            <a:r>
              <a:rPr sz="1200" i="1" spc="10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de</a:t>
            </a:r>
            <a:r>
              <a:rPr sz="1200" i="1" spc="10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Servicio</a:t>
            </a:r>
            <a:r>
              <a:rPr sz="1200" i="1" spc="114" dirty="0">
                <a:latin typeface="Times New Roman"/>
                <a:cs typeface="Times New Roman"/>
              </a:rPr>
              <a:t> </a:t>
            </a:r>
            <a:r>
              <a:rPr sz="1200" i="1" spc="-10" dirty="0">
                <a:latin typeface="Times New Roman"/>
                <a:cs typeface="Times New Roman"/>
              </a:rPr>
              <a:t>Comunitario </a:t>
            </a:r>
            <a:r>
              <a:rPr sz="1200" i="1" dirty="0">
                <a:latin typeface="Times New Roman"/>
                <a:cs typeface="Times New Roman"/>
              </a:rPr>
              <a:t>del</a:t>
            </a:r>
            <a:r>
              <a:rPr sz="1200" i="1" spc="-1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Estudiante</a:t>
            </a:r>
            <a:r>
              <a:rPr sz="1200" i="1" spc="-1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de</a:t>
            </a:r>
            <a:r>
              <a:rPr sz="1200" i="1" spc="-2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Educación </a:t>
            </a:r>
            <a:r>
              <a:rPr sz="1200" i="1" spc="-20" dirty="0">
                <a:latin typeface="Times New Roman"/>
                <a:cs typeface="Times New Roman"/>
              </a:rPr>
              <a:t>Superior.</a:t>
            </a:r>
            <a:r>
              <a:rPr sz="1200" i="1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Gaceta Oficial Nº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38.272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14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Septiembre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2005.</a:t>
            </a:r>
            <a:endParaRPr sz="1200" dirty="0">
              <a:latin typeface="Times New Roman"/>
              <a:cs typeface="Times New Roman"/>
            </a:endParaRPr>
          </a:p>
          <a:p>
            <a:pPr marL="375285" marR="5715" indent="-363220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Álvarez</a:t>
            </a:r>
            <a:r>
              <a:rPr sz="1200" spc="16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2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otros</a:t>
            </a:r>
            <a:r>
              <a:rPr sz="1200" spc="14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(1996</a:t>
            </a:r>
            <a:r>
              <a:rPr sz="1200" b="1" i="1" dirty="0">
                <a:latin typeface="Times New Roman"/>
                <a:cs typeface="Times New Roman"/>
              </a:rPr>
              <a:t>),</a:t>
            </a:r>
            <a:r>
              <a:rPr sz="1200" b="1" i="1" spc="145" dirty="0">
                <a:latin typeface="Times New Roman"/>
                <a:cs typeface="Times New Roman"/>
              </a:rPr>
              <a:t>  </a:t>
            </a:r>
            <a:r>
              <a:rPr sz="1200" i="1" dirty="0">
                <a:latin typeface="Times New Roman"/>
                <a:cs typeface="Times New Roman"/>
              </a:rPr>
              <a:t>La</a:t>
            </a:r>
            <a:r>
              <a:rPr sz="1200" i="1" spc="145" dirty="0">
                <a:latin typeface="Times New Roman"/>
                <a:cs typeface="Times New Roman"/>
              </a:rPr>
              <a:t>  </a:t>
            </a:r>
            <a:r>
              <a:rPr sz="1200" i="1" dirty="0">
                <a:latin typeface="Times New Roman"/>
                <a:cs typeface="Times New Roman"/>
              </a:rPr>
              <a:t>participación</a:t>
            </a:r>
            <a:r>
              <a:rPr sz="1200" i="1" spc="155" dirty="0">
                <a:latin typeface="Times New Roman"/>
                <a:cs typeface="Times New Roman"/>
              </a:rPr>
              <a:t>  </a:t>
            </a:r>
            <a:r>
              <a:rPr sz="1200" i="1" dirty="0">
                <a:latin typeface="Times New Roman"/>
                <a:cs typeface="Times New Roman"/>
              </a:rPr>
              <a:t>comunitaria</a:t>
            </a:r>
            <a:r>
              <a:rPr sz="1200" i="1" spc="14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Caracas.</a:t>
            </a:r>
            <a:r>
              <a:rPr sz="1200" spc="14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Centro</a:t>
            </a:r>
            <a:r>
              <a:rPr sz="1200" spc="15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Latinoamericano</a:t>
            </a:r>
            <a:r>
              <a:rPr sz="1200" spc="150" dirty="0">
                <a:latin typeface="Times New Roman"/>
                <a:cs typeface="Times New Roman"/>
              </a:rPr>
              <a:t>  </a:t>
            </a:r>
            <a:r>
              <a:rPr sz="1200" spc="-25" dirty="0">
                <a:latin typeface="Times New Roman"/>
                <a:cs typeface="Times New Roman"/>
              </a:rPr>
              <a:t>de </a:t>
            </a:r>
            <a:r>
              <a:rPr sz="1200" dirty="0">
                <a:latin typeface="Times New Roman"/>
                <a:cs typeface="Times New Roman"/>
              </a:rPr>
              <a:t>Administración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Desarrollo,</a:t>
            </a:r>
            <a:endParaRPr sz="1200" dirty="0">
              <a:latin typeface="Times New Roman"/>
              <a:cs typeface="Times New Roman"/>
            </a:endParaRPr>
          </a:p>
          <a:p>
            <a:pPr marL="375285" marR="7620" indent="-363220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Abad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(1999),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Conferencia</a:t>
            </a:r>
            <a:r>
              <a:rPr sz="1200" i="1" spc="6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Internacional</a:t>
            </a:r>
            <a:r>
              <a:rPr sz="1200" i="1" spc="7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sobre</a:t>
            </a:r>
            <a:r>
              <a:rPr sz="1200" i="1" spc="4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atención</a:t>
            </a:r>
            <a:r>
              <a:rPr sz="1200" i="1" spc="6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primaria</a:t>
            </a:r>
            <a:r>
              <a:rPr sz="1200" i="1" spc="6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de</a:t>
            </a:r>
            <a:r>
              <a:rPr sz="1200" i="1" spc="4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salud</a:t>
            </a:r>
            <a:r>
              <a:rPr sz="1200" i="1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Universidad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Antioquia, Medellín.</a:t>
            </a:r>
            <a:endParaRPr sz="1200" dirty="0">
              <a:latin typeface="Times New Roman"/>
              <a:cs typeface="Times New Roman"/>
            </a:endParaRPr>
          </a:p>
          <a:p>
            <a:pPr marL="12700" marR="8255" algn="r">
              <a:lnSpc>
                <a:spcPct val="100000"/>
              </a:lnSpc>
              <a:tabLst>
                <a:tab pos="3376929" algn="l"/>
              </a:tabLst>
            </a:pPr>
            <a:r>
              <a:rPr sz="1200" dirty="0">
                <a:latin typeface="Times New Roman"/>
                <a:cs typeface="Times New Roman"/>
              </a:rPr>
              <a:t>Barylko, Jaime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(2005).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Reflexiones</a:t>
            </a:r>
            <a:r>
              <a:rPr sz="1200" i="1" spc="2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filosóficas</a:t>
            </a:r>
            <a:r>
              <a:rPr sz="1200" dirty="0">
                <a:latin typeface="Times New Roman"/>
                <a:cs typeface="Times New Roman"/>
              </a:rPr>
              <a:t>.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búsqueda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verdad.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Editorial</a:t>
            </a:r>
            <a:r>
              <a:rPr sz="1200" spc="-6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Ariel.</a:t>
            </a:r>
            <a:r>
              <a:rPr sz="1200" spc="-6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Argentina. </a:t>
            </a:r>
            <a:r>
              <a:rPr sz="1200" dirty="0">
                <a:latin typeface="Times New Roman"/>
                <a:cs typeface="Times New Roman"/>
              </a:rPr>
              <a:t>Contreras,</a:t>
            </a:r>
            <a:r>
              <a:rPr sz="1200" spc="9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10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(2006).</a:t>
            </a:r>
            <a:r>
              <a:rPr sz="1200" spc="100" dirty="0">
                <a:latin typeface="Times New Roman"/>
                <a:cs typeface="Times New Roman"/>
              </a:rPr>
              <a:t>  </a:t>
            </a:r>
            <a:r>
              <a:rPr sz="1200" i="1" dirty="0">
                <a:latin typeface="Times New Roman"/>
                <a:cs typeface="Times New Roman"/>
              </a:rPr>
              <a:t>El</a:t>
            </a:r>
            <a:r>
              <a:rPr sz="1200" i="1" spc="100" dirty="0">
                <a:latin typeface="Times New Roman"/>
                <a:cs typeface="Times New Roman"/>
              </a:rPr>
              <a:t>  </a:t>
            </a:r>
            <a:r>
              <a:rPr sz="1200" i="1" dirty="0">
                <a:latin typeface="Times New Roman"/>
                <a:cs typeface="Times New Roman"/>
              </a:rPr>
              <a:t>Servicio</a:t>
            </a:r>
            <a:r>
              <a:rPr sz="1200" i="1" spc="105" dirty="0">
                <a:latin typeface="Times New Roman"/>
                <a:cs typeface="Times New Roman"/>
              </a:rPr>
              <a:t>  </a:t>
            </a:r>
            <a:r>
              <a:rPr sz="1200" i="1" dirty="0">
                <a:latin typeface="Times New Roman"/>
                <a:cs typeface="Times New Roman"/>
              </a:rPr>
              <a:t>Comunitario</a:t>
            </a:r>
            <a:r>
              <a:rPr sz="1200" i="1" spc="100" dirty="0">
                <a:latin typeface="Times New Roman"/>
                <a:cs typeface="Times New Roman"/>
              </a:rPr>
              <a:t>  </a:t>
            </a:r>
            <a:r>
              <a:rPr sz="1200" i="1" dirty="0">
                <a:latin typeface="Times New Roman"/>
                <a:cs typeface="Times New Roman"/>
              </a:rPr>
              <a:t>como</a:t>
            </a:r>
            <a:r>
              <a:rPr sz="1200" i="1" spc="105" dirty="0">
                <a:latin typeface="Times New Roman"/>
                <a:cs typeface="Times New Roman"/>
              </a:rPr>
              <a:t>  </a:t>
            </a:r>
            <a:r>
              <a:rPr sz="1200" i="1" dirty="0">
                <a:latin typeface="Times New Roman"/>
                <a:cs typeface="Times New Roman"/>
              </a:rPr>
              <a:t>expresión</a:t>
            </a:r>
            <a:r>
              <a:rPr sz="1200" i="1" spc="100" dirty="0">
                <a:latin typeface="Times New Roman"/>
                <a:cs typeface="Times New Roman"/>
              </a:rPr>
              <a:t>  </a:t>
            </a:r>
            <a:r>
              <a:rPr sz="1200" i="1" dirty="0">
                <a:latin typeface="Times New Roman"/>
                <a:cs typeface="Times New Roman"/>
              </a:rPr>
              <a:t>de</a:t>
            </a:r>
            <a:r>
              <a:rPr sz="1200" i="1" spc="100" dirty="0">
                <a:latin typeface="Times New Roman"/>
                <a:cs typeface="Times New Roman"/>
              </a:rPr>
              <a:t>  </a:t>
            </a:r>
            <a:r>
              <a:rPr sz="1200" i="1" dirty="0">
                <a:latin typeface="Times New Roman"/>
                <a:cs typeface="Times New Roman"/>
              </a:rPr>
              <a:t>la</a:t>
            </a:r>
            <a:r>
              <a:rPr sz="1200" i="1" spc="50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Responsabilidad</a:t>
            </a:r>
            <a:r>
              <a:rPr sz="1200" i="1" spc="500" dirty="0">
                <a:latin typeface="Times New Roman"/>
                <a:cs typeface="Times New Roman"/>
              </a:rPr>
              <a:t> </a:t>
            </a:r>
            <a:r>
              <a:rPr sz="1200" i="1" spc="-10" dirty="0">
                <a:latin typeface="Times New Roman"/>
                <a:cs typeface="Times New Roman"/>
              </a:rPr>
              <a:t>Social </a:t>
            </a:r>
            <a:r>
              <a:rPr sz="1200" i="1" dirty="0">
                <a:latin typeface="Times New Roman"/>
                <a:cs typeface="Times New Roman"/>
              </a:rPr>
              <a:t>Comunitaria</a:t>
            </a:r>
            <a:r>
              <a:rPr sz="1200" b="1" dirty="0">
                <a:latin typeface="Times New Roman"/>
                <a:cs typeface="Times New Roman"/>
              </a:rPr>
              <a:t>.</a:t>
            </a:r>
            <a:r>
              <a:rPr sz="1200" b="1" spc="4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Trabajo</a:t>
            </a:r>
            <a:r>
              <a:rPr sz="1200" spc="4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4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Ascenso</a:t>
            </a:r>
            <a:r>
              <a:rPr sz="1200" spc="4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</a:t>
            </a:r>
            <a:r>
              <a:rPr sz="1200" spc="42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publicado</a:t>
            </a:r>
            <a:r>
              <a:rPr sz="1200" dirty="0">
                <a:latin typeface="Times New Roman"/>
                <a:cs typeface="Times New Roman"/>
              </a:rPr>
              <a:t>	</a:t>
            </a:r>
            <a:r>
              <a:rPr sz="1200" spc="-10" dirty="0">
                <a:latin typeface="Times New Roman"/>
                <a:cs typeface="Times New Roman"/>
              </a:rPr>
              <a:t>4-</a:t>
            </a:r>
            <a:r>
              <a:rPr sz="1200" dirty="0">
                <a:latin typeface="Times New Roman"/>
                <a:cs typeface="Times New Roman"/>
              </a:rPr>
              <a:t>Universidad</a:t>
            </a:r>
            <a:r>
              <a:rPr sz="1200" spc="3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Pedagógica</a:t>
            </a:r>
            <a:r>
              <a:rPr sz="1200" spc="41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Experimental</a:t>
            </a:r>
            <a:endParaRPr sz="1200" dirty="0">
              <a:latin typeface="Times New Roman"/>
              <a:cs typeface="Times New Roman"/>
            </a:endParaRPr>
          </a:p>
          <a:p>
            <a:pPr marL="375285" algn="just">
              <a:lnSpc>
                <a:spcPct val="100000"/>
              </a:lnSpc>
            </a:pPr>
            <a:r>
              <a:rPr sz="1200" spc="-10" dirty="0">
                <a:latin typeface="Times New Roman"/>
                <a:cs typeface="Times New Roman"/>
              </a:rPr>
              <a:t>Libertador.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Caracas.</a:t>
            </a:r>
            <a:endParaRPr sz="1200" dirty="0">
              <a:latin typeface="Times New Roman"/>
              <a:cs typeface="Times New Roman"/>
            </a:endParaRPr>
          </a:p>
          <a:p>
            <a:pPr marL="375285" marR="5715" indent="-36322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Cortina,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Adela;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Castiñeira,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Ángel;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Conill,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Jesús;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Domingo,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Agustín;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García,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Domingo.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Lozano,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José </a:t>
            </a:r>
            <a:r>
              <a:rPr sz="1200" dirty="0">
                <a:latin typeface="Times New Roman"/>
                <a:cs typeface="Times New Roman"/>
              </a:rPr>
              <a:t>Félix y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Lozano,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Joseph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María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(1997</a:t>
            </a:r>
            <a:r>
              <a:rPr sz="1200" i="1" dirty="0">
                <a:latin typeface="Times New Roman"/>
                <a:cs typeface="Times New Roman"/>
              </a:rPr>
              <a:t>).</a:t>
            </a:r>
            <a:r>
              <a:rPr sz="1200" i="1" spc="-1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Rentabilidad</a:t>
            </a:r>
            <a:r>
              <a:rPr sz="1200" i="1" spc="-2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de</a:t>
            </a:r>
            <a:r>
              <a:rPr sz="1200" i="1" spc="-2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la</a:t>
            </a:r>
            <a:r>
              <a:rPr sz="1200" i="1" spc="-1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ética</a:t>
            </a:r>
            <a:r>
              <a:rPr sz="1200" i="1" spc="-1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para</a:t>
            </a:r>
            <a:r>
              <a:rPr sz="1200" i="1" spc="-2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la</a:t>
            </a:r>
            <a:r>
              <a:rPr sz="1200" i="1" spc="-2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empresa.</a:t>
            </a:r>
            <a:r>
              <a:rPr sz="1200" i="1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Primera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Edición. Fundación</a:t>
            </a:r>
            <a:r>
              <a:rPr sz="1200" spc="-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Argentaria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-Visor,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C.A.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Madrid.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pp.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141-</a:t>
            </a:r>
            <a:r>
              <a:rPr sz="1200" spc="-20" dirty="0">
                <a:latin typeface="Times New Roman"/>
                <a:cs typeface="Times New Roman"/>
              </a:rPr>
              <a:t>152.</a:t>
            </a:r>
            <a:endParaRPr sz="1200" dirty="0">
              <a:latin typeface="Times New Roman"/>
              <a:cs typeface="Times New Roman"/>
            </a:endParaRPr>
          </a:p>
          <a:p>
            <a:pPr marL="375285" marR="5080" indent="-36322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Cortina,</a:t>
            </a:r>
            <a:r>
              <a:rPr sz="1200" spc="25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22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(2004</a:t>
            </a:r>
            <a:r>
              <a:rPr sz="1200" b="1" i="1" dirty="0">
                <a:latin typeface="Times New Roman"/>
                <a:cs typeface="Times New Roman"/>
              </a:rPr>
              <a:t>)</a:t>
            </a:r>
            <a:r>
              <a:rPr sz="1200" b="1" i="1" spc="250" dirty="0">
                <a:latin typeface="Times New Roman"/>
                <a:cs typeface="Times New Roman"/>
              </a:rPr>
              <a:t>  </a:t>
            </a:r>
            <a:r>
              <a:rPr sz="1200" i="1" dirty="0">
                <a:latin typeface="Times New Roman"/>
                <a:cs typeface="Times New Roman"/>
              </a:rPr>
              <a:t>Las</a:t>
            </a:r>
            <a:r>
              <a:rPr sz="1200" i="1" spc="254" dirty="0">
                <a:latin typeface="Times New Roman"/>
                <a:cs typeface="Times New Roman"/>
              </a:rPr>
              <a:t>  </a:t>
            </a:r>
            <a:r>
              <a:rPr sz="1200" i="1" dirty="0">
                <a:latin typeface="Times New Roman"/>
                <a:cs typeface="Times New Roman"/>
              </a:rPr>
              <a:t>tres</a:t>
            </a:r>
            <a:r>
              <a:rPr sz="1200" i="1" spc="254" dirty="0">
                <a:latin typeface="Times New Roman"/>
                <a:cs typeface="Times New Roman"/>
              </a:rPr>
              <a:t>  </a:t>
            </a:r>
            <a:r>
              <a:rPr sz="1200" i="1" dirty="0">
                <a:latin typeface="Times New Roman"/>
                <a:cs typeface="Times New Roman"/>
              </a:rPr>
              <a:t>edades</a:t>
            </a:r>
            <a:r>
              <a:rPr sz="1200" i="1" spc="250" dirty="0">
                <a:latin typeface="Times New Roman"/>
                <a:cs typeface="Times New Roman"/>
              </a:rPr>
              <a:t>  </a:t>
            </a:r>
            <a:r>
              <a:rPr sz="1200" i="1" dirty="0">
                <a:latin typeface="Times New Roman"/>
                <a:cs typeface="Times New Roman"/>
              </a:rPr>
              <a:t>de</a:t>
            </a:r>
            <a:r>
              <a:rPr sz="1200" i="1" spc="250" dirty="0">
                <a:latin typeface="Times New Roman"/>
                <a:cs typeface="Times New Roman"/>
              </a:rPr>
              <a:t>  </a:t>
            </a:r>
            <a:r>
              <a:rPr sz="1200" i="1" dirty="0">
                <a:latin typeface="Times New Roman"/>
                <a:cs typeface="Times New Roman"/>
              </a:rPr>
              <a:t>la</a:t>
            </a:r>
            <a:r>
              <a:rPr sz="1200" i="1" spc="254" dirty="0">
                <a:latin typeface="Times New Roman"/>
                <a:cs typeface="Times New Roman"/>
              </a:rPr>
              <a:t>  </a:t>
            </a:r>
            <a:r>
              <a:rPr sz="1200" i="1" dirty="0">
                <a:latin typeface="Times New Roman"/>
                <a:cs typeface="Times New Roman"/>
              </a:rPr>
              <a:t>ética</a:t>
            </a:r>
            <a:r>
              <a:rPr sz="1200" i="1" spc="250" dirty="0">
                <a:latin typeface="Times New Roman"/>
                <a:cs typeface="Times New Roman"/>
              </a:rPr>
              <a:t>  </a:t>
            </a:r>
            <a:r>
              <a:rPr sz="1200" i="1" dirty="0">
                <a:latin typeface="Times New Roman"/>
                <a:cs typeface="Times New Roman"/>
              </a:rPr>
              <a:t>empresarial</a:t>
            </a:r>
            <a:r>
              <a:rPr sz="1200" dirty="0">
                <a:latin typeface="Times New Roman"/>
                <a:cs typeface="Times New Roman"/>
              </a:rPr>
              <a:t>.</a:t>
            </a:r>
            <a:r>
              <a:rPr sz="1200" spc="254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5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http:/www</a:t>
            </a:r>
            <a:r>
              <a:rPr sz="1200" spc="250" dirty="0">
                <a:latin typeface="Times New Roman"/>
                <a:cs typeface="Times New Roman"/>
              </a:rPr>
              <a:t>  </a:t>
            </a:r>
            <a:r>
              <a:rPr sz="1200" spc="-10" dirty="0">
                <a:latin typeface="Times New Roman"/>
                <a:cs typeface="Times New Roman"/>
              </a:rPr>
              <a:t>chile-</a:t>
            </a:r>
            <a:r>
              <a:rPr sz="1200" spc="-25" dirty="0">
                <a:latin typeface="Times New Roman"/>
                <a:cs typeface="Times New Roman"/>
              </a:rPr>
              <a:t>hoy </a:t>
            </a:r>
            <a:r>
              <a:rPr sz="1200" spc="-10" dirty="0">
                <a:latin typeface="Times New Roman"/>
                <a:cs typeface="Times New Roman"/>
              </a:rPr>
              <a:t>delecom.trab/001130.ética.htm.</a:t>
            </a:r>
            <a:endParaRPr sz="1200" dirty="0">
              <a:latin typeface="Times New Roman"/>
              <a:cs typeface="Times New Roman"/>
            </a:endParaRPr>
          </a:p>
          <a:p>
            <a:pPr marL="12700" algn="just">
              <a:lnSpc>
                <a:spcPct val="100000"/>
              </a:lnSpc>
              <a:spcBef>
                <a:spcPts val="5"/>
              </a:spcBef>
            </a:pPr>
            <a:r>
              <a:rPr sz="1200" dirty="0">
                <a:latin typeface="Times New Roman"/>
                <a:cs typeface="Times New Roman"/>
              </a:rPr>
              <a:t>Etkin,</a:t>
            </a:r>
            <a:r>
              <a:rPr sz="1200" spc="4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Jorge</a:t>
            </a:r>
            <a:r>
              <a:rPr sz="1200" spc="4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(1996).</a:t>
            </a:r>
            <a:r>
              <a:rPr sz="1200" spc="42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La</a:t>
            </a:r>
            <a:r>
              <a:rPr sz="1200" i="1" spc="41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empresa</a:t>
            </a:r>
            <a:r>
              <a:rPr sz="1200" i="1" spc="42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competitiva.</a:t>
            </a:r>
            <a:r>
              <a:rPr sz="1200" i="1" spc="43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Grandeza</a:t>
            </a:r>
            <a:r>
              <a:rPr sz="1200" i="1" spc="42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y</a:t>
            </a:r>
            <a:r>
              <a:rPr sz="1200" i="1" spc="42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decadencia.</a:t>
            </a:r>
            <a:r>
              <a:rPr sz="1200" i="1" spc="42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Un</a:t>
            </a:r>
            <a:r>
              <a:rPr sz="1200" i="1" spc="42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cambio</a:t>
            </a:r>
            <a:r>
              <a:rPr sz="1200" i="1" spc="42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hacia</a:t>
            </a:r>
            <a:r>
              <a:rPr sz="1200" i="1" spc="420" dirty="0">
                <a:latin typeface="Times New Roman"/>
                <a:cs typeface="Times New Roman"/>
              </a:rPr>
              <a:t> </a:t>
            </a:r>
            <a:r>
              <a:rPr sz="1200" i="1" spc="-25" dirty="0">
                <a:latin typeface="Times New Roman"/>
                <a:cs typeface="Times New Roman"/>
              </a:rPr>
              <a:t>una</a:t>
            </a:r>
            <a:endParaRPr sz="1200" dirty="0">
              <a:latin typeface="Times New Roman"/>
              <a:cs typeface="Times New Roman"/>
            </a:endParaRPr>
          </a:p>
          <a:p>
            <a:pPr marL="375285" algn="just">
              <a:lnSpc>
                <a:spcPct val="100000"/>
              </a:lnSpc>
            </a:pPr>
            <a:r>
              <a:rPr sz="1200" i="1" spc="-10" dirty="0">
                <a:latin typeface="Times New Roman"/>
                <a:cs typeface="Times New Roman"/>
              </a:rPr>
              <a:t>organización </a:t>
            </a:r>
            <a:r>
              <a:rPr sz="1200" i="1" dirty="0">
                <a:latin typeface="Times New Roman"/>
                <a:cs typeface="Times New Roman"/>
              </a:rPr>
              <a:t>viable</a:t>
            </a:r>
            <a:r>
              <a:rPr sz="1200" dirty="0">
                <a:latin typeface="Times New Roman"/>
                <a:cs typeface="Times New Roman"/>
              </a:rPr>
              <a:t>.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Mc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Graw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Hill. </a:t>
            </a:r>
            <a:r>
              <a:rPr sz="1200" spc="-10" dirty="0">
                <a:latin typeface="Times New Roman"/>
                <a:cs typeface="Times New Roman"/>
              </a:rPr>
              <a:t>Chile.</a:t>
            </a:r>
            <a:endParaRPr sz="1200" dirty="0">
              <a:latin typeface="Times New Roman"/>
              <a:cs typeface="Times New Roman"/>
            </a:endParaRPr>
          </a:p>
          <a:p>
            <a:pPr marL="375285" marR="8255" indent="-36322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Ferrer</a:t>
            </a:r>
            <a:r>
              <a:rPr sz="1200" spc="10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Soto,</a:t>
            </a:r>
            <a:r>
              <a:rPr sz="1200" spc="10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Juliana.</a:t>
            </a:r>
            <a:r>
              <a:rPr sz="1200" spc="11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(2006).</a:t>
            </a:r>
            <a:r>
              <a:rPr sz="1200" spc="105" dirty="0">
                <a:latin typeface="Times New Roman"/>
                <a:cs typeface="Times New Roman"/>
              </a:rPr>
              <a:t>  </a:t>
            </a:r>
            <a:r>
              <a:rPr sz="1200" i="1" dirty="0">
                <a:latin typeface="Times New Roman"/>
                <a:cs typeface="Times New Roman"/>
              </a:rPr>
              <a:t>La</a:t>
            </a:r>
            <a:r>
              <a:rPr sz="1200" i="1" spc="100" dirty="0">
                <a:latin typeface="Times New Roman"/>
                <a:cs typeface="Times New Roman"/>
              </a:rPr>
              <a:t>  </a:t>
            </a:r>
            <a:r>
              <a:rPr sz="1200" i="1" dirty="0">
                <a:latin typeface="Times New Roman"/>
                <a:cs typeface="Times New Roman"/>
              </a:rPr>
              <a:t>Corresponsabilidad</a:t>
            </a:r>
            <a:r>
              <a:rPr sz="1200" i="1" spc="110" dirty="0">
                <a:latin typeface="Times New Roman"/>
                <a:cs typeface="Times New Roman"/>
              </a:rPr>
              <a:t>  </a:t>
            </a:r>
            <a:r>
              <a:rPr sz="1200" i="1" dirty="0">
                <a:latin typeface="Times New Roman"/>
                <a:cs typeface="Times New Roman"/>
              </a:rPr>
              <a:t>como</a:t>
            </a:r>
            <a:r>
              <a:rPr sz="1200" i="1" spc="105" dirty="0">
                <a:latin typeface="Times New Roman"/>
                <a:cs typeface="Times New Roman"/>
              </a:rPr>
              <a:t>  </a:t>
            </a:r>
            <a:r>
              <a:rPr sz="1200" i="1" dirty="0">
                <a:latin typeface="Times New Roman"/>
                <a:cs typeface="Times New Roman"/>
              </a:rPr>
              <a:t>principio</a:t>
            </a:r>
            <a:r>
              <a:rPr sz="1200" i="1" spc="110" dirty="0">
                <a:latin typeface="Times New Roman"/>
                <a:cs typeface="Times New Roman"/>
              </a:rPr>
              <a:t>  </a:t>
            </a:r>
            <a:r>
              <a:rPr sz="1200" i="1" dirty="0">
                <a:latin typeface="Times New Roman"/>
                <a:cs typeface="Times New Roman"/>
              </a:rPr>
              <a:t>rector</a:t>
            </a:r>
            <a:r>
              <a:rPr sz="1200" i="1" spc="110" dirty="0">
                <a:latin typeface="Times New Roman"/>
                <a:cs typeface="Times New Roman"/>
              </a:rPr>
              <a:t>  </a:t>
            </a:r>
            <a:r>
              <a:rPr sz="1200" i="1" dirty="0">
                <a:latin typeface="Times New Roman"/>
                <a:cs typeface="Times New Roman"/>
              </a:rPr>
              <a:t>para</a:t>
            </a:r>
            <a:r>
              <a:rPr sz="1200" i="1" spc="105" dirty="0">
                <a:latin typeface="Times New Roman"/>
                <a:cs typeface="Times New Roman"/>
              </a:rPr>
              <a:t>  </a:t>
            </a:r>
            <a:r>
              <a:rPr sz="1200" i="1" dirty="0">
                <a:latin typeface="Times New Roman"/>
                <a:cs typeface="Times New Roman"/>
              </a:rPr>
              <a:t>el</a:t>
            </a:r>
            <a:r>
              <a:rPr sz="1200" i="1" spc="110" dirty="0">
                <a:latin typeface="Times New Roman"/>
                <a:cs typeface="Times New Roman"/>
              </a:rPr>
              <a:t>  </a:t>
            </a:r>
            <a:r>
              <a:rPr sz="1200" i="1" spc="-10" dirty="0">
                <a:latin typeface="Times New Roman"/>
                <a:cs typeface="Times New Roman"/>
              </a:rPr>
              <a:t>Servicio </a:t>
            </a:r>
            <a:r>
              <a:rPr sz="1200" i="1" dirty="0">
                <a:latin typeface="Times New Roman"/>
                <a:cs typeface="Times New Roman"/>
              </a:rPr>
              <a:t>Comunitario</a:t>
            </a:r>
            <a:r>
              <a:rPr sz="1200" i="1" spc="-1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desde</a:t>
            </a:r>
            <a:r>
              <a:rPr sz="1200" i="1" spc="-2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las</a:t>
            </a:r>
            <a:r>
              <a:rPr sz="1200" i="1" spc="-1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Universidades</a:t>
            </a:r>
            <a:r>
              <a:rPr sz="1200" i="1" spc="-15" dirty="0">
                <a:latin typeface="Times New Roman"/>
                <a:cs typeface="Times New Roman"/>
              </a:rPr>
              <a:t> </a:t>
            </a:r>
            <a:r>
              <a:rPr sz="1200" i="1" spc="-10" dirty="0">
                <a:latin typeface="Times New Roman"/>
                <a:cs typeface="Times New Roman"/>
              </a:rPr>
              <a:t>Venezolanas</a:t>
            </a:r>
            <a:r>
              <a:rPr sz="1200" spc="-10" dirty="0">
                <a:latin typeface="Times New Roman"/>
                <a:cs typeface="Times New Roman"/>
              </a:rPr>
              <a:t>.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Trabajo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Final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presentado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Postdoctorado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Gerencia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Organizaciones. Universidad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Rafael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Belloso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Chacín.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p.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12.</a:t>
            </a:r>
            <a:endParaRPr sz="1200" dirty="0">
              <a:latin typeface="Times New Roman"/>
              <a:cs typeface="Times New Roman"/>
            </a:endParaRPr>
          </a:p>
          <a:p>
            <a:pPr marL="375285" marR="5080" indent="-36322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Figueroa,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Luis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(2005).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Formación</a:t>
            </a:r>
            <a:r>
              <a:rPr sz="1200" i="1" spc="16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Docente:</a:t>
            </a:r>
            <a:r>
              <a:rPr sz="1200" i="1" spc="16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Complejidad</a:t>
            </a:r>
            <a:r>
              <a:rPr sz="1200" i="1" spc="18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y</a:t>
            </a:r>
            <a:r>
              <a:rPr sz="1200" i="1" spc="15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profesionalización</a:t>
            </a:r>
            <a:r>
              <a:rPr sz="1200" b="1" i="1" dirty="0">
                <a:latin typeface="Times New Roman"/>
                <a:cs typeface="Times New Roman"/>
              </a:rPr>
              <a:t>.</a:t>
            </a:r>
            <a:r>
              <a:rPr sz="1200" b="1" i="1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Revista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ETHOS </a:t>
            </a:r>
            <a:r>
              <a:rPr sz="1200" dirty="0">
                <a:latin typeface="Times New Roman"/>
                <a:cs typeface="Times New Roman"/>
              </a:rPr>
              <a:t>Educativos.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No.35.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enero-</a:t>
            </a:r>
            <a:r>
              <a:rPr sz="1200" dirty="0">
                <a:latin typeface="Times New Roman"/>
                <a:cs typeface="Times New Roman"/>
              </a:rPr>
              <a:t>abril.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México</a:t>
            </a:r>
            <a:endParaRPr sz="1200" dirty="0">
              <a:latin typeface="Times New Roman"/>
              <a:cs typeface="Times New Roman"/>
            </a:endParaRPr>
          </a:p>
          <a:p>
            <a:pPr marL="375285" marR="6350" indent="-363220" algn="just">
              <a:lnSpc>
                <a:spcPct val="100000"/>
              </a:lnSpc>
              <a:tabLst>
                <a:tab pos="2343150" algn="l"/>
                <a:tab pos="4452620" algn="l"/>
                <a:tab pos="5993765" algn="l"/>
              </a:tabLst>
            </a:pPr>
            <a:r>
              <a:rPr sz="1200" dirty="0">
                <a:latin typeface="Times New Roman"/>
                <a:cs typeface="Times New Roman"/>
              </a:rPr>
              <a:t>Herrera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C,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(2005)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Consideraciones</a:t>
            </a:r>
            <a:r>
              <a:rPr sz="1200" i="1" spc="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sobre</a:t>
            </a:r>
            <a:r>
              <a:rPr sz="1200" i="1" spc="-1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la</a:t>
            </a:r>
            <a:r>
              <a:rPr sz="1200" i="1" spc="1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Ley</a:t>
            </a:r>
            <a:r>
              <a:rPr sz="1200" i="1" spc="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de</a:t>
            </a:r>
            <a:r>
              <a:rPr sz="1200" i="1" spc="-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Servicio</a:t>
            </a:r>
            <a:r>
              <a:rPr sz="1200" i="1" spc="1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Comunitario del</a:t>
            </a:r>
            <a:r>
              <a:rPr sz="1200" i="1" spc="1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Estudiante</a:t>
            </a:r>
            <a:r>
              <a:rPr sz="1200" i="1" spc="1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de</a:t>
            </a:r>
            <a:r>
              <a:rPr sz="1200" i="1" spc="-10" dirty="0">
                <a:solidFill>
                  <a:schemeClr val="tx1"/>
                </a:solidFill>
                <a:latin typeface="Times New Roman"/>
                <a:cs typeface="Times New Roman"/>
              </a:rPr>
              <a:t> Educación Superior</a:t>
            </a:r>
            <a:r>
              <a:rPr sz="1200" b="1" i="1" spc="-10" dirty="0">
                <a:solidFill>
                  <a:schemeClr val="tx1"/>
                </a:solidFill>
                <a:latin typeface="Times New Roman"/>
                <a:cs typeface="Times New Roman"/>
              </a:rPr>
              <a:t>.</a:t>
            </a:r>
            <a:r>
              <a:rPr sz="1200" b="1" i="1" dirty="0">
                <a:solidFill>
                  <a:schemeClr val="tx1"/>
                </a:solidFill>
                <a:latin typeface="Times New Roman"/>
                <a:cs typeface="Times New Roman"/>
              </a:rPr>
              <a:t>	</a:t>
            </a:r>
            <a:r>
              <a:rPr sz="1200" spc="-10" dirty="0">
                <a:solidFill>
                  <a:schemeClr val="tx1"/>
                </a:solidFill>
                <a:latin typeface="Times New Roman"/>
                <a:cs typeface="Times New Roman"/>
              </a:rPr>
              <a:t>Documento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	</a:t>
            </a:r>
            <a:r>
              <a:rPr sz="1200" spc="-25" dirty="0">
                <a:solidFill>
                  <a:schemeClr val="tx1"/>
                </a:solidFill>
                <a:latin typeface="Times New Roman"/>
                <a:cs typeface="Times New Roman"/>
              </a:rPr>
              <a:t>en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	</a:t>
            </a:r>
            <a:r>
              <a:rPr sz="1200" spc="-10" dirty="0">
                <a:solidFill>
                  <a:schemeClr val="tx1"/>
                </a:solidFill>
                <a:latin typeface="Times New Roman"/>
                <a:cs typeface="Times New Roman"/>
              </a:rPr>
              <a:t>línea. Disponibleen:</a:t>
            </a:r>
            <a:r>
              <a:rPr sz="1200" spc="-10" dirty="0">
                <a:solidFill>
                  <a:schemeClr val="tx1"/>
                </a:solidFill>
                <a:latin typeface="Times New Roman"/>
                <a:cs typeface="Times New Roman"/>
                <a:hlinkClick r:id="rId1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http://www.unesco.org.ve/documentosinteres/venezuela/ConsideracionesLeyServic</a:t>
            </a:r>
            <a:r>
              <a:rPr sz="1200" spc="-1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ioComunitari</a:t>
            </a:r>
            <a:r>
              <a:rPr sz="1200" spc="-6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chemeClr val="tx1"/>
                </a:solidFill>
                <a:latin typeface="Times New Roman"/>
                <a:cs typeface="Times New Roman"/>
              </a:rPr>
              <a:t>oCarlosHerrera.pdf</a:t>
            </a:r>
            <a:endParaRPr sz="1200" dirty="0">
              <a:solidFill>
                <a:schemeClr val="tx1"/>
              </a:solidFill>
              <a:latin typeface="Times New Roman"/>
              <a:cs typeface="Times New Roman"/>
            </a:endParaRPr>
          </a:p>
          <a:p>
            <a:pPr marL="375285" marR="6985" indent="-363220" algn="just">
              <a:lnSpc>
                <a:spcPct val="100000"/>
              </a:lnSpc>
            </a:pP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Orellana;</a:t>
            </a:r>
            <a:r>
              <a:rPr sz="1200" spc="-2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Sánchez,</a:t>
            </a:r>
            <a:r>
              <a:rPr sz="1200" spc="-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E y</a:t>
            </a:r>
            <a:r>
              <a:rPr sz="1200" spc="-3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Orellana,</a:t>
            </a:r>
            <a:r>
              <a:rPr sz="1200" spc="-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D.</a:t>
            </a:r>
            <a:r>
              <a:rPr sz="1200" spc="-1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(S/A)</a:t>
            </a:r>
            <a:r>
              <a:rPr sz="1200" spc="-1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(2.005)</a:t>
            </a:r>
            <a:r>
              <a:rPr sz="1200" spc="-1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La</a:t>
            </a:r>
            <a:r>
              <a:rPr sz="1200" i="1" spc="-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Responsabilidad</a:t>
            </a:r>
            <a:r>
              <a:rPr sz="1200" i="1" spc="-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Social</a:t>
            </a:r>
            <a:r>
              <a:rPr sz="1200" i="1" spc="-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Universitaria.</a:t>
            </a:r>
            <a:r>
              <a:rPr sz="1200" spc="-10" dirty="0">
                <a:solidFill>
                  <a:schemeClr val="tx1"/>
                </a:solidFill>
                <a:latin typeface="Times New Roman"/>
                <a:cs typeface="Times New Roman"/>
              </a:rPr>
              <a:t> Disponible en:</a:t>
            </a:r>
            <a:r>
              <a:rPr sz="1200" spc="-10" dirty="0">
                <a:solidFill>
                  <a:schemeClr val="tx1"/>
                </a:solidFill>
                <a:latin typeface="Times New Roman"/>
                <a:cs typeface="Times New Roman"/>
                <a:hlinkClick r:id="rId1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http://www.redeconomia.org.ve/documentos/desageren/rsuniv.pdf</a:t>
            </a:r>
            <a:endParaRPr sz="1200" dirty="0">
              <a:solidFill>
                <a:schemeClr val="tx1"/>
              </a:solidFill>
              <a:latin typeface="Times New Roman"/>
              <a:cs typeface="Times New Roman"/>
            </a:endParaRPr>
          </a:p>
          <a:p>
            <a:pPr marL="50800" algn="just">
              <a:lnSpc>
                <a:spcPct val="100000"/>
              </a:lnSpc>
            </a:pP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Lozano,</a:t>
            </a:r>
            <a:r>
              <a:rPr sz="1200" spc="-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Josep</a:t>
            </a:r>
            <a:r>
              <a:rPr sz="1200" spc="-5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(1999).</a:t>
            </a:r>
            <a:r>
              <a:rPr sz="1200" spc="-3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Ética</a:t>
            </a:r>
            <a:r>
              <a:rPr sz="1200" i="1" spc="-3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y</a:t>
            </a:r>
            <a:r>
              <a:rPr sz="1200" i="1" spc="-3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Empresa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.</a:t>
            </a:r>
            <a:r>
              <a:rPr sz="1200" spc="-4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Editorial</a:t>
            </a:r>
            <a:r>
              <a:rPr sz="1200" spc="-2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Trotta.</a:t>
            </a:r>
            <a:r>
              <a:rPr sz="1200" spc="-3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chemeClr val="tx1"/>
                </a:solidFill>
                <a:latin typeface="Times New Roman"/>
                <a:cs typeface="Times New Roman"/>
              </a:rPr>
              <a:t>México.</a:t>
            </a:r>
            <a:endParaRPr sz="1200" dirty="0">
              <a:solidFill>
                <a:schemeClr val="tx1"/>
              </a:solidFill>
              <a:latin typeface="Times New Roman"/>
              <a:cs typeface="Times New Roman"/>
            </a:endParaRPr>
          </a:p>
          <a:p>
            <a:pPr marL="375285" marR="6350" indent="-325120" algn="just">
              <a:lnSpc>
                <a:spcPct val="100000"/>
              </a:lnSpc>
            </a:pP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Quiñones,</a:t>
            </a:r>
            <a:r>
              <a:rPr sz="1200" spc="47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Y</a:t>
            </a:r>
            <a:r>
              <a:rPr sz="1200" spc="41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(2007).</a:t>
            </a:r>
            <a:r>
              <a:rPr sz="1200" spc="47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Ley</a:t>
            </a:r>
            <a:r>
              <a:rPr sz="1200" i="1" spc="46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de</a:t>
            </a:r>
            <a:r>
              <a:rPr sz="1200" i="1" spc="46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servicio</a:t>
            </a:r>
            <a:r>
              <a:rPr sz="1200" i="1" spc="484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comunitario</a:t>
            </a:r>
            <a:r>
              <a:rPr sz="1200" i="1" spc="48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del</a:t>
            </a:r>
            <a:r>
              <a:rPr sz="1200" i="1" spc="47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estudiante</a:t>
            </a:r>
            <a:r>
              <a:rPr sz="1200" i="1" spc="48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de</a:t>
            </a:r>
            <a:r>
              <a:rPr sz="1200" i="1" spc="459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educación</a:t>
            </a:r>
            <a:r>
              <a:rPr sz="1200" i="1" spc="47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superior.</a:t>
            </a:r>
            <a:r>
              <a:rPr sz="1200" i="1" spc="45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spc="-25" dirty="0">
                <a:solidFill>
                  <a:schemeClr val="tx1"/>
                </a:solidFill>
                <a:latin typeface="Times New Roman"/>
                <a:cs typeface="Times New Roman"/>
              </a:rPr>
              <a:t>En </a:t>
            </a:r>
            <a:r>
              <a:rPr sz="1200" spc="-10" dirty="0">
                <a:solidFill>
                  <a:schemeClr val="tx1"/>
                </a:solidFill>
                <a:latin typeface="Times New Roman"/>
                <a:cs typeface="Times New Roman"/>
              </a:rPr>
              <a:t>Monografias.com</a:t>
            </a:r>
            <a:endParaRPr sz="1200" dirty="0">
              <a:solidFill>
                <a:schemeClr val="tx1"/>
              </a:solidFill>
              <a:latin typeface="Times New Roman"/>
              <a:cs typeface="Times New Roman"/>
            </a:endParaRPr>
          </a:p>
        </p:txBody>
      </p:sp>
      <p:pic>
        <p:nvPicPr>
          <p:cNvPr id="17" name="object 17"/>
          <p:cNvPicPr/>
          <p:nvPr/>
        </p:nvPicPr>
        <p:blipFill>
          <a:blip r:embed="rId15" cstate="print"/>
          <a:stretch>
            <a:fillRect/>
          </a:stretch>
        </p:blipFill>
        <p:spPr>
          <a:xfrm>
            <a:off x="4581144" y="165671"/>
            <a:ext cx="1805304" cy="893889"/>
          </a:xfrm>
          <a:prstGeom prst="rect">
            <a:avLst/>
          </a:prstGeom>
        </p:spPr>
      </p:pic>
      <p:sp>
        <p:nvSpPr>
          <p:cNvPr id="18" name="object 18"/>
          <p:cNvSpPr txBox="1"/>
          <p:nvPr/>
        </p:nvSpPr>
        <p:spPr>
          <a:xfrm>
            <a:off x="1216863" y="8261840"/>
            <a:ext cx="4410710" cy="372745"/>
          </a:xfrm>
          <a:prstGeom prst="rect">
            <a:avLst/>
          </a:prstGeom>
        </p:spPr>
        <p:txBody>
          <a:bodyPr vert="horz" wrap="square" lIns="0" tIns="6350" rIns="0" bIns="0" rtlCol="0">
            <a:spAutoFit/>
          </a:bodyPr>
          <a:lstStyle/>
          <a:p>
            <a:pPr marL="925830" marR="5080" indent="-913765">
              <a:lnSpc>
                <a:spcPts val="1400"/>
              </a:lnSpc>
              <a:spcBef>
                <a:spcPts val="50"/>
              </a:spcBef>
            </a:pPr>
            <a:r>
              <a:rPr sz="1200" b="1" dirty="0">
                <a:latin typeface="Times New Roman"/>
                <a:cs typeface="Times New Roman"/>
              </a:rPr>
              <a:t>El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Hacer</a:t>
            </a:r>
            <a:r>
              <a:rPr sz="1200" b="1" spc="-4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del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Servicio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Comunitario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en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la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Formación</a:t>
            </a:r>
            <a:r>
              <a:rPr sz="1200" b="1" spc="27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Ética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Social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spc="-25" dirty="0">
                <a:latin typeface="Times New Roman"/>
                <a:cs typeface="Times New Roman"/>
              </a:rPr>
              <a:t>de </a:t>
            </a:r>
            <a:r>
              <a:rPr sz="1200" b="1" dirty="0">
                <a:latin typeface="Times New Roman"/>
                <a:cs typeface="Times New Roman"/>
              </a:rPr>
              <a:t>los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Estudiantes</a:t>
            </a:r>
            <a:r>
              <a:rPr sz="1200" b="1" spc="-4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del</a:t>
            </a:r>
            <a:r>
              <a:rPr sz="1200" b="1" spc="-1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Sector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Universitario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2715260" y="8823586"/>
            <a:ext cx="1704339" cy="1943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410"/>
              </a:lnSpc>
            </a:pPr>
            <a:r>
              <a:rPr sz="1200" b="1" dirty="0">
                <a:latin typeface="Times New Roman"/>
                <a:cs typeface="Times New Roman"/>
              </a:rPr>
              <a:t>Especialista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Lelis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Rondón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20" name="object 20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07645">
              <a:lnSpc>
                <a:spcPts val="1410"/>
              </a:lnSpc>
            </a:pPr>
            <a:fld id="{81D60167-4931-47E6-BA6A-407CBD079E47}" type="slidenum">
              <a:rPr b="1" spc="-25" dirty="0">
                <a:latin typeface="Times New Roman"/>
                <a:cs typeface="Times New Roman"/>
              </a:rPr>
              <a:t>92</a:t>
            </a:fld>
            <a:endParaRPr b="1" spc="-25" dirty="0">
              <a:latin typeface="Times New Roman"/>
              <a:cs typeface="Times New Roman"/>
            </a:endParaRPr>
          </a:p>
        </p:txBody>
      </p:sp>
      <p:grpSp>
        <p:nvGrpSpPr>
          <p:cNvPr id="21" name="Grupo 20">
            <a:extLst>
              <a:ext uri="{FF2B5EF4-FFF2-40B4-BE49-F238E27FC236}">
                <a16:creationId xmlns:a16="http://schemas.microsoft.com/office/drawing/2014/main" id="{B7A27C61-0762-8F29-7D98-3BA3404D72C0}"/>
              </a:ext>
            </a:extLst>
          </p:cNvPr>
          <p:cNvGrpSpPr/>
          <p:nvPr/>
        </p:nvGrpSpPr>
        <p:grpSpPr>
          <a:xfrm>
            <a:off x="109728" y="88391"/>
            <a:ext cx="6665976" cy="1452626"/>
            <a:chOff x="470065" y="1951410"/>
            <a:chExt cx="6665976" cy="1452626"/>
          </a:xfrm>
        </p:grpSpPr>
        <p:grpSp>
          <p:nvGrpSpPr>
            <p:cNvPr id="22" name="object 12">
              <a:extLst>
                <a:ext uri="{FF2B5EF4-FFF2-40B4-BE49-F238E27FC236}">
                  <a16:creationId xmlns:a16="http://schemas.microsoft.com/office/drawing/2014/main" id="{BF8C7D92-D311-0BCB-18BF-F57679A9E6B0}"/>
                </a:ext>
              </a:extLst>
            </p:cNvPr>
            <p:cNvGrpSpPr/>
            <p:nvPr/>
          </p:nvGrpSpPr>
          <p:grpSpPr>
            <a:xfrm>
              <a:off x="470065" y="1951664"/>
              <a:ext cx="6665976" cy="1452372"/>
              <a:chOff x="96011" y="115823"/>
              <a:chExt cx="6665976" cy="1452372"/>
            </a:xfrm>
          </p:grpSpPr>
          <p:pic>
            <p:nvPicPr>
              <p:cNvPr id="26" name="object 13">
                <a:extLst>
                  <a:ext uri="{FF2B5EF4-FFF2-40B4-BE49-F238E27FC236}">
                    <a16:creationId xmlns:a16="http://schemas.microsoft.com/office/drawing/2014/main" id="{6526B3AF-6209-073E-F6A7-946118C32157}"/>
                  </a:ext>
                </a:extLst>
              </p:cNvPr>
              <p:cNvPicPr/>
              <p:nvPr/>
            </p:nvPicPr>
            <p:blipFill>
              <a:blip r:embed="rId3" cstate="print"/>
              <a:stretch>
                <a:fillRect/>
              </a:stretch>
            </p:blipFill>
            <p:spPr>
              <a:xfrm>
                <a:off x="96011" y="115823"/>
                <a:ext cx="6665976" cy="1452372"/>
              </a:xfrm>
              <a:prstGeom prst="rect">
                <a:avLst/>
              </a:prstGeom>
            </p:spPr>
          </p:pic>
          <p:pic>
            <p:nvPicPr>
              <p:cNvPr id="27" name="object 14">
                <a:extLst>
                  <a:ext uri="{FF2B5EF4-FFF2-40B4-BE49-F238E27FC236}">
                    <a16:creationId xmlns:a16="http://schemas.microsoft.com/office/drawing/2014/main" id="{28CD3FCB-2CF7-5229-D703-7FF8684C1CD9}"/>
                  </a:ext>
                </a:extLst>
              </p:cNvPr>
              <p:cNvPicPr/>
              <p:nvPr/>
            </p:nvPicPr>
            <p:blipFill>
              <a:blip r:embed="rId4" cstate="print"/>
              <a:stretch>
                <a:fillRect/>
              </a:stretch>
            </p:blipFill>
            <p:spPr>
              <a:xfrm>
                <a:off x="142849" y="142875"/>
                <a:ext cx="6572275" cy="1358646"/>
              </a:xfrm>
              <a:prstGeom prst="rect">
                <a:avLst/>
              </a:prstGeom>
            </p:spPr>
          </p:pic>
          <p:sp>
            <p:nvSpPr>
              <p:cNvPr id="28" name="object 15">
                <a:extLst>
                  <a:ext uri="{FF2B5EF4-FFF2-40B4-BE49-F238E27FC236}">
                    <a16:creationId xmlns:a16="http://schemas.microsoft.com/office/drawing/2014/main" id="{6CC6A161-FA50-3993-2C34-2E7DE7E56BB8}"/>
                  </a:ext>
                </a:extLst>
              </p:cNvPr>
              <p:cNvSpPr/>
              <p:nvPr/>
            </p:nvSpPr>
            <p:spPr>
              <a:xfrm>
                <a:off x="142849" y="142875"/>
                <a:ext cx="6572884" cy="1358900"/>
              </a:xfrm>
              <a:custGeom>
                <a:avLst/>
                <a:gdLst/>
                <a:ahLst/>
                <a:cxnLst/>
                <a:rect l="l" t="t" r="r" b="b"/>
                <a:pathLst>
                  <a:path w="6572884" h="1358900">
                    <a:moveTo>
                      <a:pt x="0" y="226441"/>
                    </a:moveTo>
                    <a:lnTo>
                      <a:pt x="4600" y="180795"/>
                    </a:lnTo>
                    <a:lnTo>
                      <a:pt x="17795" y="138285"/>
                    </a:lnTo>
                    <a:lnTo>
                      <a:pt x="38673" y="99820"/>
                    </a:lnTo>
                    <a:lnTo>
                      <a:pt x="66324" y="66309"/>
                    </a:lnTo>
                    <a:lnTo>
                      <a:pt x="99837" y="38663"/>
                    </a:lnTo>
                    <a:lnTo>
                      <a:pt x="138301" y="17789"/>
                    </a:lnTo>
                    <a:lnTo>
                      <a:pt x="180806" y="4599"/>
                    </a:lnTo>
                    <a:lnTo>
                      <a:pt x="226440" y="0"/>
                    </a:lnTo>
                    <a:lnTo>
                      <a:pt x="6345834" y="0"/>
                    </a:lnTo>
                    <a:lnTo>
                      <a:pt x="6391480" y="4599"/>
                    </a:lnTo>
                    <a:lnTo>
                      <a:pt x="6433990" y="17789"/>
                    </a:lnTo>
                    <a:lnTo>
                      <a:pt x="6472455" y="38663"/>
                    </a:lnTo>
                    <a:lnTo>
                      <a:pt x="6505965" y="66309"/>
                    </a:lnTo>
                    <a:lnTo>
                      <a:pt x="6533612" y="99820"/>
                    </a:lnTo>
                    <a:lnTo>
                      <a:pt x="6554485" y="138285"/>
                    </a:lnTo>
                    <a:lnTo>
                      <a:pt x="6567676" y="180795"/>
                    </a:lnTo>
                    <a:lnTo>
                      <a:pt x="6572275" y="226441"/>
                    </a:lnTo>
                    <a:lnTo>
                      <a:pt x="6572275" y="1132204"/>
                    </a:lnTo>
                    <a:lnTo>
                      <a:pt x="6567676" y="1177850"/>
                    </a:lnTo>
                    <a:lnTo>
                      <a:pt x="6554485" y="1220360"/>
                    </a:lnTo>
                    <a:lnTo>
                      <a:pt x="6533612" y="1258825"/>
                    </a:lnTo>
                    <a:lnTo>
                      <a:pt x="6505965" y="1292336"/>
                    </a:lnTo>
                    <a:lnTo>
                      <a:pt x="6472455" y="1319982"/>
                    </a:lnTo>
                    <a:lnTo>
                      <a:pt x="6433990" y="1340856"/>
                    </a:lnTo>
                    <a:lnTo>
                      <a:pt x="6391480" y="1354046"/>
                    </a:lnTo>
                    <a:lnTo>
                      <a:pt x="6345834" y="1358646"/>
                    </a:lnTo>
                    <a:lnTo>
                      <a:pt x="226440" y="1358646"/>
                    </a:lnTo>
                    <a:lnTo>
                      <a:pt x="180806" y="1354046"/>
                    </a:lnTo>
                    <a:lnTo>
                      <a:pt x="138301" y="1340856"/>
                    </a:lnTo>
                    <a:lnTo>
                      <a:pt x="99837" y="1319982"/>
                    </a:lnTo>
                    <a:lnTo>
                      <a:pt x="66324" y="1292336"/>
                    </a:lnTo>
                    <a:lnTo>
                      <a:pt x="38673" y="1258825"/>
                    </a:lnTo>
                    <a:lnTo>
                      <a:pt x="17795" y="1220360"/>
                    </a:lnTo>
                    <a:lnTo>
                      <a:pt x="4600" y="1177850"/>
                    </a:lnTo>
                    <a:lnTo>
                      <a:pt x="0" y="1132204"/>
                    </a:lnTo>
                    <a:lnTo>
                      <a:pt x="0" y="226441"/>
                    </a:lnTo>
                    <a:close/>
                  </a:path>
                </a:pathLst>
              </a:custGeom>
              <a:ln w="9525">
                <a:solidFill>
                  <a:srgbClr val="55CE74"/>
                </a:solidFill>
              </a:ln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pic>
            <p:nvPicPr>
              <p:cNvPr id="29" name="object 16">
                <a:extLst>
                  <a:ext uri="{FF2B5EF4-FFF2-40B4-BE49-F238E27FC236}">
                    <a16:creationId xmlns:a16="http://schemas.microsoft.com/office/drawing/2014/main" id="{78001898-C578-6BF1-68D5-396E05AB92BA}"/>
                  </a:ext>
                </a:extLst>
              </p:cNvPr>
              <p:cNvPicPr/>
              <p:nvPr/>
            </p:nvPicPr>
            <p:blipFill>
              <a:blip r:embed="rId5" cstate="print"/>
              <a:stretch>
                <a:fillRect/>
              </a:stretch>
            </p:blipFill>
            <p:spPr>
              <a:xfrm>
                <a:off x="2500248" y="305930"/>
                <a:ext cx="1714500" cy="733945"/>
              </a:xfrm>
              <a:prstGeom prst="rect">
                <a:avLst/>
              </a:prstGeom>
            </p:spPr>
          </p:pic>
        </p:grpSp>
        <p:sp>
          <p:nvSpPr>
            <p:cNvPr id="23" name="object 16">
              <a:extLst>
                <a:ext uri="{FF2B5EF4-FFF2-40B4-BE49-F238E27FC236}">
                  <a16:creationId xmlns:a16="http://schemas.microsoft.com/office/drawing/2014/main" id="{CCAE1E02-D5A7-AFC1-B990-52F1F96D8847}"/>
                </a:ext>
              </a:extLst>
            </p:cNvPr>
            <p:cNvSpPr txBox="1"/>
            <p:nvPr/>
          </p:nvSpPr>
          <p:spPr>
            <a:xfrm>
              <a:off x="2775727" y="2875716"/>
              <a:ext cx="3332858" cy="391795"/>
            </a:xfrm>
            <a:prstGeom prst="rect">
              <a:avLst/>
            </a:prstGeom>
            <a:noFill/>
          </p:spPr>
          <p:txBody>
            <a:bodyPr vert="horz" wrap="square" lIns="0" tIns="12700" rIns="0" bIns="0" rtlCol="0">
              <a:spAutoFit/>
            </a:bodyPr>
            <a:lstStyle/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Volumen 4,  Número 1  Enero a Julio 2021</a:t>
              </a:r>
            </a:p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Revista Semestral. Venezuela</a:t>
              </a:r>
              <a:endParaRPr sz="1200" dirty="0">
                <a:latin typeface="Arial"/>
                <a:cs typeface="Arial"/>
              </a:endParaRPr>
            </a:p>
          </p:txBody>
        </p:sp>
        <p:pic>
          <p:nvPicPr>
            <p:cNvPr id="24" name="object 25">
              <a:extLst>
                <a:ext uri="{FF2B5EF4-FFF2-40B4-BE49-F238E27FC236}">
                  <a16:creationId xmlns:a16="http://schemas.microsoft.com/office/drawing/2014/main" id="{A3A2BCAC-5225-29D9-033D-79B9933AE570}"/>
                </a:ext>
              </a:extLst>
            </p:cNvPr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470065" y="2027896"/>
              <a:ext cx="2305662" cy="1053903"/>
            </a:xfrm>
            <a:prstGeom prst="rect">
              <a:avLst/>
            </a:prstGeom>
          </p:spPr>
        </p:pic>
        <p:pic>
          <p:nvPicPr>
            <p:cNvPr id="25" name="object 31">
              <a:extLst>
                <a:ext uri="{FF2B5EF4-FFF2-40B4-BE49-F238E27FC236}">
                  <a16:creationId xmlns:a16="http://schemas.microsoft.com/office/drawing/2014/main" id="{CFFD2DB4-F68C-7574-801E-58021D42BA61}"/>
                </a:ext>
              </a:extLst>
            </p:cNvPr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4932681" y="1951410"/>
              <a:ext cx="1805304" cy="893889"/>
            </a:xfrm>
            <a:prstGeom prst="rect">
              <a:avLst/>
            </a:prstGeom>
          </p:spPr>
        </p:pic>
      </p:grpSp>
    </p:spTree>
  </p:cSld>
  <p:clrMapOvr>
    <a:masterClrMapping/>
  </p:clrMapOvr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94485" y="115823"/>
            <a:ext cx="6669405" cy="8926195"/>
            <a:chOff x="94485" y="115823"/>
            <a:chExt cx="6669405" cy="8926195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204216" y="8700516"/>
              <a:ext cx="6518148" cy="158496"/>
            </a:xfrm>
            <a:prstGeom prst="rect">
              <a:avLst/>
            </a:prstGeom>
          </p:spPr>
        </p:pic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96012" y="115823"/>
              <a:ext cx="6665976" cy="1452372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42849" y="142875"/>
              <a:ext cx="6572275" cy="1358646"/>
            </a:xfrm>
            <a:prstGeom prst="rect">
              <a:avLst/>
            </a:prstGeom>
          </p:spPr>
        </p:pic>
        <p:sp>
          <p:nvSpPr>
            <p:cNvPr id="6" name="object 6"/>
            <p:cNvSpPr/>
            <p:nvPr/>
          </p:nvSpPr>
          <p:spPr>
            <a:xfrm>
              <a:off x="142849" y="142875"/>
              <a:ext cx="6572884" cy="1358900"/>
            </a:xfrm>
            <a:custGeom>
              <a:avLst/>
              <a:gdLst/>
              <a:ahLst/>
              <a:cxnLst/>
              <a:rect l="l" t="t" r="r" b="b"/>
              <a:pathLst>
                <a:path w="6572884" h="1358900">
                  <a:moveTo>
                    <a:pt x="0" y="226441"/>
                  </a:moveTo>
                  <a:lnTo>
                    <a:pt x="4600" y="180795"/>
                  </a:lnTo>
                  <a:lnTo>
                    <a:pt x="17795" y="138285"/>
                  </a:lnTo>
                  <a:lnTo>
                    <a:pt x="38673" y="99820"/>
                  </a:lnTo>
                  <a:lnTo>
                    <a:pt x="66324" y="66309"/>
                  </a:lnTo>
                  <a:lnTo>
                    <a:pt x="99837" y="38663"/>
                  </a:lnTo>
                  <a:lnTo>
                    <a:pt x="138301" y="17789"/>
                  </a:lnTo>
                  <a:lnTo>
                    <a:pt x="180806" y="4599"/>
                  </a:lnTo>
                  <a:lnTo>
                    <a:pt x="226440" y="0"/>
                  </a:lnTo>
                  <a:lnTo>
                    <a:pt x="6345834" y="0"/>
                  </a:lnTo>
                  <a:lnTo>
                    <a:pt x="6391480" y="4599"/>
                  </a:lnTo>
                  <a:lnTo>
                    <a:pt x="6433990" y="17789"/>
                  </a:lnTo>
                  <a:lnTo>
                    <a:pt x="6472455" y="38663"/>
                  </a:lnTo>
                  <a:lnTo>
                    <a:pt x="6505965" y="66309"/>
                  </a:lnTo>
                  <a:lnTo>
                    <a:pt x="6533612" y="99820"/>
                  </a:lnTo>
                  <a:lnTo>
                    <a:pt x="6554485" y="138285"/>
                  </a:lnTo>
                  <a:lnTo>
                    <a:pt x="6567676" y="180795"/>
                  </a:lnTo>
                  <a:lnTo>
                    <a:pt x="6572275" y="226441"/>
                  </a:lnTo>
                  <a:lnTo>
                    <a:pt x="6572275" y="1132204"/>
                  </a:lnTo>
                  <a:lnTo>
                    <a:pt x="6567676" y="1177850"/>
                  </a:lnTo>
                  <a:lnTo>
                    <a:pt x="6554485" y="1220360"/>
                  </a:lnTo>
                  <a:lnTo>
                    <a:pt x="6533612" y="1258825"/>
                  </a:lnTo>
                  <a:lnTo>
                    <a:pt x="6505965" y="1292336"/>
                  </a:lnTo>
                  <a:lnTo>
                    <a:pt x="6472455" y="1319982"/>
                  </a:lnTo>
                  <a:lnTo>
                    <a:pt x="6433990" y="1340856"/>
                  </a:lnTo>
                  <a:lnTo>
                    <a:pt x="6391480" y="1354046"/>
                  </a:lnTo>
                  <a:lnTo>
                    <a:pt x="6345834" y="1358646"/>
                  </a:lnTo>
                  <a:lnTo>
                    <a:pt x="226440" y="1358646"/>
                  </a:lnTo>
                  <a:lnTo>
                    <a:pt x="180806" y="1354046"/>
                  </a:lnTo>
                  <a:lnTo>
                    <a:pt x="138301" y="1340856"/>
                  </a:lnTo>
                  <a:lnTo>
                    <a:pt x="99837" y="1319982"/>
                  </a:lnTo>
                  <a:lnTo>
                    <a:pt x="66324" y="1292336"/>
                  </a:lnTo>
                  <a:lnTo>
                    <a:pt x="38673" y="1258825"/>
                  </a:lnTo>
                  <a:lnTo>
                    <a:pt x="17795" y="1220360"/>
                  </a:lnTo>
                  <a:lnTo>
                    <a:pt x="4600" y="1177850"/>
                  </a:lnTo>
                  <a:lnTo>
                    <a:pt x="0" y="1132204"/>
                  </a:lnTo>
                  <a:lnTo>
                    <a:pt x="0" y="226441"/>
                  </a:lnTo>
                  <a:close/>
                </a:path>
              </a:pathLst>
            </a:custGeom>
            <a:ln w="9525">
              <a:solidFill>
                <a:srgbClr val="55CE7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" name="object 7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2500248" y="305930"/>
              <a:ext cx="1714500" cy="733945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4357750" y="251586"/>
              <a:ext cx="2214626" cy="788289"/>
            </a:xfrm>
            <a:prstGeom prst="rect">
              <a:avLst/>
            </a:prstGeom>
          </p:spPr>
        </p:pic>
        <p:pic>
          <p:nvPicPr>
            <p:cNvPr id="9" name="object 9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2738628" y="1024127"/>
              <a:ext cx="1897379" cy="371855"/>
            </a:xfrm>
            <a:prstGeom prst="rect">
              <a:avLst/>
            </a:prstGeom>
          </p:spPr>
        </p:pic>
        <p:pic>
          <p:nvPicPr>
            <p:cNvPr id="10" name="object 10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4401312" y="1024127"/>
              <a:ext cx="1577339" cy="371855"/>
            </a:xfrm>
            <a:prstGeom prst="rect">
              <a:avLst/>
            </a:prstGeom>
          </p:spPr>
        </p:pic>
        <p:pic>
          <p:nvPicPr>
            <p:cNvPr id="11" name="object 11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3169920" y="1207007"/>
              <a:ext cx="1546859" cy="371855"/>
            </a:xfrm>
            <a:prstGeom prst="rect">
              <a:avLst/>
            </a:prstGeom>
          </p:spPr>
        </p:pic>
        <p:pic>
          <p:nvPicPr>
            <p:cNvPr id="12" name="object 12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4482083" y="1207007"/>
              <a:ext cx="284988" cy="371855"/>
            </a:xfrm>
            <a:prstGeom prst="rect">
              <a:avLst/>
            </a:prstGeom>
          </p:spPr>
        </p:pic>
        <p:pic>
          <p:nvPicPr>
            <p:cNvPr id="13" name="object 13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4571999" y="1207007"/>
              <a:ext cx="1013460" cy="371855"/>
            </a:xfrm>
            <a:prstGeom prst="rect">
              <a:avLst/>
            </a:prstGeom>
          </p:spPr>
        </p:pic>
        <p:pic>
          <p:nvPicPr>
            <p:cNvPr id="14" name="object 14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324612" y="234695"/>
              <a:ext cx="1719072" cy="1341120"/>
            </a:xfrm>
            <a:prstGeom prst="rect">
              <a:avLst/>
            </a:prstGeom>
          </p:spPr>
        </p:pic>
        <p:pic>
          <p:nvPicPr>
            <p:cNvPr id="15" name="object 15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5606795" y="8193022"/>
              <a:ext cx="1092707" cy="848868"/>
            </a:xfrm>
            <a:prstGeom prst="rect">
              <a:avLst/>
            </a:prstGeom>
          </p:spPr>
        </p:pic>
        <p:pic>
          <p:nvPicPr>
            <p:cNvPr id="16" name="object 16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109728" y="8193022"/>
              <a:ext cx="1092708" cy="848868"/>
            </a:xfrm>
            <a:prstGeom prst="rect">
              <a:avLst/>
            </a:prstGeom>
          </p:spPr>
        </p:pic>
      </p:grpSp>
      <p:sp>
        <p:nvSpPr>
          <p:cNvPr id="17" name="object 17"/>
          <p:cNvSpPr txBox="1"/>
          <p:nvPr/>
        </p:nvSpPr>
        <p:spPr>
          <a:xfrm>
            <a:off x="252475" y="1068451"/>
            <a:ext cx="6344920" cy="2726387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033395" marR="730250" indent="-431800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Arial"/>
                <a:cs typeface="Arial"/>
              </a:rPr>
              <a:t>6ta.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Edición</a:t>
            </a:r>
            <a:r>
              <a:rPr sz="1200" b="1" spc="-10" dirty="0">
                <a:latin typeface="Arial"/>
                <a:cs typeface="Arial"/>
              </a:rPr>
              <a:t> Volumen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I</a:t>
            </a:r>
            <a:r>
              <a:rPr sz="1200" b="1" spc="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Enero</a:t>
            </a:r>
            <a:r>
              <a:rPr sz="1200" b="1" spc="-3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a</a:t>
            </a:r>
            <a:r>
              <a:rPr sz="1200" b="1" spc="-2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Julio</a:t>
            </a:r>
            <a:r>
              <a:rPr sz="1200" b="1" spc="-5" dirty="0">
                <a:latin typeface="Arial"/>
                <a:cs typeface="Arial"/>
              </a:rPr>
              <a:t> </a:t>
            </a:r>
            <a:r>
              <a:rPr sz="1200" b="1" spc="-20" dirty="0">
                <a:latin typeface="Arial"/>
                <a:cs typeface="Arial"/>
              </a:rPr>
              <a:t>2021 </a:t>
            </a:r>
            <a:r>
              <a:rPr sz="1200" b="1" dirty="0">
                <a:latin typeface="Arial"/>
                <a:cs typeface="Arial"/>
              </a:rPr>
              <a:t>Revista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Semestral-</a:t>
            </a:r>
            <a:r>
              <a:rPr sz="1200" b="1" spc="-40" dirty="0">
                <a:latin typeface="Arial"/>
                <a:cs typeface="Arial"/>
              </a:rPr>
              <a:t> </a:t>
            </a:r>
            <a:r>
              <a:rPr sz="1200" b="1" spc="-10" dirty="0">
                <a:latin typeface="Arial"/>
                <a:cs typeface="Arial"/>
              </a:rPr>
              <a:t>Venezuela</a:t>
            </a:r>
            <a:endParaRPr sz="1200" dirty="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869"/>
              </a:spcBef>
            </a:pPr>
            <a:endParaRPr sz="1200" dirty="0">
              <a:latin typeface="Arial"/>
              <a:cs typeface="Arial"/>
            </a:endParaRPr>
          </a:p>
          <a:p>
            <a:pPr marL="635" algn="ctr">
              <a:lnSpc>
                <a:spcPct val="100000"/>
              </a:lnSpc>
            </a:pPr>
            <a:r>
              <a:rPr sz="1200" b="1" dirty="0">
                <a:latin typeface="Times New Roman"/>
                <a:cs typeface="Times New Roman"/>
              </a:rPr>
              <a:t>REFERENCIAS</a:t>
            </a:r>
            <a:r>
              <a:rPr sz="1200" b="1" spc="-50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BIBLIOGRÁFICAS</a:t>
            </a:r>
            <a:endParaRPr sz="1200" dirty="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60"/>
              </a:spcBef>
            </a:pPr>
            <a:endParaRPr sz="1200" dirty="0">
              <a:latin typeface="Times New Roman"/>
              <a:cs typeface="Times New Roman"/>
            </a:endParaRPr>
          </a:p>
          <a:p>
            <a:pPr marL="375285" marR="5080" indent="-363220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República Bolivariana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Venezuela.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Constitución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Nacional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(2000)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Gaceta Oficial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Nº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5.453.</a:t>
            </a:r>
            <a:r>
              <a:rPr sz="1200" spc="-10" dirty="0">
                <a:latin typeface="Times New Roman"/>
                <a:cs typeface="Times New Roman"/>
              </a:rPr>
              <a:t> Asamblea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Nacional.</a:t>
            </a:r>
            <a:r>
              <a:rPr sz="1200" spc="-3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Caracas.</a:t>
            </a:r>
            <a:r>
              <a:rPr sz="1200" spc="-3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chemeClr val="tx1"/>
                </a:solidFill>
                <a:latin typeface="Times New Roman"/>
                <a:cs typeface="Times New Roman"/>
              </a:rPr>
              <a:t>Venezuela.</a:t>
            </a:r>
            <a:r>
              <a:rPr sz="1200" spc="-1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(24</a:t>
            </a:r>
            <a:r>
              <a:rPr sz="1200" spc="-3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Marzo</a:t>
            </a:r>
            <a:r>
              <a:rPr sz="1200" spc="-4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chemeClr val="tx1"/>
                </a:solidFill>
                <a:latin typeface="Times New Roman"/>
                <a:cs typeface="Times New Roman"/>
              </a:rPr>
              <a:t>2000).</a:t>
            </a:r>
            <a:endParaRPr sz="1200" dirty="0">
              <a:solidFill>
                <a:schemeClr val="tx1"/>
              </a:solidFill>
              <a:latin typeface="Times New Roman"/>
              <a:cs typeface="Times New Roman"/>
            </a:endParaRPr>
          </a:p>
          <a:p>
            <a:pPr marL="375285" marR="6985" indent="-363220">
              <a:lnSpc>
                <a:spcPct val="100000"/>
              </a:lnSpc>
              <a:spcBef>
                <a:spcPts val="5"/>
              </a:spcBef>
            </a:pP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Rodríguez,</a:t>
            </a:r>
            <a:r>
              <a:rPr sz="1200" spc="14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C.</a:t>
            </a:r>
            <a:r>
              <a:rPr sz="1200" spc="14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(2007).</a:t>
            </a:r>
            <a:r>
              <a:rPr sz="1200" spc="14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Diseño</a:t>
            </a:r>
            <a:r>
              <a:rPr sz="1200" i="1" spc="14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de</a:t>
            </a:r>
            <a:r>
              <a:rPr sz="1200" i="1" spc="14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un</a:t>
            </a:r>
            <a:r>
              <a:rPr sz="1200" i="1" spc="14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taller</a:t>
            </a:r>
            <a:r>
              <a:rPr sz="1200" i="1" spc="14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sobre</a:t>
            </a:r>
            <a:r>
              <a:rPr sz="1200" i="1" spc="15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trabajos</a:t>
            </a:r>
            <a:r>
              <a:rPr sz="1200" i="1" spc="15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comunitarios</a:t>
            </a:r>
            <a:r>
              <a:rPr sz="1200" i="1" spc="12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dirigido</a:t>
            </a:r>
            <a:r>
              <a:rPr sz="1200" i="1" spc="15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a</a:t>
            </a:r>
            <a:r>
              <a:rPr sz="1200" i="1" spc="14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los</a:t>
            </a:r>
            <a:r>
              <a:rPr sz="1200" i="1" spc="15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cadetes</a:t>
            </a:r>
            <a:r>
              <a:rPr sz="1200" i="1" spc="14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de</a:t>
            </a:r>
            <a:r>
              <a:rPr sz="1200" i="1" spc="14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spc="-25" dirty="0">
                <a:solidFill>
                  <a:schemeClr val="tx1"/>
                </a:solidFill>
                <a:latin typeface="Times New Roman"/>
                <a:cs typeface="Times New Roman"/>
              </a:rPr>
              <a:t>la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Escuela</a:t>
            </a:r>
            <a:r>
              <a:rPr sz="1200" i="1" spc="-2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de</a:t>
            </a:r>
            <a:r>
              <a:rPr sz="1200" i="1" spc="-5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spc="-10" dirty="0">
                <a:solidFill>
                  <a:schemeClr val="tx1"/>
                </a:solidFill>
                <a:latin typeface="Times New Roman"/>
                <a:cs typeface="Times New Roman"/>
              </a:rPr>
              <a:t>Aviación</a:t>
            </a:r>
            <a:r>
              <a:rPr sz="1200" i="1" spc="-2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Militar</a:t>
            </a:r>
            <a:r>
              <a:rPr sz="1200" i="1" spc="-2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spc="-10" dirty="0">
                <a:solidFill>
                  <a:schemeClr val="tx1"/>
                </a:solidFill>
                <a:latin typeface="Times New Roman"/>
                <a:cs typeface="Times New Roman"/>
              </a:rPr>
              <a:t>Venezolana</a:t>
            </a:r>
            <a:r>
              <a:rPr sz="1200" spc="-10" dirty="0">
                <a:solidFill>
                  <a:schemeClr val="tx1"/>
                </a:solidFill>
                <a:latin typeface="Times New Roman"/>
                <a:cs typeface="Times New Roman"/>
              </a:rPr>
              <a:t>.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En</a:t>
            </a:r>
            <a:r>
              <a:rPr sz="1200" spc="-3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chemeClr val="tx1"/>
                </a:solidFill>
                <a:latin typeface="Times New Roman"/>
                <a:cs typeface="Times New Roman"/>
              </a:rPr>
              <a:t>Monografias.com.</a:t>
            </a:r>
            <a:endParaRPr sz="1200" dirty="0">
              <a:solidFill>
                <a:schemeClr val="tx1"/>
              </a:solidFill>
              <a:latin typeface="Times New Roman"/>
              <a:cs typeface="Times New Roman"/>
            </a:endParaRPr>
          </a:p>
          <a:p>
            <a:pPr marL="375285" marR="7620" indent="-363220">
              <a:lnSpc>
                <a:spcPct val="100000"/>
              </a:lnSpc>
            </a:pP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Rodríguez,</a:t>
            </a:r>
            <a:r>
              <a:rPr sz="1200" spc="125" dirty="0">
                <a:solidFill>
                  <a:schemeClr val="tx1"/>
                </a:solidFill>
                <a:latin typeface="Times New Roman"/>
                <a:cs typeface="Times New Roman"/>
              </a:rPr>
              <a:t> 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S</a:t>
            </a:r>
            <a:r>
              <a:rPr sz="1200" spc="125" dirty="0">
                <a:solidFill>
                  <a:schemeClr val="tx1"/>
                </a:solidFill>
                <a:latin typeface="Times New Roman"/>
                <a:cs typeface="Times New Roman"/>
              </a:rPr>
              <a:t> 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(2.005).</a:t>
            </a:r>
            <a:r>
              <a:rPr sz="1200" spc="125" dirty="0">
                <a:solidFill>
                  <a:schemeClr val="tx1"/>
                </a:solidFill>
                <a:latin typeface="Times New Roman"/>
                <a:cs typeface="Times New Roman"/>
              </a:rPr>
              <a:t> 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Reglamento</a:t>
            </a:r>
            <a:r>
              <a:rPr sz="1200" i="1" spc="125" dirty="0">
                <a:solidFill>
                  <a:schemeClr val="tx1"/>
                </a:solidFill>
                <a:latin typeface="Times New Roman"/>
                <a:cs typeface="Times New Roman"/>
              </a:rPr>
              <a:t> 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de</a:t>
            </a:r>
            <a:r>
              <a:rPr sz="1200" i="1" spc="120" dirty="0">
                <a:solidFill>
                  <a:schemeClr val="tx1"/>
                </a:solidFill>
                <a:latin typeface="Times New Roman"/>
                <a:cs typeface="Times New Roman"/>
              </a:rPr>
              <a:t> 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Servicio</a:t>
            </a:r>
            <a:r>
              <a:rPr sz="1200" i="1" spc="130" dirty="0">
                <a:solidFill>
                  <a:schemeClr val="tx1"/>
                </a:solidFill>
                <a:latin typeface="Times New Roman"/>
                <a:cs typeface="Times New Roman"/>
              </a:rPr>
              <a:t> 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Comunitario</a:t>
            </a:r>
            <a:r>
              <a:rPr sz="1200" i="1" spc="125" dirty="0">
                <a:solidFill>
                  <a:schemeClr val="tx1"/>
                </a:solidFill>
                <a:latin typeface="Times New Roman"/>
                <a:cs typeface="Times New Roman"/>
              </a:rPr>
              <a:t> 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en</a:t>
            </a:r>
            <a:r>
              <a:rPr sz="1200" i="1" spc="125" dirty="0">
                <a:solidFill>
                  <a:schemeClr val="tx1"/>
                </a:solidFill>
                <a:latin typeface="Times New Roman"/>
                <a:cs typeface="Times New Roman"/>
              </a:rPr>
              <a:t> 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la</a:t>
            </a:r>
            <a:r>
              <a:rPr sz="1200" i="1" spc="125" dirty="0">
                <a:solidFill>
                  <a:schemeClr val="tx1"/>
                </a:solidFill>
                <a:latin typeface="Times New Roman"/>
                <a:cs typeface="Times New Roman"/>
              </a:rPr>
              <a:t> 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Educación</a:t>
            </a:r>
            <a:r>
              <a:rPr sz="1200" i="1" spc="125" dirty="0">
                <a:solidFill>
                  <a:schemeClr val="tx1"/>
                </a:solidFill>
                <a:latin typeface="Times New Roman"/>
                <a:cs typeface="Times New Roman"/>
              </a:rPr>
              <a:t> 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Superior.</a:t>
            </a:r>
            <a:r>
              <a:rPr sz="1200" i="1" spc="125" dirty="0">
                <a:solidFill>
                  <a:schemeClr val="tx1"/>
                </a:solidFill>
                <a:latin typeface="Times New Roman"/>
                <a:cs typeface="Times New Roman"/>
              </a:rPr>
              <a:t>  </a:t>
            </a:r>
            <a:r>
              <a:rPr sz="1200" spc="-25" dirty="0">
                <a:solidFill>
                  <a:schemeClr val="tx1"/>
                </a:solidFill>
                <a:latin typeface="Times New Roman"/>
                <a:cs typeface="Times New Roman"/>
              </a:rPr>
              <a:t>En: </a:t>
            </a:r>
            <a:r>
              <a:rPr sz="1200" spc="-10" dirty="0">
                <a:solidFill>
                  <a:schemeClr val="tx1"/>
                </a:solidFill>
                <a:latin typeface="Times New Roman"/>
                <a:cs typeface="Times New Roman"/>
              </a:rPr>
              <a:t>Monografias.com</a:t>
            </a:r>
            <a:endParaRPr sz="1200" dirty="0">
              <a:solidFill>
                <a:schemeClr val="tx1"/>
              </a:solidFill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Trelles,</a:t>
            </a:r>
            <a:r>
              <a:rPr sz="1200" spc="-1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G.</a:t>
            </a:r>
            <a:r>
              <a:rPr sz="1200" spc="-2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(2.005)</a:t>
            </a:r>
            <a:r>
              <a:rPr sz="1200" spc="-3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Un</a:t>
            </a:r>
            <a:r>
              <a:rPr sz="1200" i="1" spc="-3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nuevo</a:t>
            </a:r>
            <a:r>
              <a:rPr sz="1200" i="1" spc="-1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Modelo</a:t>
            </a:r>
            <a:r>
              <a:rPr sz="1200" i="1" spc="-1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de</a:t>
            </a:r>
            <a:r>
              <a:rPr sz="1200" i="1" spc="-25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i="1" dirty="0">
                <a:solidFill>
                  <a:schemeClr val="tx1"/>
                </a:solidFill>
                <a:latin typeface="Times New Roman"/>
                <a:cs typeface="Times New Roman"/>
              </a:rPr>
              <a:t>Universidad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.</a:t>
            </a:r>
            <a:r>
              <a:rPr sz="1200" spc="-2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En</a:t>
            </a:r>
            <a:r>
              <a:rPr sz="1200" spc="-3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chemeClr val="tx1"/>
                </a:solidFill>
                <a:latin typeface="Times New Roman"/>
                <a:cs typeface="Times New Roman"/>
              </a:rPr>
              <a:t>Monografías.com.</a:t>
            </a:r>
            <a:endParaRPr sz="1200" dirty="0">
              <a:solidFill>
                <a:schemeClr val="tx1"/>
              </a:solidFill>
              <a:latin typeface="Times New Roman"/>
              <a:cs typeface="Times New Roman"/>
            </a:endParaRPr>
          </a:p>
          <a:p>
            <a:pPr marL="375285" marR="7620" indent="-363220">
              <a:lnSpc>
                <a:spcPct val="100000"/>
              </a:lnSpc>
              <a:tabLst>
                <a:tab pos="1033780" algn="l"/>
                <a:tab pos="1821814" algn="l"/>
                <a:tab pos="2538095" algn="l"/>
                <a:tab pos="3184525" algn="l"/>
                <a:tab pos="3926840" algn="l"/>
                <a:tab pos="4481830" algn="l"/>
                <a:tab pos="4904105" algn="l"/>
                <a:tab pos="5617210" algn="l"/>
              </a:tabLst>
            </a:pPr>
            <a:r>
              <a:rPr sz="1200" spc="-10" dirty="0">
                <a:solidFill>
                  <a:schemeClr val="tx1"/>
                </a:solidFill>
                <a:latin typeface="Times New Roman"/>
                <a:cs typeface="Times New Roman"/>
              </a:rPr>
              <a:t>Universidad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	</a:t>
            </a:r>
            <a:r>
              <a:rPr sz="1200" spc="-10" dirty="0">
                <a:solidFill>
                  <a:schemeClr val="tx1"/>
                </a:solidFill>
                <a:latin typeface="Times New Roman"/>
                <a:cs typeface="Times New Roman"/>
              </a:rPr>
              <a:t>Católica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	</a:t>
            </a:r>
            <a:r>
              <a:rPr sz="1200" spc="-10" dirty="0">
                <a:solidFill>
                  <a:schemeClr val="tx1"/>
                </a:solidFill>
                <a:latin typeface="Times New Roman"/>
                <a:cs typeface="Times New Roman"/>
              </a:rPr>
              <a:t>Andrés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	</a:t>
            </a:r>
            <a:r>
              <a:rPr sz="1200" spc="-10" dirty="0">
                <a:solidFill>
                  <a:schemeClr val="tx1"/>
                </a:solidFill>
                <a:latin typeface="Times New Roman"/>
                <a:cs typeface="Times New Roman"/>
              </a:rPr>
              <a:t>Bello.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	</a:t>
            </a:r>
            <a:r>
              <a:rPr sz="1200" spc="-10" dirty="0">
                <a:solidFill>
                  <a:schemeClr val="tx1"/>
                </a:solidFill>
                <a:latin typeface="Times New Roman"/>
                <a:cs typeface="Times New Roman"/>
              </a:rPr>
              <a:t>[Página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	</a:t>
            </a:r>
            <a:r>
              <a:rPr sz="1200" spc="-25" dirty="0">
                <a:solidFill>
                  <a:schemeClr val="tx1"/>
                </a:solidFill>
                <a:latin typeface="Times New Roman"/>
                <a:cs typeface="Times New Roman"/>
              </a:rPr>
              <a:t>Web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	</a:t>
            </a:r>
            <a:r>
              <a:rPr sz="1200" spc="-25" dirty="0">
                <a:solidFill>
                  <a:schemeClr val="tx1"/>
                </a:solidFill>
                <a:latin typeface="Times New Roman"/>
                <a:cs typeface="Times New Roman"/>
              </a:rPr>
              <a:t>en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	</a:t>
            </a:r>
            <a:r>
              <a:rPr sz="1200" spc="-10" dirty="0">
                <a:solidFill>
                  <a:schemeClr val="tx1"/>
                </a:solidFill>
                <a:latin typeface="Times New Roman"/>
                <a:cs typeface="Times New Roman"/>
              </a:rPr>
              <a:t>Línea].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	</a:t>
            </a:r>
            <a:r>
              <a:rPr sz="1200" spc="-10" dirty="0">
                <a:solidFill>
                  <a:schemeClr val="tx1"/>
                </a:solidFill>
                <a:latin typeface="Times New Roman"/>
                <a:cs typeface="Times New Roman"/>
              </a:rPr>
              <a:t>Disponible: </a:t>
            </a:r>
            <a:r>
              <a:rPr sz="1200" spc="-10" dirty="0">
                <a:solidFill>
                  <a:schemeClr val="tx1"/>
                </a:solidFill>
                <a:latin typeface="Times New Roman"/>
                <a:cs typeface="Times New Roman"/>
                <a:hlinkClick r:id="rId1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http://www.ucab.edu.ve/ucabnuevo/noticias/noticia.php?NOTICIA_ID=</a:t>
            </a:r>
            <a:r>
              <a:rPr sz="1200" spc="37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spc="-25" dirty="0">
                <a:solidFill>
                  <a:schemeClr val="tx1"/>
                </a:solidFill>
                <a:latin typeface="Times New Roman"/>
                <a:cs typeface="Times New Roman"/>
              </a:rPr>
              <a:t>500</a:t>
            </a:r>
            <a:endParaRPr sz="1200" dirty="0">
              <a:solidFill>
                <a:schemeClr val="tx1"/>
              </a:solidFill>
              <a:latin typeface="Times New Roman"/>
              <a:cs typeface="Times New Roman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1216863" y="8261840"/>
            <a:ext cx="4410710" cy="372745"/>
          </a:xfrm>
          <a:prstGeom prst="rect">
            <a:avLst/>
          </a:prstGeom>
        </p:spPr>
        <p:txBody>
          <a:bodyPr vert="horz" wrap="square" lIns="0" tIns="6350" rIns="0" bIns="0" rtlCol="0">
            <a:spAutoFit/>
          </a:bodyPr>
          <a:lstStyle/>
          <a:p>
            <a:pPr marL="925830" marR="5080" indent="-913765">
              <a:lnSpc>
                <a:spcPts val="1400"/>
              </a:lnSpc>
              <a:spcBef>
                <a:spcPts val="50"/>
              </a:spcBef>
            </a:pPr>
            <a:r>
              <a:rPr sz="1200" b="1" dirty="0">
                <a:latin typeface="Times New Roman"/>
                <a:cs typeface="Times New Roman"/>
              </a:rPr>
              <a:t>El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Hacer</a:t>
            </a:r>
            <a:r>
              <a:rPr sz="1200" b="1" spc="-4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del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Servicio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Comunitario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en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la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Formación</a:t>
            </a:r>
            <a:r>
              <a:rPr sz="1200" b="1" spc="27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Ética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Social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spc="-25" dirty="0">
                <a:latin typeface="Times New Roman"/>
                <a:cs typeface="Times New Roman"/>
              </a:rPr>
              <a:t>de </a:t>
            </a:r>
            <a:r>
              <a:rPr sz="1200" b="1" dirty="0">
                <a:latin typeface="Times New Roman"/>
                <a:cs typeface="Times New Roman"/>
              </a:rPr>
              <a:t>los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Estudiantes</a:t>
            </a:r>
            <a:r>
              <a:rPr sz="1200" b="1" spc="-4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del</a:t>
            </a:r>
            <a:r>
              <a:rPr sz="1200" b="1" spc="-1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Sector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Universitario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2715260" y="8823586"/>
            <a:ext cx="1704339" cy="1943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410"/>
              </a:lnSpc>
            </a:pPr>
            <a:r>
              <a:rPr sz="1200" b="1" dirty="0">
                <a:latin typeface="Times New Roman"/>
                <a:cs typeface="Times New Roman"/>
              </a:rPr>
              <a:t>Especialista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Lelis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Rondón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20" name="object 20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07645">
              <a:lnSpc>
                <a:spcPts val="1410"/>
              </a:lnSpc>
            </a:pPr>
            <a:fld id="{81D60167-4931-47E6-BA6A-407CBD079E47}" type="slidenum">
              <a:rPr b="1" spc="-25" dirty="0">
                <a:latin typeface="Times New Roman"/>
                <a:cs typeface="Times New Roman"/>
              </a:rPr>
              <a:t>93</a:t>
            </a:fld>
            <a:endParaRPr b="1" spc="-25" dirty="0">
              <a:latin typeface="Times New Roman"/>
              <a:cs typeface="Times New Roman"/>
            </a:endParaRPr>
          </a:p>
        </p:txBody>
      </p:sp>
      <p:grpSp>
        <p:nvGrpSpPr>
          <p:cNvPr id="21" name="Grupo 20">
            <a:extLst>
              <a:ext uri="{FF2B5EF4-FFF2-40B4-BE49-F238E27FC236}">
                <a16:creationId xmlns:a16="http://schemas.microsoft.com/office/drawing/2014/main" id="{BECE4D3F-E981-6AA7-A277-7BE85D5F21D0}"/>
              </a:ext>
            </a:extLst>
          </p:cNvPr>
          <p:cNvGrpSpPr/>
          <p:nvPr/>
        </p:nvGrpSpPr>
        <p:grpSpPr>
          <a:xfrm>
            <a:off x="117348" y="98932"/>
            <a:ext cx="6665976" cy="1452626"/>
            <a:chOff x="470065" y="1951410"/>
            <a:chExt cx="6665976" cy="1452626"/>
          </a:xfrm>
        </p:grpSpPr>
        <p:grpSp>
          <p:nvGrpSpPr>
            <p:cNvPr id="22" name="object 12">
              <a:extLst>
                <a:ext uri="{FF2B5EF4-FFF2-40B4-BE49-F238E27FC236}">
                  <a16:creationId xmlns:a16="http://schemas.microsoft.com/office/drawing/2014/main" id="{E86F6EE5-A88F-840E-0473-193BAAFC1010}"/>
                </a:ext>
              </a:extLst>
            </p:cNvPr>
            <p:cNvGrpSpPr/>
            <p:nvPr/>
          </p:nvGrpSpPr>
          <p:grpSpPr>
            <a:xfrm>
              <a:off x="470065" y="1951664"/>
              <a:ext cx="6665976" cy="1452372"/>
              <a:chOff x="96011" y="115823"/>
              <a:chExt cx="6665976" cy="1452372"/>
            </a:xfrm>
          </p:grpSpPr>
          <p:pic>
            <p:nvPicPr>
              <p:cNvPr id="26" name="object 13">
                <a:extLst>
                  <a:ext uri="{FF2B5EF4-FFF2-40B4-BE49-F238E27FC236}">
                    <a16:creationId xmlns:a16="http://schemas.microsoft.com/office/drawing/2014/main" id="{B3463D54-B858-C83B-F349-46C8A7D2BB8A}"/>
                  </a:ext>
                </a:extLst>
              </p:cNvPr>
              <p:cNvPicPr/>
              <p:nvPr/>
            </p:nvPicPr>
            <p:blipFill>
              <a:blip r:embed="rId3" cstate="print"/>
              <a:stretch>
                <a:fillRect/>
              </a:stretch>
            </p:blipFill>
            <p:spPr>
              <a:xfrm>
                <a:off x="96011" y="115823"/>
                <a:ext cx="6665976" cy="1452372"/>
              </a:xfrm>
              <a:prstGeom prst="rect">
                <a:avLst/>
              </a:prstGeom>
            </p:spPr>
          </p:pic>
          <p:pic>
            <p:nvPicPr>
              <p:cNvPr id="27" name="object 14">
                <a:extLst>
                  <a:ext uri="{FF2B5EF4-FFF2-40B4-BE49-F238E27FC236}">
                    <a16:creationId xmlns:a16="http://schemas.microsoft.com/office/drawing/2014/main" id="{28FE4C90-08E1-84B5-47FC-1FD5470055AA}"/>
                  </a:ext>
                </a:extLst>
              </p:cNvPr>
              <p:cNvPicPr/>
              <p:nvPr/>
            </p:nvPicPr>
            <p:blipFill>
              <a:blip r:embed="rId4" cstate="print"/>
              <a:stretch>
                <a:fillRect/>
              </a:stretch>
            </p:blipFill>
            <p:spPr>
              <a:xfrm>
                <a:off x="142849" y="142875"/>
                <a:ext cx="6572275" cy="1358646"/>
              </a:xfrm>
              <a:prstGeom prst="rect">
                <a:avLst/>
              </a:prstGeom>
            </p:spPr>
          </p:pic>
          <p:sp>
            <p:nvSpPr>
              <p:cNvPr id="28" name="object 15">
                <a:extLst>
                  <a:ext uri="{FF2B5EF4-FFF2-40B4-BE49-F238E27FC236}">
                    <a16:creationId xmlns:a16="http://schemas.microsoft.com/office/drawing/2014/main" id="{F8A55EC9-DE00-8EA6-800A-625B0E858FDE}"/>
                  </a:ext>
                </a:extLst>
              </p:cNvPr>
              <p:cNvSpPr/>
              <p:nvPr/>
            </p:nvSpPr>
            <p:spPr>
              <a:xfrm>
                <a:off x="142849" y="142875"/>
                <a:ext cx="6572884" cy="1358900"/>
              </a:xfrm>
              <a:custGeom>
                <a:avLst/>
                <a:gdLst/>
                <a:ahLst/>
                <a:cxnLst/>
                <a:rect l="l" t="t" r="r" b="b"/>
                <a:pathLst>
                  <a:path w="6572884" h="1358900">
                    <a:moveTo>
                      <a:pt x="0" y="226441"/>
                    </a:moveTo>
                    <a:lnTo>
                      <a:pt x="4600" y="180795"/>
                    </a:lnTo>
                    <a:lnTo>
                      <a:pt x="17795" y="138285"/>
                    </a:lnTo>
                    <a:lnTo>
                      <a:pt x="38673" y="99820"/>
                    </a:lnTo>
                    <a:lnTo>
                      <a:pt x="66324" y="66309"/>
                    </a:lnTo>
                    <a:lnTo>
                      <a:pt x="99837" y="38663"/>
                    </a:lnTo>
                    <a:lnTo>
                      <a:pt x="138301" y="17789"/>
                    </a:lnTo>
                    <a:lnTo>
                      <a:pt x="180806" y="4599"/>
                    </a:lnTo>
                    <a:lnTo>
                      <a:pt x="226440" y="0"/>
                    </a:lnTo>
                    <a:lnTo>
                      <a:pt x="6345834" y="0"/>
                    </a:lnTo>
                    <a:lnTo>
                      <a:pt x="6391480" y="4599"/>
                    </a:lnTo>
                    <a:lnTo>
                      <a:pt x="6433990" y="17789"/>
                    </a:lnTo>
                    <a:lnTo>
                      <a:pt x="6472455" y="38663"/>
                    </a:lnTo>
                    <a:lnTo>
                      <a:pt x="6505965" y="66309"/>
                    </a:lnTo>
                    <a:lnTo>
                      <a:pt x="6533612" y="99820"/>
                    </a:lnTo>
                    <a:lnTo>
                      <a:pt x="6554485" y="138285"/>
                    </a:lnTo>
                    <a:lnTo>
                      <a:pt x="6567676" y="180795"/>
                    </a:lnTo>
                    <a:lnTo>
                      <a:pt x="6572275" y="226441"/>
                    </a:lnTo>
                    <a:lnTo>
                      <a:pt x="6572275" y="1132204"/>
                    </a:lnTo>
                    <a:lnTo>
                      <a:pt x="6567676" y="1177850"/>
                    </a:lnTo>
                    <a:lnTo>
                      <a:pt x="6554485" y="1220360"/>
                    </a:lnTo>
                    <a:lnTo>
                      <a:pt x="6533612" y="1258825"/>
                    </a:lnTo>
                    <a:lnTo>
                      <a:pt x="6505965" y="1292336"/>
                    </a:lnTo>
                    <a:lnTo>
                      <a:pt x="6472455" y="1319982"/>
                    </a:lnTo>
                    <a:lnTo>
                      <a:pt x="6433990" y="1340856"/>
                    </a:lnTo>
                    <a:lnTo>
                      <a:pt x="6391480" y="1354046"/>
                    </a:lnTo>
                    <a:lnTo>
                      <a:pt x="6345834" y="1358646"/>
                    </a:lnTo>
                    <a:lnTo>
                      <a:pt x="226440" y="1358646"/>
                    </a:lnTo>
                    <a:lnTo>
                      <a:pt x="180806" y="1354046"/>
                    </a:lnTo>
                    <a:lnTo>
                      <a:pt x="138301" y="1340856"/>
                    </a:lnTo>
                    <a:lnTo>
                      <a:pt x="99837" y="1319982"/>
                    </a:lnTo>
                    <a:lnTo>
                      <a:pt x="66324" y="1292336"/>
                    </a:lnTo>
                    <a:lnTo>
                      <a:pt x="38673" y="1258825"/>
                    </a:lnTo>
                    <a:lnTo>
                      <a:pt x="17795" y="1220360"/>
                    </a:lnTo>
                    <a:lnTo>
                      <a:pt x="4600" y="1177850"/>
                    </a:lnTo>
                    <a:lnTo>
                      <a:pt x="0" y="1132204"/>
                    </a:lnTo>
                    <a:lnTo>
                      <a:pt x="0" y="226441"/>
                    </a:lnTo>
                    <a:close/>
                  </a:path>
                </a:pathLst>
              </a:custGeom>
              <a:ln w="9525">
                <a:solidFill>
                  <a:srgbClr val="55CE74"/>
                </a:solidFill>
              </a:ln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pic>
            <p:nvPicPr>
              <p:cNvPr id="29" name="object 16">
                <a:extLst>
                  <a:ext uri="{FF2B5EF4-FFF2-40B4-BE49-F238E27FC236}">
                    <a16:creationId xmlns:a16="http://schemas.microsoft.com/office/drawing/2014/main" id="{9E9CE72C-FFA9-A2F6-D821-CF398BC90E52}"/>
                  </a:ext>
                </a:extLst>
              </p:cNvPr>
              <p:cNvPicPr/>
              <p:nvPr/>
            </p:nvPicPr>
            <p:blipFill>
              <a:blip r:embed="rId5" cstate="print"/>
              <a:stretch>
                <a:fillRect/>
              </a:stretch>
            </p:blipFill>
            <p:spPr>
              <a:xfrm>
                <a:off x="2500248" y="305930"/>
                <a:ext cx="1714500" cy="733945"/>
              </a:xfrm>
              <a:prstGeom prst="rect">
                <a:avLst/>
              </a:prstGeom>
            </p:spPr>
          </p:pic>
        </p:grpSp>
        <p:sp>
          <p:nvSpPr>
            <p:cNvPr id="23" name="object 16">
              <a:extLst>
                <a:ext uri="{FF2B5EF4-FFF2-40B4-BE49-F238E27FC236}">
                  <a16:creationId xmlns:a16="http://schemas.microsoft.com/office/drawing/2014/main" id="{4D158E25-4CF5-B14B-F8EF-C28C9A03A7B5}"/>
                </a:ext>
              </a:extLst>
            </p:cNvPr>
            <p:cNvSpPr txBox="1"/>
            <p:nvPr/>
          </p:nvSpPr>
          <p:spPr>
            <a:xfrm>
              <a:off x="2775727" y="2875716"/>
              <a:ext cx="3332858" cy="391795"/>
            </a:xfrm>
            <a:prstGeom prst="rect">
              <a:avLst/>
            </a:prstGeom>
            <a:noFill/>
          </p:spPr>
          <p:txBody>
            <a:bodyPr vert="horz" wrap="square" lIns="0" tIns="12700" rIns="0" bIns="0" rtlCol="0">
              <a:spAutoFit/>
            </a:bodyPr>
            <a:lstStyle/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Volumen 4,  Número 1  Enero a Julio 2021</a:t>
              </a:r>
            </a:p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Revista Semestral. Venezuela</a:t>
              </a:r>
              <a:endParaRPr sz="1200" dirty="0">
                <a:latin typeface="Arial"/>
                <a:cs typeface="Arial"/>
              </a:endParaRPr>
            </a:p>
          </p:txBody>
        </p:sp>
        <p:pic>
          <p:nvPicPr>
            <p:cNvPr id="24" name="object 25">
              <a:extLst>
                <a:ext uri="{FF2B5EF4-FFF2-40B4-BE49-F238E27FC236}">
                  <a16:creationId xmlns:a16="http://schemas.microsoft.com/office/drawing/2014/main" id="{EB89D5BF-E3DA-EEFB-627B-93FD7FCD6B84}"/>
                </a:ext>
              </a:extLst>
            </p:cNvPr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470065" y="2027896"/>
              <a:ext cx="2305662" cy="1053903"/>
            </a:xfrm>
            <a:prstGeom prst="rect">
              <a:avLst/>
            </a:prstGeom>
          </p:spPr>
        </p:pic>
        <p:pic>
          <p:nvPicPr>
            <p:cNvPr id="25" name="object 31">
              <a:extLst>
                <a:ext uri="{FF2B5EF4-FFF2-40B4-BE49-F238E27FC236}">
                  <a16:creationId xmlns:a16="http://schemas.microsoft.com/office/drawing/2014/main" id="{C17EF839-2AB5-76D3-1F1E-467E1B5C7BFA}"/>
                </a:ext>
              </a:extLst>
            </p:cNvPr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4932681" y="1951410"/>
              <a:ext cx="1805304" cy="893889"/>
            </a:xfrm>
            <a:prstGeom prst="rect">
              <a:avLst/>
            </a:prstGeom>
          </p:spPr>
        </p:pic>
      </p:grpSp>
    </p:spTree>
  </p:cSld>
  <p:clrMapOvr>
    <a:masterClrMapping/>
  </p:clrMapOvr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105155" y="3329937"/>
            <a:ext cx="6647815" cy="5549265"/>
            <a:chOff x="105155" y="3329937"/>
            <a:chExt cx="6647815" cy="5549265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05155" y="3329937"/>
              <a:ext cx="6647687" cy="5548889"/>
            </a:xfrm>
            <a:prstGeom prst="rect">
              <a:avLst/>
            </a:prstGeom>
          </p:spPr>
        </p:pic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42849" y="3347910"/>
              <a:ext cx="6572250" cy="5472557"/>
            </a:xfrm>
            <a:prstGeom prst="rect">
              <a:avLst/>
            </a:prstGeom>
          </p:spPr>
        </p:pic>
        <p:sp>
          <p:nvSpPr>
            <p:cNvPr id="5" name="object 5"/>
            <p:cNvSpPr/>
            <p:nvPr/>
          </p:nvSpPr>
          <p:spPr>
            <a:xfrm>
              <a:off x="142849" y="3347910"/>
              <a:ext cx="6572250" cy="5473065"/>
            </a:xfrm>
            <a:custGeom>
              <a:avLst/>
              <a:gdLst/>
              <a:ahLst/>
              <a:cxnLst/>
              <a:rect l="l" t="t" r="r" b="b"/>
              <a:pathLst>
                <a:path w="6572250" h="5473065">
                  <a:moveTo>
                    <a:pt x="0" y="5472557"/>
                  </a:moveTo>
                  <a:lnTo>
                    <a:pt x="6572250" y="5472557"/>
                  </a:lnTo>
                  <a:lnTo>
                    <a:pt x="6572250" y="0"/>
                  </a:lnTo>
                  <a:lnTo>
                    <a:pt x="0" y="0"/>
                  </a:lnTo>
                  <a:lnTo>
                    <a:pt x="0" y="5472557"/>
                  </a:lnTo>
                  <a:close/>
                </a:path>
              </a:pathLst>
            </a:custGeom>
            <a:ln w="9525">
              <a:solidFill>
                <a:srgbClr val="55CE7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" name="object 6"/>
          <p:cNvGrpSpPr/>
          <p:nvPr/>
        </p:nvGrpSpPr>
        <p:grpSpPr>
          <a:xfrm>
            <a:off x="105155" y="124968"/>
            <a:ext cx="6647815" cy="1193800"/>
            <a:chOff x="105155" y="124968"/>
            <a:chExt cx="6647815" cy="1193800"/>
          </a:xfrm>
        </p:grpSpPr>
        <p:pic>
          <p:nvPicPr>
            <p:cNvPr id="7" name="object 7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05155" y="124968"/>
              <a:ext cx="6647687" cy="1193291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142849" y="142875"/>
              <a:ext cx="6572275" cy="1116710"/>
            </a:xfrm>
            <a:prstGeom prst="rect">
              <a:avLst/>
            </a:prstGeom>
          </p:spPr>
        </p:pic>
        <p:sp>
          <p:nvSpPr>
            <p:cNvPr id="9" name="object 9"/>
            <p:cNvSpPr/>
            <p:nvPr/>
          </p:nvSpPr>
          <p:spPr>
            <a:xfrm>
              <a:off x="142849" y="142875"/>
              <a:ext cx="6572884" cy="1116965"/>
            </a:xfrm>
            <a:custGeom>
              <a:avLst/>
              <a:gdLst/>
              <a:ahLst/>
              <a:cxnLst/>
              <a:rect l="l" t="t" r="r" b="b"/>
              <a:pathLst>
                <a:path w="6572884" h="1116965">
                  <a:moveTo>
                    <a:pt x="0" y="186181"/>
                  </a:moveTo>
                  <a:lnTo>
                    <a:pt x="6649" y="136671"/>
                  </a:lnTo>
                  <a:lnTo>
                    <a:pt x="25413" y="92192"/>
                  </a:lnTo>
                  <a:lnTo>
                    <a:pt x="54517" y="54514"/>
                  </a:lnTo>
                  <a:lnTo>
                    <a:pt x="92188" y="25409"/>
                  </a:lnTo>
                  <a:lnTo>
                    <a:pt x="136651" y="6647"/>
                  </a:lnTo>
                  <a:lnTo>
                    <a:pt x="186131" y="0"/>
                  </a:lnTo>
                  <a:lnTo>
                    <a:pt x="6386093" y="0"/>
                  </a:lnTo>
                  <a:lnTo>
                    <a:pt x="6435603" y="6647"/>
                  </a:lnTo>
                  <a:lnTo>
                    <a:pt x="6480082" y="25409"/>
                  </a:lnTo>
                  <a:lnTo>
                    <a:pt x="6517760" y="54514"/>
                  </a:lnTo>
                  <a:lnTo>
                    <a:pt x="6546865" y="92192"/>
                  </a:lnTo>
                  <a:lnTo>
                    <a:pt x="6565627" y="136671"/>
                  </a:lnTo>
                  <a:lnTo>
                    <a:pt x="6572275" y="186181"/>
                  </a:lnTo>
                  <a:lnTo>
                    <a:pt x="6572275" y="930655"/>
                  </a:lnTo>
                  <a:lnTo>
                    <a:pt x="6565627" y="980112"/>
                  </a:lnTo>
                  <a:lnTo>
                    <a:pt x="6546865" y="1024556"/>
                  </a:lnTo>
                  <a:lnTo>
                    <a:pt x="6517760" y="1062212"/>
                  </a:lnTo>
                  <a:lnTo>
                    <a:pt x="6480082" y="1091306"/>
                  </a:lnTo>
                  <a:lnTo>
                    <a:pt x="6435603" y="1110064"/>
                  </a:lnTo>
                  <a:lnTo>
                    <a:pt x="6386093" y="1116710"/>
                  </a:lnTo>
                  <a:lnTo>
                    <a:pt x="186131" y="1116710"/>
                  </a:lnTo>
                  <a:lnTo>
                    <a:pt x="136651" y="1110064"/>
                  </a:lnTo>
                  <a:lnTo>
                    <a:pt x="92188" y="1091306"/>
                  </a:lnTo>
                  <a:lnTo>
                    <a:pt x="54517" y="1062212"/>
                  </a:lnTo>
                  <a:lnTo>
                    <a:pt x="25413" y="1024556"/>
                  </a:lnTo>
                  <a:lnTo>
                    <a:pt x="6649" y="980112"/>
                  </a:lnTo>
                  <a:lnTo>
                    <a:pt x="0" y="930655"/>
                  </a:lnTo>
                  <a:lnTo>
                    <a:pt x="0" y="186181"/>
                  </a:lnTo>
                  <a:close/>
                </a:path>
              </a:pathLst>
            </a:custGeom>
            <a:ln w="9525">
              <a:solidFill>
                <a:srgbClr val="55CE7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10" name="object 10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318518" y="1504208"/>
            <a:ext cx="6256015" cy="678139"/>
          </a:xfrm>
          <a:prstGeom prst="rect">
            <a:avLst/>
          </a:prstGeom>
        </p:spPr>
      </p:pic>
      <p:sp>
        <p:nvSpPr>
          <p:cNvPr id="11" name="object 11"/>
          <p:cNvSpPr txBox="1"/>
          <p:nvPr/>
        </p:nvSpPr>
        <p:spPr>
          <a:xfrm>
            <a:off x="3020695" y="1360423"/>
            <a:ext cx="1322705" cy="18669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1050" b="1" dirty="0">
                <a:latin typeface="Times New Roman"/>
                <a:cs typeface="Times New Roman"/>
              </a:rPr>
              <a:t>Para</a:t>
            </a:r>
            <a:r>
              <a:rPr sz="1050" b="1" spc="-30" dirty="0">
                <a:latin typeface="Times New Roman"/>
                <a:cs typeface="Times New Roman"/>
              </a:rPr>
              <a:t> </a:t>
            </a:r>
            <a:r>
              <a:rPr sz="1050" b="1" dirty="0">
                <a:latin typeface="Times New Roman"/>
                <a:cs typeface="Times New Roman"/>
              </a:rPr>
              <a:t>citar</a:t>
            </a:r>
            <a:r>
              <a:rPr sz="1050" b="1" spc="-20" dirty="0">
                <a:latin typeface="Times New Roman"/>
                <a:cs typeface="Times New Roman"/>
              </a:rPr>
              <a:t> </a:t>
            </a:r>
            <a:r>
              <a:rPr sz="1050" b="1" dirty="0">
                <a:latin typeface="Times New Roman"/>
                <a:cs typeface="Times New Roman"/>
              </a:rPr>
              <a:t>este</a:t>
            </a:r>
            <a:r>
              <a:rPr sz="1050" b="1" spc="-20" dirty="0">
                <a:latin typeface="Times New Roman"/>
                <a:cs typeface="Times New Roman"/>
              </a:rPr>
              <a:t> </a:t>
            </a:r>
            <a:r>
              <a:rPr sz="1050" b="1" spc="-10" dirty="0">
                <a:latin typeface="Times New Roman"/>
                <a:cs typeface="Times New Roman"/>
              </a:rPr>
              <a:t>artículo</a:t>
            </a:r>
            <a:endParaRPr sz="1050">
              <a:latin typeface="Times New Roman"/>
              <a:cs typeface="Times New Roman"/>
            </a:endParaRPr>
          </a:p>
        </p:txBody>
      </p:sp>
      <p:grpSp>
        <p:nvGrpSpPr>
          <p:cNvPr id="12" name="object 12"/>
          <p:cNvGrpSpPr/>
          <p:nvPr/>
        </p:nvGrpSpPr>
        <p:grpSpPr>
          <a:xfrm>
            <a:off x="96011" y="115823"/>
            <a:ext cx="6666230" cy="1463040"/>
            <a:chOff x="96011" y="115823"/>
            <a:chExt cx="6666230" cy="1463040"/>
          </a:xfrm>
        </p:grpSpPr>
        <p:pic>
          <p:nvPicPr>
            <p:cNvPr id="13" name="object 13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96011" y="115823"/>
              <a:ext cx="6665976" cy="1452372"/>
            </a:xfrm>
            <a:prstGeom prst="rect">
              <a:avLst/>
            </a:prstGeom>
          </p:spPr>
        </p:pic>
        <p:pic>
          <p:nvPicPr>
            <p:cNvPr id="14" name="object 14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142849" y="142875"/>
              <a:ext cx="6572275" cy="1358646"/>
            </a:xfrm>
            <a:prstGeom prst="rect">
              <a:avLst/>
            </a:prstGeom>
          </p:spPr>
        </p:pic>
        <p:sp>
          <p:nvSpPr>
            <p:cNvPr id="15" name="object 15"/>
            <p:cNvSpPr/>
            <p:nvPr/>
          </p:nvSpPr>
          <p:spPr>
            <a:xfrm>
              <a:off x="142849" y="142875"/>
              <a:ext cx="6572884" cy="1358900"/>
            </a:xfrm>
            <a:custGeom>
              <a:avLst/>
              <a:gdLst/>
              <a:ahLst/>
              <a:cxnLst/>
              <a:rect l="l" t="t" r="r" b="b"/>
              <a:pathLst>
                <a:path w="6572884" h="1358900">
                  <a:moveTo>
                    <a:pt x="0" y="226441"/>
                  </a:moveTo>
                  <a:lnTo>
                    <a:pt x="4600" y="180795"/>
                  </a:lnTo>
                  <a:lnTo>
                    <a:pt x="17795" y="138285"/>
                  </a:lnTo>
                  <a:lnTo>
                    <a:pt x="38673" y="99820"/>
                  </a:lnTo>
                  <a:lnTo>
                    <a:pt x="66324" y="66309"/>
                  </a:lnTo>
                  <a:lnTo>
                    <a:pt x="99837" y="38663"/>
                  </a:lnTo>
                  <a:lnTo>
                    <a:pt x="138301" y="17789"/>
                  </a:lnTo>
                  <a:lnTo>
                    <a:pt x="180806" y="4599"/>
                  </a:lnTo>
                  <a:lnTo>
                    <a:pt x="226440" y="0"/>
                  </a:lnTo>
                  <a:lnTo>
                    <a:pt x="6345834" y="0"/>
                  </a:lnTo>
                  <a:lnTo>
                    <a:pt x="6391480" y="4599"/>
                  </a:lnTo>
                  <a:lnTo>
                    <a:pt x="6433990" y="17789"/>
                  </a:lnTo>
                  <a:lnTo>
                    <a:pt x="6472455" y="38663"/>
                  </a:lnTo>
                  <a:lnTo>
                    <a:pt x="6505965" y="66309"/>
                  </a:lnTo>
                  <a:lnTo>
                    <a:pt x="6533612" y="99820"/>
                  </a:lnTo>
                  <a:lnTo>
                    <a:pt x="6554485" y="138285"/>
                  </a:lnTo>
                  <a:lnTo>
                    <a:pt x="6567676" y="180795"/>
                  </a:lnTo>
                  <a:lnTo>
                    <a:pt x="6572275" y="226441"/>
                  </a:lnTo>
                  <a:lnTo>
                    <a:pt x="6572275" y="1132204"/>
                  </a:lnTo>
                  <a:lnTo>
                    <a:pt x="6567676" y="1177850"/>
                  </a:lnTo>
                  <a:lnTo>
                    <a:pt x="6554485" y="1220360"/>
                  </a:lnTo>
                  <a:lnTo>
                    <a:pt x="6533612" y="1258825"/>
                  </a:lnTo>
                  <a:lnTo>
                    <a:pt x="6505965" y="1292336"/>
                  </a:lnTo>
                  <a:lnTo>
                    <a:pt x="6472455" y="1319982"/>
                  </a:lnTo>
                  <a:lnTo>
                    <a:pt x="6433990" y="1340856"/>
                  </a:lnTo>
                  <a:lnTo>
                    <a:pt x="6391480" y="1354046"/>
                  </a:lnTo>
                  <a:lnTo>
                    <a:pt x="6345834" y="1358646"/>
                  </a:lnTo>
                  <a:lnTo>
                    <a:pt x="226440" y="1358646"/>
                  </a:lnTo>
                  <a:lnTo>
                    <a:pt x="180806" y="1354046"/>
                  </a:lnTo>
                  <a:lnTo>
                    <a:pt x="138301" y="1340856"/>
                  </a:lnTo>
                  <a:lnTo>
                    <a:pt x="99837" y="1319982"/>
                  </a:lnTo>
                  <a:lnTo>
                    <a:pt x="66324" y="1292336"/>
                  </a:lnTo>
                  <a:lnTo>
                    <a:pt x="38673" y="1258825"/>
                  </a:lnTo>
                  <a:lnTo>
                    <a:pt x="17795" y="1220360"/>
                  </a:lnTo>
                  <a:lnTo>
                    <a:pt x="4600" y="1177850"/>
                  </a:lnTo>
                  <a:lnTo>
                    <a:pt x="0" y="1132204"/>
                  </a:lnTo>
                  <a:lnTo>
                    <a:pt x="0" y="226441"/>
                  </a:lnTo>
                  <a:close/>
                </a:path>
              </a:pathLst>
            </a:custGeom>
            <a:ln w="9525">
              <a:solidFill>
                <a:srgbClr val="55CE7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6" name="object 16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2500248" y="305930"/>
              <a:ext cx="1714500" cy="733945"/>
            </a:xfrm>
            <a:prstGeom prst="rect">
              <a:avLst/>
            </a:prstGeom>
          </p:spPr>
        </p:pic>
        <p:pic>
          <p:nvPicPr>
            <p:cNvPr id="17" name="object 17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2738628" y="1024127"/>
              <a:ext cx="1897379" cy="371855"/>
            </a:xfrm>
            <a:prstGeom prst="rect">
              <a:avLst/>
            </a:prstGeom>
          </p:spPr>
        </p:pic>
        <p:pic>
          <p:nvPicPr>
            <p:cNvPr id="18" name="object 18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4401311" y="1024127"/>
              <a:ext cx="1577339" cy="371855"/>
            </a:xfrm>
            <a:prstGeom prst="rect">
              <a:avLst/>
            </a:prstGeom>
          </p:spPr>
        </p:pic>
        <p:pic>
          <p:nvPicPr>
            <p:cNvPr id="19" name="object 19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3169919" y="1207007"/>
              <a:ext cx="1546859" cy="371855"/>
            </a:xfrm>
            <a:prstGeom prst="rect">
              <a:avLst/>
            </a:prstGeom>
          </p:spPr>
        </p:pic>
        <p:pic>
          <p:nvPicPr>
            <p:cNvPr id="20" name="object 20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4482083" y="1207007"/>
              <a:ext cx="284988" cy="371855"/>
            </a:xfrm>
            <a:prstGeom prst="rect">
              <a:avLst/>
            </a:prstGeom>
          </p:spPr>
        </p:pic>
        <p:pic>
          <p:nvPicPr>
            <p:cNvPr id="21" name="object 21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4572000" y="1207007"/>
              <a:ext cx="1013460" cy="371855"/>
            </a:xfrm>
            <a:prstGeom prst="rect">
              <a:avLst/>
            </a:prstGeom>
          </p:spPr>
        </p:pic>
      </p:grpSp>
      <p:sp>
        <p:nvSpPr>
          <p:cNvPr id="22" name="object 22"/>
          <p:cNvSpPr txBox="1"/>
          <p:nvPr/>
        </p:nvSpPr>
        <p:spPr>
          <a:xfrm>
            <a:off x="2842005" y="1068451"/>
            <a:ext cx="3029585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Arial"/>
                <a:cs typeface="Arial"/>
              </a:rPr>
              <a:t>6ta.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Edición</a:t>
            </a:r>
            <a:r>
              <a:rPr sz="1200" b="1" spc="-10" dirty="0">
                <a:latin typeface="Arial"/>
                <a:cs typeface="Arial"/>
              </a:rPr>
              <a:t> Volumen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I</a:t>
            </a:r>
            <a:r>
              <a:rPr sz="1200" b="1" spc="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Enero</a:t>
            </a:r>
            <a:r>
              <a:rPr sz="1200" b="1" spc="-3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a</a:t>
            </a:r>
            <a:r>
              <a:rPr sz="1200" b="1" spc="-2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Julio</a:t>
            </a:r>
            <a:r>
              <a:rPr sz="1200" b="1" spc="-5" dirty="0">
                <a:latin typeface="Arial"/>
                <a:cs typeface="Arial"/>
              </a:rPr>
              <a:t> </a:t>
            </a:r>
            <a:r>
              <a:rPr sz="1200" b="1" spc="-20" dirty="0">
                <a:latin typeface="Arial"/>
                <a:cs typeface="Arial"/>
              </a:rPr>
              <a:t>2021</a:t>
            </a:r>
            <a:endParaRPr sz="1200">
              <a:latin typeface="Arial"/>
              <a:cs typeface="Arial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3273297" y="1251331"/>
            <a:ext cx="216789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Arial"/>
                <a:cs typeface="Arial"/>
              </a:rPr>
              <a:t>Revista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Semestral-</a:t>
            </a:r>
            <a:r>
              <a:rPr sz="1200" b="1" spc="-40" dirty="0">
                <a:latin typeface="Arial"/>
                <a:cs typeface="Arial"/>
              </a:rPr>
              <a:t> </a:t>
            </a:r>
            <a:r>
              <a:rPr sz="1200" b="1" spc="-10" dirty="0">
                <a:latin typeface="Arial"/>
                <a:cs typeface="Arial"/>
              </a:rPr>
              <a:t>Venezuela</a:t>
            </a:r>
            <a:endParaRPr sz="1200">
              <a:latin typeface="Arial"/>
              <a:cs typeface="Arial"/>
            </a:endParaRPr>
          </a:p>
        </p:txBody>
      </p:sp>
      <p:grpSp>
        <p:nvGrpSpPr>
          <p:cNvPr id="24" name="object 24"/>
          <p:cNvGrpSpPr/>
          <p:nvPr/>
        </p:nvGrpSpPr>
        <p:grpSpPr>
          <a:xfrm>
            <a:off x="314833" y="149034"/>
            <a:ext cx="6234430" cy="3164205"/>
            <a:chOff x="314833" y="149034"/>
            <a:chExt cx="6234430" cy="3164205"/>
          </a:xfrm>
        </p:grpSpPr>
        <p:pic>
          <p:nvPicPr>
            <p:cNvPr id="25" name="object 25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324612" y="234695"/>
              <a:ext cx="1719072" cy="1341120"/>
            </a:xfrm>
            <a:prstGeom prst="rect">
              <a:avLst/>
            </a:prstGeom>
          </p:spPr>
        </p:pic>
        <p:sp>
          <p:nvSpPr>
            <p:cNvPr id="26" name="object 26"/>
            <p:cNvSpPr/>
            <p:nvPr/>
          </p:nvSpPr>
          <p:spPr>
            <a:xfrm>
              <a:off x="333629" y="1522056"/>
              <a:ext cx="6203315" cy="831215"/>
            </a:xfrm>
            <a:custGeom>
              <a:avLst/>
              <a:gdLst/>
              <a:ahLst/>
              <a:cxnLst/>
              <a:rect l="l" t="t" r="r" b="b"/>
              <a:pathLst>
                <a:path w="6203315" h="831214">
                  <a:moveTo>
                    <a:pt x="6202934" y="0"/>
                  </a:moveTo>
                  <a:lnTo>
                    <a:pt x="0" y="0"/>
                  </a:lnTo>
                  <a:lnTo>
                    <a:pt x="0" y="830999"/>
                  </a:lnTo>
                  <a:lnTo>
                    <a:pt x="6202934" y="830999"/>
                  </a:lnTo>
                  <a:lnTo>
                    <a:pt x="620293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327533" y="1522056"/>
              <a:ext cx="6209030" cy="1778635"/>
            </a:xfrm>
            <a:custGeom>
              <a:avLst/>
              <a:gdLst/>
              <a:ahLst/>
              <a:cxnLst/>
              <a:rect l="l" t="t" r="r" b="b"/>
              <a:pathLst>
                <a:path w="6209030" h="1778635">
                  <a:moveTo>
                    <a:pt x="6096" y="830999"/>
                  </a:moveTo>
                  <a:lnTo>
                    <a:pt x="6209030" y="830999"/>
                  </a:lnTo>
                  <a:lnTo>
                    <a:pt x="6209030" y="0"/>
                  </a:lnTo>
                  <a:lnTo>
                    <a:pt x="6096" y="0"/>
                  </a:lnTo>
                  <a:lnTo>
                    <a:pt x="6096" y="830999"/>
                  </a:lnTo>
                  <a:close/>
                </a:path>
                <a:path w="6209030" h="1778635">
                  <a:moveTo>
                    <a:pt x="0" y="1778419"/>
                  </a:moveTo>
                  <a:lnTo>
                    <a:pt x="6202934" y="1778419"/>
                  </a:lnTo>
                  <a:lnTo>
                    <a:pt x="6202934" y="847394"/>
                  </a:lnTo>
                  <a:lnTo>
                    <a:pt x="0" y="847394"/>
                  </a:lnTo>
                  <a:lnTo>
                    <a:pt x="0" y="1778419"/>
                  </a:lnTo>
                  <a:close/>
                </a:path>
              </a:pathLst>
            </a:custGeom>
            <a:ln w="25400">
              <a:solidFill>
                <a:srgbClr val="5BD078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8" name="object 28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4581143" y="149034"/>
              <a:ext cx="1805304" cy="893889"/>
            </a:xfrm>
            <a:prstGeom prst="rect">
              <a:avLst/>
            </a:prstGeom>
          </p:spPr>
        </p:pic>
      </p:grpSp>
      <p:sp>
        <p:nvSpPr>
          <p:cNvPr id="29" name="object 29"/>
          <p:cNvSpPr txBox="1"/>
          <p:nvPr/>
        </p:nvSpPr>
        <p:spPr>
          <a:xfrm>
            <a:off x="232359" y="1550923"/>
            <a:ext cx="6548120" cy="7508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R="135255" algn="ctr">
              <a:lnSpc>
                <a:spcPct val="100000"/>
              </a:lnSpc>
              <a:spcBef>
                <a:spcPts val="100"/>
              </a:spcBef>
            </a:pPr>
            <a:r>
              <a:rPr sz="1200" b="1" spc="-35" dirty="0">
                <a:latin typeface="Times New Roman"/>
                <a:cs typeface="Times New Roman"/>
              </a:rPr>
              <a:t>Dr.</a:t>
            </a:r>
            <a:r>
              <a:rPr sz="1200" b="1" spc="-4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Miguel</a:t>
            </a:r>
            <a:r>
              <a:rPr sz="1200" b="1" spc="-1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Israel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Bennasar</a:t>
            </a:r>
            <a:r>
              <a:rPr sz="1200" b="1" spc="-6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García</a:t>
            </a:r>
            <a:r>
              <a:rPr sz="1200" b="1" spc="-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/</a:t>
            </a:r>
            <a:r>
              <a:rPr sz="1200" b="1" spc="-3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Dra.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Ceferina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Cabrera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Félix</a:t>
            </a:r>
            <a:endParaRPr sz="1200" dirty="0">
              <a:latin typeface="Times New Roman"/>
              <a:cs typeface="Times New Roman"/>
            </a:endParaRPr>
          </a:p>
          <a:p>
            <a:pPr marL="273050" marR="410209" algn="ctr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Instituto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Superior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Formación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Docente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Salomé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Ureña,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Recinto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Luis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Napoleón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Núñez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Molina, </a:t>
            </a:r>
            <a:r>
              <a:rPr sz="1200" dirty="0">
                <a:latin typeface="Times New Roman"/>
                <a:cs typeface="Times New Roman"/>
              </a:rPr>
              <a:t>República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Dominicana</a:t>
            </a:r>
            <a:endParaRPr sz="1200" dirty="0">
              <a:latin typeface="Times New Roman"/>
              <a:cs typeface="Times New Roman"/>
            </a:endParaRPr>
          </a:p>
          <a:p>
            <a:pPr marR="138430" algn="ctr">
              <a:lnSpc>
                <a:spcPct val="100000"/>
              </a:lnSpc>
            </a:pPr>
            <a:r>
              <a:rPr sz="1200" b="1" dirty="0">
                <a:latin typeface="Times New Roman"/>
                <a:cs typeface="Times New Roman"/>
              </a:rPr>
              <a:t>Correo</a:t>
            </a:r>
            <a:r>
              <a:rPr sz="1200" b="1" spc="-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Electrónico:</a:t>
            </a:r>
            <a:r>
              <a:rPr sz="1200" b="1" spc="20" dirty="0"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chemeClr val="tx1"/>
                </a:solidFill>
                <a:latin typeface="Times New Roman"/>
                <a:cs typeface="Times New Roman"/>
                <a:hlinkClick r:id="rId17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miguelbennasar7884@gmail.com</a:t>
            </a:r>
            <a:r>
              <a:rPr sz="1200" spc="5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dirty="0">
                <a:solidFill>
                  <a:schemeClr val="tx1"/>
                </a:solidFill>
                <a:latin typeface="Times New Roman"/>
                <a:cs typeface="Times New Roman"/>
              </a:rPr>
              <a:t>/</a:t>
            </a:r>
            <a:r>
              <a:rPr sz="1200" spc="-10" dirty="0">
                <a:solidFill>
                  <a:schemeClr val="tx1"/>
                </a:solidFill>
                <a:latin typeface="Times New Roman"/>
                <a:cs typeface="Times New Roman"/>
              </a:rPr>
              <a:t> </a:t>
            </a:r>
            <a:r>
              <a:rPr sz="1200" spc="-10" dirty="0">
                <a:solidFill>
                  <a:schemeClr val="tx1"/>
                </a:solidFill>
                <a:latin typeface="Times New Roman"/>
                <a:cs typeface="Times New Roman"/>
                <a:hlinkClick r:id="rId18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ceferina.cabrera@gmail.com</a:t>
            </a:r>
            <a:endParaRPr sz="1200" dirty="0">
              <a:solidFill>
                <a:schemeClr val="tx1"/>
              </a:solidFill>
              <a:latin typeface="Times New Roman"/>
              <a:cs typeface="Times New Roman"/>
            </a:endParaRPr>
          </a:p>
          <a:p>
            <a:pPr marL="186690" marR="331470">
              <a:lnSpc>
                <a:spcPct val="100000"/>
              </a:lnSpc>
              <a:spcBef>
                <a:spcPts val="915"/>
              </a:spcBef>
            </a:pPr>
            <a:r>
              <a:rPr sz="1100" b="1" dirty="0">
                <a:latin typeface="Times New Roman"/>
                <a:cs typeface="Times New Roman"/>
              </a:rPr>
              <a:t>Como</a:t>
            </a:r>
            <a:r>
              <a:rPr sz="1100" b="1" spc="1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citar</a:t>
            </a:r>
            <a:r>
              <a:rPr sz="1100" b="1" spc="1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este</a:t>
            </a:r>
            <a:r>
              <a:rPr sz="1100" b="1" spc="1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artículo:</a:t>
            </a:r>
            <a:r>
              <a:rPr sz="1100" b="1" spc="1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Miguel</a:t>
            </a:r>
            <a:r>
              <a:rPr sz="1100" b="1" spc="1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I.</a:t>
            </a:r>
            <a:r>
              <a:rPr sz="1100" b="1" spc="1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Bennasar</a:t>
            </a:r>
            <a:r>
              <a:rPr sz="1100" b="1" spc="1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García</a:t>
            </a:r>
            <a:r>
              <a:rPr sz="1100" b="1" spc="1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/Ceferina</a:t>
            </a:r>
            <a:r>
              <a:rPr sz="1100" b="1" spc="1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Cabrera</a:t>
            </a:r>
            <a:r>
              <a:rPr sz="1100" b="1" spc="1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Félix</a:t>
            </a:r>
            <a:r>
              <a:rPr sz="1100" b="1" spc="114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(2021),</a:t>
            </a:r>
            <a:r>
              <a:rPr sz="1100" b="1" spc="1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“La</a:t>
            </a:r>
            <a:r>
              <a:rPr sz="1100" b="1" spc="130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Cultura </a:t>
            </a:r>
            <a:r>
              <a:rPr sz="1100" b="1" dirty="0">
                <a:latin typeface="Times New Roman"/>
                <a:cs typeface="Times New Roman"/>
              </a:rPr>
              <a:t>Digital</a:t>
            </a:r>
            <a:r>
              <a:rPr sz="1100" b="1" spc="-4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Educativa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Hoy,</a:t>
            </a:r>
            <a:r>
              <a:rPr sz="1100" b="1" spc="-1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Un Análisis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desde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la</a:t>
            </a:r>
            <a:r>
              <a:rPr sz="1100" b="1" spc="-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Teoría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Crítica”.</a:t>
            </a:r>
            <a:r>
              <a:rPr sz="1100" b="1" spc="24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</a:t>
            </a:r>
            <a:r>
              <a:rPr sz="1100" b="1" spc="-1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(1-</a:t>
            </a:r>
            <a:r>
              <a:rPr sz="1100" b="1" spc="-25" dirty="0">
                <a:latin typeface="Times New Roman"/>
                <a:cs typeface="Times New Roman"/>
              </a:rPr>
              <a:t>13)</a:t>
            </a:r>
            <a:endParaRPr sz="1100" dirty="0">
              <a:latin typeface="Times New Roman"/>
              <a:cs typeface="Times New Roman"/>
            </a:endParaRPr>
          </a:p>
          <a:p>
            <a:pPr marL="2595880">
              <a:lnSpc>
                <a:spcPct val="100000"/>
              </a:lnSpc>
            </a:pPr>
            <a:r>
              <a:rPr sz="1100" b="1" dirty="0">
                <a:latin typeface="Times New Roman"/>
                <a:cs typeface="Times New Roman"/>
              </a:rPr>
              <a:t>Recibido:</a:t>
            </a:r>
            <a:r>
              <a:rPr sz="1100" b="1" spc="24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Octubre</a:t>
            </a:r>
            <a:r>
              <a:rPr sz="1100" b="1" spc="250" dirty="0">
                <a:latin typeface="Times New Roman"/>
                <a:cs typeface="Times New Roman"/>
              </a:rPr>
              <a:t> </a:t>
            </a:r>
            <a:r>
              <a:rPr sz="1100" b="1" spc="-20" dirty="0">
                <a:latin typeface="Times New Roman"/>
                <a:cs typeface="Times New Roman"/>
              </a:rPr>
              <a:t>2020</a:t>
            </a:r>
            <a:endParaRPr sz="1100" dirty="0">
              <a:latin typeface="Times New Roman"/>
              <a:cs typeface="Times New Roman"/>
            </a:endParaRPr>
          </a:p>
          <a:p>
            <a:pPr marL="2582545">
              <a:lnSpc>
                <a:spcPct val="100000"/>
              </a:lnSpc>
            </a:pPr>
            <a:r>
              <a:rPr sz="1100" b="1" dirty="0">
                <a:latin typeface="Times New Roman"/>
                <a:cs typeface="Times New Roman"/>
              </a:rPr>
              <a:t>Revisado:</a:t>
            </a:r>
            <a:r>
              <a:rPr sz="1100" b="1" spc="25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Octubre</a:t>
            </a:r>
            <a:r>
              <a:rPr sz="1100" b="1" spc="240" dirty="0">
                <a:latin typeface="Times New Roman"/>
                <a:cs typeface="Times New Roman"/>
              </a:rPr>
              <a:t> </a:t>
            </a:r>
            <a:r>
              <a:rPr sz="1100" b="1" spc="-20" dirty="0">
                <a:latin typeface="Times New Roman"/>
                <a:cs typeface="Times New Roman"/>
              </a:rPr>
              <a:t>2020</a:t>
            </a:r>
            <a:endParaRPr sz="1100" dirty="0">
              <a:latin typeface="Times New Roman"/>
              <a:cs typeface="Times New Roman"/>
            </a:endParaRPr>
          </a:p>
          <a:p>
            <a:pPr marL="2542540">
              <a:lnSpc>
                <a:spcPct val="100000"/>
              </a:lnSpc>
            </a:pPr>
            <a:r>
              <a:rPr sz="1100" b="1" dirty="0">
                <a:latin typeface="Times New Roman"/>
                <a:cs typeface="Times New Roman"/>
              </a:rPr>
              <a:t>Aceptado:</a:t>
            </a:r>
            <a:r>
              <a:rPr sz="1100" b="1" spc="2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Noviembre</a:t>
            </a:r>
            <a:r>
              <a:rPr sz="1100" b="1" spc="-50" dirty="0">
                <a:latin typeface="Times New Roman"/>
                <a:cs typeface="Times New Roman"/>
              </a:rPr>
              <a:t> </a:t>
            </a:r>
            <a:r>
              <a:rPr sz="1100" b="1" spc="-20" dirty="0">
                <a:latin typeface="Times New Roman"/>
                <a:cs typeface="Times New Roman"/>
              </a:rPr>
              <a:t>2020</a:t>
            </a:r>
            <a:endParaRPr sz="1100" dirty="0">
              <a:latin typeface="Times New Roman"/>
              <a:cs typeface="Times New Roman"/>
            </a:endParaRPr>
          </a:p>
          <a:p>
            <a:pPr marL="958215">
              <a:lnSpc>
                <a:spcPct val="100000"/>
              </a:lnSpc>
              <a:spcBef>
                <a:spcPts val="905"/>
              </a:spcBef>
            </a:pPr>
            <a:r>
              <a:rPr sz="1200" b="1" dirty="0">
                <a:latin typeface="Times New Roman"/>
                <a:cs typeface="Times New Roman"/>
              </a:rPr>
              <a:t>La</a:t>
            </a:r>
            <a:r>
              <a:rPr sz="1200" b="1" spc="-4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Cultura</a:t>
            </a:r>
            <a:r>
              <a:rPr sz="1200" b="1" spc="-3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Digital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Educativa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Hoy,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Un</a:t>
            </a:r>
            <a:r>
              <a:rPr sz="1200" b="1" spc="-8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Análisis</a:t>
            </a:r>
            <a:r>
              <a:rPr sz="1200" b="1" spc="-3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desde</a:t>
            </a:r>
            <a:r>
              <a:rPr sz="1200" b="1" spc="-4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la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spc="-20" dirty="0">
                <a:latin typeface="Times New Roman"/>
                <a:cs typeface="Times New Roman"/>
              </a:rPr>
              <a:t>Teoría</a:t>
            </a:r>
            <a:r>
              <a:rPr sz="1200" b="1" spc="-10" dirty="0">
                <a:latin typeface="Times New Roman"/>
                <a:cs typeface="Times New Roman"/>
              </a:rPr>
              <a:t> Crítica</a:t>
            </a:r>
            <a:endParaRPr sz="1200" dirty="0">
              <a:latin typeface="Times New Roman"/>
              <a:cs typeface="Times New Roman"/>
            </a:endParaRPr>
          </a:p>
          <a:p>
            <a:pPr marR="216535" algn="ctr">
              <a:lnSpc>
                <a:spcPts val="1315"/>
              </a:lnSpc>
              <a:spcBef>
                <a:spcPts val="970"/>
              </a:spcBef>
            </a:pPr>
            <a:r>
              <a:rPr sz="1200" b="1" spc="-10" dirty="0">
                <a:latin typeface="Times New Roman"/>
                <a:cs typeface="Times New Roman"/>
              </a:rPr>
              <a:t>RESUMEN</a:t>
            </a:r>
            <a:endParaRPr sz="1200" dirty="0">
              <a:latin typeface="Times New Roman"/>
              <a:cs typeface="Times New Roman"/>
            </a:endParaRPr>
          </a:p>
          <a:p>
            <a:pPr marL="12700" algn="just">
              <a:lnSpc>
                <a:spcPts val="1315"/>
              </a:lnSpc>
            </a:pP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formación,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vista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desde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tecnologías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educativas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hoy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circulan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espacios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sociales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spc="-50" dirty="0">
                <a:latin typeface="Times New Roman"/>
                <a:cs typeface="Times New Roman"/>
              </a:rPr>
              <a:t>y</a:t>
            </a:r>
            <a:endParaRPr sz="1200" dirty="0">
              <a:latin typeface="Times New Roman"/>
              <a:cs typeface="Times New Roman"/>
            </a:endParaRPr>
          </a:p>
          <a:p>
            <a:pPr marL="12700" marR="14605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educativos,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debido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circunstancias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especiales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vive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humanidad,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abre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escenario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discusión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sobre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diferentes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formas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aprehender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acceder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aprendizaje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desde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asunción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cultura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digital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impacta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educación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pedagogía.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estudio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sustenta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teorías </a:t>
            </a:r>
            <a:r>
              <a:rPr sz="1200" dirty="0">
                <a:latin typeface="Times New Roman"/>
                <a:cs typeface="Times New Roman"/>
              </a:rPr>
              <a:t>educativas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innovación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docente,</a:t>
            </a:r>
            <a:r>
              <a:rPr sz="1200" spc="3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pues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trata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dar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respuesta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escenario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imprevisto,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adecuación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tecnología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educativa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responda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retos,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desde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teoría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crítica,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mundo </a:t>
            </a:r>
            <a:r>
              <a:rPr sz="1200" dirty="0">
                <a:latin typeface="Times New Roman"/>
                <a:cs typeface="Times New Roman"/>
              </a:rPr>
              <a:t>cambiante,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reclama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 educación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 docencia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tiempos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actuales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futuros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coyuntura </a:t>
            </a:r>
            <a:r>
              <a:rPr sz="1200" dirty="0">
                <a:latin typeface="Times New Roman"/>
                <a:cs typeface="Times New Roman"/>
              </a:rPr>
              <a:t>actual.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trata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reflexión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teórica,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cuyo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objetivo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principal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analizar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cultura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digital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desde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teoría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critica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orienta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debatir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elementos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constitutivos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formar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educativa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nos </a:t>
            </a:r>
            <a:r>
              <a:rPr sz="1200" dirty="0">
                <a:latin typeface="Times New Roman"/>
                <a:cs typeface="Times New Roman"/>
              </a:rPr>
              <a:t>arropa.</a:t>
            </a:r>
            <a:r>
              <a:rPr sz="1200" spc="3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3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estudio</a:t>
            </a:r>
            <a:r>
              <a:rPr sz="1200" spc="3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3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aborda</a:t>
            </a:r>
            <a:r>
              <a:rPr sz="1200" spc="3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desde</a:t>
            </a:r>
            <a:r>
              <a:rPr sz="1200" spc="3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3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paradigma</a:t>
            </a:r>
            <a:r>
              <a:rPr sz="1200" spc="3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crítico,</a:t>
            </a:r>
            <a:r>
              <a:rPr sz="1200" spc="3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3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3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método</a:t>
            </a:r>
            <a:r>
              <a:rPr sz="1200" spc="3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3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utiliza</a:t>
            </a:r>
            <a:r>
              <a:rPr sz="1200" spc="3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37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enfoque </a:t>
            </a:r>
            <a:r>
              <a:rPr sz="1200" dirty="0">
                <a:latin typeface="Times New Roman"/>
                <a:cs typeface="Times New Roman"/>
              </a:rPr>
              <a:t>hermenéutico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permitió,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obtener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resultado,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implosión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tecnología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educativa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los </a:t>
            </a:r>
            <a:r>
              <a:rPr sz="1200" dirty="0">
                <a:latin typeface="Times New Roman"/>
                <a:cs typeface="Times New Roman"/>
              </a:rPr>
              <a:t>espacios</a:t>
            </a:r>
            <a:r>
              <a:rPr sz="1200" spc="3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escolares,</a:t>
            </a:r>
            <a:r>
              <a:rPr sz="1200" spc="3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dando</a:t>
            </a:r>
            <a:r>
              <a:rPr sz="1200" spc="3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otros</a:t>
            </a:r>
            <a:r>
              <a:rPr sz="1200" spc="3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significados</a:t>
            </a:r>
            <a:r>
              <a:rPr sz="1200" spc="3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3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3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educación,</a:t>
            </a:r>
            <a:r>
              <a:rPr sz="1200" spc="3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3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docencia</a:t>
            </a:r>
            <a:r>
              <a:rPr sz="1200" spc="3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3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aprendizaje.</a:t>
            </a:r>
            <a:r>
              <a:rPr sz="1200" spc="325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Como </a:t>
            </a:r>
            <a:r>
              <a:rPr sz="1200" dirty="0">
                <a:latin typeface="Times New Roman"/>
                <a:cs typeface="Times New Roman"/>
              </a:rPr>
              <a:t>conclusión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importante,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producto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discusión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realizada,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cultura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digital,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 err="1">
                <a:latin typeface="Times New Roman"/>
                <a:cs typeface="Times New Roman"/>
              </a:rPr>
              <a:t>en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lang="es-ES" sz="1200" dirty="0">
                <a:latin typeface="Times New Roman"/>
                <a:cs typeface="Times New Roman"/>
              </a:rPr>
              <a:t>definitiva,</a:t>
            </a:r>
            <a:r>
              <a:rPr sz="1200" dirty="0">
                <a:latin typeface="Times New Roman"/>
                <a:cs typeface="Times New Roman"/>
              </a:rPr>
              <a:t> viene </a:t>
            </a:r>
            <a:r>
              <a:rPr sz="1200" spc="-50" dirty="0">
                <a:latin typeface="Times New Roman"/>
                <a:cs typeface="Times New Roman"/>
              </a:rPr>
              <a:t>a </a:t>
            </a:r>
            <a:r>
              <a:rPr sz="1200" dirty="0">
                <a:latin typeface="Times New Roman"/>
                <a:cs typeface="Times New Roman"/>
              </a:rPr>
              <a:t>representar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necesidad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significativa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relación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cultura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pedagógica,</a:t>
            </a:r>
            <a:r>
              <a:rPr sz="1200" spc="3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fin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dar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sentido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uso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nuevas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tecnologías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claustros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escolares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uso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pedagógico.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nuevo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impacto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tienen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empleo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Internet,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celulares,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computadoras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individuales,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televisión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digital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los </a:t>
            </a:r>
            <a:r>
              <a:rPr sz="1200" dirty="0">
                <a:latin typeface="Times New Roman"/>
                <a:cs typeface="Times New Roman"/>
              </a:rPr>
              <a:t>recursos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digitales.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reflexión,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sugiere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estudio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sistemático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esta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realidad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invita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una </a:t>
            </a:r>
            <a:r>
              <a:rPr sz="1200" dirty="0">
                <a:latin typeface="Times New Roman"/>
                <a:cs typeface="Times New Roman"/>
              </a:rPr>
              <a:t>reflexión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desde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-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espacios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universitarios,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manera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consecuentes.</a:t>
            </a:r>
            <a:endParaRPr sz="1200" dirty="0">
              <a:latin typeface="Times New Roman"/>
              <a:cs typeface="Times New Roman"/>
            </a:endParaRPr>
          </a:p>
          <a:p>
            <a:pPr marL="12700" marR="148590" algn="just">
              <a:lnSpc>
                <a:spcPct val="100000"/>
              </a:lnSpc>
            </a:pPr>
            <a:r>
              <a:rPr sz="1200" b="1" dirty="0">
                <a:latin typeface="Times New Roman"/>
                <a:cs typeface="Times New Roman"/>
              </a:rPr>
              <a:t>Descriptores:</a:t>
            </a:r>
            <a:r>
              <a:rPr sz="1200" b="1" spc="15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Aprendizaje,</a:t>
            </a:r>
            <a:r>
              <a:rPr sz="1200" spc="16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Docencia,</a:t>
            </a:r>
            <a:r>
              <a:rPr sz="1200" spc="16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Educación,</a:t>
            </a:r>
            <a:r>
              <a:rPr sz="1200" spc="16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Tecnología</a:t>
            </a:r>
            <a:r>
              <a:rPr sz="1200" spc="16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avanzada</a:t>
            </a:r>
            <a:r>
              <a:rPr sz="1200" spc="16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Tecnología</a:t>
            </a:r>
            <a:r>
              <a:rPr sz="1200" spc="155" dirty="0">
                <a:latin typeface="Times New Roman"/>
                <a:cs typeface="Times New Roman"/>
              </a:rPr>
              <a:t>  </a:t>
            </a:r>
            <a:r>
              <a:rPr sz="1200" spc="-10" dirty="0">
                <a:latin typeface="Times New Roman"/>
                <a:cs typeface="Times New Roman"/>
              </a:rPr>
              <a:t>educativa, </a:t>
            </a:r>
            <a:r>
              <a:rPr sz="1200" dirty="0">
                <a:latin typeface="Times New Roman"/>
                <a:cs typeface="Times New Roman"/>
              </a:rPr>
              <a:t>Tecnología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tradicional,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teoría</a:t>
            </a:r>
            <a:r>
              <a:rPr sz="1200" spc="-5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crítica.</a:t>
            </a:r>
            <a:endParaRPr sz="1200" dirty="0">
              <a:latin typeface="Times New Roman"/>
              <a:cs typeface="Times New Roman"/>
            </a:endParaRPr>
          </a:p>
          <a:p>
            <a:pPr marL="12700" marR="147320" algn="just">
              <a:lnSpc>
                <a:spcPts val="1200"/>
              </a:lnSpc>
              <a:spcBef>
                <a:spcPts val="40"/>
              </a:spcBef>
            </a:pPr>
            <a:r>
              <a:rPr sz="1000" b="1" dirty="0">
                <a:latin typeface="Times New Roman"/>
                <a:cs typeface="Times New Roman"/>
              </a:rPr>
              <a:t>Reseña Biográfica</a:t>
            </a:r>
            <a:r>
              <a:rPr sz="1000" b="1" spc="5" dirty="0">
                <a:latin typeface="Times New Roman"/>
                <a:cs typeface="Times New Roman"/>
              </a:rPr>
              <a:t> </a:t>
            </a:r>
            <a:r>
              <a:rPr sz="1000" b="1" dirty="0">
                <a:latin typeface="Times New Roman"/>
                <a:cs typeface="Times New Roman"/>
              </a:rPr>
              <a:t>Dr.</a:t>
            </a:r>
            <a:r>
              <a:rPr sz="1000" b="1" spc="-5" dirty="0">
                <a:latin typeface="Times New Roman"/>
                <a:cs typeface="Times New Roman"/>
              </a:rPr>
              <a:t> </a:t>
            </a:r>
            <a:r>
              <a:rPr sz="1000" b="1" dirty="0">
                <a:latin typeface="Times New Roman"/>
                <a:cs typeface="Times New Roman"/>
              </a:rPr>
              <a:t>Miguel Israel</a:t>
            </a:r>
            <a:r>
              <a:rPr sz="1000" b="1" spc="-5" dirty="0">
                <a:latin typeface="Times New Roman"/>
                <a:cs typeface="Times New Roman"/>
              </a:rPr>
              <a:t> </a:t>
            </a:r>
            <a:r>
              <a:rPr sz="1000" b="1" dirty="0">
                <a:latin typeface="Times New Roman"/>
                <a:cs typeface="Times New Roman"/>
              </a:rPr>
              <a:t>Bennasar García: </a:t>
            </a:r>
            <a:r>
              <a:rPr sz="1000" dirty="0">
                <a:latin typeface="Times New Roman"/>
                <a:cs typeface="Times New Roman"/>
              </a:rPr>
              <a:t>Doctor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en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Ciencias</a:t>
            </a:r>
            <a:r>
              <a:rPr sz="1000" spc="-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de la</a:t>
            </a:r>
            <a:r>
              <a:rPr sz="1000" spc="-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Educación.</a:t>
            </a:r>
            <a:r>
              <a:rPr sz="1000" spc="-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ULAC,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Venezuela.</a:t>
            </a:r>
            <a:r>
              <a:rPr sz="1000" spc="-5" dirty="0">
                <a:latin typeface="Times New Roman"/>
                <a:cs typeface="Times New Roman"/>
              </a:rPr>
              <a:t> </a:t>
            </a:r>
            <a:r>
              <a:rPr sz="1000" spc="-10" dirty="0">
                <a:latin typeface="Times New Roman"/>
                <a:cs typeface="Times New Roman"/>
              </a:rPr>
              <a:t>Magíster </a:t>
            </a:r>
            <a:r>
              <a:rPr sz="1000" dirty="0">
                <a:latin typeface="Times New Roman"/>
                <a:cs typeface="Times New Roman"/>
              </a:rPr>
              <a:t>en</a:t>
            </a:r>
            <a:r>
              <a:rPr sz="1000" spc="36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Educación</a:t>
            </a:r>
            <a:r>
              <a:rPr sz="1000" spc="37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Física.</a:t>
            </a:r>
            <a:r>
              <a:rPr sz="1000" spc="37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UPEL</a:t>
            </a:r>
            <a:r>
              <a:rPr sz="1000" spc="37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Venezuela.</a:t>
            </a:r>
            <a:r>
              <a:rPr sz="1000" spc="37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Profesor</a:t>
            </a:r>
            <a:r>
              <a:rPr sz="1000" spc="39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en</a:t>
            </a:r>
            <a:r>
              <a:rPr sz="1000" spc="36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Educación</a:t>
            </a:r>
            <a:r>
              <a:rPr sz="1000" spc="37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Física,</a:t>
            </a:r>
            <a:r>
              <a:rPr sz="1000" spc="38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Deporte</a:t>
            </a:r>
            <a:r>
              <a:rPr sz="1000" spc="38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y</a:t>
            </a:r>
            <a:r>
              <a:rPr sz="1000" spc="36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Recreación.</a:t>
            </a:r>
            <a:r>
              <a:rPr sz="1000" spc="37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UPEL,</a:t>
            </a:r>
            <a:r>
              <a:rPr sz="1000" spc="380" dirty="0">
                <a:latin typeface="Times New Roman"/>
                <a:cs typeface="Times New Roman"/>
              </a:rPr>
              <a:t> </a:t>
            </a:r>
            <a:r>
              <a:rPr sz="1000" spc="-10" dirty="0">
                <a:latin typeface="Times New Roman"/>
                <a:cs typeface="Times New Roman"/>
              </a:rPr>
              <a:t>Venezuela. </a:t>
            </a:r>
            <a:r>
              <a:rPr sz="1000" dirty="0">
                <a:latin typeface="Times New Roman"/>
                <a:cs typeface="Times New Roman"/>
              </a:rPr>
              <a:t>Coordinador</a:t>
            </a:r>
            <a:r>
              <a:rPr sz="1000" spc="32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del</a:t>
            </a:r>
            <a:r>
              <a:rPr sz="1000" spc="31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Grupo</a:t>
            </a:r>
            <a:r>
              <a:rPr sz="1000" spc="32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de</a:t>
            </a:r>
            <a:r>
              <a:rPr sz="1000" spc="30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Investigación</a:t>
            </a:r>
            <a:r>
              <a:rPr sz="1000" spc="31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Educación</a:t>
            </a:r>
            <a:r>
              <a:rPr sz="1000" spc="32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Física</a:t>
            </a:r>
            <a:r>
              <a:rPr sz="1000" spc="32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y</a:t>
            </a:r>
            <a:r>
              <a:rPr sz="1000" spc="30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Salud,</a:t>
            </a:r>
            <a:r>
              <a:rPr sz="1000" spc="32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ISFODOSU,</a:t>
            </a:r>
            <a:r>
              <a:rPr sz="1000" spc="32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República</a:t>
            </a:r>
            <a:r>
              <a:rPr sz="1000" spc="32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Dominicana.</a:t>
            </a:r>
            <a:r>
              <a:rPr sz="1000" spc="33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Autor</a:t>
            </a:r>
            <a:r>
              <a:rPr sz="1000" spc="320" dirty="0">
                <a:latin typeface="Times New Roman"/>
                <a:cs typeface="Times New Roman"/>
              </a:rPr>
              <a:t> </a:t>
            </a:r>
            <a:r>
              <a:rPr sz="1000" spc="-25" dirty="0">
                <a:latin typeface="Times New Roman"/>
                <a:cs typeface="Times New Roman"/>
              </a:rPr>
              <a:t>de </a:t>
            </a:r>
            <a:r>
              <a:rPr sz="1000" dirty="0">
                <a:latin typeface="Times New Roman"/>
                <a:cs typeface="Times New Roman"/>
              </a:rPr>
              <a:t>publicaciones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en</a:t>
            </a:r>
            <a:r>
              <a:rPr sz="1000" spc="-2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Revistas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Científicas. Revisor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de</a:t>
            </a:r>
            <a:r>
              <a:rPr sz="1000" spc="-3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Libros</a:t>
            </a:r>
            <a:r>
              <a:rPr sz="1000" spc="-3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y</a:t>
            </a:r>
            <a:r>
              <a:rPr sz="1000" spc="-3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Artículos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Científicos,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Asesor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de</a:t>
            </a:r>
            <a:r>
              <a:rPr sz="1000" spc="-3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Tesis</a:t>
            </a:r>
            <a:r>
              <a:rPr sz="1000" spc="-4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de</a:t>
            </a:r>
            <a:r>
              <a:rPr sz="1000" spc="-35" dirty="0">
                <a:latin typeface="Times New Roman"/>
                <a:cs typeface="Times New Roman"/>
              </a:rPr>
              <a:t> </a:t>
            </a:r>
            <a:r>
              <a:rPr sz="1000" spc="-10" dirty="0">
                <a:latin typeface="Times New Roman"/>
                <a:cs typeface="Times New Roman"/>
              </a:rPr>
              <a:t>Grado.</a:t>
            </a:r>
            <a:endParaRPr sz="1000" dirty="0">
              <a:latin typeface="Times New Roman"/>
              <a:cs typeface="Times New Roman"/>
            </a:endParaRPr>
          </a:p>
          <a:p>
            <a:pPr marL="12700" marR="147320" algn="just">
              <a:lnSpc>
                <a:spcPts val="1200"/>
              </a:lnSpc>
            </a:pPr>
            <a:r>
              <a:rPr sz="1000" b="1" dirty="0">
                <a:latin typeface="Times New Roman"/>
                <a:cs typeface="Times New Roman"/>
              </a:rPr>
              <a:t>Reseña</a:t>
            </a:r>
            <a:r>
              <a:rPr sz="1000" b="1" spc="130" dirty="0">
                <a:latin typeface="Times New Roman"/>
                <a:cs typeface="Times New Roman"/>
              </a:rPr>
              <a:t> </a:t>
            </a:r>
            <a:r>
              <a:rPr sz="1000" b="1" dirty="0">
                <a:latin typeface="Times New Roman"/>
                <a:cs typeface="Times New Roman"/>
              </a:rPr>
              <a:t>Biográfica</a:t>
            </a:r>
            <a:r>
              <a:rPr sz="1000" b="1" spc="140" dirty="0">
                <a:latin typeface="Times New Roman"/>
                <a:cs typeface="Times New Roman"/>
              </a:rPr>
              <a:t> </a:t>
            </a:r>
            <a:r>
              <a:rPr sz="1000" b="1" dirty="0">
                <a:latin typeface="Times New Roman"/>
                <a:cs typeface="Times New Roman"/>
              </a:rPr>
              <a:t>Dra.</a:t>
            </a:r>
            <a:r>
              <a:rPr sz="1000" b="1" spc="130" dirty="0">
                <a:latin typeface="Times New Roman"/>
                <a:cs typeface="Times New Roman"/>
              </a:rPr>
              <a:t> </a:t>
            </a:r>
            <a:r>
              <a:rPr sz="1000" b="1" dirty="0">
                <a:latin typeface="Times New Roman"/>
                <a:cs typeface="Times New Roman"/>
              </a:rPr>
              <a:t>Ceferina</a:t>
            </a:r>
            <a:r>
              <a:rPr sz="1000" b="1" spc="130" dirty="0">
                <a:latin typeface="Times New Roman"/>
                <a:cs typeface="Times New Roman"/>
              </a:rPr>
              <a:t> </a:t>
            </a:r>
            <a:r>
              <a:rPr sz="1000" b="1" dirty="0">
                <a:latin typeface="Times New Roman"/>
                <a:cs typeface="Times New Roman"/>
              </a:rPr>
              <a:t>Cabrera</a:t>
            </a:r>
            <a:r>
              <a:rPr sz="1000" b="1" spc="135" dirty="0">
                <a:latin typeface="Times New Roman"/>
                <a:cs typeface="Times New Roman"/>
              </a:rPr>
              <a:t> </a:t>
            </a:r>
            <a:r>
              <a:rPr sz="1000" b="1" dirty="0">
                <a:latin typeface="Times New Roman"/>
                <a:cs typeface="Times New Roman"/>
              </a:rPr>
              <a:t>Félix:</a:t>
            </a:r>
            <a:r>
              <a:rPr sz="1000" b="1" spc="13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Doctora</a:t>
            </a:r>
            <a:r>
              <a:rPr sz="1000" spc="12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en</a:t>
            </a:r>
            <a:r>
              <a:rPr sz="1000" spc="12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Educación,</a:t>
            </a:r>
            <a:r>
              <a:rPr sz="1000" spc="13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NSU</a:t>
            </a:r>
            <a:r>
              <a:rPr sz="1000" spc="12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Miami,</a:t>
            </a:r>
            <a:r>
              <a:rPr sz="1000" spc="13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EEUU.</a:t>
            </a:r>
            <a:r>
              <a:rPr sz="1000" spc="13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Magíster</a:t>
            </a:r>
            <a:r>
              <a:rPr sz="1000" spc="13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en</a:t>
            </a:r>
            <a:r>
              <a:rPr sz="1000" spc="120" dirty="0">
                <a:latin typeface="Times New Roman"/>
                <a:cs typeface="Times New Roman"/>
              </a:rPr>
              <a:t> </a:t>
            </a:r>
            <a:r>
              <a:rPr sz="1000" spc="-10" dirty="0">
                <a:latin typeface="Times New Roman"/>
                <a:cs typeface="Times New Roman"/>
              </a:rPr>
              <a:t>Formación </a:t>
            </a:r>
            <a:r>
              <a:rPr sz="1000" dirty="0">
                <a:latin typeface="Times New Roman"/>
                <a:cs typeface="Times New Roman"/>
              </a:rPr>
              <a:t>Inicial</a:t>
            </a:r>
            <a:r>
              <a:rPr sz="1000" spc="22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para</a:t>
            </a:r>
            <a:r>
              <a:rPr sz="1000" spc="24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el</a:t>
            </a:r>
            <a:r>
              <a:rPr sz="1000" spc="22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Cambio</a:t>
            </a:r>
            <a:r>
              <a:rPr sz="1000" spc="23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Pedagógico.</a:t>
            </a:r>
            <a:r>
              <a:rPr sz="1000" spc="229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Universidad</a:t>
            </a:r>
            <a:r>
              <a:rPr sz="1000" spc="23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de</a:t>
            </a:r>
            <a:r>
              <a:rPr sz="1000" spc="229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Barcelona,</a:t>
            </a:r>
            <a:r>
              <a:rPr sz="1000" spc="23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España.</a:t>
            </a:r>
            <a:r>
              <a:rPr sz="1000" spc="23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Licenciada</a:t>
            </a:r>
            <a:r>
              <a:rPr sz="1000" spc="23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en</a:t>
            </a:r>
            <a:r>
              <a:rPr sz="1000" spc="21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Matemática</a:t>
            </a:r>
            <a:r>
              <a:rPr sz="1000" spc="24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y</a:t>
            </a:r>
            <a:r>
              <a:rPr sz="1000" spc="21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Física,</a:t>
            </a:r>
            <a:r>
              <a:rPr sz="1000" spc="240" dirty="0">
                <a:latin typeface="Times New Roman"/>
                <a:cs typeface="Times New Roman"/>
              </a:rPr>
              <a:t> </a:t>
            </a:r>
            <a:r>
              <a:rPr sz="1000" spc="-10" dirty="0">
                <a:latin typeface="Times New Roman"/>
                <a:cs typeface="Times New Roman"/>
              </a:rPr>
              <a:t>UTESA, </a:t>
            </a:r>
            <a:r>
              <a:rPr sz="1000" dirty="0">
                <a:latin typeface="Times New Roman"/>
                <a:cs typeface="Times New Roman"/>
              </a:rPr>
              <a:t>República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Dominicana.</a:t>
            </a:r>
            <a:r>
              <a:rPr sz="1000" spc="1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Encargada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de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la</a:t>
            </a:r>
            <a:r>
              <a:rPr sz="1000" spc="2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División de</a:t>
            </a:r>
            <a:r>
              <a:rPr sz="1000" spc="2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Investigación ISFODOSU,</a:t>
            </a:r>
            <a:r>
              <a:rPr sz="1000" spc="2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RLNNM.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Investigadora</a:t>
            </a:r>
            <a:r>
              <a:rPr sz="1000" spc="2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del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Grupo</a:t>
            </a:r>
            <a:r>
              <a:rPr sz="1000" spc="25" dirty="0">
                <a:latin typeface="Times New Roman"/>
                <a:cs typeface="Times New Roman"/>
              </a:rPr>
              <a:t> </a:t>
            </a:r>
            <a:r>
              <a:rPr sz="1000" spc="-10" dirty="0">
                <a:latin typeface="Times New Roman"/>
                <a:cs typeface="Times New Roman"/>
              </a:rPr>
              <a:t>Análisis </a:t>
            </a:r>
            <a:r>
              <a:rPr sz="1000" dirty="0">
                <a:latin typeface="Times New Roman"/>
                <a:cs typeface="Times New Roman"/>
              </a:rPr>
              <a:t>Matemático,</a:t>
            </a:r>
            <a:r>
              <a:rPr sz="1000" spc="14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ISFODOSU,</a:t>
            </a:r>
            <a:r>
              <a:rPr sz="1000" spc="14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República</a:t>
            </a:r>
            <a:r>
              <a:rPr sz="1000" spc="14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Dominicana.</a:t>
            </a:r>
            <a:r>
              <a:rPr sz="1000" spc="15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Autora</a:t>
            </a:r>
            <a:r>
              <a:rPr sz="1000" spc="14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de</a:t>
            </a:r>
            <a:r>
              <a:rPr sz="1000" spc="13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publicaciones</a:t>
            </a:r>
            <a:r>
              <a:rPr sz="1000" spc="14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en</a:t>
            </a:r>
            <a:r>
              <a:rPr sz="1000" spc="13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Revistas</a:t>
            </a:r>
            <a:r>
              <a:rPr sz="1000" spc="14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Científicas.</a:t>
            </a:r>
            <a:r>
              <a:rPr sz="1000" spc="15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Asesora</a:t>
            </a:r>
            <a:r>
              <a:rPr sz="1000" spc="14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de</a:t>
            </a:r>
            <a:r>
              <a:rPr sz="1000" spc="13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Tesis</a:t>
            </a:r>
            <a:r>
              <a:rPr sz="1000" spc="130" dirty="0">
                <a:latin typeface="Times New Roman"/>
                <a:cs typeface="Times New Roman"/>
              </a:rPr>
              <a:t> </a:t>
            </a:r>
            <a:r>
              <a:rPr sz="1000" spc="-25" dirty="0">
                <a:latin typeface="Times New Roman"/>
                <a:cs typeface="Times New Roman"/>
              </a:rPr>
              <a:t>de</a:t>
            </a:r>
            <a:endParaRPr sz="1000" dirty="0">
              <a:latin typeface="Times New Roman"/>
              <a:cs typeface="Times New Roman"/>
            </a:endParaRPr>
          </a:p>
          <a:p>
            <a:pPr marL="12700">
              <a:lnSpc>
                <a:spcPts val="1160"/>
              </a:lnSpc>
            </a:pPr>
            <a:r>
              <a:rPr sz="1000" spc="-10" dirty="0">
                <a:latin typeface="Times New Roman"/>
                <a:cs typeface="Times New Roman"/>
              </a:rPr>
              <a:t>Grado.</a:t>
            </a:r>
            <a:endParaRPr sz="1000" dirty="0">
              <a:latin typeface="Times New Roman"/>
              <a:cs typeface="Times New Roman"/>
            </a:endParaRPr>
          </a:p>
          <a:p>
            <a:pPr marR="5080" algn="r">
              <a:lnSpc>
                <a:spcPct val="100000"/>
              </a:lnSpc>
              <a:spcBef>
                <a:spcPts val="90"/>
              </a:spcBef>
            </a:pPr>
            <a:r>
              <a:rPr sz="1200" b="1" spc="-25" dirty="0">
                <a:latin typeface="Times New Roman"/>
                <a:cs typeface="Times New Roman"/>
              </a:rPr>
              <a:t>94</a:t>
            </a:r>
            <a:endParaRPr sz="1200" dirty="0">
              <a:latin typeface="Times New Roman"/>
              <a:cs typeface="Times New Roman"/>
            </a:endParaRPr>
          </a:p>
        </p:txBody>
      </p:sp>
      <p:grpSp>
        <p:nvGrpSpPr>
          <p:cNvPr id="30" name="Grupo 29">
            <a:extLst>
              <a:ext uri="{FF2B5EF4-FFF2-40B4-BE49-F238E27FC236}">
                <a16:creationId xmlns:a16="http://schemas.microsoft.com/office/drawing/2014/main" id="{599A6B28-B95B-54A5-9195-EC41B6583D33}"/>
              </a:ext>
            </a:extLst>
          </p:cNvPr>
          <p:cNvGrpSpPr/>
          <p:nvPr/>
        </p:nvGrpSpPr>
        <p:grpSpPr>
          <a:xfrm>
            <a:off x="107999" y="98297"/>
            <a:ext cx="6665976" cy="1452626"/>
            <a:chOff x="470065" y="1951410"/>
            <a:chExt cx="6665976" cy="1452626"/>
          </a:xfrm>
        </p:grpSpPr>
        <p:grpSp>
          <p:nvGrpSpPr>
            <p:cNvPr id="31" name="object 12">
              <a:extLst>
                <a:ext uri="{FF2B5EF4-FFF2-40B4-BE49-F238E27FC236}">
                  <a16:creationId xmlns:a16="http://schemas.microsoft.com/office/drawing/2014/main" id="{F11A5744-0B7F-A0E9-C91F-37F8C03B0497}"/>
                </a:ext>
              </a:extLst>
            </p:cNvPr>
            <p:cNvGrpSpPr/>
            <p:nvPr/>
          </p:nvGrpSpPr>
          <p:grpSpPr>
            <a:xfrm>
              <a:off x="470065" y="1951664"/>
              <a:ext cx="6665976" cy="1452372"/>
              <a:chOff x="96011" y="115823"/>
              <a:chExt cx="6665976" cy="1452372"/>
            </a:xfrm>
          </p:grpSpPr>
          <p:pic>
            <p:nvPicPr>
              <p:cNvPr id="35" name="object 13">
                <a:extLst>
                  <a:ext uri="{FF2B5EF4-FFF2-40B4-BE49-F238E27FC236}">
                    <a16:creationId xmlns:a16="http://schemas.microsoft.com/office/drawing/2014/main" id="{8E232B7C-B954-831F-8592-76A22E3A6884}"/>
                  </a:ext>
                </a:extLst>
              </p:cNvPr>
              <p:cNvPicPr/>
              <p:nvPr/>
            </p:nvPicPr>
            <p:blipFill>
              <a:blip r:embed="rId7" cstate="print"/>
              <a:stretch>
                <a:fillRect/>
              </a:stretch>
            </p:blipFill>
            <p:spPr>
              <a:xfrm>
                <a:off x="96011" y="115823"/>
                <a:ext cx="6665976" cy="1452372"/>
              </a:xfrm>
              <a:prstGeom prst="rect">
                <a:avLst/>
              </a:prstGeom>
            </p:spPr>
          </p:pic>
          <p:pic>
            <p:nvPicPr>
              <p:cNvPr id="36" name="object 14">
                <a:extLst>
                  <a:ext uri="{FF2B5EF4-FFF2-40B4-BE49-F238E27FC236}">
                    <a16:creationId xmlns:a16="http://schemas.microsoft.com/office/drawing/2014/main" id="{9E07AAC8-9DCF-A30C-3FF7-779B15A9FEDC}"/>
                  </a:ext>
                </a:extLst>
              </p:cNvPr>
              <p:cNvPicPr/>
              <p:nvPr/>
            </p:nvPicPr>
            <p:blipFill>
              <a:blip r:embed="rId8" cstate="print"/>
              <a:stretch>
                <a:fillRect/>
              </a:stretch>
            </p:blipFill>
            <p:spPr>
              <a:xfrm>
                <a:off x="142849" y="142875"/>
                <a:ext cx="6572275" cy="1358646"/>
              </a:xfrm>
              <a:prstGeom prst="rect">
                <a:avLst/>
              </a:prstGeom>
            </p:spPr>
          </p:pic>
          <p:sp>
            <p:nvSpPr>
              <p:cNvPr id="37" name="object 15">
                <a:extLst>
                  <a:ext uri="{FF2B5EF4-FFF2-40B4-BE49-F238E27FC236}">
                    <a16:creationId xmlns:a16="http://schemas.microsoft.com/office/drawing/2014/main" id="{F7F83A8A-D573-0F5C-458E-6EEA20BE2220}"/>
                  </a:ext>
                </a:extLst>
              </p:cNvPr>
              <p:cNvSpPr/>
              <p:nvPr/>
            </p:nvSpPr>
            <p:spPr>
              <a:xfrm>
                <a:off x="142849" y="142875"/>
                <a:ext cx="6572884" cy="1358900"/>
              </a:xfrm>
              <a:custGeom>
                <a:avLst/>
                <a:gdLst/>
                <a:ahLst/>
                <a:cxnLst/>
                <a:rect l="l" t="t" r="r" b="b"/>
                <a:pathLst>
                  <a:path w="6572884" h="1358900">
                    <a:moveTo>
                      <a:pt x="0" y="226441"/>
                    </a:moveTo>
                    <a:lnTo>
                      <a:pt x="4600" y="180795"/>
                    </a:lnTo>
                    <a:lnTo>
                      <a:pt x="17795" y="138285"/>
                    </a:lnTo>
                    <a:lnTo>
                      <a:pt x="38673" y="99820"/>
                    </a:lnTo>
                    <a:lnTo>
                      <a:pt x="66324" y="66309"/>
                    </a:lnTo>
                    <a:lnTo>
                      <a:pt x="99837" y="38663"/>
                    </a:lnTo>
                    <a:lnTo>
                      <a:pt x="138301" y="17789"/>
                    </a:lnTo>
                    <a:lnTo>
                      <a:pt x="180806" y="4599"/>
                    </a:lnTo>
                    <a:lnTo>
                      <a:pt x="226440" y="0"/>
                    </a:lnTo>
                    <a:lnTo>
                      <a:pt x="6345834" y="0"/>
                    </a:lnTo>
                    <a:lnTo>
                      <a:pt x="6391480" y="4599"/>
                    </a:lnTo>
                    <a:lnTo>
                      <a:pt x="6433990" y="17789"/>
                    </a:lnTo>
                    <a:lnTo>
                      <a:pt x="6472455" y="38663"/>
                    </a:lnTo>
                    <a:lnTo>
                      <a:pt x="6505965" y="66309"/>
                    </a:lnTo>
                    <a:lnTo>
                      <a:pt x="6533612" y="99820"/>
                    </a:lnTo>
                    <a:lnTo>
                      <a:pt x="6554485" y="138285"/>
                    </a:lnTo>
                    <a:lnTo>
                      <a:pt x="6567676" y="180795"/>
                    </a:lnTo>
                    <a:lnTo>
                      <a:pt x="6572275" y="226441"/>
                    </a:lnTo>
                    <a:lnTo>
                      <a:pt x="6572275" y="1132204"/>
                    </a:lnTo>
                    <a:lnTo>
                      <a:pt x="6567676" y="1177850"/>
                    </a:lnTo>
                    <a:lnTo>
                      <a:pt x="6554485" y="1220360"/>
                    </a:lnTo>
                    <a:lnTo>
                      <a:pt x="6533612" y="1258825"/>
                    </a:lnTo>
                    <a:lnTo>
                      <a:pt x="6505965" y="1292336"/>
                    </a:lnTo>
                    <a:lnTo>
                      <a:pt x="6472455" y="1319982"/>
                    </a:lnTo>
                    <a:lnTo>
                      <a:pt x="6433990" y="1340856"/>
                    </a:lnTo>
                    <a:lnTo>
                      <a:pt x="6391480" y="1354046"/>
                    </a:lnTo>
                    <a:lnTo>
                      <a:pt x="6345834" y="1358646"/>
                    </a:lnTo>
                    <a:lnTo>
                      <a:pt x="226440" y="1358646"/>
                    </a:lnTo>
                    <a:lnTo>
                      <a:pt x="180806" y="1354046"/>
                    </a:lnTo>
                    <a:lnTo>
                      <a:pt x="138301" y="1340856"/>
                    </a:lnTo>
                    <a:lnTo>
                      <a:pt x="99837" y="1319982"/>
                    </a:lnTo>
                    <a:lnTo>
                      <a:pt x="66324" y="1292336"/>
                    </a:lnTo>
                    <a:lnTo>
                      <a:pt x="38673" y="1258825"/>
                    </a:lnTo>
                    <a:lnTo>
                      <a:pt x="17795" y="1220360"/>
                    </a:lnTo>
                    <a:lnTo>
                      <a:pt x="4600" y="1177850"/>
                    </a:lnTo>
                    <a:lnTo>
                      <a:pt x="0" y="1132204"/>
                    </a:lnTo>
                    <a:lnTo>
                      <a:pt x="0" y="226441"/>
                    </a:lnTo>
                    <a:close/>
                  </a:path>
                </a:pathLst>
              </a:custGeom>
              <a:ln w="9525">
                <a:solidFill>
                  <a:srgbClr val="55CE74"/>
                </a:solidFill>
              </a:ln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pic>
            <p:nvPicPr>
              <p:cNvPr id="38" name="object 16">
                <a:extLst>
                  <a:ext uri="{FF2B5EF4-FFF2-40B4-BE49-F238E27FC236}">
                    <a16:creationId xmlns:a16="http://schemas.microsoft.com/office/drawing/2014/main" id="{9B4E068F-5AA0-BF06-4D6D-9E23257B338D}"/>
                  </a:ext>
                </a:extLst>
              </p:cNvPr>
              <p:cNvPicPr/>
              <p:nvPr/>
            </p:nvPicPr>
            <p:blipFill>
              <a:blip r:embed="rId9" cstate="print"/>
              <a:stretch>
                <a:fillRect/>
              </a:stretch>
            </p:blipFill>
            <p:spPr>
              <a:xfrm>
                <a:off x="2500248" y="305930"/>
                <a:ext cx="1714500" cy="733945"/>
              </a:xfrm>
              <a:prstGeom prst="rect">
                <a:avLst/>
              </a:prstGeom>
            </p:spPr>
          </p:pic>
        </p:grpSp>
        <p:sp>
          <p:nvSpPr>
            <p:cNvPr id="32" name="object 16">
              <a:extLst>
                <a:ext uri="{FF2B5EF4-FFF2-40B4-BE49-F238E27FC236}">
                  <a16:creationId xmlns:a16="http://schemas.microsoft.com/office/drawing/2014/main" id="{9B66285F-4DC5-3DD8-BE4E-289B694C719B}"/>
                </a:ext>
              </a:extLst>
            </p:cNvPr>
            <p:cNvSpPr txBox="1"/>
            <p:nvPr/>
          </p:nvSpPr>
          <p:spPr>
            <a:xfrm>
              <a:off x="2775727" y="2875716"/>
              <a:ext cx="3332858" cy="391795"/>
            </a:xfrm>
            <a:prstGeom prst="rect">
              <a:avLst/>
            </a:prstGeom>
            <a:noFill/>
          </p:spPr>
          <p:txBody>
            <a:bodyPr vert="horz" wrap="square" lIns="0" tIns="12700" rIns="0" bIns="0" rtlCol="0">
              <a:spAutoFit/>
            </a:bodyPr>
            <a:lstStyle/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Volumen 4,  Número 1  Enero a Julio 2021</a:t>
              </a:r>
            </a:p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Revista Semestral. Venezuela</a:t>
              </a:r>
              <a:endParaRPr sz="1200" dirty="0">
                <a:latin typeface="Arial"/>
                <a:cs typeface="Arial"/>
              </a:endParaRPr>
            </a:p>
          </p:txBody>
        </p:sp>
        <p:pic>
          <p:nvPicPr>
            <p:cNvPr id="33" name="object 25">
              <a:extLst>
                <a:ext uri="{FF2B5EF4-FFF2-40B4-BE49-F238E27FC236}">
                  <a16:creationId xmlns:a16="http://schemas.microsoft.com/office/drawing/2014/main" id="{D1A30596-4263-E817-290E-C668DFDD0D68}"/>
                </a:ext>
              </a:extLst>
            </p:cNvPr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470065" y="2027896"/>
              <a:ext cx="2305662" cy="1053903"/>
            </a:xfrm>
            <a:prstGeom prst="rect">
              <a:avLst/>
            </a:prstGeom>
          </p:spPr>
        </p:pic>
        <p:pic>
          <p:nvPicPr>
            <p:cNvPr id="34" name="object 31">
              <a:extLst>
                <a:ext uri="{FF2B5EF4-FFF2-40B4-BE49-F238E27FC236}">
                  <a16:creationId xmlns:a16="http://schemas.microsoft.com/office/drawing/2014/main" id="{AC53C50E-DC54-7728-DD3C-42BA73D11822}"/>
                </a:ext>
              </a:extLst>
            </p:cNvPr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4932681" y="1951410"/>
              <a:ext cx="1805304" cy="893889"/>
            </a:xfrm>
            <a:prstGeom prst="rect">
              <a:avLst/>
            </a:prstGeom>
          </p:spPr>
        </p:pic>
      </p:grpSp>
    </p:spTree>
  </p:cSld>
  <p:clrMapOvr>
    <a:masterClrMapping/>
  </p:clrMapOvr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80774" y="3363467"/>
            <a:ext cx="6649720" cy="5664835"/>
            <a:chOff x="80774" y="3363467"/>
            <a:chExt cx="6649720" cy="5664835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80774" y="3363467"/>
              <a:ext cx="6649207" cy="5664708"/>
            </a:xfrm>
            <a:prstGeom prst="rect">
              <a:avLst/>
            </a:prstGeom>
          </p:spPr>
        </p:pic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19202" y="3381806"/>
              <a:ext cx="6572250" cy="5588762"/>
            </a:xfrm>
            <a:prstGeom prst="rect">
              <a:avLst/>
            </a:prstGeom>
          </p:spPr>
        </p:pic>
        <p:sp>
          <p:nvSpPr>
            <p:cNvPr id="5" name="object 5"/>
            <p:cNvSpPr/>
            <p:nvPr/>
          </p:nvSpPr>
          <p:spPr>
            <a:xfrm>
              <a:off x="119202" y="3381806"/>
              <a:ext cx="6572250" cy="5589270"/>
            </a:xfrm>
            <a:custGeom>
              <a:avLst/>
              <a:gdLst/>
              <a:ahLst/>
              <a:cxnLst/>
              <a:rect l="l" t="t" r="r" b="b"/>
              <a:pathLst>
                <a:path w="6572250" h="5589270">
                  <a:moveTo>
                    <a:pt x="0" y="5588762"/>
                  </a:moveTo>
                  <a:lnTo>
                    <a:pt x="6572250" y="5588762"/>
                  </a:lnTo>
                  <a:lnTo>
                    <a:pt x="6572250" y="0"/>
                  </a:lnTo>
                  <a:lnTo>
                    <a:pt x="0" y="0"/>
                  </a:lnTo>
                  <a:lnTo>
                    <a:pt x="0" y="5588762"/>
                  </a:lnTo>
                  <a:close/>
                </a:path>
              </a:pathLst>
            </a:custGeom>
            <a:ln w="9525">
              <a:solidFill>
                <a:srgbClr val="55CE7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" name="object 6"/>
          <p:cNvGrpSpPr/>
          <p:nvPr/>
        </p:nvGrpSpPr>
        <p:grpSpPr>
          <a:xfrm>
            <a:off x="105155" y="124968"/>
            <a:ext cx="6647815" cy="1193800"/>
            <a:chOff x="105155" y="124968"/>
            <a:chExt cx="6647815" cy="1193800"/>
          </a:xfrm>
        </p:grpSpPr>
        <p:pic>
          <p:nvPicPr>
            <p:cNvPr id="7" name="object 7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05155" y="124968"/>
              <a:ext cx="6647687" cy="1193291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142849" y="142875"/>
              <a:ext cx="6572275" cy="1116710"/>
            </a:xfrm>
            <a:prstGeom prst="rect">
              <a:avLst/>
            </a:prstGeom>
          </p:spPr>
        </p:pic>
        <p:sp>
          <p:nvSpPr>
            <p:cNvPr id="9" name="object 9"/>
            <p:cNvSpPr/>
            <p:nvPr/>
          </p:nvSpPr>
          <p:spPr>
            <a:xfrm>
              <a:off x="142849" y="142875"/>
              <a:ext cx="6572884" cy="1116965"/>
            </a:xfrm>
            <a:custGeom>
              <a:avLst/>
              <a:gdLst/>
              <a:ahLst/>
              <a:cxnLst/>
              <a:rect l="l" t="t" r="r" b="b"/>
              <a:pathLst>
                <a:path w="6572884" h="1116965">
                  <a:moveTo>
                    <a:pt x="0" y="186181"/>
                  </a:moveTo>
                  <a:lnTo>
                    <a:pt x="6649" y="136671"/>
                  </a:lnTo>
                  <a:lnTo>
                    <a:pt x="25413" y="92192"/>
                  </a:lnTo>
                  <a:lnTo>
                    <a:pt x="54517" y="54514"/>
                  </a:lnTo>
                  <a:lnTo>
                    <a:pt x="92188" y="25409"/>
                  </a:lnTo>
                  <a:lnTo>
                    <a:pt x="136651" y="6647"/>
                  </a:lnTo>
                  <a:lnTo>
                    <a:pt x="186131" y="0"/>
                  </a:lnTo>
                  <a:lnTo>
                    <a:pt x="6386093" y="0"/>
                  </a:lnTo>
                  <a:lnTo>
                    <a:pt x="6435603" y="6647"/>
                  </a:lnTo>
                  <a:lnTo>
                    <a:pt x="6480082" y="25409"/>
                  </a:lnTo>
                  <a:lnTo>
                    <a:pt x="6517760" y="54514"/>
                  </a:lnTo>
                  <a:lnTo>
                    <a:pt x="6546865" y="92192"/>
                  </a:lnTo>
                  <a:lnTo>
                    <a:pt x="6565627" y="136671"/>
                  </a:lnTo>
                  <a:lnTo>
                    <a:pt x="6572275" y="186181"/>
                  </a:lnTo>
                  <a:lnTo>
                    <a:pt x="6572275" y="930655"/>
                  </a:lnTo>
                  <a:lnTo>
                    <a:pt x="6565627" y="980112"/>
                  </a:lnTo>
                  <a:lnTo>
                    <a:pt x="6546865" y="1024556"/>
                  </a:lnTo>
                  <a:lnTo>
                    <a:pt x="6517760" y="1062212"/>
                  </a:lnTo>
                  <a:lnTo>
                    <a:pt x="6480082" y="1091306"/>
                  </a:lnTo>
                  <a:lnTo>
                    <a:pt x="6435603" y="1110064"/>
                  </a:lnTo>
                  <a:lnTo>
                    <a:pt x="6386093" y="1116710"/>
                  </a:lnTo>
                  <a:lnTo>
                    <a:pt x="186131" y="1116710"/>
                  </a:lnTo>
                  <a:lnTo>
                    <a:pt x="136651" y="1110064"/>
                  </a:lnTo>
                  <a:lnTo>
                    <a:pt x="92188" y="1091306"/>
                  </a:lnTo>
                  <a:lnTo>
                    <a:pt x="54517" y="1062212"/>
                  </a:lnTo>
                  <a:lnTo>
                    <a:pt x="25413" y="1024556"/>
                  </a:lnTo>
                  <a:lnTo>
                    <a:pt x="6649" y="980112"/>
                  </a:lnTo>
                  <a:lnTo>
                    <a:pt x="0" y="930655"/>
                  </a:lnTo>
                  <a:lnTo>
                    <a:pt x="0" y="186181"/>
                  </a:lnTo>
                  <a:close/>
                </a:path>
              </a:pathLst>
            </a:custGeom>
            <a:ln w="9525">
              <a:solidFill>
                <a:srgbClr val="55CE7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10" name="object 10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318518" y="1504208"/>
            <a:ext cx="6256015" cy="678139"/>
          </a:xfrm>
          <a:prstGeom prst="rect">
            <a:avLst/>
          </a:prstGeom>
        </p:spPr>
      </p:pic>
      <p:sp>
        <p:nvSpPr>
          <p:cNvPr id="11" name="object 11"/>
          <p:cNvSpPr txBox="1"/>
          <p:nvPr/>
        </p:nvSpPr>
        <p:spPr>
          <a:xfrm>
            <a:off x="3020695" y="1360423"/>
            <a:ext cx="1322705" cy="18669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1050" b="1" dirty="0">
                <a:latin typeface="Times New Roman"/>
                <a:cs typeface="Times New Roman"/>
              </a:rPr>
              <a:t>Para</a:t>
            </a:r>
            <a:r>
              <a:rPr sz="1050" b="1" spc="-30" dirty="0">
                <a:latin typeface="Times New Roman"/>
                <a:cs typeface="Times New Roman"/>
              </a:rPr>
              <a:t> </a:t>
            </a:r>
            <a:r>
              <a:rPr sz="1050" b="1" dirty="0">
                <a:latin typeface="Times New Roman"/>
                <a:cs typeface="Times New Roman"/>
              </a:rPr>
              <a:t>citar</a:t>
            </a:r>
            <a:r>
              <a:rPr sz="1050" b="1" spc="-20" dirty="0">
                <a:latin typeface="Times New Roman"/>
                <a:cs typeface="Times New Roman"/>
              </a:rPr>
              <a:t> </a:t>
            </a:r>
            <a:r>
              <a:rPr sz="1050" b="1" dirty="0">
                <a:latin typeface="Times New Roman"/>
                <a:cs typeface="Times New Roman"/>
              </a:rPr>
              <a:t>este</a:t>
            </a:r>
            <a:r>
              <a:rPr sz="1050" b="1" spc="-20" dirty="0">
                <a:latin typeface="Times New Roman"/>
                <a:cs typeface="Times New Roman"/>
              </a:rPr>
              <a:t> </a:t>
            </a:r>
            <a:r>
              <a:rPr sz="1050" b="1" spc="-10" dirty="0">
                <a:latin typeface="Times New Roman"/>
                <a:cs typeface="Times New Roman"/>
              </a:rPr>
              <a:t>artículo</a:t>
            </a:r>
            <a:endParaRPr sz="1050">
              <a:latin typeface="Times New Roman"/>
              <a:cs typeface="Times New Roman"/>
            </a:endParaRPr>
          </a:p>
        </p:txBody>
      </p:sp>
      <p:grpSp>
        <p:nvGrpSpPr>
          <p:cNvPr id="12" name="object 12"/>
          <p:cNvGrpSpPr/>
          <p:nvPr/>
        </p:nvGrpSpPr>
        <p:grpSpPr>
          <a:xfrm>
            <a:off x="96011" y="115823"/>
            <a:ext cx="6666230" cy="1463040"/>
            <a:chOff x="96011" y="115823"/>
            <a:chExt cx="6666230" cy="1463040"/>
          </a:xfrm>
        </p:grpSpPr>
        <p:pic>
          <p:nvPicPr>
            <p:cNvPr id="13" name="object 13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96011" y="115823"/>
              <a:ext cx="6665976" cy="1452372"/>
            </a:xfrm>
            <a:prstGeom prst="rect">
              <a:avLst/>
            </a:prstGeom>
          </p:spPr>
        </p:pic>
        <p:pic>
          <p:nvPicPr>
            <p:cNvPr id="14" name="object 14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142849" y="142875"/>
              <a:ext cx="6572275" cy="1358646"/>
            </a:xfrm>
            <a:prstGeom prst="rect">
              <a:avLst/>
            </a:prstGeom>
          </p:spPr>
        </p:pic>
        <p:sp>
          <p:nvSpPr>
            <p:cNvPr id="15" name="object 15"/>
            <p:cNvSpPr/>
            <p:nvPr/>
          </p:nvSpPr>
          <p:spPr>
            <a:xfrm>
              <a:off x="142849" y="142875"/>
              <a:ext cx="6572884" cy="1358900"/>
            </a:xfrm>
            <a:custGeom>
              <a:avLst/>
              <a:gdLst/>
              <a:ahLst/>
              <a:cxnLst/>
              <a:rect l="l" t="t" r="r" b="b"/>
              <a:pathLst>
                <a:path w="6572884" h="1358900">
                  <a:moveTo>
                    <a:pt x="0" y="226441"/>
                  </a:moveTo>
                  <a:lnTo>
                    <a:pt x="4600" y="180795"/>
                  </a:lnTo>
                  <a:lnTo>
                    <a:pt x="17795" y="138285"/>
                  </a:lnTo>
                  <a:lnTo>
                    <a:pt x="38673" y="99820"/>
                  </a:lnTo>
                  <a:lnTo>
                    <a:pt x="66324" y="66309"/>
                  </a:lnTo>
                  <a:lnTo>
                    <a:pt x="99837" y="38663"/>
                  </a:lnTo>
                  <a:lnTo>
                    <a:pt x="138301" y="17789"/>
                  </a:lnTo>
                  <a:lnTo>
                    <a:pt x="180806" y="4599"/>
                  </a:lnTo>
                  <a:lnTo>
                    <a:pt x="226440" y="0"/>
                  </a:lnTo>
                  <a:lnTo>
                    <a:pt x="6345834" y="0"/>
                  </a:lnTo>
                  <a:lnTo>
                    <a:pt x="6391480" y="4599"/>
                  </a:lnTo>
                  <a:lnTo>
                    <a:pt x="6433990" y="17789"/>
                  </a:lnTo>
                  <a:lnTo>
                    <a:pt x="6472455" y="38663"/>
                  </a:lnTo>
                  <a:lnTo>
                    <a:pt x="6505965" y="66309"/>
                  </a:lnTo>
                  <a:lnTo>
                    <a:pt x="6533612" y="99820"/>
                  </a:lnTo>
                  <a:lnTo>
                    <a:pt x="6554485" y="138285"/>
                  </a:lnTo>
                  <a:lnTo>
                    <a:pt x="6567676" y="180795"/>
                  </a:lnTo>
                  <a:lnTo>
                    <a:pt x="6572275" y="226441"/>
                  </a:lnTo>
                  <a:lnTo>
                    <a:pt x="6572275" y="1132204"/>
                  </a:lnTo>
                  <a:lnTo>
                    <a:pt x="6567676" y="1177850"/>
                  </a:lnTo>
                  <a:lnTo>
                    <a:pt x="6554485" y="1220360"/>
                  </a:lnTo>
                  <a:lnTo>
                    <a:pt x="6533612" y="1258825"/>
                  </a:lnTo>
                  <a:lnTo>
                    <a:pt x="6505965" y="1292336"/>
                  </a:lnTo>
                  <a:lnTo>
                    <a:pt x="6472455" y="1319982"/>
                  </a:lnTo>
                  <a:lnTo>
                    <a:pt x="6433990" y="1340856"/>
                  </a:lnTo>
                  <a:lnTo>
                    <a:pt x="6391480" y="1354046"/>
                  </a:lnTo>
                  <a:lnTo>
                    <a:pt x="6345834" y="1358646"/>
                  </a:lnTo>
                  <a:lnTo>
                    <a:pt x="226440" y="1358646"/>
                  </a:lnTo>
                  <a:lnTo>
                    <a:pt x="180806" y="1354046"/>
                  </a:lnTo>
                  <a:lnTo>
                    <a:pt x="138301" y="1340856"/>
                  </a:lnTo>
                  <a:lnTo>
                    <a:pt x="99837" y="1319982"/>
                  </a:lnTo>
                  <a:lnTo>
                    <a:pt x="66324" y="1292336"/>
                  </a:lnTo>
                  <a:lnTo>
                    <a:pt x="38673" y="1258825"/>
                  </a:lnTo>
                  <a:lnTo>
                    <a:pt x="17795" y="1220360"/>
                  </a:lnTo>
                  <a:lnTo>
                    <a:pt x="4600" y="1177850"/>
                  </a:lnTo>
                  <a:lnTo>
                    <a:pt x="0" y="1132204"/>
                  </a:lnTo>
                  <a:lnTo>
                    <a:pt x="0" y="226441"/>
                  </a:lnTo>
                  <a:close/>
                </a:path>
              </a:pathLst>
            </a:custGeom>
            <a:ln w="9525">
              <a:solidFill>
                <a:srgbClr val="55CE7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6" name="object 16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2500248" y="305930"/>
              <a:ext cx="1714500" cy="733945"/>
            </a:xfrm>
            <a:prstGeom prst="rect">
              <a:avLst/>
            </a:prstGeom>
          </p:spPr>
        </p:pic>
        <p:pic>
          <p:nvPicPr>
            <p:cNvPr id="17" name="object 17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2738628" y="1024127"/>
              <a:ext cx="1897379" cy="371855"/>
            </a:xfrm>
            <a:prstGeom prst="rect">
              <a:avLst/>
            </a:prstGeom>
          </p:spPr>
        </p:pic>
        <p:pic>
          <p:nvPicPr>
            <p:cNvPr id="18" name="object 18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4401311" y="1024127"/>
              <a:ext cx="1577339" cy="371855"/>
            </a:xfrm>
            <a:prstGeom prst="rect">
              <a:avLst/>
            </a:prstGeom>
          </p:spPr>
        </p:pic>
        <p:pic>
          <p:nvPicPr>
            <p:cNvPr id="19" name="object 19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3169919" y="1207007"/>
              <a:ext cx="1546859" cy="371855"/>
            </a:xfrm>
            <a:prstGeom prst="rect">
              <a:avLst/>
            </a:prstGeom>
          </p:spPr>
        </p:pic>
        <p:pic>
          <p:nvPicPr>
            <p:cNvPr id="20" name="object 20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4482083" y="1207007"/>
              <a:ext cx="284988" cy="371855"/>
            </a:xfrm>
            <a:prstGeom prst="rect">
              <a:avLst/>
            </a:prstGeom>
          </p:spPr>
        </p:pic>
        <p:pic>
          <p:nvPicPr>
            <p:cNvPr id="21" name="object 21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4572000" y="1207007"/>
              <a:ext cx="1013460" cy="371855"/>
            </a:xfrm>
            <a:prstGeom prst="rect">
              <a:avLst/>
            </a:prstGeom>
          </p:spPr>
        </p:pic>
      </p:grpSp>
      <p:sp>
        <p:nvSpPr>
          <p:cNvPr id="22" name="object 22"/>
          <p:cNvSpPr txBox="1"/>
          <p:nvPr/>
        </p:nvSpPr>
        <p:spPr>
          <a:xfrm>
            <a:off x="2842005" y="1068451"/>
            <a:ext cx="3029585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Arial"/>
                <a:cs typeface="Arial"/>
              </a:rPr>
              <a:t>6ta.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Edición</a:t>
            </a:r>
            <a:r>
              <a:rPr sz="1200" b="1" spc="-10" dirty="0">
                <a:latin typeface="Arial"/>
                <a:cs typeface="Arial"/>
              </a:rPr>
              <a:t> Volumen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I</a:t>
            </a:r>
            <a:r>
              <a:rPr sz="1200" b="1" spc="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Enero</a:t>
            </a:r>
            <a:r>
              <a:rPr sz="1200" b="1" spc="-3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a</a:t>
            </a:r>
            <a:r>
              <a:rPr sz="1200" b="1" spc="-2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Julio</a:t>
            </a:r>
            <a:r>
              <a:rPr sz="1200" b="1" spc="-5" dirty="0">
                <a:latin typeface="Arial"/>
                <a:cs typeface="Arial"/>
              </a:rPr>
              <a:t> </a:t>
            </a:r>
            <a:r>
              <a:rPr sz="1200" b="1" spc="-20" dirty="0">
                <a:latin typeface="Arial"/>
                <a:cs typeface="Arial"/>
              </a:rPr>
              <a:t>2021</a:t>
            </a:r>
            <a:endParaRPr sz="1200">
              <a:latin typeface="Arial"/>
              <a:cs typeface="Arial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3273297" y="1251331"/>
            <a:ext cx="216789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Arial"/>
                <a:cs typeface="Arial"/>
              </a:rPr>
              <a:t>Revista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Semestral-</a:t>
            </a:r>
            <a:r>
              <a:rPr sz="1200" b="1" spc="-40" dirty="0">
                <a:latin typeface="Arial"/>
                <a:cs typeface="Arial"/>
              </a:rPr>
              <a:t> </a:t>
            </a:r>
            <a:r>
              <a:rPr sz="1200" b="1" spc="-10" dirty="0">
                <a:latin typeface="Arial"/>
                <a:cs typeface="Arial"/>
              </a:rPr>
              <a:t>Venezuela</a:t>
            </a:r>
            <a:endParaRPr sz="1200">
              <a:latin typeface="Arial"/>
              <a:cs typeface="Arial"/>
            </a:endParaRPr>
          </a:p>
        </p:txBody>
      </p:sp>
      <p:grpSp>
        <p:nvGrpSpPr>
          <p:cNvPr id="24" name="object 24"/>
          <p:cNvGrpSpPr/>
          <p:nvPr/>
        </p:nvGrpSpPr>
        <p:grpSpPr>
          <a:xfrm>
            <a:off x="309727" y="234695"/>
            <a:ext cx="6240145" cy="3138805"/>
            <a:chOff x="309727" y="234695"/>
            <a:chExt cx="6240145" cy="3138805"/>
          </a:xfrm>
        </p:grpSpPr>
        <p:pic>
          <p:nvPicPr>
            <p:cNvPr id="25" name="object 25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324612" y="234695"/>
              <a:ext cx="1719072" cy="1341120"/>
            </a:xfrm>
            <a:prstGeom prst="rect">
              <a:avLst/>
            </a:prstGeom>
          </p:spPr>
        </p:pic>
        <p:sp>
          <p:nvSpPr>
            <p:cNvPr id="26" name="object 26"/>
            <p:cNvSpPr/>
            <p:nvPr/>
          </p:nvSpPr>
          <p:spPr>
            <a:xfrm>
              <a:off x="333629" y="1522120"/>
              <a:ext cx="6203315" cy="784860"/>
            </a:xfrm>
            <a:custGeom>
              <a:avLst/>
              <a:gdLst/>
              <a:ahLst/>
              <a:cxnLst/>
              <a:rect l="l" t="t" r="r" b="b"/>
              <a:pathLst>
                <a:path w="6203315" h="784860">
                  <a:moveTo>
                    <a:pt x="6202934" y="0"/>
                  </a:moveTo>
                  <a:lnTo>
                    <a:pt x="0" y="0"/>
                  </a:lnTo>
                  <a:lnTo>
                    <a:pt x="0" y="784834"/>
                  </a:lnTo>
                  <a:lnTo>
                    <a:pt x="6202934" y="784834"/>
                  </a:lnTo>
                  <a:lnTo>
                    <a:pt x="620293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333629" y="1522120"/>
              <a:ext cx="6203315" cy="784860"/>
            </a:xfrm>
            <a:custGeom>
              <a:avLst/>
              <a:gdLst/>
              <a:ahLst/>
              <a:cxnLst/>
              <a:rect l="l" t="t" r="r" b="b"/>
              <a:pathLst>
                <a:path w="6203315" h="784860">
                  <a:moveTo>
                    <a:pt x="0" y="784834"/>
                  </a:moveTo>
                  <a:lnTo>
                    <a:pt x="6202934" y="784834"/>
                  </a:lnTo>
                  <a:lnTo>
                    <a:pt x="6202934" y="0"/>
                  </a:lnTo>
                  <a:lnTo>
                    <a:pt x="0" y="0"/>
                  </a:lnTo>
                  <a:lnTo>
                    <a:pt x="0" y="784834"/>
                  </a:lnTo>
                  <a:close/>
                </a:path>
              </a:pathLst>
            </a:custGeom>
            <a:ln w="25399">
              <a:solidFill>
                <a:srgbClr val="5BD078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322427" y="2267686"/>
              <a:ext cx="6203315" cy="1092835"/>
            </a:xfrm>
            <a:custGeom>
              <a:avLst/>
              <a:gdLst/>
              <a:ahLst/>
              <a:cxnLst/>
              <a:rect l="l" t="t" r="r" b="b"/>
              <a:pathLst>
                <a:path w="6203315" h="1092835">
                  <a:moveTo>
                    <a:pt x="6202934" y="0"/>
                  </a:moveTo>
                  <a:lnTo>
                    <a:pt x="0" y="0"/>
                  </a:lnTo>
                  <a:lnTo>
                    <a:pt x="0" y="1092606"/>
                  </a:lnTo>
                  <a:lnTo>
                    <a:pt x="6202934" y="1092606"/>
                  </a:lnTo>
                  <a:lnTo>
                    <a:pt x="620293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322427" y="2267686"/>
              <a:ext cx="6203315" cy="1092835"/>
            </a:xfrm>
            <a:custGeom>
              <a:avLst/>
              <a:gdLst/>
              <a:ahLst/>
              <a:cxnLst/>
              <a:rect l="l" t="t" r="r" b="b"/>
              <a:pathLst>
                <a:path w="6203315" h="1092835">
                  <a:moveTo>
                    <a:pt x="0" y="1092606"/>
                  </a:moveTo>
                  <a:lnTo>
                    <a:pt x="6202934" y="1092606"/>
                  </a:lnTo>
                  <a:lnTo>
                    <a:pt x="6202934" y="0"/>
                  </a:lnTo>
                  <a:lnTo>
                    <a:pt x="0" y="0"/>
                  </a:lnTo>
                  <a:lnTo>
                    <a:pt x="0" y="1092606"/>
                  </a:lnTo>
                  <a:close/>
                </a:path>
              </a:pathLst>
            </a:custGeom>
            <a:ln w="25400">
              <a:solidFill>
                <a:srgbClr val="5BD078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0" name="object 30"/>
          <p:cNvSpPr txBox="1"/>
          <p:nvPr/>
        </p:nvSpPr>
        <p:spPr>
          <a:xfrm>
            <a:off x="173837" y="1550923"/>
            <a:ext cx="6442075" cy="74218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81280" algn="ctr">
              <a:lnSpc>
                <a:spcPct val="100000"/>
              </a:lnSpc>
              <a:spcBef>
                <a:spcPts val="100"/>
              </a:spcBef>
            </a:pPr>
            <a:r>
              <a:rPr sz="1200" b="1" spc="-35" dirty="0">
                <a:latin typeface="Times New Roman"/>
                <a:cs typeface="Times New Roman"/>
              </a:rPr>
              <a:t>Dr. </a:t>
            </a:r>
            <a:r>
              <a:rPr sz="1200" b="1" dirty="0">
                <a:latin typeface="Times New Roman"/>
                <a:cs typeface="Times New Roman"/>
              </a:rPr>
              <a:t>Miguel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Israel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Bennasar</a:t>
            </a:r>
            <a:r>
              <a:rPr sz="1200" b="1" spc="-6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García -</a:t>
            </a:r>
            <a:r>
              <a:rPr sz="1200" b="1" spc="-4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Dra.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Ceferina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Cabrera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Félix</a:t>
            </a:r>
            <a:endParaRPr sz="1200">
              <a:latin typeface="Times New Roman"/>
              <a:cs typeface="Times New Roman"/>
            </a:endParaRPr>
          </a:p>
          <a:p>
            <a:pPr marL="554355" marR="468630" algn="ctr">
              <a:lnSpc>
                <a:spcPct val="100000"/>
              </a:lnSpc>
              <a:spcBef>
                <a:spcPts val="5"/>
              </a:spcBef>
            </a:pPr>
            <a:r>
              <a:rPr sz="1050" b="1" dirty="0">
                <a:latin typeface="Times New Roman"/>
                <a:cs typeface="Times New Roman"/>
              </a:rPr>
              <a:t>Instituto</a:t>
            </a:r>
            <a:r>
              <a:rPr sz="1050" b="1" spc="-5" dirty="0">
                <a:latin typeface="Times New Roman"/>
                <a:cs typeface="Times New Roman"/>
              </a:rPr>
              <a:t> </a:t>
            </a:r>
            <a:r>
              <a:rPr sz="1050" b="1" dirty="0">
                <a:latin typeface="Times New Roman"/>
                <a:cs typeface="Times New Roman"/>
              </a:rPr>
              <a:t>Superior</a:t>
            </a:r>
            <a:r>
              <a:rPr sz="1050" b="1" spc="-30" dirty="0">
                <a:latin typeface="Times New Roman"/>
                <a:cs typeface="Times New Roman"/>
              </a:rPr>
              <a:t> </a:t>
            </a:r>
            <a:r>
              <a:rPr sz="1050" b="1" dirty="0">
                <a:latin typeface="Times New Roman"/>
                <a:cs typeface="Times New Roman"/>
              </a:rPr>
              <a:t>de</a:t>
            </a:r>
            <a:r>
              <a:rPr sz="1050" b="1" spc="-25" dirty="0">
                <a:latin typeface="Times New Roman"/>
                <a:cs typeface="Times New Roman"/>
              </a:rPr>
              <a:t> </a:t>
            </a:r>
            <a:r>
              <a:rPr sz="1050" b="1" dirty="0">
                <a:latin typeface="Times New Roman"/>
                <a:cs typeface="Times New Roman"/>
              </a:rPr>
              <a:t>Formación</a:t>
            </a:r>
            <a:r>
              <a:rPr sz="1050" b="1" spc="-30" dirty="0">
                <a:latin typeface="Times New Roman"/>
                <a:cs typeface="Times New Roman"/>
              </a:rPr>
              <a:t> </a:t>
            </a:r>
            <a:r>
              <a:rPr sz="1050" b="1" dirty="0">
                <a:latin typeface="Times New Roman"/>
                <a:cs typeface="Times New Roman"/>
              </a:rPr>
              <a:t>Docente</a:t>
            </a:r>
            <a:r>
              <a:rPr sz="1050" b="1" spc="-35" dirty="0">
                <a:latin typeface="Times New Roman"/>
                <a:cs typeface="Times New Roman"/>
              </a:rPr>
              <a:t> </a:t>
            </a:r>
            <a:r>
              <a:rPr sz="1050" b="1" dirty="0">
                <a:latin typeface="Times New Roman"/>
                <a:cs typeface="Times New Roman"/>
              </a:rPr>
              <a:t>Salomé</a:t>
            </a:r>
            <a:r>
              <a:rPr sz="1050" b="1" spc="-5" dirty="0">
                <a:latin typeface="Times New Roman"/>
                <a:cs typeface="Times New Roman"/>
              </a:rPr>
              <a:t> </a:t>
            </a:r>
            <a:r>
              <a:rPr sz="1050" b="1" dirty="0">
                <a:latin typeface="Times New Roman"/>
                <a:cs typeface="Times New Roman"/>
              </a:rPr>
              <a:t>Ureña,</a:t>
            </a:r>
            <a:r>
              <a:rPr sz="1050" b="1" spc="-35" dirty="0">
                <a:latin typeface="Times New Roman"/>
                <a:cs typeface="Times New Roman"/>
              </a:rPr>
              <a:t> </a:t>
            </a:r>
            <a:r>
              <a:rPr sz="1050" b="1" dirty="0">
                <a:latin typeface="Times New Roman"/>
                <a:cs typeface="Times New Roman"/>
              </a:rPr>
              <a:t>Recinto</a:t>
            </a:r>
            <a:r>
              <a:rPr sz="1050" b="1" spc="-30" dirty="0">
                <a:latin typeface="Times New Roman"/>
                <a:cs typeface="Times New Roman"/>
              </a:rPr>
              <a:t> </a:t>
            </a:r>
            <a:r>
              <a:rPr sz="1050" b="1" dirty="0">
                <a:latin typeface="Times New Roman"/>
                <a:cs typeface="Times New Roman"/>
              </a:rPr>
              <a:t>Luis</a:t>
            </a:r>
            <a:r>
              <a:rPr sz="1050" b="1" spc="-10" dirty="0">
                <a:latin typeface="Times New Roman"/>
                <a:cs typeface="Times New Roman"/>
              </a:rPr>
              <a:t> </a:t>
            </a:r>
            <a:r>
              <a:rPr sz="1050" b="1" dirty="0">
                <a:latin typeface="Times New Roman"/>
                <a:cs typeface="Times New Roman"/>
              </a:rPr>
              <a:t>Napoleón</a:t>
            </a:r>
            <a:r>
              <a:rPr sz="1050" b="1" spc="-30" dirty="0">
                <a:latin typeface="Times New Roman"/>
                <a:cs typeface="Times New Roman"/>
              </a:rPr>
              <a:t> </a:t>
            </a:r>
            <a:r>
              <a:rPr sz="1050" b="1" dirty="0">
                <a:latin typeface="Times New Roman"/>
                <a:cs typeface="Times New Roman"/>
              </a:rPr>
              <a:t>Núñez</a:t>
            </a:r>
            <a:r>
              <a:rPr sz="1050" b="1" spc="-35" dirty="0">
                <a:latin typeface="Times New Roman"/>
                <a:cs typeface="Times New Roman"/>
              </a:rPr>
              <a:t> </a:t>
            </a:r>
            <a:r>
              <a:rPr sz="1050" b="1" spc="-10" dirty="0">
                <a:latin typeface="Times New Roman"/>
                <a:cs typeface="Times New Roman"/>
              </a:rPr>
              <a:t>Molina, </a:t>
            </a:r>
            <a:r>
              <a:rPr sz="1050" b="1" dirty="0">
                <a:latin typeface="Times New Roman"/>
                <a:cs typeface="Times New Roman"/>
              </a:rPr>
              <a:t>República</a:t>
            </a:r>
            <a:r>
              <a:rPr sz="1050" b="1" spc="-35" dirty="0">
                <a:latin typeface="Times New Roman"/>
                <a:cs typeface="Times New Roman"/>
              </a:rPr>
              <a:t> </a:t>
            </a:r>
            <a:r>
              <a:rPr sz="1050" b="1" spc="-10" dirty="0">
                <a:latin typeface="Times New Roman"/>
                <a:cs typeface="Times New Roman"/>
              </a:rPr>
              <a:t>Dominicana</a:t>
            </a:r>
            <a:endParaRPr sz="1050">
              <a:latin typeface="Times New Roman"/>
              <a:cs typeface="Times New Roman"/>
            </a:endParaRPr>
          </a:p>
          <a:p>
            <a:pPr marL="83185" algn="ctr">
              <a:lnSpc>
                <a:spcPts val="1435"/>
              </a:lnSpc>
            </a:pPr>
            <a:r>
              <a:rPr sz="1200" b="1" dirty="0">
                <a:latin typeface="Times New Roman"/>
                <a:cs typeface="Times New Roman"/>
              </a:rPr>
              <a:t>Email: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  <a:hlinkClick r:id="rId16"/>
              </a:rPr>
              <a:t>kim_zule@hotmail.com</a:t>
            </a:r>
            <a:endParaRPr sz="1200">
              <a:latin typeface="Times New Roman"/>
              <a:cs typeface="Times New Roman"/>
            </a:endParaRPr>
          </a:p>
          <a:p>
            <a:pPr marL="59055" algn="ctr">
              <a:lnSpc>
                <a:spcPct val="100000"/>
              </a:lnSpc>
              <a:spcBef>
                <a:spcPts val="475"/>
              </a:spcBef>
            </a:pPr>
            <a:r>
              <a:rPr sz="1100" b="1" dirty="0">
                <a:latin typeface="Times New Roman"/>
                <a:cs typeface="Times New Roman"/>
              </a:rPr>
              <a:t>How</a:t>
            </a:r>
            <a:r>
              <a:rPr sz="1100" b="1" spc="-1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to</a:t>
            </a:r>
            <a:r>
              <a:rPr sz="1100" b="1" spc="-1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cite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this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article: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Miguel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I.</a:t>
            </a:r>
            <a:r>
              <a:rPr sz="1100" b="1" spc="-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Bennasar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García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/Ceferina</a:t>
            </a:r>
            <a:r>
              <a:rPr sz="1100" b="1" spc="-5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Cabrera</a:t>
            </a:r>
            <a:r>
              <a:rPr sz="1100" b="1" spc="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Félix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(2021),</a:t>
            </a:r>
            <a:r>
              <a:rPr sz="1100" b="1" spc="270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“Educational</a:t>
            </a:r>
            <a:endParaRPr sz="1100">
              <a:latin typeface="Times New Roman"/>
              <a:cs typeface="Times New Roman"/>
            </a:endParaRPr>
          </a:p>
          <a:p>
            <a:pPr marL="59055" algn="ctr">
              <a:lnSpc>
                <a:spcPct val="100000"/>
              </a:lnSpc>
            </a:pPr>
            <a:r>
              <a:rPr sz="1100" b="1" dirty="0">
                <a:latin typeface="Times New Roman"/>
                <a:cs typeface="Times New Roman"/>
              </a:rPr>
              <a:t>Digital</a:t>
            </a:r>
            <a:r>
              <a:rPr sz="1100" b="1" spc="-5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Culture</a:t>
            </a:r>
            <a:r>
              <a:rPr sz="1100" b="1" spc="-1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Today,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An</a:t>
            </a:r>
            <a:r>
              <a:rPr sz="1100" b="1" spc="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Analysis</a:t>
            </a:r>
            <a:r>
              <a:rPr sz="1100" b="1" spc="-4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From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Critical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Theory"</a:t>
            </a:r>
            <a:r>
              <a:rPr sz="1100" b="1" spc="-1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</a:t>
            </a:r>
            <a:r>
              <a:rPr sz="1100" b="1" spc="-1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(1-</a:t>
            </a:r>
            <a:r>
              <a:rPr sz="1100" b="1" spc="-25" dirty="0">
                <a:latin typeface="Times New Roman"/>
                <a:cs typeface="Times New Roman"/>
              </a:rPr>
              <a:t>13)</a:t>
            </a:r>
            <a:endParaRPr sz="1100">
              <a:latin typeface="Times New Roman"/>
              <a:cs typeface="Times New Roman"/>
            </a:endParaRPr>
          </a:p>
          <a:p>
            <a:pPr marL="2732405">
              <a:lnSpc>
                <a:spcPct val="100000"/>
              </a:lnSpc>
              <a:spcBef>
                <a:spcPts val="1200"/>
              </a:spcBef>
            </a:pPr>
            <a:r>
              <a:rPr sz="1100" b="1" dirty="0">
                <a:latin typeface="Times New Roman"/>
                <a:cs typeface="Times New Roman"/>
              </a:rPr>
              <a:t>Received: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October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spc="-20" dirty="0">
                <a:latin typeface="Times New Roman"/>
                <a:cs typeface="Times New Roman"/>
              </a:rPr>
              <a:t>2020</a:t>
            </a:r>
            <a:endParaRPr sz="1100">
              <a:latin typeface="Times New Roman"/>
              <a:cs typeface="Times New Roman"/>
            </a:endParaRPr>
          </a:p>
          <a:p>
            <a:pPr marL="2696845">
              <a:lnSpc>
                <a:spcPct val="100000"/>
              </a:lnSpc>
            </a:pPr>
            <a:r>
              <a:rPr sz="1100" b="1" dirty="0">
                <a:latin typeface="Times New Roman"/>
                <a:cs typeface="Times New Roman"/>
              </a:rPr>
              <a:t>Revised: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October</a:t>
            </a:r>
            <a:r>
              <a:rPr sz="1100" b="1" spc="-50" dirty="0">
                <a:latin typeface="Times New Roman"/>
                <a:cs typeface="Times New Roman"/>
              </a:rPr>
              <a:t> </a:t>
            </a:r>
            <a:r>
              <a:rPr sz="1100" b="1" spc="-20" dirty="0">
                <a:latin typeface="Times New Roman"/>
                <a:cs typeface="Times New Roman"/>
              </a:rPr>
              <a:t>2020</a:t>
            </a:r>
            <a:endParaRPr sz="1100">
              <a:latin typeface="Times New Roman"/>
              <a:cs typeface="Times New Roman"/>
            </a:endParaRPr>
          </a:p>
          <a:p>
            <a:pPr marL="2587625">
              <a:lnSpc>
                <a:spcPct val="100000"/>
              </a:lnSpc>
            </a:pPr>
            <a:r>
              <a:rPr sz="1100" b="1" dirty="0">
                <a:latin typeface="Times New Roman"/>
                <a:cs typeface="Times New Roman"/>
              </a:rPr>
              <a:t>Accepted:</a:t>
            </a:r>
            <a:r>
              <a:rPr sz="1100" b="1" spc="-4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November</a:t>
            </a:r>
            <a:r>
              <a:rPr sz="1100" b="1" spc="-40" dirty="0">
                <a:latin typeface="Times New Roman"/>
                <a:cs typeface="Times New Roman"/>
              </a:rPr>
              <a:t> </a:t>
            </a:r>
            <a:r>
              <a:rPr sz="1100" b="1" spc="-20" dirty="0">
                <a:latin typeface="Times New Roman"/>
                <a:cs typeface="Times New Roman"/>
              </a:rPr>
              <a:t>2020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95"/>
              </a:spcBef>
            </a:pPr>
            <a:endParaRPr sz="1100">
              <a:latin typeface="Times New Roman"/>
              <a:cs typeface="Times New Roman"/>
            </a:endParaRPr>
          </a:p>
          <a:p>
            <a:pPr marL="113664" algn="ctr">
              <a:lnSpc>
                <a:spcPct val="100000"/>
              </a:lnSpc>
            </a:pPr>
            <a:r>
              <a:rPr sz="1200" b="1" dirty="0">
                <a:latin typeface="Times New Roman"/>
                <a:cs typeface="Times New Roman"/>
              </a:rPr>
              <a:t>Educational</a:t>
            </a:r>
            <a:r>
              <a:rPr sz="1200" b="1" spc="-7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Digital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Culture</a:t>
            </a:r>
            <a:r>
              <a:rPr sz="1200" b="1" spc="-40" dirty="0">
                <a:latin typeface="Times New Roman"/>
                <a:cs typeface="Times New Roman"/>
              </a:rPr>
              <a:t> </a:t>
            </a:r>
            <a:r>
              <a:rPr sz="1200" b="1" spc="-35" dirty="0">
                <a:latin typeface="Times New Roman"/>
                <a:cs typeface="Times New Roman"/>
              </a:rPr>
              <a:t>Today,</a:t>
            </a:r>
            <a:r>
              <a:rPr sz="1200" b="1" spc="-8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An</a:t>
            </a:r>
            <a:r>
              <a:rPr sz="1200" b="1" spc="-8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Analysis</a:t>
            </a:r>
            <a:r>
              <a:rPr sz="1200" b="1" spc="-4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From Critical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Theory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40"/>
              </a:spcBef>
            </a:pPr>
            <a:endParaRPr sz="12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</a:pPr>
            <a:r>
              <a:rPr sz="1200" b="1" spc="-10" dirty="0">
                <a:latin typeface="Times New Roman"/>
                <a:cs typeface="Times New Roman"/>
              </a:rPr>
              <a:t>ABSTRACT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60"/>
              </a:spcBef>
            </a:pPr>
            <a:endParaRPr sz="1200">
              <a:latin typeface="Times New Roman"/>
              <a:cs typeface="Times New Roman"/>
            </a:endParaRPr>
          </a:p>
          <a:p>
            <a:pPr marL="12700" marR="508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Training,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seen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from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educational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technologies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that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today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circulate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through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social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and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educational </a:t>
            </a:r>
            <a:r>
              <a:rPr sz="1200" dirty="0">
                <a:latin typeface="Times New Roman"/>
                <a:cs typeface="Times New Roman"/>
              </a:rPr>
              <a:t>spaces,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due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special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circumstances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that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humanity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lives,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opens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stage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discussion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on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the </a:t>
            </a:r>
            <a:r>
              <a:rPr sz="1200" dirty="0">
                <a:latin typeface="Times New Roman"/>
                <a:cs typeface="Times New Roman"/>
              </a:rPr>
              <a:t>different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ways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apprehending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or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accessing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learning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from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assumption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digital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culture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that </a:t>
            </a:r>
            <a:r>
              <a:rPr sz="1200" dirty="0">
                <a:latin typeface="Times New Roman"/>
                <a:cs typeface="Times New Roman"/>
              </a:rPr>
              <a:t>impacts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education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and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pedagogy.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study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is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based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on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educational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theories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and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teaching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innovation, </a:t>
            </a:r>
            <a:r>
              <a:rPr sz="1200" dirty="0">
                <a:latin typeface="Times New Roman"/>
                <a:cs typeface="Times New Roman"/>
              </a:rPr>
              <a:t>since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it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is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about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responding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unforeseen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scenario,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and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adaptation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educational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technology </a:t>
            </a:r>
            <a:r>
              <a:rPr sz="1200" dirty="0">
                <a:latin typeface="Times New Roman"/>
                <a:cs typeface="Times New Roman"/>
              </a:rPr>
              <a:t>that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responds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challenges,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from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critical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theory,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changing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world,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which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demands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education </a:t>
            </a:r>
            <a:r>
              <a:rPr sz="1200" dirty="0">
                <a:latin typeface="Times New Roman"/>
                <a:cs typeface="Times New Roman"/>
              </a:rPr>
              <a:t>and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teaching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present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and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future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times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present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conjuncture.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It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is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theoretical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reflection, </a:t>
            </a:r>
            <a:r>
              <a:rPr sz="1200" dirty="0">
                <a:latin typeface="Times New Roman"/>
                <a:cs typeface="Times New Roman"/>
              </a:rPr>
              <a:t>whose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main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objective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is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analyze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digital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culture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from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critical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theory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that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is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oriented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debate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the </a:t>
            </a:r>
            <a:r>
              <a:rPr sz="1200" dirty="0">
                <a:latin typeface="Times New Roman"/>
                <a:cs typeface="Times New Roman"/>
              </a:rPr>
              <a:t>constituent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elements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educational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form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that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covers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us.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study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it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is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approached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from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critical </a:t>
            </a:r>
            <a:r>
              <a:rPr sz="1200" dirty="0">
                <a:latin typeface="Times New Roman"/>
                <a:cs typeface="Times New Roman"/>
              </a:rPr>
              <a:t>paradigm,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and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as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method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hermeneutical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approach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is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used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that,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as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result,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obtain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implosion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of </a:t>
            </a:r>
            <a:r>
              <a:rPr sz="1200" dirty="0">
                <a:latin typeface="Times New Roman"/>
                <a:cs typeface="Times New Roman"/>
              </a:rPr>
              <a:t>an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educational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technology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school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spaces,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giving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other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meanings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education,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teaching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and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learning. </a:t>
            </a:r>
            <a:r>
              <a:rPr sz="1200" dirty="0">
                <a:latin typeface="Times New Roman"/>
                <a:cs typeface="Times New Roman"/>
              </a:rPr>
              <a:t>As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important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conclusion,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as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result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discussion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carried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out,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is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that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digital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culture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ultimately </a:t>
            </a:r>
            <a:r>
              <a:rPr sz="1200" dirty="0">
                <a:latin typeface="Times New Roman"/>
                <a:cs typeface="Times New Roman"/>
              </a:rPr>
              <a:t>represents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significant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need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relation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pedagogical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culture,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order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give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meaning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use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of </a:t>
            </a:r>
            <a:r>
              <a:rPr sz="1200" dirty="0">
                <a:latin typeface="Times New Roman"/>
                <a:cs typeface="Times New Roman"/>
              </a:rPr>
              <a:t>new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technologies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school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cloisters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and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pedagogical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use.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What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is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new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is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impact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the </a:t>
            </a:r>
            <a:r>
              <a:rPr sz="1200" dirty="0">
                <a:latin typeface="Times New Roman"/>
                <a:cs typeface="Times New Roman"/>
              </a:rPr>
              <a:t>use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Internet,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cell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phones,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individual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computers,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digital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television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and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digital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resources.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As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spc="-50" dirty="0">
                <a:latin typeface="Times New Roman"/>
                <a:cs typeface="Times New Roman"/>
              </a:rPr>
              <a:t>a </a:t>
            </a:r>
            <a:r>
              <a:rPr sz="1200" dirty="0">
                <a:latin typeface="Times New Roman"/>
                <a:cs typeface="Times New Roman"/>
              </a:rPr>
              <a:t>reflection,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systematic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study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this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reality is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suggested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that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invites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reflection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from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university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spaces, </a:t>
            </a:r>
            <a:r>
              <a:rPr sz="1200" dirty="0">
                <a:latin typeface="Times New Roman"/>
                <a:cs typeface="Times New Roman"/>
              </a:rPr>
              <a:t>in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consistent </a:t>
            </a:r>
            <a:r>
              <a:rPr sz="1200" spc="-10" dirty="0">
                <a:latin typeface="Times New Roman"/>
                <a:cs typeface="Times New Roman"/>
              </a:rPr>
              <a:t>manner.</a:t>
            </a:r>
            <a:endParaRPr sz="1200">
              <a:latin typeface="Times New Roman"/>
              <a:cs typeface="Times New Roman"/>
            </a:endParaRPr>
          </a:p>
          <a:p>
            <a:pPr marL="12700" marR="8890" algn="just">
              <a:lnSpc>
                <a:spcPct val="100000"/>
              </a:lnSpc>
              <a:spcBef>
                <a:spcPts val="5"/>
              </a:spcBef>
            </a:pPr>
            <a:r>
              <a:rPr sz="1200" b="1" dirty="0">
                <a:latin typeface="Times New Roman"/>
                <a:cs typeface="Times New Roman"/>
              </a:rPr>
              <a:t>Keywords:</a:t>
            </a:r>
            <a:r>
              <a:rPr sz="1200" b="1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Learning,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Teaching,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Education,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Advanced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technology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Educational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technology,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Traditional technology,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critical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theory.</a:t>
            </a:r>
            <a:endParaRPr sz="1200">
              <a:latin typeface="Times New Roman"/>
              <a:cs typeface="Times New Roman"/>
            </a:endParaRPr>
          </a:p>
          <a:p>
            <a:pPr marL="12700" marR="6350" algn="just">
              <a:lnSpc>
                <a:spcPts val="1200"/>
              </a:lnSpc>
              <a:spcBef>
                <a:spcPts val="35"/>
              </a:spcBef>
            </a:pPr>
            <a:r>
              <a:rPr sz="1000" b="1" dirty="0">
                <a:latin typeface="Times New Roman"/>
                <a:cs typeface="Times New Roman"/>
              </a:rPr>
              <a:t>Biographical</a:t>
            </a:r>
            <a:r>
              <a:rPr sz="1000" b="1" spc="120" dirty="0">
                <a:latin typeface="Times New Roman"/>
                <a:cs typeface="Times New Roman"/>
              </a:rPr>
              <a:t> </a:t>
            </a:r>
            <a:r>
              <a:rPr sz="1000" b="1" dirty="0">
                <a:latin typeface="Times New Roman"/>
                <a:cs typeface="Times New Roman"/>
              </a:rPr>
              <a:t>Review</a:t>
            </a:r>
            <a:r>
              <a:rPr sz="1000" b="1" spc="13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Dr.</a:t>
            </a:r>
            <a:r>
              <a:rPr sz="1000" spc="12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Miguel</a:t>
            </a:r>
            <a:r>
              <a:rPr sz="1000" spc="12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Israel</a:t>
            </a:r>
            <a:r>
              <a:rPr sz="1000" spc="114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Bennasar</a:t>
            </a:r>
            <a:r>
              <a:rPr sz="1000" spc="13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García:</a:t>
            </a:r>
            <a:r>
              <a:rPr sz="1000" spc="12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Doctor</a:t>
            </a:r>
            <a:r>
              <a:rPr sz="1000" spc="12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of</a:t>
            </a:r>
            <a:r>
              <a:rPr sz="1000" spc="10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Educational</a:t>
            </a:r>
            <a:r>
              <a:rPr sz="1000" spc="13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Sciences.</a:t>
            </a:r>
            <a:r>
              <a:rPr sz="1000" spc="12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ULAC,</a:t>
            </a:r>
            <a:r>
              <a:rPr sz="1000" spc="12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Venezuela.</a:t>
            </a:r>
            <a:r>
              <a:rPr sz="1000" spc="12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Master</a:t>
            </a:r>
            <a:r>
              <a:rPr sz="1000" spc="120" dirty="0">
                <a:latin typeface="Times New Roman"/>
                <a:cs typeface="Times New Roman"/>
              </a:rPr>
              <a:t> </a:t>
            </a:r>
            <a:r>
              <a:rPr sz="1000" spc="-25" dirty="0">
                <a:latin typeface="Times New Roman"/>
                <a:cs typeface="Times New Roman"/>
              </a:rPr>
              <a:t>in </a:t>
            </a:r>
            <a:r>
              <a:rPr sz="1000" dirty="0">
                <a:latin typeface="Times New Roman"/>
                <a:cs typeface="Times New Roman"/>
              </a:rPr>
              <a:t>Physical</a:t>
            </a:r>
            <a:r>
              <a:rPr sz="1000" spc="36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Education.</a:t>
            </a:r>
            <a:r>
              <a:rPr sz="1000" spc="36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UPEL</a:t>
            </a:r>
            <a:r>
              <a:rPr sz="1000" spc="35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Venezuela.</a:t>
            </a:r>
            <a:r>
              <a:rPr sz="1000" spc="36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Professor</a:t>
            </a:r>
            <a:r>
              <a:rPr sz="1000" spc="37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in</a:t>
            </a:r>
            <a:r>
              <a:rPr sz="1000" spc="35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Physical</a:t>
            </a:r>
            <a:r>
              <a:rPr sz="1000" spc="36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Education,</a:t>
            </a:r>
            <a:r>
              <a:rPr sz="1000" spc="37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Sports</a:t>
            </a:r>
            <a:r>
              <a:rPr sz="1000" spc="36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and</a:t>
            </a:r>
            <a:r>
              <a:rPr sz="1000" spc="37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Recreation.</a:t>
            </a:r>
            <a:r>
              <a:rPr sz="1000" spc="36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UPEL,</a:t>
            </a:r>
            <a:r>
              <a:rPr sz="1000" spc="365" dirty="0">
                <a:latin typeface="Times New Roman"/>
                <a:cs typeface="Times New Roman"/>
              </a:rPr>
              <a:t> </a:t>
            </a:r>
            <a:r>
              <a:rPr sz="1000" spc="-10" dirty="0">
                <a:latin typeface="Times New Roman"/>
                <a:cs typeface="Times New Roman"/>
              </a:rPr>
              <a:t>Venezuela. </a:t>
            </a:r>
            <a:r>
              <a:rPr sz="1000" dirty="0">
                <a:latin typeface="Times New Roman"/>
                <a:cs typeface="Times New Roman"/>
              </a:rPr>
              <a:t>Coordinator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of</a:t>
            </a:r>
            <a:r>
              <a:rPr sz="1000" spc="-3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the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Physical</a:t>
            </a:r>
            <a:r>
              <a:rPr sz="1000" spc="-2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Education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and</a:t>
            </a:r>
            <a:r>
              <a:rPr sz="1000" spc="-2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Health</a:t>
            </a:r>
            <a:r>
              <a:rPr sz="1000" spc="-2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Research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Group,</a:t>
            </a:r>
            <a:r>
              <a:rPr sz="1000" spc="-2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ISFODOSU,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Dominican</a:t>
            </a:r>
            <a:r>
              <a:rPr sz="1000" spc="-3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Republic.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Author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of</a:t>
            </a:r>
            <a:r>
              <a:rPr sz="1000" spc="-35" dirty="0">
                <a:latin typeface="Times New Roman"/>
                <a:cs typeface="Times New Roman"/>
              </a:rPr>
              <a:t> </a:t>
            </a:r>
            <a:r>
              <a:rPr sz="1000" spc="-10" dirty="0">
                <a:latin typeface="Times New Roman"/>
                <a:cs typeface="Times New Roman"/>
              </a:rPr>
              <a:t>publications</a:t>
            </a:r>
            <a:endParaRPr sz="1000">
              <a:latin typeface="Times New Roman"/>
              <a:cs typeface="Times New Roman"/>
            </a:endParaRPr>
          </a:p>
          <a:p>
            <a:pPr marL="12700" algn="just">
              <a:lnSpc>
                <a:spcPts val="1165"/>
              </a:lnSpc>
            </a:pPr>
            <a:r>
              <a:rPr sz="1000" dirty="0">
                <a:latin typeface="Times New Roman"/>
                <a:cs typeface="Times New Roman"/>
              </a:rPr>
              <a:t>in</a:t>
            </a:r>
            <a:r>
              <a:rPr sz="1000" spc="-4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Scientific</a:t>
            </a:r>
            <a:r>
              <a:rPr sz="1000" spc="-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Journals.</a:t>
            </a:r>
            <a:r>
              <a:rPr sz="1000" spc="-2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Reviewer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of</a:t>
            </a:r>
            <a:r>
              <a:rPr sz="1000" spc="-4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Books</a:t>
            </a:r>
            <a:r>
              <a:rPr sz="1000" spc="-5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and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Scientific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Articles,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Graduate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Thesis</a:t>
            </a:r>
            <a:r>
              <a:rPr sz="1000" spc="-30" dirty="0">
                <a:latin typeface="Times New Roman"/>
                <a:cs typeface="Times New Roman"/>
              </a:rPr>
              <a:t> </a:t>
            </a:r>
            <a:r>
              <a:rPr sz="1000" spc="-10" dirty="0">
                <a:latin typeface="Times New Roman"/>
                <a:cs typeface="Times New Roman"/>
              </a:rPr>
              <a:t>Advisor.</a:t>
            </a:r>
            <a:endParaRPr sz="1000">
              <a:latin typeface="Times New Roman"/>
              <a:cs typeface="Times New Roman"/>
            </a:endParaRPr>
          </a:p>
          <a:p>
            <a:pPr marL="12700" marR="8890" algn="just">
              <a:lnSpc>
                <a:spcPct val="100000"/>
              </a:lnSpc>
            </a:pPr>
            <a:r>
              <a:rPr sz="1000" b="1" dirty="0">
                <a:latin typeface="Times New Roman"/>
                <a:cs typeface="Times New Roman"/>
              </a:rPr>
              <a:t>Biographical</a:t>
            </a:r>
            <a:r>
              <a:rPr sz="1000" b="1" spc="70" dirty="0">
                <a:latin typeface="Times New Roman"/>
                <a:cs typeface="Times New Roman"/>
              </a:rPr>
              <a:t> </a:t>
            </a:r>
            <a:r>
              <a:rPr sz="1000" b="1" dirty="0">
                <a:latin typeface="Times New Roman"/>
                <a:cs typeface="Times New Roman"/>
              </a:rPr>
              <a:t>Review</a:t>
            </a:r>
            <a:r>
              <a:rPr sz="1000" b="1" spc="8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Dra.</a:t>
            </a:r>
            <a:r>
              <a:rPr sz="1000" spc="7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Ceferina</a:t>
            </a:r>
            <a:r>
              <a:rPr sz="1000" spc="7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Cabrera</a:t>
            </a:r>
            <a:r>
              <a:rPr sz="1000" spc="7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Félix:</a:t>
            </a:r>
            <a:r>
              <a:rPr sz="1000" spc="8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Doctor</a:t>
            </a:r>
            <a:r>
              <a:rPr sz="1000" spc="7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in</a:t>
            </a:r>
            <a:r>
              <a:rPr sz="1000" spc="6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Education,</a:t>
            </a:r>
            <a:r>
              <a:rPr sz="1000" spc="7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NSU</a:t>
            </a:r>
            <a:r>
              <a:rPr sz="1000" spc="7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Miami,</a:t>
            </a:r>
            <a:r>
              <a:rPr sz="1000" spc="7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USA.</a:t>
            </a:r>
            <a:r>
              <a:rPr sz="1000" spc="7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Master</a:t>
            </a:r>
            <a:r>
              <a:rPr sz="1000" spc="7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in</a:t>
            </a:r>
            <a:r>
              <a:rPr sz="1000" spc="6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Initial</a:t>
            </a:r>
            <a:r>
              <a:rPr sz="1000" spc="6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Training</a:t>
            </a:r>
            <a:r>
              <a:rPr sz="1000" spc="80" dirty="0">
                <a:latin typeface="Times New Roman"/>
                <a:cs typeface="Times New Roman"/>
              </a:rPr>
              <a:t> </a:t>
            </a:r>
            <a:r>
              <a:rPr sz="1000" spc="-25" dirty="0">
                <a:latin typeface="Times New Roman"/>
                <a:cs typeface="Times New Roman"/>
              </a:rPr>
              <a:t>for </a:t>
            </a:r>
            <a:r>
              <a:rPr sz="1000" dirty="0">
                <a:latin typeface="Times New Roman"/>
                <a:cs typeface="Times New Roman"/>
              </a:rPr>
              <a:t>Pedagogical</a:t>
            </a:r>
            <a:r>
              <a:rPr sz="1000" spc="4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Change.</a:t>
            </a:r>
            <a:r>
              <a:rPr sz="1000" spc="5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University</a:t>
            </a:r>
            <a:r>
              <a:rPr sz="1000" spc="3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of</a:t>
            </a:r>
            <a:r>
              <a:rPr sz="1000" spc="3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Barcelona,</a:t>
            </a:r>
            <a:r>
              <a:rPr sz="1000" spc="5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Spain.</a:t>
            </a:r>
            <a:r>
              <a:rPr sz="1000" spc="4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Graduate</a:t>
            </a:r>
            <a:r>
              <a:rPr sz="1000" spc="4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in</a:t>
            </a:r>
            <a:r>
              <a:rPr sz="1000" spc="3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Mathematics</a:t>
            </a:r>
            <a:r>
              <a:rPr sz="1000" spc="6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and</a:t>
            </a:r>
            <a:r>
              <a:rPr sz="1000" spc="4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Physics,</a:t>
            </a:r>
            <a:r>
              <a:rPr sz="1000" spc="4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UTESA,</a:t>
            </a:r>
            <a:r>
              <a:rPr sz="1000" spc="6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Dominican</a:t>
            </a:r>
            <a:r>
              <a:rPr sz="1000" spc="40" dirty="0">
                <a:latin typeface="Times New Roman"/>
                <a:cs typeface="Times New Roman"/>
              </a:rPr>
              <a:t> </a:t>
            </a:r>
            <a:r>
              <a:rPr sz="1000" spc="-10" dirty="0">
                <a:latin typeface="Times New Roman"/>
                <a:cs typeface="Times New Roman"/>
              </a:rPr>
              <a:t>Republic. </a:t>
            </a:r>
            <a:r>
              <a:rPr sz="1000" dirty="0">
                <a:latin typeface="Times New Roman"/>
                <a:cs typeface="Times New Roman"/>
              </a:rPr>
              <a:t>In</a:t>
            </a:r>
            <a:r>
              <a:rPr sz="1000" spc="10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charge</a:t>
            </a:r>
            <a:r>
              <a:rPr sz="1000" spc="114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of</a:t>
            </a:r>
            <a:r>
              <a:rPr sz="1000" spc="10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the</a:t>
            </a:r>
            <a:r>
              <a:rPr sz="1000" spc="11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ISFODOSU</a:t>
            </a:r>
            <a:r>
              <a:rPr sz="1000" spc="12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Research</a:t>
            </a:r>
            <a:r>
              <a:rPr sz="1000" spc="12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Division,</a:t>
            </a:r>
            <a:r>
              <a:rPr sz="1000" spc="114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RLNNM.</a:t>
            </a:r>
            <a:r>
              <a:rPr sz="1000" spc="11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Researcher</a:t>
            </a:r>
            <a:r>
              <a:rPr sz="1000" spc="13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at</a:t>
            </a:r>
            <a:r>
              <a:rPr sz="1000" spc="11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the</a:t>
            </a:r>
            <a:r>
              <a:rPr sz="1000" spc="11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Mathematical</a:t>
            </a:r>
            <a:r>
              <a:rPr sz="1000" spc="12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Analysis</a:t>
            </a:r>
            <a:r>
              <a:rPr sz="1000" spc="11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Group,</a:t>
            </a:r>
            <a:r>
              <a:rPr sz="1000" spc="114" dirty="0">
                <a:latin typeface="Times New Roman"/>
                <a:cs typeface="Times New Roman"/>
              </a:rPr>
              <a:t> </a:t>
            </a:r>
            <a:r>
              <a:rPr sz="1000" spc="-10" dirty="0">
                <a:latin typeface="Times New Roman"/>
                <a:cs typeface="Times New Roman"/>
              </a:rPr>
              <a:t>ISFODOSU, </a:t>
            </a:r>
            <a:r>
              <a:rPr sz="1000" dirty="0">
                <a:latin typeface="Times New Roman"/>
                <a:cs typeface="Times New Roman"/>
              </a:rPr>
              <a:t>Dominican</a:t>
            </a:r>
            <a:r>
              <a:rPr sz="1000" spc="-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Republic.</a:t>
            </a:r>
            <a:r>
              <a:rPr sz="1000" spc="-4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Author</a:t>
            </a:r>
            <a:r>
              <a:rPr sz="1000" spc="-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of</a:t>
            </a:r>
            <a:r>
              <a:rPr sz="1000" spc="-5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publications</a:t>
            </a:r>
            <a:r>
              <a:rPr sz="1000" spc="-3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in</a:t>
            </a:r>
            <a:r>
              <a:rPr sz="1000" spc="-3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Scientific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Journals.</a:t>
            </a:r>
            <a:r>
              <a:rPr sz="1000" spc="-3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Graduate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Thesis</a:t>
            </a:r>
            <a:r>
              <a:rPr sz="1000" spc="-35" dirty="0">
                <a:latin typeface="Times New Roman"/>
                <a:cs typeface="Times New Roman"/>
              </a:rPr>
              <a:t> </a:t>
            </a:r>
            <a:r>
              <a:rPr sz="1000" spc="-10" dirty="0">
                <a:latin typeface="Times New Roman"/>
                <a:cs typeface="Times New Roman"/>
              </a:rPr>
              <a:t>Advisor.</a:t>
            </a:r>
            <a:endParaRPr sz="1000">
              <a:latin typeface="Times New Roman"/>
              <a:cs typeface="Times New Roman"/>
            </a:endParaRPr>
          </a:p>
        </p:txBody>
      </p:sp>
      <p:pic>
        <p:nvPicPr>
          <p:cNvPr id="31" name="object 31"/>
          <p:cNvPicPr/>
          <p:nvPr/>
        </p:nvPicPr>
        <p:blipFill>
          <a:blip r:embed="rId17" cstate="print"/>
          <a:stretch>
            <a:fillRect/>
          </a:stretch>
        </p:blipFill>
        <p:spPr>
          <a:xfrm>
            <a:off x="4581144" y="149034"/>
            <a:ext cx="1805304" cy="893889"/>
          </a:xfrm>
          <a:prstGeom prst="rect">
            <a:avLst/>
          </a:prstGeom>
        </p:spPr>
      </p:pic>
      <p:sp>
        <p:nvSpPr>
          <p:cNvPr id="32" name="object 32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109118" rIns="0" bIns="0" rtlCol="0">
            <a:spAutoFit/>
          </a:bodyPr>
          <a:lstStyle/>
          <a:p>
            <a:pPr marL="203835">
              <a:lnSpc>
                <a:spcPts val="1410"/>
              </a:lnSpc>
            </a:pPr>
            <a:fld id="{81D60167-4931-47E6-BA6A-407CBD079E47}" type="slidenum">
              <a:rPr spc="-25" dirty="0"/>
              <a:t>95</a:t>
            </a:fld>
            <a:endParaRPr spc="-25" dirty="0"/>
          </a:p>
        </p:txBody>
      </p:sp>
      <p:grpSp>
        <p:nvGrpSpPr>
          <p:cNvPr id="33" name="Grupo 32">
            <a:extLst>
              <a:ext uri="{FF2B5EF4-FFF2-40B4-BE49-F238E27FC236}">
                <a16:creationId xmlns:a16="http://schemas.microsoft.com/office/drawing/2014/main" id="{6A4DF0B5-B7B3-0E09-1728-4E489A544E00}"/>
              </a:ext>
            </a:extLst>
          </p:cNvPr>
          <p:cNvGrpSpPr/>
          <p:nvPr/>
        </p:nvGrpSpPr>
        <p:grpSpPr>
          <a:xfrm>
            <a:off x="96011" y="111225"/>
            <a:ext cx="6665976" cy="1452626"/>
            <a:chOff x="470065" y="1951410"/>
            <a:chExt cx="6665976" cy="1452626"/>
          </a:xfrm>
        </p:grpSpPr>
        <p:grpSp>
          <p:nvGrpSpPr>
            <p:cNvPr id="34" name="object 12">
              <a:extLst>
                <a:ext uri="{FF2B5EF4-FFF2-40B4-BE49-F238E27FC236}">
                  <a16:creationId xmlns:a16="http://schemas.microsoft.com/office/drawing/2014/main" id="{3235EFAA-16E9-59AC-84FC-503918F48C79}"/>
                </a:ext>
              </a:extLst>
            </p:cNvPr>
            <p:cNvGrpSpPr/>
            <p:nvPr/>
          </p:nvGrpSpPr>
          <p:grpSpPr>
            <a:xfrm>
              <a:off x="470065" y="1951664"/>
              <a:ext cx="6665976" cy="1452372"/>
              <a:chOff x="96011" y="115823"/>
              <a:chExt cx="6665976" cy="1452372"/>
            </a:xfrm>
          </p:grpSpPr>
          <p:pic>
            <p:nvPicPr>
              <p:cNvPr id="38" name="object 13">
                <a:extLst>
                  <a:ext uri="{FF2B5EF4-FFF2-40B4-BE49-F238E27FC236}">
                    <a16:creationId xmlns:a16="http://schemas.microsoft.com/office/drawing/2014/main" id="{490CE799-BA46-2142-1387-D3B03DC500F9}"/>
                  </a:ext>
                </a:extLst>
              </p:cNvPr>
              <p:cNvPicPr/>
              <p:nvPr/>
            </p:nvPicPr>
            <p:blipFill>
              <a:blip r:embed="rId7" cstate="print"/>
              <a:stretch>
                <a:fillRect/>
              </a:stretch>
            </p:blipFill>
            <p:spPr>
              <a:xfrm>
                <a:off x="96011" y="115823"/>
                <a:ext cx="6665976" cy="1452372"/>
              </a:xfrm>
              <a:prstGeom prst="rect">
                <a:avLst/>
              </a:prstGeom>
            </p:spPr>
          </p:pic>
          <p:pic>
            <p:nvPicPr>
              <p:cNvPr id="39" name="object 14">
                <a:extLst>
                  <a:ext uri="{FF2B5EF4-FFF2-40B4-BE49-F238E27FC236}">
                    <a16:creationId xmlns:a16="http://schemas.microsoft.com/office/drawing/2014/main" id="{0CA94A9A-E38B-2C5A-619D-0569422B096A}"/>
                  </a:ext>
                </a:extLst>
              </p:cNvPr>
              <p:cNvPicPr/>
              <p:nvPr/>
            </p:nvPicPr>
            <p:blipFill>
              <a:blip r:embed="rId8" cstate="print"/>
              <a:stretch>
                <a:fillRect/>
              </a:stretch>
            </p:blipFill>
            <p:spPr>
              <a:xfrm>
                <a:off x="142849" y="142875"/>
                <a:ext cx="6572275" cy="1358646"/>
              </a:xfrm>
              <a:prstGeom prst="rect">
                <a:avLst/>
              </a:prstGeom>
            </p:spPr>
          </p:pic>
          <p:sp>
            <p:nvSpPr>
              <p:cNvPr id="40" name="object 15">
                <a:extLst>
                  <a:ext uri="{FF2B5EF4-FFF2-40B4-BE49-F238E27FC236}">
                    <a16:creationId xmlns:a16="http://schemas.microsoft.com/office/drawing/2014/main" id="{2177E83F-E18C-1F81-CFB0-5316ACD32E81}"/>
                  </a:ext>
                </a:extLst>
              </p:cNvPr>
              <p:cNvSpPr/>
              <p:nvPr/>
            </p:nvSpPr>
            <p:spPr>
              <a:xfrm>
                <a:off x="142849" y="142875"/>
                <a:ext cx="6572884" cy="1358900"/>
              </a:xfrm>
              <a:custGeom>
                <a:avLst/>
                <a:gdLst/>
                <a:ahLst/>
                <a:cxnLst/>
                <a:rect l="l" t="t" r="r" b="b"/>
                <a:pathLst>
                  <a:path w="6572884" h="1358900">
                    <a:moveTo>
                      <a:pt x="0" y="226441"/>
                    </a:moveTo>
                    <a:lnTo>
                      <a:pt x="4600" y="180795"/>
                    </a:lnTo>
                    <a:lnTo>
                      <a:pt x="17795" y="138285"/>
                    </a:lnTo>
                    <a:lnTo>
                      <a:pt x="38673" y="99820"/>
                    </a:lnTo>
                    <a:lnTo>
                      <a:pt x="66324" y="66309"/>
                    </a:lnTo>
                    <a:lnTo>
                      <a:pt x="99837" y="38663"/>
                    </a:lnTo>
                    <a:lnTo>
                      <a:pt x="138301" y="17789"/>
                    </a:lnTo>
                    <a:lnTo>
                      <a:pt x="180806" y="4599"/>
                    </a:lnTo>
                    <a:lnTo>
                      <a:pt x="226440" y="0"/>
                    </a:lnTo>
                    <a:lnTo>
                      <a:pt x="6345834" y="0"/>
                    </a:lnTo>
                    <a:lnTo>
                      <a:pt x="6391480" y="4599"/>
                    </a:lnTo>
                    <a:lnTo>
                      <a:pt x="6433990" y="17789"/>
                    </a:lnTo>
                    <a:lnTo>
                      <a:pt x="6472455" y="38663"/>
                    </a:lnTo>
                    <a:lnTo>
                      <a:pt x="6505965" y="66309"/>
                    </a:lnTo>
                    <a:lnTo>
                      <a:pt x="6533612" y="99820"/>
                    </a:lnTo>
                    <a:lnTo>
                      <a:pt x="6554485" y="138285"/>
                    </a:lnTo>
                    <a:lnTo>
                      <a:pt x="6567676" y="180795"/>
                    </a:lnTo>
                    <a:lnTo>
                      <a:pt x="6572275" y="226441"/>
                    </a:lnTo>
                    <a:lnTo>
                      <a:pt x="6572275" y="1132204"/>
                    </a:lnTo>
                    <a:lnTo>
                      <a:pt x="6567676" y="1177850"/>
                    </a:lnTo>
                    <a:lnTo>
                      <a:pt x="6554485" y="1220360"/>
                    </a:lnTo>
                    <a:lnTo>
                      <a:pt x="6533612" y="1258825"/>
                    </a:lnTo>
                    <a:lnTo>
                      <a:pt x="6505965" y="1292336"/>
                    </a:lnTo>
                    <a:lnTo>
                      <a:pt x="6472455" y="1319982"/>
                    </a:lnTo>
                    <a:lnTo>
                      <a:pt x="6433990" y="1340856"/>
                    </a:lnTo>
                    <a:lnTo>
                      <a:pt x="6391480" y="1354046"/>
                    </a:lnTo>
                    <a:lnTo>
                      <a:pt x="6345834" y="1358646"/>
                    </a:lnTo>
                    <a:lnTo>
                      <a:pt x="226440" y="1358646"/>
                    </a:lnTo>
                    <a:lnTo>
                      <a:pt x="180806" y="1354046"/>
                    </a:lnTo>
                    <a:lnTo>
                      <a:pt x="138301" y="1340856"/>
                    </a:lnTo>
                    <a:lnTo>
                      <a:pt x="99837" y="1319982"/>
                    </a:lnTo>
                    <a:lnTo>
                      <a:pt x="66324" y="1292336"/>
                    </a:lnTo>
                    <a:lnTo>
                      <a:pt x="38673" y="1258825"/>
                    </a:lnTo>
                    <a:lnTo>
                      <a:pt x="17795" y="1220360"/>
                    </a:lnTo>
                    <a:lnTo>
                      <a:pt x="4600" y="1177850"/>
                    </a:lnTo>
                    <a:lnTo>
                      <a:pt x="0" y="1132204"/>
                    </a:lnTo>
                    <a:lnTo>
                      <a:pt x="0" y="226441"/>
                    </a:lnTo>
                    <a:close/>
                  </a:path>
                </a:pathLst>
              </a:custGeom>
              <a:ln w="9525">
                <a:solidFill>
                  <a:srgbClr val="55CE74"/>
                </a:solidFill>
              </a:ln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pic>
            <p:nvPicPr>
              <p:cNvPr id="41" name="object 16">
                <a:extLst>
                  <a:ext uri="{FF2B5EF4-FFF2-40B4-BE49-F238E27FC236}">
                    <a16:creationId xmlns:a16="http://schemas.microsoft.com/office/drawing/2014/main" id="{1696149C-686A-173F-B93D-1632AD4773BB}"/>
                  </a:ext>
                </a:extLst>
              </p:cNvPr>
              <p:cNvPicPr/>
              <p:nvPr/>
            </p:nvPicPr>
            <p:blipFill>
              <a:blip r:embed="rId9" cstate="print"/>
              <a:stretch>
                <a:fillRect/>
              </a:stretch>
            </p:blipFill>
            <p:spPr>
              <a:xfrm>
                <a:off x="2500248" y="305930"/>
                <a:ext cx="1714500" cy="733945"/>
              </a:xfrm>
              <a:prstGeom prst="rect">
                <a:avLst/>
              </a:prstGeom>
            </p:spPr>
          </p:pic>
        </p:grpSp>
        <p:sp>
          <p:nvSpPr>
            <p:cNvPr id="35" name="object 16">
              <a:extLst>
                <a:ext uri="{FF2B5EF4-FFF2-40B4-BE49-F238E27FC236}">
                  <a16:creationId xmlns:a16="http://schemas.microsoft.com/office/drawing/2014/main" id="{84C914AE-371D-A6A9-B2C6-E2358E661FAF}"/>
                </a:ext>
              </a:extLst>
            </p:cNvPr>
            <p:cNvSpPr txBox="1"/>
            <p:nvPr/>
          </p:nvSpPr>
          <p:spPr>
            <a:xfrm>
              <a:off x="2775727" y="2875716"/>
              <a:ext cx="3332858" cy="391795"/>
            </a:xfrm>
            <a:prstGeom prst="rect">
              <a:avLst/>
            </a:prstGeom>
            <a:noFill/>
          </p:spPr>
          <p:txBody>
            <a:bodyPr vert="horz" wrap="square" lIns="0" tIns="12700" rIns="0" bIns="0" rtlCol="0">
              <a:spAutoFit/>
            </a:bodyPr>
            <a:lstStyle/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Volumen 4,  Número 1  Enero a Julio 2021</a:t>
              </a:r>
            </a:p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Revista Semestral. Venezuela</a:t>
              </a:r>
              <a:endParaRPr sz="1200" dirty="0">
                <a:latin typeface="Arial"/>
                <a:cs typeface="Arial"/>
              </a:endParaRPr>
            </a:p>
          </p:txBody>
        </p:sp>
        <p:pic>
          <p:nvPicPr>
            <p:cNvPr id="36" name="object 25">
              <a:extLst>
                <a:ext uri="{FF2B5EF4-FFF2-40B4-BE49-F238E27FC236}">
                  <a16:creationId xmlns:a16="http://schemas.microsoft.com/office/drawing/2014/main" id="{1A6422BD-EB54-8476-D47A-479D75B9FBD2}"/>
                </a:ext>
              </a:extLst>
            </p:cNvPr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470065" y="2027896"/>
              <a:ext cx="2305662" cy="1053903"/>
            </a:xfrm>
            <a:prstGeom prst="rect">
              <a:avLst/>
            </a:prstGeom>
          </p:spPr>
        </p:pic>
        <p:pic>
          <p:nvPicPr>
            <p:cNvPr id="37" name="object 31">
              <a:extLst>
                <a:ext uri="{FF2B5EF4-FFF2-40B4-BE49-F238E27FC236}">
                  <a16:creationId xmlns:a16="http://schemas.microsoft.com/office/drawing/2014/main" id="{C6158A33-BA91-8454-4C6C-AE26E0F8CD9A}"/>
                </a:ext>
              </a:extLst>
            </p:cNvPr>
            <p:cNvPicPr/>
            <p:nvPr/>
          </p:nvPicPr>
          <p:blipFill>
            <a:blip r:embed="rId17" cstate="print"/>
            <a:stretch>
              <a:fillRect/>
            </a:stretch>
          </p:blipFill>
          <p:spPr>
            <a:xfrm>
              <a:off x="4932681" y="1951410"/>
              <a:ext cx="1805304" cy="893889"/>
            </a:xfrm>
            <a:prstGeom prst="rect">
              <a:avLst/>
            </a:prstGeom>
          </p:spPr>
        </p:pic>
      </p:grpSp>
    </p:spTree>
  </p:cSld>
  <p:clrMapOvr>
    <a:masterClrMapping/>
  </p:clrMapOvr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94485" y="115823"/>
            <a:ext cx="6669405" cy="8926195"/>
            <a:chOff x="94485" y="115823"/>
            <a:chExt cx="6669405" cy="8926195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204216" y="8555735"/>
              <a:ext cx="6518148" cy="160020"/>
            </a:xfrm>
            <a:prstGeom prst="rect">
              <a:avLst/>
            </a:prstGeom>
          </p:spPr>
        </p:pic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96012" y="115823"/>
              <a:ext cx="6665976" cy="1452372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42849" y="142875"/>
              <a:ext cx="6572275" cy="1358646"/>
            </a:xfrm>
            <a:prstGeom prst="rect">
              <a:avLst/>
            </a:prstGeom>
          </p:spPr>
        </p:pic>
        <p:sp>
          <p:nvSpPr>
            <p:cNvPr id="6" name="object 6"/>
            <p:cNvSpPr/>
            <p:nvPr/>
          </p:nvSpPr>
          <p:spPr>
            <a:xfrm>
              <a:off x="142849" y="142875"/>
              <a:ext cx="6572884" cy="1358900"/>
            </a:xfrm>
            <a:custGeom>
              <a:avLst/>
              <a:gdLst/>
              <a:ahLst/>
              <a:cxnLst/>
              <a:rect l="l" t="t" r="r" b="b"/>
              <a:pathLst>
                <a:path w="6572884" h="1358900">
                  <a:moveTo>
                    <a:pt x="0" y="226441"/>
                  </a:moveTo>
                  <a:lnTo>
                    <a:pt x="4600" y="180795"/>
                  </a:lnTo>
                  <a:lnTo>
                    <a:pt x="17795" y="138285"/>
                  </a:lnTo>
                  <a:lnTo>
                    <a:pt x="38673" y="99820"/>
                  </a:lnTo>
                  <a:lnTo>
                    <a:pt x="66324" y="66309"/>
                  </a:lnTo>
                  <a:lnTo>
                    <a:pt x="99837" y="38663"/>
                  </a:lnTo>
                  <a:lnTo>
                    <a:pt x="138301" y="17789"/>
                  </a:lnTo>
                  <a:lnTo>
                    <a:pt x="180806" y="4599"/>
                  </a:lnTo>
                  <a:lnTo>
                    <a:pt x="226440" y="0"/>
                  </a:lnTo>
                  <a:lnTo>
                    <a:pt x="6345834" y="0"/>
                  </a:lnTo>
                  <a:lnTo>
                    <a:pt x="6391480" y="4599"/>
                  </a:lnTo>
                  <a:lnTo>
                    <a:pt x="6433990" y="17789"/>
                  </a:lnTo>
                  <a:lnTo>
                    <a:pt x="6472455" y="38663"/>
                  </a:lnTo>
                  <a:lnTo>
                    <a:pt x="6505965" y="66309"/>
                  </a:lnTo>
                  <a:lnTo>
                    <a:pt x="6533612" y="99820"/>
                  </a:lnTo>
                  <a:lnTo>
                    <a:pt x="6554485" y="138285"/>
                  </a:lnTo>
                  <a:lnTo>
                    <a:pt x="6567676" y="180795"/>
                  </a:lnTo>
                  <a:lnTo>
                    <a:pt x="6572275" y="226441"/>
                  </a:lnTo>
                  <a:lnTo>
                    <a:pt x="6572275" y="1132204"/>
                  </a:lnTo>
                  <a:lnTo>
                    <a:pt x="6567676" y="1177850"/>
                  </a:lnTo>
                  <a:lnTo>
                    <a:pt x="6554485" y="1220360"/>
                  </a:lnTo>
                  <a:lnTo>
                    <a:pt x="6533612" y="1258825"/>
                  </a:lnTo>
                  <a:lnTo>
                    <a:pt x="6505965" y="1292336"/>
                  </a:lnTo>
                  <a:lnTo>
                    <a:pt x="6472455" y="1319982"/>
                  </a:lnTo>
                  <a:lnTo>
                    <a:pt x="6433990" y="1340856"/>
                  </a:lnTo>
                  <a:lnTo>
                    <a:pt x="6391480" y="1354046"/>
                  </a:lnTo>
                  <a:lnTo>
                    <a:pt x="6345834" y="1358646"/>
                  </a:lnTo>
                  <a:lnTo>
                    <a:pt x="226440" y="1358646"/>
                  </a:lnTo>
                  <a:lnTo>
                    <a:pt x="180806" y="1354046"/>
                  </a:lnTo>
                  <a:lnTo>
                    <a:pt x="138301" y="1340856"/>
                  </a:lnTo>
                  <a:lnTo>
                    <a:pt x="99837" y="1319982"/>
                  </a:lnTo>
                  <a:lnTo>
                    <a:pt x="66324" y="1292336"/>
                  </a:lnTo>
                  <a:lnTo>
                    <a:pt x="38673" y="1258825"/>
                  </a:lnTo>
                  <a:lnTo>
                    <a:pt x="17795" y="1220360"/>
                  </a:lnTo>
                  <a:lnTo>
                    <a:pt x="4600" y="1177850"/>
                  </a:lnTo>
                  <a:lnTo>
                    <a:pt x="0" y="1132204"/>
                  </a:lnTo>
                  <a:lnTo>
                    <a:pt x="0" y="226441"/>
                  </a:lnTo>
                  <a:close/>
                </a:path>
              </a:pathLst>
            </a:custGeom>
            <a:ln w="9525">
              <a:solidFill>
                <a:srgbClr val="55CE7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" name="object 7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2500248" y="305930"/>
              <a:ext cx="1714500" cy="733945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2738628" y="1024127"/>
              <a:ext cx="1897379" cy="371855"/>
            </a:xfrm>
            <a:prstGeom prst="rect">
              <a:avLst/>
            </a:prstGeom>
          </p:spPr>
        </p:pic>
        <p:pic>
          <p:nvPicPr>
            <p:cNvPr id="9" name="object 9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4401312" y="1024127"/>
              <a:ext cx="1577339" cy="371855"/>
            </a:xfrm>
            <a:prstGeom prst="rect">
              <a:avLst/>
            </a:prstGeom>
          </p:spPr>
        </p:pic>
        <p:pic>
          <p:nvPicPr>
            <p:cNvPr id="10" name="object 10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3169920" y="1207007"/>
              <a:ext cx="1546859" cy="371855"/>
            </a:xfrm>
            <a:prstGeom prst="rect">
              <a:avLst/>
            </a:prstGeom>
          </p:spPr>
        </p:pic>
        <p:pic>
          <p:nvPicPr>
            <p:cNvPr id="11" name="object 11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4482083" y="1207007"/>
              <a:ext cx="284988" cy="371855"/>
            </a:xfrm>
            <a:prstGeom prst="rect">
              <a:avLst/>
            </a:prstGeom>
          </p:spPr>
        </p:pic>
        <p:pic>
          <p:nvPicPr>
            <p:cNvPr id="12" name="object 12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4571999" y="1207007"/>
              <a:ext cx="1013460" cy="371855"/>
            </a:xfrm>
            <a:prstGeom prst="rect">
              <a:avLst/>
            </a:prstGeom>
          </p:spPr>
        </p:pic>
        <p:pic>
          <p:nvPicPr>
            <p:cNvPr id="13" name="object 13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324612" y="234695"/>
              <a:ext cx="1719072" cy="1341120"/>
            </a:xfrm>
            <a:prstGeom prst="rect">
              <a:avLst/>
            </a:prstGeom>
          </p:spPr>
        </p:pic>
        <p:pic>
          <p:nvPicPr>
            <p:cNvPr id="14" name="object 14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5606795" y="8193022"/>
              <a:ext cx="1092707" cy="848868"/>
            </a:xfrm>
            <a:prstGeom prst="rect">
              <a:avLst/>
            </a:prstGeom>
          </p:spPr>
        </p:pic>
        <p:pic>
          <p:nvPicPr>
            <p:cNvPr id="15" name="object 15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109728" y="8193022"/>
              <a:ext cx="1092708" cy="848868"/>
            </a:xfrm>
            <a:prstGeom prst="rect">
              <a:avLst/>
            </a:prstGeom>
          </p:spPr>
        </p:pic>
      </p:grpSp>
      <p:sp>
        <p:nvSpPr>
          <p:cNvPr id="16" name="object 16"/>
          <p:cNvSpPr txBox="1"/>
          <p:nvPr/>
        </p:nvSpPr>
        <p:spPr>
          <a:xfrm>
            <a:off x="221691" y="1068451"/>
            <a:ext cx="6381115" cy="693547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063875" marR="735965" indent="-431800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Arial"/>
                <a:cs typeface="Arial"/>
              </a:rPr>
              <a:t>6ta.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Edición</a:t>
            </a:r>
            <a:r>
              <a:rPr sz="1200" b="1" spc="-10" dirty="0">
                <a:latin typeface="Arial"/>
                <a:cs typeface="Arial"/>
              </a:rPr>
              <a:t> Volumen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I</a:t>
            </a:r>
            <a:r>
              <a:rPr sz="1200" b="1" spc="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Enero</a:t>
            </a:r>
            <a:r>
              <a:rPr sz="1200" b="1" spc="-3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a</a:t>
            </a:r>
            <a:r>
              <a:rPr sz="1200" b="1" spc="-2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Julio</a:t>
            </a:r>
            <a:r>
              <a:rPr sz="1200" b="1" spc="-5" dirty="0">
                <a:latin typeface="Arial"/>
                <a:cs typeface="Arial"/>
              </a:rPr>
              <a:t> </a:t>
            </a:r>
            <a:r>
              <a:rPr sz="1200" b="1" spc="-20" dirty="0">
                <a:latin typeface="Arial"/>
                <a:cs typeface="Arial"/>
              </a:rPr>
              <a:t>2021 </a:t>
            </a:r>
            <a:r>
              <a:rPr sz="1200" b="1" dirty="0">
                <a:latin typeface="Arial"/>
                <a:cs typeface="Arial"/>
              </a:rPr>
              <a:t>Revista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Semestral-</a:t>
            </a:r>
            <a:r>
              <a:rPr sz="1200" b="1" spc="-40" dirty="0">
                <a:latin typeface="Arial"/>
                <a:cs typeface="Arial"/>
              </a:rPr>
              <a:t> </a:t>
            </a:r>
            <a:r>
              <a:rPr sz="1200" b="1" spc="-10" dirty="0">
                <a:latin typeface="Arial"/>
                <a:cs typeface="Arial"/>
              </a:rPr>
              <a:t>Venezuela</a:t>
            </a:r>
            <a:endParaRPr sz="1200">
              <a:latin typeface="Arial"/>
              <a:cs typeface="Arial"/>
            </a:endParaRPr>
          </a:p>
          <a:p>
            <a:pPr algn="ctr">
              <a:lnSpc>
                <a:spcPct val="100000"/>
              </a:lnSpc>
              <a:spcBef>
                <a:spcPts val="1120"/>
              </a:spcBef>
            </a:pPr>
            <a:r>
              <a:rPr sz="1200" b="1" spc="-10" dirty="0">
                <a:latin typeface="Times New Roman"/>
                <a:cs typeface="Times New Roman"/>
              </a:rPr>
              <a:t>INTRODUCCIÓN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60"/>
              </a:spcBef>
            </a:pPr>
            <a:endParaRPr sz="1200">
              <a:latin typeface="Times New Roman"/>
              <a:cs typeface="Times New Roman"/>
            </a:endParaRPr>
          </a:p>
          <a:p>
            <a:pPr marL="375285" marR="5080" indent="-36322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3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humanidad</a:t>
            </a:r>
            <a:r>
              <a:rPr sz="1200" spc="3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hoy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experimenta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3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realidad,</a:t>
            </a:r>
            <a:r>
              <a:rPr sz="1200" spc="3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cuyo</a:t>
            </a:r>
            <a:r>
              <a:rPr sz="1200" spc="3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impacto</a:t>
            </a:r>
            <a:r>
              <a:rPr sz="1200" spc="3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3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3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ámbitos</a:t>
            </a:r>
            <a:r>
              <a:rPr sz="1200" spc="3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académicos,</a:t>
            </a:r>
            <a:r>
              <a:rPr sz="1200" spc="3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sido </a:t>
            </a:r>
            <a:r>
              <a:rPr sz="1200" dirty="0">
                <a:latin typeface="Times New Roman"/>
                <a:cs typeface="Times New Roman"/>
              </a:rPr>
              <a:t>significativo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obliga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asuman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posturas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cuanto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tecnologías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tradicionales,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por </a:t>
            </a:r>
            <a:r>
              <a:rPr sz="1200" dirty="0">
                <a:latin typeface="Times New Roman"/>
                <a:cs typeface="Times New Roman"/>
              </a:rPr>
              <a:t>ello,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uno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propósitos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estudio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analizar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cultura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digital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educativa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hoy,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análisis </a:t>
            </a:r>
            <a:r>
              <a:rPr sz="1200" dirty="0">
                <a:latin typeface="Times New Roman"/>
                <a:cs typeface="Times New Roman"/>
              </a:rPr>
              <a:t>desde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teoría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critica.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pertinente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quizás,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única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alternativa,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implementar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asumir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cultura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digital,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permitan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eviten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estancamiento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educativo,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“la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enorme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potencialidad </a:t>
            </a:r>
            <a:r>
              <a:rPr sz="1200" dirty="0">
                <a:latin typeface="Times New Roman"/>
                <a:cs typeface="Times New Roman"/>
              </a:rPr>
              <a:t>educativa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TIC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está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pueden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apoyar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estos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procesos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aportando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través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Internet </a:t>
            </a:r>
            <a:r>
              <a:rPr sz="1200" dirty="0">
                <a:latin typeface="Times New Roman"/>
                <a:cs typeface="Times New Roman"/>
              </a:rPr>
              <a:t>todo</a:t>
            </a:r>
            <a:r>
              <a:rPr sz="1200" spc="3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tipo</a:t>
            </a:r>
            <a:r>
              <a:rPr sz="1200" spc="3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información</a:t>
            </a:r>
            <a:r>
              <a:rPr sz="1200" spc="3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3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3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proceso</a:t>
            </a:r>
            <a:r>
              <a:rPr sz="1200" spc="3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datos</a:t>
            </a:r>
            <a:r>
              <a:rPr sz="1200" spc="3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3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canales</a:t>
            </a:r>
            <a:r>
              <a:rPr sz="1200" spc="3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comunicación</a:t>
            </a:r>
            <a:r>
              <a:rPr sz="1200" spc="3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síncrona</a:t>
            </a:r>
            <a:r>
              <a:rPr sz="1200" spc="340" dirty="0">
                <a:latin typeface="Times New Roman"/>
                <a:cs typeface="Times New Roman"/>
              </a:rPr>
              <a:t> </a:t>
            </a:r>
            <a:r>
              <a:rPr sz="1200" spc="-50" dirty="0">
                <a:latin typeface="Times New Roman"/>
                <a:cs typeface="Times New Roman"/>
              </a:rPr>
              <a:t>y </a:t>
            </a:r>
            <a:r>
              <a:rPr sz="1200" dirty="0">
                <a:latin typeface="Times New Roman"/>
                <a:cs typeface="Times New Roman"/>
              </a:rPr>
              <a:t>asíncrona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alcance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mundial”,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(Marqués,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2012,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p.14).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presente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trabajo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realiza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un </a:t>
            </a:r>
            <a:r>
              <a:rPr sz="1200" dirty="0">
                <a:latin typeface="Times New Roman"/>
                <a:cs typeface="Times New Roman"/>
              </a:rPr>
              <a:t>ejercicio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discernimiento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respecto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viabilidad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tecnología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avanzada,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desde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donde </a:t>
            </a:r>
            <a:r>
              <a:rPr sz="1200" dirty="0">
                <a:latin typeface="Times New Roman"/>
                <a:cs typeface="Times New Roman"/>
              </a:rPr>
              <a:t>recorrer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cultura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digital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posibilidad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formativa.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método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discusión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utilizó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teoría</a:t>
            </a:r>
            <a:r>
              <a:rPr sz="1200" spc="3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</a:t>
            </a:r>
            <a:r>
              <a:rPr sz="1200" spc="3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paradigma</a:t>
            </a:r>
            <a:r>
              <a:rPr sz="1200" spc="4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crítico,</a:t>
            </a:r>
            <a:r>
              <a:rPr sz="1200" spc="3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3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permitió</a:t>
            </a:r>
            <a:r>
              <a:rPr sz="1200" spc="3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4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ejercicio</a:t>
            </a:r>
            <a:r>
              <a:rPr sz="1200" spc="3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discernimiento</a:t>
            </a:r>
            <a:r>
              <a:rPr sz="1200" spc="3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sobre</a:t>
            </a:r>
            <a:r>
              <a:rPr sz="1200" spc="3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38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realidad </a:t>
            </a:r>
            <a:r>
              <a:rPr sz="1200" dirty="0">
                <a:latin typeface="Times New Roman"/>
                <a:cs typeface="Times New Roman"/>
              </a:rPr>
              <a:t>educativa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formativa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Latinoamérica,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tendencia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formativa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cultura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digital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como </a:t>
            </a:r>
            <a:r>
              <a:rPr sz="1200" dirty="0">
                <a:latin typeface="Times New Roman"/>
                <a:cs typeface="Times New Roman"/>
              </a:rPr>
              <a:t>posibilidad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pedagógica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educativa.</a:t>
            </a:r>
            <a:endParaRPr sz="1200">
              <a:latin typeface="Times New Roman"/>
              <a:cs typeface="Times New Roman"/>
            </a:endParaRPr>
          </a:p>
          <a:p>
            <a:pPr marL="375285" marR="5715" indent="-36322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conclusiones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resaltantes,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destacan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que,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mayoría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autores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coinciden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región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hay </a:t>
            </a:r>
            <a:r>
              <a:rPr sz="1200" dirty="0">
                <a:latin typeface="Times New Roman"/>
                <a:cs typeface="Times New Roman"/>
              </a:rPr>
              <a:t>muchos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países e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instituciones rezagas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materia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tecnología digital,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cual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debe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ajustar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realidad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cada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sociedad.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trata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imponer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nueva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forma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pensar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esta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era,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donde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tecnología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impone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sus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reglas,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sino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establecer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parámetros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académicos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permitan,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dentro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contexto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cultura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digital,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dar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nueva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lectura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educación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formación.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Sin </a:t>
            </a:r>
            <a:r>
              <a:rPr sz="1200" dirty="0">
                <a:latin typeface="Times New Roman"/>
                <a:cs typeface="Times New Roman"/>
              </a:rPr>
              <a:t>descuidar los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códigos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dispositivos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ello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deriva.</a:t>
            </a:r>
            <a:endParaRPr sz="1200">
              <a:latin typeface="Times New Roman"/>
              <a:cs typeface="Times New Roman"/>
            </a:endParaRPr>
          </a:p>
          <a:p>
            <a:pPr marL="12700" marR="2415540" indent="2407920" algn="just">
              <a:lnSpc>
                <a:spcPct val="200000"/>
              </a:lnSpc>
              <a:spcBef>
                <a:spcPts val="5"/>
              </a:spcBef>
            </a:pPr>
            <a:r>
              <a:rPr sz="1200" b="1" spc="-10" dirty="0">
                <a:latin typeface="Times New Roman"/>
                <a:cs typeface="Times New Roman"/>
              </a:rPr>
              <a:t>Argumentación</a:t>
            </a:r>
            <a:r>
              <a:rPr sz="1200" b="1" spc="50" dirty="0">
                <a:latin typeface="Times New Roman"/>
                <a:cs typeface="Times New Roman"/>
              </a:rPr>
              <a:t> </a:t>
            </a:r>
            <a:r>
              <a:rPr sz="1200" b="1" spc="-25" dirty="0">
                <a:latin typeface="Times New Roman"/>
                <a:cs typeface="Times New Roman"/>
              </a:rPr>
              <a:t>Teórica </a:t>
            </a:r>
            <a:r>
              <a:rPr sz="1200" b="1" dirty="0">
                <a:latin typeface="Times New Roman"/>
                <a:cs typeface="Times New Roman"/>
              </a:rPr>
              <a:t>Breve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Discusión</a:t>
            </a:r>
            <a:r>
              <a:rPr sz="1200" b="1" spc="-3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sobre</a:t>
            </a:r>
            <a:r>
              <a:rPr sz="1200" b="1" spc="-3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la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Formación</a:t>
            </a:r>
            <a:r>
              <a:rPr sz="1200" b="1" spc="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y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Educación:</a:t>
            </a:r>
            <a:r>
              <a:rPr sz="1200" b="1" spc="-4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Rupturas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60"/>
              </a:spcBef>
            </a:pPr>
            <a:endParaRPr sz="1200">
              <a:latin typeface="Times New Roman"/>
              <a:cs typeface="Times New Roman"/>
            </a:endParaRPr>
          </a:p>
          <a:p>
            <a:pPr marL="375285" marR="7620" indent="-36322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Cuando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revisamos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publicaciones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Pimentel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(2004),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específicamente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teoría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corrientes </a:t>
            </a:r>
            <a:r>
              <a:rPr sz="1200" dirty="0">
                <a:latin typeface="Times New Roman"/>
                <a:cs typeface="Times New Roman"/>
              </a:rPr>
              <a:t>educativas,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evidencia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posturas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críticas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devienen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posibilidades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escenarios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que </a:t>
            </a:r>
            <a:r>
              <a:rPr sz="1200" dirty="0">
                <a:latin typeface="Times New Roman"/>
                <a:cs typeface="Times New Roman"/>
              </a:rPr>
              <a:t>dan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otro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sentido,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solo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educación,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sino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vida.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Allí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generó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ruptura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carácter </a:t>
            </a:r>
            <a:r>
              <a:rPr sz="1200" dirty="0">
                <a:latin typeface="Times New Roman"/>
                <a:cs typeface="Times New Roman"/>
              </a:rPr>
              <a:t>escolástico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imprimió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varios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siglos,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estilo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educación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sometida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dogmas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reglas </a:t>
            </a:r>
            <a:r>
              <a:rPr sz="1200" dirty="0">
                <a:latin typeface="Times New Roman"/>
                <a:cs typeface="Times New Roman"/>
              </a:rPr>
              <a:t>sociales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muy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bien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definidas.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Freire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(2004)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expresa: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“Cuando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hombre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comprende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realidad </a:t>
            </a:r>
            <a:r>
              <a:rPr sz="1200" dirty="0">
                <a:latin typeface="Times New Roman"/>
                <a:cs typeface="Times New Roman"/>
              </a:rPr>
              <a:t>puede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plantearse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hipótesis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frente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desafío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esa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realidad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buscar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soluciones.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Así,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puede </a:t>
            </a:r>
            <a:r>
              <a:rPr sz="1200" dirty="0">
                <a:latin typeface="Times New Roman"/>
                <a:cs typeface="Times New Roman"/>
              </a:rPr>
              <a:t>transformarla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trabajo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puede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crear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mundo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propio: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yo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circunstancia”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(p.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23), </a:t>
            </a:r>
            <a:r>
              <a:rPr sz="1200" dirty="0">
                <a:latin typeface="Times New Roman"/>
                <a:cs typeface="Times New Roman"/>
              </a:rPr>
              <a:t>esto</a:t>
            </a:r>
            <a:r>
              <a:rPr sz="1200" spc="3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significa</a:t>
            </a:r>
            <a:r>
              <a:rPr sz="1200" spc="3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3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3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hombre</a:t>
            </a:r>
            <a:r>
              <a:rPr sz="1200" spc="3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3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3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ser</a:t>
            </a:r>
            <a:r>
              <a:rPr sz="1200" spc="3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singular,</a:t>
            </a:r>
            <a:r>
              <a:rPr sz="1200" spc="3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cambios</a:t>
            </a:r>
            <a:r>
              <a:rPr sz="1200" spc="3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transformaciones,</a:t>
            </a:r>
            <a:r>
              <a:rPr sz="1200" spc="32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cuyas </a:t>
            </a:r>
            <a:r>
              <a:rPr sz="1200" dirty="0">
                <a:latin typeface="Times New Roman"/>
                <a:cs typeface="Times New Roman"/>
              </a:rPr>
              <a:t>creaciones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han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dado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giro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cada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vez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más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intenso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historia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humanidad.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(Fuentes,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2020).</a:t>
            </a:r>
            <a:endParaRPr sz="1200">
              <a:latin typeface="Times New Roman"/>
              <a:cs typeface="Times New Roman"/>
            </a:endParaRPr>
          </a:p>
        </p:txBody>
      </p:sp>
      <p:pic>
        <p:nvPicPr>
          <p:cNvPr id="17" name="object 17"/>
          <p:cNvPicPr/>
          <p:nvPr/>
        </p:nvPicPr>
        <p:blipFill>
          <a:blip r:embed="rId13" cstate="print"/>
          <a:stretch>
            <a:fillRect/>
          </a:stretch>
        </p:blipFill>
        <p:spPr>
          <a:xfrm>
            <a:off x="4581144" y="149034"/>
            <a:ext cx="1805304" cy="893889"/>
          </a:xfrm>
          <a:prstGeom prst="rect">
            <a:avLst/>
          </a:prstGeom>
        </p:spPr>
      </p:pic>
      <p:sp>
        <p:nvSpPr>
          <p:cNvPr id="18" name="object 18"/>
          <p:cNvSpPr txBox="1"/>
          <p:nvPr/>
        </p:nvSpPr>
        <p:spPr>
          <a:xfrm>
            <a:off x="1310132" y="8233494"/>
            <a:ext cx="4236720" cy="620395"/>
          </a:xfrm>
          <a:prstGeom prst="rect">
            <a:avLst/>
          </a:prstGeom>
        </p:spPr>
        <p:txBody>
          <a:bodyPr vert="horz" wrap="square" lIns="0" tIns="6350" rIns="0" bIns="0" rtlCol="0">
            <a:spAutoFit/>
          </a:bodyPr>
          <a:lstStyle/>
          <a:p>
            <a:pPr marL="99695" marR="92075" algn="ctr">
              <a:lnSpc>
                <a:spcPts val="1400"/>
              </a:lnSpc>
              <a:spcBef>
                <a:spcPts val="50"/>
              </a:spcBef>
            </a:pPr>
            <a:r>
              <a:rPr sz="1200" b="1" dirty="0">
                <a:latin typeface="Times New Roman"/>
                <a:cs typeface="Times New Roman"/>
              </a:rPr>
              <a:t>La</a:t>
            </a:r>
            <a:r>
              <a:rPr sz="1200" b="1" spc="-4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Cultura</a:t>
            </a:r>
            <a:r>
              <a:rPr sz="1200" b="1" spc="-3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Digital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Educativa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Hoy,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Un</a:t>
            </a:r>
            <a:r>
              <a:rPr sz="1200" b="1" spc="-8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Análisis</a:t>
            </a:r>
            <a:r>
              <a:rPr sz="1200" b="1" spc="-3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desde</a:t>
            </a:r>
            <a:r>
              <a:rPr sz="1200" b="1" spc="-4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la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Teoría Crítica</a:t>
            </a:r>
            <a:endParaRPr sz="12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475"/>
              </a:spcBef>
            </a:pPr>
            <a:r>
              <a:rPr sz="1200" b="1" spc="-35" dirty="0">
                <a:latin typeface="Times New Roman"/>
                <a:cs typeface="Times New Roman"/>
              </a:rPr>
              <a:t>Dr. </a:t>
            </a:r>
            <a:r>
              <a:rPr sz="1200" b="1" dirty="0">
                <a:latin typeface="Times New Roman"/>
                <a:cs typeface="Times New Roman"/>
              </a:rPr>
              <a:t>Miguel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Israel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Bennasar</a:t>
            </a:r>
            <a:r>
              <a:rPr sz="1200" b="1" spc="-5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García</a:t>
            </a:r>
            <a:r>
              <a:rPr sz="1200" b="1" spc="-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/</a:t>
            </a:r>
            <a:r>
              <a:rPr sz="1200" b="1" spc="-3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Dra.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Ceferina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Cabrera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Félix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9" name="object 19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56388" rIns="0" bIns="0" rtlCol="0">
            <a:spAutoFit/>
          </a:bodyPr>
          <a:lstStyle/>
          <a:p>
            <a:pPr marL="151130">
              <a:lnSpc>
                <a:spcPts val="1410"/>
              </a:lnSpc>
            </a:pPr>
            <a:fld id="{81D60167-4931-47E6-BA6A-407CBD079E47}" type="slidenum">
              <a:rPr b="1" spc="-25" dirty="0">
                <a:latin typeface="Times New Roman"/>
                <a:cs typeface="Times New Roman"/>
              </a:rPr>
              <a:t>96</a:t>
            </a:fld>
            <a:endParaRPr b="1" spc="-25" dirty="0">
              <a:latin typeface="Times New Roman"/>
              <a:cs typeface="Times New Roman"/>
            </a:endParaRPr>
          </a:p>
        </p:txBody>
      </p:sp>
      <p:grpSp>
        <p:nvGrpSpPr>
          <p:cNvPr id="20" name="Grupo 19">
            <a:extLst>
              <a:ext uri="{FF2B5EF4-FFF2-40B4-BE49-F238E27FC236}">
                <a16:creationId xmlns:a16="http://schemas.microsoft.com/office/drawing/2014/main" id="{00F0BF20-91A1-9E95-9649-C357E242AE84}"/>
              </a:ext>
            </a:extLst>
          </p:cNvPr>
          <p:cNvGrpSpPr/>
          <p:nvPr/>
        </p:nvGrpSpPr>
        <p:grpSpPr>
          <a:xfrm>
            <a:off x="79260" y="96561"/>
            <a:ext cx="6665976" cy="1452626"/>
            <a:chOff x="470065" y="1951410"/>
            <a:chExt cx="6665976" cy="1452626"/>
          </a:xfrm>
        </p:grpSpPr>
        <p:grpSp>
          <p:nvGrpSpPr>
            <p:cNvPr id="21" name="object 12">
              <a:extLst>
                <a:ext uri="{FF2B5EF4-FFF2-40B4-BE49-F238E27FC236}">
                  <a16:creationId xmlns:a16="http://schemas.microsoft.com/office/drawing/2014/main" id="{12FAF244-34DD-24E2-2A80-9ED6F8A21782}"/>
                </a:ext>
              </a:extLst>
            </p:cNvPr>
            <p:cNvGrpSpPr/>
            <p:nvPr/>
          </p:nvGrpSpPr>
          <p:grpSpPr>
            <a:xfrm>
              <a:off x="470065" y="1951664"/>
              <a:ext cx="6665976" cy="1452372"/>
              <a:chOff x="96011" y="115823"/>
              <a:chExt cx="6665976" cy="1452372"/>
            </a:xfrm>
          </p:grpSpPr>
          <p:pic>
            <p:nvPicPr>
              <p:cNvPr id="25" name="object 13">
                <a:extLst>
                  <a:ext uri="{FF2B5EF4-FFF2-40B4-BE49-F238E27FC236}">
                    <a16:creationId xmlns:a16="http://schemas.microsoft.com/office/drawing/2014/main" id="{E15C48A4-7A5C-C99C-3E29-E53D6324CFD1}"/>
                  </a:ext>
                </a:extLst>
              </p:cNvPr>
              <p:cNvPicPr/>
              <p:nvPr/>
            </p:nvPicPr>
            <p:blipFill>
              <a:blip r:embed="rId3" cstate="print"/>
              <a:stretch>
                <a:fillRect/>
              </a:stretch>
            </p:blipFill>
            <p:spPr>
              <a:xfrm>
                <a:off x="96011" y="115823"/>
                <a:ext cx="6665976" cy="1452372"/>
              </a:xfrm>
              <a:prstGeom prst="rect">
                <a:avLst/>
              </a:prstGeom>
            </p:spPr>
          </p:pic>
          <p:pic>
            <p:nvPicPr>
              <p:cNvPr id="26" name="object 14">
                <a:extLst>
                  <a:ext uri="{FF2B5EF4-FFF2-40B4-BE49-F238E27FC236}">
                    <a16:creationId xmlns:a16="http://schemas.microsoft.com/office/drawing/2014/main" id="{4D17C806-45FB-B252-B73E-3FEB43A4CD48}"/>
                  </a:ext>
                </a:extLst>
              </p:cNvPr>
              <p:cNvPicPr/>
              <p:nvPr/>
            </p:nvPicPr>
            <p:blipFill>
              <a:blip r:embed="rId4" cstate="print"/>
              <a:stretch>
                <a:fillRect/>
              </a:stretch>
            </p:blipFill>
            <p:spPr>
              <a:xfrm>
                <a:off x="142849" y="142875"/>
                <a:ext cx="6572275" cy="1358646"/>
              </a:xfrm>
              <a:prstGeom prst="rect">
                <a:avLst/>
              </a:prstGeom>
            </p:spPr>
          </p:pic>
          <p:sp>
            <p:nvSpPr>
              <p:cNvPr id="27" name="object 15">
                <a:extLst>
                  <a:ext uri="{FF2B5EF4-FFF2-40B4-BE49-F238E27FC236}">
                    <a16:creationId xmlns:a16="http://schemas.microsoft.com/office/drawing/2014/main" id="{91146892-6188-7F7B-F75D-0938345DE0CF}"/>
                  </a:ext>
                </a:extLst>
              </p:cNvPr>
              <p:cNvSpPr/>
              <p:nvPr/>
            </p:nvSpPr>
            <p:spPr>
              <a:xfrm>
                <a:off x="142849" y="142875"/>
                <a:ext cx="6572884" cy="1358900"/>
              </a:xfrm>
              <a:custGeom>
                <a:avLst/>
                <a:gdLst/>
                <a:ahLst/>
                <a:cxnLst/>
                <a:rect l="l" t="t" r="r" b="b"/>
                <a:pathLst>
                  <a:path w="6572884" h="1358900">
                    <a:moveTo>
                      <a:pt x="0" y="226441"/>
                    </a:moveTo>
                    <a:lnTo>
                      <a:pt x="4600" y="180795"/>
                    </a:lnTo>
                    <a:lnTo>
                      <a:pt x="17795" y="138285"/>
                    </a:lnTo>
                    <a:lnTo>
                      <a:pt x="38673" y="99820"/>
                    </a:lnTo>
                    <a:lnTo>
                      <a:pt x="66324" y="66309"/>
                    </a:lnTo>
                    <a:lnTo>
                      <a:pt x="99837" y="38663"/>
                    </a:lnTo>
                    <a:lnTo>
                      <a:pt x="138301" y="17789"/>
                    </a:lnTo>
                    <a:lnTo>
                      <a:pt x="180806" y="4599"/>
                    </a:lnTo>
                    <a:lnTo>
                      <a:pt x="226440" y="0"/>
                    </a:lnTo>
                    <a:lnTo>
                      <a:pt x="6345834" y="0"/>
                    </a:lnTo>
                    <a:lnTo>
                      <a:pt x="6391480" y="4599"/>
                    </a:lnTo>
                    <a:lnTo>
                      <a:pt x="6433990" y="17789"/>
                    </a:lnTo>
                    <a:lnTo>
                      <a:pt x="6472455" y="38663"/>
                    </a:lnTo>
                    <a:lnTo>
                      <a:pt x="6505965" y="66309"/>
                    </a:lnTo>
                    <a:lnTo>
                      <a:pt x="6533612" y="99820"/>
                    </a:lnTo>
                    <a:lnTo>
                      <a:pt x="6554485" y="138285"/>
                    </a:lnTo>
                    <a:lnTo>
                      <a:pt x="6567676" y="180795"/>
                    </a:lnTo>
                    <a:lnTo>
                      <a:pt x="6572275" y="226441"/>
                    </a:lnTo>
                    <a:lnTo>
                      <a:pt x="6572275" y="1132204"/>
                    </a:lnTo>
                    <a:lnTo>
                      <a:pt x="6567676" y="1177850"/>
                    </a:lnTo>
                    <a:lnTo>
                      <a:pt x="6554485" y="1220360"/>
                    </a:lnTo>
                    <a:lnTo>
                      <a:pt x="6533612" y="1258825"/>
                    </a:lnTo>
                    <a:lnTo>
                      <a:pt x="6505965" y="1292336"/>
                    </a:lnTo>
                    <a:lnTo>
                      <a:pt x="6472455" y="1319982"/>
                    </a:lnTo>
                    <a:lnTo>
                      <a:pt x="6433990" y="1340856"/>
                    </a:lnTo>
                    <a:lnTo>
                      <a:pt x="6391480" y="1354046"/>
                    </a:lnTo>
                    <a:lnTo>
                      <a:pt x="6345834" y="1358646"/>
                    </a:lnTo>
                    <a:lnTo>
                      <a:pt x="226440" y="1358646"/>
                    </a:lnTo>
                    <a:lnTo>
                      <a:pt x="180806" y="1354046"/>
                    </a:lnTo>
                    <a:lnTo>
                      <a:pt x="138301" y="1340856"/>
                    </a:lnTo>
                    <a:lnTo>
                      <a:pt x="99837" y="1319982"/>
                    </a:lnTo>
                    <a:lnTo>
                      <a:pt x="66324" y="1292336"/>
                    </a:lnTo>
                    <a:lnTo>
                      <a:pt x="38673" y="1258825"/>
                    </a:lnTo>
                    <a:lnTo>
                      <a:pt x="17795" y="1220360"/>
                    </a:lnTo>
                    <a:lnTo>
                      <a:pt x="4600" y="1177850"/>
                    </a:lnTo>
                    <a:lnTo>
                      <a:pt x="0" y="1132204"/>
                    </a:lnTo>
                    <a:lnTo>
                      <a:pt x="0" y="226441"/>
                    </a:lnTo>
                    <a:close/>
                  </a:path>
                </a:pathLst>
              </a:custGeom>
              <a:ln w="9525">
                <a:solidFill>
                  <a:srgbClr val="55CE74"/>
                </a:solidFill>
              </a:ln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pic>
            <p:nvPicPr>
              <p:cNvPr id="28" name="object 16">
                <a:extLst>
                  <a:ext uri="{FF2B5EF4-FFF2-40B4-BE49-F238E27FC236}">
                    <a16:creationId xmlns:a16="http://schemas.microsoft.com/office/drawing/2014/main" id="{201E50F5-03B5-21F2-41D2-2D98895B6C3B}"/>
                  </a:ext>
                </a:extLst>
              </p:cNvPr>
              <p:cNvPicPr/>
              <p:nvPr/>
            </p:nvPicPr>
            <p:blipFill>
              <a:blip r:embed="rId5" cstate="print"/>
              <a:stretch>
                <a:fillRect/>
              </a:stretch>
            </p:blipFill>
            <p:spPr>
              <a:xfrm>
                <a:off x="2500248" y="305930"/>
                <a:ext cx="1714500" cy="733945"/>
              </a:xfrm>
              <a:prstGeom prst="rect">
                <a:avLst/>
              </a:prstGeom>
            </p:spPr>
          </p:pic>
        </p:grpSp>
        <p:sp>
          <p:nvSpPr>
            <p:cNvPr id="22" name="object 16">
              <a:extLst>
                <a:ext uri="{FF2B5EF4-FFF2-40B4-BE49-F238E27FC236}">
                  <a16:creationId xmlns:a16="http://schemas.microsoft.com/office/drawing/2014/main" id="{23F4408D-A679-48E4-C7A1-27760516634F}"/>
                </a:ext>
              </a:extLst>
            </p:cNvPr>
            <p:cNvSpPr txBox="1"/>
            <p:nvPr/>
          </p:nvSpPr>
          <p:spPr>
            <a:xfrm>
              <a:off x="2775727" y="2875716"/>
              <a:ext cx="3332858" cy="391795"/>
            </a:xfrm>
            <a:prstGeom prst="rect">
              <a:avLst/>
            </a:prstGeom>
            <a:noFill/>
          </p:spPr>
          <p:txBody>
            <a:bodyPr vert="horz" wrap="square" lIns="0" tIns="12700" rIns="0" bIns="0" rtlCol="0">
              <a:spAutoFit/>
            </a:bodyPr>
            <a:lstStyle/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Volumen 4,  Número 1  Enero a Julio 2021</a:t>
              </a:r>
            </a:p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Revista Semestral. Venezuela</a:t>
              </a:r>
              <a:endParaRPr sz="1200" dirty="0">
                <a:latin typeface="Arial"/>
                <a:cs typeface="Arial"/>
              </a:endParaRPr>
            </a:p>
          </p:txBody>
        </p:sp>
        <p:pic>
          <p:nvPicPr>
            <p:cNvPr id="23" name="object 25">
              <a:extLst>
                <a:ext uri="{FF2B5EF4-FFF2-40B4-BE49-F238E27FC236}">
                  <a16:creationId xmlns:a16="http://schemas.microsoft.com/office/drawing/2014/main" id="{09D73BF5-BC8D-DC4A-8E88-7DC6E0B5D7A5}"/>
                </a:ext>
              </a:extLst>
            </p:cNvPr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470065" y="2027896"/>
              <a:ext cx="2305662" cy="1053903"/>
            </a:xfrm>
            <a:prstGeom prst="rect">
              <a:avLst/>
            </a:prstGeom>
          </p:spPr>
        </p:pic>
        <p:pic>
          <p:nvPicPr>
            <p:cNvPr id="24" name="object 31">
              <a:extLst>
                <a:ext uri="{FF2B5EF4-FFF2-40B4-BE49-F238E27FC236}">
                  <a16:creationId xmlns:a16="http://schemas.microsoft.com/office/drawing/2014/main" id="{CD2CE44D-4770-E2FF-6A06-1FE894A2AF06}"/>
                </a:ext>
              </a:extLst>
            </p:cNvPr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4932681" y="1951410"/>
              <a:ext cx="1805304" cy="893889"/>
            </a:xfrm>
            <a:prstGeom prst="rect">
              <a:avLst/>
            </a:prstGeom>
          </p:spPr>
        </p:pic>
      </p:grpSp>
    </p:spTree>
  </p:cSld>
  <p:clrMapOvr>
    <a:masterClrMapping/>
  </p:clrMapOvr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94485" y="115823"/>
            <a:ext cx="6669405" cy="8926195"/>
            <a:chOff x="94485" y="115823"/>
            <a:chExt cx="6669405" cy="8926195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204216" y="8555735"/>
              <a:ext cx="6518148" cy="160020"/>
            </a:xfrm>
            <a:prstGeom prst="rect">
              <a:avLst/>
            </a:prstGeom>
          </p:spPr>
        </p:pic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96012" y="115823"/>
              <a:ext cx="6665976" cy="1452372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42849" y="142875"/>
              <a:ext cx="6572275" cy="1358646"/>
            </a:xfrm>
            <a:prstGeom prst="rect">
              <a:avLst/>
            </a:prstGeom>
          </p:spPr>
        </p:pic>
        <p:sp>
          <p:nvSpPr>
            <p:cNvPr id="6" name="object 6"/>
            <p:cNvSpPr/>
            <p:nvPr/>
          </p:nvSpPr>
          <p:spPr>
            <a:xfrm>
              <a:off x="142849" y="142875"/>
              <a:ext cx="6572884" cy="1358900"/>
            </a:xfrm>
            <a:custGeom>
              <a:avLst/>
              <a:gdLst/>
              <a:ahLst/>
              <a:cxnLst/>
              <a:rect l="l" t="t" r="r" b="b"/>
              <a:pathLst>
                <a:path w="6572884" h="1358900">
                  <a:moveTo>
                    <a:pt x="0" y="226441"/>
                  </a:moveTo>
                  <a:lnTo>
                    <a:pt x="4600" y="180795"/>
                  </a:lnTo>
                  <a:lnTo>
                    <a:pt x="17795" y="138285"/>
                  </a:lnTo>
                  <a:lnTo>
                    <a:pt x="38673" y="99820"/>
                  </a:lnTo>
                  <a:lnTo>
                    <a:pt x="66324" y="66309"/>
                  </a:lnTo>
                  <a:lnTo>
                    <a:pt x="99837" y="38663"/>
                  </a:lnTo>
                  <a:lnTo>
                    <a:pt x="138301" y="17789"/>
                  </a:lnTo>
                  <a:lnTo>
                    <a:pt x="180806" y="4599"/>
                  </a:lnTo>
                  <a:lnTo>
                    <a:pt x="226440" y="0"/>
                  </a:lnTo>
                  <a:lnTo>
                    <a:pt x="6345834" y="0"/>
                  </a:lnTo>
                  <a:lnTo>
                    <a:pt x="6391480" y="4599"/>
                  </a:lnTo>
                  <a:lnTo>
                    <a:pt x="6433990" y="17789"/>
                  </a:lnTo>
                  <a:lnTo>
                    <a:pt x="6472455" y="38663"/>
                  </a:lnTo>
                  <a:lnTo>
                    <a:pt x="6505965" y="66309"/>
                  </a:lnTo>
                  <a:lnTo>
                    <a:pt x="6533612" y="99820"/>
                  </a:lnTo>
                  <a:lnTo>
                    <a:pt x="6554485" y="138285"/>
                  </a:lnTo>
                  <a:lnTo>
                    <a:pt x="6567676" y="180795"/>
                  </a:lnTo>
                  <a:lnTo>
                    <a:pt x="6572275" y="226441"/>
                  </a:lnTo>
                  <a:lnTo>
                    <a:pt x="6572275" y="1132204"/>
                  </a:lnTo>
                  <a:lnTo>
                    <a:pt x="6567676" y="1177850"/>
                  </a:lnTo>
                  <a:lnTo>
                    <a:pt x="6554485" y="1220360"/>
                  </a:lnTo>
                  <a:lnTo>
                    <a:pt x="6533612" y="1258825"/>
                  </a:lnTo>
                  <a:lnTo>
                    <a:pt x="6505965" y="1292336"/>
                  </a:lnTo>
                  <a:lnTo>
                    <a:pt x="6472455" y="1319982"/>
                  </a:lnTo>
                  <a:lnTo>
                    <a:pt x="6433990" y="1340856"/>
                  </a:lnTo>
                  <a:lnTo>
                    <a:pt x="6391480" y="1354046"/>
                  </a:lnTo>
                  <a:lnTo>
                    <a:pt x="6345834" y="1358646"/>
                  </a:lnTo>
                  <a:lnTo>
                    <a:pt x="226440" y="1358646"/>
                  </a:lnTo>
                  <a:lnTo>
                    <a:pt x="180806" y="1354046"/>
                  </a:lnTo>
                  <a:lnTo>
                    <a:pt x="138301" y="1340856"/>
                  </a:lnTo>
                  <a:lnTo>
                    <a:pt x="99837" y="1319982"/>
                  </a:lnTo>
                  <a:lnTo>
                    <a:pt x="66324" y="1292336"/>
                  </a:lnTo>
                  <a:lnTo>
                    <a:pt x="38673" y="1258825"/>
                  </a:lnTo>
                  <a:lnTo>
                    <a:pt x="17795" y="1220360"/>
                  </a:lnTo>
                  <a:lnTo>
                    <a:pt x="4600" y="1177850"/>
                  </a:lnTo>
                  <a:lnTo>
                    <a:pt x="0" y="1132204"/>
                  </a:lnTo>
                  <a:lnTo>
                    <a:pt x="0" y="226441"/>
                  </a:lnTo>
                  <a:close/>
                </a:path>
              </a:pathLst>
            </a:custGeom>
            <a:ln w="9525">
              <a:solidFill>
                <a:srgbClr val="55CE7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" name="object 7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2500248" y="305930"/>
              <a:ext cx="1714500" cy="733945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4357750" y="251586"/>
              <a:ext cx="2214626" cy="788289"/>
            </a:xfrm>
            <a:prstGeom prst="rect">
              <a:avLst/>
            </a:prstGeom>
          </p:spPr>
        </p:pic>
        <p:pic>
          <p:nvPicPr>
            <p:cNvPr id="9" name="object 9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2738628" y="1024127"/>
              <a:ext cx="1897379" cy="371855"/>
            </a:xfrm>
            <a:prstGeom prst="rect">
              <a:avLst/>
            </a:prstGeom>
          </p:spPr>
        </p:pic>
        <p:pic>
          <p:nvPicPr>
            <p:cNvPr id="10" name="object 10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4401312" y="1024127"/>
              <a:ext cx="1577339" cy="371855"/>
            </a:xfrm>
            <a:prstGeom prst="rect">
              <a:avLst/>
            </a:prstGeom>
          </p:spPr>
        </p:pic>
        <p:pic>
          <p:nvPicPr>
            <p:cNvPr id="11" name="object 11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3169920" y="1207007"/>
              <a:ext cx="1546859" cy="371855"/>
            </a:xfrm>
            <a:prstGeom prst="rect">
              <a:avLst/>
            </a:prstGeom>
          </p:spPr>
        </p:pic>
        <p:pic>
          <p:nvPicPr>
            <p:cNvPr id="12" name="object 12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4482083" y="1207007"/>
              <a:ext cx="284988" cy="371855"/>
            </a:xfrm>
            <a:prstGeom prst="rect">
              <a:avLst/>
            </a:prstGeom>
          </p:spPr>
        </p:pic>
        <p:pic>
          <p:nvPicPr>
            <p:cNvPr id="13" name="object 13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4571999" y="1207007"/>
              <a:ext cx="1013460" cy="371855"/>
            </a:xfrm>
            <a:prstGeom prst="rect">
              <a:avLst/>
            </a:prstGeom>
          </p:spPr>
        </p:pic>
        <p:pic>
          <p:nvPicPr>
            <p:cNvPr id="14" name="object 14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324612" y="234695"/>
              <a:ext cx="1719072" cy="1341120"/>
            </a:xfrm>
            <a:prstGeom prst="rect">
              <a:avLst/>
            </a:prstGeom>
          </p:spPr>
        </p:pic>
        <p:pic>
          <p:nvPicPr>
            <p:cNvPr id="15" name="object 15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5606795" y="8193022"/>
              <a:ext cx="1092707" cy="848868"/>
            </a:xfrm>
            <a:prstGeom prst="rect">
              <a:avLst/>
            </a:prstGeom>
          </p:spPr>
        </p:pic>
        <p:pic>
          <p:nvPicPr>
            <p:cNvPr id="16" name="object 16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109728" y="8193022"/>
              <a:ext cx="1092708" cy="848868"/>
            </a:xfrm>
            <a:prstGeom prst="rect">
              <a:avLst/>
            </a:prstGeom>
          </p:spPr>
        </p:pic>
      </p:grpSp>
      <p:sp>
        <p:nvSpPr>
          <p:cNvPr id="17" name="object 17"/>
          <p:cNvSpPr txBox="1"/>
          <p:nvPr/>
        </p:nvSpPr>
        <p:spPr>
          <a:xfrm>
            <a:off x="221691" y="1068451"/>
            <a:ext cx="6363970" cy="679195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063875" marR="718820" indent="-431800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Arial"/>
                <a:cs typeface="Arial"/>
              </a:rPr>
              <a:t>6ta.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Edición</a:t>
            </a:r>
            <a:r>
              <a:rPr sz="1200" b="1" spc="-10" dirty="0">
                <a:latin typeface="Arial"/>
                <a:cs typeface="Arial"/>
              </a:rPr>
              <a:t> Volumen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I</a:t>
            </a:r>
            <a:r>
              <a:rPr sz="1200" b="1" spc="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Enero</a:t>
            </a:r>
            <a:r>
              <a:rPr sz="1200" b="1" spc="-3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a</a:t>
            </a:r>
            <a:r>
              <a:rPr sz="1200" b="1" spc="-2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Julio</a:t>
            </a:r>
            <a:r>
              <a:rPr sz="1200" b="1" spc="-5" dirty="0">
                <a:latin typeface="Arial"/>
                <a:cs typeface="Arial"/>
              </a:rPr>
              <a:t> </a:t>
            </a:r>
            <a:r>
              <a:rPr sz="1200" b="1" spc="-20" dirty="0">
                <a:latin typeface="Arial"/>
                <a:cs typeface="Arial"/>
              </a:rPr>
              <a:t>2021 </a:t>
            </a:r>
            <a:r>
              <a:rPr sz="1200" b="1" dirty="0">
                <a:latin typeface="Arial"/>
                <a:cs typeface="Arial"/>
              </a:rPr>
              <a:t>Revista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Semestral-</a:t>
            </a:r>
            <a:r>
              <a:rPr sz="1200" b="1" spc="-40" dirty="0">
                <a:latin typeface="Arial"/>
                <a:cs typeface="Arial"/>
              </a:rPr>
              <a:t> </a:t>
            </a:r>
            <a:r>
              <a:rPr sz="1200" b="1" spc="-10" dirty="0">
                <a:latin typeface="Arial"/>
                <a:cs typeface="Arial"/>
              </a:rPr>
              <a:t>Venezuela</a:t>
            </a:r>
            <a:endParaRPr sz="12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Arial"/>
              <a:cs typeface="Arial"/>
            </a:endParaRPr>
          </a:p>
          <a:p>
            <a:pPr marL="375285" marR="6985" indent="-36322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transformaciones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tecnológicas,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ya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fueron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descritas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manera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clara,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entre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otros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Watts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Lee </a:t>
            </a:r>
            <a:r>
              <a:rPr sz="1200" dirty="0">
                <a:latin typeface="Times New Roman"/>
                <a:cs typeface="Times New Roman"/>
              </a:rPr>
              <a:t>(2017);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Yanes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(2008).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30" dirty="0">
                <a:latin typeface="Times New Roman"/>
                <a:cs typeface="Times New Roman"/>
              </a:rPr>
              <a:t>Ya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gestaba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 manera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inminente,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irrupción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cultura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digital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que </a:t>
            </a:r>
            <a:r>
              <a:rPr sz="1200" dirty="0">
                <a:latin typeface="Times New Roman"/>
                <a:cs typeface="Times New Roman"/>
              </a:rPr>
              <a:t>cambiaría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estilo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vida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seres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humanos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planeta,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así,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cultura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“punto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com”, </a:t>
            </a:r>
            <a:r>
              <a:rPr sz="1200" dirty="0">
                <a:latin typeface="Times New Roman"/>
                <a:cs typeface="Times New Roman"/>
              </a:rPr>
              <a:t>hoy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panacea,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referencia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posibilidad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inigualable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todas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tareas,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pues “…,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todos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estudiantes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egresan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educación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secundaria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llegan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educación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universitaria…” </a:t>
            </a:r>
            <a:r>
              <a:rPr sz="1200" dirty="0">
                <a:latin typeface="Times New Roman"/>
                <a:cs typeface="Times New Roman"/>
              </a:rPr>
              <a:t>(Castillo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Morales,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2017,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p.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10),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realidad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surge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oportunidad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nueva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cultura.</a:t>
            </a:r>
            <a:endParaRPr sz="1200">
              <a:latin typeface="Times New Roman"/>
              <a:cs typeface="Times New Roman"/>
            </a:endParaRPr>
          </a:p>
          <a:p>
            <a:pPr marL="375285" marR="5080" indent="-363220" algn="just">
              <a:lnSpc>
                <a:spcPct val="100000"/>
              </a:lnSpc>
              <a:spcBef>
                <a:spcPts val="5"/>
              </a:spcBef>
            </a:pP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orden,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educación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posibilidad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idónea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 avanzar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desarrollo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pueblos,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sus </a:t>
            </a:r>
            <a:r>
              <a:rPr sz="1200" dirty="0">
                <a:latin typeface="Times New Roman"/>
                <a:cs typeface="Times New Roman"/>
              </a:rPr>
              <a:t>culturas,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supuesto,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 manera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establecer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mecanismos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progresos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den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cuentan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estadios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bienestar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respeto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nuestros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semejantes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ecosistema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planetario.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Esta </a:t>
            </a:r>
            <a:r>
              <a:rPr sz="1200" dirty="0">
                <a:latin typeface="Times New Roman"/>
                <a:cs typeface="Times New Roman"/>
              </a:rPr>
              <a:t>amerita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sólo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recursos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realización,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sino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modelos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vanguardia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permitan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su </a:t>
            </a:r>
            <a:r>
              <a:rPr sz="1200" dirty="0">
                <a:latin typeface="Times New Roman"/>
                <a:cs typeface="Times New Roman"/>
              </a:rPr>
              <a:t>desarrollo,</a:t>
            </a:r>
            <a:r>
              <a:rPr sz="1200" spc="3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compatibles</a:t>
            </a:r>
            <a:r>
              <a:rPr sz="1200" spc="3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3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3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tiempos</a:t>
            </a:r>
            <a:r>
              <a:rPr sz="1200" spc="3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actuales,</a:t>
            </a:r>
            <a:r>
              <a:rPr sz="1200" spc="3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donde</a:t>
            </a:r>
            <a:r>
              <a:rPr sz="1200" spc="3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3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TIC</a:t>
            </a:r>
            <a:r>
              <a:rPr sz="1200" spc="3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han</a:t>
            </a:r>
            <a:r>
              <a:rPr sz="1200" spc="3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insurgido</a:t>
            </a:r>
            <a:r>
              <a:rPr sz="1200" spc="3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3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manera </a:t>
            </a:r>
            <a:r>
              <a:rPr sz="1200" dirty="0">
                <a:latin typeface="Times New Roman"/>
                <a:cs typeface="Times New Roman"/>
              </a:rPr>
              <a:t>agresiva,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imponiendo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paso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cultura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digital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impone,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precisamente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nueva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manera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spc="-50" dirty="0">
                <a:latin typeface="Times New Roman"/>
                <a:cs typeface="Times New Roman"/>
              </a:rPr>
              <a:t>y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nuevo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estilo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vida,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corolario,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nueva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educación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(González,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2018).</a:t>
            </a:r>
            <a:endParaRPr sz="1200">
              <a:latin typeface="Times New Roman"/>
              <a:cs typeface="Times New Roman"/>
            </a:endParaRPr>
          </a:p>
          <a:p>
            <a:pPr marL="375285" marR="8255" indent="-36322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eso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hoy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día,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inminente el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uso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aplicación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tecnologías de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información o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aplicación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 </a:t>
            </a:r>
            <a:r>
              <a:rPr sz="1200" spc="-25" dirty="0">
                <a:latin typeface="Times New Roman"/>
                <a:cs typeface="Times New Roman"/>
              </a:rPr>
              <a:t>una </a:t>
            </a:r>
            <a:r>
              <a:rPr sz="1200" dirty="0">
                <a:latin typeface="Times New Roman"/>
                <a:cs typeface="Times New Roman"/>
              </a:rPr>
              <a:t>cultura</a:t>
            </a:r>
            <a:r>
              <a:rPr sz="1200" spc="10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digital</a:t>
            </a:r>
            <a:r>
              <a:rPr sz="1200" spc="114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0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1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ámbito</a:t>
            </a:r>
            <a:r>
              <a:rPr sz="1200" spc="114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educativo</a:t>
            </a:r>
            <a:r>
              <a:rPr sz="1200" spc="10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11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facilitar</a:t>
            </a:r>
            <a:r>
              <a:rPr sz="1200" spc="11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10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incrementar</a:t>
            </a:r>
            <a:r>
              <a:rPr sz="1200" spc="10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0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construcción</a:t>
            </a:r>
            <a:r>
              <a:rPr sz="1200" spc="105" dirty="0">
                <a:latin typeface="Times New Roman"/>
                <a:cs typeface="Times New Roman"/>
              </a:rPr>
              <a:t>  </a:t>
            </a:r>
            <a:r>
              <a:rPr sz="1200" spc="-25" dirty="0">
                <a:latin typeface="Times New Roman"/>
                <a:cs typeface="Times New Roman"/>
              </a:rPr>
              <a:t>las </a:t>
            </a:r>
            <a:r>
              <a:rPr sz="1200" dirty="0">
                <a:latin typeface="Times New Roman"/>
                <a:cs typeface="Times New Roman"/>
              </a:rPr>
              <a:t>posibilidades</a:t>
            </a:r>
            <a:r>
              <a:rPr sz="1200" spc="13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pedagógicas</a:t>
            </a:r>
            <a:r>
              <a:rPr sz="1200" spc="13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3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manera</a:t>
            </a:r>
            <a:r>
              <a:rPr sz="1200" spc="13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formativa.</a:t>
            </a:r>
            <a:r>
              <a:rPr sz="1200" spc="13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Este</a:t>
            </a:r>
            <a:r>
              <a:rPr sz="1200" spc="14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inicio</a:t>
            </a:r>
            <a:r>
              <a:rPr sz="1200" spc="14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epocal</a:t>
            </a:r>
            <a:r>
              <a:rPr sz="1200" spc="13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trajo</a:t>
            </a:r>
            <a:r>
              <a:rPr sz="1200" spc="14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consigo</a:t>
            </a:r>
            <a:r>
              <a:rPr sz="1200" spc="130" dirty="0">
                <a:latin typeface="Times New Roman"/>
                <a:cs typeface="Times New Roman"/>
              </a:rPr>
              <a:t>  </a:t>
            </a:r>
            <a:r>
              <a:rPr sz="1200" spc="-20" dirty="0">
                <a:latin typeface="Times New Roman"/>
                <a:cs typeface="Times New Roman"/>
              </a:rPr>
              <a:t>unas </a:t>
            </a:r>
            <a:r>
              <a:rPr sz="1200" dirty="0">
                <a:latin typeface="Times New Roman"/>
                <a:cs typeface="Times New Roman"/>
              </a:rPr>
              <a:t>condiciones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sociedad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global,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esperaba.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trata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pandemia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encontró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varias </a:t>
            </a:r>
            <a:r>
              <a:rPr sz="1200" dirty="0">
                <a:latin typeface="Times New Roman"/>
                <a:cs typeface="Times New Roman"/>
              </a:rPr>
              <a:t>universidades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sin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condiciones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adecuadas,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materia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tecnológica,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enfrentar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desafíos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tecnología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coyuntura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exigen.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Esta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cultura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digital,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orienta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procesos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formativos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en </a:t>
            </a:r>
            <a:r>
              <a:rPr sz="1200" dirty="0">
                <a:latin typeface="Times New Roman"/>
                <a:cs typeface="Times New Roman"/>
              </a:rPr>
              <a:t>contextos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diferentes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aulas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tradicionales,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tanto,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necesaria,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confluencia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esfuerzo,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permitan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dar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lectura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adecuada,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respuesta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oportuna,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educación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imparte,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vea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limitada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condiciones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infraestructura</a:t>
            </a:r>
            <a:r>
              <a:rPr sz="1200" spc="2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espacios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virtuales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que </a:t>
            </a:r>
            <a:r>
              <a:rPr sz="1200" dirty="0">
                <a:latin typeface="Times New Roman"/>
                <a:cs typeface="Times New Roman"/>
              </a:rPr>
              <a:t>necesariamente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deben</a:t>
            </a:r>
            <a:r>
              <a:rPr sz="1200" spc="-5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utilizarse.</a:t>
            </a:r>
            <a:endParaRPr sz="1200">
              <a:latin typeface="Times New Roman"/>
              <a:cs typeface="Times New Roman"/>
            </a:endParaRPr>
          </a:p>
          <a:p>
            <a:pPr marL="375285" marR="6985" indent="-363220" algn="just">
              <a:lnSpc>
                <a:spcPct val="100000"/>
              </a:lnSpc>
              <a:spcBef>
                <a:spcPts val="5"/>
              </a:spcBef>
            </a:pP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teoría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crítica,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vista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desde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entorno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discute,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interpela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discursos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posturas,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sobre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este </a:t>
            </a:r>
            <a:r>
              <a:rPr sz="1200" dirty="0">
                <a:latin typeface="Times New Roman"/>
                <a:cs typeface="Times New Roman"/>
              </a:rPr>
              <a:t>asunto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cultura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digital,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invadido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mundo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académico,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concurre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punto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encuentro </a:t>
            </a:r>
            <a:r>
              <a:rPr sz="1200" dirty="0">
                <a:latin typeface="Times New Roman"/>
                <a:cs typeface="Times New Roman"/>
              </a:rPr>
              <a:t>entre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varias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áreas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conocimiento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facilitar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solución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problemas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situaciones </a:t>
            </a:r>
            <a:r>
              <a:rPr sz="1200" dirty="0">
                <a:latin typeface="Times New Roman"/>
                <a:cs typeface="Times New Roman"/>
              </a:rPr>
              <a:t>educativas</a:t>
            </a:r>
            <a:r>
              <a:rPr sz="1200" spc="3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durante</a:t>
            </a:r>
            <a:r>
              <a:rPr sz="1200" spc="3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4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proceso</a:t>
            </a:r>
            <a:r>
              <a:rPr sz="1200" spc="3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enseñanza</a:t>
            </a:r>
            <a:r>
              <a:rPr sz="1200" spc="3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3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aprendizaje,</a:t>
            </a:r>
            <a:r>
              <a:rPr sz="1200" spc="3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</a:t>
            </a:r>
            <a:r>
              <a:rPr sz="1200" spc="3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3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conlleva</a:t>
            </a:r>
            <a:r>
              <a:rPr sz="1200" spc="3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3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facilitar</a:t>
            </a:r>
            <a:r>
              <a:rPr sz="1200" spc="39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construcción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conocimiento,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sentido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“…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profesionales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educación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tienen </a:t>
            </a:r>
            <a:r>
              <a:rPr sz="1200" dirty="0">
                <a:latin typeface="Times New Roman"/>
                <a:cs typeface="Times New Roman"/>
              </a:rPr>
              <a:t>múltiples</a:t>
            </a:r>
            <a:r>
              <a:rPr sz="1200" spc="3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razones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3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aprovechar</a:t>
            </a:r>
            <a:r>
              <a:rPr sz="1200" spc="3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nuevas</a:t>
            </a:r>
            <a:r>
              <a:rPr sz="1200" spc="3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posibilidades</a:t>
            </a:r>
            <a:r>
              <a:rPr sz="1200" spc="3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3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proporcionan</a:t>
            </a:r>
            <a:r>
              <a:rPr sz="1200" spc="3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3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TIC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para </a:t>
            </a:r>
            <a:r>
              <a:rPr sz="1200" dirty="0">
                <a:latin typeface="Times New Roman"/>
                <a:cs typeface="Times New Roman"/>
              </a:rPr>
              <a:t>impulsar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este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cambio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hacia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nuevo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paradigma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educativo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más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personalizado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centrado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actividad de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-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estudiantes,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…”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(Médicis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Taticuan,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2018,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p.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19).</a:t>
            </a:r>
            <a:endParaRPr sz="1200">
              <a:latin typeface="Times New Roman"/>
              <a:cs typeface="Times New Roman"/>
            </a:endParaRPr>
          </a:p>
          <a:p>
            <a:pPr marL="375285" marR="6985" indent="-36322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Esto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evidentemente,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sin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establecer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recetarios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ni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normas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digitales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seguir,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pues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corre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peligro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 </a:t>
            </a:r>
            <a:r>
              <a:rPr sz="1200" dirty="0">
                <a:latin typeface="Times New Roman"/>
                <a:cs typeface="Times New Roman"/>
              </a:rPr>
              <a:t>incursionar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históricamente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criticado: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pensamiento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lógico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instrumental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 </a:t>
            </a:r>
            <a:r>
              <a:rPr sz="1200" spc="-10" dirty="0">
                <a:latin typeface="Times New Roman"/>
                <a:cs typeface="Times New Roman"/>
              </a:rPr>
              <a:t>educación.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1310132" y="8233494"/>
            <a:ext cx="4236720" cy="620395"/>
          </a:xfrm>
          <a:prstGeom prst="rect">
            <a:avLst/>
          </a:prstGeom>
        </p:spPr>
        <p:txBody>
          <a:bodyPr vert="horz" wrap="square" lIns="0" tIns="6350" rIns="0" bIns="0" rtlCol="0">
            <a:spAutoFit/>
          </a:bodyPr>
          <a:lstStyle/>
          <a:p>
            <a:pPr marL="99695" marR="92075" algn="ctr">
              <a:lnSpc>
                <a:spcPts val="1400"/>
              </a:lnSpc>
              <a:spcBef>
                <a:spcPts val="50"/>
              </a:spcBef>
            </a:pPr>
            <a:r>
              <a:rPr sz="1200" b="1" dirty="0">
                <a:latin typeface="Times New Roman"/>
                <a:cs typeface="Times New Roman"/>
              </a:rPr>
              <a:t>La</a:t>
            </a:r>
            <a:r>
              <a:rPr sz="1200" b="1" spc="-4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Cultura</a:t>
            </a:r>
            <a:r>
              <a:rPr sz="1200" b="1" spc="-3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Digital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Educativa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Hoy,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Un</a:t>
            </a:r>
            <a:r>
              <a:rPr sz="1200" b="1" spc="-8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Análisis</a:t>
            </a:r>
            <a:r>
              <a:rPr sz="1200" b="1" spc="-3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desde</a:t>
            </a:r>
            <a:r>
              <a:rPr sz="1200" b="1" spc="-4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la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Teoría Crítica</a:t>
            </a:r>
            <a:endParaRPr sz="12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475"/>
              </a:spcBef>
            </a:pPr>
            <a:r>
              <a:rPr sz="1200" b="1" spc="-35" dirty="0">
                <a:latin typeface="Times New Roman"/>
                <a:cs typeface="Times New Roman"/>
              </a:rPr>
              <a:t>Dr. </a:t>
            </a:r>
            <a:r>
              <a:rPr sz="1200" b="1" dirty="0">
                <a:latin typeface="Times New Roman"/>
                <a:cs typeface="Times New Roman"/>
              </a:rPr>
              <a:t>Miguel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Israel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Bennasar</a:t>
            </a:r>
            <a:r>
              <a:rPr sz="1200" b="1" spc="-5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García</a:t>
            </a:r>
            <a:r>
              <a:rPr sz="1200" b="1" spc="-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/</a:t>
            </a:r>
            <a:r>
              <a:rPr sz="1200" b="1" spc="-3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Dra.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Ceferina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Cabrera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Félix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9" name="object 19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56388" rIns="0" bIns="0" rtlCol="0">
            <a:spAutoFit/>
          </a:bodyPr>
          <a:lstStyle/>
          <a:p>
            <a:pPr marL="151130">
              <a:lnSpc>
                <a:spcPts val="1410"/>
              </a:lnSpc>
            </a:pPr>
            <a:fld id="{81D60167-4931-47E6-BA6A-407CBD079E47}" type="slidenum">
              <a:rPr b="1" spc="-25" dirty="0">
                <a:latin typeface="Times New Roman"/>
                <a:cs typeface="Times New Roman"/>
              </a:rPr>
              <a:t>97</a:t>
            </a:fld>
            <a:endParaRPr b="1" spc="-25" dirty="0">
              <a:latin typeface="Times New Roman"/>
              <a:cs typeface="Times New Roman"/>
            </a:endParaRPr>
          </a:p>
        </p:txBody>
      </p:sp>
      <p:grpSp>
        <p:nvGrpSpPr>
          <p:cNvPr id="20" name="Grupo 19">
            <a:extLst>
              <a:ext uri="{FF2B5EF4-FFF2-40B4-BE49-F238E27FC236}">
                <a16:creationId xmlns:a16="http://schemas.microsoft.com/office/drawing/2014/main" id="{33FA9435-68A1-DFE7-F3F4-D22D69ECF21A}"/>
              </a:ext>
            </a:extLst>
          </p:cNvPr>
          <p:cNvGrpSpPr/>
          <p:nvPr/>
        </p:nvGrpSpPr>
        <p:grpSpPr>
          <a:xfrm>
            <a:off x="111787" y="83277"/>
            <a:ext cx="6665976" cy="1452626"/>
            <a:chOff x="470065" y="1951410"/>
            <a:chExt cx="6665976" cy="1452626"/>
          </a:xfrm>
        </p:grpSpPr>
        <p:grpSp>
          <p:nvGrpSpPr>
            <p:cNvPr id="21" name="object 12">
              <a:extLst>
                <a:ext uri="{FF2B5EF4-FFF2-40B4-BE49-F238E27FC236}">
                  <a16:creationId xmlns:a16="http://schemas.microsoft.com/office/drawing/2014/main" id="{234C2E92-CE61-D57C-94B7-198781F37FC6}"/>
                </a:ext>
              </a:extLst>
            </p:cNvPr>
            <p:cNvGrpSpPr/>
            <p:nvPr/>
          </p:nvGrpSpPr>
          <p:grpSpPr>
            <a:xfrm>
              <a:off x="470065" y="1951664"/>
              <a:ext cx="6665976" cy="1452372"/>
              <a:chOff x="96011" y="115823"/>
              <a:chExt cx="6665976" cy="1452372"/>
            </a:xfrm>
          </p:grpSpPr>
          <p:pic>
            <p:nvPicPr>
              <p:cNvPr id="25" name="object 13">
                <a:extLst>
                  <a:ext uri="{FF2B5EF4-FFF2-40B4-BE49-F238E27FC236}">
                    <a16:creationId xmlns:a16="http://schemas.microsoft.com/office/drawing/2014/main" id="{51918547-336E-9031-533D-98AFB5A62D61}"/>
                  </a:ext>
                </a:extLst>
              </p:cNvPr>
              <p:cNvPicPr/>
              <p:nvPr/>
            </p:nvPicPr>
            <p:blipFill>
              <a:blip r:embed="rId3" cstate="print"/>
              <a:stretch>
                <a:fillRect/>
              </a:stretch>
            </p:blipFill>
            <p:spPr>
              <a:xfrm>
                <a:off x="96011" y="115823"/>
                <a:ext cx="6665976" cy="1452372"/>
              </a:xfrm>
              <a:prstGeom prst="rect">
                <a:avLst/>
              </a:prstGeom>
            </p:spPr>
          </p:pic>
          <p:pic>
            <p:nvPicPr>
              <p:cNvPr id="26" name="object 14">
                <a:extLst>
                  <a:ext uri="{FF2B5EF4-FFF2-40B4-BE49-F238E27FC236}">
                    <a16:creationId xmlns:a16="http://schemas.microsoft.com/office/drawing/2014/main" id="{CEB24648-B1B2-3E81-40B8-828233338F2C}"/>
                  </a:ext>
                </a:extLst>
              </p:cNvPr>
              <p:cNvPicPr/>
              <p:nvPr/>
            </p:nvPicPr>
            <p:blipFill>
              <a:blip r:embed="rId4" cstate="print"/>
              <a:stretch>
                <a:fillRect/>
              </a:stretch>
            </p:blipFill>
            <p:spPr>
              <a:xfrm>
                <a:off x="142849" y="142875"/>
                <a:ext cx="6572275" cy="1358646"/>
              </a:xfrm>
              <a:prstGeom prst="rect">
                <a:avLst/>
              </a:prstGeom>
            </p:spPr>
          </p:pic>
          <p:sp>
            <p:nvSpPr>
              <p:cNvPr id="27" name="object 15">
                <a:extLst>
                  <a:ext uri="{FF2B5EF4-FFF2-40B4-BE49-F238E27FC236}">
                    <a16:creationId xmlns:a16="http://schemas.microsoft.com/office/drawing/2014/main" id="{9CC6FDB4-8174-206E-62BE-A448ED2CDC15}"/>
                  </a:ext>
                </a:extLst>
              </p:cNvPr>
              <p:cNvSpPr/>
              <p:nvPr/>
            </p:nvSpPr>
            <p:spPr>
              <a:xfrm>
                <a:off x="142849" y="142875"/>
                <a:ext cx="6572884" cy="1358900"/>
              </a:xfrm>
              <a:custGeom>
                <a:avLst/>
                <a:gdLst/>
                <a:ahLst/>
                <a:cxnLst/>
                <a:rect l="l" t="t" r="r" b="b"/>
                <a:pathLst>
                  <a:path w="6572884" h="1358900">
                    <a:moveTo>
                      <a:pt x="0" y="226441"/>
                    </a:moveTo>
                    <a:lnTo>
                      <a:pt x="4600" y="180795"/>
                    </a:lnTo>
                    <a:lnTo>
                      <a:pt x="17795" y="138285"/>
                    </a:lnTo>
                    <a:lnTo>
                      <a:pt x="38673" y="99820"/>
                    </a:lnTo>
                    <a:lnTo>
                      <a:pt x="66324" y="66309"/>
                    </a:lnTo>
                    <a:lnTo>
                      <a:pt x="99837" y="38663"/>
                    </a:lnTo>
                    <a:lnTo>
                      <a:pt x="138301" y="17789"/>
                    </a:lnTo>
                    <a:lnTo>
                      <a:pt x="180806" y="4599"/>
                    </a:lnTo>
                    <a:lnTo>
                      <a:pt x="226440" y="0"/>
                    </a:lnTo>
                    <a:lnTo>
                      <a:pt x="6345834" y="0"/>
                    </a:lnTo>
                    <a:lnTo>
                      <a:pt x="6391480" y="4599"/>
                    </a:lnTo>
                    <a:lnTo>
                      <a:pt x="6433990" y="17789"/>
                    </a:lnTo>
                    <a:lnTo>
                      <a:pt x="6472455" y="38663"/>
                    </a:lnTo>
                    <a:lnTo>
                      <a:pt x="6505965" y="66309"/>
                    </a:lnTo>
                    <a:lnTo>
                      <a:pt x="6533612" y="99820"/>
                    </a:lnTo>
                    <a:lnTo>
                      <a:pt x="6554485" y="138285"/>
                    </a:lnTo>
                    <a:lnTo>
                      <a:pt x="6567676" y="180795"/>
                    </a:lnTo>
                    <a:lnTo>
                      <a:pt x="6572275" y="226441"/>
                    </a:lnTo>
                    <a:lnTo>
                      <a:pt x="6572275" y="1132204"/>
                    </a:lnTo>
                    <a:lnTo>
                      <a:pt x="6567676" y="1177850"/>
                    </a:lnTo>
                    <a:lnTo>
                      <a:pt x="6554485" y="1220360"/>
                    </a:lnTo>
                    <a:lnTo>
                      <a:pt x="6533612" y="1258825"/>
                    </a:lnTo>
                    <a:lnTo>
                      <a:pt x="6505965" y="1292336"/>
                    </a:lnTo>
                    <a:lnTo>
                      <a:pt x="6472455" y="1319982"/>
                    </a:lnTo>
                    <a:lnTo>
                      <a:pt x="6433990" y="1340856"/>
                    </a:lnTo>
                    <a:lnTo>
                      <a:pt x="6391480" y="1354046"/>
                    </a:lnTo>
                    <a:lnTo>
                      <a:pt x="6345834" y="1358646"/>
                    </a:lnTo>
                    <a:lnTo>
                      <a:pt x="226440" y="1358646"/>
                    </a:lnTo>
                    <a:lnTo>
                      <a:pt x="180806" y="1354046"/>
                    </a:lnTo>
                    <a:lnTo>
                      <a:pt x="138301" y="1340856"/>
                    </a:lnTo>
                    <a:lnTo>
                      <a:pt x="99837" y="1319982"/>
                    </a:lnTo>
                    <a:lnTo>
                      <a:pt x="66324" y="1292336"/>
                    </a:lnTo>
                    <a:lnTo>
                      <a:pt x="38673" y="1258825"/>
                    </a:lnTo>
                    <a:lnTo>
                      <a:pt x="17795" y="1220360"/>
                    </a:lnTo>
                    <a:lnTo>
                      <a:pt x="4600" y="1177850"/>
                    </a:lnTo>
                    <a:lnTo>
                      <a:pt x="0" y="1132204"/>
                    </a:lnTo>
                    <a:lnTo>
                      <a:pt x="0" y="226441"/>
                    </a:lnTo>
                    <a:close/>
                  </a:path>
                </a:pathLst>
              </a:custGeom>
              <a:ln w="9525">
                <a:solidFill>
                  <a:srgbClr val="55CE74"/>
                </a:solidFill>
              </a:ln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pic>
            <p:nvPicPr>
              <p:cNvPr id="28" name="object 16">
                <a:extLst>
                  <a:ext uri="{FF2B5EF4-FFF2-40B4-BE49-F238E27FC236}">
                    <a16:creationId xmlns:a16="http://schemas.microsoft.com/office/drawing/2014/main" id="{DF605382-64D0-4EF4-E364-D23A569C1EE5}"/>
                  </a:ext>
                </a:extLst>
              </p:cNvPr>
              <p:cNvPicPr/>
              <p:nvPr/>
            </p:nvPicPr>
            <p:blipFill>
              <a:blip r:embed="rId5" cstate="print"/>
              <a:stretch>
                <a:fillRect/>
              </a:stretch>
            </p:blipFill>
            <p:spPr>
              <a:xfrm>
                <a:off x="2500248" y="305930"/>
                <a:ext cx="1714500" cy="733945"/>
              </a:xfrm>
              <a:prstGeom prst="rect">
                <a:avLst/>
              </a:prstGeom>
            </p:spPr>
          </p:pic>
        </p:grpSp>
        <p:sp>
          <p:nvSpPr>
            <p:cNvPr id="22" name="object 16">
              <a:extLst>
                <a:ext uri="{FF2B5EF4-FFF2-40B4-BE49-F238E27FC236}">
                  <a16:creationId xmlns:a16="http://schemas.microsoft.com/office/drawing/2014/main" id="{7F7233DB-765B-2153-05E9-68B92A78EE52}"/>
                </a:ext>
              </a:extLst>
            </p:cNvPr>
            <p:cNvSpPr txBox="1"/>
            <p:nvPr/>
          </p:nvSpPr>
          <p:spPr>
            <a:xfrm>
              <a:off x="2775727" y="2875716"/>
              <a:ext cx="3332858" cy="391795"/>
            </a:xfrm>
            <a:prstGeom prst="rect">
              <a:avLst/>
            </a:prstGeom>
            <a:noFill/>
          </p:spPr>
          <p:txBody>
            <a:bodyPr vert="horz" wrap="square" lIns="0" tIns="12700" rIns="0" bIns="0" rtlCol="0">
              <a:spAutoFit/>
            </a:bodyPr>
            <a:lstStyle/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Volumen 4,  Número 1  Enero a Julio 2021</a:t>
              </a:r>
            </a:p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Revista Semestral. Venezuela</a:t>
              </a:r>
              <a:endParaRPr sz="1200" dirty="0">
                <a:latin typeface="Arial"/>
                <a:cs typeface="Arial"/>
              </a:endParaRPr>
            </a:p>
          </p:txBody>
        </p:sp>
        <p:pic>
          <p:nvPicPr>
            <p:cNvPr id="23" name="object 25">
              <a:extLst>
                <a:ext uri="{FF2B5EF4-FFF2-40B4-BE49-F238E27FC236}">
                  <a16:creationId xmlns:a16="http://schemas.microsoft.com/office/drawing/2014/main" id="{DD6B3C07-A676-0E45-173C-026B00A5C7FD}"/>
                </a:ext>
              </a:extLst>
            </p:cNvPr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470065" y="2027896"/>
              <a:ext cx="2305662" cy="1053903"/>
            </a:xfrm>
            <a:prstGeom prst="rect">
              <a:avLst/>
            </a:prstGeom>
          </p:spPr>
        </p:pic>
        <p:pic>
          <p:nvPicPr>
            <p:cNvPr id="24" name="object 31">
              <a:extLst>
                <a:ext uri="{FF2B5EF4-FFF2-40B4-BE49-F238E27FC236}">
                  <a16:creationId xmlns:a16="http://schemas.microsoft.com/office/drawing/2014/main" id="{2893E959-1C45-62F9-CD50-5300E1A29509}"/>
                </a:ext>
              </a:extLst>
            </p:cNvPr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4932681" y="1951410"/>
              <a:ext cx="1805304" cy="893889"/>
            </a:xfrm>
            <a:prstGeom prst="rect">
              <a:avLst/>
            </a:prstGeom>
          </p:spPr>
        </p:pic>
      </p:grpSp>
    </p:spTree>
  </p:cSld>
  <p:clrMapOvr>
    <a:masterClrMapping/>
  </p:clrMapOvr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94485" y="115823"/>
            <a:ext cx="6669405" cy="8926195"/>
            <a:chOff x="94485" y="115823"/>
            <a:chExt cx="6669405" cy="8926195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204216" y="8555735"/>
              <a:ext cx="6518148" cy="160020"/>
            </a:xfrm>
            <a:prstGeom prst="rect">
              <a:avLst/>
            </a:prstGeom>
          </p:spPr>
        </p:pic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96012" y="115823"/>
              <a:ext cx="6665976" cy="1452372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42849" y="142875"/>
              <a:ext cx="6572275" cy="1358646"/>
            </a:xfrm>
            <a:prstGeom prst="rect">
              <a:avLst/>
            </a:prstGeom>
          </p:spPr>
        </p:pic>
        <p:sp>
          <p:nvSpPr>
            <p:cNvPr id="6" name="object 6"/>
            <p:cNvSpPr/>
            <p:nvPr/>
          </p:nvSpPr>
          <p:spPr>
            <a:xfrm>
              <a:off x="142849" y="142875"/>
              <a:ext cx="6572884" cy="1358900"/>
            </a:xfrm>
            <a:custGeom>
              <a:avLst/>
              <a:gdLst/>
              <a:ahLst/>
              <a:cxnLst/>
              <a:rect l="l" t="t" r="r" b="b"/>
              <a:pathLst>
                <a:path w="6572884" h="1358900">
                  <a:moveTo>
                    <a:pt x="0" y="226441"/>
                  </a:moveTo>
                  <a:lnTo>
                    <a:pt x="4600" y="180795"/>
                  </a:lnTo>
                  <a:lnTo>
                    <a:pt x="17795" y="138285"/>
                  </a:lnTo>
                  <a:lnTo>
                    <a:pt x="38673" y="99820"/>
                  </a:lnTo>
                  <a:lnTo>
                    <a:pt x="66324" y="66309"/>
                  </a:lnTo>
                  <a:lnTo>
                    <a:pt x="99837" y="38663"/>
                  </a:lnTo>
                  <a:lnTo>
                    <a:pt x="138301" y="17789"/>
                  </a:lnTo>
                  <a:lnTo>
                    <a:pt x="180806" y="4599"/>
                  </a:lnTo>
                  <a:lnTo>
                    <a:pt x="226440" y="0"/>
                  </a:lnTo>
                  <a:lnTo>
                    <a:pt x="6345834" y="0"/>
                  </a:lnTo>
                  <a:lnTo>
                    <a:pt x="6391480" y="4599"/>
                  </a:lnTo>
                  <a:lnTo>
                    <a:pt x="6433990" y="17789"/>
                  </a:lnTo>
                  <a:lnTo>
                    <a:pt x="6472455" y="38663"/>
                  </a:lnTo>
                  <a:lnTo>
                    <a:pt x="6505965" y="66309"/>
                  </a:lnTo>
                  <a:lnTo>
                    <a:pt x="6533612" y="99820"/>
                  </a:lnTo>
                  <a:lnTo>
                    <a:pt x="6554485" y="138285"/>
                  </a:lnTo>
                  <a:lnTo>
                    <a:pt x="6567676" y="180795"/>
                  </a:lnTo>
                  <a:lnTo>
                    <a:pt x="6572275" y="226441"/>
                  </a:lnTo>
                  <a:lnTo>
                    <a:pt x="6572275" y="1132204"/>
                  </a:lnTo>
                  <a:lnTo>
                    <a:pt x="6567676" y="1177850"/>
                  </a:lnTo>
                  <a:lnTo>
                    <a:pt x="6554485" y="1220360"/>
                  </a:lnTo>
                  <a:lnTo>
                    <a:pt x="6533612" y="1258825"/>
                  </a:lnTo>
                  <a:lnTo>
                    <a:pt x="6505965" y="1292336"/>
                  </a:lnTo>
                  <a:lnTo>
                    <a:pt x="6472455" y="1319982"/>
                  </a:lnTo>
                  <a:lnTo>
                    <a:pt x="6433990" y="1340856"/>
                  </a:lnTo>
                  <a:lnTo>
                    <a:pt x="6391480" y="1354046"/>
                  </a:lnTo>
                  <a:lnTo>
                    <a:pt x="6345834" y="1358646"/>
                  </a:lnTo>
                  <a:lnTo>
                    <a:pt x="226440" y="1358646"/>
                  </a:lnTo>
                  <a:lnTo>
                    <a:pt x="180806" y="1354046"/>
                  </a:lnTo>
                  <a:lnTo>
                    <a:pt x="138301" y="1340856"/>
                  </a:lnTo>
                  <a:lnTo>
                    <a:pt x="99837" y="1319982"/>
                  </a:lnTo>
                  <a:lnTo>
                    <a:pt x="66324" y="1292336"/>
                  </a:lnTo>
                  <a:lnTo>
                    <a:pt x="38673" y="1258825"/>
                  </a:lnTo>
                  <a:lnTo>
                    <a:pt x="17795" y="1220360"/>
                  </a:lnTo>
                  <a:lnTo>
                    <a:pt x="4600" y="1177850"/>
                  </a:lnTo>
                  <a:lnTo>
                    <a:pt x="0" y="1132204"/>
                  </a:lnTo>
                  <a:lnTo>
                    <a:pt x="0" y="226441"/>
                  </a:lnTo>
                  <a:close/>
                </a:path>
              </a:pathLst>
            </a:custGeom>
            <a:ln w="9525">
              <a:solidFill>
                <a:srgbClr val="55CE7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" name="object 7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2500248" y="305930"/>
              <a:ext cx="1714500" cy="733945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2738628" y="1024127"/>
              <a:ext cx="1897379" cy="371855"/>
            </a:xfrm>
            <a:prstGeom prst="rect">
              <a:avLst/>
            </a:prstGeom>
          </p:spPr>
        </p:pic>
        <p:pic>
          <p:nvPicPr>
            <p:cNvPr id="9" name="object 9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4401312" y="1024127"/>
              <a:ext cx="1577339" cy="371855"/>
            </a:xfrm>
            <a:prstGeom prst="rect">
              <a:avLst/>
            </a:prstGeom>
          </p:spPr>
        </p:pic>
        <p:pic>
          <p:nvPicPr>
            <p:cNvPr id="10" name="object 10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3169920" y="1207007"/>
              <a:ext cx="1546859" cy="371855"/>
            </a:xfrm>
            <a:prstGeom prst="rect">
              <a:avLst/>
            </a:prstGeom>
          </p:spPr>
        </p:pic>
        <p:pic>
          <p:nvPicPr>
            <p:cNvPr id="11" name="object 11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4482083" y="1207007"/>
              <a:ext cx="284988" cy="371855"/>
            </a:xfrm>
            <a:prstGeom prst="rect">
              <a:avLst/>
            </a:prstGeom>
          </p:spPr>
        </p:pic>
        <p:pic>
          <p:nvPicPr>
            <p:cNvPr id="12" name="object 12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4571999" y="1207007"/>
              <a:ext cx="1013460" cy="371855"/>
            </a:xfrm>
            <a:prstGeom prst="rect">
              <a:avLst/>
            </a:prstGeom>
          </p:spPr>
        </p:pic>
        <p:pic>
          <p:nvPicPr>
            <p:cNvPr id="13" name="object 13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324612" y="234695"/>
              <a:ext cx="1719072" cy="1341120"/>
            </a:xfrm>
            <a:prstGeom prst="rect">
              <a:avLst/>
            </a:prstGeom>
          </p:spPr>
        </p:pic>
        <p:pic>
          <p:nvPicPr>
            <p:cNvPr id="14" name="object 14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5606795" y="8193022"/>
              <a:ext cx="1092707" cy="848868"/>
            </a:xfrm>
            <a:prstGeom prst="rect">
              <a:avLst/>
            </a:prstGeom>
          </p:spPr>
        </p:pic>
        <p:pic>
          <p:nvPicPr>
            <p:cNvPr id="15" name="object 15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109728" y="8193022"/>
              <a:ext cx="1092708" cy="848868"/>
            </a:xfrm>
            <a:prstGeom prst="rect">
              <a:avLst/>
            </a:prstGeom>
          </p:spPr>
        </p:pic>
      </p:grpSp>
      <p:sp>
        <p:nvSpPr>
          <p:cNvPr id="16" name="object 16"/>
          <p:cNvSpPr txBox="1"/>
          <p:nvPr/>
        </p:nvSpPr>
        <p:spPr>
          <a:xfrm>
            <a:off x="255828" y="1068451"/>
            <a:ext cx="6312535" cy="689546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029585" marR="701675" indent="-431800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Arial"/>
                <a:cs typeface="Arial"/>
              </a:rPr>
              <a:t>6ta.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Edición</a:t>
            </a:r>
            <a:r>
              <a:rPr sz="1200" b="1" spc="-10" dirty="0">
                <a:latin typeface="Arial"/>
                <a:cs typeface="Arial"/>
              </a:rPr>
              <a:t> Volumen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I</a:t>
            </a:r>
            <a:r>
              <a:rPr sz="1200" b="1" spc="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Enero</a:t>
            </a:r>
            <a:r>
              <a:rPr sz="1200" b="1" spc="-3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a</a:t>
            </a:r>
            <a:r>
              <a:rPr sz="1200" b="1" spc="-2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Julio</a:t>
            </a:r>
            <a:r>
              <a:rPr sz="1200" b="1" spc="-5" dirty="0">
                <a:latin typeface="Arial"/>
                <a:cs typeface="Arial"/>
              </a:rPr>
              <a:t> </a:t>
            </a:r>
            <a:r>
              <a:rPr sz="1200" b="1" spc="-20" dirty="0">
                <a:latin typeface="Arial"/>
                <a:cs typeface="Arial"/>
              </a:rPr>
              <a:t>2021 </a:t>
            </a:r>
            <a:r>
              <a:rPr sz="1200" b="1" dirty="0">
                <a:latin typeface="Arial"/>
                <a:cs typeface="Arial"/>
              </a:rPr>
              <a:t>Revista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Semestral-</a:t>
            </a:r>
            <a:r>
              <a:rPr sz="1200" b="1" spc="-40" dirty="0">
                <a:latin typeface="Arial"/>
                <a:cs typeface="Arial"/>
              </a:rPr>
              <a:t> </a:t>
            </a:r>
            <a:r>
              <a:rPr sz="1200" b="1" spc="-10" dirty="0">
                <a:latin typeface="Arial"/>
                <a:cs typeface="Arial"/>
              </a:rPr>
              <a:t>Venezuela</a:t>
            </a:r>
            <a:endParaRPr sz="1200">
              <a:latin typeface="Arial"/>
              <a:cs typeface="Arial"/>
            </a:endParaRPr>
          </a:p>
          <a:p>
            <a:pPr marL="375285" marR="6350" indent="-363220" algn="just">
              <a:lnSpc>
                <a:spcPct val="100000"/>
              </a:lnSpc>
              <a:spcBef>
                <a:spcPts val="800"/>
              </a:spcBef>
            </a:pPr>
            <a:r>
              <a:rPr sz="1200" dirty="0">
                <a:latin typeface="Times New Roman"/>
                <a:cs typeface="Times New Roman"/>
              </a:rPr>
              <a:t>Al respecto,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Scolari (2004,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p. 118) plantea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“La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"gramática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interactiva"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sugiere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presencia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dos </a:t>
            </a:r>
            <a:r>
              <a:rPr sz="1200" dirty="0">
                <a:latin typeface="Times New Roman"/>
                <a:cs typeface="Times New Roman"/>
              </a:rPr>
              <a:t>conceptos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relacionados: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"gramática"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vinculado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ordenamiento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normas: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procesos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spc="-50" dirty="0">
                <a:latin typeface="Times New Roman"/>
                <a:cs typeface="Times New Roman"/>
              </a:rPr>
              <a:t>a </a:t>
            </a:r>
            <a:r>
              <a:rPr sz="1200" dirty="0">
                <a:latin typeface="Times New Roman"/>
                <a:cs typeface="Times New Roman"/>
              </a:rPr>
              <a:t>seguir,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"interactividad",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"saber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hacer"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dentro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pantalla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virtual…”.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Actualmente,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puede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acceder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gran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volumen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información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través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páginas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web,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redes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sociales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todo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prisma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diverso,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donde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posibilidades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aprehensión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aprendizajes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tienen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horizontes. Warley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(2003,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p. 10),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refiere: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“La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cultura es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objeto de reflexión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único y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diverso, que </a:t>
            </a:r>
            <a:r>
              <a:rPr sz="1200" spc="-10" dirty="0">
                <a:latin typeface="Times New Roman"/>
                <a:cs typeface="Times New Roman"/>
              </a:rPr>
              <a:t>enfrenta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quienes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interrogan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complejidad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dado,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evidencia.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decir,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aquello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estar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permanentemente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frente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ojos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termina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volviéndose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invisible".</a:t>
            </a:r>
            <a:endParaRPr sz="1200">
              <a:latin typeface="Times New Roman"/>
              <a:cs typeface="Times New Roman"/>
            </a:endParaRPr>
          </a:p>
          <a:p>
            <a:pPr marL="375285" marR="5080" indent="-363220" algn="just">
              <a:lnSpc>
                <a:spcPct val="100000"/>
              </a:lnSpc>
              <a:spcBef>
                <a:spcPts val="5"/>
              </a:spcBef>
            </a:pP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tal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manera</a:t>
            </a:r>
            <a:r>
              <a:rPr sz="1200" spc="4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todos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espacios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disciplinares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permitan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introducción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cultura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digital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como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forma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avanzada,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procesos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pedagógicos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tengan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competencia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pedagógica. </a:t>
            </a:r>
            <a:r>
              <a:rPr sz="1200" dirty="0">
                <a:latin typeface="Times New Roman"/>
                <a:cs typeface="Times New Roman"/>
              </a:rPr>
              <a:t>Lanz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(2005,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p.424), refiere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esta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circunstancia cuando señala: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“…Hay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tomarse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molestia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 </a:t>
            </a:r>
            <a:r>
              <a:rPr sz="1200" dirty="0">
                <a:latin typeface="Times New Roman"/>
                <a:cs typeface="Times New Roman"/>
              </a:rPr>
              <a:t>inventar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propio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paradigma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(aun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cuando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fuera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alegato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metafórico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establecimiento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 </a:t>
            </a:r>
            <a:r>
              <a:rPr sz="1200" dirty="0">
                <a:latin typeface="Times New Roman"/>
                <a:cs typeface="Times New Roman"/>
              </a:rPr>
              <a:t>algunos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supuestos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básicos).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Hay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tomar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algún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riesgo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disponerse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inventar,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pensar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cierta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audacia…”.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recomendación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adecuada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estos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tiempos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transformaciones </a:t>
            </a:r>
            <a:r>
              <a:rPr sz="1200" dirty="0">
                <a:latin typeface="Times New Roman"/>
                <a:cs typeface="Times New Roman"/>
              </a:rPr>
              <a:t>sociales</a:t>
            </a:r>
            <a:r>
              <a:rPr sz="1200" spc="3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educativas,</a:t>
            </a:r>
            <a:r>
              <a:rPr sz="1200" spc="3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3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van</a:t>
            </a:r>
            <a:r>
              <a:rPr sz="1200" spc="3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más</a:t>
            </a:r>
            <a:r>
              <a:rPr sz="1200" spc="3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allá</a:t>
            </a:r>
            <a:r>
              <a:rPr sz="1200" spc="3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3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ejercicios</a:t>
            </a:r>
            <a:r>
              <a:rPr sz="1200" spc="3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fantasiosos,</a:t>
            </a:r>
            <a:r>
              <a:rPr sz="1200" spc="3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pues</a:t>
            </a:r>
            <a:r>
              <a:rPr sz="1200" spc="3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son</a:t>
            </a:r>
            <a:r>
              <a:rPr sz="1200" spc="31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realidades </a:t>
            </a:r>
            <a:r>
              <a:rPr sz="1200" dirty="0">
                <a:latin typeface="Times New Roman"/>
                <a:cs typeface="Times New Roman"/>
              </a:rPr>
              <a:t>latentes,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vivas,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funcionan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ejercen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cultura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todos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espacios.</a:t>
            </a:r>
            <a:endParaRPr sz="1200">
              <a:latin typeface="Times New Roman"/>
              <a:cs typeface="Times New Roman"/>
            </a:endParaRPr>
          </a:p>
          <a:p>
            <a:pPr marL="375285" marR="6985" indent="-36322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3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este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sentido,</a:t>
            </a:r>
            <a:r>
              <a:rPr sz="1200" spc="3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deben</a:t>
            </a:r>
            <a:r>
              <a:rPr sz="1200" spc="3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considerar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3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procesos</a:t>
            </a:r>
            <a:r>
              <a:rPr sz="1200" spc="3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formativos</a:t>
            </a:r>
            <a:r>
              <a:rPr sz="1200" spc="3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elementos</a:t>
            </a:r>
            <a:r>
              <a:rPr sz="1200" spc="3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31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conjugan </a:t>
            </a:r>
            <a:r>
              <a:rPr sz="1200" dirty="0">
                <a:latin typeface="Times New Roman"/>
                <a:cs typeface="Times New Roman"/>
              </a:rPr>
              <a:t>mediante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pedagogía.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“Respecto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docencia,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porque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llevaría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aumentar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brecha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errónea </a:t>
            </a:r>
            <a:r>
              <a:rPr sz="1200" dirty="0">
                <a:latin typeface="Times New Roman"/>
                <a:cs typeface="Times New Roman"/>
              </a:rPr>
              <a:t>entre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teoría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práctica”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(Pérez-</a:t>
            </a:r>
            <a:r>
              <a:rPr sz="1200" dirty="0">
                <a:latin typeface="Times New Roman"/>
                <a:cs typeface="Times New Roman"/>
              </a:rPr>
              <a:t>rave,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Jaramillo-</a:t>
            </a:r>
            <a:r>
              <a:rPr sz="1200" dirty="0">
                <a:latin typeface="Times New Roman"/>
                <a:cs typeface="Times New Roman"/>
              </a:rPr>
              <a:t>Álvarez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Correa-</a:t>
            </a:r>
            <a:r>
              <a:rPr sz="1200" dirty="0">
                <a:latin typeface="Times New Roman"/>
                <a:cs typeface="Times New Roman"/>
              </a:rPr>
              <a:t>Morales,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2020,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p.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329).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Por </a:t>
            </a:r>
            <a:r>
              <a:rPr sz="1200" dirty="0">
                <a:latin typeface="Times New Roman"/>
                <a:cs typeface="Times New Roman"/>
              </a:rPr>
              <a:t>tanto,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este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devenir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impone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otra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realidad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educativa,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más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bien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denuncia,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porque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su </a:t>
            </a:r>
            <a:r>
              <a:rPr sz="1200" dirty="0">
                <a:latin typeface="Times New Roman"/>
                <a:cs typeface="Times New Roman"/>
              </a:rPr>
              <a:t>existencia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vieja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data,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tal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manera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sociedades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han ajustado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(por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temor,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0" dirty="0">
                <a:latin typeface="Times New Roman"/>
                <a:cs typeface="Times New Roman"/>
              </a:rPr>
              <a:t>o </a:t>
            </a:r>
            <a:r>
              <a:rPr sz="1200" dirty="0">
                <a:latin typeface="Times New Roman"/>
                <a:cs typeface="Times New Roman"/>
              </a:rPr>
              <a:t>incertidumbre)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cambios que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realidad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impulsa.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Pero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allí,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hay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abordarla.</a:t>
            </a:r>
            <a:endParaRPr sz="1200">
              <a:latin typeface="Times New Roman"/>
              <a:cs typeface="Times New Roman"/>
            </a:endParaRPr>
          </a:p>
          <a:p>
            <a:pPr marL="375285" marR="6350" indent="-363220" algn="just">
              <a:lnSpc>
                <a:spcPct val="100000"/>
              </a:lnSpc>
              <a:spcBef>
                <a:spcPts val="5"/>
              </a:spcBef>
            </a:pP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3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formación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docente,</a:t>
            </a:r>
            <a:r>
              <a:rPr sz="1200" spc="3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3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elemento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esencial</a:t>
            </a:r>
            <a:r>
              <a:rPr sz="1200" spc="3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enseñanza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disciplinas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31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las </a:t>
            </a:r>
            <a:r>
              <a:rPr sz="1200" dirty="0">
                <a:latin typeface="Times New Roman"/>
                <a:cs typeface="Times New Roman"/>
              </a:rPr>
              <a:t>universidades, implica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interpelar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 posiciones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discursivas, que desde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polisemia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dialéctica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3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diferentes</a:t>
            </a:r>
            <a:r>
              <a:rPr sz="1200" spc="3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teóricos</a:t>
            </a:r>
            <a:r>
              <a:rPr sz="1200" spc="3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3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han</a:t>
            </a:r>
            <a:r>
              <a:rPr sz="1200" spc="3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discutido</a:t>
            </a:r>
            <a:r>
              <a:rPr sz="1200" spc="3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acerca</a:t>
            </a:r>
            <a:r>
              <a:rPr sz="1200" spc="3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este</a:t>
            </a:r>
            <a:r>
              <a:rPr sz="1200" spc="3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devenir,</a:t>
            </a:r>
            <a:r>
              <a:rPr sz="1200" spc="3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han</a:t>
            </a:r>
            <a:r>
              <a:rPr sz="1200" spc="3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establecido</a:t>
            </a:r>
            <a:r>
              <a:rPr sz="1200" spc="35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algunos </a:t>
            </a:r>
            <a:r>
              <a:rPr sz="1200" dirty="0">
                <a:latin typeface="Times New Roman"/>
                <a:cs typeface="Times New Roman"/>
              </a:rPr>
              <a:t>escenarios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interesantes,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van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desde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apreciaciones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reflexiones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acuerdo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ciertas </a:t>
            </a:r>
            <a:r>
              <a:rPr sz="1200" dirty="0">
                <a:latin typeface="Times New Roman"/>
                <a:cs typeface="Times New Roman"/>
              </a:rPr>
              <a:t>experiencias</a:t>
            </a:r>
            <a:r>
              <a:rPr sz="1200" spc="12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individuales,</a:t>
            </a:r>
            <a:r>
              <a:rPr sz="1200" spc="12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hasta</a:t>
            </a:r>
            <a:r>
              <a:rPr sz="1200" spc="12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14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postura</a:t>
            </a:r>
            <a:r>
              <a:rPr sz="1200" spc="13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crítica</a:t>
            </a:r>
            <a:r>
              <a:rPr sz="1200" spc="125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2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deviene</a:t>
            </a:r>
            <a:r>
              <a:rPr sz="1200" spc="12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30" dirty="0">
                <a:latin typeface="Times New Roman"/>
                <a:cs typeface="Times New Roman"/>
              </a:rPr>
              <a:t> 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125" dirty="0">
                <a:latin typeface="Times New Roman"/>
                <a:cs typeface="Times New Roman"/>
              </a:rPr>
              <a:t>  </a:t>
            </a:r>
            <a:r>
              <a:rPr sz="1200" spc="-10" dirty="0">
                <a:latin typeface="Times New Roman"/>
                <a:cs typeface="Times New Roman"/>
              </a:rPr>
              <a:t>acontecimientos </a:t>
            </a:r>
            <a:r>
              <a:rPr sz="1200" dirty="0">
                <a:latin typeface="Times New Roman"/>
                <a:cs typeface="Times New Roman"/>
              </a:rPr>
              <a:t>curriculares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académicos,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han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dibujado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especie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referente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pedagógico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académico, </a:t>
            </a:r>
            <a:r>
              <a:rPr sz="1200" dirty="0">
                <a:latin typeface="Times New Roman"/>
                <a:cs typeface="Times New Roman"/>
              </a:rPr>
              <a:t>impasible,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estático,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constituido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referencia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formativa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casi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todos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programas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han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puesto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práctica.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Cuando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estudia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investiga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ciencias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educación,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en </a:t>
            </a:r>
            <a:r>
              <a:rPr sz="1200" dirty="0">
                <a:latin typeface="Times New Roman"/>
                <a:cs typeface="Times New Roman"/>
              </a:rPr>
              <a:t>esta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área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tan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escabrosa,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siempre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existirán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elementos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ópticas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diferentes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motivan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discusión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 los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procesos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 formación,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 donde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 generan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ideas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trasformadoras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tienden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0" dirty="0">
                <a:latin typeface="Times New Roman"/>
                <a:cs typeface="Times New Roman"/>
              </a:rPr>
              <a:t>a </a:t>
            </a:r>
            <a:r>
              <a:rPr sz="1200" dirty="0">
                <a:latin typeface="Times New Roman"/>
                <a:cs typeface="Times New Roman"/>
              </a:rPr>
              <a:t>buscar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espacios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nueva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concepción.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Más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aun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tecnológico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digital,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los </a:t>
            </a:r>
            <a:r>
              <a:rPr sz="1200" dirty="0">
                <a:latin typeface="Times New Roman"/>
                <a:cs typeface="Times New Roman"/>
              </a:rPr>
              <a:t>retos,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ajustes y</a:t>
            </a:r>
            <a:r>
              <a:rPr sz="1200" spc="-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avances,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son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sencillamente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vertiginosos,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tanto,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formación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debe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repensar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en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espacio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denominado,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cultura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digital.</a:t>
            </a:r>
            <a:endParaRPr sz="1200">
              <a:latin typeface="Times New Roman"/>
              <a:cs typeface="Times New Roman"/>
            </a:endParaRPr>
          </a:p>
        </p:txBody>
      </p:sp>
      <p:pic>
        <p:nvPicPr>
          <p:cNvPr id="17" name="object 17"/>
          <p:cNvPicPr/>
          <p:nvPr/>
        </p:nvPicPr>
        <p:blipFill>
          <a:blip r:embed="rId13" cstate="print"/>
          <a:stretch>
            <a:fillRect/>
          </a:stretch>
        </p:blipFill>
        <p:spPr>
          <a:xfrm>
            <a:off x="4581144" y="149034"/>
            <a:ext cx="1805304" cy="893889"/>
          </a:xfrm>
          <a:prstGeom prst="rect">
            <a:avLst/>
          </a:prstGeom>
        </p:spPr>
      </p:pic>
      <p:sp>
        <p:nvSpPr>
          <p:cNvPr id="18" name="object 18"/>
          <p:cNvSpPr txBox="1"/>
          <p:nvPr/>
        </p:nvSpPr>
        <p:spPr>
          <a:xfrm>
            <a:off x="1310132" y="8233494"/>
            <a:ext cx="4236720" cy="620395"/>
          </a:xfrm>
          <a:prstGeom prst="rect">
            <a:avLst/>
          </a:prstGeom>
        </p:spPr>
        <p:txBody>
          <a:bodyPr vert="horz" wrap="square" lIns="0" tIns="6350" rIns="0" bIns="0" rtlCol="0">
            <a:spAutoFit/>
          </a:bodyPr>
          <a:lstStyle/>
          <a:p>
            <a:pPr marL="99695" marR="92075" algn="ctr">
              <a:lnSpc>
                <a:spcPts val="1400"/>
              </a:lnSpc>
              <a:spcBef>
                <a:spcPts val="50"/>
              </a:spcBef>
            </a:pPr>
            <a:r>
              <a:rPr sz="1200" b="1" dirty="0">
                <a:latin typeface="Times New Roman"/>
                <a:cs typeface="Times New Roman"/>
              </a:rPr>
              <a:t>La</a:t>
            </a:r>
            <a:r>
              <a:rPr sz="1200" b="1" spc="-4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Cultura</a:t>
            </a:r>
            <a:r>
              <a:rPr sz="1200" b="1" spc="-3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Digital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Educativa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Hoy,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Un</a:t>
            </a:r>
            <a:r>
              <a:rPr sz="1200" b="1" spc="-8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Análisis</a:t>
            </a:r>
            <a:r>
              <a:rPr sz="1200" b="1" spc="-3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desde</a:t>
            </a:r>
            <a:r>
              <a:rPr sz="1200" b="1" spc="-4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la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Teoría Crítica</a:t>
            </a:r>
            <a:endParaRPr sz="12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475"/>
              </a:spcBef>
            </a:pPr>
            <a:r>
              <a:rPr sz="1200" b="1" spc="-35" dirty="0">
                <a:latin typeface="Times New Roman"/>
                <a:cs typeface="Times New Roman"/>
              </a:rPr>
              <a:t>Dr. </a:t>
            </a:r>
            <a:r>
              <a:rPr sz="1200" b="1" dirty="0">
                <a:latin typeface="Times New Roman"/>
                <a:cs typeface="Times New Roman"/>
              </a:rPr>
              <a:t>Miguel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Israel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Bennasar</a:t>
            </a:r>
            <a:r>
              <a:rPr sz="1200" b="1" spc="-5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García</a:t>
            </a:r>
            <a:r>
              <a:rPr sz="1200" b="1" spc="-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/</a:t>
            </a:r>
            <a:r>
              <a:rPr sz="1200" b="1" spc="-3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Dra.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Ceferina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Cabrera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Félix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9" name="object 19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56388" rIns="0" bIns="0" rtlCol="0">
            <a:spAutoFit/>
          </a:bodyPr>
          <a:lstStyle/>
          <a:p>
            <a:pPr marL="151130">
              <a:lnSpc>
                <a:spcPts val="1410"/>
              </a:lnSpc>
            </a:pPr>
            <a:fld id="{81D60167-4931-47E6-BA6A-407CBD079E47}" type="slidenum">
              <a:rPr b="1" spc="-25" dirty="0">
                <a:latin typeface="Times New Roman"/>
                <a:cs typeface="Times New Roman"/>
              </a:rPr>
              <a:t>98</a:t>
            </a:fld>
            <a:endParaRPr b="1" spc="-25" dirty="0">
              <a:latin typeface="Times New Roman"/>
              <a:cs typeface="Times New Roman"/>
            </a:endParaRPr>
          </a:p>
        </p:txBody>
      </p:sp>
      <p:grpSp>
        <p:nvGrpSpPr>
          <p:cNvPr id="20" name="Grupo 19">
            <a:extLst>
              <a:ext uri="{FF2B5EF4-FFF2-40B4-BE49-F238E27FC236}">
                <a16:creationId xmlns:a16="http://schemas.microsoft.com/office/drawing/2014/main" id="{E4FBD572-D26B-931B-7BB3-4F2DD4D1AE2E}"/>
              </a:ext>
            </a:extLst>
          </p:cNvPr>
          <p:cNvGrpSpPr/>
          <p:nvPr/>
        </p:nvGrpSpPr>
        <p:grpSpPr>
          <a:xfrm>
            <a:off x="79107" y="83277"/>
            <a:ext cx="6665976" cy="1452626"/>
            <a:chOff x="470065" y="1951410"/>
            <a:chExt cx="6665976" cy="1452626"/>
          </a:xfrm>
        </p:grpSpPr>
        <p:grpSp>
          <p:nvGrpSpPr>
            <p:cNvPr id="21" name="object 12">
              <a:extLst>
                <a:ext uri="{FF2B5EF4-FFF2-40B4-BE49-F238E27FC236}">
                  <a16:creationId xmlns:a16="http://schemas.microsoft.com/office/drawing/2014/main" id="{AC730E88-AA5E-642A-E60F-E7B470721B87}"/>
                </a:ext>
              </a:extLst>
            </p:cNvPr>
            <p:cNvGrpSpPr/>
            <p:nvPr/>
          </p:nvGrpSpPr>
          <p:grpSpPr>
            <a:xfrm>
              <a:off x="470065" y="1951664"/>
              <a:ext cx="6665976" cy="1452372"/>
              <a:chOff x="96011" y="115823"/>
              <a:chExt cx="6665976" cy="1452372"/>
            </a:xfrm>
          </p:grpSpPr>
          <p:pic>
            <p:nvPicPr>
              <p:cNvPr id="25" name="object 13">
                <a:extLst>
                  <a:ext uri="{FF2B5EF4-FFF2-40B4-BE49-F238E27FC236}">
                    <a16:creationId xmlns:a16="http://schemas.microsoft.com/office/drawing/2014/main" id="{088072E2-E323-8AD6-8883-F886D4214818}"/>
                  </a:ext>
                </a:extLst>
              </p:cNvPr>
              <p:cNvPicPr/>
              <p:nvPr/>
            </p:nvPicPr>
            <p:blipFill>
              <a:blip r:embed="rId3" cstate="print"/>
              <a:stretch>
                <a:fillRect/>
              </a:stretch>
            </p:blipFill>
            <p:spPr>
              <a:xfrm>
                <a:off x="96011" y="115823"/>
                <a:ext cx="6665976" cy="1452372"/>
              </a:xfrm>
              <a:prstGeom prst="rect">
                <a:avLst/>
              </a:prstGeom>
            </p:spPr>
          </p:pic>
          <p:pic>
            <p:nvPicPr>
              <p:cNvPr id="26" name="object 14">
                <a:extLst>
                  <a:ext uri="{FF2B5EF4-FFF2-40B4-BE49-F238E27FC236}">
                    <a16:creationId xmlns:a16="http://schemas.microsoft.com/office/drawing/2014/main" id="{272A0FB6-47E0-45D3-58BB-DA6A55A82807}"/>
                  </a:ext>
                </a:extLst>
              </p:cNvPr>
              <p:cNvPicPr/>
              <p:nvPr/>
            </p:nvPicPr>
            <p:blipFill>
              <a:blip r:embed="rId4" cstate="print"/>
              <a:stretch>
                <a:fillRect/>
              </a:stretch>
            </p:blipFill>
            <p:spPr>
              <a:xfrm>
                <a:off x="142849" y="142875"/>
                <a:ext cx="6572275" cy="1358646"/>
              </a:xfrm>
              <a:prstGeom prst="rect">
                <a:avLst/>
              </a:prstGeom>
            </p:spPr>
          </p:pic>
          <p:sp>
            <p:nvSpPr>
              <p:cNvPr id="27" name="object 15">
                <a:extLst>
                  <a:ext uri="{FF2B5EF4-FFF2-40B4-BE49-F238E27FC236}">
                    <a16:creationId xmlns:a16="http://schemas.microsoft.com/office/drawing/2014/main" id="{AC3F572F-43E5-2ADC-B0A2-3C82418B5F40}"/>
                  </a:ext>
                </a:extLst>
              </p:cNvPr>
              <p:cNvSpPr/>
              <p:nvPr/>
            </p:nvSpPr>
            <p:spPr>
              <a:xfrm>
                <a:off x="142849" y="142875"/>
                <a:ext cx="6572884" cy="1358900"/>
              </a:xfrm>
              <a:custGeom>
                <a:avLst/>
                <a:gdLst/>
                <a:ahLst/>
                <a:cxnLst/>
                <a:rect l="l" t="t" r="r" b="b"/>
                <a:pathLst>
                  <a:path w="6572884" h="1358900">
                    <a:moveTo>
                      <a:pt x="0" y="226441"/>
                    </a:moveTo>
                    <a:lnTo>
                      <a:pt x="4600" y="180795"/>
                    </a:lnTo>
                    <a:lnTo>
                      <a:pt x="17795" y="138285"/>
                    </a:lnTo>
                    <a:lnTo>
                      <a:pt x="38673" y="99820"/>
                    </a:lnTo>
                    <a:lnTo>
                      <a:pt x="66324" y="66309"/>
                    </a:lnTo>
                    <a:lnTo>
                      <a:pt x="99837" y="38663"/>
                    </a:lnTo>
                    <a:lnTo>
                      <a:pt x="138301" y="17789"/>
                    </a:lnTo>
                    <a:lnTo>
                      <a:pt x="180806" y="4599"/>
                    </a:lnTo>
                    <a:lnTo>
                      <a:pt x="226440" y="0"/>
                    </a:lnTo>
                    <a:lnTo>
                      <a:pt x="6345834" y="0"/>
                    </a:lnTo>
                    <a:lnTo>
                      <a:pt x="6391480" y="4599"/>
                    </a:lnTo>
                    <a:lnTo>
                      <a:pt x="6433990" y="17789"/>
                    </a:lnTo>
                    <a:lnTo>
                      <a:pt x="6472455" y="38663"/>
                    </a:lnTo>
                    <a:lnTo>
                      <a:pt x="6505965" y="66309"/>
                    </a:lnTo>
                    <a:lnTo>
                      <a:pt x="6533612" y="99820"/>
                    </a:lnTo>
                    <a:lnTo>
                      <a:pt x="6554485" y="138285"/>
                    </a:lnTo>
                    <a:lnTo>
                      <a:pt x="6567676" y="180795"/>
                    </a:lnTo>
                    <a:lnTo>
                      <a:pt x="6572275" y="226441"/>
                    </a:lnTo>
                    <a:lnTo>
                      <a:pt x="6572275" y="1132204"/>
                    </a:lnTo>
                    <a:lnTo>
                      <a:pt x="6567676" y="1177850"/>
                    </a:lnTo>
                    <a:lnTo>
                      <a:pt x="6554485" y="1220360"/>
                    </a:lnTo>
                    <a:lnTo>
                      <a:pt x="6533612" y="1258825"/>
                    </a:lnTo>
                    <a:lnTo>
                      <a:pt x="6505965" y="1292336"/>
                    </a:lnTo>
                    <a:lnTo>
                      <a:pt x="6472455" y="1319982"/>
                    </a:lnTo>
                    <a:lnTo>
                      <a:pt x="6433990" y="1340856"/>
                    </a:lnTo>
                    <a:lnTo>
                      <a:pt x="6391480" y="1354046"/>
                    </a:lnTo>
                    <a:lnTo>
                      <a:pt x="6345834" y="1358646"/>
                    </a:lnTo>
                    <a:lnTo>
                      <a:pt x="226440" y="1358646"/>
                    </a:lnTo>
                    <a:lnTo>
                      <a:pt x="180806" y="1354046"/>
                    </a:lnTo>
                    <a:lnTo>
                      <a:pt x="138301" y="1340856"/>
                    </a:lnTo>
                    <a:lnTo>
                      <a:pt x="99837" y="1319982"/>
                    </a:lnTo>
                    <a:lnTo>
                      <a:pt x="66324" y="1292336"/>
                    </a:lnTo>
                    <a:lnTo>
                      <a:pt x="38673" y="1258825"/>
                    </a:lnTo>
                    <a:lnTo>
                      <a:pt x="17795" y="1220360"/>
                    </a:lnTo>
                    <a:lnTo>
                      <a:pt x="4600" y="1177850"/>
                    </a:lnTo>
                    <a:lnTo>
                      <a:pt x="0" y="1132204"/>
                    </a:lnTo>
                    <a:lnTo>
                      <a:pt x="0" y="226441"/>
                    </a:lnTo>
                    <a:close/>
                  </a:path>
                </a:pathLst>
              </a:custGeom>
              <a:ln w="9525">
                <a:solidFill>
                  <a:srgbClr val="55CE74"/>
                </a:solidFill>
              </a:ln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pic>
            <p:nvPicPr>
              <p:cNvPr id="28" name="object 16">
                <a:extLst>
                  <a:ext uri="{FF2B5EF4-FFF2-40B4-BE49-F238E27FC236}">
                    <a16:creationId xmlns:a16="http://schemas.microsoft.com/office/drawing/2014/main" id="{BB8251B1-47B6-B124-780B-707DD343F8E6}"/>
                  </a:ext>
                </a:extLst>
              </p:cNvPr>
              <p:cNvPicPr/>
              <p:nvPr/>
            </p:nvPicPr>
            <p:blipFill>
              <a:blip r:embed="rId5" cstate="print"/>
              <a:stretch>
                <a:fillRect/>
              </a:stretch>
            </p:blipFill>
            <p:spPr>
              <a:xfrm>
                <a:off x="2500248" y="305930"/>
                <a:ext cx="1714500" cy="733945"/>
              </a:xfrm>
              <a:prstGeom prst="rect">
                <a:avLst/>
              </a:prstGeom>
            </p:spPr>
          </p:pic>
        </p:grpSp>
        <p:sp>
          <p:nvSpPr>
            <p:cNvPr id="22" name="object 16">
              <a:extLst>
                <a:ext uri="{FF2B5EF4-FFF2-40B4-BE49-F238E27FC236}">
                  <a16:creationId xmlns:a16="http://schemas.microsoft.com/office/drawing/2014/main" id="{886AC9B2-A064-31ED-4C43-2CCA3055401A}"/>
                </a:ext>
              </a:extLst>
            </p:cNvPr>
            <p:cNvSpPr txBox="1"/>
            <p:nvPr/>
          </p:nvSpPr>
          <p:spPr>
            <a:xfrm>
              <a:off x="2775727" y="2875716"/>
              <a:ext cx="3332858" cy="391795"/>
            </a:xfrm>
            <a:prstGeom prst="rect">
              <a:avLst/>
            </a:prstGeom>
            <a:noFill/>
          </p:spPr>
          <p:txBody>
            <a:bodyPr vert="horz" wrap="square" lIns="0" tIns="12700" rIns="0" bIns="0" rtlCol="0">
              <a:spAutoFit/>
            </a:bodyPr>
            <a:lstStyle/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Volumen 4,  Número 1  Enero a Julio 2021</a:t>
              </a:r>
            </a:p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Revista Semestral. Venezuela</a:t>
              </a:r>
              <a:endParaRPr sz="1200" dirty="0">
                <a:latin typeface="Arial"/>
                <a:cs typeface="Arial"/>
              </a:endParaRPr>
            </a:p>
          </p:txBody>
        </p:sp>
        <p:pic>
          <p:nvPicPr>
            <p:cNvPr id="23" name="object 25">
              <a:extLst>
                <a:ext uri="{FF2B5EF4-FFF2-40B4-BE49-F238E27FC236}">
                  <a16:creationId xmlns:a16="http://schemas.microsoft.com/office/drawing/2014/main" id="{EEF6EFF9-61D6-D705-0396-F1AC32F24D75}"/>
                </a:ext>
              </a:extLst>
            </p:cNvPr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470065" y="2027896"/>
              <a:ext cx="2305662" cy="1053903"/>
            </a:xfrm>
            <a:prstGeom prst="rect">
              <a:avLst/>
            </a:prstGeom>
          </p:spPr>
        </p:pic>
        <p:pic>
          <p:nvPicPr>
            <p:cNvPr id="24" name="object 31">
              <a:extLst>
                <a:ext uri="{FF2B5EF4-FFF2-40B4-BE49-F238E27FC236}">
                  <a16:creationId xmlns:a16="http://schemas.microsoft.com/office/drawing/2014/main" id="{F3926DF9-CD57-0C7A-32C1-193E1B5647D3}"/>
                </a:ext>
              </a:extLst>
            </p:cNvPr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4932681" y="1951410"/>
              <a:ext cx="1805304" cy="893889"/>
            </a:xfrm>
            <a:prstGeom prst="rect">
              <a:avLst/>
            </a:prstGeom>
          </p:spPr>
        </p:pic>
      </p:grpSp>
    </p:spTree>
  </p:cSld>
  <p:clrMapOvr>
    <a:masterClrMapping/>
  </p:clrMapOvr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94485" y="115823"/>
            <a:ext cx="6669405" cy="8926195"/>
            <a:chOff x="94485" y="115823"/>
            <a:chExt cx="6669405" cy="8926195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204216" y="8555735"/>
              <a:ext cx="6518148" cy="160020"/>
            </a:xfrm>
            <a:prstGeom prst="rect">
              <a:avLst/>
            </a:prstGeom>
          </p:spPr>
        </p:pic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96012" y="115823"/>
              <a:ext cx="6665976" cy="1452372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42849" y="142875"/>
              <a:ext cx="6572275" cy="1358646"/>
            </a:xfrm>
            <a:prstGeom prst="rect">
              <a:avLst/>
            </a:prstGeom>
          </p:spPr>
        </p:pic>
        <p:sp>
          <p:nvSpPr>
            <p:cNvPr id="6" name="object 6"/>
            <p:cNvSpPr/>
            <p:nvPr/>
          </p:nvSpPr>
          <p:spPr>
            <a:xfrm>
              <a:off x="142849" y="142875"/>
              <a:ext cx="6572884" cy="1358900"/>
            </a:xfrm>
            <a:custGeom>
              <a:avLst/>
              <a:gdLst/>
              <a:ahLst/>
              <a:cxnLst/>
              <a:rect l="l" t="t" r="r" b="b"/>
              <a:pathLst>
                <a:path w="6572884" h="1358900">
                  <a:moveTo>
                    <a:pt x="0" y="226441"/>
                  </a:moveTo>
                  <a:lnTo>
                    <a:pt x="4600" y="180795"/>
                  </a:lnTo>
                  <a:lnTo>
                    <a:pt x="17795" y="138285"/>
                  </a:lnTo>
                  <a:lnTo>
                    <a:pt x="38673" y="99820"/>
                  </a:lnTo>
                  <a:lnTo>
                    <a:pt x="66324" y="66309"/>
                  </a:lnTo>
                  <a:lnTo>
                    <a:pt x="99837" y="38663"/>
                  </a:lnTo>
                  <a:lnTo>
                    <a:pt x="138301" y="17789"/>
                  </a:lnTo>
                  <a:lnTo>
                    <a:pt x="180806" y="4599"/>
                  </a:lnTo>
                  <a:lnTo>
                    <a:pt x="226440" y="0"/>
                  </a:lnTo>
                  <a:lnTo>
                    <a:pt x="6345834" y="0"/>
                  </a:lnTo>
                  <a:lnTo>
                    <a:pt x="6391480" y="4599"/>
                  </a:lnTo>
                  <a:lnTo>
                    <a:pt x="6433990" y="17789"/>
                  </a:lnTo>
                  <a:lnTo>
                    <a:pt x="6472455" y="38663"/>
                  </a:lnTo>
                  <a:lnTo>
                    <a:pt x="6505965" y="66309"/>
                  </a:lnTo>
                  <a:lnTo>
                    <a:pt x="6533612" y="99820"/>
                  </a:lnTo>
                  <a:lnTo>
                    <a:pt x="6554485" y="138285"/>
                  </a:lnTo>
                  <a:lnTo>
                    <a:pt x="6567676" y="180795"/>
                  </a:lnTo>
                  <a:lnTo>
                    <a:pt x="6572275" y="226441"/>
                  </a:lnTo>
                  <a:lnTo>
                    <a:pt x="6572275" y="1132204"/>
                  </a:lnTo>
                  <a:lnTo>
                    <a:pt x="6567676" y="1177850"/>
                  </a:lnTo>
                  <a:lnTo>
                    <a:pt x="6554485" y="1220360"/>
                  </a:lnTo>
                  <a:lnTo>
                    <a:pt x="6533612" y="1258825"/>
                  </a:lnTo>
                  <a:lnTo>
                    <a:pt x="6505965" y="1292336"/>
                  </a:lnTo>
                  <a:lnTo>
                    <a:pt x="6472455" y="1319982"/>
                  </a:lnTo>
                  <a:lnTo>
                    <a:pt x="6433990" y="1340856"/>
                  </a:lnTo>
                  <a:lnTo>
                    <a:pt x="6391480" y="1354046"/>
                  </a:lnTo>
                  <a:lnTo>
                    <a:pt x="6345834" y="1358646"/>
                  </a:lnTo>
                  <a:lnTo>
                    <a:pt x="226440" y="1358646"/>
                  </a:lnTo>
                  <a:lnTo>
                    <a:pt x="180806" y="1354046"/>
                  </a:lnTo>
                  <a:lnTo>
                    <a:pt x="138301" y="1340856"/>
                  </a:lnTo>
                  <a:lnTo>
                    <a:pt x="99837" y="1319982"/>
                  </a:lnTo>
                  <a:lnTo>
                    <a:pt x="66324" y="1292336"/>
                  </a:lnTo>
                  <a:lnTo>
                    <a:pt x="38673" y="1258825"/>
                  </a:lnTo>
                  <a:lnTo>
                    <a:pt x="17795" y="1220360"/>
                  </a:lnTo>
                  <a:lnTo>
                    <a:pt x="4600" y="1177850"/>
                  </a:lnTo>
                  <a:lnTo>
                    <a:pt x="0" y="1132204"/>
                  </a:lnTo>
                  <a:lnTo>
                    <a:pt x="0" y="226441"/>
                  </a:lnTo>
                  <a:close/>
                </a:path>
              </a:pathLst>
            </a:custGeom>
            <a:ln w="9525">
              <a:solidFill>
                <a:srgbClr val="55CE7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" name="object 7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2500248" y="305930"/>
              <a:ext cx="1714500" cy="733945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2738628" y="1024127"/>
              <a:ext cx="1897379" cy="371855"/>
            </a:xfrm>
            <a:prstGeom prst="rect">
              <a:avLst/>
            </a:prstGeom>
          </p:spPr>
        </p:pic>
        <p:pic>
          <p:nvPicPr>
            <p:cNvPr id="9" name="object 9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4401312" y="1024127"/>
              <a:ext cx="1577339" cy="371855"/>
            </a:xfrm>
            <a:prstGeom prst="rect">
              <a:avLst/>
            </a:prstGeom>
          </p:spPr>
        </p:pic>
        <p:pic>
          <p:nvPicPr>
            <p:cNvPr id="10" name="object 10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3169920" y="1207007"/>
              <a:ext cx="1546859" cy="371855"/>
            </a:xfrm>
            <a:prstGeom prst="rect">
              <a:avLst/>
            </a:prstGeom>
          </p:spPr>
        </p:pic>
        <p:pic>
          <p:nvPicPr>
            <p:cNvPr id="11" name="object 11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4482083" y="1207007"/>
              <a:ext cx="284988" cy="371855"/>
            </a:xfrm>
            <a:prstGeom prst="rect">
              <a:avLst/>
            </a:prstGeom>
          </p:spPr>
        </p:pic>
        <p:pic>
          <p:nvPicPr>
            <p:cNvPr id="12" name="object 12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4571999" y="1207007"/>
              <a:ext cx="1013460" cy="371855"/>
            </a:xfrm>
            <a:prstGeom prst="rect">
              <a:avLst/>
            </a:prstGeom>
          </p:spPr>
        </p:pic>
        <p:pic>
          <p:nvPicPr>
            <p:cNvPr id="13" name="object 13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324612" y="234695"/>
              <a:ext cx="1719072" cy="1341120"/>
            </a:xfrm>
            <a:prstGeom prst="rect">
              <a:avLst/>
            </a:prstGeom>
          </p:spPr>
        </p:pic>
        <p:pic>
          <p:nvPicPr>
            <p:cNvPr id="14" name="object 14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5606795" y="8193022"/>
              <a:ext cx="1092707" cy="848868"/>
            </a:xfrm>
            <a:prstGeom prst="rect">
              <a:avLst/>
            </a:prstGeom>
          </p:spPr>
        </p:pic>
        <p:pic>
          <p:nvPicPr>
            <p:cNvPr id="15" name="object 15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109728" y="8193022"/>
              <a:ext cx="1092708" cy="848868"/>
            </a:xfrm>
            <a:prstGeom prst="rect">
              <a:avLst/>
            </a:prstGeom>
          </p:spPr>
        </p:pic>
      </p:grpSp>
      <p:sp>
        <p:nvSpPr>
          <p:cNvPr id="16" name="object 16"/>
          <p:cNvSpPr txBox="1"/>
          <p:nvPr/>
        </p:nvSpPr>
        <p:spPr>
          <a:xfrm>
            <a:off x="221691" y="1068451"/>
            <a:ext cx="6348095" cy="664146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063875" marR="702310" indent="-431800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Arial"/>
                <a:cs typeface="Arial"/>
              </a:rPr>
              <a:t>6ta.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Edición</a:t>
            </a:r>
            <a:r>
              <a:rPr sz="1200" b="1" spc="-10" dirty="0">
                <a:latin typeface="Arial"/>
                <a:cs typeface="Arial"/>
              </a:rPr>
              <a:t> Volumen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I</a:t>
            </a:r>
            <a:r>
              <a:rPr sz="1200" b="1" spc="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Enero</a:t>
            </a:r>
            <a:r>
              <a:rPr sz="1200" b="1" spc="-3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a</a:t>
            </a:r>
            <a:r>
              <a:rPr sz="1200" b="1" spc="-2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Julio</a:t>
            </a:r>
            <a:r>
              <a:rPr sz="1200" b="1" spc="-5" dirty="0">
                <a:latin typeface="Arial"/>
                <a:cs typeface="Arial"/>
              </a:rPr>
              <a:t> </a:t>
            </a:r>
            <a:r>
              <a:rPr sz="1200" b="1" spc="-20" dirty="0">
                <a:latin typeface="Arial"/>
                <a:cs typeface="Arial"/>
              </a:rPr>
              <a:t>2021 </a:t>
            </a:r>
            <a:r>
              <a:rPr sz="1200" b="1" dirty="0">
                <a:latin typeface="Arial"/>
                <a:cs typeface="Arial"/>
              </a:rPr>
              <a:t>Revista</a:t>
            </a:r>
            <a:r>
              <a:rPr sz="1200" b="1" spc="-30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Semestral-</a:t>
            </a:r>
            <a:r>
              <a:rPr sz="1200" b="1" spc="-40" dirty="0">
                <a:latin typeface="Arial"/>
                <a:cs typeface="Arial"/>
              </a:rPr>
              <a:t> </a:t>
            </a:r>
            <a:r>
              <a:rPr sz="1200" b="1" spc="-10" dirty="0">
                <a:latin typeface="Arial"/>
                <a:cs typeface="Arial"/>
              </a:rPr>
              <a:t>Venezuela</a:t>
            </a:r>
            <a:endParaRPr sz="12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305"/>
              </a:spcBef>
            </a:pPr>
            <a:endParaRPr sz="12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</a:pPr>
            <a:r>
              <a:rPr sz="1200" b="1" i="1" dirty="0">
                <a:latin typeface="Times New Roman"/>
                <a:cs typeface="Times New Roman"/>
              </a:rPr>
              <a:t>Cultura</a:t>
            </a:r>
            <a:r>
              <a:rPr sz="1200" b="1" i="1" spc="-35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Informática</a:t>
            </a:r>
            <a:r>
              <a:rPr sz="1200" b="1" i="1" spc="-25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y/o</a:t>
            </a:r>
            <a:r>
              <a:rPr sz="1200" b="1" i="1" spc="-10" dirty="0">
                <a:latin typeface="Times New Roman"/>
                <a:cs typeface="Times New Roman"/>
              </a:rPr>
              <a:t> Digital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60"/>
              </a:spcBef>
            </a:pPr>
            <a:endParaRPr sz="1200">
              <a:latin typeface="Times New Roman"/>
              <a:cs typeface="Times New Roman"/>
            </a:endParaRPr>
          </a:p>
          <a:p>
            <a:pPr marL="375285" marR="5080" indent="-36322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cultura,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palabra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muy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asociada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folclore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toda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creación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humana.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existen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límites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ni </a:t>
            </a:r>
            <a:r>
              <a:rPr sz="1200" dirty="0">
                <a:latin typeface="Times New Roman"/>
                <a:cs typeface="Times New Roman"/>
              </a:rPr>
              <a:t>senderos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coarten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este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principio.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manifiesta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formas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actuar,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concebir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naturaleza,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expresiones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artísticas,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costumbre,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fin,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todo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personas </a:t>
            </a:r>
            <a:r>
              <a:rPr sz="1200" dirty="0">
                <a:latin typeface="Times New Roman"/>
                <a:cs typeface="Times New Roman"/>
              </a:rPr>
              <a:t>hacen</a:t>
            </a:r>
            <a:r>
              <a:rPr sz="1200" spc="43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4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43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contexto</a:t>
            </a:r>
            <a:r>
              <a:rPr sz="1200" spc="4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40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4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historia</a:t>
            </a:r>
            <a:r>
              <a:rPr sz="1200" spc="4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determinada.</a:t>
            </a:r>
            <a:r>
              <a:rPr sz="1200" spc="4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(Pimentel,</a:t>
            </a:r>
            <a:r>
              <a:rPr sz="1200" spc="4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2004).En</a:t>
            </a:r>
            <a:r>
              <a:rPr sz="1200" spc="4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4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actualidad,</a:t>
            </a:r>
            <a:r>
              <a:rPr sz="1200" spc="44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el </a:t>
            </a:r>
            <a:r>
              <a:rPr sz="1200" dirty="0">
                <a:latin typeface="Times New Roman"/>
                <a:cs typeface="Times New Roman"/>
              </a:rPr>
              <a:t>conocimiento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manejo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tecnología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digital,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parte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cotidianidad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afectan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 </a:t>
            </a:r>
            <a:r>
              <a:rPr sz="1200" dirty="0">
                <a:latin typeface="Times New Roman"/>
                <a:cs typeface="Times New Roman"/>
              </a:rPr>
              <a:t>manera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directa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hábitos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vida,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forma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pensar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manera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digital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hasta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asunción,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en </a:t>
            </a:r>
            <a:r>
              <a:rPr sz="1200" dirty="0">
                <a:latin typeface="Times New Roman"/>
                <a:cs typeface="Times New Roman"/>
              </a:rPr>
              <a:t>definitiva,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cultura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tecnológica,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marca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historia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 abre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hito.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“…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trata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una </a:t>
            </a:r>
            <a:r>
              <a:rPr sz="1200" dirty="0">
                <a:latin typeface="Times New Roman"/>
                <a:cs typeface="Times New Roman"/>
              </a:rPr>
              <a:t>influencia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permanente,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tiene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referente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colectivo,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toda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vez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dirige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sobre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número </a:t>
            </a:r>
            <a:r>
              <a:rPr sz="1200" dirty="0">
                <a:latin typeface="Times New Roman"/>
                <a:cs typeface="Times New Roman"/>
              </a:rPr>
              <a:t>relativamente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amplio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personas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durante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tiempo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considerable”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(Soto,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2001,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p.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172).</a:t>
            </a:r>
            <a:endParaRPr sz="1200">
              <a:latin typeface="Times New Roman"/>
              <a:cs typeface="Times New Roman"/>
            </a:endParaRPr>
          </a:p>
          <a:p>
            <a:pPr marL="375285" marR="8255" indent="-363220" algn="just">
              <a:lnSpc>
                <a:spcPct val="100000"/>
              </a:lnSpc>
              <a:spcBef>
                <a:spcPts val="5"/>
              </a:spcBef>
            </a:pP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educación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universidades,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tanto,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están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imbuidas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uso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masivo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tipo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tecnología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4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todos</a:t>
            </a:r>
            <a:r>
              <a:rPr sz="1200" spc="45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4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espacios</a:t>
            </a:r>
            <a:r>
              <a:rPr sz="1200" spc="4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disciplinares</a:t>
            </a:r>
            <a:r>
              <a:rPr sz="1200" spc="45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como</a:t>
            </a:r>
            <a:r>
              <a:rPr sz="1200" spc="4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4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medicina,</a:t>
            </a:r>
            <a:r>
              <a:rPr sz="1200" spc="45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ingeniería,</a:t>
            </a:r>
            <a:r>
              <a:rPr sz="1200" spc="4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militares,</a:t>
            </a:r>
            <a:r>
              <a:rPr sz="1200" spc="4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entre</a:t>
            </a:r>
            <a:r>
              <a:rPr sz="1200" spc="44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otros; </a:t>
            </a:r>
            <a:r>
              <a:rPr sz="1200" dirty="0">
                <a:latin typeface="Times New Roman"/>
                <a:cs typeface="Times New Roman"/>
              </a:rPr>
              <a:t>ratificándose la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instalación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nueva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era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 el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manejo de información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forma rápida, </a:t>
            </a:r>
            <a:r>
              <a:rPr sz="1200" spc="-10" dirty="0">
                <a:latin typeface="Times New Roman"/>
                <a:cs typeface="Times New Roman"/>
              </a:rPr>
              <a:t>veraz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oportuna;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acortándose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distancias.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Eso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implica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venido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creando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cultura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digital </a:t>
            </a:r>
            <a:r>
              <a:rPr sz="1200" dirty="0">
                <a:latin typeface="Times New Roman"/>
                <a:cs typeface="Times New Roman"/>
              </a:rPr>
              <a:t>mediante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uso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aplicación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estos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recursos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tecnológicos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y,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han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dado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viraje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mundo </a:t>
            </a:r>
            <a:r>
              <a:rPr sz="1200" dirty="0">
                <a:latin typeface="Times New Roman"/>
                <a:cs typeface="Times New Roman"/>
              </a:rPr>
              <a:t>mediante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número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creciente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personas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incorporadas e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instituciones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conectadas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redes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0" dirty="0">
                <a:latin typeface="Times New Roman"/>
                <a:cs typeface="Times New Roman"/>
              </a:rPr>
              <a:t>a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redes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sociales.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(Quintana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Cabanas,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2001).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Domínguez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Suárez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(2005,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p.115),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reflexiona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sobre </a:t>
            </a:r>
            <a:r>
              <a:rPr sz="1200" dirty="0">
                <a:latin typeface="Times New Roman"/>
                <a:cs typeface="Times New Roman"/>
              </a:rPr>
              <a:t>esta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cultura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siguiente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argumento: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“…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práctica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educativa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da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aulas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un </a:t>
            </a:r>
            <a:r>
              <a:rPr sz="1200" dirty="0">
                <a:latin typeface="Times New Roman"/>
                <a:cs typeface="Times New Roman"/>
              </a:rPr>
              <a:t>método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determinado,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responde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determinado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curriculum,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desarrolla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institución </a:t>
            </a:r>
            <a:r>
              <a:rPr sz="1200" dirty="0">
                <a:latin typeface="Times New Roman"/>
                <a:cs typeface="Times New Roman"/>
              </a:rPr>
              <a:t>particular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país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tiene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situación </a:t>
            </a:r>
            <a:r>
              <a:rPr sz="1200" spc="-10" dirty="0">
                <a:latin typeface="Times New Roman"/>
                <a:cs typeface="Times New Roman"/>
              </a:rPr>
              <a:t>histórico-</a:t>
            </a:r>
            <a:r>
              <a:rPr sz="1200" dirty="0">
                <a:latin typeface="Times New Roman"/>
                <a:cs typeface="Times New Roman"/>
              </a:rPr>
              <a:t>concreta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determinada,...”</a:t>
            </a:r>
            <a:endParaRPr sz="1200">
              <a:latin typeface="Times New Roman"/>
              <a:cs typeface="Times New Roman"/>
            </a:endParaRPr>
          </a:p>
          <a:p>
            <a:pPr marL="375285" marR="5715" indent="-363220" algn="just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Desde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óptica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áreas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saberes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aplicabilidad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espacios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educativos,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existen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diferentes </a:t>
            </a:r>
            <a:r>
              <a:rPr sz="1200" dirty="0">
                <a:latin typeface="Times New Roman"/>
                <a:cs typeface="Times New Roman"/>
              </a:rPr>
              <a:t>tipos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culturas,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dependientes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estas,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recursos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ramas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ciencias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cuales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desea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afrontar;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caso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cultura informática,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según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Yanes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(2008,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p.167),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“tiene sus </a:t>
            </a:r>
            <a:r>
              <a:rPr sz="1200" spc="-10" dirty="0">
                <a:latin typeface="Times New Roman"/>
                <a:cs typeface="Times New Roman"/>
              </a:rPr>
              <a:t>inicios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hace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alrededor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tres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décadas,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producida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esta,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avances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tecnológicos y</a:t>
            </a:r>
            <a:r>
              <a:rPr sz="1200" spc="-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vertiginosos </a:t>
            </a:r>
            <a:r>
              <a:rPr sz="1200" dirty="0">
                <a:latin typeface="Times New Roman"/>
                <a:cs typeface="Times New Roman"/>
              </a:rPr>
              <a:t>cambios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mismos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generaban,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ameritándose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actualizaciones</a:t>
            </a:r>
            <a:r>
              <a:rPr sz="1200" spc="3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continuas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por</a:t>
            </a:r>
            <a:r>
              <a:rPr sz="1200" spc="2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efectos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 </a:t>
            </a:r>
            <a:r>
              <a:rPr sz="1200" dirty="0">
                <a:latin typeface="Times New Roman"/>
                <a:cs typeface="Times New Roman"/>
              </a:rPr>
              <a:t>obsolescencia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necesidad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adaptar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espacios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educativos”.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Todas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instituciones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spc="-50" dirty="0">
                <a:latin typeface="Times New Roman"/>
                <a:cs typeface="Times New Roman"/>
              </a:rPr>
              <a:t>y </a:t>
            </a:r>
            <a:r>
              <a:rPr sz="1200" dirty="0">
                <a:latin typeface="Times New Roman"/>
                <a:cs typeface="Times New Roman"/>
              </a:rPr>
              <a:t>organizaciones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han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sentido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obligadas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incursionar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cultura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informática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poder </a:t>
            </a:r>
            <a:r>
              <a:rPr sz="1200" dirty="0">
                <a:latin typeface="Times New Roman"/>
                <a:cs typeface="Times New Roman"/>
              </a:rPr>
              <a:t>transitar en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vanguardia de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tiempos sin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quedar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relegada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contra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 avances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desarrollos </a:t>
            </a:r>
            <a:r>
              <a:rPr sz="1200" spc="-25" dirty="0">
                <a:latin typeface="Times New Roman"/>
                <a:cs typeface="Times New Roman"/>
              </a:rPr>
              <a:t>que </a:t>
            </a:r>
            <a:r>
              <a:rPr sz="1200" dirty="0">
                <a:latin typeface="Times New Roman"/>
                <a:cs typeface="Times New Roman"/>
              </a:rPr>
              <a:t>le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pueden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brindar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crecimiento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facilidad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manejo,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acopio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análisis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información,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para </a:t>
            </a:r>
            <a:r>
              <a:rPr sz="1200" dirty="0">
                <a:latin typeface="Times New Roman"/>
                <a:cs typeface="Times New Roman"/>
              </a:rPr>
              <a:t>así</a:t>
            </a:r>
            <a:r>
              <a:rPr sz="1200" spc="4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lograr</a:t>
            </a:r>
            <a:r>
              <a:rPr sz="1200" spc="40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4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transformación</a:t>
            </a:r>
            <a:r>
              <a:rPr sz="1200" spc="4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idónea</a:t>
            </a:r>
            <a:r>
              <a:rPr sz="1200" spc="43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3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encaminada</a:t>
            </a:r>
            <a:r>
              <a:rPr sz="1200" spc="40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hacia</a:t>
            </a:r>
            <a:r>
              <a:rPr sz="1200" spc="40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</a:t>
            </a:r>
            <a:r>
              <a:rPr sz="1200" spc="40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éxito.</a:t>
            </a:r>
            <a:r>
              <a:rPr sz="1200" spc="40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“…</a:t>
            </a:r>
            <a:r>
              <a:rPr sz="1200" spc="40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los</a:t>
            </a:r>
            <a:r>
              <a:rPr sz="1200" spc="4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procesos</a:t>
            </a:r>
            <a:r>
              <a:rPr sz="1200" spc="42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de </a:t>
            </a:r>
            <a:r>
              <a:rPr sz="1200" dirty="0">
                <a:latin typeface="Times New Roman"/>
                <a:cs typeface="Times New Roman"/>
              </a:rPr>
              <a:t>imaginación</a:t>
            </a:r>
            <a:r>
              <a:rPr sz="1200" spc="3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3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3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pensamiento</a:t>
            </a:r>
            <a:r>
              <a:rPr sz="1200" spc="3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analógico</a:t>
            </a:r>
            <a:r>
              <a:rPr sz="1200" spc="3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requieren</a:t>
            </a:r>
            <a:r>
              <a:rPr sz="1200" spc="3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</a:t>
            </a:r>
            <a:r>
              <a:rPr sz="1200" spc="3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diversos</a:t>
            </a:r>
            <a:r>
              <a:rPr sz="1200" spc="3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niveles,</a:t>
            </a:r>
            <a:r>
              <a:rPr sz="1200" spc="3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capaz</a:t>
            </a:r>
            <a:r>
              <a:rPr sz="1200" spc="3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</a:t>
            </a:r>
            <a:r>
              <a:rPr sz="1200" spc="30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sustratos </a:t>
            </a:r>
            <a:r>
              <a:rPr sz="1200" dirty="0">
                <a:latin typeface="Times New Roman"/>
                <a:cs typeface="Times New Roman"/>
              </a:rPr>
              <a:t>inseparables,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donde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empieza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creatividad…”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(Flores,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1994,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p.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49).</a:t>
            </a:r>
            <a:endParaRPr sz="1200">
              <a:latin typeface="Times New Roman"/>
              <a:cs typeface="Times New Roman"/>
            </a:endParaRPr>
          </a:p>
        </p:txBody>
      </p:sp>
      <p:pic>
        <p:nvPicPr>
          <p:cNvPr id="17" name="object 17"/>
          <p:cNvPicPr/>
          <p:nvPr/>
        </p:nvPicPr>
        <p:blipFill>
          <a:blip r:embed="rId13" cstate="print"/>
          <a:stretch>
            <a:fillRect/>
          </a:stretch>
        </p:blipFill>
        <p:spPr>
          <a:xfrm>
            <a:off x="4581144" y="149034"/>
            <a:ext cx="1805304" cy="893889"/>
          </a:xfrm>
          <a:prstGeom prst="rect">
            <a:avLst/>
          </a:prstGeom>
        </p:spPr>
      </p:pic>
      <p:sp>
        <p:nvSpPr>
          <p:cNvPr id="18" name="object 18"/>
          <p:cNvSpPr txBox="1"/>
          <p:nvPr/>
        </p:nvSpPr>
        <p:spPr>
          <a:xfrm>
            <a:off x="1310132" y="8233494"/>
            <a:ext cx="4236720" cy="620395"/>
          </a:xfrm>
          <a:prstGeom prst="rect">
            <a:avLst/>
          </a:prstGeom>
        </p:spPr>
        <p:txBody>
          <a:bodyPr vert="horz" wrap="square" lIns="0" tIns="6350" rIns="0" bIns="0" rtlCol="0">
            <a:spAutoFit/>
          </a:bodyPr>
          <a:lstStyle/>
          <a:p>
            <a:pPr marL="99695" marR="92075" algn="ctr">
              <a:lnSpc>
                <a:spcPts val="1400"/>
              </a:lnSpc>
              <a:spcBef>
                <a:spcPts val="50"/>
              </a:spcBef>
            </a:pPr>
            <a:r>
              <a:rPr sz="1200" b="1" dirty="0">
                <a:latin typeface="Times New Roman"/>
                <a:cs typeface="Times New Roman"/>
              </a:rPr>
              <a:t>La</a:t>
            </a:r>
            <a:r>
              <a:rPr sz="1200" b="1" spc="-4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Cultura</a:t>
            </a:r>
            <a:r>
              <a:rPr sz="1200" b="1" spc="-3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Digital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Educativa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Hoy,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Un</a:t>
            </a:r>
            <a:r>
              <a:rPr sz="1200" b="1" spc="-8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Análisis</a:t>
            </a:r>
            <a:r>
              <a:rPr sz="1200" b="1" spc="-3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desde</a:t>
            </a:r>
            <a:r>
              <a:rPr sz="1200" b="1" spc="-4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la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Teoría Crítica</a:t>
            </a:r>
            <a:endParaRPr sz="12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  <a:spcBef>
                <a:spcPts val="475"/>
              </a:spcBef>
            </a:pPr>
            <a:r>
              <a:rPr sz="1200" b="1" spc="-35" dirty="0">
                <a:latin typeface="Times New Roman"/>
                <a:cs typeface="Times New Roman"/>
              </a:rPr>
              <a:t>Dr. </a:t>
            </a:r>
            <a:r>
              <a:rPr sz="1200" b="1" dirty="0">
                <a:latin typeface="Times New Roman"/>
                <a:cs typeface="Times New Roman"/>
              </a:rPr>
              <a:t>Miguel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Israel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Bennasar</a:t>
            </a:r>
            <a:r>
              <a:rPr sz="1200" b="1" spc="-5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García</a:t>
            </a:r>
            <a:r>
              <a:rPr sz="1200" b="1" spc="-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/</a:t>
            </a:r>
            <a:r>
              <a:rPr sz="1200" b="1" spc="-3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Dra.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Ceferina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Cabrera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Félix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9" name="object 19"/>
          <p:cNvSpPr txBox="1">
            <a:spLocks noGrp="1"/>
          </p:cNvSpPr>
          <p:nvPr>
            <p:ph type="sldNum" sz="quarter" idx="7"/>
          </p:nvPr>
        </p:nvSpPr>
        <p:spPr>
          <a:prstGeom prst="rect">
            <a:avLst/>
          </a:prstGeom>
        </p:spPr>
        <p:txBody>
          <a:bodyPr vert="horz" wrap="square" lIns="0" tIns="56388" rIns="0" bIns="0" rtlCol="0">
            <a:spAutoFit/>
          </a:bodyPr>
          <a:lstStyle/>
          <a:p>
            <a:pPr marL="151130">
              <a:lnSpc>
                <a:spcPts val="1410"/>
              </a:lnSpc>
            </a:pPr>
            <a:fld id="{81D60167-4931-47E6-BA6A-407CBD079E47}" type="slidenum">
              <a:rPr b="1" spc="-25" dirty="0">
                <a:latin typeface="Times New Roman"/>
                <a:cs typeface="Times New Roman"/>
              </a:rPr>
              <a:t>99</a:t>
            </a:fld>
            <a:endParaRPr b="1" spc="-25" dirty="0">
              <a:latin typeface="Times New Roman"/>
              <a:cs typeface="Times New Roman"/>
            </a:endParaRPr>
          </a:p>
        </p:txBody>
      </p:sp>
      <p:grpSp>
        <p:nvGrpSpPr>
          <p:cNvPr id="20" name="Grupo 19">
            <a:extLst>
              <a:ext uri="{FF2B5EF4-FFF2-40B4-BE49-F238E27FC236}">
                <a16:creationId xmlns:a16="http://schemas.microsoft.com/office/drawing/2014/main" id="{33AAB582-F203-6AE2-90E9-B838B8B389DF}"/>
              </a:ext>
            </a:extLst>
          </p:cNvPr>
          <p:cNvGrpSpPr/>
          <p:nvPr/>
        </p:nvGrpSpPr>
        <p:grpSpPr>
          <a:xfrm>
            <a:off x="109728" y="84074"/>
            <a:ext cx="6665976" cy="1452626"/>
            <a:chOff x="470065" y="1951410"/>
            <a:chExt cx="6665976" cy="1452626"/>
          </a:xfrm>
        </p:grpSpPr>
        <p:grpSp>
          <p:nvGrpSpPr>
            <p:cNvPr id="21" name="object 12">
              <a:extLst>
                <a:ext uri="{FF2B5EF4-FFF2-40B4-BE49-F238E27FC236}">
                  <a16:creationId xmlns:a16="http://schemas.microsoft.com/office/drawing/2014/main" id="{C776ADC4-0FE1-6BF8-389B-80341E04EC73}"/>
                </a:ext>
              </a:extLst>
            </p:cNvPr>
            <p:cNvGrpSpPr/>
            <p:nvPr/>
          </p:nvGrpSpPr>
          <p:grpSpPr>
            <a:xfrm>
              <a:off x="470065" y="1951664"/>
              <a:ext cx="6665976" cy="1452372"/>
              <a:chOff x="96011" y="115823"/>
              <a:chExt cx="6665976" cy="1452372"/>
            </a:xfrm>
          </p:grpSpPr>
          <p:pic>
            <p:nvPicPr>
              <p:cNvPr id="25" name="object 13">
                <a:extLst>
                  <a:ext uri="{FF2B5EF4-FFF2-40B4-BE49-F238E27FC236}">
                    <a16:creationId xmlns:a16="http://schemas.microsoft.com/office/drawing/2014/main" id="{7CB58FF2-56E2-E45F-04D5-BDFAEB2E3D94}"/>
                  </a:ext>
                </a:extLst>
              </p:cNvPr>
              <p:cNvPicPr/>
              <p:nvPr/>
            </p:nvPicPr>
            <p:blipFill>
              <a:blip r:embed="rId3" cstate="print"/>
              <a:stretch>
                <a:fillRect/>
              </a:stretch>
            </p:blipFill>
            <p:spPr>
              <a:xfrm>
                <a:off x="96011" y="115823"/>
                <a:ext cx="6665976" cy="1452372"/>
              </a:xfrm>
              <a:prstGeom prst="rect">
                <a:avLst/>
              </a:prstGeom>
            </p:spPr>
          </p:pic>
          <p:pic>
            <p:nvPicPr>
              <p:cNvPr id="26" name="object 14">
                <a:extLst>
                  <a:ext uri="{FF2B5EF4-FFF2-40B4-BE49-F238E27FC236}">
                    <a16:creationId xmlns:a16="http://schemas.microsoft.com/office/drawing/2014/main" id="{9916FC7B-0EB9-87FD-8866-1DF3E7507BA8}"/>
                  </a:ext>
                </a:extLst>
              </p:cNvPr>
              <p:cNvPicPr/>
              <p:nvPr/>
            </p:nvPicPr>
            <p:blipFill>
              <a:blip r:embed="rId4" cstate="print"/>
              <a:stretch>
                <a:fillRect/>
              </a:stretch>
            </p:blipFill>
            <p:spPr>
              <a:xfrm>
                <a:off x="142849" y="142875"/>
                <a:ext cx="6572275" cy="1358646"/>
              </a:xfrm>
              <a:prstGeom prst="rect">
                <a:avLst/>
              </a:prstGeom>
            </p:spPr>
          </p:pic>
          <p:sp>
            <p:nvSpPr>
              <p:cNvPr id="27" name="object 15">
                <a:extLst>
                  <a:ext uri="{FF2B5EF4-FFF2-40B4-BE49-F238E27FC236}">
                    <a16:creationId xmlns:a16="http://schemas.microsoft.com/office/drawing/2014/main" id="{00C1B961-3C88-B1A0-7CA8-869CAF09B074}"/>
                  </a:ext>
                </a:extLst>
              </p:cNvPr>
              <p:cNvSpPr/>
              <p:nvPr/>
            </p:nvSpPr>
            <p:spPr>
              <a:xfrm>
                <a:off x="142849" y="142875"/>
                <a:ext cx="6572884" cy="1358900"/>
              </a:xfrm>
              <a:custGeom>
                <a:avLst/>
                <a:gdLst/>
                <a:ahLst/>
                <a:cxnLst/>
                <a:rect l="l" t="t" r="r" b="b"/>
                <a:pathLst>
                  <a:path w="6572884" h="1358900">
                    <a:moveTo>
                      <a:pt x="0" y="226441"/>
                    </a:moveTo>
                    <a:lnTo>
                      <a:pt x="4600" y="180795"/>
                    </a:lnTo>
                    <a:lnTo>
                      <a:pt x="17795" y="138285"/>
                    </a:lnTo>
                    <a:lnTo>
                      <a:pt x="38673" y="99820"/>
                    </a:lnTo>
                    <a:lnTo>
                      <a:pt x="66324" y="66309"/>
                    </a:lnTo>
                    <a:lnTo>
                      <a:pt x="99837" y="38663"/>
                    </a:lnTo>
                    <a:lnTo>
                      <a:pt x="138301" y="17789"/>
                    </a:lnTo>
                    <a:lnTo>
                      <a:pt x="180806" y="4599"/>
                    </a:lnTo>
                    <a:lnTo>
                      <a:pt x="226440" y="0"/>
                    </a:lnTo>
                    <a:lnTo>
                      <a:pt x="6345834" y="0"/>
                    </a:lnTo>
                    <a:lnTo>
                      <a:pt x="6391480" y="4599"/>
                    </a:lnTo>
                    <a:lnTo>
                      <a:pt x="6433990" y="17789"/>
                    </a:lnTo>
                    <a:lnTo>
                      <a:pt x="6472455" y="38663"/>
                    </a:lnTo>
                    <a:lnTo>
                      <a:pt x="6505965" y="66309"/>
                    </a:lnTo>
                    <a:lnTo>
                      <a:pt x="6533612" y="99820"/>
                    </a:lnTo>
                    <a:lnTo>
                      <a:pt x="6554485" y="138285"/>
                    </a:lnTo>
                    <a:lnTo>
                      <a:pt x="6567676" y="180795"/>
                    </a:lnTo>
                    <a:lnTo>
                      <a:pt x="6572275" y="226441"/>
                    </a:lnTo>
                    <a:lnTo>
                      <a:pt x="6572275" y="1132204"/>
                    </a:lnTo>
                    <a:lnTo>
                      <a:pt x="6567676" y="1177850"/>
                    </a:lnTo>
                    <a:lnTo>
                      <a:pt x="6554485" y="1220360"/>
                    </a:lnTo>
                    <a:lnTo>
                      <a:pt x="6533612" y="1258825"/>
                    </a:lnTo>
                    <a:lnTo>
                      <a:pt x="6505965" y="1292336"/>
                    </a:lnTo>
                    <a:lnTo>
                      <a:pt x="6472455" y="1319982"/>
                    </a:lnTo>
                    <a:lnTo>
                      <a:pt x="6433990" y="1340856"/>
                    </a:lnTo>
                    <a:lnTo>
                      <a:pt x="6391480" y="1354046"/>
                    </a:lnTo>
                    <a:lnTo>
                      <a:pt x="6345834" y="1358646"/>
                    </a:lnTo>
                    <a:lnTo>
                      <a:pt x="226440" y="1358646"/>
                    </a:lnTo>
                    <a:lnTo>
                      <a:pt x="180806" y="1354046"/>
                    </a:lnTo>
                    <a:lnTo>
                      <a:pt x="138301" y="1340856"/>
                    </a:lnTo>
                    <a:lnTo>
                      <a:pt x="99837" y="1319982"/>
                    </a:lnTo>
                    <a:lnTo>
                      <a:pt x="66324" y="1292336"/>
                    </a:lnTo>
                    <a:lnTo>
                      <a:pt x="38673" y="1258825"/>
                    </a:lnTo>
                    <a:lnTo>
                      <a:pt x="17795" y="1220360"/>
                    </a:lnTo>
                    <a:lnTo>
                      <a:pt x="4600" y="1177850"/>
                    </a:lnTo>
                    <a:lnTo>
                      <a:pt x="0" y="1132204"/>
                    </a:lnTo>
                    <a:lnTo>
                      <a:pt x="0" y="226441"/>
                    </a:lnTo>
                    <a:close/>
                  </a:path>
                </a:pathLst>
              </a:custGeom>
              <a:ln w="9525">
                <a:solidFill>
                  <a:srgbClr val="55CE74"/>
                </a:solidFill>
              </a:ln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pic>
            <p:nvPicPr>
              <p:cNvPr id="28" name="object 16">
                <a:extLst>
                  <a:ext uri="{FF2B5EF4-FFF2-40B4-BE49-F238E27FC236}">
                    <a16:creationId xmlns:a16="http://schemas.microsoft.com/office/drawing/2014/main" id="{9CCF2C7B-CE47-5017-E426-C8B38BE7A337}"/>
                  </a:ext>
                </a:extLst>
              </p:cNvPr>
              <p:cNvPicPr/>
              <p:nvPr/>
            </p:nvPicPr>
            <p:blipFill>
              <a:blip r:embed="rId5" cstate="print"/>
              <a:stretch>
                <a:fillRect/>
              </a:stretch>
            </p:blipFill>
            <p:spPr>
              <a:xfrm>
                <a:off x="2500248" y="305930"/>
                <a:ext cx="1714500" cy="733945"/>
              </a:xfrm>
              <a:prstGeom prst="rect">
                <a:avLst/>
              </a:prstGeom>
            </p:spPr>
          </p:pic>
        </p:grpSp>
        <p:sp>
          <p:nvSpPr>
            <p:cNvPr id="22" name="object 16">
              <a:extLst>
                <a:ext uri="{FF2B5EF4-FFF2-40B4-BE49-F238E27FC236}">
                  <a16:creationId xmlns:a16="http://schemas.microsoft.com/office/drawing/2014/main" id="{5DE8CE03-807D-1352-261D-141A0056C36F}"/>
                </a:ext>
              </a:extLst>
            </p:cNvPr>
            <p:cNvSpPr txBox="1"/>
            <p:nvPr/>
          </p:nvSpPr>
          <p:spPr>
            <a:xfrm>
              <a:off x="2775727" y="2875716"/>
              <a:ext cx="3332858" cy="391795"/>
            </a:xfrm>
            <a:prstGeom prst="rect">
              <a:avLst/>
            </a:prstGeom>
            <a:noFill/>
          </p:spPr>
          <p:txBody>
            <a:bodyPr vert="horz" wrap="square" lIns="0" tIns="12700" rIns="0" bIns="0" rtlCol="0">
              <a:spAutoFit/>
            </a:bodyPr>
            <a:lstStyle/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Volumen 4,  Número 1  Enero a Julio 2021</a:t>
              </a:r>
            </a:p>
            <a:p>
              <a:pPr algn="ctr">
                <a:lnSpc>
                  <a:spcPct val="100000"/>
                </a:lnSpc>
                <a:spcBef>
                  <a:spcPts val="100"/>
                </a:spcBef>
              </a:pPr>
              <a:r>
                <a:rPr lang="es-ES" sz="1200" b="1" dirty="0">
                  <a:latin typeface="Arial"/>
                  <a:cs typeface="Arial"/>
                </a:rPr>
                <a:t>Revista Semestral. Venezuela</a:t>
              </a:r>
              <a:endParaRPr sz="1200" dirty="0">
                <a:latin typeface="Arial"/>
                <a:cs typeface="Arial"/>
              </a:endParaRPr>
            </a:p>
          </p:txBody>
        </p:sp>
        <p:pic>
          <p:nvPicPr>
            <p:cNvPr id="23" name="object 25">
              <a:extLst>
                <a:ext uri="{FF2B5EF4-FFF2-40B4-BE49-F238E27FC236}">
                  <a16:creationId xmlns:a16="http://schemas.microsoft.com/office/drawing/2014/main" id="{020B1213-9CE2-49D4-88BC-284EE1F94EC3}"/>
                </a:ext>
              </a:extLst>
            </p:cNvPr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470065" y="2027896"/>
              <a:ext cx="2305662" cy="1053903"/>
            </a:xfrm>
            <a:prstGeom prst="rect">
              <a:avLst/>
            </a:prstGeom>
          </p:spPr>
        </p:pic>
        <p:pic>
          <p:nvPicPr>
            <p:cNvPr id="24" name="object 31">
              <a:extLst>
                <a:ext uri="{FF2B5EF4-FFF2-40B4-BE49-F238E27FC236}">
                  <a16:creationId xmlns:a16="http://schemas.microsoft.com/office/drawing/2014/main" id="{973FE499-56B0-5AE9-28E0-297FDE5C6A68}"/>
                </a:ext>
              </a:extLst>
            </p:cNvPr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4932681" y="1951410"/>
              <a:ext cx="1805304" cy="893889"/>
            </a:xfrm>
            <a:prstGeom prst="rect">
              <a:avLst/>
            </a:prstGeom>
          </p:spPr>
        </p:pic>
      </p:grpSp>
    </p:spTree>
  </p:cSld>
  <p:clrMapOvr>
    <a:masterClrMapping/>
  </p:clrMapOvr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318</TotalTime>
  <Words>143393</Words>
  <Application>Microsoft Office PowerPoint</Application>
  <PresentationFormat>Presentación en pantalla (4:3)</PresentationFormat>
  <Paragraphs>5740</Paragraphs>
  <Slides>325</Slides>
  <Notes>0</Notes>
  <HiddenSlides>0</HiddenSlides>
  <MMClips>0</MMClips>
  <ScaleCrop>false</ScaleCrop>
  <HeadingPairs>
    <vt:vector size="6" baseType="variant">
      <vt:variant>
        <vt:lpstr>Fuentes usadas</vt:lpstr>
      </vt:variant>
      <vt:variant>
        <vt:i4>8</vt:i4>
      </vt:variant>
      <vt:variant>
        <vt:lpstr>Tema</vt:lpstr>
      </vt:variant>
      <vt:variant>
        <vt:i4>1</vt:i4>
      </vt:variant>
      <vt:variant>
        <vt:lpstr>Títulos de diapositiva</vt:lpstr>
      </vt:variant>
      <vt:variant>
        <vt:i4>325</vt:i4>
      </vt:variant>
    </vt:vector>
  </HeadingPairs>
  <TitlesOfParts>
    <vt:vector size="334" baseType="lpstr">
      <vt:lpstr>Amasis MT Pro Black</vt:lpstr>
      <vt:lpstr>Arial</vt:lpstr>
      <vt:lpstr>Arial MT</vt:lpstr>
      <vt:lpstr>Calibri</vt:lpstr>
      <vt:lpstr>Symbol</vt:lpstr>
      <vt:lpstr>Times New Roman</vt:lpstr>
      <vt:lpstr>Verdana</vt:lpstr>
      <vt:lpstr>Wingdings</vt:lpstr>
      <vt:lpstr>Office Theme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Presentación de PowerPoint</dc:title>
  <dc:creator>mary</dc:creator>
  <cp:lastModifiedBy>Maria Fernandez</cp:lastModifiedBy>
  <cp:revision>43</cp:revision>
  <dcterms:created xsi:type="dcterms:W3CDTF">2025-04-06T11:33:00Z</dcterms:created>
  <dcterms:modified xsi:type="dcterms:W3CDTF">2025-05-28T14:49:50Z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reated">
    <vt:filetime>2021-02-06T00:00:00Z</vt:filetime>
  </property>
  <property fmtid="{D5CDD505-2E9C-101B-9397-08002B2CF9AE}" pid="3" name="Creator">
    <vt:lpwstr>Microsoft® PowerPoint® 2010</vt:lpwstr>
  </property>
  <property fmtid="{D5CDD505-2E9C-101B-9397-08002B2CF9AE}" pid="4" name="LastSaved">
    <vt:filetime>2025-04-06T00:00:00Z</vt:filetime>
  </property>
  <property fmtid="{D5CDD505-2E9C-101B-9397-08002B2CF9AE}" pid="5" name="Producer">
    <vt:lpwstr>Microsoft® PowerPoint® 2010</vt:lpwstr>
  </property>
</Properties>
</file>